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174"/>
  </p:notesMasterIdLst>
  <p:handoutMasterIdLst>
    <p:handoutMasterId r:id="rId175"/>
  </p:handoutMasterIdLst>
  <p:sldIdLst>
    <p:sldId id="644" r:id="rId5"/>
    <p:sldId id="736" r:id="rId6"/>
    <p:sldId id="5246" r:id="rId7"/>
    <p:sldId id="5223" r:id="rId8"/>
    <p:sldId id="737" r:id="rId9"/>
    <p:sldId id="743" r:id="rId10"/>
    <p:sldId id="5229" r:id="rId11"/>
    <p:sldId id="5247" r:id="rId12"/>
    <p:sldId id="5228" r:id="rId13"/>
    <p:sldId id="730" r:id="rId14"/>
    <p:sldId id="5230" r:id="rId15"/>
    <p:sldId id="773" r:id="rId16"/>
    <p:sldId id="772" r:id="rId17"/>
    <p:sldId id="296" r:id="rId18"/>
    <p:sldId id="372" r:id="rId19"/>
    <p:sldId id="2092" r:id="rId20"/>
    <p:sldId id="5231" r:id="rId21"/>
    <p:sldId id="2035" r:id="rId22"/>
    <p:sldId id="750" r:id="rId23"/>
    <p:sldId id="768" r:id="rId24"/>
    <p:sldId id="5251" r:id="rId25"/>
    <p:sldId id="5236" r:id="rId26"/>
    <p:sldId id="2071" r:id="rId27"/>
    <p:sldId id="292" r:id="rId28"/>
    <p:sldId id="560" r:id="rId29"/>
    <p:sldId id="5265" r:id="rId30"/>
    <p:sldId id="5237" r:id="rId31"/>
    <p:sldId id="2034" r:id="rId32"/>
    <p:sldId id="2039" r:id="rId33"/>
    <p:sldId id="5239" r:id="rId34"/>
    <p:sldId id="5238" r:id="rId35"/>
    <p:sldId id="5252" r:id="rId36"/>
    <p:sldId id="746" r:id="rId37"/>
    <p:sldId id="494" r:id="rId38"/>
    <p:sldId id="5232" r:id="rId39"/>
    <p:sldId id="297" r:id="rId40"/>
    <p:sldId id="260" r:id="rId41"/>
    <p:sldId id="2067" r:id="rId42"/>
    <p:sldId id="276" r:id="rId43"/>
    <p:sldId id="5266" r:id="rId44"/>
    <p:sldId id="761" r:id="rId45"/>
    <p:sldId id="762" r:id="rId46"/>
    <p:sldId id="770" r:id="rId47"/>
    <p:sldId id="5244" r:id="rId48"/>
    <p:sldId id="2075" r:id="rId49"/>
    <p:sldId id="5270" r:id="rId50"/>
    <p:sldId id="5258" r:id="rId51"/>
    <p:sldId id="748" r:id="rId52"/>
    <p:sldId id="757" r:id="rId53"/>
    <p:sldId id="495" r:id="rId54"/>
    <p:sldId id="5248" r:id="rId55"/>
    <p:sldId id="5234" r:id="rId56"/>
    <p:sldId id="5261" r:id="rId57"/>
    <p:sldId id="2068" r:id="rId58"/>
    <p:sldId id="5268" r:id="rId59"/>
    <p:sldId id="2069" r:id="rId60"/>
    <p:sldId id="303" r:id="rId61"/>
    <p:sldId id="5221" r:id="rId62"/>
    <p:sldId id="5220" r:id="rId63"/>
    <p:sldId id="5222" r:id="rId64"/>
    <p:sldId id="5269" r:id="rId65"/>
    <p:sldId id="5262" r:id="rId66"/>
    <p:sldId id="5260" r:id="rId67"/>
    <p:sldId id="5255" r:id="rId68"/>
    <p:sldId id="5271" r:id="rId69"/>
    <p:sldId id="734" r:id="rId70"/>
    <p:sldId id="2078" r:id="rId71"/>
    <p:sldId id="764" r:id="rId72"/>
    <p:sldId id="5245" r:id="rId73"/>
    <p:sldId id="2048" r:id="rId74"/>
    <p:sldId id="2045" r:id="rId75"/>
    <p:sldId id="2046" r:id="rId76"/>
    <p:sldId id="749" r:id="rId77"/>
    <p:sldId id="493" r:id="rId78"/>
    <p:sldId id="5249" r:id="rId79"/>
    <p:sldId id="5235" r:id="rId80"/>
    <p:sldId id="2060" r:id="rId81"/>
    <p:sldId id="5250" r:id="rId82"/>
    <p:sldId id="290" r:id="rId83"/>
    <p:sldId id="5272" r:id="rId84"/>
    <p:sldId id="503" r:id="rId85"/>
    <p:sldId id="5275" r:id="rId86"/>
    <p:sldId id="5273" r:id="rId87"/>
    <p:sldId id="5274" r:id="rId88"/>
    <p:sldId id="442" r:id="rId89"/>
    <p:sldId id="747" r:id="rId90"/>
    <p:sldId id="766" r:id="rId91"/>
    <p:sldId id="5233" r:id="rId92"/>
    <p:sldId id="299" r:id="rId93"/>
    <p:sldId id="5263" r:id="rId94"/>
    <p:sldId id="264" r:id="rId95"/>
    <p:sldId id="2070" r:id="rId96"/>
    <p:sldId id="5276" r:id="rId97"/>
    <p:sldId id="281" r:id="rId98"/>
    <p:sldId id="411" r:id="rId99"/>
    <p:sldId id="278" r:id="rId100"/>
    <p:sldId id="733" r:id="rId101"/>
    <p:sldId id="751" r:id="rId102"/>
    <p:sldId id="5240" r:id="rId103"/>
    <p:sldId id="5241" r:id="rId104"/>
    <p:sldId id="2072" r:id="rId105"/>
    <p:sldId id="5257" r:id="rId106"/>
    <p:sldId id="5253" r:id="rId107"/>
    <p:sldId id="742" r:id="rId108"/>
    <p:sldId id="769" r:id="rId109"/>
    <p:sldId id="752" r:id="rId110"/>
    <p:sldId id="2044" r:id="rId111"/>
    <p:sldId id="5242" r:id="rId112"/>
    <p:sldId id="2082" r:id="rId113"/>
    <p:sldId id="2085" r:id="rId114"/>
    <p:sldId id="5243" r:id="rId115"/>
    <p:sldId id="5254" r:id="rId116"/>
    <p:sldId id="5259" r:id="rId117"/>
    <p:sldId id="2053" r:id="rId118"/>
    <p:sldId id="2083" r:id="rId119"/>
    <p:sldId id="2041" r:id="rId120"/>
    <p:sldId id="2066" r:id="rId121"/>
    <p:sldId id="781" r:id="rId122"/>
    <p:sldId id="5264" r:id="rId123"/>
    <p:sldId id="2055" r:id="rId124"/>
    <p:sldId id="744" r:id="rId125"/>
    <p:sldId id="732" r:id="rId126"/>
    <p:sldId id="765" r:id="rId127"/>
    <p:sldId id="2077" r:id="rId128"/>
    <p:sldId id="478" r:id="rId129"/>
    <p:sldId id="474" r:id="rId130"/>
    <p:sldId id="2056" r:id="rId131"/>
    <p:sldId id="5283" r:id="rId132"/>
    <p:sldId id="5280" r:id="rId133"/>
    <p:sldId id="5278" r:id="rId134"/>
    <p:sldId id="5279" r:id="rId135"/>
    <p:sldId id="5282" r:id="rId136"/>
    <p:sldId id="5281" r:id="rId137"/>
    <p:sldId id="5214" r:id="rId138"/>
    <p:sldId id="5227" r:id="rId139"/>
    <p:sldId id="5226" r:id="rId140"/>
    <p:sldId id="5277" r:id="rId141"/>
    <p:sldId id="488" r:id="rId142"/>
    <p:sldId id="476" r:id="rId143"/>
    <p:sldId id="486" r:id="rId144"/>
    <p:sldId id="482" r:id="rId145"/>
    <p:sldId id="2076" r:id="rId146"/>
    <p:sldId id="479" r:id="rId147"/>
    <p:sldId id="483" r:id="rId148"/>
    <p:sldId id="487" r:id="rId149"/>
    <p:sldId id="735" r:id="rId150"/>
    <p:sldId id="741" r:id="rId151"/>
    <p:sldId id="2057" r:id="rId152"/>
    <p:sldId id="777" r:id="rId153"/>
    <p:sldId id="778" r:id="rId154"/>
    <p:sldId id="779" r:id="rId155"/>
    <p:sldId id="780" r:id="rId156"/>
    <p:sldId id="257" r:id="rId157"/>
    <p:sldId id="5212" r:id="rId158"/>
    <p:sldId id="2051" r:id="rId159"/>
    <p:sldId id="2052" r:id="rId160"/>
    <p:sldId id="2043" r:id="rId161"/>
    <p:sldId id="274" r:id="rId162"/>
    <p:sldId id="2049" r:id="rId163"/>
    <p:sldId id="298" r:id="rId164"/>
    <p:sldId id="283" r:id="rId165"/>
    <p:sldId id="269" r:id="rId166"/>
    <p:sldId id="270" r:id="rId167"/>
    <p:sldId id="259" r:id="rId168"/>
    <p:sldId id="261" r:id="rId169"/>
    <p:sldId id="729" r:id="rId170"/>
    <p:sldId id="714" r:id="rId171"/>
    <p:sldId id="262" r:id="rId172"/>
    <p:sldId id="263" r:id="rId173"/>
  </p:sldIdLst>
  <p:sldSz cx="9144000" cy="6858000" type="letter"/>
  <p:notesSz cx="7315200" cy="9601200"/>
  <p:defaultTextStyle>
    <a:defPPr>
      <a:defRPr lang="en-US"/>
    </a:defPPr>
    <a:lvl1pPr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792">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AE00"/>
    <a:srgbClr val="FF7C00"/>
    <a:srgbClr val="0C8FCC"/>
    <a:srgbClr val="00FF00"/>
    <a:srgbClr val="CC0ECC"/>
    <a:srgbClr val="CCC30C"/>
    <a:srgbClr val="3FCCB6"/>
    <a:srgbClr val="FF0000"/>
    <a:srgbClr val="078FCB"/>
    <a:srgbClr val="FF0AF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66"/>
    <p:restoredTop sz="99449" autoAdjust="0"/>
  </p:normalViewPr>
  <p:slideViewPr>
    <p:cSldViewPr>
      <p:cViewPr varScale="1">
        <p:scale>
          <a:sx n="127" d="100"/>
          <a:sy n="127" d="100"/>
        </p:scale>
        <p:origin x="176" y="432"/>
      </p:cViewPr>
      <p:guideLst>
        <p:guide orient="horz" pos="792"/>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162" d="100"/>
          <a:sy n="162" d="100"/>
        </p:scale>
        <p:origin x="4376" y="20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5" Type="http://schemas.openxmlformats.org/officeDocument/2006/relationships/slide" Target="slides/slide91.xml"/><Relationship Id="rId160" Type="http://schemas.openxmlformats.org/officeDocument/2006/relationships/slide" Target="slides/slide156.xml"/><Relationship Id="rId22" Type="http://schemas.openxmlformats.org/officeDocument/2006/relationships/slide" Target="slides/slide18.xml"/><Relationship Id="rId43" Type="http://schemas.openxmlformats.org/officeDocument/2006/relationships/slide" Target="slides/slide39.xml"/><Relationship Id="rId64" Type="http://schemas.openxmlformats.org/officeDocument/2006/relationships/slide" Target="slides/slide60.xml"/><Relationship Id="rId118" Type="http://schemas.openxmlformats.org/officeDocument/2006/relationships/slide" Target="slides/slide114.xml"/><Relationship Id="rId139" Type="http://schemas.openxmlformats.org/officeDocument/2006/relationships/slide" Target="slides/slide135.xml"/><Relationship Id="rId85" Type="http://schemas.openxmlformats.org/officeDocument/2006/relationships/slide" Target="slides/slide81.xml"/><Relationship Id="rId150" Type="http://schemas.openxmlformats.org/officeDocument/2006/relationships/slide" Target="slides/slide146.xml"/><Relationship Id="rId171" Type="http://schemas.openxmlformats.org/officeDocument/2006/relationships/slide" Target="slides/slide167.xml"/><Relationship Id="rId12" Type="http://schemas.openxmlformats.org/officeDocument/2006/relationships/slide" Target="slides/slide8.xml"/><Relationship Id="rId33" Type="http://schemas.openxmlformats.org/officeDocument/2006/relationships/slide" Target="slides/slide29.xml"/><Relationship Id="rId108" Type="http://schemas.openxmlformats.org/officeDocument/2006/relationships/slide" Target="slides/slide104.xml"/><Relationship Id="rId129" Type="http://schemas.openxmlformats.org/officeDocument/2006/relationships/slide" Target="slides/slide125.xml"/><Relationship Id="rId54" Type="http://schemas.openxmlformats.org/officeDocument/2006/relationships/slide" Target="slides/slide50.xml"/><Relationship Id="rId75" Type="http://schemas.openxmlformats.org/officeDocument/2006/relationships/slide" Target="slides/slide71.xml"/><Relationship Id="rId96" Type="http://schemas.openxmlformats.org/officeDocument/2006/relationships/slide" Target="slides/slide92.xml"/><Relationship Id="rId140" Type="http://schemas.openxmlformats.org/officeDocument/2006/relationships/slide" Target="slides/slide136.xml"/><Relationship Id="rId161" Type="http://schemas.openxmlformats.org/officeDocument/2006/relationships/slide" Target="slides/slide157.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77" Type="http://schemas.openxmlformats.org/officeDocument/2006/relationships/viewProps" Target="viewProps.xml"/><Relationship Id="rId172" Type="http://schemas.openxmlformats.org/officeDocument/2006/relationships/slide" Target="slides/slide168.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theme" Target="theme/theme1.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notesMaster" Target="notesMasters/notesMaster1.xml"/><Relationship Id="rId179" Type="http://schemas.openxmlformats.org/officeDocument/2006/relationships/tableStyles" Target="tableStyles.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handoutMaster" Target="handoutMasters/handoutMaster1.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 Id="rId90" Type="http://schemas.openxmlformats.org/officeDocument/2006/relationships/slide" Target="slides/slide86.xml"/><Relationship Id="rId165" Type="http://schemas.openxmlformats.org/officeDocument/2006/relationships/slide" Target="slides/slide161.xml"/><Relationship Id="rId27" Type="http://schemas.openxmlformats.org/officeDocument/2006/relationships/slide" Target="slides/slide23.xml"/><Relationship Id="rId48" Type="http://schemas.openxmlformats.org/officeDocument/2006/relationships/slide" Target="slides/slide44.xml"/><Relationship Id="rId69" Type="http://schemas.openxmlformats.org/officeDocument/2006/relationships/slide" Target="slides/slide65.xml"/><Relationship Id="rId113" Type="http://schemas.openxmlformats.org/officeDocument/2006/relationships/slide" Target="slides/slide109.xml"/><Relationship Id="rId134" Type="http://schemas.openxmlformats.org/officeDocument/2006/relationships/slide" Target="slides/slide130.xml"/><Relationship Id="rId80" Type="http://schemas.openxmlformats.org/officeDocument/2006/relationships/slide" Target="slides/slide76.xml"/><Relationship Id="rId155" Type="http://schemas.openxmlformats.org/officeDocument/2006/relationships/slide" Target="slides/slide151.xml"/><Relationship Id="rId176" Type="http://schemas.openxmlformats.org/officeDocument/2006/relationships/presProps" Target="presProps.xml"/><Relationship Id="rId17" Type="http://schemas.openxmlformats.org/officeDocument/2006/relationships/slide" Target="slides/slide13.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24" Type="http://schemas.openxmlformats.org/officeDocument/2006/relationships/slide" Target="slides/slide120.xml"/><Relationship Id="rId70" Type="http://schemas.openxmlformats.org/officeDocument/2006/relationships/slide" Target="slides/slide66.xml"/><Relationship Id="rId91" Type="http://schemas.openxmlformats.org/officeDocument/2006/relationships/slide" Target="slides/slide87.xml"/><Relationship Id="rId145" Type="http://schemas.openxmlformats.org/officeDocument/2006/relationships/slide" Target="slides/slide141.xml"/><Relationship Id="rId166" Type="http://schemas.openxmlformats.org/officeDocument/2006/relationships/slide" Target="slides/slide162.xml"/><Relationship Id="rId1" Type="http://schemas.openxmlformats.org/officeDocument/2006/relationships/customXml" Target="../customXml/item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168650" cy="479425"/>
          </a:xfrm>
          <a:prstGeom prst="rect">
            <a:avLst/>
          </a:prstGeom>
          <a:noFill/>
          <a:ln w="9525">
            <a:noFill/>
            <a:miter lim="800000"/>
            <a:headEnd/>
            <a:tailEnd/>
          </a:ln>
          <a:effectLst/>
        </p:spPr>
        <p:txBody>
          <a:bodyPr vert="horz" wrap="square" lIns="19181" tIns="0" rIns="19181" bIns="0" numCol="1" anchor="t" anchorCtr="0" compatLnSpc="1">
            <a:prstTxWarp prst="textNoShape">
              <a:avLst/>
            </a:prstTxWarp>
          </a:bodyPr>
          <a:lstStyle>
            <a:lvl1pPr defTabSz="920750" eaLnBrk="0" hangingPunct="0">
              <a:defRPr sz="1000" b="0" i="1">
                <a:latin typeface="Times New Roman" pitchFamily="26" charset="0"/>
                <a:ea typeface="ＭＳ Ｐゴシック" pitchFamily="26" charset="-128"/>
                <a:cs typeface="ＭＳ Ｐゴシック" pitchFamily="26" charset="-128"/>
              </a:defRPr>
            </a:lvl1pPr>
          </a:lstStyle>
          <a:p>
            <a:pPr>
              <a:defRPr/>
            </a:pPr>
            <a:endParaRPr lang="en-US"/>
          </a:p>
        </p:txBody>
      </p:sp>
      <p:sp>
        <p:nvSpPr>
          <p:cNvPr id="4099" name="Rectangle 3"/>
          <p:cNvSpPr>
            <a:spLocks noGrp="1" noChangeArrowheads="1"/>
          </p:cNvSpPr>
          <p:nvPr>
            <p:ph type="dt" sz="quarter" idx="1"/>
          </p:nvPr>
        </p:nvSpPr>
        <p:spPr bwMode="auto">
          <a:xfrm>
            <a:off x="4146550" y="0"/>
            <a:ext cx="3168650" cy="479425"/>
          </a:xfrm>
          <a:prstGeom prst="rect">
            <a:avLst/>
          </a:prstGeom>
          <a:noFill/>
          <a:ln w="9525">
            <a:noFill/>
            <a:miter lim="800000"/>
            <a:headEnd/>
            <a:tailEnd/>
          </a:ln>
          <a:effectLst/>
        </p:spPr>
        <p:txBody>
          <a:bodyPr vert="horz" wrap="square" lIns="19181" tIns="0" rIns="19181" bIns="0" numCol="1" anchor="t" anchorCtr="0" compatLnSpc="1">
            <a:prstTxWarp prst="textNoShape">
              <a:avLst/>
            </a:prstTxWarp>
          </a:bodyPr>
          <a:lstStyle>
            <a:lvl1pPr algn="r" defTabSz="920750" eaLnBrk="0" hangingPunct="0">
              <a:defRPr sz="1000" b="0" i="1">
                <a:latin typeface="Times New Roman" pitchFamily="26" charset="0"/>
                <a:ea typeface="ＭＳ Ｐゴシック" pitchFamily="26" charset="-128"/>
                <a:cs typeface="ＭＳ Ｐゴシック" pitchFamily="26" charset="-128"/>
              </a:defRPr>
            </a:lvl1pPr>
          </a:lstStyle>
          <a:p>
            <a:pPr>
              <a:defRPr/>
            </a:pPr>
            <a:endParaRPr lang="en-US"/>
          </a:p>
        </p:txBody>
      </p:sp>
      <p:sp>
        <p:nvSpPr>
          <p:cNvPr id="4100" name="Rectangle 4"/>
          <p:cNvSpPr>
            <a:spLocks noGrp="1" noChangeArrowheads="1"/>
          </p:cNvSpPr>
          <p:nvPr>
            <p:ph type="ftr" sz="quarter" idx="2"/>
          </p:nvPr>
        </p:nvSpPr>
        <p:spPr bwMode="auto">
          <a:xfrm>
            <a:off x="0" y="9121775"/>
            <a:ext cx="3168650" cy="479425"/>
          </a:xfrm>
          <a:prstGeom prst="rect">
            <a:avLst/>
          </a:prstGeom>
          <a:noFill/>
          <a:ln w="9525">
            <a:noFill/>
            <a:miter lim="800000"/>
            <a:headEnd/>
            <a:tailEnd/>
          </a:ln>
          <a:effectLst/>
        </p:spPr>
        <p:txBody>
          <a:bodyPr vert="horz" wrap="square" lIns="19181" tIns="0" rIns="19181" bIns="0" numCol="1" anchor="b" anchorCtr="0" compatLnSpc="1">
            <a:prstTxWarp prst="textNoShape">
              <a:avLst/>
            </a:prstTxWarp>
          </a:bodyPr>
          <a:lstStyle>
            <a:lvl1pPr defTabSz="920750" eaLnBrk="0" hangingPunct="0">
              <a:defRPr sz="1000" b="0" i="1">
                <a:latin typeface="Times New Roman" pitchFamily="26" charset="0"/>
                <a:ea typeface="ＭＳ Ｐゴシック" pitchFamily="26" charset="-128"/>
                <a:cs typeface="ＭＳ Ｐゴシック" pitchFamily="26" charset="-128"/>
              </a:defRPr>
            </a:lvl1pPr>
          </a:lstStyle>
          <a:p>
            <a:pPr>
              <a:defRPr/>
            </a:pPr>
            <a:endParaRPr lang="en-US"/>
          </a:p>
        </p:txBody>
      </p:sp>
      <p:sp>
        <p:nvSpPr>
          <p:cNvPr id="4101" name="Rectangle 5"/>
          <p:cNvSpPr>
            <a:spLocks noGrp="1" noChangeArrowheads="1"/>
          </p:cNvSpPr>
          <p:nvPr>
            <p:ph type="sldNum" sz="quarter" idx="3"/>
          </p:nvPr>
        </p:nvSpPr>
        <p:spPr bwMode="auto">
          <a:xfrm>
            <a:off x="4146550" y="9121775"/>
            <a:ext cx="3168650" cy="479425"/>
          </a:xfrm>
          <a:prstGeom prst="rect">
            <a:avLst/>
          </a:prstGeom>
          <a:noFill/>
          <a:ln w="9525">
            <a:noFill/>
            <a:miter lim="800000"/>
            <a:headEnd/>
            <a:tailEnd/>
          </a:ln>
          <a:effectLst/>
        </p:spPr>
        <p:txBody>
          <a:bodyPr vert="horz" wrap="square" lIns="19181" tIns="0" rIns="19181" bIns="0" numCol="1" anchor="b" anchorCtr="0" compatLnSpc="1">
            <a:prstTxWarp prst="textNoShape">
              <a:avLst/>
            </a:prstTxWarp>
          </a:bodyPr>
          <a:lstStyle>
            <a:lvl1pPr algn="r" defTabSz="920750" eaLnBrk="0" hangingPunct="0">
              <a:defRPr sz="1000" b="0" i="1">
                <a:latin typeface="Times New Roman" charset="0"/>
              </a:defRPr>
            </a:lvl1pPr>
          </a:lstStyle>
          <a:p>
            <a:fld id="{2AC74424-C686-C245-95CF-A686DA47A8D1}" type="slidenum">
              <a:rPr lang="en-US"/>
              <a:pPr/>
              <a:t>‹#›</a:t>
            </a:fld>
            <a:endParaRPr lang="en-US"/>
          </a:p>
        </p:txBody>
      </p:sp>
    </p:spTree>
    <p:extLst>
      <p:ext uri="{BB962C8B-B14F-4D97-AF65-F5344CB8AC3E}">
        <p14:creationId xmlns:p14="http://schemas.microsoft.com/office/powerpoint/2010/main" val="74443464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3168650" cy="479425"/>
          </a:xfrm>
          <a:prstGeom prst="rect">
            <a:avLst/>
          </a:prstGeom>
          <a:noFill/>
          <a:ln w="9525">
            <a:noFill/>
            <a:miter lim="800000"/>
            <a:headEnd/>
            <a:tailEnd/>
          </a:ln>
          <a:effectLst/>
        </p:spPr>
        <p:txBody>
          <a:bodyPr vert="horz" wrap="square" lIns="19181" tIns="0" rIns="19181" bIns="0" numCol="1" anchor="t" anchorCtr="0" compatLnSpc="1">
            <a:prstTxWarp prst="textNoShape">
              <a:avLst/>
            </a:prstTxWarp>
          </a:bodyPr>
          <a:lstStyle>
            <a:lvl1pPr defTabSz="920750" eaLnBrk="0" hangingPunct="0">
              <a:defRPr sz="1000" b="0" i="1">
                <a:latin typeface="Times New Roman" pitchFamily="26" charset="0"/>
                <a:ea typeface="ＭＳ Ｐゴシック" pitchFamily="26" charset="-128"/>
                <a:cs typeface="ＭＳ Ｐゴシック" pitchFamily="26" charset="-128"/>
              </a:defRPr>
            </a:lvl1pPr>
          </a:lstStyle>
          <a:p>
            <a:pPr>
              <a:defRPr/>
            </a:pPr>
            <a:endParaRPr lang="en-US"/>
          </a:p>
        </p:txBody>
      </p:sp>
      <p:sp>
        <p:nvSpPr>
          <p:cNvPr id="2051" name="Rectangle 3"/>
          <p:cNvSpPr>
            <a:spLocks noGrp="1" noChangeArrowheads="1"/>
          </p:cNvSpPr>
          <p:nvPr>
            <p:ph type="dt" idx="1"/>
          </p:nvPr>
        </p:nvSpPr>
        <p:spPr bwMode="auto">
          <a:xfrm>
            <a:off x="4146550" y="0"/>
            <a:ext cx="3168650" cy="479425"/>
          </a:xfrm>
          <a:prstGeom prst="rect">
            <a:avLst/>
          </a:prstGeom>
          <a:noFill/>
          <a:ln w="9525">
            <a:noFill/>
            <a:miter lim="800000"/>
            <a:headEnd/>
            <a:tailEnd/>
          </a:ln>
          <a:effectLst/>
        </p:spPr>
        <p:txBody>
          <a:bodyPr vert="horz" wrap="square" lIns="19181" tIns="0" rIns="19181" bIns="0" numCol="1" anchor="t" anchorCtr="0" compatLnSpc="1">
            <a:prstTxWarp prst="textNoShape">
              <a:avLst/>
            </a:prstTxWarp>
          </a:bodyPr>
          <a:lstStyle>
            <a:lvl1pPr algn="r" defTabSz="920750" eaLnBrk="0" hangingPunct="0">
              <a:defRPr sz="1000" b="0" i="1">
                <a:latin typeface="Times New Roman" pitchFamily="26" charset="0"/>
                <a:ea typeface="ＭＳ Ｐゴシック" pitchFamily="26" charset="-128"/>
                <a:cs typeface="ＭＳ Ｐゴシック" pitchFamily="26" charset="-128"/>
              </a:defRPr>
            </a:lvl1pPr>
          </a:lstStyle>
          <a:p>
            <a:pPr>
              <a:defRPr/>
            </a:pPr>
            <a:endParaRPr lang="en-US"/>
          </a:p>
        </p:txBody>
      </p:sp>
      <p:sp>
        <p:nvSpPr>
          <p:cNvPr id="2052" name="Rectangle 4"/>
          <p:cNvSpPr>
            <a:spLocks noGrp="1" noChangeArrowheads="1"/>
          </p:cNvSpPr>
          <p:nvPr>
            <p:ph type="ftr" sz="quarter" idx="4"/>
          </p:nvPr>
        </p:nvSpPr>
        <p:spPr bwMode="auto">
          <a:xfrm>
            <a:off x="0" y="9121775"/>
            <a:ext cx="3168650" cy="479425"/>
          </a:xfrm>
          <a:prstGeom prst="rect">
            <a:avLst/>
          </a:prstGeom>
          <a:noFill/>
          <a:ln w="9525">
            <a:noFill/>
            <a:miter lim="800000"/>
            <a:headEnd/>
            <a:tailEnd/>
          </a:ln>
          <a:effectLst/>
        </p:spPr>
        <p:txBody>
          <a:bodyPr vert="horz" wrap="square" lIns="19181" tIns="0" rIns="19181" bIns="0" numCol="1" anchor="b" anchorCtr="0" compatLnSpc="1">
            <a:prstTxWarp prst="textNoShape">
              <a:avLst/>
            </a:prstTxWarp>
          </a:bodyPr>
          <a:lstStyle>
            <a:lvl1pPr defTabSz="920750" eaLnBrk="0" hangingPunct="0">
              <a:defRPr sz="1000" b="0" i="1">
                <a:latin typeface="Times New Roman" pitchFamily="26" charset="0"/>
                <a:ea typeface="ＭＳ Ｐゴシック" pitchFamily="26" charset="-128"/>
                <a:cs typeface="ＭＳ Ｐゴシック" pitchFamily="26" charset="-128"/>
              </a:defRPr>
            </a:lvl1pPr>
          </a:lstStyle>
          <a:p>
            <a:pPr>
              <a:defRPr/>
            </a:pPr>
            <a:endParaRPr lang="en-US"/>
          </a:p>
        </p:txBody>
      </p:sp>
      <p:sp>
        <p:nvSpPr>
          <p:cNvPr id="2053" name="Rectangle 5"/>
          <p:cNvSpPr>
            <a:spLocks noGrp="1" noChangeArrowheads="1"/>
          </p:cNvSpPr>
          <p:nvPr>
            <p:ph type="sldNum" sz="quarter" idx="5"/>
          </p:nvPr>
        </p:nvSpPr>
        <p:spPr bwMode="auto">
          <a:xfrm>
            <a:off x="4146550" y="9121775"/>
            <a:ext cx="3168650" cy="479425"/>
          </a:xfrm>
          <a:prstGeom prst="rect">
            <a:avLst/>
          </a:prstGeom>
          <a:noFill/>
          <a:ln w="9525">
            <a:noFill/>
            <a:miter lim="800000"/>
            <a:headEnd/>
            <a:tailEnd/>
          </a:ln>
          <a:effectLst/>
        </p:spPr>
        <p:txBody>
          <a:bodyPr vert="horz" wrap="square" lIns="19181" tIns="0" rIns="19181" bIns="0" numCol="1" anchor="b" anchorCtr="0" compatLnSpc="1">
            <a:prstTxWarp prst="textNoShape">
              <a:avLst/>
            </a:prstTxWarp>
          </a:bodyPr>
          <a:lstStyle>
            <a:lvl1pPr algn="r" defTabSz="920750" eaLnBrk="0" hangingPunct="0">
              <a:defRPr sz="1000" b="0" i="1">
                <a:latin typeface="Times New Roman" charset="0"/>
              </a:defRPr>
            </a:lvl1pPr>
          </a:lstStyle>
          <a:p>
            <a:fld id="{B3493824-80A5-B747-91FF-F475772D276E}" type="slidenum">
              <a:rPr lang="en-US"/>
              <a:pPr/>
              <a:t>‹#›</a:t>
            </a:fld>
            <a:endParaRPr lang="en-US"/>
          </a:p>
        </p:txBody>
      </p:sp>
      <p:sp>
        <p:nvSpPr>
          <p:cNvPr id="2054" name="Rectangle 6"/>
          <p:cNvSpPr>
            <a:spLocks noGrp="1" noChangeArrowheads="1"/>
          </p:cNvSpPr>
          <p:nvPr>
            <p:ph type="body" sz="quarter" idx="3"/>
          </p:nvPr>
        </p:nvSpPr>
        <p:spPr bwMode="auto">
          <a:xfrm>
            <a:off x="977900" y="4560888"/>
            <a:ext cx="5359400" cy="4322762"/>
          </a:xfrm>
          <a:prstGeom prst="rect">
            <a:avLst/>
          </a:prstGeom>
          <a:noFill/>
          <a:ln w="9525">
            <a:noFill/>
            <a:miter lim="800000"/>
            <a:headEnd/>
            <a:tailEnd/>
          </a:ln>
          <a:effectLst/>
        </p:spPr>
        <p:txBody>
          <a:bodyPr vert="horz" wrap="square" lIns="91112" tIns="44759" rIns="91112" bIns="4475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5367" name="Rectangle 7"/>
          <p:cNvSpPr>
            <a:spLocks noGrp="1" noRot="1" noChangeAspect="1" noChangeArrowheads="1" noTextEdit="1"/>
          </p:cNvSpPr>
          <p:nvPr>
            <p:ph type="sldImg" idx="2"/>
          </p:nvPr>
        </p:nvSpPr>
        <p:spPr bwMode="auto">
          <a:xfrm>
            <a:off x="1271588" y="727075"/>
            <a:ext cx="4783137" cy="3587750"/>
          </a:xfrm>
          <a:prstGeom prst="rect">
            <a:avLst/>
          </a:prstGeom>
          <a:noFill/>
          <a:ln w="12700">
            <a:solidFill>
              <a:schemeClr val="tx1"/>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Tree>
    <p:extLst>
      <p:ext uri="{BB962C8B-B14F-4D97-AF65-F5344CB8AC3E}">
        <p14:creationId xmlns:p14="http://schemas.microsoft.com/office/powerpoint/2010/main" val="1558809229"/>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07" charset="0"/>
        <a:ea typeface="ＭＳ Ｐゴシック" pitchFamily="26" charset="-128"/>
        <a:cs typeface="ＭＳ Ｐゴシック" pitchFamily="26" charset="-128"/>
      </a:defRPr>
    </a:lvl1pPr>
    <a:lvl2pPr marL="457200" algn="l" rtl="0" eaLnBrk="0" fontAlgn="base" hangingPunct="0">
      <a:spcBef>
        <a:spcPct val="30000"/>
      </a:spcBef>
      <a:spcAft>
        <a:spcPct val="0"/>
      </a:spcAft>
      <a:defRPr sz="1200" kern="1200">
        <a:solidFill>
          <a:schemeClr val="tx1"/>
        </a:solidFill>
        <a:latin typeface="Times New Roman" pitchFamily="-107" charset="0"/>
        <a:ea typeface="ＭＳ Ｐゴシック" pitchFamily="-107" charset="-128"/>
        <a:cs typeface="+mn-cs"/>
      </a:defRPr>
    </a:lvl2pPr>
    <a:lvl3pPr marL="914400" algn="l" rtl="0" eaLnBrk="0" fontAlgn="base" hangingPunct="0">
      <a:spcBef>
        <a:spcPct val="30000"/>
      </a:spcBef>
      <a:spcAft>
        <a:spcPct val="0"/>
      </a:spcAft>
      <a:defRPr sz="1200" kern="1200">
        <a:solidFill>
          <a:schemeClr val="tx1"/>
        </a:solidFill>
        <a:latin typeface="Times New Roman" pitchFamily="-107" charset="0"/>
        <a:ea typeface="ＭＳ Ｐゴシック" pitchFamily="-107" charset="-128"/>
        <a:cs typeface="+mn-cs"/>
      </a:defRPr>
    </a:lvl3pPr>
    <a:lvl4pPr marL="1371600" algn="l" rtl="0" eaLnBrk="0" fontAlgn="base" hangingPunct="0">
      <a:spcBef>
        <a:spcPct val="30000"/>
      </a:spcBef>
      <a:spcAft>
        <a:spcPct val="0"/>
      </a:spcAft>
      <a:defRPr sz="1200" kern="1200">
        <a:solidFill>
          <a:schemeClr val="tx1"/>
        </a:solidFill>
        <a:latin typeface="Times New Roman" pitchFamily="-107" charset="0"/>
        <a:ea typeface="ＭＳ Ｐゴシック" pitchFamily="-107" charset="-128"/>
        <a:cs typeface="+mn-cs"/>
      </a:defRPr>
    </a:lvl4pPr>
    <a:lvl5pPr marL="1828800" algn="l" rtl="0" eaLnBrk="0" fontAlgn="base" hangingPunct="0">
      <a:spcBef>
        <a:spcPct val="30000"/>
      </a:spcBef>
      <a:spcAft>
        <a:spcPct val="0"/>
      </a:spcAft>
      <a:defRPr sz="1200" kern="1200">
        <a:solidFill>
          <a:schemeClr val="tx1"/>
        </a:solidFill>
        <a:latin typeface="Times New Roman" pitchFamily="-107" charset="0"/>
        <a:ea typeface="ＭＳ Ｐゴシック" pitchFamily="-107"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5"/>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0750" eaLnBrk="0" hangingPunct="0">
              <a:defRPr sz="2400" b="1">
                <a:solidFill>
                  <a:schemeClr val="tx1"/>
                </a:solidFill>
                <a:latin typeface="Arial" charset="0"/>
                <a:ea typeface="ＭＳ Ｐゴシック" charset="0"/>
                <a:cs typeface="ＭＳ Ｐゴシック" charset="0"/>
              </a:defRPr>
            </a:lvl1pPr>
            <a:lvl2pPr marL="37931725" indent="-37474525" defTabSz="920750" eaLnBrk="0" hangingPunct="0">
              <a:defRPr sz="2400" b="1">
                <a:solidFill>
                  <a:schemeClr val="tx1"/>
                </a:solidFill>
                <a:latin typeface="Arial" charset="0"/>
                <a:ea typeface="ＭＳ Ｐゴシック" charset="0"/>
              </a:defRPr>
            </a:lvl2pPr>
            <a:lvl3pPr eaLnBrk="0" hangingPunct="0">
              <a:defRPr sz="2400" b="1">
                <a:solidFill>
                  <a:schemeClr val="tx1"/>
                </a:solidFill>
                <a:latin typeface="Arial" charset="0"/>
                <a:ea typeface="ＭＳ Ｐゴシック" charset="0"/>
              </a:defRPr>
            </a:lvl3pPr>
            <a:lvl4pPr eaLnBrk="0" hangingPunct="0">
              <a:defRPr sz="2400" b="1">
                <a:solidFill>
                  <a:schemeClr val="tx1"/>
                </a:solidFill>
                <a:latin typeface="Arial" charset="0"/>
                <a:ea typeface="ＭＳ Ｐゴシック" charset="0"/>
              </a:defRPr>
            </a:lvl4pPr>
            <a:lvl5pPr eaLnBrk="0" hangingPunct="0">
              <a:defRPr sz="2400" b="1">
                <a:solidFill>
                  <a:schemeClr val="tx1"/>
                </a:solidFill>
                <a:latin typeface="Arial" charset="0"/>
                <a:ea typeface="ＭＳ Ｐゴシック" charset="0"/>
              </a:defRPr>
            </a:lvl5pPr>
            <a:lvl6pPr marL="457200" eaLnBrk="0" fontAlgn="base" hangingPunct="0">
              <a:spcBef>
                <a:spcPct val="0"/>
              </a:spcBef>
              <a:spcAft>
                <a:spcPct val="0"/>
              </a:spcAft>
              <a:defRPr sz="2400" b="1">
                <a:solidFill>
                  <a:schemeClr val="tx1"/>
                </a:solidFill>
                <a:latin typeface="Arial" charset="0"/>
                <a:ea typeface="ＭＳ Ｐゴシック" charset="0"/>
              </a:defRPr>
            </a:lvl6pPr>
            <a:lvl7pPr marL="914400" eaLnBrk="0" fontAlgn="base" hangingPunct="0">
              <a:spcBef>
                <a:spcPct val="0"/>
              </a:spcBef>
              <a:spcAft>
                <a:spcPct val="0"/>
              </a:spcAft>
              <a:defRPr sz="2400" b="1">
                <a:solidFill>
                  <a:schemeClr val="tx1"/>
                </a:solidFill>
                <a:latin typeface="Arial" charset="0"/>
                <a:ea typeface="ＭＳ Ｐゴシック" charset="0"/>
              </a:defRPr>
            </a:lvl7pPr>
            <a:lvl8pPr marL="1371600" eaLnBrk="0" fontAlgn="base" hangingPunct="0">
              <a:spcBef>
                <a:spcPct val="0"/>
              </a:spcBef>
              <a:spcAft>
                <a:spcPct val="0"/>
              </a:spcAft>
              <a:defRPr sz="2400" b="1">
                <a:solidFill>
                  <a:schemeClr val="tx1"/>
                </a:solidFill>
                <a:latin typeface="Arial" charset="0"/>
                <a:ea typeface="ＭＳ Ｐゴシック" charset="0"/>
              </a:defRPr>
            </a:lvl8pPr>
            <a:lvl9pPr marL="1828800" eaLnBrk="0" fontAlgn="base" hangingPunct="0">
              <a:spcBef>
                <a:spcPct val="0"/>
              </a:spcBef>
              <a:spcAft>
                <a:spcPct val="0"/>
              </a:spcAft>
              <a:defRPr sz="2400" b="1">
                <a:solidFill>
                  <a:schemeClr val="tx1"/>
                </a:solidFill>
                <a:latin typeface="Arial" charset="0"/>
                <a:ea typeface="ＭＳ Ｐゴシック" charset="0"/>
              </a:defRPr>
            </a:lvl9pPr>
          </a:lstStyle>
          <a:p>
            <a:fld id="{5ED95582-8E3A-F043-97EE-CB7BF2D46D46}" type="slidenum">
              <a:rPr lang="en-US" sz="1000" b="0">
                <a:latin typeface="Times New Roman" charset="0"/>
              </a:rPr>
              <a:pPr/>
              <a:t>1</a:t>
            </a:fld>
            <a:endParaRPr lang="en-US" sz="1000" b="0">
              <a:latin typeface="Times New Roman"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12474671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010823-B99B-8CE5-4842-F44BE0AF3B1D}"/>
            </a:ext>
          </a:extLst>
        </p:cNvPr>
        <p:cNvGrpSpPr/>
        <p:nvPr/>
      </p:nvGrpSpPr>
      <p:grpSpPr>
        <a:xfrm>
          <a:off x="0" y="0"/>
          <a:ext cx="0" cy="0"/>
          <a:chOff x="0" y="0"/>
          <a:chExt cx="0" cy="0"/>
        </a:xfrm>
      </p:grpSpPr>
      <p:sp>
        <p:nvSpPr>
          <p:cNvPr id="21505" name="Rectangle 7">
            <a:extLst>
              <a:ext uri="{FF2B5EF4-FFF2-40B4-BE49-F238E27FC236}">
                <a16:creationId xmlns:a16="http://schemas.microsoft.com/office/drawing/2014/main" id="{C89A8B9C-23A6-FACF-9C98-3818389FCC33}"/>
              </a:ext>
            </a:extLst>
          </p:cNvPr>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09646017-9B7D-1449-891D-CD2CEFD6E581}" type="slidenum">
              <a:rPr lang="en-US" altLang="en-US" sz="1200"/>
              <a:pPr/>
              <a:t>20</a:t>
            </a:fld>
            <a:endParaRPr lang="en-US" altLang="en-US" sz="1200"/>
          </a:p>
        </p:txBody>
      </p:sp>
      <p:sp>
        <p:nvSpPr>
          <p:cNvPr id="21506" name="Rectangle 2">
            <a:extLst>
              <a:ext uri="{FF2B5EF4-FFF2-40B4-BE49-F238E27FC236}">
                <a16:creationId xmlns:a16="http://schemas.microsoft.com/office/drawing/2014/main" id="{D385F0B2-2E39-B57A-4EBA-A5EACA681B94}"/>
              </a:ext>
            </a:extLst>
          </p:cNvPr>
          <p:cNvSpPr>
            <a:spLocks noGrp="1" noRot="1" noChangeAspect="1" noChangeArrowheads="1" noTextEdit="1"/>
          </p:cNvSpPr>
          <p:nvPr>
            <p:ph type="sldImg"/>
          </p:nvPr>
        </p:nvSpPr>
        <p:spPr>
          <a:ln/>
        </p:spPr>
      </p:sp>
      <p:sp>
        <p:nvSpPr>
          <p:cNvPr id="21507" name="Rectangle 3">
            <a:extLst>
              <a:ext uri="{FF2B5EF4-FFF2-40B4-BE49-F238E27FC236}">
                <a16:creationId xmlns:a16="http://schemas.microsoft.com/office/drawing/2014/main" id="{BDE28B1D-9F78-1262-183D-2AC673550992}"/>
              </a:ext>
            </a:extLst>
          </p:cNvPr>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635244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75252E-87D2-A29D-49D5-71E0774C32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B13119-FA70-CB2E-26ED-BF1339D29D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813882-A376-9F59-8817-EA6860C95800}"/>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b="1" dirty="0">
                <a:solidFill>
                  <a:srgbClr val="FF0000"/>
                </a:solidFill>
              </a:rPr>
              <a:t>ASL Fig 3-4, trim headers &amp; footers</a:t>
            </a:r>
          </a:p>
          <a:p>
            <a:endParaRPr lang="en-US" dirty="0"/>
          </a:p>
        </p:txBody>
      </p:sp>
      <p:sp>
        <p:nvSpPr>
          <p:cNvPr id="4" name="Slide Number Placeholder 3">
            <a:extLst>
              <a:ext uri="{FF2B5EF4-FFF2-40B4-BE49-F238E27FC236}">
                <a16:creationId xmlns:a16="http://schemas.microsoft.com/office/drawing/2014/main" id="{971A1C9E-4BD6-22DF-6903-EFB091BF1B11}"/>
              </a:ext>
            </a:extLst>
          </p:cNvPr>
          <p:cNvSpPr>
            <a:spLocks noGrp="1"/>
          </p:cNvSpPr>
          <p:nvPr>
            <p:ph type="sldNum" sz="quarter" idx="5"/>
          </p:nvPr>
        </p:nvSpPr>
        <p:spPr/>
        <p:txBody>
          <a:bodyPr/>
          <a:lstStyle/>
          <a:p>
            <a:fld id="{687653B5-CE8F-4032-ADA5-1E1B0879BAD9}" type="slidenum">
              <a:rPr lang="en-GB" altLang="en-US" smtClean="0"/>
              <a:pPr/>
              <a:t>23</a:t>
            </a:fld>
            <a:endParaRPr lang="en-GB" altLang="en-US"/>
          </a:p>
        </p:txBody>
      </p:sp>
    </p:spTree>
    <p:extLst>
      <p:ext uri="{BB962C8B-B14F-4D97-AF65-F5344CB8AC3E}">
        <p14:creationId xmlns:p14="http://schemas.microsoft.com/office/powerpoint/2010/main" val="32978086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3DBE2C37-83E6-49B3-CD88-990108446521}"/>
            </a:ext>
          </a:extLst>
        </p:cNvPr>
        <p:cNvGrpSpPr/>
        <p:nvPr/>
      </p:nvGrpSpPr>
      <p:grpSpPr>
        <a:xfrm>
          <a:off x="0" y="0"/>
          <a:ext cx="0" cy="0"/>
          <a:chOff x="0" y="0"/>
          <a:chExt cx="0" cy="0"/>
        </a:xfrm>
      </p:grpSpPr>
      <p:sp>
        <p:nvSpPr>
          <p:cNvPr id="7" name="Rectangle 7">
            <a:extLst>
              <a:ext uri="{FF2B5EF4-FFF2-40B4-BE49-F238E27FC236}">
                <a16:creationId xmlns:a16="http://schemas.microsoft.com/office/drawing/2014/main" id="{948E9339-2BBB-4413-92B3-3F2B07B8A76D}"/>
              </a:ext>
            </a:extLst>
          </p:cNvPr>
          <p:cNvSpPr>
            <a:spLocks noGrp="1" noChangeArrowheads="1"/>
          </p:cNvSpPr>
          <p:nvPr>
            <p:ph type="sldNum" sz="quarter" idx="5"/>
          </p:nvPr>
        </p:nvSpPr>
        <p:spPr>
          <a:ln/>
        </p:spPr>
        <p:txBody>
          <a:bodyPr/>
          <a:lstStyle/>
          <a:p>
            <a:fld id="{6E2A76AB-612C-8A46-B1D0-7780BA3B631C}" type="slidenum">
              <a:rPr lang="en-US" altLang="en-US"/>
              <a:pPr/>
              <a:t>25</a:t>
            </a:fld>
            <a:endParaRPr lang="en-US" altLang="en-US"/>
          </a:p>
        </p:txBody>
      </p:sp>
      <p:sp>
        <p:nvSpPr>
          <p:cNvPr id="491522" name="Rectangle 2">
            <a:extLst>
              <a:ext uri="{FF2B5EF4-FFF2-40B4-BE49-F238E27FC236}">
                <a16:creationId xmlns:a16="http://schemas.microsoft.com/office/drawing/2014/main" id="{FF97FD6E-C302-797B-89FE-634A01620A1D}"/>
              </a:ext>
            </a:extLst>
          </p:cNvPr>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91523" name="Text Box 3">
            <a:extLst>
              <a:ext uri="{FF2B5EF4-FFF2-40B4-BE49-F238E27FC236}">
                <a16:creationId xmlns:a16="http://schemas.microsoft.com/office/drawing/2014/main" id="{12C22F3A-FC92-AF86-CE73-EE0C04D1CEF9}"/>
              </a:ext>
            </a:extLst>
          </p:cNvPr>
          <p:cNvSpPr txBox="1">
            <a:spLocks noGrp="1" noChangeArrowheads="1"/>
          </p:cNvSpPr>
          <p:nvPr>
            <p:ph type="body" idx="1"/>
          </p:nvPr>
        </p:nvSpPr>
        <p:spPr bwMode="auto">
          <a:xfrm>
            <a:off x="914400" y="4343400"/>
            <a:ext cx="50292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ltLang="en-US"/>
          </a:p>
        </p:txBody>
      </p:sp>
    </p:spTree>
    <p:extLst>
      <p:ext uri="{BB962C8B-B14F-4D97-AF65-F5344CB8AC3E}">
        <p14:creationId xmlns:p14="http://schemas.microsoft.com/office/powerpoint/2010/main" val="37519617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a:extLst>
              <a:ext uri="{FF2B5EF4-FFF2-40B4-BE49-F238E27FC236}">
                <a16:creationId xmlns:a16="http://schemas.microsoft.com/office/drawing/2014/main" id="{ABB8311D-570D-5749-BD44-F86D3401A369}"/>
              </a:ext>
            </a:extLst>
          </p:cNvPr>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8F6E08DA-E486-9B49-91DA-0C893A65CA85}" type="slidenum">
              <a:rPr lang="en-US" altLang="en-US" sz="1200"/>
              <a:pPr/>
              <a:t>34</a:t>
            </a:fld>
            <a:endParaRPr lang="en-US" altLang="en-US" sz="1200"/>
          </a:p>
        </p:txBody>
      </p:sp>
      <p:sp>
        <p:nvSpPr>
          <p:cNvPr id="17410" name="Rectangle 2">
            <a:extLst>
              <a:ext uri="{FF2B5EF4-FFF2-40B4-BE49-F238E27FC236}">
                <a16:creationId xmlns:a16="http://schemas.microsoft.com/office/drawing/2014/main" id="{B2AB85A4-B094-074D-B600-21B2216659CD}"/>
              </a:ext>
            </a:extLst>
          </p:cNvPr>
          <p:cNvSpPr>
            <a:spLocks noGrp="1" noRot="1" noChangeAspect="1" noChangeArrowheads="1" noTextEdit="1"/>
          </p:cNvSpPr>
          <p:nvPr>
            <p:ph type="sldImg"/>
          </p:nvPr>
        </p:nvSpPr>
        <p:spPr>
          <a:ln/>
        </p:spPr>
      </p:sp>
      <p:sp>
        <p:nvSpPr>
          <p:cNvPr id="17411" name="Rectangle 3">
            <a:extLst>
              <a:ext uri="{FF2B5EF4-FFF2-40B4-BE49-F238E27FC236}">
                <a16:creationId xmlns:a16="http://schemas.microsoft.com/office/drawing/2014/main" id="{FA2752E2-317D-1B40-9CC9-2686FB918613}"/>
              </a:ext>
            </a:extLst>
          </p:cNvPr>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6965088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b="1" dirty="0">
                <a:solidFill>
                  <a:srgbClr val="FF0000"/>
                </a:solidFill>
              </a:rPr>
              <a:t>ASL Fig 3-4, trim headers &amp; footers</a:t>
            </a:r>
          </a:p>
          <a:p>
            <a:endParaRPr lang="en-US" dirty="0"/>
          </a:p>
        </p:txBody>
      </p:sp>
      <p:sp>
        <p:nvSpPr>
          <p:cNvPr id="4" name="Slide Number Placeholder 3"/>
          <p:cNvSpPr>
            <a:spLocks noGrp="1"/>
          </p:cNvSpPr>
          <p:nvPr>
            <p:ph type="sldNum" sz="quarter" idx="5"/>
          </p:nvPr>
        </p:nvSpPr>
        <p:spPr/>
        <p:txBody>
          <a:bodyPr/>
          <a:lstStyle/>
          <a:p>
            <a:fld id="{687653B5-CE8F-4032-ADA5-1E1B0879BAD9}" type="slidenum">
              <a:rPr lang="en-GB" altLang="en-US" smtClean="0"/>
              <a:pPr/>
              <a:t>36</a:t>
            </a:fld>
            <a:endParaRPr lang="en-GB" altLang="en-US"/>
          </a:p>
        </p:txBody>
      </p:sp>
    </p:spTree>
    <p:extLst>
      <p:ext uri="{BB962C8B-B14F-4D97-AF65-F5344CB8AC3E}">
        <p14:creationId xmlns:p14="http://schemas.microsoft.com/office/powerpoint/2010/main" val="38730774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1" dirty="0"/>
              <a:t>ASL Figure 4-2, trim top &amp; bottom</a:t>
            </a:r>
          </a:p>
          <a:p>
            <a:endParaRPr lang="en-GB" dirty="0"/>
          </a:p>
          <a:p>
            <a:r>
              <a:rPr lang="en-GB" dirty="0"/>
              <a:t>The 5 MOIMS Areas are colour coded.</a:t>
            </a:r>
          </a:p>
          <a:p>
            <a:r>
              <a:rPr lang="en-GB" dirty="0"/>
              <a:t>Each application</a:t>
            </a:r>
            <a:r>
              <a:rPr lang="en-GB" baseline="0" dirty="0"/>
              <a:t> level interaction is annotated with the Data exchanged.  At this level all Data generated by each Function is grouped as a single type (the abbreviation reflects the function name).</a:t>
            </a:r>
          </a:p>
          <a:p>
            <a:r>
              <a:rPr lang="en-GB" baseline="0" dirty="0"/>
              <a:t>Potential service interfaces identified by MO are indicated by a colour-coded circle representing the Service Provider</a:t>
            </a:r>
          </a:p>
          <a:p>
            <a:r>
              <a:rPr lang="en-GB" baseline="0" dirty="0"/>
              <a:t>Data formats may be separately defined [</a:t>
            </a:r>
            <a:r>
              <a:rPr lang="en-GB" baseline="0" dirty="0" err="1"/>
              <a:t>NAV</a:t>
            </a:r>
            <a:r>
              <a:rPr lang="en-GB" baseline="0" dirty="0"/>
              <a:t>, MPS] or specified in the context of the service [MO M&amp;C, MPS].</a:t>
            </a:r>
          </a:p>
          <a:p>
            <a:endParaRPr lang="en-GB" baseline="0" dirty="0"/>
          </a:p>
          <a:p>
            <a:r>
              <a:rPr lang="en-GB" baseline="0" dirty="0"/>
              <a:t>File Handling is a bit different – there are special services for File Management and File Transfer [the latter delegated to a lower level protocol, such as </a:t>
            </a:r>
            <a:r>
              <a:rPr lang="en-GB" baseline="0" dirty="0" err="1"/>
              <a:t>CFDP</a:t>
            </a:r>
            <a:r>
              <a:rPr lang="en-GB" baseline="0" dirty="0"/>
              <a:t> or FTP], but the file </a:t>
            </a:r>
            <a:r>
              <a:rPr lang="en-GB" i="1" baseline="0" dirty="0"/>
              <a:t>content </a:t>
            </a:r>
            <a:r>
              <a:rPr lang="en-GB" i="0" baseline="0" dirty="0"/>
              <a:t>my be associated with any of the other Functional Areas.  It essentially provides the transport layer for bulk transfer of service messages or data formats.  Mission Data Products may also be transferred as files.</a:t>
            </a:r>
          </a:p>
          <a:p>
            <a:endParaRPr lang="en-GB" i="0" baseline="0" dirty="0"/>
          </a:p>
          <a:p>
            <a:r>
              <a:rPr lang="en-GB" i="0" baseline="0" dirty="0"/>
              <a:t>Note Planning/Scheduling interactions with the GSTS are greyed out as they are outside the scope of </a:t>
            </a:r>
            <a:r>
              <a:rPr lang="en-GB" i="0" baseline="0" dirty="0" err="1"/>
              <a:t>MOIMS</a:t>
            </a:r>
            <a:r>
              <a:rPr lang="en-GB" i="0" baseline="0" dirty="0"/>
              <a:t> standardisation [</a:t>
            </a:r>
            <a:r>
              <a:rPr lang="en-GB" i="0" baseline="0" dirty="0" err="1"/>
              <a:t>CSS</a:t>
            </a:r>
            <a:r>
              <a:rPr lang="en-GB" i="0" baseline="0" dirty="0"/>
              <a:t> boundary agreement].</a:t>
            </a:r>
            <a:endParaRPr lang="en-GB" dirty="0"/>
          </a:p>
        </p:txBody>
      </p:sp>
      <p:sp>
        <p:nvSpPr>
          <p:cNvPr id="4" name="Slide Number Placeholder 3"/>
          <p:cNvSpPr>
            <a:spLocks noGrp="1"/>
          </p:cNvSpPr>
          <p:nvPr>
            <p:ph type="sldNum" sz="quarter" idx="10"/>
          </p:nvPr>
        </p:nvSpPr>
        <p:spPr/>
        <p:txBody>
          <a:bodyPr/>
          <a:lstStyle/>
          <a:p>
            <a:fld id="{687653B5-CE8F-4032-ADA5-1E1B0879BAD9}" type="slidenum">
              <a:rPr lang="en-GB" altLang="en-US" smtClean="0"/>
              <a:pPr/>
              <a:t>39</a:t>
            </a:fld>
            <a:endParaRPr lang="en-GB" altLang="en-US"/>
          </a:p>
        </p:txBody>
      </p:sp>
    </p:spTree>
    <p:extLst>
      <p:ext uri="{BB962C8B-B14F-4D97-AF65-F5344CB8AC3E}">
        <p14:creationId xmlns:p14="http://schemas.microsoft.com/office/powerpoint/2010/main" val="4397052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686A48-4C17-29CF-DD5F-23DA9259B1CF}"/>
            </a:ext>
          </a:extLst>
        </p:cNvPr>
        <p:cNvGrpSpPr/>
        <p:nvPr/>
      </p:nvGrpSpPr>
      <p:grpSpPr>
        <a:xfrm>
          <a:off x="0" y="0"/>
          <a:ext cx="0" cy="0"/>
          <a:chOff x="0" y="0"/>
          <a:chExt cx="0" cy="0"/>
        </a:xfrm>
      </p:grpSpPr>
      <p:sp>
        <p:nvSpPr>
          <p:cNvPr id="21505" name="Rectangle 7">
            <a:extLst>
              <a:ext uri="{FF2B5EF4-FFF2-40B4-BE49-F238E27FC236}">
                <a16:creationId xmlns:a16="http://schemas.microsoft.com/office/drawing/2014/main" id="{A8D62477-8FA3-C0D3-42CD-7E1E96171A81}"/>
              </a:ext>
            </a:extLst>
          </p:cNvPr>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09646017-9B7D-1449-891D-CD2CEFD6E581}" type="slidenum">
              <a:rPr lang="en-US" altLang="en-US" sz="1200"/>
              <a:pPr/>
              <a:t>43</a:t>
            </a:fld>
            <a:endParaRPr lang="en-US" altLang="en-US" sz="1200"/>
          </a:p>
        </p:txBody>
      </p:sp>
      <p:sp>
        <p:nvSpPr>
          <p:cNvPr id="21506" name="Rectangle 2">
            <a:extLst>
              <a:ext uri="{FF2B5EF4-FFF2-40B4-BE49-F238E27FC236}">
                <a16:creationId xmlns:a16="http://schemas.microsoft.com/office/drawing/2014/main" id="{D0048B08-69FE-E991-F588-B77915DAF13A}"/>
              </a:ext>
            </a:extLst>
          </p:cNvPr>
          <p:cNvSpPr>
            <a:spLocks noGrp="1" noRot="1" noChangeAspect="1" noChangeArrowheads="1" noTextEdit="1"/>
          </p:cNvSpPr>
          <p:nvPr>
            <p:ph type="sldImg"/>
          </p:nvPr>
        </p:nvSpPr>
        <p:spPr>
          <a:ln/>
        </p:spPr>
      </p:sp>
      <p:sp>
        <p:nvSpPr>
          <p:cNvPr id="21507" name="Rectangle 3">
            <a:extLst>
              <a:ext uri="{FF2B5EF4-FFF2-40B4-BE49-F238E27FC236}">
                <a16:creationId xmlns:a16="http://schemas.microsoft.com/office/drawing/2014/main" id="{EF50C042-3AA5-330D-C6B8-67C0C79702B3}"/>
              </a:ext>
            </a:extLst>
          </p:cNvPr>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38962907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279864-E155-1A0F-9354-2F7DD5ACA9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7105B97-52FA-AB1E-6519-71862701C7F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B57EB7-39EE-8FDA-5ABA-A3BF70051E5E}"/>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b="1" dirty="0">
                <a:solidFill>
                  <a:srgbClr val="FF0000"/>
                </a:solidFill>
              </a:rPr>
              <a:t>ASL Fig 3-4, trim headers &amp; footers</a:t>
            </a:r>
          </a:p>
          <a:p>
            <a:endParaRPr lang="en-US" dirty="0"/>
          </a:p>
        </p:txBody>
      </p:sp>
      <p:sp>
        <p:nvSpPr>
          <p:cNvPr id="4" name="Slide Number Placeholder 3">
            <a:extLst>
              <a:ext uri="{FF2B5EF4-FFF2-40B4-BE49-F238E27FC236}">
                <a16:creationId xmlns:a16="http://schemas.microsoft.com/office/drawing/2014/main" id="{0633EEA5-5657-B3EE-7D6A-6887C7394572}"/>
              </a:ext>
            </a:extLst>
          </p:cNvPr>
          <p:cNvSpPr>
            <a:spLocks noGrp="1"/>
          </p:cNvSpPr>
          <p:nvPr>
            <p:ph type="sldNum" sz="quarter" idx="5"/>
          </p:nvPr>
        </p:nvSpPr>
        <p:spPr/>
        <p:txBody>
          <a:bodyPr/>
          <a:lstStyle/>
          <a:p>
            <a:fld id="{687653B5-CE8F-4032-ADA5-1E1B0879BAD9}" type="slidenum">
              <a:rPr lang="en-GB" altLang="en-US" smtClean="0"/>
              <a:pPr/>
              <a:t>45</a:t>
            </a:fld>
            <a:endParaRPr lang="en-GB" altLang="en-US"/>
          </a:p>
        </p:txBody>
      </p:sp>
    </p:spTree>
    <p:extLst>
      <p:ext uri="{BB962C8B-B14F-4D97-AF65-F5344CB8AC3E}">
        <p14:creationId xmlns:p14="http://schemas.microsoft.com/office/powerpoint/2010/main" val="23787432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DA165C-6F24-638A-3C94-17022CEEC587}"/>
            </a:ext>
          </a:extLst>
        </p:cNvPr>
        <p:cNvGrpSpPr/>
        <p:nvPr/>
      </p:nvGrpSpPr>
      <p:grpSpPr>
        <a:xfrm>
          <a:off x="0" y="0"/>
          <a:ext cx="0" cy="0"/>
          <a:chOff x="0" y="0"/>
          <a:chExt cx="0" cy="0"/>
        </a:xfrm>
      </p:grpSpPr>
      <p:sp>
        <p:nvSpPr>
          <p:cNvPr id="21505" name="Rectangle 7">
            <a:extLst>
              <a:ext uri="{FF2B5EF4-FFF2-40B4-BE49-F238E27FC236}">
                <a16:creationId xmlns:a16="http://schemas.microsoft.com/office/drawing/2014/main" id="{046F58CD-1370-9162-08EC-FD5EC4E1DA00}"/>
              </a:ext>
            </a:extLst>
          </p:cNvPr>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09646017-9B7D-1449-891D-CD2CEFD6E581}" type="slidenum">
              <a:rPr lang="en-US" altLang="en-US" sz="1200"/>
              <a:pPr/>
              <a:t>50</a:t>
            </a:fld>
            <a:endParaRPr lang="en-US" altLang="en-US" sz="1200"/>
          </a:p>
        </p:txBody>
      </p:sp>
      <p:sp>
        <p:nvSpPr>
          <p:cNvPr id="21506" name="Rectangle 2">
            <a:extLst>
              <a:ext uri="{FF2B5EF4-FFF2-40B4-BE49-F238E27FC236}">
                <a16:creationId xmlns:a16="http://schemas.microsoft.com/office/drawing/2014/main" id="{2D487814-2FB1-F153-F896-5B2120555F6B}"/>
              </a:ext>
            </a:extLst>
          </p:cNvPr>
          <p:cNvSpPr>
            <a:spLocks noGrp="1" noRot="1" noChangeAspect="1" noChangeArrowheads="1" noTextEdit="1"/>
          </p:cNvSpPr>
          <p:nvPr>
            <p:ph type="sldImg"/>
          </p:nvPr>
        </p:nvSpPr>
        <p:spPr>
          <a:ln/>
        </p:spPr>
      </p:sp>
      <p:sp>
        <p:nvSpPr>
          <p:cNvPr id="21507" name="Rectangle 3">
            <a:extLst>
              <a:ext uri="{FF2B5EF4-FFF2-40B4-BE49-F238E27FC236}">
                <a16:creationId xmlns:a16="http://schemas.microsoft.com/office/drawing/2014/main" id="{3EF25EFA-A004-FABA-1298-3AEDA53D2170}"/>
              </a:ext>
            </a:extLst>
          </p:cNvPr>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37196188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FB3C5F-FCDD-38A8-02F5-43BF995F36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751AC9-9C2C-7E88-7620-A09E65374D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73658C-1038-FC73-124F-30F3C0964B99}"/>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b="1" dirty="0">
                <a:solidFill>
                  <a:srgbClr val="FF0000"/>
                </a:solidFill>
              </a:rPr>
              <a:t>ASL Fig 3-4, trim headers &amp; footers</a:t>
            </a:r>
          </a:p>
          <a:p>
            <a:endParaRPr lang="en-US" dirty="0"/>
          </a:p>
        </p:txBody>
      </p:sp>
      <p:sp>
        <p:nvSpPr>
          <p:cNvPr id="4" name="Slide Number Placeholder 3">
            <a:extLst>
              <a:ext uri="{FF2B5EF4-FFF2-40B4-BE49-F238E27FC236}">
                <a16:creationId xmlns:a16="http://schemas.microsoft.com/office/drawing/2014/main" id="{81B9D073-CE7A-C1DF-F522-F9E81D160F36}"/>
              </a:ext>
            </a:extLst>
          </p:cNvPr>
          <p:cNvSpPr>
            <a:spLocks noGrp="1"/>
          </p:cNvSpPr>
          <p:nvPr>
            <p:ph type="sldNum" sz="quarter" idx="5"/>
          </p:nvPr>
        </p:nvSpPr>
        <p:spPr/>
        <p:txBody>
          <a:bodyPr/>
          <a:lstStyle/>
          <a:p>
            <a:fld id="{687653B5-CE8F-4032-ADA5-1E1B0879BAD9}" type="slidenum">
              <a:rPr lang="en-GB" altLang="en-US" smtClean="0"/>
              <a:pPr/>
              <a:t>54</a:t>
            </a:fld>
            <a:endParaRPr lang="en-GB" altLang="en-US"/>
          </a:p>
        </p:txBody>
      </p:sp>
    </p:spTree>
    <p:extLst>
      <p:ext uri="{BB962C8B-B14F-4D97-AF65-F5344CB8AC3E}">
        <p14:creationId xmlns:p14="http://schemas.microsoft.com/office/powerpoint/2010/main" val="35766557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5"/>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920750" eaLnBrk="0" hangingPunct="0">
              <a:defRPr sz="2400" b="1">
                <a:solidFill>
                  <a:schemeClr val="tx1"/>
                </a:solidFill>
                <a:latin typeface="Arial" charset="0"/>
                <a:ea typeface="ＭＳ Ｐゴシック" charset="0"/>
                <a:cs typeface="ＭＳ Ｐゴシック" charset="0"/>
              </a:defRPr>
            </a:lvl1pPr>
            <a:lvl2pPr marL="37931725" indent="-37474525" defTabSz="920750" eaLnBrk="0" hangingPunct="0">
              <a:defRPr sz="2400" b="1">
                <a:solidFill>
                  <a:schemeClr val="tx1"/>
                </a:solidFill>
                <a:latin typeface="Arial" charset="0"/>
                <a:ea typeface="ＭＳ Ｐゴシック" charset="0"/>
              </a:defRPr>
            </a:lvl2pPr>
            <a:lvl3pPr eaLnBrk="0" hangingPunct="0">
              <a:defRPr sz="2400" b="1">
                <a:solidFill>
                  <a:schemeClr val="tx1"/>
                </a:solidFill>
                <a:latin typeface="Arial" charset="0"/>
                <a:ea typeface="ＭＳ Ｐゴシック" charset="0"/>
              </a:defRPr>
            </a:lvl3pPr>
            <a:lvl4pPr eaLnBrk="0" hangingPunct="0">
              <a:defRPr sz="2400" b="1">
                <a:solidFill>
                  <a:schemeClr val="tx1"/>
                </a:solidFill>
                <a:latin typeface="Arial" charset="0"/>
                <a:ea typeface="ＭＳ Ｐゴシック" charset="0"/>
              </a:defRPr>
            </a:lvl4pPr>
            <a:lvl5pPr eaLnBrk="0" hangingPunct="0">
              <a:defRPr sz="2400" b="1">
                <a:solidFill>
                  <a:schemeClr val="tx1"/>
                </a:solidFill>
                <a:latin typeface="Arial" charset="0"/>
                <a:ea typeface="ＭＳ Ｐゴシック" charset="0"/>
              </a:defRPr>
            </a:lvl5pPr>
            <a:lvl6pPr marL="457200" eaLnBrk="0" fontAlgn="base" hangingPunct="0">
              <a:spcBef>
                <a:spcPct val="0"/>
              </a:spcBef>
              <a:spcAft>
                <a:spcPct val="0"/>
              </a:spcAft>
              <a:defRPr sz="2400" b="1">
                <a:solidFill>
                  <a:schemeClr val="tx1"/>
                </a:solidFill>
                <a:latin typeface="Arial" charset="0"/>
                <a:ea typeface="ＭＳ Ｐゴシック" charset="0"/>
              </a:defRPr>
            </a:lvl6pPr>
            <a:lvl7pPr marL="914400" eaLnBrk="0" fontAlgn="base" hangingPunct="0">
              <a:spcBef>
                <a:spcPct val="0"/>
              </a:spcBef>
              <a:spcAft>
                <a:spcPct val="0"/>
              </a:spcAft>
              <a:defRPr sz="2400" b="1">
                <a:solidFill>
                  <a:schemeClr val="tx1"/>
                </a:solidFill>
                <a:latin typeface="Arial" charset="0"/>
                <a:ea typeface="ＭＳ Ｐゴシック" charset="0"/>
              </a:defRPr>
            </a:lvl7pPr>
            <a:lvl8pPr marL="1371600" eaLnBrk="0" fontAlgn="base" hangingPunct="0">
              <a:spcBef>
                <a:spcPct val="0"/>
              </a:spcBef>
              <a:spcAft>
                <a:spcPct val="0"/>
              </a:spcAft>
              <a:defRPr sz="2400" b="1">
                <a:solidFill>
                  <a:schemeClr val="tx1"/>
                </a:solidFill>
                <a:latin typeface="Arial" charset="0"/>
                <a:ea typeface="ＭＳ Ｐゴシック" charset="0"/>
              </a:defRPr>
            </a:lvl8pPr>
            <a:lvl9pPr marL="1828800" eaLnBrk="0" fontAlgn="base" hangingPunct="0">
              <a:spcBef>
                <a:spcPct val="0"/>
              </a:spcBef>
              <a:spcAft>
                <a:spcPct val="0"/>
              </a:spcAft>
              <a:defRPr sz="2400" b="1">
                <a:solidFill>
                  <a:schemeClr val="tx1"/>
                </a:solidFill>
                <a:latin typeface="Arial" charset="0"/>
                <a:ea typeface="ＭＳ Ｐゴシック" charset="0"/>
              </a:defRPr>
            </a:lvl9pPr>
          </a:lstStyle>
          <a:p>
            <a:fld id="{CEC97609-713F-6B4D-B50B-956EB9ED48A6}" type="slidenum">
              <a:rPr lang="en-US" sz="1000" b="0">
                <a:latin typeface="Times New Roman" charset="0"/>
              </a:rPr>
              <a:pPr/>
              <a:t>2</a:t>
            </a:fld>
            <a:endParaRPr lang="en-US" sz="1000" b="0">
              <a:latin typeface="Times New Roman"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5065399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075932-17AA-BE70-D2D6-E32875F24B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3DEBC8-878B-552B-351F-0A96C903FE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BD9E19-C8ED-31F1-89EC-F3825375A582}"/>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b="1" dirty="0">
                <a:solidFill>
                  <a:srgbClr val="FF0000"/>
                </a:solidFill>
              </a:rPr>
              <a:t>ASL Fig 9-2, trim headers &amp; footers</a:t>
            </a:r>
          </a:p>
          <a:p>
            <a:pPr marL="0" marR="0" indent="0" algn="l" defTabSz="914400" rtl="0" eaLnBrk="1" fontAlgn="base" latinLnBrk="0" hangingPunct="1">
              <a:lnSpc>
                <a:spcPct val="100000"/>
              </a:lnSpc>
              <a:spcBef>
                <a:spcPct val="30000"/>
              </a:spcBef>
              <a:spcAft>
                <a:spcPct val="0"/>
              </a:spcAft>
              <a:buClrTx/>
              <a:buSzTx/>
              <a:buFontTx/>
              <a:buNone/>
              <a:tabLst/>
              <a:defRPr/>
            </a:pPr>
            <a:endParaRPr lang="en-GB" sz="1200" dirty="0"/>
          </a:p>
          <a:p>
            <a:pPr marL="0" marR="0" indent="0" algn="l" defTabSz="914400" rtl="0" eaLnBrk="1" fontAlgn="base" latinLnBrk="0" hangingPunct="1">
              <a:lnSpc>
                <a:spcPct val="100000"/>
              </a:lnSpc>
              <a:spcBef>
                <a:spcPct val="30000"/>
              </a:spcBef>
              <a:spcAft>
                <a:spcPct val="0"/>
              </a:spcAft>
              <a:buClrTx/>
              <a:buSzTx/>
              <a:buFontTx/>
              <a:buNone/>
              <a:tabLst/>
              <a:defRPr/>
            </a:pPr>
            <a:r>
              <a:rPr lang="en-GB" sz="1200" dirty="0"/>
              <a:t>ABA: Spacecraft, ESLT, MOC and SMC (ignore NOC)</a:t>
            </a:r>
            <a:br>
              <a:rPr lang="en-GB" sz="1200" dirty="0"/>
            </a:br>
            <a:r>
              <a:rPr lang="en-GB" sz="1200" dirty="0"/>
              <a:t>On-board Functions: Basic M&amp;C; On-board Procedures; On-board Scheduler</a:t>
            </a:r>
            <a:br>
              <a:rPr lang="en-GB" sz="1200" dirty="0"/>
            </a:br>
            <a:r>
              <a:rPr lang="en-GB" sz="1200" dirty="0"/>
              <a:t>Tracking done by Dedicated ESLT</a:t>
            </a:r>
            <a:br>
              <a:rPr lang="en-GB" sz="1200" dirty="0"/>
            </a:br>
            <a:r>
              <a:rPr lang="en-GB" sz="1200" dirty="0"/>
              <a:t>S/C DB, OBSW and OBCPs from S/C Manufacturer, also supporting performance monitoring and fault diagnosis</a:t>
            </a:r>
            <a:br>
              <a:rPr lang="en-GB" sz="1200" dirty="0"/>
            </a:br>
            <a:r>
              <a:rPr lang="en-GB" sz="1200" dirty="0"/>
              <a:t>All other functions in MOC</a:t>
            </a:r>
          </a:p>
          <a:p>
            <a:endParaRPr lang="en-GB" dirty="0"/>
          </a:p>
        </p:txBody>
      </p:sp>
      <p:sp>
        <p:nvSpPr>
          <p:cNvPr id="4" name="Slide Number Placeholder 3">
            <a:extLst>
              <a:ext uri="{FF2B5EF4-FFF2-40B4-BE49-F238E27FC236}">
                <a16:creationId xmlns:a16="http://schemas.microsoft.com/office/drawing/2014/main" id="{06F7AC15-F925-CEB6-849C-C296D2B6D038}"/>
              </a:ext>
            </a:extLst>
          </p:cNvPr>
          <p:cNvSpPr>
            <a:spLocks noGrp="1"/>
          </p:cNvSpPr>
          <p:nvPr>
            <p:ph type="sldNum" sz="quarter" idx="10"/>
          </p:nvPr>
        </p:nvSpPr>
        <p:spPr/>
        <p:txBody>
          <a:bodyPr/>
          <a:lstStyle/>
          <a:p>
            <a:fld id="{687653B5-CE8F-4032-ADA5-1E1B0879BAD9}" type="slidenum">
              <a:rPr lang="en-GB" altLang="en-US" smtClean="0"/>
              <a:pPr/>
              <a:t>57</a:t>
            </a:fld>
            <a:endParaRPr lang="en-GB" altLang="en-US"/>
          </a:p>
        </p:txBody>
      </p:sp>
    </p:spTree>
    <p:extLst>
      <p:ext uri="{BB962C8B-B14F-4D97-AF65-F5344CB8AC3E}">
        <p14:creationId xmlns:p14="http://schemas.microsoft.com/office/powerpoint/2010/main" val="25599352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F0058A-B910-51A6-4BDC-B48EF83A98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C3A204-AF4B-B2BB-61BD-C1AABCEFBA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2DFE3A-0E35-96F8-1DA0-06522F4F4702}"/>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b="1" dirty="0">
                <a:solidFill>
                  <a:srgbClr val="FF0000"/>
                </a:solidFill>
              </a:rPr>
              <a:t>ASL Fig 3-4, trim headers &amp; footers</a:t>
            </a:r>
          </a:p>
          <a:p>
            <a:endParaRPr lang="en-US" dirty="0"/>
          </a:p>
        </p:txBody>
      </p:sp>
      <p:sp>
        <p:nvSpPr>
          <p:cNvPr id="4" name="Slide Number Placeholder 3">
            <a:extLst>
              <a:ext uri="{FF2B5EF4-FFF2-40B4-BE49-F238E27FC236}">
                <a16:creationId xmlns:a16="http://schemas.microsoft.com/office/drawing/2014/main" id="{3A972E16-B7AE-602E-C4C8-D65904BF73DE}"/>
              </a:ext>
            </a:extLst>
          </p:cNvPr>
          <p:cNvSpPr>
            <a:spLocks noGrp="1"/>
          </p:cNvSpPr>
          <p:nvPr>
            <p:ph type="sldNum" sz="quarter" idx="5"/>
          </p:nvPr>
        </p:nvSpPr>
        <p:spPr/>
        <p:txBody>
          <a:bodyPr/>
          <a:lstStyle/>
          <a:p>
            <a:fld id="{687653B5-CE8F-4032-ADA5-1E1B0879BAD9}" type="slidenum">
              <a:rPr lang="en-GB" altLang="en-US" smtClean="0"/>
              <a:pPr/>
              <a:t>63</a:t>
            </a:fld>
            <a:endParaRPr lang="en-GB" altLang="en-US"/>
          </a:p>
        </p:txBody>
      </p:sp>
    </p:spTree>
    <p:extLst>
      <p:ext uri="{BB962C8B-B14F-4D97-AF65-F5344CB8AC3E}">
        <p14:creationId xmlns:p14="http://schemas.microsoft.com/office/powerpoint/2010/main" val="36491785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FFBD2A89-7E63-D2C7-41D1-61A39593EF4C}"/>
            </a:ext>
          </a:extLst>
        </p:cNvPr>
        <p:cNvGrpSpPr/>
        <p:nvPr/>
      </p:nvGrpSpPr>
      <p:grpSpPr>
        <a:xfrm>
          <a:off x="0" y="0"/>
          <a:ext cx="0" cy="0"/>
          <a:chOff x="0" y="0"/>
          <a:chExt cx="0" cy="0"/>
        </a:xfrm>
      </p:grpSpPr>
      <p:sp>
        <p:nvSpPr>
          <p:cNvPr id="5" name="Rectangle 7">
            <a:extLst>
              <a:ext uri="{FF2B5EF4-FFF2-40B4-BE49-F238E27FC236}">
                <a16:creationId xmlns:a16="http://schemas.microsoft.com/office/drawing/2014/main" id="{672E66C6-3ED1-FC61-099A-FB7B774BA1CF}"/>
              </a:ext>
            </a:extLst>
          </p:cNvPr>
          <p:cNvSpPr>
            <a:spLocks noGrp="1" noChangeArrowheads="1"/>
          </p:cNvSpPr>
          <p:nvPr>
            <p:ph type="sldNum" sz="quarter"/>
          </p:nvPr>
        </p:nvSpPr>
        <p:spPr/>
        <p:txBody>
          <a:bodyPr/>
          <a:lstStyle/>
          <a:p>
            <a:pPr>
              <a:defRPr/>
            </a:pPr>
            <a:fld id="{37010A26-7B13-874C-AAAD-CC75741A6BD4}" type="slidenum">
              <a:rPr lang="en-US"/>
              <a:pPr>
                <a:defRPr/>
              </a:pPr>
              <a:t>66</a:t>
            </a:fld>
            <a:endParaRPr lang="en-US"/>
          </a:p>
        </p:txBody>
      </p:sp>
      <p:sp>
        <p:nvSpPr>
          <p:cNvPr id="49153" name="Text Box 1">
            <a:extLst>
              <a:ext uri="{FF2B5EF4-FFF2-40B4-BE49-F238E27FC236}">
                <a16:creationId xmlns:a16="http://schemas.microsoft.com/office/drawing/2014/main" id="{321917E7-F021-C8F3-8871-6D4630B855FC}"/>
              </a:ext>
            </a:extLst>
          </p:cNvPr>
          <p:cNvSpPr txBox="1">
            <a:spLocks noChangeArrowheads="1"/>
          </p:cNvSpPr>
          <p:nvPr/>
        </p:nvSpPr>
        <p:spPr bwMode="auto">
          <a:xfrm>
            <a:off x="4145280" y="9121140"/>
            <a:ext cx="3169920" cy="48006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95139" tIns="49472" rIns="95139" bIns="49472"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lgn="r">
              <a:buClrTx/>
              <a:buFontTx/>
              <a:buNone/>
              <a:defRPr/>
            </a:pPr>
            <a:fld id="{565D4F37-24C5-2944-B9B1-2E75F1EF9FBA}" type="slidenum">
              <a:rPr lang="en-US" sz="1300"/>
              <a:pPr algn="r">
                <a:buClrTx/>
                <a:buFontTx/>
                <a:buNone/>
                <a:defRPr/>
              </a:pPr>
              <a:t>66</a:t>
            </a:fld>
            <a:endParaRPr lang="en-US" sz="1300"/>
          </a:p>
        </p:txBody>
      </p:sp>
      <p:sp>
        <p:nvSpPr>
          <p:cNvPr id="49154" name="Text Box 2">
            <a:extLst>
              <a:ext uri="{FF2B5EF4-FFF2-40B4-BE49-F238E27FC236}">
                <a16:creationId xmlns:a16="http://schemas.microsoft.com/office/drawing/2014/main" id="{7E9EFC07-26D6-0B22-626F-7756E1A5C032}"/>
              </a:ext>
            </a:extLst>
          </p:cNvPr>
          <p:cNvSpPr txBox="1">
            <a:spLocks noGrp="1" noRot="1" noChangeAspect="1" noChangeArrowheads="1"/>
          </p:cNvSpPr>
          <p:nvPr>
            <p:ph type="sldImg"/>
          </p:nvPr>
        </p:nvSpPr>
        <p:spPr>
          <a:xfrm>
            <a:off x="1257300" y="720725"/>
            <a:ext cx="4800600" cy="3600450"/>
          </a:xfrm>
          <a:solidFill>
            <a:srgbClr val="FFFFFF"/>
          </a:solidFill>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p>
      <p:sp>
        <p:nvSpPr>
          <p:cNvPr id="49155" name="Text Box 3">
            <a:extLst>
              <a:ext uri="{FF2B5EF4-FFF2-40B4-BE49-F238E27FC236}">
                <a16:creationId xmlns:a16="http://schemas.microsoft.com/office/drawing/2014/main" id="{73C2A331-8C49-C139-5BDE-28E098E54689}"/>
              </a:ext>
            </a:extLst>
          </p:cNvPr>
          <p:cNvSpPr txBox="1">
            <a:spLocks noGrp="1" noChangeArrowheads="1"/>
          </p:cNvSpPr>
          <p:nvPr>
            <p:ph type="body" idx="1"/>
          </p:nvPr>
        </p:nvSpPr>
        <p:spPr>
          <a:xfrm>
            <a:off x="975360" y="4560571"/>
            <a:ext cx="5364480" cy="4330541"/>
          </a:xfrm>
          <a:solidFill>
            <a:srgbClr val="FFFFFF"/>
          </a:solidFill>
          <a:ln w="9360" cap="sq">
            <a:solidFill>
              <a:srgbClr val="000000"/>
            </a:solidFill>
            <a:miter lim="800000"/>
            <a:headEnd/>
            <a:tailEnd/>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10135901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DAC014-DFC4-E689-558E-8DAA54642B5A}"/>
            </a:ext>
          </a:extLst>
        </p:cNvPr>
        <p:cNvGrpSpPr/>
        <p:nvPr/>
      </p:nvGrpSpPr>
      <p:grpSpPr>
        <a:xfrm>
          <a:off x="0" y="0"/>
          <a:ext cx="0" cy="0"/>
          <a:chOff x="0" y="0"/>
          <a:chExt cx="0" cy="0"/>
        </a:xfrm>
      </p:grpSpPr>
      <p:sp>
        <p:nvSpPr>
          <p:cNvPr id="23553" name="Rectangle 7">
            <a:extLst>
              <a:ext uri="{FF2B5EF4-FFF2-40B4-BE49-F238E27FC236}">
                <a16:creationId xmlns:a16="http://schemas.microsoft.com/office/drawing/2014/main" id="{4E9FCB33-F878-DF3F-6383-B9AF4B5586A7}"/>
              </a:ext>
            </a:extLst>
          </p:cNvPr>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B3E8E959-E1B2-CE41-A042-8EDDC54444C2}" type="slidenum">
              <a:rPr lang="en-US" altLang="en-US" sz="1200"/>
              <a:pPr/>
              <a:t>68</a:t>
            </a:fld>
            <a:endParaRPr lang="en-US" altLang="en-US" sz="1200"/>
          </a:p>
        </p:txBody>
      </p:sp>
      <p:sp>
        <p:nvSpPr>
          <p:cNvPr id="23554" name="Rectangle 2">
            <a:extLst>
              <a:ext uri="{FF2B5EF4-FFF2-40B4-BE49-F238E27FC236}">
                <a16:creationId xmlns:a16="http://schemas.microsoft.com/office/drawing/2014/main" id="{E927A102-36FF-4A7A-7CC4-949E8D61B390}"/>
              </a:ext>
            </a:extLst>
          </p:cNvPr>
          <p:cNvSpPr>
            <a:spLocks noGrp="1" noRot="1" noChangeAspect="1" noChangeArrowheads="1" noTextEdit="1"/>
          </p:cNvSpPr>
          <p:nvPr>
            <p:ph type="sldImg"/>
          </p:nvPr>
        </p:nvSpPr>
        <p:spPr>
          <a:ln/>
        </p:spPr>
      </p:sp>
      <p:sp>
        <p:nvSpPr>
          <p:cNvPr id="23555" name="Rectangle 3">
            <a:extLst>
              <a:ext uri="{FF2B5EF4-FFF2-40B4-BE49-F238E27FC236}">
                <a16:creationId xmlns:a16="http://schemas.microsoft.com/office/drawing/2014/main" id="{593C7EC0-13B1-1ADE-FC03-86A66DE83A28}"/>
              </a:ext>
            </a:extLst>
          </p:cNvPr>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29268182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51C5F2-D200-84AF-4879-9FFA6E571D8C}"/>
            </a:ext>
          </a:extLst>
        </p:cNvPr>
        <p:cNvGrpSpPr/>
        <p:nvPr/>
      </p:nvGrpSpPr>
      <p:grpSpPr>
        <a:xfrm>
          <a:off x="0" y="0"/>
          <a:ext cx="0" cy="0"/>
          <a:chOff x="0" y="0"/>
          <a:chExt cx="0" cy="0"/>
        </a:xfrm>
      </p:grpSpPr>
      <p:sp>
        <p:nvSpPr>
          <p:cNvPr id="25601" name="Rectangle 7">
            <a:extLst>
              <a:ext uri="{FF2B5EF4-FFF2-40B4-BE49-F238E27FC236}">
                <a16:creationId xmlns:a16="http://schemas.microsoft.com/office/drawing/2014/main" id="{A3A63C73-1BC7-6A9D-A912-02A37B107D03}"/>
              </a:ext>
            </a:extLst>
          </p:cNvPr>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3FB8280E-19C4-7C49-822B-CEC21B506321}" type="slidenum">
              <a:rPr lang="en-US" altLang="en-US" sz="1200"/>
              <a:pPr/>
              <a:t>74</a:t>
            </a:fld>
            <a:endParaRPr lang="en-US" altLang="en-US" sz="1200"/>
          </a:p>
        </p:txBody>
      </p:sp>
      <p:sp>
        <p:nvSpPr>
          <p:cNvPr id="25602" name="Rectangle 2">
            <a:extLst>
              <a:ext uri="{FF2B5EF4-FFF2-40B4-BE49-F238E27FC236}">
                <a16:creationId xmlns:a16="http://schemas.microsoft.com/office/drawing/2014/main" id="{7E55156D-0FD3-E52D-0B4A-55C6E1C57CFD}"/>
              </a:ext>
            </a:extLst>
          </p:cNvPr>
          <p:cNvSpPr>
            <a:spLocks noGrp="1" noRot="1" noChangeAspect="1" noChangeArrowheads="1" noTextEdit="1"/>
          </p:cNvSpPr>
          <p:nvPr>
            <p:ph type="sldImg"/>
          </p:nvPr>
        </p:nvSpPr>
        <p:spPr>
          <a:ln/>
        </p:spPr>
      </p:sp>
      <p:sp>
        <p:nvSpPr>
          <p:cNvPr id="25603" name="Rectangle 3">
            <a:extLst>
              <a:ext uri="{FF2B5EF4-FFF2-40B4-BE49-F238E27FC236}">
                <a16:creationId xmlns:a16="http://schemas.microsoft.com/office/drawing/2014/main" id="{74BA610A-A06F-58DF-25BB-1B059932F393}"/>
              </a:ext>
            </a:extLst>
          </p:cNvPr>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33092484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4AD290-DA34-4A85-EEB7-8E8A714592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6BE125-C719-6A01-81AB-E3D6CDC836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356F8B-1831-F581-C211-B95BF183EDF1}"/>
              </a:ext>
            </a:extLst>
          </p:cNvPr>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b="1" dirty="0">
                <a:solidFill>
                  <a:srgbClr val="FF0000"/>
                </a:solidFill>
              </a:rPr>
              <a:t>ASL Fig 3-6, trim headers &amp; footers</a:t>
            </a:r>
          </a:p>
          <a:p>
            <a:endParaRPr lang="en-US" dirty="0"/>
          </a:p>
        </p:txBody>
      </p:sp>
      <p:sp>
        <p:nvSpPr>
          <p:cNvPr id="4" name="Slide Number Placeholder 3">
            <a:extLst>
              <a:ext uri="{FF2B5EF4-FFF2-40B4-BE49-F238E27FC236}">
                <a16:creationId xmlns:a16="http://schemas.microsoft.com/office/drawing/2014/main" id="{8BF382D8-A6C8-388A-9F3B-A2AB068E9671}"/>
              </a:ext>
            </a:extLst>
          </p:cNvPr>
          <p:cNvSpPr>
            <a:spLocks noGrp="1"/>
          </p:cNvSpPr>
          <p:nvPr>
            <p:ph type="sldNum" sz="quarter" idx="5"/>
          </p:nvPr>
        </p:nvSpPr>
        <p:spPr/>
        <p:txBody>
          <a:bodyPr/>
          <a:lstStyle/>
          <a:p>
            <a:fld id="{687653B5-CE8F-4032-ADA5-1E1B0879BAD9}" type="slidenum">
              <a:rPr lang="en-GB" altLang="en-US" smtClean="0"/>
              <a:pPr/>
              <a:t>77</a:t>
            </a:fld>
            <a:endParaRPr lang="en-GB" altLang="en-US"/>
          </a:p>
        </p:txBody>
      </p:sp>
    </p:spTree>
    <p:extLst>
      <p:ext uri="{BB962C8B-B14F-4D97-AF65-F5344CB8AC3E}">
        <p14:creationId xmlns:p14="http://schemas.microsoft.com/office/powerpoint/2010/main" val="20510529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5F275-BBD2-CE7F-6B6E-9F0E465F7C14}"/>
            </a:ext>
          </a:extLst>
        </p:cNvPr>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FB458A20-E370-94DA-361F-CCD1949760CC}"/>
              </a:ext>
            </a:extLst>
          </p:cNvPr>
          <p:cNvSpPr>
            <a:spLocks noGrp="1" noRot="1" noChangeAspect="1" noTextEdit="1"/>
          </p:cNvSpPr>
          <p:nvPr>
            <p:ph type="sldImg"/>
          </p:nvPr>
        </p:nvSpPr>
        <p:spPr>
          <a:ln/>
        </p:spPr>
      </p:sp>
      <p:sp>
        <p:nvSpPr>
          <p:cNvPr id="36867" name="Notes Placeholder 2">
            <a:extLst>
              <a:ext uri="{FF2B5EF4-FFF2-40B4-BE49-F238E27FC236}">
                <a16:creationId xmlns:a16="http://schemas.microsoft.com/office/drawing/2014/main" id="{DDF83F2C-CB8F-5771-C69A-44AD37BE5896}"/>
              </a:ext>
            </a:extLst>
          </p:cNvPr>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indent="0" algn="l" defTabSz="914400" rtl="0" eaLnBrk="1" fontAlgn="auto" latinLnBrk="0" hangingPunct="1">
              <a:lnSpc>
                <a:spcPct val="100000"/>
              </a:lnSpc>
              <a:spcBef>
                <a:spcPct val="0"/>
              </a:spcBef>
              <a:spcAft>
                <a:spcPts val="0"/>
              </a:spcAft>
              <a:buClrTx/>
              <a:buSzTx/>
              <a:buFontTx/>
              <a:buNone/>
              <a:tabLst/>
              <a:defRPr/>
            </a:pPr>
            <a:r>
              <a:rPr lang="en-US" dirty="0">
                <a:latin typeface="Times New Roman" pitchFamily="18" charset="0"/>
                <a:ea typeface="ＭＳ Ｐゴシック" pitchFamily="34" charset="-128"/>
              </a:rPr>
              <a:t>12/12/12: Updated Peter’s version so all lines were the same width, alignment</a:t>
            </a:r>
            <a:r>
              <a:rPr lang="en-US" baseline="0" dirty="0">
                <a:latin typeface="Times New Roman" pitchFamily="18" charset="0"/>
                <a:ea typeface="ＭＳ Ｐゴシック" pitchFamily="34" charset="-128"/>
              </a:rPr>
              <a:t> within text boxes was center, general alignment adjustments. Added “C &amp; S” definition to bottom.</a:t>
            </a:r>
            <a:endParaRPr lang="en-US" dirty="0">
              <a:latin typeface="Times New Roman" pitchFamily="18" charset="0"/>
              <a:ea typeface="ＭＳ Ｐゴシック" pitchFamily="34" charset="-128"/>
            </a:endParaRPr>
          </a:p>
        </p:txBody>
      </p:sp>
      <p:sp>
        <p:nvSpPr>
          <p:cNvPr id="36868" name="Slide Number Placeholder 3">
            <a:extLst>
              <a:ext uri="{FF2B5EF4-FFF2-40B4-BE49-F238E27FC236}">
                <a16:creationId xmlns:a16="http://schemas.microsoft.com/office/drawing/2014/main" id="{77E5C07D-61F9-13CE-D241-BF1876420269}"/>
              </a:ext>
            </a:extLst>
          </p:cNvPr>
          <p:cNvSpPr txBox="1">
            <a:spLocks noGrp="1"/>
          </p:cNvSpPr>
          <p:nvPr/>
        </p:nvSpPr>
        <p:spPr bwMode="auto">
          <a:xfrm>
            <a:off x="3884414" y="8685894"/>
            <a:ext cx="2972098" cy="456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2" tIns="45716" rIns="91432" bIns="45716" anchor="b"/>
          <a:lstStyle>
            <a:lvl1pPr eaLnBrk="0" hangingPunct="0">
              <a:defRPr>
                <a:solidFill>
                  <a:schemeClr val="tx2"/>
                </a:solidFill>
                <a:latin typeface="Arial" pitchFamily="34" charset="0"/>
                <a:ea typeface="ＭＳ Ｐゴシック" pitchFamily="34" charset="-128"/>
              </a:defRPr>
            </a:lvl1pPr>
            <a:lvl2pPr marL="742950" indent="-285750" eaLnBrk="0" hangingPunct="0">
              <a:defRPr>
                <a:solidFill>
                  <a:schemeClr val="tx2"/>
                </a:solidFill>
                <a:latin typeface="Arial" pitchFamily="34" charset="0"/>
                <a:ea typeface="ＭＳ Ｐゴシック" pitchFamily="34" charset="-128"/>
              </a:defRPr>
            </a:lvl2pPr>
            <a:lvl3pPr marL="1143000" indent="-228600" eaLnBrk="0" hangingPunct="0">
              <a:defRPr>
                <a:solidFill>
                  <a:schemeClr val="tx2"/>
                </a:solidFill>
                <a:latin typeface="Arial" pitchFamily="34" charset="0"/>
                <a:ea typeface="ＭＳ Ｐゴシック" pitchFamily="34" charset="-128"/>
              </a:defRPr>
            </a:lvl3pPr>
            <a:lvl4pPr marL="1600200" indent="-228600" eaLnBrk="0" hangingPunct="0">
              <a:defRPr>
                <a:solidFill>
                  <a:schemeClr val="tx2"/>
                </a:solidFill>
                <a:latin typeface="Arial" pitchFamily="34" charset="0"/>
                <a:ea typeface="ＭＳ Ｐゴシック" pitchFamily="34" charset="-128"/>
              </a:defRPr>
            </a:lvl4pPr>
            <a:lvl5pPr marL="2057400" indent="-228600" eaLnBrk="0" hangingPunct="0">
              <a:defRPr>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a:solidFill>
                  <a:schemeClr val="tx2"/>
                </a:solidFill>
                <a:latin typeface="Arial" pitchFamily="34" charset="0"/>
                <a:ea typeface="ＭＳ Ｐゴシック" pitchFamily="34" charset="-128"/>
              </a:defRPr>
            </a:lvl9pPr>
          </a:lstStyle>
          <a:p>
            <a:pPr algn="r" fontAlgn="base">
              <a:spcBef>
                <a:spcPct val="0"/>
              </a:spcBef>
              <a:spcAft>
                <a:spcPct val="0"/>
              </a:spcAft>
            </a:pPr>
            <a:fld id="{C4A0B6E2-9714-44F8-A5AC-377243E44F0A}" type="slidenum">
              <a:rPr lang="en-US" sz="1200">
                <a:solidFill>
                  <a:srgbClr val="000000"/>
                </a:solidFill>
              </a:rPr>
              <a:pPr algn="r" fontAlgn="base">
                <a:spcBef>
                  <a:spcPct val="0"/>
                </a:spcBef>
                <a:spcAft>
                  <a:spcPct val="0"/>
                </a:spcAft>
              </a:pPr>
              <a:t>79</a:t>
            </a:fld>
            <a:endParaRPr lang="en-US" sz="1200">
              <a:solidFill>
                <a:srgbClr val="000000"/>
              </a:solidFill>
            </a:endParaRPr>
          </a:p>
        </p:txBody>
      </p:sp>
    </p:spTree>
    <p:extLst>
      <p:ext uri="{BB962C8B-B14F-4D97-AF65-F5344CB8AC3E}">
        <p14:creationId xmlns:p14="http://schemas.microsoft.com/office/powerpoint/2010/main" val="40571942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en-US" dirty="0">
                <a:latin typeface="Times New Roman" pitchFamily="18" charset="0"/>
                <a:ea typeface="ＭＳ Ｐゴシック" pitchFamily="34" charset="-128"/>
              </a:rPr>
              <a:t>12/12/12: Figure title here is from document; in original PPT file, the title </a:t>
            </a:r>
            <a:r>
              <a:rPr lang="en-US">
                <a:latin typeface="Times New Roman" pitchFamily="18" charset="0"/>
                <a:ea typeface="ＭＳ Ｐゴシック" pitchFamily="34" charset="-128"/>
              </a:rPr>
              <a:t>is “</a:t>
            </a:r>
            <a:r>
              <a:rPr lang="en-GB" b="1"/>
              <a:t>ABCBPA </a:t>
            </a:r>
            <a:r>
              <a:rPr lang="en-GB" b="1" dirty="0"/>
              <a:t>PSLT Return - </a:t>
            </a:r>
            <a:endParaRPr lang="en-US" b="1" dirty="0"/>
          </a:p>
          <a:p>
            <a:pPr eaLnBrk="1" hangingPunct="1"/>
            <a:r>
              <a:rPr lang="en-GB" b="1" dirty="0"/>
              <a:t>SSI Agency supported by </a:t>
            </a:r>
            <a:r>
              <a:rPr lang="en-GB" b="1"/>
              <a:t>SSI Agency”</a:t>
            </a:r>
            <a:endParaRPr lang="en-US" b="1" dirty="0"/>
          </a:p>
        </p:txBody>
      </p:sp>
      <p:sp>
        <p:nvSpPr>
          <p:cNvPr id="46084" name="Slide Number Placeholder 3"/>
          <p:cNvSpPr txBox="1">
            <a:spLocks noGrp="1"/>
          </p:cNvSpPr>
          <p:nvPr/>
        </p:nvSpPr>
        <p:spPr bwMode="auto">
          <a:xfrm>
            <a:off x="3884414" y="8685894"/>
            <a:ext cx="2972098" cy="456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2" tIns="45716" rIns="91432" bIns="45716" anchor="b"/>
          <a:lstStyle>
            <a:lvl1pPr eaLnBrk="0" hangingPunct="0">
              <a:defRPr>
                <a:solidFill>
                  <a:schemeClr val="tx2"/>
                </a:solidFill>
                <a:latin typeface="Arial" pitchFamily="34" charset="0"/>
                <a:ea typeface="ＭＳ Ｐゴシック" pitchFamily="34" charset="-128"/>
              </a:defRPr>
            </a:lvl1pPr>
            <a:lvl2pPr marL="742950" indent="-285750" eaLnBrk="0" hangingPunct="0">
              <a:defRPr>
                <a:solidFill>
                  <a:schemeClr val="tx2"/>
                </a:solidFill>
                <a:latin typeface="Arial" pitchFamily="34" charset="0"/>
                <a:ea typeface="ＭＳ Ｐゴシック" pitchFamily="34" charset="-128"/>
              </a:defRPr>
            </a:lvl2pPr>
            <a:lvl3pPr marL="1143000" indent="-228600" eaLnBrk="0" hangingPunct="0">
              <a:defRPr>
                <a:solidFill>
                  <a:schemeClr val="tx2"/>
                </a:solidFill>
                <a:latin typeface="Arial" pitchFamily="34" charset="0"/>
                <a:ea typeface="ＭＳ Ｐゴシック" pitchFamily="34" charset="-128"/>
              </a:defRPr>
            </a:lvl3pPr>
            <a:lvl4pPr marL="1600200" indent="-228600" eaLnBrk="0" hangingPunct="0">
              <a:defRPr>
                <a:solidFill>
                  <a:schemeClr val="tx2"/>
                </a:solidFill>
                <a:latin typeface="Arial" pitchFamily="34" charset="0"/>
                <a:ea typeface="ＭＳ Ｐゴシック" pitchFamily="34" charset="-128"/>
              </a:defRPr>
            </a:lvl4pPr>
            <a:lvl5pPr marL="2057400" indent="-228600" eaLnBrk="0" hangingPunct="0">
              <a:defRPr>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a:solidFill>
                  <a:schemeClr val="tx2"/>
                </a:solidFill>
                <a:latin typeface="Arial" pitchFamily="34" charset="0"/>
                <a:ea typeface="ＭＳ Ｐゴシック" pitchFamily="34" charset="-128"/>
              </a:defRPr>
            </a:lvl9pPr>
          </a:lstStyle>
          <a:p>
            <a:pPr algn="r" fontAlgn="base">
              <a:spcBef>
                <a:spcPct val="0"/>
              </a:spcBef>
              <a:spcAft>
                <a:spcPct val="0"/>
              </a:spcAft>
            </a:pPr>
            <a:fld id="{14CA37EA-CC32-452D-BF41-C34F0A78CF13}" type="slidenum">
              <a:rPr lang="en-US" sz="1200">
                <a:solidFill>
                  <a:srgbClr val="000000"/>
                </a:solidFill>
              </a:rPr>
              <a:pPr algn="r" fontAlgn="base">
                <a:spcBef>
                  <a:spcPct val="0"/>
                </a:spcBef>
                <a:spcAft>
                  <a:spcPct val="0"/>
                </a:spcAft>
              </a:pPr>
              <a:t>81</a:t>
            </a:fld>
            <a:endParaRPr lang="en-US" sz="1200">
              <a:solidFill>
                <a:srgbClr val="000000"/>
              </a:solidFill>
            </a:endParaRPr>
          </a:p>
        </p:txBody>
      </p:sp>
    </p:spTree>
    <p:extLst>
      <p:ext uri="{BB962C8B-B14F-4D97-AF65-F5344CB8AC3E}">
        <p14:creationId xmlns:p14="http://schemas.microsoft.com/office/powerpoint/2010/main" val="16659144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F6F432-1617-4654-F7D5-1B88B3976D27}"/>
            </a:ext>
          </a:extLst>
        </p:cNvPr>
        <p:cNvGrpSpPr/>
        <p:nvPr/>
      </p:nvGrpSpPr>
      <p:grpSpPr>
        <a:xfrm>
          <a:off x="0" y="0"/>
          <a:ext cx="0" cy="0"/>
          <a:chOff x="0" y="0"/>
          <a:chExt cx="0" cy="0"/>
        </a:xfrm>
      </p:grpSpPr>
      <p:sp>
        <p:nvSpPr>
          <p:cNvPr id="39937" name="Slide Image Placeholder 1">
            <a:extLst>
              <a:ext uri="{FF2B5EF4-FFF2-40B4-BE49-F238E27FC236}">
                <a16:creationId xmlns:a16="http://schemas.microsoft.com/office/drawing/2014/main" id="{99588715-425E-C4B2-E51C-35DB23188192}"/>
              </a:ext>
            </a:extLst>
          </p:cNvPr>
          <p:cNvSpPr>
            <a:spLocks noGrp="1" noRot="1" noChangeAspect="1" noTextEdit="1"/>
          </p:cNvSpPr>
          <p:nvPr>
            <p:ph type="sldImg"/>
          </p:nvPr>
        </p:nvSpPr>
        <p:spPr>
          <a:ln/>
        </p:spPr>
      </p:sp>
      <p:sp>
        <p:nvSpPr>
          <p:cNvPr id="39938" name="Notes Placeholder 2">
            <a:extLst>
              <a:ext uri="{FF2B5EF4-FFF2-40B4-BE49-F238E27FC236}">
                <a16:creationId xmlns:a16="http://schemas.microsoft.com/office/drawing/2014/main" id="{CEE8CB53-61B3-64A8-3223-0F44BB023D2E}"/>
              </a:ext>
            </a:extLst>
          </p:cNvPr>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solidFill>
                  <a:srgbClr val="FF0000"/>
                </a:solidFill>
              </a:rPr>
              <a:t>ASL Fig 9-16, trim headers &amp; footers</a:t>
            </a:r>
          </a:p>
          <a:p>
            <a:pPr eaLnBrk="1" hangingPunct="1"/>
            <a:endParaRPr lang="en-US" dirty="0">
              <a:latin typeface="Times New Roman" pitchFamily="18" charset="0"/>
              <a:ea typeface="ＭＳ Ｐゴシック" pitchFamily="34" charset="-128"/>
            </a:endParaRPr>
          </a:p>
          <a:p>
            <a:pPr eaLnBrk="1" hangingPunct="1"/>
            <a:endParaRPr lang="en-US" dirty="0">
              <a:latin typeface="Times New Roman" pitchFamily="18" charset="0"/>
              <a:ea typeface="ＭＳ Ｐゴシック" pitchFamily="34" charset="-128"/>
            </a:endParaRPr>
          </a:p>
          <a:p>
            <a:pPr eaLnBrk="1" hangingPunct="1"/>
            <a:r>
              <a:rPr lang="en-US" dirty="0">
                <a:latin typeface="Times New Roman" pitchFamily="18" charset="0"/>
                <a:ea typeface="ＭＳ Ｐゴシック" pitchFamily="34" charset="-128"/>
              </a:rPr>
              <a:t>12/12/12: New slide from Peter.  Figure title</a:t>
            </a:r>
            <a:r>
              <a:rPr lang="en-US" baseline="0" dirty="0">
                <a:latin typeface="Times New Roman" pitchFamily="18" charset="0"/>
                <a:ea typeface="ＭＳ Ｐゴシック" pitchFamily="34" charset="-128"/>
              </a:rPr>
              <a:t> in document is shown above. PPT original figure title is “</a:t>
            </a:r>
            <a:r>
              <a:rPr lang="en-GB" sz="1200" b="1" dirty="0"/>
              <a:t>SSI Secure Single Link Cross Support – Forward</a:t>
            </a:r>
          </a:p>
          <a:p>
            <a:pPr eaLnBrk="1" hangingPunct="1"/>
            <a:r>
              <a:rPr lang="en-GB" sz="1200" b="1" dirty="0"/>
              <a:t>(File, Frame &amp; Message all DTN)</a:t>
            </a:r>
            <a:endParaRPr lang="en-US" sz="1200" b="1" dirty="0"/>
          </a:p>
          <a:p>
            <a:pPr marL="0" marR="0" indent="0" algn="l" defTabSz="914400" rtl="0" eaLnBrk="1" fontAlgn="auto" latinLnBrk="0" hangingPunct="1">
              <a:lnSpc>
                <a:spcPct val="100000"/>
              </a:lnSpc>
              <a:spcBef>
                <a:spcPct val="0"/>
              </a:spcBef>
              <a:spcAft>
                <a:spcPts val="0"/>
              </a:spcAft>
              <a:buClrTx/>
              <a:buSzTx/>
              <a:buFontTx/>
              <a:buNone/>
              <a:tabLst/>
              <a:defRPr/>
            </a:pPr>
            <a:endParaRPr lang="en-US" dirty="0">
              <a:latin typeface="Times New Roman" pitchFamily="18" charset="0"/>
              <a:ea typeface="ＭＳ Ｐゴシック" pitchFamily="34" charset="-128"/>
            </a:endParaRPr>
          </a:p>
          <a:p>
            <a:pPr eaLnBrk="1" hangingPunct="1">
              <a:spcBef>
                <a:spcPct val="0"/>
              </a:spcBef>
            </a:pPr>
            <a:endParaRPr lang="en-US" dirty="0">
              <a:latin typeface="Times New Roman" pitchFamily="18" charset="0"/>
              <a:ea typeface="ＭＳ Ｐゴシック" pitchFamily="34" charset="-128"/>
            </a:endParaRPr>
          </a:p>
        </p:txBody>
      </p:sp>
      <p:sp>
        <p:nvSpPr>
          <p:cNvPr id="39939" name="Slide Number Placeholder 3">
            <a:extLst>
              <a:ext uri="{FF2B5EF4-FFF2-40B4-BE49-F238E27FC236}">
                <a16:creationId xmlns:a16="http://schemas.microsoft.com/office/drawing/2014/main" id="{BEE14123-1103-8A91-701F-1D7C214A0F70}"/>
              </a:ext>
            </a:extLst>
          </p:cNvPr>
          <p:cNvSpPr txBox="1">
            <a:spLocks noGrp="1"/>
          </p:cNvSpPr>
          <p:nvPr/>
        </p:nvSpPr>
        <p:spPr bwMode="auto">
          <a:xfrm>
            <a:off x="3884414" y="8685894"/>
            <a:ext cx="2972098" cy="4565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2" tIns="45716" rIns="91432" bIns="45716" anchor="b"/>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r"/>
            <a:fld id="{12FF7593-2D13-499F-9658-F88A171F4723}" type="slidenum">
              <a:rPr lang="en-US" sz="1200"/>
              <a:pPr algn="r"/>
              <a:t>85</a:t>
            </a:fld>
            <a:endParaRPr lang="en-US" sz="1200"/>
          </a:p>
        </p:txBody>
      </p:sp>
    </p:spTree>
    <p:extLst>
      <p:ext uri="{BB962C8B-B14F-4D97-AF65-F5344CB8AC3E}">
        <p14:creationId xmlns:p14="http://schemas.microsoft.com/office/powerpoint/2010/main" val="3841979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a:extLst>
              <a:ext uri="{FF2B5EF4-FFF2-40B4-BE49-F238E27FC236}">
                <a16:creationId xmlns:a16="http://schemas.microsoft.com/office/drawing/2014/main" id="{ABB8311D-570D-5749-BD44-F86D3401A369}"/>
              </a:ext>
            </a:extLst>
          </p:cNvPr>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8F6E08DA-E486-9B49-91DA-0C893A65CA85}" type="slidenum">
              <a:rPr lang="en-US" altLang="en-US" sz="1200"/>
              <a:pPr/>
              <a:t>87</a:t>
            </a:fld>
            <a:endParaRPr lang="en-US" altLang="en-US" sz="1200"/>
          </a:p>
        </p:txBody>
      </p:sp>
      <p:sp>
        <p:nvSpPr>
          <p:cNvPr id="17410" name="Rectangle 2">
            <a:extLst>
              <a:ext uri="{FF2B5EF4-FFF2-40B4-BE49-F238E27FC236}">
                <a16:creationId xmlns:a16="http://schemas.microsoft.com/office/drawing/2014/main" id="{B2AB85A4-B094-074D-B600-21B2216659CD}"/>
              </a:ext>
            </a:extLst>
          </p:cNvPr>
          <p:cNvSpPr>
            <a:spLocks noGrp="1" noRot="1" noChangeAspect="1" noChangeArrowheads="1" noTextEdit="1"/>
          </p:cNvSpPr>
          <p:nvPr>
            <p:ph type="sldImg"/>
          </p:nvPr>
        </p:nvSpPr>
        <p:spPr>
          <a:ln/>
        </p:spPr>
      </p:sp>
      <p:sp>
        <p:nvSpPr>
          <p:cNvPr id="17411" name="Rectangle 3">
            <a:extLst>
              <a:ext uri="{FF2B5EF4-FFF2-40B4-BE49-F238E27FC236}">
                <a16:creationId xmlns:a16="http://schemas.microsoft.com/office/drawing/2014/main" id="{FA2752E2-317D-1B40-9CC9-2686FB918613}"/>
              </a:ext>
            </a:extLst>
          </p:cNvPr>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41307186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sz="quarter"/>
          </p:nvPr>
        </p:nvSpPr>
        <p:spPr/>
        <p:txBody>
          <a:bodyPr/>
          <a:lstStyle/>
          <a:p>
            <a:pPr>
              <a:defRPr/>
            </a:pPr>
            <a:fld id="{153EEB2A-01F6-ED49-B825-33EDF41833EF}" type="slidenum">
              <a:rPr lang="en-US"/>
              <a:pPr>
                <a:defRPr/>
              </a:pPr>
              <a:t>4</a:t>
            </a:fld>
            <a:endParaRPr lang="en-US"/>
          </a:p>
        </p:txBody>
      </p:sp>
      <p:sp>
        <p:nvSpPr>
          <p:cNvPr id="45057" name="Text Box 1"/>
          <p:cNvSpPr txBox="1">
            <a:spLocks noChangeArrowheads="1"/>
          </p:cNvSpPr>
          <p:nvPr/>
        </p:nvSpPr>
        <p:spPr bwMode="auto">
          <a:xfrm>
            <a:off x="4145280" y="9121140"/>
            <a:ext cx="3169920" cy="48006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95139" tIns="49472" rIns="95139" bIns="49472"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lgn="r">
              <a:buClrTx/>
              <a:buFontTx/>
              <a:buNone/>
              <a:defRPr/>
            </a:pPr>
            <a:fld id="{80FB71EF-367A-AA4E-AB1D-6D8E90B762A9}" type="slidenum">
              <a:rPr lang="en-US" sz="1300"/>
              <a:pPr algn="r">
                <a:buClrTx/>
                <a:buFontTx/>
                <a:buNone/>
                <a:defRPr/>
              </a:pPr>
              <a:t>4</a:t>
            </a:fld>
            <a:endParaRPr lang="en-US" sz="1300"/>
          </a:p>
        </p:txBody>
      </p:sp>
      <p:sp>
        <p:nvSpPr>
          <p:cNvPr id="45058" name="Text Box 2"/>
          <p:cNvSpPr txBox="1">
            <a:spLocks noGrp="1" noRot="1" noChangeAspect="1" noChangeArrowheads="1"/>
          </p:cNvSpPr>
          <p:nvPr>
            <p:ph type="sldImg"/>
          </p:nvPr>
        </p:nvSpPr>
        <p:spPr>
          <a:xfrm>
            <a:off x="1257300" y="720725"/>
            <a:ext cx="4800600" cy="3600450"/>
          </a:xfrm>
          <a:solidFill>
            <a:srgbClr val="FFFFFF"/>
          </a:solidFill>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p>
      <p:sp>
        <p:nvSpPr>
          <p:cNvPr id="45059" name="Text Box 3"/>
          <p:cNvSpPr txBox="1">
            <a:spLocks noGrp="1" noChangeArrowheads="1"/>
          </p:cNvSpPr>
          <p:nvPr>
            <p:ph type="body" idx="1"/>
          </p:nvPr>
        </p:nvSpPr>
        <p:spPr>
          <a:xfrm>
            <a:off x="731520" y="4560571"/>
            <a:ext cx="5852160" cy="4330541"/>
          </a:xfrm>
          <a:solidFill>
            <a:srgbClr val="FFFFFF"/>
          </a:solidFill>
          <a:ln w="9360" cap="sq">
            <a:solidFill>
              <a:srgbClr val="000000"/>
            </a:solidFill>
            <a:miter lim="800000"/>
            <a:headEnd/>
            <a:tailEnd/>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27850680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b="1" dirty="0">
                <a:solidFill>
                  <a:srgbClr val="FF0000"/>
                </a:solidFill>
              </a:rPr>
              <a:t>ASL Fig 3-6, trim headers &amp; footers</a:t>
            </a:r>
          </a:p>
          <a:p>
            <a:endParaRPr lang="en-US" dirty="0"/>
          </a:p>
        </p:txBody>
      </p:sp>
      <p:sp>
        <p:nvSpPr>
          <p:cNvPr id="4" name="Slide Number Placeholder 3"/>
          <p:cNvSpPr>
            <a:spLocks noGrp="1"/>
          </p:cNvSpPr>
          <p:nvPr>
            <p:ph type="sldNum" sz="quarter" idx="5"/>
          </p:nvPr>
        </p:nvSpPr>
        <p:spPr/>
        <p:txBody>
          <a:bodyPr/>
          <a:lstStyle/>
          <a:p>
            <a:fld id="{687653B5-CE8F-4032-ADA5-1E1B0879BAD9}" type="slidenum">
              <a:rPr lang="en-GB" altLang="en-US" smtClean="0"/>
              <a:pPr/>
              <a:t>89</a:t>
            </a:fld>
            <a:endParaRPr lang="en-GB" altLang="en-US"/>
          </a:p>
        </p:txBody>
      </p:sp>
    </p:spTree>
    <p:extLst>
      <p:ext uri="{BB962C8B-B14F-4D97-AF65-F5344CB8AC3E}">
        <p14:creationId xmlns:p14="http://schemas.microsoft.com/office/powerpoint/2010/main" val="5600757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ASL Figure 5-15, trim top &amp; bottom</a:t>
            </a:r>
          </a:p>
          <a:p>
            <a:endParaRPr lang="en-US" dirty="0"/>
          </a:p>
        </p:txBody>
      </p:sp>
      <p:sp>
        <p:nvSpPr>
          <p:cNvPr id="4" name="Slide Number Placeholder 3"/>
          <p:cNvSpPr>
            <a:spLocks noGrp="1"/>
          </p:cNvSpPr>
          <p:nvPr>
            <p:ph type="sldNum" sz="quarter" idx="5"/>
          </p:nvPr>
        </p:nvSpPr>
        <p:spPr/>
        <p:txBody>
          <a:bodyPr/>
          <a:lstStyle/>
          <a:p>
            <a:fld id="{71C74822-B71A-864B-A96D-0A475AF4EC22}" type="slidenum">
              <a:rPr lang="en-US" smtClean="0"/>
              <a:t>94</a:t>
            </a:fld>
            <a:endParaRPr lang="en-US"/>
          </a:p>
        </p:txBody>
      </p:sp>
    </p:spTree>
    <p:extLst>
      <p:ext uri="{BB962C8B-B14F-4D97-AF65-F5344CB8AC3E}">
        <p14:creationId xmlns:p14="http://schemas.microsoft.com/office/powerpoint/2010/main" val="35648102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ASL Figure 5-16, trim top &amp; bottom</a:t>
            </a:r>
          </a:p>
          <a:p>
            <a:endParaRPr lang="en-US" dirty="0"/>
          </a:p>
        </p:txBody>
      </p:sp>
      <p:sp>
        <p:nvSpPr>
          <p:cNvPr id="4" name="Slide Number Placeholder 3"/>
          <p:cNvSpPr>
            <a:spLocks noGrp="1"/>
          </p:cNvSpPr>
          <p:nvPr>
            <p:ph type="sldNum" sz="quarter" idx="5"/>
          </p:nvPr>
        </p:nvSpPr>
        <p:spPr/>
        <p:txBody>
          <a:bodyPr/>
          <a:lstStyle/>
          <a:p>
            <a:fld id="{71C74822-B71A-864B-A96D-0A475AF4EC22}" type="slidenum">
              <a:rPr lang="en-US" smtClean="0"/>
              <a:t>95</a:t>
            </a:fld>
            <a:endParaRPr lang="en-US"/>
          </a:p>
        </p:txBody>
      </p:sp>
    </p:spTree>
    <p:extLst>
      <p:ext uri="{BB962C8B-B14F-4D97-AF65-F5344CB8AC3E}">
        <p14:creationId xmlns:p14="http://schemas.microsoft.com/office/powerpoint/2010/main" val="22357143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7"/>
          <p:cNvSpPr>
            <a:spLocks noGrp="1" noChangeArrowheads="1"/>
          </p:cNvSpPr>
          <p:nvPr>
            <p:ph type="sldNum" sz="quarter"/>
          </p:nvPr>
        </p:nvSpPr>
        <p:spPr/>
        <p:txBody>
          <a:bodyPr/>
          <a:lstStyle/>
          <a:p>
            <a:pPr>
              <a:defRPr/>
            </a:pPr>
            <a:fld id="{42990F60-F11F-2F40-939B-477AE18389D4}" type="slidenum">
              <a:rPr lang="en-US"/>
              <a:pPr>
                <a:defRPr/>
              </a:pPr>
              <a:t>97</a:t>
            </a:fld>
            <a:endParaRPr lang="en-US"/>
          </a:p>
        </p:txBody>
      </p:sp>
      <p:sp>
        <p:nvSpPr>
          <p:cNvPr id="47105" name="Text Box 1"/>
          <p:cNvSpPr txBox="1">
            <a:spLocks noGrp="1" noRot="1" noChangeAspect="1" noChangeArrowheads="1"/>
          </p:cNvSpPr>
          <p:nvPr>
            <p:ph type="sldImg"/>
          </p:nvPr>
        </p:nvSpPr>
        <p:spPr>
          <a:xfrm>
            <a:off x="1257300" y="720725"/>
            <a:ext cx="4800600" cy="3600450"/>
          </a:xfrm>
          <a:solidFill>
            <a:srgbClr val="FFFFFF"/>
          </a:solidFill>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p>
      <p:sp>
        <p:nvSpPr>
          <p:cNvPr id="47106" name="Text Box 2"/>
          <p:cNvSpPr txBox="1">
            <a:spLocks noGrp="1" noChangeArrowheads="1"/>
          </p:cNvSpPr>
          <p:nvPr>
            <p:ph type="body" idx="1"/>
          </p:nvPr>
        </p:nvSpPr>
        <p:spPr>
          <a:xfrm>
            <a:off x="975360" y="4560570"/>
            <a:ext cx="5364480" cy="4320540"/>
          </a:xfrm>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20743766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a:extLst>
              <a:ext uri="{FF2B5EF4-FFF2-40B4-BE49-F238E27FC236}">
                <a16:creationId xmlns:a16="http://schemas.microsoft.com/office/drawing/2014/main" id="{AB7459AB-9121-8F47-8AB9-072C32830298}"/>
              </a:ext>
            </a:extLst>
          </p:cNvPr>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09646017-9B7D-1449-891D-CD2CEFD6E581}" type="slidenum">
              <a:rPr lang="en-US" altLang="en-US" sz="1200"/>
              <a:pPr/>
              <a:t>99</a:t>
            </a:fld>
            <a:endParaRPr lang="en-US" altLang="en-US" sz="1200"/>
          </a:p>
        </p:txBody>
      </p:sp>
      <p:sp>
        <p:nvSpPr>
          <p:cNvPr id="21506" name="Rectangle 2">
            <a:extLst>
              <a:ext uri="{FF2B5EF4-FFF2-40B4-BE49-F238E27FC236}">
                <a16:creationId xmlns:a16="http://schemas.microsoft.com/office/drawing/2014/main" id="{FF52AD0D-DFCA-7B4A-AF4C-37504E6D8C72}"/>
              </a:ext>
            </a:extLst>
          </p:cNvPr>
          <p:cNvSpPr>
            <a:spLocks noGrp="1" noRot="1" noChangeAspect="1" noChangeArrowheads="1" noTextEdit="1"/>
          </p:cNvSpPr>
          <p:nvPr>
            <p:ph type="sldImg"/>
          </p:nvPr>
        </p:nvSpPr>
        <p:spPr>
          <a:ln/>
        </p:spPr>
      </p:sp>
      <p:sp>
        <p:nvSpPr>
          <p:cNvPr id="21507" name="Rectangle 3">
            <a:extLst>
              <a:ext uri="{FF2B5EF4-FFF2-40B4-BE49-F238E27FC236}">
                <a16:creationId xmlns:a16="http://schemas.microsoft.com/office/drawing/2014/main" id="{9A225A2D-D75D-DE45-8375-8A40719050C0}"/>
              </a:ext>
            </a:extLst>
          </p:cNvPr>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2322364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b="1" dirty="0">
                <a:solidFill>
                  <a:srgbClr val="FF0000"/>
                </a:solidFill>
              </a:rPr>
              <a:t>ASL Fig 3-6, trim headers &amp; footers</a:t>
            </a:r>
          </a:p>
          <a:p>
            <a:endParaRPr lang="en-US" dirty="0"/>
          </a:p>
        </p:txBody>
      </p:sp>
      <p:sp>
        <p:nvSpPr>
          <p:cNvPr id="4" name="Slide Number Placeholder 3"/>
          <p:cNvSpPr>
            <a:spLocks noGrp="1"/>
          </p:cNvSpPr>
          <p:nvPr>
            <p:ph type="sldNum" sz="quarter" idx="5"/>
          </p:nvPr>
        </p:nvSpPr>
        <p:spPr/>
        <p:txBody>
          <a:bodyPr/>
          <a:lstStyle/>
          <a:p>
            <a:fld id="{687653B5-CE8F-4032-ADA5-1E1B0879BAD9}" type="slidenum">
              <a:rPr lang="en-GB" altLang="en-US" smtClean="0"/>
              <a:pPr/>
              <a:t>101</a:t>
            </a:fld>
            <a:endParaRPr lang="en-GB" altLang="en-US"/>
          </a:p>
        </p:txBody>
      </p:sp>
    </p:spTree>
    <p:extLst>
      <p:ext uri="{BB962C8B-B14F-4D97-AF65-F5344CB8AC3E}">
        <p14:creationId xmlns:p14="http://schemas.microsoft.com/office/powerpoint/2010/main" val="41642342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b="1" dirty="0">
                <a:solidFill>
                  <a:srgbClr val="FF0000"/>
                </a:solidFill>
              </a:rPr>
              <a:t>ASL Fig 3-7, trim headers &amp; footers</a:t>
            </a:r>
          </a:p>
          <a:p>
            <a:endParaRPr lang="en-US" dirty="0"/>
          </a:p>
        </p:txBody>
      </p:sp>
      <p:sp>
        <p:nvSpPr>
          <p:cNvPr id="4" name="Slide Number Placeholder 3"/>
          <p:cNvSpPr>
            <a:spLocks noGrp="1"/>
          </p:cNvSpPr>
          <p:nvPr>
            <p:ph type="sldNum" sz="quarter" idx="5"/>
          </p:nvPr>
        </p:nvSpPr>
        <p:spPr/>
        <p:txBody>
          <a:bodyPr/>
          <a:lstStyle/>
          <a:p>
            <a:fld id="{687653B5-CE8F-4032-ADA5-1E1B0879BAD9}" type="slidenum">
              <a:rPr lang="en-GB" altLang="en-US" smtClean="0"/>
              <a:pPr/>
              <a:t>102</a:t>
            </a:fld>
            <a:endParaRPr lang="en-GB" altLang="en-US"/>
          </a:p>
        </p:txBody>
      </p:sp>
    </p:spTree>
    <p:extLst>
      <p:ext uri="{BB962C8B-B14F-4D97-AF65-F5344CB8AC3E}">
        <p14:creationId xmlns:p14="http://schemas.microsoft.com/office/powerpoint/2010/main" val="15749183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a:extLst>
              <a:ext uri="{FF2B5EF4-FFF2-40B4-BE49-F238E27FC236}">
                <a16:creationId xmlns:a16="http://schemas.microsoft.com/office/drawing/2014/main" id="{ABB8311D-570D-5749-BD44-F86D3401A369}"/>
              </a:ext>
            </a:extLst>
          </p:cNvPr>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8F6E08DA-E486-9B49-91DA-0C893A65CA85}" type="slidenum">
              <a:rPr lang="en-US" altLang="en-US" sz="1200"/>
              <a:pPr/>
              <a:t>107</a:t>
            </a:fld>
            <a:endParaRPr lang="en-US" altLang="en-US" sz="1200"/>
          </a:p>
        </p:txBody>
      </p:sp>
      <p:sp>
        <p:nvSpPr>
          <p:cNvPr id="17410" name="Rectangle 2">
            <a:extLst>
              <a:ext uri="{FF2B5EF4-FFF2-40B4-BE49-F238E27FC236}">
                <a16:creationId xmlns:a16="http://schemas.microsoft.com/office/drawing/2014/main" id="{B2AB85A4-B094-074D-B600-21B2216659CD}"/>
              </a:ext>
            </a:extLst>
          </p:cNvPr>
          <p:cNvSpPr>
            <a:spLocks noGrp="1" noRot="1" noChangeAspect="1" noChangeArrowheads="1" noTextEdit="1"/>
          </p:cNvSpPr>
          <p:nvPr>
            <p:ph type="sldImg"/>
          </p:nvPr>
        </p:nvSpPr>
        <p:spPr>
          <a:ln/>
        </p:spPr>
      </p:sp>
      <p:sp>
        <p:nvSpPr>
          <p:cNvPr id="17411" name="Rectangle 3">
            <a:extLst>
              <a:ext uri="{FF2B5EF4-FFF2-40B4-BE49-F238E27FC236}">
                <a16:creationId xmlns:a16="http://schemas.microsoft.com/office/drawing/2014/main" id="{FA2752E2-317D-1B40-9CC9-2686FB918613}"/>
              </a:ext>
            </a:extLst>
          </p:cNvPr>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20151173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b="1" dirty="0">
                <a:solidFill>
                  <a:srgbClr val="FF0000"/>
                </a:solidFill>
              </a:rPr>
              <a:t>ASL Fig 3-4, trim headers &amp; footers</a:t>
            </a:r>
          </a:p>
          <a:p>
            <a:endParaRPr lang="en-US" dirty="0"/>
          </a:p>
        </p:txBody>
      </p:sp>
      <p:sp>
        <p:nvSpPr>
          <p:cNvPr id="4" name="Slide Number Placeholder 3"/>
          <p:cNvSpPr>
            <a:spLocks noGrp="1"/>
          </p:cNvSpPr>
          <p:nvPr>
            <p:ph type="sldNum" sz="quarter" idx="5"/>
          </p:nvPr>
        </p:nvSpPr>
        <p:spPr/>
        <p:txBody>
          <a:bodyPr/>
          <a:lstStyle/>
          <a:p>
            <a:fld id="{687653B5-CE8F-4032-ADA5-1E1B0879BAD9}" type="slidenum">
              <a:rPr lang="en-GB" altLang="en-US" smtClean="0"/>
              <a:pPr/>
              <a:t>109</a:t>
            </a:fld>
            <a:endParaRPr lang="en-GB" altLang="en-US"/>
          </a:p>
        </p:txBody>
      </p:sp>
    </p:spTree>
    <p:extLst>
      <p:ext uri="{BB962C8B-B14F-4D97-AF65-F5344CB8AC3E}">
        <p14:creationId xmlns:p14="http://schemas.microsoft.com/office/powerpoint/2010/main" val="27210593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1" dirty="0"/>
              <a:t>ASL Figure 4-4, trim top &amp; bottom</a:t>
            </a:r>
          </a:p>
          <a:p>
            <a:endParaRPr lang="en-GB" dirty="0"/>
          </a:p>
          <a:p>
            <a:r>
              <a:rPr lang="en-GB" dirty="0"/>
              <a:t>M&amp;C: Monitoring &amp; Control</a:t>
            </a:r>
          </a:p>
          <a:p>
            <a:r>
              <a:rPr lang="en-GB" dirty="0"/>
              <a:t>AUT: Automation</a:t>
            </a:r>
          </a:p>
          <a:p>
            <a:r>
              <a:rPr lang="en-GB" dirty="0"/>
              <a:t>OSM: On-board Software Management</a:t>
            </a:r>
          </a:p>
          <a:p>
            <a:r>
              <a:rPr lang="en-GB" dirty="0"/>
              <a:t>OPM: On-board Procedure Management</a:t>
            </a:r>
          </a:p>
        </p:txBody>
      </p:sp>
      <p:sp>
        <p:nvSpPr>
          <p:cNvPr id="4" name="Slide Number Placeholder 3"/>
          <p:cNvSpPr>
            <a:spLocks noGrp="1"/>
          </p:cNvSpPr>
          <p:nvPr>
            <p:ph type="sldNum" sz="quarter" idx="10"/>
          </p:nvPr>
        </p:nvSpPr>
        <p:spPr/>
        <p:txBody>
          <a:bodyPr/>
          <a:lstStyle/>
          <a:p>
            <a:fld id="{687653B5-CE8F-4032-ADA5-1E1B0879BAD9}" type="slidenum">
              <a:rPr lang="en-GB" altLang="en-US" smtClean="0"/>
              <a:pPr/>
              <a:t>113</a:t>
            </a:fld>
            <a:endParaRPr lang="en-GB" altLang="en-US"/>
          </a:p>
        </p:txBody>
      </p:sp>
    </p:spTree>
    <p:extLst>
      <p:ext uri="{BB962C8B-B14F-4D97-AF65-F5344CB8AC3E}">
        <p14:creationId xmlns:p14="http://schemas.microsoft.com/office/powerpoint/2010/main" val="15563994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7"/>
          <p:cNvSpPr>
            <a:spLocks noGrp="1" noChangeArrowheads="1"/>
          </p:cNvSpPr>
          <p:nvPr>
            <p:ph type="sldNum" sz="quarter"/>
          </p:nvPr>
        </p:nvSpPr>
        <p:spPr/>
        <p:txBody>
          <a:bodyPr/>
          <a:lstStyle/>
          <a:p>
            <a:pPr>
              <a:defRPr/>
            </a:pPr>
            <a:fld id="{42990F60-F11F-2F40-939B-477AE18389D4}" type="slidenum">
              <a:rPr lang="en-US"/>
              <a:pPr>
                <a:defRPr/>
              </a:pPr>
              <a:t>6</a:t>
            </a:fld>
            <a:endParaRPr lang="en-US"/>
          </a:p>
        </p:txBody>
      </p:sp>
      <p:sp>
        <p:nvSpPr>
          <p:cNvPr id="47105" name="Text Box 1"/>
          <p:cNvSpPr txBox="1">
            <a:spLocks noGrp="1" noRot="1" noChangeAspect="1" noChangeArrowheads="1"/>
          </p:cNvSpPr>
          <p:nvPr>
            <p:ph type="sldImg"/>
          </p:nvPr>
        </p:nvSpPr>
        <p:spPr>
          <a:xfrm>
            <a:off x="1257300" y="720725"/>
            <a:ext cx="4800600" cy="3600450"/>
          </a:xfrm>
          <a:solidFill>
            <a:srgbClr val="FFFFFF"/>
          </a:solidFill>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p>
      <p:sp>
        <p:nvSpPr>
          <p:cNvPr id="47106" name="Text Box 2"/>
          <p:cNvSpPr txBox="1">
            <a:spLocks noGrp="1" noChangeArrowheads="1"/>
          </p:cNvSpPr>
          <p:nvPr>
            <p:ph type="body" idx="1"/>
          </p:nvPr>
        </p:nvSpPr>
        <p:spPr>
          <a:xfrm>
            <a:off x="975360" y="4560570"/>
            <a:ext cx="5364480" cy="4320540"/>
          </a:xfrm>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10756596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1" dirty="0"/>
              <a:t>ASL Figure 4-4, trim top &amp; bottom</a:t>
            </a:r>
          </a:p>
          <a:p>
            <a:endParaRPr lang="en-GB" dirty="0"/>
          </a:p>
          <a:p>
            <a:r>
              <a:rPr lang="en-GB" dirty="0"/>
              <a:t>M&amp;C: Monitoring &amp; Control</a:t>
            </a:r>
          </a:p>
          <a:p>
            <a:r>
              <a:rPr lang="en-GB" dirty="0"/>
              <a:t>AUT: Automation</a:t>
            </a:r>
          </a:p>
          <a:p>
            <a:r>
              <a:rPr lang="en-GB" dirty="0"/>
              <a:t>OSM: On-board Software Management</a:t>
            </a:r>
          </a:p>
          <a:p>
            <a:r>
              <a:rPr lang="en-GB" dirty="0"/>
              <a:t>OPM: On-board Procedure Management</a:t>
            </a:r>
          </a:p>
        </p:txBody>
      </p:sp>
      <p:sp>
        <p:nvSpPr>
          <p:cNvPr id="4" name="Slide Number Placeholder 3"/>
          <p:cNvSpPr>
            <a:spLocks noGrp="1"/>
          </p:cNvSpPr>
          <p:nvPr>
            <p:ph type="sldNum" sz="quarter" idx="10"/>
          </p:nvPr>
        </p:nvSpPr>
        <p:spPr/>
        <p:txBody>
          <a:bodyPr/>
          <a:lstStyle/>
          <a:p>
            <a:fld id="{687653B5-CE8F-4032-ADA5-1E1B0879BAD9}" type="slidenum">
              <a:rPr lang="en-GB" altLang="en-US" smtClean="0"/>
              <a:pPr/>
              <a:t>114</a:t>
            </a:fld>
            <a:endParaRPr lang="en-GB" altLang="en-US"/>
          </a:p>
        </p:txBody>
      </p:sp>
    </p:spTree>
    <p:extLst>
      <p:ext uri="{BB962C8B-B14F-4D97-AF65-F5344CB8AC3E}">
        <p14:creationId xmlns:p14="http://schemas.microsoft.com/office/powerpoint/2010/main" val="16666477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a:extLst>
            <a:ext uri="{FF2B5EF4-FFF2-40B4-BE49-F238E27FC236}">
              <a16:creationId xmlns:a16="http://schemas.microsoft.com/office/drawing/2014/main" id="{4481F14A-84C3-C21B-C971-359BAFD775A6}"/>
            </a:ext>
          </a:extLst>
        </p:cNvPr>
        <p:cNvGrpSpPr/>
        <p:nvPr/>
      </p:nvGrpSpPr>
      <p:grpSpPr>
        <a:xfrm>
          <a:off x="0" y="0"/>
          <a:ext cx="0" cy="0"/>
          <a:chOff x="0" y="0"/>
          <a:chExt cx="0" cy="0"/>
        </a:xfrm>
      </p:grpSpPr>
      <p:sp>
        <p:nvSpPr>
          <p:cNvPr id="5" name="Rectangle 7">
            <a:extLst>
              <a:ext uri="{FF2B5EF4-FFF2-40B4-BE49-F238E27FC236}">
                <a16:creationId xmlns:a16="http://schemas.microsoft.com/office/drawing/2014/main" id="{9706236D-1116-AD1E-A888-9E575B1FFBCA}"/>
              </a:ext>
            </a:extLst>
          </p:cNvPr>
          <p:cNvSpPr>
            <a:spLocks noGrp="1" noChangeArrowheads="1"/>
          </p:cNvSpPr>
          <p:nvPr>
            <p:ph type="sldNum" sz="quarter"/>
          </p:nvPr>
        </p:nvSpPr>
        <p:spPr/>
        <p:txBody>
          <a:bodyPr/>
          <a:lstStyle/>
          <a:p>
            <a:pPr>
              <a:defRPr/>
            </a:pPr>
            <a:fld id="{153EEB2A-01F6-ED49-B825-33EDF41833EF}" type="slidenum">
              <a:rPr lang="en-US"/>
              <a:pPr>
                <a:defRPr/>
              </a:pPr>
              <a:t>122</a:t>
            </a:fld>
            <a:endParaRPr lang="en-US"/>
          </a:p>
        </p:txBody>
      </p:sp>
      <p:sp>
        <p:nvSpPr>
          <p:cNvPr id="45057" name="Text Box 1">
            <a:extLst>
              <a:ext uri="{FF2B5EF4-FFF2-40B4-BE49-F238E27FC236}">
                <a16:creationId xmlns:a16="http://schemas.microsoft.com/office/drawing/2014/main" id="{C15EBC16-D039-0597-7B34-F01BFF01F133}"/>
              </a:ext>
            </a:extLst>
          </p:cNvPr>
          <p:cNvSpPr txBox="1">
            <a:spLocks noChangeArrowheads="1"/>
          </p:cNvSpPr>
          <p:nvPr/>
        </p:nvSpPr>
        <p:spPr bwMode="auto">
          <a:xfrm>
            <a:off x="4145280" y="9121140"/>
            <a:ext cx="3169920" cy="48006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95139" tIns="49472" rIns="95139" bIns="49472"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lgn="r">
              <a:buClrTx/>
              <a:buFontTx/>
              <a:buNone/>
              <a:defRPr/>
            </a:pPr>
            <a:fld id="{80FB71EF-367A-AA4E-AB1D-6D8E90B762A9}" type="slidenum">
              <a:rPr lang="en-US" sz="1300"/>
              <a:pPr algn="r">
                <a:buClrTx/>
                <a:buFontTx/>
                <a:buNone/>
                <a:defRPr/>
              </a:pPr>
              <a:t>122</a:t>
            </a:fld>
            <a:endParaRPr lang="en-US" sz="1300"/>
          </a:p>
        </p:txBody>
      </p:sp>
      <p:sp>
        <p:nvSpPr>
          <p:cNvPr id="45058" name="Text Box 2">
            <a:extLst>
              <a:ext uri="{FF2B5EF4-FFF2-40B4-BE49-F238E27FC236}">
                <a16:creationId xmlns:a16="http://schemas.microsoft.com/office/drawing/2014/main" id="{E35BC1CA-2ED0-7A21-F82B-94FC9CEFB8F8}"/>
              </a:ext>
            </a:extLst>
          </p:cNvPr>
          <p:cNvSpPr txBox="1">
            <a:spLocks noGrp="1" noRot="1" noChangeAspect="1" noChangeArrowheads="1"/>
          </p:cNvSpPr>
          <p:nvPr>
            <p:ph type="sldImg"/>
          </p:nvPr>
        </p:nvSpPr>
        <p:spPr>
          <a:xfrm>
            <a:off x="1257300" y="720725"/>
            <a:ext cx="4800600" cy="3600450"/>
          </a:xfrm>
          <a:solidFill>
            <a:srgbClr val="FFFFFF"/>
          </a:solidFill>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p>
      <p:sp>
        <p:nvSpPr>
          <p:cNvPr id="45059" name="Text Box 3">
            <a:extLst>
              <a:ext uri="{FF2B5EF4-FFF2-40B4-BE49-F238E27FC236}">
                <a16:creationId xmlns:a16="http://schemas.microsoft.com/office/drawing/2014/main" id="{F4976D26-F8AA-1BC1-4C7D-532529B00839}"/>
              </a:ext>
            </a:extLst>
          </p:cNvPr>
          <p:cNvSpPr txBox="1">
            <a:spLocks noGrp="1" noChangeArrowheads="1"/>
          </p:cNvSpPr>
          <p:nvPr>
            <p:ph type="body" idx="1"/>
          </p:nvPr>
        </p:nvSpPr>
        <p:spPr>
          <a:xfrm>
            <a:off x="731520" y="4560571"/>
            <a:ext cx="5852160" cy="4330541"/>
          </a:xfrm>
          <a:solidFill>
            <a:srgbClr val="FFFFFF"/>
          </a:solidFill>
          <a:ln w="9360" cap="sq">
            <a:solidFill>
              <a:srgbClr val="000000"/>
            </a:solidFill>
            <a:miter lim="800000"/>
            <a:headEnd/>
            <a:tailEnd/>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4635677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702E3E95-26CC-FB41-9480-3B8849F76063}"/>
              </a:ext>
            </a:extLst>
          </p:cNvPr>
          <p:cNvSpPr>
            <a:spLocks noGrp="1" noChangeArrowheads="1"/>
          </p:cNvSpPr>
          <p:nvPr>
            <p:ph type="sldNum" sz="quarter" idx="5"/>
          </p:nvPr>
        </p:nvSpPr>
        <p:spPr>
          <a:ln/>
        </p:spPr>
        <p:txBody>
          <a:bodyPr/>
          <a:lstStyle/>
          <a:p>
            <a:fld id="{3B6806A3-D0AA-2546-91DB-605436EDA883}" type="slidenum">
              <a:rPr lang="en-US" altLang="en-US"/>
              <a:pPr/>
              <a:t>125</a:t>
            </a:fld>
            <a:endParaRPr lang="en-US" altLang="en-US"/>
          </a:p>
        </p:txBody>
      </p:sp>
      <p:sp>
        <p:nvSpPr>
          <p:cNvPr id="334850" name="Rectangle 2">
            <a:extLst>
              <a:ext uri="{FF2B5EF4-FFF2-40B4-BE49-F238E27FC236}">
                <a16:creationId xmlns:a16="http://schemas.microsoft.com/office/drawing/2014/main" id="{6513FB02-002C-5A41-B4B4-D63C5A9F2D99}"/>
              </a:ext>
            </a:extLst>
          </p:cNvPr>
          <p:cNvSpPr>
            <a:spLocks noGrp="1" noRot="1" noChangeAspect="1" noChangeArrowheads="1" noTextEdit="1"/>
          </p:cNvSpPr>
          <p:nvPr>
            <p:ph type="sldImg"/>
          </p:nvPr>
        </p:nvSpPr>
        <p:spPr>
          <a:ln/>
        </p:spPr>
      </p:sp>
      <p:sp>
        <p:nvSpPr>
          <p:cNvPr id="334851" name="Rectangle 3">
            <a:extLst>
              <a:ext uri="{FF2B5EF4-FFF2-40B4-BE49-F238E27FC236}">
                <a16:creationId xmlns:a16="http://schemas.microsoft.com/office/drawing/2014/main" id="{E02D38C6-C8B0-CA46-A0CE-357285F3DC33}"/>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83723904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AEA29EBD-C306-7243-BD0B-115D81CE7B13}"/>
              </a:ext>
            </a:extLst>
          </p:cNvPr>
          <p:cNvSpPr>
            <a:spLocks noGrp="1" noChangeArrowheads="1"/>
          </p:cNvSpPr>
          <p:nvPr>
            <p:ph type="sldNum" sz="quarter" idx="5"/>
          </p:nvPr>
        </p:nvSpPr>
        <p:spPr>
          <a:ln/>
        </p:spPr>
        <p:txBody>
          <a:bodyPr/>
          <a:lstStyle/>
          <a:p>
            <a:fld id="{FB07E3C7-22F3-7349-A2CD-117F856EAEC7}" type="slidenum">
              <a:rPr lang="en-US" altLang="en-US"/>
              <a:pPr/>
              <a:t>126</a:t>
            </a:fld>
            <a:endParaRPr lang="en-US" altLang="en-US"/>
          </a:p>
        </p:txBody>
      </p:sp>
      <p:sp>
        <p:nvSpPr>
          <p:cNvPr id="335874" name="Rectangle 2">
            <a:extLst>
              <a:ext uri="{FF2B5EF4-FFF2-40B4-BE49-F238E27FC236}">
                <a16:creationId xmlns:a16="http://schemas.microsoft.com/office/drawing/2014/main" id="{97ECBD92-D2B0-294B-8257-59E66126024F}"/>
              </a:ext>
            </a:extLst>
          </p:cNvPr>
          <p:cNvSpPr>
            <a:spLocks noGrp="1" noRot="1" noChangeAspect="1" noChangeArrowheads="1" noTextEdit="1"/>
          </p:cNvSpPr>
          <p:nvPr>
            <p:ph type="sldImg"/>
          </p:nvPr>
        </p:nvSpPr>
        <p:spPr>
          <a:ln/>
        </p:spPr>
      </p:sp>
      <p:sp>
        <p:nvSpPr>
          <p:cNvPr id="335875" name="Rectangle 3">
            <a:extLst>
              <a:ext uri="{FF2B5EF4-FFF2-40B4-BE49-F238E27FC236}">
                <a16:creationId xmlns:a16="http://schemas.microsoft.com/office/drawing/2014/main" id="{D08700F6-1194-0A46-8D1B-98207339E5B9}"/>
              </a:ext>
            </a:extLst>
          </p:cNvPr>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val="2106899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2FE80541-2152-DC42-BDE0-FF2E3D9B835E}"/>
              </a:ext>
            </a:extLst>
          </p:cNvPr>
          <p:cNvSpPr>
            <a:spLocks noGrp="1" noChangeArrowheads="1"/>
          </p:cNvSpPr>
          <p:nvPr>
            <p:ph type="sldNum" sz="quarter" idx="5"/>
          </p:nvPr>
        </p:nvSpPr>
        <p:spPr>
          <a:ln/>
        </p:spPr>
        <p:txBody>
          <a:bodyPr/>
          <a:lstStyle/>
          <a:p>
            <a:fld id="{A8BEF9F3-C96D-5347-AF12-D27AA0D88096}" type="slidenum">
              <a:rPr lang="en-US" altLang="en-US"/>
              <a:pPr/>
              <a:t>138</a:t>
            </a:fld>
            <a:endParaRPr lang="en-US" altLang="en-US"/>
          </a:p>
        </p:txBody>
      </p:sp>
      <p:sp>
        <p:nvSpPr>
          <p:cNvPr id="336898" name="Rectangle 2">
            <a:extLst>
              <a:ext uri="{FF2B5EF4-FFF2-40B4-BE49-F238E27FC236}">
                <a16:creationId xmlns:a16="http://schemas.microsoft.com/office/drawing/2014/main" id="{8E3FC48A-CCAB-A042-AF28-315FEF3AD663}"/>
              </a:ext>
            </a:extLst>
          </p:cNvPr>
          <p:cNvSpPr>
            <a:spLocks noGrp="1" noRot="1" noChangeAspect="1" noChangeArrowheads="1" noTextEdit="1"/>
          </p:cNvSpPr>
          <p:nvPr>
            <p:ph type="sldImg"/>
          </p:nvPr>
        </p:nvSpPr>
        <p:spPr>
          <a:ln/>
        </p:spPr>
      </p:sp>
      <p:sp>
        <p:nvSpPr>
          <p:cNvPr id="336899" name="Rectangle 3">
            <a:extLst>
              <a:ext uri="{FF2B5EF4-FFF2-40B4-BE49-F238E27FC236}">
                <a16:creationId xmlns:a16="http://schemas.microsoft.com/office/drawing/2014/main" id="{6CA0D298-5047-D141-BF59-5FF6CCF8C91E}"/>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C9789D36-0BEF-4049-AE0F-4B4D8330AA5F}"/>
              </a:ext>
            </a:extLst>
          </p:cNvPr>
          <p:cNvSpPr>
            <a:spLocks noGrp="1" noChangeArrowheads="1"/>
          </p:cNvSpPr>
          <p:nvPr>
            <p:ph type="sldNum" sz="quarter" idx="5"/>
          </p:nvPr>
        </p:nvSpPr>
        <p:spPr>
          <a:ln/>
        </p:spPr>
        <p:txBody>
          <a:bodyPr/>
          <a:lstStyle/>
          <a:p>
            <a:fld id="{25FE667B-7BEC-8643-89ED-983688BDD140}" type="slidenum">
              <a:rPr lang="en-US" altLang="en-US"/>
              <a:pPr/>
              <a:t>139</a:t>
            </a:fld>
            <a:endParaRPr lang="en-US" altLang="en-US"/>
          </a:p>
        </p:txBody>
      </p:sp>
      <p:sp>
        <p:nvSpPr>
          <p:cNvPr id="337922" name="Rectangle 2">
            <a:extLst>
              <a:ext uri="{FF2B5EF4-FFF2-40B4-BE49-F238E27FC236}">
                <a16:creationId xmlns:a16="http://schemas.microsoft.com/office/drawing/2014/main" id="{9A694BFA-9455-2245-AD20-EE413DFC628C}"/>
              </a:ext>
            </a:extLst>
          </p:cNvPr>
          <p:cNvSpPr>
            <a:spLocks noGrp="1" noRot="1" noChangeAspect="1" noChangeArrowheads="1" noTextEdit="1"/>
          </p:cNvSpPr>
          <p:nvPr>
            <p:ph type="sldImg"/>
          </p:nvPr>
        </p:nvSpPr>
        <p:spPr>
          <a:ln/>
        </p:spPr>
      </p:sp>
      <p:sp>
        <p:nvSpPr>
          <p:cNvPr id="337923" name="Rectangle 3">
            <a:extLst>
              <a:ext uri="{FF2B5EF4-FFF2-40B4-BE49-F238E27FC236}">
                <a16:creationId xmlns:a16="http://schemas.microsoft.com/office/drawing/2014/main" id="{E519326E-AF96-2F4F-894E-CFDA49946A41}"/>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77FF9F48-22B3-8B44-A6C3-AA1A355E61B5}"/>
              </a:ext>
            </a:extLst>
          </p:cNvPr>
          <p:cNvSpPr>
            <a:spLocks noGrp="1" noChangeArrowheads="1"/>
          </p:cNvSpPr>
          <p:nvPr>
            <p:ph type="sldNum" sz="quarter" idx="5"/>
          </p:nvPr>
        </p:nvSpPr>
        <p:spPr>
          <a:ln/>
        </p:spPr>
        <p:txBody>
          <a:bodyPr/>
          <a:lstStyle/>
          <a:p>
            <a:fld id="{431EC919-DEB7-774A-9F70-D7363AD762D6}" type="slidenum">
              <a:rPr lang="en-US" altLang="en-US"/>
              <a:pPr/>
              <a:t>140</a:t>
            </a:fld>
            <a:endParaRPr lang="en-US" altLang="en-US"/>
          </a:p>
        </p:txBody>
      </p:sp>
      <p:sp>
        <p:nvSpPr>
          <p:cNvPr id="338946" name="Rectangle 2">
            <a:extLst>
              <a:ext uri="{FF2B5EF4-FFF2-40B4-BE49-F238E27FC236}">
                <a16:creationId xmlns:a16="http://schemas.microsoft.com/office/drawing/2014/main" id="{772EF6A9-6E57-7846-BC5C-A189001D432D}"/>
              </a:ext>
            </a:extLst>
          </p:cNvPr>
          <p:cNvSpPr>
            <a:spLocks noGrp="1" noRot="1" noChangeAspect="1" noChangeArrowheads="1" noTextEdit="1"/>
          </p:cNvSpPr>
          <p:nvPr>
            <p:ph type="sldImg"/>
          </p:nvPr>
        </p:nvSpPr>
        <p:spPr>
          <a:ln/>
        </p:spPr>
      </p:sp>
      <p:sp>
        <p:nvSpPr>
          <p:cNvPr id="338947" name="Rectangle 3">
            <a:extLst>
              <a:ext uri="{FF2B5EF4-FFF2-40B4-BE49-F238E27FC236}">
                <a16:creationId xmlns:a16="http://schemas.microsoft.com/office/drawing/2014/main" id="{F7FEB937-AF0D-F543-9A38-928B6D440C9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9DB818A7-9447-2E44-ADB3-842F9491785D}"/>
              </a:ext>
            </a:extLst>
          </p:cNvPr>
          <p:cNvSpPr>
            <a:spLocks noGrp="1" noChangeArrowheads="1"/>
          </p:cNvSpPr>
          <p:nvPr>
            <p:ph type="sldNum" sz="quarter" idx="5"/>
          </p:nvPr>
        </p:nvSpPr>
        <p:spPr>
          <a:ln/>
        </p:spPr>
        <p:txBody>
          <a:bodyPr/>
          <a:lstStyle/>
          <a:p>
            <a:fld id="{BA71FD50-F486-D649-8853-64D03E7BC7A9}" type="slidenum">
              <a:rPr lang="en-US" altLang="en-US"/>
              <a:pPr/>
              <a:t>141</a:t>
            </a:fld>
            <a:endParaRPr lang="en-US" altLang="en-US"/>
          </a:p>
        </p:txBody>
      </p:sp>
      <p:sp>
        <p:nvSpPr>
          <p:cNvPr id="339970" name="Rectangle 2">
            <a:extLst>
              <a:ext uri="{FF2B5EF4-FFF2-40B4-BE49-F238E27FC236}">
                <a16:creationId xmlns:a16="http://schemas.microsoft.com/office/drawing/2014/main" id="{A0681376-338E-BE44-B8CC-C084FFDAA3F3}"/>
              </a:ext>
            </a:extLst>
          </p:cNvPr>
          <p:cNvSpPr>
            <a:spLocks noGrp="1" noRot="1" noChangeAspect="1" noChangeArrowheads="1" noTextEdit="1"/>
          </p:cNvSpPr>
          <p:nvPr>
            <p:ph type="sldImg"/>
          </p:nvPr>
        </p:nvSpPr>
        <p:spPr>
          <a:ln/>
        </p:spPr>
      </p:sp>
      <p:sp>
        <p:nvSpPr>
          <p:cNvPr id="339971" name="Rectangle 3">
            <a:extLst>
              <a:ext uri="{FF2B5EF4-FFF2-40B4-BE49-F238E27FC236}">
                <a16:creationId xmlns:a16="http://schemas.microsoft.com/office/drawing/2014/main" id="{9E40125D-245C-7B47-A941-73514CCD1EB6}"/>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58D0DC54-C2E2-DD46-845D-23531E06A18B}"/>
              </a:ext>
            </a:extLst>
          </p:cNvPr>
          <p:cNvSpPr>
            <a:spLocks noGrp="1" noChangeArrowheads="1"/>
          </p:cNvSpPr>
          <p:nvPr>
            <p:ph type="sldNum" sz="quarter" idx="5"/>
          </p:nvPr>
        </p:nvSpPr>
        <p:spPr>
          <a:ln/>
        </p:spPr>
        <p:txBody>
          <a:bodyPr/>
          <a:lstStyle/>
          <a:p>
            <a:fld id="{235A12ED-85EC-FD44-BDF6-37435FCAC68B}" type="slidenum">
              <a:rPr lang="en-US" altLang="en-US"/>
              <a:pPr/>
              <a:t>142</a:t>
            </a:fld>
            <a:endParaRPr lang="en-US" altLang="en-US"/>
          </a:p>
        </p:txBody>
      </p:sp>
      <p:sp>
        <p:nvSpPr>
          <p:cNvPr id="340994" name="Rectangle 2">
            <a:extLst>
              <a:ext uri="{FF2B5EF4-FFF2-40B4-BE49-F238E27FC236}">
                <a16:creationId xmlns:a16="http://schemas.microsoft.com/office/drawing/2014/main" id="{7EF9D49D-4AEA-C04F-AE88-B34F7706529B}"/>
              </a:ext>
            </a:extLst>
          </p:cNvPr>
          <p:cNvSpPr>
            <a:spLocks noGrp="1" noRot="1" noChangeAspect="1" noChangeArrowheads="1" noTextEdit="1"/>
          </p:cNvSpPr>
          <p:nvPr>
            <p:ph type="sldImg"/>
          </p:nvPr>
        </p:nvSpPr>
        <p:spPr>
          <a:ln/>
        </p:spPr>
      </p:sp>
      <p:sp>
        <p:nvSpPr>
          <p:cNvPr id="340995" name="Rectangle 3">
            <a:extLst>
              <a:ext uri="{FF2B5EF4-FFF2-40B4-BE49-F238E27FC236}">
                <a16:creationId xmlns:a16="http://schemas.microsoft.com/office/drawing/2014/main" id="{0B280F1A-0422-C946-A867-A0880221DEE0}"/>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932872A1-5234-A640-B6A0-C27C787CA770}"/>
              </a:ext>
            </a:extLst>
          </p:cNvPr>
          <p:cNvSpPr>
            <a:spLocks noGrp="1" noChangeArrowheads="1"/>
          </p:cNvSpPr>
          <p:nvPr>
            <p:ph type="sldNum" sz="quarter" idx="5"/>
          </p:nvPr>
        </p:nvSpPr>
        <p:spPr>
          <a:ln/>
        </p:spPr>
        <p:txBody>
          <a:bodyPr/>
          <a:lstStyle/>
          <a:p>
            <a:fld id="{F69C1EE5-7389-3A48-B417-D126AA3B6DD6}" type="slidenum">
              <a:rPr lang="en-US" altLang="en-US"/>
              <a:pPr/>
              <a:t>143</a:t>
            </a:fld>
            <a:endParaRPr lang="en-US" altLang="en-US"/>
          </a:p>
        </p:txBody>
      </p:sp>
      <p:sp>
        <p:nvSpPr>
          <p:cNvPr id="342018" name="Rectangle 2">
            <a:extLst>
              <a:ext uri="{FF2B5EF4-FFF2-40B4-BE49-F238E27FC236}">
                <a16:creationId xmlns:a16="http://schemas.microsoft.com/office/drawing/2014/main" id="{115AB192-CE83-3544-92DE-E774EE5D3741}"/>
              </a:ext>
            </a:extLst>
          </p:cNvPr>
          <p:cNvSpPr>
            <a:spLocks noGrp="1" noRot="1" noChangeAspect="1" noChangeArrowheads="1" noTextEdit="1"/>
          </p:cNvSpPr>
          <p:nvPr>
            <p:ph type="sldImg"/>
          </p:nvPr>
        </p:nvSpPr>
        <p:spPr>
          <a:ln/>
        </p:spPr>
      </p:sp>
      <p:sp>
        <p:nvSpPr>
          <p:cNvPr id="342019" name="Rectangle 3">
            <a:extLst>
              <a:ext uri="{FF2B5EF4-FFF2-40B4-BE49-F238E27FC236}">
                <a16:creationId xmlns:a16="http://schemas.microsoft.com/office/drawing/2014/main" id="{504D7BB8-D658-C349-BC89-CD7919730C10}"/>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sz="quarter"/>
          </p:nvPr>
        </p:nvSpPr>
        <p:spPr/>
        <p:txBody>
          <a:bodyPr/>
          <a:lstStyle/>
          <a:p>
            <a:pPr>
              <a:defRPr/>
            </a:pPr>
            <a:fld id="{02F44661-5C38-9D4A-B23D-CDBEE001772F}" type="slidenum">
              <a:rPr lang="en-US"/>
              <a:pPr>
                <a:defRPr/>
              </a:pPr>
              <a:t>7</a:t>
            </a:fld>
            <a:endParaRPr lang="en-US"/>
          </a:p>
        </p:txBody>
      </p:sp>
      <p:sp>
        <p:nvSpPr>
          <p:cNvPr id="44033" name="Text Box 1"/>
          <p:cNvSpPr txBox="1">
            <a:spLocks noChangeArrowheads="1"/>
          </p:cNvSpPr>
          <p:nvPr/>
        </p:nvSpPr>
        <p:spPr bwMode="auto">
          <a:xfrm>
            <a:off x="4145280" y="9121140"/>
            <a:ext cx="3169920" cy="48006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5139" tIns="49472" rIns="95139" bIns="49472"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lgn="r">
              <a:buClrTx/>
              <a:buFontTx/>
              <a:buNone/>
              <a:defRPr/>
            </a:pPr>
            <a:fld id="{D1F8BE35-E5C6-8441-9FD7-24F4E11E7F47}" type="slidenum">
              <a:rPr lang="en-US" sz="1300">
                <a:latin typeface="Arial" charset="0"/>
              </a:rPr>
              <a:pPr algn="r">
                <a:buClrTx/>
                <a:buFontTx/>
                <a:buNone/>
                <a:defRPr/>
              </a:pPr>
              <a:t>7</a:t>
            </a:fld>
            <a:endParaRPr lang="en-US" sz="1300">
              <a:latin typeface="Arial" charset="0"/>
            </a:endParaRPr>
          </a:p>
        </p:txBody>
      </p:sp>
      <p:sp>
        <p:nvSpPr>
          <p:cNvPr id="44034" name="Text Box 2"/>
          <p:cNvSpPr txBox="1">
            <a:spLocks noGrp="1" noRot="1" noChangeAspect="1" noChangeArrowheads="1"/>
          </p:cNvSpPr>
          <p:nvPr>
            <p:ph type="sldImg"/>
          </p:nvPr>
        </p:nvSpPr>
        <p:spPr>
          <a:xfrm>
            <a:off x="1257300" y="720725"/>
            <a:ext cx="4800600" cy="3600450"/>
          </a:xfrm>
          <a:solidFill>
            <a:srgbClr val="FFFFFF"/>
          </a:solidFill>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p>
      <p:sp>
        <p:nvSpPr>
          <p:cNvPr id="44035" name="Text Box 3"/>
          <p:cNvSpPr txBox="1">
            <a:spLocks noGrp="1" noChangeArrowheads="1"/>
          </p:cNvSpPr>
          <p:nvPr>
            <p:ph type="body" idx="1"/>
          </p:nvPr>
        </p:nvSpPr>
        <p:spPr>
          <a:xfrm>
            <a:off x="975360" y="4560571"/>
            <a:ext cx="5364480" cy="4330541"/>
          </a:xfrm>
          <a:solidFill>
            <a:srgbClr val="FFFFFF"/>
          </a:solidFill>
          <a:ln w="9360" cap="sq">
            <a:solidFill>
              <a:srgbClr val="000000"/>
            </a:solidFill>
            <a:miter lim="800000"/>
            <a:headEnd/>
            <a:tailEnd/>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112163616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C35E1DBD-342E-F04D-8904-D1AF10032FA7}"/>
              </a:ext>
            </a:extLst>
          </p:cNvPr>
          <p:cNvSpPr>
            <a:spLocks noGrp="1" noChangeArrowheads="1"/>
          </p:cNvSpPr>
          <p:nvPr>
            <p:ph type="sldNum" sz="quarter" idx="5"/>
          </p:nvPr>
        </p:nvSpPr>
        <p:spPr>
          <a:ln/>
        </p:spPr>
        <p:txBody>
          <a:bodyPr/>
          <a:lstStyle/>
          <a:p>
            <a:fld id="{018093E4-FFD6-204E-B0E0-E18F11A4E0AD}" type="slidenum">
              <a:rPr lang="en-US" altLang="en-US"/>
              <a:pPr/>
              <a:t>144</a:t>
            </a:fld>
            <a:endParaRPr lang="en-US" altLang="en-US"/>
          </a:p>
        </p:txBody>
      </p:sp>
      <p:sp>
        <p:nvSpPr>
          <p:cNvPr id="343042" name="Rectangle 2">
            <a:extLst>
              <a:ext uri="{FF2B5EF4-FFF2-40B4-BE49-F238E27FC236}">
                <a16:creationId xmlns:a16="http://schemas.microsoft.com/office/drawing/2014/main" id="{50C00261-4DA2-4748-9428-476214A469D8}"/>
              </a:ext>
            </a:extLst>
          </p:cNvPr>
          <p:cNvSpPr>
            <a:spLocks noGrp="1" noRot="1" noChangeAspect="1" noChangeArrowheads="1" noTextEdit="1"/>
          </p:cNvSpPr>
          <p:nvPr>
            <p:ph type="sldImg"/>
          </p:nvPr>
        </p:nvSpPr>
        <p:spPr>
          <a:ln/>
        </p:spPr>
      </p:sp>
      <p:sp>
        <p:nvSpPr>
          <p:cNvPr id="343043" name="Rectangle 3">
            <a:extLst>
              <a:ext uri="{FF2B5EF4-FFF2-40B4-BE49-F238E27FC236}">
                <a16:creationId xmlns:a16="http://schemas.microsoft.com/office/drawing/2014/main" id="{BBC2FC4D-65AE-9948-8358-560EFB6FACFF}"/>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a:extLst>
              <a:ext uri="{FF2B5EF4-FFF2-40B4-BE49-F238E27FC236}">
                <a16:creationId xmlns:a16="http://schemas.microsoft.com/office/drawing/2014/main" id="{D986AD4F-47E2-3941-9F8E-3D87AEF29010}"/>
              </a:ext>
            </a:extLst>
          </p:cNvPr>
          <p:cNvSpPr>
            <a:spLocks noGrp="1" noChangeArrowheads="1"/>
          </p:cNvSpPr>
          <p:nvPr>
            <p:ph type="sldNum" sz="quarter" idx="5"/>
          </p:nvPr>
        </p:nvSpPr>
        <p:spPr>
          <a:ln/>
        </p:spPr>
        <p:txBody>
          <a:bodyPr/>
          <a:lstStyle/>
          <a:p>
            <a:fld id="{3C0351E6-4BA3-B248-B005-F4D64890056F}" type="slidenum">
              <a:rPr lang="en-US" altLang="en-US"/>
              <a:pPr/>
              <a:t>145</a:t>
            </a:fld>
            <a:endParaRPr lang="en-US" altLang="en-US"/>
          </a:p>
        </p:txBody>
      </p:sp>
      <p:sp>
        <p:nvSpPr>
          <p:cNvPr id="344066" name="Rectangle 2">
            <a:extLst>
              <a:ext uri="{FF2B5EF4-FFF2-40B4-BE49-F238E27FC236}">
                <a16:creationId xmlns:a16="http://schemas.microsoft.com/office/drawing/2014/main" id="{E8BD0547-DBC6-0C47-B6D4-79E00DED71F6}"/>
              </a:ext>
            </a:extLst>
          </p:cNvPr>
          <p:cNvSpPr>
            <a:spLocks noGrp="1" noRot="1" noChangeAspect="1" noChangeArrowheads="1" noTextEdit="1"/>
          </p:cNvSpPr>
          <p:nvPr>
            <p:ph type="sldImg"/>
          </p:nvPr>
        </p:nvSpPr>
        <p:spPr>
          <a:ln/>
        </p:spPr>
      </p:sp>
      <p:sp>
        <p:nvSpPr>
          <p:cNvPr id="344067" name="Rectangle 3">
            <a:extLst>
              <a:ext uri="{FF2B5EF4-FFF2-40B4-BE49-F238E27FC236}">
                <a16:creationId xmlns:a16="http://schemas.microsoft.com/office/drawing/2014/main" id="{8BBA82FA-7F9D-5245-B806-56DC8F14DE36}"/>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7"/>
          <p:cNvSpPr>
            <a:spLocks noGrp="1" noChangeArrowheads="1"/>
          </p:cNvSpPr>
          <p:nvPr>
            <p:ph type="sldNum" sz="quarter"/>
          </p:nvPr>
        </p:nvSpPr>
        <p:spPr/>
        <p:txBody>
          <a:bodyPr/>
          <a:lstStyle/>
          <a:p>
            <a:pPr>
              <a:defRPr/>
            </a:pPr>
            <a:fld id="{36680748-82FE-1546-9AA8-1F947DC1403A}" type="slidenum">
              <a:rPr lang="en-US"/>
              <a:pPr>
                <a:defRPr/>
              </a:pPr>
              <a:t>146</a:t>
            </a:fld>
            <a:endParaRPr lang="en-US"/>
          </a:p>
        </p:txBody>
      </p:sp>
      <p:sp>
        <p:nvSpPr>
          <p:cNvPr id="50177" name="Text Box 1"/>
          <p:cNvSpPr txBox="1">
            <a:spLocks noGrp="1" noRot="1" noChangeAspect="1" noChangeArrowheads="1"/>
          </p:cNvSpPr>
          <p:nvPr>
            <p:ph type="sldImg"/>
          </p:nvPr>
        </p:nvSpPr>
        <p:spPr>
          <a:xfrm>
            <a:off x="1257300" y="720725"/>
            <a:ext cx="4800600" cy="3600450"/>
          </a:xfrm>
          <a:solidFill>
            <a:srgbClr val="FFFFFF"/>
          </a:solidFill>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p>
      <p:sp>
        <p:nvSpPr>
          <p:cNvPr id="50178" name="Text Box 2"/>
          <p:cNvSpPr txBox="1">
            <a:spLocks noGrp="1" noChangeArrowheads="1"/>
          </p:cNvSpPr>
          <p:nvPr>
            <p:ph type="body" idx="1"/>
          </p:nvPr>
        </p:nvSpPr>
        <p:spPr>
          <a:xfrm>
            <a:off x="975360" y="4560570"/>
            <a:ext cx="5364480" cy="4320540"/>
          </a:xfrm>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161944119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1" dirty="0"/>
              <a:t>ASL Figure 4-4, trim top &amp; bottom</a:t>
            </a:r>
          </a:p>
          <a:p>
            <a:endParaRPr lang="en-GB" dirty="0"/>
          </a:p>
          <a:p>
            <a:r>
              <a:rPr lang="en-GB" dirty="0"/>
              <a:t>M&amp;C: Monitoring &amp; Control</a:t>
            </a:r>
          </a:p>
          <a:p>
            <a:r>
              <a:rPr lang="en-GB" dirty="0"/>
              <a:t>AUT: Automation</a:t>
            </a:r>
          </a:p>
          <a:p>
            <a:r>
              <a:rPr lang="en-GB" dirty="0"/>
              <a:t>OSM: On-board Software Management</a:t>
            </a:r>
          </a:p>
          <a:p>
            <a:r>
              <a:rPr lang="en-GB" dirty="0"/>
              <a:t>OPM: On-board Procedure Management</a:t>
            </a:r>
          </a:p>
        </p:txBody>
      </p:sp>
      <p:sp>
        <p:nvSpPr>
          <p:cNvPr id="4" name="Slide Number Placeholder 3"/>
          <p:cNvSpPr>
            <a:spLocks noGrp="1"/>
          </p:cNvSpPr>
          <p:nvPr>
            <p:ph type="sldNum" sz="quarter" idx="10"/>
          </p:nvPr>
        </p:nvSpPr>
        <p:spPr/>
        <p:txBody>
          <a:bodyPr/>
          <a:lstStyle/>
          <a:p>
            <a:fld id="{687653B5-CE8F-4032-ADA5-1E1B0879BAD9}" type="slidenum">
              <a:rPr lang="en-GB" altLang="en-US" smtClean="0"/>
              <a:pPr/>
              <a:t>149</a:t>
            </a:fld>
            <a:endParaRPr lang="en-GB" altLang="en-US"/>
          </a:p>
        </p:txBody>
      </p:sp>
    </p:spTree>
    <p:extLst>
      <p:ext uri="{BB962C8B-B14F-4D97-AF65-F5344CB8AC3E}">
        <p14:creationId xmlns:p14="http://schemas.microsoft.com/office/powerpoint/2010/main" val="26109762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1" dirty="0"/>
              <a:t>ASL Figure 4-4, trim top &amp; bottom</a:t>
            </a:r>
          </a:p>
          <a:p>
            <a:endParaRPr lang="en-GB" dirty="0"/>
          </a:p>
          <a:p>
            <a:r>
              <a:rPr lang="en-GB" dirty="0"/>
              <a:t>M&amp;C: Monitoring &amp; Control</a:t>
            </a:r>
          </a:p>
          <a:p>
            <a:r>
              <a:rPr lang="en-GB" dirty="0"/>
              <a:t>AUT: Automation</a:t>
            </a:r>
          </a:p>
          <a:p>
            <a:r>
              <a:rPr lang="en-GB" dirty="0"/>
              <a:t>OSM: On-board Software Management</a:t>
            </a:r>
          </a:p>
          <a:p>
            <a:r>
              <a:rPr lang="en-GB" dirty="0"/>
              <a:t>OPM: On-board Procedure Management</a:t>
            </a:r>
          </a:p>
        </p:txBody>
      </p:sp>
      <p:sp>
        <p:nvSpPr>
          <p:cNvPr id="4" name="Slide Number Placeholder 3"/>
          <p:cNvSpPr>
            <a:spLocks noGrp="1"/>
          </p:cNvSpPr>
          <p:nvPr>
            <p:ph type="sldNum" sz="quarter" idx="10"/>
          </p:nvPr>
        </p:nvSpPr>
        <p:spPr/>
        <p:txBody>
          <a:bodyPr/>
          <a:lstStyle/>
          <a:p>
            <a:fld id="{687653B5-CE8F-4032-ADA5-1E1B0879BAD9}" type="slidenum">
              <a:rPr lang="en-GB" altLang="en-US" smtClean="0"/>
              <a:pPr/>
              <a:t>150</a:t>
            </a:fld>
            <a:endParaRPr lang="en-GB" altLang="en-US"/>
          </a:p>
        </p:txBody>
      </p:sp>
    </p:spTree>
    <p:extLst>
      <p:ext uri="{BB962C8B-B14F-4D97-AF65-F5344CB8AC3E}">
        <p14:creationId xmlns:p14="http://schemas.microsoft.com/office/powerpoint/2010/main" val="23137031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1" dirty="0"/>
              <a:t>ASL Figure 4-4, trim top &amp; bottom</a:t>
            </a:r>
          </a:p>
          <a:p>
            <a:endParaRPr lang="en-GB" dirty="0"/>
          </a:p>
          <a:p>
            <a:r>
              <a:rPr lang="en-GB" dirty="0"/>
              <a:t>M&amp;C: Monitoring &amp; Control</a:t>
            </a:r>
          </a:p>
          <a:p>
            <a:r>
              <a:rPr lang="en-GB" dirty="0"/>
              <a:t>AUT: Automation</a:t>
            </a:r>
          </a:p>
          <a:p>
            <a:r>
              <a:rPr lang="en-GB" dirty="0"/>
              <a:t>OSM: On-board Software Management</a:t>
            </a:r>
          </a:p>
          <a:p>
            <a:r>
              <a:rPr lang="en-GB" dirty="0"/>
              <a:t>OPM: On-board Procedure Management</a:t>
            </a:r>
          </a:p>
        </p:txBody>
      </p:sp>
      <p:sp>
        <p:nvSpPr>
          <p:cNvPr id="4" name="Slide Number Placeholder 3"/>
          <p:cNvSpPr>
            <a:spLocks noGrp="1"/>
          </p:cNvSpPr>
          <p:nvPr>
            <p:ph type="sldNum" sz="quarter" idx="10"/>
          </p:nvPr>
        </p:nvSpPr>
        <p:spPr/>
        <p:txBody>
          <a:bodyPr/>
          <a:lstStyle/>
          <a:p>
            <a:fld id="{687653B5-CE8F-4032-ADA5-1E1B0879BAD9}" type="slidenum">
              <a:rPr lang="en-GB" altLang="en-US" smtClean="0"/>
              <a:pPr/>
              <a:t>151</a:t>
            </a:fld>
            <a:endParaRPr lang="en-GB" altLang="en-US"/>
          </a:p>
        </p:txBody>
      </p:sp>
    </p:spTree>
    <p:extLst>
      <p:ext uri="{BB962C8B-B14F-4D97-AF65-F5344CB8AC3E}">
        <p14:creationId xmlns:p14="http://schemas.microsoft.com/office/powerpoint/2010/main" val="213299652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1" dirty="0"/>
              <a:t>ASL Figure 4-4, trim top &amp; bottom</a:t>
            </a:r>
          </a:p>
          <a:p>
            <a:endParaRPr lang="en-GB" dirty="0"/>
          </a:p>
          <a:p>
            <a:r>
              <a:rPr lang="en-GB" dirty="0"/>
              <a:t>M&amp;C: Monitoring &amp; Control</a:t>
            </a:r>
          </a:p>
          <a:p>
            <a:r>
              <a:rPr lang="en-GB" dirty="0"/>
              <a:t>AUT: Automation</a:t>
            </a:r>
          </a:p>
          <a:p>
            <a:r>
              <a:rPr lang="en-GB" dirty="0"/>
              <a:t>OSM: On-board Software Management</a:t>
            </a:r>
          </a:p>
          <a:p>
            <a:r>
              <a:rPr lang="en-GB" dirty="0"/>
              <a:t>OPM: On-board Procedure Management</a:t>
            </a:r>
          </a:p>
        </p:txBody>
      </p:sp>
      <p:sp>
        <p:nvSpPr>
          <p:cNvPr id="4" name="Slide Number Placeholder 3"/>
          <p:cNvSpPr>
            <a:spLocks noGrp="1"/>
          </p:cNvSpPr>
          <p:nvPr>
            <p:ph type="sldNum" sz="quarter" idx="10"/>
          </p:nvPr>
        </p:nvSpPr>
        <p:spPr/>
        <p:txBody>
          <a:bodyPr/>
          <a:lstStyle/>
          <a:p>
            <a:fld id="{687653B5-CE8F-4032-ADA5-1E1B0879BAD9}" type="slidenum">
              <a:rPr lang="en-GB" altLang="en-US" smtClean="0"/>
              <a:pPr/>
              <a:t>152</a:t>
            </a:fld>
            <a:endParaRPr lang="en-GB" altLang="en-US"/>
          </a:p>
        </p:txBody>
      </p:sp>
    </p:spTree>
    <p:extLst>
      <p:ext uri="{BB962C8B-B14F-4D97-AF65-F5344CB8AC3E}">
        <p14:creationId xmlns:p14="http://schemas.microsoft.com/office/powerpoint/2010/main" val="356771479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a:extLst>
              <a:ext uri="{FF2B5EF4-FFF2-40B4-BE49-F238E27FC236}">
                <a16:creationId xmlns:a16="http://schemas.microsoft.com/office/drawing/2014/main" id="{505AD18E-9F6A-4244-BA6F-42E1F5F1ADC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56AB0B69-B90D-8542-832F-53B129631A96}" type="slidenum">
              <a:rPr lang="en-US" altLang="en-US" sz="1200"/>
              <a:pPr/>
              <a:t>153</a:t>
            </a:fld>
            <a:endParaRPr lang="en-US" altLang="en-US" sz="1200"/>
          </a:p>
        </p:txBody>
      </p:sp>
      <p:sp>
        <p:nvSpPr>
          <p:cNvPr id="5122" name="Rectangle 2">
            <a:extLst>
              <a:ext uri="{FF2B5EF4-FFF2-40B4-BE49-F238E27FC236}">
                <a16:creationId xmlns:a16="http://schemas.microsoft.com/office/drawing/2014/main" id="{CEA599F8-D3A4-B545-9BC1-496157232ADD}"/>
              </a:ext>
            </a:extLst>
          </p:cNvPr>
          <p:cNvSpPr>
            <a:spLocks noGrp="1" noRot="1" noChangeAspect="1" noChangeArrowheads="1"/>
          </p:cNvSpPr>
          <p:nvPr>
            <p:ph type="sldImg"/>
          </p:nvPr>
        </p:nvSpPr>
        <p:spPr>
          <a:solidFill>
            <a:srgbClr val="FFFFFF"/>
          </a:solidFill>
          <a:ln/>
          <a:extLst>
            <a:ext uri="{FAA26D3D-D897-4be2-8F04-BA451C77F1D7}">
              <ma14:placeholderFlag xmlns="" xmlns:ma14="http://schemas.microsoft.com/office/mac/drawingml/2011/main" val="1"/>
            </a:ext>
          </a:extLst>
        </p:spPr>
      </p:sp>
      <p:sp>
        <p:nvSpPr>
          <p:cNvPr id="27651" name="Rectangle 3">
            <a:extLst>
              <a:ext uri="{FF2B5EF4-FFF2-40B4-BE49-F238E27FC236}">
                <a16:creationId xmlns:a16="http://schemas.microsoft.com/office/drawing/2014/main" id="{0A4D1F7D-0827-504E-8137-8CB96B06D6A1}"/>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74302757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a:extLst>
              <a:ext uri="{FF2B5EF4-FFF2-40B4-BE49-F238E27FC236}">
                <a16:creationId xmlns:a16="http://schemas.microsoft.com/office/drawing/2014/main" id="{3DD77EFC-155B-3942-83F6-03C5B50260AA}"/>
              </a:ext>
            </a:extLst>
          </p:cNvPr>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B3E8E959-E1B2-CE41-A042-8EDDC54444C2}" type="slidenum">
              <a:rPr lang="en-US" altLang="en-US" sz="1200"/>
              <a:pPr/>
              <a:t>158</a:t>
            </a:fld>
            <a:endParaRPr lang="en-US" altLang="en-US" sz="1200"/>
          </a:p>
        </p:txBody>
      </p:sp>
      <p:sp>
        <p:nvSpPr>
          <p:cNvPr id="23554" name="Rectangle 2">
            <a:extLst>
              <a:ext uri="{FF2B5EF4-FFF2-40B4-BE49-F238E27FC236}">
                <a16:creationId xmlns:a16="http://schemas.microsoft.com/office/drawing/2014/main" id="{7477B8D2-DEA0-6540-B2A0-AED748A5FBCB}"/>
              </a:ext>
            </a:extLst>
          </p:cNvPr>
          <p:cNvSpPr>
            <a:spLocks noGrp="1" noRot="1" noChangeAspect="1" noChangeArrowheads="1" noTextEdit="1"/>
          </p:cNvSpPr>
          <p:nvPr>
            <p:ph type="sldImg"/>
          </p:nvPr>
        </p:nvSpPr>
        <p:spPr>
          <a:ln/>
        </p:spPr>
      </p:sp>
      <p:sp>
        <p:nvSpPr>
          <p:cNvPr id="23555" name="Rectangle 3">
            <a:extLst>
              <a:ext uri="{FF2B5EF4-FFF2-40B4-BE49-F238E27FC236}">
                <a16:creationId xmlns:a16="http://schemas.microsoft.com/office/drawing/2014/main" id="{63714B67-8838-7E4F-9074-16DD8630475E}"/>
              </a:ext>
            </a:extLst>
          </p:cNvPr>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176941778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b="1" dirty="0">
                <a:solidFill>
                  <a:srgbClr val="FF0000"/>
                </a:solidFill>
              </a:rPr>
              <a:t>ASL Fig 8-4, trim headers &amp; footers</a:t>
            </a:r>
          </a:p>
          <a:p>
            <a:endParaRPr lang="en-US" dirty="0"/>
          </a:p>
        </p:txBody>
      </p:sp>
      <p:sp>
        <p:nvSpPr>
          <p:cNvPr id="4" name="Slide Number Placeholder 3"/>
          <p:cNvSpPr>
            <a:spLocks noGrp="1"/>
          </p:cNvSpPr>
          <p:nvPr>
            <p:ph type="sldNum" sz="quarter" idx="5"/>
          </p:nvPr>
        </p:nvSpPr>
        <p:spPr/>
        <p:txBody>
          <a:bodyPr/>
          <a:lstStyle/>
          <a:p>
            <a:fld id="{687653B5-CE8F-4032-ADA5-1E1B0879BAD9}" type="slidenum">
              <a:rPr lang="en-GB" altLang="en-US" smtClean="0"/>
              <a:pPr/>
              <a:t>160</a:t>
            </a:fld>
            <a:endParaRPr lang="en-GB" altLang="en-US"/>
          </a:p>
        </p:txBody>
      </p:sp>
    </p:spTree>
    <p:extLst>
      <p:ext uri="{BB962C8B-B14F-4D97-AF65-F5344CB8AC3E}">
        <p14:creationId xmlns:p14="http://schemas.microsoft.com/office/powerpoint/2010/main" val="30218380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sz="quarter"/>
          </p:nvPr>
        </p:nvSpPr>
        <p:spPr/>
        <p:txBody>
          <a:bodyPr/>
          <a:lstStyle/>
          <a:p>
            <a:pPr>
              <a:defRPr/>
            </a:pPr>
            <a:fld id="{5C927E8A-00B1-2740-AFA4-31CB74C14031}" type="slidenum">
              <a:rPr lang="en-US"/>
              <a:pPr>
                <a:defRPr/>
              </a:pPr>
              <a:t>10</a:t>
            </a:fld>
            <a:endParaRPr lang="en-US"/>
          </a:p>
        </p:txBody>
      </p:sp>
      <p:sp>
        <p:nvSpPr>
          <p:cNvPr id="41985" name="Text Box 1"/>
          <p:cNvSpPr txBox="1">
            <a:spLocks noChangeArrowheads="1"/>
          </p:cNvSpPr>
          <p:nvPr/>
        </p:nvSpPr>
        <p:spPr bwMode="auto">
          <a:xfrm>
            <a:off x="4145280" y="9121140"/>
            <a:ext cx="3169920" cy="48006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95139" tIns="49472" rIns="95139" bIns="49472"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lgn="r">
              <a:buClrTx/>
              <a:buFontTx/>
              <a:buNone/>
              <a:defRPr/>
            </a:pPr>
            <a:fld id="{3E161AFB-77FD-DB4C-9226-2A9AFB1F0354}" type="slidenum">
              <a:rPr lang="en-US" sz="1300">
                <a:latin typeface="Arial" charset="0"/>
              </a:rPr>
              <a:pPr algn="r">
                <a:buClrTx/>
                <a:buFontTx/>
                <a:buNone/>
                <a:defRPr/>
              </a:pPr>
              <a:t>10</a:t>
            </a:fld>
            <a:endParaRPr lang="en-US" sz="1300">
              <a:latin typeface="Arial" charset="0"/>
            </a:endParaRPr>
          </a:p>
        </p:txBody>
      </p:sp>
      <p:sp>
        <p:nvSpPr>
          <p:cNvPr id="41986" name="Text Box 2"/>
          <p:cNvSpPr txBox="1">
            <a:spLocks noGrp="1" noRot="1" noChangeAspect="1" noChangeArrowheads="1"/>
          </p:cNvSpPr>
          <p:nvPr>
            <p:ph type="sldImg"/>
          </p:nvPr>
        </p:nvSpPr>
        <p:spPr>
          <a:xfrm>
            <a:off x="1257300" y="720725"/>
            <a:ext cx="4800600" cy="3600450"/>
          </a:xfrm>
          <a:solidFill>
            <a:srgbClr val="FFFFFF"/>
          </a:solidFill>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sp>
      <p:sp>
        <p:nvSpPr>
          <p:cNvPr id="41987" name="Text Box 3"/>
          <p:cNvSpPr txBox="1">
            <a:spLocks noGrp="1" noChangeArrowheads="1"/>
          </p:cNvSpPr>
          <p:nvPr>
            <p:ph type="body" idx="1"/>
          </p:nvPr>
        </p:nvSpPr>
        <p:spPr>
          <a:xfrm>
            <a:off x="975360" y="4560571"/>
            <a:ext cx="5364480" cy="4330541"/>
          </a:xfrm>
          <a:solidFill>
            <a:srgbClr val="FFFFFF"/>
          </a:solidFill>
          <a:ln w="9360" cap="sq">
            <a:solidFill>
              <a:srgbClr val="000000"/>
            </a:solidFill>
            <a:miter lim="800000"/>
            <a:headEnd/>
            <a:tailEnd/>
          </a:ln>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74498431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b="1" dirty="0"/>
              <a:t>ASL Figure 4-4, trim top &amp; bottom</a:t>
            </a:r>
          </a:p>
          <a:p>
            <a:endParaRPr lang="en-GB" dirty="0"/>
          </a:p>
          <a:p>
            <a:r>
              <a:rPr lang="en-GB" dirty="0"/>
              <a:t>M&amp;C: Monitoring &amp; Control</a:t>
            </a:r>
          </a:p>
          <a:p>
            <a:r>
              <a:rPr lang="en-GB" dirty="0"/>
              <a:t>AUT: Automation</a:t>
            </a:r>
          </a:p>
          <a:p>
            <a:r>
              <a:rPr lang="en-GB" dirty="0"/>
              <a:t>OSM: On-board Software Management</a:t>
            </a:r>
          </a:p>
          <a:p>
            <a:r>
              <a:rPr lang="en-GB" dirty="0"/>
              <a:t>OPM: On-board Procedure Management</a:t>
            </a:r>
          </a:p>
        </p:txBody>
      </p:sp>
      <p:sp>
        <p:nvSpPr>
          <p:cNvPr id="4" name="Slide Number Placeholder 3"/>
          <p:cNvSpPr>
            <a:spLocks noGrp="1"/>
          </p:cNvSpPr>
          <p:nvPr>
            <p:ph type="sldNum" sz="quarter" idx="10"/>
          </p:nvPr>
        </p:nvSpPr>
        <p:spPr/>
        <p:txBody>
          <a:bodyPr/>
          <a:lstStyle/>
          <a:p>
            <a:fld id="{687653B5-CE8F-4032-ADA5-1E1B0879BAD9}" type="slidenum">
              <a:rPr lang="en-GB" altLang="en-US" smtClean="0"/>
              <a:pPr/>
              <a:t>161</a:t>
            </a:fld>
            <a:endParaRPr lang="en-GB" altLang="en-US"/>
          </a:p>
        </p:txBody>
      </p:sp>
    </p:spTree>
    <p:extLst>
      <p:ext uri="{BB962C8B-B14F-4D97-AF65-F5344CB8AC3E}">
        <p14:creationId xmlns:p14="http://schemas.microsoft.com/office/powerpoint/2010/main" val="68825640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7"/>
          <p:cNvSpPr>
            <a:spLocks noGrp="1" noChangeArrowheads="1"/>
          </p:cNvSpPr>
          <p:nvPr>
            <p:ph type="sldNum" sz="quarter"/>
          </p:nvPr>
        </p:nvSpPr>
        <p:spPr/>
        <p:txBody>
          <a:bodyPr/>
          <a:lstStyle/>
          <a:p>
            <a:pPr>
              <a:defRPr/>
            </a:pPr>
            <a:fld id="{463D3361-C72C-1E49-9698-BB99F246F13B}" type="slidenum">
              <a:rPr lang="en-US"/>
              <a:pPr>
                <a:defRPr/>
              </a:pPr>
              <a:t>166</a:t>
            </a:fld>
            <a:endParaRPr lang="en-US"/>
          </a:p>
        </p:txBody>
      </p:sp>
      <p:sp>
        <p:nvSpPr>
          <p:cNvPr id="40961" name="Text Box 1"/>
          <p:cNvSpPr txBox="1">
            <a:spLocks noChangeArrowheads="1"/>
          </p:cNvSpPr>
          <p:nvPr/>
        </p:nvSpPr>
        <p:spPr bwMode="auto">
          <a:xfrm>
            <a:off x="4145280" y="9121140"/>
            <a:ext cx="3169920" cy="48006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5139" tIns="49472" rIns="95139" bIns="49472" anchor="b"/>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lgn="r">
              <a:buClrTx/>
              <a:buFontTx/>
              <a:buNone/>
              <a:defRPr/>
            </a:pPr>
            <a:fld id="{EB1A942D-6066-F042-9F4B-1A29184074D1}" type="slidenum">
              <a:rPr lang="en-US" sz="1300">
                <a:latin typeface="Arial" charset="0"/>
              </a:rPr>
              <a:pPr algn="r">
                <a:buClrTx/>
                <a:buFontTx/>
                <a:buNone/>
                <a:defRPr/>
              </a:pPr>
              <a:t>166</a:t>
            </a:fld>
            <a:endParaRPr lang="en-US" sz="1300">
              <a:latin typeface="Arial" charset="0"/>
            </a:endParaRPr>
          </a:p>
        </p:txBody>
      </p:sp>
      <p:sp>
        <p:nvSpPr>
          <p:cNvPr id="40962" name="Text Box 2"/>
          <p:cNvSpPr txBox="1">
            <a:spLocks noGrp="1" noRot="1" noChangeAspect="1" noChangeArrowheads="1"/>
          </p:cNvSpPr>
          <p:nvPr>
            <p:ph type="sldImg"/>
          </p:nvPr>
        </p:nvSpPr>
        <p:spPr>
          <a:xfrm>
            <a:off x="1257300" y="720725"/>
            <a:ext cx="4800600" cy="3600450"/>
          </a:xfrm>
          <a:solidFill>
            <a:srgbClr val="FFFFFF"/>
          </a:solidFill>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sp>
      <p:sp>
        <p:nvSpPr>
          <p:cNvPr id="40963" name="Text Box 3"/>
          <p:cNvSpPr txBox="1">
            <a:spLocks noGrp="1" noChangeArrowheads="1"/>
          </p:cNvSpPr>
          <p:nvPr>
            <p:ph type="body" idx="1"/>
          </p:nvPr>
        </p:nvSpPr>
        <p:spPr>
          <a:xfrm>
            <a:off x="975360" y="4560571"/>
            <a:ext cx="5364480" cy="4330541"/>
          </a:xfrm>
          <a:solidFill>
            <a:srgbClr val="FFFFFF"/>
          </a:solidFill>
          <a:ln w="9360" cap="sq">
            <a:solidFill>
              <a:srgbClr val="000000"/>
            </a:solidFill>
            <a:miter lim="800000"/>
            <a:headEnd/>
            <a:tailEnd/>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cs typeface="+mn-cs"/>
            </a:endParaRPr>
          </a:p>
        </p:txBody>
      </p:sp>
    </p:spTree>
    <p:extLst>
      <p:ext uri="{BB962C8B-B14F-4D97-AF65-F5344CB8AC3E}">
        <p14:creationId xmlns:p14="http://schemas.microsoft.com/office/powerpoint/2010/main" val="2075527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a:extLst>
              <a:ext uri="{FF2B5EF4-FFF2-40B4-BE49-F238E27FC236}">
                <a16:creationId xmlns:a16="http://schemas.microsoft.com/office/drawing/2014/main" id="{505AD18E-9F6A-4244-BA6F-42E1F5F1ADC8}"/>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56AB0B69-B90D-8542-832F-53B129631A96}" type="slidenum">
              <a:rPr lang="en-US" altLang="en-US" sz="1200"/>
              <a:pPr/>
              <a:t>12</a:t>
            </a:fld>
            <a:endParaRPr lang="en-US" altLang="en-US" sz="1200"/>
          </a:p>
        </p:txBody>
      </p:sp>
      <p:sp>
        <p:nvSpPr>
          <p:cNvPr id="5122" name="Rectangle 2">
            <a:extLst>
              <a:ext uri="{FF2B5EF4-FFF2-40B4-BE49-F238E27FC236}">
                <a16:creationId xmlns:a16="http://schemas.microsoft.com/office/drawing/2014/main" id="{CEA599F8-D3A4-B545-9BC1-496157232ADD}"/>
              </a:ext>
            </a:extLst>
          </p:cNvPr>
          <p:cNvSpPr>
            <a:spLocks noGrp="1" noRot="1" noChangeAspect="1" noChangeArrowheads="1"/>
          </p:cNvSpPr>
          <p:nvPr>
            <p:ph type="sldImg"/>
          </p:nvPr>
        </p:nvSpPr>
        <p:spPr>
          <a:solidFill>
            <a:srgbClr val="FFFFFF"/>
          </a:solidFill>
          <a:ln/>
          <a:extLst>
            <a:ext uri="{FAA26D3D-D897-4be2-8F04-BA451C77F1D7}">
              <ma14:placeholderFlag xmlns="" xmlns:ma14="http://schemas.microsoft.com/office/mac/drawingml/2011/main" val="1"/>
            </a:ext>
          </a:extLst>
        </p:spPr>
      </p:sp>
      <p:sp>
        <p:nvSpPr>
          <p:cNvPr id="27651" name="Rectangle 3">
            <a:extLst>
              <a:ext uri="{FF2B5EF4-FFF2-40B4-BE49-F238E27FC236}">
                <a16:creationId xmlns:a16="http://schemas.microsoft.com/office/drawing/2014/main" id="{0A4D1F7D-0827-504E-8137-8CB96B06D6A1}"/>
              </a:ext>
            </a:extLst>
          </p:cNvPr>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616387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GB" b="1" dirty="0">
                <a:solidFill>
                  <a:srgbClr val="FF0000"/>
                </a:solidFill>
              </a:rPr>
              <a:t>ASL Fig 3-1, trim headers &amp; footers</a:t>
            </a:r>
          </a:p>
          <a:p>
            <a:endParaRPr lang="en-US" dirty="0"/>
          </a:p>
        </p:txBody>
      </p:sp>
      <p:sp>
        <p:nvSpPr>
          <p:cNvPr id="4" name="Slide Number Placeholder 3"/>
          <p:cNvSpPr>
            <a:spLocks noGrp="1"/>
          </p:cNvSpPr>
          <p:nvPr>
            <p:ph type="sldNum" sz="quarter" idx="5"/>
          </p:nvPr>
        </p:nvSpPr>
        <p:spPr/>
        <p:txBody>
          <a:bodyPr/>
          <a:lstStyle/>
          <a:p>
            <a:fld id="{687653B5-CE8F-4032-ADA5-1E1B0879BAD9}" type="slidenum">
              <a:rPr lang="en-GB" altLang="en-US" smtClean="0"/>
              <a:pPr/>
              <a:t>14</a:t>
            </a:fld>
            <a:endParaRPr lang="en-GB" altLang="en-US"/>
          </a:p>
        </p:txBody>
      </p:sp>
    </p:spTree>
    <p:extLst>
      <p:ext uri="{BB962C8B-B14F-4D97-AF65-F5344CB8AC3E}">
        <p14:creationId xmlns:p14="http://schemas.microsoft.com/office/powerpoint/2010/main" val="3386743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a:extLst>
              <a:ext uri="{FF2B5EF4-FFF2-40B4-BE49-F238E27FC236}">
                <a16:creationId xmlns:a16="http://schemas.microsoft.com/office/drawing/2014/main" id="{F7D56E66-854B-9E4A-937E-8B06B70D232F}"/>
              </a:ext>
            </a:extLst>
          </p:cNvPr>
          <p:cNvSpPr>
            <a:spLocks noGrp="1" noChangeArrowheads="1"/>
          </p:cNvSpPr>
          <p:nvPr>
            <p:ph type="sldNum" sz="quarter" idx="5"/>
          </p:nvPr>
        </p:nvSpPr>
        <p:spPr>
          <a:noFill/>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D5AC1383-437D-574E-8048-BE0402C16B18}" type="slidenum">
              <a:rPr lang="en-US" altLang="en-US" sz="1200"/>
              <a:pPr/>
              <a:t>15</a:t>
            </a:fld>
            <a:endParaRPr lang="en-US" altLang="en-US" sz="1200"/>
          </a:p>
        </p:txBody>
      </p:sp>
      <p:sp>
        <p:nvSpPr>
          <p:cNvPr id="15362" name="Rectangle 2">
            <a:extLst>
              <a:ext uri="{FF2B5EF4-FFF2-40B4-BE49-F238E27FC236}">
                <a16:creationId xmlns:a16="http://schemas.microsoft.com/office/drawing/2014/main" id="{E3D46945-1668-4843-B909-E3E90B4F6552}"/>
              </a:ext>
            </a:extLst>
          </p:cNvPr>
          <p:cNvSpPr>
            <a:spLocks noGrp="1" noRot="1" noChangeAspect="1" noChangeArrowheads="1" noTextEdit="1"/>
          </p:cNvSpPr>
          <p:nvPr>
            <p:ph type="sldImg"/>
          </p:nvPr>
        </p:nvSpPr>
        <p:spPr>
          <a:ln/>
        </p:spPr>
      </p:sp>
      <p:sp>
        <p:nvSpPr>
          <p:cNvPr id="15363" name="Rectangle 3">
            <a:extLst>
              <a:ext uri="{FF2B5EF4-FFF2-40B4-BE49-F238E27FC236}">
                <a16:creationId xmlns:a16="http://schemas.microsoft.com/office/drawing/2014/main" id="{4070739C-6980-7245-8870-1347435656A4}"/>
              </a:ext>
            </a:extLst>
          </p:cNvPr>
          <p:cNvSpPr>
            <a:spLocks noGrp="1" noChangeArrowheads="1"/>
          </p:cNvSpPr>
          <p:nvPr>
            <p:ph type="body" idx="1"/>
          </p:nvPr>
        </p:nvSpPr>
        <p:spPr>
          <a:noFill/>
        </p:spPr>
        <p:txBody>
          <a:bodyPr/>
          <a:lstStyle/>
          <a:p>
            <a:pPr eaLnBrk="1" hangingPunct="1"/>
            <a:endParaRPr lang="en-US" altLang="en-US"/>
          </a:p>
        </p:txBody>
      </p:sp>
    </p:spTree>
    <p:extLst>
      <p:ext uri="{BB962C8B-B14F-4D97-AF65-F5344CB8AC3E}">
        <p14:creationId xmlns:p14="http://schemas.microsoft.com/office/powerpoint/2010/main" val="3634649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oleObject" Target="../embeddings/oleObject1.bin"/><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oleObject" Target="../embeddings/oleObject7.bin"/><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oleObject" Target="../embeddings/oleObject8.bin"/><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oleObject" Target="../embeddings/oleObject2.bin"/><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oleObject" Target="../embeddings/oleObject3.bin"/><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oleObject" Target="../embeddings/oleObject4.bin"/><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oleObject" Target="../embeddings/oleObject5.bin"/><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oleObject" Target="../embeddings/oleObject6.bin"/><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nvGraphicFramePr>
        <p:xfrm>
          <a:off x="3352800" y="6488113"/>
          <a:ext cx="2590800" cy="369887"/>
        </p:xfrm>
        <a:graphic>
          <a:graphicData uri="http://schemas.openxmlformats.org/presentationml/2006/ole">
            <mc:AlternateContent xmlns:mc="http://schemas.openxmlformats.org/markup-compatibility/2006">
              <mc:Choice xmlns:v="urn:schemas-microsoft-com:vml" Requires="v">
                <p:oleObj name="Bitmap Image" r:id="rId2" imgW="5668166" imgH="809738" progId="">
                  <p:embed/>
                </p:oleObj>
              </mc:Choice>
              <mc:Fallback>
                <p:oleObj name="Bitmap Image" r:id="rId2" imgW="5668166" imgH="809738"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6488113"/>
                        <a:ext cx="2590800" cy="369887"/>
                      </a:xfrm>
                      <a:prstGeom prst="rect">
                        <a:avLst/>
                      </a:prstGeom>
                      <a:noFill/>
                      <a:ln>
                        <a:noFill/>
                      </a:ln>
                      <a:effectLst/>
                      <a:extLst>
                        <a:ext uri="{909E8E84-426E-40dd-AFC4-6F175D3DCCD1}">
                          <a14:hiddenFill xmlns:a14="http://schemas.microsoft.com/office/drawing/2010/main" xmlns="">
                            <a:solidFill>
                              <a:srgbClr val="618FFD"/>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rgbClr val="919191">
                                  <a:alpha val="74998"/>
                                </a:srgbClr>
                              </a:outerShdw>
                            </a:effectLst>
                          </a14:hiddenEffects>
                        </a:ext>
                      </a:extLst>
                    </p:spPr>
                  </p:pic>
                </p:oleObj>
              </mc:Fallback>
            </mc:AlternateContent>
          </a:graphicData>
        </a:graphic>
      </p:graphicFrame>
      <p:pic>
        <p:nvPicPr>
          <p:cNvPr id="5" name="Picture 1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95400" cy="569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Line 1001"/>
          <p:cNvSpPr>
            <a:spLocks noChangeShapeType="1"/>
          </p:cNvSpPr>
          <p:nvPr/>
        </p:nvSpPr>
        <p:spPr bwMode="auto">
          <a:xfrm>
            <a:off x="487363" y="685800"/>
            <a:ext cx="8243887" cy="0"/>
          </a:xfrm>
          <a:prstGeom prst="line">
            <a:avLst/>
          </a:prstGeom>
          <a:noFill/>
          <a:ln w="1651">
            <a:solidFill>
              <a:srgbClr val="333399"/>
            </a:solidFill>
            <a:round/>
            <a:headEnd/>
            <a:tailEnd/>
          </a:ln>
        </p:spPr>
        <p:txBody>
          <a:bodyPr/>
          <a:lstStyle/>
          <a:p>
            <a:pPr eaLnBrk="0" hangingPunct="0">
              <a:lnSpc>
                <a:spcPct val="90000"/>
              </a:lnSpc>
              <a:spcAft>
                <a:spcPct val="10000"/>
              </a:spcAft>
              <a:buSzPct val="125000"/>
              <a:defRPr/>
            </a:pPr>
            <a:endParaRPr lang="en-US" sz="1800">
              <a:latin typeface="Arial" pitchFamily="-107" charset="0"/>
              <a:ea typeface="+mn-ea"/>
              <a:cs typeface="+mn-cs"/>
            </a:endParaRPr>
          </a:p>
        </p:txBody>
      </p:sp>
      <p:sp>
        <p:nvSpPr>
          <p:cNvPr id="7" name="Rectangle 1003"/>
          <p:cNvSpPr>
            <a:spLocks noChangeArrowheads="1"/>
          </p:cNvSpPr>
          <p:nvPr/>
        </p:nvSpPr>
        <p:spPr bwMode="auto">
          <a:xfrm>
            <a:off x="8513763" y="6624638"/>
            <a:ext cx="622300" cy="236537"/>
          </a:xfrm>
          <a:prstGeom prst="rect">
            <a:avLst/>
          </a:prstGeom>
          <a:noFill/>
          <a:ln w="12700">
            <a:noFill/>
            <a:miter lim="800000"/>
            <a:headEnd type="none" w="sm" len="sm"/>
            <a:tailEnd type="none" w="sm" len="sm"/>
          </a:ln>
          <a:effectLst/>
        </p:spPr>
        <p:txBody>
          <a:bodyPr wrap="none" lIns="82058" tIns="41029" rIns="82058" bIns="41029">
            <a:spAutoFit/>
          </a:bodyPr>
          <a:lstStyle/>
          <a:p>
            <a:pPr defTabSz="820738" eaLnBrk="0" hangingPunct="0"/>
            <a:r>
              <a:rPr lang="en-US" sz="1000" b="0">
                <a:solidFill>
                  <a:srgbClr val="333399"/>
                </a:solidFill>
              </a:rPr>
              <a:t>SEA-</a:t>
            </a:r>
            <a:fld id="{8E4DD65A-BA7B-D04E-95B1-EFE67F81DF15}" type="slidenum">
              <a:rPr lang="en-US" sz="1000" b="0">
                <a:solidFill>
                  <a:srgbClr val="333399"/>
                </a:solidFill>
              </a:rPr>
              <a:pPr defTabSz="820738" eaLnBrk="0" hangingPunct="0"/>
              <a:t>‹#›</a:t>
            </a:fld>
            <a:endParaRPr lang="en-US" sz="1000" b="0">
              <a:solidFill>
                <a:srgbClr val="333399"/>
              </a:solidFill>
            </a:endParaRPr>
          </a:p>
        </p:txBody>
      </p:sp>
      <p:pic>
        <p:nvPicPr>
          <p:cNvPr id="8" name="Picture 100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8163" y="76200"/>
            <a:ext cx="909637" cy="566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a:prstGeom prst="rect">
            <a:avLst/>
          </a:prstGeom>
        </p:spPr>
        <p:txBody>
          <a:bodyPr vert="horz"/>
          <a:lstStyle>
            <a:lvl1pPr>
              <a:defRPr>
                <a:solidFill>
                  <a:srgbClr val="0099A6"/>
                </a:solidFill>
              </a:defRPr>
            </a:lvl1p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9" name="Rectangle 1002"/>
          <p:cNvSpPr>
            <a:spLocks noGrp="1" noChangeArrowheads="1"/>
          </p:cNvSpPr>
          <p:nvPr>
            <p:ph type="dt" sz="half" idx="10"/>
          </p:nvPr>
        </p:nvSpPr>
        <p:spPr/>
        <p:txBody>
          <a:bodyPr/>
          <a:lstStyle>
            <a:lvl1pPr>
              <a:defRPr/>
            </a:lvl1pPr>
          </a:lstStyle>
          <a:p>
            <a:r>
              <a:rPr lang="en-US"/>
              <a:t>28 Mar 2024</a:t>
            </a:r>
            <a:endParaRPr lang="en-US" dirty="0"/>
          </a:p>
        </p:txBody>
      </p:sp>
    </p:spTree>
    <p:extLst>
      <p:ext uri="{BB962C8B-B14F-4D97-AF65-F5344CB8AC3E}">
        <p14:creationId xmlns:p14="http://schemas.microsoft.com/office/powerpoint/2010/main" val="1571110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nvGraphicFramePr>
        <p:xfrm>
          <a:off x="3352800" y="6488113"/>
          <a:ext cx="2590800" cy="369887"/>
        </p:xfrm>
        <a:graphic>
          <a:graphicData uri="http://schemas.openxmlformats.org/presentationml/2006/ole">
            <mc:AlternateContent xmlns:mc="http://schemas.openxmlformats.org/markup-compatibility/2006">
              <mc:Choice xmlns:v="urn:schemas-microsoft-com:vml" Requires="v">
                <p:oleObj name="Bitmap Image" r:id="rId2" imgW="5668166" imgH="809738" progId="">
                  <p:embed/>
                </p:oleObj>
              </mc:Choice>
              <mc:Fallback>
                <p:oleObj name="Bitmap Image" r:id="rId2" imgW="5668166" imgH="809738"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6488113"/>
                        <a:ext cx="2590800" cy="369887"/>
                      </a:xfrm>
                      <a:prstGeom prst="rect">
                        <a:avLst/>
                      </a:prstGeom>
                      <a:noFill/>
                      <a:ln>
                        <a:noFill/>
                      </a:ln>
                      <a:effectLst/>
                      <a:extLst>
                        <a:ext uri="{909E8E84-426E-40dd-AFC4-6F175D3DCCD1}">
                          <a14:hiddenFill xmlns:a14="http://schemas.microsoft.com/office/drawing/2010/main" xmlns="">
                            <a:solidFill>
                              <a:srgbClr val="618FFD"/>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rgbClr val="919191">
                                  <a:alpha val="74998"/>
                                </a:srgbClr>
                              </a:outerShdw>
                            </a:effectLst>
                          </a14:hiddenEffects>
                        </a:ext>
                      </a:extLst>
                    </p:spPr>
                  </p:pic>
                </p:oleObj>
              </mc:Fallback>
            </mc:AlternateContent>
          </a:graphicData>
        </a:graphic>
      </p:graphicFrame>
      <p:pic>
        <p:nvPicPr>
          <p:cNvPr id="5" name="Picture 1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95400" cy="569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Line 1001"/>
          <p:cNvSpPr>
            <a:spLocks noChangeShapeType="1"/>
          </p:cNvSpPr>
          <p:nvPr/>
        </p:nvSpPr>
        <p:spPr bwMode="auto">
          <a:xfrm>
            <a:off x="487363" y="685800"/>
            <a:ext cx="8243887" cy="0"/>
          </a:xfrm>
          <a:prstGeom prst="line">
            <a:avLst/>
          </a:prstGeom>
          <a:noFill/>
          <a:ln w="1651">
            <a:solidFill>
              <a:srgbClr val="333399"/>
            </a:solidFill>
            <a:round/>
            <a:headEnd/>
            <a:tailEnd/>
          </a:ln>
        </p:spPr>
        <p:txBody>
          <a:bodyPr/>
          <a:lstStyle/>
          <a:p>
            <a:pPr eaLnBrk="0" hangingPunct="0">
              <a:lnSpc>
                <a:spcPct val="90000"/>
              </a:lnSpc>
              <a:spcAft>
                <a:spcPct val="10000"/>
              </a:spcAft>
              <a:buSzPct val="125000"/>
              <a:defRPr/>
            </a:pPr>
            <a:endParaRPr lang="en-US" sz="1800">
              <a:latin typeface="Arial" pitchFamily="-107" charset="0"/>
              <a:ea typeface="+mn-ea"/>
              <a:cs typeface="+mn-cs"/>
            </a:endParaRPr>
          </a:p>
        </p:txBody>
      </p:sp>
      <p:sp>
        <p:nvSpPr>
          <p:cNvPr id="7" name="Rectangle 1003"/>
          <p:cNvSpPr>
            <a:spLocks noChangeArrowheads="1"/>
          </p:cNvSpPr>
          <p:nvPr/>
        </p:nvSpPr>
        <p:spPr bwMode="auto">
          <a:xfrm>
            <a:off x="8513763" y="6624638"/>
            <a:ext cx="622300" cy="236537"/>
          </a:xfrm>
          <a:prstGeom prst="rect">
            <a:avLst/>
          </a:prstGeom>
          <a:noFill/>
          <a:ln w="12700">
            <a:noFill/>
            <a:miter lim="800000"/>
            <a:headEnd type="none" w="sm" len="sm"/>
            <a:tailEnd type="none" w="sm" len="sm"/>
          </a:ln>
          <a:effectLst/>
        </p:spPr>
        <p:txBody>
          <a:bodyPr wrap="none" lIns="82058" tIns="41029" rIns="82058" bIns="41029">
            <a:spAutoFit/>
          </a:bodyPr>
          <a:lstStyle/>
          <a:p>
            <a:pPr defTabSz="820738" eaLnBrk="0" hangingPunct="0"/>
            <a:r>
              <a:rPr lang="en-US" sz="1000" b="0">
                <a:solidFill>
                  <a:srgbClr val="333399"/>
                </a:solidFill>
              </a:rPr>
              <a:t>SEA-</a:t>
            </a:r>
            <a:fld id="{D5BC4973-2DC5-7F49-98DC-0DB93428E062}" type="slidenum">
              <a:rPr lang="en-US" sz="1000" b="0">
                <a:solidFill>
                  <a:srgbClr val="333399"/>
                </a:solidFill>
              </a:rPr>
              <a:pPr defTabSz="820738" eaLnBrk="0" hangingPunct="0"/>
              <a:t>‹#›</a:t>
            </a:fld>
            <a:endParaRPr lang="en-US" sz="1000" b="0">
              <a:solidFill>
                <a:srgbClr val="333399"/>
              </a:solidFill>
            </a:endParaRPr>
          </a:p>
        </p:txBody>
      </p:sp>
      <p:pic>
        <p:nvPicPr>
          <p:cNvPr id="8" name="Picture 100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8163" y="76200"/>
            <a:ext cx="909637" cy="566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vert="horz"/>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1002">
            <a:extLst>
              <a:ext uri="{FF2B5EF4-FFF2-40B4-BE49-F238E27FC236}">
                <a16:creationId xmlns:a16="http://schemas.microsoft.com/office/drawing/2014/main" id="{91A03877-474D-8045-8BAC-A7718FEB1E8C}"/>
              </a:ext>
            </a:extLst>
          </p:cNvPr>
          <p:cNvSpPr>
            <a:spLocks noGrp="1" noChangeArrowheads="1"/>
          </p:cNvSpPr>
          <p:nvPr>
            <p:ph type="dt" sz="half" idx="2"/>
          </p:nvPr>
        </p:nvSpPr>
        <p:spPr bwMode="auto">
          <a:xfrm>
            <a:off x="0" y="6553200"/>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lvl1pPr eaLnBrk="0" hangingPunct="0">
              <a:defRPr sz="1000" b="0">
                <a:solidFill>
                  <a:srgbClr val="333399"/>
                </a:solidFill>
                <a:latin typeface="Arial" pitchFamily="26" charset="0"/>
                <a:ea typeface="ＭＳ Ｐゴシック" pitchFamily="26" charset="-128"/>
                <a:cs typeface="ＭＳ Ｐゴシック" pitchFamily="26" charset="-128"/>
              </a:defRPr>
            </a:lvl1pPr>
          </a:lstStyle>
          <a:p>
            <a:r>
              <a:rPr lang="en-US"/>
              <a:t>28 Mar 2024</a:t>
            </a:r>
            <a:endParaRPr lang="en-US" dirty="0"/>
          </a:p>
        </p:txBody>
      </p:sp>
    </p:spTree>
    <p:extLst>
      <p:ext uri="{BB962C8B-B14F-4D97-AF65-F5344CB8AC3E}">
        <p14:creationId xmlns:p14="http://schemas.microsoft.com/office/powerpoint/2010/main" val="21621414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nvGraphicFramePr>
        <p:xfrm>
          <a:off x="3352800" y="6488113"/>
          <a:ext cx="2590800" cy="369887"/>
        </p:xfrm>
        <a:graphic>
          <a:graphicData uri="http://schemas.openxmlformats.org/presentationml/2006/ole">
            <mc:AlternateContent xmlns:mc="http://schemas.openxmlformats.org/markup-compatibility/2006">
              <mc:Choice xmlns:v="urn:schemas-microsoft-com:vml" Requires="v">
                <p:oleObj name="Bitmap Image" r:id="rId2" imgW="5668166" imgH="809738" progId="">
                  <p:embed/>
                </p:oleObj>
              </mc:Choice>
              <mc:Fallback>
                <p:oleObj name="Bitmap Image" r:id="rId2" imgW="5668166" imgH="809738"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6488113"/>
                        <a:ext cx="2590800" cy="369887"/>
                      </a:xfrm>
                      <a:prstGeom prst="rect">
                        <a:avLst/>
                      </a:prstGeom>
                      <a:noFill/>
                      <a:ln>
                        <a:noFill/>
                      </a:ln>
                      <a:effectLst/>
                      <a:extLst>
                        <a:ext uri="{909E8E84-426E-40dd-AFC4-6F175D3DCCD1}">
                          <a14:hiddenFill xmlns:a14="http://schemas.microsoft.com/office/drawing/2010/main" xmlns="">
                            <a:solidFill>
                              <a:srgbClr val="618FFD"/>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rgbClr val="919191">
                                  <a:alpha val="74998"/>
                                </a:srgbClr>
                              </a:outerShdw>
                            </a:effectLst>
                          </a14:hiddenEffects>
                        </a:ext>
                      </a:extLst>
                    </p:spPr>
                  </p:pic>
                </p:oleObj>
              </mc:Fallback>
            </mc:AlternateContent>
          </a:graphicData>
        </a:graphic>
      </p:graphicFrame>
      <p:pic>
        <p:nvPicPr>
          <p:cNvPr id="5" name="Picture 1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95400" cy="569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Line 1001"/>
          <p:cNvSpPr>
            <a:spLocks noChangeShapeType="1"/>
          </p:cNvSpPr>
          <p:nvPr/>
        </p:nvSpPr>
        <p:spPr bwMode="auto">
          <a:xfrm>
            <a:off x="487363" y="685800"/>
            <a:ext cx="8243887" cy="0"/>
          </a:xfrm>
          <a:prstGeom prst="line">
            <a:avLst/>
          </a:prstGeom>
          <a:noFill/>
          <a:ln w="1651">
            <a:solidFill>
              <a:srgbClr val="333399"/>
            </a:solidFill>
            <a:round/>
            <a:headEnd/>
            <a:tailEnd/>
          </a:ln>
        </p:spPr>
        <p:txBody>
          <a:bodyPr/>
          <a:lstStyle/>
          <a:p>
            <a:pPr eaLnBrk="0" hangingPunct="0">
              <a:lnSpc>
                <a:spcPct val="90000"/>
              </a:lnSpc>
              <a:spcAft>
                <a:spcPct val="10000"/>
              </a:spcAft>
              <a:buSzPct val="125000"/>
              <a:defRPr/>
            </a:pPr>
            <a:endParaRPr lang="en-US" sz="1800">
              <a:latin typeface="Arial" pitchFamily="-107" charset="0"/>
              <a:ea typeface="+mn-ea"/>
              <a:cs typeface="+mn-cs"/>
            </a:endParaRPr>
          </a:p>
        </p:txBody>
      </p:sp>
      <p:sp>
        <p:nvSpPr>
          <p:cNvPr id="7" name="Rectangle 1003"/>
          <p:cNvSpPr>
            <a:spLocks noChangeArrowheads="1"/>
          </p:cNvSpPr>
          <p:nvPr/>
        </p:nvSpPr>
        <p:spPr bwMode="auto">
          <a:xfrm>
            <a:off x="8513763" y="6624638"/>
            <a:ext cx="622300" cy="236537"/>
          </a:xfrm>
          <a:prstGeom prst="rect">
            <a:avLst/>
          </a:prstGeom>
          <a:noFill/>
          <a:ln w="12700">
            <a:noFill/>
            <a:miter lim="800000"/>
            <a:headEnd type="none" w="sm" len="sm"/>
            <a:tailEnd type="none" w="sm" len="sm"/>
          </a:ln>
          <a:effectLst/>
        </p:spPr>
        <p:txBody>
          <a:bodyPr wrap="none" lIns="82058" tIns="41029" rIns="82058" bIns="41029">
            <a:spAutoFit/>
          </a:bodyPr>
          <a:lstStyle/>
          <a:p>
            <a:pPr defTabSz="820738" eaLnBrk="0" hangingPunct="0"/>
            <a:r>
              <a:rPr lang="en-US" sz="1000" b="0">
                <a:solidFill>
                  <a:srgbClr val="333399"/>
                </a:solidFill>
              </a:rPr>
              <a:t>SEA-</a:t>
            </a:r>
            <a:fld id="{5F4755A6-3225-7E48-9F3D-4C93E6C4DD6B}" type="slidenum">
              <a:rPr lang="en-US" sz="1000" b="0">
                <a:solidFill>
                  <a:srgbClr val="333399"/>
                </a:solidFill>
              </a:rPr>
              <a:pPr defTabSz="820738" eaLnBrk="0" hangingPunct="0"/>
              <a:t>‹#›</a:t>
            </a:fld>
            <a:endParaRPr lang="en-US" sz="1000" b="0">
              <a:solidFill>
                <a:srgbClr val="333399"/>
              </a:solidFill>
            </a:endParaRPr>
          </a:p>
        </p:txBody>
      </p:sp>
      <p:pic>
        <p:nvPicPr>
          <p:cNvPr id="8" name="Picture 100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8163" y="76200"/>
            <a:ext cx="909637" cy="566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1002">
            <a:extLst>
              <a:ext uri="{FF2B5EF4-FFF2-40B4-BE49-F238E27FC236}">
                <a16:creationId xmlns:a16="http://schemas.microsoft.com/office/drawing/2014/main" id="{2E79AF2F-7A3C-9C4B-8004-42553685C1B5}"/>
              </a:ext>
            </a:extLst>
          </p:cNvPr>
          <p:cNvSpPr>
            <a:spLocks noGrp="1" noChangeArrowheads="1"/>
          </p:cNvSpPr>
          <p:nvPr>
            <p:ph type="dt" sz="half" idx="2"/>
          </p:nvPr>
        </p:nvSpPr>
        <p:spPr bwMode="auto">
          <a:xfrm>
            <a:off x="0" y="6553200"/>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lvl1pPr eaLnBrk="0" hangingPunct="0">
              <a:defRPr sz="1000" b="0">
                <a:solidFill>
                  <a:srgbClr val="333399"/>
                </a:solidFill>
                <a:latin typeface="Arial" pitchFamily="26" charset="0"/>
                <a:ea typeface="ＭＳ Ｐゴシック" pitchFamily="26" charset="-128"/>
                <a:cs typeface="ＭＳ Ｐゴシック" pitchFamily="26" charset="-128"/>
              </a:defRPr>
            </a:lvl1pPr>
          </a:lstStyle>
          <a:p>
            <a:r>
              <a:rPr lang="en-US"/>
              <a:t>28 Mar 2024</a:t>
            </a:r>
            <a:endParaRPr lang="en-US" dirty="0"/>
          </a:p>
        </p:txBody>
      </p:sp>
    </p:spTree>
    <p:extLst>
      <p:ext uri="{BB962C8B-B14F-4D97-AF65-F5344CB8AC3E}">
        <p14:creationId xmlns:p14="http://schemas.microsoft.com/office/powerpoint/2010/main" val="36866773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4CC3C486-0556-4B49-A832-9A505CBAAF36}"/>
              </a:ext>
            </a:extLst>
          </p:cNvPr>
          <p:cNvSpPr>
            <a:spLocks noGrp="1"/>
          </p:cNvSpPr>
          <p:nvPr>
            <p:ph type="dt" sz="half" idx="2"/>
          </p:nvPr>
        </p:nvSpPr>
        <p:spPr>
          <a:xfrm>
            <a:off x="85725" y="6533924"/>
            <a:ext cx="742950" cy="260350"/>
          </a:xfrm>
          <a:prstGeom prst="rect">
            <a:avLst/>
          </a:prstGeom>
        </p:spPr>
        <p:txBody>
          <a:bodyPr vert="horz" lIns="91440" tIns="45720" rIns="91440" bIns="45720" rtlCol="0" anchor="ctr"/>
          <a:lstStyle>
            <a:lvl1pPr algn="l">
              <a:defRPr sz="900" smtClean="0">
                <a:solidFill>
                  <a:srgbClr val="1F497D"/>
                </a:solidFill>
                <a:latin typeface="Arial" charset="0"/>
                <a:ea typeface="Osaka" charset="0"/>
                <a:cs typeface="Osaka" charset="0"/>
              </a:defRPr>
            </a:lvl1pPr>
          </a:lstStyle>
          <a:p>
            <a:pPr>
              <a:defRPr/>
            </a:pPr>
            <a:r>
              <a:rPr lang="en-US"/>
              <a:t>28 Mar 2024</a:t>
            </a:r>
          </a:p>
        </p:txBody>
      </p:sp>
      <p:sp>
        <p:nvSpPr>
          <p:cNvPr id="4" name="Slide Number Placeholder 5">
            <a:extLst>
              <a:ext uri="{FF2B5EF4-FFF2-40B4-BE49-F238E27FC236}">
                <a16:creationId xmlns:a16="http://schemas.microsoft.com/office/drawing/2014/main" id="{A8000659-C8A9-DD44-A78F-36E709A0C585}"/>
              </a:ext>
            </a:extLst>
          </p:cNvPr>
          <p:cNvSpPr>
            <a:spLocks noGrp="1"/>
          </p:cNvSpPr>
          <p:nvPr>
            <p:ph type="sldNum" sz="quarter" idx="4"/>
          </p:nvPr>
        </p:nvSpPr>
        <p:spPr>
          <a:xfrm>
            <a:off x="7302953" y="6533924"/>
            <a:ext cx="1828800" cy="260350"/>
          </a:xfrm>
          <a:prstGeom prst="rect">
            <a:avLst/>
          </a:prstGeom>
        </p:spPr>
        <p:txBody>
          <a:bodyPr vert="horz" wrap="square" lIns="91440" tIns="45720" rIns="91440" bIns="45720" numCol="1" anchor="ctr" anchorCtr="0" compatLnSpc="1">
            <a:prstTxWarp prst="textNoShape">
              <a:avLst/>
            </a:prstTxWarp>
          </a:bodyPr>
          <a:lstStyle>
            <a:lvl1pPr algn="ctr">
              <a:defRPr sz="900">
                <a:solidFill>
                  <a:srgbClr val="1F497D"/>
                </a:solidFill>
              </a:defRPr>
            </a:lvl1pPr>
          </a:lstStyle>
          <a:p>
            <a:r>
              <a:rPr lang="en-US" altLang="en-US"/>
              <a:t>                                   </a:t>
            </a:r>
            <a:fld id="{223AF3C6-1824-4126-84C8-45C1C210ED39}" type="slidenum">
              <a:rPr lang="en-US" altLang="en-US"/>
              <a:pPr/>
              <a:t>‹#›</a:t>
            </a:fld>
            <a:endParaRPr lang="en-US" altLang="en-US" sz="1050"/>
          </a:p>
        </p:txBody>
      </p:sp>
      <p:sp>
        <p:nvSpPr>
          <p:cNvPr id="5" name="Footer Placeholder 1">
            <a:extLst>
              <a:ext uri="{FF2B5EF4-FFF2-40B4-BE49-F238E27FC236}">
                <a16:creationId xmlns:a16="http://schemas.microsoft.com/office/drawing/2014/main" id="{28030807-9FB7-E640-969F-1118B00214E9}"/>
              </a:ext>
            </a:extLst>
          </p:cNvPr>
          <p:cNvSpPr>
            <a:spLocks noGrp="1"/>
          </p:cNvSpPr>
          <p:nvPr>
            <p:ph type="ftr" sz="quarter" idx="3"/>
          </p:nvPr>
        </p:nvSpPr>
        <p:spPr>
          <a:xfrm>
            <a:off x="1943100" y="6480631"/>
            <a:ext cx="5257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Tree>
    <p:extLst>
      <p:ext uri="{BB962C8B-B14F-4D97-AF65-F5344CB8AC3E}">
        <p14:creationId xmlns:p14="http://schemas.microsoft.com/office/powerpoint/2010/main" val="13747965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Content">
    <p:spTree>
      <p:nvGrpSpPr>
        <p:cNvPr id="1" name=""/>
        <p:cNvGrpSpPr/>
        <p:nvPr/>
      </p:nvGrpSpPr>
      <p:grpSpPr>
        <a:xfrm>
          <a:off x="0" y="0"/>
          <a:ext cx="0" cy="0"/>
          <a:chOff x="0" y="0"/>
          <a:chExt cx="0" cy="0"/>
        </a:xfrm>
      </p:grpSpPr>
      <p:pic>
        <p:nvPicPr>
          <p:cNvPr id="7" name="Picture 6" descr="JPL_RedBlack_rgb_horz_5in_160601.eps"/>
          <p:cNvPicPr>
            <a:picLocks noChangeAspect="1"/>
          </p:cNvPicPr>
          <p:nvPr userDrawn="1"/>
        </p:nvPicPr>
        <p:blipFill rotWithShape="1">
          <a:blip r:embed="rId2">
            <a:extLst>
              <a:ext uri="{28A0092B-C50C-407E-A947-70E740481C1C}">
                <a14:useLocalDpi xmlns:a14="http://schemas.microsoft.com/office/drawing/2010/main" val="0"/>
              </a:ext>
            </a:extLst>
          </a:blip>
          <a:srcRect l="6920" r="64328"/>
          <a:stretch/>
        </p:blipFill>
        <p:spPr>
          <a:xfrm>
            <a:off x="8607085" y="6454143"/>
            <a:ext cx="363421" cy="280881"/>
          </a:xfrm>
          <a:prstGeom prst="rect">
            <a:avLst/>
          </a:prstGeom>
        </p:spPr>
      </p:pic>
      <p:sp>
        <p:nvSpPr>
          <p:cNvPr id="10" name="Content Placeholder 2"/>
          <p:cNvSpPr>
            <a:spLocks noGrp="1"/>
          </p:cNvSpPr>
          <p:nvPr>
            <p:ph sz="quarter" idx="19"/>
          </p:nvPr>
        </p:nvSpPr>
        <p:spPr>
          <a:xfrm>
            <a:off x="254000" y="2136141"/>
            <a:ext cx="8514079" cy="36258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itle 8">
            <a:extLst>
              <a:ext uri="{FF2B5EF4-FFF2-40B4-BE49-F238E27FC236}">
                <a16:creationId xmlns:a16="http://schemas.microsoft.com/office/drawing/2014/main" id="{E5D1BC3C-A796-9D4C-BC42-BAFCC4B82A5E}"/>
              </a:ext>
            </a:extLst>
          </p:cNvPr>
          <p:cNvSpPr>
            <a:spLocks noGrp="1"/>
          </p:cNvSpPr>
          <p:nvPr>
            <p:ph type="title"/>
          </p:nvPr>
        </p:nvSpPr>
        <p:spPr>
          <a:xfrm>
            <a:off x="254001" y="1296637"/>
            <a:ext cx="8514080" cy="578801"/>
          </a:xfrm>
        </p:spPr>
        <p:txBody>
          <a:bodyPr>
            <a:noAutofit/>
          </a:bodyPr>
          <a:lstStyle/>
          <a:p>
            <a:r>
              <a:rPr lang="en-US"/>
              <a:t>Click to edit Master title style</a:t>
            </a:r>
          </a:p>
        </p:txBody>
      </p:sp>
      <p:pic>
        <p:nvPicPr>
          <p:cNvPr id="13" name="Picture 12">
            <a:extLst>
              <a:ext uri="{FF2B5EF4-FFF2-40B4-BE49-F238E27FC236}">
                <a16:creationId xmlns:a16="http://schemas.microsoft.com/office/drawing/2014/main" id="{B779C721-477D-EC49-9A44-2679110C4C5D}"/>
              </a:ext>
            </a:extLst>
          </p:cNvPr>
          <p:cNvPicPr>
            <a:picLocks noChangeAspect="1"/>
          </p:cNvPicPr>
          <p:nvPr userDrawn="1"/>
        </p:nvPicPr>
        <p:blipFill>
          <a:blip r:embed="rId3"/>
          <a:stretch>
            <a:fillRect/>
          </a:stretch>
        </p:blipFill>
        <p:spPr>
          <a:xfrm>
            <a:off x="0" y="2"/>
            <a:ext cx="9144000" cy="729129"/>
          </a:xfrm>
          <a:prstGeom prst="rect">
            <a:avLst/>
          </a:prstGeom>
        </p:spPr>
      </p:pic>
      <p:sp>
        <p:nvSpPr>
          <p:cNvPr id="4" name="Date Placeholder 3">
            <a:extLst>
              <a:ext uri="{FF2B5EF4-FFF2-40B4-BE49-F238E27FC236}">
                <a16:creationId xmlns:a16="http://schemas.microsoft.com/office/drawing/2014/main" id="{585CC67A-8AC2-F444-9D50-8E6F610CD54C}"/>
              </a:ext>
            </a:extLst>
          </p:cNvPr>
          <p:cNvSpPr>
            <a:spLocks noGrp="1"/>
          </p:cNvSpPr>
          <p:nvPr>
            <p:ph type="dt" sz="half" idx="20"/>
          </p:nvPr>
        </p:nvSpPr>
        <p:spPr/>
        <p:txBody>
          <a:bodyPr/>
          <a:lstStyle/>
          <a:p>
            <a:r>
              <a:rPr lang="en-US"/>
              <a:t>28 Mar 2024</a:t>
            </a:r>
            <a:endParaRPr lang="en-US" dirty="0"/>
          </a:p>
        </p:txBody>
      </p:sp>
      <p:sp>
        <p:nvSpPr>
          <p:cNvPr id="5" name="Footer Placeholder 4">
            <a:extLst>
              <a:ext uri="{FF2B5EF4-FFF2-40B4-BE49-F238E27FC236}">
                <a16:creationId xmlns:a16="http://schemas.microsoft.com/office/drawing/2014/main" id="{6BCC3086-E0B1-B648-A265-637E30029543}"/>
              </a:ext>
            </a:extLst>
          </p:cNvPr>
          <p:cNvSpPr>
            <a:spLocks noGrp="1"/>
          </p:cNvSpPr>
          <p:nvPr>
            <p:ph type="ftr" sz="quarter" idx="21"/>
          </p:nvPr>
        </p:nvSpPr>
        <p:spPr/>
        <p:txBody>
          <a:bodyPr/>
          <a:lstStyle/>
          <a:p>
            <a:endParaRPr lang="en-US" dirty="0"/>
          </a:p>
        </p:txBody>
      </p:sp>
      <p:sp>
        <p:nvSpPr>
          <p:cNvPr id="6" name="Slide Number Placeholder 5">
            <a:extLst>
              <a:ext uri="{FF2B5EF4-FFF2-40B4-BE49-F238E27FC236}">
                <a16:creationId xmlns:a16="http://schemas.microsoft.com/office/drawing/2014/main" id="{6E94DEAC-7342-944E-BEA6-1D4169B64360}"/>
              </a:ext>
            </a:extLst>
          </p:cNvPr>
          <p:cNvSpPr>
            <a:spLocks noGrp="1"/>
          </p:cNvSpPr>
          <p:nvPr>
            <p:ph type="sldNum" sz="quarter" idx="22"/>
          </p:nvPr>
        </p:nvSpPr>
        <p:spPr/>
        <p:txBody>
          <a:bodyPr/>
          <a:lstStyle/>
          <a:p>
            <a:fld id="{1BA354C8-45E3-4E72-B8A7-299530F3F3A9}" type="slidenum">
              <a:rPr lang="en-US" smtClean="0"/>
              <a:pPr/>
              <a:t>‹#›</a:t>
            </a:fld>
            <a:endParaRPr lang="en-US" dirty="0"/>
          </a:p>
        </p:txBody>
      </p:sp>
    </p:spTree>
    <p:extLst>
      <p:ext uri="{BB962C8B-B14F-4D97-AF65-F5344CB8AC3E}">
        <p14:creationId xmlns:p14="http://schemas.microsoft.com/office/powerpoint/2010/main" val="2085987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lvl1pPr>
              <a:defRPr>
                <a:solidFill>
                  <a:srgbClr val="0099A6"/>
                </a:solidFill>
              </a:defRPr>
            </a:lvl1p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vert="horz"/>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Rectangle 1002">
            <a:extLst>
              <a:ext uri="{FF2B5EF4-FFF2-40B4-BE49-F238E27FC236}">
                <a16:creationId xmlns:a16="http://schemas.microsoft.com/office/drawing/2014/main" id="{C48A5B58-8089-496F-E7E3-6EFE0110E464}"/>
              </a:ext>
            </a:extLst>
          </p:cNvPr>
          <p:cNvSpPr>
            <a:spLocks noGrp="1" noChangeArrowheads="1"/>
          </p:cNvSpPr>
          <p:nvPr>
            <p:ph type="dt" sz="half" idx="2"/>
          </p:nvPr>
        </p:nvSpPr>
        <p:spPr bwMode="auto">
          <a:xfrm>
            <a:off x="0" y="6553200"/>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lvl1pPr eaLnBrk="0" hangingPunct="0">
              <a:defRPr sz="1000" b="0">
                <a:solidFill>
                  <a:srgbClr val="333399"/>
                </a:solidFill>
                <a:latin typeface="Arial" pitchFamily="26" charset="0"/>
                <a:ea typeface="ＭＳ Ｐゴシック" pitchFamily="26" charset="-128"/>
                <a:cs typeface="ＭＳ Ｐゴシック" pitchFamily="26" charset="-128"/>
              </a:defRPr>
            </a:lvl1pPr>
          </a:lstStyle>
          <a:p>
            <a:r>
              <a:rPr lang="en-US"/>
              <a:t>28 Mar 2024</a:t>
            </a:r>
            <a:endParaRPr lang="en-US" dirty="0"/>
          </a:p>
        </p:txBody>
      </p:sp>
    </p:spTree>
    <p:extLst>
      <p:ext uri="{BB962C8B-B14F-4D97-AF65-F5344CB8AC3E}">
        <p14:creationId xmlns:p14="http://schemas.microsoft.com/office/powerpoint/2010/main" val="2227162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nvGraphicFramePr>
        <p:xfrm>
          <a:off x="3352800" y="6488113"/>
          <a:ext cx="2590800" cy="369887"/>
        </p:xfrm>
        <a:graphic>
          <a:graphicData uri="http://schemas.openxmlformats.org/presentationml/2006/ole">
            <mc:AlternateContent xmlns:mc="http://schemas.openxmlformats.org/markup-compatibility/2006">
              <mc:Choice xmlns:v="urn:schemas-microsoft-com:vml" Requires="v">
                <p:oleObj name="Bitmap Image" r:id="rId2" imgW="5668166" imgH="809738" progId="">
                  <p:embed/>
                </p:oleObj>
              </mc:Choice>
              <mc:Fallback>
                <p:oleObj name="Bitmap Image" r:id="rId2" imgW="5668166" imgH="809738"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6488113"/>
                        <a:ext cx="2590800" cy="369887"/>
                      </a:xfrm>
                      <a:prstGeom prst="rect">
                        <a:avLst/>
                      </a:prstGeom>
                      <a:noFill/>
                      <a:ln>
                        <a:noFill/>
                      </a:ln>
                      <a:effectLst/>
                      <a:extLst>
                        <a:ext uri="{909E8E84-426E-40dd-AFC4-6F175D3DCCD1}">
                          <a14:hiddenFill xmlns:a14="http://schemas.microsoft.com/office/drawing/2010/main" xmlns="">
                            <a:solidFill>
                              <a:srgbClr val="618FFD"/>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rgbClr val="919191">
                                  <a:alpha val="74998"/>
                                </a:srgbClr>
                              </a:outerShdw>
                            </a:effectLst>
                          </a14:hiddenEffects>
                        </a:ext>
                      </a:extLst>
                    </p:spPr>
                  </p:pic>
                </p:oleObj>
              </mc:Fallback>
            </mc:AlternateContent>
          </a:graphicData>
        </a:graphic>
      </p:graphicFrame>
      <p:pic>
        <p:nvPicPr>
          <p:cNvPr id="5" name="Picture 1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95400" cy="569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Line 1001"/>
          <p:cNvSpPr>
            <a:spLocks noChangeShapeType="1"/>
          </p:cNvSpPr>
          <p:nvPr/>
        </p:nvSpPr>
        <p:spPr bwMode="auto">
          <a:xfrm>
            <a:off x="487363" y="685800"/>
            <a:ext cx="8243887" cy="0"/>
          </a:xfrm>
          <a:prstGeom prst="line">
            <a:avLst/>
          </a:prstGeom>
          <a:noFill/>
          <a:ln w="1651">
            <a:solidFill>
              <a:srgbClr val="333399"/>
            </a:solidFill>
            <a:round/>
            <a:headEnd/>
            <a:tailEnd/>
          </a:ln>
        </p:spPr>
        <p:txBody>
          <a:bodyPr/>
          <a:lstStyle/>
          <a:p>
            <a:pPr eaLnBrk="0" hangingPunct="0">
              <a:lnSpc>
                <a:spcPct val="90000"/>
              </a:lnSpc>
              <a:spcAft>
                <a:spcPct val="10000"/>
              </a:spcAft>
              <a:buSzPct val="125000"/>
              <a:defRPr/>
            </a:pPr>
            <a:endParaRPr lang="en-US" sz="1800">
              <a:latin typeface="Arial" pitchFamily="-107" charset="0"/>
              <a:ea typeface="+mn-ea"/>
              <a:cs typeface="+mn-cs"/>
            </a:endParaRPr>
          </a:p>
        </p:txBody>
      </p:sp>
      <p:sp>
        <p:nvSpPr>
          <p:cNvPr id="7" name="Rectangle 1003"/>
          <p:cNvSpPr>
            <a:spLocks noChangeArrowheads="1"/>
          </p:cNvSpPr>
          <p:nvPr/>
        </p:nvSpPr>
        <p:spPr bwMode="auto">
          <a:xfrm>
            <a:off x="8513763" y="6624638"/>
            <a:ext cx="622300" cy="236537"/>
          </a:xfrm>
          <a:prstGeom prst="rect">
            <a:avLst/>
          </a:prstGeom>
          <a:noFill/>
          <a:ln w="12700">
            <a:noFill/>
            <a:miter lim="800000"/>
            <a:headEnd type="none" w="sm" len="sm"/>
            <a:tailEnd type="none" w="sm" len="sm"/>
          </a:ln>
          <a:effectLst/>
        </p:spPr>
        <p:txBody>
          <a:bodyPr wrap="none" lIns="82058" tIns="41029" rIns="82058" bIns="41029">
            <a:spAutoFit/>
          </a:bodyPr>
          <a:lstStyle/>
          <a:p>
            <a:pPr defTabSz="820738" eaLnBrk="0" hangingPunct="0"/>
            <a:r>
              <a:rPr lang="en-US" sz="1000" b="0">
                <a:solidFill>
                  <a:srgbClr val="333399"/>
                </a:solidFill>
              </a:rPr>
              <a:t>SEA-</a:t>
            </a:r>
            <a:fld id="{1C527252-DB41-8B40-8BD8-C999B497A3B1}" type="slidenum">
              <a:rPr lang="en-US" sz="1000" b="0">
                <a:solidFill>
                  <a:srgbClr val="333399"/>
                </a:solidFill>
              </a:rPr>
              <a:pPr defTabSz="820738" eaLnBrk="0" hangingPunct="0"/>
              <a:t>‹#›</a:t>
            </a:fld>
            <a:endParaRPr lang="en-US" sz="1000" b="0">
              <a:solidFill>
                <a:srgbClr val="333399"/>
              </a:solidFill>
            </a:endParaRPr>
          </a:p>
        </p:txBody>
      </p:sp>
      <p:pic>
        <p:nvPicPr>
          <p:cNvPr id="8" name="Picture 100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8163" y="76200"/>
            <a:ext cx="909637" cy="566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722313" y="4406900"/>
            <a:ext cx="7772400" cy="1362075"/>
          </a:xfrm>
          <a:prstGeom prst="rect">
            <a:avLst/>
          </a:prstGeom>
        </p:spPr>
        <p:txBody>
          <a:bodyPr vert="horz"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9" name="Rectangle 1002"/>
          <p:cNvSpPr>
            <a:spLocks noGrp="1" noChangeArrowheads="1"/>
          </p:cNvSpPr>
          <p:nvPr>
            <p:ph type="dt" sz="half" idx="10"/>
          </p:nvPr>
        </p:nvSpPr>
        <p:spPr/>
        <p:txBody>
          <a:bodyPr/>
          <a:lstStyle>
            <a:lvl1pPr>
              <a:defRPr/>
            </a:lvl1pPr>
          </a:lstStyle>
          <a:p>
            <a:r>
              <a:rPr lang="en-US"/>
              <a:t>28 Mar 2024</a:t>
            </a:r>
            <a:endParaRPr lang="en-US" dirty="0"/>
          </a:p>
        </p:txBody>
      </p:sp>
    </p:spTree>
    <p:extLst>
      <p:ext uri="{BB962C8B-B14F-4D97-AF65-F5344CB8AC3E}">
        <p14:creationId xmlns:p14="http://schemas.microsoft.com/office/powerpoint/2010/main" val="42812672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graphicFrame>
        <p:nvGraphicFramePr>
          <p:cNvPr id="5" name="Object 3"/>
          <p:cNvGraphicFramePr>
            <a:graphicFrameLocks noChangeAspect="1"/>
          </p:cNvGraphicFramePr>
          <p:nvPr/>
        </p:nvGraphicFramePr>
        <p:xfrm>
          <a:off x="3352800" y="6488113"/>
          <a:ext cx="2590800" cy="369887"/>
        </p:xfrm>
        <a:graphic>
          <a:graphicData uri="http://schemas.openxmlformats.org/presentationml/2006/ole">
            <mc:AlternateContent xmlns:mc="http://schemas.openxmlformats.org/markup-compatibility/2006">
              <mc:Choice xmlns:v="urn:schemas-microsoft-com:vml" Requires="v">
                <p:oleObj name="Bitmap Image" r:id="rId2" imgW="5668166" imgH="809738" progId="">
                  <p:embed/>
                </p:oleObj>
              </mc:Choice>
              <mc:Fallback>
                <p:oleObj name="Bitmap Image" r:id="rId2" imgW="5668166" imgH="809738"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6488113"/>
                        <a:ext cx="2590800" cy="369887"/>
                      </a:xfrm>
                      <a:prstGeom prst="rect">
                        <a:avLst/>
                      </a:prstGeom>
                      <a:noFill/>
                      <a:ln>
                        <a:noFill/>
                      </a:ln>
                      <a:effectLst/>
                      <a:extLst>
                        <a:ext uri="{909E8E84-426E-40dd-AFC4-6F175D3DCCD1}">
                          <a14:hiddenFill xmlns:a14="http://schemas.microsoft.com/office/drawing/2010/main" xmlns="">
                            <a:solidFill>
                              <a:srgbClr val="618FFD"/>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rgbClr val="919191">
                                  <a:alpha val="74998"/>
                                </a:srgbClr>
                              </a:outerShdw>
                            </a:effectLst>
                          </a14:hiddenEffects>
                        </a:ext>
                      </a:extLst>
                    </p:spPr>
                  </p:pic>
                </p:oleObj>
              </mc:Fallback>
            </mc:AlternateContent>
          </a:graphicData>
        </a:graphic>
      </p:graphicFrame>
      <p:pic>
        <p:nvPicPr>
          <p:cNvPr id="6" name="Picture 1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95400" cy="569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Line 1001"/>
          <p:cNvSpPr>
            <a:spLocks noChangeShapeType="1"/>
          </p:cNvSpPr>
          <p:nvPr/>
        </p:nvSpPr>
        <p:spPr bwMode="auto">
          <a:xfrm>
            <a:off x="487363" y="685800"/>
            <a:ext cx="8243887" cy="0"/>
          </a:xfrm>
          <a:prstGeom prst="line">
            <a:avLst/>
          </a:prstGeom>
          <a:noFill/>
          <a:ln w="1651">
            <a:solidFill>
              <a:srgbClr val="333399"/>
            </a:solidFill>
            <a:round/>
            <a:headEnd/>
            <a:tailEnd/>
          </a:ln>
        </p:spPr>
        <p:txBody>
          <a:bodyPr/>
          <a:lstStyle/>
          <a:p>
            <a:pPr eaLnBrk="0" hangingPunct="0">
              <a:lnSpc>
                <a:spcPct val="90000"/>
              </a:lnSpc>
              <a:spcAft>
                <a:spcPct val="10000"/>
              </a:spcAft>
              <a:buSzPct val="125000"/>
              <a:defRPr/>
            </a:pPr>
            <a:endParaRPr lang="en-US" sz="1800">
              <a:latin typeface="Arial" pitchFamily="-107" charset="0"/>
              <a:ea typeface="+mn-ea"/>
              <a:cs typeface="+mn-cs"/>
            </a:endParaRPr>
          </a:p>
        </p:txBody>
      </p:sp>
      <p:sp>
        <p:nvSpPr>
          <p:cNvPr id="8" name="Rectangle 1003"/>
          <p:cNvSpPr>
            <a:spLocks noChangeArrowheads="1"/>
          </p:cNvSpPr>
          <p:nvPr/>
        </p:nvSpPr>
        <p:spPr bwMode="auto">
          <a:xfrm>
            <a:off x="8513763" y="6624638"/>
            <a:ext cx="622300" cy="236537"/>
          </a:xfrm>
          <a:prstGeom prst="rect">
            <a:avLst/>
          </a:prstGeom>
          <a:noFill/>
          <a:ln w="12700">
            <a:noFill/>
            <a:miter lim="800000"/>
            <a:headEnd type="none" w="sm" len="sm"/>
            <a:tailEnd type="none" w="sm" len="sm"/>
          </a:ln>
          <a:effectLst/>
        </p:spPr>
        <p:txBody>
          <a:bodyPr wrap="none" lIns="82058" tIns="41029" rIns="82058" bIns="41029">
            <a:spAutoFit/>
          </a:bodyPr>
          <a:lstStyle/>
          <a:p>
            <a:pPr defTabSz="820738" eaLnBrk="0" hangingPunct="0"/>
            <a:r>
              <a:rPr lang="en-US" sz="1000" b="0">
                <a:solidFill>
                  <a:srgbClr val="333399"/>
                </a:solidFill>
              </a:rPr>
              <a:t>SEA-</a:t>
            </a:r>
            <a:fld id="{BFF68888-5E0E-D545-9F3E-5F557FB942E3}" type="slidenum">
              <a:rPr lang="en-US" sz="1000" b="0">
                <a:solidFill>
                  <a:srgbClr val="333399"/>
                </a:solidFill>
              </a:rPr>
              <a:pPr defTabSz="820738" eaLnBrk="0" hangingPunct="0"/>
              <a:t>‹#›</a:t>
            </a:fld>
            <a:endParaRPr lang="en-US" sz="1000" b="0">
              <a:solidFill>
                <a:srgbClr val="333399"/>
              </a:solidFill>
            </a:endParaRPr>
          </a:p>
        </p:txBody>
      </p:sp>
      <p:pic>
        <p:nvPicPr>
          <p:cNvPr id="9" name="Picture 100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8163" y="76200"/>
            <a:ext cx="909637" cy="566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vert="horz"/>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02">
            <a:extLst>
              <a:ext uri="{FF2B5EF4-FFF2-40B4-BE49-F238E27FC236}">
                <a16:creationId xmlns:a16="http://schemas.microsoft.com/office/drawing/2014/main" id="{6B89C549-23C4-2B46-8407-E3BCD8FB1297}"/>
              </a:ext>
            </a:extLst>
          </p:cNvPr>
          <p:cNvSpPr>
            <a:spLocks noGrp="1" noChangeArrowheads="1"/>
          </p:cNvSpPr>
          <p:nvPr>
            <p:ph type="dt" sz="half" idx="10"/>
          </p:nvPr>
        </p:nvSpPr>
        <p:spPr bwMode="auto">
          <a:xfrm>
            <a:off x="0" y="6553200"/>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lvl1pPr eaLnBrk="0" hangingPunct="0">
              <a:defRPr sz="1000" b="0">
                <a:solidFill>
                  <a:srgbClr val="333399"/>
                </a:solidFill>
                <a:latin typeface="Arial" pitchFamily="26" charset="0"/>
                <a:ea typeface="ＭＳ Ｐゴシック" pitchFamily="26" charset="-128"/>
                <a:cs typeface="ＭＳ Ｐゴシック" pitchFamily="26" charset="-128"/>
              </a:defRPr>
            </a:lvl1pPr>
          </a:lstStyle>
          <a:p>
            <a:r>
              <a:rPr lang="en-US"/>
              <a:t>28 Mar 2024</a:t>
            </a:r>
            <a:endParaRPr lang="en-US" dirty="0"/>
          </a:p>
        </p:txBody>
      </p:sp>
    </p:spTree>
    <p:extLst>
      <p:ext uri="{BB962C8B-B14F-4D97-AF65-F5344CB8AC3E}">
        <p14:creationId xmlns:p14="http://schemas.microsoft.com/office/powerpoint/2010/main" val="433350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graphicFrame>
        <p:nvGraphicFramePr>
          <p:cNvPr id="7" name="Object 3"/>
          <p:cNvGraphicFramePr>
            <a:graphicFrameLocks noChangeAspect="1"/>
          </p:cNvGraphicFramePr>
          <p:nvPr/>
        </p:nvGraphicFramePr>
        <p:xfrm>
          <a:off x="3352800" y="6488113"/>
          <a:ext cx="2590800" cy="369887"/>
        </p:xfrm>
        <a:graphic>
          <a:graphicData uri="http://schemas.openxmlformats.org/presentationml/2006/ole">
            <mc:AlternateContent xmlns:mc="http://schemas.openxmlformats.org/markup-compatibility/2006">
              <mc:Choice xmlns:v="urn:schemas-microsoft-com:vml" Requires="v">
                <p:oleObj name="Bitmap Image" r:id="rId2" imgW="5668166" imgH="809738" progId="">
                  <p:embed/>
                </p:oleObj>
              </mc:Choice>
              <mc:Fallback>
                <p:oleObj name="Bitmap Image" r:id="rId2" imgW="5668166" imgH="809738"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6488113"/>
                        <a:ext cx="2590800" cy="369887"/>
                      </a:xfrm>
                      <a:prstGeom prst="rect">
                        <a:avLst/>
                      </a:prstGeom>
                      <a:noFill/>
                      <a:ln>
                        <a:noFill/>
                      </a:ln>
                      <a:effectLst/>
                      <a:extLst>
                        <a:ext uri="{909E8E84-426E-40dd-AFC4-6F175D3DCCD1}">
                          <a14:hiddenFill xmlns:a14="http://schemas.microsoft.com/office/drawing/2010/main" xmlns="">
                            <a:solidFill>
                              <a:srgbClr val="618FFD"/>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rgbClr val="919191">
                                  <a:alpha val="74998"/>
                                </a:srgbClr>
                              </a:outerShdw>
                            </a:effectLst>
                          </a14:hiddenEffects>
                        </a:ext>
                      </a:extLst>
                    </p:spPr>
                  </p:pic>
                </p:oleObj>
              </mc:Fallback>
            </mc:AlternateContent>
          </a:graphicData>
        </a:graphic>
      </p:graphicFrame>
      <p:pic>
        <p:nvPicPr>
          <p:cNvPr id="8" name="Picture 1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95400" cy="569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Line 1001"/>
          <p:cNvSpPr>
            <a:spLocks noChangeShapeType="1"/>
          </p:cNvSpPr>
          <p:nvPr/>
        </p:nvSpPr>
        <p:spPr bwMode="auto">
          <a:xfrm>
            <a:off x="487363" y="685800"/>
            <a:ext cx="8243887" cy="0"/>
          </a:xfrm>
          <a:prstGeom prst="line">
            <a:avLst/>
          </a:prstGeom>
          <a:noFill/>
          <a:ln w="1651">
            <a:solidFill>
              <a:srgbClr val="333399"/>
            </a:solidFill>
            <a:round/>
            <a:headEnd/>
            <a:tailEnd/>
          </a:ln>
        </p:spPr>
        <p:txBody>
          <a:bodyPr/>
          <a:lstStyle/>
          <a:p>
            <a:pPr eaLnBrk="0" hangingPunct="0">
              <a:lnSpc>
                <a:spcPct val="90000"/>
              </a:lnSpc>
              <a:spcAft>
                <a:spcPct val="10000"/>
              </a:spcAft>
              <a:buSzPct val="125000"/>
              <a:defRPr/>
            </a:pPr>
            <a:endParaRPr lang="en-US" sz="1800">
              <a:latin typeface="Arial" pitchFamily="-107" charset="0"/>
              <a:ea typeface="+mn-ea"/>
              <a:cs typeface="+mn-cs"/>
            </a:endParaRPr>
          </a:p>
        </p:txBody>
      </p:sp>
      <p:sp>
        <p:nvSpPr>
          <p:cNvPr id="10" name="Rectangle 1003"/>
          <p:cNvSpPr>
            <a:spLocks noChangeArrowheads="1"/>
          </p:cNvSpPr>
          <p:nvPr/>
        </p:nvSpPr>
        <p:spPr bwMode="auto">
          <a:xfrm>
            <a:off x="8513763" y="6624638"/>
            <a:ext cx="622300" cy="236537"/>
          </a:xfrm>
          <a:prstGeom prst="rect">
            <a:avLst/>
          </a:prstGeom>
          <a:noFill/>
          <a:ln w="12700">
            <a:noFill/>
            <a:miter lim="800000"/>
            <a:headEnd type="none" w="sm" len="sm"/>
            <a:tailEnd type="none" w="sm" len="sm"/>
          </a:ln>
          <a:effectLst/>
        </p:spPr>
        <p:txBody>
          <a:bodyPr wrap="none" lIns="82058" tIns="41029" rIns="82058" bIns="41029">
            <a:spAutoFit/>
          </a:bodyPr>
          <a:lstStyle/>
          <a:p>
            <a:pPr defTabSz="820738" eaLnBrk="0" hangingPunct="0"/>
            <a:r>
              <a:rPr lang="en-US" sz="1000" b="0">
                <a:solidFill>
                  <a:srgbClr val="333399"/>
                </a:solidFill>
              </a:rPr>
              <a:t>SEA-</a:t>
            </a:r>
            <a:fld id="{3EFE623B-8E6C-F149-90FF-2D6D06886A68}" type="slidenum">
              <a:rPr lang="en-US" sz="1000" b="0">
                <a:solidFill>
                  <a:srgbClr val="333399"/>
                </a:solidFill>
              </a:rPr>
              <a:pPr defTabSz="820738" eaLnBrk="0" hangingPunct="0"/>
              <a:t>‹#›</a:t>
            </a:fld>
            <a:endParaRPr lang="en-US" sz="1000" b="0">
              <a:solidFill>
                <a:srgbClr val="333399"/>
              </a:solidFill>
            </a:endParaRPr>
          </a:p>
        </p:txBody>
      </p:sp>
      <p:pic>
        <p:nvPicPr>
          <p:cNvPr id="11" name="Picture 100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8163" y="76200"/>
            <a:ext cx="909637" cy="566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457200" y="274638"/>
            <a:ext cx="8229600" cy="1143000"/>
          </a:xfrm>
          <a:prstGeom prst="rect">
            <a:avLst/>
          </a:prstGeom>
        </p:spPr>
        <p:txBody>
          <a:bodyPr vert="horz"/>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Rectangle 1002">
            <a:extLst>
              <a:ext uri="{FF2B5EF4-FFF2-40B4-BE49-F238E27FC236}">
                <a16:creationId xmlns:a16="http://schemas.microsoft.com/office/drawing/2014/main" id="{3C695648-63D2-8F48-A28F-12C088AF225C}"/>
              </a:ext>
            </a:extLst>
          </p:cNvPr>
          <p:cNvSpPr>
            <a:spLocks noGrp="1" noChangeArrowheads="1"/>
          </p:cNvSpPr>
          <p:nvPr>
            <p:ph type="dt" sz="half" idx="10"/>
          </p:nvPr>
        </p:nvSpPr>
        <p:spPr bwMode="auto">
          <a:xfrm>
            <a:off x="0" y="6553200"/>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lvl1pPr eaLnBrk="0" hangingPunct="0">
              <a:defRPr sz="1000" b="0">
                <a:solidFill>
                  <a:srgbClr val="333399"/>
                </a:solidFill>
                <a:latin typeface="Arial" pitchFamily="26" charset="0"/>
                <a:ea typeface="ＭＳ Ｐゴシック" pitchFamily="26" charset="-128"/>
                <a:cs typeface="ＭＳ Ｐゴシック" pitchFamily="26" charset="-128"/>
              </a:defRPr>
            </a:lvl1pPr>
          </a:lstStyle>
          <a:p>
            <a:r>
              <a:rPr lang="en-US"/>
              <a:t>28 Mar 2024</a:t>
            </a:r>
            <a:endParaRPr lang="en-US" dirty="0"/>
          </a:p>
        </p:txBody>
      </p:sp>
    </p:spTree>
    <p:extLst>
      <p:ext uri="{BB962C8B-B14F-4D97-AF65-F5344CB8AC3E}">
        <p14:creationId xmlns:p14="http://schemas.microsoft.com/office/powerpoint/2010/main" val="9840383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vert="horz"/>
          <a:lstStyle/>
          <a:p>
            <a:r>
              <a:rPr lang="en-US"/>
              <a:t>Click to edit Master title style</a:t>
            </a:r>
          </a:p>
        </p:txBody>
      </p:sp>
      <p:sp>
        <p:nvSpPr>
          <p:cNvPr id="9" name="Rectangle 1002">
            <a:extLst>
              <a:ext uri="{FF2B5EF4-FFF2-40B4-BE49-F238E27FC236}">
                <a16:creationId xmlns:a16="http://schemas.microsoft.com/office/drawing/2014/main" id="{1DAA37FD-9AEE-7F48-AD6F-94BE33B9762A}"/>
              </a:ext>
            </a:extLst>
          </p:cNvPr>
          <p:cNvSpPr>
            <a:spLocks noGrp="1" noChangeArrowheads="1"/>
          </p:cNvSpPr>
          <p:nvPr>
            <p:ph type="dt" sz="half" idx="2"/>
          </p:nvPr>
        </p:nvSpPr>
        <p:spPr bwMode="auto">
          <a:xfrm>
            <a:off x="0" y="6553200"/>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lvl1pPr eaLnBrk="0" hangingPunct="0">
              <a:defRPr sz="1000" b="0">
                <a:solidFill>
                  <a:srgbClr val="333399"/>
                </a:solidFill>
                <a:latin typeface="Arial" pitchFamily="26" charset="0"/>
                <a:ea typeface="ＭＳ Ｐゴシック" pitchFamily="26" charset="-128"/>
                <a:cs typeface="ＭＳ Ｐゴシック" pitchFamily="26" charset="-128"/>
              </a:defRPr>
            </a:lvl1pPr>
          </a:lstStyle>
          <a:p>
            <a:r>
              <a:rPr lang="en-US"/>
              <a:t>28 Mar 2024</a:t>
            </a:r>
            <a:endParaRPr lang="en-US" dirty="0"/>
          </a:p>
        </p:txBody>
      </p:sp>
    </p:spTree>
    <p:extLst>
      <p:ext uri="{BB962C8B-B14F-4D97-AF65-F5344CB8AC3E}">
        <p14:creationId xmlns:p14="http://schemas.microsoft.com/office/powerpoint/2010/main" val="40972693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1002">
            <a:extLst>
              <a:ext uri="{FF2B5EF4-FFF2-40B4-BE49-F238E27FC236}">
                <a16:creationId xmlns:a16="http://schemas.microsoft.com/office/drawing/2014/main" id="{529BE747-61D0-525F-D0D7-6C47316B25DC}"/>
              </a:ext>
            </a:extLst>
          </p:cNvPr>
          <p:cNvSpPr>
            <a:spLocks noGrp="1" noChangeArrowheads="1"/>
          </p:cNvSpPr>
          <p:nvPr>
            <p:ph type="dt" sz="half" idx="2"/>
          </p:nvPr>
        </p:nvSpPr>
        <p:spPr bwMode="auto">
          <a:xfrm>
            <a:off x="0" y="6553200"/>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lvl1pPr eaLnBrk="0" hangingPunct="0">
              <a:defRPr sz="1000" b="0">
                <a:solidFill>
                  <a:srgbClr val="333399"/>
                </a:solidFill>
                <a:latin typeface="Arial" pitchFamily="26" charset="0"/>
                <a:ea typeface="ＭＳ Ｐゴシック" pitchFamily="26" charset="-128"/>
                <a:cs typeface="ＭＳ Ｐゴシック" pitchFamily="26" charset="-128"/>
              </a:defRPr>
            </a:lvl1pPr>
          </a:lstStyle>
          <a:p>
            <a:r>
              <a:rPr lang="en-US"/>
              <a:t>28 Mar 2024</a:t>
            </a:r>
            <a:endParaRPr lang="en-US" dirty="0"/>
          </a:p>
        </p:txBody>
      </p:sp>
    </p:spTree>
    <p:extLst>
      <p:ext uri="{BB962C8B-B14F-4D97-AF65-F5344CB8AC3E}">
        <p14:creationId xmlns:p14="http://schemas.microsoft.com/office/powerpoint/2010/main" val="2707066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aphicFrame>
        <p:nvGraphicFramePr>
          <p:cNvPr id="5" name="Object 3"/>
          <p:cNvGraphicFramePr>
            <a:graphicFrameLocks noChangeAspect="1"/>
          </p:cNvGraphicFramePr>
          <p:nvPr/>
        </p:nvGraphicFramePr>
        <p:xfrm>
          <a:off x="3352800" y="6488113"/>
          <a:ext cx="2590800" cy="369887"/>
        </p:xfrm>
        <a:graphic>
          <a:graphicData uri="http://schemas.openxmlformats.org/presentationml/2006/ole">
            <mc:AlternateContent xmlns:mc="http://schemas.openxmlformats.org/markup-compatibility/2006">
              <mc:Choice xmlns:v="urn:schemas-microsoft-com:vml" Requires="v">
                <p:oleObj name="Bitmap Image" r:id="rId2" imgW="5668166" imgH="809738" progId="">
                  <p:embed/>
                </p:oleObj>
              </mc:Choice>
              <mc:Fallback>
                <p:oleObj name="Bitmap Image" r:id="rId2" imgW="5668166" imgH="809738"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6488113"/>
                        <a:ext cx="2590800" cy="369887"/>
                      </a:xfrm>
                      <a:prstGeom prst="rect">
                        <a:avLst/>
                      </a:prstGeom>
                      <a:noFill/>
                      <a:ln>
                        <a:noFill/>
                      </a:ln>
                      <a:effectLst/>
                      <a:extLst>
                        <a:ext uri="{909E8E84-426E-40dd-AFC4-6F175D3DCCD1}">
                          <a14:hiddenFill xmlns:a14="http://schemas.microsoft.com/office/drawing/2010/main" xmlns="">
                            <a:solidFill>
                              <a:srgbClr val="618FFD"/>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rgbClr val="919191">
                                  <a:alpha val="74998"/>
                                </a:srgbClr>
                              </a:outerShdw>
                            </a:effectLst>
                          </a14:hiddenEffects>
                        </a:ext>
                      </a:extLst>
                    </p:spPr>
                  </p:pic>
                </p:oleObj>
              </mc:Fallback>
            </mc:AlternateContent>
          </a:graphicData>
        </a:graphic>
      </p:graphicFrame>
      <p:pic>
        <p:nvPicPr>
          <p:cNvPr id="6" name="Picture 1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95400" cy="569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Line 1001"/>
          <p:cNvSpPr>
            <a:spLocks noChangeShapeType="1"/>
          </p:cNvSpPr>
          <p:nvPr/>
        </p:nvSpPr>
        <p:spPr bwMode="auto">
          <a:xfrm>
            <a:off x="487363" y="685800"/>
            <a:ext cx="8243887" cy="0"/>
          </a:xfrm>
          <a:prstGeom prst="line">
            <a:avLst/>
          </a:prstGeom>
          <a:noFill/>
          <a:ln w="1651">
            <a:solidFill>
              <a:srgbClr val="333399"/>
            </a:solidFill>
            <a:round/>
            <a:headEnd/>
            <a:tailEnd/>
          </a:ln>
        </p:spPr>
        <p:txBody>
          <a:bodyPr/>
          <a:lstStyle/>
          <a:p>
            <a:pPr eaLnBrk="0" hangingPunct="0">
              <a:lnSpc>
                <a:spcPct val="90000"/>
              </a:lnSpc>
              <a:spcAft>
                <a:spcPct val="10000"/>
              </a:spcAft>
              <a:buSzPct val="125000"/>
              <a:defRPr/>
            </a:pPr>
            <a:endParaRPr lang="en-US" sz="1800">
              <a:latin typeface="Arial" pitchFamily="-107" charset="0"/>
              <a:ea typeface="+mn-ea"/>
              <a:cs typeface="+mn-cs"/>
            </a:endParaRPr>
          </a:p>
        </p:txBody>
      </p:sp>
      <p:pic>
        <p:nvPicPr>
          <p:cNvPr id="9" name="Picture 100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8163" y="76200"/>
            <a:ext cx="909637" cy="566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457200" y="273050"/>
            <a:ext cx="3008313" cy="1162050"/>
          </a:xfrm>
          <a:prstGeom prst="rect">
            <a:avLst/>
          </a:prstGeom>
        </p:spPr>
        <p:txBody>
          <a:bodyPr vert="horz"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Rectangle 1002">
            <a:extLst>
              <a:ext uri="{FF2B5EF4-FFF2-40B4-BE49-F238E27FC236}">
                <a16:creationId xmlns:a16="http://schemas.microsoft.com/office/drawing/2014/main" id="{CEF32C9D-1FD8-9140-AA86-9E19517EE0EA}"/>
              </a:ext>
            </a:extLst>
          </p:cNvPr>
          <p:cNvSpPr>
            <a:spLocks noGrp="1" noChangeArrowheads="1"/>
          </p:cNvSpPr>
          <p:nvPr>
            <p:ph type="dt" sz="half" idx="10"/>
          </p:nvPr>
        </p:nvSpPr>
        <p:spPr bwMode="auto">
          <a:xfrm>
            <a:off x="0" y="6553200"/>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lvl1pPr eaLnBrk="0" hangingPunct="0">
              <a:defRPr sz="1000" b="0">
                <a:solidFill>
                  <a:srgbClr val="333399"/>
                </a:solidFill>
                <a:latin typeface="Arial" pitchFamily="26" charset="0"/>
                <a:ea typeface="ＭＳ Ｐゴシック" pitchFamily="26" charset="-128"/>
                <a:cs typeface="ＭＳ Ｐゴシック" pitchFamily="26" charset="-128"/>
              </a:defRPr>
            </a:lvl1pPr>
          </a:lstStyle>
          <a:p>
            <a:r>
              <a:rPr lang="en-US"/>
              <a:t>28 Mar 2024</a:t>
            </a:r>
            <a:endParaRPr lang="en-US" dirty="0"/>
          </a:p>
        </p:txBody>
      </p:sp>
    </p:spTree>
    <p:extLst>
      <p:ext uri="{BB962C8B-B14F-4D97-AF65-F5344CB8AC3E}">
        <p14:creationId xmlns:p14="http://schemas.microsoft.com/office/powerpoint/2010/main" val="42785379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aphicFrame>
        <p:nvGraphicFramePr>
          <p:cNvPr id="5" name="Object 3"/>
          <p:cNvGraphicFramePr>
            <a:graphicFrameLocks noChangeAspect="1"/>
          </p:cNvGraphicFramePr>
          <p:nvPr/>
        </p:nvGraphicFramePr>
        <p:xfrm>
          <a:off x="3352800" y="6488113"/>
          <a:ext cx="2590800" cy="369887"/>
        </p:xfrm>
        <a:graphic>
          <a:graphicData uri="http://schemas.openxmlformats.org/presentationml/2006/ole">
            <mc:AlternateContent xmlns:mc="http://schemas.openxmlformats.org/markup-compatibility/2006">
              <mc:Choice xmlns:v="urn:schemas-microsoft-com:vml" Requires="v">
                <p:oleObj name="Bitmap Image" r:id="rId2" imgW="5668166" imgH="809738" progId="">
                  <p:embed/>
                </p:oleObj>
              </mc:Choice>
              <mc:Fallback>
                <p:oleObj name="Bitmap Image" r:id="rId2" imgW="5668166" imgH="809738" progId="">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6488113"/>
                        <a:ext cx="2590800" cy="369887"/>
                      </a:xfrm>
                      <a:prstGeom prst="rect">
                        <a:avLst/>
                      </a:prstGeom>
                      <a:noFill/>
                      <a:ln>
                        <a:noFill/>
                      </a:ln>
                      <a:effectLst/>
                      <a:extLst>
                        <a:ext uri="{909E8E84-426E-40dd-AFC4-6F175D3DCCD1}">
                          <a14:hiddenFill xmlns:a14="http://schemas.microsoft.com/office/drawing/2010/main" xmlns="">
                            <a:solidFill>
                              <a:srgbClr val="618FFD"/>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rgbClr val="919191">
                                  <a:alpha val="74998"/>
                                </a:srgbClr>
                              </a:outerShdw>
                            </a:effectLst>
                          </a14:hiddenEffects>
                        </a:ext>
                      </a:extLst>
                    </p:spPr>
                  </p:pic>
                </p:oleObj>
              </mc:Fallback>
            </mc:AlternateContent>
          </a:graphicData>
        </a:graphic>
      </p:graphicFrame>
      <p:pic>
        <p:nvPicPr>
          <p:cNvPr id="6" name="Picture 1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95400" cy="569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Line 1001"/>
          <p:cNvSpPr>
            <a:spLocks noChangeShapeType="1"/>
          </p:cNvSpPr>
          <p:nvPr/>
        </p:nvSpPr>
        <p:spPr bwMode="auto">
          <a:xfrm>
            <a:off x="487363" y="685800"/>
            <a:ext cx="8243887" cy="0"/>
          </a:xfrm>
          <a:prstGeom prst="line">
            <a:avLst/>
          </a:prstGeom>
          <a:noFill/>
          <a:ln w="1651">
            <a:solidFill>
              <a:srgbClr val="333399"/>
            </a:solidFill>
            <a:round/>
            <a:headEnd/>
            <a:tailEnd/>
          </a:ln>
        </p:spPr>
        <p:txBody>
          <a:bodyPr/>
          <a:lstStyle/>
          <a:p>
            <a:pPr eaLnBrk="0" hangingPunct="0">
              <a:lnSpc>
                <a:spcPct val="90000"/>
              </a:lnSpc>
              <a:spcAft>
                <a:spcPct val="10000"/>
              </a:spcAft>
              <a:buSzPct val="125000"/>
              <a:defRPr/>
            </a:pPr>
            <a:endParaRPr lang="en-US" sz="1800">
              <a:latin typeface="Arial" pitchFamily="-107" charset="0"/>
              <a:ea typeface="+mn-ea"/>
              <a:cs typeface="+mn-cs"/>
            </a:endParaRPr>
          </a:p>
        </p:txBody>
      </p:sp>
      <p:sp>
        <p:nvSpPr>
          <p:cNvPr id="8" name="Rectangle 1003"/>
          <p:cNvSpPr>
            <a:spLocks noChangeArrowheads="1"/>
          </p:cNvSpPr>
          <p:nvPr/>
        </p:nvSpPr>
        <p:spPr bwMode="auto">
          <a:xfrm>
            <a:off x="8513763" y="6624638"/>
            <a:ext cx="622300" cy="236537"/>
          </a:xfrm>
          <a:prstGeom prst="rect">
            <a:avLst/>
          </a:prstGeom>
          <a:noFill/>
          <a:ln w="12700">
            <a:noFill/>
            <a:miter lim="800000"/>
            <a:headEnd type="none" w="sm" len="sm"/>
            <a:tailEnd type="none" w="sm" len="sm"/>
          </a:ln>
          <a:effectLst/>
        </p:spPr>
        <p:txBody>
          <a:bodyPr wrap="none" lIns="82058" tIns="41029" rIns="82058" bIns="41029">
            <a:spAutoFit/>
          </a:bodyPr>
          <a:lstStyle/>
          <a:p>
            <a:pPr defTabSz="820738" eaLnBrk="0" hangingPunct="0"/>
            <a:r>
              <a:rPr lang="en-US" sz="1000" b="0">
                <a:solidFill>
                  <a:srgbClr val="333399"/>
                </a:solidFill>
              </a:rPr>
              <a:t>SEA-</a:t>
            </a:r>
            <a:fld id="{5B7F7E20-F281-214D-AEF5-4B82AF58D484}" type="slidenum">
              <a:rPr lang="en-US" sz="1000" b="0">
                <a:solidFill>
                  <a:srgbClr val="333399"/>
                </a:solidFill>
              </a:rPr>
              <a:pPr defTabSz="820738" eaLnBrk="0" hangingPunct="0"/>
              <a:t>‹#›</a:t>
            </a:fld>
            <a:endParaRPr lang="en-US" sz="1000" b="0">
              <a:solidFill>
                <a:srgbClr val="333399"/>
              </a:solidFill>
            </a:endParaRPr>
          </a:p>
        </p:txBody>
      </p:sp>
      <p:pic>
        <p:nvPicPr>
          <p:cNvPr id="9" name="Picture 100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8163" y="76200"/>
            <a:ext cx="909637" cy="566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a:xfrm>
            <a:off x="1792288" y="4800600"/>
            <a:ext cx="5486400" cy="566738"/>
          </a:xfrm>
          <a:prstGeom prst="rect">
            <a:avLst/>
          </a:prstGeom>
        </p:spPr>
        <p:txBody>
          <a:bodyPr vert="horz"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Rectangle 1002">
            <a:extLst>
              <a:ext uri="{FF2B5EF4-FFF2-40B4-BE49-F238E27FC236}">
                <a16:creationId xmlns:a16="http://schemas.microsoft.com/office/drawing/2014/main" id="{D500933A-977D-DE44-8866-2FBE234EB55B}"/>
              </a:ext>
            </a:extLst>
          </p:cNvPr>
          <p:cNvSpPr>
            <a:spLocks noGrp="1" noChangeArrowheads="1"/>
          </p:cNvSpPr>
          <p:nvPr>
            <p:ph type="dt" sz="half" idx="10"/>
          </p:nvPr>
        </p:nvSpPr>
        <p:spPr bwMode="auto">
          <a:xfrm>
            <a:off x="0" y="6553200"/>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lvl1pPr eaLnBrk="0" hangingPunct="0">
              <a:defRPr sz="1000" b="0">
                <a:solidFill>
                  <a:srgbClr val="333399"/>
                </a:solidFill>
                <a:latin typeface="Arial" pitchFamily="26" charset="0"/>
                <a:ea typeface="ＭＳ Ｐゴシック" pitchFamily="26" charset="-128"/>
                <a:cs typeface="ＭＳ Ｐゴシック" pitchFamily="26" charset="-128"/>
              </a:defRPr>
            </a:lvl1pPr>
          </a:lstStyle>
          <a:p>
            <a:r>
              <a:rPr lang="en-US"/>
              <a:t>28 Mar 2024</a:t>
            </a:r>
            <a:endParaRPr lang="en-US" dirty="0"/>
          </a:p>
        </p:txBody>
      </p:sp>
    </p:spTree>
    <p:extLst>
      <p:ext uri="{BB962C8B-B14F-4D97-AF65-F5344CB8AC3E}">
        <p14:creationId xmlns:p14="http://schemas.microsoft.com/office/powerpoint/2010/main" val="95592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0650" name="Rectangle 1002"/>
          <p:cNvSpPr>
            <a:spLocks noGrp="1" noChangeArrowheads="1"/>
          </p:cNvSpPr>
          <p:nvPr>
            <p:ph type="dt" sz="half" idx="2"/>
          </p:nvPr>
        </p:nvSpPr>
        <p:spPr bwMode="auto">
          <a:xfrm>
            <a:off x="0" y="6553200"/>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lvl1pPr eaLnBrk="0" hangingPunct="0">
              <a:defRPr sz="1000" b="0">
                <a:solidFill>
                  <a:srgbClr val="333399"/>
                </a:solidFill>
                <a:latin typeface="Arial" pitchFamily="26" charset="0"/>
                <a:ea typeface="ＭＳ Ｐゴシック" pitchFamily="26" charset="-128"/>
                <a:cs typeface="ＭＳ Ｐゴシック" pitchFamily="26" charset="-128"/>
              </a:defRPr>
            </a:lvl1pPr>
          </a:lstStyle>
          <a:p>
            <a:r>
              <a:rPr lang="en-US"/>
              <a:t>28 Mar 2024</a:t>
            </a:r>
            <a:endParaRPr lang="en-US" dirty="0"/>
          </a:p>
        </p:txBody>
      </p:sp>
    </p:spTree>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Lst>
  <p:hf sldNum="0" hdr="0" ftr="0"/>
  <p:txStyles>
    <p:titleStyle>
      <a:lvl1pPr algn="ctr" rtl="0" eaLnBrk="0" fontAlgn="base" hangingPunct="0">
        <a:lnSpc>
          <a:spcPct val="90000"/>
        </a:lnSpc>
        <a:spcBef>
          <a:spcPct val="0"/>
        </a:spcBef>
        <a:spcAft>
          <a:spcPct val="0"/>
        </a:spcAft>
        <a:defRPr sz="2500" b="1">
          <a:solidFill>
            <a:schemeClr val="hlink"/>
          </a:solidFill>
          <a:latin typeface="+mj-lt"/>
          <a:ea typeface="ＭＳ Ｐゴシック" pitchFamily="26" charset="-128"/>
          <a:cs typeface="ＭＳ Ｐゴシック" pitchFamily="26" charset="-128"/>
        </a:defRPr>
      </a:lvl1pPr>
      <a:lvl2pPr algn="ctr" rtl="0" eaLnBrk="0" fontAlgn="base" hangingPunct="0">
        <a:lnSpc>
          <a:spcPct val="90000"/>
        </a:lnSpc>
        <a:spcBef>
          <a:spcPct val="0"/>
        </a:spcBef>
        <a:spcAft>
          <a:spcPct val="0"/>
        </a:spcAft>
        <a:defRPr sz="2500" b="1">
          <a:solidFill>
            <a:schemeClr val="hlink"/>
          </a:solidFill>
          <a:latin typeface="Arial" pitchFamily="-107" charset="0"/>
          <a:ea typeface="ＭＳ Ｐゴシック" pitchFamily="26" charset="-128"/>
          <a:cs typeface="ＭＳ Ｐゴシック" pitchFamily="26" charset="-128"/>
        </a:defRPr>
      </a:lvl2pPr>
      <a:lvl3pPr algn="ctr" rtl="0" eaLnBrk="0" fontAlgn="base" hangingPunct="0">
        <a:lnSpc>
          <a:spcPct val="90000"/>
        </a:lnSpc>
        <a:spcBef>
          <a:spcPct val="0"/>
        </a:spcBef>
        <a:spcAft>
          <a:spcPct val="0"/>
        </a:spcAft>
        <a:defRPr sz="2500" b="1">
          <a:solidFill>
            <a:schemeClr val="hlink"/>
          </a:solidFill>
          <a:latin typeface="Arial" pitchFamily="-107" charset="0"/>
          <a:ea typeface="ＭＳ Ｐゴシック" pitchFamily="26" charset="-128"/>
          <a:cs typeface="ＭＳ Ｐゴシック" pitchFamily="26" charset="-128"/>
        </a:defRPr>
      </a:lvl3pPr>
      <a:lvl4pPr algn="ctr" rtl="0" eaLnBrk="0" fontAlgn="base" hangingPunct="0">
        <a:lnSpc>
          <a:spcPct val="90000"/>
        </a:lnSpc>
        <a:spcBef>
          <a:spcPct val="0"/>
        </a:spcBef>
        <a:spcAft>
          <a:spcPct val="0"/>
        </a:spcAft>
        <a:defRPr sz="2500" b="1">
          <a:solidFill>
            <a:schemeClr val="hlink"/>
          </a:solidFill>
          <a:latin typeface="Arial" pitchFamily="-107" charset="0"/>
          <a:ea typeface="ＭＳ Ｐゴシック" pitchFamily="26" charset="-128"/>
          <a:cs typeface="ＭＳ Ｐゴシック" pitchFamily="26" charset="-128"/>
        </a:defRPr>
      </a:lvl4pPr>
      <a:lvl5pPr algn="ctr" rtl="0" eaLnBrk="0" fontAlgn="base" hangingPunct="0">
        <a:lnSpc>
          <a:spcPct val="90000"/>
        </a:lnSpc>
        <a:spcBef>
          <a:spcPct val="0"/>
        </a:spcBef>
        <a:spcAft>
          <a:spcPct val="0"/>
        </a:spcAft>
        <a:defRPr sz="2500" b="1">
          <a:solidFill>
            <a:schemeClr val="hlink"/>
          </a:solidFill>
          <a:latin typeface="Arial" pitchFamily="-107" charset="0"/>
          <a:ea typeface="ＭＳ Ｐゴシック" pitchFamily="26" charset="-128"/>
          <a:cs typeface="ＭＳ Ｐゴシック" pitchFamily="26" charset="-128"/>
        </a:defRPr>
      </a:lvl5pPr>
      <a:lvl6pPr marL="457200" algn="ctr" rtl="0" eaLnBrk="0" fontAlgn="base" hangingPunct="0">
        <a:lnSpc>
          <a:spcPct val="90000"/>
        </a:lnSpc>
        <a:spcBef>
          <a:spcPct val="0"/>
        </a:spcBef>
        <a:spcAft>
          <a:spcPct val="0"/>
        </a:spcAft>
        <a:defRPr sz="2500" b="1">
          <a:solidFill>
            <a:schemeClr val="hlink"/>
          </a:solidFill>
          <a:latin typeface="Arial" pitchFamily="-107" charset="0"/>
        </a:defRPr>
      </a:lvl6pPr>
      <a:lvl7pPr marL="914400" algn="ctr" rtl="0" eaLnBrk="0" fontAlgn="base" hangingPunct="0">
        <a:lnSpc>
          <a:spcPct val="90000"/>
        </a:lnSpc>
        <a:spcBef>
          <a:spcPct val="0"/>
        </a:spcBef>
        <a:spcAft>
          <a:spcPct val="0"/>
        </a:spcAft>
        <a:defRPr sz="2500" b="1">
          <a:solidFill>
            <a:schemeClr val="hlink"/>
          </a:solidFill>
          <a:latin typeface="Arial" pitchFamily="-107" charset="0"/>
        </a:defRPr>
      </a:lvl7pPr>
      <a:lvl8pPr marL="1371600" algn="ctr" rtl="0" eaLnBrk="0" fontAlgn="base" hangingPunct="0">
        <a:lnSpc>
          <a:spcPct val="90000"/>
        </a:lnSpc>
        <a:spcBef>
          <a:spcPct val="0"/>
        </a:spcBef>
        <a:spcAft>
          <a:spcPct val="0"/>
        </a:spcAft>
        <a:defRPr sz="2500" b="1">
          <a:solidFill>
            <a:schemeClr val="hlink"/>
          </a:solidFill>
          <a:latin typeface="Arial" pitchFamily="-107" charset="0"/>
        </a:defRPr>
      </a:lvl8pPr>
      <a:lvl9pPr marL="1828800" algn="ctr" rtl="0" eaLnBrk="0" fontAlgn="base" hangingPunct="0">
        <a:lnSpc>
          <a:spcPct val="90000"/>
        </a:lnSpc>
        <a:spcBef>
          <a:spcPct val="0"/>
        </a:spcBef>
        <a:spcAft>
          <a:spcPct val="0"/>
        </a:spcAft>
        <a:defRPr sz="2500" b="1">
          <a:solidFill>
            <a:schemeClr val="hlink"/>
          </a:solidFill>
          <a:latin typeface="Arial" pitchFamily="-107" charset="0"/>
        </a:defRPr>
      </a:lvl9pPr>
    </p:titleStyle>
    <p:bodyStyle>
      <a:lvl1pPr marL="230188" indent="-230188" algn="l" rtl="0" eaLnBrk="0" fontAlgn="base" hangingPunct="0">
        <a:lnSpc>
          <a:spcPct val="80000"/>
        </a:lnSpc>
        <a:spcBef>
          <a:spcPct val="10000"/>
        </a:spcBef>
        <a:spcAft>
          <a:spcPct val="10000"/>
        </a:spcAft>
        <a:buSzPct val="125000"/>
        <a:buChar char="•"/>
        <a:defRPr sz="2500" b="1">
          <a:solidFill>
            <a:schemeClr val="tx1"/>
          </a:solidFill>
          <a:latin typeface="+mn-lt"/>
          <a:ea typeface="ＭＳ Ｐゴシック" pitchFamily="26" charset="-128"/>
          <a:cs typeface="ＭＳ Ｐゴシック" pitchFamily="26" charset="-128"/>
        </a:defRPr>
      </a:lvl1pPr>
      <a:lvl2pPr marL="568325" indent="-222250" algn="l" rtl="0" eaLnBrk="0" fontAlgn="base" hangingPunct="0">
        <a:lnSpc>
          <a:spcPct val="80000"/>
        </a:lnSpc>
        <a:spcBef>
          <a:spcPct val="10000"/>
        </a:spcBef>
        <a:spcAft>
          <a:spcPct val="10000"/>
        </a:spcAft>
        <a:buSzPct val="125000"/>
        <a:buChar char="•"/>
        <a:defRPr sz="2200" b="1">
          <a:solidFill>
            <a:schemeClr val="tx1"/>
          </a:solidFill>
          <a:latin typeface="+mn-lt"/>
          <a:ea typeface="ＭＳ Ｐゴシック" pitchFamily="-107" charset="-128"/>
        </a:defRPr>
      </a:lvl2pPr>
      <a:lvl3pPr marL="914400" indent="-231775" algn="l" rtl="0" eaLnBrk="0" fontAlgn="base" hangingPunct="0">
        <a:lnSpc>
          <a:spcPct val="80000"/>
        </a:lnSpc>
        <a:spcBef>
          <a:spcPct val="10000"/>
        </a:spcBef>
        <a:spcAft>
          <a:spcPct val="10000"/>
        </a:spcAft>
        <a:buSzPct val="125000"/>
        <a:buChar char="-"/>
        <a:defRPr b="1">
          <a:solidFill>
            <a:schemeClr val="tx1"/>
          </a:solidFill>
          <a:latin typeface="+mn-lt"/>
          <a:ea typeface="ＭＳ Ｐゴシック" pitchFamily="-107" charset="-128"/>
        </a:defRPr>
      </a:lvl3pPr>
      <a:lvl4pPr marL="1260475" indent="-231775" algn="l" rtl="0" eaLnBrk="0" fontAlgn="base" hangingPunct="0">
        <a:lnSpc>
          <a:spcPct val="80000"/>
        </a:lnSpc>
        <a:spcBef>
          <a:spcPct val="10000"/>
        </a:spcBef>
        <a:spcAft>
          <a:spcPct val="10000"/>
        </a:spcAft>
        <a:buSzPct val="125000"/>
        <a:buChar char="-"/>
        <a:defRPr b="1">
          <a:solidFill>
            <a:schemeClr val="tx1"/>
          </a:solidFill>
          <a:latin typeface="+mn-lt"/>
          <a:ea typeface="ＭＳ Ｐゴシック" pitchFamily="-107" charset="-128"/>
        </a:defRPr>
      </a:lvl4pPr>
      <a:lvl5pPr marL="1597025" indent="-220663" algn="l" rtl="0" eaLnBrk="0" fontAlgn="base" hangingPunct="0">
        <a:lnSpc>
          <a:spcPct val="80000"/>
        </a:lnSpc>
        <a:spcBef>
          <a:spcPct val="10000"/>
        </a:spcBef>
        <a:spcAft>
          <a:spcPct val="10000"/>
        </a:spcAft>
        <a:buSzPct val="125000"/>
        <a:buChar char="•"/>
        <a:defRPr b="1">
          <a:solidFill>
            <a:schemeClr val="tx1"/>
          </a:solidFill>
          <a:latin typeface="+mn-lt"/>
          <a:ea typeface="ＭＳ Ｐゴシック" pitchFamily="-107" charset="-128"/>
        </a:defRPr>
      </a:lvl5pPr>
      <a:lvl6pPr marL="2054225" indent="-220663" algn="l" rtl="0" eaLnBrk="0" fontAlgn="base" hangingPunct="0">
        <a:lnSpc>
          <a:spcPct val="80000"/>
        </a:lnSpc>
        <a:spcBef>
          <a:spcPct val="10000"/>
        </a:spcBef>
        <a:spcAft>
          <a:spcPct val="10000"/>
        </a:spcAft>
        <a:buSzPct val="125000"/>
        <a:buChar char="•"/>
        <a:defRPr b="1">
          <a:solidFill>
            <a:schemeClr val="tx1"/>
          </a:solidFill>
          <a:latin typeface="+mn-lt"/>
          <a:ea typeface="ＭＳ Ｐゴシック" pitchFamily="-107" charset="-128"/>
        </a:defRPr>
      </a:lvl6pPr>
      <a:lvl7pPr marL="2511425" indent="-220663" algn="l" rtl="0" eaLnBrk="0" fontAlgn="base" hangingPunct="0">
        <a:lnSpc>
          <a:spcPct val="80000"/>
        </a:lnSpc>
        <a:spcBef>
          <a:spcPct val="10000"/>
        </a:spcBef>
        <a:spcAft>
          <a:spcPct val="10000"/>
        </a:spcAft>
        <a:buSzPct val="125000"/>
        <a:buChar char="•"/>
        <a:defRPr b="1">
          <a:solidFill>
            <a:schemeClr val="tx1"/>
          </a:solidFill>
          <a:latin typeface="+mn-lt"/>
          <a:ea typeface="ＭＳ Ｐゴシック" pitchFamily="-107" charset="-128"/>
        </a:defRPr>
      </a:lvl7pPr>
      <a:lvl8pPr marL="2968625" indent="-220663" algn="l" rtl="0" eaLnBrk="0" fontAlgn="base" hangingPunct="0">
        <a:lnSpc>
          <a:spcPct val="80000"/>
        </a:lnSpc>
        <a:spcBef>
          <a:spcPct val="10000"/>
        </a:spcBef>
        <a:spcAft>
          <a:spcPct val="10000"/>
        </a:spcAft>
        <a:buSzPct val="125000"/>
        <a:buChar char="•"/>
        <a:defRPr b="1">
          <a:solidFill>
            <a:schemeClr val="tx1"/>
          </a:solidFill>
          <a:latin typeface="+mn-lt"/>
          <a:ea typeface="ＭＳ Ｐゴシック" pitchFamily="-107" charset="-128"/>
        </a:defRPr>
      </a:lvl8pPr>
      <a:lvl9pPr marL="3425825" indent="-220663" algn="l" rtl="0" eaLnBrk="0" fontAlgn="base" hangingPunct="0">
        <a:lnSpc>
          <a:spcPct val="80000"/>
        </a:lnSpc>
        <a:spcBef>
          <a:spcPct val="10000"/>
        </a:spcBef>
        <a:spcAft>
          <a:spcPct val="10000"/>
        </a:spcAft>
        <a:buSzPct val="125000"/>
        <a:buChar char="•"/>
        <a:defRPr b="1">
          <a:solidFill>
            <a:schemeClr val="tx1"/>
          </a:solidFill>
          <a:latin typeface="+mn-lt"/>
          <a:ea typeface="ＭＳ Ｐゴシック" pitchFamily="-107"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hyperlink" Target="https://urldefense.us/v3/__https:/en.wikipedia.org/wiki/Black_box__;!!PvBDto6Hs4WbVuu7!c781dVTJbgzp17Nf2sjpbJs018DVFA9wKTlQkJgRJaYO2Z9fNfQ7tZVvaRAlXK-0LjXdw9Dr$" TargetMode="External"/><Relationship Id="rId2" Type="http://schemas.openxmlformats.org/officeDocument/2006/relationships/hyperlink" Target="https://en.wikipedia.org/wiki/Service-oriented_architecture" TargetMode="Externa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hyperlink" Target="https://www.google.com/search?client=firefox-b-1-e&amp;sca_esv=596015288&amp;sxsrf=AM9HkKm3aFSNsavr_KGeCVr0PKBfs9wvJA:1704481303179&amp;q=postulated&amp;si=ALGXSlbnOEZPfHsS2MaPJwdaOxE_S6GuWtt6ulU9gH8mu0khjCvsaYmEqn0yceXHCD1b2m4z7cGohE-bB2nOhfKrspgqUMN1ltLBH7tRlE88Ow0hXfHXilk%3D&amp;expnd=1" TargetMode="Externa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hyperlink" Target="http://www.iso-architecture.org/42010" TargetMode="External"/><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35.png"/><Relationship Id="rId7" Type="http://schemas.openxmlformats.org/officeDocument/2006/relationships/image" Target="../media/image15.png"/><Relationship Id="rId2" Type="http://schemas.openxmlformats.org/officeDocument/2006/relationships/notesSlide" Target="../notesSlides/notesSlide58.xml"/><Relationship Id="rId1" Type="http://schemas.openxmlformats.org/officeDocument/2006/relationships/slideLayout" Target="../slideLayouts/slideLayout6.xml"/><Relationship Id="rId6" Type="http://schemas.openxmlformats.org/officeDocument/2006/relationships/image" Target="../media/image14.png"/><Relationship Id="rId5" Type="http://schemas.openxmlformats.org/officeDocument/2006/relationships/image" Target="../media/image16.png"/><Relationship Id="rId4" Type="http://schemas.openxmlformats.org/officeDocument/2006/relationships/image" Target="../media/image36.png"/></Relationships>
</file>

<file path=ppt/slides/_rels/slide15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8" Type="http://schemas.openxmlformats.org/officeDocument/2006/relationships/hyperlink" Target="https://dodcio.defense.gov/Library/DoDArchitectureFramework/dodaf20_ov6b.aspx" TargetMode="External"/><Relationship Id="rId3" Type="http://schemas.openxmlformats.org/officeDocument/2006/relationships/hyperlink" Target="https://dodcio.defense.gov/Library/DoDArchitectureFramework/dodaf20_ov2.aspx" TargetMode="External"/><Relationship Id="rId7" Type="http://schemas.openxmlformats.org/officeDocument/2006/relationships/hyperlink" Target="https://dodcio.defense.gov/Library/DoDArchitectureFramework/dodaf20_ov6a.aspx" TargetMode="External"/><Relationship Id="rId2" Type="http://schemas.openxmlformats.org/officeDocument/2006/relationships/hyperlink" Target="https://dodcio.defense.gov/Library/DoDArchitectureFramework/dodaf20_ov1.aspx" TargetMode="External"/><Relationship Id="rId1" Type="http://schemas.openxmlformats.org/officeDocument/2006/relationships/slideLayout" Target="../slideLayouts/slideLayout2.xml"/><Relationship Id="rId6" Type="http://schemas.openxmlformats.org/officeDocument/2006/relationships/hyperlink" Target="https://dodcio.defense.gov/Library/DoDArchitectureFramework/dodaf20_ov5ab.aspx" TargetMode="External"/><Relationship Id="rId5" Type="http://schemas.openxmlformats.org/officeDocument/2006/relationships/hyperlink" Target="https://dodcio.defense.gov/Library/DoDArchitectureFramework/dodaf20_ov4.aspx" TargetMode="External"/><Relationship Id="rId4" Type="http://schemas.openxmlformats.org/officeDocument/2006/relationships/hyperlink" Target="https://dodcio.defense.gov/Library/DoDArchitectureFramework/dodaf20_ov3.aspx" TargetMode="External"/><Relationship Id="rId9" Type="http://schemas.openxmlformats.org/officeDocument/2006/relationships/hyperlink" Target="https://dodcio.defense.gov/Library/DoDArchitectureFramework/dodaf20_ov6c.aspx" TargetMode="External"/></Relationships>
</file>

<file path=ppt/slides/_rels/slide16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8" Type="http://schemas.openxmlformats.org/officeDocument/2006/relationships/hyperlink" Target="https://dodcio.defense.gov/Library/DoDArchitectureFramework/dodaf20_services6.aspx" TargetMode="External"/><Relationship Id="rId13" Type="http://schemas.openxmlformats.org/officeDocument/2006/relationships/hyperlink" Target="https://dodcio.defense.gov/Library/DoDArchitectureFramework/dodaf20_services10b.aspx" TargetMode="External"/><Relationship Id="rId3" Type="http://schemas.openxmlformats.org/officeDocument/2006/relationships/hyperlink" Target="https://dodcio.defense.gov/Library/DoDArchitectureFramework/dodaf20_services2.aspx" TargetMode="External"/><Relationship Id="rId7" Type="http://schemas.openxmlformats.org/officeDocument/2006/relationships/hyperlink" Target="https://dodcio.defense.gov/Library/DoDArchitectureFramework/dodaf20_services5.aspx" TargetMode="External"/><Relationship Id="rId12" Type="http://schemas.openxmlformats.org/officeDocument/2006/relationships/hyperlink" Target="https://dodcio.defense.gov/Library/DoDArchitectureFramework/dodaf20_services10a.aspx" TargetMode="External"/><Relationship Id="rId2" Type="http://schemas.openxmlformats.org/officeDocument/2006/relationships/hyperlink" Target="https://dodcio.defense.gov/Library/DoDArchitectureFramework/dodaf20_services1.aspx" TargetMode="External"/><Relationship Id="rId1" Type="http://schemas.openxmlformats.org/officeDocument/2006/relationships/slideLayout" Target="../slideLayouts/slideLayout2.xml"/><Relationship Id="rId6" Type="http://schemas.openxmlformats.org/officeDocument/2006/relationships/hyperlink" Target="https://dodcio.defense.gov/Library/DoDArchitectureFramework/dodaf20_services4.aspx" TargetMode="External"/><Relationship Id="rId11" Type="http://schemas.openxmlformats.org/officeDocument/2006/relationships/hyperlink" Target="https://dodcio.defense.gov/Library/DoDArchitectureFramework/dodaf20_services9.aspx" TargetMode="External"/><Relationship Id="rId5" Type="http://schemas.openxmlformats.org/officeDocument/2006/relationships/hyperlink" Target="https://dodcio.defense.gov/Library/DoDArchitectureFramework/dodaf20_services3b.aspx" TargetMode="External"/><Relationship Id="rId10" Type="http://schemas.openxmlformats.org/officeDocument/2006/relationships/hyperlink" Target="https://dodcio.defense.gov/Library/DoDArchitectureFramework/dodaf20_services8.aspx" TargetMode="External"/><Relationship Id="rId4" Type="http://schemas.openxmlformats.org/officeDocument/2006/relationships/hyperlink" Target="https://dodcio.defense.gov/Library/DoDArchitectureFramework/dodaf20_services3a.aspx" TargetMode="External"/><Relationship Id="rId9" Type="http://schemas.openxmlformats.org/officeDocument/2006/relationships/hyperlink" Target="https://dodcio.defense.gov/Library/DoDArchitectureFramework/dodaf20_services7.aspx" TargetMode="External"/><Relationship Id="rId14" Type="http://schemas.openxmlformats.org/officeDocument/2006/relationships/hyperlink" Target="https://dodcio.defense.gov/Library/DoDArchitectureFramework/dodaf20_services10c.aspx"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6.xml"/><Relationship Id="rId5" Type="http://schemas.openxmlformats.org/officeDocument/2006/relationships/image" Target="../media/image13.svg"/><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svg"/><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en.wikipedia.org/wiki/Computer_progra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en.wikipedia.org/wiki/Expression_(linguistics)" TargetMode="External"/><Relationship Id="rId7" Type="http://schemas.openxmlformats.org/officeDocument/2006/relationships/hyperlink" Target="https://en.wikipedia.org/wiki/Domain_of_discourse" TargetMode="External"/><Relationship Id="rId2" Type="http://schemas.openxmlformats.org/officeDocument/2006/relationships/hyperlink" Target="https://en.wikipedia.org/wiki/Compound_(linguistics)" TargetMode="External"/><Relationship Id="rId1" Type="http://schemas.openxmlformats.org/officeDocument/2006/relationships/slideLayout" Target="../slideLayouts/slideLayout2.xml"/><Relationship Id="rId6" Type="http://schemas.openxmlformats.org/officeDocument/2006/relationships/hyperlink" Target="https://en.wikipedia.org/wiki/Information_science" TargetMode="External"/><Relationship Id="rId5" Type="http://schemas.openxmlformats.org/officeDocument/2006/relationships/hyperlink" Target="https://en.wikipedia.org/wiki/Computer_science" TargetMode="External"/><Relationship Id="rId4" Type="http://schemas.openxmlformats.org/officeDocument/2006/relationships/hyperlink" Target="https://en.wikipedia.org/wiki/Context_(language_use)"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hyperlink" Target="https://en.wikipedia.org/wiki/Engineering" TargetMode="External"/><Relationship Id="rId13" Type="http://schemas.openxmlformats.org/officeDocument/2006/relationships/hyperlink" Target="https://en.wikipedia.org/wiki/Synergy" TargetMode="External"/><Relationship Id="rId3" Type="http://schemas.openxmlformats.org/officeDocument/2006/relationships/hyperlink" Target="https://en.wikipedia.org/wiki/Systems_architecture" TargetMode="External"/><Relationship Id="rId7" Type="http://schemas.openxmlformats.org/officeDocument/2006/relationships/hyperlink" Target="https://en.wikipedia.org/wiki/Interdisciplinary" TargetMode="External"/><Relationship Id="rId12" Type="http://schemas.openxmlformats.org/officeDocument/2006/relationships/hyperlink" Target="https://en.wikipedia.org/wiki/Systems_thinking" TargetMode="External"/><Relationship Id="rId2" Type="http://schemas.openxmlformats.org/officeDocument/2006/relationships/hyperlink" Target="https://en.wikipedia.org/wiki/Information_and_communications_technology" TargetMode="External"/><Relationship Id="rId1" Type="http://schemas.openxmlformats.org/officeDocument/2006/relationships/slideLayout" Target="../slideLayouts/slideLayout2.xml"/><Relationship Id="rId6" Type="http://schemas.openxmlformats.org/officeDocument/2006/relationships/hyperlink" Target="https://en.wikipedia.org/wiki/Systems_architect" TargetMode="External"/><Relationship Id="rId11" Type="http://schemas.openxmlformats.org/officeDocument/2006/relationships/hyperlink" Target="https://en.wikipedia.org/wiki/Enterprise_life_cycle" TargetMode="External"/><Relationship Id="rId5" Type="http://schemas.openxmlformats.org/officeDocument/2006/relationships/hyperlink" Target="https://en.wikipedia.org/wiki/Implementation" TargetMode="External"/><Relationship Id="rId10" Type="http://schemas.openxmlformats.org/officeDocument/2006/relationships/hyperlink" Target="https://en.wikipedia.org/wiki/Complex_system" TargetMode="External"/><Relationship Id="rId4" Type="http://schemas.openxmlformats.org/officeDocument/2006/relationships/hyperlink" Target="https://en.wikipedia.org/wiki/Requirements" TargetMode="External"/><Relationship Id="rId9" Type="http://schemas.openxmlformats.org/officeDocument/2006/relationships/hyperlink" Target="https://en.wikipedia.org/wiki/Engineering_management" TargetMode="External"/><Relationship Id="rId14" Type="http://schemas.openxmlformats.org/officeDocument/2006/relationships/hyperlink" Target="https://en.wikipedia.org/wiki/Function_(engineering)" TargetMode="External"/></Relationships>
</file>

<file path=ppt/slides/_rels/slide90.xml.rels><?xml version="1.0" encoding="UTF-8" standalone="yes"?>
<Relationships xmlns="http://schemas.openxmlformats.org/package/2006/relationships"><Relationship Id="rId2" Type="http://schemas.openxmlformats.org/officeDocument/2006/relationships/hyperlink" Target="https://en.wikipedia.org/wiki/Domain_of_discourse" TargetMode="Externa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9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Date Placeholder 1"/>
          <p:cNvSpPr>
            <a:spLocks noGrp="1"/>
          </p:cNvSpPr>
          <p:nvPr>
            <p:ph type="dt" sz="quarter" idx="2"/>
          </p:nvPr>
        </p:nvSpPr>
        <p:spPr>
          <a:xfrm>
            <a:off x="0" y="6553200"/>
            <a:ext cx="1731963" cy="268288"/>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20738" eaLnBrk="0" hangingPunct="0">
              <a:defRPr sz="2400" b="1">
                <a:solidFill>
                  <a:schemeClr val="tx1"/>
                </a:solidFill>
                <a:latin typeface="Arial" charset="0"/>
                <a:ea typeface="ＭＳ Ｐゴシック" charset="0"/>
                <a:cs typeface="ＭＳ Ｐゴシック" charset="0"/>
              </a:defRPr>
            </a:lvl1pPr>
            <a:lvl2pPr marL="37931725" indent="-37474525" defTabSz="820738" eaLnBrk="0" hangingPunct="0">
              <a:defRPr sz="2400" b="1">
                <a:solidFill>
                  <a:schemeClr val="tx1"/>
                </a:solidFill>
                <a:latin typeface="Arial" charset="0"/>
                <a:ea typeface="ＭＳ Ｐゴシック" charset="0"/>
              </a:defRPr>
            </a:lvl2pPr>
            <a:lvl3pPr eaLnBrk="0" hangingPunct="0">
              <a:defRPr sz="2400" b="1">
                <a:solidFill>
                  <a:schemeClr val="tx1"/>
                </a:solidFill>
                <a:latin typeface="Arial" charset="0"/>
                <a:ea typeface="ＭＳ Ｐゴシック" charset="0"/>
              </a:defRPr>
            </a:lvl3pPr>
            <a:lvl4pPr eaLnBrk="0" hangingPunct="0">
              <a:defRPr sz="2400" b="1">
                <a:solidFill>
                  <a:schemeClr val="tx1"/>
                </a:solidFill>
                <a:latin typeface="Arial" charset="0"/>
                <a:ea typeface="ＭＳ Ｐゴシック" charset="0"/>
              </a:defRPr>
            </a:lvl4pPr>
            <a:lvl5pPr eaLnBrk="0" hangingPunct="0">
              <a:defRPr sz="2400" b="1">
                <a:solidFill>
                  <a:schemeClr val="tx1"/>
                </a:solidFill>
                <a:latin typeface="Arial" charset="0"/>
                <a:ea typeface="ＭＳ Ｐゴシック" charset="0"/>
              </a:defRPr>
            </a:lvl5pPr>
            <a:lvl6pPr marL="457200" eaLnBrk="0" fontAlgn="base" hangingPunct="0">
              <a:spcBef>
                <a:spcPct val="0"/>
              </a:spcBef>
              <a:spcAft>
                <a:spcPct val="0"/>
              </a:spcAft>
              <a:defRPr sz="2400" b="1">
                <a:solidFill>
                  <a:schemeClr val="tx1"/>
                </a:solidFill>
                <a:latin typeface="Arial" charset="0"/>
                <a:ea typeface="ＭＳ Ｐゴシック" charset="0"/>
              </a:defRPr>
            </a:lvl6pPr>
            <a:lvl7pPr marL="914400" eaLnBrk="0" fontAlgn="base" hangingPunct="0">
              <a:spcBef>
                <a:spcPct val="0"/>
              </a:spcBef>
              <a:spcAft>
                <a:spcPct val="0"/>
              </a:spcAft>
              <a:defRPr sz="2400" b="1">
                <a:solidFill>
                  <a:schemeClr val="tx1"/>
                </a:solidFill>
                <a:latin typeface="Arial" charset="0"/>
                <a:ea typeface="ＭＳ Ｐゴシック" charset="0"/>
              </a:defRPr>
            </a:lvl7pPr>
            <a:lvl8pPr marL="1371600" eaLnBrk="0" fontAlgn="base" hangingPunct="0">
              <a:spcBef>
                <a:spcPct val="0"/>
              </a:spcBef>
              <a:spcAft>
                <a:spcPct val="0"/>
              </a:spcAft>
              <a:defRPr sz="2400" b="1">
                <a:solidFill>
                  <a:schemeClr val="tx1"/>
                </a:solidFill>
                <a:latin typeface="Arial" charset="0"/>
                <a:ea typeface="ＭＳ Ｐゴシック" charset="0"/>
              </a:defRPr>
            </a:lvl8pPr>
            <a:lvl9pPr marL="1828800" eaLnBrk="0" fontAlgn="base" hangingPunct="0">
              <a:spcBef>
                <a:spcPct val="0"/>
              </a:spcBef>
              <a:spcAft>
                <a:spcPct val="0"/>
              </a:spcAft>
              <a:defRPr sz="2400" b="1">
                <a:solidFill>
                  <a:schemeClr val="tx1"/>
                </a:solidFill>
                <a:latin typeface="Arial" charset="0"/>
                <a:ea typeface="ＭＳ Ｐゴシック" charset="0"/>
              </a:defRPr>
            </a:lvl9pPr>
          </a:lstStyle>
          <a:p>
            <a:r>
              <a:rPr lang="en-US" sz="1000" b="0">
                <a:solidFill>
                  <a:srgbClr val="333399"/>
                </a:solidFill>
              </a:rPr>
              <a:t>28 Mar 2024</a:t>
            </a:r>
          </a:p>
        </p:txBody>
      </p:sp>
      <p:pic>
        <p:nvPicPr>
          <p:cNvPr id="1638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76200"/>
            <a:ext cx="1295400" cy="569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6388" name="Rectangle 5"/>
          <p:cNvSpPr>
            <a:spLocks noChangeArrowheads="1"/>
          </p:cNvSpPr>
          <p:nvPr/>
        </p:nvSpPr>
        <p:spPr bwMode="auto">
          <a:xfrm>
            <a:off x="0" y="0"/>
            <a:ext cx="1371600" cy="6096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eaLnBrk="0" hangingPunct="0">
              <a:lnSpc>
                <a:spcPct val="90000"/>
              </a:lnSpc>
              <a:spcAft>
                <a:spcPct val="10000"/>
              </a:spcAft>
              <a:buSzPct val="125000"/>
            </a:pPr>
            <a:endParaRPr lang="en-US" sz="1800"/>
          </a:p>
        </p:txBody>
      </p:sp>
      <p:sp>
        <p:nvSpPr>
          <p:cNvPr id="16389" name="Rectangle 6"/>
          <p:cNvSpPr>
            <a:spLocks noChangeArrowheads="1"/>
          </p:cNvSpPr>
          <p:nvPr/>
        </p:nvSpPr>
        <p:spPr bwMode="auto">
          <a:xfrm>
            <a:off x="7696200" y="0"/>
            <a:ext cx="1447800" cy="6858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eaLnBrk="0" hangingPunct="0">
              <a:lnSpc>
                <a:spcPct val="90000"/>
              </a:lnSpc>
              <a:spcAft>
                <a:spcPct val="10000"/>
              </a:spcAft>
              <a:buSzPct val="125000"/>
            </a:pPr>
            <a:endParaRPr lang="en-US" sz="1800"/>
          </a:p>
        </p:txBody>
      </p:sp>
      <p:sp>
        <p:nvSpPr>
          <p:cNvPr id="16390" name="Rectangle 7"/>
          <p:cNvSpPr>
            <a:spLocks noChangeArrowheads="1"/>
          </p:cNvSpPr>
          <p:nvPr/>
        </p:nvSpPr>
        <p:spPr bwMode="auto">
          <a:xfrm>
            <a:off x="0" y="6248400"/>
            <a:ext cx="1371600" cy="6096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eaLnBrk="0" hangingPunct="0">
              <a:lnSpc>
                <a:spcPct val="90000"/>
              </a:lnSpc>
              <a:spcAft>
                <a:spcPct val="10000"/>
              </a:spcAft>
              <a:buSzPct val="125000"/>
            </a:pPr>
            <a:endParaRPr lang="en-US" sz="1800"/>
          </a:p>
        </p:txBody>
      </p:sp>
      <p:sp>
        <p:nvSpPr>
          <p:cNvPr id="16391" name="Rectangle 8"/>
          <p:cNvSpPr>
            <a:spLocks noChangeArrowheads="1"/>
          </p:cNvSpPr>
          <p:nvPr/>
        </p:nvSpPr>
        <p:spPr bwMode="auto">
          <a:xfrm>
            <a:off x="7772400" y="6248400"/>
            <a:ext cx="1371600" cy="6096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eaLnBrk="0" hangingPunct="0">
              <a:lnSpc>
                <a:spcPct val="90000"/>
              </a:lnSpc>
              <a:spcAft>
                <a:spcPct val="10000"/>
              </a:spcAft>
              <a:buSzPct val="125000"/>
            </a:pPr>
            <a:endParaRPr lang="en-US" sz="1800"/>
          </a:p>
        </p:txBody>
      </p:sp>
      <p:sp>
        <p:nvSpPr>
          <p:cNvPr id="16392" name="Rectangle 9"/>
          <p:cNvSpPr>
            <a:spLocks noChangeArrowheads="1"/>
          </p:cNvSpPr>
          <p:nvPr/>
        </p:nvSpPr>
        <p:spPr bwMode="auto">
          <a:xfrm>
            <a:off x="381000" y="609600"/>
            <a:ext cx="8534400" cy="6096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eaLnBrk="0" hangingPunct="0">
              <a:lnSpc>
                <a:spcPct val="90000"/>
              </a:lnSpc>
              <a:spcAft>
                <a:spcPct val="10000"/>
              </a:spcAft>
              <a:buSzPct val="125000"/>
            </a:pPr>
            <a:endParaRPr lang="en-US" sz="1800"/>
          </a:p>
        </p:txBody>
      </p:sp>
      <p:sp>
        <p:nvSpPr>
          <p:cNvPr id="929803" name="Text Box 11"/>
          <p:cNvSpPr txBox="1">
            <a:spLocks noChangeArrowheads="1"/>
          </p:cNvSpPr>
          <p:nvPr/>
        </p:nvSpPr>
        <p:spPr bwMode="auto">
          <a:xfrm>
            <a:off x="768350" y="1006475"/>
            <a:ext cx="7597775" cy="3108543"/>
          </a:xfrm>
          <a:prstGeom prst="rect">
            <a:avLst/>
          </a:prstGeom>
          <a:noFill/>
          <a:ln w="76200">
            <a:solidFill>
              <a:srgbClr val="000099"/>
            </a:solidFill>
            <a:miter lim="800000"/>
            <a:headEnd type="none" w="sm" len="sm"/>
            <a:tailEnd type="none" w="sm" len="sm"/>
          </a:ln>
          <a:effectLst/>
        </p:spPr>
        <p:txBody>
          <a:bodyPr>
            <a:spAutoFit/>
          </a:bodyPr>
          <a:lstStyle>
            <a:lvl1pPr eaLnBrk="0" hangingPunct="0">
              <a:defRPr sz="2400" b="1">
                <a:solidFill>
                  <a:schemeClr val="tx1"/>
                </a:solidFill>
                <a:latin typeface="Arial" charset="0"/>
                <a:ea typeface="ＭＳ Ｐゴシック" charset="0"/>
                <a:cs typeface="ＭＳ Ｐゴシック" charset="0"/>
              </a:defRPr>
            </a:lvl1pPr>
            <a:lvl2pPr marL="37931725" indent="-37474525" eaLnBrk="0" hangingPunct="0">
              <a:defRPr sz="2400" b="1">
                <a:solidFill>
                  <a:schemeClr val="tx1"/>
                </a:solidFill>
                <a:latin typeface="Arial" charset="0"/>
                <a:ea typeface="ＭＳ Ｐゴシック" charset="0"/>
              </a:defRPr>
            </a:lvl2pPr>
            <a:lvl3pPr eaLnBrk="0" hangingPunct="0">
              <a:defRPr sz="2400" b="1">
                <a:solidFill>
                  <a:schemeClr val="tx1"/>
                </a:solidFill>
                <a:latin typeface="Arial" charset="0"/>
                <a:ea typeface="ＭＳ Ｐゴシック" charset="0"/>
              </a:defRPr>
            </a:lvl3pPr>
            <a:lvl4pPr eaLnBrk="0" hangingPunct="0">
              <a:defRPr sz="2400" b="1">
                <a:solidFill>
                  <a:schemeClr val="tx1"/>
                </a:solidFill>
                <a:latin typeface="Arial" charset="0"/>
                <a:ea typeface="ＭＳ Ｐゴシック" charset="0"/>
              </a:defRPr>
            </a:lvl4pPr>
            <a:lvl5pPr eaLnBrk="0" hangingPunct="0">
              <a:defRPr sz="2400" b="1">
                <a:solidFill>
                  <a:schemeClr val="tx1"/>
                </a:solidFill>
                <a:latin typeface="Arial" charset="0"/>
                <a:ea typeface="ＭＳ Ｐゴシック" charset="0"/>
              </a:defRPr>
            </a:lvl5pPr>
            <a:lvl6pPr marL="457200" eaLnBrk="0" fontAlgn="base" hangingPunct="0">
              <a:spcBef>
                <a:spcPct val="0"/>
              </a:spcBef>
              <a:spcAft>
                <a:spcPct val="0"/>
              </a:spcAft>
              <a:defRPr sz="2400" b="1">
                <a:solidFill>
                  <a:schemeClr val="tx1"/>
                </a:solidFill>
                <a:latin typeface="Arial" charset="0"/>
                <a:ea typeface="ＭＳ Ｐゴシック" charset="0"/>
              </a:defRPr>
            </a:lvl6pPr>
            <a:lvl7pPr marL="914400" eaLnBrk="0" fontAlgn="base" hangingPunct="0">
              <a:spcBef>
                <a:spcPct val="0"/>
              </a:spcBef>
              <a:spcAft>
                <a:spcPct val="0"/>
              </a:spcAft>
              <a:defRPr sz="2400" b="1">
                <a:solidFill>
                  <a:schemeClr val="tx1"/>
                </a:solidFill>
                <a:latin typeface="Arial" charset="0"/>
                <a:ea typeface="ＭＳ Ｐゴシック" charset="0"/>
              </a:defRPr>
            </a:lvl7pPr>
            <a:lvl8pPr marL="1371600" eaLnBrk="0" fontAlgn="base" hangingPunct="0">
              <a:spcBef>
                <a:spcPct val="0"/>
              </a:spcBef>
              <a:spcAft>
                <a:spcPct val="0"/>
              </a:spcAft>
              <a:defRPr sz="2400" b="1">
                <a:solidFill>
                  <a:schemeClr val="tx1"/>
                </a:solidFill>
                <a:latin typeface="Arial" charset="0"/>
                <a:ea typeface="ＭＳ Ｐゴシック" charset="0"/>
              </a:defRPr>
            </a:lvl8pPr>
            <a:lvl9pPr marL="1828800" eaLnBrk="0" fontAlgn="base" hangingPunct="0">
              <a:spcBef>
                <a:spcPct val="0"/>
              </a:spcBef>
              <a:spcAft>
                <a:spcPct val="0"/>
              </a:spcAft>
              <a:defRPr sz="2400" b="1">
                <a:solidFill>
                  <a:schemeClr val="tx1"/>
                </a:solidFill>
                <a:latin typeface="Arial" charset="0"/>
                <a:ea typeface="ＭＳ Ｐゴシック" charset="0"/>
              </a:defRPr>
            </a:lvl9pPr>
          </a:lstStyle>
          <a:p>
            <a:pPr algn="ctr"/>
            <a:endParaRPr lang="en-US" sz="2800" dirty="0">
              <a:solidFill>
                <a:srgbClr val="000099"/>
              </a:solidFill>
              <a:effectLst>
                <a:outerShdw blurRad="38100" dist="38100" dir="2700000" algn="tl">
                  <a:srgbClr val="DDDDDD"/>
                </a:outerShdw>
              </a:effectLst>
            </a:endParaRPr>
          </a:p>
          <a:p>
            <a:pPr algn="ctr"/>
            <a:r>
              <a:rPr lang="en-US" sz="3200" dirty="0">
                <a:solidFill>
                  <a:srgbClr val="000099"/>
                </a:solidFill>
                <a:effectLst>
                  <a:outerShdw blurRad="38100" dist="38100" dir="2700000" algn="tl">
                    <a:srgbClr val="DDDDDD"/>
                  </a:outerShdw>
                </a:effectLst>
              </a:rPr>
              <a:t>CCSDS System Engineering</a:t>
            </a:r>
          </a:p>
          <a:p>
            <a:pPr algn="ctr"/>
            <a:r>
              <a:rPr lang="en-US" sz="3200" dirty="0">
                <a:solidFill>
                  <a:srgbClr val="000099"/>
                </a:solidFill>
                <a:effectLst>
                  <a:outerShdw blurRad="38100" dist="38100" dir="2700000" algn="tl">
                    <a:srgbClr val="DDDDDD"/>
                  </a:outerShdw>
                </a:effectLst>
              </a:rPr>
              <a:t>Area (SEA): System Architecture WG (SAWG)</a:t>
            </a:r>
          </a:p>
          <a:p>
            <a:pPr algn="ctr"/>
            <a:r>
              <a:rPr lang="en-US" sz="3200" dirty="0">
                <a:solidFill>
                  <a:srgbClr val="000099"/>
                </a:solidFill>
                <a:effectLst>
                  <a:outerShdw blurRad="38100" dist="38100" dir="2700000" algn="tl">
                    <a:srgbClr val="DDDDDD"/>
                  </a:outerShdw>
                </a:effectLst>
              </a:rPr>
              <a:t>RASDS++ Update Views</a:t>
            </a:r>
          </a:p>
          <a:p>
            <a:pPr algn="ctr"/>
            <a:endParaRPr lang="en-US" sz="4000" dirty="0">
              <a:solidFill>
                <a:srgbClr val="000099"/>
              </a:solidFill>
              <a:effectLst>
                <a:outerShdw blurRad="38100" dist="38100" dir="2700000" algn="tl">
                  <a:srgbClr val="DDDDDD"/>
                </a:outerShdw>
              </a:effectLst>
            </a:endParaRPr>
          </a:p>
        </p:txBody>
      </p:sp>
      <p:sp>
        <p:nvSpPr>
          <p:cNvPr id="16394" name="Text Box 12"/>
          <p:cNvSpPr txBox="1">
            <a:spLocks noChangeArrowheads="1"/>
          </p:cNvSpPr>
          <p:nvPr/>
        </p:nvSpPr>
        <p:spPr bwMode="auto">
          <a:xfrm>
            <a:off x="652977" y="4511099"/>
            <a:ext cx="7990457" cy="17851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wrap="none">
            <a:spAutoFit/>
          </a:bodyPr>
          <a:lstStyle>
            <a:lvl1pPr eaLnBrk="0" hangingPunct="0">
              <a:defRPr sz="2400" b="1">
                <a:solidFill>
                  <a:schemeClr val="tx1"/>
                </a:solidFill>
                <a:latin typeface="Arial" charset="0"/>
                <a:ea typeface="ＭＳ Ｐゴシック" charset="0"/>
                <a:cs typeface="ＭＳ Ｐゴシック" charset="0"/>
              </a:defRPr>
            </a:lvl1pPr>
            <a:lvl2pPr marL="37931725" indent="-37474525" eaLnBrk="0" hangingPunct="0">
              <a:defRPr sz="2400" b="1">
                <a:solidFill>
                  <a:schemeClr val="tx1"/>
                </a:solidFill>
                <a:latin typeface="Arial" charset="0"/>
                <a:ea typeface="ＭＳ Ｐゴシック" charset="0"/>
              </a:defRPr>
            </a:lvl2pPr>
            <a:lvl3pPr eaLnBrk="0" hangingPunct="0">
              <a:defRPr sz="2400" b="1">
                <a:solidFill>
                  <a:schemeClr val="tx1"/>
                </a:solidFill>
                <a:latin typeface="Arial" charset="0"/>
                <a:ea typeface="ＭＳ Ｐゴシック" charset="0"/>
              </a:defRPr>
            </a:lvl3pPr>
            <a:lvl4pPr eaLnBrk="0" hangingPunct="0">
              <a:defRPr sz="2400" b="1">
                <a:solidFill>
                  <a:schemeClr val="tx1"/>
                </a:solidFill>
                <a:latin typeface="Arial" charset="0"/>
                <a:ea typeface="ＭＳ Ｐゴシック" charset="0"/>
              </a:defRPr>
            </a:lvl4pPr>
            <a:lvl5pPr eaLnBrk="0" hangingPunct="0">
              <a:defRPr sz="2400" b="1">
                <a:solidFill>
                  <a:schemeClr val="tx1"/>
                </a:solidFill>
                <a:latin typeface="Arial" charset="0"/>
                <a:ea typeface="ＭＳ Ｐゴシック" charset="0"/>
              </a:defRPr>
            </a:lvl5pPr>
            <a:lvl6pPr marL="457200" eaLnBrk="0" fontAlgn="base" hangingPunct="0">
              <a:spcBef>
                <a:spcPct val="0"/>
              </a:spcBef>
              <a:spcAft>
                <a:spcPct val="0"/>
              </a:spcAft>
              <a:defRPr sz="2400" b="1">
                <a:solidFill>
                  <a:schemeClr val="tx1"/>
                </a:solidFill>
                <a:latin typeface="Arial" charset="0"/>
                <a:ea typeface="ＭＳ Ｐゴシック" charset="0"/>
              </a:defRPr>
            </a:lvl6pPr>
            <a:lvl7pPr marL="914400" eaLnBrk="0" fontAlgn="base" hangingPunct="0">
              <a:spcBef>
                <a:spcPct val="0"/>
              </a:spcBef>
              <a:spcAft>
                <a:spcPct val="0"/>
              </a:spcAft>
              <a:defRPr sz="2400" b="1">
                <a:solidFill>
                  <a:schemeClr val="tx1"/>
                </a:solidFill>
                <a:latin typeface="Arial" charset="0"/>
                <a:ea typeface="ＭＳ Ｐゴシック" charset="0"/>
              </a:defRPr>
            </a:lvl7pPr>
            <a:lvl8pPr marL="1371600" eaLnBrk="0" fontAlgn="base" hangingPunct="0">
              <a:spcBef>
                <a:spcPct val="0"/>
              </a:spcBef>
              <a:spcAft>
                <a:spcPct val="0"/>
              </a:spcAft>
              <a:defRPr sz="2400" b="1">
                <a:solidFill>
                  <a:schemeClr val="tx1"/>
                </a:solidFill>
                <a:latin typeface="Arial" charset="0"/>
                <a:ea typeface="ＭＳ Ｐゴシック" charset="0"/>
              </a:defRPr>
            </a:lvl8pPr>
            <a:lvl9pPr marL="1828800" eaLnBrk="0" fontAlgn="base" hangingPunct="0">
              <a:spcBef>
                <a:spcPct val="0"/>
              </a:spcBef>
              <a:spcAft>
                <a:spcPct val="0"/>
              </a:spcAft>
              <a:defRPr sz="2400" b="1">
                <a:solidFill>
                  <a:schemeClr val="tx1"/>
                </a:solidFill>
                <a:latin typeface="Arial" charset="0"/>
                <a:ea typeface="ＭＳ Ｐゴシック" charset="0"/>
              </a:defRPr>
            </a:lvl9pPr>
          </a:lstStyle>
          <a:p>
            <a:pPr algn="ctr"/>
            <a:endParaRPr lang="en-US" dirty="0">
              <a:solidFill>
                <a:srgbClr val="000099"/>
              </a:solidFill>
            </a:endParaRPr>
          </a:p>
          <a:p>
            <a:pPr algn="ctr"/>
            <a:r>
              <a:rPr lang="en-US" sz="2000" dirty="0">
                <a:solidFill>
                  <a:srgbClr val="000099"/>
                </a:solidFill>
              </a:rPr>
              <a:t>Peter Shames, Systems Engineering Area Director</a:t>
            </a:r>
          </a:p>
          <a:p>
            <a:pPr algn="ctr"/>
            <a:r>
              <a:rPr lang="en-US" sz="1600" dirty="0">
                <a:solidFill>
                  <a:srgbClr val="000099"/>
                </a:solidFill>
              </a:rPr>
              <a:t>Fred </a:t>
            </a:r>
            <a:r>
              <a:rPr lang="en-US" sz="1600" dirty="0" err="1">
                <a:solidFill>
                  <a:srgbClr val="000099"/>
                </a:solidFill>
              </a:rPr>
              <a:t>Slane</a:t>
            </a:r>
            <a:r>
              <a:rPr lang="en-US" sz="1600" dirty="0">
                <a:solidFill>
                  <a:srgbClr val="000099"/>
                </a:solidFill>
              </a:rPr>
              <a:t>, Ramon </a:t>
            </a:r>
            <a:r>
              <a:rPr lang="en-US" sz="1600" dirty="0" err="1">
                <a:solidFill>
                  <a:srgbClr val="000099"/>
                </a:solidFill>
              </a:rPr>
              <a:t>Krosley</a:t>
            </a:r>
            <a:r>
              <a:rPr lang="en-US" sz="1600" dirty="0">
                <a:solidFill>
                  <a:srgbClr val="000099"/>
                </a:solidFill>
              </a:rPr>
              <a:t>, Costin </a:t>
            </a:r>
            <a:r>
              <a:rPr lang="en-US" sz="1600" dirty="0" err="1">
                <a:solidFill>
                  <a:srgbClr val="000099"/>
                </a:solidFill>
              </a:rPr>
              <a:t>Radulescu</a:t>
            </a:r>
            <a:r>
              <a:rPr lang="en-US" sz="1600" dirty="0">
                <a:solidFill>
                  <a:srgbClr val="000099"/>
                </a:solidFill>
              </a:rPr>
              <a:t>, </a:t>
            </a:r>
            <a:r>
              <a:rPr lang="en-US" sz="1600" dirty="0" err="1">
                <a:solidFill>
                  <a:srgbClr val="000099"/>
                </a:solidFill>
              </a:rPr>
              <a:t>Shelbun</a:t>
            </a:r>
            <a:r>
              <a:rPr lang="en-US" sz="1600" dirty="0">
                <a:solidFill>
                  <a:srgbClr val="000099"/>
                </a:solidFill>
              </a:rPr>
              <a:t> Cheng, Christian </a:t>
            </a:r>
            <a:r>
              <a:rPr lang="en-US" sz="1600" dirty="0" err="1">
                <a:solidFill>
                  <a:srgbClr val="000099"/>
                </a:solidFill>
              </a:rPr>
              <a:t>Stangl</a:t>
            </a:r>
            <a:endParaRPr lang="en-US" sz="1600" dirty="0">
              <a:solidFill>
                <a:srgbClr val="000099"/>
              </a:solidFill>
            </a:endParaRPr>
          </a:p>
          <a:p>
            <a:pPr algn="ctr"/>
            <a:endParaRPr lang="en-US" sz="800" u="sng" dirty="0">
              <a:solidFill>
                <a:schemeClr val="accent1"/>
              </a:solidFill>
            </a:endParaRPr>
          </a:p>
          <a:p>
            <a:pPr algn="ctr"/>
            <a:r>
              <a:rPr lang="en-US" sz="1400" dirty="0">
                <a:solidFill>
                  <a:srgbClr val="000099"/>
                </a:solidFill>
              </a:rPr>
              <a:t>25 Sept 2024</a:t>
            </a:r>
          </a:p>
          <a:p>
            <a:pPr algn="ctr"/>
            <a:r>
              <a:rPr lang="en-US" sz="1400" u="sng" dirty="0">
                <a:solidFill>
                  <a:srgbClr val="FF0000"/>
                </a:solidFill>
              </a:rPr>
              <a:t>(“Word” version, edited for easy use as figures)</a:t>
            </a:r>
          </a:p>
          <a:p>
            <a:pPr algn="ctr"/>
            <a:r>
              <a:rPr lang="en-US" sz="1400" u="sng" dirty="0">
                <a:solidFill>
                  <a:srgbClr val="FF0000"/>
                </a:solidFill>
              </a:rPr>
              <a:t>Updated w/RID fixes post Agency Review</a:t>
            </a:r>
            <a:endParaRPr lang="en-US" sz="1050" u="sng" dirty="0">
              <a:solidFill>
                <a:srgbClr val="FF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ext Box 1"/>
          <p:cNvSpPr txBox="1">
            <a:spLocks noChangeArrowheads="1"/>
          </p:cNvSpPr>
          <p:nvPr/>
        </p:nvSpPr>
        <p:spPr bwMode="auto">
          <a:xfrm>
            <a:off x="457200" y="0"/>
            <a:ext cx="8229600" cy="53657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ctr" eaLnBrk="0" hangingPunct="0">
              <a:lnSpc>
                <a:spcPct val="90000"/>
              </a:lnSpc>
              <a:defRPr sz="2500">
                <a:solidFill>
                  <a:srgbClr val="0099A6"/>
                </a:solidFill>
              </a:defRPr>
            </a:lvl1pPr>
            <a:lvl2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2pPr>
            <a:lvl3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3pPr>
            <a:lvl4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4pPr>
            <a:lvl5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5pPr>
            <a:lvl6pPr marL="457200" algn="ctr" eaLnBrk="0" fontAlgn="base" hangingPunct="0">
              <a:lnSpc>
                <a:spcPct val="90000"/>
              </a:lnSpc>
              <a:spcBef>
                <a:spcPct val="0"/>
              </a:spcBef>
              <a:spcAft>
                <a:spcPct val="0"/>
              </a:spcAft>
              <a:defRPr sz="2500">
                <a:solidFill>
                  <a:schemeClr val="hlink"/>
                </a:solidFill>
                <a:latin typeface="Arial" pitchFamily="-107" charset="0"/>
              </a:defRPr>
            </a:lvl6pPr>
            <a:lvl7pPr marL="914400" algn="ctr" eaLnBrk="0" fontAlgn="base" hangingPunct="0">
              <a:lnSpc>
                <a:spcPct val="90000"/>
              </a:lnSpc>
              <a:spcBef>
                <a:spcPct val="0"/>
              </a:spcBef>
              <a:spcAft>
                <a:spcPct val="0"/>
              </a:spcAft>
              <a:defRPr sz="2500">
                <a:solidFill>
                  <a:schemeClr val="hlink"/>
                </a:solidFill>
                <a:latin typeface="Arial" pitchFamily="-107" charset="0"/>
              </a:defRPr>
            </a:lvl7pPr>
            <a:lvl8pPr marL="1371600" algn="ctr" eaLnBrk="0" fontAlgn="base" hangingPunct="0">
              <a:lnSpc>
                <a:spcPct val="90000"/>
              </a:lnSpc>
              <a:spcBef>
                <a:spcPct val="0"/>
              </a:spcBef>
              <a:spcAft>
                <a:spcPct val="0"/>
              </a:spcAft>
              <a:defRPr sz="2500">
                <a:solidFill>
                  <a:schemeClr val="hlink"/>
                </a:solidFill>
                <a:latin typeface="Arial" pitchFamily="-107" charset="0"/>
              </a:defRPr>
            </a:lvl8pPr>
            <a:lvl9pPr marL="1828800" algn="ctr" eaLnBrk="0" fontAlgn="base" hangingPunct="0">
              <a:lnSpc>
                <a:spcPct val="90000"/>
              </a:lnSpc>
              <a:spcBef>
                <a:spcPct val="0"/>
              </a:spcBef>
              <a:spcAft>
                <a:spcPct val="0"/>
              </a:spcAft>
              <a:defRPr sz="2500">
                <a:solidFill>
                  <a:schemeClr val="hlink"/>
                </a:solidFill>
                <a:latin typeface="Arial" pitchFamily="-107" charset="0"/>
              </a:defRPr>
            </a:lvl9pPr>
          </a:lstStyle>
          <a:p>
            <a:r>
              <a:rPr lang="en-US" sz="2400" dirty="0"/>
              <a:t>Reference Architecture </a:t>
            </a:r>
            <a:br>
              <a:rPr lang="en-US" sz="2400" dirty="0"/>
            </a:br>
            <a:r>
              <a:rPr lang="en-US" sz="2400" dirty="0"/>
              <a:t>for Space Data Systems</a:t>
            </a:r>
          </a:p>
        </p:txBody>
      </p:sp>
      <p:sp>
        <p:nvSpPr>
          <p:cNvPr id="9218" name="Line 2"/>
          <p:cNvSpPr>
            <a:spLocks noChangeShapeType="1"/>
          </p:cNvSpPr>
          <p:nvPr/>
        </p:nvSpPr>
        <p:spPr bwMode="auto">
          <a:xfrm flipV="1">
            <a:off x="1676400" y="2179514"/>
            <a:ext cx="4767262" cy="2470273"/>
          </a:xfrm>
          <a:prstGeom prst="line">
            <a:avLst/>
          </a:prstGeom>
          <a:noFill/>
          <a:ln w="57240" cap="sq">
            <a:solidFill>
              <a:srgbClr val="FF3300"/>
            </a:solidFill>
            <a:miter lim="800000"/>
            <a:headEnd/>
            <a:tailEnd type="triangle"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9219" name="Rectangle 3"/>
          <p:cNvSpPr>
            <a:spLocks noChangeArrowheads="1"/>
          </p:cNvSpPr>
          <p:nvPr/>
        </p:nvSpPr>
        <p:spPr bwMode="auto">
          <a:xfrm>
            <a:off x="401638" y="1108916"/>
            <a:ext cx="2128838" cy="423863"/>
          </a:xfrm>
          <a:prstGeom prst="rect">
            <a:avLst/>
          </a:prstGeom>
          <a:solidFill>
            <a:schemeClr val="accent2"/>
          </a:solidFill>
          <a:ln w="9360" cap="sq">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2000" dirty="0">
                <a:solidFill>
                  <a:schemeClr val="bg1"/>
                </a:solidFill>
              </a:rPr>
              <a:t>Enterprise</a:t>
            </a:r>
          </a:p>
        </p:txBody>
      </p:sp>
      <p:sp>
        <p:nvSpPr>
          <p:cNvPr id="9220" name="Text Box 4"/>
          <p:cNvSpPr txBox="1">
            <a:spLocks noChangeArrowheads="1"/>
          </p:cNvSpPr>
          <p:nvPr/>
        </p:nvSpPr>
        <p:spPr bwMode="auto">
          <a:xfrm>
            <a:off x="2890838" y="1056482"/>
            <a:ext cx="3357562" cy="52540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buClrTx/>
              <a:buFontTx/>
              <a:buNone/>
              <a:defRPr/>
            </a:pPr>
            <a:r>
              <a:rPr lang="en-US" sz="1400" b="1" dirty="0"/>
              <a:t>Business Concerns</a:t>
            </a:r>
          </a:p>
          <a:p>
            <a:pPr>
              <a:buClrTx/>
              <a:buFontTx/>
              <a:buNone/>
              <a:defRPr/>
            </a:pPr>
            <a:r>
              <a:rPr lang="en-US" sz="1400" b="1" dirty="0"/>
              <a:t>Capabilities, Organizations, Governance</a:t>
            </a:r>
          </a:p>
        </p:txBody>
      </p:sp>
      <p:sp>
        <p:nvSpPr>
          <p:cNvPr id="9221" name="Rectangle 5"/>
          <p:cNvSpPr>
            <a:spLocks noChangeArrowheads="1"/>
          </p:cNvSpPr>
          <p:nvPr/>
        </p:nvSpPr>
        <p:spPr bwMode="auto">
          <a:xfrm>
            <a:off x="1193800" y="2532810"/>
            <a:ext cx="2128838" cy="423863"/>
          </a:xfrm>
          <a:prstGeom prst="rect">
            <a:avLst/>
          </a:prstGeom>
          <a:solidFill>
            <a:srgbClr val="0C8FCC"/>
          </a:solidFill>
          <a:ln w="9360" cap="sq">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2000" dirty="0">
                <a:solidFill>
                  <a:schemeClr val="bg1"/>
                </a:solidFill>
              </a:rPr>
              <a:t>Physical</a:t>
            </a:r>
          </a:p>
        </p:txBody>
      </p:sp>
      <p:sp>
        <p:nvSpPr>
          <p:cNvPr id="9222" name="Text Box 6"/>
          <p:cNvSpPr txBox="1">
            <a:spLocks noChangeArrowheads="1"/>
          </p:cNvSpPr>
          <p:nvPr/>
        </p:nvSpPr>
        <p:spPr bwMode="auto">
          <a:xfrm>
            <a:off x="3655219" y="2362200"/>
            <a:ext cx="3048000" cy="5207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buClrTx/>
              <a:buFontTx/>
              <a:buNone/>
              <a:defRPr/>
            </a:pPr>
            <a:r>
              <a:rPr lang="en-US" sz="1400" b="1" dirty="0"/>
              <a:t>Physical Concerns</a:t>
            </a:r>
          </a:p>
          <a:p>
            <a:pPr>
              <a:buClrTx/>
              <a:buFontTx/>
              <a:buNone/>
              <a:defRPr/>
            </a:pPr>
            <a:r>
              <a:rPr lang="en-US" sz="1400" b="1" dirty="0"/>
              <a:t>Component &amp; Connector perspective</a:t>
            </a:r>
          </a:p>
        </p:txBody>
      </p:sp>
      <p:sp>
        <p:nvSpPr>
          <p:cNvPr id="9223" name="Rectangle 7"/>
          <p:cNvSpPr>
            <a:spLocks noChangeArrowheads="1"/>
          </p:cNvSpPr>
          <p:nvPr/>
        </p:nvSpPr>
        <p:spPr bwMode="auto">
          <a:xfrm>
            <a:off x="762000" y="1820863"/>
            <a:ext cx="2128838" cy="423863"/>
          </a:xfrm>
          <a:prstGeom prst="rect">
            <a:avLst/>
          </a:prstGeom>
          <a:solidFill>
            <a:srgbClr val="CC0ECC"/>
          </a:solidFill>
          <a:ln w="9360" cap="sq">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2000">
                <a:solidFill>
                  <a:schemeClr val="bg1"/>
                </a:solidFill>
              </a:rPr>
              <a:t>Functional</a:t>
            </a:r>
          </a:p>
        </p:txBody>
      </p:sp>
      <p:sp>
        <p:nvSpPr>
          <p:cNvPr id="9224" name="Text Box 8"/>
          <p:cNvSpPr txBox="1">
            <a:spLocks noChangeArrowheads="1"/>
          </p:cNvSpPr>
          <p:nvPr/>
        </p:nvSpPr>
        <p:spPr bwMode="auto">
          <a:xfrm>
            <a:off x="3348038" y="1757892"/>
            <a:ext cx="3048000" cy="5207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buClrTx/>
              <a:buFontTx/>
              <a:buNone/>
              <a:defRPr/>
            </a:pPr>
            <a:r>
              <a:rPr lang="en-US" sz="1400" b="1" dirty="0"/>
              <a:t>Computational Concerns</a:t>
            </a:r>
          </a:p>
          <a:p>
            <a:pPr>
              <a:buClrTx/>
              <a:buFontTx/>
              <a:buNone/>
              <a:defRPr/>
            </a:pPr>
            <a:r>
              <a:rPr lang="en-US" sz="1400" b="1" dirty="0"/>
              <a:t>Functional composition</a:t>
            </a:r>
          </a:p>
        </p:txBody>
      </p:sp>
      <p:sp>
        <p:nvSpPr>
          <p:cNvPr id="9225" name="Rectangle 9"/>
          <p:cNvSpPr>
            <a:spLocks noChangeArrowheads="1"/>
          </p:cNvSpPr>
          <p:nvPr/>
        </p:nvSpPr>
        <p:spPr bwMode="auto">
          <a:xfrm>
            <a:off x="1947862" y="3972632"/>
            <a:ext cx="2128838" cy="423863"/>
          </a:xfrm>
          <a:prstGeom prst="rect">
            <a:avLst/>
          </a:prstGeom>
          <a:solidFill>
            <a:srgbClr val="FF0000"/>
          </a:solidFill>
          <a:ln w="9360" cap="sq">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2000">
                <a:solidFill>
                  <a:schemeClr val="bg1"/>
                </a:solidFill>
              </a:rPr>
              <a:t>Information</a:t>
            </a:r>
          </a:p>
        </p:txBody>
      </p:sp>
      <p:sp>
        <p:nvSpPr>
          <p:cNvPr id="9226" name="Text Box 10"/>
          <p:cNvSpPr txBox="1">
            <a:spLocks noChangeArrowheads="1"/>
          </p:cNvSpPr>
          <p:nvPr/>
        </p:nvSpPr>
        <p:spPr bwMode="auto">
          <a:xfrm>
            <a:off x="4419600" y="3914206"/>
            <a:ext cx="3048000" cy="5207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buClrTx/>
              <a:buFontTx/>
              <a:buNone/>
              <a:defRPr/>
            </a:pPr>
            <a:r>
              <a:rPr lang="en-US" sz="1400" b="1" dirty="0"/>
              <a:t>Data Concerns</a:t>
            </a:r>
          </a:p>
          <a:p>
            <a:pPr>
              <a:buClrTx/>
              <a:buFontTx/>
              <a:buNone/>
              <a:defRPr/>
            </a:pPr>
            <a:r>
              <a:rPr lang="en-US" sz="1400" b="1" dirty="0"/>
              <a:t>Relationships and transformations</a:t>
            </a:r>
          </a:p>
        </p:txBody>
      </p:sp>
      <p:sp>
        <p:nvSpPr>
          <p:cNvPr id="9227" name="Rectangle 11"/>
          <p:cNvSpPr>
            <a:spLocks noChangeArrowheads="1"/>
          </p:cNvSpPr>
          <p:nvPr/>
        </p:nvSpPr>
        <p:spPr bwMode="auto">
          <a:xfrm>
            <a:off x="1577149" y="3263332"/>
            <a:ext cx="2128838" cy="422275"/>
          </a:xfrm>
          <a:prstGeom prst="rect">
            <a:avLst/>
          </a:prstGeom>
          <a:solidFill>
            <a:srgbClr val="CCC30C"/>
          </a:solidFill>
          <a:ln w="9360" cap="sq">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2000" dirty="0">
                <a:solidFill>
                  <a:schemeClr val="bg1"/>
                </a:solidFill>
              </a:rPr>
              <a:t>Communications</a:t>
            </a:r>
          </a:p>
        </p:txBody>
      </p:sp>
      <p:sp>
        <p:nvSpPr>
          <p:cNvPr id="9228" name="Text Box 12"/>
          <p:cNvSpPr txBox="1">
            <a:spLocks noChangeArrowheads="1"/>
          </p:cNvSpPr>
          <p:nvPr/>
        </p:nvSpPr>
        <p:spPr bwMode="auto">
          <a:xfrm>
            <a:off x="4076700" y="3214119"/>
            <a:ext cx="3048000" cy="5207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buClrTx/>
              <a:buFontTx/>
              <a:buNone/>
              <a:defRPr/>
            </a:pPr>
            <a:r>
              <a:rPr lang="en-US" sz="1400" b="1" dirty="0"/>
              <a:t>Protocol Concerns</a:t>
            </a:r>
          </a:p>
          <a:p>
            <a:pPr>
              <a:buClrTx/>
              <a:buFontTx/>
              <a:buNone/>
              <a:defRPr/>
            </a:pPr>
            <a:r>
              <a:rPr lang="en-US" sz="1400" b="1" dirty="0"/>
              <a:t>Communications stack perspective</a:t>
            </a:r>
          </a:p>
        </p:txBody>
      </p:sp>
      <p:sp>
        <p:nvSpPr>
          <p:cNvPr id="9229" name="Freeform 13"/>
          <p:cNvSpPr>
            <a:spLocks noChangeArrowheads="1"/>
          </p:cNvSpPr>
          <p:nvPr/>
        </p:nvSpPr>
        <p:spPr bwMode="auto">
          <a:xfrm rot="21240000">
            <a:off x="1430338" y="4594225"/>
            <a:ext cx="125412" cy="254000"/>
          </a:xfrm>
          <a:custGeom>
            <a:avLst/>
            <a:gdLst>
              <a:gd name="G0" fmla="+- 1 0 0"/>
              <a:gd name="G1" fmla="+- 1 0 0"/>
              <a:gd name="G2" fmla="+- 1 0 0"/>
              <a:gd name="G3" fmla="+- 1 0 0"/>
              <a:gd name="G4" fmla="+- 1 0 0"/>
              <a:gd name="G5" fmla="+- 1 0 0"/>
              <a:gd name="G6" fmla="+- 1 0 0"/>
              <a:gd name="G7" fmla="+- 1 0 0"/>
              <a:gd name="G8" fmla="+- 1 0 0"/>
              <a:gd name="G9" fmla="+- 1 0 0"/>
              <a:gd name="G10" fmla="+- 1 0 0"/>
              <a:gd name="G11" fmla="+- 1 0 0"/>
              <a:gd name="G12" fmla="+- 9 0 0"/>
              <a:gd name="G13" fmla="*/ 1 0 51712"/>
              <a:gd name="G14" fmla="*/ 1 0 51712"/>
              <a:gd name="G15" fmla="*/ 1 0 51712"/>
              <a:gd name="G16" fmla="cos G14 G15"/>
              <a:gd name="G17" fmla="+- 1 0 0"/>
              <a:gd name="G18" fmla="+- 1 0 0"/>
              <a:gd name="G19" fmla="+- 1 0 0"/>
              <a:gd name="G20" fmla="+- 1 0 0"/>
              <a:gd name="G21" fmla="+- 1 0 0"/>
              <a:gd name="G22" fmla="+- 1 0 0"/>
              <a:gd name="G23" fmla="+- 1 0 0"/>
              <a:gd name="G24" fmla="+- 1 0 0"/>
              <a:gd name="G25" fmla="+- 1 0 0"/>
              <a:gd name="G26" fmla="+- 1 0 0"/>
              <a:gd name="T0" fmla="*/ 2147483647 w 121"/>
              <a:gd name="T1" fmla="*/ 2147483647 h 263"/>
              <a:gd name="T2" fmla="*/ 2147483647 w 121"/>
              <a:gd name="T3" fmla="*/ 2147483647 h 263"/>
              <a:gd name="T4" fmla="*/ 2147483647 w 121"/>
              <a:gd name="T5" fmla="*/ 2147483647 h 263"/>
              <a:gd name="T6" fmla="*/ 2147483647 w 121"/>
              <a:gd name="T7" fmla="*/ 2147483647 h 263"/>
              <a:gd name="T8" fmla="*/ 2147483647 w 121"/>
              <a:gd name="T9" fmla="*/ 2147483647 h 263"/>
              <a:gd name="T10" fmla="*/ 2147483647 w 121"/>
              <a:gd name="T11" fmla="*/ 2147483647 h 263"/>
              <a:gd name="T12" fmla="*/ 2147483647 w 121"/>
              <a:gd name="T13" fmla="*/ 2147483647 h 263"/>
              <a:gd name="T14" fmla="*/ 2147483647 w 121"/>
              <a:gd name="T15" fmla="*/ 2147483647 h 263"/>
              <a:gd name="T16" fmla="*/ 2147483647 w 121"/>
              <a:gd name="T17" fmla="*/ 2147483647 h 263"/>
              <a:gd name="T18" fmla="*/ 2147483647 w 121"/>
              <a:gd name="T19" fmla="*/ 2147483647 h 263"/>
              <a:gd name="T20" fmla="*/ 2147483647 w 121"/>
              <a:gd name="T21" fmla="*/ 2147483647 h 263"/>
              <a:gd name="T22" fmla="*/ 2147483647 w 121"/>
              <a:gd name="T23" fmla="*/ 2147483647 h 263"/>
              <a:gd name="T24" fmla="*/ 0 w 121"/>
              <a:gd name="T25" fmla="*/ 2147483647 h 263"/>
              <a:gd name="T26" fmla="*/ 2147483647 w 121"/>
              <a:gd name="T27" fmla="*/ 2147483647 h 263"/>
              <a:gd name="T28" fmla="*/ 2147483647 w 121"/>
              <a:gd name="T29" fmla="*/ 0 h 263"/>
              <a:gd name="T30" fmla="*/ 2147483647 w 121"/>
              <a:gd name="T31" fmla="*/ 0 h 263"/>
              <a:gd name="T32" fmla="*/ 2147483647 w 121"/>
              <a:gd name="T33" fmla="*/ 2147483647 h 263"/>
              <a:gd name="T34" fmla="*/ 2147483647 w 121"/>
              <a:gd name="T35" fmla="*/ 2147483647 h 263"/>
              <a:gd name="T36" fmla="*/ 2147483647 w 121"/>
              <a:gd name="T37" fmla="*/ 2147483647 h 263"/>
              <a:gd name="T38" fmla="*/ 2147483647 w 121"/>
              <a:gd name="T39" fmla="*/ 2147483647 h 263"/>
              <a:gd name="T40" fmla="*/ 2147483647 w 121"/>
              <a:gd name="T41" fmla="*/ 2147483647 h 263"/>
              <a:gd name="T42" fmla="*/ 2147483647 w 121"/>
              <a:gd name="T43" fmla="*/ 2147483647 h 263"/>
              <a:gd name="T44" fmla="*/ 2147483647 w 121"/>
              <a:gd name="T45" fmla="*/ 2147483647 h 263"/>
              <a:gd name="T46" fmla="*/ 2147483647 w 121"/>
              <a:gd name="T47" fmla="*/ 2147483647 h 263"/>
              <a:gd name="T48" fmla="*/ 2147483647 w 121"/>
              <a:gd name="T49" fmla="*/ 2147483647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1" h="263">
                <a:moveTo>
                  <a:pt x="121" y="254"/>
                </a:moveTo>
                <a:lnTo>
                  <a:pt x="115" y="258"/>
                </a:lnTo>
                <a:lnTo>
                  <a:pt x="107" y="260"/>
                </a:lnTo>
                <a:lnTo>
                  <a:pt x="99" y="262"/>
                </a:lnTo>
                <a:lnTo>
                  <a:pt x="92" y="263"/>
                </a:lnTo>
                <a:lnTo>
                  <a:pt x="91" y="239"/>
                </a:lnTo>
                <a:lnTo>
                  <a:pt x="86" y="208"/>
                </a:lnTo>
                <a:lnTo>
                  <a:pt x="81" y="174"/>
                </a:lnTo>
                <a:lnTo>
                  <a:pt x="71" y="136"/>
                </a:lnTo>
                <a:lnTo>
                  <a:pt x="59" y="99"/>
                </a:lnTo>
                <a:lnTo>
                  <a:pt x="43" y="64"/>
                </a:lnTo>
                <a:lnTo>
                  <a:pt x="23" y="33"/>
                </a:lnTo>
                <a:lnTo>
                  <a:pt x="0" y="9"/>
                </a:lnTo>
                <a:lnTo>
                  <a:pt x="3" y="2"/>
                </a:lnTo>
                <a:lnTo>
                  <a:pt x="10" y="0"/>
                </a:lnTo>
                <a:lnTo>
                  <a:pt x="17" y="0"/>
                </a:lnTo>
                <a:lnTo>
                  <a:pt x="25" y="1"/>
                </a:lnTo>
                <a:lnTo>
                  <a:pt x="51" y="28"/>
                </a:lnTo>
                <a:lnTo>
                  <a:pt x="72" y="60"/>
                </a:lnTo>
                <a:lnTo>
                  <a:pt x="89" y="95"/>
                </a:lnTo>
                <a:lnTo>
                  <a:pt x="102" y="131"/>
                </a:lnTo>
                <a:lnTo>
                  <a:pt x="112" y="167"/>
                </a:lnTo>
                <a:lnTo>
                  <a:pt x="117" y="200"/>
                </a:lnTo>
                <a:lnTo>
                  <a:pt x="121" y="230"/>
                </a:lnTo>
                <a:lnTo>
                  <a:pt x="121" y="254"/>
                </a:lnTo>
                <a:close/>
              </a:path>
            </a:pathLst>
          </a:custGeom>
          <a:solidFill>
            <a:srgbClr val="FF330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9230" name="Freeform 14"/>
          <p:cNvSpPr>
            <a:spLocks noChangeArrowheads="1"/>
          </p:cNvSpPr>
          <p:nvPr/>
        </p:nvSpPr>
        <p:spPr bwMode="auto">
          <a:xfrm rot="21240000">
            <a:off x="1052513" y="4645025"/>
            <a:ext cx="458787" cy="327025"/>
          </a:xfrm>
          <a:custGeom>
            <a:avLst/>
            <a:gdLst>
              <a:gd name="G0" fmla="+- 1 0 0"/>
              <a:gd name="G1" fmla="+- 1 0 0"/>
              <a:gd name="G2" fmla="+- 1 0 0"/>
              <a:gd name="G3" fmla="+- 1 0 0"/>
              <a:gd name="G4" fmla="+- 1 0 0"/>
              <a:gd name="G5" fmla="*/ 1 0 51712"/>
              <a:gd name="G6" fmla="cos 54736 G5"/>
              <a:gd name="G7" fmla="*/ 1 0 51712"/>
              <a:gd name="G8" fmla="sin 54963 G7"/>
              <a:gd name="G9" fmla="+- G6 G8 0"/>
              <a:gd name="G10" fmla="+- G9 10800 0"/>
              <a:gd name="G11" fmla="+- 1 0 0"/>
              <a:gd name="G12" fmla="+- 1 0 0"/>
              <a:gd name="G13" fmla="+- 1 0 0"/>
              <a:gd name="G14" fmla="+- 1 0 0"/>
              <a:gd name="G15" fmla="+- 1 0 0"/>
              <a:gd name="G16" fmla="+- 274 0 0"/>
              <a:gd name="G17" fmla="+- 1 0 0"/>
              <a:gd name="G18" fmla="+- 1 0 0"/>
              <a:gd name="G19" fmla="+- 1 0 0"/>
              <a:gd name="G20" fmla="+- 1 0 0"/>
              <a:gd name="G21" fmla="+- 1 0 0"/>
              <a:gd name="G22" fmla="+- 1 0 0"/>
              <a:gd name="G23" fmla="+- 1 0 0"/>
              <a:gd name="G24" fmla="+- 1 0 0"/>
              <a:gd name="G25" fmla="+- 1 0 0"/>
              <a:gd name="G26" fmla="+- 1 0 0"/>
              <a:gd name="G27" fmla="+- 1 0 0"/>
              <a:gd name="G28" fmla="+- 1 0 0"/>
              <a:gd name="G29" fmla="+- 1 0 0"/>
              <a:gd name="G30" fmla="+- 1 0 0"/>
              <a:gd name="G31" fmla="+- 1 0 0"/>
              <a:gd name="G32" fmla="+- 163 0 0"/>
              <a:gd name="G33" fmla="+- 142 0 0"/>
              <a:gd name="G34" fmla="+- 1 0 0"/>
              <a:gd name="G35" fmla="+- 1 0 0"/>
              <a:gd name="G36" fmla="+- 1 0 0"/>
              <a:gd name="G37" fmla="+- 1 0 0"/>
              <a:gd name="G38" fmla="+- 1 0 0"/>
              <a:gd name="G39" fmla="+- 1 0 0"/>
              <a:gd name="G40" fmla="+- 1 0 0"/>
              <a:gd name="G41" fmla="+- 1 0 0"/>
              <a:gd name="G42" fmla="+- 1 0 0"/>
              <a:gd name="T0" fmla="*/ 2147483647 w 434"/>
              <a:gd name="T1" fmla="*/ 2147483647 h 341"/>
              <a:gd name="T2" fmla="*/ 2147483647 w 434"/>
              <a:gd name="T3" fmla="*/ 2147483647 h 341"/>
              <a:gd name="T4" fmla="*/ 2147483647 w 434"/>
              <a:gd name="T5" fmla="*/ 2147483647 h 341"/>
              <a:gd name="T6" fmla="*/ 2147483647 w 434"/>
              <a:gd name="T7" fmla="*/ 2147483647 h 341"/>
              <a:gd name="T8" fmla="*/ 2147483647 w 434"/>
              <a:gd name="T9" fmla="*/ 2147483647 h 341"/>
              <a:gd name="T10" fmla="*/ 2147483647 w 434"/>
              <a:gd name="T11" fmla="*/ 2147483647 h 341"/>
              <a:gd name="T12" fmla="*/ 2147483647 w 434"/>
              <a:gd name="T13" fmla="*/ 2147483647 h 341"/>
              <a:gd name="T14" fmla="*/ 2147483647 w 434"/>
              <a:gd name="T15" fmla="*/ 2147483647 h 341"/>
              <a:gd name="T16" fmla="*/ 2147483647 w 434"/>
              <a:gd name="T17" fmla="*/ 2147483647 h 341"/>
              <a:gd name="T18" fmla="*/ 2147483647 w 434"/>
              <a:gd name="T19" fmla="*/ 2147483647 h 341"/>
              <a:gd name="T20" fmla="*/ 2147483647 w 434"/>
              <a:gd name="T21" fmla="*/ 2147483647 h 341"/>
              <a:gd name="T22" fmla="*/ 2147483647 w 434"/>
              <a:gd name="T23" fmla="*/ 2147483647 h 341"/>
              <a:gd name="T24" fmla="*/ 2147483647 w 434"/>
              <a:gd name="T25" fmla="*/ 2147483647 h 341"/>
              <a:gd name="T26" fmla="*/ 2147483647 w 434"/>
              <a:gd name="T27" fmla="*/ 2147483647 h 341"/>
              <a:gd name="T28" fmla="*/ 2147483647 w 434"/>
              <a:gd name="T29" fmla="*/ 2147483647 h 341"/>
              <a:gd name="T30" fmla="*/ 2147483647 w 434"/>
              <a:gd name="T31" fmla="*/ 2147483647 h 341"/>
              <a:gd name="T32" fmla="*/ 2147483647 w 434"/>
              <a:gd name="T33" fmla="*/ 2147483647 h 341"/>
              <a:gd name="T34" fmla="*/ 2147483647 w 434"/>
              <a:gd name="T35" fmla="*/ 2147483647 h 341"/>
              <a:gd name="T36" fmla="*/ 2147483647 w 434"/>
              <a:gd name="T37" fmla="*/ 2147483647 h 341"/>
              <a:gd name="T38" fmla="*/ 2147483647 w 434"/>
              <a:gd name="T39" fmla="*/ 2147483647 h 341"/>
              <a:gd name="T40" fmla="*/ 2147483647 w 434"/>
              <a:gd name="T41" fmla="*/ 2147483647 h 341"/>
              <a:gd name="T42" fmla="*/ 2147483647 w 434"/>
              <a:gd name="T43" fmla="*/ 2147483647 h 341"/>
              <a:gd name="T44" fmla="*/ 2147483647 w 434"/>
              <a:gd name="T45" fmla="*/ 2147483647 h 341"/>
              <a:gd name="T46" fmla="*/ 2147483647 w 434"/>
              <a:gd name="T47" fmla="*/ 2147483647 h 341"/>
              <a:gd name="T48" fmla="*/ 2147483647 w 434"/>
              <a:gd name="T49" fmla="*/ 2147483647 h 341"/>
              <a:gd name="T50" fmla="*/ 2147483647 w 434"/>
              <a:gd name="T51" fmla="*/ 2147483647 h 341"/>
              <a:gd name="T52" fmla="*/ 2147483647 w 434"/>
              <a:gd name="T53" fmla="*/ 2147483647 h 341"/>
              <a:gd name="T54" fmla="*/ 2147483647 w 434"/>
              <a:gd name="T55" fmla="*/ 2147483647 h 341"/>
              <a:gd name="T56" fmla="*/ 0 w 434"/>
              <a:gd name="T57" fmla="*/ 2147483647 h 341"/>
              <a:gd name="T58" fmla="*/ 2147483647 w 434"/>
              <a:gd name="T59" fmla="*/ 0 h 341"/>
              <a:gd name="T60" fmla="*/ 2147483647 w 434"/>
              <a:gd name="T61" fmla="*/ 2147483647 h 341"/>
              <a:gd name="T62" fmla="*/ 2147483647 w 434"/>
              <a:gd name="T63" fmla="*/ 2147483647 h 341"/>
              <a:gd name="T64" fmla="*/ 2147483647 w 434"/>
              <a:gd name="T65" fmla="*/ 2147483647 h 341"/>
              <a:gd name="T66" fmla="*/ 2147483647 w 434"/>
              <a:gd name="T67" fmla="*/ 2147483647 h 341"/>
              <a:gd name="T68" fmla="*/ 2147483647 w 434"/>
              <a:gd name="T69" fmla="*/ 2147483647 h 341"/>
              <a:gd name="T70" fmla="*/ 2147483647 w 434"/>
              <a:gd name="T71" fmla="*/ 2147483647 h 341"/>
              <a:gd name="T72" fmla="*/ 2147483647 w 434"/>
              <a:gd name="T73" fmla="*/ 2147483647 h 341"/>
              <a:gd name="T74" fmla="*/ 2147483647 w 434"/>
              <a:gd name="T75" fmla="*/ 2147483647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4" h="341">
                <a:moveTo>
                  <a:pt x="434" y="227"/>
                </a:moveTo>
                <a:lnTo>
                  <a:pt x="427" y="230"/>
                </a:lnTo>
                <a:lnTo>
                  <a:pt x="419" y="228"/>
                </a:lnTo>
                <a:lnTo>
                  <a:pt x="411" y="223"/>
                </a:lnTo>
                <a:lnTo>
                  <a:pt x="405" y="219"/>
                </a:lnTo>
                <a:lnTo>
                  <a:pt x="385" y="227"/>
                </a:lnTo>
                <a:lnTo>
                  <a:pt x="364" y="236"/>
                </a:lnTo>
                <a:lnTo>
                  <a:pt x="342" y="244"/>
                </a:lnTo>
                <a:lnTo>
                  <a:pt x="321" y="252"/>
                </a:lnTo>
                <a:lnTo>
                  <a:pt x="299" y="259"/>
                </a:lnTo>
                <a:lnTo>
                  <a:pt x="277" y="267"/>
                </a:lnTo>
                <a:lnTo>
                  <a:pt x="256" y="274"/>
                </a:lnTo>
                <a:lnTo>
                  <a:pt x="234" y="282"/>
                </a:lnTo>
                <a:lnTo>
                  <a:pt x="212" y="289"/>
                </a:lnTo>
                <a:lnTo>
                  <a:pt x="190" y="297"/>
                </a:lnTo>
                <a:lnTo>
                  <a:pt x="168" y="304"/>
                </a:lnTo>
                <a:lnTo>
                  <a:pt x="147" y="311"/>
                </a:lnTo>
                <a:lnTo>
                  <a:pt x="127" y="319"/>
                </a:lnTo>
                <a:lnTo>
                  <a:pt x="106" y="326"/>
                </a:lnTo>
                <a:lnTo>
                  <a:pt x="86" y="333"/>
                </a:lnTo>
                <a:lnTo>
                  <a:pt x="67" y="341"/>
                </a:lnTo>
                <a:lnTo>
                  <a:pt x="66" y="312"/>
                </a:lnTo>
                <a:lnTo>
                  <a:pt x="61" y="284"/>
                </a:lnTo>
                <a:lnTo>
                  <a:pt x="55" y="258"/>
                </a:lnTo>
                <a:lnTo>
                  <a:pt x="47" y="232"/>
                </a:lnTo>
                <a:lnTo>
                  <a:pt x="38" y="208"/>
                </a:lnTo>
                <a:lnTo>
                  <a:pt x="26" y="185"/>
                </a:lnTo>
                <a:lnTo>
                  <a:pt x="14" y="163"/>
                </a:lnTo>
                <a:lnTo>
                  <a:pt x="0" y="142"/>
                </a:lnTo>
                <a:lnTo>
                  <a:pt x="343" y="0"/>
                </a:lnTo>
                <a:lnTo>
                  <a:pt x="364" y="20"/>
                </a:lnTo>
                <a:lnTo>
                  <a:pt x="381" y="45"/>
                </a:lnTo>
                <a:lnTo>
                  <a:pt x="397" y="72"/>
                </a:lnTo>
                <a:lnTo>
                  <a:pt x="410" y="101"/>
                </a:lnTo>
                <a:lnTo>
                  <a:pt x="420" y="132"/>
                </a:lnTo>
                <a:lnTo>
                  <a:pt x="427" y="163"/>
                </a:lnTo>
                <a:lnTo>
                  <a:pt x="432" y="195"/>
                </a:lnTo>
                <a:lnTo>
                  <a:pt x="434" y="227"/>
                </a:lnTo>
                <a:close/>
              </a:path>
            </a:pathLst>
          </a:custGeom>
          <a:solidFill>
            <a:srgbClr val="FF330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9231" name="Freeform 15"/>
          <p:cNvSpPr>
            <a:spLocks noChangeArrowheads="1"/>
          </p:cNvSpPr>
          <p:nvPr/>
        </p:nvSpPr>
        <p:spPr bwMode="auto">
          <a:xfrm rot="21240000">
            <a:off x="1017588" y="4824413"/>
            <a:ext cx="92075" cy="204787"/>
          </a:xfrm>
          <a:custGeom>
            <a:avLst/>
            <a:gdLst>
              <a:gd name="G0" fmla="+- 1 0 0"/>
              <a:gd name="G1" fmla="+- 1 0 0"/>
              <a:gd name="G2" fmla="+- 1 0 0"/>
              <a:gd name="G3" fmla="+- 1 0 0"/>
              <a:gd name="G4" fmla="+- 1 0 0"/>
              <a:gd name="G5" fmla="+- 1 0 0"/>
              <a:gd name="G6" fmla="+- 1 0 0"/>
              <a:gd name="G7" fmla="+- 1 0 0"/>
              <a:gd name="G8" fmla="+- 1 0 0"/>
              <a:gd name="G9" fmla="+- 1 0 0"/>
              <a:gd name="G10" fmla="+- 1 0 0"/>
              <a:gd name="G11" fmla="*/ 1 0 51712"/>
              <a:gd name="G12" fmla="*/ 1 14739 25856"/>
              <a:gd name="G13" fmla="*/ 1 48365 11520"/>
              <a:gd name="G14" fmla="*/ G13 1 180"/>
              <a:gd name="G15" fmla="*/ G12 1 G14"/>
              <a:gd name="G16" fmla="+- 10 0 0"/>
              <a:gd name="G17" fmla="+- 16 0 0"/>
              <a:gd name="G18" fmla="*/ 1 0 51712"/>
              <a:gd name="G19" fmla="*/ 1 0 51712"/>
              <a:gd name="G20" fmla="+- 1 0 0"/>
              <a:gd name="G21" fmla="+- 1 0 0"/>
              <a:gd name="G22" fmla="+- 1 0 0"/>
              <a:gd name="G23" fmla="+- 1 0 0"/>
              <a:gd name="G24" fmla="+- 1 0 0"/>
              <a:gd name="G25" fmla="+- 1 0 0"/>
              <a:gd name="G26" fmla="+- 1 0 0"/>
              <a:gd name="G27" fmla="+- 1 0 0"/>
              <a:gd name="T0" fmla="*/ 2147483647 w 88"/>
              <a:gd name="T1" fmla="*/ 2147483647 h 212"/>
              <a:gd name="T2" fmla="*/ 2147483647 w 88"/>
              <a:gd name="T3" fmla="*/ 2147483647 h 212"/>
              <a:gd name="T4" fmla="*/ 2147483647 w 88"/>
              <a:gd name="T5" fmla="*/ 2147483647 h 212"/>
              <a:gd name="T6" fmla="*/ 2147483647 w 88"/>
              <a:gd name="T7" fmla="*/ 2147483647 h 212"/>
              <a:gd name="T8" fmla="*/ 2147483647 w 88"/>
              <a:gd name="T9" fmla="*/ 2147483647 h 212"/>
              <a:gd name="T10" fmla="*/ 2147483647 w 88"/>
              <a:gd name="T11" fmla="*/ 2147483647 h 212"/>
              <a:gd name="T12" fmla="*/ 2147483647 w 88"/>
              <a:gd name="T13" fmla="*/ 2147483647 h 212"/>
              <a:gd name="T14" fmla="*/ 2147483647 w 88"/>
              <a:gd name="T15" fmla="*/ 2147483647 h 212"/>
              <a:gd name="T16" fmla="*/ 2147483647 w 88"/>
              <a:gd name="T17" fmla="*/ 2147483647 h 212"/>
              <a:gd name="T18" fmla="*/ 2147483647 w 88"/>
              <a:gd name="T19" fmla="*/ 2147483647 h 212"/>
              <a:gd name="T20" fmla="*/ 2147483647 w 88"/>
              <a:gd name="T21" fmla="*/ 2147483647 h 212"/>
              <a:gd name="T22" fmla="*/ 2147483647 w 88"/>
              <a:gd name="T23" fmla="*/ 2147483647 h 212"/>
              <a:gd name="T24" fmla="*/ 2147483647 w 88"/>
              <a:gd name="T25" fmla="*/ 2147483647 h 212"/>
              <a:gd name="T26" fmla="*/ 2147483647 w 88"/>
              <a:gd name="T27" fmla="*/ 2147483647 h 212"/>
              <a:gd name="T28" fmla="*/ 0 w 88"/>
              <a:gd name="T29" fmla="*/ 2147483647 h 212"/>
              <a:gd name="T30" fmla="*/ 2147483647 w 88"/>
              <a:gd name="T31" fmla="*/ 2147483647 h 212"/>
              <a:gd name="T32" fmla="*/ 2147483647 w 88"/>
              <a:gd name="T33" fmla="*/ 0 h 212"/>
              <a:gd name="T34" fmla="*/ 2147483647 w 88"/>
              <a:gd name="T35" fmla="*/ 2147483647 h 212"/>
              <a:gd name="T36" fmla="*/ 2147483647 w 88"/>
              <a:gd name="T37" fmla="*/ 2147483647 h 212"/>
              <a:gd name="T38" fmla="*/ 2147483647 w 88"/>
              <a:gd name="T39" fmla="*/ 2147483647 h 212"/>
              <a:gd name="T40" fmla="*/ 2147483647 w 88"/>
              <a:gd name="T41" fmla="*/ 2147483647 h 212"/>
              <a:gd name="T42" fmla="*/ 2147483647 w 88"/>
              <a:gd name="T43" fmla="*/ 2147483647 h 212"/>
              <a:gd name="T44" fmla="*/ 2147483647 w 88"/>
              <a:gd name="T45" fmla="*/ 2147483647 h 212"/>
              <a:gd name="T46" fmla="*/ 2147483647 w 88"/>
              <a:gd name="T47" fmla="*/ 2147483647 h 212"/>
              <a:gd name="T48" fmla="*/ 2147483647 w 88"/>
              <a:gd name="T49" fmla="*/ 2147483647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212">
                <a:moveTo>
                  <a:pt x="81" y="212"/>
                </a:moveTo>
                <a:lnTo>
                  <a:pt x="75" y="212"/>
                </a:lnTo>
                <a:lnTo>
                  <a:pt x="71" y="210"/>
                </a:lnTo>
                <a:lnTo>
                  <a:pt x="68" y="207"/>
                </a:lnTo>
                <a:lnTo>
                  <a:pt x="64" y="203"/>
                </a:lnTo>
                <a:lnTo>
                  <a:pt x="71" y="177"/>
                </a:lnTo>
                <a:lnTo>
                  <a:pt x="71" y="148"/>
                </a:lnTo>
                <a:lnTo>
                  <a:pt x="64" y="118"/>
                </a:lnTo>
                <a:lnTo>
                  <a:pt x="54" y="89"/>
                </a:lnTo>
                <a:lnTo>
                  <a:pt x="40" y="64"/>
                </a:lnTo>
                <a:lnTo>
                  <a:pt x="28" y="43"/>
                </a:lnTo>
                <a:lnTo>
                  <a:pt x="16" y="28"/>
                </a:lnTo>
                <a:lnTo>
                  <a:pt x="8" y="22"/>
                </a:lnTo>
                <a:lnTo>
                  <a:pt x="2" y="20"/>
                </a:lnTo>
                <a:lnTo>
                  <a:pt x="0" y="16"/>
                </a:lnTo>
                <a:lnTo>
                  <a:pt x="3" y="10"/>
                </a:lnTo>
                <a:lnTo>
                  <a:pt x="11" y="0"/>
                </a:lnTo>
                <a:lnTo>
                  <a:pt x="32" y="18"/>
                </a:lnTo>
                <a:lnTo>
                  <a:pt x="51" y="41"/>
                </a:lnTo>
                <a:lnTo>
                  <a:pt x="66" y="66"/>
                </a:lnTo>
                <a:lnTo>
                  <a:pt x="77" y="94"/>
                </a:lnTo>
                <a:lnTo>
                  <a:pt x="85" y="124"/>
                </a:lnTo>
                <a:lnTo>
                  <a:pt x="88" y="155"/>
                </a:lnTo>
                <a:lnTo>
                  <a:pt x="86" y="184"/>
                </a:lnTo>
                <a:lnTo>
                  <a:pt x="81" y="212"/>
                </a:lnTo>
                <a:close/>
              </a:path>
            </a:pathLst>
          </a:custGeom>
          <a:solidFill>
            <a:srgbClr val="FF330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9232" name="Freeform 16"/>
          <p:cNvSpPr>
            <a:spLocks noChangeArrowheads="1"/>
          </p:cNvSpPr>
          <p:nvPr/>
        </p:nvSpPr>
        <p:spPr bwMode="auto">
          <a:xfrm rot="21240000">
            <a:off x="663575" y="4894263"/>
            <a:ext cx="414338" cy="244475"/>
          </a:xfrm>
          <a:custGeom>
            <a:avLst/>
            <a:gdLst>
              <a:gd name="G0" fmla="+- 1 0 0"/>
              <a:gd name="G1" fmla="+- 1 0 0"/>
              <a:gd name="G2" fmla="+- 1 0 0"/>
              <a:gd name="G3" fmla="+- 1 0 0"/>
              <a:gd name="G4" fmla="+- 1 0 0"/>
              <a:gd name="G5" fmla="+- 1 0 0"/>
              <a:gd name="G6" fmla="+- 1 0 0"/>
              <a:gd name="G7" fmla="+- 1 0 0"/>
              <a:gd name="G8" fmla="*/ 1 14739 25856"/>
              <a:gd name="G9" fmla="*/ 1 48365 11520"/>
              <a:gd name="G10" fmla="*/ G9 1 180"/>
              <a:gd name="G11" fmla="*/ G8 1 G10"/>
              <a:gd name="G12" fmla="+- 1 0 0"/>
              <a:gd name="G13" fmla="+- 1 0 0"/>
              <a:gd name="G14" fmla="+- 1 0 0"/>
              <a:gd name="G15" fmla="+- 1 0 0"/>
              <a:gd name="G16" fmla="+- 1 0 0"/>
              <a:gd name="G17" fmla="+- 1 0 0"/>
              <a:gd name="G18" fmla="+- 1 0 0"/>
              <a:gd name="G19" fmla="+- 1 0 0"/>
              <a:gd name="G20" fmla="*/ 1 0 51712"/>
              <a:gd name="G21" fmla="cos 54736 G20"/>
              <a:gd name="G22" fmla="*/ 1 0 51712"/>
              <a:gd name="G23" fmla="sin 54968 G22"/>
              <a:gd name="G24" fmla="+- G21 G23 0"/>
              <a:gd name="G25" fmla="+- G24 10800 0"/>
              <a:gd name="G26" fmla="+- 1 0 0"/>
              <a:gd name="G27" fmla="+- 1 0 0"/>
              <a:gd name="G28" fmla="+- 1 0 0"/>
              <a:gd name="G29" fmla="+- 1 0 0"/>
              <a:gd name="G30" fmla="+- 1 0 0"/>
              <a:gd name="G31" fmla="+- 1 0 0"/>
              <a:gd name="G32" fmla="+- 1 0 0"/>
              <a:gd name="G33" fmla="+- 1 0 0"/>
              <a:gd name="G34" fmla="+- 1 0 0"/>
              <a:gd name="G35" fmla="+- 1 0 0"/>
              <a:gd name="G36" fmla="+- 1 0 0"/>
              <a:gd name="G37" fmla="+- 1 0 0"/>
              <a:gd name="G38" fmla="*/ 1 0 51712"/>
              <a:gd name="G39" fmla="*/ 1 14739 25856"/>
              <a:gd name="G40" fmla="*/ 1 48365 11520"/>
              <a:gd name="G41" fmla="*/ G40 1 180"/>
              <a:gd name="G42" fmla="*/ G39 1 G41"/>
              <a:gd name="G43" fmla="+- 145 0 0"/>
              <a:gd name="G44" fmla="+- 1 0 0"/>
              <a:gd name="G45" fmla="+- 1 0 0"/>
              <a:gd name="G46" fmla="+- 1 0 0"/>
              <a:gd name="G47" fmla="+- 1 0 0"/>
              <a:gd name="G48" fmla="+- 1 0 0"/>
              <a:gd name="G49" fmla="+- 1 0 0"/>
              <a:gd name="G50" fmla="+- 1 0 0"/>
              <a:gd name="G51" fmla="+- 1 0 0"/>
              <a:gd name="G52" fmla="+- 1 0 0"/>
              <a:gd name="G53" fmla="+- 1 0 0"/>
              <a:gd name="G54" fmla="+- 1 0 0"/>
              <a:gd name="G55" fmla="*/ 1 0 51712"/>
              <a:gd name="G56" fmla="+- 1 0 0"/>
              <a:gd name="G57" fmla="+- 1 0 0"/>
              <a:gd name="G58" fmla="+- 1 0 0"/>
              <a:gd name="G59" fmla="+- 1 0 0"/>
              <a:gd name="G60" fmla="+- 1 0 0"/>
              <a:gd name="G61" fmla="+- 1 0 0"/>
              <a:gd name="G62" fmla="+- 1 0 0"/>
              <a:gd name="G63" fmla="+- 1 0 0"/>
              <a:gd name="G64" fmla="+- 1 0 0"/>
              <a:gd name="G65" fmla="+- 1 0 0"/>
              <a:gd name="G66" fmla="+- 1 0 0"/>
              <a:gd name="G67" fmla="+- 1 0 0"/>
              <a:gd name="T0" fmla="*/ 2147483647 w 395"/>
              <a:gd name="T1" fmla="*/ 2147483647 h 256"/>
              <a:gd name="T2" fmla="*/ 2147483647 w 395"/>
              <a:gd name="T3" fmla="*/ 2147483647 h 256"/>
              <a:gd name="T4" fmla="*/ 2147483647 w 395"/>
              <a:gd name="T5" fmla="*/ 2147483647 h 256"/>
              <a:gd name="T6" fmla="*/ 2147483647 w 395"/>
              <a:gd name="T7" fmla="*/ 2147483647 h 256"/>
              <a:gd name="T8" fmla="*/ 2147483647 w 395"/>
              <a:gd name="T9" fmla="*/ 2147483647 h 256"/>
              <a:gd name="T10" fmla="*/ 2147483647 w 395"/>
              <a:gd name="T11" fmla="*/ 2147483647 h 256"/>
              <a:gd name="T12" fmla="*/ 2147483647 w 395"/>
              <a:gd name="T13" fmla="*/ 2147483647 h 256"/>
              <a:gd name="T14" fmla="*/ 2147483647 w 395"/>
              <a:gd name="T15" fmla="*/ 2147483647 h 256"/>
              <a:gd name="T16" fmla="*/ 2147483647 w 395"/>
              <a:gd name="T17" fmla="*/ 2147483647 h 256"/>
              <a:gd name="T18" fmla="*/ 2147483647 w 395"/>
              <a:gd name="T19" fmla="*/ 2147483647 h 256"/>
              <a:gd name="T20" fmla="*/ 2147483647 w 395"/>
              <a:gd name="T21" fmla="*/ 2147483647 h 256"/>
              <a:gd name="T22" fmla="*/ 2147483647 w 395"/>
              <a:gd name="T23" fmla="*/ 2147483647 h 256"/>
              <a:gd name="T24" fmla="*/ 2147483647 w 395"/>
              <a:gd name="T25" fmla="*/ 2147483647 h 256"/>
              <a:gd name="T26" fmla="*/ 2147483647 w 395"/>
              <a:gd name="T27" fmla="*/ 2147483647 h 256"/>
              <a:gd name="T28" fmla="*/ 2147483647 w 395"/>
              <a:gd name="T29" fmla="*/ 2147483647 h 256"/>
              <a:gd name="T30" fmla="*/ 2147483647 w 395"/>
              <a:gd name="T31" fmla="*/ 2147483647 h 256"/>
              <a:gd name="T32" fmla="*/ 2147483647 w 395"/>
              <a:gd name="T33" fmla="*/ 2147483647 h 256"/>
              <a:gd name="T34" fmla="*/ 2147483647 w 395"/>
              <a:gd name="T35" fmla="*/ 2147483647 h 256"/>
              <a:gd name="T36" fmla="*/ 2147483647 w 395"/>
              <a:gd name="T37" fmla="*/ 2147483647 h 256"/>
              <a:gd name="T38" fmla="*/ 2147483647 w 395"/>
              <a:gd name="T39" fmla="*/ 2147483647 h 256"/>
              <a:gd name="T40" fmla="*/ 2147483647 w 395"/>
              <a:gd name="T41" fmla="*/ 2147483647 h 256"/>
              <a:gd name="T42" fmla="*/ 2147483647 w 395"/>
              <a:gd name="T43" fmla="*/ 2147483647 h 256"/>
              <a:gd name="T44" fmla="*/ 2147483647 w 395"/>
              <a:gd name="T45" fmla="*/ 2147483647 h 256"/>
              <a:gd name="T46" fmla="*/ 2147483647 w 395"/>
              <a:gd name="T47" fmla="*/ 2147483647 h 256"/>
              <a:gd name="T48" fmla="*/ 2147483647 w 395"/>
              <a:gd name="T49" fmla="*/ 2147483647 h 256"/>
              <a:gd name="T50" fmla="*/ 2147483647 w 395"/>
              <a:gd name="T51" fmla="*/ 2147483647 h 256"/>
              <a:gd name="T52" fmla="*/ 2147483647 w 395"/>
              <a:gd name="T53" fmla="*/ 2147483647 h 256"/>
              <a:gd name="T54" fmla="*/ 2147483647 w 395"/>
              <a:gd name="T55" fmla="*/ 2147483647 h 256"/>
              <a:gd name="T56" fmla="*/ 2147483647 w 395"/>
              <a:gd name="T57" fmla="*/ 2147483647 h 256"/>
              <a:gd name="T58" fmla="*/ 2147483647 w 395"/>
              <a:gd name="T59" fmla="*/ 2147483647 h 256"/>
              <a:gd name="T60" fmla="*/ 2147483647 w 395"/>
              <a:gd name="T61" fmla="*/ 2147483647 h 256"/>
              <a:gd name="T62" fmla="*/ 2147483647 w 395"/>
              <a:gd name="T63" fmla="*/ 2147483647 h 256"/>
              <a:gd name="T64" fmla="*/ 0 w 395"/>
              <a:gd name="T65" fmla="*/ 2147483647 h 256"/>
              <a:gd name="T66" fmla="*/ 2147483647 w 395"/>
              <a:gd name="T67" fmla="*/ 2147483647 h 256"/>
              <a:gd name="T68" fmla="*/ 2147483647 w 395"/>
              <a:gd name="T69" fmla="*/ 2147483647 h 256"/>
              <a:gd name="T70" fmla="*/ 2147483647 w 395"/>
              <a:gd name="T71" fmla="*/ 2147483647 h 256"/>
              <a:gd name="T72" fmla="*/ 2147483647 w 395"/>
              <a:gd name="T73" fmla="*/ 2147483647 h 256"/>
              <a:gd name="T74" fmla="*/ 2147483647 w 395"/>
              <a:gd name="T75" fmla="*/ 2147483647 h 256"/>
              <a:gd name="T76" fmla="*/ 2147483647 w 395"/>
              <a:gd name="T77" fmla="*/ 2147483647 h 256"/>
              <a:gd name="T78" fmla="*/ 2147483647 w 395"/>
              <a:gd name="T79" fmla="*/ 2147483647 h 256"/>
              <a:gd name="T80" fmla="*/ 2147483647 w 395"/>
              <a:gd name="T81" fmla="*/ 2147483647 h 256"/>
              <a:gd name="T82" fmla="*/ 2147483647 w 395"/>
              <a:gd name="T83" fmla="*/ 2147483647 h 256"/>
              <a:gd name="T84" fmla="*/ 2147483647 w 395"/>
              <a:gd name="T85" fmla="*/ 2147483647 h 256"/>
              <a:gd name="T86" fmla="*/ 2147483647 w 395"/>
              <a:gd name="T87" fmla="*/ 2147483647 h 256"/>
              <a:gd name="T88" fmla="*/ 2147483647 w 395"/>
              <a:gd name="T89" fmla="*/ 2147483647 h 256"/>
              <a:gd name="T90" fmla="*/ 2147483647 w 395"/>
              <a:gd name="T91" fmla="*/ 2147483647 h 256"/>
              <a:gd name="T92" fmla="*/ 2147483647 w 395"/>
              <a:gd name="T93" fmla="*/ 2147483647 h 256"/>
              <a:gd name="T94" fmla="*/ 2147483647 w 395"/>
              <a:gd name="T95" fmla="*/ 2147483647 h 256"/>
              <a:gd name="T96" fmla="*/ 2147483647 w 395"/>
              <a:gd name="T97" fmla="*/ 0 h 256"/>
              <a:gd name="T98" fmla="*/ 2147483647 w 395"/>
              <a:gd name="T99" fmla="*/ 2147483647 h 256"/>
              <a:gd name="T100" fmla="*/ 2147483647 w 395"/>
              <a:gd name="T101" fmla="*/ 2147483647 h 256"/>
              <a:gd name="T102" fmla="*/ 2147483647 w 395"/>
              <a:gd name="T103" fmla="*/ 2147483647 h 256"/>
              <a:gd name="T104" fmla="*/ 2147483647 w 395"/>
              <a:gd name="T105" fmla="*/ 2147483647 h 256"/>
              <a:gd name="T106" fmla="*/ 2147483647 w 395"/>
              <a:gd name="T107" fmla="*/ 2147483647 h 256"/>
              <a:gd name="T108" fmla="*/ 2147483647 w 395"/>
              <a:gd name="T109" fmla="*/ 2147483647 h 256"/>
              <a:gd name="T110" fmla="*/ 2147483647 w 395"/>
              <a:gd name="T111" fmla="*/ 2147483647 h 256"/>
              <a:gd name="T112" fmla="*/ 2147483647 w 395"/>
              <a:gd name="T113" fmla="*/ 214748364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5" h="256">
                <a:moveTo>
                  <a:pt x="390" y="124"/>
                </a:moveTo>
                <a:lnTo>
                  <a:pt x="372" y="136"/>
                </a:lnTo>
                <a:lnTo>
                  <a:pt x="356" y="139"/>
                </a:lnTo>
                <a:lnTo>
                  <a:pt x="340" y="137"/>
                </a:lnTo>
                <a:lnTo>
                  <a:pt x="326" y="130"/>
                </a:lnTo>
                <a:lnTo>
                  <a:pt x="311" y="121"/>
                </a:lnTo>
                <a:lnTo>
                  <a:pt x="296" y="112"/>
                </a:lnTo>
                <a:lnTo>
                  <a:pt x="281" y="104"/>
                </a:lnTo>
                <a:lnTo>
                  <a:pt x="264" y="100"/>
                </a:lnTo>
                <a:lnTo>
                  <a:pt x="247" y="98"/>
                </a:lnTo>
                <a:lnTo>
                  <a:pt x="225" y="100"/>
                </a:lnTo>
                <a:lnTo>
                  <a:pt x="202" y="106"/>
                </a:lnTo>
                <a:lnTo>
                  <a:pt x="180" y="117"/>
                </a:lnTo>
                <a:lnTo>
                  <a:pt x="160" y="135"/>
                </a:lnTo>
                <a:lnTo>
                  <a:pt x="145" y="158"/>
                </a:lnTo>
                <a:lnTo>
                  <a:pt x="137" y="189"/>
                </a:lnTo>
                <a:lnTo>
                  <a:pt x="137" y="228"/>
                </a:lnTo>
                <a:lnTo>
                  <a:pt x="129" y="232"/>
                </a:lnTo>
                <a:lnTo>
                  <a:pt x="119" y="235"/>
                </a:lnTo>
                <a:lnTo>
                  <a:pt x="106" y="240"/>
                </a:lnTo>
                <a:lnTo>
                  <a:pt x="92" y="244"/>
                </a:lnTo>
                <a:lnTo>
                  <a:pt x="79" y="249"/>
                </a:lnTo>
                <a:lnTo>
                  <a:pt x="66" y="252"/>
                </a:lnTo>
                <a:lnTo>
                  <a:pt x="54" y="255"/>
                </a:lnTo>
                <a:lnTo>
                  <a:pt x="45" y="256"/>
                </a:lnTo>
                <a:lnTo>
                  <a:pt x="42" y="242"/>
                </a:lnTo>
                <a:lnTo>
                  <a:pt x="37" y="228"/>
                </a:lnTo>
                <a:lnTo>
                  <a:pt x="33" y="214"/>
                </a:lnTo>
                <a:lnTo>
                  <a:pt x="27" y="200"/>
                </a:lnTo>
                <a:lnTo>
                  <a:pt x="21" y="188"/>
                </a:lnTo>
                <a:lnTo>
                  <a:pt x="15" y="174"/>
                </a:lnTo>
                <a:lnTo>
                  <a:pt x="8" y="160"/>
                </a:lnTo>
                <a:lnTo>
                  <a:pt x="0" y="145"/>
                </a:lnTo>
                <a:lnTo>
                  <a:pt x="20" y="137"/>
                </a:lnTo>
                <a:lnTo>
                  <a:pt x="41" y="128"/>
                </a:lnTo>
                <a:lnTo>
                  <a:pt x="63" y="120"/>
                </a:lnTo>
                <a:lnTo>
                  <a:pt x="83" y="111"/>
                </a:lnTo>
                <a:lnTo>
                  <a:pt x="105" y="101"/>
                </a:lnTo>
                <a:lnTo>
                  <a:pt x="127" y="93"/>
                </a:lnTo>
                <a:lnTo>
                  <a:pt x="150" y="84"/>
                </a:lnTo>
                <a:lnTo>
                  <a:pt x="172" y="75"/>
                </a:lnTo>
                <a:lnTo>
                  <a:pt x="194" y="66"/>
                </a:lnTo>
                <a:lnTo>
                  <a:pt x="216" y="56"/>
                </a:lnTo>
                <a:lnTo>
                  <a:pt x="238" y="47"/>
                </a:lnTo>
                <a:lnTo>
                  <a:pt x="259" y="38"/>
                </a:lnTo>
                <a:lnTo>
                  <a:pt x="281" y="29"/>
                </a:lnTo>
                <a:lnTo>
                  <a:pt x="302" y="18"/>
                </a:lnTo>
                <a:lnTo>
                  <a:pt x="323" y="9"/>
                </a:lnTo>
                <a:lnTo>
                  <a:pt x="342" y="0"/>
                </a:lnTo>
                <a:lnTo>
                  <a:pt x="358" y="11"/>
                </a:lnTo>
                <a:lnTo>
                  <a:pt x="371" y="29"/>
                </a:lnTo>
                <a:lnTo>
                  <a:pt x="382" y="48"/>
                </a:lnTo>
                <a:lnTo>
                  <a:pt x="388" y="69"/>
                </a:lnTo>
                <a:lnTo>
                  <a:pt x="393" y="89"/>
                </a:lnTo>
                <a:lnTo>
                  <a:pt x="395" y="106"/>
                </a:lnTo>
                <a:lnTo>
                  <a:pt x="394" y="119"/>
                </a:lnTo>
                <a:lnTo>
                  <a:pt x="390" y="124"/>
                </a:lnTo>
                <a:close/>
              </a:path>
            </a:pathLst>
          </a:custGeom>
          <a:solidFill>
            <a:srgbClr val="FF330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9233" name="Freeform 17"/>
          <p:cNvSpPr>
            <a:spLocks noChangeArrowheads="1"/>
          </p:cNvSpPr>
          <p:nvPr/>
        </p:nvSpPr>
        <p:spPr bwMode="auto">
          <a:xfrm rot="21240000">
            <a:off x="849313" y="5010150"/>
            <a:ext cx="152400" cy="130175"/>
          </a:xfrm>
          <a:custGeom>
            <a:avLst/>
            <a:gdLst>
              <a:gd name="G0" fmla="+- 1 0 0"/>
              <a:gd name="G1" fmla="+- 1 0 0"/>
              <a:gd name="G2" fmla="+- 1 0 0"/>
              <a:gd name="G3" fmla="+- 1 0 0"/>
              <a:gd name="G4" fmla="*/ 1 0 51712"/>
              <a:gd name="G5" fmla="cos 54736 G4"/>
              <a:gd name="G6" fmla="*/ 1 0 51712"/>
              <a:gd name="G7" fmla="sin 54859 G6"/>
              <a:gd name="G8" fmla="+- G5 G7 0"/>
              <a:gd name="G9" fmla="+- G8 10800 0"/>
              <a:gd name="G10" fmla="+- 1 0 0"/>
              <a:gd name="G11" fmla="+- 1 0 0"/>
              <a:gd name="G12" fmla="+- 1 0 0"/>
              <a:gd name="G13" fmla="+- 1 0 0"/>
              <a:gd name="G14" fmla="+- 1 0 0"/>
              <a:gd name="G15" fmla="+- 1 0 0"/>
              <a:gd name="G16" fmla="+- 1 0 0"/>
              <a:gd name="G17" fmla="+- 1 0 0"/>
              <a:gd name="G18" fmla="+- 1 0 0"/>
              <a:gd name="G19" fmla="+- 1 0 0"/>
              <a:gd name="G20" fmla="+- 1 0 0"/>
              <a:gd name="G21" fmla="*/ 1 0 51712"/>
              <a:gd name="G22" fmla="*/ 1 0 51712"/>
              <a:gd name="T0" fmla="*/ 97 256 1"/>
              <a:gd name="T1" fmla="*/ 0 256 1"/>
              <a:gd name="G23" fmla="+- 0 T0 T1"/>
              <a:gd name="G24" fmla="sin G22 G23"/>
              <a:gd name="G25" fmla="*/ 1 0 51712"/>
              <a:gd name="G26" fmla="+- 40 0 0"/>
              <a:gd name="G27" fmla="+- 71 0 0"/>
              <a:gd name="G28" fmla="*/ 1 0 51712"/>
              <a:gd name="G29" fmla="+- 36 0 0"/>
              <a:gd name="G30" fmla="*/ 1 0 51712"/>
              <a:gd name="G31" fmla="+- 1 0 0"/>
              <a:gd name="G32" fmla="+- 1 0 0"/>
              <a:gd name="G33" fmla="+- 1 0 0"/>
              <a:gd name="G34" fmla="+- 1 0 0"/>
              <a:gd name="G35" fmla="+- 1 0 0"/>
              <a:gd name="G36" fmla="+- 1 0 0"/>
              <a:gd name="G37" fmla="+- 1 0 0"/>
              <a:gd name="G38" fmla="+- 1 0 0"/>
              <a:gd name="G39" fmla="+- 1 0 0"/>
              <a:gd name="T2" fmla="*/ 2147483647 w 146"/>
              <a:gd name="T3" fmla="*/ 2147483647 h 138"/>
              <a:gd name="T4" fmla="*/ 2147483647 w 146"/>
              <a:gd name="T5" fmla="*/ 2147483647 h 138"/>
              <a:gd name="T6" fmla="*/ 2147483647 w 146"/>
              <a:gd name="T7" fmla="*/ 2147483647 h 138"/>
              <a:gd name="T8" fmla="*/ 2147483647 w 146"/>
              <a:gd name="T9" fmla="*/ 2147483647 h 138"/>
              <a:gd name="T10" fmla="*/ 2147483647 w 146"/>
              <a:gd name="T11" fmla="*/ 2147483647 h 138"/>
              <a:gd name="T12" fmla="*/ 2147483647 w 146"/>
              <a:gd name="T13" fmla="*/ 2147483647 h 138"/>
              <a:gd name="T14" fmla="*/ 2147483647 w 146"/>
              <a:gd name="T15" fmla="*/ 2147483647 h 138"/>
              <a:gd name="T16" fmla="*/ 2147483647 w 146"/>
              <a:gd name="T17" fmla="*/ 2147483647 h 138"/>
              <a:gd name="T18" fmla="*/ 2147483647 w 146"/>
              <a:gd name="T19" fmla="*/ 2147483647 h 138"/>
              <a:gd name="T20" fmla="*/ 2147483647 w 146"/>
              <a:gd name="T21" fmla="*/ 2147483647 h 138"/>
              <a:gd name="T22" fmla="*/ 2147483647 w 146"/>
              <a:gd name="T23" fmla="*/ 2147483647 h 138"/>
              <a:gd name="T24" fmla="*/ 2147483647 w 146"/>
              <a:gd name="T25" fmla="*/ 2147483647 h 138"/>
              <a:gd name="T26" fmla="*/ 2147483647 w 146"/>
              <a:gd name="T27" fmla="*/ 2147483647 h 138"/>
              <a:gd name="T28" fmla="*/ 2147483647 w 146"/>
              <a:gd name="T29" fmla="*/ 2147483647 h 138"/>
              <a:gd name="T30" fmla="*/ 2147483647 w 146"/>
              <a:gd name="T31" fmla="*/ 2147483647 h 138"/>
              <a:gd name="T32" fmla="*/ 2147483647 w 146"/>
              <a:gd name="T33" fmla="*/ 2147483647 h 138"/>
              <a:gd name="T34" fmla="*/ 2147483647 w 146"/>
              <a:gd name="T35" fmla="*/ 2147483647 h 138"/>
              <a:gd name="T36" fmla="*/ 2147483647 w 146"/>
              <a:gd name="T37" fmla="*/ 2147483647 h 138"/>
              <a:gd name="T38" fmla="*/ 2147483647 w 146"/>
              <a:gd name="T39" fmla="*/ 2147483647 h 138"/>
              <a:gd name="T40" fmla="*/ 2147483647 w 146"/>
              <a:gd name="T41" fmla="*/ 2147483647 h 138"/>
              <a:gd name="T42" fmla="*/ 0 w 146"/>
              <a:gd name="T43" fmla="*/ 2147483647 h 138"/>
              <a:gd name="T44" fmla="*/ 2147483647 w 146"/>
              <a:gd name="T45" fmla="*/ 2147483647 h 138"/>
              <a:gd name="T46" fmla="*/ 2147483647 w 146"/>
              <a:gd name="T47" fmla="*/ 2147483647 h 138"/>
              <a:gd name="T48" fmla="*/ 2147483647 w 146"/>
              <a:gd name="T49" fmla="*/ 2147483647 h 138"/>
              <a:gd name="T50" fmla="*/ 2147483647 w 146"/>
              <a:gd name="T51" fmla="*/ 2147483647 h 138"/>
              <a:gd name="T52" fmla="*/ 2147483647 w 146"/>
              <a:gd name="T53" fmla="*/ 2147483647 h 138"/>
              <a:gd name="T54" fmla="*/ 2147483647 w 146"/>
              <a:gd name="T55" fmla="*/ 2147483647 h 138"/>
              <a:gd name="T56" fmla="*/ 2147483647 w 146"/>
              <a:gd name="T57" fmla="*/ 0 h 138"/>
              <a:gd name="T58" fmla="*/ 2147483647 w 146"/>
              <a:gd name="T59" fmla="*/ 0 h 138"/>
              <a:gd name="T60" fmla="*/ 2147483647 w 146"/>
              <a:gd name="T61" fmla="*/ 2147483647 h 138"/>
              <a:gd name="T62" fmla="*/ 2147483647 w 146"/>
              <a:gd name="T63" fmla="*/ 2147483647 h 138"/>
              <a:gd name="T64" fmla="*/ 2147483647 w 146"/>
              <a:gd name="T65" fmla="*/ 2147483647 h 138"/>
              <a:gd name="T66" fmla="*/ 2147483647 w 146"/>
              <a:gd name="T67" fmla="*/ 2147483647 h 138"/>
            </a:gdLst>
            <a:ahLst/>
            <a:cxnLst>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 h="138">
                <a:moveTo>
                  <a:pt x="143" y="30"/>
                </a:moveTo>
                <a:lnTo>
                  <a:pt x="146" y="49"/>
                </a:lnTo>
                <a:lnTo>
                  <a:pt x="145" y="77"/>
                </a:lnTo>
                <a:lnTo>
                  <a:pt x="139" y="104"/>
                </a:lnTo>
                <a:lnTo>
                  <a:pt x="129" y="123"/>
                </a:lnTo>
                <a:lnTo>
                  <a:pt x="118" y="130"/>
                </a:lnTo>
                <a:lnTo>
                  <a:pt x="108" y="133"/>
                </a:lnTo>
                <a:lnTo>
                  <a:pt x="98" y="136"/>
                </a:lnTo>
                <a:lnTo>
                  <a:pt x="86" y="138"/>
                </a:lnTo>
                <a:lnTo>
                  <a:pt x="76" y="138"/>
                </a:lnTo>
                <a:lnTo>
                  <a:pt x="64" y="136"/>
                </a:lnTo>
                <a:lnTo>
                  <a:pt x="53" y="134"/>
                </a:lnTo>
                <a:lnTo>
                  <a:pt x="42" y="131"/>
                </a:lnTo>
                <a:lnTo>
                  <a:pt x="35" y="125"/>
                </a:lnTo>
                <a:lnTo>
                  <a:pt x="29" y="119"/>
                </a:lnTo>
                <a:lnTo>
                  <a:pt x="22" y="112"/>
                </a:lnTo>
                <a:lnTo>
                  <a:pt x="15" y="105"/>
                </a:lnTo>
                <a:lnTo>
                  <a:pt x="9" y="97"/>
                </a:lnTo>
                <a:lnTo>
                  <a:pt x="4" y="88"/>
                </a:lnTo>
                <a:lnTo>
                  <a:pt x="2" y="80"/>
                </a:lnTo>
                <a:lnTo>
                  <a:pt x="0" y="71"/>
                </a:lnTo>
                <a:lnTo>
                  <a:pt x="1" y="52"/>
                </a:lnTo>
                <a:lnTo>
                  <a:pt x="7" y="36"/>
                </a:lnTo>
                <a:lnTo>
                  <a:pt x="15" y="24"/>
                </a:lnTo>
                <a:lnTo>
                  <a:pt x="26" y="13"/>
                </a:lnTo>
                <a:lnTo>
                  <a:pt x="40" y="7"/>
                </a:lnTo>
                <a:lnTo>
                  <a:pt x="56" y="3"/>
                </a:lnTo>
                <a:lnTo>
                  <a:pt x="72" y="0"/>
                </a:lnTo>
                <a:lnTo>
                  <a:pt x="88" y="0"/>
                </a:lnTo>
                <a:lnTo>
                  <a:pt x="105" y="4"/>
                </a:lnTo>
                <a:lnTo>
                  <a:pt x="120" y="9"/>
                </a:lnTo>
                <a:lnTo>
                  <a:pt x="132" y="18"/>
                </a:lnTo>
                <a:lnTo>
                  <a:pt x="143" y="30"/>
                </a:lnTo>
                <a:close/>
              </a:path>
            </a:pathLst>
          </a:custGeom>
          <a:solidFill>
            <a:srgbClr val="FF330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9234" name="Freeform 18"/>
          <p:cNvSpPr>
            <a:spLocks noChangeArrowheads="1"/>
          </p:cNvSpPr>
          <p:nvPr/>
        </p:nvSpPr>
        <p:spPr bwMode="auto">
          <a:xfrm rot="21240000">
            <a:off x="885825" y="5038725"/>
            <a:ext cx="79375" cy="66675"/>
          </a:xfrm>
          <a:custGeom>
            <a:avLst/>
            <a:gdLst>
              <a:gd name="G0" fmla="+- 1 0 0"/>
              <a:gd name="G1" fmla="+- 1 0 0"/>
              <a:gd name="G2" fmla="+- 1 0 0"/>
              <a:gd name="G3" fmla="+- 1 0 0"/>
              <a:gd name="G4" fmla="+- 1 0 0"/>
              <a:gd name="G5" fmla="+- 1 0 0"/>
              <a:gd name="G6" fmla="+- 1 0 0"/>
              <a:gd name="G7" fmla="+- 1 0 0"/>
              <a:gd name="G8" fmla="+- 1 0 0"/>
              <a:gd name="G9" fmla="+- 1 0 0"/>
              <a:gd name="G10" fmla="+- 1 0 0"/>
              <a:gd name="G11" fmla="+- 1 0 0"/>
              <a:gd name="G12" fmla="*/ 1 0 51712"/>
              <a:gd name="G13" fmla="*/ 1 0 51712"/>
              <a:gd name="T0" fmla="*/ 58 256 1"/>
              <a:gd name="T1" fmla="*/ 0 256 1"/>
              <a:gd name="G14" fmla="+- 0 T0 T1"/>
              <a:gd name="G15" fmla="sin G13 G14"/>
              <a:gd name="G16" fmla="+- 53 0 0"/>
              <a:gd name="G17" fmla="*/ 1 0 51712"/>
              <a:gd name="G18" fmla="+- 38 0 0"/>
              <a:gd name="G19" fmla="*/ 1 0 51712"/>
              <a:gd name="G20" fmla="*/ 1 0 51712"/>
              <a:gd name="G21" fmla="+- 1 0 0"/>
              <a:gd name="G22" fmla="+- 1 0 0"/>
              <a:gd name="G23" fmla="+- 1 0 0"/>
              <a:gd name="G24" fmla="+- 1 0 0"/>
              <a:gd name="G25" fmla="+- 1 0 0"/>
              <a:gd name="G26" fmla="+- 1 0 0"/>
              <a:gd name="G27" fmla="+- 1 0 0"/>
              <a:gd name="G28" fmla="+- 1 0 0"/>
              <a:gd name="G29" fmla="+- 1 0 0"/>
              <a:gd name="G30" fmla="+- 1 0 0"/>
              <a:gd name="T2" fmla="*/ 2147483647 w 78"/>
              <a:gd name="T3" fmla="*/ 2147483647 h 72"/>
              <a:gd name="T4" fmla="*/ 2147483647 w 78"/>
              <a:gd name="T5" fmla="*/ 2147483647 h 72"/>
              <a:gd name="T6" fmla="*/ 2147483647 w 78"/>
              <a:gd name="T7" fmla="*/ 2147483647 h 72"/>
              <a:gd name="T8" fmla="*/ 2147483647 w 78"/>
              <a:gd name="T9" fmla="*/ 2147483647 h 72"/>
              <a:gd name="T10" fmla="*/ 2147483647 w 78"/>
              <a:gd name="T11" fmla="*/ 2147483647 h 72"/>
              <a:gd name="T12" fmla="*/ 2147483647 w 78"/>
              <a:gd name="T13" fmla="*/ 2147483647 h 72"/>
              <a:gd name="T14" fmla="*/ 2147483647 w 78"/>
              <a:gd name="T15" fmla="*/ 2147483647 h 72"/>
              <a:gd name="T16" fmla="*/ 2147483647 w 78"/>
              <a:gd name="T17" fmla="*/ 2147483647 h 72"/>
              <a:gd name="T18" fmla="*/ 2147483647 w 78"/>
              <a:gd name="T19" fmla="*/ 2147483647 h 72"/>
              <a:gd name="T20" fmla="*/ 2147483647 w 78"/>
              <a:gd name="T21" fmla="*/ 2147483647 h 72"/>
              <a:gd name="T22" fmla="*/ 2147483647 w 78"/>
              <a:gd name="T23" fmla="*/ 2147483647 h 72"/>
              <a:gd name="T24" fmla="*/ 2147483647 w 78"/>
              <a:gd name="T25" fmla="*/ 2147483647 h 72"/>
              <a:gd name="T26" fmla="*/ 2147483647 w 78"/>
              <a:gd name="T27" fmla="*/ 2147483647 h 72"/>
              <a:gd name="T28" fmla="*/ 2147483647 w 78"/>
              <a:gd name="T29" fmla="*/ 2147483647 h 72"/>
              <a:gd name="T30" fmla="*/ 2147483647 w 78"/>
              <a:gd name="T31" fmla="*/ 2147483647 h 72"/>
              <a:gd name="T32" fmla="*/ 2147483647 w 78"/>
              <a:gd name="T33" fmla="*/ 2147483647 h 72"/>
              <a:gd name="T34" fmla="*/ 0 w 78"/>
              <a:gd name="T35" fmla="*/ 2147483647 h 72"/>
              <a:gd name="T36" fmla="*/ 2147483647 w 78"/>
              <a:gd name="T37" fmla="*/ 2147483647 h 72"/>
              <a:gd name="T38" fmla="*/ 2147483647 w 78"/>
              <a:gd name="T39" fmla="*/ 2147483647 h 72"/>
              <a:gd name="T40" fmla="*/ 2147483647 w 78"/>
              <a:gd name="T41" fmla="*/ 2147483647 h 72"/>
              <a:gd name="T42" fmla="*/ 2147483647 w 78"/>
              <a:gd name="T43" fmla="*/ 0 h 72"/>
              <a:gd name="T44" fmla="*/ 2147483647 w 78"/>
              <a:gd name="T45" fmla="*/ 0 h 72"/>
              <a:gd name="T46" fmla="*/ 2147483647 w 78"/>
              <a:gd name="T47" fmla="*/ 0 h 72"/>
              <a:gd name="T48" fmla="*/ 2147483647 w 78"/>
              <a:gd name="T49" fmla="*/ 2147483647 h 72"/>
              <a:gd name="T50" fmla="*/ 2147483647 w 78"/>
              <a:gd name="T51" fmla="*/ 2147483647 h 72"/>
              <a:gd name="T52" fmla="*/ 2147483647 w 78"/>
              <a:gd name="T53" fmla="*/ 2147483647 h 72"/>
              <a:gd name="T54" fmla="*/ 2147483647 w 78"/>
              <a:gd name="T55" fmla="*/ 2147483647 h 72"/>
              <a:gd name="T56" fmla="*/ 2147483647 w 78"/>
              <a:gd name="T57" fmla="*/ 2147483647 h 72"/>
              <a:gd name="T58" fmla="*/ 2147483647 w 78"/>
              <a:gd name="T59" fmla="*/ 2147483647 h 72"/>
            </a:gdLst>
            <a:ahLst/>
            <a:cxnLst>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72">
                <a:moveTo>
                  <a:pt x="76" y="28"/>
                </a:moveTo>
                <a:lnTo>
                  <a:pt x="78" y="38"/>
                </a:lnTo>
                <a:lnTo>
                  <a:pt x="75" y="48"/>
                </a:lnTo>
                <a:lnTo>
                  <a:pt x="73" y="56"/>
                </a:lnTo>
                <a:lnTo>
                  <a:pt x="68" y="62"/>
                </a:lnTo>
                <a:lnTo>
                  <a:pt x="62" y="67"/>
                </a:lnTo>
                <a:lnTo>
                  <a:pt x="55" y="71"/>
                </a:lnTo>
                <a:lnTo>
                  <a:pt x="47" y="72"/>
                </a:lnTo>
                <a:lnTo>
                  <a:pt x="38" y="72"/>
                </a:lnTo>
                <a:lnTo>
                  <a:pt x="32" y="71"/>
                </a:lnTo>
                <a:lnTo>
                  <a:pt x="25" y="68"/>
                </a:lnTo>
                <a:lnTo>
                  <a:pt x="19" y="66"/>
                </a:lnTo>
                <a:lnTo>
                  <a:pt x="13" y="63"/>
                </a:lnTo>
                <a:lnTo>
                  <a:pt x="9" y="58"/>
                </a:lnTo>
                <a:lnTo>
                  <a:pt x="5" y="53"/>
                </a:lnTo>
                <a:lnTo>
                  <a:pt x="3" y="47"/>
                </a:lnTo>
                <a:lnTo>
                  <a:pt x="0" y="38"/>
                </a:lnTo>
                <a:lnTo>
                  <a:pt x="3" y="24"/>
                </a:lnTo>
                <a:lnTo>
                  <a:pt x="11" y="13"/>
                </a:lnTo>
                <a:lnTo>
                  <a:pt x="21" y="5"/>
                </a:lnTo>
                <a:lnTo>
                  <a:pt x="34" y="0"/>
                </a:lnTo>
                <a:lnTo>
                  <a:pt x="41" y="0"/>
                </a:lnTo>
                <a:lnTo>
                  <a:pt x="48" y="0"/>
                </a:lnTo>
                <a:lnTo>
                  <a:pt x="55" y="3"/>
                </a:lnTo>
                <a:lnTo>
                  <a:pt x="60" y="5"/>
                </a:lnTo>
                <a:lnTo>
                  <a:pt x="66" y="10"/>
                </a:lnTo>
                <a:lnTo>
                  <a:pt x="71" y="14"/>
                </a:lnTo>
                <a:lnTo>
                  <a:pt x="74" y="21"/>
                </a:lnTo>
                <a:lnTo>
                  <a:pt x="76" y="28"/>
                </a:lnTo>
                <a:close/>
              </a:path>
            </a:pathLst>
          </a:custGeom>
          <a:solidFill>
            <a:srgbClr val="FF330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9235" name="Freeform 19"/>
          <p:cNvSpPr>
            <a:spLocks noChangeArrowheads="1"/>
          </p:cNvSpPr>
          <p:nvPr/>
        </p:nvSpPr>
        <p:spPr bwMode="auto">
          <a:xfrm rot="21240000">
            <a:off x="571500" y="5094288"/>
            <a:ext cx="12700" cy="20637"/>
          </a:xfrm>
          <a:custGeom>
            <a:avLst/>
            <a:gdLst>
              <a:gd name="G0" fmla="*/ 1 0 51712"/>
              <a:gd name="G1" fmla="*/ 1 0 51712"/>
              <a:gd name="G2" fmla="+- 17 0 0"/>
              <a:gd name="G3" fmla="*/ 1 0 51712"/>
              <a:gd name="G4" fmla="+- 6 0 0"/>
              <a:gd name="G5" fmla="*/ 1 0 51712"/>
              <a:gd name="G6" fmla="*/ 1 0 51712"/>
              <a:gd name="G7" fmla="*/ 1 0 51712"/>
              <a:gd name="G8" fmla="*/ 1 0 51712"/>
              <a:gd name="G9" fmla="*/ 1 0 51712"/>
              <a:gd name="T0" fmla="*/ 2147483647 w 13"/>
              <a:gd name="T1" fmla="*/ 2147483647 h 22"/>
              <a:gd name="T2" fmla="*/ 2147483647 w 13"/>
              <a:gd name="T3" fmla="*/ 2147483647 h 22"/>
              <a:gd name="T4" fmla="*/ 0 w 13"/>
              <a:gd name="T5" fmla="*/ 2147483647 h 22"/>
              <a:gd name="T6" fmla="*/ 2147483647 w 13"/>
              <a:gd name="T7" fmla="*/ 2147483647 h 22"/>
              <a:gd name="T8" fmla="*/ 2147483647 w 13"/>
              <a:gd name="T9" fmla="*/ 2147483647 h 22"/>
              <a:gd name="T10" fmla="*/ 2147483647 w 13"/>
              <a:gd name="T11" fmla="*/ 0 h 22"/>
              <a:gd name="T12" fmla="*/ 2147483647 w 13"/>
              <a:gd name="T13" fmla="*/ 2147483647 h 22"/>
              <a:gd name="T14" fmla="*/ 2147483647 w 13"/>
              <a:gd name="T15" fmla="*/ 2147483647 h 22"/>
              <a:gd name="T16" fmla="*/ 2147483647 w 13"/>
              <a:gd name="T17" fmla="*/ 2147483647 h 22"/>
              <a:gd name="T18" fmla="*/ 2147483647 w 13"/>
              <a:gd name="T19" fmla="*/ 214748364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22">
                <a:moveTo>
                  <a:pt x="11" y="17"/>
                </a:moveTo>
                <a:lnTo>
                  <a:pt x="6" y="22"/>
                </a:lnTo>
                <a:lnTo>
                  <a:pt x="0" y="17"/>
                </a:lnTo>
                <a:lnTo>
                  <a:pt x="3" y="12"/>
                </a:lnTo>
                <a:lnTo>
                  <a:pt x="7" y="6"/>
                </a:lnTo>
                <a:lnTo>
                  <a:pt x="6" y="0"/>
                </a:lnTo>
                <a:lnTo>
                  <a:pt x="11" y="3"/>
                </a:lnTo>
                <a:lnTo>
                  <a:pt x="13" y="7"/>
                </a:lnTo>
                <a:lnTo>
                  <a:pt x="13" y="13"/>
                </a:lnTo>
                <a:lnTo>
                  <a:pt x="11" y="17"/>
                </a:lnTo>
                <a:close/>
              </a:path>
            </a:pathLst>
          </a:custGeom>
          <a:solidFill>
            <a:srgbClr val="FF330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9236" name="Freeform 20"/>
          <p:cNvSpPr>
            <a:spLocks noChangeArrowheads="1"/>
          </p:cNvSpPr>
          <p:nvPr/>
        </p:nvSpPr>
        <p:spPr bwMode="auto">
          <a:xfrm rot="21240000">
            <a:off x="909638" y="5057775"/>
            <a:ext cx="31750" cy="28575"/>
          </a:xfrm>
          <a:custGeom>
            <a:avLst/>
            <a:gdLst>
              <a:gd name="G0" fmla="+- 1 0 0"/>
              <a:gd name="G1" fmla="+- 30 0 0"/>
              <a:gd name="G2" fmla="*/ 1 0 51712"/>
              <a:gd name="G3" fmla="+- 18 0 0"/>
              <a:gd name="G4" fmla="+- 10 0 0"/>
              <a:gd name="G5" fmla="*/ 1 0 51712"/>
              <a:gd name="G6" fmla="+- 1 0 0"/>
              <a:gd name="G7" fmla="+- 1 0 0"/>
              <a:gd name="G8" fmla="+- 1 0 0"/>
              <a:gd name="G9" fmla="+- 1 0 0"/>
              <a:gd name="G10" fmla="+- 1 0 0"/>
              <a:gd name="G11" fmla="+- 1 0 0"/>
              <a:gd name="G12" fmla="+- 1 0 0"/>
              <a:gd name="T0" fmla="*/ 2147483647 w 30"/>
              <a:gd name="T1" fmla="*/ 2147483647 h 30"/>
              <a:gd name="T2" fmla="*/ 2147483647 w 30"/>
              <a:gd name="T3" fmla="*/ 2147483647 h 30"/>
              <a:gd name="T4" fmla="*/ 2147483647 w 30"/>
              <a:gd name="T5" fmla="*/ 2147483647 h 30"/>
              <a:gd name="T6" fmla="*/ 0 w 30"/>
              <a:gd name="T7" fmla="*/ 2147483647 h 30"/>
              <a:gd name="T8" fmla="*/ 0 w 30"/>
              <a:gd name="T9" fmla="*/ 2147483647 h 30"/>
              <a:gd name="T10" fmla="*/ 2147483647 w 30"/>
              <a:gd name="T11" fmla="*/ 2147483647 h 30"/>
              <a:gd name="T12" fmla="*/ 2147483647 w 30"/>
              <a:gd name="T13" fmla="*/ 0 h 30"/>
              <a:gd name="T14" fmla="*/ 2147483647 w 30"/>
              <a:gd name="T15" fmla="*/ 2147483647 h 30"/>
              <a:gd name="T16" fmla="*/ 2147483647 w 30"/>
              <a:gd name="T17" fmla="*/ 2147483647 h 30"/>
              <a:gd name="T18" fmla="*/ 2147483647 w 30"/>
              <a:gd name="T19" fmla="*/ 2147483647 h 30"/>
              <a:gd name="T20" fmla="*/ 2147483647 w 30"/>
              <a:gd name="T21" fmla="*/ 2147483647 h 30"/>
              <a:gd name="T22" fmla="*/ 2147483647 w 30"/>
              <a:gd name="T23" fmla="*/ 2147483647 h 30"/>
              <a:gd name="T24" fmla="*/ 2147483647 w 30"/>
              <a:gd name="T25" fmla="*/ 214748364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0">
                <a:moveTo>
                  <a:pt x="22" y="30"/>
                </a:moveTo>
                <a:lnTo>
                  <a:pt x="14" y="30"/>
                </a:lnTo>
                <a:lnTo>
                  <a:pt x="6" y="26"/>
                </a:lnTo>
                <a:lnTo>
                  <a:pt x="0" y="18"/>
                </a:lnTo>
                <a:lnTo>
                  <a:pt x="0" y="10"/>
                </a:lnTo>
                <a:lnTo>
                  <a:pt x="4" y="4"/>
                </a:lnTo>
                <a:lnTo>
                  <a:pt x="14" y="0"/>
                </a:lnTo>
                <a:lnTo>
                  <a:pt x="22" y="2"/>
                </a:lnTo>
                <a:lnTo>
                  <a:pt x="27" y="6"/>
                </a:lnTo>
                <a:lnTo>
                  <a:pt x="30" y="13"/>
                </a:lnTo>
                <a:lnTo>
                  <a:pt x="30" y="20"/>
                </a:lnTo>
                <a:lnTo>
                  <a:pt x="27" y="26"/>
                </a:lnTo>
                <a:lnTo>
                  <a:pt x="22" y="30"/>
                </a:lnTo>
                <a:close/>
              </a:path>
            </a:pathLst>
          </a:custGeom>
          <a:solidFill>
            <a:srgbClr val="FF330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9237" name="Freeform 21"/>
          <p:cNvSpPr>
            <a:spLocks noChangeArrowheads="1"/>
          </p:cNvSpPr>
          <p:nvPr/>
        </p:nvSpPr>
        <p:spPr bwMode="auto">
          <a:xfrm rot="21240000">
            <a:off x="528638" y="5111750"/>
            <a:ext cx="23812" cy="23813"/>
          </a:xfrm>
          <a:custGeom>
            <a:avLst/>
            <a:gdLst>
              <a:gd name="G0" fmla="+- 1 0 0"/>
              <a:gd name="G1" fmla="+- 1 0 0"/>
              <a:gd name="G2" fmla="*/ 1 0 51712"/>
              <a:gd name="G3" fmla="+- 24 0 0"/>
              <a:gd name="G4" fmla="+- 24 0 0"/>
              <a:gd name="G5" fmla="*/ 1 0 51712"/>
              <a:gd name="G6" fmla="+- 1 0 0"/>
              <a:gd name="G7" fmla="+- 1 0 0"/>
              <a:gd name="G8" fmla="+- 1 0 0"/>
              <a:gd name="G9" fmla="+- 1 0 0"/>
              <a:gd name="T0" fmla="*/ 2147483647 w 22"/>
              <a:gd name="T1" fmla="*/ 2147483647 h 24"/>
              <a:gd name="T2" fmla="*/ 2147483647 w 22"/>
              <a:gd name="T3" fmla="*/ 2147483647 h 24"/>
              <a:gd name="T4" fmla="*/ 2147483647 w 22"/>
              <a:gd name="T5" fmla="*/ 2147483647 h 24"/>
              <a:gd name="T6" fmla="*/ 2147483647 w 22"/>
              <a:gd name="T7" fmla="*/ 2147483647 h 24"/>
              <a:gd name="T8" fmla="*/ 0 w 22"/>
              <a:gd name="T9" fmla="*/ 2147483647 h 24"/>
              <a:gd name="T10" fmla="*/ 2147483647 w 22"/>
              <a:gd name="T11" fmla="*/ 2147483647 h 24"/>
              <a:gd name="T12" fmla="*/ 2147483647 w 22"/>
              <a:gd name="T13" fmla="*/ 0 h 24"/>
              <a:gd name="T14" fmla="*/ 2147483647 w 22"/>
              <a:gd name="T15" fmla="*/ 2147483647 h 24"/>
              <a:gd name="T16" fmla="*/ 2147483647 w 22"/>
              <a:gd name="T17" fmla="*/ 2147483647 h 24"/>
              <a:gd name="T18" fmla="*/ 2147483647 w 22"/>
              <a:gd name="T19" fmla="*/ 214748364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4">
                <a:moveTo>
                  <a:pt x="22" y="20"/>
                </a:moveTo>
                <a:lnTo>
                  <a:pt x="18" y="22"/>
                </a:lnTo>
                <a:lnTo>
                  <a:pt x="13" y="23"/>
                </a:lnTo>
                <a:lnTo>
                  <a:pt x="7" y="24"/>
                </a:lnTo>
                <a:lnTo>
                  <a:pt x="0" y="24"/>
                </a:lnTo>
                <a:lnTo>
                  <a:pt x="15" y="1"/>
                </a:lnTo>
                <a:lnTo>
                  <a:pt x="21" y="0"/>
                </a:lnTo>
                <a:lnTo>
                  <a:pt x="22" y="5"/>
                </a:lnTo>
                <a:lnTo>
                  <a:pt x="22" y="13"/>
                </a:lnTo>
                <a:lnTo>
                  <a:pt x="22" y="20"/>
                </a:lnTo>
                <a:close/>
              </a:path>
            </a:pathLst>
          </a:custGeom>
          <a:solidFill>
            <a:srgbClr val="FF330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9238" name="Freeform 22"/>
          <p:cNvSpPr>
            <a:spLocks noChangeArrowheads="1"/>
          </p:cNvSpPr>
          <p:nvPr/>
        </p:nvSpPr>
        <p:spPr bwMode="auto">
          <a:xfrm rot="21240000">
            <a:off x="371475" y="5129213"/>
            <a:ext cx="284163" cy="127000"/>
          </a:xfrm>
          <a:custGeom>
            <a:avLst/>
            <a:gdLst>
              <a:gd name="G0" fmla="*/ 1 0 51712"/>
              <a:gd name="G1" fmla="*/ 1 0 51712"/>
              <a:gd name="G2" fmla="+- 40 0 0"/>
              <a:gd name="G3" fmla="+- 19 0 0"/>
              <a:gd name="G4" fmla="+- 1 0 0"/>
              <a:gd name="G5" fmla="+- 1 0 0"/>
              <a:gd name="G6" fmla="+- 1 0 0"/>
              <a:gd name="G7" fmla="+- 1 0 0"/>
              <a:gd name="G8" fmla="+- 1 0 0"/>
              <a:gd name="G9" fmla="+- 1 0 0"/>
              <a:gd name="G10" fmla="+- 1 0 0"/>
              <a:gd name="G11" fmla="+- 1 0 0"/>
              <a:gd name="G12" fmla="+- 1 0 0"/>
              <a:gd name="G13" fmla="+- 1 0 0"/>
              <a:gd name="G14" fmla="+- 1 0 0"/>
              <a:gd name="G15" fmla="+- 1 0 0"/>
              <a:gd name="G16" fmla="+- 1 0 0"/>
              <a:gd name="G17" fmla="+- 1 0 0"/>
              <a:gd name="G18" fmla="+- 1 0 0"/>
              <a:gd name="G19" fmla="+- 1 0 0"/>
              <a:gd name="G20" fmla="*/ 1 0 51712"/>
              <a:gd name="G21" fmla="*/ 1 0 51712"/>
              <a:gd name="T0" fmla="*/ 124 256 1"/>
              <a:gd name="T1" fmla="*/ 0 256 1"/>
              <a:gd name="G22" fmla="+- 0 T0 T1"/>
              <a:gd name="G23" fmla="cos G21 G22"/>
              <a:gd name="G24" fmla="+- 116 0 0"/>
              <a:gd name="G25" fmla="+- 107 0 0"/>
              <a:gd name="G26" fmla="*/ 1 0 51712"/>
              <a:gd name="G27" fmla="+- 1 0 0"/>
              <a:gd name="G28" fmla="+- 1 0 0"/>
              <a:gd name="G29" fmla="*/ 1 0 51712"/>
              <a:gd name="G30" fmla="*/ 1 0 51712"/>
              <a:gd name="T2" fmla="*/ 23 256 1"/>
              <a:gd name="T3" fmla="*/ 0 256 1"/>
              <a:gd name="G31" fmla="+- 0 T2 T3"/>
              <a:gd name="G32" fmla="sin G30 G31"/>
              <a:gd name="G33" fmla="*/ 1 0 51712"/>
              <a:gd name="T4" fmla="*/ 2147483647 w 269"/>
              <a:gd name="T5" fmla="*/ 2147483647 h 133"/>
              <a:gd name="T6" fmla="*/ 2147483647 w 269"/>
              <a:gd name="T7" fmla="*/ 2147483647 h 133"/>
              <a:gd name="T8" fmla="*/ 2147483647 w 269"/>
              <a:gd name="T9" fmla="*/ 2147483647 h 133"/>
              <a:gd name="T10" fmla="*/ 2147483647 w 269"/>
              <a:gd name="T11" fmla="*/ 2147483647 h 133"/>
              <a:gd name="T12" fmla="*/ 2147483647 w 269"/>
              <a:gd name="T13" fmla="*/ 2147483647 h 133"/>
              <a:gd name="T14" fmla="*/ 2147483647 w 269"/>
              <a:gd name="T15" fmla="*/ 2147483647 h 133"/>
              <a:gd name="T16" fmla="*/ 2147483647 w 269"/>
              <a:gd name="T17" fmla="*/ 2147483647 h 133"/>
              <a:gd name="T18" fmla="*/ 2147483647 w 269"/>
              <a:gd name="T19" fmla="*/ 2147483647 h 133"/>
              <a:gd name="T20" fmla="*/ 2147483647 w 269"/>
              <a:gd name="T21" fmla="*/ 2147483647 h 133"/>
              <a:gd name="T22" fmla="*/ 2147483647 w 269"/>
              <a:gd name="T23" fmla="*/ 2147483647 h 133"/>
              <a:gd name="T24" fmla="*/ 2147483647 w 269"/>
              <a:gd name="T25" fmla="*/ 2147483647 h 133"/>
              <a:gd name="T26" fmla="*/ 2147483647 w 269"/>
              <a:gd name="T27" fmla="*/ 2147483647 h 133"/>
              <a:gd name="T28" fmla="*/ 2147483647 w 269"/>
              <a:gd name="T29" fmla="*/ 2147483647 h 133"/>
              <a:gd name="T30" fmla="*/ 2147483647 w 269"/>
              <a:gd name="T31" fmla="*/ 2147483647 h 133"/>
              <a:gd name="T32" fmla="*/ 2147483647 w 269"/>
              <a:gd name="T33" fmla="*/ 2147483647 h 133"/>
              <a:gd name="T34" fmla="*/ 2147483647 w 269"/>
              <a:gd name="T35" fmla="*/ 2147483647 h 133"/>
              <a:gd name="T36" fmla="*/ 2147483647 w 269"/>
              <a:gd name="T37" fmla="*/ 2147483647 h 133"/>
              <a:gd name="T38" fmla="*/ 2147483647 w 269"/>
              <a:gd name="T39" fmla="*/ 2147483647 h 133"/>
              <a:gd name="T40" fmla="*/ 2147483647 w 269"/>
              <a:gd name="T41" fmla="*/ 2147483647 h 133"/>
              <a:gd name="T42" fmla="*/ 2147483647 w 269"/>
              <a:gd name="T43" fmla="*/ 2147483647 h 133"/>
              <a:gd name="T44" fmla="*/ 2147483647 w 269"/>
              <a:gd name="T45" fmla="*/ 2147483647 h 133"/>
              <a:gd name="T46" fmla="*/ 2147483647 w 269"/>
              <a:gd name="T47" fmla="*/ 2147483647 h 133"/>
              <a:gd name="T48" fmla="*/ 2147483647 w 269"/>
              <a:gd name="T49" fmla="*/ 2147483647 h 133"/>
              <a:gd name="T50" fmla="*/ 0 w 269"/>
              <a:gd name="T51" fmla="*/ 2147483647 h 133"/>
              <a:gd name="T52" fmla="*/ 2147483647 w 269"/>
              <a:gd name="T53" fmla="*/ 2147483647 h 133"/>
              <a:gd name="T54" fmla="*/ 2147483647 w 269"/>
              <a:gd name="T55" fmla="*/ 0 h 133"/>
              <a:gd name="T56" fmla="*/ 2147483647 w 269"/>
              <a:gd name="T57" fmla="*/ 2147483647 h 133"/>
              <a:gd name="T58" fmla="*/ 2147483647 w 269"/>
              <a:gd name="T59" fmla="*/ 2147483647 h 133"/>
              <a:gd name="T60" fmla="*/ 2147483647 w 269"/>
              <a:gd name="T61" fmla="*/ 2147483647 h 133"/>
              <a:gd name="T62" fmla="*/ 2147483647 w 269"/>
              <a:gd name="T63" fmla="*/ 2147483647 h 133"/>
            </a:gdLst>
            <a:ahLst/>
            <a:cxnLst>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9" h="133">
                <a:moveTo>
                  <a:pt x="269" y="36"/>
                </a:moveTo>
                <a:lnTo>
                  <a:pt x="267" y="40"/>
                </a:lnTo>
                <a:lnTo>
                  <a:pt x="263" y="40"/>
                </a:lnTo>
                <a:lnTo>
                  <a:pt x="258" y="38"/>
                </a:lnTo>
                <a:lnTo>
                  <a:pt x="252" y="36"/>
                </a:lnTo>
                <a:lnTo>
                  <a:pt x="243" y="43"/>
                </a:lnTo>
                <a:lnTo>
                  <a:pt x="233" y="45"/>
                </a:lnTo>
                <a:lnTo>
                  <a:pt x="220" y="45"/>
                </a:lnTo>
                <a:lnTo>
                  <a:pt x="208" y="45"/>
                </a:lnTo>
                <a:lnTo>
                  <a:pt x="197" y="46"/>
                </a:lnTo>
                <a:lnTo>
                  <a:pt x="187" y="50"/>
                </a:lnTo>
                <a:lnTo>
                  <a:pt x="181" y="58"/>
                </a:lnTo>
                <a:lnTo>
                  <a:pt x="177" y="71"/>
                </a:lnTo>
                <a:lnTo>
                  <a:pt x="159" y="74"/>
                </a:lnTo>
                <a:lnTo>
                  <a:pt x="139" y="80"/>
                </a:lnTo>
                <a:lnTo>
                  <a:pt x="119" y="88"/>
                </a:lnTo>
                <a:lnTo>
                  <a:pt x="99" y="98"/>
                </a:lnTo>
                <a:lnTo>
                  <a:pt x="78" y="108"/>
                </a:lnTo>
                <a:lnTo>
                  <a:pt x="58" y="118"/>
                </a:lnTo>
                <a:lnTo>
                  <a:pt x="36" y="127"/>
                </a:lnTo>
                <a:lnTo>
                  <a:pt x="15" y="133"/>
                </a:lnTo>
                <a:lnTo>
                  <a:pt x="10" y="124"/>
                </a:lnTo>
                <a:lnTo>
                  <a:pt x="5" y="116"/>
                </a:lnTo>
                <a:lnTo>
                  <a:pt x="0" y="107"/>
                </a:lnTo>
                <a:lnTo>
                  <a:pt x="3" y="96"/>
                </a:lnTo>
                <a:lnTo>
                  <a:pt x="236" y="0"/>
                </a:lnTo>
                <a:lnTo>
                  <a:pt x="250" y="2"/>
                </a:lnTo>
                <a:lnTo>
                  <a:pt x="259" y="10"/>
                </a:lnTo>
                <a:lnTo>
                  <a:pt x="265" y="23"/>
                </a:lnTo>
                <a:lnTo>
                  <a:pt x="269" y="36"/>
                </a:lnTo>
                <a:close/>
              </a:path>
            </a:pathLst>
          </a:custGeom>
          <a:solidFill>
            <a:srgbClr val="FF330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9239" name="Freeform 23"/>
          <p:cNvSpPr>
            <a:spLocks noChangeArrowheads="1"/>
          </p:cNvSpPr>
          <p:nvPr/>
        </p:nvSpPr>
        <p:spPr bwMode="auto">
          <a:xfrm rot="21240000">
            <a:off x="787400" y="5156200"/>
            <a:ext cx="404813" cy="666750"/>
          </a:xfrm>
          <a:custGeom>
            <a:avLst/>
            <a:gdLst>
              <a:gd name="G0" fmla="+- 1 0 0"/>
              <a:gd name="G1" fmla="+- 1 0 0"/>
              <a:gd name="G2" fmla="+- 1 0 0"/>
              <a:gd name="G3" fmla="+- 1 0 0"/>
              <a:gd name="G4" fmla="+- 1 0 0"/>
              <a:gd name="G5" fmla="+- 1 0 0"/>
              <a:gd name="G6" fmla="+- 1 0 0"/>
              <a:gd name="G7" fmla="+- 1 0 0"/>
              <a:gd name="G8" fmla="*/ 1 0 51712"/>
              <a:gd name="G9" fmla="cos 54736 G8"/>
              <a:gd name="G10" fmla="*/ 1 0 51712"/>
              <a:gd name="G11" fmla="sin 55422 G10"/>
              <a:gd name="G12" fmla="+- G9 G11 0"/>
              <a:gd name="G13" fmla="+- G12 10800 0"/>
              <a:gd name="G14" fmla="+- 1 0 0"/>
              <a:gd name="G15" fmla="+- 1 0 0"/>
              <a:gd name="G16" fmla="+- 1 0 0"/>
              <a:gd name="G17" fmla="+- 1 0 0"/>
              <a:gd name="G18" fmla="+- 1 0 0"/>
              <a:gd name="G19" fmla="+- 1 0 0"/>
              <a:gd name="G20" fmla="+- 1 0 0"/>
              <a:gd name="G21" fmla="+- 1 0 0"/>
              <a:gd name="G22" fmla="+- 1 0 0"/>
              <a:gd name="G23" fmla="+- 1 0 0"/>
              <a:gd name="G24" fmla="+- 1 0 0"/>
              <a:gd name="G25" fmla="+- 1 0 0"/>
              <a:gd name="G26" fmla="+- 1 0 0"/>
              <a:gd name="G27" fmla="+- 1 0 0"/>
              <a:gd name="G28" fmla="+- 1 0 0"/>
              <a:gd name="G29" fmla="+- 1 0 0"/>
              <a:gd name="G30" fmla="+- 1 0 0"/>
              <a:gd name="G31" fmla="+- 1 0 0"/>
              <a:gd name="G32" fmla="+- 1 0 0"/>
              <a:gd name="G33" fmla="+- 1 0 0"/>
              <a:gd name="G34" fmla="+- 1 0 0"/>
              <a:gd name="G35" fmla="+- 1 0 0"/>
              <a:gd name="G36" fmla="+- 1 0 0"/>
              <a:gd name="G37" fmla="+- 1 0 0"/>
              <a:gd name="G38" fmla="+- 1 0 0"/>
              <a:gd name="G39" fmla="+- 1 0 0"/>
              <a:gd name="G40" fmla="+- 1 0 0"/>
              <a:gd name="G41" fmla="+- 1 0 0"/>
              <a:gd name="G42" fmla="+- 1 0 0"/>
              <a:gd name="G43" fmla="+- 1 0 0"/>
              <a:gd name="G44" fmla="+- 1 0 0"/>
              <a:gd name="G45" fmla="+- 1 0 0"/>
              <a:gd name="G46" fmla="*/ 1 0 51712"/>
              <a:gd name="G47" fmla="*/ 1 0 51712"/>
              <a:gd name="T0" fmla="*/ 619 256 1"/>
              <a:gd name="T1" fmla="*/ 0 256 1"/>
              <a:gd name="G48" fmla="+- 0 T0 T1"/>
              <a:gd name="G49" fmla="sin G47 G48"/>
              <a:gd name="G50" fmla="*/ 1 0 51712"/>
              <a:gd name="G51" fmla="+- 617 0 0"/>
              <a:gd name="G52" fmla="*/ 1 0 51712"/>
              <a:gd name="G53" fmla="+- 1 0 0"/>
              <a:gd name="G54" fmla="+- 1 0 0"/>
              <a:gd name="G55" fmla="+- 1 0 0"/>
              <a:gd name="G56" fmla="+- 1 0 0"/>
              <a:gd name="G57" fmla="+- 1 0 0"/>
              <a:gd name="G58" fmla="+- 1 0 0"/>
              <a:gd name="G59" fmla="+- 1 0 0"/>
              <a:gd name="G60" fmla="+- 1 0 0"/>
              <a:gd name="G61" fmla="+- 1 0 0"/>
              <a:gd name="G62" fmla="+- 1 0 0"/>
              <a:gd name="G63" fmla="+- 1 0 0"/>
              <a:gd name="G64" fmla="+- 1 0 0"/>
              <a:gd name="G65" fmla="+- 1 0 0"/>
              <a:gd name="G66" fmla="+- 1 0 0"/>
              <a:gd name="G67" fmla="+- 1 0 0"/>
              <a:gd name="T2" fmla="*/ 2147483647 w 385"/>
              <a:gd name="T3" fmla="*/ 0 h 693"/>
              <a:gd name="T4" fmla="*/ 2147483647 w 385"/>
              <a:gd name="T5" fmla="*/ 2147483647 h 693"/>
              <a:gd name="T6" fmla="*/ 2147483647 w 385"/>
              <a:gd name="T7" fmla="*/ 2147483647 h 693"/>
              <a:gd name="T8" fmla="*/ 2147483647 w 385"/>
              <a:gd name="T9" fmla="*/ 2147483647 h 693"/>
              <a:gd name="T10" fmla="*/ 2147483647 w 385"/>
              <a:gd name="T11" fmla="*/ 2147483647 h 693"/>
              <a:gd name="T12" fmla="*/ 2147483647 w 385"/>
              <a:gd name="T13" fmla="*/ 2147483647 h 693"/>
              <a:gd name="T14" fmla="*/ 2147483647 w 385"/>
              <a:gd name="T15" fmla="*/ 2147483647 h 693"/>
              <a:gd name="T16" fmla="*/ 2147483647 w 385"/>
              <a:gd name="T17" fmla="*/ 2147483647 h 693"/>
              <a:gd name="T18" fmla="*/ 2147483647 w 385"/>
              <a:gd name="T19" fmla="*/ 2147483647 h 693"/>
              <a:gd name="T20" fmla="*/ 2147483647 w 385"/>
              <a:gd name="T21" fmla="*/ 2147483647 h 693"/>
              <a:gd name="T22" fmla="*/ 2147483647 w 385"/>
              <a:gd name="T23" fmla="*/ 2147483647 h 693"/>
              <a:gd name="T24" fmla="*/ 2147483647 w 385"/>
              <a:gd name="T25" fmla="*/ 2147483647 h 693"/>
              <a:gd name="T26" fmla="*/ 2147483647 w 385"/>
              <a:gd name="T27" fmla="*/ 2147483647 h 693"/>
              <a:gd name="T28" fmla="*/ 2147483647 w 385"/>
              <a:gd name="T29" fmla="*/ 2147483647 h 693"/>
              <a:gd name="T30" fmla="*/ 2147483647 w 385"/>
              <a:gd name="T31" fmla="*/ 2147483647 h 693"/>
              <a:gd name="T32" fmla="*/ 2147483647 w 385"/>
              <a:gd name="T33" fmla="*/ 2147483647 h 693"/>
              <a:gd name="T34" fmla="*/ 2147483647 w 385"/>
              <a:gd name="T35" fmla="*/ 2147483647 h 693"/>
              <a:gd name="T36" fmla="*/ 2147483647 w 385"/>
              <a:gd name="T37" fmla="*/ 2147483647 h 693"/>
              <a:gd name="T38" fmla="*/ 2147483647 w 385"/>
              <a:gd name="T39" fmla="*/ 2147483647 h 693"/>
              <a:gd name="T40" fmla="*/ 2147483647 w 385"/>
              <a:gd name="T41" fmla="*/ 2147483647 h 693"/>
              <a:gd name="T42" fmla="*/ 2147483647 w 385"/>
              <a:gd name="T43" fmla="*/ 2147483647 h 693"/>
              <a:gd name="T44" fmla="*/ 2147483647 w 385"/>
              <a:gd name="T45" fmla="*/ 2147483647 h 693"/>
              <a:gd name="T46" fmla="*/ 2147483647 w 385"/>
              <a:gd name="T47" fmla="*/ 2147483647 h 693"/>
              <a:gd name="T48" fmla="*/ 2147483647 w 385"/>
              <a:gd name="T49" fmla="*/ 2147483647 h 693"/>
              <a:gd name="T50" fmla="*/ 2147483647 w 385"/>
              <a:gd name="T51" fmla="*/ 2147483647 h 693"/>
              <a:gd name="T52" fmla="*/ 2147483647 w 385"/>
              <a:gd name="T53" fmla="*/ 2147483647 h 693"/>
              <a:gd name="T54" fmla="*/ 2147483647 w 385"/>
              <a:gd name="T55" fmla="*/ 2147483647 h 693"/>
              <a:gd name="T56" fmla="*/ 2147483647 w 385"/>
              <a:gd name="T57" fmla="*/ 2147483647 h 693"/>
              <a:gd name="T58" fmla="*/ 2147483647 w 385"/>
              <a:gd name="T59" fmla="*/ 2147483647 h 693"/>
              <a:gd name="T60" fmla="*/ 2147483647 w 385"/>
              <a:gd name="T61" fmla="*/ 2147483647 h 693"/>
              <a:gd name="T62" fmla="*/ 2147483647 w 385"/>
              <a:gd name="T63" fmla="*/ 2147483647 h 693"/>
              <a:gd name="T64" fmla="*/ 2147483647 w 385"/>
              <a:gd name="T65" fmla="*/ 2147483647 h 693"/>
              <a:gd name="T66" fmla="*/ 2147483647 w 385"/>
              <a:gd name="T67" fmla="*/ 2147483647 h 693"/>
              <a:gd name="T68" fmla="*/ 2147483647 w 385"/>
              <a:gd name="T69" fmla="*/ 2147483647 h 693"/>
              <a:gd name="T70" fmla="*/ 2147483647 w 385"/>
              <a:gd name="T71" fmla="*/ 2147483647 h 693"/>
              <a:gd name="T72" fmla="*/ 2147483647 w 385"/>
              <a:gd name="T73" fmla="*/ 2147483647 h 693"/>
              <a:gd name="T74" fmla="*/ 2147483647 w 385"/>
              <a:gd name="T75" fmla="*/ 2147483647 h 693"/>
              <a:gd name="T76" fmla="*/ 2147483647 w 385"/>
              <a:gd name="T77" fmla="*/ 2147483647 h 693"/>
              <a:gd name="T78" fmla="*/ 2147483647 w 385"/>
              <a:gd name="T79" fmla="*/ 2147483647 h 693"/>
              <a:gd name="T80" fmla="*/ 2147483647 w 385"/>
              <a:gd name="T81" fmla="*/ 2147483647 h 693"/>
              <a:gd name="T82" fmla="*/ 2147483647 w 385"/>
              <a:gd name="T83" fmla="*/ 2147483647 h 693"/>
              <a:gd name="T84" fmla="*/ 2147483647 w 385"/>
              <a:gd name="T85" fmla="*/ 2147483647 h 693"/>
              <a:gd name="T86" fmla="*/ 2147483647 w 385"/>
              <a:gd name="T87" fmla="*/ 2147483647 h 693"/>
              <a:gd name="T88" fmla="*/ 2147483647 w 385"/>
              <a:gd name="T89" fmla="*/ 2147483647 h 693"/>
              <a:gd name="T90" fmla="*/ 0 w 385"/>
              <a:gd name="T91" fmla="*/ 2147483647 h 693"/>
              <a:gd name="T92" fmla="*/ 2147483647 w 385"/>
              <a:gd name="T93" fmla="*/ 2147483647 h 693"/>
              <a:gd name="T94" fmla="*/ 2147483647 w 385"/>
              <a:gd name="T95" fmla="*/ 2147483647 h 693"/>
              <a:gd name="T96" fmla="*/ 2147483647 w 385"/>
              <a:gd name="T97" fmla="*/ 2147483647 h 693"/>
              <a:gd name="T98" fmla="*/ 2147483647 w 385"/>
              <a:gd name="T99" fmla="*/ 2147483647 h 693"/>
              <a:gd name="T100" fmla="*/ 2147483647 w 385"/>
              <a:gd name="T101" fmla="*/ 2147483647 h 693"/>
              <a:gd name="T102" fmla="*/ 2147483647 w 385"/>
              <a:gd name="T103" fmla="*/ 2147483647 h 693"/>
              <a:gd name="T104" fmla="*/ 2147483647 w 385"/>
              <a:gd name="T105" fmla="*/ 2147483647 h 693"/>
              <a:gd name="T106" fmla="*/ 2147483647 w 385"/>
              <a:gd name="T107" fmla="*/ 0 h 693"/>
              <a:gd name="T108" fmla="*/ 2147483647 w 385"/>
              <a:gd name="T109" fmla="*/ 2147483647 h 693"/>
              <a:gd name="T110" fmla="*/ 2147483647 w 385"/>
              <a:gd name="T111" fmla="*/ 2147483647 h 693"/>
              <a:gd name="T112" fmla="*/ 2147483647 w 385"/>
              <a:gd name="T113" fmla="*/ 2147483647 h 693"/>
              <a:gd name="T114" fmla="*/ 2147483647 w 385"/>
              <a:gd name="T115" fmla="*/ 2147483647 h 693"/>
              <a:gd name="T116" fmla="*/ 2147483647 w 385"/>
              <a:gd name="T117" fmla="*/ 2147483647 h 693"/>
              <a:gd name="T118" fmla="*/ 2147483647 w 385"/>
              <a:gd name="T119" fmla="*/ 2147483647 h 693"/>
              <a:gd name="T120" fmla="*/ 2147483647 w 385"/>
              <a:gd name="T121" fmla="*/ 2147483647 h 693"/>
              <a:gd name="T122" fmla="*/ 2147483647 w 385"/>
              <a:gd name="T123" fmla="*/ 0 h 693"/>
            </a:gdLst>
            <a:ahLst/>
            <a:cxnLst>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5" h="693">
                <a:moveTo>
                  <a:pt x="210" y="0"/>
                </a:moveTo>
                <a:lnTo>
                  <a:pt x="232" y="85"/>
                </a:lnTo>
                <a:lnTo>
                  <a:pt x="255" y="172"/>
                </a:lnTo>
                <a:lnTo>
                  <a:pt x="278" y="260"/>
                </a:lnTo>
                <a:lnTo>
                  <a:pt x="301" y="349"/>
                </a:lnTo>
                <a:lnTo>
                  <a:pt x="324" y="436"/>
                </a:lnTo>
                <a:lnTo>
                  <a:pt x="347" y="523"/>
                </a:lnTo>
                <a:lnTo>
                  <a:pt x="367" y="606"/>
                </a:lnTo>
                <a:lnTo>
                  <a:pt x="385" y="686"/>
                </a:lnTo>
                <a:lnTo>
                  <a:pt x="380" y="690"/>
                </a:lnTo>
                <a:lnTo>
                  <a:pt x="375" y="691"/>
                </a:lnTo>
                <a:lnTo>
                  <a:pt x="369" y="693"/>
                </a:lnTo>
                <a:lnTo>
                  <a:pt x="364" y="693"/>
                </a:lnTo>
                <a:lnTo>
                  <a:pt x="358" y="693"/>
                </a:lnTo>
                <a:lnTo>
                  <a:pt x="352" y="691"/>
                </a:lnTo>
                <a:lnTo>
                  <a:pt x="347" y="690"/>
                </a:lnTo>
                <a:lnTo>
                  <a:pt x="343" y="686"/>
                </a:lnTo>
                <a:lnTo>
                  <a:pt x="334" y="656"/>
                </a:lnTo>
                <a:lnTo>
                  <a:pt x="317" y="598"/>
                </a:lnTo>
                <a:lnTo>
                  <a:pt x="298" y="517"/>
                </a:lnTo>
                <a:lnTo>
                  <a:pt x="275" y="424"/>
                </a:lnTo>
                <a:lnTo>
                  <a:pt x="249" y="323"/>
                </a:lnTo>
                <a:lnTo>
                  <a:pt x="224" y="225"/>
                </a:lnTo>
                <a:lnTo>
                  <a:pt x="200" y="137"/>
                </a:lnTo>
                <a:lnTo>
                  <a:pt x="178" y="65"/>
                </a:lnTo>
                <a:lnTo>
                  <a:pt x="168" y="63"/>
                </a:lnTo>
                <a:lnTo>
                  <a:pt x="161" y="69"/>
                </a:lnTo>
                <a:lnTo>
                  <a:pt x="154" y="79"/>
                </a:lnTo>
                <a:lnTo>
                  <a:pt x="147" y="87"/>
                </a:lnTo>
                <a:lnTo>
                  <a:pt x="134" y="156"/>
                </a:lnTo>
                <a:lnTo>
                  <a:pt x="122" y="222"/>
                </a:lnTo>
                <a:lnTo>
                  <a:pt x="109" y="286"/>
                </a:lnTo>
                <a:lnTo>
                  <a:pt x="96" y="351"/>
                </a:lnTo>
                <a:lnTo>
                  <a:pt x="84" y="414"/>
                </a:lnTo>
                <a:lnTo>
                  <a:pt x="71" y="478"/>
                </a:lnTo>
                <a:lnTo>
                  <a:pt x="57" y="543"/>
                </a:lnTo>
                <a:lnTo>
                  <a:pt x="43" y="611"/>
                </a:lnTo>
                <a:lnTo>
                  <a:pt x="38" y="613"/>
                </a:lnTo>
                <a:lnTo>
                  <a:pt x="32" y="615"/>
                </a:lnTo>
                <a:lnTo>
                  <a:pt x="26" y="616"/>
                </a:lnTo>
                <a:lnTo>
                  <a:pt x="20" y="618"/>
                </a:lnTo>
                <a:lnTo>
                  <a:pt x="15" y="619"/>
                </a:lnTo>
                <a:lnTo>
                  <a:pt x="9" y="619"/>
                </a:lnTo>
                <a:lnTo>
                  <a:pt x="4" y="619"/>
                </a:lnTo>
                <a:lnTo>
                  <a:pt x="0" y="617"/>
                </a:lnTo>
                <a:lnTo>
                  <a:pt x="4" y="594"/>
                </a:lnTo>
                <a:lnTo>
                  <a:pt x="17" y="533"/>
                </a:lnTo>
                <a:lnTo>
                  <a:pt x="35" y="444"/>
                </a:lnTo>
                <a:lnTo>
                  <a:pt x="58" y="341"/>
                </a:lnTo>
                <a:lnTo>
                  <a:pt x="81" y="233"/>
                </a:lnTo>
                <a:lnTo>
                  <a:pt x="103" y="132"/>
                </a:lnTo>
                <a:lnTo>
                  <a:pt x="122" y="51"/>
                </a:lnTo>
                <a:lnTo>
                  <a:pt x="134" y="0"/>
                </a:lnTo>
                <a:lnTo>
                  <a:pt x="145" y="5"/>
                </a:lnTo>
                <a:lnTo>
                  <a:pt x="156" y="8"/>
                </a:lnTo>
                <a:lnTo>
                  <a:pt x="167" y="10"/>
                </a:lnTo>
                <a:lnTo>
                  <a:pt x="178" y="10"/>
                </a:lnTo>
                <a:lnTo>
                  <a:pt x="187" y="8"/>
                </a:lnTo>
                <a:lnTo>
                  <a:pt x="197" y="5"/>
                </a:lnTo>
                <a:lnTo>
                  <a:pt x="203" y="3"/>
                </a:lnTo>
                <a:lnTo>
                  <a:pt x="210" y="0"/>
                </a:lnTo>
                <a:close/>
              </a:path>
            </a:pathLst>
          </a:custGeom>
          <a:solidFill>
            <a:srgbClr val="FF330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9240" name="Freeform 24"/>
          <p:cNvSpPr>
            <a:spLocks noChangeArrowheads="1"/>
          </p:cNvSpPr>
          <p:nvPr/>
        </p:nvSpPr>
        <p:spPr bwMode="auto">
          <a:xfrm rot="21240000">
            <a:off x="666750" y="5454650"/>
            <a:ext cx="57150" cy="17463"/>
          </a:xfrm>
          <a:custGeom>
            <a:avLst/>
            <a:gdLst>
              <a:gd name="G0" fmla="+- 1 0 0"/>
              <a:gd name="G1" fmla="+- 1 0 0"/>
              <a:gd name="G2" fmla="+- 1 0 0"/>
              <a:gd name="G3" fmla="+- 1 0 0"/>
              <a:gd name="G4" fmla="+- 1 0 0"/>
              <a:gd name="G5" fmla="+- 1 0 0"/>
              <a:gd name="G6" fmla="*/ 1 0 51712"/>
              <a:gd name="G7" fmla="+- 17 0 0"/>
              <a:gd name="G8" fmla="+- 16 0 0"/>
              <a:gd name="G9" fmla="*/ 1 0 51712"/>
              <a:gd name="G10" fmla="*/ 1 0 51712"/>
              <a:gd name="G11" fmla="*/ 1 0 51712"/>
              <a:gd name="G12" fmla="sin G10 G11"/>
              <a:gd name="G13" fmla="*/ 1 0 51712"/>
              <a:gd name="G14" fmla="+- 1 0 0"/>
              <a:gd name="G15" fmla="+- 1 0 0"/>
              <a:gd name="G16" fmla="+- 1 0 0"/>
              <a:gd name="G17" fmla="+- 1 0 0"/>
              <a:gd name="G18" fmla="+- 1 0 0"/>
              <a:gd name="G19" fmla="+- 1 0 0"/>
              <a:gd name="T0" fmla="*/ 2147483647 w 53"/>
              <a:gd name="T1" fmla="*/ 2147483647 h 19"/>
              <a:gd name="T2" fmla="*/ 2147483647 w 53"/>
              <a:gd name="T3" fmla="*/ 2147483647 h 19"/>
              <a:gd name="T4" fmla="*/ 2147483647 w 53"/>
              <a:gd name="T5" fmla="*/ 2147483647 h 19"/>
              <a:gd name="T6" fmla="*/ 2147483647 w 53"/>
              <a:gd name="T7" fmla="*/ 2147483647 h 19"/>
              <a:gd name="T8" fmla="*/ 2147483647 w 53"/>
              <a:gd name="T9" fmla="*/ 2147483647 h 19"/>
              <a:gd name="T10" fmla="*/ 2147483647 w 53"/>
              <a:gd name="T11" fmla="*/ 2147483647 h 19"/>
              <a:gd name="T12" fmla="*/ 2147483647 w 53"/>
              <a:gd name="T13" fmla="*/ 2147483647 h 19"/>
              <a:gd name="T14" fmla="*/ 2147483647 w 53"/>
              <a:gd name="T15" fmla="*/ 2147483647 h 19"/>
              <a:gd name="T16" fmla="*/ 0 w 53"/>
              <a:gd name="T17" fmla="*/ 2147483647 h 19"/>
              <a:gd name="T18" fmla="*/ 2147483647 w 53"/>
              <a:gd name="T19" fmla="*/ 2147483647 h 19"/>
              <a:gd name="T20" fmla="*/ 2147483647 w 53"/>
              <a:gd name="T21" fmla="*/ 0 h 19"/>
              <a:gd name="T22" fmla="*/ 2147483647 w 53"/>
              <a:gd name="T23" fmla="*/ 0 h 19"/>
              <a:gd name="T24" fmla="*/ 2147483647 w 53"/>
              <a:gd name="T25" fmla="*/ 0 h 19"/>
              <a:gd name="T26" fmla="*/ 2147483647 w 53"/>
              <a:gd name="T27" fmla="*/ 0 h 19"/>
              <a:gd name="T28" fmla="*/ 2147483647 w 53"/>
              <a:gd name="T29" fmla="*/ 2147483647 h 19"/>
              <a:gd name="T30" fmla="*/ 2147483647 w 53"/>
              <a:gd name="T31" fmla="*/ 2147483647 h 19"/>
              <a:gd name="T32" fmla="*/ 2147483647 w 53"/>
              <a:gd name="T33" fmla="*/ 2147483647 h 19"/>
              <a:gd name="T34" fmla="*/ 2147483647 w 53"/>
              <a:gd name="T35" fmla="*/ 214748364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19">
                <a:moveTo>
                  <a:pt x="53" y="8"/>
                </a:moveTo>
                <a:lnTo>
                  <a:pt x="49" y="13"/>
                </a:lnTo>
                <a:lnTo>
                  <a:pt x="43" y="16"/>
                </a:lnTo>
                <a:lnTo>
                  <a:pt x="37" y="17"/>
                </a:lnTo>
                <a:lnTo>
                  <a:pt x="30" y="19"/>
                </a:lnTo>
                <a:lnTo>
                  <a:pt x="23" y="19"/>
                </a:lnTo>
                <a:lnTo>
                  <a:pt x="15" y="19"/>
                </a:lnTo>
                <a:lnTo>
                  <a:pt x="7" y="17"/>
                </a:lnTo>
                <a:lnTo>
                  <a:pt x="0" y="16"/>
                </a:lnTo>
                <a:lnTo>
                  <a:pt x="3" y="1"/>
                </a:lnTo>
                <a:lnTo>
                  <a:pt x="9" y="0"/>
                </a:lnTo>
                <a:lnTo>
                  <a:pt x="16" y="0"/>
                </a:lnTo>
                <a:lnTo>
                  <a:pt x="23" y="0"/>
                </a:lnTo>
                <a:lnTo>
                  <a:pt x="30" y="0"/>
                </a:lnTo>
                <a:lnTo>
                  <a:pt x="36" y="1"/>
                </a:lnTo>
                <a:lnTo>
                  <a:pt x="42" y="2"/>
                </a:lnTo>
                <a:lnTo>
                  <a:pt x="47" y="5"/>
                </a:lnTo>
                <a:lnTo>
                  <a:pt x="53" y="8"/>
                </a:lnTo>
                <a:close/>
              </a:path>
            </a:pathLst>
          </a:custGeom>
          <a:solidFill>
            <a:srgbClr val="FF3300"/>
          </a:solidFill>
          <a:ln>
            <a:noFill/>
          </a:ln>
          <a:effectLst/>
          <a:extLs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pic>
        <p:nvPicPr>
          <p:cNvPr id="9241" name="Picture 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8762" y="941459"/>
            <a:ext cx="2133600" cy="1658938"/>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pic>
      <p:sp>
        <p:nvSpPr>
          <p:cNvPr id="9242" name="Rectangle 26"/>
          <p:cNvSpPr>
            <a:spLocks noChangeArrowheads="1"/>
          </p:cNvSpPr>
          <p:nvPr/>
        </p:nvSpPr>
        <p:spPr bwMode="auto">
          <a:xfrm>
            <a:off x="152400" y="6049962"/>
            <a:ext cx="3124200" cy="35712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90360" tIns="44280" rIns="90360" bIns="44280">
            <a:spAutoFit/>
          </a:bodyPr>
          <a:lstStyle/>
          <a:p>
            <a:pPr>
              <a:lnSpc>
                <a:spcPct val="60000"/>
              </a:lnSpc>
              <a:spcBef>
                <a:spcPts val="625"/>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000" b="1" dirty="0">
                <a:solidFill>
                  <a:srgbClr val="3333CC"/>
                </a:solidFill>
              </a:rPr>
              <a:t>Derived from: RM-ODP, ISO 10746</a:t>
            </a:r>
          </a:p>
          <a:p>
            <a:pPr>
              <a:lnSpc>
                <a:spcPct val="60000"/>
              </a:lnSpc>
              <a:spcBef>
                <a:spcPts val="625"/>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000" b="1" dirty="0">
                <a:solidFill>
                  <a:srgbClr val="3333CC"/>
                </a:solidFill>
              </a:rPr>
              <a:t>Compliant with ISO 42010 and IEEE 1471</a:t>
            </a:r>
          </a:p>
        </p:txBody>
      </p:sp>
      <p:sp>
        <p:nvSpPr>
          <p:cNvPr id="2" name="Date Placeholder 1">
            <a:extLst>
              <a:ext uri="{FF2B5EF4-FFF2-40B4-BE49-F238E27FC236}">
                <a16:creationId xmlns:a16="http://schemas.microsoft.com/office/drawing/2014/main" id="{3B59C952-F598-1A4E-AC2B-516642BC35D9}"/>
              </a:ext>
            </a:extLst>
          </p:cNvPr>
          <p:cNvSpPr>
            <a:spLocks noGrp="1"/>
          </p:cNvSpPr>
          <p:nvPr>
            <p:ph type="dt" sz="half" idx="2"/>
          </p:nvPr>
        </p:nvSpPr>
        <p:spPr>
          <a:xfrm>
            <a:off x="0" y="6553200"/>
            <a:ext cx="1731963" cy="268288"/>
          </a:xfrm>
        </p:spPr>
        <p:txBody>
          <a:bodyPr/>
          <a:lstStyle/>
          <a:p>
            <a:r>
              <a:rPr lang="en-US"/>
              <a:t>28 Mar 2024</a:t>
            </a:r>
            <a:endParaRPr lang="en-US" dirty="0"/>
          </a:p>
        </p:txBody>
      </p:sp>
      <p:sp>
        <p:nvSpPr>
          <p:cNvPr id="3" name="Text Box 6">
            <a:extLst>
              <a:ext uri="{FF2B5EF4-FFF2-40B4-BE49-F238E27FC236}">
                <a16:creationId xmlns:a16="http://schemas.microsoft.com/office/drawing/2014/main" id="{6B58FCC1-4509-7627-F792-912F27B673BD}"/>
              </a:ext>
            </a:extLst>
          </p:cNvPr>
          <p:cNvSpPr txBox="1">
            <a:spLocks noChangeArrowheads="1"/>
          </p:cNvSpPr>
          <p:nvPr/>
        </p:nvSpPr>
        <p:spPr bwMode="auto">
          <a:xfrm>
            <a:off x="3911600" y="2767332"/>
            <a:ext cx="3048000" cy="433068"/>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buClrTx/>
              <a:buFontTx/>
              <a:buNone/>
              <a:defRPr/>
            </a:pPr>
            <a:r>
              <a:rPr lang="en-US" sz="1100" b="1" dirty="0"/>
              <a:t>Connectivity Derived Viewpoint</a:t>
            </a:r>
          </a:p>
          <a:p>
            <a:pPr>
              <a:buClrTx/>
              <a:buFontTx/>
              <a:buNone/>
              <a:defRPr/>
            </a:pPr>
            <a:r>
              <a:rPr lang="en-US" sz="1100" b="1" dirty="0"/>
              <a:t>Structural Derived Viewpoint</a:t>
            </a:r>
            <a:endParaRPr lang="en-US" sz="1400" b="1" dirty="0"/>
          </a:p>
        </p:txBody>
      </p:sp>
      <p:sp>
        <p:nvSpPr>
          <p:cNvPr id="4" name="Rectangle 9">
            <a:extLst>
              <a:ext uri="{FF2B5EF4-FFF2-40B4-BE49-F238E27FC236}">
                <a16:creationId xmlns:a16="http://schemas.microsoft.com/office/drawing/2014/main" id="{BE5746B9-B23C-29E2-8FEA-15C3CBB56F56}"/>
              </a:ext>
            </a:extLst>
          </p:cNvPr>
          <p:cNvSpPr>
            <a:spLocks noChangeArrowheads="1"/>
          </p:cNvSpPr>
          <p:nvPr/>
        </p:nvSpPr>
        <p:spPr bwMode="auto">
          <a:xfrm>
            <a:off x="2258219" y="4678485"/>
            <a:ext cx="2128838" cy="423863"/>
          </a:xfrm>
          <a:prstGeom prst="rect">
            <a:avLst/>
          </a:prstGeom>
          <a:solidFill>
            <a:srgbClr val="FF7C00"/>
          </a:solidFill>
          <a:ln w="9360" cap="sq">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2000" dirty="0">
                <a:solidFill>
                  <a:schemeClr val="bg1"/>
                </a:solidFill>
              </a:rPr>
              <a:t>Services</a:t>
            </a:r>
          </a:p>
        </p:txBody>
      </p:sp>
      <p:sp>
        <p:nvSpPr>
          <p:cNvPr id="5" name="Text Box 10">
            <a:extLst>
              <a:ext uri="{FF2B5EF4-FFF2-40B4-BE49-F238E27FC236}">
                <a16:creationId xmlns:a16="http://schemas.microsoft.com/office/drawing/2014/main" id="{78B61399-9564-FB86-F3ED-31B9E73866C2}"/>
              </a:ext>
            </a:extLst>
          </p:cNvPr>
          <p:cNvSpPr txBox="1">
            <a:spLocks noChangeArrowheads="1"/>
          </p:cNvSpPr>
          <p:nvPr/>
        </p:nvSpPr>
        <p:spPr bwMode="auto">
          <a:xfrm>
            <a:off x="4729957" y="4620059"/>
            <a:ext cx="3531486" cy="52540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buClrTx/>
              <a:buFontTx/>
              <a:buNone/>
              <a:defRPr/>
            </a:pPr>
            <a:r>
              <a:rPr lang="en-US" sz="1400" b="1" dirty="0"/>
              <a:t>System Service Concerns</a:t>
            </a:r>
          </a:p>
          <a:p>
            <a:pPr>
              <a:buClrTx/>
              <a:buFontTx/>
              <a:buNone/>
              <a:defRPr/>
            </a:pPr>
            <a:r>
              <a:rPr lang="en-US" sz="1400" b="1" dirty="0"/>
              <a:t>Interfaces, protocols, and data exchanged</a:t>
            </a:r>
          </a:p>
        </p:txBody>
      </p:sp>
      <p:sp>
        <p:nvSpPr>
          <p:cNvPr id="6" name="Rectangle 9">
            <a:extLst>
              <a:ext uri="{FF2B5EF4-FFF2-40B4-BE49-F238E27FC236}">
                <a16:creationId xmlns:a16="http://schemas.microsoft.com/office/drawing/2014/main" id="{16EFAE2E-986C-A324-E46B-720423A262F7}"/>
              </a:ext>
            </a:extLst>
          </p:cNvPr>
          <p:cNvSpPr>
            <a:spLocks noChangeArrowheads="1"/>
          </p:cNvSpPr>
          <p:nvPr/>
        </p:nvSpPr>
        <p:spPr bwMode="auto">
          <a:xfrm>
            <a:off x="2641568" y="5344493"/>
            <a:ext cx="2128838" cy="423863"/>
          </a:xfrm>
          <a:prstGeom prst="rect">
            <a:avLst/>
          </a:prstGeom>
          <a:solidFill>
            <a:srgbClr val="3FCCB6"/>
          </a:solidFill>
          <a:ln w="9360" cap="sq">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90000" tIns="46800" rIns="90000" bIns="46800" anchor="ctr"/>
          <a:lstStyle/>
          <a:p>
            <a:pPr algn="ct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2000" dirty="0">
                <a:solidFill>
                  <a:schemeClr val="bg1"/>
                </a:solidFill>
              </a:rPr>
              <a:t>Operations</a:t>
            </a:r>
          </a:p>
        </p:txBody>
      </p:sp>
      <p:sp>
        <p:nvSpPr>
          <p:cNvPr id="7" name="Text Box 10">
            <a:extLst>
              <a:ext uri="{FF2B5EF4-FFF2-40B4-BE49-F238E27FC236}">
                <a16:creationId xmlns:a16="http://schemas.microsoft.com/office/drawing/2014/main" id="{C4C030E0-7CB5-04A6-3E75-F2AD3001C79E}"/>
              </a:ext>
            </a:extLst>
          </p:cNvPr>
          <p:cNvSpPr txBox="1">
            <a:spLocks noChangeArrowheads="1"/>
          </p:cNvSpPr>
          <p:nvPr/>
        </p:nvSpPr>
        <p:spPr bwMode="auto">
          <a:xfrm>
            <a:off x="5113306" y="5286067"/>
            <a:ext cx="3048000" cy="5207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buClrTx/>
              <a:buFontTx/>
              <a:buNone/>
              <a:defRPr/>
            </a:pPr>
            <a:r>
              <a:rPr lang="en-US" sz="1400" b="1" dirty="0"/>
              <a:t>Operations Concerns</a:t>
            </a:r>
          </a:p>
          <a:p>
            <a:pPr>
              <a:buClrTx/>
              <a:buFontTx/>
              <a:buNone/>
              <a:defRPr/>
            </a:pPr>
            <a:r>
              <a:rPr lang="en-US" sz="1400" b="1" dirty="0"/>
              <a:t>Processes, Activities, Products</a:t>
            </a:r>
          </a:p>
        </p:txBody>
      </p:sp>
      <p:sp>
        <p:nvSpPr>
          <p:cNvPr id="10" name="Date Placeholder 1">
            <a:extLst>
              <a:ext uri="{FF2B5EF4-FFF2-40B4-BE49-F238E27FC236}">
                <a16:creationId xmlns:a16="http://schemas.microsoft.com/office/drawing/2014/main" id="{8008825C-BC13-E843-A490-27988F42EDB0}"/>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2-3</a:t>
            </a:r>
          </a:p>
        </p:txBody>
      </p:sp>
    </p:spTree>
    <p:extLst>
      <p:ext uri="{BB962C8B-B14F-4D97-AF65-F5344CB8AC3E}">
        <p14:creationId xmlns:p14="http://schemas.microsoft.com/office/powerpoint/2010/main" val="20167046"/>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4CECF-C0D7-BA41-9403-894CFC8E2EF6}"/>
              </a:ext>
            </a:extLst>
          </p:cNvPr>
          <p:cNvSpPr>
            <a:spLocks noGrp="1"/>
          </p:cNvSpPr>
          <p:nvPr>
            <p:ph type="title"/>
          </p:nvPr>
        </p:nvSpPr>
        <p:spPr>
          <a:xfrm>
            <a:off x="403261" y="20433"/>
            <a:ext cx="8229600" cy="771567"/>
          </a:xfrm>
        </p:spPr>
        <p:txBody>
          <a:bodyPr vert="horz"/>
          <a:lstStyle/>
          <a:p>
            <a:r>
              <a:rPr lang="en-US" sz="2000" dirty="0">
                <a:solidFill>
                  <a:srgbClr val="0099A6"/>
                </a:solidFill>
              </a:rPr>
              <a:t>Formalized Relationships among Terms</a:t>
            </a:r>
            <a:br>
              <a:rPr lang="en-US" sz="2000" dirty="0">
                <a:solidFill>
                  <a:srgbClr val="0099A6"/>
                </a:solidFill>
              </a:rPr>
            </a:br>
            <a:r>
              <a:rPr lang="en-US" sz="2000" dirty="0">
                <a:solidFill>
                  <a:srgbClr val="0099A6"/>
                </a:solidFill>
              </a:rPr>
              <a:t>(</a:t>
            </a:r>
            <a:r>
              <a:rPr lang="en-US" sz="2000" dirty="0">
                <a:solidFill>
                  <a:srgbClr val="FF0000"/>
                </a:solidFill>
              </a:rPr>
              <a:t>Service</a:t>
            </a:r>
            <a:r>
              <a:rPr lang="en-US" sz="2000" dirty="0">
                <a:solidFill>
                  <a:srgbClr val="0099A6"/>
                </a:solidFill>
              </a:rPr>
              <a:t> Viewpoint aspects)</a:t>
            </a:r>
          </a:p>
        </p:txBody>
      </p:sp>
      <p:sp>
        <p:nvSpPr>
          <p:cNvPr id="6" name="Rounded Rectangle 5">
            <a:extLst>
              <a:ext uri="{FF2B5EF4-FFF2-40B4-BE49-F238E27FC236}">
                <a16:creationId xmlns:a16="http://schemas.microsoft.com/office/drawing/2014/main" id="{F5666A7E-346C-AD4A-BBA5-584A08A94D65}"/>
              </a:ext>
            </a:extLst>
          </p:cNvPr>
          <p:cNvSpPr/>
          <p:nvPr/>
        </p:nvSpPr>
        <p:spPr>
          <a:xfrm>
            <a:off x="4629150" y="4013070"/>
            <a:ext cx="971550" cy="514350"/>
          </a:xfrm>
          <a:prstGeom prst="roundRect">
            <a:avLst/>
          </a:prstGeom>
          <a:solidFill>
            <a:srgbClr val="FF7C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Service</a:t>
            </a:r>
          </a:p>
          <a:p>
            <a:pPr algn="ctr"/>
            <a:r>
              <a:rPr lang="en-US" sz="1200" dirty="0">
                <a:solidFill>
                  <a:schemeClr val="bg1"/>
                </a:solidFill>
              </a:rPr>
              <a:t>Behavior</a:t>
            </a:r>
          </a:p>
        </p:txBody>
      </p:sp>
      <p:sp>
        <p:nvSpPr>
          <p:cNvPr id="7" name="Rounded Rectangle 6">
            <a:extLst>
              <a:ext uri="{FF2B5EF4-FFF2-40B4-BE49-F238E27FC236}">
                <a16:creationId xmlns:a16="http://schemas.microsoft.com/office/drawing/2014/main" id="{08A4CE26-EB34-2A42-9699-5B4A0D2843BF}"/>
              </a:ext>
            </a:extLst>
          </p:cNvPr>
          <p:cNvSpPr/>
          <p:nvPr/>
        </p:nvSpPr>
        <p:spPr>
          <a:xfrm>
            <a:off x="3657600" y="1149075"/>
            <a:ext cx="971550"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System</a:t>
            </a:r>
          </a:p>
          <a:p>
            <a:pPr algn="ctr"/>
            <a:r>
              <a:rPr lang="en-US" sz="1200" dirty="0">
                <a:solidFill>
                  <a:schemeClr val="bg1"/>
                </a:solidFill>
              </a:rPr>
              <a:t>Element</a:t>
            </a:r>
          </a:p>
        </p:txBody>
      </p:sp>
      <p:sp>
        <p:nvSpPr>
          <p:cNvPr id="12" name="Rounded Rectangle 11">
            <a:extLst>
              <a:ext uri="{FF2B5EF4-FFF2-40B4-BE49-F238E27FC236}">
                <a16:creationId xmlns:a16="http://schemas.microsoft.com/office/drawing/2014/main" id="{589ECC00-520B-A347-8B9F-26C10A8E201E}"/>
              </a:ext>
            </a:extLst>
          </p:cNvPr>
          <p:cNvSpPr/>
          <p:nvPr/>
        </p:nvSpPr>
        <p:spPr>
          <a:xfrm>
            <a:off x="4191000" y="2509987"/>
            <a:ext cx="971550" cy="514350"/>
          </a:xfrm>
          <a:prstGeom prst="roundRect">
            <a:avLst/>
          </a:prstGeom>
          <a:solidFill>
            <a:srgbClr val="FF7C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Service</a:t>
            </a:r>
          </a:p>
        </p:txBody>
      </p:sp>
      <p:cxnSp>
        <p:nvCxnSpPr>
          <p:cNvPr id="14" name="Straight Arrow Connector 13">
            <a:extLst>
              <a:ext uri="{FF2B5EF4-FFF2-40B4-BE49-F238E27FC236}">
                <a16:creationId xmlns:a16="http://schemas.microsoft.com/office/drawing/2014/main" id="{DA660229-049A-A148-80A6-6D015217B9B7}"/>
              </a:ext>
            </a:extLst>
          </p:cNvPr>
          <p:cNvCxnSpPr>
            <a:cxnSpLocks/>
            <a:stCxn id="12" idx="3"/>
            <a:endCxn id="60" idx="1"/>
          </p:cNvCxnSpPr>
          <p:nvPr/>
        </p:nvCxnSpPr>
        <p:spPr>
          <a:xfrm>
            <a:off x="5162550" y="2767162"/>
            <a:ext cx="1435827" cy="492273"/>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22BD5CE8-1517-BE4E-A697-A43FA7B35F29}"/>
              </a:ext>
            </a:extLst>
          </p:cNvPr>
          <p:cNvCxnSpPr>
            <a:cxnSpLocks/>
            <a:stCxn id="12" idx="0"/>
            <a:endCxn id="7" idx="2"/>
          </p:cNvCxnSpPr>
          <p:nvPr/>
        </p:nvCxnSpPr>
        <p:spPr>
          <a:xfrm flipH="1" flipV="1">
            <a:off x="4143375" y="1663425"/>
            <a:ext cx="533400" cy="846562"/>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52" name="TextBox 51">
            <a:extLst>
              <a:ext uri="{FF2B5EF4-FFF2-40B4-BE49-F238E27FC236}">
                <a16:creationId xmlns:a16="http://schemas.microsoft.com/office/drawing/2014/main" id="{63B2FD43-1C32-4D47-AE28-7FDD3DC76554}"/>
              </a:ext>
            </a:extLst>
          </p:cNvPr>
          <p:cNvSpPr txBox="1"/>
          <p:nvPr/>
        </p:nvSpPr>
        <p:spPr>
          <a:xfrm>
            <a:off x="5656840" y="3139275"/>
            <a:ext cx="803425" cy="219291"/>
          </a:xfrm>
          <a:prstGeom prst="rect">
            <a:avLst/>
          </a:prstGeom>
          <a:noFill/>
        </p:spPr>
        <p:txBody>
          <a:bodyPr wrap="none" rtlCol="0">
            <a:spAutoFit/>
          </a:bodyPr>
          <a:lstStyle/>
          <a:p>
            <a:r>
              <a:rPr lang="en-US" sz="825" dirty="0"/>
              <a:t>Processes ..</a:t>
            </a:r>
          </a:p>
        </p:txBody>
      </p:sp>
      <p:sp>
        <p:nvSpPr>
          <p:cNvPr id="54" name="TextBox 53">
            <a:extLst>
              <a:ext uri="{FF2B5EF4-FFF2-40B4-BE49-F238E27FC236}">
                <a16:creationId xmlns:a16="http://schemas.microsoft.com/office/drawing/2014/main" id="{20A5DC70-72FC-2740-8E96-15EAFFF5C728}"/>
              </a:ext>
            </a:extLst>
          </p:cNvPr>
          <p:cNvSpPr txBox="1"/>
          <p:nvPr/>
        </p:nvSpPr>
        <p:spPr>
          <a:xfrm>
            <a:off x="4410075" y="1699273"/>
            <a:ext cx="871537" cy="346249"/>
          </a:xfrm>
          <a:prstGeom prst="rect">
            <a:avLst/>
          </a:prstGeom>
          <a:noFill/>
        </p:spPr>
        <p:txBody>
          <a:bodyPr wrap="square" rtlCol="0">
            <a:spAutoFit/>
          </a:bodyPr>
          <a:lstStyle/>
          <a:p>
            <a:r>
              <a:rPr lang="en-US" sz="825" dirty="0"/>
              <a:t>Implemented by 1..</a:t>
            </a:r>
          </a:p>
        </p:txBody>
      </p:sp>
      <p:sp>
        <p:nvSpPr>
          <p:cNvPr id="60" name="Rounded Rectangle 59">
            <a:extLst>
              <a:ext uri="{FF2B5EF4-FFF2-40B4-BE49-F238E27FC236}">
                <a16:creationId xmlns:a16="http://schemas.microsoft.com/office/drawing/2014/main" id="{5A61AF96-DD0C-8648-9320-BF78DFE0971A}"/>
              </a:ext>
            </a:extLst>
          </p:cNvPr>
          <p:cNvSpPr/>
          <p:nvPr/>
        </p:nvSpPr>
        <p:spPr>
          <a:xfrm>
            <a:off x="6598377" y="3002260"/>
            <a:ext cx="928688"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Data</a:t>
            </a:r>
          </a:p>
          <a:p>
            <a:pPr algn="ctr"/>
            <a:r>
              <a:rPr lang="en-US" sz="1200" dirty="0">
                <a:solidFill>
                  <a:schemeClr val="bg1"/>
                </a:solidFill>
              </a:rPr>
              <a:t>Artifacts</a:t>
            </a:r>
          </a:p>
        </p:txBody>
      </p:sp>
      <p:sp>
        <p:nvSpPr>
          <p:cNvPr id="68" name="TextBox 67">
            <a:extLst>
              <a:ext uri="{FF2B5EF4-FFF2-40B4-BE49-F238E27FC236}">
                <a16:creationId xmlns:a16="http://schemas.microsoft.com/office/drawing/2014/main" id="{87277400-F079-C744-81CD-0406010AA9E5}"/>
              </a:ext>
            </a:extLst>
          </p:cNvPr>
          <p:cNvSpPr txBox="1"/>
          <p:nvPr/>
        </p:nvSpPr>
        <p:spPr>
          <a:xfrm>
            <a:off x="3391328" y="2514922"/>
            <a:ext cx="687084" cy="219291"/>
          </a:xfrm>
          <a:prstGeom prst="rect">
            <a:avLst/>
          </a:prstGeom>
          <a:noFill/>
        </p:spPr>
        <p:txBody>
          <a:bodyPr wrap="square" rtlCol="0">
            <a:spAutoFit/>
          </a:bodyPr>
          <a:lstStyle/>
          <a:p>
            <a:r>
              <a:rPr lang="en-US" sz="825" dirty="0"/>
              <a:t>Offers 0..</a:t>
            </a:r>
          </a:p>
        </p:txBody>
      </p:sp>
      <p:sp>
        <p:nvSpPr>
          <p:cNvPr id="69" name="Rounded Rectangle 68">
            <a:extLst>
              <a:ext uri="{FF2B5EF4-FFF2-40B4-BE49-F238E27FC236}">
                <a16:creationId xmlns:a16="http://schemas.microsoft.com/office/drawing/2014/main" id="{DB2AE2C1-3C01-0F49-A948-940270306CD7}"/>
              </a:ext>
            </a:extLst>
          </p:cNvPr>
          <p:cNvSpPr/>
          <p:nvPr/>
        </p:nvSpPr>
        <p:spPr>
          <a:xfrm>
            <a:off x="2418815" y="2517433"/>
            <a:ext cx="971550" cy="514350"/>
          </a:xfrm>
          <a:prstGeom prst="roundRect">
            <a:avLst/>
          </a:prstGeom>
          <a:solidFill>
            <a:srgbClr val="FF7C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Service</a:t>
            </a:r>
          </a:p>
          <a:p>
            <a:pPr algn="ctr"/>
            <a:r>
              <a:rPr lang="en-US" sz="1200" dirty="0">
                <a:solidFill>
                  <a:schemeClr val="bg1"/>
                </a:solidFill>
              </a:rPr>
              <a:t>Interface</a:t>
            </a:r>
          </a:p>
        </p:txBody>
      </p:sp>
      <p:cxnSp>
        <p:nvCxnSpPr>
          <p:cNvPr id="70" name="Straight Arrow Connector 69">
            <a:extLst>
              <a:ext uri="{FF2B5EF4-FFF2-40B4-BE49-F238E27FC236}">
                <a16:creationId xmlns:a16="http://schemas.microsoft.com/office/drawing/2014/main" id="{F84FDE8E-7BF7-F349-BCA7-707A7FDC7F6A}"/>
              </a:ext>
            </a:extLst>
          </p:cNvPr>
          <p:cNvCxnSpPr>
            <a:cxnSpLocks/>
          </p:cNvCxnSpPr>
          <p:nvPr/>
        </p:nvCxnSpPr>
        <p:spPr>
          <a:xfrm flipH="1">
            <a:off x="3390365" y="2774608"/>
            <a:ext cx="804755" cy="0"/>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4" name="Date Placeholder 3">
            <a:extLst>
              <a:ext uri="{FF2B5EF4-FFF2-40B4-BE49-F238E27FC236}">
                <a16:creationId xmlns:a16="http://schemas.microsoft.com/office/drawing/2014/main" id="{118EB2FF-20CB-464E-85E3-FC61542C08A0}"/>
              </a:ext>
            </a:extLst>
          </p:cNvPr>
          <p:cNvSpPr>
            <a:spLocks noGrp="1"/>
          </p:cNvSpPr>
          <p:nvPr>
            <p:ph type="dt" sz="half" idx="2"/>
          </p:nvPr>
        </p:nvSpPr>
        <p:spPr/>
        <p:txBody>
          <a:bodyPr/>
          <a:lstStyle/>
          <a:p>
            <a:pPr>
              <a:defRPr/>
            </a:pPr>
            <a:r>
              <a:rPr lang="en-US"/>
              <a:t>28 Mar 2024</a:t>
            </a:r>
          </a:p>
        </p:txBody>
      </p:sp>
      <p:cxnSp>
        <p:nvCxnSpPr>
          <p:cNvPr id="39" name="Straight Arrow Connector 38">
            <a:extLst>
              <a:ext uri="{FF2B5EF4-FFF2-40B4-BE49-F238E27FC236}">
                <a16:creationId xmlns:a16="http://schemas.microsoft.com/office/drawing/2014/main" id="{F4977F8F-A1E9-D24C-93CC-AD15887B0FEB}"/>
              </a:ext>
            </a:extLst>
          </p:cNvPr>
          <p:cNvCxnSpPr>
            <a:cxnSpLocks/>
            <a:stCxn id="12" idx="2"/>
            <a:endCxn id="6" idx="0"/>
          </p:cNvCxnSpPr>
          <p:nvPr/>
        </p:nvCxnSpPr>
        <p:spPr>
          <a:xfrm>
            <a:off x="4676775" y="3024337"/>
            <a:ext cx="438150" cy="988733"/>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F7E12EEB-7163-2C37-88BD-B086683A30DB}"/>
              </a:ext>
            </a:extLst>
          </p:cNvPr>
          <p:cNvSpPr txBox="1"/>
          <p:nvPr/>
        </p:nvSpPr>
        <p:spPr>
          <a:xfrm>
            <a:off x="4438428" y="3315796"/>
            <a:ext cx="830677" cy="219291"/>
          </a:xfrm>
          <a:prstGeom prst="rect">
            <a:avLst/>
          </a:prstGeom>
          <a:noFill/>
        </p:spPr>
        <p:txBody>
          <a:bodyPr wrap="square" rtlCol="0">
            <a:spAutoFit/>
          </a:bodyPr>
          <a:lstStyle>
            <a:defPPr>
              <a:defRPr lang="en-US"/>
            </a:defPPr>
            <a:lvl1pPr>
              <a:defRPr sz="825"/>
            </a:lvl1pPr>
          </a:lstStyle>
          <a:p>
            <a:r>
              <a:rPr lang="en-US" dirty="0"/>
              <a:t>Has …</a:t>
            </a:r>
          </a:p>
        </p:txBody>
      </p:sp>
      <p:cxnSp>
        <p:nvCxnSpPr>
          <p:cNvPr id="33" name="Elbow Connector 32">
            <a:extLst>
              <a:ext uri="{FF2B5EF4-FFF2-40B4-BE49-F238E27FC236}">
                <a16:creationId xmlns:a16="http://schemas.microsoft.com/office/drawing/2014/main" id="{64641538-37E6-649C-6B8E-6B87DE1860DE}"/>
              </a:ext>
            </a:extLst>
          </p:cNvPr>
          <p:cNvCxnSpPr>
            <a:stCxn id="12" idx="3"/>
            <a:endCxn id="12" idx="0"/>
          </p:cNvCxnSpPr>
          <p:nvPr/>
        </p:nvCxnSpPr>
        <p:spPr bwMode="auto">
          <a:xfrm flipH="1" flipV="1">
            <a:off x="4676775" y="2509987"/>
            <a:ext cx="485775" cy="257175"/>
          </a:xfrm>
          <a:prstGeom prst="bentConnector4">
            <a:avLst>
              <a:gd name="adj1" fmla="val -47059"/>
              <a:gd name="adj2" fmla="val 188889"/>
            </a:avLst>
          </a:prstGeom>
          <a:solidFill>
            <a:srgbClr val="FFFFFF"/>
          </a:solidFill>
          <a:ln w="25400" cap="flat" cmpd="sng" algn="ctr">
            <a:solidFill>
              <a:schemeClr val="accent1"/>
            </a:solidFill>
            <a:prstDash val="solid"/>
            <a:round/>
            <a:headEnd type="none" w="med" len="med"/>
            <a:tailEnd type="arrow" w="med" len="med"/>
          </a:ln>
          <a:effectLst/>
        </p:spPr>
      </p:cxnSp>
      <p:sp>
        <p:nvSpPr>
          <p:cNvPr id="36" name="TextBox 35">
            <a:extLst>
              <a:ext uri="{FF2B5EF4-FFF2-40B4-BE49-F238E27FC236}">
                <a16:creationId xmlns:a16="http://schemas.microsoft.com/office/drawing/2014/main" id="{E4E845A4-DB2F-1BCA-0156-8A1C1D55FEAC}"/>
              </a:ext>
            </a:extLst>
          </p:cNvPr>
          <p:cNvSpPr txBox="1"/>
          <p:nvPr/>
        </p:nvSpPr>
        <p:spPr>
          <a:xfrm>
            <a:off x="4800600" y="2070997"/>
            <a:ext cx="871537" cy="346249"/>
          </a:xfrm>
          <a:prstGeom prst="rect">
            <a:avLst/>
          </a:prstGeom>
          <a:noFill/>
        </p:spPr>
        <p:txBody>
          <a:bodyPr wrap="square" rtlCol="0">
            <a:spAutoFit/>
          </a:bodyPr>
          <a:lstStyle/>
          <a:p>
            <a:r>
              <a:rPr lang="en-US" sz="825" dirty="0"/>
              <a:t>Composed of …</a:t>
            </a:r>
          </a:p>
        </p:txBody>
      </p:sp>
      <p:sp>
        <p:nvSpPr>
          <p:cNvPr id="8" name="Rounded Rectangle 7">
            <a:extLst>
              <a:ext uri="{FF2B5EF4-FFF2-40B4-BE49-F238E27FC236}">
                <a16:creationId xmlns:a16="http://schemas.microsoft.com/office/drawing/2014/main" id="{40588B6C-D5F8-58D3-EFBF-EAFEF5E241DB}"/>
              </a:ext>
            </a:extLst>
          </p:cNvPr>
          <p:cNvSpPr/>
          <p:nvPr/>
        </p:nvSpPr>
        <p:spPr>
          <a:xfrm>
            <a:off x="1057275" y="3618707"/>
            <a:ext cx="971550" cy="514350"/>
          </a:xfrm>
          <a:prstGeom prst="roundRect">
            <a:avLst/>
          </a:prstGeom>
          <a:solidFill>
            <a:srgbClr val="FF7C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Interface</a:t>
            </a:r>
          </a:p>
          <a:p>
            <a:pPr algn="ctr"/>
            <a:r>
              <a:rPr lang="en-US" sz="1200" dirty="0">
                <a:solidFill>
                  <a:schemeClr val="bg1"/>
                </a:solidFill>
              </a:rPr>
              <a:t>Binding</a:t>
            </a:r>
          </a:p>
        </p:txBody>
      </p:sp>
      <p:cxnSp>
        <p:nvCxnSpPr>
          <p:cNvPr id="9" name="Straight Arrow Connector 8">
            <a:extLst>
              <a:ext uri="{FF2B5EF4-FFF2-40B4-BE49-F238E27FC236}">
                <a16:creationId xmlns:a16="http://schemas.microsoft.com/office/drawing/2014/main" id="{7FDC17B1-F641-D501-2A77-214024E42A8F}"/>
              </a:ext>
            </a:extLst>
          </p:cNvPr>
          <p:cNvCxnSpPr>
            <a:cxnSpLocks/>
            <a:stCxn id="69" idx="1"/>
            <a:endCxn id="8" idx="0"/>
          </p:cNvCxnSpPr>
          <p:nvPr/>
        </p:nvCxnSpPr>
        <p:spPr>
          <a:xfrm flipH="1">
            <a:off x="1543050" y="2774608"/>
            <a:ext cx="875765" cy="844099"/>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DAF0AC3D-F528-F639-63C5-30700B70CF40}"/>
              </a:ext>
            </a:extLst>
          </p:cNvPr>
          <p:cNvSpPr txBox="1"/>
          <p:nvPr/>
        </p:nvSpPr>
        <p:spPr>
          <a:xfrm>
            <a:off x="1776145" y="3263739"/>
            <a:ext cx="871537" cy="346249"/>
          </a:xfrm>
          <a:prstGeom prst="rect">
            <a:avLst/>
          </a:prstGeom>
          <a:noFill/>
        </p:spPr>
        <p:txBody>
          <a:bodyPr wrap="square" rtlCol="0">
            <a:spAutoFit/>
          </a:bodyPr>
          <a:lstStyle/>
          <a:p>
            <a:r>
              <a:rPr lang="en-US" sz="825" dirty="0"/>
              <a:t>Accessed using 1..</a:t>
            </a:r>
          </a:p>
        </p:txBody>
      </p:sp>
      <p:cxnSp>
        <p:nvCxnSpPr>
          <p:cNvPr id="17" name="Straight Arrow Connector 16">
            <a:extLst>
              <a:ext uri="{FF2B5EF4-FFF2-40B4-BE49-F238E27FC236}">
                <a16:creationId xmlns:a16="http://schemas.microsoft.com/office/drawing/2014/main" id="{B527CB9F-9A7C-C76F-38A4-1D18C5A96A19}"/>
              </a:ext>
            </a:extLst>
          </p:cNvPr>
          <p:cNvCxnSpPr>
            <a:cxnSpLocks/>
            <a:stCxn id="12" idx="3"/>
            <a:endCxn id="19" idx="1"/>
          </p:cNvCxnSpPr>
          <p:nvPr/>
        </p:nvCxnSpPr>
        <p:spPr>
          <a:xfrm flipV="1">
            <a:off x="5162550" y="2237593"/>
            <a:ext cx="1297715" cy="529569"/>
          </a:xfrm>
          <a:prstGeom prst="straightConnector1">
            <a:avLst/>
          </a:prstGeom>
          <a:ln>
            <a:solidFill>
              <a:schemeClr val="accent1">
                <a:lumMod val="40000"/>
                <a:lumOff val="60000"/>
              </a:schemeClr>
            </a:solidFill>
            <a:prstDash val="dash"/>
            <a:headEnd type="arrow" w="med" len="med"/>
            <a:tailEnd type="none" w="med" len="med"/>
          </a:ln>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D698F1EF-491A-3FC0-B801-166E0A02FCA2}"/>
              </a:ext>
            </a:extLst>
          </p:cNvPr>
          <p:cNvSpPr txBox="1"/>
          <p:nvPr/>
        </p:nvSpPr>
        <p:spPr>
          <a:xfrm>
            <a:off x="5839704" y="2449733"/>
            <a:ext cx="734496" cy="219291"/>
          </a:xfrm>
          <a:prstGeom prst="rect">
            <a:avLst/>
          </a:prstGeom>
          <a:noFill/>
        </p:spPr>
        <p:txBody>
          <a:bodyPr wrap="none" rtlCol="0">
            <a:spAutoFit/>
          </a:bodyPr>
          <a:lstStyle/>
          <a:p>
            <a:r>
              <a:rPr lang="en-US" sz="825" dirty="0"/>
              <a:t>Supports ..</a:t>
            </a:r>
          </a:p>
        </p:txBody>
      </p:sp>
      <p:sp>
        <p:nvSpPr>
          <p:cNvPr id="19" name="Rounded Rectangle 18">
            <a:extLst>
              <a:ext uri="{FF2B5EF4-FFF2-40B4-BE49-F238E27FC236}">
                <a16:creationId xmlns:a16="http://schemas.microsoft.com/office/drawing/2014/main" id="{1C34EF58-9744-31BB-3AF1-CBF5AFF6711F}"/>
              </a:ext>
            </a:extLst>
          </p:cNvPr>
          <p:cNvSpPr/>
          <p:nvPr/>
        </p:nvSpPr>
        <p:spPr>
          <a:xfrm>
            <a:off x="6460265" y="1980418"/>
            <a:ext cx="1066800" cy="514350"/>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Operations</a:t>
            </a:r>
          </a:p>
        </p:txBody>
      </p:sp>
      <p:cxnSp>
        <p:nvCxnSpPr>
          <p:cNvPr id="20" name="Straight Arrow Connector 19">
            <a:extLst>
              <a:ext uri="{FF2B5EF4-FFF2-40B4-BE49-F238E27FC236}">
                <a16:creationId xmlns:a16="http://schemas.microsoft.com/office/drawing/2014/main" id="{0A880F5D-EEBA-91E1-D90A-9C94272AA3D8}"/>
              </a:ext>
            </a:extLst>
          </p:cNvPr>
          <p:cNvCxnSpPr>
            <a:cxnSpLocks/>
            <a:stCxn id="6" idx="3"/>
            <a:endCxn id="22" idx="1"/>
          </p:cNvCxnSpPr>
          <p:nvPr/>
        </p:nvCxnSpPr>
        <p:spPr>
          <a:xfrm>
            <a:off x="5600700" y="4270245"/>
            <a:ext cx="1006053" cy="0"/>
          </a:xfrm>
          <a:prstGeom prst="straightConnector1">
            <a:avLst/>
          </a:prstGeom>
          <a:ln>
            <a:solidFill>
              <a:schemeClr val="accent1">
                <a:lumMod val="40000"/>
                <a:lumOff val="60000"/>
              </a:schemeClr>
            </a:solidFill>
            <a:prstDash val="dash"/>
            <a:headEnd type="arrow" w="med" len="med"/>
            <a:tailEnd type="none" w="med" len="med"/>
          </a:ln>
        </p:spPr>
        <p:style>
          <a:lnRef idx="2">
            <a:schemeClr val="accent1"/>
          </a:lnRef>
          <a:fillRef idx="0">
            <a:schemeClr val="accent1"/>
          </a:fillRef>
          <a:effectRef idx="1">
            <a:schemeClr val="accent1"/>
          </a:effectRef>
          <a:fontRef idx="minor">
            <a:schemeClr val="tx1"/>
          </a:fontRef>
        </p:style>
      </p:cxnSp>
      <p:sp>
        <p:nvSpPr>
          <p:cNvPr id="21" name="TextBox 20">
            <a:extLst>
              <a:ext uri="{FF2B5EF4-FFF2-40B4-BE49-F238E27FC236}">
                <a16:creationId xmlns:a16="http://schemas.microsoft.com/office/drawing/2014/main" id="{99CC2C1A-4491-A228-D417-FDFF2BF568A8}"/>
              </a:ext>
            </a:extLst>
          </p:cNvPr>
          <p:cNvSpPr txBox="1"/>
          <p:nvPr/>
        </p:nvSpPr>
        <p:spPr>
          <a:xfrm>
            <a:off x="5777187" y="3986343"/>
            <a:ext cx="859531" cy="219291"/>
          </a:xfrm>
          <a:prstGeom prst="rect">
            <a:avLst/>
          </a:prstGeom>
          <a:noFill/>
        </p:spPr>
        <p:txBody>
          <a:bodyPr wrap="none" rtlCol="0">
            <a:spAutoFit/>
          </a:bodyPr>
          <a:lstStyle/>
          <a:p>
            <a:r>
              <a:rPr lang="en-US" sz="825" dirty="0"/>
              <a:t>Implements ..</a:t>
            </a:r>
          </a:p>
        </p:txBody>
      </p:sp>
      <p:sp>
        <p:nvSpPr>
          <p:cNvPr id="22" name="Rounded Rectangle 21">
            <a:extLst>
              <a:ext uri="{FF2B5EF4-FFF2-40B4-BE49-F238E27FC236}">
                <a16:creationId xmlns:a16="http://schemas.microsoft.com/office/drawing/2014/main" id="{069BD84B-D1ED-83E1-AAC1-1F73506AD686}"/>
              </a:ext>
            </a:extLst>
          </p:cNvPr>
          <p:cNvSpPr/>
          <p:nvPr/>
        </p:nvSpPr>
        <p:spPr>
          <a:xfrm>
            <a:off x="6606753" y="4013070"/>
            <a:ext cx="971550" cy="514350"/>
          </a:xfrm>
          <a:prstGeom prst="roundRect">
            <a:avLst/>
          </a:prstGeom>
          <a:solidFill>
            <a:srgbClr val="CC0E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Function</a:t>
            </a:r>
          </a:p>
        </p:txBody>
      </p:sp>
      <p:cxnSp>
        <p:nvCxnSpPr>
          <p:cNvPr id="32" name="Straight Arrow Connector 31">
            <a:extLst>
              <a:ext uri="{FF2B5EF4-FFF2-40B4-BE49-F238E27FC236}">
                <a16:creationId xmlns:a16="http://schemas.microsoft.com/office/drawing/2014/main" id="{B382B762-29DB-9DD6-EDAA-511FA314E05F}"/>
              </a:ext>
            </a:extLst>
          </p:cNvPr>
          <p:cNvCxnSpPr>
            <a:cxnSpLocks/>
            <a:stCxn id="34" idx="0"/>
            <a:endCxn id="8" idx="3"/>
          </p:cNvCxnSpPr>
          <p:nvPr/>
        </p:nvCxnSpPr>
        <p:spPr>
          <a:xfrm flipH="1" flipV="1">
            <a:off x="2028825" y="3875882"/>
            <a:ext cx="864017" cy="651538"/>
          </a:xfrm>
          <a:prstGeom prst="straightConnector1">
            <a:avLst/>
          </a:prstGeom>
          <a:ln>
            <a:solidFill>
              <a:schemeClr val="accent1">
                <a:lumMod val="40000"/>
                <a:lumOff val="60000"/>
              </a:schemeClr>
            </a:solidFill>
            <a:prstDash val="dash"/>
            <a:headEnd type="arrow" w="med" len="med"/>
            <a:tailEnd type="none" w="med" len="med"/>
          </a:ln>
        </p:spPr>
        <p:style>
          <a:lnRef idx="2">
            <a:schemeClr val="accent1"/>
          </a:lnRef>
          <a:fillRef idx="0">
            <a:schemeClr val="accent1"/>
          </a:fillRef>
          <a:effectRef idx="1">
            <a:schemeClr val="accent1"/>
          </a:effectRef>
          <a:fontRef idx="minor">
            <a:schemeClr val="tx1"/>
          </a:fontRef>
        </p:style>
      </p:cxnSp>
      <p:sp>
        <p:nvSpPr>
          <p:cNvPr id="34" name="Rounded Rectangle 33">
            <a:extLst>
              <a:ext uri="{FF2B5EF4-FFF2-40B4-BE49-F238E27FC236}">
                <a16:creationId xmlns:a16="http://schemas.microsoft.com/office/drawing/2014/main" id="{209A07CB-828C-DC0D-B1BB-2D0A8DDA2A20}"/>
              </a:ext>
            </a:extLst>
          </p:cNvPr>
          <p:cNvSpPr/>
          <p:nvPr/>
        </p:nvSpPr>
        <p:spPr>
          <a:xfrm>
            <a:off x="2321127" y="4527420"/>
            <a:ext cx="1143430" cy="514350"/>
          </a:xfrm>
          <a:prstGeom prst="roundRect">
            <a:avLst/>
          </a:prstGeom>
          <a:solidFill>
            <a:srgbClr val="CCC30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Protocol</a:t>
            </a:r>
          </a:p>
          <a:p>
            <a:pPr algn="ctr"/>
            <a:r>
              <a:rPr lang="en-US" sz="1200" dirty="0">
                <a:solidFill>
                  <a:schemeClr val="bg1"/>
                </a:solidFill>
              </a:rPr>
              <a:t>Stack</a:t>
            </a:r>
          </a:p>
        </p:txBody>
      </p:sp>
      <p:sp>
        <p:nvSpPr>
          <p:cNvPr id="35" name="TextBox 34">
            <a:extLst>
              <a:ext uri="{FF2B5EF4-FFF2-40B4-BE49-F238E27FC236}">
                <a16:creationId xmlns:a16="http://schemas.microsoft.com/office/drawing/2014/main" id="{93871F35-8E4A-0B85-37C2-357FD416D0FA}"/>
              </a:ext>
            </a:extLst>
          </p:cNvPr>
          <p:cNvSpPr txBox="1"/>
          <p:nvPr/>
        </p:nvSpPr>
        <p:spPr>
          <a:xfrm>
            <a:off x="1755529" y="4181171"/>
            <a:ext cx="892153" cy="346249"/>
          </a:xfrm>
          <a:prstGeom prst="rect">
            <a:avLst/>
          </a:prstGeom>
          <a:noFill/>
        </p:spPr>
        <p:txBody>
          <a:bodyPr wrap="square" rtlCol="0">
            <a:spAutoFit/>
          </a:bodyPr>
          <a:lstStyle>
            <a:defPPr>
              <a:defRPr lang="en-US"/>
            </a:defPPr>
            <a:lvl1pPr>
              <a:defRPr sz="825"/>
            </a:lvl1pPr>
          </a:lstStyle>
          <a:p>
            <a:r>
              <a:rPr lang="en-US" dirty="0"/>
              <a:t>Implemented by (</a:t>
            </a:r>
            <a:r>
              <a:rPr lang="en-US" dirty="0" err="1"/>
              <a:t>corr</a:t>
            </a:r>
            <a:r>
              <a:rPr lang="en-US" dirty="0"/>
              <a:t>)</a:t>
            </a:r>
          </a:p>
        </p:txBody>
      </p:sp>
      <p:sp>
        <p:nvSpPr>
          <p:cNvPr id="3" name="Date Placeholder 1">
            <a:extLst>
              <a:ext uri="{FF2B5EF4-FFF2-40B4-BE49-F238E27FC236}">
                <a16:creationId xmlns:a16="http://schemas.microsoft.com/office/drawing/2014/main" id="{9B6A0DDD-2B73-240C-CC81-6536C04CCB44}"/>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11-2</a:t>
            </a:r>
          </a:p>
        </p:txBody>
      </p:sp>
    </p:spTree>
    <p:extLst>
      <p:ext uri="{BB962C8B-B14F-4D97-AF65-F5344CB8AC3E}">
        <p14:creationId xmlns:p14="http://schemas.microsoft.com/office/powerpoint/2010/main" val="428979720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4" name="Straight Connector 63">
            <a:extLst>
              <a:ext uri="{FF2B5EF4-FFF2-40B4-BE49-F238E27FC236}">
                <a16:creationId xmlns:a16="http://schemas.microsoft.com/office/drawing/2014/main" id="{697DBB34-BF1F-1140-99FF-3361BC759B1F}"/>
              </a:ext>
            </a:extLst>
          </p:cNvPr>
          <p:cNvCxnSpPr>
            <a:stCxn id="46" idx="4"/>
            <a:endCxn id="63" idx="0"/>
          </p:cNvCxnSpPr>
          <p:nvPr/>
        </p:nvCxnSpPr>
        <p:spPr bwMode="auto">
          <a:xfrm>
            <a:off x="4553744" y="1689249"/>
            <a:ext cx="14983" cy="856822"/>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2" name="Title 1"/>
          <p:cNvSpPr>
            <a:spLocks noGrp="1"/>
          </p:cNvSpPr>
          <p:nvPr>
            <p:ph type="title"/>
          </p:nvPr>
        </p:nvSpPr>
        <p:spPr>
          <a:xfrm>
            <a:off x="457200" y="0"/>
            <a:ext cx="8229600" cy="1143000"/>
          </a:xfrm>
        </p:spPr>
        <p:txBody>
          <a:bodyPr vert="horz"/>
          <a:lstStyle/>
          <a:p>
            <a:r>
              <a:rPr lang="en-GB" sz="2400" dirty="0">
                <a:solidFill>
                  <a:srgbClr val="0099A6"/>
                </a:solidFill>
              </a:rPr>
              <a:t>RASDS Service Protocol Representation</a:t>
            </a:r>
            <a:br>
              <a:rPr lang="en-GB" sz="2400" dirty="0">
                <a:solidFill>
                  <a:srgbClr val="0099A6"/>
                </a:solidFill>
              </a:rPr>
            </a:br>
            <a:endParaRPr lang="en-GB" sz="2400" dirty="0">
              <a:solidFill>
                <a:srgbClr val="0099A6"/>
              </a:solidFill>
            </a:endParaRPr>
          </a:p>
        </p:txBody>
      </p:sp>
      <p:sp>
        <p:nvSpPr>
          <p:cNvPr id="4" name="Date Placeholder 3"/>
          <p:cNvSpPr>
            <a:spLocks noGrp="1"/>
          </p:cNvSpPr>
          <p:nvPr>
            <p:ph type="dt" sz="half" idx="2"/>
          </p:nvPr>
        </p:nvSpPr>
        <p:spPr/>
        <p:txBody>
          <a:bodyPr/>
          <a:lstStyle/>
          <a:p>
            <a:r>
              <a:rPr lang="en-US" dirty="0">
                <a:solidFill>
                  <a:srgbClr val="FF0000"/>
                </a:solidFill>
              </a:rPr>
              <a:t>25 Sep 2024</a:t>
            </a:r>
            <a:endParaRPr lang="en-GB" dirty="0">
              <a:solidFill>
                <a:srgbClr val="FF0000"/>
              </a:solidFill>
            </a:endParaRPr>
          </a:p>
        </p:txBody>
      </p:sp>
      <p:sp>
        <p:nvSpPr>
          <p:cNvPr id="6" name="Rectangle 5"/>
          <p:cNvSpPr/>
          <p:nvPr/>
        </p:nvSpPr>
        <p:spPr bwMode="auto">
          <a:xfrm>
            <a:off x="3833664" y="2054809"/>
            <a:ext cx="1440160" cy="190240"/>
          </a:xfrm>
          <a:prstGeom prst="rect">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algn="ctr"/>
            <a:r>
              <a:rPr lang="en-GB" sz="1000" dirty="0">
                <a:solidFill>
                  <a:prstClr val="black"/>
                </a:solidFill>
                <a:latin typeface="Arial" panose="020B0604020202020204" pitchFamily="34" charset="0"/>
                <a:cs typeface="Arial" panose="020B0604020202020204" pitchFamily="34" charset="0"/>
              </a:rPr>
              <a:t>Service Protocol</a:t>
            </a:r>
          </a:p>
        </p:txBody>
      </p:sp>
      <p:cxnSp>
        <p:nvCxnSpPr>
          <p:cNvPr id="8" name="Straight Connector 7"/>
          <p:cNvCxnSpPr/>
          <p:nvPr/>
        </p:nvCxnSpPr>
        <p:spPr bwMode="auto">
          <a:xfrm>
            <a:off x="5273824" y="2149929"/>
            <a:ext cx="1584176" cy="0"/>
          </a:xfrm>
          <a:prstGeom prst="line">
            <a:avLst/>
          </a:prstGeom>
          <a:noFill/>
          <a:ln w="9525" cap="flat" cmpd="sng" algn="ctr">
            <a:solidFill>
              <a:schemeClr val="tx1"/>
            </a:solidFill>
            <a:prstDash val="dash"/>
            <a:round/>
            <a:headEnd type="triangle" w="med" len="med"/>
            <a:tailEnd type="triangl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9" name="TextBox 8"/>
          <p:cNvSpPr txBox="1"/>
          <p:nvPr/>
        </p:nvSpPr>
        <p:spPr>
          <a:xfrm>
            <a:off x="5475115" y="2025653"/>
            <a:ext cx="1124940" cy="246221"/>
          </a:xfrm>
          <a:prstGeom prst="rect">
            <a:avLst/>
          </a:prstGeom>
          <a:noFill/>
        </p:spPr>
        <p:txBody>
          <a:bodyPr wrap="square" lIns="0" tIns="0" rIns="0" bIns="0" rtlCol="0">
            <a:spAutoFit/>
          </a:bodyPr>
          <a:lstStyle/>
          <a:p>
            <a:pPr algn="ctr"/>
            <a:r>
              <a:rPr lang="en-GB" sz="800" dirty="0">
                <a:solidFill>
                  <a:schemeClr val="tx1"/>
                </a:solidFill>
                <a:latin typeface="Arial" panose="020B0604020202020204" pitchFamily="34" charset="0"/>
                <a:cs typeface="Arial" panose="020B0604020202020204" pitchFamily="34" charset="0"/>
              </a:rPr>
              <a:t>Service Protocol PDUs</a:t>
            </a:r>
          </a:p>
          <a:p>
            <a:pPr algn="ctr"/>
            <a:r>
              <a:rPr lang="en-GB" sz="800" dirty="0">
                <a:latin typeface="Arial" panose="020B0604020202020204" pitchFamily="34" charset="0"/>
                <a:cs typeface="Arial" panose="020B0604020202020204" pitchFamily="34" charset="0"/>
              </a:rPr>
              <a:t>(logical flow)</a:t>
            </a:r>
            <a:endParaRPr lang="en-GB" sz="800" dirty="0">
              <a:solidFill>
                <a:schemeClr val="tx1"/>
              </a:solidFill>
              <a:latin typeface="Arial" panose="020B0604020202020204" pitchFamily="34" charset="0"/>
              <a:cs typeface="Arial" panose="020B0604020202020204" pitchFamily="34" charset="0"/>
            </a:endParaRPr>
          </a:p>
        </p:txBody>
      </p:sp>
      <p:sp>
        <p:nvSpPr>
          <p:cNvPr id="12" name="Line Callout 1 (No Border) 11"/>
          <p:cNvSpPr/>
          <p:nvPr/>
        </p:nvSpPr>
        <p:spPr bwMode="auto">
          <a:xfrm flipH="1">
            <a:off x="5696353" y="1464837"/>
            <a:ext cx="1199863" cy="318528"/>
          </a:xfrm>
          <a:prstGeom prst="callout1">
            <a:avLst>
              <a:gd name="adj1" fmla="val 98681"/>
              <a:gd name="adj2" fmla="val 57086"/>
              <a:gd name="adj3" fmla="val 170214"/>
              <a:gd name="adj4" fmla="val 79178"/>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b="0" dirty="0">
                <a:solidFill>
                  <a:schemeClr val="tx1"/>
                </a:solidFill>
                <a:latin typeface="Arial" panose="020B0604020202020204" pitchFamily="34" charset="0"/>
                <a:cs typeface="Arial" panose="020B0604020202020204" pitchFamily="34" charset="0"/>
              </a:rPr>
              <a:t>Service PDUs may be simplex or bi-directional</a:t>
            </a:r>
            <a:endParaRPr kumimoji="0" lang="en-GB"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3" name="Line Callout 1 (No Border) 12"/>
          <p:cNvSpPr/>
          <p:nvPr/>
        </p:nvSpPr>
        <p:spPr bwMode="auto">
          <a:xfrm flipH="1">
            <a:off x="4812178" y="858563"/>
            <a:ext cx="1777777" cy="308527"/>
          </a:xfrm>
          <a:prstGeom prst="callout1">
            <a:avLst>
              <a:gd name="adj1" fmla="val 109986"/>
              <a:gd name="adj2" fmla="val 71135"/>
              <a:gd name="adj3" fmla="val 368351"/>
              <a:gd name="adj4" fmla="val 91011"/>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b="0" dirty="0">
                <a:solidFill>
                  <a:schemeClr val="tx1"/>
                </a:solidFill>
                <a:latin typeface="Arial" panose="020B0604020202020204" pitchFamily="34" charset="0"/>
                <a:cs typeface="Arial" panose="020B0604020202020204" pitchFamily="34" charset="0"/>
              </a:rPr>
              <a:t>Service Protocol </a:t>
            </a:r>
            <a:r>
              <a:rPr lang="en-GB" sz="800" b="0" dirty="0" err="1">
                <a:solidFill>
                  <a:schemeClr val="tx1"/>
                </a:solidFill>
                <a:latin typeface="Arial" panose="020B0604020202020204" pitchFamily="34" charset="0"/>
                <a:cs typeface="Arial" panose="020B0604020202020204" pitchFamily="34" charset="0"/>
              </a:rPr>
              <a:t>behavior</a:t>
            </a:r>
            <a:r>
              <a:rPr lang="en-GB" sz="800" b="0" dirty="0">
                <a:solidFill>
                  <a:schemeClr val="tx1"/>
                </a:solidFill>
                <a:latin typeface="Arial" panose="020B0604020202020204" pitchFamily="34" charset="0"/>
                <a:cs typeface="Arial" panose="020B0604020202020204" pitchFamily="34" charset="0"/>
              </a:rPr>
              <a:t> (may be described by state machine or other)</a:t>
            </a:r>
            <a:endParaRPr kumimoji="0" lang="en-GB"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39" name="Rectangle 38">
            <a:extLst>
              <a:ext uri="{FF2B5EF4-FFF2-40B4-BE49-F238E27FC236}">
                <a16:creationId xmlns:a16="http://schemas.microsoft.com/office/drawing/2014/main" id="{9E28B545-9E1A-4547-AFC1-A37173EC96E8}"/>
              </a:ext>
            </a:extLst>
          </p:cNvPr>
          <p:cNvSpPr/>
          <p:nvPr/>
        </p:nvSpPr>
        <p:spPr bwMode="auto">
          <a:xfrm>
            <a:off x="3833664" y="2597371"/>
            <a:ext cx="1440160" cy="190240"/>
          </a:xfrm>
          <a:prstGeom prst="rect">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algn="ctr"/>
            <a:r>
              <a:rPr lang="en-GB" sz="1000" dirty="0">
                <a:solidFill>
                  <a:prstClr val="black"/>
                </a:solidFill>
                <a:latin typeface="Arial" panose="020B0604020202020204" pitchFamily="34" charset="0"/>
                <a:cs typeface="Arial" panose="020B0604020202020204" pitchFamily="34" charset="0"/>
              </a:rPr>
              <a:t>Protocol Layer n</a:t>
            </a:r>
          </a:p>
        </p:txBody>
      </p:sp>
      <p:cxnSp>
        <p:nvCxnSpPr>
          <p:cNvPr id="42" name="Straight Connector 41">
            <a:extLst>
              <a:ext uri="{FF2B5EF4-FFF2-40B4-BE49-F238E27FC236}">
                <a16:creationId xmlns:a16="http://schemas.microsoft.com/office/drawing/2014/main" id="{84F62453-D481-8D40-A3C2-93F322F591A3}"/>
              </a:ext>
            </a:extLst>
          </p:cNvPr>
          <p:cNvCxnSpPr/>
          <p:nvPr/>
        </p:nvCxnSpPr>
        <p:spPr bwMode="auto">
          <a:xfrm>
            <a:off x="5273824" y="2692491"/>
            <a:ext cx="1584176" cy="0"/>
          </a:xfrm>
          <a:prstGeom prst="line">
            <a:avLst/>
          </a:prstGeom>
          <a:noFill/>
          <a:ln w="9525" cap="flat" cmpd="sng" algn="ctr">
            <a:solidFill>
              <a:schemeClr val="tx1"/>
            </a:solidFill>
            <a:prstDash val="dash"/>
            <a:round/>
            <a:headEnd type="triangle" w="med" len="med"/>
            <a:tailEnd type="triangl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48" name="Oval 44">
            <a:extLst>
              <a:ext uri="{FF2B5EF4-FFF2-40B4-BE49-F238E27FC236}">
                <a16:creationId xmlns:a16="http://schemas.microsoft.com/office/drawing/2014/main" id="{9F3B04B0-EBA6-D844-B432-66C205641879}"/>
              </a:ext>
            </a:extLst>
          </p:cNvPr>
          <p:cNvSpPr>
            <a:spLocks noChangeArrowheads="1"/>
          </p:cNvSpPr>
          <p:nvPr/>
        </p:nvSpPr>
        <p:spPr bwMode="auto">
          <a:xfrm>
            <a:off x="4454427" y="2005981"/>
            <a:ext cx="228600" cy="74294"/>
          </a:xfrm>
          <a:prstGeom prst="ellipse">
            <a:avLst/>
          </a:prstGeom>
          <a:gradFill rotWithShape="0">
            <a:gsLst>
              <a:gs pos="0">
                <a:srgbClr val="FF3300">
                  <a:gamma/>
                  <a:shade val="46275"/>
                  <a:invGamma/>
                </a:srgbClr>
              </a:gs>
              <a:gs pos="50000">
                <a:srgbClr val="FF3300"/>
              </a:gs>
              <a:gs pos="100000">
                <a:srgbClr val="FF33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 name="Line Callout 1 (No Border) 58">
            <a:extLst>
              <a:ext uri="{FF2B5EF4-FFF2-40B4-BE49-F238E27FC236}">
                <a16:creationId xmlns:a16="http://schemas.microsoft.com/office/drawing/2014/main" id="{B50FC43A-761C-6F44-8112-08F298A49A1F}"/>
              </a:ext>
            </a:extLst>
          </p:cNvPr>
          <p:cNvSpPr/>
          <p:nvPr/>
        </p:nvSpPr>
        <p:spPr bwMode="auto">
          <a:xfrm flipH="1">
            <a:off x="2216182" y="1130595"/>
            <a:ext cx="1334834" cy="319319"/>
          </a:xfrm>
          <a:prstGeom prst="callout1">
            <a:avLst>
              <a:gd name="adj1" fmla="val 108270"/>
              <a:gd name="adj2" fmla="val 40021"/>
              <a:gd name="adj3" fmla="val 269880"/>
              <a:gd name="adj4" fmla="val -65561"/>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b="0" dirty="0">
                <a:solidFill>
                  <a:schemeClr val="tx1"/>
                </a:solidFill>
                <a:latin typeface="Arial" panose="020B0604020202020204" pitchFamily="34" charset="0"/>
                <a:cs typeface="Arial" panose="020B0604020202020204" pitchFamily="34" charset="0"/>
              </a:rPr>
              <a:t>Service Provided Protocol Interface (</a:t>
            </a:r>
            <a:r>
              <a:rPr lang="en-GB" sz="800" b="0" dirty="0">
                <a:latin typeface="Arial" panose="020B0604020202020204" pitchFamily="34" charset="0"/>
                <a:cs typeface="Arial" panose="020B0604020202020204" pitchFamily="34" charset="0"/>
              </a:rPr>
              <a:t>Service</a:t>
            </a:r>
            <a:r>
              <a:rPr lang="en-GB" sz="800" b="0" dirty="0">
                <a:solidFill>
                  <a:schemeClr val="tx1"/>
                </a:solidFill>
                <a:latin typeface="Arial" panose="020B0604020202020204" pitchFamily="34" charset="0"/>
                <a:cs typeface="Arial" panose="020B0604020202020204" pitchFamily="34" charset="0"/>
              </a:rPr>
              <a:t> SAP) </a:t>
            </a:r>
            <a:endParaRPr kumimoji="0" lang="en-GB"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60" name="Oval 44">
            <a:extLst>
              <a:ext uri="{FF2B5EF4-FFF2-40B4-BE49-F238E27FC236}">
                <a16:creationId xmlns:a16="http://schemas.microsoft.com/office/drawing/2014/main" id="{5530FC5B-6361-594C-A337-A7F506F8D8C3}"/>
              </a:ext>
            </a:extLst>
          </p:cNvPr>
          <p:cNvSpPr>
            <a:spLocks noChangeArrowheads="1"/>
          </p:cNvSpPr>
          <p:nvPr/>
        </p:nvSpPr>
        <p:spPr bwMode="auto">
          <a:xfrm>
            <a:off x="4454427" y="2222055"/>
            <a:ext cx="228600" cy="74294"/>
          </a:xfrm>
          <a:prstGeom prst="ellipse">
            <a:avLst/>
          </a:prstGeom>
          <a:gradFill rotWithShape="0">
            <a:gsLst>
              <a:gs pos="0">
                <a:srgbClr val="FF3300">
                  <a:gamma/>
                  <a:shade val="46275"/>
                  <a:invGamma/>
                </a:srgbClr>
              </a:gs>
              <a:gs pos="50000">
                <a:srgbClr val="FF3300"/>
              </a:gs>
              <a:gs pos="100000">
                <a:srgbClr val="FF33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 name="Line Callout 1 (No Border) 60">
            <a:extLst>
              <a:ext uri="{FF2B5EF4-FFF2-40B4-BE49-F238E27FC236}">
                <a16:creationId xmlns:a16="http://schemas.microsoft.com/office/drawing/2014/main" id="{A6C9EF99-5179-2E44-9508-AA08A7117845}"/>
              </a:ext>
            </a:extLst>
          </p:cNvPr>
          <p:cNvSpPr/>
          <p:nvPr/>
        </p:nvSpPr>
        <p:spPr bwMode="auto">
          <a:xfrm flipH="1">
            <a:off x="2004230" y="2389730"/>
            <a:ext cx="1295397" cy="359404"/>
          </a:xfrm>
          <a:prstGeom prst="callout1">
            <a:avLst>
              <a:gd name="adj1" fmla="val 13930"/>
              <a:gd name="adj2" fmla="val -3058"/>
              <a:gd name="adj3" fmla="val -28363"/>
              <a:gd name="adj4" fmla="val -86984"/>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b="0" dirty="0">
                <a:solidFill>
                  <a:schemeClr val="tx1"/>
                </a:solidFill>
                <a:latin typeface="Arial" panose="020B0604020202020204" pitchFamily="34" charset="0"/>
                <a:cs typeface="Arial" panose="020B0604020202020204" pitchFamily="34" charset="0"/>
              </a:rPr>
              <a:t>Service Required Interface (of comm protocol SAP) </a:t>
            </a:r>
            <a:endParaRPr kumimoji="0" lang="en-GB"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63" name="Oval 44">
            <a:extLst>
              <a:ext uri="{FF2B5EF4-FFF2-40B4-BE49-F238E27FC236}">
                <a16:creationId xmlns:a16="http://schemas.microsoft.com/office/drawing/2014/main" id="{34DF5E8D-69DB-BF46-8D19-E9FD16BB215B}"/>
              </a:ext>
            </a:extLst>
          </p:cNvPr>
          <p:cNvSpPr>
            <a:spLocks noChangeArrowheads="1"/>
          </p:cNvSpPr>
          <p:nvPr/>
        </p:nvSpPr>
        <p:spPr bwMode="auto">
          <a:xfrm>
            <a:off x="4454427" y="2546071"/>
            <a:ext cx="228600" cy="74294"/>
          </a:xfrm>
          <a:prstGeom prst="ellipse">
            <a:avLst/>
          </a:prstGeom>
          <a:gradFill rotWithShape="0">
            <a:gsLst>
              <a:gs pos="0">
                <a:srgbClr val="FF3300">
                  <a:gamma/>
                  <a:shade val="46275"/>
                  <a:invGamma/>
                </a:srgbClr>
              </a:gs>
              <a:gs pos="50000">
                <a:srgbClr val="FF3300"/>
              </a:gs>
              <a:gs pos="100000">
                <a:srgbClr val="FF33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65" name="Straight Connector 64">
            <a:extLst>
              <a:ext uri="{FF2B5EF4-FFF2-40B4-BE49-F238E27FC236}">
                <a16:creationId xmlns:a16="http://schemas.microsoft.com/office/drawing/2014/main" id="{7F41F3E5-2ED2-BA4E-AD23-B2D894465ED3}"/>
              </a:ext>
            </a:extLst>
          </p:cNvPr>
          <p:cNvCxnSpPr>
            <a:endCxn id="39" idx="2"/>
          </p:cNvCxnSpPr>
          <p:nvPr/>
        </p:nvCxnSpPr>
        <p:spPr bwMode="auto">
          <a:xfrm flipV="1">
            <a:off x="4553744" y="2787611"/>
            <a:ext cx="0" cy="140531"/>
          </a:xfrm>
          <a:prstGeom prst="line">
            <a:avLst/>
          </a:prstGeom>
          <a:noFill/>
          <a:ln w="9525" cap="flat" cmpd="sng" algn="ctr">
            <a:solidFill>
              <a:schemeClr val="tx1"/>
            </a:solidFill>
            <a:prstDash val="solid"/>
            <a:round/>
            <a:headEnd type="triangl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66" name="Straight Connector 65">
            <a:extLst>
              <a:ext uri="{FF2B5EF4-FFF2-40B4-BE49-F238E27FC236}">
                <a16:creationId xmlns:a16="http://schemas.microsoft.com/office/drawing/2014/main" id="{89D43E49-7EA6-F040-83BC-824D3BA73212}"/>
              </a:ext>
            </a:extLst>
          </p:cNvPr>
          <p:cNvCxnSpPr>
            <a:endCxn id="3" idx="4"/>
          </p:cNvCxnSpPr>
          <p:nvPr/>
        </p:nvCxnSpPr>
        <p:spPr bwMode="auto">
          <a:xfrm flipV="1">
            <a:off x="7667949" y="1695510"/>
            <a:ext cx="1" cy="1232632"/>
          </a:xfrm>
          <a:prstGeom prst="line">
            <a:avLst/>
          </a:prstGeom>
          <a:noFill/>
          <a:ln w="952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68" name="Straight Connector 67">
            <a:extLst>
              <a:ext uri="{FF2B5EF4-FFF2-40B4-BE49-F238E27FC236}">
                <a16:creationId xmlns:a16="http://schemas.microsoft.com/office/drawing/2014/main" id="{E4ACDB94-67EF-8B4E-B4B0-1253FA4FA327}"/>
              </a:ext>
            </a:extLst>
          </p:cNvPr>
          <p:cNvCxnSpPr/>
          <p:nvPr/>
        </p:nvCxnSpPr>
        <p:spPr bwMode="auto">
          <a:xfrm flipV="1">
            <a:off x="4553744" y="2921487"/>
            <a:ext cx="3114205" cy="6655"/>
          </a:xfrm>
          <a:prstGeom prst="line">
            <a:avLst/>
          </a:prstGeom>
          <a:noFill/>
          <a:ln w="952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71" name="Rectangle 70">
            <a:extLst>
              <a:ext uri="{FF2B5EF4-FFF2-40B4-BE49-F238E27FC236}">
                <a16:creationId xmlns:a16="http://schemas.microsoft.com/office/drawing/2014/main" id="{80959BA5-60D9-4442-80D9-798AA8B424FA}"/>
              </a:ext>
            </a:extLst>
          </p:cNvPr>
          <p:cNvSpPr/>
          <p:nvPr/>
        </p:nvSpPr>
        <p:spPr>
          <a:xfrm>
            <a:off x="5562600" y="2910867"/>
            <a:ext cx="1103187" cy="215444"/>
          </a:xfrm>
          <a:prstGeom prst="rect">
            <a:avLst/>
          </a:prstGeom>
        </p:spPr>
        <p:txBody>
          <a:bodyPr wrap="none">
            <a:spAutoFit/>
          </a:bodyPr>
          <a:lstStyle/>
          <a:p>
            <a:r>
              <a:rPr lang="en-GB" sz="800" dirty="0">
                <a:latin typeface="Arial" panose="020B0604020202020204" pitchFamily="34" charset="0"/>
                <a:cs typeface="Arial" panose="020B0604020202020204" pitchFamily="34" charset="0"/>
              </a:rPr>
              <a:t>physical layer flow</a:t>
            </a:r>
            <a:endParaRPr lang="en-US" sz="800" dirty="0"/>
          </a:p>
        </p:txBody>
      </p:sp>
      <p:sp>
        <p:nvSpPr>
          <p:cNvPr id="34" name="Rectangle 33">
            <a:extLst>
              <a:ext uri="{FF2B5EF4-FFF2-40B4-BE49-F238E27FC236}">
                <a16:creationId xmlns:a16="http://schemas.microsoft.com/office/drawing/2014/main" id="{146A24C6-0217-954D-85B4-0CDF1EBBCBBF}"/>
              </a:ext>
            </a:extLst>
          </p:cNvPr>
          <p:cNvSpPr/>
          <p:nvPr/>
        </p:nvSpPr>
        <p:spPr bwMode="auto">
          <a:xfrm>
            <a:off x="6858000" y="2597371"/>
            <a:ext cx="1584176" cy="190240"/>
          </a:xfrm>
          <a:prstGeom prst="rect">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algn="ctr"/>
            <a:r>
              <a:rPr lang="en-GB" sz="1000" dirty="0">
                <a:solidFill>
                  <a:prstClr val="black"/>
                </a:solidFill>
                <a:latin typeface="Arial" panose="020B0604020202020204" pitchFamily="34" charset="0"/>
                <a:cs typeface="Arial" panose="020B0604020202020204" pitchFamily="34" charset="0"/>
              </a:rPr>
              <a:t>Protocol Layer n peer</a:t>
            </a:r>
          </a:p>
        </p:txBody>
      </p:sp>
      <p:sp>
        <p:nvSpPr>
          <p:cNvPr id="74" name="Line Callout 1 (No Border) 73">
            <a:extLst>
              <a:ext uri="{FF2B5EF4-FFF2-40B4-BE49-F238E27FC236}">
                <a16:creationId xmlns:a16="http://schemas.microsoft.com/office/drawing/2014/main" id="{A7FF93D6-28EF-0746-B495-3191D5704989}"/>
              </a:ext>
            </a:extLst>
          </p:cNvPr>
          <p:cNvSpPr/>
          <p:nvPr/>
        </p:nvSpPr>
        <p:spPr bwMode="auto">
          <a:xfrm flipH="1">
            <a:off x="7239000" y="3268900"/>
            <a:ext cx="1027571" cy="307777"/>
          </a:xfrm>
          <a:prstGeom prst="callout1">
            <a:avLst>
              <a:gd name="adj1" fmla="val 1208"/>
              <a:gd name="adj2" fmla="val 44628"/>
              <a:gd name="adj3" fmla="val -139148"/>
              <a:gd name="adj4" fmla="val 47401"/>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b="0" dirty="0">
                <a:solidFill>
                  <a:schemeClr val="tx1"/>
                </a:solidFill>
                <a:latin typeface="Arial" panose="020B0604020202020204" pitchFamily="34" charset="0"/>
                <a:cs typeface="Arial" panose="020B0604020202020204" pitchFamily="34" charset="0"/>
              </a:rPr>
              <a:t>Flow direction arrows (optional)</a:t>
            </a:r>
            <a:endParaRPr kumimoji="0" lang="en-GB"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46" name="Oval 15">
            <a:extLst>
              <a:ext uri="{FF2B5EF4-FFF2-40B4-BE49-F238E27FC236}">
                <a16:creationId xmlns:a16="http://schemas.microsoft.com/office/drawing/2014/main" id="{CBF693BC-22AF-BD4A-ADFF-71842A5EDC5F}"/>
              </a:ext>
            </a:extLst>
          </p:cNvPr>
          <p:cNvSpPr>
            <a:spLocks noChangeArrowheads="1"/>
          </p:cNvSpPr>
          <p:nvPr/>
        </p:nvSpPr>
        <p:spPr bwMode="auto">
          <a:xfrm>
            <a:off x="4068293" y="1303160"/>
            <a:ext cx="970901" cy="386089"/>
          </a:xfrm>
          <a:prstGeom prst="ellipse">
            <a:avLst/>
          </a:prstGeom>
          <a:solidFill>
            <a:srgbClr val="FF9933"/>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000" dirty="0"/>
          </a:p>
        </p:txBody>
      </p:sp>
      <p:sp>
        <p:nvSpPr>
          <p:cNvPr id="7" name="Rectangle 6">
            <a:extLst>
              <a:ext uri="{FF2B5EF4-FFF2-40B4-BE49-F238E27FC236}">
                <a16:creationId xmlns:a16="http://schemas.microsoft.com/office/drawing/2014/main" id="{491D1F0D-C497-3E41-B236-367090CB76C7}"/>
              </a:ext>
            </a:extLst>
          </p:cNvPr>
          <p:cNvSpPr/>
          <p:nvPr/>
        </p:nvSpPr>
        <p:spPr>
          <a:xfrm>
            <a:off x="4139672" y="1295400"/>
            <a:ext cx="858109" cy="400110"/>
          </a:xfrm>
          <a:prstGeom prst="rect">
            <a:avLst/>
          </a:prstGeom>
        </p:spPr>
        <p:txBody>
          <a:bodyPr wrap="square">
            <a:spAutoFit/>
          </a:bodyPr>
          <a:lstStyle/>
          <a:p>
            <a:pPr algn="ctr"/>
            <a:r>
              <a:rPr lang="en-US" sz="1000" dirty="0"/>
              <a:t>Service User I/F</a:t>
            </a:r>
          </a:p>
        </p:txBody>
      </p:sp>
      <p:sp>
        <p:nvSpPr>
          <p:cNvPr id="52" name="Rectangle 51">
            <a:extLst>
              <a:ext uri="{FF2B5EF4-FFF2-40B4-BE49-F238E27FC236}">
                <a16:creationId xmlns:a16="http://schemas.microsoft.com/office/drawing/2014/main" id="{24823918-6035-554F-A2C8-209BFF5A2908}"/>
              </a:ext>
            </a:extLst>
          </p:cNvPr>
          <p:cNvSpPr/>
          <p:nvPr/>
        </p:nvSpPr>
        <p:spPr bwMode="auto">
          <a:xfrm>
            <a:off x="1851758" y="2054581"/>
            <a:ext cx="1440160" cy="190240"/>
          </a:xfrm>
          <a:prstGeom prst="rect">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algn="ctr"/>
            <a:r>
              <a:rPr lang="en-GB" sz="1000" dirty="0">
                <a:solidFill>
                  <a:prstClr val="black"/>
                </a:solidFill>
                <a:latin typeface="Arial" panose="020B0604020202020204" pitchFamily="34" charset="0"/>
                <a:cs typeface="Arial" panose="020B0604020202020204" pitchFamily="34" charset="0"/>
              </a:rPr>
              <a:t>Authorization</a:t>
            </a:r>
          </a:p>
        </p:txBody>
      </p:sp>
      <p:cxnSp>
        <p:nvCxnSpPr>
          <p:cNvPr id="53" name="Straight Connector 52">
            <a:extLst>
              <a:ext uri="{FF2B5EF4-FFF2-40B4-BE49-F238E27FC236}">
                <a16:creationId xmlns:a16="http://schemas.microsoft.com/office/drawing/2014/main" id="{A530D109-E9C3-5943-9E10-FE808FA5C164}"/>
              </a:ext>
            </a:extLst>
          </p:cNvPr>
          <p:cNvCxnSpPr>
            <a:stCxn id="52" idx="3"/>
            <a:endCxn id="6" idx="1"/>
          </p:cNvCxnSpPr>
          <p:nvPr/>
        </p:nvCxnSpPr>
        <p:spPr bwMode="auto">
          <a:xfrm>
            <a:off x="3291918" y="2149701"/>
            <a:ext cx="541746" cy="228"/>
          </a:xfrm>
          <a:prstGeom prst="line">
            <a:avLst/>
          </a:prstGeom>
          <a:noFill/>
          <a:ln w="9525" cap="flat" cmpd="sng" algn="ctr">
            <a:solidFill>
              <a:schemeClr val="tx1"/>
            </a:solidFill>
            <a:prstDash val="dash"/>
            <a:round/>
            <a:headEnd type="triangle" w="med" len="med"/>
            <a:tailEnd type="triangl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54" name="Line Callout 1 (No Border) 53">
            <a:extLst>
              <a:ext uri="{FF2B5EF4-FFF2-40B4-BE49-F238E27FC236}">
                <a16:creationId xmlns:a16="http://schemas.microsoft.com/office/drawing/2014/main" id="{2B0C6865-19DE-BC4D-9156-F889A5ECA3B7}"/>
              </a:ext>
            </a:extLst>
          </p:cNvPr>
          <p:cNvSpPr/>
          <p:nvPr/>
        </p:nvSpPr>
        <p:spPr bwMode="auto">
          <a:xfrm flipH="1">
            <a:off x="3618939" y="3259009"/>
            <a:ext cx="987689" cy="474791"/>
          </a:xfrm>
          <a:prstGeom prst="callout1">
            <a:avLst>
              <a:gd name="adj1" fmla="val -2113"/>
              <a:gd name="adj2" fmla="val 46367"/>
              <a:gd name="adj3" fmla="val -91365"/>
              <a:gd name="adj4" fmla="val 40186"/>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b="0" dirty="0">
                <a:solidFill>
                  <a:schemeClr val="tx1"/>
                </a:solidFill>
                <a:latin typeface="Arial" panose="020B0604020202020204" pitchFamily="34" charset="0"/>
                <a:cs typeface="Arial" panose="020B0604020202020204" pitchFamily="34" charset="0"/>
              </a:rPr>
              <a:t>Interface Binding Protocol Stack </a:t>
            </a:r>
          </a:p>
          <a:p>
            <a:pPr marL="0" marR="0" indent="0" algn="ctr" defTabSz="914400" rtl="0" eaLnBrk="1" fontAlgn="base" latinLnBrk="0" hangingPunct="1">
              <a:lnSpc>
                <a:spcPct val="100000"/>
              </a:lnSpc>
              <a:spcBef>
                <a:spcPct val="0"/>
              </a:spcBef>
              <a:spcAft>
                <a:spcPct val="0"/>
              </a:spcAft>
              <a:buClrTx/>
              <a:buSzTx/>
              <a:buFontTx/>
              <a:buNone/>
              <a:tabLst/>
            </a:pPr>
            <a:r>
              <a:rPr lang="en-GB" sz="800" b="0" dirty="0">
                <a:solidFill>
                  <a:schemeClr val="tx1"/>
                </a:solidFill>
                <a:latin typeface="Arial" panose="020B0604020202020204" pitchFamily="34" charset="0"/>
                <a:cs typeface="Arial" panose="020B0604020202020204" pitchFamily="34" charset="0"/>
              </a:rPr>
              <a:t>(multiple layers)</a:t>
            </a:r>
            <a:endParaRPr kumimoji="0" lang="en-GB"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55" name="Line Callout 1 (No Border) 54">
            <a:extLst>
              <a:ext uri="{FF2B5EF4-FFF2-40B4-BE49-F238E27FC236}">
                <a16:creationId xmlns:a16="http://schemas.microsoft.com/office/drawing/2014/main" id="{C6BD8586-F1E1-4343-A237-55D88A1014B9}"/>
              </a:ext>
            </a:extLst>
          </p:cNvPr>
          <p:cNvSpPr/>
          <p:nvPr/>
        </p:nvSpPr>
        <p:spPr bwMode="auto">
          <a:xfrm flipH="1">
            <a:off x="579688" y="1617155"/>
            <a:ext cx="1255474" cy="314437"/>
          </a:xfrm>
          <a:prstGeom prst="callout1">
            <a:avLst>
              <a:gd name="adj1" fmla="val 112192"/>
              <a:gd name="adj2" fmla="val 51269"/>
              <a:gd name="adj3" fmla="val 168238"/>
              <a:gd name="adj4" fmla="val 1539"/>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b="0" dirty="0">
                <a:latin typeface="Arial" panose="020B0604020202020204" pitchFamily="34" charset="0"/>
                <a:cs typeface="Arial" panose="020B0604020202020204" pitchFamily="34" charset="0"/>
              </a:rPr>
              <a:t>Svc Access Authorization </a:t>
            </a:r>
            <a:r>
              <a:rPr lang="en-GB" sz="800" b="0" dirty="0">
                <a:solidFill>
                  <a:schemeClr val="tx1"/>
                </a:solidFill>
                <a:latin typeface="Arial" panose="020B0604020202020204" pitchFamily="34" charset="0"/>
                <a:cs typeface="Arial" panose="020B0604020202020204" pitchFamily="34" charset="0"/>
              </a:rPr>
              <a:t>(optional) </a:t>
            </a:r>
            <a:endParaRPr kumimoji="0" lang="en-GB"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3" name="Oval 15">
            <a:extLst>
              <a:ext uri="{FF2B5EF4-FFF2-40B4-BE49-F238E27FC236}">
                <a16:creationId xmlns:a16="http://schemas.microsoft.com/office/drawing/2014/main" id="{B18F3475-A810-8A1B-EFDB-02C5763012E0}"/>
              </a:ext>
            </a:extLst>
          </p:cNvPr>
          <p:cNvSpPr>
            <a:spLocks noChangeArrowheads="1"/>
          </p:cNvSpPr>
          <p:nvPr/>
        </p:nvSpPr>
        <p:spPr bwMode="auto">
          <a:xfrm>
            <a:off x="7182499" y="1309421"/>
            <a:ext cx="970901" cy="386089"/>
          </a:xfrm>
          <a:prstGeom prst="ellipse">
            <a:avLst/>
          </a:prstGeom>
          <a:solidFill>
            <a:srgbClr val="FF9933"/>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sz="1000" dirty="0"/>
              <a:t>Service</a:t>
            </a:r>
          </a:p>
          <a:p>
            <a:pPr algn="ctr"/>
            <a:r>
              <a:rPr lang="en-US" sz="1000" dirty="0"/>
              <a:t>Provider</a:t>
            </a:r>
          </a:p>
        </p:txBody>
      </p:sp>
      <p:sp>
        <p:nvSpPr>
          <p:cNvPr id="5" name="Rectangle 4"/>
          <p:cNvSpPr/>
          <p:nvPr/>
        </p:nvSpPr>
        <p:spPr bwMode="auto">
          <a:xfrm>
            <a:off x="6858000" y="2054809"/>
            <a:ext cx="1584176" cy="190240"/>
          </a:xfrm>
          <a:prstGeom prst="rect">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algn="ctr"/>
            <a:r>
              <a:rPr lang="en-GB" sz="1000" dirty="0">
                <a:solidFill>
                  <a:prstClr val="black"/>
                </a:solidFill>
                <a:latin typeface="Arial" panose="020B0604020202020204" pitchFamily="34" charset="0"/>
                <a:cs typeface="Arial" panose="020B0604020202020204" pitchFamily="34" charset="0"/>
              </a:rPr>
              <a:t>Service Protocol peer</a:t>
            </a:r>
          </a:p>
        </p:txBody>
      </p:sp>
      <p:sp>
        <p:nvSpPr>
          <p:cNvPr id="10" name="TextBox 9">
            <a:extLst>
              <a:ext uri="{FF2B5EF4-FFF2-40B4-BE49-F238E27FC236}">
                <a16:creationId xmlns:a16="http://schemas.microsoft.com/office/drawing/2014/main" id="{8CF6ED47-7819-9371-681B-5260E25C29F3}"/>
              </a:ext>
            </a:extLst>
          </p:cNvPr>
          <p:cNvSpPr txBox="1"/>
          <p:nvPr/>
        </p:nvSpPr>
        <p:spPr>
          <a:xfrm>
            <a:off x="7740383" y="2285609"/>
            <a:ext cx="1117294" cy="246221"/>
          </a:xfrm>
          <a:prstGeom prst="rect">
            <a:avLst/>
          </a:prstGeom>
          <a:noFill/>
        </p:spPr>
        <p:txBody>
          <a:bodyPr wrap="none" lIns="0" tIns="0" rIns="0" bIns="0" rtlCol="0">
            <a:spAutoFit/>
          </a:bodyPr>
          <a:lstStyle/>
          <a:p>
            <a:pPr algn="ctr"/>
            <a:r>
              <a:rPr lang="en-GB" sz="800" dirty="0">
                <a:solidFill>
                  <a:schemeClr val="tx1"/>
                </a:solidFill>
                <a:latin typeface="Arial" panose="020B0604020202020204" pitchFamily="34" charset="0"/>
                <a:cs typeface="Arial" panose="020B0604020202020204" pitchFamily="34" charset="0"/>
              </a:rPr>
              <a:t>Service Protocol SDUs</a:t>
            </a:r>
          </a:p>
          <a:p>
            <a:pPr algn="ctr"/>
            <a:r>
              <a:rPr lang="en-GB" sz="800" dirty="0">
                <a:latin typeface="Arial" panose="020B0604020202020204" pitchFamily="34" charset="0"/>
                <a:cs typeface="Arial" panose="020B0604020202020204" pitchFamily="34" charset="0"/>
              </a:rPr>
              <a:t>(data flow)</a:t>
            </a:r>
            <a:endParaRPr lang="en-GB" sz="800" dirty="0">
              <a:solidFill>
                <a:schemeClr val="tx1"/>
              </a:solidFill>
              <a:latin typeface="Arial" panose="020B0604020202020204" pitchFamily="34" charset="0"/>
              <a:cs typeface="Arial" panose="020B0604020202020204" pitchFamily="34" charset="0"/>
            </a:endParaRPr>
          </a:p>
        </p:txBody>
      </p:sp>
      <p:sp>
        <p:nvSpPr>
          <p:cNvPr id="11" name="Date Placeholder 1">
            <a:extLst>
              <a:ext uri="{FF2B5EF4-FFF2-40B4-BE49-F238E27FC236}">
                <a16:creationId xmlns:a16="http://schemas.microsoft.com/office/drawing/2014/main" id="{6D1D81C8-D080-EFEB-F0CA-6CAA92F63F3F}"/>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solidFill>
                  <a:srgbClr val="FF0000"/>
                </a:solidFill>
              </a:rPr>
              <a:t>Fig 11-3, with mods</a:t>
            </a:r>
          </a:p>
        </p:txBody>
      </p:sp>
      <p:sp>
        <p:nvSpPr>
          <p:cNvPr id="14" name="TextBox 13">
            <a:extLst>
              <a:ext uri="{FF2B5EF4-FFF2-40B4-BE49-F238E27FC236}">
                <a16:creationId xmlns:a16="http://schemas.microsoft.com/office/drawing/2014/main" id="{135A4154-275A-B364-B31E-D3942773D8B8}"/>
              </a:ext>
            </a:extLst>
          </p:cNvPr>
          <p:cNvSpPr txBox="1"/>
          <p:nvPr/>
        </p:nvSpPr>
        <p:spPr>
          <a:xfrm>
            <a:off x="2504959" y="4495800"/>
            <a:ext cx="5239837" cy="1157048"/>
          </a:xfrm>
          <a:prstGeom prst="rect">
            <a:avLst/>
          </a:prstGeom>
          <a:noFill/>
        </p:spPr>
        <p:txBody>
          <a:bodyPr wrap="square" rtlCol="0">
            <a:spAutoFit/>
          </a:bodyPr>
          <a:lstStyle/>
          <a:p>
            <a:pPr>
              <a:lnSpc>
                <a:spcPts val="1700"/>
              </a:lnSpc>
            </a:pPr>
            <a:r>
              <a:rPr lang="en-GB" sz="1000" b="0" dirty="0">
                <a:latin typeface="Arial" panose="020B0604020202020204" pitchFamily="34" charset="0"/>
                <a:cs typeface="Arial" panose="020B0604020202020204" pitchFamily="34" charset="0"/>
              </a:rPr>
              <a:t>Function that offers a service</a:t>
            </a:r>
          </a:p>
          <a:p>
            <a:pPr>
              <a:lnSpc>
                <a:spcPts val="1700"/>
              </a:lnSpc>
            </a:pPr>
            <a:r>
              <a:rPr lang="en-GB" sz="1000" b="0" dirty="0">
                <a:latin typeface="Arial" panose="020B0604020202020204" pitchFamily="34" charset="0"/>
                <a:cs typeface="Arial" panose="020B0604020202020204" pitchFamily="34" charset="0"/>
              </a:rPr>
              <a:t>Denotes a (service or optional authorization) protocol layer (typically defined in a standard)</a:t>
            </a:r>
          </a:p>
          <a:p>
            <a:pPr>
              <a:lnSpc>
                <a:spcPts val="1700"/>
              </a:lnSpc>
            </a:pPr>
            <a:r>
              <a:rPr lang="en-GB" sz="1000" b="0" dirty="0">
                <a:solidFill>
                  <a:schemeClr val="tx1"/>
                </a:solidFill>
                <a:latin typeface="Arial" panose="020B0604020202020204" pitchFamily="34" charset="0"/>
                <a:cs typeface="Arial" panose="020B0604020202020204" pitchFamily="34" charset="0"/>
              </a:rPr>
              <a:t>Denotes a Service Access Point (SAP, required, usually defined in a standard or ICD)</a:t>
            </a:r>
          </a:p>
          <a:p>
            <a:pPr>
              <a:lnSpc>
                <a:spcPts val="1700"/>
              </a:lnSpc>
            </a:pPr>
            <a:r>
              <a:rPr lang="en-GB" sz="1000" b="0" dirty="0">
                <a:solidFill>
                  <a:schemeClr val="tx1"/>
                </a:solidFill>
                <a:latin typeface="Arial" panose="020B0604020202020204" pitchFamily="34" charset="0"/>
                <a:cs typeface="Arial" panose="020B0604020202020204" pitchFamily="34" charset="0"/>
              </a:rPr>
              <a:t>Denotes the actual flow of wrapped PDUs (as Service </a:t>
            </a:r>
            <a:r>
              <a:rPr lang="en-GB" sz="1000" b="0" dirty="0">
                <a:latin typeface="Arial" panose="020B0604020202020204" pitchFamily="34" charset="0"/>
                <a:cs typeface="Arial" panose="020B0604020202020204" pitchFamily="34" charset="0"/>
              </a:rPr>
              <a:t>D</a:t>
            </a:r>
            <a:r>
              <a:rPr lang="en-GB" sz="1000" b="0" dirty="0">
                <a:solidFill>
                  <a:schemeClr val="tx1"/>
                </a:solidFill>
                <a:latin typeface="Arial" panose="020B0604020202020204" pitchFamily="34" charset="0"/>
                <a:cs typeface="Arial" panose="020B0604020202020204" pitchFamily="34" charset="0"/>
              </a:rPr>
              <a:t>ata </a:t>
            </a:r>
            <a:r>
              <a:rPr lang="en-GB" sz="1000" b="0" dirty="0">
                <a:latin typeface="Arial" panose="020B0604020202020204" pitchFamily="34" charset="0"/>
                <a:cs typeface="Arial" panose="020B0604020202020204" pitchFamily="34" charset="0"/>
              </a:rPr>
              <a:t>U</a:t>
            </a:r>
            <a:r>
              <a:rPr lang="en-GB" sz="1000" b="0" dirty="0">
                <a:solidFill>
                  <a:schemeClr val="tx1"/>
                </a:solidFill>
                <a:latin typeface="Arial" panose="020B0604020202020204" pitchFamily="34" charset="0"/>
                <a:cs typeface="Arial" panose="020B0604020202020204" pitchFamily="34" charset="0"/>
              </a:rPr>
              <a:t>nits) between two layers</a:t>
            </a:r>
          </a:p>
          <a:p>
            <a:pPr>
              <a:lnSpc>
                <a:spcPts val="1700"/>
              </a:lnSpc>
            </a:pPr>
            <a:r>
              <a:rPr lang="en-GB" sz="1000" b="0" dirty="0">
                <a:latin typeface="Arial" panose="020B0604020202020204" pitchFamily="34" charset="0"/>
                <a:cs typeface="Arial" panose="020B0604020202020204" pitchFamily="34" charset="0"/>
              </a:rPr>
              <a:t>Denotes a logical, peer to peer, protocol flow within a layer (Protocol Data Units) </a:t>
            </a:r>
          </a:p>
        </p:txBody>
      </p:sp>
      <p:sp>
        <p:nvSpPr>
          <p:cNvPr id="15" name="TextBox 14">
            <a:extLst>
              <a:ext uri="{FF2B5EF4-FFF2-40B4-BE49-F238E27FC236}">
                <a16:creationId xmlns:a16="http://schemas.microsoft.com/office/drawing/2014/main" id="{4C7F3E4C-DCC0-2656-8654-230D4BFD74C2}"/>
              </a:ext>
            </a:extLst>
          </p:cNvPr>
          <p:cNvSpPr txBox="1"/>
          <p:nvPr/>
        </p:nvSpPr>
        <p:spPr>
          <a:xfrm>
            <a:off x="2563196" y="4139242"/>
            <a:ext cx="3738524" cy="261610"/>
          </a:xfrm>
          <a:prstGeom prst="rect">
            <a:avLst/>
          </a:prstGeom>
          <a:noFill/>
        </p:spPr>
        <p:txBody>
          <a:bodyPr wrap="none" rtlCol="0">
            <a:spAutoFit/>
          </a:bodyPr>
          <a:lstStyle/>
          <a:p>
            <a:r>
              <a:rPr lang="en-GB" sz="1100" dirty="0">
                <a:solidFill>
                  <a:schemeClr val="tx1"/>
                </a:solidFill>
                <a:latin typeface="Arial" panose="020B0604020202020204" pitchFamily="34" charset="0"/>
                <a:cs typeface="Arial" panose="020B0604020202020204" pitchFamily="34" charset="0"/>
              </a:rPr>
              <a:t>Specific and Generic Object Types and Containment:</a:t>
            </a:r>
          </a:p>
        </p:txBody>
      </p:sp>
      <p:sp>
        <p:nvSpPr>
          <p:cNvPr id="16" name="Rectangle 15">
            <a:extLst>
              <a:ext uri="{FF2B5EF4-FFF2-40B4-BE49-F238E27FC236}">
                <a16:creationId xmlns:a16="http://schemas.microsoft.com/office/drawing/2014/main" id="{77AEE4F9-515B-75B4-6DE0-60AA427FA8A2}"/>
              </a:ext>
            </a:extLst>
          </p:cNvPr>
          <p:cNvSpPr>
            <a:spLocks noChangeArrowheads="1"/>
          </p:cNvSpPr>
          <p:nvPr/>
        </p:nvSpPr>
        <p:spPr bwMode="auto">
          <a:xfrm>
            <a:off x="1981200" y="4774227"/>
            <a:ext cx="531459" cy="163368"/>
          </a:xfrm>
          <a:prstGeom prst="rect">
            <a:avLst/>
          </a:prstGeom>
          <a:solidFill>
            <a:schemeClr val="accent3"/>
          </a:solidFill>
          <a:ln w="9525">
            <a:solidFill>
              <a:schemeClr val="tx1"/>
            </a:solidFill>
            <a:round/>
            <a:headEnd/>
            <a:tailEnd/>
          </a:ln>
        </p:spPr>
        <p:txBody>
          <a:bodyPr lIns="0" rIns="0" anchor="ctr"/>
          <a:lstStyle/>
          <a:p>
            <a:pPr algn="ctr" fontAlgn="base">
              <a:spcBef>
                <a:spcPct val="0"/>
              </a:spcBef>
              <a:spcAft>
                <a:spcPct val="0"/>
              </a:spcAft>
            </a:pPr>
            <a:r>
              <a:rPr kumimoji="1" lang="en-US" sz="1000" b="0" dirty="0">
                <a:solidFill>
                  <a:srgbClr val="000000"/>
                </a:solidFill>
                <a:latin typeface="Arial" panose="020B0604020202020204" pitchFamily="34" charset="0"/>
                <a:ea typeface="ＭＳ Ｐゴシック" pitchFamily="34" charset="-128"/>
                <a:cs typeface="Arial" panose="020B0604020202020204" pitchFamily="34" charset="0"/>
              </a:rPr>
              <a:t>Protocol</a:t>
            </a:r>
          </a:p>
        </p:txBody>
      </p:sp>
      <p:sp>
        <p:nvSpPr>
          <p:cNvPr id="17" name="Oval 44">
            <a:extLst>
              <a:ext uri="{FF2B5EF4-FFF2-40B4-BE49-F238E27FC236}">
                <a16:creationId xmlns:a16="http://schemas.microsoft.com/office/drawing/2014/main" id="{D5C93724-A4DB-FA98-8726-356879D78A55}"/>
              </a:ext>
            </a:extLst>
          </p:cNvPr>
          <p:cNvSpPr>
            <a:spLocks noChangeArrowheads="1"/>
          </p:cNvSpPr>
          <p:nvPr/>
        </p:nvSpPr>
        <p:spPr bwMode="auto">
          <a:xfrm>
            <a:off x="2123146" y="5049164"/>
            <a:ext cx="228600" cy="74294"/>
          </a:xfrm>
          <a:prstGeom prst="ellipse">
            <a:avLst/>
          </a:prstGeom>
          <a:gradFill rotWithShape="0">
            <a:gsLst>
              <a:gs pos="0">
                <a:srgbClr val="FF3300">
                  <a:gamma/>
                  <a:shade val="46275"/>
                  <a:invGamma/>
                </a:srgbClr>
              </a:gs>
              <a:gs pos="50000">
                <a:srgbClr val="FF3300"/>
              </a:gs>
              <a:gs pos="100000">
                <a:srgbClr val="FF33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18" name="Straight Connector 17">
            <a:extLst>
              <a:ext uri="{FF2B5EF4-FFF2-40B4-BE49-F238E27FC236}">
                <a16:creationId xmlns:a16="http://schemas.microsoft.com/office/drawing/2014/main" id="{D58E3D84-9769-F460-DC16-1524D8E4D68C}"/>
              </a:ext>
            </a:extLst>
          </p:cNvPr>
          <p:cNvCxnSpPr/>
          <p:nvPr/>
        </p:nvCxnSpPr>
        <p:spPr bwMode="auto">
          <a:xfrm>
            <a:off x="2053357" y="5305574"/>
            <a:ext cx="375765" cy="0"/>
          </a:xfrm>
          <a:prstGeom prst="line">
            <a:avLst/>
          </a:prstGeom>
          <a:noFill/>
          <a:ln w="952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9" name="Straight Connector 18">
            <a:extLst>
              <a:ext uri="{FF2B5EF4-FFF2-40B4-BE49-F238E27FC236}">
                <a16:creationId xmlns:a16="http://schemas.microsoft.com/office/drawing/2014/main" id="{BA319865-BDCD-7A82-6FC1-1DB06276F17A}"/>
              </a:ext>
            </a:extLst>
          </p:cNvPr>
          <p:cNvCxnSpPr/>
          <p:nvPr/>
        </p:nvCxnSpPr>
        <p:spPr bwMode="auto">
          <a:xfrm>
            <a:off x="2008981" y="5510374"/>
            <a:ext cx="429419" cy="666"/>
          </a:xfrm>
          <a:prstGeom prst="line">
            <a:avLst/>
          </a:prstGeom>
          <a:noFill/>
          <a:ln w="9525" cap="flat" cmpd="sng" algn="ctr">
            <a:solidFill>
              <a:schemeClr val="tx1"/>
            </a:solidFill>
            <a:prstDash val="dash"/>
            <a:round/>
            <a:headEnd type="triangle" w="med" len="med"/>
            <a:tailEnd type="triangl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20" name="Oval 35">
            <a:extLst>
              <a:ext uri="{FF2B5EF4-FFF2-40B4-BE49-F238E27FC236}">
                <a16:creationId xmlns:a16="http://schemas.microsoft.com/office/drawing/2014/main" id="{FFE49B4E-9B96-2E32-C855-AA67E8533891}"/>
              </a:ext>
            </a:extLst>
          </p:cNvPr>
          <p:cNvSpPr>
            <a:spLocks noChangeArrowheads="1"/>
          </p:cNvSpPr>
          <p:nvPr/>
        </p:nvSpPr>
        <p:spPr bwMode="auto">
          <a:xfrm>
            <a:off x="2057400" y="4596640"/>
            <a:ext cx="350927" cy="137628"/>
          </a:xfrm>
          <a:prstGeom prst="ellipse">
            <a:avLst/>
          </a:prstGeom>
          <a:solidFill>
            <a:srgbClr val="FF9933"/>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tLang="en-US" sz="1000" dirty="0"/>
          </a:p>
        </p:txBody>
      </p:sp>
    </p:spTree>
    <p:extLst>
      <p:ext uri="{BB962C8B-B14F-4D97-AF65-F5344CB8AC3E}">
        <p14:creationId xmlns:p14="http://schemas.microsoft.com/office/powerpoint/2010/main" val="419166711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vert="horz"/>
          <a:lstStyle/>
          <a:p>
            <a:r>
              <a:rPr lang="en-GB" sz="2000" dirty="0">
                <a:solidFill>
                  <a:srgbClr val="0099A6"/>
                </a:solidFill>
              </a:rPr>
              <a:t>Simple Service View with Protocol Layer</a:t>
            </a:r>
            <a:br>
              <a:rPr lang="en-GB" sz="2400" dirty="0">
                <a:solidFill>
                  <a:srgbClr val="0099A6"/>
                </a:solidFill>
              </a:rPr>
            </a:br>
            <a:r>
              <a:rPr lang="en-GB" sz="1800" dirty="0">
                <a:solidFill>
                  <a:srgbClr val="0099A6"/>
                </a:solidFill>
              </a:rPr>
              <a:t>(showing corresponding Function and protocol stack deployments)</a:t>
            </a:r>
            <a:endParaRPr lang="en-GB" sz="2400" dirty="0">
              <a:solidFill>
                <a:srgbClr val="0099A6"/>
              </a:solidFill>
            </a:endParaRPr>
          </a:p>
        </p:txBody>
      </p:sp>
      <p:sp>
        <p:nvSpPr>
          <p:cNvPr id="4" name="Date Placeholder 3"/>
          <p:cNvSpPr>
            <a:spLocks noGrp="1"/>
          </p:cNvSpPr>
          <p:nvPr>
            <p:ph type="dt" sz="half" idx="2"/>
          </p:nvPr>
        </p:nvSpPr>
        <p:spPr/>
        <p:txBody>
          <a:bodyPr/>
          <a:lstStyle/>
          <a:p>
            <a:r>
              <a:rPr lang="en-US"/>
              <a:t>28 Mar 2024</a:t>
            </a:r>
            <a:endParaRPr lang="en-GB" dirty="0"/>
          </a:p>
        </p:txBody>
      </p:sp>
      <p:sp>
        <p:nvSpPr>
          <p:cNvPr id="5" name="AutoShape 1"/>
          <p:cNvSpPr>
            <a:spLocks noChangeArrowheads="1"/>
          </p:cNvSpPr>
          <p:nvPr/>
        </p:nvSpPr>
        <p:spPr bwMode="auto">
          <a:xfrm>
            <a:off x="503548" y="1313020"/>
            <a:ext cx="2220441" cy="3952184"/>
          </a:xfrm>
          <a:prstGeom prst="cube">
            <a:avLst>
              <a:gd name="adj" fmla="val 15731"/>
            </a:avLst>
          </a:prstGeom>
          <a:solidFill>
            <a:srgbClr val="E0C62C"/>
          </a:solidFill>
          <a:ln w="9525">
            <a:solidFill>
              <a:srgbClr val="000000"/>
            </a:solidFill>
            <a:round/>
            <a:headEnd/>
            <a:tailEnd/>
          </a:ln>
        </p:spPr>
        <p:txBody>
          <a:bodyPr wrap="none" tIns="0" bIns="0" anchor="t"/>
          <a:lstStyle/>
          <a:p>
            <a:pPr marL="0" marR="0" lvl="0" indent="0" algn="ctr" defTabSz="457200" eaLnBrk="1" fontAlgn="auto" latinLnBrk="0" hangingPunct="1">
              <a:lnSpc>
                <a:spcPct val="100000"/>
              </a:lnSpc>
              <a:spcBef>
                <a:spcPts val="0"/>
              </a:spcBef>
              <a:spcAft>
                <a:spcPts val="0"/>
              </a:spcAft>
              <a:buClrTx/>
              <a:buSzTx/>
              <a:buFontTx/>
              <a:buNone/>
              <a:tabLst/>
              <a:defRPr/>
            </a:pPr>
            <a:r>
              <a:rPr kumimoji="1" lang="en-US" sz="1400" i="0" u="none" strike="noStrike" kern="0" cap="none" spc="0" normalizeH="0" baseline="0" noProof="0" dirty="0">
                <a:ln>
                  <a:noFill/>
                </a:ln>
                <a:solidFill>
                  <a:srgbClr val="000000"/>
                </a:solidFill>
                <a:effectLst/>
                <a:uLnTx/>
                <a:uFillTx/>
                <a:latin typeface="Arial"/>
                <a:ea typeface="ＭＳ Ｐゴシック" pitchFamily="34" charset="-128"/>
                <a:cs typeface="Arial" pitchFamily="34" charset="0"/>
              </a:rPr>
              <a:t>Svc Provider Node</a:t>
            </a:r>
          </a:p>
        </p:txBody>
      </p:sp>
      <p:sp>
        <p:nvSpPr>
          <p:cNvPr id="6" name="Oval 8"/>
          <p:cNvSpPr>
            <a:spLocks noChangeArrowheads="1"/>
          </p:cNvSpPr>
          <p:nvPr/>
        </p:nvSpPr>
        <p:spPr bwMode="auto">
          <a:xfrm>
            <a:off x="710311" y="1983434"/>
            <a:ext cx="1484354" cy="653478"/>
          </a:xfrm>
          <a:prstGeom prst="ellipse">
            <a:avLst/>
          </a:prstGeom>
          <a:solidFill>
            <a:srgbClr val="FF7C80"/>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Monitor Data </a:t>
            </a:r>
            <a:b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b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(Provider)</a:t>
            </a:r>
          </a:p>
        </p:txBody>
      </p:sp>
      <p:cxnSp>
        <p:nvCxnSpPr>
          <p:cNvPr id="7" name="Straight Connector 6"/>
          <p:cNvCxnSpPr>
            <a:stCxn id="6" idx="4"/>
            <a:endCxn id="9" idx="0"/>
          </p:cNvCxnSpPr>
          <p:nvPr/>
        </p:nvCxnSpPr>
        <p:spPr bwMode="auto">
          <a:xfrm>
            <a:off x="1452488" y="2636912"/>
            <a:ext cx="0" cy="28803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8" name="Rectangle 7"/>
          <p:cNvSpPr/>
          <p:nvPr/>
        </p:nvSpPr>
        <p:spPr bwMode="auto">
          <a:xfrm>
            <a:off x="660400" y="3212978"/>
            <a:ext cx="1584176" cy="288032"/>
          </a:xfrm>
          <a:prstGeom prst="rect">
            <a:avLst/>
          </a:prstGeom>
          <a:solidFill>
            <a:srgbClr val="FF99CC"/>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100" b="0" i="1" dirty="0">
                <a:solidFill>
                  <a:schemeClr val="tx1"/>
                </a:solidFill>
                <a:latin typeface="Arial" panose="020B0604020202020204" pitchFamily="34" charset="0"/>
                <a:cs typeface="Arial" panose="020B0604020202020204" pitchFamily="34" charset="0"/>
              </a:rPr>
              <a:t>CSTS Messages</a:t>
            </a:r>
            <a:endParaRPr kumimoji="0" lang="en-GB" sz="11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9" name="Rectangle 8"/>
          <p:cNvSpPr/>
          <p:nvPr/>
        </p:nvSpPr>
        <p:spPr bwMode="auto">
          <a:xfrm>
            <a:off x="660400" y="2924946"/>
            <a:ext cx="1584176" cy="288032"/>
          </a:xfrm>
          <a:prstGeom prst="rect">
            <a:avLst/>
          </a:prstGeom>
          <a:solidFill>
            <a:srgbClr val="FF99CC"/>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1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MD-CSTS Provider</a:t>
            </a:r>
          </a:p>
        </p:txBody>
      </p:sp>
      <p:sp>
        <p:nvSpPr>
          <p:cNvPr id="11" name="AutoShape 1"/>
          <p:cNvSpPr>
            <a:spLocks noChangeArrowheads="1"/>
          </p:cNvSpPr>
          <p:nvPr/>
        </p:nvSpPr>
        <p:spPr bwMode="auto">
          <a:xfrm>
            <a:off x="6420011" y="1320948"/>
            <a:ext cx="2220441" cy="3944256"/>
          </a:xfrm>
          <a:prstGeom prst="cube">
            <a:avLst>
              <a:gd name="adj" fmla="val 15731"/>
            </a:avLst>
          </a:prstGeom>
          <a:solidFill>
            <a:srgbClr val="CCFF66"/>
          </a:solidFill>
          <a:ln w="9525">
            <a:solidFill>
              <a:srgbClr val="000000"/>
            </a:solidFill>
            <a:round/>
            <a:headEnd/>
            <a:tailEnd/>
          </a:ln>
        </p:spPr>
        <p:txBody>
          <a:bodyPr wrap="none" tIns="0" bIns="0" anchor="t"/>
          <a:lstStyle/>
          <a:p>
            <a:pPr marL="0" marR="0" lvl="0" indent="0" algn="ctr" defTabSz="457200" eaLnBrk="1" fontAlgn="auto" latinLnBrk="0" hangingPunct="1">
              <a:lnSpc>
                <a:spcPct val="100000"/>
              </a:lnSpc>
              <a:spcBef>
                <a:spcPts val="0"/>
              </a:spcBef>
              <a:spcAft>
                <a:spcPts val="0"/>
              </a:spcAft>
              <a:buClrTx/>
              <a:buSzTx/>
              <a:buFontTx/>
              <a:buNone/>
              <a:tabLst/>
              <a:defRPr/>
            </a:pPr>
            <a:r>
              <a:rPr kumimoji="1" lang="en-US" sz="1400" i="0" u="none" strike="noStrike" kern="0" cap="none" spc="0" normalizeH="0" baseline="0" noProof="0" dirty="0">
                <a:ln>
                  <a:noFill/>
                </a:ln>
                <a:solidFill>
                  <a:srgbClr val="000000"/>
                </a:solidFill>
                <a:effectLst/>
                <a:uLnTx/>
                <a:uFillTx/>
                <a:latin typeface="Arial"/>
                <a:ea typeface="ＭＳ Ｐゴシック" pitchFamily="34" charset="-128"/>
                <a:cs typeface="Arial" pitchFamily="34" charset="0"/>
              </a:rPr>
              <a:t>Svc User Node</a:t>
            </a:r>
          </a:p>
        </p:txBody>
      </p:sp>
      <p:sp>
        <p:nvSpPr>
          <p:cNvPr id="12" name="Oval 8"/>
          <p:cNvSpPr>
            <a:spLocks noChangeArrowheads="1"/>
          </p:cNvSpPr>
          <p:nvPr/>
        </p:nvSpPr>
        <p:spPr bwMode="auto">
          <a:xfrm>
            <a:off x="6615066" y="1983434"/>
            <a:ext cx="1484354" cy="653478"/>
          </a:xfrm>
          <a:prstGeom prst="ellipse">
            <a:avLst/>
          </a:prstGeom>
          <a:solidFill>
            <a:srgbClr val="FF7C80"/>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Monitor Function</a:t>
            </a:r>
          </a:p>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(Consumer)</a:t>
            </a:r>
          </a:p>
        </p:txBody>
      </p:sp>
      <p:cxnSp>
        <p:nvCxnSpPr>
          <p:cNvPr id="13" name="Straight Connector 12"/>
          <p:cNvCxnSpPr>
            <a:stCxn id="12" idx="4"/>
            <a:endCxn id="15" idx="0"/>
          </p:cNvCxnSpPr>
          <p:nvPr/>
        </p:nvCxnSpPr>
        <p:spPr bwMode="auto">
          <a:xfrm>
            <a:off x="7357243" y="2636912"/>
            <a:ext cx="0" cy="28803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4" name="Rectangle 13"/>
          <p:cNvSpPr/>
          <p:nvPr/>
        </p:nvSpPr>
        <p:spPr bwMode="auto">
          <a:xfrm>
            <a:off x="6565155" y="3212978"/>
            <a:ext cx="1584176" cy="288032"/>
          </a:xfrm>
          <a:prstGeom prst="rect">
            <a:avLst/>
          </a:prstGeom>
          <a:solidFill>
            <a:srgbClr val="FF99CC"/>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100" b="0" i="1" dirty="0">
                <a:solidFill>
                  <a:schemeClr val="tx1"/>
                </a:solidFill>
                <a:latin typeface="Arial" panose="020B0604020202020204" pitchFamily="34" charset="0"/>
                <a:cs typeface="Arial" panose="020B0604020202020204" pitchFamily="34" charset="0"/>
              </a:rPr>
              <a:t>CSTS Messages</a:t>
            </a:r>
            <a:endParaRPr kumimoji="0" lang="en-GB" sz="11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5" name="Rectangle 14"/>
          <p:cNvSpPr/>
          <p:nvPr/>
        </p:nvSpPr>
        <p:spPr bwMode="auto">
          <a:xfrm>
            <a:off x="6565155" y="2924946"/>
            <a:ext cx="1584176" cy="288032"/>
          </a:xfrm>
          <a:prstGeom prst="rect">
            <a:avLst/>
          </a:prstGeom>
          <a:solidFill>
            <a:srgbClr val="FF99CC"/>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1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MD-CSTS User</a:t>
            </a:r>
          </a:p>
        </p:txBody>
      </p:sp>
      <p:cxnSp>
        <p:nvCxnSpPr>
          <p:cNvPr id="17" name="Straight Connector 16"/>
          <p:cNvCxnSpPr>
            <a:endCxn id="12" idx="2"/>
          </p:cNvCxnSpPr>
          <p:nvPr/>
        </p:nvCxnSpPr>
        <p:spPr bwMode="auto">
          <a:xfrm>
            <a:off x="2194665" y="2310173"/>
            <a:ext cx="4420401" cy="0"/>
          </a:xfrm>
          <a:prstGeom prst="line">
            <a:avLst/>
          </a:prstGeom>
          <a:noFill/>
          <a:ln w="9525" cmpd="sng">
            <a:solidFill>
              <a:schemeClr val="tx1"/>
            </a:solidFill>
            <a:prstDash val="dash"/>
            <a:round/>
            <a:headEnd/>
            <a:tailEnd/>
          </a:ln>
          <a:extLst>
            <a:ext uri="{909E8E84-426E-40DD-AFC4-6F175D3DCCD1}">
              <a14:hiddenFill xmlns:a14="http://schemas.microsoft.com/office/drawing/2010/main">
                <a:noFill/>
              </a14:hiddenFill>
            </a:ext>
          </a:extLst>
        </p:spPr>
      </p:cxnSp>
      <p:sp>
        <p:nvSpPr>
          <p:cNvPr id="18" name="Oval 17"/>
          <p:cNvSpPr/>
          <p:nvPr/>
        </p:nvSpPr>
        <p:spPr>
          <a:xfrm>
            <a:off x="2122665" y="2238173"/>
            <a:ext cx="144000" cy="144000"/>
          </a:xfrm>
          <a:prstGeom prst="ellipse">
            <a:avLst/>
          </a:prstGeom>
          <a:solidFill>
            <a:srgbClr val="FF6DB6"/>
          </a:solidFill>
          <a:ln w="9525">
            <a:solidFill>
              <a:schemeClr val="tx1"/>
            </a:solidFill>
            <a:round/>
            <a:headEnd/>
            <a:tailEnd/>
          </a:ln>
        </p:spPr>
        <p:txBody>
          <a:bodyPr lIns="0" rIns="0" anchor="ctr"/>
          <a:lstStyle/>
          <a:p>
            <a:pPr algn="ctr"/>
            <a:endParaRPr kumimoji="1" lang="en-US" sz="1100" b="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19" name="Rectangle 18"/>
          <p:cNvSpPr/>
          <p:nvPr/>
        </p:nvSpPr>
        <p:spPr bwMode="auto">
          <a:xfrm>
            <a:off x="4319972" y="2222711"/>
            <a:ext cx="439694" cy="159462"/>
          </a:xfrm>
          <a:prstGeom prst="rect">
            <a:avLst/>
          </a:prstGeom>
          <a:solidFill>
            <a:srgbClr val="FF6DB6"/>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tx1"/>
                </a:solidFill>
                <a:latin typeface="Arial" panose="020B0604020202020204" pitchFamily="34" charset="0"/>
                <a:cs typeface="Arial" panose="020B0604020202020204" pitchFamily="34" charset="0"/>
              </a:rPr>
              <a:t>DATA</a:t>
            </a:r>
            <a:endParaRPr kumimoji="0" lang="en-GB" sz="8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cxnSp>
        <p:nvCxnSpPr>
          <p:cNvPr id="20" name="Straight Connector 19"/>
          <p:cNvCxnSpPr>
            <a:endCxn id="15" idx="1"/>
          </p:cNvCxnSpPr>
          <p:nvPr/>
        </p:nvCxnSpPr>
        <p:spPr bwMode="auto">
          <a:xfrm>
            <a:off x="2244577" y="3068962"/>
            <a:ext cx="4320578" cy="0"/>
          </a:xfrm>
          <a:prstGeom prst="line">
            <a:avLst/>
          </a:prstGeom>
          <a:noFill/>
          <a:ln w="19050"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21" name="Rectangle 20"/>
          <p:cNvSpPr/>
          <p:nvPr/>
        </p:nvSpPr>
        <p:spPr bwMode="auto">
          <a:xfrm>
            <a:off x="661623" y="3499493"/>
            <a:ext cx="1582953" cy="288032"/>
          </a:xfrm>
          <a:prstGeom prst="rect">
            <a:avLst/>
          </a:prstGeom>
          <a:solidFill>
            <a:srgbClr val="FF99CC"/>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100" b="0" i="1" dirty="0">
                <a:solidFill>
                  <a:schemeClr val="tx1"/>
                </a:solidFill>
                <a:latin typeface="Arial" panose="020B0604020202020204" pitchFamily="34" charset="0"/>
                <a:cs typeface="Arial" panose="020B0604020202020204" pitchFamily="34" charset="0"/>
              </a:rPr>
              <a:t>TCP/IP Technology Binding</a:t>
            </a:r>
            <a:endParaRPr kumimoji="0" lang="en-GB" sz="11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22" name="Rectangle 21"/>
          <p:cNvSpPr/>
          <p:nvPr/>
        </p:nvSpPr>
        <p:spPr bwMode="auto">
          <a:xfrm>
            <a:off x="653599" y="4451319"/>
            <a:ext cx="1584176" cy="288032"/>
          </a:xfrm>
          <a:prstGeom prst="rect">
            <a:avLst/>
          </a:prstGeom>
          <a:solidFill>
            <a:srgbClr val="99CCFF"/>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100" b="0" i="1" dirty="0">
                <a:solidFill>
                  <a:schemeClr val="tx1"/>
                </a:solidFill>
                <a:latin typeface="Arial" panose="020B0604020202020204" pitchFamily="34" charset="0"/>
                <a:cs typeface="Arial" panose="020B0604020202020204" pitchFamily="34" charset="0"/>
              </a:rPr>
              <a:t>IP Network Protocol</a:t>
            </a:r>
            <a:endParaRPr kumimoji="0" lang="en-GB" sz="11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cxnSp>
        <p:nvCxnSpPr>
          <p:cNvPr id="23" name="Straight Connector 22"/>
          <p:cNvCxnSpPr>
            <a:stCxn id="21" idx="2"/>
            <a:endCxn id="25" idx="0"/>
          </p:cNvCxnSpPr>
          <p:nvPr/>
        </p:nvCxnSpPr>
        <p:spPr bwMode="auto">
          <a:xfrm flipH="1">
            <a:off x="1449699" y="3787525"/>
            <a:ext cx="3401" cy="361796"/>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25" name="Rectangle 24"/>
          <p:cNvSpPr/>
          <p:nvPr/>
        </p:nvSpPr>
        <p:spPr bwMode="auto">
          <a:xfrm>
            <a:off x="661623" y="4149321"/>
            <a:ext cx="1576152" cy="301997"/>
          </a:xfrm>
          <a:prstGeom prst="rect">
            <a:avLst/>
          </a:prstGeom>
          <a:solidFill>
            <a:srgbClr val="99CCFF"/>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100" b="0" i="1" dirty="0">
                <a:solidFill>
                  <a:schemeClr val="tx1"/>
                </a:solidFill>
                <a:latin typeface="Arial" panose="020B0604020202020204" pitchFamily="34" charset="0"/>
                <a:cs typeface="Arial" panose="020B0604020202020204" pitchFamily="34" charset="0"/>
              </a:rPr>
              <a:t>TCP Transport Protocol</a:t>
            </a:r>
            <a:endParaRPr kumimoji="0" lang="en-GB" sz="11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26" name="Rectangle 25"/>
          <p:cNvSpPr/>
          <p:nvPr/>
        </p:nvSpPr>
        <p:spPr bwMode="auto">
          <a:xfrm>
            <a:off x="653599" y="4745348"/>
            <a:ext cx="1584176" cy="288032"/>
          </a:xfrm>
          <a:prstGeom prst="rect">
            <a:avLst/>
          </a:prstGeom>
          <a:solidFill>
            <a:srgbClr val="99CCFF"/>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100" b="0" i="1" dirty="0">
                <a:solidFill>
                  <a:schemeClr val="tx1"/>
                </a:solidFill>
                <a:latin typeface="Arial" panose="020B0604020202020204" pitchFamily="34" charset="0"/>
                <a:cs typeface="Arial" panose="020B0604020202020204" pitchFamily="34" charset="0"/>
              </a:rPr>
              <a:t>Link Layer</a:t>
            </a:r>
            <a:endParaRPr kumimoji="0" lang="en-GB" sz="11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27" name="Rectangle 26"/>
          <p:cNvSpPr/>
          <p:nvPr/>
        </p:nvSpPr>
        <p:spPr bwMode="auto">
          <a:xfrm>
            <a:off x="6565155" y="4451319"/>
            <a:ext cx="1584176" cy="288032"/>
          </a:xfrm>
          <a:prstGeom prst="rect">
            <a:avLst/>
          </a:prstGeom>
          <a:solidFill>
            <a:srgbClr val="99CCFF"/>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100" b="0" i="1" dirty="0">
                <a:solidFill>
                  <a:schemeClr val="tx1"/>
                </a:solidFill>
                <a:latin typeface="Arial" panose="020B0604020202020204" pitchFamily="34" charset="0"/>
                <a:cs typeface="Arial" panose="020B0604020202020204" pitchFamily="34" charset="0"/>
              </a:rPr>
              <a:t>IP Network Protocol</a:t>
            </a:r>
            <a:endParaRPr kumimoji="0" lang="en-GB" sz="11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cxnSp>
        <p:nvCxnSpPr>
          <p:cNvPr id="28" name="Straight Connector 27"/>
          <p:cNvCxnSpPr>
            <a:stCxn id="38" idx="2"/>
            <a:endCxn id="30" idx="0"/>
          </p:cNvCxnSpPr>
          <p:nvPr/>
        </p:nvCxnSpPr>
        <p:spPr bwMode="auto">
          <a:xfrm>
            <a:off x="7356632" y="3787525"/>
            <a:ext cx="611" cy="361796"/>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30" name="Rectangle 29"/>
          <p:cNvSpPr/>
          <p:nvPr/>
        </p:nvSpPr>
        <p:spPr bwMode="auto">
          <a:xfrm>
            <a:off x="6565155" y="4149321"/>
            <a:ext cx="1584176" cy="301997"/>
          </a:xfrm>
          <a:prstGeom prst="rect">
            <a:avLst/>
          </a:prstGeom>
          <a:solidFill>
            <a:srgbClr val="99CCFF"/>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100" b="0" i="1" dirty="0">
                <a:solidFill>
                  <a:schemeClr val="tx1"/>
                </a:solidFill>
                <a:latin typeface="Arial" panose="020B0604020202020204" pitchFamily="34" charset="0"/>
                <a:cs typeface="Arial" panose="020B0604020202020204" pitchFamily="34" charset="0"/>
              </a:rPr>
              <a:t>TCP Transport Protocol</a:t>
            </a:r>
            <a:endParaRPr kumimoji="0" lang="en-GB" sz="11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31" name="Rectangle 30"/>
          <p:cNvSpPr/>
          <p:nvPr/>
        </p:nvSpPr>
        <p:spPr bwMode="auto">
          <a:xfrm>
            <a:off x="6565155" y="4745348"/>
            <a:ext cx="1584176" cy="288032"/>
          </a:xfrm>
          <a:prstGeom prst="rect">
            <a:avLst/>
          </a:prstGeom>
          <a:solidFill>
            <a:srgbClr val="99CCFF"/>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100" b="0" i="1" dirty="0">
                <a:solidFill>
                  <a:schemeClr val="tx1"/>
                </a:solidFill>
                <a:latin typeface="Arial" panose="020B0604020202020204" pitchFamily="34" charset="0"/>
                <a:cs typeface="Arial" panose="020B0604020202020204" pitchFamily="34" charset="0"/>
              </a:rPr>
              <a:t>Link Layer</a:t>
            </a:r>
            <a:endParaRPr kumimoji="0" lang="en-GB" sz="11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cxnSp>
        <p:nvCxnSpPr>
          <p:cNvPr id="32" name="Straight Connector 31"/>
          <p:cNvCxnSpPr>
            <a:stCxn id="22" idx="3"/>
            <a:endCxn id="27" idx="1"/>
          </p:cNvCxnSpPr>
          <p:nvPr/>
        </p:nvCxnSpPr>
        <p:spPr bwMode="auto">
          <a:xfrm>
            <a:off x="2237775" y="4595335"/>
            <a:ext cx="4327380" cy="0"/>
          </a:xfrm>
          <a:prstGeom prst="line">
            <a:avLst/>
          </a:prstGeom>
          <a:noFill/>
          <a:ln w="19050"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33" name="Straight Connector 32"/>
          <p:cNvCxnSpPr>
            <a:stCxn id="26" idx="3"/>
            <a:endCxn id="31" idx="1"/>
          </p:cNvCxnSpPr>
          <p:nvPr/>
        </p:nvCxnSpPr>
        <p:spPr bwMode="auto">
          <a:xfrm>
            <a:off x="2237775" y="4889364"/>
            <a:ext cx="4327380"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34" name="Straight Connector 33"/>
          <p:cNvCxnSpPr>
            <a:endCxn id="30" idx="1"/>
          </p:cNvCxnSpPr>
          <p:nvPr/>
        </p:nvCxnSpPr>
        <p:spPr bwMode="auto">
          <a:xfrm>
            <a:off x="2237775" y="4300320"/>
            <a:ext cx="4327380" cy="0"/>
          </a:xfrm>
          <a:prstGeom prst="line">
            <a:avLst/>
          </a:prstGeom>
          <a:noFill/>
          <a:ln w="19050"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35" name="Straight Connector 34"/>
          <p:cNvCxnSpPr>
            <a:stCxn id="8" idx="3"/>
            <a:endCxn id="14" idx="1"/>
          </p:cNvCxnSpPr>
          <p:nvPr/>
        </p:nvCxnSpPr>
        <p:spPr bwMode="auto">
          <a:xfrm>
            <a:off x="2244576" y="3356994"/>
            <a:ext cx="4320579" cy="0"/>
          </a:xfrm>
          <a:prstGeom prst="line">
            <a:avLst/>
          </a:prstGeom>
          <a:noFill/>
          <a:ln w="19050"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38" name="Rectangle 37"/>
          <p:cNvSpPr/>
          <p:nvPr/>
        </p:nvSpPr>
        <p:spPr bwMode="auto">
          <a:xfrm>
            <a:off x="6565155" y="3499493"/>
            <a:ext cx="1582953" cy="288032"/>
          </a:xfrm>
          <a:prstGeom prst="rect">
            <a:avLst/>
          </a:prstGeom>
          <a:solidFill>
            <a:srgbClr val="FF99CC"/>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100" b="0" i="1" dirty="0">
                <a:solidFill>
                  <a:schemeClr val="tx1"/>
                </a:solidFill>
                <a:latin typeface="Arial" panose="020B0604020202020204" pitchFamily="34" charset="0"/>
                <a:cs typeface="Arial" panose="020B0604020202020204" pitchFamily="34" charset="0"/>
              </a:rPr>
              <a:t>TCP/IP Technology Binding</a:t>
            </a:r>
            <a:endParaRPr kumimoji="0" lang="en-GB" sz="11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39" name="Line Callout 1 (No Border) 38"/>
          <p:cNvSpPr/>
          <p:nvPr/>
        </p:nvSpPr>
        <p:spPr bwMode="auto">
          <a:xfrm flipH="1">
            <a:off x="3563684" y="5300030"/>
            <a:ext cx="1952270" cy="272799"/>
          </a:xfrm>
          <a:prstGeom prst="callout1">
            <a:avLst>
              <a:gd name="adj1" fmla="val 27653"/>
              <a:gd name="adj2" fmla="val 105011"/>
              <a:gd name="adj3" fmla="val -127798"/>
              <a:gd name="adj4" fmla="val 129531"/>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Physical Link</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40" name="Line Callout 1 (No Border) 39"/>
          <p:cNvSpPr/>
          <p:nvPr/>
        </p:nvSpPr>
        <p:spPr bwMode="auto">
          <a:xfrm flipH="1">
            <a:off x="3563684" y="3499493"/>
            <a:ext cx="1952270" cy="272799"/>
          </a:xfrm>
          <a:prstGeom prst="callout1">
            <a:avLst>
              <a:gd name="adj1" fmla="val 27653"/>
              <a:gd name="adj2" fmla="val 105011"/>
              <a:gd name="adj3" fmla="val -125980"/>
              <a:gd name="adj4" fmla="val 134090"/>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Service Logical Link</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41" name="Line Callout 1 (No Border) 40"/>
          <p:cNvSpPr/>
          <p:nvPr/>
        </p:nvSpPr>
        <p:spPr bwMode="auto">
          <a:xfrm flipH="1">
            <a:off x="3563684" y="1710635"/>
            <a:ext cx="1952270" cy="272799"/>
          </a:xfrm>
          <a:prstGeom prst="callout1">
            <a:avLst>
              <a:gd name="adj1" fmla="val 27653"/>
              <a:gd name="adj2" fmla="val 105011"/>
              <a:gd name="adj3" fmla="val 207081"/>
              <a:gd name="adj4" fmla="val 132500"/>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End-to-end Service</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42" name="Line Callout 1 (No Border) 41"/>
          <p:cNvSpPr/>
          <p:nvPr/>
        </p:nvSpPr>
        <p:spPr bwMode="auto">
          <a:xfrm flipH="1">
            <a:off x="3100109" y="5674065"/>
            <a:ext cx="2979047" cy="272799"/>
          </a:xfrm>
          <a:prstGeom prst="callout1">
            <a:avLst>
              <a:gd name="adj1" fmla="val 49278"/>
              <a:gd name="adj2" fmla="val 102701"/>
              <a:gd name="adj3" fmla="val -225424"/>
              <a:gd name="adj4" fmla="val 128760"/>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Stack of Communications Layer Protocols</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43" name="Line Callout 1 (No Border) 42"/>
          <p:cNvSpPr/>
          <p:nvPr/>
        </p:nvSpPr>
        <p:spPr bwMode="auto">
          <a:xfrm flipH="1">
            <a:off x="3100108" y="3886200"/>
            <a:ext cx="2979047" cy="272799"/>
          </a:xfrm>
          <a:prstGeom prst="callout1">
            <a:avLst>
              <a:gd name="adj1" fmla="val 49278"/>
              <a:gd name="adj2" fmla="val 103361"/>
              <a:gd name="adj3" fmla="val -139362"/>
              <a:gd name="adj4" fmla="val 126217"/>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Stack of Application Layer Protocols</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45" name="Line Callout 1 (No Border) 44"/>
          <p:cNvSpPr/>
          <p:nvPr/>
        </p:nvSpPr>
        <p:spPr bwMode="auto">
          <a:xfrm flipH="1">
            <a:off x="3563684" y="2563828"/>
            <a:ext cx="1952270" cy="272799"/>
          </a:xfrm>
          <a:prstGeom prst="callout1">
            <a:avLst>
              <a:gd name="adj1" fmla="val 63694"/>
              <a:gd name="adj2" fmla="val 105011"/>
              <a:gd name="adj3" fmla="val 117563"/>
              <a:gd name="adj4" fmla="val 203462"/>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Service Access Point</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46" name="Line Callout 1 (No Border) 45"/>
          <p:cNvSpPr/>
          <p:nvPr/>
        </p:nvSpPr>
        <p:spPr bwMode="auto">
          <a:xfrm flipH="1">
            <a:off x="3563684" y="1176620"/>
            <a:ext cx="1952270" cy="272799"/>
          </a:xfrm>
          <a:prstGeom prst="callout1">
            <a:avLst>
              <a:gd name="adj1" fmla="val 27653"/>
              <a:gd name="adj2" fmla="val 105011"/>
              <a:gd name="adj3" fmla="val 267805"/>
              <a:gd name="adj4" fmla="val 167978"/>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Deployment Node</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3" name="Date Placeholder 1">
            <a:extLst>
              <a:ext uri="{FF2B5EF4-FFF2-40B4-BE49-F238E27FC236}">
                <a16:creationId xmlns:a16="http://schemas.microsoft.com/office/drawing/2014/main" id="{D92756F0-75D1-54C4-6259-012994F80596}"/>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11-4</a:t>
            </a:r>
          </a:p>
        </p:txBody>
      </p:sp>
      <p:sp>
        <p:nvSpPr>
          <p:cNvPr id="10" name="Oval 44">
            <a:extLst>
              <a:ext uri="{FF2B5EF4-FFF2-40B4-BE49-F238E27FC236}">
                <a16:creationId xmlns:a16="http://schemas.microsoft.com/office/drawing/2014/main" id="{4CF83E1D-3791-0A47-B883-B101E9CFC282}"/>
              </a:ext>
            </a:extLst>
          </p:cNvPr>
          <p:cNvSpPr>
            <a:spLocks noChangeArrowheads="1"/>
          </p:cNvSpPr>
          <p:nvPr/>
        </p:nvSpPr>
        <p:spPr bwMode="auto">
          <a:xfrm>
            <a:off x="1331387" y="2887645"/>
            <a:ext cx="228600" cy="74294"/>
          </a:xfrm>
          <a:prstGeom prst="ellipse">
            <a:avLst/>
          </a:prstGeom>
          <a:gradFill rotWithShape="0">
            <a:gsLst>
              <a:gs pos="0">
                <a:srgbClr val="FF3300">
                  <a:gamma/>
                  <a:shade val="46275"/>
                  <a:invGamma/>
                </a:srgbClr>
              </a:gs>
              <a:gs pos="50000">
                <a:srgbClr val="FF3300"/>
              </a:gs>
              <a:gs pos="100000">
                <a:srgbClr val="FF33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 name="Oval 44">
            <a:extLst>
              <a:ext uri="{FF2B5EF4-FFF2-40B4-BE49-F238E27FC236}">
                <a16:creationId xmlns:a16="http://schemas.microsoft.com/office/drawing/2014/main" id="{0D67689E-FE9F-C289-96A4-D3AEE96A955D}"/>
              </a:ext>
            </a:extLst>
          </p:cNvPr>
          <p:cNvSpPr>
            <a:spLocks noChangeArrowheads="1"/>
          </p:cNvSpPr>
          <p:nvPr/>
        </p:nvSpPr>
        <p:spPr bwMode="auto">
          <a:xfrm>
            <a:off x="7242943" y="2881802"/>
            <a:ext cx="228600" cy="74294"/>
          </a:xfrm>
          <a:prstGeom prst="ellipse">
            <a:avLst/>
          </a:prstGeom>
          <a:gradFill rotWithShape="0">
            <a:gsLst>
              <a:gs pos="0">
                <a:srgbClr val="FF3300">
                  <a:gamma/>
                  <a:shade val="46275"/>
                  <a:invGamma/>
                </a:srgbClr>
              </a:gs>
              <a:gs pos="50000">
                <a:srgbClr val="FF3300"/>
              </a:gs>
              <a:gs pos="100000">
                <a:srgbClr val="FF33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2281989225"/>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AA837E5F-5CBB-4357-8056-E6ADF4608AA5}"/>
              </a:ext>
            </a:extLst>
          </p:cNvPr>
          <p:cNvSpPr>
            <a:spLocks noGrp="1"/>
          </p:cNvSpPr>
          <p:nvPr>
            <p:ph type="dt" sz="half" idx="2"/>
          </p:nvPr>
        </p:nvSpPr>
        <p:spPr/>
        <p:txBody>
          <a:bodyPr/>
          <a:lstStyle/>
          <a:p>
            <a:r>
              <a:rPr lang="en-US"/>
              <a:t>28 Mar 2024</a:t>
            </a:r>
            <a:endParaRPr lang="en-US" dirty="0"/>
          </a:p>
        </p:txBody>
      </p:sp>
      <p:sp>
        <p:nvSpPr>
          <p:cNvPr id="4" name="Title 1">
            <a:extLst>
              <a:ext uri="{FF2B5EF4-FFF2-40B4-BE49-F238E27FC236}">
                <a16:creationId xmlns:a16="http://schemas.microsoft.com/office/drawing/2014/main" id="{3A23EB18-C17C-7859-1681-9DC90CBE2983}"/>
              </a:ext>
            </a:extLst>
          </p:cNvPr>
          <p:cNvSpPr txBox="1">
            <a:spLocks/>
          </p:cNvSpPr>
          <p:nvPr/>
        </p:nvSpPr>
        <p:spPr>
          <a:xfrm>
            <a:off x="403261" y="76200"/>
            <a:ext cx="8229600" cy="771567"/>
          </a:xfrm>
          <a:prstGeom prst="rect">
            <a:avLst/>
          </a:prstGeom>
        </p:spPr>
        <p:txBody>
          <a:bodyPr vert="horz"/>
          <a:lstStyle>
            <a:lvl1pPr algn="ctr" rtl="0" eaLnBrk="0" fontAlgn="base" hangingPunct="0">
              <a:lnSpc>
                <a:spcPct val="90000"/>
              </a:lnSpc>
              <a:spcBef>
                <a:spcPct val="0"/>
              </a:spcBef>
              <a:spcAft>
                <a:spcPct val="0"/>
              </a:spcAft>
              <a:defRPr sz="2500" b="1">
                <a:solidFill>
                  <a:schemeClr val="hlink"/>
                </a:solidFill>
                <a:latin typeface="+mj-lt"/>
                <a:ea typeface="ＭＳ Ｐゴシック" pitchFamily="26" charset="-128"/>
                <a:cs typeface="ＭＳ Ｐゴシック" pitchFamily="26" charset="-128"/>
              </a:defRPr>
            </a:lvl1pPr>
            <a:lvl2pPr algn="ctr" rtl="0" eaLnBrk="0" fontAlgn="base" hangingPunct="0">
              <a:lnSpc>
                <a:spcPct val="90000"/>
              </a:lnSpc>
              <a:spcBef>
                <a:spcPct val="0"/>
              </a:spcBef>
              <a:spcAft>
                <a:spcPct val="0"/>
              </a:spcAft>
              <a:defRPr sz="2500" b="1">
                <a:solidFill>
                  <a:schemeClr val="hlink"/>
                </a:solidFill>
                <a:latin typeface="Arial" pitchFamily="-107" charset="0"/>
                <a:ea typeface="ＭＳ Ｐゴシック" pitchFamily="26" charset="-128"/>
                <a:cs typeface="ＭＳ Ｐゴシック" pitchFamily="26" charset="-128"/>
              </a:defRPr>
            </a:lvl2pPr>
            <a:lvl3pPr algn="ctr" rtl="0" eaLnBrk="0" fontAlgn="base" hangingPunct="0">
              <a:lnSpc>
                <a:spcPct val="90000"/>
              </a:lnSpc>
              <a:spcBef>
                <a:spcPct val="0"/>
              </a:spcBef>
              <a:spcAft>
                <a:spcPct val="0"/>
              </a:spcAft>
              <a:defRPr sz="2500" b="1">
                <a:solidFill>
                  <a:schemeClr val="hlink"/>
                </a:solidFill>
                <a:latin typeface="Arial" pitchFamily="-107" charset="0"/>
                <a:ea typeface="ＭＳ Ｐゴシック" pitchFamily="26" charset="-128"/>
                <a:cs typeface="ＭＳ Ｐゴシック" pitchFamily="26" charset="-128"/>
              </a:defRPr>
            </a:lvl3pPr>
            <a:lvl4pPr algn="ctr" rtl="0" eaLnBrk="0" fontAlgn="base" hangingPunct="0">
              <a:lnSpc>
                <a:spcPct val="90000"/>
              </a:lnSpc>
              <a:spcBef>
                <a:spcPct val="0"/>
              </a:spcBef>
              <a:spcAft>
                <a:spcPct val="0"/>
              </a:spcAft>
              <a:defRPr sz="2500" b="1">
                <a:solidFill>
                  <a:schemeClr val="hlink"/>
                </a:solidFill>
                <a:latin typeface="Arial" pitchFamily="-107" charset="0"/>
                <a:ea typeface="ＭＳ Ｐゴシック" pitchFamily="26" charset="-128"/>
                <a:cs typeface="ＭＳ Ｐゴシック" pitchFamily="26" charset="-128"/>
              </a:defRPr>
            </a:lvl4pPr>
            <a:lvl5pPr algn="ctr" rtl="0" eaLnBrk="0" fontAlgn="base" hangingPunct="0">
              <a:lnSpc>
                <a:spcPct val="90000"/>
              </a:lnSpc>
              <a:spcBef>
                <a:spcPct val="0"/>
              </a:spcBef>
              <a:spcAft>
                <a:spcPct val="0"/>
              </a:spcAft>
              <a:defRPr sz="2500" b="1">
                <a:solidFill>
                  <a:schemeClr val="hlink"/>
                </a:solidFill>
                <a:latin typeface="Arial" pitchFamily="-107" charset="0"/>
                <a:ea typeface="ＭＳ Ｐゴシック" pitchFamily="26" charset="-128"/>
                <a:cs typeface="ＭＳ Ｐゴシック" pitchFamily="26" charset="-128"/>
              </a:defRPr>
            </a:lvl5pPr>
            <a:lvl6pPr marL="457200" algn="ctr" rtl="0" eaLnBrk="0" fontAlgn="base" hangingPunct="0">
              <a:lnSpc>
                <a:spcPct val="90000"/>
              </a:lnSpc>
              <a:spcBef>
                <a:spcPct val="0"/>
              </a:spcBef>
              <a:spcAft>
                <a:spcPct val="0"/>
              </a:spcAft>
              <a:defRPr sz="2500" b="1">
                <a:solidFill>
                  <a:schemeClr val="hlink"/>
                </a:solidFill>
                <a:latin typeface="Arial" pitchFamily="-107" charset="0"/>
              </a:defRPr>
            </a:lvl6pPr>
            <a:lvl7pPr marL="914400" algn="ctr" rtl="0" eaLnBrk="0" fontAlgn="base" hangingPunct="0">
              <a:lnSpc>
                <a:spcPct val="90000"/>
              </a:lnSpc>
              <a:spcBef>
                <a:spcPct val="0"/>
              </a:spcBef>
              <a:spcAft>
                <a:spcPct val="0"/>
              </a:spcAft>
              <a:defRPr sz="2500" b="1">
                <a:solidFill>
                  <a:schemeClr val="hlink"/>
                </a:solidFill>
                <a:latin typeface="Arial" pitchFamily="-107" charset="0"/>
              </a:defRPr>
            </a:lvl7pPr>
            <a:lvl8pPr marL="1371600" algn="ctr" rtl="0" eaLnBrk="0" fontAlgn="base" hangingPunct="0">
              <a:lnSpc>
                <a:spcPct val="90000"/>
              </a:lnSpc>
              <a:spcBef>
                <a:spcPct val="0"/>
              </a:spcBef>
              <a:spcAft>
                <a:spcPct val="0"/>
              </a:spcAft>
              <a:defRPr sz="2500" b="1">
                <a:solidFill>
                  <a:schemeClr val="hlink"/>
                </a:solidFill>
                <a:latin typeface="Arial" pitchFamily="-107" charset="0"/>
              </a:defRPr>
            </a:lvl8pPr>
            <a:lvl9pPr marL="1828800" algn="ctr" rtl="0" eaLnBrk="0" fontAlgn="base" hangingPunct="0">
              <a:lnSpc>
                <a:spcPct val="90000"/>
              </a:lnSpc>
              <a:spcBef>
                <a:spcPct val="0"/>
              </a:spcBef>
              <a:spcAft>
                <a:spcPct val="0"/>
              </a:spcAft>
              <a:defRPr sz="2500" b="1">
                <a:solidFill>
                  <a:schemeClr val="hlink"/>
                </a:solidFill>
                <a:latin typeface="Arial" pitchFamily="-107" charset="0"/>
              </a:defRPr>
            </a:lvl9pPr>
          </a:lstStyle>
          <a:p>
            <a:r>
              <a:rPr lang="en-US" sz="2000" kern="0" dirty="0">
                <a:solidFill>
                  <a:srgbClr val="0099A6"/>
                </a:solidFill>
              </a:rPr>
              <a:t>Formalized Relationships among Terms</a:t>
            </a:r>
            <a:br>
              <a:rPr lang="en-US" sz="2000" kern="0" dirty="0">
                <a:solidFill>
                  <a:srgbClr val="0099A6"/>
                </a:solidFill>
              </a:rPr>
            </a:br>
            <a:r>
              <a:rPr lang="en-US" sz="2000" kern="0" dirty="0">
                <a:solidFill>
                  <a:srgbClr val="0099A6"/>
                </a:solidFill>
              </a:rPr>
              <a:t>(</a:t>
            </a:r>
            <a:r>
              <a:rPr lang="en-US" sz="2000" kern="0" dirty="0">
                <a:solidFill>
                  <a:srgbClr val="FF0000"/>
                </a:solidFill>
              </a:rPr>
              <a:t>Service</a:t>
            </a:r>
            <a:r>
              <a:rPr lang="en-US" sz="2000" kern="0" dirty="0">
                <a:solidFill>
                  <a:srgbClr val="0099A6"/>
                </a:solidFill>
              </a:rPr>
              <a:t> Viewpoint aspects)</a:t>
            </a:r>
          </a:p>
          <a:p>
            <a:r>
              <a:rPr lang="en-US" sz="2000" kern="0" dirty="0">
                <a:solidFill>
                  <a:srgbClr val="0099A6"/>
                </a:solidFill>
              </a:rPr>
              <a:t>Notes</a:t>
            </a:r>
          </a:p>
        </p:txBody>
      </p:sp>
      <p:sp>
        <p:nvSpPr>
          <p:cNvPr id="5" name="Rectangle 11">
            <a:extLst>
              <a:ext uri="{FF2B5EF4-FFF2-40B4-BE49-F238E27FC236}">
                <a16:creationId xmlns:a16="http://schemas.microsoft.com/office/drawing/2014/main" id="{37AC0A7E-6AE3-C303-B109-FF69701601F8}"/>
              </a:ext>
            </a:extLst>
          </p:cNvPr>
          <p:cNvSpPr>
            <a:spLocks noChangeArrowheads="1"/>
          </p:cNvSpPr>
          <p:nvPr/>
        </p:nvSpPr>
        <p:spPr bwMode="auto">
          <a:xfrm>
            <a:off x="304800" y="1295400"/>
            <a:ext cx="3845096"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200" b="1" dirty="0">
                <a:solidFill>
                  <a:srgbClr val="FF0000"/>
                </a:solidFill>
                <a:latin typeface="Arial" panose="020B0604020202020204" pitchFamily="34" charset="0"/>
                <a:ea typeface="Osaka" charset="-128"/>
              </a:rPr>
              <a:t>Service Object Notes:</a:t>
            </a:r>
            <a:endParaRPr kumimoji="1" lang="en-US" altLang="ja-JP" sz="1200" dirty="0">
              <a:solidFill>
                <a:srgbClr val="FF0000"/>
              </a:solidFill>
              <a:latin typeface="Arial" panose="020B0604020202020204" pitchFamily="34" charset="0"/>
              <a:ea typeface="Osaka" charset="-128"/>
            </a:endParaRPr>
          </a:p>
          <a:p>
            <a:pPr eaLnBrk="1" hangingPunct="1"/>
            <a:r>
              <a:rPr kumimoji="1" lang="en-US" altLang="ja-JP" sz="1200" b="0" dirty="0">
                <a:solidFill>
                  <a:srgbClr val="FF0000"/>
                </a:solidFill>
                <a:latin typeface="Arial" panose="020B0604020202020204" pitchFamily="34" charset="0"/>
                <a:ea typeface="Osaka" charset="-128"/>
              </a:rPr>
              <a:t>Interfaces of Service Objects may involve an app (thick or thin client), or expose a service protocol, or they may have their own UI, or they may be deployed in the cloud and use HTTP/REST and a web browser.</a:t>
            </a:r>
          </a:p>
        </p:txBody>
      </p:sp>
      <p:sp>
        <p:nvSpPr>
          <p:cNvPr id="6" name="Rectangle 5">
            <a:extLst>
              <a:ext uri="{FF2B5EF4-FFF2-40B4-BE49-F238E27FC236}">
                <a16:creationId xmlns:a16="http://schemas.microsoft.com/office/drawing/2014/main" id="{BF972720-EFA1-15C9-5CA8-DD7CEE57FB12}"/>
              </a:ext>
            </a:extLst>
          </p:cNvPr>
          <p:cNvSpPr/>
          <p:nvPr/>
        </p:nvSpPr>
        <p:spPr>
          <a:xfrm>
            <a:off x="-156891" y="5053461"/>
            <a:ext cx="3777707" cy="1200329"/>
          </a:xfrm>
          <a:prstGeom prst="rect">
            <a:avLst/>
          </a:prstGeom>
        </p:spPr>
        <p:txBody>
          <a:bodyPr wrap="square">
            <a:spAutoFit/>
          </a:bodyPr>
          <a:lstStyle/>
          <a:p>
            <a:pPr lvl="1"/>
            <a:r>
              <a:rPr lang="en-US" sz="900" u="sng" dirty="0">
                <a:solidFill>
                  <a:srgbClr val="FF0000"/>
                </a:solidFill>
              </a:rPr>
              <a:t>Service Ontology Notes</a:t>
            </a:r>
          </a:p>
          <a:p>
            <a:pPr lvl="1"/>
            <a:endParaRPr lang="en-US" sz="900" u="sng" dirty="0">
              <a:solidFill>
                <a:srgbClr val="0070C0"/>
              </a:solidFill>
            </a:endParaRPr>
          </a:p>
          <a:p>
            <a:pPr lvl="1"/>
            <a:r>
              <a:rPr lang="en-US" sz="900" u="sng" dirty="0">
                <a:solidFill>
                  <a:srgbClr val="0070C0"/>
                </a:solidFill>
              </a:rPr>
              <a:t>Service</a:t>
            </a:r>
            <a:r>
              <a:rPr lang="en-US" sz="900" dirty="0">
                <a:solidFill>
                  <a:srgbClr val="0070C0"/>
                </a:solidFill>
              </a:rPr>
              <a:t>: A provision of an interface of an object to support actions of another object. </a:t>
            </a:r>
          </a:p>
          <a:p>
            <a:pPr lvl="1"/>
            <a:r>
              <a:rPr lang="en-US" sz="900" u="sng" dirty="0">
                <a:solidFill>
                  <a:srgbClr val="0070C0"/>
                </a:solidFill>
              </a:rPr>
              <a:t>Interface</a:t>
            </a:r>
            <a:r>
              <a:rPr lang="en-US" sz="900" dirty="0">
                <a:solidFill>
                  <a:srgbClr val="0070C0"/>
                </a:solidFill>
              </a:rPr>
              <a:t>: A set of interactions performed by an object for participation with another object for some purpose, along with constraints on how they can occur. An interface is therefore where the behavior of an object is exposed.</a:t>
            </a:r>
          </a:p>
        </p:txBody>
      </p:sp>
      <p:sp>
        <p:nvSpPr>
          <p:cNvPr id="7" name="Rectangle 6">
            <a:extLst>
              <a:ext uri="{FF2B5EF4-FFF2-40B4-BE49-F238E27FC236}">
                <a16:creationId xmlns:a16="http://schemas.microsoft.com/office/drawing/2014/main" id="{9A364109-AB07-DDDC-39DE-59191E3FEBDA}"/>
              </a:ext>
            </a:extLst>
          </p:cNvPr>
          <p:cNvSpPr/>
          <p:nvPr/>
        </p:nvSpPr>
        <p:spPr>
          <a:xfrm>
            <a:off x="5006696" y="1975993"/>
            <a:ext cx="3200400" cy="3970318"/>
          </a:xfrm>
          <a:prstGeom prst="rect">
            <a:avLst/>
          </a:prstGeom>
        </p:spPr>
        <p:txBody>
          <a:bodyPr wrap="square">
            <a:spAutoFit/>
          </a:bodyPr>
          <a:lstStyle/>
          <a:p>
            <a:pPr eaLnBrk="1" hangingPunct="1"/>
            <a:r>
              <a:rPr kumimoji="1" lang="en-US" altLang="ja-JP" sz="1050" b="0" dirty="0">
                <a:solidFill>
                  <a:srgbClr val="FF0000"/>
                </a:solidFill>
                <a:latin typeface="Arial" panose="020B0604020202020204" pitchFamily="34" charset="0"/>
                <a:ea typeface="Osaka" charset="-128"/>
              </a:rPr>
              <a:t>Service Protocol Notes</a:t>
            </a:r>
          </a:p>
          <a:p>
            <a:pPr eaLnBrk="1" hangingPunct="1"/>
            <a:endParaRPr kumimoji="1" lang="en-US" altLang="ja-JP" sz="1050" b="0" dirty="0">
              <a:latin typeface="Arial" panose="020B0604020202020204" pitchFamily="34" charset="0"/>
              <a:ea typeface="Osaka" charset="-128"/>
            </a:endParaRPr>
          </a:p>
          <a:p>
            <a:pPr eaLnBrk="1" hangingPunct="1"/>
            <a:r>
              <a:rPr kumimoji="1" lang="en-US" altLang="ja-JP" sz="1050" b="0" dirty="0">
                <a:latin typeface="Arial" panose="020B0604020202020204" pitchFamily="34" charset="0"/>
                <a:ea typeface="Osaka" charset="-128"/>
              </a:rPr>
              <a:t>ISO /IEC 7498 Basic Reference Model (BRM) treats all of this as “Application Layer”.  Server, web/cloud, or virtualized deployments fit this same pattern.</a:t>
            </a:r>
          </a:p>
          <a:p>
            <a:pPr eaLnBrk="1" hangingPunct="1"/>
            <a:endParaRPr kumimoji="1" lang="en-US" altLang="ja-JP" sz="1050" b="0" dirty="0">
              <a:latin typeface="Arial" panose="020B0604020202020204" pitchFamily="34" charset="0"/>
              <a:ea typeface="Osaka" charset="-128"/>
            </a:endParaRPr>
          </a:p>
          <a:p>
            <a:r>
              <a:rPr kumimoji="1" lang="en-US" altLang="ja-JP" sz="1050" b="0" dirty="0">
                <a:latin typeface="Arial" panose="020B0604020202020204" pitchFamily="34" charset="0"/>
                <a:ea typeface="Osaka" charset="-128"/>
              </a:rPr>
              <a:t>Service protocol must have defined behavior, PDUs, and required / provided interfaces. Behavior may be defined in a state machine, state table, or narrative form.  Usually only defines behavior of sending side, but may define both ends.</a:t>
            </a:r>
          </a:p>
          <a:p>
            <a:pPr eaLnBrk="1" hangingPunct="1"/>
            <a:endParaRPr kumimoji="1" lang="en-US" altLang="ja-JP" sz="1050" b="0" dirty="0">
              <a:latin typeface="Arial" panose="020B0604020202020204" pitchFamily="34" charset="0"/>
              <a:ea typeface="Osaka" charset="-128"/>
            </a:endParaRPr>
          </a:p>
          <a:p>
            <a:pPr eaLnBrk="1" hangingPunct="1"/>
            <a:r>
              <a:rPr kumimoji="1" lang="en-US" altLang="ja-JP" sz="1050" b="0" dirty="0">
                <a:latin typeface="Arial" panose="020B0604020202020204" pitchFamily="34" charset="0"/>
                <a:ea typeface="Osaka" charset="-128"/>
              </a:rPr>
              <a:t>Service Protocol may be built upon a standard protocol such as HTTP/REST, or a protocol like AMS, or accessed via a defined API with a bespoke protocol.  Underlying protocol stacks follow normal Communication View rules.</a:t>
            </a:r>
          </a:p>
          <a:p>
            <a:pPr eaLnBrk="1" hangingPunct="1"/>
            <a:endParaRPr kumimoji="1" lang="en-US" altLang="ja-JP" sz="1050" b="0" dirty="0">
              <a:latin typeface="Arial" panose="020B0604020202020204" pitchFamily="34" charset="0"/>
              <a:ea typeface="Osaka" charset="-128"/>
            </a:endParaRPr>
          </a:p>
          <a:p>
            <a:pPr eaLnBrk="1" hangingPunct="1"/>
            <a:r>
              <a:rPr kumimoji="1" lang="en-US" altLang="ja-JP" sz="1050" b="0" dirty="0">
                <a:latin typeface="Arial" panose="020B0604020202020204" pitchFamily="34" charset="0"/>
                <a:ea typeface="Osaka" charset="-128"/>
              </a:rPr>
              <a:t>Services may use externally supplied Authentication mechanisms.  They may also rely upon security mechanisms (encryption, authentication of data payloads) implemented within the layer or in underlying layers.</a:t>
            </a:r>
          </a:p>
        </p:txBody>
      </p:sp>
      <p:sp>
        <p:nvSpPr>
          <p:cNvPr id="8" name="Rectangle 7">
            <a:extLst>
              <a:ext uri="{FF2B5EF4-FFF2-40B4-BE49-F238E27FC236}">
                <a16:creationId xmlns:a16="http://schemas.microsoft.com/office/drawing/2014/main" id="{294ED1D9-E70E-EBA2-DD48-E0300183C500}"/>
              </a:ext>
            </a:extLst>
          </p:cNvPr>
          <p:cNvSpPr/>
          <p:nvPr/>
        </p:nvSpPr>
        <p:spPr>
          <a:xfrm>
            <a:off x="304800" y="2646661"/>
            <a:ext cx="3446866" cy="2123658"/>
          </a:xfrm>
          <a:prstGeom prst="rect">
            <a:avLst/>
          </a:prstGeom>
        </p:spPr>
        <p:txBody>
          <a:bodyPr wrap="square">
            <a:spAutoFit/>
          </a:bodyPr>
          <a:lstStyle/>
          <a:p>
            <a:r>
              <a:rPr lang="en-US" sz="1200" dirty="0">
                <a:solidFill>
                  <a:srgbClr val="FF3300"/>
                </a:solidFill>
              </a:rPr>
              <a:t>Reflect on how this pattern can be used to describe Message Bus, Web or Cloud, or AMS Service types</a:t>
            </a:r>
          </a:p>
          <a:p>
            <a:r>
              <a:rPr lang="en-US" sz="1200" dirty="0">
                <a:solidFill>
                  <a:srgbClr val="FF3300"/>
                </a:solidFill>
              </a:rPr>
              <a:t>- MB is a service API</a:t>
            </a:r>
          </a:p>
          <a:p>
            <a:r>
              <a:rPr lang="en-US" sz="1200" dirty="0">
                <a:solidFill>
                  <a:srgbClr val="FF3300"/>
                </a:solidFill>
              </a:rPr>
              <a:t>- Web uses HTTP from client (browser) to provider</a:t>
            </a:r>
          </a:p>
          <a:p>
            <a:r>
              <a:rPr lang="en-US" sz="1200" dirty="0">
                <a:solidFill>
                  <a:srgbClr val="FF3300"/>
                </a:solidFill>
              </a:rPr>
              <a:t>- Cloud is like Web, but Cloud offers other internal services via HTTP</a:t>
            </a:r>
          </a:p>
          <a:p>
            <a:r>
              <a:rPr lang="en-US" sz="1200" dirty="0">
                <a:solidFill>
                  <a:srgbClr val="FF3300"/>
                </a:solidFill>
              </a:rPr>
              <a:t>- AMS is a “thick client” application protocol over space links (or other)</a:t>
            </a:r>
          </a:p>
          <a:p>
            <a:endParaRPr lang="en-US" sz="1200" dirty="0"/>
          </a:p>
        </p:txBody>
      </p:sp>
    </p:spTree>
    <p:extLst>
      <p:ext uri="{BB962C8B-B14F-4D97-AF65-F5344CB8AC3E}">
        <p14:creationId xmlns:p14="http://schemas.microsoft.com/office/powerpoint/2010/main" val="324874415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6C0527-4569-A44A-92C0-539B31EC2BE5}"/>
              </a:ext>
            </a:extLst>
          </p:cNvPr>
          <p:cNvSpPr>
            <a:spLocks noGrp="1"/>
          </p:cNvSpPr>
          <p:nvPr>
            <p:ph type="title"/>
          </p:nvPr>
        </p:nvSpPr>
        <p:spPr>
          <a:xfrm>
            <a:off x="609600" y="76200"/>
            <a:ext cx="8229600" cy="1143000"/>
          </a:xfrm>
        </p:spPr>
        <p:txBody>
          <a:bodyPr/>
          <a:lstStyle/>
          <a:p>
            <a:r>
              <a:rPr lang="en-US" sz="2000" dirty="0"/>
              <a:t>ASL-style Services Viewpoint Example: Mission Control</a:t>
            </a:r>
            <a:br>
              <a:rPr lang="en-US" sz="2000" dirty="0"/>
            </a:br>
            <a:r>
              <a:rPr lang="en-US" sz="2000" dirty="0"/>
              <a:t>Service Table and correspondences</a:t>
            </a:r>
          </a:p>
        </p:txBody>
      </p:sp>
      <p:sp>
        <p:nvSpPr>
          <p:cNvPr id="4" name="Date Placeholder 3">
            <a:extLst>
              <a:ext uri="{FF2B5EF4-FFF2-40B4-BE49-F238E27FC236}">
                <a16:creationId xmlns:a16="http://schemas.microsoft.com/office/drawing/2014/main" id="{4ECC0A31-19CA-1F46-A1EE-D5FD9B4DCA44}"/>
              </a:ext>
            </a:extLst>
          </p:cNvPr>
          <p:cNvSpPr>
            <a:spLocks noGrp="1"/>
          </p:cNvSpPr>
          <p:nvPr>
            <p:ph type="dt" sz="half" idx="2"/>
          </p:nvPr>
        </p:nvSpPr>
        <p:spPr>
          <a:xfrm>
            <a:off x="0" y="6553200"/>
            <a:ext cx="1731963" cy="268288"/>
          </a:xfrm>
        </p:spPr>
        <p:txBody>
          <a:bodyPr/>
          <a:lstStyle/>
          <a:p>
            <a:r>
              <a:rPr lang="en-US"/>
              <a:t>28 Mar 2024</a:t>
            </a:r>
            <a:endParaRPr lang="en-US" dirty="0"/>
          </a:p>
        </p:txBody>
      </p:sp>
      <p:pic>
        <p:nvPicPr>
          <p:cNvPr id="12" name="Content Placeholder 11">
            <a:extLst>
              <a:ext uri="{FF2B5EF4-FFF2-40B4-BE49-F238E27FC236}">
                <a16:creationId xmlns:a16="http://schemas.microsoft.com/office/drawing/2014/main" id="{1D550F83-6161-6647-A60C-3B5D0A199E47}"/>
              </a:ext>
            </a:extLst>
          </p:cNvPr>
          <p:cNvPicPr>
            <a:picLocks noGrp="1" noChangeAspect="1"/>
          </p:cNvPicPr>
          <p:nvPr>
            <p:ph idx="1"/>
          </p:nvPr>
        </p:nvPicPr>
        <p:blipFill>
          <a:blip r:embed="rId2"/>
          <a:stretch>
            <a:fillRect/>
          </a:stretch>
        </p:blipFill>
        <p:spPr>
          <a:xfrm>
            <a:off x="3505200" y="3581400"/>
            <a:ext cx="5514335" cy="2311199"/>
          </a:xfrm>
        </p:spPr>
      </p:pic>
      <p:sp>
        <p:nvSpPr>
          <p:cNvPr id="13" name="Oval 12">
            <a:extLst>
              <a:ext uri="{FF2B5EF4-FFF2-40B4-BE49-F238E27FC236}">
                <a16:creationId xmlns:a16="http://schemas.microsoft.com/office/drawing/2014/main" id="{EB31D511-AB2E-4B40-AD09-8D17B60A82CE}"/>
              </a:ext>
            </a:extLst>
          </p:cNvPr>
          <p:cNvSpPr>
            <a:spLocks noChangeArrowheads="1"/>
          </p:cNvSpPr>
          <p:nvPr/>
        </p:nvSpPr>
        <p:spPr bwMode="auto">
          <a:xfrm>
            <a:off x="761028" y="1905000"/>
            <a:ext cx="1352313" cy="622176"/>
          </a:xfrm>
          <a:prstGeom prst="ellipse">
            <a:avLst/>
          </a:prstGeom>
          <a:solidFill>
            <a:srgbClr val="FF7C80"/>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Monitoring and Control</a:t>
            </a:r>
          </a:p>
        </p:txBody>
      </p:sp>
      <p:sp>
        <p:nvSpPr>
          <p:cNvPr id="22" name="Oval 21">
            <a:extLst>
              <a:ext uri="{FF2B5EF4-FFF2-40B4-BE49-F238E27FC236}">
                <a16:creationId xmlns:a16="http://schemas.microsoft.com/office/drawing/2014/main" id="{6B0D69C5-4085-B24D-99B7-88905A51E569}"/>
              </a:ext>
            </a:extLst>
          </p:cNvPr>
          <p:cNvSpPr/>
          <p:nvPr/>
        </p:nvSpPr>
        <p:spPr>
          <a:xfrm>
            <a:off x="1292931" y="2450068"/>
            <a:ext cx="144000" cy="144000"/>
          </a:xfrm>
          <a:prstGeom prst="ellipse">
            <a:avLst/>
          </a:prstGeom>
          <a:solidFill>
            <a:srgbClr val="FF0000"/>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BC4C57FB-89C5-4F40-B2E4-87B6D6E4237C}"/>
              </a:ext>
            </a:extLst>
          </p:cNvPr>
          <p:cNvSpPr/>
          <p:nvPr/>
        </p:nvSpPr>
        <p:spPr>
          <a:xfrm>
            <a:off x="1779715" y="2391489"/>
            <a:ext cx="144000" cy="144000"/>
          </a:xfrm>
          <a:prstGeom prst="ellipse">
            <a:avLst/>
          </a:prstGeom>
          <a:solidFill>
            <a:srgbClr val="FF0000"/>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0" name="Straight Connector 29">
            <a:extLst>
              <a:ext uri="{FF2B5EF4-FFF2-40B4-BE49-F238E27FC236}">
                <a16:creationId xmlns:a16="http://schemas.microsoft.com/office/drawing/2014/main" id="{D5FDA9F5-A221-1343-8DE8-CD441AF9D239}"/>
              </a:ext>
            </a:extLst>
          </p:cNvPr>
          <p:cNvCxnSpPr/>
          <p:nvPr/>
        </p:nvCxnSpPr>
        <p:spPr bwMode="auto">
          <a:xfrm flipH="1" flipV="1">
            <a:off x="1906266" y="2501416"/>
            <a:ext cx="2252982" cy="1076217"/>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25" name="Rectangle 24">
            <a:extLst>
              <a:ext uri="{FF2B5EF4-FFF2-40B4-BE49-F238E27FC236}">
                <a16:creationId xmlns:a16="http://schemas.microsoft.com/office/drawing/2014/main" id="{81FDA835-12AC-4C40-BACD-595B5E31C524}"/>
              </a:ext>
            </a:extLst>
          </p:cNvPr>
          <p:cNvSpPr/>
          <p:nvPr/>
        </p:nvSpPr>
        <p:spPr bwMode="auto">
          <a:xfrm>
            <a:off x="2328710" y="2726420"/>
            <a:ext cx="350926" cy="159462"/>
          </a:xfrm>
          <a:prstGeom prst="rect">
            <a:avLst/>
          </a:prstGeom>
          <a:solidFill>
            <a:srgbClr val="FF0000"/>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M&amp;C</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grpSp>
        <p:nvGrpSpPr>
          <p:cNvPr id="56" name="Group 55">
            <a:extLst>
              <a:ext uri="{FF2B5EF4-FFF2-40B4-BE49-F238E27FC236}">
                <a16:creationId xmlns:a16="http://schemas.microsoft.com/office/drawing/2014/main" id="{72BAB92C-7C42-A04C-BFFE-A5A3A9062283}"/>
              </a:ext>
            </a:extLst>
          </p:cNvPr>
          <p:cNvGrpSpPr/>
          <p:nvPr/>
        </p:nvGrpSpPr>
        <p:grpSpPr>
          <a:xfrm>
            <a:off x="609600" y="3995256"/>
            <a:ext cx="1378017" cy="2121742"/>
            <a:chOff x="460986" y="1483139"/>
            <a:chExt cx="2167383" cy="3782065"/>
          </a:xfrm>
        </p:grpSpPr>
        <p:sp>
          <p:nvSpPr>
            <p:cNvPr id="43" name="AutoShape 1">
              <a:extLst>
                <a:ext uri="{FF2B5EF4-FFF2-40B4-BE49-F238E27FC236}">
                  <a16:creationId xmlns:a16="http://schemas.microsoft.com/office/drawing/2014/main" id="{C0ECDCE1-3FD0-F540-877F-D0E270B983E7}"/>
                </a:ext>
              </a:extLst>
            </p:cNvPr>
            <p:cNvSpPr>
              <a:spLocks noChangeArrowheads="1"/>
            </p:cNvSpPr>
            <p:nvPr/>
          </p:nvSpPr>
          <p:spPr bwMode="auto">
            <a:xfrm>
              <a:off x="460986" y="1483139"/>
              <a:ext cx="2167383" cy="3782065"/>
            </a:xfrm>
            <a:prstGeom prst="cube">
              <a:avLst>
                <a:gd name="adj" fmla="val 6368"/>
              </a:avLst>
            </a:prstGeom>
            <a:solidFill>
              <a:srgbClr val="FFFFCC"/>
            </a:solidFill>
            <a:ln w="9525">
              <a:solidFill>
                <a:srgbClr val="000000"/>
              </a:solidFill>
              <a:round/>
              <a:headEnd/>
              <a:tailEnd/>
            </a:ln>
          </p:spPr>
          <p:txBody>
            <a:bodyPr wrap="none" tIns="0" bIns="0" anchor="t"/>
            <a:lstStyle/>
            <a:p>
              <a:pPr marL="0" marR="0" lvl="0" indent="0" algn="ctr" defTabSz="457200" eaLnBrk="1" fontAlgn="auto" latinLnBrk="0" hangingPunct="1">
                <a:lnSpc>
                  <a:spcPct val="100000"/>
                </a:lnSpc>
                <a:spcBef>
                  <a:spcPts val="0"/>
                </a:spcBef>
                <a:spcAft>
                  <a:spcPts val="0"/>
                </a:spcAft>
                <a:buClrTx/>
                <a:buSzTx/>
                <a:buFontTx/>
                <a:buNone/>
                <a:tabLst/>
                <a:defRPr/>
              </a:pPr>
              <a:r>
                <a:rPr kumimoji="1" lang="en-US" sz="1100" i="0" u="none" strike="noStrike" kern="0" cap="none" spc="0" normalizeH="0" baseline="0" noProof="0" dirty="0">
                  <a:ln>
                    <a:noFill/>
                  </a:ln>
                  <a:solidFill>
                    <a:srgbClr val="000000"/>
                  </a:solidFill>
                  <a:effectLst/>
                  <a:uLnTx/>
                  <a:uFillTx/>
                  <a:latin typeface="Arial"/>
                  <a:ea typeface="ＭＳ Ｐゴシック" pitchFamily="34" charset="-128"/>
                  <a:cs typeface="Arial" pitchFamily="34" charset="0"/>
                </a:rPr>
                <a:t>Node A</a:t>
              </a:r>
            </a:p>
          </p:txBody>
        </p:sp>
        <p:sp>
          <p:nvSpPr>
            <p:cNvPr id="44" name="Oval 8">
              <a:extLst>
                <a:ext uri="{FF2B5EF4-FFF2-40B4-BE49-F238E27FC236}">
                  <a16:creationId xmlns:a16="http://schemas.microsoft.com/office/drawing/2014/main" id="{E769FB7C-CB2F-A24A-87F5-4A9BCD2D2D45}"/>
                </a:ext>
              </a:extLst>
            </p:cNvPr>
            <p:cNvSpPr>
              <a:spLocks noChangeArrowheads="1"/>
            </p:cNvSpPr>
            <p:nvPr/>
          </p:nvSpPr>
          <p:spPr bwMode="auto">
            <a:xfrm>
              <a:off x="710311" y="1983434"/>
              <a:ext cx="1484354" cy="653478"/>
            </a:xfrm>
            <a:prstGeom prst="ellipse">
              <a:avLst/>
            </a:prstGeom>
            <a:solidFill>
              <a:srgbClr val="FF99CC"/>
            </a:solidFill>
            <a:ln w="9525">
              <a:solidFill>
                <a:schemeClr val="tx1"/>
              </a:solidFill>
              <a:round/>
              <a:headEnd/>
              <a:tailEnd/>
            </a:ln>
          </p:spPr>
          <p:txBody>
            <a:bodyPr lIns="0" rIns="0" anchor="ctr"/>
            <a:lstStyle/>
            <a:p>
              <a:pPr algn="ctr" fontAlgn="base">
                <a:spcBef>
                  <a:spcPct val="0"/>
                </a:spcBef>
                <a:spcAft>
                  <a:spcPct val="0"/>
                </a:spcAft>
              </a:pPr>
              <a:r>
                <a:rPr kumimoji="1" lang="en-US" sz="1000" b="0" dirty="0">
                  <a:solidFill>
                    <a:srgbClr val="000000"/>
                  </a:solidFill>
                  <a:latin typeface="Arial" panose="020B0604020202020204" pitchFamily="34" charset="0"/>
                  <a:ea typeface="ＭＳ Ｐゴシック" pitchFamily="34" charset="-128"/>
                  <a:cs typeface="Arial" panose="020B0604020202020204" pitchFamily="34" charset="0"/>
                </a:rPr>
                <a:t>Function A</a:t>
              </a:r>
              <a:br>
                <a:rPr kumimoji="1" lang="en-US" sz="1000" b="0" dirty="0">
                  <a:solidFill>
                    <a:srgbClr val="000000"/>
                  </a:solidFill>
                  <a:latin typeface="Arial" panose="020B0604020202020204" pitchFamily="34" charset="0"/>
                  <a:ea typeface="ＭＳ Ｐゴシック" pitchFamily="34" charset="-128"/>
                  <a:cs typeface="Arial" panose="020B0604020202020204" pitchFamily="34" charset="0"/>
                </a:rPr>
              </a:br>
              <a:r>
                <a:rPr kumimoji="1" lang="en-US" sz="1000" b="0" dirty="0">
                  <a:solidFill>
                    <a:srgbClr val="000000"/>
                  </a:solidFill>
                  <a:latin typeface="Arial" panose="020B0604020202020204" pitchFamily="34" charset="0"/>
                  <a:ea typeface="ＭＳ Ｐゴシック" pitchFamily="34" charset="-128"/>
                  <a:cs typeface="Arial" panose="020B0604020202020204" pitchFamily="34" charset="0"/>
                </a:rPr>
                <a:t>(Provider)</a:t>
              </a:r>
            </a:p>
          </p:txBody>
        </p:sp>
        <p:cxnSp>
          <p:nvCxnSpPr>
            <p:cNvPr id="45" name="Straight Connector 44">
              <a:extLst>
                <a:ext uri="{FF2B5EF4-FFF2-40B4-BE49-F238E27FC236}">
                  <a16:creationId xmlns:a16="http://schemas.microsoft.com/office/drawing/2014/main" id="{7C754089-06C5-E045-B6B3-922396DB3C14}"/>
                </a:ext>
              </a:extLst>
            </p:cNvPr>
            <p:cNvCxnSpPr>
              <a:stCxn id="44" idx="4"/>
              <a:endCxn id="47" idx="0"/>
            </p:cNvCxnSpPr>
            <p:nvPr/>
          </p:nvCxnSpPr>
          <p:spPr bwMode="auto">
            <a:xfrm>
              <a:off x="1452488" y="2636912"/>
              <a:ext cx="0" cy="288034"/>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46" name="Rectangle 45">
              <a:extLst>
                <a:ext uri="{FF2B5EF4-FFF2-40B4-BE49-F238E27FC236}">
                  <a16:creationId xmlns:a16="http://schemas.microsoft.com/office/drawing/2014/main" id="{D43EA03E-FF01-B448-A665-8ED4E3C460DD}"/>
                </a:ext>
              </a:extLst>
            </p:cNvPr>
            <p:cNvSpPr/>
            <p:nvPr/>
          </p:nvSpPr>
          <p:spPr bwMode="auto">
            <a:xfrm>
              <a:off x="660400" y="3212978"/>
              <a:ext cx="1584176" cy="288032"/>
            </a:xfrm>
            <a:prstGeom prst="rect">
              <a:avLst/>
            </a:prstGeom>
            <a:solidFill>
              <a:srgbClr val="FF99CC"/>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b="0" i="1" dirty="0">
                  <a:solidFill>
                    <a:schemeClr val="tx1"/>
                  </a:solidFill>
                  <a:latin typeface="Arial" panose="020B0604020202020204" pitchFamily="34" charset="0"/>
                  <a:cs typeface="Arial" panose="020B0604020202020204" pitchFamily="34" charset="0"/>
                </a:rPr>
                <a:t>Message Abstraction</a:t>
              </a:r>
              <a:endParaRPr kumimoji="0" lang="en-GB" sz="8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47" name="Rectangle 46">
              <a:extLst>
                <a:ext uri="{FF2B5EF4-FFF2-40B4-BE49-F238E27FC236}">
                  <a16:creationId xmlns:a16="http://schemas.microsoft.com/office/drawing/2014/main" id="{26AE7658-A540-1E47-87FE-FBDC1D406E77}"/>
                </a:ext>
              </a:extLst>
            </p:cNvPr>
            <p:cNvSpPr/>
            <p:nvPr/>
          </p:nvSpPr>
          <p:spPr bwMode="auto">
            <a:xfrm>
              <a:off x="660400" y="2924946"/>
              <a:ext cx="1584176" cy="288032"/>
            </a:xfrm>
            <a:prstGeom prst="rect">
              <a:avLst/>
            </a:prstGeom>
            <a:solidFill>
              <a:srgbClr val="FF99CC"/>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800" b="0" i="1" u="none" strike="noStrike" cap="none" normalizeH="0" baseline="0" dirty="0">
                  <a:ln>
                    <a:noFill/>
                  </a:ln>
                  <a:solidFill>
                    <a:schemeClr val="tx1"/>
                  </a:solidFill>
                  <a:effectLst/>
                  <a:latin typeface="Arial" panose="020B0604020202020204" pitchFamily="34" charset="0"/>
                  <a:cs typeface="Arial" panose="020B0604020202020204" pitchFamily="34" charset="0"/>
                </a:rPr>
                <a:t>Service Layer</a:t>
              </a:r>
            </a:p>
          </p:txBody>
        </p:sp>
        <p:cxnSp>
          <p:nvCxnSpPr>
            <p:cNvPr id="48" name="Straight Connector 47">
              <a:extLst>
                <a:ext uri="{FF2B5EF4-FFF2-40B4-BE49-F238E27FC236}">
                  <a16:creationId xmlns:a16="http://schemas.microsoft.com/office/drawing/2014/main" id="{5751343C-44CB-DF4B-A8EF-74844D1A96E8}"/>
                </a:ext>
              </a:extLst>
            </p:cNvPr>
            <p:cNvCxnSpPr/>
            <p:nvPr/>
          </p:nvCxnSpPr>
          <p:spPr bwMode="auto">
            <a:xfrm>
              <a:off x="1439660" y="2780928"/>
              <a:ext cx="72000" cy="0"/>
            </a:xfrm>
            <a:prstGeom prst="line">
              <a:avLst/>
            </a:prstGeom>
            <a:noFill/>
            <a:ln w="28575" cmpd="sng">
              <a:solidFill>
                <a:schemeClr val="tx1"/>
              </a:solidFill>
              <a:round/>
              <a:headEnd/>
              <a:tailEnd/>
            </a:ln>
            <a:extLst>
              <a:ext uri="{909E8E84-426E-40DD-AFC4-6F175D3DCCD1}">
                <a14:hiddenFill xmlns:a14="http://schemas.microsoft.com/office/drawing/2010/main">
                  <a:noFill/>
                </a14:hiddenFill>
              </a:ext>
            </a:extLst>
          </p:spPr>
        </p:cxnSp>
        <p:sp>
          <p:nvSpPr>
            <p:cNvPr id="49" name="Oval 48">
              <a:extLst>
                <a:ext uri="{FF2B5EF4-FFF2-40B4-BE49-F238E27FC236}">
                  <a16:creationId xmlns:a16="http://schemas.microsoft.com/office/drawing/2014/main" id="{D06C07C8-BF40-E045-A4C1-C5C590DE87DD}"/>
                </a:ext>
              </a:extLst>
            </p:cNvPr>
            <p:cNvSpPr/>
            <p:nvPr/>
          </p:nvSpPr>
          <p:spPr>
            <a:xfrm>
              <a:off x="2122665" y="2238173"/>
              <a:ext cx="144000" cy="144000"/>
            </a:xfrm>
            <a:prstGeom prst="ellipse">
              <a:avLst/>
            </a:prstGeom>
            <a:solidFill>
              <a:srgbClr val="FF6DB6"/>
            </a:solidFill>
            <a:ln w="9525">
              <a:solidFill>
                <a:schemeClr val="tx1"/>
              </a:solidFill>
              <a:round/>
              <a:headEnd/>
              <a:tailEnd/>
            </a:ln>
          </p:spPr>
          <p:txBody>
            <a:bodyPr lIns="0" rIns="0" anchor="ctr"/>
            <a:lstStyle/>
            <a:p>
              <a:pPr algn="ctr"/>
              <a:endParaRPr kumimoji="1" lang="en-US" sz="1000" b="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50" name="Rectangle 49">
              <a:extLst>
                <a:ext uri="{FF2B5EF4-FFF2-40B4-BE49-F238E27FC236}">
                  <a16:creationId xmlns:a16="http://schemas.microsoft.com/office/drawing/2014/main" id="{1B5B3BA7-313F-3646-B1AE-5E0E5C404076}"/>
                </a:ext>
              </a:extLst>
            </p:cNvPr>
            <p:cNvSpPr/>
            <p:nvPr/>
          </p:nvSpPr>
          <p:spPr bwMode="auto">
            <a:xfrm>
              <a:off x="661623" y="3499493"/>
              <a:ext cx="1582953" cy="288032"/>
            </a:xfrm>
            <a:prstGeom prst="rect">
              <a:avLst/>
            </a:prstGeom>
            <a:solidFill>
              <a:srgbClr val="FF99CC"/>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b="0" i="1" dirty="0">
                  <a:solidFill>
                    <a:schemeClr val="tx1"/>
                  </a:solidFill>
                  <a:latin typeface="Arial" panose="020B0604020202020204" pitchFamily="34" charset="0"/>
                  <a:cs typeface="Arial" panose="020B0604020202020204" pitchFamily="34" charset="0"/>
                </a:rPr>
                <a:t>Technology Binding</a:t>
              </a:r>
              <a:endParaRPr kumimoji="0" lang="en-GB" sz="8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51" name="Rectangle 50">
              <a:extLst>
                <a:ext uri="{FF2B5EF4-FFF2-40B4-BE49-F238E27FC236}">
                  <a16:creationId xmlns:a16="http://schemas.microsoft.com/office/drawing/2014/main" id="{7B68C971-8E75-AD40-891A-C95C3E8555F7}"/>
                </a:ext>
              </a:extLst>
            </p:cNvPr>
            <p:cNvSpPr/>
            <p:nvPr/>
          </p:nvSpPr>
          <p:spPr bwMode="auto">
            <a:xfrm>
              <a:off x="653599" y="4451319"/>
              <a:ext cx="1584176" cy="288032"/>
            </a:xfrm>
            <a:prstGeom prst="rect">
              <a:avLst/>
            </a:prstGeom>
            <a:solidFill>
              <a:srgbClr val="99CCFF"/>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b="0" i="1" dirty="0">
                  <a:solidFill>
                    <a:schemeClr val="tx1"/>
                  </a:solidFill>
                  <a:latin typeface="Arial" panose="020B0604020202020204" pitchFamily="34" charset="0"/>
                  <a:cs typeface="Arial" panose="020B0604020202020204" pitchFamily="34" charset="0"/>
                </a:rPr>
                <a:t>Network Protocol</a:t>
              </a:r>
              <a:endParaRPr kumimoji="0" lang="en-GB" sz="8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cxnSp>
          <p:nvCxnSpPr>
            <p:cNvPr id="52" name="Straight Connector 51">
              <a:extLst>
                <a:ext uri="{FF2B5EF4-FFF2-40B4-BE49-F238E27FC236}">
                  <a16:creationId xmlns:a16="http://schemas.microsoft.com/office/drawing/2014/main" id="{9176DE9C-F8E0-DD48-99B9-185BC98F7310}"/>
                </a:ext>
              </a:extLst>
            </p:cNvPr>
            <p:cNvCxnSpPr>
              <a:stCxn id="50" idx="2"/>
              <a:endCxn id="54" idx="0"/>
            </p:cNvCxnSpPr>
            <p:nvPr/>
          </p:nvCxnSpPr>
          <p:spPr bwMode="auto">
            <a:xfrm flipH="1">
              <a:off x="1449699" y="3787525"/>
              <a:ext cx="3401" cy="361796"/>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53" name="Straight Connector 52">
              <a:extLst>
                <a:ext uri="{FF2B5EF4-FFF2-40B4-BE49-F238E27FC236}">
                  <a16:creationId xmlns:a16="http://schemas.microsoft.com/office/drawing/2014/main" id="{842B2454-DC9D-9B40-B01E-FE8005369EB8}"/>
                </a:ext>
              </a:extLst>
            </p:cNvPr>
            <p:cNvCxnSpPr/>
            <p:nvPr/>
          </p:nvCxnSpPr>
          <p:spPr bwMode="auto">
            <a:xfrm>
              <a:off x="1439660" y="4043281"/>
              <a:ext cx="72000" cy="0"/>
            </a:xfrm>
            <a:prstGeom prst="line">
              <a:avLst/>
            </a:prstGeom>
            <a:noFill/>
            <a:ln w="28575" cmpd="sng">
              <a:solidFill>
                <a:schemeClr val="tx1"/>
              </a:solidFill>
              <a:round/>
              <a:headEnd/>
              <a:tailEnd/>
            </a:ln>
            <a:extLst>
              <a:ext uri="{909E8E84-426E-40DD-AFC4-6F175D3DCCD1}">
                <a14:hiddenFill xmlns:a14="http://schemas.microsoft.com/office/drawing/2010/main">
                  <a:noFill/>
                </a14:hiddenFill>
              </a:ext>
            </a:extLst>
          </p:spPr>
        </p:cxnSp>
        <p:sp>
          <p:nvSpPr>
            <p:cNvPr id="54" name="Rectangle 53">
              <a:extLst>
                <a:ext uri="{FF2B5EF4-FFF2-40B4-BE49-F238E27FC236}">
                  <a16:creationId xmlns:a16="http://schemas.microsoft.com/office/drawing/2014/main" id="{C5655A20-AD3A-5643-95F1-83B795F2BA86}"/>
                </a:ext>
              </a:extLst>
            </p:cNvPr>
            <p:cNvSpPr/>
            <p:nvPr/>
          </p:nvSpPr>
          <p:spPr bwMode="auto">
            <a:xfrm>
              <a:off x="661623" y="4149321"/>
              <a:ext cx="1576152" cy="301997"/>
            </a:xfrm>
            <a:prstGeom prst="rect">
              <a:avLst/>
            </a:prstGeom>
            <a:solidFill>
              <a:srgbClr val="99CCFF"/>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b="0" i="1" dirty="0">
                  <a:solidFill>
                    <a:schemeClr val="tx1"/>
                  </a:solidFill>
                  <a:latin typeface="Arial" panose="020B0604020202020204" pitchFamily="34" charset="0"/>
                  <a:cs typeface="Arial" panose="020B0604020202020204" pitchFamily="34" charset="0"/>
                </a:rPr>
                <a:t>Transport Protocol</a:t>
              </a:r>
              <a:endParaRPr kumimoji="0" lang="en-GB" sz="8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55" name="Rectangle 54">
              <a:extLst>
                <a:ext uri="{FF2B5EF4-FFF2-40B4-BE49-F238E27FC236}">
                  <a16:creationId xmlns:a16="http://schemas.microsoft.com/office/drawing/2014/main" id="{A880260A-88C7-914F-B68B-86286EF6B6A4}"/>
                </a:ext>
              </a:extLst>
            </p:cNvPr>
            <p:cNvSpPr/>
            <p:nvPr/>
          </p:nvSpPr>
          <p:spPr bwMode="auto">
            <a:xfrm>
              <a:off x="653599" y="4745348"/>
              <a:ext cx="1584176" cy="288032"/>
            </a:xfrm>
            <a:prstGeom prst="rect">
              <a:avLst/>
            </a:prstGeom>
            <a:solidFill>
              <a:srgbClr val="99CCFF"/>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b="0" i="1" dirty="0">
                  <a:solidFill>
                    <a:schemeClr val="tx1"/>
                  </a:solidFill>
                  <a:latin typeface="Arial" panose="020B0604020202020204" pitchFamily="34" charset="0"/>
                  <a:cs typeface="Arial" panose="020B0604020202020204" pitchFamily="34" charset="0"/>
                </a:rPr>
                <a:t>Link Layer</a:t>
              </a:r>
              <a:endParaRPr kumimoji="0" lang="en-GB" sz="8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grpSp>
      <p:sp>
        <p:nvSpPr>
          <p:cNvPr id="57" name="Rectangle 56">
            <a:extLst>
              <a:ext uri="{FF2B5EF4-FFF2-40B4-BE49-F238E27FC236}">
                <a16:creationId xmlns:a16="http://schemas.microsoft.com/office/drawing/2014/main" id="{5E7748A3-860E-5143-A7B3-6EB0784E64EA}"/>
              </a:ext>
            </a:extLst>
          </p:cNvPr>
          <p:cNvSpPr/>
          <p:nvPr/>
        </p:nvSpPr>
        <p:spPr>
          <a:xfrm>
            <a:off x="6096000" y="2691824"/>
            <a:ext cx="2687210" cy="584775"/>
          </a:xfrm>
          <a:prstGeom prst="rect">
            <a:avLst/>
          </a:prstGeom>
        </p:spPr>
        <p:txBody>
          <a:bodyPr wrap="none">
            <a:spAutoFit/>
          </a:bodyPr>
          <a:lstStyle/>
          <a:p>
            <a:r>
              <a:rPr lang="en-US" sz="1600" u="sng" dirty="0"/>
              <a:t>Services Viewpoint Table </a:t>
            </a:r>
          </a:p>
          <a:p>
            <a:r>
              <a:rPr lang="en-US" sz="1600" u="sng" dirty="0"/>
              <a:t>Function, Operation, Data</a:t>
            </a:r>
          </a:p>
        </p:txBody>
      </p:sp>
      <p:sp>
        <p:nvSpPr>
          <p:cNvPr id="58" name="Rectangle 57">
            <a:extLst>
              <a:ext uri="{FF2B5EF4-FFF2-40B4-BE49-F238E27FC236}">
                <a16:creationId xmlns:a16="http://schemas.microsoft.com/office/drawing/2014/main" id="{FE987B2E-0A7C-FE41-9AF0-D1C607F5F59B}"/>
              </a:ext>
            </a:extLst>
          </p:cNvPr>
          <p:cNvSpPr/>
          <p:nvPr/>
        </p:nvSpPr>
        <p:spPr bwMode="auto">
          <a:xfrm>
            <a:off x="1650743" y="3869132"/>
            <a:ext cx="406657" cy="2379266"/>
          </a:xfrm>
          <a:prstGeom prst="rect">
            <a:avLst/>
          </a:prstGeom>
          <a:noFill/>
          <a:ln w="2857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61" name="Rectangle 60">
            <a:extLst>
              <a:ext uri="{FF2B5EF4-FFF2-40B4-BE49-F238E27FC236}">
                <a16:creationId xmlns:a16="http://schemas.microsoft.com/office/drawing/2014/main" id="{A0632346-A29A-EA44-843B-C4C88F854A1E}"/>
              </a:ext>
            </a:extLst>
          </p:cNvPr>
          <p:cNvSpPr/>
          <p:nvPr/>
        </p:nvSpPr>
        <p:spPr>
          <a:xfrm>
            <a:off x="2823117" y="2953434"/>
            <a:ext cx="1172565" cy="646331"/>
          </a:xfrm>
          <a:prstGeom prst="rect">
            <a:avLst/>
          </a:prstGeom>
        </p:spPr>
        <p:txBody>
          <a:bodyPr wrap="none">
            <a:spAutoFit/>
          </a:bodyPr>
          <a:lstStyle/>
          <a:p>
            <a:r>
              <a:rPr lang="en-US" sz="1200" dirty="0">
                <a:solidFill>
                  <a:srgbClr val="FF0000"/>
                </a:solidFill>
              </a:rPr>
              <a:t>Service View:</a:t>
            </a:r>
          </a:p>
          <a:p>
            <a:r>
              <a:rPr lang="en-US" sz="1200" dirty="0">
                <a:solidFill>
                  <a:srgbClr val="FF0000"/>
                </a:solidFill>
              </a:rPr>
              <a:t>Service </a:t>
            </a:r>
          </a:p>
          <a:p>
            <a:r>
              <a:rPr lang="en-US" sz="1200" dirty="0">
                <a:solidFill>
                  <a:srgbClr val="FF0000"/>
                </a:solidFill>
              </a:rPr>
              <a:t>Description</a:t>
            </a:r>
          </a:p>
        </p:txBody>
      </p:sp>
      <p:sp>
        <p:nvSpPr>
          <p:cNvPr id="62" name="Rectangle 61">
            <a:extLst>
              <a:ext uri="{FF2B5EF4-FFF2-40B4-BE49-F238E27FC236}">
                <a16:creationId xmlns:a16="http://schemas.microsoft.com/office/drawing/2014/main" id="{97C9C9A3-D99C-BE4B-BF66-2D339A322C05}"/>
              </a:ext>
            </a:extLst>
          </p:cNvPr>
          <p:cNvSpPr/>
          <p:nvPr/>
        </p:nvSpPr>
        <p:spPr>
          <a:xfrm>
            <a:off x="2023916" y="4080326"/>
            <a:ext cx="1513556" cy="1200329"/>
          </a:xfrm>
          <a:prstGeom prst="rect">
            <a:avLst/>
          </a:prstGeom>
        </p:spPr>
        <p:txBody>
          <a:bodyPr wrap="none">
            <a:spAutoFit/>
          </a:bodyPr>
          <a:lstStyle/>
          <a:p>
            <a:r>
              <a:rPr lang="en-US" sz="1200" dirty="0">
                <a:solidFill>
                  <a:srgbClr val="FF0000"/>
                </a:solidFill>
              </a:rPr>
              <a:t>Communications</a:t>
            </a:r>
          </a:p>
          <a:p>
            <a:r>
              <a:rPr lang="en-US" sz="1200" dirty="0">
                <a:solidFill>
                  <a:srgbClr val="FF0000"/>
                </a:solidFill>
              </a:rPr>
              <a:t>view:</a:t>
            </a:r>
          </a:p>
          <a:p>
            <a:r>
              <a:rPr lang="en-US" sz="1200" dirty="0">
                <a:solidFill>
                  <a:srgbClr val="FF0000"/>
                </a:solidFill>
              </a:rPr>
              <a:t>Layered Service </a:t>
            </a:r>
          </a:p>
          <a:p>
            <a:r>
              <a:rPr lang="en-US" sz="1200" dirty="0">
                <a:solidFill>
                  <a:srgbClr val="FF0000"/>
                </a:solidFill>
              </a:rPr>
              <a:t>Interface</a:t>
            </a:r>
          </a:p>
          <a:p>
            <a:endParaRPr lang="en-US" sz="1200" dirty="0">
              <a:solidFill>
                <a:srgbClr val="FF0000"/>
              </a:solidFill>
            </a:endParaRPr>
          </a:p>
          <a:p>
            <a:r>
              <a:rPr lang="en-US" sz="1200" dirty="0">
                <a:solidFill>
                  <a:srgbClr val="FF0000"/>
                </a:solidFill>
              </a:rPr>
              <a:t>Protocol Bindings</a:t>
            </a:r>
          </a:p>
        </p:txBody>
      </p:sp>
      <p:sp>
        <p:nvSpPr>
          <p:cNvPr id="63" name="Rectangle 62">
            <a:extLst>
              <a:ext uri="{FF2B5EF4-FFF2-40B4-BE49-F238E27FC236}">
                <a16:creationId xmlns:a16="http://schemas.microsoft.com/office/drawing/2014/main" id="{252CBD33-EC3B-9B49-803E-3348C0FF4DE8}"/>
              </a:ext>
            </a:extLst>
          </p:cNvPr>
          <p:cNvSpPr/>
          <p:nvPr/>
        </p:nvSpPr>
        <p:spPr>
          <a:xfrm>
            <a:off x="3086909" y="1375826"/>
            <a:ext cx="1373856" cy="1015663"/>
          </a:xfrm>
          <a:prstGeom prst="rect">
            <a:avLst/>
          </a:prstGeom>
        </p:spPr>
        <p:txBody>
          <a:bodyPr wrap="square">
            <a:spAutoFit/>
          </a:bodyPr>
          <a:lstStyle/>
          <a:p>
            <a:r>
              <a:rPr lang="en-US" sz="1200" dirty="0">
                <a:solidFill>
                  <a:srgbClr val="FF0000"/>
                </a:solidFill>
              </a:rPr>
              <a:t>Information</a:t>
            </a:r>
          </a:p>
          <a:p>
            <a:r>
              <a:rPr lang="en-US" sz="1200" dirty="0">
                <a:solidFill>
                  <a:srgbClr val="FF0000"/>
                </a:solidFill>
              </a:rPr>
              <a:t>View:</a:t>
            </a:r>
          </a:p>
          <a:p>
            <a:r>
              <a:rPr lang="en-US" sz="1200" dirty="0">
                <a:solidFill>
                  <a:srgbClr val="FF0000"/>
                </a:solidFill>
              </a:rPr>
              <a:t>Information Object</a:t>
            </a:r>
          </a:p>
          <a:p>
            <a:r>
              <a:rPr lang="en-US" sz="1200" dirty="0">
                <a:solidFill>
                  <a:srgbClr val="FF0000"/>
                </a:solidFill>
              </a:rPr>
              <a:t>Description</a:t>
            </a:r>
          </a:p>
        </p:txBody>
      </p:sp>
      <p:pic>
        <p:nvPicPr>
          <p:cNvPr id="65" name="Picture 64">
            <a:extLst>
              <a:ext uri="{FF2B5EF4-FFF2-40B4-BE49-F238E27FC236}">
                <a16:creationId xmlns:a16="http://schemas.microsoft.com/office/drawing/2014/main" id="{EA908A3C-DDA6-9443-9967-A0BF9FC38127}"/>
              </a:ext>
            </a:extLst>
          </p:cNvPr>
          <p:cNvPicPr>
            <a:picLocks noChangeAspect="1"/>
          </p:cNvPicPr>
          <p:nvPr/>
        </p:nvPicPr>
        <p:blipFill>
          <a:blip r:embed="rId3"/>
          <a:stretch>
            <a:fillRect/>
          </a:stretch>
        </p:blipFill>
        <p:spPr>
          <a:xfrm>
            <a:off x="4021732" y="986840"/>
            <a:ext cx="2565546" cy="1265644"/>
          </a:xfrm>
          <a:prstGeom prst="rect">
            <a:avLst/>
          </a:prstGeom>
        </p:spPr>
      </p:pic>
      <p:cxnSp>
        <p:nvCxnSpPr>
          <p:cNvPr id="37" name="Straight Connector 36">
            <a:extLst>
              <a:ext uri="{FF2B5EF4-FFF2-40B4-BE49-F238E27FC236}">
                <a16:creationId xmlns:a16="http://schemas.microsoft.com/office/drawing/2014/main" id="{4ED7C1D9-A3EE-8C42-831B-38E868761A96}"/>
              </a:ext>
            </a:extLst>
          </p:cNvPr>
          <p:cNvCxnSpPr>
            <a:endCxn id="25" idx="0"/>
          </p:cNvCxnSpPr>
          <p:nvPr/>
        </p:nvCxnSpPr>
        <p:spPr bwMode="auto">
          <a:xfrm flipH="1">
            <a:off x="2504173" y="2252484"/>
            <a:ext cx="620027" cy="473936"/>
          </a:xfrm>
          <a:prstGeom prst="line">
            <a:avLst/>
          </a:prstGeom>
          <a:noFill/>
          <a:ln w="952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33" name="Straight Connector 32">
            <a:extLst>
              <a:ext uri="{FF2B5EF4-FFF2-40B4-BE49-F238E27FC236}">
                <a16:creationId xmlns:a16="http://schemas.microsoft.com/office/drawing/2014/main" id="{FFB9E8BC-857E-AB40-85D1-411A599A968A}"/>
              </a:ext>
            </a:extLst>
          </p:cNvPr>
          <p:cNvCxnSpPr/>
          <p:nvPr/>
        </p:nvCxnSpPr>
        <p:spPr bwMode="auto">
          <a:xfrm>
            <a:off x="3722520" y="2410961"/>
            <a:ext cx="2373480" cy="1158473"/>
          </a:xfrm>
          <a:prstGeom prst="line">
            <a:avLst/>
          </a:prstGeom>
          <a:noFill/>
          <a:ln w="952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38" name="Straight Connector 37">
            <a:extLst>
              <a:ext uri="{FF2B5EF4-FFF2-40B4-BE49-F238E27FC236}">
                <a16:creationId xmlns:a16="http://schemas.microsoft.com/office/drawing/2014/main" id="{22EA9EEC-EE7D-6441-BB9E-CE49A0FFE1B6}"/>
              </a:ext>
            </a:extLst>
          </p:cNvPr>
          <p:cNvCxnSpPr>
            <a:cxnSpLocks/>
            <a:stCxn id="58" idx="0"/>
          </p:cNvCxnSpPr>
          <p:nvPr/>
        </p:nvCxnSpPr>
        <p:spPr bwMode="auto">
          <a:xfrm flipV="1">
            <a:off x="1854072" y="2594068"/>
            <a:ext cx="0" cy="1275064"/>
          </a:xfrm>
          <a:prstGeom prst="line">
            <a:avLst/>
          </a:prstGeom>
          <a:noFill/>
          <a:ln w="952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3" name="Date Placeholder 1">
            <a:extLst>
              <a:ext uri="{FF2B5EF4-FFF2-40B4-BE49-F238E27FC236}">
                <a16:creationId xmlns:a16="http://schemas.microsoft.com/office/drawing/2014/main" id="{6D0EDD87-A908-90DD-0789-17DA1DA9A830}"/>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11-5</a:t>
            </a:r>
          </a:p>
        </p:txBody>
      </p:sp>
    </p:spTree>
    <p:extLst>
      <p:ext uri="{BB962C8B-B14F-4D97-AF65-F5344CB8AC3E}">
        <p14:creationId xmlns:p14="http://schemas.microsoft.com/office/powerpoint/2010/main" val="384730510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10B5E-3076-CF4B-8743-1DD7E3F7B2BD}"/>
              </a:ext>
            </a:extLst>
          </p:cNvPr>
          <p:cNvSpPr>
            <a:spLocks noGrp="1"/>
          </p:cNvSpPr>
          <p:nvPr>
            <p:ph type="title"/>
          </p:nvPr>
        </p:nvSpPr>
        <p:spPr>
          <a:xfrm>
            <a:off x="990600" y="0"/>
            <a:ext cx="6858000" cy="1143000"/>
          </a:xfrm>
        </p:spPr>
        <p:txBody>
          <a:bodyPr/>
          <a:lstStyle/>
          <a:p>
            <a:r>
              <a:rPr lang="en-US" dirty="0"/>
              <a:t>Relationship of Services to Message Bus, Web or Cloud, or Message Protocols</a:t>
            </a:r>
          </a:p>
        </p:txBody>
      </p:sp>
      <p:sp>
        <p:nvSpPr>
          <p:cNvPr id="3" name="Content Placeholder 2">
            <a:extLst>
              <a:ext uri="{FF2B5EF4-FFF2-40B4-BE49-F238E27FC236}">
                <a16:creationId xmlns:a16="http://schemas.microsoft.com/office/drawing/2014/main" id="{446A6D8E-18D5-0F48-A55B-644BBCD81306}"/>
              </a:ext>
            </a:extLst>
          </p:cNvPr>
          <p:cNvSpPr>
            <a:spLocks noGrp="1"/>
          </p:cNvSpPr>
          <p:nvPr>
            <p:ph idx="1"/>
          </p:nvPr>
        </p:nvSpPr>
        <p:spPr>
          <a:xfrm>
            <a:off x="457200" y="838200"/>
            <a:ext cx="8229600" cy="4525963"/>
          </a:xfrm>
        </p:spPr>
        <p:txBody>
          <a:bodyPr/>
          <a:lstStyle/>
          <a:p>
            <a:pPr marL="0" indent="0">
              <a:buNone/>
            </a:pPr>
            <a:r>
              <a:rPr lang="en-US" sz="1600" b="0" dirty="0"/>
              <a:t>A service has four properties according to one of many definitions of SOA </a:t>
            </a:r>
            <a:r>
              <a:rPr lang="en-US" sz="1200" b="0" dirty="0"/>
              <a:t>(Definitions taken from </a:t>
            </a:r>
            <a:r>
              <a:rPr lang="en-US" sz="1200" b="0" dirty="0">
                <a:hlinkClick r:id="rId2">
                  <a:extLst>
                    <a:ext uri="{A12FA001-AC4F-418D-AE19-62706E023703}">
                      <ahyp:hlinkClr xmlns:ahyp="http://schemas.microsoft.com/office/drawing/2018/hyperlinkcolor" val="tx"/>
                    </a:ext>
                  </a:extLst>
                </a:hlinkClick>
              </a:rPr>
              <a:t>https://en.wikipedia.org/wiki/Service-oriented_architecture</a:t>
            </a:r>
            <a:r>
              <a:rPr lang="en-US" sz="1200" b="0" dirty="0"/>
              <a:t>):</a:t>
            </a:r>
            <a:endParaRPr lang="en-US" sz="1600" b="0" dirty="0"/>
          </a:p>
          <a:p>
            <a:pPr lvl="1"/>
            <a:r>
              <a:rPr lang="en-US" sz="1400" b="0" dirty="0"/>
              <a:t>It logically represents a business activity with a specified outcome.</a:t>
            </a:r>
          </a:p>
          <a:p>
            <a:pPr lvl="1"/>
            <a:r>
              <a:rPr lang="en-US" sz="1400" b="0" dirty="0"/>
              <a:t>It is self-contained (</a:t>
            </a:r>
            <a:r>
              <a:rPr lang="en-US" sz="1400" b="0" i="1" dirty="0"/>
              <a:t>not well defined</a:t>
            </a:r>
            <a:r>
              <a:rPr lang="en-US" sz="1400" b="0" dirty="0"/>
              <a:t>).</a:t>
            </a:r>
          </a:p>
          <a:p>
            <a:pPr lvl="1"/>
            <a:r>
              <a:rPr lang="en-US" sz="1400" b="0" dirty="0"/>
              <a:t>It may be a </a:t>
            </a:r>
            <a:r>
              <a:rPr lang="en-US" sz="1400" b="0" dirty="0">
                <a:hlinkClick r:id="rId3" tooltip="Black box"/>
              </a:rPr>
              <a:t>black box</a:t>
            </a:r>
            <a:r>
              <a:rPr lang="en-US" sz="1400" b="0" dirty="0"/>
              <a:t> for its consumers, meaning the consumer does not have to be aware of the service's inner workings.</a:t>
            </a:r>
          </a:p>
          <a:p>
            <a:pPr lvl="1"/>
            <a:r>
              <a:rPr lang="en-US" sz="1400" b="0" dirty="0"/>
              <a:t>It may consist of other underlying services.</a:t>
            </a:r>
          </a:p>
          <a:p>
            <a:r>
              <a:rPr lang="en-US" sz="1600" b="0" dirty="0"/>
              <a:t>The CCSDS use of “Service” is consistent with these definitions</a:t>
            </a:r>
          </a:p>
          <a:p>
            <a:endParaRPr lang="en-US" sz="1600" b="0" dirty="0"/>
          </a:p>
          <a:p>
            <a:r>
              <a:rPr lang="en-US" sz="1600" b="0" dirty="0"/>
              <a:t>From a protocol / interface binding perspective services may be deployed in many different ways, built upon different underlying protocol stacks: message bus, web services, “cloud”, or other messaging protocols.</a:t>
            </a:r>
          </a:p>
          <a:p>
            <a:pPr lvl="1"/>
            <a:r>
              <a:rPr lang="en-US" sz="1400" b="0" dirty="0"/>
              <a:t>Message Bus: Typically a bespoke protocol implementation, possibly in an on-board context, or using something like JMS.  Often uses an API to hide implementation details which may not employ an interoperability spec, but may be layered on underlying transport/network layer like TCP/IP or a link layer.</a:t>
            </a:r>
          </a:p>
          <a:p>
            <a:pPr lvl="1"/>
            <a:r>
              <a:rPr lang="en-US" sz="1400" b="0" dirty="0"/>
              <a:t>Web or Cloud: Typically use HTTP(S)/REST or related protocols on top of a network/transport layer. Server may be on local hardware, or at a data center, or a “cloud” deployment.  Actual End-to-End protocol stack may involve intermediate caching systems for performance.</a:t>
            </a:r>
          </a:p>
          <a:p>
            <a:pPr lvl="1"/>
            <a:r>
              <a:rPr lang="en-US" sz="1400" b="0" dirty="0"/>
              <a:t>Message protocols: May use an interoperable message protocol spec like AMS and layer upon TCP/IP or DTN network layer.</a:t>
            </a:r>
          </a:p>
          <a:p>
            <a:endParaRPr lang="en-US" sz="1800" b="0" dirty="0"/>
          </a:p>
          <a:p>
            <a:r>
              <a:rPr lang="en-US" sz="1800" b="0" dirty="0"/>
              <a:t>Services come in many different deployment “flavors”, including: thick client, thin client, browser “app”, virtualized, SaaS, PaaS, IaaS, … All use one flavor or another of application and underlying comm protocol stacks with different deployment models.</a:t>
            </a:r>
          </a:p>
          <a:p>
            <a:endParaRPr lang="en-US" sz="1600" b="0" dirty="0"/>
          </a:p>
          <a:p>
            <a:endParaRPr lang="en-US" sz="1600" dirty="0"/>
          </a:p>
        </p:txBody>
      </p:sp>
      <p:sp>
        <p:nvSpPr>
          <p:cNvPr id="4" name="Date Placeholder 3">
            <a:extLst>
              <a:ext uri="{FF2B5EF4-FFF2-40B4-BE49-F238E27FC236}">
                <a16:creationId xmlns:a16="http://schemas.microsoft.com/office/drawing/2014/main" id="{DBADE93F-8744-4547-B65B-F8FFC029F3A9}"/>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78733577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7DC16-62E1-8D47-82C5-919074382B57}"/>
              </a:ext>
            </a:extLst>
          </p:cNvPr>
          <p:cNvSpPr>
            <a:spLocks noGrp="1"/>
          </p:cNvSpPr>
          <p:nvPr>
            <p:ph type="title"/>
          </p:nvPr>
        </p:nvSpPr>
        <p:spPr/>
        <p:txBody>
          <a:bodyPr/>
          <a:lstStyle/>
          <a:p>
            <a:r>
              <a:rPr lang="en-US" dirty="0">
                <a:solidFill>
                  <a:srgbClr val="0099A6"/>
                </a:solidFill>
              </a:rPr>
              <a:t>Operations Viewpoint - New</a:t>
            </a:r>
          </a:p>
        </p:txBody>
      </p:sp>
      <p:sp>
        <p:nvSpPr>
          <p:cNvPr id="4" name="Content Placeholder 3">
            <a:extLst>
              <a:ext uri="{FF2B5EF4-FFF2-40B4-BE49-F238E27FC236}">
                <a16:creationId xmlns:a16="http://schemas.microsoft.com/office/drawing/2014/main" id="{96F0DE3C-5964-5E48-B443-F7C056DBDC73}"/>
              </a:ext>
            </a:extLst>
          </p:cNvPr>
          <p:cNvSpPr>
            <a:spLocks noGrp="1"/>
          </p:cNvSpPr>
          <p:nvPr>
            <p:ph idx="1"/>
          </p:nvPr>
        </p:nvSpPr>
        <p:spPr>
          <a:xfrm>
            <a:off x="457200" y="855955"/>
            <a:ext cx="8229600" cy="5621045"/>
          </a:xfrm>
        </p:spPr>
        <p:txBody>
          <a:bodyPr/>
          <a:lstStyle/>
          <a:p>
            <a:r>
              <a:rPr lang="en-US" dirty="0"/>
              <a:t>The </a:t>
            </a:r>
            <a:r>
              <a:rPr lang="en-US" dirty="0">
                <a:solidFill>
                  <a:srgbClr val="C00000"/>
                </a:solidFill>
              </a:rPr>
              <a:t>Operations</a:t>
            </a:r>
            <a:r>
              <a:rPr lang="en-US" dirty="0"/>
              <a:t> Viewpoint …</a:t>
            </a:r>
          </a:p>
          <a:p>
            <a:r>
              <a:rPr lang="en-US" sz="1800" dirty="0"/>
              <a:t>Stakeholder Concerns:</a:t>
            </a:r>
          </a:p>
          <a:p>
            <a:pPr lvl="1"/>
            <a:r>
              <a:rPr lang="en-US" sz="1400" dirty="0"/>
              <a:t>The operations enabled </a:t>
            </a:r>
            <a:r>
              <a:rPr lang="en-US" sz="1400" dirty="0">
                <a:solidFill>
                  <a:srgbClr val="C00000"/>
                </a:solidFill>
              </a:rPr>
              <a:t>by</a:t>
            </a:r>
            <a:r>
              <a:rPr lang="en-US" sz="1400" dirty="0"/>
              <a:t> </a:t>
            </a:r>
            <a:r>
              <a:rPr lang="en-US" sz="1400" dirty="0">
                <a:solidFill>
                  <a:srgbClr val="C00000"/>
                </a:solidFill>
              </a:rPr>
              <a:t>using</a:t>
            </a:r>
            <a:r>
              <a:rPr lang="en-US" sz="1400" dirty="0"/>
              <a:t> the system; </a:t>
            </a:r>
          </a:p>
          <a:p>
            <a:pPr lvl="1"/>
            <a:r>
              <a:rPr lang="en-US" sz="1400" dirty="0"/>
              <a:t>The activities carried out </a:t>
            </a:r>
            <a:r>
              <a:rPr lang="en-US" sz="1400" dirty="0">
                <a:solidFill>
                  <a:srgbClr val="C00000"/>
                </a:solidFill>
              </a:rPr>
              <a:t>by</a:t>
            </a:r>
            <a:r>
              <a:rPr lang="en-US" sz="1400" dirty="0"/>
              <a:t> </a:t>
            </a:r>
            <a:r>
              <a:rPr lang="en-US" sz="1400" dirty="0">
                <a:solidFill>
                  <a:srgbClr val="C00000"/>
                </a:solidFill>
              </a:rPr>
              <a:t>using</a:t>
            </a:r>
            <a:r>
              <a:rPr lang="en-US" sz="1400" dirty="0"/>
              <a:t> the system; </a:t>
            </a:r>
          </a:p>
          <a:p>
            <a:pPr lvl="1"/>
            <a:r>
              <a:rPr lang="en-US" sz="1400" dirty="0"/>
              <a:t>The requirements on operations and activities </a:t>
            </a:r>
            <a:r>
              <a:rPr lang="en-US" sz="1400" dirty="0">
                <a:solidFill>
                  <a:srgbClr val="C00000"/>
                </a:solidFill>
              </a:rPr>
              <a:t>(from Enterprise); </a:t>
            </a:r>
          </a:p>
          <a:p>
            <a:pPr lvl="1"/>
            <a:r>
              <a:rPr lang="en-US" sz="1400" dirty="0">
                <a:solidFill>
                  <a:srgbClr val="C00000"/>
                </a:solidFill>
              </a:rPr>
              <a:t>Responding to </a:t>
            </a:r>
            <a:r>
              <a:rPr lang="en-US" sz="1400" dirty="0"/>
              <a:t>constraints </a:t>
            </a:r>
            <a:r>
              <a:rPr lang="en-US" sz="1400" dirty="0">
                <a:solidFill>
                  <a:srgbClr val="C00000"/>
                </a:solidFill>
              </a:rPr>
              <a:t>(e.g. cost, performance, policies) </a:t>
            </a:r>
            <a:r>
              <a:rPr lang="en-US" sz="1400" dirty="0"/>
              <a:t>on operations and activities </a:t>
            </a:r>
            <a:r>
              <a:rPr lang="en-US" sz="1400" dirty="0">
                <a:solidFill>
                  <a:srgbClr val="C00000"/>
                </a:solidFill>
              </a:rPr>
              <a:t>(from Enterprise) and Murphy…;(</a:t>
            </a:r>
            <a:r>
              <a:rPr lang="en-US" sz="1400" dirty="0"/>
              <a:t> </a:t>
            </a:r>
          </a:p>
          <a:p>
            <a:pPr lvl="1"/>
            <a:r>
              <a:rPr lang="en-US" sz="1400" dirty="0">
                <a:solidFill>
                  <a:srgbClr val="C00000"/>
                </a:solidFill>
              </a:rPr>
              <a:t>Describing how</a:t>
            </a:r>
            <a:r>
              <a:rPr lang="en-US" sz="1400" dirty="0"/>
              <a:t> these support enterprise capabilities </a:t>
            </a:r>
            <a:r>
              <a:rPr lang="en-US" sz="1400" dirty="0">
                <a:solidFill>
                  <a:srgbClr val="C00000"/>
                </a:solidFill>
              </a:rPr>
              <a:t>(from Enterprise);</a:t>
            </a:r>
          </a:p>
          <a:p>
            <a:pPr lvl="1"/>
            <a:r>
              <a:rPr lang="en-US" sz="1400" dirty="0">
                <a:solidFill>
                  <a:srgbClr val="C00000"/>
                </a:solidFill>
              </a:rPr>
              <a:t>How these utilize systems capabilities (from Connectivity/Deployment); </a:t>
            </a:r>
            <a:r>
              <a:rPr lang="en-US" sz="1400" dirty="0"/>
              <a:t>. </a:t>
            </a:r>
          </a:p>
          <a:p>
            <a:r>
              <a:rPr lang="en-US" sz="1800" dirty="0">
                <a:solidFill>
                  <a:srgbClr val="C00000"/>
                </a:solidFill>
              </a:rPr>
              <a:t>Operations</a:t>
            </a:r>
            <a:r>
              <a:rPr lang="en-US" sz="1800" dirty="0"/>
              <a:t> Objects: </a:t>
            </a:r>
          </a:p>
          <a:p>
            <a:pPr lvl="1"/>
            <a:r>
              <a:rPr lang="en-US" sz="1400" dirty="0"/>
              <a:t>Types: </a:t>
            </a:r>
            <a:r>
              <a:rPr lang="en-US" sz="1400" strike="sngStrike" dirty="0"/>
              <a:t>Capabilities (),</a:t>
            </a:r>
            <a:r>
              <a:rPr lang="en-US" sz="1400" dirty="0">
                <a:solidFill>
                  <a:srgbClr val="C00000"/>
                </a:solidFill>
              </a:rPr>
              <a:t> Tasks, </a:t>
            </a:r>
            <a:r>
              <a:rPr lang="en-US" sz="1400" dirty="0"/>
              <a:t>Processes (), Activities (), </a:t>
            </a:r>
            <a:r>
              <a:rPr lang="en-US" sz="1400" dirty="0">
                <a:solidFill>
                  <a:srgbClr val="C00000"/>
                </a:solidFill>
              </a:rPr>
              <a:t>Scenarios </a:t>
            </a:r>
            <a:r>
              <a:rPr lang="en-US" sz="1400" dirty="0"/>
              <a:t>(), Resources (systems, Persons, </a:t>
            </a:r>
            <a:r>
              <a:rPr lang="en-US" sz="1400" dirty="0">
                <a:solidFill>
                  <a:srgbClr val="C00000"/>
                </a:solidFill>
              </a:rPr>
              <a:t>data</a:t>
            </a:r>
            <a:r>
              <a:rPr lang="en-US" sz="1400" dirty="0"/>
              <a:t>, </a:t>
            </a:r>
            <a:r>
              <a:rPr lang="en-US" sz="1400" dirty="0" err="1"/>
              <a:t>etc</a:t>
            </a:r>
            <a:r>
              <a:rPr lang="en-US" sz="1400" dirty="0"/>
              <a:t>) having Operations roles; </a:t>
            </a:r>
          </a:p>
          <a:p>
            <a:pPr lvl="1"/>
            <a:r>
              <a:rPr lang="en-US" sz="1400" dirty="0"/>
              <a:t>Attributes: names, types, flows, relationships, interaction modes, </a:t>
            </a:r>
            <a:r>
              <a:rPr lang="en-US" sz="1400" dirty="0">
                <a:solidFill>
                  <a:srgbClr val="C00000"/>
                </a:solidFill>
              </a:rPr>
              <a:t>states (nominal, off-nominal)</a:t>
            </a:r>
            <a:r>
              <a:rPr lang="en-US" sz="1400" dirty="0"/>
              <a:t>, constraints; </a:t>
            </a:r>
          </a:p>
          <a:p>
            <a:r>
              <a:rPr lang="en-US" sz="1800" dirty="0"/>
              <a:t>Domains: boundaries of responsibility or ownership, </a:t>
            </a:r>
            <a:r>
              <a:rPr lang="en-US" sz="1800" dirty="0">
                <a:solidFill>
                  <a:srgbClr val="C00000"/>
                </a:solidFill>
              </a:rPr>
              <a:t>related to org/team</a:t>
            </a:r>
            <a:r>
              <a:rPr lang="en-US" sz="1800" dirty="0"/>
              <a:t>; </a:t>
            </a:r>
          </a:p>
          <a:p>
            <a:r>
              <a:rPr lang="en-US" sz="1800" dirty="0"/>
              <a:t>Relationships (implemented by, executed by, satisfies, provides); </a:t>
            </a:r>
          </a:p>
          <a:p>
            <a:r>
              <a:rPr lang="en-US" sz="1800" dirty="0"/>
              <a:t>Information (defined instances of requirements, plans, processes, resources, objectives, goals, scenarios, where formal specifications of the data to be exchanged are found in the Information Viewpoint).</a:t>
            </a:r>
          </a:p>
          <a:p>
            <a:r>
              <a:rPr lang="en-US" sz="1800" dirty="0"/>
              <a:t>Correspondences to Enterprise (requirements, objectives, Persons, policies), Systems (Connectivity view), Information (defined instances of documents, agreements, contracts, policies, requirements, objectives, goals, scenarios)</a:t>
            </a:r>
          </a:p>
          <a:p>
            <a:endParaRPr lang="en-US" dirty="0"/>
          </a:p>
          <a:p>
            <a:endParaRPr lang="en-US" dirty="0"/>
          </a:p>
        </p:txBody>
      </p:sp>
      <p:sp>
        <p:nvSpPr>
          <p:cNvPr id="3" name="Date Placeholder 2">
            <a:extLst>
              <a:ext uri="{FF2B5EF4-FFF2-40B4-BE49-F238E27FC236}">
                <a16:creationId xmlns:a16="http://schemas.microsoft.com/office/drawing/2014/main" id="{E69E7C02-296D-424D-B2D5-F5EA35EAD291}"/>
              </a:ext>
            </a:extLst>
          </p:cNvPr>
          <p:cNvSpPr>
            <a:spLocks noGrp="1"/>
          </p:cNvSpPr>
          <p:nvPr>
            <p:ph type="dt" sz="half" idx="2"/>
          </p:nvPr>
        </p:nvSpPr>
        <p:spPr>
          <a:xfrm>
            <a:off x="0" y="6553200"/>
            <a:ext cx="1731963" cy="268288"/>
          </a:xfrm>
        </p:spPr>
        <p:txBody>
          <a:bodyPr/>
          <a:lstStyle/>
          <a:p>
            <a:r>
              <a:rPr lang="en-US"/>
              <a:t>28 Mar 2024</a:t>
            </a:r>
            <a:endParaRPr lang="en-US" dirty="0"/>
          </a:p>
        </p:txBody>
      </p:sp>
      <p:sp>
        <p:nvSpPr>
          <p:cNvPr id="6" name="TextBox 5">
            <a:extLst>
              <a:ext uri="{FF2B5EF4-FFF2-40B4-BE49-F238E27FC236}">
                <a16:creationId xmlns:a16="http://schemas.microsoft.com/office/drawing/2014/main" id="{D4A014BD-32A4-1D18-C4BE-8AFDED17D0CD}"/>
              </a:ext>
            </a:extLst>
          </p:cNvPr>
          <p:cNvSpPr txBox="1"/>
          <p:nvPr/>
        </p:nvSpPr>
        <p:spPr>
          <a:xfrm>
            <a:off x="5257800" y="1032917"/>
            <a:ext cx="4114800" cy="769441"/>
          </a:xfrm>
          <a:prstGeom prst="rect">
            <a:avLst/>
          </a:prstGeom>
          <a:noFill/>
        </p:spPr>
        <p:txBody>
          <a:bodyPr wrap="square">
            <a:spAutoFit/>
          </a:bodyPr>
          <a:lstStyle/>
          <a:p>
            <a:r>
              <a:rPr lang="en-US" sz="1100" dirty="0">
                <a:solidFill>
                  <a:srgbClr val="C00000"/>
                </a:solidFill>
              </a:rPr>
              <a:t>Operations viewpoint defines the objects and relations and rules for constructing views</a:t>
            </a:r>
          </a:p>
          <a:p>
            <a:r>
              <a:rPr lang="en-US" sz="1100" dirty="0">
                <a:solidFill>
                  <a:srgbClr val="C00000"/>
                </a:solidFill>
              </a:rPr>
              <a:t>Operations views are used to address specific concerns and represent activities, processes, and behaviors. </a:t>
            </a:r>
          </a:p>
        </p:txBody>
      </p:sp>
    </p:spTree>
    <p:extLst>
      <p:ext uri="{BB962C8B-B14F-4D97-AF65-F5344CB8AC3E}">
        <p14:creationId xmlns:p14="http://schemas.microsoft.com/office/powerpoint/2010/main" val="138288518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Date Placeholder 1">
            <a:extLst>
              <a:ext uri="{FF2B5EF4-FFF2-40B4-BE49-F238E27FC236}">
                <a16:creationId xmlns:a16="http://schemas.microsoft.com/office/drawing/2014/main" id="{05D83704-E6B4-514A-BCAA-893D72557DAB}"/>
              </a:ext>
            </a:extLst>
          </p:cNvPr>
          <p:cNvSpPr>
            <a:spLocks noGrp="1"/>
          </p:cNvSpPr>
          <p:nvPr>
            <p:ph type="dt" sz="quarter" idx="2"/>
          </p:nvPr>
        </p:nvSpPr>
        <p:spPr bwMode="auto">
          <a:xfrm>
            <a:off x="0" y="6553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l" rtl="0" eaLnBrk="1" fontAlgn="base" hangingPunct="1">
              <a:spcBef>
                <a:spcPct val="0"/>
              </a:spcBef>
              <a:spcAft>
                <a:spcPct val="0"/>
              </a:spcAft>
              <a:defRPr sz="1200" kern="1200" smtClean="0">
                <a:solidFill>
                  <a:schemeClr val="tx1"/>
                </a:solidFill>
                <a:latin typeface="+mn-lt"/>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r>
              <a:rPr lang="en-US" altLang="en-US" b="0"/>
              <a:t>28 Mar 2024</a:t>
            </a:r>
            <a:endParaRPr lang="en-US" altLang="en-US" b="0" dirty="0"/>
          </a:p>
        </p:txBody>
      </p:sp>
      <p:sp>
        <p:nvSpPr>
          <p:cNvPr id="16388" name="Oval 2">
            <a:extLst>
              <a:ext uri="{FF2B5EF4-FFF2-40B4-BE49-F238E27FC236}">
                <a16:creationId xmlns:a16="http://schemas.microsoft.com/office/drawing/2014/main" id="{CC01613D-ECEE-0B49-9419-D4409836984A}"/>
              </a:ext>
            </a:extLst>
          </p:cNvPr>
          <p:cNvSpPr>
            <a:spLocks noChangeArrowheads="1"/>
          </p:cNvSpPr>
          <p:nvPr/>
        </p:nvSpPr>
        <p:spPr bwMode="auto">
          <a:xfrm>
            <a:off x="3429000" y="2895600"/>
            <a:ext cx="2209800" cy="1219200"/>
          </a:xfrm>
          <a:prstGeom prst="ellipse">
            <a:avLst/>
          </a:prstGeom>
          <a:solidFill>
            <a:srgbClr val="3FCCB6"/>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ja-JP" sz="1800" b="1" dirty="0">
                <a:solidFill>
                  <a:schemeClr val="bg1"/>
                </a:solidFill>
                <a:latin typeface="+mj-lt"/>
                <a:ea typeface="ＭＳ Ｐゴシック" panose="020B0600070205080204" pitchFamily="34" charset="-128"/>
              </a:rPr>
              <a:t>Operations Object</a:t>
            </a:r>
          </a:p>
        </p:txBody>
      </p:sp>
      <p:sp>
        <p:nvSpPr>
          <p:cNvPr id="16389" name="Rectangle 3">
            <a:extLst>
              <a:ext uri="{FF2B5EF4-FFF2-40B4-BE49-F238E27FC236}">
                <a16:creationId xmlns:a16="http://schemas.microsoft.com/office/drawing/2014/main" id="{1B95F63C-6E94-9D42-ACD7-41B41E55D692}"/>
              </a:ext>
            </a:extLst>
          </p:cNvPr>
          <p:cNvSpPr>
            <a:spLocks noChangeArrowheads="1"/>
          </p:cNvSpPr>
          <p:nvPr/>
        </p:nvSpPr>
        <p:spPr bwMode="auto">
          <a:xfrm>
            <a:off x="1182038" y="-24950"/>
            <a:ext cx="6781800" cy="438582"/>
          </a:xfrm>
          <a:prstGeom prst="rect">
            <a:avLst/>
          </a:prstGeom>
        </p:spPr>
        <p:txBody>
          <a:bodyPr vert="horz"/>
          <a:lstStyle/>
          <a:p>
            <a:pPr algn="ctr" eaLnBrk="0" hangingPunct="0">
              <a:lnSpc>
                <a:spcPct val="90000"/>
              </a:lnSpc>
            </a:pPr>
            <a:r>
              <a:rPr lang="en-US" altLang="ja-JP" sz="2500" dirty="0">
                <a:solidFill>
                  <a:srgbClr val="0099A6"/>
                </a:solidFill>
                <a:latin typeface="+mj-lt"/>
                <a:ea typeface="ＭＳ Ｐゴシック" pitchFamily="26" charset="-128"/>
                <a:cs typeface="ＭＳ Ｐゴシック" pitchFamily="26" charset="-128"/>
              </a:rPr>
              <a:t>Operations Viewpoint</a:t>
            </a:r>
          </a:p>
          <a:p>
            <a:pPr algn="ctr" eaLnBrk="0" hangingPunct="0">
              <a:lnSpc>
                <a:spcPct val="90000"/>
              </a:lnSpc>
            </a:pPr>
            <a:r>
              <a:rPr lang="en-US" altLang="ja-JP" sz="2000" dirty="0">
                <a:solidFill>
                  <a:srgbClr val="0099A6"/>
                </a:solidFill>
                <a:latin typeface="+mj-lt"/>
                <a:ea typeface="ＭＳ Ｐゴシック" pitchFamily="26" charset="-128"/>
                <a:cs typeface="ＭＳ Ｐゴシック" pitchFamily="26" charset="-128"/>
              </a:rPr>
              <a:t>(Abstract Operations Object</a:t>
            </a:r>
            <a:r>
              <a:rPr lang="en-US" altLang="ja-JP" sz="2000" dirty="0">
                <a:solidFill>
                  <a:srgbClr val="0099A6"/>
                </a:solidFill>
                <a:ea typeface="ＭＳ Ｐゴシック" pitchFamily="26" charset="-128"/>
                <a:cs typeface="ＭＳ Ｐゴシック" pitchFamily="26" charset="-128"/>
              </a:rPr>
              <a:t> Representation</a:t>
            </a:r>
            <a:r>
              <a:rPr lang="en-US" altLang="ja-JP" sz="2000" dirty="0">
                <a:solidFill>
                  <a:srgbClr val="0099A6"/>
                </a:solidFill>
                <a:latin typeface="+mj-lt"/>
                <a:ea typeface="ＭＳ Ｐゴシック" pitchFamily="26" charset="-128"/>
                <a:cs typeface="ＭＳ Ｐゴシック" pitchFamily="26" charset="-128"/>
              </a:rPr>
              <a:t>)</a:t>
            </a:r>
          </a:p>
        </p:txBody>
      </p:sp>
      <p:sp>
        <p:nvSpPr>
          <p:cNvPr id="16390" name="Rectangle 4">
            <a:extLst>
              <a:ext uri="{FF2B5EF4-FFF2-40B4-BE49-F238E27FC236}">
                <a16:creationId xmlns:a16="http://schemas.microsoft.com/office/drawing/2014/main" id="{8831F807-95E5-DA4D-9B25-5090C4FA9F0A}"/>
              </a:ext>
            </a:extLst>
          </p:cNvPr>
          <p:cNvSpPr>
            <a:spLocks noChangeArrowheads="1"/>
          </p:cNvSpPr>
          <p:nvPr/>
        </p:nvSpPr>
        <p:spPr bwMode="auto">
          <a:xfrm>
            <a:off x="3733800" y="4267200"/>
            <a:ext cx="2209800" cy="166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Attributes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Type (task, activity, process)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Properties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Products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Performance constraints</a:t>
            </a:r>
          </a:p>
        </p:txBody>
      </p:sp>
      <p:sp>
        <p:nvSpPr>
          <p:cNvPr id="16394" name="Rectangle 8">
            <a:extLst>
              <a:ext uri="{FF2B5EF4-FFF2-40B4-BE49-F238E27FC236}">
                <a16:creationId xmlns:a16="http://schemas.microsoft.com/office/drawing/2014/main" id="{A20A942E-C595-274F-B371-3107B1033037}"/>
              </a:ext>
            </a:extLst>
          </p:cNvPr>
          <p:cNvSpPr>
            <a:spLocks noChangeArrowheads="1"/>
          </p:cNvSpPr>
          <p:nvPr/>
        </p:nvSpPr>
        <p:spPr bwMode="auto">
          <a:xfrm>
            <a:off x="6172200" y="4038600"/>
            <a:ext cx="2863850"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External Interfaces:</a:t>
            </a:r>
            <a:endParaRPr kumimoji="1" lang="en-US" altLang="ja-JP" sz="1800" dirty="0">
              <a:latin typeface="Arial" panose="020B0604020202020204" pitchFamily="34" charset="0"/>
              <a:ea typeface="Osaka" charset="-128"/>
            </a:endParaRPr>
          </a:p>
          <a:p>
            <a:r>
              <a:rPr kumimoji="1" lang="en-US" altLang="ja-JP" sz="1800" dirty="0">
                <a:latin typeface="Arial" panose="020B0604020202020204" pitchFamily="34" charset="0"/>
                <a:ea typeface="Osaka" charset="-128"/>
              </a:rPr>
              <a:t>    </a:t>
            </a:r>
            <a:r>
              <a:rPr kumimoji="1" lang="en-US" sz="1600" b="0" dirty="0">
                <a:latin typeface="Arial" panose="020B0604020202020204" pitchFamily="34" charset="0"/>
                <a:ea typeface="Osaka" charset="-128"/>
              </a:rPr>
              <a:t>How Products are supplied to and requests are made of other Operations Objects </a:t>
            </a:r>
            <a:endParaRPr kumimoji="1" lang="en-US" altLang="ja-JP" sz="1600" b="0" dirty="0">
              <a:latin typeface="Arial" panose="020B0604020202020204" pitchFamily="34" charset="0"/>
              <a:ea typeface="Osaka" charset="-128"/>
            </a:endParaRPr>
          </a:p>
        </p:txBody>
      </p:sp>
      <p:sp>
        <p:nvSpPr>
          <p:cNvPr id="16395" name="Rectangle 9">
            <a:extLst>
              <a:ext uri="{FF2B5EF4-FFF2-40B4-BE49-F238E27FC236}">
                <a16:creationId xmlns:a16="http://schemas.microsoft.com/office/drawing/2014/main" id="{CDE9B09F-4D71-1648-8E5A-52DD5EE95ECD}"/>
              </a:ext>
            </a:extLst>
          </p:cNvPr>
          <p:cNvSpPr>
            <a:spLocks noChangeArrowheads="1"/>
          </p:cNvSpPr>
          <p:nvPr/>
        </p:nvSpPr>
        <p:spPr bwMode="auto">
          <a:xfrm>
            <a:off x="4902200" y="1306513"/>
            <a:ext cx="3291286"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Management Interfaces:</a:t>
            </a:r>
            <a:endParaRPr kumimoji="1" lang="en-US" altLang="ja-JP" sz="1800" dirty="0">
              <a:latin typeface="Arial" panose="020B0604020202020204" pitchFamily="34" charset="0"/>
              <a:ea typeface="Osaka" charset="-128"/>
            </a:endParaRPr>
          </a:p>
          <a:p>
            <a:pPr eaLnBrk="1" hangingPunct="1"/>
            <a:r>
              <a:rPr kumimoji="1" lang="en-US" altLang="ja-JP" sz="1800" dirty="0">
                <a:latin typeface="Arial" panose="020B0604020202020204" pitchFamily="34" charset="0"/>
                <a:ea typeface="Osaka" charset="-128"/>
              </a:rPr>
              <a:t>    </a:t>
            </a:r>
            <a:r>
              <a:rPr kumimoji="1" lang="en-US" altLang="ja-JP" sz="1600" b="0" dirty="0">
                <a:latin typeface="Arial" panose="020B0604020202020204" pitchFamily="34" charset="0"/>
                <a:ea typeface="Osaka" charset="-128"/>
              </a:rPr>
              <a:t>How operations are configured,</a:t>
            </a:r>
          </a:p>
          <a:p>
            <a:pPr eaLnBrk="1" hangingPunct="1"/>
            <a:r>
              <a:rPr kumimoji="1" lang="en-US" altLang="ja-JP" sz="1600" b="0" dirty="0">
                <a:latin typeface="Arial" panose="020B0604020202020204" pitchFamily="34" charset="0"/>
                <a:ea typeface="Osaka" charset="-128"/>
              </a:rPr>
              <a:t>    controlled, and reported upon</a:t>
            </a:r>
          </a:p>
        </p:txBody>
      </p:sp>
      <p:sp>
        <p:nvSpPr>
          <p:cNvPr id="16396" name="Rectangle 10">
            <a:extLst>
              <a:ext uri="{FF2B5EF4-FFF2-40B4-BE49-F238E27FC236}">
                <a16:creationId xmlns:a16="http://schemas.microsoft.com/office/drawing/2014/main" id="{C172FCA0-8CC6-7E42-B66C-3B87511FA788}"/>
              </a:ext>
            </a:extLst>
          </p:cNvPr>
          <p:cNvSpPr>
            <a:spLocks noChangeArrowheads="1"/>
          </p:cNvSpPr>
          <p:nvPr/>
        </p:nvSpPr>
        <p:spPr bwMode="auto">
          <a:xfrm>
            <a:off x="887413" y="4024313"/>
            <a:ext cx="2693987" cy="1354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Service Interfaces:</a:t>
            </a:r>
            <a:endParaRPr kumimoji="1" lang="en-US" altLang="ja-JP" sz="1800" dirty="0">
              <a:latin typeface="Arial" panose="020B0604020202020204" pitchFamily="34" charset="0"/>
              <a:ea typeface="Osaka" charset="-128"/>
            </a:endParaRPr>
          </a:p>
          <a:p>
            <a:pPr eaLnBrk="1" hangingPunct="1"/>
            <a:r>
              <a:rPr kumimoji="1" lang="en-US" altLang="ja-JP" sz="1600" b="0" dirty="0">
                <a:latin typeface="Arial" panose="020B0604020202020204" pitchFamily="34" charset="0"/>
                <a:ea typeface="Osaka" charset="-128"/>
              </a:rPr>
              <a:t>How operations tasks are requested by other Organization or Operations Objects</a:t>
            </a:r>
          </a:p>
        </p:txBody>
      </p:sp>
      <p:sp>
        <p:nvSpPr>
          <p:cNvPr id="15" name="AutoShape 7">
            <a:extLst>
              <a:ext uri="{FF2B5EF4-FFF2-40B4-BE49-F238E27FC236}">
                <a16:creationId xmlns:a16="http://schemas.microsoft.com/office/drawing/2014/main" id="{88EA854E-1FFD-FF4E-8B0D-E517E727A3A6}"/>
              </a:ext>
            </a:extLst>
          </p:cNvPr>
          <p:cNvSpPr>
            <a:spLocks noChangeArrowheads="1"/>
          </p:cNvSpPr>
          <p:nvPr/>
        </p:nvSpPr>
        <p:spPr bwMode="auto">
          <a:xfrm rot="5400000">
            <a:off x="3924300" y="1539578"/>
            <a:ext cx="12192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17" name="AutoShape 7">
            <a:extLst>
              <a:ext uri="{FF2B5EF4-FFF2-40B4-BE49-F238E27FC236}">
                <a16:creationId xmlns:a16="http://schemas.microsoft.com/office/drawing/2014/main" id="{A6F3BF4F-7161-3142-8378-58DFA9D2B5F4}"/>
              </a:ext>
            </a:extLst>
          </p:cNvPr>
          <p:cNvSpPr>
            <a:spLocks noChangeArrowheads="1"/>
          </p:cNvSpPr>
          <p:nvPr/>
        </p:nvSpPr>
        <p:spPr bwMode="auto">
          <a:xfrm>
            <a:off x="1676400" y="3276600"/>
            <a:ext cx="12192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18" name="AutoShape 7">
            <a:extLst>
              <a:ext uri="{FF2B5EF4-FFF2-40B4-BE49-F238E27FC236}">
                <a16:creationId xmlns:a16="http://schemas.microsoft.com/office/drawing/2014/main" id="{565D92CD-E7EF-4447-9912-511D4487DAF9}"/>
              </a:ext>
            </a:extLst>
          </p:cNvPr>
          <p:cNvSpPr>
            <a:spLocks noChangeArrowheads="1"/>
          </p:cNvSpPr>
          <p:nvPr/>
        </p:nvSpPr>
        <p:spPr bwMode="auto">
          <a:xfrm>
            <a:off x="6172200" y="3276600"/>
            <a:ext cx="12192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2" name="Date Placeholder 1">
            <a:extLst>
              <a:ext uri="{FF2B5EF4-FFF2-40B4-BE49-F238E27FC236}">
                <a16:creationId xmlns:a16="http://schemas.microsoft.com/office/drawing/2014/main" id="{48774FC1-617B-E9B3-FB57-3F283C52FEC3}"/>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12-1</a:t>
            </a:r>
          </a:p>
        </p:txBody>
      </p:sp>
    </p:spTree>
    <p:extLst>
      <p:ext uri="{BB962C8B-B14F-4D97-AF65-F5344CB8AC3E}">
        <p14:creationId xmlns:p14="http://schemas.microsoft.com/office/powerpoint/2010/main" val="199250694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Rectangle 91">
            <a:extLst>
              <a:ext uri="{FF2B5EF4-FFF2-40B4-BE49-F238E27FC236}">
                <a16:creationId xmlns:a16="http://schemas.microsoft.com/office/drawing/2014/main" id="{FA8EAF00-06AE-1E40-9520-24AD424D1BEF}"/>
              </a:ext>
            </a:extLst>
          </p:cNvPr>
          <p:cNvSpPr/>
          <p:nvPr/>
        </p:nvSpPr>
        <p:spPr>
          <a:xfrm>
            <a:off x="168352" y="4736596"/>
            <a:ext cx="3681970" cy="17830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3264CECF-C0D7-BA41-9403-894CFC8E2EF6}"/>
              </a:ext>
            </a:extLst>
          </p:cNvPr>
          <p:cNvSpPr>
            <a:spLocks noGrp="1"/>
          </p:cNvSpPr>
          <p:nvPr>
            <p:ph type="title"/>
          </p:nvPr>
        </p:nvSpPr>
        <p:spPr>
          <a:xfrm>
            <a:off x="565106" y="72354"/>
            <a:ext cx="8229600" cy="734282"/>
          </a:xfrm>
        </p:spPr>
        <p:txBody>
          <a:bodyPr vert="horz"/>
          <a:lstStyle/>
          <a:p>
            <a:r>
              <a:rPr lang="en-US" sz="1800" dirty="0">
                <a:solidFill>
                  <a:srgbClr val="0099A6"/>
                </a:solidFill>
              </a:rPr>
              <a:t>Formalized Relationships among Terms</a:t>
            </a:r>
            <a:br>
              <a:rPr lang="en-US" sz="1800" dirty="0">
                <a:solidFill>
                  <a:srgbClr val="0099A6"/>
                </a:solidFill>
              </a:rPr>
            </a:br>
            <a:r>
              <a:rPr lang="en-US" sz="1800" dirty="0">
                <a:solidFill>
                  <a:srgbClr val="0099A6"/>
                </a:solidFill>
              </a:rPr>
              <a:t>(Operations Viewpoint ontology)</a:t>
            </a:r>
          </a:p>
        </p:txBody>
      </p:sp>
      <p:sp>
        <p:nvSpPr>
          <p:cNvPr id="12" name="Rounded Rectangle 11">
            <a:extLst>
              <a:ext uri="{FF2B5EF4-FFF2-40B4-BE49-F238E27FC236}">
                <a16:creationId xmlns:a16="http://schemas.microsoft.com/office/drawing/2014/main" id="{589ECC00-520B-A347-8B9F-26C10A8E201E}"/>
              </a:ext>
            </a:extLst>
          </p:cNvPr>
          <p:cNvSpPr/>
          <p:nvPr/>
        </p:nvSpPr>
        <p:spPr>
          <a:xfrm>
            <a:off x="1905000" y="3108523"/>
            <a:ext cx="2214290" cy="499403"/>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Operations Process</a:t>
            </a:r>
          </a:p>
        </p:txBody>
      </p:sp>
      <p:cxnSp>
        <p:nvCxnSpPr>
          <p:cNvPr id="27" name="Straight Arrow Connector 26">
            <a:extLst>
              <a:ext uri="{FF2B5EF4-FFF2-40B4-BE49-F238E27FC236}">
                <a16:creationId xmlns:a16="http://schemas.microsoft.com/office/drawing/2014/main" id="{22BD5CE8-1517-BE4E-A697-A43FA7B35F29}"/>
              </a:ext>
            </a:extLst>
          </p:cNvPr>
          <p:cNvCxnSpPr>
            <a:cxnSpLocks/>
          </p:cNvCxnSpPr>
          <p:nvPr/>
        </p:nvCxnSpPr>
        <p:spPr>
          <a:xfrm>
            <a:off x="2318795" y="3607926"/>
            <a:ext cx="6362" cy="1391691"/>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31" name="Rounded Rectangle 30">
            <a:extLst>
              <a:ext uri="{FF2B5EF4-FFF2-40B4-BE49-F238E27FC236}">
                <a16:creationId xmlns:a16="http://schemas.microsoft.com/office/drawing/2014/main" id="{CD909224-B6E7-9A42-9B9E-5DAFE8B76E08}"/>
              </a:ext>
            </a:extLst>
          </p:cNvPr>
          <p:cNvSpPr/>
          <p:nvPr/>
        </p:nvSpPr>
        <p:spPr>
          <a:xfrm>
            <a:off x="533400" y="1817195"/>
            <a:ext cx="1301349" cy="514350"/>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Operations</a:t>
            </a:r>
          </a:p>
          <a:p>
            <a:pPr algn="ctr"/>
            <a:r>
              <a:rPr lang="en-US" sz="1200" dirty="0">
                <a:solidFill>
                  <a:schemeClr val="bg1"/>
                </a:solidFill>
              </a:rPr>
              <a:t>Requirements</a:t>
            </a:r>
          </a:p>
        </p:txBody>
      </p:sp>
      <p:sp>
        <p:nvSpPr>
          <p:cNvPr id="35" name="Rounded Rectangle 34">
            <a:extLst>
              <a:ext uri="{FF2B5EF4-FFF2-40B4-BE49-F238E27FC236}">
                <a16:creationId xmlns:a16="http://schemas.microsoft.com/office/drawing/2014/main" id="{3D00E5C1-0284-4340-A0C4-86F65C471272}"/>
              </a:ext>
            </a:extLst>
          </p:cNvPr>
          <p:cNvSpPr/>
          <p:nvPr/>
        </p:nvSpPr>
        <p:spPr>
          <a:xfrm>
            <a:off x="5418828" y="3101198"/>
            <a:ext cx="971550" cy="514350"/>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Persons</a:t>
            </a:r>
          </a:p>
        </p:txBody>
      </p:sp>
      <p:cxnSp>
        <p:nvCxnSpPr>
          <p:cNvPr id="36" name="Straight Arrow Connector 35">
            <a:extLst>
              <a:ext uri="{FF2B5EF4-FFF2-40B4-BE49-F238E27FC236}">
                <a16:creationId xmlns:a16="http://schemas.microsoft.com/office/drawing/2014/main" id="{FA166F86-C5D8-EA47-9909-2180A2E671D8}"/>
              </a:ext>
            </a:extLst>
          </p:cNvPr>
          <p:cNvCxnSpPr>
            <a:cxnSpLocks/>
            <a:stCxn id="12" idx="3"/>
          </p:cNvCxnSpPr>
          <p:nvPr/>
        </p:nvCxnSpPr>
        <p:spPr>
          <a:xfrm>
            <a:off x="4119290" y="3358225"/>
            <a:ext cx="1299538" cy="149"/>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44" name="TextBox 43">
            <a:extLst>
              <a:ext uri="{FF2B5EF4-FFF2-40B4-BE49-F238E27FC236}">
                <a16:creationId xmlns:a16="http://schemas.microsoft.com/office/drawing/2014/main" id="{C6F15887-F8A9-1047-BB7B-994490DECBE7}"/>
              </a:ext>
            </a:extLst>
          </p:cNvPr>
          <p:cNvSpPr txBox="1"/>
          <p:nvPr/>
        </p:nvSpPr>
        <p:spPr>
          <a:xfrm>
            <a:off x="4333890" y="3021723"/>
            <a:ext cx="829747" cy="346249"/>
          </a:xfrm>
          <a:prstGeom prst="rect">
            <a:avLst/>
          </a:prstGeom>
          <a:noFill/>
          <a:ln>
            <a:noFill/>
            <a:headEnd type="none" w="med" len="med"/>
            <a:tailEnd type="arrow" w="med" len="med"/>
          </a:ln>
        </p:spPr>
        <p:txBody>
          <a:bodyPr wrap="square" rtlCol="0">
            <a:spAutoFit/>
          </a:bodyPr>
          <a:lstStyle/>
          <a:p>
            <a:r>
              <a:rPr lang="en-US" sz="825" dirty="0"/>
              <a:t>Performed</a:t>
            </a:r>
          </a:p>
          <a:p>
            <a:r>
              <a:rPr lang="en-US" sz="825" dirty="0"/>
              <a:t>by</a:t>
            </a:r>
          </a:p>
        </p:txBody>
      </p:sp>
      <p:sp>
        <p:nvSpPr>
          <p:cNvPr id="51" name="TextBox 50">
            <a:extLst>
              <a:ext uri="{FF2B5EF4-FFF2-40B4-BE49-F238E27FC236}">
                <a16:creationId xmlns:a16="http://schemas.microsoft.com/office/drawing/2014/main" id="{E1C82E74-F68A-C44E-A8A2-FC38B9D3A90F}"/>
              </a:ext>
            </a:extLst>
          </p:cNvPr>
          <p:cNvSpPr txBox="1"/>
          <p:nvPr/>
        </p:nvSpPr>
        <p:spPr>
          <a:xfrm>
            <a:off x="3045770" y="4877484"/>
            <a:ext cx="854504" cy="346249"/>
          </a:xfrm>
          <a:prstGeom prst="rect">
            <a:avLst/>
          </a:prstGeom>
          <a:noFill/>
        </p:spPr>
        <p:txBody>
          <a:bodyPr wrap="square" rtlCol="0">
            <a:spAutoFit/>
          </a:bodyPr>
          <a:lstStyle/>
          <a:p>
            <a:r>
              <a:rPr lang="en-US" sz="825" dirty="0"/>
              <a:t>Implemented by 1..</a:t>
            </a:r>
          </a:p>
        </p:txBody>
      </p:sp>
      <p:sp>
        <p:nvSpPr>
          <p:cNvPr id="68" name="TextBox 67">
            <a:extLst>
              <a:ext uri="{FF2B5EF4-FFF2-40B4-BE49-F238E27FC236}">
                <a16:creationId xmlns:a16="http://schemas.microsoft.com/office/drawing/2014/main" id="{87277400-F079-C744-81CD-0406010AA9E5}"/>
              </a:ext>
            </a:extLst>
          </p:cNvPr>
          <p:cNvSpPr txBox="1"/>
          <p:nvPr/>
        </p:nvSpPr>
        <p:spPr>
          <a:xfrm>
            <a:off x="3586454" y="3624231"/>
            <a:ext cx="687084" cy="346249"/>
          </a:xfrm>
          <a:prstGeom prst="rect">
            <a:avLst/>
          </a:prstGeom>
          <a:noFill/>
        </p:spPr>
        <p:txBody>
          <a:bodyPr wrap="square" rtlCol="0">
            <a:spAutoFit/>
          </a:bodyPr>
          <a:lstStyle/>
          <a:p>
            <a:r>
              <a:rPr lang="en-US" sz="825" dirty="0"/>
              <a:t>Describes / Uses …</a:t>
            </a:r>
          </a:p>
        </p:txBody>
      </p:sp>
      <p:sp>
        <p:nvSpPr>
          <p:cNvPr id="69" name="Rounded Rectangle 68">
            <a:extLst>
              <a:ext uri="{FF2B5EF4-FFF2-40B4-BE49-F238E27FC236}">
                <a16:creationId xmlns:a16="http://schemas.microsoft.com/office/drawing/2014/main" id="{DB2AE2C1-3C01-0F49-A948-940270306CD7}"/>
              </a:ext>
            </a:extLst>
          </p:cNvPr>
          <p:cNvSpPr/>
          <p:nvPr/>
        </p:nvSpPr>
        <p:spPr>
          <a:xfrm>
            <a:off x="3102698" y="4029623"/>
            <a:ext cx="971550" cy="514350"/>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cxnSp>
        <p:nvCxnSpPr>
          <p:cNvPr id="81" name="Straight Arrow Connector 80">
            <a:extLst>
              <a:ext uri="{FF2B5EF4-FFF2-40B4-BE49-F238E27FC236}">
                <a16:creationId xmlns:a16="http://schemas.microsoft.com/office/drawing/2014/main" id="{0BBE60A1-63C3-D245-8938-8292B1931DC3}"/>
              </a:ext>
            </a:extLst>
          </p:cNvPr>
          <p:cNvCxnSpPr>
            <a:cxnSpLocks/>
          </p:cNvCxnSpPr>
          <p:nvPr/>
        </p:nvCxnSpPr>
        <p:spPr>
          <a:xfrm>
            <a:off x="3588115" y="3607927"/>
            <a:ext cx="359" cy="421697"/>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49" name="TextBox 48">
            <a:extLst>
              <a:ext uri="{FF2B5EF4-FFF2-40B4-BE49-F238E27FC236}">
                <a16:creationId xmlns:a16="http://schemas.microsoft.com/office/drawing/2014/main" id="{F8827750-D90C-A447-AE5F-7AE10F1206CA}"/>
              </a:ext>
            </a:extLst>
          </p:cNvPr>
          <p:cNvSpPr txBox="1"/>
          <p:nvPr/>
        </p:nvSpPr>
        <p:spPr>
          <a:xfrm>
            <a:off x="1302316" y="2347816"/>
            <a:ext cx="767621" cy="219291"/>
          </a:xfrm>
          <a:prstGeom prst="rect">
            <a:avLst/>
          </a:prstGeom>
          <a:noFill/>
        </p:spPr>
        <p:txBody>
          <a:bodyPr wrap="square" rtlCol="0">
            <a:spAutoFit/>
          </a:bodyPr>
          <a:lstStyle/>
          <a:p>
            <a:r>
              <a:rPr lang="en-US" sz="825" dirty="0"/>
              <a:t>Specify</a:t>
            </a:r>
          </a:p>
        </p:txBody>
      </p:sp>
      <p:cxnSp>
        <p:nvCxnSpPr>
          <p:cNvPr id="57" name="Straight Arrow Connector 56">
            <a:extLst>
              <a:ext uri="{FF2B5EF4-FFF2-40B4-BE49-F238E27FC236}">
                <a16:creationId xmlns:a16="http://schemas.microsoft.com/office/drawing/2014/main" id="{96C4B64B-6F0E-A449-848F-5A2667521A8B}"/>
              </a:ext>
            </a:extLst>
          </p:cNvPr>
          <p:cNvCxnSpPr>
            <a:cxnSpLocks/>
            <a:stCxn id="31" idx="2"/>
            <a:endCxn id="12" idx="1"/>
          </p:cNvCxnSpPr>
          <p:nvPr/>
        </p:nvCxnSpPr>
        <p:spPr>
          <a:xfrm>
            <a:off x="1184075" y="2331545"/>
            <a:ext cx="720925" cy="1026680"/>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63" name="Rounded Rectangle 62">
            <a:extLst>
              <a:ext uri="{FF2B5EF4-FFF2-40B4-BE49-F238E27FC236}">
                <a16:creationId xmlns:a16="http://schemas.microsoft.com/office/drawing/2014/main" id="{09AA0526-1811-8541-B392-2632DD23D0C8}"/>
              </a:ext>
            </a:extLst>
          </p:cNvPr>
          <p:cNvSpPr/>
          <p:nvPr/>
        </p:nvSpPr>
        <p:spPr>
          <a:xfrm>
            <a:off x="6995430" y="3101198"/>
            <a:ext cx="1131050" cy="514350"/>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Department</a:t>
            </a:r>
          </a:p>
        </p:txBody>
      </p:sp>
      <p:cxnSp>
        <p:nvCxnSpPr>
          <p:cNvPr id="64" name="Straight Arrow Connector 63">
            <a:extLst>
              <a:ext uri="{FF2B5EF4-FFF2-40B4-BE49-F238E27FC236}">
                <a16:creationId xmlns:a16="http://schemas.microsoft.com/office/drawing/2014/main" id="{40921652-AF12-1B43-B89F-F5D8D76BEDFE}"/>
              </a:ext>
            </a:extLst>
          </p:cNvPr>
          <p:cNvCxnSpPr>
            <a:cxnSpLocks/>
          </p:cNvCxnSpPr>
          <p:nvPr/>
        </p:nvCxnSpPr>
        <p:spPr>
          <a:xfrm>
            <a:off x="6390378" y="3358373"/>
            <a:ext cx="605052" cy="0"/>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65" name="TextBox 64">
            <a:extLst>
              <a:ext uri="{FF2B5EF4-FFF2-40B4-BE49-F238E27FC236}">
                <a16:creationId xmlns:a16="http://schemas.microsoft.com/office/drawing/2014/main" id="{51A8C850-5493-C64C-B8AB-031787CBC4CC}"/>
              </a:ext>
            </a:extLst>
          </p:cNvPr>
          <p:cNvSpPr txBox="1"/>
          <p:nvPr/>
        </p:nvSpPr>
        <p:spPr>
          <a:xfrm>
            <a:off x="6378136" y="3006551"/>
            <a:ext cx="829747" cy="346249"/>
          </a:xfrm>
          <a:prstGeom prst="rect">
            <a:avLst/>
          </a:prstGeom>
          <a:noFill/>
          <a:ln>
            <a:noFill/>
            <a:headEnd type="none" w="med" len="med"/>
            <a:tailEnd type="arrow" w="med" len="med"/>
          </a:ln>
        </p:spPr>
        <p:txBody>
          <a:bodyPr wrap="square" rtlCol="0">
            <a:spAutoFit/>
          </a:bodyPr>
          <a:lstStyle/>
          <a:p>
            <a:r>
              <a:rPr lang="en-US" sz="825" dirty="0"/>
              <a:t>Member</a:t>
            </a:r>
          </a:p>
          <a:p>
            <a:r>
              <a:rPr lang="en-US" sz="825" dirty="0"/>
              <a:t>of</a:t>
            </a:r>
          </a:p>
        </p:txBody>
      </p:sp>
      <p:sp>
        <p:nvSpPr>
          <p:cNvPr id="73" name="Rounded Rectangle 72">
            <a:extLst>
              <a:ext uri="{FF2B5EF4-FFF2-40B4-BE49-F238E27FC236}">
                <a16:creationId xmlns:a16="http://schemas.microsoft.com/office/drawing/2014/main" id="{71E910A3-D543-2D44-89CB-E860692E9456}"/>
              </a:ext>
            </a:extLst>
          </p:cNvPr>
          <p:cNvSpPr/>
          <p:nvPr/>
        </p:nvSpPr>
        <p:spPr>
          <a:xfrm>
            <a:off x="3216998" y="4143923"/>
            <a:ext cx="971550" cy="514350"/>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p>
        </p:txBody>
      </p:sp>
      <p:sp>
        <p:nvSpPr>
          <p:cNvPr id="72" name="Rounded Rectangle 71">
            <a:extLst>
              <a:ext uri="{FF2B5EF4-FFF2-40B4-BE49-F238E27FC236}">
                <a16:creationId xmlns:a16="http://schemas.microsoft.com/office/drawing/2014/main" id="{A06C0D41-1FE5-2744-93A5-F6ACA8DACB94}"/>
              </a:ext>
            </a:extLst>
          </p:cNvPr>
          <p:cNvSpPr/>
          <p:nvPr/>
        </p:nvSpPr>
        <p:spPr>
          <a:xfrm>
            <a:off x="3331298" y="4258223"/>
            <a:ext cx="1178922" cy="514350"/>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Operations</a:t>
            </a:r>
          </a:p>
          <a:p>
            <a:pPr algn="ctr"/>
            <a:r>
              <a:rPr lang="en-US" sz="1200" dirty="0">
                <a:solidFill>
                  <a:schemeClr val="bg1"/>
                </a:solidFill>
              </a:rPr>
              <a:t>Procedure</a:t>
            </a:r>
          </a:p>
        </p:txBody>
      </p:sp>
      <p:sp>
        <p:nvSpPr>
          <p:cNvPr id="76" name="Rounded Rectangle 75">
            <a:extLst>
              <a:ext uri="{FF2B5EF4-FFF2-40B4-BE49-F238E27FC236}">
                <a16:creationId xmlns:a16="http://schemas.microsoft.com/office/drawing/2014/main" id="{61EED67F-7E38-6E48-AE2D-FC15181FA0AD}"/>
              </a:ext>
            </a:extLst>
          </p:cNvPr>
          <p:cNvSpPr/>
          <p:nvPr/>
        </p:nvSpPr>
        <p:spPr>
          <a:xfrm>
            <a:off x="398963" y="5009015"/>
            <a:ext cx="971550"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Data</a:t>
            </a:r>
          </a:p>
          <a:p>
            <a:pPr algn="ctr"/>
            <a:r>
              <a:rPr lang="en-US" sz="1200" dirty="0">
                <a:solidFill>
                  <a:schemeClr val="bg1"/>
                </a:solidFill>
              </a:rPr>
              <a:t>Artifacts</a:t>
            </a:r>
          </a:p>
        </p:txBody>
      </p:sp>
      <p:cxnSp>
        <p:nvCxnSpPr>
          <p:cNvPr id="77" name="Straight Arrow Connector 76">
            <a:extLst>
              <a:ext uri="{FF2B5EF4-FFF2-40B4-BE49-F238E27FC236}">
                <a16:creationId xmlns:a16="http://schemas.microsoft.com/office/drawing/2014/main" id="{C7EE7268-22B8-8A4C-95E9-96F080A72121}"/>
              </a:ext>
            </a:extLst>
          </p:cNvPr>
          <p:cNvCxnSpPr>
            <a:cxnSpLocks/>
          </p:cNvCxnSpPr>
          <p:nvPr/>
        </p:nvCxnSpPr>
        <p:spPr>
          <a:xfrm flipH="1">
            <a:off x="2857499" y="4515399"/>
            <a:ext cx="473799" cy="741394"/>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79" name="Straight Arrow Connector 78">
            <a:extLst>
              <a:ext uri="{FF2B5EF4-FFF2-40B4-BE49-F238E27FC236}">
                <a16:creationId xmlns:a16="http://schemas.microsoft.com/office/drawing/2014/main" id="{30091B86-6A79-9144-8D68-1AB3682B79BB}"/>
              </a:ext>
            </a:extLst>
          </p:cNvPr>
          <p:cNvCxnSpPr>
            <a:cxnSpLocks/>
            <a:stCxn id="75" idx="1"/>
          </p:cNvCxnSpPr>
          <p:nvPr/>
        </p:nvCxnSpPr>
        <p:spPr>
          <a:xfrm flipH="1">
            <a:off x="1370514" y="5256792"/>
            <a:ext cx="357415" cy="9398"/>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82" name="TextBox 81">
            <a:extLst>
              <a:ext uri="{FF2B5EF4-FFF2-40B4-BE49-F238E27FC236}">
                <a16:creationId xmlns:a16="http://schemas.microsoft.com/office/drawing/2014/main" id="{83DC4140-8319-5D4A-BE8C-3C66C997B010}"/>
              </a:ext>
            </a:extLst>
          </p:cNvPr>
          <p:cNvSpPr txBox="1"/>
          <p:nvPr/>
        </p:nvSpPr>
        <p:spPr>
          <a:xfrm>
            <a:off x="1689829" y="3668894"/>
            <a:ext cx="767621" cy="219291"/>
          </a:xfrm>
          <a:prstGeom prst="rect">
            <a:avLst/>
          </a:prstGeom>
          <a:noFill/>
        </p:spPr>
        <p:txBody>
          <a:bodyPr wrap="square" rtlCol="0">
            <a:spAutoFit/>
          </a:bodyPr>
          <a:lstStyle/>
          <a:p>
            <a:r>
              <a:rPr lang="en-US" sz="825" dirty="0"/>
              <a:t>Uses …</a:t>
            </a:r>
          </a:p>
        </p:txBody>
      </p:sp>
      <p:sp>
        <p:nvSpPr>
          <p:cNvPr id="83" name="TextBox 82">
            <a:extLst>
              <a:ext uri="{FF2B5EF4-FFF2-40B4-BE49-F238E27FC236}">
                <a16:creationId xmlns:a16="http://schemas.microsoft.com/office/drawing/2014/main" id="{61D78BCD-07E2-7E46-AB00-7553FB05BC80}"/>
              </a:ext>
            </a:extLst>
          </p:cNvPr>
          <p:cNvSpPr txBox="1"/>
          <p:nvPr/>
        </p:nvSpPr>
        <p:spPr>
          <a:xfrm>
            <a:off x="1362904" y="4823551"/>
            <a:ext cx="767621" cy="219291"/>
          </a:xfrm>
          <a:prstGeom prst="rect">
            <a:avLst/>
          </a:prstGeom>
          <a:noFill/>
        </p:spPr>
        <p:txBody>
          <a:bodyPr wrap="square" rtlCol="0">
            <a:spAutoFit/>
          </a:bodyPr>
          <a:lstStyle/>
          <a:p>
            <a:r>
              <a:rPr lang="en-US" sz="825" dirty="0"/>
              <a:t>Accesses</a:t>
            </a:r>
          </a:p>
        </p:txBody>
      </p:sp>
      <p:sp>
        <p:nvSpPr>
          <p:cNvPr id="5" name="Date Placeholder 4">
            <a:extLst>
              <a:ext uri="{FF2B5EF4-FFF2-40B4-BE49-F238E27FC236}">
                <a16:creationId xmlns:a16="http://schemas.microsoft.com/office/drawing/2014/main" id="{6D32FB08-9923-844D-8D33-466DDD00BF34}"/>
              </a:ext>
            </a:extLst>
          </p:cNvPr>
          <p:cNvSpPr>
            <a:spLocks noGrp="1"/>
          </p:cNvSpPr>
          <p:nvPr>
            <p:ph type="dt" sz="half" idx="2"/>
          </p:nvPr>
        </p:nvSpPr>
        <p:spPr/>
        <p:txBody>
          <a:bodyPr/>
          <a:lstStyle/>
          <a:p>
            <a:pPr>
              <a:defRPr/>
            </a:pPr>
            <a:r>
              <a:rPr lang="en-US"/>
              <a:t>28 Mar 2024</a:t>
            </a:r>
          </a:p>
        </p:txBody>
      </p:sp>
      <p:sp>
        <p:nvSpPr>
          <p:cNvPr id="8" name="Rounded Rectangle 7">
            <a:extLst>
              <a:ext uri="{FF2B5EF4-FFF2-40B4-BE49-F238E27FC236}">
                <a16:creationId xmlns:a16="http://schemas.microsoft.com/office/drawing/2014/main" id="{DE4983F3-267B-B937-1EA8-40F102B7D2F8}"/>
              </a:ext>
            </a:extLst>
          </p:cNvPr>
          <p:cNvSpPr/>
          <p:nvPr/>
        </p:nvSpPr>
        <p:spPr>
          <a:xfrm>
            <a:off x="5163637" y="1965293"/>
            <a:ext cx="1333055" cy="574729"/>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Work</a:t>
            </a:r>
          </a:p>
        </p:txBody>
      </p:sp>
      <p:cxnSp>
        <p:nvCxnSpPr>
          <p:cNvPr id="9" name="Straight Arrow Connector 8">
            <a:extLst>
              <a:ext uri="{FF2B5EF4-FFF2-40B4-BE49-F238E27FC236}">
                <a16:creationId xmlns:a16="http://schemas.microsoft.com/office/drawing/2014/main" id="{C0A5C0AB-B1F9-4407-95AA-B9B5D7D4F132}"/>
              </a:ext>
            </a:extLst>
          </p:cNvPr>
          <p:cNvCxnSpPr>
            <a:cxnSpLocks/>
            <a:endCxn id="8" idx="1"/>
          </p:cNvCxnSpPr>
          <p:nvPr/>
        </p:nvCxnSpPr>
        <p:spPr>
          <a:xfrm flipV="1">
            <a:off x="3850322" y="2252658"/>
            <a:ext cx="1313315" cy="855864"/>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FF9E046C-447D-C531-E4B9-61E9118E204C}"/>
              </a:ext>
            </a:extLst>
          </p:cNvPr>
          <p:cNvSpPr txBox="1"/>
          <p:nvPr/>
        </p:nvSpPr>
        <p:spPr>
          <a:xfrm>
            <a:off x="3595131" y="2714728"/>
            <a:ext cx="1106329" cy="219291"/>
          </a:xfrm>
          <a:prstGeom prst="rect">
            <a:avLst/>
          </a:prstGeom>
          <a:noFill/>
        </p:spPr>
        <p:txBody>
          <a:bodyPr wrap="square" rtlCol="0">
            <a:spAutoFit/>
          </a:bodyPr>
          <a:lstStyle>
            <a:defPPr>
              <a:defRPr lang="en-US"/>
            </a:defPPr>
            <a:lvl1pPr>
              <a:defRPr sz="825"/>
            </a:lvl1pPr>
          </a:lstStyle>
          <a:p>
            <a:r>
              <a:rPr lang="en-US" dirty="0"/>
              <a:t>Performs</a:t>
            </a:r>
          </a:p>
        </p:txBody>
      </p:sp>
      <p:sp>
        <p:nvSpPr>
          <p:cNvPr id="75" name="Rounded Rectangle 74">
            <a:extLst>
              <a:ext uri="{FF2B5EF4-FFF2-40B4-BE49-F238E27FC236}">
                <a16:creationId xmlns:a16="http://schemas.microsoft.com/office/drawing/2014/main" id="{E8096FA7-7C43-5840-A70E-2A08061E4173}"/>
              </a:ext>
            </a:extLst>
          </p:cNvPr>
          <p:cNvSpPr/>
          <p:nvPr/>
        </p:nvSpPr>
        <p:spPr>
          <a:xfrm>
            <a:off x="1727929" y="4999617"/>
            <a:ext cx="1167671"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System Element</a:t>
            </a:r>
          </a:p>
        </p:txBody>
      </p:sp>
      <p:cxnSp>
        <p:nvCxnSpPr>
          <p:cNvPr id="11" name="Straight Arrow Connector 10">
            <a:extLst>
              <a:ext uri="{FF2B5EF4-FFF2-40B4-BE49-F238E27FC236}">
                <a16:creationId xmlns:a16="http://schemas.microsoft.com/office/drawing/2014/main" id="{59804ACC-DDAF-4B6C-B452-0CF66F85869E}"/>
              </a:ext>
            </a:extLst>
          </p:cNvPr>
          <p:cNvCxnSpPr>
            <a:cxnSpLocks/>
            <a:stCxn id="35" idx="2"/>
          </p:cNvCxnSpPr>
          <p:nvPr/>
        </p:nvCxnSpPr>
        <p:spPr>
          <a:xfrm flipH="1">
            <a:off x="4506979" y="3615548"/>
            <a:ext cx="1397624" cy="723071"/>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DAFBB2D8-EC89-561D-039C-73C2A02B23AF}"/>
              </a:ext>
            </a:extLst>
          </p:cNvPr>
          <p:cNvSpPr txBox="1"/>
          <p:nvPr/>
        </p:nvSpPr>
        <p:spPr>
          <a:xfrm>
            <a:off x="5454548" y="3830210"/>
            <a:ext cx="1106329" cy="219291"/>
          </a:xfrm>
          <a:prstGeom prst="rect">
            <a:avLst/>
          </a:prstGeom>
          <a:noFill/>
        </p:spPr>
        <p:txBody>
          <a:bodyPr wrap="square" rtlCol="0">
            <a:spAutoFit/>
          </a:bodyPr>
          <a:lstStyle>
            <a:defPPr>
              <a:defRPr lang="en-US"/>
            </a:defPPr>
            <a:lvl1pPr>
              <a:defRPr sz="825"/>
            </a:lvl1pPr>
          </a:lstStyle>
          <a:p>
            <a:r>
              <a:rPr lang="en-US" dirty="0"/>
              <a:t>Perform …</a:t>
            </a:r>
          </a:p>
        </p:txBody>
      </p:sp>
      <p:sp>
        <p:nvSpPr>
          <p:cNvPr id="21" name="Rounded Rectangle 20">
            <a:extLst>
              <a:ext uri="{FF2B5EF4-FFF2-40B4-BE49-F238E27FC236}">
                <a16:creationId xmlns:a16="http://schemas.microsoft.com/office/drawing/2014/main" id="{04D3D2F0-392D-30C5-282C-421D2599BD2A}"/>
              </a:ext>
            </a:extLst>
          </p:cNvPr>
          <p:cNvSpPr/>
          <p:nvPr/>
        </p:nvSpPr>
        <p:spPr>
          <a:xfrm>
            <a:off x="3399614" y="1599606"/>
            <a:ext cx="1333055" cy="574729"/>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Product</a:t>
            </a:r>
          </a:p>
        </p:txBody>
      </p:sp>
      <p:cxnSp>
        <p:nvCxnSpPr>
          <p:cNvPr id="22" name="Straight Arrow Connector 21">
            <a:extLst>
              <a:ext uri="{FF2B5EF4-FFF2-40B4-BE49-F238E27FC236}">
                <a16:creationId xmlns:a16="http://schemas.microsoft.com/office/drawing/2014/main" id="{B839E2DE-0847-71CE-1335-80748200BBB4}"/>
              </a:ext>
            </a:extLst>
          </p:cNvPr>
          <p:cNvCxnSpPr>
            <a:cxnSpLocks/>
            <a:endCxn id="21" idx="2"/>
          </p:cNvCxnSpPr>
          <p:nvPr/>
        </p:nvCxnSpPr>
        <p:spPr>
          <a:xfrm flipV="1">
            <a:off x="2819400" y="2174335"/>
            <a:ext cx="1246742" cy="926863"/>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586AADAD-951C-8AB5-6B0A-BB19685440EC}"/>
              </a:ext>
            </a:extLst>
          </p:cNvPr>
          <p:cNvSpPr txBox="1"/>
          <p:nvPr/>
        </p:nvSpPr>
        <p:spPr>
          <a:xfrm>
            <a:off x="2497676" y="2690044"/>
            <a:ext cx="1106329" cy="219291"/>
          </a:xfrm>
          <a:prstGeom prst="rect">
            <a:avLst/>
          </a:prstGeom>
          <a:noFill/>
        </p:spPr>
        <p:txBody>
          <a:bodyPr wrap="square" rtlCol="0">
            <a:spAutoFit/>
          </a:bodyPr>
          <a:lstStyle>
            <a:defPPr>
              <a:defRPr lang="en-US"/>
            </a:defPPr>
            <a:lvl1pPr>
              <a:defRPr sz="825"/>
            </a:lvl1pPr>
          </a:lstStyle>
          <a:p>
            <a:r>
              <a:rPr lang="en-US" dirty="0"/>
              <a:t>Produces</a:t>
            </a:r>
          </a:p>
        </p:txBody>
      </p:sp>
      <p:sp>
        <p:nvSpPr>
          <p:cNvPr id="3" name="Date Placeholder 1">
            <a:extLst>
              <a:ext uri="{FF2B5EF4-FFF2-40B4-BE49-F238E27FC236}">
                <a16:creationId xmlns:a16="http://schemas.microsoft.com/office/drawing/2014/main" id="{8150D631-7A0D-9A57-F90E-53767859D9E0}"/>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12-2</a:t>
            </a:r>
          </a:p>
        </p:txBody>
      </p:sp>
      <p:sp>
        <p:nvSpPr>
          <p:cNvPr id="4" name="Rounded Rectangle 3">
            <a:extLst>
              <a:ext uri="{FF2B5EF4-FFF2-40B4-BE49-F238E27FC236}">
                <a16:creationId xmlns:a16="http://schemas.microsoft.com/office/drawing/2014/main" id="{C50A3C5C-1EBF-8D25-0259-55DD75BFEB1C}"/>
              </a:ext>
            </a:extLst>
          </p:cNvPr>
          <p:cNvSpPr/>
          <p:nvPr/>
        </p:nvSpPr>
        <p:spPr>
          <a:xfrm>
            <a:off x="5762626" y="5022361"/>
            <a:ext cx="1106329" cy="629019"/>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Standard</a:t>
            </a:r>
          </a:p>
          <a:p>
            <a:pPr algn="ctr"/>
            <a:r>
              <a:rPr lang="en-US" sz="1200" dirty="0">
                <a:solidFill>
                  <a:schemeClr val="bg1"/>
                </a:solidFill>
              </a:rPr>
              <a:t>Operations</a:t>
            </a:r>
          </a:p>
          <a:p>
            <a:pPr algn="ctr"/>
            <a:r>
              <a:rPr lang="en-US" sz="1200" dirty="0">
                <a:solidFill>
                  <a:schemeClr val="bg1"/>
                </a:solidFill>
              </a:rPr>
              <a:t>Procedure</a:t>
            </a:r>
          </a:p>
        </p:txBody>
      </p:sp>
      <p:cxnSp>
        <p:nvCxnSpPr>
          <p:cNvPr id="6" name="Straight Arrow Connector 5">
            <a:extLst>
              <a:ext uri="{FF2B5EF4-FFF2-40B4-BE49-F238E27FC236}">
                <a16:creationId xmlns:a16="http://schemas.microsoft.com/office/drawing/2014/main" id="{D6715A83-75A3-4116-72DE-E67EBDB7BA05}"/>
              </a:ext>
            </a:extLst>
          </p:cNvPr>
          <p:cNvCxnSpPr>
            <a:cxnSpLocks/>
            <a:stCxn id="4" idx="1"/>
          </p:cNvCxnSpPr>
          <p:nvPr/>
        </p:nvCxnSpPr>
        <p:spPr>
          <a:xfrm flipH="1" flipV="1">
            <a:off x="4419600" y="4772572"/>
            <a:ext cx="1343026" cy="564299"/>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F5D347A7-CA08-E90C-D126-9560D316F6AC}"/>
              </a:ext>
            </a:extLst>
          </p:cNvPr>
          <p:cNvSpPr txBox="1"/>
          <p:nvPr/>
        </p:nvSpPr>
        <p:spPr>
          <a:xfrm>
            <a:off x="4844024" y="5178178"/>
            <a:ext cx="1163689" cy="473206"/>
          </a:xfrm>
          <a:prstGeom prst="rect">
            <a:avLst/>
          </a:prstGeom>
          <a:noFill/>
        </p:spPr>
        <p:txBody>
          <a:bodyPr wrap="square" rtlCol="0">
            <a:spAutoFit/>
          </a:bodyPr>
          <a:lstStyle/>
          <a:p>
            <a:r>
              <a:rPr lang="en-US" sz="825" dirty="0"/>
              <a:t>Defines </a:t>
            </a:r>
          </a:p>
          <a:p>
            <a:r>
              <a:rPr lang="en-US" sz="825" dirty="0"/>
              <a:t>Normative</a:t>
            </a:r>
          </a:p>
          <a:p>
            <a:r>
              <a:rPr lang="en-US" sz="825" dirty="0"/>
              <a:t>Specification</a:t>
            </a:r>
          </a:p>
        </p:txBody>
      </p:sp>
    </p:spTree>
    <p:extLst>
      <p:ext uri="{BB962C8B-B14F-4D97-AF65-F5344CB8AC3E}">
        <p14:creationId xmlns:p14="http://schemas.microsoft.com/office/powerpoint/2010/main" val="406504259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A51B20C8-B323-B04C-A9E1-2B4CE1C35846}"/>
              </a:ext>
            </a:extLst>
          </p:cNvPr>
          <p:cNvSpPr/>
          <p:nvPr/>
        </p:nvSpPr>
        <p:spPr bwMode="auto">
          <a:xfrm>
            <a:off x="6554491" y="752163"/>
            <a:ext cx="2017178" cy="2796361"/>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r>
              <a:rPr kumimoji="0" lang="en-US" sz="1400" b="1" i="0" u="none" strike="noStrike" cap="none" normalizeH="0" baseline="0" dirty="0">
                <a:ln>
                  <a:noFill/>
                </a:ln>
                <a:solidFill>
                  <a:schemeClr val="tx1"/>
                </a:solidFill>
                <a:effectLst/>
                <a:latin typeface="Arial" pitchFamily="-107" charset="0"/>
              </a:rPr>
              <a:t>Swimlane (System B)</a:t>
            </a:r>
          </a:p>
        </p:txBody>
      </p:sp>
      <p:cxnSp>
        <p:nvCxnSpPr>
          <p:cNvPr id="41" name="Straight Connector 40">
            <a:extLst>
              <a:ext uri="{FF2B5EF4-FFF2-40B4-BE49-F238E27FC236}">
                <a16:creationId xmlns:a16="http://schemas.microsoft.com/office/drawing/2014/main" id="{A33192E9-F2EF-C54A-94DF-99A15673052B}"/>
              </a:ext>
            </a:extLst>
          </p:cNvPr>
          <p:cNvCxnSpPr>
            <a:cxnSpLocks/>
          </p:cNvCxnSpPr>
          <p:nvPr/>
        </p:nvCxnSpPr>
        <p:spPr bwMode="auto">
          <a:xfrm>
            <a:off x="6569056" y="1093944"/>
            <a:ext cx="2003974" cy="0"/>
          </a:xfrm>
          <a:prstGeom prst="line">
            <a:avLst/>
          </a:prstGeom>
          <a:solidFill>
            <a:srgbClr val="FFFFFF"/>
          </a:solidFill>
          <a:ln w="38100" cap="flat" cmpd="sng" algn="ctr">
            <a:solidFill>
              <a:srgbClr val="000000"/>
            </a:solidFill>
            <a:prstDash val="solid"/>
            <a:round/>
            <a:headEnd type="none" w="med" len="med"/>
            <a:tailEnd type="none" w="med" len="med"/>
          </a:ln>
          <a:effectLst/>
        </p:spPr>
      </p:cxnSp>
      <p:sp>
        <p:nvSpPr>
          <p:cNvPr id="2" name="Title 1"/>
          <p:cNvSpPr>
            <a:spLocks noGrp="1"/>
          </p:cNvSpPr>
          <p:nvPr>
            <p:ph type="title"/>
          </p:nvPr>
        </p:nvSpPr>
        <p:spPr>
          <a:xfrm>
            <a:off x="457200" y="152400"/>
            <a:ext cx="8229600" cy="1143000"/>
          </a:xfrm>
        </p:spPr>
        <p:txBody>
          <a:bodyPr vert="horz"/>
          <a:lstStyle/>
          <a:p>
            <a:r>
              <a:rPr lang="en-GB" sz="2000" dirty="0">
                <a:solidFill>
                  <a:srgbClr val="0099A6"/>
                </a:solidFill>
              </a:rPr>
              <a:t>RASDS Operations View Representation</a:t>
            </a:r>
          </a:p>
        </p:txBody>
      </p:sp>
      <p:sp>
        <p:nvSpPr>
          <p:cNvPr id="37" name="Rectangle 36">
            <a:extLst>
              <a:ext uri="{FF2B5EF4-FFF2-40B4-BE49-F238E27FC236}">
                <a16:creationId xmlns:a16="http://schemas.microsoft.com/office/drawing/2014/main" id="{EDF09A24-DA7A-614C-8BCC-1E01DEFE1061}"/>
              </a:ext>
            </a:extLst>
          </p:cNvPr>
          <p:cNvSpPr/>
          <p:nvPr/>
        </p:nvSpPr>
        <p:spPr bwMode="auto">
          <a:xfrm>
            <a:off x="3063498" y="752163"/>
            <a:ext cx="2017178" cy="2796361"/>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r>
              <a:rPr kumimoji="0" lang="en-US" sz="1400" b="1" i="0" u="none" strike="noStrike" cap="none" normalizeH="0" baseline="0" dirty="0">
                <a:ln>
                  <a:noFill/>
                </a:ln>
                <a:solidFill>
                  <a:schemeClr val="tx1"/>
                </a:solidFill>
                <a:effectLst/>
                <a:latin typeface="Arial" pitchFamily="-107" charset="0"/>
              </a:rPr>
              <a:t>Swimlane (System A)</a:t>
            </a:r>
          </a:p>
        </p:txBody>
      </p:sp>
      <p:cxnSp>
        <p:nvCxnSpPr>
          <p:cNvPr id="38" name="Straight Connector 37">
            <a:extLst>
              <a:ext uri="{FF2B5EF4-FFF2-40B4-BE49-F238E27FC236}">
                <a16:creationId xmlns:a16="http://schemas.microsoft.com/office/drawing/2014/main" id="{2ED5EA54-ECFC-894E-9C81-1356468310E6}"/>
              </a:ext>
            </a:extLst>
          </p:cNvPr>
          <p:cNvCxnSpPr>
            <a:cxnSpLocks/>
          </p:cNvCxnSpPr>
          <p:nvPr/>
        </p:nvCxnSpPr>
        <p:spPr bwMode="auto">
          <a:xfrm>
            <a:off x="3078063" y="1093944"/>
            <a:ext cx="2003974" cy="0"/>
          </a:xfrm>
          <a:prstGeom prst="line">
            <a:avLst/>
          </a:prstGeom>
          <a:solidFill>
            <a:srgbClr val="FFFFFF"/>
          </a:solidFill>
          <a:ln w="38100" cap="flat" cmpd="sng" algn="ctr">
            <a:solidFill>
              <a:srgbClr val="000000"/>
            </a:solidFill>
            <a:prstDash val="solid"/>
            <a:round/>
            <a:headEnd type="none" w="med" len="med"/>
            <a:tailEnd type="none" w="med" len="med"/>
          </a:ln>
          <a:effectLst/>
        </p:spPr>
      </p:cxnSp>
      <p:sp>
        <p:nvSpPr>
          <p:cNvPr id="4" name="Date Placeholder 3"/>
          <p:cNvSpPr>
            <a:spLocks noGrp="1"/>
          </p:cNvSpPr>
          <p:nvPr>
            <p:ph type="dt" sz="half" idx="2"/>
          </p:nvPr>
        </p:nvSpPr>
        <p:spPr/>
        <p:txBody>
          <a:bodyPr/>
          <a:lstStyle/>
          <a:p>
            <a:r>
              <a:rPr lang="en-US" dirty="0">
                <a:solidFill>
                  <a:srgbClr val="FF0000"/>
                </a:solidFill>
              </a:rPr>
              <a:t>25 Sep 2024</a:t>
            </a:r>
            <a:endParaRPr lang="en-GB" dirty="0">
              <a:solidFill>
                <a:srgbClr val="FF0000"/>
              </a:solidFill>
            </a:endParaRPr>
          </a:p>
        </p:txBody>
      </p:sp>
      <p:sp>
        <p:nvSpPr>
          <p:cNvPr id="5" name="Oval 4"/>
          <p:cNvSpPr>
            <a:spLocks noChangeArrowheads="1"/>
          </p:cNvSpPr>
          <p:nvPr/>
        </p:nvSpPr>
        <p:spPr bwMode="auto">
          <a:xfrm>
            <a:off x="3287756" y="1650415"/>
            <a:ext cx="1473815" cy="792088"/>
          </a:xfrm>
          <a:prstGeom prst="ellipse">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Task A</a:t>
            </a:r>
          </a:p>
        </p:txBody>
      </p:sp>
      <p:sp>
        <p:nvSpPr>
          <p:cNvPr id="6" name="Oval 5"/>
          <p:cNvSpPr>
            <a:spLocks noChangeArrowheads="1"/>
          </p:cNvSpPr>
          <p:nvPr/>
        </p:nvSpPr>
        <p:spPr bwMode="auto">
          <a:xfrm>
            <a:off x="6811450" y="1650415"/>
            <a:ext cx="1646750" cy="792088"/>
          </a:xfrm>
          <a:prstGeom prst="ellipse">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cxnSp>
        <p:nvCxnSpPr>
          <p:cNvPr id="7" name="Straight Connector 6"/>
          <p:cNvCxnSpPr>
            <a:cxnSpLocks/>
            <a:stCxn id="5" idx="6"/>
            <a:endCxn id="6" idx="2"/>
          </p:cNvCxnSpPr>
          <p:nvPr/>
        </p:nvCxnSpPr>
        <p:spPr bwMode="auto">
          <a:xfrm>
            <a:off x="4761571" y="2046459"/>
            <a:ext cx="2049879" cy="0"/>
          </a:xfrm>
          <a:prstGeom prst="line">
            <a:avLst/>
          </a:prstGeom>
          <a:noFill/>
          <a:ln w="9525" cap="flat" cmpd="sng" algn="ctr">
            <a:solidFill>
              <a:schemeClr val="tx1"/>
            </a:solidFill>
            <a:prstDash val="dash"/>
            <a:round/>
            <a:headEnd type="none" w="med" len="med"/>
            <a:tailEnd type="triangl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4" name="Rectangle 13"/>
          <p:cNvSpPr/>
          <p:nvPr/>
        </p:nvSpPr>
        <p:spPr bwMode="auto">
          <a:xfrm>
            <a:off x="5611047" y="1958997"/>
            <a:ext cx="350926" cy="159462"/>
          </a:xfrm>
          <a:prstGeom prst="rect">
            <a:avLst/>
          </a:prstGeom>
          <a:solidFill>
            <a:srgbClr val="CC99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DATA</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5" name="Line Callout 1 (No Border) 14"/>
          <p:cNvSpPr/>
          <p:nvPr/>
        </p:nvSpPr>
        <p:spPr bwMode="auto">
          <a:xfrm flipH="1">
            <a:off x="3211034" y="1171493"/>
            <a:ext cx="1226602" cy="402798"/>
          </a:xfrm>
          <a:prstGeom prst="callout1">
            <a:avLst>
              <a:gd name="adj1" fmla="val 56309"/>
              <a:gd name="adj2" fmla="val -2459"/>
              <a:gd name="adj3" fmla="val 216936"/>
              <a:gd name="adj4" fmla="val -70080"/>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Logical Link:</a:t>
            </a:r>
            <a:br>
              <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br>
            <a:r>
              <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flow between</a:t>
            </a:r>
            <a:r>
              <a:rPr kumimoji="0" lang="en-GB" sz="1000" b="0" i="0" u="none" strike="noStrike" cap="none" normalizeH="0" dirty="0">
                <a:ln>
                  <a:noFill/>
                </a:ln>
                <a:solidFill>
                  <a:schemeClr val="tx1"/>
                </a:solidFill>
                <a:effectLst/>
                <a:latin typeface="Arial" panose="020B0604020202020204" pitchFamily="34" charset="0"/>
                <a:cs typeface="Arial" panose="020B0604020202020204" pitchFamily="34" charset="0"/>
              </a:rPr>
              <a:t> tasks</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6" name="Line Callout 1 (No Border) 15"/>
          <p:cNvSpPr/>
          <p:nvPr/>
        </p:nvSpPr>
        <p:spPr bwMode="auto">
          <a:xfrm flipH="1">
            <a:off x="4278784" y="2736933"/>
            <a:ext cx="1406497" cy="542517"/>
          </a:xfrm>
          <a:prstGeom prst="callout1">
            <a:avLst>
              <a:gd name="adj1" fmla="val 50552"/>
              <a:gd name="adj2" fmla="val 100513"/>
              <a:gd name="adj3" fmla="val -51927"/>
              <a:gd name="adj4" fmla="val 118965"/>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Source Task</a:t>
            </a:r>
          </a:p>
          <a:p>
            <a:pPr algn="ctr"/>
            <a:r>
              <a:rPr lang="en-GB" sz="1000" b="0" dirty="0">
                <a:latin typeface="Arial" panose="020B0604020202020204" pitchFamily="34" charset="0"/>
                <a:cs typeface="Arial" panose="020B0604020202020204" pitchFamily="34" charset="0"/>
              </a:rPr>
              <a:t>(start/stop or duration, optional)</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7" name="Line Callout 1 (No Border) 16"/>
          <p:cNvSpPr/>
          <p:nvPr/>
        </p:nvSpPr>
        <p:spPr bwMode="auto">
          <a:xfrm flipH="1">
            <a:off x="5584944" y="1181407"/>
            <a:ext cx="1726426" cy="379747"/>
          </a:xfrm>
          <a:prstGeom prst="callout1">
            <a:avLst>
              <a:gd name="adj1" fmla="val 102364"/>
              <a:gd name="adj2" fmla="val 48526"/>
              <a:gd name="adj3" fmla="val 178279"/>
              <a:gd name="adj4" fmla="val 23368"/>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Subsequent Task</a:t>
            </a:r>
          </a:p>
          <a:p>
            <a:pPr algn="ctr"/>
            <a:r>
              <a:rPr lang="en-GB" sz="1000" b="0" dirty="0">
                <a:latin typeface="Arial" panose="020B0604020202020204" pitchFamily="34" charset="0"/>
                <a:cs typeface="Arial" panose="020B0604020202020204" pitchFamily="34" charset="0"/>
              </a:rPr>
              <a:t>(start time or event, optional)</a:t>
            </a:r>
          </a:p>
          <a:p>
            <a:pPr marL="0" marR="0" indent="0" algn="ctr"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8" name="Line Callout 1 (No Border) 17"/>
          <p:cNvSpPr/>
          <p:nvPr/>
        </p:nvSpPr>
        <p:spPr bwMode="auto">
          <a:xfrm flipH="1">
            <a:off x="6108200" y="2507391"/>
            <a:ext cx="1406497" cy="351605"/>
          </a:xfrm>
          <a:prstGeom prst="callout1">
            <a:avLst>
              <a:gd name="adj1" fmla="val 52950"/>
              <a:gd name="adj2" fmla="val 100513"/>
              <a:gd name="adj3" fmla="val -98700"/>
              <a:gd name="adj4" fmla="val 120933"/>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Information Object</a:t>
            </a:r>
          </a:p>
          <a:p>
            <a:pPr marL="0" marR="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effectLst/>
                <a:latin typeface="Arial" panose="020B0604020202020204" pitchFamily="34" charset="0"/>
                <a:cs typeface="Arial" panose="020B0604020202020204" pitchFamily="34" charset="0"/>
              </a:rPr>
              <a:t>(optional)</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437F3180-421B-684B-B1A5-F6302584DF13}"/>
              </a:ext>
            </a:extLst>
          </p:cNvPr>
          <p:cNvSpPr/>
          <p:nvPr/>
        </p:nvSpPr>
        <p:spPr>
          <a:xfrm>
            <a:off x="301006" y="988756"/>
            <a:ext cx="2465115" cy="4832092"/>
          </a:xfrm>
          <a:prstGeom prst="rect">
            <a:avLst/>
          </a:prstGeom>
        </p:spPr>
        <p:txBody>
          <a:bodyPr wrap="square">
            <a:spAutoFit/>
          </a:bodyPr>
          <a:lstStyle/>
          <a:p>
            <a:pPr eaLnBrk="1" hangingPunct="1"/>
            <a:r>
              <a:rPr kumimoji="1" lang="en-US" altLang="ja-JP" sz="1100" b="0" dirty="0">
                <a:latin typeface="Arial" panose="020B0604020202020204" pitchFamily="34" charset="0"/>
                <a:ea typeface="Osaka" charset="-128"/>
              </a:rPr>
              <a:t>Operations Objects are Tasks, treated like functions, abstract representations of behavior.  For this purpose they are shown within some system context (</a:t>
            </a:r>
            <a:r>
              <a:rPr kumimoji="1" lang="en-US" altLang="ja-JP" sz="1100" b="0" dirty="0" err="1">
                <a:latin typeface="Arial" panose="020B0604020202020204" pitchFamily="34" charset="0"/>
                <a:ea typeface="Osaka" charset="-128"/>
              </a:rPr>
              <a:t>swimlanes</a:t>
            </a:r>
            <a:r>
              <a:rPr kumimoji="1" lang="en-US" altLang="ja-JP" sz="1100" b="0" dirty="0">
                <a:latin typeface="Arial" panose="020B0604020202020204" pitchFamily="34" charset="0"/>
                <a:ea typeface="Osaka" charset="-128"/>
              </a:rPr>
              <a:t>).</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Operations Objects may themselves be decomposed into lower level Operations.  Different uses of the same Operations Object may be expressed in other views and referenced by correspondence.</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Operations views are intended to describe temporal flows among different systems elements.</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Operations views may explicitly show timing and/or duration, and are suitable for representing instances, durative events, and sequences of events.</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They may explicitly identify the information objects that are exchanged (tied by correspondence to the Information View where they are defined).</a:t>
            </a:r>
          </a:p>
        </p:txBody>
      </p:sp>
      <p:sp>
        <p:nvSpPr>
          <p:cNvPr id="36" name="Oval 35">
            <a:extLst>
              <a:ext uri="{FF2B5EF4-FFF2-40B4-BE49-F238E27FC236}">
                <a16:creationId xmlns:a16="http://schemas.microsoft.com/office/drawing/2014/main" id="{4F52C31D-126E-D64A-94A7-D1D92FEC07B9}"/>
              </a:ext>
            </a:extLst>
          </p:cNvPr>
          <p:cNvSpPr>
            <a:spLocks noChangeArrowheads="1"/>
          </p:cNvSpPr>
          <p:nvPr/>
        </p:nvSpPr>
        <p:spPr bwMode="auto">
          <a:xfrm>
            <a:off x="7340878" y="2041046"/>
            <a:ext cx="914400" cy="281542"/>
          </a:xfrm>
          <a:prstGeom prst="ellipse">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r>
              <a:rPr kumimoji="1" lang="en-US" sz="900" b="0" dirty="0">
                <a:solidFill>
                  <a:srgbClr val="000000"/>
                </a:solidFill>
                <a:latin typeface="Arial" panose="020B0604020202020204" pitchFamily="34" charset="0"/>
                <a:ea typeface="ＭＳ Ｐゴシック" pitchFamily="34" charset="-128"/>
                <a:cs typeface="Arial" panose="020B0604020202020204" pitchFamily="34" charset="0"/>
              </a:rPr>
              <a:t>Sub-Function B1</a:t>
            </a:r>
          </a:p>
        </p:txBody>
      </p:sp>
      <p:sp>
        <p:nvSpPr>
          <p:cNvPr id="12" name="Rectangle 11">
            <a:extLst>
              <a:ext uri="{FF2B5EF4-FFF2-40B4-BE49-F238E27FC236}">
                <a16:creationId xmlns:a16="http://schemas.microsoft.com/office/drawing/2014/main" id="{F9C99F2D-28DF-7442-AFFA-C1EF9CAD4B04}"/>
              </a:ext>
            </a:extLst>
          </p:cNvPr>
          <p:cNvSpPr/>
          <p:nvPr/>
        </p:nvSpPr>
        <p:spPr>
          <a:xfrm>
            <a:off x="7311370" y="1740069"/>
            <a:ext cx="646908" cy="276999"/>
          </a:xfrm>
          <a:prstGeom prst="rect">
            <a:avLst/>
          </a:prstGeom>
        </p:spPr>
        <p:txBody>
          <a:bodyPr wrap="none">
            <a:spAutoFit/>
          </a:bodyPr>
          <a:lstStyle/>
          <a:p>
            <a:pPr algn="ct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Task B</a:t>
            </a:r>
          </a:p>
        </p:txBody>
      </p:sp>
      <p:sp>
        <p:nvSpPr>
          <p:cNvPr id="3" name="Date Placeholder 1">
            <a:extLst>
              <a:ext uri="{FF2B5EF4-FFF2-40B4-BE49-F238E27FC236}">
                <a16:creationId xmlns:a16="http://schemas.microsoft.com/office/drawing/2014/main" id="{30EA3C6D-0439-E393-373A-BD15CB85CF7D}"/>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solidFill>
                  <a:srgbClr val="FF0000"/>
                </a:solidFill>
              </a:rPr>
              <a:t>Fig 12-3, with mods</a:t>
            </a:r>
          </a:p>
        </p:txBody>
      </p:sp>
      <p:sp>
        <p:nvSpPr>
          <p:cNvPr id="8" name="TextBox 7">
            <a:extLst>
              <a:ext uri="{FF2B5EF4-FFF2-40B4-BE49-F238E27FC236}">
                <a16:creationId xmlns:a16="http://schemas.microsoft.com/office/drawing/2014/main" id="{BDBEBDBF-3BAE-E001-AB2E-B80407F3E37D}"/>
              </a:ext>
            </a:extLst>
          </p:cNvPr>
          <p:cNvSpPr txBox="1"/>
          <p:nvPr/>
        </p:nvSpPr>
        <p:spPr>
          <a:xfrm>
            <a:off x="3734718" y="4050407"/>
            <a:ext cx="4418682" cy="1375056"/>
          </a:xfrm>
          <a:prstGeom prst="rect">
            <a:avLst/>
          </a:prstGeom>
          <a:noFill/>
        </p:spPr>
        <p:txBody>
          <a:bodyPr wrap="square" rtlCol="0">
            <a:spAutoFit/>
          </a:bodyPr>
          <a:lstStyle/>
          <a:p>
            <a:pPr>
              <a:lnSpc>
                <a:spcPts val="1700"/>
              </a:lnSpc>
            </a:pPr>
            <a:r>
              <a:rPr lang="en-GB" sz="1000" b="0" dirty="0">
                <a:solidFill>
                  <a:schemeClr val="tx1"/>
                </a:solidFill>
                <a:latin typeface="Arial" panose="020B0604020202020204" pitchFamily="34" charset="0"/>
                <a:cs typeface="Arial" panose="020B0604020202020204" pitchFamily="34" charset="0"/>
              </a:rPr>
              <a:t>Denotes a defined function, may show containment (example shown)</a:t>
            </a:r>
          </a:p>
          <a:p>
            <a:pPr>
              <a:lnSpc>
                <a:spcPts val="1700"/>
              </a:lnSpc>
            </a:pPr>
            <a:r>
              <a:rPr lang="en-GB" sz="1000" b="0" dirty="0">
                <a:solidFill>
                  <a:schemeClr val="tx1"/>
                </a:solidFill>
                <a:latin typeface="Arial" panose="020B0604020202020204" pitchFamily="34" charset="0"/>
                <a:cs typeface="Arial" panose="020B0604020202020204" pitchFamily="34" charset="0"/>
              </a:rPr>
              <a:t>Denotes a Logical Link between two Functions and flow direction (optional)</a:t>
            </a:r>
          </a:p>
          <a:p>
            <a:pPr>
              <a:lnSpc>
                <a:spcPts val="1700"/>
              </a:lnSpc>
            </a:pPr>
            <a:r>
              <a:rPr lang="en-GB" sz="1000" b="0" dirty="0">
                <a:latin typeface="Arial" panose="020B0604020202020204" pitchFamily="34" charset="0"/>
                <a:cs typeface="Arial" panose="020B0604020202020204" pitchFamily="34" charset="0"/>
              </a:rPr>
              <a:t>Information Object (optional) describing communicated data, which may be described in the Information Viewpoint and referenced by correspondence</a:t>
            </a:r>
          </a:p>
          <a:p>
            <a:pPr>
              <a:lnSpc>
                <a:spcPts val="1700"/>
              </a:lnSpc>
            </a:pPr>
            <a:r>
              <a:rPr lang="en-GB" sz="1000" b="0" dirty="0">
                <a:latin typeface="Arial" panose="020B0604020202020204" pitchFamily="34" charset="0"/>
                <a:cs typeface="Arial" panose="020B0604020202020204" pitchFamily="34" charset="0"/>
              </a:rPr>
              <a:t>Denotes a specific set of activities / tasks associated with a given System Object or Organization</a:t>
            </a:r>
          </a:p>
        </p:txBody>
      </p:sp>
      <p:sp>
        <p:nvSpPr>
          <p:cNvPr id="10" name="TextBox 9">
            <a:extLst>
              <a:ext uri="{FF2B5EF4-FFF2-40B4-BE49-F238E27FC236}">
                <a16:creationId xmlns:a16="http://schemas.microsoft.com/office/drawing/2014/main" id="{19335DD3-988D-38F5-004A-47EB39922CBB}"/>
              </a:ext>
            </a:extLst>
          </p:cNvPr>
          <p:cNvSpPr txBox="1"/>
          <p:nvPr/>
        </p:nvSpPr>
        <p:spPr>
          <a:xfrm>
            <a:off x="3792954" y="3810000"/>
            <a:ext cx="3738524" cy="261610"/>
          </a:xfrm>
          <a:prstGeom prst="rect">
            <a:avLst/>
          </a:prstGeom>
          <a:noFill/>
        </p:spPr>
        <p:txBody>
          <a:bodyPr wrap="none" rtlCol="0">
            <a:spAutoFit/>
          </a:bodyPr>
          <a:lstStyle/>
          <a:p>
            <a:r>
              <a:rPr lang="en-GB" sz="1100" dirty="0">
                <a:solidFill>
                  <a:schemeClr val="tx1"/>
                </a:solidFill>
                <a:latin typeface="Arial" panose="020B0604020202020204" pitchFamily="34" charset="0"/>
                <a:cs typeface="Arial" panose="020B0604020202020204" pitchFamily="34" charset="0"/>
              </a:rPr>
              <a:t>Specific and Generic Object Types and Containment:</a:t>
            </a:r>
          </a:p>
        </p:txBody>
      </p:sp>
      <p:sp>
        <p:nvSpPr>
          <p:cNvPr id="13" name="Oval 35">
            <a:extLst>
              <a:ext uri="{FF2B5EF4-FFF2-40B4-BE49-F238E27FC236}">
                <a16:creationId xmlns:a16="http://schemas.microsoft.com/office/drawing/2014/main" id="{ABCDA28A-0AE9-1872-C749-B6835B5569D2}"/>
              </a:ext>
            </a:extLst>
          </p:cNvPr>
          <p:cNvSpPr>
            <a:spLocks noChangeArrowheads="1"/>
          </p:cNvSpPr>
          <p:nvPr/>
        </p:nvSpPr>
        <p:spPr bwMode="auto">
          <a:xfrm>
            <a:off x="3335753" y="4154361"/>
            <a:ext cx="350927" cy="137628"/>
          </a:xfrm>
          <a:prstGeom prst="ellipse">
            <a:avLst/>
          </a:prstGeom>
          <a:solidFill>
            <a:srgbClr val="FFFFCC"/>
          </a:solidFill>
          <a:ln w="9525">
            <a:solidFill>
              <a:schemeClr val="tx1"/>
            </a:solidFill>
            <a:round/>
            <a:headEnd/>
            <a:tailEnd/>
          </a:ln>
        </p:spPr>
        <p:txBody>
          <a:bodyPr lIns="0" rIns="0" anchor="ctr"/>
          <a:lstStyle/>
          <a:p>
            <a:pPr algn="ctr"/>
            <a:endParaRPr kumimoji="1" lang="en-US" alt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cxnSp>
        <p:nvCxnSpPr>
          <p:cNvPr id="21" name="Straight Connector 20">
            <a:extLst>
              <a:ext uri="{FF2B5EF4-FFF2-40B4-BE49-F238E27FC236}">
                <a16:creationId xmlns:a16="http://schemas.microsoft.com/office/drawing/2014/main" id="{9993BF08-68B3-5E0C-B5E6-AE698F278A7C}"/>
              </a:ext>
            </a:extLst>
          </p:cNvPr>
          <p:cNvCxnSpPr/>
          <p:nvPr/>
        </p:nvCxnSpPr>
        <p:spPr bwMode="auto">
          <a:xfrm>
            <a:off x="3359201" y="4401050"/>
            <a:ext cx="304029" cy="0"/>
          </a:xfrm>
          <a:prstGeom prst="line">
            <a:avLst/>
          </a:prstGeom>
          <a:noFill/>
          <a:ln w="9525" cap="flat" cmpd="sng" algn="ctr">
            <a:solidFill>
              <a:schemeClr val="tx1"/>
            </a:solidFill>
            <a:prstDash val="dash"/>
            <a:round/>
            <a:headEnd type="none" w="med" len="med"/>
            <a:tailEnd type="triangl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39" name="Rectangle 38">
            <a:extLst>
              <a:ext uri="{FF2B5EF4-FFF2-40B4-BE49-F238E27FC236}">
                <a16:creationId xmlns:a16="http://schemas.microsoft.com/office/drawing/2014/main" id="{9797DB95-B566-D869-179A-FF0DD864E098}"/>
              </a:ext>
            </a:extLst>
          </p:cNvPr>
          <p:cNvSpPr>
            <a:spLocks noChangeArrowheads="1"/>
          </p:cNvSpPr>
          <p:nvPr/>
        </p:nvSpPr>
        <p:spPr bwMode="auto">
          <a:xfrm>
            <a:off x="3327348" y="4577509"/>
            <a:ext cx="368179" cy="140313"/>
          </a:xfrm>
          <a:prstGeom prst="rect">
            <a:avLst/>
          </a:prstGeom>
          <a:solidFill>
            <a:schemeClr val="accent3"/>
          </a:solidFill>
          <a:ln w="9525">
            <a:solidFill>
              <a:schemeClr val="tx1"/>
            </a:solidFill>
            <a:round/>
            <a:headEnd/>
            <a:tailEnd/>
          </a:ln>
        </p:spPr>
        <p:txBody>
          <a:bodyPr lIns="0" rIns="0" anchor="ctr"/>
          <a:lstStyle/>
          <a:p>
            <a:pPr algn="ctr" fontAlgn="base">
              <a:spcBef>
                <a:spcPct val="0"/>
              </a:spcBef>
              <a:spcAft>
                <a:spcPct val="0"/>
              </a:spcAft>
            </a:pPr>
            <a: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t>DATA</a:t>
            </a:r>
          </a:p>
        </p:txBody>
      </p:sp>
      <p:sp>
        <p:nvSpPr>
          <p:cNvPr id="43" name="Rectangle 42">
            <a:extLst>
              <a:ext uri="{FF2B5EF4-FFF2-40B4-BE49-F238E27FC236}">
                <a16:creationId xmlns:a16="http://schemas.microsoft.com/office/drawing/2014/main" id="{A38D40AD-2F69-F387-DC4E-C4A995C04C18}"/>
              </a:ext>
            </a:extLst>
          </p:cNvPr>
          <p:cNvSpPr/>
          <p:nvPr/>
        </p:nvSpPr>
        <p:spPr bwMode="auto">
          <a:xfrm>
            <a:off x="3157662" y="5002010"/>
            <a:ext cx="577056" cy="856051"/>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r>
              <a:rPr kumimoji="0" lang="en-US" sz="900" b="1" i="0" u="none" strike="noStrike" cap="none" normalizeH="0" baseline="0" dirty="0">
                <a:ln>
                  <a:noFill/>
                </a:ln>
                <a:solidFill>
                  <a:schemeClr val="tx1"/>
                </a:solidFill>
                <a:effectLst/>
                <a:latin typeface="Arial" pitchFamily="-107" charset="0"/>
              </a:rPr>
              <a:t>Swim-lane Name</a:t>
            </a:r>
          </a:p>
          <a:p>
            <a:pPr marL="0" marR="0" indent="0" algn="l" defTabSz="914400" rtl="0" eaLnBrk="0" fontAlgn="base" latinLnBrk="0" hangingPunct="0">
              <a:lnSpc>
                <a:spcPct val="90000"/>
              </a:lnSpc>
              <a:spcBef>
                <a:spcPct val="0"/>
              </a:spcBef>
              <a:spcAft>
                <a:spcPct val="10000"/>
              </a:spcAft>
              <a:buClrTx/>
              <a:buSzPct val="125000"/>
              <a:buFontTx/>
              <a:buNone/>
              <a:tabLst/>
            </a:pPr>
            <a:endParaRPr lang="en-US" sz="900" dirty="0">
              <a:latin typeface="Arial" pitchFamily="-107" charset="0"/>
            </a:endParaRPr>
          </a:p>
          <a:p>
            <a:pPr marL="0" marR="0" indent="0" algn="l" defTabSz="914400" rtl="0" eaLnBrk="0" fontAlgn="base" latinLnBrk="0" hangingPunct="0">
              <a:lnSpc>
                <a:spcPct val="90000"/>
              </a:lnSpc>
              <a:spcBef>
                <a:spcPct val="0"/>
              </a:spcBef>
              <a:spcAft>
                <a:spcPct val="10000"/>
              </a:spcAft>
              <a:buClrTx/>
              <a:buSzPct val="125000"/>
              <a:buFontTx/>
              <a:buNone/>
              <a:tabLst/>
            </a:pPr>
            <a:r>
              <a:rPr kumimoji="0" lang="en-US" sz="900" b="1" i="0" u="none" strike="noStrike" cap="none" normalizeH="0" baseline="0" dirty="0">
                <a:ln>
                  <a:noFill/>
                </a:ln>
                <a:solidFill>
                  <a:schemeClr val="tx1"/>
                </a:solidFill>
                <a:effectLst/>
                <a:latin typeface="Arial" pitchFamily="-107" charset="0"/>
              </a:rPr>
              <a:t>Task flow</a:t>
            </a:r>
          </a:p>
        </p:txBody>
      </p:sp>
      <p:cxnSp>
        <p:nvCxnSpPr>
          <p:cNvPr id="44" name="Straight Connector 43">
            <a:extLst>
              <a:ext uri="{FF2B5EF4-FFF2-40B4-BE49-F238E27FC236}">
                <a16:creationId xmlns:a16="http://schemas.microsoft.com/office/drawing/2014/main" id="{747D71A2-D882-3970-0F25-2B6413990D1E}"/>
              </a:ext>
            </a:extLst>
          </p:cNvPr>
          <p:cNvCxnSpPr>
            <a:cxnSpLocks/>
            <a:stCxn id="43" idx="1"/>
            <a:endCxn id="43" idx="3"/>
          </p:cNvCxnSpPr>
          <p:nvPr/>
        </p:nvCxnSpPr>
        <p:spPr bwMode="auto">
          <a:xfrm>
            <a:off x="3157662" y="5430036"/>
            <a:ext cx="577056" cy="0"/>
          </a:xfrm>
          <a:prstGeom prst="line">
            <a:avLst/>
          </a:prstGeom>
          <a:solidFill>
            <a:srgbClr val="FFFFFF"/>
          </a:solidFill>
          <a:ln w="38100" cap="flat" cmpd="sng" algn="ctr">
            <a:solidFill>
              <a:srgbClr val="000000"/>
            </a:solidFill>
            <a:prstDash val="solid"/>
            <a:round/>
            <a:headEnd type="none" w="med" len="med"/>
            <a:tailEnd type="none" w="med" len="med"/>
          </a:ln>
          <a:effectLst/>
        </p:spPr>
      </p:cxnSp>
    </p:spTree>
    <p:extLst>
      <p:ext uri="{BB962C8B-B14F-4D97-AF65-F5344CB8AC3E}">
        <p14:creationId xmlns:p14="http://schemas.microsoft.com/office/powerpoint/2010/main" val="23821873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1134BD-9944-674D-9B70-445CF27814D8}"/>
              </a:ext>
            </a:extLst>
          </p:cNvPr>
          <p:cNvSpPr>
            <a:spLocks noGrp="1"/>
          </p:cNvSpPr>
          <p:nvPr>
            <p:ph type="title"/>
          </p:nvPr>
        </p:nvSpPr>
        <p:spPr>
          <a:xfrm>
            <a:off x="1828800" y="30163"/>
            <a:ext cx="5486400" cy="1143000"/>
          </a:xfrm>
          <a:noFill/>
        </p:spPr>
        <p:txBody>
          <a:bodyPr vert="horz" wrap="square" lIns="91440" tIns="45720" rIns="91440" bIns="45720" numCol="1" anchor="t" anchorCtr="0" compatLnSpc="1">
            <a:prstTxWarp prst="textNoShape">
              <a:avLst/>
            </a:prstTxWarp>
          </a:bodyPr>
          <a:lstStyle/>
          <a:p>
            <a:r>
              <a:rPr lang="en-US" sz="2400" kern="1200" dirty="0">
                <a:solidFill>
                  <a:srgbClr val="0099A6"/>
                </a:solidFill>
                <a:latin typeface="Arial" charset="0"/>
                <a:ea typeface="ＭＳ Ｐゴシック" charset="0"/>
              </a:rPr>
              <a:t>Comments on Engineering and Mission Assurance Viewpoints</a:t>
            </a:r>
          </a:p>
        </p:txBody>
      </p:sp>
      <p:sp>
        <p:nvSpPr>
          <p:cNvPr id="4" name="Content Placeholder 3">
            <a:extLst>
              <a:ext uri="{FF2B5EF4-FFF2-40B4-BE49-F238E27FC236}">
                <a16:creationId xmlns:a16="http://schemas.microsoft.com/office/drawing/2014/main" id="{88770162-F388-5241-9FAC-AC94CE8EC04C}"/>
              </a:ext>
            </a:extLst>
          </p:cNvPr>
          <p:cNvSpPr>
            <a:spLocks noGrp="1"/>
          </p:cNvSpPr>
          <p:nvPr>
            <p:ph idx="1"/>
          </p:nvPr>
        </p:nvSpPr>
        <p:spPr>
          <a:xfrm>
            <a:off x="457200" y="1066800"/>
            <a:ext cx="8229600" cy="5410200"/>
          </a:xfrm>
        </p:spPr>
        <p:txBody>
          <a:bodyPr/>
          <a:lstStyle/>
          <a:p>
            <a:r>
              <a:rPr lang="en-US" sz="2400" dirty="0"/>
              <a:t>Engineering viewpoint concerns are already thoroughly covered by ISO 15288.</a:t>
            </a:r>
          </a:p>
          <a:p>
            <a:pPr lvl="1"/>
            <a:r>
              <a:rPr lang="en-US" sz="2000" dirty="0"/>
              <a:t>The SE “V”</a:t>
            </a:r>
          </a:p>
          <a:p>
            <a:pPr lvl="1"/>
            <a:r>
              <a:rPr lang="en-US" sz="2000" dirty="0"/>
              <a:t>Processes and steps, including Systems Architecture even if it may not be explicit</a:t>
            </a:r>
          </a:p>
          <a:p>
            <a:pPr lvl="1"/>
            <a:r>
              <a:rPr lang="en-US" sz="2000" dirty="0"/>
              <a:t>There are also various agency specific standards</a:t>
            </a:r>
          </a:p>
          <a:p>
            <a:r>
              <a:rPr lang="en-US" sz="2400" dirty="0"/>
              <a:t>Mission Assurance processes are well covered by ISO 15288 and agency standards.</a:t>
            </a:r>
          </a:p>
          <a:p>
            <a:pPr lvl="1"/>
            <a:r>
              <a:rPr lang="en-US" sz="2000" dirty="0"/>
              <a:t>Since both of these are process oriented in nature, and these processes are well documented, no added Viewpoint in RASDS is required.</a:t>
            </a:r>
          </a:p>
          <a:p>
            <a:endParaRPr lang="en-US" sz="2400" dirty="0"/>
          </a:p>
          <a:p>
            <a:r>
              <a:rPr lang="en-US" sz="2400" dirty="0"/>
              <a:t>What RASDS++ does, however, is provide a standardized method to create and document the system architectures.</a:t>
            </a:r>
          </a:p>
          <a:p>
            <a:pPr lvl="1"/>
            <a:r>
              <a:rPr lang="en-US" sz="2000" dirty="0"/>
              <a:t>This is a capability that these standards implicitly require, but do not provide</a:t>
            </a:r>
          </a:p>
          <a:p>
            <a:endParaRPr lang="en-US" sz="2400" dirty="0"/>
          </a:p>
        </p:txBody>
      </p:sp>
      <p:sp>
        <p:nvSpPr>
          <p:cNvPr id="3" name="Date Placeholder 2">
            <a:extLst>
              <a:ext uri="{FF2B5EF4-FFF2-40B4-BE49-F238E27FC236}">
                <a16:creationId xmlns:a16="http://schemas.microsoft.com/office/drawing/2014/main" id="{B2E0DCB7-8AB4-2449-A6C5-6A81C1594D14}"/>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112282733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78728B-C5AC-4111-A1AD-78B7C63CD4EA}"/>
              </a:ext>
            </a:extLst>
          </p:cNvPr>
          <p:cNvSpPr>
            <a:spLocks noGrp="1"/>
          </p:cNvSpPr>
          <p:nvPr>
            <p:ph type="title"/>
          </p:nvPr>
        </p:nvSpPr>
        <p:spPr/>
        <p:txBody>
          <a:bodyPr/>
          <a:lstStyle/>
          <a:p>
            <a:r>
              <a:rPr lang="en-US" dirty="0"/>
              <a:t>Operational Viewpoint (temporal aspect)</a:t>
            </a:r>
          </a:p>
        </p:txBody>
      </p:sp>
      <p:sp>
        <p:nvSpPr>
          <p:cNvPr id="4" name="Date Placeholder 3">
            <a:extLst>
              <a:ext uri="{FF2B5EF4-FFF2-40B4-BE49-F238E27FC236}">
                <a16:creationId xmlns:a16="http://schemas.microsoft.com/office/drawing/2014/main" id="{D2227017-EEDD-4981-9479-C6ABEE33EB11}"/>
              </a:ext>
            </a:extLst>
          </p:cNvPr>
          <p:cNvSpPr>
            <a:spLocks noGrp="1"/>
          </p:cNvSpPr>
          <p:nvPr>
            <p:ph type="dt" sz="half" idx="2"/>
          </p:nvPr>
        </p:nvSpPr>
        <p:spPr>
          <a:xfrm>
            <a:off x="0" y="6553200"/>
            <a:ext cx="1731963" cy="268288"/>
          </a:xfrm>
        </p:spPr>
        <p:txBody>
          <a:bodyPr/>
          <a:lstStyle/>
          <a:p>
            <a:r>
              <a:rPr lang="en-US"/>
              <a:t>28 Mar 2024</a:t>
            </a:r>
            <a:endParaRPr lang="en-US" dirty="0"/>
          </a:p>
        </p:txBody>
      </p:sp>
      <p:sp>
        <p:nvSpPr>
          <p:cNvPr id="45" name="Rectangle: Rounded Corners 44">
            <a:extLst>
              <a:ext uri="{FF2B5EF4-FFF2-40B4-BE49-F238E27FC236}">
                <a16:creationId xmlns:a16="http://schemas.microsoft.com/office/drawing/2014/main" id="{51D6C4A9-181C-44E2-B4BE-602BFBD46FB0}"/>
              </a:ext>
            </a:extLst>
          </p:cNvPr>
          <p:cNvSpPr/>
          <p:nvPr/>
        </p:nvSpPr>
        <p:spPr>
          <a:xfrm>
            <a:off x="1926276" y="1894410"/>
            <a:ext cx="915603" cy="400693"/>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Process</a:t>
            </a:r>
          </a:p>
        </p:txBody>
      </p:sp>
      <p:sp>
        <p:nvSpPr>
          <p:cNvPr id="46" name="Rectangle: Rounded Corners 45">
            <a:extLst>
              <a:ext uri="{FF2B5EF4-FFF2-40B4-BE49-F238E27FC236}">
                <a16:creationId xmlns:a16="http://schemas.microsoft.com/office/drawing/2014/main" id="{BE6B0436-CC4C-45CF-8856-96FFDDD4BE19}"/>
              </a:ext>
            </a:extLst>
          </p:cNvPr>
          <p:cNvSpPr/>
          <p:nvPr/>
        </p:nvSpPr>
        <p:spPr>
          <a:xfrm>
            <a:off x="3070948" y="2525985"/>
            <a:ext cx="1120051" cy="400693"/>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Procedure</a:t>
            </a:r>
          </a:p>
        </p:txBody>
      </p:sp>
      <p:sp>
        <p:nvSpPr>
          <p:cNvPr id="47" name="Rectangle: Rounded Corners 46">
            <a:extLst>
              <a:ext uri="{FF2B5EF4-FFF2-40B4-BE49-F238E27FC236}">
                <a16:creationId xmlns:a16="http://schemas.microsoft.com/office/drawing/2014/main" id="{2437E72F-8BAD-4480-9C42-FCE388506BBF}"/>
              </a:ext>
            </a:extLst>
          </p:cNvPr>
          <p:cNvSpPr/>
          <p:nvPr/>
        </p:nvSpPr>
        <p:spPr>
          <a:xfrm>
            <a:off x="3118449" y="3228963"/>
            <a:ext cx="1022040" cy="400693"/>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Activity</a:t>
            </a:r>
          </a:p>
        </p:txBody>
      </p:sp>
      <p:sp>
        <p:nvSpPr>
          <p:cNvPr id="48" name="Rectangle: Rounded Corners 47">
            <a:extLst>
              <a:ext uri="{FF2B5EF4-FFF2-40B4-BE49-F238E27FC236}">
                <a16:creationId xmlns:a16="http://schemas.microsoft.com/office/drawing/2014/main" id="{A32CF0AD-4613-4BE4-AAA7-C8482124C4D0}"/>
              </a:ext>
            </a:extLst>
          </p:cNvPr>
          <p:cNvSpPr/>
          <p:nvPr/>
        </p:nvSpPr>
        <p:spPr>
          <a:xfrm>
            <a:off x="4408931" y="3923703"/>
            <a:ext cx="1022040" cy="400693"/>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Task</a:t>
            </a:r>
          </a:p>
        </p:txBody>
      </p:sp>
      <p:sp>
        <p:nvSpPr>
          <p:cNvPr id="49" name="Rectangle: Rounded Corners 48">
            <a:extLst>
              <a:ext uri="{FF2B5EF4-FFF2-40B4-BE49-F238E27FC236}">
                <a16:creationId xmlns:a16="http://schemas.microsoft.com/office/drawing/2014/main" id="{C8D0634C-5DB2-400B-A99C-8B72E934CF63}"/>
              </a:ext>
            </a:extLst>
          </p:cNvPr>
          <p:cNvSpPr/>
          <p:nvPr/>
        </p:nvSpPr>
        <p:spPr>
          <a:xfrm>
            <a:off x="698566" y="5571272"/>
            <a:ext cx="1022040" cy="400693"/>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Product</a:t>
            </a:r>
          </a:p>
        </p:txBody>
      </p:sp>
      <p:sp>
        <p:nvSpPr>
          <p:cNvPr id="50" name="Rectangle: Rounded Corners 49">
            <a:extLst>
              <a:ext uri="{FF2B5EF4-FFF2-40B4-BE49-F238E27FC236}">
                <a16:creationId xmlns:a16="http://schemas.microsoft.com/office/drawing/2014/main" id="{78EA481D-0ACF-4A88-999F-1944A4BC0148}"/>
              </a:ext>
            </a:extLst>
          </p:cNvPr>
          <p:cNvSpPr/>
          <p:nvPr/>
        </p:nvSpPr>
        <p:spPr>
          <a:xfrm>
            <a:off x="6814564" y="5145068"/>
            <a:ext cx="1022040" cy="457095"/>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System</a:t>
            </a:r>
          </a:p>
          <a:p>
            <a:pPr algn="ctr"/>
            <a:r>
              <a:rPr lang="en-US" sz="1200" dirty="0">
                <a:solidFill>
                  <a:schemeClr val="bg1"/>
                </a:solidFill>
              </a:rPr>
              <a:t>Element</a:t>
            </a:r>
          </a:p>
        </p:txBody>
      </p:sp>
      <p:sp>
        <p:nvSpPr>
          <p:cNvPr id="51" name="Rectangle: Rounded Corners 50">
            <a:extLst>
              <a:ext uri="{FF2B5EF4-FFF2-40B4-BE49-F238E27FC236}">
                <a16:creationId xmlns:a16="http://schemas.microsoft.com/office/drawing/2014/main" id="{7813D43C-4322-4E33-B8DC-1013193297BA}"/>
              </a:ext>
            </a:extLst>
          </p:cNvPr>
          <p:cNvSpPr/>
          <p:nvPr/>
        </p:nvSpPr>
        <p:spPr>
          <a:xfrm>
            <a:off x="5521803" y="4572703"/>
            <a:ext cx="1022040" cy="400693"/>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Action</a:t>
            </a:r>
          </a:p>
        </p:txBody>
      </p:sp>
      <p:sp>
        <p:nvSpPr>
          <p:cNvPr id="52" name="Rectangle: Rounded Corners 51">
            <a:extLst>
              <a:ext uri="{FF2B5EF4-FFF2-40B4-BE49-F238E27FC236}">
                <a16:creationId xmlns:a16="http://schemas.microsoft.com/office/drawing/2014/main" id="{0291CC46-BAFC-4F8B-884D-A725A02CFB19}"/>
              </a:ext>
            </a:extLst>
          </p:cNvPr>
          <p:cNvSpPr/>
          <p:nvPr/>
        </p:nvSpPr>
        <p:spPr>
          <a:xfrm>
            <a:off x="6814565" y="2870359"/>
            <a:ext cx="1022040" cy="400693"/>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Event</a:t>
            </a:r>
          </a:p>
        </p:txBody>
      </p:sp>
      <p:cxnSp>
        <p:nvCxnSpPr>
          <p:cNvPr id="53" name="Straight Arrow Connector 14">
            <a:extLst>
              <a:ext uri="{FF2B5EF4-FFF2-40B4-BE49-F238E27FC236}">
                <a16:creationId xmlns:a16="http://schemas.microsoft.com/office/drawing/2014/main" id="{9F5B1CE8-0452-4AB9-B36C-3DA8057DAAA3}"/>
              </a:ext>
            </a:extLst>
          </p:cNvPr>
          <p:cNvCxnSpPr>
            <a:cxnSpLocks/>
            <a:stCxn id="45" idx="3"/>
            <a:endCxn id="46" idx="0"/>
          </p:cNvCxnSpPr>
          <p:nvPr/>
        </p:nvCxnSpPr>
        <p:spPr>
          <a:xfrm>
            <a:off x="2841879" y="2094757"/>
            <a:ext cx="789095" cy="431228"/>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CFA96427-1F93-449A-954F-05273D665A20}"/>
              </a:ext>
            </a:extLst>
          </p:cNvPr>
          <p:cNvCxnSpPr>
            <a:cxnSpLocks/>
            <a:stCxn id="46" idx="2"/>
            <a:endCxn id="47" idx="0"/>
          </p:cNvCxnSpPr>
          <p:nvPr/>
        </p:nvCxnSpPr>
        <p:spPr>
          <a:xfrm flipH="1">
            <a:off x="3629469" y="2926678"/>
            <a:ext cx="1505" cy="30228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4856C7B5-29E8-49E8-885E-8EEDCBE24E25}"/>
              </a:ext>
            </a:extLst>
          </p:cNvPr>
          <p:cNvSpPr txBox="1"/>
          <p:nvPr/>
        </p:nvSpPr>
        <p:spPr>
          <a:xfrm>
            <a:off x="2813160" y="1870602"/>
            <a:ext cx="1835642" cy="276999"/>
          </a:xfrm>
          <a:prstGeom prst="rect">
            <a:avLst/>
          </a:prstGeom>
          <a:noFill/>
        </p:spPr>
        <p:txBody>
          <a:bodyPr wrap="square" rtlCol="0">
            <a:spAutoFit/>
          </a:bodyPr>
          <a:lstStyle/>
          <a:p>
            <a:r>
              <a:rPr lang="en-US" sz="1200" b="1" dirty="0" err="1"/>
              <a:t>has_inter_connected</a:t>
            </a:r>
            <a:endParaRPr lang="en-US" sz="1200" b="1" dirty="0"/>
          </a:p>
        </p:txBody>
      </p:sp>
      <p:sp>
        <p:nvSpPr>
          <p:cNvPr id="56" name="TextBox 55">
            <a:extLst>
              <a:ext uri="{FF2B5EF4-FFF2-40B4-BE49-F238E27FC236}">
                <a16:creationId xmlns:a16="http://schemas.microsoft.com/office/drawing/2014/main" id="{D4320423-8A9D-4708-A0D9-C477E989BB08}"/>
              </a:ext>
            </a:extLst>
          </p:cNvPr>
          <p:cNvSpPr txBox="1"/>
          <p:nvPr/>
        </p:nvSpPr>
        <p:spPr>
          <a:xfrm>
            <a:off x="3599082" y="2945613"/>
            <a:ext cx="1501135" cy="276999"/>
          </a:xfrm>
          <a:prstGeom prst="rect">
            <a:avLst/>
          </a:prstGeom>
          <a:noFill/>
        </p:spPr>
        <p:txBody>
          <a:bodyPr wrap="square" rtlCol="0">
            <a:spAutoFit/>
          </a:bodyPr>
          <a:lstStyle/>
          <a:p>
            <a:r>
              <a:rPr lang="en-US" sz="1200" b="1" dirty="0" err="1"/>
              <a:t>has_ordered_set</a:t>
            </a:r>
            <a:endParaRPr lang="en-US" sz="1200" b="1" dirty="0"/>
          </a:p>
        </p:txBody>
      </p:sp>
      <p:cxnSp>
        <p:nvCxnSpPr>
          <p:cNvPr id="57" name="Straight Arrow Connector 23">
            <a:extLst>
              <a:ext uri="{FF2B5EF4-FFF2-40B4-BE49-F238E27FC236}">
                <a16:creationId xmlns:a16="http://schemas.microsoft.com/office/drawing/2014/main" id="{EF6DD0CA-07C7-47F1-AB13-7BD881F940D5}"/>
              </a:ext>
            </a:extLst>
          </p:cNvPr>
          <p:cNvCxnSpPr>
            <a:cxnSpLocks/>
            <a:stCxn id="47" idx="2"/>
            <a:endCxn id="48" idx="1"/>
          </p:cNvCxnSpPr>
          <p:nvPr/>
        </p:nvCxnSpPr>
        <p:spPr>
          <a:xfrm rot="16200000" flipH="1">
            <a:off x="3772003" y="3487122"/>
            <a:ext cx="494394" cy="779461"/>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34">
            <a:extLst>
              <a:ext uri="{FF2B5EF4-FFF2-40B4-BE49-F238E27FC236}">
                <a16:creationId xmlns:a16="http://schemas.microsoft.com/office/drawing/2014/main" id="{15966B29-C6B1-46C8-A5B9-43F4922FEF17}"/>
              </a:ext>
            </a:extLst>
          </p:cNvPr>
          <p:cNvCxnSpPr>
            <a:cxnSpLocks/>
            <a:stCxn id="48" idx="2"/>
            <a:endCxn id="51" idx="1"/>
          </p:cNvCxnSpPr>
          <p:nvPr/>
        </p:nvCxnSpPr>
        <p:spPr>
          <a:xfrm rot="16200000" flipH="1">
            <a:off x="4996551" y="4247797"/>
            <a:ext cx="448654" cy="601852"/>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8C22E6A1-E01A-4815-B1B2-922E8DC5C6CF}"/>
              </a:ext>
            </a:extLst>
          </p:cNvPr>
          <p:cNvSpPr txBox="1"/>
          <p:nvPr/>
        </p:nvSpPr>
        <p:spPr>
          <a:xfrm>
            <a:off x="3581400" y="3609201"/>
            <a:ext cx="1599746" cy="276999"/>
          </a:xfrm>
          <a:prstGeom prst="rect">
            <a:avLst/>
          </a:prstGeom>
          <a:noFill/>
        </p:spPr>
        <p:txBody>
          <a:bodyPr wrap="square" rtlCol="0">
            <a:spAutoFit/>
          </a:bodyPr>
          <a:lstStyle/>
          <a:p>
            <a:r>
              <a:rPr lang="en-US" sz="1200" b="1" dirty="0" err="1"/>
              <a:t>has_cohesive_set</a:t>
            </a:r>
            <a:endParaRPr lang="en-US" sz="1200" b="1" dirty="0"/>
          </a:p>
        </p:txBody>
      </p:sp>
      <p:sp>
        <p:nvSpPr>
          <p:cNvPr id="60" name="TextBox 59">
            <a:extLst>
              <a:ext uri="{FF2B5EF4-FFF2-40B4-BE49-F238E27FC236}">
                <a16:creationId xmlns:a16="http://schemas.microsoft.com/office/drawing/2014/main" id="{A6C28C2D-F240-4F97-9D8B-5DDDF78A4FCF}"/>
              </a:ext>
            </a:extLst>
          </p:cNvPr>
          <p:cNvSpPr txBox="1"/>
          <p:nvPr/>
        </p:nvSpPr>
        <p:spPr>
          <a:xfrm>
            <a:off x="4880999" y="4319728"/>
            <a:ext cx="1247092" cy="250512"/>
          </a:xfrm>
          <a:prstGeom prst="rect">
            <a:avLst/>
          </a:prstGeom>
          <a:noFill/>
        </p:spPr>
        <p:txBody>
          <a:bodyPr wrap="square" rtlCol="0">
            <a:spAutoFit/>
          </a:bodyPr>
          <a:lstStyle/>
          <a:p>
            <a:r>
              <a:rPr lang="en-US" sz="1200" b="1" dirty="0"/>
              <a:t>performs</a:t>
            </a:r>
          </a:p>
        </p:txBody>
      </p:sp>
      <p:cxnSp>
        <p:nvCxnSpPr>
          <p:cNvPr id="61" name="Straight Arrow Connector 46">
            <a:extLst>
              <a:ext uri="{FF2B5EF4-FFF2-40B4-BE49-F238E27FC236}">
                <a16:creationId xmlns:a16="http://schemas.microsoft.com/office/drawing/2014/main" id="{811169A4-5186-43BB-84A9-62398CAD6965}"/>
              </a:ext>
            </a:extLst>
          </p:cNvPr>
          <p:cNvCxnSpPr>
            <a:cxnSpLocks/>
            <a:stCxn id="51" idx="2"/>
            <a:endCxn id="50" idx="1"/>
          </p:cNvCxnSpPr>
          <p:nvPr/>
        </p:nvCxnSpPr>
        <p:spPr>
          <a:xfrm rot="16200000" flipH="1">
            <a:off x="6223583" y="4782635"/>
            <a:ext cx="400220" cy="781741"/>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793C5CE3-04DA-4A3F-B013-67AF3ABD4FFA}"/>
              </a:ext>
            </a:extLst>
          </p:cNvPr>
          <p:cNvSpPr txBox="1"/>
          <p:nvPr/>
        </p:nvSpPr>
        <p:spPr>
          <a:xfrm>
            <a:off x="6005114" y="5048250"/>
            <a:ext cx="967539" cy="250512"/>
          </a:xfrm>
          <a:prstGeom prst="rect">
            <a:avLst/>
          </a:prstGeom>
          <a:noFill/>
        </p:spPr>
        <p:txBody>
          <a:bodyPr wrap="square" rtlCol="0">
            <a:spAutoFit/>
          </a:bodyPr>
          <a:lstStyle/>
          <a:p>
            <a:r>
              <a:rPr lang="en-US" sz="1200" b="1" dirty="0"/>
              <a:t>invokes</a:t>
            </a:r>
          </a:p>
        </p:txBody>
      </p:sp>
      <p:cxnSp>
        <p:nvCxnSpPr>
          <p:cNvPr id="63" name="Straight Arrow Connector 60">
            <a:extLst>
              <a:ext uri="{FF2B5EF4-FFF2-40B4-BE49-F238E27FC236}">
                <a16:creationId xmlns:a16="http://schemas.microsoft.com/office/drawing/2014/main" id="{325389B9-4E8D-4667-8D51-760B0FE6ED23}"/>
              </a:ext>
            </a:extLst>
          </p:cNvPr>
          <p:cNvCxnSpPr>
            <a:cxnSpLocks/>
            <a:stCxn id="50" idx="0"/>
            <a:endCxn id="52" idx="2"/>
          </p:cNvCxnSpPr>
          <p:nvPr/>
        </p:nvCxnSpPr>
        <p:spPr>
          <a:xfrm rot="5400000" flipH="1" flipV="1">
            <a:off x="6388576" y="4208060"/>
            <a:ext cx="1874016" cy="1"/>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9D34DB74-5985-48ED-AE2E-0033270493CD}"/>
              </a:ext>
            </a:extLst>
          </p:cNvPr>
          <p:cNvCxnSpPr>
            <a:cxnSpLocks/>
            <a:stCxn id="50" idx="2"/>
            <a:endCxn id="49" idx="3"/>
          </p:cNvCxnSpPr>
          <p:nvPr/>
        </p:nvCxnSpPr>
        <p:spPr>
          <a:xfrm rot="5400000">
            <a:off x="4438367" y="2884402"/>
            <a:ext cx="169456" cy="5604978"/>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TextBox 64">
            <a:extLst>
              <a:ext uri="{FF2B5EF4-FFF2-40B4-BE49-F238E27FC236}">
                <a16:creationId xmlns:a16="http://schemas.microsoft.com/office/drawing/2014/main" id="{3750E68F-E60C-4CBA-AA34-F11CCA51566A}"/>
              </a:ext>
            </a:extLst>
          </p:cNvPr>
          <p:cNvSpPr txBox="1"/>
          <p:nvPr/>
        </p:nvSpPr>
        <p:spPr>
          <a:xfrm>
            <a:off x="3781981" y="5778679"/>
            <a:ext cx="967539" cy="276999"/>
          </a:xfrm>
          <a:prstGeom prst="rect">
            <a:avLst/>
          </a:prstGeom>
          <a:noFill/>
        </p:spPr>
        <p:txBody>
          <a:bodyPr wrap="square" rtlCol="0">
            <a:spAutoFit/>
          </a:bodyPr>
          <a:lstStyle/>
          <a:p>
            <a:r>
              <a:rPr lang="en-US" sz="1200" b="1" dirty="0"/>
              <a:t>creates</a:t>
            </a:r>
          </a:p>
        </p:txBody>
      </p:sp>
      <p:sp>
        <p:nvSpPr>
          <p:cNvPr id="66" name="TextBox 65">
            <a:extLst>
              <a:ext uri="{FF2B5EF4-FFF2-40B4-BE49-F238E27FC236}">
                <a16:creationId xmlns:a16="http://schemas.microsoft.com/office/drawing/2014/main" id="{88F37F46-0468-463C-99BF-3AA5FB2C96E3}"/>
              </a:ext>
            </a:extLst>
          </p:cNvPr>
          <p:cNvSpPr txBox="1"/>
          <p:nvPr/>
        </p:nvSpPr>
        <p:spPr>
          <a:xfrm>
            <a:off x="6443110" y="3559362"/>
            <a:ext cx="967539" cy="250512"/>
          </a:xfrm>
          <a:prstGeom prst="rect">
            <a:avLst/>
          </a:prstGeom>
          <a:noFill/>
        </p:spPr>
        <p:txBody>
          <a:bodyPr wrap="square" rtlCol="0">
            <a:spAutoFit/>
          </a:bodyPr>
          <a:lstStyle/>
          <a:p>
            <a:r>
              <a:rPr lang="en-US" sz="1200" b="1" dirty="0"/>
              <a:t>generates</a:t>
            </a:r>
          </a:p>
        </p:txBody>
      </p:sp>
      <p:sp>
        <p:nvSpPr>
          <p:cNvPr id="67" name="TextBox 66">
            <a:extLst>
              <a:ext uri="{FF2B5EF4-FFF2-40B4-BE49-F238E27FC236}">
                <a16:creationId xmlns:a16="http://schemas.microsoft.com/office/drawing/2014/main" id="{88F13EEA-5C9C-4BFE-BC74-F403DD31B099}"/>
              </a:ext>
            </a:extLst>
          </p:cNvPr>
          <p:cNvSpPr txBox="1"/>
          <p:nvPr/>
        </p:nvSpPr>
        <p:spPr>
          <a:xfrm>
            <a:off x="4971445" y="1364404"/>
            <a:ext cx="2001208" cy="276999"/>
          </a:xfrm>
          <a:prstGeom prst="rect">
            <a:avLst/>
          </a:prstGeom>
          <a:noFill/>
        </p:spPr>
        <p:txBody>
          <a:bodyPr wrap="square" rtlCol="0">
            <a:spAutoFit/>
          </a:bodyPr>
          <a:lstStyle/>
          <a:p>
            <a:r>
              <a:rPr lang="en-US" sz="1200" dirty="0" err="1"/>
              <a:t>p</a:t>
            </a:r>
            <a:r>
              <a:rPr lang="en-US" sz="1200" b="1" dirty="0" err="1"/>
              <a:t>rovides_ordering_for</a:t>
            </a:r>
            <a:endParaRPr lang="en-US" sz="1200" b="1" dirty="0"/>
          </a:p>
        </p:txBody>
      </p:sp>
      <p:cxnSp>
        <p:nvCxnSpPr>
          <p:cNvPr id="68" name="Straight Arrow Connector 73">
            <a:extLst>
              <a:ext uri="{FF2B5EF4-FFF2-40B4-BE49-F238E27FC236}">
                <a16:creationId xmlns:a16="http://schemas.microsoft.com/office/drawing/2014/main" id="{0EC1F659-52D0-4007-995D-DE50D3716D76}"/>
              </a:ext>
            </a:extLst>
          </p:cNvPr>
          <p:cNvCxnSpPr>
            <a:cxnSpLocks/>
            <a:stCxn id="73" idx="1"/>
            <a:endCxn id="46" idx="3"/>
          </p:cNvCxnSpPr>
          <p:nvPr/>
        </p:nvCxnSpPr>
        <p:spPr>
          <a:xfrm rot="10800000" flipV="1">
            <a:off x="4191000" y="1637900"/>
            <a:ext cx="2627091" cy="1088431"/>
          </a:xfrm>
          <a:prstGeom prst="bentConnector3">
            <a:avLst>
              <a:gd name="adj1" fmla="val 73086"/>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84">
            <a:extLst>
              <a:ext uri="{FF2B5EF4-FFF2-40B4-BE49-F238E27FC236}">
                <a16:creationId xmlns:a16="http://schemas.microsoft.com/office/drawing/2014/main" id="{A6B2DFB1-68F9-4E1D-A3E8-C59AAB3BAF8F}"/>
              </a:ext>
            </a:extLst>
          </p:cNvPr>
          <p:cNvCxnSpPr>
            <a:cxnSpLocks/>
            <a:stCxn id="46" idx="1"/>
            <a:endCxn id="72" idx="2"/>
          </p:cNvCxnSpPr>
          <p:nvPr/>
        </p:nvCxnSpPr>
        <p:spPr>
          <a:xfrm rot="10800000">
            <a:off x="1147888" y="1857530"/>
            <a:ext cx="1923060" cy="868802"/>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87">
            <a:extLst>
              <a:ext uri="{FF2B5EF4-FFF2-40B4-BE49-F238E27FC236}">
                <a16:creationId xmlns:a16="http://schemas.microsoft.com/office/drawing/2014/main" id="{17D334FC-F989-4DD1-8118-9C8E15665A06}"/>
              </a:ext>
            </a:extLst>
          </p:cNvPr>
          <p:cNvCxnSpPr>
            <a:cxnSpLocks/>
            <a:stCxn id="72" idx="1"/>
            <a:endCxn id="49" idx="1"/>
          </p:cNvCxnSpPr>
          <p:nvPr/>
        </p:nvCxnSpPr>
        <p:spPr>
          <a:xfrm rot="10800000" flipH="1" flipV="1">
            <a:off x="636867" y="1657184"/>
            <a:ext cx="61697" cy="4114435"/>
          </a:xfrm>
          <a:prstGeom prst="bentConnector3">
            <a:avLst>
              <a:gd name="adj1" fmla="val -302417"/>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1" name="TextBox 70">
            <a:extLst>
              <a:ext uri="{FF2B5EF4-FFF2-40B4-BE49-F238E27FC236}">
                <a16:creationId xmlns:a16="http://schemas.microsoft.com/office/drawing/2014/main" id="{E7B2E898-8822-4CD9-9772-4E81E2DDB53C}"/>
              </a:ext>
            </a:extLst>
          </p:cNvPr>
          <p:cNvSpPr txBox="1"/>
          <p:nvPr/>
        </p:nvSpPr>
        <p:spPr>
          <a:xfrm>
            <a:off x="457200" y="3504399"/>
            <a:ext cx="967539" cy="276999"/>
          </a:xfrm>
          <a:prstGeom prst="rect">
            <a:avLst/>
          </a:prstGeom>
          <a:noFill/>
        </p:spPr>
        <p:txBody>
          <a:bodyPr wrap="square" rtlCol="0">
            <a:spAutoFit/>
          </a:bodyPr>
          <a:lstStyle/>
          <a:p>
            <a:r>
              <a:rPr lang="en-US" sz="1200" b="1" dirty="0"/>
              <a:t>describes</a:t>
            </a:r>
          </a:p>
        </p:txBody>
      </p:sp>
      <p:sp>
        <p:nvSpPr>
          <p:cNvPr id="72" name="Rectangle: Rounded Corners 71">
            <a:extLst>
              <a:ext uri="{FF2B5EF4-FFF2-40B4-BE49-F238E27FC236}">
                <a16:creationId xmlns:a16="http://schemas.microsoft.com/office/drawing/2014/main" id="{C595BA39-19EE-42A8-A9D6-EC98E48B50DA}"/>
              </a:ext>
            </a:extLst>
          </p:cNvPr>
          <p:cNvSpPr/>
          <p:nvPr/>
        </p:nvSpPr>
        <p:spPr>
          <a:xfrm>
            <a:off x="636868" y="1456837"/>
            <a:ext cx="1022040" cy="400693"/>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Plan</a:t>
            </a:r>
          </a:p>
        </p:txBody>
      </p:sp>
      <p:sp>
        <p:nvSpPr>
          <p:cNvPr id="73" name="Rectangle: Rounded Corners 72">
            <a:extLst>
              <a:ext uri="{FF2B5EF4-FFF2-40B4-BE49-F238E27FC236}">
                <a16:creationId xmlns:a16="http://schemas.microsoft.com/office/drawing/2014/main" id="{EC880B90-65CB-4626-ADE3-BBE08D474D9D}"/>
              </a:ext>
            </a:extLst>
          </p:cNvPr>
          <p:cNvSpPr/>
          <p:nvPr/>
        </p:nvSpPr>
        <p:spPr>
          <a:xfrm>
            <a:off x="6818090" y="1437554"/>
            <a:ext cx="1022040" cy="400693"/>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Schedule</a:t>
            </a:r>
          </a:p>
        </p:txBody>
      </p:sp>
      <p:cxnSp>
        <p:nvCxnSpPr>
          <p:cNvPr id="74" name="Straight Arrow Connector 78">
            <a:extLst>
              <a:ext uri="{FF2B5EF4-FFF2-40B4-BE49-F238E27FC236}">
                <a16:creationId xmlns:a16="http://schemas.microsoft.com/office/drawing/2014/main" id="{094E515C-E5C5-456F-A5A5-8573AF4A9C72}"/>
              </a:ext>
            </a:extLst>
          </p:cNvPr>
          <p:cNvCxnSpPr>
            <a:cxnSpLocks/>
            <a:stCxn id="52" idx="0"/>
            <a:endCxn id="73" idx="2"/>
          </p:cNvCxnSpPr>
          <p:nvPr/>
        </p:nvCxnSpPr>
        <p:spPr>
          <a:xfrm rot="5400000" flipH="1" flipV="1">
            <a:off x="6811291" y="2352541"/>
            <a:ext cx="1032112" cy="3525"/>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5" name="TextBox 74">
            <a:extLst>
              <a:ext uri="{FF2B5EF4-FFF2-40B4-BE49-F238E27FC236}">
                <a16:creationId xmlns:a16="http://schemas.microsoft.com/office/drawing/2014/main" id="{C0963E0F-9567-4156-BE31-92DC262105A2}"/>
              </a:ext>
            </a:extLst>
          </p:cNvPr>
          <p:cNvSpPr txBox="1"/>
          <p:nvPr/>
        </p:nvSpPr>
        <p:spPr>
          <a:xfrm>
            <a:off x="6619942" y="2088318"/>
            <a:ext cx="855137" cy="276999"/>
          </a:xfrm>
          <a:prstGeom prst="rect">
            <a:avLst/>
          </a:prstGeom>
          <a:noFill/>
        </p:spPr>
        <p:txBody>
          <a:bodyPr wrap="square" rtlCol="0">
            <a:spAutoFit/>
          </a:bodyPr>
          <a:lstStyle/>
          <a:p>
            <a:r>
              <a:rPr lang="en-US" sz="1200" b="1" dirty="0" err="1"/>
              <a:t>part_of</a:t>
            </a:r>
            <a:endParaRPr lang="en-US" sz="1200" b="1" dirty="0"/>
          </a:p>
        </p:txBody>
      </p:sp>
      <p:cxnSp>
        <p:nvCxnSpPr>
          <p:cNvPr id="76" name="Straight Arrow Connector 78">
            <a:extLst>
              <a:ext uri="{FF2B5EF4-FFF2-40B4-BE49-F238E27FC236}">
                <a16:creationId xmlns:a16="http://schemas.microsoft.com/office/drawing/2014/main" id="{B5F54355-4EFE-4D3F-A24E-7EAF38D191E0}"/>
              </a:ext>
            </a:extLst>
          </p:cNvPr>
          <p:cNvCxnSpPr>
            <a:cxnSpLocks/>
            <a:stCxn id="72" idx="0"/>
            <a:endCxn id="73" idx="0"/>
          </p:cNvCxnSpPr>
          <p:nvPr/>
        </p:nvCxnSpPr>
        <p:spPr>
          <a:xfrm rot="5400000" flipH="1" flipV="1">
            <a:off x="4228858" y="-1643415"/>
            <a:ext cx="19283" cy="6181222"/>
          </a:xfrm>
          <a:prstGeom prst="bentConnector3">
            <a:avLst>
              <a:gd name="adj1" fmla="val 117213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7" name="TextBox 76">
            <a:extLst>
              <a:ext uri="{FF2B5EF4-FFF2-40B4-BE49-F238E27FC236}">
                <a16:creationId xmlns:a16="http://schemas.microsoft.com/office/drawing/2014/main" id="{B7F12768-5CC3-4E4D-87A4-825AA3B14E1E}"/>
              </a:ext>
            </a:extLst>
          </p:cNvPr>
          <p:cNvSpPr txBox="1"/>
          <p:nvPr/>
        </p:nvSpPr>
        <p:spPr>
          <a:xfrm>
            <a:off x="4238500" y="1215219"/>
            <a:ext cx="1022041" cy="250512"/>
          </a:xfrm>
          <a:prstGeom prst="rect">
            <a:avLst/>
          </a:prstGeom>
          <a:noFill/>
        </p:spPr>
        <p:txBody>
          <a:bodyPr wrap="square" rtlCol="0">
            <a:spAutoFit/>
          </a:bodyPr>
          <a:lstStyle/>
          <a:p>
            <a:r>
              <a:rPr lang="en-US" sz="1200" b="1" dirty="0"/>
              <a:t>has</a:t>
            </a:r>
          </a:p>
        </p:txBody>
      </p:sp>
      <p:cxnSp>
        <p:nvCxnSpPr>
          <p:cNvPr id="78" name="Straight Arrow Connector 78">
            <a:extLst>
              <a:ext uri="{FF2B5EF4-FFF2-40B4-BE49-F238E27FC236}">
                <a16:creationId xmlns:a16="http://schemas.microsoft.com/office/drawing/2014/main" id="{9CF1D1E1-F3EF-4082-BA67-6242DDDFF098}"/>
              </a:ext>
            </a:extLst>
          </p:cNvPr>
          <p:cNvCxnSpPr>
            <a:cxnSpLocks/>
            <a:stCxn id="73" idx="3"/>
            <a:endCxn id="50" idx="3"/>
          </p:cNvCxnSpPr>
          <p:nvPr/>
        </p:nvCxnSpPr>
        <p:spPr>
          <a:xfrm flipH="1">
            <a:off x="7836604" y="1637901"/>
            <a:ext cx="3526" cy="3735715"/>
          </a:xfrm>
          <a:prstGeom prst="bentConnector3">
            <a:avLst>
              <a:gd name="adj1" fmla="val -6483267"/>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2384B988-B0B5-4DF1-B401-22449DAFD6C2}"/>
              </a:ext>
            </a:extLst>
          </p:cNvPr>
          <p:cNvSpPr txBox="1"/>
          <p:nvPr/>
        </p:nvSpPr>
        <p:spPr>
          <a:xfrm>
            <a:off x="7599222" y="3410828"/>
            <a:ext cx="1517964" cy="276999"/>
          </a:xfrm>
          <a:prstGeom prst="rect">
            <a:avLst/>
          </a:prstGeom>
          <a:noFill/>
        </p:spPr>
        <p:txBody>
          <a:bodyPr wrap="square" rtlCol="0">
            <a:spAutoFit/>
          </a:bodyPr>
          <a:lstStyle/>
          <a:p>
            <a:r>
              <a:rPr lang="en-US" sz="1200" b="1" dirty="0" err="1"/>
              <a:t>sets_parameters</a:t>
            </a:r>
            <a:endParaRPr lang="en-US" sz="1200" b="1" dirty="0"/>
          </a:p>
        </p:txBody>
      </p:sp>
      <p:sp>
        <p:nvSpPr>
          <p:cNvPr id="80" name="TextBox 79">
            <a:extLst>
              <a:ext uri="{FF2B5EF4-FFF2-40B4-BE49-F238E27FC236}">
                <a16:creationId xmlns:a16="http://schemas.microsoft.com/office/drawing/2014/main" id="{FDECDEBA-6DEF-4744-ABED-762AC7969D53}"/>
              </a:ext>
            </a:extLst>
          </p:cNvPr>
          <p:cNvSpPr txBox="1"/>
          <p:nvPr/>
        </p:nvSpPr>
        <p:spPr>
          <a:xfrm>
            <a:off x="1969418" y="2672705"/>
            <a:ext cx="967539" cy="250512"/>
          </a:xfrm>
          <a:prstGeom prst="rect">
            <a:avLst/>
          </a:prstGeom>
          <a:noFill/>
        </p:spPr>
        <p:txBody>
          <a:bodyPr wrap="square" rtlCol="0">
            <a:spAutoFit/>
          </a:bodyPr>
          <a:lstStyle/>
          <a:p>
            <a:r>
              <a:rPr lang="en-US" sz="1200" b="1" dirty="0"/>
              <a:t>change</a:t>
            </a:r>
          </a:p>
        </p:txBody>
      </p:sp>
      <p:cxnSp>
        <p:nvCxnSpPr>
          <p:cNvPr id="81" name="Straight Arrow Connector 84">
            <a:extLst>
              <a:ext uri="{FF2B5EF4-FFF2-40B4-BE49-F238E27FC236}">
                <a16:creationId xmlns:a16="http://schemas.microsoft.com/office/drawing/2014/main" id="{3BF977ED-5D29-445E-8B31-24B71408C614}"/>
              </a:ext>
            </a:extLst>
          </p:cNvPr>
          <p:cNvCxnSpPr>
            <a:cxnSpLocks/>
            <a:stCxn id="72" idx="3"/>
            <a:endCxn id="45" idx="0"/>
          </p:cNvCxnSpPr>
          <p:nvPr/>
        </p:nvCxnSpPr>
        <p:spPr>
          <a:xfrm>
            <a:off x="1658908" y="1657184"/>
            <a:ext cx="725169" cy="237226"/>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 name="TextBox 81">
            <a:extLst>
              <a:ext uri="{FF2B5EF4-FFF2-40B4-BE49-F238E27FC236}">
                <a16:creationId xmlns:a16="http://schemas.microsoft.com/office/drawing/2014/main" id="{BA65B05B-BB12-4F3A-A5BB-F16B42C30AF9}"/>
              </a:ext>
            </a:extLst>
          </p:cNvPr>
          <p:cNvSpPr txBox="1"/>
          <p:nvPr/>
        </p:nvSpPr>
        <p:spPr>
          <a:xfrm>
            <a:off x="1845621" y="1439006"/>
            <a:ext cx="967539" cy="250512"/>
          </a:xfrm>
          <a:prstGeom prst="rect">
            <a:avLst/>
          </a:prstGeom>
          <a:noFill/>
        </p:spPr>
        <p:txBody>
          <a:bodyPr wrap="square" rtlCol="0">
            <a:spAutoFit/>
          </a:bodyPr>
          <a:lstStyle/>
          <a:p>
            <a:r>
              <a:rPr lang="en-US" sz="1200" b="1" dirty="0"/>
              <a:t>uses</a:t>
            </a:r>
          </a:p>
        </p:txBody>
      </p:sp>
      <p:cxnSp>
        <p:nvCxnSpPr>
          <p:cNvPr id="95" name="Straight Arrow Connector 73">
            <a:extLst>
              <a:ext uri="{FF2B5EF4-FFF2-40B4-BE49-F238E27FC236}">
                <a16:creationId xmlns:a16="http://schemas.microsoft.com/office/drawing/2014/main" id="{B5355B95-E580-4140-A479-0C00CA08E09B}"/>
              </a:ext>
            </a:extLst>
          </p:cNvPr>
          <p:cNvCxnSpPr>
            <a:cxnSpLocks/>
            <a:stCxn id="52" idx="1"/>
            <a:endCxn id="46" idx="3"/>
          </p:cNvCxnSpPr>
          <p:nvPr/>
        </p:nvCxnSpPr>
        <p:spPr>
          <a:xfrm rot="10800000">
            <a:off x="4190999" y="2726332"/>
            <a:ext cx="2623566" cy="344374"/>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8" name="TextBox 97">
            <a:extLst>
              <a:ext uri="{FF2B5EF4-FFF2-40B4-BE49-F238E27FC236}">
                <a16:creationId xmlns:a16="http://schemas.microsoft.com/office/drawing/2014/main" id="{2FB74ACD-CACE-4FC6-8989-DE6A6EF8A2CD}"/>
              </a:ext>
            </a:extLst>
          </p:cNvPr>
          <p:cNvSpPr txBox="1"/>
          <p:nvPr/>
        </p:nvSpPr>
        <p:spPr>
          <a:xfrm>
            <a:off x="5875977" y="2791227"/>
            <a:ext cx="855137" cy="276999"/>
          </a:xfrm>
          <a:prstGeom prst="rect">
            <a:avLst/>
          </a:prstGeom>
          <a:noFill/>
        </p:spPr>
        <p:txBody>
          <a:bodyPr wrap="square" rtlCol="0">
            <a:spAutoFit/>
          </a:bodyPr>
          <a:lstStyle/>
          <a:p>
            <a:r>
              <a:rPr lang="en-US" sz="1200" b="1" dirty="0"/>
              <a:t>trigger</a:t>
            </a:r>
          </a:p>
        </p:txBody>
      </p:sp>
      <p:cxnSp>
        <p:nvCxnSpPr>
          <p:cNvPr id="108" name="Straight Arrow Connector 73">
            <a:extLst>
              <a:ext uri="{FF2B5EF4-FFF2-40B4-BE49-F238E27FC236}">
                <a16:creationId xmlns:a16="http://schemas.microsoft.com/office/drawing/2014/main" id="{CE7E9234-2E7F-4BF6-B9DC-4D4C41234AAE}"/>
              </a:ext>
            </a:extLst>
          </p:cNvPr>
          <p:cNvCxnSpPr>
            <a:cxnSpLocks/>
            <a:stCxn id="52" idx="1"/>
            <a:endCxn id="47" idx="3"/>
          </p:cNvCxnSpPr>
          <p:nvPr/>
        </p:nvCxnSpPr>
        <p:spPr>
          <a:xfrm rot="10800000" flipV="1">
            <a:off x="4140489" y="3070706"/>
            <a:ext cx="2674076" cy="358604"/>
          </a:xfrm>
          <a:prstGeom prst="bentConnector3">
            <a:avLst>
              <a:gd name="adj1" fmla="val 4895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Date Placeholder 1">
            <a:extLst>
              <a:ext uri="{FF2B5EF4-FFF2-40B4-BE49-F238E27FC236}">
                <a16:creationId xmlns:a16="http://schemas.microsoft.com/office/drawing/2014/main" id="{BBC55E9E-1DF4-85FB-BA96-2A58A68D2D89}"/>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12-4</a:t>
            </a:r>
          </a:p>
        </p:txBody>
      </p:sp>
    </p:spTree>
    <p:extLst>
      <p:ext uri="{BB962C8B-B14F-4D97-AF65-F5344CB8AC3E}">
        <p14:creationId xmlns:p14="http://schemas.microsoft.com/office/powerpoint/2010/main" val="100675228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Arrow Connector 6">
            <a:extLst>
              <a:ext uri="{FF2B5EF4-FFF2-40B4-BE49-F238E27FC236}">
                <a16:creationId xmlns:a16="http://schemas.microsoft.com/office/drawing/2014/main" id="{4D09F9CF-85DE-DB7A-898E-AEC3E1C5008E}"/>
              </a:ext>
            </a:extLst>
          </p:cNvPr>
          <p:cNvCxnSpPr>
            <a:cxnSpLocks/>
            <a:stCxn id="59" idx="3"/>
            <a:endCxn id="3" idx="1"/>
          </p:cNvCxnSpPr>
          <p:nvPr/>
        </p:nvCxnSpPr>
        <p:spPr>
          <a:xfrm>
            <a:off x="6918978" y="4403316"/>
            <a:ext cx="750287" cy="196038"/>
          </a:xfrm>
          <a:prstGeom prst="straightConnector1">
            <a:avLst/>
          </a:prstGeom>
          <a:solidFill>
            <a:schemeClr val="bg1">
              <a:lumMod val="85000"/>
            </a:schemeClr>
          </a:solidFill>
          <a:ln>
            <a:prstDash val="soli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92" name="Rectangle 91">
            <a:extLst>
              <a:ext uri="{FF2B5EF4-FFF2-40B4-BE49-F238E27FC236}">
                <a16:creationId xmlns:a16="http://schemas.microsoft.com/office/drawing/2014/main" id="{FA8EAF00-06AE-1E40-9520-24AD424D1BEF}"/>
              </a:ext>
            </a:extLst>
          </p:cNvPr>
          <p:cNvSpPr/>
          <p:nvPr/>
        </p:nvSpPr>
        <p:spPr>
          <a:xfrm>
            <a:off x="168352" y="4736596"/>
            <a:ext cx="3681970" cy="17830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3264CECF-C0D7-BA41-9403-894CFC8E2EF6}"/>
              </a:ext>
            </a:extLst>
          </p:cNvPr>
          <p:cNvSpPr>
            <a:spLocks noGrp="1"/>
          </p:cNvSpPr>
          <p:nvPr>
            <p:ph type="title"/>
          </p:nvPr>
        </p:nvSpPr>
        <p:spPr>
          <a:xfrm>
            <a:off x="565106" y="72354"/>
            <a:ext cx="8229600" cy="734282"/>
          </a:xfrm>
        </p:spPr>
        <p:txBody>
          <a:bodyPr vert="horz"/>
          <a:lstStyle/>
          <a:p>
            <a:r>
              <a:rPr lang="en-US" sz="1800" dirty="0">
                <a:solidFill>
                  <a:srgbClr val="0099A6"/>
                </a:solidFill>
              </a:rPr>
              <a:t>Formalized Relationships among Terms</a:t>
            </a:r>
            <a:br>
              <a:rPr lang="en-US" sz="1800" dirty="0">
                <a:solidFill>
                  <a:srgbClr val="0099A6"/>
                </a:solidFill>
              </a:rPr>
            </a:br>
            <a:r>
              <a:rPr lang="en-US" sz="1800" dirty="0">
                <a:solidFill>
                  <a:srgbClr val="0099A6"/>
                </a:solidFill>
              </a:rPr>
              <a:t>(</a:t>
            </a:r>
            <a:r>
              <a:rPr lang="en-US" sz="1800" dirty="0">
                <a:solidFill>
                  <a:srgbClr val="FF0000"/>
                </a:solidFill>
              </a:rPr>
              <a:t>Operations</a:t>
            </a:r>
            <a:r>
              <a:rPr lang="en-US" sz="1800" dirty="0">
                <a:solidFill>
                  <a:srgbClr val="0099A6"/>
                </a:solidFill>
              </a:rPr>
              <a:t> </a:t>
            </a:r>
            <a:r>
              <a:rPr lang="en-US" sz="1800" dirty="0">
                <a:solidFill>
                  <a:srgbClr val="FF0000"/>
                </a:solidFill>
              </a:rPr>
              <a:t>Process</a:t>
            </a:r>
            <a:r>
              <a:rPr lang="en-US" sz="1800" dirty="0">
                <a:solidFill>
                  <a:srgbClr val="0099A6"/>
                </a:solidFill>
              </a:rPr>
              <a:t> ontology)</a:t>
            </a:r>
          </a:p>
        </p:txBody>
      </p:sp>
      <p:sp>
        <p:nvSpPr>
          <p:cNvPr id="12" name="Rounded Rectangle 11">
            <a:extLst>
              <a:ext uri="{FF2B5EF4-FFF2-40B4-BE49-F238E27FC236}">
                <a16:creationId xmlns:a16="http://schemas.microsoft.com/office/drawing/2014/main" id="{589ECC00-520B-A347-8B9F-26C10A8E201E}"/>
              </a:ext>
            </a:extLst>
          </p:cNvPr>
          <p:cNvSpPr/>
          <p:nvPr/>
        </p:nvSpPr>
        <p:spPr>
          <a:xfrm>
            <a:off x="702832" y="1454213"/>
            <a:ext cx="1811768" cy="499403"/>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Operations Process</a:t>
            </a:r>
          </a:p>
        </p:txBody>
      </p:sp>
      <p:sp>
        <p:nvSpPr>
          <p:cNvPr id="5" name="Date Placeholder 4">
            <a:extLst>
              <a:ext uri="{FF2B5EF4-FFF2-40B4-BE49-F238E27FC236}">
                <a16:creationId xmlns:a16="http://schemas.microsoft.com/office/drawing/2014/main" id="{6D32FB08-9923-844D-8D33-466DDD00BF34}"/>
              </a:ext>
            </a:extLst>
          </p:cNvPr>
          <p:cNvSpPr>
            <a:spLocks noGrp="1"/>
          </p:cNvSpPr>
          <p:nvPr>
            <p:ph type="dt" sz="half" idx="2"/>
          </p:nvPr>
        </p:nvSpPr>
        <p:spPr/>
        <p:txBody>
          <a:bodyPr/>
          <a:lstStyle/>
          <a:p>
            <a:pPr>
              <a:defRPr/>
            </a:pPr>
            <a:r>
              <a:rPr lang="en-US"/>
              <a:t>28 Mar 2024</a:t>
            </a:r>
          </a:p>
        </p:txBody>
      </p:sp>
      <p:sp>
        <p:nvSpPr>
          <p:cNvPr id="14" name="Rounded Rectangle 13">
            <a:extLst>
              <a:ext uri="{FF2B5EF4-FFF2-40B4-BE49-F238E27FC236}">
                <a16:creationId xmlns:a16="http://schemas.microsoft.com/office/drawing/2014/main" id="{E13AF597-B819-2A8C-E4B2-97E27509970D}"/>
              </a:ext>
            </a:extLst>
          </p:cNvPr>
          <p:cNvSpPr/>
          <p:nvPr/>
        </p:nvSpPr>
        <p:spPr bwMode="auto">
          <a:xfrm>
            <a:off x="2139570" y="3208971"/>
            <a:ext cx="720621" cy="274847"/>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50" dirty="0">
                <a:solidFill>
                  <a:schemeClr val="bg1"/>
                </a:solidFill>
                <a:latin typeface="+mn-lt"/>
                <a:ea typeface="+mn-ea"/>
                <a:cs typeface="+mn-cs"/>
              </a:rPr>
              <a:t>Activity</a:t>
            </a:r>
          </a:p>
        </p:txBody>
      </p:sp>
      <p:sp>
        <p:nvSpPr>
          <p:cNvPr id="15" name="Rounded Rectangle 14">
            <a:extLst>
              <a:ext uri="{FF2B5EF4-FFF2-40B4-BE49-F238E27FC236}">
                <a16:creationId xmlns:a16="http://schemas.microsoft.com/office/drawing/2014/main" id="{F757D530-BEE2-E23E-EB61-6623DC80EFA4}"/>
              </a:ext>
            </a:extLst>
          </p:cNvPr>
          <p:cNvSpPr/>
          <p:nvPr/>
        </p:nvSpPr>
        <p:spPr bwMode="auto">
          <a:xfrm>
            <a:off x="2819400" y="2145650"/>
            <a:ext cx="905345" cy="377221"/>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50" dirty="0">
                <a:solidFill>
                  <a:schemeClr val="bg1"/>
                </a:solidFill>
                <a:latin typeface="+mn-lt"/>
                <a:ea typeface="+mn-ea"/>
                <a:cs typeface="+mn-cs"/>
              </a:rPr>
              <a:t>(Std Ops)</a:t>
            </a:r>
          </a:p>
          <a:p>
            <a:pPr algn="ctr"/>
            <a:r>
              <a:rPr lang="en-US" sz="1050" dirty="0">
                <a:solidFill>
                  <a:schemeClr val="bg1"/>
                </a:solidFill>
                <a:latin typeface="+mn-lt"/>
                <a:ea typeface="+mn-ea"/>
                <a:cs typeface="+mn-cs"/>
              </a:rPr>
              <a:t>Procedure</a:t>
            </a:r>
          </a:p>
        </p:txBody>
      </p:sp>
      <p:sp>
        <p:nvSpPr>
          <p:cNvPr id="16" name="Rounded Rectangle 15">
            <a:extLst>
              <a:ext uri="{FF2B5EF4-FFF2-40B4-BE49-F238E27FC236}">
                <a16:creationId xmlns:a16="http://schemas.microsoft.com/office/drawing/2014/main" id="{3C923C43-7BF2-3C0C-14BB-F0F5DFFC4A37}"/>
              </a:ext>
            </a:extLst>
          </p:cNvPr>
          <p:cNvSpPr/>
          <p:nvPr/>
        </p:nvSpPr>
        <p:spPr bwMode="auto">
          <a:xfrm>
            <a:off x="3532082" y="3208971"/>
            <a:ext cx="846208" cy="274847"/>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50" dirty="0">
                <a:solidFill>
                  <a:schemeClr val="bg1"/>
                </a:solidFill>
                <a:latin typeface="+mn-lt"/>
                <a:ea typeface="+mn-ea"/>
                <a:cs typeface="+mn-cs"/>
              </a:rPr>
              <a:t>Task</a:t>
            </a:r>
          </a:p>
        </p:txBody>
      </p:sp>
      <p:sp>
        <p:nvSpPr>
          <p:cNvPr id="17" name="Rounded Rectangle 16">
            <a:extLst>
              <a:ext uri="{FF2B5EF4-FFF2-40B4-BE49-F238E27FC236}">
                <a16:creationId xmlns:a16="http://schemas.microsoft.com/office/drawing/2014/main" id="{A048FB31-A661-578D-90A0-1E7237629784}"/>
              </a:ext>
            </a:extLst>
          </p:cNvPr>
          <p:cNvSpPr/>
          <p:nvPr/>
        </p:nvSpPr>
        <p:spPr bwMode="auto">
          <a:xfrm>
            <a:off x="5055615" y="3538456"/>
            <a:ext cx="846208" cy="274847"/>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50" dirty="0">
                <a:solidFill>
                  <a:schemeClr val="bg1"/>
                </a:solidFill>
                <a:latin typeface="+mn-lt"/>
                <a:ea typeface="+mn-ea"/>
                <a:cs typeface="+mn-cs"/>
              </a:rPr>
              <a:t>Action</a:t>
            </a:r>
          </a:p>
        </p:txBody>
      </p:sp>
      <p:cxnSp>
        <p:nvCxnSpPr>
          <p:cNvPr id="18" name="Straight Arrow Connector 17">
            <a:extLst>
              <a:ext uri="{FF2B5EF4-FFF2-40B4-BE49-F238E27FC236}">
                <a16:creationId xmlns:a16="http://schemas.microsoft.com/office/drawing/2014/main" id="{ACC901FD-8748-E0C2-A92D-CAFC12B23622}"/>
              </a:ext>
            </a:extLst>
          </p:cNvPr>
          <p:cNvCxnSpPr>
            <a:cxnSpLocks/>
            <a:stCxn id="12" idx="2"/>
            <a:endCxn id="14" idx="0"/>
          </p:cNvCxnSpPr>
          <p:nvPr/>
        </p:nvCxnSpPr>
        <p:spPr bwMode="auto">
          <a:xfrm>
            <a:off x="1608716" y="1953616"/>
            <a:ext cx="891165" cy="1255355"/>
          </a:xfrm>
          <a:prstGeom prst="straightConnector1">
            <a:avLst/>
          </a:prstGeom>
          <a:solidFill>
            <a:schemeClr val="bg1">
              <a:lumMod val="85000"/>
            </a:schemeClr>
          </a:solidFill>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9" name="Rectangle 18">
            <a:extLst>
              <a:ext uri="{FF2B5EF4-FFF2-40B4-BE49-F238E27FC236}">
                <a16:creationId xmlns:a16="http://schemas.microsoft.com/office/drawing/2014/main" id="{B37B8131-DCB6-C3AE-9880-B512CFA13DDE}"/>
              </a:ext>
            </a:extLst>
          </p:cNvPr>
          <p:cNvSpPr/>
          <p:nvPr/>
        </p:nvSpPr>
        <p:spPr>
          <a:xfrm>
            <a:off x="2037199" y="2367233"/>
            <a:ext cx="720621" cy="300082"/>
          </a:xfrm>
          <a:prstGeom prst="rect">
            <a:avLst/>
          </a:prstGeom>
        </p:spPr>
        <p:txBody>
          <a:bodyPr wrap="square">
            <a:spAutoFit/>
          </a:bodyPr>
          <a:lstStyle/>
          <a:p>
            <a:r>
              <a:rPr lang="en-US" sz="675" dirty="0"/>
              <a:t>Has 1 .. Inter-related</a:t>
            </a:r>
          </a:p>
        </p:txBody>
      </p:sp>
      <p:cxnSp>
        <p:nvCxnSpPr>
          <p:cNvPr id="20" name="Straight Arrow Connector 19">
            <a:extLst>
              <a:ext uri="{FF2B5EF4-FFF2-40B4-BE49-F238E27FC236}">
                <a16:creationId xmlns:a16="http://schemas.microsoft.com/office/drawing/2014/main" id="{2E0C552D-6084-9F45-F634-ECAF91D3FCE1}"/>
              </a:ext>
            </a:extLst>
          </p:cNvPr>
          <p:cNvCxnSpPr>
            <a:cxnSpLocks/>
            <a:stCxn id="15" idx="2"/>
            <a:endCxn id="16" idx="0"/>
          </p:cNvCxnSpPr>
          <p:nvPr/>
        </p:nvCxnSpPr>
        <p:spPr bwMode="auto">
          <a:xfrm>
            <a:off x="3272073" y="2522871"/>
            <a:ext cx="683113" cy="686100"/>
          </a:xfrm>
          <a:prstGeom prst="straightConnector1">
            <a:avLst/>
          </a:prstGeom>
          <a:solidFill>
            <a:schemeClr val="bg1">
              <a:lumMod val="85000"/>
            </a:schemeClr>
          </a:solidFill>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24" name="Rectangle 23">
            <a:extLst>
              <a:ext uri="{FF2B5EF4-FFF2-40B4-BE49-F238E27FC236}">
                <a16:creationId xmlns:a16="http://schemas.microsoft.com/office/drawing/2014/main" id="{6EB38C41-E872-157B-4A4E-6855257D47C0}"/>
              </a:ext>
            </a:extLst>
          </p:cNvPr>
          <p:cNvSpPr/>
          <p:nvPr/>
        </p:nvSpPr>
        <p:spPr>
          <a:xfrm>
            <a:off x="2816405" y="3399724"/>
            <a:ext cx="759682" cy="300082"/>
          </a:xfrm>
          <a:prstGeom prst="rect">
            <a:avLst/>
          </a:prstGeom>
        </p:spPr>
        <p:txBody>
          <a:bodyPr wrap="square">
            <a:spAutoFit/>
          </a:bodyPr>
          <a:lstStyle/>
          <a:p>
            <a:r>
              <a:rPr lang="en-US" sz="675" dirty="0"/>
              <a:t>Has cohesive set of 1 ..</a:t>
            </a:r>
          </a:p>
        </p:txBody>
      </p:sp>
      <p:cxnSp>
        <p:nvCxnSpPr>
          <p:cNvPr id="25" name="Straight Arrow Connector 24">
            <a:extLst>
              <a:ext uri="{FF2B5EF4-FFF2-40B4-BE49-F238E27FC236}">
                <a16:creationId xmlns:a16="http://schemas.microsoft.com/office/drawing/2014/main" id="{A2E67A91-43BB-30C4-685B-5E3F06D9147C}"/>
              </a:ext>
            </a:extLst>
          </p:cNvPr>
          <p:cNvCxnSpPr>
            <a:cxnSpLocks/>
            <a:stCxn id="14" idx="3"/>
            <a:endCxn id="16" idx="1"/>
          </p:cNvCxnSpPr>
          <p:nvPr/>
        </p:nvCxnSpPr>
        <p:spPr bwMode="auto">
          <a:xfrm>
            <a:off x="2860191" y="3346395"/>
            <a:ext cx="671891" cy="0"/>
          </a:xfrm>
          <a:prstGeom prst="straightConnector1">
            <a:avLst/>
          </a:prstGeom>
          <a:solidFill>
            <a:schemeClr val="bg1">
              <a:lumMod val="85000"/>
            </a:schemeClr>
          </a:solidFill>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26" name="Rectangle 25">
            <a:extLst>
              <a:ext uri="{FF2B5EF4-FFF2-40B4-BE49-F238E27FC236}">
                <a16:creationId xmlns:a16="http://schemas.microsoft.com/office/drawing/2014/main" id="{ACC64F53-3235-7A8C-65DD-8E0E9AE975A6}"/>
              </a:ext>
            </a:extLst>
          </p:cNvPr>
          <p:cNvSpPr/>
          <p:nvPr/>
        </p:nvSpPr>
        <p:spPr>
          <a:xfrm>
            <a:off x="3532081" y="2562820"/>
            <a:ext cx="920445" cy="196208"/>
          </a:xfrm>
          <a:prstGeom prst="rect">
            <a:avLst/>
          </a:prstGeom>
        </p:spPr>
        <p:txBody>
          <a:bodyPr wrap="none">
            <a:spAutoFit/>
          </a:bodyPr>
          <a:lstStyle/>
          <a:p>
            <a:r>
              <a:rPr lang="en-US" sz="675" dirty="0"/>
              <a:t>Ordered set of 1 ..</a:t>
            </a:r>
          </a:p>
        </p:txBody>
      </p:sp>
      <p:cxnSp>
        <p:nvCxnSpPr>
          <p:cNvPr id="28" name="Straight Arrow Connector 27">
            <a:extLst>
              <a:ext uri="{FF2B5EF4-FFF2-40B4-BE49-F238E27FC236}">
                <a16:creationId xmlns:a16="http://schemas.microsoft.com/office/drawing/2014/main" id="{98E1B392-6725-4146-B547-55E545FF7C35}"/>
              </a:ext>
            </a:extLst>
          </p:cNvPr>
          <p:cNvCxnSpPr>
            <a:cxnSpLocks/>
            <a:stCxn id="16" idx="3"/>
          </p:cNvCxnSpPr>
          <p:nvPr/>
        </p:nvCxnSpPr>
        <p:spPr bwMode="auto">
          <a:xfrm>
            <a:off x="4378290" y="3346395"/>
            <a:ext cx="677326" cy="329486"/>
          </a:xfrm>
          <a:prstGeom prst="straightConnector1">
            <a:avLst/>
          </a:prstGeom>
          <a:solidFill>
            <a:schemeClr val="bg1">
              <a:lumMod val="85000"/>
            </a:schemeClr>
          </a:solidFill>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29" name="Rectangle 28">
            <a:extLst>
              <a:ext uri="{FF2B5EF4-FFF2-40B4-BE49-F238E27FC236}">
                <a16:creationId xmlns:a16="http://schemas.microsoft.com/office/drawing/2014/main" id="{E847E908-1C74-0C0B-371E-41661C090CAE}"/>
              </a:ext>
            </a:extLst>
          </p:cNvPr>
          <p:cNvSpPr/>
          <p:nvPr/>
        </p:nvSpPr>
        <p:spPr>
          <a:xfrm>
            <a:off x="4422563" y="3193098"/>
            <a:ext cx="675185" cy="196208"/>
          </a:xfrm>
          <a:prstGeom prst="rect">
            <a:avLst/>
          </a:prstGeom>
        </p:spPr>
        <p:txBody>
          <a:bodyPr wrap="none">
            <a:spAutoFit/>
          </a:bodyPr>
          <a:lstStyle/>
          <a:p>
            <a:r>
              <a:rPr lang="en-US" sz="675" dirty="0"/>
              <a:t>Performs …</a:t>
            </a:r>
          </a:p>
        </p:txBody>
      </p:sp>
      <p:sp>
        <p:nvSpPr>
          <p:cNvPr id="30" name="Rounded Rectangle 29">
            <a:extLst>
              <a:ext uri="{FF2B5EF4-FFF2-40B4-BE49-F238E27FC236}">
                <a16:creationId xmlns:a16="http://schemas.microsoft.com/office/drawing/2014/main" id="{65052F6F-9693-1179-35FA-F24BAD551841}"/>
              </a:ext>
            </a:extLst>
          </p:cNvPr>
          <p:cNvSpPr/>
          <p:nvPr/>
        </p:nvSpPr>
        <p:spPr bwMode="auto">
          <a:xfrm>
            <a:off x="1088865" y="3727559"/>
            <a:ext cx="720621" cy="274847"/>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50" dirty="0">
                <a:solidFill>
                  <a:schemeClr val="bg1"/>
                </a:solidFill>
                <a:latin typeface="+mn-lt"/>
                <a:ea typeface="+mn-ea"/>
                <a:cs typeface="+mn-cs"/>
              </a:rPr>
              <a:t>Product</a:t>
            </a:r>
          </a:p>
        </p:txBody>
      </p:sp>
      <p:cxnSp>
        <p:nvCxnSpPr>
          <p:cNvPr id="32" name="Straight Arrow Connector 31">
            <a:extLst>
              <a:ext uri="{FF2B5EF4-FFF2-40B4-BE49-F238E27FC236}">
                <a16:creationId xmlns:a16="http://schemas.microsoft.com/office/drawing/2014/main" id="{530A6757-B576-9AA9-B182-6F65004BB284}"/>
              </a:ext>
            </a:extLst>
          </p:cNvPr>
          <p:cNvCxnSpPr>
            <a:cxnSpLocks/>
            <a:stCxn id="12" idx="2"/>
            <a:endCxn id="30" idx="0"/>
          </p:cNvCxnSpPr>
          <p:nvPr/>
        </p:nvCxnSpPr>
        <p:spPr bwMode="auto">
          <a:xfrm flipH="1">
            <a:off x="1449176" y="1953616"/>
            <a:ext cx="159540" cy="1773943"/>
          </a:xfrm>
          <a:prstGeom prst="straightConnector1">
            <a:avLst/>
          </a:prstGeom>
          <a:solidFill>
            <a:schemeClr val="bg1">
              <a:lumMod val="85000"/>
            </a:schemeClr>
          </a:solidFill>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33" name="Rectangle 32">
            <a:extLst>
              <a:ext uri="{FF2B5EF4-FFF2-40B4-BE49-F238E27FC236}">
                <a16:creationId xmlns:a16="http://schemas.microsoft.com/office/drawing/2014/main" id="{FDAA55C3-588D-9261-89B8-7C2DCF00C584}"/>
              </a:ext>
            </a:extLst>
          </p:cNvPr>
          <p:cNvSpPr/>
          <p:nvPr/>
        </p:nvSpPr>
        <p:spPr>
          <a:xfrm>
            <a:off x="1022574" y="2131331"/>
            <a:ext cx="579005" cy="196208"/>
          </a:xfrm>
          <a:prstGeom prst="rect">
            <a:avLst/>
          </a:prstGeom>
        </p:spPr>
        <p:txBody>
          <a:bodyPr wrap="none">
            <a:spAutoFit/>
          </a:bodyPr>
          <a:lstStyle/>
          <a:p>
            <a:r>
              <a:rPr lang="en-US" sz="675" dirty="0"/>
              <a:t>Produces</a:t>
            </a:r>
          </a:p>
        </p:txBody>
      </p:sp>
      <p:sp>
        <p:nvSpPr>
          <p:cNvPr id="34" name="Rounded Rectangle 33">
            <a:extLst>
              <a:ext uri="{FF2B5EF4-FFF2-40B4-BE49-F238E27FC236}">
                <a16:creationId xmlns:a16="http://schemas.microsoft.com/office/drawing/2014/main" id="{6F2FED85-7F71-D2F7-9C31-FE10E6D5213C}"/>
              </a:ext>
            </a:extLst>
          </p:cNvPr>
          <p:cNvSpPr/>
          <p:nvPr/>
        </p:nvSpPr>
        <p:spPr bwMode="auto">
          <a:xfrm>
            <a:off x="4095925" y="4084840"/>
            <a:ext cx="846208" cy="274847"/>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50" dirty="0">
                <a:solidFill>
                  <a:schemeClr val="bg1"/>
                </a:solidFill>
                <a:latin typeface="+mn-lt"/>
                <a:ea typeface="+mn-ea"/>
                <a:cs typeface="+mn-cs"/>
              </a:rPr>
              <a:t>Work</a:t>
            </a:r>
          </a:p>
        </p:txBody>
      </p:sp>
      <p:cxnSp>
        <p:nvCxnSpPr>
          <p:cNvPr id="37" name="Straight Arrow Connector 36">
            <a:extLst>
              <a:ext uri="{FF2B5EF4-FFF2-40B4-BE49-F238E27FC236}">
                <a16:creationId xmlns:a16="http://schemas.microsoft.com/office/drawing/2014/main" id="{B5B1EF66-5414-F358-0819-ACD559B19D7F}"/>
              </a:ext>
            </a:extLst>
          </p:cNvPr>
          <p:cNvCxnSpPr>
            <a:cxnSpLocks/>
            <a:stCxn id="16" idx="2"/>
            <a:endCxn id="34" idx="0"/>
          </p:cNvCxnSpPr>
          <p:nvPr/>
        </p:nvCxnSpPr>
        <p:spPr bwMode="auto">
          <a:xfrm>
            <a:off x="3955186" y="3483818"/>
            <a:ext cx="563843" cy="601022"/>
          </a:xfrm>
          <a:prstGeom prst="straightConnector1">
            <a:avLst/>
          </a:prstGeom>
          <a:solidFill>
            <a:schemeClr val="bg1">
              <a:lumMod val="85000"/>
            </a:schemeClr>
          </a:solidFill>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38" name="Rectangle 37">
            <a:extLst>
              <a:ext uri="{FF2B5EF4-FFF2-40B4-BE49-F238E27FC236}">
                <a16:creationId xmlns:a16="http://schemas.microsoft.com/office/drawing/2014/main" id="{DFC99FE8-3297-725E-1858-1669AC9CA272}"/>
              </a:ext>
            </a:extLst>
          </p:cNvPr>
          <p:cNvSpPr/>
          <p:nvPr/>
        </p:nvSpPr>
        <p:spPr>
          <a:xfrm>
            <a:off x="4187057" y="3534793"/>
            <a:ext cx="367408" cy="196208"/>
          </a:xfrm>
          <a:prstGeom prst="rect">
            <a:avLst/>
          </a:prstGeom>
        </p:spPr>
        <p:txBody>
          <a:bodyPr wrap="none">
            <a:spAutoFit/>
          </a:bodyPr>
          <a:lstStyle/>
          <a:p>
            <a:r>
              <a:rPr lang="en-US" sz="675" dirty="0"/>
              <a:t>Is …</a:t>
            </a:r>
          </a:p>
        </p:txBody>
      </p:sp>
      <p:sp>
        <p:nvSpPr>
          <p:cNvPr id="39" name="Rounded Rectangle 38">
            <a:extLst>
              <a:ext uri="{FF2B5EF4-FFF2-40B4-BE49-F238E27FC236}">
                <a16:creationId xmlns:a16="http://schemas.microsoft.com/office/drawing/2014/main" id="{467201B1-2116-4D2B-0F0F-586EF33C737F}"/>
              </a:ext>
            </a:extLst>
          </p:cNvPr>
          <p:cNvSpPr/>
          <p:nvPr/>
        </p:nvSpPr>
        <p:spPr bwMode="auto">
          <a:xfrm>
            <a:off x="6048550" y="4218239"/>
            <a:ext cx="867906" cy="36079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System</a:t>
            </a:r>
          </a:p>
          <a:p>
            <a:pPr algn="ctr"/>
            <a:r>
              <a:rPr lang="en-US" sz="800" dirty="0">
                <a:solidFill>
                  <a:schemeClr val="bg1"/>
                </a:solidFill>
              </a:rPr>
              <a:t>Element</a:t>
            </a:r>
          </a:p>
        </p:txBody>
      </p:sp>
      <p:cxnSp>
        <p:nvCxnSpPr>
          <p:cNvPr id="40" name="Straight Arrow Connector 39">
            <a:extLst>
              <a:ext uri="{FF2B5EF4-FFF2-40B4-BE49-F238E27FC236}">
                <a16:creationId xmlns:a16="http://schemas.microsoft.com/office/drawing/2014/main" id="{DC7E263A-F4CA-21D5-6CA7-71772A775C1F}"/>
              </a:ext>
            </a:extLst>
          </p:cNvPr>
          <p:cNvCxnSpPr>
            <a:cxnSpLocks/>
          </p:cNvCxnSpPr>
          <p:nvPr/>
        </p:nvCxnSpPr>
        <p:spPr bwMode="auto">
          <a:xfrm>
            <a:off x="5907257" y="3675881"/>
            <a:ext cx="620998" cy="542359"/>
          </a:xfrm>
          <a:prstGeom prst="straightConnector1">
            <a:avLst/>
          </a:prstGeom>
          <a:solidFill>
            <a:schemeClr val="bg1">
              <a:lumMod val="85000"/>
            </a:schemeClr>
          </a:solidFill>
          <a:ln>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41" name="Rectangle 40">
            <a:extLst>
              <a:ext uri="{FF2B5EF4-FFF2-40B4-BE49-F238E27FC236}">
                <a16:creationId xmlns:a16="http://schemas.microsoft.com/office/drawing/2014/main" id="{93D1570D-8855-3179-56E8-ECB3B6E9C1EC}"/>
              </a:ext>
            </a:extLst>
          </p:cNvPr>
          <p:cNvSpPr/>
          <p:nvPr/>
        </p:nvSpPr>
        <p:spPr>
          <a:xfrm>
            <a:off x="6034568" y="3494889"/>
            <a:ext cx="706599" cy="360790"/>
          </a:xfrm>
          <a:prstGeom prst="rect">
            <a:avLst/>
          </a:prstGeom>
        </p:spPr>
        <p:txBody>
          <a:bodyPr wrap="square">
            <a:spAutoFit/>
          </a:bodyPr>
          <a:lstStyle/>
          <a:p>
            <a:r>
              <a:rPr lang="en-US" sz="675" dirty="0"/>
              <a:t>Occurs  within …</a:t>
            </a:r>
          </a:p>
        </p:txBody>
      </p:sp>
      <p:cxnSp>
        <p:nvCxnSpPr>
          <p:cNvPr id="42" name="Straight Arrow Connector 41">
            <a:extLst>
              <a:ext uri="{FF2B5EF4-FFF2-40B4-BE49-F238E27FC236}">
                <a16:creationId xmlns:a16="http://schemas.microsoft.com/office/drawing/2014/main" id="{E392EFD2-6E2E-8C5A-CA70-4A68AEFCAF5D}"/>
              </a:ext>
            </a:extLst>
          </p:cNvPr>
          <p:cNvCxnSpPr>
            <a:cxnSpLocks/>
            <a:stCxn id="12" idx="2"/>
            <a:endCxn id="15" idx="1"/>
          </p:cNvCxnSpPr>
          <p:nvPr/>
        </p:nvCxnSpPr>
        <p:spPr bwMode="auto">
          <a:xfrm>
            <a:off x="1608716" y="1953616"/>
            <a:ext cx="1210684" cy="380645"/>
          </a:xfrm>
          <a:prstGeom prst="straightConnector1">
            <a:avLst/>
          </a:prstGeom>
          <a:solidFill>
            <a:schemeClr val="bg1">
              <a:lumMod val="85000"/>
            </a:schemeClr>
          </a:solidFill>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50" name="Rounded Rectangle 49">
            <a:extLst>
              <a:ext uri="{FF2B5EF4-FFF2-40B4-BE49-F238E27FC236}">
                <a16:creationId xmlns:a16="http://schemas.microsoft.com/office/drawing/2014/main" id="{76182821-F533-AADE-5D63-0C2A48681060}"/>
              </a:ext>
            </a:extLst>
          </p:cNvPr>
          <p:cNvSpPr/>
          <p:nvPr/>
        </p:nvSpPr>
        <p:spPr>
          <a:xfrm>
            <a:off x="7669265" y="3581400"/>
            <a:ext cx="772096"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Hardware</a:t>
            </a:r>
          </a:p>
        </p:txBody>
      </p:sp>
      <p:sp>
        <p:nvSpPr>
          <p:cNvPr id="52" name="Rounded Rectangle 51">
            <a:extLst>
              <a:ext uri="{FF2B5EF4-FFF2-40B4-BE49-F238E27FC236}">
                <a16:creationId xmlns:a16="http://schemas.microsoft.com/office/drawing/2014/main" id="{A1EA7BBB-E654-49DA-6038-3ECA4E3C8B93}"/>
              </a:ext>
            </a:extLst>
          </p:cNvPr>
          <p:cNvSpPr/>
          <p:nvPr/>
        </p:nvSpPr>
        <p:spPr>
          <a:xfrm>
            <a:off x="7670198" y="4009318"/>
            <a:ext cx="772096"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Software</a:t>
            </a:r>
          </a:p>
        </p:txBody>
      </p:sp>
      <p:sp>
        <p:nvSpPr>
          <p:cNvPr id="53" name="Rounded Rectangle 52">
            <a:extLst>
              <a:ext uri="{FF2B5EF4-FFF2-40B4-BE49-F238E27FC236}">
                <a16:creationId xmlns:a16="http://schemas.microsoft.com/office/drawing/2014/main" id="{35C193E7-A6D8-214C-3FDC-5594CD225167}"/>
              </a:ext>
            </a:extLst>
          </p:cNvPr>
          <p:cNvSpPr/>
          <p:nvPr/>
        </p:nvSpPr>
        <p:spPr>
          <a:xfrm>
            <a:off x="7669265" y="4872337"/>
            <a:ext cx="772096" cy="339579"/>
          </a:xfrm>
          <a:prstGeom prst="roundRect">
            <a:avLst/>
          </a:prstGeom>
          <a:solidFill>
            <a:srgbClr val="FF7C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Person</a:t>
            </a:r>
          </a:p>
        </p:txBody>
      </p:sp>
      <p:cxnSp>
        <p:nvCxnSpPr>
          <p:cNvPr id="54" name="Straight Arrow Connector 53">
            <a:extLst>
              <a:ext uri="{FF2B5EF4-FFF2-40B4-BE49-F238E27FC236}">
                <a16:creationId xmlns:a16="http://schemas.microsoft.com/office/drawing/2014/main" id="{814A4350-7F2E-BE2D-4FB3-27D913DCC5CD}"/>
              </a:ext>
            </a:extLst>
          </p:cNvPr>
          <p:cNvCxnSpPr>
            <a:cxnSpLocks/>
            <a:stCxn id="39" idx="3"/>
            <a:endCxn id="50" idx="1"/>
          </p:cNvCxnSpPr>
          <p:nvPr/>
        </p:nvCxnSpPr>
        <p:spPr>
          <a:xfrm flipV="1">
            <a:off x="6916456" y="3751190"/>
            <a:ext cx="752809" cy="647444"/>
          </a:xfrm>
          <a:prstGeom prst="straightConnector1">
            <a:avLst/>
          </a:prstGeom>
          <a:solidFill>
            <a:schemeClr val="bg1">
              <a:lumMod val="85000"/>
            </a:schemeClr>
          </a:solidFill>
          <a:ln>
            <a:prstDash val="soli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55" name="Straight Arrow Connector 54">
            <a:extLst>
              <a:ext uri="{FF2B5EF4-FFF2-40B4-BE49-F238E27FC236}">
                <a16:creationId xmlns:a16="http://schemas.microsoft.com/office/drawing/2014/main" id="{4C6FF407-A33D-B921-1802-700F3967A9B6}"/>
              </a:ext>
            </a:extLst>
          </p:cNvPr>
          <p:cNvCxnSpPr>
            <a:cxnSpLocks/>
            <a:stCxn id="39" idx="3"/>
            <a:endCxn id="52" idx="1"/>
          </p:cNvCxnSpPr>
          <p:nvPr/>
        </p:nvCxnSpPr>
        <p:spPr>
          <a:xfrm flipV="1">
            <a:off x="6916456" y="4179108"/>
            <a:ext cx="753742" cy="219526"/>
          </a:xfrm>
          <a:prstGeom prst="straightConnector1">
            <a:avLst/>
          </a:prstGeom>
          <a:solidFill>
            <a:schemeClr val="bg1">
              <a:lumMod val="85000"/>
            </a:schemeClr>
          </a:solidFill>
          <a:ln>
            <a:prstDash val="soli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56" name="Straight Arrow Connector 55">
            <a:extLst>
              <a:ext uri="{FF2B5EF4-FFF2-40B4-BE49-F238E27FC236}">
                <a16:creationId xmlns:a16="http://schemas.microsoft.com/office/drawing/2014/main" id="{A5B0960E-9AB5-F706-2A65-48B8F37055EB}"/>
              </a:ext>
            </a:extLst>
          </p:cNvPr>
          <p:cNvCxnSpPr>
            <a:cxnSpLocks/>
            <a:stCxn id="39" idx="3"/>
            <a:endCxn id="53" idx="1"/>
          </p:cNvCxnSpPr>
          <p:nvPr/>
        </p:nvCxnSpPr>
        <p:spPr>
          <a:xfrm>
            <a:off x="6916456" y="4398634"/>
            <a:ext cx="752809" cy="643493"/>
          </a:xfrm>
          <a:prstGeom prst="straightConnector1">
            <a:avLst/>
          </a:prstGeom>
          <a:solidFill>
            <a:schemeClr val="bg1">
              <a:lumMod val="85000"/>
            </a:schemeClr>
          </a:solidFill>
          <a:ln>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58" name="TextBox 57">
            <a:extLst>
              <a:ext uri="{FF2B5EF4-FFF2-40B4-BE49-F238E27FC236}">
                <a16:creationId xmlns:a16="http://schemas.microsoft.com/office/drawing/2014/main" id="{3FCB9A15-67F6-6B16-99BA-990CB6D24B80}"/>
              </a:ext>
            </a:extLst>
          </p:cNvPr>
          <p:cNvSpPr txBox="1"/>
          <p:nvPr/>
        </p:nvSpPr>
        <p:spPr>
          <a:xfrm>
            <a:off x="6807499" y="3755141"/>
            <a:ext cx="639431" cy="300082"/>
          </a:xfrm>
          <a:prstGeom prst="rect">
            <a:avLst/>
          </a:prstGeom>
          <a:noFill/>
        </p:spPr>
        <p:txBody>
          <a:bodyPr wrap="square" rtlCol="0">
            <a:spAutoFit/>
          </a:bodyPr>
          <a:lstStyle/>
          <a:p>
            <a:r>
              <a:rPr lang="en-US" sz="675" dirty="0"/>
              <a:t>Composed of 1..</a:t>
            </a:r>
          </a:p>
        </p:txBody>
      </p:sp>
      <p:sp>
        <p:nvSpPr>
          <p:cNvPr id="59" name="Flowchart: Decision 18">
            <a:extLst>
              <a:ext uri="{FF2B5EF4-FFF2-40B4-BE49-F238E27FC236}">
                <a16:creationId xmlns:a16="http://schemas.microsoft.com/office/drawing/2014/main" id="{1221E031-AE9E-6154-15A0-426A5946319E}"/>
              </a:ext>
            </a:extLst>
          </p:cNvPr>
          <p:cNvSpPr/>
          <p:nvPr/>
        </p:nvSpPr>
        <p:spPr bwMode="auto">
          <a:xfrm flipH="1">
            <a:off x="6918978" y="4343400"/>
            <a:ext cx="170969" cy="119832"/>
          </a:xfrm>
          <a:prstGeom prst="flowChartDecision">
            <a:avLst/>
          </a:prstGeom>
          <a:solidFill>
            <a:schemeClr val="bg1"/>
          </a:solidFill>
          <a:ln w="9525" cap="flat" cmpd="sng" algn="ctr">
            <a:solidFill>
              <a:schemeClr val="accent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sp>
        <p:nvSpPr>
          <p:cNvPr id="99" name="TextBox 98">
            <a:extLst>
              <a:ext uri="{FF2B5EF4-FFF2-40B4-BE49-F238E27FC236}">
                <a16:creationId xmlns:a16="http://schemas.microsoft.com/office/drawing/2014/main" id="{5F857539-5513-C1A4-4EA6-CE296AB800FC}"/>
              </a:ext>
            </a:extLst>
          </p:cNvPr>
          <p:cNvSpPr txBox="1"/>
          <p:nvPr/>
        </p:nvSpPr>
        <p:spPr>
          <a:xfrm>
            <a:off x="821396" y="4706722"/>
            <a:ext cx="3356968" cy="830997"/>
          </a:xfrm>
          <a:prstGeom prst="rect">
            <a:avLst/>
          </a:prstGeom>
          <a:noFill/>
        </p:spPr>
        <p:txBody>
          <a:bodyPr wrap="square">
            <a:spAutoFit/>
          </a:bodyPr>
          <a:lstStyle/>
          <a:p>
            <a:r>
              <a:rPr lang="en-US" sz="1600" u="sng" dirty="0">
                <a:solidFill>
                  <a:srgbClr val="C00000"/>
                </a:solidFill>
              </a:rPr>
              <a:t>Missing temporal aspects (Event) from recent Costin work</a:t>
            </a:r>
          </a:p>
          <a:p>
            <a:endParaRPr lang="en-US" sz="1600" u="sng" dirty="0">
              <a:solidFill>
                <a:srgbClr val="C00000"/>
              </a:solidFill>
            </a:endParaRPr>
          </a:p>
        </p:txBody>
      </p:sp>
      <p:sp>
        <p:nvSpPr>
          <p:cNvPr id="3" name="Rounded Rectangle 2">
            <a:extLst>
              <a:ext uri="{FF2B5EF4-FFF2-40B4-BE49-F238E27FC236}">
                <a16:creationId xmlns:a16="http://schemas.microsoft.com/office/drawing/2014/main" id="{3B0D4558-13E6-5220-DB4F-50D40A860CF7}"/>
              </a:ext>
            </a:extLst>
          </p:cNvPr>
          <p:cNvSpPr/>
          <p:nvPr/>
        </p:nvSpPr>
        <p:spPr>
          <a:xfrm>
            <a:off x="7669265" y="4429564"/>
            <a:ext cx="772096"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Data </a:t>
            </a:r>
          </a:p>
          <a:p>
            <a:pPr algn="ctr"/>
            <a:r>
              <a:rPr lang="en-US" sz="800" dirty="0">
                <a:solidFill>
                  <a:schemeClr val="bg1"/>
                </a:solidFill>
              </a:rPr>
              <a:t>Artifacts</a:t>
            </a:r>
          </a:p>
        </p:txBody>
      </p:sp>
    </p:spTree>
    <p:extLst>
      <p:ext uri="{BB962C8B-B14F-4D97-AF65-F5344CB8AC3E}">
        <p14:creationId xmlns:p14="http://schemas.microsoft.com/office/powerpoint/2010/main" val="418460139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583AB2-1395-D171-2EBB-D489D8E16CA0}"/>
              </a:ext>
            </a:extLst>
          </p:cNvPr>
          <p:cNvSpPr>
            <a:spLocks noGrp="1"/>
          </p:cNvSpPr>
          <p:nvPr>
            <p:ph type="title"/>
          </p:nvPr>
        </p:nvSpPr>
        <p:spPr/>
        <p:txBody>
          <a:bodyPr/>
          <a:lstStyle/>
          <a:p>
            <a:endParaRPr lang="en-US" dirty="0"/>
          </a:p>
        </p:txBody>
      </p:sp>
      <p:sp>
        <p:nvSpPr>
          <p:cNvPr id="3" name="Date Placeholder 2">
            <a:extLst>
              <a:ext uri="{FF2B5EF4-FFF2-40B4-BE49-F238E27FC236}">
                <a16:creationId xmlns:a16="http://schemas.microsoft.com/office/drawing/2014/main" id="{BC2DBDD9-E7FE-105B-A95E-3DEFCF47E791}"/>
              </a:ext>
            </a:extLst>
          </p:cNvPr>
          <p:cNvSpPr>
            <a:spLocks noGrp="1"/>
          </p:cNvSpPr>
          <p:nvPr>
            <p:ph type="dt" sz="half" idx="2"/>
          </p:nvPr>
        </p:nvSpPr>
        <p:spPr/>
        <p:txBody>
          <a:bodyPr/>
          <a:lstStyle/>
          <a:p>
            <a:pPr>
              <a:defRPr/>
            </a:pPr>
            <a:r>
              <a:rPr lang="en-US"/>
              <a:t>28 Mar 2024</a:t>
            </a:r>
          </a:p>
        </p:txBody>
      </p:sp>
      <p:sp>
        <p:nvSpPr>
          <p:cNvPr id="4" name="Rectangle 3">
            <a:extLst>
              <a:ext uri="{FF2B5EF4-FFF2-40B4-BE49-F238E27FC236}">
                <a16:creationId xmlns:a16="http://schemas.microsoft.com/office/drawing/2014/main" id="{2D9B098D-2424-E1B0-EC63-0AF0B929D18B}"/>
              </a:ext>
            </a:extLst>
          </p:cNvPr>
          <p:cNvSpPr>
            <a:spLocks noChangeArrowheads="1"/>
          </p:cNvSpPr>
          <p:nvPr/>
        </p:nvSpPr>
        <p:spPr bwMode="auto">
          <a:xfrm>
            <a:off x="1182038" y="-24950"/>
            <a:ext cx="6781800" cy="438582"/>
          </a:xfrm>
          <a:prstGeom prst="rect">
            <a:avLst/>
          </a:prstGeom>
        </p:spPr>
        <p:txBody>
          <a:bodyPr vert="horz"/>
          <a:lstStyle/>
          <a:p>
            <a:pPr algn="ctr" eaLnBrk="0" hangingPunct="0">
              <a:lnSpc>
                <a:spcPct val="90000"/>
              </a:lnSpc>
            </a:pPr>
            <a:r>
              <a:rPr lang="en-US" altLang="ja-JP" sz="2500" dirty="0">
                <a:solidFill>
                  <a:srgbClr val="0099A6"/>
                </a:solidFill>
                <a:latin typeface="+mj-lt"/>
                <a:ea typeface="ＭＳ Ｐゴシック" pitchFamily="26" charset="-128"/>
                <a:cs typeface="ＭＳ Ｐゴシック" pitchFamily="26" charset="-128"/>
              </a:rPr>
              <a:t>Operations Viewpoint</a:t>
            </a:r>
          </a:p>
          <a:p>
            <a:pPr algn="ctr" eaLnBrk="0" hangingPunct="0">
              <a:lnSpc>
                <a:spcPct val="90000"/>
              </a:lnSpc>
            </a:pPr>
            <a:r>
              <a:rPr lang="en-US" altLang="ja-JP" sz="2000" dirty="0">
                <a:solidFill>
                  <a:srgbClr val="0099A6"/>
                </a:solidFill>
                <a:latin typeface="+mj-lt"/>
                <a:ea typeface="ＭＳ Ｐゴシック" pitchFamily="26" charset="-128"/>
                <a:cs typeface="ＭＳ Ｐゴシック" pitchFamily="26" charset="-128"/>
              </a:rPr>
              <a:t>(Abstract Operations Object</a:t>
            </a:r>
            <a:r>
              <a:rPr lang="en-US" altLang="ja-JP" sz="2000" dirty="0">
                <a:solidFill>
                  <a:srgbClr val="0099A6"/>
                </a:solidFill>
                <a:ea typeface="ＭＳ Ｐゴシック" pitchFamily="26" charset="-128"/>
                <a:cs typeface="ＭＳ Ｐゴシック" pitchFamily="26" charset="-128"/>
              </a:rPr>
              <a:t> Representation</a:t>
            </a:r>
            <a:r>
              <a:rPr lang="en-US" altLang="ja-JP" sz="2000" dirty="0">
                <a:solidFill>
                  <a:srgbClr val="0099A6"/>
                </a:solidFill>
                <a:latin typeface="+mj-lt"/>
                <a:ea typeface="ＭＳ Ｐゴシック" pitchFamily="26" charset="-128"/>
                <a:cs typeface="ＭＳ Ｐゴシック" pitchFamily="26" charset="-128"/>
              </a:rPr>
              <a:t>)</a:t>
            </a:r>
          </a:p>
          <a:p>
            <a:pPr algn="ctr" eaLnBrk="0" hangingPunct="0">
              <a:lnSpc>
                <a:spcPct val="90000"/>
              </a:lnSpc>
            </a:pPr>
            <a:r>
              <a:rPr lang="en-US" altLang="ja-JP" sz="2000" dirty="0">
                <a:solidFill>
                  <a:srgbClr val="FF0000"/>
                </a:solidFill>
                <a:latin typeface="+mj-lt"/>
                <a:ea typeface="ＭＳ Ｐゴシック" pitchFamily="26" charset="-128"/>
                <a:cs typeface="ＭＳ Ｐゴシック" pitchFamily="26" charset="-128"/>
              </a:rPr>
              <a:t>Notes</a:t>
            </a:r>
          </a:p>
        </p:txBody>
      </p:sp>
      <p:sp>
        <p:nvSpPr>
          <p:cNvPr id="5" name="Rectangle 11">
            <a:extLst>
              <a:ext uri="{FF2B5EF4-FFF2-40B4-BE49-F238E27FC236}">
                <a16:creationId xmlns:a16="http://schemas.microsoft.com/office/drawing/2014/main" id="{3258999D-F3F1-1107-4A9E-24DCA724327D}"/>
              </a:ext>
            </a:extLst>
          </p:cNvPr>
          <p:cNvSpPr>
            <a:spLocks noChangeArrowheads="1"/>
          </p:cNvSpPr>
          <p:nvPr/>
        </p:nvSpPr>
        <p:spPr bwMode="auto">
          <a:xfrm>
            <a:off x="762000" y="5029200"/>
            <a:ext cx="2534668"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Viewpoint Concerns:</a:t>
            </a:r>
            <a:endParaRPr kumimoji="1" lang="en-US" altLang="ja-JP" sz="1800" dirty="0">
              <a:latin typeface="Arial" panose="020B0604020202020204" pitchFamily="34" charset="0"/>
              <a:ea typeface="Osaka" charset="-128"/>
            </a:endParaRPr>
          </a:p>
          <a:p>
            <a:pPr eaLnBrk="1" hangingPunct="1"/>
            <a:r>
              <a:rPr kumimoji="1" lang="en-US" altLang="ja-JP" sz="1800" dirty="0">
                <a:latin typeface="Arial" panose="020B0604020202020204" pitchFamily="34" charset="0"/>
                <a:ea typeface="Osaka" charset="-128"/>
              </a:rPr>
              <a:t>  </a:t>
            </a:r>
            <a:r>
              <a:rPr kumimoji="1" lang="en-US" altLang="ja-JP" sz="1600" b="0" dirty="0">
                <a:latin typeface="Arial" panose="020B0604020202020204" pitchFamily="34" charset="0"/>
                <a:ea typeface="Osaka" charset="-128"/>
              </a:rPr>
              <a:t>Issues</a:t>
            </a:r>
          </a:p>
          <a:p>
            <a:pPr eaLnBrk="1" hangingPunct="1"/>
            <a:r>
              <a:rPr kumimoji="1" lang="en-US" altLang="ja-JP" sz="1600" b="0" dirty="0">
                <a:latin typeface="Arial" panose="020B0604020202020204" pitchFamily="34" charset="0"/>
                <a:ea typeface="Osaka" charset="-128"/>
              </a:rPr>
              <a:t>  Resources requirements</a:t>
            </a:r>
          </a:p>
          <a:p>
            <a:pPr eaLnBrk="1" hangingPunct="1"/>
            <a:r>
              <a:rPr kumimoji="1" lang="en-US" altLang="ja-JP" sz="1600" b="0" dirty="0">
                <a:latin typeface="Arial" panose="020B0604020202020204" pitchFamily="34" charset="0"/>
                <a:ea typeface="Osaka" charset="-128"/>
              </a:rPr>
              <a:t>  Constraints</a:t>
            </a:r>
          </a:p>
        </p:txBody>
      </p:sp>
      <p:sp>
        <p:nvSpPr>
          <p:cNvPr id="6" name="TextBox 5">
            <a:extLst>
              <a:ext uri="{FF2B5EF4-FFF2-40B4-BE49-F238E27FC236}">
                <a16:creationId xmlns:a16="http://schemas.microsoft.com/office/drawing/2014/main" id="{3CA74CFC-7A34-7D0C-803D-60E7F360BF7A}"/>
              </a:ext>
            </a:extLst>
          </p:cNvPr>
          <p:cNvSpPr txBox="1"/>
          <p:nvPr/>
        </p:nvSpPr>
        <p:spPr>
          <a:xfrm>
            <a:off x="5869077" y="2971800"/>
            <a:ext cx="1583602" cy="507831"/>
          </a:xfrm>
          <a:prstGeom prst="rect">
            <a:avLst/>
          </a:prstGeom>
          <a:noFill/>
        </p:spPr>
        <p:txBody>
          <a:bodyPr wrap="square" rtlCol="0">
            <a:spAutoFit/>
          </a:bodyPr>
          <a:lstStyle/>
          <a:p>
            <a:r>
              <a:rPr lang="en-US" sz="675" dirty="0">
                <a:solidFill>
                  <a:srgbClr val="FF0000"/>
                </a:solidFill>
              </a:rPr>
              <a:t>* A System Element includes “Application”, which is a set of functions deployed (somehow) on a server as part of a system</a:t>
            </a:r>
          </a:p>
        </p:txBody>
      </p:sp>
      <p:sp>
        <p:nvSpPr>
          <p:cNvPr id="7" name="Rectangle 6">
            <a:extLst>
              <a:ext uri="{FF2B5EF4-FFF2-40B4-BE49-F238E27FC236}">
                <a16:creationId xmlns:a16="http://schemas.microsoft.com/office/drawing/2014/main" id="{5D26D339-4FE3-A7C6-5BA3-E7917A87F0C4}"/>
              </a:ext>
            </a:extLst>
          </p:cNvPr>
          <p:cNvSpPr/>
          <p:nvPr/>
        </p:nvSpPr>
        <p:spPr>
          <a:xfrm>
            <a:off x="4267200" y="1281673"/>
            <a:ext cx="4000500" cy="507831"/>
          </a:xfrm>
          <a:prstGeom prst="rect">
            <a:avLst/>
          </a:prstGeom>
        </p:spPr>
        <p:txBody>
          <a:bodyPr wrap="square">
            <a:spAutoFit/>
          </a:bodyPr>
          <a:lstStyle/>
          <a:p>
            <a:pPr lvl="1"/>
            <a:r>
              <a:rPr lang="en-US" sz="900" dirty="0">
                <a:solidFill>
                  <a:srgbClr val="00B050"/>
                </a:solidFill>
              </a:rPr>
              <a:t>An enterprise capability denotes the “What” an enterprise can do, whereas an Operations process outlines “how” a particular activity gets done.   </a:t>
            </a:r>
          </a:p>
        </p:txBody>
      </p:sp>
      <p:sp>
        <p:nvSpPr>
          <p:cNvPr id="8" name="Rectangle 7">
            <a:extLst>
              <a:ext uri="{FF2B5EF4-FFF2-40B4-BE49-F238E27FC236}">
                <a16:creationId xmlns:a16="http://schemas.microsoft.com/office/drawing/2014/main" id="{15AD411F-0BFB-7CAB-13AA-0D9A311E9955}"/>
              </a:ext>
            </a:extLst>
          </p:cNvPr>
          <p:cNvSpPr/>
          <p:nvPr/>
        </p:nvSpPr>
        <p:spPr>
          <a:xfrm>
            <a:off x="4953000" y="2193308"/>
            <a:ext cx="3415757" cy="507831"/>
          </a:xfrm>
          <a:prstGeom prst="rect">
            <a:avLst/>
          </a:prstGeom>
        </p:spPr>
        <p:txBody>
          <a:bodyPr wrap="square">
            <a:spAutoFit/>
          </a:bodyPr>
          <a:lstStyle/>
          <a:p>
            <a:r>
              <a:rPr lang="en-US" sz="900" u="sng" dirty="0">
                <a:solidFill>
                  <a:srgbClr val="0070C0"/>
                </a:solidFill>
              </a:rPr>
              <a:t>Operations Process</a:t>
            </a:r>
            <a:r>
              <a:rPr lang="en-US" sz="900" dirty="0">
                <a:solidFill>
                  <a:srgbClr val="0070C0"/>
                </a:solidFill>
              </a:rPr>
              <a:t>: An Operations process is defined as a set of activities and tasks that, once completed, will produce a product or perform work</a:t>
            </a:r>
          </a:p>
        </p:txBody>
      </p:sp>
    </p:spTree>
    <p:extLst>
      <p:ext uri="{BB962C8B-B14F-4D97-AF65-F5344CB8AC3E}">
        <p14:creationId xmlns:p14="http://schemas.microsoft.com/office/powerpoint/2010/main" val="183410107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863" y="0"/>
            <a:ext cx="8229600" cy="1143000"/>
          </a:xfrm>
        </p:spPr>
        <p:txBody>
          <a:bodyPr vert="horz"/>
          <a:lstStyle/>
          <a:p>
            <a:r>
              <a:rPr lang="en-GB" sz="2400" dirty="0">
                <a:solidFill>
                  <a:srgbClr val="0099A6"/>
                </a:solidFill>
              </a:rPr>
              <a:t>Simple–Operations Activity</a:t>
            </a:r>
            <a:br>
              <a:rPr lang="en-GB" sz="2400" dirty="0">
                <a:solidFill>
                  <a:srgbClr val="0099A6"/>
                </a:solidFill>
              </a:rPr>
            </a:br>
            <a:r>
              <a:rPr lang="en-GB" sz="2400" dirty="0">
                <a:solidFill>
                  <a:srgbClr val="0099A6"/>
                </a:solidFill>
              </a:rPr>
              <a:t>Example</a:t>
            </a:r>
          </a:p>
        </p:txBody>
      </p:sp>
      <p:sp>
        <p:nvSpPr>
          <p:cNvPr id="4" name="Date Placeholder 3"/>
          <p:cNvSpPr>
            <a:spLocks noGrp="1"/>
          </p:cNvSpPr>
          <p:nvPr>
            <p:ph type="dt" sz="half" idx="2"/>
          </p:nvPr>
        </p:nvSpPr>
        <p:spPr/>
        <p:txBody>
          <a:bodyPr/>
          <a:lstStyle/>
          <a:p>
            <a:r>
              <a:rPr lang="en-US"/>
              <a:t>28 Mar 2024</a:t>
            </a:r>
            <a:endParaRPr lang="en-GB" dirty="0"/>
          </a:p>
        </p:txBody>
      </p:sp>
      <p:grpSp>
        <p:nvGrpSpPr>
          <p:cNvPr id="10" name="Group 9">
            <a:extLst>
              <a:ext uri="{FF2B5EF4-FFF2-40B4-BE49-F238E27FC236}">
                <a16:creationId xmlns:a16="http://schemas.microsoft.com/office/drawing/2014/main" id="{7BCB6FCD-725F-177F-4FD4-36ABAFF3335D}"/>
              </a:ext>
            </a:extLst>
          </p:cNvPr>
          <p:cNvGrpSpPr/>
          <p:nvPr/>
        </p:nvGrpSpPr>
        <p:grpSpPr>
          <a:xfrm rot="10800000">
            <a:off x="1055806" y="1543216"/>
            <a:ext cx="6621107" cy="2749427"/>
            <a:chOff x="1314687" y="1126443"/>
            <a:chExt cx="6621107" cy="2749427"/>
          </a:xfrm>
        </p:grpSpPr>
        <p:sp>
          <p:nvSpPr>
            <p:cNvPr id="6" name="Oval 8"/>
            <p:cNvSpPr>
              <a:spLocks noChangeArrowheads="1"/>
            </p:cNvSpPr>
            <p:nvPr/>
          </p:nvSpPr>
          <p:spPr bwMode="auto">
            <a:xfrm rot="10800000">
              <a:off x="6583481" y="3037670"/>
              <a:ext cx="1352313" cy="838200"/>
            </a:xfrm>
            <a:prstGeom prst="ellipse">
              <a:avLst/>
            </a:prstGeom>
            <a:solidFill>
              <a:srgbClr val="FFC000"/>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Mission Planning &amp; Sequencing</a:t>
              </a:r>
            </a:p>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Activity</a:t>
              </a:r>
            </a:p>
          </p:txBody>
        </p:sp>
        <p:sp>
          <p:nvSpPr>
            <p:cNvPr id="11" name="Oval 10"/>
            <p:cNvSpPr>
              <a:spLocks noChangeArrowheads="1"/>
            </p:cNvSpPr>
            <p:nvPr/>
          </p:nvSpPr>
          <p:spPr bwMode="auto">
            <a:xfrm rot="10800000">
              <a:off x="1314687" y="1126443"/>
              <a:ext cx="1352313" cy="711243"/>
            </a:xfrm>
            <a:prstGeom prst="ellipse">
              <a:avLst/>
            </a:prstGeom>
            <a:solidFill>
              <a:srgbClr val="CCFF66"/>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Command</a:t>
              </a:r>
            </a:p>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Delivery</a:t>
              </a:r>
            </a:p>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Activity</a:t>
              </a:r>
            </a:p>
          </p:txBody>
        </p:sp>
        <p:sp>
          <p:nvSpPr>
            <p:cNvPr id="13" name="Oval 12"/>
            <p:cNvSpPr>
              <a:spLocks noChangeArrowheads="1"/>
            </p:cNvSpPr>
            <p:nvPr/>
          </p:nvSpPr>
          <p:spPr bwMode="auto">
            <a:xfrm rot="10800000">
              <a:off x="4819887" y="2371086"/>
              <a:ext cx="1352313" cy="685800"/>
            </a:xfrm>
            <a:prstGeom prst="ellipse">
              <a:avLst/>
            </a:prstGeom>
            <a:solidFill>
              <a:srgbClr val="FFAED7"/>
            </a:solidFill>
            <a:ln w="9525">
              <a:solidFill>
                <a:schemeClr val="tx1"/>
              </a:solidFill>
              <a:round/>
              <a:headEnd/>
              <a:tailEnd/>
            </a:ln>
          </p:spPr>
          <p:txBody>
            <a:bodyPr lIns="0" rIns="0" anchor="ctr"/>
            <a:lstStyle/>
            <a:p>
              <a:pPr algn="ct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Command Generation</a:t>
              </a:r>
            </a:p>
            <a:p>
              <a:pPr algn="ct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Activity</a:t>
              </a:r>
            </a:p>
          </p:txBody>
        </p:sp>
        <p:cxnSp>
          <p:nvCxnSpPr>
            <p:cNvPr id="64" name="Straight Connector 63"/>
            <p:cNvCxnSpPr>
              <a:cxnSpLocks/>
              <a:stCxn id="13" idx="1"/>
              <a:endCxn id="6" idx="5"/>
            </p:cNvCxnSpPr>
            <p:nvPr/>
          </p:nvCxnSpPr>
          <p:spPr bwMode="auto">
            <a:xfrm rot="10800000" flipH="1" flipV="1">
              <a:off x="5974158" y="2956453"/>
              <a:ext cx="807365" cy="203969"/>
            </a:xfrm>
            <a:prstGeom prst="line">
              <a:avLst/>
            </a:prstGeom>
            <a:noFill/>
            <a:ln w="9525" cap="flat" cmpd="sng" algn="ctr">
              <a:solidFill>
                <a:schemeClr val="tx1"/>
              </a:solidFill>
              <a:prstDash val="dash"/>
              <a:round/>
              <a:headEnd type="arrow"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98" name="Straight Connector 97"/>
            <p:cNvCxnSpPr>
              <a:cxnSpLocks/>
              <a:stCxn id="11" idx="2"/>
              <a:endCxn id="84" idx="5"/>
            </p:cNvCxnSpPr>
            <p:nvPr/>
          </p:nvCxnSpPr>
          <p:spPr bwMode="auto">
            <a:xfrm rot="10800000" flipH="1" flipV="1">
              <a:off x="2667000" y="1482064"/>
              <a:ext cx="644654" cy="256560"/>
            </a:xfrm>
            <a:prstGeom prst="line">
              <a:avLst/>
            </a:prstGeom>
            <a:noFill/>
            <a:ln w="9525" cap="flat" cmpd="sng" algn="ctr">
              <a:solidFill>
                <a:schemeClr val="tx1"/>
              </a:solidFill>
              <a:prstDash val="dash"/>
              <a:round/>
              <a:headEnd type="arrow"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33" name="Straight Connector 132"/>
            <p:cNvCxnSpPr>
              <a:cxnSpLocks/>
              <a:stCxn id="84" idx="1"/>
              <a:endCxn id="13" idx="5"/>
            </p:cNvCxnSpPr>
            <p:nvPr/>
          </p:nvCxnSpPr>
          <p:spPr bwMode="auto">
            <a:xfrm rot="10800000" flipH="1" flipV="1">
              <a:off x="4267883" y="2241549"/>
              <a:ext cx="750046" cy="229970"/>
            </a:xfrm>
            <a:prstGeom prst="line">
              <a:avLst/>
            </a:prstGeom>
            <a:noFill/>
            <a:ln w="9525" cap="flat" cmpd="sng" algn="ctr">
              <a:solidFill>
                <a:schemeClr val="tx1"/>
              </a:solidFill>
              <a:prstDash val="dash"/>
              <a:round/>
              <a:headEnd type="arrow"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84" name="Oval 83">
              <a:extLst>
                <a:ext uri="{FF2B5EF4-FFF2-40B4-BE49-F238E27FC236}">
                  <a16:creationId xmlns:a16="http://schemas.microsoft.com/office/drawing/2014/main" id="{15E04A3C-A70B-324A-83C5-D037262AF551}"/>
                </a:ext>
              </a:extLst>
            </p:cNvPr>
            <p:cNvSpPr>
              <a:spLocks noChangeArrowheads="1"/>
            </p:cNvSpPr>
            <p:nvPr/>
          </p:nvSpPr>
          <p:spPr bwMode="auto">
            <a:xfrm rot="10800000">
              <a:off x="3113612" y="1634465"/>
              <a:ext cx="1352313" cy="711243"/>
            </a:xfrm>
            <a:prstGeom prst="ellipse">
              <a:avLst/>
            </a:prstGeom>
            <a:solidFill>
              <a:srgbClr val="FF7C80"/>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Uplink Generation</a:t>
              </a:r>
            </a:p>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Activity</a:t>
              </a:r>
            </a:p>
          </p:txBody>
        </p:sp>
      </p:grpSp>
      <p:sp>
        <p:nvSpPr>
          <p:cNvPr id="3" name="Date Placeholder 1">
            <a:extLst>
              <a:ext uri="{FF2B5EF4-FFF2-40B4-BE49-F238E27FC236}">
                <a16:creationId xmlns:a16="http://schemas.microsoft.com/office/drawing/2014/main" id="{8507C066-5C94-F3D0-9165-B638083AF654}"/>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12-5</a:t>
            </a:r>
          </a:p>
        </p:txBody>
      </p:sp>
    </p:spTree>
    <p:extLst>
      <p:ext uri="{BB962C8B-B14F-4D97-AF65-F5344CB8AC3E}">
        <p14:creationId xmlns:p14="http://schemas.microsoft.com/office/powerpoint/2010/main" val="298710375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Oval 8">
            <a:extLst>
              <a:ext uri="{FF2B5EF4-FFF2-40B4-BE49-F238E27FC236}">
                <a16:creationId xmlns:a16="http://schemas.microsoft.com/office/drawing/2014/main" id="{C90D8DD0-4C10-7C44-A4C2-6ED234526242}"/>
              </a:ext>
            </a:extLst>
          </p:cNvPr>
          <p:cNvSpPr>
            <a:spLocks noChangeArrowheads="1"/>
          </p:cNvSpPr>
          <p:nvPr/>
        </p:nvSpPr>
        <p:spPr bwMode="auto">
          <a:xfrm>
            <a:off x="4908345" y="883432"/>
            <a:ext cx="1352313" cy="622176"/>
          </a:xfrm>
          <a:prstGeom prst="ellipse">
            <a:avLst/>
          </a:prstGeom>
          <a:solidFill>
            <a:srgbClr val="FF99FF"/>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Navigation &amp; Timing</a:t>
            </a:r>
          </a:p>
        </p:txBody>
      </p:sp>
      <p:sp>
        <p:nvSpPr>
          <p:cNvPr id="2" name="Title 1"/>
          <p:cNvSpPr>
            <a:spLocks noGrp="1"/>
          </p:cNvSpPr>
          <p:nvPr>
            <p:ph type="title"/>
          </p:nvPr>
        </p:nvSpPr>
        <p:spPr>
          <a:xfrm>
            <a:off x="412863" y="0"/>
            <a:ext cx="8229600" cy="1143000"/>
          </a:xfrm>
        </p:spPr>
        <p:txBody>
          <a:bodyPr vert="horz"/>
          <a:lstStyle/>
          <a:p>
            <a:r>
              <a:rPr lang="en-GB" sz="2400" dirty="0">
                <a:solidFill>
                  <a:srgbClr val="0099A6"/>
                </a:solidFill>
              </a:rPr>
              <a:t>Functional Viewpoint – Telemetry &amp; Mission Operations Functions &amp; Service Interfaces</a:t>
            </a:r>
          </a:p>
        </p:txBody>
      </p:sp>
      <p:sp>
        <p:nvSpPr>
          <p:cNvPr id="4" name="Date Placeholder 3"/>
          <p:cNvSpPr>
            <a:spLocks noGrp="1"/>
          </p:cNvSpPr>
          <p:nvPr>
            <p:ph type="dt" sz="half" idx="2"/>
          </p:nvPr>
        </p:nvSpPr>
        <p:spPr/>
        <p:txBody>
          <a:bodyPr/>
          <a:lstStyle/>
          <a:p>
            <a:r>
              <a:rPr lang="en-US"/>
              <a:t>28 Mar 2024</a:t>
            </a:r>
            <a:endParaRPr lang="en-GB" dirty="0"/>
          </a:p>
        </p:txBody>
      </p:sp>
      <p:sp>
        <p:nvSpPr>
          <p:cNvPr id="6" name="Oval 8"/>
          <p:cNvSpPr>
            <a:spLocks noChangeArrowheads="1"/>
          </p:cNvSpPr>
          <p:nvPr/>
        </p:nvSpPr>
        <p:spPr bwMode="auto">
          <a:xfrm>
            <a:off x="6648687" y="3501510"/>
            <a:ext cx="1352313" cy="622176"/>
          </a:xfrm>
          <a:prstGeom prst="ellipse">
            <a:avLst/>
          </a:prstGeom>
          <a:solidFill>
            <a:schemeClr val="tx2">
              <a:lumMod val="40000"/>
              <a:lumOff val="60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Planning &amp; Sequencing</a:t>
            </a:r>
          </a:p>
        </p:txBody>
      </p:sp>
      <p:sp>
        <p:nvSpPr>
          <p:cNvPr id="7" name="Oval 6"/>
          <p:cNvSpPr>
            <a:spLocks noChangeArrowheads="1"/>
          </p:cNvSpPr>
          <p:nvPr/>
        </p:nvSpPr>
        <p:spPr bwMode="auto">
          <a:xfrm>
            <a:off x="6550507" y="1876981"/>
            <a:ext cx="1352313" cy="622176"/>
          </a:xfrm>
          <a:prstGeom prst="ellipse">
            <a:avLst/>
          </a:prstGeom>
          <a:solidFill>
            <a:srgbClr val="FF99FF"/>
          </a:solidFill>
          <a:ln w="9525">
            <a:solidFill>
              <a:schemeClr val="tx1"/>
            </a:solidFill>
            <a:round/>
            <a:headEnd/>
            <a:tailEnd/>
          </a:ln>
        </p:spPr>
        <p:txBody>
          <a:bodyPr lIns="0" rIns="0" anchor="ctr"/>
          <a:lstStyle/>
          <a:p>
            <a:pPr algn="ct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Maneuver Design</a:t>
            </a:r>
          </a:p>
        </p:txBody>
      </p:sp>
      <p:sp>
        <p:nvSpPr>
          <p:cNvPr id="8" name="Oval 7"/>
          <p:cNvSpPr>
            <a:spLocks noChangeArrowheads="1"/>
          </p:cNvSpPr>
          <p:nvPr/>
        </p:nvSpPr>
        <p:spPr bwMode="auto">
          <a:xfrm>
            <a:off x="4446218" y="5636399"/>
            <a:ext cx="1352313" cy="622176"/>
          </a:xfrm>
          <a:prstGeom prst="ellipse">
            <a:avLst/>
          </a:prstGeom>
          <a:solidFill>
            <a:srgbClr val="66FF99"/>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Data Storage and Archiving</a:t>
            </a:r>
          </a:p>
        </p:txBody>
      </p:sp>
      <p:sp>
        <p:nvSpPr>
          <p:cNvPr id="9" name="Oval 8"/>
          <p:cNvSpPr>
            <a:spLocks noChangeArrowheads="1"/>
          </p:cNvSpPr>
          <p:nvPr/>
        </p:nvSpPr>
        <p:spPr bwMode="auto">
          <a:xfrm>
            <a:off x="1185121" y="2398095"/>
            <a:ext cx="1352313" cy="622176"/>
          </a:xfrm>
          <a:prstGeom prst="ellipse">
            <a:avLst/>
          </a:prstGeom>
          <a:solidFill>
            <a:srgbClr val="FFC000"/>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Process Telemetry</a:t>
            </a:r>
          </a:p>
        </p:txBody>
      </p:sp>
      <p:sp>
        <p:nvSpPr>
          <p:cNvPr id="11" name="Oval 10"/>
          <p:cNvSpPr>
            <a:spLocks noChangeArrowheads="1"/>
          </p:cNvSpPr>
          <p:nvPr/>
        </p:nvSpPr>
        <p:spPr bwMode="auto">
          <a:xfrm>
            <a:off x="1140856" y="930108"/>
            <a:ext cx="1352313" cy="622176"/>
          </a:xfrm>
          <a:prstGeom prst="ellipse">
            <a:avLst/>
          </a:prstGeom>
          <a:solidFill>
            <a:schemeClr val="bg1">
              <a:lumMod val="95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TT&amp;C</a:t>
            </a:r>
          </a:p>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Processing</a:t>
            </a:r>
          </a:p>
        </p:txBody>
      </p:sp>
      <p:sp>
        <p:nvSpPr>
          <p:cNvPr id="13" name="Oval 12"/>
          <p:cNvSpPr>
            <a:spLocks noChangeArrowheads="1"/>
          </p:cNvSpPr>
          <p:nvPr/>
        </p:nvSpPr>
        <p:spPr bwMode="auto">
          <a:xfrm>
            <a:off x="4516653" y="2258493"/>
            <a:ext cx="1352313" cy="622176"/>
          </a:xfrm>
          <a:prstGeom prst="ellipse">
            <a:avLst/>
          </a:prstGeom>
          <a:solidFill>
            <a:srgbClr val="999999"/>
          </a:solidFill>
          <a:ln w="9525">
            <a:solidFill>
              <a:schemeClr val="tx1"/>
            </a:solidFill>
            <a:round/>
            <a:headEnd/>
            <a:tailEnd/>
          </a:ln>
        </p:spPr>
        <p:txBody>
          <a:bodyPr lIns="0" rIns="0" anchor="ctr"/>
          <a:lstStyle/>
          <a:p>
            <a:pPr algn="ct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Command Generation</a:t>
            </a:r>
          </a:p>
        </p:txBody>
      </p:sp>
      <p:sp>
        <p:nvSpPr>
          <p:cNvPr id="14" name="Oval 13"/>
          <p:cNvSpPr>
            <a:spLocks noChangeArrowheads="1"/>
          </p:cNvSpPr>
          <p:nvPr/>
        </p:nvSpPr>
        <p:spPr bwMode="auto">
          <a:xfrm>
            <a:off x="3416079" y="3339294"/>
            <a:ext cx="1352313" cy="622176"/>
          </a:xfrm>
          <a:prstGeom prst="ellipse">
            <a:avLst/>
          </a:prstGeom>
          <a:solidFill>
            <a:srgbClr val="FFC000"/>
          </a:solidFill>
          <a:ln w="9525">
            <a:solidFill>
              <a:schemeClr val="tx1"/>
            </a:solidFill>
            <a:round/>
            <a:headEnd/>
            <a:tailEnd/>
          </a:ln>
        </p:spPr>
        <p:txBody>
          <a:bodyPr lIns="0" rIns="0" anchor="ctr"/>
          <a:lstStyle/>
          <a:p>
            <a:pPr algn="ct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S/C &amp; Trend Analysis</a:t>
            </a:r>
          </a:p>
        </p:txBody>
      </p:sp>
      <p:cxnSp>
        <p:nvCxnSpPr>
          <p:cNvPr id="18" name="Straight Connector 17"/>
          <p:cNvCxnSpPr>
            <a:cxnSpLocks/>
            <a:stCxn id="11" idx="4"/>
            <a:endCxn id="9" idx="0"/>
          </p:cNvCxnSpPr>
          <p:nvPr/>
        </p:nvCxnSpPr>
        <p:spPr bwMode="auto">
          <a:xfrm>
            <a:off x="1817013" y="1552284"/>
            <a:ext cx="44265" cy="845811"/>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22" name="Straight Connector 21"/>
          <p:cNvCxnSpPr>
            <a:cxnSpLocks/>
            <a:stCxn id="6" idx="3"/>
            <a:endCxn id="107" idx="6"/>
          </p:cNvCxnSpPr>
          <p:nvPr/>
        </p:nvCxnSpPr>
        <p:spPr bwMode="auto">
          <a:xfrm flipH="1">
            <a:off x="5404850" y="4032570"/>
            <a:ext cx="1441879" cy="63994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53" name="Straight Connector 52"/>
          <p:cNvCxnSpPr>
            <a:cxnSpLocks/>
            <a:stCxn id="7" idx="0"/>
            <a:endCxn id="86" idx="5"/>
          </p:cNvCxnSpPr>
          <p:nvPr/>
        </p:nvCxnSpPr>
        <p:spPr bwMode="auto">
          <a:xfrm flipH="1" flipV="1">
            <a:off x="6062616" y="1414492"/>
            <a:ext cx="1164048" cy="46248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56" name="Straight Connector 55"/>
          <p:cNvCxnSpPr>
            <a:stCxn id="7" idx="4"/>
            <a:endCxn id="6" idx="0"/>
          </p:cNvCxnSpPr>
          <p:nvPr/>
        </p:nvCxnSpPr>
        <p:spPr bwMode="auto">
          <a:xfrm>
            <a:off x="7226664" y="2499157"/>
            <a:ext cx="98180" cy="1002353"/>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64" name="Straight Connector 63"/>
          <p:cNvCxnSpPr>
            <a:cxnSpLocks/>
            <a:stCxn id="13" idx="5"/>
            <a:endCxn id="6" idx="1"/>
          </p:cNvCxnSpPr>
          <p:nvPr/>
        </p:nvCxnSpPr>
        <p:spPr bwMode="auto">
          <a:xfrm>
            <a:off x="5670924" y="2789553"/>
            <a:ext cx="1175805" cy="803073"/>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73" name="Straight Connector 72"/>
          <p:cNvCxnSpPr>
            <a:stCxn id="83" idx="0"/>
            <a:endCxn id="12" idx="4"/>
          </p:cNvCxnSpPr>
          <p:nvPr/>
        </p:nvCxnSpPr>
        <p:spPr bwMode="auto">
          <a:xfrm flipH="1" flipV="1">
            <a:off x="1930702" y="4478231"/>
            <a:ext cx="142107" cy="89401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82" name="Straight Connector 81"/>
          <p:cNvCxnSpPr>
            <a:stCxn id="14" idx="1"/>
            <a:endCxn id="9" idx="5"/>
          </p:cNvCxnSpPr>
          <p:nvPr/>
        </p:nvCxnSpPr>
        <p:spPr bwMode="auto">
          <a:xfrm flipH="1" flipV="1">
            <a:off x="2339392" y="2929155"/>
            <a:ext cx="1274729" cy="501255"/>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98" name="Straight Connector 97"/>
          <p:cNvCxnSpPr>
            <a:cxnSpLocks/>
            <a:stCxn id="14" idx="6"/>
            <a:endCxn id="6" idx="2"/>
          </p:cNvCxnSpPr>
          <p:nvPr/>
        </p:nvCxnSpPr>
        <p:spPr bwMode="auto">
          <a:xfrm>
            <a:off x="4768392" y="3650382"/>
            <a:ext cx="1880295" cy="16221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06" name="Oval 105"/>
          <p:cNvSpPr/>
          <p:nvPr/>
        </p:nvSpPr>
        <p:spPr>
          <a:xfrm>
            <a:off x="1748314" y="1464944"/>
            <a:ext cx="144000" cy="144000"/>
          </a:xfrm>
          <a:prstGeom prst="ellipse">
            <a:avLst/>
          </a:prstGeom>
          <a:solidFill>
            <a:schemeClr val="bg1">
              <a:lumMod val="65000"/>
            </a:schemeClr>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7" name="Oval 106"/>
          <p:cNvSpPr>
            <a:spLocks noChangeArrowheads="1"/>
          </p:cNvSpPr>
          <p:nvPr/>
        </p:nvSpPr>
        <p:spPr bwMode="auto">
          <a:xfrm>
            <a:off x="4052537" y="4361431"/>
            <a:ext cx="1352313" cy="622176"/>
          </a:xfrm>
          <a:prstGeom prst="ellipse">
            <a:avLst/>
          </a:prstGeom>
          <a:solidFill>
            <a:schemeClr val="accent1">
              <a:lumMod val="40000"/>
              <a:lumOff val="60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Science Planning</a:t>
            </a:r>
          </a:p>
        </p:txBody>
      </p:sp>
      <p:sp>
        <p:nvSpPr>
          <p:cNvPr id="12" name="Oval 11"/>
          <p:cNvSpPr>
            <a:spLocks noChangeArrowheads="1"/>
          </p:cNvSpPr>
          <p:nvPr/>
        </p:nvSpPr>
        <p:spPr bwMode="auto">
          <a:xfrm>
            <a:off x="1254545" y="3856055"/>
            <a:ext cx="1352313" cy="622176"/>
          </a:xfrm>
          <a:prstGeom prst="ellipse">
            <a:avLst/>
          </a:prstGeom>
          <a:solidFill>
            <a:schemeClr val="accent1">
              <a:lumMod val="40000"/>
              <a:lumOff val="60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Science</a:t>
            </a:r>
          </a:p>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Processing</a:t>
            </a:r>
          </a:p>
        </p:txBody>
      </p:sp>
      <p:cxnSp>
        <p:nvCxnSpPr>
          <p:cNvPr id="110" name="Straight Connector 109"/>
          <p:cNvCxnSpPr>
            <a:cxnSpLocks/>
            <a:stCxn id="107" idx="2"/>
            <a:endCxn id="12" idx="6"/>
          </p:cNvCxnSpPr>
          <p:nvPr/>
        </p:nvCxnSpPr>
        <p:spPr bwMode="auto">
          <a:xfrm flipH="1" flipV="1">
            <a:off x="2606858" y="4167143"/>
            <a:ext cx="1445679" cy="50537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13" name="Straight Connector 112"/>
          <p:cNvCxnSpPr>
            <a:cxnSpLocks/>
            <a:stCxn id="12" idx="0"/>
            <a:endCxn id="9" idx="4"/>
          </p:cNvCxnSpPr>
          <p:nvPr/>
        </p:nvCxnSpPr>
        <p:spPr bwMode="auto">
          <a:xfrm flipH="1" flipV="1">
            <a:off x="1861278" y="3020271"/>
            <a:ext cx="69424" cy="835784"/>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16" name="Straight Connector 115"/>
          <p:cNvCxnSpPr>
            <a:cxnSpLocks/>
            <a:stCxn id="11" idx="6"/>
            <a:endCxn id="86" idx="2"/>
          </p:cNvCxnSpPr>
          <p:nvPr/>
        </p:nvCxnSpPr>
        <p:spPr bwMode="auto">
          <a:xfrm flipV="1">
            <a:off x="2493169" y="1194520"/>
            <a:ext cx="2415176" cy="4667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33" name="Straight Connector 132"/>
          <p:cNvCxnSpPr>
            <a:stCxn id="84" idx="5"/>
            <a:endCxn id="13" idx="1"/>
          </p:cNvCxnSpPr>
          <p:nvPr/>
        </p:nvCxnSpPr>
        <p:spPr bwMode="auto">
          <a:xfrm>
            <a:off x="4177414" y="2000613"/>
            <a:ext cx="537281" cy="34899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38" name="Straight Connector 137"/>
          <p:cNvCxnSpPr>
            <a:stCxn id="83" idx="6"/>
            <a:endCxn id="8" idx="2"/>
          </p:cNvCxnSpPr>
          <p:nvPr/>
        </p:nvCxnSpPr>
        <p:spPr bwMode="auto">
          <a:xfrm>
            <a:off x="2748965" y="5683338"/>
            <a:ext cx="1697253" cy="26414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41" name="Oval 140"/>
          <p:cNvSpPr/>
          <p:nvPr/>
        </p:nvSpPr>
        <p:spPr>
          <a:xfrm>
            <a:off x="4374218" y="5875487"/>
            <a:ext cx="144000" cy="144000"/>
          </a:xfrm>
          <a:prstGeom prst="ellipse">
            <a:avLst/>
          </a:prstGeom>
          <a:solidFill>
            <a:srgbClr val="008000"/>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53" name="Straight Connector 152"/>
          <p:cNvCxnSpPr>
            <a:cxnSpLocks/>
            <a:stCxn id="84" idx="2"/>
            <a:endCxn id="11" idx="5"/>
          </p:cNvCxnSpPr>
          <p:nvPr/>
        </p:nvCxnSpPr>
        <p:spPr bwMode="auto">
          <a:xfrm flipH="1" flipV="1">
            <a:off x="2295127" y="1461168"/>
            <a:ext cx="728016" cy="319473"/>
          </a:xfrm>
          <a:prstGeom prst="straightConnector1">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52" name="Oval 151"/>
          <p:cNvSpPr/>
          <p:nvPr/>
        </p:nvSpPr>
        <p:spPr>
          <a:xfrm>
            <a:off x="2529864" y="4110332"/>
            <a:ext cx="144000" cy="144000"/>
          </a:xfrm>
          <a:prstGeom prst="ellipse">
            <a:avLst/>
          </a:prstGeom>
          <a:solidFill>
            <a:schemeClr val="accent1">
              <a:lumMod val="40000"/>
              <a:lumOff val="60000"/>
            </a:schemeClr>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p:cNvSpPr/>
          <p:nvPr/>
        </p:nvSpPr>
        <p:spPr bwMode="auto">
          <a:xfrm>
            <a:off x="7100291" y="2958995"/>
            <a:ext cx="350926" cy="159462"/>
          </a:xfrm>
          <a:prstGeom prst="rect">
            <a:avLst/>
          </a:prstGeom>
          <a:solidFill>
            <a:srgbClr val="CC00CC"/>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err="1">
                <a:solidFill>
                  <a:schemeClr val="bg1"/>
                </a:solidFill>
                <a:latin typeface="Arial" panose="020B0604020202020204" pitchFamily="34" charset="0"/>
                <a:cs typeface="Arial" panose="020B0604020202020204" pitchFamily="34" charset="0"/>
              </a:rPr>
              <a:t>TCM</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67" name="Oval 166"/>
          <p:cNvSpPr/>
          <p:nvPr/>
        </p:nvSpPr>
        <p:spPr>
          <a:xfrm>
            <a:off x="6586585" y="3733782"/>
            <a:ext cx="144000" cy="144000"/>
          </a:xfrm>
          <a:prstGeom prst="ellipse">
            <a:avLst/>
          </a:prstGeom>
          <a:solidFill>
            <a:srgbClr val="999999"/>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8" name="Rectangle 167"/>
          <p:cNvSpPr/>
          <p:nvPr/>
        </p:nvSpPr>
        <p:spPr bwMode="auto">
          <a:xfrm>
            <a:off x="2763643" y="3033872"/>
            <a:ext cx="350926" cy="159462"/>
          </a:xfrm>
          <a:prstGeom prst="rect">
            <a:avLst/>
          </a:prstGeom>
          <a:solidFill>
            <a:srgbClr val="FF9900"/>
          </a:solidFill>
          <a:ln w="19050">
            <a:solidFill>
              <a:schemeClr val="bg1">
                <a:lumMod val="50000"/>
              </a:schemeClr>
            </a:solidFill>
            <a:prstDash val="sysDash"/>
          </a:ln>
          <a:effectLst/>
        </p:spPr>
        <p:txBody>
          <a:bodyPr vert="horz" wrap="none" lIns="18000" tIns="18000" rIns="18000" bIns="18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i="1" dirty="0">
                <a:solidFill>
                  <a:schemeClr val="bg1"/>
                </a:solidFill>
                <a:latin typeface="Arial" panose="020B0604020202020204" pitchFamily="34" charset="0"/>
                <a:cs typeface="Arial" panose="020B0604020202020204" pitchFamily="34" charset="0"/>
              </a:rPr>
              <a:t>Chan</a:t>
            </a:r>
            <a:endParaRPr kumimoji="0" lang="en-GB" sz="8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69" name="Rectangle 168"/>
          <p:cNvSpPr/>
          <p:nvPr/>
        </p:nvSpPr>
        <p:spPr bwMode="auto">
          <a:xfrm>
            <a:off x="2763643" y="3193338"/>
            <a:ext cx="350926" cy="159462"/>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i="1" dirty="0">
                <a:solidFill>
                  <a:schemeClr val="bg1"/>
                </a:solidFill>
                <a:latin typeface="Arial" panose="020B0604020202020204" pitchFamily="34" charset="0"/>
                <a:cs typeface="Arial" panose="020B0604020202020204" pitchFamily="34" charset="0"/>
              </a:rPr>
              <a:t>TLM</a:t>
            </a:r>
            <a:endParaRPr kumimoji="0" lang="en-GB" sz="8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05" name="Rectangle 104"/>
          <p:cNvSpPr/>
          <p:nvPr/>
        </p:nvSpPr>
        <p:spPr bwMode="auto">
          <a:xfrm>
            <a:off x="3356169" y="1118846"/>
            <a:ext cx="404935" cy="159462"/>
          </a:xfrm>
          <a:prstGeom prst="rect">
            <a:avLst/>
          </a:prstGeom>
          <a:solidFill>
            <a:schemeClr val="bg1">
              <a:lumMod val="75000"/>
            </a:schemeClr>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TDM</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83" name="Oval 82">
            <a:extLst>
              <a:ext uri="{FF2B5EF4-FFF2-40B4-BE49-F238E27FC236}">
                <a16:creationId xmlns:a16="http://schemas.microsoft.com/office/drawing/2014/main" id="{F91FFFCC-F158-244D-9279-407D1B6B2B3D}"/>
              </a:ext>
            </a:extLst>
          </p:cNvPr>
          <p:cNvSpPr>
            <a:spLocks noChangeArrowheads="1"/>
          </p:cNvSpPr>
          <p:nvPr/>
        </p:nvSpPr>
        <p:spPr bwMode="auto">
          <a:xfrm>
            <a:off x="1396652" y="5372250"/>
            <a:ext cx="1352313" cy="622176"/>
          </a:xfrm>
          <a:prstGeom prst="ellipse">
            <a:avLst/>
          </a:prstGeom>
          <a:solidFill>
            <a:srgbClr val="FFC000"/>
          </a:solidFill>
          <a:ln w="9525">
            <a:solidFill>
              <a:schemeClr val="tx1"/>
            </a:solidFill>
            <a:round/>
            <a:headEnd/>
            <a:tailEnd/>
          </a:ln>
        </p:spPr>
        <p:txBody>
          <a:bodyPr lIns="0" rIns="0" anchor="ctr"/>
          <a:lstStyle/>
          <a:p>
            <a:pPr algn="ct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Manage Mission Data</a:t>
            </a:r>
          </a:p>
        </p:txBody>
      </p:sp>
      <p:sp>
        <p:nvSpPr>
          <p:cNvPr id="84" name="Oval 83">
            <a:extLst>
              <a:ext uri="{FF2B5EF4-FFF2-40B4-BE49-F238E27FC236}">
                <a16:creationId xmlns:a16="http://schemas.microsoft.com/office/drawing/2014/main" id="{15E04A3C-A70B-324A-83C5-D037262AF551}"/>
              </a:ext>
            </a:extLst>
          </p:cNvPr>
          <p:cNvSpPr>
            <a:spLocks noChangeArrowheads="1"/>
          </p:cNvSpPr>
          <p:nvPr/>
        </p:nvSpPr>
        <p:spPr bwMode="auto">
          <a:xfrm>
            <a:off x="3023143" y="1469553"/>
            <a:ext cx="1352313" cy="622176"/>
          </a:xfrm>
          <a:prstGeom prst="ellipse">
            <a:avLst/>
          </a:prstGeom>
          <a:solidFill>
            <a:srgbClr val="FF7C80"/>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Uplink Generation</a:t>
            </a:r>
          </a:p>
        </p:txBody>
      </p:sp>
      <p:sp>
        <p:nvSpPr>
          <p:cNvPr id="96" name="Oval 95">
            <a:extLst>
              <a:ext uri="{FF2B5EF4-FFF2-40B4-BE49-F238E27FC236}">
                <a16:creationId xmlns:a16="http://schemas.microsoft.com/office/drawing/2014/main" id="{72370341-58B2-9340-ACD7-35853C7B4CC8}"/>
              </a:ext>
            </a:extLst>
          </p:cNvPr>
          <p:cNvSpPr/>
          <p:nvPr/>
        </p:nvSpPr>
        <p:spPr>
          <a:xfrm>
            <a:off x="2234818" y="1349334"/>
            <a:ext cx="144000" cy="144000"/>
          </a:xfrm>
          <a:prstGeom prst="ellipse">
            <a:avLst/>
          </a:prstGeom>
          <a:solidFill>
            <a:schemeClr val="bg1">
              <a:lumMod val="65000"/>
            </a:schemeClr>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8" name="Rectangle 87"/>
          <p:cNvSpPr/>
          <p:nvPr/>
        </p:nvSpPr>
        <p:spPr bwMode="auto">
          <a:xfrm>
            <a:off x="1667920" y="3307818"/>
            <a:ext cx="425932" cy="159462"/>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i="1" dirty="0">
                <a:solidFill>
                  <a:schemeClr val="bg1"/>
                </a:solidFill>
                <a:latin typeface="Arial" panose="020B0604020202020204" pitchFamily="34" charset="0"/>
                <a:cs typeface="Arial" panose="020B0604020202020204" pitchFamily="34" charset="0"/>
              </a:rPr>
              <a:t>L0Data</a:t>
            </a:r>
            <a:endParaRPr kumimoji="0" lang="en-GB" sz="8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09" name="Rectangle 108">
            <a:extLst>
              <a:ext uri="{FF2B5EF4-FFF2-40B4-BE49-F238E27FC236}">
                <a16:creationId xmlns:a16="http://schemas.microsoft.com/office/drawing/2014/main" id="{CB9D18BB-AB71-9B45-975E-57605EEF587D}"/>
              </a:ext>
            </a:extLst>
          </p:cNvPr>
          <p:cNvSpPr/>
          <p:nvPr/>
        </p:nvSpPr>
        <p:spPr bwMode="auto">
          <a:xfrm>
            <a:off x="1673878" y="3483972"/>
            <a:ext cx="425932" cy="159462"/>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i="1" dirty="0" err="1">
                <a:solidFill>
                  <a:schemeClr val="bg1"/>
                </a:solidFill>
                <a:latin typeface="Arial" panose="020B0604020202020204" pitchFamily="34" charset="0"/>
                <a:cs typeface="Arial" panose="020B0604020202020204" pitchFamily="34" charset="0"/>
              </a:rPr>
              <a:t>Telem</a:t>
            </a:r>
            <a:endParaRPr kumimoji="0" lang="en-GB" sz="8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16" name="Oval 215">
            <a:extLst>
              <a:ext uri="{FF2B5EF4-FFF2-40B4-BE49-F238E27FC236}">
                <a16:creationId xmlns:a16="http://schemas.microsoft.com/office/drawing/2014/main" id="{29DB1FE2-51CD-434A-A1A3-DE63857F86D9}"/>
              </a:ext>
            </a:extLst>
          </p:cNvPr>
          <p:cNvSpPr/>
          <p:nvPr/>
        </p:nvSpPr>
        <p:spPr>
          <a:xfrm>
            <a:off x="2408791" y="1163298"/>
            <a:ext cx="144000" cy="144000"/>
          </a:xfrm>
          <a:prstGeom prst="ellipse">
            <a:avLst/>
          </a:prstGeom>
          <a:solidFill>
            <a:schemeClr val="bg1">
              <a:lumMod val="65000"/>
            </a:schemeClr>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7" name="Rectangle 216">
            <a:extLst>
              <a:ext uri="{FF2B5EF4-FFF2-40B4-BE49-F238E27FC236}">
                <a16:creationId xmlns:a16="http://schemas.microsoft.com/office/drawing/2014/main" id="{29EC18AF-483E-1246-82D0-BECA9C2A14DC}"/>
              </a:ext>
            </a:extLst>
          </p:cNvPr>
          <p:cNvSpPr/>
          <p:nvPr/>
        </p:nvSpPr>
        <p:spPr bwMode="auto">
          <a:xfrm>
            <a:off x="2480810" y="1537684"/>
            <a:ext cx="410483" cy="159462"/>
          </a:xfrm>
          <a:prstGeom prst="rect">
            <a:avLst/>
          </a:prstGeom>
          <a:solidFill>
            <a:schemeClr val="bg1">
              <a:lumMod val="75000"/>
            </a:schemeClr>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CLTU</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18" name="Rectangle 217">
            <a:extLst>
              <a:ext uri="{FF2B5EF4-FFF2-40B4-BE49-F238E27FC236}">
                <a16:creationId xmlns:a16="http://schemas.microsoft.com/office/drawing/2014/main" id="{BD64292D-BCD7-AE4C-929D-801229770AEB}"/>
              </a:ext>
            </a:extLst>
          </p:cNvPr>
          <p:cNvSpPr/>
          <p:nvPr/>
        </p:nvSpPr>
        <p:spPr bwMode="auto">
          <a:xfrm>
            <a:off x="1530700" y="1851157"/>
            <a:ext cx="572624" cy="159462"/>
          </a:xfrm>
          <a:prstGeom prst="rect">
            <a:avLst/>
          </a:prstGeom>
          <a:solidFill>
            <a:schemeClr val="bg1">
              <a:lumMod val="75000"/>
            </a:schemeClr>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Frames</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35" name="Oval 34"/>
          <p:cNvSpPr/>
          <p:nvPr/>
        </p:nvSpPr>
        <p:spPr>
          <a:xfrm>
            <a:off x="7156280" y="2431907"/>
            <a:ext cx="144000" cy="144000"/>
          </a:xfrm>
          <a:prstGeom prst="ellipse">
            <a:avLst/>
          </a:prstGeom>
          <a:solidFill>
            <a:srgbClr val="CC00CC"/>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p:cNvSpPr/>
          <p:nvPr/>
        </p:nvSpPr>
        <p:spPr bwMode="auto">
          <a:xfrm>
            <a:off x="6451067" y="1552284"/>
            <a:ext cx="350926" cy="159462"/>
          </a:xfrm>
          <a:prstGeom prst="rect">
            <a:avLst/>
          </a:prstGeom>
          <a:solidFill>
            <a:srgbClr val="CC00CC"/>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err="1">
                <a:solidFill>
                  <a:schemeClr val="bg1"/>
                </a:solidFill>
                <a:latin typeface="Arial" panose="020B0604020202020204" pitchFamily="34" charset="0"/>
                <a:cs typeface="Arial" panose="020B0604020202020204" pitchFamily="34" charset="0"/>
              </a:rPr>
              <a:t>ODM</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19" name="Oval 218">
            <a:extLst>
              <a:ext uri="{FF2B5EF4-FFF2-40B4-BE49-F238E27FC236}">
                <a16:creationId xmlns:a16="http://schemas.microsoft.com/office/drawing/2014/main" id="{940BD67B-24FF-6C43-8593-A1F5A5DA9EF9}"/>
              </a:ext>
            </a:extLst>
          </p:cNvPr>
          <p:cNvSpPr/>
          <p:nvPr/>
        </p:nvSpPr>
        <p:spPr>
          <a:xfrm>
            <a:off x="5990616" y="1325553"/>
            <a:ext cx="144000" cy="144000"/>
          </a:xfrm>
          <a:prstGeom prst="ellipse">
            <a:avLst/>
          </a:prstGeom>
          <a:solidFill>
            <a:srgbClr val="CC00CC"/>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0" name="Oval 219">
            <a:extLst>
              <a:ext uri="{FF2B5EF4-FFF2-40B4-BE49-F238E27FC236}">
                <a16:creationId xmlns:a16="http://schemas.microsoft.com/office/drawing/2014/main" id="{2CB63342-7168-EE4A-A6D4-0DD6A0C9F9F4}"/>
              </a:ext>
            </a:extLst>
          </p:cNvPr>
          <p:cNvSpPr/>
          <p:nvPr/>
        </p:nvSpPr>
        <p:spPr>
          <a:xfrm>
            <a:off x="5610507" y="2694094"/>
            <a:ext cx="144000" cy="144000"/>
          </a:xfrm>
          <a:prstGeom prst="ellipse">
            <a:avLst/>
          </a:prstGeom>
          <a:solidFill>
            <a:srgbClr val="999999"/>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1" name="Oval 220">
            <a:extLst>
              <a:ext uri="{FF2B5EF4-FFF2-40B4-BE49-F238E27FC236}">
                <a16:creationId xmlns:a16="http://schemas.microsoft.com/office/drawing/2014/main" id="{7D9F465D-5C52-B440-8E71-CAD5EB0290C8}"/>
              </a:ext>
            </a:extLst>
          </p:cNvPr>
          <p:cNvSpPr/>
          <p:nvPr/>
        </p:nvSpPr>
        <p:spPr>
          <a:xfrm>
            <a:off x="6774729" y="3947427"/>
            <a:ext cx="144000" cy="144000"/>
          </a:xfrm>
          <a:prstGeom prst="ellipse">
            <a:avLst/>
          </a:prstGeom>
          <a:solidFill>
            <a:srgbClr val="999999"/>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5" name="Oval 84"/>
          <p:cNvSpPr/>
          <p:nvPr/>
        </p:nvSpPr>
        <p:spPr>
          <a:xfrm>
            <a:off x="2000808" y="5303209"/>
            <a:ext cx="144000" cy="144000"/>
          </a:xfrm>
          <a:prstGeom prst="ellipse">
            <a:avLst/>
          </a:prstGeom>
          <a:solidFill>
            <a:srgbClr val="FF9900"/>
          </a:solidFill>
          <a:ln w="19050">
            <a:solidFill>
              <a:srgbClr val="0000FF"/>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9" name="Oval 228">
            <a:extLst>
              <a:ext uri="{FF2B5EF4-FFF2-40B4-BE49-F238E27FC236}">
                <a16:creationId xmlns:a16="http://schemas.microsoft.com/office/drawing/2014/main" id="{F679AFB7-A571-384B-B189-5E8E5863F8BF}"/>
              </a:ext>
            </a:extLst>
          </p:cNvPr>
          <p:cNvSpPr/>
          <p:nvPr/>
        </p:nvSpPr>
        <p:spPr>
          <a:xfrm>
            <a:off x="1808886" y="2960137"/>
            <a:ext cx="144000" cy="144000"/>
          </a:xfrm>
          <a:prstGeom prst="ellipse">
            <a:avLst/>
          </a:prstGeom>
          <a:solidFill>
            <a:srgbClr val="FF9900"/>
          </a:solidFill>
          <a:ln w="19050">
            <a:solidFill>
              <a:srgbClr val="0000FF"/>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Oval 16"/>
          <p:cNvSpPr/>
          <p:nvPr/>
        </p:nvSpPr>
        <p:spPr>
          <a:xfrm>
            <a:off x="4105414" y="1908208"/>
            <a:ext cx="144000" cy="144000"/>
          </a:xfrm>
          <a:prstGeom prst="ellipse">
            <a:avLst/>
          </a:prstGeom>
          <a:solidFill>
            <a:srgbClr val="FF0000"/>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0" name="Rectangle 229">
            <a:extLst>
              <a:ext uri="{FF2B5EF4-FFF2-40B4-BE49-F238E27FC236}">
                <a16:creationId xmlns:a16="http://schemas.microsoft.com/office/drawing/2014/main" id="{C85BE95B-1B60-6841-9A4F-D7F0F97A1322}"/>
              </a:ext>
            </a:extLst>
          </p:cNvPr>
          <p:cNvSpPr/>
          <p:nvPr/>
        </p:nvSpPr>
        <p:spPr bwMode="auto">
          <a:xfrm>
            <a:off x="1802928" y="4727722"/>
            <a:ext cx="425932" cy="159462"/>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L1Data</a:t>
            </a:r>
            <a:endParaRPr kumimoji="0" lang="en-GB" sz="8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1" name="Rectangle 230">
            <a:extLst>
              <a:ext uri="{FF2B5EF4-FFF2-40B4-BE49-F238E27FC236}">
                <a16:creationId xmlns:a16="http://schemas.microsoft.com/office/drawing/2014/main" id="{A99E877F-3A10-7144-B6A0-16066D52047C}"/>
              </a:ext>
            </a:extLst>
          </p:cNvPr>
          <p:cNvSpPr/>
          <p:nvPr/>
        </p:nvSpPr>
        <p:spPr bwMode="auto">
          <a:xfrm>
            <a:off x="1808886" y="4903876"/>
            <a:ext cx="425932" cy="159462"/>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i="1" dirty="0" err="1">
                <a:solidFill>
                  <a:schemeClr val="bg1"/>
                </a:solidFill>
                <a:latin typeface="Arial" panose="020B0604020202020204" pitchFamily="34" charset="0"/>
                <a:cs typeface="Arial" panose="020B0604020202020204" pitchFamily="34" charset="0"/>
              </a:rPr>
              <a:t>Telem</a:t>
            </a:r>
            <a:endParaRPr kumimoji="0" lang="en-GB" sz="8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2" name="Rectangle 231">
            <a:extLst>
              <a:ext uri="{FF2B5EF4-FFF2-40B4-BE49-F238E27FC236}">
                <a16:creationId xmlns:a16="http://schemas.microsoft.com/office/drawing/2014/main" id="{8F58F4A1-0899-D34A-B632-B70C38723C9E}"/>
              </a:ext>
            </a:extLst>
          </p:cNvPr>
          <p:cNvSpPr/>
          <p:nvPr/>
        </p:nvSpPr>
        <p:spPr bwMode="auto">
          <a:xfrm>
            <a:off x="3312980" y="5635919"/>
            <a:ext cx="425932" cy="159462"/>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L1Data</a:t>
            </a:r>
            <a:endParaRPr kumimoji="0" lang="en-GB" sz="8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3" name="Rectangle 232">
            <a:extLst>
              <a:ext uri="{FF2B5EF4-FFF2-40B4-BE49-F238E27FC236}">
                <a16:creationId xmlns:a16="http://schemas.microsoft.com/office/drawing/2014/main" id="{989B3212-F741-9343-A246-2E9E360613EB}"/>
              </a:ext>
            </a:extLst>
          </p:cNvPr>
          <p:cNvSpPr/>
          <p:nvPr/>
        </p:nvSpPr>
        <p:spPr bwMode="auto">
          <a:xfrm>
            <a:off x="3318938" y="5812073"/>
            <a:ext cx="425932" cy="159462"/>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i="1" dirty="0" err="1">
                <a:solidFill>
                  <a:schemeClr val="bg1"/>
                </a:solidFill>
                <a:latin typeface="Arial" panose="020B0604020202020204" pitchFamily="34" charset="0"/>
                <a:cs typeface="Arial" panose="020B0604020202020204" pitchFamily="34" charset="0"/>
              </a:rPr>
              <a:t>Telem</a:t>
            </a:r>
            <a:endParaRPr kumimoji="0" lang="en-GB" sz="8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4" name="Rectangle 233">
            <a:extLst>
              <a:ext uri="{FF2B5EF4-FFF2-40B4-BE49-F238E27FC236}">
                <a16:creationId xmlns:a16="http://schemas.microsoft.com/office/drawing/2014/main" id="{C6521EA7-5280-9345-8E3B-D2CF34094392}"/>
              </a:ext>
            </a:extLst>
          </p:cNvPr>
          <p:cNvSpPr/>
          <p:nvPr/>
        </p:nvSpPr>
        <p:spPr bwMode="auto">
          <a:xfrm>
            <a:off x="3319010" y="5964473"/>
            <a:ext cx="425932" cy="159462"/>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i="1" dirty="0">
                <a:solidFill>
                  <a:schemeClr val="bg1"/>
                </a:solidFill>
                <a:latin typeface="Arial" panose="020B0604020202020204" pitchFamily="34" charset="0"/>
                <a:cs typeface="Arial" panose="020B0604020202020204" pitchFamily="34" charset="0"/>
              </a:rPr>
              <a:t>Meta</a:t>
            </a:r>
            <a:endParaRPr kumimoji="0" lang="en-GB" sz="8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5" name="Rectangle 234">
            <a:extLst>
              <a:ext uri="{FF2B5EF4-FFF2-40B4-BE49-F238E27FC236}">
                <a16:creationId xmlns:a16="http://schemas.microsoft.com/office/drawing/2014/main" id="{51402C23-FE9B-504B-8EAD-E00C62557F59}"/>
              </a:ext>
            </a:extLst>
          </p:cNvPr>
          <p:cNvSpPr/>
          <p:nvPr/>
        </p:nvSpPr>
        <p:spPr bwMode="auto">
          <a:xfrm>
            <a:off x="3166798" y="4263883"/>
            <a:ext cx="425932" cy="159462"/>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err="1">
                <a:solidFill>
                  <a:schemeClr val="bg1"/>
                </a:solidFill>
                <a:latin typeface="Arial" panose="020B0604020202020204" pitchFamily="34" charset="0"/>
                <a:cs typeface="Arial" panose="020B0604020202020204" pitchFamily="34" charset="0"/>
              </a:rPr>
              <a:t>ProcSci</a:t>
            </a:r>
            <a:endParaRPr kumimoji="0" lang="en-GB" sz="8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6" name="Rectangle 235">
            <a:extLst>
              <a:ext uri="{FF2B5EF4-FFF2-40B4-BE49-F238E27FC236}">
                <a16:creationId xmlns:a16="http://schemas.microsoft.com/office/drawing/2014/main" id="{7C65EA01-DBB0-2549-A23B-2767DBBB219D}"/>
              </a:ext>
            </a:extLst>
          </p:cNvPr>
          <p:cNvSpPr/>
          <p:nvPr/>
        </p:nvSpPr>
        <p:spPr bwMode="auto">
          <a:xfrm>
            <a:off x="3172756" y="4440037"/>
            <a:ext cx="425932" cy="159462"/>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i="1" dirty="0" err="1">
                <a:solidFill>
                  <a:schemeClr val="bg1"/>
                </a:solidFill>
                <a:latin typeface="Arial" panose="020B0604020202020204" pitchFamily="34" charset="0"/>
                <a:cs typeface="Arial" panose="020B0604020202020204" pitchFamily="34" charset="0"/>
              </a:rPr>
              <a:t>Telem</a:t>
            </a:r>
            <a:endParaRPr kumimoji="0" lang="en-GB" sz="8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7" name="Rectangle 236">
            <a:extLst>
              <a:ext uri="{FF2B5EF4-FFF2-40B4-BE49-F238E27FC236}">
                <a16:creationId xmlns:a16="http://schemas.microsoft.com/office/drawing/2014/main" id="{0642F80F-BC6B-7945-96D1-C279001B1AD1}"/>
              </a:ext>
            </a:extLst>
          </p:cNvPr>
          <p:cNvSpPr/>
          <p:nvPr/>
        </p:nvSpPr>
        <p:spPr bwMode="auto">
          <a:xfrm>
            <a:off x="5842579" y="4267200"/>
            <a:ext cx="425932" cy="159462"/>
          </a:xfrm>
          <a:prstGeom prst="rect">
            <a:avLst/>
          </a:prstGeom>
          <a:solidFill>
            <a:schemeClr val="accent1">
              <a:lumMod val="40000"/>
              <a:lumOff val="60000"/>
            </a:schemeClr>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err="1">
                <a:solidFill>
                  <a:schemeClr val="bg1"/>
                </a:solidFill>
                <a:latin typeface="Arial" panose="020B0604020202020204" pitchFamily="34" charset="0"/>
                <a:cs typeface="Arial" panose="020B0604020202020204" pitchFamily="34" charset="0"/>
              </a:rPr>
              <a:t>SciPlan</a:t>
            </a:r>
            <a:endParaRPr kumimoji="0" lang="en-GB" sz="8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9" name="Rectangle 238">
            <a:extLst>
              <a:ext uri="{FF2B5EF4-FFF2-40B4-BE49-F238E27FC236}">
                <a16:creationId xmlns:a16="http://schemas.microsoft.com/office/drawing/2014/main" id="{F18ED655-3856-E14D-8E64-9922C06CBB3B}"/>
              </a:ext>
            </a:extLst>
          </p:cNvPr>
          <p:cNvSpPr/>
          <p:nvPr/>
        </p:nvSpPr>
        <p:spPr bwMode="auto">
          <a:xfrm>
            <a:off x="5457958" y="3627758"/>
            <a:ext cx="425932" cy="159462"/>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err="1">
                <a:solidFill>
                  <a:schemeClr val="bg1"/>
                </a:solidFill>
                <a:latin typeface="Arial" panose="020B0604020202020204" pitchFamily="34" charset="0"/>
                <a:cs typeface="Arial" panose="020B0604020202020204" pitchFamily="34" charset="0"/>
              </a:rPr>
              <a:t>CorrAct</a:t>
            </a:r>
            <a:endParaRPr kumimoji="0" lang="en-GB" sz="8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40" name="Rectangle 239">
            <a:extLst>
              <a:ext uri="{FF2B5EF4-FFF2-40B4-BE49-F238E27FC236}">
                <a16:creationId xmlns:a16="http://schemas.microsoft.com/office/drawing/2014/main" id="{400B4448-0324-7546-B919-69EDDE0BAE20}"/>
              </a:ext>
            </a:extLst>
          </p:cNvPr>
          <p:cNvSpPr/>
          <p:nvPr/>
        </p:nvSpPr>
        <p:spPr bwMode="auto">
          <a:xfrm>
            <a:off x="6035093" y="3103993"/>
            <a:ext cx="425932" cy="159462"/>
          </a:xfrm>
          <a:prstGeom prst="rect">
            <a:avLst/>
          </a:prstGeom>
          <a:solidFill>
            <a:schemeClr val="bg1">
              <a:lumMod val="65000"/>
            </a:schemeClr>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err="1">
                <a:solidFill>
                  <a:schemeClr val="bg1"/>
                </a:solidFill>
                <a:latin typeface="Arial" panose="020B0604020202020204" pitchFamily="34" charset="0"/>
                <a:cs typeface="Arial" panose="020B0604020202020204" pitchFamily="34" charset="0"/>
              </a:rPr>
              <a:t>AppSeq</a:t>
            </a:r>
            <a:endParaRPr kumimoji="0" lang="en-GB" sz="8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41" name="Rectangle 240">
            <a:extLst>
              <a:ext uri="{FF2B5EF4-FFF2-40B4-BE49-F238E27FC236}">
                <a16:creationId xmlns:a16="http://schemas.microsoft.com/office/drawing/2014/main" id="{016B632D-84C4-C54A-B31F-D5F045BC7F67}"/>
              </a:ext>
            </a:extLst>
          </p:cNvPr>
          <p:cNvSpPr/>
          <p:nvPr/>
        </p:nvSpPr>
        <p:spPr bwMode="auto">
          <a:xfrm>
            <a:off x="4284989" y="2127927"/>
            <a:ext cx="425932" cy="159462"/>
          </a:xfrm>
          <a:prstGeom prst="rect">
            <a:avLst/>
          </a:prstGeom>
          <a:solidFill>
            <a:schemeClr val="bg1">
              <a:lumMod val="65000"/>
            </a:schemeClr>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err="1">
                <a:solidFill>
                  <a:schemeClr val="bg1"/>
                </a:solidFill>
                <a:latin typeface="Arial" panose="020B0604020202020204" pitchFamily="34" charset="0"/>
                <a:cs typeface="Arial" panose="020B0604020202020204" pitchFamily="34" charset="0"/>
              </a:rPr>
              <a:t>Cmds</a:t>
            </a:r>
            <a:endParaRPr kumimoji="0" lang="en-GB" sz="8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42" name="Oval 241">
            <a:extLst>
              <a:ext uri="{FF2B5EF4-FFF2-40B4-BE49-F238E27FC236}">
                <a16:creationId xmlns:a16="http://schemas.microsoft.com/office/drawing/2014/main" id="{8697BA1C-9F19-6642-8640-7CCB897F73F6}"/>
              </a:ext>
            </a:extLst>
          </p:cNvPr>
          <p:cNvSpPr/>
          <p:nvPr/>
        </p:nvSpPr>
        <p:spPr>
          <a:xfrm>
            <a:off x="2275229" y="2857155"/>
            <a:ext cx="144000" cy="144000"/>
          </a:xfrm>
          <a:prstGeom prst="ellipse">
            <a:avLst/>
          </a:prstGeom>
          <a:solidFill>
            <a:srgbClr val="FF9900"/>
          </a:solidFill>
          <a:ln w="19050">
            <a:solidFill>
              <a:srgbClr val="0000FF"/>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Date Placeholder 1">
            <a:extLst>
              <a:ext uri="{FF2B5EF4-FFF2-40B4-BE49-F238E27FC236}">
                <a16:creationId xmlns:a16="http://schemas.microsoft.com/office/drawing/2014/main" id="{DE5B38D6-C8FF-6DD2-8A1B-55E294022EC2}"/>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12-6</a:t>
            </a:r>
          </a:p>
        </p:txBody>
      </p:sp>
    </p:spTree>
    <p:extLst>
      <p:ext uri="{BB962C8B-B14F-4D97-AF65-F5344CB8AC3E}">
        <p14:creationId xmlns:p14="http://schemas.microsoft.com/office/powerpoint/2010/main" val="141369200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A9632-9608-5741-9128-71A0109E9202}"/>
              </a:ext>
            </a:extLst>
          </p:cNvPr>
          <p:cNvSpPr>
            <a:spLocks noGrp="1"/>
          </p:cNvSpPr>
          <p:nvPr>
            <p:ph type="title"/>
          </p:nvPr>
        </p:nvSpPr>
        <p:spPr>
          <a:xfrm>
            <a:off x="1559633" y="8339"/>
            <a:ext cx="6096000" cy="682229"/>
          </a:xfrm>
        </p:spPr>
        <p:txBody>
          <a:bodyPr/>
          <a:lstStyle/>
          <a:p>
            <a:r>
              <a:rPr lang="en-US" sz="2400" dirty="0"/>
              <a:t>Temporal Aspects of Operational Viewpoint </a:t>
            </a:r>
            <a:r>
              <a:rPr lang="en-US" sz="2400" dirty="0">
                <a:solidFill>
                  <a:srgbClr val="CC0606"/>
                </a:solidFill>
              </a:rPr>
              <a:t>(UPDATED)</a:t>
            </a:r>
          </a:p>
        </p:txBody>
      </p:sp>
      <p:sp>
        <p:nvSpPr>
          <p:cNvPr id="3" name="Content Placeholder 2">
            <a:extLst>
              <a:ext uri="{FF2B5EF4-FFF2-40B4-BE49-F238E27FC236}">
                <a16:creationId xmlns:a16="http://schemas.microsoft.com/office/drawing/2014/main" id="{7A4D5ADE-F3D7-424E-96A0-C08A4FF328C7}"/>
              </a:ext>
            </a:extLst>
          </p:cNvPr>
          <p:cNvSpPr>
            <a:spLocks noGrp="1"/>
          </p:cNvSpPr>
          <p:nvPr>
            <p:ph idx="1"/>
          </p:nvPr>
        </p:nvSpPr>
        <p:spPr>
          <a:xfrm>
            <a:off x="457200" y="762000"/>
            <a:ext cx="7715250" cy="3076764"/>
          </a:xfrm>
        </p:spPr>
        <p:txBody>
          <a:bodyPr/>
          <a:lstStyle/>
          <a:p>
            <a:r>
              <a:rPr lang="en-US" sz="1400" dirty="0"/>
              <a:t>The Operational Viewpoint may describe any of the following: </a:t>
            </a:r>
          </a:p>
          <a:p>
            <a:pPr lvl="1"/>
            <a:r>
              <a:rPr lang="en-US" sz="1100" dirty="0"/>
              <a:t>Activity, Procedure and Task all may have stated temporal aspects</a:t>
            </a:r>
          </a:p>
          <a:p>
            <a:pPr lvl="2"/>
            <a:r>
              <a:rPr lang="en-US" sz="1000" dirty="0">
                <a:solidFill>
                  <a:srgbClr val="C00000"/>
                </a:solidFill>
              </a:rPr>
              <a:t>May have start time, stop time, or duration specified</a:t>
            </a:r>
          </a:p>
          <a:p>
            <a:pPr lvl="2"/>
            <a:r>
              <a:rPr lang="en-US" sz="1000" dirty="0">
                <a:solidFill>
                  <a:srgbClr val="C00000"/>
                </a:solidFill>
              </a:rPr>
              <a:t>May be used to represent both planning views and actual “as executed” views</a:t>
            </a:r>
            <a:endParaRPr lang="en-US" sz="1000" u="sng" dirty="0"/>
          </a:p>
          <a:p>
            <a:pPr lvl="1"/>
            <a:r>
              <a:rPr lang="en-US" sz="1100" dirty="0"/>
              <a:t>Action:</a:t>
            </a:r>
          </a:p>
          <a:p>
            <a:pPr lvl="2"/>
            <a:r>
              <a:rPr lang="en-US" sz="1000" dirty="0"/>
              <a:t>An Action may be instantaneous or have some finite duration</a:t>
            </a:r>
          </a:p>
          <a:p>
            <a:pPr lvl="2"/>
            <a:r>
              <a:rPr lang="en-US" sz="1000" dirty="0"/>
              <a:t>An Action may have both planning estimates and actual “as executed” observations</a:t>
            </a:r>
            <a:endParaRPr lang="en-US" sz="1000" u="sng" dirty="0"/>
          </a:p>
          <a:p>
            <a:pPr lvl="1"/>
            <a:r>
              <a:rPr lang="en-US" sz="1100" dirty="0"/>
              <a:t>Event:</a:t>
            </a:r>
          </a:p>
          <a:p>
            <a:pPr lvl="2"/>
            <a:r>
              <a:rPr lang="en-US" sz="1000" u="sng" dirty="0"/>
              <a:t>“Any observable system or natural occurrence.”  NIST (modified)</a:t>
            </a:r>
          </a:p>
          <a:p>
            <a:pPr lvl="2"/>
            <a:r>
              <a:rPr lang="en-US" sz="1000" dirty="0"/>
              <a:t>“</a:t>
            </a:r>
            <a:r>
              <a:rPr lang="en-US" sz="1000" u="sng" dirty="0"/>
              <a:t>The fundamental entity of observed physical reality represented by a point designated by three coordinates of place and one of time in the space-time continuum postulated by the theory of relativity</a:t>
            </a:r>
            <a:r>
              <a:rPr lang="en-US" sz="1000" dirty="0"/>
              <a:t>”, Merriam Webster</a:t>
            </a:r>
            <a:endParaRPr lang="en-US" sz="1000" u="sng" dirty="0"/>
          </a:p>
          <a:p>
            <a:pPr lvl="1"/>
            <a:r>
              <a:rPr lang="en-US" sz="1100" dirty="0"/>
              <a:t>Sequence of Events (SOE):</a:t>
            </a:r>
          </a:p>
          <a:p>
            <a:pPr lvl="2"/>
            <a:r>
              <a:rPr lang="en-US" sz="1000" u="sng" dirty="0"/>
              <a:t>“a number of events or activities that come one after another in a particular order”</a:t>
            </a:r>
          </a:p>
          <a:p>
            <a:pPr lvl="2"/>
            <a:r>
              <a:rPr lang="en-US" sz="1000" u="sng" dirty="0"/>
              <a:t>“the </a:t>
            </a:r>
            <a:r>
              <a:rPr lang="en-US" sz="1000" u="sng" dirty="0">
                <a:solidFill>
                  <a:srgbClr val="C00000"/>
                </a:solidFill>
              </a:rPr>
              <a:t>predicted</a:t>
            </a:r>
            <a:r>
              <a:rPr lang="en-US" sz="1000" u="sng" dirty="0"/>
              <a:t> order of events during spacecraft operations”, also</a:t>
            </a:r>
          </a:p>
          <a:p>
            <a:pPr lvl="2"/>
            <a:r>
              <a:rPr lang="en-US" sz="1000" u="sng" dirty="0"/>
              <a:t>“the </a:t>
            </a:r>
            <a:r>
              <a:rPr lang="en-US" sz="1000" u="sng" dirty="0">
                <a:solidFill>
                  <a:srgbClr val="C00000"/>
                </a:solidFill>
              </a:rPr>
              <a:t>observed</a:t>
            </a:r>
            <a:r>
              <a:rPr lang="en-US" sz="1000" u="sng" dirty="0"/>
              <a:t> order of events during spacecraft operations”</a:t>
            </a:r>
          </a:p>
        </p:txBody>
      </p:sp>
      <p:sp>
        <p:nvSpPr>
          <p:cNvPr id="4" name="Date Placeholder 3">
            <a:extLst>
              <a:ext uri="{FF2B5EF4-FFF2-40B4-BE49-F238E27FC236}">
                <a16:creationId xmlns:a16="http://schemas.microsoft.com/office/drawing/2014/main" id="{3665030B-1E0E-174A-9F6B-C8B6B55B8485}"/>
              </a:ext>
            </a:extLst>
          </p:cNvPr>
          <p:cNvSpPr>
            <a:spLocks noGrp="1"/>
          </p:cNvSpPr>
          <p:nvPr>
            <p:ph type="dt" sz="half" idx="2"/>
          </p:nvPr>
        </p:nvSpPr>
        <p:spPr>
          <a:xfrm>
            <a:off x="114300" y="6533924"/>
            <a:ext cx="1485900" cy="260350"/>
          </a:xfrm>
          <a:prstGeom prst="rect">
            <a:avLst/>
          </a:prstGeom>
        </p:spPr>
        <p:txBody>
          <a:bodyPr vert="horz" lIns="91440" tIns="45720" rIns="91440" bIns="45720" rtlCol="0" anchor="ctr"/>
          <a:lstStyle>
            <a:defPPr>
              <a:defRPr lang="en-US"/>
            </a:defPPr>
            <a:lvl1pPr algn="l" rtl="0" fontAlgn="base">
              <a:spcBef>
                <a:spcPct val="0"/>
              </a:spcBef>
              <a:spcAft>
                <a:spcPct val="0"/>
              </a:spcAft>
              <a:defRPr sz="1200" kern="1200" smtClean="0">
                <a:solidFill>
                  <a:srgbClr val="1F497D"/>
                </a:solidFill>
                <a:latin typeface="Arial" charset="0"/>
                <a:ea typeface="Osaka" charset="0"/>
                <a:cs typeface="Osaka" charset="0"/>
              </a:defRPr>
            </a:lvl1pPr>
            <a:lvl2pPr marL="457200" algn="l" rtl="0" fontAlgn="base">
              <a:spcBef>
                <a:spcPct val="0"/>
              </a:spcBef>
              <a:spcAft>
                <a:spcPct val="0"/>
              </a:spcAft>
              <a:defRPr kern="1200">
                <a:solidFill>
                  <a:schemeClr val="tx1"/>
                </a:solidFill>
                <a:latin typeface="Arial" pitchFamily="34" charset="0"/>
                <a:ea typeface="Osaka" pitchFamily="-84" charset="-128"/>
                <a:cs typeface="+mn-cs"/>
              </a:defRPr>
            </a:lvl2pPr>
            <a:lvl3pPr marL="914400" algn="l" rtl="0" fontAlgn="base">
              <a:spcBef>
                <a:spcPct val="0"/>
              </a:spcBef>
              <a:spcAft>
                <a:spcPct val="0"/>
              </a:spcAft>
              <a:defRPr kern="1200">
                <a:solidFill>
                  <a:schemeClr val="tx1"/>
                </a:solidFill>
                <a:latin typeface="Arial" pitchFamily="34" charset="0"/>
                <a:ea typeface="Osaka" pitchFamily="-84" charset="-128"/>
                <a:cs typeface="+mn-cs"/>
              </a:defRPr>
            </a:lvl3pPr>
            <a:lvl4pPr marL="1371600" algn="l" rtl="0" fontAlgn="base">
              <a:spcBef>
                <a:spcPct val="0"/>
              </a:spcBef>
              <a:spcAft>
                <a:spcPct val="0"/>
              </a:spcAft>
              <a:defRPr kern="1200">
                <a:solidFill>
                  <a:schemeClr val="tx1"/>
                </a:solidFill>
                <a:latin typeface="Arial" pitchFamily="34" charset="0"/>
                <a:ea typeface="Osaka" pitchFamily="-84" charset="-128"/>
                <a:cs typeface="+mn-cs"/>
              </a:defRPr>
            </a:lvl4pPr>
            <a:lvl5pPr marL="1828800" algn="l" rtl="0" fontAlgn="base">
              <a:spcBef>
                <a:spcPct val="0"/>
              </a:spcBef>
              <a:spcAft>
                <a:spcPct val="0"/>
              </a:spcAft>
              <a:defRPr kern="1200">
                <a:solidFill>
                  <a:schemeClr val="tx1"/>
                </a:solidFill>
                <a:latin typeface="Arial" pitchFamily="34" charset="0"/>
                <a:ea typeface="Osaka" pitchFamily="-84" charset="-128"/>
                <a:cs typeface="+mn-cs"/>
              </a:defRPr>
            </a:lvl5pPr>
            <a:lvl6pPr marL="2286000" algn="l" defTabSz="914400" rtl="0" eaLnBrk="1" latinLnBrk="0" hangingPunct="1">
              <a:defRPr kern="1200">
                <a:solidFill>
                  <a:schemeClr val="tx1"/>
                </a:solidFill>
                <a:latin typeface="Arial" pitchFamily="34" charset="0"/>
                <a:ea typeface="Osaka" pitchFamily="-84" charset="-128"/>
                <a:cs typeface="+mn-cs"/>
              </a:defRPr>
            </a:lvl6pPr>
            <a:lvl7pPr marL="2743200" algn="l" defTabSz="914400" rtl="0" eaLnBrk="1" latinLnBrk="0" hangingPunct="1">
              <a:defRPr kern="1200">
                <a:solidFill>
                  <a:schemeClr val="tx1"/>
                </a:solidFill>
                <a:latin typeface="Arial" pitchFamily="34" charset="0"/>
                <a:ea typeface="Osaka" pitchFamily="-84" charset="-128"/>
                <a:cs typeface="+mn-cs"/>
              </a:defRPr>
            </a:lvl7pPr>
            <a:lvl8pPr marL="3200400" algn="l" defTabSz="914400" rtl="0" eaLnBrk="1" latinLnBrk="0" hangingPunct="1">
              <a:defRPr kern="1200">
                <a:solidFill>
                  <a:schemeClr val="tx1"/>
                </a:solidFill>
                <a:latin typeface="Arial" pitchFamily="34" charset="0"/>
                <a:ea typeface="Osaka" pitchFamily="-84" charset="-128"/>
                <a:cs typeface="+mn-cs"/>
              </a:defRPr>
            </a:lvl8pPr>
            <a:lvl9pPr marL="3657600" algn="l" defTabSz="914400" rtl="0" eaLnBrk="1" latinLnBrk="0" hangingPunct="1">
              <a:defRPr kern="1200">
                <a:solidFill>
                  <a:schemeClr val="tx1"/>
                </a:solidFill>
                <a:latin typeface="Arial" pitchFamily="34" charset="0"/>
                <a:ea typeface="Osaka" pitchFamily="-84" charset="-128"/>
                <a:cs typeface="+mn-cs"/>
              </a:defRPr>
            </a:lvl9pPr>
          </a:lstStyle>
          <a:p>
            <a:r>
              <a:rPr lang="en-US" b="0"/>
              <a:t>28 Mar 2024</a:t>
            </a:r>
            <a:endParaRPr lang="en-US" b="0" dirty="0"/>
          </a:p>
        </p:txBody>
      </p:sp>
      <p:sp>
        <p:nvSpPr>
          <p:cNvPr id="33" name="TextBox 32">
            <a:extLst>
              <a:ext uri="{FF2B5EF4-FFF2-40B4-BE49-F238E27FC236}">
                <a16:creationId xmlns:a16="http://schemas.microsoft.com/office/drawing/2014/main" id="{59D158CD-28F4-204E-87DA-410C563516D0}"/>
              </a:ext>
            </a:extLst>
          </p:cNvPr>
          <p:cNvSpPr txBox="1"/>
          <p:nvPr/>
        </p:nvSpPr>
        <p:spPr>
          <a:xfrm>
            <a:off x="857250" y="3733800"/>
            <a:ext cx="4495800" cy="2123658"/>
          </a:xfrm>
          <a:prstGeom prst="rect">
            <a:avLst/>
          </a:prstGeom>
          <a:noFill/>
        </p:spPr>
        <p:txBody>
          <a:bodyPr wrap="square">
            <a:spAutoFit/>
          </a:bodyPr>
          <a:lstStyle/>
          <a:p>
            <a:r>
              <a:rPr lang="en-US" sz="1200" dirty="0">
                <a:solidFill>
                  <a:srgbClr val="C00000"/>
                </a:solidFill>
              </a:rPr>
              <a:t>Temporal aspects extend core ops model</a:t>
            </a:r>
          </a:p>
          <a:p>
            <a:endParaRPr lang="en-US" sz="1200" dirty="0">
              <a:solidFill>
                <a:srgbClr val="C00000"/>
              </a:solidFill>
            </a:endParaRPr>
          </a:p>
          <a:p>
            <a:r>
              <a:rPr lang="en-US" sz="1200" dirty="0">
                <a:solidFill>
                  <a:srgbClr val="C00000"/>
                </a:solidFill>
              </a:rPr>
              <a:t>Plan = Captures the (acceptable) balance of risk vs. result in generating an operational product.  E.g. Nominal or Off-nominal plans.</a:t>
            </a:r>
          </a:p>
          <a:p>
            <a:endParaRPr lang="en-US" sz="1200" dirty="0">
              <a:solidFill>
                <a:srgbClr val="C00000"/>
              </a:solidFill>
            </a:endParaRPr>
          </a:p>
          <a:p>
            <a:r>
              <a:rPr lang="en-US" sz="1200" dirty="0">
                <a:solidFill>
                  <a:srgbClr val="C00000"/>
                </a:solidFill>
              </a:rPr>
              <a:t>Schedule = Captures temporal context for Plan.  (e.g. keeps track of </a:t>
            </a:r>
            <a:r>
              <a:rPr lang="en-US" sz="1200" dirty="0" err="1">
                <a:solidFill>
                  <a:srgbClr val="C00000"/>
                </a:solidFill>
              </a:rPr>
              <a:t>SoE</a:t>
            </a:r>
            <a:r>
              <a:rPr lang="en-US" sz="1200" dirty="0">
                <a:solidFill>
                  <a:srgbClr val="C00000"/>
                </a:solidFill>
              </a:rPr>
              <a:t> &lt;anomaly vs. “as predicted/expected”&gt;)</a:t>
            </a:r>
          </a:p>
          <a:p>
            <a:endParaRPr lang="en-US" sz="1200" dirty="0">
              <a:solidFill>
                <a:srgbClr val="C00000"/>
              </a:solidFill>
            </a:endParaRPr>
          </a:p>
          <a:p>
            <a:r>
              <a:rPr lang="en-US" sz="1200" dirty="0">
                <a:solidFill>
                  <a:srgbClr val="C00000"/>
                </a:solidFill>
              </a:rPr>
              <a:t>Process = What needs to happen in the plan to generate an operational product.</a:t>
            </a:r>
          </a:p>
        </p:txBody>
      </p:sp>
    </p:spTree>
    <p:extLst>
      <p:ext uri="{BB962C8B-B14F-4D97-AF65-F5344CB8AC3E}">
        <p14:creationId xmlns:p14="http://schemas.microsoft.com/office/powerpoint/2010/main" val="406202331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A9632-9608-5741-9128-71A0109E9202}"/>
              </a:ext>
            </a:extLst>
          </p:cNvPr>
          <p:cNvSpPr>
            <a:spLocks noGrp="1"/>
          </p:cNvSpPr>
          <p:nvPr>
            <p:ph type="title"/>
          </p:nvPr>
        </p:nvSpPr>
        <p:spPr>
          <a:xfrm>
            <a:off x="1559633" y="8339"/>
            <a:ext cx="6096000" cy="682229"/>
          </a:xfrm>
        </p:spPr>
        <p:txBody>
          <a:bodyPr/>
          <a:lstStyle/>
          <a:p>
            <a:r>
              <a:rPr lang="en-US" sz="2400" dirty="0"/>
              <a:t>Operations Viewpoint </a:t>
            </a:r>
            <a:r>
              <a:rPr lang="en-US" sz="2400" dirty="0">
                <a:solidFill>
                  <a:srgbClr val="C00000"/>
                </a:solidFill>
              </a:rPr>
              <a:t>Selected</a:t>
            </a:r>
            <a:r>
              <a:rPr lang="en-US" sz="2400" dirty="0"/>
              <a:t> Definitions of Terms</a:t>
            </a:r>
          </a:p>
        </p:txBody>
      </p:sp>
      <p:sp>
        <p:nvSpPr>
          <p:cNvPr id="3" name="Content Placeholder 2">
            <a:extLst>
              <a:ext uri="{FF2B5EF4-FFF2-40B4-BE49-F238E27FC236}">
                <a16:creationId xmlns:a16="http://schemas.microsoft.com/office/drawing/2014/main" id="{7A4D5ADE-F3D7-424E-96A0-C08A4FF328C7}"/>
              </a:ext>
            </a:extLst>
          </p:cNvPr>
          <p:cNvSpPr>
            <a:spLocks noGrp="1"/>
          </p:cNvSpPr>
          <p:nvPr>
            <p:ph idx="1"/>
          </p:nvPr>
        </p:nvSpPr>
        <p:spPr>
          <a:xfrm>
            <a:off x="707806" y="820581"/>
            <a:ext cx="7715250" cy="2605565"/>
          </a:xfrm>
        </p:spPr>
        <p:txBody>
          <a:bodyPr/>
          <a:lstStyle/>
          <a:p>
            <a:r>
              <a:rPr lang="en-US" sz="2000" dirty="0"/>
              <a:t>For the Operations Viewpoint we need a self-consistent set of terms and associated definitions.  </a:t>
            </a:r>
          </a:p>
          <a:p>
            <a:pPr lvl="1"/>
            <a:r>
              <a:rPr lang="en-US" sz="1600" dirty="0"/>
              <a:t>Process:</a:t>
            </a:r>
          </a:p>
          <a:p>
            <a:pPr lvl="2"/>
            <a:r>
              <a:rPr lang="en-US" sz="1200" u="sng" dirty="0"/>
              <a:t>“set of interrelated or interacting activities which transforms inputs into outputs” NIST</a:t>
            </a:r>
          </a:p>
          <a:p>
            <a:pPr lvl="1"/>
            <a:r>
              <a:rPr lang="en-US" sz="1600" dirty="0"/>
              <a:t>Activity:</a:t>
            </a:r>
          </a:p>
          <a:p>
            <a:pPr lvl="2"/>
            <a:r>
              <a:rPr lang="en-US" sz="1200" u="sng" dirty="0"/>
              <a:t>“Set of cohesive tasks of a process.” NIST</a:t>
            </a:r>
            <a:endParaRPr lang="en-US" sz="1200" dirty="0"/>
          </a:p>
          <a:p>
            <a:pPr lvl="1"/>
            <a:r>
              <a:rPr lang="en-US" sz="1600" dirty="0"/>
              <a:t>Procedure:</a:t>
            </a:r>
          </a:p>
          <a:p>
            <a:pPr lvl="2"/>
            <a:r>
              <a:rPr lang="en-US" sz="1200" u="sng" dirty="0"/>
              <a:t>“An ordered set of tasks for performing some action.” Wikipedia</a:t>
            </a:r>
          </a:p>
          <a:p>
            <a:pPr lvl="2"/>
            <a:r>
              <a:rPr lang="en-US" sz="1200" dirty="0"/>
              <a:t>Std Operations Procedure - A set of instructions used to describe a process or procedure that performs an explicit task or explicit reaction to a given event.” NIST</a:t>
            </a:r>
            <a:endParaRPr lang="en-US" sz="1200" u="sng" dirty="0"/>
          </a:p>
          <a:p>
            <a:pPr lvl="1"/>
            <a:r>
              <a:rPr lang="en-US" sz="1600" dirty="0"/>
              <a:t>Task:</a:t>
            </a:r>
          </a:p>
          <a:p>
            <a:pPr lvl="2"/>
            <a:r>
              <a:rPr lang="en-US" sz="1200" u="sng" dirty="0"/>
              <a:t>“A Task is a specific defined piece of work that, combined with other identified Tasks, composes the work in a specific specialty area or work role.”  NIST</a:t>
            </a:r>
          </a:p>
          <a:p>
            <a:pPr lvl="1"/>
            <a:r>
              <a:rPr lang="en-US" sz="1600" dirty="0"/>
              <a:t>Action:</a:t>
            </a:r>
          </a:p>
          <a:p>
            <a:pPr lvl="2"/>
            <a:r>
              <a:rPr lang="en-US" sz="1200" u="sng" dirty="0"/>
              <a:t>“An action is something that happens within an object, either with or without participation of another object. An interaction is an action performed by an object with participation of another object or with its environment. “ RASDS </a:t>
            </a:r>
          </a:p>
          <a:p>
            <a:pPr lvl="1"/>
            <a:r>
              <a:rPr lang="en-US" sz="1600" dirty="0"/>
              <a:t>Product:</a:t>
            </a:r>
          </a:p>
          <a:p>
            <a:pPr lvl="2"/>
            <a:r>
              <a:rPr lang="en-US" sz="1200" u="sng" dirty="0"/>
              <a:t>“Result of a process. Note: A system as a “product” is what is delivered by systems engineering.” NIST</a:t>
            </a:r>
          </a:p>
          <a:p>
            <a:pPr lvl="1"/>
            <a:r>
              <a:rPr lang="en-US" sz="1600" u="sng" dirty="0"/>
              <a:t>Scenario</a:t>
            </a:r>
          </a:p>
          <a:p>
            <a:pPr lvl="2"/>
            <a:r>
              <a:rPr lang="en-US" sz="1200" u="sng" dirty="0"/>
              <a:t>A sequential, narrative account of a hypothetical incident that provides the catalyst for the exercise and is intended to introduce situations that will inspire responses and thus allow demonstration of the exercise objectives. NIST</a:t>
            </a:r>
          </a:p>
          <a:p>
            <a:pPr lvl="2"/>
            <a:r>
              <a:rPr lang="en-US" sz="1200" dirty="0">
                <a:effectLst/>
              </a:rPr>
              <a:t>a </a:t>
            </a:r>
            <a:r>
              <a:rPr lang="en-US" sz="1200" dirty="0">
                <a:effectLst/>
                <a:hlinkClick r:id="rId2"/>
              </a:rPr>
              <a:t>postulated</a:t>
            </a:r>
            <a:r>
              <a:rPr lang="en-US" sz="1200" dirty="0">
                <a:effectLst/>
              </a:rPr>
              <a:t> sequence or development of events. Oxford</a:t>
            </a:r>
          </a:p>
          <a:p>
            <a:pPr lvl="2"/>
            <a:r>
              <a:rPr lang="en-US" sz="1200" dirty="0"/>
              <a:t>a description of how things might happen in the future. Oxford</a:t>
            </a:r>
            <a:endParaRPr lang="en-US" sz="1200" u="sng" dirty="0"/>
          </a:p>
          <a:p>
            <a:pPr lvl="2"/>
            <a:endParaRPr lang="en-US" sz="1200" dirty="0"/>
          </a:p>
        </p:txBody>
      </p:sp>
      <p:sp>
        <p:nvSpPr>
          <p:cNvPr id="4" name="Date Placeholder 3">
            <a:extLst>
              <a:ext uri="{FF2B5EF4-FFF2-40B4-BE49-F238E27FC236}">
                <a16:creationId xmlns:a16="http://schemas.microsoft.com/office/drawing/2014/main" id="{3665030B-1E0E-174A-9F6B-C8B6B55B8485}"/>
              </a:ext>
            </a:extLst>
          </p:cNvPr>
          <p:cNvSpPr>
            <a:spLocks noGrp="1"/>
          </p:cNvSpPr>
          <p:nvPr>
            <p:ph type="dt" sz="half" idx="2"/>
          </p:nvPr>
        </p:nvSpPr>
        <p:spPr>
          <a:xfrm>
            <a:off x="114300" y="6533924"/>
            <a:ext cx="1485900" cy="260350"/>
          </a:xfrm>
          <a:prstGeom prst="rect">
            <a:avLst/>
          </a:prstGeom>
        </p:spPr>
        <p:txBody>
          <a:bodyPr vert="horz" lIns="91440" tIns="45720" rIns="91440" bIns="45720" rtlCol="0" anchor="ctr"/>
          <a:lstStyle>
            <a:defPPr>
              <a:defRPr lang="en-US"/>
            </a:defPPr>
            <a:lvl1pPr algn="l" rtl="0" fontAlgn="base">
              <a:spcBef>
                <a:spcPct val="0"/>
              </a:spcBef>
              <a:spcAft>
                <a:spcPct val="0"/>
              </a:spcAft>
              <a:defRPr sz="1200" kern="1200" smtClean="0">
                <a:solidFill>
                  <a:srgbClr val="1F497D"/>
                </a:solidFill>
                <a:latin typeface="Arial" charset="0"/>
                <a:ea typeface="Osaka" charset="0"/>
                <a:cs typeface="Osaka" charset="0"/>
              </a:defRPr>
            </a:lvl1pPr>
            <a:lvl2pPr marL="457200" algn="l" rtl="0" fontAlgn="base">
              <a:spcBef>
                <a:spcPct val="0"/>
              </a:spcBef>
              <a:spcAft>
                <a:spcPct val="0"/>
              </a:spcAft>
              <a:defRPr kern="1200">
                <a:solidFill>
                  <a:schemeClr val="tx1"/>
                </a:solidFill>
                <a:latin typeface="Arial" pitchFamily="34" charset="0"/>
                <a:ea typeface="Osaka" pitchFamily="-84" charset="-128"/>
                <a:cs typeface="+mn-cs"/>
              </a:defRPr>
            </a:lvl2pPr>
            <a:lvl3pPr marL="914400" algn="l" rtl="0" fontAlgn="base">
              <a:spcBef>
                <a:spcPct val="0"/>
              </a:spcBef>
              <a:spcAft>
                <a:spcPct val="0"/>
              </a:spcAft>
              <a:defRPr kern="1200">
                <a:solidFill>
                  <a:schemeClr val="tx1"/>
                </a:solidFill>
                <a:latin typeface="Arial" pitchFamily="34" charset="0"/>
                <a:ea typeface="Osaka" pitchFamily="-84" charset="-128"/>
                <a:cs typeface="+mn-cs"/>
              </a:defRPr>
            </a:lvl3pPr>
            <a:lvl4pPr marL="1371600" algn="l" rtl="0" fontAlgn="base">
              <a:spcBef>
                <a:spcPct val="0"/>
              </a:spcBef>
              <a:spcAft>
                <a:spcPct val="0"/>
              </a:spcAft>
              <a:defRPr kern="1200">
                <a:solidFill>
                  <a:schemeClr val="tx1"/>
                </a:solidFill>
                <a:latin typeface="Arial" pitchFamily="34" charset="0"/>
                <a:ea typeface="Osaka" pitchFamily="-84" charset="-128"/>
                <a:cs typeface="+mn-cs"/>
              </a:defRPr>
            </a:lvl4pPr>
            <a:lvl5pPr marL="1828800" algn="l" rtl="0" fontAlgn="base">
              <a:spcBef>
                <a:spcPct val="0"/>
              </a:spcBef>
              <a:spcAft>
                <a:spcPct val="0"/>
              </a:spcAft>
              <a:defRPr kern="1200">
                <a:solidFill>
                  <a:schemeClr val="tx1"/>
                </a:solidFill>
                <a:latin typeface="Arial" pitchFamily="34" charset="0"/>
                <a:ea typeface="Osaka" pitchFamily="-84" charset="-128"/>
                <a:cs typeface="+mn-cs"/>
              </a:defRPr>
            </a:lvl5pPr>
            <a:lvl6pPr marL="2286000" algn="l" defTabSz="914400" rtl="0" eaLnBrk="1" latinLnBrk="0" hangingPunct="1">
              <a:defRPr kern="1200">
                <a:solidFill>
                  <a:schemeClr val="tx1"/>
                </a:solidFill>
                <a:latin typeface="Arial" pitchFamily="34" charset="0"/>
                <a:ea typeface="Osaka" pitchFamily="-84" charset="-128"/>
                <a:cs typeface="+mn-cs"/>
              </a:defRPr>
            </a:lvl6pPr>
            <a:lvl7pPr marL="2743200" algn="l" defTabSz="914400" rtl="0" eaLnBrk="1" latinLnBrk="0" hangingPunct="1">
              <a:defRPr kern="1200">
                <a:solidFill>
                  <a:schemeClr val="tx1"/>
                </a:solidFill>
                <a:latin typeface="Arial" pitchFamily="34" charset="0"/>
                <a:ea typeface="Osaka" pitchFamily="-84" charset="-128"/>
                <a:cs typeface="+mn-cs"/>
              </a:defRPr>
            </a:lvl7pPr>
            <a:lvl8pPr marL="3200400" algn="l" defTabSz="914400" rtl="0" eaLnBrk="1" latinLnBrk="0" hangingPunct="1">
              <a:defRPr kern="1200">
                <a:solidFill>
                  <a:schemeClr val="tx1"/>
                </a:solidFill>
                <a:latin typeface="Arial" pitchFamily="34" charset="0"/>
                <a:ea typeface="Osaka" pitchFamily="-84" charset="-128"/>
                <a:cs typeface="+mn-cs"/>
              </a:defRPr>
            </a:lvl8pPr>
            <a:lvl9pPr marL="3657600" algn="l" defTabSz="914400" rtl="0" eaLnBrk="1" latinLnBrk="0" hangingPunct="1">
              <a:defRPr kern="1200">
                <a:solidFill>
                  <a:schemeClr val="tx1"/>
                </a:solidFill>
                <a:latin typeface="Arial" pitchFamily="34" charset="0"/>
                <a:ea typeface="Osaka" pitchFamily="-84" charset="-128"/>
                <a:cs typeface="+mn-cs"/>
              </a:defRPr>
            </a:lvl9pPr>
          </a:lstStyle>
          <a:p>
            <a:r>
              <a:rPr lang="en-US" b="0"/>
              <a:t>28 Mar 2024</a:t>
            </a:r>
            <a:endParaRPr lang="en-US" b="0" dirty="0"/>
          </a:p>
        </p:txBody>
      </p:sp>
      <p:sp>
        <p:nvSpPr>
          <p:cNvPr id="33" name="TextBox 32">
            <a:extLst>
              <a:ext uri="{FF2B5EF4-FFF2-40B4-BE49-F238E27FC236}">
                <a16:creationId xmlns:a16="http://schemas.microsoft.com/office/drawing/2014/main" id="{74D2BB9A-E887-7746-99C3-2A695C37B3F8}"/>
              </a:ext>
            </a:extLst>
          </p:cNvPr>
          <p:cNvSpPr txBox="1"/>
          <p:nvPr/>
        </p:nvSpPr>
        <p:spPr>
          <a:xfrm>
            <a:off x="3657600" y="6133814"/>
            <a:ext cx="3356968" cy="400110"/>
          </a:xfrm>
          <a:prstGeom prst="rect">
            <a:avLst/>
          </a:prstGeom>
          <a:noFill/>
        </p:spPr>
        <p:txBody>
          <a:bodyPr wrap="square">
            <a:spAutoFit/>
          </a:bodyPr>
          <a:lstStyle/>
          <a:p>
            <a:r>
              <a:rPr lang="en-US" sz="1000" u="sng" dirty="0">
                <a:solidFill>
                  <a:srgbClr val="C00000"/>
                </a:solidFill>
              </a:rPr>
              <a:t>See temporal aspects slide</a:t>
            </a:r>
          </a:p>
          <a:p>
            <a:endParaRPr lang="en-US" sz="1000" u="sng" dirty="0">
              <a:solidFill>
                <a:srgbClr val="C00000"/>
              </a:solidFill>
            </a:endParaRPr>
          </a:p>
        </p:txBody>
      </p:sp>
    </p:spTree>
    <p:extLst>
      <p:ext uri="{BB962C8B-B14F-4D97-AF65-F5344CB8AC3E}">
        <p14:creationId xmlns:p14="http://schemas.microsoft.com/office/powerpoint/2010/main" val="135016154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6943E3-C08F-3740-ACE5-5486C476B8CF}"/>
              </a:ext>
            </a:extLst>
          </p:cNvPr>
          <p:cNvSpPr>
            <a:spLocks noGrp="1"/>
          </p:cNvSpPr>
          <p:nvPr>
            <p:ph type="title"/>
          </p:nvPr>
        </p:nvSpPr>
        <p:spPr>
          <a:xfrm>
            <a:off x="1215430" y="26646"/>
            <a:ext cx="6713139" cy="740038"/>
          </a:xfrm>
        </p:spPr>
        <p:txBody>
          <a:bodyPr/>
          <a:lstStyle/>
          <a:p>
            <a:r>
              <a:rPr lang="en-US" sz="2400" dirty="0"/>
              <a:t>Operations Viewpoint – Mission Control </a:t>
            </a:r>
            <a:r>
              <a:rPr lang="en-US" sz="2400" dirty="0">
                <a:solidFill>
                  <a:srgbClr val="C00000"/>
                </a:solidFill>
              </a:rPr>
              <a:t>Process</a:t>
            </a:r>
            <a:r>
              <a:rPr lang="en-US" sz="2400" dirty="0"/>
              <a:t> Diagram (</a:t>
            </a:r>
            <a:r>
              <a:rPr lang="en-US" sz="2400" dirty="0">
                <a:solidFill>
                  <a:srgbClr val="C00000"/>
                </a:solidFill>
              </a:rPr>
              <a:t>tasks &amp; data flows</a:t>
            </a:r>
            <a:r>
              <a:rPr lang="en-US" sz="2400" dirty="0"/>
              <a:t>)</a:t>
            </a:r>
          </a:p>
        </p:txBody>
      </p:sp>
      <p:sp>
        <p:nvSpPr>
          <p:cNvPr id="4" name="Date Placeholder 3">
            <a:extLst>
              <a:ext uri="{FF2B5EF4-FFF2-40B4-BE49-F238E27FC236}">
                <a16:creationId xmlns:a16="http://schemas.microsoft.com/office/drawing/2014/main" id="{5816D102-CF14-154E-BC30-9CB3A8F97CEF}"/>
              </a:ext>
            </a:extLst>
          </p:cNvPr>
          <p:cNvSpPr>
            <a:spLocks noGrp="1"/>
          </p:cNvSpPr>
          <p:nvPr>
            <p:ph type="dt" sz="half" idx="2"/>
          </p:nvPr>
        </p:nvSpPr>
        <p:spPr>
          <a:xfrm>
            <a:off x="0" y="6553200"/>
            <a:ext cx="1731963" cy="268288"/>
          </a:xfrm>
        </p:spPr>
        <p:txBody>
          <a:bodyPr/>
          <a:lstStyle/>
          <a:p>
            <a:pPr>
              <a:defRPr/>
            </a:pPr>
            <a:r>
              <a:rPr lang="en-US"/>
              <a:t>28 Mar 2024</a:t>
            </a:r>
            <a:endParaRPr lang="en-US" dirty="0"/>
          </a:p>
        </p:txBody>
      </p:sp>
      <p:grpSp>
        <p:nvGrpSpPr>
          <p:cNvPr id="7" name="Group 6">
            <a:extLst>
              <a:ext uri="{FF2B5EF4-FFF2-40B4-BE49-F238E27FC236}">
                <a16:creationId xmlns:a16="http://schemas.microsoft.com/office/drawing/2014/main" id="{8F71F046-153C-A491-34DA-6681A9504C7F}"/>
              </a:ext>
            </a:extLst>
          </p:cNvPr>
          <p:cNvGrpSpPr/>
          <p:nvPr/>
        </p:nvGrpSpPr>
        <p:grpSpPr>
          <a:xfrm>
            <a:off x="454489" y="929888"/>
            <a:ext cx="8355112" cy="5153684"/>
            <a:chOff x="137836" y="866116"/>
            <a:chExt cx="8903076" cy="5458484"/>
          </a:xfrm>
        </p:grpSpPr>
        <p:sp>
          <p:nvSpPr>
            <p:cNvPr id="135" name="Rectangle 134">
              <a:extLst>
                <a:ext uri="{FF2B5EF4-FFF2-40B4-BE49-F238E27FC236}">
                  <a16:creationId xmlns:a16="http://schemas.microsoft.com/office/drawing/2014/main" id="{4F2AE2DB-C9E9-2047-9AA5-3D9AA4F869C6}"/>
                </a:ext>
              </a:extLst>
            </p:cNvPr>
            <p:cNvSpPr/>
            <p:nvPr/>
          </p:nvSpPr>
          <p:spPr bwMode="auto">
            <a:xfrm>
              <a:off x="7659506" y="866116"/>
              <a:ext cx="1381406" cy="5458484"/>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dirty="0">
                <a:ln>
                  <a:noFill/>
                </a:ln>
                <a:solidFill>
                  <a:schemeClr val="tx1"/>
                </a:solidFill>
                <a:effectLst/>
                <a:latin typeface="Arial" pitchFamily="-107" charset="0"/>
              </a:endParaRPr>
            </a:p>
          </p:txBody>
        </p:sp>
        <p:sp>
          <p:nvSpPr>
            <p:cNvPr id="134" name="Rectangle 133">
              <a:extLst>
                <a:ext uri="{FF2B5EF4-FFF2-40B4-BE49-F238E27FC236}">
                  <a16:creationId xmlns:a16="http://schemas.microsoft.com/office/drawing/2014/main" id="{995F5B63-950D-8D4E-B061-A344DF9AE269}"/>
                </a:ext>
              </a:extLst>
            </p:cNvPr>
            <p:cNvSpPr/>
            <p:nvPr/>
          </p:nvSpPr>
          <p:spPr bwMode="auto">
            <a:xfrm>
              <a:off x="5994426" y="866116"/>
              <a:ext cx="1665553" cy="5458484"/>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dirty="0">
                <a:ln>
                  <a:noFill/>
                </a:ln>
                <a:solidFill>
                  <a:schemeClr val="tx1"/>
                </a:solidFill>
                <a:effectLst/>
                <a:latin typeface="Arial" pitchFamily="-107" charset="0"/>
              </a:endParaRPr>
            </a:p>
          </p:txBody>
        </p:sp>
        <p:sp>
          <p:nvSpPr>
            <p:cNvPr id="133" name="Rectangle 132">
              <a:extLst>
                <a:ext uri="{FF2B5EF4-FFF2-40B4-BE49-F238E27FC236}">
                  <a16:creationId xmlns:a16="http://schemas.microsoft.com/office/drawing/2014/main" id="{52949F5C-99DD-4040-8617-0D4AC38FFA44}"/>
                </a:ext>
              </a:extLst>
            </p:cNvPr>
            <p:cNvSpPr/>
            <p:nvPr/>
          </p:nvSpPr>
          <p:spPr bwMode="auto">
            <a:xfrm>
              <a:off x="4174648" y="866116"/>
              <a:ext cx="1823922" cy="5458484"/>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129" name="Rectangle 128">
              <a:extLst>
                <a:ext uri="{FF2B5EF4-FFF2-40B4-BE49-F238E27FC236}">
                  <a16:creationId xmlns:a16="http://schemas.microsoft.com/office/drawing/2014/main" id="{003310DB-FDA7-764A-8EBD-906CE95D30BE}"/>
                </a:ext>
              </a:extLst>
            </p:cNvPr>
            <p:cNvSpPr/>
            <p:nvPr/>
          </p:nvSpPr>
          <p:spPr bwMode="auto">
            <a:xfrm>
              <a:off x="2354460" y="866116"/>
              <a:ext cx="1823922" cy="5458484"/>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dirty="0">
                <a:ln>
                  <a:noFill/>
                </a:ln>
                <a:solidFill>
                  <a:schemeClr val="tx1"/>
                </a:solidFill>
                <a:effectLst/>
                <a:latin typeface="Arial" pitchFamily="-107" charset="0"/>
              </a:endParaRPr>
            </a:p>
          </p:txBody>
        </p:sp>
        <p:sp>
          <p:nvSpPr>
            <p:cNvPr id="128" name="Rectangle 127">
              <a:extLst>
                <a:ext uri="{FF2B5EF4-FFF2-40B4-BE49-F238E27FC236}">
                  <a16:creationId xmlns:a16="http://schemas.microsoft.com/office/drawing/2014/main" id="{7E492AEA-A155-1F4F-A0F1-65215C9565AD}"/>
                </a:ext>
              </a:extLst>
            </p:cNvPr>
            <p:cNvSpPr/>
            <p:nvPr/>
          </p:nvSpPr>
          <p:spPr bwMode="auto">
            <a:xfrm>
              <a:off x="137836" y="866116"/>
              <a:ext cx="2225082" cy="5458484"/>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dirty="0">
                <a:ln>
                  <a:noFill/>
                </a:ln>
                <a:solidFill>
                  <a:schemeClr val="tx1"/>
                </a:solidFill>
                <a:effectLst/>
                <a:latin typeface="Arial" pitchFamily="-107" charset="0"/>
              </a:endParaRPr>
            </a:p>
          </p:txBody>
        </p:sp>
        <p:sp>
          <p:nvSpPr>
            <p:cNvPr id="5" name="Oval 4">
              <a:extLst>
                <a:ext uri="{FF2B5EF4-FFF2-40B4-BE49-F238E27FC236}">
                  <a16:creationId xmlns:a16="http://schemas.microsoft.com/office/drawing/2014/main" id="{A3D98747-06C1-FD44-AA8A-B595DB19426F}"/>
                </a:ext>
              </a:extLst>
            </p:cNvPr>
            <p:cNvSpPr/>
            <p:nvPr/>
          </p:nvSpPr>
          <p:spPr bwMode="auto">
            <a:xfrm>
              <a:off x="711236" y="2291117"/>
              <a:ext cx="1129151" cy="419100"/>
            </a:xfrm>
            <a:prstGeom prst="ellipse">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1000" b="0" i="0" u="none" strike="noStrike" cap="none" normalizeH="0" baseline="0" dirty="0">
                  <a:ln>
                    <a:noFill/>
                  </a:ln>
                  <a:solidFill>
                    <a:schemeClr val="tx1"/>
                  </a:solidFill>
                  <a:effectLst/>
                  <a:latin typeface="Arial" pitchFamily="-107" charset="0"/>
                </a:rPr>
                <a:t>Process Telemetry</a:t>
              </a:r>
            </a:p>
          </p:txBody>
        </p:sp>
        <p:sp>
          <p:nvSpPr>
            <p:cNvPr id="6" name="Rounded Rectangle 5">
              <a:extLst>
                <a:ext uri="{FF2B5EF4-FFF2-40B4-BE49-F238E27FC236}">
                  <a16:creationId xmlns:a16="http://schemas.microsoft.com/office/drawing/2014/main" id="{4CE3467D-498B-D544-9DED-0212660A63A8}"/>
                </a:ext>
              </a:extLst>
            </p:cNvPr>
            <p:cNvSpPr/>
            <p:nvPr/>
          </p:nvSpPr>
          <p:spPr bwMode="auto">
            <a:xfrm>
              <a:off x="1391409" y="1531847"/>
              <a:ext cx="926669" cy="323891"/>
            </a:xfrm>
            <a:prstGeom prst="round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900" b="0" i="0" u="none" strike="noStrike" cap="none" normalizeH="0" baseline="0" dirty="0">
                  <a:ln>
                    <a:noFill/>
                  </a:ln>
                  <a:solidFill>
                    <a:schemeClr val="tx1"/>
                  </a:solidFill>
                  <a:effectLst/>
                  <a:latin typeface="Arial" pitchFamily="-107" charset="0"/>
                </a:rPr>
                <a:t>Channelized data</a:t>
              </a:r>
            </a:p>
          </p:txBody>
        </p:sp>
        <p:sp>
          <p:nvSpPr>
            <p:cNvPr id="9" name="Oval 8">
              <a:extLst>
                <a:ext uri="{FF2B5EF4-FFF2-40B4-BE49-F238E27FC236}">
                  <a16:creationId xmlns:a16="http://schemas.microsoft.com/office/drawing/2014/main" id="{1F82CB6C-9BD4-174D-93A8-F7A2AE49D4E3}"/>
                </a:ext>
              </a:extLst>
            </p:cNvPr>
            <p:cNvSpPr/>
            <p:nvPr/>
          </p:nvSpPr>
          <p:spPr bwMode="auto">
            <a:xfrm>
              <a:off x="6087572" y="1549678"/>
              <a:ext cx="1523325" cy="546192"/>
            </a:xfrm>
            <a:prstGeom prst="ellipse">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1000" b="0" i="0" u="none" strike="noStrike" cap="none" normalizeH="0" baseline="0" dirty="0">
                  <a:ln>
                    <a:noFill/>
                  </a:ln>
                  <a:solidFill>
                    <a:schemeClr val="tx1"/>
                  </a:solidFill>
                  <a:effectLst/>
                  <a:latin typeface="Arial" pitchFamily="-107" charset="0"/>
                </a:rPr>
                <a:t>S/C and Trend Analysis </a:t>
              </a:r>
            </a:p>
          </p:txBody>
        </p:sp>
        <p:sp>
          <p:nvSpPr>
            <p:cNvPr id="20" name="Rounded Rectangle 19">
              <a:extLst>
                <a:ext uri="{FF2B5EF4-FFF2-40B4-BE49-F238E27FC236}">
                  <a16:creationId xmlns:a16="http://schemas.microsoft.com/office/drawing/2014/main" id="{5A3E5A26-A009-D141-8CFD-C587CC748651}"/>
                </a:ext>
              </a:extLst>
            </p:cNvPr>
            <p:cNvSpPr/>
            <p:nvPr/>
          </p:nvSpPr>
          <p:spPr bwMode="auto">
            <a:xfrm>
              <a:off x="6391173" y="2449864"/>
              <a:ext cx="914400" cy="381000"/>
            </a:xfrm>
            <a:prstGeom prst="round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1000" b="0" i="0" u="none" strike="noStrike" cap="none" normalizeH="0" baseline="0" dirty="0">
                  <a:ln>
                    <a:noFill/>
                  </a:ln>
                  <a:solidFill>
                    <a:schemeClr val="tx1"/>
                  </a:solidFill>
                  <a:effectLst/>
                  <a:latin typeface="Arial" pitchFamily="-107" charset="0"/>
                </a:rPr>
                <a:t>Corrective Action</a:t>
              </a:r>
            </a:p>
          </p:txBody>
        </p:sp>
        <p:cxnSp>
          <p:nvCxnSpPr>
            <p:cNvPr id="23" name="Elbow Connector 22">
              <a:extLst>
                <a:ext uri="{FF2B5EF4-FFF2-40B4-BE49-F238E27FC236}">
                  <a16:creationId xmlns:a16="http://schemas.microsoft.com/office/drawing/2014/main" id="{B56DCD80-7948-0944-9B84-FD25065FB682}"/>
                </a:ext>
              </a:extLst>
            </p:cNvPr>
            <p:cNvCxnSpPr>
              <a:cxnSpLocks/>
              <a:stCxn id="9" idx="4"/>
              <a:endCxn id="20" idx="0"/>
            </p:cNvCxnSpPr>
            <p:nvPr/>
          </p:nvCxnSpPr>
          <p:spPr bwMode="auto">
            <a:xfrm rot="5400000">
              <a:off x="6671807" y="2272436"/>
              <a:ext cx="353994" cy="861"/>
            </a:xfrm>
            <a:prstGeom prst="bentConnector3">
              <a:avLst>
                <a:gd name="adj1" fmla="val 50000"/>
              </a:avLst>
            </a:prstGeom>
            <a:solidFill>
              <a:srgbClr val="FFFFFF"/>
            </a:solidFill>
            <a:ln w="12700" cap="flat" cmpd="sng" algn="ctr">
              <a:solidFill>
                <a:srgbClr val="000000"/>
              </a:solidFill>
              <a:prstDash val="dash"/>
              <a:round/>
              <a:headEnd type="none" w="med" len="med"/>
              <a:tailEnd type="none" w="med" len="med"/>
            </a:ln>
            <a:effectLst/>
          </p:spPr>
        </p:cxnSp>
        <p:sp>
          <p:nvSpPr>
            <p:cNvPr id="25" name="Oval 24">
              <a:extLst>
                <a:ext uri="{FF2B5EF4-FFF2-40B4-BE49-F238E27FC236}">
                  <a16:creationId xmlns:a16="http://schemas.microsoft.com/office/drawing/2014/main" id="{3E288002-5226-3442-A9B3-64B57A15422F}"/>
                </a:ext>
              </a:extLst>
            </p:cNvPr>
            <p:cNvSpPr/>
            <p:nvPr/>
          </p:nvSpPr>
          <p:spPr bwMode="auto">
            <a:xfrm>
              <a:off x="6149341" y="3200400"/>
              <a:ext cx="1339732" cy="457200"/>
            </a:xfrm>
            <a:prstGeom prst="ellipse">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lang="en-US" sz="1000" b="0" dirty="0">
                  <a:latin typeface="Arial" pitchFamily="-107" charset="0"/>
                </a:rPr>
                <a:t>Planning &amp; Sequencing</a:t>
              </a:r>
              <a:endParaRPr kumimoji="0" lang="en-US" sz="1000" b="0" i="0" u="none" strike="noStrike" cap="none" normalizeH="0" baseline="0" dirty="0">
                <a:ln>
                  <a:noFill/>
                </a:ln>
                <a:solidFill>
                  <a:schemeClr val="tx1"/>
                </a:solidFill>
                <a:effectLst/>
                <a:latin typeface="Arial" pitchFamily="-107" charset="0"/>
              </a:endParaRPr>
            </a:p>
          </p:txBody>
        </p:sp>
        <p:cxnSp>
          <p:nvCxnSpPr>
            <p:cNvPr id="26" name="Elbow Connector 25">
              <a:extLst>
                <a:ext uri="{FF2B5EF4-FFF2-40B4-BE49-F238E27FC236}">
                  <a16:creationId xmlns:a16="http://schemas.microsoft.com/office/drawing/2014/main" id="{D032BCB3-3236-3841-BBF0-03B35BB3EB08}"/>
                </a:ext>
              </a:extLst>
            </p:cNvPr>
            <p:cNvCxnSpPr>
              <a:cxnSpLocks/>
              <a:stCxn id="20" idx="2"/>
              <a:endCxn id="25" idx="0"/>
            </p:cNvCxnSpPr>
            <p:nvPr/>
          </p:nvCxnSpPr>
          <p:spPr bwMode="auto">
            <a:xfrm rot="5400000">
              <a:off x="6649023" y="3001049"/>
              <a:ext cx="369536" cy="29165"/>
            </a:xfrm>
            <a:prstGeom prst="bentConnector3">
              <a:avLst>
                <a:gd name="adj1" fmla="val 50000"/>
              </a:avLst>
            </a:prstGeom>
            <a:solidFill>
              <a:srgbClr val="FFFFFF"/>
            </a:solidFill>
            <a:ln w="12700" cap="flat" cmpd="sng" algn="ctr">
              <a:solidFill>
                <a:srgbClr val="000000"/>
              </a:solidFill>
              <a:prstDash val="dash"/>
              <a:round/>
              <a:headEnd type="none" w="med" len="med"/>
              <a:tailEnd type="triangle"/>
            </a:ln>
            <a:effectLst/>
          </p:spPr>
        </p:cxnSp>
        <p:sp>
          <p:nvSpPr>
            <p:cNvPr id="29" name="Rounded Rectangle 28">
              <a:extLst>
                <a:ext uri="{FF2B5EF4-FFF2-40B4-BE49-F238E27FC236}">
                  <a16:creationId xmlns:a16="http://schemas.microsoft.com/office/drawing/2014/main" id="{A6133823-6AD5-4B48-9FCE-B68A1C2381B9}"/>
                </a:ext>
              </a:extLst>
            </p:cNvPr>
            <p:cNvSpPr/>
            <p:nvPr/>
          </p:nvSpPr>
          <p:spPr bwMode="auto">
            <a:xfrm>
              <a:off x="6125901" y="4349477"/>
              <a:ext cx="1446666" cy="246304"/>
            </a:xfrm>
            <a:prstGeom prst="round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1000" b="0" i="0" u="none" strike="noStrike" cap="none" normalizeH="0" baseline="0" dirty="0">
                  <a:ln>
                    <a:noFill/>
                  </a:ln>
                  <a:solidFill>
                    <a:schemeClr val="tx1"/>
                  </a:solidFill>
                  <a:effectLst/>
                  <a:latin typeface="Arial" pitchFamily="-107" charset="0"/>
                </a:rPr>
                <a:t>Approved Sequence</a:t>
              </a:r>
            </a:p>
          </p:txBody>
        </p:sp>
        <p:cxnSp>
          <p:nvCxnSpPr>
            <p:cNvPr id="30" name="Elbow Connector 29">
              <a:extLst>
                <a:ext uri="{FF2B5EF4-FFF2-40B4-BE49-F238E27FC236}">
                  <a16:creationId xmlns:a16="http://schemas.microsoft.com/office/drawing/2014/main" id="{1CD1F996-430A-C542-A80A-975106484A4D}"/>
                </a:ext>
              </a:extLst>
            </p:cNvPr>
            <p:cNvCxnSpPr>
              <a:cxnSpLocks/>
              <a:stCxn id="25" idx="4"/>
            </p:cNvCxnSpPr>
            <p:nvPr/>
          </p:nvCxnSpPr>
          <p:spPr bwMode="auto">
            <a:xfrm rot="5400000">
              <a:off x="6466089" y="3991071"/>
              <a:ext cx="686592" cy="19647"/>
            </a:xfrm>
            <a:prstGeom prst="bentConnector3">
              <a:avLst>
                <a:gd name="adj1" fmla="val 50000"/>
              </a:avLst>
            </a:prstGeom>
            <a:solidFill>
              <a:srgbClr val="FFFFFF"/>
            </a:solidFill>
            <a:ln w="12700" cap="flat" cmpd="sng" algn="ctr">
              <a:solidFill>
                <a:srgbClr val="000000"/>
              </a:solidFill>
              <a:prstDash val="dash"/>
              <a:round/>
              <a:headEnd type="none" w="med" len="med"/>
              <a:tailEnd type="triangle"/>
            </a:ln>
            <a:effectLst/>
          </p:spPr>
        </p:cxnSp>
        <p:sp>
          <p:nvSpPr>
            <p:cNvPr id="37" name="Oval 36">
              <a:extLst>
                <a:ext uri="{FF2B5EF4-FFF2-40B4-BE49-F238E27FC236}">
                  <a16:creationId xmlns:a16="http://schemas.microsoft.com/office/drawing/2014/main" id="{4F6D5EA7-2F56-B94B-82DC-7C21F93DFAD2}"/>
                </a:ext>
              </a:extLst>
            </p:cNvPr>
            <p:cNvSpPr/>
            <p:nvPr/>
          </p:nvSpPr>
          <p:spPr bwMode="auto">
            <a:xfrm>
              <a:off x="414864" y="5105400"/>
              <a:ext cx="1262818" cy="498049"/>
            </a:xfrm>
            <a:prstGeom prst="ellipse">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lang="en-US" sz="1000" b="0" dirty="0">
                  <a:latin typeface="Arial" pitchFamily="-107" charset="0"/>
                </a:rPr>
                <a:t>Uplink Generation</a:t>
              </a:r>
              <a:endParaRPr kumimoji="0" lang="en-US" sz="1000" b="0" i="0" u="none" strike="noStrike" cap="none" normalizeH="0" baseline="0" dirty="0">
                <a:ln>
                  <a:noFill/>
                </a:ln>
                <a:solidFill>
                  <a:schemeClr val="tx1"/>
                </a:solidFill>
                <a:effectLst/>
                <a:latin typeface="Arial" pitchFamily="-107" charset="0"/>
              </a:endParaRPr>
            </a:p>
          </p:txBody>
        </p:sp>
        <p:sp>
          <p:nvSpPr>
            <p:cNvPr id="41" name="Rounded Rectangle 40">
              <a:extLst>
                <a:ext uri="{FF2B5EF4-FFF2-40B4-BE49-F238E27FC236}">
                  <a16:creationId xmlns:a16="http://schemas.microsoft.com/office/drawing/2014/main" id="{6C5DC775-FF29-EC46-A5EB-30658C6D4BB7}"/>
                </a:ext>
              </a:extLst>
            </p:cNvPr>
            <p:cNvSpPr/>
            <p:nvPr/>
          </p:nvSpPr>
          <p:spPr bwMode="auto">
            <a:xfrm>
              <a:off x="322384" y="5883294"/>
              <a:ext cx="1028281" cy="217069"/>
            </a:xfrm>
            <a:prstGeom prst="round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1000" b="0" i="0" u="none" strike="noStrike" cap="none" normalizeH="0" baseline="0" dirty="0">
                  <a:ln>
                    <a:noFill/>
                  </a:ln>
                  <a:solidFill>
                    <a:schemeClr val="tx1"/>
                  </a:solidFill>
                  <a:effectLst/>
                  <a:latin typeface="Arial" pitchFamily="-107" charset="0"/>
                </a:rPr>
                <a:t>Uplink data</a:t>
              </a:r>
            </a:p>
          </p:txBody>
        </p:sp>
        <p:cxnSp>
          <p:nvCxnSpPr>
            <p:cNvPr id="42" name="Elbow Connector 41">
              <a:extLst>
                <a:ext uri="{FF2B5EF4-FFF2-40B4-BE49-F238E27FC236}">
                  <a16:creationId xmlns:a16="http://schemas.microsoft.com/office/drawing/2014/main" id="{A83644F9-BDED-B64C-97F4-9B8D16A02FDB}"/>
                </a:ext>
              </a:extLst>
            </p:cNvPr>
            <p:cNvCxnSpPr>
              <a:cxnSpLocks/>
            </p:cNvCxnSpPr>
            <p:nvPr/>
          </p:nvCxnSpPr>
          <p:spPr bwMode="auto">
            <a:xfrm rot="5400000">
              <a:off x="828601" y="5611374"/>
              <a:ext cx="279845" cy="263995"/>
            </a:xfrm>
            <a:prstGeom prst="bentConnector3">
              <a:avLst>
                <a:gd name="adj1" fmla="val 50000"/>
              </a:avLst>
            </a:prstGeom>
            <a:solidFill>
              <a:srgbClr val="FFFFFF"/>
            </a:solidFill>
            <a:ln w="12700" cap="flat" cmpd="sng" algn="ctr">
              <a:solidFill>
                <a:srgbClr val="000000"/>
              </a:solidFill>
              <a:prstDash val="dash"/>
              <a:round/>
              <a:headEnd type="none" w="med" len="med"/>
              <a:tailEnd type="triangle"/>
            </a:ln>
            <a:effectLst/>
          </p:spPr>
        </p:cxnSp>
        <p:sp>
          <p:nvSpPr>
            <p:cNvPr id="45" name="TextBox 44">
              <a:extLst>
                <a:ext uri="{FF2B5EF4-FFF2-40B4-BE49-F238E27FC236}">
                  <a16:creationId xmlns:a16="http://schemas.microsoft.com/office/drawing/2014/main" id="{B60B4972-9154-9546-BCC2-EDB3F7AD423D}"/>
                </a:ext>
              </a:extLst>
            </p:cNvPr>
            <p:cNvSpPr txBox="1"/>
            <p:nvPr/>
          </p:nvSpPr>
          <p:spPr>
            <a:xfrm>
              <a:off x="5566787" y="2954215"/>
              <a:ext cx="184731" cy="461665"/>
            </a:xfrm>
            <a:prstGeom prst="rect">
              <a:avLst/>
            </a:prstGeom>
            <a:noFill/>
          </p:spPr>
          <p:txBody>
            <a:bodyPr wrap="none" rtlCol="0">
              <a:spAutoFit/>
            </a:bodyPr>
            <a:lstStyle/>
            <a:p>
              <a:endParaRPr lang="en-US" dirty="0"/>
            </a:p>
          </p:txBody>
        </p:sp>
        <p:sp>
          <p:nvSpPr>
            <p:cNvPr id="46" name="Oval 45">
              <a:extLst>
                <a:ext uri="{FF2B5EF4-FFF2-40B4-BE49-F238E27FC236}">
                  <a16:creationId xmlns:a16="http://schemas.microsoft.com/office/drawing/2014/main" id="{86009296-6730-F245-9C63-47F7F4E6C133}"/>
                </a:ext>
              </a:extLst>
            </p:cNvPr>
            <p:cNvSpPr/>
            <p:nvPr/>
          </p:nvSpPr>
          <p:spPr bwMode="auto">
            <a:xfrm>
              <a:off x="4521013" y="2641076"/>
              <a:ext cx="1138138" cy="457345"/>
            </a:xfrm>
            <a:prstGeom prst="ellipse">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lang="en-US" sz="1000" b="0" dirty="0">
                  <a:latin typeface="Arial" pitchFamily="-107" charset="0"/>
                </a:rPr>
                <a:t>Maneuver</a:t>
              </a:r>
            </a:p>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1000" b="0" i="0" u="none" strike="noStrike" cap="none" normalizeH="0" baseline="0" dirty="0">
                  <a:ln>
                    <a:noFill/>
                  </a:ln>
                  <a:solidFill>
                    <a:schemeClr val="tx1"/>
                  </a:solidFill>
                  <a:effectLst/>
                  <a:latin typeface="Arial" pitchFamily="-107" charset="0"/>
                </a:rPr>
                <a:t>Design</a:t>
              </a:r>
            </a:p>
          </p:txBody>
        </p:sp>
        <p:sp>
          <p:nvSpPr>
            <p:cNvPr id="47" name="Rounded Rectangle 46">
              <a:extLst>
                <a:ext uri="{FF2B5EF4-FFF2-40B4-BE49-F238E27FC236}">
                  <a16:creationId xmlns:a16="http://schemas.microsoft.com/office/drawing/2014/main" id="{1AD46D92-0846-2E41-8F0D-FA4500830FD4}"/>
                </a:ext>
              </a:extLst>
            </p:cNvPr>
            <p:cNvSpPr/>
            <p:nvPr/>
          </p:nvSpPr>
          <p:spPr bwMode="auto">
            <a:xfrm>
              <a:off x="4652388" y="3318399"/>
              <a:ext cx="987286" cy="499216"/>
            </a:xfrm>
            <a:prstGeom prst="round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1000" b="0" i="0" u="none" strike="noStrike" cap="none" normalizeH="0" baseline="0" dirty="0">
                  <a:ln>
                    <a:noFill/>
                  </a:ln>
                  <a:solidFill>
                    <a:schemeClr val="tx1"/>
                  </a:solidFill>
                  <a:effectLst/>
                  <a:latin typeface="Arial" pitchFamily="-107" charset="0"/>
                </a:rPr>
                <a:t>TCM and/or Pointing Solution</a:t>
              </a:r>
            </a:p>
          </p:txBody>
        </p:sp>
        <p:cxnSp>
          <p:nvCxnSpPr>
            <p:cNvPr id="48" name="Elbow Connector 47">
              <a:extLst>
                <a:ext uri="{FF2B5EF4-FFF2-40B4-BE49-F238E27FC236}">
                  <a16:creationId xmlns:a16="http://schemas.microsoft.com/office/drawing/2014/main" id="{0ECB6729-C493-5E47-8E26-9C47763E182E}"/>
                </a:ext>
              </a:extLst>
            </p:cNvPr>
            <p:cNvCxnSpPr>
              <a:cxnSpLocks/>
              <a:endCxn id="47" idx="0"/>
            </p:cNvCxnSpPr>
            <p:nvPr/>
          </p:nvCxnSpPr>
          <p:spPr bwMode="auto">
            <a:xfrm rot="16200000" flipH="1">
              <a:off x="4983511" y="3155878"/>
              <a:ext cx="219980" cy="105062"/>
            </a:xfrm>
            <a:prstGeom prst="bentConnector3">
              <a:avLst>
                <a:gd name="adj1" fmla="val 50000"/>
              </a:avLst>
            </a:prstGeom>
            <a:solidFill>
              <a:srgbClr val="FFFFFF"/>
            </a:solidFill>
            <a:ln w="12700" cap="flat" cmpd="sng" algn="ctr">
              <a:solidFill>
                <a:srgbClr val="000000"/>
              </a:solidFill>
              <a:prstDash val="dash"/>
              <a:round/>
              <a:headEnd type="none" w="med" len="med"/>
              <a:tailEnd type="none" w="med" len="med"/>
            </a:ln>
            <a:effectLst/>
          </p:spPr>
        </p:cxnSp>
        <p:cxnSp>
          <p:nvCxnSpPr>
            <p:cNvPr id="51" name="Elbow Connector 50">
              <a:extLst>
                <a:ext uri="{FF2B5EF4-FFF2-40B4-BE49-F238E27FC236}">
                  <a16:creationId xmlns:a16="http://schemas.microsoft.com/office/drawing/2014/main" id="{A0D210E3-34B0-A74A-9625-EAB328DB45B5}"/>
                </a:ext>
              </a:extLst>
            </p:cNvPr>
            <p:cNvCxnSpPr>
              <a:cxnSpLocks/>
              <a:stCxn id="47" idx="3"/>
              <a:endCxn id="25" idx="2"/>
            </p:cNvCxnSpPr>
            <p:nvPr/>
          </p:nvCxnSpPr>
          <p:spPr bwMode="auto">
            <a:xfrm flipV="1">
              <a:off x="5639675" y="3429000"/>
              <a:ext cx="509667" cy="139007"/>
            </a:xfrm>
            <a:prstGeom prst="bentConnector3">
              <a:avLst>
                <a:gd name="adj1" fmla="val 50000"/>
              </a:avLst>
            </a:prstGeom>
            <a:solidFill>
              <a:srgbClr val="FFFFFF"/>
            </a:solidFill>
            <a:ln w="12700" cap="flat" cmpd="sng" algn="ctr">
              <a:solidFill>
                <a:srgbClr val="000000"/>
              </a:solidFill>
              <a:prstDash val="dash"/>
              <a:round/>
              <a:headEnd type="none" w="med" len="med"/>
              <a:tailEnd type="triangle"/>
            </a:ln>
            <a:effectLst/>
          </p:spPr>
        </p:cxnSp>
        <p:sp>
          <p:nvSpPr>
            <p:cNvPr id="54" name="Oval 53">
              <a:extLst>
                <a:ext uri="{FF2B5EF4-FFF2-40B4-BE49-F238E27FC236}">
                  <a16:creationId xmlns:a16="http://schemas.microsoft.com/office/drawing/2014/main" id="{CD895566-F9EA-754D-A14C-9E17588BD4A1}"/>
                </a:ext>
              </a:extLst>
            </p:cNvPr>
            <p:cNvSpPr/>
            <p:nvPr/>
          </p:nvSpPr>
          <p:spPr bwMode="auto">
            <a:xfrm>
              <a:off x="2574034" y="3159953"/>
              <a:ext cx="1235104" cy="460460"/>
            </a:xfrm>
            <a:prstGeom prst="ellipse">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lang="en-US" sz="1000" b="0" dirty="0">
                  <a:latin typeface="Arial" pitchFamily="-107" charset="0"/>
                </a:rPr>
                <a:t>Science Processing</a:t>
              </a:r>
              <a:endParaRPr kumimoji="0" lang="en-US" sz="1000" b="0" i="0" u="none" strike="noStrike" cap="none" normalizeH="0" baseline="0" dirty="0">
                <a:ln>
                  <a:noFill/>
                </a:ln>
                <a:solidFill>
                  <a:schemeClr val="tx1"/>
                </a:solidFill>
                <a:effectLst/>
                <a:latin typeface="Arial" pitchFamily="-107" charset="0"/>
              </a:endParaRPr>
            </a:p>
          </p:txBody>
        </p:sp>
        <p:cxnSp>
          <p:nvCxnSpPr>
            <p:cNvPr id="55" name="Elbow Connector 54">
              <a:extLst>
                <a:ext uri="{FF2B5EF4-FFF2-40B4-BE49-F238E27FC236}">
                  <a16:creationId xmlns:a16="http://schemas.microsoft.com/office/drawing/2014/main" id="{C7B9D2CB-C794-0E4A-830C-53CA81317D14}"/>
                </a:ext>
              </a:extLst>
            </p:cNvPr>
            <p:cNvCxnSpPr>
              <a:cxnSpLocks/>
              <a:stCxn id="5" idx="4"/>
              <a:endCxn id="58" idx="0"/>
            </p:cNvCxnSpPr>
            <p:nvPr/>
          </p:nvCxnSpPr>
          <p:spPr bwMode="auto">
            <a:xfrm rot="5400000">
              <a:off x="1140060" y="2837188"/>
              <a:ext cx="262722" cy="8780"/>
            </a:xfrm>
            <a:prstGeom prst="bentConnector3">
              <a:avLst>
                <a:gd name="adj1" fmla="val 50000"/>
              </a:avLst>
            </a:prstGeom>
            <a:solidFill>
              <a:srgbClr val="FFFFFF"/>
            </a:solidFill>
            <a:ln w="12700" cap="flat" cmpd="sng" algn="ctr">
              <a:solidFill>
                <a:srgbClr val="000000"/>
              </a:solidFill>
              <a:prstDash val="dash"/>
              <a:round/>
              <a:headEnd type="none" w="med" len="med"/>
              <a:tailEnd type="triangle"/>
            </a:ln>
            <a:effectLst/>
          </p:spPr>
        </p:cxnSp>
        <p:sp>
          <p:nvSpPr>
            <p:cNvPr id="58" name="Rounded Rectangle 57">
              <a:extLst>
                <a:ext uri="{FF2B5EF4-FFF2-40B4-BE49-F238E27FC236}">
                  <a16:creationId xmlns:a16="http://schemas.microsoft.com/office/drawing/2014/main" id="{B0D0EBA7-9D67-7141-B641-25B3E5AFE34B}"/>
                </a:ext>
              </a:extLst>
            </p:cNvPr>
            <p:cNvSpPr/>
            <p:nvPr/>
          </p:nvSpPr>
          <p:spPr bwMode="auto">
            <a:xfrm>
              <a:off x="809831" y="2972939"/>
              <a:ext cx="914400" cy="296956"/>
            </a:xfrm>
            <a:prstGeom prst="round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1000" b="0" i="0" u="none" strike="noStrike" cap="none" normalizeH="0" baseline="0" dirty="0">
                  <a:ln>
                    <a:noFill/>
                  </a:ln>
                  <a:solidFill>
                    <a:schemeClr val="tx1"/>
                  </a:solidFill>
                  <a:effectLst/>
                  <a:latin typeface="Arial" pitchFamily="-107" charset="0"/>
                </a:rPr>
                <a:t>L0 data</a:t>
              </a:r>
            </a:p>
          </p:txBody>
        </p:sp>
        <p:cxnSp>
          <p:nvCxnSpPr>
            <p:cNvPr id="63" name="Elbow Connector 62">
              <a:extLst>
                <a:ext uri="{FF2B5EF4-FFF2-40B4-BE49-F238E27FC236}">
                  <a16:creationId xmlns:a16="http://schemas.microsoft.com/office/drawing/2014/main" id="{B553CC3A-E4EF-154C-A546-13A82C7CAFB0}"/>
                </a:ext>
              </a:extLst>
            </p:cNvPr>
            <p:cNvCxnSpPr>
              <a:cxnSpLocks/>
            </p:cNvCxnSpPr>
            <p:nvPr/>
          </p:nvCxnSpPr>
          <p:spPr bwMode="auto">
            <a:xfrm rot="16200000" flipH="1">
              <a:off x="1860370" y="2670477"/>
              <a:ext cx="107542" cy="1319787"/>
            </a:xfrm>
            <a:prstGeom prst="bentConnector2">
              <a:avLst/>
            </a:prstGeom>
            <a:solidFill>
              <a:srgbClr val="FFFFFF"/>
            </a:solidFill>
            <a:ln w="12700" cap="flat" cmpd="sng" algn="ctr">
              <a:solidFill>
                <a:srgbClr val="000000"/>
              </a:solidFill>
              <a:prstDash val="dash"/>
              <a:round/>
              <a:headEnd type="none" w="med" len="med"/>
              <a:tailEnd type="triangle"/>
            </a:ln>
            <a:effectLst/>
          </p:spPr>
        </p:cxnSp>
        <p:sp>
          <p:nvSpPr>
            <p:cNvPr id="66" name="Rounded Rectangle 65">
              <a:extLst>
                <a:ext uri="{FF2B5EF4-FFF2-40B4-BE49-F238E27FC236}">
                  <a16:creationId xmlns:a16="http://schemas.microsoft.com/office/drawing/2014/main" id="{5F0F8329-4C16-804A-9BF3-A69E0F6B7067}"/>
                </a:ext>
              </a:extLst>
            </p:cNvPr>
            <p:cNvSpPr/>
            <p:nvPr/>
          </p:nvSpPr>
          <p:spPr bwMode="auto">
            <a:xfrm>
              <a:off x="3227259" y="3746747"/>
              <a:ext cx="827942" cy="336151"/>
            </a:xfrm>
            <a:prstGeom prst="round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1000" b="0" i="0" u="none" strike="noStrike" cap="none" normalizeH="0" baseline="0" dirty="0">
                  <a:ln>
                    <a:noFill/>
                  </a:ln>
                  <a:solidFill>
                    <a:schemeClr val="tx1"/>
                  </a:solidFill>
                  <a:effectLst/>
                  <a:latin typeface="Arial" pitchFamily="-107" charset="0"/>
                </a:rPr>
                <a:t>Science Data</a:t>
              </a:r>
            </a:p>
          </p:txBody>
        </p:sp>
        <p:cxnSp>
          <p:nvCxnSpPr>
            <p:cNvPr id="67" name="Elbow Connector 66">
              <a:extLst>
                <a:ext uri="{FF2B5EF4-FFF2-40B4-BE49-F238E27FC236}">
                  <a16:creationId xmlns:a16="http://schemas.microsoft.com/office/drawing/2014/main" id="{E0E06897-6C32-7D48-896E-F4D83944B475}"/>
                </a:ext>
              </a:extLst>
            </p:cNvPr>
            <p:cNvCxnSpPr>
              <a:cxnSpLocks/>
            </p:cNvCxnSpPr>
            <p:nvPr/>
          </p:nvCxnSpPr>
          <p:spPr bwMode="auto">
            <a:xfrm rot="16200000" flipH="1">
              <a:off x="3013420" y="3700984"/>
              <a:ext cx="294410" cy="133268"/>
            </a:xfrm>
            <a:prstGeom prst="bentConnector2">
              <a:avLst/>
            </a:prstGeom>
            <a:solidFill>
              <a:srgbClr val="FFFFFF"/>
            </a:solidFill>
            <a:ln w="12700" cap="flat" cmpd="sng" algn="ctr">
              <a:solidFill>
                <a:srgbClr val="000000"/>
              </a:solidFill>
              <a:prstDash val="dash"/>
              <a:round/>
              <a:headEnd type="none" w="med" len="med"/>
              <a:tailEnd type="none" w="med" len="med"/>
            </a:ln>
            <a:effectLst/>
          </p:spPr>
        </p:cxnSp>
        <p:sp>
          <p:nvSpPr>
            <p:cNvPr id="75" name="Rounded Rectangle 74">
              <a:extLst>
                <a:ext uri="{FF2B5EF4-FFF2-40B4-BE49-F238E27FC236}">
                  <a16:creationId xmlns:a16="http://schemas.microsoft.com/office/drawing/2014/main" id="{C70F5BDD-F29F-D64F-9EE8-FFD8E0CEE2A0}"/>
                </a:ext>
              </a:extLst>
            </p:cNvPr>
            <p:cNvSpPr/>
            <p:nvPr/>
          </p:nvSpPr>
          <p:spPr bwMode="auto">
            <a:xfrm>
              <a:off x="4737206" y="2099249"/>
              <a:ext cx="762000" cy="336151"/>
            </a:xfrm>
            <a:prstGeom prst="round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1000" b="0" i="0" u="none" strike="noStrike" cap="none" normalizeH="0" baseline="0" dirty="0">
                  <a:ln>
                    <a:noFill/>
                  </a:ln>
                  <a:solidFill>
                    <a:schemeClr val="tx1"/>
                  </a:solidFill>
                  <a:effectLst/>
                  <a:latin typeface="Arial" pitchFamily="-107" charset="0"/>
                </a:rPr>
                <a:t>Orbit</a:t>
              </a:r>
            </a:p>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1000" b="0" i="0" u="none" strike="noStrike" cap="none" normalizeH="0" baseline="0" dirty="0">
                  <a:ln>
                    <a:noFill/>
                  </a:ln>
                  <a:solidFill>
                    <a:schemeClr val="tx1"/>
                  </a:solidFill>
                  <a:effectLst/>
                  <a:latin typeface="Arial" pitchFamily="-107" charset="0"/>
                </a:rPr>
                <a:t>Data</a:t>
              </a:r>
            </a:p>
          </p:txBody>
        </p:sp>
        <p:cxnSp>
          <p:nvCxnSpPr>
            <p:cNvPr id="76" name="Elbow Connector 75">
              <a:extLst>
                <a:ext uri="{FF2B5EF4-FFF2-40B4-BE49-F238E27FC236}">
                  <a16:creationId xmlns:a16="http://schemas.microsoft.com/office/drawing/2014/main" id="{E6E0C37B-04B6-3A48-8320-A1498A26E0DC}"/>
                </a:ext>
              </a:extLst>
            </p:cNvPr>
            <p:cNvCxnSpPr>
              <a:cxnSpLocks/>
              <a:stCxn id="75" idx="2"/>
            </p:cNvCxnSpPr>
            <p:nvPr/>
          </p:nvCxnSpPr>
          <p:spPr bwMode="auto">
            <a:xfrm rot="16200000" flipH="1">
              <a:off x="5017348" y="2536258"/>
              <a:ext cx="205676" cy="3960"/>
            </a:xfrm>
            <a:prstGeom prst="bentConnector3">
              <a:avLst>
                <a:gd name="adj1" fmla="val 50000"/>
              </a:avLst>
            </a:prstGeom>
            <a:solidFill>
              <a:srgbClr val="FFFFFF"/>
            </a:solidFill>
            <a:ln w="12700" cap="flat" cmpd="sng" algn="ctr">
              <a:solidFill>
                <a:srgbClr val="000000"/>
              </a:solidFill>
              <a:prstDash val="dash"/>
              <a:round/>
              <a:headEnd type="none" w="med" len="med"/>
              <a:tailEnd type="triangle" w="med" len="med"/>
            </a:ln>
            <a:effectLst/>
          </p:spPr>
        </p:cxnSp>
        <p:sp>
          <p:nvSpPr>
            <p:cNvPr id="107" name="Oval 106">
              <a:extLst>
                <a:ext uri="{FF2B5EF4-FFF2-40B4-BE49-F238E27FC236}">
                  <a16:creationId xmlns:a16="http://schemas.microsoft.com/office/drawing/2014/main" id="{F1885E25-9F13-7146-AB40-64CA3317201F}"/>
                </a:ext>
              </a:extLst>
            </p:cNvPr>
            <p:cNvSpPr/>
            <p:nvPr/>
          </p:nvSpPr>
          <p:spPr bwMode="auto">
            <a:xfrm>
              <a:off x="7902887" y="3832519"/>
              <a:ext cx="1047253" cy="510881"/>
            </a:xfrm>
            <a:prstGeom prst="ellipse">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lang="en-US" sz="1000" b="0" dirty="0">
                  <a:latin typeface="Arial" pitchFamily="-107" charset="0"/>
                </a:rPr>
                <a:t>Science planning</a:t>
              </a:r>
              <a:endParaRPr kumimoji="0" lang="en-US" sz="1000" b="0" i="0" u="none" strike="noStrike" cap="none" normalizeH="0" baseline="0" dirty="0">
                <a:ln>
                  <a:noFill/>
                </a:ln>
                <a:solidFill>
                  <a:schemeClr val="tx1"/>
                </a:solidFill>
                <a:effectLst/>
                <a:latin typeface="Arial" pitchFamily="-107" charset="0"/>
              </a:endParaRPr>
            </a:p>
          </p:txBody>
        </p:sp>
        <p:sp>
          <p:nvSpPr>
            <p:cNvPr id="108" name="Rounded Rectangle 107">
              <a:extLst>
                <a:ext uri="{FF2B5EF4-FFF2-40B4-BE49-F238E27FC236}">
                  <a16:creationId xmlns:a16="http://schemas.microsoft.com/office/drawing/2014/main" id="{53A46B52-E14F-0849-8BED-A98CDF501506}"/>
                </a:ext>
              </a:extLst>
            </p:cNvPr>
            <p:cNvSpPr/>
            <p:nvPr/>
          </p:nvSpPr>
          <p:spPr bwMode="auto">
            <a:xfrm>
              <a:off x="7926681" y="3048000"/>
              <a:ext cx="986265" cy="381000"/>
            </a:xfrm>
            <a:prstGeom prst="round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1000" b="0" i="0" u="none" strike="noStrike" cap="none" normalizeH="0" baseline="0" dirty="0">
                  <a:ln>
                    <a:noFill/>
                  </a:ln>
                  <a:solidFill>
                    <a:schemeClr val="tx1"/>
                  </a:solidFill>
                  <a:effectLst/>
                  <a:latin typeface="Arial" pitchFamily="-107" charset="0"/>
                </a:rPr>
                <a:t>Science Activity Plan</a:t>
              </a:r>
            </a:p>
          </p:txBody>
        </p:sp>
        <p:cxnSp>
          <p:nvCxnSpPr>
            <p:cNvPr id="109" name="Elbow Connector 108">
              <a:extLst>
                <a:ext uri="{FF2B5EF4-FFF2-40B4-BE49-F238E27FC236}">
                  <a16:creationId xmlns:a16="http://schemas.microsoft.com/office/drawing/2014/main" id="{37BA5B25-064A-4D4D-9191-861C3E594592}"/>
                </a:ext>
              </a:extLst>
            </p:cNvPr>
            <p:cNvCxnSpPr>
              <a:cxnSpLocks/>
              <a:stCxn id="108" idx="1"/>
              <a:endCxn id="25" idx="6"/>
            </p:cNvCxnSpPr>
            <p:nvPr/>
          </p:nvCxnSpPr>
          <p:spPr bwMode="auto">
            <a:xfrm rot="10800000" flipV="1">
              <a:off x="7489075" y="3238500"/>
              <a:ext cx="437607" cy="190499"/>
            </a:xfrm>
            <a:prstGeom prst="bentConnector3">
              <a:avLst>
                <a:gd name="adj1" fmla="val 50000"/>
              </a:avLst>
            </a:prstGeom>
            <a:solidFill>
              <a:srgbClr val="FFFFFF"/>
            </a:solidFill>
            <a:ln w="12700" cap="flat" cmpd="sng" algn="ctr">
              <a:solidFill>
                <a:srgbClr val="000000"/>
              </a:solidFill>
              <a:prstDash val="dash"/>
              <a:round/>
              <a:headEnd type="none" w="med" len="med"/>
              <a:tailEnd type="triangle"/>
            </a:ln>
            <a:effectLst/>
          </p:spPr>
        </p:cxnSp>
        <p:cxnSp>
          <p:nvCxnSpPr>
            <p:cNvPr id="113" name="Elbow Connector 112">
              <a:extLst>
                <a:ext uri="{FF2B5EF4-FFF2-40B4-BE49-F238E27FC236}">
                  <a16:creationId xmlns:a16="http://schemas.microsoft.com/office/drawing/2014/main" id="{504FD08D-2FE4-8448-9AC1-1ABDDADE8060}"/>
                </a:ext>
              </a:extLst>
            </p:cNvPr>
            <p:cNvCxnSpPr>
              <a:cxnSpLocks/>
              <a:stCxn id="107" idx="0"/>
              <a:endCxn id="108" idx="2"/>
            </p:cNvCxnSpPr>
            <p:nvPr/>
          </p:nvCxnSpPr>
          <p:spPr bwMode="auto">
            <a:xfrm rot="16200000" flipV="1">
              <a:off x="8221405" y="3627410"/>
              <a:ext cx="403519" cy="6700"/>
            </a:xfrm>
            <a:prstGeom prst="bentConnector3">
              <a:avLst>
                <a:gd name="adj1" fmla="val 50000"/>
              </a:avLst>
            </a:prstGeom>
            <a:solidFill>
              <a:srgbClr val="FFFFFF"/>
            </a:solidFill>
            <a:ln w="12700" cap="flat" cmpd="sng" algn="ctr">
              <a:solidFill>
                <a:srgbClr val="000000"/>
              </a:solidFill>
              <a:prstDash val="dash"/>
              <a:round/>
              <a:headEnd type="none" w="med" len="med"/>
              <a:tailEnd type="none" w="med" len="med"/>
            </a:ln>
            <a:effectLst/>
          </p:spPr>
        </p:cxnSp>
        <p:sp>
          <p:nvSpPr>
            <p:cNvPr id="117" name="Oval 116">
              <a:extLst>
                <a:ext uri="{FF2B5EF4-FFF2-40B4-BE49-F238E27FC236}">
                  <a16:creationId xmlns:a16="http://schemas.microsoft.com/office/drawing/2014/main" id="{DCEBBA07-619E-4548-94BB-5272A09C99DB}"/>
                </a:ext>
              </a:extLst>
            </p:cNvPr>
            <p:cNvSpPr/>
            <p:nvPr/>
          </p:nvSpPr>
          <p:spPr bwMode="auto">
            <a:xfrm>
              <a:off x="7920025" y="4676264"/>
              <a:ext cx="949140" cy="457200"/>
            </a:xfrm>
            <a:prstGeom prst="ellipse">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lang="en-US" sz="1000" b="0" dirty="0">
                  <a:latin typeface="Arial" pitchFamily="-107" charset="0"/>
                </a:rPr>
                <a:t>Archive service</a:t>
              </a:r>
              <a:endParaRPr kumimoji="0" lang="en-US" sz="1000" b="0" i="0" u="none" strike="noStrike" cap="none" normalizeH="0" baseline="0" dirty="0">
                <a:ln>
                  <a:noFill/>
                </a:ln>
                <a:solidFill>
                  <a:schemeClr val="tx1"/>
                </a:solidFill>
                <a:effectLst/>
                <a:latin typeface="Arial" pitchFamily="-107" charset="0"/>
              </a:endParaRPr>
            </a:p>
          </p:txBody>
        </p:sp>
        <p:cxnSp>
          <p:nvCxnSpPr>
            <p:cNvPr id="118" name="Elbow Connector 117">
              <a:extLst>
                <a:ext uri="{FF2B5EF4-FFF2-40B4-BE49-F238E27FC236}">
                  <a16:creationId xmlns:a16="http://schemas.microsoft.com/office/drawing/2014/main" id="{3F8227B6-6333-D24F-A83C-BC8CD36C176A}"/>
                </a:ext>
              </a:extLst>
            </p:cNvPr>
            <p:cNvCxnSpPr>
              <a:cxnSpLocks/>
              <a:endCxn id="121" idx="6"/>
            </p:cNvCxnSpPr>
            <p:nvPr/>
          </p:nvCxnSpPr>
          <p:spPr bwMode="auto">
            <a:xfrm rot="10800000" flipV="1">
              <a:off x="1649512" y="4082895"/>
              <a:ext cx="1991723" cy="161571"/>
            </a:xfrm>
            <a:prstGeom prst="bentConnector3">
              <a:avLst>
                <a:gd name="adj1" fmla="val 654"/>
              </a:avLst>
            </a:prstGeom>
            <a:solidFill>
              <a:srgbClr val="FFFFFF"/>
            </a:solidFill>
            <a:ln w="12700" cap="flat" cmpd="sng" algn="ctr">
              <a:solidFill>
                <a:srgbClr val="000000"/>
              </a:solidFill>
              <a:prstDash val="dash"/>
              <a:round/>
              <a:headEnd type="none" w="med" len="med"/>
              <a:tailEnd type="triangle"/>
            </a:ln>
            <a:effectLst/>
          </p:spPr>
        </p:cxnSp>
        <p:sp>
          <p:nvSpPr>
            <p:cNvPr id="121" name="Oval 120">
              <a:extLst>
                <a:ext uri="{FF2B5EF4-FFF2-40B4-BE49-F238E27FC236}">
                  <a16:creationId xmlns:a16="http://schemas.microsoft.com/office/drawing/2014/main" id="{36DFCA1B-024D-6542-88ED-E832FB9460D1}"/>
                </a:ext>
              </a:extLst>
            </p:cNvPr>
            <p:cNvSpPr/>
            <p:nvPr/>
          </p:nvSpPr>
          <p:spPr bwMode="auto">
            <a:xfrm>
              <a:off x="582695" y="3914823"/>
              <a:ext cx="1066816" cy="659288"/>
            </a:xfrm>
            <a:prstGeom prst="ellipse">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lang="en-US" sz="1000" b="0" dirty="0">
                  <a:latin typeface="Arial" pitchFamily="-107" charset="0"/>
                </a:rPr>
                <a:t>Manage Mission Data</a:t>
              </a:r>
              <a:endParaRPr kumimoji="0" lang="en-US" sz="1000" b="0" i="0" u="none" strike="noStrike" cap="none" normalizeH="0" baseline="0" dirty="0">
                <a:ln>
                  <a:noFill/>
                </a:ln>
                <a:solidFill>
                  <a:schemeClr val="tx1"/>
                </a:solidFill>
                <a:effectLst/>
                <a:latin typeface="Arial" pitchFamily="-107" charset="0"/>
              </a:endParaRPr>
            </a:p>
          </p:txBody>
        </p:sp>
        <p:cxnSp>
          <p:nvCxnSpPr>
            <p:cNvPr id="125" name="Elbow Connector 124">
              <a:extLst>
                <a:ext uri="{FF2B5EF4-FFF2-40B4-BE49-F238E27FC236}">
                  <a16:creationId xmlns:a16="http://schemas.microsoft.com/office/drawing/2014/main" id="{4AE41D64-EE38-2A4C-81BA-D719DBAB4BC5}"/>
                </a:ext>
              </a:extLst>
            </p:cNvPr>
            <p:cNvCxnSpPr>
              <a:cxnSpLocks/>
            </p:cNvCxnSpPr>
            <p:nvPr/>
          </p:nvCxnSpPr>
          <p:spPr bwMode="auto">
            <a:xfrm rot="16200000" flipH="1">
              <a:off x="1928222" y="3775442"/>
              <a:ext cx="242166" cy="1839501"/>
            </a:xfrm>
            <a:prstGeom prst="bentConnector2">
              <a:avLst/>
            </a:prstGeom>
            <a:solidFill>
              <a:srgbClr val="FFFFFF"/>
            </a:solidFill>
            <a:ln w="12700" cap="flat" cmpd="sng" algn="ctr">
              <a:solidFill>
                <a:srgbClr val="000000"/>
              </a:solidFill>
              <a:prstDash val="dash"/>
              <a:round/>
              <a:headEnd type="none" w="med" len="med"/>
              <a:tailEnd type="none" w="med" len="med"/>
            </a:ln>
            <a:effectLst/>
          </p:spPr>
        </p:cxnSp>
        <p:sp>
          <p:nvSpPr>
            <p:cNvPr id="136" name="TextBox 135">
              <a:extLst>
                <a:ext uri="{FF2B5EF4-FFF2-40B4-BE49-F238E27FC236}">
                  <a16:creationId xmlns:a16="http://schemas.microsoft.com/office/drawing/2014/main" id="{107BC243-13B2-E04F-A0BD-1A6B089AE857}"/>
                </a:ext>
              </a:extLst>
            </p:cNvPr>
            <p:cNvSpPr txBox="1"/>
            <p:nvPr/>
          </p:nvSpPr>
          <p:spPr>
            <a:xfrm>
              <a:off x="7630559" y="886770"/>
              <a:ext cx="1308371" cy="307777"/>
            </a:xfrm>
            <a:prstGeom prst="rect">
              <a:avLst/>
            </a:prstGeom>
            <a:noFill/>
          </p:spPr>
          <p:txBody>
            <a:bodyPr wrap="none" rtlCol="0">
              <a:spAutoFit/>
            </a:bodyPr>
            <a:lstStyle/>
            <a:p>
              <a:r>
                <a:rPr lang="en-US" sz="1400" dirty="0"/>
                <a:t>Sci. Planning</a:t>
              </a:r>
            </a:p>
          </p:txBody>
        </p:sp>
        <p:sp>
          <p:nvSpPr>
            <p:cNvPr id="137" name="TextBox 136">
              <a:extLst>
                <a:ext uri="{FF2B5EF4-FFF2-40B4-BE49-F238E27FC236}">
                  <a16:creationId xmlns:a16="http://schemas.microsoft.com/office/drawing/2014/main" id="{51870D09-20B6-474D-BF86-005DB67D2033}"/>
                </a:ext>
              </a:extLst>
            </p:cNvPr>
            <p:cNvSpPr txBox="1"/>
            <p:nvPr/>
          </p:nvSpPr>
          <p:spPr>
            <a:xfrm>
              <a:off x="6019800" y="900120"/>
              <a:ext cx="1547218" cy="307777"/>
            </a:xfrm>
            <a:prstGeom prst="rect">
              <a:avLst/>
            </a:prstGeom>
            <a:noFill/>
          </p:spPr>
          <p:txBody>
            <a:bodyPr wrap="none" rtlCol="0">
              <a:spAutoFit/>
            </a:bodyPr>
            <a:lstStyle/>
            <a:p>
              <a:r>
                <a:rPr lang="en-US" sz="1400" dirty="0"/>
                <a:t>Planning &amp; Seq.</a:t>
              </a:r>
            </a:p>
          </p:txBody>
        </p:sp>
        <p:sp>
          <p:nvSpPr>
            <p:cNvPr id="138" name="TextBox 137">
              <a:extLst>
                <a:ext uri="{FF2B5EF4-FFF2-40B4-BE49-F238E27FC236}">
                  <a16:creationId xmlns:a16="http://schemas.microsoft.com/office/drawing/2014/main" id="{C6880FCA-8394-0745-9C84-F19B14B90D0A}"/>
                </a:ext>
              </a:extLst>
            </p:cNvPr>
            <p:cNvSpPr txBox="1"/>
            <p:nvPr/>
          </p:nvSpPr>
          <p:spPr>
            <a:xfrm>
              <a:off x="4587958" y="889834"/>
              <a:ext cx="1098378" cy="307777"/>
            </a:xfrm>
            <a:prstGeom prst="rect">
              <a:avLst/>
            </a:prstGeom>
            <a:noFill/>
          </p:spPr>
          <p:txBody>
            <a:bodyPr wrap="none" rtlCol="0">
              <a:spAutoFit/>
            </a:bodyPr>
            <a:lstStyle/>
            <a:p>
              <a:r>
                <a:rPr lang="en-US" sz="1400" dirty="0"/>
                <a:t>Navigation</a:t>
              </a:r>
            </a:p>
          </p:txBody>
        </p:sp>
        <p:sp>
          <p:nvSpPr>
            <p:cNvPr id="139" name="TextBox 138">
              <a:extLst>
                <a:ext uri="{FF2B5EF4-FFF2-40B4-BE49-F238E27FC236}">
                  <a16:creationId xmlns:a16="http://schemas.microsoft.com/office/drawing/2014/main" id="{340C8DE4-6790-4340-BC0F-C5F100B91689}"/>
                </a:ext>
              </a:extLst>
            </p:cNvPr>
            <p:cNvSpPr txBox="1"/>
            <p:nvPr/>
          </p:nvSpPr>
          <p:spPr>
            <a:xfrm>
              <a:off x="2362200" y="900120"/>
              <a:ext cx="1717137" cy="307777"/>
            </a:xfrm>
            <a:prstGeom prst="rect">
              <a:avLst/>
            </a:prstGeom>
            <a:noFill/>
          </p:spPr>
          <p:txBody>
            <a:bodyPr wrap="none" rtlCol="0">
              <a:spAutoFit/>
            </a:bodyPr>
            <a:lstStyle/>
            <a:p>
              <a:r>
                <a:rPr lang="en-US" sz="1400" dirty="0"/>
                <a:t>Science Data Sys.</a:t>
              </a:r>
            </a:p>
          </p:txBody>
        </p:sp>
        <p:sp>
          <p:nvSpPr>
            <p:cNvPr id="140" name="TextBox 139">
              <a:extLst>
                <a:ext uri="{FF2B5EF4-FFF2-40B4-BE49-F238E27FC236}">
                  <a16:creationId xmlns:a16="http://schemas.microsoft.com/office/drawing/2014/main" id="{9C1FA35C-1478-0743-B945-3C9A26558DFC}"/>
                </a:ext>
              </a:extLst>
            </p:cNvPr>
            <p:cNvSpPr txBox="1"/>
            <p:nvPr/>
          </p:nvSpPr>
          <p:spPr>
            <a:xfrm>
              <a:off x="400438" y="896621"/>
              <a:ext cx="1535998" cy="307777"/>
            </a:xfrm>
            <a:prstGeom prst="rect">
              <a:avLst/>
            </a:prstGeom>
            <a:noFill/>
          </p:spPr>
          <p:txBody>
            <a:bodyPr wrap="none" rtlCol="0">
              <a:spAutoFit/>
            </a:bodyPr>
            <a:lstStyle/>
            <a:p>
              <a:r>
                <a:rPr lang="en-US" sz="1400" dirty="0"/>
                <a:t>Mission Control</a:t>
              </a:r>
            </a:p>
          </p:txBody>
        </p:sp>
        <p:cxnSp>
          <p:nvCxnSpPr>
            <p:cNvPr id="141" name="Elbow Connector 140">
              <a:extLst>
                <a:ext uri="{FF2B5EF4-FFF2-40B4-BE49-F238E27FC236}">
                  <a16:creationId xmlns:a16="http://schemas.microsoft.com/office/drawing/2014/main" id="{2754AD2B-58C6-5F4D-963D-5938D58FDE05}"/>
                </a:ext>
              </a:extLst>
            </p:cNvPr>
            <p:cNvCxnSpPr>
              <a:cxnSpLocks/>
              <a:endCxn id="107" idx="2"/>
            </p:cNvCxnSpPr>
            <p:nvPr/>
          </p:nvCxnSpPr>
          <p:spPr bwMode="auto">
            <a:xfrm>
              <a:off x="4055201" y="3914823"/>
              <a:ext cx="3847686" cy="173137"/>
            </a:xfrm>
            <a:prstGeom prst="bentConnector3">
              <a:avLst>
                <a:gd name="adj1" fmla="val 50000"/>
              </a:avLst>
            </a:prstGeom>
            <a:solidFill>
              <a:srgbClr val="FFFFFF"/>
            </a:solidFill>
            <a:ln w="12700" cap="flat" cmpd="sng" algn="ctr">
              <a:solidFill>
                <a:srgbClr val="000000"/>
              </a:solidFill>
              <a:prstDash val="dash"/>
              <a:round/>
              <a:headEnd type="none" w="med" len="med"/>
              <a:tailEnd type="triangle"/>
            </a:ln>
            <a:effectLst/>
          </p:spPr>
        </p:cxnSp>
        <p:cxnSp>
          <p:nvCxnSpPr>
            <p:cNvPr id="149" name="Straight Connector 148">
              <a:extLst>
                <a:ext uri="{FF2B5EF4-FFF2-40B4-BE49-F238E27FC236}">
                  <a16:creationId xmlns:a16="http://schemas.microsoft.com/office/drawing/2014/main" id="{836F850A-FE92-6A47-85B5-ADF26371BF73}"/>
                </a:ext>
              </a:extLst>
            </p:cNvPr>
            <p:cNvCxnSpPr>
              <a:cxnSpLocks/>
            </p:cNvCxnSpPr>
            <p:nvPr/>
          </p:nvCxnSpPr>
          <p:spPr bwMode="auto">
            <a:xfrm>
              <a:off x="152401" y="1207897"/>
              <a:ext cx="8888511" cy="0"/>
            </a:xfrm>
            <a:prstGeom prst="line">
              <a:avLst/>
            </a:prstGeom>
            <a:solidFill>
              <a:srgbClr val="FFFFFF"/>
            </a:solidFill>
            <a:ln w="38100" cap="flat" cmpd="sng" algn="ctr">
              <a:solidFill>
                <a:srgbClr val="000000"/>
              </a:solidFill>
              <a:prstDash val="solid"/>
              <a:round/>
              <a:headEnd type="none" w="med" len="med"/>
              <a:tailEnd type="none" w="med" len="med"/>
            </a:ln>
            <a:effectLst/>
          </p:spPr>
        </p:cxnSp>
        <p:cxnSp>
          <p:nvCxnSpPr>
            <p:cNvPr id="162" name="Elbow Connector 161">
              <a:extLst>
                <a:ext uri="{FF2B5EF4-FFF2-40B4-BE49-F238E27FC236}">
                  <a16:creationId xmlns:a16="http://schemas.microsoft.com/office/drawing/2014/main" id="{5FF414AD-146F-8849-973D-68F6E89B95B5}"/>
                </a:ext>
              </a:extLst>
            </p:cNvPr>
            <p:cNvCxnSpPr>
              <a:cxnSpLocks/>
            </p:cNvCxnSpPr>
            <p:nvPr/>
          </p:nvCxnSpPr>
          <p:spPr bwMode="auto">
            <a:xfrm rot="5400000" flipH="1" flipV="1">
              <a:off x="1286724" y="1737453"/>
              <a:ext cx="435379" cy="671950"/>
            </a:xfrm>
            <a:prstGeom prst="bentConnector3">
              <a:avLst>
                <a:gd name="adj1" fmla="val 50000"/>
              </a:avLst>
            </a:prstGeom>
            <a:solidFill>
              <a:srgbClr val="FFFFFF"/>
            </a:solidFill>
            <a:ln w="12700" cap="flat" cmpd="sng" algn="ctr">
              <a:solidFill>
                <a:srgbClr val="000000"/>
              </a:solidFill>
              <a:prstDash val="dash"/>
              <a:round/>
              <a:headEnd type="none" w="med" len="med"/>
              <a:tailEnd type="none" w="med" len="med"/>
            </a:ln>
            <a:effectLst/>
          </p:spPr>
        </p:cxnSp>
        <p:cxnSp>
          <p:nvCxnSpPr>
            <p:cNvPr id="165" name="Elbow Connector 164">
              <a:extLst>
                <a:ext uri="{FF2B5EF4-FFF2-40B4-BE49-F238E27FC236}">
                  <a16:creationId xmlns:a16="http://schemas.microsoft.com/office/drawing/2014/main" id="{5E25BC1F-3E3E-7A4D-A287-888DBF1FDA81}"/>
                </a:ext>
              </a:extLst>
            </p:cNvPr>
            <p:cNvCxnSpPr>
              <a:cxnSpLocks/>
              <a:stCxn id="6" idx="0"/>
              <a:endCxn id="9" idx="0"/>
            </p:cNvCxnSpPr>
            <p:nvPr/>
          </p:nvCxnSpPr>
          <p:spPr bwMode="auto">
            <a:xfrm rot="16200000" flipH="1">
              <a:off x="4343073" y="-956483"/>
              <a:ext cx="17831" cy="4994490"/>
            </a:xfrm>
            <a:prstGeom prst="bentConnector3">
              <a:avLst>
                <a:gd name="adj1" fmla="val -1357885"/>
              </a:avLst>
            </a:prstGeom>
            <a:solidFill>
              <a:srgbClr val="FFFFFF"/>
            </a:solidFill>
            <a:ln w="12700" cap="flat" cmpd="sng" algn="ctr">
              <a:solidFill>
                <a:srgbClr val="000000"/>
              </a:solidFill>
              <a:prstDash val="dash"/>
              <a:round/>
              <a:headEnd type="none" w="med" len="med"/>
              <a:tailEnd type="triangle"/>
            </a:ln>
            <a:effectLst/>
          </p:spPr>
        </p:cxnSp>
        <p:sp>
          <p:nvSpPr>
            <p:cNvPr id="169" name="Rounded Rectangle 168">
              <a:extLst>
                <a:ext uri="{FF2B5EF4-FFF2-40B4-BE49-F238E27FC236}">
                  <a16:creationId xmlns:a16="http://schemas.microsoft.com/office/drawing/2014/main" id="{FCE2CF12-5556-9C49-8961-2015E27C4AC9}"/>
                </a:ext>
              </a:extLst>
            </p:cNvPr>
            <p:cNvSpPr/>
            <p:nvPr/>
          </p:nvSpPr>
          <p:spPr bwMode="auto">
            <a:xfrm>
              <a:off x="217023" y="1883545"/>
              <a:ext cx="791385" cy="326255"/>
            </a:xfrm>
            <a:prstGeom prst="round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1000" b="0" i="0" u="none" strike="noStrike" cap="none" normalizeH="0" baseline="0" dirty="0">
                  <a:ln>
                    <a:noFill/>
                  </a:ln>
                  <a:solidFill>
                    <a:schemeClr val="tx1"/>
                  </a:solidFill>
                  <a:effectLst/>
                  <a:latin typeface="Arial" pitchFamily="-107" charset="0"/>
                </a:rPr>
                <a:t>Downlink Data</a:t>
              </a:r>
            </a:p>
          </p:txBody>
        </p:sp>
        <p:cxnSp>
          <p:nvCxnSpPr>
            <p:cNvPr id="170" name="Elbow Connector 169">
              <a:extLst>
                <a:ext uri="{FF2B5EF4-FFF2-40B4-BE49-F238E27FC236}">
                  <a16:creationId xmlns:a16="http://schemas.microsoft.com/office/drawing/2014/main" id="{9546DB35-2EBE-2148-8CC4-798ECC8125A4}"/>
                </a:ext>
              </a:extLst>
            </p:cNvPr>
            <p:cNvCxnSpPr>
              <a:cxnSpLocks/>
            </p:cNvCxnSpPr>
            <p:nvPr/>
          </p:nvCxnSpPr>
          <p:spPr bwMode="auto">
            <a:xfrm rot="16200000" flipH="1">
              <a:off x="501533" y="2290961"/>
              <a:ext cx="290867" cy="128543"/>
            </a:xfrm>
            <a:prstGeom prst="bentConnector2">
              <a:avLst/>
            </a:prstGeom>
            <a:solidFill>
              <a:srgbClr val="FFFFFF"/>
            </a:solidFill>
            <a:ln w="12700" cap="flat" cmpd="sng" algn="ctr">
              <a:solidFill>
                <a:srgbClr val="000000"/>
              </a:solidFill>
              <a:prstDash val="dash"/>
              <a:round/>
              <a:headEnd type="none" w="med" len="med"/>
              <a:tailEnd type="triangle"/>
            </a:ln>
            <a:effectLst/>
          </p:spPr>
        </p:cxnSp>
        <p:sp>
          <p:nvSpPr>
            <p:cNvPr id="190" name="Oval 189">
              <a:extLst>
                <a:ext uri="{FF2B5EF4-FFF2-40B4-BE49-F238E27FC236}">
                  <a16:creationId xmlns:a16="http://schemas.microsoft.com/office/drawing/2014/main" id="{61BF0193-DC7F-9349-835A-629F7636430F}"/>
                </a:ext>
              </a:extLst>
            </p:cNvPr>
            <p:cNvSpPr/>
            <p:nvPr/>
          </p:nvSpPr>
          <p:spPr bwMode="auto">
            <a:xfrm>
              <a:off x="6140750" y="5170611"/>
              <a:ext cx="1232350" cy="477837"/>
            </a:xfrm>
            <a:prstGeom prst="ellipse">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lang="en-US" sz="1000" b="0" dirty="0">
                  <a:latin typeface="Arial" pitchFamily="-107" charset="0"/>
                </a:rPr>
                <a:t>Command Generation</a:t>
              </a:r>
              <a:endParaRPr kumimoji="0" lang="en-US" sz="1000" b="0" i="0" u="none" strike="noStrike" cap="none" normalizeH="0" baseline="0" dirty="0">
                <a:ln>
                  <a:noFill/>
                </a:ln>
                <a:solidFill>
                  <a:schemeClr val="tx1"/>
                </a:solidFill>
                <a:effectLst/>
                <a:latin typeface="Arial" pitchFamily="-107" charset="0"/>
              </a:endParaRPr>
            </a:p>
          </p:txBody>
        </p:sp>
        <p:cxnSp>
          <p:nvCxnSpPr>
            <p:cNvPr id="191" name="Elbow Connector 190">
              <a:extLst>
                <a:ext uri="{FF2B5EF4-FFF2-40B4-BE49-F238E27FC236}">
                  <a16:creationId xmlns:a16="http://schemas.microsoft.com/office/drawing/2014/main" id="{0FF12B0B-9A32-0541-A9DF-4F6C7F7C63DA}"/>
                </a:ext>
              </a:extLst>
            </p:cNvPr>
            <p:cNvCxnSpPr>
              <a:cxnSpLocks/>
            </p:cNvCxnSpPr>
            <p:nvPr/>
          </p:nvCxnSpPr>
          <p:spPr bwMode="auto">
            <a:xfrm rot="5400000">
              <a:off x="6571024" y="4882163"/>
              <a:ext cx="576899" cy="1"/>
            </a:xfrm>
            <a:prstGeom prst="bentConnector3">
              <a:avLst>
                <a:gd name="adj1" fmla="val 50000"/>
              </a:avLst>
            </a:prstGeom>
            <a:solidFill>
              <a:srgbClr val="FFFFFF"/>
            </a:solidFill>
            <a:ln w="12700" cap="flat" cmpd="sng" algn="ctr">
              <a:solidFill>
                <a:srgbClr val="000000"/>
              </a:solidFill>
              <a:prstDash val="dash"/>
              <a:round/>
              <a:headEnd type="none" w="med" len="med"/>
              <a:tailEnd type="triangle"/>
            </a:ln>
            <a:effectLst/>
          </p:spPr>
        </p:cxnSp>
        <p:cxnSp>
          <p:nvCxnSpPr>
            <p:cNvPr id="194" name="Elbow Connector 193">
              <a:extLst>
                <a:ext uri="{FF2B5EF4-FFF2-40B4-BE49-F238E27FC236}">
                  <a16:creationId xmlns:a16="http://schemas.microsoft.com/office/drawing/2014/main" id="{12076497-0120-E648-AF2D-07350C881D02}"/>
                </a:ext>
              </a:extLst>
            </p:cNvPr>
            <p:cNvCxnSpPr>
              <a:cxnSpLocks/>
              <a:stCxn id="201" idx="1"/>
              <a:endCxn id="37" idx="6"/>
            </p:cNvCxnSpPr>
            <p:nvPr/>
          </p:nvCxnSpPr>
          <p:spPr bwMode="auto">
            <a:xfrm rot="10800000">
              <a:off x="1677683" y="5354426"/>
              <a:ext cx="4616185" cy="738821"/>
            </a:xfrm>
            <a:prstGeom prst="bentConnector3">
              <a:avLst>
                <a:gd name="adj1" fmla="val 25589"/>
              </a:avLst>
            </a:prstGeom>
            <a:solidFill>
              <a:srgbClr val="FFFFFF"/>
            </a:solidFill>
            <a:ln w="12700" cap="flat" cmpd="sng" algn="ctr">
              <a:solidFill>
                <a:srgbClr val="000000"/>
              </a:solidFill>
              <a:prstDash val="dash"/>
              <a:round/>
              <a:headEnd type="none" w="med" len="med"/>
              <a:tailEnd type="triangle"/>
            </a:ln>
            <a:effectLst/>
          </p:spPr>
        </p:cxnSp>
        <p:sp>
          <p:nvSpPr>
            <p:cNvPr id="201" name="Rounded Rectangle 200">
              <a:extLst>
                <a:ext uri="{FF2B5EF4-FFF2-40B4-BE49-F238E27FC236}">
                  <a16:creationId xmlns:a16="http://schemas.microsoft.com/office/drawing/2014/main" id="{76D78868-C4A0-BE43-B0B8-A6E8B21E9AD2}"/>
                </a:ext>
              </a:extLst>
            </p:cNvPr>
            <p:cNvSpPr/>
            <p:nvPr/>
          </p:nvSpPr>
          <p:spPr bwMode="auto">
            <a:xfrm>
              <a:off x="6293867" y="5970093"/>
              <a:ext cx="946739" cy="246304"/>
            </a:xfrm>
            <a:prstGeom prst="round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1000" b="0" i="0" u="none" strike="noStrike" cap="none" normalizeH="0" baseline="0" dirty="0">
                  <a:ln>
                    <a:noFill/>
                  </a:ln>
                  <a:solidFill>
                    <a:schemeClr val="tx1"/>
                  </a:solidFill>
                  <a:effectLst/>
                  <a:latin typeface="Arial" pitchFamily="-107" charset="0"/>
                </a:rPr>
                <a:t>Commands</a:t>
              </a:r>
            </a:p>
          </p:txBody>
        </p:sp>
        <p:cxnSp>
          <p:nvCxnSpPr>
            <p:cNvPr id="203" name="Elbow Connector 202">
              <a:extLst>
                <a:ext uri="{FF2B5EF4-FFF2-40B4-BE49-F238E27FC236}">
                  <a16:creationId xmlns:a16="http://schemas.microsoft.com/office/drawing/2014/main" id="{38810308-D46B-E944-A719-BFB96215624A}"/>
                </a:ext>
              </a:extLst>
            </p:cNvPr>
            <p:cNvCxnSpPr>
              <a:cxnSpLocks/>
              <a:stCxn id="190" idx="4"/>
              <a:endCxn id="201" idx="0"/>
            </p:cNvCxnSpPr>
            <p:nvPr/>
          </p:nvCxnSpPr>
          <p:spPr bwMode="auto">
            <a:xfrm rot="16200000" flipH="1">
              <a:off x="6601258" y="5804114"/>
              <a:ext cx="321646" cy="10312"/>
            </a:xfrm>
            <a:prstGeom prst="bentConnector3">
              <a:avLst>
                <a:gd name="adj1" fmla="val 50000"/>
              </a:avLst>
            </a:prstGeom>
            <a:solidFill>
              <a:srgbClr val="FFFFFF"/>
            </a:solidFill>
            <a:ln w="12700" cap="flat" cmpd="sng" algn="ctr">
              <a:solidFill>
                <a:srgbClr val="000000"/>
              </a:solidFill>
              <a:prstDash val="dash"/>
              <a:round/>
              <a:headEnd type="none" w="med" len="med"/>
              <a:tailEnd type="none" w="med" len="med"/>
            </a:ln>
            <a:effectLst/>
          </p:spPr>
        </p:cxnSp>
        <p:sp>
          <p:nvSpPr>
            <p:cNvPr id="59" name="Oval 58">
              <a:extLst>
                <a:ext uri="{FF2B5EF4-FFF2-40B4-BE49-F238E27FC236}">
                  <a16:creationId xmlns:a16="http://schemas.microsoft.com/office/drawing/2014/main" id="{4BCFF0E8-EA65-4741-A41C-3683FBA230BD}"/>
                </a:ext>
              </a:extLst>
            </p:cNvPr>
            <p:cNvSpPr/>
            <p:nvPr/>
          </p:nvSpPr>
          <p:spPr bwMode="auto">
            <a:xfrm>
              <a:off x="403885" y="1237795"/>
              <a:ext cx="1059742" cy="419100"/>
            </a:xfrm>
            <a:prstGeom prst="ellipse">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1000" b="0" i="0" u="none" strike="noStrike" cap="none" normalizeH="0" baseline="0" dirty="0">
                  <a:ln>
                    <a:noFill/>
                  </a:ln>
                  <a:solidFill>
                    <a:schemeClr val="tx1"/>
                  </a:solidFill>
                  <a:effectLst/>
                  <a:latin typeface="Arial" pitchFamily="-107" charset="0"/>
                </a:rPr>
                <a:t>TT&amp;C Services</a:t>
              </a:r>
            </a:p>
          </p:txBody>
        </p:sp>
        <p:cxnSp>
          <p:nvCxnSpPr>
            <p:cNvPr id="60" name="Elbow Connector 59">
              <a:extLst>
                <a:ext uri="{FF2B5EF4-FFF2-40B4-BE49-F238E27FC236}">
                  <a16:creationId xmlns:a16="http://schemas.microsoft.com/office/drawing/2014/main" id="{DFA6AA0B-063A-4444-8F84-85FD379A4FC8}"/>
                </a:ext>
              </a:extLst>
            </p:cNvPr>
            <p:cNvCxnSpPr>
              <a:cxnSpLocks/>
            </p:cNvCxnSpPr>
            <p:nvPr/>
          </p:nvCxnSpPr>
          <p:spPr bwMode="auto">
            <a:xfrm rot="5400000">
              <a:off x="632504" y="1643984"/>
              <a:ext cx="189752" cy="289370"/>
            </a:xfrm>
            <a:prstGeom prst="bentConnector3">
              <a:avLst>
                <a:gd name="adj1" fmla="val 50000"/>
              </a:avLst>
            </a:prstGeom>
            <a:solidFill>
              <a:srgbClr val="FFFFFF"/>
            </a:solidFill>
            <a:ln w="12700" cap="flat" cmpd="sng" algn="ctr">
              <a:solidFill>
                <a:srgbClr val="000000"/>
              </a:solidFill>
              <a:prstDash val="dash"/>
              <a:round/>
              <a:headEnd type="none" w="med" len="med"/>
              <a:tailEnd type="none" w="med" len="med"/>
            </a:ln>
            <a:effectLst/>
          </p:spPr>
        </p:cxnSp>
        <p:sp>
          <p:nvSpPr>
            <p:cNvPr id="62" name="Oval 61">
              <a:extLst>
                <a:ext uri="{FF2B5EF4-FFF2-40B4-BE49-F238E27FC236}">
                  <a16:creationId xmlns:a16="http://schemas.microsoft.com/office/drawing/2014/main" id="{C80FDCFD-CF6E-C441-8C84-3E89ADFB0238}"/>
                </a:ext>
              </a:extLst>
            </p:cNvPr>
            <p:cNvSpPr/>
            <p:nvPr/>
          </p:nvSpPr>
          <p:spPr bwMode="auto">
            <a:xfrm>
              <a:off x="4536595" y="1384996"/>
              <a:ext cx="1206759" cy="457345"/>
            </a:xfrm>
            <a:prstGeom prst="ellipse">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lang="en-US" sz="1000" b="0" dirty="0">
                  <a:latin typeface="Arial" pitchFamily="-107" charset="0"/>
                </a:rPr>
                <a:t>Navigation</a:t>
              </a:r>
            </a:p>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1000" b="0" i="0" u="none" strike="noStrike" cap="none" normalizeH="0" baseline="0" dirty="0">
                  <a:ln>
                    <a:noFill/>
                  </a:ln>
                  <a:solidFill>
                    <a:schemeClr val="tx1"/>
                  </a:solidFill>
                  <a:effectLst/>
                  <a:latin typeface="Arial" pitchFamily="-107" charset="0"/>
                </a:rPr>
                <a:t>&amp; Timing</a:t>
              </a:r>
            </a:p>
          </p:txBody>
        </p:sp>
        <p:cxnSp>
          <p:nvCxnSpPr>
            <p:cNvPr id="64" name="Elbow Connector 63">
              <a:extLst>
                <a:ext uri="{FF2B5EF4-FFF2-40B4-BE49-F238E27FC236}">
                  <a16:creationId xmlns:a16="http://schemas.microsoft.com/office/drawing/2014/main" id="{78CA4C19-A0AF-3543-ABCA-DA114D37964D}"/>
                </a:ext>
              </a:extLst>
            </p:cNvPr>
            <p:cNvCxnSpPr>
              <a:cxnSpLocks/>
              <a:stCxn id="62" idx="4"/>
              <a:endCxn id="75" idx="0"/>
            </p:cNvCxnSpPr>
            <p:nvPr/>
          </p:nvCxnSpPr>
          <p:spPr bwMode="auto">
            <a:xfrm rot="5400000">
              <a:off x="5000636" y="1959911"/>
              <a:ext cx="256908" cy="21768"/>
            </a:xfrm>
            <a:prstGeom prst="bentConnector3">
              <a:avLst>
                <a:gd name="adj1" fmla="val 50000"/>
              </a:avLst>
            </a:prstGeom>
            <a:solidFill>
              <a:srgbClr val="FFFFFF"/>
            </a:solidFill>
            <a:ln w="12700" cap="flat" cmpd="sng" algn="ctr">
              <a:solidFill>
                <a:srgbClr val="000000"/>
              </a:solidFill>
              <a:prstDash val="dash"/>
              <a:round/>
              <a:headEnd type="none" w="med" len="med"/>
              <a:tailEnd type="none" w="med" len="med"/>
            </a:ln>
            <a:effectLst/>
          </p:spPr>
        </p:cxnSp>
        <p:cxnSp>
          <p:nvCxnSpPr>
            <p:cNvPr id="77" name="Elbow Connector 76">
              <a:extLst>
                <a:ext uri="{FF2B5EF4-FFF2-40B4-BE49-F238E27FC236}">
                  <a16:creationId xmlns:a16="http://schemas.microsoft.com/office/drawing/2014/main" id="{997802D9-B1A9-7A42-8D39-8441789B9AB4}"/>
                </a:ext>
              </a:extLst>
            </p:cNvPr>
            <p:cNvCxnSpPr>
              <a:cxnSpLocks/>
              <a:stCxn id="5" idx="6"/>
            </p:cNvCxnSpPr>
            <p:nvPr/>
          </p:nvCxnSpPr>
          <p:spPr bwMode="auto">
            <a:xfrm flipV="1">
              <a:off x="1840387" y="2199355"/>
              <a:ext cx="1115636" cy="301312"/>
            </a:xfrm>
            <a:prstGeom prst="bentConnector3">
              <a:avLst>
                <a:gd name="adj1" fmla="val 101643"/>
              </a:avLst>
            </a:prstGeom>
            <a:solidFill>
              <a:srgbClr val="FFFFFF"/>
            </a:solidFill>
            <a:ln w="12700" cap="flat" cmpd="sng" algn="ctr">
              <a:solidFill>
                <a:srgbClr val="000000"/>
              </a:solidFill>
              <a:prstDash val="dash"/>
              <a:round/>
              <a:headEnd type="none" w="med" len="med"/>
              <a:tailEnd type="none" w="med" len="med"/>
            </a:ln>
            <a:effectLst/>
          </p:spPr>
        </p:cxnSp>
        <p:sp>
          <p:nvSpPr>
            <p:cNvPr id="81" name="Rounded Rectangle 80">
              <a:extLst>
                <a:ext uri="{FF2B5EF4-FFF2-40B4-BE49-F238E27FC236}">
                  <a16:creationId xmlns:a16="http://schemas.microsoft.com/office/drawing/2014/main" id="{3E5903C0-4A87-B04E-9956-AE36F62D8806}"/>
                </a:ext>
              </a:extLst>
            </p:cNvPr>
            <p:cNvSpPr/>
            <p:nvPr/>
          </p:nvSpPr>
          <p:spPr bwMode="auto">
            <a:xfrm>
              <a:off x="2507043" y="1875464"/>
              <a:ext cx="897960" cy="323891"/>
            </a:xfrm>
            <a:prstGeom prst="round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1000" b="0" i="0" u="none" strike="noStrike" cap="none" normalizeH="0" baseline="0" dirty="0">
                  <a:ln>
                    <a:noFill/>
                  </a:ln>
                  <a:solidFill>
                    <a:schemeClr val="tx1"/>
                  </a:solidFill>
                  <a:effectLst/>
                  <a:latin typeface="Arial" pitchFamily="-107" charset="0"/>
                </a:rPr>
                <a:t>Tracking data</a:t>
              </a:r>
            </a:p>
          </p:txBody>
        </p:sp>
        <p:cxnSp>
          <p:nvCxnSpPr>
            <p:cNvPr id="83" name="Elbow Connector 82">
              <a:extLst>
                <a:ext uri="{FF2B5EF4-FFF2-40B4-BE49-F238E27FC236}">
                  <a16:creationId xmlns:a16="http://schemas.microsoft.com/office/drawing/2014/main" id="{E80D2359-BDA4-C043-8927-FA89068E2379}"/>
                </a:ext>
              </a:extLst>
            </p:cNvPr>
            <p:cNvCxnSpPr>
              <a:cxnSpLocks/>
              <a:endCxn id="62" idx="2"/>
            </p:cNvCxnSpPr>
            <p:nvPr/>
          </p:nvCxnSpPr>
          <p:spPr bwMode="auto">
            <a:xfrm flipV="1">
              <a:off x="2956023" y="1613669"/>
              <a:ext cx="1580572" cy="261796"/>
            </a:xfrm>
            <a:prstGeom prst="bentConnector3">
              <a:avLst>
                <a:gd name="adj1" fmla="val 683"/>
              </a:avLst>
            </a:prstGeom>
            <a:solidFill>
              <a:srgbClr val="FFFFFF"/>
            </a:solidFill>
            <a:ln w="12700" cap="flat" cmpd="sng" algn="ctr">
              <a:solidFill>
                <a:srgbClr val="000000"/>
              </a:solidFill>
              <a:prstDash val="dash"/>
              <a:round/>
              <a:headEnd type="none" w="med" len="med"/>
              <a:tailEnd type="triangle"/>
            </a:ln>
            <a:effectLst/>
          </p:spPr>
        </p:cxnSp>
        <p:sp>
          <p:nvSpPr>
            <p:cNvPr id="90" name="Rounded Rectangle 89">
              <a:extLst>
                <a:ext uri="{FF2B5EF4-FFF2-40B4-BE49-F238E27FC236}">
                  <a16:creationId xmlns:a16="http://schemas.microsoft.com/office/drawing/2014/main" id="{AAF26D4E-657F-7047-BD2D-3DACAC1D5E90}"/>
                </a:ext>
              </a:extLst>
            </p:cNvPr>
            <p:cNvSpPr/>
            <p:nvPr/>
          </p:nvSpPr>
          <p:spPr bwMode="auto">
            <a:xfrm>
              <a:off x="2969056" y="4648200"/>
              <a:ext cx="827942" cy="336151"/>
            </a:xfrm>
            <a:prstGeom prst="round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1000" b="0" i="0" u="none" strike="noStrike" cap="none" normalizeH="0" baseline="0" dirty="0">
                  <a:ln>
                    <a:noFill/>
                  </a:ln>
                  <a:solidFill>
                    <a:schemeClr val="tx1"/>
                  </a:solidFill>
                  <a:effectLst/>
                  <a:latin typeface="Arial" pitchFamily="-107" charset="0"/>
                </a:rPr>
                <a:t>L1 Data &amp;</a:t>
              </a:r>
            </a:p>
            <a:p>
              <a:pPr marL="0" marR="0" indent="0" algn="ctr" defTabSz="914400" rtl="0" eaLnBrk="0" fontAlgn="base" latinLnBrk="0" hangingPunct="0">
                <a:lnSpc>
                  <a:spcPct val="90000"/>
                </a:lnSpc>
                <a:spcBef>
                  <a:spcPct val="0"/>
                </a:spcBef>
                <a:spcAft>
                  <a:spcPct val="10000"/>
                </a:spcAft>
                <a:buClrTx/>
                <a:buSzPct val="125000"/>
                <a:buFontTx/>
                <a:buNone/>
                <a:tabLst/>
              </a:pPr>
              <a:r>
                <a:rPr lang="en-US" sz="1000" b="0" dirty="0">
                  <a:latin typeface="Arial" pitchFamily="-107" charset="0"/>
                </a:rPr>
                <a:t>Metadata</a:t>
              </a:r>
              <a:endParaRPr kumimoji="0" lang="en-US" sz="1000" b="0" i="0" u="none" strike="noStrike" cap="none" normalizeH="0" baseline="0" dirty="0">
                <a:ln>
                  <a:noFill/>
                </a:ln>
                <a:solidFill>
                  <a:schemeClr val="tx1"/>
                </a:solidFill>
                <a:effectLst/>
                <a:latin typeface="Arial" pitchFamily="-107" charset="0"/>
              </a:endParaRPr>
            </a:p>
          </p:txBody>
        </p:sp>
        <p:cxnSp>
          <p:nvCxnSpPr>
            <p:cNvPr id="92" name="Elbow Connector 91">
              <a:extLst>
                <a:ext uri="{FF2B5EF4-FFF2-40B4-BE49-F238E27FC236}">
                  <a16:creationId xmlns:a16="http://schemas.microsoft.com/office/drawing/2014/main" id="{70B47439-5BCB-4D41-9D57-531235DC343F}"/>
                </a:ext>
              </a:extLst>
            </p:cNvPr>
            <p:cNvCxnSpPr>
              <a:cxnSpLocks/>
              <a:endCxn id="117" idx="2"/>
            </p:cNvCxnSpPr>
            <p:nvPr/>
          </p:nvCxnSpPr>
          <p:spPr bwMode="auto">
            <a:xfrm>
              <a:off x="3796998" y="4816276"/>
              <a:ext cx="4123027" cy="88589"/>
            </a:xfrm>
            <a:prstGeom prst="bentConnector3">
              <a:avLst>
                <a:gd name="adj1" fmla="val 30272"/>
              </a:avLst>
            </a:prstGeom>
            <a:solidFill>
              <a:srgbClr val="FFFFFF"/>
            </a:solidFill>
            <a:ln w="12700" cap="flat" cmpd="sng" algn="ctr">
              <a:solidFill>
                <a:srgbClr val="000000"/>
              </a:solidFill>
              <a:prstDash val="dash"/>
              <a:round/>
              <a:headEnd type="none" w="med" len="med"/>
              <a:tailEnd type="triangle"/>
            </a:ln>
            <a:effectLst/>
          </p:spPr>
        </p:cxnSp>
        <p:sp>
          <p:nvSpPr>
            <p:cNvPr id="19" name="Oval 18"/>
            <p:cNvSpPr/>
            <p:nvPr/>
          </p:nvSpPr>
          <p:spPr bwMode="auto">
            <a:xfrm>
              <a:off x="228600" y="1317588"/>
              <a:ext cx="134816" cy="134816"/>
            </a:xfrm>
            <a:prstGeom prst="ellipse">
              <a:avLst/>
            </a:prstGeom>
            <a:solidFill>
              <a:schemeClr val="tx1"/>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68" name="Rounded Rectangle 67">
              <a:extLst>
                <a:ext uri="{FF2B5EF4-FFF2-40B4-BE49-F238E27FC236}">
                  <a16:creationId xmlns:a16="http://schemas.microsoft.com/office/drawing/2014/main" id="{31A6E2FD-6970-1E41-9B2A-37A3887411AE}"/>
                </a:ext>
              </a:extLst>
            </p:cNvPr>
            <p:cNvSpPr/>
            <p:nvPr/>
          </p:nvSpPr>
          <p:spPr bwMode="auto">
            <a:xfrm>
              <a:off x="7875393" y="5544897"/>
              <a:ext cx="1043782" cy="246304"/>
            </a:xfrm>
            <a:prstGeom prst="round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1000" b="0" i="0" u="none" strike="noStrike" cap="none" normalizeH="0" baseline="0" dirty="0">
                  <a:ln>
                    <a:noFill/>
                  </a:ln>
                  <a:solidFill>
                    <a:schemeClr val="tx1"/>
                  </a:solidFill>
                  <a:effectLst/>
                  <a:latin typeface="Arial" pitchFamily="-107" charset="0"/>
                </a:rPr>
                <a:t>Science Data</a:t>
              </a:r>
            </a:p>
          </p:txBody>
        </p:sp>
        <p:cxnSp>
          <p:nvCxnSpPr>
            <p:cNvPr id="69" name="Elbow Connector 68">
              <a:extLst>
                <a:ext uri="{FF2B5EF4-FFF2-40B4-BE49-F238E27FC236}">
                  <a16:creationId xmlns:a16="http://schemas.microsoft.com/office/drawing/2014/main" id="{D3CE6B11-4DCD-094A-B068-3966FEC970BA}"/>
                </a:ext>
              </a:extLst>
            </p:cNvPr>
            <p:cNvCxnSpPr>
              <a:cxnSpLocks/>
              <a:stCxn id="117" idx="4"/>
              <a:endCxn id="68" idx="0"/>
            </p:cNvCxnSpPr>
            <p:nvPr/>
          </p:nvCxnSpPr>
          <p:spPr bwMode="auto">
            <a:xfrm rot="16200000" flipH="1">
              <a:off x="8190223" y="5337836"/>
              <a:ext cx="411432" cy="2688"/>
            </a:xfrm>
            <a:prstGeom prst="bentConnector3">
              <a:avLst>
                <a:gd name="adj1" fmla="val 50000"/>
              </a:avLst>
            </a:prstGeom>
            <a:solidFill>
              <a:srgbClr val="FFFFFF"/>
            </a:solidFill>
            <a:ln w="12700" cap="flat" cmpd="sng" algn="ctr">
              <a:solidFill>
                <a:srgbClr val="000000"/>
              </a:solidFill>
              <a:prstDash val="dash"/>
              <a:round/>
              <a:headEnd type="none" w="med" len="med"/>
              <a:tailEnd type="triangle"/>
            </a:ln>
            <a:effectLst/>
          </p:spPr>
        </p:cxnSp>
      </p:grpSp>
      <p:sp>
        <p:nvSpPr>
          <p:cNvPr id="3" name="Rectangle 2">
            <a:extLst>
              <a:ext uri="{FF2B5EF4-FFF2-40B4-BE49-F238E27FC236}">
                <a16:creationId xmlns:a16="http://schemas.microsoft.com/office/drawing/2014/main" id="{585FE64A-E516-1E40-A77B-9B1FDD1BAFB3}"/>
              </a:ext>
            </a:extLst>
          </p:cNvPr>
          <p:cNvSpPr/>
          <p:nvPr/>
        </p:nvSpPr>
        <p:spPr>
          <a:xfrm>
            <a:off x="-759174" y="6333064"/>
            <a:ext cx="5391219" cy="246221"/>
          </a:xfrm>
          <a:prstGeom prst="rect">
            <a:avLst/>
          </a:prstGeom>
        </p:spPr>
        <p:txBody>
          <a:bodyPr wrap="none">
            <a:spAutoFit/>
          </a:bodyPr>
          <a:lstStyle/>
          <a:p>
            <a:pPr lvl="2"/>
            <a:r>
              <a:rPr lang="en-US" sz="1000" dirty="0">
                <a:solidFill>
                  <a:srgbClr val="C00000"/>
                </a:solidFill>
              </a:rPr>
              <a:t>NOTE: All of these may have start time, stop time, or duration specified</a:t>
            </a:r>
          </a:p>
        </p:txBody>
      </p:sp>
      <p:sp>
        <p:nvSpPr>
          <p:cNvPr id="8" name="Date Placeholder 1">
            <a:extLst>
              <a:ext uri="{FF2B5EF4-FFF2-40B4-BE49-F238E27FC236}">
                <a16:creationId xmlns:a16="http://schemas.microsoft.com/office/drawing/2014/main" id="{815ECDD1-2849-0DDC-650A-E6CC9B8A8500}"/>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12-7</a:t>
            </a:r>
          </a:p>
        </p:txBody>
      </p:sp>
    </p:spTree>
    <p:extLst>
      <p:ext uri="{BB962C8B-B14F-4D97-AF65-F5344CB8AC3E}">
        <p14:creationId xmlns:p14="http://schemas.microsoft.com/office/powerpoint/2010/main" val="376349907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3156C-832F-4546-98CC-6974079FB52C}"/>
              </a:ext>
            </a:extLst>
          </p:cNvPr>
          <p:cNvSpPr>
            <a:spLocks noGrp="1"/>
          </p:cNvSpPr>
          <p:nvPr>
            <p:ph type="title"/>
          </p:nvPr>
        </p:nvSpPr>
        <p:spPr>
          <a:xfrm>
            <a:off x="1371600" y="-7937"/>
            <a:ext cx="6400800" cy="1143000"/>
          </a:xfrm>
        </p:spPr>
        <p:txBody>
          <a:bodyPr/>
          <a:lstStyle/>
          <a:p>
            <a:r>
              <a:rPr lang="en-US" dirty="0"/>
              <a:t>Relationships between Functional and Operations views</a:t>
            </a:r>
          </a:p>
        </p:txBody>
      </p:sp>
      <p:sp>
        <p:nvSpPr>
          <p:cNvPr id="3" name="Content Placeholder 2">
            <a:extLst>
              <a:ext uri="{FF2B5EF4-FFF2-40B4-BE49-F238E27FC236}">
                <a16:creationId xmlns:a16="http://schemas.microsoft.com/office/drawing/2014/main" id="{77F10B44-2784-DA4D-BE40-E73AF3AC41EE}"/>
              </a:ext>
            </a:extLst>
          </p:cNvPr>
          <p:cNvSpPr>
            <a:spLocks noGrp="1"/>
          </p:cNvSpPr>
          <p:nvPr>
            <p:ph idx="1"/>
          </p:nvPr>
        </p:nvSpPr>
        <p:spPr>
          <a:xfrm>
            <a:off x="457200" y="990600"/>
            <a:ext cx="8229600" cy="4525963"/>
          </a:xfrm>
        </p:spPr>
        <p:txBody>
          <a:bodyPr/>
          <a:lstStyle/>
          <a:p>
            <a:r>
              <a:rPr lang="en-US" sz="2400" dirty="0"/>
              <a:t>Functional View</a:t>
            </a:r>
          </a:p>
          <a:p>
            <a:pPr lvl="1"/>
            <a:r>
              <a:rPr lang="en-US" sz="2000" dirty="0"/>
              <a:t>Shows Functions (and associated Functional Group using color coding)</a:t>
            </a:r>
          </a:p>
          <a:p>
            <a:pPr lvl="1"/>
            <a:r>
              <a:rPr lang="en-US" sz="2000" dirty="0"/>
              <a:t>May show Provided Interfaces</a:t>
            </a:r>
          </a:p>
          <a:p>
            <a:pPr lvl="1"/>
            <a:r>
              <a:rPr lang="en-US" sz="2000" dirty="0"/>
              <a:t>Shows Data that is exchanged (defined in Information Views)</a:t>
            </a:r>
          </a:p>
          <a:p>
            <a:pPr lvl="1"/>
            <a:r>
              <a:rPr lang="en-US" sz="2000" dirty="0"/>
              <a:t>Does not show any temporal aspects or recursion</a:t>
            </a:r>
          </a:p>
          <a:p>
            <a:endParaRPr lang="en-US" sz="2400" dirty="0"/>
          </a:p>
          <a:p>
            <a:r>
              <a:rPr lang="en-US" sz="2400" dirty="0"/>
              <a:t>Operations View</a:t>
            </a:r>
          </a:p>
          <a:p>
            <a:pPr lvl="1"/>
            <a:r>
              <a:rPr lang="en-US" sz="2000" dirty="0"/>
              <a:t>Describes how to </a:t>
            </a:r>
            <a:r>
              <a:rPr lang="en-US" sz="2000" dirty="0">
                <a:solidFill>
                  <a:srgbClr val="C00000"/>
                </a:solidFill>
              </a:rPr>
              <a:t>perform a process to </a:t>
            </a:r>
            <a:r>
              <a:rPr lang="en-US" sz="2000" dirty="0"/>
              <a:t>accomplish Tasks</a:t>
            </a:r>
          </a:p>
          <a:p>
            <a:pPr lvl="1"/>
            <a:r>
              <a:rPr lang="en-US" sz="2000" dirty="0"/>
              <a:t>Shows </a:t>
            </a:r>
            <a:r>
              <a:rPr lang="en-US" sz="2000" dirty="0">
                <a:solidFill>
                  <a:srgbClr val="C00000"/>
                </a:solidFill>
              </a:rPr>
              <a:t>tasks executed within System Elements </a:t>
            </a:r>
            <a:r>
              <a:rPr lang="en-US" sz="2000" dirty="0"/>
              <a:t>(vertical or horizontal </a:t>
            </a:r>
            <a:r>
              <a:rPr lang="en-US" sz="2000" dirty="0" err="1"/>
              <a:t>swimlanes</a:t>
            </a:r>
            <a:r>
              <a:rPr lang="en-US" sz="2000" dirty="0"/>
              <a:t>)</a:t>
            </a:r>
          </a:p>
          <a:p>
            <a:pPr lvl="1"/>
            <a:r>
              <a:rPr lang="en-US" sz="2000" dirty="0"/>
              <a:t>Shows temporal ordering of flows (starting upper left in this case) between Activities (or </a:t>
            </a:r>
            <a:r>
              <a:rPr lang="en-US" sz="2000" dirty="0">
                <a:solidFill>
                  <a:srgbClr val="C00000"/>
                </a:solidFill>
              </a:rPr>
              <a:t>Tasks</a:t>
            </a:r>
            <a:r>
              <a:rPr lang="en-US" sz="2000" dirty="0"/>
              <a:t>), may show recursion</a:t>
            </a:r>
          </a:p>
          <a:p>
            <a:pPr lvl="1"/>
            <a:r>
              <a:rPr lang="en-US" sz="2000" dirty="0"/>
              <a:t>May show timing and duration of activities </a:t>
            </a:r>
            <a:r>
              <a:rPr lang="en-US" sz="2000" dirty="0">
                <a:solidFill>
                  <a:srgbClr val="C00000"/>
                </a:solidFill>
              </a:rPr>
              <a:t>(or tasks)</a:t>
            </a:r>
          </a:p>
          <a:p>
            <a:pPr lvl="1"/>
            <a:r>
              <a:rPr lang="en-US" sz="2000" dirty="0"/>
              <a:t>Names the Data objects that are exchanged</a:t>
            </a:r>
          </a:p>
          <a:p>
            <a:pPr lvl="1"/>
            <a:r>
              <a:rPr lang="en-US" sz="2000" dirty="0">
                <a:solidFill>
                  <a:srgbClr val="C00000"/>
                </a:solidFill>
              </a:rPr>
              <a:t>May show timing (start/stop or duration) or events</a:t>
            </a:r>
          </a:p>
          <a:p>
            <a:pPr lvl="1"/>
            <a:r>
              <a:rPr lang="en-US" sz="2000" dirty="0">
                <a:solidFill>
                  <a:srgbClr val="C00000"/>
                </a:solidFill>
              </a:rPr>
              <a:t>May represent predicted or observed sequence of events</a:t>
            </a:r>
          </a:p>
        </p:txBody>
      </p:sp>
      <p:sp>
        <p:nvSpPr>
          <p:cNvPr id="4" name="Date Placeholder 3">
            <a:extLst>
              <a:ext uri="{FF2B5EF4-FFF2-40B4-BE49-F238E27FC236}">
                <a16:creationId xmlns:a16="http://schemas.microsoft.com/office/drawing/2014/main" id="{3B145F16-94E7-F94C-86D3-0C47CE00B5B7}"/>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107777538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フローチャート: データ 3">
            <a:extLst>
              <a:ext uri="{FF2B5EF4-FFF2-40B4-BE49-F238E27FC236}">
                <a16:creationId xmlns:a16="http://schemas.microsoft.com/office/drawing/2014/main" id="{558CA4C5-BA46-399E-C87A-C6B6DFB7CFB0}"/>
              </a:ext>
            </a:extLst>
          </p:cNvPr>
          <p:cNvSpPr/>
          <p:nvPr/>
        </p:nvSpPr>
        <p:spPr>
          <a:xfrm>
            <a:off x="2729110" y="3199568"/>
            <a:ext cx="4486151" cy="1422409"/>
          </a:xfrm>
          <a:prstGeom prst="flowChartInputOutpu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8" name="グループ化 107">
            <a:extLst>
              <a:ext uri="{FF2B5EF4-FFF2-40B4-BE49-F238E27FC236}">
                <a16:creationId xmlns:a16="http://schemas.microsoft.com/office/drawing/2014/main" id="{E1859CB8-5189-D3F3-DC1D-33AA9C8F18A1}"/>
              </a:ext>
            </a:extLst>
          </p:cNvPr>
          <p:cNvGrpSpPr/>
          <p:nvPr/>
        </p:nvGrpSpPr>
        <p:grpSpPr>
          <a:xfrm>
            <a:off x="2862636" y="3185539"/>
            <a:ext cx="4225506" cy="1438513"/>
            <a:chOff x="7770790" y="512433"/>
            <a:chExt cx="4225506" cy="1438513"/>
          </a:xfrm>
        </p:grpSpPr>
        <p:cxnSp>
          <p:nvCxnSpPr>
            <p:cNvPr id="109" name="直線コネクタ 108">
              <a:extLst>
                <a:ext uri="{FF2B5EF4-FFF2-40B4-BE49-F238E27FC236}">
                  <a16:creationId xmlns:a16="http://schemas.microsoft.com/office/drawing/2014/main" id="{16E60C7A-3D63-E305-3B45-325CDF531135}"/>
                </a:ext>
              </a:extLst>
            </p:cNvPr>
            <p:cNvCxnSpPr>
              <a:cxnSpLocks/>
            </p:cNvCxnSpPr>
            <p:nvPr/>
          </p:nvCxnSpPr>
          <p:spPr>
            <a:xfrm flipH="1">
              <a:off x="9404213" y="528537"/>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線コネクタ 109">
              <a:extLst>
                <a:ext uri="{FF2B5EF4-FFF2-40B4-BE49-F238E27FC236}">
                  <a16:creationId xmlns:a16="http://schemas.microsoft.com/office/drawing/2014/main" id="{20D6B07F-B625-A181-2B2E-2D13D3421DD2}"/>
                </a:ext>
              </a:extLst>
            </p:cNvPr>
            <p:cNvCxnSpPr>
              <a:cxnSpLocks/>
            </p:cNvCxnSpPr>
            <p:nvPr/>
          </p:nvCxnSpPr>
          <p:spPr>
            <a:xfrm flipH="1">
              <a:off x="8058368" y="1239742"/>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直線コネクタ 110">
              <a:extLst>
                <a:ext uri="{FF2B5EF4-FFF2-40B4-BE49-F238E27FC236}">
                  <a16:creationId xmlns:a16="http://schemas.microsoft.com/office/drawing/2014/main" id="{C0060E95-514F-3E42-C37B-B4B51078E1BF}"/>
                </a:ext>
              </a:extLst>
            </p:cNvPr>
            <p:cNvCxnSpPr>
              <a:cxnSpLocks/>
            </p:cNvCxnSpPr>
            <p:nvPr/>
          </p:nvCxnSpPr>
          <p:spPr>
            <a:xfrm flipH="1">
              <a:off x="8288801" y="863994"/>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B958FF35-AFC5-D366-C705-0A1B1D9B0482}"/>
                </a:ext>
              </a:extLst>
            </p:cNvPr>
            <p:cNvCxnSpPr>
              <a:cxnSpLocks/>
            </p:cNvCxnSpPr>
            <p:nvPr/>
          </p:nvCxnSpPr>
          <p:spPr>
            <a:xfrm flipH="1">
              <a:off x="7770790" y="1690518"/>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線コネクタ 112">
              <a:extLst>
                <a:ext uri="{FF2B5EF4-FFF2-40B4-BE49-F238E27FC236}">
                  <a16:creationId xmlns:a16="http://schemas.microsoft.com/office/drawing/2014/main" id="{D9085DE1-6983-E796-6A72-FC881A65CFD6}"/>
                </a:ext>
              </a:extLst>
            </p:cNvPr>
            <p:cNvCxnSpPr>
              <a:cxnSpLocks/>
            </p:cNvCxnSpPr>
            <p:nvPr/>
          </p:nvCxnSpPr>
          <p:spPr>
            <a:xfrm flipH="1">
              <a:off x="9980985" y="524445"/>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線コネクタ 113">
              <a:extLst>
                <a:ext uri="{FF2B5EF4-FFF2-40B4-BE49-F238E27FC236}">
                  <a16:creationId xmlns:a16="http://schemas.microsoft.com/office/drawing/2014/main" id="{7BCCBEA9-A764-D451-E1B4-38D7F534456B}"/>
                </a:ext>
              </a:extLst>
            </p:cNvPr>
            <p:cNvCxnSpPr>
              <a:cxnSpLocks/>
            </p:cNvCxnSpPr>
            <p:nvPr/>
          </p:nvCxnSpPr>
          <p:spPr>
            <a:xfrm flipH="1">
              <a:off x="8194145" y="522659"/>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線コネクタ 114">
              <a:extLst>
                <a:ext uri="{FF2B5EF4-FFF2-40B4-BE49-F238E27FC236}">
                  <a16:creationId xmlns:a16="http://schemas.microsoft.com/office/drawing/2014/main" id="{26D4F25E-C6A2-E94E-CD5B-6B4AFE5B9E88}"/>
                </a:ext>
              </a:extLst>
            </p:cNvPr>
            <p:cNvCxnSpPr>
              <a:cxnSpLocks/>
            </p:cNvCxnSpPr>
            <p:nvPr/>
          </p:nvCxnSpPr>
          <p:spPr>
            <a:xfrm flipH="1">
              <a:off x="10570402" y="512433"/>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直線コネクタ 115">
              <a:extLst>
                <a:ext uri="{FF2B5EF4-FFF2-40B4-BE49-F238E27FC236}">
                  <a16:creationId xmlns:a16="http://schemas.microsoft.com/office/drawing/2014/main" id="{603CE75D-D095-C1DC-84FD-0B765A778CA7}"/>
                </a:ext>
              </a:extLst>
            </p:cNvPr>
            <p:cNvCxnSpPr>
              <a:cxnSpLocks/>
            </p:cNvCxnSpPr>
            <p:nvPr/>
          </p:nvCxnSpPr>
          <p:spPr>
            <a:xfrm flipH="1">
              <a:off x="8794875" y="515720"/>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直線コネクタ 116">
              <a:extLst>
                <a:ext uri="{FF2B5EF4-FFF2-40B4-BE49-F238E27FC236}">
                  <a16:creationId xmlns:a16="http://schemas.microsoft.com/office/drawing/2014/main" id="{8856242C-46D6-86DF-9CD4-098DBE032B6C}"/>
                </a:ext>
              </a:extLst>
            </p:cNvPr>
            <p:cNvCxnSpPr>
              <a:cxnSpLocks/>
            </p:cNvCxnSpPr>
            <p:nvPr/>
          </p:nvCxnSpPr>
          <p:spPr>
            <a:xfrm flipH="1">
              <a:off x="8407375" y="685294"/>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線コネクタ 117">
              <a:extLst>
                <a:ext uri="{FF2B5EF4-FFF2-40B4-BE49-F238E27FC236}">
                  <a16:creationId xmlns:a16="http://schemas.microsoft.com/office/drawing/2014/main" id="{FB405504-CB7E-8EDC-68D6-75725C4B4AD0}"/>
                </a:ext>
              </a:extLst>
            </p:cNvPr>
            <p:cNvCxnSpPr>
              <a:cxnSpLocks/>
            </p:cNvCxnSpPr>
            <p:nvPr/>
          </p:nvCxnSpPr>
          <p:spPr>
            <a:xfrm flipH="1">
              <a:off x="8163091" y="1049242"/>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線コネクタ 118">
              <a:extLst>
                <a:ext uri="{FF2B5EF4-FFF2-40B4-BE49-F238E27FC236}">
                  <a16:creationId xmlns:a16="http://schemas.microsoft.com/office/drawing/2014/main" id="{853EE3E1-FC99-839F-39FF-76408DECBA9B}"/>
                </a:ext>
              </a:extLst>
            </p:cNvPr>
            <p:cNvCxnSpPr>
              <a:cxnSpLocks/>
            </p:cNvCxnSpPr>
            <p:nvPr/>
          </p:nvCxnSpPr>
          <p:spPr>
            <a:xfrm flipH="1">
              <a:off x="7919164" y="1453481"/>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テキスト ボックス 10">
            <a:extLst>
              <a:ext uri="{FF2B5EF4-FFF2-40B4-BE49-F238E27FC236}">
                <a16:creationId xmlns:a16="http://schemas.microsoft.com/office/drawing/2014/main" id="{2577AF76-E066-1899-5155-5FC63C37CE03}"/>
              </a:ext>
            </a:extLst>
          </p:cNvPr>
          <p:cNvSpPr txBox="1"/>
          <p:nvPr/>
        </p:nvSpPr>
        <p:spPr>
          <a:xfrm>
            <a:off x="878878" y="1633070"/>
            <a:ext cx="1374969" cy="338554"/>
          </a:xfrm>
          <a:prstGeom prst="rect">
            <a:avLst/>
          </a:prstGeom>
          <a:noFill/>
        </p:spPr>
        <p:txBody>
          <a:bodyPr wrap="square" rtlCol="0">
            <a:spAutoFit/>
          </a:bodyPr>
          <a:lstStyle/>
          <a:p>
            <a:r>
              <a:rPr kumimoji="1" lang="en-US" altLang="ja-JP" sz="1600" b="1" dirty="0">
                <a:solidFill>
                  <a:srgbClr val="00FF00"/>
                </a:solidFill>
                <a:latin typeface="Cambria" panose="02040503050406030204" pitchFamily="18" charset="0"/>
              </a:rPr>
              <a:t>Enterprise</a:t>
            </a:r>
            <a:endParaRPr kumimoji="1" lang="ja-JP" altLang="en-US" sz="1600" b="1" dirty="0">
              <a:solidFill>
                <a:srgbClr val="00FF00"/>
              </a:solidFill>
              <a:latin typeface="Cambria" panose="02040503050406030204" pitchFamily="18" charset="0"/>
            </a:endParaRPr>
          </a:p>
        </p:txBody>
      </p:sp>
      <p:sp>
        <p:nvSpPr>
          <p:cNvPr id="12" name="テキスト ボックス 11">
            <a:extLst>
              <a:ext uri="{FF2B5EF4-FFF2-40B4-BE49-F238E27FC236}">
                <a16:creationId xmlns:a16="http://schemas.microsoft.com/office/drawing/2014/main" id="{AF735510-9C96-0669-0969-742EC2D20A2D}"/>
              </a:ext>
            </a:extLst>
          </p:cNvPr>
          <p:cNvSpPr txBox="1"/>
          <p:nvPr/>
        </p:nvSpPr>
        <p:spPr>
          <a:xfrm>
            <a:off x="839393" y="3200617"/>
            <a:ext cx="1502909" cy="338554"/>
          </a:xfrm>
          <a:prstGeom prst="rect">
            <a:avLst/>
          </a:prstGeom>
          <a:noFill/>
        </p:spPr>
        <p:txBody>
          <a:bodyPr wrap="square" rtlCol="0">
            <a:spAutoFit/>
          </a:bodyPr>
          <a:lstStyle/>
          <a:p>
            <a:r>
              <a:rPr kumimoji="1" lang="en-US" altLang="ja-JP" sz="1600" b="1" dirty="0">
                <a:solidFill>
                  <a:srgbClr val="FF0000"/>
                </a:solidFill>
                <a:latin typeface="Cambria" panose="02040503050406030204" pitchFamily="18" charset="0"/>
                <a:ea typeface="Cambria" panose="02040503050406030204" pitchFamily="18" charset="0"/>
              </a:rPr>
              <a:t>Information</a:t>
            </a:r>
          </a:p>
        </p:txBody>
      </p:sp>
      <p:sp>
        <p:nvSpPr>
          <p:cNvPr id="13" name="テキスト ボックス 12">
            <a:extLst>
              <a:ext uri="{FF2B5EF4-FFF2-40B4-BE49-F238E27FC236}">
                <a16:creationId xmlns:a16="http://schemas.microsoft.com/office/drawing/2014/main" id="{6AA26BBA-3C8B-0A40-7FBA-5ED70B7C06B4}"/>
              </a:ext>
            </a:extLst>
          </p:cNvPr>
          <p:cNvSpPr txBox="1"/>
          <p:nvPr/>
        </p:nvSpPr>
        <p:spPr>
          <a:xfrm>
            <a:off x="790811" y="4796916"/>
            <a:ext cx="1696055" cy="338554"/>
          </a:xfrm>
          <a:prstGeom prst="rect">
            <a:avLst/>
          </a:prstGeom>
          <a:noFill/>
        </p:spPr>
        <p:txBody>
          <a:bodyPr wrap="square" rtlCol="0">
            <a:spAutoFit/>
          </a:bodyPr>
          <a:lstStyle/>
          <a:p>
            <a:r>
              <a:rPr kumimoji="1" lang="en-US" altLang="ja-JP" sz="1600" b="1" dirty="0">
                <a:solidFill>
                  <a:srgbClr val="0C8FCC"/>
                </a:solidFill>
                <a:latin typeface="Cambria" panose="02040503050406030204" pitchFamily="18" charset="0"/>
                <a:ea typeface="Cambria" panose="02040503050406030204" pitchFamily="18" charset="0"/>
              </a:rPr>
              <a:t>Environment</a:t>
            </a:r>
          </a:p>
        </p:txBody>
      </p:sp>
      <p:sp>
        <p:nvSpPr>
          <p:cNvPr id="14" name="テキスト ボックス 13">
            <a:extLst>
              <a:ext uri="{FF2B5EF4-FFF2-40B4-BE49-F238E27FC236}">
                <a16:creationId xmlns:a16="http://schemas.microsoft.com/office/drawing/2014/main" id="{E6695C6A-EB7C-287F-E156-78092E7F6F39}"/>
              </a:ext>
            </a:extLst>
          </p:cNvPr>
          <p:cNvSpPr txBox="1"/>
          <p:nvPr/>
        </p:nvSpPr>
        <p:spPr>
          <a:xfrm>
            <a:off x="841694" y="2667217"/>
            <a:ext cx="1487506" cy="338554"/>
          </a:xfrm>
          <a:prstGeom prst="rect">
            <a:avLst/>
          </a:prstGeom>
          <a:noFill/>
        </p:spPr>
        <p:txBody>
          <a:bodyPr wrap="square" rtlCol="0">
            <a:spAutoFit/>
          </a:bodyPr>
          <a:lstStyle/>
          <a:p>
            <a:r>
              <a:rPr kumimoji="1" lang="en-US" altLang="ja-JP" sz="1600" b="1" dirty="0">
                <a:solidFill>
                  <a:srgbClr val="CC0ECC"/>
                </a:solidFill>
                <a:latin typeface="Cambria" panose="02040503050406030204" pitchFamily="18" charset="0"/>
              </a:rPr>
              <a:t>Function</a:t>
            </a:r>
            <a:endParaRPr kumimoji="1" lang="ja-JP" altLang="en-US" sz="1600" b="1" dirty="0">
              <a:solidFill>
                <a:srgbClr val="CC0ECC"/>
              </a:solidFill>
              <a:latin typeface="Cambria" panose="02040503050406030204" pitchFamily="18" charset="0"/>
            </a:endParaRPr>
          </a:p>
        </p:txBody>
      </p:sp>
      <p:sp>
        <p:nvSpPr>
          <p:cNvPr id="15" name="テキスト ボックス 14">
            <a:extLst>
              <a:ext uri="{FF2B5EF4-FFF2-40B4-BE49-F238E27FC236}">
                <a16:creationId xmlns:a16="http://schemas.microsoft.com/office/drawing/2014/main" id="{D8530DF0-7CB6-1E2D-E3D5-D2741D3F364B}"/>
              </a:ext>
            </a:extLst>
          </p:cNvPr>
          <p:cNvSpPr txBox="1"/>
          <p:nvPr/>
        </p:nvSpPr>
        <p:spPr>
          <a:xfrm rot="18106214">
            <a:off x="1664869" y="5338431"/>
            <a:ext cx="1503456" cy="338554"/>
          </a:xfrm>
          <a:prstGeom prst="rect">
            <a:avLst/>
          </a:prstGeom>
          <a:noFill/>
        </p:spPr>
        <p:txBody>
          <a:bodyPr wrap="square" rtlCol="0">
            <a:spAutoFit/>
          </a:bodyPr>
          <a:lstStyle/>
          <a:p>
            <a:pPr algn="r"/>
            <a:r>
              <a:rPr kumimoji="1" lang="en-US" altLang="ja-JP" sz="1600" dirty="0">
                <a:latin typeface="Cambria" panose="02040503050406030204" pitchFamily="18" charset="0"/>
                <a:ea typeface="Cambria" panose="02040503050406030204" pitchFamily="18" charset="0"/>
              </a:rPr>
              <a:t>Requirement</a:t>
            </a:r>
            <a:endParaRPr kumimoji="1" lang="ja-JP" altLang="en-US" sz="1600" dirty="0">
              <a:latin typeface="Cambria" panose="02040503050406030204" pitchFamily="18" charset="0"/>
            </a:endParaRPr>
          </a:p>
        </p:txBody>
      </p:sp>
      <p:sp>
        <p:nvSpPr>
          <p:cNvPr id="16" name="テキスト ボックス 15">
            <a:extLst>
              <a:ext uri="{FF2B5EF4-FFF2-40B4-BE49-F238E27FC236}">
                <a16:creationId xmlns:a16="http://schemas.microsoft.com/office/drawing/2014/main" id="{BDFAF25B-D7FC-D315-0380-95DC5491BE86}"/>
              </a:ext>
            </a:extLst>
          </p:cNvPr>
          <p:cNvSpPr txBox="1"/>
          <p:nvPr/>
        </p:nvSpPr>
        <p:spPr>
          <a:xfrm rot="18106214">
            <a:off x="2564097" y="5390576"/>
            <a:ext cx="1734417" cy="584775"/>
          </a:xfrm>
          <a:prstGeom prst="rect">
            <a:avLst/>
          </a:prstGeom>
          <a:noFill/>
        </p:spPr>
        <p:txBody>
          <a:bodyPr wrap="square" rtlCol="0">
            <a:spAutoFit/>
          </a:bodyPr>
          <a:lstStyle/>
          <a:p>
            <a:pPr algn="r"/>
            <a:r>
              <a:rPr kumimoji="1" lang="en-US" altLang="ja-JP" sz="1600" dirty="0">
                <a:latin typeface="Cambria" panose="02040503050406030204" pitchFamily="18" charset="0"/>
                <a:ea typeface="Cambria" panose="02040503050406030204" pitchFamily="18" charset="0"/>
              </a:rPr>
              <a:t>Design &amp; Engineering</a:t>
            </a:r>
            <a:endParaRPr kumimoji="1" lang="ja-JP" altLang="en-US" sz="1600" dirty="0">
              <a:latin typeface="Cambria" panose="02040503050406030204" pitchFamily="18" charset="0"/>
            </a:endParaRPr>
          </a:p>
        </p:txBody>
      </p:sp>
      <p:sp>
        <p:nvSpPr>
          <p:cNvPr id="17" name="テキスト ボックス 16">
            <a:extLst>
              <a:ext uri="{FF2B5EF4-FFF2-40B4-BE49-F238E27FC236}">
                <a16:creationId xmlns:a16="http://schemas.microsoft.com/office/drawing/2014/main" id="{DAD9EC49-713F-40D1-61BA-20863C4A21EF}"/>
              </a:ext>
            </a:extLst>
          </p:cNvPr>
          <p:cNvSpPr txBox="1"/>
          <p:nvPr/>
        </p:nvSpPr>
        <p:spPr>
          <a:xfrm rot="18106214">
            <a:off x="3399751" y="5350896"/>
            <a:ext cx="1422410" cy="338554"/>
          </a:xfrm>
          <a:prstGeom prst="rect">
            <a:avLst/>
          </a:prstGeom>
          <a:noFill/>
        </p:spPr>
        <p:txBody>
          <a:bodyPr wrap="square" rtlCol="0">
            <a:spAutoFit/>
          </a:bodyPr>
          <a:lstStyle/>
          <a:p>
            <a:pPr algn="r"/>
            <a:r>
              <a:rPr kumimoji="1" lang="en-US" altLang="ja-JP" sz="1600" dirty="0">
                <a:latin typeface="Cambria" panose="02040503050406030204" pitchFamily="18" charset="0"/>
                <a:ea typeface="Cambria" panose="02040503050406030204" pitchFamily="18" charset="0"/>
              </a:rPr>
              <a:t>Production</a:t>
            </a:r>
            <a:endParaRPr kumimoji="1" lang="ja-JP" altLang="en-US" sz="1600" dirty="0">
              <a:latin typeface="Cambria" panose="02040503050406030204" pitchFamily="18" charset="0"/>
            </a:endParaRPr>
          </a:p>
        </p:txBody>
      </p:sp>
      <p:sp>
        <p:nvSpPr>
          <p:cNvPr id="18" name="テキスト ボックス 17">
            <a:extLst>
              <a:ext uri="{FF2B5EF4-FFF2-40B4-BE49-F238E27FC236}">
                <a16:creationId xmlns:a16="http://schemas.microsoft.com/office/drawing/2014/main" id="{A4EF1E9A-7DA2-3AC9-1B16-E8FE7CC083F1}"/>
              </a:ext>
            </a:extLst>
          </p:cNvPr>
          <p:cNvSpPr txBox="1"/>
          <p:nvPr/>
        </p:nvSpPr>
        <p:spPr>
          <a:xfrm rot="18106214">
            <a:off x="3934691" y="5319063"/>
            <a:ext cx="1407733" cy="338554"/>
          </a:xfrm>
          <a:prstGeom prst="rect">
            <a:avLst/>
          </a:prstGeom>
          <a:noFill/>
        </p:spPr>
        <p:txBody>
          <a:bodyPr wrap="square" rtlCol="0">
            <a:spAutoFit/>
          </a:bodyPr>
          <a:lstStyle/>
          <a:p>
            <a:pPr algn="r"/>
            <a:r>
              <a:rPr lang="en-US" altLang="ja-JP" sz="1600" dirty="0">
                <a:latin typeface="Cambria" panose="02040503050406030204" pitchFamily="18" charset="0"/>
                <a:ea typeface="Cambria" panose="02040503050406030204" pitchFamily="18" charset="0"/>
              </a:rPr>
              <a:t>Verification</a:t>
            </a:r>
            <a:endParaRPr kumimoji="1" lang="ja-JP" altLang="en-US" sz="1600" dirty="0">
              <a:latin typeface="Cambria" panose="02040503050406030204" pitchFamily="18" charset="0"/>
            </a:endParaRPr>
          </a:p>
        </p:txBody>
      </p:sp>
      <p:sp>
        <p:nvSpPr>
          <p:cNvPr id="19" name="テキスト ボックス 18">
            <a:extLst>
              <a:ext uri="{FF2B5EF4-FFF2-40B4-BE49-F238E27FC236}">
                <a16:creationId xmlns:a16="http://schemas.microsoft.com/office/drawing/2014/main" id="{15FBBC69-EF83-536C-96D3-E141FED3201D}"/>
              </a:ext>
            </a:extLst>
          </p:cNvPr>
          <p:cNvSpPr txBox="1"/>
          <p:nvPr/>
        </p:nvSpPr>
        <p:spPr>
          <a:xfrm rot="18106214">
            <a:off x="4458619" y="5269388"/>
            <a:ext cx="1413514" cy="338554"/>
          </a:xfrm>
          <a:prstGeom prst="rect">
            <a:avLst/>
          </a:prstGeom>
          <a:noFill/>
        </p:spPr>
        <p:txBody>
          <a:bodyPr wrap="square" rtlCol="0">
            <a:spAutoFit/>
          </a:bodyPr>
          <a:lstStyle/>
          <a:p>
            <a:pPr algn="r"/>
            <a:r>
              <a:rPr kumimoji="1" lang="en-US" altLang="ja-JP" sz="1600" dirty="0">
                <a:latin typeface="Cambria" panose="02040503050406030204" pitchFamily="18" charset="0"/>
                <a:ea typeface="Cambria" panose="02040503050406030204" pitchFamily="18" charset="0"/>
              </a:rPr>
              <a:t>Operations</a:t>
            </a:r>
            <a:endParaRPr kumimoji="1" lang="ja-JP" altLang="en-US" sz="1600" dirty="0">
              <a:latin typeface="Cambria" panose="02040503050406030204" pitchFamily="18" charset="0"/>
            </a:endParaRPr>
          </a:p>
        </p:txBody>
      </p:sp>
      <p:cxnSp>
        <p:nvCxnSpPr>
          <p:cNvPr id="20" name="直線矢印コネクタ 19">
            <a:extLst>
              <a:ext uri="{FF2B5EF4-FFF2-40B4-BE49-F238E27FC236}">
                <a16:creationId xmlns:a16="http://schemas.microsoft.com/office/drawing/2014/main" id="{E166B8F1-C694-6629-3471-A86EFD72DCF4}"/>
              </a:ext>
            </a:extLst>
          </p:cNvPr>
          <p:cNvCxnSpPr>
            <a:cxnSpLocks/>
          </p:cNvCxnSpPr>
          <p:nvPr/>
        </p:nvCxnSpPr>
        <p:spPr>
          <a:xfrm>
            <a:off x="2729110" y="4831774"/>
            <a:ext cx="3578049" cy="5964"/>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CF68AA50-0946-5EB5-91A2-E053A729F173}"/>
              </a:ext>
            </a:extLst>
          </p:cNvPr>
          <p:cNvSpPr txBox="1"/>
          <p:nvPr/>
        </p:nvSpPr>
        <p:spPr>
          <a:xfrm>
            <a:off x="6785225" y="4240889"/>
            <a:ext cx="1319491" cy="338554"/>
          </a:xfrm>
          <a:prstGeom prst="rect">
            <a:avLst/>
          </a:prstGeom>
          <a:noFill/>
        </p:spPr>
        <p:txBody>
          <a:bodyPr wrap="square" rtlCol="0">
            <a:spAutoFit/>
          </a:bodyPr>
          <a:lstStyle/>
          <a:p>
            <a:r>
              <a:rPr kumimoji="1" lang="en-US" altLang="ja-JP" sz="1600" dirty="0">
                <a:latin typeface="Cambria" panose="02040503050406030204" pitchFamily="18" charset="0"/>
                <a:ea typeface="Cambria" panose="02040503050406030204" pitchFamily="18" charset="0"/>
              </a:rPr>
              <a:t>System</a:t>
            </a:r>
          </a:p>
        </p:txBody>
      </p:sp>
      <p:sp>
        <p:nvSpPr>
          <p:cNvPr id="22" name="テキスト ボックス 21">
            <a:extLst>
              <a:ext uri="{FF2B5EF4-FFF2-40B4-BE49-F238E27FC236}">
                <a16:creationId xmlns:a16="http://schemas.microsoft.com/office/drawing/2014/main" id="{10811F03-8A48-BEBC-4CC2-E781B13CE9A9}"/>
              </a:ext>
            </a:extLst>
          </p:cNvPr>
          <p:cNvSpPr txBox="1"/>
          <p:nvPr/>
        </p:nvSpPr>
        <p:spPr>
          <a:xfrm>
            <a:off x="6940884" y="4023886"/>
            <a:ext cx="1319491" cy="338554"/>
          </a:xfrm>
          <a:prstGeom prst="rect">
            <a:avLst/>
          </a:prstGeom>
          <a:noFill/>
        </p:spPr>
        <p:txBody>
          <a:bodyPr wrap="square" rtlCol="0">
            <a:spAutoFit/>
          </a:bodyPr>
          <a:lstStyle/>
          <a:p>
            <a:r>
              <a:rPr kumimoji="1" lang="en-US" altLang="ja-JP" sz="1600" dirty="0">
                <a:latin typeface="Cambria" panose="02040503050406030204" pitchFamily="18" charset="0"/>
                <a:ea typeface="Cambria" panose="02040503050406030204" pitchFamily="18" charset="0"/>
              </a:rPr>
              <a:t>Venue</a:t>
            </a:r>
            <a:endParaRPr kumimoji="1" lang="ja-JP" altLang="en-US" sz="1600" dirty="0">
              <a:latin typeface="Cambria" panose="02040503050406030204" pitchFamily="18" charset="0"/>
            </a:endParaRPr>
          </a:p>
        </p:txBody>
      </p:sp>
      <p:sp>
        <p:nvSpPr>
          <p:cNvPr id="23" name="テキスト ボックス 22">
            <a:extLst>
              <a:ext uri="{FF2B5EF4-FFF2-40B4-BE49-F238E27FC236}">
                <a16:creationId xmlns:a16="http://schemas.microsoft.com/office/drawing/2014/main" id="{8886E1C3-E8DB-621B-1B53-72DD587BBF0F}"/>
              </a:ext>
            </a:extLst>
          </p:cNvPr>
          <p:cNvSpPr txBox="1"/>
          <p:nvPr/>
        </p:nvSpPr>
        <p:spPr>
          <a:xfrm>
            <a:off x="7252304" y="3559027"/>
            <a:ext cx="1319491" cy="338554"/>
          </a:xfrm>
          <a:prstGeom prst="rect">
            <a:avLst/>
          </a:prstGeom>
          <a:noFill/>
        </p:spPr>
        <p:txBody>
          <a:bodyPr wrap="square" rtlCol="0">
            <a:spAutoFit/>
          </a:bodyPr>
          <a:lstStyle/>
          <a:p>
            <a:r>
              <a:rPr kumimoji="1" lang="en-US" altLang="ja-JP" sz="1600" dirty="0">
                <a:latin typeface="Cambria" panose="02040503050406030204" pitchFamily="18" charset="0"/>
                <a:ea typeface="Cambria" panose="02040503050406030204" pitchFamily="18" charset="0"/>
              </a:rPr>
              <a:t>Region</a:t>
            </a:r>
            <a:endParaRPr kumimoji="1" lang="ja-JP" altLang="en-US" sz="1600" dirty="0">
              <a:latin typeface="Cambria" panose="02040503050406030204" pitchFamily="18" charset="0"/>
            </a:endParaRPr>
          </a:p>
        </p:txBody>
      </p:sp>
      <p:sp>
        <p:nvSpPr>
          <p:cNvPr id="24" name="テキスト ボックス 23">
            <a:extLst>
              <a:ext uri="{FF2B5EF4-FFF2-40B4-BE49-F238E27FC236}">
                <a16:creationId xmlns:a16="http://schemas.microsoft.com/office/drawing/2014/main" id="{991D29B6-B4BE-954F-705B-D8642C29B912}"/>
              </a:ext>
            </a:extLst>
          </p:cNvPr>
          <p:cNvSpPr txBox="1"/>
          <p:nvPr/>
        </p:nvSpPr>
        <p:spPr>
          <a:xfrm>
            <a:off x="7387587" y="3351739"/>
            <a:ext cx="1319491" cy="338554"/>
          </a:xfrm>
          <a:prstGeom prst="rect">
            <a:avLst/>
          </a:prstGeom>
          <a:noFill/>
        </p:spPr>
        <p:txBody>
          <a:bodyPr wrap="square" rtlCol="0">
            <a:spAutoFit/>
          </a:bodyPr>
          <a:lstStyle/>
          <a:p>
            <a:r>
              <a:rPr kumimoji="1" lang="en-US" altLang="ja-JP" sz="1600" dirty="0">
                <a:latin typeface="Cambria" panose="02040503050406030204" pitchFamily="18" charset="0"/>
                <a:ea typeface="Cambria" panose="02040503050406030204" pitchFamily="18" charset="0"/>
              </a:rPr>
              <a:t>Globe</a:t>
            </a:r>
            <a:endParaRPr kumimoji="1" lang="ja-JP" altLang="en-US" sz="1600" dirty="0">
              <a:latin typeface="Cambria" panose="02040503050406030204" pitchFamily="18" charset="0"/>
            </a:endParaRPr>
          </a:p>
        </p:txBody>
      </p:sp>
      <p:sp>
        <p:nvSpPr>
          <p:cNvPr id="25" name="テキスト ボックス 24">
            <a:extLst>
              <a:ext uri="{FF2B5EF4-FFF2-40B4-BE49-F238E27FC236}">
                <a16:creationId xmlns:a16="http://schemas.microsoft.com/office/drawing/2014/main" id="{3F29AD7F-4343-5939-2E41-DF50A82695AC}"/>
              </a:ext>
            </a:extLst>
          </p:cNvPr>
          <p:cNvSpPr txBox="1"/>
          <p:nvPr/>
        </p:nvSpPr>
        <p:spPr>
          <a:xfrm>
            <a:off x="7495603" y="3111174"/>
            <a:ext cx="907326" cy="338554"/>
          </a:xfrm>
          <a:prstGeom prst="rect">
            <a:avLst/>
          </a:prstGeom>
          <a:noFill/>
        </p:spPr>
        <p:txBody>
          <a:bodyPr wrap="square" rtlCol="0">
            <a:spAutoFit/>
          </a:bodyPr>
          <a:lstStyle/>
          <a:p>
            <a:r>
              <a:rPr kumimoji="1" lang="en-US" altLang="ja-JP" sz="1600" dirty="0">
                <a:latin typeface="Cambria" panose="02040503050406030204" pitchFamily="18" charset="0"/>
                <a:ea typeface="Cambria" panose="02040503050406030204" pitchFamily="18" charset="0"/>
              </a:rPr>
              <a:t>Space</a:t>
            </a:r>
            <a:endParaRPr kumimoji="1" lang="ja-JP" altLang="en-US" sz="1600" dirty="0">
              <a:latin typeface="Cambria" panose="02040503050406030204" pitchFamily="18" charset="0"/>
            </a:endParaRPr>
          </a:p>
        </p:txBody>
      </p:sp>
      <p:sp>
        <p:nvSpPr>
          <p:cNvPr id="26" name="テキスト ボックス 25">
            <a:extLst>
              <a:ext uri="{FF2B5EF4-FFF2-40B4-BE49-F238E27FC236}">
                <a16:creationId xmlns:a16="http://schemas.microsoft.com/office/drawing/2014/main" id="{0F9830D4-560F-B0C2-F823-319E5BC7F4EE}"/>
              </a:ext>
            </a:extLst>
          </p:cNvPr>
          <p:cNvSpPr txBox="1"/>
          <p:nvPr/>
        </p:nvSpPr>
        <p:spPr>
          <a:xfrm>
            <a:off x="7095234" y="3784901"/>
            <a:ext cx="1199537" cy="338554"/>
          </a:xfrm>
          <a:prstGeom prst="rect">
            <a:avLst/>
          </a:prstGeom>
          <a:noFill/>
        </p:spPr>
        <p:txBody>
          <a:bodyPr wrap="square" rtlCol="0">
            <a:spAutoFit/>
          </a:bodyPr>
          <a:lstStyle/>
          <a:p>
            <a:r>
              <a:rPr kumimoji="1" lang="en-US" altLang="ja-JP" sz="1600" dirty="0">
                <a:latin typeface="Cambria" panose="02040503050406030204" pitchFamily="18" charset="0"/>
                <a:ea typeface="Cambria" panose="02040503050406030204" pitchFamily="18" charset="0"/>
              </a:rPr>
              <a:t>City</a:t>
            </a:r>
            <a:endParaRPr kumimoji="1" lang="ja-JP" altLang="en-US" sz="1600" dirty="0">
              <a:latin typeface="Cambria" panose="02040503050406030204" pitchFamily="18" charset="0"/>
            </a:endParaRPr>
          </a:p>
        </p:txBody>
      </p:sp>
      <p:sp>
        <p:nvSpPr>
          <p:cNvPr id="27" name="テキスト ボックス 26">
            <a:extLst>
              <a:ext uri="{FF2B5EF4-FFF2-40B4-BE49-F238E27FC236}">
                <a16:creationId xmlns:a16="http://schemas.microsoft.com/office/drawing/2014/main" id="{A76FCCBE-24DD-0443-96BE-F18A956C95F1}"/>
              </a:ext>
            </a:extLst>
          </p:cNvPr>
          <p:cNvSpPr txBox="1"/>
          <p:nvPr/>
        </p:nvSpPr>
        <p:spPr>
          <a:xfrm>
            <a:off x="3899841" y="4642689"/>
            <a:ext cx="1040872" cy="318924"/>
          </a:xfrm>
          <a:prstGeom prst="rect">
            <a:avLst/>
          </a:prstGeom>
          <a:solidFill>
            <a:schemeClr val="bg1"/>
          </a:solidFill>
        </p:spPr>
        <p:txBody>
          <a:bodyPr wrap="square" lIns="36000" tIns="36000" rIns="36000" bIns="36000" rtlCol="0">
            <a:spAutoFit/>
          </a:bodyPr>
          <a:lstStyle/>
          <a:p>
            <a:pPr algn="ctr"/>
            <a:r>
              <a:rPr kumimoji="1" lang="en-US" altLang="ja-JP" sz="1600" b="1" dirty="0">
                <a:solidFill>
                  <a:schemeClr val="accent6"/>
                </a:solidFill>
                <a:latin typeface="Cambria" panose="02040503050406030204" pitchFamily="18" charset="0"/>
                <a:ea typeface="Cambria" panose="02040503050406030204" pitchFamily="18" charset="0"/>
              </a:rPr>
              <a:t>Lifecycle</a:t>
            </a:r>
            <a:endParaRPr kumimoji="1" lang="ja-JP" altLang="en-US" sz="1600" b="1" dirty="0">
              <a:solidFill>
                <a:schemeClr val="accent6"/>
              </a:solidFill>
              <a:latin typeface="Cambria" panose="02040503050406030204" pitchFamily="18" charset="0"/>
            </a:endParaRPr>
          </a:p>
        </p:txBody>
      </p:sp>
      <p:sp>
        <p:nvSpPr>
          <p:cNvPr id="28" name="テキスト ボックス 27">
            <a:extLst>
              <a:ext uri="{FF2B5EF4-FFF2-40B4-BE49-F238E27FC236}">
                <a16:creationId xmlns:a16="http://schemas.microsoft.com/office/drawing/2014/main" id="{51F3FDC9-4B38-9370-8DD4-D5C0D58CFFF9}"/>
              </a:ext>
            </a:extLst>
          </p:cNvPr>
          <p:cNvSpPr txBox="1"/>
          <p:nvPr/>
        </p:nvSpPr>
        <p:spPr>
          <a:xfrm rot="16200000">
            <a:off x="-1366037" y="2841617"/>
            <a:ext cx="3691539" cy="584775"/>
          </a:xfrm>
          <a:prstGeom prst="rect">
            <a:avLst/>
          </a:prstGeom>
          <a:noFill/>
        </p:spPr>
        <p:txBody>
          <a:bodyPr wrap="square" rtlCol="0">
            <a:spAutoFit/>
          </a:bodyPr>
          <a:lstStyle/>
          <a:p>
            <a:pPr algn="ctr"/>
            <a:r>
              <a:rPr kumimoji="1" lang="en-US" altLang="ja-JP" sz="1600" dirty="0">
                <a:solidFill>
                  <a:schemeClr val="tx1">
                    <a:lumMod val="50000"/>
                    <a:lumOff val="50000"/>
                  </a:schemeClr>
                </a:solidFill>
                <a:latin typeface="Cambria" panose="02040503050406030204" pitchFamily="18" charset="0"/>
                <a:ea typeface="Cambria" panose="02040503050406030204" pitchFamily="18" charset="0"/>
              </a:rPr>
              <a:t>RASDS++</a:t>
            </a:r>
          </a:p>
          <a:p>
            <a:pPr algn="ctr"/>
            <a:r>
              <a:rPr lang="en-US" altLang="ja-JP" sz="1600" b="1" dirty="0">
                <a:solidFill>
                  <a:schemeClr val="tx1">
                    <a:lumMod val="50000"/>
                    <a:lumOff val="50000"/>
                  </a:schemeClr>
                </a:solidFill>
                <a:latin typeface="Cambria" panose="02040503050406030204" pitchFamily="18" charset="0"/>
                <a:ea typeface="Cambria" panose="02040503050406030204" pitchFamily="18" charset="0"/>
              </a:rPr>
              <a:t>Interoperability Viewpoints</a:t>
            </a:r>
            <a:endParaRPr kumimoji="1" lang="ja-JP" altLang="en-US" sz="1600" b="1" dirty="0">
              <a:solidFill>
                <a:schemeClr val="tx1">
                  <a:lumMod val="50000"/>
                  <a:lumOff val="50000"/>
                </a:schemeClr>
              </a:solidFill>
              <a:latin typeface="Cambria" panose="02040503050406030204" pitchFamily="18" charset="0"/>
            </a:endParaRPr>
          </a:p>
        </p:txBody>
      </p:sp>
      <p:sp>
        <p:nvSpPr>
          <p:cNvPr id="29" name="テキスト ボックス 28">
            <a:extLst>
              <a:ext uri="{FF2B5EF4-FFF2-40B4-BE49-F238E27FC236}">
                <a16:creationId xmlns:a16="http://schemas.microsoft.com/office/drawing/2014/main" id="{31814370-C28B-B6D3-ED46-979940ADE11D}"/>
              </a:ext>
            </a:extLst>
          </p:cNvPr>
          <p:cNvSpPr txBox="1"/>
          <p:nvPr/>
        </p:nvSpPr>
        <p:spPr>
          <a:xfrm rot="18106214">
            <a:off x="5259950" y="5140589"/>
            <a:ext cx="1029791" cy="338554"/>
          </a:xfrm>
          <a:prstGeom prst="rect">
            <a:avLst/>
          </a:prstGeom>
          <a:noFill/>
        </p:spPr>
        <p:txBody>
          <a:bodyPr wrap="square" rtlCol="0">
            <a:spAutoFit/>
          </a:bodyPr>
          <a:lstStyle/>
          <a:p>
            <a:pPr algn="r"/>
            <a:r>
              <a:rPr kumimoji="1" lang="en-US" altLang="ja-JP" sz="1600" dirty="0">
                <a:latin typeface="Cambria" panose="02040503050406030204" pitchFamily="18" charset="0"/>
                <a:ea typeface="Cambria" panose="02040503050406030204" pitchFamily="18" charset="0"/>
              </a:rPr>
              <a:t>Disposal</a:t>
            </a:r>
            <a:endParaRPr kumimoji="1" lang="ja-JP" altLang="en-US" sz="1600" dirty="0">
              <a:latin typeface="Cambria" panose="02040503050406030204" pitchFamily="18" charset="0"/>
            </a:endParaRPr>
          </a:p>
        </p:txBody>
      </p:sp>
      <p:cxnSp>
        <p:nvCxnSpPr>
          <p:cNvPr id="30" name="直線矢印コネクタ 29">
            <a:extLst>
              <a:ext uri="{FF2B5EF4-FFF2-40B4-BE49-F238E27FC236}">
                <a16:creationId xmlns:a16="http://schemas.microsoft.com/office/drawing/2014/main" id="{45496E9B-109F-B3E5-A3C2-B138749E0C58}"/>
              </a:ext>
            </a:extLst>
          </p:cNvPr>
          <p:cNvCxnSpPr>
            <a:cxnSpLocks/>
          </p:cNvCxnSpPr>
          <p:nvPr/>
        </p:nvCxnSpPr>
        <p:spPr>
          <a:xfrm flipV="1">
            <a:off x="6551344" y="3199568"/>
            <a:ext cx="849642" cy="1480198"/>
          </a:xfrm>
          <a:prstGeom prst="straightConnector1">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1" name="テキスト ボックス 30">
            <a:extLst>
              <a:ext uri="{FF2B5EF4-FFF2-40B4-BE49-F238E27FC236}">
                <a16:creationId xmlns:a16="http://schemas.microsoft.com/office/drawing/2014/main" id="{2D5AFE90-7BF4-0BFD-308F-52A9DA4A5768}"/>
              </a:ext>
            </a:extLst>
          </p:cNvPr>
          <p:cNvSpPr txBox="1"/>
          <p:nvPr/>
        </p:nvSpPr>
        <p:spPr>
          <a:xfrm rot="18126862">
            <a:off x="6505181" y="3805724"/>
            <a:ext cx="885791" cy="246221"/>
          </a:xfrm>
          <a:prstGeom prst="rect">
            <a:avLst/>
          </a:prstGeom>
          <a:solidFill>
            <a:schemeClr val="bg1"/>
          </a:solidFill>
        </p:spPr>
        <p:txBody>
          <a:bodyPr wrap="square" lIns="36000" tIns="0" rIns="36000" bIns="0" rtlCol="0">
            <a:spAutoFit/>
          </a:bodyPr>
          <a:lstStyle/>
          <a:p>
            <a:pPr algn="ctr"/>
            <a:r>
              <a:rPr kumimoji="1" lang="en-US" altLang="ja-JP" sz="1600" b="1" dirty="0">
                <a:solidFill>
                  <a:schemeClr val="accent6"/>
                </a:solidFill>
                <a:latin typeface="Cambria" panose="02040503050406030204" pitchFamily="18" charset="0"/>
                <a:ea typeface="Cambria" panose="02040503050406030204" pitchFamily="18" charset="0"/>
              </a:rPr>
              <a:t>Scope</a:t>
            </a:r>
            <a:endParaRPr kumimoji="1" lang="ja-JP" altLang="en-US" sz="1600" b="1" dirty="0">
              <a:solidFill>
                <a:schemeClr val="accent6"/>
              </a:solidFill>
              <a:latin typeface="Cambria" panose="02040503050406030204" pitchFamily="18" charset="0"/>
            </a:endParaRPr>
          </a:p>
        </p:txBody>
      </p:sp>
      <p:sp>
        <p:nvSpPr>
          <p:cNvPr id="32" name="テキスト ボックス 31">
            <a:extLst>
              <a:ext uri="{FF2B5EF4-FFF2-40B4-BE49-F238E27FC236}">
                <a16:creationId xmlns:a16="http://schemas.microsoft.com/office/drawing/2014/main" id="{BEBA6755-66B0-C3B5-5314-AA0BDE19B71E}"/>
              </a:ext>
            </a:extLst>
          </p:cNvPr>
          <p:cNvSpPr txBox="1"/>
          <p:nvPr/>
        </p:nvSpPr>
        <p:spPr>
          <a:xfrm>
            <a:off x="6634912" y="4477907"/>
            <a:ext cx="1319491" cy="338554"/>
          </a:xfrm>
          <a:prstGeom prst="rect">
            <a:avLst/>
          </a:prstGeom>
          <a:noFill/>
        </p:spPr>
        <p:txBody>
          <a:bodyPr wrap="square" rtlCol="0">
            <a:spAutoFit/>
          </a:bodyPr>
          <a:lstStyle/>
          <a:p>
            <a:r>
              <a:rPr kumimoji="1" lang="en-US" altLang="ja-JP" sz="1600" dirty="0">
                <a:latin typeface="Cambria" panose="02040503050406030204" pitchFamily="18" charset="0"/>
                <a:ea typeface="Cambria" panose="02040503050406030204" pitchFamily="18" charset="0"/>
              </a:rPr>
              <a:t>Component</a:t>
            </a:r>
          </a:p>
        </p:txBody>
      </p:sp>
      <p:sp>
        <p:nvSpPr>
          <p:cNvPr id="34" name="テキスト ボックス 33">
            <a:extLst>
              <a:ext uri="{FF2B5EF4-FFF2-40B4-BE49-F238E27FC236}">
                <a16:creationId xmlns:a16="http://schemas.microsoft.com/office/drawing/2014/main" id="{01AA7901-239D-3999-B2E7-FA05A343503A}"/>
              </a:ext>
            </a:extLst>
          </p:cNvPr>
          <p:cNvSpPr txBox="1"/>
          <p:nvPr/>
        </p:nvSpPr>
        <p:spPr>
          <a:xfrm>
            <a:off x="846296" y="2176263"/>
            <a:ext cx="1696055" cy="338554"/>
          </a:xfrm>
          <a:prstGeom prst="rect">
            <a:avLst/>
          </a:prstGeom>
          <a:noFill/>
        </p:spPr>
        <p:txBody>
          <a:bodyPr wrap="square" rtlCol="0">
            <a:spAutoFit/>
          </a:bodyPr>
          <a:lstStyle/>
          <a:p>
            <a:r>
              <a:rPr lang="en-US" altLang="ja-JP" sz="1600" b="1" dirty="0">
                <a:solidFill>
                  <a:srgbClr val="FF7C00"/>
                </a:solidFill>
                <a:latin typeface="Cambria" panose="02040503050406030204" pitchFamily="18" charset="0"/>
                <a:ea typeface="Cambria" panose="02040503050406030204" pitchFamily="18" charset="0"/>
              </a:rPr>
              <a:t>Services</a:t>
            </a:r>
          </a:p>
        </p:txBody>
      </p:sp>
      <p:sp>
        <p:nvSpPr>
          <p:cNvPr id="41" name="テキスト ボックス 40">
            <a:extLst>
              <a:ext uri="{FF2B5EF4-FFF2-40B4-BE49-F238E27FC236}">
                <a16:creationId xmlns:a16="http://schemas.microsoft.com/office/drawing/2014/main" id="{2A23CABB-325B-AD97-096B-50E3B8BE301C}"/>
              </a:ext>
            </a:extLst>
          </p:cNvPr>
          <p:cNvSpPr txBox="1"/>
          <p:nvPr/>
        </p:nvSpPr>
        <p:spPr>
          <a:xfrm>
            <a:off x="824537" y="3700263"/>
            <a:ext cx="1858472" cy="338554"/>
          </a:xfrm>
          <a:prstGeom prst="rect">
            <a:avLst/>
          </a:prstGeom>
          <a:noFill/>
        </p:spPr>
        <p:txBody>
          <a:bodyPr wrap="square" rtlCol="0">
            <a:spAutoFit/>
          </a:bodyPr>
          <a:lstStyle/>
          <a:p>
            <a:r>
              <a:rPr kumimoji="1" lang="en-US" altLang="ja-JP" sz="1600" b="1" dirty="0">
                <a:solidFill>
                  <a:srgbClr val="CCC30C"/>
                </a:solidFill>
                <a:latin typeface="Cambria" panose="02040503050406030204" pitchFamily="18" charset="0"/>
                <a:ea typeface="Cambria" panose="02040503050406030204" pitchFamily="18" charset="0"/>
              </a:rPr>
              <a:t>Communication</a:t>
            </a:r>
          </a:p>
        </p:txBody>
      </p:sp>
      <p:sp>
        <p:nvSpPr>
          <p:cNvPr id="60" name="正方形/長方形 59">
            <a:extLst>
              <a:ext uri="{FF2B5EF4-FFF2-40B4-BE49-F238E27FC236}">
                <a16:creationId xmlns:a16="http://schemas.microsoft.com/office/drawing/2014/main" id="{E9C25937-A566-EACC-C382-9E987B1190EB}"/>
              </a:ext>
            </a:extLst>
          </p:cNvPr>
          <p:cNvSpPr/>
          <p:nvPr/>
        </p:nvSpPr>
        <p:spPr>
          <a:xfrm>
            <a:off x="3645522" y="6137696"/>
            <a:ext cx="2087417" cy="336408"/>
          </a:xfrm>
          <a:prstGeom prst="rect">
            <a:avLst/>
          </a:prstGeom>
          <a:solidFill>
            <a:schemeClr val="accent5">
              <a:lumMod val="75000"/>
            </a:schemeClr>
          </a:solidFill>
          <a:ln w="19050">
            <a:no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en-US" altLang="ja-JP" sz="1600" dirty="0">
                <a:solidFill>
                  <a:schemeClr val="bg1"/>
                </a:solidFill>
                <a:latin typeface="Cambria" panose="02040503050406030204" pitchFamily="18" charset="0"/>
              </a:rPr>
              <a:t>Mission assurance</a:t>
            </a:r>
            <a:endParaRPr kumimoji="1" lang="ja-JP" altLang="en-US" sz="1600" dirty="0">
              <a:solidFill>
                <a:schemeClr val="bg1"/>
              </a:solidFill>
              <a:latin typeface="Cambria" panose="02040503050406030204" pitchFamily="18" charset="0"/>
            </a:endParaRPr>
          </a:p>
        </p:txBody>
      </p:sp>
      <p:sp>
        <p:nvSpPr>
          <p:cNvPr id="61" name="正方形/長方形 60">
            <a:extLst>
              <a:ext uri="{FF2B5EF4-FFF2-40B4-BE49-F238E27FC236}">
                <a16:creationId xmlns:a16="http://schemas.microsoft.com/office/drawing/2014/main" id="{D27A4A4F-9A75-BEC7-1FDD-9B40D3B09F7B}"/>
              </a:ext>
            </a:extLst>
          </p:cNvPr>
          <p:cNvSpPr/>
          <p:nvPr/>
        </p:nvSpPr>
        <p:spPr>
          <a:xfrm>
            <a:off x="5185516" y="5754408"/>
            <a:ext cx="2087417" cy="305825"/>
          </a:xfrm>
          <a:prstGeom prst="rect">
            <a:avLst/>
          </a:prstGeom>
          <a:solidFill>
            <a:schemeClr val="accent5">
              <a:lumMod val="75000"/>
            </a:schemeClr>
          </a:solidFill>
          <a:ln w="19050">
            <a:no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ja-JP" sz="1600" dirty="0">
                <a:solidFill>
                  <a:schemeClr val="bg1"/>
                </a:solidFill>
                <a:latin typeface="Cambria" panose="02040503050406030204" pitchFamily="18" charset="0"/>
              </a:rPr>
              <a:t>Service/Operation</a:t>
            </a:r>
            <a:endParaRPr kumimoji="1" lang="ja-JP" altLang="en-US" sz="1600" dirty="0">
              <a:solidFill>
                <a:schemeClr val="bg1"/>
              </a:solidFill>
              <a:latin typeface="Cambria" panose="02040503050406030204" pitchFamily="18" charset="0"/>
            </a:endParaRPr>
          </a:p>
        </p:txBody>
      </p:sp>
      <p:sp>
        <p:nvSpPr>
          <p:cNvPr id="62" name="右中かっこ 61">
            <a:extLst>
              <a:ext uri="{FF2B5EF4-FFF2-40B4-BE49-F238E27FC236}">
                <a16:creationId xmlns:a16="http://schemas.microsoft.com/office/drawing/2014/main" id="{AB2FC3F4-C191-E8A9-8921-9E56F6BB3939}"/>
              </a:ext>
            </a:extLst>
          </p:cNvPr>
          <p:cNvSpPr/>
          <p:nvPr/>
        </p:nvSpPr>
        <p:spPr>
          <a:xfrm rot="5400000">
            <a:off x="4610138" y="5461018"/>
            <a:ext cx="157740" cy="847672"/>
          </a:xfrm>
          <a:prstGeom prst="rightBrace">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600"/>
          </a:p>
        </p:txBody>
      </p:sp>
      <p:cxnSp>
        <p:nvCxnSpPr>
          <p:cNvPr id="63" name="直線矢印コネクタ 62">
            <a:extLst>
              <a:ext uri="{FF2B5EF4-FFF2-40B4-BE49-F238E27FC236}">
                <a16:creationId xmlns:a16="http://schemas.microsoft.com/office/drawing/2014/main" id="{92B573F7-380D-7157-6A97-7D6390541BE5}"/>
              </a:ext>
            </a:extLst>
          </p:cNvPr>
          <p:cNvCxnSpPr>
            <a:cxnSpLocks/>
            <a:stCxn id="60" idx="0"/>
            <a:endCxn id="62" idx="1"/>
          </p:cNvCxnSpPr>
          <p:nvPr/>
        </p:nvCxnSpPr>
        <p:spPr>
          <a:xfrm flipH="1" flipV="1">
            <a:off x="4689008" y="5963724"/>
            <a:ext cx="223" cy="17397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直線矢印コネクタ 63">
            <a:extLst>
              <a:ext uri="{FF2B5EF4-FFF2-40B4-BE49-F238E27FC236}">
                <a16:creationId xmlns:a16="http://schemas.microsoft.com/office/drawing/2014/main" id="{00194833-CD82-1B69-937F-AC396C3C1A06}"/>
              </a:ext>
            </a:extLst>
          </p:cNvPr>
          <p:cNvCxnSpPr>
            <a:cxnSpLocks/>
            <a:endCxn id="19" idx="2"/>
          </p:cNvCxnSpPr>
          <p:nvPr/>
        </p:nvCxnSpPr>
        <p:spPr>
          <a:xfrm flipH="1" flipV="1">
            <a:off x="5309290" y="5527792"/>
            <a:ext cx="84000" cy="22661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正方形/長方形 64">
            <a:extLst>
              <a:ext uri="{FF2B5EF4-FFF2-40B4-BE49-F238E27FC236}">
                <a16:creationId xmlns:a16="http://schemas.microsoft.com/office/drawing/2014/main" id="{DD1A4B30-88C2-4155-8C67-93788FA7623A}"/>
              </a:ext>
            </a:extLst>
          </p:cNvPr>
          <p:cNvSpPr/>
          <p:nvPr/>
        </p:nvSpPr>
        <p:spPr>
          <a:xfrm>
            <a:off x="7562441" y="2394397"/>
            <a:ext cx="1498167" cy="647414"/>
          </a:xfrm>
          <a:prstGeom prst="rect">
            <a:avLst/>
          </a:prstGeom>
          <a:solidFill>
            <a:schemeClr val="accent5">
              <a:lumMod val="75000"/>
            </a:schemeClr>
          </a:solidFill>
          <a:ln w="19050">
            <a:no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ja-JP" sz="1600" dirty="0">
                <a:solidFill>
                  <a:schemeClr val="bg1"/>
                </a:solidFill>
                <a:latin typeface="Cambria" panose="02040503050406030204" pitchFamily="18" charset="0"/>
              </a:rPr>
              <a:t>Wider </a:t>
            </a:r>
          </a:p>
          <a:p>
            <a:pPr algn="ctr"/>
            <a:r>
              <a:rPr lang="en-US" altLang="ja-JP" sz="1600" dirty="0">
                <a:solidFill>
                  <a:schemeClr val="bg1"/>
                </a:solidFill>
                <a:latin typeface="Cambria" panose="02040503050406030204" pitchFamily="18" charset="0"/>
              </a:rPr>
              <a:t>Spatial Scope</a:t>
            </a:r>
          </a:p>
        </p:txBody>
      </p:sp>
      <p:sp>
        <p:nvSpPr>
          <p:cNvPr id="66" name="右中かっこ 65">
            <a:extLst>
              <a:ext uri="{FF2B5EF4-FFF2-40B4-BE49-F238E27FC236}">
                <a16:creationId xmlns:a16="http://schemas.microsoft.com/office/drawing/2014/main" id="{18B4A1FC-333F-F3E8-B14C-27EB1A7D74A7}"/>
              </a:ext>
            </a:extLst>
          </p:cNvPr>
          <p:cNvSpPr/>
          <p:nvPr/>
        </p:nvSpPr>
        <p:spPr>
          <a:xfrm>
            <a:off x="8200813" y="3300355"/>
            <a:ext cx="221424" cy="539610"/>
          </a:xfrm>
          <a:prstGeom prst="rightBrace">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600"/>
          </a:p>
        </p:txBody>
      </p:sp>
      <p:cxnSp>
        <p:nvCxnSpPr>
          <p:cNvPr id="67" name="直線矢印コネクタ 66">
            <a:extLst>
              <a:ext uri="{FF2B5EF4-FFF2-40B4-BE49-F238E27FC236}">
                <a16:creationId xmlns:a16="http://schemas.microsoft.com/office/drawing/2014/main" id="{12966390-AB1B-9DCC-AA7D-F4D67EC604EE}"/>
              </a:ext>
            </a:extLst>
          </p:cNvPr>
          <p:cNvCxnSpPr>
            <a:cxnSpLocks/>
            <a:stCxn id="66" idx="1"/>
          </p:cNvCxnSpPr>
          <p:nvPr/>
        </p:nvCxnSpPr>
        <p:spPr>
          <a:xfrm flipV="1">
            <a:off x="8422237" y="3036237"/>
            <a:ext cx="0" cy="53392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96" name="グループ化 95">
            <a:extLst>
              <a:ext uri="{FF2B5EF4-FFF2-40B4-BE49-F238E27FC236}">
                <a16:creationId xmlns:a16="http://schemas.microsoft.com/office/drawing/2014/main" id="{5C07D7B7-65B7-8DAB-67E9-FAB501883E1C}"/>
              </a:ext>
            </a:extLst>
          </p:cNvPr>
          <p:cNvGrpSpPr/>
          <p:nvPr/>
        </p:nvGrpSpPr>
        <p:grpSpPr>
          <a:xfrm>
            <a:off x="2794011" y="2179609"/>
            <a:ext cx="4225506" cy="1438513"/>
            <a:chOff x="7770790" y="512433"/>
            <a:chExt cx="4225506" cy="1438513"/>
          </a:xfrm>
        </p:grpSpPr>
        <p:cxnSp>
          <p:nvCxnSpPr>
            <p:cNvPr id="97" name="直線コネクタ 96">
              <a:extLst>
                <a:ext uri="{FF2B5EF4-FFF2-40B4-BE49-F238E27FC236}">
                  <a16:creationId xmlns:a16="http://schemas.microsoft.com/office/drawing/2014/main" id="{609CD2DB-C477-483F-AD2C-6D901BFAFA3A}"/>
                </a:ext>
              </a:extLst>
            </p:cNvPr>
            <p:cNvCxnSpPr>
              <a:cxnSpLocks/>
            </p:cNvCxnSpPr>
            <p:nvPr/>
          </p:nvCxnSpPr>
          <p:spPr>
            <a:xfrm flipH="1">
              <a:off x="9404213" y="528537"/>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線コネクタ 97">
              <a:extLst>
                <a:ext uri="{FF2B5EF4-FFF2-40B4-BE49-F238E27FC236}">
                  <a16:creationId xmlns:a16="http://schemas.microsoft.com/office/drawing/2014/main" id="{DDEEE7F3-29CE-16B1-1A44-B47B614F8597}"/>
                </a:ext>
              </a:extLst>
            </p:cNvPr>
            <p:cNvCxnSpPr>
              <a:cxnSpLocks/>
            </p:cNvCxnSpPr>
            <p:nvPr/>
          </p:nvCxnSpPr>
          <p:spPr>
            <a:xfrm flipH="1">
              <a:off x="8058368" y="1239742"/>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線コネクタ 98">
              <a:extLst>
                <a:ext uri="{FF2B5EF4-FFF2-40B4-BE49-F238E27FC236}">
                  <a16:creationId xmlns:a16="http://schemas.microsoft.com/office/drawing/2014/main" id="{7CB24E81-7B17-D634-2587-B5AE8214B2C2}"/>
                </a:ext>
              </a:extLst>
            </p:cNvPr>
            <p:cNvCxnSpPr>
              <a:cxnSpLocks/>
            </p:cNvCxnSpPr>
            <p:nvPr/>
          </p:nvCxnSpPr>
          <p:spPr>
            <a:xfrm flipH="1">
              <a:off x="8288801" y="863994"/>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8D87F1B9-5B7A-BD34-0BF6-61EA522B1B43}"/>
                </a:ext>
              </a:extLst>
            </p:cNvPr>
            <p:cNvCxnSpPr>
              <a:cxnSpLocks/>
            </p:cNvCxnSpPr>
            <p:nvPr/>
          </p:nvCxnSpPr>
          <p:spPr>
            <a:xfrm flipH="1">
              <a:off x="7770790" y="1690518"/>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8E474BA7-D27E-ED58-0AD3-B6DA201D1020}"/>
                </a:ext>
              </a:extLst>
            </p:cNvPr>
            <p:cNvCxnSpPr>
              <a:cxnSpLocks/>
            </p:cNvCxnSpPr>
            <p:nvPr/>
          </p:nvCxnSpPr>
          <p:spPr>
            <a:xfrm flipH="1">
              <a:off x="9980985" y="524445"/>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0125A1C0-F7F5-DDAB-9E4B-95721C17C3A7}"/>
                </a:ext>
              </a:extLst>
            </p:cNvPr>
            <p:cNvCxnSpPr>
              <a:cxnSpLocks/>
            </p:cNvCxnSpPr>
            <p:nvPr/>
          </p:nvCxnSpPr>
          <p:spPr>
            <a:xfrm flipH="1">
              <a:off x="8194145" y="522659"/>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92C3F02F-3690-9E74-E105-8B6EDCCF2078}"/>
                </a:ext>
              </a:extLst>
            </p:cNvPr>
            <p:cNvCxnSpPr>
              <a:cxnSpLocks/>
            </p:cNvCxnSpPr>
            <p:nvPr/>
          </p:nvCxnSpPr>
          <p:spPr>
            <a:xfrm flipH="1">
              <a:off x="10570402" y="512433"/>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371C2B96-C848-8376-EBA9-D35413E85181}"/>
                </a:ext>
              </a:extLst>
            </p:cNvPr>
            <p:cNvCxnSpPr>
              <a:cxnSpLocks/>
            </p:cNvCxnSpPr>
            <p:nvPr/>
          </p:nvCxnSpPr>
          <p:spPr>
            <a:xfrm flipH="1">
              <a:off x="8794875" y="515720"/>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直線コネクタ 104">
              <a:extLst>
                <a:ext uri="{FF2B5EF4-FFF2-40B4-BE49-F238E27FC236}">
                  <a16:creationId xmlns:a16="http://schemas.microsoft.com/office/drawing/2014/main" id="{BDD11E10-BEFE-27E5-49E4-C3FBEC603CA1}"/>
                </a:ext>
              </a:extLst>
            </p:cNvPr>
            <p:cNvCxnSpPr>
              <a:cxnSpLocks/>
            </p:cNvCxnSpPr>
            <p:nvPr/>
          </p:nvCxnSpPr>
          <p:spPr>
            <a:xfrm flipH="1">
              <a:off x="8407375" y="685294"/>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線コネクタ 105">
              <a:extLst>
                <a:ext uri="{FF2B5EF4-FFF2-40B4-BE49-F238E27FC236}">
                  <a16:creationId xmlns:a16="http://schemas.microsoft.com/office/drawing/2014/main" id="{79C8A411-93B8-9C20-8C6B-0E87834E5DD2}"/>
                </a:ext>
              </a:extLst>
            </p:cNvPr>
            <p:cNvCxnSpPr>
              <a:cxnSpLocks/>
            </p:cNvCxnSpPr>
            <p:nvPr/>
          </p:nvCxnSpPr>
          <p:spPr>
            <a:xfrm flipH="1">
              <a:off x="8163091" y="1049242"/>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線コネクタ 106">
              <a:extLst>
                <a:ext uri="{FF2B5EF4-FFF2-40B4-BE49-F238E27FC236}">
                  <a16:creationId xmlns:a16="http://schemas.microsoft.com/office/drawing/2014/main" id="{6678C8FB-9B5B-1292-0ECC-DB3D5131B0B1}"/>
                </a:ext>
              </a:extLst>
            </p:cNvPr>
            <p:cNvCxnSpPr>
              <a:cxnSpLocks/>
            </p:cNvCxnSpPr>
            <p:nvPr/>
          </p:nvCxnSpPr>
          <p:spPr>
            <a:xfrm flipH="1">
              <a:off x="7919164" y="1453481"/>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フローチャート: データ 4">
            <a:extLst>
              <a:ext uri="{FF2B5EF4-FFF2-40B4-BE49-F238E27FC236}">
                <a16:creationId xmlns:a16="http://schemas.microsoft.com/office/drawing/2014/main" id="{C0400292-6AA8-1CA7-D09A-C5EB08B2FB2A}"/>
              </a:ext>
            </a:extLst>
          </p:cNvPr>
          <p:cNvSpPr/>
          <p:nvPr/>
        </p:nvSpPr>
        <p:spPr>
          <a:xfrm>
            <a:off x="2724611" y="2743214"/>
            <a:ext cx="4486151" cy="1422409"/>
          </a:xfrm>
          <a:prstGeom prst="flowChartInputOutput">
            <a:avLst/>
          </a:prstGeom>
          <a:solidFill>
            <a:srgbClr val="548235">
              <a:alpha val="80000"/>
            </a:srgb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46" name="グループ化 145">
            <a:extLst>
              <a:ext uri="{FF2B5EF4-FFF2-40B4-BE49-F238E27FC236}">
                <a16:creationId xmlns:a16="http://schemas.microsoft.com/office/drawing/2014/main" id="{3A41BFE0-9520-8F62-C989-916315514086}"/>
              </a:ext>
            </a:extLst>
          </p:cNvPr>
          <p:cNvGrpSpPr/>
          <p:nvPr/>
        </p:nvGrpSpPr>
        <p:grpSpPr>
          <a:xfrm>
            <a:off x="2862985" y="2746234"/>
            <a:ext cx="4225506" cy="1438513"/>
            <a:chOff x="7770790" y="512433"/>
            <a:chExt cx="4225506" cy="1438513"/>
          </a:xfrm>
        </p:grpSpPr>
        <p:cxnSp>
          <p:nvCxnSpPr>
            <p:cNvPr id="147" name="直線コネクタ 146">
              <a:extLst>
                <a:ext uri="{FF2B5EF4-FFF2-40B4-BE49-F238E27FC236}">
                  <a16:creationId xmlns:a16="http://schemas.microsoft.com/office/drawing/2014/main" id="{820B7C2F-A267-4E05-8226-A941C5260BC4}"/>
                </a:ext>
              </a:extLst>
            </p:cNvPr>
            <p:cNvCxnSpPr>
              <a:cxnSpLocks/>
            </p:cNvCxnSpPr>
            <p:nvPr/>
          </p:nvCxnSpPr>
          <p:spPr>
            <a:xfrm flipH="1">
              <a:off x="9404213" y="528537"/>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直線コネクタ 147">
              <a:extLst>
                <a:ext uri="{FF2B5EF4-FFF2-40B4-BE49-F238E27FC236}">
                  <a16:creationId xmlns:a16="http://schemas.microsoft.com/office/drawing/2014/main" id="{E14A217D-20CE-B9AF-9394-338B76636DC4}"/>
                </a:ext>
              </a:extLst>
            </p:cNvPr>
            <p:cNvCxnSpPr>
              <a:cxnSpLocks/>
            </p:cNvCxnSpPr>
            <p:nvPr/>
          </p:nvCxnSpPr>
          <p:spPr>
            <a:xfrm flipH="1">
              <a:off x="8058368" y="1239742"/>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直線コネクタ 148">
              <a:extLst>
                <a:ext uri="{FF2B5EF4-FFF2-40B4-BE49-F238E27FC236}">
                  <a16:creationId xmlns:a16="http://schemas.microsoft.com/office/drawing/2014/main" id="{6D479667-C50E-A495-0113-079D3C64C0B9}"/>
                </a:ext>
              </a:extLst>
            </p:cNvPr>
            <p:cNvCxnSpPr>
              <a:cxnSpLocks/>
            </p:cNvCxnSpPr>
            <p:nvPr/>
          </p:nvCxnSpPr>
          <p:spPr>
            <a:xfrm flipH="1">
              <a:off x="8288801" y="863994"/>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直線コネクタ 149">
              <a:extLst>
                <a:ext uri="{FF2B5EF4-FFF2-40B4-BE49-F238E27FC236}">
                  <a16:creationId xmlns:a16="http://schemas.microsoft.com/office/drawing/2014/main" id="{EE108D06-9239-FCF2-A9B8-A7AF368530D7}"/>
                </a:ext>
              </a:extLst>
            </p:cNvPr>
            <p:cNvCxnSpPr>
              <a:cxnSpLocks/>
            </p:cNvCxnSpPr>
            <p:nvPr/>
          </p:nvCxnSpPr>
          <p:spPr>
            <a:xfrm flipH="1">
              <a:off x="7770790" y="1690518"/>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直線コネクタ 150">
              <a:extLst>
                <a:ext uri="{FF2B5EF4-FFF2-40B4-BE49-F238E27FC236}">
                  <a16:creationId xmlns:a16="http://schemas.microsoft.com/office/drawing/2014/main" id="{AF797C10-0CD6-777F-F9F2-ADA60A745C72}"/>
                </a:ext>
              </a:extLst>
            </p:cNvPr>
            <p:cNvCxnSpPr>
              <a:cxnSpLocks/>
            </p:cNvCxnSpPr>
            <p:nvPr/>
          </p:nvCxnSpPr>
          <p:spPr>
            <a:xfrm flipH="1">
              <a:off x="9980985" y="524445"/>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直線コネクタ 151">
              <a:extLst>
                <a:ext uri="{FF2B5EF4-FFF2-40B4-BE49-F238E27FC236}">
                  <a16:creationId xmlns:a16="http://schemas.microsoft.com/office/drawing/2014/main" id="{37967316-ACEF-D486-E098-CB5CDE699CED}"/>
                </a:ext>
              </a:extLst>
            </p:cNvPr>
            <p:cNvCxnSpPr>
              <a:cxnSpLocks/>
            </p:cNvCxnSpPr>
            <p:nvPr/>
          </p:nvCxnSpPr>
          <p:spPr>
            <a:xfrm flipH="1">
              <a:off x="8194145" y="522659"/>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直線コネクタ 152">
              <a:extLst>
                <a:ext uri="{FF2B5EF4-FFF2-40B4-BE49-F238E27FC236}">
                  <a16:creationId xmlns:a16="http://schemas.microsoft.com/office/drawing/2014/main" id="{12B6F657-2106-3043-6809-213FD7BC64B7}"/>
                </a:ext>
              </a:extLst>
            </p:cNvPr>
            <p:cNvCxnSpPr>
              <a:cxnSpLocks/>
            </p:cNvCxnSpPr>
            <p:nvPr/>
          </p:nvCxnSpPr>
          <p:spPr>
            <a:xfrm flipH="1">
              <a:off x="10570402" y="512433"/>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直線コネクタ 153">
              <a:extLst>
                <a:ext uri="{FF2B5EF4-FFF2-40B4-BE49-F238E27FC236}">
                  <a16:creationId xmlns:a16="http://schemas.microsoft.com/office/drawing/2014/main" id="{5ADFE216-5E7F-9C67-8EBC-A318F1991A37}"/>
                </a:ext>
              </a:extLst>
            </p:cNvPr>
            <p:cNvCxnSpPr>
              <a:cxnSpLocks/>
            </p:cNvCxnSpPr>
            <p:nvPr/>
          </p:nvCxnSpPr>
          <p:spPr>
            <a:xfrm flipH="1">
              <a:off x="8794875" y="515720"/>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直線コネクタ 154">
              <a:extLst>
                <a:ext uri="{FF2B5EF4-FFF2-40B4-BE49-F238E27FC236}">
                  <a16:creationId xmlns:a16="http://schemas.microsoft.com/office/drawing/2014/main" id="{C5E197D4-E912-F39D-B14D-734C6D009CF9}"/>
                </a:ext>
              </a:extLst>
            </p:cNvPr>
            <p:cNvCxnSpPr>
              <a:cxnSpLocks/>
            </p:cNvCxnSpPr>
            <p:nvPr/>
          </p:nvCxnSpPr>
          <p:spPr>
            <a:xfrm flipH="1">
              <a:off x="8407375" y="685294"/>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直線コネクタ 155">
              <a:extLst>
                <a:ext uri="{FF2B5EF4-FFF2-40B4-BE49-F238E27FC236}">
                  <a16:creationId xmlns:a16="http://schemas.microsoft.com/office/drawing/2014/main" id="{7E216ECD-99F4-67F9-0778-40E8480C549B}"/>
                </a:ext>
              </a:extLst>
            </p:cNvPr>
            <p:cNvCxnSpPr>
              <a:cxnSpLocks/>
            </p:cNvCxnSpPr>
            <p:nvPr/>
          </p:nvCxnSpPr>
          <p:spPr>
            <a:xfrm flipH="1">
              <a:off x="8163091" y="1049242"/>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7" name="直線コネクタ 156">
              <a:extLst>
                <a:ext uri="{FF2B5EF4-FFF2-40B4-BE49-F238E27FC236}">
                  <a16:creationId xmlns:a16="http://schemas.microsoft.com/office/drawing/2014/main" id="{34361B0D-A1E8-3DEE-1B91-0692E7D5AC13}"/>
                </a:ext>
              </a:extLst>
            </p:cNvPr>
            <p:cNvCxnSpPr>
              <a:cxnSpLocks/>
            </p:cNvCxnSpPr>
            <p:nvPr/>
          </p:nvCxnSpPr>
          <p:spPr>
            <a:xfrm flipH="1">
              <a:off x="7919164" y="1453481"/>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0" name="楕円 69">
            <a:extLst>
              <a:ext uri="{FF2B5EF4-FFF2-40B4-BE49-F238E27FC236}">
                <a16:creationId xmlns:a16="http://schemas.microsoft.com/office/drawing/2014/main" id="{84D39FE4-8BB8-61DC-CD1C-A0486931D752}"/>
              </a:ext>
            </a:extLst>
          </p:cNvPr>
          <p:cNvSpPr/>
          <p:nvPr/>
        </p:nvSpPr>
        <p:spPr>
          <a:xfrm>
            <a:off x="3097792" y="3658151"/>
            <a:ext cx="1357228" cy="293933"/>
          </a:xfrm>
          <a:prstGeom prst="ellipse">
            <a:avLst/>
          </a:prstGeom>
          <a:solidFill>
            <a:srgbClr val="CCC30C">
              <a:alpha val="98039"/>
            </a:srgbClr>
          </a:solidFill>
          <a:ln w="3175">
            <a:no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en-US" altLang="ja-JP" sz="1300" dirty="0">
                <a:solidFill>
                  <a:schemeClr val="bg1"/>
                </a:solidFill>
                <a:latin typeface="Cambria" panose="02040503050406030204" pitchFamily="18" charset="0"/>
              </a:rPr>
              <a:t>Protocol</a:t>
            </a:r>
            <a:endParaRPr kumimoji="1" lang="ja-JP" altLang="en-US" sz="1300" dirty="0">
              <a:solidFill>
                <a:schemeClr val="bg1"/>
              </a:solidFill>
              <a:latin typeface="Cambria" panose="02040503050406030204" pitchFamily="18" charset="0"/>
            </a:endParaRPr>
          </a:p>
        </p:txBody>
      </p:sp>
      <p:sp>
        <p:nvSpPr>
          <p:cNvPr id="69" name="楕円 68">
            <a:extLst>
              <a:ext uri="{FF2B5EF4-FFF2-40B4-BE49-F238E27FC236}">
                <a16:creationId xmlns:a16="http://schemas.microsoft.com/office/drawing/2014/main" id="{778CF907-25B9-A2D6-2559-D64C4F6B74E1}"/>
              </a:ext>
            </a:extLst>
          </p:cNvPr>
          <p:cNvSpPr/>
          <p:nvPr/>
        </p:nvSpPr>
        <p:spPr>
          <a:xfrm>
            <a:off x="4515903" y="3896321"/>
            <a:ext cx="682290" cy="235090"/>
          </a:xfrm>
          <a:prstGeom prst="ellipse">
            <a:avLst/>
          </a:prstGeom>
          <a:solidFill>
            <a:srgbClr val="CCC30C">
              <a:alpha val="98039"/>
            </a:srgbClr>
          </a:solidFill>
          <a:ln w="3175">
            <a:no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en-US" altLang="ja-JP" sz="1300" dirty="0">
                <a:solidFill>
                  <a:schemeClr val="bg1"/>
                </a:solidFill>
                <a:latin typeface="Cambria" panose="02040503050406030204" pitchFamily="18" charset="0"/>
              </a:rPr>
              <a:t>RF</a:t>
            </a:r>
            <a:endParaRPr kumimoji="1" lang="ja-JP" altLang="en-US" sz="1300" dirty="0">
              <a:solidFill>
                <a:schemeClr val="bg1"/>
              </a:solidFill>
              <a:latin typeface="Cambria" panose="02040503050406030204" pitchFamily="18" charset="0"/>
            </a:endParaRPr>
          </a:p>
        </p:txBody>
      </p:sp>
      <p:sp>
        <p:nvSpPr>
          <p:cNvPr id="6" name="フローチャート: データ 5">
            <a:extLst>
              <a:ext uri="{FF2B5EF4-FFF2-40B4-BE49-F238E27FC236}">
                <a16:creationId xmlns:a16="http://schemas.microsoft.com/office/drawing/2014/main" id="{61E0B80B-F9C6-1BD2-6D02-B51AFD34DFA6}"/>
              </a:ext>
            </a:extLst>
          </p:cNvPr>
          <p:cNvSpPr/>
          <p:nvPr/>
        </p:nvSpPr>
        <p:spPr>
          <a:xfrm>
            <a:off x="2668363" y="2177617"/>
            <a:ext cx="4486151" cy="1422409"/>
          </a:xfrm>
          <a:prstGeom prst="flowChartInputOutput">
            <a:avLst/>
          </a:prstGeom>
          <a:solidFill>
            <a:srgbClr val="A9D18E">
              <a:alpha val="81176"/>
            </a:srgb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楕円 72">
            <a:extLst>
              <a:ext uri="{FF2B5EF4-FFF2-40B4-BE49-F238E27FC236}">
                <a16:creationId xmlns:a16="http://schemas.microsoft.com/office/drawing/2014/main" id="{7F14D1FC-5A6C-95F0-D344-9EE85F03AA56}"/>
              </a:ext>
            </a:extLst>
          </p:cNvPr>
          <p:cNvSpPr/>
          <p:nvPr/>
        </p:nvSpPr>
        <p:spPr>
          <a:xfrm>
            <a:off x="3952933" y="3171608"/>
            <a:ext cx="1569224" cy="297511"/>
          </a:xfrm>
          <a:prstGeom prst="ellipse">
            <a:avLst/>
          </a:prstGeom>
          <a:solidFill>
            <a:srgbClr val="FF0000"/>
          </a:solidFill>
          <a:ln w="3175">
            <a:no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en-US" altLang="ja-JP" sz="1300" dirty="0">
                <a:solidFill>
                  <a:schemeClr val="bg1"/>
                </a:solidFill>
                <a:latin typeface="Cambria" panose="02040503050406030204" pitchFamily="18" charset="0"/>
              </a:rPr>
              <a:t>Data model</a:t>
            </a:r>
            <a:endParaRPr kumimoji="1" lang="ja-JP" altLang="en-US" sz="1300" dirty="0">
              <a:solidFill>
                <a:schemeClr val="bg1"/>
              </a:solidFill>
              <a:latin typeface="Cambria" panose="02040503050406030204" pitchFamily="18" charset="0"/>
            </a:endParaRPr>
          </a:p>
        </p:txBody>
      </p:sp>
      <p:grpSp>
        <p:nvGrpSpPr>
          <p:cNvPr id="162" name="グループ化 161">
            <a:extLst>
              <a:ext uri="{FF2B5EF4-FFF2-40B4-BE49-F238E27FC236}">
                <a16:creationId xmlns:a16="http://schemas.microsoft.com/office/drawing/2014/main" id="{3C1E58A2-003E-AB53-5599-3F33DCEE07F5}"/>
              </a:ext>
            </a:extLst>
          </p:cNvPr>
          <p:cNvGrpSpPr/>
          <p:nvPr/>
        </p:nvGrpSpPr>
        <p:grpSpPr>
          <a:xfrm>
            <a:off x="2655198" y="1616102"/>
            <a:ext cx="4486151" cy="1438513"/>
            <a:chOff x="1825006" y="643238"/>
            <a:chExt cx="4486151" cy="1438513"/>
          </a:xfrm>
        </p:grpSpPr>
        <p:sp>
          <p:nvSpPr>
            <p:cNvPr id="7" name="フローチャート: データ 6">
              <a:extLst>
                <a:ext uri="{FF2B5EF4-FFF2-40B4-BE49-F238E27FC236}">
                  <a16:creationId xmlns:a16="http://schemas.microsoft.com/office/drawing/2014/main" id="{EBBF413D-C4D6-80D4-2E83-13362006100C}"/>
                </a:ext>
              </a:extLst>
            </p:cNvPr>
            <p:cNvSpPr/>
            <p:nvPr/>
          </p:nvSpPr>
          <p:spPr>
            <a:xfrm>
              <a:off x="1825006" y="654886"/>
              <a:ext cx="4486151" cy="1422409"/>
            </a:xfrm>
            <a:prstGeom prst="flowChartInputOutput">
              <a:avLst/>
            </a:prstGeom>
            <a:solidFill>
              <a:srgbClr val="C5E0B4">
                <a:alpha val="80000"/>
              </a:srgb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3" name="グループ化 132">
              <a:extLst>
                <a:ext uri="{FF2B5EF4-FFF2-40B4-BE49-F238E27FC236}">
                  <a16:creationId xmlns:a16="http://schemas.microsoft.com/office/drawing/2014/main" id="{E48A4142-9CA5-CFCF-704E-F83E25AEC371}"/>
                </a:ext>
              </a:extLst>
            </p:cNvPr>
            <p:cNvGrpSpPr/>
            <p:nvPr/>
          </p:nvGrpSpPr>
          <p:grpSpPr>
            <a:xfrm>
              <a:off x="1958785" y="643238"/>
              <a:ext cx="4225506" cy="1438513"/>
              <a:chOff x="7770790" y="512433"/>
              <a:chExt cx="4225506" cy="1438513"/>
            </a:xfrm>
          </p:grpSpPr>
          <p:cxnSp>
            <p:nvCxnSpPr>
              <p:cNvPr id="134" name="直線コネクタ 133">
                <a:extLst>
                  <a:ext uri="{FF2B5EF4-FFF2-40B4-BE49-F238E27FC236}">
                    <a16:creationId xmlns:a16="http://schemas.microsoft.com/office/drawing/2014/main" id="{377171F6-E1E0-2C98-B35E-A0583B94D639}"/>
                  </a:ext>
                </a:extLst>
              </p:cNvPr>
              <p:cNvCxnSpPr>
                <a:cxnSpLocks/>
              </p:cNvCxnSpPr>
              <p:nvPr/>
            </p:nvCxnSpPr>
            <p:spPr>
              <a:xfrm flipH="1">
                <a:off x="9404213" y="528537"/>
                <a:ext cx="897231" cy="1422409"/>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5" name="直線コネクタ 134">
                <a:extLst>
                  <a:ext uri="{FF2B5EF4-FFF2-40B4-BE49-F238E27FC236}">
                    <a16:creationId xmlns:a16="http://schemas.microsoft.com/office/drawing/2014/main" id="{94B2A503-2206-EB52-5D17-12058E01367C}"/>
                  </a:ext>
                </a:extLst>
              </p:cNvPr>
              <p:cNvCxnSpPr>
                <a:cxnSpLocks/>
              </p:cNvCxnSpPr>
              <p:nvPr/>
            </p:nvCxnSpPr>
            <p:spPr>
              <a:xfrm flipH="1">
                <a:off x="8058368" y="1239742"/>
                <a:ext cx="3588921" cy="0"/>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6" name="直線コネクタ 135">
                <a:extLst>
                  <a:ext uri="{FF2B5EF4-FFF2-40B4-BE49-F238E27FC236}">
                    <a16:creationId xmlns:a16="http://schemas.microsoft.com/office/drawing/2014/main" id="{C8AAEA0A-A32D-9BD1-9DD5-235C1EE30F82}"/>
                  </a:ext>
                </a:extLst>
              </p:cNvPr>
              <p:cNvCxnSpPr>
                <a:cxnSpLocks/>
              </p:cNvCxnSpPr>
              <p:nvPr/>
            </p:nvCxnSpPr>
            <p:spPr>
              <a:xfrm flipH="1">
                <a:off x="8288801" y="863994"/>
                <a:ext cx="3588921" cy="0"/>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7" name="直線コネクタ 136">
                <a:extLst>
                  <a:ext uri="{FF2B5EF4-FFF2-40B4-BE49-F238E27FC236}">
                    <a16:creationId xmlns:a16="http://schemas.microsoft.com/office/drawing/2014/main" id="{CEB58057-00F0-9C95-8A86-6FBAC8F5C3D0}"/>
                  </a:ext>
                </a:extLst>
              </p:cNvPr>
              <p:cNvCxnSpPr>
                <a:cxnSpLocks/>
              </p:cNvCxnSpPr>
              <p:nvPr/>
            </p:nvCxnSpPr>
            <p:spPr>
              <a:xfrm flipH="1">
                <a:off x="7770790" y="1690518"/>
                <a:ext cx="3588921" cy="0"/>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8" name="直線コネクタ 137">
                <a:extLst>
                  <a:ext uri="{FF2B5EF4-FFF2-40B4-BE49-F238E27FC236}">
                    <a16:creationId xmlns:a16="http://schemas.microsoft.com/office/drawing/2014/main" id="{71B32F7B-C9EC-4134-2998-352A02060D71}"/>
                  </a:ext>
                </a:extLst>
              </p:cNvPr>
              <p:cNvCxnSpPr>
                <a:cxnSpLocks/>
              </p:cNvCxnSpPr>
              <p:nvPr/>
            </p:nvCxnSpPr>
            <p:spPr>
              <a:xfrm flipH="1">
                <a:off x="9980985" y="524445"/>
                <a:ext cx="897231" cy="1422409"/>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9" name="直線コネクタ 138">
                <a:extLst>
                  <a:ext uri="{FF2B5EF4-FFF2-40B4-BE49-F238E27FC236}">
                    <a16:creationId xmlns:a16="http://schemas.microsoft.com/office/drawing/2014/main" id="{6D28BE18-FA31-B421-AE71-E4EAF2865732}"/>
                  </a:ext>
                </a:extLst>
              </p:cNvPr>
              <p:cNvCxnSpPr>
                <a:cxnSpLocks/>
              </p:cNvCxnSpPr>
              <p:nvPr/>
            </p:nvCxnSpPr>
            <p:spPr>
              <a:xfrm flipH="1">
                <a:off x="8194145" y="522659"/>
                <a:ext cx="897231" cy="1422409"/>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0" name="直線コネクタ 139">
                <a:extLst>
                  <a:ext uri="{FF2B5EF4-FFF2-40B4-BE49-F238E27FC236}">
                    <a16:creationId xmlns:a16="http://schemas.microsoft.com/office/drawing/2014/main" id="{0DF4739F-C815-5ECE-B28A-CC639CAC2D38}"/>
                  </a:ext>
                </a:extLst>
              </p:cNvPr>
              <p:cNvCxnSpPr>
                <a:cxnSpLocks/>
              </p:cNvCxnSpPr>
              <p:nvPr/>
            </p:nvCxnSpPr>
            <p:spPr>
              <a:xfrm flipH="1">
                <a:off x="10570402" y="512433"/>
                <a:ext cx="897231" cy="1422409"/>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1" name="直線コネクタ 140">
                <a:extLst>
                  <a:ext uri="{FF2B5EF4-FFF2-40B4-BE49-F238E27FC236}">
                    <a16:creationId xmlns:a16="http://schemas.microsoft.com/office/drawing/2014/main" id="{D317F123-A6B2-168C-630C-95DD3FC73795}"/>
                  </a:ext>
                </a:extLst>
              </p:cNvPr>
              <p:cNvCxnSpPr>
                <a:cxnSpLocks/>
              </p:cNvCxnSpPr>
              <p:nvPr/>
            </p:nvCxnSpPr>
            <p:spPr>
              <a:xfrm flipH="1">
                <a:off x="8794875" y="515720"/>
                <a:ext cx="897231" cy="1422409"/>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2" name="直線コネクタ 141">
                <a:extLst>
                  <a:ext uri="{FF2B5EF4-FFF2-40B4-BE49-F238E27FC236}">
                    <a16:creationId xmlns:a16="http://schemas.microsoft.com/office/drawing/2014/main" id="{D2D0BC2C-32A9-2519-06C1-A9D069A7E65D}"/>
                  </a:ext>
                </a:extLst>
              </p:cNvPr>
              <p:cNvCxnSpPr>
                <a:cxnSpLocks/>
              </p:cNvCxnSpPr>
              <p:nvPr/>
            </p:nvCxnSpPr>
            <p:spPr>
              <a:xfrm flipH="1">
                <a:off x="8407375" y="685294"/>
                <a:ext cx="3588921" cy="0"/>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3" name="直線コネクタ 142">
                <a:extLst>
                  <a:ext uri="{FF2B5EF4-FFF2-40B4-BE49-F238E27FC236}">
                    <a16:creationId xmlns:a16="http://schemas.microsoft.com/office/drawing/2014/main" id="{F8807D5E-4B3F-905D-41DE-2038391E4C37}"/>
                  </a:ext>
                </a:extLst>
              </p:cNvPr>
              <p:cNvCxnSpPr>
                <a:cxnSpLocks/>
              </p:cNvCxnSpPr>
              <p:nvPr/>
            </p:nvCxnSpPr>
            <p:spPr>
              <a:xfrm flipH="1">
                <a:off x="8163091" y="1049242"/>
                <a:ext cx="3588921" cy="0"/>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4" name="直線コネクタ 143">
                <a:extLst>
                  <a:ext uri="{FF2B5EF4-FFF2-40B4-BE49-F238E27FC236}">
                    <a16:creationId xmlns:a16="http://schemas.microsoft.com/office/drawing/2014/main" id="{E9BA6BF8-B921-F4AD-8D13-0BB303C705C6}"/>
                  </a:ext>
                </a:extLst>
              </p:cNvPr>
              <p:cNvCxnSpPr>
                <a:cxnSpLocks/>
              </p:cNvCxnSpPr>
              <p:nvPr/>
            </p:nvCxnSpPr>
            <p:spPr>
              <a:xfrm flipH="1">
                <a:off x="7919164" y="1453481"/>
                <a:ext cx="3588921" cy="0"/>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sp>
        <p:nvSpPr>
          <p:cNvPr id="8" name="フローチャート: データ 7">
            <a:extLst>
              <a:ext uri="{FF2B5EF4-FFF2-40B4-BE49-F238E27FC236}">
                <a16:creationId xmlns:a16="http://schemas.microsoft.com/office/drawing/2014/main" id="{E688FDC7-CDA2-510E-FE04-73DA1DD2BA1E}"/>
              </a:ext>
            </a:extLst>
          </p:cNvPr>
          <p:cNvSpPr/>
          <p:nvPr/>
        </p:nvSpPr>
        <p:spPr>
          <a:xfrm>
            <a:off x="2648916" y="1135372"/>
            <a:ext cx="4486151" cy="1422409"/>
          </a:xfrm>
          <a:prstGeom prst="flowChartInputOutput">
            <a:avLst/>
          </a:prstGeom>
          <a:solidFill>
            <a:srgbClr val="D8EBCD">
              <a:alpha val="69804"/>
            </a:srgb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楕円 8">
            <a:extLst>
              <a:ext uri="{FF2B5EF4-FFF2-40B4-BE49-F238E27FC236}">
                <a16:creationId xmlns:a16="http://schemas.microsoft.com/office/drawing/2014/main" id="{C318C851-30C2-2703-1619-F2E3064FED86}"/>
              </a:ext>
            </a:extLst>
          </p:cNvPr>
          <p:cNvSpPr/>
          <p:nvPr/>
        </p:nvSpPr>
        <p:spPr>
          <a:xfrm>
            <a:off x="3738157" y="1910535"/>
            <a:ext cx="1247194" cy="494382"/>
          </a:xfrm>
          <a:prstGeom prst="ellipse">
            <a:avLst/>
          </a:prstGeom>
          <a:solidFill>
            <a:srgbClr val="FF7C00"/>
          </a:solidFill>
          <a:ln w="3175">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en-US" altLang="ja-JP" sz="1300" dirty="0">
                <a:solidFill>
                  <a:schemeClr val="bg1"/>
                </a:solidFill>
                <a:latin typeface="Cambria" panose="02040503050406030204" pitchFamily="18" charset="0"/>
              </a:rPr>
              <a:t>Services</a:t>
            </a:r>
            <a:endParaRPr kumimoji="1" lang="ja-JP" altLang="en-US" sz="1300">
              <a:solidFill>
                <a:schemeClr val="bg1"/>
              </a:solidFill>
              <a:latin typeface="Cambria" panose="02040503050406030204" pitchFamily="18" charset="0"/>
            </a:endParaRPr>
          </a:p>
        </p:txBody>
      </p:sp>
      <p:cxnSp>
        <p:nvCxnSpPr>
          <p:cNvPr id="44" name="直線コネクタ 43">
            <a:extLst>
              <a:ext uri="{FF2B5EF4-FFF2-40B4-BE49-F238E27FC236}">
                <a16:creationId xmlns:a16="http://schemas.microsoft.com/office/drawing/2014/main" id="{716F626A-E562-5527-5016-7A12618AE61B}"/>
              </a:ext>
            </a:extLst>
          </p:cNvPr>
          <p:cNvCxnSpPr>
            <a:cxnSpLocks/>
            <a:stCxn id="8" idx="0"/>
            <a:endCxn id="8" idx="3"/>
          </p:cNvCxnSpPr>
          <p:nvPr/>
        </p:nvCxnSpPr>
        <p:spPr>
          <a:xfrm flipH="1">
            <a:off x="4443376" y="1135372"/>
            <a:ext cx="897231" cy="1422409"/>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5" name="直線コネクタ 44">
            <a:extLst>
              <a:ext uri="{FF2B5EF4-FFF2-40B4-BE49-F238E27FC236}">
                <a16:creationId xmlns:a16="http://schemas.microsoft.com/office/drawing/2014/main" id="{AB87B35C-7C26-D504-1B1F-B4EA3786E4DD}"/>
              </a:ext>
            </a:extLst>
          </p:cNvPr>
          <p:cNvCxnSpPr>
            <a:cxnSpLocks/>
            <a:stCxn id="8" idx="5"/>
            <a:endCxn id="8" idx="2"/>
          </p:cNvCxnSpPr>
          <p:nvPr/>
        </p:nvCxnSpPr>
        <p:spPr>
          <a:xfrm flipH="1">
            <a:off x="3097531" y="1846577"/>
            <a:ext cx="3588921" cy="0"/>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6" name="直線コネクタ 45">
            <a:extLst>
              <a:ext uri="{FF2B5EF4-FFF2-40B4-BE49-F238E27FC236}">
                <a16:creationId xmlns:a16="http://schemas.microsoft.com/office/drawing/2014/main" id="{BBC3F94B-52AA-017B-3D45-89F8B4BBF049}"/>
              </a:ext>
            </a:extLst>
          </p:cNvPr>
          <p:cNvCxnSpPr>
            <a:cxnSpLocks/>
          </p:cNvCxnSpPr>
          <p:nvPr/>
        </p:nvCxnSpPr>
        <p:spPr>
          <a:xfrm flipH="1">
            <a:off x="3314849" y="1479249"/>
            <a:ext cx="3588921" cy="0"/>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7" name="直線コネクタ 46">
            <a:extLst>
              <a:ext uri="{FF2B5EF4-FFF2-40B4-BE49-F238E27FC236}">
                <a16:creationId xmlns:a16="http://schemas.microsoft.com/office/drawing/2014/main" id="{3DCDFE58-A143-68C6-D282-3F1B5EE60935}"/>
              </a:ext>
            </a:extLst>
          </p:cNvPr>
          <p:cNvCxnSpPr>
            <a:cxnSpLocks/>
          </p:cNvCxnSpPr>
          <p:nvPr/>
        </p:nvCxnSpPr>
        <p:spPr>
          <a:xfrm flipH="1">
            <a:off x="2814935" y="2309068"/>
            <a:ext cx="3588921" cy="0"/>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8" name="直線コネクタ 47">
            <a:extLst>
              <a:ext uri="{FF2B5EF4-FFF2-40B4-BE49-F238E27FC236}">
                <a16:creationId xmlns:a16="http://schemas.microsoft.com/office/drawing/2014/main" id="{92AD6898-D43E-6B05-453D-8579DB916C5D}"/>
              </a:ext>
            </a:extLst>
          </p:cNvPr>
          <p:cNvCxnSpPr>
            <a:cxnSpLocks/>
          </p:cNvCxnSpPr>
          <p:nvPr/>
        </p:nvCxnSpPr>
        <p:spPr>
          <a:xfrm flipH="1">
            <a:off x="5025417" y="1161255"/>
            <a:ext cx="897231" cy="1422409"/>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9" name="直線コネクタ 48">
            <a:extLst>
              <a:ext uri="{FF2B5EF4-FFF2-40B4-BE49-F238E27FC236}">
                <a16:creationId xmlns:a16="http://schemas.microsoft.com/office/drawing/2014/main" id="{726341DC-2E38-DEE3-27E4-B0A330A3563F}"/>
              </a:ext>
            </a:extLst>
          </p:cNvPr>
          <p:cNvCxnSpPr>
            <a:cxnSpLocks/>
          </p:cNvCxnSpPr>
          <p:nvPr/>
        </p:nvCxnSpPr>
        <p:spPr>
          <a:xfrm flipH="1">
            <a:off x="3253470" y="1122476"/>
            <a:ext cx="897231" cy="1422409"/>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0" name="直線コネクタ 49">
            <a:extLst>
              <a:ext uri="{FF2B5EF4-FFF2-40B4-BE49-F238E27FC236}">
                <a16:creationId xmlns:a16="http://schemas.microsoft.com/office/drawing/2014/main" id="{A9867191-8BB5-E265-1503-FFB4EC7AA1AA}"/>
              </a:ext>
            </a:extLst>
          </p:cNvPr>
          <p:cNvCxnSpPr>
            <a:cxnSpLocks/>
          </p:cNvCxnSpPr>
          <p:nvPr/>
        </p:nvCxnSpPr>
        <p:spPr>
          <a:xfrm flipH="1">
            <a:off x="5668510" y="1137381"/>
            <a:ext cx="897231" cy="1422409"/>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1" name="直線コネクタ 50">
            <a:extLst>
              <a:ext uri="{FF2B5EF4-FFF2-40B4-BE49-F238E27FC236}">
                <a16:creationId xmlns:a16="http://schemas.microsoft.com/office/drawing/2014/main" id="{DDB00B70-F857-8717-EB3E-38A89702E917}"/>
              </a:ext>
            </a:extLst>
          </p:cNvPr>
          <p:cNvCxnSpPr>
            <a:cxnSpLocks/>
          </p:cNvCxnSpPr>
          <p:nvPr/>
        </p:nvCxnSpPr>
        <p:spPr>
          <a:xfrm flipH="1">
            <a:off x="3862988" y="1116934"/>
            <a:ext cx="897231" cy="1422409"/>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5" name="楕円 54">
            <a:extLst>
              <a:ext uri="{FF2B5EF4-FFF2-40B4-BE49-F238E27FC236}">
                <a16:creationId xmlns:a16="http://schemas.microsoft.com/office/drawing/2014/main" id="{FFC4EA2D-7FAC-ACDC-C708-775D43F96500}"/>
              </a:ext>
            </a:extLst>
          </p:cNvPr>
          <p:cNvSpPr/>
          <p:nvPr/>
        </p:nvSpPr>
        <p:spPr>
          <a:xfrm rot="2539700">
            <a:off x="4969352" y="1180929"/>
            <a:ext cx="357551" cy="638408"/>
          </a:xfrm>
          <a:prstGeom prst="ellipse">
            <a:avLst/>
          </a:prstGeom>
          <a:solidFill>
            <a:srgbClr val="FF7C00"/>
          </a:solidFill>
          <a:ln w="3175">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Cambria" panose="02040503050406030204" pitchFamily="18" charset="0"/>
            </a:endParaRPr>
          </a:p>
        </p:txBody>
      </p:sp>
      <p:cxnSp>
        <p:nvCxnSpPr>
          <p:cNvPr id="75" name="直線コネクタ 74">
            <a:extLst>
              <a:ext uri="{FF2B5EF4-FFF2-40B4-BE49-F238E27FC236}">
                <a16:creationId xmlns:a16="http://schemas.microsoft.com/office/drawing/2014/main" id="{E199657F-6073-ABC4-C0C1-E8A5C87A51B7}"/>
              </a:ext>
            </a:extLst>
          </p:cNvPr>
          <p:cNvCxnSpPr>
            <a:cxnSpLocks/>
          </p:cNvCxnSpPr>
          <p:nvPr/>
        </p:nvCxnSpPr>
        <p:spPr>
          <a:xfrm flipH="1">
            <a:off x="2954788" y="2067193"/>
            <a:ext cx="3588921" cy="0"/>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6" name="直線コネクタ 75">
            <a:extLst>
              <a:ext uri="{FF2B5EF4-FFF2-40B4-BE49-F238E27FC236}">
                <a16:creationId xmlns:a16="http://schemas.microsoft.com/office/drawing/2014/main" id="{3E33060B-8FB6-EC04-B3DE-0FA741F447A2}"/>
              </a:ext>
            </a:extLst>
          </p:cNvPr>
          <p:cNvCxnSpPr>
            <a:cxnSpLocks/>
          </p:cNvCxnSpPr>
          <p:nvPr/>
        </p:nvCxnSpPr>
        <p:spPr>
          <a:xfrm flipH="1">
            <a:off x="3195170" y="1651382"/>
            <a:ext cx="3589531" cy="15501"/>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7" name="直線コネクタ 76">
            <a:extLst>
              <a:ext uri="{FF2B5EF4-FFF2-40B4-BE49-F238E27FC236}">
                <a16:creationId xmlns:a16="http://schemas.microsoft.com/office/drawing/2014/main" id="{BA626B00-3994-9837-13AD-93973B0DEE2D}"/>
              </a:ext>
            </a:extLst>
          </p:cNvPr>
          <p:cNvCxnSpPr>
            <a:cxnSpLocks/>
          </p:cNvCxnSpPr>
          <p:nvPr/>
        </p:nvCxnSpPr>
        <p:spPr>
          <a:xfrm flipH="1">
            <a:off x="3445911" y="1285366"/>
            <a:ext cx="3588921" cy="0"/>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3" name="直線コネクタ 52">
            <a:extLst>
              <a:ext uri="{FF2B5EF4-FFF2-40B4-BE49-F238E27FC236}">
                <a16:creationId xmlns:a16="http://schemas.microsoft.com/office/drawing/2014/main" id="{7DE40591-9868-DA8D-7F0E-8B0B63A45935}"/>
              </a:ext>
            </a:extLst>
          </p:cNvPr>
          <p:cNvCxnSpPr>
            <a:cxnSpLocks/>
          </p:cNvCxnSpPr>
          <p:nvPr/>
        </p:nvCxnSpPr>
        <p:spPr>
          <a:xfrm flipH="1">
            <a:off x="5308554" y="1021953"/>
            <a:ext cx="8701" cy="241267"/>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9" name="フローチャート: データ 58">
            <a:extLst>
              <a:ext uri="{FF2B5EF4-FFF2-40B4-BE49-F238E27FC236}">
                <a16:creationId xmlns:a16="http://schemas.microsoft.com/office/drawing/2014/main" id="{CB68DF6A-222B-3A22-B97B-5BDB252B928C}"/>
              </a:ext>
            </a:extLst>
          </p:cNvPr>
          <p:cNvSpPr/>
          <p:nvPr/>
        </p:nvSpPr>
        <p:spPr>
          <a:xfrm>
            <a:off x="2623188" y="625704"/>
            <a:ext cx="4486151" cy="1422409"/>
          </a:xfrm>
          <a:prstGeom prst="flowChartInputOutput">
            <a:avLst/>
          </a:prstGeom>
          <a:solidFill>
            <a:srgbClr val="E2F0D9">
              <a:alpha val="60000"/>
            </a:srgb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5" name="グループ化 94">
            <a:extLst>
              <a:ext uri="{FF2B5EF4-FFF2-40B4-BE49-F238E27FC236}">
                <a16:creationId xmlns:a16="http://schemas.microsoft.com/office/drawing/2014/main" id="{4E0150E0-7AEF-C127-6824-46035B63ECB0}"/>
              </a:ext>
            </a:extLst>
          </p:cNvPr>
          <p:cNvGrpSpPr/>
          <p:nvPr/>
        </p:nvGrpSpPr>
        <p:grpSpPr>
          <a:xfrm>
            <a:off x="2784225" y="609600"/>
            <a:ext cx="4225506" cy="1674588"/>
            <a:chOff x="7770790" y="272266"/>
            <a:chExt cx="4225506" cy="1674588"/>
          </a:xfrm>
        </p:grpSpPr>
        <p:cxnSp>
          <p:nvCxnSpPr>
            <p:cNvPr id="35" name="直線コネクタ 34">
              <a:extLst>
                <a:ext uri="{FF2B5EF4-FFF2-40B4-BE49-F238E27FC236}">
                  <a16:creationId xmlns:a16="http://schemas.microsoft.com/office/drawing/2014/main" id="{EDBA9A38-1E5D-51A7-F685-42EDEC348DA7}"/>
                </a:ext>
              </a:extLst>
            </p:cNvPr>
            <p:cNvCxnSpPr>
              <a:cxnSpLocks/>
              <a:stCxn id="59" idx="0"/>
              <a:endCxn id="59" idx="3"/>
            </p:cNvCxnSpPr>
            <p:nvPr/>
          </p:nvCxnSpPr>
          <p:spPr>
            <a:xfrm flipH="1">
              <a:off x="9404213" y="272266"/>
              <a:ext cx="897231" cy="1422409"/>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632C7790-0FFE-1C93-4242-78CD717422C5}"/>
                </a:ext>
              </a:extLst>
            </p:cNvPr>
            <p:cNvCxnSpPr>
              <a:cxnSpLocks/>
              <a:stCxn id="59" idx="5"/>
              <a:endCxn id="59" idx="2"/>
            </p:cNvCxnSpPr>
            <p:nvPr/>
          </p:nvCxnSpPr>
          <p:spPr>
            <a:xfrm flipH="1">
              <a:off x="8058368" y="983471"/>
              <a:ext cx="3588921"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7DCF84CD-DEB5-48B0-BBE1-E7ACE00BE6DA}"/>
                </a:ext>
              </a:extLst>
            </p:cNvPr>
            <p:cNvCxnSpPr>
              <a:cxnSpLocks/>
            </p:cNvCxnSpPr>
            <p:nvPr/>
          </p:nvCxnSpPr>
          <p:spPr>
            <a:xfrm flipH="1">
              <a:off x="8288801" y="863994"/>
              <a:ext cx="3588921"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30A4BEDD-FDD8-43B8-08BF-968F2068DB87}"/>
                </a:ext>
              </a:extLst>
            </p:cNvPr>
            <p:cNvCxnSpPr>
              <a:cxnSpLocks/>
            </p:cNvCxnSpPr>
            <p:nvPr/>
          </p:nvCxnSpPr>
          <p:spPr>
            <a:xfrm flipH="1">
              <a:off x="7770790" y="1690518"/>
              <a:ext cx="3588921"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7FF77502-F676-5E36-6EC2-0852C2D9784F}"/>
                </a:ext>
              </a:extLst>
            </p:cNvPr>
            <p:cNvCxnSpPr>
              <a:cxnSpLocks/>
            </p:cNvCxnSpPr>
            <p:nvPr/>
          </p:nvCxnSpPr>
          <p:spPr>
            <a:xfrm flipH="1">
              <a:off x="9980985" y="524445"/>
              <a:ext cx="897231" cy="1422409"/>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0" name="直線コネクタ 39">
              <a:extLst>
                <a:ext uri="{FF2B5EF4-FFF2-40B4-BE49-F238E27FC236}">
                  <a16:creationId xmlns:a16="http://schemas.microsoft.com/office/drawing/2014/main" id="{A88B2D62-F40F-9ECF-90A7-8BB96F59ECD3}"/>
                </a:ext>
              </a:extLst>
            </p:cNvPr>
            <p:cNvCxnSpPr>
              <a:cxnSpLocks/>
            </p:cNvCxnSpPr>
            <p:nvPr/>
          </p:nvCxnSpPr>
          <p:spPr>
            <a:xfrm flipH="1">
              <a:off x="8194145" y="522659"/>
              <a:ext cx="897231" cy="1422409"/>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2" name="直線コネクタ 41">
              <a:extLst>
                <a:ext uri="{FF2B5EF4-FFF2-40B4-BE49-F238E27FC236}">
                  <a16:creationId xmlns:a16="http://schemas.microsoft.com/office/drawing/2014/main" id="{67045FA8-C94A-E61A-8D76-26F320012548}"/>
                </a:ext>
              </a:extLst>
            </p:cNvPr>
            <p:cNvCxnSpPr>
              <a:cxnSpLocks/>
            </p:cNvCxnSpPr>
            <p:nvPr/>
          </p:nvCxnSpPr>
          <p:spPr>
            <a:xfrm flipH="1">
              <a:off x="10570402" y="512433"/>
              <a:ext cx="897231" cy="1422409"/>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3" name="直線コネクタ 42">
              <a:extLst>
                <a:ext uri="{FF2B5EF4-FFF2-40B4-BE49-F238E27FC236}">
                  <a16:creationId xmlns:a16="http://schemas.microsoft.com/office/drawing/2014/main" id="{74F90B14-37F3-FFD1-49FB-E66329AEAB70}"/>
                </a:ext>
              </a:extLst>
            </p:cNvPr>
            <p:cNvCxnSpPr>
              <a:cxnSpLocks/>
            </p:cNvCxnSpPr>
            <p:nvPr/>
          </p:nvCxnSpPr>
          <p:spPr>
            <a:xfrm flipH="1">
              <a:off x="8794875" y="515720"/>
              <a:ext cx="897231" cy="1422409"/>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1" name="直線コネクタ 70">
              <a:extLst>
                <a:ext uri="{FF2B5EF4-FFF2-40B4-BE49-F238E27FC236}">
                  <a16:creationId xmlns:a16="http://schemas.microsoft.com/office/drawing/2014/main" id="{3C7A5D5B-A77E-6164-0DB3-6F0E9401D385}"/>
                </a:ext>
              </a:extLst>
            </p:cNvPr>
            <p:cNvCxnSpPr>
              <a:cxnSpLocks/>
            </p:cNvCxnSpPr>
            <p:nvPr/>
          </p:nvCxnSpPr>
          <p:spPr>
            <a:xfrm flipH="1">
              <a:off x="8407375" y="685294"/>
              <a:ext cx="3588921"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2" name="直線コネクタ 71">
              <a:extLst>
                <a:ext uri="{FF2B5EF4-FFF2-40B4-BE49-F238E27FC236}">
                  <a16:creationId xmlns:a16="http://schemas.microsoft.com/office/drawing/2014/main" id="{992C17D4-953E-5C5A-49A3-038DD23BBCBF}"/>
                </a:ext>
              </a:extLst>
            </p:cNvPr>
            <p:cNvCxnSpPr>
              <a:cxnSpLocks/>
            </p:cNvCxnSpPr>
            <p:nvPr/>
          </p:nvCxnSpPr>
          <p:spPr>
            <a:xfrm flipH="1">
              <a:off x="8163091" y="1049242"/>
              <a:ext cx="3588921"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4" name="直線コネクタ 73">
              <a:extLst>
                <a:ext uri="{FF2B5EF4-FFF2-40B4-BE49-F238E27FC236}">
                  <a16:creationId xmlns:a16="http://schemas.microsoft.com/office/drawing/2014/main" id="{04565467-D896-851F-F6D1-FAB30B673CD8}"/>
                </a:ext>
              </a:extLst>
            </p:cNvPr>
            <p:cNvCxnSpPr>
              <a:cxnSpLocks/>
            </p:cNvCxnSpPr>
            <p:nvPr/>
          </p:nvCxnSpPr>
          <p:spPr>
            <a:xfrm flipH="1">
              <a:off x="7919164" y="1453481"/>
              <a:ext cx="3588921"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52" name="楕円 51">
            <a:extLst>
              <a:ext uri="{FF2B5EF4-FFF2-40B4-BE49-F238E27FC236}">
                <a16:creationId xmlns:a16="http://schemas.microsoft.com/office/drawing/2014/main" id="{57C0C7BF-0980-F16A-5482-935869B06103}"/>
              </a:ext>
            </a:extLst>
          </p:cNvPr>
          <p:cNvSpPr/>
          <p:nvPr/>
        </p:nvSpPr>
        <p:spPr>
          <a:xfrm rot="2539700">
            <a:off x="3799724" y="722273"/>
            <a:ext cx="709782" cy="1196330"/>
          </a:xfrm>
          <a:prstGeom prst="ellipse">
            <a:avLst/>
          </a:prstGeom>
          <a:solidFill>
            <a:schemeClr val="accent2"/>
          </a:solidFill>
          <a:ln w="3175">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solidFill>
                <a:schemeClr val="bg1"/>
              </a:solidFill>
              <a:latin typeface="Cambria" panose="02040503050406030204" pitchFamily="18" charset="0"/>
            </a:endParaRPr>
          </a:p>
        </p:txBody>
      </p:sp>
      <p:sp>
        <p:nvSpPr>
          <p:cNvPr id="56" name="楕円 55">
            <a:extLst>
              <a:ext uri="{FF2B5EF4-FFF2-40B4-BE49-F238E27FC236}">
                <a16:creationId xmlns:a16="http://schemas.microsoft.com/office/drawing/2014/main" id="{CDC9EA8E-45AF-0BC7-5CD1-56EA38371240}"/>
              </a:ext>
            </a:extLst>
          </p:cNvPr>
          <p:cNvSpPr/>
          <p:nvPr/>
        </p:nvSpPr>
        <p:spPr>
          <a:xfrm rot="2539700">
            <a:off x="5040785" y="691937"/>
            <a:ext cx="432804" cy="609408"/>
          </a:xfrm>
          <a:prstGeom prst="ellipse">
            <a:avLst/>
          </a:prstGeom>
          <a:solidFill>
            <a:schemeClr val="accent2"/>
          </a:solidFill>
          <a:ln w="3175">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solidFill>
                <a:schemeClr val="bg1"/>
              </a:solidFill>
              <a:latin typeface="Cambria" panose="02040503050406030204" pitchFamily="18" charset="0"/>
            </a:endParaRPr>
          </a:p>
        </p:txBody>
      </p:sp>
      <p:cxnSp>
        <p:nvCxnSpPr>
          <p:cNvPr id="57" name="直線コネクタ 56">
            <a:extLst>
              <a:ext uri="{FF2B5EF4-FFF2-40B4-BE49-F238E27FC236}">
                <a16:creationId xmlns:a16="http://schemas.microsoft.com/office/drawing/2014/main" id="{8F2466BE-DE90-78A9-8B68-4DD11CC8A564}"/>
              </a:ext>
            </a:extLst>
          </p:cNvPr>
          <p:cNvCxnSpPr>
            <a:cxnSpLocks/>
          </p:cNvCxnSpPr>
          <p:nvPr/>
        </p:nvCxnSpPr>
        <p:spPr>
          <a:xfrm>
            <a:off x="5112844" y="1228511"/>
            <a:ext cx="0" cy="250738"/>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8" name="テキスト ボックス 167">
            <a:extLst>
              <a:ext uri="{FF2B5EF4-FFF2-40B4-BE49-F238E27FC236}">
                <a16:creationId xmlns:a16="http://schemas.microsoft.com/office/drawing/2014/main" id="{620E44B8-ED8A-516C-49A2-768DB7A7B662}"/>
              </a:ext>
            </a:extLst>
          </p:cNvPr>
          <p:cNvSpPr txBox="1"/>
          <p:nvPr/>
        </p:nvSpPr>
        <p:spPr>
          <a:xfrm>
            <a:off x="3742761" y="1047344"/>
            <a:ext cx="865942" cy="492443"/>
          </a:xfrm>
          <a:prstGeom prst="rect">
            <a:avLst/>
          </a:prstGeom>
          <a:noFill/>
        </p:spPr>
        <p:txBody>
          <a:bodyPr wrap="none" rtlCol="0">
            <a:spAutoFit/>
          </a:bodyPr>
          <a:lstStyle/>
          <a:p>
            <a:pPr algn="ctr"/>
            <a:r>
              <a:rPr kumimoji="1" lang="en-US" altLang="ja-JP" sz="1300" dirty="0">
                <a:solidFill>
                  <a:schemeClr val="bg1"/>
                </a:solidFill>
                <a:latin typeface="Cambria" panose="02040503050406030204" pitchFamily="18" charset="0"/>
                <a:ea typeface="Cambria" panose="02040503050406030204" pitchFamily="18" charset="0"/>
              </a:rPr>
              <a:t>Business</a:t>
            </a:r>
          </a:p>
          <a:p>
            <a:pPr algn="ctr"/>
            <a:r>
              <a:rPr kumimoji="1" lang="en-US" altLang="ja-JP" sz="1300" dirty="0">
                <a:solidFill>
                  <a:schemeClr val="bg1"/>
                </a:solidFill>
                <a:latin typeface="Cambria" panose="02040503050406030204" pitchFamily="18" charset="0"/>
                <a:ea typeface="Cambria" panose="02040503050406030204" pitchFamily="18" charset="0"/>
              </a:rPr>
              <a:t>model</a:t>
            </a:r>
          </a:p>
        </p:txBody>
      </p:sp>
      <p:sp>
        <p:nvSpPr>
          <p:cNvPr id="128" name="テキスト ボックス 14">
            <a:extLst>
              <a:ext uri="{FF2B5EF4-FFF2-40B4-BE49-F238E27FC236}">
                <a16:creationId xmlns:a16="http://schemas.microsoft.com/office/drawing/2014/main" id="{8CBB11C2-470C-3DCD-AF0F-ADB2A189574A}"/>
              </a:ext>
            </a:extLst>
          </p:cNvPr>
          <p:cNvSpPr txBox="1"/>
          <p:nvPr/>
        </p:nvSpPr>
        <p:spPr>
          <a:xfrm rot="18106214">
            <a:off x="2160737" y="5387024"/>
            <a:ext cx="1503456" cy="338554"/>
          </a:xfrm>
          <a:prstGeom prst="rect">
            <a:avLst/>
          </a:prstGeom>
          <a:noFill/>
        </p:spPr>
        <p:txBody>
          <a:bodyPr wrap="square" rtlCol="0">
            <a:spAutoFit/>
          </a:bodyPr>
          <a:lstStyle/>
          <a:p>
            <a:pPr algn="r"/>
            <a:r>
              <a:rPr kumimoji="1" lang="en-US" altLang="ja-JP" sz="1600" dirty="0">
                <a:solidFill>
                  <a:srgbClr val="FF0000"/>
                </a:solidFill>
                <a:latin typeface="Cambria" panose="02040503050406030204" pitchFamily="18" charset="0"/>
                <a:ea typeface="Cambria" panose="02040503050406030204" pitchFamily="18" charset="0"/>
              </a:rPr>
              <a:t>Architecture</a:t>
            </a:r>
            <a:endParaRPr kumimoji="1" lang="ja-JP" altLang="en-US" sz="1600" dirty="0">
              <a:solidFill>
                <a:srgbClr val="FF0000"/>
              </a:solidFill>
              <a:latin typeface="Cambria" panose="02040503050406030204" pitchFamily="18" charset="0"/>
            </a:endParaRPr>
          </a:p>
        </p:txBody>
      </p:sp>
      <p:sp>
        <p:nvSpPr>
          <p:cNvPr id="129" name="テキスト ボックス 12">
            <a:extLst>
              <a:ext uri="{FF2B5EF4-FFF2-40B4-BE49-F238E27FC236}">
                <a16:creationId xmlns:a16="http://schemas.microsoft.com/office/drawing/2014/main" id="{FA6EDDC7-D95F-74B0-E468-C9BC6E3D964D}"/>
              </a:ext>
            </a:extLst>
          </p:cNvPr>
          <p:cNvSpPr txBox="1"/>
          <p:nvPr/>
        </p:nvSpPr>
        <p:spPr>
          <a:xfrm>
            <a:off x="827844" y="4191217"/>
            <a:ext cx="1696055" cy="338554"/>
          </a:xfrm>
          <a:prstGeom prst="rect">
            <a:avLst/>
          </a:prstGeom>
          <a:noFill/>
        </p:spPr>
        <p:txBody>
          <a:bodyPr wrap="square" rtlCol="0">
            <a:spAutoFit/>
          </a:bodyPr>
          <a:lstStyle/>
          <a:p>
            <a:r>
              <a:rPr kumimoji="1" lang="en-US" altLang="ja-JP" sz="1600" b="1" dirty="0">
                <a:solidFill>
                  <a:srgbClr val="3FCCB6"/>
                </a:solidFill>
                <a:latin typeface="Cambria" panose="02040503050406030204" pitchFamily="18" charset="0"/>
                <a:ea typeface="Cambria" panose="02040503050406030204" pitchFamily="18" charset="0"/>
              </a:rPr>
              <a:t>Operations</a:t>
            </a:r>
          </a:p>
        </p:txBody>
      </p:sp>
      <p:sp>
        <p:nvSpPr>
          <p:cNvPr id="2" name="Rounded Rectangle 1">
            <a:extLst>
              <a:ext uri="{FF2B5EF4-FFF2-40B4-BE49-F238E27FC236}">
                <a16:creationId xmlns:a16="http://schemas.microsoft.com/office/drawing/2014/main" id="{C357AF59-8B51-59A3-8ACB-75FB4F500BA7}"/>
              </a:ext>
            </a:extLst>
          </p:cNvPr>
          <p:cNvSpPr/>
          <p:nvPr/>
        </p:nvSpPr>
        <p:spPr>
          <a:xfrm>
            <a:off x="846296" y="1570564"/>
            <a:ext cx="1643078" cy="3072125"/>
          </a:xfrm>
          <a:prstGeom prst="roundRect">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32" name="TextBox 131">
            <a:extLst>
              <a:ext uri="{FF2B5EF4-FFF2-40B4-BE49-F238E27FC236}">
                <a16:creationId xmlns:a16="http://schemas.microsoft.com/office/drawing/2014/main" id="{5A03FF40-74E3-D95D-6E43-83C486A1C0C8}"/>
              </a:ext>
            </a:extLst>
          </p:cNvPr>
          <p:cNvSpPr txBox="1"/>
          <p:nvPr/>
        </p:nvSpPr>
        <p:spPr>
          <a:xfrm>
            <a:off x="194257" y="6096000"/>
            <a:ext cx="2777543" cy="400110"/>
          </a:xfrm>
          <a:prstGeom prst="rect">
            <a:avLst/>
          </a:prstGeom>
          <a:noFill/>
        </p:spPr>
        <p:txBody>
          <a:bodyPr wrap="square">
            <a:spAutoFit/>
          </a:bodyPr>
          <a:lstStyle/>
          <a:p>
            <a:pPr marL="0" indent="0">
              <a:buNone/>
            </a:pPr>
            <a:r>
              <a:rPr lang="en-US" altLang="ja-JP" sz="1000" dirty="0">
                <a:solidFill>
                  <a:schemeClr val="tx2">
                    <a:lumMod val="50000"/>
                  </a:schemeClr>
                </a:solidFill>
                <a:latin typeface="Cambria" panose="02040503050406030204" pitchFamily="18" charset="0"/>
                <a:ea typeface="Cambria" panose="02040503050406030204" pitchFamily="18" charset="0"/>
                <a:cs typeface="Arial" panose="020B0604020202020204" pitchFamily="34" charset="0"/>
              </a:rPr>
              <a:t>Source: Koki </a:t>
            </a:r>
            <a:r>
              <a:rPr lang="en-US" altLang="ja-JP" sz="1000" dirty="0" err="1">
                <a:solidFill>
                  <a:schemeClr val="tx2">
                    <a:lumMod val="50000"/>
                  </a:schemeClr>
                </a:solidFill>
                <a:latin typeface="Cambria" panose="02040503050406030204" pitchFamily="18" charset="0"/>
                <a:ea typeface="Cambria" panose="02040503050406030204" pitchFamily="18" charset="0"/>
                <a:cs typeface="Arial" panose="020B0604020202020204" pitchFamily="34" charset="0"/>
              </a:rPr>
              <a:t>Asari</a:t>
            </a:r>
            <a:r>
              <a:rPr lang="en-US" altLang="ja-JP" sz="1000" dirty="0">
                <a:solidFill>
                  <a:schemeClr val="tx2">
                    <a:lumMod val="50000"/>
                  </a:schemeClr>
                </a:solidFill>
                <a:latin typeface="Cambria" panose="02040503050406030204" pitchFamily="18" charset="0"/>
                <a:ea typeface="Cambria" panose="02040503050406030204" pitchFamily="18" charset="0"/>
                <a:cs typeface="Arial" panose="020B0604020202020204" pitchFamily="34" charset="0"/>
              </a:rPr>
              <a:t>, Japan Space Systems </a:t>
            </a:r>
          </a:p>
          <a:p>
            <a:pPr marL="0" indent="0">
              <a:buNone/>
            </a:pPr>
            <a:r>
              <a:rPr lang="en-US" altLang="ja-JP" sz="1000" b="1" dirty="0">
                <a:solidFill>
                  <a:schemeClr val="tx2">
                    <a:lumMod val="50000"/>
                  </a:schemeClr>
                </a:solidFill>
                <a:latin typeface="Cambria" panose="02040503050406030204" pitchFamily="18" charset="0"/>
                <a:ea typeface="Cambria" panose="02040503050406030204" pitchFamily="18" charset="0"/>
                <a:cs typeface="Arial" panose="020B0604020202020204" pitchFamily="34" charset="0"/>
              </a:rPr>
              <a:t>ISO</a:t>
            </a:r>
            <a:r>
              <a:rPr lang="ja-JP" altLang="en-US" sz="1000" b="1">
                <a:solidFill>
                  <a:schemeClr val="tx2">
                    <a:lumMod val="50000"/>
                  </a:schemeClr>
                </a:solidFill>
                <a:latin typeface="Cambria" panose="02040503050406030204" pitchFamily="18" charset="0"/>
                <a:ea typeface="HG丸ｺﾞｼｯｸM-PRO" pitchFamily="50" charset="-128"/>
                <a:cs typeface="Arial" panose="020B0604020202020204" pitchFamily="34" charset="0"/>
              </a:rPr>
              <a:t> </a:t>
            </a:r>
            <a:r>
              <a:rPr lang="en-US" altLang="ja-JP" sz="1000" dirty="0">
                <a:solidFill>
                  <a:schemeClr val="tx2">
                    <a:lumMod val="50000"/>
                  </a:schemeClr>
                </a:solidFill>
                <a:latin typeface="Cambria" panose="02040503050406030204" pitchFamily="18" charset="0"/>
                <a:ea typeface="Cambria" panose="02040503050406030204" pitchFamily="18" charset="0"/>
                <a:cs typeface="Arial" panose="020B0604020202020204" pitchFamily="34" charset="0"/>
              </a:rPr>
              <a:t>TC 20/SC 14/WG8</a:t>
            </a:r>
            <a:endParaRPr lang="en-US" altLang="ja-JP" sz="1000" dirty="0">
              <a:latin typeface="Cambria" panose="02040503050406030204" pitchFamily="18" charset="0"/>
              <a:ea typeface="Cambria" panose="02040503050406030204" pitchFamily="18" charset="0"/>
              <a:cs typeface="Arial" panose="020B0604020202020204" pitchFamily="34" charset="0"/>
            </a:endParaRPr>
          </a:p>
        </p:txBody>
      </p:sp>
      <p:sp>
        <p:nvSpPr>
          <p:cNvPr id="3" name="楕円 72">
            <a:extLst>
              <a:ext uri="{FF2B5EF4-FFF2-40B4-BE49-F238E27FC236}">
                <a16:creationId xmlns:a16="http://schemas.microsoft.com/office/drawing/2014/main" id="{37F78BA9-ACD8-D60C-ACA2-21EF55D02704}"/>
              </a:ext>
            </a:extLst>
          </p:cNvPr>
          <p:cNvSpPr/>
          <p:nvPr/>
        </p:nvSpPr>
        <p:spPr>
          <a:xfrm>
            <a:off x="3667686" y="2591017"/>
            <a:ext cx="1569224" cy="424274"/>
          </a:xfrm>
          <a:prstGeom prst="ellipse">
            <a:avLst/>
          </a:prstGeom>
          <a:solidFill>
            <a:srgbClr val="CC0ECC"/>
          </a:solidFill>
          <a:ln w="3175">
            <a:no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en-US" altLang="ja-JP" sz="1300" dirty="0">
                <a:solidFill>
                  <a:schemeClr val="bg1"/>
                </a:solidFill>
                <a:latin typeface="Cambria" panose="02040503050406030204" pitchFamily="18" charset="0"/>
              </a:rPr>
              <a:t>Functional model</a:t>
            </a:r>
            <a:endParaRPr kumimoji="1" lang="ja-JP" altLang="en-US" sz="1300" dirty="0">
              <a:solidFill>
                <a:schemeClr val="bg1"/>
              </a:solidFill>
              <a:latin typeface="Cambria" panose="02040503050406030204" pitchFamily="18" charset="0"/>
            </a:endParaRPr>
          </a:p>
        </p:txBody>
      </p:sp>
      <p:sp>
        <p:nvSpPr>
          <p:cNvPr id="78" name="楕円 69">
            <a:extLst>
              <a:ext uri="{FF2B5EF4-FFF2-40B4-BE49-F238E27FC236}">
                <a16:creationId xmlns:a16="http://schemas.microsoft.com/office/drawing/2014/main" id="{F0E2E45E-0B0E-25BD-B184-7B46251DD995}"/>
              </a:ext>
            </a:extLst>
          </p:cNvPr>
          <p:cNvSpPr/>
          <p:nvPr/>
        </p:nvSpPr>
        <p:spPr>
          <a:xfrm>
            <a:off x="4606228" y="4228279"/>
            <a:ext cx="1603421" cy="293933"/>
          </a:xfrm>
          <a:prstGeom prst="ellipse">
            <a:avLst/>
          </a:prstGeom>
          <a:solidFill>
            <a:srgbClr val="3FCCB6">
              <a:alpha val="98039"/>
            </a:srgbClr>
          </a:solidFill>
          <a:ln w="3175">
            <a:no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en-US" altLang="ja-JP" sz="1300" dirty="0">
                <a:solidFill>
                  <a:schemeClr val="bg1"/>
                </a:solidFill>
                <a:latin typeface="Cambria" panose="02040503050406030204" pitchFamily="18" charset="0"/>
              </a:rPr>
              <a:t>Ops Process</a:t>
            </a:r>
            <a:endParaRPr kumimoji="1" lang="ja-JP" altLang="en-US" sz="1300" dirty="0">
              <a:solidFill>
                <a:schemeClr val="bg1"/>
              </a:solidFill>
              <a:latin typeface="Cambria" panose="02040503050406030204" pitchFamily="18" charset="0"/>
            </a:endParaRPr>
          </a:p>
        </p:txBody>
      </p:sp>
      <p:sp>
        <p:nvSpPr>
          <p:cNvPr id="10" name="Date Placeholder 1">
            <a:extLst>
              <a:ext uri="{FF2B5EF4-FFF2-40B4-BE49-F238E27FC236}">
                <a16:creationId xmlns:a16="http://schemas.microsoft.com/office/drawing/2014/main" id="{B5DB896E-9693-13FD-114E-EEC13C789D1F}"/>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13-1</a:t>
            </a:r>
          </a:p>
        </p:txBody>
      </p:sp>
      <p:sp>
        <p:nvSpPr>
          <p:cNvPr id="33" name="Title 1">
            <a:extLst>
              <a:ext uri="{FF2B5EF4-FFF2-40B4-BE49-F238E27FC236}">
                <a16:creationId xmlns:a16="http://schemas.microsoft.com/office/drawing/2014/main" id="{5BF8858A-46DA-5479-AD2E-CE05B625372D}"/>
              </a:ext>
            </a:extLst>
          </p:cNvPr>
          <p:cNvSpPr>
            <a:spLocks noGrp="1"/>
          </p:cNvSpPr>
          <p:nvPr>
            <p:ph type="title"/>
          </p:nvPr>
        </p:nvSpPr>
        <p:spPr>
          <a:xfrm>
            <a:off x="1215430" y="26646"/>
            <a:ext cx="6713139" cy="740038"/>
          </a:xfrm>
        </p:spPr>
        <p:txBody>
          <a:bodyPr/>
          <a:lstStyle/>
          <a:p>
            <a:r>
              <a:rPr lang="en-US" sz="2400" dirty="0"/>
              <a:t>RASDS++ in wider social context</a:t>
            </a:r>
          </a:p>
        </p:txBody>
      </p:sp>
      <p:sp>
        <p:nvSpPr>
          <p:cNvPr id="54" name="Date Placeholder 53">
            <a:extLst>
              <a:ext uri="{FF2B5EF4-FFF2-40B4-BE49-F238E27FC236}">
                <a16:creationId xmlns:a16="http://schemas.microsoft.com/office/drawing/2014/main" id="{2DD19DC3-3485-F57D-F386-FE1724F54DDA}"/>
              </a:ext>
            </a:extLst>
          </p:cNvPr>
          <p:cNvSpPr>
            <a:spLocks noGrp="1"/>
          </p:cNvSpPr>
          <p:nvPr>
            <p:ph type="dt" sz="half" idx="2"/>
          </p:nvPr>
        </p:nvSpPr>
        <p:spPr/>
        <p:txBody>
          <a:bodyPr/>
          <a:lstStyle/>
          <a:p>
            <a:r>
              <a:rPr lang="en-US"/>
              <a:t>28 Mar 2024</a:t>
            </a:r>
            <a:endParaRPr lang="en-US" dirty="0"/>
          </a:p>
        </p:txBody>
      </p:sp>
      <p:sp>
        <p:nvSpPr>
          <p:cNvPr id="58" name="楕円 68">
            <a:extLst>
              <a:ext uri="{FF2B5EF4-FFF2-40B4-BE49-F238E27FC236}">
                <a16:creationId xmlns:a16="http://schemas.microsoft.com/office/drawing/2014/main" id="{4C7DCF28-9728-0F80-212F-5B95CB48948F}"/>
              </a:ext>
            </a:extLst>
          </p:cNvPr>
          <p:cNvSpPr/>
          <p:nvPr/>
        </p:nvSpPr>
        <p:spPr>
          <a:xfrm>
            <a:off x="5248268" y="3671823"/>
            <a:ext cx="1229811" cy="210948"/>
          </a:xfrm>
          <a:prstGeom prst="ellipse">
            <a:avLst/>
          </a:prstGeom>
          <a:solidFill>
            <a:srgbClr val="CCC30C">
              <a:alpha val="98039"/>
            </a:srgbClr>
          </a:solidFill>
          <a:ln w="3175">
            <a:no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en-US" altLang="ja-JP" sz="1300" dirty="0">
                <a:solidFill>
                  <a:schemeClr val="bg1"/>
                </a:solidFill>
                <a:latin typeface="Cambria" panose="02040503050406030204" pitchFamily="18" charset="0"/>
              </a:rPr>
              <a:t>Optical</a:t>
            </a:r>
            <a:endParaRPr kumimoji="1" lang="ja-JP" altLang="en-US" sz="1300" dirty="0">
              <a:solidFill>
                <a:schemeClr val="bg1"/>
              </a:solidFill>
              <a:latin typeface="Cambria" panose="02040503050406030204" pitchFamily="18" charset="0"/>
            </a:endParaRPr>
          </a:p>
        </p:txBody>
      </p:sp>
    </p:spTree>
    <p:extLst>
      <p:ext uri="{BB962C8B-B14F-4D97-AF65-F5344CB8AC3E}">
        <p14:creationId xmlns:p14="http://schemas.microsoft.com/office/powerpoint/2010/main" val="19844085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5" name="Rectangle 2">
            <a:extLst>
              <a:ext uri="{FF2B5EF4-FFF2-40B4-BE49-F238E27FC236}">
                <a16:creationId xmlns:a16="http://schemas.microsoft.com/office/drawing/2014/main" id="{9355C236-C325-214E-8562-DBF78B28D26A}"/>
              </a:ext>
            </a:extLst>
          </p:cNvPr>
          <p:cNvSpPr>
            <a:spLocks noGrp="1" noChangeArrowheads="1"/>
          </p:cNvSpPr>
          <p:nvPr>
            <p:ph type="title"/>
          </p:nvPr>
        </p:nvSpPr>
        <p:spPr>
          <a:xfrm>
            <a:off x="888855" y="-27594"/>
            <a:ext cx="7232648" cy="606797"/>
          </a:xfrm>
        </p:spPr>
        <p:txBody>
          <a:bodyPr vert="horz"/>
          <a:lstStyle/>
          <a:p>
            <a:r>
              <a:rPr lang="en-US" altLang="en-US" sz="1800" dirty="0">
                <a:solidFill>
                  <a:srgbClr val="0099A6"/>
                </a:solidFill>
              </a:rPr>
              <a:t>Revised RASDS++ (DRAFT)</a:t>
            </a:r>
            <a:br>
              <a:rPr lang="en-US" altLang="en-US" sz="1800" dirty="0">
                <a:solidFill>
                  <a:srgbClr val="0099A6"/>
                </a:solidFill>
              </a:rPr>
            </a:br>
            <a:r>
              <a:rPr lang="en-US" altLang="en-US" sz="1800" dirty="0">
                <a:solidFill>
                  <a:srgbClr val="0099A6"/>
                </a:solidFill>
              </a:rPr>
              <a:t>Top Level Object Ontology</a:t>
            </a:r>
            <a:br>
              <a:rPr lang="en-US" altLang="en-US" sz="1800" dirty="0">
                <a:solidFill>
                  <a:srgbClr val="0099A6"/>
                </a:solidFill>
              </a:rPr>
            </a:br>
            <a:endParaRPr lang="en-US" altLang="en-US" sz="1800" dirty="0">
              <a:solidFill>
                <a:srgbClr val="0099A6"/>
              </a:solidFill>
            </a:endParaRPr>
          </a:p>
        </p:txBody>
      </p:sp>
      <p:sp>
        <p:nvSpPr>
          <p:cNvPr id="3075" name="Rectangle 3">
            <a:extLst>
              <a:ext uri="{FF2B5EF4-FFF2-40B4-BE49-F238E27FC236}">
                <a16:creationId xmlns:a16="http://schemas.microsoft.com/office/drawing/2014/main" id="{29273D62-BA20-8D43-8FBD-4E1C2BA819E2}"/>
              </a:ext>
            </a:extLst>
          </p:cNvPr>
          <p:cNvSpPr>
            <a:spLocks noChangeArrowheads="1"/>
          </p:cNvSpPr>
          <p:nvPr/>
        </p:nvSpPr>
        <p:spPr bwMode="auto">
          <a:xfrm>
            <a:off x="2089905" y="2913044"/>
            <a:ext cx="1202092" cy="381918"/>
          </a:xfrm>
          <a:prstGeom prst="rect">
            <a:avLst/>
          </a:prstGeom>
          <a:solidFill>
            <a:srgbClr val="CC0ECC"/>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r>
              <a:rPr lang="en-US" sz="1400" dirty="0">
                <a:solidFill>
                  <a:schemeClr val="bg1"/>
                </a:solidFill>
                <a:latin typeface="Helvetica" charset="0"/>
                <a:ea typeface="ＭＳ Ｐゴシック" charset="0"/>
              </a:rPr>
              <a:t>Function</a:t>
            </a:r>
          </a:p>
        </p:txBody>
      </p:sp>
      <p:cxnSp>
        <p:nvCxnSpPr>
          <p:cNvPr id="3076" name="AutoShape 4">
            <a:extLst>
              <a:ext uri="{FF2B5EF4-FFF2-40B4-BE49-F238E27FC236}">
                <a16:creationId xmlns:a16="http://schemas.microsoft.com/office/drawing/2014/main" id="{6DADE0E2-C239-3F4B-8C87-0A2992EB3115}"/>
              </a:ext>
            </a:extLst>
          </p:cNvPr>
          <p:cNvCxnSpPr>
            <a:cxnSpLocks noChangeShapeType="1"/>
            <a:stCxn id="3075" idx="3"/>
            <a:endCxn id="3075" idx="0"/>
          </p:cNvCxnSpPr>
          <p:nvPr/>
        </p:nvCxnSpPr>
        <p:spPr bwMode="auto">
          <a:xfrm flipH="1" flipV="1">
            <a:off x="2690951" y="2913044"/>
            <a:ext cx="601046" cy="190959"/>
          </a:xfrm>
          <a:prstGeom prst="bentConnector4">
            <a:avLst>
              <a:gd name="adj1" fmla="val -33333"/>
              <a:gd name="adj2" fmla="val 200000"/>
            </a:avLst>
          </a:prstGeom>
          <a:noFill/>
          <a:ln w="9525">
            <a:solidFill>
              <a:schemeClr val="tx1"/>
            </a:solidFill>
            <a:miter lim="800000"/>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077" name="Rectangle 5">
            <a:extLst>
              <a:ext uri="{FF2B5EF4-FFF2-40B4-BE49-F238E27FC236}">
                <a16:creationId xmlns:a16="http://schemas.microsoft.com/office/drawing/2014/main" id="{2C707252-70FF-534E-A072-C4A17133618D}"/>
              </a:ext>
            </a:extLst>
          </p:cNvPr>
          <p:cNvSpPr>
            <a:spLocks noChangeArrowheads="1"/>
          </p:cNvSpPr>
          <p:nvPr/>
        </p:nvSpPr>
        <p:spPr bwMode="auto">
          <a:xfrm>
            <a:off x="2089905" y="3485921"/>
            <a:ext cx="1202092"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ea typeface="ＭＳ Ｐゴシック" charset="0"/>
              </a:rPr>
              <a:t> Behavior</a:t>
            </a:r>
          </a:p>
        </p:txBody>
      </p:sp>
      <p:sp>
        <p:nvSpPr>
          <p:cNvPr id="3078" name="Rectangle 6">
            <a:extLst>
              <a:ext uri="{FF2B5EF4-FFF2-40B4-BE49-F238E27FC236}">
                <a16:creationId xmlns:a16="http://schemas.microsoft.com/office/drawing/2014/main" id="{28A22B49-AF5B-0C40-9526-D22F3B445B73}"/>
              </a:ext>
            </a:extLst>
          </p:cNvPr>
          <p:cNvSpPr>
            <a:spLocks noChangeArrowheads="1"/>
          </p:cNvSpPr>
          <p:nvPr/>
        </p:nvSpPr>
        <p:spPr bwMode="auto">
          <a:xfrm>
            <a:off x="2089905" y="3676880"/>
            <a:ext cx="1202092"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ea typeface="ＭＳ Ｐゴシック" charset="0"/>
              </a:rPr>
              <a:t> Constraints </a:t>
            </a:r>
          </a:p>
        </p:txBody>
      </p:sp>
      <p:sp>
        <p:nvSpPr>
          <p:cNvPr id="3079" name="Rectangle 7">
            <a:extLst>
              <a:ext uri="{FF2B5EF4-FFF2-40B4-BE49-F238E27FC236}">
                <a16:creationId xmlns:a16="http://schemas.microsoft.com/office/drawing/2014/main" id="{9BCEE73D-5588-334B-815C-E299D96E2904}"/>
              </a:ext>
            </a:extLst>
          </p:cNvPr>
          <p:cNvSpPr>
            <a:spLocks noChangeArrowheads="1"/>
          </p:cNvSpPr>
          <p:nvPr/>
        </p:nvSpPr>
        <p:spPr bwMode="auto">
          <a:xfrm>
            <a:off x="2089905" y="3867839"/>
            <a:ext cx="1202092"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ea typeface="ＭＳ Ｐゴシック" charset="0"/>
              </a:rPr>
              <a:t> Interfaces </a:t>
            </a:r>
          </a:p>
        </p:txBody>
      </p:sp>
      <p:sp>
        <p:nvSpPr>
          <p:cNvPr id="3080" name="Rectangle 8">
            <a:extLst>
              <a:ext uri="{FF2B5EF4-FFF2-40B4-BE49-F238E27FC236}">
                <a16:creationId xmlns:a16="http://schemas.microsoft.com/office/drawing/2014/main" id="{DAB38622-D61F-9D49-AED4-FCCFC82B3E34}"/>
              </a:ext>
            </a:extLst>
          </p:cNvPr>
          <p:cNvSpPr>
            <a:spLocks noChangeArrowheads="1"/>
          </p:cNvSpPr>
          <p:nvPr/>
        </p:nvSpPr>
        <p:spPr bwMode="auto">
          <a:xfrm>
            <a:off x="2089905" y="3294962"/>
            <a:ext cx="1202092"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a:latin typeface="Helvetica" charset="0"/>
                <a:ea typeface="ＭＳ Ｐゴシック" charset="0"/>
              </a:rPr>
              <a:t> Logical structure</a:t>
            </a:r>
          </a:p>
        </p:txBody>
      </p:sp>
      <p:sp>
        <p:nvSpPr>
          <p:cNvPr id="3081" name="Rectangle 9">
            <a:extLst>
              <a:ext uri="{FF2B5EF4-FFF2-40B4-BE49-F238E27FC236}">
                <a16:creationId xmlns:a16="http://schemas.microsoft.com/office/drawing/2014/main" id="{5CC97385-5D98-794A-B9B7-9A59B55505BA}"/>
              </a:ext>
            </a:extLst>
          </p:cNvPr>
          <p:cNvSpPr>
            <a:spLocks noChangeArrowheads="1"/>
          </p:cNvSpPr>
          <p:nvPr/>
        </p:nvSpPr>
        <p:spPr bwMode="auto">
          <a:xfrm>
            <a:off x="6096878" y="5204553"/>
            <a:ext cx="1068526" cy="381918"/>
          </a:xfrm>
          <a:prstGeom prst="rect">
            <a:avLst/>
          </a:prstGeom>
          <a:solidFill>
            <a:srgbClr val="0C8FCC"/>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r>
              <a:rPr lang="en-US" sz="1400" dirty="0">
                <a:solidFill>
                  <a:schemeClr val="bg1"/>
                </a:solidFill>
                <a:latin typeface="Helvetica" charset="0"/>
                <a:ea typeface="ＭＳ Ｐゴシック" charset="0"/>
              </a:rPr>
              <a:t>Connector</a:t>
            </a:r>
          </a:p>
          <a:p>
            <a:pPr algn="ctr" eaLnBrk="1" hangingPunct="1">
              <a:defRPr/>
            </a:pPr>
            <a:r>
              <a:rPr lang="en-US" sz="1400" dirty="0">
                <a:solidFill>
                  <a:schemeClr val="bg1"/>
                </a:solidFill>
                <a:latin typeface="Helvetica" charset="0"/>
              </a:rPr>
              <a:t>(Link)</a:t>
            </a:r>
            <a:endParaRPr lang="en-US" sz="1400" dirty="0">
              <a:solidFill>
                <a:schemeClr val="bg1"/>
              </a:solidFill>
              <a:latin typeface="Helvetica" charset="0"/>
              <a:ea typeface="ＭＳ Ｐゴシック" charset="0"/>
            </a:endParaRPr>
          </a:p>
        </p:txBody>
      </p:sp>
      <p:sp>
        <p:nvSpPr>
          <p:cNvPr id="3082" name="Rectangle 10">
            <a:extLst>
              <a:ext uri="{FF2B5EF4-FFF2-40B4-BE49-F238E27FC236}">
                <a16:creationId xmlns:a16="http://schemas.microsoft.com/office/drawing/2014/main" id="{9F48BCD1-D91F-D343-A75E-AF651518B9F9}"/>
              </a:ext>
            </a:extLst>
          </p:cNvPr>
          <p:cNvSpPr>
            <a:spLocks noChangeArrowheads="1"/>
          </p:cNvSpPr>
          <p:nvPr/>
        </p:nvSpPr>
        <p:spPr bwMode="auto">
          <a:xfrm>
            <a:off x="6096878" y="5586471"/>
            <a:ext cx="1068526"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a:latin typeface="Helvetica" charset="0"/>
                <a:ea typeface="ＭＳ Ｐゴシック" charset="0"/>
              </a:rPr>
              <a:t> Type</a:t>
            </a:r>
          </a:p>
        </p:txBody>
      </p:sp>
      <p:sp>
        <p:nvSpPr>
          <p:cNvPr id="3084" name="Rectangle 12">
            <a:extLst>
              <a:ext uri="{FF2B5EF4-FFF2-40B4-BE49-F238E27FC236}">
                <a16:creationId xmlns:a16="http://schemas.microsoft.com/office/drawing/2014/main" id="{27C0CBF3-2BCF-8242-8A83-9669AB93345C}"/>
              </a:ext>
            </a:extLst>
          </p:cNvPr>
          <p:cNvSpPr>
            <a:spLocks noChangeArrowheads="1"/>
          </p:cNvSpPr>
          <p:nvPr/>
        </p:nvSpPr>
        <p:spPr bwMode="auto">
          <a:xfrm>
            <a:off x="2357037" y="4758982"/>
            <a:ext cx="1335657" cy="445571"/>
          </a:xfrm>
          <a:prstGeom prst="rect">
            <a:avLst/>
          </a:prstGeom>
          <a:solidFill>
            <a:srgbClr val="CCC30C"/>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r>
              <a:rPr lang="en-US" sz="1400" dirty="0">
                <a:solidFill>
                  <a:schemeClr val="bg1"/>
                </a:solidFill>
                <a:latin typeface="Helvetica" charset="0"/>
                <a:ea typeface="ＭＳ Ｐゴシック" charset="0"/>
              </a:rPr>
              <a:t>Communication</a:t>
            </a:r>
            <a:endParaRPr lang="en-US" sz="1200" dirty="0">
              <a:solidFill>
                <a:schemeClr val="bg1"/>
              </a:solidFill>
              <a:latin typeface="Helvetica" charset="0"/>
              <a:ea typeface="ＭＳ Ｐゴシック" charset="0"/>
            </a:endParaRPr>
          </a:p>
        </p:txBody>
      </p:sp>
      <p:sp>
        <p:nvSpPr>
          <p:cNvPr id="3085" name="Rectangle 13">
            <a:extLst>
              <a:ext uri="{FF2B5EF4-FFF2-40B4-BE49-F238E27FC236}">
                <a16:creationId xmlns:a16="http://schemas.microsoft.com/office/drawing/2014/main" id="{B1522F21-C50D-BE42-8066-3E177BB4E15B}"/>
              </a:ext>
            </a:extLst>
          </p:cNvPr>
          <p:cNvSpPr>
            <a:spLocks noChangeArrowheads="1"/>
          </p:cNvSpPr>
          <p:nvPr/>
        </p:nvSpPr>
        <p:spPr bwMode="auto">
          <a:xfrm>
            <a:off x="2357037" y="5204553"/>
            <a:ext cx="1335657"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a:latin typeface="Helvetica" charset="0"/>
                <a:ea typeface="ＭＳ Ｐゴシック" charset="0"/>
              </a:rPr>
              <a:t> Protocol stack</a:t>
            </a:r>
          </a:p>
        </p:txBody>
      </p:sp>
      <p:sp>
        <p:nvSpPr>
          <p:cNvPr id="3086" name="Rectangle 14">
            <a:extLst>
              <a:ext uri="{FF2B5EF4-FFF2-40B4-BE49-F238E27FC236}">
                <a16:creationId xmlns:a16="http://schemas.microsoft.com/office/drawing/2014/main" id="{F3EE2F1C-0088-9D45-9933-C164BCE719FC}"/>
              </a:ext>
            </a:extLst>
          </p:cNvPr>
          <p:cNvSpPr>
            <a:spLocks noChangeArrowheads="1"/>
          </p:cNvSpPr>
          <p:nvPr/>
        </p:nvSpPr>
        <p:spPr bwMode="auto">
          <a:xfrm>
            <a:off x="2357037" y="5395512"/>
            <a:ext cx="1335657"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ea typeface="ＭＳ Ｐゴシック" charset="0"/>
              </a:rPr>
              <a:t> Comm standards</a:t>
            </a:r>
          </a:p>
        </p:txBody>
      </p:sp>
      <p:cxnSp>
        <p:nvCxnSpPr>
          <p:cNvPr id="3087" name="AutoShape 15">
            <a:extLst>
              <a:ext uri="{FF2B5EF4-FFF2-40B4-BE49-F238E27FC236}">
                <a16:creationId xmlns:a16="http://schemas.microsoft.com/office/drawing/2014/main" id="{7816692A-3A25-7341-8AD4-65FD598807DC}"/>
              </a:ext>
            </a:extLst>
          </p:cNvPr>
          <p:cNvCxnSpPr>
            <a:cxnSpLocks noChangeShapeType="1"/>
            <a:stCxn id="3088" idx="3"/>
            <a:endCxn id="3088" idx="0"/>
          </p:cNvCxnSpPr>
          <p:nvPr/>
        </p:nvCxnSpPr>
        <p:spPr bwMode="auto">
          <a:xfrm flipH="1" flipV="1">
            <a:off x="4560871" y="1131983"/>
            <a:ext cx="534263" cy="190959"/>
          </a:xfrm>
          <a:prstGeom prst="bentConnector4">
            <a:avLst>
              <a:gd name="adj1" fmla="val -37500"/>
              <a:gd name="adj2" fmla="val 200000"/>
            </a:avLst>
          </a:prstGeom>
          <a:noFill/>
          <a:ln w="9525">
            <a:solidFill>
              <a:schemeClr val="tx1"/>
            </a:solidFill>
            <a:miter lim="800000"/>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088" name="Rectangle 16">
            <a:extLst>
              <a:ext uri="{FF2B5EF4-FFF2-40B4-BE49-F238E27FC236}">
                <a16:creationId xmlns:a16="http://schemas.microsoft.com/office/drawing/2014/main" id="{2BFD9055-C92C-3A49-85BA-64BC10E0107E}"/>
              </a:ext>
            </a:extLst>
          </p:cNvPr>
          <p:cNvSpPr>
            <a:spLocks noChangeArrowheads="1"/>
          </p:cNvSpPr>
          <p:nvPr/>
        </p:nvSpPr>
        <p:spPr bwMode="auto">
          <a:xfrm>
            <a:off x="4026608" y="1131983"/>
            <a:ext cx="1068526" cy="381918"/>
          </a:xfrm>
          <a:prstGeom prst="rect">
            <a:avLst/>
          </a:prstGeom>
          <a:solidFill>
            <a:schemeClr val="accent2"/>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r>
              <a:rPr lang="en-US" sz="1400" dirty="0">
                <a:solidFill>
                  <a:schemeClr val="bg1"/>
                </a:solidFill>
                <a:latin typeface="Helvetica" charset="0"/>
                <a:ea typeface="ＭＳ Ｐゴシック" charset="0"/>
              </a:rPr>
              <a:t>Enterprise</a:t>
            </a:r>
          </a:p>
        </p:txBody>
      </p:sp>
      <p:sp>
        <p:nvSpPr>
          <p:cNvPr id="3089" name="Rectangle 17">
            <a:extLst>
              <a:ext uri="{FF2B5EF4-FFF2-40B4-BE49-F238E27FC236}">
                <a16:creationId xmlns:a16="http://schemas.microsoft.com/office/drawing/2014/main" id="{64599D5F-82AA-964A-9F46-346AD6EAFF2A}"/>
              </a:ext>
            </a:extLst>
          </p:cNvPr>
          <p:cNvSpPr>
            <a:spLocks noChangeArrowheads="1"/>
          </p:cNvSpPr>
          <p:nvPr/>
        </p:nvSpPr>
        <p:spPr bwMode="auto">
          <a:xfrm>
            <a:off x="4026608" y="1704860"/>
            <a:ext cx="1068526"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ea typeface="ＭＳ Ｐゴシック" charset="0"/>
              </a:rPr>
              <a:t> Requirements</a:t>
            </a:r>
          </a:p>
        </p:txBody>
      </p:sp>
      <p:sp>
        <p:nvSpPr>
          <p:cNvPr id="3090" name="Rectangle 18">
            <a:extLst>
              <a:ext uri="{FF2B5EF4-FFF2-40B4-BE49-F238E27FC236}">
                <a16:creationId xmlns:a16="http://schemas.microsoft.com/office/drawing/2014/main" id="{D6C0F7AD-C415-C04B-8722-3D808A9C9C8C}"/>
              </a:ext>
            </a:extLst>
          </p:cNvPr>
          <p:cNvSpPr>
            <a:spLocks noChangeArrowheads="1"/>
          </p:cNvSpPr>
          <p:nvPr/>
        </p:nvSpPr>
        <p:spPr bwMode="auto">
          <a:xfrm>
            <a:off x="4026608" y="1895819"/>
            <a:ext cx="1068526"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a:latin typeface="Helvetica" charset="0"/>
                <a:ea typeface="ＭＳ Ｐゴシック" charset="0"/>
              </a:rPr>
              <a:t> Objectives</a:t>
            </a:r>
          </a:p>
        </p:txBody>
      </p:sp>
      <p:sp>
        <p:nvSpPr>
          <p:cNvPr id="3091" name="Rectangle 19">
            <a:extLst>
              <a:ext uri="{FF2B5EF4-FFF2-40B4-BE49-F238E27FC236}">
                <a16:creationId xmlns:a16="http://schemas.microsoft.com/office/drawing/2014/main" id="{7C640ABE-5ABD-AE49-9169-8B01F976D5B2}"/>
              </a:ext>
            </a:extLst>
          </p:cNvPr>
          <p:cNvSpPr>
            <a:spLocks noChangeArrowheads="1"/>
          </p:cNvSpPr>
          <p:nvPr/>
        </p:nvSpPr>
        <p:spPr bwMode="auto">
          <a:xfrm>
            <a:off x="4026608" y="2086778"/>
            <a:ext cx="1068526"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ea typeface="ＭＳ Ｐゴシック" charset="0"/>
              </a:rPr>
              <a:t> Governance</a:t>
            </a:r>
          </a:p>
        </p:txBody>
      </p:sp>
      <p:sp>
        <p:nvSpPr>
          <p:cNvPr id="3092" name="Rectangle 20">
            <a:extLst>
              <a:ext uri="{FF2B5EF4-FFF2-40B4-BE49-F238E27FC236}">
                <a16:creationId xmlns:a16="http://schemas.microsoft.com/office/drawing/2014/main" id="{3CF02F0A-CC6D-DE4E-AEB1-79925FB47058}"/>
              </a:ext>
            </a:extLst>
          </p:cNvPr>
          <p:cNvSpPr>
            <a:spLocks noChangeArrowheads="1"/>
          </p:cNvSpPr>
          <p:nvPr/>
        </p:nvSpPr>
        <p:spPr bwMode="auto">
          <a:xfrm>
            <a:off x="4026608" y="2277737"/>
            <a:ext cx="1068526"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ea typeface="ＭＳ Ｐゴシック" charset="0"/>
              </a:rPr>
              <a:t> Use Cases</a:t>
            </a:r>
          </a:p>
        </p:txBody>
      </p:sp>
      <p:sp>
        <p:nvSpPr>
          <p:cNvPr id="3093" name="Rectangle 21">
            <a:extLst>
              <a:ext uri="{FF2B5EF4-FFF2-40B4-BE49-F238E27FC236}">
                <a16:creationId xmlns:a16="http://schemas.microsoft.com/office/drawing/2014/main" id="{94D3C20E-CE81-5E4C-AA70-C5B1C4D6765C}"/>
              </a:ext>
            </a:extLst>
          </p:cNvPr>
          <p:cNvSpPr>
            <a:spLocks noChangeArrowheads="1"/>
          </p:cNvSpPr>
          <p:nvPr/>
        </p:nvSpPr>
        <p:spPr bwMode="auto">
          <a:xfrm>
            <a:off x="4026608" y="1513901"/>
            <a:ext cx="1068526"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ea typeface="ＭＳ Ｐゴシック" charset="0"/>
              </a:rPr>
              <a:t> Mission</a:t>
            </a:r>
          </a:p>
        </p:txBody>
      </p:sp>
      <p:cxnSp>
        <p:nvCxnSpPr>
          <p:cNvPr id="3094" name="AutoShape 22">
            <a:extLst>
              <a:ext uri="{FF2B5EF4-FFF2-40B4-BE49-F238E27FC236}">
                <a16:creationId xmlns:a16="http://schemas.microsoft.com/office/drawing/2014/main" id="{734F0C61-F203-6843-A1F8-EF950E4579AE}"/>
              </a:ext>
            </a:extLst>
          </p:cNvPr>
          <p:cNvCxnSpPr>
            <a:cxnSpLocks noChangeShapeType="1"/>
            <a:stCxn id="3089" idx="1"/>
            <a:endCxn id="3075" idx="0"/>
          </p:cNvCxnSpPr>
          <p:nvPr/>
        </p:nvCxnSpPr>
        <p:spPr bwMode="auto">
          <a:xfrm rot="10800000" flipV="1">
            <a:off x="2690952" y="1800340"/>
            <a:ext cx="1335657" cy="1112704"/>
          </a:xfrm>
          <a:prstGeom prst="curvedConnector2">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095" name="Rectangle 23">
            <a:extLst>
              <a:ext uri="{FF2B5EF4-FFF2-40B4-BE49-F238E27FC236}">
                <a16:creationId xmlns:a16="http://schemas.microsoft.com/office/drawing/2014/main" id="{2FB7F1DC-A9A3-6543-9E7A-4EBD6510BC6D}"/>
              </a:ext>
            </a:extLst>
          </p:cNvPr>
          <p:cNvSpPr>
            <a:spLocks noChangeArrowheads="1"/>
          </p:cNvSpPr>
          <p:nvPr/>
        </p:nvSpPr>
        <p:spPr bwMode="auto">
          <a:xfrm>
            <a:off x="2958082" y="2212861"/>
            <a:ext cx="644728" cy="2000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700" dirty="0" err="1">
                <a:latin typeface="Helvetica" charset="0"/>
                <a:ea typeface="ＭＳ Ｐゴシック" charset="0"/>
              </a:rPr>
              <a:t>FulfilledBy</a:t>
            </a:r>
            <a:endParaRPr lang="en-US" sz="700" dirty="0">
              <a:latin typeface="Helvetica" charset="0"/>
              <a:ea typeface="ＭＳ Ｐゴシック" charset="0"/>
            </a:endParaRPr>
          </a:p>
        </p:txBody>
      </p:sp>
      <p:sp>
        <p:nvSpPr>
          <p:cNvPr id="3096" name="Rectangle 24">
            <a:extLst>
              <a:ext uri="{FF2B5EF4-FFF2-40B4-BE49-F238E27FC236}">
                <a16:creationId xmlns:a16="http://schemas.microsoft.com/office/drawing/2014/main" id="{B23EF4A7-452E-1D46-9C65-1EC0D4A1E4FD}"/>
              </a:ext>
            </a:extLst>
          </p:cNvPr>
          <p:cNvSpPr>
            <a:spLocks noChangeArrowheads="1"/>
          </p:cNvSpPr>
          <p:nvPr/>
        </p:nvSpPr>
        <p:spPr bwMode="auto">
          <a:xfrm>
            <a:off x="3492345" y="2658432"/>
            <a:ext cx="439544" cy="2000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700" dirty="0">
                <a:latin typeface="Helvetica" charset="0"/>
                <a:ea typeface="ＭＳ Ｐゴシック" charset="0"/>
              </a:rPr>
              <a:t>Meets</a:t>
            </a:r>
          </a:p>
        </p:txBody>
      </p:sp>
      <p:cxnSp>
        <p:nvCxnSpPr>
          <p:cNvPr id="3097" name="AutoShape 25">
            <a:extLst>
              <a:ext uri="{FF2B5EF4-FFF2-40B4-BE49-F238E27FC236}">
                <a16:creationId xmlns:a16="http://schemas.microsoft.com/office/drawing/2014/main" id="{6AF610FF-D9ED-734C-9F2B-FABD1A33B701}"/>
              </a:ext>
            </a:extLst>
          </p:cNvPr>
          <p:cNvCxnSpPr>
            <a:cxnSpLocks noChangeShapeType="1"/>
            <a:stCxn id="3077" idx="3"/>
            <a:endCxn id="3127" idx="0"/>
          </p:cNvCxnSpPr>
          <p:nvPr/>
        </p:nvCxnSpPr>
        <p:spPr bwMode="auto">
          <a:xfrm>
            <a:off x="3291997" y="3581401"/>
            <a:ext cx="1803138" cy="413745"/>
          </a:xfrm>
          <a:prstGeom prst="curvedConnector2">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098" name="Rectangle 26">
            <a:extLst>
              <a:ext uri="{FF2B5EF4-FFF2-40B4-BE49-F238E27FC236}">
                <a16:creationId xmlns:a16="http://schemas.microsoft.com/office/drawing/2014/main" id="{3B0E92C9-22DE-8D44-9EA6-3AF0280B5AD1}"/>
              </a:ext>
            </a:extLst>
          </p:cNvPr>
          <p:cNvSpPr>
            <a:spLocks noChangeArrowheads="1"/>
          </p:cNvSpPr>
          <p:nvPr/>
        </p:nvSpPr>
        <p:spPr bwMode="auto">
          <a:xfrm>
            <a:off x="3826260" y="3613227"/>
            <a:ext cx="928459" cy="2000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700" dirty="0" err="1">
                <a:latin typeface="Helvetica" charset="0"/>
                <a:ea typeface="ＭＳ Ｐゴシック" charset="0"/>
              </a:rPr>
              <a:t>IsImplementedBy</a:t>
            </a:r>
            <a:endParaRPr lang="en-US" sz="700" dirty="0">
              <a:latin typeface="Helvetica" charset="0"/>
              <a:ea typeface="ＭＳ Ｐゴシック" charset="0"/>
            </a:endParaRPr>
          </a:p>
        </p:txBody>
      </p:sp>
      <p:sp>
        <p:nvSpPr>
          <p:cNvPr id="3099" name="Rectangle 27">
            <a:extLst>
              <a:ext uri="{FF2B5EF4-FFF2-40B4-BE49-F238E27FC236}">
                <a16:creationId xmlns:a16="http://schemas.microsoft.com/office/drawing/2014/main" id="{C80C69A5-9F93-514C-B290-BEFE473A3365}"/>
              </a:ext>
            </a:extLst>
          </p:cNvPr>
          <p:cNvSpPr>
            <a:spLocks noChangeArrowheads="1"/>
          </p:cNvSpPr>
          <p:nvPr/>
        </p:nvSpPr>
        <p:spPr bwMode="auto">
          <a:xfrm>
            <a:off x="2824517" y="2540409"/>
            <a:ext cx="747320" cy="2000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700">
                <a:latin typeface="Helvetica" charset="0"/>
                <a:ea typeface="ＭＳ Ｐゴシック" charset="0"/>
              </a:rPr>
              <a:t>ComposedOf</a:t>
            </a:r>
          </a:p>
        </p:txBody>
      </p:sp>
      <p:sp>
        <p:nvSpPr>
          <p:cNvPr id="3100" name="Rectangle 28">
            <a:extLst>
              <a:ext uri="{FF2B5EF4-FFF2-40B4-BE49-F238E27FC236}">
                <a16:creationId xmlns:a16="http://schemas.microsoft.com/office/drawing/2014/main" id="{55D09621-0D2B-2545-A1A7-9CF07BEF8118}"/>
              </a:ext>
            </a:extLst>
          </p:cNvPr>
          <p:cNvSpPr>
            <a:spLocks noChangeArrowheads="1"/>
          </p:cNvSpPr>
          <p:nvPr/>
        </p:nvSpPr>
        <p:spPr bwMode="auto">
          <a:xfrm>
            <a:off x="4560871" y="762000"/>
            <a:ext cx="772969" cy="2000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700" dirty="0" err="1">
                <a:latin typeface="Helvetica" charset="0"/>
                <a:ea typeface="ＭＳ Ｐゴシック" charset="0"/>
              </a:rPr>
              <a:t>ComposedOf</a:t>
            </a:r>
            <a:endParaRPr lang="en-US" sz="700" dirty="0">
              <a:latin typeface="Helvetica" charset="0"/>
              <a:ea typeface="ＭＳ Ｐゴシック" charset="0"/>
            </a:endParaRPr>
          </a:p>
        </p:txBody>
      </p:sp>
      <p:sp>
        <p:nvSpPr>
          <p:cNvPr id="3101" name="Rectangle 29">
            <a:extLst>
              <a:ext uri="{FF2B5EF4-FFF2-40B4-BE49-F238E27FC236}">
                <a16:creationId xmlns:a16="http://schemas.microsoft.com/office/drawing/2014/main" id="{1EC5A58C-D6EF-8C4A-96DC-689D7245E10E}"/>
              </a:ext>
            </a:extLst>
          </p:cNvPr>
          <p:cNvSpPr>
            <a:spLocks noChangeArrowheads="1"/>
          </p:cNvSpPr>
          <p:nvPr/>
        </p:nvSpPr>
        <p:spPr bwMode="auto">
          <a:xfrm>
            <a:off x="5100700" y="3609945"/>
            <a:ext cx="747320" cy="2000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700" dirty="0" err="1">
                <a:latin typeface="Helvetica" charset="0"/>
                <a:ea typeface="ＭＳ Ｐゴシック" charset="0"/>
              </a:rPr>
              <a:t>ComposedOf</a:t>
            </a:r>
            <a:endParaRPr lang="en-US" sz="700" dirty="0">
              <a:latin typeface="Helvetica" charset="0"/>
              <a:ea typeface="ＭＳ Ｐゴシック" charset="0"/>
            </a:endParaRPr>
          </a:p>
        </p:txBody>
      </p:sp>
      <p:cxnSp>
        <p:nvCxnSpPr>
          <p:cNvPr id="3102" name="AutoShape 30">
            <a:extLst>
              <a:ext uri="{FF2B5EF4-FFF2-40B4-BE49-F238E27FC236}">
                <a16:creationId xmlns:a16="http://schemas.microsoft.com/office/drawing/2014/main" id="{058C1ADF-C6EE-6B4C-8B07-9B9F2BD799BE}"/>
              </a:ext>
            </a:extLst>
          </p:cNvPr>
          <p:cNvCxnSpPr>
            <a:cxnSpLocks noChangeShapeType="1"/>
            <a:stCxn id="3127" idx="1"/>
            <a:endCxn id="3078" idx="3"/>
          </p:cNvCxnSpPr>
          <p:nvPr/>
        </p:nvCxnSpPr>
        <p:spPr bwMode="auto">
          <a:xfrm rot="10800000">
            <a:off x="3291997" y="3772360"/>
            <a:ext cx="1268875" cy="413745"/>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03" name="Rectangle 31">
            <a:extLst>
              <a:ext uri="{FF2B5EF4-FFF2-40B4-BE49-F238E27FC236}">
                <a16:creationId xmlns:a16="http://schemas.microsoft.com/office/drawing/2014/main" id="{8E252B92-6C97-CB4C-BAB6-6D8A304DE019}"/>
              </a:ext>
            </a:extLst>
          </p:cNvPr>
          <p:cNvSpPr>
            <a:spLocks noChangeArrowheads="1"/>
          </p:cNvSpPr>
          <p:nvPr/>
        </p:nvSpPr>
        <p:spPr bwMode="auto">
          <a:xfrm>
            <a:off x="3559128" y="3931492"/>
            <a:ext cx="981359" cy="2000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700">
                <a:latin typeface="Helvetica" charset="0"/>
                <a:ea typeface="ＭＳ Ｐゴシック" charset="0"/>
              </a:rPr>
              <a:t>ContainsInstances</a:t>
            </a:r>
          </a:p>
        </p:txBody>
      </p:sp>
      <p:cxnSp>
        <p:nvCxnSpPr>
          <p:cNvPr id="3104" name="AutoShape 32">
            <a:extLst>
              <a:ext uri="{FF2B5EF4-FFF2-40B4-BE49-F238E27FC236}">
                <a16:creationId xmlns:a16="http://schemas.microsoft.com/office/drawing/2014/main" id="{E0514BD1-0DA8-1C47-BC95-DE52DB7FC2AC}"/>
              </a:ext>
            </a:extLst>
          </p:cNvPr>
          <p:cNvCxnSpPr>
            <a:cxnSpLocks noChangeShapeType="1"/>
            <a:stCxn id="3075" idx="3"/>
            <a:endCxn id="3120" idx="1"/>
          </p:cNvCxnSpPr>
          <p:nvPr/>
        </p:nvCxnSpPr>
        <p:spPr bwMode="auto">
          <a:xfrm>
            <a:off x="3291997" y="3104003"/>
            <a:ext cx="3339144" cy="0"/>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3105" name="AutoShape 33">
            <a:extLst>
              <a:ext uri="{FF2B5EF4-FFF2-40B4-BE49-F238E27FC236}">
                <a16:creationId xmlns:a16="http://schemas.microsoft.com/office/drawing/2014/main" id="{7CB5DECA-1C72-3549-9A36-C381B2BEFB9A}"/>
              </a:ext>
            </a:extLst>
          </p:cNvPr>
          <p:cNvCxnSpPr>
            <a:cxnSpLocks noChangeShapeType="1"/>
            <a:stCxn id="3121" idx="1"/>
            <a:endCxn id="3080" idx="3"/>
          </p:cNvCxnSpPr>
          <p:nvPr/>
        </p:nvCxnSpPr>
        <p:spPr bwMode="auto">
          <a:xfrm rot="10800000">
            <a:off x="3291997" y="3390442"/>
            <a:ext cx="3339144" cy="0"/>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06" name="Rectangle 34">
            <a:extLst>
              <a:ext uri="{FF2B5EF4-FFF2-40B4-BE49-F238E27FC236}">
                <a16:creationId xmlns:a16="http://schemas.microsoft.com/office/drawing/2014/main" id="{657ED9BC-1A2C-E543-B809-2FFB98B369AD}"/>
              </a:ext>
            </a:extLst>
          </p:cNvPr>
          <p:cNvSpPr>
            <a:spLocks noChangeArrowheads="1"/>
          </p:cNvSpPr>
          <p:nvPr/>
        </p:nvSpPr>
        <p:spPr bwMode="auto">
          <a:xfrm>
            <a:off x="4521915" y="2920389"/>
            <a:ext cx="591829" cy="2000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700" dirty="0">
                <a:latin typeface="Helvetica" charset="0"/>
                <a:ea typeface="ＭＳ Ｐゴシック" charset="0"/>
              </a:rPr>
              <a:t>Produces</a:t>
            </a:r>
          </a:p>
        </p:txBody>
      </p:sp>
      <p:sp>
        <p:nvSpPr>
          <p:cNvPr id="3107" name="Rectangle 35">
            <a:extLst>
              <a:ext uri="{FF2B5EF4-FFF2-40B4-BE49-F238E27FC236}">
                <a16:creationId xmlns:a16="http://schemas.microsoft.com/office/drawing/2014/main" id="{231A9335-48D8-1B49-BCB8-1A241FC35341}"/>
              </a:ext>
            </a:extLst>
          </p:cNvPr>
          <p:cNvSpPr>
            <a:spLocks noChangeArrowheads="1"/>
          </p:cNvSpPr>
          <p:nvPr/>
        </p:nvSpPr>
        <p:spPr bwMode="auto">
          <a:xfrm>
            <a:off x="4521915" y="3231308"/>
            <a:ext cx="641522" cy="2000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700">
                <a:latin typeface="Helvetica" charset="0"/>
                <a:ea typeface="ＭＳ Ｐゴシック" charset="0"/>
              </a:rPr>
              <a:t>Consumes</a:t>
            </a:r>
          </a:p>
        </p:txBody>
      </p:sp>
      <p:cxnSp>
        <p:nvCxnSpPr>
          <p:cNvPr id="3108" name="AutoShape 36">
            <a:extLst>
              <a:ext uri="{FF2B5EF4-FFF2-40B4-BE49-F238E27FC236}">
                <a16:creationId xmlns:a16="http://schemas.microsoft.com/office/drawing/2014/main" id="{F48DB7BF-A588-DC48-BABF-3C14F17844D6}"/>
              </a:ext>
            </a:extLst>
          </p:cNvPr>
          <p:cNvCxnSpPr>
            <a:cxnSpLocks noChangeShapeType="1"/>
            <a:stCxn id="3127" idx="3"/>
            <a:endCxn id="3081" idx="0"/>
          </p:cNvCxnSpPr>
          <p:nvPr/>
        </p:nvCxnSpPr>
        <p:spPr bwMode="auto">
          <a:xfrm>
            <a:off x="5629397" y="4186105"/>
            <a:ext cx="1001743" cy="1018448"/>
          </a:xfrm>
          <a:prstGeom prst="curvedConnector2">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10" name="Rectangle 38">
            <a:extLst>
              <a:ext uri="{FF2B5EF4-FFF2-40B4-BE49-F238E27FC236}">
                <a16:creationId xmlns:a16="http://schemas.microsoft.com/office/drawing/2014/main" id="{9EB1A252-AB35-444D-AB15-E10DB9EAC895}"/>
              </a:ext>
            </a:extLst>
          </p:cNvPr>
          <p:cNvSpPr>
            <a:spLocks noChangeArrowheads="1"/>
          </p:cNvSpPr>
          <p:nvPr/>
        </p:nvSpPr>
        <p:spPr bwMode="auto">
          <a:xfrm>
            <a:off x="6030095" y="4568023"/>
            <a:ext cx="676788" cy="2000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700">
                <a:latin typeface="Helvetica" charset="0"/>
                <a:ea typeface="ＭＳ Ｐゴシック" charset="0"/>
              </a:rPr>
              <a:t>ConnectVia</a:t>
            </a:r>
          </a:p>
        </p:txBody>
      </p:sp>
      <p:cxnSp>
        <p:nvCxnSpPr>
          <p:cNvPr id="3112" name="AutoShape 40">
            <a:extLst>
              <a:ext uri="{FF2B5EF4-FFF2-40B4-BE49-F238E27FC236}">
                <a16:creationId xmlns:a16="http://schemas.microsoft.com/office/drawing/2014/main" id="{FE792D99-4F30-774F-885B-214B6E32D9E6}"/>
              </a:ext>
            </a:extLst>
          </p:cNvPr>
          <p:cNvCxnSpPr>
            <a:cxnSpLocks noChangeShapeType="1"/>
          </p:cNvCxnSpPr>
          <p:nvPr/>
        </p:nvCxnSpPr>
        <p:spPr bwMode="auto">
          <a:xfrm rot="16200000" flipH="1">
            <a:off x="2307468" y="4241933"/>
            <a:ext cx="700183" cy="333914"/>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13" name="Rectangle 41">
            <a:extLst>
              <a:ext uri="{FF2B5EF4-FFF2-40B4-BE49-F238E27FC236}">
                <a16:creationId xmlns:a16="http://schemas.microsoft.com/office/drawing/2014/main" id="{A41DA616-20A6-5147-B126-4215D95E50EE}"/>
              </a:ext>
            </a:extLst>
          </p:cNvPr>
          <p:cNvSpPr>
            <a:spLocks noChangeArrowheads="1"/>
          </p:cNvSpPr>
          <p:nvPr/>
        </p:nvSpPr>
        <p:spPr bwMode="auto">
          <a:xfrm>
            <a:off x="2423819" y="4377064"/>
            <a:ext cx="397866" cy="2000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700" dirty="0">
                <a:latin typeface="Helvetica" charset="0"/>
                <a:ea typeface="ＭＳ Ｐゴシック" charset="0"/>
              </a:rPr>
              <a:t>Uses</a:t>
            </a:r>
          </a:p>
        </p:txBody>
      </p:sp>
      <p:cxnSp>
        <p:nvCxnSpPr>
          <p:cNvPr id="3114" name="AutoShape 42">
            <a:extLst>
              <a:ext uri="{FF2B5EF4-FFF2-40B4-BE49-F238E27FC236}">
                <a16:creationId xmlns:a16="http://schemas.microsoft.com/office/drawing/2014/main" id="{E572C3E0-9804-5447-8010-77F86C1A73BB}"/>
              </a:ext>
            </a:extLst>
          </p:cNvPr>
          <p:cNvCxnSpPr>
            <a:cxnSpLocks noChangeShapeType="1"/>
            <a:stCxn id="3084" idx="0"/>
            <a:endCxn id="3079" idx="2"/>
          </p:cNvCxnSpPr>
          <p:nvPr/>
        </p:nvCxnSpPr>
        <p:spPr bwMode="auto">
          <a:xfrm rot="5400000" flipH="1">
            <a:off x="2507817" y="4241933"/>
            <a:ext cx="700183" cy="333914"/>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15" name="Rectangle 43">
            <a:extLst>
              <a:ext uri="{FF2B5EF4-FFF2-40B4-BE49-F238E27FC236}">
                <a16:creationId xmlns:a16="http://schemas.microsoft.com/office/drawing/2014/main" id="{2C80C9E3-2280-1841-8EEF-A9D90FA135AF}"/>
              </a:ext>
            </a:extLst>
          </p:cNvPr>
          <p:cNvSpPr>
            <a:spLocks noChangeArrowheads="1"/>
          </p:cNvSpPr>
          <p:nvPr/>
        </p:nvSpPr>
        <p:spPr bwMode="auto">
          <a:xfrm>
            <a:off x="2757734" y="4249758"/>
            <a:ext cx="881973" cy="2000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700">
                <a:latin typeface="Helvetica" charset="0"/>
                <a:ea typeface="ＭＳ Ｐゴシック" charset="0"/>
              </a:rPr>
              <a:t>ProvidesService</a:t>
            </a:r>
          </a:p>
        </p:txBody>
      </p:sp>
      <p:cxnSp>
        <p:nvCxnSpPr>
          <p:cNvPr id="3116" name="AutoShape 44">
            <a:extLst>
              <a:ext uri="{FF2B5EF4-FFF2-40B4-BE49-F238E27FC236}">
                <a16:creationId xmlns:a16="http://schemas.microsoft.com/office/drawing/2014/main" id="{2793AB55-A349-AB41-AB81-A8CD285EBC94}"/>
              </a:ext>
            </a:extLst>
          </p:cNvPr>
          <p:cNvCxnSpPr>
            <a:cxnSpLocks noChangeShapeType="1"/>
            <a:stCxn id="3085" idx="3"/>
            <a:endCxn id="115" idx="1"/>
          </p:cNvCxnSpPr>
          <p:nvPr/>
        </p:nvCxnSpPr>
        <p:spPr bwMode="auto">
          <a:xfrm>
            <a:off x="3692694" y="5300033"/>
            <a:ext cx="2406599" cy="827046"/>
          </a:xfrm>
          <a:prstGeom prst="curvedConnector3">
            <a:avLst>
              <a:gd name="adj1" fmla="val 31198"/>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17" name="Rectangle 45">
            <a:extLst>
              <a:ext uri="{FF2B5EF4-FFF2-40B4-BE49-F238E27FC236}">
                <a16:creationId xmlns:a16="http://schemas.microsoft.com/office/drawing/2014/main" id="{8E7430EC-00BB-D449-9D3B-01AE36CC1825}"/>
              </a:ext>
            </a:extLst>
          </p:cNvPr>
          <p:cNvSpPr>
            <a:spLocks noChangeArrowheads="1"/>
          </p:cNvSpPr>
          <p:nvPr/>
        </p:nvSpPr>
        <p:spPr bwMode="auto">
          <a:xfrm>
            <a:off x="3896792" y="5670492"/>
            <a:ext cx="857927" cy="2000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700" dirty="0" err="1">
                <a:latin typeface="Helvetica" charset="0"/>
                <a:ea typeface="ＭＳ Ｐゴシック" charset="0"/>
              </a:rPr>
              <a:t>AssociatedWith</a:t>
            </a:r>
            <a:endParaRPr lang="en-US" sz="700" dirty="0">
              <a:latin typeface="Helvetica" charset="0"/>
              <a:ea typeface="ＭＳ Ｐゴシック" charset="0"/>
            </a:endParaRPr>
          </a:p>
        </p:txBody>
      </p:sp>
      <p:cxnSp>
        <p:nvCxnSpPr>
          <p:cNvPr id="3118" name="AutoShape 46">
            <a:extLst>
              <a:ext uri="{FF2B5EF4-FFF2-40B4-BE49-F238E27FC236}">
                <a16:creationId xmlns:a16="http://schemas.microsoft.com/office/drawing/2014/main" id="{6E117464-70F5-6648-978C-E16E7FBA054A}"/>
              </a:ext>
            </a:extLst>
          </p:cNvPr>
          <p:cNvCxnSpPr>
            <a:cxnSpLocks noChangeShapeType="1"/>
            <a:stCxn id="3084" idx="3"/>
            <a:endCxn id="3129" idx="1"/>
          </p:cNvCxnSpPr>
          <p:nvPr/>
        </p:nvCxnSpPr>
        <p:spPr bwMode="auto">
          <a:xfrm flipV="1">
            <a:off x="3692694" y="4472543"/>
            <a:ext cx="868177" cy="509224"/>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19" name="Rectangle 47">
            <a:extLst>
              <a:ext uri="{FF2B5EF4-FFF2-40B4-BE49-F238E27FC236}">
                <a16:creationId xmlns:a16="http://schemas.microsoft.com/office/drawing/2014/main" id="{634A2C2E-6531-334D-8A95-1C9BE2BBDFF8}"/>
              </a:ext>
            </a:extLst>
          </p:cNvPr>
          <p:cNvSpPr>
            <a:spLocks noChangeArrowheads="1"/>
          </p:cNvSpPr>
          <p:nvPr/>
        </p:nvSpPr>
        <p:spPr bwMode="auto">
          <a:xfrm>
            <a:off x="3531302" y="4568023"/>
            <a:ext cx="864339" cy="2000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700">
                <a:latin typeface="Helvetica" charset="0"/>
                <a:ea typeface="ＭＳ Ｐゴシック" charset="0"/>
              </a:rPr>
              <a:t>ImplementedOn</a:t>
            </a:r>
          </a:p>
        </p:txBody>
      </p:sp>
      <p:sp>
        <p:nvSpPr>
          <p:cNvPr id="3120" name="Rectangle 48">
            <a:extLst>
              <a:ext uri="{FF2B5EF4-FFF2-40B4-BE49-F238E27FC236}">
                <a16:creationId xmlns:a16="http://schemas.microsoft.com/office/drawing/2014/main" id="{20BA96D3-20F7-7547-BDF4-9A34639A93D8}"/>
              </a:ext>
            </a:extLst>
          </p:cNvPr>
          <p:cNvSpPr>
            <a:spLocks noChangeArrowheads="1"/>
          </p:cNvSpPr>
          <p:nvPr/>
        </p:nvSpPr>
        <p:spPr bwMode="auto">
          <a:xfrm>
            <a:off x="6631141" y="2913044"/>
            <a:ext cx="1068526" cy="381918"/>
          </a:xfrm>
          <a:prstGeom prst="rect">
            <a:avLst/>
          </a:prstGeom>
          <a:solidFill>
            <a:srgbClr val="FF00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r>
              <a:rPr lang="en-US" sz="1400">
                <a:solidFill>
                  <a:schemeClr val="bg1"/>
                </a:solidFill>
                <a:latin typeface="Helvetica" charset="0"/>
                <a:ea typeface="ＭＳ Ｐゴシック" charset="0"/>
              </a:rPr>
              <a:t>Information</a:t>
            </a:r>
          </a:p>
        </p:txBody>
      </p:sp>
      <p:sp>
        <p:nvSpPr>
          <p:cNvPr id="3121" name="Rectangle 49">
            <a:extLst>
              <a:ext uri="{FF2B5EF4-FFF2-40B4-BE49-F238E27FC236}">
                <a16:creationId xmlns:a16="http://schemas.microsoft.com/office/drawing/2014/main" id="{6A13006E-B37B-8446-AA71-702E259AF619}"/>
              </a:ext>
            </a:extLst>
          </p:cNvPr>
          <p:cNvSpPr>
            <a:spLocks noChangeArrowheads="1"/>
          </p:cNvSpPr>
          <p:nvPr/>
        </p:nvSpPr>
        <p:spPr bwMode="auto">
          <a:xfrm>
            <a:off x="6631141" y="3294962"/>
            <a:ext cx="1068526"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a:latin typeface="Helvetica" charset="0"/>
                <a:ea typeface="ＭＳ Ｐゴシック" charset="0"/>
              </a:rPr>
              <a:t> Data</a:t>
            </a:r>
          </a:p>
        </p:txBody>
      </p:sp>
      <p:sp>
        <p:nvSpPr>
          <p:cNvPr id="3122" name="Rectangle 50">
            <a:extLst>
              <a:ext uri="{FF2B5EF4-FFF2-40B4-BE49-F238E27FC236}">
                <a16:creationId xmlns:a16="http://schemas.microsoft.com/office/drawing/2014/main" id="{DBCE49D1-2B96-7641-91C3-8EFA6AF89430}"/>
              </a:ext>
            </a:extLst>
          </p:cNvPr>
          <p:cNvSpPr>
            <a:spLocks noChangeArrowheads="1"/>
          </p:cNvSpPr>
          <p:nvPr/>
        </p:nvSpPr>
        <p:spPr bwMode="auto">
          <a:xfrm>
            <a:off x="6631141" y="3485921"/>
            <a:ext cx="1068526"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a:latin typeface="Helvetica" charset="0"/>
                <a:ea typeface="ＭＳ Ｐゴシック" charset="0"/>
              </a:rPr>
              <a:t> Metadata</a:t>
            </a:r>
          </a:p>
        </p:txBody>
      </p:sp>
      <p:sp>
        <p:nvSpPr>
          <p:cNvPr id="3123" name="Rectangle 51">
            <a:extLst>
              <a:ext uri="{FF2B5EF4-FFF2-40B4-BE49-F238E27FC236}">
                <a16:creationId xmlns:a16="http://schemas.microsoft.com/office/drawing/2014/main" id="{643CB921-F66F-4D49-9010-B04303208FC1}"/>
              </a:ext>
            </a:extLst>
          </p:cNvPr>
          <p:cNvSpPr>
            <a:spLocks noChangeArrowheads="1"/>
          </p:cNvSpPr>
          <p:nvPr/>
        </p:nvSpPr>
        <p:spPr bwMode="auto">
          <a:xfrm>
            <a:off x="6631141" y="3676880"/>
            <a:ext cx="1068526"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a:latin typeface="Helvetica" charset="0"/>
                <a:ea typeface="ＭＳ Ｐゴシック" charset="0"/>
              </a:rPr>
              <a:t> Rules</a:t>
            </a:r>
          </a:p>
        </p:txBody>
      </p:sp>
      <p:cxnSp>
        <p:nvCxnSpPr>
          <p:cNvPr id="3124" name="AutoShape 52">
            <a:extLst>
              <a:ext uri="{FF2B5EF4-FFF2-40B4-BE49-F238E27FC236}">
                <a16:creationId xmlns:a16="http://schemas.microsoft.com/office/drawing/2014/main" id="{B276AD62-3040-1841-8284-9230CF05CB4A}"/>
              </a:ext>
            </a:extLst>
          </p:cNvPr>
          <p:cNvCxnSpPr>
            <a:cxnSpLocks noChangeShapeType="1"/>
            <a:stCxn id="3075" idx="3"/>
            <a:endCxn id="3090" idx="1"/>
          </p:cNvCxnSpPr>
          <p:nvPr/>
        </p:nvCxnSpPr>
        <p:spPr bwMode="auto">
          <a:xfrm flipV="1">
            <a:off x="3291997" y="1991299"/>
            <a:ext cx="734611" cy="1112704"/>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3125" name="AutoShape 53">
            <a:extLst>
              <a:ext uri="{FF2B5EF4-FFF2-40B4-BE49-F238E27FC236}">
                <a16:creationId xmlns:a16="http://schemas.microsoft.com/office/drawing/2014/main" id="{63E3A658-D405-ED49-870B-5A0AB389BEFB}"/>
              </a:ext>
            </a:extLst>
          </p:cNvPr>
          <p:cNvCxnSpPr>
            <a:cxnSpLocks noChangeShapeType="1"/>
            <a:stCxn id="3093" idx="3"/>
          </p:cNvCxnSpPr>
          <p:nvPr/>
        </p:nvCxnSpPr>
        <p:spPr bwMode="auto">
          <a:xfrm flipH="1">
            <a:off x="5086692" y="1609381"/>
            <a:ext cx="8442" cy="2391798"/>
          </a:xfrm>
          <a:prstGeom prst="curvedConnector4">
            <a:avLst>
              <a:gd name="adj1" fmla="val -2707889"/>
              <a:gd name="adj2" fmla="val 51996"/>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26" name="Rectangle 54">
            <a:extLst>
              <a:ext uri="{FF2B5EF4-FFF2-40B4-BE49-F238E27FC236}">
                <a16:creationId xmlns:a16="http://schemas.microsoft.com/office/drawing/2014/main" id="{8F5136E7-2E98-C041-84B4-5EB083DA5F24}"/>
              </a:ext>
            </a:extLst>
          </p:cNvPr>
          <p:cNvSpPr>
            <a:spLocks noChangeArrowheads="1"/>
          </p:cNvSpPr>
          <p:nvPr/>
        </p:nvSpPr>
        <p:spPr bwMode="auto">
          <a:xfrm>
            <a:off x="5312179" y="2594779"/>
            <a:ext cx="930063" cy="2000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700" dirty="0">
                <a:latin typeface="Helvetica" charset="0"/>
                <a:ea typeface="ＭＳ Ｐゴシック" charset="0"/>
              </a:rPr>
              <a:t>Develops  / Owns</a:t>
            </a:r>
          </a:p>
        </p:txBody>
      </p:sp>
      <p:sp>
        <p:nvSpPr>
          <p:cNvPr id="3127" name="Rectangle 55">
            <a:extLst>
              <a:ext uri="{FF2B5EF4-FFF2-40B4-BE49-F238E27FC236}">
                <a16:creationId xmlns:a16="http://schemas.microsoft.com/office/drawing/2014/main" id="{A6434DBB-DF18-1644-8698-246E82E40B05}"/>
              </a:ext>
            </a:extLst>
          </p:cNvPr>
          <p:cNvSpPr>
            <a:spLocks noChangeArrowheads="1"/>
          </p:cNvSpPr>
          <p:nvPr/>
        </p:nvSpPr>
        <p:spPr bwMode="auto">
          <a:xfrm>
            <a:off x="4560871" y="3995145"/>
            <a:ext cx="1068526" cy="381918"/>
          </a:xfrm>
          <a:prstGeom prst="rect">
            <a:avLst/>
          </a:prstGeom>
          <a:solidFill>
            <a:srgbClr val="0C8FCC"/>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r>
              <a:rPr lang="en-US" sz="1400" dirty="0">
                <a:solidFill>
                  <a:schemeClr val="bg1"/>
                </a:solidFill>
                <a:latin typeface="Helvetica" charset="0"/>
                <a:ea typeface="ＭＳ Ｐゴシック" charset="0"/>
              </a:rPr>
              <a:t>Component</a:t>
            </a:r>
          </a:p>
          <a:p>
            <a:pPr algn="ctr" eaLnBrk="1" hangingPunct="1">
              <a:defRPr/>
            </a:pPr>
            <a:r>
              <a:rPr lang="en-US" sz="1400" dirty="0">
                <a:solidFill>
                  <a:schemeClr val="bg1"/>
                </a:solidFill>
                <a:latin typeface="Helvetica" charset="0"/>
              </a:rPr>
              <a:t>(Node)</a:t>
            </a:r>
            <a:endParaRPr lang="en-US" sz="1200" dirty="0">
              <a:solidFill>
                <a:schemeClr val="bg1"/>
              </a:solidFill>
              <a:latin typeface="Helvetica" charset="0"/>
              <a:ea typeface="ＭＳ Ｐゴシック" charset="0"/>
            </a:endParaRPr>
          </a:p>
        </p:txBody>
      </p:sp>
      <p:cxnSp>
        <p:nvCxnSpPr>
          <p:cNvPr id="3128" name="AutoShape 56">
            <a:extLst>
              <a:ext uri="{FF2B5EF4-FFF2-40B4-BE49-F238E27FC236}">
                <a16:creationId xmlns:a16="http://schemas.microsoft.com/office/drawing/2014/main" id="{2C3FEDEB-742E-5343-A710-826EE67698E1}"/>
              </a:ext>
            </a:extLst>
          </p:cNvPr>
          <p:cNvCxnSpPr>
            <a:cxnSpLocks noChangeShapeType="1"/>
            <a:stCxn id="3127" idx="3"/>
            <a:endCxn id="3127" idx="0"/>
          </p:cNvCxnSpPr>
          <p:nvPr/>
        </p:nvCxnSpPr>
        <p:spPr bwMode="auto">
          <a:xfrm flipH="1" flipV="1">
            <a:off x="5095134" y="3995145"/>
            <a:ext cx="534263" cy="190959"/>
          </a:xfrm>
          <a:prstGeom prst="bentConnector4">
            <a:avLst>
              <a:gd name="adj1" fmla="val -37500"/>
              <a:gd name="adj2" fmla="val 200000"/>
            </a:avLst>
          </a:prstGeom>
          <a:noFill/>
          <a:ln w="9525">
            <a:solidFill>
              <a:schemeClr val="tx1"/>
            </a:solidFill>
            <a:miter lim="800000"/>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29" name="Rectangle 57">
            <a:extLst>
              <a:ext uri="{FF2B5EF4-FFF2-40B4-BE49-F238E27FC236}">
                <a16:creationId xmlns:a16="http://schemas.microsoft.com/office/drawing/2014/main" id="{F6F5324B-9B51-AB49-905A-4E92729DF377}"/>
              </a:ext>
            </a:extLst>
          </p:cNvPr>
          <p:cNvSpPr>
            <a:spLocks noChangeArrowheads="1"/>
          </p:cNvSpPr>
          <p:nvPr/>
        </p:nvSpPr>
        <p:spPr bwMode="auto">
          <a:xfrm>
            <a:off x="4560871" y="4377064"/>
            <a:ext cx="1068526"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a:latin typeface="Helvetica" charset="0"/>
                <a:ea typeface="ＭＳ Ｐゴシック" charset="0"/>
              </a:rPr>
              <a:t> Type</a:t>
            </a:r>
          </a:p>
        </p:txBody>
      </p:sp>
      <p:sp>
        <p:nvSpPr>
          <p:cNvPr id="3130" name="Rectangle 58">
            <a:extLst>
              <a:ext uri="{FF2B5EF4-FFF2-40B4-BE49-F238E27FC236}">
                <a16:creationId xmlns:a16="http://schemas.microsoft.com/office/drawing/2014/main" id="{2FF235E1-8E14-2841-AC7E-D5838B4C7D0D}"/>
              </a:ext>
            </a:extLst>
          </p:cNvPr>
          <p:cNvSpPr>
            <a:spLocks noChangeArrowheads="1"/>
          </p:cNvSpPr>
          <p:nvPr/>
        </p:nvSpPr>
        <p:spPr bwMode="auto">
          <a:xfrm>
            <a:off x="4560871" y="4568022"/>
            <a:ext cx="1068526" cy="691323"/>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ea typeface="ＭＳ Ｐゴシック" charset="0"/>
              </a:rPr>
              <a:t> Attributes </a:t>
            </a:r>
          </a:p>
          <a:p>
            <a:pPr eaLnBrk="1" hangingPunct="1">
              <a:defRPr/>
            </a:pPr>
            <a:r>
              <a:rPr lang="en-US" sz="1100" dirty="0">
                <a:latin typeface="Helvetica" charset="0"/>
                <a:ea typeface="ＭＳ Ｐゴシック" charset="0"/>
              </a:rPr>
              <a:t>(comm, power, </a:t>
            </a:r>
          </a:p>
          <a:p>
            <a:pPr eaLnBrk="1" hangingPunct="1">
              <a:defRPr/>
            </a:pPr>
            <a:r>
              <a:rPr lang="en-US" sz="1100" dirty="0">
                <a:latin typeface="Helvetica" charset="0"/>
                <a:ea typeface="ＭＳ Ｐゴシック" charset="0"/>
              </a:rPr>
              <a:t>thermal, prop, </a:t>
            </a:r>
          </a:p>
          <a:p>
            <a:pPr eaLnBrk="1" hangingPunct="1">
              <a:defRPr/>
            </a:pPr>
            <a:r>
              <a:rPr lang="en-US" sz="1100" dirty="0">
                <a:latin typeface="Helvetica" charset="0"/>
                <a:ea typeface="ＭＳ Ｐゴシック" charset="0"/>
              </a:rPr>
              <a:t>other)</a:t>
            </a:r>
          </a:p>
        </p:txBody>
      </p:sp>
      <p:sp>
        <p:nvSpPr>
          <p:cNvPr id="3131" name="Rectangle 59">
            <a:extLst>
              <a:ext uri="{FF2B5EF4-FFF2-40B4-BE49-F238E27FC236}">
                <a16:creationId xmlns:a16="http://schemas.microsoft.com/office/drawing/2014/main" id="{69369C6C-A673-8C44-B43D-650DEA190B4B}"/>
              </a:ext>
            </a:extLst>
          </p:cNvPr>
          <p:cNvSpPr>
            <a:spLocks noChangeArrowheads="1"/>
          </p:cNvSpPr>
          <p:nvPr/>
        </p:nvSpPr>
        <p:spPr bwMode="auto">
          <a:xfrm>
            <a:off x="4560871" y="5256882"/>
            <a:ext cx="1068526"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ea typeface="ＭＳ Ｐゴシック" charset="0"/>
              </a:rPr>
              <a:t> Attachment</a:t>
            </a:r>
          </a:p>
        </p:txBody>
      </p:sp>
      <p:cxnSp>
        <p:nvCxnSpPr>
          <p:cNvPr id="3132" name="AutoShape 60">
            <a:extLst>
              <a:ext uri="{FF2B5EF4-FFF2-40B4-BE49-F238E27FC236}">
                <a16:creationId xmlns:a16="http://schemas.microsoft.com/office/drawing/2014/main" id="{7E2A0034-9894-024D-9AC3-D22195263D1A}"/>
              </a:ext>
            </a:extLst>
          </p:cNvPr>
          <p:cNvCxnSpPr>
            <a:cxnSpLocks noChangeShapeType="1"/>
            <a:stCxn id="3080" idx="1"/>
            <a:endCxn id="3075" idx="1"/>
          </p:cNvCxnSpPr>
          <p:nvPr/>
        </p:nvCxnSpPr>
        <p:spPr bwMode="auto">
          <a:xfrm rot="10800000" flipH="1">
            <a:off x="2089905" y="3104003"/>
            <a:ext cx="1392" cy="286439"/>
          </a:xfrm>
          <a:prstGeom prst="bentConnector3">
            <a:avLst>
              <a:gd name="adj1" fmla="val -27300005"/>
            </a:avLst>
          </a:prstGeom>
          <a:noFill/>
          <a:ln w="9525">
            <a:solidFill>
              <a:schemeClr val="tx1"/>
            </a:solidFill>
            <a:miter lim="800000"/>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33" name="Rectangle 61">
            <a:extLst>
              <a:ext uri="{FF2B5EF4-FFF2-40B4-BE49-F238E27FC236}">
                <a16:creationId xmlns:a16="http://schemas.microsoft.com/office/drawing/2014/main" id="{38B5B4CE-E38D-5E43-8B6D-AFE8AB2A41D3}"/>
              </a:ext>
            </a:extLst>
          </p:cNvPr>
          <p:cNvSpPr>
            <a:spLocks noChangeArrowheads="1"/>
          </p:cNvSpPr>
          <p:nvPr/>
        </p:nvSpPr>
        <p:spPr bwMode="auto">
          <a:xfrm>
            <a:off x="1622425" y="2913044"/>
            <a:ext cx="399468" cy="2000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700">
                <a:latin typeface="Helvetica" charset="0"/>
                <a:ea typeface="ＭＳ Ｐゴシック" charset="0"/>
              </a:rPr>
              <a:t>Calls</a:t>
            </a:r>
          </a:p>
        </p:txBody>
      </p:sp>
      <p:sp>
        <p:nvSpPr>
          <p:cNvPr id="3134" name="Rectangle 62">
            <a:extLst>
              <a:ext uri="{FF2B5EF4-FFF2-40B4-BE49-F238E27FC236}">
                <a16:creationId xmlns:a16="http://schemas.microsoft.com/office/drawing/2014/main" id="{6675C354-0422-1544-AE8E-72AD3F496B84}"/>
              </a:ext>
            </a:extLst>
          </p:cNvPr>
          <p:cNvSpPr>
            <a:spLocks noChangeArrowheads="1"/>
          </p:cNvSpPr>
          <p:nvPr/>
        </p:nvSpPr>
        <p:spPr bwMode="auto">
          <a:xfrm>
            <a:off x="7232186" y="4186105"/>
            <a:ext cx="1202092" cy="381918"/>
          </a:xfrm>
          <a:prstGeom prst="rect">
            <a:avLst/>
          </a:prstGeom>
          <a:solidFill>
            <a:srgbClr val="0C8FCC"/>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r>
              <a:rPr lang="en-US" sz="1400" dirty="0">
                <a:solidFill>
                  <a:schemeClr val="bg1"/>
                </a:solidFill>
                <a:latin typeface="Helvetica" charset="0"/>
                <a:ea typeface="ＭＳ Ｐゴシック" charset="0"/>
              </a:rPr>
              <a:t>Environment</a:t>
            </a:r>
            <a:endParaRPr lang="en-US" sz="1200" dirty="0">
              <a:solidFill>
                <a:schemeClr val="bg1"/>
              </a:solidFill>
              <a:latin typeface="Helvetica" charset="0"/>
              <a:ea typeface="ＭＳ Ｐゴシック" charset="0"/>
            </a:endParaRPr>
          </a:p>
        </p:txBody>
      </p:sp>
      <p:sp>
        <p:nvSpPr>
          <p:cNvPr id="3135" name="Rectangle 63">
            <a:extLst>
              <a:ext uri="{FF2B5EF4-FFF2-40B4-BE49-F238E27FC236}">
                <a16:creationId xmlns:a16="http://schemas.microsoft.com/office/drawing/2014/main" id="{74CCD07C-AF0A-884D-B162-495F846170D8}"/>
              </a:ext>
            </a:extLst>
          </p:cNvPr>
          <p:cNvSpPr>
            <a:spLocks noChangeArrowheads="1"/>
          </p:cNvSpPr>
          <p:nvPr/>
        </p:nvSpPr>
        <p:spPr bwMode="auto">
          <a:xfrm>
            <a:off x="7232186" y="4568023"/>
            <a:ext cx="1202092"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a:latin typeface="Helvetica" charset="0"/>
                <a:ea typeface="ＭＳ Ｐゴシック" charset="0"/>
              </a:rPr>
              <a:t> Physical Environs</a:t>
            </a:r>
          </a:p>
        </p:txBody>
      </p:sp>
      <p:cxnSp>
        <p:nvCxnSpPr>
          <p:cNvPr id="3136" name="AutoShape 64">
            <a:extLst>
              <a:ext uri="{FF2B5EF4-FFF2-40B4-BE49-F238E27FC236}">
                <a16:creationId xmlns:a16="http://schemas.microsoft.com/office/drawing/2014/main" id="{ACB4714E-3662-A447-B3C6-4588951AA69A}"/>
              </a:ext>
            </a:extLst>
          </p:cNvPr>
          <p:cNvCxnSpPr>
            <a:cxnSpLocks noChangeShapeType="1"/>
            <a:stCxn id="3134" idx="1"/>
            <a:endCxn id="3127" idx="3"/>
          </p:cNvCxnSpPr>
          <p:nvPr/>
        </p:nvCxnSpPr>
        <p:spPr bwMode="auto">
          <a:xfrm rot="10800000">
            <a:off x="5629397" y="4186105"/>
            <a:ext cx="1602789" cy="190959"/>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37" name="Rectangle 65">
            <a:extLst>
              <a:ext uri="{FF2B5EF4-FFF2-40B4-BE49-F238E27FC236}">
                <a16:creationId xmlns:a16="http://schemas.microsoft.com/office/drawing/2014/main" id="{6AC8A100-665B-044F-A9C8-03AF43B10FF7}"/>
              </a:ext>
            </a:extLst>
          </p:cNvPr>
          <p:cNvSpPr>
            <a:spLocks noChangeArrowheads="1"/>
          </p:cNvSpPr>
          <p:nvPr/>
        </p:nvSpPr>
        <p:spPr bwMode="auto">
          <a:xfrm>
            <a:off x="6631141" y="4325346"/>
            <a:ext cx="489236" cy="2000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700">
                <a:latin typeface="Helvetica" charset="0"/>
                <a:ea typeface="ＭＳ Ｐゴシック" charset="0"/>
              </a:rPr>
              <a:t>Affects</a:t>
            </a:r>
          </a:p>
        </p:txBody>
      </p:sp>
      <p:cxnSp>
        <p:nvCxnSpPr>
          <p:cNvPr id="3138" name="AutoShape 66">
            <a:extLst>
              <a:ext uri="{FF2B5EF4-FFF2-40B4-BE49-F238E27FC236}">
                <a16:creationId xmlns:a16="http://schemas.microsoft.com/office/drawing/2014/main" id="{2260C7EA-86C3-B143-BA19-2898432D6100}"/>
              </a:ext>
            </a:extLst>
          </p:cNvPr>
          <p:cNvCxnSpPr>
            <a:cxnSpLocks noChangeShapeType="1"/>
            <a:stCxn id="3134" idx="1"/>
            <a:endCxn id="3081" idx="0"/>
          </p:cNvCxnSpPr>
          <p:nvPr/>
        </p:nvCxnSpPr>
        <p:spPr bwMode="auto">
          <a:xfrm rot="10800000" flipV="1">
            <a:off x="6631141" y="4377064"/>
            <a:ext cx="601046" cy="827489"/>
          </a:xfrm>
          <a:prstGeom prst="curvedConnector2">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46" name="Rectangle 74">
            <a:extLst>
              <a:ext uri="{FF2B5EF4-FFF2-40B4-BE49-F238E27FC236}">
                <a16:creationId xmlns:a16="http://schemas.microsoft.com/office/drawing/2014/main" id="{B68E4013-D5C1-724B-A73A-2A8C232432F6}"/>
              </a:ext>
            </a:extLst>
          </p:cNvPr>
          <p:cNvSpPr>
            <a:spLocks noChangeArrowheads="1"/>
          </p:cNvSpPr>
          <p:nvPr/>
        </p:nvSpPr>
        <p:spPr bwMode="auto">
          <a:xfrm>
            <a:off x="4560871" y="5447841"/>
            <a:ext cx="1068526"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a:latin typeface="Helvetica" charset="0"/>
                <a:ea typeface="ＭＳ Ｐゴシック" charset="0"/>
              </a:rPr>
              <a:t> Location</a:t>
            </a:r>
          </a:p>
        </p:txBody>
      </p:sp>
      <p:sp>
        <p:nvSpPr>
          <p:cNvPr id="3147" name="Rectangle 75">
            <a:extLst>
              <a:ext uri="{FF2B5EF4-FFF2-40B4-BE49-F238E27FC236}">
                <a16:creationId xmlns:a16="http://schemas.microsoft.com/office/drawing/2014/main" id="{322E2AA8-93F5-DC4D-B9D5-D2C9632A9329}"/>
              </a:ext>
            </a:extLst>
          </p:cNvPr>
          <p:cNvSpPr>
            <a:spLocks noChangeArrowheads="1"/>
          </p:cNvSpPr>
          <p:nvPr/>
        </p:nvSpPr>
        <p:spPr bwMode="auto">
          <a:xfrm>
            <a:off x="7232186" y="4758982"/>
            <a:ext cx="1202092"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a:latin typeface="Helvetica" charset="0"/>
                <a:ea typeface="ＭＳ Ｐゴシック" charset="0"/>
              </a:rPr>
              <a:t> Attributes</a:t>
            </a:r>
          </a:p>
        </p:txBody>
      </p:sp>
      <p:grpSp>
        <p:nvGrpSpPr>
          <p:cNvPr id="26692" name="Group 78">
            <a:extLst>
              <a:ext uri="{FF2B5EF4-FFF2-40B4-BE49-F238E27FC236}">
                <a16:creationId xmlns:a16="http://schemas.microsoft.com/office/drawing/2014/main" id="{E49D5D71-B992-CD43-8CA3-86955C05B444}"/>
              </a:ext>
            </a:extLst>
          </p:cNvPr>
          <p:cNvGrpSpPr>
            <a:grpSpLocks/>
          </p:cNvGrpSpPr>
          <p:nvPr/>
        </p:nvGrpSpPr>
        <p:grpSpPr bwMode="auto">
          <a:xfrm>
            <a:off x="5877695" y="1143000"/>
            <a:ext cx="2470966" cy="1335387"/>
            <a:chOff x="3648" y="862"/>
            <a:chExt cx="1776" cy="1007"/>
          </a:xfrm>
        </p:grpSpPr>
        <p:sp>
          <p:nvSpPr>
            <p:cNvPr id="3139" name="Rectangle 67">
              <a:extLst>
                <a:ext uri="{FF2B5EF4-FFF2-40B4-BE49-F238E27FC236}">
                  <a16:creationId xmlns:a16="http://schemas.microsoft.com/office/drawing/2014/main" id="{C6C8315F-A1B8-DA48-B6CC-C530EB812FF2}"/>
                </a:ext>
              </a:extLst>
            </p:cNvPr>
            <p:cNvSpPr>
              <a:spLocks noChangeArrowheads="1"/>
            </p:cNvSpPr>
            <p:nvPr/>
          </p:nvSpPr>
          <p:spPr bwMode="auto">
            <a:xfrm>
              <a:off x="4464" y="862"/>
              <a:ext cx="960" cy="288"/>
            </a:xfrm>
            <a:prstGeom prst="rect">
              <a:avLst/>
            </a:prstGeom>
            <a:solidFill>
              <a:srgbClr val="FF00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r>
                <a:rPr lang="en-US" sz="1400" dirty="0">
                  <a:solidFill>
                    <a:schemeClr val="bg1"/>
                  </a:solidFill>
                  <a:latin typeface="Helvetica" charset="0"/>
                  <a:ea typeface="ＭＳ Ｐゴシック" charset="0"/>
                </a:rPr>
                <a:t>Meta-model</a:t>
              </a:r>
            </a:p>
            <a:p>
              <a:pPr algn="ctr" eaLnBrk="1" hangingPunct="1">
                <a:defRPr/>
              </a:pPr>
              <a:r>
                <a:rPr lang="en-US" sz="1100" dirty="0">
                  <a:solidFill>
                    <a:schemeClr val="bg1"/>
                  </a:solidFill>
                  <a:latin typeface="Helvetica" charset="0"/>
                  <a:ea typeface="ＭＳ Ｐゴシック" charset="0"/>
                </a:rPr>
                <a:t>(each Viewpoint)</a:t>
              </a:r>
              <a:endParaRPr lang="en-US" sz="1200" dirty="0">
                <a:solidFill>
                  <a:schemeClr val="bg1"/>
                </a:solidFill>
                <a:latin typeface="Helvetica" charset="0"/>
                <a:ea typeface="ＭＳ Ｐゴシック" charset="0"/>
              </a:endParaRPr>
            </a:p>
          </p:txBody>
        </p:sp>
        <p:sp>
          <p:nvSpPr>
            <p:cNvPr id="3140" name="Rectangle 68">
              <a:extLst>
                <a:ext uri="{FF2B5EF4-FFF2-40B4-BE49-F238E27FC236}">
                  <a16:creationId xmlns:a16="http://schemas.microsoft.com/office/drawing/2014/main" id="{DF89473C-180F-4C48-B111-752380006BFF}"/>
                </a:ext>
              </a:extLst>
            </p:cNvPr>
            <p:cNvSpPr>
              <a:spLocks noChangeArrowheads="1"/>
            </p:cNvSpPr>
            <p:nvPr/>
          </p:nvSpPr>
          <p:spPr bwMode="auto">
            <a:xfrm>
              <a:off x="4464" y="1152"/>
              <a:ext cx="960" cy="144"/>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a:latin typeface="Helvetica" charset="0"/>
                  <a:ea typeface="ＭＳ Ｐゴシック" charset="0"/>
                </a:rPr>
                <a:t> Defines Objects</a:t>
              </a:r>
            </a:p>
          </p:txBody>
        </p:sp>
        <p:sp>
          <p:nvSpPr>
            <p:cNvPr id="3141" name="Rectangle 69">
              <a:extLst>
                <a:ext uri="{FF2B5EF4-FFF2-40B4-BE49-F238E27FC236}">
                  <a16:creationId xmlns:a16="http://schemas.microsoft.com/office/drawing/2014/main" id="{4BD94763-D967-0446-A454-426B8E7CD502}"/>
                </a:ext>
              </a:extLst>
            </p:cNvPr>
            <p:cNvSpPr>
              <a:spLocks noChangeArrowheads="1"/>
            </p:cNvSpPr>
            <p:nvPr/>
          </p:nvSpPr>
          <p:spPr bwMode="auto">
            <a:xfrm>
              <a:off x="4464" y="1440"/>
              <a:ext cx="960" cy="144"/>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a:latin typeface="Helvetica" charset="0"/>
                  <a:ea typeface="ＭＳ Ｐゴシック" charset="0"/>
                </a:rPr>
                <a:t> Defines Rules</a:t>
              </a:r>
            </a:p>
          </p:txBody>
        </p:sp>
        <p:sp>
          <p:nvSpPr>
            <p:cNvPr id="3142" name="Rectangle 70">
              <a:extLst>
                <a:ext uri="{FF2B5EF4-FFF2-40B4-BE49-F238E27FC236}">
                  <a16:creationId xmlns:a16="http://schemas.microsoft.com/office/drawing/2014/main" id="{4D9EB143-ED46-A44E-BF41-5EF3D44A9C4F}"/>
                </a:ext>
              </a:extLst>
            </p:cNvPr>
            <p:cNvSpPr>
              <a:spLocks noChangeArrowheads="1"/>
            </p:cNvSpPr>
            <p:nvPr/>
          </p:nvSpPr>
          <p:spPr bwMode="auto">
            <a:xfrm>
              <a:off x="4464" y="1725"/>
              <a:ext cx="960" cy="144"/>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ea typeface="ＭＳ Ｐゴシック" charset="0"/>
                </a:rPr>
                <a:t> Exposes Concerns</a:t>
              </a:r>
            </a:p>
          </p:txBody>
        </p:sp>
        <p:cxnSp>
          <p:nvCxnSpPr>
            <p:cNvPr id="3143" name="AutoShape 71">
              <a:extLst>
                <a:ext uri="{FF2B5EF4-FFF2-40B4-BE49-F238E27FC236}">
                  <a16:creationId xmlns:a16="http://schemas.microsoft.com/office/drawing/2014/main" id="{9EDC6943-B29D-0840-AF03-DE6321118029}"/>
                </a:ext>
              </a:extLst>
            </p:cNvPr>
            <p:cNvCxnSpPr>
              <a:cxnSpLocks noChangeShapeType="1"/>
            </p:cNvCxnSpPr>
            <p:nvPr/>
          </p:nvCxnSpPr>
          <p:spPr bwMode="auto">
            <a:xfrm rot="10800000">
              <a:off x="3648" y="1056"/>
              <a:ext cx="816" cy="144"/>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3144" name="AutoShape 72">
              <a:extLst>
                <a:ext uri="{FF2B5EF4-FFF2-40B4-BE49-F238E27FC236}">
                  <a16:creationId xmlns:a16="http://schemas.microsoft.com/office/drawing/2014/main" id="{9B8454D3-496D-DF46-A281-0798391ACB93}"/>
                </a:ext>
              </a:extLst>
            </p:cNvPr>
            <p:cNvCxnSpPr>
              <a:cxnSpLocks noChangeShapeType="1"/>
              <a:stCxn id="3140" idx="1"/>
            </p:cNvCxnSpPr>
            <p:nvPr/>
          </p:nvCxnSpPr>
          <p:spPr bwMode="auto">
            <a:xfrm rot="10800000" flipV="1">
              <a:off x="3648" y="1224"/>
              <a:ext cx="816" cy="168"/>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3145" name="AutoShape 73">
              <a:extLst>
                <a:ext uri="{FF2B5EF4-FFF2-40B4-BE49-F238E27FC236}">
                  <a16:creationId xmlns:a16="http://schemas.microsoft.com/office/drawing/2014/main" id="{6038E92B-2769-A44C-B681-2F602B698A47}"/>
                </a:ext>
              </a:extLst>
            </p:cNvPr>
            <p:cNvCxnSpPr>
              <a:cxnSpLocks noChangeShapeType="1"/>
              <a:stCxn id="3140" idx="1"/>
            </p:cNvCxnSpPr>
            <p:nvPr/>
          </p:nvCxnSpPr>
          <p:spPr bwMode="auto">
            <a:xfrm rot="10800000" flipV="1">
              <a:off x="4080" y="1224"/>
              <a:ext cx="384" cy="408"/>
            </a:xfrm>
            <a:prstGeom prst="curvedConnector2">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49" name="Rectangle 77">
              <a:extLst>
                <a:ext uri="{FF2B5EF4-FFF2-40B4-BE49-F238E27FC236}">
                  <a16:creationId xmlns:a16="http://schemas.microsoft.com/office/drawing/2014/main" id="{9C42F07B-8CE0-FB4B-8905-CEFF84E383D7}"/>
                </a:ext>
              </a:extLst>
            </p:cNvPr>
            <p:cNvSpPr>
              <a:spLocks noChangeArrowheads="1"/>
            </p:cNvSpPr>
            <p:nvPr/>
          </p:nvSpPr>
          <p:spPr bwMode="auto">
            <a:xfrm>
              <a:off x="4464" y="1296"/>
              <a:ext cx="960" cy="144"/>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a:latin typeface="Helvetica" charset="0"/>
                  <a:ea typeface="ＭＳ Ｐゴシック" charset="0"/>
                </a:rPr>
                <a:t> Defines Relations</a:t>
              </a:r>
            </a:p>
          </p:txBody>
        </p:sp>
      </p:grpSp>
      <p:sp>
        <p:nvSpPr>
          <p:cNvPr id="2" name="Date Placeholder 1">
            <a:extLst>
              <a:ext uri="{FF2B5EF4-FFF2-40B4-BE49-F238E27FC236}">
                <a16:creationId xmlns:a16="http://schemas.microsoft.com/office/drawing/2014/main" id="{CF73070C-63C1-574E-8CD5-25AB68C8F799}"/>
              </a:ext>
            </a:extLst>
          </p:cNvPr>
          <p:cNvSpPr>
            <a:spLocks noGrp="1"/>
          </p:cNvSpPr>
          <p:nvPr>
            <p:ph type="dt" sz="half" idx="2"/>
          </p:nvPr>
        </p:nvSpPr>
        <p:spPr/>
        <p:txBody>
          <a:bodyPr/>
          <a:lstStyle/>
          <a:p>
            <a:r>
              <a:rPr lang="en-US"/>
              <a:t>28 Mar 2024</a:t>
            </a:r>
            <a:endParaRPr lang="en-US" dirty="0"/>
          </a:p>
        </p:txBody>
      </p:sp>
      <p:sp>
        <p:nvSpPr>
          <p:cNvPr id="81" name="Rectangle 16">
            <a:extLst>
              <a:ext uri="{FF2B5EF4-FFF2-40B4-BE49-F238E27FC236}">
                <a16:creationId xmlns:a16="http://schemas.microsoft.com/office/drawing/2014/main" id="{E7A80D54-EBF5-3D41-8C41-11122DC5D947}"/>
              </a:ext>
            </a:extLst>
          </p:cNvPr>
          <p:cNvSpPr>
            <a:spLocks noChangeArrowheads="1"/>
          </p:cNvSpPr>
          <p:nvPr/>
        </p:nvSpPr>
        <p:spPr bwMode="auto">
          <a:xfrm>
            <a:off x="1465758" y="914400"/>
            <a:ext cx="1068526" cy="381918"/>
          </a:xfrm>
          <a:prstGeom prst="rect">
            <a:avLst/>
          </a:prstGeom>
          <a:solidFill>
            <a:srgbClr val="3FCCB6"/>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r>
              <a:rPr lang="en-US" sz="1400" dirty="0">
                <a:solidFill>
                  <a:schemeClr val="bg1"/>
                </a:solidFill>
                <a:latin typeface="Helvetica" charset="0"/>
                <a:ea typeface="ＭＳ Ｐゴシック" charset="0"/>
              </a:rPr>
              <a:t>Operations</a:t>
            </a:r>
          </a:p>
        </p:txBody>
      </p:sp>
      <p:sp>
        <p:nvSpPr>
          <p:cNvPr id="82" name="Rectangle 17">
            <a:extLst>
              <a:ext uri="{FF2B5EF4-FFF2-40B4-BE49-F238E27FC236}">
                <a16:creationId xmlns:a16="http://schemas.microsoft.com/office/drawing/2014/main" id="{8E6D24CD-C0FF-FF4B-9E28-57680BC951E6}"/>
              </a:ext>
            </a:extLst>
          </p:cNvPr>
          <p:cNvSpPr>
            <a:spLocks noChangeArrowheads="1"/>
          </p:cNvSpPr>
          <p:nvPr/>
        </p:nvSpPr>
        <p:spPr bwMode="auto">
          <a:xfrm>
            <a:off x="1465758" y="1487277"/>
            <a:ext cx="1068526"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ea typeface="ＭＳ Ｐゴシック" charset="0"/>
              </a:rPr>
              <a:t> Processes</a:t>
            </a:r>
          </a:p>
        </p:txBody>
      </p:sp>
      <p:sp>
        <p:nvSpPr>
          <p:cNvPr id="83" name="Rectangle 18">
            <a:extLst>
              <a:ext uri="{FF2B5EF4-FFF2-40B4-BE49-F238E27FC236}">
                <a16:creationId xmlns:a16="http://schemas.microsoft.com/office/drawing/2014/main" id="{9B133B66-7794-8D46-A63F-5A0F17774D5E}"/>
              </a:ext>
            </a:extLst>
          </p:cNvPr>
          <p:cNvSpPr>
            <a:spLocks noChangeArrowheads="1"/>
          </p:cNvSpPr>
          <p:nvPr/>
        </p:nvSpPr>
        <p:spPr bwMode="auto">
          <a:xfrm>
            <a:off x="1465758" y="1678236"/>
            <a:ext cx="1068526"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ea typeface="ＭＳ Ｐゴシック" charset="0"/>
              </a:rPr>
              <a:t> </a:t>
            </a:r>
            <a:r>
              <a:rPr lang="en-US" sz="1100" dirty="0">
                <a:latin typeface="Helvetica" charset="0"/>
              </a:rPr>
              <a:t>Activities</a:t>
            </a:r>
            <a:endParaRPr lang="en-US" sz="1100" dirty="0">
              <a:latin typeface="Helvetica" charset="0"/>
              <a:ea typeface="ＭＳ Ｐゴシック" charset="0"/>
            </a:endParaRPr>
          </a:p>
        </p:txBody>
      </p:sp>
      <p:sp>
        <p:nvSpPr>
          <p:cNvPr id="84" name="Rectangle 19">
            <a:extLst>
              <a:ext uri="{FF2B5EF4-FFF2-40B4-BE49-F238E27FC236}">
                <a16:creationId xmlns:a16="http://schemas.microsoft.com/office/drawing/2014/main" id="{AFEA9E26-6021-7142-9BF5-95BE766BCA35}"/>
              </a:ext>
            </a:extLst>
          </p:cNvPr>
          <p:cNvSpPr>
            <a:spLocks noChangeArrowheads="1"/>
          </p:cNvSpPr>
          <p:nvPr/>
        </p:nvSpPr>
        <p:spPr bwMode="auto">
          <a:xfrm>
            <a:off x="1465758" y="1869195"/>
            <a:ext cx="1068526"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rPr>
              <a:t> Tasks</a:t>
            </a:r>
            <a:r>
              <a:rPr lang="en-US" sz="1100" dirty="0">
                <a:latin typeface="Helvetica" charset="0"/>
                <a:ea typeface="ＭＳ Ｐゴシック" charset="0"/>
              </a:rPr>
              <a:t> </a:t>
            </a:r>
          </a:p>
        </p:txBody>
      </p:sp>
      <p:sp>
        <p:nvSpPr>
          <p:cNvPr id="85" name="Rectangle 20">
            <a:extLst>
              <a:ext uri="{FF2B5EF4-FFF2-40B4-BE49-F238E27FC236}">
                <a16:creationId xmlns:a16="http://schemas.microsoft.com/office/drawing/2014/main" id="{40455169-5230-CD42-8B8D-B7BCD54B36FF}"/>
              </a:ext>
            </a:extLst>
          </p:cNvPr>
          <p:cNvSpPr>
            <a:spLocks noChangeArrowheads="1"/>
          </p:cNvSpPr>
          <p:nvPr/>
        </p:nvSpPr>
        <p:spPr bwMode="auto">
          <a:xfrm>
            <a:off x="1465758" y="2060154"/>
            <a:ext cx="1068526"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ea typeface="ＭＳ Ｐゴシック" charset="0"/>
              </a:rPr>
              <a:t> Modes/states</a:t>
            </a:r>
          </a:p>
        </p:txBody>
      </p:sp>
      <p:sp>
        <p:nvSpPr>
          <p:cNvPr id="86" name="Rectangle 21">
            <a:extLst>
              <a:ext uri="{FF2B5EF4-FFF2-40B4-BE49-F238E27FC236}">
                <a16:creationId xmlns:a16="http://schemas.microsoft.com/office/drawing/2014/main" id="{53262119-9608-B04A-8FC1-9F3C01BAFE11}"/>
              </a:ext>
            </a:extLst>
          </p:cNvPr>
          <p:cNvSpPr>
            <a:spLocks noChangeArrowheads="1"/>
          </p:cNvSpPr>
          <p:nvPr/>
        </p:nvSpPr>
        <p:spPr bwMode="auto">
          <a:xfrm>
            <a:off x="1465758" y="1296318"/>
            <a:ext cx="1068526"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ea typeface="ＭＳ Ｐゴシック" charset="0"/>
              </a:rPr>
              <a:t> </a:t>
            </a:r>
            <a:r>
              <a:rPr lang="en-US" sz="1100" dirty="0">
                <a:latin typeface="Helvetica" charset="0"/>
              </a:rPr>
              <a:t>Scenarios</a:t>
            </a:r>
            <a:endParaRPr lang="en-US" sz="1100" dirty="0">
              <a:latin typeface="Helvetica" charset="0"/>
              <a:ea typeface="ＭＳ Ｐゴシック" charset="0"/>
            </a:endParaRPr>
          </a:p>
        </p:txBody>
      </p:sp>
      <p:cxnSp>
        <p:nvCxnSpPr>
          <p:cNvPr id="89" name="AutoShape 22">
            <a:extLst>
              <a:ext uri="{FF2B5EF4-FFF2-40B4-BE49-F238E27FC236}">
                <a16:creationId xmlns:a16="http://schemas.microsoft.com/office/drawing/2014/main" id="{C1A8E364-642F-3440-9047-67E5A2E46B0A}"/>
              </a:ext>
            </a:extLst>
          </p:cNvPr>
          <p:cNvCxnSpPr>
            <a:cxnSpLocks noChangeShapeType="1"/>
            <a:stCxn id="3093" idx="1"/>
            <a:endCxn id="81" idx="3"/>
          </p:cNvCxnSpPr>
          <p:nvPr/>
        </p:nvCxnSpPr>
        <p:spPr bwMode="auto">
          <a:xfrm rot="10800000">
            <a:off x="2534284" y="1105359"/>
            <a:ext cx="1492324" cy="504022"/>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93" name="Rectangle 23">
            <a:extLst>
              <a:ext uri="{FF2B5EF4-FFF2-40B4-BE49-F238E27FC236}">
                <a16:creationId xmlns:a16="http://schemas.microsoft.com/office/drawing/2014/main" id="{CC93E301-7EA8-3D42-AF02-E7EF6059F748}"/>
              </a:ext>
            </a:extLst>
          </p:cNvPr>
          <p:cNvSpPr>
            <a:spLocks noChangeArrowheads="1"/>
          </p:cNvSpPr>
          <p:nvPr/>
        </p:nvSpPr>
        <p:spPr bwMode="auto">
          <a:xfrm>
            <a:off x="3014575" y="1391527"/>
            <a:ext cx="579005" cy="2000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700" dirty="0">
                <a:latin typeface="Helvetica" charset="0"/>
                <a:ea typeface="ＭＳ Ｐゴシック" charset="0"/>
              </a:rPr>
              <a:t>Performs</a:t>
            </a:r>
          </a:p>
        </p:txBody>
      </p:sp>
      <p:cxnSp>
        <p:nvCxnSpPr>
          <p:cNvPr id="94" name="AutoShape 22">
            <a:extLst>
              <a:ext uri="{FF2B5EF4-FFF2-40B4-BE49-F238E27FC236}">
                <a16:creationId xmlns:a16="http://schemas.microsoft.com/office/drawing/2014/main" id="{DC7D1C71-3274-9C41-AA9B-93005CC8E86C}"/>
              </a:ext>
            </a:extLst>
          </p:cNvPr>
          <p:cNvCxnSpPr>
            <a:cxnSpLocks noChangeShapeType="1"/>
            <a:stCxn id="81" idx="1"/>
            <a:endCxn id="3075" idx="1"/>
          </p:cNvCxnSpPr>
          <p:nvPr/>
        </p:nvCxnSpPr>
        <p:spPr bwMode="auto">
          <a:xfrm rot="10800000" flipH="1" flipV="1">
            <a:off x="1465757" y="1105359"/>
            <a:ext cx="624147" cy="1998644"/>
          </a:xfrm>
          <a:prstGeom prst="curvedConnector3">
            <a:avLst>
              <a:gd name="adj1" fmla="val -84104"/>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98" name="Rectangle 23">
            <a:extLst>
              <a:ext uri="{FF2B5EF4-FFF2-40B4-BE49-F238E27FC236}">
                <a16:creationId xmlns:a16="http://schemas.microsoft.com/office/drawing/2014/main" id="{BCD0B745-2319-5B48-9BA7-0D193CA17499}"/>
              </a:ext>
            </a:extLst>
          </p:cNvPr>
          <p:cNvSpPr>
            <a:spLocks noChangeArrowheads="1"/>
          </p:cNvSpPr>
          <p:nvPr/>
        </p:nvSpPr>
        <p:spPr bwMode="auto">
          <a:xfrm>
            <a:off x="673885" y="1864646"/>
            <a:ext cx="518091" cy="2000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700" dirty="0">
                <a:latin typeface="Helvetica" charset="0"/>
                <a:ea typeface="ＭＳ Ｐゴシック" charset="0"/>
              </a:rPr>
              <a:t>Invokes</a:t>
            </a:r>
          </a:p>
        </p:txBody>
      </p:sp>
      <p:sp>
        <p:nvSpPr>
          <p:cNvPr id="99" name="Rectangle 3">
            <a:extLst>
              <a:ext uri="{FF2B5EF4-FFF2-40B4-BE49-F238E27FC236}">
                <a16:creationId xmlns:a16="http://schemas.microsoft.com/office/drawing/2014/main" id="{32894D98-7E6A-2C48-95E1-F6B2AAFE6952}"/>
              </a:ext>
            </a:extLst>
          </p:cNvPr>
          <p:cNvSpPr>
            <a:spLocks noChangeArrowheads="1"/>
          </p:cNvSpPr>
          <p:nvPr/>
        </p:nvSpPr>
        <p:spPr bwMode="auto">
          <a:xfrm>
            <a:off x="381000" y="3825586"/>
            <a:ext cx="1202092" cy="381918"/>
          </a:xfrm>
          <a:prstGeom prst="rect">
            <a:avLst/>
          </a:prstGeom>
          <a:solidFill>
            <a:srgbClr val="FF7C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r>
              <a:rPr lang="en-US" sz="1400" dirty="0">
                <a:solidFill>
                  <a:schemeClr val="bg1"/>
                </a:solidFill>
                <a:latin typeface="Helvetica" charset="0"/>
                <a:ea typeface="ＭＳ Ｐゴシック" charset="0"/>
              </a:rPr>
              <a:t>Service</a:t>
            </a:r>
          </a:p>
        </p:txBody>
      </p:sp>
      <p:sp>
        <p:nvSpPr>
          <p:cNvPr id="100" name="Rectangle 5">
            <a:extLst>
              <a:ext uri="{FF2B5EF4-FFF2-40B4-BE49-F238E27FC236}">
                <a16:creationId xmlns:a16="http://schemas.microsoft.com/office/drawing/2014/main" id="{7A28FAE0-37FF-1649-964E-80DF861B825A}"/>
              </a:ext>
            </a:extLst>
          </p:cNvPr>
          <p:cNvSpPr>
            <a:spLocks noChangeArrowheads="1"/>
          </p:cNvSpPr>
          <p:nvPr/>
        </p:nvSpPr>
        <p:spPr bwMode="auto">
          <a:xfrm>
            <a:off x="381000" y="4201101"/>
            <a:ext cx="1202092"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ea typeface="ＭＳ Ｐゴシック" charset="0"/>
              </a:rPr>
              <a:t> Svc Behavior</a:t>
            </a:r>
          </a:p>
        </p:txBody>
      </p:sp>
      <p:sp>
        <p:nvSpPr>
          <p:cNvPr id="101" name="Rectangle 6">
            <a:extLst>
              <a:ext uri="{FF2B5EF4-FFF2-40B4-BE49-F238E27FC236}">
                <a16:creationId xmlns:a16="http://schemas.microsoft.com/office/drawing/2014/main" id="{44D3ECF6-8DFA-4248-9591-69FA31DBA2C8}"/>
              </a:ext>
            </a:extLst>
          </p:cNvPr>
          <p:cNvSpPr>
            <a:spLocks noChangeArrowheads="1"/>
          </p:cNvSpPr>
          <p:nvPr/>
        </p:nvSpPr>
        <p:spPr bwMode="auto">
          <a:xfrm>
            <a:off x="381000" y="4392060"/>
            <a:ext cx="1202092"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ea typeface="ＭＳ Ｐゴシック" charset="0"/>
              </a:rPr>
              <a:t> Interface Binding</a:t>
            </a:r>
          </a:p>
        </p:txBody>
      </p:sp>
      <p:sp>
        <p:nvSpPr>
          <p:cNvPr id="102" name="Rectangle 7">
            <a:extLst>
              <a:ext uri="{FF2B5EF4-FFF2-40B4-BE49-F238E27FC236}">
                <a16:creationId xmlns:a16="http://schemas.microsoft.com/office/drawing/2014/main" id="{D0BF3FC9-D0BE-A345-8C74-62140223010F}"/>
              </a:ext>
            </a:extLst>
          </p:cNvPr>
          <p:cNvSpPr>
            <a:spLocks noChangeArrowheads="1"/>
          </p:cNvSpPr>
          <p:nvPr/>
        </p:nvSpPr>
        <p:spPr bwMode="auto">
          <a:xfrm>
            <a:off x="381000" y="4583019"/>
            <a:ext cx="1202092"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ea typeface="ＭＳ Ｐゴシック" charset="0"/>
              </a:rPr>
              <a:t> Svc Constraints</a:t>
            </a:r>
          </a:p>
        </p:txBody>
      </p:sp>
      <p:cxnSp>
        <p:nvCxnSpPr>
          <p:cNvPr id="103" name="AutoShape 22">
            <a:extLst>
              <a:ext uri="{FF2B5EF4-FFF2-40B4-BE49-F238E27FC236}">
                <a16:creationId xmlns:a16="http://schemas.microsoft.com/office/drawing/2014/main" id="{484F7AE9-DB0F-FA41-A439-EAC69795295B}"/>
              </a:ext>
            </a:extLst>
          </p:cNvPr>
          <p:cNvCxnSpPr>
            <a:cxnSpLocks noChangeShapeType="1"/>
            <a:stCxn id="3075" idx="1"/>
          </p:cNvCxnSpPr>
          <p:nvPr/>
        </p:nvCxnSpPr>
        <p:spPr bwMode="auto">
          <a:xfrm rot="10800000" flipV="1">
            <a:off x="973531" y="3104003"/>
            <a:ext cx="1116375" cy="720930"/>
          </a:xfrm>
          <a:prstGeom prst="curvedConnector3">
            <a:avLst>
              <a:gd name="adj1" fmla="val 100814"/>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107" name="Rectangle 23">
            <a:extLst>
              <a:ext uri="{FF2B5EF4-FFF2-40B4-BE49-F238E27FC236}">
                <a16:creationId xmlns:a16="http://schemas.microsoft.com/office/drawing/2014/main" id="{0E898314-66FA-CE4C-A545-484EBEFF2268}"/>
              </a:ext>
            </a:extLst>
          </p:cNvPr>
          <p:cNvSpPr>
            <a:spLocks noChangeArrowheads="1"/>
          </p:cNvSpPr>
          <p:nvPr/>
        </p:nvSpPr>
        <p:spPr bwMode="auto">
          <a:xfrm>
            <a:off x="854105" y="3259112"/>
            <a:ext cx="450764" cy="2000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700" dirty="0">
                <a:latin typeface="Helvetica" charset="0"/>
                <a:ea typeface="ＭＳ Ｐゴシック" charset="0"/>
              </a:rPr>
              <a:t>Offers</a:t>
            </a:r>
          </a:p>
        </p:txBody>
      </p:sp>
      <p:cxnSp>
        <p:nvCxnSpPr>
          <p:cNvPr id="110" name="AutoShape 40">
            <a:extLst>
              <a:ext uri="{FF2B5EF4-FFF2-40B4-BE49-F238E27FC236}">
                <a16:creationId xmlns:a16="http://schemas.microsoft.com/office/drawing/2014/main" id="{D4D1C5FB-B007-7A4B-9822-C80931C110AB}"/>
              </a:ext>
            </a:extLst>
          </p:cNvPr>
          <p:cNvCxnSpPr>
            <a:cxnSpLocks noChangeShapeType="1"/>
            <a:stCxn id="101" idx="3"/>
            <a:endCxn id="3085" idx="1"/>
          </p:cNvCxnSpPr>
          <p:nvPr/>
        </p:nvCxnSpPr>
        <p:spPr bwMode="auto">
          <a:xfrm>
            <a:off x="1583092" y="4487540"/>
            <a:ext cx="773945" cy="812493"/>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113" name="Rectangle 41">
            <a:extLst>
              <a:ext uri="{FF2B5EF4-FFF2-40B4-BE49-F238E27FC236}">
                <a16:creationId xmlns:a16="http://schemas.microsoft.com/office/drawing/2014/main" id="{6A054066-7971-5A4C-B9BF-FF27817710D2}"/>
              </a:ext>
            </a:extLst>
          </p:cNvPr>
          <p:cNvSpPr>
            <a:spLocks noChangeArrowheads="1"/>
          </p:cNvSpPr>
          <p:nvPr/>
        </p:nvSpPr>
        <p:spPr bwMode="auto">
          <a:xfrm>
            <a:off x="1645065" y="4807114"/>
            <a:ext cx="627095" cy="2000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700" dirty="0" err="1">
                <a:latin typeface="Helvetica" charset="0"/>
                <a:ea typeface="ＭＳ Ｐゴシック" charset="0"/>
              </a:rPr>
              <a:t>DefinedBy</a:t>
            </a:r>
            <a:endParaRPr lang="en-US" sz="700" dirty="0">
              <a:latin typeface="Helvetica" charset="0"/>
              <a:ea typeface="ＭＳ Ｐゴシック" charset="0"/>
            </a:endParaRPr>
          </a:p>
        </p:txBody>
      </p:sp>
      <p:sp>
        <p:nvSpPr>
          <p:cNvPr id="115" name="Rectangle 58">
            <a:extLst>
              <a:ext uri="{FF2B5EF4-FFF2-40B4-BE49-F238E27FC236}">
                <a16:creationId xmlns:a16="http://schemas.microsoft.com/office/drawing/2014/main" id="{0546DFF8-C667-9044-B4C9-4562BAC0587E}"/>
              </a:ext>
            </a:extLst>
          </p:cNvPr>
          <p:cNvSpPr>
            <a:spLocks noChangeArrowheads="1"/>
          </p:cNvSpPr>
          <p:nvPr/>
        </p:nvSpPr>
        <p:spPr bwMode="auto">
          <a:xfrm>
            <a:off x="6099293" y="5777158"/>
            <a:ext cx="1068526" cy="699841"/>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ea typeface="ＭＳ Ｐゴシック" charset="0"/>
              </a:rPr>
              <a:t> Flows </a:t>
            </a:r>
          </a:p>
          <a:p>
            <a:pPr eaLnBrk="1" hangingPunct="1">
              <a:defRPr/>
            </a:pPr>
            <a:r>
              <a:rPr lang="en-US" sz="1100" dirty="0">
                <a:latin typeface="Helvetica" charset="0"/>
                <a:ea typeface="ＭＳ Ｐゴシック" charset="0"/>
              </a:rPr>
              <a:t>(comm, power, </a:t>
            </a:r>
          </a:p>
          <a:p>
            <a:pPr eaLnBrk="1" hangingPunct="1">
              <a:defRPr/>
            </a:pPr>
            <a:r>
              <a:rPr lang="en-US" sz="1100" dirty="0">
                <a:latin typeface="Helvetica" charset="0"/>
                <a:ea typeface="ＭＳ Ｐゴシック" charset="0"/>
              </a:rPr>
              <a:t>thermal, prop, </a:t>
            </a:r>
          </a:p>
          <a:p>
            <a:pPr eaLnBrk="1" hangingPunct="1">
              <a:defRPr/>
            </a:pPr>
            <a:r>
              <a:rPr lang="en-US" sz="1100" dirty="0">
                <a:latin typeface="Helvetica" charset="0"/>
                <a:ea typeface="ＭＳ Ｐゴシック" charset="0"/>
              </a:rPr>
              <a:t>other)</a:t>
            </a:r>
          </a:p>
        </p:txBody>
      </p:sp>
      <p:sp>
        <p:nvSpPr>
          <p:cNvPr id="95" name="Rectangle 70">
            <a:extLst>
              <a:ext uri="{FF2B5EF4-FFF2-40B4-BE49-F238E27FC236}">
                <a16:creationId xmlns:a16="http://schemas.microsoft.com/office/drawing/2014/main" id="{D52971D8-BBAB-B447-A9AB-1D61C88BE59B}"/>
              </a:ext>
            </a:extLst>
          </p:cNvPr>
          <p:cNvSpPr>
            <a:spLocks noChangeArrowheads="1"/>
          </p:cNvSpPr>
          <p:nvPr/>
        </p:nvSpPr>
        <p:spPr bwMode="auto">
          <a:xfrm>
            <a:off x="7013005" y="2095041"/>
            <a:ext cx="1335657"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ea typeface="ＭＳ Ｐゴシック" charset="0"/>
              </a:rPr>
              <a:t> Defines Correspondences</a:t>
            </a:r>
          </a:p>
        </p:txBody>
      </p:sp>
      <p:sp>
        <p:nvSpPr>
          <p:cNvPr id="3" name="Rectangle 20">
            <a:extLst>
              <a:ext uri="{FF2B5EF4-FFF2-40B4-BE49-F238E27FC236}">
                <a16:creationId xmlns:a16="http://schemas.microsoft.com/office/drawing/2014/main" id="{2DD7B909-7710-4D48-1253-C5D0944EF31F}"/>
              </a:ext>
            </a:extLst>
          </p:cNvPr>
          <p:cNvSpPr>
            <a:spLocks noChangeArrowheads="1"/>
          </p:cNvSpPr>
          <p:nvPr/>
        </p:nvSpPr>
        <p:spPr bwMode="auto">
          <a:xfrm>
            <a:off x="4027304" y="2468603"/>
            <a:ext cx="1068526"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ea typeface="ＭＳ Ｐゴシック" charset="0"/>
              </a:rPr>
              <a:t> Resources</a:t>
            </a:r>
          </a:p>
        </p:txBody>
      </p:sp>
      <p:sp>
        <p:nvSpPr>
          <p:cNvPr id="4" name="Rectangle 51">
            <a:extLst>
              <a:ext uri="{FF2B5EF4-FFF2-40B4-BE49-F238E27FC236}">
                <a16:creationId xmlns:a16="http://schemas.microsoft.com/office/drawing/2014/main" id="{98899504-4B2F-D94A-E5CE-D9E2B0E81AAA}"/>
              </a:ext>
            </a:extLst>
          </p:cNvPr>
          <p:cNvSpPr>
            <a:spLocks noChangeArrowheads="1"/>
          </p:cNvSpPr>
          <p:nvPr/>
        </p:nvSpPr>
        <p:spPr bwMode="auto">
          <a:xfrm>
            <a:off x="6631141" y="3862956"/>
            <a:ext cx="1068526" cy="1909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100" dirty="0">
                <a:latin typeface="Helvetica" charset="0"/>
                <a:ea typeface="ＭＳ Ｐゴシック" charset="0"/>
              </a:rPr>
              <a:t> Standards</a:t>
            </a:r>
          </a:p>
        </p:txBody>
      </p:sp>
      <p:sp>
        <p:nvSpPr>
          <p:cNvPr id="5" name="Date Placeholder 1">
            <a:extLst>
              <a:ext uri="{FF2B5EF4-FFF2-40B4-BE49-F238E27FC236}">
                <a16:creationId xmlns:a16="http://schemas.microsoft.com/office/drawing/2014/main" id="{2C675983-1A00-9877-35E4-D0A93B06A1EE}"/>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2-4</a:t>
            </a:r>
          </a:p>
        </p:txBody>
      </p:sp>
    </p:spTree>
    <p:extLst>
      <p:ext uri="{BB962C8B-B14F-4D97-AF65-F5344CB8AC3E}">
        <p14:creationId xmlns:p14="http://schemas.microsoft.com/office/powerpoint/2010/main" val="280436131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836AED-128A-1A44-8C0B-690C9EA9A4F7}"/>
              </a:ext>
            </a:extLst>
          </p:cNvPr>
          <p:cNvSpPr>
            <a:spLocks noGrp="1"/>
          </p:cNvSpPr>
          <p:nvPr>
            <p:ph type="title"/>
          </p:nvPr>
        </p:nvSpPr>
        <p:spPr/>
        <p:txBody>
          <a:bodyPr/>
          <a:lstStyle/>
          <a:p>
            <a:r>
              <a:rPr lang="en-US" dirty="0"/>
              <a:t>RASDS Object Hierarchies</a:t>
            </a:r>
          </a:p>
        </p:txBody>
      </p:sp>
      <p:sp>
        <p:nvSpPr>
          <p:cNvPr id="3" name="Content Placeholder 2">
            <a:extLst>
              <a:ext uri="{FF2B5EF4-FFF2-40B4-BE49-F238E27FC236}">
                <a16:creationId xmlns:a16="http://schemas.microsoft.com/office/drawing/2014/main" id="{0E26E1C3-8579-3A45-8EDE-D059D282FA36}"/>
              </a:ext>
            </a:extLst>
          </p:cNvPr>
          <p:cNvSpPr>
            <a:spLocks noGrp="1"/>
          </p:cNvSpPr>
          <p:nvPr>
            <p:ph idx="1"/>
          </p:nvPr>
        </p:nvSpPr>
        <p:spPr>
          <a:xfrm>
            <a:off x="457200" y="856077"/>
            <a:ext cx="8229600" cy="4800600"/>
          </a:xfrm>
        </p:spPr>
        <p:txBody>
          <a:bodyPr/>
          <a:lstStyle/>
          <a:p>
            <a:r>
              <a:rPr lang="en-US" sz="2000" dirty="0"/>
              <a:t>In many systems architecture contexts explicitly identify different kinds of objects, and different hierarchies or aggregates of objects, that are needed in the domain:</a:t>
            </a:r>
          </a:p>
          <a:p>
            <a:pPr lvl="1"/>
            <a:r>
              <a:rPr lang="en-US" sz="1800" dirty="0"/>
              <a:t>Enterprise: mission phases, org structures, requirements decomposition “levels”</a:t>
            </a:r>
          </a:p>
          <a:p>
            <a:pPr lvl="1"/>
            <a:r>
              <a:rPr lang="en-US" sz="1800" dirty="0"/>
              <a:t>Functions: high level “functional groups”, “complex functions”, “atomic functions”</a:t>
            </a:r>
          </a:p>
          <a:p>
            <a:pPr lvl="1"/>
            <a:r>
              <a:rPr lang="en-US" sz="1800" dirty="0"/>
              <a:t>System Elements: systems, subsystems, elements, devices, components …</a:t>
            </a:r>
          </a:p>
          <a:p>
            <a:pPr lvl="1"/>
            <a:r>
              <a:rPr lang="en-US" sz="1800" dirty="0"/>
              <a:t>Aggregation: of objects with similar purposes, data types, uses, …</a:t>
            </a:r>
          </a:p>
          <a:p>
            <a:pPr lvl="1"/>
            <a:endParaRPr lang="en-US" sz="1800" dirty="0"/>
          </a:p>
          <a:p>
            <a:r>
              <a:rPr lang="en-US" sz="2000" dirty="0"/>
              <a:t>Because of the wide range of possible domains RASDS cannot create any definitive hierarchies, but it can provide examples and descriptions of how to do this.</a:t>
            </a:r>
          </a:p>
          <a:p>
            <a:r>
              <a:rPr lang="en-US" sz="2000" dirty="0"/>
              <a:t>RASDS recommends that such hierarchies are defined, documented, and used consistently.</a:t>
            </a:r>
          </a:p>
        </p:txBody>
      </p:sp>
      <p:sp>
        <p:nvSpPr>
          <p:cNvPr id="4" name="Date Placeholder 3">
            <a:extLst>
              <a:ext uri="{FF2B5EF4-FFF2-40B4-BE49-F238E27FC236}">
                <a16:creationId xmlns:a16="http://schemas.microsoft.com/office/drawing/2014/main" id="{E95B0E82-16C0-6842-90B3-5A8402E94712}"/>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172629408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9D24B-F4D9-FB47-B645-F4B58AEE1B93}"/>
              </a:ext>
            </a:extLst>
          </p:cNvPr>
          <p:cNvSpPr>
            <a:spLocks noGrp="1"/>
          </p:cNvSpPr>
          <p:nvPr>
            <p:ph type="title"/>
          </p:nvPr>
        </p:nvSpPr>
        <p:spPr/>
        <p:txBody>
          <a:bodyPr/>
          <a:lstStyle/>
          <a:p>
            <a:r>
              <a:rPr lang="en-US" dirty="0"/>
              <a:t>UML System Decomposition Profile</a:t>
            </a:r>
          </a:p>
        </p:txBody>
      </p:sp>
      <p:sp>
        <p:nvSpPr>
          <p:cNvPr id="3" name="Content Placeholder 2">
            <a:extLst>
              <a:ext uri="{FF2B5EF4-FFF2-40B4-BE49-F238E27FC236}">
                <a16:creationId xmlns:a16="http://schemas.microsoft.com/office/drawing/2014/main" id="{AC73465A-46E9-EC48-A8B5-DFDBF55DE903}"/>
              </a:ext>
            </a:extLst>
          </p:cNvPr>
          <p:cNvSpPr>
            <a:spLocks noGrp="1"/>
          </p:cNvSpPr>
          <p:nvPr>
            <p:ph idx="1"/>
          </p:nvPr>
        </p:nvSpPr>
        <p:spPr>
          <a:xfrm>
            <a:off x="457200" y="990600"/>
            <a:ext cx="8229600" cy="5059363"/>
          </a:xfrm>
        </p:spPr>
        <p:txBody>
          <a:bodyPr/>
          <a:lstStyle/>
          <a:p>
            <a:r>
              <a:rPr lang="en-US" dirty="0"/>
              <a:t>The following is just one possible example of how to do this:</a:t>
            </a:r>
          </a:p>
          <a:p>
            <a:pPr lvl="1"/>
            <a:r>
              <a:rPr lang="en-US" dirty="0"/>
              <a:t>Created using SysML</a:t>
            </a:r>
          </a:p>
          <a:p>
            <a:pPr lvl="1"/>
            <a:r>
              <a:rPr lang="en-US" dirty="0"/>
              <a:t>Defines the &lt;&lt;stereotype&gt;&gt; for the top level system elements</a:t>
            </a:r>
          </a:p>
          <a:p>
            <a:pPr lvl="1"/>
            <a:r>
              <a:rPr lang="en-US" dirty="0"/>
              <a:t>Defines names for successive levels of decomposition of system elements, down to Subsystem</a:t>
            </a:r>
          </a:p>
          <a:p>
            <a:pPr lvl="1"/>
            <a:r>
              <a:rPr lang="en-US" dirty="0"/>
              <a:t>Splits below that level into a hardware hierarchy (HW) and a software hierarchy (SW)</a:t>
            </a:r>
          </a:p>
          <a:p>
            <a:pPr lvl="1"/>
            <a:r>
              <a:rPr lang="en-US" dirty="0"/>
              <a:t>Other hierarchies of terms and levels may be selected and defined, as driven by project needs.  Just use them consistently.</a:t>
            </a:r>
          </a:p>
          <a:p>
            <a:pPr lvl="1"/>
            <a:r>
              <a:rPr lang="en-US" dirty="0"/>
              <a:t>Use the same basic process to create other decomposition hierarchies, like SE or RQ Levels.</a:t>
            </a:r>
          </a:p>
          <a:p>
            <a:r>
              <a:rPr lang="en-US" dirty="0"/>
              <a:t>This example also defines a non-normative color palette for different groupings of function types, i.e. kinds of functions, or different ownership.</a:t>
            </a:r>
          </a:p>
          <a:p>
            <a:pPr lvl="1"/>
            <a:endParaRPr lang="en-US" dirty="0"/>
          </a:p>
        </p:txBody>
      </p:sp>
      <p:sp>
        <p:nvSpPr>
          <p:cNvPr id="4" name="Date Placeholder 3">
            <a:extLst>
              <a:ext uri="{FF2B5EF4-FFF2-40B4-BE49-F238E27FC236}">
                <a16:creationId xmlns:a16="http://schemas.microsoft.com/office/drawing/2014/main" id="{E1889014-4126-974F-9F42-7688A0ED2181}"/>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371196928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969FFA-3CC6-FC42-8C4C-88840D2D9385}"/>
            </a:ext>
          </a:extLst>
        </p:cNvPr>
        <p:cNvGrpSpPr/>
        <p:nvPr/>
      </p:nvGrpSpPr>
      <p:grpSpPr>
        <a:xfrm>
          <a:off x="0" y="0"/>
          <a:ext cx="0" cy="0"/>
          <a:chOff x="0" y="0"/>
          <a:chExt cx="0" cy="0"/>
        </a:xfrm>
      </p:grpSpPr>
      <p:sp>
        <p:nvSpPr>
          <p:cNvPr id="12292" name="Text Box 4">
            <a:extLst>
              <a:ext uri="{FF2B5EF4-FFF2-40B4-BE49-F238E27FC236}">
                <a16:creationId xmlns:a16="http://schemas.microsoft.com/office/drawing/2014/main" id="{EBBDF0BC-2FE7-DA65-E128-7A647743E983}"/>
              </a:ext>
            </a:extLst>
          </p:cNvPr>
          <p:cNvSpPr txBox="1">
            <a:spLocks noChangeArrowheads="1"/>
          </p:cNvSpPr>
          <p:nvPr/>
        </p:nvSpPr>
        <p:spPr bwMode="auto">
          <a:xfrm>
            <a:off x="685800" y="0"/>
            <a:ext cx="7772400" cy="854075"/>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horz"/>
          <a:lstStyle>
            <a:lvl1pPr algn="ctr" eaLnBrk="0" hangingPunct="0">
              <a:lnSpc>
                <a:spcPct val="90000"/>
              </a:lnSpc>
              <a:defRPr sz="2500">
                <a:solidFill>
                  <a:srgbClr val="0099A6"/>
                </a:solidFill>
                <a:latin typeface="+mj-lt"/>
                <a:ea typeface="ＭＳ Ｐゴシック" pitchFamily="26" charset="-128"/>
                <a:cs typeface="ＭＳ Ｐゴシック" pitchFamily="26" charset="-128"/>
              </a:defRPr>
            </a:lvl1pPr>
            <a:lvl2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2pPr>
            <a:lvl3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3pPr>
            <a:lvl4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4pPr>
            <a:lvl5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5pPr>
            <a:lvl6pPr marL="457200" algn="ctr" eaLnBrk="0" fontAlgn="base" hangingPunct="0">
              <a:lnSpc>
                <a:spcPct val="90000"/>
              </a:lnSpc>
              <a:spcBef>
                <a:spcPct val="0"/>
              </a:spcBef>
              <a:spcAft>
                <a:spcPct val="0"/>
              </a:spcAft>
              <a:defRPr sz="2500">
                <a:solidFill>
                  <a:schemeClr val="hlink"/>
                </a:solidFill>
                <a:latin typeface="Arial" pitchFamily="-107" charset="0"/>
              </a:defRPr>
            </a:lvl6pPr>
            <a:lvl7pPr marL="914400" algn="ctr" eaLnBrk="0" fontAlgn="base" hangingPunct="0">
              <a:lnSpc>
                <a:spcPct val="90000"/>
              </a:lnSpc>
              <a:spcBef>
                <a:spcPct val="0"/>
              </a:spcBef>
              <a:spcAft>
                <a:spcPct val="0"/>
              </a:spcAft>
              <a:defRPr sz="2500">
                <a:solidFill>
                  <a:schemeClr val="hlink"/>
                </a:solidFill>
                <a:latin typeface="Arial" pitchFamily="-107" charset="0"/>
              </a:defRPr>
            </a:lvl7pPr>
            <a:lvl8pPr marL="1371600" algn="ctr" eaLnBrk="0" fontAlgn="base" hangingPunct="0">
              <a:lnSpc>
                <a:spcPct val="90000"/>
              </a:lnSpc>
              <a:spcBef>
                <a:spcPct val="0"/>
              </a:spcBef>
              <a:spcAft>
                <a:spcPct val="0"/>
              </a:spcAft>
              <a:defRPr sz="2500">
                <a:solidFill>
                  <a:schemeClr val="hlink"/>
                </a:solidFill>
                <a:latin typeface="Arial" pitchFamily="-107" charset="0"/>
              </a:defRPr>
            </a:lvl8pPr>
            <a:lvl9pPr marL="1828800" algn="ctr" eaLnBrk="0" fontAlgn="base" hangingPunct="0">
              <a:lnSpc>
                <a:spcPct val="90000"/>
              </a:lnSpc>
              <a:spcBef>
                <a:spcPct val="0"/>
              </a:spcBef>
              <a:spcAft>
                <a:spcPct val="0"/>
              </a:spcAft>
              <a:defRPr sz="2500">
                <a:solidFill>
                  <a:schemeClr val="hlink"/>
                </a:solidFill>
                <a:latin typeface="Arial" pitchFamily="-107" charset="0"/>
              </a:defRPr>
            </a:lvl9pPr>
          </a:lstStyle>
          <a:p>
            <a:r>
              <a:rPr lang="en-US" dirty="0"/>
              <a:t>RASDS++ System Architecture Model </a:t>
            </a:r>
          </a:p>
          <a:p>
            <a:r>
              <a:rPr lang="en-US" dirty="0"/>
              <a:t>Objectives</a:t>
            </a:r>
          </a:p>
        </p:txBody>
      </p:sp>
      <p:sp>
        <p:nvSpPr>
          <p:cNvPr id="12293" name="Text Box 5">
            <a:extLst>
              <a:ext uri="{FF2B5EF4-FFF2-40B4-BE49-F238E27FC236}">
                <a16:creationId xmlns:a16="http://schemas.microsoft.com/office/drawing/2014/main" id="{E7321852-CA5B-276D-AA63-322C44923A50}"/>
              </a:ext>
            </a:extLst>
          </p:cNvPr>
          <p:cNvSpPr txBox="1">
            <a:spLocks noChangeArrowheads="1"/>
          </p:cNvSpPr>
          <p:nvPr/>
        </p:nvSpPr>
        <p:spPr bwMode="auto">
          <a:xfrm>
            <a:off x="685800" y="723900"/>
            <a:ext cx="7772400" cy="56007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lvl1pPr marL="341313" indent="-341313">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1pPr>
            <a:lvl2pPr>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9pPr>
          </a:lstStyle>
          <a:p>
            <a:pPr marL="0" indent="0">
              <a:lnSpc>
                <a:spcPct val="90000"/>
              </a:lnSpc>
              <a:spcBef>
                <a:spcPts val="600"/>
              </a:spcBef>
              <a:defRPr/>
            </a:pPr>
            <a:endParaRPr lang="en-US" sz="2400" dirty="0">
              <a:latin typeface="Arial" charset="0"/>
            </a:endParaRPr>
          </a:p>
          <a:p>
            <a:pPr>
              <a:lnSpc>
                <a:spcPct val="90000"/>
              </a:lnSpc>
              <a:spcBef>
                <a:spcPts val="600"/>
              </a:spcBef>
              <a:buFont typeface="Arial" charset="0"/>
              <a:buChar char="•"/>
              <a:defRPr/>
            </a:pPr>
            <a:r>
              <a:rPr lang="en-US" sz="2400" dirty="0">
                <a:latin typeface="Arial" charset="0"/>
              </a:rPr>
              <a:t>RASDS++ provides an Architecture Description Framework and methodology, a specific Space System Reference Architecture model …</a:t>
            </a:r>
          </a:p>
          <a:p>
            <a:pPr lvl="1">
              <a:lnSpc>
                <a:spcPct val="90000"/>
              </a:lnSpc>
              <a:spcBef>
                <a:spcPts val="600"/>
              </a:spcBef>
              <a:buFont typeface="Arial" charset="0"/>
              <a:buChar char="•"/>
              <a:defRPr/>
            </a:pPr>
            <a:r>
              <a:rPr lang="en-US" dirty="0">
                <a:latin typeface="Arial" charset="0"/>
              </a:rPr>
              <a:t> Provides clear &amp; unambiguous viewpoints for describing space systems architectures</a:t>
            </a:r>
          </a:p>
          <a:p>
            <a:pPr lvl="1">
              <a:lnSpc>
                <a:spcPct val="90000"/>
              </a:lnSpc>
              <a:spcBef>
                <a:spcPts val="600"/>
              </a:spcBef>
              <a:buFont typeface="Arial" charset="0"/>
              <a:buChar char="•"/>
              <a:defRPr/>
            </a:pPr>
            <a:r>
              <a:rPr lang="en-US" dirty="0">
                <a:latin typeface="Arial" charset="0"/>
              </a:rPr>
              <a:t> Shows relationship of design to requirements and driving scenarios</a:t>
            </a:r>
          </a:p>
          <a:p>
            <a:pPr lvl="1">
              <a:lnSpc>
                <a:spcPct val="90000"/>
              </a:lnSpc>
              <a:spcBef>
                <a:spcPts val="600"/>
              </a:spcBef>
              <a:buFont typeface="Arial" charset="0"/>
              <a:buChar char="•"/>
              <a:defRPr/>
            </a:pPr>
            <a:r>
              <a:rPr lang="en-US" dirty="0">
                <a:latin typeface="Arial" charset="0"/>
              </a:rPr>
              <a:t> Separates abstract design from implementation concerns in the model to maintain a degree of freedom to do trades</a:t>
            </a:r>
          </a:p>
          <a:p>
            <a:pPr lvl="1">
              <a:lnSpc>
                <a:spcPct val="90000"/>
              </a:lnSpc>
              <a:spcBef>
                <a:spcPts val="600"/>
              </a:spcBef>
              <a:buFont typeface="Arial" charset="0"/>
              <a:buChar char="•"/>
              <a:defRPr/>
            </a:pPr>
            <a:r>
              <a:rPr lang="en-US" dirty="0">
                <a:latin typeface="Arial" charset="0"/>
              </a:rPr>
              <a:t> Details the model &amp; views to the level appropriate for further systems engineering and supports evolution of the detailed design</a:t>
            </a:r>
          </a:p>
          <a:p>
            <a:pPr lvl="1">
              <a:lnSpc>
                <a:spcPct val="90000"/>
              </a:lnSpc>
              <a:spcBef>
                <a:spcPts val="600"/>
              </a:spcBef>
              <a:buFont typeface="Arial" charset="0"/>
              <a:buChar char="•"/>
              <a:defRPr/>
            </a:pPr>
            <a:r>
              <a:rPr lang="en-US" dirty="0">
                <a:latin typeface="Arial" charset="0"/>
              </a:rPr>
              <a:t> Enables concurrent design of spacecraft, ground systems, communications &amp; control systems, components, and their mission or science operations</a:t>
            </a:r>
          </a:p>
          <a:p>
            <a:pPr>
              <a:lnSpc>
                <a:spcPct val="90000"/>
              </a:lnSpc>
              <a:spcBef>
                <a:spcPts val="600"/>
              </a:spcBef>
              <a:buClr>
                <a:srgbClr val="C403DA"/>
              </a:buClr>
              <a:buFont typeface="Arial" charset="0"/>
              <a:buChar char="•"/>
              <a:defRPr/>
            </a:pPr>
            <a:endParaRPr lang="en-US" sz="2400" dirty="0">
              <a:solidFill>
                <a:srgbClr val="C403DA"/>
              </a:solidFill>
              <a:latin typeface="Arial" charset="0"/>
            </a:endParaRPr>
          </a:p>
          <a:p>
            <a:endParaRPr lang="en-US" dirty="0"/>
          </a:p>
        </p:txBody>
      </p:sp>
      <p:sp>
        <p:nvSpPr>
          <p:cNvPr id="2" name="Date Placeholder 1">
            <a:extLst>
              <a:ext uri="{FF2B5EF4-FFF2-40B4-BE49-F238E27FC236}">
                <a16:creationId xmlns:a16="http://schemas.microsoft.com/office/drawing/2014/main" id="{C1F91BC5-2896-C10C-63F0-6BF4B7FACFC0}"/>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1436996722"/>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84AD22-164D-E592-1F5A-FFB4D8344E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F179784-2A83-1732-0B29-444C25ACA5DF}"/>
              </a:ext>
            </a:extLst>
          </p:cNvPr>
          <p:cNvSpPr>
            <a:spLocks noGrp="1"/>
          </p:cNvSpPr>
          <p:nvPr>
            <p:ph type="title"/>
          </p:nvPr>
        </p:nvSpPr>
        <p:spPr>
          <a:xfrm>
            <a:off x="628650" y="-28049"/>
            <a:ext cx="7886700" cy="994172"/>
          </a:xfrm>
        </p:spPr>
        <p:txBody>
          <a:bodyPr/>
          <a:lstStyle/>
          <a:p>
            <a:r>
              <a:rPr lang="en-US" dirty="0"/>
              <a:t>A reminder from </a:t>
            </a:r>
            <a:r>
              <a:rPr lang="en-US" dirty="0" err="1"/>
              <a:t>DoDAF</a:t>
            </a:r>
            <a:r>
              <a:rPr lang="en-US" dirty="0"/>
              <a:t>:</a:t>
            </a:r>
            <a:br>
              <a:rPr lang="en-US" dirty="0"/>
            </a:br>
            <a:r>
              <a:rPr lang="en-US" dirty="0" err="1"/>
              <a:t>DoDAF</a:t>
            </a:r>
            <a:r>
              <a:rPr lang="en-US" dirty="0"/>
              <a:t> Viewpoints and Models - intro</a:t>
            </a:r>
          </a:p>
        </p:txBody>
      </p:sp>
      <p:sp>
        <p:nvSpPr>
          <p:cNvPr id="3" name="Content Placeholder 2">
            <a:extLst>
              <a:ext uri="{FF2B5EF4-FFF2-40B4-BE49-F238E27FC236}">
                <a16:creationId xmlns:a16="http://schemas.microsoft.com/office/drawing/2014/main" id="{571A2900-5522-D0D1-245E-D6521FD76709}"/>
              </a:ext>
            </a:extLst>
          </p:cNvPr>
          <p:cNvSpPr>
            <a:spLocks noGrp="1"/>
          </p:cNvSpPr>
          <p:nvPr>
            <p:ph idx="1"/>
          </p:nvPr>
        </p:nvSpPr>
        <p:spPr>
          <a:xfrm>
            <a:off x="628650" y="1143000"/>
            <a:ext cx="7886700" cy="5105399"/>
          </a:xfrm>
        </p:spPr>
        <p:txBody>
          <a:bodyPr>
            <a:normAutofit fontScale="85000" lnSpcReduction="20000"/>
          </a:bodyPr>
          <a:lstStyle/>
          <a:p>
            <a:pPr>
              <a:lnSpc>
                <a:spcPct val="100000"/>
              </a:lnSpc>
            </a:pPr>
            <a:r>
              <a:rPr lang="en-US" sz="1800" dirty="0">
                <a:solidFill>
                  <a:schemeClr val="accent5">
                    <a:lumMod val="50000"/>
                  </a:schemeClr>
                </a:solidFill>
              </a:rPr>
              <a:t>To assist decision-makers, </a:t>
            </a:r>
            <a:r>
              <a:rPr lang="en-US" sz="1800" dirty="0" err="1">
                <a:solidFill>
                  <a:schemeClr val="accent5">
                    <a:lumMod val="50000"/>
                  </a:schemeClr>
                </a:solidFill>
              </a:rPr>
              <a:t>DoDAF</a:t>
            </a:r>
            <a:r>
              <a:rPr lang="en-US" sz="1800" dirty="0">
                <a:solidFill>
                  <a:schemeClr val="accent5">
                    <a:lumMod val="50000"/>
                  </a:schemeClr>
                </a:solidFill>
              </a:rPr>
              <a:t> provides the means of abstracting essential information from the underlying complexity and presenting it in a way that maintains coherence and consistency. One of the principal objectives is to present this information in a way that is understandable to the many stakeholder communities involved in developing, delivering, and sustaining capabilities in support of the stakeholder's mission. It does so by dividing the problem space into manageable pieces, according to the stakeholder's viewpoint, further defined as </a:t>
            </a:r>
            <a:r>
              <a:rPr lang="en-US" sz="1800" dirty="0" err="1">
                <a:solidFill>
                  <a:schemeClr val="accent5">
                    <a:lumMod val="50000"/>
                  </a:schemeClr>
                </a:solidFill>
              </a:rPr>
              <a:t>DoDAF</a:t>
            </a:r>
            <a:r>
              <a:rPr lang="en-US" sz="1800" dirty="0">
                <a:solidFill>
                  <a:schemeClr val="accent5">
                    <a:lumMod val="50000"/>
                  </a:schemeClr>
                </a:solidFill>
              </a:rPr>
              <a:t>-described Models.</a:t>
            </a:r>
          </a:p>
          <a:p>
            <a:pPr>
              <a:lnSpc>
                <a:spcPct val="100000"/>
              </a:lnSpc>
            </a:pPr>
            <a:r>
              <a:rPr lang="en-US" sz="1800" dirty="0">
                <a:solidFill>
                  <a:schemeClr val="accent5">
                    <a:lumMod val="50000"/>
                  </a:schemeClr>
                </a:solidFill>
              </a:rPr>
              <a:t>Each viewpoint has a particular purpose, and usually presents one or combinations of the following:</a:t>
            </a:r>
          </a:p>
          <a:p>
            <a:pPr lvl="1">
              <a:lnSpc>
                <a:spcPct val="100000"/>
              </a:lnSpc>
            </a:pPr>
            <a:r>
              <a:rPr lang="en-US" sz="1400" dirty="0">
                <a:solidFill>
                  <a:schemeClr val="accent5">
                    <a:lumMod val="50000"/>
                  </a:schemeClr>
                </a:solidFill>
              </a:rPr>
              <a:t>Broad summary information about the whole enterprise (e.g., high-level operational concepts). </a:t>
            </a:r>
          </a:p>
          <a:p>
            <a:pPr lvl="1">
              <a:lnSpc>
                <a:spcPct val="100000"/>
              </a:lnSpc>
            </a:pPr>
            <a:r>
              <a:rPr lang="en-US" sz="1400" dirty="0">
                <a:solidFill>
                  <a:schemeClr val="accent5">
                    <a:lumMod val="50000"/>
                  </a:schemeClr>
                </a:solidFill>
              </a:rPr>
              <a:t>Narrowly focused information for a specialist purpose (e.g., system interface definitions). </a:t>
            </a:r>
          </a:p>
          <a:p>
            <a:pPr lvl="1">
              <a:lnSpc>
                <a:spcPct val="100000"/>
              </a:lnSpc>
            </a:pPr>
            <a:r>
              <a:rPr lang="en-US" sz="1400" dirty="0">
                <a:solidFill>
                  <a:schemeClr val="accent5">
                    <a:lumMod val="50000"/>
                  </a:schemeClr>
                </a:solidFill>
              </a:rPr>
              <a:t>Information about how aspects of the enterprise are connected (e.g., how business or operational activities are supported by a system, or how program management brings together the different aspects of network enabled capability). </a:t>
            </a:r>
          </a:p>
          <a:p>
            <a:pPr>
              <a:lnSpc>
                <a:spcPct val="100000"/>
              </a:lnSpc>
            </a:pPr>
            <a:r>
              <a:rPr lang="en-US" sz="1800" dirty="0">
                <a:solidFill>
                  <a:schemeClr val="accent5">
                    <a:lumMod val="50000"/>
                  </a:schemeClr>
                </a:solidFill>
              </a:rPr>
              <a:t>However, it should be emphasized that </a:t>
            </a:r>
            <a:r>
              <a:rPr lang="en-US" sz="1800" dirty="0" err="1">
                <a:solidFill>
                  <a:schemeClr val="accent5">
                    <a:lumMod val="50000"/>
                  </a:schemeClr>
                </a:solidFill>
              </a:rPr>
              <a:t>DoDAF</a:t>
            </a:r>
            <a:r>
              <a:rPr lang="en-US" sz="1800" dirty="0">
                <a:solidFill>
                  <a:schemeClr val="accent5">
                    <a:lumMod val="50000"/>
                  </a:schemeClr>
                </a:solidFill>
              </a:rPr>
              <a:t> is fundamentally about creating a </a:t>
            </a:r>
            <a:r>
              <a:rPr lang="en-US" sz="1800" u="sng" dirty="0">
                <a:solidFill>
                  <a:schemeClr val="accent5">
                    <a:lumMod val="50000"/>
                  </a:schemeClr>
                </a:solidFill>
              </a:rPr>
              <a:t>coherent model of the enterprise </a:t>
            </a:r>
            <a:r>
              <a:rPr lang="en-US" sz="1800" dirty="0">
                <a:solidFill>
                  <a:schemeClr val="accent5">
                    <a:lumMod val="50000"/>
                  </a:schemeClr>
                </a:solidFill>
              </a:rPr>
              <a:t>to enable effective decision-making. The presentational aspects should not overemphasize the pictorial presentation at the expense of the underlying data.</a:t>
            </a:r>
          </a:p>
          <a:p>
            <a:pPr>
              <a:lnSpc>
                <a:spcPct val="100000"/>
              </a:lnSpc>
            </a:pPr>
            <a:endParaRPr lang="en-US" sz="1800" dirty="0"/>
          </a:p>
          <a:p>
            <a:pPr>
              <a:lnSpc>
                <a:spcPct val="100000"/>
              </a:lnSpc>
            </a:pPr>
            <a:endParaRPr lang="en-US" sz="1800" dirty="0"/>
          </a:p>
          <a:p>
            <a:pPr>
              <a:lnSpc>
                <a:spcPct val="100000"/>
              </a:lnSpc>
            </a:pPr>
            <a:r>
              <a:rPr lang="en-US" sz="1800" dirty="0"/>
              <a:t>RASDS defines specific objects and representations for different viewpoints and a methodology that may be used to define and aid understanding of different systems </a:t>
            </a:r>
            <a:r>
              <a:rPr lang="en-US" sz="1800" u="sng" dirty="0"/>
              <a:t>technical architectures</a:t>
            </a:r>
            <a:r>
              <a:rPr lang="en-US" sz="1800" dirty="0"/>
              <a:t>, information &amp; communications aspects, and deployment approaches.</a:t>
            </a:r>
          </a:p>
          <a:p>
            <a:pPr>
              <a:lnSpc>
                <a:spcPct val="100000"/>
              </a:lnSpc>
            </a:pPr>
            <a:endParaRPr lang="en-US" sz="1800" dirty="0"/>
          </a:p>
        </p:txBody>
      </p:sp>
      <p:sp>
        <p:nvSpPr>
          <p:cNvPr id="4" name="Date Placeholder 3">
            <a:extLst>
              <a:ext uri="{FF2B5EF4-FFF2-40B4-BE49-F238E27FC236}">
                <a16:creationId xmlns:a16="http://schemas.microsoft.com/office/drawing/2014/main" id="{01B03B3A-494F-F231-95B3-675D5CF6A29B}"/>
              </a:ext>
            </a:extLst>
          </p:cNvPr>
          <p:cNvSpPr>
            <a:spLocks noGrp="1"/>
          </p:cNvSpPr>
          <p:nvPr>
            <p:ph type="dt" sz="half" idx="2"/>
          </p:nvPr>
        </p:nvSpPr>
        <p:spPr>
          <a:xfrm>
            <a:off x="0" y="6553200"/>
            <a:ext cx="1731963" cy="268288"/>
          </a:xfrm>
        </p:spPr>
        <p:txBody>
          <a:bodyPr/>
          <a:lstStyle/>
          <a:p>
            <a:r>
              <a:rPr lang="en-US"/>
              <a:t>28 Mar 2024</a:t>
            </a:r>
          </a:p>
        </p:txBody>
      </p:sp>
    </p:spTree>
    <p:extLst>
      <p:ext uri="{BB962C8B-B14F-4D97-AF65-F5344CB8AC3E}">
        <p14:creationId xmlns:p14="http://schemas.microsoft.com/office/powerpoint/2010/main" val="4016968630"/>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1AD3D1-3518-704E-B134-358DF51D7746}"/>
              </a:ext>
            </a:extLst>
          </p:cNvPr>
          <p:cNvSpPr>
            <a:spLocks noGrp="1"/>
          </p:cNvSpPr>
          <p:nvPr>
            <p:ph type="title"/>
          </p:nvPr>
        </p:nvSpPr>
        <p:spPr/>
        <p:txBody>
          <a:bodyPr/>
          <a:lstStyle/>
          <a:p>
            <a:r>
              <a:rPr lang="en-US" dirty="0"/>
              <a:t>Mapping RASDS Into SysML</a:t>
            </a:r>
          </a:p>
        </p:txBody>
      </p:sp>
      <p:sp>
        <p:nvSpPr>
          <p:cNvPr id="3" name="Content Placeholder 2">
            <a:extLst>
              <a:ext uri="{FF2B5EF4-FFF2-40B4-BE49-F238E27FC236}">
                <a16:creationId xmlns:a16="http://schemas.microsoft.com/office/drawing/2014/main" id="{A9B44E83-E129-5B4E-9C58-5DE775945C70}"/>
              </a:ext>
            </a:extLst>
          </p:cNvPr>
          <p:cNvSpPr>
            <a:spLocks noGrp="1"/>
          </p:cNvSpPr>
          <p:nvPr>
            <p:ph idx="1"/>
          </p:nvPr>
        </p:nvSpPr>
        <p:spPr/>
        <p:txBody>
          <a:bodyPr/>
          <a:lstStyle/>
          <a:p>
            <a:r>
              <a:rPr lang="en-US" dirty="0"/>
              <a:t>Introduce general approach of mapping RASDS PPT presentation style to SysML / MBSE	</a:t>
            </a:r>
          </a:p>
          <a:p>
            <a:pPr lvl="1"/>
            <a:r>
              <a:rPr lang="en-US" dirty="0"/>
              <a:t>Create Profile</a:t>
            </a:r>
          </a:p>
          <a:p>
            <a:pPr lvl="1"/>
            <a:r>
              <a:rPr lang="en-US" dirty="0"/>
              <a:t>List diagram type to Viewpoint mapping approaches</a:t>
            </a:r>
          </a:p>
          <a:p>
            <a:r>
              <a:rPr lang="en-US" dirty="0"/>
              <a:t>Use the following set of “PPT hacked” example diagrams?</a:t>
            </a:r>
          </a:p>
          <a:p>
            <a:r>
              <a:rPr lang="en-US" dirty="0"/>
              <a:t>Or use example diagrams from Shames, Sarrel, Friedenthal paper?</a:t>
            </a:r>
          </a:p>
          <a:p>
            <a:endParaRPr lang="en-US" dirty="0"/>
          </a:p>
          <a:p>
            <a:r>
              <a:rPr lang="en-US" dirty="0">
                <a:solidFill>
                  <a:srgbClr val="C00000"/>
                </a:solidFill>
              </a:rPr>
              <a:t>Consider </a:t>
            </a:r>
            <a:r>
              <a:rPr lang="en-US" dirty="0" err="1">
                <a:solidFill>
                  <a:srgbClr val="C00000"/>
                </a:solidFill>
              </a:rPr>
              <a:t>SysML</a:t>
            </a:r>
            <a:r>
              <a:rPr lang="en-US" dirty="0">
                <a:solidFill>
                  <a:srgbClr val="C00000"/>
                </a:solidFill>
              </a:rPr>
              <a:t> V2???</a:t>
            </a:r>
          </a:p>
        </p:txBody>
      </p:sp>
      <p:sp>
        <p:nvSpPr>
          <p:cNvPr id="4" name="Date Placeholder 3">
            <a:extLst>
              <a:ext uri="{FF2B5EF4-FFF2-40B4-BE49-F238E27FC236}">
                <a16:creationId xmlns:a16="http://schemas.microsoft.com/office/drawing/2014/main" id="{7A653ED5-5F41-2C45-8D01-E4B3EB1226D3}"/>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338682734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6B0BBA1-3FBB-1B48-907E-BA16437D77C1}"/>
              </a:ext>
            </a:extLst>
          </p:cNvPr>
          <p:cNvSpPr>
            <a:spLocks noGrp="1"/>
          </p:cNvSpPr>
          <p:nvPr>
            <p:ph type="dt" sz="half" idx="2"/>
          </p:nvPr>
        </p:nvSpPr>
        <p:spPr>
          <a:xfrm>
            <a:off x="0" y="6553200"/>
            <a:ext cx="1731963" cy="268288"/>
          </a:xfrm>
        </p:spPr>
        <p:txBody>
          <a:bodyPr/>
          <a:lstStyle/>
          <a:p>
            <a:r>
              <a:rPr lang="en-US" altLang="en-US"/>
              <a:t>28 Mar 2024</a:t>
            </a:r>
          </a:p>
        </p:txBody>
      </p:sp>
      <p:sp>
        <p:nvSpPr>
          <p:cNvPr id="305154" name="Rectangle 2">
            <a:extLst>
              <a:ext uri="{FF2B5EF4-FFF2-40B4-BE49-F238E27FC236}">
                <a16:creationId xmlns:a16="http://schemas.microsoft.com/office/drawing/2014/main" id="{E3E53AC2-BDD9-2141-ACF7-A42C6A895FAF}"/>
              </a:ext>
            </a:extLst>
          </p:cNvPr>
          <p:cNvSpPr>
            <a:spLocks noGrp="1" noChangeArrowheads="1"/>
          </p:cNvSpPr>
          <p:nvPr>
            <p:ph type="title"/>
          </p:nvPr>
        </p:nvSpPr>
        <p:spPr/>
        <p:txBody>
          <a:bodyPr/>
          <a:lstStyle/>
          <a:p>
            <a:r>
              <a:rPr lang="en-US" altLang="en-US"/>
              <a:t>Mapping RASDS into SysML</a:t>
            </a:r>
          </a:p>
        </p:txBody>
      </p:sp>
      <p:sp>
        <p:nvSpPr>
          <p:cNvPr id="305155" name="Rectangle 3">
            <a:extLst>
              <a:ext uri="{FF2B5EF4-FFF2-40B4-BE49-F238E27FC236}">
                <a16:creationId xmlns:a16="http://schemas.microsoft.com/office/drawing/2014/main" id="{6AE73D89-2BA1-294A-95F0-7BB5EAC79AFF}"/>
              </a:ext>
            </a:extLst>
          </p:cNvPr>
          <p:cNvSpPr>
            <a:spLocks noGrp="1" noChangeArrowheads="1"/>
          </p:cNvSpPr>
          <p:nvPr>
            <p:ph type="body" idx="1"/>
          </p:nvPr>
        </p:nvSpPr>
        <p:spPr>
          <a:xfrm>
            <a:off x="457200" y="1066800"/>
            <a:ext cx="8229600" cy="5410200"/>
          </a:xfrm>
        </p:spPr>
        <p:txBody>
          <a:bodyPr/>
          <a:lstStyle/>
          <a:p>
            <a:pPr>
              <a:lnSpc>
                <a:spcPct val="90000"/>
              </a:lnSpc>
            </a:pPr>
            <a:r>
              <a:rPr lang="en-US" altLang="en-US" sz="2400" dirty="0"/>
              <a:t>No simple one for one mapping from RASDS to </a:t>
            </a:r>
            <a:r>
              <a:rPr lang="en-US" altLang="en-US" sz="2400" dirty="0" err="1"/>
              <a:t>SysML</a:t>
            </a:r>
            <a:r>
              <a:rPr lang="en-US" altLang="en-US" sz="2400" dirty="0"/>
              <a:t>, their intent and scope are different</a:t>
            </a:r>
          </a:p>
          <a:p>
            <a:pPr>
              <a:lnSpc>
                <a:spcPct val="90000"/>
              </a:lnSpc>
            </a:pPr>
            <a:r>
              <a:rPr lang="en-US" altLang="en-US" sz="2400" dirty="0"/>
              <a:t>RASDS uses Viewpoints to expose different concerns of a single system</a:t>
            </a:r>
          </a:p>
          <a:p>
            <a:pPr>
              <a:lnSpc>
                <a:spcPct val="90000"/>
              </a:lnSpc>
            </a:pPr>
            <a:r>
              <a:rPr lang="en-US" altLang="en-US" sz="2400" dirty="0" err="1"/>
              <a:t>SysML</a:t>
            </a:r>
            <a:r>
              <a:rPr lang="en-US" altLang="en-US" sz="2400" dirty="0"/>
              <a:t> uses specific diagrams to capture system structure, behavior, parameters and requirements</a:t>
            </a:r>
          </a:p>
          <a:p>
            <a:pPr>
              <a:lnSpc>
                <a:spcPct val="90000"/>
              </a:lnSpc>
            </a:pPr>
            <a:r>
              <a:rPr lang="en-US" altLang="en-US" sz="2400" dirty="0"/>
              <a:t>More than one </a:t>
            </a:r>
            <a:r>
              <a:rPr lang="en-US" altLang="en-US" sz="2400" dirty="0" err="1"/>
              <a:t>SysML</a:t>
            </a:r>
            <a:r>
              <a:rPr lang="en-US" altLang="en-US" sz="2400" dirty="0"/>
              <a:t> diagram, focused on different RASDS object classes, may be usefully applied to different Viewpoints</a:t>
            </a:r>
          </a:p>
          <a:p>
            <a:pPr>
              <a:lnSpc>
                <a:spcPct val="90000"/>
              </a:lnSpc>
            </a:pPr>
            <a:r>
              <a:rPr lang="en-US" altLang="en-US" sz="2400" dirty="0"/>
              <a:t>Extended </a:t>
            </a:r>
            <a:r>
              <a:rPr lang="en-US" altLang="en-US" sz="2400" dirty="0" err="1"/>
              <a:t>SysML</a:t>
            </a:r>
            <a:r>
              <a:rPr lang="en-US" altLang="en-US" sz="2400" dirty="0"/>
              <a:t> Views may be used to define the relationships between Viewpoints and Diagrams</a:t>
            </a:r>
          </a:p>
          <a:p>
            <a:pPr>
              <a:lnSpc>
                <a:spcPct val="90000"/>
              </a:lnSpc>
            </a:pPr>
            <a:r>
              <a:rPr lang="en-US" altLang="en-US" sz="2400" dirty="0" err="1"/>
              <a:t>SysML</a:t>
            </a:r>
            <a:r>
              <a:rPr lang="en-US" altLang="en-US" sz="2400" dirty="0"/>
              <a:t> can provide useful tooling and offer support for more accurate fine grained modeling of structure, relationships and behavior than was expected of RASDS </a:t>
            </a:r>
          </a:p>
        </p:txBody>
      </p:sp>
    </p:spTree>
    <p:extLst>
      <p:ext uri="{BB962C8B-B14F-4D97-AF65-F5344CB8AC3E}">
        <p14:creationId xmlns:p14="http://schemas.microsoft.com/office/powerpoint/2010/main" val="197822743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5A3EF9F-A37C-D349-83F3-07E4A5C6F1B0}"/>
              </a:ext>
            </a:extLst>
          </p:cNvPr>
          <p:cNvSpPr>
            <a:spLocks noGrp="1"/>
          </p:cNvSpPr>
          <p:nvPr>
            <p:ph type="dt" sz="half" idx="2"/>
          </p:nvPr>
        </p:nvSpPr>
        <p:spPr>
          <a:xfrm>
            <a:off x="0" y="6553200"/>
            <a:ext cx="1731963" cy="268288"/>
          </a:xfrm>
        </p:spPr>
        <p:txBody>
          <a:bodyPr/>
          <a:lstStyle/>
          <a:p>
            <a:r>
              <a:rPr lang="en-US" altLang="en-US"/>
              <a:t>28 Mar 2024</a:t>
            </a:r>
          </a:p>
        </p:txBody>
      </p:sp>
      <p:sp>
        <p:nvSpPr>
          <p:cNvPr id="301059" name="Rectangle 3">
            <a:extLst>
              <a:ext uri="{FF2B5EF4-FFF2-40B4-BE49-F238E27FC236}">
                <a16:creationId xmlns:a16="http://schemas.microsoft.com/office/drawing/2014/main" id="{99E93F90-C2F0-8F48-8F22-80E79F2A689F}"/>
              </a:ext>
            </a:extLst>
          </p:cNvPr>
          <p:cNvSpPr>
            <a:spLocks noGrp="1" noChangeArrowheads="1"/>
          </p:cNvSpPr>
          <p:nvPr>
            <p:ph type="body" idx="1"/>
          </p:nvPr>
        </p:nvSpPr>
        <p:spPr>
          <a:xfrm>
            <a:off x="685800" y="830059"/>
            <a:ext cx="7772400" cy="4708525"/>
          </a:xfrm>
        </p:spPr>
        <p:txBody>
          <a:bodyPr/>
          <a:lstStyle/>
          <a:p>
            <a:pPr>
              <a:lnSpc>
                <a:spcPct val="90000"/>
              </a:lnSpc>
            </a:pPr>
            <a:r>
              <a:rPr lang="en-US" altLang="en-US" sz="2000" dirty="0"/>
              <a:t>Enterprise</a:t>
            </a:r>
          </a:p>
          <a:p>
            <a:pPr lvl="1">
              <a:lnSpc>
                <a:spcPct val="90000"/>
              </a:lnSpc>
            </a:pPr>
            <a:r>
              <a:rPr lang="en-US" altLang="en-US" sz="1800" dirty="0"/>
              <a:t>Organizational component &amp; collaboration diagrams</a:t>
            </a:r>
          </a:p>
          <a:p>
            <a:pPr lvl="1">
              <a:lnSpc>
                <a:spcPct val="90000"/>
              </a:lnSpc>
            </a:pPr>
            <a:r>
              <a:rPr lang="en-US" altLang="en-US" sz="1800" dirty="0"/>
              <a:t>Use case, interaction overview diagrams</a:t>
            </a:r>
          </a:p>
          <a:p>
            <a:pPr lvl="1">
              <a:lnSpc>
                <a:spcPct val="90000"/>
              </a:lnSpc>
            </a:pPr>
            <a:r>
              <a:rPr lang="en-US" altLang="en-US" sz="1800" dirty="0"/>
              <a:t>Requirements &amp; constraints for rules, policies &amp; agreements </a:t>
            </a:r>
          </a:p>
          <a:p>
            <a:pPr>
              <a:lnSpc>
                <a:spcPct val="90000"/>
              </a:lnSpc>
            </a:pPr>
            <a:r>
              <a:rPr lang="en-US" altLang="en-US" sz="2000" dirty="0"/>
              <a:t>Connectivity</a:t>
            </a:r>
          </a:p>
          <a:p>
            <a:pPr lvl="1">
              <a:lnSpc>
                <a:spcPct val="90000"/>
              </a:lnSpc>
            </a:pPr>
            <a:r>
              <a:rPr lang="en-US" altLang="en-US" sz="1800" dirty="0"/>
              <a:t>Physical component, composition, collaboration &amp; class diagrams</a:t>
            </a:r>
          </a:p>
          <a:p>
            <a:pPr lvl="1">
              <a:lnSpc>
                <a:spcPct val="90000"/>
              </a:lnSpc>
            </a:pPr>
            <a:r>
              <a:rPr lang="en-US" altLang="en-US" sz="1800" dirty="0"/>
              <a:t>Parametric diagram for physical link characterization</a:t>
            </a:r>
          </a:p>
          <a:p>
            <a:pPr>
              <a:lnSpc>
                <a:spcPct val="90000"/>
              </a:lnSpc>
            </a:pPr>
            <a:r>
              <a:rPr lang="en-US" altLang="en-US" sz="2000" dirty="0"/>
              <a:t>Functional</a:t>
            </a:r>
          </a:p>
          <a:p>
            <a:pPr lvl="1">
              <a:lnSpc>
                <a:spcPct val="90000"/>
              </a:lnSpc>
            </a:pPr>
            <a:r>
              <a:rPr lang="en-US" altLang="en-US" sz="1800" dirty="0"/>
              <a:t>Logical component, collaboration &amp; class diagrams</a:t>
            </a:r>
          </a:p>
          <a:p>
            <a:pPr lvl="1">
              <a:lnSpc>
                <a:spcPct val="90000"/>
              </a:lnSpc>
            </a:pPr>
            <a:r>
              <a:rPr lang="en-US" altLang="en-US" sz="1800" dirty="0"/>
              <a:t>Activity, state chart, parametric, &amp; timing diagrams</a:t>
            </a:r>
          </a:p>
          <a:p>
            <a:pPr>
              <a:lnSpc>
                <a:spcPct val="90000"/>
              </a:lnSpc>
            </a:pPr>
            <a:r>
              <a:rPr lang="en-US" altLang="en-US" sz="2000" dirty="0"/>
              <a:t>Informational</a:t>
            </a:r>
          </a:p>
          <a:p>
            <a:pPr lvl="1">
              <a:lnSpc>
                <a:spcPct val="90000"/>
              </a:lnSpc>
            </a:pPr>
            <a:r>
              <a:rPr lang="en-US" altLang="en-US" sz="1800" dirty="0"/>
              <a:t>Information class &amp; parametric diagrams</a:t>
            </a:r>
          </a:p>
          <a:p>
            <a:pPr>
              <a:lnSpc>
                <a:spcPct val="90000"/>
              </a:lnSpc>
            </a:pPr>
            <a:r>
              <a:rPr lang="en-US" altLang="en-US" sz="2000" dirty="0"/>
              <a:t>Communication</a:t>
            </a:r>
          </a:p>
          <a:p>
            <a:pPr lvl="1">
              <a:lnSpc>
                <a:spcPct val="90000"/>
              </a:lnSpc>
            </a:pPr>
            <a:r>
              <a:rPr lang="en-US" altLang="en-US" sz="1800" dirty="0"/>
              <a:t>Protocol component &amp; collaboration diagrams</a:t>
            </a:r>
          </a:p>
          <a:p>
            <a:pPr lvl="1">
              <a:lnSpc>
                <a:spcPct val="90000"/>
              </a:lnSpc>
            </a:pPr>
            <a:r>
              <a:rPr lang="en-US" altLang="en-US" sz="1800" dirty="0"/>
              <a:t>State machine, sequence, activity &amp; timing diagrams</a:t>
            </a:r>
          </a:p>
          <a:p>
            <a:pPr>
              <a:lnSpc>
                <a:spcPct val="90000"/>
              </a:lnSpc>
            </a:pPr>
            <a:r>
              <a:rPr lang="en-US" altLang="en-US" sz="2100" dirty="0"/>
              <a:t>Operations</a:t>
            </a:r>
          </a:p>
          <a:p>
            <a:pPr lvl="1">
              <a:lnSpc>
                <a:spcPct val="90000"/>
              </a:lnSpc>
            </a:pPr>
            <a:r>
              <a:rPr lang="en-US" altLang="en-US" sz="1800" dirty="0"/>
              <a:t>Activity / </a:t>
            </a:r>
            <a:r>
              <a:rPr lang="en-US" altLang="en-US" sz="1800" dirty="0" err="1"/>
              <a:t>swimlane</a:t>
            </a:r>
            <a:r>
              <a:rPr lang="en-US" altLang="en-US" sz="1800" dirty="0"/>
              <a:t> diagrams, tasks and flows</a:t>
            </a:r>
          </a:p>
        </p:txBody>
      </p:sp>
      <p:sp>
        <p:nvSpPr>
          <p:cNvPr id="301058" name="Rectangle 2">
            <a:extLst>
              <a:ext uri="{FF2B5EF4-FFF2-40B4-BE49-F238E27FC236}">
                <a16:creationId xmlns:a16="http://schemas.microsoft.com/office/drawing/2014/main" id="{C8F7CE21-6D60-E84D-8B36-CB11CB9D317D}"/>
              </a:ext>
            </a:extLst>
          </p:cNvPr>
          <p:cNvSpPr>
            <a:spLocks noGrp="1" noChangeArrowheads="1"/>
          </p:cNvSpPr>
          <p:nvPr>
            <p:ph type="title"/>
          </p:nvPr>
        </p:nvSpPr>
        <p:spPr/>
        <p:txBody>
          <a:bodyPr/>
          <a:lstStyle/>
          <a:p>
            <a:r>
              <a:rPr lang="en-US" altLang="en-US"/>
              <a:t>Mapping RASDS into SysML</a:t>
            </a:r>
          </a:p>
        </p:txBody>
      </p:sp>
    </p:spTree>
    <p:extLst>
      <p:ext uri="{BB962C8B-B14F-4D97-AF65-F5344CB8AC3E}">
        <p14:creationId xmlns:p14="http://schemas.microsoft.com/office/powerpoint/2010/main" val="209878614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69951D-7A27-EF40-85A1-7661F72CE37F}"/>
              </a:ext>
            </a:extLst>
          </p:cNvPr>
          <p:cNvSpPr>
            <a:spLocks noGrp="1"/>
          </p:cNvSpPr>
          <p:nvPr>
            <p:ph type="title"/>
          </p:nvPr>
        </p:nvSpPr>
        <p:spPr/>
        <p:txBody>
          <a:bodyPr/>
          <a:lstStyle/>
          <a:p>
            <a:r>
              <a:rPr lang="en-US" dirty="0"/>
              <a:t>SysML Example of System Decomposition</a:t>
            </a:r>
          </a:p>
        </p:txBody>
      </p:sp>
      <p:pic>
        <p:nvPicPr>
          <p:cNvPr id="6" name="Content Placeholder 5">
            <a:extLst>
              <a:ext uri="{FF2B5EF4-FFF2-40B4-BE49-F238E27FC236}">
                <a16:creationId xmlns:a16="http://schemas.microsoft.com/office/drawing/2014/main" id="{296E52CF-C66D-944B-BFE6-C3A14EA575CD}"/>
              </a:ext>
            </a:extLst>
          </p:cNvPr>
          <p:cNvPicPr>
            <a:picLocks noGrp="1" noChangeAspect="1"/>
          </p:cNvPicPr>
          <p:nvPr>
            <p:ph idx="1"/>
          </p:nvPr>
        </p:nvPicPr>
        <p:blipFill rotWithShape="1">
          <a:blip r:embed="rId2"/>
          <a:srcRect t="2140" r="918" b="14752"/>
          <a:stretch/>
        </p:blipFill>
        <p:spPr>
          <a:xfrm>
            <a:off x="380999" y="762000"/>
            <a:ext cx="8582297" cy="5562600"/>
          </a:xfrm>
        </p:spPr>
      </p:pic>
      <p:sp>
        <p:nvSpPr>
          <p:cNvPr id="4" name="Date Placeholder 3">
            <a:extLst>
              <a:ext uri="{FF2B5EF4-FFF2-40B4-BE49-F238E27FC236}">
                <a16:creationId xmlns:a16="http://schemas.microsoft.com/office/drawing/2014/main" id="{475177E4-5516-274A-91C9-336CFF9408BD}"/>
              </a:ext>
            </a:extLst>
          </p:cNvPr>
          <p:cNvSpPr>
            <a:spLocks noGrp="1"/>
          </p:cNvSpPr>
          <p:nvPr>
            <p:ph type="dt" sz="half" idx="2"/>
          </p:nvPr>
        </p:nvSpPr>
        <p:spPr>
          <a:xfrm>
            <a:off x="0" y="6553200"/>
            <a:ext cx="1731963" cy="268288"/>
          </a:xfrm>
        </p:spPr>
        <p:txBody>
          <a:bodyPr/>
          <a:lstStyle/>
          <a:p>
            <a:r>
              <a:rPr lang="en-US"/>
              <a:t>28 Mar 2024</a:t>
            </a:r>
            <a:endParaRPr lang="en-US" dirty="0"/>
          </a:p>
        </p:txBody>
      </p:sp>
      <p:sp>
        <p:nvSpPr>
          <p:cNvPr id="3" name="Date Placeholder 1">
            <a:extLst>
              <a:ext uri="{FF2B5EF4-FFF2-40B4-BE49-F238E27FC236}">
                <a16:creationId xmlns:a16="http://schemas.microsoft.com/office/drawing/2014/main" id="{92E3E0AD-6288-5820-FCB9-15BC3B137348}"/>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C-1</a:t>
            </a:r>
          </a:p>
        </p:txBody>
      </p:sp>
    </p:spTree>
    <p:extLst>
      <p:ext uri="{BB962C8B-B14F-4D97-AF65-F5344CB8AC3E}">
        <p14:creationId xmlns:p14="http://schemas.microsoft.com/office/powerpoint/2010/main" val="427466824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7F439D-B7FE-46E5-5DCD-70A45FBEB7A7}"/>
              </a:ext>
            </a:extLst>
          </p:cNvPr>
          <p:cNvSpPr>
            <a:spLocks noGrp="1"/>
          </p:cNvSpPr>
          <p:nvPr>
            <p:ph type="title"/>
          </p:nvPr>
        </p:nvSpPr>
        <p:spPr/>
        <p:txBody>
          <a:bodyPr/>
          <a:lstStyle/>
          <a:p>
            <a:r>
              <a:rPr lang="en-US" dirty="0"/>
              <a:t>Note to CTE</a:t>
            </a:r>
          </a:p>
        </p:txBody>
      </p:sp>
      <p:sp>
        <p:nvSpPr>
          <p:cNvPr id="3" name="Content Placeholder 2">
            <a:extLst>
              <a:ext uri="{FF2B5EF4-FFF2-40B4-BE49-F238E27FC236}">
                <a16:creationId xmlns:a16="http://schemas.microsoft.com/office/drawing/2014/main" id="{01959724-7B12-3816-8243-C0B5C91C4AC3}"/>
              </a:ext>
            </a:extLst>
          </p:cNvPr>
          <p:cNvSpPr>
            <a:spLocks noGrp="1"/>
          </p:cNvSpPr>
          <p:nvPr>
            <p:ph idx="1"/>
          </p:nvPr>
        </p:nvSpPr>
        <p:spPr/>
        <p:txBody>
          <a:bodyPr/>
          <a:lstStyle/>
          <a:p>
            <a:r>
              <a:rPr lang="en-US" dirty="0"/>
              <a:t>See separate VG package for Fig C-1 thru C-5…</a:t>
            </a:r>
          </a:p>
          <a:p>
            <a:pPr lvl="1"/>
            <a:r>
              <a:rPr lang="en-US" dirty="0" err="1">
                <a:solidFill>
                  <a:srgbClr val="FF0000"/>
                </a:solidFill>
              </a:rPr>
              <a:t>SCaN</a:t>
            </a:r>
            <a:r>
              <a:rPr lang="en-US" dirty="0">
                <a:solidFill>
                  <a:srgbClr val="FF0000"/>
                </a:solidFill>
              </a:rPr>
              <a:t> Trade Space Architecture Model SO12-1275283 14May12</a:t>
            </a:r>
          </a:p>
        </p:txBody>
      </p:sp>
      <p:sp>
        <p:nvSpPr>
          <p:cNvPr id="4" name="Date Placeholder 3">
            <a:extLst>
              <a:ext uri="{FF2B5EF4-FFF2-40B4-BE49-F238E27FC236}">
                <a16:creationId xmlns:a16="http://schemas.microsoft.com/office/drawing/2014/main" id="{487A21D1-7CBF-0067-F983-065DD5547F94}"/>
              </a:ext>
            </a:extLst>
          </p:cNvPr>
          <p:cNvSpPr>
            <a:spLocks noGrp="1"/>
          </p:cNvSpPr>
          <p:nvPr>
            <p:ph type="dt" sz="half" idx="2"/>
          </p:nvPr>
        </p:nvSpPr>
        <p:spPr/>
        <p:txBody>
          <a:bodyPr/>
          <a:lstStyle/>
          <a:p>
            <a:r>
              <a:rPr lang="en-US"/>
              <a:t>28 Mar 2024</a:t>
            </a:r>
            <a:endParaRPr lang="en-US" dirty="0"/>
          </a:p>
        </p:txBody>
      </p:sp>
    </p:spTree>
    <p:extLst>
      <p:ext uri="{BB962C8B-B14F-4D97-AF65-F5344CB8AC3E}">
        <p14:creationId xmlns:p14="http://schemas.microsoft.com/office/powerpoint/2010/main" val="318790722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C508B-FFFB-F49F-A377-1122B2127061}"/>
              </a:ext>
            </a:extLst>
          </p:cNvPr>
          <p:cNvSpPr>
            <a:spLocks noGrp="1"/>
          </p:cNvSpPr>
          <p:nvPr>
            <p:ph type="title"/>
          </p:nvPr>
        </p:nvSpPr>
        <p:spPr/>
        <p:txBody>
          <a:bodyPr/>
          <a:lstStyle/>
          <a:p>
            <a:r>
              <a:rPr lang="en-US" dirty="0" err="1"/>
              <a:t>SysML</a:t>
            </a:r>
            <a:r>
              <a:rPr lang="en-US" dirty="0"/>
              <a:t> Version (INCOSE-IS-2016)</a:t>
            </a:r>
            <a:br>
              <a:rPr lang="en-US" dirty="0"/>
            </a:br>
            <a:r>
              <a:rPr lang="en-US" dirty="0"/>
              <a:t>RASDS Physical / Connectivity - E2E </a:t>
            </a:r>
          </a:p>
        </p:txBody>
      </p:sp>
      <p:pic>
        <p:nvPicPr>
          <p:cNvPr id="6" name="Content Placeholder 5">
            <a:extLst>
              <a:ext uri="{FF2B5EF4-FFF2-40B4-BE49-F238E27FC236}">
                <a16:creationId xmlns:a16="http://schemas.microsoft.com/office/drawing/2014/main" id="{920429C9-CECA-884F-13CB-3810CF3E8710}"/>
              </a:ext>
            </a:extLst>
          </p:cNvPr>
          <p:cNvPicPr>
            <a:picLocks noGrp="1" noChangeAspect="1"/>
          </p:cNvPicPr>
          <p:nvPr>
            <p:ph idx="1"/>
          </p:nvPr>
        </p:nvPicPr>
        <p:blipFill>
          <a:blip r:embed="rId2"/>
          <a:stretch>
            <a:fillRect/>
          </a:stretch>
        </p:blipFill>
        <p:spPr>
          <a:xfrm>
            <a:off x="346182" y="1676400"/>
            <a:ext cx="8340618" cy="4285859"/>
          </a:xfrm>
        </p:spPr>
      </p:pic>
      <p:sp>
        <p:nvSpPr>
          <p:cNvPr id="4" name="Date Placeholder 3">
            <a:extLst>
              <a:ext uri="{FF2B5EF4-FFF2-40B4-BE49-F238E27FC236}">
                <a16:creationId xmlns:a16="http://schemas.microsoft.com/office/drawing/2014/main" id="{940F95C9-A791-8964-90BA-68BEAEF13EFD}"/>
              </a:ext>
            </a:extLst>
          </p:cNvPr>
          <p:cNvSpPr>
            <a:spLocks noGrp="1"/>
          </p:cNvSpPr>
          <p:nvPr>
            <p:ph type="dt" sz="half" idx="2"/>
          </p:nvPr>
        </p:nvSpPr>
        <p:spPr/>
        <p:txBody>
          <a:bodyPr/>
          <a:lstStyle/>
          <a:p>
            <a:r>
              <a:rPr lang="en-US"/>
              <a:t>28 Mar 2024</a:t>
            </a:r>
            <a:endParaRPr lang="en-US" dirty="0"/>
          </a:p>
        </p:txBody>
      </p:sp>
      <p:sp>
        <p:nvSpPr>
          <p:cNvPr id="7" name="TextBox 6">
            <a:extLst>
              <a:ext uri="{FF2B5EF4-FFF2-40B4-BE49-F238E27FC236}">
                <a16:creationId xmlns:a16="http://schemas.microsoft.com/office/drawing/2014/main" id="{288B3942-4324-0800-A4E3-9135472AD7A6}"/>
              </a:ext>
            </a:extLst>
          </p:cNvPr>
          <p:cNvSpPr txBox="1"/>
          <p:nvPr/>
        </p:nvSpPr>
        <p:spPr>
          <a:xfrm>
            <a:off x="19118" y="6209033"/>
            <a:ext cx="4552881" cy="400110"/>
          </a:xfrm>
          <a:prstGeom prst="rect">
            <a:avLst/>
          </a:prstGeom>
          <a:noFill/>
        </p:spPr>
        <p:txBody>
          <a:bodyPr wrap="square">
            <a:spAutoFit/>
          </a:bodyPr>
          <a:lstStyle/>
          <a:p>
            <a:r>
              <a:rPr lang="en-US" sz="1000" b="0" dirty="0"/>
              <a:t>Copyright INCOSE IS 2016 by Peter Shames, Sandy </a:t>
            </a:r>
            <a:r>
              <a:rPr lang="en-US" sz="1000" b="0" dirty="0" err="1"/>
              <a:t>Freidenthal</a:t>
            </a:r>
            <a:r>
              <a:rPr lang="en-US" sz="1000" b="0" dirty="0"/>
              <a:t>, Marc </a:t>
            </a:r>
            <a:r>
              <a:rPr lang="en-US" sz="1000" b="0" dirty="0" err="1"/>
              <a:t>Sarrel</a:t>
            </a:r>
            <a:endParaRPr lang="en-US" sz="1000" b="0" dirty="0"/>
          </a:p>
          <a:p>
            <a:r>
              <a:rPr lang="en-US" sz="1000" b="0" dirty="0"/>
              <a:t>Used with permission</a:t>
            </a:r>
          </a:p>
        </p:txBody>
      </p:sp>
      <p:sp>
        <p:nvSpPr>
          <p:cNvPr id="3" name="Date Placeholder 1">
            <a:extLst>
              <a:ext uri="{FF2B5EF4-FFF2-40B4-BE49-F238E27FC236}">
                <a16:creationId xmlns:a16="http://schemas.microsoft.com/office/drawing/2014/main" id="{F918E2BB-A92F-A297-0FF6-87392CD2E412}"/>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C-6</a:t>
            </a:r>
          </a:p>
        </p:txBody>
      </p:sp>
    </p:spTree>
    <p:extLst>
      <p:ext uri="{BB962C8B-B14F-4D97-AF65-F5344CB8AC3E}">
        <p14:creationId xmlns:p14="http://schemas.microsoft.com/office/powerpoint/2010/main" val="1756896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D4B310-3CE0-8B42-A1A1-6EF138A75B39}"/>
              </a:ext>
            </a:extLst>
          </p:cNvPr>
          <p:cNvSpPr>
            <a:spLocks noGrp="1"/>
          </p:cNvSpPr>
          <p:nvPr>
            <p:ph type="title"/>
          </p:nvPr>
        </p:nvSpPr>
        <p:spPr/>
        <p:txBody>
          <a:bodyPr vert="horz"/>
          <a:lstStyle/>
          <a:p>
            <a:r>
              <a:rPr lang="en-US" dirty="0">
                <a:solidFill>
                  <a:srgbClr val="0099A6"/>
                </a:solidFill>
              </a:rPr>
              <a:t>RASDS++ Viewpoint Specifications</a:t>
            </a:r>
          </a:p>
        </p:txBody>
      </p:sp>
      <p:sp>
        <p:nvSpPr>
          <p:cNvPr id="4" name="Content Placeholder 3">
            <a:extLst>
              <a:ext uri="{FF2B5EF4-FFF2-40B4-BE49-F238E27FC236}">
                <a16:creationId xmlns:a16="http://schemas.microsoft.com/office/drawing/2014/main" id="{A6C55E96-7776-A046-ACCD-7E7CE0882719}"/>
              </a:ext>
            </a:extLst>
          </p:cNvPr>
          <p:cNvSpPr>
            <a:spLocks noGrp="1"/>
          </p:cNvSpPr>
          <p:nvPr>
            <p:ph idx="1"/>
          </p:nvPr>
        </p:nvSpPr>
        <p:spPr>
          <a:xfrm>
            <a:off x="457200" y="914400"/>
            <a:ext cx="8229600" cy="5310982"/>
          </a:xfrm>
        </p:spPr>
        <p:txBody>
          <a:bodyPr/>
          <a:lstStyle/>
          <a:p>
            <a:r>
              <a:rPr lang="en-US" dirty="0"/>
              <a:t>Each RASDS++ Viewpoint addresses:</a:t>
            </a:r>
          </a:p>
          <a:p>
            <a:pPr lvl="1"/>
            <a:r>
              <a:rPr lang="en-US" dirty="0"/>
              <a:t>Stakeholder concerns: What does the stakeholder care about (what must views address)</a:t>
            </a:r>
          </a:p>
          <a:p>
            <a:pPr lvl="1"/>
            <a:r>
              <a:rPr lang="en-US" dirty="0"/>
              <a:t>Objects: The fundamental kinds of objects (functions, data, organizations, physical elements, protocols, </a:t>
            </a:r>
            <a:r>
              <a:rPr lang="en-US" dirty="0" err="1"/>
              <a:t>etc</a:t>
            </a:r>
            <a:r>
              <a:rPr lang="en-US" dirty="0"/>
              <a:t>)</a:t>
            </a:r>
          </a:p>
          <a:p>
            <a:pPr lvl="1"/>
            <a:r>
              <a:rPr lang="en-US" dirty="0"/>
              <a:t>Relationships: The descriptions of object attributes and how they relate, including correspondences to other objects</a:t>
            </a:r>
          </a:p>
          <a:p>
            <a:pPr lvl="1"/>
            <a:r>
              <a:rPr lang="en-US" dirty="0"/>
              <a:t>Representation: How objects and relationships of different types may be represented in diagrams</a:t>
            </a:r>
          </a:p>
          <a:p>
            <a:pPr lvl="1"/>
            <a:endParaRPr lang="en-US" dirty="0"/>
          </a:p>
          <a:p>
            <a:r>
              <a:rPr lang="en-US" dirty="0"/>
              <a:t>MBSE adaptations:</a:t>
            </a:r>
          </a:p>
          <a:p>
            <a:pPr lvl="1"/>
            <a:r>
              <a:rPr lang="en-US" dirty="0"/>
              <a:t>The primary work that must be done to use RASDS++ with MBSE tools is to:</a:t>
            </a:r>
          </a:p>
          <a:p>
            <a:pPr lvl="2"/>
            <a:r>
              <a:rPr lang="en-US" dirty="0"/>
              <a:t>Define profiles to accurately represent the different classes of objects and relationships</a:t>
            </a:r>
          </a:p>
          <a:p>
            <a:pPr lvl="2"/>
            <a:r>
              <a:rPr lang="en-US" dirty="0"/>
              <a:t>Create stereotypes that can be used consistently in the tools</a:t>
            </a:r>
          </a:p>
          <a:p>
            <a:pPr lvl="2"/>
            <a:r>
              <a:rPr lang="en-US" dirty="0"/>
              <a:t>Use the profiles and methods to develop the MBSE style representations</a:t>
            </a:r>
          </a:p>
        </p:txBody>
      </p:sp>
      <p:sp>
        <p:nvSpPr>
          <p:cNvPr id="3" name="Date Placeholder 2">
            <a:extLst>
              <a:ext uri="{FF2B5EF4-FFF2-40B4-BE49-F238E27FC236}">
                <a16:creationId xmlns:a16="http://schemas.microsoft.com/office/drawing/2014/main" id="{E0D5151C-D2DD-4646-B512-29FE2DC8313A}"/>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273389865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40A65-C1EC-F960-A5C6-978AEFB441EE}"/>
              </a:ext>
            </a:extLst>
          </p:cNvPr>
          <p:cNvSpPr>
            <a:spLocks noGrp="1"/>
          </p:cNvSpPr>
          <p:nvPr>
            <p:ph type="title"/>
          </p:nvPr>
        </p:nvSpPr>
        <p:spPr/>
        <p:txBody>
          <a:bodyPr/>
          <a:lstStyle/>
          <a:p>
            <a:r>
              <a:rPr lang="en-US" dirty="0" err="1"/>
              <a:t>SysML</a:t>
            </a:r>
            <a:r>
              <a:rPr lang="en-US" dirty="0"/>
              <a:t> Version (INCOSE-IS-2016)</a:t>
            </a:r>
            <a:br>
              <a:rPr lang="en-US" dirty="0"/>
            </a:br>
            <a:r>
              <a:rPr lang="en-US" dirty="0"/>
              <a:t>RASDS Connectivity - Components </a:t>
            </a:r>
          </a:p>
        </p:txBody>
      </p:sp>
      <p:pic>
        <p:nvPicPr>
          <p:cNvPr id="6" name="Content Placeholder 5">
            <a:extLst>
              <a:ext uri="{FF2B5EF4-FFF2-40B4-BE49-F238E27FC236}">
                <a16:creationId xmlns:a16="http://schemas.microsoft.com/office/drawing/2014/main" id="{D16EA6EB-0CD5-27AE-5FA7-DDD5F71099AC}"/>
              </a:ext>
            </a:extLst>
          </p:cNvPr>
          <p:cNvPicPr>
            <a:picLocks noGrp="1" noChangeAspect="1"/>
          </p:cNvPicPr>
          <p:nvPr>
            <p:ph idx="1"/>
          </p:nvPr>
        </p:nvPicPr>
        <p:blipFill>
          <a:blip r:embed="rId2"/>
          <a:stretch>
            <a:fillRect/>
          </a:stretch>
        </p:blipFill>
        <p:spPr>
          <a:xfrm>
            <a:off x="704131" y="1600200"/>
            <a:ext cx="7735737" cy="4532048"/>
          </a:xfrm>
        </p:spPr>
      </p:pic>
      <p:sp>
        <p:nvSpPr>
          <p:cNvPr id="4" name="Date Placeholder 3">
            <a:extLst>
              <a:ext uri="{FF2B5EF4-FFF2-40B4-BE49-F238E27FC236}">
                <a16:creationId xmlns:a16="http://schemas.microsoft.com/office/drawing/2014/main" id="{B97013BC-48B7-6C25-D11B-0B4C16996DA3}"/>
              </a:ext>
            </a:extLst>
          </p:cNvPr>
          <p:cNvSpPr>
            <a:spLocks noGrp="1"/>
          </p:cNvSpPr>
          <p:nvPr>
            <p:ph type="dt" sz="half" idx="2"/>
          </p:nvPr>
        </p:nvSpPr>
        <p:spPr/>
        <p:txBody>
          <a:bodyPr/>
          <a:lstStyle/>
          <a:p>
            <a:r>
              <a:rPr lang="en-US"/>
              <a:t>28 Mar 2024</a:t>
            </a:r>
            <a:endParaRPr lang="en-US" dirty="0"/>
          </a:p>
        </p:txBody>
      </p:sp>
      <p:sp>
        <p:nvSpPr>
          <p:cNvPr id="7" name="TextBox 6">
            <a:extLst>
              <a:ext uri="{FF2B5EF4-FFF2-40B4-BE49-F238E27FC236}">
                <a16:creationId xmlns:a16="http://schemas.microsoft.com/office/drawing/2014/main" id="{819ED0E2-5D26-5CF6-3E8E-1003199F18BC}"/>
              </a:ext>
            </a:extLst>
          </p:cNvPr>
          <p:cNvSpPr txBox="1"/>
          <p:nvPr/>
        </p:nvSpPr>
        <p:spPr>
          <a:xfrm>
            <a:off x="19118" y="6209033"/>
            <a:ext cx="4552881" cy="400110"/>
          </a:xfrm>
          <a:prstGeom prst="rect">
            <a:avLst/>
          </a:prstGeom>
          <a:noFill/>
        </p:spPr>
        <p:txBody>
          <a:bodyPr wrap="square">
            <a:spAutoFit/>
          </a:bodyPr>
          <a:lstStyle/>
          <a:p>
            <a:r>
              <a:rPr lang="en-US" sz="1000" b="0" dirty="0"/>
              <a:t>Copyright INCOSE IS 2016 by Peter Shames, Sandy </a:t>
            </a:r>
            <a:r>
              <a:rPr lang="en-US" sz="1000" b="0" dirty="0" err="1"/>
              <a:t>Freidenthal</a:t>
            </a:r>
            <a:r>
              <a:rPr lang="en-US" sz="1000" b="0" dirty="0"/>
              <a:t>, Marc </a:t>
            </a:r>
            <a:r>
              <a:rPr lang="en-US" sz="1000" b="0" dirty="0" err="1"/>
              <a:t>Sarrel</a:t>
            </a:r>
            <a:endParaRPr lang="en-US" sz="1000" b="0" dirty="0"/>
          </a:p>
          <a:p>
            <a:r>
              <a:rPr lang="en-US" sz="1000" b="0" dirty="0"/>
              <a:t>Used with permission</a:t>
            </a:r>
          </a:p>
        </p:txBody>
      </p:sp>
      <p:sp>
        <p:nvSpPr>
          <p:cNvPr id="3" name="Date Placeholder 1">
            <a:extLst>
              <a:ext uri="{FF2B5EF4-FFF2-40B4-BE49-F238E27FC236}">
                <a16:creationId xmlns:a16="http://schemas.microsoft.com/office/drawing/2014/main" id="{913FF30A-2D67-D45D-7C19-760BD7568890}"/>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C-7</a:t>
            </a:r>
          </a:p>
        </p:txBody>
      </p:sp>
    </p:spTree>
    <p:extLst>
      <p:ext uri="{BB962C8B-B14F-4D97-AF65-F5344CB8AC3E}">
        <p14:creationId xmlns:p14="http://schemas.microsoft.com/office/powerpoint/2010/main" val="82073614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37557-A940-1BA8-316A-0D7E8FD4AC71}"/>
              </a:ext>
            </a:extLst>
          </p:cNvPr>
          <p:cNvSpPr>
            <a:spLocks noGrp="1"/>
          </p:cNvSpPr>
          <p:nvPr>
            <p:ph type="title"/>
          </p:nvPr>
        </p:nvSpPr>
        <p:spPr/>
        <p:txBody>
          <a:bodyPr/>
          <a:lstStyle/>
          <a:p>
            <a:r>
              <a:rPr lang="en-US" dirty="0" err="1"/>
              <a:t>SysML</a:t>
            </a:r>
            <a:r>
              <a:rPr lang="en-US" dirty="0"/>
              <a:t> Version (INCOSE-IS-2016)</a:t>
            </a:r>
            <a:br>
              <a:rPr lang="en-US" dirty="0"/>
            </a:br>
            <a:r>
              <a:rPr lang="en-US" dirty="0"/>
              <a:t>RASDS Communications - Protocol entity </a:t>
            </a:r>
          </a:p>
        </p:txBody>
      </p:sp>
      <p:sp>
        <p:nvSpPr>
          <p:cNvPr id="4" name="Date Placeholder 3">
            <a:extLst>
              <a:ext uri="{FF2B5EF4-FFF2-40B4-BE49-F238E27FC236}">
                <a16:creationId xmlns:a16="http://schemas.microsoft.com/office/drawing/2014/main" id="{EE7F5700-EF6E-335F-7A3F-35B07F5FF99C}"/>
              </a:ext>
            </a:extLst>
          </p:cNvPr>
          <p:cNvSpPr>
            <a:spLocks noGrp="1"/>
          </p:cNvSpPr>
          <p:nvPr>
            <p:ph type="dt" sz="half" idx="2"/>
          </p:nvPr>
        </p:nvSpPr>
        <p:spPr/>
        <p:txBody>
          <a:bodyPr/>
          <a:lstStyle/>
          <a:p>
            <a:r>
              <a:rPr lang="en-US"/>
              <a:t>28 Mar 2024</a:t>
            </a:r>
            <a:endParaRPr lang="en-US" dirty="0"/>
          </a:p>
        </p:txBody>
      </p:sp>
      <p:pic>
        <p:nvPicPr>
          <p:cNvPr id="10" name="Content Placeholder 9">
            <a:extLst>
              <a:ext uri="{FF2B5EF4-FFF2-40B4-BE49-F238E27FC236}">
                <a16:creationId xmlns:a16="http://schemas.microsoft.com/office/drawing/2014/main" id="{1C9E6F36-E431-CCC4-D0A2-36A50E7FBBCF}"/>
              </a:ext>
            </a:extLst>
          </p:cNvPr>
          <p:cNvPicPr>
            <a:picLocks noGrp="1" noChangeAspect="1"/>
          </p:cNvPicPr>
          <p:nvPr>
            <p:ph idx="1"/>
          </p:nvPr>
        </p:nvPicPr>
        <p:blipFill>
          <a:blip r:embed="rId2"/>
          <a:stretch>
            <a:fillRect/>
          </a:stretch>
        </p:blipFill>
        <p:spPr>
          <a:xfrm>
            <a:off x="2743200" y="1147213"/>
            <a:ext cx="4267200" cy="5069809"/>
          </a:xfrm>
        </p:spPr>
      </p:pic>
      <p:sp>
        <p:nvSpPr>
          <p:cNvPr id="11" name="TextBox 10">
            <a:extLst>
              <a:ext uri="{FF2B5EF4-FFF2-40B4-BE49-F238E27FC236}">
                <a16:creationId xmlns:a16="http://schemas.microsoft.com/office/drawing/2014/main" id="{2B64DFCC-B935-C5FB-F3D7-2CC578A2423D}"/>
              </a:ext>
            </a:extLst>
          </p:cNvPr>
          <p:cNvSpPr txBox="1"/>
          <p:nvPr/>
        </p:nvSpPr>
        <p:spPr>
          <a:xfrm>
            <a:off x="19118" y="6209033"/>
            <a:ext cx="4552881" cy="400110"/>
          </a:xfrm>
          <a:prstGeom prst="rect">
            <a:avLst/>
          </a:prstGeom>
          <a:noFill/>
        </p:spPr>
        <p:txBody>
          <a:bodyPr wrap="square">
            <a:spAutoFit/>
          </a:bodyPr>
          <a:lstStyle/>
          <a:p>
            <a:r>
              <a:rPr lang="en-US" sz="1000" b="0" dirty="0"/>
              <a:t>Copyright INCOSE IS 2016 by Peter Shames, Sandy </a:t>
            </a:r>
            <a:r>
              <a:rPr lang="en-US" sz="1000" b="0" dirty="0" err="1"/>
              <a:t>Freidenthal</a:t>
            </a:r>
            <a:r>
              <a:rPr lang="en-US" sz="1000" b="0" dirty="0"/>
              <a:t>, Marc </a:t>
            </a:r>
            <a:r>
              <a:rPr lang="en-US" sz="1000" b="0" dirty="0" err="1"/>
              <a:t>Sarrel</a:t>
            </a:r>
            <a:endParaRPr lang="en-US" sz="1000" b="0" dirty="0"/>
          </a:p>
          <a:p>
            <a:r>
              <a:rPr lang="en-US" sz="1000" b="0" dirty="0"/>
              <a:t>Used with permission</a:t>
            </a:r>
          </a:p>
        </p:txBody>
      </p:sp>
      <p:sp>
        <p:nvSpPr>
          <p:cNvPr id="3" name="Date Placeholder 1">
            <a:extLst>
              <a:ext uri="{FF2B5EF4-FFF2-40B4-BE49-F238E27FC236}">
                <a16:creationId xmlns:a16="http://schemas.microsoft.com/office/drawing/2014/main" id="{57E7C425-C568-9688-CE45-7F0CF6F21509}"/>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C-8</a:t>
            </a:r>
          </a:p>
        </p:txBody>
      </p:sp>
    </p:spTree>
    <p:extLst>
      <p:ext uri="{BB962C8B-B14F-4D97-AF65-F5344CB8AC3E}">
        <p14:creationId xmlns:p14="http://schemas.microsoft.com/office/powerpoint/2010/main" val="930531203"/>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D0432B-6BBD-DE59-1306-D281DBE1F0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2CFCBE-C7F2-FD11-4B60-670E4F5D8ED8}"/>
              </a:ext>
            </a:extLst>
          </p:cNvPr>
          <p:cNvSpPr>
            <a:spLocks noGrp="1"/>
          </p:cNvSpPr>
          <p:nvPr>
            <p:ph type="title"/>
          </p:nvPr>
        </p:nvSpPr>
        <p:spPr/>
        <p:txBody>
          <a:bodyPr/>
          <a:lstStyle/>
          <a:p>
            <a:r>
              <a:rPr lang="en-US" dirty="0" err="1"/>
              <a:t>SysML</a:t>
            </a:r>
            <a:r>
              <a:rPr lang="en-US" dirty="0"/>
              <a:t> Version (INCOSE-IS-2016)</a:t>
            </a:r>
            <a:br>
              <a:rPr lang="en-US" dirty="0"/>
            </a:br>
            <a:r>
              <a:rPr lang="en-US" dirty="0"/>
              <a:t>RASDS Communications - Protocol State Chart </a:t>
            </a:r>
          </a:p>
        </p:txBody>
      </p:sp>
      <p:sp>
        <p:nvSpPr>
          <p:cNvPr id="4" name="Date Placeholder 3">
            <a:extLst>
              <a:ext uri="{FF2B5EF4-FFF2-40B4-BE49-F238E27FC236}">
                <a16:creationId xmlns:a16="http://schemas.microsoft.com/office/drawing/2014/main" id="{D601FF94-6ABB-BFB8-8D13-BAD5FC31F2D7}"/>
              </a:ext>
            </a:extLst>
          </p:cNvPr>
          <p:cNvSpPr>
            <a:spLocks noGrp="1"/>
          </p:cNvSpPr>
          <p:nvPr>
            <p:ph type="dt" sz="half" idx="2"/>
          </p:nvPr>
        </p:nvSpPr>
        <p:spPr/>
        <p:txBody>
          <a:bodyPr/>
          <a:lstStyle/>
          <a:p>
            <a:r>
              <a:rPr lang="en-US"/>
              <a:t>28 Mar 2024</a:t>
            </a:r>
            <a:endParaRPr lang="en-US" dirty="0"/>
          </a:p>
        </p:txBody>
      </p:sp>
      <p:pic>
        <p:nvPicPr>
          <p:cNvPr id="7" name="Content Placeholder 6" descr="A diagram of a computer&#10;&#10;Description automatically generated">
            <a:extLst>
              <a:ext uri="{FF2B5EF4-FFF2-40B4-BE49-F238E27FC236}">
                <a16:creationId xmlns:a16="http://schemas.microsoft.com/office/drawing/2014/main" id="{3F291D2D-D1BA-E46A-5D50-2D565D793E6E}"/>
              </a:ext>
            </a:extLst>
          </p:cNvPr>
          <p:cNvPicPr>
            <a:picLocks noGrp="1" noChangeAspect="1"/>
          </p:cNvPicPr>
          <p:nvPr>
            <p:ph idx="1"/>
          </p:nvPr>
        </p:nvPicPr>
        <p:blipFill>
          <a:blip r:embed="rId2"/>
          <a:stretch>
            <a:fillRect/>
          </a:stretch>
        </p:blipFill>
        <p:spPr>
          <a:xfrm>
            <a:off x="2050080" y="1003457"/>
            <a:ext cx="5188920" cy="4993231"/>
          </a:xfrm>
        </p:spPr>
      </p:pic>
      <p:sp>
        <p:nvSpPr>
          <p:cNvPr id="8" name="TextBox 7">
            <a:extLst>
              <a:ext uri="{FF2B5EF4-FFF2-40B4-BE49-F238E27FC236}">
                <a16:creationId xmlns:a16="http://schemas.microsoft.com/office/drawing/2014/main" id="{5C01075E-901B-5A12-4213-339011774745}"/>
              </a:ext>
            </a:extLst>
          </p:cNvPr>
          <p:cNvSpPr txBox="1"/>
          <p:nvPr/>
        </p:nvSpPr>
        <p:spPr>
          <a:xfrm>
            <a:off x="19118" y="6209033"/>
            <a:ext cx="4552881" cy="400110"/>
          </a:xfrm>
          <a:prstGeom prst="rect">
            <a:avLst/>
          </a:prstGeom>
          <a:noFill/>
        </p:spPr>
        <p:txBody>
          <a:bodyPr wrap="square">
            <a:spAutoFit/>
          </a:bodyPr>
          <a:lstStyle/>
          <a:p>
            <a:r>
              <a:rPr lang="en-US" sz="1000" b="0" dirty="0"/>
              <a:t>Copyright INCOSE IS 2016 by Peter Shames, Sandy </a:t>
            </a:r>
            <a:r>
              <a:rPr lang="en-US" sz="1000" b="0" dirty="0" err="1"/>
              <a:t>Freidenthal</a:t>
            </a:r>
            <a:r>
              <a:rPr lang="en-US" sz="1000" b="0" dirty="0"/>
              <a:t>, Marc </a:t>
            </a:r>
            <a:r>
              <a:rPr lang="en-US" sz="1000" b="0" dirty="0" err="1"/>
              <a:t>Sarrel</a:t>
            </a:r>
            <a:endParaRPr lang="en-US" sz="1000" b="0" dirty="0"/>
          </a:p>
          <a:p>
            <a:r>
              <a:rPr lang="en-US" sz="1000" b="0" dirty="0"/>
              <a:t>Used with permission</a:t>
            </a:r>
          </a:p>
        </p:txBody>
      </p:sp>
      <p:sp>
        <p:nvSpPr>
          <p:cNvPr id="3" name="Date Placeholder 1">
            <a:extLst>
              <a:ext uri="{FF2B5EF4-FFF2-40B4-BE49-F238E27FC236}">
                <a16:creationId xmlns:a16="http://schemas.microsoft.com/office/drawing/2014/main" id="{C0BFB95E-E198-112D-8E1B-629145B7E0A9}"/>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C-9</a:t>
            </a:r>
          </a:p>
        </p:txBody>
      </p:sp>
    </p:spTree>
    <p:extLst>
      <p:ext uri="{BB962C8B-B14F-4D97-AF65-F5344CB8AC3E}">
        <p14:creationId xmlns:p14="http://schemas.microsoft.com/office/powerpoint/2010/main" val="28401229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328D6-2472-4A8F-47A5-1D679F498A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1B7246-DAA1-721C-E416-FD735C8484F1}"/>
              </a:ext>
            </a:extLst>
          </p:cNvPr>
          <p:cNvSpPr>
            <a:spLocks noGrp="1"/>
          </p:cNvSpPr>
          <p:nvPr>
            <p:ph type="title"/>
          </p:nvPr>
        </p:nvSpPr>
        <p:spPr/>
        <p:txBody>
          <a:bodyPr/>
          <a:lstStyle/>
          <a:p>
            <a:r>
              <a:rPr lang="en-US" dirty="0" err="1"/>
              <a:t>SysML</a:t>
            </a:r>
            <a:r>
              <a:rPr lang="en-US" dirty="0"/>
              <a:t> Version (INCOSE-IS-2016)</a:t>
            </a:r>
            <a:br>
              <a:rPr lang="en-US" dirty="0"/>
            </a:br>
            <a:r>
              <a:rPr lang="en-US" dirty="0"/>
              <a:t>RASDS Information </a:t>
            </a:r>
          </a:p>
        </p:txBody>
      </p:sp>
      <p:pic>
        <p:nvPicPr>
          <p:cNvPr id="6" name="Content Placeholder 5">
            <a:extLst>
              <a:ext uri="{FF2B5EF4-FFF2-40B4-BE49-F238E27FC236}">
                <a16:creationId xmlns:a16="http://schemas.microsoft.com/office/drawing/2014/main" id="{61AB6632-5191-2A84-C19C-94A221D1D800}"/>
              </a:ext>
            </a:extLst>
          </p:cNvPr>
          <p:cNvPicPr>
            <a:picLocks noGrp="1" noChangeAspect="1"/>
          </p:cNvPicPr>
          <p:nvPr>
            <p:ph idx="1"/>
          </p:nvPr>
        </p:nvPicPr>
        <p:blipFill>
          <a:blip r:embed="rId2"/>
          <a:stretch>
            <a:fillRect/>
          </a:stretch>
        </p:blipFill>
        <p:spPr>
          <a:xfrm>
            <a:off x="602777" y="1417638"/>
            <a:ext cx="7938445" cy="4379142"/>
          </a:xfrm>
        </p:spPr>
      </p:pic>
      <p:sp>
        <p:nvSpPr>
          <p:cNvPr id="4" name="Date Placeholder 3">
            <a:extLst>
              <a:ext uri="{FF2B5EF4-FFF2-40B4-BE49-F238E27FC236}">
                <a16:creationId xmlns:a16="http://schemas.microsoft.com/office/drawing/2014/main" id="{F621171D-627A-740E-CA04-35ED1FB8F0EE}"/>
              </a:ext>
            </a:extLst>
          </p:cNvPr>
          <p:cNvSpPr>
            <a:spLocks noGrp="1"/>
          </p:cNvSpPr>
          <p:nvPr>
            <p:ph type="dt" sz="half" idx="2"/>
          </p:nvPr>
        </p:nvSpPr>
        <p:spPr/>
        <p:txBody>
          <a:bodyPr/>
          <a:lstStyle/>
          <a:p>
            <a:r>
              <a:rPr lang="en-US"/>
              <a:t>28 Mar 2024</a:t>
            </a:r>
            <a:endParaRPr lang="en-US" dirty="0"/>
          </a:p>
        </p:txBody>
      </p:sp>
      <p:sp>
        <p:nvSpPr>
          <p:cNvPr id="3" name="TextBox 2">
            <a:extLst>
              <a:ext uri="{FF2B5EF4-FFF2-40B4-BE49-F238E27FC236}">
                <a16:creationId xmlns:a16="http://schemas.microsoft.com/office/drawing/2014/main" id="{14938D3A-3871-9A1E-CCB1-81EF0CA05ED1}"/>
              </a:ext>
            </a:extLst>
          </p:cNvPr>
          <p:cNvSpPr txBox="1"/>
          <p:nvPr/>
        </p:nvSpPr>
        <p:spPr>
          <a:xfrm>
            <a:off x="19118" y="6209033"/>
            <a:ext cx="4552881" cy="400110"/>
          </a:xfrm>
          <a:prstGeom prst="rect">
            <a:avLst/>
          </a:prstGeom>
          <a:noFill/>
        </p:spPr>
        <p:txBody>
          <a:bodyPr wrap="square">
            <a:spAutoFit/>
          </a:bodyPr>
          <a:lstStyle/>
          <a:p>
            <a:r>
              <a:rPr lang="en-US" sz="1000" b="0" dirty="0"/>
              <a:t>Copyright INCOSE IS 2016 by Peter Shames, Sandy </a:t>
            </a:r>
            <a:r>
              <a:rPr lang="en-US" sz="1000" b="0" dirty="0" err="1"/>
              <a:t>Freidenthal</a:t>
            </a:r>
            <a:r>
              <a:rPr lang="en-US" sz="1000" b="0" dirty="0"/>
              <a:t>, Marc </a:t>
            </a:r>
            <a:r>
              <a:rPr lang="en-US" sz="1000" b="0" dirty="0" err="1"/>
              <a:t>Sarrel</a:t>
            </a:r>
            <a:endParaRPr lang="en-US" sz="1000" b="0" dirty="0"/>
          </a:p>
          <a:p>
            <a:r>
              <a:rPr lang="en-US" sz="1000" b="0" dirty="0"/>
              <a:t>Used with permission</a:t>
            </a:r>
          </a:p>
        </p:txBody>
      </p:sp>
      <p:sp>
        <p:nvSpPr>
          <p:cNvPr id="5" name="Date Placeholder 1">
            <a:extLst>
              <a:ext uri="{FF2B5EF4-FFF2-40B4-BE49-F238E27FC236}">
                <a16:creationId xmlns:a16="http://schemas.microsoft.com/office/drawing/2014/main" id="{6B758E2C-78DC-2F81-2DA5-AAEA34E5D13E}"/>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C-10</a:t>
            </a:r>
          </a:p>
        </p:txBody>
      </p:sp>
    </p:spTree>
    <p:extLst>
      <p:ext uri="{BB962C8B-B14F-4D97-AF65-F5344CB8AC3E}">
        <p14:creationId xmlns:p14="http://schemas.microsoft.com/office/powerpoint/2010/main" val="2120263395"/>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09698-D355-A602-A33E-033ADD0E403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15DCDE0-7AF1-95A2-A28F-5490BC48016E}"/>
              </a:ext>
            </a:extLst>
          </p:cNvPr>
          <p:cNvSpPr>
            <a:spLocks noGrp="1"/>
          </p:cNvSpPr>
          <p:nvPr>
            <p:ph type="title"/>
          </p:nvPr>
        </p:nvSpPr>
        <p:spPr>
          <a:xfrm>
            <a:off x="457200" y="-3061"/>
            <a:ext cx="8229600" cy="1143000"/>
          </a:xfrm>
        </p:spPr>
        <p:txBody>
          <a:bodyPr/>
          <a:lstStyle/>
          <a:p>
            <a:r>
              <a:rPr lang="en-US" sz="1600" dirty="0"/>
              <a:t>RASDS Revision – ISO 42010-2022 </a:t>
            </a:r>
            <a:br>
              <a:rPr lang="en-US" sz="1600" dirty="0"/>
            </a:br>
            <a:r>
              <a:rPr lang="en-US" sz="1600" dirty="0"/>
              <a:t>conceptual framework (ontology)…</a:t>
            </a:r>
            <a:br>
              <a:rPr lang="en-US" sz="1600" dirty="0"/>
            </a:br>
            <a:r>
              <a:rPr lang="en-US" sz="1600" dirty="0"/>
              <a:t>from http://</a:t>
            </a:r>
            <a:r>
              <a:rPr lang="en-US" sz="1600" dirty="0" err="1"/>
              <a:t>www.iso-architecture.org</a:t>
            </a:r>
            <a:r>
              <a:rPr lang="en-US" sz="1600" dirty="0"/>
              <a:t>/42010/cm/</a:t>
            </a:r>
            <a:br>
              <a:rPr lang="en-US" sz="1600" dirty="0"/>
            </a:br>
            <a:endParaRPr lang="en-US" sz="1600" dirty="0"/>
          </a:p>
        </p:txBody>
      </p:sp>
      <p:sp>
        <p:nvSpPr>
          <p:cNvPr id="2" name="Date Placeholder 1">
            <a:extLst>
              <a:ext uri="{FF2B5EF4-FFF2-40B4-BE49-F238E27FC236}">
                <a16:creationId xmlns:a16="http://schemas.microsoft.com/office/drawing/2014/main" id="{68DC0906-411F-C87E-BC21-BE46A9A507A9}"/>
              </a:ext>
            </a:extLst>
          </p:cNvPr>
          <p:cNvSpPr>
            <a:spLocks noGrp="1"/>
          </p:cNvSpPr>
          <p:nvPr>
            <p:ph type="dt" sz="half" idx="2"/>
          </p:nvPr>
        </p:nvSpPr>
        <p:spPr>
          <a:xfrm>
            <a:off x="0" y="6553200"/>
            <a:ext cx="1731963" cy="268288"/>
          </a:xfrm>
        </p:spPr>
        <p:txBody>
          <a:bodyPr/>
          <a:lstStyle/>
          <a:p>
            <a:r>
              <a:rPr lang="en-US"/>
              <a:t>28 Mar 2024</a:t>
            </a:r>
            <a:endParaRPr lang="en-US" dirty="0"/>
          </a:p>
        </p:txBody>
      </p:sp>
      <p:grpSp>
        <p:nvGrpSpPr>
          <p:cNvPr id="16" name="Group 15">
            <a:extLst>
              <a:ext uri="{FF2B5EF4-FFF2-40B4-BE49-F238E27FC236}">
                <a16:creationId xmlns:a16="http://schemas.microsoft.com/office/drawing/2014/main" id="{861E2905-96C4-8F0A-EBF5-C03C0843A2C5}"/>
              </a:ext>
            </a:extLst>
          </p:cNvPr>
          <p:cNvGrpSpPr/>
          <p:nvPr/>
        </p:nvGrpSpPr>
        <p:grpSpPr>
          <a:xfrm>
            <a:off x="838200" y="833799"/>
            <a:ext cx="8034337" cy="5414601"/>
            <a:chOff x="697412" y="681399"/>
            <a:chExt cx="8175125" cy="5907979"/>
          </a:xfrm>
        </p:grpSpPr>
        <p:pic>
          <p:nvPicPr>
            <p:cNvPr id="6" name="Picture 5">
              <a:extLst>
                <a:ext uri="{FF2B5EF4-FFF2-40B4-BE49-F238E27FC236}">
                  <a16:creationId xmlns:a16="http://schemas.microsoft.com/office/drawing/2014/main" id="{5126ED1C-F64E-BB1B-B23C-0D762134482A}"/>
                </a:ext>
              </a:extLst>
            </p:cNvPr>
            <p:cNvPicPr>
              <a:picLocks noChangeAspect="1"/>
            </p:cNvPicPr>
            <p:nvPr/>
          </p:nvPicPr>
          <p:blipFill>
            <a:blip r:embed="rId2"/>
            <a:stretch>
              <a:fillRect/>
            </a:stretch>
          </p:blipFill>
          <p:spPr>
            <a:xfrm>
              <a:off x="697412" y="681399"/>
              <a:ext cx="6541588" cy="5907979"/>
            </a:xfrm>
            <a:prstGeom prst="rect">
              <a:avLst/>
            </a:prstGeom>
          </p:spPr>
        </p:pic>
        <p:grpSp>
          <p:nvGrpSpPr>
            <p:cNvPr id="18" name="Group 17">
              <a:extLst>
                <a:ext uri="{FF2B5EF4-FFF2-40B4-BE49-F238E27FC236}">
                  <a16:creationId xmlns:a16="http://schemas.microsoft.com/office/drawing/2014/main" id="{08F70A92-2DF6-F740-9ADB-818E58159356}"/>
                </a:ext>
              </a:extLst>
            </p:cNvPr>
            <p:cNvGrpSpPr/>
            <p:nvPr/>
          </p:nvGrpSpPr>
          <p:grpSpPr>
            <a:xfrm>
              <a:off x="1808162" y="681399"/>
              <a:ext cx="7064375" cy="5811059"/>
              <a:chOff x="1808162" y="681399"/>
              <a:chExt cx="7064375" cy="5811059"/>
            </a:xfrm>
          </p:grpSpPr>
          <p:grpSp>
            <p:nvGrpSpPr>
              <p:cNvPr id="5" name="Group 4">
                <a:extLst>
                  <a:ext uri="{FF2B5EF4-FFF2-40B4-BE49-F238E27FC236}">
                    <a16:creationId xmlns:a16="http://schemas.microsoft.com/office/drawing/2014/main" id="{29F5E3D8-3A19-88E1-E737-DFCD984D3D3C}"/>
                  </a:ext>
                </a:extLst>
              </p:cNvPr>
              <p:cNvGrpSpPr/>
              <p:nvPr/>
            </p:nvGrpSpPr>
            <p:grpSpPr>
              <a:xfrm>
                <a:off x="1808162" y="1669697"/>
                <a:ext cx="7064375" cy="4822761"/>
                <a:chOff x="1884362" y="883669"/>
                <a:chExt cx="7064375" cy="4822761"/>
              </a:xfrm>
            </p:grpSpPr>
            <p:sp>
              <p:nvSpPr>
                <p:cNvPr id="8" name="Oval 4">
                  <a:extLst>
                    <a:ext uri="{FF2B5EF4-FFF2-40B4-BE49-F238E27FC236}">
                      <a16:creationId xmlns:a16="http://schemas.microsoft.com/office/drawing/2014/main" id="{3EDBE0A0-790B-61C9-F461-460A45F7DCBF}"/>
                    </a:ext>
                  </a:extLst>
                </p:cNvPr>
                <p:cNvSpPr>
                  <a:spLocks noChangeArrowheads="1"/>
                </p:cNvSpPr>
                <p:nvPr/>
              </p:nvSpPr>
              <p:spPr bwMode="auto">
                <a:xfrm>
                  <a:off x="2172230" y="883669"/>
                  <a:ext cx="1180570" cy="689248"/>
                </a:xfrm>
                <a:prstGeom prst="ellipse">
                  <a:avLst/>
                </a:prstGeom>
                <a:noFill/>
                <a:ln w="38160" cap="sq">
                  <a:solidFill>
                    <a:srgbClr val="FF33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9" name="Oval 5">
                  <a:extLst>
                    <a:ext uri="{FF2B5EF4-FFF2-40B4-BE49-F238E27FC236}">
                      <a16:creationId xmlns:a16="http://schemas.microsoft.com/office/drawing/2014/main" id="{FA6F2E86-7804-6A26-0FAC-766099033C7D}"/>
                    </a:ext>
                  </a:extLst>
                </p:cNvPr>
                <p:cNvSpPr>
                  <a:spLocks noChangeArrowheads="1"/>
                </p:cNvSpPr>
                <p:nvPr/>
              </p:nvSpPr>
              <p:spPr bwMode="auto">
                <a:xfrm>
                  <a:off x="4304458" y="902744"/>
                  <a:ext cx="1114955" cy="623889"/>
                </a:xfrm>
                <a:prstGeom prst="ellipse">
                  <a:avLst/>
                </a:prstGeom>
                <a:noFill/>
                <a:ln w="38160" cap="sq">
                  <a:solidFill>
                    <a:srgbClr val="FF33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10" name="Oval 6">
                  <a:extLst>
                    <a:ext uri="{FF2B5EF4-FFF2-40B4-BE49-F238E27FC236}">
                      <a16:creationId xmlns:a16="http://schemas.microsoft.com/office/drawing/2014/main" id="{8E71CB42-3DA5-4274-6978-005B74A678D7}"/>
                    </a:ext>
                  </a:extLst>
                </p:cNvPr>
                <p:cNvSpPr>
                  <a:spLocks noChangeArrowheads="1"/>
                </p:cNvSpPr>
                <p:nvPr/>
              </p:nvSpPr>
              <p:spPr bwMode="auto">
                <a:xfrm>
                  <a:off x="4282015" y="1735908"/>
                  <a:ext cx="1204385" cy="691921"/>
                </a:xfrm>
                <a:prstGeom prst="ellipse">
                  <a:avLst/>
                </a:prstGeom>
                <a:noFill/>
                <a:ln w="38160" cap="sq">
                  <a:solidFill>
                    <a:srgbClr val="FF33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11" name="Oval 7">
                  <a:extLst>
                    <a:ext uri="{FF2B5EF4-FFF2-40B4-BE49-F238E27FC236}">
                      <a16:creationId xmlns:a16="http://schemas.microsoft.com/office/drawing/2014/main" id="{82FB87CC-087C-AE53-44E1-E68BD2442BC3}"/>
                    </a:ext>
                  </a:extLst>
                </p:cNvPr>
                <p:cNvSpPr>
                  <a:spLocks noChangeArrowheads="1"/>
                </p:cNvSpPr>
                <p:nvPr/>
              </p:nvSpPr>
              <p:spPr bwMode="auto">
                <a:xfrm>
                  <a:off x="1884362" y="4308532"/>
                  <a:ext cx="3830638" cy="623889"/>
                </a:xfrm>
                <a:prstGeom prst="ellipse">
                  <a:avLst/>
                </a:prstGeom>
                <a:noFill/>
                <a:ln w="38160" cap="sq">
                  <a:solidFill>
                    <a:srgbClr val="FF33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12" name="Oval 8">
                  <a:extLst>
                    <a:ext uri="{FF2B5EF4-FFF2-40B4-BE49-F238E27FC236}">
                      <a16:creationId xmlns:a16="http://schemas.microsoft.com/office/drawing/2014/main" id="{D4E18790-624F-678F-E8F3-D95EED751410}"/>
                    </a:ext>
                  </a:extLst>
                </p:cNvPr>
                <p:cNvSpPr>
                  <a:spLocks noChangeArrowheads="1"/>
                </p:cNvSpPr>
                <p:nvPr/>
              </p:nvSpPr>
              <p:spPr bwMode="auto">
                <a:xfrm>
                  <a:off x="4262633" y="5157572"/>
                  <a:ext cx="1156780" cy="548858"/>
                </a:xfrm>
                <a:prstGeom prst="ellipse">
                  <a:avLst/>
                </a:prstGeom>
                <a:noFill/>
                <a:ln w="38160" cap="sq">
                  <a:solidFill>
                    <a:srgbClr val="FF33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13" name="AutoShape 9">
                  <a:extLst>
                    <a:ext uri="{FF2B5EF4-FFF2-40B4-BE49-F238E27FC236}">
                      <a16:creationId xmlns:a16="http://schemas.microsoft.com/office/drawing/2014/main" id="{225B0D2B-E988-6C3F-DB8E-D65520947160}"/>
                    </a:ext>
                  </a:extLst>
                </p:cNvPr>
                <p:cNvSpPr>
                  <a:spLocks noChangeArrowheads="1"/>
                </p:cNvSpPr>
                <p:nvPr/>
              </p:nvSpPr>
              <p:spPr bwMode="auto">
                <a:xfrm>
                  <a:off x="7993493" y="3481173"/>
                  <a:ext cx="955244" cy="1826128"/>
                </a:xfrm>
                <a:prstGeom prst="foldedCorner">
                  <a:avLst>
                    <a:gd name="adj" fmla="val 12500"/>
                  </a:avLst>
                </a:prstGeom>
                <a:solidFill>
                  <a:srgbClr val="FFFF99"/>
                </a:solidFill>
                <a:ln w="9360" cap="sq">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700" b="1" dirty="0">
                      <a:solidFill>
                        <a:srgbClr val="000000"/>
                      </a:solidFill>
                      <a:latin typeface="Century Gothic" charset="0"/>
                    </a:rPr>
                    <a:t>We adopt and build upon this system architecture meta-meta-model framework, creating meta-models for viewpoints aligned with it that are </a:t>
                  </a:r>
                  <a:r>
                    <a:rPr lang="en-US" sz="700" dirty="0">
                      <a:solidFill>
                        <a:srgbClr val="000000"/>
                      </a:solidFill>
                      <a:latin typeface="Century Gothic" charset="0"/>
                    </a:rPr>
                    <a:t>s</a:t>
                  </a:r>
                  <a:r>
                    <a:rPr lang="en-US" sz="700" b="1" dirty="0">
                      <a:solidFill>
                        <a:srgbClr val="000000"/>
                      </a:solidFill>
                      <a:latin typeface="Century Gothic" charset="0"/>
                    </a:rPr>
                    <a:t>uitable for space system architecture description</a:t>
                  </a:r>
                </a:p>
              </p:txBody>
            </p:sp>
            <p:sp>
              <p:nvSpPr>
                <p:cNvPr id="14" name="Oval 8">
                  <a:extLst>
                    <a:ext uri="{FF2B5EF4-FFF2-40B4-BE49-F238E27FC236}">
                      <a16:creationId xmlns:a16="http://schemas.microsoft.com/office/drawing/2014/main" id="{58A2B31E-67D2-FDE8-C7F5-511B735D6513}"/>
                    </a:ext>
                  </a:extLst>
                </p:cNvPr>
                <p:cNvSpPr>
                  <a:spLocks noChangeArrowheads="1"/>
                </p:cNvSpPr>
                <p:nvPr/>
              </p:nvSpPr>
              <p:spPr bwMode="auto">
                <a:xfrm>
                  <a:off x="6157970" y="1498140"/>
                  <a:ext cx="1204385" cy="1906831"/>
                </a:xfrm>
                <a:prstGeom prst="ellipse">
                  <a:avLst/>
                </a:prstGeom>
                <a:noFill/>
                <a:ln w="38160" cap="sq">
                  <a:solidFill>
                    <a:srgbClr val="00B05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grpSp>
          <p:sp>
            <p:nvSpPr>
              <p:cNvPr id="17" name="Oval 4">
                <a:extLst>
                  <a:ext uri="{FF2B5EF4-FFF2-40B4-BE49-F238E27FC236}">
                    <a16:creationId xmlns:a16="http://schemas.microsoft.com/office/drawing/2014/main" id="{9186F813-9EC6-8B38-55A9-E577A57A462E}"/>
                  </a:ext>
                </a:extLst>
              </p:cNvPr>
              <p:cNvSpPr>
                <a:spLocks noChangeArrowheads="1"/>
              </p:cNvSpPr>
              <p:nvPr/>
            </p:nvSpPr>
            <p:spPr bwMode="auto">
              <a:xfrm>
                <a:off x="2034988" y="681399"/>
                <a:ext cx="1180570" cy="689248"/>
              </a:xfrm>
              <a:prstGeom prst="ellipse">
                <a:avLst/>
              </a:prstGeom>
              <a:noFill/>
              <a:ln w="38160" cap="sq">
                <a:solidFill>
                  <a:srgbClr val="FF33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grpSp>
      </p:grpSp>
      <p:sp>
        <p:nvSpPr>
          <p:cNvPr id="15" name="TextBox 14">
            <a:extLst>
              <a:ext uri="{FF2B5EF4-FFF2-40B4-BE49-F238E27FC236}">
                <a16:creationId xmlns:a16="http://schemas.microsoft.com/office/drawing/2014/main" id="{B9EFA619-ED8C-D723-FD15-0FF1B8394C4C}"/>
              </a:ext>
            </a:extLst>
          </p:cNvPr>
          <p:cNvSpPr txBox="1"/>
          <p:nvPr/>
        </p:nvSpPr>
        <p:spPr>
          <a:xfrm>
            <a:off x="19119" y="6209033"/>
            <a:ext cx="2410256" cy="400110"/>
          </a:xfrm>
          <a:prstGeom prst="rect">
            <a:avLst/>
          </a:prstGeom>
          <a:noFill/>
        </p:spPr>
        <p:txBody>
          <a:bodyPr wrap="square">
            <a:spAutoFit/>
          </a:bodyPr>
          <a:lstStyle/>
          <a:p>
            <a:r>
              <a:rPr lang="en-US" sz="1000" b="0" dirty="0"/>
              <a:t>Copyright 1998-2023 by Rich Hilliard </a:t>
            </a:r>
          </a:p>
          <a:p>
            <a:r>
              <a:rPr lang="en-US" sz="1000" b="0" dirty="0"/>
              <a:t>Used with permission</a:t>
            </a:r>
          </a:p>
        </p:txBody>
      </p:sp>
      <p:sp>
        <p:nvSpPr>
          <p:cNvPr id="4" name="Date Placeholder 1">
            <a:extLst>
              <a:ext uri="{FF2B5EF4-FFF2-40B4-BE49-F238E27FC236}">
                <a16:creationId xmlns:a16="http://schemas.microsoft.com/office/drawing/2014/main" id="{23C8A4CC-A8A0-4859-CD29-E140901CC191}"/>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D-1</a:t>
            </a:r>
          </a:p>
        </p:txBody>
      </p:sp>
    </p:spTree>
    <p:extLst>
      <p:ext uri="{BB962C8B-B14F-4D97-AF65-F5344CB8AC3E}">
        <p14:creationId xmlns:p14="http://schemas.microsoft.com/office/powerpoint/2010/main" val="67881070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9A4DF-9B6F-D02D-BAA6-2EF59B37DB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57EB6D-19B4-0ED4-B4FD-DE3BCD8CA7EF}"/>
              </a:ext>
            </a:extLst>
          </p:cNvPr>
          <p:cNvSpPr>
            <a:spLocks noGrp="1"/>
          </p:cNvSpPr>
          <p:nvPr>
            <p:ph type="title"/>
          </p:nvPr>
        </p:nvSpPr>
        <p:spPr>
          <a:xfrm>
            <a:off x="1066800" y="56357"/>
            <a:ext cx="7315200" cy="1143000"/>
          </a:xfrm>
        </p:spPr>
        <p:txBody>
          <a:bodyPr/>
          <a:lstStyle/>
          <a:p>
            <a:r>
              <a:rPr lang="en-US" sz="2000" dirty="0"/>
              <a:t>Meta-models: relationships between UML, ISO 42010, RASDS meta-models, and user models</a:t>
            </a:r>
          </a:p>
        </p:txBody>
      </p:sp>
      <p:sp>
        <p:nvSpPr>
          <p:cNvPr id="4" name="Date Placeholder 3">
            <a:extLst>
              <a:ext uri="{FF2B5EF4-FFF2-40B4-BE49-F238E27FC236}">
                <a16:creationId xmlns:a16="http://schemas.microsoft.com/office/drawing/2014/main" id="{75969945-3DE8-3F65-093A-1485E2C19B6D}"/>
              </a:ext>
            </a:extLst>
          </p:cNvPr>
          <p:cNvSpPr>
            <a:spLocks noGrp="1"/>
          </p:cNvSpPr>
          <p:nvPr>
            <p:ph type="dt" sz="half" idx="2"/>
          </p:nvPr>
        </p:nvSpPr>
        <p:spPr>
          <a:xfrm>
            <a:off x="0" y="6553200"/>
            <a:ext cx="1731963" cy="268288"/>
          </a:xfrm>
        </p:spPr>
        <p:txBody>
          <a:bodyPr/>
          <a:lstStyle/>
          <a:p>
            <a:r>
              <a:rPr lang="en-US"/>
              <a:t>28 Mar 2024</a:t>
            </a:r>
            <a:endParaRPr lang="en-US" dirty="0"/>
          </a:p>
        </p:txBody>
      </p:sp>
      <p:pic>
        <p:nvPicPr>
          <p:cNvPr id="16" name="Content Placeholder 15">
            <a:extLst>
              <a:ext uri="{FF2B5EF4-FFF2-40B4-BE49-F238E27FC236}">
                <a16:creationId xmlns:a16="http://schemas.microsoft.com/office/drawing/2014/main" id="{B6485CBD-6011-0EF5-2249-825A10B8E59D}"/>
              </a:ext>
            </a:extLst>
          </p:cNvPr>
          <p:cNvPicPr>
            <a:picLocks noGrp="1" noChangeAspect="1"/>
          </p:cNvPicPr>
          <p:nvPr>
            <p:ph idx="1"/>
          </p:nvPr>
        </p:nvPicPr>
        <p:blipFill rotWithShape="1">
          <a:blip r:embed="rId2"/>
          <a:srcRect l="17356" t="18107" r="16519" b="14536"/>
          <a:stretch/>
        </p:blipFill>
        <p:spPr>
          <a:xfrm>
            <a:off x="533400" y="914400"/>
            <a:ext cx="6096000" cy="4798367"/>
          </a:xfrm>
        </p:spPr>
      </p:pic>
      <p:sp>
        <p:nvSpPr>
          <p:cNvPr id="21" name="Rectangle 20">
            <a:extLst>
              <a:ext uri="{FF2B5EF4-FFF2-40B4-BE49-F238E27FC236}">
                <a16:creationId xmlns:a16="http://schemas.microsoft.com/office/drawing/2014/main" id="{D9DFFA38-C8A5-9646-9EC5-9A21FF4F9BCD}"/>
              </a:ext>
            </a:extLst>
          </p:cNvPr>
          <p:cNvSpPr/>
          <p:nvPr/>
        </p:nvSpPr>
        <p:spPr>
          <a:xfrm>
            <a:off x="865981" y="5786491"/>
            <a:ext cx="4769254" cy="577081"/>
          </a:xfrm>
          <a:prstGeom prst="rect">
            <a:avLst/>
          </a:prstGeom>
        </p:spPr>
        <p:txBody>
          <a:bodyPr wrap="none">
            <a:spAutoFit/>
          </a:bodyPr>
          <a:lstStyle/>
          <a:p>
            <a:r>
              <a:rPr lang="en-US" sz="1050" b="0" dirty="0"/>
              <a:t>Copyright 1998-2016 by Rich Hilliard :: </a:t>
            </a:r>
            <a:r>
              <a:rPr lang="en-US" sz="1050" b="0" dirty="0">
                <a:hlinkClick r:id="rId3">
                  <a:extLst>
                    <a:ext uri="{A12FA001-AC4F-418D-AE19-62706E023703}">
                      <ahyp:hlinkClr xmlns:ahyp="http://schemas.microsoft.com/office/drawing/2018/hyperlinkcolor" val="tx"/>
                    </a:ext>
                  </a:extLst>
                </a:hlinkClick>
              </a:rPr>
              <a:t>http://www.iso-architecture.org/42010</a:t>
            </a:r>
            <a:endParaRPr lang="en-US" sz="1050" b="0" dirty="0"/>
          </a:p>
          <a:p>
            <a:r>
              <a:rPr lang="en-US" sz="1050" b="0" dirty="0"/>
              <a:t>Used with permission</a:t>
            </a:r>
          </a:p>
          <a:p>
            <a:r>
              <a:rPr lang="en-US" sz="1050" b="0" dirty="0"/>
              <a:t>Reference: Jean </a:t>
            </a:r>
            <a:r>
              <a:rPr lang="en-US" sz="1050" b="0" dirty="0" err="1"/>
              <a:t>Bezivin</a:t>
            </a:r>
            <a:r>
              <a:rPr lang="en-US" sz="1050" b="0" dirty="0"/>
              <a:t>, “On the unification power of models”, 2005</a:t>
            </a:r>
          </a:p>
        </p:txBody>
      </p:sp>
      <p:grpSp>
        <p:nvGrpSpPr>
          <p:cNvPr id="3" name="Group 2">
            <a:extLst>
              <a:ext uri="{FF2B5EF4-FFF2-40B4-BE49-F238E27FC236}">
                <a16:creationId xmlns:a16="http://schemas.microsoft.com/office/drawing/2014/main" id="{3016FA74-8741-F26E-165E-0099C90855EA}"/>
              </a:ext>
            </a:extLst>
          </p:cNvPr>
          <p:cNvGrpSpPr/>
          <p:nvPr/>
        </p:nvGrpSpPr>
        <p:grpSpPr>
          <a:xfrm>
            <a:off x="4419600" y="1709570"/>
            <a:ext cx="4571999" cy="3645028"/>
            <a:chOff x="4419600" y="1709570"/>
            <a:chExt cx="4571999" cy="3645028"/>
          </a:xfrm>
        </p:grpSpPr>
        <p:sp>
          <p:nvSpPr>
            <p:cNvPr id="18" name="TextBox 17">
              <a:extLst>
                <a:ext uri="{FF2B5EF4-FFF2-40B4-BE49-F238E27FC236}">
                  <a16:creationId xmlns:a16="http://schemas.microsoft.com/office/drawing/2014/main" id="{8725CBD7-5435-A74D-A0C7-050D9D28FA7B}"/>
                </a:ext>
              </a:extLst>
            </p:cNvPr>
            <p:cNvSpPr txBox="1"/>
            <p:nvPr/>
          </p:nvSpPr>
          <p:spPr>
            <a:xfrm>
              <a:off x="6912634" y="2033057"/>
              <a:ext cx="1981200" cy="707886"/>
            </a:xfrm>
            <a:prstGeom prst="rect">
              <a:avLst/>
            </a:prstGeom>
            <a:noFill/>
          </p:spPr>
          <p:txBody>
            <a:bodyPr wrap="square" rtlCol="0">
              <a:spAutoFit/>
            </a:bodyPr>
            <a:lstStyle/>
            <a:p>
              <a:r>
                <a:rPr lang="en-US" sz="1000" dirty="0">
                  <a:solidFill>
                    <a:srgbClr val="EF43F7"/>
                  </a:solidFill>
                </a:rPr>
                <a:t>RASDS meta-model defines specific Viewpoints, Objects, and Representations, and conforms to ISO 42010</a:t>
              </a:r>
            </a:p>
          </p:txBody>
        </p:sp>
        <p:sp>
          <p:nvSpPr>
            <p:cNvPr id="19" name="TextBox 18">
              <a:extLst>
                <a:ext uri="{FF2B5EF4-FFF2-40B4-BE49-F238E27FC236}">
                  <a16:creationId xmlns:a16="http://schemas.microsoft.com/office/drawing/2014/main" id="{DF920F0A-889F-4F78-12AF-A2DCEDF6ADBA}"/>
                </a:ext>
              </a:extLst>
            </p:cNvPr>
            <p:cNvSpPr txBox="1"/>
            <p:nvPr/>
          </p:nvSpPr>
          <p:spPr>
            <a:xfrm>
              <a:off x="6915509" y="3241035"/>
              <a:ext cx="2076090" cy="707886"/>
            </a:xfrm>
            <a:prstGeom prst="rect">
              <a:avLst/>
            </a:prstGeom>
            <a:noFill/>
          </p:spPr>
          <p:txBody>
            <a:bodyPr wrap="square" rtlCol="0">
              <a:spAutoFit/>
            </a:bodyPr>
            <a:lstStyle/>
            <a:p>
              <a:r>
                <a:rPr lang="en-US" sz="1000" dirty="0">
                  <a:solidFill>
                    <a:srgbClr val="EF43F7"/>
                  </a:solidFill>
                </a:rPr>
                <a:t>A RASDS conformant Architecture Description Model  adopts specific Views &amp; Model attributes, users may extend</a:t>
              </a:r>
            </a:p>
          </p:txBody>
        </p:sp>
        <p:sp>
          <p:nvSpPr>
            <p:cNvPr id="20" name="TextBox 19">
              <a:extLst>
                <a:ext uri="{FF2B5EF4-FFF2-40B4-BE49-F238E27FC236}">
                  <a16:creationId xmlns:a16="http://schemas.microsoft.com/office/drawing/2014/main" id="{E91B5C15-9522-5394-4461-08D2816882E5}"/>
                </a:ext>
              </a:extLst>
            </p:cNvPr>
            <p:cNvSpPr txBox="1"/>
            <p:nvPr/>
          </p:nvSpPr>
          <p:spPr>
            <a:xfrm>
              <a:off x="6934200" y="4800600"/>
              <a:ext cx="1959634" cy="553998"/>
            </a:xfrm>
            <a:prstGeom prst="rect">
              <a:avLst/>
            </a:prstGeom>
            <a:noFill/>
          </p:spPr>
          <p:txBody>
            <a:bodyPr wrap="square" rtlCol="0">
              <a:spAutoFit/>
            </a:bodyPr>
            <a:lstStyle/>
            <a:p>
              <a:r>
                <a:rPr lang="en-US" sz="1000" dirty="0">
                  <a:solidFill>
                    <a:srgbClr val="EF43F7"/>
                  </a:solidFill>
                </a:rPr>
                <a:t>Users adopt / adapt RASDS to describe their specific systems architecture</a:t>
              </a:r>
            </a:p>
          </p:txBody>
        </p:sp>
        <p:cxnSp>
          <p:nvCxnSpPr>
            <p:cNvPr id="23" name="Straight Arrow Connector 22">
              <a:extLst>
                <a:ext uri="{FF2B5EF4-FFF2-40B4-BE49-F238E27FC236}">
                  <a16:creationId xmlns:a16="http://schemas.microsoft.com/office/drawing/2014/main" id="{F3DCD776-5672-D02E-56BC-CE448399F83F}"/>
                </a:ext>
              </a:extLst>
            </p:cNvPr>
            <p:cNvCxnSpPr>
              <a:cxnSpLocks/>
            </p:cNvCxnSpPr>
            <p:nvPr/>
          </p:nvCxnSpPr>
          <p:spPr bwMode="auto">
            <a:xfrm flipV="1">
              <a:off x="7772400" y="3948921"/>
              <a:ext cx="0" cy="775479"/>
            </a:xfrm>
            <a:prstGeom prst="straightConnector1">
              <a:avLst/>
            </a:prstGeom>
            <a:solidFill>
              <a:srgbClr val="FFFFFF"/>
            </a:solidFill>
            <a:ln w="9525" cap="flat" cmpd="sng" algn="ctr">
              <a:solidFill>
                <a:srgbClr val="000000"/>
              </a:solidFill>
              <a:prstDash val="solid"/>
              <a:round/>
              <a:headEnd type="none" w="med" len="med"/>
              <a:tailEnd type="stealth"/>
            </a:ln>
            <a:effectLst/>
          </p:spPr>
        </p:cxnSp>
        <p:cxnSp>
          <p:nvCxnSpPr>
            <p:cNvPr id="24" name="Straight Arrow Connector 23">
              <a:extLst>
                <a:ext uri="{FF2B5EF4-FFF2-40B4-BE49-F238E27FC236}">
                  <a16:creationId xmlns:a16="http://schemas.microsoft.com/office/drawing/2014/main" id="{A200D98F-BF8E-8B88-5A7A-5501F4E5381E}"/>
                </a:ext>
              </a:extLst>
            </p:cNvPr>
            <p:cNvCxnSpPr>
              <a:cxnSpLocks/>
            </p:cNvCxnSpPr>
            <p:nvPr/>
          </p:nvCxnSpPr>
          <p:spPr bwMode="auto">
            <a:xfrm flipV="1">
              <a:off x="7772400" y="2758922"/>
              <a:ext cx="0" cy="482113"/>
            </a:xfrm>
            <a:prstGeom prst="straightConnector1">
              <a:avLst/>
            </a:prstGeom>
            <a:solidFill>
              <a:srgbClr val="FFFFFF"/>
            </a:solidFill>
            <a:ln w="9525" cap="flat" cmpd="sng" algn="ctr">
              <a:solidFill>
                <a:srgbClr val="000000"/>
              </a:solidFill>
              <a:prstDash val="solid"/>
              <a:round/>
              <a:headEnd type="none" w="med" len="med"/>
              <a:tailEnd type="stealth"/>
            </a:ln>
            <a:effectLst/>
          </p:spPr>
        </p:cxnSp>
        <p:sp>
          <p:nvSpPr>
            <p:cNvPr id="27" name="Rectangle 26">
              <a:extLst>
                <a:ext uri="{FF2B5EF4-FFF2-40B4-BE49-F238E27FC236}">
                  <a16:creationId xmlns:a16="http://schemas.microsoft.com/office/drawing/2014/main" id="{3D8BB7DF-06C3-0031-B5F6-32BA462CE219}"/>
                </a:ext>
              </a:extLst>
            </p:cNvPr>
            <p:cNvSpPr/>
            <p:nvPr/>
          </p:nvSpPr>
          <p:spPr>
            <a:xfrm>
              <a:off x="6704610" y="4275590"/>
              <a:ext cx="992579" cy="230832"/>
            </a:xfrm>
            <a:prstGeom prst="rect">
              <a:avLst/>
            </a:prstGeom>
          </p:spPr>
          <p:txBody>
            <a:bodyPr wrap="none">
              <a:spAutoFit/>
            </a:bodyPr>
            <a:lstStyle/>
            <a:p>
              <a:r>
                <a:rPr lang="en-US" sz="900" dirty="0" err="1"/>
                <a:t>representedBy</a:t>
              </a:r>
              <a:endParaRPr lang="en-US" sz="900" dirty="0"/>
            </a:p>
          </p:txBody>
        </p:sp>
        <p:sp>
          <p:nvSpPr>
            <p:cNvPr id="28" name="Rectangle 27">
              <a:extLst>
                <a:ext uri="{FF2B5EF4-FFF2-40B4-BE49-F238E27FC236}">
                  <a16:creationId xmlns:a16="http://schemas.microsoft.com/office/drawing/2014/main" id="{B0E2353B-A980-AB2E-19D1-4142BA01A5CF}"/>
                </a:ext>
              </a:extLst>
            </p:cNvPr>
            <p:cNvSpPr/>
            <p:nvPr/>
          </p:nvSpPr>
          <p:spPr>
            <a:xfrm>
              <a:off x="6703172" y="2904277"/>
              <a:ext cx="851515" cy="230832"/>
            </a:xfrm>
            <a:prstGeom prst="rect">
              <a:avLst/>
            </a:prstGeom>
          </p:spPr>
          <p:txBody>
            <a:bodyPr wrap="none">
              <a:spAutoFit/>
            </a:bodyPr>
            <a:lstStyle/>
            <a:p>
              <a:r>
                <a:rPr lang="en-US" sz="900" dirty="0" err="1"/>
                <a:t>conformsTo</a:t>
              </a:r>
              <a:endParaRPr lang="en-US" sz="900" dirty="0"/>
            </a:p>
          </p:txBody>
        </p:sp>
        <p:cxnSp>
          <p:nvCxnSpPr>
            <p:cNvPr id="29" name="Straight Arrow Connector 28">
              <a:extLst>
                <a:ext uri="{FF2B5EF4-FFF2-40B4-BE49-F238E27FC236}">
                  <a16:creationId xmlns:a16="http://schemas.microsoft.com/office/drawing/2014/main" id="{C188C091-90B8-84F8-094B-8B032E334988}"/>
                </a:ext>
              </a:extLst>
            </p:cNvPr>
            <p:cNvCxnSpPr>
              <a:cxnSpLocks/>
            </p:cNvCxnSpPr>
            <p:nvPr/>
          </p:nvCxnSpPr>
          <p:spPr bwMode="auto">
            <a:xfrm flipH="1" flipV="1">
              <a:off x="4419600" y="1783294"/>
              <a:ext cx="2495909" cy="502706"/>
            </a:xfrm>
            <a:prstGeom prst="straightConnector1">
              <a:avLst/>
            </a:prstGeom>
            <a:solidFill>
              <a:srgbClr val="FFFFFF"/>
            </a:solidFill>
            <a:ln w="9525" cap="flat" cmpd="sng" algn="ctr">
              <a:solidFill>
                <a:srgbClr val="000000"/>
              </a:solidFill>
              <a:prstDash val="solid"/>
              <a:round/>
              <a:headEnd type="none" w="med" len="med"/>
              <a:tailEnd type="stealth"/>
            </a:ln>
            <a:effectLst/>
          </p:spPr>
        </p:cxnSp>
        <p:sp>
          <p:nvSpPr>
            <p:cNvPr id="30" name="Rectangle 29">
              <a:extLst>
                <a:ext uri="{FF2B5EF4-FFF2-40B4-BE49-F238E27FC236}">
                  <a16:creationId xmlns:a16="http://schemas.microsoft.com/office/drawing/2014/main" id="{A872BC78-8B85-8543-3EBA-83A36D1680D9}"/>
                </a:ext>
              </a:extLst>
            </p:cNvPr>
            <p:cNvSpPr/>
            <p:nvPr/>
          </p:nvSpPr>
          <p:spPr>
            <a:xfrm>
              <a:off x="5513154" y="1709570"/>
              <a:ext cx="851515" cy="230832"/>
            </a:xfrm>
            <a:prstGeom prst="rect">
              <a:avLst/>
            </a:prstGeom>
          </p:spPr>
          <p:txBody>
            <a:bodyPr wrap="none">
              <a:spAutoFit/>
            </a:bodyPr>
            <a:lstStyle/>
            <a:p>
              <a:r>
                <a:rPr lang="en-US" sz="900" dirty="0" err="1"/>
                <a:t>conformsTo</a:t>
              </a:r>
              <a:endParaRPr lang="en-US" sz="900" dirty="0"/>
            </a:p>
          </p:txBody>
        </p:sp>
      </p:grpSp>
      <p:sp>
        <p:nvSpPr>
          <p:cNvPr id="5" name="Date Placeholder 1">
            <a:extLst>
              <a:ext uri="{FF2B5EF4-FFF2-40B4-BE49-F238E27FC236}">
                <a16:creationId xmlns:a16="http://schemas.microsoft.com/office/drawing/2014/main" id="{D69908CD-D5FE-54E5-5325-DB0B02F393C7}"/>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D-2</a:t>
            </a:r>
          </a:p>
        </p:txBody>
      </p:sp>
    </p:spTree>
    <p:extLst>
      <p:ext uri="{BB962C8B-B14F-4D97-AF65-F5344CB8AC3E}">
        <p14:creationId xmlns:p14="http://schemas.microsoft.com/office/powerpoint/2010/main" val="3078799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93494-FD94-4149-B90E-FE714CF2083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B0EB81-4D93-FDEE-D2A3-58D6C464C85C}"/>
              </a:ext>
            </a:extLst>
          </p:cNvPr>
          <p:cNvSpPr>
            <a:spLocks noGrp="1"/>
          </p:cNvSpPr>
          <p:nvPr>
            <p:ph type="title"/>
          </p:nvPr>
        </p:nvSpPr>
        <p:spPr>
          <a:xfrm>
            <a:off x="448852" y="152400"/>
            <a:ext cx="8229600" cy="682229"/>
          </a:xfrm>
        </p:spPr>
        <p:txBody>
          <a:bodyPr/>
          <a:lstStyle/>
          <a:p>
            <a:r>
              <a:rPr lang="en-US" dirty="0"/>
              <a:t>ISO 42010-2022 Architecture Definitions</a:t>
            </a:r>
          </a:p>
        </p:txBody>
      </p:sp>
      <p:sp>
        <p:nvSpPr>
          <p:cNvPr id="3" name="Content Placeholder 2">
            <a:extLst>
              <a:ext uri="{FF2B5EF4-FFF2-40B4-BE49-F238E27FC236}">
                <a16:creationId xmlns:a16="http://schemas.microsoft.com/office/drawing/2014/main" id="{51624149-DE94-EBBB-E97A-1F1A20FB7839}"/>
              </a:ext>
            </a:extLst>
          </p:cNvPr>
          <p:cNvSpPr>
            <a:spLocks noGrp="1"/>
          </p:cNvSpPr>
          <p:nvPr>
            <p:ph idx="1"/>
          </p:nvPr>
        </p:nvSpPr>
        <p:spPr>
          <a:xfrm>
            <a:off x="448852" y="914400"/>
            <a:ext cx="8229600" cy="5410200"/>
          </a:xfrm>
        </p:spPr>
        <p:txBody>
          <a:bodyPr/>
          <a:lstStyle/>
          <a:p>
            <a:r>
              <a:rPr lang="en-US" sz="1700" dirty="0"/>
              <a:t>Architecture Viewpoint</a:t>
            </a:r>
          </a:p>
          <a:p>
            <a:pPr lvl="1"/>
            <a:r>
              <a:rPr lang="en-US" sz="1400" dirty="0"/>
              <a:t>Set of conventions for the creation, interpretation, and use of an architecture view to frame one or more concerns</a:t>
            </a:r>
          </a:p>
          <a:p>
            <a:pPr lvl="1"/>
            <a:r>
              <a:rPr lang="en-US" sz="1400" dirty="0"/>
              <a:t>Note: a viewpoint is a frame of reference for the concerns determined by the architect as relevant to the purpose of the architecture description.</a:t>
            </a:r>
          </a:p>
          <a:p>
            <a:pPr lvl="1"/>
            <a:r>
              <a:rPr lang="en-US" sz="1400" dirty="0"/>
              <a:t>Note: The conventions of an architecture viewpoint are included in a specification of this viewpoint. In some communities and architecture frameworks, “view specification” is used to mean the same thing.</a:t>
            </a:r>
          </a:p>
          <a:p>
            <a:r>
              <a:rPr lang="en-US" sz="1700" dirty="0"/>
              <a:t>Architecture View</a:t>
            </a:r>
          </a:p>
          <a:p>
            <a:pPr lvl="1"/>
            <a:r>
              <a:rPr lang="en-US" sz="1400" dirty="0"/>
              <a:t>An Information item, governed by an architecture viewpoint, comprising a portion of an architecture description </a:t>
            </a:r>
          </a:p>
          <a:p>
            <a:pPr lvl="1"/>
            <a:r>
              <a:rPr lang="en-US" sz="1400" dirty="0"/>
              <a:t>Note: An architecture view could include contextual schema, conceptual, logical and physical data models, data dictionary and documents as view components, and entities, relations and attributes as AD elements.</a:t>
            </a:r>
          </a:p>
          <a:p>
            <a:r>
              <a:rPr lang="en-US" sz="1700" dirty="0"/>
              <a:t>Concern</a:t>
            </a:r>
          </a:p>
          <a:p>
            <a:pPr lvl="1"/>
            <a:r>
              <a:rPr lang="en-US" sz="1400" dirty="0"/>
              <a:t>Matter of relevance or importance to a stakeholder regarding an entity of interest, or some matter related to that entity.</a:t>
            </a:r>
          </a:p>
          <a:p>
            <a:pPr lvl="1"/>
            <a:r>
              <a:rPr lang="en-US" sz="1400" dirty="0"/>
              <a:t>Note: Stated concerns are useful when relevant to the purpose of the architecting effort and refer to specific rather than categorical difficulties, problems, or requirements.</a:t>
            </a:r>
          </a:p>
          <a:p>
            <a:r>
              <a:rPr lang="en-US" sz="1700" dirty="0"/>
              <a:t>Correspondence</a:t>
            </a:r>
          </a:p>
          <a:p>
            <a:pPr lvl="1"/>
            <a:r>
              <a:rPr lang="en-US" sz="1400" dirty="0"/>
              <a:t>Identified or named relationship between two or more architecture description elements </a:t>
            </a:r>
          </a:p>
          <a:p>
            <a:pPr lvl="1"/>
            <a:r>
              <a:rPr lang="en-US" sz="1400" dirty="0"/>
              <a:t>Note: A function such that for elements in one viewpoint there is a related element in another viewpoint; the condition of being in conformity from elements in one viewpoint to elements in another. </a:t>
            </a:r>
          </a:p>
          <a:p>
            <a:pPr lvl="1"/>
            <a:r>
              <a:rPr lang="en-US" sz="1400" dirty="0"/>
              <a:t>Note: Correspondences are used to express a wide range of relationships, such as equivalence, composition, refinement, consistency, traceability, dependency, constraint, satisfaction, and obligation.</a:t>
            </a:r>
          </a:p>
          <a:p>
            <a:pPr lvl="1"/>
            <a:endParaRPr lang="en-US" sz="1400" dirty="0"/>
          </a:p>
        </p:txBody>
      </p:sp>
      <p:sp>
        <p:nvSpPr>
          <p:cNvPr id="5" name="Date Placeholder 4">
            <a:extLst>
              <a:ext uri="{FF2B5EF4-FFF2-40B4-BE49-F238E27FC236}">
                <a16:creationId xmlns:a16="http://schemas.microsoft.com/office/drawing/2014/main" id="{8042B8E6-EA6B-BD00-0781-5242BE4EB853}"/>
              </a:ext>
            </a:extLst>
          </p:cNvPr>
          <p:cNvSpPr>
            <a:spLocks noGrp="1"/>
          </p:cNvSpPr>
          <p:nvPr>
            <p:ph type="dt" sz="half" idx="2"/>
          </p:nvPr>
        </p:nvSpPr>
        <p:spPr>
          <a:xfrm>
            <a:off x="114300" y="6533924"/>
            <a:ext cx="1562100" cy="260350"/>
          </a:xfrm>
          <a:prstGeom prst="rect">
            <a:avLst/>
          </a:prstGeom>
        </p:spPr>
        <p:txBody>
          <a:bodyPr vert="horz" lIns="91440" tIns="45720" rIns="91440" bIns="45720" rtlCol="0" anchor="ctr"/>
          <a:lstStyle>
            <a:defPPr>
              <a:defRPr lang="en-US"/>
            </a:defPPr>
            <a:lvl1pPr algn="l" rtl="0" fontAlgn="base">
              <a:spcBef>
                <a:spcPct val="0"/>
              </a:spcBef>
              <a:spcAft>
                <a:spcPct val="0"/>
              </a:spcAft>
              <a:defRPr sz="1200" kern="1200" smtClean="0">
                <a:solidFill>
                  <a:srgbClr val="1F497D"/>
                </a:solidFill>
                <a:latin typeface="Arial" charset="0"/>
                <a:ea typeface="Osaka" charset="0"/>
                <a:cs typeface="Osaka" charset="0"/>
              </a:defRPr>
            </a:lvl1pPr>
            <a:lvl2pPr marL="457200" algn="l" rtl="0" fontAlgn="base">
              <a:spcBef>
                <a:spcPct val="0"/>
              </a:spcBef>
              <a:spcAft>
                <a:spcPct val="0"/>
              </a:spcAft>
              <a:defRPr kern="1200">
                <a:solidFill>
                  <a:schemeClr val="tx1"/>
                </a:solidFill>
                <a:latin typeface="Arial" pitchFamily="34" charset="0"/>
                <a:ea typeface="Osaka" pitchFamily="-84" charset="-128"/>
                <a:cs typeface="+mn-cs"/>
              </a:defRPr>
            </a:lvl2pPr>
            <a:lvl3pPr marL="914400" algn="l" rtl="0" fontAlgn="base">
              <a:spcBef>
                <a:spcPct val="0"/>
              </a:spcBef>
              <a:spcAft>
                <a:spcPct val="0"/>
              </a:spcAft>
              <a:defRPr kern="1200">
                <a:solidFill>
                  <a:schemeClr val="tx1"/>
                </a:solidFill>
                <a:latin typeface="Arial" pitchFamily="34" charset="0"/>
                <a:ea typeface="Osaka" pitchFamily="-84" charset="-128"/>
                <a:cs typeface="+mn-cs"/>
              </a:defRPr>
            </a:lvl3pPr>
            <a:lvl4pPr marL="1371600" algn="l" rtl="0" fontAlgn="base">
              <a:spcBef>
                <a:spcPct val="0"/>
              </a:spcBef>
              <a:spcAft>
                <a:spcPct val="0"/>
              </a:spcAft>
              <a:defRPr kern="1200">
                <a:solidFill>
                  <a:schemeClr val="tx1"/>
                </a:solidFill>
                <a:latin typeface="Arial" pitchFamily="34" charset="0"/>
                <a:ea typeface="Osaka" pitchFamily="-84" charset="-128"/>
                <a:cs typeface="+mn-cs"/>
              </a:defRPr>
            </a:lvl4pPr>
            <a:lvl5pPr marL="1828800" algn="l" rtl="0" fontAlgn="base">
              <a:spcBef>
                <a:spcPct val="0"/>
              </a:spcBef>
              <a:spcAft>
                <a:spcPct val="0"/>
              </a:spcAft>
              <a:defRPr kern="1200">
                <a:solidFill>
                  <a:schemeClr val="tx1"/>
                </a:solidFill>
                <a:latin typeface="Arial" pitchFamily="34" charset="0"/>
                <a:ea typeface="Osaka" pitchFamily="-84" charset="-128"/>
                <a:cs typeface="+mn-cs"/>
              </a:defRPr>
            </a:lvl5pPr>
            <a:lvl6pPr marL="2286000" algn="l" defTabSz="914400" rtl="0" eaLnBrk="1" latinLnBrk="0" hangingPunct="1">
              <a:defRPr kern="1200">
                <a:solidFill>
                  <a:schemeClr val="tx1"/>
                </a:solidFill>
                <a:latin typeface="Arial" pitchFamily="34" charset="0"/>
                <a:ea typeface="Osaka" pitchFamily="-84" charset="-128"/>
                <a:cs typeface="+mn-cs"/>
              </a:defRPr>
            </a:lvl6pPr>
            <a:lvl7pPr marL="2743200" algn="l" defTabSz="914400" rtl="0" eaLnBrk="1" latinLnBrk="0" hangingPunct="1">
              <a:defRPr kern="1200">
                <a:solidFill>
                  <a:schemeClr val="tx1"/>
                </a:solidFill>
                <a:latin typeface="Arial" pitchFamily="34" charset="0"/>
                <a:ea typeface="Osaka" pitchFamily="-84" charset="-128"/>
                <a:cs typeface="+mn-cs"/>
              </a:defRPr>
            </a:lvl7pPr>
            <a:lvl8pPr marL="3200400" algn="l" defTabSz="914400" rtl="0" eaLnBrk="1" latinLnBrk="0" hangingPunct="1">
              <a:defRPr kern="1200">
                <a:solidFill>
                  <a:schemeClr val="tx1"/>
                </a:solidFill>
                <a:latin typeface="Arial" pitchFamily="34" charset="0"/>
                <a:ea typeface="Osaka" pitchFamily="-84" charset="-128"/>
                <a:cs typeface="+mn-cs"/>
              </a:defRPr>
            </a:lvl8pPr>
            <a:lvl9pPr marL="3657600" algn="l" defTabSz="914400" rtl="0" eaLnBrk="1" latinLnBrk="0" hangingPunct="1">
              <a:defRPr kern="1200">
                <a:solidFill>
                  <a:schemeClr val="tx1"/>
                </a:solidFill>
                <a:latin typeface="Arial" pitchFamily="34" charset="0"/>
                <a:ea typeface="Osaka" pitchFamily="-84" charset="-128"/>
                <a:cs typeface="+mn-cs"/>
              </a:defRPr>
            </a:lvl9pPr>
          </a:lstStyle>
          <a:p>
            <a:r>
              <a:rPr lang="en-US" sz="1000" b="0"/>
              <a:t>28 Mar 2024</a:t>
            </a:r>
            <a:endParaRPr lang="en-US" altLang="en-US" sz="1000" b="0" dirty="0"/>
          </a:p>
        </p:txBody>
      </p:sp>
    </p:spTree>
    <p:extLst>
      <p:ext uri="{BB962C8B-B14F-4D97-AF65-F5344CB8AC3E}">
        <p14:creationId xmlns:p14="http://schemas.microsoft.com/office/powerpoint/2010/main" val="112195293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88487-F96F-294B-9032-99EB95DB8236}"/>
              </a:ext>
            </a:extLst>
          </p:cNvPr>
          <p:cNvSpPr>
            <a:spLocks noGrp="1"/>
          </p:cNvSpPr>
          <p:nvPr>
            <p:ph type="title"/>
          </p:nvPr>
        </p:nvSpPr>
        <p:spPr/>
        <p:txBody>
          <a:bodyPr/>
          <a:lstStyle/>
          <a:p>
            <a:r>
              <a:rPr lang="en-US" dirty="0"/>
              <a:t>Earlier Arch Viewpoints</a:t>
            </a:r>
          </a:p>
        </p:txBody>
      </p:sp>
      <p:sp>
        <p:nvSpPr>
          <p:cNvPr id="3" name="Date Placeholder 2">
            <a:extLst>
              <a:ext uri="{FF2B5EF4-FFF2-40B4-BE49-F238E27FC236}">
                <a16:creationId xmlns:a16="http://schemas.microsoft.com/office/drawing/2014/main" id="{A7841E72-D612-59C8-2BA2-7573A29273E4}"/>
              </a:ext>
            </a:extLst>
          </p:cNvPr>
          <p:cNvSpPr>
            <a:spLocks noGrp="1"/>
          </p:cNvSpPr>
          <p:nvPr>
            <p:ph type="dt" sz="half" idx="2"/>
          </p:nvPr>
        </p:nvSpPr>
        <p:spPr/>
        <p:txBody>
          <a:bodyPr/>
          <a:lstStyle/>
          <a:p>
            <a:r>
              <a:rPr lang="en-US"/>
              <a:t>28 Mar 2024</a:t>
            </a:r>
            <a:endParaRPr lang="en-US" dirty="0"/>
          </a:p>
        </p:txBody>
      </p:sp>
      <p:pic>
        <p:nvPicPr>
          <p:cNvPr id="4" name="Picture 3" descr="A group of people sitting around a table&#10;&#10;Description automatically generated with medium confidence">
            <a:extLst>
              <a:ext uri="{FF2B5EF4-FFF2-40B4-BE49-F238E27FC236}">
                <a16:creationId xmlns:a16="http://schemas.microsoft.com/office/drawing/2014/main" id="{E4D865B0-ACE4-20E5-B34C-679FCF8B6E4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62150" y="1613852"/>
            <a:ext cx="5219700" cy="3630295"/>
          </a:xfrm>
          <a:prstGeom prst="rect">
            <a:avLst/>
          </a:prstGeom>
        </p:spPr>
      </p:pic>
      <p:sp>
        <p:nvSpPr>
          <p:cNvPr id="6" name="TextBox 5">
            <a:extLst>
              <a:ext uri="{FF2B5EF4-FFF2-40B4-BE49-F238E27FC236}">
                <a16:creationId xmlns:a16="http://schemas.microsoft.com/office/drawing/2014/main" id="{EBA4E93C-558E-A385-FC01-94D5C1346D61}"/>
              </a:ext>
            </a:extLst>
          </p:cNvPr>
          <p:cNvSpPr txBox="1"/>
          <p:nvPr/>
        </p:nvSpPr>
        <p:spPr>
          <a:xfrm>
            <a:off x="2286000" y="5638800"/>
            <a:ext cx="4572000" cy="430887"/>
          </a:xfrm>
          <a:prstGeom prst="rect">
            <a:avLst/>
          </a:prstGeom>
          <a:noFill/>
        </p:spPr>
        <p:txBody>
          <a:bodyPr wrap="square">
            <a:spAutoFit/>
          </a:bodyPr>
          <a:lstStyle/>
          <a:p>
            <a:pPr marL="0" marR="0">
              <a:spcBef>
                <a:spcPts val="0"/>
              </a:spcBef>
              <a:spcAft>
                <a:spcPts val="0"/>
              </a:spcAft>
            </a:pPr>
            <a:r>
              <a:rPr lang="en-US" sz="1100" dirty="0">
                <a:effectLst/>
                <a:latin typeface="Calibri" panose="020F0502020204030204" pitchFamily="34" charset="0"/>
                <a:ea typeface="Times New Roman" panose="02020603050405020304" pitchFamily="18" charset="0"/>
              </a:rPr>
              <a:t>From JPL Pub 89-24, “The Voyager Neptune Travel Guide”, Charles </a:t>
            </a:r>
            <a:r>
              <a:rPr lang="en-US" sz="1100" dirty="0" err="1">
                <a:effectLst/>
                <a:latin typeface="Calibri" panose="020F0502020204030204" pitchFamily="34" charset="0"/>
                <a:ea typeface="Times New Roman" panose="02020603050405020304" pitchFamily="18" charset="0"/>
              </a:rPr>
              <a:t>Kohlhase</a:t>
            </a:r>
            <a:r>
              <a:rPr lang="en-US" sz="1100" dirty="0">
                <a:effectLst/>
                <a:latin typeface="Calibri" panose="020F0502020204030204" pitchFamily="34" charset="0"/>
                <a:ea typeface="Times New Roman" panose="02020603050405020304" pitchFamily="18" charset="0"/>
              </a:rPr>
              <a:t> editor, June 1, 1989 (artist Phil Gwinn) </a:t>
            </a:r>
            <a:endParaRPr lang="en-US" sz="1800" dirty="0">
              <a:effectLst/>
              <a:latin typeface="Times New Roman" panose="02020603050405020304" pitchFamily="18" charset="0"/>
              <a:ea typeface="Times New Roman" panose="02020603050405020304" pitchFamily="18" charset="0"/>
            </a:endParaRPr>
          </a:p>
        </p:txBody>
      </p:sp>
      <p:sp>
        <p:nvSpPr>
          <p:cNvPr id="5" name="Date Placeholder 1">
            <a:extLst>
              <a:ext uri="{FF2B5EF4-FFF2-40B4-BE49-F238E27FC236}">
                <a16:creationId xmlns:a16="http://schemas.microsoft.com/office/drawing/2014/main" id="{CA541DDC-BCF2-DB71-AD33-75C2D2D15A97}"/>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D-3</a:t>
            </a:r>
          </a:p>
        </p:txBody>
      </p:sp>
    </p:spTree>
    <p:extLst>
      <p:ext uri="{BB962C8B-B14F-4D97-AF65-F5344CB8AC3E}">
        <p14:creationId xmlns:p14="http://schemas.microsoft.com/office/powerpoint/2010/main" val="1839567920"/>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Date Placeholder 2">
            <a:extLst>
              <a:ext uri="{FF2B5EF4-FFF2-40B4-BE49-F238E27FC236}">
                <a16:creationId xmlns:a16="http://schemas.microsoft.com/office/drawing/2014/main" id="{215A5670-CD10-574F-BFAB-8A4FA1743907}"/>
              </a:ext>
            </a:extLst>
          </p:cNvPr>
          <p:cNvSpPr>
            <a:spLocks noGrp="1"/>
          </p:cNvSpPr>
          <p:nvPr>
            <p:ph type="dt" sz="half" idx="10"/>
          </p:nvPr>
        </p:nvSpPr>
        <p:spPr bwMode="auto">
          <a:xfrm>
            <a:off x="0" y="6553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r>
              <a:rPr lang="en-US" altLang="en-US"/>
              <a:t>28 Mar 2024</a:t>
            </a:r>
          </a:p>
        </p:txBody>
      </p:sp>
      <p:sp>
        <p:nvSpPr>
          <p:cNvPr id="315474" name="Text Box 82">
            <a:extLst>
              <a:ext uri="{FF2B5EF4-FFF2-40B4-BE49-F238E27FC236}">
                <a16:creationId xmlns:a16="http://schemas.microsoft.com/office/drawing/2014/main" id="{021D1146-00BB-3D40-8321-3D9DDB09051F}"/>
              </a:ext>
            </a:extLst>
          </p:cNvPr>
          <p:cNvSpPr txBox="1">
            <a:spLocks noChangeArrowheads="1"/>
          </p:cNvSpPr>
          <p:nvPr/>
        </p:nvSpPr>
        <p:spPr bwMode="auto">
          <a:xfrm rot="-1919598">
            <a:off x="1565275" y="2840038"/>
            <a:ext cx="6540500" cy="1708150"/>
          </a:xfrm>
          <a:prstGeom prst="rect">
            <a:avLst/>
          </a:prstGeom>
          <a:solidFill>
            <a:schemeClr val="bg1">
              <a:alpha val="13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600">
                <a:solidFill>
                  <a:srgbClr val="EFF5FF"/>
                </a:solidFill>
              </a:rPr>
              <a:t>Preliminary</a:t>
            </a:r>
            <a:endParaRPr lang="en-US" altLang="en-US" sz="10600">
              <a:solidFill>
                <a:schemeClr val="hlink"/>
              </a:solidFill>
            </a:endParaRPr>
          </a:p>
        </p:txBody>
      </p:sp>
      <p:sp>
        <p:nvSpPr>
          <p:cNvPr id="315434" name="Rectangle 42">
            <a:extLst>
              <a:ext uri="{FF2B5EF4-FFF2-40B4-BE49-F238E27FC236}">
                <a16:creationId xmlns:a16="http://schemas.microsoft.com/office/drawing/2014/main" id="{8C47B5D6-C7E6-E142-81CB-F59CF3723DC7}"/>
              </a:ext>
            </a:extLst>
          </p:cNvPr>
          <p:cNvSpPr>
            <a:spLocks noChangeArrowheads="1"/>
          </p:cNvSpPr>
          <p:nvPr/>
        </p:nvSpPr>
        <p:spPr bwMode="auto">
          <a:xfrm>
            <a:off x="1524000" y="2325688"/>
            <a:ext cx="6408738" cy="329088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394" name="Rectangle 2">
            <a:extLst>
              <a:ext uri="{FF2B5EF4-FFF2-40B4-BE49-F238E27FC236}">
                <a16:creationId xmlns:a16="http://schemas.microsoft.com/office/drawing/2014/main" id="{74D15DDA-9812-5847-A7B8-5303C6CC844E}"/>
              </a:ext>
            </a:extLst>
          </p:cNvPr>
          <p:cNvSpPr>
            <a:spLocks noGrp="1" noChangeArrowheads="1"/>
          </p:cNvSpPr>
          <p:nvPr>
            <p:ph type="title"/>
          </p:nvPr>
        </p:nvSpPr>
        <p:spPr/>
        <p:txBody>
          <a:bodyPr/>
          <a:lstStyle/>
          <a:p>
            <a:r>
              <a:rPr lang="en-US" altLang="en-US" sz="2800"/>
              <a:t>Enterprise View Using SysML </a:t>
            </a:r>
            <a:br>
              <a:rPr lang="en-US" altLang="en-US" sz="2800"/>
            </a:br>
            <a:r>
              <a:rPr lang="en-US" altLang="en-US" sz="2800"/>
              <a:t>Use Case Diagram</a:t>
            </a:r>
          </a:p>
        </p:txBody>
      </p:sp>
      <p:grpSp>
        <p:nvGrpSpPr>
          <p:cNvPr id="315398" name="Group 6">
            <a:extLst>
              <a:ext uri="{FF2B5EF4-FFF2-40B4-BE49-F238E27FC236}">
                <a16:creationId xmlns:a16="http://schemas.microsoft.com/office/drawing/2014/main" id="{F8E06410-198C-2141-83DA-BA7073A9AE91}"/>
              </a:ext>
            </a:extLst>
          </p:cNvPr>
          <p:cNvGrpSpPr>
            <a:grpSpLocks/>
          </p:cNvGrpSpPr>
          <p:nvPr/>
        </p:nvGrpSpPr>
        <p:grpSpPr bwMode="auto">
          <a:xfrm>
            <a:off x="619125" y="1406525"/>
            <a:ext cx="8147050" cy="4864100"/>
            <a:chOff x="906" y="1255"/>
            <a:chExt cx="4110" cy="2326"/>
          </a:xfrm>
        </p:grpSpPr>
        <p:sp>
          <p:nvSpPr>
            <p:cNvPr id="315395" name="Rectangle 3">
              <a:extLst>
                <a:ext uri="{FF2B5EF4-FFF2-40B4-BE49-F238E27FC236}">
                  <a16:creationId xmlns:a16="http://schemas.microsoft.com/office/drawing/2014/main" id="{3276900C-21AA-CD4F-AC30-F626DC4A9860}"/>
                </a:ext>
              </a:extLst>
            </p:cNvPr>
            <p:cNvSpPr>
              <a:spLocks noChangeArrowheads="1"/>
            </p:cNvSpPr>
            <p:nvPr/>
          </p:nvSpPr>
          <p:spPr bwMode="auto">
            <a:xfrm>
              <a:off x="906" y="1255"/>
              <a:ext cx="4110" cy="232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396" name="Freeform 4">
              <a:extLst>
                <a:ext uri="{FF2B5EF4-FFF2-40B4-BE49-F238E27FC236}">
                  <a16:creationId xmlns:a16="http://schemas.microsoft.com/office/drawing/2014/main" id="{8C76D3A8-FB40-714C-9F46-558D75382AE8}"/>
                </a:ext>
              </a:extLst>
            </p:cNvPr>
            <p:cNvSpPr>
              <a:spLocks/>
            </p:cNvSpPr>
            <p:nvPr/>
          </p:nvSpPr>
          <p:spPr bwMode="auto">
            <a:xfrm>
              <a:off x="911" y="1255"/>
              <a:ext cx="1532" cy="296"/>
            </a:xfrm>
            <a:custGeom>
              <a:avLst/>
              <a:gdLst>
                <a:gd name="T0" fmla="*/ 0 w 1532"/>
                <a:gd name="T1" fmla="*/ 296 h 296"/>
                <a:gd name="T2" fmla="*/ 1403 w 1532"/>
                <a:gd name="T3" fmla="*/ 290 h 296"/>
                <a:gd name="T4" fmla="*/ 1532 w 1532"/>
                <a:gd name="T5" fmla="*/ 185 h 296"/>
                <a:gd name="T6" fmla="*/ 1532 w 1532"/>
                <a:gd name="T7" fmla="*/ 0 h 296"/>
              </a:gdLst>
              <a:ahLst/>
              <a:cxnLst>
                <a:cxn ang="0">
                  <a:pos x="T0" y="T1"/>
                </a:cxn>
                <a:cxn ang="0">
                  <a:pos x="T2" y="T3"/>
                </a:cxn>
                <a:cxn ang="0">
                  <a:pos x="T4" y="T5"/>
                </a:cxn>
                <a:cxn ang="0">
                  <a:pos x="T6" y="T7"/>
                </a:cxn>
              </a:cxnLst>
              <a:rect l="0" t="0" r="r" b="b"/>
              <a:pathLst>
                <a:path w="1532" h="296">
                  <a:moveTo>
                    <a:pt x="0" y="296"/>
                  </a:moveTo>
                  <a:lnTo>
                    <a:pt x="1403" y="290"/>
                  </a:lnTo>
                  <a:lnTo>
                    <a:pt x="1532" y="185"/>
                  </a:lnTo>
                  <a:lnTo>
                    <a:pt x="1532" y="0"/>
                  </a:ln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315397" name="Rectangle 5">
            <a:extLst>
              <a:ext uri="{FF2B5EF4-FFF2-40B4-BE49-F238E27FC236}">
                <a16:creationId xmlns:a16="http://schemas.microsoft.com/office/drawing/2014/main" id="{AD2D3831-1AA5-D349-A537-9D8FA15C30EA}"/>
              </a:ext>
            </a:extLst>
          </p:cNvPr>
          <p:cNvSpPr>
            <a:spLocks noChangeArrowheads="1"/>
          </p:cNvSpPr>
          <p:nvPr/>
        </p:nvSpPr>
        <p:spPr bwMode="auto">
          <a:xfrm>
            <a:off x="1298575" y="1535113"/>
            <a:ext cx="15113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algn="ctr"/>
            <a:r>
              <a:rPr lang="en-US" altLang="en-US" sz="1200">
                <a:solidFill>
                  <a:srgbClr val="000000"/>
                </a:solidFill>
                <a:latin typeface="Arial" panose="020B0604020202020204" pitchFamily="34" charset="0"/>
              </a:rPr>
              <a:t>&lt;&lt;usage&gt;&gt;</a:t>
            </a:r>
          </a:p>
          <a:p>
            <a:pPr algn="ctr"/>
            <a:r>
              <a:rPr lang="en-US" altLang="en-US" sz="1200">
                <a:solidFill>
                  <a:srgbClr val="000000"/>
                </a:solidFill>
                <a:latin typeface="Arial" panose="020B0604020202020204" pitchFamily="34" charset="0"/>
              </a:rPr>
              <a:t>Enterprise: Use Case</a:t>
            </a:r>
            <a:endParaRPr lang="en-US" altLang="en-US" sz="1200"/>
          </a:p>
        </p:txBody>
      </p:sp>
      <p:sp>
        <p:nvSpPr>
          <p:cNvPr id="315399" name="Oval 7">
            <a:extLst>
              <a:ext uri="{FF2B5EF4-FFF2-40B4-BE49-F238E27FC236}">
                <a16:creationId xmlns:a16="http://schemas.microsoft.com/office/drawing/2014/main" id="{1A8F3695-A66F-9747-9AD4-6388FAF50DDD}"/>
              </a:ext>
            </a:extLst>
          </p:cNvPr>
          <p:cNvSpPr>
            <a:spLocks noChangeArrowheads="1"/>
          </p:cNvSpPr>
          <p:nvPr/>
        </p:nvSpPr>
        <p:spPr bwMode="auto">
          <a:xfrm rot="-23403">
            <a:off x="3787775" y="2397125"/>
            <a:ext cx="2032000" cy="733425"/>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200" b="1">
                <a:latin typeface="Arial" panose="020B0604020202020204" pitchFamily="34" charset="0"/>
              </a:rPr>
              <a:t>Mars Exploration</a:t>
            </a:r>
          </a:p>
          <a:p>
            <a:pPr algn="ctr" eaLnBrk="0" hangingPunct="0"/>
            <a:r>
              <a:rPr lang="en-US" altLang="en-US" sz="1200" b="1">
                <a:latin typeface="Arial" panose="020B0604020202020204" pitchFamily="34" charset="0"/>
              </a:rPr>
              <a:t>Program </a:t>
            </a:r>
            <a:r>
              <a:rPr lang="en-US" altLang="en-US" sz="1200" b="1" u="sng">
                <a:latin typeface="Arial" panose="020B0604020202020204" pitchFamily="34" charset="0"/>
              </a:rPr>
              <a:t>Federation</a:t>
            </a:r>
          </a:p>
        </p:txBody>
      </p:sp>
      <p:sp>
        <p:nvSpPr>
          <p:cNvPr id="315400" name="Oval 8">
            <a:extLst>
              <a:ext uri="{FF2B5EF4-FFF2-40B4-BE49-F238E27FC236}">
                <a16:creationId xmlns:a16="http://schemas.microsoft.com/office/drawing/2014/main" id="{05AD1630-18E9-EC44-AA92-D24911D352C1}"/>
              </a:ext>
            </a:extLst>
          </p:cNvPr>
          <p:cNvSpPr>
            <a:spLocks noChangeArrowheads="1"/>
          </p:cNvSpPr>
          <p:nvPr/>
        </p:nvSpPr>
        <p:spPr bwMode="auto">
          <a:xfrm>
            <a:off x="1890713" y="3997325"/>
            <a:ext cx="1295400" cy="3810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200" b="1">
                <a:latin typeface="Arial" panose="020B0604020202020204" pitchFamily="34" charset="0"/>
              </a:rPr>
              <a:t>Mission A</a:t>
            </a:r>
          </a:p>
        </p:txBody>
      </p:sp>
      <p:sp>
        <p:nvSpPr>
          <p:cNvPr id="315401" name="Oval 9">
            <a:extLst>
              <a:ext uri="{FF2B5EF4-FFF2-40B4-BE49-F238E27FC236}">
                <a16:creationId xmlns:a16="http://schemas.microsoft.com/office/drawing/2014/main" id="{477068A1-A50B-794C-B818-4DB890E76F59}"/>
              </a:ext>
            </a:extLst>
          </p:cNvPr>
          <p:cNvSpPr>
            <a:spLocks noChangeArrowheads="1"/>
          </p:cNvSpPr>
          <p:nvPr/>
        </p:nvSpPr>
        <p:spPr bwMode="auto">
          <a:xfrm>
            <a:off x="1901825" y="3124200"/>
            <a:ext cx="1244600" cy="40005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200" b="1">
                <a:latin typeface="Arial" panose="020B0604020202020204" pitchFamily="34" charset="0"/>
              </a:rPr>
              <a:t>Agency ABC</a:t>
            </a:r>
          </a:p>
        </p:txBody>
      </p:sp>
      <p:sp>
        <p:nvSpPr>
          <p:cNvPr id="315403" name="Oval 11">
            <a:extLst>
              <a:ext uri="{FF2B5EF4-FFF2-40B4-BE49-F238E27FC236}">
                <a16:creationId xmlns:a16="http://schemas.microsoft.com/office/drawing/2014/main" id="{C957583B-6714-B748-BA52-E42CD0FA25C2}"/>
              </a:ext>
            </a:extLst>
          </p:cNvPr>
          <p:cNvSpPr>
            <a:spLocks noChangeArrowheads="1"/>
          </p:cNvSpPr>
          <p:nvPr/>
        </p:nvSpPr>
        <p:spPr bwMode="auto">
          <a:xfrm>
            <a:off x="3716338" y="4422775"/>
            <a:ext cx="838200" cy="3810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200" b="1">
                <a:latin typeface="Arial" panose="020B0604020202020204" pitchFamily="34" charset="0"/>
              </a:rPr>
              <a:t>GTN B</a:t>
            </a:r>
          </a:p>
        </p:txBody>
      </p:sp>
      <p:sp>
        <p:nvSpPr>
          <p:cNvPr id="315405" name="Oval 13">
            <a:extLst>
              <a:ext uri="{FF2B5EF4-FFF2-40B4-BE49-F238E27FC236}">
                <a16:creationId xmlns:a16="http://schemas.microsoft.com/office/drawing/2014/main" id="{AE5FA1B6-540E-F648-8E12-201997CE3F80}"/>
              </a:ext>
            </a:extLst>
          </p:cNvPr>
          <p:cNvSpPr>
            <a:spLocks noChangeArrowheads="1"/>
          </p:cNvSpPr>
          <p:nvPr/>
        </p:nvSpPr>
        <p:spPr bwMode="auto">
          <a:xfrm>
            <a:off x="6323013" y="3938588"/>
            <a:ext cx="1295400" cy="381000"/>
          </a:xfrm>
          <a:prstGeom prst="ellipse">
            <a:avLst/>
          </a:pr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200" b="1">
                <a:solidFill>
                  <a:schemeClr val="bg1"/>
                </a:solidFill>
                <a:latin typeface="Arial" panose="020B0604020202020204" pitchFamily="34" charset="0"/>
              </a:rPr>
              <a:t>Mission Q</a:t>
            </a:r>
            <a:endParaRPr lang="en-US" altLang="en-US" sz="1800">
              <a:solidFill>
                <a:schemeClr val="bg1"/>
              </a:solidFill>
              <a:latin typeface="Times" pitchFamily="2" charset="0"/>
            </a:endParaRPr>
          </a:p>
        </p:txBody>
      </p:sp>
      <p:sp>
        <p:nvSpPr>
          <p:cNvPr id="315408" name="Oval 16">
            <a:extLst>
              <a:ext uri="{FF2B5EF4-FFF2-40B4-BE49-F238E27FC236}">
                <a16:creationId xmlns:a16="http://schemas.microsoft.com/office/drawing/2014/main" id="{46F9387A-A3C7-CE4F-AECE-67C39F17A368}"/>
              </a:ext>
            </a:extLst>
          </p:cNvPr>
          <p:cNvSpPr>
            <a:spLocks noChangeArrowheads="1"/>
          </p:cNvSpPr>
          <p:nvPr/>
        </p:nvSpPr>
        <p:spPr bwMode="auto">
          <a:xfrm>
            <a:off x="5946775" y="4881563"/>
            <a:ext cx="990600" cy="3810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200" b="1">
                <a:latin typeface="Arial" panose="020B0604020202020204" pitchFamily="34" charset="0"/>
              </a:rPr>
              <a:t>Instr C</a:t>
            </a:r>
          </a:p>
        </p:txBody>
      </p:sp>
      <p:sp>
        <p:nvSpPr>
          <p:cNvPr id="315410" name="Oval 18">
            <a:extLst>
              <a:ext uri="{FF2B5EF4-FFF2-40B4-BE49-F238E27FC236}">
                <a16:creationId xmlns:a16="http://schemas.microsoft.com/office/drawing/2014/main" id="{5C59EC17-B095-8C4E-883E-DCF91F87B67D}"/>
              </a:ext>
            </a:extLst>
          </p:cNvPr>
          <p:cNvSpPr>
            <a:spLocks noChangeArrowheads="1"/>
          </p:cNvSpPr>
          <p:nvPr/>
        </p:nvSpPr>
        <p:spPr bwMode="auto">
          <a:xfrm>
            <a:off x="6315075" y="3149600"/>
            <a:ext cx="1244600" cy="400050"/>
          </a:xfrm>
          <a:prstGeom prst="ellipse">
            <a:avLst/>
          </a:pr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200" b="1">
                <a:solidFill>
                  <a:schemeClr val="bg1"/>
                </a:solidFill>
                <a:latin typeface="Arial" panose="020B0604020202020204" pitchFamily="34" charset="0"/>
              </a:rPr>
              <a:t>Agency QRS</a:t>
            </a:r>
          </a:p>
        </p:txBody>
      </p:sp>
      <p:sp>
        <p:nvSpPr>
          <p:cNvPr id="315411" name="AutoShape 19">
            <a:extLst>
              <a:ext uri="{FF2B5EF4-FFF2-40B4-BE49-F238E27FC236}">
                <a16:creationId xmlns:a16="http://schemas.microsoft.com/office/drawing/2014/main" id="{BBE9109C-4EDF-6A42-91FF-7518C96455B7}"/>
              </a:ext>
            </a:extLst>
          </p:cNvPr>
          <p:cNvSpPr>
            <a:spLocks noChangeArrowheads="1"/>
          </p:cNvSpPr>
          <p:nvPr/>
        </p:nvSpPr>
        <p:spPr bwMode="auto">
          <a:xfrm flipV="1">
            <a:off x="6683375" y="5715000"/>
            <a:ext cx="820738" cy="400050"/>
          </a:xfrm>
          <a:prstGeom prst="foldedCorner">
            <a:avLst>
              <a:gd name="adj" fmla="val 12500"/>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a:r>
              <a:rPr lang="en-US" altLang="en-US" sz="900">
                <a:latin typeface="Arial" panose="020B0604020202020204" pitchFamily="34" charset="0"/>
              </a:rPr>
              <a:t>Instrument</a:t>
            </a:r>
          </a:p>
          <a:p>
            <a:pPr algn="ctr"/>
            <a:r>
              <a:rPr lang="en-US" altLang="en-US" sz="900">
                <a:latin typeface="Arial" panose="020B0604020202020204" pitchFamily="34" charset="0"/>
              </a:rPr>
              <a:t>Integration</a:t>
            </a:r>
          </a:p>
        </p:txBody>
      </p:sp>
      <p:sp>
        <p:nvSpPr>
          <p:cNvPr id="315412" name="AutoShape 20">
            <a:extLst>
              <a:ext uri="{FF2B5EF4-FFF2-40B4-BE49-F238E27FC236}">
                <a16:creationId xmlns:a16="http://schemas.microsoft.com/office/drawing/2014/main" id="{CC9EF258-5E1B-4A4B-ABF5-FD84D900CD73}"/>
              </a:ext>
            </a:extLst>
          </p:cNvPr>
          <p:cNvSpPr>
            <a:spLocks noChangeArrowheads="1"/>
          </p:cNvSpPr>
          <p:nvPr/>
        </p:nvSpPr>
        <p:spPr bwMode="auto">
          <a:xfrm flipV="1">
            <a:off x="1344613" y="5759450"/>
            <a:ext cx="820737" cy="400050"/>
          </a:xfrm>
          <a:prstGeom prst="foldedCorner">
            <a:avLst>
              <a:gd name="adj" fmla="val 12500"/>
            </a:avLst>
          </a:prstGeom>
          <a:solidFill>
            <a:schemeClr val="bg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algn="ctr"/>
            <a:r>
              <a:rPr lang="en-US" altLang="en-US" sz="900">
                <a:latin typeface="Arial" panose="020B0604020202020204" pitchFamily="34" charset="0"/>
              </a:rPr>
              <a:t>Operations</a:t>
            </a:r>
          </a:p>
          <a:p>
            <a:pPr algn="ctr"/>
            <a:r>
              <a:rPr lang="en-US" altLang="en-US" sz="900">
                <a:latin typeface="Arial" panose="020B0604020202020204" pitchFamily="34" charset="0"/>
              </a:rPr>
              <a:t>Contract</a:t>
            </a:r>
          </a:p>
        </p:txBody>
      </p:sp>
      <p:sp>
        <p:nvSpPr>
          <p:cNvPr id="315413" name="Line 21">
            <a:extLst>
              <a:ext uri="{FF2B5EF4-FFF2-40B4-BE49-F238E27FC236}">
                <a16:creationId xmlns:a16="http://schemas.microsoft.com/office/drawing/2014/main" id="{8167ABC1-7A40-5244-AF05-80F7A3622C6C}"/>
              </a:ext>
            </a:extLst>
          </p:cNvPr>
          <p:cNvSpPr>
            <a:spLocks noChangeShapeType="1"/>
          </p:cNvSpPr>
          <p:nvPr/>
        </p:nvSpPr>
        <p:spPr bwMode="auto">
          <a:xfrm flipH="1">
            <a:off x="3106738" y="2871788"/>
            <a:ext cx="703262" cy="371475"/>
          </a:xfrm>
          <a:prstGeom prst="line">
            <a:avLst/>
          </a:prstGeom>
          <a:noFill/>
          <a:ln w="9525">
            <a:solidFill>
              <a:schemeClr val="tx1"/>
            </a:solidFill>
            <a:prstDash val="dash"/>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14" name="Rectangle 22">
            <a:extLst>
              <a:ext uri="{FF2B5EF4-FFF2-40B4-BE49-F238E27FC236}">
                <a16:creationId xmlns:a16="http://schemas.microsoft.com/office/drawing/2014/main" id="{E5A0E8C0-56F1-A648-95FD-FDE0ACF4E344}"/>
              </a:ext>
            </a:extLst>
          </p:cNvPr>
          <p:cNvSpPr>
            <a:spLocks noChangeArrowheads="1"/>
          </p:cNvSpPr>
          <p:nvPr/>
        </p:nvSpPr>
        <p:spPr bwMode="auto">
          <a:xfrm>
            <a:off x="3263900" y="3017838"/>
            <a:ext cx="8699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900">
                <a:latin typeface="Arial" panose="020B0604020202020204" pitchFamily="34" charset="0"/>
              </a:rPr>
              <a:t>&lt;&lt;includes&gt;&gt;</a:t>
            </a:r>
          </a:p>
        </p:txBody>
      </p:sp>
      <p:sp>
        <p:nvSpPr>
          <p:cNvPr id="315415" name="Line 23">
            <a:extLst>
              <a:ext uri="{FF2B5EF4-FFF2-40B4-BE49-F238E27FC236}">
                <a16:creationId xmlns:a16="http://schemas.microsoft.com/office/drawing/2014/main" id="{42117C1D-2CF0-0E48-9ED8-C19F20B8EEE6}"/>
              </a:ext>
            </a:extLst>
          </p:cNvPr>
          <p:cNvSpPr>
            <a:spLocks noChangeShapeType="1"/>
          </p:cNvSpPr>
          <p:nvPr/>
        </p:nvSpPr>
        <p:spPr bwMode="auto">
          <a:xfrm>
            <a:off x="5738813" y="2898775"/>
            <a:ext cx="676275" cy="331788"/>
          </a:xfrm>
          <a:prstGeom prst="line">
            <a:avLst/>
          </a:prstGeom>
          <a:noFill/>
          <a:ln w="9525">
            <a:solidFill>
              <a:schemeClr val="tx1"/>
            </a:solidFill>
            <a:prstDash val="dash"/>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16" name="Rectangle 24">
            <a:extLst>
              <a:ext uri="{FF2B5EF4-FFF2-40B4-BE49-F238E27FC236}">
                <a16:creationId xmlns:a16="http://schemas.microsoft.com/office/drawing/2014/main" id="{56E0CBCF-7531-004B-81D2-C7DDA4B285BD}"/>
              </a:ext>
            </a:extLst>
          </p:cNvPr>
          <p:cNvSpPr>
            <a:spLocks noChangeArrowheads="1"/>
          </p:cNvSpPr>
          <p:nvPr/>
        </p:nvSpPr>
        <p:spPr bwMode="auto">
          <a:xfrm>
            <a:off x="5329238" y="3043238"/>
            <a:ext cx="8699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900">
                <a:latin typeface="Arial" panose="020B0604020202020204" pitchFamily="34" charset="0"/>
              </a:rPr>
              <a:t>&lt;&lt;includes&gt;&gt;</a:t>
            </a:r>
          </a:p>
        </p:txBody>
      </p:sp>
      <p:sp>
        <p:nvSpPr>
          <p:cNvPr id="315417" name="Line 25">
            <a:extLst>
              <a:ext uri="{FF2B5EF4-FFF2-40B4-BE49-F238E27FC236}">
                <a16:creationId xmlns:a16="http://schemas.microsoft.com/office/drawing/2014/main" id="{3DE0D25D-143E-7147-88D6-6DBB80F724FF}"/>
              </a:ext>
            </a:extLst>
          </p:cNvPr>
          <p:cNvSpPr>
            <a:spLocks noChangeShapeType="1"/>
          </p:cNvSpPr>
          <p:nvPr/>
        </p:nvSpPr>
        <p:spPr bwMode="auto">
          <a:xfrm>
            <a:off x="6937375" y="3567113"/>
            <a:ext cx="31750" cy="354012"/>
          </a:xfrm>
          <a:prstGeom prst="line">
            <a:avLst/>
          </a:prstGeom>
          <a:noFill/>
          <a:ln w="9525">
            <a:solidFill>
              <a:schemeClr val="tx1"/>
            </a:solidFill>
            <a:prstDash val="dash"/>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18" name="Rectangle 26">
            <a:extLst>
              <a:ext uri="{FF2B5EF4-FFF2-40B4-BE49-F238E27FC236}">
                <a16:creationId xmlns:a16="http://schemas.microsoft.com/office/drawing/2014/main" id="{2BC483E2-86EF-1C44-ACFA-7E47E8AE0942}"/>
              </a:ext>
            </a:extLst>
          </p:cNvPr>
          <p:cNvSpPr>
            <a:spLocks noChangeArrowheads="1"/>
          </p:cNvSpPr>
          <p:nvPr/>
        </p:nvSpPr>
        <p:spPr bwMode="auto">
          <a:xfrm>
            <a:off x="6919913" y="3624263"/>
            <a:ext cx="8699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900">
                <a:latin typeface="Arial" panose="020B0604020202020204" pitchFamily="34" charset="0"/>
              </a:rPr>
              <a:t>&lt;&lt;includes&gt;&gt;</a:t>
            </a:r>
          </a:p>
        </p:txBody>
      </p:sp>
      <p:sp>
        <p:nvSpPr>
          <p:cNvPr id="315419" name="Line 27">
            <a:extLst>
              <a:ext uri="{FF2B5EF4-FFF2-40B4-BE49-F238E27FC236}">
                <a16:creationId xmlns:a16="http://schemas.microsoft.com/office/drawing/2014/main" id="{6506501D-03F9-3749-B358-61882FD6C122}"/>
              </a:ext>
            </a:extLst>
          </p:cNvPr>
          <p:cNvSpPr>
            <a:spLocks noChangeShapeType="1"/>
          </p:cNvSpPr>
          <p:nvPr/>
        </p:nvSpPr>
        <p:spPr bwMode="auto">
          <a:xfrm flipH="1">
            <a:off x="6573838" y="4295775"/>
            <a:ext cx="369887" cy="558800"/>
          </a:xfrm>
          <a:prstGeom prst="line">
            <a:avLst/>
          </a:prstGeom>
          <a:noFill/>
          <a:ln w="9525">
            <a:solidFill>
              <a:schemeClr val="tx1"/>
            </a:solidFill>
            <a:prstDash val="dash"/>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20" name="Rectangle 28">
            <a:extLst>
              <a:ext uri="{FF2B5EF4-FFF2-40B4-BE49-F238E27FC236}">
                <a16:creationId xmlns:a16="http://schemas.microsoft.com/office/drawing/2014/main" id="{E917E2DE-53C8-E046-B6DA-FAB481DB2D87}"/>
              </a:ext>
            </a:extLst>
          </p:cNvPr>
          <p:cNvSpPr>
            <a:spLocks noChangeArrowheads="1"/>
          </p:cNvSpPr>
          <p:nvPr/>
        </p:nvSpPr>
        <p:spPr bwMode="auto">
          <a:xfrm>
            <a:off x="5969000" y="4422775"/>
            <a:ext cx="8699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900">
                <a:latin typeface="Arial" panose="020B0604020202020204" pitchFamily="34" charset="0"/>
              </a:rPr>
              <a:t>&lt;&lt;includes&gt;&gt;</a:t>
            </a:r>
          </a:p>
        </p:txBody>
      </p:sp>
      <p:sp>
        <p:nvSpPr>
          <p:cNvPr id="315421" name="Line 29">
            <a:extLst>
              <a:ext uri="{FF2B5EF4-FFF2-40B4-BE49-F238E27FC236}">
                <a16:creationId xmlns:a16="http://schemas.microsoft.com/office/drawing/2014/main" id="{11CADE1E-BD5E-FC46-BD26-3368674BC591}"/>
              </a:ext>
            </a:extLst>
          </p:cNvPr>
          <p:cNvSpPr>
            <a:spLocks noChangeShapeType="1"/>
          </p:cNvSpPr>
          <p:nvPr/>
        </p:nvSpPr>
        <p:spPr bwMode="auto">
          <a:xfrm>
            <a:off x="3082925" y="3414713"/>
            <a:ext cx="879475" cy="1016000"/>
          </a:xfrm>
          <a:prstGeom prst="line">
            <a:avLst/>
          </a:prstGeom>
          <a:noFill/>
          <a:ln w="9525">
            <a:solidFill>
              <a:schemeClr val="tx1"/>
            </a:solidFill>
            <a:prstDash val="dash"/>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22" name="Rectangle 30">
            <a:extLst>
              <a:ext uri="{FF2B5EF4-FFF2-40B4-BE49-F238E27FC236}">
                <a16:creationId xmlns:a16="http://schemas.microsoft.com/office/drawing/2014/main" id="{62DA8833-F19B-A54B-A21B-210394AF78DB}"/>
              </a:ext>
            </a:extLst>
          </p:cNvPr>
          <p:cNvSpPr>
            <a:spLocks noChangeArrowheads="1"/>
          </p:cNvSpPr>
          <p:nvPr/>
        </p:nvSpPr>
        <p:spPr bwMode="auto">
          <a:xfrm>
            <a:off x="3571875" y="3921125"/>
            <a:ext cx="8699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900">
                <a:latin typeface="Arial" panose="020B0604020202020204" pitchFamily="34" charset="0"/>
              </a:rPr>
              <a:t>&lt;&lt;includes&gt;&gt;</a:t>
            </a:r>
          </a:p>
        </p:txBody>
      </p:sp>
      <p:sp>
        <p:nvSpPr>
          <p:cNvPr id="315423" name="Line 31">
            <a:extLst>
              <a:ext uri="{FF2B5EF4-FFF2-40B4-BE49-F238E27FC236}">
                <a16:creationId xmlns:a16="http://schemas.microsoft.com/office/drawing/2014/main" id="{9C44FF22-A149-5549-B211-72DEF9E05231}"/>
              </a:ext>
            </a:extLst>
          </p:cNvPr>
          <p:cNvSpPr>
            <a:spLocks noChangeShapeType="1"/>
          </p:cNvSpPr>
          <p:nvPr/>
        </p:nvSpPr>
        <p:spPr bwMode="auto">
          <a:xfrm flipH="1">
            <a:off x="2484438" y="3548063"/>
            <a:ext cx="9525" cy="439737"/>
          </a:xfrm>
          <a:prstGeom prst="line">
            <a:avLst/>
          </a:prstGeom>
          <a:noFill/>
          <a:ln w="9525">
            <a:solidFill>
              <a:schemeClr val="tx1"/>
            </a:solidFill>
            <a:prstDash val="dash"/>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24" name="Rectangle 32">
            <a:extLst>
              <a:ext uri="{FF2B5EF4-FFF2-40B4-BE49-F238E27FC236}">
                <a16:creationId xmlns:a16="http://schemas.microsoft.com/office/drawing/2014/main" id="{CB6B6A83-2586-B74C-9EE6-6EA72493D109}"/>
              </a:ext>
            </a:extLst>
          </p:cNvPr>
          <p:cNvSpPr>
            <a:spLocks noChangeArrowheads="1"/>
          </p:cNvSpPr>
          <p:nvPr/>
        </p:nvSpPr>
        <p:spPr bwMode="auto">
          <a:xfrm>
            <a:off x="1644650" y="3633788"/>
            <a:ext cx="8699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900">
                <a:latin typeface="Arial" panose="020B0604020202020204" pitchFamily="34" charset="0"/>
              </a:rPr>
              <a:t>&lt;&lt;includes&gt;&gt;</a:t>
            </a:r>
          </a:p>
        </p:txBody>
      </p:sp>
      <p:sp>
        <p:nvSpPr>
          <p:cNvPr id="315425" name="Line 33">
            <a:extLst>
              <a:ext uri="{FF2B5EF4-FFF2-40B4-BE49-F238E27FC236}">
                <a16:creationId xmlns:a16="http://schemas.microsoft.com/office/drawing/2014/main" id="{CC2C9783-0288-D94B-8FD5-D4D82A4AA085}"/>
              </a:ext>
            </a:extLst>
          </p:cNvPr>
          <p:cNvSpPr>
            <a:spLocks noChangeShapeType="1"/>
          </p:cNvSpPr>
          <p:nvPr/>
        </p:nvSpPr>
        <p:spPr bwMode="auto">
          <a:xfrm flipH="1">
            <a:off x="3448050" y="4784725"/>
            <a:ext cx="477838" cy="361950"/>
          </a:xfrm>
          <a:prstGeom prst="line">
            <a:avLst/>
          </a:prstGeom>
          <a:noFill/>
          <a:ln w="9525">
            <a:solidFill>
              <a:schemeClr val="tx1"/>
            </a:solidFill>
            <a:prstDash val="dash"/>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26" name="Rectangle 34">
            <a:extLst>
              <a:ext uri="{FF2B5EF4-FFF2-40B4-BE49-F238E27FC236}">
                <a16:creationId xmlns:a16="http://schemas.microsoft.com/office/drawing/2014/main" id="{4CCF61E8-EB6A-724F-A235-8A86801DF32F}"/>
              </a:ext>
            </a:extLst>
          </p:cNvPr>
          <p:cNvSpPr>
            <a:spLocks noChangeArrowheads="1"/>
          </p:cNvSpPr>
          <p:nvPr/>
        </p:nvSpPr>
        <p:spPr bwMode="auto">
          <a:xfrm>
            <a:off x="3652838" y="4919663"/>
            <a:ext cx="8572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900">
                <a:latin typeface="Arial" panose="020B0604020202020204" pitchFamily="34" charset="0"/>
              </a:rPr>
              <a:t>&lt;&lt;extends&gt;&gt;</a:t>
            </a:r>
          </a:p>
        </p:txBody>
      </p:sp>
      <p:sp>
        <p:nvSpPr>
          <p:cNvPr id="315427" name="Oval 35">
            <a:extLst>
              <a:ext uri="{FF2B5EF4-FFF2-40B4-BE49-F238E27FC236}">
                <a16:creationId xmlns:a16="http://schemas.microsoft.com/office/drawing/2014/main" id="{14A8FEE7-8A0C-B149-A86F-00D54BF154DF}"/>
              </a:ext>
            </a:extLst>
          </p:cNvPr>
          <p:cNvSpPr>
            <a:spLocks noChangeArrowheads="1"/>
          </p:cNvSpPr>
          <p:nvPr/>
        </p:nvSpPr>
        <p:spPr bwMode="auto">
          <a:xfrm rot="-23403">
            <a:off x="4113213" y="3392488"/>
            <a:ext cx="1477962" cy="377825"/>
          </a:xfrm>
          <a:prstGeom prst="ellipse">
            <a:avLst/>
          </a:prstGeom>
          <a:solidFill>
            <a:srgbClr val="FF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200" b="1">
                <a:latin typeface="Arial" panose="020B0604020202020204" pitchFamily="34" charset="0"/>
              </a:rPr>
              <a:t>Cross Support</a:t>
            </a:r>
          </a:p>
          <a:p>
            <a:pPr algn="ctr" eaLnBrk="0" hangingPunct="0"/>
            <a:r>
              <a:rPr lang="en-US" altLang="en-US" sz="1200" b="1">
                <a:latin typeface="Arial" panose="020B0604020202020204" pitchFamily="34" charset="0"/>
              </a:rPr>
              <a:t>Agreement</a:t>
            </a:r>
            <a:endParaRPr lang="en-US" altLang="en-US" sz="1200" b="1" u="sng">
              <a:latin typeface="Arial" panose="020B0604020202020204" pitchFamily="34" charset="0"/>
            </a:endParaRPr>
          </a:p>
        </p:txBody>
      </p:sp>
      <p:sp>
        <p:nvSpPr>
          <p:cNvPr id="315428" name="Line 36">
            <a:extLst>
              <a:ext uri="{FF2B5EF4-FFF2-40B4-BE49-F238E27FC236}">
                <a16:creationId xmlns:a16="http://schemas.microsoft.com/office/drawing/2014/main" id="{4682A79F-AF8B-C84A-83B7-D93F9B6FC8A6}"/>
              </a:ext>
            </a:extLst>
          </p:cNvPr>
          <p:cNvSpPr>
            <a:spLocks noChangeShapeType="1"/>
          </p:cNvSpPr>
          <p:nvPr/>
        </p:nvSpPr>
        <p:spPr bwMode="auto">
          <a:xfrm flipH="1" flipV="1">
            <a:off x="3117850" y="3332163"/>
            <a:ext cx="977900" cy="244475"/>
          </a:xfrm>
          <a:prstGeom prst="line">
            <a:avLst/>
          </a:prstGeom>
          <a:noFill/>
          <a:ln w="9525">
            <a:solidFill>
              <a:schemeClr val="tx1"/>
            </a:solidFill>
            <a:prstDash val="dash"/>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31" name="Rectangle 39">
            <a:extLst>
              <a:ext uri="{FF2B5EF4-FFF2-40B4-BE49-F238E27FC236}">
                <a16:creationId xmlns:a16="http://schemas.microsoft.com/office/drawing/2014/main" id="{7960342F-BB26-A543-BBA7-FE0533C84880}"/>
              </a:ext>
            </a:extLst>
          </p:cNvPr>
          <p:cNvSpPr>
            <a:spLocks noChangeArrowheads="1"/>
          </p:cNvSpPr>
          <p:nvPr/>
        </p:nvSpPr>
        <p:spPr bwMode="auto">
          <a:xfrm>
            <a:off x="3243263" y="3486150"/>
            <a:ext cx="8572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900">
                <a:latin typeface="Arial" panose="020B0604020202020204" pitchFamily="34" charset="0"/>
              </a:rPr>
              <a:t>&lt;&lt;extends&gt;&gt;</a:t>
            </a:r>
          </a:p>
        </p:txBody>
      </p:sp>
      <p:sp>
        <p:nvSpPr>
          <p:cNvPr id="315432" name="Rectangle 40">
            <a:extLst>
              <a:ext uri="{FF2B5EF4-FFF2-40B4-BE49-F238E27FC236}">
                <a16:creationId xmlns:a16="http://schemas.microsoft.com/office/drawing/2014/main" id="{0F22C507-6740-B44E-AFE3-A951CB684157}"/>
              </a:ext>
            </a:extLst>
          </p:cNvPr>
          <p:cNvSpPr>
            <a:spLocks noChangeArrowheads="1"/>
          </p:cNvSpPr>
          <p:nvPr/>
        </p:nvSpPr>
        <p:spPr bwMode="auto">
          <a:xfrm>
            <a:off x="5621338" y="3492500"/>
            <a:ext cx="85090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900">
                <a:latin typeface="Arial" panose="020B0604020202020204" pitchFamily="34" charset="0"/>
              </a:rPr>
              <a:t>&lt;&lt;extends&gt;&gt;</a:t>
            </a:r>
          </a:p>
        </p:txBody>
      </p:sp>
      <p:sp>
        <p:nvSpPr>
          <p:cNvPr id="315433" name="Line 41">
            <a:extLst>
              <a:ext uri="{FF2B5EF4-FFF2-40B4-BE49-F238E27FC236}">
                <a16:creationId xmlns:a16="http://schemas.microsoft.com/office/drawing/2014/main" id="{F75ED40F-1D5C-8F4C-861C-3DD195982E3E}"/>
              </a:ext>
            </a:extLst>
          </p:cNvPr>
          <p:cNvSpPr>
            <a:spLocks noChangeShapeType="1"/>
          </p:cNvSpPr>
          <p:nvPr/>
        </p:nvSpPr>
        <p:spPr bwMode="auto">
          <a:xfrm flipV="1">
            <a:off x="5595938" y="3376613"/>
            <a:ext cx="712787" cy="195262"/>
          </a:xfrm>
          <a:prstGeom prst="line">
            <a:avLst/>
          </a:prstGeom>
          <a:noFill/>
          <a:ln w="9525">
            <a:solidFill>
              <a:schemeClr val="tx1"/>
            </a:solidFill>
            <a:prstDash val="dash"/>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315441" name="Group 49">
            <a:extLst>
              <a:ext uri="{FF2B5EF4-FFF2-40B4-BE49-F238E27FC236}">
                <a16:creationId xmlns:a16="http://schemas.microsoft.com/office/drawing/2014/main" id="{8B77166B-11A8-2249-BD86-AA8A1F960B40}"/>
              </a:ext>
            </a:extLst>
          </p:cNvPr>
          <p:cNvGrpSpPr>
            <a:grpSpLocks/>
          </p:cNvGrpSpPr>
          <p:nvPr/>
        </p:nvGrpSpPr>
        <p:grpSpPr bwMode="auto">
          <a:xfrm>
            <a:off x="4322763" y="5718175"/>
            <a:ext cx="152400" cy="404813"/>
            <a:chOff x="208" y="1717"/>
            <a:chExt cx="96" cy="255"/>
          </a:xfrm>
        </p:grpSpPr>
        <p:sp>
          <p:nvSpPr>
            <p:cNvPr id="315435" name="Oval 43">
              <a:extLst>
                <a:ext uri="{FF2B5EF4-FFF2-40B4-BE49-F238E27FC236}">
                  <a16:creationId xmlns:a16="http://schemas.microsoft.com/office/drawing/2014/main" id="{CA2FA6ED-2C31-7544-9A50-B9F0BCF6142F}"/>
                </a:ext>
              </a:extLst>
            </p:cNvPr>
            <p:cNvSpPr>
              <a:spLocks noChangeArrowheads="1"/>
            </p:cNvSpPr>
            <p:nvPr/>
          </p:nvSpPr>
          <p:spPr bwMode="auto">
            <a:xfrm>
              <a:off x="222" y="1717"/>
              <a:ext cx="67" cy="61"/>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36" name="Line 44">
              <a:extLst>
                <a:ext uri="{FF2B5EF4-FFF2-40B4-BE49-F238E27FC236}">
                  <a16:creationId xmlns:a16="http://schemas.microsoft.com/office/drawing/2014/main" id="{E0E24855-DD4A-254D-BBB3-59C710C6B4CD}"/>
                </a:ext>
              </a:extLst>
            </p:cNvPr>
            <p:cNvSpPr>
              <a:spLocks noChangeShapeType="1"/>
            </p:cNvSpPr>
            <p:nvPr/>
          </p:nvSpPr>
          <p:spPr bwMode="auto">
            <a:xfrm>
              <a:off x="256" y="1780"/>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37" name="Line 45">
              <a:extLst>
                <a:ext uri="{FF2B5EF4-FFF2-40B4-BE49-F238E27FC236}">
                  <a16:creationId xmlns:a16="http://schemas.microsoft.com/office/drawing/2014/main" id="{32402082-D843-424B-863B-D30191C193B8}"/>
                </a:ext>
              </a:extLst>
            </p:cNvPr>
            <p:cNvSpPr>
              <a:spLocks noChangeShapeType="1"/>
            </p:cNvSpPr>
            <p:nvPr/>
          </p:nvSpPr>
          <p:spPr bwMode="auto">
            <a:xfrm rot="-5400000">
              <a:off x="256" y="1756"/>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39" name="Line 47">
              <a:extLst>
                <a:ext uri="{FF2B5EF4-FFF2-40B4-BE49-F238E27FC236}">
                  <a16:creationId xmlns:a16="http://schemas.microsoft.com/office/drawing/2014/main" id="{E13BE5BB-0B5A-9141-AC34-B74EEC73E56E}"/>
                </a:ext>
              </a:extLst>
            </p:cNvPr>
            <p:cNvSpPr>
              <a:spLocks noChangeShapeType="1"/>
            </p:cNvSpPr>
            <p:nvPr/>
          </p:nvSpPr>
          <p:spPr bwMode="auto">
            <a:xfrm rot="-8917620">
              <a:off x="228" y="1872"/>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40" name="Line 48">
              <a:extLst>
                <a:ext uri="{FF2B5EF4-FFF2-40B4-BE49-F238E27FC236}">
                  <a16:creationId xmlns:a16="http://schemas.microsoft.com/office/drawing/2014/main" id="{8B3935D8-F3FB-FA40-A61D-DB1E0DAF4105}"/>
                </a:ext>
              </a:extLst>
            </p:cNvPr>
            <p:cNvSpPr>
              <a:spLocks noChangeShapeType="1"/>
            </p:cNvSpPr>
            <p:nvPr/>
          </p:nvSpPr>
          <p:spPr bwMode="auto">
            <a:xfrm rot="8917620" flipH="1">
              <a:off x="284" y="1876"/>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315442" name="Rectangle 50">
            <a:extLst>
              <a:ext uri="{FF2B5EF4-FFF2-40B4-BE49-F238E27FC236}">
                <a16:creationId xmlns:a16="http://schemas.microsoft.com/office/drawing/2014/main" id="{29F45E91-DB79-9A45-8EF3-1E68BA2240D2}"/>
              </a:ext>
            </a:extLst>
          </p:cNvPr>
          <p:cNvSpPr>
            <a:spLocks noChangeArrowheads="1"/>
          </p:cNvSpPr>
          <p:nvPr/>
        </p:nvSpPr>
        <p:spPr bwMode="auto">
          <a:xfrm>
            <a:off x="4410075" y="5678488"/>
            <a:ext cx="1276350" cy="50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900" b="1">
                <a:latin typeface="Arial" panose="020B0604020202020204" pitchFamily="34" charset="0"/>
              </a:rPr>
              <a:t>Service Operations</a:t>
            </a:r>
          </a:p>
          <a:p>
            <a:pPr algn="ctr"/>
            <a:r>
              <a:rPr lang="en-US" altLang="en-US" sz="900" b="1">
                <a:latin typeface="Arial" panose="020B0604020202020204" pitchFamily="34" charset="0"/>
              </a:rPr>
              <a:t>Team</a:t>
            </a:r>
          </a:p>
          <a:p>
            <a:pPr algn="ctr"/>
            <a:r>
              <a:rPr lang="en-US" altLang="en-US" sz="900" b="1">
                <a:latin typeface="Arial" panose="020B0604020202020204" pitchFamily="34" charset="0"/>
              </a:rPr>
              <a:t>&lt;&lt;Secondary&gt;&gt;</a:t>
            </a:r>
          </a:p>
        </p:txBody>
      </p:sp>
      <p:grpSp>
        <p:nvGrpSpPr>
          <p:cNvPr id="315443" name="Group 51">
            <a:extLst>
              <a:ext uri="{FF2B5EF4-FFF2-40B4-BE49-F238E27FC236}">
                <a16:creationId xmlns:a16="http://schemas.microsoft.com/office/drawing/2014/main" id="{95233572-DF32-4A4D-9D8F-ED62A2BC3AE4}"/>
              </a:ext>
            </a:extLst>
          </p:cNvPr>
          <p:cNvGrpSpPr>
            <a:grpSpLocks/>
          </p:cNvGrpSpPr>
          <p:nvPr/>
        </p:nvGrpSpPr>
        <p:grpSpPr bwMode="auto">
          <a:xfrm>
            <a:off x="989013" y="3397250"/>
            <a:ext cx="152400" cy="404813"/>
            <a:chOff x="208" y="1717"/>
            <a:chExt cx="96" cy="255"/>
          </a:xfrm>
        </p:grpSpPr>
        <p:sp>
          <p:nvSpPr>
            <p:cNvPr id="315444" name="Oval 52">
              <a:extLst>
                <a:ext uri="{FF2B5EF4-FFF2-40B4-BE49-F238E27FC236}">
                  <a16:creationId xmlns:a16="http://schemas.microsoft.com/office/drawing/2014/main" id="{6FFB264E-ED39-8044-9FB6-FD222E776874}"/>
                </a:ext>
              </a:extLst>
            </p:cNvPr>
            <p:cNvSpPr>
              <a:spLocks noChangeArrowheads="1"/>
            </p:cNvSpPr>
            <p:nvPr/>
          </p:nvSpPr>
          <p:spPr bwMode="auto">
            <a:xfrm>
              <a:off x="222" y="1717"/>
              <a:ext cx="67" cy="61"/>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45" name="Line 53">
              <a:extLst>
                <a:ext uri="{FF2B5EF4-FFF2-40B4-BE49-F238E27FC236}">
                  <a16:creationId xmlns:a16="http://schemas.microsoft.com/office/drawing/2014/main" id="{826FFAFA-062D-4040-B384-12967828EADA}"/>
                </a:ext>
              </a:extLst>
            </p:cNvPr>
            <p:cNvSpPr>
              <a:spLocks noChangeShapeType="1"/>
            </p:cNvSpPr>
            <p:nvPr/>
          </p:nvSpPr>
          <p:spPr bwMode="auto">
            <a:xfrm>
              <a:off x="256" y="1780"/>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46" name="Line 54">
              <a:extLst>
                <a:ext uri="{FF2B5EF4-FFF2-40B4-BE49-F238E27FC236}">
                  <a16:creationId xmlns:a16="http://schemas.microsoft.com/office/drawing/2014/main" id="{CFFE08B0-889D-C943-9919-D5B7F1F1A354}"/>
                </a:ext>
              </a:extLst>
            </p:cNvPr>
            <p:cNvSpPr>
              <a:spLocks noChangeShapeType="1"/>
            </p:cNvSpPr>
            <p:nvPr/>
          </p:nvSpPr>
          <p:spPr bwMode="auto">
            <a:xfrm rot="-5400000">
              <a:off x="256" y="1756"/>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47" name="Line 55">
              <a:extLst>
                <a:ext uri="{FF2B5EF4-FFF2-40B4-BE49-F238E27FC236}">
                  <a16:creationId xmlns:a16="http://schemas.microsoft.com/office/drawing/2014/main" id="{08469501-7BC7-054C-BD1A-CECEC17FB8BB}"/>
                </a:ext>
              </a:extLst>
            </p:cNvPr>
            <p:cNvSpPr>
              <a:spLocks noChangeShapeType="1"/>
            </p:cNvSpPr>
            <p:nvPr/>
          </p:nvSpPr>
          <p:spPr bwMode="auto">
            <a:xfrm rot="-8917620">
              <a:off x="228" y="1872"/>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48" name="Line 56">
              <a:extLst>
                <a:ext uri="{FF2B5EF4-FFF2-40B4-BE49-F238E27FC236}">
                  <a16:creationId xmlns:a16="http://schemas.microsoft.com/office/drawing/2014/main" id="{65E13B5C-BA18-544F-A461-9626BFA64C6C}"/>
                </a:ext>
              </a:extLst>
            </p:cNvPr>
            <p:cNvSpPr>
              <a:spLocks noChangeShapeType="1"/>
            </p:cNvSpPr>
            <p:nvPr/>
          </p:nvSpPr>
          <p:spPr bwMode="auto">
            <a:xfrm rot="8917620" flipH="1">
              <a:off x="284" y="1876"/>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315449" name="Rectangle 57">
            <a:extLst>
              <a:ext uri="{FF2B5EF4-FFF2-40B4-BE49-F238E27FC236}">
                <a16:creationId xmlns:a16="http://schemas.microsoft.com/office/drawing/2014/main" id="{58CE8AB7-FDBF-D34B-B3EB-8E5EA83C772F}"/>
              </a:ext>
            </a:extLst>
          </p:cNvPr>
          <p:cNvSpPr>
            <a:spLocks noChangeArrowheads="1"/>
          </p:cNvSpPr>
          <p:nvPr/>
        </p:nvSpPr>
        <p:spPr bwMode="auto">
          <a:xfrm>
            <a:off x="639763" y="3717925"/>
            <a:ext cx="882650" cy="50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900" b="1">
                <a:latin typeface="Arial" panose="020B0604020202020204" pitchFamily="34" charset="0"/>
              </a:rPr>
              <a:t>Science</a:t>
            </a:r>
          </a:p>
          <a:p>
            <a:pPr algn="ctr"/>
            <a:r>
              <a:rPr lang="en-US" altLang="en-US" sz="900" b="1">
                <a:latin typeface="Arial" panose="020B0604020202020204" pitchFamily="34" charset="0"/>
              </a:rPr>
              <a:t>Team</a:t>
            </a:r>
          </a:p>
          <a:p>
            <a:pPr algn="ctr"/>
            <a:r>
              <a:rPr lang="en-US" altLang="en-US" sz="900" b="1">
                <a:latin typeface="Arial" panose="020B0604020202020204" pitchFamily="34" charset="0"/>
              </a:rPr>
              <a:t>&lt;&lt;primary&gt;&gt;</a:t>
            </a:r>
          </a:p>
        </p:txBody>
      </p:sp>
      <p:grpSp>
        <p:nvGrpSpPr>
          <p:cNvPr id="315450" name="Group 58">
            <a:extLst>
              <a:ext uri="{FF2B5EF4-FFF2-40B4-BE49-F238E27FC236}">
                <a16:creationId xmlns:a16="http://schemas.microsoft.com/office/drawing/2014/main" id="{5647A538-173C-B84A-84FA-5C2460C9CCED}"/>
              </a:ext>
            </a:extLst>
          </p:cNvPr>
          <p:cNvGrpSpPr>
            <a:grpSpLocks/>
          </p:cNvGrpSpPr>
          <p:nvPr/>
        </p:nvGrpSpPr>
        <p:grpSpPr bwMode="auto">
          <a:xfrm>
            <a:off x="8243888" y="3621088"/>
            <a:ext cx="152400" cy="404812"/>
            <a:chOff x="208" y="1717"/>
            <a:chExt cx="96" cy="255"/>
          </a:xfrm>
        </p:grpSpPr>
        <p:sp>
          <p:nvSpPr>
            <p:cNvPr id="315451" name="Oval 59">
              <a:extLst>
                <a:ext uri="{FF2B5EF4-FFF2-40B4-BE49-F238E27FC236}">
                  <a16:creationId xmlns:a16="http://schemas.microsoft.com/office/drawing/2014/main" id="{5C666E88-7422-8E46-9CF2-C90435DD26E6}"/>
                </a:ext>
              </a:extLst>
            </p:cNvPr>
            <p:cNvSpPr>
              <a:spLocks noChangeArrowheads="1"/>
            </p:cNvSpPr>
            <p:nvPr/>
          </p:nvSpPr>
          <p:spPr bwMode="auto">
            <a:xfrm>
              <a:off x="222" y="1717"/>
              <a:ext cx="67" cy="61"/>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52" name="Line 60">
              <a:extLst>
                <a:ext uri="{FF2B5EF4-FFF2-40B4-BE49-F238E27FC236}">
                  <a16:creationId xmlns:a16="http://schemas.microsoft.com/office/drawing/2014/main" id="{8F8E842E-9BF8-4E40-9723-361DBFFCC7AD}"/>
                </a:ext>
              </a:extLst>
            </p:cNvPr>
            <p:cNvSpPr>
              <a:spLocks noChangeShapeType="1"/>
            </p:cNvSpPr>
            <p:nvPr/>
          </p:nvSpPr>
          <p:spPr bwMode="auto">
            <a:xfrm>
              <a:off x="256" y="1780"/>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53" name="Line 61">
              <a:extLst>
                <a:ext uri="{FF2B5EF4-FFF2-40B4-BE49-F238E27FC236}">
                  <a16:creationId xmlns:a16="http://schemas.microsoft.com/office/drawing/2014/main" id="{9157C3E8-5229-C34C-9B9B-CF21A5E3E413}"/>
                </a:ext>
              </a:extLst>
            </p:cNvPr>
            <p:cNvSpPr>
              <a:spLocks noChangeShapeType="1"/>
            </p:cNvSpPr>
            <p:nvPr/>
          </p:nvSpPr>
          <p:spPr bwMode="auto">
            <a:xfrm rot="-5400000">
              <a:off x="256" y="1756"/>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54" name="Line 62">
              <a:extLst>
                <a:ext uri="{FF2B5EF4-FFF2-40B4-BE49-F238E27FC236}">
                  <a16:creationId xmlns:a16="http://schemas.microsoft.com/office/drawing/2014/main" id="{5FB45782-E814-0C46-B0B6-D44CE9CDB90A}"/>
                </a:ext>
              </a:extLst>
            </p:cNvPr>
            <p:cNvSpPr>
              <a:spLocks noChangeShapeType="1"/>
            </p:cNvSpPr>
            <p:nvPr/>
          </p:nvSpPr>
          <p:spPr bwMode="auto">
            <a:xfrm rot="-8917620">
              <a:off x="228" y="1872"/>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55" name="Line 63">
              <a:extLst>
                <a:ext uri="{FF2B5EF4-FFF2-40B4-BE49-F238E27FC236}">
                  <a16:creationId xmlns:a16="http://schemas.microsoft.com/office/drawing/2014/main" id="{62AF977E-C341-5F49-960A-4746CBF3E7BB}"/>
                </a:ext>
              </a:extLst>
            </p:cNvPr>
            <p:cNvSpPr>
              <a:spLocks noChangeShapeType="1"/>
            </p:cNvSpPr>
            <p:nvPr/>
          </p:nvSpPr>
          <p:spPr bwMode="auto">
            <a:xfrm rot="8917620" flipH="1">
              <a:off x="284" y="1876"/>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315456" name="Rectangle 64">
            <a:extLst>
              <a:ext uri="{FF2B5EF4-FFF2-40B4-BE49-F238E27FC236}">
                <a16:creationId xmlns:a16="http://schemas.microsoft.com/office/drawing/2014/main" id="{6C6F3269-19A7-D943-8C1E-C9FC51F4F7F6}"/>
              </a:ext>
            </a:extLst>
          </p:cNvPr>
          <p:cNvSpPr>
            <a:spLocks noChangeArrowheads="1"/>
          </p:cNvSpPr>
          <p:nvPr/>
        </p:nvSpPr>
        <p:spPr bwMode="auto">
          <a:xfrm>
            <a:off x="7894638" y="3970338"/>
            <a:ext cx="882650" cy="50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900" b="1">
                <a:latin typeface="Arial" panose="020B0604020202020204" pitchFamily="34" charset="0"/>
              </a:rPr>
              <a:t>Science</a:t>
            </a:r>
          </a:p>
          <a:p>
            <a:pPr algn="ctr"/>
            <a:r>
              <a:rPr lang="en-US" altLang="en-US" sz="900" b="1">
                <a:latin typeface="Arial" panose="020B0604020202020204" pitchFamily="34" charset="0"/>
              </a:rPr>
              <a:t>Team</a:t>
            </a:r>
          </a:p>
          <a:p>
            <a:pPr algn="ctr"/>
            <a:r>
              <a:rPr lang="en-US" altLang="en-US" sz="900" b="1">
                <a:latin typeface="Arial" panose="020B0604020202020204" pitchFamily="34" charset="0"/>
              </a:rPr>
              <a:t>&lt;&lt;primary&gt;&gt;</a:t>
            </a:r>
          </a:p>
        </p:txBody>
      </p:sp>
      <p:grpSp>
        <p:nvGrpSpPr>
          <p:cNvPr id="315457" name="Group 65">
            <a:extLst>
              <a:ext uri="{FF2B5EF4-FFF2-40B4-BE49-F238E27FC236}">
                <a16:creationId xmlns:a16="http://schemas.microsoft.com/office/drawing/2014/main" id="{BADE06B5-5E88-1547-B387-9A44E98D36F4}"/>
              </a:ext>
            </a:extLst>
          </p:cNvPr>
          <p:cNvGrpSpPr>
            <a:grpSpLocks/>
          </p:cNvGrpSpPr>
          <p:nvPr/>
        </p:nvGrpSpPr>
        <p:grpSpPr bwMode="auto">
          <a:xfrm>
            <a:off x="8258175" y="4984750"/>
            <a:ext cx="152400" cy="404813"/>
            <a:chOff x="208" y="1717"/>
            <a:chExt cx="96" cy="255"/>
          </a:xfrm>
        </p:grpSpPr>
        <p:sp>
          <p:nvSpPr>
            <p:cNvPr id="315458" name="Oval 66">
              <a:extLst>
                <a:ext uri="{FF2B5EF4-FFF2-40B4-BE49-F238E27FC236}">
                  <a16:creationId xmlns:a16="http://schemas.microsoft.com/office/drawing/2014/main" id="{4F0F893B-3793-7543-A9A9-FD7D4B1D3BFC}"/>
                </a:ext>
              </a:extLst>
            </p:cNvPr>
            <p:cNvSpPr>
              <a:spLocks noChangeArrowheads="1"/>
            </p:cNvSpPr>
            <p:nvPr/>
          </p:nvSpPr>
          <p:spPr bwMode="auto">
            <a:xfrm>
              <a:off x="222" y="1717"/>
              <a:ext cx="67" cy="61"/>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59" name="Line 67">
              <a:extLst>
                <a:ext uri="{FF2B5EF4-FFF2-40B4-BE49-F238E27FC236}">
                  <a16:creationId xmlns:a16="http://schemas.microsoft.com/office/drawing/2014/main" id="{6734033A-893B-A04E-9E34-5FAFF55253C1}"/>
                </a:ext>
              </a:extLst>
            </p:cNvPr>
            <p:cNvSpPr>
              <a:spLocks noChangeShapeType="1"/>
            </p:cNvSpPr>
            <p:nvPr/>
          </p:nvSpPr>
          <p:spPr bwMode="auto">
            <a:xfrm>
              <a:off x="256" y="1780"/>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60" name="Line 68">
              <a:extLst>
                <a:ext uri="{FF2B5EF4-FFF2-40B4-BE49-F238E27FC236}">
                  <a16:creationId xmlns:a16="http://schemas.microsoft.com/office/drawing/2014/main" id="{B0BBF369-60C9-8C4C-9AE5-960FC95666A1}"/>
                </a:ext>
              </a:extLst>
            </p:cNvPr>
            <p:cNvSpPr>
              <a:spLocks noChangeShapeType="1"/>
            </p:cNvSpPr>
            <p:nvPr/>
          </p:nvSpPr>
          <p:spPr bwMode="auto">
            <a:xfrm rot="-5400000">
              <a:off x="256" y="1756"/>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61" name="Line 69">
              <a:extLst>
                <a:ext uri="{FF2B5EF4-FFF2-40B4-BE49-F238E27FC236}">
                  <a16:creationId xmlns:a16="http://schemas.microsoft.com/office/drawing/2014/main" id="{7A125465-E7CA-634C-9B97-0490D080E8BB}"/>
                </a:ext>
              </a:extLst>
            </p:cNvPr>
            <p:cNvSpPr>
              <a:spLocks noChangeShapeType="1"/>
            </p:cNvSpPr>
            <p:nvPr/>
          </p:nvSpPr>
          <p:spPr bwMode="auto">
            <a:xfrm rot="-8917620">
              <a:off x="228" y="1872"/>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62" name="Line 70">
              <a:extLst>
                <a:ext uri="{FF2B5EF4-FFF2-40B4-BE49-F238E27FC236}">
                  <a16:creationId xmlns:a16="http://schemas.microsoft.com/office/drawing/2014/main" id="{57CE9ADD-B5B6-BF4C-8D59-72812BA199D3}"/>
                </a:ext>
              </a:extLst>
            </p:cNvPr>
            <p:cNvSpPr>
              <a:spLocks noChangeShapeType="1"/>
            </p:cNvSpPr>
            <p:nvPr/>
          </p:nvSpPr>
          <p:spPr bwMode="auto">
            <a:xfrm rot="8917620" flipH="1">
              <a:off x="284" y="1876"/>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315463" name="Rectangle 71">
            <a:extLst>
              <a:ext uri="{FF2B5EF4-FFF2-40B4-BE49-F238E27FC236}">
                <a16:creationId xmlns:a16="http://schemas.microsoft.com/office/drawing/2014/main" id="{38AD687D-BCB8-AD41-8AD1-5EA66B84EEB7}"/>
              </a:ext>
            </a:extLst>
          </p:cNvPr>
          <p:cNvSpPr>
            <a:spLocks noChangeArrowheads="1"/>
          </p:cNvSpPr>
          <p:nvPr/>
        </p:nvSpPr>
        <p:spPr bwMode="auto">
          <a:xfrm>
            <a:off x="7826375" y="5334000"/>
            <a:ext cx="1047750" cy="50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900" b="1">
                <a:latin typeface="Arial" panose="020B0604020202020204" pitchFamily="34" charset="0"/>
              </a:rPr>
              <a:t>Instrument</a:t>
            </a:r>
          </a:p>
          <a:p>
            <a:pPr algn="ctr"/>
            <a:r>
              <a:rPr lang="en-US" altLang="en-US" sz="900" b="1">
                <a:latin typeface="Arial" panose="020B0604020202020204" pitchFamily="34" charset="0"/>
              </a:rPr>
              <a:t>Team</a:t>
            </a:r>
          </a:p>
          <a:p>
            <a:pPr algn="ctr"/>
            <a:r>
              <a:rPr lang="en-US" altLang="en-US" sz="900" b="1">
                <a:latin typeface="Arial" panose="020B0604020202020204" pitchFamily="34" charset="0"/>
              </a:rPr>
              <a:t>&lt;&lt;Secondary&gt;&gt;</a:t>
            </a:r>
          </a:p>
        </p:txBody>
      </p:sp>
      <p:sp>
        <p:nvSpPr>
          <p:cNvPr id="315464" name="Oval 72">
            <a:extLst>
              <a:ext uri="{FF2B5EF4-FFF2-40B4-BE49-F238E27FC236}">
                <a16:creationId xmlns:a16="http://schemas.microsoft.com/office/drawing/2014/main" id="{AF58FF4C-37ED-B14D-A6D3-8B455795C47B}"/>
              </a:ext>
            </a:extLst>
          </p:cNvPr>
          <p:cNvSpPr>
            <a:spLocks noChangeArrowheads="1"/>
          </p:cNvSpPr>
          <p:nvPr/>
        </p:nvSpPr>
        <p:spPr bwMode="auto">
          <a:xfrm>
            <a:off x="1579563" y="4654550"/>
            <a:ext cx="1066800" cy="430213"/>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200" b="1">
                <a:solidFill>
                  <a:schemeClr val="bg1"/>
                </a:solidFill>
                <a:latin typeface="Arial" panose="020B0604020202020204" pitchFamily="34" charset="0"/>
              </a:rPr>
              <a:t>Relay</a:t>
            </a:r>
          </a:p>
          <a:p>
            <a:pPr algn="ctr" eaLnBrk="0" hangingPunct="0"/>
            <a:r>
              <a:rPr lang="en-US" altLang="en-US" sz="1200" b="1">
                <a:solidFill>
                  <a:schemeClr val="bg1"/>
                </a:solidFill>
                <a:latin typeface="Arial" panose="020B0604020202020204" pitchFamily="34" charset="0"/>
              </a:rPr>
              <a:t>Service  A</a:t>
            </a:r>
          </a:p>
        </p:txBody>
      </p:sp>
      <p:sp>
        <p:nvSpPr>
          <p:cNvPr id="315465" name="Line 73">
            <a:extLst>
              <a:ext uri="{FF2B5EF4-FFF2-40B4-BE49-F238E27FC236}">
                <a16:creationId xmlns:a16="http://schemas.microsoft.com/office/drawing/2014/main" id="{31BADB6F-A661-434E-9A69-B4C405A9ABF8}"/>
              </a:ext>
            </a:extLst>
          </p:cNvPr>
          <p:cNvSpPr>
            <a:spLocks noChangeShapeType="1"/>
          </p:cNvSpPr>
          <p:nvPr/>
        </p:nvSpPr>
        <p:spPr bwMode="auto">
          <a:xfrm flipH="1">
            <a:off x="2214563" y="4391025"/>
            <a:ext cx="261937" cy="244475"/>
          </a:xfrm>
          <a:prstGeom prst="line">
            <a:avLst/>
          </a:prstGeom>
          <a:noFill/>
          <a:ln w="9525">
            <a:solidFill>
              <a:schemeClr val="tx1"/>
            </a:solidFill>
            <a:prstDash val="dash"/>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66" name="Rectangle 74">
            <a:extLst>
              <a:ext uri="{FF2B5EF4-FFF2-40B4-BE49-F238E27FC236}">
                <a16:creationId xmlns:a16="http://schemas.microsoft.com/office/drawing/2014/main" id="{9D073C6A-C317-5D4B-A957-95FA5DAED8F0}"/>
              </a:ext>
            </a:extLst>
          </p:cNvPr>
          <p:cNvSpPr>
            <a:spLocks noChangeArrowheads="1"/>
          </p:cNvSpPr>
          <p:nvPr/>
        </p:nvSpPr>
        <p:spPr bwMode="auto">
          <a:xfrm>
            <a:off x="2332038" y="4437063"/>
            <a:ext cx="8572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900">
                <a:latin typeface="Arial" panose="020B0604020202020204" pitchFamily="34" charset="0"/>
              </a:rPr>
              <a:t>&lt;&lt;extends&gt;&gt;</a:t>
            </a:r>
          </a:p>
        </p:txBody>
      </p:sp>
      <p:sp>
        <p:nvSpPr>
          <p:cNvPr id="315402" name="Oval 10">
            <a:extLst>
              <a:ext uri="{FF2B5EF4-FFF2-40B4-BE49-F238E27FC236}">
                <a16:creationId xmlns:a16="http://schemas.microsoft.com/office/drawing/2014/main" id="{CEE13CB2-6E0D-1C47-919F-674812E3CEAD}"/>
              </a:ext>
            </a:extLst>
          </p:cNvPr>
          <p:cNvSpPr>
            <a:spLocks noChangeArrowheads="1"/>
          </p:cNvSpPr>
          <p:nvPr/>
        </p:nvSpPr>
        <p:spPr bwMode="auto">
          <a:xfrm>
            <a:off x="2646363" y="5021263"/>
            <a:ext cx="1066800" cy="430212"/>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200" b="1">
                <a:solidFill>
                  <a:schemeClr val="bg1"/>
                </a:solidFill>
                <a:latin typeface="Arial" panose="020B0604020202020204" pitchFamily="34" charset="0"/>
              </a:rPr>
              <a:t>TT&amp;C</a:t>
            </a:r>
          </a:p>
          <a:p>
            <a:pPr algn="ctr" eaLnBrk="0" hangingPunct="0"/>
            <a:r>
              <a:rPr lang="en-US" altLang="en-US" sz="1200" b="1">
                <a:solidFill>
                  <a:schemeClr val="bg1"/>
                </a:solidFill>
                <a:latin typeface="Arial" panose="020B0604020202020204" pitchFamily="34" charset="0"/>
              </a:rPr>
              <a:t>Service  B</a:t>
            </a:r>
          </a:p>
        </p:txBody>
      </p:sp>
      <p:sp>
        <p:nvSpPr>
          <p:cNvPr id="315467" name="Line 75">
            <a:extLst>
              <a:ext uri="{FF2B5EF4-FFF2-40B4-BE49-F238E27FC236}">
                <a16:creationId xmlns:a16="http://schemas.microsoft.com/office/drawing/2014/main" id="{BA2ABAC4-54D2-A94E-A547-F8ECEB8AB156}"/>
              </a:ext>
            </a:extLst>
          </p:cNvPr>
          <p:cNvSpPr>
            <a:spLocks noChangeShapeType="1"/>
          </p:cNvSpPr>
          <p:nvPr/>
        </p:nvSpPr>
        <p:spPr bwMode="auto">
          <a:xfrm flipV="1">
            <a:off x="2168525" y="5383213"/>
            <a:ext cx="635000" cy="527050"/>
          </a:xfrm>
          <a:prstGeom prst="line">
            <a:avLst/>
          </a:prstGeom>
          <a:noFill/>
          <a:ln w="9525">
            <a:solidFill>
              <a:schemeClr val="tx1"/>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68" name="Line 76">
            <a:extLst>
              <a:ext uri="{FF2B5EF4-FFF2-40B4-BE49-F238E27FC236}">
                <a16:creationId xmlns:a16="http://schemas.microsoft.com/office/drawing/2014/main" id="{B161B276-2FB2-5342-808B-A8269BA1494A}"/>
              </a:ext>
            </a:extLst>
          </p:cNvPr>
          <p:cNvSpPr>
            <a:spLocks noChangeShapeType="1"/>
          </p:cNvSpPr>
          <p:nvPr/>
        </p:nvSpPr>
        <p:spPr bwMode="auto">
          <a:xfrm flipH="1" flipV="1">
            <a:off x="6619875" y="5262563"/>
            <a:ext cx="488950" cy="439737"/>
          </a:xfrm>
          <a:prstGeom prst="line">
            <a:avLst/>
          </a:prstGeom>
          <a:noFill/>
          <a:ln w="9525">
            <a:solidFill>
              <a:schemeClr val="tx1"/>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69" name="Line 77">
            <a:extLst>
              <a:ext uri="{FF2B5EF4-FFF2-40B4-BE49-F238E27FC236}">
                <a16:creationId xmlns:a16="http://schemas.microsoft.com/office/drawing/2014/main" id="{1DC62B2D-E683-604A-A2DA-D621B0EAA1E9}"/>
              </a:ext>
            </a:extLst>
          </p:cNvPr>
          <p:cNvSpPr>
            <a:spLocks noChangeShapeType="1"/>
          </p:cNvSpPr>
          <p:nvPr/>
        </p:nvSpPr>
        <p:spPr bwMode="auto">
          <a:xfrm>
            <a:off x="1157288" y="3590925"/>
            <a:ext cx="733425" cy="5286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70" name="Line 78">
            <a:extLst>
              <a:ext uri="{FF2B5EF4-FFF2-40B4-BE49-F238E27FC236}">
                <a16:creationId xmlns:a16="http://schemas.microsoft.com/office/drawing/2014/main" id="{BCADD426-87CC-934F-8C93-18DCC2AE5183}"/>
              </a:ext>
            </a:extLst>
          </p:cNvPr>
          <p:cNvSpPr>
            <a:spLocks noChangeShapeType="1"/>
          </p:cNvSpPr>
          <p:nvPr/>
        </p:nvSpPr>
        <p:spPr bwMode="auto">
          <a:xfrm>
            <a:off x="3614738" y="5375275"/>
            <a:ext cx="674687" cy="508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71" name="Line 79">
            <a:extLst>
              <a:ext uri="{FF2B5EF4-FFF2-40B4-BE49-F238E27FC236}">
                <a16:creationId xmlns:a16="http://schemas.microsoft.com/office/drawing/2014/main" id="{192B8F28-2F9E-1244-B7DD-1577F37511C5}"/>
              </a:ext>
            </a:extLst>
          </p:cNvPr>
          <p:cNvSpPr>
            <a:spLocks noChangeShapeType="1"/>
          </p:cNvSpPr>
          <p:nvPr/>
        </p:nvSpPr>
        <p:spPr bwMode="auto">
          <a:xfrm>
            <a:off x="6923088" y="5049838"/>
            <a:ext cx="1357312" cy="1365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72" name="Line 80">
            <a:extLst>
              <a:ext uri="{FF2B5EF4-FFF2-40B4-BE49-F238E27FC236}">
                <a16:creationId xmlns:a16="http://schemas.microsoft.com/office/drawing/2014/main" id="{78074D73-1C83-9543-84A0-0F44BEEC1EDD}"/>
              </a:ext>
            </a:extLst>
          </p:cNvPr>
          <p:cNvSpPr>
            <a:spLocks noChangeShapeType="1"/>
          </p:cNvSpPr>
          <p:nvPr/>
        </p:nvSpPr>
        <p:spPr bwMode="auto">
          <a:xfrm flipV="1">
            <a:off x="7623175" y="3816350"/>
            <a:ext cx="633413" cy="2841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75" name="Rectangle 83">
            <a:extLst>
              <a:ext uri="{FF2B5EF4-FFF2-40B4-BE49-F238E27FC236}">
                <a16:creationId xmlns:a16="http://schemas.microsoft.com/office/drawing/2014/main" id="{8DF495DA-E8DB-1341-8796-3D387E9BA926}"/>
              </a:ext>
            </a:extLst>
          </p:cNvPr>
          <p:cNvSpPr>
            <a:spLocks noChangeArrowheads="1"/>
          </p:cNvSpPr>
          <p:nvPr/>
        </p:nvSpPr>
        <p:spPr bwMode="auto">
          <a:xfrm>
            <a:off x="627063" y="5000625"/>
            <a:ext cx="882650" cy="638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900" b="1">
                <a:latin typeface="Arial" panose="020B0604020202020204" pitchFamily="34" charset="0"/>
              </a:rPr>
              <a:t>Mission </a:t>
            </a:r>
          </a:p>
          <a:p>
            <a:pPr algn="ctr"/>
            <a:r>
              <a:rPr lang="en-US" altLang="en-US" sz="900" b="1">
                <a:latin typeface="Arial" panose="020B0604020202020204" pitchFamily="34" charset="0"/>
              </a:rPr>
              <a:t>Operations</a:t>
            </a:r>
          </a:p>
          <a:p>
            <a:pPr algn="ctr"/>
            <a:r>
              <a:rPr lang="en-US" altLang="en-US" sz="900" b="1">
                <a:latin typeface="Arial" panose="020B0604020202020204" pitchFamily="34" charset="0"/>
              </a:rPr>
              <a:t>Team</a:t>
            </a:r>
          </a:p>
          <a:p>
            <a:pPr algn="ctr"/>
            <a:r>
              <a:rPr lang="en-US" altLang="en-US" sz="900" b="1">
                <a:latin typeface="Arial" panose="020B0604020202020204" pitchFamily="34" charset="0"/>
              </a:rPr>
              <a:t>&lt;&lt;Primary&gt;&gt;</a:t>
            </a:r>
          </a:p>
        </p:txBody>
      </p:sp>
      <p:grpSp>
        <p:nvGrpSpPr>
          <p:cNvPr id="315476" name="Group 84">
            <a:extLst>
              <a:ext uri="{FF2B5EF4-FFF2-40B4-BE49-F238E27FC236}">
                <a16:creationId xmlns:a16="http://schemas.microsoft.com/office/drawing/2014/main" id="{D3C07A27-90FC-F646-B602-DF66D12E40FA}"/>
              </a:ext>
            </a:extLst>
          </p:cNvPr>
          <p:cNvGrpSpPr>
            <a:grpSpLocks/>
          </p:cNvGrpSpPr>
          <p:nvPr/>
        </p:nvGrpSpPr>
        <p:grpSpPr bwMode="auto">
          <a:xfrm>
            <a:off x="1004888" y="4614863"/>
            <a:ext cx="152400" cy="404812"/>
            <a:chOff x="208" y="1717"/>
            <a:chExt cx="96" cy="255"/>
          </a:xfrm>
        </p:grpSpPr>
        <p:sp>
          <p:nvSpPr>
            <p:cNvPr id="315477" name="Oval 85">
              <a:extLst>
                <a:ext uri="{FF2B5EF4-FFF2-40B4-BE49-F238E27FC236}">
                  <a16:creationId xmlns:a16="http://schemas.microsoft.com/office/drawing/2014/main" id="{5ACB85ED-02C4-C64E-927F-D8E056011AE7}"/>
                </a:ext>
              </a:extLst>
            </p:cNvPr>
            <p:cNvSpPr>
              <a:spLocks noChangeArrowheads="1"/>
            </p:cNvSpPr>
            <p:nvPr/>
          </p:nvSpPr>
          <p:spPr bwMode="auto">
            <a:xfrm>
              <a:off x="222" y="1717"/>
              <a:ext cx="67" cy="61"/>
            </a:xfrm>
            <a:prstGeom prst="ellipse">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78" name="Line 86">
              <a:extLst>
                <a:ext uri="{FF2B5EF4-FFF2-40B4-BE49-F238E27FC236}">
                  <a16:creationId xmlns:a16="http://schemas.microsoft.com/office/drawing/2014/main" id="{66791BF0-DD86-CD4B-B159-40FABE818D8E}"/>
                </a:ext>
              </a:extLst>
            </p:cNvPr>
            <p:cNvSpPr>
              <a:spLocks noChangeShapeType="1"/>
            </p:cNvSpPr>
            <p:nvPr/>
          </p:nvSpPr>
          <p:spPr bwMode="auto">
            <a:xfrm>
              <a:off x="256" y="1780"/>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79" name="Line 87">
              <a:extLst>
                <a:ext uri="{FF2B5EF4-FFF2-40B4-BE49-F238E27FC236}">
                  <a16:creationId xmlns:a16="http://schemas.microsoft.com/office/drawing/2014/main" id="{30A5BE9F-F536-EE41-95F6-40DF6C70B146}"/>
                </a:ext>
              </a:extLst>
            </p:cNvPr>
            <p:cNvSpPr>
              <a:spLocks noChangeShapeType="1"/>
            </p:cNvSpPr>
            <p:nvPr/>
          </p:nvSpPr>
          <p:spPr bwMode="auto">
            <a:xfrm rot="-5400000">
              <a:off x="256" y="1756"/>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80" name="Line 88">
              <a:extLst>
                <a:ext uri="{FF2B5EF4-FFF2-40B4-BE49-F238E27FC236}">
                  <a16:creationId xmlns:a16="http://schemas.microsoft.com/office/drawing/2014/main" id="{2ED54198-F382-4248-BDFE-886117AF734A}"/>
                </a:ext>
              </a:extLst>
            </p:cNvPr>
            <p:cNvSpPr>
              <a:spLocks noChangeShapeType="1"/>
            </p:cNvSpPr>
            <p:nvPr/>
          </p:nvSpPr>
          <p:spPr bwMode="auto">
            <a:xfrm rot="-8917620">
              <a:off x="228" y="1872"/>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5481" name="Line 89">
              <a:extLst>
                <a:ext uri="{FF2B5EF4-FFF2-40B4-BE49-F238E27FC236}">
                  <a16:creationId xmlns:a16="http://schemas.microsoft.com/office/drawing/2014/main" id="{70E417A9-9355-A049-98AC-C92274822794}"/>
                </a:ext>
              </a:extLst>
            </p:cNvPr>
            <p:cNvSpPr>
              <a:spLocks noChangeShapeType="1"/>
            </p:cNvSpPr>
            <p:nvPr/>
          </p:nvSpPr>
          <p:spPr bwMode="auto">
            <a:xfrm rot="8917620" flipH="1">
              <a:off x="284" y="1876"/>
              <a:ext cx="0" cy="9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315482" name="Line 90">
            <a:extLst>
              <a:ext uri="{FF2B5EF4-FFF2-40B4-BE49-F238E27FC236}">
                <a16:creationId xmlns:a16="http://schemas.microsoft.com/office/drawing/2014/main" id="{77D90C49-B639-1B49-8487-0150096148EE}"/>
              </a:ext>
            </a:extLst>
          </p:cNvPr>
          <p:cNvSpPr>
            <a:spLocks noChangeShapeType="1"/>
          </p:cNvSpPr>
          <p:nvPr/>
        </p:nvSpPr>
        <p:spPr bwMode="auto">
          <a:xfrm flipV="1">
            <a:off x="1173163" y="4254500"/>
            <a:ext cx="763587" cy="5540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Date Placeholder 2">
            <a:extLst>
              <a:ext uri="{FF2B5EF4-FFF2-40B4-BE49-F238E27FC236}">
                <a16:creationId xmlns:a16="http://schemas.microsoft.com/office/drawing/2014/main" id="{AB7D35BE-639E-3146-9A3C-7F6F1179BCC1}"/>
              </a:ext>
            </a:extLst>
          </p:cNvPr>
          <p:cNvSpPr>
            <a:spLocks noGrp="1"/>
          </p:cNvSpPr>
          <p:nvPr>
            <p:ph type="dt" sz="half" idx="10"/>
          </p:nvPr>
        </p:nvSpPr>
        <p:spPr bwMode="auto">
          <a:xfrm>
            <a:off x="0" y="6553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r>
              <a:rPr lang="en-US" altLang="en-US"/>
              <a:t>28 Mar 2024</a:t>
            </a:r>
          </a:p>
        </p:txBody>
      </p:sp>
      <p:sp>
        <p:nvSpPr>
          <p:cNvPr id="303251" name="Text Box 147">
            <a:extLst>
              <a:ext uri="{FF2B5EF4-FFF2-40B4-BE49-F238E27FC236}">
                <a16:creationId xmlns:a16="http://schemas.microsoft.com/office/drawing/2014/main" id="{18C6DB9B-4B27-2A4C-BD84-D0C91E04A1A2}"/>
              </a:ext>
            </a:extLst>
          </p:cNvPr>
          <p:cNvSpPr txBox="1">
            <a:spLocks noChangeArrowheads="1"/>
          </p:cNvSpPr>
          <p:nvPr/>
        </p:nvSpPr>
        <p:spPr bwMode="auto">
          <a:xfrm rot="-1919598">
            <a:off x="1422400" y="2716213"/>
            <a:ext cx="6540500" cy="1708150"/>
          </a:xfrm>
          <a:prstGeom prst="rect">
            <a:avLst/>
          </a:prstGeom>
          <a:solidFill>
            <a:schemeClr val="bg1">
              <a:alpha val="13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600">
                <a:solidFill>
                  <a:srgbClr val="EFF5FF"/>
                </a:solidFill>
              </a:rPr>
              <a:t>Preliminary</a:t>
            </a:r>
            <a:endParaRPr lang="en-US" altLang="en-US" sz="10600">
              <a:solidFill>
                <a:schemeClr val="hlink"/>
              </a:solidFill>
            </a:endParaRPr>
          </a:p>
        </p:txBody>
      </p:sp>
      <p:sp>
        <p:nvSpPr>
          <p:cNvPr id="303106" name="Rectangle 2">
            <a:extLst>
              <a:ext uri="{FF2B5EF4-FFF2-40B4-BE49-F238E27FC236}">
                <a16:creationId xmlns:a16="http://schemas.microsoft.com/office/drawing/2014/main" id="{DC66CC7E-59B6-0145-B09E-3E5209309925}"/>
              </a:ext>
            </a:extLst>
          </p:cNvPr>
          <p:cNvSpPr>
            <a:spLocks noGrp="1" noChangeArrowheads="1"/>
          </p:cNvSpPr>
          <p:nvPr>
            <p:ph type="title"/>
          </p:nvPr>
        </p:nvSpPr>
        <p:spPr>
          <a:xfrm>
            <a:off x="685800" y="-21769"/>
            <a:ext cx="7772400" cy="854075"/>
          </a:xfrm>
        </p:spPr>
        <p:txBody>
          <a:bodyPr/>
          <a:lstStyle/>
          <a:p>
            <a:r>
              <a:rPr lang="en-US" altLang="en-US" sz="2400" dirty="0"/>
              <a:t>Connectivity View (Nodes &amp; Links) </a:t>
            </a:r>
            <a:br>
              <a:rPr lang="en-US" altLang="en-US" sz="2400" dirty="0"/>
            </a:br>
            <a:r>
              <a:rPr lang="en-US" altLang="en-US" sz="2400" dirty="0"/>
              <a:t>Using SysML Components (Spacecraft)</a:t>
            </a:r>
          </a:p>
        </p:txBody>
      </p:sp>
      <p:sp>
        <p:nvSpPr>
          <p:cNvPr id="303247" name="Rectangle 143">
            <a:extLst>
              <a:ext uri="{FF2B5EF4-FFF2-40B4-BE49-F238E27FC236}">
                <a16:creationId xmlns:a16="http://schemas.microsoft.com/office/drawing/2014/main" id="{C2B09666-407C-0648-9474-4E30737AEA4A}"/>
              </a:ext>
            </a:extLst>
          </p:cNvPr>
          <p:cNvSpPr>
            <a:spLocks noChangeArrowheads="1"/>
          </p:cNvSpPr>
          <p:nvPr/>
        </p:nvSpPr>
        <p:spPr bwMode="auto">
          <a:xfrm>
            <a:off x="0" y="6394450"/>
            <a:ext cx="19367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000">
                <a:solidFill>
                  <a:schemeClr val="accent2"/>
                </a:solidFill>
                <a:latin typeface="Arial" panose="020B0604020202020204" pitchFamily="34" charset="0"/>
              </a:rPr>
              <a:t>Derived from: SysML Partners</a:t>
            </a:r>
          </a:p>
        </p:txBody>
      </p:sp>
      <p:sp>
        <p:nvSpPr>
          <p:cNvPr id="303109" name="Rectangle 5">
            <a:extLst>
              <a:ext uri="{FF2B5EF4-FFF2-40B4-BE49-F238E27FC236}">
                <a16:creationId xmlns:a16="http://schemas.microsoft.com/office/drawing/2014/main" id="{154DFCD8-C5C0-C449-A9B7-0B05ADC40F10}"/>
              </a:ext>
            </a:extLst>
          </p:cNvPr>
          <p:cNvSpPr>
            <a:spLocks noChangeArrowheads="1"/>
          </p:cNvSpPr>
          <p:nvPr/>
        </p:nvSpPr>
        <p:spPr bwMode="auto">
          <a:xfrm>
            <a:off x="5259388" y="2152650"/>
            <a:ext cx="2868612" cy="3235325"/>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110" name="Rectangle 6">
            <a:extLst>
              <a:ext uri="{FF2B5EF4-FFF2-40B4-BE49-F238E27FC236}">
                <a16:creationId xmlns:a16="http://schemas.microsoft.com/office/drawing/2014/main" id="{6FEDC219-926F-F048-A887-C3738037F100}"/>
              </a:ext>
            </a:extLst>
          </p:cNvPr>
          <p:cNvSpPr>
            <a:spLocks noChangeArrowheads="1"/>
          </p:cNvSpPr>
          <p:nvPr/>
        </p:nvSpPr>
        <p:spPr bwMode="auto">
          <a:xfrm>
            <a:off x="5259388" y="1870075"/>
            <a:ext cx="2868612" cy="31908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grpSp>
        <p:nvGrpSpPr>
          <p:cNvPr id="303111" name="Group 7">
            <a:extLst>
              <a:ext uri="{FF2B5EF4-FFF2-40B4-BE49-F238E27FC236}">
                <a16:creationId xmlns:a16="http://schemas.microsoft.com/office/drawing/2014/main" id="{1C6D197B-DCEB-8349-93AA-C4238D7A71F9}"/>
              </a:ext>
            </a:extLst>
          </p:cNvPr>
          <p:cNvGrpSpPr>
            <a:grpSpLocks/>
          </p:cNvGrpSpPr>
          <p:nvPr/>
        </p:nvGrpSpPr>
        <p:grpSpPr bwMode="auto">
          <a:xfrm>
            <a:off x="5259388" y="1870075"/>
            <a:ext cx="3144837" cy="3554413"/>
            <a:chOff x="3499" y="1224"/>
            <a:chExt cx="1807" cy="2239"/>
          </a:xfrm>
        </p:grpSpPr>
        <p:sp>
          <p:nvSpPr>
            <p:cNvPr id="303112" name="Rectangle 8">
              <a:extLst>
                <a:ext uri="{FF2B5EF4-FFF2-40B4-BE49-F238E27FC236}">
                  <a16:creationId xmlns:a16="http://schemas.microsoft.com/office/drawing/2014/main" id="{2A817A13-4705-1843-8479-7873FE79EA6F}"/>
                </a:ext>
              </a:extLst>
            </p:cNvPr>
            <p:cNvSpPr>
              <a:spLocks noChangeArrowheads="1"/>
            </p:cNvSpPr>
            <p:nvPr/>
          </p:nvSpPr>
          <p:spPr bwMode="auto">
            <a:xfrm>
              <a:off x="3499" y="1425"/>
              <a:ext cx="1807" cy="20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113" name="Rectangle 9">
              <a:extLst>
                <a:ext uri="{FF2B5EF4-FFF2-40B4-BE49-F238E27FC236}">
                  <a16:creationId xmlns:a16="http://schemas.microsoft.com/office/drawing/2014/main" id="{94CEF706-FCCF-2847-A106-2F14B4DDEBDD}"/>
                </a:ext>
              </a:extLst>
            </p:cNvPr>
            <p:cNvSpPr>
              <a:spLocks noChangeArrowheads="1"/>
            </p:cNvSpPr>
            <p:nvPr/>
          </p:nvSpPr>
          <p:spPr bwMode="auto">
            <a:xfrm>
              <a:off x="3499" y="1224"/>
              <a:ext cx="1807" cy="2239"/>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03114" name="Rectangle 10">
            <a:extLst>
              <a:ext uri="{FF2B5EF4-FFF2-40B4-BE49-F238E27FC236}">
                <a16:creationId xmlns:a16="http://schemas.microsoft.com/office/drawing/2014/main" id="{42C5A7A3-C438-F345-968F-3287F10DD90C}"/>
              </a:ext>
            </a:extLst>
          </p:cNvPr>
          <p:cNvSpPr>
            <a:spLocks noChangeArrowheads="1"/>
          </p:cNvSpPr>
          <p:nvPr/>
        </p:nvSpPr>
        <p:spPr bwMode="auto">
          <a:xfrm>
            <a:off x="5842000" y="1928813"/>
            <a:ext cx="20193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sciInstr : scienceInstrument</a:t>
            </a:r>
          </a:p>
        </p:txBody>
      </p:sp>
      <p:sp>
        <p:nvSpPr>
          <p:cNvPr id="303115" name="Rectangle 11">
            <a:extLst>
              <a:ext uri="{FF2B5EF4-FFF2-40B4-BE49-F238E27FC236}">
                <a16:creationId xmlns:a16="http://schemas.microsoft.com/office/drawing/2014/main" id="{81CD5063-2FA1-BF4C-8159-2B3C40BE7555}"/>
              </a:ext>
            </a:extLst>
          </p:cNvPr>
          <p:cNvSpPr>
            <a:spLocks noChangeArrowheads="1"/>
          </p:cNvSpPr>
          <p:nvPr/>
        </p:nvSpPr>
        <p:spPr bwMode="auto">
          <a:xfrm>
            <a:off x="1027113" y="1870075"/>
            <a:ext cx="2660650" cy="31908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grpSp>
        <p:nvGrpSpPr>
          <p:cNvPr id="303116" name="Group 12">
            <a:extLst>
              <a:ext uri="{FF2B5EF4-FFF2-40B4-BE49-F238E27FC236}">
                <a16:creationId xmlns:a16="http://schemas.microsoft.com/office/drawing/2014/main" id="{3F4BC846-6CD8-0B4B-A65F-A4E1F498A423}"/>
              </a:ext>
            </a:extLst>
          </p:cNvPr>
          <p:cNvGrpSpPr>
            <a:grpSpLocks/>
          </p:cNvGrpSpPr>
          <p:nvPr/>
        </p:nvGrpSpPr>
        <p:grpSpPr bwMode="auto">
          <a:xfrm>
            <a:off x="923925" y="1870075"/>
            <a:ext cx="2767013" cy="3554413"/>
            <a:chOff x="833" y="1224"/>
            <a:chExt cx="1678" cy="2239"/>
          </a:xfrm>
        </p:grpSpPr>
        <p:sp>
          <p:nvSpPr>
            <p:cNvPr id="303117" name="Rectangle 13">
              <a:extLst>
                <a:ext uri="{FF2B5EF4-FFF2-40B4-BE49-F238E27FC236}">
                  <a16:creationId xmlns:a16="http://schemas.microsoft.com/office/drawing/2014/main" id="{0058070B-851F-984B-84BE-3D51A3F3D2A0}"/>
                </a:ext>
              </a:extLst>
            </p:cNvPr>
            <p:cNvSpPr>
              <a:spLocks noChangeArrowheads="1"/>
            </p:cNvSpPr>
            <p:nvPr/>
          </p:nvSpPr>
          <p:spPr bwMode="auto">
            <a:xfrm>
              <a:off x="833" y="1224"/>
              <a:ext cx="1678" cy="201"/>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118" name="Rectangle 14">
              <a:extLst>
                <a:ext uri="{FF2B5EF4-FFF2-40B4-BE49-F238E27FC236}">
                  <a16:creationId xmlns:a16="http://schemas.microsoft.com/office/drawing/2014/main" id="{1A607D76-363E-0742-8E12-9C4F848DA3E8}"/>
                </a:ext>
              </a:extLst>
            </p:cNvPr>
            <p:cNvSpPr>
              <a:spLocks noChangeArrowheads="1"/>
            </p:cNvSpPr>
            <p:nvPr/>
          </p:nvSpPr>
          <p:spPr bwMode="auto">
            <a:xfrm>
              <a:off x="833" y="1224"/>
              <a:ext cx="1678" cy="2239"/>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03119" name="Rectangle 15">
            <a:extLst>
              <a:ext uri="{FF2B5EF4-FFF2-40B4-BE49-F238E27FC236}">
                <a16:creationId xmlns:a16="http://schemas.microsoft.com/office/drawing/2014/main" id="{08164AF5-8494-F948-B832-0AED0CC3278C}"/>
              </a:ext>
            </a:extLst>
          </p:cNvPr>
          <p:cNvSpPr>
            <a:spLocks noChangeArrowheads="1"/>
          </p:cNvSpPr>
          <p:nvPr/>
        </p:nvSpPr>
        <p:spPr bwMode="auto">
          <a:xfrm>
            <a:off x="1184275" y="1928813"/>
            <a:ext cx="22479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CDH : CmdDataHandlingSystem</a:t>
            </a:r>
            <a:endParaRPr lang="en-US" altLang="en-US" sz="2800" b="1">
              <a:solidFill>
                <a:schemeClr val="tx2"/>
              </a:solidFill>
              <a:latin typeface="Tahoma" panose="020B0604030504040204" pitchFamily="34" charset="0"/>
            </a:endParaRPr>
          </a:p>
        </p:txBody>
      </p:sp>
      <p:sp>
        <p:nvSpPr>
          <p:cNvPr id="303120" name="Rectangle 16">
            <a:extLst>
              <a:ext uri="{FF2B5EF4-FFF2-40B4-BE49-F238E27FC236}">
                <a16:creationId xmlns:a16="http://schemas.microsoft.com/office/drawing/2014/main" id="{20B9A57F-8214-8F4F-B440-EE6163CA76DA}"/>
              </a:ext>
            </a:extLst>
          </p:cNvPr>
          <p:cNvSpPr>
            <a:spLocks noChangeArrowheads="1"/>
          </p:cNvSpPr>
          <p:nvPr/>
        </p:nvSpPr>
        <p:spPr bwMode="auto">
          <a:xfrm>
            <a:off x="3641725" y="2690813"/>
            <a:ext cx="128588" cy="10953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121" name="Rectangle 17">
            <a:extLst>
              <a:ext uri="{FF2B5EF4-FFF2-40B4-BE49-F238E27FC236}">
                <a16:creationId xmlns:a16="http://schemas.microsoft.com/office/drawing/2014/main" id="{DFF72D27-DCA4-1D4D-BED5-062BDA091050}"/>
              </a:ext>
            </a:extLst>
          </p:cNvPr>
          <p:cNvSpPr>
            <a:spLocks noChangeArrowheads="1"/>
          </p:cNvSpPr>
          <p:nvPr/>
        </p:nvSpPr>
        <p:spPr bwMode="auto">
          <a:xfrm>
            <a:off x="3641725" y="2690813"/>
            <a:ext cx="128588" cy="10953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122" name="Rectangle 18">
            <a:extLst>
              <a:ext uri="{FF2B5EF4-FFF2-40B4-BE49-F238E27FC236}">
                <a16:creationId xmlns:a16="http://schemas.microsoft.com/office/drawing/2014/main" id="{97B70B39-FE21-8B49-A33F-60AAF43824FC}"/>
              </a:ext>
            </a:extLst>
          </p:cNvPr>
          <p:cNvSpPr>
            <a:spLocks noChangeArrowheads="1"/>
          </p:cNvSpPr>
          <p:nvPr/>
        </p:nvSpPr>
        <p:spPr bwMode="auto">
          <a:xfrm>
            <a:off x="5178425" y="2690813"/>
            <a:ext cx="127000" cy="10953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123" name="Rectangle 19">
            <a:extLst>
              <a:ext uri="{FF2B5EF4-FFF2-40B4-BE49-F238E27FC236}">
                <a16:creationId xmlns:a16="http://schemas.microsoft.com/office/drawing/2014/main" id="{1EEE2C83-C902-7247-AABB-30A67B741468}"/>
              </a:ext>
            </a:extLst>
          </p:cNvPr>
          <p:cNvSpPr>
            <a:spLocks noChangeArrowheads="1"/>
          </p:cNvSpPr>
          <p:nvPr/>
        </p:nvSpPr>
        <p:spPr bwMode="auto">
          <a:xfrm>
            <a:off x="5210175" y="4813300"/>
            <a:ext cx="125413" cy="1095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124" name="Freeform 20">
            <a:extLst>
              <a:ext uri="{FF2B5EF4-FFF2-40B4-BE49-F238E27FC236}">
                <a16:creationId xmlns:a16="http://schemas.microsoft.com/office/drawing/2014/main" id="{4F5E0536-1615-224B-8C05-E4F33E24FDC6}"/>
              </a:ext>
            </a:extLst>
          </p:cNvPr>
          <p:cNvSpPr>
            <a:spLocks/>
          </p:cNvSpPr>
          <p:nvPr/>
        </p:nvSpPr>
        <p:spPr bwMode="auto">
          <a:xfrm>
            <a:off x="2482850" y="5446713"/>
            <a:ext cx="2420938" cy="293687"/>
          </a:xfrm>
          <a:custGeom>
            <a:avLst/>
            <a:gdLst>
              <a:gd name="T0" fmla="*/ 0 w 1324"/>
              <a:gd name="T1" fmla="*/ 0 h 1080"/>
              <a:gd name="T2" fmla="*/ 0 w 1324"/>
              <a:gd name="T3" fmla="*/ 1080 h 1080"/>
              <a:gd name="T4" fmla="*/ 1324 w 1324"/>
              <a:gd name="T5" fmla="*/ 1080 h 1080"/>
            </a:gdLst>
            <a:ahLst/>
            <a:cxnLst>
              <a:cxn ang="0">
                <a:pos x="T0" y="T1"/>
              </a:cxn>
              <a:cxn ang="0">
                <a:pos x="T2" y="T3"/>
              </a:cxn>
              <a:cxn ang="0">
                <a:pos x="T4" y="T5"/>
              </a:cxn>
            </a:cxnLst>
            <a:rect l="0" t="0" r="r" b="b"/>
            <a:pathLst>
              <a:path w="1324" h="1080">
                <a:moveTo>
                  <a:pt x="0" y="0"/>
                </a:moveTo>
                <a:lnTo>
                  <a:pt x="0" y="1080"/>
                </a:lnTo>
                <a:lnTo>
                  <a:pt x="1324" y="108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127" name="Rectangle 23">
            <a:extLst>
              <a:ext uri="{FF2B5EF4-FFF2-40B4-BE49-F238E27FC236}">
                <a16:creationId xmlns:a16="http://schemas.microsoft.com/office/drawing/2014/main" id="{E16D5F13-872C-9741-AE29-5E0F5AF5A282}"/>
              </a:ext>
            </a:extLst>
          </p:cNvPr>
          <p:cNvSpPr>
            <a:spLocks noChangeArrowheads="1"/>
          </p:cNvSpPr>
          <p:nvPr/>
        </p:nvSpPr>
        <p:spPr bwMode="auto">
          <a:xfrm>
            <a:off x="2417763" y="5370513"/>
            <a:ext cx="125412" cy="10953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128" name="Rectangle 24">
            <a:extLst>
              <a:ext uri="{FF2B5EF4-FFF2-40B4-BE49-F238E27FC236}">
                <a16:creationId xmlns:a16="http://schemas.microsoft.com/office/drawing/2014/main" id="{25D1E740-C0B3-C747-9325-C53CD2453719}"/>
              </a:ext>
            </a:extLst>
          </p:cNvPr>
          <p:cNvSpPr>
            <a:spLocks noChangeArrowheads="1"/>
          </p:cNvSpPr>
          <p:nvPr/>
        </p:nvSpPr>
        <p:spPr bwMode="auto">
          <a:xfrm>
            <a:off x="2417763" y="5370513"/>
            <a:ext cx="125412" cy="10953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130" name="Rectangle 26">
            <a:extLst>
              <a:ext uri="{FF2B5EF4-FFF2-40B4-BE49-F238E27FC236}">
                <a16:creationId xmlns:a16="http://schemas.microsoft.com/office/drawing/2014/main" id="{095EB14D-DEF6-244C-882F-A749309A7BC7}"/>
              </a:ext>
            </a:extLst>
          </p:cNvPr>
          <p:cNvSpPr>
            <a:spLocks noChangeArrowheads="1"/>
          </p:cNvSpPr>
          <p:nvPr/>
        </p:nvSpPr>
        <p:spPr bwMode="auto">
          <a:xfrm>
            <a:off x="3627438" y="4813300"/>
            <a:ext cx="125412" cy="1095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131" name="Rectangle 27">
            <a:extLst>
              <a:ext uri="{FF2B5EF4-FFF2-40B4-BE49-F238E27FC236}">
                <a16:creationId xmlns:a16="http://schemas.microsoft.com/office/drawing/2014/main" id="{92F7D0C2-E7EA-3548-A483-F476800B1E49}"/>
              </a:ext>
            </a:extLst>
          </p:cNvPr>
          <p:cNvSpPr>
            <a:spLocks noChangeArrowheads="1"/>
          </p:cNvSpPr>
          <p:nvPr/>
        </p:nvSpPr>
        <p:spPr bwMode="auto">
          <a:xfrm>
            <a:off x="3627438" y="4813300"/>
            <a:ext cx="125412" cy="1095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134" name="Rectangle 30">
            <a:extLst>
              <a:ext uri="{FF2B5EF4-FFF2-40B4-BE49-F238E27FC236}">
                <a16:creationId xmlns:a16="http://schemas.microsoft.com/office/drawing/2014/main" id="{D358682A-A418-9944-9DF6-8B0082489B01}"/>
              </a:ext>
            </a:extLst>
          </p:cNvPr>
          <p:cNvSpPr>
            <a:spLocks noChangeArrowheads="1"/>
          </p:cNvSpPr>
          <p:nvPr/>
        </p:nvSpPr>
        <p:spPr bwMode="auto">
          <a:xfrm>
            <a:off x="4991100" y="5530850"/>
            <a:ext cx="1457325" cy="219075"/>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135" name="Rectangle 31">
            <a:extLst>
              <a:ext uri="{FF2B5EF4-FFF2-40B4-BE49-F238E27FC236}">
                <a16:creationId xmlns:a16="http://schemas.microsoft.com/office/drawing/2014/main" id="{3B5FE885-888F-464D-A835-99364395B96A}"/>
              </a:ext>
            </a:extLst>
          </p:cNvPr>
          <p:cNvSpPr>
            <a:spLocks noChangeArrowheads="1"/>
          </p:cNvSpPr>
          <p:nvPr/>
        </p:nvSpPr>
        <p:spPr bwMode="auto">
          <a:xfrm>
            <a:off x="4991100" y="5581650"/>
            <a:ext cx="1673225" cy="296863"/>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136" name="Rectangle 32">
            <a:extLst>
              <a:ext uri="{FF2B5EF4-FFF2-40B4-BE49-F238E27FC236}">
                <a16:creationId xmlns:a16="http://schemas.microsoft.com/office/drawing/2014/main" id="{C7AC915A-8100-804B-AA1A-23C0BF77BEEC}"/>
              </a:ext>
            </a:extLst>
          </p:cNvPr>
          <p:cNvSpPr>
            <a:spLocks noChangeArrowheads="1"/>
          </p:cNvSpPr>
          <p:nvPr/>
        </p:nvSpPr>
        <p:spPr bwMode="auto">
          <a:xfrm>
            <a:off x="5410200" y="5643563"/>
            <a:ext cx="9525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dl : DownLink</a:t>
            </a:r>
            <a:endParaRPr lang="en-US" altLang="en-US" sz="2800" b="1">
              <a:solidFill>
                <a:schemeClr val="tx2"/>
              </a:solidFill>
              <a:latin typeface="Tahoma" panose="020B0604030504040204" pitchFamily="34" charset="0"/>
            </a:endParaRPr>
          </a:p>
        </p:txBody>
      </p:sp>
      <p:sp>
        <p:nvSpPr>
          <p:cNvPr id="303137" name="Rectangle 33">
            <a:extLst>
              <a:ext uri="{FF2B5EF4-FFF2-40B4-BE49-F238E27FC236}">
                <a16:creationId xmlns:a16="http://schemas.microsoft.com/office/drawing/2014/main" id="{1C92EDAA-78CD-0847-A259-E14C7478E0CE}"/>
              </a:ext>
            </a:extLst>
          </p:cNvPr>
          <p:cNvSpPr>
            <a:spLocks noChangeArrowheads="1"/>
          </p:cNvSpPr>
          <p:nvPr/>
        </p:nvSpPr>
        <p:spPr bwMode="auto">
          <a:xfrm>
            <a:off x="4927600" y="5684838"/>
            <a:ext cx="127000" cy="10953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138" name="Rectangle 34">
            <a:extLst>
              <a:ext uri="{FF2B5EF4-FFF2-40B4-BE49-F238E27FC236}">
                <a16:creationId xmlns:a16="http://schemas.microsoft.com/office/drawing/2014/main" id="{77CDF9A4-4FC6-0E42-AF28-4BA6C9D72CBD}"/>
              </a:ext>
            </a:extLst>
          </p:cNvPr>
          <p:cNvSpPr>
            <a:spLocks noChangeArrowheads="1"/>
          </p:cNvSpPr>
          <p:nvPr/>
        </p:nvSpPr>
        <p:spPr bwMode="auto">
          <a:xfrm>
            <a:off x="4927600" y="5684838"/>
            <a:ext cx="127000" cy="10953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139" name="Freeform 35">
            <a:extLst>
              <a:ext uri="{FF2B5EF4-FFF2-40B4-BE49-F238E27FC236}">
                <a16:creationId xmlns:a16="http://schemas.microsoft.com/office/drawing/2014/main" id="{E6910E44-74F0-CA42-A0EA-780C27AB1BC3}"/>
              </a:ext>
            </a:extLst>
          </p:cNvPr>
          <p:cNvSpPr>
            <a:spLocks/>
          </p:cNvSpPr>
          <p:nvPr/>
        </p:nvSpPr>
        <p:spPr bwMode="auto">
          <a:xfrm>
            <a:off x="771525" y="1635125"/>
            <a:ext cx="7770813" cy="1588"/>
          </a:xfrm>
          <a:custGeom>
            <a:avLst/>
            <a:gdLst>
              <a:gd name="T0" fmla="*/ 8123 w 8123"/>
              <a:gd name="T1" fmla="*/ 0 w 8123"/>
              <a:gd name="T2" fmla="*/ 8123 w 8123"/>
            </a:gdLst>
            <a:ahLst/>
            <a:cxnLst>
              <a:cxn ang="0">
                <a:pos x="T0" y="0"/>
              </a:cxn>
              <a:cxn ang="0">
                <a:pos x="T1" y="0"/>
              </a:cxn>
              <a:cxn ang="0">
                <a:pos x="T2" y="0"/>
              </a:cxn>
            </a:cxnLst>
            <a:rect l="0" t="0" r="r" b="b"/>
            <a:pathLst>
              <a:path w="8123">
                <a:moveTo>
                  <a:pt x="8123" y="0"/>
                </a:moveTo>
                <a:lnTo>
                  <a:pt x="0" y="0"/>
                </a:lnTo>
                <a:lnTo>
                  <a:pt x="8123" y="0"/>
                </a:lnTo>
                <a:close/>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140" name="Freeform 36">
            <a:extLst>
              <a:ext uri="{FF2B5EF4-FFF2-40B4-BE49-F238E27FC236}">
                <a16:creationId xmlns:a16="http://schemas.microsoft.com/office/drawing/2014/main" id="{281A12E9-03F3-224F-A177-AFE4B9DD1B18}"/>
              </a:ext>
            </a:extLst>
          </p:cNvPr>
          <p:cNvSpPr>
            <a:spLocks/>
          </p:cNvSpPr>
          <p:nvPr/>
        </p:nvSpPr>
        <p:spPr bwMode="auto">
          <a:xfrm>
            <a:off x="771525" y="1635125"/>
            <a:ext cx="7770813" cy="1588"/>
          </a:xfrm>
          <a:custGeom>
            <a:avLst/>
            <a:gdLst>
              <a:gd name="T0" fmla="*/ 8123 w 8123"/>
              <a:gd name="T1" fmla="*/ 0 w 8123"/>
              <a:gd name="T2" fmla="*/ 8123 w 8123"/>
            </a:gdLst>
            <a:ahLst/>
            <a:cxnLst>
              <a:cxn ang="0">
                <a:pos x="T0" y="0"/>
              </a:cxn>
              <a:cxn ang="0">
                <a:pos x="T1" y="0"/>
              </a:cxn>
              <a:cxn ang="0">
                <a:pos x="T2" y="0"/>
              </a:cxn>
            </a:cxnLst>
            <a:rect l="0" t="0" r="r" b="b"/>
            <a:pathLst>
              <a:path w="8123">
                <a:moveTo>
                  <a:pt x="8123" y="0"/>
                </a:moveTo>
                <a:lnTo>
                  <a:pt x="0" y="0"/>
                </a:lnTo>
                <a:lnTo>
                  <a:pt x="8123" y="0"/>
                </a:lnTo>
                <a:close/>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141" name="Freeform 37">
            <a:extLst>
              <a:ext uri="{FF2B5EF4-FFF2-40B4-BE49-F238E27FC236}">
                <a16:creationId xmlns:a16="http://schemas.microsoft.com/office/drawing/2014/main" id="{6BCB0663-D21E-C246-8F57-A0DD38B29363}"/>
              </a:ext>
            </a:extLst>
          </p:cNvPr>
          <p:cNvSpPr>
            <a:spLocks/>
          </p:cNvSpPr>
          <p:nvPr/>
        </p:nvSpPr>
        <p:spPr bwMode="auto">
          <a:xfrm>
            <a:off x="771525" y="1635125"/>
            <a:ext cx="7770813" cy="1588"/>
          </a:xfrm>
          <a:custGeom>
            <a:avLst/>
            <a:gdLst>
              <a:gd name="T0" fmla="*/ 8123 w 8123"/>
              <a:gd name="T1" fmla="*/ 0 w 8123"/>
              <a:gd name="T2" fmla="*/ 8123 w 8123"/>
            </a:gdLst>
            <a:ahLst/>
            <a:cxnLst>
              <a:cxn ang="0">
                <a:pos x="T0" y="0"/>
              </a:cxn>
              <a:cxn ang="0">
                <a:pos x="T1" y="0"/>
              </a:cxn>
              <a:cxn ang="0">
                <a:pos x="T2" y="0"/>
              </a:cxn>
            </a:cxnLst>
            <a:rect l="0" t="0" r="r" b="b"/>
            <a:pathLst>
              <a:path w="8123">
                <a:moveTo>
                  <a:pt x="8123" y="0"/>
                </a:moveTo>
                <a:lnTo>
                  <a:pt x="0" y="0"/>
                </a:lnTo>
                <a:lnTo>
                  <a:pt x="8123" y="0"/>
                </a:lnTo>
                <a:close/>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303142" name="Group 38">
            <a:extLst>
              <a:ext uri="{FF2B5EF4-FFF2-40B4-BE49-F238E27FC236}">
                <a16:creationId xmlns:a16="http://schemas.microsoft.com/office/drawing/2014/main" id="{FF3C26A2-B796-9B44-83C3-9A94640A8C13}"/>
              </a:ext>
            </a:extLst>
          </p:cNvPr>
          <p:cNvGrpSpPr>
            <a:grpSpLocks/>
          </p:cNvGrpSpPr>
          <p:nvPr/>
        </p:nvGrpSpPr>
        <p:grpSpPr bwMode="auto">
          <a:xfrm>
            <a:off x="542925" y="1298575"/>
            <a:ext cx="8177213" cy="5030788"/>
            <a:chOff x="672" y="864"/>
            <a:chExt cx="4895" cy="3169"/>
          </a:xfrm>
        </p:grpSpPr>
        <p:sp>
          <p:nvSpPr>
            <p:cNvPr id="303143" name="Rectangle 39">
              <a:extLst>
                <a:ext uri="{FF2B5EF4-FFF2-40B4-BE49-F238E27FC236}">
                  <a16:creationId xmlns:a16="http://schemas.microsoft.com/office/drawing/2014/main" id="{0AF6306D-635D-1E46-AB92-8553AAFC885D}"/>
                </a:ext>
              </a:extLst>
            </p:cNvPr>
            <p:cNvSpPr>
              <a:spLocks noChangeArrowheads="1"/>
            </p:cNvSpPr>
            <p:nvPr/>
          </p:nvSpPr>
          <p:spPr bwMode="auto">
            <a:xfrm>
              <a:off x="672" y="864"/>
              <a:ext cx="4895" cy="3169"/>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144" name="Rectangle 40">
              <a:extLst>
                <a:ext uri="{FF2B5EF4-FFF2-40B4-BE49-F238E27FC236}">
                  <a16:creationId xmlns:a16="http://schemas.microsoft.com/office/drawing/2014/main" id="{469F0962-E0E4-7B48-8243-60BB219741FE}"/>
                </a:ext>
              </a:extLst>
            </p:cNvPr>
            <p:cNvSpPr>
              <a:spLocks noChangeArrowheads="1"/>
            </p:cNvSpPr>
            <p:nvPr/>
          </p:nvSpPr>
          <p:spPr bwMode="auto">
            <a:xfrm>
              <a:off x="672" y="864"/>
              <a:ext cx="4895" cy="212"/>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03145" name="Rectangle 41">
            <a:extLst>
              <a:ext uri="{FF2B5EF4-FFF2-40B4-BE49-F238E27FC236}">
                <a16:creationId xmlns:a16="http://schemas.microsoft.com/office/drawing/2014/main" id="{004131E6-8C49-4E46-9E1B-6E08E45DFCBB}"/>
              </a:ext>
            </a:extLst>
          </p:cNvPr>
          <p:cNvSpPr>
            <a:spLocks noChangeArrowheads="1"/>
          </p:cNvSpPr>
          <p:nvPr/>
        </p:nvSpPr>
        <p:spPr bwMode="auto">
          <a:xfrm>
            <a:off x="4248150" y="1370013"/>
            <a:ext cx="9096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400" b="1">
                <a:solidFill>
                  <a:srgbClr val="000000"/>
                </a:solidFill>
                <a:latin typeface="Arial" panose="020B0604020202020204" pitchFamily="34" charset="0"/>
              </a:rPr>
              <a:t>Spacecraft</a:t>
            </a:r>
            <a:endParaRPr lang="en-US" altLang="en-US" sz="3200" b="1">
              <a:solidFill>
                <a:schemeClr val="tx2"/>
              </a:solidFill>
              <a:latin typeface="Tahoma" panose="020B0604030504040204" pitchFamily="34" charset="0"/>
            </a:endParaRPr>
          </a:p>
        </p:txBody>
      </p:sp>
      <p:sp>
        <p:nvSpPr>
          <p:cNvPr id="303146" name="Rectangle 42">
            <a:extLst>
              <a:ext uri="{FF2B5EF4-FFF2-40B4-BE49-F238E27FC236}">
                <a16:creationId xmlns:a16="http://schemas.microsoft.com/office/drawing/2014/main" id="{D34D07F4-2BC2-F141-8897-B6D43F7AD786}"/>
              </a:ext>
            </a:extLst>
          </p:cNvPr>
          <p:cNvSpPr>
            <a:spLocks noChangeArrowheads="1"/>
          </p:cNvSpPr>
          <p:nvPr/>
        </p:nvSpPr>
        <p:spPr bwMode="auto">
          <a:xfrm>
            <a:off x="4224338" y="2540000"/>
            <a:ext cx="523875" cy="14128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148" name="Rectangle 44">
            <a:extLst>
              <a:ext uri="{FF2B5EF4-FFF2-40B4-BE49-F238E27FC236}">
                <a16:creationId xmlns:a16="http://schemas.microsoft.com/office/drawing/2014/main" id="{A2C9D2FE-5A68-7E45-A127-EEE3C92D8A65}"/>
              </a:ext>
            </a:extLst>
          </p:cNvPr>
          <p:cNvSpPr>
            <a:spLocks noChangeArrowheads="1"/>
          </p:cNvSpPr>
          <p:nvPr/>
        </p:nvSpPr>
        <p:spPr bwMode="auto">
          <a:xfrm>
            <a:off x="4248150" y="4679950"/>
            <a:ext cx="498475" cy="14128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150" name="Line 46">
            <a:extLst>
              <a:ext uri="{FF2B5EF4-FFF2-40B4-BE49-F238E27FC236}">
                <a16:creationId xmlns:a16="http://schemas.microsoft.com/office/drawing/2014/main" id="{C56627D4-CF99-C442-8D96-78981077860E}"/>
              </a:ext>
            </a:extLst>
          </p:cNvPr>
          <p:cNvSpPr>
            <a:spLocks noChangeShapeType="1"/>
          </p:cNvSpPr>
          <p:nvPr/>
        </p:nvSpPr>
        <p:spPr bwMode="auto">
          <a:xfrm flipH="1">
            <a:off x="3759200" y="2744788"/>
            <a:ext cx="1422400" cy="158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151" name="Line 47">
            <a:extLst>
              <a:ext uri="{FF2B5EF4-FFF2-40B4-BE49-F238E27FC236}">
                <a16:creationId xmlns:a16="http://schemas.microsoft.com/office/drawing/2014/main" id="{14A2BA21-FA0F-7A48-922A-0F0A08DE26C2}"/>
              </a:ext>
            </a:extLst>
          </p:cNvPr>
          <p:cNvSpPr>
            <a:spLocks noChangeShapeType="1"/>
          </p:cNvSpPr>
          <p:nvPr/>
        </p:nvSpPr>
        <p:spPr bwMode="auto">
          <a:xfrm flipH="1">
            <a:off x="3768725" y="4868863"/>
            <a:ext cx="1422400" cy="158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154" name="Freeform 50">
            <a:extLst>
              <a:ext uri="{FF2B5EF4-FFF2-40B4-BE49-F238E27FC236}">
                <a16:creationId xmlns:a16="http://schemas.microsoft.com/office/drawing/2014/main" id="{BAEDEBC2-6240-A844-989E-8101A6C85E1D}"/>
              </a:ext>
            </a:extLst>
          </p:cNvPr>
          <p:cNvSpPr>
            <a:spLocks noEditPoints="1"/>
          </p:cNvSpPr>
          <p:nvPr/>
        </p:nvSpPr>
        <p:spPr bwMode="auto">
          <a:xfrm>
            <a:off x="6735763" y="2527300"/>
            <a:ext cx="4762" cy="434975"/>
          </a:xfrm>
          <a:custGeom>
            <a:avLst/>
            <a:gdLst>
              <a:gd name="T0" fmla="*/ 0 w 4"/>
              <a:gd name="T1" fmla="*/ 27 h 547"/>
              <a:gd name="T2" fmla="*/ 4 w 4"/>
              <a:gd name="T3" fmla="*/ 0 h 547"/>
              <a:gd name="T4" fmla="*/ 0 w 4"/>
              <a:gd name="T5" fmla="*/ 70 h 547"/>
              <a:gd name="T6" fmla="*/ 3 w 4"/>
              <a:gd name="T7" fmla="*/ 42 h 547"/>
              <a:gd name="T8" fmla="*/ 3 w 4"/>
              <a:gd name="T9" fmla="*/ 112 h 547"/>
              <a:gd name="T10" fmla="*/ 0 w 4"/>
              <a:gd name="T11" fmla="*/ 84 h 547"/>
              <a:gd name="T12" fmla="*/ 4 w 4"/>
              <a:gd name="T13" fmla="*/ 154 h 547"/>
              <a:gd name="T14" fmla="*/ 0 w 4"/>
              <a:gd name="T15" fmla="*/ 128 h 547"/>
              <a:gd name="T16" fmla="*/ 4 w 4"/>
              <a:gd name="T17" fmla="*/ 171 h 547"/>
              <a:gd name="T18" fmla="*/ 0 w 4"/>
              <a:gd name="T19" fmla="*/ 170 h 547"/>
              <a:gd name="T20" fmla="*/ 4 w 4"/>
              <a:gd name="T21" fmla="*/ 213 h 547"/>
              <a:gd name="T22" fmla="*/ 0 w 4"/>
              <a:gd name="T23" fmla="*/ 238 h 547"/>
              <a:gd name="T24" fmla="*/ 4 w 4"/>
              <a:gd name="T25" fmla="*/ 213 h 547"/>
              <a:gd name="T26" fmla="*/ 0 w 4"/>
              <a:gd name="T27" fmla="*/ 282 h 547"/>
              <a:gd name="T28" fmla="*/ 3 w 4"/>
              <a:gd name="T29" fmla="*/ 254 h 547"/>
              <a:gd name="T30" fmla="*/ 2 w 4"/>
              <a:gd name="T31" fmla="*/ 325 h 547"/>
              <a:gd name="T32" fmla="*/ 2 w 4"/>
              <a:gd name="T33" fmla="*/ 296 h 547"/>
              <a:gd name="T34" fmla="*/ 3 w 4"/>
              <a:gd name="T35" fmla="*/ 367 h 547"/>
              <a:gd name="T36" fmla="*/ 0 w 4"/>
              <a:gd name="T37" fmla="*/ 339 h 547"/>
              <a:gd name="T38" fmla="*/ 4 w 4"/>
              <a:gd name="T39" fmla="*/ 408 h 547"/>
              <a:gd name="T40" fmla="*/ 0 w 4"/>
              <a:gd name="T41" fmla="*/ 383 h 547"/>
              <a:gd name="T42" fmla="*/ 4 w 4"/>
              <a:gd name="T43" fmla="*/ 450 h 547"/>
              <a:gd name="T44" fmla="*/ 0 w 4"/>
              <a:gd name="T45" fmla="*/ 425 h 547"/>
              <a:gd name="T46" fmla="*/ 4 w 4"/>
              <a:gd name="T47" fmla="*/ 425 h 547"/>
              <a:gd name="T48" fmla="*/ 0 w 4"/>
              <a:gd name="T49" fmla="*/ 493 h 547"/>
              <a:gd name="T50" fmla="*/ 4 w 4"/>
              <a:gd name="T51" fmla="*/ 467 h 547"/>
              <a:gd name="T52" fmla="*/ 0 w 4"/>
              <a:gd name="T53" fmla="*/ 537 h 547"/>
              <a:gd name="T54" fmla="*/ 3 w 4"/>
              <a:gd name="T55" fmla="*/ 508 h 547"/>
              <a:gd name="T56" fmla="*/ 0 w 4"/>
              <a:gd name="T57" fmla="*/ 519 h 547"/>
              <a:gd name="T58" fmla="*/ 2 w 4"/>
              <a:gd name="T59" fmla="*/ 547 h 547"/>
              <a:gd name="T60" fmla="*/ 0 w 4"/>
              <a:gd name="T61" fmla="*/ 476 h 547"/>
              <a:gd name="T62" fmla="*/ 3 w 4"/>
              <a:gd name="T63" fmla="*/ 504 h 547"/>
              <a:gd name="T64" fmla="*/ 0 w 4"/>
              <a:gd name="T65" fmla="*/ 435 h 547"/>
              <a:gd name="T66" fmla="*/ 4 w 4"/>
              <a:gd name="T67" fmla="*/ 460 h 547"/>
              <a:gd name="T68" fmla="*/ 0 w 4"/>
              <a:gd name="T69" fmla="*/ 417 h 547"/>
              <a:gd name="T70" fmla="*/ 4 w 4"/>
              <a:gd name="T71" fmla="*/ 393 h 547"/>
              <a:gd name="T72" fmla="*/ 0 w 4"/>
              <a:gd name="T73" fmla="*/ 417 h 547"/>
              <a:gd name="T74" fmla="*/ 3 w 4"/>
              <a:gd name="T75" fmla="*/ 348 h 547"/>
              <a:gd name="T76" fmla="*/ 0 w 4"/>
              <a:gd name="T77" fmla="*/ 376 h 547"/>
              <a:gd name="T78" fmla="*/ 2 w 4"/>
              <a:gd name="T79" fmla="*/ 307 h 547"/>
              <a:gd name="T80" fmla="*/ 2 w 4"/>
              <a:gd name="T81" fmla="*/ 334 h 547"/>
              <a:gd name="T82" fmla="*/ 0 w 4"/>
              <a:gd name="T83" fmla="*/ 265 h 547"/>
              <a:gd name="T84" fmla="*/ 3 w 4"/>
              <a:gd name="T85" fmla="*/ 291 h 547"/>
              <a:gd name="T86" fmla="*/ 0 w 4"/>
              <a:gd name="T87" fmla="*/ 224 h 547"/>
              <a:gd name="T88" fmla="*/ 4 w 4"/>
              <a:gd name="T89" fmla="*/ 247 h 547"/>
              <a:gd name="T90" fmla="*/ 0 w 4"/>
              <a:gd name="T91" fmla="*/ 247 h 547"/>
              <a:gd name="T92" fmla="*/ 4 w 4"/>
              <a:gd name="T93" fmla="*/ 179 h 547"/>
              <a:gd name="T94" fmla="*/ 0 w 4"/>
              <a:gd name="T95" fmla="*/ 206 h 547"/>
              <a:gd name="T96" fmla="*/ 3 w 4"/>
              <a:gd name="T97" fmla="*/ 136 h 547"/>
              <a:gd name="T98" fmla="*/ 0 w 4"/>
              <a:gd name="T99" fmla="*/ 164 h 547"/>
              <a:gd name="T100" fmla="*/ 0 w 4"/>
              <a:gd name="T101" fmla="*/ 94 h 547"/>
              <a:gd name="T102" fmla="*/ 3 w 4"/>
              <a:gd name="T103" fmla="*/ 122 h 547"/>
              <a:gd name="T104" fmla="*/ 0 w 4"/>
              <a:gd name="T105" fmla="*/ 52 h 547"/>
              <a:gd name="T106" fmla="*/ 4 w 4"/>
              <a:gd name="T107" fmla="*/ 78 h 547"/>
              <a:gd name="T108" fmla="*/ 0 w 4"/>
              <a:gd name="T109" fmla="*/ 10 h 547"/>
              <a:gd name="T110" fmla="*/ 4 w 4"/>
              <a:gd name="T111" fmla="*/ 36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 h="547">
                <a:moveTo>
                  <a:pt x="4" y="1"/>
                </a:moveTo>
                <a:lnTo>
                  <a:pt x="4" y="26"/>
                </a:lnTo>
                <a:lnTo>
                  <a:pt x="4" y="27"/>
                </a:lnTo>
                <a:lnTo>
                  <a:pt x="3" y="27"/>
                </a:lnTo>
                <a:lnTo>
                  <a:pt x="3" y="28"/>
                </a:lnTo>
                <a:lnTo>
                  <a:pt x="2" y="28"/>
                </a:lnTo>
                <a:lnTo>
                  <a:pt x="0" y="28"/>
                </a:lnTo>
                <a:lnTo>
                  <a:pt x="0" y="27"/>
                </a:lnTo>
                <a:lnTo>
                  <a:pt x="0" y="27"/>
                </a:lnTo>
                <a:lnTo>
                  <a:pt x="0" y="26"/>
                </a:lnTo>
                <a:lnTo>
                  <a:pt x="0" y="1"/>
                </a:lnTo>
                <a:lnTo>
                  <a:pt x="0" y="0"/>
                </a:lnTo>
                <a:lnTo>
                  <a:pt x="0" y="0"/>
                </a:lnTo>
                <a:lnTo>
                  <a:pt x="0" y="0"/>
                </a:lnTo>
                <a:lnTo>
                  <a:pt x="2" y="0"/>
                </a:lnTo>
                <a:lnTo>
                  <a:pt x="3" y="0"/>
                </a:lnTo>
                <a:lnTo>
                  <a:pt x="3" y="0"/>
                </a:lnTo>
                <a:lnTo>
                  <a:pt x="4" y="0"/>
                </a:lnTo>
                <a:lnTo>
                  <a:pt x="4" y="1"/>
                </a:lnTo>
                <a:lnTo>
                  <a:pt x="4" y="1"/>
                </a:lnTo>
                <a:close/>
                <a:moveTo>
                  <a:pt x="4" y="44"/>
                </a:moveTo>
                <a:lnTo>
                  <a:pt x="4" y="69"/>
                </a:lnTo>
                <a:lnTo>
                  <a:pt x="4" y="69"/>
                </a:lnTo>
                <a:lnTo>
                  <a:pt x="3" y="70"/>
                </a:lnTo>
                <a:lnTo>
                  <a:pt x="3" y="70"/>
                </a:lnTo>
                <a:lnTo>
                  <a:pt x="2" y="70"/>
                </a:lnTo>
                <a:lnTo>
                  <a:pt x="0" y="70"/>
                </a:lnTo>
                <a:lnTo>
                  <a:pt x="0" y="70"/>
                </a:lnTo>
                <a:lnTo>
                  <a:pt x="0" y="69"/>
                </a:lnTo>
                <a:lnTo>
                  <a:pt x="0" y="69"/>
                </a:lnTo>
                <a:lnTo>
                  <a:pt x="0" y="44"/>
                </a:lnTo>
                <a:lnTo>
                  <a:pt x="0" y="43"/>
                </a:lnTo>
                <a:lnTo>
                  <a:pt x="0" y="42"/>
                </a:lnTo>
                <a:lnTo>
                  <a:pt x="0" y="42"/>
                </a:lnTo>
                <a:lnTo>
                  <a:pt x="2" y="42"/>
                </a:lnTo>
                <a:lnTo>
                  <a:pt x="3" y="42"/>
                </a:lnTo>
                <a:lnTo>
                  <a:pt x="3" y="42"/>
                </a:lnTo>
                <a:lnTo>
                  <a:pt x="4" y="43"/>
                </a:lnTo>
                <a:lnTo>
                  <a:pt x="4" y="44"/>
                </a:lnTo>
                <a:lnTo>
                  <a:pt x="4" y="44"/>
                </a:lnTo>
                <a:close/>
                <a:moveTo>
                  <a:pt x="4" y="86"/>
                </a:moveTo>
                <a:lnTo>
                  <a:pt x="4" y="111"/>
                </a:lnTo>
                <a:lnTo>
                  <a:pt x="4" y="112"/>
                </a:lnTo>
                <a:lnTo>
                  <a:pt x="3" y="112"/>
                </a:lnTo>
                <a:lnTo>
                  <a:pt x="3" y="112"/>
                </a:lnTo>
                <a:lnTo>
                  <a:pt x="2" y="113"/>
                </a:lnTo>
                <a:lnTo>
                  <a:pt x="0" y="112"/>
                </a:lnTo>
                <a:lnTo>
                  <a:pt x="0" y="112"/>
                </a:lnTo>
                <a:lnTo>
                  <a:pt x="0" y="112"/>
                </a:lnTo>
                <a:lnTo>
                  <a:pt x="0" y="111"/>
                </a:lnTo>
                <a:lnTo>
                  <a:pt x="0" y="86"/>
                </a:lnTo>
                <a:lnTo>
                  <a:pt x="0" y="85"/>
                </a:lnTo>
                <a:lnTo>
                  <a:pt x="0" y="85"/>
                </a:lnTo>
                <a:lnTo>
                  <a:pt x="0" y="84"/>
                </a:lnTo>
                <a:lnTo>
                  <a:pt x="2" y="84"/>
                </a:lnTo>
                <a:lnTo>
                  <a:pt x="3" y="84"/>
                </a:lnTo>
                <a:lnTo>
                  <a:pt x="3" y="85"/>
                </a:lnTo>
                <a:lnTo>
                  <a:pt x="4" y="85"/>
                </a:lnTo>
                <a:lnTo>
                  <a:pt x="4" y="86"/>
                </a:lnTo>
                <a:lnTo>
                  <a:pt x="4" y="86"/>
                </a:lnTo>
                <a:close/>
                <a:moveTo>
                  <a:pt x="4" y="128"/>
                </a:moveTo>
                <a:lnTo>
                  <a:pt x="4" y="153"/>
                </a:lnTo>
                <a:lnTo>
                  <a:pt x="4" y="154"/>
                </a:lnTo>
                <a:lnTo>
                  <a:pt x="3" y="155"/>
                </a:lnTo>
                <a:lnTo>
                  <a:pt x="3" y="155"/>
                </a:lnTo>
                <a:lnTo>
                  <a:pt x="2" y="155"/>
                </a:lnTo>
                <a:lnTo>
                  <a:pt x="0" y="155"/>
                </a:lnTo>
                <a:lnTo>
                  <a:pt x="0" y="155"/>
                </a:lnTo>
                <a:lnTo>
                  <a:pt x="0" y="154"/>
                </a:lnTo>
                <a:lnTo>
                  <a:pt x="0" y="153"/>
                </a:lnTo>
                <a:lnTo>
                  <a:pt x="0" y="128"/>
                </a:lnTo>
                <a:lnTo>
                  <a:pt x="0" y="128"/>
                </a:lnTo>
                <a:lnTo>
                  <a:pt x="0" y="127"/>
                </a:lnTo>
                <a:lnTo>
                  <a:pt x="0" y="127"/>
                </a:lnTo>
                <a:lnTo>
                  <a:pt x="2" y="127"/>
                </a:lnTo>
                <a:lnTo>
                  <a:pt x="3" y="127"/>
                </a:lnTo>
                <a:lnTo>
                  <a:pt x="3" y="127"/>
                </a:lnTo>
                <a:lnTo>
                  <a:pt x="4" y="128"/>
                </a:lnTo>
                <a:lnTo>
                  <a:pt x="4" y="128"/>
                </a:lnTo>
                <a:lnTo>
                  <a:pt x="4" y="128"/>
                </a:lnTo>
                <a:close/>
                <a:moveTo>
                  <a:pt x="4" y="171"/>
                </a:moveTo>
                <a:lnTo>
                  <a:pt x="4" y="196"/>
                </a:lnTo>
                <a:lnTo>
                  <a:pt x="4" y="196"/>
                </a:lnTo>
                <a:lnTo>
                  <a:pt x="3" y="197"/>
                </a:lnTo>
                <a:lnTo>
                  <a:pt x="2" y="197"/>
                </a:lnTo>
                <a:lnTo>
                  <a:pt x="0" y="197"/>
                </a:lnTo>
                <a:lnTo>
                  <a:pt x="0" y="196"/>
                </a:lnTo>
                <a:lnTo>
                  <a:pt x="0" y="196"/>
                </a:lnTo>
                <a:lnTo>
                  <a:pt x="0" y="171"/>
                </a:lnTo>
                <a:lnTo>
                  <a:pt x="0" y="170"/>
                </a:lnTo>
                <a:lnTo>
                  <a:pt x="0" y="170"/>
                </a:lnTo>
                <a:lnTo>
                  <a:pt x="0" y="169"/>
                </a:lnTo>
                <a:lnTo>
                  <a:pt x="2" y="169"/>
                </a:lnTo>
                <a:lnTo>
                  <a:pt x="3" y="169"/>
                </a:lnTo>
                <a:lnTo>
                  <a:pt x="3" y="170"/>
                </a:lnTo>
                <a:lnTo>
                  <a:pt x="4" y="170"/>
                </a:lnTo>
                <a:lnTo>
                  <a:pt x="4" y="171"/>
                </a:lnTo>
                <a:lnTo>
                  <a:pt x="4" y="171"/>
                </a:lnTo>
                <a:close/>
                <a:moveTo>
                  <a:pt x="4" y="213"/>
                </a:moveTo>
                <a:lnTo>
                  <a:pt x="4" y="238"/>
                </a:lnTo>
                <a:lnTo>
                  <a:pt x="4" y="239"/>
                </a:lnTo>
                <a:lnTo>
                  <a:pt x="3" y="239"/>
                </a:lnTo>
                <a:lnTo>
                  <a:pt x="3" y="240"/>
                </a:lnTo>
                <a:lnTo>
                  <a:pt x="2" y="240"/>
                </a:lnTo>
                <a:lnTo>
                  <a:pt x="0" y="240"/>
                </a:lnTo>
                <a:lnTo>
                  <a:pt x="0" y="239"/>
                </a:lnTo>
                <a:lnTo>
                  <a:pt x="0" y="239"/>
                </a:lnTo>
                <a:lnTo>
                  <a:pt x="0" y="238"/>
                </a:lnTo>
                <a:lnTo>
                  <a:pt x="0" y="213"/>
                </a:lnTo>
                <a:lnTo>
                  <a:pt x="0" y="213"/>
                </a:lnTo>
                <a:lnTo>
                  <a:pt x="0" y="212"/>
                </a:lnTo>
                <a:lnTo>
                  <a:pt x="0" y="212"/>
                </a:lnTo>
                <a:lnTo>
                  <a:pt x="2" y="212"/>
                </a:lnTo>
                <a:lnTo>
                  <a:pt x="3" y="212"/>
                </a:lnTo>
                <a:lnTo>
                  <a:pt x="3" y="212"/>
                </a:lnTo>
                <a:lnTo>
                  <a:pt x="4" y="213"/>
                </a:lnTo>
                <a:lnTo>
                  <a:pt x="4" y="213"/>
                </a:lnTo>
                <a:lnTo>
                  <a:pt x="4" y="213"/>
                </a:lnTo>
                <a:close/>
                <a:moveTo>
                  <a:pt x="4" y="256"/>
                </a:moveTo>
                <a:lnTo>
                  <a:pt x="4" y="281"/>
                </a:lnTo>
                <a:lnTo>
                  <a:pt x="4" y="281"/>
                </a:lnTo>
                <a:lnTo>
                  <a:pt x="3" y="282"/>
                </a:lnTo>
                <a:lnTo>
                  <a:pt x="3" y="282"/>
                </a:lnTo>
                <a:lnTo>
                  <a:pt x="2" y="282"/>
                </a:lnTo>
                <a:lnTo>
                  <a:pt x="0" y="282"/>
                </a:lnTo>
                <a:lnTo>
                  <a:pt x="0" y="282"/>
                </a:lnTo>
                <a:lnTo>
                  <a:pt x="0" y="281"/>
                </a:lnTo>
                <a:lnTo>
                  <a:pt x="0" y="281"/>
                </a:lnTo>
                <a:lnTo>
                  <a:pt x="0" y="256"/>
                </a:lnTo>
                <a:lnTo>
                  <a:pt x="0" y="255"/>
                </a:lnTo>
                <a:lnTo>
                  <a:pt x="0" y="254"/>
                </a:lnTo>
                <a:lnTo>
                  <a:pt x="0" y="254"/>
                </a:lnTo>
                <a:lnTo>
                  <a:pt x="2" y="254"/>
                </a:lnTo>
                <a:lnTo>
                  <a:pt x="3" y="254"/>
                </a:lnTo>
                <a:lnTo>
                  <a:pt x="3" y="254"/>
                </a:lnTo>
                <a:lnTo>
                  <a:pt x="4" y="255"/>
                </a:lnTo>
                <a:lnTo>
                  <a:pt x="4" y="256"/>
                </a:lnTo>
                <a:lnTo>
                  <a:pt x="4" y="256"/>
                </a:lnTo>
                <a:close/>
                <a:moveTo>
                  <a:pt x="4" y="298"/>
                </a:moveTo>
                <a:lnTo>
                  <a:pt x="4" y="323"/>
                </a:lnTo>
                <a:lnTo>
                  <a:pt x="4" y="324"/>
                </a:lnTo>
                <a:lnTo>
                  <a:pt x="3" y="324"/>
                </a:lnTo>
                <a:lnTo>
                  <a:pt x="3" y="324"/>
                </a:lnTo>
                <a:lnTo>
                  <a:pt x="2" y="325"/>
                </a:lnTo>
                <a:lnTo>
                  <a:pt x="0" y="324"/>
                </a:lnTo>
                <a:lnTo>
                  <a:pt x="0" y="324"/>
                </a:lnTo>
                <a:lnTo>
                  <a:pt x="0" y="324"/>
                </a:lnTo>
                <a:lnTo>
                  <a:pt x="0" y="323"/>
                </a:lnTo>
                <a:lnTo>
                  <a:pt x="0" y="298"/>
                </a:lnTo>
                <a:lnTo>
                  <a:pt x="0" y="297"/>
                </a:lnTo>
                <a:lnTo>
                  <a:pt x="0" y="297"/>
                </a:lnTo>
                <a:lnTo>
                  <a:pt x="0" y="296"/>
                </a:lnTo>
                <a:lnTo>
                  <a:pt x="2" y="296"/>
                </a:lnTo>
                <a:lnTo>
                  <a:pt x="3" y="296"/>
                </a:lnTo>
                <a:lnTo>
                  <a:pt x="3" y="297"/>
                </a:lnTo>
                <a:lnTo>
                  <a:pt x="4" y="297"/>
                </a:lnTo>
                <a:lnTo>
                  <a:pt x="4" y="298"/>
                </a:lnTo>
                <a:lnTo>
                  <a:pt x="4" y="298"/>
                </a:lnTo>
                <a:close/>
                <a:moveTo>
                  <a:pt x="4" y="340"/>
                </a:moveTo>
                <a:lnTo>
                  <a:pt x="4" y="365"/>
                </a:lnTo>
                <a:lnTo>
                  <a:pt x="4" y="366"/>
                </a:lnTo>
                <a:lnTo>
                  <a:pt x="3" y="367"/>
                </a:lnTo>
                <a:lnTo>
                  <a:pt x="3" y="367"/>
                </a:lnTo>
                <a:lnTo>
                  <a:pt x="2" y="367"/>
                </a:lnTo>
                <a:lnTo>
                  <a:pt x="0" y="367"/>
                </a:lnTo>
                <a:lnTo>
                  <a:pt x="0" y="367"/>
                </a:lnTo>
                <a:lnTo>
                  <a:pt x="0" y="366"/>
                </a:lnTo>
                <a:lnTo>
                  <a:pt x="0" y="365"/>
                </a:lnTo>
                <a:lnTo>
                  <a:pt x="0" y="340"/>
                </a:lnTo>
                <a:lnTo>
                  <a:pt x="0" y="340"/>
                </a:lnTo>
                <a:lnTo>
                  <a:pt x="0" y="339"/>
                </a:lnTo>
                <a:lnTo>
                  <a:pt x="0" y="339"/>
                </a:lnTo>
                <a:lnTo>
                  <a:pt x="2" y="339"/>
                </a:lnTo>
                <a:lnTo>
                  <a:pt x="3" y="339"/>
                </a:lnTo>
                <a:lnTo>
                  <a:pt x="3" y="339"/>
                </a:lnTo>
                <a:lnTo>
                  <a:pt x="4" y="340"/>
                </a:lnTo>
                <a:lnTo>
                  <a:pt x="4" y="340"/>
                </a:lnTo>
                <a:lnTo>
                  <a:pt x="4" y="340"/>
                </a:lnTo>
                <a:close/>
                <a:moveTo>
                  <a:pt x="4" y="383"/>
                </a:moveTo>
                <a:lnTo>
                  <a:pt x="4" y="408"/>
                </a:lnTo>
                <a:lnTo>
                  <a:pt x="4" y="408"/>
                </a:lnTo>
                <a:lnTo>
                  <a:pt x="3" y="409"/>
                </a:lnTo>
                <a:lnTo>
                  <a:pt x="3" y="409"/>
                </a:lnTo>
                <a:lnTo>
                  <a:pt x="2" y="410"/>
                </a:lnTo>
                <a:lnTo>
                  <a:pt x="0" y="409"/>
                </a:lnTo>
                <a:lnTo>
                  <a:pt x="0" y="409"/>
                </a:lnTo>
                <a:lnTo>
                  <a:pt x="0" y="408"/>
                </a:lnTo>
                <a:lnTo>
                  <a:pt x="0" y="408"/>
                </a:lnTo>
                <a:lnTo>
                  <a:pt x="0" y="383"/>
                </a:lnTo>
                <a:lnTo>
                  <a:pt x="0" y="382"/>
                </a:lnTo>
                <a:lnTo>
                  <a:pt x="0" y="382"/>
                </a:lnTo>
                <a:lnTo>
                  <a:pt x="2" y="381"/>
                </a:lnTo>
                <a:lnTo>
                  <a:pt x="3" y="382"/>
                </a:lnTo>
                <a:lnTo>
                  <a:pt x="4" y="382"/>
                </a:lnTo>
                <a:lnTo>
                  <a:pt x="4" y="383"/>
                </a:lnTo>
                <a:lnTo>
                  <a:pt x="4" y="383"/>
                </a:lnTo>
                <a:close/>
                <a:moveTo>
                  <a:pt x="4" y="425"/>
                </a:moveTo>
                <a:lnTo>
                  <a:pt x="4" y="450"/>
                </a:lnTo>
                <a:lnTo>
                  <a:pt x="4" y="451"/>
                </a:lnTo>
                <a:lnTo>
                  <a:pt x="3" y="451"/>
                </a:lnTo>
                <a:lnTo>
                  <a:pt x="3" y="452"/>
                </a:lnTo>
                <a:lnTo>
                  <a:pt x="2" y="452"/>
                </a:lnTo>
                <a:lnTo>
                  <a:pt x="0" y="452"/>
                </a:lnTo>
                <a:lnTo>
                  <a:pt x="0" y="451"/>
                </a:lnTo>
                <a:lnTo>
                  <a:pt x="0" y="451"/>
                </a:lnTo>
                <a:lnTo>
                  <a:pt x="0" y="450"/>
                </a:lnTo>
                <a:lnTo>
                  <a:pt x="0" y="425"/>
                </a:lnTo>
                <a:lnTo>
                  <a:pt x="0" y="425"/>
                </a:lnTo>
                <a:lnTo>
                  <a:pt x="0" y="424"/>
                </a:lnTo>
                <a:lnTo>
                  <a:pt x="0" y="424"/>
                </a:lnTo>
                <a:lnTo>
                  <a:pt x="2" y="424"/>
                </a:lnTo>
                <a:lnTo>
                  <a:pt x="3" y="424"/>
                </a:lnTo>
                <a:lnTo>
                  <a:pt x="3" y="424"/>
                </a:lnTo>
                <a:lnTo>
                  <a:pt x="4" y="425"/>
                </a:lnTo>
                <a:lnTo>
                  <a:pt x="4" y="425"/>
                </a:lnTo>
                <a:lnTo>
                  <a:pt x="4" y="425"/>
                </a:lnTo>
                <a:close/>
                <a:moveTo>
                  <a:pt x="4" y="468"/>
                </a:moveTo>
                <a:lnTo>
                  <a:pt x="4" y="493"/>
                </a:lnTo>
                <a:lnTo>
                  <a:pt x="4" y="493"/>
                </a:lnTo>
                <a:lnTo>
                  <a:pt x="3" y="494"/>
                </a:lnTo>
                <a:lnTo>
                  <a:pt x="3" y="494"/>
                </a:lnTo>
                <a:lnTo>
                  <a:pt x="2" y="494"/>
                </a:lnTo>
                <a:lnTo>
                  <a:pt x="0" y="494"/>
                </a:lnTo>
                <a:lnTo>
                  <a:pt x="0" y="494"/>
                </a:lnTo>
                <a:lnTo>
                  <a:pt x="0" y="493"/>
                </a:lnTo>
                <a:lnTo>
                  <a:pt x="0" y="493"/>
                </a:lnTo>
                <a:lnTo>
                  <a:pt x="0" y="468"/>
                </a:lnTo>
                <a:lnTo>
                  <a:pt x="0" y="467"/>
                </a:lnTo>
                <a:lnTo>
                  <a:pt x="0" y="466"/>
                </a:lnTo>
                <a:lnTo>
                  <a:pt x="0" y="466"/>
                </a:lnTo>
                <a:lnTo>
                  <a:pt x="2" y="466"/>
                </a:lnTo>
                <a:lnTo>
                  <a:pt x="3" y="466"/>
                </a:lnTo>
                <a:lnTo>
                  <a:pt x="3" y="466"/>
                </a:lnTo>
                <a:lnTo>
                  <a:pt x="4" y="467"/>
                </a:lnTo>
                <a:lnTo>
                  <a:pt x="4" y="468"/>
                </a:lnTo>
                <a:lnTo>
                  <a:pt x="4" y="468"/>
                </a:lnTo>
                <a:close/>
                <a:moveTo>
                  <a:pt x="4" y="510"/>
                </a:moveTo>
                <a:lnTo>
                  <a:pt x="4" y="535"/>
                </a:lnTo>
                <a:lnTo>
                  <a:pt x="4" y="536"/>
                </a:lnTo>
                <a:lnTo>
                  <a:pt x="3" y="536"/>
                </a:lnTo>
                <a:lnTo>
                  <a:pt x="3" y="537"/>
                </a:lnTo>
                <a:lnTo>
                  <a:pt x="2" y="537"/>
                </a:lnTo>
                <a:lnTo>
                  <a:pt x="0" y="537"/>
                </a:lnTo>
                <a:lnTo>
                  <a:pt x="0" y="536"/>
                </a:lnTo>
                <a:lnTo>
                  <a:pt x="0" y="536"/>
                </a:lnTo>
                <a:lnTo>
                  <a:pt x="0" y="535"/>
                </a:lnTo>
                <a:lnTo>
                  <a:pt x="0" y="510"/>
                </a:lnTo>
                <a:lnTo>
                  <a:pt x="0" y="509"/>
                </a:lnTo>
                <a:lnTo>
                  <a:pt x="0" y="509"/>
                </a:lnTo>
                <a:lnTo>
                  <a:pt x="0" y="508"/>
                </a:lnTo>
                <a:lnTo>
                  <a:pt x="2" y="508"/>
                </a:lnTo>
                <a:lnTo>
                  <a:pt x="3" y="508"/>
                </a:lnTo>
                <a:lnTo>
                  <a:pt x="3" y="509"/>
                </a:lnTo>
                <a:lnTo>
                  <a:pt x="4" y="509"/>
                </a:lnTo>
                <a:lnTo>
                  <a:pt x="4" y="510"/>
                </a:lnTo>
                <a:lnTo>
                  <a:pt x="4" y="510"/>
                </a:lnTo>
                <a:close/>
                <a:moveTo>
                  <a:pt x="0" y="544"/>
                </a:moveTo>
                <a:lnTo>
                  <a:pt x="0" y="520"/>
                </a:lnTo>
                <a:lnTo>
                  <a:pt x="0" y="520"/>
                </a:lnTo>
                <a:lnTo>
                  <a:pt x="0" y="519"/>
                </a:lnTo>
                <a:lnTo>
                  <a:pt x="0" y="519"/>
                </a:lnTo>
                <a:lnTo>
                  <a:pt x="2" y="519"/>
                </a:lnTo>
                <a:lnTo>
                  <a:pt x="3" y="519"/>
                </a:lnTo>
                <a:lnTo>
                  <a:pt x="3" y="519"/>
                </a:lnTo>
                <a:lnTo>
                  <a:pt x="4" y="520"/>
                </a:lnTo>
                <a:lnTo>
                  <a:pt x="4" y="520"/>
                </a:lnTo>
                <a:lnTo>
                  <a:pt x="4" y="544"/>
                </a:lnTo>
                <a:lnTo>
                  <a:pt x="4" y="546"/>
                </a:lnTo>
                <a:lnTo>
                  <a:pt x="3" y="546"/>
                </a:lnTo>
                <a:lnTo>
                  <a:pt x="2" y="547"/>
                </a:lnTo>
                <a:lnTo>
                  <a:pt x="0" y="546"/>
                </a:lnTo>
                <a:lnTo>
                  <a:pt x="0" y="546"/>
                </a:lnTo>
                <a:lnTo>
                  <a:pt x="0" y="544"/>
                </a:lnTo>
                <a:lnTo>
                  <a:pt x="0" y="544"/>
                </a:lnTo>
                <a:close/>
                <a:moveTo>
                  <a:pt x="0" y="502"/>
                </a:moveTo>
                <a:lnTo>
                  <a:pt x="0" y="478"/>
                </a:lnTo>
                <a:lnTo>
                  <a:pt x="0" y="477"/>
                </a:lnTo>
                <a:lnTo>
                  <a:pt x="0" y="477"/>
                </a:lnTo>
                <a:lnTo>
                  <a:pt x="0" y="476"/>
                </a:lnTo>
                <a:lnTo>
                  <a:pt x="2" y="476"/>
                </a:lnTo>
                <a:lnTo>
                  <a:pt x="3" y="476"/>
                </a:lnTo>
                <a:lnTo>
                  <a:pt x="3" y="477"/>
                </a:lnTo>
                <a:lnTo>
                  <a:pt x="4" y="477"/>
                </a:lnTo>
                <a:lnTo>
                  <a:pt x="4" y="478"/>
                </a:lnTo>
                <a:lnTo>
                  <a:pt x="4" y="502"/>
                </a:lnTo>
                <a:lnTo>
                  <a:pt x="4" y="502"/>
                </a:lnTo>
                <a:lnTo>
                  <a:pt x="3" y="504"/>
                </a:lnTo>
                <a:lnTo>
                  <a:pt x="3" y="504"/>
                </a:lnTo>
                <a:lnTo>
                  <a:pt x="2" y="505"/>
                </a:lnTo>
                <a:lnTo>
                  <a:pt x="0" y="504"/>
                </a:lnTo>
                <a:lnTo>
                  <a:pt x="0" y="504"/>
                </a:lnTo>
                <a:lnTo>
                  <a:pt x="0" y="502"/>
                </a:lnTo>
                <a:lnTo>
                  <a:pt x="0" y="502"/>
                </a:lnTo>
                <a:lnTo>
                  <a:pt x="0" y="502"/>
                </a:lnTo>
                <a:close/>
                <a:moveTo>
                  <a:pt x="0" y="460"/>
                </a:moveTo>
                <a:lnTo>
                  <a:pt x="0" y="436"/>
                </a:lnTo>
                <a:lnTo>
                  <a:pt x="0" y="435"/>
                </a:lnTo>
                <a:lnTo>
                  <a:pt x="0" y="434"/>
                </a:lnTo>
                <a:lnTo>
                  <a:pt x="0" y="434"/>
                </a:lnTo>
                <a:lnTo>
                  <a:pt x="2" y="434"/>
                </a:lnTo>
                <a:lnTo>
                  <a:pt x="3" y="434"/>
                </a:lnTo>
                <a:lnTo>
                  <a:pt x="3" y="434"/>
                </a:lnTo>
                <a:lnTo>
                  <a:pt x="4" y="435"/>
                </a:lnTo>
                <a:lnTo>
                  <a:pt x="4" y="436"/>
                </a:lnTo>
                <a:lnTo>
                  <a:pt x="4" y="460"/>
                </a:lnTo>
                <a:lnTo>
                  <a:pt x="4" y="460"/>
                </a:lnTo>
                <a:lnTo>
                  <a:pt x="3" y="462"/>
                </a:lnTo>
                <a:lnTo>
                  <a:pt x="3" y="462"/>
                </a:lnTo>
                <a:lnTo>
                  <a:pt x="2" y="462"/>
                </a:lnTo>
                <a:lnTo>
                  <a:pt x="0" y="462"/>
                </a:lnTo>
                <a:lnTo>
                  <a:pt x="0" y="462"/>
                </a:lnTo>
                <a:lnTo>
                  <a:pt x="0" y="460"/>
                </a:lnTo>
                <a:lnTo>
                  <a:pt x="0" y="460"/>
                </a:lnTo>
                <a:lnTo>
                  <a:pt x="0" y="460"/>
                </a:lnTo>
                <a:close/>
                <a:moveTo>
                  <a:pt x="0" y="417"/>
                </a:moveTo>
                <a:lnTo>
                  <a:pt x="0" y="393"/>
                </a:lnTo>
                <a:lnTo>
                  <a:pt x="0" y="392"/>
                </a:lnTo>
                <a:lnTo>
                  <a:pt x="0" y="392"/>
                </a:lnTo>
                <a:lnTo>
                  <a:pt x="0" y="390"/>
                </a:lnTo>
                <a:lnTo>
                  <a:pt x="2" y="390"/>
                </a:lnTo>
                <a:lnTo>
                  <a:pt x="3" y="390"/>
                </a:lnTo>
                <a:lnTo>
                  <a:pt x="3" y="392"/>
                </a:lnTo>
                <a:lnTo>
                  <a:pt x="4" y="392"/>
                </a:lnTo>
                <a:lnTo>
                  <a:pt x="4" y="393"/>
                </a:lnTo>
                <a:lnTo>
                  <a:pt x="4" y="417"/>
                </a:lnTo>
                <a:lnTo>
                  <a:pt x="4" y="418"/>
                </a:lnTo>
                <a:lnTo>
                  <a:pt x="3" y="418"/>
                </a:lnTo>
                <a:lnTo>
                  <a:pt x="3" y="420"/>
                </a:lnTo>
                <a:lnTo>
                  <a:pt x="2" y="420"/>
                </a:lnTo>
                <a:lnTo>
                  <a:pt x="0" y="420"/>
                </a:lnTo>
                <a:lnTo>
                  <a:pt x="0" y="418"/>
                </a:lnTo>
                <a:lnTo>
                  <a:pt x="0" y="418"/>
                </a:lnTo>
                <a:lnTo>
                  <a:pt x="0" y="417"/>
                </a:lnTo>
                <a:lnTo>
                  <a:pt x="0" y="417"/>
                </a:lnTo>
                <a:close/>
                <a:moveTo>
                  <a:pt x="0" y="375"/>
                </a:moveTo>
                <a:lnTo>
                  <a:pt x="0" y="351"/>
                </a:lnTo>
                <a:lnTo>
                  <a:pt x="0" y="350"/>
                </a:lnTo>
                <a:lnTo>
                  <a:pt x="0" y="348"/>
                </a:lnTo>
                <a:lnTo>
                  <a:pt x="0" y="348"/>
                </a:lnTo>
                <a:lnTo>
                  <a:pt x="2" y="348"/>
                </a:lnTo>
                <a:lnTo>
                  <a:pt x="3" y="348"/>
                </a:lnTo>
                <a:lnTo>
                  <a:pt x="3" y="348"/>
                </a:lnTo>
                <a:lnTo>
                  <a:pt x="4" y="350"/>
                </a:lnTo>
                <a:lnTo>
                  <a:pt x="4" y="351"/>
                </a:lnTo>
                <a:lnTo>
                  <a:pt x="4" y="375"/>
                </a:lnTo>
                <a:lnTo>
                  <a:pt x="4" y="375"/>
                </a:lnTo>
                <a:lnTo>
                  <a:pt x="3" y="376"/>
                </a:lnTo>
                <a:lnTo>
                  <a:pt x="3" y="376"/>
                </a:lnTo>
                <a:lnTo>
                  <a:pt x="2" y="376"/>
                </a:lnTo>
                <a:lnTo>
                  <a:pt x="0" y="376"/>
                </a:lnTo>
                <a:lnTo>
                  <a:pt x="0" y="376"/>
                </a:lnTo>
                <a:lnTo>
                  <a:pt x="0" y="375"/>
                </a:lnTo>
                <a:lnTo>
                  <a:pt x="0" y="375"/>
                </a:lnTo>
                <a:lnTo>
                  <a:pt x="0" y="375"/>
                </a:lnTo>
                <a:close/>
                <a:moveTo>
                  <a:pt x="0" y="332"/>
                </a:moveTo>
                <a:lnTo>
                  <a:pt x="0" y="308"/>
                </a:lnTo>
                <a:lnTo>
                  <a:pt x="0" y="308"/>
                </a:lnTo>
                <a:lnTo>
                  <a:pt x="0" y="307"/>
                </a:lnTo>
                <a:lnTo>
                  <a:pt x="0" y="307"/>
                </a:lnTo>
                <a:lnTo>
                  <a:pt x="2" y="307"/>
                </a:lnTo>
                <a:lnTo>
                  <a:pt x="3" y="307"/>
                </a:lnTo>
                <a:lnTo>
                  <a:pt x="3" y="307"/>
                </a:lnTo>
                <a:lnTo>
                  <a:pt x="4" y="308"/>
                </a:lnTo>
                <a:lnTo>
                  <a:pt x="4" y="308"/>
                </a:lnTo>
                <a:lnTo>
                  <a:pt x="4" y="332"/>
                </a:lnTo>
                <a:lnTo>
                  <a:pt x="4" y="333"/>
                </a:lnTo>
                <a:lnTo>
                  <a:pt x="3" y="333"/>
                </a:lnTo>
                <a:lnTo>
                  <a:pt x="3" y="334"/>
                </a:lnTo>
                <a:lnTo>
                  <a:pt x="2" y="334"/>
                </a:lnTo>
                <a:lnTo>
                  <a:pt x="0" y="334"/>
                </a:lnTo>
                <a:lnTo>
                  <a:pt x="0" y="333"/>
                </a:lnTo>
                <a:lnTo>
                  <a:pt x="0" y="333"/>
                </a:lnTo>
                <a:lnTo>
                  <a:pt x="0" y="332"/>
                </a:lnTo>
                <a:lnTo>
                  <a:pt x="0" y="332"/>
                </a:lnTo>
                <a:close/>
                <a:moveTo>
                  <a:pt x="0" y="290"/>
                </a:moveTo>
                <a:lnTo>
                  <a:pt x="0" y="266"/>
                </a:lnTo>
                <a:lnTo>
                  <a:pt x="0" y="265"/>
                </a:lnTo>
                <a:lnTo>
                  <a:pt x="0" y="265"/>
                </a:lnTo>
                <a:lnTo>
                  <a:pt x="0" y="263"/>
                </a:lnTo>
                <a:lnTo>
                  <a:pt x="2" y="263"/>
                </a:lnTo>
                <a:lnTo>
                  <a:pt x="3" y="263"/>
                </a:lnTo>
                <a:lnTo>
                  <a:pt x="3" y="265"/>
                </a:lnTo>
                <a:lnTo>
                  <a:pt x="4" y="265"/>
                </a:lnTo>
                <a:lnTo>
                  <a:pt x="4" y="266"/>
                </a:lnTo>
                <a:lnTo>
                  <a:pt x="4" y="290"/>
                </a:lnTo>
                <a:lnTo>
                  <a:pt x="4" y="290"/>
                </a:lnTo>
                <a:lnTo>
                  <a:pt x="3" y="291"/>
                </a:lnTo>
                <a:lnTo>
                  <a:pt x="3" y="291"/>
                </a:lnTo>
                <a:lnTo>
                  <a:pt x="2" y="293"/>
                </a:lnTo>
                <a:lnTo>
                  <a:pt x="0" y="291"/>
                </a:lnTo>
                <a:lnTo>
                  <a:pt x="0" y="291"/>
                </a:lnTo>
                <a:lnTo>
                  <a:pt x="0" y="290"/>
                </a:lnTo>
                <a:lnTo>
                  <a:pt x="0" y="290"/>
                </a:lnTo>
                <a:lnTo>
                  <a:pt x="0" y="290"/>
                </a:lnTo>
                <a:close/>
                <a:moveTo>
                  <a:pt x="0" y="247"/>
                </a:moveTo>
                <a:lnTo>
                  <a:pt x="0" y="224"/>
                </a:lnTo>
                <a:lnTo>
                  <a:pt x="0" y="223"/>
                </a:lnTo>
                <a:lnTo>
                  <a:pt x="0" y="221"/>
                </a:lnTo>
                <a:lnTo>
                  <a:pt x="0" y="221"/>
                </a:lnTo>
                <a:lnTo>
                  <a:pt x="2" y="221"/>
                </a:lnTo>
                <a:lnTo>
                  <a:pt x="3" y="221"/>
                </a:lnTo>
                <a:lnTo>
                  <a:pt x="3" y="221"/>
                </a:lnTo>
                <a:lnTo>
                  <a:pt x="4" y="223"/>
                </a:lnTo>
                <a:lnTo>
                  <a:pt x="4" y="224"/>
                </a:lnTo>
                <a:lnTo>
                  <a:pt x="4" y="247"/>
                </a:lnTo>
                <a:lnTo>
                  <a:pt x="4" y="248"/>
                </a:lnTo>
                <a:lnTo>
                  <a:pt x="3" y="249"/>
                </a:lnTo>
                <a:lnTo>
                  <a:pt x="3" y="249"/>
                </a:lnTo>
                <a:lnTo>
                  <a:pt x="2" y="249"/>
                </a:lnTo>
                <a:lnTo>
                  <a:pt x="0" y="249"/>
                </a:lnTo>
                <a:lnTo>
                  <a:pt x="0" y="249"/>
                </a:lnTo>
                <a:lnTo>
                  <a:pt x="0" y="248"/>
                </a:lnTo>
                <a:lnTo>
                  <a:pt x="0" y="247"/>
                </a:lnTo>
                <a:lnTo>
                  <a:pt x="0" y="247"/>
                </a:lnTo>
                <a:close/>
                <a:moveTo>
                  <a:pt x="0" y="205"/>
                </a:moveTo>
                <a:lnTo>
                  <a:pt x="0" y="181"/>
                </a:lnTo>
                <a:lnTo>
                  <a:pt x="0" y="179"/>
                </a:lnTo>
                <a:lnTo>
                  <a:pt x="0" y="179"/>
                </a:lnTo>
                <a:lnTo>
                  <a:pt x="0" y="178"/>
                </a:lnTo>
                <a:lnTo>
                  <a:pt x="2" y="178"/>
                </a:lnTo>
                <a:lnTo>
                  <a:pt x="3" y="178"/>
                </a:lnTo>
                <a:lnTo>
                  <a:pt x="3" y="179"/>
                </a:lnTo>
                <a:lnTo>
                  <a:pt x="4" y="179"/>
                </a:lnTo>
                <a:lnTo>
                  <a:pt x="4" y="181"/>
                </a:lnTo>
                <a:lnTo>
                  <a:pt x="4" y="205"/>
                </a:lnTo>
                <a:lnTo>
                  <a:pt x="4" y="206"/>
                </a:lnTo>
                <a:lnTo>
                  <a:pt x="3" y="206"/>
                </a:lnTo>
                <a:lnTo>
                  <a:pt x="3" y="206"/>
                </a:lnTo>
                <a:lnTo>
                  <a:pt x="2" y="207"/>
                </a:lnTo>
                <a:lnTo>
                  <a:pt x="0" y="206"/>
                </a:lnTo>
                <a:lnTo>
                  <a:pt x="0" y="206"/>
                </a:lnTo>
                <a:lnTo>
                  <a:pt x="0" y="206"/>
                </a:lnTo>
                <a:lnTo>
                  <a:pt x="0" y="205"/>
                </a:lnTo>
                <a:lnTo>
                  <a:pt x="0" y="205"/>
                </a:lnTo>
                <a:close/>
                <a:moveTo>
                  <a:pt x="0" y="163"/>
                </a:moveTo>
                <a:lnTo>
                  <a:pt x="0" y="139"/>
                </a:lnTo>
                <a:lnTo>
                  <a:pt x="0" y="137"/>
                </a:lnTo>
                <a:lnTo>
                  <a:pt x="0" y="136"/>
                </a:lnTo>
                <a:lnTo>
                  <a:pt x="0" y="136"/>
                </a:lnTo>
                <a:lnTo>
                  <a:pt x="2" y="136"/>
                </a:lnTo>
                <a:lnTo>
                  <a:pt x="3" y="136"/>
                </a:lnTo>
                <a:lnTo>
                  <a:pt x="3" y="136"/>
                </a:lnTo>
                <a:lnTo>
                  <a:pt x="4" y="137"/>
                </a:lnTo>
                <a:lnTo>
                  <a:pt x="4" y="139"/>
                </a:lnTo>
                <a:lnTo>
                  <a:pt x="4" y="163"/>
                </a:lnTo>
                <a:lnTo>
                  <a:pt x="4" y="163"/>
                </a:lnTo>
                <a:lnTo>
                  <a:pt x="3" y="164"/>
                </a:lnTo>
                <a:lnTo>
                  <a:pt x="3" y="164"/>
                </a:lnTo>
                <a:lnTo>
                  <a:pt x="2" y="164"/>
                </a:lnTo>
                <a:lnTo>
                  <a:pt x="0" y="164"/>
                </a:lnTo>
                <a:lnTo>
                  <a:pt x="0" y="164"/>
                </a:lnTo>
                <a:lnTo>
                  <a:pt x="0" y="163"/>
                </a:lnTo>
                <a:lnTo>
                  <a:pt x="0" y="163"/>
                </a:lnTo>
                <a:lnTo>
                  <a:pt x="0" y="163"/>
                </a:lnTo>
                <a:close/>
                <a:moveTo>
                  <a:pt x="0" y="120"/>
                </a:moveTo>
                <a:lnTo>
                  <a:pt x="0" y="95"/>
                </a:lnTo>
                <a:lnTo>
                  <a:pt x="0" y="95"/>
                </a:lnTo>
                <a:lnTo>
                  <a:pt x="0" y="94"/>
                </a:lnTo>
                <a:lnTo>
                  <a:pt x="0" y="94"/>
                </a:lnTo>
                <a:lnTo>
                  <a:pt x="2" y="94"/>
                </a:lnTo>
                <a:lnTo>
                  <a:pt x="3" y="94"/>
                </a:lnTo>
                <a:lnTo>
                  <a:pt x="3" y="94"/>
                </a:lnTo>
                <a:lnTo>
                  <a:pt x="4" y="95"/>
                </a:lnTo>
                <a:lnTo>
                  <a:pt x="4" y="95"/>
                </a:lnTo>
                <a:lnTo>
                  <a:pt x="4" y="120"/>
                </a:lnTo>
                <a:lnTo>
                  <a:pt x="4" y="121"/>
                </a:lnTo>
                <a:lnTo>
                  <a:pt x="3" y="121"/>
                </a:lnTo>
                <a:lnTo>
                  <a:pt x="3" y="122"/>
                </a:lnTo>
                <a:lnTo>
                  <a:pt x="2" y="122"/>
                </a:lnTo>
                <a:lnTo>
                  <a:pt x="0" y="122"/>
                </a:lnTo>
                <a:lnTo>
                  <a:pt x="0" y="121"/>
                </a:lnTo>
                <a:lnTo>
                  <a:pt x="0" y="121"/>
                </a:lnTo>
                <a:lnTo>
                  <a:pt x="0" y="120"/>
                </a:lnTo>
                <a:lnTo>
                  <a:pt x="0" y="120"/>
                </a:lnTo>
                <a:close/>
                <a:moveTo>
                  <a:pt x="0" y="78"/>
                </a:moveTo>
                <a:lnTo>
                  <a:pt x="0" y="53"/>
                </a:lnTo>
                <a:lnTo>
                  <a:pt x="0" y="52"/>
                </a:lnTo>
                <a:lnTo>
                  <a:pt x="0" y="52"/>
                </a:lnTo>
                <a:lnTo>
                  <a:pt x="0" y="51"/>
                </a:lnTo>
                <a:lnTo>
                  <a:pt x="2" y="51"/>
                </a:lnTo>
                <a:lnTo>
                  <a:pt x="3" y="51"/>
                </a:lnTo>
                <a:lnTo>
                  <a:pt x="3" y="52"/>
                </a:lnTo>
                <a:lnTo>
                  <a:pt x="4" y="52"/>
                </a:lnTo>
                <a:lnTo>
                  <a:pt x="4" y="53"/>
                </a:lnTo>
                <a:lnTo>
                  <a:pt x="4" y="78"/>
                </a:lnTo>
                <a:lnTo>
                  <a:pt x="4" y="78"/>
                </a:lnTo>
                <a:lnTo>
                  <a:pt x="3" y="79"/>
                </a:lnTo>
                <a:lnTo>
                  <a:pt x="2" y="79"/>
                </a:lnTo>
                <a:lnTo>
                  <a:pt x="0" y="79"/>
                </a:lnTo>
                <a:lnTo>
                  <a:pt x="0" y="78"/>
                </a:lnTo>
                <a:lnTo>
                  <a:pt x="0" y="78"/>
                </a:lnTo>
                <a:lnTo>
                  <a:pt x="0" y="78"/>
                </a:lnTo>
                <a:close/>
                <a:moveTo>
                  <a:pt x="0" y="35"/>
                </a:moveTo>
                <a:lnTo>
                  <a:pt x="0" y="10"/>
                </a:lnTo>
                <a:lnTo>
                  <a:pt x="0" y="10"/>
                </a:lnTo>
                <a:lnTo>
                  <a:pt x="0" y="9"/>
                </a:lnTo>
                <a:lnTo>
                  <a:pt x="0" y="9"/>
                </a:lnTo>
                <a:lnTo>
                  <a:pt x="2" y="9"/>
                </a:lnTo>
                <a:lnTo>
                  <a:pt x="3" y="9"/>
                </a:lnTo>
                <a:lnTo>
                  <a:pt x="3" y="9"/>
                </a:lnTo>
                <a:lnTo>
                  <a:pt x="4" y="10"/>
                </a:lnTo>
                <a:lnTo>
                  <a:pt x="4" y="10"/>
                </a:lnTo>
                <a:lnTo>
                  <a:pt x="4" y="35"/>
                </a:lnTo>
                <a:lnTo>
                  <a:pt x="4" y="36"/>
                </a:lnTo>
                <a:lnTo>
                  <a:pt x="3" y="37"/>
                </a:lnTo>
                <a:lnTo>
                  <a:pt x="3" y="37"/>
                </a:lnTo>
                <a:lnTo>
                  <a:pt x="2" y="37"/>
                </a:lnTo>
                <a:lnTo>
                  <a:pt x="0" y="37"/>
                </a:lnTo>
                <a:lnTo>
                  <a:pt x="0" y="37"/>
                </a:lnTo>
                <a:lnTo>
                  <a:pt x="0" y="36"/>
                </a:lnTo>
                <a:lnTo>
                  <a:pt x="0" y="35"/>
                </a:lnTo>
                <a:lnTo>
                  <a:pt x="0" y="35"/>
                </a:lnTo>
                <a:close/>
              </a:path>
            </a:pathLst>
          </a:custGeom>
          <a:solidFill>
            <a:srgbClr val="000000"/>
          </a:solidFill>
          <a:ln w="25400">
            <a:solidFill>
              <a:srgbClr val="000000"/>
            </a:solidFill>
            <a:prstDash val="solid"/>
            <a:round/>
            <a:headEnd/>
            <a:tailEnd/>
          </a:ln>
        </p:spPr>
        <p:txBody>
          <a:bodyPr/>
          <a:lstStyle/>
          <a:p>
            <a:endParaRPr lang="en-US"/>
          </a:p>
        </p:txBody>
      </p:sp>
      <p:sp>
        <p:nvSpPr>
          <p:cNvPr id="303155" name="Freeform 51">
            <a:extLst>
              <a:ext uri="{FF2B5EF4-FFF2-40B4-BE49-F238E27FC236}">
                <a16:creationId xmlns:a16="http://schemas.microsoft.com/office/drawing/2014/main" id="{F884F7AF-D292-D84C-8CA4-A2297C1F34C9}"/>
              </a:ext>
            </a:extLst>
          </p:cNvPr>
          <p:cNvSpPr>
            <a:spLocks noEditPoints="1"/>
          </p:cNvSpPr>
          <p:nvPr/>
        </p:nvSpPr>
        <p:spPr bwMode="auto">
          <a:xfrm>
            <a:off x="5726113" y="2962275"/>
            <a:ext cx="1009650" cy="3175"/>
          </a:xfrm>
          <a:custGeom>
            <a:avLst/>
            <a:gdLst>
              <a:gd name="T0" fmla="*/ 0 w 1056"/>
              <a:gd name="T1" fmla="*/ 1 h 4"/>
              <a:gd name="T2" fmla="*/ 43 w 1056"/>
              <a:gd name="T3" fmla="*/ 3 h 4"/>
              <a:gd name="T4" fmla="*/ 112 w 1056"/>
              <a:gd name="T5" fmla="*/ 3 h 4"/>
              <a:gd name="T6" fmla="*/ 155 w 1056"/>
              <a:gd name="T7" fmla="*/ 1 h 4"/>
              <a:gd name="T8" fmla="*/ 128 w 1056"/>
              <a:gd name="T9" fmla="*/ 0 h 4"/>
              <a:gd name="T10" fmla="*/ 170 w 1056"/>
              <a:gd name="T11" fmla="*/ 0 h 4"/>
              <a:gd name="T12" fmla="*/ 212 w 1056"/>
              <a:gd name="T13" fmla="*/ 2 h 4"/>
              <a:gd name="T14" fmla="*/ 281 w 1056"/>
              <a:gd name="T15" fmla="*/ 4 h 4"/>
              <a:gd name="T16" fmla="*/ 325 w 1056"/>
              <a:gd name="T17" fmla="*/ 2 h 4"/>
              <a:gd name="T18" fmla="*/ 366 w 1056"/>
              <a:gd name="T19" fmla="*/ 0 h 4"/>
              <a:gd name="T20" fmla="*/ 340 w 1056"/>
              <a:gd name="T21" fmla="*/ 0 h 4"/>
              <a:gd name="T22" fmla="*/ 381 w 1056"/>
              <a:gd name="T23" fmla="*/ 2 h 4"/>
              <a:gd name="T24" fmla="*/ 450 w 1056"/>
              <a:gd name="T25" fmla="*/ 4 h 4"/>
              <a:gd name="T26" fmla="*/ 494 w 1056"/>
              <a:gd name="T27" fmla="*/ 2 h 4"/>
              <a:gd name="T28" fmla="*/ 535 w 1056"/>
              <a:gd name="T29" fmla="*/ 0 h 4"/>
              <a:gd name="T30" fmla="*/ 509 w 1056"/>
              <a:gd name="T31" fmla="*/ 0 h 4"/>
              <a:gd name="T32" fmla="*/ 551 w 1056"/>
              <a:gd name="T33" fmla="*/ 2 h 4"/>
              <a:gd name="T34" fmla="*/ 620 w 1056"/>
              <a:gd name="T35" fmla="*/ 4 h 4"/>
              <a:gd name="T36" fmla="*/ 664 w 1056"/>
              <a:gd name="T37" fmla="*/ 2 h 4"/>
              <a:gd name="T38" fmla="*/ 705 w 1056"/>
              <a:gd name="T39" fmla="*/ 0 h 4"/>
              <a:gd name="T40" fmla="*/ 679 w 1056"/>
              <a:gd name="T41" fmla="*/ 0 h 4"/>
              <a:gd name="T42" fmla="*/ 721 w 1056"/>
              <a:gd name="T43" fmla="*/ 2 h 4"/>
              <a:gd name="T44" fmla="*/ 764 w 1056"/>
              <a:gd name="T45" fmla="*/ 3 h 4"/>
              <a:gd name="T46" fmla="*/ 833 w 1056"/>
              <a:gd name="T47" fmla="*/ 3 h 4"/>
              <a:gd name="T48" fmla="*/ 876 w 1056"/>
              <a:gd name="T49" fmla="*/ 1 h 4"/>
              <a:gd name="T50" fmla="*/ 849 w 1056"/>
              <a:gd name="T51" fmla="*/ 0 h 4"/>
              <a:gd name="T52" fmla="*/ 890 w 1056"/>
              <a:gd name="T53" fmla="*/ 1 h 4"/>
              <a:gd name="T54" fmla="*/ 934 w 1056"/>
              <a:gd name="T55" fmla="*/ 3 h 4"/>
              <a:gd name="T56" fmla="*/ 1003 w 1056"/>
              <a:gd name="T57" fmla="*/ 3 h 4"/>
              <a:gd name="T58" fmla="*/ 1045 w 1056"/>
              <a:gd name="T59" fmla="*/ 1 h 4"/>
              <a:gd name="T60" fmla="*/ 1019 w 1056"/>
              <a:gd name="T61" fmla="*/ 0 h 4"/>
              <a:gd name="T62" fmla="*/ 1055 w 1056"/>
              <a:gd name="T63" fmla="*/ 2 h 4"/>
              <a:gd name="T64" fmla="*/ 1012 w 1056"/>
              <a:gd name="T65" fmla="*/ 0 h 4"/>
              <a:gd name="T66" fmla="*/ 943 w 1056"/>
              <a:gd name="T67" fmla="*/ 1 h 4"/>
              <a:gd name="T68" fmla="*/ 900 w 1056"/>
              <a:gd name="T69" fmla="*/ 3 h 4"/>
              <a:gd name="T70" fmla="*/ 927 w 1056"/>
              <a:gd name="T71" fmla="*/ 4 h 4"/>
              <a:gd name="T72" fmla="*/ 886 w 1056"/>
              <a:gd name="T73" fmla="*/ 2 h 4"/>
              <a:gd name="T74" fmla="*/ 842 w 1056"/>
              <a:gd name="T75" fmla="*/ 0 h 4"/>
              <a:gd name="T76" fmla="*/ 773 w 1056"/>
              <a:gd name="T77" fmla="*/ 1 h 4"/>
              <a:gd name="T78" fmla="*/ 731 w 1056"/>
              <a:gd name="T79" fmla="*/ 3 h 4"/>
              <a:gd name="T80" fmla="*/ 757 w 1056"/>
              <a:gd name="T81" fmla="*/ 4 h 4"/>
              <a:gd name="T82" fmla="*/ 715 w 1056"/>
              <a:gd name="T83" fmla="*/ 3 h 4"/>
              <a:gd name="T84" fmla="*/ 674 w 1056"/>
              <a:gd name="T85" fmla="*/ 1 h 4"/>
              <a:gd name="T86" fmla="*/ 606 w 1056"/>
              <a:gd name="T87" fmla="*/ 0 h 4"/>
              <a:gd name="T88" fmla="*/ 561 w 1056"/>
              <a:gd name="T89" fmla="*/ 2 h 4"/>
              <a:gd name="T90" fmla="*/ 521 w 1056"/>
              <a:gd name="T91" fmla="*/ 4 h 4"/>
              <a:gd name="T92" fmla="*/ 546 w 1056"/>
              <a:gd name="T93" fmla="*/ 3 h 4"/>
              <a:gd name="T94" fmla="*/ 504 w 1056"/>
              <a:gd name="T95" fmla="*/ 2 h 4"/>
              <a:gd name="T96" fmla="*/ 461 w 1056"/>
              <a:gd name="T97" fmla="*/ 0 h 4"/>
              <a:gd name="T98" fmla="*/ 392 w 1056"/>
              <a:gd name="T99" fmla="*/ 1 h 4"/>
              <a:gd name="T100" fmla="*/ 349 w 1056"/>
              <a:gd name="T101" fmla="*/ 3 h 4"/>
              <a:gd name="T102" fmla="*/ 375 w 1056"/>
              <a:gd name="T103" fmla="*/ 4 h 4"/>
              <a:gd name="T104" fmla="*/ 334 w 1056"/>
              <a:gd name="T105" fmla="*/ 2 h 4"/>
              <a:gd name="T106" fmla="*/ 291 w 1056"/>
              <a:gd name="T107" fmla="*/ 0 h 4"/>
              <a:gd name="T108" fmla="*/ 224 w 1056"/>
              <a:gd name="T109" fmla="*/ 0 h 4"/>
              <a:gd name="T110" fmla="*/ 179 w 1056"/>
              <a:gd name="T111" fmla="*/ 2 h 4"/>
              <a:gd name="T112" fmla="*/ 139 w 1056"/>
              <a:gd name="T113" fmla="*/ 4 h 4"/>
              <a:gd name="T114" fmla="*/ 164 w 1056"/>
              <a:gd name="T115" fmla="*/ 3 h 4"/>
              <a:gd name="T116" fmla="*/ 122 w 1056"/>
              <a:gd name="T117" fmla="*/ 1 h 4"/>
              <a:gd name="T118" fmla="*/ 55 w 1056"/>
              <a:gd name="T119" fmla="*/ 0 h 4"/>
              <a:gd name="T120" fmla="*/ 9 w 1056"/>
              <a:gd name="T1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6" h="4">
                <a:moveTo>
                  <a:pt x="1" y="0"/>
                </a:moveTo>
                <a:lnTo>
                  <a:pt x="26" y="0"/>
                </a:lnTo>
                <a:lnTo>
                  <a:pt x="27" y="0"/>
                </a:lnTo>
                <a:lnTo>
                  <a:pt x="27" y="1"/>
                </a:lnTo>
                <a:lnTo>
                  <a:pt x="28" y="1"/>
                </a:lnTo>
                <a:lnTo>
                  <a:pt x="28" y="2"/>
                </a:lnTo>
                <a:lnTo>
                  <a:pt x="28" y="2"/>
                </a:lnTo>
                <a:lnTo>
                  <a:pt x="27" y="3"/>
                </a:lnTo>
                <a:lnTo>
                  <a:pt x="27" y="3"/>
                </a:lnTo>
                <a:lnTo>
                  <a:pt x="26" y="4"/>
                </a:lnTo>
                <a:lnTo>
                  <a:pt x="1" y="4"/>
                </a:lnTo>
                <a:lnTo>
                  <a:pt x="1" y="3"/>
                </a:lnTo>
                <a:lnTo>
                  <a:pt x="0" y="3"/>
                </a:lnTo>
                <a:lnTo>
                  <a:pt x="0" y="2"/>
                </a:lnTo>
                <a:lnTo>
                  <a:pt x="0" y="2"/>
                </a:lnTo>
                <a:lnTo>
                  <a:pt x="0" y="1"/>
                </a:lnTo>
                <a:lnTo>
                  <a:pt x="0" y="1"/>
                </a:lnTo>
                <a:lnTo>
                  <a:pt x="1" y="0"/>
                </a:lnTo>
                <a:lnTo>
                  <a:pt x="1" y="0"/>
                </a:lnTo>
                <a:lnTo>
                  <a:pt x="1" y="0"/>
                </a:lnTo>
                <a:close/>
                <a:moveTo>
                  <a:pt x="44" y="0"/>
                </a:moveTo>
                <a:lnTo>
                  <a:pt x="69" y="0"/>
                </a:lnTo>
                <a:lnTo>
                  <a:pt x="69" y="0"/>
                </a:lnTo>
                <a:lnTo>
                  <a:pt x="70" y="1"/>
                </a:lnTo>
                <a:lnTo>
                  <a:pt x="70" y="1"/>
                </a:lnTo>
                <a:lnTo>
                  <a:pt x="70" y="2"/>
                </a:lnTo>
                <a:lnTo>
                  <a:pt x="70" y="2"/>
                </a:lnTo>
                <a:lnTo>
                  <a:pt x="70" y="3"/>
                </a:lnTo>
                <a:lnTo>
                  <a:pt x="69" y="3"/>
                </a:lnTo>
                <a:lnTo>
                  <a:pt x="69" y="4"/>
                </a:lnTo>
                <a:lnTo>
                  <a:pt x="44" y="4"/>
                </a:lnTo>
                <a:lnTo>
                  <a:pt x="43" y="3"/>
                </a:lnTo>
                <a:lnTo>
                  <a:pt x="42" y="3"/>
                </a:lnTo>
                <a:lnTo>
                  <a:pt x="42" y="2"/>
                </a:lnTo>
                <a:lnTo>
                  <a:pt x="42" y="2"/>
                </a:lnTo>
                <a:lnTo>
                  <a:pt x="42" y="1"/>
                </a:lnTo>
                <a:lnTo>
                  <a:pt x="42" y="1"/>
                </a:lnTo>
                <a:lnTo>
                  <a:pt x="43" y="0"/>
                </a:lnTo>
                <a:lnTo>
                  <a:pt x="44" y="0"/>
                </a:lnTo>
                <a:lnTo>
                  <a:pt x="44" y="0"/>
                </a:lnTo>
                <a:close/>
                <a:moveTo>
                  <a:pt x="86" y="0"/>
                </a:moveTo>
                <a:lnTo>
                  <a:pt x="111" y="0"/>
                </a:lnTo>
                <a:lnTo>
                  <a:pt x="112" y="0"/>
                </a:lnTo>
                <a:lnTo>
                  <a:pt x="112" y="1"/>
                </a:lnTo>
                <a:lnTo>
                  <a:pt x="112" y="1"/>
                </a:lnTo>
                <a:lnTo>
                  <a:pt x="113" y="2"/>
                </a:lnTo>
                <a:lnTo>
                  <a:pt x="112" y="2"/>
                </a:lnTo>
                <a:lnTo>
                  <a:pt x="112" y="3"/>
                </a:lnTo>
                <a:lnTo>
                  <a:pt x="112" y="3"/>
                </a:lnTo>
                <a:lnTo>
                  <a:pt x="111" y="4"/>
                </a:lnTo>
                <a:lnTo>
                  <a:pt x="86" y="4"/>
                </a:lnTo>
                <a:lnTo>
                  <a:pt x="85" y="3"/>
                </a:lnTo>
                <a:lnTo>
                  <a:pt x="85" y="3"/>
                </a:lnTo>
                <a:lnTo>
                  <a:pt x="84" y="2"/>
                </a:lnTo>
                <a:lnTo>
                  <a:pt x="84" y="2"/>
                </a:lnTo>
                <a:lnTo>
                  <a:pt x="84" y="1"/>
                </a:lnTo>
                <a:lnTo>
                  <a:pt x="85" y="1"/>
                </a:lnTo>
                <a:lnTo>
                  <a:pt x="85" y="0"/>
                </a:lnTo>
                <a:lnTo>
                  <a:pt x="86" y="0"/>
                </a:lnTo>
                <a:lnTo>
                  <a:pt x="86" y="0"/>
                </a:lnTo>
                <a:close/>
                <a:moveTo>
                  <a:pt x="128" y="0"/>
                </a:moveTo>
                <a:lnTo>
                  <a:pt x="153" y="0"/>
                </a:lnTo>
                <a:lnTo>
                  <a:pt x="154" y="0"/>
                </a:lnTo>
                <a:lnTo>
                  <a:pt x="155" y="1"/>
                </a:lnTo>
                <a:lnTo>
                  <a:pt x="155" y="1"/>
                </a:lnTo>
                <a:lnTo>
                  <a:pt x="155" y="2"/>
                </a:lnTo>
                <a:lnTo>
                  <a:pt x="155" y="2"/>
                </a:lnTo>
                <a:lnTo>
                  <a:pt x="155" y="3"/>
                </a:lnTo>
                <a:lnTo>
                  <a:pt x="154" y="3"/>
                </a:lnTo>
                <a:lnTo>
                  <a:pt x="153" y="4"/>
                </a:lnTo>
                <a:lnTo>
                  <a:pt x="128" y="4"/>
                </a:lnTo>
                <a:lnTo>
                  <a:pt x="128" y="3"/>
                </a:lnTo>
                <a:lnTo>
                  <a:pt x="127" y="3"/>
                </a:lnTo>
                <a:lnTo>
                  <a:pt x="127" y="2"/>
                </a:lnTo>
                <a:lnTo>
                  <a:pt x="127" y="2"/>
                </a:lnTo>
                <a:lnTo>
                  <a:pt x="127" y="1"/>
                </a:lnTo>
                <a:lnTo>
                  <a:pt x="127" y="1"/>
                </a:lnTo>
                <a:lnTo>
                  <a:pt x="128" y="0"/>
                </a:lnTo>
                <a:lnTo>
                  <a:pt x="128" y="0"/>
                </a:lnTo>
                <a:lnTo>
                  <a:pt x="128" y="0"/>
                </a:lnTo>
                <a:close/>
                <a:moveTo>
                  <a:pt x="171" y="0"/>
                </a:moveTo>
                <a:lnTo>
                  <a:pt x="196" y="0"/>
                </a:lnTo>
                <a:lnTo>
                  <a:pt x="196" y="0"/>
                </a:lnTo>
                <a:lnTo>
                  <a:pt x="197" y="1"/>
                </a:lnTo>
                <a:lnTo>
                  <a:pt x="197" y="1"/>
                </a:lnTo>
                <a:lnTo>
                  <a:pt x="198" y="2"/>
                </a:lnTo>
                <a:lnTo>
                  <a:pt x="197" y="2"/>
                </a:lnTo>
                <a:lnTo>
                  <a:pt x="197" y="3"/>
                </a:lnTo>
                <a:lnTo>
                  <a:pt x="196" y="3"/>
                </a:lnTo>
                <a:lnTo>
                  <a:pt x="196" y="4"/>
                </a:lnTo>
                <a:lnTo>
                  <a:pt x="171" y="4"/>
                </a:lnTo>
                <a:lnTo>
                  <a:pt x="170" y="3"/>
                </a:lnTo>
                <a:lnTo>
                  <a:pt x="170" y="3"/>
                </a:lnTo>
                <a:lnTo>
                  <a:pt x="169" y="2"/>
                </a:lnTo>
                <a:lnTo>
                  <a:pt x="170" y="1"/>
                </a:lnTo>
                <a:lnTo>
                  <a:pt x="170" y="0"/>
                </a:lnTo>
                <a:lnTo>
                  <a:pt x="171" y="0"/>
                </a:lnTo>
                <a:lnTo>
                  <a:pt x="171" y="0"/>
                </a:lnTo>
                <a:close/>
                <a:moveTo>
                  <a:pt x="213" y="0"/>
                </a:moveTo>
                <a:lnTo>
                  <a:pt x="238" y="0"/>
                </a:lnTo>
                <a:lnTo>
                  <a:pt x="239" y="0"/>
                </a:lnTo>
                <a:lnTo>
                  <a:pt x="239" y="1"/>
                </a:lnTo>
                <a:lnTo>
                  <a:pt x="240" y="1"/>
                </a:lnTo>
                <a:lnTo>
                  <a:pt x="240" y="2"/>
                </a:lnTo>
                <a:lnTo>
                  <a:pt x="240" y="2"/>
                </a:lnTo>
                <a:lnTo>
                  <a:pt x="239" y="3"/>
                </a:lnTo>
                <a:lnTo>
                  <a:pt x="239" y="3"/>
                </a:lnTo>
                <a:lnTo>
                  <a:pt x="238" y="4"/>
                </a:lnTo>
                <a:lnTo>
                  <a:pt x="213" y="4"/>
                </a:lnTo>
                <a:lnTo>
                  <a:pt x="213" y="3"/>
                </a:lnTo>
                <a:lnTo>
                  <a:pt x="212" y="3"/>
                </a:lnTo>
                <a:lnTo>
                  <a:pt x="212" y="2"/>
                </a:lnTo>
                <a:lnTo>
                  <a:pt x="212" y="2"/>
                </a:lnTo>
                <a:lnTo>
                  <a:pt x="212" y="1"/>
                </a:lnTo>
                <a:lnTo>
                  <a:pt x="212" y="1"/>
                </a:lnTo>
                <a:lnTo>
                  <a:pt x="213" y="0"/>
                </a:lnTo>
                <a:lnTo>
                  <a:pt x="213" y="0"/>
                </a:lnTo>
                <a:lnTo>
                  <a:pt x="213" y="0"/>
                </a:lnTo>
                <a:close/>
                <a:moveTo>
                  <a:pt x="256" y="0"/>
                </a:moveTo>
                <a:lnTo>
                  <a:pt x="281" y="0"/>
                </a:lnTo>
                <a:lnTo>
                  <a:pt x="281" y="0"/>
                </a:lnTo>
                <a:lnTo>
                  <a:pt x="282" y="1"/>
                </a:lnTo>
                <a:lnTo>
                  <a:pt x="282" y="1"/>
                </a:lnTo>
                <a:lnTo>
                  <a:pt x="282" y="2"/>
                </a:lnTo>
                <a:lnTo>
                  <a:pt x="282" y="2"/>
                </a:lnTo>
                <a:lnTo>
                  <a:pt x="282" y="3"/>
                </a:lnTo>
                <a:lnTo>
                  <a:pt x="281" y="3"/>
                </a:lnTo>
                <a:lnTo>
                  <a:pt x="281" y="4"/>
                </a:lnTo>
                <a:lnTo>
                  <a:pt x="256" y="4"/>
                </a:lnTo>
                <a:lnTo>
                  <a:pt x="255" y="3"/>
                </a:lnTo>
                <a:lnTo>
                  <a:pt x="254" y="3"/>
                </a:lnTo>
                <a:lnTo>
                  <a:pt x="254" y="2"/>
                </a:lnTo>
                <a:lnTo>
                  <a:pt x="254" y="2"/>
                </a:lnTo>
                <a:lnTo>
                  <a:pt x="254" y="1"/>
                </a:lnTo>
                <a:lnTo>
                  <a:pt x="254" y="1"/>
                </a:lnTo>
                <a:lnTo>
                  <a:pt x="255" y="0"/>
                </a:lnTo>
                <a:lnTo>
                  <a:pt x="256" y="0"/>
                </a:lnTo>
                <a:lnTo>
                  <a:pt x="256" y="0"/>
                </a:lnTo>
                <a:close/>
                <a:moveTo>
                  <a:pt x="298" y="0"/>
                </a:moveTo>
                <a:lnTo>
                  <a:pt x="323" y="0"/>
                </a:lnTo>
                <a:lnTo>
                  <a:pt x="324" y="0"/>
                </a:lnTo>
                <a:lnTo>
                  <a:pt x="324" y="1"/>
                </a:lnTo>
                <a:lnTo>
                  <a:pt x="325" y="1"/>
                </a:lnTo>
                <a:lnTo>
                  <a:pt x="325" y="2"/>
                </a:lnTo>
                <a:lnTo>
                  <a:pt x="325" y="2"/>
                </a:lnTo>
                <a:lnTo>
                  <a:pt x="324" y="3"/>
                </a:lnTo>
                <a:lnTo>
                  <a:pt x="324" y="3"/>
                </a:lnTo>
                <a:lnTo>
                  <a:pt x="323" y="4"/>
                </a:lnTo>
                <a:lnTo>
                  <a:pt x="298" y="4"/>
                </a:lnTo>
                <a:lnTo>
                  <a:pt x="297" y="3"/>
                </a:lnTo>
                <a:lnTo>
                  <a:pt x="297" y="3"/>
                </a:lnTo>
                <a:lnTo>
                  <a:pt x="296" y="2"/>
                </a:lnTo>
                <a:lnTo>
                  <a:pt x="296" y="2"/>
                </a:lnTo>
                <a:lnTo>
                  <a:pt x="296" y="1"/>
                </a:lnTo>
                <a:lnTo>
                  <a:pt x="297" y="1"/>
                </a:lnTo>
                <a:lnTo>
                  <a:pt x="297" y="0"/>
                </a:lnTo>
                <a:lnTo>
                  <a:pt x="298" y="0"/>
                </a:lnTo>
                <a:lnTo>
                  <a:pt x="298" y="0"/>
                </a:lnTo>
                <a:close/>
                <a:moveTo>
                  <a:pt x="341" y="0"/>
                </a:moveTo>
                <a:lnTo>
                  <a:pt x="366" y="0"/>
                </a:lnTo>
                <a:lnTo>
                  <a:pt x="366" y="0"/>
                </a:lnTo>
                <a:lnTo>
                  <a:pt x="367" y="1"/>
                </a:lnTo>
                <a:lnTo>
                  <a:pt x="367" y="1"/>
                </a:lnTo>
                <a:lnTo>
                  <a:pt x="367" y="2"/>
                </a:lnTo>
                <a:lnTo>
                  <a:pt x="367" y="2"/>
                </a:lnTo>
                <a:lnTo>
                  <a:pt x="367" y="3"/>
                </a:lnTo>
                <a:lnTo>
                  <a:pt x="366" y="3"/>
                </a:lnTo>
                <a:lnTo>
                  <a:pt x="366" y="4"/>
                </a:lnTo>
                <a:lnTo>
                  <a:pt x="341" y="4"/>
                </a:lnTo>
                <a:lnTo>
                  <a:pt x="340" y="3"/>
                </a:lnTo>
                <a:lnTo>
                  <a:pt x="339" y="3"/>
                </a:lnTo>
                <a:lnTo>
                  <a:pt x="339" y="2"/>
                </a:lnTo>
                <a:lnTo>
                  <a:pt x="339" y="2"/>
                </a:lnTo>
                <a:lnTo>
                  <a:pt x="339" y="1"/>
                </a:lnTo>
                <a:lnTo>
                  <a:pt x="339" y="1"/>
                </a:lnTo>
                <a:lnTo>
                  <a:pt x="340" y="0"/>
                </a:lnTo>
                <a:lnTo>
                  <a:pt x="341" y="0"/>
                </a:lnTo>
                <a:lnTo>
                  <a:pt x="341" y="0"/>
                </a:lnTo>
                <a:close/>
                <a:moveTo>
                  <a:pt x="383" y="0"/>
                </a:moveTo>
                <a:lnTo>
                  <a:pt x="408" y="0"/>
                </a:lnTo>
                <a:lnTo>
                  <a:pt x="408" y="0"/>
                </a:lnTo>
                <a:lnTo>
                  <a:pt x="409" y="1"/>
                </a:lnTo>
                <a:lnTo>
                  <a:pt x="409" y="1"/>
                </a:lnTo>
                <a:lnTo>
                  <a:pt x="410" y="2"/>
                </a:lnTo>
                <a:lnTo>
                  <a:pt x="409" y="2"/>
                </a:lnTo>
                <a:lnTo>
                  <a:pt x="409" y="3"/>
                </a:lnTo>
                <a:lnTo>
                  <a:pt x="408" y="3"/>
                </a:lnTo>
                <a:lnTo>
                  <a:pt x="408" y="4"/>
                </a:lnTo>
                <a:lnTo>
                  <a:pt x="383" y="4"/>
                </a:lnTo>
                <a:lnTo>
                  <a:pt x="382" y="3"/>
                </a:lnTo>
                <a:lnTo>
                  <a:pt x="382" y="3"/>
                </a:lnTo>
                <a:lnTo>
                  <a:pt x="381" y="2"/>
                </a:lnTo>
                <a:lnTo>
                  <a:pt x="381" y="2"/>
                </a:lnTo>
                <a:lnTo>
                  <a:pt x="381" y="1"/>
                </a:lnTo>
                <a:lnTo>
                  <a:pt x="382" y="1"/>
                </a:lnTo>
                <a:lnTo>
                  <a:pt x="382" y="0"/>
                </a:lnTo>
                <a:lnTo>
                  <a:pt x="383" y="0"/>
                </a:lnTo>
                <a:lnTo>
                  <a:pt x="383" y="0"/>
                </a:lnTo>
                <a:close/>
                <a:moveTo>
                  <a:pt x="425" y="0"/>
                </a:moveTo>
                <a:lnTo>
                  <a:pt x="450" y="0"/>
                </a:lnTo>
                <a:lnTo>
                  <a:pt x="451" y="0"/>
                </a:lnTo>
                <a:lnTo>
                  <a:pt x="451" y="1"/>
                </a:lnTo>
                <a:lnTo>
                  <a:pt x="452" y="1"/>
                </a:lnTo>
                <a:lnTo>
                  <a:pt x="452" y="2"/>
                </a:lnTo>
                <a:lnTo>
                  <a:pt x="452" y="2"/>
                </a:lnTo>
                <a:lnTo>
                  <a:pt x="451" y="3"/>
                </a:lnTo>
                <a:lnTo>
                  <a:pt x="451" y="3"/>
                </a:lnTo>
                <a:lnTo>
                  <a:pt x="450" y="4"/>
                </a:lnTo>
                <a:lnTo>
                  <a:pt x="425" y="4"/>
                </a:lnTo>
                <a:lnTo>
                  <a:pt x="425" y="3"/>
                </a:lnTo>
                <a:lnTo>
                  <a:pt x="424" y="3"/>
                </a:lnTo>
                <a:lnTo>
                  <a:pt x="424" y="2"/>
                </a:lnTo>
                <a:lnTo>
                  <a:pt x="424" y="2"/>
                </a:lnTo>
                <a:lnTo>
                  <a:pt x="424" y="1"/>
                </a:lnTo>
                <a:lnTo>
                  <a:pt x="424" y="1"/>
                </a:lnTo>
                <a:lnTo>
                  <a:pt x="425" y="0"/>
                </a:lnTo>
                <a:lnTo>
                  <a:pt x="425" y="0"/>
                </a:lnTo>
                <a:lnTo>
                  <a:pt x="425" y="0"/>
                </a:lnTo>
                <a:close/>
                <a:moveTo>
                  <a:pt x="468" y="0"/>
                </a:moveTo>
                <a:lnTo>
                  <a:pt x="493" y="0"/>
                </a:lnTo>
                <a:lnTo>
                  <a:pt x="493" y="0"/>
                </a:lnTo>
                <a:lnTo>
                  <a:pt x="494" y="1"/>
                </a:lnTo>
                <a:lnTo>
                  <a:pt x="494" y="1"/>
                </a:lnTo>
                <a:lnTo>
                  <a:pt x="494" y="2"/>
                </a:lnTo>
                <a:lnTo>
                  <a:pt x="494" y="2"/>
                </a:lnTo>
                <a:lnTo>
                  <a:pt x="494" y="3"/>
                </a:lnTo>
                <a:lnTo>
                  <a:pt x="493" y="3"/>
                </a:lnTo>
                <a:lnTo>
                  <a:pt x="493" y="4"/>
                </a:lnTo>
                <a:lnTo>
                  <a:pt x="468" y="4"/>
                </a:lnTo>
                <a:lnTo>
                  <a:pt x="467" y="3"/>
                </a:lnTo>
                <a:lnTo>
                  <a:pt x="467" y="3"/>
                </a:lnTo>
                <a:lnTo>
                  <a:pt x="466" y="2"/>
                </a:lnTo>
                <a:lnTo>
                  <a:pt x="466" y="2"/>
                </a:lnTo>
                <a:lnTo>
                  <a:pt x="466" y="1"/>
                </a:lnTo>
                <a:lnTo>
                  <a:pt x="467" y="1"/>
                </a:lnTo>
                <a:lnTo>
                  <a:pt x="467" y="0"/>
                </a:lnTo>
                <a:lnTo>
                  <a:pt x="468" y="0"/>
                </a:lnTo>
                <a:lnTo>
                  <a:pt x="468" y="0"/>
                </a:lnTo>
                <a:close/>
                <a:moveTo>
                  <a:pt x="510" y="0"/>
                </a:moveTo>
                <a:lnTo>
                  <a:pt x="535" y="0"/>
                </a:lnTo>
                <a:lnTo>
                  <a:pt x="536" y="0"/>
                </a:lnTo>
                <a:lnTo>
                  <a:pt x="536" y="1"/>
                </a:lnTo>
                <a:lnTo>
                  <a:pt x="537" y="1"/>
                </a:lnTo>
                <a:lnTo>
                  <a:pt x="537" y="2"/>
                </a:lnTo>
                <a:lnTo>
                  <a:pt x="537" y="2"/>
                </a:lnTo>
                <a:lnTo>
                  <a:pt x="536" y="3"/>
                </a:lnTo>
                <a:lnTo>
                  <a:pt x="536" y="3"/>
                </a:lnTo>
                <a:lnTo>
                  <a:pt x="535" y="4"/>
                </a:lnTo>
                <a:lnTo>
                  <a:pt x="510" y="4"/>
                </a:lnTo>
                <a:lnTo>
                  <a:pt x="509" y="3"/>
                </a:lnTo>
                <a:lnTo>
                  <a:pt x="509" y="3"/>
                </a:lnTo>
                <a:lnTo>
                  <a:pt x="509" y="2"/>
                </a:lnTo>
                <a:lnTo>
                  <a:pt x="509" y="2"/>
                </a:lnTo>
                <a:lnTo>
                  <a:pt x="509" y="1"/>
                </a:lnTo>
                <a:lnTo>
                  <a:pt x="509" y="1"/>
                </a:lnTo>
                <a:lnTo>
                  <a:pt x="509" y="0"/>
                </a:lnTo>
                <a:lnTo>
                  <a:pt x="510" y="0"/>
                </a:lnTo>
                <a:lnTo>
                  <a:pt x="510" y="0"/>
                </a:lnTo>
                <a:close/>
                <a:moveTo>
                  <a:pt x="553" y="0"/>
                </a:moveTo>
                <a:lnTo>
                  <a:pt x="578" y="0"/>
                </a:lnTo>
                <a:lnTo>
                  <a:pt x="578" y="0"/>
                </a:lnTo>
                <a:lnTo>
                  <a:pt x="579" y="1"/>
                </a:lnTo>
                <a:lnTo>
                  <a:pt x="579" y="1"/>
                </a:lnTo>
                <a:lnTo>
                  <a:pt x="579" y="2"/>
                </a:lnTo>
                <a:lnTo>
                  <a:pt x="579" y="2"/>
                </a:lnTo>
                <a:lnTo>
                  <a:pt x="579" y="3"/>
                </a:lnTo>
                <a:lnTo>
                  <a:pt x="578" y="3"/>
                </a:lnTo>
                <a:lnTo>
                  <a:pt x="578" y="4"/>
                </a:lnTo>
                <a:lnTo>
                  <a:pt x="553" y="4"/>
                </a:lnTo>
                <a:lnTo>
                  <a:pt x="552" y="3"/>
                </a:lnTo>
                <a:lnTo>
                  <a:pt x="551" y="3"/>
                </a:lnTo>
                <a:lnTo>
                  <a:pt x="551" y="2"/>
                </a:lnTo>
                <a:lnTo>
                  <a:pt x="551" y="2"/>
                </a:lnTo>
                <a:lnTo>
                  <a:pt x="551" y="1"/>
                </a:lnTo>
                <a:lnTo>
                  <a:pt x="551" y="1"/>
                </a:lnTo>
                <a:lnTo>
                  <a:pt x="552" y="0"/>
                </a:lnTo>
                <a:lnTo>
                  <a:pt x="553" y="0"/>
                </a:lnTo>
                <a:lnTo>
                  <a:pt x="553" y="0"/>
                </a:lnTo>
                <a:close/>
                <a:moveTo>
                  <a:pt x="595" y="0"/>
                </a:moveTo>
                <a:lnTo>
                  <a:pt x="620" y="0"/>
                </a:lnTo>
                <a:lnTo>
                  <a:pt x="620" y="0"/>
                </a:lnTo>
                <a:lnTo>
                  <a:pt x="621" y="1"/>
                </a:lnTo>
                <a:lnTo>
                  <a:pt x="621" y="1"/>
                </a:lnTo>
                <a:lnTo>
                  <a:pt x="622" y="2"/>
                </a:lnTo>
                <a:lnTo>
                  <a:pt x="621" y="2"/>
                </a:lnTo>
                <a:lnTo>
                  <a:pt x="621" y="3"/>
                </a:lnTo>
                <a:lnTo>
                  <a:pt x="620" y="3"/>
                </a:lnTo>
                <a:lnTo>
                  <a:pt x="620" y="4"/>
                </a:lnTo>
                <a:lnTo>
                  <a:pt x="595" y="4"/>
                </a:lnTo>
                <a:lnTo>
                  <a:pt x="594" y="3"/>
                </a:lnTo>
                <a:lnTo>
                  <a:pt x="594" y="3"/>
                </a:lnTo>
                <a:lnTo>
                  <a:pt x="593" y="2"/>
                </a:lnTo>
                <a:lnTo>
                  <a:pt x="593" y="2"/>
                </a:lnTo>
                <a:lnTo>
                  <a:pt x="593" y="1"/>
                </a:lnTo>
                <a:lnTo>
                  <a:pt x="594" y="1"/>
                </a:lnTo>
                <a:lnTo>
                  <a:pt x="594" y="0"/>
                </a:lnTo>
                <a:lnTo>
                  <a:pt x="595" y="0"/>
                </a:lnTo>
                <a:lnTo>
                  <a:pt x="595" y="0"/>
                </a:lnTo>
                <a:close/>
                <a:moveTo>
                  <a:pt x="637" y="0"/>
                </a:moveTo>
                <a:lnTo>
                  <a:pt x="662" y="0"/>
                </a:lnTo>
                <a:lnTo>
                  <a:pt x="663" y="0"/>
                </a:lnTo>
                <a:lnTo>
                  <a:pt x="664" y="1"/>
                </a:lnTo>
                <a:lnTo>
                  <a:pt x="664" y="1"/>
                </a:lnTo>
                <a:lnTo>
                  <a:pt x="664" y="2"/>
                </a:lnTo>
                <a:lnTo>
                  <a:pt x="664" y="2"/>
                </a:lnTo>
                <a:lnTo>
                  <a:pt x="664" y="3"/>
                </a:lnTo>
                <a:lnTo>
                  <a:pt x="663" y="3"/>
                </a:lnTo>
                <a:lnTo>
                  <a:pt x="662" y="4"/>
                </a:lnTo>
                <a:lnTo>
                  <a:pt x="637" y="4"/>
                </a:lnTo>
                <a:lnTo>
                  <a:pt x="637" y="3"/>
                </a:lnTo>
                <a:lnTo>
                  <a:pt x="636" y="3"/>
                </a:lnTo>
                <a:lnTo>
                  <a:pt x="636" y="2"/>
                </a:lnTo>
                <a:lnTo>
                  <a:pt x="636" y="2"/>
                </a:lnTo>
                <a:lnTo>
                  <a:pt x="636" y="1"/>
                </a:lnTo>
                <a:lnTo>
                  <a:pt x="636" y="1"/>
                </a:lnTo>
                <a:lnTo>
                  <a:pt x="637" y="0"/>
                </a:lnTo>
                <a:lnTo>
                  <a:pt x="637" y="0"/>
                </a:lnTo>
                <a:lnTo>
                  <a:pt x="637" y="0"/>
                </a:lnTo>
                <a:close/>
                <a:moveTo>
                  <a:pt x="680" y="0"/>
                </a:moveTo>
                <a:lnTo>
                  <a:pt x="705" y="0"/>
                </a:lnTo>
                <a:lnTo>
                  <a:pt x="705" y="0"/>
                </a:lnTo>
                <a:lnTo>
                  <a:pt x="706" y="1"/>
                </a:lnTo>
                <a:lnTo>
                  <a:pt x="706" y="1"/>
                </a:lnTo>
                <a:lnTo>
                  <a:pt x="706" y="2"/>
                </a:lnTo>
                <a:lnTo>
                  <a:pt x="706" y="2"/>
                </a:lnTo>
                <a:lnTo>
                  <a:pt x="706" y="3"/>
                </a:lnTo>
                <a:lnTo>
                  <a:pt x="705" y="3"/>
                </a:lnTo>
                <a:lnTo>
                  <a:pt x="705" y="4"/>
                </a:lnTo>
                <a:lnTo>
                  <a:pt x="680" y="4"/>
                </a:lnTo>
                <a:lnTo>
                  <a:pt x="679" y="3"/>
                </a:lnTo>
                <a:lnTo>
                  <a:pt x="679" y="3"/>
                </a:lnTo>
                <a:lnTo>
                  <a:pt x="678" y="2"/>
                </a:lnTo>
                <a:lnTo>
                  <a:pt x="678" y="2"/>
                </a:lnTo>
                <a:lnTo>
                  <a:pt x="678" y="1"/>
                </a:lnTo>
                <a:lnTo>
                  <a:pt x="679" y="1"/>
                </a:lnTo>
                <a:lnTo>
                  <a:pt x="679" y="0"/>
                </a:lnTo>
                <a:lnTo>
                  <a:pt x="680" y="0"/>
                </a:lnTo>
                <a:lnTo>
                  <a:pt x="680" y="0"/>
                </a:lnTo>
                <a:close/>
                <a:moveTo>
                  <a:pt x="722" y="0"/>
                </a:moveTo>
                <a:lnTo>
                  <a:pt x="747" y="0"/>
                </a:lnTo>
                <a:lnTo>
                  <a:pt x="748" y="0"/>
                </a:lnTo>
                <a:lnTo>
                  <a:pt x="748" y="1"/>
                </a:lnTo>
                <a:lnTo>
                  <a:pt x="749" y="1"/>
                </a:lnTo>
                <a:lnTo>
                  <a:pt x="749" y="2"/>
                </a:lnTo>
                <a:lnTo>
                  <a:pt x="749" y="2"/>
                </a:lnTo>
                <a:lnTo>
                  <a:pt x="748" y="3"/>
                </a:lnTo>
                <a:lnTo>
                  <a:pt x="748" y="3"/>
                </a:lnTo>
                <a:lnTo>
                  <a:pt x="747" y="4"/>
                </a:lnTo>
                <a:lnTo>
                  <a:pt x="722" y="4"/>
                </a:lnTo>
                <a:lnTo>
                  <a:pt x="721" y="3"/>
                </a:lnTo>
                <a:lnTo>
                  <a:pt x="721" y="3"/>
                </a:lnTo>
                <a:lnTo>
                  <a:pt x="721" y="2"/>
                </a:lnTo>
                <a:lnTo>
                  <a:pt x="721" y="2"/>
                </a:lnTo>
                <a:lnTo>
                  <a:pt x="721" y="1"/>
                </a:lnTo>
                <a:lnTo>
                  <a:pt x="721" y="1"/>
                </a:lnTo>
                <a:lnTo>
                  <a:pt x="721" y="0"/>
                </a:lnTo>
                <a:lnTo>
                  <a:pt x="722" y="0"/>
                </a:lnTo>
                <a:lnTo>
                  <a:pt x="722" y="0"/>
                </a:lnTo>
                <a:close/>
                <a:moveTo>
                  <a:pt x="765" y="0"/>
                </a:moveTo>
                <a:lnTo>
                  <a:pt x="790" y="0"/>
                </a:lnTo>
                <a:lnTo>
                  <a:pt x="790" y="0"/>
                </a:lnTo>
                <a:lnTo>
                  <a:pt x="791" y="1"/>
                </a:lnTo>
                <a:lnTo>
                  <a:pt x="791" y="2"/>
                </a:lnTo>
                <a:lnTo>
                  <a:pt x="791" y="3"/>
                </a:lnTo>
                <a:lnTo>
                  <a:pt x="790" y="3"/>
                </a:lnTo>
                <a:lnTo>
                  <a:pt x="790" y="4"/>
                </a:lnTo>
                <a:lnTo>
                  <a:pt x="765" y="4"/>
                </a:lnTo>
                <a:lnTo>
                  <a:pt x="764" y="3"/>
                </a:lnTo>
                <a:lnTo>
                  <a:pt x="763" y="3"/>
                </a:lnTo>
                <a:lnTo>
                  <a:pt x="763" y="2"/>
                </a:lnTo>
                <a:lnTo>
                  <a:pt x="763" y="2"/>
                </a:lnTo>
                <a:lnTo>
                  <a:pt x="763" y="1"/>
                </a:lnTo>
                <a:lnTo>
                  <a:pt x="763" y="1"/>
                </a:lnTo>
                <a:lnTo>
                  <a:pt x="764" y="0"/>
                </a:lnTo>
                <a:lnTo>
                  <a:pt x="765" y="0"/>
                </a:lnTo>
                <a:lnTo>
                  <a:pt x="765" y="0"/>
                </a:lnTo>
                <a:close/>
                <a:moveTo>
                  <a:pt x="807" y="0"/>
                </a:moveTo>
                <a:lnTo>
                  <a:pt x="832" y="0"/>
                </a:lnTo>
                <a:lnTo>
                  <a:pt x="833" y="0"/>
                </a:lnTo>
                <a:lnTo>
                  <a:pt x="833" y="1"/>
                </a:lnTo>
                <a:lnTo>
                  <a:pt x="833" y="1"/>
                </a:lnTo>
                <a:lnTo>
                  <a:pt x="834" y="2"/>
                </a:lnTo>
                <a:lnTo>
                  <a:pt x="833" y="2"/>
                </a:lnTo>
                <a:lnTo>
                  <a:pt x="833" y="3"/>
                </a:lnTo>
                <a:lnTo>
                  <a:pt x="833" y="3"/>
                </a:lnTo>
                <a:lnTo>
                  <a:pt x="832" y="4"/>
                </a:lnTo>
                <a:lnTo>
                  <a:pt x="807" y="4"/>
                </a:lnTo>
                <a:lnTo>
                  <a:pt x="806" y="3"/>
                </a:lnTo>
                <a:lnTo>
                  <a:pt x="806" y="3"/>
                </a:lnTo>
                <a:lnTo>
                  <a:pt x="805" y="2"/>
                </a:lnTo>
                <a:lnTo>
                  <a:pt x="805" y="2"/>
                </a:lnTo>
                <a:lnTo>
                  <a:pt x="805" y="1"/>
                </a:lnTo>
                <a:lnTo>
                  <a:pt x="806" y="1"/>
                </a:lnTo>
                <a:lnTo>
                  <a:pt x="806" y="0"/>
                </a:lnTo>
                <a:lnTo>
                  <a:pt x="807" y="0"/>
                </a:lnTo>
                <a:lnTo>
                  <a:pt x="807" y="0"/>
                </a:lnTo>
                <a:close/>
                <a:moveTo>
                  <a:pt x="849" y="0"/>
                </a:moveTo>
                <a:lnTo>
                  <a:pt x="873" y="0"/>
                </a:lnTo>
                <a:lnTo>
                  <a:pt x="875" y="0"/>
                </a:lnTo>
                <a:lnTo>
                  <a:pt x="876" y="1"/>
                </a:lnTo>
                <a:lnTo>
                  <a:pt x="876" y="1"/>
                </a:lnTo>
                <a:lnTo>
                  <a:pt x="876" y="2"/>
                </a:lnTo>
                <a:lnTo>
                  <a:pt x="876" y="2"/>
                </a:lnTo>
                <a:lnTo>
                  <a:pt x="876" y="3"/>
                </a:lnTo>
                <a:lnTo>
                  <a:pt x="875" y="3"/>
                </a:lnTo>
                <a:lnTo>
                  <a:pt x="873" y="4"/>
                </a:lnTo>
                <a:lnTo>
                  <a:pt x="849" y="4"/>
                </a:lnTo>
                <a:lnTo>
                  <a:pt x="849" y="3"/>
                </a:lnTo>
                <a:lnTo>
                  <a:pt x="848" y="3"/>
                </a:lnTo>
                <a:lnTo>
                  <a:pt x="848" y="2"/>
                </a:lnTo>
                <a:lnTo>
                  <a:pt x="848" y="2"/>
                </a:lnTo>
                <a:lnTo>
                  <a:pt x="848" y="1"/>
                </a:lnTo>
                <a:lnTo>
                  <a:pt x="848" y="1"/>
                </a:lnTo>
                <a:lnTo>
                  <a:pt x="849" y="0"/>
                </a:lnTo>
                <a:lnTo>
                  <a:pt x="849" y="0"/>
                </a:lnTo>
                <a:lnTo>
                  <a:pt x="849" y="0"/>
                </a:lnTo>
                <a:close/>
                <a:moveTo>
                  <a:pt x="892" y="0"/>
                </a:moveTo>
                <a:lnTo>
                  <a:pt x="917" y="0"/>
                </a:lnTo>
                <a:lnTo>
                  <a:pt x="917" y="0"/>
                </a:lnTo>
                <a:lnTo>
                  <a:pt x="918" y="1"/>
                </a:lnTo>
                <a:lnTo>
                  <a:pt x="918" y="1"/>
                </a:lnTo>
                <a:lnTo>
                  <a:pt x="918" y="2"/>
                </a:lnTo>
                <a:lnTo>
                  <a:pt x="918" y="2"/>
                </a:lnTo>
                <a:lnTo>
                  <a:pt x="918" y="3"/>
                </a:lnTo>
                <a:lnTo>
                  <a:pt x="917" y="3"/>
                </a:lnTo>
                <a:lnTo>
                  <a:pt x="917" y="4"/>
                </a:lnTo>
                <a:lnTo>
                  <a:pt x="892" y="4"/>
                </a:lnTo>
                <a:lnTo>
                  <a:pt x="891" y="3"/>
                </a:lnTo>
                <a:lnTo>
                  <a:pt x="891" y="3"/>
                </a:lnTo>
                <a:lnTo>
                  <a:pt x="890" y="2"/>
                </a:lnTo>
                <a:lnTo>
                  <a:pt x="890" y="2"/>
                </a:lnTo>
                <a:lnTo>
                  <a:pt x="890" y="1"/>
                </a:lnTo>
                <a:lnTo>
                  <a:pt x="891" y="1"/>
                </a:lnTo>
                <a:lnTo>
                  <a:pt x="891" y="0"/>
                </a:lnTo>
                <a:lnTo>
                  <a:pt x="892" y="0"/>
                </a:lnTo>
                <a:lnTo>
                  <a:pt x="892" y="0"/>
                </a:lnTo>
                <a:close/>
                <a:moveTo>
                  <a:pt x="934" y="0"/>
                </a:moveTo>
                <a:lnTo>
                  <a:pt x="959" y="0"/>
                </a:lnTo>
                <a:lnTo>
                  <a:pt x="960" y="0"/>
                </a:lnTo>
                <a:lnTo>
                  <a:pt x="960" y="1"/>
                </a:lnTo>
                <a:lnTo>
                  <a:pt x="961" y="1"/>
                </a:lnTo>
                <a:lnTo>
                  <a:pt x="961" y="2"/>
                </a:lnTo>
                <a:lnTo>
                  <a:pt x="961" y="2"/>
                </a:lnTo>
                <a:lnTo>
                  <a:pt x="960" y="3"/>
                </a:lnTo>
                <a:lnTo>
                  <a:pt x="960" y="3"/>
                </a:lnTo>
                <a:lnTo>
                  <a:pt x="959" y="4"/>
                </a:lnTo>
                <a:lnTo>
                  <a:pt x="934" y="4"/>
                </a:lnTo>
                <a:lnTo>
                  <a:pt x="934" y="3"/>
                </a:lnTo>
                <a:lnTo>
                  <a:pt x="933" y="3"/>
                </a:lnTo>
                <a:lnTo>
                  <a:pt x="933" y="2"/>
                </a:lnTo>
                <a:lnTo>
                  <a:pt x="933" y="2"/>
                </a:lnTo>
                <a:lnTo>
                  <a:pt x="933" y="1"/>
                </a:lnTo>
                <a:lnTo>
                  <a:pt x="933" y="1"/>
                </a:lnTo>
                <a:lnTo>
                  <a:pt x="934" y="0"/>
                </a:lnTo>
                <a:lnTo>
                  <a:pt x="934" y="0"/>
                </a:lnTo>
                <a:lnTo>
                  <a:pt x="934" y="0"/>
                </a:lnTo>
                <a:close/>
                <a:moveTo>
                  <a:pt x="977" y="0"/>
                </a:moveTo>
                <a:lnTo>
                  <a:pt x="1002" y="0"/>
                </a:lnTo>
                <a:lnTo>
                  <a:pt x="1002" y="0"/>
                </a:lnTo>
                <a:lnTo>
                  <a:pt x="1003" y="1"/>
                </a:lnTo>
                <a:lnTo>
                  <a:pt x="1003" y="1"/>
                </a:lnTo>
                <a:lnTo>
                  <a:pt x="1003" y="2"/>
                </a:lnTo>
                <a:lnTo>
                  <a:pt x="1003" y="2"/>
                </a:lnTo>
                <a:lnTo>
                  <a:pt x="1003" y="3"/>
                </a:lnTo>
                <a:lnTo>
                  <a:pt x="1002" y="3"/>
                </a:lnTo>
                <a:lnTo>
                  <a:pt x="1002" y="4"/>
                </a:lnTo>
                <a:lnTo>
                  <a:pt x="977" y="4"/>
                </a:lnTo>
                <a:lnTo>
                  <a:pt x="976" y="3"/>
                </a:lnTo>
                <a:lnTo>
                  <a:pt x="975" y="3"/>
                </a:lnTo>
                <a:lnTo>
                  <a:pt x="975" y="2"/>
                </a:lnTo>
                <a:lnTo>
                  <a:pt x="975" y="2"/>
                </a:lnTo>
                <a:lnTo>
                  <a:pt x="975" y="1"/>
                </a:lnTo>
                <a:lnTo>
                  <a:pt x="975" y="1"/>
                </a:lnTo>
                <a:lnTo>
                  <a:pt x="976" y="0"/>
                </a:lnTo>
                <a:lnTo>
                  <a:pt x="977" y="0"/>
                </a:lnTo>
                <a:lnTo>
                  <a:pt x="977" y="0"/>
                </a:lnTo>
                <a:close/>
                <a:moveTo>
                  <a:pt x="1019" y="0"/>
                </a:moveTo>
                <a:lnTo>
                  <a:pt x="1044" y="0"/>
                </a:lnTo>
                <a:lnTo>
                  <a:pt x="1045" y="0"/>
                </a:lnTo>
                <a:lnTo>
                  <a:pt x="1045" y="1"/>
                </a:lnTo>
                <a:lnTo>
                  <a:pt x="1045" y="1"/>
                </a:lnTo>
                <a:lnTo>
                  <a:pt x="1046" y="2"/>
                </a:lnTo>
                <a:lnTo>
                  <a:pt x="1045" y="2"/>
                </a:lnTo>
                <a:lnTo>
                  <a:pt x="1045" y="3"/>
                </a:lnTo>
                <a:lnTo>
                  <a:pt x="1045" y="3"/>
                </a:lnTo>
                <a:lnTo>
                  <a:pt x="1044" y="4"/>
                </a:lnTo>
                <a:lnTo>
                  <a:pt x="1019" y="4"/>
                </a:lnTo>
                <a:lnTo>
                  <a:pt x="1018" y="3"/>
                </a:lnTo>
                <a:lnTo>
                  <a:pt x="1018" y="3"/>
                </a:lnTo>
                <a:lnTo>
                  <a:pt x="1017" y="2"/>
                </a:lnTo>
                <a:lnTo>
                  <a:pt x="1017" y="2"/>
                </a:lnTo>
                <a:lnTo>
                  <a:pt x="1017" y="1"/>
                </a:lnTo>
                <a:lnTo>
                  <a:pt x="1018" y="1"/>
                </a:lnTo>
                <a:lnTo>
                  <a:pt x="1018" y="0"/>
                </a:lnTo>
                <a:lnTo>
                  <a:pt x="1019" y="0"/>
                </a:lnTo>
                <a:lnTo>
                  <a:pt x="1019" y="0"/>
                </a:lnTo>
                <a:close/>
                <a:moveTo>
                  <a:pt x="1054" y="4"/>
                </a:moveTo>
                <a:lnTo>
                  <a:pt x="1030" y="4"/>
                </a:lnTo>
                <a:lnTo>
                  <a:pt x="1028" y="3"/>
                </a:lnTo>
                <a:lnTo>
                  <a:pt x="1028" y="3"/>
                </a:lnTo>
                <a:lnTo>
                  <a:pt x="1027" y="2"/>
                </a:lnTo>
                <a:lnTo>
                  <a:pt x="1027" y="2"/>
                </a:lnTo>
                <a:lnTo>
                  <a:pt x="1027" y="1"/>
                </a:lnTo>
                <a:lnTo>
                  <a:pt x="1028" y="1"/>
                </a:lnTo>
                <a:lnTo>
                  <a:pt x="1028" y="0"/>
                </a:lnTo>
                <a:lnTo>
                  <a:pt x="1030" y="0"/>
                </a:lnTo>
                <a:lnTo>
                  <a:pt x="1054" y="0"/>
                </a:lnTo>
                <a:lnTo>
                  <a:pt x="1054" y="0"/>
                </a:lnTo>
                <a:lnTo>
                  <a:pt x="1055" y="1"/>
                </a:lnTo>
                <a:lnTo>
                  <a:pt x="1055" y="1"/>
                </a:lnTo>
                <a:lnTo>
                  <a:pt x="1056" y="2"/>
                </a:lnTo>
                <a:lnTo>
                  <a:pt x="1055" y="2"/>
                </a:lnTo>
                <a:lnTo>
                  <a:pt x="1055" y="3"/>
                </a:lnTo>
                <a:lnTo>
                  <a:pt x="1054" y="3"/>
                </a:lnTo>
                <a:lnTo>
                  <a:pt x="1054" y="4"/>
                </a:lnTo>
                <a:lnTo>
                  <a:pt x="1054" y="4"/>
                </a:lnTo>
                <a:close/>
                <a:moveTo>
                  <a:pt x="1011" y="4"/>
                </a:moveTo>
                <a:lnTo>
                  <a:pt x="988" y="4"/>
                </a:lnTo>
                <a:lnTo>
                  <a:pt x="986" y="3"/>
                </a:lnTo>
                <a:lnTo>
                  <a:pt x="985" y="3"/>
                </a:lnTo>
                <a:lnTo>
                  <a:pt x="985" y="2"/>
                </a:lnTo>
                <a:lnTo>
                  <a:pt x="985" y="2"/>
                </a:lnTo>
                <a:lnTo>
                  <a:pt x="985" y="1"/>
                </a:lnTo>
                <a:lnTo>
                  <a:pt x="985" y="1"/>
                </a:lnTo>
                <a:lnTo>
                  <a:pt x="986" y="0"/>
                </a:lnTo>
                <a:lnTo>
                  <a:pt x="988" y="0"/>
                </a:lnTo>
                <a:lnTo>
                  <a:pt x="1011" y="0"/>
                </a:lnTo>
                <a:lnTo>
                  <a:pt x="1012" y="0"/>
                </a:lnTo>
                <a:lnTo>
                  <a:pt x="1013" y="1"/>
                </a:lnTo>
                <a:lnTo>
                  <a:pt x="1013" y="1"/>
                </a:lnTo>
                <a:lnTo>
                  <a:pt x="1013" y="2"/>
                </a:lnTo>
                <a:lnTo>
                  <a:pt x="1013" y="2"/>
                </a:lnTo>
                <a:lnTo>
                  <a:pt x="1013" y="3"/>
                </a:lnTo>
                <a:lnTo>
                  <a:pt x="1012" y="3"/>
                </a:lnTo>
                <a:lnTo>
                  <a:pt x="1011" y="4"/>
                </a:lnTo>
                <a:lnTo>
                  <a:pt x="1011" y="4"/>
                </a:lnTo>
                <a:close/>
                <a:moveTo>
                  <a:pt x="969" y="4"/>
                </a:moveTo>
                <a:lnTo>
                  <a:pt x="945" y="4"/>
                </a:lnTo>
                <a:lnTo>
                  <a:pt x="943" y="3"/>
                </a:lnTo>
                <a:lnTo>
                  <a:pt x="943" y="3"/>
                </a:lnTo>
                <a:lnTo>
                  <a:pt x="942" y="2"/>
                </a:lnTo>
                <a:lnTo>
                  <a:pt x="942" y="2"/>
                </a:lnTo>
                <a:lnTo>
                  <a:pt x="942" y="1"/>
                </a:lnTo>
                <a:lnTo>
                  <a:pt x="943" y="1"/>
                </a:lnTo>
                <a:lnTo>
                  <a:pt x="943" y="0"/>
                </a:lnTo>
                <a:lnTo>
                  <a:pt x="945" y="0"/>
                </a:lnTo>
                <a:lnTo>
                  <a:pt x="969" y="0"/>
                </a:lnTo>
                <a:lnTo>
                  <a:pt x="970" y="0"/>
                </a:lnTo>
                <a:lnTo>
                  <a:pt x="970" y="1"/>
                </a:lnTo>
                <a:lnTo>
                  <a:pt x="970" y="1"/>
                </a:lnTo>
                <a:lnTo>
                  <a:pt x="971" y="2"/>
                </a:lnTo>
                <a:lnTo>
                  <a:pt x="970" y="2"/>
                </a:lnTo>
                <a:lnTo>
                  <a:pt x="970" y="3"/>
                </a:lnTo>
                <a:lnTo>
                  <a:pt x="970" y="3"/>
                </a:lnTo>
                <a:lnTo>
                  <a:pt x="969" y="4"/>
                </a:lnTo>
                <a:lnTo>
                  <a:pt x="969" y="4"/>
                </a:lnTo>
                <a:close/>
                <a:moveTo>
                  <a:pt x="927" y="4"/>
                </a:moveTo>
                <a:lnTo>
                  <a:pt x="903" y="4"/>
                </a:lnTo>
                <a:lnTo>
                  <a:pt x="901" y="3"/>
                </a:lnTo>
                <a:lnTo>
                  <a:pt x="900" y="3"/>
                </a:lnTo>
                <a:lnTo>
                  <a:pt x="900" y="2"/>
                </a:lnTo>
                <a:lnTo>
                  <a:pt x="900" y="2"/>
                </a:lnTo>
                <a:lnTo>
                  <a:pt x="900" y="1"/>
                </a:lnTo>
                <a:lnTo>
                  <a:pt x="900" y="1"/>
                </a:lnTo>
                <a:lnTo>
                  <a:pt x="901" y="0"/>
                </a:lnTo>
                <a:lnTo>
                  <a:pt x="903" y="0"/>
                </a:lnTo>
                <a:lnTo>
                  <a:pt x="927" y="0"/>
                </a:lnTo>
                <a:lnTo>
                  <a:pt x="927" y="0"/>
                </a:lnTo>
                <a:lnTo>
                  <a:pt x="928" y="1"/>
                </a:lnTo>
                <a:lnTo>
                  <a:pt x="928" y="1"/>
                </a:lnTo>
                <a:lnTo>
                  <a:pt x="928" y="2"/>
                </a:lnTo>
                <a:lnTo>
                  <a:pt x="928" y="2"/>
                </a:lnTo>
                <a:lnTo>
                  <a:pt x="928" y="3"/>
                </a:lnTo>
                <a:lnTo>
                  <a:pt x="927" y="3"/>
                </a:lnTo>
                <a:lnTo>
                  <a:pt x="927" y="4"/>
                </a:lnTo>
                <a:lnTo>
                  <a:pt x="927" y="4"/>
                </a:lnTo>
                <a:close/>
                <a:moveTo>
                  <a:pt x="884" y="4"/>
                </a:moveTo>
                <a:lnTo>
                  <a:pt x="860" y="4"/>
                </a:lnTo>
                <a:lnTo>
                  <a:pt x="860" y="3"/>
                </a:lnTo>
                <a:lnTo>
                  <a:pt x="858" y="3"/>
                </a:lnTo>
                <a:lnTo>
                  <a:pt x="858" y="2"/>
                </a:lnTo>
                <a:lnTo>
                  <a:pt x="858" y="2"/>
                </a:lnTo>
                <a:lnTo>
                  <a:pt x="858" y="1"/>
                </a:lnTo>
                <a:lnTo>
                  <a:pt x="858" y="1"/>
                </a:lnTo>
                <a:lnTo>
                  <a:pt x="860" y="0"/>
                </a:lnTo>
                <a:lnTo>
                  <a:pt x="860" y="0"/>
                </a:lnTo>
                <a:lnTo>
                  <a:pt x="884" y="0"/>
                </a:lnTo>
                <a:lnTo>
                  <a:pt x="885" y="0"/>
                </a:lnTo>
                <a:lnTo>
                  <a:pt x="885" y="1"/>
                </a:lnTo>
                <a:lnTo>
                  <a:pt x="886" y="1"/>
                </a:lnTo>
                <a:lnTo>
                  <a:pt x="886" y="2"/>
                </a:lnTo>
                <a:lnTo>
                  <a:pt x="886" y="2"/>
                </a:lnTo>
                <a:lnTo>
                  <a:pt x="885" y="3"/>
                </a:lnTo>
                <a:lnTo>
                  <a:pt x="885" y="3"/>
                </a:lnTo>
                <a:lnTo>
                  <a:pt x="884" y="4"/>
                </a:lnTo>
                <a:lnTo>
                  <a:pt x="884" y="4"/>
                </a:lnTo>
                <a:close/>
                <a:moveTo>
                  <a:pt x="842" y="4"/>
                </a:moveTo>
                <a:lnTo>
                  <a:pt x="818" y="4"/>
                </a:lnTo>
                <a:lnTo>
                  <a:pt x="816" y="3"/>
                </a:lnTo>
                <a:lnTo>
                  <a:pt x="816" y="3"/>
                </a:lnTo>
                <a:lnTo>
                  <a:pt x="815" y="2"/>
                </a:lnTo>
                <a:lnTo>
                  <a:pt x="815" y="2"/>
                </a:lnTo>
                <a:lnTo>
                  <a:pt x="815" y="1"/>
                </a:lnTo>
                <a:lnTo>
                  <a:pt x="816" y="1"/>
                </a:lnTo>
                <a:lnTo>
                  <a:pt x="816" y="0"/>
                </a:lnTo>
                <a:lnTo>
                  <a:pt x="818" y="0"/>
                </a:lnTo>
                <a:lnTo>
                  <a:pt x="842" y="0"/>
                </a:lnTo>
                <a:lnTo>
                  <a:pt x="842" y="0"/>
                </a:lnTo>
                <a:lnTo>
                  <a:pt x="843" y="1"/>
                </a:lnTo>
                <a:lnTo>
                  <a:pt x="843" y="1"/>
                </a:lnTo>
                <a:lnTo>
                  <a:pt x="844" y="2"/>
                </a:lnTo>
                <a:lnTo>
                  <a:pt x="843" y="2"/>
                </a:lnTo>
                <a:lnTo>
                  <a:pt x="843" y="3"/>
                </a:lnTo>
                <a:lnTo>
                  <a:pt x="842" y="3"/>
                </a:lnTo>
                <a:lnTo>
                  <a:pt x="842" y="4"/>
                </a:lnTo>
                <a:lnTo>
                  <a:pt x="842" y="4"/>
                </a:lnTo>
                <a:close/>
                <a:moveTo>
                  <a:pt x="799" y="4"/>
                </a:moveTo>
                <a:lnTo>
                  <a:pt x="774" y="4"/>
                </a:lnTo>
                <a:lnTo>
                  <a:pt x="774" y="3"/>
                </a:lnTo>
                <a:lnTo>
                  <a:pt x="773" y="3"/>
                </a:lnTo>
                <a:lnTo>
                  <a:pt x="773" y="2"/>
                </a:lnTo>
                <a:lnTo>
                  <a:pt x="773" y="2"/>
                </a:lnTo>
                <a:lnTo>
                  <a:pt x="773" y="1"/>
                </a:lnTo>
                <a:lnTo>
                  <a:pt x="773" y="1"/>
                </a:lnTo>
                <a:lnTo>
                  <a:pt x="774" y="0"/>
                </a:lnTo>
                <a:lnTo>
                  <a:pt x="774" y="0"/>
                </a:lnTo>
                <a:lnTo>
                  <a:pt x="799" y="0"/>
                </a:lnTo>
                <a:lnTo>
                  <a:pt x="800" y="0"/>
                </a:lnTo>
                <a:lnTo>
                  <a:pt x="801" y="1"/>
                </a:lnTo>
                <a:lnTo>
                  <a:pt x="801" y="1"/>
                </a:lnTo>
                <a:lnTo>
                  <a:pt x="801" y="2"/>
                </a:lnTo>
                <a:lnTo>
                  <a:pt x="801" y="2"/>
                </a:lnTo>
                <a:lnTo>
                  <a:pt x="801" y="3"/>
                </a:lnTo>
                <a:lnTo>
                  <a:pt x="800" y="3"/>
                </a:lnTo>
                <a:lnTo>
                  <a:pt x="799" y="4"/>
                </a:lnTo>
                <a:lnTo>
                  <a:pt x="799" y="4"/>
                </a:lnTo>
                <a:close/>
                <a:moveTo>
                  <a:pt x="757" y="4"/>
                </a:moveTo>
                <a:lnTo>
                  <a:pt x="733" y="4"/>
                </a:lnTo>
                <a:lnTo>
                  <a:pt x="731" y="3"/>
                </a:lnTo>
                <a:lnTo>
                  <a:pt x="731" y="3"/>
                </a:lnTo>
                <a:lnTo>
                  <a:pt x="730" y="2"/>
                </a:lnTo>
                <a:lnTo>
                  <a:pt x="730" y="2"/>
                </a:lnTo>
                <a:lnTo>
                  <a:pt x="730" y="1"/>
                </a:lnTo>
                <a:lnTo>
                  <a:pt x="731" y="1"/>
                </a:lnTo>
                <a:lnTo>
                  <a:pt x="731" y="0"/>
                </a:lnTo>
                <a:lnTo>
                  <a:pt x="733" y="0"/>
                </a:lnTo>
                <a:lnTo>
                  <a:pt x="757" y="0"/>
                </a:lnTo>
                <a:lnTo>
                  <a:pt x="758" y="0"/>
                </a:lnTo>
                <a:lnTo>
                  <a:pt x="758" y="1"/>
                </a:lnTo>
                <a:lnTo>
                  <a:pt x="758" y="1"/>
                </a:lnTo>
                <a:lnTo>
                  <a:pt x="759" y="2"/>
                </a:lnTo>
                <a:lnTo>
                  <a:pt x="758" y="2"/>
                </a:lnTo>
                <a:lnTo>
                  <a:pt x="758" y="3"/>
                </a:lnTo>
                <a:lnTo>
                  <a:pt x="758" y="3"/>
                </a:lnTo>
                <a:lnTo>
                  <a:pt x="757" y="4"/>
                </a:lnTo>
                <a:lnTo>
                  <a:pt x="757" y="4"/>
                </a:lnTo>
                <a:close/>
                <a:moveTo>
                  <a:pt x="715" y="4"/>
                </a:moveTo>
                <a:lnTo>
                  <a:pt x="691" y="4"/>
                </a:lnTo>
                <a:lnTo>
                  <a:pt x="689" y="3"/>
                </a:lnTo>
                <a:lnTo>
                  <a:pt x="688" y="3"/>
                </a:lnTo>
                <a:lnTo>
                  <a:pt x="688" y="2"/>
                </a:lnTo>
                <a:lnTo>
                  <a:pt x="688" y="1"/>
                </a:lnTo>
                <a:lnTo>
                  <a:pt x="689" y="0"/>
                </a:lnTo>
                <a:lnTo>
                  <a:pt x="691" y="0"/>
                </a:lnTo>
                <a:lnTo>
                  <a:pt x="715" y="0"/>
                </a:lnTo>
                <a:lnTo>
                  <a:pt x="715" y="0"/>
                </a:lnTo>
                <a:lnTo>
                  <a:pt x="716" y="1"/>
                </a:lnTo>
                <a:lnTo>
                  <a:pt x="716" y="1"/>
                </a:lnTo>
                <a:lnTo>
                  <a:pt x="716" y="2"/>
                </a:lnTo>
                <a:lnTo>
                  <a:pt x="716" y="2"/>
                </a:lnTo>
                <a:lnTo>
                  <a:pt x="716" y="3"/>
                </a:lnTo>
                <a:lnTo>
                  <a:pt x="715" y="3"/>
                </a:lnTo>
                <a:lnTo>
                  <a:pt x="715" y="4"/>
                </a:lnTo>
                <a:lnTo>
                  <a:pt x="715" y="4"/>
                </a:lnTo>
                <a:close/>
                <a:moveTo>
                  <a:pt x="672" y="4"/>
                </a:moveTo>
                <a:lnTo>
                  <a:pt x="648" y="4"/>
                </a:lnTo>
                <a:lnTo>
                  <a:pt x="646" y="3"/>
                </a:lnTo>
                <a:lnTo>
                  <a:pt x="646" y="3"/>
                </a:lnTo>
                <a:lnTo>
                  <a:pt x="646" y="2"/>
                </a:lnTo>
                <a:lnTo>
                  <a:pt x="646" y="2"/>
                </a:lnTo>
                <a:lnTo>
                  <a:pt x="646" y="1"/>
                </a:lnTo>
                <a:lnTo>
                  <a:pt x="646" y="1"/>
                </a:lnTo>
                <a:lnTo>
                  <a:pt x="646" y="0"/>
                </a:lnTo>
                <a:lnTo>
                  <a:pt x="648" y="0"/>
                </a:lnTo>
                <a:lnTo>
                  <a:pt x="672" y="0"/>
                </a:lnTo>
                <a:lnTo>
                  <a:pt x="673" y="0"/>
                </a:lnTo>
                <a:lnTo>
                  <a:pt x="673" y="1"/>
                </a:lnTo>
                <a:lnTo>
                  <a:pt x="674" y="1"/>
                </a:lnTo>
                <a:lnTo>
                  <a:pt x="674" y="2"/>
                </a:lnTo>
                <a:lnTo>
                  <a:pt x="674" y="2"/>
                </a:lnTo>
                <a:lnTo>
                  <a:pt x="673" y="3"/>
                </a:lnTo>
                <a:lnTo>
                  <a:pt x="673" y="3"/>
                </a:lnTo>
                <a:lnTo>
                  <a:pt x="672" y="4"/>
                </a:lnTo>
                <a:lnTo>
                  <a:pt x="672" y="4"/>
                </a:lnTo>
                <a:close/>
                <a:moveTo>
                  <a:pt x="630" y="4"/>
                </a:moveTo>
                <a:lnTo>
                  <a:pt x="606" y="4"/>
                </a:lnTo>
                <a:lnTo>
                  <a:pt x="604" y="3"/>
                </a:lnTo>
                <a:lnTo>
                  <a:pt x="604" y="3"/>
                </a:lnTo>
                <a:lnTo>
                  <a:pt x="603" y="2"/>
                </a:lnTo>
                <a:lnTo>
                  <a:pt x="603" y="2"/>
                </a:lnTo>
                <a:lnTo>
                  <a:pt x="603" y="1"/>
                </a:lnTo>
                <a:lnTo>
                  <a:pt x="604" y="1"/>
                </a:lnTo>
                <a:lnTo>
                  <a:pt x="604" y="0"/>
                </a:lnTo>
                <a:lnTo>
                  <a:pt x="606" y="0"/>
                </a:lnTo>
                <a:lnTo>
                  <a:pt x="630" y="0"/>
                </a:lnTo>
                <a:lnTo>
                  <a:pt x="630" y="0"/>
                </a:lnTo>
                <a:lnTo>
                  <a:pt x="631" y="1"/>
                </a:lnTo>
                <a:lnTo>
                  <a:pt x="631" y="1"/>
                </a:lnTo>
                <a:lnTo>
                  <a:pt x="631" y="2"/>
                </a:lnTo>
                <a:lnTo>
                  <a:pt x="631" y="2"/>
                </a:lnTo>
                <a:lnTo>
                  <a:pt x="631" y="3"/>
                </a:lnTo>
                <a:lnTo>
                  <a:pt x="630" y="3"/>
                </a:lnTo>
                <a:lnTo>
                  <a:pt x="630" y="4"/>
                </a:lnTo>
                <a:lnTo>
                  <a:pt x="630" y="4"/>
                </a:lnTo>
                <a:close/>
                <a:moveTo>
                  <a:pt x="587" y="4"/>
                </a:moveTo>
                <a:lnTo>
                  <a:pt x="563" y="4"/>
                </a:lnTo>
                <a:lnTo>
                  <a:pt x="563" y="3"/>
                </a:lnTo>
                <a:lnTo>
                  <a:pt x="561" y="3"/>
                </a:lnTo>
                <a:lnTo>
                  <a:pt x="561" y="2"/>
                </a:lnTo>
                <a:lnTo>
                  <a:pt x="561" y="2"/>
                </a:lnTo>
                <a:lnTo>
                  <a:pt x="561" y="1"/>
                </a:lnTo>
                <a:lnTo>
                  <a:pt x="561" y="1"/>
                </a:lnTo>
                <a:lnTo>
                  <a:pt x="563" y="0"/>
                </a:lnTo>
                <a:lnTo>
                  <a:pt x="563" y="0"/>
                </a:lnTo>
                <a:lnTo>
                  <a:pt x="587" y="0"/>
                </a:lnTo>
                <a:lnTo>
                  <a:pt x="588" y="0"/>
                </a:lnTo>
                <a:lnTo>
                  <a:pt x="589" y="1"/>
                </a:lnTo>
                <a:lnTo>
                  <a:pt x="589" y="1"/>
                </a:lnTo>
                <a:lnTo>
                  <a:pt x="589" y="2"/>
                </a:lnTo>
                <a:lnTo>
                  <a:pt x="589" y="2"/>
                </a:lnTo>
                <a:lnTo>
                  <a:pt x="589" y="3"/>
                </a:lnTo>
                <a:lnTo>
                  <a:pt x="588" y="3"/>
                </a:lnTo>
                <a:lnTo>
                  <a:pt x="587" y="4"/>
                </a:lnTo>
                <a:lnTo>
                  <a:pt x="587" y="4"/>
                </a:lnTo>
                <a:close/>
                <a:moveTo>
                  <a:pt x="545" y="4"/>
                </a:moveTo>
                <a:lnTo>
                  <a:pt x="521" y="4"/>
                </a:lnTo>
                <a:lnTo>
                  <a:pt x="519" y="3"/>
                </a:lnTo>
                <a:lnTo>
                  <a:pt x="519" y="3"/>
                </a:lnTo>
                <a:lnTo>
                  <a:pt x="518" y="2"/>
                </a:lnTo>
                <a:lnTo>
                  <a:pt x="518" y="2"/>
                </a:lnTo>
                <a:lnTo>
                  <a:pt x="518" y="1"/>
                </a:lnTo>
                <a:lnTo>
                  <a:pt x="519" y="1"/>
                </a:lnTo>
                <a:lnTo>
                  <a:pt x="519" y="0"/>
                </a:lnTo>
                <a:lnTo>
                  <a:pt x="521" y="0"/>
                </a:lnTo>
                <a:lnTo>
                  <a:pt x="545" y="0"/>
                </a:lnTo>
                <a:lnTo>
                  <a:pt x="546" y="0"/>
                </a:lnTo>
                <a:lnTo>
                  <a:pt x="546" y="1"/>
                </a:lnTo>
                <a:lnTo>
                  <a:pt x="546" y="1"/>
                </a:lnTo>
                <a:lnTo>
                  <a:pt x="547" y="2"/>
                </a:lnTo>
                <a:lnTo>
                  <a:pt x="546" y="2"/>
                </a:lnTo>
                <a:lnTo>
                  <a:pt x="546" y="3"/>
                </a:lnTo>
                <a:lnTo>
                  <a:pt x="546" y="3"/>
                </a:lnTo>
                <a:lnTo>
                  <a:pt x="545" y="4"/>
                </a:lnTo>
                <a:lnTo>
                  <a:pt x="545" y="4"/>
                </a:lnTo>
                <a:close/>
                <a:moveTo>
                  <a:pt x="503" y="4"/>
                </a:moveTo>
                <a:lnTo>
                  <a:pt x="479" y="4"/>
                </a:lnTo>
                <a:lnTo>
                  <a:pt x="477" y="3"/>
                </a:lnTo>
                <a:lnTo>
                  <a:pt x="476" y="3"/>
                </a:lnTo>
                <a:lnTo>
                  <a:pt x="476" y="2"/>
                </a:lnTo>
                <a:lnTo>
                  <a:pt x="476" y="2"/>
                </a:lnTo>
                <a:lnTo>
                  <a:pt x="476" y="1"/>
                </a:lnTo>
                <a:lnTo>
                  <a:pt x="476" y="1"/>
                </a:lnTo>
                <a:lnTo>
                  <a:pt x="477" y="0"/>
                </a:lnTo>
                <a:lnTo>
                  <a:pt x="479" y="0"/>
                </a:lnTo>
                <a:lnTo>
                  <a:pt x="503" y="0"/>
                </a:lnTo>
                <a:lnTo>
                  <a:pt x="503" y="0"/>
                </a:lnTo>
                <a:lnTo>
                  <a:pt x="504" y="1"/>
                </a:lnTo>
                <a:lnTo>
                  <a:pt x="504" y="2"/>
                </a:lnTo>
                <a:lnTo>
                  <a:pt x="504" y="3"/>
                </a:lnTo>
                <a:lnTo>
                  <a:pt x="503" y="3"/>
                </a:lnTo>
                <a:lnTo>
                  <a:pt x="503" y="4"/>
                </a:lnTo>
                <a:lnTo>
                  <a:pt x="503" y="4"/>
                </a:lnTo>
                <a:close/>
                <a:moveTo>
                  <a:pt x="460" y="4"/>
                </a:moveTo>
                <a:lnTo>
                  <a:pt x="436" y="4"/>
                </a:lnTo>
                <a:lnTo>
                  <a:pt x="434" y="3"/>
                </a:lnTo>
                <a:lnTo>
                  <a:pt x="434" y="3"/>
                </a:lnTo>
                <a:lnTo>
                  <a:pt x="434" y="2"/>
                </a:lnTo>
                <a:lnTo>
                  <a:pt x="434" y="2"/>
                </a:lnTo>
                <a:lnTo>
                  <a:pt x="434" y="1"/>
                </a:lnTo>
                <a:lnTo>
                  <a:pt x="434" y="1"/>
                </a:lnTo>
                <a:lnTo>
                  <a:pt x="434" y="0"/>
                </a:lnTo>
                <a:lnTo>
                  <a:pt x="436" y="0"/>
                </a:lnTo>
                <a:lnTo>
                  <a:pt x="460" y="0"/>
                </a:lnTo>
                <a:lnTo>
                  <a:pt x="461" y="0"/>
                </a:lnTo>
                <a:lnTo>
                  <a:pt x="461" y="1"/>
                </a:lnTo>
                <a:lnTo>
                  <a:pt x="462" y="1"/>
                </a:lnTo>
                <a:lnTo>
                  <a:pt x="462" y="2"/>
                </a:lnTo>
                <a:lnTo>
                  <a:pt x="462" y="2"/>
                </a:lnTo>
                <a:lnTo>
                  <a:pt x="461" y="3"/>
                </a:lnTo>
                <a:lnTo>
                  <a:pt x="461" y="3"/>
                </a:lnTo>
                <a:lnTo>
                  <a:pt x="460" y="4"/>
                </a:lnTo>
                <a:lnTo>
                  <a:pt x="460" y="4"/>
                </a:lnTo>
                <a:close/>
                <a:moveTo>
                  <a:pt x="418" y="4"/>
                </a:moveTo>
                <a:lnTo>
                  <a:pt x="394" y="4"/>
                </a:lnTo>
                <a:lnTo>
                  <a:pt x="392" y="3"/>
                </a:lnTo>
                <a:lnTo>
                  <a:pt x="392" y="3"/>
                </a:lnTo>
                <a:lnTo>
                  <a:pt x="391" y="2"/>
                </a:lnTo>
                <a:lnTo>
                  <a:pt x="391" y="2"/>
                </a:lnTo>
                <a:lnTo>
                  <a:pt x="391" y="1"/>
                </a:lnTo>
                <a:lnTo>
                  <a:pt x="392" y="1"/>
                </a:lnTo>
                <a:lnTo>
                  <a:pt x="392" y="0"/>
                </a:lnTo>
                <a:lnTo>
                  <a:pt x="394" y="0"/>
                </a:lnTo>
                <a:lnTo>
                  <a:pt x="418" y="0"/>
                </a:lnTo>
                <a:lnTo>
                  <a:pt x="418" y="0"/>
                </a:lnTo>
                <a:lnTo>
                  <a:pt x="419" y="1"/>
                </a:lnTo>
                <a:lnTo>
                  <a:pt x="419" y="1"/>
                </a:lnTo>
                <a:lnTo>
                  <a:pt x="419" y="2"/>
                </a:lnTo>
                <a:lnTo>
                  <a:pt x="419" y="2"/>
                </a:lnTo>
                <a:lnTo>
                  <a:pt x="419" y="3"/>
                </a:lnTo>
                <a:lnTo>
                  <a:pt x="418" y="3"/>
                </a:lnTo>
                <a:lnTo>
                  <a:pt x="418" y="4"/>
                </a:lnTo>
                <a:lnTo>
                  <a:pt x="418" y="4"/>
                </a:lnTo>
                <a:close/>
                <a:moveTo>
                  <a:pt x="375" y="4"/>
                </a:moveTo>
                <a:lnTo>
                  <a:pt x="351" y="4"/>
                </a:lnTo>
                <a:lnTo>
                  <a:pt x="351" y="3"/>
                </a:lnTo>
                <a:lnTo>
                  <a:pt x="349" y="3"/>
                </a:lnTo>
                <a:lnTo>
                  <a:pt x="349" y="2"/>
                </a:lnTo>
                <a:lnTo>
                  <a:pt x="349" y="2"/>
                </a:lnTo>
                <a:lnTo>
                  <a:pt x="349" y="1"/>
                </a:lnTo>
                <a:lnTo>
                  <a:pt x="349" y="1"/>
                </a:lnTo>
                <a:lnTo>
                  <a:pt x="351" y="0"/>
                </a:lnTo>
                <a:lnTo>
                  <a:pt x="351" y="0"/>
                </a:lnTo>
                <a:lnTo>
                  <a:pt x="375" y="0"/>
                </a:lnTo>
                <a:lnTo>
                  <a:pt x="376" y="0"/>
                </a:lnTo>
                <a:lnTo>
                  <a:pt x="377" y="1"/>
                </a:lnTo>
                <a:lnTo>
                  <a:pt x="377" y="1"/>
                </a:lnTo>
                <a:lnTo>
                  <a:pt x="377" y="2"/>
                </a:lnTo>
                <a:lnTo>
                  <a:pt x="377" y="2"/>
                </a:lnTo>
                <a:lnTo>
                  <a:pt x="377" y="3"/>
                </a:lnTo>
                <a:lnTo>
                  <a:pt x="376" y="3"/>
                </a:lnTo>
                <a:lnTo>
                  <a:pt x="375" y="4"/>
                </a:lnTo>
                <a:lnTo>
                  <a:pt x="375" y="4"/>
                </a:lnTo>
                <a:close/>
                <a:moveTo>
                  <a:pt x="333" y="4"/>
                </a:moveTo>
                <a:lnTo>
                  <a:pt x="309" y="4"/>
                </a:lnTo>
                <a:lnTo>
                  <a:pt x="307" y="3"/>
                </a:lnTo>
                <a:lnTo>
                  <a:pt x="307" y="3"/>
                </a:lnTo>
                <a:lnTo>
                  <a:pt x="306" y="2"/>
                </a:lnTo>
                <a:lnTo>
                  <a:pt x="306" y="2"/>
                </a:lnTo>
                <a:lnTo>
                  <a:pt x="306" y="1"/>
                </a:lnTo>
                <a:lnTo>
                  <a:pt x="307" y="1"/>
                </a:lnTo>
                <a:lnTo>
                  <a:pt x="307" y="0"/>
                </a:lnTo>
                <a:lnTo>
                  <a:pt x="309" y="0"/>
                </a:lnTo>
                <a:lnTo>
                  <a:pt x="333" y="0"/>
                </a:lnTo>
                <a:lnTo>
                  <a:pt x="333" y="0"/>
                </a:lnTo>
                <a:lnTo>
                  <a:pt x="334" y="1"/>
                </a:lnTo>
                <a:lnTo>
                  <a:pt x="334" y="1"/>
                </a:lnTo>
                <a:lnTo>
                  <a:pt x="335" y="2"/>
                </a:lnTo>
                <a:lnTo>
                  <a:pt x="334" y="2"/>
                </a:lnTo>
                <a:lnTo>
                  <a:pt x="334" y="3"/>
                </a:lnTo>
                <a:lnTo>
                  <a:pt x="333" y="3"/>
                </a:lnTo>
                <a:lnTo>
                  <a:pt x="333" y="4"/>
                </a:lnTo>
                <a:lnTo>
                  <a:pt x="333" y="4"/>
                </a:lnTo>
                <a:close/>
                <a:moveTo>
                  <a:pt x="291" y="4"/>
                </a:moveTo>
                <a:lnTo>
                  <a:pt x="267" y="4"/>
                </a:lnTo>
                <a:lnTo>
                  <a:pt x="266" y="3"/>
                </a:lnTo>
                <a:lnTo>
                  <a:pt x="264" y="3"/>
                </a:lnTo>
                <a:lnTo>
                  <a:pt x="264" y="2"/>
                </a:lnTo>
                <a:lnTo>
                  <a:pt x="264" y="2"/>
                </a:lnTo>
                <a:lnTo>
                  <a:pt x="264" y="1"/>
                </a:lnTo>
                <a:lnTo>
                  <a:pt x="264" y="1"/>
                </a:lnTo>
                <a:lnTo>
                  <a:pt x="266" y="0"/>
                </a:lnTo>
                <a:lnTo>
                  <a:pt x="267" y="0"/>
                </a:lnTo>
                <a:lnTo>
                  <a:pt x="291" y="0"/>
                </a:lnTo>
                <a:lnTo>
                  <a:pt x="291" y="0"/>
                </a:lnTo>
                <a:lnTo>
                  <a:pt x="292" y="1"/>
                </a:lnTo>
                <a:lnTo>
                  <a:pt x="292" y="1"/>
                </a:lnTo>
                <a:lnTo>
                  <a:pt x="292" y="2"/>
                </a:lnTo>
                <a:lnTo>
                  <a:pt x="292" y="2"/>
                </a:lnTo>
                <a:lnTo>
                  <a:pt x="292" y="3"/>
                </a:lnTo>
                <a:lnTo>
                  <a:pt x="291" y="3"/>
                </a:lnTo>
                <a:lnTo>
                  <a:pt x="291" y="4"/>
                </a:lnTo>
                <a:lnTo>
                  <a:pt x="291" y="4"/>
                </a:lnTo>
                <a:close/>
                <a:moveTo>
                  <a:pt x="248" y="4"/>
                </a:moveTo>
                <a:lnTo>
                  <a:pt x="224" y="4"/>
                </a:lnTo>
                <a:lnTo>
                  <a:pt x="222" y="3"/>
                </a:lnTo>
                <a:lnTo>
                  <a:pt x="222" y="3"/>
                </a:lnTo>
                <a:lnTo>
                  <a:pt x="222" y="2"/>
                </a:lnTo>
                <a:lnTo>
                  <a:pt x="222" y="1"/>
                </a:lnTo>
                <a:lnTo>
                  <a:pt x="222" y="0"/>
                </a:lnTo>
                <a:lnTo>
                  <a:pt x="224" y="0"/>
                </a:lnTo>
                <a:lnTo>
                  <a:pt x="248" y="0"/>
                </a:lnTo>
                <a:lnTo>
                  <a:pt x="249" y="0"/>
                </a:lnTo>
                <a:lnTo>
                  <a:pt x="249" y="1"/>
                </a:lnTo>
                <a:lnTo>
                  <a:pt x="250" y="1"/>
                </a:lnTo>
                <a:lnTo>
                  <a:pt x="250" y="2"/>
                </a:lnTo>
                <a:lnTo>
                  <a:pt x="250" y="2"/>
                </a:lnTo>
                <a:lnTo>
                  <a:pt x="249" y="3"/>
                </a:lnTo>
                <a:lnTo>
                  <a:pt x="249" y="3"/>
                </a:lnTo>
                <a:lnTo>
                  <a:pt x="248" y="4"/>
                </a:lnTo>
                <a:lnTo>
                  <a:pt x="248" y="4"/>
                </a:lnTo>
                <a:close/>
                <a:moveTo>
                  <a:pt x="206" y="4"/>
                </a:moveTo>
                <a:lnTo>
                  <a:pt x="182" y="4"/>
                </a:lnTo>
                <a:lnTo>
                  <a:pt x="180" y="3"/>
                </a:lnTo>
                <a:lnTo>
                  <a:pt x="179" y="3"/>
                </a:lnTo>
                <a:lnTo>
                  <a:pt x="179" y="2"/>
                </a:lnTo>
                <a:lnTo>
                  <a:pt x="179" y="2"/>
                </a:lnTo>
                <a:lnTo>
                  <a:pt x="179" y="1"/>
                </a:lnTo>
                <a:lnTo>
                  <a:pt x="179" y="1"/>
                </a:lnTo>
                <a:lnTo>
                  <a:pt x="180" y="0"/>
                </a:lnTo>
                <a:lnTo>
                  <a:pt x="182" y="0"/>
                </a:lnTo>
                <a:lnTo>
                  <a:pt x="206" y="0"/>
                </a:lnTo>
                <a:lnTo>
                  <a:pt x="206" y="0"/>
                </a:lnTo>
                <a:lnTo>
                  <a:pt x="207" y="1"/>
                </a:lnTo>
                <a:lnTo>
                  <a:pt x="207" y="1"/>
                </a:lnTo>
                <a:lnTo>
                  <a:pt x="207" y="2"/>
                </a:lnTo>
                <a:lnTo>
                  <a:pt x="207" y="2"/>
                </a:lnTo>
                <a:lnTo>
                  <a:pt x="207" y="3"/>
                </a:lnTo>
                <a:lnTo>
                  <a:pt x="206" y="3"/>
                </a:lnTo>
                <a:lnTo>
                  <a:pt x="206" y="4"/>
                </a:lnTo>
                <a:lnTo>
                  <a:pt x="206" y="4"/>
                </a:lnTo>
                <a:close/>
                <a:moveTo>
                  <a:pt x="163" y="4"/>
                </a:moveTo>
                <a:lnTo>
                  <a:pt x="139" y="4"/>
                </a:lnTo>
                <a:lnTo>
                  <a:pt x="139" y="3"/>
                </a:lnTo>
                <a:lnTo>
                  <a:pt x="137" y="3"/>
                </a:lnTo>
                <a:lnTo>
                  <a:pt x="137" y="2"/>
                </a:lnTo>
                <a:lnTo>
                  <a:pt x="137" y="2"/>
                </a:lnTo>
                <a:lnTo>
                  <a:pt x="137" y="1"/>
                </a:lnTo>
                <a:lnTo>
                  <a:pt x="137" y="1"/>
                </a:lnTo>
                <a:lnTo>
                  <a:pt x="139" y="0"/>
                </a:lnTo>
                <a:lnTo>
                  <a:pt x="139" y="0"/>
                </a:lnTo>
                <a:lnTo>
                  <a:pt x="163" y="0"/>
                </a:lnTo>
                <a:lnTo>
                  <a:pt x="164" y="0"/>
                </a:lnTo>
                <a:lnTo>
                  <a:pt x="164" y="1"/>
                </a:lnTo>
                <a:lnTo>
                  <a:pt x="165" y="1"/>
                </a:lnTo>
                <a:lnTo>
                  <a:pt x="165" y="2"/>
                </a:lnTo>
                <a:lnTo>
                  <a:pt x="165" y="2"/>
                </a:lnTo>
                <a:lnTo>
                  <a:pt x="164" y="3"/>
                </a:lnTo>
                <a:lnTo>
                  <a:pt x="164" y="3"/>
                </a:lnTo>
                <a:lnTo>
                  <a:pt x="163" y="4"/>
                </a:lnTo>
                <a:lnTo>
                  <a:pt x="163" y="4"/>
                </a:lnTo>
                <a:close/>
                <a:moveTo>
                  <a:pt x="121" y="4"/>
                </a:moveTo>
                <a:lnTo>
                  <a:pt x="97" y="4"/>
                </a:lnTo>
                <a:lnTo>
                  <a:pt x="95" y="3"/>
                </a:lnTo>
                <a:lnTo>
                  <a:pt x="95" y="3"/>
                </a:lnTo>
                <a:lnTo>
                  <a:pt x="94" y="2"/>
                </a:lnTo>
                <a:lnTo>
                  <a:pt x="94" y="2"/>
                </a:lnTo>
                <a:lnTo>
                  <a:pt x="94" y="1"/>
                </a:lnTo>
                <a:lnTo>
                  <a:pt x="95" y="1"/>
                </a:lnTo>
                <a:lnTo>
                  <a:pt x="95" y="0"/>
                </a:lnTo>
                <a:lnTo>
                  <a:pt x="97" y="0"/>
                </a:lnTo>
                <a:lnTo>
                  <a:pt x="121" y="0"/>
                </a:lnTo>
                <a:lnTo>
                  <a:pt x="121" y="0"/>
                </a:lnTo>
                <a:lnTo>
                  <a:pt x="122" y="1"/>
                </a:lnTo>
                <a:lnTo>
                  <a:pt x="122" y="1"/>
                </a:lnTo>
                <a:lnTo>
                  <a:pt x="123" y="2"/>
                </a:lnTo>
                <a:lnTo>
                  <a:pt x="122" y="2"/>
                </a:lnTo>
                <a:lnTo>
                  <a:pt x="122" y="3"/>
                </a:lnTo>
                <a:lnTo>
                  <a:pt x="121" y="3"/>
                </a:lnTo>
                <a:lnTo>
                  <a:pt x="121" y="4"/>
                </a:lnTo>
                <a:lnTo>
                  <a:pt x="121" y="4"/>
                </a:lnTo>
                <a:close/>
                <a:moveTo>
                  <a:pt x="79" y="4"/>
                </a:moveTo>
                <a:lnTo>
                  <a:pt x="55" y="4"/>
                </a:lnTo>
                <a:lnTo>
                  <a:pt x="54" y="3"/>
                </a:lnTo>
                <a:lnTo>
                  <a:pt x="52" y="3"/>
                </a:lnTo>
                <a:lnTo>
                  <a:pt x="52" y="2"/>
                </a:lnTo>
                <a:lnTo>
                  <a:pt x="52" y="2"/>
                </a:lnTo>
                <a:lnTo>
                  <a:pt x="52" y="1"/>
                </a:lnTo>
                <a:lnTo>
                  <a:pt x="52" y="1"/>
                </a:lnTo>
                <a:lnTo>
                  <a:pt x="54" y="0"/>
                </a:lnTo>
                <a:lnTo>
                  <a:pt x="55" y="0"/>
                </a:lnTo>
                <a:lnTo>
                  <a:pt x="79" y="0"/>
                </a:lnTo>
                <a:lnTo>
                  <a:pt x="79" y="0"/>
                </a:lnTo>
                <a:lnTo>
                  <a:pt x="80" y="1"/>
                </a:lnTo>
                <a:lnTo>
                  <a:pt x="80" y="1"/>
                </a:lnTo>
                <a:lnTo>
                  <a:pt x="80" y="2"/>
                </a:lnTo>
                <a:lnTo>
                  <a:pt x="80" y="2"/>
                </a:lnTo>
                <a:lnTo>
                  <a:pt x="80" y="3"/>
                </a:lnTo>
                <a:lnTo>
                  <a:pt x="79" y="3"/>
                </a:lnTo>
                <a:lnTo>
                  <a:pt x="79" y="4"/>
                </a:lnTo>
                <a:lnTo>
                  <a:pt x="79" y="4"/>
                </a:lnTo>
                <a:close/>
                <a:moveTo>
                  <a:pt x="36" y="4"/>
                </a:moveTo>
                <a:lnTo>
                  <a:pt x="12" y="4"/>
                </a:lnTo>
                <a:lnTo>
                  <a:pt x="10" y="3"/>
                </a:lnTo>
                <a:lnTo>
                  <a:pt x="10" y="3"/>
                </a:lnTo>
                <a:lnTo>
                  <a:pt x="9" y="2"/>
                </a:lnTo>
                <a:lnTo>
                  <a:pt x="9" y="2"/>
                </a:lnTo>
                <a:lnTo>
                  <a:pt x="9" y="1"/>
                </a:lnTo>
                <a:lnTo>
                  <a:pt x="10" y="1"/>
                </a:lnTo>
                <a:lnTo>
                  <a:pt x="10" y="0"/>
                </a:lnTo>
                <a:lnTo>
                  <a:pt x="12" y="0"/>
                </a:lnTo>
                <a:lnTo>
                  <a:pt x="36" y="0"/>
                </a:lnTo>
                <a:lnTo>
                  <a:pt x="37" y="0"/>
                </a:lnTo>
                <a:lnTo>
                  <a:pt x="37" y="1"/>
                </a:lnTo>
                <a:lnTo>
                  <a:pt x="38" y="2"/>
                </a:lnTo>
                <a:lnTo>
                  <a:pt x="37" y="3"/>
                </a:lnTo>
                <a:lnTo>
                  <a:pt x="37" y="3"/>
                </a:lnTo>
                <a:lnTo>
                  <a:pt x="36" y="4"/>
                </a:lnTo>
                <a:lnTo>
                  <a:pt x="36" y="4"/>
                </a:lnTo>
                <a:close/>
              </a:path>
            </a:pathLst>
          </a:custGeom>
          <a:solidFill>
            <a:srgbClr val="000000"/>
          </a:solidFill>
          <a:ln w="25400">
            <a:solidFill>
              <a:srgbClr val="000000"/>
            </a:solidFill>
            <a:prstDash val="solid"/>
            <a:round/>
            <a:headEnd/>
            <a:tailEnd/>
          </a:ln>
        </p:spPr>
        <p:txBody>
          <a:bodyPr/>
          <a:lstStyle/>
          <a:p>
            <a:endParaRPr lang="en-US"/>
          </a:p>
        </p:txBody>
      </p:sp>
      <p:sp>
        <p:nvSpPr>
          <p:cNvPr id="303156" name="Freeform 52">
            <a:extLst>
              <a:ext uri="{FF2B5EF4-FFF2-40B4-BE49-F238E27FC236}">
                <a16:creationId xmlns:a16="http://schemas.microsoft.com/office/drawing/2014/main" id="{FD5F7299-FD3F-7547-A853-5A65F57B6D89}"/>
              </a:ext>
            </a:extLst>
          </p:cNvPr>
          <p:cNvSpPr>
            <a:spLocks noEditPoints="1"/>
          </p:cNvSpPr>
          <p:nvPr/>
        </p:nvSpPr>
        <p:spPr bwMode="auto">
          <a:xfrm>
            <a:off x="5726113" y="2962275"/>
            <a:ext cx="1009650" cy="3175"/>
          </a:xfrm>
          <a:custGeom>
            <a:avLst/>
            <a:gdLst>
              <a:gd name="T0" fmla="*/ 0 w 1056"/>
              <a:gd name="T1" fmla="*/ 1 h 4"/>
              <a:gd name="T2" fmla="*/ 43 w 1056"/>
              <a:gd name="T3" fmla="*/ 3 h 4"/>
              <a:gd name="T4" fmla="*/ 112 w 1056"/>
              <a:gd name="T5" fmla="*/ 3 h 4"/>
              <a:gd name="T6" fmla="*/ 155 w 1056"/>
              <a:gd name="T7" fmla="*/ 1 h 4"/>
              <a:gd name="T8" fmla="*/ 128 w 1056"/>
              <a:gd name="T9" fmla="*/ 0 h 4"/>
              <a:gd name="T10" fmla="*/ 170 w 1056"/>
              <a:gd name="T11" fmla="*/ 0 h 4"/>
              <a:gd name="T12" fmla="*/ 212 w 1056"/>
              <a:gd name="T13" fmla="*/ 2 h 4"/>
              <a:gd name="T14" fmla="*/ 281 w 1056"/>
              <a:gd name="T15" fmla="*/ 4 h 4"/>
              <a:gd name="T16" fmla="*/ 325 w 1056"/>
              <a:gd name="T17" fmla="*/ 2 h 4"/>
              <a:gd name="T18" fmla="*/ 366 w 1056"/>
              <a:gd name="T19" fmla="*/ 0 h 4"/>
              <a:gd name="T20" fmla="*/ 340 w 1056"/>
              <a:gd name="T21" fmla="*/ 0 h 4"/>
              <a:gd name="T22" fmla="*/ 381 w 1056"/>
              <a:gd name="T23" fmla="*/ 2 h 4"/>
              <a:gd name="T24" fmla="*/ 450 w 1056"/>
              <a:gd name="T25" fmla="*/ 4 h 4"/>
              <a:gd name="T26" fmla="*/ 494 w 1056"/>
              <a:gd name="T27" fmla="*/ 2 h 4"/>
              <a:gd name="T28" fmla="*/ 535 w 1056"/>
              <a:gd name="T29" fmla="*/ 0 h 4"/>
              <a:gd name="T30" fmla="*/ 509 w 1056"/>
              <a:gd name="T31" fmla="*/ 0 h 4"/>
              <a:gd name="T32" fmla="*/ 551 w 1056"/>
              <a:gd name="T33" fmla="*/ 2 h 4"/>
              <a:gd name="T34" fmla="*/ 620 w 1056"/>
              <a:gd name="T35" fmla="*/ 4 h 4"/>
              <a:gd name="T36" fmla="*/ 664 w 1056"/>
              <a:gd name="T37" fmla="*/ 2 h 4"/>
              <a:gd name="T38" fmla="*/ 705 w 1056"/>
              <a:gd name="T39" fmla="*/ 0 h 4"/>
              <a:gd name="T40" fmla="*/ 679 w 1056"/>
              <a:gd name="T41" fmla="*/ 0 h 4"/>
              <a:gd name="T42" fmla="*/ 721 w 1056"/>
              <a:gd name="T43" fmla="*/ 2 h 4"/>
              <a:gd name="T44" fmla="*/ 764 w 1056"/>
              <a:gd name="T45" fmla="*/ 3 h 4"/>
              <a:gd name="T46" fmla="*/ 833 w 1056"/>
              <a:gd name="T47" fmla="*/ 3 h 4"/>
              <a:gd name="T48" fmla="*/ 876 w 1056"/>
              <a:gd name="T49" fmla="*/ 1 h 4"/>
              <a:gd name="T50" fmla="*/ 849 w 1056"/>
              <a:gd name="T51" fmla="*/ 0 h 4"/>
              <a:gd name="T52" fmla="*/ 890 w 1056"/>
              <a:gd name="T53" fmla="*/ 1 h 4"/>
              <a:gd name="T54" fmla="*/ 934 w 1056"/>
              <a:gd name="T55" fmla="*/ 3 h 4"/>
              <a:gd name="T56" fmla="*/ 1003 w 1056"/>
              <a:gd name="T57" fmla="*/ 3 h 4"/>
              <a:gd name="T58" fmla="*/ 1045 w 1056"/>
              <a:gd name="T59" fmla="*/ 1 h 4"/>
              <a:gd name="T60" fmla="*/ 1019 w 1056"/>
              <a:gd name="T61" fmla="*/ 0 h 4"/>
              <a:gd name="T62" fmla="*/ 1055 w 1056"/>
              <a:gd name="T63" fmla="*/ 2 h 4"/>
              <a:gd name="T64" fmla="*/ 1012 w 1056"/>
              <a:gd name="T65" fmla="*/ 0 h 4"/>
              <a:gd name="T66" fmla="*/ 943 w 1056"/>
              <a:gd name="T67" fmla="*/ 1 h 4"/>
              <a:gd name="T68" fmla="*/ 900 w 1056"/>
              <a:gd name="T69" fmla="*/ 3 h 4"/>
              <a:gd name="T70" fmla="*/ 927 w 1056"/>
              <a:gd name="T71" fmla="*/ 4 h 4"/>
              <a:gd name="T72" fmla="*/ 886 w 1056"/>
              <a:gd name="T73" fmla="*/ 2 h 4"/>
              <a:gd name="T74" fmla="*/ 842 w 1056"/>
              <a:gd name="T75" fmla="*/ 0 h 4"/>
              <a:gd name="T76" fmla="*/ 773 w 1056"/>
              <a:gd name="T77" fmla="*/ 1 h 4"/>
              <a:gd name="T78" fmla="*/ 731 w 1056"/>
              <a:gd name="T79" fmla="*/ 3 h 4"/>
              <a:gd name="T80" fmla="*/ 757 w 1056"/>
              <a:gd name="T81" fmla="*/ 4 h 4"/>
              <a:gd name="T82" fmla="*/ 715 w 1056"/>
              <a:gd name="T83" fmla="*/ 3 h 4"/>
              <a:gd name="T84" fmla="*/ 674 w 1056"/>
              <a:gd name="T85" fmla="*/ 1 h 4"/>
              <a:gd name="T86" fmla="*/ 606 w 1056"/>
              <a:gd name="T87" fmla="*/ 0 h 4"/>
              <a:gd name="T88" fmla="*/ 561 w 1056"/>
              <a:gd name="T89" fmla="*/ 2 h 4"/>
              <a:gd name="T90" fmla="*/ 521 w 1056"/>
              <a:gd name="T91" fmla="*/ 4 h 4"/>
              <a:gd name="T92" fmla="*/ 546 w 1056"/>
              <a:gd name="T93" fmla="*/ 3 h 4"/>
              <a:gd name="T94" fmla="*/ 504 w 1056"/>
              <a:gd name="T95" fmla="*/ 2 h 4"/>
              <a:gd name="T96" fmla="*/ 461 w 1056"/>
              <a:gd name="T97" fmla="*/ 0 h 4"/>
              <a:gd name="T98" fmla="*/ 392 w 1056"/>
              <a:gd name="T99" fmla="*/ 1 h 4"/>
              <a:gd name="T100" fmla="*/ 349 w 1056"/>
              <a:gd name="T101" fmla="*/ 3 h 4"/>
              <a:gd name="T102" fmla="*/ 375 w 1056"/>
              <a:gd name="T103" fmla="*/ 4 h 4"/>
              <a:gd name="T104" fmla="*/ 334 w 1056"/>
              <a:gd name="T105" fmla="*/ 2 h 4"/>
              <a:gd name="T106" fmla="*/ 291 w 1056"/>
              <a:gd name="T107" fmla="*/ 0 h 4"/>
              <a:gd name="T108" fmla="*/ 224 w 1056"/>
              <a:gd name="T109" fmla="*/ 0 h 4"/>
              <a:gd name="T110" fmla="*/ 179 w 1056"/>
              <a:gd name="T111" fmla="*/ 2 h 4"/>
              <a:gd name="T112" fmla="*/ 139 w 1056"/>
              <a:gd name="T113" fmla="*/ 4 h 4"/>
              <a:gd name="T114" fmla="*/ 164 w 1056"/>
              <a:gd name="T115" fmla="*/ 3 h 4"/>
              <a:gd name="T116" fmla="*/ 122 w 1056"/>
              <a:gd name="T117" fmla="*/ 1 h 4"/>
              <a:gd name="T118" fmla="*/ 55 w 1056"/>
              <a:gd name="T119" fmla="*/ 0 h 4"/>
              <a:gd name="T120" fmla="*/ 9 w 1056"/>
              <a:gd name="T1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6" h="4">
                <a:moveTo>
                  <a:pt x="1" y="0"/>
                </a:moveTo>
                <a:lnTo>
                  <a:pt x="26" y="0"/>
                </a:lnTo>
                <a:lnTo>
                  <a:pt x="27" y="0"/>
                </a:lnTo>
                <a:lnTo>
                  <a:pt x="27" y="1"/>
                </a:lnTo>
                <a:lnTo>
                  <a:pt x="28" y="1"/>
                </a:lnTo>
                <a:lnTo>
                  <a:pt x="28" y="2"/>
                </a:lnTo>
                <a:lnTo>
                  <a:pt x="28" y="2"/>
                </a:lnTo>
                <a:lnTo>
                  <a:pt x="27" y="3"/>
                </a:lnTo>
                <a:lnTo>
                  <a:pt x="27" y="3"/>
                </a:lnTo>
                <a:lnTo>
                  <a:pt x="26" y="4"/>
                </a:lnTo>
                <a:lnTo>
                  <a:pt x="1" y="4"/>
                </a:lnTo>
                <a:lnTo>
                  <a:pt x="1" y="3"/>
                </a:lnTo>
                <a:lnTo>
                  <a:pt x="0" y="3"/>
                </a:lnTo>
                <a:lnTo>
                  <a:pt x="0" y="2"/>
                </a:lnTo>
                <a:lnTo>
                  <a:pt x="0" y="2"/>
                </a:lnTo>
                <a:lnTo>
                  <a:pt x="0" y="1"/>
                </a:lnTo>
                <a:lnTo>
                  <a:pt x="0" y="1"/>
                </a:lnTo>
                <a:lnTo>
                  <a:pt x="1" y="0"/>
                </a:lnTo>
                <a:lnTo>
                  <a:pt x="1" y="0"/>
                </a:lnTo>
                <a:lnTo>
                  <a:pt x="1" y="0"/>
                </a:lnTo>
                <a:close/>
                <a:moveTo>
                  <a:pt x="44" y="0"/>
                </a:moveTo>
                <a:lnTo>
                  <a:pt x="69" y="0"/>
                </a:lnTo>
                <a:lnTo>
                  <a:pt x="69" y="0"/>
                </a:lnTo>
                <a:lnTo>
                  <a:pt x="70" y="1"/>
                </a:lnTo>
                <a:lnTo>
                  <a:pt x="70" y="1"/>
                </a:lnTo>
                <a:lnTo>
                  <a:pt x="70" y="2"/>
                </a:lnTo>
                <a:lnTo>
                  <a:pt x="70" y="2"/>
                </a:lnTo>
                <a:lnTo>
                  <a:pt x="70" y="3"/>
                </a:lnTo>
                <a:lnTo>
                  <a:pt x="69" y="3"/>
                </a:lnTo>
                <a:lnTo>
                  <a:pt x="69" y="4"/>
                </a:lnTo>
                <a:lnTo>
                  <a:pt x="44" y="4"/>
                </a:lnTo>
                <a:lnTo>
                  <a:pt x="43" y="3"/>
                </a:lnTo>
                <a:lnTo>
                  <a:pt x="42" y="3"/>
                </a:lnTo>
                <a:lnTo>
                  <a:pt x="42" y="2"/>
                </a:lnTo>
                <a:lnTo>
                  <a:pt x="42" y="2"/>
                </a:lnTo>
                <a:lnTo>
                  <a:pt x="42" y="1"/>
                </a:lnTo>
                <a:lnTo>
                  <a:pt x="42" y="1"/>
                </a:lnTo>
                <a:lnTo>
                  <a:pt x="43" y="0"/>
                </a:lnTo>
                <a:lnTo>
                  <a:pt x="44" y="0"/>
                </a:lnTo>
                <a:lnTo>
                  <a:pt x="44" y="0"/>
                </a:lnTo>
                <a:close/>
                <a:moveTo>
                  <a:pt x="86" y="0"/>
                </a:moveTo>
                <a:lnTo>
                  <a:pt x="111" y="0"/>
                </a:lnTo>
                <a:lnTo>
                  <a:pt x="112" y="0"/>
                </a:lnTo>
                <a:lnTo>
                  <a:pt x="112" y="1"/>
                </a:lnTo>
                <a:lnTo>
                  <a:pt x="112" y="1"/>
                </a:lnTo>
                <a:lnTo>
                  <a:pt x="113" y="2"/>
                </a:lnTo>
                <a:lnTo>
                  <a:pt x="112" y="2"/>
                </a:lnTo>
                <a:lnTo>
                  <a:pt x="112" y="3"/>
                </a:lnTo>
                <a:lnTo>
                  <a:pt x="112" y="3"/>
                </a:lnTo>
                <a:lnTo>
                  <a:pt x="111" y="4"/>
                </a:lnTo>
                <a:lnTo>
                  <a:pt x="86" y="4"/>
                </a:lnTo>
                <a:lnTo>
                  <a:pt x="85" y="3"/>
                </a:lnTo>
                <a:lnTo>
                  <a:pt x="85" y="3"/>
                </a:lnTo>
                <a:lnTo>
                  <a:pt x="84" y="2"/>
                </a:lnTo>
                <a:lnTo>
                  <a:pt x="84" y="2"/>
                </a:lnTo>
                <a:lnTo>
                  <a:pt x="84" y="1"/>
                </a:lnTo>
                <a:lnTo>
                  <a:pt x="85" y="1"/>
                </a:lnTo>
                <a:lnTo>
                  <a:pt x="85" y="0"/>
                </a:lnTo>
                <a:lnTo>
                  <a:pt x="86" y="0"/>
                </a:lnTo>
                <a:lnTo>
                  <a:pt x="86" y="0"/>
                </a:lnTo>
                <a:close/>
                <a:moveTo>
                  <a:pt x="128" y="0"/>
                </a:moveTo>
                <a:lnTo>
                  <a:pt x="153" y="0"/>
                </a:lnTo>
                <a:lnTo>
                  <a:pt x="154" y="0"/>
                </a:lnTo>
                <a:lnTo>
                  <a:pt x="155" y="1"/>
                </a:lnTo>
                <a:lnTo>
                  <a:pt x="155" y="1"/>
                </a:lnTo>
                <a:lnTo>
                  <a:pt x="155" y="2"/>
                </a:lnTo>
                <a:lnTo>
                  <a:pt x="155" y="2"/>
                </a:lnTo>
                <a:lnTo>
                  <a:pt x="155" y="3"/>
                </a:lnTo>
                <a:lnTo>
                  <a:pt x="154" y="3"/>
                </a:lnTo>
                <a:lnTo>
                  <a:pt x="153" y="4"/>
                </a:lnTo>
                <a:lnTo>
                  <a:pt x="128" y="4"/>
                </a:lnTo>
                <a:lnTo>
                  <a:pt x="128" y="3"/>
                </a:lnTo>
                <a:lnTo>
                  <a:pt x="127" y="3"/>
                </a:lnTo>
                <a:lnTo>
                  <a:pt x="127" y="2"/>
                </a:lnTo>
                <a:lnTo>
                  <a:pt x="127" y="2"/>
                </a:lnTo>
                <a:lnTo>
                  <a:pt x="127" y="1"/>
                </a:lnTo>
                <a:lnTo>
                  <a:pt x="127" y="1"/>
                </a:lnTo>
                <a:lnTo>
                  <a:pt x="128" y="0"/>
                </a:lnTo>
                <a:lnTo>
                  <a:pt x="128" y="0"/>
                </a:lnTo>
                <a:lnTo>
                  <a:pt x="128" y="0"/>
                </a:lnTo>
                <a:close/>
                <a:moveTo>
                  <a:pt x="171" y="0"/>
                </a:moveTo>
                <a:lnTo>
                  <a:pt x="196" y="0"/>
                </a:lnTo>
                <a:lnTo>
                  <a:pt x="196" y="0"/>
                </a:lnTo>
                <a:lnTo>
                  <a:pt x="197" y="1"/>
                </a:lnTo>
                <a:lnTo>
                  <a:pt x="197" y="1"/>
                </a:lnTo>
                <a:lnTo>
                  <a:pt x="198" y="2"/>
                </a:lnTo>
                <a:lnTo>
                  <a:pt x="197" y="2"/>
                </a:lnTo>
                <a:lnTo>
                  <a:pt x="197" y="3"/>
                </a:lnTo>
                <a:lnTo>
                  <a:pt x="196" y="3"/>
                </a:lnTo>
                <a:lnTo>
                  <a:pt x="196" y="4"/>
                </a:lnTo>
                <a:lnTo>
                  <a:pt x="171" y="4"/>
                </a:lnTo>
                <a:lnTo>
                  <a:pt x="170" y="3"/>
                </a:lnTo>
                <a:lnTo>
                  <a:pt x="170" y="3"/>
                </a:lnTo>
                <a:lnTo>
                  <a:pt x="169" y="2"/>
                </a:lnTo>
                <a:lnTo>
                  <a:pt x="170" y="1"/>
                </a:lnTo>
                <a:lnTo>
                  <a:pt x="170" y="0"/>
                </a:lnTo>
                <a:lnTo>
                  <a:pt x="171" y="0"/>
                </a:lnTo>
                <a:lnTo>
                  <a:pt x="171" y="0"/>
                </a:lnTo>
                <a:close/>
                <a:moveTo>
                  <a:pt x="213" y="0"/>
                </a:moveTo>
                <a:lnTo>
                  <a:pt x="238" y="0"/>
                </a:lnTo>
                <a:lnTo>
                  <a:pt x="239" y="0"/>
                </a:lnTo>
                <a:lnTo>
                  <a:pt x="239" y="1"/>
                </a:lnTo>
                <a:lnTo>
                  <a:pt x="240" y="1"/>
                </a:lnTo>
                <a:lnTo>
                  <a:pt x="240" y="2"/>
                </a:lnTo>
                <a:lnTo>
                  <a:pt x="240" y="2"/>
                </a:lnTo>
                <a:lnTo>
                  <a:pt x="239" y="3"/>
                </a:lnTo>
                <a:lnTo>
                  <a:pt x="239" y="3"/>
                </a:lnTo>
                <a:lnTo>
                  <a:pt x="238" y="4"/>
                </a:lnTo>
                <a:lnTo>
                  <a:pt x="213" y="4"/>
                </a:lnTo>
                <a:lnTo>
                  <a:pt x="213" y="3"/>
                </a:lnTo>
                <a:lnTo>
                  <a:pt x="212" y="3"/>
                </a:lnTo>
                <a:lnTo>
                  <a:pt x="212" y="2"/>
                </a:lnTo>
                <a:lnTo>
                  <a:pt x="212" y="2"/>
                </a:lnTo>
                <a:lnTo>
                  <a:pt x="212" y="1"/>
                </a:lnTo>
                <a:lnTo>
                  <a:pt x="212" y="1"/>
                </a:lnTo>
                <a:lnTo>
                  <a:pt x="213" y="0"/>
                </a:lnTo>
                <a:lnTo>
                  <a:pt x="213" y="0"/>
                </a:lnTo>
                <a:lnTo>
                  <a:pt x="213" y="0"/>
                </a:lnTo>
                <a:close/>
                <a:moveTo>
                  <a:pt x="256" y="0"/>
                </a:moveTo>
                <a:lnTo>
                  <a:pt x="281" y="0"/>
                </a:lnTo>
                <a:lnTo>
                  <a:pt x="281" y="0"/>
                </a:lnTo>
                <a:lnTo>
                  <a:pt x="282" y="1"/>
                </a:lnTo>
                <a:lnTo>
                  <a:pt x="282" y="1"/>
                </a:lnTo>
                <a:lnTo>
                  <a:pt x="282" y="2"/>
                </a:lnTo>
                <a:lnTo>
                  <a:pt x="282" y="2"/>
                </a:lnTo>
                <a:lnTo>
                  <a:pt x="282" y="3"/>
                </a:lnTo>
                <a:lnTo>
                  <a:pt x="281" y="3"/>
                </a:lnTo>
                <a:lnTo>
                  <a:pt x="281" y="4"/>
                </a:lnTo>
                <a:lnTo>
                  <a:pt x="256" y="4"/>
                </a:lnTo>
                <a:lnTo>
                  <a:pt x="255" y="3"/>
                </a:lnTo>
                <a:lnTo>
                  <a:pt x="254" y="3"/>
                </a:lnTo>
                <a:lnTo>
                  <a:pt x="254" y="2"/>
                </a:lnTo>
                <a:lnTo>
                  <a:pt x="254" y="2"/>
                </a:lnTo>
                <a:lnTo>
                  <a:pt x="254" y="1"/>
                </a:lnTo>
                <a:lnTo>
                  <a:pt x="254" y="1"/>
                </a:lnTo>
                <a:lnTo>
                  <a:pt x="255" y="0"/>
                </a:lnTo>
                <a:lnTo>
                  <a:pt x="256" y="0"/>
                </a:lnTo>
                <a:lnTo>
                  <a:pt x="256" y="0"/>
                </a:lnTo>
                <a:close/>
                <a:moveTo>
                  <a:pt x="298" y="0"/>
                </a:moveTo>
                <a:lnTo>
                  <a:pt x="323" y="0"/>
                </a:lnTo>
                <a:lnTo>
                  <a:pt x="324" y="0"/>
                </a:lnTo>
                <a:lnTo>
                  <a:pt x="324" y="1"/>
                </a:lnTo>
                <a:lnTo>
                  <a:pt x="325" y="1"/>
                </a:lnTo>
                <a:lnTo>
                  <a:pt x="325" y="2"/>
                </a:lnTo>
                <a:lnTo>
                  <a:pt x="325" y="2"/>
                </a:lnTo>
                <a:lnTo>
                  <a:pt x="324" y="3"/>
                </a:lnTo>
                <a:lnTo>
                  <a:pt x="324" y="3"/>
                </a:lnTo>
                <a:lnTo>
                  <a:pt x="323" y="4"/>
                </a:lnTo>
                <a:lnTo>
                  <a:pt x="298" y="4"/>
                </a:lnTo>
                <a:lnTo>
                  <a:pt x="297" y="3"/>
                </a:lnTo>
                <a:lnTo>
                  <a:pt x="297" y="3"/>
                </a:lnTo>
                <a:lnTo>
                  <a:pt x="296" y="2"/>
                </a:lnTo>
                <a:lnTo>
                  <a:pt x="296" y="2"/>
                </a:lnTo>
                <a:lnTo>
                  <a:pt x="296" y="1"/>
                </a:lnTo>
                <a:lnTo>
                  <a:pt x="297" y="1"/>
                </a:lnTo>
                <a:lnTo>
                  <a:pt x="297" y="0"/>
                </a:lnTo>
                <a:lnTo>
                  <a:pt x="298" y="0"/>
                </a:lnTo>
                <a:lnTo>
                  <a:pt x="298" y="0"/>
                </a:lnTo>
                <a:close/>
                <a:moveTo>
                  <a:pt x="341" y="0"/>
                </a:moveTo>
                <a:lnTo>
                  <a:pt x="366" y="0"/>
                </a:lnTo>
                <a:lnTo>
                  <a:pt x="366" y="0"/>
                </a:lnTo>
                <a:lnTo>
                  <a:pt x="367" y="1"/>
                </a:lnTo>
                <a:lnTo>
                  <a:pt x="367" y="1"/>
                </a:lnTo>
                <a:lnTo>
                  <a:pt x="367" y="2"/>
                </a:lnTo>
                <a:lnTo>
                  <a:pt x="367" y="2"/>
                </a:lnTo>
                <a:lnTo>
                  <a:pt x="367" y="3"/>
                </a:lnTo>
                <a:lnTo>
                  <a:pt x="366" y="3"/>
                </a:lnTo>
                <a:lnTo>
                  <a:pt x="366" y="4"/>
                </a:lnTo>
                <a:lnTo>
                  <a:pt x="341" y="4"/>
                </a:lnTo>
                <a:lnTo>
                  <a:pt x="340" y="3"/>
                </a:lnTo>
                <a:lnTo>
                  <a:pt x="339" y="3"/>
                </a:lnTo>
                <a:lnTo>
                  <a:pt x="339" y="2"/>
                </a:lnTo>
                <a:lnTo>
                  <a:pt x="339" y="2"/>
                </a:lnTo>
                <a:lnTo>
                  <a:pt x="339" y="1"/>
                </a:lnTo>
                <a:lnTo>
                  <a:pt x="339" y="1"/>
                </a:lnTo>
                <a:lnTo>
                  <a:pt x="340" y="0"/>
                </a:lnTo>
                <a:lnTo>
                  <a:pt x="341" y="0"/>
                </a:lnTo>
                <a:lnTo>
                  <a:pt x="341" y="0"/>
                </a:lnTo>
                <a:close/>
                <a:moveTo>
                  <a:pt x="383" y="0"/>
                </a:moveTo>
                <a:lnTo>
                  <a:pt x="408" y="0"/>
                </a:lnTo>
                <a:lnTo>
                  <a:pt x="408" y="0"/>
                </a:lnTo>
                <a:lnTo>
                  <a:pt x="409" y="1"/>
                </a:lnTo>
                <a:lnTo>
                  <a:pt x="409" y="1"/>
                </a:lnTo>
                <a:lnTo>
                  <a:pt x="410" y="2"/>
                </a:lnTo>
                <a:lnTo>
                  <a:pt x="409" y="2"/>
                </a:lnTo>
                <a:lnTo>
                  <a:pt x="409" y="3"/>
                </a:lnTo>
                <a:lnTo>
                  <a:pt x="408" y="3"/>
                </a:lnTo>
                <a:lnTo>
                  <a:pt x="408" y="4"/>
                </a:lnTo>
                <a:lnTo>
                  <a:pt x="383" y="4"/>
                </a:lnTo>
                <a:lnTo>
                  <a:pt x="382" y="3"/>
                </a:lnTo>
                <a:lnTo>
                  <a:pt x="382" y="3"/>
                </a:lnTo>
                <a:lnTo>
                  <a:pt x="381" y="2"/>
                </a:lnTo>
                <a:lnTo>
                  <a:pt x="381" y="2"/>
                </a:lnTo>
                <a:lnTo>
                  <a:pt x="381" y="1"/>
                </a:lnTo>
                <a:lnTo>
                  <a:pt x="382" y="1"/>
                </a:lnTo>
                <a:lnTo>
                  <a:pt x="382" y="0"/>
                </a:lnTo>
                <a:lnTo>
                  <a:pt x="383" y="0"/>
                </a:lnTo>
                <a:lnTo>
                  <a:pt x="383" y="0"/>
                </a:lnTo>
                <a:close/>
                <a:moveTo>
                  <a:pt x="425" y="0"/>
                </a:moveTo>
                <a:lnTo>
                  <a:pt x="450" y="0"/>
                </a:lnTo>
                <a:lnTo>
                  <a:pt x="451" y="0"/>
                </a:lnTo>
                <a:lnTo>
                  <a:pt x="451" y="1"/>
                </a:lnTo>
                <a:lnTo>
                  <a:pt x="452" y="1"/>
                </a:lnTo>
                <a:lnTo>
                  <a:pt x="452" y="2"/>
                </a:lnTo>
                <a:lnTo>
                  <a:pt x="452" y="2"/>
                </a:lnTo>
                <a:lnTo>
                  <a:pt x="451" y="3"/>
                </a:lnTo>
                <a:lnTo>
                  <a:pt x="451" y="3"/>
                </a:lnTo>
                <a:lnTo>
                  <a:pt x="450" y="4"/>
                </a:lnTo>
                <a:lnTo>
                  <a:pt x="425" y="4"/>
                </a:lnTo>
                <a:lnTo>
                  <a:pt x="425" y="3"/>
                </a:lnTo>
                <a:lnTo>
                  <a:pt x="424" y="3"/>
                </a:lnTo>
                <a:lnTo>
                  <a:pt x="424" y="2"/>
                </a:lnTo>
                <a:lnTo>
                  <a:pt x="424" y="2"/>
                </a:lnTo>
                <a:lnTo>
                  <a:pt x="424" y="1"/>
                </a:lnTo>
                <a:lnTo>
                  <a:pt x="424" y="1"/>
                </a:lnTo>
                <a:lnTo>
                  <a:pt x="425" y="0"/>
                </a:lnTo>
                <a:lnTo>
                  <a:pt x="425" y="0"/>
                </a:lnTo>
                <a:lnTo>
                  <a:pt x="425" y="0"/>
                </a:lnTo>
                <a:close/>
                <a:moveTo>
                  <a:pt x="468" y="0"/>
                </a:moveTo>
                <a:lnTo>
                  <a:pt x="493" y="0"/>
                </a:lnTo>
                <a:lnTo>
                  <a:pt x="493" y="0"/>
                </a:lnTo>
                <a:lnTo>
                  <a:pt x="494" y="1"/>
                </a:lnTo>
                <a:lnTo>
                  <a:pt x="494" y="1"/>
                </a:lnTo>
                <a:lnTo>
                  <a:pt x="494" y="2"/>
                </a:lnTo>
                <a:lnTo>
                  <a:pt x="494" y="2"/>
                </a:lnTo>
                <a:lnTo>
                  <a:pt x="494" y="3"/>
                </a:lnTo>
                <a:lnTo>
                  <a:pt x="493" y="3"/>
                </a:lnTo>
                <a:lnTo>
                  <a:pt x="493" y="4"/>
                </a:lnTo>
                <a:lnTo>
                  <a:pt x="468" y="4"/>
                </a:lnTo>
                <a:lnTo>
                  <a:pt x="467" y="3"/>
                </a:lnTo>
                <a:lnTo>
                  <a:pt x="467" y="3"/>
                </a:lnTo>
                <a:lnTo>
                  <a:pt x="466" y="2"/>
                </a:lnTo>
                <a:lnTo>
                  <a:pt x="466" y="2"/>
                </a:lnTo>
                <a:lnTo>
                  <a:pt x="466" y="1"/>
                </a:lnTo>
                <a:lnTo>
                  <a:pt x="467" y="1"/>
                </a:lnTo>
                <a:lnTo>
                  <a:pt x="467" y="0"/>
                </a:lnTo>
                <a:lnTo>
                  <a:pt x="468" y="0"/>
                </a:lnTo>
                <a:lnTo>
                  <a:pt x="468" y="0"/>
                </a:lnTo>
                <a:close/>
                <a:moveTo>
                  <a:pt x="510" y="0"/>
                </a:moveTo>
                <a:lnTo>
                  <a:pt x="535" y="0"/>
                </a:lnTo>
                <a:lnTo>
                  <a:pt x="536" y="0"/>
                </a:lnTo>
                <a:lnTo>
                  <a:pt x="536" y="1"/>
                </a:lnTo>
                <a:lnTo>
                  <a:pt x="537" y="1"/>
                </a:lnTo>
                <a:lnTo>
                  <a:pt x="537" y="2"/>
                </a:lnTo>
                <a:lnTo>
                  <a:pt x="537" y="2"/>
                </a:lnTo>
                <a:lnTo>
                  <a:pt x="536" y="3"/>
                </a:lnTo>
                <a:lnTo>
                  <a:pt x="536" y="3"/>
                </a:lnTo>
                <a:lnTo>
                  <a:pt x="535" y="4"/>
                </a:lnTo>
                <a:lnTo>
                  <a:pt x="510" y="4"/>
                </a:lnTo>
                <a:lnTo>
                  <a:pt x="509" y="3"/>
                </a:lnTo>
                <a:lnTo>
                  <a:pt x="509" y="3"/>
                </a:lnTo>
                <a:lnTo>
                  <a:pt x="509" y="2"/>
                </a:lnTo>
                <a:lnTo>
                  <a:pt x="509" y="2"/>
                </a:lnTo>
                <a:lnTo>
                  <a:pt x="509" y="1"/>
                </a:lnTo>
                <a:lnTo>
                  <a:pt x="509" y="1"/>
                </a:lnTo>
                <a:lnTo>
                  <a:pt x="509" y="0"/>
                </a:lnTo>
                <a:lnTo>
                  <a:pt x="510" y="0"/>
                </a:lnTo>
                <a:lnTo>
                  <a:pt x="510" y="0"/>
                </a:lnTo>
                <a:close/>
                <a:moveTo>
                  <a:pt x="553" y="0"/>
                </a:moveTo>
                <a:lnTo>
                  <a:pt x="578" y="0"/>
                </a:lnTo>
                <a:lnTo>
                  <a:pt x="578" y="0"/>
                </a:lnTo>
                <a:lnTo>
                  <a:pt x="579" y="1"/>
                </a:lnTo>
                <a:lnTo>
                  <a:pt x="579" y="1"/>
                </a:lnTo>
                <a:lnTo>
                  <a:pt x="579" y="2"/>
                </a:lnTo>
                <a:lnTo>
                  <a:pt x="579" y="2"/>
                </a:lnTo>
                <a:lnTo>
                  <a:pt x="579" y="3"/>
                </a:lnTo>
                <a:lnTo>
                  <a:pt x="578" y="3"/>
                </a:lnTo>
                <a:lnTo>
                  <a:pt x="578" y="4"/>
                </a:lnTo>
                <a:lnTo>
                  <a:pt x="553" y="4"/>
                </a:lnTo>
                <a:lnTo>
                  <a:pt x="552" y="3"/>
                </a:lnTo>
                <a:lnTo>
                  <a:pt x="551" y="3"/>
                </a:lnTo>
                <a:lnTo>
                  <a:pt x="551" y="2"/>
                </a:lnTo>
                <a:lnTo>
                  <a:pt x="551" y="2"/>
                </a:lnTo>
                <a:lnTo>
                  <a:pt x="551" y="1"/>
                </a:lnTo>
                <a:lnTo>
                  <a:pt x="551" y="1"/>
                </a:lnTo>
                <a:lnTo>
                  <a:pt x="552" y="0"/>
                </a:lnTo>
                <a:lnTo>
                  <a:pt x="553" y="0"/>
                </a:lnTo>
                <a:lnTo>
                  <a:pt x="553" y="0"/>
                </a:lnTo>
                <a:close/>
                <a:moveTo>
                  <a:pt x="595" y="0"/>
                </a:moveTo>
                <a:lnTo>
                  <a:pt x="620" y="0"/>
                </a:lnTo>
                <a:lnTo>
                  <a:pt x="620" y="0"/>
                </a:lnTo>
                <a:lnTo>
                  <a:pt x="621" y="1"/>
                </a:lnTo>
                <a:lnTo>
                  <a:pt x="621" y="1"/>
                </a:lnTo>
                <a:lnTo>
                  <a:pt x="622" y="2"/>
                </a:lnTo>
                <a:lnTo>
                  <a:pt x="621" y="2"/>
                </a:lnTo>
                <a:lnTo>
                  <a:pt x="621" y="3"/>
                </a:lnTo>
                <a:lnTo>
                  <a:pt x="620" y="3"/>
                </a:lnTo>
                <a:lnTo>
                  <a:pt x="620" y="4"/>
                </a:lnTo>
                <a:lnTo>
                  <a:pt x="595" y="4"/>
                </a:lnTo>
                <a:lnTo>
                  <a:pt x="594" y="3"/>
                </a:lnTo>
                <a:lnTo>
                  <a:pt x="594" y="3"/>
                </a:lnTo>
                <a:lnTo>
                  <a:pt x="593" y="2"/>
                </a:lnTo>
                <a:lnTo>
                  <a:pt x="593" y="2"/>
                </a:lnTo>
                <a:lnTo>
                  <a:pt x="593" y="1"/>
                </a:lnTo>
                <a:lnTo>
                  <a:pt x="594" y="1"/>
                </a:lnTo>
                <a:lnTo>
                  <a:pt x="594" y="0"/>
                </a:lnTo>
                <a:lnTo>
                  <a:pt x="595" y="0"/>
                </a:lnTo>
                <a:lnTo>
                  <a:pt x="595" y="0"/>
                </a:lnTo>
                <a:close/>
                <a:moveTo>
                  <a:pt x="637" y="0"/>
                </a:moveTo>
                <a:lnTo>
                  <a:pt x="662" y="0"/>
                </a:lnTo>
                <a:lnTo>
                  <a:pt x="663" y="0"/>
                </a:lnTo>
                <a:lnTo>
                  <a:pt x="664" y="1"/>
                </a:lnTo>
                <a:lnTo>
                  <a:pt x="664" y="1"/>
                </a:lnTo>
                <a:lnTo>
                  <a:pt x="664" y="2"/>
                </a:lnTo>
                <a:lnTo>
                  <a:pt x="664" y="2"/>
                </a:lnTo>
                <a:lnTo>
                  <a:pt x="664" y="3"/>
                </a:lnTo>
                <a:lnTo>
                  <a:pt x="663" y="3"/>
                </a:lnTo>
                <a:lnTo>
                  <a:pt x="662" y="4"/>
                </a:lnTo>
                <a:lnTo>
                  <a:pt x="637" y="4"/>
                </a:lnTo>
                <a:lnTo>
                  <a:pt x="637" y="3"/>
                </a:lnTo>
                <a:lnTo>
                  <a:pt x="636" y="3"/>
                </a:lnTo>
                <a:lnTo>
                  <a:pt x="636" y="2"/>
                </a:lnTo>
                <a:lnTo>
                  <a:pt x="636" y="2"/>
                </a:lnTo>
                <a:lnTo>
                  <a:pt x="636" y="1"/>
                </a:lnTo>
                <a:lnTo>
                  <a:pt x="636" y="1"/>
                </a:lnTo>
                <a:lnTo>
                  <a:pt x="637" y="0"/>
                </a:lnTo>
                <a:lnTo>
                  <a:pt x="637" y="0"/>
                </a:lnTo>
                <a:lnTo>
                  <a:pt x="637" y="0"/>
                </a:lnTo>
                <a:close/>
                <a:moveTo>
                  <a:pt x="680" y="0"/>
                </a:moveTo>
                <a:lnTo>
                  <a:pt x="705" y="0"/>
                </a:lnTo>
                <a:lnTo>
                  <a:pt x="705" y="0"/>
                </a:lnTo>
                <a:lnTo>
                  <a:pt x="706" y="1"/>
                </a:lnTo>
                <a:lnTo>
                  <a:pt x="706" y="1"/>
                </a:lnTo>
                <a:lnTo>
                  <a:pt x="706" y="2"/>
                </a:lnTo>
                <a:lnTo>
                  <a:pt x="706" y="2"/>
                </a:lnTo>
                <a:lnTo>
                  <a:pt x="706" y="3"/>
                </a:lnTo>
                <a:lnTo>
                  <a:pt x="705" y="3"/>
                </a:lnTo>
                <a:lnTo>
                  <a:pt x="705" y="4"/>
                </a:lnTo>
                <a:lnTo>
                  <a:pt x="680" y="4"/>
                </a:lnTo>
                <a:lnTo>
                  <a:pt x="679" y="3"/>
                </a:lnTo>
                <a:lnTo>
                  <a:pt x="679" y="3"/>
                </a:lnTo>
                <a:lnTo>
                  <a:pt x="678" y="2"/>
                </a:lnTo>
                <a:lnTo>
                  <a:pt x="678" y="2"/>
                </a:lnTo>
                <a:lnTo>
                  <a:pt x="678" y="1"/>
                </a:lnTo>
                <a:lnTo>
                  <a:pt x="679" y="1"/>
                </a:lnTo>
                <a:lnTo>
                  <a:pt x="679" y="0"/>
                </a:lnTo>
                <a:lnTo>
                  <a:pt x="680" y="0"/>
                </a:lnTo>
                <a:lnTo>
                  <a:pt x="680" y="0"/>
                </a:lnTo>
                <a:close/>
                <a:moveTo>
                  <a:pt x="722" y="0"/>
                </a:moveTo>
                <a:lnTo>
                  <a:pt x="747" y="0"/>
                </a:lnTo>
                <a:lnTo>
                  <a:pt x="748" y="0"/>
                </a:lnTo>
                <a:lnTo>
                  <a:pt x="748" y="1"/>
                </a:lnTo>
                <a:lnTo>
                  <a:pt x="749" y="1"/>
                </a:lnTo>
                <a:lnTo>
                  <a:pt x="749" y="2"/>
                </a:lnTo>
                <a:lnTo>
                  <a:pt x="749" y="2"/>
                </a:lnTo>
                <a:lnTo>
                  <a:pt x="748" y="3"/>
                </a:lnTo>
                <a:lnTo>
                  <a:pt x="748" y="3"/>
                </a:lnTo>
                <a:lnTo>
                  <a:pt x="747" y="4"/>
                </a:lnTo>
                <a:lnTo>
                  <a:pt x="722" y="4"/>
                </a:lnTo>
                <a:lnTo>
                  <a:pt x="721" y="3"/>
                </a:lnTo>
                <a:lnTo>
                  <a:pt x="721" y="3"/>
                </a:lnTo>
                <a:lnTo>
                  <a:pt x="721" y="2"/>
                </a:lnTo>
                <a:lnTo>
                  <a:pt x="721" y="2"/>
                </a:lnTo>
                <a:lnTo>
                  <a:pt x="721" y="1"/>
                </a:lnTo>
                <a:lnTo>
                  <a:pt x="721" y="1"/>
                </a:lnTo>
                <a:lnTo>
                  <a:pt x="721" y="0"/>
                </a:lnTo>
                <a:lnTo>
                  <a:pt x="722" y="0"/>
                </a:lnTo>
                <a:lnTo>
                  <a:pt x="722" y="0"/>
                </a:lnTo>
                <a:close/>
                <a:moveTo>
                  <a:pt x="765" y="0"/>
                </a:moveTo>
                <a:lnTo>
                  <a:pt x="790" y="0"/>
                </a:lnTo>
                <a:lnTo>
                  <a:pt x="790" y="0"/>
                </a:lnTo>
                <a:lnTo>
                  <a:pt x="791" y="1"/>
                </a:lnTo>
                <a:lnTo>
                  <a:pt x="791" y="2"/>
                </a:lnTo>
                <a:lnTo>
                  <a:pt x="791" y="3"/>
                </a:lnTo>
                <a:lnTo>
                  <a:pt x="790" y="3"/>
                </a:lnTo>
                <a:lnTo>
                  <a:pt x="790" y="4"/>
                </a:lnTo>
                <a:lnTo>
                  <a:pt x="765" y="4"/>
                </a:lnTo>
                <a:lnTo>
                  <a:pt x="764" y="3"/>
                </a:lnTo>
                <a:lnTo>
                  <a:pt x="763" y="3"/>
                </a:lnTo>
                <a:lnTo>
                  <a:pt x="763" y="2"/>
                </a:lnTo>
                <a:lnTo>
                  <a:pt x="763" y="2"/>
                </a:lnTo>
                <a:lnTo>
                  <a:pt x="763" y="1"/>
                </a:lnTo>
                <a:lnTo>
                  <a:pt x="763" y="1"/>
                </a:lnTo>
                <a:lnTo>
                  <a:pt x="764" y="0"/>
                </a:lnTo>
                <a:lnTo>
                  <a:pt x="765" y="0"/>
                </a:lnTo>
                <a:lnTo>
                  <a:pt x="765" y="0"/>
                </a:lnTo>
                <a:close/>
                <a:moveTo>
                  <a:pt x="807" y="0"/>
                </a:moveTo>
                <a:lnTo>
                  <a:pt x="832" y="0"/>
                </a:lnTo>
                <a:lnTo>
                  <a:pt x="833" y="0"/>
                </a:lnTo>
                <a:lnTo>
                  <a:pt x="833" y="1"/>
                </a:lnTo>
                <a:lnTo>
                  <a:pt x="833" y="1"/>
                </a:lnTo>
                <a:lnTo>
                  <a:pt x="834" y="2"/>
                </a:lnTo>
                <a:lnTo>
                  <a:pt x="833" y="2"/>
                </a:lnTo>
                <a:lnTo>
                  <a:pt x="833" y="3"/>
                </a:lnTo>
                <a:lnTo>
                  <a:pt x="833" y="3"/>
                </a:lnTo>
                <a:lnTo>
                  <a:pt x="832" y="4"/>
                </a:lnTo>
                <a:lnTo>
                  <a:pt x="807" y="4"/>
                </a:lnTo>
                <a:lnTo>
                  <a:pt x="806" y="3"/>
                </a:lnTo>
                <a:lnTo>
                  <a:pt x="806" y="3"/>
                </a:lnTo>
                <a:lnTo>
                  <a:pt x="805" y="2"/>
                </a:lnTo>
                <a:lnTo>
                  <a:pt x="805" y="2"/>
                </a:lnTo>
                <a:lnTo>
                  <a:pt x="805" y="1"/>
                </a:lnTo>
                <a:lnTo>
                  <a:pt x="806" y="1"/>
                </a:lnTo>
                <a:lnTo>
                  <a:pt x="806" y="0"/>
                </a:lnTo>
                <a:lnTo>
                  <a:pt x="807" y="0"/>
                </a:lnTo>
                <a:lnTo>
                  <a:pt x="807" y="0"/>
                </a:lnTo>
                <a:close/>
                <a:moveTo>
                  <a:pt x="849" y="0"/>
                </a:moveTo>
                <a:lnTo>
                  <a:pt x="873" y="0"/>
                </a:lnTo>
                <a:lnTo>
                  <a:pt x="875" y="0"/>
                </a:lnTo>
                <a:lnTo>
                  <a:pt x="876" y="1"/>
                </a:lnTo>
                <a:lnTo>
                  <a:pt x="876" y="1"/>
                </a:lnTo>
                <a:lnTo>
                  <a:pt x="876" y="2"/>
                </a:lnTo>
                <a:lnTo>
                  <a:pt x="876" y="2"/>
                </a:lnTo>
                <a:lnTo>
                  <a:pt x="876" y="3"/>
                </a:lnTo>
                <a:lnTo>
                  <a:pt x="875" y="3"/>
                </a:lnTo>
                <a:lnTo>
                  <a:pt x="873" y="4"/>
                </a:lnTo>
                <a:lnTo>
                  <a:pt x="849" y="4"/>
                </a:lnTo>
                <a:lnTo>
                  <a:pt x="849" y="3"/>
                </a:lnTo>
                <a:lnTo>
                  <a:pt x="848" y="3"/>
                </a:lnTo>
                <a:lnTo>
                  <a:pt x="848" y="2"/>
                </a:lnTo>
                <a:lnTo>
                  <a:pt x="848" y="2"/>
                </a:lnTo>
                <a:lnTo>
                  <a:pt x="848" y="1"/>
                </a:lnTo>
                <a:lnTo>
                  <a:pt x="848" y="1"/>
                </a:lnTo>
                <a:lnTo>
                  <a:pt x="849" y="0"/>
                </a:lnTo>
                <a:lnTo>
                  <a:pt x="849" y="0"/>
                </a:lnTo>
                <a:lnTo>
                  <a:pt x="849" y="0"/>
                </a:lnTo>
                <a:close/>
                <a:moveTo>
                  <a:pt x="892" y="0"/>
                </a:moveTo>
                <a:lnTo>
                  <a:pt x="917" y="0"/>
                </a:lnTo>
                <a:lnTo>
                  <a:pt x="917" y="0"/>
                </a:lnTo>
                <a:lnTo>
                  <a:pt x="918" y="1"/>
                </a:lnTo>
                <a:lnTo>
                  <a:pt x="918" y="1"/>
                </a:lnTo>
                <a:lnTo>
                  <a:pt x="918" y="2"/>
                </a:lnTo>
                <a:lnTo>
                  <a:pt x="918" y="2"/>
                </a:lnTo>
                <a:lnTo>
                  <a:pt x="918" y="3"/>
                </a:lnTo>
                <a:lnTo>
                  <a:pt x="917" y="3"/>
                </a:lnTo>
                <a:lnTo>
                  <a:pt x="917" y="4"/>
                </a:lnTo>
                <a:lnTo>
                  <a:pt x="892" y="4"/>
                </a:lnTo>
                <a:lnTo>
                  <a:pt x="891" y="3"/>
                </a:lnTo>
                <a:lnTo>
                  <a:pt x="891" y="3"/>
                </a:lnTo>
                <a:lnTo>
                  <a:pt x="890" y="2"/>
                </a:lnTo>
                <a:lnTo>
                  <a:pt x="890" y="2"/>
                </a:lnTo>
                <a:lnTo>
                  <a:pt x="890" y="1"/>
                </a:lnTo>
                <a:lnTo>
                  <a:pt x="891" y="1"/>
                </a:lnTo>
                <a:lnTo>
                  <a:pt x="891" y="0"/>
                </a:lnTo>
                <a:lnTo>
                  <a:pt x="892" y="0"/>
                </a:lnTo>
                <a:lnTo>
                  <a:pt x="892" y="0"/>
                </a:lnTo>
                <a:close/>
                <a:moveTo>
                  <a:pt x="934" y="0"/>
                </a:moveTo>
                <a:lnTo>
                  <a:pt x="959" y="0"/>
                </a:lnTo>
                <a:lnTo>
                  <a:pt x="960" y="0"/>
                </a:lnTo>
                <a:lnTo>
                  <a:pt x="960" y="1"/>
                </a:lnTo>
                <a:lnTo>
                  <a:pt x="961" y="1"/>
                </a:lnTo>
                <a:lnTo>
                  <a:pt x="961" y="2"/>
                </a:lnTo>
                <a:lnTo>
                  <a:pt x="961" y="2"/>
                </a:lnTo>
                <a:lnTo>
                  <a:pt x="960" y="3"/>
                </a:lnTo>
                <a:lnTo>
                  <a:pt x="960" y="3"/>
                </a:lnTo>
                <a:lnTo>
                  <a:pt x="959" y="4"/>
                </a:lnTo>
                <a:lnTo>
                  <a:pt x="934" y="4"/>
                </a:lnTo>
                <a:lnTo>
                  <a:pt x="934" y="3"/>
                </a:lnTo>
                <a:lnTo>
                  <a:pt x="933" y="3"/>
                </a:lnTo>
                <a:lnTo>
                  <a:pt x="933" y="2"/>
                </a:lnTo>
                <a:lnTo>
                  <a:pt x="933" y="2"/>
                </a:lnTo>
                <a:lnTo>
                  <a:pt x="933" y="1"/>
                </a:lnTo>
                <a:lnTo>
                  <a:pt x="933" y="1"/>
                </a:lnTo>
                <a:lnTo>
                  <a:pt x="934" y="0"/>
                </a:lnTo>
                <a:lnTo>
                  <a:pt x="934" y="0"/>
                </a:lnTo>
                <a:lnTo>
                  <a:pt x="934" y="0"/>
                </a:lnTo>
                <a:close/>
                <a:moveTo>
                  <a:pt x="977" y="0"/>
                </a:moveTo>
                <a:lnTo>
                  <a:pt x="1002" y="0"/>
                </a:lnTo>
                <a:lnTo>
                  <a:pt x="1002" y="0"/>
                </a:lnTo>
                <a:lnTo>
                  <a:pt x="1003" y="1"/>
                </a:lnTo>
                <a:lnTo>
                  <a:pt x="1003" y="1"/>
                </a:lnTo>
                <a:lnTo>
                  <a:pt x="1003" y="2"/>
                </a:lnTo>
                <a:lnTo>
                  <a:pt x="1003" y="2"/>
                </a:lnTo>
                <a:lnTo>
                  <a:pt x="1003" y="3"/>
                </a:lnTo>
                <a:lnTo>
                  <a:pt x="1002" y="3"/>
                </a:lnTo>
                <a:lnTo>
                  <a:pt x="1002" y="4"/>
                </a:lnTo>
                <a:lnTo>
                  <a:pt x="977" y="4"/>
                </a:lnTo>
                <a:lnTo>
                  <a:pt x="976" y="3"/>
                </a:lnTo>
                <a:lnTo>
                  <a:pt x="975" y="3"/>
                </a:lnTo>
                <a:lnTo>
                  <a:pt x="975" y="2"/>
                </a:lnTo>
                <a:lnTo>
                  <a:pt x="975" y="2"/>
                </a:lnTo>
                <a:lnTo>
                  <a:pt x="975" y="1"/>
                </a:lnTo>
                <a:lnTo>
                  <a:pt x="975" y="1"/>
                </a:lnTo>
                <a:lnTo>
                  <a:pt x="976" y="0"/>
                </a:lnTo>
                <a:lnTo>
                  <a:pt x="977" y="0"/>
                </a:lnTo>
                <a:lnTo>
                  <a:pt x="977" y="0"/>
                </a:lnTo>
                <a:close/>
                <a:moveTo>
                  <a:pt x="1019" y="0"/>
                </a:moveTo>
                <a:lnTo>
                  <a:pt x="1044" y="0"/>
                </a:lnTo>
                <a:lnTo>
                  <a:pt x="1045" y="0"/>
                </a:lnTo>
                <a:lnTo>
                  <a:pt x="1045" y="1"/>
                </a:lnTo>
                <a:lnTo>
                  <a:pt x="1045" y="1"/>
                </a:lnTo>
                <a:lnTo>
                  <a:pt x="1046" y="2"/>
                </a:lnTo>
                <a:lnTo>
                  <a:pt x="1045" y="2"/>
                </a:lnTo>
                <a:lnTo>
                  <a:pt x="1045" y="3"/>
                </a:lnTo>
                <a:lnTo>
                  <a:pt x="1045" y="3"/>
                </a:lnTo>
                <a:lnTo>
                  <a:pt x="1044" y="4"/>
                </a:lnTo>
                <a:lnTo>
                  <a:pt x="1019" y="4"/>
                </a:lnTo>
                <a:lnTo>
                  <a:pt x="1018" y="3"/>
                </a:lnTo>
                <a:lnTo>
                  <a:pt x="1018" y="3"/>
                </a:lnTo>
                <a:lnTo>
                  <a:pt x="1017" y="2"/>
                </a:lnTo>
                <a:lnTo>
                  <a:pt x="1017" y="2"/>
                </a:lnTo>
                <a:lnTo>
                  <a:pt x="1017" y="1"/>
                </a:lnTo>
                <a:lnTo>
                  <a:pt x="1018" y="1"/>
                </a:lnTo>
                <a:lnTo>
                  <a:pt x="1018" y="0"/>
                </a:lnTo>
                <a:lnTo>
                  <a:pt x="1019" y="0"/>
                </a:lnTo>
                <a:lnTo>
                  <a:pt x="1019" y="0"/>
                </a:lnTo>
                <a:close/>
                <a:moveTo>
                  <a:pt x="1054" y="4"/>
                </a:moveTo>
                <a:lnTo>
                  <a:pt x="1030" y="4"/>
                </a:lnTo>
                <a:lnTo>
                  <a:pt x="1028" y="3"/>
                </a:lnTo>
                <a:lnTo>
                  <a:pt x="1028" y="3"/>
                </a:lnTo>
                <a:lnTo>
                  <a:pt x="1027" y="2"/>
                </a:lnTo>
                <a:lnTo>
                  <a:pt x="1027" y="2"/>
                </a:lnTo>
                <a:lnTo>
                  <a:pt x="1027" y="1"/>
                </a:lnTo>
                <a:lnTo>
                  <a:pt x="1028" y="1"/>
                </a:lnTo>
                <a:lnTo>
                  <a:pt x="1028" y="0"/>
                </a:lnTo>
                <a:lnTo>
                  <a:pt x="1030" y="0"/>
                </a:lnTo>
                <a:lnTo>
                  <a:pt x="1054" y="0"/>
                </a:lnTo>
                <a:lnTo>
                  <a:pt x="1054" y="0"/>
                </a:lnTo>
                <a:lnTo>
                  <a:pt x="1055" y="1"/>
                </a:lnTo>
                <a:lnTo>
                  <a:pt x="1055" y="1"/>
                </a:lnTo>
                <a:lnTo>
                  <a:pt x="1056" y="2"/>
                </a:lnTo>
                <a:lnTo>
                  <a:pt x="1055" y="2"/>
                </a:lnTo>
                <a:lnTo>
                  <a:pt x="1055" y="3"/>
                </a:lnTo>
                <a:lnTo>
                  <a:pt x="1054" y="3"/>
                </a:lnTo>
                <a:lnTo>
                  <a:pt x="1054" y="4"/>
                </a:lnTo>
                <a:lnTo>
                  <a:pt x="1054" y="4"/>
                </a:lnTo>
                <a:close/>
                <a:moveTo>
                  <a:pt x="1011" y="4"/>
                </a:moveTo>
                <a:lnTo>
                  <a:pt x="988" y="4"/>
                </a:lnTo>
                <a:lnTo>
                  <a:pt x="986" y="3"/>
                </a:lnTo>
                <a:lnTo>
                  <a:pt x="985" y="3"/>
                </a:lnTo>
                <a:lnTo>
                  <a:pt x="985" y="2"/>
                </a:lnTo>
                <a:lnTo>
                  <a:pt x="985" y="2"/>
                </a:lnTo>
                <a:lnTo>
                  <a:pt x="985" y="1"/>
                </a:lnTo>
                <a:lnTo>
                  <a:pt x="985" y="1"/>
                </a:lnTo>
                <a:lnTo>
                  <a:pt x="986" y="0"/>
                </a:lnTo>
                <a:lnTo>
                  <a:pt x="988" y="0"/>
                </a:lnTo>
                <a:lnTo>
                  <a:pt x="1011" y="0"/>
                </a:lnTo>
                <a:lnTo>
                  <a:pt x="1012" y="0"/>
                </a:lnTo>
                <a:lnTo>
                  <a:pt x="1013" y="1"/>
                </a:lnTo>
                <a:lnTo>
                  <a:pt x="1013" y="1"/>
                </a:lnTo>
                <a:lnTo>
                  <a:pt x="1013" y="2"/>
                </a:lnTo>
                <a:lnTo>
                  <a:pt x="1013" y="2"/>
                </a:lnTo>
                <a:lnTo>
                  <a:pt x="1013" y="3"/>
                </a:lnTo>
                <a:lnTo>
                  <a:pt x="1012" y="3"/>
                </a:lnTo>
                <a:lnTo>
                  <a:pt x="1011" y="4"/>
                </a:lnTo>
                <a:lnTo>
                  <a:pt x="1011" y="4"/>
                </a:lnTo>
                <a:close/>
                <a:moveTo>
                  <a:pt x="969" y="4"/>
                </a:moveTo>
                <a:lnTo>
                  <a:pt x="945" y="4"/>
                </a:lnTo>
                <a:lnTo>
                  <a:pt x="943" y="3"/>
                </a:lnTo>
                <a:lnTo>
                  <a:pt x="943" y="3"/>
                </a:lnTo>
                <a:lnTo>
                  <a:pt x="942" y="2"/>
                </a:lnTo>
                <a:lnTo>
                  <a:pt x="942" y="2"/>
                </a:lnTo>
                <a:lnTo>
                  <a:pt x="942" y="1"/>
                </a:lnTo>
                <a:lnTo>
                  <a:pt x="943" y="1"/>
                </a:lnTo>
                <a:lnTo>
                  <a:pt x="943" y="0"/>
                </a:lnTo>
                <a:lnTo>
                  <a:pt x="945" y="0"/>
                </a:lnTo>
                <a:lnTo>
                  <a:pt x="969" y="0"/>
                </a:lnTo>
                <a:lnTo>
                  <a:pt x="970" y="0"/>
                </a:lnTo>
                <a:lnTo>
                  <a:pt x="970" y="1"/>
                </a:lnTo>
                <a:lnTo>
                  <a:pt x="970" y="1"/>
                </a:lnTo>
                <a:lnTo>
                  <a:pt x="971" y="2"/>
                </a:lnTo>
                <a:lnTo>
                  <a:pt x="970" y="2"/>
                </a:lnTo>
                <a:lnTo>
                  <a:pt x="970" y="3"/>
                </a:lnTo>
                <a:lnTo>
                  <a:pt x="970" y="3"/>
                </a:lnTo>
                <a:lnTo>
                  <a:pt x="969" y="4"/>
                </a:lnTo>
                <a:lnTo>
                  <a:pt x="969" y="4"/>
                </a:lnTo>
                <a:close/>
                <a:moveTo>
                  <a:pt x="927" y="4"/>
                </a:moveTo>
                <a:lnTo>
                  <a:pt x="903" y="4"/>
                </a:lnTo>
                <a:lnTo>
                  <a:pt x="901" y="3"/>
                </a:lnTo>
                <a:lnTo>
                  <a:pt x="900" y="3"/>
                </a:lnTo>
                <a:lnTo>
                  <a:pt x="900" y="2"/>
                </a:lnTo>
                <a:lnTo>
                  <a:pt x="900" y="2"/>
                </a:lnTo>
                <a:lnTo>
                  <a:pt x="900" y="1"/>
                </a:lnTo>
                <a:lnTo>
                  <a:pt x="900" y="1"/>
                </a:lnTo>
                <a:lnTo>
                  <a:pt x="901" y="0"/>
                </a:lnTo>
                <a:lnTo>
                  <a:pt x="903" y="0"/>
                </a:lnTo>
                <a:lnTo>
                  <a:pt x="927" y="0"/>
                </a:lnTo>
                <a:lnTo>
                  <a:pt x="927" y="0"/>
                </a:lnTo>
                <a:lnTo>
                  <a:pt x="928" y="1"/>
                </a:lnTo>
                <a:lnTo>
                  <a:pt x="928" y="1"/>
                </a:lnTo>
                <a:lnTo>
                  <a:pt x="928" y="2"/>
                </a:lnTo>
                <a:lnTo>
                  <a:pt x="928" y="2"/>
                </a:lnTo>
                <a:lnTo>
                  <a:pt x="928" y="3"/>
                </a:lnTo>
                <a:lnTo>
                  <a:pt x="927" y="3"/>
                </a:lnTo>
                <a:lnTo>
                  <a:pt x="927" y="4"/>
                </a:lnTo>
                <a:lnTo>
                  <a:pt x="927" y="4"/>
                </a:lnTo>
                <a:close/>
                <a:moveTo>
                  <a:pt x="884" y="4"/>
                </a:moveTo>
                <a:lnTo>
                  <a:pt x="860" y="4"/>
                </a:lnTo>
                <a:lnTo>
                  <a:pt x="860" y="3"/>
                </a:lnTo>
                <a:lnTo>
                  <a:pt x="858" y="3"/>
                </a:lnTo>
                <a:lnTo>
                  <a:pt x="858" y="2"/>
                </a:lnTo>
                <a:lnTo>
                  <a:pt x="858" y="2"/>
                </a:lnTo>
                <a:lnTo>
                  <a:pt x="858" y="1"/>
                </a:lnTo>
                <a:lnTo>
                  <a:pt x="858" y="1"/>
                </a:lnTo>
                <a:lnTo>
                  <a:pt x="860" y="0"/>
                </a:lnTo>
                <a:lnTo>
                  <a:pt x="860" y="0"/>
                </a:lnTo>
                <a:lnTo>
                  <a:pt x="884" y="0"/>
                </a:lnTo>
                <a:lnTo>
                  <a:pt x="885" y="0"/>
                </a:lnTo>
                <a:lnTo>
                  <a:pt x="885" y="1"/>
                </a:lnTo>
                <a:lnTo>
                  <a:pt x="886" y="1"/>
                </a:lnTo>
                <a:lnTo>
                  <a:pt x="886" y="2"/>
                </a:lnTo>
                <a:lnTo>
                  <a:pt x="886" y="2"/>
                </a:lnTo>
                <a:lnTo>
                  <a:pt x="885" y="3"/>
                </a:lnTo>
                <a:lnTo>
                  <a:pt x="885" y="3"/>
                </a:lnTo>
                <a:lnTo>
                  <a:pt x="884" y="4"/>
                </a:lnTo>
                <a:lnTo>
                  <a:pt x="884" y="4"/>
                </a:lnTo>
                <a:close/>
                <a:moveTo>
                  <a:pt x="842" y="4"/>
                </a:moveTo>
                <a:lnTo>
                  <a:pt x="818" y="4"/>
                </a:lnTo>
                <a:lnTo>
                  <a:pt x="816" y="3"/>
                </a:lnTo>
                <a:lnTo>
                  <a:pt x="816" y="3"/>
                </a:lnTo>
                <a:lnTo>
                  <a:pt x="815" y="2"/>
                </a:lnTo>
                <a:lnTo>
                  <a:pt x="815" y="2"/>
                </a:lnTo>
                <a:lnTo>
                  <a:pt x="815" y="1"/>
                </a:lnTo>
                <a:lnTo>
                  <a:pt x="816" y="1"/>
                </a:lnTo>
                <a:lnTo>
                  <a:pt x="816" y="0"/>
                </a:lnTo>
                <a:lnTo>
                  <a:pt x="818" y="0"/>
                </a:lnTo>
                <a:lnTo>
                  <a:pt x="842" y="0"/>
                </a:lnTo>
                <a:lnTo>
                  <a:pt x="842" y="0"/>
                </a:lnTo>
                <a:lnTo>
                  <a:pt x="843" y="1"/>
                </a:lnTo>
                <a:lnTo>
                  <a:pt x="843" y="1"/>
                </a:lnTo>
                <a:lnTo>
                  <a:pt x="844" y="2"/>
                </a:lnTo>
                <a:lnTo>
                  <a:pt x="843" y="2"/>
                </a:lnTo>
                <a:lnTo>
                  <a:pt x="843" y="3"/>
                </a:lnTo>
                <a:lnTo>
                  <a:pt x="842" y="3"/>
                </a:lnTo>
                <a:lnTo>
                  <a:pt x="842" y="4"/>
                </a:lnTo>
                <a:lnTo>
                  <a:pt x="842" y="4"/>
                </a:lnTo>
                <a:close/>
                <a:moveTo>
                  <a:pt x="799" y="4"/>
                </a:moveTo>
                <a:lnTo>
                  <a:pt x="774" y="4"/>
                </a:lnTo>
                <a:lnTo>
                  <a:pt x="774" y="3"/>
                </a:lnTo>
                <a:lnTo>
                  <a:pt x="773" y="3"/>
                </a:lnTo>
                <a:lnTo>
                  <a:pt x="773" y="2"/>
                </a:lnTo>
                <a:lnTo>
                  <a:pt x="773" y="2"/>
                </a:lnTo>
                <a:lnTo>
                  <a:pt x="773" y="1"/>
                </a:lnTo>
                <a:lnTo>
                  <a:pt x="773" y="1"/>
                </a:lnTo>
                <a:lnTo>
                  <a:pt x="774" y="0"/>
                </a:lnTo>
                <a:lnTo>
                  <a:pt x="774" y="0"/>
                </a:lnTo>
                <a:lnTo>
                  <a:pt x="799" y="0"/>
                </a:lnTo>
                <a:lnTo>
                  <a:pt x="800" y="0"/>
                </a:lnTo>
                <a:lnTo>
                  <a:pt x="801" y="1"/>
                </a:lnTo>
                <a:lnTo>
                  <a:pt x="801" y="1"/>
                </a:lnTo>
                <a:lnTo>
                  <a:pt x="801" y="2"/>
                </a:lnTo>
                <a:lnTo>
                  <a:pt x="801" y="2"/>
                </a:lnTo>
                <a:lnTo>
                  <a:pt x="801" y="3"/>
                </a:lnTo>
                <a:lnTo>
                  <a:pt x="800" y="3"/>
                </a:lnTo>
                <a:lnTo>
                  <a:pt x="799" y="4"/>
                </a:lnTo>
                <a:lnTo>
                  <a:pt x="799" y="4"/>
                </a:lnTo>
                <a:close/>
                <a:moveTo>
                  <a:pt x="757" y="4"/>
                </a:moveTo>
                <a:lnTo>
                  <a:pt x="733" y="4"/>
                </a:lnTo>
                <a:lnTo>
                  <a:pt x="731" y="3"/>
                </a:lnTo>
                <a:lnTo>
                  <a:pt x="731" y="3"/>
                </a:lnTo>
                <a:lnTo>
                  <a:pt x="730" y="2"/>
                </a:lnTo>
                <a:lnTo>
                  <a:pt x="730" y="2"/>
                </a:lnTo>
                <a:lnTo>
                  <a:pt x="730" y="1"/>
                </a:lnTo>
                <a:lnTo>
                  <a:pt x="731" y="1"/>
                </a:lnTo>
                <a:lnTo>
                  <a:pt x="731" y="0"/>
                </a:lnTo>
                <a:lnTo>
                  <a:pt x="733" y="0"/>
                </a:lnTo>
                <a:lnTo>
                  <a:pt x="757" y="0"/>
                </a:lnTo>
                <a:lnTo>
                  <a:pt x="758" y="0"/>
                </a:lnTo>
                <a:lnTo>
                  <a:pt x="758" y="1"/>
                </a:lnTo>
                <a:lnTo>
                  <a:pt x="758" y="1"/>
                </a:lnTo>
                <a:lnTo>
                  <a:pt x="759" y="2"/>
                </a:lnTo>
                <a:lnTo>
                  <a:pt x="758" y="2"/>
                </a:lnTo>
                <a:lnTo>
                  <a:pt x="758" y="3"/>
                </a:lnTo>
                <a:lnTo>
                  <a:pt x="758" y="3"/>
                </a:lnTo>
                <a:lnTo>
                  <a:pt x="757" y="4"/>
                </a:lnTo>
                <a:lnTo>
                  <a:pt x="757" y="4"/>
                </a:lnTo>
                <a:close/>
                <a:moveTo>
                  <a:pt x="715" y="4"/>
                </a:moveTo>
                <a:lnTo>
                  <a:pt x="691" y="4"/>
                </a:lnTo>
                <a:lnTo>
                  <a:pt x="689" y="3"/>
                </a:lnTo>
                <a:lnTo>
                  <a:pt x="688" y="3"/>
                </a:lnTo>
                <a:lnTo>
                  <a:pt x="688" y="2"/>
                </a:lnTo>
                <a:lnTo>
                  <a:pt x="688" y="1"/>
                </a:lnTo>
                <a:lnTo>
                  <a:pt x="689" y="0"/>
                </a:lnTo>
                <a:lnTo>
                  <a:pt x="691" y="0"/>
                </a:lnTo>
                <a:lnTo>
                  <a:pt x="715" y="0"/>
                </a:lnTo>
                <a:lnTo>
                  <a:pt x="715" y="0"/>
                </a:lnTo>
                <a:lnTo>
                  <a:pt x="716" y="1"/>
                </a:lnTo>
                <a:lnTo>
                  <a:pt x="716" y="1"/>
                </a:lnTo>
                <a:lnTo>
                  <a:pt x="716" y="2"/>
                </a:lnTo>
                <a:lnTo>
                  <a:pt x="716" y="2"/>
                </a:lnTo>
                <a:lnTo>
                  <a:pt x="716" y="3"/>
                </a:lnTo>
                <a:lnTo>
                  <a:pt x="715" y="3"/>
                </a:lnTo>
                <a:lnTo>
                  <a:pt x="715" y="4"/>
                </a:lnTo>
                <a:lnTo>
                  <a:pt x="715" y="4"/>
                </a:lnTo>
                <a:close/>
                <a:moveTo>
                  <a:pt x="672" y="4"/>
                </a:moveTo>
                <a:lnTo>
                  <a:pt x="648" y="4"/>
                </a:lnTo>
                <a:lnTo>
                  <a:pt x="646" y="3"/>
                </a:lnTo>
                <a:lnTo>
                  <a:pt x="646" y="3"/>
                </a:lnTo>
                <a:lnTo>
                  <a:pt x="646" y="2"/>
                </a:lnTo>
                <a:lnTo>
                  <a:pt x="646" y="2"/>
                </a:lnTo>
                <a:lnTo>
                  <a:pt x="646" y="1"/>
                </a:lnTo>
                <a:lnTo>
                  <a:pt x="646" y="1"/>
                </a:lnTo>
                <a:lnTo>
                  <a:pt x="646" y="0"/>
                </a:lnTo>
                <a:lnTo>
                  <a:pt x="648" y="0"/>
                </a:lnTo>
                <a:lnTo>
                  <a:pt x="672" y="0"/>
                </a:lnTo>
                <a:lnTo>
                  <a:pt x="673" y="0"/>
                </a:lnTo>
                <a:lnTo>
                  <a:pt x="673" y="1"/>
                </a:lnTo>
                <a:lnTo>
                  <a:pt x="674" y="1"/>
                </a:lnTo>
                <a:lnTo>
                  <a:pt x="674" y="2"/>
                </a:lnTo>
                <a:lnTo>
                  <a:pt x="674" y="2"/>
                </a:lnTo>
                <a:lnTo>
                  <a:pt x="673" y="3"/>
                </a:lnTo>
                <a:lnTo>
                  <a:pt x="673" y="3"/>
                </a:lnTo>
                <a:lnTo>
                  <a:pt x="672" y="4"/>
                </a:lnTo>
                <a:lnTo>
                  <a:pt x="672" y="4"/>
                </a:lnTo>
                <a:close/>
                <a:moveTo>
                  <a:pt x="630" y="4"/>
                </a:moveTo>
                <a:lnTo>
                  <a:pt x="606" y="4"/>
                </a:lnTo>
                <a:lnTo>
                  <a:pt x="604" y="3"/>
                </a:lnTo>
                <a:lnTo>
                  <a:pt x="604" y="3"/>
                </a:lnTo>
                <a:lnTo>
                  <a:pt x="603" y="2"/>
                </a:lnTo>
                <a:lnTo>
                  <a:pt x="603" y="2"/>
                </a:lnTo>
                <a:lnTo>
                  <a:pt x="603" y="1"/>
                </a:lnTo>
                <a:lnTo>
                  <a:pt x="604" y="1"/>
                </a:lnTo>
                <a:lnTo>
                  <a:pt x="604" y="0"/>
                </a:lnTo>
                <a:lnTo>
                  <a:pt x="606" y="0"/>
                </a:lnTo>
                <a:lnTo>
                  <a:pt x="630" y="0"/>
                </a:lnTo>
                <a:lnTo>
                  <a:pt x="630" y="0"/>
                </a:lnTo>
                <a:lnTo>
                  <a:pt x="631" y="1"/>
                </a:lnTo>
                <a:lnTo>
                  <a:pt x="631" y="1"/>
                </a:lnTo>
                <a:lnTo>
                  <a:pt x="631" y="2"/>
                </a:lnTo>
                <a:lnTo>
                  <a:pt x="631" y="2"/>
                </a:lnTo>
                <a:lnTo>
                  <a:pt x="631" y="3"/>
                </a:lnTo>
                <a:lnTo>
                  <a:pt x="630" y="3"/>
                </a:lnTo>
                <a:lnTo>
                  <a:pt x="630" y="4"/>
                </a:lnTo>
                <a:lnTo>
                  <a:pt x="630" y="4"/>
                </a:lnTo>
                <a:close/>
                <a:moveTo>
                  <a:pt x="587" y="4"/>
                </a:moveTo>
                <a:lnTo>
                  <a:pt x="563" y="4"/>
                </a:lnTo>
                <a:lnTo>
                  <a:pt x="563" y="3"/>
                </a:lnTo>
                <a:lnTo>
                  <a:pt x="561" y="3"/>
                </a:lnTo>
                <a:lnTo>
                  <a:pt x="561" y="2"/>
                </a:lnTo>
                <a:lnTo>
                  <a:pt x="561" y="2"/>
                </a:lnTo>
                <a:lnTo>
                  <a:pt x="561" y="1"/>
                </a:lnTo>
                <a:lnTo>
                  <a:pt x="561" y="1"/>
                </a:lnTo>
                <a:lnTo>
                  <a:pt x="563" y="0"/>
                </a:lnTo>
                <a:lnTo>
                  <a:pt x="563" y="0"/>
                </a:lnTo>
                <a:lnTo>
                  <a:pt x="587" y="0"/>
                </a:lnTo>
                <a:lnTo>
                  <a:pt x="588" y="0"/>
                </a:lnTo>
                <a:lnTo>
                  <a:pt x="589" y="1"/>
                </a:lnTo>
                <a:lnTo>
                  <a:pt x="589" y="1"/>
                </a:lnTo>
                <a:lnTo>
                  <a:pt x="589" y="2"/>
                </a:lnTo>
                <a:lnTo>
                  <a:pt x="589" y="2"/>
                </a:lnTo>
                <a:lnTo>
                  <a:pt x="589" y="3"/>
                </a:lnTo>
                <a:lnTo>
                  <a:pt x="588" y="3"/>
                </a:lnTo>
                <a:lnTo>
                  <a:pt x="587" y="4"/>
                </a:lnTo>
                <a:lnTo>
                  <a:pt x="587" y="4"/>
                </a:lnTo>
                <a:close/>
                <a:moveTo>
                  <a:pt x="545" y="4"/>
                </a:moveTo>
                <a:lnTo>
                  <a:pt x="521" y="4"/>
                </a:lnTo>
                <a:lnTo>
                  <a:pt x="519" y="3"/>
                </a:lnTo>
                <a:lnTo>
                  <a:pt x="519" y="3"/>
                </a:lnTo>
                <a:lnTo>
                  <a:pt x="518" y="2"/>
                </a:lnTo>
                <a:lnTo>
                  <a:pt x="518" y="2"/>
                </a:lnTo>
                <a:lnTo>
                  <a:pt x="518" y="1"/>
                </a:lnTo>
                <a:lnTo>
                  <a:pt x="519" y="1"/>
                </a:lnTo>
                <a:lnTo>
                  <a:pt x="519" y="0"/>
                </a:lnTo>
                <a:lnTo>
                  <a:pt x="521" y="0"/>
                </a:lnTo>
                <a:lnTo>
                  <a:pt x="545" y="0"/>
                </a:lnTo>
                <a:lnTo>
                  <a:pt x="546" y="0"/>
                </a:lnTo>
                <a:lnTo>
                  <a:pt x="546" y="1"/>
                </a:lnTo>
                <a:lnTo>
                  <a:pt x="546" y="1"/>
                </a:lnTo>
                <a:lnTo>
                  <a:pt x="547" y="2"/>
                </a:lnTo>
                <a:lnTo>
                  <a:pt x="546" y="2"/>
                </a:lnTo>
                <a:lnTo>
                  <a:pt x="546" y="3"/>
                </a:lnTo>
                <a:lnTo>
                  <a:pt x="546" y="3"/>
                </a:lnTo>
                <a:lnTo>
                  <a:pt x="545" y="4"/>
                </a:lnTo>
                <a:lnTo>
                  <a:pt x="545" y="4"/>
                </a:lnTo>
                <a:close/>
                <a:moveTo>
                  <a:pt x="503" y="4"/>
                </a:moveTo>
                <a:lnTo>
                  <a:pt x="479" y="4"/>
                </a:lnTo>
                <a:lnTo>
                  <a:pt x="477" y="3"/>
                </a:lnTo>
                <a:lnTo>
                  <a:pt x="476" y="3"/>
                </a:lnTo>
                <a:lnTo>
                  <a:pt x="476" y="2"/>
                </a:lnTo>
                <a:lnTo>
                  <a:pt x="476" y="2"/>
                </a:lnTo>
                <a:lnTo>
                  <a:pt x="476" y="1"/>
                </a:lnTo>
                <a:lnTo>
                  <a:pt x="476" y="1"/>
                </a:lnTo>
                <a:lnTo>
                  <a:pt x="477" y="0"/>
                </a:lnTo>
                <a:lnTo>
                  <a:pt x="479" y="0"/>
                </a:lnTo>
                <a:lnTo>
                  <a:pt x="503" y="0"/>
                </a:lnTo>
                <a:lnTo>
                  <a:pt x="503" y="0"/>
                </a:lnTo>
                <a:lnTo>
                  <a:pt x="504" y="1"/>
                </a:lnTo>
                <a:lnTo>
                  <a:pt x="504" y="2"/>
                </a:lnTo>
                <a:lnTo>
                  <a:pt x="504" y="3"/>
                </a:lnTo>
                <a:lnTo>
                  <a:pt x="503" y="3"/>
                </a:lnTo>
                <a:lnTo>
                  <a:pt x="503" y="4"/>
                </a:lnTo>
                <a:lnTo>
                  <a:pt x="503" y="4"/>
                </a:lnTo>
                <a:close/>
                <a:moveTo>
                  <a:pt x="460" y="4"/>
                </a:moveTo>
                <a:lnTo>
                  <a:pt x="436" y="4"/>
                </a:lnTo>
                <a:lnTo>
                  <a:pt x="434" y="3"/>
                </a:lnTo>
                <a:lnTo>
                  <a:pt x="434" y="3"/>
                </a:lnTo>
                <a:lnTo>
                  <a:pt x="434" y="2"/>
                </a:lnTo>
                <a:lnTo>
                  <a:pt x="434" y="2"/>
                </a:lnTo>
                <a:lnTo>
                  <a:pt x="434" y="1"/>
                </a:lnTo>
                <a:lnTo>
                  <a:pt x="434" y="1"/>
                </a:lnTo>
                <a:lnTo>
                  <a:pt x="434" y="0"/>
                </a:lnTo>
                <a:lnTo>
                  <a:pt x="436" y="0"/>
                </a:lnTo>
                <a:lnTo>
                  <a:pt x="460" y="0"/>
                </a:lnTo>
                <a:lnTo>
                  <a:pt x="461" y="0"/>
                </a:lnTo>
                <a:lnTo>
                  <a:pt x="461" y="1"/>
                </a:lnTo>
                <a:lnTo>
                  <a:pt x="462" y="1"/>
                </a:lnTo>
                <a:lnTo>
                  <a:pt x="462" y="2"/>
                </a:lnTo>
                <a:lnTo>
                  <a:pt x="462" y="2"/>
                </a:lnTo>
                <a:lnTo>
                  <a:pt x="461" y="3"/>
                </a:lnTo>
                <a:lnTo>
                  <a:pt x="461" y="3"/>
                </a:lnTo>
                <a:lnTo>
                  <a:pt x="460" y="4"/>
                </a:lnTo>
                <a:lnTo>
                  <a:pt x="460" y="4"/>
                </a:lnTo>
                <a:close/>
                <a:moveTo>
                  <a:pt x="418" y="4"/>
                </a:moveTo>
                <a:lnTo>
                  <a:pt x="394" y="4"/>
                </a:lnTo>
                <a:lnTo>
                  <a:pt x="392" y="3"/>
                </a:lnTo>
                <a:lnTo>
                  <a:pt x="392" y="3"/>
                </a:lnTo>
                <a:lnTo>
                  <a:pt x="391" y="2"/>
                </a:lnTo>
                <a:lnTo>
                  <a:pt x="391" y="2"/>
                </a:lnTo>
                <a:lnTo>
                  <a:pt x="391" y="1"/>
                </a:lnTo>
                <a:lnTo>
                  <a:pt x="392" y="1"/>
                </a:lnTo>
                <a:lnTo>
                  <a:pt x="392" y="0"/>
                </a:lnTo>
                <a:lnTo>
                  <a:pt x="394" y="0"/>
                </a:lnTo>
                <a:lnTo>
                  <a:pt x="418" y="0"/>
                </a:lnTo>
                <a:lnTo>
                  <a:pt x="418" y="0"/>
                </a:lnTo>
                <a:lnTo>
                  <a:pt x="419" y="1"/>
                </a:lnTo>
                <a:lnTo>
                  <a:pt x="419" y="1"/>
                </a:lnTo>
                <a:lnTo>
                  <a:pt x="419" y="2"/>
                </a:lnTo>
                <a:lnTo>
                  <a:pt x="419" y="2"/>
                </a:lnTo>
                <a:lnTo>
                  <a:pt x="419" y="3"/>
                </a:lnTo>
                <a:lnTo>
                  <a:pt x="418" y="3"/>
                </a:lnTo>
                <a:lnTo>
                  <a:pt x="418" y="4"/>
                </a:lnTo>
                <a:lnTo>
                  <a:pt x="418" y="4"/>
                </a:lnTo>
                <a:close/>
                <a:moveTo>
                  <a:pt x="375" y="4"/>
                </a:moveTo>
                <a:lnTo>
                  <a:pt x="351" y="4"/>
                </a:lnTo>
                <a:lnTo>
                  <a:pt x="351" y="3"/>
                </a:lnTo>
                <a:lnTo>
                  <a:pt x="349" y="3"/>
                </a:lnTo>
                <a:lnTo>
                  <a:pt x="349" y="2"/>
                </a:lnTo>
                <a:lnTo>
                  <a:pt x="349" y="2"/>
                </a:lnTo>
                <a:lnTo>
                  <a:pt x="349" y="1"/>
                </a:lnTo>
                <a:lnTo>
                  <a:pt x="349" y="1"/>
                </a:lnTo>
                <a:lnTo>
                  <a:pt x="351" y="0"/>
                </a:lnTo>
                <a:lnTo>
                  <a:pt x="351" y="0"/>
                </a:lnTo>
                <a:lnTo>
                  <a:pt x="375" y="0"/>
                </a:lnTo>
                <a:lnTo>
                  <a:pt x="376" y="0"/>
                </a:lnTo>
                <a:lnTo>
                  <a:pt x="377" y="1"/>
                </a:lnTo>
                <a:lnTo>
                  <a:pt x="377" y="1"/>
                </a:lnTo>
                <a:lnTo>
                  <a:pt x="377" y="2"/>
                </a:lnTo>
                <a:lnTo>
                  <a:pt x="377" y="2"/>
                </a:lnTo>
                <a:lnTo>
                  <a:pt x="377" y="3"/>
                </a:lnTo>
                <a:lnTo>
                  <a:pt x="376" y="3"/>
                </a:lnTo>
                <a:lnTo>
                  <a:pt x="375" y="4"/>
                </a:lnTo>
                <a:lnTo>
                  <a:pt x="375" y="4"/>
                </a:lnTo>
                <a:close/>
                <a:moveTo>
                  <a:pt x="333" y="4"/>
                </a:moveTo>
                <a:lnTo>
                  <a:pt x="309" y="4"/>
                </a:lnTo>
                <a:lnTo>
                  <a:pt x="307" y="3"/>
                </a:lnTo>
                <a:lnTo>
                  <a:pt x="307" y="3"/>
                </a:lnTo>
                <a:lnTo>
                  <a:pt x="306" y="2"/>
                </a:lnTo>
                <a:lnTo>
                  <a:pt x="306" y="2"/>
                </a:lnTo>
                <a:lnTo>
                  <a:pt x="306" y="1"/>
                </a:lnTo>
                <a:lnTo>
                  <a:pt x="307" y="1"/>
                </a:lnTo>
                <a:lnTo>
                  <a:pt x="307" y="0"/>
                </a:lnTo>
                <a:lnTo>
                  <a:pt x="309" y="0"/>
                </a:lnTo>
                <a:lnTo>
                  <a:pt x="333" y="0"/>
                </a:lnTo>
                <a:lnTo>
                  <a:pt x="333" y="0"/>
                </a:lnTo>
                <a:lnTo>
                  <a:pt x="334" y="1"/>
                </a:lnTo>
                <a:lnTo>
                  <a:pt x="334" y="1"/>
                </a:lnTo>
                <a:lnTo>
                  <a:pt x="335" y="2"/>
                </a:lnTo>
                <a:lnTo>
                  <a:pt x="334" y="2"/>
                </a:lnTo>
                <a:lnTo>
                  <a:pt x="334" y="3"/>
                </a:lnTo>
                <a:lnTo>
                  <a:pt x="333" y="3"/>
                </a:lnTo>
                <a:lnTo>
                  <a:pt x="333" y="4"/>
                </a:lnTo>
                <a:lnTo>
                  <a:pt x="333" y="4"/>
                </a:lnTo>
                <a:close/>
                <a:moveTo>
                  <a:pt x="291" y="4"/>
                </a:moveTo>
                <a:lnTo>
                  <a:pt x="267" y="4"/>
                </a:lnTo>
                <a:lnTo>
                  <a:pt x="266" y="3"/>
                </a:lnTo>
                <a:lnTo>
                  <a:pt x="264" y="3"/>
                </a:lnTo>
                <a:lnTo>
                  <a:pt x="264" y="2"/>
                </a:lnTo>
                <a:lnTo>
                  <a:pt x="264" y="2"/>
                </a:lnTo>
                <a:lnTo>
                  <a:pt x="264" y="1"/>
                </a:lnTo>
                <a:lnTo>
                  <a:pt x="264" y="1"/>
                </a:lnTo>
                <a:lnTo>
                  <a:pt x="266" y="0"/>
                </a:lnTo>
                <a:lnTo>
                  <a:pt x="267" y="0"/>
                </a:lnTo>
                <a:lnTo>
                  <a:pt x="291" y="0"/>
                </a:lnTo>
                <a:lnTo>
                  <a:pt x="291" y="0"/>
                </a:lnTo>
                <a:lnTo>
                  <a:pt x="292" y="1"/>
                </a:lnTo>
                <a:lnTo>
                  <a:pt x="292" y="1"/>
                </a:lnTo>
                <a:lnTo>
                  <a:pt x="292" y="2"/>
                </a:lnTo>
                <a:lnTo>
                  <a:pt x="292" y="2"/>
                </a:lnTo>
                <a:lnTo>
                  <a:pt x="292" y="3"/>
                </a:lnTo>
                <a:lnTo>
                  <a:pt x="291" y="3"/>
                </a:lnTo>
                <a:lnTo>
                  <a:pt x="291" y="4"/>
                </a:lnTo>
                <a:lnTo>
                  <a:pt x="291" y="4"/>
                </a:lnTo>
                <a:close/>
                <a:moveTo>
                  <a:pt x="248" y="4"/>
                </a:moveTo>
                <a:lnTo>
                  <a:pt x="224" y="4"/>
                </a:lnTo>
                <a:lnTo>
                  <a:pt x="222" y="3"/>
                </a:lnTo>
                <a:lnTo>
                  <a:pt x="222" y="3"/>
                </a:lnTo>
                <a:lnTo>
                  <a:pt x="222" y="2"/>
                </a:lnTo>
                <a:lnTo>
                  <a:pt x="222" y="1"/>
                </a:lnTo>
                <a:lnTo>
                  <a:pt x="222" y="0"/>
                </a:lnTo>
                <a:lnTo>
                  <a:pt x="224" y="0"/>
                </a:lnTo>
                <a:lnTo>
                  <a:pt x="248" y="0"/>
                </a:lnTo>
                <a:lnTo>
                  <a:pt x="249" y="0"/>
                </a:lnTo>
                <a:lnTo>
                  <a:pt x="249" y="1"/>
                </a:lnTo>
                <a:lnTo>
                  <a:pt x="250" y="1"/>
                </a:lnTo>
                <a:lnTo>
                  <a:pt x="250" y="2"/>
                </a:lnTo>
                <a:lnTo>
                  <a:pt x="250" y="2"/>
                </a:lnTo>
                <a:lnTo>
                  <a:pt x="249" y="3"/>
                </a:lnTo>
                <a:lnTo>
                  <a:pt x="249" y="3"/>
                </a:lnTo>
                <a:lnTo>
                  <a:pt x="248" y="4"/>
                </a:lnTo>
                <a:lnTo>
                  <a:pt x="248" y="4"/>
                </a:lnTo>
                <a:close/>
                <a:moveTo>
                  <a:pt x="206" y="4"/>
                </a:moveTo>
                <a:lnTo>
                  <a:pt x="182" y="4"/>
                </a:lnTo>
                <a:lnTo>
                  <a:pt x="180" y="3"/>
                </a:lnTo>
                <a:lnTo>
                  <a:pt x="179" y="3"/>
                </a:lnTo>
                <a:lnTo>
                  <a:pt x="179" y="2"/>
                </a:lnTo>
                <a:lnTo>
                  <a:pt x="179" y="2"/>
                </a:lnTo>
                <a:lnTo>
                  <a:pt x="179" y="1"/>
                </a:lnTo>
                <a:lnTo>
                  <a:pt x="179" y="1"/>
                </a:lnTo>
                <a:lnTo>
                  <a:pt x="180" y="0"/>
                </a:lnTo>
                <a:lnTo>
                  <a:pt x="182" y="0"/>
                </a:lnTo>
                <a:lnTo>
                  <a:pt x="206" y="0"/>
                </a:lnTo>
                <a:lnTo>
                  <a:pt x="206" y="0"/>
                </a:lnTo>
                <a:lnTo>
                  <a:pt x="207" y="1"/>
                </a:lnTo>
                <a:lnTo>
                  <a:pt x="207" y="1"/>
                </a:lnTo>
                <a:lnTo>
                  <a:pt x="207" y="2"/>
                </a:lnTo>
                <a:lnTo>
                  <a:pt x="207" y="2"/>
                </a:lnTo>
                <a:lnTo>
                  <a:pt x="207" y="3"/>
                </a:lnTo>
                <a:lnTo>
                  <a:pt x="206" y="3"/>
                </a:lnTo>
                <a:lnTo>
                  <a:pt x="206" y="4"/>
                </a:lnTo>
                <a:lnTo>
                  <a:pt x="206" y="4"/>
                </a:lnTo>
                <a:close/>
                <a:moveTo>
                  <a:pt x="163" y="4"/>
                </a:moveTo>
                <a:lnTo>
                  <a:pt x="139" y="4"/>
                </a:lnTo>
                <a:lnTo>
                  <a:pt x="139" y="3"/>
                </a:lnTo>
                <a:lnTo>
                  <a:pt x="137" y="3"/>
                </a:lnTo>
                <a:lnTo>
                  <a:pt x="137" y="2"/>
                </a:lnTo>
                <a:lnTo>
                  <a:pt x="137" y="2"/>
                </a:lnTo>
                <a:lnTo>
                  <a:pt x="137" y="1"/>
                </a:lnTo>
                <a:lnTo>
                  <a:pt x="137" y="1"/>
                </a:lnTo>
                <a:lnTo>
                  <a:pt x="139" y="0"/>
                </a:lnTo>
                <a:lnTo>
                  <a:pt x="139" y="0"/>
                </a:lnTo>
                <a:lnTo>
                  <a:pt x="163" y="0"/>
                </a:lnTo>
                <a:lnTo>
                  <a:pt x="164" y="0"/>
                </a:lnTo>
                <a:lnTo>
                  <a:pt x="164" y="1"/>
                </a:lnTo>
                <a:lnTo>
                  <a:pt x="165" y="1"/>
                </a:lnTo>
                <a:lnTo>
                  <a:pt x="165" y="2"/>
                </a:lnTo>
                <a:lnTo>
                  <a:pt x="165" y="2"/>
                </a:lnTo>
                <a:lnTo>
                  <a:pt x="164" y="3"/>
                </a:lnTo>
                <a:lnTo>
                  <a:pt x="164" y="3"/>
                </a:lnTo>
                <a:lnTo>
                  <a:pt x="163" y="4"/>
                </a:lnTo>
                <a:lnTo>
                  <a:pt x="163" y="4"/>
                </a:lnTo>
                <a:close/>
                <a:moveTo>
                  <a:pt x="121" y="4"/>
                </a:moveTo>
                <a:lnTo>
                  <a:pt x="97" y="4"/>
                </a:lnTo>
                <a:lnTo>
                  <a:pt x="95" y="3"/>
                </a:lnTo>
                <a:lnTo>
                  <a:pt x="95" y="3"/>
                </a:lnTo>
                <a:lnTo>
                  <a:pt x="94" y="2"/>
                </a:lnTo>
                <a:lnTo>
                  <a:pt x="94" y="2"/>
                </a:lnTo>
                <a:lnTo>
                  <a:pt x="94" y="1"/>
                </a:lnTo>
                <a:lnTo>
                  <a:pt x="95" y="1"/>
                </a:lnTo>
                <a:lnTo>
                  <a:pt x="95" y="0"/>
                </a:lnTo>
                <a:lnTo>
                  <a:pt x="97" y="0"/>
                </a:lnTo>
                <a:lnTo>
                  <a:pt x="121" y="0"/>
                </a:lnTo>
                <a:lnTo>
                  <a:pt x="121" y="0"/>
                </a:lnTo>
                <a:lnTo>
                  <a:pt x="122" y="1"/>
                </a:lnTo>
                <a:lnTo>
                  <a:pt x="122" y="1"/>
                </a:lnTo>
                <a:lnTo>
                  <a:pt x="123" y="2"/>
                </a:lnTo>
                <a:lnTo>
                  <a:pt x="122" y="2"/>
                </a:lnTo>
                <a:lnTo>
                  <a:pt x="122" y="3"/>
                </a:lnTo>
                <a:lnTo>
                  <a:pt x="121" y="3"/>
                </a:lnTo>
                <a:lnTo>
                  <a:pt x="121" y="4"/>
                </a:lnTo>
                <a:lnTo>
                  <a:pt x="121" y="4"/>
                </a:lnTo>
                <a:close/>
                <a:moveTo>
                  <a:pt x="79" y="4"/>
                </a:moveTo>
                <a:lnTo>
                  <a:pt x="55" y="4"/>
                </a:lnTo>
                <a:lnTo>
                  <a:pt x="54" y="3"/>
                </a:lnTo>
                <a:lnTo>
                  <a:pt x="52" y="3"/>
                </a:lnTo>
                <a:lnTo>
                  <a:pt x="52" y="2"/>
                </a:lnTo>
                <a:lnTo>
                  <a:pt x="52" y="2"/>
                </a:lnTo>
                <a:lnTo>
                  <a:pt x="52" y="1"/>
                </a:lnTo>
                <a:lnTo>
                  <a:pt x="52" y="1"/>
                </a:lnTo>
                <a:lnTo>
                  <a:pt x="54" y="0"/>
                </a:lnTo>
                <a:lnTo>
                  <a:pt x="55" y="0"/>
                </a:lnTo>
                <a:lnTo>
                  <a:pt x="79" y="0"/>
                </a:lnTo>
                <a:lnTo>
                  <a:pt x="79" y="0"/>
                </a:lnTo>
                <a:lnTo>
                  <a:pt x="80" y="1"/>
                </a:lnTo>
                <a:lnTo>
                  <a:pt x="80" y="1"/>
                </a:lnTo>
                <a:lnTo>
                  <a:pt x="80" y="2"/>
                </a:lnTo>
                <a:lnTo>
                  <a:pt x="80" y="2"/>
                </a:lnTo>
                <a:lnTo>
                  <a:pt x="80" y="3"/>
                </a:lnTo>
                <a:lnTo>
                  <a:pt x="79" y="3"/>
                </a:lnTo>
                <a:lnTo>
                  <a:pt x="79" y="4"/>
                </a:lnTo>
                <a:lnTo>
                  <a:pt x="79" y="4"/>
                </a:lnTo>
                <a:close/>
                <a:moveTo>
                  <a:pt x="36" y="4"/>
                </a:moveTo>
                <a:lnTo>
                  <a:pt x="12" y="4"/>
                </a:lnTo>
                <a:lnTo>
                  <a:pt x="10" y="3"/>
                </a:lnTo>
                <a:lnTo>
                  <a:pt x="10" y="3"/>
                </a:lnTo>
                <a:lnTo>
                  <a:pt x="9" y="2"/>
                </a:lnTo>
                <a:lnTo>
                  <a:pt x="9" y="2"/>
                </a:lnTo>
                <a:lnTo>
                  <a:pt x="9" y="1"/>
                </a:lnTo>
                <a:lnTo>
                  <a:pt x="10" y="1"/>
                </a:lnTo>
                <a:lnTo>
                  <a:pt x="10" y="0"/>
                </a:lnTo>
                <a:lnTo>
                  <a:pt x="12" y="0"/>
                </a:lnTo>
                <a:lnTo>
                  <a:pt x="36" y="0"/>
                </a:lnTo>
                <a:lnTo>
                  <a:pt x="37" y="0"/>
                </a:lnTo>
                <a:lnTo>
                  <a:pt x="37" y="1"/>
                </a:lnTo>
                <a:lnTo>
                  <a:pt x="38" y="2"/>
                </a:lnTo>
                <a:lnTo>
                  <a:pt x="37" y="3"/>
                </a:lnTo>
                <a:lnTo>
                  <a:pt x="37" y="3"/>
                </a:lnTo>
                <a:lnTo>
                  <a:pt x="36" y="4"/>
                </a:lnTo>
                <a:lnTo>
                  <a:pt x="36" y="4"/>
                </a:lnTo>
                <a:close/>
              </a:path>
            </a:pathLst>
          </a:custGeom>
          <a:solidFill>
            <a:srgbClr val="000000"/>
          </a:solidFill>
          <a:ln w="25400">
            <a:solidFill>
              <a:srgbClr val="000000"/>
            </a:solidFill>
            <a:prstDash val="solid"/>
            <a:round/>
            <a:headEnd/>
            <a:tailEnd/>
          </a:ln>
        </p:spPr>
        <p:txBody>
          <a:bodyPr/>
          <a:lstStyle/>
          <a:p>
            <a:endParaRPr lang="en-US"/>
          </a:p>
        </p:txBody>
      </p:sp>
      <p:sp>
        <p:nvSpPr>
          <p:cNvPr id="303157" name="Rectangle 53">
            <a:extLst>
              <a:ext uri="{FF2B5EF4-FFF2-40B4-BE49-F238E27FC236}">
                <a16:creationId xmlns:a16="http://schemas.microsoft.com/office/drawing/2014/main" id="{A882A9BA-2665-6F4F-9FA6-70B327F4F209}"/>
              </a:ext>
            </a:extLst>
          </p:cNvPr>
          <p:cNvSpPr>
            <a:spLocks noChangeArrowheads="1"/>
          </p:cNvSpPr>
          <p:nvPr/>
        </p:nvSpPr>
        <p:spPr bwMode="auto">
          <a:xfrm>
            <a:off x="5724525" y="2525713"/>
            <a:ext cx="1014413" cy="438150"/>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158" name="Rectangle 54">
            <a:extLst>
              <a:ext uri="{FF2B5EF4-FFF2-40B4-BE49-F238E27FC236}">
                <a16:creationId xmlns:a16="http://schemas.microsoft.com/office/drawing/2014/main" id="{CE23CE33-B02A-2D49-8BEB-8080086DF14D}"/>
              </a:ext>
            </a:extLst>
          </p:cNvPr>
          <p:cNvSpPr>
            <a:spLocks noChangeArrowheads="1"/>
          </p:cNvSpPr>
          <p:nvPr/>
        </p:nvSpPr>
        <p:spPr bwMode="auto">
          <a:xfrm>
            <a:off x="5724525" y="2424113"/>
            <a:ext cx="1014413" cy="53975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159" name="Rectangle 55">
            <a:extLst>
              <a:ext uri="{FF2B5EF4-FFF2-40B4-BE49-F238E27FC236}">
                <a16:creationId xmlns:a16="http://schemas.microsoft.com/office/drawing/2014/main" id="{DEF2A615-20FB-0445-AA00-B7E611896322}"/>
              </a:ext>
            </a:extLst>
          </p:cNvPr>
          <p:cNvSpPr>
            <a:spLocks noChangeArrowheads="1"/>
          </p:cNvSpPr>
          <p:nvPr/>
        </p:nvSpPr>
        <p:spPr bwMode="auto">
          <a:xfrm>
            <a:off x="5989638" y="2505075"/>
            <a:ext cx="5207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s :</a:t>
            </a:r>
          </a:p>
          <a:p>
            <a:pPr algn="ctr"/>
            <a:r>
              <a:rPr lang="en-US" altLang="en-US" sz="1200" b="1">
                <a:solidFill>
                  <a:srgbClr val="000000"/>
                </a:solidFill>
                <a:latin typeface="Arial" panose="020B0604020202020204" pitchFamily="34" charset="0"/>
              </a:rPr>
              <a:t>Sensor</a:t>
            </a:r>
            <a:endParaRPr lang="en-US" altLang="en-US" sz="2800" b="1">
              <a:solidFill>
                <a:schemeClr val="tx2"/>
              </a:solidFill>
              <a:latin typeface="Tahoma" panose="020B0604030504040204" pitchFamily="34" charset="0"/>
            </a:endParaRPr>
          </a:p>
        </p:txBody>
      </p:sp>
      <p:sp>
        <p:nvSpPr>
          <p:cNvPr id="303160" name="Line 56">
            <a:extLst>
              <a:ext uri="{FF2B5EF4-FFF2-40B4-BE49-F238E27FC236}">
                <a16:creationId xmlns:a16="http://schemas.microsoft.com/office/drawing/2014/main" id="{0F2BEA76-996B-994A-8A3B-402F3F46ADFE}"/>
              </a:ext>
            </a:extLst>
          </p:cNvPr>
          <p:cNvSpPr>
            <a:spLocks noChangeShapeType="1"/>
          </p:cNvSpPr>
          <p:nvPr/>
        </p:nvSpPr>
        <p:spPr bwMode="auto">
          <a:xfrm flipH="1">
            <a:off x="5245100" y="2744788"/>
            <a:ext cx="479425"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161" name="Rectangle 57">
            <a:extLst>
              <a:ext uri="{FF2B5EF4-FFF2-40B4-BE49-F238E27FC236}">
                <a16:creationId xmlns:a16="http://schemas.microsoft.com/office/drawing/2014/main" id="{49B2D259-2984-9E4C-A500-E8122C9658E9}"/>
              </a:ext>
            </a:extLst>
          </p:cNvPr>
          <p:cNvSpPr>
            <a:spLocks noChangeArrowheads="1"/>
          </p:cNvSpPr>
          <p:nvPr/>
        </p:nvSpPr>
        <p:spPr bwMode="auto">
          <a:xfrm>
            <a:off x="5691188" y="4649788"/>
            <a:ext cx="1243012" cy="43815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162" name="Rectangle 58">
            <a:extLst>
              <a:ext uri="{FF2B5EF4-FFF2-40B4-BE49-F238E27FC236}">
                <a16:creationId xmlns:a16="http://schemas.microsoft.com/office/drawing/2014/main" id="{F76661A5-14B8-134F-BD04-E1741164B3AE}"/>
              </a:ext>
            </a:extLst>
          </p:cNvPr>
          <p:cNvSpPr>
            <a:spLocks noChangeArrowheads="1"/>
          </p:cNvSpPr>
          <p:nvPr/>
        </p:nvSpPr>
        <p:spPr bwMode="auto">
          <a:xfrm>
            <a:off x="6253163" y="4697413"/>
            <a:ext cx="2032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ic :</a:t>
            </a:r>
            <a:endParaRPr lang="en-US" altLang="en-US" sz="2800" b="1">
              <a:solidFill>
                <a:schemeClr val="tx2"/>
              </a:solidFill>
              <a:latin typeface="Tahoma" panose="020B0604030504040204" pitchFamily="34" charset="0"/>
            </a:endParaRPr>
          </a:p>
        </p:txBody>
      </p:sp>
      <p:sp>
        <p:nvSpPr>
          <p:cNvPr id="303163" name="Rectangle 59">
            <a:extLst>
              <a:ext uri="{FF2B5EF4-FFF2-40B4-BE49-F238E27FC236}">
                <a16:creationId xmlns:a16="http://schemas.microsoft.com/office/drawing/2014/main" id="{13F886D9-F329-E84F-A42F-AEF91B3E1F6A}"/>
              </a:ext>
            </a:extLst>
          </p:cNvPr>
          <p:cNvSpPr>
            <a:spLocks noChangeArrowheads="1"/>
          </p:cNvSpPr>
          <p:nvPr/>
        </p:nvSpPr>
        <p:spPr bwMode="auto">
          <a:xfrm>
            <a:off x="5951538" y="4865688"/>
            <a:ext cx="8509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InstrControl</a:t>
            </a:r>
            <a:endParaRPr lang="en-US" altLang="en-US" sz="2800" b="1">
              <a:solidFill>
                <a:schemeClr val="tx2"/>
              </a:solidFill>
              <a:latin typeface="Tahoma" panose="020B0604030504040204" pitchFamily="34" charset="0"/>
            </a:endParaRPr>
          </a:p>
        </p:txBody>
      </p:sp>
      <p:sp>
        <p:nvSpPr>
          <p:cNvPr id="303164" name="Line 60">
            <a:extLst>
              <a:ext uri="{FF2B5EF4-FFF2-40B4-BE49-F238E27FC236}">
                <a16:creationId xmlns:a16="http://schemas.microsoft.com/office/drawing/2014/main" id="{AA085153-7DFD-514D-B301-07E4A3662522}"/>
              </a:ext>
            </a:extLst>
          </p:cNvPr>
          <p:cNvSpPr>
            <a:spLocks noChangeShapeType="1"/>
          </p:cNvSpPr>
          <p:nvPr/>
        </p:nvSpPr>
        <p:spPr bwMode="auto">
          <a:xfrm flipV="1">
            <a:off x="6373813" y="2963863"/>
            <a:ext cx="1587" cy="168592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165" name="Freeform 61">
            <a:extLst>
              <a:ext uri="{FF2B5EF4-FFF2-40B4-BE49-F238E27FC236}">
                <a16:creationId xmlns:a16="http://schemas.microsoft.com/office/drawing/2014/main" id="{8CA516DD-9920-5E4B-833F-FEBE852BB358}"/>
              </a:ext>
            </a:extLst>
          </p:cNvPr>
          <p:cNvSpPr>
            <a:spLocks noEditPoints="1"/>
          </p:cNvSpPr>
          <p:nvPr/>
        </p:nvSpPr>
        <p:spPr bwMode="auto">
          <a:xfrm>
            <a:off x="6891338" y="4302125"/>
            <a:ext cx="1012825" cy="3175"/>
          </a:xfrm>
          <a:custGeom>
            <a:avLst/>
            <a:gdLst>
              <a:gd name="T0" fmla="*/ 1 w 1057"/>
              <a:gd name="T1" fmla="*/ 0 h 4"/>
              <a:gd name="T2" fmla="*/ 42 w 1057"/>
              <a:gd name="T3" fmla="*/ 2 h 4"/>
              <a:gd name="T4" fmla="*/ 111 w 1057"/>
              <a:gd name="T5" fmla="*/ 4 h 4"/>
              <a:gd name="T6" fmla="*/ 155 w 1057"/>
              <a:gd name="T7" fmla="*/ 2 h 4"/>
              <a:gd name="T8" fmla="*/ 196 w 1057"/>
              <a:gd name="T9" fmla="*/ 0 h 4"/>
              <a:gd name="T10" fmla="*/ 170 w 1057"/>
              <a:gd name="T11" fmla="*/ 0 h 4"/>
              <a:gd name="T12" fmla="*/ 212 w 1057"/>
              <a:gd name="T13" fmla="*/ 2 h 4"/>
              <a:gd name="T14" fmla="*/ 255 w 1057"/>
              <a:gd name="T15" fmla="*/ 3 h 4"/>
              <a:gd name="T16" fmla="*/ 324 w 1057"/>
              <a:gd name="T17" fmla="*/ 3 h 4"/>
              <a:gd name="T18" fmla="*/ 367 w 1057"/>
              <a:gd name="T19" fmla="*/ 1 h 4"/>
              <a:gd name="T20" fmla="*/ 341 w 1057"/>
              <a:gd name="T21" fmla="*/ 0 h 4"/>
              <a:gd name="T22" fmla="*/ 381 w 1057"/>
              <a:gd name="T23" fmla="*/ 1 h 4"/>
              <a:gd name="T24" fmla="*/ 425 w 1057"/>
              <a:gd name="T25" fmla="*/ 3 h 4"/>
              <a:gd name="T26" fmla="*/ 494 w 1057"/>
              <a:gd name="T27" fmla="*/ 3 h 4"/>
              <a:gd name="T28" fmla="*/ 536 w 1057"/>
              <a:gd name="T29" fmla="*/ 1 h 4"/>
              <a:gd name="T30" fmla="*/ 510 w 1057"/>
              <a:gd name="T31" fmla="*/ 0 h 4"/>
              <a:gd name="T32" fmla="*/ 551 w 1057"/>
              <a:gd name="T33" fmla="*/ 1 h 4"/>
              <a:gd name="T34" fmla="*/ 594 w 1057"/>
              <a:gd name="T35" fmla="*/ 3 h 4"/>
              <a:gd name="T36" fmla="*/ 664 w 1057"/>
              <a:gd name="T37" fmla="*/ 3 h 4"/>
              <a:gd name="T38" fmla="*/ 706 w 1057"/>
              <a:gd name="T39" fmla="*/ 1 h 4"/>
              <a:gd name="T40" fmla="*/ 747 w 1057"/>
              <a:gd name="T41" fmla="*/ 0 h 4"/>
              <a:gd name="T42" fmla="*/ 722 w 1057"/>
              <a:gd name="T43" fmla="*/ 0 h 4"/>
              <a:gd name="T44" fmla="*/ 763 w 1057"/>
              <a:gd name="T45" fmla="*/ 2 h 4"/>
              <a:gd name="T46" fmla="*/ 832 w 1057"/>
              <a:gd name="T47" fmla="*/ 4 h 4"/>
              <a:gd name="T48" fmla="*/ 876 w 1057"/>
              <a:gd name="T49" fmla="*/ 2 h 4"/>
              <a:gd name="T50" fmla="*/ 917 w 1057"/>
              <a:gd name="T51" fmla="*/ 0 h 4"/>
              <a:gd name="T52" fmla="*/ 891 w 1057"/>
              <a:gd name="T53" fmla="*/ 0 h 4"/>
              <a:gd name="T54" fmla="*/ 933 w 1057"/>
              <a:gd name="T55" fmla="*/ 2 h 4"/>
              <a:gd name="T56" fmla="*/ 1002 w 1057"/>
              <a:gd name="T57" fmla="*/ 4 h 4"/>
              <a:gd name="T58" fmla="*/ 1046 w 1057"/>
              <a:gd name="T59" fmla="*/ 2 h 4"/>
              <a:gd name="T60" fmla="*/ 1030 w 1057"/>
              <a:gd name="T61" fmla="*/ 4 h 4"/>
              <a:gd name="T62" fmla="*/ 1056 w 1057"/>
              <a:gd name="T63" fmla="*/ 3 h 4"/>
              <a:gd name="T64" fmla="*/ 1014 w 1057"/>
              <a:gd name="T65" fmla="*/ 2 h 4"/>
              <a:gd name="T66" fmla="*/ 971 w 1057"/>
              <a:gd name="T67" fmla="*/ 0 h 4"/>
              <a:gd name="T68" fmla="*/ 902 w 1057"/>
              <a:gd name="T69" fmla="*/ 1 h 4"/>
              <a:gd name="T70" fmla="*/ 859 w 1057"/>
              <a:gd name="T71" fmla="*/ 3 h 4"/>
              <a:gd name="T72" fmla="*/ 884 w 1057"/>
              <a:gd name="T73" fmla="*/ 4 h 4"/>
              <a:gd name="T74" fmla="*/ 844 w 1057"/>
              <a:gd name="T75" fmla="*/ 2 h 4"/>
              <a:gd name="T76" fmla="*/ 801 w 1057"/>
              <a:gd name="T77" fmla="*/ 0 h 4"/>
              <a:gd name="T78" fmla="*/ 733 w 1057"/>
              <a:gd name="T79" fmla="*/ 0 h 4"/>
              <a:gd name="T80" fmla="*/ 689 w 1057"/>
              <a:gd name="T81" fmla="*/ 2 h 4"/>
              <a:gd name="T82" fmla="*/ 648 w 1057"/>
              <a:gd name="T83" fmla="*/ 4 h 4"/>
              <a:gd name="T84" fmla="*/ 674 w 1057"/>
              <a:gd name="T85" fmla="*/ 3 h 4"/>
              <a:gd name="T86" fmla="*/ 632 w 1057"/>
              <a:gd name="T87" fmla="*/ 1 h 4"/>
              <a:gd name="T88" fmla="*/ 564 w 1057"/>
              <a:gd name="T89" fmla="*/ 0 h 4"/>
              <a:gd name="T90" fmla="*/ 519 w 1057"/>
              <a:gd name="T91" fmla="*/ 2 h 4"/>
              <a:gd name="T92" fmla="*/ 477 w 1057"/>
              <a:gd name="T93" fmla="*/ 3 h 4"/>
              <a:gd name="T94" fmla="*/ 504 w 1057"/>
              <a:gd name="T95" fmla="*/ 4 h 4"/>
              <a:gd name="T96" fmla="*/ 463 w 1057"/>
              <a:gd name="T97" fmla="*/ 2 h 4"/>
              <a:gd name="T98" fmla="*/ 419 w 1057"/>
              <a:gd name="T99" fmla="*/ 0 h 4"/>
              <a:gd name="T100" fmla="*/ 350 w 1057"/>
              <a:gd name="T101" fmla="*/ 1 h 4"/>
              <a:gd name="T102" fmla="*/ 308 w 1057"/>
              <a:gd name="T103" fmla="*/ 3 h 4"/>
              <a:gd name="T104" fmla="*/ 334 w 1057"/>
              <a:gd name="T105" fmla="*/ 4 h 4"/>
              <a:gd name="T106" fmla="*/ 293 w 1057"/>
              <a:gd name="T107" fmla="*/ 2 h 4"/>
              <a:gd name="T108" fmla="*/ 250 w 1057"/>
              <a:gd name="T109" fmla="*/ 0 h 4"/>
              <a:gd name="T110" fmla="*/ 181 w 1057"/>
              <a:gd name="T111" fmla="*/ 1 h 4"/>
              <a:gd name="T112" fmla="*/ 138 w 1057"/>
              <a:gd name="T113" fmla="*/ 3 h 4"/>
              <a:gd name="T114" fmla="*/ 163 w 1057"/>
              <a:gd name="T115" fmla="*/ 4 h 4"/>
              <a:gd name="T116" fmla="*/ 123 w 1057"/>
              <a:gd name="T117" fmla="*/ 2 h 4"/>
              <a:gd name="T118" fmla="*/ 80 w 1057"/>
              <a:gd name="T119" fmla="*/ 0 h 4"/>
              <a:gd name="T120" fmla="*/ 12 w 1057"/>
              <a:gd name="T1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7" h="4">
                <a:moveTo>
                  <a:pt x="1" y="0"/>
                </a:moveTo>
                <a:lnTo>
                  <a:pt x="26" y="0"/>
                </a:lnTo>
                <a:lnTo>
                  <a:pt x="27" y="0"/>
                </a:lnTo>
                <a:lnTo>
                  <a:pt x="27" y="1"/>
                </a:lnTo>
                <a:lnTo>
                  <a:pt x="28" y="2"/>
                </a:lnTo>
                <a:lnTo>
                  <a:pt x="27" y="3"/>
                </a:lnTo>
                <a:lnTo>
                  <a:pt x="27" y="3"/>
                </a:lnTo>
                <a:lnTo>
                  <a:pt x="26" y="4"/>
                </a:lnTo>
                <a:lnTo>
                  <a:pt x="1" y="4"/>
                </a:lnTo>
                <a:lnTo>
                  <a:pt x="1" y="3"/>
                </a:lnTo>
                <a:lnTo>
                  <a:pt x="0" y="3"/>
                </a:lnTo>
                <a:lnTo>
                  <a:pt x="0" y="2"/>
                </a:lnTo>
                <a:lnTo>
                  <a:pt x="0" y="2"/>
                </a:lnTo>
                <a:lnTo>
                  <a:pt x="0" y="1"/>
                </a:lnTo>
                <a:lnTo>
                  <a:pt x="0" y="1"/>
                </a:lnTo>
                <a:lnTo>
                  <a:pt x="1" y="0"/>
                </a:lnTo>
                <a:lnTo>
                  <a:pt x="1" y="0"/>
                </a:lnTo>
                <a:lnTo>
                  <a:pt x="1" y="0"/>
                </a:lnTo>
                <a:close/>
                <a:moveTo>
                  <a:pt x="44" y="0"/>
                </a:moveTo>
                <a:lnTo>
                  <a:pt x="69" y="0"/>
                </a:lnTo>
                <a:lnTo>
                  <a:pt x="69" y="0"/>
                </a:lnTo>
                <a:lnTo>
                  <a:pt x="70" y="1"/>
                </a:lnTo>
                <a:lnTo>
                  <a:pt x="70" y="1"/>
                </a:lnTo>
                <a:lnTo>
                  <a:pt x="70" y="2"/>
                </a:lnTo>
                <a:lnTo>
                  <a:pt x="70" y="2"/>
                </a:lnTo>
                <a:lnTo>
                  <a:pt x="70" y="3"/>
                </a:lnTo>
                <a:lnTo>
                  <a:pt x="69" y="3"/>
                </a:lnTo>
                <a:lnTo>
                  <a:pt x="69" y="4"/>
                </a:lnTo>
                <a:lnTo>
                  <a:pt x="44" y="4"/>
                </a:lnTo>
                <a:lnTo>
                  <a:pt x="43" y="3"/>
                </a:lnTo>
                <a:lnTo>
                  <a:pt x="43" y="3"/>
                </a:lnTo>
                <a:lnTo>
                  <a:pt x="42" y="2"/>
                </a:lnTo>
                <a:lnTo>
                  <a:pt x="42" y="2"/>
                </a:lnTo>
                <a:lnTo>
                  <a:pt x="42" y="1"/>
                </a:lnTo>
                <a:lnTo>
                  <a:pt x="43" y="1"/>
                </a:lnTo>
                <a:lnTo>
                  <a:pt x="43" y="0"/>
                </a:lnTo>
                <a:lnTo>
                  <a:pt x="44" y="0"/>
                </a:lnTo>
                <a:lnTo>
                  <a:pt x="44" y="0"/>
                </a:lnTo>
                <a:close/>
                <a:moveTo>
                  <a:pt x="86" y="0"/>
                </a:moveTo>
                <a:lnTo>
                  <a:pt x="111" y="0"/>
                </a:lnTo>
                <a:lnTo>
                  <a:pt x="112" y="0"/>
                </a:lnTo>
                <a:lnTo>
                  <a:pt x="112" y="1"/>
                </a:lnTo>
                <a:lnTo>
                  <a:pt x="113" y="1"/>
                </a:lnTo>
                <a:lnTo>
                  <a:pt x="113" y="2"/>
                </a:lnTo>
                <a:lnTo>
                  <a:pt x="113" y="2"/>
                </a:lnTo>
                <a:lnTo>
                  <a:pt x="112" y="3"/>
                </a:lnTo>
                <a:lnTo>
                  <a:pt x="112" y="3"/>
                </a:lnTo>
                <a:lnTo>
                  <a:pt x="111" y="4"/>
                </a:lnTo>
                <a:lnTo>
                  <a:pt x="86" y="4"/>
                </a:lnTo>
                <a:lnTo>
                  <a:pt x="85" y="3"/>
                </a:lnTo>
                <a:lnTo>
                  <a:pt x="85" y="3"/>
                </a:lnTo>
                <a:lnTo>
                  <a:pt x="85" y="2"/>
                </a:lnTo>
                <a:lnTo>
                  <a:pt x="85" y="2"/>
                </a:lnTo>
                <a:lnTo>
                  <a:pt x="85" y="1"/>
                </a:lnTo>
                <a:lnTo>
                  <a:pt x="85" y="1"/>
                </a:lnTo>
                <a:lnTo>
                  <a:pt x="85" y="0"/>
                </a:lnTo>
                <a:lnTo>
                  <a:pt x="86" y="0"/>
                </a:lnTo>
                <a:lnTo>
                  <a:pt x="86" y="0"/>
                </a:lnTo>
                <a:close/>
                <a:moveTo>
                  <a:pt x="129" y="0"/>
                </a:moveTo>
                <a:lnTo>
                  <a:pt x="154" y="0"/>
                </a:lnTo>
                <a:lnTo>
                  <a:pt x="154" y="0"/>
                </a:lnTo>
                <a:lnTo>
                  <a:pt x="155" y="1"/>
                </a:lnTo>
                <a:lnTo>
                  <a:pt x="155" y="1"/>
                </a:lnTo>
                <a:lnTo>
                  <a:pt x="155" y="2"/>
                </a:lnTo>
                <a:lnTo>
                  <a:pt x="155" y="2"/>
                </a:lnTo>
                <a:lnTo>
                  <a:pt x="155" y="3"/>
                </a:lnTo>
                <a:lnTo>
                  <a:pt x="154" y="3"/>
                </a:lnTo>
                <a:lnTo>
                  <a:pt x="154" y="4"/>
                </a:lnTo>
                <a:lnTo>
                  <a:pt x="129" y="4"/>
                </a:lnTo>
                <a:lnTo>
                  <a:pt x="128" y="3"/>
                </a:lnTo>
                <a:lnTo>
                  <a:pt x="127" y="3"/>
                </a:lnTo>
                <a:lnTo>
                  <a:pt x="127" y="2"/>
                </a:lnTo>
                <a:lnTo>
                  <a:pt x="127" y="2"/>
                </a:lnTo>
                <a:lnTo>
                  <a:pt x="127" y="1"/>
                </a:lnTo>
                <a:lnTo>
                  <a:pt x="127" y="1"/>
                </a:lnTo>
                <a:lnTo>
                  <a:pt x="128" y="0"/>
                </a:lnTo>
                <a:lnTo>
                  <a:pt x="129" y="0"/>
                </a:lnTo>
                <a:lnTo>
                  <a:pt x="129" y="0"/>
                </a:lnTo>
                <a:close/>
                <a:moveTo>
                  <a:pt x="171" y="0"/>
                </a:moveTo>
                <a:lnTo>
                  <a:pt x="196" y="0"/>
                </a:lnTo>
                <a:lnTo>
                  <a:pt x="196" y="0"/>
                </a:lnTo>
                <a:lnTo>
                  <a:pt x="197" y="1"/>
                </a:lnTo>
                <a:lnTo>
                  <a:pt x="197" y="1"/>
                </a:lnTo>
                <a:lnTo>
                  <a:pt x="198" y="2"/>
                </a:lnTo>
                <a:lnTo>
                  <a:pt x="197" y="2"/>
                </a:lnTo>
                <a:lnTo>
                  <a:pt x="197" y="3"/>
                </a:lnTo>
                <a:lnTo>
                  <a:pt x="196" y="3"/>
                </a:lnTo>
                <a:lnTo>
                  <a:pt x="196" y="4"/>
                </a:lnTo>
                <a:lnTo>
                  <a:pt x="171" y="4"/>
                </a:lnTo>
                <a:lnTo>
                  <a:pt x="170" y="3"/>
                </a:lnTo>
                <a:lnTo>
                  <a:pt x="170" y="3"/>
                </a:lnTo>
                <a:lnTo>
                  <a:pt x="169" y="2"/>
                </a:lnTo>
                <a:lnTo>
                  <a:pt x="169" y="2"/>
                </a:lnTo>
                <a:lnTo>
                  <a:pt x="169" y="1"/>
                </a:lnTo>
                <a:lnTo>
                  <a:pt x="170" y="1"/>
                </a:lnTo>
                <a:lnTo>
                  <a:pt x="170" y="0"/>
                </a:lnTo>
                <a:lnTo>
                  <a:pt x="171" y="0"/>
                </a:lnTo>
                <a:lnTo>
                  <a:pt x="171" y="0"/>
                </a:lnTo>
                <a:close/>
                <a:moveTo>
                  <a:pt x="213" y="0"/>
                </a:moveTo>
                <a:lnTo>
                  <a:pt x="238" y="0"/>
                </a:lnTo>
                <a:lnTo>
                  <a:pt x="239" y="0"/>
                </a:lnTo>
                <a:lnTo>
                  <a:pt x="240" y="1"/>
                </a:lnTo>
                <a:lnTo>
                  <a:pt x="240" y="1"/>
                </a:lnTo>
                <a:lnTo>
                  <a:pt x="240" y="2"/>
                </a:lnTo>
                <a:lnTo>
                  <a:pt x="240" y="2"/>
                </a:lnTo>
                <a:lnTo>
                  <a:pt x="240" y="3"/>
                </a:lnTo>
                <a:lnTo>
                  <a:pt x="239" y="3"/>
                </a:lnTo>
                <a:lnTo>
                  <a:pt x="238" y="4"/>
                </a:lnTo>
                <a:lnTo>
                  <a:pt x="213" y="4"/>
                </a:lnTo>
                <a:lnTo>
                  <a:pt x="213" y="3"/>
                </a:lnTo>
                <a:lnTo>
                  <a:pt x="212" y="3"/>
                </a:lnTo>
                <a:lnTo>
                  <a:pt x="212" y="2"/>
                </a:lnTo>
                <a:lnTo>
                  <a:pt x="212" y="1"/>
                </a:lnTo>
                <a:lnTo>
                  <a:pt x="213" y="0"/>
                </a:lnTo>
                <a:lnTo>
                  <a:pt x="213" y="0"/>
                </a:lnTo>
                <a:lnTo>
                  <a:pt x="213" y="0"/>
                </a:lnTo>
                <a:close/>
                <a:moveTo>
                  <a:pt x="256" y="0"/>
                </a:moveTo>
                <a:lnTo>
                  <a:pt x="281" y="0"/>
                </a:lnTo>
                <a:lnTo>
                  <a:pt x="281" y="0"/>
                </a:lnTo>
                <a:lnTo>
                  <a:pt x="282" y="1"/>
                </a:lnTo>
                <a:lnTo>
                  <a:pt x="282" y="1"/>
                </a:lnTo>
                <a:lnTo>
                  <a:pt x="282" y="2"/>
                </a:lnTo>
                <a:lnTo>
                  <a:pt x="282" y="2"/>
                </a:lnTo>
                <a:lnTo>
                  <a:pt x="282" y="3"/>
                </a:lnTo>
                <a:lnTo>
                  <a:pt x="281" y="3"/>
                </a:lnTo>
                <a:lnTo>
                  <a:pt x="281" y="4"/>
                </a:lnTo>
                <a:lnTo>
                  <a:pt x="256" y="4"/>
                </a:lnTo>
                <a:lnTo>
                  <a:pt x="255" y="3"/>
                </a:lnTo>
                <a:lnTo>
                  <a:pt x="255" y="3"/>
                </a:lnTo>
                <a:lnTo>
                  <a:pt x="254" y="2"/>
                </a:lnTo>
                <a:lnTo>
                  <a:pt x="254" y="2"/>
                </a:lnTo>
                <a:lnTo>
                  <a:pt x="254" y="1"/>
                </a:lnTo>
                <a:lnTo>
                  <a:pt x="255" y="1"/>
                </a:lnTo>
                <a:lnTo>
                  <a:pt x="255" y="0"/>
                </a:lnTo>
                <a:lnTo>
                  <a:pt x="256" y="0"/>
                </a:lnTo>
                <a:lnTo>
                  <a:pt x="256" y="0"/>
                </a:lnTo>
                <a:close/>
                <a:moveTo>
                  <a:pt x="298" y="0"/>
                </a:moveTo>
                <a:lnTo>
                  <a:pt x="323" y="0"/>
                </a:lnTo>
                <a:lnTo>
                  <a:pt x="324" y="0"/>
                </a:lnTo>
                <a:lnTo>
                  <a:pt x="324" y="1"/>
                </a:lnTo>
                <a:lnTo>
                  <a:pt x="325" y="1"/>
                </a:lnTo>
                <a:lnTo>
                  <a:pt x="325" y="2"/>
                </a:lnTo>
                <a:lnTo>
                  <a:pt x="325" y="2"/>
                </a:lnTo>
                <a:lnTo>
                  <a:pt x="324" y="3"/>
                </a:lnTo>
                <a:lnTo>
                  <a:pt x="324" y="3"/>
                </a:lnTo>
                <a:lnTo>
                  <a:pt x="323" y="4"/>
                </a:lnTo>
                <a:lnTo>
                  <a:pt x="298" y="4"/>
                </a:lnTo>
                <a:lnTo>
                  <a:pt x="297" y="3"/>
                </a:lnTo>
                <a:lnTo>
                  <a:pt x="297" y="3"/>
                </a:lnTo>
                <a:lnTo>
                  <a:pt x="297" y="2"/>
                </a:lnTo>
                <a:lnTo>
                  <a:pt x="297" y="2"/>
                </a:lnTo>
                <a:lnTo>
                  <a:pt x="297" y="1"/>
                </a:lnTo>
                <a:lnTo>
                  <a:pt x="297" y="1"/>
                </a:lnTo>
                <a:lnTo>
                  <a:pt x="297" y="0"/>
                </a:lnTo>
                <a:lnTo>
                  <a:pt x="298" y="0"/>
                </a:lnTo>
                <a:lnTo>
                  <a:pt x="298" y="0"/>
                </a:lnTo>
                <a:close/>
                <a:moveTo>
                  <a:pt x="341" y="0"/>
                </a:moveTo>
                <a:lnTo>
                  <a:pt x="366" y="0"/>
                </a:lnTo>
                <a:lnTo>
                  <a:pt x="366" y="0"/>
                </a:lnTo>
                <a:lnTo>
                  <a:pt x="367" y="1"/>
                </a:lnTo>
                <a:lnTo>
                  <a:pt x="367" y="1"/>
                </a:lnTo>
                <a:lnTo>
                  <a:pt x="367" y="2"/>
                </a:lnTo>
                <a:lnTo>
                  <a:pt x="367" y="2"/>
                </a:lnTo>
                <a:lnTo>
                  <a:pt x="367" y="3"/>
                </a:lnTo>
                <a:lnTo>
                  <a:pt x="366" y="3"/>
                </a:lnTo>
                <a:lnTo>
                  <a:pt x="366" y="4"/>
                </a:lnTo>
                <a:lnTo>
                  <a:pt x="341" y="4"/>
                </a:lnTo>
                <a:lnTo>
                  <a:pt x="340" y="3"/>
                </a:lnTo>
                <a:lnTo>
                  <a:pt x="339" y="3"/>
                </a:lnTo>
                <a:lnTo>
                  <a:pt x="339" y="2"/>
                </a:lnTo>
                <a:lnTo>
                  <a:pt x="339" y="2"/>
                </a:lnTo>
                <a:lnTo>
                  <a:pt x="339" y="1"/>
                </a:lnTo>
                <a:lnTo>
                  <a:pt x="339" y="1"/>
                </a:lnTo>
                <a:lnTo>
                  <a:pt x="340" y="0"/>
                </a:lnTo>
                <a:lnTo>
                  <a:pt x="341" y="0"/>
                </a:lnTo>
                <a:lnTo>
                  <a:pt x="341" y="0"/>
                </a:lnTo>
                <a:close/>
                <a:moveTo>
                  <a:pt x="383" y="0"/>
                </a:moveTo>
                <a:lnTo>
                  <a:pt x="408" y="0"/>
                </a:lnTo>
                <a:lnTo>
                  <a:pt x="409" y="0"/>
                </a:lnTo>
                <a:lnTo>
                  <a:pt x="409" y="1"/>
                </a:lnTo>
                <a:lnTo>
                  <a:pt x="409" y="1"/>
                </a:lnTo>
                <a:lnTo>
                  <a:pt x="410" y="2"/>
                </a:lnTo>
                <a:lnTo>
                  <a:pt x="409" y="2"/>
                </a:lnTo>
                <a:lnTo>
                  <a:pt x="409" y="3"/>
                </a:lnTo>
                <a:lnTo>
                  <a:pt x="409" y="3"/>
                </a:lnTo>
                <a:lnTo>
                  <a:pt x="408" y="4"/>
                </a:lnTo>
                <a:lnTo>
                  <a:pt x="383" y="4"/>
                </a:lnTo>
                <a:lnTo>
                  <a:pt x="382" y="3"/>
                </a:lnTo>
                <a:lnTo>
                  <a:pt x="382" y="3"/>
                </a:lnTo>
                <a:lnTo>
                  <a:pt x="381" y="2"/>
                </a:lnTo>
                <a:lnTo>
                  <a:pt x="381" y="2"/>
                </a:lnTo>
                <a:lnTo>
                  <a:pt x="381" y="1"/>
                </a:lnTo>
                <a:lnTo>
                  <a:pt x="382" y="1"/>
                </a:lnTo>
                <a:lnTo>
                  <a:pt x="382" y="0"/>
                </a:lnTo>
                <a:lnTo>
                  <a:pt x="383" y="0"/>
                </a:lnTo>
                <a:lnTo>
                  <a:pt x="383" y="0"/>
                </a:lnTo>
                <a:close/>
                <a:moveTo>
                  <a:pt x="425" y="0"/>
                </a:moveTo>
                <a:lnTo>
                  <a:pt x="450" y="0"/>
                </a:lnTo>
                <a:lnTo>
                  <a:pt x="451" y="0"/>
                </a:lnTo>
                <a:lnTo>
                  <a:pt x="452" y="1"/>
                </a:lnTo>
                <a:lnTo>
                  <a:pt x="452" y="1"/>
                </a:lnTo>
                <a:lnTo>
                  <a:pt x="452" y="2"/>
                </a:lnTo>
                <a:lnTo>
                  <a:pt x="452" y="2"/>
                </a:lnTo>
                <a:lnTo>
                  <a:pt x="452" y="3"/>
                </a:lnTo>
                <a:lnTo>
                  <a:pt x="451" y="3"/>
                </a:lnTo>
                <a:lnTo>
                  <a:pt x="450" y="4"/>
                </a:lnTo>
                <a:lnTo>
                  <a:pt x="425" y="4"/>
                </a:lnTo>
                <a:lnTo>
                  <a:pt x="425" y="3"/>
                </a:lnTo>
                <a:lnTo>
                  <a:pt x="424" y="3"/>
                </a:lnTo>
                <a:lnTo>
                  <a:pt x="424" y="2"/>
                </a:lnTo>
                <a:lnTo>
                  <a:pt x="424" y="2"/>
                </a:lnTo>
                <a:lnTo>
                  <a:pt x="424" y="1"/>
                </a:lnTo>
                <a:lnTo>
                  <a:pt x="424" y="1"/>
                </a:lnTo>
                <a:lnTo>
                  <a:pt x="425" y="0"/>
                </a:lnTo>
                <a:lnTo>
                  <a:pt x="425" y="0"/>
                </a:lnTo>
                <a:lnTo>
                  <a:pt x="425" y="0"/>
                </a:lnTo>
                <a:close/>
                <a:moveTo>
                  <a:pt x="468" y="0"/>
                </a:moveTo>
                <a:lnTo>
                  <a:pt x="493" y="0"/>
                </a:lnTo>
                <a:lnTo>
                  <a:pt x="493" y="0"/>
                </a:lnTo>
                <a:lnTo>
                  <a:pt x="494" y="1"/>
                </a:lnTo>
                <a:lnTo>
                  <a:pt x="494" y="1"/>
                </a:lnTo>
                <a:lnTo>
                  <a:pt x="494" y="2"/>
                </a:lnTo>
                <a:lnTo>
                  <a:pt x="494" y="2"/>
                </a:lnTo>
                <a:lnTo>
                  <a:pt x="494" y="3"/>
                </a:lnTo>
                <a:lnTo>
                  <a:pt x="493" y="3"/>
                </a:lnTo>
                <a:lnTo>
                  <a:pt x="493" y="4"/>
                </a:lnTo>
                <a:lnTo>
                  <a:pt x="468" y="4"/>
                </a:lnTo>
                <a:lnTo>
                  <a:pt x="467" y="3"/>
                </a:lnTo>
                <a:lnTo>
                  <a:pt x="467" y="3"/>
                </a:lnTo>
                <a:lnTo>
                  <a:pt x="466" y="2"/>
                </a:lnTo>
                <a:lnTo>
                  <a:pt x="466" y="2"/>
                </a:lnTo>
                <a:lnTo>
                  <a:pt x="466" y="1"/>
                </a:lnTo>
                <a:lnTo>
                  <a:pt x="467" y="1"/>
                </a:lnTo>
                <a:lnTo>
                  <a:pt x="467" y="0"/>
                </a:lnTo>
                <a:lnTo>
                  <a:pt x="468" y="0"/>
                </a:lnTo>
                <a:lnTo>
                  <a:pt x="468" y="0"/>
                </a:lnTo>
                <a:close/>
                <a:moveTo>
                  <a:pt x="510" y="0"/>
                </a:moveTo>
                <a:lnTo>
                  <a:pt x="535" y="0"/>
                </a:lnTo>
                <a:lnTo>
                  <a:pt x="536" y="0"/>
                </a:lnTo>
                <a:lnTo>
                  <a:pt x="536" y="1"/>
                </a:lnTo>
                <a:lnTo>
                  <a:pt x="537" y="1"/>
                </a:lnTo>
                <a:lnTo>
                  <a:pt x="537" y="2"/>
                </a:lnTo>
                <a:lnTo>
                  <a:pt x="537" y="2"/>
                </a:lnTo>
                <a:lnTo>
                  <a:pt x="536" y="3"/>
                </a:lnTo>
                <a:lnTo>
                  <a:pt x="536" y="3"/>
                </a:lnTo>
                <a:lnTo>
                  <a:pt x="535" y="4"/>
                </a:lnTo>
                <a:lnTo>
                  <a:pt x="510" y="4"/>
                </a:lnTo>
                <a:lnTo>
                  <a:pt x="510" y="3"/>
                </a:lnTo>
                <a:lnTo>
                  <a:pt x="509" y="3"/>
                </a:lnTo>
                <a:lnTo>
                  <a:pt x="509" y="2"/>
                </a:lnTo>
                <a:lnTo>
                  <a:pt x="509" y="2"/>
                </a:lnTo>
                <a:lnTo>
                  <a:pt x="509" y="1"/>
                </a:lnTo>
                <a:lnTo>
                  <a:pt x="509" y="1"/>
                </a:lnTo>
                <a:lnTo>
                  <a:pt x="510" y="0"/>
                </a:lnTo>
                <a:lnTo>
                  <a:pt x="510" y="0"/>
                </a:lnTo>
                <a:lnTo>
                  <a:pt x="510" y="0"/>
                </a:lnTo>
                <a:close/>
                <a:moveTo>
                  <a:pt x="553" y="0"/>
                </a:moveTo>
                <a:lnTo>
                  <a:pt x="578" y="0"/>
                </a:lnTo>
                <a:lnTo>
                  <a:pt x="578" y="0"/>
                </a:lnTo>
                <a:lnTo>
                  <a:pt x="579" y="1"/>
                </a:lnTo>
                <a:lnTo>
                  <a:pt x="579" y="1"/>
                </a:lnTo>
                <a:lnTo>
                  <a:pt x="579" y="2"/>
                </a:lnTo>
                <a:lnTo>
                  <a:pt x="579" y="2"/>
                </a:lnTo>
                <a:lnTo>
                  <a:pt x="579" y="3"/>
                </a:lnTo>
                <a:lnTo>
                  <a:pt x="578" y="3"/>
                </a:lnTo>
                <a:lnTo>
                  <a:pt x="578" y="4"/>
                </a:lnTo>
                <a:lnTo>
                  <a:pt x="553" y="4"/>
                </a:lnTo>
                <a:lnTo>
                  <a:pt x="552" y="3"/>
                </a:lnTo>
                <a:lnTo>
                  <a:pt x="551" y="3"/>
                </a:lnTo>
                <a:lnTo>
                  <a:pt x="551" y="2"/>
                </a:lnTo>
                <a:lnTo>
                  <a:pt x="551" y="2"/>
                </a:lnTo>
                <a:lnTo>
                  <a:pt x="551" y="1"/>
                </a:lnTo>
                <a:lnTo>
                  <a:pt x="551" y="1"/>
                </a:lnTo>
                <a:lnTo>
                  <a:pt x="552" y="0"/>
                </a:lnTo>
                <a:lnTo>
                  <a:pt x="553" y="0"/>
                </a:lnTo>
                <a:lnTo>
                  <a:pt x="553" y="0"/>
                </a:lnTo>
                <a:close/>
                <a:moveTo>
                  <a:pt x="595" y="0"/>
                </a:moveTo>
                <a:lnTo>
                  <a:pt x="620" y="0"/>
                </a:lnTo>
                <a:lnTo>
                  <a:pt x="621" y="0"/>
                </a:lnTo>
                <a:lnTo>
                  <a:pt x="621" y="1"/>
                </a:lnTo>
                <a:lnTo>
                  <a:pt x="621" y="1"/>
                </a:lnTo>
                <a:lnTo>
                  <a:pt x="622" y="2"/>
                </a:lnTo>
                <a:lnTo>
                  <a:pt x="621" y="2"/>
                </a:lnTo>
                <a:lnTo>
                  <a:pt x="621" y="3"/>
                </a:lnTo>
                <a:lnTo>
                  <a:pt x="621" y="3"/>
                </a:lnTo>
                <a:lnTo>
                  <a:pt x="620" y="4"/>
                </a:lnTo>
                <a:lnTo>
                  <a:pt x="595" y="4"/>
                </a:lnTo>
                <a:lnTo>
                  <a:pt x="594" y="3"/>
                </a:lnTo>
                <a:lnTo>
                  <a:pt x="594" y="3"/>
                </a:lnTo>
                <a:lnTo>
                  <a:pt x="593" y="2"/>
                </a:lnTo>
                <a:lnTo>
                  <a:pt x="593" y="2"/>
                </a:lnTo>
                <a:lnTo>
                  <a:pt x="593" y="1"/>
                </a:lnTo>
                <a:lnTo>
                  <a:pt x="594" y="1"/>
                </a:lnTo>
                <a:lnTo>
                  <a:pt x="594" y="0"/>
                </a:lnTo>
                <a:lnTo>
                  <a:pt x="595" y="0"/>
                </a:lnTo>
                <a:lnTo>
                  <a:pt x="595" y="0"/>
                </a:lnTo>
                <a:close/>
                <a:moveTo>
                  <a:pt x="637" y="0"/>
                </a:moveTo>
                <a:lnTo>
                  <a:pt x="662" y="0"/>
                </a:lnTo>
                <a:lnTo>
                  <a:pt x="663" y="0"/>
                </a:lnTo>
                <a:lnTo>
                  <a:pt x="664" y="1"/>
                </a:lnTo>
                <a:lnTo>
                  <a:pt x="664" y="1"/>
                </a:lnTo>
                <a:lnTo>
                  <a:pt x="664" y="2"/>
                </a:lnTo>
                <a:lnTo>
                  <a:pt x="664" y="2"/>
                </a:lnTo>
                <a:lnTo>
                  <a:pt x="664" y="3"/>
                </a:lnTo>
                <a:lnTo>
                  <a:pt x="663" y="3"/>
                </a:lnTo>
                <a:lnTo>
                  <a:pt x="662" y="4"/>
                </a:lnTo>
                <a:lnTo>
                  <a:pt x="637" y="4"/>
                </a:lnTo>
                <a:lnTo>
                  <a:pt x="637" y="3"/>
                </a:lnTo>
                <a:lnTo>
                  <a:pt x="636" y="3"/>
                </a:lnTo>
                <a:lnTo>
                  <a:pt x="636" y="2"/>
                </a:lnTo>
                <a:lnTo>
                  <a:pt x="636" y="2"/>
                </a:lnTo>
                <a:lnTo>
                  <a:pt x="636" y="1"/>
                </a:lnTo>
                <a:lnTo>
                  <a:pt x="636" y="1"/>
                </a:lnTo>
                <a:lnTo>
                  <a:pt x="637" y="0"/>
                </a:lnTo>
                <a:lnTo>
                  <a:pt x="637" y="0"/>
                </a:lnTo>
                <a:lnTo>
                  <a:pt x="637" y="0"/>
                </a:lnTo>
                <a:close/>
                <a:moveTo>
                  <a:pt x="680" y="0"/>
                </a:moveTo>
                <a:lnTo>
                  <a:pt x="705" y="0"/>
                </a:lnTo>
                <a:lnTo>
                  <a:pt x="705" y="0"/>
                </a:lnTo>
                <a:lnTo>
                  <a:pt x="706" y="1"/>
                </a:lnTo>
                <a:lnTo>
                  <a:pt x="706" y="1"/>
                </a:lnTo>
                <a:lnTo>
                  <a:pt x="707" y="2"/>
                </a:lnTo>
                <a:lnTo>
                  <a:pt x="706" y="2"/>
                </a:lnTo>
                <a:lnTo>
                  <a:pt x="706" y="3"/>
                </a:lnTo>
                <a:lnTo>
                  <a:pt x="705" y="3"/>
                </a:lnTo>
                <a:lnTo>
                  <a:pt x="705" y="4"/>
                </a:lnTo>
                <a:lnTo>
                  <a:pt x="680" y="4"/>
                </a:lnTo>
                <a:lnTo>
                  <a:pt x="679" y="3"/>
                </a:lnTo>
                <a:lnTo>
                  <a:pt x="679" y="3"/>
                </a:lnTo>
                <a:lnTo>
                  <a:pt x="678" y="2"/>
                </a:lnTo>
                <a:lnTo>
                  <a:pt x="679" y="1"/>
                </a:lnTo>
                <a:lnTo>
                  <a:pt x="679" y="0"/>
                </a:lnTo>
                <a:lnTo>
                  <a:pt x="680" y="0"/>
                </a:lnTo>
                <a:lnTo>
                  <a:pt x="680" y="0"/>
                </a:lnTo>
                <a:close/>
                <a:moveTo>
                  <a:pt x="722" y="0"/>
                </a:moveTo>
                <a:lnTo>
                  <a:pt x="747" y="0"/>
                </a:lnTo>
                <a:lnTo>
                  <a:pt x="748" y="0"/>
                </a:lnTo>
                <a:lnTo>
                  <a:pt x="748" y="1"/>
                </a:lnTo>
                <a:lnTo>
                  <a:pt x="749" y="1"/>
                </a:lnTo>
                <a:lnTo>
                  <a:pt x="749" y="2"/>
                </a:lnTo>
                <a:lnTo>
                  <a:pt x="749" y="2"/>
                </a:lnTo>
                <a:lnTo>
                  <a:pt x="748" y="3"/>
                </a:lnTo>
                <a:lnTo>
                  <a:pt x="748" y="3"/>
                </a:lnTo>
                <a:lnTo>
                  <a:pt x="747" y="4"/>
                </a:lnTo>
                <a:lnTo>
                  <a:pt x="722" y="4"/>
                </a:lnTo>
                <a:lnTo>
                  <a:pt x="722" y="3"/>
                </a:lnTo>
                <a:lnTo>
                  <a:pt x="721" y="3"/>
                </a:lnTo>
                <a:lnTo>
                  <a:pt x="721" y="2"/>
                </a:lnTo>
                <a:lnTo>
                  <a:pt x="721" y="2"/>
                </a:lnTo>
                <a:lnTo>
                  <a:pt x="721" y="1"/>
                </a:lnTo>
                <a:lnTo>
                  <a:pt x="721" y="1"/>
                </a:lnTo>
                <a:lnTo>
                  <a:pt x="722" y="0"/>
                </a:lnTo>
                <a:lnTo>
                  <a:pt x="722" y="0"/>
                </a:lnTo>
                <a:lnTo>
                  <a:pt x="722" y="0"/>
                </a:lnTo>
                <a:close/>
                <a:moveTo>
                  <a:pt x="765" y="0"/>
                </a:moveTo>
                <a:lnTo>
                  <a:pt x="790" y="0"/>
                </a:lnTo>
                <a:lnTo>
                  <a:pt x="790" y="0"/>
                </a:lnTo>
                <a:lnTo>
                  <a:pt x="791" y="1"/>
                </a:lnTo>
                <a:lnTo>
                  <a:pt x="791" y="1"/>
                </a:lnTo>
                <a:lnTo>
                  <a:pt x="791" y="2"/>
                </a:lnTo>
                <a:lnTo>
                  <a:pt x="791" y="2"/>
                </a:lnTo>
                <a:lnTo>
                  <a:pt x="791" y="3"/>
                </a:lnTo>
                <a:lnTo>
                  <a:pt x="790" y="3"/>
                </a:lnTo>
                <a:lnTo>
                  <a:pt x="790" y="4"/>
                </a:lnTo>
                <a:lnTo>
                  <a:pt x="765" y="4"/>
                </a:lnTo>
                <a:lnTo>
                  <a:pt x="764" y="3"/>
                </a:lnTo>
                <a:lnTo>
                  <a:pt x="763" y="3"/>
                </a:lnTo>
                <a:lnTo>
                  <a:pt x="763" y="2"/>
                </a:lnTo>
                <a:lnTo>
                  <a:pt x="763" y="2"/>
                </a:lnTo>
                <a:lnTo>
                  <a:pt x="763" y="1"/>
                </a:lnTo>
                <a:lnTo>
                  <a:pt x="763" y="1"/>
                </a:lnTo>
                <a:lnTo>
                  <a:pt x="764" y="0"/>
                </a:lnTo>
                <a:lnTo>
                  <a:pt x="765" y="0"/>
                </a:lnTo>
                <a:lnTo>
                  <a:pt x="765" y="0"/>
                </a:lnTo>
                <a:close/>
                <a:moveTo>
                  <a:pt x="807" y="0"/>
                </a:moveTo>
                <a:lnTo>
                  <a:pt x="832" y="0"/>
                </a:lnTo>
                <a:lnTo>
                  <a:pt x="833" y="0"/>
                </a:lnTo>
                <a:lnTo>
                  <a:pt x="833" y="1"/>
                </a:lnTo>
                <a:lnTo>
                  <a:pt x="834" y="1"/>
                </a:lnTo>
                <a:lnTo>
                  <a:pt x="834" y="2"/>
                </a:lnTo>
                <a:lnTo>
                  <a:pt x="834" y="2"/>
                </a:lnTo>
                <a:lnTo>
                  <a:pt x="833" y="3"/>
                </a:lnTo>
                <a:lnTo>
                  <a:pt x="833" y="3"/>
                </a:lnTo>
                <a:lnTo>
                  <a:pt x="832" y="4"/>
                </a:lnTo>
                <a:lnTo>
                  <a:pt x="807" y="4"/>
                </a:lnTo>
                <a:lnTo>
                  <a:pt x="806" y="3"/>
                </a:lnTo>
                <a:lnTo>
                  <a:pt x="806" y="3"/>
                </a:lnTo>
                <a:lnTo>
                  <a:pt x="805" y="2"/>
                </a:lnTo>
                <a:lnTo>
                  <a:pt x="805" y="2"/>
                </a:lnTo>
                <a:lnTo>
                  <a:pt x="805" y="1"/>
                </a:lnTo>
                <a:lnTo>
                  <a:pt x="806" y="1"/>
                </a:lnTo>
                <a:lnTo>
                  <a:pt x="806" y="0"/>
                </a:lnTo>
                <a:lnTo>
                  <a:pt x="807" y="0"/>
                </a:lnTo>
                <a:lnTo>
                  <a:pt x="807" y="0"/>
                </a:lnTo>
                <a:close/>
                <a:moveTo>
                  <a:pt x="850" y="0"/>
                </a:moveTo>
                <a:lnTo>
                  <a:pt x="875" y="0"/>
                </a:lnTo>
                <a:lnTo>
                  <a:pt x="875" y="0"/>
                </a:lnTo>
                <a:lnTo>
                  <a:pt x="876" y="1"/>
                </a:lnTo>
                <a:lnTo>
                  <a:pt x="876" y="1"/>
                </a:lnTo>
                <a:lnTo>
                  <a:pt x="876" y="2"/>
                </a:lnTo>
                <a:lnTo>
                  <a:pt x="876" y="2"/>
                </a:lnTo>
                <a:lnTo>
                  <a:pt x="876" y="3"/>
                </a:lnTo>
                <a:lnTo>
                  <a:pt x="875" y="3"/>
                </a:lnTo>
                <a:lnTo>
                  <a:pt x="875" y="4"/>
                </a:lnTo>
                <a:lnTo>
                  <a:pt x="850" y="4"/>
                </a:lnTo>
                <a:lnTo>
                  <a:pt x="849" y="3"/>
                </a:lnTo>
                <a:lnTo>
                  <a:pt x="848" y="3"/>
                </a:lnTo>
                <a:lnTo>
                  <a:pt x="848" y="2"/>
                </a:lnTo>
                <a:lnTo>
                  <a:pt x="848" y="2"/>
                </a:lnTo>
                <a:lnTo>
                  <a:pt x="848" y="1"/>
                </a:lnTo>
                <a:lnTo>
                  <a:pt x="848" y="1"/>
                </a:lnTo>
                <a:lnTo>
                  <a:pt x="849" y="0"/>
                </a:lnTo>
                <a:lnTo>
                  <a:pt x="850" y="0"/>
                </a:lnTo>
                <a:lnTo>
                  <a:pt x="850" y="0"/>
                </a:lnTo>
                <a:close/>
                <a:moveTo>
                  <a:pt x="892" y="0"/>
                </a:moveTo>
                <a:lnTo>
                  <a:pt x="917" y="0"/>
                </a:lnTo>
                <a:lnTo>
                  <a:pt x="917" y="0"/>
                </a:lnTo>
                <a:lnTo>
                  <a:pt x="918" y="1"/>
                </a:lnTo>
                <a:lnTo>
                  <a:pt x="918" y="1"/>
                </a:lnTo>
                <a:lnTo>
                  <a:pt x="919" y="2"/>
                </a:lnTo>
                <a:lnTo>
                  <a:pt x="918" y="2"/>
                </a:lnTo>
                <a:lnTo>
                  <a:pt x="918" y="3"/>
                </a:lnTo>
                <a:lnTo>
                  <a:pt x="917" y="3"/>
                </a:lnTo>
                <a:lnTo>
                  <a:pt x="917" y="4"/>
                </a:lnTo>
                <a:lnTo>
                  <a:pt x="892" y="4"/>
                </a:lnTo>
                <a:lnTo>
                  <a:pt x="891" y="3"/>
                </a:lnTo>
                <a:lnTo>
                  <a:pt x="891" y="3"/>
                </a:lnTo>
                <a:lnTo>
                  <a:pt x="890" y="2"/>
                </a:lnTo>
                <a:lnTo>
                  <a:pt x="890" y="2"/>
                </a:lnTo>
                <a:lnTo>
                  <a:pt x="890" y="1"/>
                </a:lnTo>
                <a:lnTo>
                  <a:pt x="891" y="1"/>
                </a:lnTo>
                <a:lnTo>
                  <a:pt x="891" y="0"/>
                </a:lnTo>
                <a:lnTo>
                  <a:pt x="892" y="0"/>
                </a:lnTo>
                <a:lnTo>
                  <a:pt x="892" y="0"/>
                </a:lnTo>
                <a:close/>
                <a:moveTo>
                  <a:pt x="934" y="0"/>
                </a:moveTo>
                <a:lnTo>
                  <a:pt x="959" y="0"/>
                </a:lnTo>
                <a:lnTo>
                  <a:pt x="960" y="0"/>
                </a:lnTo>
                <a:lnTo>
                  <a:pt x="960" y="1"/>
                </a:lnTo>
                <a:lnTo>
                  <a:pt x="961" y="1"/>
                </a:lnTo>
                <a:lnTo>
                  <a:pt x="961" y="2"/>
                </a:lnTo>
                <a:lnTo>
                  <a:pt x="961" y="2"/>
                </a:lnTo>
                <a:lnTo>
                  <a:pt x="960" y="3"/>
                </a:lnTo>
                <a:lnTo>
                  <a:pt x="960" y="3"/>
                </a:lnTo>
                <a:lnTo>
                  <a:pt x="959" y="4"/>
                </a:lnTo>
                <a:lnTo>
                  <a:pt x="934" y="4"/>
                </a:lnTo>
                <a:lnTo>
                  <a:pt x="934" y="3"/>
                </a:lnTo>
                <a:lnTo>
                  <a:pt x="933" y="3"/>
                </a:lnTo>
                <a:lnTo>
                  <a:pt x="933" y="2"/>
                </a:lnTo>
                <a:lnTo>
                  <a:pt x="933" y="2"/>
                </a:lnTo>
                <a:lnTo>
                  <a:pt x="933" y="1"/>
                </a:lnTo>
                <a:lnTo>
                  <a:pt x="933" y="1"/>
                </a:lnTo>
                <a:lnTo>
                  <a:pt x="934" y="0"/>
                </a:lnTo>
                <a:lnTo>
                  <a:pt x="934" y="0"/>
                </a:lnTo>
                <a:lnTo>
                  <a:pt x="934" y="0"/>
                </a:lnTo>
                <a:close/>
                <a:moveTo>
                  <a:pt x="977" y="0"/>
                </a:moveTo>
                <a:lnTo>
                  <a:pt x="1002" y="0"/>
                </a:lnTo>
                <a:lnTo>
                  <a:pt x="1002" y="0"/>
                </a:lnTo>
                <a:lnTo>
                  <a:pt x="1003" y="1"/>
                </a:lnTo>
                <a:lnTo>
                  <a:pt x="1003" y="1"/>
                </a:lnTo>
                <a:lnTo>
                  <a:pt x="1003" y="2"/>
                </a:lnTo>
                <a:lnTo>
                  <a:pt x="1003" y="2"/>
                </a:lnTo>
                <a:lnTo>
                  <a:pt x="1003" y="3"/>
                </a:lnTo>
                <a:lnTo>
                  <a:pt x="1002" y="3"/>
                </a:lnTo>
                <a:lnTo>
                  <a:pt x="1002" y="4"/>
                </a:lnTo>
                <a:lnTo>
                  <a:pt x="977" y="4"/>
                </a:lnTo>
                <a:lnTo>
                  <a:pt x="976" y="3"/>
                </a:lnTo>
                <a:lnTo>
                  <a:pt x="976" y="3"/>
                </a:lnTo>
                <a:lnTo>
                  <a:pt x="975" y="2"/>
                </a:lnTo>
                <a:lnTo>
                  <a:pt x="975" y="2"/>
                </a:lnTo>
                <a:lnTo>
                  <a:pt x="975" y="1"/>
                </a:lnTo>
                <a:lnTo>
                  <a:pt x="976" y="1"/>
                </a:lnTo>
                <a:lnTo>
                  <a:pt x="976" y="0"/>
                </a:lnTo>
                <a:lnTo>
                  <a:pt x="977" y="0"/>
                </a:lnTo>
                <a:lnTo>
                  <a:pt x="977" y="0"/>
                </a:lnTo>
                <a:close/>
                <a:moveTo>
                  <a:pt x="1019" y="0"/>
                </a:moveTo>
                <a:lnTo>
                  <a:pt x="1044" y="0"/>
                </a:lnTo>
                <a:lnTo>
                  <a:pt x="1045" y="0"/>
                </a:lnTo>
                <a:lnTo>
                  <a:pt x="1045" y="1"/>
                </a:lnTo>
                <a:lnTo>
                  <a:pt x="1046" y="1"/>
                </a:lnTo>
                <a:lnTo>
                  <a:pt x="1046" y="2"/>
                </a:lnTo>
                <a:lnTo>
                  <a:pt x="1046" y="2"/>
                </a:lnTo>
                <a:lnTo>
                  <a:pt x="1045" y="3"/>
                </a:lnTo>
                <a:lnTo>
                  <a:pt x="1045" y="3"/>
                </a:lnTo>
                <a:lnTo>
                  <a:pt x="1044" y="4"/>
                </a:lnTo>
                <a:lnTo>
                  <a:pt x="1019" y="4"/>
                </a:lnTo>
                <a:lnTo>
                  <a:pt x="1018" y="3"/>
                </a:lnTo>
                <a:lnTo>
                  <a:pt x="1018" y="3"/>
                </a:lnTo>
                <a:lnTo>
                  <a:pt x="1018" y="2"/>
                </a:lnTo>
                <a:lnTo>
                  <a:pt x="1018" y="2"/>
                </a:lnTo>
                <a:lnTo>
                  <a:pt x="1018" y="1"/>
                </a:lnTo>
                <a:lnTo>
                  <a:pt x="1018" y="1"/>
                </a:lnTo>
                <a:lnTo>
                  <a:pt x="1018" y="0"/>
                </a:lnTo>
                <a:lnTo>
                  <a:pt x="1019" y="0"/>
                </a:lnTo>
                <a:lnTo>
                  <a:pt x="1019" y="0"/>
                </a:lnTo>
                <a:close/>
                <a:moveTo>
                  <a:pt x="1054" y="4"/>
                </a:moveTo>
                <a:lnTo>
                  <a:pt x="1030" y="4"/>
                </a:lnTo>
                <a:lnTo>
                  <a:pt x="1029" y="3"/>
                </a:lnTo>
                <a:lnTo>
                  <a:pt x="1029" y="3"/>
                </a:lnTo>
                <a:lnTo>
                  <a:pt x="1028" y="2"/>
                </a:lnTo>
                <a:lnTo>
                  <a:pt x="1028" y="2"/>
                </a:lnTo>
                <a:lnTo>
                  <a:pt x="1028" y="1"/>
                </a:lnTo>
                <a:lnTo>
                  <a:pt x="1029" y="1"/>
                </a:lnTo>
                <a:lnTo>
                  <a:pt x="1029" y="0"/>
                </a:lnTo>
                <a:lnTo>
                  <a:pt x="1030" y="0"/>
                </a:lnTo>
                <a:lnTo>
                  <a:pt x="1054" y="0"/>
                </a:lnTo>
                <a:lnTo>
                  <a:pt x="1056" y="0"/>
                </a:lnTo>
                <a:lnTo>
                  <a:pt x="1056" y="1"/>
                </a:lnTo>
                <a:lnTo>
                  <a:pt x="1056" y="1"/>
                </a:lnTo>
                <a:lnTo>
                  <a:pt x="1057" y="2"/>
                </a:lnTo>
                <a:lnTo>
                  <a:pt x="1056" y="2"/>
                </a:lnTo>
                <a:lnTo>
                  <a:pt x="1056" y="3"/>
                </a:lnTo>
                <a:lnTo>
                  <a:pt x="1056" y="3"/>
                </a:lnTo>
                <a:lnTo>
                  <a:pt x="1054" y="4"/>
                </a:lnTo>
                <a:lnTo>
                  <a:pt x="1054" y="4"/>
                </a:lnTo>
                <a:close/>
                <a:moveTo>
                  <a:pt x="1013" y="4"/>
                </a:moveTo>
                <a:lnTo>
                  <a:pt x="988" y="4"/>
                </a:lnTo>
                <a:lnTo>
                  <a:pt x="987" y="3"/>
                </a:lnTo>
                <a:lnTo>
                  <a:pt x="986" y="3"/>
                </a:lnTo>
                <a:lnTo>
                  <a:pt x="986" y="2"/>
                </a:lnTo>
                <a:lnTo>
                  <a:pt x="986" y="2"/>
                </a:lnTo>
                <a:lnTo>
                  <a:pt x="986" y="1"/>
                </a:lnTo>
                <a:lnTo>
                  <a:pt x="986" y="1"/>
                </a:lnTo>
                <a:lnTo>
                  <a:pt x="987" y="0"/>
                </a:lnTo>
                <a:lnTo>
                  <a:pt x="988" y="0"/>
                </a:lnTo>
                <a:lnTo>
                  <a:pt x="1013" y="0"/>
                </a:lnTo>
                <a:lnTo>
                  <a:pt x="1013" y="0"/>
                </a:lnTo>
                <a:lnTo>
                  <a:pt x="1014" y="1"/>
                </a:lnTo>
                <a:lnTo>
                  <a:pt x="1014" y="2"/>
                </a:lnTo>
                <a:lnTo>
                  <a:pt x="1014" y="3"/>
                </a:lnTo>
                <a:lnTo>
                  <a:pt x="1013" y="3"/>
                </a:lnTo>
                <a:lnTo>
                  <a:pt x="1013" y="4"/>
                </a:lnTo>
                <a:lnTo>
                  <a:pt x="1013" y="4"/>
                </a:lnTo>
                <a:close/>
                <a:moveTo>
                  <a:pt x="969" y="4"/>
                </a:moveTo>
                <a:lnTo>
                  <a:pt x="945" y="4"/>
                </a:lnTo>
                <a:lnTo>
                  <a:pt x="944" y="3"/>
                </a:lnTo>
                <a:lnTo>
                  <a:pt x="944" y="3"/>
                </a:lnTo>
                <a:lnTo>
                  <a:pt x="944" y="2"/>
                </a:lnTo>
                <a:lnTo>
                  <a:pt x="944" y="2"/>
                </a:lnTo>
                <a:lnTo>
                  <a:pt x="944" y="1"/>
                </a:lnTo>
                <a:lnTo>
                  <a:pt x="944" y="1"/>
                </a:lnTo>
                <a:lnTo>
                  <a:pt x="944" y="0"/>
                </a:lnTo>
                <a:lnTo>
                  <a:pt x="945" y="0"/>
                </a:lnTo>
                <a:lnTo>
                  <a:pt x="969" y="0"/>
                </a:lnTo>
                <a:lnTo>
                  <a:pt x="971" y="0"/>
                </a:lnTo>
                <a:lnTo>
                  <a:pt x="971" y="1"/>
                </a:lnTo>
                <a:lnTo>
                  <a:pt x="972" y="1"/>
                </a:lnTo>
                <a:lnTo>
                  <a:pt x="972" y="2"/>
                </a:lnTo>
                <a:lnTo>
                  <a:pt x="972" y="2"/>
                </a:lnTo>
                <a:lnTo>
                  <a:pt x="971" y="3"/>
                </a:lnTo>
                <a:lnTo>
                  <a:pt x="971" y="3"/>
                </a:lnTo>
                <a:lnTo>
                  <a:pt x="969" y="4"/>
                </a:lnTo>
                <a:lnTo>
                  <a:pt x="969" y="4"/>
                </a:lnTo>
                <a:close/>
                <a:moveTo>
                  <a:pt x="928" y="4"/>
                </a:moveTo>
                <a:lnTo>
                  <a:pt x="903" y="4"/>
                </a:lnTo>
                <a:lnTo>
                  <a:pt x="902" y="3"/>
                </a:lnTo>
                <a:lnTo>
                  <a:pt x="902" y="3"/>
                </a:lnTo>
                <a:lnTo>
                  <a:pt x="901" y="2"/>
                </a:lnTo>
                <a:lnTo>
                  <a:pt x="901" y="2"/>
                </a:lnTo>
                <a:lnTo>
                  <a:pt x="901" y="1"/>
                </a:lnTo>
                <a:lnTo>
                  <a:pt x="902" y="1"/>
                </a:lnTo>
                <a:lnTo>
                  <a:pt x="902" y="0"/>
                </a:lnTo>
                <a:lnTo>
                  <a:pt x="903" y="0"/>
                </a:lnTo>
                <a:lnTo>
                  <a:pt x="928" y="0"/>
                </a:lnTo>
                <a:lnTo>
                  <a:pt x="928" y="0"/>
                </a:lnTo>
                <a:lnTo>
                  <a:pt x="929" y="1"/>
                </a:lnTo>
                <a:lnTo>
                  <a:pt x="929" y="1"/>
                </a:lnTo>
                <a:lnTo>
                  <a:pt x="929" y="2"/>
                </a:lnTo>
                <a:lnTo>
                  <a:pt x="929" y="2"/>
                </a:lnTo>
                <a:lnTo>
                  <a:pt x="929" y="3"/>
                </a:lnTo>
                <a:lnTo>
                  <a:pt x="928" y="3"/>
                </a:lnTo>
                <a:lnTo>
                  <a:pt x="928" y="4"/>
                </a:lnTo>
                <a:lnTo>
                  <a:pt x="928" y="4"/>
                </a:lnTo>
                <a:close/>
                <a:moveTo>
                  <a:pt x="884" y="4"/>
                </a:moveTo>
                <a:lnTo>
                  <a:pt x="860" y="4"/>
                </a:lnTo>
                <a:lnTo>
                  <a:pt x="860" y="3"/>
                </a:lnTo>
                <a:lnTo>
                  <a:pt x="859" y="3"/>
                </a:lnTo>
                <a:lnTo>
                  <a:pt x="859" y="2"/>
                </a:lnTo>
                <a:lnTo>
                  <a:pt x="859" y="2"/>
                </a:lnTo>
                <a:lnTo>
                  <a:pt x="859" y="1"/>
                </a:lnTo>
                <a:lnTo>
                  <a:pt x="859" y="1"/>
                </a:lnTo>
                <a:lnTo>
                  <a:pt x="860" y="0"/>
                </a:lnTo>
                <a:lnTo>
                  <a:pt x="860" y="0"/>
                </a:lnTo>
                <a:lnTo>
                  <a:pt x="884" y="0"/>
                </a:lnTo>
                <a:lnTo>
                  <a:pt x="886" y="0"/>
                </a:lnTo>
                <a:lnTo>
                  <a:pt x="887" y="1"/>
                </a:lnTo>
                <a:lnTo>
                  <a:pt x="887" y="1"/>
                </a:lnTo>
                <a:lnTo>
                  <a:pt x="887" y="2"/>
                </a:lnTo>
                <a:lnTo>
                  <a:pt x="887" y="2"/>
                </a:lnTo>
                <a:lnTo>
                  <a:pt x="887" y="3"/>
                </a:lnTo>
                <a:lnTo>
                  <a:pt x="886" y="3"/>
                </a:lnTo>
                <a:lnTo>
                  <a:pt x="884" y="4"/>
                </a:lnTo>
                <a:lnTo>
                  <a:pt x="884" y="4"/>
                </a:lnTo>
                <a:close/>
                <a:moveTo>
                  <a:pt x="842" y="4"/>
                </a:moveTo>
                <a:lnTo>
                  <a:pt x="818" y="4"/>
                </a:lnTo>
                <a:lnTo>
                  <a:pt x="817" y="3"/>
                </a:lnTo>
                <a:lnTo>
                  <a:pt x="817" y="3"/>
                </a:lnTo>
                <a:lnTo>
                  <a:pt x="816" y="2"/>
                </a:lnTo>
                <a:lnTo>
                  <a:pt x="816" y="2"/>
                </a:lnTo>
                <a:lnTo>
                  <a:pt x="816" y="1"/>
                </a:lnTo>
                <a:lnTo>
                  <a:pt x="817" y="1"/>
                </a:lnTo>
                <a:lnTo>
                  <a:pt x="817" y="0"/>
                </a:lnTo>
                <a:lnTo>
                  <a:pt x="818" y="0"/>
                </a:lnTo>
                <a:lnTo>
                  <a:pt x="842" y="0"/>
                </a:lnTo>
                <a:lnTo>
                  <a:pt x="842" y="0"/>
                </a:lnTo>
                <a:lnTo>
                  <a:pt x="844" y="1"/>
                </a:lnTo>
                <a:lnTo>
                  <a:pt x="844" y="1"/>
                </a:lnTo>
                <a:lnTo>
                  <a:pt x="845" y="2"/>
                </a:lnTo>
                <a:lnTo>
                  <a:pt x="844" y="2"/>
                </a:lnTo>
                <a:lnTo>
                  <a:pt x="844" y="3"/>
                </a:lnTo>
                <a:lnTo>
                  <a:pt x="842" y="3"/>
                </a:lnTo>
                <a:lnTo>
                  <a:pt x="842" y="4"/>
                </a:lnTo>
                <a:lnTo>
                  <a:pt x="842" y="4"/>
                </a:lnTo>
                <a:close/>
                <a:moveTo>
                  <a:pt x="801" y="4"/>
                </a:moveTo>
                <a:lnTo>
                  <a:pt x="776" y="4"/>
                </a:lnTo>
                <a:lnTo>
                  <a:pt x="775" y="3"/>
                </a:lnTo>
                <a:lnTo>
                  <a:pt x="774" y="3"/>
                </a:lnTo>
                <a:lnTo>
                  <a:pt x="774" y="2"/>
                </a:lnTo>
                <a:lnTo>
                  <a:pt x="774" y="2"/>
                </a:lnTo>
                <a:lnTo>
                  <a:pt x="774" y="1"/>
                </a:lnTo>
                <a:lnTo>
                  <a:pt x="774" y="1"/>
                </a:lnTo>
                <a:lnTo>
                  <a:pt x="775" y="0"/>
                </a:lnTo>
                <a:lnTo>
                  <a:pt x="776" y="0"/>
                </a:lnTo>
                <a:lnTo>
                  <a:pt x="801" y="0"/>
                </a:lnTo>
                <a:lnTo>
                  <a:pt x="801" y="0"/>
                </a:lnTo>
                <a:lnTo>
                  <a:pt x="802" y="1"/>
                </a:lnTo>
                <a:lnTo>
                  <a:pt x="802" y="1"/>
                </a:lnTo>
                <a:lnTo>
                  <a:pt x="802" y="2"/>
                </a:lnTo>
                <a:lnTo>
                  <a:pt x="802" y="2"/>
                </a:lnTo>
                <a:lnTo>
                  <a:pt x="802" y="3"/>
                </a:lnTo>
                <a:lnTo>
                  <a:pt x="801" y="3"/>
                </a:lnTo>
                <a:lnTo>
                  <a:pt x="801" y="4"/>
                </a:lnTo>
                <a:lnTo>
                  <a:pt x="801" y="4"/>
                </a:lnTo>
                <a:close/>
                <a:moveTo>
                  <a:pt x="757" y="4"/>
                </a:moveTo>
                <a:lnTo>
                  <a:pt x="733" y="4"/>
                </a:lnTo>
                <a:lnTo>
                  <a:pt x="732" y="3"/>
                </a:lnTo>
                <a:lnTo>
                  <a:pt x="732" y="3"/>
                </a:lnTo>
                <a:lnTo>
                  <a:pt x="732" y="2"/>
                </a:lnTo>
                <a:lnTo>
                  <a:pt x="732" y="1"/>
                </a:lnTo>
                <a:lnTo>
                  <a:pt x="732" y="0"/>
                </a:lnTo>
                <a:lnTo>
                  <a:pt x="733" y="0"/>
                </a:lnTo>
                <a:lnTo>
                  <a:pt x="757" y="0"/>
                </a:lnTo>
                <a:lnTo>
                  <a:pt x="759" y="0"/>
                </a:lnTo>
                <a:lnTo>
                  <a:pt x="759" y="1"/>
                </a:lnTo>
                <a:lnTo>
                  <a:pt x="760" y="1"/>
                </a:lnTo>
                <a:lnTo>
                  <a:pt x="760" y="2"/>
                </a:lnTo>
                <a:lnTo>
                  <a:pt x="760" y="2"/>
                </a:lnTo>
                <a:lnTo>
                  <a:pt x="759" y="3"/>
                </a:lnTo>
                <a:lnTo>
                  <a:pt x="759" y="3"/>
                </a:lnTo>
                <a:lnTo>
                  <a:pt x="757" y="4"/>
                </a:lnTo>
                <a:lnTo>
                  <a:pt x="757" y="4"/>
                </a:lnTo>
                <a:close/>
                <a:moveTo>
                  <a:pt x="716" y="4"/>
                </a:moveTo>
                <a:lnTo>
                  <a:pt x="691" y="4"/>
                </a:lnTo>
                <a:lnTo>
                  <a:pt x="690" y="3"/>
                </a:lnTo>
                <a:lnTo>
                  <a:pt x="689" y="3"/>
                </a:lnTo>
                <a:lnTo>
                  <a:pt x="689" y="2"/>
                </a:lnTo>
                <a:lnTo>
                  <a:pt x="689" y="2"/>
                </a:lnTo>
                <a:lnTo>
                  <a:pt x="689" y="1"/>
                </a:lnTo>
                <a:lnTo>
                  <a:pt x="689" y="1"/>
                </a:lnTo>
                <a:lnTo>
                  <a:pt x="690" y="0"/>
                </a:lnTo>
                <a:lnTo>
                  <a:pt x="691" y="0"/>
                </a:lnTo>
                <a:lnTo>
                  <a:pt x="716" y="0"/>
                </a:lnTo>
                <a:lnTo>
                  <a:pt x="716" y="0"/>
                </a:lnTo>
                <a:lnTo>
                  <a:pt x="717" y="1"/>
                </a:lnTo>
                <a:lnTo>
                  <a:pt x="717" y="1"/>
                </a:lnTo>
                <a:lnTo>
                  <a:pt x="717" y="2"/>
                </a:lnTo>
                <a:lnTo>
                  <a:pt x="717" y="2"/>
                </a:lnTo>
                <a:lnTo>
                  <a:pt x="717" y="3"/>
                </a:lnTo>
                <a:lnTo>
                  <a:pt x="716" y="3"/>
                </a:lnTo>
                <a:lnTo>
                  <a:pt x="716" y="4"/>
                </a:lnTo>
                <a:lnTo>
                  <a:pt x="716" y="4"/>
                </a:lnTo>
                <a:close/>
                <a:moveTo>
                  <a:pt x="672" y="4"/>
                </a:moveTo>
                <a:lnTo>
                  <a:pt x="648" y="4"/>
                </a:lnTo>
                <a:lnTo>
                  <a:pt x="648" y="3"/>
                </a:lnTo>
                <a:lnTo>
                  <a:pt x="647" y="3"/>
                </a:lnTo>
                <a:lnTo>
                  <a:pt x="647" y="2"/>
                </a:lnTo>
                <a:lnTo>
                  <a:pt x="647" y="2"/>
                </a:lnTo>
                <a:lnTo>
                  <a:pt x="647" y="1"/>
                </a:lnTo>
                <a:lnTo>
                  <a:pt x="647" y="1"/>
                </a:lnTo>
                <a:lnTo>
                  <a:pt x="648" y="0"/>
                </a:lnTo>
                <a:lnTo>
                  <a:pt x="648" y="0"/>
                </a:lnTo>
                <a:lnTo>
                  <a:pt x="672" y="0"/>
                </a:lnTo>
                <a:lnTo>
                  <a:pt x="674" y="0"/>
                </a:lnTo>
                <a:lnTo>
                  <a:pt x="674" y="1"/>
                </a:lnTo>
                <a:lnTo>
                  <a:pt x="675" y="1"/>
                </a:lnTo>
                <a:lnTo>
                  <a:pt x="675" y="2"/>
                </a:lnTo>
                <a:lnTo>
                  <a:pt x="675" y="2"/>
                </a:lnTo>
                <a:lnTo>
                  <a:pt x="674" y="3"/>
                </a:lnTo>
                <a:lnTo>
                  <a:pt x="674" y="3"/>
                </a:lnTo>
                <a:lnTo>
                  <a:pt x="672" y="4"/>
                </a:lnTo>
                <a:lnTo>
                  <a:pt x="672" y="4"/>
                </a:lnTo>
                <a:close/>
                <a:moveTo>
                  <a:pt x="631" y="4"/>
                </a:moveTo>
                <a:lnTo>
                  <a:pt x="606" y="4"/>
                </a:lnTo>
                <a:lnTo>
                  <a:pt x="605" y="3"/>
                </a:lnTo>
                <a:lnTo>
                  <a:pt x="605" y="3"/>
                </a:lnTo>
                <a:lnTo>
                  <a:pt x="604" y="2"/>
                </a:lnTo>
                <a:lnTo>
                  <a:pt x="604" y="2"/>
                </a:lnTo>
                <a:lnTo>
                  <a:pt x="604" y="1"/>
                </a:lnTo>
                <a:lnTo>
                  <a:pt x="605" y="1"/>
                </a:lnTo>
                <a:lnTo>
                  <a:pt x="605" y="0"/>
                </a:lnTo>
                <a:lnTo>
                  <a:pt x="606" y="0"/>
                </a:lnTo>
                <a:lnTo>
                  <a:pt x="631" y="0"/>
                </a:lnTo>
                <a:lnTo>
                  <a:pt x="631" y="0"/>
                </a:lnTo>
                <a:lnTo>
                  <a:pt x="632" y="1"/>
                </a:lnTo>
                <a:lnTo>
                  <a:pt x="632" y="1"/>
                </a:lnTo>
                <a:lnTo>
                  <a:pt x="633" y="2"/>
                </a:lnTo>
                <a:lnTo>
                  <a:pt x="632" y="2"/>
                </a:lnTo>
                <a:lnTo>
                  <a:pt x="632" y="3"/>
                </a:lnTo>
                <a:lnTo>
                  <a:pt x="631" y="3"/>
                </a:lnTo>
                <a:lnTo>
                  <a:pt x="631" y="4"/>
                </a:lnTo>
                <a:lnTo>
                  <a:pt x="631" y="4"/>
                </a:lnTo>
                <a:close/>
                <a:moveTo>
                  <a:pt x="589" y="4"/>
                </a:moveTo>
                <a:lnTo>
                  <a:pt x="564" y="4"/>
                </a:lnTo>
                <a:lnTo>
                  <a:pt x="563" y="3"/>
                </a:lnTo>
                <a:lnTo>
                  <a:pt x="562" y="3"/>
                </a:lnTo>
                <a:lnTo>
                  <a:pt x="562" y="2"/>
                </a:lnTo>
                <a:lnTo>
                  <a:pt x="562" y="2"/>
                </a:lnTo>
                <a:lnTo>
                  <a:pt x="562" y="1"/>
                </a:lnTo>
                <a:lnTo>
                  <a:pt x="562" y="1"/>
                </a:lnTo>
                <a:lnTo>
                  <a:pt x="563" y="0"/>
                </a:lnTo>
                <a:lnTo>
                  <a:pt x="564" y="0"/>
                </a:lnTo>
                <a:lnTo>
                  <a:pt x="589" y="0"/>
                </a:lnTo>
                <a:lnTo>
                  <a:pt x="589" y="0"/>
                </a:lnTo>
                <a:lnTo>
                  <a:pt x="590" y="1"/>
                </a:lnTo>
                <a:lnTo>
                  <a:pt x="590" y="1"/>
                </a:lnTo>
                <a:lnTo>
                  <a:pt x="590" y="2"/>
                </a:lnTo>
                <a:lnTo>
                  <a:pt x="590" y="2"/>
                </a:lnTo>
                <a:lnTo>
                  <a:pt x="590" y="3"/>
                </a:lnTo>
                <a:lnTo>
                  <a:pt x="589" y="3"/>
                </a:lnTo>
                <a:lnTo>
                  <a:pt x="589" y="4"/>
                </a:lnTo>
                <a:lnTo>
                  <a:pt x="589" y="4"/>
                </a:lnTo>
                <a:close/>
                <a:moveTo>
                  <a:pt x="545" y="4"/>
                </a:moveTo>
                <a:lnTo>
                  <a:pt x="521" y="4"/>
                </a:lnTo>
                <a:lnTo>
                  <a:pt x="520" y="3"/>
                </a:lnTo>
                <a:lnTo>
                  <a:pt x="520" y="3"/>
                </a:lnTo>
                <a:lnTo>
                  <a:pt x="519" y="2"/>
                </a:lnTo>
                <a:lnTo>
                  <a:pt x="519" y="2"/>
                </a:lnTo>
                <a:lnTo>
                  <a:pt x="519" y="1"/>
                </a:lnTo>
                <a:lnTo>
                  <a:pt x="520" y="1"/>
                </a:lnTo>
                <a:lnTo>
                  <a:pt x="520" y="0"/>
                </a:lnTo>
                <a:lnTo>
                  <a:pt x="521" y="0"/>
                </a:lnTo>
                <a:lnTo>
                  <a:pt x="545" y="0"/>
                </a:lnTo>
                <a:lnTo>
                  <a:pt x="547" y="0"/>
                </a:lnTo>
                <a:lnTo>
                  <a:pt x="547" y="1"/>
                </a:lnTo>
                <a:lnTo>
                  <a:pt x="548" y="2"/>
                </a:lnTo>
                <a:lnTo>
                  <a:pt x="547" y="3"/>
                </a:lnTo>
                <a:lnTo>
                  <a:pt x="547" y="3"/>
                </a:lnTo>
                <a:lnTo>
                  <a:pt x="545" y="4"/>
                </a:lnTo>
                <a:lnTo>
                  <a:pt x="545" y="4"/>
                </a:lnTo>
                <a:close/>
                <a:moveTo>
                  <a:pt x="504" y="4"/>
                </a:moveTo>
                <a:lnTo>
                  <a:pt x="479" y="4"/>
                </a:lnTo>
                <a:lnTo>
                  <a:pt x="478" y="3"/>
                </a:lnTo>
                <a:lnTo>
                  <a:pt x="477" y="3"/>
                </a:lnTo>
                <a:lnTo>
                  <a:pt x="477" y="2"/>
                </a:lnTo>
                <a:lnTo>
                  <a:pt x="477" y="2"/>
                </a:lnTo>
                <a:lnTo>
                  <a:pt x="477" y="1"/>
                </a:lnTo>
                <a:lnTo>
                  <a:pt x="477" y="1"/>
                </a:lnTo>
                <a:lnTo>
                  <a:pt x="478" y="0"/>
                </a:lnTo>
                <a:lnTo>
                  <a:pt x="479" y="0"/>
                </a:lnTo>
                <a:lnTo>
                  <a:pt x="504" y="0"/>
                </a:lnTo>
                <a:lnTo>
                  <a:pt x="504" y="0"/>
                </a:lnTo>
                <a:lnTo>
                  <a:pt x="505" y="1"/>
                </a:lnTo>
                <a:lnTo>
                  <a:pt x="505" y="1"/>
                </a:lnTo>
                <a:lnTo>
                  <a:pt x="505" y="2"/>
                </a:lnTo>
                <a:lnTo>
                  <a:pt x="505" y="2"/>
                </a:lnTo>
                <a:lnTo>
                  <a:pt x="505" y="3"/>
                </a:lnTo>
                <a:lnTo>
                  <a:pt x="504" y="3"/>
                </a:lnTo>
                <a:lnTo>
                  <a:pt x="504" y="4"/>
                </a:lnTo>
                <a:lnTo>
                  <a:pt x="504" y="4"/>
                </a:lnTo>
                <a:close/>
                <a:moveTo>
                  <a:pt x="460" y="4"/>
                </a:moveTo>
                <a:lnTo>
                  <a:pt x="436" y="4"/>
                </a:lnTo>
                <a:lnTo>
                  <a:pt x="436" y="3"/>
                </a:lnTo>
                <a:lnTo>
                  <a:pt x="435" y="3"/>
                </a:lnTo>
                <a:lnTo>
                  <a:pt x="435" y="2"/>
                </a:lnTo>
                <a:lnTo>
                  <a:pt x="435" y="2"/>
                </a:lnTo>
                <a:lnTo>
                  <a:pt x="435" y="1"/>
                </a:lnTo>
                <a:lnTo>
                  <a:pt x="435" y="1"/>
                </a:lnTo>
                <a:lnTo>
                  <a:pt x="436" y="0"/>
                </a:lnTo>
                <a:lnTo>
                  <a:pt x="436" y="0"/>
                </a:lnTo>
                <a:lnTo>
                  <a:pt x="460" y="0"/>
                </a:lnTo>
                <a:lnTo>
                  <a:pt x="462" y="0"/>
                </a:lnTo>
                <a:lnTo>
                  <a:pt x="462" y="1"/>
                </a:lnTo>
                <a:lnTo>
                  <a:pt x="463" y="1"/>
                </a:lnTo>
                <a:lnTo>
                  <a:pt x="463" y="2"/>
                </a:lnTo>
                <a:lnTo>
                  <a:pt x="463" y="2"/>
                </a:lnTo>
                <a:lnTo>
                  <a:pt x="462" y="3"/>
                </a:lnTo>
                <a:lnTo>
                  <a:pt x="462" y="3"/>
                </a:lnTo>
                <a:lnTo>
                  <a:pt x="460" y="4"/>
                </a:lnTo>
                <a:lnTo>
                  <a:pt x="460" y="4"/>
                </a:lnTo>
                <a:close/>
                <a:moveTo>
                  <a:pt x="419" y="4"/>
                </a:moveTo>
                <a:lnTo>
                  <a:pt x="394" y="4"/>
                </a:lnTo>
                <a:lnTo>
                  <a:pt x="393" y="3"/>
                </a:lnTo>
                <a:lnTo>
                  <a:pt x="393" y="3"/>
                </a:lnTo>
                <a:lnTo>
                  <a:pt x="392" y="2"/>
                </a:lnTo>
                <a:lnTo>
                  <a:pt x="392" y="2"/>
                </a:lnTo>
                <a:lnTo>
                  <a:pt x="392" y="1"/>
                </a:lnTo>
                <a:lnTo>
                  <a:pt x="393" y="1"/>
                </a:lnTo>
                <a:lnTo>
                  <a:pt x="393" y="0"/>
                </a:lnTo>
                <a:lnTo>
                  <a:pt x="394" y="0"/>
                </a:lnTo>
                <a:lnTo>
                  <a:pt x="419" y="0"/>
                </a:lnTo>
                <a:lnTo>
                  <a:pt x="419" y="0"/>
                </a:lnTo>
                <a:lnTo>
                  <a:pt x="420" y="1"/>
                </a:lnTo>
                <a:lnTo>
                  <a:pt x="420" y="1"/>
                </a:lnTo>
                <a:lnTo>
                  <a:pt x="421" y="2"/>
                </a:lnTo>
                <a:lnTo>
                  <a:pt x="420" y="2"/>
                </a:lnTo>
                <a:lnTo>
                  <a:pt x="420" y="3"/>
                </a:lnTo>
                <a:lnTo>
                  <a:pt x="419" y="3"/>
                </a:lnTo>
                <a:lnTo>
                  <a:pt x="419" y="4"/>
                </a:lnTo>
                <a:lnTo>
                  <a:pt x="419" y="4"/>
                </a:lnTo>
                <a:close/>
                <a:moveTo>
                  <a:pt x="375" y="4"/>
                </a:moveTo>
                <a:lnTo>
                  <a:pt x="351" y="4"/>
                </a:lnTo>
                <a:lnTo>
                  <a:pt x="351" y="3"/>
                </a:lnTo>
                <a:lnTo>
                  <a:pt x="350" y="3"/>
                </a:lnTo>
                <a:lnTo>
                  <a:pt x="350" y="2"/>
                </a:lnTo>
                <a:lnTo>
                  <a:pt x="350" y="2"/>
                </a:lnTo>
                <a:lnTo>
                  <a:pt x="350" y="1"/>
                </a:lnTo>
                <a:lnTo>
                  <a:pt x="350" y="1"/>
                </a:lnTo>
                <a:lnTo>
                  <a:pt x="351" y="0"/>
                </a:lnTo>
                <a:lnTo>
                  <a:pt x="351" y="0"/>
                </a:lnTo>
                <a:lnTo>
                  <a:pt x="375" y="0"/>
                </a:lnTo>
                <a:lnTo>
                  <a:pt x="377" y="0"/>
                </a:lnTo>
                <a:lnTo>
                  <a:pt x="378" y="1"/>
                </a:lnTo>
                <a:lnTo>
                  <a:pt x="378" y="1"/>
                </a:lnTo>
                <a:lnTo>
                  <a:pt x="378" y="2"/>
                </a:lnTo>
                <a:lnTo>
                  <a:pt x="378" y="2"/>
                </a:lnTo>
                <a:lnTo>
                  <a:pt x="378" y="3"/>
                </a:lnTo>
                <a:lnTo>
                  <a:pt x="377" y="3"/>
                </a:lnTo>
                <a:lnTo>
                  <a:pt x="375" y="4"/>
                </a:lnTo>
                <a:lnTo>
                  <a:pt x="375" y="4"/>
                </a:lnTo>
                <a:close/>
                <a:moveTo>
                  <a:pt x="334" y="4"/>
                </a:moveTo>
                <a:lnTo>
                  <a:pt x="309" y="4"/>
                </a:lnTo>
                <a:lnTo>
                  <a:pt x="308" y="3"/>
                </a:lnTo>
                <a:lnTo>
                  <a:pt x="308" y="3"/>
                </a:lnTo>
                <a:lnTo>
                  <a:pt x="307" y="2"/>
                </a:lnTo>
                <a:lnTo>
                  <a:pt x="307" y="2"/>
                </a:lnTo>
                <a:lnTo>
                  <a:pt x="307" y="1"/>
                </a:lnTo>
                <a:lnTo>
                  <a:pt x="308" y="1"/>
                </a:lnTo>
                <a:lnTo>
                  <a:pt x="308" y="0"/>
                </a:lnTo>
                <a:lnTo>
                  <a:pt x="309" y="0"/>
                </a:lnTo>
                <a:lnTo>
                  <a:pt x="334" y="0"/>
                </a:lnTo>
                <a:lnTo>
                  <a:pt x="335" y="0"/>
                </a:lnTo>
                <a:lnTo>
                  <a:pt x="335" y="1"/>
                </a:lnTo>
                <a:lnTo>
                  <a:pt x="335" y="1"/>
                </a:lnTo>
                <a:lnTo>
                  <a:pt x="336" y="2"/>
                </a:lnTo>
                <a:lnTo>
                  <a:pt x="335" y="2"/>
                </a:lnTo>
                <a:lnTo>
                  <a:pt x="335" y="3"/>
                </a:lnTo>
                <a:lnTo>
                  <a:pt x="335" y="3"/>
                </a:lnTo>
                <a:lnTo>
                  <a:pt x="334" y="4"/>
                </a:lnTo>
                <a:lnTo>
                  <a:pt x="334" y="4"/>
                </a:lnTo>
                <a:close/>
                <a:moveTo>
                  <a:pt x="292" y="4"/>
                </a:moveTo>
                <a:lnTo>
                  <a:pt x="267" y="4"/>
                </a:lnTo>
                <a:lnTo>
                  <a:pt x="266" y="3"/>
                </a:lnTo>
                <a:lnTo>
                  <a:pt x="265" y="3"/>
                </a:lnTo>
                <a:lnTo>
                  <a:pt x="265" y="2"/>
                </a:lnTo>
                <a:lnTo>
                  <a:pt x="265" y="2"/>
                </a:lnTo>
                <a:lnTo>
                  <a:pt x="265" y="1"/>
                </a:lnTo>
                <a:lnTo>
                  <a:pt x="265" y="1"/>
                </a:lnTo>
                <a:lnTo>
                  <a:pt x="266" y="0"/>
                </a:lnTo>
                <a:lnTo>
                  <a:pt x="267" y="0"/>
                </a:lnTo>
                <a:lnTo>
                  <a:pt x="292" y="0"/>
                </a:lnTo>
                <a:lnTo>
                  <a:pt x="292" y="0"/>
                </a:lnTo>
                <a:lnTo>
                  <a:pt x="293" y="1"/>
                </a:lnTo>
                <a:lnTo>
                  <a:pt x="293" y="1"/>
                </a:lnTo>
                <a:lnTo>
                  <a:pt x="293" y="2"/>
                </a:lnTo>
                <a:lnTo>
                  <a:pt x="293" y="2"/>
                </a:lnTo>
                <a:lnTo>
                  <a:pt x="293" y="3"/>
                </a:lnTo>
                <a:lnTo>
                  <a:pt x="292" y="3"/>
                </a:lnTo>
                <a:lnTo>
                  <a:pt x="292" y="4"/>
                </a:lnTo>
                <a:lnTo>
                  <a:pt x="292" y="4"/>
                </a:lnTo>
                <a:close/>
                <a:moveTo>
                  <a:pt x="248" y="4"/>
                </a:moveTo>
                <a:lnTo>
                  <a:pt x="224" y="4"/>
                </a:lnTo>
                <a:lnTo>
                  <a:pt x="224" y="3"/>
                </a:lnTo>
                <a:lnTo>
                  <a:pt x="223" y="3"/>
                </a:lnTo>
                <a:lnTo>
                  <a:pt x="223" y="2"/>
                </a:lnTo>
                <a:lnTo>
                  <a:pt x="223" y="2"/>
                </a:lnTo>
                <a:lnTo>
                  <a:pt x="223" y="1"/>
                </a:lnTo>
                <a:lnTo>
                  <a:pt x="223" y="1"/>
                </a:lnTo>
                <a:lnTo>
                  <a:pt x="224" y="0"/>
                </a:lnTo>
                <a:lnTo>
                  <a:pt x="224" y="0"/>
                </a:lnTo>
                <a:lnTo>
                  <a:pt x="248" y="0"/>
                </a:lnTo>
                <a:lnTo>
                  <a:pt x="250" y="0"/>
                </a:lnTo>
                <a:lnTo>
                  <a:pt x="250" y="1"/>
                </a:lnTo>
                <a:lnTo>
                  <a:pt x="251" y="1"/>
                </a:lnTo>
                <a:lnTo>
                  <a:pt x="251" y="2"/>
                </a:lnTo>
                <a:lnTo>
                  <a:pt x="251" y="2"/>
                </a:lnTo>
                <a:lnTo>
                  <a:pt x="250" y="3"/>
                </a:lnTo>
                <a:lnTo>
                  <a:pt x="250" y="3"/>
                </a:lnTo>
                <a:lnTo>
                  <a:pt x="248" y="4"/>
                </a:lnTo>
                <a:lnTo>
                  <a:pt x="248" y="4"/>
                </a:lnTo>
                <a:close/>
                <a:moveTo>
                  <a:pt x="207" y="4"/>
                </a:moveTo>
                <a:lnTo>
                  <a:pt x="182" y="4"/>
                </a:lnTo>
                <a:lnTo>
                  <a:pt x="181" y="3"/>
                </a:lnTo>
                <a:lnTo>
                  <a:pt x="181" y="3"/>
                </a:lnTo>
                <a:lnTo>
                  <a:pt x="180" y="2"/>
                </a:lnTo>
                <a:lnTo>
                  <a:pt x="180" y="2"/>
                </a:lnTo>
                <a:lnTo>
                  <a:pt x="180" y="1"/>
                </a:lnTo>
                <a:lnTo>
                  <a:pt x="181" y="1"/>
                </a:lnTo>
                <a:lnTo>
                  <a:pt x="181" y="0"/>
                </a:lnTo>
                <a:lnTo>
                  <a:pt x="182" y="0"/>
                </a:lnTo>
                <a:lnTo>
                  <a:pt x="207" y="0"/>
                </a:lnTo>
                <a:lnTo>
                  <a:pt x="207" y="0"/>
                </a:lnTo>
                <a:lnTo>
                  <a:pt x="208" y="1"/>
                </a:lnTo>
                <a:lnTo>
                  <a:pt x="208" y="1"/>
                </a:lnTo>
                <a:lnTo>
                  <a:pt x="208" y="2"/>
                </a:lnTo>
                <a:lnTo>
                  <a:pt x="208" y="2"/>
                </a:lnTo>
                <a:lnTo>
                  <a:pt x="208" y="3"/>
                </a:lnTo>
                <a:lnTo>
                  <a:pt x="207" y="3"/>
                </a:lnTo>
                <a:lnTo>
                  <a:pt x="207" y="4"/>
                </a:lnTo>
                <a:lnTo>
                  <a:pt x="207" y="4"/>
                </a:lnTo>
                <a:close/>
                <a:moveTo>
                  <a:pt x="163" y="4"/>
                </a:moveTo>
                <a:lnTo>
                  <a:pt x="139" y="4"/>
                </a:lnTo>
                <a:lnTo>
                  <a:pt x="139" y="3"/>
                </a:lnTo>
                <a:lnTo>
                  <a:pt x="138" y="3"/>
                </a:lnTo>
                <a:lnTo>
                  <a:pt x="138" y="2"/>
                </a:lnTo>
                <a:lnTo>
                  <a:pt x="138" y="2"/>
                </a:lnTo>
                <a:lnTo>
                  <a:pt x="138" y="1"/>
                </a:lnTo>
                <a:lnTo>
                  <a:pt x="138" y="1"/>
                </a:lnTo>
                <a:lnTo>
                  <a:pt x="139" y="0"/>
                </a:lnTo>
                <a:lnTo>
                  <a:pt x="139" y="0"/>
                </a:lnTo>
                <a:lnTo>
                  <a:pt x="163" y="0"/>
                </a:lnTo>
                <a:lnTo>
                  <a:pt x="165" y="0"/>
                </a:lnTo>
                <a:lnTo>
                  <a:pt x="166" y="1"/>
                </a:lnTo>
                <a:lnTo>
                  <a:pt x="166" y="1"/>
                </a:lnTo>
                <a:lnTo>
                  <a:pt x="166" y="2"/>
                </a:lnTo>
                <a:lnTo>
                  <a:pt x="166" y="2"/>
                </a:lnTo>
                <a:lnTo>
                  <a:pt x="166" y="3"/>
                </a:lnTo>
                <a:lnTo>
                  <a:pt x="165" y="3"/>
                </a:lnTo>
                <a:lnTo>
                  <a:pt x="163" y="4"/>
                </a:lnTo>
                <a:lnTo>
                  <a:pt x="163" y="4"/>
                </a:lnTo>
                <a:close/>
                <a:moveTo>
                  <a:pt x="122" y="4"/>
                </a:moveTo>
                <a:lnTo>
                  <a:pt x="97" y="4"/>
                </a:lnTo>
                <a:lnTo>
                  <a:pt x="96" y="3"/>
                </a:lnTo>
                <a:lnTo>
                  <a:pt x="96" y="3"/>
                </a:lnTo>
                <a:lnTo>
                  <a:pt x="95" y="2"/>
                </a:lnTo>
                <a:lnTo>
                  <a:pt x="95" y="2"/>
                </a:lnTo>
                <a:lnTo>
                  <a:pt x="95" y="1"/>
                </a:lnTo>
                <a:lnTo>
                  <a:pt x="96" y="1"/>
                </a:lnTo>
                <a:lnTo>
                  <a:pt x="96" y="0"/>
                </a:lnTo>
                <a:lnTo>
                  <a:pt x="97" y="0"/>
                </a:lnTo>
                <a:lnTo>
                  <a:pt x="122" y="0"/>
                </a:lnTo>
                <a:lnTo>
                  <a:pt x="123" y="0"/>
                </a:lnTo>
                <a:lnTo>
                  <a:pt x="123" y="1"/>
                </a:lnTo>
                <a:lnTo>
                  <a:pt x="123" y="1"/>
                </a:lnTo>
                <a:lnTo>
                  <a:pt x="124" y="2"/>
                </a:lnTo>
                <a:lnTo>
                  <a:pt x="123" y="2"/>
                </a:lnTo>
                <a:lnTo>
                  <a:pt x="123" y="3"/>
                </a:lnTo>
                <a:lnTo>
                  <a:pt x="123" y="3"/>
                </a:lnTo>
                <a:lnTo>
                  <a:pt x="122" y="4"/>
                </a:lnTo>
                <a:lnTo>
                  <a:pt x="122" y="4"/>
                </a:lnTo>
                <a:close/>
                <a:moveTo>
                  <a:pt x="80" y="4"/>
                </a:moveTo>
                <a:lnTo>
                  <a:pt x="55" y="4"/>
                </a:lnTo>
                <a:lnTo>
                  <a:pt x="54" y="3"/>
                </a:lnTo>
                <a:lnTo>
                  <a:pt x="53" y="3"/>
                </a:lnTo>
                <a:lnTo>
                  <a:pt x="53" y="2"/>
                </a:lnTo>
                <a:lnTo>
                  <a:pt x="53" y="2"/>
                </a:lnTo>
                <a:lnTo>
                  <a:pt x="53" y="1"/>
                </a:lnTo>
                <a:lnTo>
                  <a:pt x="53" y="1"/>
                </a:lnTo>
                <a:lnTo>
                  <a:pt x="54" y="0"/>
                </a:lnTo>
                <a:lnTo>
                  <a:pt x="55" y="0"/>
                </a:lnTo>
                <a:lnTo>
                  <a:pt x="80" y="0"/>
                </a:lnTo>
                <a:lnTo>
                  <a:pt x="80" y="0"/>
                </a:lnTo>
                <a:lnTo>
                  <a:pt x="81" y="1"/>
                </a:lnTo>
                <a:lnTo>
                  <a:pt x="81" y="2"/>
                </a:lnTo>
                <a:lnTo>
                  <a:pt x="81" y="3"/>
                </a:lnTo>
                <a:lnTo>
                  <a:pt x="80" y="3"/>
                </a:lnTo>
                <a:lnTo>
                  <a:pt x="80" y="4"/>
                </a:lnTo>
                <a:lnTo>
                  <a:pt x="80" y="4"/>
                </a:lnTo>
                <a:close/>
                <a:moveTo>
                  <a:pt x="37" y="4"/>
                </a:moveTo>
                <a:lnTo>
                  <a:pt x="12" y="4"/>
                </a:lnTo>
                <a:lnTo>
                  <a:pt x="11" y="3"/>
                </a:lnTo>
                <a:lnTo>
                  <a:pt x="11" y="3"/>
                </a:lnTo>
                <a:lnTo>
                  <a:pt x="11" y="2"/>
                </a:lnTo>
                <a:lnTo>
                  <a:pt x="11" y="2"/>
                </a:lnTo>
                <a:lnTo>
                  <a:pt x="11" y="1"/>
                </a:lnTo>
                <a:lnTo>
                  <a:pt x="11" y="1"/>
                </a:lnTo>
                <a:lnTo>
                  <a:pt x="11" y="0"/>
                </a:lnTo>
                <a:lnTo>
                  <a:pt x="12" y="0"/>
                </a:lnTo>
                <a:lnTo>
                  <a:pt x="37" y="0"/>
                </a:lnTo>
                <a:lnTo>
                  <a:pt x="38" y="0"/>
                </a:lnTo>
                <a:lnTo>
                  <a:pt x="38" y="1"/>
                </a:lnTo>
                <a:lnTo>
                  <a:pt x="39" y="1"/>
                </a:lnTo>
                <a:lnTo>
                  <a:pt x="39" y="2"/>
                </a:lnTo>
                <a:lnTo>
                  <a:pt x="39" y="2"/>
                </a:lnTo>
                <a:lnTo>
                  <a:pt x="38" y="3"/>
                </a:lnTo>
                <a:lnTo>
                  <a:pt x="38" y="3"/>
                </a:lnTo>
                <a:lnTo>
                  <a:pt x="37" y="4"/>
                </a:lnTo>
                <a:lnTo>
                  <a:pt x="37" y="4"/>
                </a:lnTo>
                <a:close/>
              </a:path>
            </a:pathLst>
          </a:custGeom>
          <a:solidFill>
            <a:srgbClr val="000000"/>
          </a:solidFill>
          <a:ln w="25400">
            <a:solidFill>
              <a:srgbClr val="000000"/>
            </a:solidFill>
            <a:prstDash val="solid"/>
            <a:round/>
            <a:headEnd/>
            <a:tailEnd/>
          </a:ln>
        </p:spPr>
        <p:txBody>
          <a:bodyPr/>
          <a:lstStyle/>
          <a:p>
            <a:endParaRPr lang="en-US"/>
          </a:p>
        </p:txBody>
      </p:sp>
      <p:sp>
        <p:nvSpPr>
          <p:cNvPr id="303166" name="Freeform 62">
            <a:extLst>
              <a:ext uri="{FF2B5EF4-FFF2-40B4-BE49-F238E27FC236}">
                <a16:creationId xmlns:a16="http://schemas.microsoft.com/office/drawing/2014/main" id="{AB10FEE5-6511-454C-A5F1-7F0A84C3DF62}"/>
              </a:ext>
            </a:extLst>
          </p:cNvPr>
          <p:cNvSpPr>
            <a:spLocks noEditPoints="1"/>
          </p:cNvSpPr>
          <p:nvPr/>
        </p:nvSpPr>
        <p:spPr bwMode="auto">
          <a:xfrm>
            <a:off x="6891338" y="4302125"/>
            <a:ext cx="1012825" cy="3175"/>
          </a:xfrm>
          <a:custGeom>
            <a:avLst/>
            <a:gdLst>
              <a:gd name="T0" fmla="*/ 1 w 1057"/>
              <a:gd name="T1" fmla="*/ 0 h 4"/>
              <a:gd name="T2" fmla="*/ 42 w 1057"/>
              <a:gd name="T3" fmla="*/ 2 h 4"/>
              <a:gd name="T4" fmla="*/ 111 w 1057"/>
              <a:gd name="T5" fmla="*/ 4 h 4"/>
              <a:gd name="T6" fmla="*/ 155 w 1057"/>
              <a:gd name="T7" fmla="*/ 2 h 4"/>
              <a:gd name="T8" fmla="*/ 196 w 1057"/>
              <a:gd name="T9" fmla="*/ 0 h 4"/>
              <a:gd name="T10" fmla="*/ 170 w 1057"/>
              <a:gd name="T11" fmla="*/ 0 h 4"/>
              <a:gd name="T12" fmla="*/ 212 w 1057"/>
              <a:gd name="T13" fmla="*/ 2 h 4"/>
              <a:gd name="T14" fmla="*/ 255 w 1057"/>
              <a:gd name="T15" fmla="*/ 3 h 4"/>
              <a:gd name="T16" fmla="*/ 324 w 1057"/>
              <a:gd name="T17" fmla="*/ 3 h 4"/>
              <a:gd name="T18" fmla="*/ 367 w 1057"/>
              <a:gd name="T19" fmla="*/ 1 h 4"/>
              <a:gd name="T20" fmla="*/ 341 w 1057"/>
              <a:gd name="T21" fmla="*/ 0 h 4"/>
              <a:gd name="T22" fmla="*/ 381 w 1057"/>
              <a:gd name="T23" fmla="*/ 1 h 4"/>
              <a:gd name="T24" fmla="*/ 425 w 1057"/>
              <a:gd name="T25" fmla="*/ 3 h 4"/>
              <a:gd name="T26" fmla="*/ 494 w 1057"/>
              <a:gd name="T27" fmla="*/ 3 h 4"/>
              <a:gd name="T28" fmla="*/ 536 w 1057"/>
              <a:gd name="T29" fmla="*/ 1 h 4"/>
              <a:gd name="T30" fmla="*/ 510 w 1057"/>
              <a:gd name="T31" fmla="*/ 0 h 4"/>
              <a:gd name="T32" fmla="*/ 551 w 1057"/>
              <a:gd name="T33" fmla="*/ 1 h 4"/>
              <a:gd name="T34" fmla="*/ 594 w 1057"/>
              <a:gd name="T35" fmla="*/ 3 h 4"/>
              <a:gd name="T36" fmla="*/ 664 w 1057"/>
              <a:gd name="T37" fmla="*/ 3 h 4"/>
              <a:gd name="T38" fmla="*/ 706 w 1057"/>
              <a:gd name="T39" fmla="*/ 1 h 4"/>
              <a:gd name="T40" fmla="*/ 747 w 1057"/>
              <a:gd name="T41" fmla="*/ 0 h 4"/>
              <a:gd name="T42" fmla="*/ 722 w 1057"/>
              <a:gd name="T43" fmla="*/ 0 h 4"/>
              <a:gd name="T44" fmla="*/ 763 w 1057"/>
              <a:gd name="T45" fmla="*/ 2 h 4"/>
              <a:gd name="T46" fmla="*/ 832 w 1057"/>
              <a:gd name="T47" fmla="*/ 4 h 4"/>
              <a:gd name="T48" fmla="*/ 876 w 1057"/>
              <a:gd name="T49" fmla="*/ 2 h 4"/>
              <a:gd name="T50" fmla="*/ 917 w 1057"/>
              <a:gd name="T51" fmla="*/ 0 h 4"/>
              <a:gd name="T52" fmla="*/ 891 w 1057"/>
              <a:gd name="T53" fmla="*/ 0 h 4"/>
              <a:gd name="T54" fmla="*/ 933 w 1057"/>
              <a:gd name="T55" fmla="*/ 2 h 4"/>
              <a:gd name="T56" fmla="*/ 1002 w 1057"/>
              <a:gd name="T57" fmla="*/ 4 h 4"/>
              <a:gd name="T58" fmla="*/ 1046 w 1057"/>
              <a:gd name="T59" fmla="*/ 2 h 4"/>
              <a:gd name="T60" fmla="*/ 1030 w 1057"/>
              <a:gd name="T61" fmla="*/ 4 h 4"/>
              <a:gd name="T62" fmla="*/ 1056 w 1057"/>
              <a:gd name="T63" fmla="*/ 3 h 4"/>
              <a:gd name="T64" fmla="*/ 1014 w 1057"/>
              <a:gd name="T65" fmla="*/ 2 h 4"/>
              <a:gd name="T66" fmla="*/ 971 w 1057"/>
              <a:gd name="T67" fmla="*/ 0 h 4"/>
              <a:gd name="T68" fmla="*/ 902 w 1057"/>
              <a:gd name="T69" fmla="*/ 1 h 4"/>
              <a:gd name="T70" fmla="*/ 859 w 1057"/>
              <a:gd name="T71" fmla="*/ 3 h 4"/>
              <a:gd name="T72" fmla="*/ 884 w 1057"/>
              <a:gd name="T73" fmla="*/ 4 h 4"/>
              <a:gd name="T74" fmla="*/ 844 w 1057"/>
              <a:gd name="T75" fmla="*/ 2 h 4"/>
              <a:gd name="T76" fmla="*/ 801 w 1057"/>
              <a:gd name="T77" fmla="*/ 0 h 4"/>
              <a:gd name="T78" fmla="*/ 733 w 1057"/>
              <a:gd name="T79" fmla="*/ 0 h 4"/>
              <a:gd name="T80" fmla="*/ 689 w 1057"/>
              <a:gd name="T81" fmla="*/ 2 h 4"/>
              <a:gd name="T82" fmla="*/ 648 w 1057"/>
              <a:gd name="T83" fmla="*/ 4 h 4"/>
              <a:gd name="T84" fmla="*/ 674 w 1057"/>
              <a:gd name="T85" fmla="*/ 3 h 4"/>
              <a:gd name="T86" fmla="*/ 632 w 1057"/>
              <a:gd name="T87" fmla="*/ 1 h 4"/>
              <a:gd name="T88" fmla="*/ 564 w 1057"/>
              <a:gd name="T89" fmla="*/ 0 h 4"/>
              <a:gd name="T90" fmla="*/ 519 w 1057"/>
              <a:gd name="T91" fmla="*/ 2 h 4"/>
              <a:gd name="T92" fmla="*/ 477 w 1057"/>
              <a:gd name="T93" fmla="*/ 3 h 4"/>
              <a:gd name="T94" fmla="*/ 504 w 1057"/>
              <a:gd name="T95" fmla="*/ 4 h 4"/>
              <a:gd name="T96" fmla="*/ 463 w 1057"/>
              <a:gd name="T97" fmla="*/ 2 h 4"/>
              <a:gd name="T98" fmla="*/ 419 w 1057"/>
              <a:gd name="T99" fmla="*/ 0 h 4"/>
              <a:gd name="T100" fmla="*/ 350 w 1057"/>
              <a:gd name="T101" fmla="*/ 1 h 4"/>
              <a:gd name="T102" fmla="*/ 308 w 1057"/>
              <a:gd name="T103" fmla="*/ 3 h 4"/>
              <a:gd name="T104" fmla="*/ 334 w 1057"/>
              <a:gd name="T105" fmla="*/ 4 h 4"/>
              <a:gd name="T106" fmla="*/ 293 w 1057"/>
              <a:gd name="T107" fmla="*/ 2 h 4"/>
              <a:gd name="T108" fmla="*/ 250 w 1057"/>
              <a:gd name="T109" fmla="*/ 0 h 4"/>
              <a:gd name="T110" fmla="*/ 181 w 1057"/>
              <a:gd name="T111" fmla="*/ 1 h 4"/>
              <a:gd name="T112" fmla="*/ 138 w 1057"/>
              <a:gd name="T113" fmla="*/ 3 h 4"/>
              <a:gd name="T114" fmla="*/ 163 w 1057"/>
              <a:gd name="T115" fmla="*/ 4 h 4"/>
              <a:gd name="T116" fmla="*/ 123 w 1057"/>
              <a:gd name="T117" fmla="*/ 2 h 4"/>
              <a:gd name="T118" fmla="*/ 80 w 1057"/>
              <a:gd name="T119" fmla="*/ 0 h 4"/>
              <a:gd name="T120" fmla="*/ 12 w 1057"/>
              <a:gd name="T1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7" h="4">
                <a:moveTo>
                  <a:pt x="1" y="0"/>
                </a:moveTo>
                <a:lnTo>
                  <a:pt x="26" y="0"/>
                </a:lnTo>
                <a:lnTo>
                  <a:pt x="27" y="0"/>
                </a:lnTo>
                <a:lnTo>
                  <a:pt x="27" y="1"/>
                </a:lnTo>
                <a:lnTo>
                  <a:pt x="28" y="2"/>
                </a:lnTo>
                <a:lnTo>
                  <a:pt x="27" y="3"/>
                </a:lnTo>
                <a:lnTo>
                  <a:pt x="27" y="3"/>
                </a:lnTo>
                <a:lnTo>
                  <a:pt x="26" y="4"/>
                </a:lnTo>
                <a:lnTo>
                  <a:pt x="1" y="4"/>
                </a:lnTo>
                <a:lnTo>
                  <a:pt x="1" y="3"/>
                </a:lnTo>
                <a:lnTo>
                  <a:pt x="0" y="3"/>
                </a:lnTo>
                <a:lnTo>
                  <a:pt x="0" y="2"/>
                </a:lnTo>
                <a:lnTo>
                  <a:pt x="0" y="2"/>
                </a:lnTo>
                <a:lnTo>
                  <a:pt x="0" y="1"/>
                </a:lnTo>
                <a:lnTo>
                  <a:pt x="0" y="1"/>
                </a:lnTo>
                <a:lnTo>
                  <a:pt x="1" y="0"/>
                </a:lnTo>
                <a:lnTo>
                  <a:pt x="1" y="0"/>
                </a:lnTo>
                <a:lnTo>
                  <a:pt x="1" y="0"/>
                </a:lnTo>
                <a:close/>
                <a:moveTo>
                  <a:pt x="44" y="0"/>
                </a:moveTo>
                <a:lnTo>
                  <a:pt x="69" y="0"/>
                </a:lnTo>
                <a:lnTo>
                  <a:pt x="69" y="0"/>
                </a:lnTo>
                <a:lnTo>
                  <a:pt x="70" y="1"/>
                </a:lnTo>
                <a:lnTo>
                  <a:pt x="70" y="1"/>
                </a:lnTo>
                <a:lnTo>
                  <a:pt x="70" y="2"/>
                </a:lnTo>
                <a:lnTo>
                  <a:pt x="70" y="2"/>
                </a:lnTo>
                <a:lnTo>
                  <a:pt x="70" y="3"/>
                </a:lnTo>
                <a:lnTo>
                  <a:pt x="69" y="3"/>
                </a:lnTo>
                <a:lnTo>
                  <a:pt x="69" y="4"/>
                </a:lnTo>
                <a:lnTo>
                  <a:pt x="44" y="4"/>
                </a:lnTo>
                <a:lnTo>
                  <a:pt x="43" y="3"/>
                </a:lnTo>
                <a:lnTo>
                  <a:pt x="43" y="3"/>
                </a:lnTo>
                <a:lnTo>
                  <a:pt x="42" y="2"/>
                </a:lnTo>
                <a:lnTo>
                  <a:pt x="42" y="2"/>
                </a:lnTo>
                <a:lnTo>
                  <a:pt x="42" y="1"/>
                </a:lnTo>
                <a:lnTo>
                  <a:pt x="43" y="1"/>
                </a:lnTo>
                <a:lnTo>
                  <a:pt x="43" y="0"/>
                </a:lnTo>
                <a:lnTo>
                  <a:pt x="44" y="0"/>
                </a:lnTo>
                <a:lnTo>
                  <a:pt x="44" y="0"/>
                </a:lnTo>
                <a:close/>
                <a:moveTo>
                  <a:pt x="86" y="0"/>
                </a:moveTo>
                <a:lnTo>
                  <a:pt x="111" y="0"/>
                </a:lnTo>
                <a:lnTo>
                  <a:pt x="112" y="0"/>
                </a:lnTo>
                <a:lnTo>
                  <a:pt x="112" y="1"/>
                </a:lnTo>
                <a:lnTo>
                  <a:pt x="113" y="1"/>
                </a:lnTo>
                <a:lnTo>
                  <a:pt x="113" y="2"/>
                </a:lnTo>
                <a:lnTo>
                  <a:pt x="113" y="2"/>
                </a:lnTo>
                <a:lnTo>
                  <a:pt x="112" y="3"/>
                </a:lnTo>
                <a:lnTo>
                  <a:pt x="112" y="3"/>
                </a:lnTo>
                <a:lnTo>
                  <a:pt x="111" y="4"/>
                </a:lnTo>
                <a:lnTo>
                  <a:pt x="86" y="4"/>
                </a:lnTo>
                <a:lnTo>
                  <a:pt x="85" y="3"/>
                </a:lnTo>
                <a:lnTo>
                  <a:pt x="85" y="3"/>
                </a:lnTo>
                <a:lnTo>
                  <a:pt x="85" y="2"/>
                </a:lnTo>
                <a:lnTo>
                  <a:pt x="85" y="2"/>
                </a:lnTo>
                <a:lnTo>
                  <a:pt x="85" y="1"/>
                </a:lnTo>
                <a:lnTo>
                  <a:pt x="85" y="1"/>
                </a:lnTo>
                <a:lnTo>
                  <a:pt x="85" y="0"/>
                </a:lnTo>
                <a:lnTo>
                  <a:pt x="86" y="0"/>
                </a:lnTo>
                <a:lnTo>
                  <a:pt x="86" y="0"/>
                </a:lnTo>
                <a:close/>
                <a:moveTo>
                  <a:pt x="129" y="0"/>
                </a:moveTo>
                <a:lnTo>
                  <a:pt x="154" y="0"/>
                </a:lnTo>
                <a:lnTo>
                  <a:pt x="154" y="0"/>
                </a:lnTo>
                <a:lnTo>
                  <a:pt x="155" y="1"/>
                </a:lnTo>
                <a:lnTo>
                  <a:pt x="155" y="1"/>
                </a:lnTo>
                <a:lnTo>
                  <a:pt x="155" y="2"/>
                </a:lnTo>
                <a:lnTo>
                  <a:pt x="155" y="2"/>
                </a:lnTo>
                <a:lnTo>
                  <a:pt x="155" y="3"/>
                </a:lnTo>
                <a:lnTo>
                  <a:pt x="154" y="3"/>
                </a:lnTo>
                <a:lnTo>
                  <a:pt x="154" y="4"/>
                </a:lnTo>
                <a:lnTo>
                  <a:pt x="129" y="4"/>
                </a:lnTo>
                <a:lnTo>
                  <a:pt x="128" y="3"/>
                </a:lnTo>
                <a:lnTo>
                  <a:pt x="127" y="3"/>
                </a:lnTo>
                <a:lnTo>
                  <a:pt x="127" y="2"/>
                </a:lnTo>
                <a:lnTo>
                  <a:pt x="127" y="2"/>
                </a:lnTo>
                <a:lnTo>
                  <a:pt x="127" y="1"/>
                </a:lnTo>
                <a:lnTo>
                  <a:pt x="127" y="1"/>
                </a:lnTo>
                <a:lnTo>
                  <a:pt x="128" y="0"/>
                </a:lnTo>
                <a:lnTo>
                  <a:pt x="129" y="0"/>
                </a:lnTo>
                <a:lnTo>
                  <a:pt x="129" y="0"/>
                </a:lnTo>
                <a:close/>
                <a:moveTo>
                  <a:pt x="171" y="0"/>
                </a:moveTo>
                <a:lnTo>
                  <a:pt x="196" y="0"/>
                </a:lnTo>
                <a:lnTo>
                  <a:pt x="196" y="0"/>
                </a:lnTo>
                <a:lnTo>
                  <a:pt x="197" y="1"/>
                </a:lnTo>
                <a:lnTo>
                  <a:pt x="197" y="1"/>
                </a:lnTo>
                <a:lnTo>
                  <a:pt x="198" y="2"/>
                </a:lnTo>
                <a:lnTo>
                  <a:pt x="197" y="2"/>
                </a:lnTo>
                <a:lnTo>
                  <a:pt x="197" y="3"/>
                </a:lnTo>
                <a:lnTo>
                  <a:pt x="196" y="3"/>
                </a:lnTo>
                <a:lnTo>
                  <a:pt x="196" y="4"/>
                </a:lnTo>
                <a:lnTo>
                  <a:pt x="171" y="4"/>
                </a:lnTo>
                <a:lnTo>
                  <a:pt x="170" y="3"/>
                </a:lnTo>
                <a:lnTo>
                  <a:pt x="170" y="3"/>
                </a:lnTo>
                <a:lnTo>
                  <a:pt x="169" y="2"/>
                </a:lnTo>
                <a:lnTo>
                  <a:pt x="169" y="2"/>
                </a:lnTo>
                <a:lnTo>
                  <a:pt x="169" y="1"/>
                </a:lnTo>
                <a:lnTo>
                  <a:pt x="170" y="1"/>
                </a:lnTo>
                <a:lnTo>
                  <a:pt x="170" y="0"/>
                </a:lnTo>
                <a:lnTo>
                  <a:pt x="171" y="0"/>
                </a:lnTo>
                <a:lnTo>
                  <a:pt x="171" y="0"/>
                </a:lnTo>
                <a:close/>
                <a:moveTo>
                  <a:pt x="213" y="0"/>
                </a:moveTo>
                <a:lnTo>
                  <a:pt x="238" y="0"/>
                </a:lnTo>
                <a:lnTo>
                  <a:pt x="239" y="0"/>
                </a:lnTo>
                <a:lnTo>
                  <a:pt x="240" y="1"/>
                </a:lnTo>
                <a:lnTo>
                  <a:pt x="240" y="1"/>
                </a:lnTo>
                <a:lnTo>
                  <a:pt x="240" y="2"/>
                </a:lnTo>
                <a:lnTo>
                  <a:pt x="240" y="2"/>
                </a:lnTo>
                <a:lnTo>
                  <a:pt x="240" y="3"/>
                </a:lnTo>
                <a:lnTo>
                  <a:pt x="239" y="3"/>
                </a:lnTo>
                <a:lnTo>
                  <a:pt x="238" y="4"/>
                </a:lnTo>
                <a:lnTo>
                  <a:pt x="213" y="4"/>
                </a:lnTo>
                <a:lnTo>
                  <a:pt x="213" y="3"/>
                </a:lnTo>
                <a:lnTo>
                  <a:pt x="212" y="3"/>
                </a:lnTo>
                <a:lnTo>
                  <a:pt x="212" y="2"/>
                </a:lnTo>
                <a:lnTo>
                  <a:pt x="212" y="1"/>
                </a:lnTo>
                <a:lnTo>
                  <a:pt x="213" y="0"/>
                </a:lnTo>
                <a:lnTo>
                  <a:pt x="213" y="0"/>
                </a:lnTo>
                <a:lnTo>
                  <a:pt x="213" y="0"/>
                </a:lnTo>
                <a:close/>
                <a:moveTo>
                  <a:pt x="256" y="0"/>
                </a:moveTo>
                <a:lnTo>
                  <a:pt x="281" y="0"/>
                </a:lnTo>
                <a:lnTo>
                  <a:pt x="281" y="0"/>
                </a:lnTo>
                <a:lnTo>
                  <a:pt x="282" y="1"/>
                </a:lnTo>
                <a:lnTo>
                  <a:pt x="282" y="1"/>
                </a:lnTo>
                <a:lnTo>
                  <a:pt x="282" y="2"/>
                </a:lnTo>
                <a:lnTo>
                  <a:pt x="282" y="2"/>
                </a:lnTo>
                <a:lnTo>
                  <a:pt x="282" y="3"/>
                </a:lnTo>
                <a:lnTo>
                  <a:pt x="281" y="3"/>
                </a:lnTo>
                <a:lnTo>
                  <a:pt x="281" y="4"/>
                </a:lnTo>
                <a:lnTo>
                  <a:pt x="256" y="4"/>
                </a:lnTo>
                <a:lnTo>
                  <a:pt x="255" y="3"/>
                </a:lnTo>
                <a:lnTo>
                  <a:pt x="255" y="3"/>
                </a:lnTo>
                <a:lnTo>
                  <a:pt x="254" y="2"/>
                </a:lnTo>
                <a:lnTo>
                  <a:pt x="254" y="2"/>
                </a:lnTo>
                <a:lnTo>
                  <a:pt x="254" y="1"/>
                </a:lnTo>
                <a:lnTo>
                  <a:pt x="255" y="1"/>
                </a:lnTo>
                <a:lnTo>
                  <a:pt x="255" y="0"/>
                </a:lnTo>
                <a:lnTo>
                  <a:pt x="256" y="0"/>
                </a:lnTo>
                <a:lnTo>
                  <a:pt x="256" y="0"/>
                </a:lnTo>
                <a:close/>
                <a:moveTo>
                  <a:pt x="298" y="0"/>
                </a:moveTo>
                <a:lnTo>
                  <a:pt x="323" y="0"/>
                </a:lnTo>
                <a:lnTo>
                  <a:pt x="324" y="0"/>
                </a:lnTo>
                <a:lnTo>
                  <a:pt x="324" y="1"/>
                </a:lnTo>
                <a:lnTo>
                  <a:pt x="325" y="1"/>
                </a:lnTo>
                <a:lnTo>
                  <a:pt x="325" y="2"/>
                </a:lnTo>
                <a:lnTo>
                  <a:pt x="325" y="2"/>
                </a:lnTo>
                <a:lnTo>
                  <a:pt x="324" y="3"/>
                </a:lnTo>
                <a:lnTo>
                  <a:pt x="324" y="3"/>
                </a:lnTo>
                <a:lnTo>
                  <a:pt x="323" y="4"/>
                </a:lnTo>
                <a:lnTo>
                  <a:pt x="298" y="4"/>
                </a:lnTo>
                <a:lnTo>
                  <a:pt x="297" y="3"/>
                </a:lnTo>
                <a:lnTo>
                  <a:pt x="297" y="3"/>
                </a:lnTo>
                <a:lnTo>
                  <a:pt x="297" y="2"/>
                </a:lnTo>
                <a:lnTo>
                  <a:pt x="297" y="2"/>
                </a:lnTo>
                <a:lnTo>
                  <a:pt x="297" y="1"/>
                </a:lnTo>
                <a:lnTo>
                  <a:pt x="297" y="1"/>
                </a:lnTo>
                <a:lnTo>
                  <a:pt x="297" y="0"/>
                </a:lnTo>
                <a:lnTo>
                  <a:pt x="298" y="0"/>
                </a:lnTo>
                <a:lnTo>
                  <a:pt x="298" y="0"/>
                </a:lnTo>
                <a:close/>
                <a:moveTo>
                  <a:pt x="341" y="0"/>
                </a:moveTo>
                <a:lnTo>
                  <a:pt x="366" y="0"/>
                </a:lnTo>
                <a:lnTo>
                  <a:pt x="366" y="0"/>
                </a:lnTo>
                <a:lnTo>
                  <a:pt x="367" y="1"/>
                </a:lnTo>
                <a:lnTo>
                  <a:pt x="367" y="1"/>
                </a:lnTo>
                <a:lnTo>
                  <a:pt x="367" y="2"/>
                </a:lnTo>
                <a:lnTo>
                  <a:pt x="367" y="2"/>
                </a:lnTo>
                <a:lnTo>
                  <a:pt x="367" y="3"/>
                </a:lnTo>
                <a:lnTo>
                  <a:pt x="366" y="3"/>
                </a:lnTo>
                <a:lnTo>
                  <a:pt x="366" y="4"/>
                </a:lnTo>
                <a:lnTo>
                  <a:pt x="341" y="4"/>
                </a:lnTo>
                <a:lnTo>
                  <a:pt x="340" y="3"/>
                </a:lnTo>
                <a:lnTo>
                  <a:pt x="339" y="3"/>
                </a:lnTo>
                <a:lnTo>
                  <a:pt x="339" y="2"/>
                </a:lnTo>
                <a:lnTo>
                  <a:pt x="339" y="2"/>
                </a:lnTo>
                <a:lnTo>
                  <a:pt x="339" y="1"/>
                </a:lnTo>
                <a:lnTo>
                  <a:pt x="339" y="1"/>
                </a:lnTo>
                <a:lnTo>
                  <a:pt x="340" y="0"/>
                </a:lnTo>
                <a:lnTo>
                  <a:pt x="341" y="0"/>
                </a:lnTo>
                <a:lnTo>
                  <a:pt x="341" y="0"/>
                </a:lnTo>
                <a:close/>
                <a:moveTo>
                  <a:pt x="383" y="0"/>
                </a:moveTo>
                <a:lnTo>
                  <a:pt x="408" y="0"/>
                </a:lnTo>
                <a:lnTo>
                  <a:pt x="409" y="0"/>
                </a:lnTo>
                <a:lnTo>
                  <a:pt x="409" y="1"/>
                </a:lnTo>
                <a:lnTo>
                  <a:pt x="409" y="1"/>
                </a:lnTo>
                <a:lnTo>
                  <a:pt x="410" y="2"/>
                </a:lnTo>
                <a:lnTo>
                  <a:pt x="409" y="2"/>
                </a:lnTo>
                <a:lnTo>
                  <a:pt x="409" y="3"/>
                </a:lnTo>
                <a:lnTo>
                  <a:pt x="409" y="3"/>
                </a:lnTo>
                <a:lnTo>
                  <a:pt x="408" y="4"/>
                </a:lnTo>
                <a:lnTo>
                  <a:pt x="383" y="4"/>
                </a:lnTo>
                <a:lnTo>
                  <a:pt x="382" y="3"/>
                </a:lnTo>
                <a:lnTo>
                  <a:pt x="382" y="3"/>
                </a:lnTo>
                <a:lnTo>
                  <a:pt x="381" y="2"/>
                </a:lnTo>
                <a:lnTo>
                  <a:pt x="381" y="2"/>
                </a:lnTo>
                <a:lnTo>
                  <a:pt x="381" y="1"/>
                </a:lnTo>
                <a:lnTo>
                  <a:pt x="382" y="1"/>
                </a:lnTo>
                <a:lnTo>
                  <a:pt x="382" y="0"/>
                </a:lnTo>
                <a:lnTo>
                  <a:pt x="383" y="0"/>
                </a:lnTo>
                <a:lnTo>
                  <a:pt x="383" y="0"/>
                </a:lnTo>
                <a:close/>
                <a:moveTo>
                  <a:pt x="425" y="0"/>
                </a:moveTo>
                <a:lnTo>
                  <a:pt x="450" y="0"/>
                </a:lnTo>
                <a:lnTo>
                  <a:pt x="451" y="0"/>
                </a:lnTo>
                <a:lnTo>
                  <a:pt x="452" y="1"/>
                </a:lnTo>
                <a:lnTo>
                  <a:pt x="452" y="1"/>
                </a:lnTo>
                <a:lnTo>
                  <a:pt x="452" y="2"/>
                </a:lnTo>
                <a:lnTo>
                  <a:pt x="452" y="2"/>
                </a:lnTo>
                <a:lnTo>
                  <a:pt x="452" y="3"/>
                </a:lnTo>
                <a:lnTo>
                  <a:pt x="451" y="3"/>
                </a:lnTo>
                <a:lnTo>
                  <a:pt x="450" y="4"/>
                </a:lnTo>
                <a:lnTo>
                  <a:pt x="425" y="4"/>
                </a:lnTo>
                <a:lnTo>
                  <a:pt x="425" y="3"/>
                </a:lnTo>
                <a:lnTo>
                  <a:pt x="424" y="3"/>
                </a:lnTo>
                <a:lnTo>
                  <a:pt x="424" y="2"/>
                </a:lnTo>
                <a:lnTo>
                  <a:pt x="424" y="2"/>
                </a:lnTo>
                <a:lnTo>
                  <a:pt x="424" y="1"/>
                </a:lnTo>
                <a:lnTo>
                  <a:pt x="424" y="1"/>
                </a:lnTo>
                <a:lnTo>
                  <a:pt x="425" y="0"/>
                </a:lnTo>
                <a:lnTo>
                  <a:pt x="425" y="0"/>
                </a:lnTo>
                <a:lnTo>
                  <a:pt x="425" y="0"/>
                </a:lnTo>
                <a:close/>
                <a:moveTo>
                  <a:pt x="468" y="0"/>
                </a:moveTo>
                <a:lnTo>
                  <a:pt x="493" y="0"/>
                </a:lnTo>
                <a:lnTo>
                  <a:pt x="493" y="0"/>
                </a:lnTo>
                <a:lnTo>
                  <a:pt x="494" y="1"/>
                </a:lnTo>
                <a:lnTo>
                  <a:pt x="494" y="1"/>
                </a:lnTo>
                <a:lnTo>
                  <a:pt x="494" y="2"/>
                </a:lnTo>
                <a:lnTo>
                  <a:pt x="494" y="2"/>
                </a:lnTo>
                <a:lnTo>
                  <a:pt x="494" y="3"/>
                </a:lnTo>
                <a:lnTo>
                  <a:pt x="493" y="3"/>
                </a:lnTo>
                <a:lnTo>
                  <a:pt x="493" y="4"/>
                </a:lnTo>
                <a:lnTo>
                  <a:pt x="468" y="4"/>
                </a:lnTo>
                <a:lnTo>
                  <a:pt x="467" y="3"/>
                </a:lnTo>
                <a:lnTo>
                  <a:pt x="467" y="3"/>
                </a:lnTo>
                <a:lnTo>
                  <a:pt x="466" y="2"/>
                </a:lnTo>
                <a:lnTo>
                  <a:pt x="466" y="2"/>
                </a:lnTo>
                <a:lnTo>
                  <a:pt x="466" y="1"/>
                </a:lnTo>
                <a:lnTo>
                  <a:pt x="467" y="1"/>
                </a:lnTo>
                <a:lnTo>
                  <a:pt x="467" y="0"/>
                </a:lnTo>
                <a:lnTo>
                  <a:pt x="468" y="0"/>
                </a:lnTo>
                <a:lnTo>
                  <a:pt x="468" y="0"/>
                </a:lnTo>
                <a:close/>
                <a:moveTo>
                  <a:pt x="510" y="0"/>
                </a:moveTo>
                <a:lnTo>
                  <a:pt x="535" y="0"/>
                </a:lnTo>
                <a:lnTo>
                  <a:pt x="536" y="0"/>
                </a:lnTo>
                <a:lnTo>
                  <a:pt x="536" y="1"/>
                </a:lnTo>
                <a:lnTo>
                  <a:pt x="537" y="1"/>
                </a:lnTo>
                <a:lnTo>
                  <a:pt x="537" y="2"/>
                </a:lnTo>
                <a:lnTo>
                  <a:pt x="537" y="2"/>
                </a:lnTo>
                <a:lnTo>
                  <a:pt x="536" y="3"/>
                </a:lnTo>
                <a:lnTo>
                  <a:pt x="536" y="3"/>
                </a:lnTo>
                <a:lnTo>
                  <a:pt x="535" y="4"/>
                </a:lnTo>
                <a:lnTo>
                  <a:pt x="510" y="4"/>
                </a:lnTo>
                <a:lnTo>
                  <a:pt x="510" y="3"/>
                </a:lnTo>
                <a:lnTo>
                  <a:pt x="509" y="3"/>
                </a:lnTo>
                <a:lnTo>
                  <a:pt x="509" y="2"/>
                </a:lnTo>
                <a:lnTo>
                  <a:pt x="509" y="2"/>
                </a:lnTo>
                <a:lnTo>
                  <a:pt x="509" y="1"/>
                </a:lnTo>
                <a:lnTo>
                  <a:pt x="509" y="1"/>
                </a:lnTo>
                <a:lnTo>
                  <a:pt x="510" y="0"/>
                </a:lnTo>
                <a:lnTo>
                  <a:pt x="510" y="0"/>
                </a:lnTo>
                <a:lnTo>
                  <a:pt x="510" y="0"/>
                </a:lnTo>
                <a:close/>
                <a:moveTo>
                  <a:pt x="553" y="0"/>
                </a:moveTo>
                <a:lnTo>
                  <a:pt x="578" y="0"/>
                </a:lnTo>
                <a:lnTo>
                  <a:pt x="578" y="0"/>
                </a:lnTo>
                <a:lnTo>
                  <a:pt x="579" y="1"/>
                </a:lnTo>
                <a:lnTo>
                  <a:pt x="579" y="1"/>
                </a:lnTo>
                <a:lnTo>
                  <a:pt x="579" y="2"/>
                </a:lnTo>
                <a:lnTo>
                  <a:pt x="579" y="2"/>
                </a:lnTo>
                <a:lnTo>
                  <a:pt x="579" y="3"/>
                </a:lnTo>
                <a:lnTo>
                  <a:pt x="578" y="3"/>
                </a:lnTo>
                <a:lnTo>
                  <a:pt x="578" y="4"/>
                </a:lnTo>
                <a:lnTo>
                  <a:pt x="553" y="4"/>
                </a:lnTo>
                <a:lnTo>
                  <a:pt x="552" y="3"/>
                </a:lnTo>
                <a:lnTo>
                  <a:pt x="551" y="3"/>
                </a:lnTo>
                <a:lnTo>
                  <a:pt x="551" y="2"/>
                </a:lnTo>
                <a:lnTo>
                  <a:pt x="551" y="2"/>
                </a:lnTo>
                <a:lnTo>
                  <a:pt x="551" y="1"/>
                </a:lnTo>
                <a:lnTo>
                  <a:pt x="551" y="1"/>
                </a:lnTo>
                <a:lnTo>
                  <a:pt x="552" y="0"/>
                </a:lnTo>
                <a:lnTo>
                  <a:pt x="553" y="0"/>
                </a:lnTo>
                <a:lnTo>
                  <a:pt x="553" y="0"/>
                </a:lnTo>
                <a:close/>
                <a:moveTo>
                  <a:pt x="595" y="0"/>
                </a:moveTo>
                <a:lnTo>
                  <a:pt x="620" y="0"/>
                </a:lnTo>
                <a:lnTo>
                  <a:pt x="621" y="0"/>
                </a:lnTo>
                <a:lnTo>
                  <a:pt x="621" y="1"/>
                </a:lnTo>
                <a:lnTo>
                  <a:pt x="621" y="1"/>
                </a:lnTo>
                <a:lnTo>
                  <a:pt x="622" y="2"/>
                </a:lnTo>
                <a:lnTo>
                  <a:pt x="621" y="2"/>
                </a:lnTo>
                <a:lnTo>
                  <a:pt x="621" y="3"/>
                </a:lnTo>
                <a:lnTo>
                  <a:pt x="621" y="3"/>
                </a:lnTo>
                <a:lnTo>
                  <a:pt x="620" y="4"/>
                </a:lnTo>
                <a:lnTo>
                  <a:pt x="595" y="4"/>
                </a:lnTo>
                <a:lnTo>
                  <a:pt x="594" y="3"/>
                </a:lnTo>
                <a:lnTo>
                  <a:pt x="594" y="3"/>
                </a:lnTo>
                <a:lnTo>
                  <a:pt x="593" y="2"/>
                </a:lnTo>
                <a:lnTo>
                  <a:pt x="593" y="2"/>
                </a:lnTo>
                <a:lnTo>
                  <a:pt x="593" y="1"/>
                </a:lnTo>
                <a:lnTo>
                  <a:pt x="594" y="1"/>
                </a:lnTo>
                <a:lnTo>
                  <a:pt x="594" y="0"/>
                </a:lnTo>
                <a:lnTo>
                  <a:pt x="595" y="0"/>
                </a:lnTo>
                <a:lnTo>
                  <a:pt x="595" y="0"/>
                </a:lnTo>
                <a:close/>
                <a:moveTo>
                  <a:pt x="637" y="0"/>
                </a:moveTo>
                <a:lnTo>
                  <a:pt x="662" y="0"/>
                </a:lnTo>
                <a:lnTo>
                  <a:pt x="663" y="0"/>
                </a:lnTo>
                <a:lnTo>
                  <a:pt x="664" y="1"/>
                </a:lnTo>
                <a:lnTo>
                  <a:pt x="664" y="1"/>
                </a:lnTo>
                <a:lnTo>
                  <a:pt x="664" y="2"/>
                </a:lnTo>
                <a:lnTo>
                  <a:pt x="664" y="2"/>
                </a:lnTo>
                <a:lnTo>
                  <a:pt x="664" y="3"/>
                </a:lnTo>
                <a:lnTo>
                  <a:pt x="663" y="3"/>
                </a:lnTo>
                <a:lnTo>
                  <a:pt x="662" y="4"/>
                </a:lnTo>
                <a:lnTo>
                  <a:pt x="637" y="4"/>
                </a:lnTo>
                <a:lnTo>
                  <a:pt x="637" y="3"/>
                </a:lnTo>
                <a:lnTo>
                  <a:pt x="636" y="3"/>
                </a:lnTo>
                <a:lnTo>
                  <a:pt x="636" y="2"/>
                </a:lnTo>
                <a:lnTo>
                  <a:pt x="636" y="2"/>
                </a:lnTo>
                <a:lnTo>
                  <a:pt x="636" y="1"/>
                </a:lnTo>
                <a:lnTo>
                  <a:pt x="636" y="1"/>
                </a:lnTo>
                <a:lnTo>
                  <a:pt x="637" y="0"/>
                </a:lnTo>
                <a:lnTo>
                  <a:pt x="637" y="0"/>
                </a:lnTo>
                <a:lnTo>
                  <a:pt x="637" y="0"/>
                </a:lnTo>
                <a:close/>
                <a:moveTo>
                  <a:pt x="680" y="0"/>
                </a:moveTo>
                <a:lnTo>
                  <a:pt x="705" y="0"/>
                </a:lnTo>
                <a:lnTo>
                  <a:pt x="705" y="0"/>
                </a:lnTo>
                <a:lnTo>
                  <a:pt x="706" y="1"/>
                </a:lnTo>
                <a:lnTo>
                  <a:pt x="706" y="1"/>
                </a:lnTo>
                <a:lnTo>
                  <a:pt x="707" y="2"/>
                </a:lnTo>
                <a:lnTo>
                  <a:pt x="706" y="2"/>
                </a:lnTo>
                <a:lnTo>
                  <a:pt x="706" y="3"/>
                </a:lnTo>
                <a:lnTo>
                  <a:pt x="705" y="3"/>
                </a:lnTo>
                <a:lnTo>
                  <a:pt x="705" y="4"/>
                </a:lnTo>
                <a:lnTo>
                  <a:pt x="680" y="4"/>
                </a:lnTo>
                <a:lnTo>
                  <a:pt x="679" y="3"/>
                </a:lnTo>
                <a:lnTo>
                  <a:pt x="679" y="3"/>
                </a:lnTo>
                <a:lnTo>
                  <a:pt x="678" y="2"/>
                </a:lnTo>
                <a:lnTo>
                  <a:pt x="679" y="1"/>
                </a:lnTo>
                <a:lnTo>
                  <a:pt x="679" y="0"/>
                </a:lnTo>
                <a:lnTo>
                  <a:pt x="680" y="0"/>
                </a:lnTo>
                <a:lnTo>
                  <a:pt x="680" y="0"/>
                </a:lnTo>
                <a:close/>
                <a:moveTo>
                  <a:pt x="722" y="0"/>
                </a:moveTo>
                <a:lnTo>
                  <a:pt x="747" y="0"/>
                </a:lnTo>
                <a:lnTo>
                  <a:pt x="748" y="0"/>
                </a:lnTo>
                <a:lnTo>
                  <a:pt x="748" y="1"/>
                </a:lnTo>
                <a:lnTo>
                  <a:pt x="749" y="1"/>
                </a:lnTo>
                <a:lnTo>
                  <a:pt x="749" y="2"/>
                </a:lnTo>
                <a:lnTo>
                  <a:pt x="749" y="2"/>
                </a:lnTo>
                <a:lnTo>
                  <a:pt x="748" y="3"/>
                </a:lnTo>
                <a:lnTo>
                  <a:pt x="748" y="3"/>
                </a:lnTo>
                <a:lnTo>
                  <a:pt x="747" y="4"/>
                </a:lnTo>
                <a:lnTo>
                  <a:pt x="722" y="4"/>
                </a:lnTo>
                <a:lnTo>
                  <a:pt x="722" y="3"/>
                </a:lnTo>
                <a:lnTo>
                  <a:pt x="721" y="3"/>
                </a:lnTo>
                <a:lnTo>
                  <a:pt x="721" y="2"/>
                </a:lnTo>
                <a:lnTo>
                  <a:pt x="721" y="2"/>
                </a:lnTo>
                <a:lnTo>
                  <a:pt x="721" y="1"/>
                </a:lnTo>
                <a:lnTo>
                  <a:pt x="721" y="1"/>
                </a:lnTo>
                <a:lnTo>
                  <a:pt x="722" y="0"/>
                </a:lnTo>
                <a:lnTo>
                  <a:pt x="722" y="0"/>
                </a:lnTo>
                <a:lnTo>
                  <a:pt x="722" y="0"/>
                </a:lnTo>
                <a:close/>
                <a:moveTo>
                  <a:pt x="765" y="0"/>
                </a:moveTo>
                <a:lnTo>
                  <a:pt x="790" y="0"/>
                </a:lnTo>
                <a:lnTo>
                  <a:pt x="790" y="0"/>
                </a:lnTo>
                <a:lnTo>
                  <a:pt x="791" y="1"/>
                </a:lnTo>
                <a:lnTo>
                  <a:pt x="791" y="1"/>
                </a:lnTo>
                <a:lnTo>
                  <a:pt x="791" y="2"/>
                </a:lnTo>
                <a:lnTo>
                  <a:pt x="791" y="2"/>
                </a:lnTo>
                <a:lnTo>
                  <a:pt x="791" y="3"/>
                </a:lnTo>
                <a:lnTo>
                  <a:pt x="790" y="3"/>
                </a:lnTo>
                <a:lnTo>
                  <a:pt x="790" y="4"/>
                </a:lnTo>
                <a:lnTo>
                  <a:pt x="765" y="4"/>
                </a:lnTo>
                <a:lnTo>
                  <a:pt x="764" y="3"/>
                </a:lnTo>
                <a:lnTo>
                  <a:pt x="763" y="3"/>
                </a:lnTo>
                <a:lnTo>
                  <a:pt x="763" y="2"/>
                </a:lnTo>
                <a:lnTo>
                  <a:pt x="763" y="2"/>
                </a:lnTo>
                <a:lnTo>
                  <a:pt x="763" y="1"/>
                </a:lnTo>
                <a:lnTo>
                  <a:pt x="763" y="1"/>
                </a:lnTo>
                <a:lnTo>
                  <a:pt x="764" y="0"/>
                </a:lnTo>
                <a:lnTo>
                  <a:pt x="765" y="0"/>
                </a:lnTo>
                <a:lnTo>
                  <a:pt x="765" y="0"/>
                </a:lnTo>
                <a:close/>
                <a:moveTo>
                  <a:pt x="807" y="0"/>
                </a:moveTo>
                <a:lnTo>
                  <a:pt x="832" y="0"/>
                </a:lnTo>
                <a:lnTo>
                  <a:pt x="833" y="0"/>
                </a:lnTo>
                <a:lnTo>
                  <a:pt x="833" y="1"/>
                </a:lnTo>
                <a:lnTo>
                  <a:pt x="834" y="1"/>
                </a:lnTo>
                <a:lnTo>
                  <a:pt x="834" y="2"/>
                </a:lnTo>
                <a:lnTo>
                  <a:pt x="834" y="2"/>
                </a:lnTo>
                <a:lnTo>
                  <a:pt x="833" y="3"/>
                </a:lnTo>
                <a:lnTo>
                  <a:pt x="833" y="3"/>
                </a:lnTo>
                <a:lnTo>
                  <a:pt x="832" y="4"/>
                </a:lnTo>
                <a:lnTo>
                  <a:pt x="807" y="4"/>
                </a:lnTo>
                <a:lnTo>
                  <a:pt x="806" y="3"/>
                </a:lnTo>
                <a:lnTo>
                  <a:pt x="806" y="3"/>
                </a:lnTo>
                <a:lnTo>
                  <a:pt x="805" y="2"/>
                </a:lnTo>
                <a:lnTo>
                  <a:pt x="805" y="2"/>
                </a:lnTo>
                <a:lnTo>
                  <a:pt x="805" y="1"/>
                </a:lnTo>
                <a:lnTo>
                  <a:pt x="806" y="1"/>
                </a:lnTo>
                <a:lnTo>
                  <a:pt x="806" y="0"/>
                </a:lnTo>
                <a:lnTo>
                  <a:pt x="807" y="0"/>
                </a:lnTo>
                <a:lnTo>
                  <a:pt x="807" y="0"/>
                </a:lnTo>
                <a:close/>
                <a:moveTo>
                  <a:pt x="850" y="0"/>
                </a:moveTo>
                <a:lnTo>
                  <a:pt x="875" y="0"/>
                </a:lnTo>
                <a:lnTo>
                  <a:pt x="875" y="0"/>
                </a:lnTo>
                <a:lnTo>
                  <a:pt x="876" y="1"/>
                </a:lnTo>
                <a:lnTo>
                  <a:pt x="876" y="1"/>
                </a:lnTo>
                <a:lnTo>
                  <a:pt x="876" y="2"/>
                </a:lnTo>
                <a:lnTo>
                  <a:pt x="876" y="2"/>
                </a:lnTo>
                <a:lnTo>
                  <a:pt x="876" y="3"/>
                </a:lnTo>
                <a:lnTo>
                  <a:pt x="875" y="3"/>
                </a:lnTo>
                <a:lnTo>
                  <a:pt x="875" y="4"/>
                </a:lnTo>
                <a:lnTo>
                  <a:pt x="850" y="4"/>
                </a:lnTo>
                <a:lnTo>
                  <a:pt x="849" y="3"/>
                </a:lnTo>
                <a:lnTo>
                  <a:pt x="848" y="3"/>
                </a:lnTo>
                <a:lnTo>
                  <a:pt x="848" y="2"/>
                </a:lnTo>
                <a:lnTo>
                  <a:pt x="848" y="2"/>
                </a:lnTo>
                <a:lnTo>
                  <a:pt x="848" y="1"/>
                </a:lnTo>
                <a:lnTo>
                  <a:pt x="848" y="1"/>
                </a:lnTo>
                <a:lnTo>
                  <a:pt x="849" y="0"/>
                </a:lnTo>
                <a:lnTo>
                  <a:pt x="850" y="0"/>
                </a:lnTo>
                <a:lnTo>
                  <a:pt x="850" y="0"/>
                </a:lnTo>
                <a:close/>
                <a:moveTo>
                  <a:pt x="892" y="0"/>
                </a:moveTo>
                <a:lnTo>
                  <a:pt x="917" y="0"/>
                </a:lnTo>
                <a:lnTo>
                  <a:pt x="917" y="0"/>
                </a:lnTo>
                <a:lnTo>
                  <a:pt x="918" y="1"/>
                </a:lnTo>
                <a:lnTo>
                  <a:pt x="918" y="1"/>
                </a:lnTo>
                <a:lnTo>
                  <a:pt x="919" y="2"/>
                </a:lnTo>
                <a:lnTo>
                  <a:pt x="918" y="2"/>
                </a:lnTo>
                <a:lnTo>
                  <a:pt x="918" y="3"/>
                </a:lnTo>
                <a:lnTo>
                  <a:pt x="917" y="3"/>
                </a:lnTo>
                <a:lnTo>
                  <a:pt x="917" y="4"/>
                </a:lnTo>
                <a:lnTo>
                  <a:pt x="892" y="4"/>
                </a:lnTo>
                <a:lnTo>
                  <a:pt x="891" y="3"/>
                </a:lnTo>
                <a:lnTo>
                  <a:pt x="891" y="3"/>
                </a:lnTo>
                <a:lnTo>
                  <a:pt x="890" y="2"/>
                </a:lnTo>
                <a:lnTo>
                  <a:pt x="890" y="2"/>
                </a:lnTo>
                <a:lnTo>
                  <a:pt x="890" y="1"/>
                </a:lnTo>
                <a:lnTo>
                  <a:pt x="891" y="1"/>
                </a:lnTo>
                <a:lnTo>
                  <a:pt x="891" y="0"/>
                </a:lnTo>
                <a:lnTo>
                  <a:pt x="892" y="0"/>
                </a:lnTo>
                <a:lnTo>
                  <a:pt x="892" y="0"/>
                </a:lnTo>
                <a:close/>
                <a:moveTo>
                  <a:pt x="934" y="0"/>
                </a:moveTo>
                <a:lnTo>
                  <a:pt x="959" y="0"/>
                </a:lnTo>
                <a:lnTo>
                  <a:pt x="960" y="0"/>
                </a:lnTo>
                <a:lnTo>
                  <a:pt x="960" y="1"/>
                </a:lnTo>
                <a:lnTo>
                  <a:pt x="961" y="1"/>
                </a:lnTo>
                <a:lnTo>
                  <a:pt x="961" y="2"/>
                </a:lnTo>
                <a:lnTo>
                  <a:pt x="961" y="2"/>
                </a:lnTo>
                <a:lnTo>
                  <a:pt x="960" y="3"/>
                </a:lnTo>
                <a:lnTo>
                  <a:pt x="960" y="3"/>
                </a:lnTo>
                <a:lnTo>
                  <a:pt x="959" y="4"/>
                </a:lnTo>
                <a:lnTo>
                  <a:pt x="934" y="4"/>
                </a:lnTo>
                <a:lnTo>
                  <a:pt x="934" y="3"/>
                </a:lnTo>
                <a:lnTo>
                  <a:pt x="933" y="3"/>
                </a:lnTo>
                <a:lnTo>
                  <a:pt x="933" y="2"/>
                </a:lnTo>
                <a:lnTo>
                  <a:pt x="933" y="2"/>
                </a:lnTo>
                <a:lnTo>
                  <a:pt x="933" y="1"/>
                </a:lnTo>
                <a:lnTo>
                  <a:pt x="933" y="1"/>
                </a:lnTo>
                <a:lnTo>
                  <a:pt x="934" y="0"/>
                </a:lnTo>
                <a:lnTo>
                  <a:pt x="934" y="0"/>
                </a:lnTo>
                <a:lnTo>
                  <a:pt x="934" y="0"/>
                </a:lnTo>
                <a:close/>
                <a:moveTo>
                  <a:pt x="977" y="0"/>
                </a:moveTo>
                <a:lnTo>
                  <a:pt x="1002" y="0"/>
                </a:lnTo>
                <a:lnTo>
                  <a:pt x="1002" y="0"/>
                </a:lnTo>
                <a:lnTo>
                  <a:pt x="1003" y="1"/>
                </a:lnTo>
                <a:lnTo>
                  <a:pt x="1003" y="1"/>
                </a:lnTo>
                <a:lnTo>
                  <a:pt x="1003" y="2"/>
                </a:lnTo>
                <a:lnTo>
                  <a:pt x="1003" y="2"/>
                </a:lnTo>
                <a:lnTo>
                  <a:pt x="1003" y="3"/>
                </a:lnTo>
                <a:lnTo>
                  <a:pt x="1002" y="3"/>
                </a:lnTo>
                <a:lnTo>
                  <a:pt x="1002" y="4"/>
                </a:lnTo>
                <a:lnTo>
                  <a:pt x="977" y="4"/>
                </a:lnTo>
                <a:lnTo>
                  <a:pt x="976" y="3"/>
                </a:lnTo>
                <a:lnTo>
                  <a:pt x="976" y="3"/>
                </a:lnTo>
                <a:lnTo>
                  <a:pt x="975" y="2"/>
                </a:lnTo>
                <a:lnTo>
                  <a:pt x="975" y="2"/>
                </a:lnTo>
                <a:lnTo>
                  <a:pt x="975" y="1"/>
                </a:lnTo>
                <a:lnTo>
                  <a:pt x="976" y="1"/>
                </a:lnTo>
                <a:lnTo>
                  <a:pt x="976" y="0"/>
                </a:lnTo>
                <a:lnTo>
                  <a:pt x="977" y="0"/>
                </a:lnTo>
                <a:lnTo>
                  <a:pt x="977" y="0"/>
                </a:lnTo>
                <a:close/>
                <a:moveTo>
                  <a:pt x="1019" y="0"/>
                </a:moveTo>
                <a:lnTo>
                  <a:pt x="1044" y="0"/>
                </a:lnTo>
                <a:lnTo>
                  <a:pt x="1045" y="0"/>
                </a:lnTo>
                <a:lnTo>
                  <a:pt x="1045" y="1"/>
                </a:lnTo>
                <a:lnTo>
                  <a:pt x="1046" y="1"/>
                </a:lnTo>
                <a:lnTo>
                  <a:pt x="1046" y="2"/>
                </a:lnTo>
                <a:lnTo>
                  <a:pt x="1046" y="2"/>
                </a:lnTo>
                <a:lnTo>
                  <a:pt x="1045" y="3"/>
                </a:lnTo>
                <a:lnTo>
                  <a:pt x="1045" y="3"/>
                </a:lnTo>
                <a:lnTo>
                  <a:pt x="1044" y="4"/>
                </a:lnTo>
                <a:lnTo>
                  <a:pt x="1019" y="4"/>
                </a:lnTo>
                <a:lnTo>
                  <a:pt x="1018" y="3"/>
                </a:lnTo>
                <a:lnTo>
                  <a:pt x="1018" y="3"/>
                </a:lnTo>
                <a:lnTo>
                  <a:pt x="1018" y="2"/>
                </a:lnTo>
                <a:lnTo>
                  <a:pt x="1018" y="2"/>
                </a:lnTo>
                <a:lnTo>
                  <a:pt x="1018" y="1"/>
                </a:lnTo>
                <a:lnTo>
                  <a:pt x="1018" y="1"/>
                </a:lnTo>
                <a:lnTo>
                  <a:pt x="1018" y="0"/>
                </a:lnTo>
                <a:lnTo>
                  <a:pt x="1019" y="0"/>
                </a:lnTo>
                <a:lnTo>
                  <a:pt x="1019" y="0"/>
                </a:lnTo>
                <a:close/>
                <a:moveTo>
                  <a:pt x="1054" y="4"/>
                </a:moveTo>
                <a:lnTo>
                  <a:pt x="1030" y="4"/>
                </a:lnTo>
                <a:lnTo>
                  <a:pt x="1029" y="3"/>
                </a:lnTo>
                <a:lnTo>
                  <a:pt x="1029" y="3"/>
                </a:lnTo>
                <a:lnTo>
                  <a:pt x="1028" y="2"/>
                </a:lnTo>
                <a:lnTo>
                  <a:pt x="1028" y="2"/>
                </a:lnTo>
                <a:lnTo>
                  <a:pt x="1028" y="1"/>
                </a:lnTo>
                <a:lnTo>
                  <a:pt x="1029" y="1"/>
                </a:lnTo>
                <a:lnTo>
                  <a:pt x="1029" y="0"/>
                </a:lnTo>
                <a:lnTo>
                  <a:pt x="1030" y="0"/>
                </a:lnTo>
                <a:lnTo>
                  <a:pt x="1054" y="0"/>
                </a:lnTo>
                <a:lnTo>
                  <a:pt x="1056" y="0"/>
                </a:lnTo>
                <a:lnTo>
                  <a:pt x="1056" y="1"/>
                </a:lnTo>
                <a:lnTo>
                  <a:pt x="1056" y="1"/>
                </a:lnTo>
                <a:lnTo>
                  <a:pt x="1057" y="2"/>
                </a:lnTo>
                <a:lnTo>
                  <a:pt x="1056" y="2"/>
                </a:lnTo>
                <a:lnTo>
                  <a:pt x="1056" y="3"/>
                </a:lnTo>
                <a:lnTo>
                  <a:pt x="1056" y="3"/>
                </a:lnTo>
                <a:lnTo>
                  <a:pt x="1054" y="4"/>
                </a:lnTo>
                <a:lnTo>
                  <a:pt x="1054" y="4"/>
                </a:lnTo>
                <a:close/>
                <a:moveTo>
                  <a:pt x="1013" y="4"/>
                </a:moveTo>
                <a:lnTo>
                  <a:pt x="988" y="4"/>
                </a:lnTo>
                <a:lnTo>
                  <a:pt x="987" y="3"/>
                </a:lnTo>
                <a:lnTo>
                  <a:pt x="986" y="3"/>
                </a:lnTo>
                <a:lnTo>
                  <a:pt x="986" y="2"/>
                </a:lnTo>
                <a:lnTo>
                  <a:pt x="986" y="2"/>
                </a:lnTo>
                <a:lnTo>
                  <a:pt x="986" y="1"/>
                </a:lnTo>
                <a:lnTo>
                  <a:pt x="986" y="1"/>
                </a:lnTo>
                <a:lnTo>
                  <a:pt x="987" y="0"/>
                </a:lnTo>
                <a:lnTo>
                  <a:pt x="988" y="0"/>
                </a:lnTo>
                <a:lnTo>
                  <a:pt x="1013" y="0"/>
                </a:lnTo>
                <a:lnTo>
                  <a:pt x="1013" y="0"/>
                </a:lnTo>
                <a:lnTo>
                  <a:pt x="1014" y="1"/>
                </a:lnTo>
                <a:lnTo>
                  <a:pt x="1014" y="2"/>
                </a:lnTo>
                <a:lnTo>
                  <a:pt x="1014" y="3"/>
                </a:lnTo>
                <a:lnTo>
                  <a:pt x="1013" y="3"/>
                </a:lnTo>
                <a:lnTo>
                  <a:pt x="1013" y="4"/>
                </a:lnTo>
                <a:lnTo>
                  <a:pt x="1013" y="4"/>
                </a:lnTo>
                <a:close/>
                <a:moveTo>
                  <a:pt x="969" y="4"/>
                </a:moveTo>
                <a:lnTo>
                  <a:pt x="945" y="4"/>
                </a:lnTo>
                <a:lnTo>
                  <a:pt x="944" y="3"/>
                </a:lnTo>
                <a:lnTo>
                  <a:pt x="944" y="3"/>
                </a:lnTo>
                <a:lnTo>
                  <a:pt x="944" y="2"/>
                </a:lnTo>
                <a:lnTo>
                  <a:pt x="944" y="2"/>
                </a:lnTo>
                <a:lnTo>
                  <a:pt x="944" y="1"/>
                </a:lnTo>
                <a:lnTo>
                  <a:pt x="944" y="1"/>
                </a:lnTo>
                <a:lnTo>
                  <a:pt x="944" y="0"/>
                </a:lnTo>
                <a:lnTo>
                  <a:pt x="945" y="0"/>
                </a:lnTo>
                <a:lnTo>
                  <a:pt x="969" y="0"/>
                </a:lnTo>
                <a:lnTo>
                  <a:pt x="971" y="0"/>
                </a:lnTo>
                <a:lnTo>
                  <a:pt x="971" y="1"/>
                </a:lnTo>
                <a:lnTo>
                  <a:pt x="972" y="1"/>
                </a:lnTo>
                <a:lnTo>
                  <a:pt x="972" y="2"/>
                </a:lnTo>
                <a:lnTo>
                  <a:pt x="972" y="2"/>
                </a:lnTo>
                <a:lnTo>
                  <a:pt x="971" y="3"/>
                </a:lnTo>
                <a:lnTo>
                  <a:pt x="971" y="3"/>
                </a:lnTo>
                <a:lnTo>
                  <a:pt x="969" y="4"/>
                </a:lnTo>
                <a:lnTo>
                  <a:pt x="969" y="4"/>
                </a:lnTo>
                <a:close/>
                <a:moveTo>
                  <a:pt x="928" y="4"/>
                </a:moveTo>
                <a:lnTo>
                  <a:pt x="903" y="4"/>
                </a:lnTo>
                <a:lnTo>
                  <a:pt x="902" y="3"/>
                </a:lnTo>
                <a:lnTo>
                  <a:pt x="902" y="3"/>
                </a:lnTo>
                <a:lnTo>
                  <a:pt x="901" y="2"/>
                </a:lnTo>
                <a:lnTo>
                  <a:pt x="901" y="2"/>
                </a:lnTo>
                <a:lnTo>
                  <a:pt x="901" y="1"/>
                </a:lnTo>
                <a:lnTo>
                  <a:pt x="902" y="1"/>
                </a:lnTo>
                <a:lnTo>
                  <a:pt x="902" y="0"/>
                </a:lnTo>
                <a:lnTo>
                  <a:pt x="903" y="0"/>
                </a:lnTo>
                <a:lnTo>
                  <a:pt x="928" y="0"/>
                </a:lnTo>
                <a:lnTo>
                  <a:pt x="928" y="0"/>
                </a:lnTo>
                <a:lnTo>
                  <a:pt x="929" y="1"/>
                </a:lnTo>
                <a:lnTo>
                  <a:pt x="929" y="1"/>
                </a:lnTo>
                <a:lnTo>
                  <a:pt x="929" y="2"/>
                </a:lnTo>
                <a:lnTo>
                  <a:pt x="929" y="2"/>
                </a:lnTo>
                <a:lnTo>
                  <a:pt x="929" y="3"/>
                </a:lnTo>
                <a:lnTo>
                  <a:pt x="928" y="3"/>
                </a:lnTo>
                <a:lnTo>
                  <a:pt x="928" y="4"/>
                </a:lnTo>
                <a:lnTo>
                  <a:pt x="928" y="4"/>
                </a:lnTo>
                <a:close/>
                <a:moveTo>
                  <a:pt x="884" y="4"/>
                </a:moveTo>
                <a:lnTo>
                  <a:pt x="860" y="4"/>
                </a:lnTo>
                <a:lnTo>
                  <a:pt x="860" y="3"/>
                </a:lnTo>
                <a:lnTo>
                  <a:pt x="859" y="3"/>
                </a:lnTo>
                <a:lnTo>
                  <a:pt x="859" y="2"/>
                </a:lnTo>
                <a:lnTo>
                  <a:pt x="859" y="2"/>
                </a:lnTo>
                <a:lnTo>
                  <a:pt x="859" y="1"/>
                </a:lnTo>
                <a:lnTo>
                  <a:pt x="859" y="1"/>
                </a:lnTo>
                <a:lnTo>
                  <a:pt x="860" y="0"/>
                </a:lnTo>
                <a:lnTo>
                  <a:pt x="860" y="0"/>
                </a:lnTo>
                <a:lnTo>
                  <a:pt x="884" y="0"/>
                </a:lnTo>
                <a:lnTo>
                  <a:pt x="886" y="0"/>
                </a:lnTo>
                <a:lnTo>
                  <a:pt x="887" y="1"/>
                </a:lnTo>
                <a:lnTo>
                  <a:pt x="887" y="1"/>
                </a:lnTo>
                <a:lnTo>
                  <a:pt x="887" y="2"/>
                </a:lnTo>
                <a:lnTo>
                  <a:pt x="887" y="2"/>
                </a:lnTo>
                <a:lnTo>
                  <a:pt x="887" y="3"/>
                </a:lnTo>
                <a:lnTo>
                  <a:pt x="886" y="3"/>
                </a:lnTo>
                <a:lnTo>
                  <a:pt x="884" y="4"/>
                </a:lnTo>
                <a:lnTo>
                  <a:pt x="884" y="4"/>
                </a:lnTo>
                <a:close/>
                <a:moveTo>
                  <a:pt x="842" y="4"/>
                </a:moveTo>
                <a:lnTo>
                  <a:pt x="818" y="4"/>
                </a:lnTo>
                <a:lnTo>
                  <a:pt x="817" y="3"/>
                </a:lnTo>
                <a:lnTo>
                  <a:pt x="817" y="3"/>
                </a:lnTo>
                <a:lnTo>
                  <a:pt x="816" y="2"/>
                </a:lnTo>
                <a:lnTo>
                  <a:pt x="816" y="2"/>
                </a:lnTo>
                <a:lnTo>
                  <a:pt x="816" y="1"/>
                </a:lnTo>
                <a:lnTo>
                  <a:pt x="817" y="1"/>
                </a:lnTo>
                <a:lnTo>
                  <a:pt x="817" y="0"/>
                </a:lnTo>
                <a:lnTo>
                  <a:pt x="818" y="0"/>
                </a:lnTo>
                <a:lnTo>
                  <a:pt x="842" y="0"/>
                </a:lnTo>
                <a:lnTo>
                  <a:pt x="842" y="0"/>
                </a:lnTo>
                <a:lnTo>
                  <a:pt x="844" y="1"/>
                </a:lnTo>
                <a:lnTo>
                  <a:pt x="844" y="1"/>
                </a:lnTo>
                <a:lnTo>
                  <a:pt x="845" y="2"/>
                </a:lnTo>
                <a:lnTo>
                  <a:pt x="844" y="2"/>
                </a:lnTo>
                <a:lnTo>
                  <a:pt x="844" y="3"/>
                </a:lnTo>
                <a:lnTo>
                  <a:pt x="842" y="3"/>
                </a:lnTo>
                <a:lnTo>
                  <a:pt x="842" y="4"/>
                </a:lnTo>
                <a:lnTo>
                  <a:pt x="842" y="4"/>
                </a:lnTo>
                <a:close/>
                <a:moveTo>
                  <a:pt x="801" y="4"/>
                </a:moveTo>
                <a:lnTo>
                  <a:pt x="776" y="4"/>
                </a:lnTo>
                <a:lnTo>
                  <a:pt x="775" y="3"/>
                </a:lnTo>
                <a:lnTo>
                  <a:pt x="774" y="3"/>
                </a:lnTo>
                <a:lnTo>
                  <a:pt x="774" y="2"/>
                </a:lnTo>
                <a:lnTo>
                  <a:pt x="774" y="2"/>
                </a:lnTo>
                <a:lnTo>
                  <a:pt x="774" y="1"/>
                </a:lnTo>
                <a:lnTo>
                  <a:pt x="774" y="1"/>
                </a:lnTo>
                <a:lnTo>
                  <a:pt x="775" y="0"/>
                </a:lnTo>
                <a:lnTo>
                  <a:pt x="776" y="0"/>
                </a:lnTo>
                <a:lnTo>
                  <a:pt x="801" y="0"/>
                </a:lnTo>
                <a:lnTo>
                  <a:pt x="801" y="0"/>
                </a:lnTo>
                <a:lnTo>
                  <a:pt x="802" y="1"/>
                </a:lnTo>
                <a:lnTo>
                  <a:pt x="802" y="1"/>
                </a:lnTo>
                <a:lnTo>
                  <a:pt x="802" y="2"/>
                </a:lnTo>
                <a:lnTo>
                  <a:pt x="802" y="2"/>
                </a:lnTo>
                <a:lnTo>
                  <a:pt x="802" y="3"/>
                </a:lnTo>
                <a:lnTo>
                  <a:pt x="801" y="3"/>
                </a:lnTo>
                <a:lnTo>
                  <a:pt x="801" y="4"/>
                </a:lnTo>
                <a:lnTo>
                  <a:pt x="801" y="4"/>
                </a:lnTo>
                <a:close/>
                <a:moveTo>
                  <a:pt x="757" y="4"/>
                </a:moveTo>
                <a:lnTo>
                  <a:pt x="733" y="4"/>
                </a:lnTo>
                <a:lnTo>
                  <a:pt x="732" y="3"/>
                </a:lnTo>
                <a:lnTo>
                  <a:pt x="732" y="3"/>
                </a:lnTo>
                <a:lnTo>
                  <a:pt x="732" y="2"/>
                </a:lnTo>
                <a:lnTo>
                  <a:pt x="732" y="1"/>
                </a:lnTo>
                <a:lnTo>
                  <a:pt x="732" y="0"/>
                </a:lnTo>
                <a:lnTo>
                  <a:pt x="733" y="0"/>
                </a:lnTo>
                <a:lnTo>
                  <a:pt x="757" y="0"/>
                </a:lnTo>
                <a:lnTo>
                  <a:pt x="759" y="0"/>
                </a:lnTo>
                <a:lnTo>
                  <a:pt x="759" y="1"/>
                </a:lnTo>
                <a:lnTo>
                  <a:pt x="760" y="1"/>
                </a:lnTo>
                <a:lnTo>
                  <a:pt x="760" y="2"/>
                </a:lnTo>
                <a:lnTo>
                  <a:pt x="760" y="2"/>
                </a:lnTo>
                <a:lnTo>
                  <a:pt x="759" y="3"/>
                </a:lnTo>
                <a:lnTo>
                  <a:pt x="759" y="3"/>
                </a:lnTo>
                <a:lnTo>
                  <a:pt x="757" y="4"/>
                </a:lnTo>
                <a:lnTo>
                  <a:pt x="757" y="4"/>
                </a:lnTo>
                <a:close/>
                <a:moveTo>
                  <a:pt x="716" y="4"/>
                </a:moveTo>
                <a:lnTo>
                  <a:pt x="691" y="4"/>
                </a:lnTo>
                <a:lnTo>
                  <a:pt x="690" y="3"/>
                </a:lnTo>
                <a:lnTo>
                  <a:pt x="689" y="3"/>
                </a:lnTo>
                <a:lnTo>
                  <a:pt x="689" y="2"/>
                </a:lnTo>
                <a:lnTo>
                  <a:pt x="689" y="2"/>
                </a:lnTo>
                <a:lnTo>
                  <a:pt x="689" y="1"/>
                </a:lnTo>
                <a:lnTo>
                  <a:pt x="689" y="1"/>
                </a:lnTo>
                <a:lnTo>
                  <a:pt x="690" y="0"/>
                </a:lnTo>
                <a:lnTo>
                  <a:pt x="691" y="0"/>
                </a:lnTo>
                <a:lnTo>
                  <a:pt x="716" y="0"/>
                </a:lnTo>
                <a:lnTo>
                  <a:pt x="716" y="0"/>
                </a:lnTo>
                <a:lnTo>
                  <a:pt x="717" y="1"/>
                </a:lnTo>
                <a:lnTo>
                  <a:pt x="717" y="1"/>
                </a:lnTo>
                <a:lnTo>
                  <a:pt x="717" y="2"/>
                </a:lnTo>
                <a:lnTo>
                  <a:pt x="717" y="2"/>
                </a:lnTo>
                <a:lnTo>
                  <a:pt x="717" y="3"/>
                </a:lnTo>
                <a:lnTo>
                  <a:pt x="716" y="3"/>
                </a:lnTo>
                <a:lnTo>
                  <a:pt x="716" y="4"/>
                </a:lnTo>
                <a:lnTo>
                  <a:pt x="716" y="4"/>
                </a:lnTo>
                <a:close/>
                <a:moveTo>
                  <a:pt x="672" y="4"/>
                </a:moveTo>
                <a:lnTo>
                  <a:pt x="648" y="4"/>
                </a:lnTo>
                <a:lnTo>
                  <a:pt x="648" y="3"/>
                </a:lnTo>
                <a:lnTo>
                  <a:pt x="647" y="3"/>
                </a:lnTo>
                <a:lnTo>
                  <a:pt x="647" y="2"/>
                </a:lnTo>
                <a:lnTo>
                  <a:pt x="647" y="2"/>
                </a:lnTo>
                <a:lnTo>
                  <a:pt x="647" y="1"/>
                </a:lnTo>
                <a:lnTo>
                  <a:pt x="647" y="1"/>
                </a:lnTo>
                <a:lnTo>
                  <a:pt x="648" y="0"/>
                </a:lnTo>
                <a:lnTo>
                  <a:pt x="648" y="0"/>
                </a:lnTo>
                <a:lnTo>
                  <a:pt x="672" y="0"/>
                </a:lnTo>
                <a:lnTo>
                  <a:pt x="674" y="0"/>
                </a:lnTo>
                <a:lnTo>
                  <a:pt x="674" y="1"/>
                </a:lnTo>
                <a:lnTo>
                  <a:pt x="675" y="1"/>
                </a:lnTo>
                <a:lnTo>
                  <a:pt x="675" y="2"/>
                </a:lnTo>
                <a:lnTo>
                  <a:pt x="675" y="2"/>
                </a:lnTo>
                <a:lnTo>
                  <a:pt x="674" y="3"/>
                </a:lnTo>
                <a:lnTo>
                  <a:pt x="674" y="3"/>
                </a:lnTo>
                <a:lnTo>
                  <a:pt x="672" y="4"/>
                </a:lnTo>
                <a:lnTo>
                  <a:pt x="672" y="4"/>
                </a:lnTo>
                <a:close/>
                <a:moveTo>
                  <a:pt x="631" y="4"/>
                </a:moveTo>
                <a:lnTo>
                  <a:pt x="606" y="4"/>
                </a:lnTo>
                <a:lnTo>
                  <a:pt x="605" y="3"/>
                </a:lnTo>
                <a:lnTo>
                  <a:pt x="605" y="3"/>
                </a:lnTo>
                <a:lnTo>
                  <a:pt x="604" y="2"/>
                </a:lnTo>
                <a:lnTo>
                  <a:pt x="604" y="2"/>
                </a:lnTo>
                <a:lnTo>
                  <a:pt x="604" y="1"/>
                </a:lnTo>
                <a:lnTo>
                  <a:pt x="605" y="1"/>
                </a:lnTo>
                <a:lnTo>
                  <a:pt x="605" y="0"/>
                </a:lnTo>
                <a:lnTo>
                  <a:pt x="606" y="0"/>
                </a:lnTo>
                <a:lnTo>
                  <a:pt x="631" y="0"/>
                </a:lnTo>
                <a:lnTo>
                  <a:pt x="631" y="0"/>
                </a:lnTo>
                <a:lnTo>
                  <a:pt x="632" y="1"/>
                </a:lnTo>
                <a:lnTo>
                  <a:pt x="632" y="1"/>
                </a:lnTo>
                <a:lnTo>
                  <a:pt x="633" y="2"/>
                </a:lnTo>
                <a:lnTo>
                  <a:pt x="632" y="2"/>
                </a:lnTo>
                <a:lnTo>
                  <a:pt x="632" y="3"/>
                </a:lnTo>
                <a:lnTo>
                  <a:pt x="631" y="3"/>
                </a:lnTo>
                <a:lnTo>
                  <a:pt x="631" y="4"/>
                </a:lnTo>
                <a:lnTo>
                  <a:pt x="631" y="4"/>
                </a:lnTo>
                <a:close/>
                <a:moveTo>
                  <a:pt x="589" y="4"/>
                </a:moveTo>
                <a:lnTo>
                  <a:pt x="564" y="4"/>
                </a:lnTo>
                <a:lnTo>
                  <a:pt x="563" y="3"/>
                </a:lnTo>
                <a:lnTo>
                  <a:pt x="562" y="3"/>
                </a:lnTo>
                <a:lnTo>
                  <a:pt x="562" y="2"/>
                </a:lnTo>
                <a:lnTo>
                  <a:pt x="562" y="2"/>
                </a:lnTo>
                <a:lnTo>
                  <a:pt x="562" y="1"/>
                </a:lnTo>
                <a:lnTo>
                  <a:pt x="562" y="1"/>
                </a:lnTo>
                <a:lnTo>
                  <a:pt x="563" y="0"/>
                </a:lnTo>
                <a:lnTo>
                  <a:pt x="564" y="0"/>
                </a:lnTo>
                <a:lnTo>
                  <a:pt x="589" y="0"/>
                </a:lnTo>
                <a:lnTo>
                  <a:pt x="589" y="0"/>
                </a:lnTo>
                <a:lnTo>
                  <a:pt x="590" y="1"/>
                </a:lnTo>
                <a:lnTo>
                  <a:pt x="590" y="1"/>
                </a:lnTo>
                <a:lnTo>
                  <a:pt x="590" y="2"/>
                </a:lnTo>
                <a:lnTo>
                  <a:pt x="590" y="2"/>
                </a:lnTo>
                <a:lnTo>
                  <a:pt x="590" y="3"/>
                </a:lnTo>
                <a:lnTo>
                  <a:pt x="589" y="3"/>
                </a:lnTo>
                <a:lnTo>
                  <a:pt x="589" y="4"/>
                </a:lnTo>
                <a:lnTo>
                  <a:pt x="589" y="4"/>
                </a:lnTo>
                <a:close/>
                <a:moveTo>
                  <a:pt x="545" y="4"/>
                </a:moveTo>
                <a:lnTo>
                  <a:pt x="521" y="4"/>
                </a:lnTo>
                <a:lnTo>
                  <a:pt x="520" y="3"/>
                </a:lnTo>
                <a:lnTo>
                  <a:pt x="520" y="3"/>
                </a:lnTo>
                <a:lnTo>
                  <a:pt x="519" y="2"/>
                </a:lnTo>
                <a:lnTo>
                  <a:pt x="519" y="2"/>
                </a:lnTo>
                <a:lnTo>
                  <a:pt x="519" y="1"/>
                </a:lnTo>
                <a:lnTo>
                  <a:pt x="520" y="1"/>
                </a:lnTo>
                <a:lnTo>
                  <a:pt x="520" y="0"/>
                </a:lnTo>
                <a:lnTo>
                  <a:pt x="521" y="0"/>
                </a:lnTo>
                <a:lnTo>
                  <a:pt x="545" y="0"/>
                </a:lnTo>
                <a:lnTo>
                  <a:pt x="547" y="0"/>
                </a:lnTo>
                <a:lnTo>
                  <a:pt x="547" y="1"/>
                </a:lnTo>
                <a:lnTo>
                  <a:pt x="548" y="2"/>
                </a:lnTo>
                <a:lnTo>
                  <a:pt x="547" y="3"/>
                </a:lnTo>
                <a:lnTo>
                  <a:pt x="547" y="3"/>
                </a:lnTo>
                <a:lnTo>
                  <a:pt x="545" y="4"/>
                </a:lnTo>
                <a:lnTo>
                  <a:pt x="545" y="4"/>
                </a:lnTo>
                <a:close/>
                <a:moveTo>
                  <a:pt x="504" y="4"/>
                </a:moveTo>
                <a:lnTo>
                  <a:pt x="479" y="4"/>
                </a:lnTo>
                <a:lnTo>
                  <a:pt x="478" y="3"/>
                </a:lnTo>
                <a:lnTo>
                  <a:pt x="477" y="3"/>
                </a:lnTo>
                <a:lnTo>
                  <a:pt x="477" y="2"/>
                </a:lnTo>
                <a:lnTo>
                  <a:pt x="477" y="2"/>
                </a:lnTo>
                <a:lnTo>
                  <a:pt x="477" y="1"/>
                </a:lnTo>
                <a:lnTo>
                  <a:pt x="477" y="1"/>
                </a:lnTo>
                <a:lnTo>
                  <a:pt x="478" y="0"/>
                </a:lnTo>
                <a:lnTo>
                  <a:pt x="479" y="0"/>
                </a:lnTo>
                <a:lnTo>
                  <a:pt x="504" y="0"/>
                </a:lnTo>
                <a:lnTo>
                  <a:pt x="504" y="0"/>
                </a:lnTo>
                <a:lnTo>
                  <a:pt x="505" y="1"/>
                </a:lnTo>
                <a:lnTo>
                  <a:pt x="505" y="1"/>
                </a:lnTo>
                <a:lnTo>
                  <a:pt x="505" y="2"/>
                </a:lnTo>
                <a:lnTo>
                  <a:pt x="505" y="2"/>
                </a:lnTo>
                <a:lnTo>
                  <a:pt x="505" y="3"/>
                </a:lnTo>
                <a:lnTo>
                  <a:pt x="504" y="3"/>
                </a:lnTo>
                <a:lnTo>
                  <a:pt x="504" y="4"/>
                </a:lnTo>
                <a:lnTo>
                  <a:pt x="504" y="4"/>
                </a:lnTo>
                <a:close/>
                <a:moveTo>
                  <a:pt x="460" y="4"/>
                </a:moveTo>
                <a:lnTo>
                  <a:pt x="436" y="4"/>
                </a:lnTo>
                <a:lnTo>
                  <a:pt x="436" y="3"/>
                </a:lnTo>
                <a:lnTo>
                  <a:pt x="435" y="3"/>
                </a:lnTo>
                <a:lnTo>
                  <a:pt x="435" y="2"/>
                </a:lnTo>
                <a:lnTo>
                  <a:pt x="435" y="2"/>
                </a:lnTo>
                <a:lnTo>
                  <a:pt x="435" y="1"/>
                </a:lnTo>
                <a:lnTo>
                  <a:pt x="435" y="1"/>
                </a:lnTo>
                <a:lnTo>
                  <a:pt x="436" y="0"/>
                </a:lnTo>
                <a:lnTo>
                  <a:pt x="436" y="0"/>
                </a:lnTo>
                <a:lnTo>
                  <a:pt x="460" y="0"/>
                </a:lnTo>
                <a:lnTo>
                  <a:pt x="462" y="0"/>
                </a:lnTo>
                <a:lnTo>
                  <a:pt x="462" y="1"/>
                </a:lnTo>
                <a:lnTo>
                  <a:pt x="463" y="1"/>
                </a:lnTo>
                <a:lnTo>
                  <a:pt x="463" y="2"/>
                </a:lnTo>
                <a:lnTo>
                  <a:pt x="463" y="2"/>
                </a:lnTo>
                <a:lnTo>
                  <a:pt x="462" y="3"/>
                </a:lnTo>
                <a:lnTo>
                  <a:pt x="462" y="3"/>
                </a:lnTo>
                <a:lnTo>
                  <a:pt x="460" y="4"/>
                </a:lnTo>
                <a:lnTo>
                  <a:pt x="460" y="4"/>
                </a:lnTo>
                <a:close/>
                <a:moveTo>
                  <a:pt x="419" y="4"/>
                </a:moveTo>
                <a:lnTo>
                  <a:pt x="394" y="4"/>
                </a:lnTo>
                <a:lnTo>
                  <a:pt x="393" y="3"/>
                </a:lnTo>
                <a:lnTo>
                  <a:pt x="393" y="3"/>
                </a:lnTo>
                <a:lnTo>
                  <a:pt x="392" y="2"/>
                </a:lnTo>
                <a:lnTo>
                  <a:pt x="392" y="2"/>
                </a:lnTo>
                <a:lnTo>
                  <a:pt x="392" y="1"/>
                </a:lnTo>
                <a:lnTo>
                  <a:pt x="393" y="1"/>
                </a:lnTo>
                <a:lnTo>
                  <a:pt x="393" y="0"/>
                </a:lnTo>
                <a:lnTo>
                  <a:pt x="394" y="0"/>
                </a:lnTo>
                <a:lnTo>
                  <a:pt x="419" y="0"/>
                </a:lnTo>
                <a:lnTo>
                  <a:pt x="419" y="0"/>
                </a:lnTo>
                <a:lnTo>
                  <a:pt x="420" y="1"/>
                </a:lnTo>
                <a:lnTo>
                  <a:pt x="420" y="1"/>
                </a:lnTo>
                <a:lnTo>
                  <a:pt x="421" y="2"/>
                </a:lnTo>
                <a:lnTo>
                  <a:pt x="420" y="2"/>
                </a:lnTo>
                <a:lnTo>
                  <a:pt x="420" y="3"/>
                </a:lnTo>
                <a:lnTo>
                  <a:pt x="419" y="3"/>
                </a:lnTo>
                <a:lnTo>
                  <a:pt x="419" y="4"/>
                </a:lnTo>
                <a:lnTo>
                  <a:pt x="419" y="4"/>
                </a:lnTo>
                <a:close/>
                <a:moveTo>
                  <a:pt x="375" y="4"/>
                </a:moveTo>
                <a:lnTo>
                  <a:pt x="351" y="4"/>
                </a:lnTo>
                <a:lnTo>
                  <a:pt x="351" y="3"/>
                </a:lnTo>
                <a:lnTo>
                  <a:pt x="350" y="3"/>
                </a:lnTo>
                <a:lnTo>
                  <a:pt x="350" y="2"/>
                </a:lnTo>
                <a:lnTo>
                  <a:pt x="350" y="2"/>
                </a:lnTo>
                <a:lnTo>
                  <a:pt x="350" y="1"/>
                </a:lnTo>
                <a:lnTo>
                  <a:pt x="350" y="1"/>
                </a:lnTo>
                <a:lnTo>
                  <a:pt x="351" y="0"/>
                </a:lnTo>
                <a:lnTo>
                  <a:pt x="351" y="0"/>
                </a:lnTo>
                <a:lnTo>
                  <a:pt x="375" y="0"/>
                </a:lnTo>
                <a:lnTo>
                  <a:pt x="377" y="0"/>
                </a:lnTo>
                <a:lnTo>
                  <a:pt x="378" y="1"/>
                </a:lnTo>
                <a:lnTo>
                  <a:pt x="378" y="1"/>
                </a:lnTo>
                <a:lnTo>
                  <a:pt x="378" y="2"/>
                </a:lnTo>
                <a:lnTo>
                  <a:pt x="378" y="2"/>
                </a:lnTo>
                <a:lnTo>
                  <a:pt x="378" y="3"/>
                </a:lnTo>
                <a:lnTo>
                  <a:pt x="377" y="3"/>
                </a:lnTo>
                <a:lnTo>
                  <a:pt x="375" y="4"/>
                </a:lnTo>
                <a:lnTo>
                  <a:pt x="375" y="4"/>
                </a:lnTo>
                <a:close/>
                <a:moveTo>
                  <a:pt x="334" y="4"/>
                </a:moveTo>
                <a:lnTo>
                  <a:pt x="309" y="4"/>
                </a:lnTo>
                <a:lnTo>
                  <a:pt x="308" y="3"/>
                </a:lnTo>
                <a:lnTo>
                  <a:pt x="308" y="3"/>
                </a:lnTo>
                <a:lnTo>
                  <a:pt x="307" y="2"/>
                </a:lnTo>
                <a:lnTo>
                  <a:pt x="307" y="2"/>
                </a:lnTo>
                <a:lnTo>
                  <a:pt x="307" y="1"/>
                </a:lnTo>
                <a:lnTo>
                  <a:pt x="308" y="1"/>
                </a:lnTo>
                <a:lnTo>
                  <a:pt x="308" y="0"/>
                </a:lnTo>
                <a:lnTo>
                  <a:pt x="309" y="0"/>
                </a:lnTo>
                <a:lnTo>
                  <a:pt x="334" y="0"/>
                </a:lnTo>
                <a:lnTo>
                  <a:pt x="335" y="0"/>
                </a:lnTo>
                <a:lnTo>
                  <a:pt x="335" y="1"/>
                </a:lnTo>
                <a:lnTo>
                  <a:pt x="335" y="1"/>
                </a:lnTo>
                <a:lnTo>
                  <a:pt x="336" y="2"/>
                </a:lnTo>
                <a:lnTo>
                  <a:pt x="335" y="2"/>
                </a:lnTo>
                <a:lnTo>
                  <a:pt x="335" y="3"/>
                </a:lnTo>
                <a:lnTo>
                  <a:pt x="335" y="3"/>
                </a:lnTo>
                <a:lnTo>
                  <a:pt x="334" y="4"/>
                </a:lnTo>
                <a:lnTo>
                  <a:pt x="334" y="4"/>
                </a:lnTo>
                <a:close/>
                <a:moveTo>
                  <a:pt x="292" y="4"/>
                </a:moveTo>
                <a:lnTo>
                  <a:pt x="267" y="4"/>
                </a:lnTo>
                <a:lnTo>
                  <a:pt x="266" y="3"/>
                </a:lnTo>
                <a:lnTo>
                  <a:pt x="265" y="3"/>
                </a:lnTo>
                <a:lnTo>
                  <a:pt x="265" y="2"/>
                </a:lnTo>
                <a:lnTo>
                  <a:pt x="265" y="2"/>
                </a:lnTo>
                <a:lnTo>
                  <a:pt x="265" y="1"/>
                </a:lnTo>
                <a:lnTo>
                  <a:pt x="265" y="1"/>
                </a:lnTo>
                <a:lnTo>
                  <a:pt x="266" y="0"/>
                </a:lnTo>
                <a:lnTo>
                  <a:pt x="267" y="0"/>
                </a:lnTo>
                <a:lnTo>
                  <a:pt x="292" y="0"/>
                </a:lnTo>
                <a:lnTo>
                  <a:pt x="292" y="0"/>
                </a:lnTo>
                <a:lnTo>
                  <a:pt x="293" y="1"/>
                </a:lnTo>
                <a:lnTo>
                  <a:pt x="293" y="1"/>
                </a:lnTo>
                <a:lnTo>
                  <a:pt x="293" y="2"/>
                </a:lnTo>
                <a:lnTo>
                  <a:pt x="293" y="2"/>
                </a:lnTo>
                <a:lnTo>
                  <a:pt x="293" y="3"/>
                </a:lnTo>
                <a:lnTo>
                  <a:pt x="292" y="3"/>
                </a:lnTo>
                <a:lnTo>
                  <a:pt x="292" y="4"/>
                </a:lnTo>
                <a:lnTo>
                  <a:pt x="292" y="4"/>
                </a:lnTo>
                <a:close/>
                <a:moveTo>
                  <a:pt x="248" y="4"/>
                </a:moveTo>
                <a:lnTo>
                  <a:pt x="224" y="4"/>
                </a:lnTo>
                <a:lnTo>
                  <a:pt x="224" y="3"/>
                </a:lnTo>
                <a:lnTo>
                  <a:pt x="223" y="3"/>
                </a:lnTo>
                <a:lnTo>
                  <a:pt x="223" y="2"/>
                </a:lnTo>
                <a:lnTo>
                  <a:pt x="223" y="2"/>
                </a:lnTo>
                <a:lnTo>
                  <a:pt x="223" y="1"/>
                </a:lnTo>
                <a:lnTo>
                  <a:pt x="223" y="1"/>
                </a:lnTo>
                <a:lnTo>
                  <a:pt x="224" y="0"/>
                </a:lnTo>
                <a:lnTo>
                  <a:pt x="224" y="0"/>
                </a:lnTo>
                <a:lnTo>
                  <a:pt x="248" y="0"/>
                </a:lnTo>
                <a:lnTo>
                  <a:pt x="250" y="0"/>
                </a:lnTo>
                <a:lnTo>
                  <a:pt x="250" y="1"/>
                </a:lnTo>
                <a:lnTo>
                  <a:pt x="251" y="1"/>
                </a:lnTo>
                <a:lnTo>
                  <a:pt x="251" y="2"/>
                </a:lnTo>
                <a:lnTo>
                  <a:pt x="251" y="2"/>
                </a:lnTo>
                <a:lnTo>
                  <a:pt x="250" y="3"/>
                </a:lnTo>
                <a:lnTo>
                  <a:pt x="250" y="3"/>
                </a:lnTo>
                <a:lnTo>
                  <a:pt x="248" y="4"/>
                </a:lnTo>
                <a:lnTo>
                  <a:pt x="248" y="4"/>
                </a:lnTo>
                <a:close/>
                <a:moveTo>
                  <a:pt x="207" y="4"/>
                </a:moveTo>
                <a:lnTo>
                  <a:pt x="182" y="4"/>
                </a:lnTo>
                <a:lnTo>
                  <a:pt x="181" y="3"/>
                </a:lnTo>
                <a:lnTo>
                  <a:pt x="181" y="3"/>
                </a:lnTo>
                <a:lnTo>
                  <a:pt x="180" y="2"/>
                </a:lnTo>
                <a:lnTo>
                  <a:pt x="180" y="2"/>
                </a:lnTo>
                <a:lnTo>
                  <a:pt x="180" y="1"/>
                </a:lnTo>
                <a:lnTo>
                  <a:pt x="181" y="1"/>
                </a:lnTo>
                <a:lnTo>
                  <a:pt x="181" y="0"/>
                </a:lnTo>
                <a:lnTo>
                  <a:pt x="182" y="0"/>
                </a:lnTo>
                <a:lnTo>
                  <a:pt x="207" y="0"/>
                </a:lnTo>
                <a:lnTo>
                  <a:pt x="207" y="0"/>
                </a:lnTo>
                <a:lnTo>
                  <a:pt x="208" y="1"/>
                </a:lnTo>
                <a:lnTo>
                  <a:pt x="208" y="1"/>
                </a:lnTo>
                <a:lnTo>
                  <a:pt x="208" y="2"/>
                </a:lnTo>
                <a:lnTo>
                  <a:pt x="208" y="2"/>
                </a:lnTo>
                <a:lnTo>
                  <a:pt x="208" y="3"/>
                </a:lnTo>
                <a:lnTo>
                  <a:pt x="207" y="3"/>
                </a:lnTo>
                <a:lnTo>
                  <a:pt x="207" y="4"/>
                </a:lnTo>
                <a:lnTo>
                  <a:pt x="207" y="4"/>
                </a:lnTo>
                <a:close/>
                <a:moveTo>
                  <a:pt x="163" y="4"/>
                </a:moveTo>
                <a:lnTo>
                  <a:pt x="139" y="4"/>
                </a:lnTo>
                <a:lnTo>
                  <a:pt x="139" y="3"/>
                </a:lnTo>
                <a:lnTo>
                  <a:pt x="138" y="3"/>
                </a:lnTo>
                <a:lnTo>
                  <a:pt x="138" y="2"/>
                </a:lnTo>
                <a:lnTo>
                  <a:pt x="138" y="2"/>
                </a:lnTo>
                <a:lnTo>
                  <a:pt x="138" y="1"/>
                </a:lnTo>
                <a:lnTo>
                  <a:pt x="138" y="1"/>
                </a:lnTo>
                <a:lnTo>
                  <a:pt x="139" y="0"/>
                </a:lnTo>
                <a:lnTo>
                  <a:pt x="139" y="0"/>
                </a:lnTo>
                <a:lnTo>
                  <a:pt x="163" y="0"/>
                </a:lnTo>
                <a:lnTo>
                  <a:pt x="165" y="0"/>
                </a:lnTo>
                <a:lnTo>
                  <a:pt x="166" y="1"/>
                </a:lnTo>
                <a:lnTo>
                  <a:pt x="166" y="1"/>
                </a:lnTo>
                <a:lnTo>
                  <a:pt x="166" y="2"/>
                </a:lnTo>
                <a:lnTo>
                  <a:pt x="166" y="2"/>
                </a:lnTo>
                <a:lnTo>
                  <a:pt x="166" y="3"/>
                </a:lnTo>
                <a:lnTo>
                  <a:pt x="165" y="3"/>
                </a:lnTo>
                <a:lnTo>
                  <a:pt x="163" y="4"/>
                </a:lnTo>
                <a:lnTo>
                  <a:pt x="163" y="4"/>
                </a:lnTo>
                <a:close/>
                <a:moveTo>
                  <a:pt x="122" y="4"/>
                </a:moveTo>
                <a:lnTo>
                  <a:pt x="97" y="4"/>
                </a:lnTo>
                <a:lnTo>
                  <a:pt x="96" y="3"/>
                </a:lnTo>
                <a:lnTo>
                  <a:pt x="96" y="3"/>
                </a:lnTo>
                <a:lnTo>
                  <a:pt x="95" y="2"/>
                </a:lnTo>
                <a:lnTo>
                  <a:pt x="95" y="2"/>
                </a:lnTo>
                <a:lnTo>
                  <a:pt x="95" y="1"/>
                </a:lnTo>
                <a:lnTo>
                  <a:pt x="96" y="1"/>
                </a:lnTo>
                <a:lnTo>
                  <a:pt x="96" y="0"/>
                </a:lnTo>
                <a:lnTo>
                  <a:pt x="97" y="0"/>
                </a:lnTo>
                <a:lnTo>
                  <a:pt x="122" y="0"/>
                </a:lnTo>
                <a:lnTo>
                  <a:pt x="123" y="0"/>
                </a:lnTo>
                <a:lnTo>
                  <a:pt x="123" y="1"/>
                </a:lnTo>
                <a:lnTo>
                  <a:pt x="123" y="1"/>
                </a:lnTo>
                <a:lnTo>
                  <a:pt x="124" y="2"/>
                </a:lnTo>
                <a:lnTo>
                  <a:pt x="123" y="2"/>
                </a:lnTo>
                <a:lnTo>
                  <a:pt x="123" y="3"/>
                </a:lnTo>
                <a:lnTo>
                  <a:pt x="123" y="3"/>
                </a:lnTo>
                <a:lnTo>
                  <a:pt x="122" y="4"/>
                </a:lnTo>
                <a:lnTo>
                  <a:pt x="122" y="4"/>
                </a:lnTo>
                <a:close/>
                <a:moveTo>
                  <a:pt x="80" y="4"/>
                </a:moveTo>
                <a:lnTo>
                  <a:pt x="55" y="4"/>
                </a:lnTo>
                <a:lnTo>
                  <a:pt x="54" y="3"/>
                </a:lnTo>
                <a:lnTo>
                  <a:pt x="53" y="3"/>
                </a:lnTo>
                <a:lnTo>
                  <a:pt x="53" y="2"/>
                </a:lnTo>
                <a:lnTo>
                  <a:pt x="53" y="2"/>
                </a:lnTo>
                <a:lnTo>
                  <a:pt x="53" y="1"/>
                </a:lnTo>
                <a:lnTo>
                  <a:pt x="53" y="1"/>
                </a:lnTo>
                <a:lnTo>
                  <a:pt x="54" y="0"/>
                </a:lnTo>
                <a:lnTo>
                  <a:pt x="55" y="0"/>
                </a:lnTo>
                <a:lnTo>
                  <a:pt x="80" y="0"/>
                </a:lnTo>
                <a:lnTo>
                  <a:pt x="80" y="0"/>
                </a:lnTo>
                <a:lnTo>
                  <a:pt x="81" y="1"/>
                </a:lnTo>
                <a:lnTo>
                  <a:pt x="81" y="2"/>
                </a:lnTo>
                <a:lnTo>
                  <a:pt x="81" y="3"/>
                </a:lnTo>
                <a:lnTo>
                  <a:pt x="80" y="3"/>
                </a:lnTo>
                <a:lnTo>
                  <a:pt x="80" y="4"/>
                </a:lnTo>
                <a:lnTo>
                  <a:pt x="80" y="4"/>
                </a:lnTo>
                <a:close/>
                <a:moveTo>
                  <a:pt x="37" y="4"/>
                </a:moveTo>
                <a:lnTo>
                  <a:pt x="12" y="4"/>
                </a:lnTo>
                <a:lnTo>
                  <a:pt x="11" y="3"/>
                </a:lnTo>
                <a:lnTo>
                  <a:pt x="11" y="3"/>
                </a:lnTo>
                <a:lnTo>
                  <a:pt x="11" y="2"/>
                </a:lnTo>
                <a:lnTo>
                  <a:pt x="11" y="2"/>
                </a:lnTo>
                <a:lnTo>
                  <a:pt x="11" y="1"/>
                </a:lnTo>
                <a:lnTo>
                  <a:pt x="11" y="1"/>
                </a:lnTo>
                <a:lnTo>
                  <a:pt x="11" y="0"/>
                </a:lnTo>
                <a:lnTo>
                  <a:pt x="12" y="0"/>
                </a:lnTo>
                <a:lnTo>
                  <a:pt x="37" y="0"/>
                </a:lnTo>
                <a:lnTo>
                  <a:pt x="38" y="0"/>
                </a:lnTo>
                <a:lnTo>
                  <a:pt x="38" y="1"/>
                </a:lnTo>
                <a:lnTo>
                  <a:pt x="39" y="1"/>
                </a:lnTo>
                <a:lnTo>
                  <a:pt x="39" y="2"/>
                </a:lnTo>
                <a:lnTo>
                  <a:pt x="39" y="2"/>
                </a:lnTo>
                <a:lnTo>
                  <a:pt x="38" y="3"/>
                </a:lnTo>
                <a:lnTo>
                  <a:pt x="38" y="3"/>
                </a:lnTo>
                <a:lnTo>
                  <a:pt x="37" y="4"/>
                </a:lnTo>
                <a:lnTo>
                  <a:pt x="37" y="4"/>
                </a:lnTo>
                <a:close/>
              </a:path>
            </a:pathLst>
          </a:custGeom>
          <a:solidFill>
            <a:srgbClr val="000000"/>
          </a:solidFill>
          <a:ln w="25400">
            <a:solidFill>
              <a:srgbClr val="000000"/>
            </a:solidFill>
            <a:prstDash val="solid"/>
            <a:round/>
            <a:headEnd/>
            <a:tailEnd/>
          </a:ln>
        </p:spPr>
        <p:txBody>
          <a:bodyPr/>
          <a:lstStyle/>
          <a:p>
            <a:endParaRPr lang="en-US"/>
          </a:p>
        </p:txBody>
      </p:sp>
      <p:sp>
        <p:nvSpPr>
          <p:cNvPr id="303167" name="Rectangle 63">
            <a:extLst>
              <a:ext uri="{FF2B5EF4-FFF2-40B4-BE49-F238E27FC236}">
                <a16:creationId xmlns:a16="http://schemas.microsoft.com/office/drawing/2014/main" id="{6325635F-1C1F-7347-80E9-84BA2FAC055D}"/>
              </a:ext>
            </a:extLst>
          </p:cNvPr>
          <p:cNvSpPr>
            <a:spLocks noChangeArrowheads="1"/>
          </p:cNvSpPr>
          <p:nvPr/>
        </p:nvSpPr>
        <p:spPr bwMode="auto">
          <a:xfrm>
            <a:off x="6889750" y="3865563"/>
            <a:ext cx="1014413" cy="438150"/>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168" name="Rectangle 64">
            <a:extLst>
              <a:ext uri="{FF2B5EF4-FFF2-40B4-BE49-F238E27FC236}">
                <a16:creationId xmlns:a16="http://schemas.microsoft.com/office/drawing/2014/main" id="{DDEBC302-9617-3042-A331-D7182E437E4C}"/>
              </a:ext>
            </a:extLst>
          </p:cNvPr>
          <p:cNvSpPr>
            <a:spLocks noChangeArrowheads="1"/>
          </p:cNvSpPr>
          <p:nvPr/>
        </p:nvSpPr>
        <p:spPr bwMode="auto">
          <a:xfrm>
            <a:off x="6889750" y="3865563"/>
            <a:ext cx="1014413" cy="43815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169" name="Rectangle 65">
            <a:extLst>
              <a:ext uri="{FF2B5EF4-FFF2-40B4-BE49-F238E27FC236}">
                <a16:creationId xmlns:a16="http://schemas.microsoft.com/office/drawing/2014/main" id="{DEA74080-A6C5-BC4C-8EFD-74F8E56877FF}"/>
              </a:ext>
            </a:extLst>
          </p:cNvPr>
          <p:cNvSpPr>
            <a:spLocks noChangeArrowheads="1"/>
          </p:cNvSpPr>
          <p:nvPr/>
        </p:nvSpPr>
        <p:spPr bwMode="auto">
          <a:xfrm>
            <a:off x="6889750" y="3865563"/>
            <a:ext cx="1014413" cy="43815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170" name="Rectangle 66">
            <a:extLst>
              <a:ext uri="{FF2B5EF4-FFF2-40B4-BE49-F238E27FC236}">
                <a16:creationId xmlns:a16="http://schemas.microsoft.com/office/drawing/2014/main" id="{C0E182A6-A5D4-4442-A052-02D15AEAED23}"/>
              </a:ext>
            </a:extLst>
          </p:cNvPr>
          <p:cNvSpPr>
            <a:spLocks noChangeArrowheads="1"/>
          </p:cNvSpPr>
          <p:nvPr/>
        </p:nvSpPr>
        <p:spPr bwMode="auto">
          <a:xfrm>
            <a:off x="6927850" y="4022725"/>
            <a:ext cx="9271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ap : Aperture</a:t>
            </a:r>
            <a:endParaRPr lang="en-US" altLang="en-US" sz="2800" b="1">
              <a:solidFill>
                <a:schemeClr val="tx2"/>
              </a:solidFill>
              <a:latin typeface="Tahoma" panose="020B0604030504040204" pitchFamily="34" charset="0"/>
            </a:endParaRPr>
          </a:p>
        </p:txBody>
      </p:sp>
      <p:sp>
        <p:nvSpPr>
          <p:cNvPr id="303171" name="Rectangle 67">
            <a:extLst>
              <a:ext uri="{FF2B5EF4-FFF2-40B4-BE49-F238E27FC236}">
                <a16:creationId xmlns:a16="http://schemas.microsoft.com/office/drawing/2014/main" id="{45359529-36D5-9E49-8311-97947A9CF88A}"/>
              </a:ext>
            </a:extLst>
          </p:cNvPr>
          <p:cNvSpPr>
            <a:spLocks noChangeArrowheads="1"/>
          </p:cNvSpPr>
          <p:nvPr/>
        </p:nvSpPr>
        <p:spPr bwMode="auto">
          <a:xfrm>
            <a:off x="6310313" y="2908300"/>
            <a:ext cx="127000" cy="1095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172" name="Rectangle 68">
            <a:extLst>
              <a:ext uri="{FF2B5EF4-FFF2-40B4-BE49-F238E27FC236}">
                <a16:creationId xmlns:a16="http://schemas.microsoft.com/office/drawing/2014/main" id="{D5DFFE3E-2F38-C743-A4B3-A2ACB66FB577}"/>
              </a:ext>
            </a:extLst>
          </p:cNvPr>
          <p:cNvSpPr>
            <a:spLocks noChangeArrowheads="1"/>
          </p:cNvSpPr>
          <p:nvPr/>
        </p:nvSpPr>
        <p:spPr bwMode="auto">
          <a:xfrm>
            <a:off x="6310313" y="2908300"/>
            <a:ext cx="127000" cy="1095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173" name="Rectangle 69">
            <a:extLst>
              <a:ext uri="{FF2B5EF4-FFF2-40B4-BE49-F238E27FC236}">
                <a16:creationId xmlns:a16="http://schemas.microsoft.com/office/drawing/2014/main" id="{1098CBB7-E108-ED4F-9BE2-154E38D2AFA9}"/>
              </a:ext>
            </a:extLst>
          </p:cNvPr>
          <p:cNvSpPr>
            <a:spLocks noChangeArrowheads="1"/>
          </p:cNvSpPr>
          <p:nvPr/>
        </p:nvSpPr>
        <p:spPr bwMode="auto">
          <a:xfrm>
            <a:off x="6310313" y="4595813"/>
            <a:ext cx="127000" cy="107950"/>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174" name="Rectangle 70">
            <a:extLst>
              <a:ext uri="{FF2B5EF4-FFF2-40B4-BE49-F238E27FC236}">
                <a16:creationId xmlns:a16="http://schemas.microsoft.com/office/drawing/2014/main" id="{0C06C7C4-C53A-9D4B-89A0-5751267EA0CE}"/>
              </a:ext>
            </a:extLst>
          </p:cNvPr>
          <p:cNvSpPr>
            <a:spLocks noChangeArrowheads="1"/>
          </p:cNvSpPr>
          <p:nvPr/>
        </p:nvSpPr>
        <p:spPr bwMode="auto">
          <a:xfrm>
            <a:off x="6310313" y="4595813"/>
            <a:ext cx="127000" cy="10795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175" name="Rectangle 71">
            <a:extLst>
              <a:ext uri="{FF2B5EF4-FFF2-40B4-BE49-F238E27FC236}">
                <a16:creationId xmlns:a16="http://schemas.microsoft.com/office/drawing/2014/main" id="{CEA02FC3-2E36-AD4B-9F65-5EABCD0758D6}"/>
              </a:ext>
            </a:extLst>
          </p:cNvPr>
          <p:cNvSpPr>
            <a:spLocks noChangeArrowheads="1"/>
          </p:cNvSpPr>
          <p:nvPr/>
        </p:nvSpPr>
        <p:spPr bwMode="auto">
          <a:xfrm>
            <a:off x="5629275" y="4813300"/>
            <a:ext cx="125413" cy="1095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176" name="Rectangle 72">
            <a:extLst>
              <a:ext uri="{FF2B5EF4-FFF2-40B4-BE49-F238E27FC236}">
                <a16:creationId xmlns:a16="http://schemas.microsoft.com/office/drawing/2014/main" id="{ABCF3FCD-EC48-1F4B-A81A-8231918C7323}"/>
              </a:ext>
            </a:extLst>
          </p:cNvPr>
          <p:cNvSpPr>
            <a:spLocks noChangeArrowheads="1"/>
          </p:cNvSpPr>
          <p:nvPr/>
        </p:nvSpPr>
        <p:spPr bwMode="auto">
          <a:xfrm>
            <a:off x="7332663" y="4249738"/>
            <a:ext cx="127000" cy="107950"/>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177" name="Rectangle 73">
            <a:extLst>
              <a:ext uri="{FF2B5EF4-FFF2-40B4-BE49-F238E27FC236}">
                <a16:creationId xmlns:a16="http://schemas.microsoft.com/office/drawing/2014/main" id="{C19EA41A-3D15-1B49-8C16-E71ED5AE2B4D}"/>
              </a:ext>
            </a:extLst>
          </p:cNvPr>
          <p:cNvSpPr>
            <a:spLocks noChangeArrowheads="1"/>
          </p:cNvSpPr>
          <p:nvPr/>
        </p:nvSpPr>
        <p:spPr bwMode="auto">
          <a:xfrm>
            <a:off x="7332663" y="4249738"/>
            <a:ext cx="127000" cy="10795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178" name="Rectangle 74">
            <a:extLst>
              <a:ext uri="{FF2B5EF4-FFF2-40B4-BE49-F238E27FC236}">
                <a16:creationId xmlns:a16="http://schemas.microsoft.com/office/drawing/2014/main" id="{58A97A21-7B18-E54C-B6E0-1ACDC078DD38}"/>
              </a:ext>
            </a:extLst>
          </p:cNvPr>
          <p:cNvSpPr>
            <a:spLocks noChangeArrowheads="1"/>
          </p:cNvSpPr>
          <p:nvPr/>
        </p:nvSpPr>
        <p:spPr bwMode="auto">
          <a:xfrm>
            <a:off x="5659438" y="2690813"/>
            <a:ext cx="128587" cy="10953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179" name="Rectangle 75">
            <a:extLst>
              <a:ext uri="{FF2B5EF4-FFF2-40B4-BE49-F238E27FC236}">
                <a16:creationId xmlns:a16="http://schemas.microsoft.com/office/drawing/2014/main" id="{DDF6B794-2B3A-2542-B2E2-3C062A4C082F}"/>
              </a:ext>
            </a:extLst>
          </p:cNvPr>
          <p:cNvSpPr>
            <a:spLocks noChangeArrowheads="1"/>
          </p:cNvSpPr>
          <p:nvPr/>
        </p:nvSpPr>
        <p:spPr bwMode="auto">
          <a:xfrm>
            <a:off x="5659438" y="2690813"/>
            <a:ext cx="128587" cy="10953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180" name="Freeform 76">
            <a:extLst>
              <a:ext uri="{FF2B5EF4-FFF2-40B4-BE49-F238E27FC236}">
                <a16:creationId xmlns:a16="http://schemas.microsoft.com/office/drawing/2014/main" id="{4C966251-20F3-CD42-A940-B6AF412085EB}"/>
              </a:ext>
            </a:extLst>
          </p:cNvPr>
          <p:cNvSpPr>
            <a:spLocks/>
          </p:cNvSpPr>
          <p:nvPr/>
        </p:nvSpPr>
        <p:spPr bwMode="auto">
          <a:xfrm>
            <a:off x="6738938" y="2744788"/>
            <a:ext cx="636587" cy="1052512"/>
          </a:xfrm>
          <a:custGeom>
            <a:avLst/>
            <a:gdLst>
              <a:gd name="T0" fmla="*/ 689 w 689"/>
              <a:gd name="T1" fmla="*/ 1413 h 1413"/>
              <a:gd name="T2" fmla="*/ 689 w 689"/>
              <a:gd name="T3" fmla="*/ 0 h 1413"/>
              <a:gd name="T4" fmla="*/ 0 w 689"/>
              <a:gd name="T5" fmla="*/ 0 h 1413"/>
            </a:gdLst>
            <a:ahLst/>
            <a:cxnLst>
              <a:cxn ang="0">
                <a:pos x="T0" y="T1"/>
              </a:cxn>
              <a:cxn ang="0">
                <a:pos x="T2" y="T3"/>
              </a:cxn>
              <a:cxn ang="0">
                <a:pos x="T4" y="T5"/>
              </a:cxn>
            </a:cxnLst>
            <a:rect l="0" t="0" r="r" b="b"/>
            <a:pathLst>
              <a:path w="689" h="1413">
                <a:moveTo>
                  <a:pt x="689" y="1413"/>
                </a:moveTo>
                <a:lnTo>
                  <a:pt x="689" y="0"/>
                </a:lnTo>
                <a:lnTo>
                  <a:pt x="0" y="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181" name="Rectangle 77">
            <a:extLst>
              <a:ext uri="{FF2B5EF4-FFF2-40B4-BE49-F238E27FC236}">
                <a16:creationId xmlns:a16="http://schemas.microsoft.com/office/drawing/2014/main" id="{F926682C-9F9F-6749-B3C4-9D13312526B1}"/>
              </a:ext>
            </a:extLst>
          </p:cNvPr>
          <p:cNvSpPr>
            <a:spLocks noChangeArrowheads="1"/>
          </p:cNvSpPr>
          <p:nvPr/>
        </p:nvSpPr>
        <p:spPr bwMode="auto">
          <a:xfrm>
            <a:off x="6675438" y="2690813"/>
            <a:ext cx="125412" cy="10953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182" name="Rectangle 78">
            <a:extLst>
              <a:ext uri="{FF2B5EF4-FFF2-40B4-BE49-F238E27FC236}">
                <a16:creationId xmlns:a16="http://schemas.microsoft.com/office/drawing/2014/main" id="{9FF86DA2-F772-9D4E-9B21-4AEEF75D09FF}"/>
              </a:ext>
            </a:extLst>
          </p:cNvPr>
          <p:cNvSpPr>
            <a:spLocks noChangeArrowheads="1"/>
          </p:cNvSpPr>
          <p:nvPr/>
        </p:nvSpPr>
        <p:spPr bwMode="auto">
          <a:xfrm>
            <a:off x="6675438" y="2690813"/>
            <a:ext cx="125412" cy="10953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184" name="Rectangle 80">
            <a:extLst>
              <a:ext uri="{FF2B5EF4-FFF2-40B4-BE49-F238E27FC236}">
                <a16:creationId xmlns:a16="http://schemas.microsoft.com/office/drawing/2014/main" id="{FFFDEA32-F0D8-F84D-91B5-5E8922EC46B8}"/>
              </a:ext>
            </a:extLst>
          </p:cNvPr>
          <p:cNvSpPr>
            <a:spLocks noChangeArrowheads="1"/>
          </p:cNvSpPr>
          <p:nvPr/>
        </p:nvSpPr>
        <p:spPr bwMode="auto">
          <a:xfrm>
            <a:off x="7326313" y="3811588"/>
            <a:ext cx="127000" cy="109537"/>
          </a:xfrm>
          <a:prstGeom prst="rect">
            <a:avLst/>
          </a:prstGeom>
          <a:solidFill>
            <a:schemeClr val="bg1"/>
          </a:solidFill>
          <a:ln w="25400">
            <a:solidFill>
              <a:srgbClr val="000000"/>
            </a:solidFill>
            <a:miter lim="800000"/>
            <a:headEnd/>
            <a:tailEnd/>
          </a:ln>
        </p:spPr>
        <p:txBody>
          <a:bodyPr/>
          <a:lstStyle/>
          <a:p>
            <a:endParaRPr lang="en-US"/>
          </a:p>
        </p:txBody>
      </p:sp>
      <p:sp>
        <p:nvSpPr>
          <p:cNvPr id="303185" name="Rectangle 81">
            <a:extLst>
              <a:ext uri="{FF2B5EF4-FFF2-40B4-BE49-F238E27FC236}">
                <a16:creationId xmlns:a16="http://schemas.microsoft.com/office/drawing/2014/main" id="{B2523AFD-043C-E64C-9703-ABFEC47611AE}"/>
              </a:ext>
            </a:extLst>
          </p:cNvPr>
          <p:cNvSpPr>
            <a:spLocks noChangeArrowheads="1"/>
          </p:cNvSpPr>
          <p:nvPr/>
        </p:nvSpPr>
        <p:spPr bwMode="auto">
          <a:xfrm>
            <a:off x="6729413" y="3209925"/>
            <a:ext cx="598487" cy="14128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186" name="Rectangle 82">
            <a:extLst>
              <a:ext uri="{FF2B5EF4-FFF2-40B4-BE49-F238E27FC236}">
                <a16:creationId xmlns:a16="http://schemas.microsoft.com/office/drawing/2014/main" id="{87E141F7-BC6F-174C-9D4C-0528A1A54E1D}"/>
              </a:ext>
            </a:extLst>
          </p:cNvPr>
          <p:cNvSpPr>
            <a:spLocks noChangeArrowheads="1"/>
          </p:cNvSpPr>
          <p:nvPr/>
        </p:nvSpPr>
        <p:spPr bwMode="auto">
          <a:xfrm>
            <a:off x="6802438" y="2493963"/>
            <a:ext cx="11049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i="1">
                <a:solidFill>
                  <a:srgbClr val="000000"/>
                </a:solidFill>
                <a:latin typeface="Arial" panose="020B0604020202020204" pitchFamily="34" charset="0"/>
              </a:rPr>
              <a:t>ap: Mechanical</a:t>
            </a:r>
            <a:endParaRPr lang="en-US" altLang="en-US" sz="2800" b="1">
              <a:solidFill>
                <a:schemeClr val="tx2"/>
              </a:solidFill>
              <a:latin typeface="Tahoma" panose="020B0604030504040204" pitchFamily="34" charset="0"/>
            </a:endParaRPr>
          </a:p>
        </p:txBody>
      </p:sp>
      <p:sp>
        <p:nvSpPr>
          <p:cNvPr id="303188" name="Line 84">
            <a:extLst>
              <a:ext uri="{FF2B5EF4-FFF2-40B4-BE49-F238E27FC236}">
                <a16:creationId xmlns:a16="http://schemas.microsoft.com/office/drawing/2014/main" id="{EB79B5D2-AC89-D34C-823E-890DADC5AE29}"/>
              </a:ext>
            </a:extLst>
          </p:cNvPr>
          <p:cNvSpPr>
            <a:spLocks noChangeShapeType="1"/>
          </p:cNvSpPr>
          <p:nvPr/>
        </p:nvSpPr>
        <p:spPr bwMode="auto">
          <a:xfrm flipH="1">
            <a:off x="5254625" y="4868863"/>
            <a:ext cx="479425"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189" name="Rectangle 85">
            <a:extLst>
              <a:ext uri="{FF2B5EF4-FFF2-40B4-BE49-F238E27FC236}">
                <a16:creationId xmlns:a16="http://schemas.microsoft.com/office/drawing/2014/main" id="{4F7EEFDA-C299-9944-A484-F50E22746A99}"/>
              </a:ext>
            </a:extLst>
          </p:cNvPr>
          <p:cNvSpPr>
            <a:spLocks noChangeArrowheads="1"/>
          </p:cNvSpPr>
          <p:nvPr/>
        </p:nvSpPr>
        <p:spPr bwMode="auto">
          <a:xfrm>
            <a:off x="5629275" y="4813300"/>
            <a:ext cx="125413" cy="109538"/>
          </a:xfrm>
          <a:prstGeom prst="rect">
            <a:avLst/>
          </a:prstGeom>
          <a:solidFill>
            <a:schemeClr val="bg1"/>
          </a:solidFill>
          <a:ln w="25400">
            <a:solidFill>
              <a:srgbClr val="000000"/>
            </a:solidFill>
            <a:miter lim="800000"/>
            <a:headEnd/>
            <a:tailEnd/>
          </a:ln>
        </p:spPr>
        <p:txBody>
          <a:bodyPr/>
          <a:lstStyle/>
          <a:p>
            <a:endParaRPr lang="en-US"/>
          </a:p>
        </p:txBody>
      </p:sp>
      <p:sp>
        <p:nvSpPr>
          <p:cNvPr id="303190" name="Rectangle 86">
            <a:extLst>
              <a:ext uri="{FF2B5EF4-FFF2-40B4-BE49-F238E27FC236}">
                <a16:creationId xmlns:a16="http://schemas.microsoft.com/office/drawing/2014/main" id="{C8CEE315-9DC1-4646-AF1E-20E67393B407}"/>
              </a:ext>
            </a:extLst>
          </p:cNvPr>
          <p:cNvSpPr>
            <a:spLocks noChangeArrowheads="1"/>
          </p:cNvSpPr>
          <p:nvPr/>
        </p:nvSpPr>
        <p:spPr bwMode="auto">
          <a:xfrm>
            <a:off x="2724150" y="4189413"/>
            <a:ext cx="4953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ObsFin</a:t>
            </a:r>
          </a:p>
          <a:p>
            <a:pPr algn="ctr"/>
            <a:r>
              <a:rPr lang="en-US" altLang="en-US" sz="1200" b="1">
                <a:solidFill>
                  <a:srgbClr val="000000"/>
                </a:solidFill>
                <a:latin typeface="Arial" panose="020B0604020202020204" pitchFamily="34" charset="0"/>
              </a:rPr>
              <a:t>Port</a:t>
            </a:r>
            <a:endParaRPr lang="en-US" altLang="en-US" sz="2800" b="1">
              <a:solidFill>
                <a:schemeClr val="tx2"/>
              </a:solidFill>
              <a:latin typeface="Tahoma" panose="020B0604030504040204" pitchFamily="34" charset="0"/>
            </a:endParaRPr>
          </a:p>
        </p:txBody>
      </p:sp>
      <p:sp>
        <p:nvSpPr>
          <p:cNvPr id="303191" name="Rectangle 87">
            <a:extLst>
              <a:ext uri="{FF2B5EF4-FFF2-40B4-BE49-F238E27FC236}">
                <a16:creationId xmlns:a16="http://schemas.microsoft.com/office/drawing/2014/main" id="{689FD546-322C-0E47-AA56-5A2CC2DFF9FB}"/>
              </a:ext>
            </a:extLst>
          </p:cNvPr>
          <p:cNvSpPr>
            <a:spLocks noChangeArrowheads="1"/>
          </p:cNvSpPr>
          <p:nvPr/>
        </p:nvSpPr>
        <p:spPr bwMode="auto">
          <a:xfrm>
            <a:off x="2589213" y="3400425"/>
            <a:ext cx="10033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DataDonePort</a:t>
            </a:r>
            <a:endParaRPr lang="en-US" altLang="en-US" sz="2800" b="1">
              <a:solidFill>
                <a:schemeClr val="tx2"/>
              </a:solidFill>
              <a:latin typeface="Tahoma" panose="020B0604030504040204" pitchFamily="34" charset="0"/>
            </a:endParaRPr>
          </a:p>
        </p:txBody>
      </p:sp>
      <p:sp>
        <p:nvSpPr>
          <p:cNvPr id="303192" name="Freeform 88">
            <a:extLst>
              <a:ext uri="{FF2B5EF4-FFF2-40B4-BE49-F238E27FC236}">
                <a16:creationId xmlns:a16="http://schemas.microsoft.com/office/drawing/2014/main" id="{18A21701-479D-3642-B215-442558562E65}"/>
              </a:ext>
            </a:extLst>
          </p:cNvPr>
          <p:cNvSpPr>
            <a:spLocks noEditPoints="1"/>
          </p:cNvSpPr>
          <p:nvPr/>
        </p:nvSpPr>
        <p:spPr bwMode="auto">
          <a:xfrm>
            <a:off x="2959100" y="2527300"/>
            <a:ext cx="1588" cy="434975"/>
          </a:xfrm>
          <a:custGeom>
            <a:avLst/>
            <a:gdLst>
              <a:gd name="T0" fmla="*/ 0 w 3"/>
              <a:gd name="T1" fmla="*/ 27 h 548"/>
              <a:gd name="T2" fmla="*/ 3 w 3"/>
              <a:gd name="T3" fmla="*/ 1 h 548"/>
              <a:gd name="T4" fmla="*/ 1 w 3"/>
              <a:gd name="T5" fmla="*/ 71 h 548"/>
              <a:gd name="T6" fmla="*/ 1 w 3"/>
              <a:gd name="T7" fmla="*/ 43 h 548"/>
              <a:gd name="T8" fmla="*/ 3 w 3"/>
              <a:gd name="T9" fmla="*/ 112 h 548"/>
              <a:gd name="T10" fmla="*/ 0 w 3"/>
              <a:gd name="T11" fmla="*/ 112 h 548"/>
              <a:gd name="T12" fmla="*/ 3 w 3"/>
              <a:gd name="T13" fmla="*/ 86 h 548"/>
              <a:gd name="T14" fmla="*/ 1 w 3"/>
              <a:gd name="T15" fmla="*/ 156 h 548"/>
              <a:gd name="T16" fmla="*/ 1 w 3"/>
              <a:gd name="T17" fmla="*/ 128 h 548"/>
              <a:gd name="T18" fmla="*/ 3 w 3"/>
              <a:gd name="T19" fmla="*/ 197 h 548"/>
              <a:gd name="T20" fmla="*/ 0 w 3"/>
              <a:gd name="T21" fmla="*/ 171 h 548"/>
              <a:gd name="T22" fmla="*/ 3 w 3"/>
              <a:gd name="T23" fmla="*/ 172 h 548"/>
              <a:gd name="T24" fmla="*/ 0 w 3"/>
              <a:gd name="T25" fmla="*/ 240 h 548"/>
              <a:gd name="T26" fmla="*/ 3 w 3"/>
              <a:gd name="T27" fmla="*/ 213 h 548"/>
              <a:gd name="T28" fmla="*/ 1 w 3"/>
              <a:gd name="T29" fmla="*/ 283 h 548"/>
              <a:gd name="T30" fmla="*/ 1 w 3"/>
              <a:gd name="T31" fmla="*/ 255 h 548"/>
              <a:gd name="T32" fmla="*/ 3 w 3"/>
              <a:gd name="T33" fmla="*/ 324 h 548"/>
              <a:gd name="T34" fmla="*/ 0 w 3"/>
              <a:gd name="T35" fmla="*/ 324 h 548"/>
              <a:gd name="T36" fmla="*/ 3 w 3"/>
              <a:gd name="T37" fmla="*/ 298 h 548"/>
              <a:gd name="T38" fmla="*/ 1 w 3"/>
              <a:gd name="T39" fmla="*/ 368 h 548"/>
              <a:gd name="T40" fmla="*/ 1 w 3"/>
              <a:gd name="T41" fmla="*/ 340 h 548"/>
              <a:gd name="T42" fmla="*/ 3 w 3"/>
              <a:gd name="T43" fmla="*/ 409 h 548"/>
              <a:gd name="T44" fmla="*/ 0 w 3"/>
              <a:gd name="T45" fmla="*/ 409 h 548"/>
              <a:gd name="T46" fmla="*/ 3 w 3"/>
              <a:gd name="T47" fmla="*/ 383 h 548"/>
              <a:gd name="T48" fmla="*/ 1 w 3"/>
              <a:gd name="T49" fmla="*/ 453 h 548"/>
              <a:gd name="T50" fmla="*/ 1 w 3"/>
              <a:gd name="T51" fmla="*/ 425 h 548"/>
              <a:gd name="T52" fmla="*/ 3 w 3"/>
              <a:gd name="T53" fmla="*/ 494 h 548"/>
              <a:gd name="T54" fmla="*/ 0 w 3"/>
              <a:gd name="T55" fmla="*/ 494 h 548"/>
              <a:gd name="T56" fmla="*/ 3 w 3"/>
              <a:gd name="T57" fmla="*/ 468 h 548"/>
              <a:gd name="T58" fmla="*/ 1 w 3"/>
              <a:gd name="T59" fmla="*/ 538 h 548"/>
              <a:gd name="T60" fmla="*/ 1 w 3"/>
              <a:gd name="T61" fmla="*/ 509 h 548"/>
              <a:gd name="T62" fmla="*/ 0 w 3"/>
              <a:gd name="T63" fmla="*/ 521 h 548"/>
              <a:gd name="T64" fmla="*/ 3 w 3"/>
              <a:gd name="T65" fmla="*/ 521 h 548"/>
              <a:gd name="T66" fmla="*/ 0 w 3"/>
              <a:gd name="T67" fmla="*/ 545 h 548"/>
              <a:gd name="T68" fmla="*/ 2 w 3"/>
              <a:gd name="T69" fmla="*/ 478 h 548"/>
              <a:gd name="T70" fmla="*/ 1 w 3"/>
              <a:gd name="T71" fmla="*/ 505 h 548"/>
              <a:gd name="T72" fmla="*/ 0 w 3"/>
              <a:gd name="T73" fmla="*/ 435 h 548"/>
              <a:gd name="T74" fmla="*/ 3 w 3"/>
              <a:gd name="T75" fmla="*/ 461 h 548"/>
              <a:gd name="T76" fmla="*/ 0 w 3"/>
              <a:gd name="T77" fmla="*/ 460 h 548"/>
              <a:gd name="T78" fmla="*/ 2 w 3"/>
              <a:gd name="T79" fmla="*/ 393 h 548"/>
              <a:gd name="T80" fmla="*/ 1 w 3"/>
              <a:gd name="T81" fmla="*/ 421 h 548"/>
              <a:gd name="T82" fmla="*/ 0 w 3"/>
              <a:gd name="T83" fmla="*/ 349 h 548"/>
              <a:gd name="T84" fmla="*/ 3 w 3"/>
              <a:gd name="T85" fmla="*/ 376 h 548"/>
              <a:gd name="T86" fmla="*/ 0 w 3"/>
              <a:gd name="T87" fmla="*/ 309 h 548"/>
              <a:gd name="T88" fmla="*/ 3 w 3"/>
              <a:gd name="T89" fmla="*/ 309 h 548"/>
              <a:gd name="T90" fmla="*/ 0 w 3"/>
              <a:gd name="T91" fmla="*/ 334 h 548"/>
              <a:gd name="T92" fmla="*/ 1 w 3"/>
              <a:gd name="T93" fmla="*/ 264 h 548"/>
              <a:gd name="T94" fmla="*/ 2 w 3"/>
              <a:gd name="T95" fmla="*/ 292 h 548"/>
              <a:gd name="T96" fmla="*/ 0 w 3"/>
              <a:gd name="T97" fmla="*/ 224 h 548"/>
              <a:gd name="T98" fmla="*/ 3 w 3"/>
              <a:gd name="T99" fmla="*/ 224 h 548"/>
              <a:gd name="T100" fmla="*/ 0 w 3"/>
              <a:gd name="T101" fmla="*/ 249 h 548"/>
              <a:gd name="T102" fmla="*/ 1 w 3"/>
              <a:gd name="T103" fmla="*/ 179 h 548"/>
              <a:gd name="T104" fmla="*/ 2 w 3"/>
              <a:gd name="T105" fmla="*/ 207 h 548"/>
              <a:gd name="T106" fmla="*/ 0 w 3"/>
              <a:gd name="T107" fmla="*/ 140 h 548"/>
              <a:gd name="T108" fmla="*/ 3 w 3"/>
              <a:gd name="T109" fmla="*/ 140 h 548"/>
              <a:gd name="T110" fmla="*/ 0 w 3"/>
              <a:gd name="T111" fmla="*/ 164 h 548"/>
              <a:gd name="T112" fmla="*/ 2 w 3"/>
              <a:gd name="T113" fmla="*/ 95 h 548"/>
              <a:gd name="T114" fmla="*/ 1 w 3"/>
              <a:gd name="T115" fmla="*/ 123 h 548"/>
              <a:gd name="T116" fmla="*/ 0 w 3"/>
              <a:gd name="T117" fmla="*/ 53 h 548"/>
              <a:gd name="T118" fmla="*/ 3 w 3"/>
              <a:gd name="T119" fmla="*/ 79 h 548"/>
              <a:gd name="T120" fmla="*/ 0 w 3"/>
              <a:gd name="T121" fmla="*/ 79 h 548"/>
              <a:gd name="T122" fmla="*/ 2 w 3"/>
              <a:gd name="T123" fmla="*/ 10 h 548"/>
              <a:gd name="T124" fmla="*/ 1 w 3"/>
              <a:gd name="T125" fmla="*/ 38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 h="548">
                <a:moveTo>
                  <a:pt x="3" y="2"/>
                </a:moveTo>
                <a:lnTo>
                  <a:pt x="3" y="27"/>
                </a:lnTo>
                <a:lnTo>
                  <a:pt x="3" y="28"/>
                </a:lnTo>
                <a:lnTo>
                  <a:pt x="2" y="28"/>
                </a:lnTo>
                <a:lnTo>
                  <a:pt x="1" y="29"/>
                </a:lnTo>
                <a:lnTo>
                  <a:pt x="0" y="28"/>
                </a:lnTo>
                <a:lnTo>
                  <a:pt x="0" y="28"/>
                </a:lnTo>
                <a:lnTo>
                  <a:pt x="0" y="27"/>
                </a:lnTo>
                <a:lnTo>
                  <a:pt x="0" y="2"/>
                </a:lnTo>
                <a:lnTo>
                  <a:pt x="0" y="1"/>
                </a:lnTo>
                <a:lnTo>
                  <a:pt x="0" y="1"/>
                </a:lnTo>
                <a:lnTo>
                  <a:pt x="1" y="1"/>
                </a:lnTo>
                <a:lnTo>
                  <a:pt x="1" y="0"/>
                </a:lnTo>
                <a:lnTo>
                  <a:pt x="2" y="1"/>
                </a:lnTo>
                <a:lnTo>
                  <a:pt x="2" y="1"/>
                </a:lnTo>
                <a:lnTo>
                  <a:pt x="3" y="1"/>
                </a:lnTo>
                <a:lnTo>
                  <a:pt x="3" y="2"/>
                </a:lnTo>
                <a:lnTo>
                  <a:pt x="3" y="2"/>
                </a:lnTo>
                <a:close/>
                <a:moveTo>
                  <a:pt x="3" y="45"/>
                </a:moveTo>
                <a:lnTo>
                  <a:pt x="3" y="70"/>
                </a:lnTo>
                <a:lnTo>
                  <a:pt x="3" y="70"/>
                </a:lnTo>
                <a:lnTo>
                  <a:pt x="2" y="71"/>
                </a:lnTo>
                <a:lnTo>
                  <a:pt x="2" y="71"/>
                </a:lnTo>
                <a:lnTo>
                  <a:pt x="1" y="71"/>
                </a:lnTo>
                <a:lnTo>
                  <a:pt x="1" y="71"/>
                </a:lnTo>
                <a:lnTo>
                  <a:pt x="0" y="71"/>
                </a:lnTo>
                <a:lnTo>
                  <a:pt x="0" y="70"/>
                </a:lnTo>
                <a:lnTo>
                  <a:pt x="0" y="70"/>
                </a:lnTo>
                <a:lnTo>
                  <a:pt x="0" y="45"/>
                </a:lnTo>
                <a:lnTo>
                  <a:pt x="0" y="44"/>
                </a:lnTo>
                <a:lnTo>
                  <a:pt x="0" y="43"/>
                </a:lnTo>
                <a:lnTo>
                  <a:pt x="1" y="43"/>
                </a:lnTo>
                <a:lnTo>
                  <a:pt x="1" y="43"/>
                </a:lnTo>
                <a:lnTo>
                  <a:pt x="2" y="43"/>
                </a:lnTo>
                <a:lnTo>
                  <a:pt x="2" y="43"/>
                </a:lnTo>
                <a:lnTo>
                  <a:pt x="3" y="44"/>
                </a:lnTo>
                <a:lnTo>
                  <a:pt x="3" y="45"/>
                </a:lnTo>
                <a:lnTo>
                  <a:pt x="3" y="45"/>
                </a:lnTo>
                <a:close/>
                <a:moveTo>
                  <a:pt x="3" y="87"/>
                </a:moveTo>
                <a:lnTo>
                  <a:pt x="3" y="112"/>
                </a:lnTo>
                <a:lnTo>
                  <a:pt x="3" y="113"/>
                </a:lnTo>
                <a:lnTo>
                  <a:pt x="2" y="113"/>
                </a:lnTo>
                <a:lnTo>
                  <a:pt x="2" y="113"/>
                </a:lnTo>
                <a:lnTo>
                  <a:pt x="1" y="114"/>
                </a:lnTo>
                <a:lnTo>
                  <a:pt x="1" y="113"/>
                </a:lnTo>
                <a:lnTo>
                  <a:pt x="0" y="113"/>
                </a:lnTo>
                <a:lnTo>
                  <a:pt x="0" y="113"/>
                </a:lnTo>
                <a:lnTo>
                  <a:pt x="0" y="112"/>
                </a:lnTo>
                <a:lnTo>
                  <a:pt x="0" y="87"/>
                </a:lnTo>
                <a:lnTo>
                  <a:pt x="0" y="86"/>
                </a:lnTo>
                <a:lnTo>
                  <a:pt x="0" y="86"/>
                </a:lnTo>
                <a:lnTo>
                  <a:pt x="1" y="85"/>
                </a:lnTo>
                <a:lnTo>
                  <a:pt x="1" y="85"/>
                </a:lnTo>
                <a:lnTo>
                  <a:pt x="2" y="85"/>
                </a:lnTo>
                <a:lnTo>
                  <a:pt x="2" y="86"/>
                </a:lnTo>
                <a:lnTo>
                  <a:pt x="3" y="86"/>
                </a:lnTo>
                <a:lnTo>
                  <a:pt x="3" y="87"/>
                </a:lnTo>
                <a:lnTo>
                  <a:pt x="3" y="87"/>
                </a:lnTo>
                <a:close/>
                <a:moveTo>
                  <a:pt x="3" y="129"/>
                </a:moveTo>
                <a:lnTo>
                  <a:pt x="3" y="154"/>
                </a:lnTo>
                <a:lnTo>
                  <a:pt x="3" y="155"/>
                </a:lnTo>
                <a:lnTo>
                  <a:pt x="2" y="155"/>
                </a:lnTo>
                <a:lnTo>
                  <a:pt x="2" y="156"/>
                </a:lnTo>
                <a:lnTo>
                  <a:pt x="1" y="156"/>
                </a:lnTo>
                <a:lnTo>
                  <a:pt x="1" y="156"/>
                </a:lnTo>
                <a:lnTo>
                  <a:pt x="0" y="155"/>
                </a:lnTo>
                <a:lnTo>
                  <a:pt x="0" y="155"/>
                </a:lnTo>
                <a:lnTo>
                  <a:pt x="0" y="154"/>
                </a:lnTo>
                <a:lnTo>
                  <a:pt x="0" y="129"/>
                </a:lnTo>
                <a:lnTo>
                  <a:pt x="0" y="129"/>
                </a:lnTo>
                <a:lnTo>
                  <a:pt x="0" y="128"/>
                </a:lnTo>
                <a:lnTo>
                  <a:pt x="1" y="128"/>
                </a:lnTo>
                <a:lnTo>
                  <a:pt x="1" y="128"/>
                </a:lnTo>
                <a:lnTo>
                  <a:pt x="2" y="128"/>
                </a:lnTo>
                <a:lnTo>
                  <a:pt x="2" y="128"/>
                </a:lnTo>
                <a:lnTo>
                  <a:pt x="3" y="129"/>
                </a:lnTo>
                <a:lnTo>
                  <a:pt x="3" y="129"/>
                </a:lnTo>
                <a:lnTo>
                  <a:pt x="3" y="129"/>
                </a:lnTo>
                <a:close/>
                <a:moveTo>
                  <a:pt x="3" y="172"/>
                </a:moveTo>
                <a:lnTo>
                  <a:pt x="3" y="197"/>
                </a:lnTo>
                <a:lnTo>
                  <a:pt x="3" y="197"/>
                </a:lnTo>
                <a:lnTo>
                  <a:pt x="2" y="198"/>
                </a:lnTo>
                <a:lnTo>
                  <a:pt x="1" y="198"/>
                </a:lnTo>
                <a:lnTo>
                  <a:pt x="0" y="198"/>
                </a:lnTo>
                <a:lnTo>
                  <a:pt x="0" y="197"/>
                </a:lnTo>
                <a:lnTo>
                  <a:pt x="0" y="197"/>
                </a:lnTo>
                <a:lnTo>
                  <a:pt x="0" y="172"/>
                </a:lnTo>
                <a:lnTo>
                  <a:pt x="0" y="171"/>
                </a:lnTo>
                <a:lnTo>
                  <a:pt x="0" y="171"/>
                </a:lnTo>
                <a:lnTo>
                  <a:pt x="1" y="170"/>
                </a:lnTo>
                <a:lnTo>
                  <a:pt x="1" y="170"/>
                </a:lnTo>
                <a:lnTo>
                  <a:pt x="2" y="170"/>
                </a:lnTo>
                <a:lnTo>
                  <a:pt x="2" y="171"/>
                </a:lnTo>
                <a:lnTo>
                  <a:pt x="3" y="171"/>
                </a:lnTo>
                <a:lnTo>
                  <a:pt x="3" y="172"/>
                </a:lnTo>
                <a:lnTo>
                  <a:pt x="3" y="172"/>
                </a:lnTo>
                <a:close/>
                <a:moveTo>
                  <a:pt x="3" y="214"/>
                </a:moveTo>
                <a:lnTo>
                  <a:pt x="3" y="239"/>
                </a:lnTo>
                <a:lnTo>
                  <a:pt x="3" y="240"/>
                </a:lnTo>
                <a:lnTo>
                  <a:pt x="2" y="240"/>
                </a:lnTo>
                <a:lnTo>
                  <a:pt x="2" y="241"/>
                </a:lnTo>
                <a:lnTo>
                  <a:pt x="1" y="241"/>
                </a:lnTo>
                <a:lnTo>
                  <a:pt x="1" y="241"/>
                </a:lnTo>
                <a:lnTo>
                  <a:pt x="0" y="240"/>
                </a:lnTo>
                <a:lnTo>
                  <a:pt x="0" y="240"/>
                </a:lnTo>
                <a:lnTo>
                  <a:pt x="0" y="239"/>
                </a:lnTo>
                <a:lnTo>
                  <a:pt x="0" y="214"/>
                </a:lnTo>
                <a:lnTo>
                  <a:pt x="0" y="213"/>
                </a:lnTo>
                <a:lnTo>
                  <a:pt x="0" y="213"/>
                </a:lnTo>
                <a:lnTo>
                  <a:pt x="1" y="213"/>
                </a:lnTo>
                <a:lnTo>
                  <a:pt x="2" y="213"/>
                </a:lnTo>
                <a:lnTo>
                  <a:pt x="3" y="213"/>
                </a:lnTo>
                <a:lnTo>
                  <a:pt x="3" y="214"/>
                </a:lnTo>
                <a:lnTo>
                  <a:pt x="3" y="214"/>
                </a:lnTo>
                <a:close/>
                <a:moveTo>
                  <a:pt x="3" y="257"/>
                </a:moveTo>
                <a:lnTo>
                  <a:pt x="3" y="282"/>
                </a:lnTo>
                <a:lnTo>
                  <a:pt x="3" y="282"/>
                </a:lnTo>
                <a:lnTo>
                  <a:pt x="2" y="283"/>
                </a:lnTo>
                <a:lnTo>
                  <a:pt x="2" y="283"/>
                </a:lnTo>
                <a:lnTo>
                  <a:pt x="1" y="283"/>
                </a:lnTo>
                <a:lnTo>
                  <a:pt x="1" y="283"/>
                </a:lnTo>
                <a:lnTo>
                  <a:pt x="0" y="283"/>
                </a:lnTo>
                <a:lnTo>
                  <a:pt x="0" y="282"/>
                </a:lnTo>
                <a:lnTo>
                  <a:pt x="0" y="282"/>
                </a:lnTo>
                <a:lnTo>
                  <a:pt x="0" y="257"/>
                </a:lnTo>
                <a:lnTo>
                  <a:pt x="0" y="256"/>
                </a:lnTo>
                <a:lnTo>
                  <a:pt x="0" y="255"/>
                </a:lnTo>
                <a:lnTo>
                  <a:pt x="1" y="255"/>
                </a:lnTo>
                <a:lnTo>
                  <a:pt x="1" y="255"/>
                </a:lnTo>
                <a:lnTo>
                  <a:pt x="2" y="255"/>
                </a:lnTo>
                <a:lnTo>
                  <a:pt x="2" y="255"/>
                </a:lnTo>
                <a:lnTo>
                  <a:pt x="3" y="256"/>
                </a:lnTo>
                <a:lnTo>
                  <a:pt x="3" y="257"/>
                </a:lnTo>
                <a:lnTo>
                  <a:pt x="3" y="257"/>
                </a:lnTo>
                <a:close/>
                <a:moveTo>
                  <a:pt x="3" y="299"/>
                </a:moveTo>
                <a:lnTo>
                  <a:pt x="3" y="324"/>
                </a:lnTo>
                <a:lnTo>
                  <a:pt x="3" y="325"/>
                </a:lnTo>
                <a:lnTo>
                  <a:pt x="2" y="325"/>
                </a:lnTo>
                <a:lnTo>
                  <a:pt x="2" y="325"/>
                </a:lnTo>
                <a:lnTo>
                  <a:pt x="1" y="326"/>
                </a:lnTo>
                <a:lnTo>
                  <a:pt x="1" y="325"/>
                </a:lnTo>
                <a:lnTo>
                  <a:pt x="0" y="325"/>
                </a:lnTo>
                <a:lnTo>
                  <a:pt x="0" y="325"/>
                </a:lnTo>
                <a:lnTo>
                  <a:pt x="0" y="324"/>
                </a:lnTo>
                <a:lnTo>
                  <a:pt x="0" y="299"/>
                </a:lnTo>
                <a:lnTo>
                  <a:pt x="0" y="298"/>
                </a:lnTo>
                <a:lnTo>
                  <a:pt x="0" y="298"/>
                </a:lnTo>
                <a:lnTo>
                  <a:pt x="1" y="297"/>
                </a:lnTo>
                <a:lnTo>
                  <a:pt x="1" y="297"/>
                </a:lnTo>
                <a:lnTo>
                  <a:pt x="2" y="297"/>
                </a:lnTo>
                <a:lnTo>
                  <a:pt x="2" y="298"/>
                </a:lnTo>
                <a:lnTo>
                  <a:pt x="3" y="298"/>
                </a:lnTo>
                <a:lnTo>
                  <a:pt x="3" y="299"/>
                </a:lnTo>
                <a:lnTo>
                  <a:pt x="3" y="299"/>
                </a:lnTo>
                <a:close/>
                <a:moveTo>
                  <a:pt x="3" y="341"/>
                </a:moveTo>
                <a:lnTo>
                  <a:pt x="3" y="366"/>
                </a:lnTo>
                <a:lnTo>
                  <a:pt x="3" y="367"/>
                </a:lnTo>
                <a:lnTo>
                  <a:pt x="2" y="368"/>
                </a:lnTo>
                <a:lnTo>
                  <a:pt x="2" y="368"/>
                </a:lnTo>
                <a:lnTo>
                  <a:pt x="1" y="368"/>
                </a:lnTo>
                <a:lnTo>
                  <a:pt x="1" y="368"/>
                </a:lnTo>
                <a:lnTo>
                  <a:pt x="0" y="368"/>
                </a:lnTo>
                <a:lnTo>
                  <a:pt x="0" y="367"/>
                </a:lnTo>
                <a:lnTo>
                  <a:pt x="0" y="366"/>
                </a:lnTo>
                <a:lnTo>
                  <a:pt x="0" y="341"/>
                </a:lnTo>
                <a:lnTo>
                  <a:pt x="0" y="341"/>
                </a:lnTo>
                <a:lnTo>
                  <a:pt x="0" y="340"/>
                </a:lnTo>
                <a:lnTo>
                  <a:pt x="1" y="340"/>
                </a:lnTo>
                <a:lnTo>
                  <a:pt x="1" y="340"/>
                </a:lnTo>
                <a:lnTo>
                  <a:pt x="2" y="340"/>
                </a:lnTo>
                <a:lnTo>
                  <a:pt x="2" y="340"/>
                </a:lnTo>
                <a:lnTo>
                  <a:pt x="3" y="341"/>
                </a:lnTo>
                <a:lnTo>
                  <a:pt x="3" y="341"/>
                </a:lnTo>
                <a:lnTo>
                  <a:pt x="3" y="341"/>
                </a:lnTo>
                <a:close/>
                <a:moveTo>
                  <a:pt x="3" y="384"/>
                </a:moveTo>
                <a:lnTo>
                  <a:pt x="3" y="409"/>
                </a:lnTo>
                <a:lnTo>
                  <a:pt x="3" y="409"/>
                </a:lnTo>
                <a:lnTo>
                  <a:pt x="2" y="410"/>
                </a:lnTo>
                <a:lnTo>
                  <a:pt x="2" y="410"/>
                </a:lnTo>
                <a:lnTo>
                  <a:pt x="1" y="410"/>
                </a:lnTo>
                <a:lnTo>
                  <a:pt x="1" y="410"/>
                </a:lnTo>
                <a:lnTo>
                  <a:pt x="0" y="410"/>
                </a:lnTo>
                <a:lnTo>
                  <a:pt x="0" y="409"/>
                </a:lnTo>
                <a:lnTo>
                  <a:pt x="0" y="409"/>
                </a:lnTo>
                <a:lnTo>
                  <a:pt x="0" y="384"/>
                </a:lnTo>
                <a:lnTo>
                  <a:pt x="0" y="383"/>
                </a:lnTo>
                <a:lnTo>
                  <a:pt x="0" y="383"/>
                </a:lnTo>
                <a:lnTo>
                  <a:pt x="1" y="382"/>
                </a:lnTo>
                <a:lnTo>
                  <a:pt x="1" y="382"/>
                </a:lnTo>
                <a:lnTo>
                  <a:pt x="2" y="382"/>
                </a:lnTo>
                <a:lnTo>
                  <a:pt x="2" y="383"/>
                </a:lnTo>
                <a:lnTo>
                  <a:pt x="3" y="383"/>
                </a:lnTo>
                <a:lnTo>
                  <a:pt x="3" y="384"/>
                </a:lnTo>
                <a:lnTo>
                  <a:pt x="3" y="384"/>
                </a:lnTo>
                <a:close/>
                <a:moveTo>
                  <a:pt x="3" y="426"/>
                </a:moveTo>
                <a:lnTo>
                  <a:pt x="3" y="451"/>
                </a:lnTo>
                <a:lnTo>
                  <a:pt x="3" y="452"/>
                </a:lnTo>
                <a:lnTo>
                  <a:pt x="2" y="452"/>
                </a:lnTo>
                <a:lnTo>
                  <a:pt x="2" y="453"/>
                </a:lnTo>
                <a:lnTo>
                  <a:pt x="1" y="453"/>
                </a:lnTo>
                <a:lnTo>
                  <a:pt x="1" y="453"/>
                </a:lnTo>
                <a:lnTo>
                  <a:pt x="0" y="452"/>
                </a:lnTo>
                <a:lnTo>
                  <a:pt x="0" y="452"/>
                </a:lnTo>
                <a:lnTo>
                  <a:pt x="0" y="451"/>
                </a:lnTo>
                <a:lnTo>
                  <a:pt x="0" y="426"/>
                </a:lnTo>
                <a:lnTo>
                  <a:pt x="0" y="426"/>
                </a:lnTo>
                <a:lnTo>
                  <a:pt x="0" y="425"/>
                </a:lnTo>
                <a:lnTo>
                  <a:pt x="1" y="425"/>
                </a:lnTo>
                <a:lnTo>
                  <a:pt x="1" y="425"/>
                </a:lnTo>
                <a:lnTo>
                  <a:pt x="2" y="425"/>
                </a:lnTo>
                <a:lnTo>
                  <a:pt x="2" y="425"/>
                </a:lnTo>
                <a:lnTo>
                  <a:pt x="3" y="426"/>
                </a:lnTo>
                <a:lnTo>
                  <a:pt x="3" y="426"/>
                </a:lnTo>
                <a:lnTo>
                  <a:pt x="3" y="426"/>
                </a:lnTo>
                <a:close/>
                <a:moveTo>
                  <a:pt x="3" y="469"/>
                </a:moveTo>
                <a:lnTo>
                  <a:pt x="3" y="494"/>
                </a:lnTo>
                <a:lnTo>
                  <a:pt x="3" y="494"/>
                </a:lnTo>
                <a:lnTo>
                  <a:pt x="2" y="495"/>
                </a:lnTo>
                <a:lnTo>
                  <a:pt x="2" y="495"/>
                </a:lnTo>
                <a:lnTo>
                  <a:pt x="1" y="495"/>
                </a:lnTo>
                <a:lnTo>
                  <a:pt x="1" y="495"/>
                </a:lnTo>
                <a:lnTo>
                  <a:pt x="0" y="495"/>
                </a:lnTo>
                <a:lnTo>
                  <a:pt x="0" y="494"/>
                </a:lnTo>
                <a:lnTo>
                  <a:pt x="0" y="494"/>
                </a:lnTo>
                <a:lnTo>
                  <a:pt x="0" y="469"/>
                </a:lnTo>
                <a:lnTo>
                  <a:pt x="0" y="468"/>
                </a:lnTo>
                <a:lnTo>
                  <a:pt x="0" y="467"/>
                </a:lnTo>
                <a:lnTo>
                  <a:pt x="1" y="467"/>
                </a:lnTo>
                <a:lnTo>
                  <a:pt x="1" y="467"/>
                </a:lnTo>
                <a:lnTo>
                  <a:pt x="2" y="467"/>
                </a:lnTo>
                <a:lnTo>
                  <a:pt x="2" y="467"/>
                </a:lnTo>
                <a:lnTo>
                  <a:pt x="3" y="468"/>
                </a:lnTo>
                <a:lnTo>
                  <a:pt x="3" y="469"/>
                </a:lnTo>
                <a:lnTo>
                  <a:pt x="3" y="469"/>
                </a:lnTo>
                <a:close/>
                <a:moveTo>
                  <a:pt x="3" y="511"/>
                </a:moveTo>
                <a:lnTo>
                  <a:pt x="3" y="536"/>
                </a:lnTo>
                <a:lnTo>
                  <a:pt x="3" y="537"/>
                </a:lnTo>
                <a:lnTo>
                  <a:pt x="2" y="537"/>
                </a:lnTo>
                <a:lnTo>
                  <a:pt x="2" y="538"/>
                </a:lnTo>
                <a:lnTo>
                  <a:pt x="1" y="538"/>
                </a:lnTo>
                <a:lnTo>
                  <a:pt x="1" y="538"/>
                </a:lnTo>
                <a:lnTo>
                  <a:pt x="0" y="537"/>
                </a:lnTo>
                <a:lnTo>
                  <a:pt x="0" y="537"/>
                </a:lnTo>
                <a:lnTo>
                  <a:pt x="0" y="536"/>
                </a:lnTo>
                <a:lnTo>
                  <a:pt x="0" y="511"/>
                </a:lnTo>
                <a:lnTo>
                  <a:pt x="0" y="510"/>
                </a:lnTo>
                <a:lnTo>
                  <a:pt x="0" y="510"/>
                </a:lnTo>
                <a:lnTo>
                  <a:pt x="1" y="509"/>
                </a:lnTo>
                <a:lnTo>
                  <a:pt x="1" y="509"/>
                </a:lnTo>
                <a:lnTo>
                  <a:pt x="2" y="509"/>
                </a:lnTo>
                <a:lnTo>
                  <a:pt x="2" y="510"/>
                </a:lnTo>
                <a:lnTo>
                  <a:pt x="3" y="510"/>
                </a:lnTo>
                <a:lnTo>
                  <a:pt x="3" y="511"/>
                </a:lnTo>
                <a:lnTo>
                  <a:pt x="3" y="511"/>
                </a:lnTo>
                <a:close/>
                <a:moveTo>
                  <a:pt x="0" y="545"/>
                </a:moveTo>
                <a:lnTo>
                  <a:pt x="0" y="521"/>
                </a:lnTo>
                <a:lnTo>
                  <a:pt x="0" y="521"/>
                </a:lnTo>
                <a:lnTo>
                  <a:pt x="0" y="520"/>
                </a:lnTo>
                <a:lnTo>
                  <a:pt x="1" y="520"/>
                </a:lnTo>
                <a:lnTo>
                  <a:pt x="1" y="520"/>
                </a:lnTo>
                <a:lnTo>
                  <a:pt x="2" y="520"/>
                </a:lnTo>
                <a:lnTo>
                  <a:pt x="2" y="520"/>
                </a:lnTo>
                <a:lnTo>
                  <a:pt x="3" y="521"/>
                </a:lnTo>
                <a:lnTo>
                  <a:pt x="3" y="521"/>
                </a:lnTo>
                <a:lnTo>
                  <a:pt x="3" y="545"/>
                </a:lnTo>
                <a:lnTo>
                  <a:pt x="3" y="547"/>
                </a:lnTo>
                <a:lnTo>
                  <a:pt x="2" y="547"/>
                </a:lnTo>
                <a:lnTo>
                  <a:pt x="1" y="548"/>
                </a:lnTo>
                <a:lnTo>
                  <a:pt x="0" y="547"/>
                </a:lnTo>
                <a:lnTo>
                  <a:pt x="0" y="547"/>
                </a:lnTo>
                <a:lnTo>
                  <a:pt x="0" y="545"/>
                </a:lnTo>
                <a:lnTo>
                  <a:pt x="0" y="545"/>
                </a:lnTo>
                <a:close/>
                <a:moveTo>
                  <a:pt x="0" y="503"/>
                </a:moveTo>
                <a:lnTo>
                  <a:pt x="0" y="479"/>
                </a:lnTo>
                <a:lnTo>
                  <a:pt x="0" y="478"/>
                </a:lnTo>
                <a:lnTo>
                  <a:pt x="0" y="478"/>
                </a:lnTo>
                <a:lnTo>
                  <a:pt x="1" y="477"/>
                </a:lnTo>
                <a:lnTo>
                  <a:pt x="1" y="477"/>
                </a:lnTo>
                <a:lnTo>
                  <a:pt x="2" y="477"/>
                </a:lnTo>
                <a:lnTo>
                  <a:pt x="2" y="478"/>
                </a:lnTo>
                <a:lnTo>
                  <a:pt x="3" y="478"/>
                </a:lnTo>
                <a:lnTo>
                  <a:pt x="3" y="479"/>
                </a:lnTo>
                <a:lnTo>
                  <a:pt x="3" y="503"/>
                </a:lnTo>
                <a:lnTo>
                  <a:pt x="3" y="503"/>
                </a:lnTo>
                <a:lnTo>
                  <a:pt x="2" y="505"/>
                </a:lnTo>
                <a:lnTo>
                  <a:pt x="2" y="505"/>
                </a:lnTo>
                <a:lnTo>
                  <a:pt x="1" y="505"/>
                </a:lnTo>
                <a:lnTo>
                  <a:pt x="1" y="505"/>
                </a:lnTo>
                <a:lnTo>
                  <a:pt x="0" y="505"/>
                </a:lnTo>
                <a:lnTo>
                  <a:pt x="0" y="503"/>
                </a:lnTo>
                <a:lnTo>
                  <a:pt x="0" y="503"/>
                </a:lnTo>
                <a:lnTo>
                  <a:pt x="0" y="503"/>
                </a:lnTo>
                <a:close/>
                <a:moveTo>
                  <a:pt x="0" y="460"/>
                </a:moveTo>
                <a:lnTo>
                  <a:pt x="0" y="436"/>
                </a:lnTo>
                <a:lnTo>
                  <a:pt x="0" y="436"/>
                </a:lnTo>
                <a:lnTo>
                  <a:pt x="0" y="435"/>
                </a:lnTo>
                <a:lnTo>
                  <a:pt x="1" y="435"/>
                </a:lnTo>
                <a:lnTo>
                  <a:pt x="1" y="435"/>
                </a:lnTo>
                <a:lnTo>
                  <a:pt x="2" y="435"/>
                </a:lnTo>
                <a:lnTo>
                  <a:pt x="2" y="435"/>
                </a:lnTo>
                <a:lnTo>
                  <a:pt x="3" y="436"/>
                </a:lnTo>
                <a:lnTo>
                  <a:pt x="3" y="436"/>
                </a:lnTo>
                <a:lnTo>
                  <a:pt x="3" y="460"/>
                </a:lnTo>
                <a:lnTo>
                  <a:pt x="3" y="461"/>
                </a:lnTo>
                <a:lnTo>
                  <a:pt x="2" y="463"/>
                </a:lnTo>
                <a:lnTo>
                  <a:pt x="2" y="463"/>
                </a:lnTo>
                <a:lnTo>
                  <a:pt x="1" y="463"/>
                </a:lnTo>
                <a:lnTo>
                  <a:pt x="1" y="463"/>
                </a:lnTo>
                <a:lnTo>
                  <a:pt x="0" y="463"/>
                </a:lnTo>
                <a:lnTo>
                  <a:pt x="0" y="461"/>
                </a:lnTo>
                <a:lnTo>
                  <a:pt x="0" y="460"/>
                </a:lnTo>
                <a:lnTo>
                  <a:pt x="0" y="460"/>
                </a:lnTo>
                <a:close/>
                <a:moveTo>
                  <a:pt x="0" y="418"/>
                </a:moveTo>
                <a:lnTo>
                  <a:pt x="0" y="394"/>
                </a:lnTo>
                <a:lnTo>
                  <a:pt x="0" y="393"/>
                </a:lnTo>
                <a:lnTo>
                  <a:pt x="0" y="393"/>
                </a:lnTo>
                <a:lnTo>
                  <a:pt x="1" y="391"/>
                </a:lnTo>
                <a:lnTo>
                  <a:pt x="1" y="391"/>
                </a:lnTo>
                <a:lnTo>
                  <a:pt x="2" y="391"/>
                </a:lnTo>
                <a:lnTo>
                  <a:pt x="2" y="393"/>
                </a:lnTo>
                <a:lnTo>
                  <a:pt x="3" y="393"/>
                </a:lnTo>
                <a:lnTo>
                  <a:pt x="3" y="394"/>
                </a:lnTo>
                <a:lnTo>
                  <a:pt x="3" y="418"/>
                </a:lnTo>
                <a:lnTo>
                  <a:pt x="3" y="419"/>
                </a:lnTo>
                <a:lnTo>
                  <a:pt x="2" y="419"/>
                </a:lnTo>
                <a:lnTo>
                  <a:pt x="2" y="421"/>
                </a:lnTo>
                <a:lnTo>
                  <a:pt x="1" y="421"/>
                </a:lnTo>
                <a:lnTo>
                  <a:pt x="1" y="421"/>
                </a:lnTo>
                <a:lnTo>
                  <a:pt x="0" y="419"/>
                </a:lnTo>
                <a:lnTo>
                  <a:pt x="0" y="419"/>
                </a:lnTo>
                <a:lnTo>
                  <a:pt x="0" y="418"/>
                </a:lnTo>
                <a:lnTo>
                  <a:pt x="0" y="418"/>
                </a:lnTo>
                <a:close/>
                <a:moveTo>
                  <a:pt x="0" y="376"/>
                </a:moveTo>
                <a:lnTo>
                  <a:pt x="0" y="352"/>
                </a:lnTo>
                <a:lnTo>
                  <a:pt x="0" y="351"/>
                </a:lnTo>
                <a:lnTo>
                  <a:pt x="0" y="349"/>
                </a:lnTo>
                <a:lnTo>
                  <a:pt x="1" y="349"/>
                </a:lnTo>
                <a:lnTo>
                  <a:pt x="1" y="349"/>
                </a:lnTo>
                <a:lnTo>
                  <a:pt x="2" y="349"/>
                </a:lnTo>
                <a:lnTo>
                  <a:pt x="2" y="349"/>
                </a:lnTo>
                <a:lnTo>
                  <a:pt x="3" y="351"/>
                </a:lnTo>
                <a:lnTo>
                  <a:pt x="3" y="352"/>
                </a:lnTo>
                <a:lnTo>
                  <a:pt x="3" y="376"/>
                </a:lnTo>
                <a:lnTo>
                  <a:pt x="3" y="376"/>
                </a:lnTo>
                <a:lnTo>
                  <a:pt x="2" y="377"/>
                </a:lnTo>
                <a:lnTo>
                  <a:pt x="1" y="377"/>
                </a:lnTo>
                <a:lnTo>
                  <a:pt x="0" y="377"/>
                </a:lnTo>
                <a:lnTo>
                  <a:pt x="0" y="376"/>
                </a:lnTo>
                <a:lnTo>
                  <a:pt x="0" y="376"/>
                </a:lnTo>
                <a:lnTo>
                  <a:pt x="0" y="376"/>
                </a:lnTo>
                <a:close/>
                <a:moveTo>
                  <a:pt x="0" y="333"/>
                </a:moveTo>
                <a:lnTo>
                  <a:pt x="0" y="309"/>
                </a:lnTo>
                <a:lnTo>
                  <a:pt x="0" y="309"/>
                </a:lnTo>
                <a:lnTo>
                  <a:pt x="0" y="308"/>
                </a:lnTo>
                <a:lnTo>
                  <a:pt x="1" y="308"/>
                </a:lnTo>
                <a:lnTo>
                  <a:pt x="1" y="308"/>
                </a:lnTo>
                <a:lnTo>
                  <a:pt x="2" y="308"/>
                </a:lnTo>
                <a:lnTo>
                  <a:pt x="2" y="308"/>
                </a:lnTo>
                <a:lnTo>
                  <a:pt x="3" y="309"/>
                </a:lnTo>
                <a:lnTo>
                  <a:pt x="3" y="309"/>
                </a:lnTo>
                <a:lnTo>
                  <a:pt x="3" y="333"/>
                </a:lnTo>
                <a:lnTo>
                  <a:pt x="3" y="334"/>
                </a:lnTo>
                <a:lnTo>
                  <a:pt x="2" y="334"/>
                </a:lnTo>
                <a:lnTo>
                  <a:pt x="2" y="335"/>
                </a:lnTo>
                <a:lnTo>
                  <a:pt x="1" y="335"/>
                </a:lnTo>
                <a:lnTo>
                  <a:pt x="1" y="335"/>
                </a:lnTo>
                <a:lnTo>
                  <a:pt x="0" y="334"/>
                </a:lnTo>
                <a:lnTo>
                  <a:pt x="0" y="334"/>
                </a:lnTo>
                <a:lnTo>
                  <a:pt x="0" y="333"/>
                </a:lnTo>
                <a:lnTo>
                  <a:pt x="0" y="333"/>
                </a:lnTo>
                <a:close/>
                <a:moveTo>
                  <a:pt x="0" y="291"/>
                </a:moveTo>
                <a:lnTo>
                  <a:pt x="0" y="267"/>
                </a:lnTo>
                <a:lnTo>
                  <a:pt x="0" y="266"/>
                </a:lnTo>
                <a:lnTo>
                  <a:pt x="0" y="266"/>
                </a:lnTo>
                <a:lnTo>
                  <a:pt x="1" y="264"/>
                </a:lnTo>
                <a:lnTo>
                  <a:pt x="1" y="264"/>
                </a:lnTo>
                <a:lnTo>
                  <a:pt x="2" y="264"/>
                </a:lnTo>
                <a:lnTo>
                  <a:pt x="2" y="266"/>
                </a:lnTo>
                <a:lnTo>
                  <a:pt x="3" y="266"/>
                </a:lnTo>
                <a:lnTo>
                  <a:pt x="3" y="267"/>
                </a:lnTo>
                <a:lnTo>
                  <a:pt x="3" y="291"/>
                </a:lnTo>
                <a:lnTo>
                  <a:pt x="3" y="291"/>
                </a:lnTo>
                <a:lnTo>
                  <a:pt x="2" y="292"/>
                </a:lnTo>
                <a:lnTo>
                  <a:pt x="2" y="292"/>
                </a:lnTo>
                <a:lnTo>
                  <a:pt x="1" y="292"/>
                </a:lnTo>
                <a:lnTo>
                  <a:pt x="1" y="292"/>
                </a:lnTo>
                <a:lnTo>
                  <a:pt x="0" y="292"/>
                </a:lnTo>
                <a:lnTo>
                  <a:pt x="0" y="291"/>
                </a:lnTo>
                <a:lnTo>
                  <a:pt x="0" y="291"/>
                </a:lnTo>
                <a:lnTo>
                  <a:pt x="0" y="291"/>
                </a:lnTo>
                <a:close/>
                <a:moveTo>
                  <a:pt x="0" y="248"/>
                </a:moveTo>
                <a:lnTo>
                  <a:pt x="0" y="224"/>
                </a:lnTo>
                <a:lnTo>
                  <a:pt x="0" y="224"/>
                </a:lnTo>
                <a:lnTo>
                  <a:pt x="0" y="222"/>
                </a:lnTo>
                <a:lnTo>
                  <a:pt x="1" y="222"/>
                </a:lnTo>
                <a:lnTo>
                  <a:pt x="1" y="222"/>
                </a:lnTo>
                <a:lnTo>
                  <a:pt x="2" y="222"/>
                </a:lnTo>
                <a:lnTo>
                  <a:pt x="2" y="222"/>
                </a:lnTo>
                <a:lnTo>
                  <a:pt x="3" y="224"/>
                </a:lnTo>
                <a:lnTo>
                  <a:pt x="3" y="224"/>
                </a:lnTo>
                <a:lnTo>
                  <a:pt x="3" y="248"/>
                </a:lnTo>
                <a:lnTo>
                  <a:pt x="3" y="249"/>
                </a:lnTo>
                <a:lnTo>
                  <a:pt x="2" y="250"/>
                </a:lnTo>
                <a:lnTo>
                  <a:pt x="2" y="250"/>
                </a:lnTo>
                <a:lnTo>
                  <a:pt x="1" y="250"/>
                </a:lnTo>
                <a:lnTo>
                  <a:pt x="1" y="250"/>
                </a:lnTo>
                <a:lnTo>
                  <a:pt x="0" y="250"/>
                </a:lnTo>
                <a:lnTo>
                  <a:pt x="0" y="249"/>
                </a:lnTo>
                <a:lnTo>
                  <a:pt x="0" y="248"/>
                </a:lnTo>
                <a:lnTo>
                  <a:pt x="0" y="248"/>
                </a:lnTo>
                <a:close/>
                <a:moveTo>
                  <a:pt x="0" y="206"/>
                </a:moveTo>
                <a:lnTo>
                  <a:pt x="0" y="182"/>
                </a:lnTo>
                <a:lnTo>
                  <a:pt x="0" y="180"/>
                </a:lnTo>
                <a:lnTo>
                  <a:pt x="0" y="180"/>
                </a:lnTo>
                <a:lnTo>
                  <a:pt x="1" y="179"/>
                </a:lnTo>
                <a:lnTo>
                  <a:pt x="1" y="179"/>
                </a:lnTo>
                <a:lnTo>
                  <a:pt x="2" y="179"/>
                </a:lnTo>
                <a:lnTo>
                  <a:pt x="2" y="180"/>
                </a:lnTo>
                <a:lnTo>
                  <a:pt x="3" y="180"/>
                </a:lnTo>
                <a:lnTo>
                  <a:pt x="3" y="182"/>
                </a:lnTo>
                <a:lnTo>
                  <a:pt x="3" y="206"/>
                </a:lnTo>
                <a:lnTo>
                  <a:pt x="3" y="207"/>
                </a:lnTo>
                <a:lnTo>
                  <a:pt x="2" y="207"/>
                </a:lnTo>
                <a:lnTo>
                  <a:pt x="2" y="207"/>
                </a:lnTo>
                <a:lnTo>
                  <a:pt x="1" y="208"/>
                </a:lnTo>
                <a:lnTo>
                  <a:pt x="1" y="207"/>
                </a:lnTo>
                <a:lnTo>
                  <a:pt x="0" y="207"/>
                </a:lnTo>
                <a:lnTo>
                  <a:pt x="0" y="207"/>
                </a:lnTo>
                <a:lnTo>
                  <a:pt x="0" y="206"/>
                </a:lnTo>
                <a:lnTo>
                  <a:pt x="0" y="206"/>
                </a:lnTo>
                <a:close/>
                <a:moveTo>
                  <a:pt x="0" y="164"/>
                </a:moveTo>
                <a:lnTo>
                  <a:pt x="0" y="140"/>
                </a:lnTo>
                <a:lnTo>
                  <a:pt x="0" y="138"/>
                </a:lnTo>
                <a:lnTo>
                  <a:pt x="0" y="137"/>
                </a:lnTo>
                <a:lnTo>
                  <a:pt x="1" y="137"/>
                </a:lnTo>
                <a:lnTo>
                  <a:pt x="1" y="137"/>
                </a:lnTo>
                <a:lnTo>
                  <a:pt x="2" y="137"/>
                </a:lnTo>
                <a:lnTo>
                  <a:pt x="2" y="137"/>
                </a:lnTo>
                <a:lnTo>
                  <a:pt x="3" y="138"/>
                </a:lnTo>
                <a:lnTo>
                  <a:pt x="3" y="140"/>
                </a:lnTo>
                <a:lnTo>
                  <a:pt x="3" y="164"/>
                </a:lnTo>
                <a:lnTo>
                  <a:pt x="3" y="164"/>
                </a:lnTo>
                <a:lnTo>
                  <a:pt x="2" y="165"/>
                </a:lnTo>
                <a:lnTo>
                  <a:pt x="2" y="165"/>
                </a:lnTo>
                <a:lnTo>
                  <a:pt x="1" y="165"/>
                </a:lnTo>
                <a:lnTo>
                  <a:pt x="1" y="165"/>
                </a:lnTo>
                <a:lnTo>
                  <a:pt x="0" y="165"/>
                </a:lnTo>
                <a:lnTo>
                  <a:pt x="0" y="164"/>
                </a:lnTo>
                <a:lnTo>
                  <a:pt x="0" y="164"/>
                </a:lnTo>
                <a:lnTo>
                  <a:pt x="0" y="164"/>
                </a:lnTo>
                <a:close/>
                <a:moveTo>
                  <a:pt x="0" y="121"/>
                </a:moveTo>
                <a:lnTo>
                  <a:pt x="0" y="96"/>
                </a:lnTo>
                <a:lnTo>
                  <a:pt x="0" y="95"/>
                </a:lnTo>
                <a:lnTo>
                  <a:pt x="0" y="95"/>
                </a:lnTo>
                <a:lnTo>
                  <a:pt x="1" y="95"/>
                </a:lnTo>
                <a:lnTo>
                  <a:pt x="2" y="95"/>
                </a:lnTo>
                <a:lnTo>
                  <a:pt x="3" y="95"/>
                </a:lnTo>
                <a:lnTo>
                  <a:pt x="3" y="96"/>
                </a:lnTo>
                <a:lnTo>
                  <a:pt x="3" y="121"/>
                </a:lnTo>
                <a:lnTo>
                  <a:pt x="3" y="122"/>
                </a:lnTo>
                <a:lnTo>
                  <a:pt x="2" y="122"/>
                </a:lnTo>
                <a:lnTo>
                  <a:pt x="2" y="123"/>
                </a:lnTo>
                <a:lnTo>
                  <a:pt x="1" y="123"/>
                </a:lnTo>
                <a:lnTo>
                  <a:pt x="1" y="123"/>
                </a:lnTo>
                <a:lnTo>
                  <a:pt x="0" y="122"/>
                </a:lnTo>
                <a:lnTo>
                  <a:pt x="0" y="122"/>
                </a:lnTo>
                <a:lnTo>
                  <a:pt x="0" y="121"/>
                </a:lnTo>
                <a:lnTo>
                  <a:pt x="0" y="121"/>
                </a:lnTo>
                <a:close/>
                <a:moveTo>
                  <a:pt x="0" y="79"/>
                </a:moveTo>
                <a:lnTo>
                  <a:pt x="0" y="54"/>
                </a:lnTo>
                <a:lnTo>
                  <a:pt x="0" y="53"/>
                </a:lnTo>
                <a:lnTo>
                  <a:pt x="0" y="53"/>
                </a:lnTo>
                <a:lnTo>
                  <a:pt x="1" y="52"/>
                </a:lnTo>
                <a:lnTo>
                  <a:pt x="1" y="52"/>
                </a:lnTo>
                <a:lnTo>
                  <a:pt x="2" y="52"/>
                </a:lnTo>
                <a:lnTo>
                  <a:pt x="2" y="53"/>
                </a:lnTo>
                <a:lnTo>
                  <a:pt x="3" y="53"/>
                </a:lnTo>
                <a:lnTo>
                  <a:pt x="3" y="54"/>
                </a:lnTo>
                <a:lnTo>
                  <a:pt x="3" y="79"/>
                </a:lnTo>
                <a:lnTo>
                  <a:pt x="3" y="79"/>
                </a:lnTo>
                <a:lnTo>
                  <a:pt x="2" y="80"/>
                </a:lnTo>
                <a:lnTo>
                  <a:pt x="2" y="80"/>
                </a:lnTo>
                <a:lnTo>
                  <a:pt x="1" y="80"/>
                </a:lnTo>
                <a:lnTo>
                  <a:pt x="1" y="80"/>
                </a:lnTo>
                <a:lnTo>
                  <a:pt x="0" y="80"/>
                </a:lnTo>
                <a:lnTo>
                  <a:pt x="0" y="79"/>
                </a:lnTo>
                <a:lnTo>
                  <a:pt x="0" y="79"/>
                </a:lnTo>
                <a:lnTo>
                  <a:pt x="0" y="79"/>
                </a:lnTo>
                <a:close/>
                <a:moveTo>
                  <a:pt x="0" y="36"/>
                </a:moveTo>
                <a:lnTo>
                  <a:pt x="0" y="11"/>
                </a:lnTo>
                <a:lnTo>
                  <a:pt x="0" y="11"/>
                </a:lnTo>
                <a:lnTo>
                  <a:pt x="0" y="10"/>
                </a:lnTo>
                <a:lnTo>
                  <a:pt x="1" y="10"/>
                </a:lnTo>
                <a:lnTo>
                  <a:pt x="1" y="10"/>
                </a:lnTo>
                <a:lnTo>
                  <a:pt x="2" y="10"/>
                </a:lnTo>
                <a:lnTo>
                  <a:pt x="2" y="10"/>
                </a:lnTo>
                <a:lnTo>
                  <a:pt x="3" y="11"/>
                </a:lnTo>
                <a:lnTo>
                  <a:pt x="3" y="11"/>
                </a:lnTo>
                <a:lnTo>
                  <a:pt x="3" y="36"/>
                </a:lnTo>
                <a:lnTo>
                  <a:pt x="3" y="37"/>
                </a:lnTo>
                <a:lnTo>
                  <a:pt x="2" y="37"/>
                </a:lnTo>
                <a:lnTo>
                  <a:pt x="2" y="38"/>
                </a:lnTo>
                <a:lnTo>
                  <a:pt x="1" y="38"/>
                </a:lnTo>
                <a:lnTo>
                  <a:pt x="1" y="38"/>
                </a:lnTo>
                <a:lnTo>
                  <a:pt x="0" y="37"/>
                </a:lnTo>
                <a:lnTo>
                  <a:pt x="0" y="37"/>
                </a:lnTo>
                <a:lnTo>
                  <a:pt x="0" y="36"/>
                </a:lnTo>
                <a:lnTo>
                  <a:pt x="0" y="36"/>
                </a:lnTo>
                <a:close/>
              </a:path>
            </a:pathLst>
          </a:custGeom>
          <a:solidFill>
            <a:srgbClr val="000000"/>
          </a:solidFill>
          <a:ln w="25400">
            <a:solidFill>
              <a:srgbClr val="000000"/>
            </a:solidFill>
            <a:prstDash val="solid"/>
            <a:round/>
            <a:headEnd/>
            <a:tailEnd/>
          </a:ln>
        </p:spPr>
        <p:txBody>
          <a:bodyPr/>
          <a:lstStyle/>
          <a:p>
            <a:endParaRPr lang="en-US"/>
          </a:p>
        </p:txBody>
      </p:sp>
      <p:sp>
        <p:nvSpPr>
          <p:cNvPr id="303193" name="Freeform 89">
            <a:extLst>
              <a:ext uri="{FF2B5EF4-FFF2-40B4-BE49-F238E27FC236}">
                <a16:creationId xmlns:a16="http://schemas.microsoft.com/office/drawing/2014/main" id="{91FB42C9-4A09-8E4C-B43E-743206D11F1A}"/>
              </a:ext>
            </a:extLst>
          </p:cNvPr>
          <p:cNvSpPr>
            <a:spLocks noEditPoints="1"/>
          </p:cNvSpPr>
          <p:nvPr/>
        </p:nvSpPr>
        <p:spPr bwMode="auto">
          <a:xfrm>
            <a:off x="1946275" y="2962275"/>
            <a:ext cx="1012825" cy="1588"/>
          </a:xfrm>
          <a:custGeom>
            <a:avLst/>
            <a:gdLst>
              <a:gd name="T0" fmla="*/ 0 w 1057"/>
              <a:gd name="T1" fmla="*/ 1 h 3"/>
              <a:gd name="T2" fmla="*/ 42 w 1057"/>
              <a:gd name="T3" fmla="*/ 2 h 3"/>
              <a:gd name="T4" fmla="*/ 111 w 1057"/>
              <a:gd name="T5" fmla="*/ 3 h 3"/>
              <a:gd name="T6" fmla="*/ 155 w 1057"/>
              <a:gd name="T7" fmla="*/ 3 h 3"/>
              <a:gd name="T8" fmla="*/ 197 w 1057"/>
              <a:gd name="T9" fmla="*/ 1 h 3"/>
              <a:gd name="T10" fmla="*/ 172 w 1057"/>
              <a:gd name="T11" fmla="*/ 0 h 3"/>
              <a:gd name="T12" fmla="*/ 212 w 1057"/>
              <a:gd name="T13" fmla="*/ 1 h 3"/>
              <a:gd name="T14" fmla="*/ 255 w 1057"/>
              <a:gd name="T15" fmla="*/ 3 h 3"/>
              <a:gd name="T16" fmla="*/ 324 w 1057"/>
              <a:gd name="T17" fmla="*/ 3 h 3"/>
              <a:gd name="T18" fmla="*/ 367 w 1057"/>
              <a:gd name="T19" fmla="*/ 1 h 3"/>
              <a:gd name="T20" fmla="*/ 342 w 1057"/>
              <a:gd name="T21" fmla="*/ 0 h 3"/>
              <a:gd name="T22" fmla="*/ 381 w 1057"/>
              <a:gd name="T23" fmla="*/ 1 h 3"/>
              <a:gd name="T24" fmla="*/ 426 w 1057"/>
              <a:gd name="T25" fmla="*/ 3 h 3"/>
              <a:gd name="T26" fmla="*/ 494 w 1057"/>
              <a:gd name="T27" fmla="*/ 3 h 3"/>
              <a:gd name="T28" fmla="*/ 536 w 1057"/>
              <a:gd name="T29" fmla="*/ 1 h 3"/>
              <a:gd name="T30" fmla="*/ 578 w 1057"/>
              <a:gd name="T31" fmla="*/ 0 h 3"/>
              <a:gd name="T32" fmla="*/ 552 w 1057"/>
              <a:gd name="T33" fmla="*/ 0 h 3"/>
              <a:gd name="T34" fmla="*/ 594 w 1057"/>
              <a:gd name="T35" fmla="*/ 2 h 3"/>
              <a:gd name="T36" fmla="*/ 662 w 1057"/>
              <a:gd name="T37" fmla="*/ 3 h 3"/>
              <a:gd name="T38" fmla="*/ 706 w 1057"/>
              <a:gd name="T39" fmla="*/ 3 h 3"/>
              <a:gd name="T40" fmla="*/ 748 w 1057"/>
              <a:gd name="T41" fmla="*/ 1 h 3"/>
              <a:gd name="T42" fmla="*/ 790 w 1057"/>
              <a:gd name="T43" fmla="*/ 0 h 3"/>
              <a:gd name="T44" fmla="*/ 764 w 1057"/>
              <a:gd name="T45" fmla="*/ 0 h 3"/>
              <a:gd name="T46" fmla="*/ 806 w 1057"/>
              <a:gd name="T47" fmla="*/ 2 h 3"/>
              <a:gd name="T48" fmla="*/ 874 w 1057"/>
              <a:gd name="T49" fmla="*/ 3 h 3"/>
              <a:gd name="T50" fmla="*/ 919 w 1057"/>
              <a:gd name="T51" fmla="*/ 2 h 3"/>
              <a:gd name="T52" fmla="*/ 959 w 1057"/>
              <a:gd name="T53" fmla="*/ 0 h 3"/>
              <a:gd name="T54" fmla="*/ 934 w 1057"/>
              <a:gd name="T55" fmla="*/ 0 h 3"/>
              <a:gd name="T56" fmla="*/ 975 w 1057"/>
              <a:gd name="T57" fmla="*/ 2 h 3"/>
              <a:gd name="T58" fmla="*/ 1044 w 1057"/>
              <a:gd name="T59" fmla="*/ 3 h 3"/>
              <a:gd name="T60" fmla="*/ 1028 w 1057"/>
              <a:gd name="T61" fmla="*/ 2 h 3"/>
              <a:gd name="T62" fmla="*/ 986 w 1057"/>
              <a:gd name="T63" fmla="*/ 3 h 3"/>
              <a:gd name="T64" fmla="*/ 1013 w 1057"/>
              <a:gd name="T65" fmla="*/ 3 h 3"/>
              <a:gd name="T66" fmla="*/ 972 w 1057"/>
              <a:gd name="T67" fmla="*/ 2 h 3"/>
              <a:gd name="T68" fmla="*/ 928 w 1057"/>
              <a:gd name="T69" fmla="*/ 0 h 3"/>
              <a:gd name="T70" fmla="*/ 859 w 1057"/>
              <a:gd name="T71" fmla="*/ 1 h 3"/>
              <a:gd name="T72" fmla="*/ 817 w 1057"/>
              <a:gd name="T73" fmla="*/ 3 h 3"/>
              <a:gd name="T74" fmla="*/ 843 w 1057"/>
              <a:gd name="T75" fmla="*/ 3 h 3"/>
              <a:gd name="T76" fmla="*/ 802 w 1057"/>
              <a:gd name="T77" fmla="*/ 2 h 3"/>
              <a:gd name="T78" fmla="*/ 759 w 1057"/>
              <a:gd name="T79" fmla="*/ 0 h 3"/>
              <a:gd name="T80" fmla="*/ 690 w 1057"/>
              <a:gd name="T81" fmla="*/ 1 h 3"/>
              <a:gd name="T82" fmla="*/ 647 w 1057"/>
              <a:gd name="T83" fmla="*/ 3 h 3"/>
              <a:gd name="T84" fmla="*/ 673 w 1057"/>
              <a:gd name="T85" fmla="*/ 3 h 3"/>
              <a:gd name="T86" fmla="*/ 632 w 1057"/>
              <a:gd name="T87" fmla="*/ 3 h 3"/>
              <a:gd name="T88" fmla="*/ 590 w 1057"/>
              <a:gd name="T89" fmla="*/ 2 h 3"/>
              <a:gd name="T90" fmla="*/ 547 w 1057"/>
              <a:gd name="T91" fmla="*/ 0 h 3"/>
              <a:gd name="T92" fmla="*/ 478 w 1057"/>
              <a:gd name="T93" fmla="*/ 1 h 3"/>
              <a:gd name="T94" fmla="*/ 435 w 1057"/>
              <a:gd name="T95" fmla="*/ 3 h 3"/>
              <a:gd name="T96" fmla="*/ 461 w 1057"/>
              <a:gd name="T97" fmla="*/ 3 h 3"/>
              <a:gd name="T98" fmla="*/ 419 w 1057"/>
              <a:gd name="T99" fmla="*/ 3 h 3"/>
              <a:gd name="T100" fmla="*/ 378 w 1057"/>
              <a:gd name="T101" fmla="*/ 1 h 3"/>
              <a:gd name="T102" fmla="*/ 309 w 1057"/>
              <a:gd name="T103" fmla="*/ 0 h 3"/>
              <a:gd name="T104" fmla="*/ 265 w 1057"/>
              <a:gd name="T105" fmla="*/ 2 h 3"/>
              <a:gd name="T106" fmla="*/ 224 w 1057"/>
              <a:gd name="T107" fmla="*/ 3 h 3"/>
              <a:gd name="T108" fmla="*/ 250 w 1057"/>
              <a:gd name="T109" fmla="*/ 3 h 3"/>
              <a:gd name="T110" fmla="*/ 208 w 1057"/>
              <a:gd name="T111" fmla="*/ 1 h 3"/>
              <a:gd name="T112" fmla="*/ 165 w 1057"/>
              <a:gd name="T113" fmla="*/ 0 h 3"/>
              <a:gd name="T114" fmla="*/ 96 w 1057"/>
              <a:gd name="T115" fmla="*/ 1 h 3"/>
              <a:gd name="T116" fmla="*/ 53 w 1057"/>
              <a:gd name="T117" fmla="*/ 3 h 3"/>
              <a:gd name="T118" fmla="*/ 80 w 1057"/>
              <a:gd name="T119" fmla="*/ 3 h 3"/>
              <a:gd name="T120" fmla="*/ 39 w 1057"/>
              <a:gd name="T1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7" h="3">
                <a:moveTo>
                  <a:pt x="2" y="0"/>
                </a:moveTo>
                <a:lnTo>
                  <a:pt x="26" y="0"/>
                </a:lnTo>
                <a:lnTo>
                  <a:pt x="27" y="0"/>
                </a:lnTo>
                <a:lnTo>
                  <a:pt x="27" y="1"/>
                </a:lnTo>
                <a:lnTo>
                  <a:pt x="28" y="1"/>
                </a:lnTo>
                <a:lnTo>
                  <a:pt x="28" y="2"/>
                </a:lnTo>
                <a:lnTo>
                  <a:pt x="28" y="2"/>
                </a:lnTo>
                <a:lnTo>
                  <a:pt x="27" y="3"/>
                </a:lnTo>
                <a:lnTo>
                  <a:pt x="27" y="3"/>
                </a:lnTo>
                <a:lnTo>
                  <a:pt x="26" y="3"/>
                </a:lnTo>
                <a:lnTo>
                  <a:pt x="2" y="3"/>
                </a:lnTo>
                <a:lnTo>
                  <a:pt x="2" y="3"/>
                </a:lnTo>
                <a:lnTo>
                  <a:pt x="0" y="3"/>
                </a:lnTo>
                <a:lnTo>
                  <a:pt x="0" y="2"/>
                </a:lnTo>
                <a:lnTo>
                  <a:pt x="0" y="2"/>
                </a:lnTo>
                <a:lnTo>
                  <a:pt x="0" y="1"/>
                </a:lnTo>
                <a:lnTo>
                  <a:pt x="0" y="1"/>
                </a:lnTo>
                <a:lnTo>
                  <a:pt x="2" y="0"/>
                </a:lnTo>
                <a:lnTo>
                  <a:pt x="2" y="0"/>
                </a:lnTo>
                <a:lnTo>
                  <a:pt x="2" y="0"/>
                </a:lnTo>
                <a:close/>
                <a:moveTo>
                  <a:pt x="45" y="0"/>
                </a:moveTo>
                <a:lnTo>
                  <a:pt x="69" y="0"/>
                </a:lnTo>
                <a:lnTo>
                  <a:pt x="69" y="0"/>
                </a:lnTo>
                <a:lnTo>
                  <a:pt x="70" y="1"/>
                </a:lnTo>
                <a:lnTo>
                  <a:pt x="70" y="2"/>
                </a:lnTo>
                <a:lnTo>
                  <a:pt x="70" y="3"/>
                </a:lnTo>
                <a:lnTo>
                  <a:pt x="69" y="3"/>
                </a:lnTo>
                <a:lnTo>
                  <a:pt x="69" y="3"/>
                </a:lnTo>
                <a:lnTo>
                  <a:pt x="45" y="3"/>
                </a:lnTo>
                <a:lnTo>
                  <a:pt x="43" y="3"/>
                </a:lnTo>
                <a:lnTo>
                  <a:pt x="43" y="3"/>
                </a:lnTo>
                <a:lnTo>
                  <a:pt x="42" y="2"/>
                </a:lnTo>
                <a:lnTo>
                  <a:pt x="42" y="2"/>
                </a:lnTo>
                <a:lnTo>
                  <a:pt x="42" y="1"/>
                </a:lnTo>
                <a:lnTo>
                  <a:pt x="43" y="1"/>
                </a:lnTo>
                <a:lnTo>
                  <a:pt x="43" y="0"/>
                </a:lnTo>
                <a:lnTo>
                  <a:pt x="45" y="0"/>
                </a:lnTo>
                <a:lnTo>
                  <a:pt x="45" y="0"/>
                </a:lnTo>
                <a:close/>
                <a:moveTo>
                  <a:pt x="87" y="0"/>
                </a:moveTo>
                <a:lnTo>
                  <a:pt x="111" y="0"/>
                </a:lnTo>
                <a:lnTo>
                  <a:pt x="112" y="0"/>
                </a:lnTo>
                <a:lnTo>
                  <a:pt x="112" y="1"/>
                </a:lnTo>
                <a:lnTo>
                  <a:pt x="113" y="1"/>
                </a:lnTo>
                <a:lnTo>
                  <a:pt x="113" y="2"/>
                </a:lnTo>
                <a:lnTo>
                  <a:pt x="113" y="2"/>
                </a:lnTo>
                <a:lnTo>
                  <a:pt x="112" y="3"/>
                </a:lnTo>
                <a:lnTo>
                  <a:pt x="112" y="3"/>
                </a:lnTo>
                <a:lnTo>
                  <a:pt x="111" y="3"/>
                </a:lnTo>
                <a:lnTo>
                  <a:pt x="87" y="3"/>
                </a:lnTo>
                <a:lnTo>
                  <a:pt x="85" y="3"/>
                </a:lnTo>
                <a:lnTo>
                  <a:pt x="85" y="3"/>
                </a:lnTo>
                <a:lnTo>
                  <a:pt x="85" y="2"/>
                </a:lnTo>
                <a:lnTo>
                  <a:pt x="85" y="1"/>
                </a:lnTo>
                <a:lnTo>
                  <a:pt x="85" y="0"/>
                </a:lnTo>
                <a:lnTo>
                  <a:pt x="87" y="0"/>
                </a:lnTo>
                <a:lnTo>
                  <a:pt x="87" y="0"/>
                </a:lnTo>
                <a:close/>
                <a:moveTo>
                  <a:pt x="130" y="0"/>
                </a:moveTo>
                <a:lnTo>
                  <a:pt x="154" y="0"/>
                </a:lnTo>
                <a:lnTo>
                  <a:pt x="154" y="0"/>
                </a:lnTo>
                <a:lnTo>
                  <a:pt x="155" y="1"/>
                </a:lnTo>
                <a:lnTo>
                  <a:pt x="155" y="1"/>
                </a:lnTo>
                <a:lnTo>
                  <a:pt x="155" y="2"/>
                </a:lnTo>
                <a:lnTo>
                  <a:pt x="155" y="2"/>
                </a:lnTo>
                <a:lnTo>
                  <a:pt x="155" y="3"/>
                </a:lnTo>
                <a:lnTo>
                  <a:pt x="154" y="3"/>
                </a:lnTo>
                <a:lnTo>
                  <a:pt x="154" y="3"/>
                </a:lnTo>
                <a:lnTo>
                  <a:pt x="130" y="3"/>
                </a:lnTo>
                <a:lnTo>
                  <a:pt x="129" y="3"/>
                </a:lnTo>
                <a:lnTo>
                  <a:pt x="127" y="3"/>
                </a:lnTo>
                <a:lnTo>
                  <a:pt x="127" y="2"/>
                </a:lnTo>
                <a:lnTo>
                  <a:pt x="127" y="2"/>
                </a:lnTo>
                <a:lnTo>
                  <a:pt x="127" y="1"/>
                </a:lnTo>
                <a:lnTo>
                  <a:pt x="127" y="1"/>
                </a:lnTo>
                <a:lnTo>
                  <a:pt x="129" y="0"/>
                </a:lnTo>
                <a:lnTo>
                  <a:pt x="130" y="0"/>
                </a:lnTo>
                <a:lnTo>
                  <a:pt x="130" y="0"/>
                </a:lnTo>
                <a:close/>
                <a:moveTo>
                  <a:pt x="172" y="0"/>
                </a:moveTo>
                <a:lnTo>
                  <a:pt x="196" y="0"/>
                </a:lnTo>
                <a:lnTo>
                  <a:pt x="197" y="0"/>
                </a:lnTo>
                <a:lnTo>
                  <a:pt x="197" y="1"/>
                </a:lnTo>
                <a:lnTo>
                  <a:pt x="197" y="1"/>
                </a:lnTo>
                <a:lnTo>
                  <a:pt x="198" y="2"/>
                </a:lnTo>
                <a:lnTo>
                  <a:pt x="197" y="2"/>
                </a:lnTo>
                <a:lnTo>
                  <a:pt x="197" y="3"/>
                </a:lnTo>
                <a:lnTo>
                  <a:pt x="197" y="3"/>
                </a:lnTo>
                <a:lnTo>
                  <a:pt x="196" y="3"/>
                </a:lnTo>
                <a:lnTo>
                  <a:pt x="172" y="3"/>
                </a:lnTo>
                <a:lnTo>
                  <a:pt x="170" y="3"/>
                </a:lnTo>
                <a:lnTo>
                  <a:pt x="170" y="3"/>
                </a:lnTo>
                <a:lnTo>
                  <a:pt x="169" y="2"/>
                </a:lnTo>
                <a:lnTo>
                  <a:pt x="169" y="2"/>
                </a:lnTo>
                <a:lnTo>
                  <a:pt x="169" y="1"/>
                </a:lnTo>
                <a:lnTo>
                  <a:pt x="170" y="1"/>
                </a:lnTo>
                <a:lnTo>
                  <a:pt x="170" y="0"/>
                </a:lnTo>
                <a:lnTo>
                  <a:pt x="172" y="0"/>
                </a:lnTo>
                <a:lnTo>
                  <a:pt x="172" y="0"/>
                </a:lnTo>
                <a:close/>
                <a:moveTo>
                  <a:pt x="214" y="0"/>
                </a:moveTo>
                <a:lnTo>
                  <a:pt x="238" y="0"/>
                </a:lnTo>
                <a:lnTo>
                  <a:pt x="239" y="0"/>
                </a:lnTo>
                <a:lnTo>
                  <a:pt x="240" y="1"/>
                </a:lnTo>
                <a:lnTo>
                  <a:pt x="240" y="1"/>
                </a:lnTo>
                <a:lnTo>
                  <a:pt x="240" y="2"/>
                </a:lnTo>
                <a:lnTo>
                  <a:pt x="240" y="2"/>
                </a:lnTo>
                <a:lnTo>
                  <a:pt x="240" y="3"/>
                </a:lnTo>
                <a:lnTo>
                  <a:pt x="239" y="3"/>
                </a:lnTo>
                <a:lnTo>
                  <a:pt x="238" y="3"/>
                </a:lnTo>
                <a:lnTo>
                  <a:pt x="214" y="3"/>
                </a:lnTo>
                <a:lnTo>
                  <a:pt x="214" y="3"/>
                </a:lnTo>
                <a:lnTo>
                  <a:pt x="212" y="3"/>
                </a:lnTo>
                <a:lnTo>
                  <a:pt x="212" y="2"/>
                </a:lnTo>
                <a:lnTo>
                  <a:pt x="212" y="2"/>
                </a:lnTo>
                <a:lnTo>
                  <a:pt x="212" y="1"/>
                </a:lnTo>
                <a:lnTo>
                  <a:pt x="212" y="1"/>
                </a:lnTo>
                <a:lnTo>
                  <a:pt x="214" y="0"/>
                </a:lnTo>
                <a:lnTo>
                  <a:pt x="214" y="0"/>
                </a:lnTo>
                <a:lnTo>
                  <a:pt x="214" y="0"/>
                </a:lnTo>
                <a:close/>
                <a:moveTo>
                  <a:pt x="257" y="0"/>
                </a:moveTo>
                <a:lnTo>
                  <a:pt x="281" y="0"/>
                </a:lnTo>
                <a:lnTo>
                  <a:pt x="281" y="0"/>
                </a:lnTo>
                <a:lnTo>
                  <a:pt x="282" y="1"/>
                </a:lnTo>
                <a:lnTo>
                  <a:pt x="282" y="1"/>
                </a:lnTo>
                <a:lnTo>
                  <a:pt x="282" y="2"/>
                </a:lnTo>
                <a:lnTo>
                  <a:pt x="282" y="2"/>
                </a:lnTo>
                <a:lnTo>
                  <a:pt x="282" y="3"/>
                </a:lnTo>
                <a:lnTo>
                  <a:pt x="281" y="3"/>
                </a:lnTo>
                <a:lnTo>
                  <a:pt x="281" y="3"/>
                </a:lnTo>
                <a:lnTo>
                  <a:pt x="257" y="3"/>
                </a:lnTo>
                <a:lnTo>
                  <a:pt x="255" y="3"/>
                </a:lnTo>
                <a:lnTo>
                  <a:pt x="255" y="3"/>
                </a:lnTo>
                <a:lnTo>
                  <a:pt x="254" y="2"/>
                </a:lnTo>
                <a:lnTo>
                  <a:pt x="254" y="2"/>
                </a:lnTo>
                <a:lnTo>
                  <a:pt x="254" y="1"/>
                </a:lnTo>
                <a:lnTo>
                  <a:pt x="255" y="1"/>
                </a:lnTo>
                <a:lnTo>
                  <a:pt x="255" y="0"/>
                </a:lnTo>
                <a:lnTo>
                  <a:pt x="257" y="0"/>
                </a:lnTo>
                <a:lnTo>
                  <a:pt x="257" y="0"/>
                </a:lnTo>
                <a:close/>
                <a:moveTo>
                  <a:pt x="299" y="0"/>
                </a:moveTo>
                <a:lnTo>
                  <a:pt x="323" y="0"/>
                </a:lnTo>
                <a:lnTo>
                  <a:pt x="324" y="0"/>
                </a:lnTo>
                <a:lnTo>
                  <a:pt x="324" y="1"/>
                </a:lnTo>
                <a:lnTo>
                  <a:pt x="325" y="1"/>
                </a:lnTo>
                <a:lnTo>
                  <a:pt x="325" y="2"/>
                </a:lnTo>
                <a:lnTo>
                  <a:pt x="325" y="2"/>
                </a:lnTo>
                <a:lnTo>
                  <a:pt x="324" y="3"/>
                </a:lnTo>
                <a:lnTo>
                  <a:pt x="324" y="3"/>
                </a:lnTo>
                <a:lnTo>
                  <a:pt x="323" y="3"/>
                </a:lnTo>
                <a:lnTo>
                  <a:pt x="299" y="3"/>
                </a:lnTo>
                <a:lnTo>
                  <a:pt x="299" y="3"/>
                </a:lnTo>
                <a:lnTo>
                  <a:pt x="297" y="3"/>
                </a:lnTo>
                <a:lnTo>
                  <a:pt x="297" y="2"/>
                </a:lnTo>
                <a:lnTo>
                  <a:pt x="297" y="2"/>
                </a:lnTo>
                <a:lnTo>
                  <a:pt x="297" y="1"/>
                </a:lnTo>
                <a:lnTo>
                  <a:pt x="297" y="1"/>
                </a:lnTo>
                <a:lnTo>
                  <a:pt x="299" y="0"/>
                </a:lnTo>
                <a:lnTo>
                  <a:pt x="299" y="0"/>
                </a:lnTo>
                <a:lnTo>
                  <a:pt x="299" y="0"/>
                </a:lnTo>
                <a:close/>
                <a:moveTo>
                  <a:pt x="342" y="0"/>
                </a:moveTo>
                <a:lnTo>
                  <a:pt x="366" y="0"/>
                </a:lnTo>
                <a:lnTo>
                  <a:pt x="366" y="0"/>
                </a:lnTo>
                <a:lnTo>
                  <a:pt x="367" y="1"/>
                </a:lnTo>
                <a:lnTo>
                  <a:pt x="367" y="1"/>
                </a:lnTo>
                <a:lnTo>
                  <a:pt x="367" y="2"/>
                </a:lnTo>
                <a:lnTo>
                  <a:pt x="367" y="2"/>
                </a:lnTo>
                <a:lnTo>
                  <a:pt x="367" y="3"/>
                </a:lnTo>
                <a:lnTo>
                  <a:pt x="366" y="3"/>
                </a:lnTo>
                <a:lnTo>
                  <a:pt x="366" y="3"/>
                </a:lnTo>
                <a:lnTo>
                  <a:pt x="342" y="3"/>
                </a:lnTo>
                <a:lnTo>
                  <a:pt x="340" y="3"/>
                </a:lnTo>
                <a:lnTo>
                  <a:pt x="339" y="3"/>
                </a:lnTo>
                <a:lnTo>
                  <a:pt x="339" y="2"/>
                </a:lnTo>
                <a:lnTo>
                  <a:pt x="339" y="2"/>
                </a:lnTo>
                <a:lnTo>
                  <a:pt x="339" y="1"/>
                </a:lnTo>
                <a:lnTo>
                  <a:pt x="339" y="1"/>
                </a:lnTo>
                <a:lnTo>
                  <a:pt x="340" y="0"/>
                </a:lnTo>
                <a:lnTo>
                  <a:pt x="342" y="0"/>
                </a:lnTo>
                <a:lnTo>
                  <a:pt x="342" y="0"/>
                </a:lnTo>
                <a:close/>
                <a:moveTo>
                  <a:pt x="384" y="0"/>
                </a:moveTo>
                <a:lnTo>
                  <a:pt x="408" y="0"/>
                </a:lnTo>
                <a:lnTo>
                  <a:pt x="409" y="0"/>
                </a:lnTo>
                <a:lnTo>
                  <a:pt x="409" y="1"/>
                </a:lnTo>
                <a:lnTo>
                  <a:pt x="410" y="1"/>
                </a:lnTo>
                <a:lnTo>
                  <a:pt x="410" y="2"/>
                </a:lnTo>
                <a:lnTo>
                  <a:pt x="410" y="2"/>
                </a:lnTo>
                <a:lnTo>
                  <a:pt x="409" y="3"/>
                </a:lnTo>
                <a:lnTo>
                  <a:pt x="409" y="3"/>
                </a:lnTo>
                <a:lnTo>
                  <a:pt x="408" y="3"/>
                </a:lnTo>
                <a:lnTo>
                  <a:pt x="384" y="3"/>
                </a:lnTo>
                <a:lnTo>
                  <a:pt x="382" y="3"/>
                </a:lnTo>
                <a:lnTo>
                  <a:pt x="382" y="3"/>
                </a:lnTo>
                <a:lnTo>
                  <a:pt x="381" y="2"/>
                </a:lnTo>
                <a:lnTo>
                  <a:pt x="381" y="2"/>
                </a:lnTo>
                <a:lnTo>
                  <a:pt x="381" y="1"/>
                </a:lnTo>
                <a:lnTo>
                  <a:pt x="382" y="1"/>
                </a:lnTo>
                <a:lnTo>
                  <a:pt x="382" y="0"/>
                </a:lnTo>
                <a:lnTo>
                  <a:pt x="384" y="0"/>
                </a:lnTo>
                <a:lnTo>
                  <a:pt x="384" y="0"/>
                </a:lnTo>
                <a:close/>
                <a:moveTo>
                  <a:pt x="426" y="0"/>
                </a:moveTo>
                <a:lnTo>
                  <a:pt x="450" y="0"/>
                </a:lnTo>
                <a:lnTo>
                  <a:pt x="451" y="0"/>
                </a:lnTo>
                <a:lnTo>
                  <a:pt x="452" y="1"/>
                </a:lnTo>
                <a:lnTo>
                  <a:pt x="452" y="1"/>
                </a:lnTo>
                <a:lnTo>
                  <a:pt x="452" y="2"/>
                </a:lnTo>
                <a:lnTo>
                  <a:pt x="452" y="2"/>
                </a:lnTo>
                <a:lnTo>
                  <a:pt x="452" y="3"/>
                </a:lnTo>
                <a:lnTo>
                  <a:pt x="451" y="3"/>
                </a:lnTo>
                <a:lnTo>
                  <a:pt x="450" y="3"/>
                </a:lnTo>
                <a:lnTo>
                  <a:pt x="426" y="3"/>
                </a:lnTo>
                <a:lnTo>
                  <a:pt x="426" y="3"/>
                </a:lnTo>
                <a:lnTo>
                  <a:pt x="424" y="3"/>
                </a:lnTo>
                <a:lnTo>
                  <a:pt x="424" y="2"/>
                </a:lnTo>
                <a:lnTo>
                  <a:pt x="424" y="2"/>
                </a:lnTo>
                <a:lnTo>
                  <a:pt x="424" y="1"/>
                </a:lnTo>
                <a:lnTo>
                  <a:pt x="424" y="1"/>
                </a:lnTo>
                <a:lnTo>
                  <a:pt x="426" y="0"/>
                </a:lnTo>
                <a:lnTo>
                  <a:pt x="426" y="0"/>
                </a:lnTo>
                <a:lnTo>
                  <a:pt x="426" y="0"/>
                </a:lnTo>
                <a:close/>
                <a:moveTo>
                  <a:pt x="469" y="0"/>
                </a:moveTo>
                <a:lnTo>
                  <a:pt x="493" y="0"/>
                </a:lnTo>
                <a:lnTo>
                  <a:pt x="493" y="0"/>
                </a:lnTo>
                <a:lnTo>
                  <a:pt x="494" y="1"/>
                </a:lnTo>
                <a:lnTo>
                  <a:pt x="494" y="1"/>
                </a:lnTo>
                <a:lnTo>
                  <a:pt x="494" y="2"/>
                </a:lnTo>
                <a:lnTo>
                  <a:pt x="494" y="2"/>
                </a:lnTo>
                <a:lnTo>
                  <a:pt x="494" y="3"/>
                </a:lnTo>
                <a:lnTo>
                  <a:pt x="493" y="3"/>
                </a:lnTo>
                <a:lnTo>
                  <a:pt x="493" y="3"/>
                </a:lnTo>
                <a:lnTo>
                  <a:pt x="469" y="3"/>
                </a:lnTo>
                <a:lnTo>
                  <a:pt x="467" y="3"/>
                </a:lnTo>
                <a:lnTo>
                  <a:pt x="467" y="3"/>
                </a:lnTo>
                <a:lnTo>
                  <a:pt x="466" y="2"/>
                </a:lnTo>
                <a:lnTo>
                  <a:pt x="466" y="2"/>
                </a:lnTo>
                <a:lnTo>
                  <a:pt x="466" y="1"/>
                </a:lnTo>
                <a:lnTo>
                  <a:pt x="467" y="1"/>
                </a:lnTo>
                <a:lnTo>
                  <a:pt x="467" y="0"/>
                </a:lnTo>
                <a:lnTo>
                  <a:pt x="469" y="0"/>
                </a:lnTo>
                <a:lnTo>
                  <a:pt x="469" y="0"/>
                </a:lnTo>
                <a:close/>
                <a:moveTo>
                  <a:pt x="511" y="0"/>
                </a:moveTo>
                <a:lnTo>
                  <a:pt x="535" y="0"/>
                </a:lnTo>
                <a:lnTo>
                  <a:pt x="536" y="0"/>
                </a:lnTo>
                <a:lnTo>
                  <a:pt x="536" y="1"/>
                </a:lnTo>
                <a:lnTo>
                  <a:pt x="537" y="2"/>
                </a:lnTo>
                <a:lnTo>
                  <a:pt x="536" y="3"/>
                </a:lnTo>
                <a:lnTo>
                  <a:pt x="536" y="3"/>
                </a:lnTo>
                <a:lnTo>
                  <a:pt x="535" y="3"/>
                </a:lnTo>
                <a:lnTo>
                  <a:pt x="511" y="3"/>
                </a:lnTo>
                <a:lnTo>
                  <a:pt x="511" y="3"/>
                </a:lnTo>
                <a:lnTo>
                  <a:pt x="509" y="3"/>
                </a:lnTo>
                <a:lnTo>
                  <a:pt x="509" y="2"/>
                </a:lnTo>
                <a:lnTo>
                  <a:pt x="509" y="2"/>
                </a:lnTo>
                <a:lnTo>
                  <a:pt x="509" y="1"/>
                </a:lnTo>
                <a:lnTo>
                  <a:pt x="509" y="1"/>
                </a:lnTo>
                <a:lnTo>
                  <a:pt x="511" y="0"/>
                </a:lnTo>
                <a:lnTo>
                  <a:pt x="511" y="0"/>
                </a:lnTo>
                <a:lnTo>
                  <a:pt x="511" y="0"/>
                </a:lnTo>
                <a:close/>
                <a:moveTo>
                  <a:pt x="554" y="0"/>
                </a:moveTo>
                <a:lnTo>
                  <a:pt x="578" y="0"/>
                </a:lnTo>
                <a:lnTo>
                  <a:pt x="578" y="0"/>
                </a:lnTo>
                <a:lnTo>
                  <a:pt x="579" y="1"/>
                </a:lnTo>
                <a:lnTo>
                  <a:pt x="579" y="1"/>
                </a:lnTo>
                <a:lnTo>
                  <a:pt x="579" y="2"/>
                </a:lnTo>
                <a:lnTo>
                  <a:pt x="579" y="2"/>
                </a:lnTo>
                <a:lnTo>
                  <a:pt x="579" y="3"/>
                </a:lnTo>
                <a:lnTo>
                  <a:pt x="578" y="3"/>
                </a:lnTo>
                <a:lnTo>
                  <a:pt x="578" y="3"/>
                </a:lnTo>
                <a:lnTo>
                  <a:pt x="554" y="3"/>
                </a:lnTo>
                <a:lnTo>
                  <a:pt x="552" y="3"/>
                </a:lnTo>
                <a:lnTo>
                  <a:pt x="551" y="3"/>
                </a:lnTo>
                <a:lnTo>
                  <a:pt x="551" y="2"/>
                </a:lnTo>
                <a:lnTo>
                  <a:pt x="551" y="2"/>
                </a:lnTo>
                <a:lnTo>
                  <a:pt x="551" y="1"/>
                </a:lnTo>
                <a:lnTo>
                  <a:pt x="551" y="1"/>
                </a:lnTo>
                <a:lnTo>
                  <a:pt x="552" y="0"/>
                </a:lnTo>
                <a:lnTo>
                  <a:pt x="554" y="0"/>
                </a:lnTo>
                <a:lnTo>
                  <a:pt x="554" y="0"/>
                </a:lnTo>
                <a:close/>
                <a:moveTo>
                  <a:pt x="596" y="0"/>
                </a:moveTo>
                <a:lnTo>
                  <a:pt x="620" y="0"/>
                </a:lnTo>
                <a:lnTo>
                  <a:pt x="621" y="0"/>
                </a:lnTo>
                <a:lnTo>
                  <a:pt x="621" y="1"/>
                </a:lnTo>
                <a:lnTo>
                  <a:pt x="622" y="1"/>
                </a:lnTo>
                <a:lnTo>
                  <a:pt x="622" y="2"/>
                </a:lnTo>
                <a:lnTo>
                  <a:pt x="622" y="2"/>
                </a:lnTo>
                <a:lnTo>
                  <a:pt x="621" y="3"/>
                </a:lnTo>
                <a:lnTo>
                  <a:pt x="621" y="3"/>
                </a:lnTo>
                <a:lnTo>
                  <a:pt x="620" y="3"/>
                </a:lnTo>
                <a:lnTo>
                  <a:pt x="596" y="3"/>
                </a:lnTo>
                <a:lnTo>
                  <a:pt x="594" y="3"/>
                </a:lnTo>
                <a:lnTo>
                  <a:pt x="594" y="3"/>
                </a:lnTo>
                <a:lnTo>
                  <a:pt x="594" y="2"/>
                </a:lnTo>
                <a:lnTo>
                  <a:pt x="593" y="2"/>
                </a:lnTo>
                <a:lnTo>
                  <a:pt x="594" y="1"/>
                </a:lnTo>
                <a:lnTo>
                  <a:pt x="594" y="1"/>
                </a:lnTo>
                <a:lnTo>
                  <a:pt x="594" y="0"/>
                </a:lnTo>
                <a:lnTo>
                  <a:pt x="596" y="0"/>
                </a:lnTo>
                <a:lnTo>
                  <a:pt x="596" y="0"/>
                </a:lnTo>
                <a:close/>
                <a:moveTo>
                  <a:pt x="637" y="0"/>
                </a:moveTo>
                <a:lnTo>
                  <a:pt x="662" y="0"/>
                </a:lnTo>
                <a:lnTo>
                  <a:pt x="663" y="0"/>
                </a:lnTo>
                <a:lnTo>
                  <a:pt x="664" y="1"/>
                </a:lnTo>
                <a:lnTo>
                  <a:pt x="664" y="1"/>
                </a:lnTo>
                <a:lnTo>
                  <a:pt x="664" y="2"/>
                </a:lnTo>
                <a:lnTo>
                  <a:pt x="664" y="2"/>
                </a:lnTo>
                <a:lnTo>
                  <a:pt x="664" y="3"/>
                </a:lnTo>
                <a:lnTo>
                  <a:pt x="663" y="3"/>
                </a:lnTo>
                <a:lnTo>
                  <a:pt x="662" y="3"/>
                </a:lnTo>
                <a:lnTo>
                  <a:pt x="637" y="3"/>
                </a:lnTo>
                <a:lnTo>
                  <a:pt x="637" y="3"/>
                </a:lnTo>
                <a:lnTo>
                  <a:pt x="636" y="3"/>
                </a:lnTo>
                <a:lnTo>
                  <a:pt x="636" y="2"/>
                </a:lnTo>
                <a:lnTo>
                  <a:pt x="636" y="2"/>
                </a:lnTo>
                <a:lnTo>
                  <a:pt x="636" y="1"/>
                </a:lnTo>
                <a:lnTo>
                  <a:pt x="636" y="1"/>
                </a:lnTo>
                <a:lnTo>
                  <a:pt x="637" y="0"/>
                </a:lnTo>
                <a:lnTo>
                  <a:pt x="637" y="0"/>
                </a:lnTo>
                <a:lnTo>
                  <a:pt x="637" y="0"/>
                </a:lnTo>
                <a:close/>
                <a:moveTo>
                  <a:pt x="681" y="0"/>
                </a:moveTo>
                <a:lnTo>
                  <a:pt x="705" y="0"/>
                </a:lnTo>
                <a:lnTo>
                  <a:pt x="705" y="0"/>
                </a:lnTo>
                <a:lnTo>
                  <a:pt x="706" y="1"/>
                </a:lnTo>
                <a:lnTo>
                  <a:pt x="706" y="2"/>
                </a:lnTo>
                <a:lnTo>
                  <a:pt x="706" y="3"/>
                </a:lnTo>
                <a:lnTo>
                  <a:pt x="705" y="3"/>
                </a:lnTo>
                <a:lnTo>
                  <a:pt x="705" y="3"/>
                </a:lnTo>
                <a:lnTo>
                  <a:pt x="681" y="3"/>
                </a:lnTo>
                <a:lnTo>
                  <a:pt x="679" y="3"/>
                </a:lnTo>
                <a:lnTo>
                  <a:pt x="679" y="3"/>
                </a:lnTo>
                <a:lnTo>
                  <a:pt x="678" y="2"/>
                </a:lnTo>
                <a:lnTo>
                  <a:pt x="678" y="2"/>
                </a:lnTo>
                <a:lnTo>
                  <a:pt x="678" y="1"/>
                </a:lnTo>
                <a:lnTo>
                  <a:pt x="679" y="1"/>
                </a:lnTo>
                <a:lnTo>
                  <a:pt x="679" y="0"/>
                </a:lnTo>
                <a:lnTo>
                  <a:pt x="681" y="0"/>
                </a:lnTo>
                <a:lnTo>
                  <a:pt x="681" y="0"/>
                </a:lnTo>
                <a:close/>
                <a:moveTo>
                  <a:pt x="723" y="0"/>
                </a:moveTo>
                <a:lnTo>
                  <a:pt x="747" y="0"/>
                </a:lnTo>
                <a:lnTo>
                  <a:pt x="748" y="0"/>
                </a:lnTo>
                <a:lnTo>
                  <a:pt x="748" y="1"/>
                </a:lnTo>
                <a:lnTo>
                  <a:pt x="749" y="1"/>
                </a:lnTo>
                <a:lnTo>
                  <a:pt x="749" y="2"/>
                </a:lnTo>
                <a:lnTo>
                  <a:pt x="749" y="2"/>
                </a:lnTo>
                <a:lnTo>
                  <a:pt x="748" y="3"/>
                </a:lnTo>
                <a:lnTo>
                  <a:pt x="748" y="3"/>
                </a:lnTo>
                <a:lnTo>
                  <a:pt x="747" y="3"/>
                </a:lnTo>
                <a:lnTo>
                  <a:pt x="723" y="3"/>
                </a:lnTo>
                <a:lnTo>
                  <a:pt x="723" y="3"/>
                </a:lnTo>
                <a:lnTo>
                  <a:pt x="721" y="3"/>
                </a:lnTo>
                <a:lnTo>
                  <a:pt x="721" y="2"/>
                </a:lnTo>
                <a:lnTo>
                  <a:pt x="721" y="1"/>
                </a:lnTo>
                <a:lnTo>
                  <a:pt x="723" y="0"/>
                </a:lnTo>
                <a:lnTo>
                  <a:pt x="723" y="0"/>
                </a:lnTo>
                <a:lnTo>
                  <a:pt x="723" y="0"/>
                </a:lnTo>
                <a:close/>
                <a:moveTo>
                  <a:pt x="766" y="0"/>
                </a:moveTo>
                <a:lnTo>
                  <a:pt x="790" y="0"/>
                </a:lnTo>
                <a:lnTo>
                  <a:pt x="790" y="0"/>
                </a:lnTo>
                <a:lnTo>
                  <a:pt x="791" y="1"/>
                </a:lnTo>
                <a:lnTo>
                  <a:pt x="791" y="1"/>
                </a:lnTo>
                <a:lnTo>
                  <a:pt x="791" y="2"/>
                </a:lnTo>
                <a:lnTo>
                  <a:pt x="791" y="2"/>
                </a:lnTo>
                <a:lnTo>
                  <a:pt x="791" y="3"/>
                </a:lnTo>
                <a:lnTo>
                  <a:pt x="790" y="3"/>
                </a:lnTo>
                <a:lnTo>
                  <a:pt x="790" y="3"/>
                </a:lnTo>
                <a:lnTo>
                  <a:pt x="766" y="3"/>
                </a:lnTo>
                <a:lnTo>
                  <a:pt x="764" y="3"/>
                </a:lnTo>
                <a:lnTo>
                  <a:pt x="764" y="3"/>
                </a:lnTo>
                <a:lnTo>
                  <a:pt x="763" y="2"/>
                </a:lnTo>
                <a:lnTo>
                  <a:pt x="763" y="2"/>
                </a:lnTo>
                <a:lnTo>
                  <a:pt x="763" y="1"/>
                </a:lnTo>
                <a:lnTo>
                  <a:pt x="764" y="1"/>
                </a:lnTo>
                <a:lnTo>
                  <a:pt x="764" y="0"/>
                </a:lnTo>
                <a:lnTo>
                  <a:pt x="766" y="0"/>
                </a:lnTo>
                <a:lnTo>
                  <a:pt x="766" y="0"/>
                </a:lnTo>
                <a:close/>
                <a:moveTo>
                  <a:pt x="808" y="0"/>
                </a:moveTo>
                <a:lnTo>
                  <a:pt x="832" y="0"/>
                </a:lnTo>
                <a:lnTo>
                  <a:pt x="833" y="0"/>
                </a:lnTo>
                <a:lnTo>
                  <a:pt x="833" y="1"/>
                </a:lnTo>
                <a:lnTo>
                  <a:pt x="834" y="1"/>
                </a:lnTo>
                <a:lnTo>
                  <a:pt x="834" y="2"/>
                </a:lnTo>
                <a:lnTo>
                  <a:pt x="834" y="2"/>
                </a:lnTo>
                <a:lnTo>
                  <a:pt x="833" y="3"/>
                </a:lnTo>
                <a:lnTo>
                  <a:pt x="833" y="3"/>
                </a:lnTo>
                <a:lnTo>
                  <a:pt x="832" y="3"/>
                </a:lnTo>
                <a:lnTo>
                  <a:pt x="808" y="3"/>
                </a:lnTo>
                <a:lnTo>
                  <a:pt x="806" y="3"/>
                </a:lnTo>
                <a:lnTo>
                  <a:pt x="806" y="3"/>
                </a:lnTo>
                <a:lnTo>
                  <a:pt x="806" y="2"/>
                </a:lnTo>
                <a:lnTo>
                  <a:pt x="805" y="2"/>
                </a:lnTo>
                <a:lnTo>
                  <a:pt x="806" y="1"/>
                </a:lnTo>
                <a:lnTo>
                  <a:pt x="806" y="1"/>
                </a:lnTo>
                <a:lnTo>
                  <a:pt x="806" y="0"/>
                </a:lnTo>
                <a:lnTo>
                  <a:pt x="808" y="0"/>
                </a:lnTo>
                <a:lnTo>
                  <a:pt x="808" y="0"/>
                </a:lnTo>
                <a:close/>
                <a:moveTo>
                  <a:pt x="851" y="0"/>
                </a:moveTo>
                <a:lnTo>
                  <a:pt x="874" y="0"/>
                </a:lnTo>
                <a:lnTo>
                  <a:pt x="875" y="0"/>
                </a:lnTo>
                <a:lnTo>
                  <a:pt x="876" y="1"/>
                </a:lnTo>
                <a:lnTo>
                  <a:pt x="876" y="1"/>
                </a:lnTo>
                <a:lnTo>
                  <a:pt x="876" y="2"/>
                </a:lnTo>
                <a:lnTo>
                  <a:pt x="876" y="2"/>
                </a:lnTo>
                <a:lnTo>
                  <a:pt x="876" y="3"/>
                </a:lnTo>
                <a:lnTo>
                  <a:pt x="875" y="3"/>
                </a:lnTo>
                <a:lnTo>
                  <a:pt x="874" y="3"/>
                </a:lnTo>
                <a:lnTo>
                  <a:pt x="851" y="3"/>
                </a:lnTo>
                <a:lnTo>
                  <a:pt x="849" y="3"/>
                </a:lnTo>
                <a:lnTo>
                  <a:pt x="848" y="3"/>
                </a:lnTo>
                <a:lnTo>
                  <a:pt x="848" y="2"/>
                </a:lnTo>
                <a:lnTo>
                  <a:pt x="848" y="2"/>
                </a:lnTo>
                <a:lnTo>
                  <a:pt x="848" y="1"/>
                </a:lnTo>
                <a:lnTo>
                  <a:pt x="848" y="1"/>
                </a:lnTo>
                <a:lnTo>
                  <a:pt x="849" y="0"/>
                </a:lnTo>
                <a:lnTo>
                  <a:pt x="851" y="0"/>
                </a:lnTo>
                <a:lnTo>
                  <a:pt x="851" y="0"/>
                </a:lnTo>
                <a:close/>
                <a:moveTo>
                  <a:pt x="893" y="0"/>
                </a:moveTo>
                <a:lnTo>
                  <a:pt x="917" y="0"/>
                </a:lnTo>
                <a:lnTo>
                  <a:pt x="918" y="0"/>
                </a:lnTo>
                <a:lnTo>
                  <a:pt x="918" y="1"/>
                </a:lnTo>
                <a:lnTo>
                  <a:pt x="918" y="1"/>
                </a:lnTo>
                <a:lnTo>
                  <a:pt x="919" y="2"/>
                </a:lnTo>
                <a:lnTo>
                  <a:pt x="918" y="2"/>
                </a:lnTo>
                <a:lnTo>
                  <a:pt x="918" y="3"/>
                </a:lnTo>
                <a:lnTo>
                  <a:pt x="918" y="3"/>
                </a:lnTo>
                <a:lnTo>
                  <a:pt x="917" y="3"/>
                </a:lnTo>
                <a:lnTo>
                  <a:pt x="893" y="3"/>
                </a:lnTo>
                <a:lnTo>
                  <a:pt x="891" y="3"/>
                </a:lnTo>
                <a:lnTo>
                  <a:pt x="891" y="3"/>
                </a:lnTo>
                <a:lnTo>
                  <a:pt x="890" y="2"/>
                </a:lnTo>
                <a:lnTo>
                  <a:pt x="890" y="2"/>
                </a:lnTo>
                <a:lnTo>
                  <a:pt x="890" y="1"/>
                </a:lnTo>
                <a:lnTo>
                  <a:pt x="891" y="1"/>
                </a:lnTo>
                <a:lnTo>
                  <a:pt x="891" y="0"/>
                </a:lnTo>
                <a:lnTo>
                  <a:pt x="893" y="0"/>
                </a:lnTo>
                <a:lnTo>
                  <a:pt x="893" y="0"/>
                </a:lnTo>
                <a:close/>
                <a:moveTo>
                  <a:pt x="934" y="0"/>
                </a:moveTo>
                <a:lnTo>
                  <a:pt x="959" y="0"/>
                </a:lnTo>
                <a:lnTo>
                  <a:pt x="960" y="0"/>
                </a:lnTo>
                <a:lnTo>
                  <a:pt x="960" y="1"/>
                </a:lnTo>
                <a:lnTo>
                  <a:pt x="961" y="1"/>
                </a:lnTo>
                <a:lnTo>
                  <a:pt x="961" y="2"/>
                </a:lnTo>
                <a:lnTo>
                  <a:pt x="961" y="2"/>
                </a:lnTo>
                <a:lnTo>
                  <a:pt x="960" y="3"/>
                </a:lnTo>
                <a:lnTo>
                  <a:pt x="960" y="3"/>
                </a:lnTo>
                <a:lnTo>
                  <a:pt x="959" y="3"/>
                </a:lnTo>
                <a:lnTo>
                  <a:pt x="934" y="3"/>
                </a:lnTo>
                <a:lnTo>
                  <a:pt x="934" y="3"/>
                </a:lnTo>
                <a:lnTo>
                  <a:pt x="933" y="3"/>
                </a:lnTo>
                <a:lnTo>
                  <a:pt x="933" y="2"/>
                </a:lnTo>
                <a:lnTo>
                  <a:pt x="933" y="2"/>
                </a:lnTo>
                <a:lnTo>
                  <a:pt x="933" y="1"/>
                </a:lnTo>
                <a:lnTo>
                  <a:pt x="933" y="1"/>
                </a:lnTo>
                <a:lnTo>
                  <a:pt x="934" y="0"/>
                </a:lnTo>
                <a:lnTo>
                  <a:pt x="934" y="0"/>
                </a:lnTo>
                <a:lnTo>
                  <a:pt x="934" y="0"/>
                </a:lnTo>
                <a:close/>
                <a:moveTo>
                  <a:pt x="978" y="0"/>
                </a:moveTo>
                <a:lnTo>
                  <a:pt x="1002" y="0"/>
                </a:lnTo>
                <a:lnTo>
                  <a:pt x="1002" y="0"/>
                </a:lnTo>
                <a:lnTo>
                  <a:pt x="1003" y="1"/>
                </a:lnTo>
                <a:lnTo>
                  <a:pt x="1003" y="1"/>
                </a:lnTo>
                <a:lnTo>
                  <a:pt x="1003" y="2"/>
                </a:lnTo>
                <a:lnTo>
                  <a:pt x="1003" y="2"/>
                </a:lnTo>
                <a:lnTo>
                  <a:pt x="1003" y="3"/>
                </a:lnTo>
                <a:lnTo>
                  <a:pt x="1002" y="3"/>
                </a:lnTo>
                <a:lnTo>
                  <a:pt x="1002" y="3"/>
                </a:lnTo>
                <a:lnTo>
                  <a:pt x="978" y="3"/>
                </a:lnTo>
                <a:lnTo>
                  <a:pt x="976" y="3"/>
                </a:lnTo>
                <a:lnTo>
                  <a:pt x="976" y="3"/>
                </a:lnTo>
                <a:lnTo>
                  <a:pt x="975" y="2"/>
                </a:lnTo>
                <a:lnTo>
                  <a:pt x="975" y="2"/>
                </a:lnTo>
                <a:lnTo>
                  <a:pt x="975" y="1"/>
                </a:lnTo>
                <a:lnTo>
                  <a:pt x="976" y="1"/>
                </a:lnTo>
                <a:lnTo>
                  <a:pt x="976" y="0"/>
                </a:lnTo>
                <a:lnTo>
                  <a:pt x="978" y="0"/>
                </a:lnTo>
                <a:lnTo>
                  <a:pt x="978" y="0"/>
                </a:lnTo>
                <a:close/>
                <a:moveTo>
                  <a:pt x="1020" y="0"/>
                </a:moveTo>
                <a:lnTo>
                  <a:pt x="1044" y="0"/>
                </a:lnTo>
                <a:lnTo>
                  <a:pt x="1045" y="0"/>
                </a:lnTo>
                <a:lnTo>
                  <a:pt x="1045" y="1"/>
                </a:lnTo>
                <a:lnTo>
                  <a:pt x="1046" y="1"/>
                </a:lnTo>
                <a:lnTo>
                  <a:pt x="1046" y="2"/>
                </a:lnTo>
                <a:lnTo>
                  <a:pt x="1046" y="2"/>
                </a:lnTo>
                <a:lnTo>
                  <a:pt x="1045" y="3"/>
                </a:lnTo>
                <a:lnTo>
                  <a:pt x="1045" y="3"/>
                </a:lnTo>
                <a:lnTo>
                  <a:pt x="1044" y="3"/>
                </a:lnTo>
                <a:lnTo>
                  <a:pt x="1020" y="3"/>
                </a:lnTo>
                <a:lnTo>
                  <a:pt x="1018" y="3"/>
                </a:lnTo>
                <a:lnTo>
                  <a:pt x="1018" y="3"/>
                </a:lnTo>
                <a:lnTo>
                  <a:pt x="1018" y="2"/>
                </a:lnTo>
                <a:lnTo>
                  <a:pt x="1017" y="2"/>
                </a:lnTo>
                <a:lnTo>
                  <a:pt x="1018" y="1"/>
                </a:lnTo>
                <a:lnTo>
                  <a:pt x="1018" y="1"/>
                </a:lnTo>
                <a:lnTo>
                  <a:pt x="1018" y="0"/>
                </a:lnTo>
                <a:lnTo>
                  <a:pt x="1020" y="0"/>
                </a:lnTo>
                <a:lnTo>
                  <a:pt x="1020" y="0"/>
                </a:lnTo>
                <a:close/>
                <a:moveTo>
                  <a:pt x="1055" y="3"/>
                </a:moveTo>
                <a:lnTo>
                  <a:pt x="1030" y="3"/>
                </a:lnTo>
                <a:lnTo>
                  <a:pt x="1029" y="3"/>
                </a:lnTo>
                <a:lnTo>
                  <a:pt x="1029" y="3"/>
                </a:lnTo>
                <a:lnTo>
                  <a:pt x="1028" y="2"/>
                </a:lnTo>
                <a:lnTo>
                  <a:pt x="1028" y="2"/>
                </a:lnTo>
                <a:lnTo>
                  <a:pt x="1028" y="1"/>
                </a:lnTo>
                <a:lnTo>
                  <a:pt x="1029" y="1"/>
                </a:lnTo>
                <a:lnTo>
                  <a:pt x="1029" y="0"/>
                </a:lnTo>
                <a:lnTo>
                  <a:pt x="1030" y="0"/>
                </a:lnTo>
                <a:lnTo>
                  <a:pt x="1055" y="0"/>
                </a:lnTo>
                <a:lnTo>
                  <a:pt x="1056" y="0"/>
                </a:lnTo>
                <a:lnTo>
                  <a:pt x="1056" y="1"/>
                </a:lnTo>
                <a:lnTo>
                  <a:pt x="1057" y="2"/>
                </a:lnTo>
                <a:lnTo>
                  <a:pt x="1056" y="3"/>
                </a:lnTo>
                <a:lnTo>
                  <a:pt x="1056" y="3"/>
                </a:lnTo>
                <a:lnTo>
                  <a:pt x="1055" y="3"/>
                </a:lnTo>
                <a:lnTo>
                  <a:pt x="1055" y="3"/>
                </a:lnTo>
                <a:close/>
                <a:moveTo>
                  <a:pt x="1013" y="3"/>
                </a:moveTo>
                <a:lnTo>
                  <a:pt x="988" y="3"/>
                </a:lnTo>
                <a:lnTo>
                  <a:pt x="987" y="3"/>
                </a:lnTo>
                <a:lnTo>
                  <a:pt x="986" y="3"/>
                </a:lnTo>
                <a:lnTo>
                  <a:pt x="986" y="2"/>
                </a:lnTo>
                <a:lnTo>
                  <a:pt x="986" y="2"/>
                </a:lnTo>
                <a:lnTo>
                  <a:pt x="986" y="1"/>
                </a:lnTo>
                <a:lnTo>
                  <a:pt x="986" y="1"/>
                </a:lnTo>
                <a:lnTo>
                  <a:pt x="987" y="0"/>
                </a:lnTo>
                <a:lnTo>
                  <a:pt x="988" y="0"/>
                </a:lnTo>
                <a:lnTo>
                  <a:pt x="1013" y="0"/>
                </a:lnTo>
                <a:lnTo>
                  <a:pt x="1013" y="0"/>
                </a:lnTo>
                <a:lnTo>
                  <a:pt x="1014" y="1"/>
                </a:lnTo>
                <a:lnTo>
                  <a:pt x="1014" y="1"/>
                </a:lnTo>
                <a:lnTo>
                  <a:pt x="1014" y="2"/>
                </a:lnTo>
                <a:lnTo>
                  <a:pt x="1014" y="2"/>
                </a:lnTo>
                <a:lnTo>
                  <a:pt x="1014" y="3"/>
                </a:lnTo>
                <a:lnTo>
                  <a:pt x="1013" y="3"/>
                </a:lnTo>
                <a:lnTo>
                  <a:pt x="1013" y="3"/>
                </a:lnTo>
                <a:lnTo>
                  <a:pt x="1013" y="3"/>
                </a:lnTo>
                <a:close/>
                <a:moveTo>
                  <a:pt x="970" y="3"/>
                </a:moveTo>
                <a:lnTo>
                  <a:pt x="945" y="3"/>
                </a:lnTo>
                <a:lnTo>
                  <a:pt x="945" y="3"/>
                </a:lnTo>
                <a:lnTo>
                  <a:pt x="944" y="3"/>
                </a:lnTo>
                <a:lnTo>
                  <a:pt x="944" y="2"/>
                </a:lnTo>
                <a:lnTo>
                  <a:pt x="944" y="2"/>
                </a:lnTo>
                <a:lnTo>
                  <a:pt x="944" y="1"/>
                </a:lnTo>
                <a:lnTo>
                  <a:pt x="944" y="1"/>
                </a:lnTo>
                <a:lnTo>
                  <a:pt x="945" y="0"/>
                </a:lnTo>
                <a:lnTo>
                  <a:pt x="945" y="0"/>
                </a:lnTo>
                <a:lnTo>
                  <a:pt x="970" y="0"/>
                </a:lnTo>
                <a:lnTo>
                  <a:pt x="971" y="0"/>
                </a:lnTo>
                <a:lnTo>
                  <a:pt x="971" y="1"/>
                </a:lnTo>
                <a:lnTo>
                  <a:pt x="972" y="1"/>
                </a:lnTo>
                <a:lnTo>
                  <a:pt x="972" y="2"/>
                </a:lnTo>
                <a:lnTo>
                  <a:pt x="972" y="2"/>
                </a:lnTo>
                <a:lnTo>
                  <a:pt x="971" y="3"/>
                </a:lnTo>
                <a:lnTo>
                  <a:pt x="971" y="3"/>
                </a:lnTo>
                <a:lnTo>
                  <a:pt x="970" y="3"/>
                </a:lnTo>
                <a:lnTo>
                  <a:pt x="970" y="3"/>
                </a:lnTo>
                <a:close/>
                <a:moveTo>
                  <a:pt x="928" y="3"/>
                </a:moveTo>
                <a:lnTo>
                  <a:pt x="903" y="3"/>
                </a:lnTo>
                <a:lnTo>
                  <a:pt x="902" y="3"/>
                </a:lnTo>
                <a:lnTo>
                  <a:pt x="902" y="3"/>
                </a:lnTo>
                <a:lnTo>
                  <a:pt x="901" y="2"/>
                </a:lnTo>
                <a:lnTo>
                  <a:pt x="901" y="2"/>
                </a:lnTo>
                <a:lnTo>
                  <a:pt x="901" y="1"/>
                </a:lnTo>
                <a:lnTo>
                  <a:pt x="902" y="1"/>
                </a:lnTo>
                <a:lnTo>
                  <a:pt x="902" y="0"/>
                </a:lnTo>
                <a:lnTo>
                  <a:pt x="903" y="0"/>
                </a:lnTo>
                <a:lnTo>
                  <a:pt x="928" y="0"/>
                </a:lnTo>
                <a:lnTo>
                  <a:pt x="928" y="0"/>
                </a:lnTo>
                <a:lnTo>
                  <a:pt x="929" y="1"/>
                </a:lnTo>
                <a:lnTo>
                  <a:pt x="929" y="1"/>
                </a:lnTo>
                <a:lnTo>
                  <a:pt x="929" y="2"/>
                </a:lnTo>
                <a:lnTo>
                  <a:pt x="929" y="2"/>
                </a:lnTo>
                <a:lnTo>
                  <a:pt x="929" y="3"/>
                </a:lnTo>
                <a:lnTo>
                  <a:pt x="928" y="3"/>
                </a:lnTo>
                <a:lnTo>
                  <a:pt x="928" y="3"/>
                </a:lnTo>
                <a:lnTo>
                  <a:pt x="928" y="3"/>
                </a:lnTo>
                <a:close/>
                <a:moveTo>
                  <a:pt x="885" y="3"/>
                </a:moveTo>
                <a:lnTo>
                  <a:pt x="860" y="3"/>
                </a:lnTo>
                <a:lnTo>
                  <a:pt x="860" y="3"/>
                </a:lnTo>
                <a:lnTo>
                  <a:pt x="859" y="3"/>
                </a:lnTo>
                <a:lnTo>
                  <a:pt x="859" y="2"/>
                </a:lnTo>
                <a:lnTo>
                  <a:pt x="859" y="2"/>
                </a:lnTo>
                <a:lnTo>
                  <a:pt x="859" y="1"/>
                </a:lnTo>
                <a:lnTo>
                  <a:pt x="859" y="1"/>
                </a:lnTo>
                <a:lnTo>
                  <a:pt x="860" y="0"/>
                </a:lnTo>
                <a:lnTo>
                  <a:pt x="860" y="0"/>
                </a:lnTo>
                <a:lnTo>
                  <a:pt x="885" y="0"/>
                </a:lnTo>
                <a:lnTo>
                  <a:pt x="886" y="0"/>
                </a:lnTo>
                <a:lnTo>
                  <a:pt x="886" y="1"/>
                </a:lnTo>
                <a:lnTo>
                  <a:pt x="887" y="1"/>
                </a:lnTo>
                <a:lnTo>
                  <a:pt x="887" y="2"/>
                </a:lnTo>
                <a:lnTo>
                  <a:pt x="887" y="2"/>
                </a:lnTo>
                <a:lnTo>
                  <a:pt x="886" y="3"/>
                </a:lnTo>
                <a:lnTo>
                  <a:pt x="886" y="3"/>
                </a:lnTo>
                <a:lnTo>
                  <a:pt x="885" y="3"/>
                </a:lnTo>
                <a:lnTo>
                  <a:pt x="885" y="3"/>
                </a:lnTo>
                <a:close/>
                <a:moveTo>
                  <a:pt x="843" y="3"/>
                </a:moveTo>
                <a:lnTo>
                  <a:pt x="818" y="3"/>
                </a:lnTo>
                <a:lnTo>
                  <a:pt x="817" y="3"/>
                </a:lnTo>
                <a:lnTo>
                  <a:pt x="817" y="3"/>
                </a:lnTo>
                <a:lnTo>
                  <a:pt x="816" y="2"/>
                </a:lnTo>
                <a:lnTo>
                  <a:pt x="816" y="2"/>
                </a:lnTo>
                <a:lnTo>
                  <a:pt x="816" y="1"/>
                </a:lnTo>
                <a:lnTo>
                  <a:pt x="817" y="1"/>
                </a:lnTo>
                <a:lnTo>
                  <a:pt x="817" y="0"/>
                </a:lnTo>
                <a:lnTo>
                  <a:pt x="818" y="0"/>
                </a:lnTo>
                <a:lnTo>
                  <a:pt x="843" y="0"/>
                </a:lnTo>
                <a:lnTo>
                  <a:pt x="844" y="0"/>
                </a:lnTo>
                <a:lnTo>
                  <a:pt x="844" y="1"/>
                </a:lnTo>
                <a:lnTo>
                  <a:pt x="844" y="1"/>
                </a:lnTo>
                <a:lnTo>
                  <a:pt x="845" y="2"/>
                </a:lnTo>
                <a:lnTo>
                  <a:pt x="844" y="2"/>
                </a:lnTo>
                <a:lnTo>
                  <a:pt x="844" y="3"/>
                </a:lnTo>
                <a:lnTo>
                  <a:pt x="844" y="3"/>
                </a:lnTo>
                <a:lnTo>
                  <a:pt x="843" y="3"/>
                </a:lnTo>
                <a:lnTo>
                  <a:pt x="843" y="3"/>
                </a:lnTo>
                <a:close/>
                <a:moveTo>
                  <a:pt x="801" y="3"/>
                </a:moveTo>
                <a:lnTo>
                  <a:pt x="776" y="3"/>
                </a:lnTo>
                <a:lnTo>
                  <a:pt x="775" y="3"/>
                </a:lnTo>
                <a:lnTo>
                  <a:pt x="774" y="3"/>
                </a:lnTo>
                <a:lnTo>
                  <a:pt x="774" y="2"/>
                </a:lnTo>
                <a:lnTo>
                  <a:pt x="774" y="2"/>
                </a:lnTo>
                <a:lnTo>
                  <a:pt x="774" y="1"/>
                </a:lnTo>
                <a:lnTo>
                  <a:pt x="774" y="1"/>
                </a:lnTo>
                <a:lnTo>
                  <a:pt x="775" y="0"/>
                </a:lnTo>
                <a:lnTo>
                  <a:pt x="776" y="0"/>
                </a:lnTo>
                <a:lnTo>
                  <a:pt x="801" y="0"/>
                </a:lnTo>
                <a:lnTo>
                  <a:pt x="801" y="0"/>
                </a:lnTo>
                <a:lnTo>
                  <a:pt x="802" y="1"/>
                </a:lnTo>
                <a:lnTo>
                  <a:pt x="802" y="1"/>
                </a:lnTo>
                <a:lnTo>
                  <a:pt x="802" y="2"/>
                </a:lnTo>
                <a:lnTo>
                  <a:pt x="802" y="2"/>
                </a:lnTo>
                <a:lnTo>
                  <a:pt x="802" y="3"/>
                </a:lnTo>
                <a:lnTo>
                  <a:pt x="801" y="3"/>
                </a:lnTo>
                <a:lnTo>
                  <a:pt x="801" y="3"/>
                </a:lnTo>
                <a:lnTo>
                  <a:pt x="801" y="3"/>
                </a:lnTo>
                <a:close/>
                <a:moveTo>
                  <a:pt x="758" y="3"/>
                </a:moveTo>
                <a:lnTo>
                  <a:pt x="733" y="3"/>
                </a:lnTo>
                <a:lnTo>
                  <a:pt x="732" y="3"/>
                </a:lnTo>
                <a:lnTo>
                  <a:pt x="732" y="3"/>
                </a:lnTo>
                <a:lnTo>
                  <a:pt x="732" y="2"/>
                </a:lnTo>
                <a:lnTo>
                  <a:pt x="731" y="2"/>
                </a:lnTo>
                <a:lnTo>
                  <a:pt x="732" y="1"/>
                </a:lnTo>
                <a:lnTo>
                  <a:pt x="732" y="1"/>
                </a:lnTo>
                <a:lnTo>
                  <a:pt x="732" y="0"/>
                </a:lnTo>
                <a:lnTo>
                  <a:pt x="733" y="0"/>
                </a:lnTo>
                <a:lnTo>
                  <a:pt x="758" y="0"/>
                </a:lnTo>
                <a:lnTo>
                  <a:pt x="759" y="0"/>
                </a:lnTo>
                <a:lnTo>
                  <a:pt x="759" y="1"/>
                </a:lnTo>
                <a:lnTo>
                  <a:pt x="760" y="1"/>
                </a:lnTo>
                <a:lnTo>
                  <a:pt x="760" y="2"/>
                </a:lnTo>
                <a:lnTo>
                  <a:pt x="760" y="2"/>
                </a:lnTo>
                <a:lnTo>
                  <a:pt x="759" y="3"/>
                </a:lnTo>
                <a:lnTo>
                  <a:pt x="759" y="3"/>
                </a:lnTo>
                <a:lnTo>
                  <a:pt x="758" y="3"/>
                </a:lnTo>
                <a:lnTo>
                  <a:pt x="758" y="3"/>
                </a:lnTo>
                <a:close/>
                <a:moveTo>
                  <a:pt x="716" y="3"/>
                </a:moveTo>
                <a:lnTo>
                  <a:pt x="691" y="3"/>
                </a:lnTo>
                <a:lnTo>
                  <a:pt x="690" y="3"/>
                </a:lnTo>
                <a:lnTo>
                  <a:pt x="690" y="3"/>
                </a:lnTo>
                <a:lnTo>
                  <a:pt x="689" y="2"/>
                </a:lnTo>
                <a:lnTo>
                  <a:pt x="689" y="2"/>
                </a:lnTo>
                <a:lnTo>
                  <a:pt x="689" y="1"/>
                </a:lnTo>
                <a:lnTo>
                  <a:pt x="690" y="1"/>
                </a:lnTo>
                <a:lnTo>
                  <a:pt x="690" y="0"/>
                </a:lnTo>
                <a:lnTo>
                  <a:pt x="691" y="0"/>
                </a:lnTo>
                <a:lnTo>
                  <a:pt x="716" y="0"/>
                </a:lnTo>
                <a:lnTo>
                  <a:pt x="716" y="0"/>
                </a:lnTo>
                <a:lnTo>
                  <a:pt x="717" y="1"/>
                </a:lnTo>
                <a:lnTo>
                  <a:pt x="717" y="1"/>
                </a:lnTo>
                <a:lnTo>
                  <a:pt x="717" y="2"/>
                </a:lnTo>
                <a:lnTo>
                  <a:pt x="717" y="2"/>
                </a:lnTo>
                <a:lnTo>
                  <a:pt x="717" y="3"/>
                </a:lnTo>
                <a:lnTo>
                  <a:pt x="716" y="3"/>
                </a:lnTo>
                <a:lnTo>
                  <a:pt x="716" y="3"/>
                </a:lnTo>
                <a:lnTo>
                  <a:pt x="716" y="3"/>
                </a:lnTo>
                <a:close/>
                <a:moveTo>
                  <a:pt x="673" y="3"/>
                </a:moveTo>
                <a:lnTo>
                  <a:pt x="648" y="3"/>
                </a:lnTo>
                <a:lnTo>
                  <a:pt x="648" y="3"/>
                </a:lnTo>
                <a:lnTo>
                  <a:pt x="647" y="3"/>
                </a:lnTo>
                <a:lnTo>
                  <a:pt x="647" y="2"/>
                </a:lnTo>
                <a:lnTo>
                  <a:pt x="647" y="2"/>
                </a:lnTo>
                <a:lnTo>
                  <a:pt x="647" y="1"/>
                </a:lnTo>
                <a:lnTo>
                  <a:pt x="647" y="1"/>
                </a:lnTo>
                <a:lnTo>
                  <a:pt x="648" y="0"/>
                </a:lnTo>
                <a:lnTo>
                  <a:pt x="648" y="0"/>
                </a:lnTo>
                <a:lnTo>
                  <a:pt x="673" y="0"/>
                </a:lnTo>
                <a:lnTo>
                  <a:pt x="674" y="0"/>
                </a:lnTo>
                <a:lnTo>
                  <a:pt x="674" y="1"/>
                </a:lnTo>
                <a:lnTo>
                  <a:pt x="675" y="1"/>
                </a:lnTo>
                <a:lnTo>
                  <a:pt x="675" y="2"/>
                </a:lnTo>
                <a:lnTo>
                  <a:pt x="675" y="2"/>
                </a:lnTo>
                <a:lnTo>
                  <a:pt x="674" y="3"/>
                </a:lnTo>
                <a:lnTo>
                  <a:pt x="674" y="3"/>
                </a:lnTo>
                <a:lnTo>
                  <a:pt x="673" y="3"/>
                </a:lnTo>
                <a:lnTo>
                  <a:pt x="673" y="3"/>
                </a:lnTo>
                <a:close/>
                <a:moveTo>
                  <a:pt x="631" y="3"/>
                </a:moveTo>
                <a:lnTo>
                  <a:pt x="606" y="3"/>
                </a:lnTo>
                <a:lnTo>
                  <a:pt x="605" y="3"/>
                </a:lnTo>
                <a:lnTo>
                  <a:pt x="605" y="3"/>
                </a:lnTo>
                <a:lnTo>
                  <a:pt x="604" y="2"/>
                </a:lnTo>
                <a:lnTo>
                  <a:pt x="605" y="1"/>
                </a:lnTo>
                <a:lnTo>
                  <a:pt x="605" y="0"/>
                </a:lnTo>
                <a:lnTo>
                  <a:pt x="606" y="0"/>
                </a:lnTo>
                <a:lnTo>
                  <a:pt x="631" y="0"/>
                </a:lnTo>
                <a:lnTo>
                  <a:pt x="632" y="0"/>
                </a:lnTo>
                <a:lnTo>
                  <a:pt x="632" y="1"/>
                </a:lnTo>
                <a:lnTo>
                  <a:pt x="632" y="1"/>
                </a:lnTo>
                <a:lnTo>
                  <a:pt x="633" y="2"/>
                </a:lnTo>
                <a:lnTo>
                  <a:pt x="632" y="2"/>
                </a:lnTo>
                <a:lnTo>
                  <a:pt x="632" y="3"/>
                </a:lnTo>
                <a:lnTo>
                  <a:pt x="632" y="3"/>
                </a:lnTo>
                <a:lnTo>
                  <a:pt x="631" y="3"/>
                </a:lnTo>
                <a:lnTo>
                  <a:pt x="631" y="3"/>
                </a:lnTo>
                <a:close/>
                <a:moveTo>
                  <a:pt x="588" y="3"/>
                </a:moveTo>
                <a:lnTo>
                  <a:pt x="563" y="3"/>
                </a:lnTo>
                <a:lnTo>
                  <a:pt x="563" y="3"/>
                </a:lnTo>
                <a:lnTo>
                  <a:pt x="562" y="3"/>
                </a:lnTo>
                <a:lnTo>
                  <a:pt x="562" y="2"/>
                </a:lnTo>
                <a:lnTo>
                  <a:pt x="562" y="2"/>
                </a:lnTo>
                <a:lnTo>
                  <a:pt x="562" y="1"/>
                </a:lnTo>
                <a:lnTo>
                  <a:pt x="562" y="1"/>
                </a:lnTo>
                <a:lnTo>
                  <a:pt x="563" y="0"/>
                </a:lnTo>
                <a:lnTo>
                  <a:pt x="563" y="0"/>
                </a:lnTo>
                <a:lnTo>
                  <a:pt x="588" y="0"/>
                </a:lnTo>
                <a:lnTo>
                  <a:pt x="589" y="0"/>
                </a:lnTo>
                <a:lnTo>
                  <a:pt x="590" y="1"/>
                </a:lnTo>
                <a:lnTo>
                  <a:pt x="590" y="2"/>
                </a:lnTo>
                <a:lnTo>
                  <a:pt x="590" y="3"/>
                </a:lnTo>
                <a:lnTo>
                  <a:pt x="589" y="3"/>
                </a:lnTo>
                <a:lnTo>
                  <a:pt x="588" y="3"/>
                </a:lnTo>
                <a:lnTo>
                  <a:pt x="588" y="3"/>
                </a:lnTo>
                <a:close/>
                <a:moveTo>
                  <a:pt x="546" y="3"/>
                </a:moveTo>
                <a:lnTo>
                  <a:pt x="521" y="3"/>
                </a:lnTo>
                <a:lnTo>
                  <a:pt x="520" y="3"/>
                </a:lnTo>
                <a:lnTo>
                  <a:pt x="520" y="3"/>
                </a:lnTo>
                <a:lnTo>
                  <a:pt x="520" y="2"/>
                </a:lnTo>
                <a:lnTo>
                  <a:pt x="519" y="2"/>
                </a:lnTo>
                <a:lnTo>
                  <a:pt x="520" y="1"/>
                </a:lnTo>
                <a:lnTo>
                  <a:pt x="520" y="1"/>
                </a:lnTo>
                <a:lnTo>
                  <a:pt x="520" y="0"/>
                </a:lnTo>
                <a:lnTo>
                  <a:pt x="521" y="0"/>
                </a:lnTo>
                <a:lnTo>
                  <a:pt x="546" y="0"/>
                </a:lnTo>
                <a:lnTo>
                  <a:pt x="547" y="0"/>
                </a:lnTo>
                <a:lnTo>
                  <a:pt x="547" y="1"/>
                </a:lnTo>
                <a:lnTo>
                  <a:pt x="548" y="1"/>
                </a:lnTo>
                <a:lnTo>
                  <a:pt x="548" y="2"/>
                </a:lnTo>
                <a:lnTo>
                  <a:pt x="548" y="2"/>
                </a:lnTo>
                <a:lnTo>
                  <a:pt x="547" y="3"/>
                </a:lnTo>
                <a:lnTo>
                  <a:pt x="547" y="3"/>
                </a:lnTo>
                <a:lnTo>
                  <a:pt x="546" y="3"/>
                </a:lnTo>
                <a:lnTo>
                  <a:pt x="546" y="3"/>
                </a:lnTo>
                <a:close/>
                <a:moveTo>
                  <a:pt x="504" y="3"/>
                </a:moveTo>
                <a:lnTo>
                  <a:pt x="479" y="3"/>
                </a:lnTo>
                <a:lnTo>
                  <a:pt x="478" y="3"/>
                </a:lnTo>
                <a:lnTo>
                  <a:pt x="478" y="3"/>
                </a:lnTo>
                <a:lnTo>
                  <a:pt x="477" y="2"/>
                </a:lnTo>
                <a:lnTo>
                  <a:pt x="477" y="2"/>
                </a:lnTo>
                <a:lnTo>
                  <a:pt x="477" y="1"/>
                </a:lnTo>
                <a:lnTo>
                  <a:pt x="478" y="1"/>
                </a:lnTo>
                <a:lnTo>
                  <a:pt x="478" y="0"/>
                </a:lnTo>
                <a:lnTo>
                  <a:pt x="479" y="0"/>
                </a:lnTo>
                <a:lnTo>
                  <a:pt x="504" y="0"/>
                </a:lnTo>
                <a:lnTo>
                  <a:pt x="504" y="0"/>
                </a:lnTo>
                <a:lnTo>
                  <a:pt x="505" y="1"/>
                </a:lnTo>
                <a:lnTo>
                  <a:pt x="505" y="1"/>
                </a:lnTo>
                <a:lnTo>
                  <a:pt x="505" y="2"/>
                </a:lnTo>
                <a:lnTo>
                  <a:pt x="505" y="2"/>
                </a:lnTo>
                <a:lnTo>
                  <a:pt x="505" y="3"/>
                </a:lnTo>
                <a:lnTo>
                  <a:pt x="504" y="3"/>
                </a:lnTo>
                <a:lnTo>
                  <a:pt x="504" y="3"/>
                </a:lnTo>
                <a:lnTo>
                  <a:pt x="504" y="3"/>
                </a:lnTo>
                <a:close/>
                <a:moveTo>
                  <a:pt x="461" y="3"/>
                </a:moveTo>
                <a:lnTo>
                  <a:pt x="436" y="3"/>
                </a:lnTo>
                <a:lnTo>
                  <a:pt x="436" y="3"/>
                </a:lnTo>
                <a:lnTo>
                  <a:pt x="435" y="3"/>
                </a:lnTo>
                <a:lnTo>
                  <a:pt x="435" y="2"/>
                </a:lnTo>
                <a:lnTo>
                  <a:pt x="435" y="2"/>
                </a:lnTo>
                <a:lnTo>
                  <a:pt x="435" y="1"/>
                </a:lnTo>
                <a:lnTo>
                  <a:pt x="435" y="1"/>
                </a:lnTo>
                <a:lnTo>
                  <a:pt x="436" y="0"/>
                </a:lnTo>
                <a:lnTo>
                  <a:pt x="436" y="0"/>
                </a:lnTo>
                <a:lnTo>
                  <a:pt x="461" y="0"/>
                </a:lnTo>
                <a:lnTo>
                  <a:pt x="462" y="0"/>
                </a:lnTo>
                <a:lnTo>
                  <a:pt x="462" y="1"/>
                </a:lnTo>
                <a:lnTo>
                  <a:pt x="463" y="1"/>
                </a:lnTo>
                <a:lnTo>
                  <a:pt x="463" y="2"/>
                </a:lnTo>
                <a:lnTo>
                  <a:pt x="463" y="2"/>
                </a:lnTo>
                <a:lnTo>
                  <a:pt x="462" y="3"/>
                </a:lnTo>
                <a:lnTo>
                  <a:pt x="462" y="3"/>
                </a:lnTo>
                <a:lnTo>
                  <a:pt x="461" y="3"/>
                </a:lnTo>
                <a:lnTo>
                  <a:pt x="461" y="3"/>
                </a:lnTo>
                <a:close/>
                <a:moveTo>
                  <a:pt x="419" y="3"/>
                </a:moveTo>
                <a:lnTo>
                  <a:pt x="394" y="3"/>
                </a:lnTo>
                <a:lnTo>
                  <a:pt x="393" y="3"/>
                </a:lnTo>
                <a:lnTo>
                  <a:pt x="393" y="3"/>
                </a:lnTo>
                <a:lnTo>
                  <a:pt x="392" y="2"/>
                </a:lnTo>
                <a:lnTo>
                  <a:pt x="392" y="2"/>
                </a:lnTo>
                <a:lnTo>
                  <a:pt x="392" y="1"/>
                </a:lnTo>
                <a:lnTo>
                  <a:pt x="393" y="1"/>
                </a:lnTo>
                <a:lnTo>
                  <a:pt x="393" y="0"/>
                </a:lnTo>
                <a:lnTo>
                  <a:pt x="394" y="0"/>
                </a:lnTo>
                <a:lnTo>
                  <a:pt x="419" y="0"/>
                </a:lnTo>
                <a:lnTo>
                  <a:pt x="419" y="0"/>
                </a:lnTo>
                <a:lnTo>
                  <a:pt x="420" y="1"/>
                </a:lnTo>
                <a:lnTo>
                  <a:pt x="420" y="2"/>
                </a:lnTo>
                <a:lnTo>
                  <a:pt x="420" y="3"/>
                </a:lnTo>
                <a:lnTo>
                  <a:pt x="419" y="3"/>
                </a:lnTo>
                <a:lnTo>
                  <a:pt x="419" y="3"/>
                </a:lnTo>
                <a:lnTo>
                  <a:pt x="419" y="3"/>
                </a:lnTo>
                <a:close/>
                <a:moveTo>
                  <a:pt x="376" y="3"/>
                </a:moveTo>
                <a:lnTo>
                  <a:pt x="351" y="3"/>
                </a:lnTo>
                <a:lnTo>
                  <a:pt x="351" y="3"/>
                </a:lnTo>
                <a:lnTo>
                  <a:pt x="350" y="3"/>
                </a:lnTo>
                <a:lnTo>
                  <a:pt x="350" y="2"/>
                </a:lnTo>
                <a:lnTo>
                  <a:pt x="350" y="2"/>
                </a:lnTo>
                <a:lnTo>
                  <a:pt x="350" y="1"/>
                </a:lnTo>
                <a:lnTo>
                  <a:pt x="350" y="1"/>
                </a:lnTo>
                <a:lnTo>
                  <a:pt x="351" y="0"/>
                </a:lnTo>
                <a:lnTo>
                  <a:pt x="351" y="0"/>
                </a:lnTo>
                <a:lnTo>
                  <a:pt x="376" y="0"/>
                </a:lnTo>
                <a:lnTo>
                  <a:pt x="377" y="0"/>
                </a:lnTo>
                <a:lnTo>
                  <a:pt x="378" y="1"/>
                </a:lnTo>
                <a:lnTo>
                  <a:pt x="378" y="1"/>
                </a:lnTo>
                <a:lnTo>
                  <a:pt x="378" y="2"/>
                </a:lnTo>
                <a:lnTo>
                  <a:pt x="378" y="2"/>
                </a:lnTo>
                <a:lnTo>
                  <a:pt x="378" y="3"/>
                </a:lnTo>
                <a:lnTo>
                  <a:pt x="377" y="3"/>
                </a:lnTo>
                <a:lnTo>
                  <a:pt x="376" y="3"/>
                </a:lnTo>
                <a:lnTo>
                  <a:pt x="376" y="3"/>
                </a:lnTo>
                <a:close/>
                <a:moveTo>
                  <a:pt x="334" y="3"/>
                </a:moveTo>
                <a:lnTo>
                  <a:pt x="309" y="3"/>
                </a:lnTo>
                <a:lnTo>
                  <a:pt x="308" y="3"/>
                </a:lnTo>
                <a:lnTo>
                  <a:pt x="308" y="3"/>
                </a:lnTo>
                <a:lnTo>
                  <a:pt x="308" y="2"/>
                </a:lnTo>
                <a:lnTo>
                  <a:pt x="307" y="2"/>
                </a:lnTo>
                <a:lnTo>
                  <a:pt x="308" y="1"/>
                </a:lnTo>
                <a:lnTo>
                  <a:pt x="308" y="1"/>
                </a:lnTo>
                <a:lnTo>
                  <a:pt x="308" y="0"/>
                </a:lnTo>
                <a:lnTo>
                  <a:pt x="309" y="0"/>
                </a:lnTo>
                <a:lnTo>
                  <a:pt x="334" y="0"/>
                </a:lnTo>
                <a:lnTo>
                  <a:pt x="335" y="0"/>
                </a:lnTo>
                <a:lnTo>
                  <a:pt x="335" y="1"/>
                </a:lnTo>
                <a:lnTo>
                  <a:pt x="336" y="1"/>
                </a:lnTo>
                <a:lnTo>
                  <a:pt x="336" y="2"/>
                </a:lnTo>
                <a:lnTo>
                  <a:pt x="336" y="2"/>
                </a:lnTo>
                <a:lnTo>
                  <a:pt x="335" y="3"/>
                </a:lnTo>
                <a:lnTo>
                  <a:pt x="335" y="3"/>
                </a:lnTo>
                <a:lnTo>
                  <a:pt x="334" y="3"/>
                </a:lnTo>
                <a:lnTo>
                  <a:pt x="334" y="3"/>
                </a:lnTo>
                <a:close/>
                <a:moveTo>
                  <a:pt x="292" y="3"/>
                </a:moveTo>
                <a:lnTo>
                  <a:pt x="267" y="3"/>
                </a:lnTo>
                <a:lnTo>
                  <a:pt x="266" y="3"/>
                </a:lnTo>
                <a:lnTo>
                  <a:pt x="265" y="3"/>
                </a:lnTo>
                <a:lnTo>
                  <a:pt x="265" y="2"/>
                </a:lnTo>
                <a:lnTo>
                  <a:pt x="265" y="2"/>
                </a:lnTo>
                <a:lnTo>
                  <a:pt x="265" y="1"/>
                </a:lnTo>
                <a:lnTo>
                  <a:pt x="265" y="1"/>
                </a:lnTo>
                <a:lnTo>
                  <a:pt x="266" y="0"/>
                </a:lnTo>
                <a:lnTo>
                  <a:pt x="267" y="0"/>
                </a:lnTo>
                <a:lnTo>
                  <a:pt x="292" y="0"/>
                </a:lnTo>
                <a:lnTo>
                  <a:pt x="292" y="0"/>
                </a:lnTo>
                <a:lnTo>
                  <a:pt x="293" y="1"/>
                </a:lnTo>
                <a:lnTo>
                  <a:pt x="293" y="1"/>
                </a:lnTo>
                <a:lnTo>
                  <a:pt x="293" y="2"/>
                </a:lnTo>
                <a:lnTo>
                  <a:pt x="293" y="2"/>
                </a:lnTo>
                <a:lnTo>
                  <a:pt x="293" y="3"/>
                </a:lnTo>
                <a:lnTo>
                  <a:pt x="292" y="3"/>
                </a:lnTo>
                <a:lnTo>
                  <a:pt x="292" y="3"/>
                </a:lnTo>
                <a:lnTo>
                  <a:pt x="292" y="3"/>
                </a:lnTo>
                <a:close/>
                <a:moveTo>
                  <a:pt x="249" y="3"/>
                </a:moveTo>
                <a:lnTo>
                  <a:pt x="224" y="3"/>
                </a:lnTo>
                <a:lnTo>
                  <a:pt x="224" y="3"/>
                </a:lnTo>
                <a:lnTo>
                  <a:pt x="223" y="3"/>
                </a:lnTo>
                <a:lnTo>
                  <a:pt x="223" y="2"/>
                </a:lnTo>
                <a:lnTo>
                  <a:pt x="223" y="2"/>
                </a:lnTo>
                <a:lnTo>
                  <a:pt x="223" y="1"/>
                </a:lnTo>
                <a:lnTo>
                  <a:pt x="223" y="1"/>
                </a:lnTo>
                <a:lnTo>
                  <a:pt x="224" y="0"/>
                </a:lnTo>
                <a:lnTo>
                  <a:pt x="224" y="0"/>
                </a:lnTo>
                <a:lnTo>
                  <a:pt x="249" y="0"/>
                </a:lnTo>
                <a:lnTo>
                  <a:pt x="250" y="0"/>
                </a:lnTo>
                <a:lnTo>
                  <a:pt x="250" y="1"/>
                </a:lnTo>
                <a:lnTo>
                  <a:pt x="251" y="1"/>
                </a:lnTo>
                <a:lnTo>
                  <a:pt x="251" y="2"/>
                </a:lnTo>
                <a:lnTo>
                  <a:pt x="251" y="2"/>
                </a:lnTo>
                <a:lnTo>
                  <a:pt x="250" y="3"/>
                </a:lnTo>
                <a:lnTo>
                  <a:pt x="250" y="3"/>
                </a:lnTo>
                <a:lnTo>
                  <a:pt x="249" y="3"/>
                </a:lnTo>
                <a:lnTo>
                  <a:pt x="249" y="3"/>
                </a:lnTo>
                <a:close/>
                <a:moveTo>
                  <a:pt x="207" y="3"/>
                </a:moveTo>
                <a:lnTo>
                  <a:pt x="182" y="3"/>
                </a:lnTo>
                <a:lnTo>
                  <a:pt x="181" y="3"/>
                </a:lnTo>
                <a:lnTo>
                  <a:pt x="181" y="3"/>
                </a:lnTo>
                <a:lnTo>
                  <a:pt x="180" y="2"/>
                </a:lnTo>
                <a:lnTo>
                  <a:pt x="180" y="2"/>
                </a:lnTo>
                <a:lnTo>
                  <a:pt x="180" y="1"/>
                </a:lnTo>
                <a:lnTo>
                  <a:pt x="181" y="1"/>
                </a:lnTo>
                <a:lnTo>
                  <a:pt x="181" y="0"/>
                </a:lnTo>
                <a:lnTo>
                  <a:pt x="182" y="0"/>
                </a:lnTo>
                <a:lnTo>
                  <a:pt x="207" y="0"/>
                </a:lnTo>
                <a:lnTo>
                  <a:pt x="207" y="0"/>
                </a:lnTo>
                <a:lnTo>
                  <a:pt x="208" y="1"/>
                </a:lnTo>
                <a:lnTo>
                  <a:pt x="208" y="1"/>
                </a:lnTo>
                <a:lnTo>
                  <a:pt x="208" y="2"/>
                </a:lnTo>
                <a:lnTo>
                  <a:pt x="208" y="2"/>
                </a:lnTo>
                <a:lnTo>
                  <a:pt x="208" y="3"/>
                </a:lnTo>
                <a:lnTo>
                  <a:pt x="207" y="3"/>
                </a:lnTo>
                <a:lnTo>
                  <a:pt x="207" y="3"/>
                </a:lnTo>
                <a:lnTo>
                  <a:pt x="207" y="3"/>
                </a:lnTo>
                <a:close/>
                <a:moveTo>
                  <a:pt x="164" y="3"/>
                </a:moveTo>
                <a:lnTo>
                  <a:pt x="139" y="3"/>
                </a:lnTo>
                <a:lnTo>
                  <a:pt x="139" y="3"/>
                </a:lnTo>
                <a:lnTo>
                  <a:pt x="138" y="3"/>
                </a:lnTo>
                <a:lnTo>
                  <a:pt x="138" y="2"/>
                </a:lnTo>
                <a:lnTo>
                  <a:pt x="138" y="1"/>
                </a:lnTo>
                <a:lnTo>
                  <a:pt x="139" y="0"/>
                </a:lnTo>
                <a:lnTo>
                  <a:pt x="139" y="0"/>
                </a:lnTo>
                <a:lnTo>
                  <a:pt x="164" y="0"/>
                </a:lnTo>
                <a:lnTo>
                  <a:pt x="165" y="0"/>
                </a:lnTo>
                <a:lnTo>
                  <a:pt x="166" y="1"/>
                </a:lnTo>
                <a:lnTo>
                  <a:pt x="166" y="1"/>
                </a:lnTo>
                <a:lnTo>
                  <a:pt x="166" y="2"/>
                </a:lnTo>
                <a:lnTo>
                  <a:pt x="166" y="2"/>
                </a:lnTo>
                <a:lnTo>
                  <a:pt x="166" y="3"/>
                </a:lnTo>
                <a:lnTo>
                  <a:pt x="165" y="3"/>
                </a:lnTo>
                <a:lnTo>
                  <a:pt x="164" y="3"/>
                </a:lnTo>
                <a:lnTo>
                  <a:pt x="164" y="3"/>
                </a:lnTo>
                <a:close/>
                <a:moveTo>
                  <a:pt x="122" y="3"/>
                </a:moveTo>
                <a:lnTo>
                  <a:pt x="97" y="3"/>
                </a:lnTo>
                <a:lnTo>
                  <a:pt x="96" y="3"/>
                </a:lnTo>
                <a:lnTo>
                  <a:pt x="96" y="3"/>
                </a:lnTo>
                <a:lnTo>
                  <a:pt x="95" y="2"/>
                </a:lnTo>
                <a:lnTo>
                  <a:pt x="95" y="2"/>
                </a:lnTo>
                <a:lnTo>
                  <a:pt x="95" y="1"/>
                </a:lnTo>
                <a:lnTo>
                  <a:pt x="96" y="1"/>
                </a:lnTo>
                <a:lnTo>
                  <a:pt x="96" y="0"/>
                </a:lnTo>
                <a:lnTo>
                  <a:pt x="97" y="0"/>
                </a:lnTo>
                <a:lnTo>
                  <a:pt x="122" y="0"/>
                </a:lnTo>
                <a:lnTo>
                  <a:pt x="123" y="0"/>
                </a:lnTo>
                <a:lnTo>
                  <a:pt x="123" y="1"/>
                </a:lnTo>
                <a:lnTo>
                  <a:pt x="124" y="1"/>
                </a:lnTo>
                <a:lnTo>
                  <a:pt x="124" y="2"/>
                </a:lnTo>
                <a:lnTo>
                  <a:pt x="124" y="2"/>
                </a:lnTo>
                <a:lnTo>
                  <a:pt x="123" y="3"/>
                </a:lnTo>
                <a:lnTo>
                  <a:pt x="123" y="3"/>
                </a:lnTo>
                <a:lnTo>
                  <a:pt x="122" y="3"/>
                </a:lnTo>
                <a:lnTo>
                  <a:pt x="122" y="3"/>
                </a:lnTo>
                <a:close/>
                <a:moveTo>
                  <a:pt x="80" y="3"/>
                </a:moveTo>
                <a:lnTo>
                  <a:pt x="55" y="3"/>
                </a:lnTo>
                <a:lnTo>
                  <a:pt x="54" y="3"/>
                </a:lnTo>
                <a:lnTo>
                  <a:pt x="53" y="3"/>
                </a:lnTo>
                <a:lnTo>
                  <a:pt x="53" y="2"/>
                </a:lnTo>
                <a:lnTo>
                  <a:pt x="53" y="2"/>
                </a:lnTo>
                <a:lnTo>
                  <a:pt x="53" y="1"/>
                </a:lnTo>
                <a:lnTo>
                  <a:pt x="53" y="1"/>
                </a:lnTo>
                <a:lnTo>
                  <a:pt x="54" y="0"/>
                </a:lnTo>
                <a:lnTo>
                  <a:pt x="55" y="0"/>
                </a:lnTo>
                <a:lnTo>
                  <a:pt x="80" y="0"/>
                </a:lnTo>
                <a:lnTo>
                  <a:pt x="80" y="0"/>
                </a:lnTo>
                <a:lnTo>
                  <a:pt x="81" y="1"/>
                </a:lnTo>
                <a:lnTo>
                  <a:pt x="81" y="1"/>
                </a:lnTo>
                <a:lnTo>
                  <a:pt x="81" y="2"/>
                </a:lnTo>
                <a:lnTo>
                  <a:pt x="81" y="2"/>
                </a:lnTo>
                <a:lnTo>
                  <a:pt x="81" y="3"/>
                </a:lnTo>
                <a:lnTo>
                  <a:pt x="80" y="3"/>
                </a:lnTo>
                <a:lnTo>
                  <a:pt x="80" y="3"/>
                </a:lnTo>
                <a:lnTo>
                  <a:pt x="80" y="3"/>
                </a:lnTo>
                <a:close/>
                <a:moveTo>
                  <a:pt x="37" y="3"/>
                </a:moveTo>
                <a:lnTo>
                  <a:pt x="12" y="3"/>
                </a:lnTo>
                <a:lnTo>
                  <a:pt x="12" y="3"/>
                </a:lnTo>
                <a:lnTo>
                  <a:pt x="11" y="3"/>
                </a:lnTo>
                <a:lnTo>
                  <a:pt x="11" y="2"/>
                </a:lnTo>
                <a:lnTo>
                  <a:pt x="11" y="2"/>
                </a:lnTo>
                <a:lnTo>
                  <a:pt x="11" y="1"/>
                </a:lnTo>
                <a:lnTo>
                  <a:pt x="11" y="1"/>
                </a:lnTo>
                <a:lnTo>
                  <a:pt x="12" y="0"/>
                </a:lnTo>
                <a:lnTo>
                  <a:pt x="12" y="0"/>
                </a:lnTo>
                <a:lnTo>
                  <a:pt x="37" y="0"/>
                </a:lnTo>
                <a:lnTo>
                  <a:pt x="38" y="0"/>
                </a:lnTo>
                <a:lnTo>
                  <a:pt x="38" y="1"/>
                </a:lnTo>
                <a:lnTo>
                  <a:pt x="39" y="1"/>
                </a:lnTo>
                <a:lnTo>
                  <a:pt x="39" y="2"/>
                </a:lnTo>
                <a:lnTo>
                  <a:pt x="39" y="2"/>
                </a:lnTo>
                <a:lnTo>
                  <a:pt x="38" y="3"/>
                </a:lnTo>
                <a:lnTo>
                  <a:pt x="38" y="3"/>
                </a:lnTo>
                <a:lnTo>
                  <a:pt x="37" y="3"/>
                </a:lnTo>
                <a:lnTo>
                  <a:pt x="37" y="3"/>
                </a:lnTo>
                <a:close/>
              </a:path>
            </a:pathLst>
          </a:custGeom>
          <a:solidFill>
            <a:srgbClr val="000000"/>
          </a:solidFill>
          <a:ln w="25400">
            <a:solidFill>
              <a:srgbClr val="000000"/>
            </a:solidFill>
            <a:prstDash val="solid"/>
            <a:round/>
            <a:headEnd/>
            <a:tailEnd/>
          </a:ln>
        </p:spPr>
        <p:txBody>
          <a:bodyPr/>
          <a:lstStyle/>
          <a:p>
            <a:endParaRPr lang="en-US"/>
          </a:p>
        </p:txBody>
      </p:sp>
      <p:sp>
        <p:nvSpPr>
          <p:cNvPr id="303194" name="Freeform 90">
            <a:extLst>
              <a:ext uri="{FF2B5EF4-FFF2-40B4-BE49-F238E27FC236}">
                <a16:creationId xmlns:a16="http://schemas.microsoft.com/office/drawing/2014/main" id="{185A33B9-8367-4E44-9550-FB868FE6795F}"/>
              </a:ext>
            </a:extLst>
          </p:cNvPr>
          <p:cNvSpPr>
            <a:spLocks noEditPoints="1"/>
          </p:cNvSpPr>
          <p:nvPr/>
        </p:nvSpPr>
        <p:spPr bwMode="auto">
          <a:xfrm>
            <a:off x="1946275" y="2962275"/>
            <a:ext cx="1012825" cy="1588"/>
          </a:xfrm>
          <a:custGeom>
            <a:avLst/>
            <a:gdLst>
              <a:gd name="T0" fmla="*/ 0 w 1057"/>
              <a:gd name="T1" fmla="*/ 1 h 3"/>
              <a:gd name="T2" fmla="*/ 42 w 1057"/>
              <a:gd name="T3" fmla="*/ 2 h 3"/>
              <a:gd name="T4" fmla="*/ 111 w 1057"/>
              <a:gd name="T5" fmla="*/ 3 h 3"/>
              <a:gd name="T6" fmla="*/ 155 w 1057"/>
              <a:gd name="T7" fmla="*/ 3 h 3"/>
              <a:gd name="T8" fmla="*/ 197 w 1057"/>
              <a:gd name="T9" fmla="*/ 1 h 3"/>
              <a:gd name="T10" fmla="*/ 172 w 1057"/>
              <a:gd name="T11" fmla="*/ 0 h 3"/>
              <a:gd name="T12" fmla="*/ 212 w 1057"/>
              <a:gd name="T13" fmla="*/ 1 h 3"/>
              <a:gd name="T14" fmla="*/ 255 w 1057"/>
              <a:gd name="T15" fmla="*/ 3 h 3"/>
              <a:gd name="T16" fmla="*/ 324 w 1057"/>
              <a:gd name="T17" fmla="*/ 3 h 3"/>
              <a:gd name="T18" fmla="*/ 367 w 1057"/>
              <a:gd name="T19" fmla="*/ 1 h 3"/>
              <a:gd name="T20" fmla="*/ 342 w 1057"/>
              <a:gd name="T21" fmla="*/ 0 h 3"/>
              <a:gd name="T22" fmla="*/ 381 w 1057"/>
              <a:gd name="T23" fmla="*/ 1 h 3"/>
              <a:gd name="T24" fmla="*/ 426 w 1057"/>
              <a:gd name="T25" fmla="*/ 3 h 3"/>
              <a:gd name="T26" fmla="*/ 494 w 1057"/>
              <a:gd name="T27" fmla="*/ 3 h 3"/>
              <a:gd name="T28" fmla="*/ 536 w 1057"/>
              <a:gd name="T29" fmla="*/ 1 h 3"/>
              <a:gd name="T30" fmla="*/ 578 w 1057"/>
              <a:gd name="T31" fmla="*/ 0 h 3"/>
              <a:gd name="T32" fmla="*/ 552 w 1057"/>
              <a:gd name="T33" fmla="*/ 0 h 3"/>
              <a:gd name="T34" fmla="*/ 594 w 1057"/>
              <a:gd name="T35" fmla="*/ 2 h 3"/>
              <a:gd name="T36" fmla="*/ 662 w 1057"/>
              <a:gd name="T37" fmla="*/ 3 h 3"/>
              <a:gd name="T38" fmla="*/ 706 w 1057"/>
              <a:gd name="T39" fmla="*/ 3 h 3"/>
              <a:gd name="T40" fmla="*/ 748 w 1057"/>
              <a:gd name="T41" fmla="*/ 1 h 3"/>
              <a:gd name="T42" fmla="*/ 790 w 1057"/>
              <a:gd name="T43" fmla="*/ 0 h 3"/>
              <a:gd name="T44" fmla="*/ 764 w 1057"/>
              <a:gd name="T45" fmla="*/ 0 h 3"/>
              <a:gd name="T46" fmla="*/ 806 w 1057"/>
              <a:gd name="T47" fmla="*/ 2 h 3"/>
              <a:gd name="T48" fmla="*/ 874 w 1057"/>
              <a:gd name="T49" fmla="*/ 3 h 3"/>
              <a:gd name="T50" fmla="*/ 919 w 1057"/>
              <a:gd name="T51" fmla="*/ 2 h 3"/>
              <a:gd name="T52" fmla="*/ 959 w 1057"/>
              <a:gd name="T53" fmla="*/ 0 h 3"/>
              <a:gd name="T54" fmla="*/ 934 w 1057"/>
              <a:gd name="T55" fmla="*/ 0 h 3"/>
              <a:gd name="T56" fmla="*/ 975 w 1057"/>
              <a:gd name="T57" fmla="*/ 2 h 3"/>
              <a:gd name="T58" fmla="*/ 1044 w 1057"/>
              <a:gd name="T59" fmla="*/ 3 h 3"/>
              <a:gd name="T60" fmla="*/ 1028 w 1057"/>
              <a:gd name="T61" fmla="*/ 2 h 3"/>
              <a:gd name="T62" fmla="*/ 986 w 1057"/>
              <a:gd name="T63" fmla="*/ 3 h 3"/>
              <a:gd name="T64" fmla="*/ 1013 w 1057"/>
              <a:gd name="T65" fmla="*/ 3 h 3"/>
              <a:gd name="T66" fmla="*/ 972 w 1057"/>
              <a:gd name="T67" fmla="*/ 2 h 3"/>
              <a:gd name="T68" fmla="*/ 928 w 1057"/>
              <a:gd name="T69" fmla="*/ 0 h 3"/>
              <a:gd name="T70" fmla="*/ 859 w 1057"/>
              <a:gd name="T71" fmla="*/ 1 h 3"/>
              <a:gd name="T72" fmla="*/ 817 w 1057"/>
              <a:gd name="T73" fmla="*/ 3 h 3"/>
              <a:gd name="T74" fmla="*/ 843 w 1057"/>
              <a:gd name="T75" fmla="*/ 3 h 3"/>
              <a:gd name="T76" fmla="*/ 802 w 1057"/>
              <a:gd name="T77" fmla="*/ 2 h 3"/>
              <a:gd name="T78" fmla="*/ 759 w 1057"/>
              <a:gd name="T79" fmla="*/ 0 h 3"/>
              <a:gd name="T80" fmla="*/ 690 w 1057"/>
              <a:gd name="T81" fmla="*/ 1 h 3"/>
              <a:gd name="T82" fmla="*/ 647 w 1057"/>
              <a:gd name="T83" fmla="*/ 3 h 3"/>
              <a:gd name="T84" fmla="*/ 673 w 1057"/>
              <a:gd name="T85" fmla="*/ 3 h 3"/>
              <a:gd name="T86" fmla="*/ 632 w 1057"/>
              <a:gd name="T87" fmla="*/ 3 h 3"/>
              <a:gd name="T88" fmla="*/ 590 w 1057"/>
              <a:gd name="T89" fmla="*/ 2 h 3"/>
              <a:gd name="T90" fmla="*/ 547 w 1057"/>
              <a:gd name="T91" fmla="*/ 0 h 3"/>
              <a:gd name="T92" fmla="*/ 478 w 1057"/>
              <a:gd name="T93" fmla="*/ 1 h 3"/>
              <a:gd name="T94" fmla="*/ 435 w 1057"/>
              <a:gd name="T95" fmla="*/ 3 h 3"/>
              <a:gd name="T96" fmla="*/ 461 w 1057"/>
              <a:gd name="T97" fmla="*/ 3 h 3"/>
              <a:gd name="T98" fmla="*/ 419 w 1057"/>
              <a:gd name="T99" fmla="*/ 3 h 3"/>
              <a:gd name="T100" fmla="*/ 378 w 1057"/>
              <a:gd name="T101" fmla="*/ 1 h 3"/>
              <a:gd name="T102" fmla="*/ 309 w 1057"/>
              <a:gd name="T103" fmla="*/ 0 h 3"/>
              <a:gd name="T104" fmla="*/ 265 w 1057"/>
              <a:gd name="T105" fmla="*/ 2 h 3"/>
              <a:gd name="T106" fmla="*/ 224 w 1057"/>
              <a:gd name="T107" fmla="*/ 3 h 3"/>
              <a:gd name="T108" fmla="*/ 250 w 1057"/>
              <a:gd name="T109" fmla="*/ 3 h 3"/>
              <a:gd name="T110" fmla="*/ 208 w 1057"/>
              <a:gd name="T111" fmla="*/ 1 h 3"/>
              <a:gd name="T112" fmla="*/ 165 w 1057"/>
              <a:gd name="T113" fmla="*/ 0 h 3"/>
              <a:gd name="T114" fmla="*/ 96 w 1057"/>
              <a:gd name="T115" fmla="*/ 1 h 3"/>
              <a:gd name="T116" fmla="*/ 53 w 1057"/>
              <a:gd name="T117" fmla="*/ 3 h 3"/>
              <a:gd name="T118" fmla="*/ 80 w 1057"/>
              <a:gd name="T119" fmla="*/ 3 h 3"/>
              <a:gd name="T120" fmla="*/ 39 w 1057"/>
              <a:gd name="T1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7" h="3">
                <a:moveTo>
                  <a:pt x="2" y="0"/>
                </a:moveTo>
                <a:lnTo>
                  <a:pt x="26" y="0"/>
                </a:lnTo>
                <a:lnTo>
                  <a:pt x="27" y="0"/>
                </a:lnTo>
                <a:lnTo>
                  <a:pt x="27" y="1"/>
                </a:lnTo>
                <a:lnTo>
                  <a:pt x="28" y="1"/>
                </a:lnTo>
                <a:lnTo>
                  <a:pt x="28" y="2"/>
                </a:lnTo>
                <a:lnTo>
                  <a:pt x="28" y="2"/>
                </a:lnTo>
                <a:lnTo>
                  <a:pt x="27" y="3"/>
                </a:lnTo>
                <a:lnTo>
                  <a:pt x="27" y="3"/>
                </a:lnTo>
                <a:lnTo>
                  <a:pt x="26" y="3"/>
                </a:lnTo>
                <a:lnTo>
                  <a:pt x="2" y="3"/>
                </a:lnTo>
                <a:lnTo>
                  <a:pt x="2" y="3"/>
                </a:lnTo>
                <a:lnTo>
                  <a:pt x="0" y="3"/>
                </a:lnTo>
                <a:lnTo>
                  <a:pt x="0" y="2"/>
                </a:lnTo>
                <a:lnTo>
                  <a:pt x="0" y="2"/>
                </a:lnTo>
                <a:lnTo>
                  <a:pt x="0" y="1"/>
                </a:lnTo>
                <a:lnTo>
                  <a:pt x="0" y="1"/>
                </a:lnTo>
                <a:lnTo>
                  <a:pt x="2" y="0"/>
                </a:lnTo>
                <a:lnTo>
                  <a:pt x="2" y="0"/>
                </a:lnTo>
                <a:lnTo>
                  <a:pt x="2" y="0"/>
                </a:lnTo>
                <a:close/>
                <a:moveTo>
                  <a:pt x="45" y="0"/>
                </a:moveTo>
                <a:lnTo>
                  <a:pt x="69" y="0"/>
                </a:lnTo>
                <a:lnTo>
                  <a:pt x="69" y="0"/>
                </a:lnTo>
                <a:lnTo>
                  <a:pt x="70" y="1"/>
                </a:lnTo>
                <a:lnTo>
                  <a:pt x="70" y="2"/>
                </a:lnTo>
                <a:lnTo>
                  <a:pt x="70" y="3"/>
                </a:lnTo>
                <a:lnTo>
                  <a:pt x="69" y="3"/>
                </a:lnTo>
                <a:lnTo>
                  <a:pt x="69" y="3"/>
                </a:lnTo>
                <a:lnTo>
                  <a:pt x="45" y="3"/>
                </a:lnTo>
                <a:lnTo>
                  <a:pt x="43" y="3"/>
                </a:lnTo>
                <a:lnTo>
                  <a:pt x="43" y="3"/>
                </a:lnTo>
                <a:lnTo>
                  <a:pt x="42" y="2"/>
                </a:lnTo>
                <a:lnTo>
                  <a:pt x="42" y="2"/>
                </a:lnTo>
                <a:lnTo>
                  <a:pt x="42" y="1"/>
                </a:lnTo>
                <a:lnTo>
                  <a:pt x="43" y="1"/>
                </a:lnTo>
                <a:lnTo>
                  <a:pt x="43" y="0"/>
                </a:lnTo>
                <a:lnTo>
                  <a:pt x="45" y="0"/>
                </a:lnTo>
                <a:lnTo>
                  <a:pt x="45" y="0"/>
                </a:lnTo>
                <a:close/>
                <a:moveTo>
                  <a:pt x="87" y="0"/>
                </a:moveTo>
                <a:lnTo>
                  <a:pt x="111" y="0"/>
                </a:lnTo>
                <a:lnTo>
                  <a:pt x="112" y="0"/>
                </a:lnTo>
                <a:lnTo>
                  <a:pt x="112" y="1"/>
                </a:lnTo>
                <a:lnTo>
                  <a:pt x="113" y="1"/>
                </a:lnTo>
                <a:lnTo>
                  <a:pt x="113" y="2"/>
                </a:lnTo>
                <a:lnTo>
                  <a:pt x="113" y="2"/>
                </a:lnTo>
                <a:lnTo>
                  <a:pt x="112" y="3"/>
                </a:lnTo>
                <a:lnTo>
                  <a:pt x="112" y="3"/>
                </a:lnTo>
                <a:lnTo>
                  <a:pt x="111" y="3"/>
                </a:lnTo>
                <a:lnTo>
                  <a:pt x="87" y="3"/>
                </a:lnTo>
                <a:lnTo>
                  <a:pt x="85" y="3"/>
                </a:lnTo>
                <a:lnTo>
                  <a:pt x="85" y="3"/>
                </a:lnTo>
                <a:lnTo>
                  <a:pt x="85" y="2"/>
                </a:lnTo>
                <a:lnTo>
                  <a:pt x="85" y="1"/>
                </a:lnTo>
                <a:lnTo>
                  <a:pt x="85" y="0"/>
                </a:lnTo>
                <a:lnTo>
                  <a:pt x="87" y="0"/>
                </a:lnTo>
                <a:lnTo>
                  <a:pt x="87" y="0"/>
                </a:lnTo>
                <a:close/>
                <a:moveTo>
                  <a:pt x="130" y="0"/>
                </a:moveTo>
                <a:lnTo>
                  <a:pt x="154" y="0"/>
                </a:lnTo>
                <a:lnTo>
                  <a:pt x="154" y="0"/>
                </a:lnTo>
                <a:lnTo>
                  <a:pt x="155" y="1"/>
                </a:lnTo>
                <a:lnTo>
                  <a:pt x="155" y="1"/>
                </a:lnTo>
                <a:lnTo>
                  <a:pt x="155" y="2"/>
                </a:lnTo>
                <a:lnTo>
                  <a:pt x="155" y="2"/>
                </a:lnTo>
                <a:lnTo>
                  <a:pt x="155" y="3"/>
                </a:lnTo>
                <a:lnTo>
                  <a:pt x="154" y="3"/>
                </a:lnTo>
                <a:lnTo>
                  <a:pt x="154" y="3"/>
                </a:lnTo>
                <a:lnTo>
                  <a:pt x="130" y="3"/>
                </a:lnTo>
                <a:lnTo>
                  <a:pt x="129" y="3"/>
                </a:lnTo>
                <a:lnTo>
                  <a:pt x="127" y="3"/>
                </a:lnTo>
                <a:lnTo>
                  <a:pt x="127" y="2"/>
                </a:lnTo>
                <a:lnTo>
                  <a:pt x="127" y="2"/>
                </a:lnTo>
                <a:lnTo>
                  <a:pt x="127" y="1"/>
                </a:lnTo>
                <a:lnTo>
                  <a:pt x="127" y="1"/>
                </a:lnTo>
                <a:lnTo>
                  <a:pt x="129" y="0"/>
                </a:lnTo>
                <a:lnTo>
                  <a:pt x="130" y="0"/>
                </a:lnTo>
                <a:lnTo>
                  <a:pt x="130" y="0"/>
                </a:lnTo>
                <a:close/>
                <a:moveTo>
                  <a:pt x="172" y="0"/>
                </a:moveTo>
                <a:lnTo>
                  <a:pt x="196" y="0"/>
                </a:lnTo>
                <a:lnTo>
                  <a:pt x="197" y="0"/>
                </a:lnTo>
                <a:lnTo>
                  <a:pt x="197" y="1"/>
                </a:lnTo>
                <a:lnTo>
                  <a:pt x="197" y="1"/>
                </a:lnTo>
                <a:lnTo>
                  <a:pt x="198" y="2"/>
                </a:lnTo>
                <a:lnTo>
                  <a:pt x="197" y="2"/>
                </a:lnTo>
                <a:lnTo>
                  <a:pt x="197" y="3"/>
                </a:lnTo>
                <a:lnTo>
                  <a:pt x="197" y="3"/>
                </a:lnTo>
                <a:lnTo>
                  <a:pt x="196" y="3"/>
                </a:lnTo>
                <a:lnTo>
                  <a:pt x="172" y="3"/>
                </a:lnTo>
                <a:lnTo>
                  <a:pt x="170" y="3"/>
                </a:lnTo>
                <a:lnTo>
                  <a:pt x="170" y="3"/>
                </a:lnTo>
                <a:lnTo>
                  <a:pt x="169" y="2"/>
                </a:lnTo>
                <a:lnTo>
                  <a:pt x="169" y="2"/>
                </a:lnTo>
                <a:lnTo>
                  <a:pt x="169" y="1"/>
                </a:lnTo>
                <a:lnTo>
                  <a:pt x="170" y="1"/>
                </a:lnTo>
                <a:lnTo>
                  <a:pt x="170" y="0"/>
                </a:lnTo>
                <a:lnTo>
                  <a:pt x="172" y="0"/>
                </a:lnTo>
                <a:lnTo>
                  <a:pt x="172" y="0"/>
                </a:lnTo>
                <a:close/>
                <a:moveTo>
                  <a:pt x="214" y="0"/>
                </a:moveTo>
                <a:lnTo>
                  <a:pt x="238" y="0"/>
                </a:lnTo>
                <a:lnTo>
                  <a:pt x="239" y="0"/>
                </a:lnTo>
                <a:lnTo>
                  <a:pt x="240" y="1"/>
                </a:lnTo>
                <a:lnTo>
                  <a:pt x="240" y="1"/>
                </a:lnTo>
                <a:lnTo>
                  <a:pt x="240" y="2"/>
                </a:lnTo>
                <a:lnTo>
                  <a:pt x="240" y="2"/>
                </a:lnTo>
                <a:lnTo>
                  <a:pt x="240" y="3"/>
                </a:lnTo>
                <a:lnTo>
                  <a:pt x="239" y="3"/>
                </a:lnTo>
                <a:lnTo>
                  <a:pt x="238" y="3"/>
                </a:lnTo>
                <a:lnTo>
                  <a:pt x="214" y="3"/>
                </a:lnTo>
                <a:lnTo>
                  <a:pt x="214" y="3"/>
                </a:lnTo>
                <a:lnTo>
                  <a:pt x="212" y="3"/>
                </a:lnTo>
                <a:lnTo>
                  <a:pt x="212" y="2"/>
                </a:lnTo>
                <a:lnTo>
                  <a:pt x="212" y="2"/>
                </a:lnTo>
                <a:lnTo>
                  <a:pt x="212" y="1"/>
                </a:lnTo>
                <a:lnTo>
                  <a:pt x="212" y="1"/>
                </a:lnTo>
                <a:lnTo>
                  <a:pt x="214" y="0"/>
                </a:lnTo>
                <a:lnTo>
                  <a:pt x="214" y="0"/>
                </a:lnTo>
                <a:lnTo>
                  <a:pt x="214" y="0"/>
                </a:lnTo>
                <a:close/>
                <a:moveTo>
                  <a:pt x="257" y="0"/>
                </a:moveTo>
                <a:lnTo>
                  <a:pt x="281" y="0"/>
                </a:lnTo>
                <a:lnTo>
                  <a:pt x="281" y="0"/>
                </a:lnTo>
                <a:lnTo>
                  <a:pt x="282" y="1"/>
                </a:lnTo>
                <a:lnTo>
                  <a:pt x="282" y="1"/>
                </a:lnTo>
                <a:lnTo>
                  <a:pt x="282" y="2"/>
                </a:lnTo>
                <a:lnTo>
                  <a:pt x="282" y="2"/>
                </a:lnTo>
                <a:lnTo>
                  <a:pt x="282" y="3"/>
                </a:lnTo>
                <a:lnTo>
                  <a:pt x="281" y="3"/>
                </a:lnTo>
                <a:lnTo>
                  <a:pt x="281" y="3"/>
                </a:lnTo>
                <a:lnTo>
                  <a:pt x="257" y="3"/>
                </a:lnTo>
                <a:lnTo>
                  <a:pt x="255" y="3"/>
                </a:lnTo>
                <a:lnTo>
                  <a:pt x="255" y="3"/>
                </a:lnTo>
                <a:lnTo>
                  <a:pt x="254" y="2"/>
                </a:lnTo>
                <a:lnTo>
                  <a:pt x="254" y="2"/>
                </a:lnTo>
                <a:lnTo>
                  <a:pt x="254" y="1"/>
                </a:lnTo>
                <a:lnTo>
                  <a:pt x="255" y="1"/>
                </a:lnTo>
                <a:lnTo>
                  <a:pt x="255" y="0"/>
                </a:lnTo>
                <a:lnTo>
                  <a:pt x="257" y="0"/>
                </a:lnTo>
                <a:lnTo>
                  <a:pt x="257" y="0"/>
                </a:lnTo>
                <a:close/>
                <a:moveTo>
                  <a:pt x="299" y="0"/>
                </a:moveTo>
                <a:lnTo>
                  <a:pt x="323" y="0"/>
                </a:lnTo>
                <a:lnTo>
                  <a:pt x="324" y="0"/>
                </a:lnTo>
                <a:lnTo>
                  <a:pt x="324" y="1"/>
                </a:lnTo>
                <a:lnTo>
                  <a:pt x="325" y="1"/>
                </a:lnTo>
                <a:lnTo>
                  <a:pt x="325" y="2"/>
                </a:lnTo>
                <a:lnTo>
                  <a:pt x="325" y="2"/>
                </a:lnTo>
                <a:lnTo>
                  <a:pt x="324" y="3"/>
                </a:lnTo>
                <a:lnTo>
                  <a:pt x="324" y="3"/>
                </a:lnTo>
                <a:lnTo>
                  <a:pt x="323" y="3"/>
                </a:lnTo>
                <a:lnTo>
                  <a:pt x="299" y="3"/>
                </a:lnTo>
                <a:lnTo>
                  <a:pt x="299" y="3"/>
                </a:lnTo>
                <a:lnTo>
                  <a:pt x="297" y="3"/>
                </a:lnTo>
                <a:lnTo>
                  <a:pt x="297" y="2"/>
                </a:lnTo>
                <a:lnTo>
                  <a:pt x="297" y="2"/>
                </a:lnTo>
                <a:lnTo>
                  <a:pt x="297" y="1"/>
                </a:lnTo>
                <a:lnTo>
                  <a:pt x="297" y="1"/>
                </a:lnTo>
                <a:lnTo>
                  <a:pt x="299" y="0"/>
                </a:lnTo>
                <a:lnTo>
                  <a:pt x="299" y="0"/>
                </a:lnTo>
                <a:lnTo>
                  <a:pt x="299" y="0"/>
                </a:lnTo>
                <a:close/>
                <a:moveTo>
                  <a:pt x="342" y="0"/>
                </a:moveTo>
                <a:lnTo>
                  <a:pt x="366" y="0"/>
                </a:lnTo>
                <a:lnTo>
                  <a:pt x="366" y="0"/>
                </a:lnTo>
                <a:lnTo>
                  <a:pt x="367" y="1"/>
                </a:lnTo>
                <a:lnTo>
                  <a:pt x="367" y="1"/>
                </a:lnTo>
                <a:lnTo>
                  <a:pt x="367" y="2"/>
                </a:lnTo>
                <a:lnTo>
                  <a:pt x="367" y="2"/>
                </a:lnTo>
                <a:lnTo>
                  <a:pt x="367" y="3"/>
                </a:lnTo>
                <a:lnTo>
                  <a:pt x="366" y="3"/>
                </a:lnTo>
                <a:lnTo>
                  <a:pt x="366" y="3"/>
                </a:lnTo>
                <a:lnTo>
                  <a:pt x="342" y="3"/>
                </a:lnTo>
                <a:lnTo>
                  <a:pt x="340" y="3"/>
                </a:lnTo>
                <a:lnTo>
                  <a:pt x="339" y="3"/>
                </a:lnTo>
                <a:lnTo>
                  <a:pt x="339" y="2"/>
                </a:lnTo>
                <a:lnTo>
                  <a:pt x="339" y="2"/>
                </a:lnTo>
                <a:lnTo>
                  <a:pt x="339" y="1"/>
                </a:lnTo>
                <a:lnTo>
                  <a:pt x="339" y="1"/>
                </a:lnTo>
                <a:lnTo>
                  <a:pt x="340" y="0"/>
                </a:lnTo>
                <a:lnTo>
                  <a:pt x="342" y="0"/>
                </a:lnTo>
                <a:lnTo>
                  <a:pt x="342" y="0"/>
                </a:lnTo>
                <a:close/>
                <a:moveTo>
                  <a:pt x="384" y="0"/>
                </a:moveTo>
                <a:lnTo>
                  <a:pt x="408" y="0"/>
                </a:lnTo>
                <a:lnTo>
                  <a:pt x="409" y="0"/>
                </a:lnTo>
                <a:lnTo>
                  <a:pt x="409" y="1"/>
                </a:lnTo>
                <a:lnTo>
                  <a:pt x="410" y="1"/>
                </a:lnTo>
                <a:lnTo>
                  <a:pt x="410" y="2"/>
                </a:lnTo>
                <a:lnTo>
                  <a:pt x="410" y="2"/>
                </a:lnTo>
                <a:lnTo>
                  <a:pt x="409" y="3"/>
                </a:lnTo>
                <a:lnTo>
                  <a:pt x="409" y="3"/>
                </a:lnTo>
                <a:lnTo>
                  <a:pt x="408" y="3"/>
                </a:lnTo>
                <a:lnTo>
                  <a:pt x="384" y="3"/>
                </a:lnTo>
                <a:lnTo>
                  <a:pt x="382" y="3"/>
                </a:lnTo>
                <a:lnTo>
                  <a:pt x="382" y="3"/>
                </a:lnTo>
                <a:lnTo>
                  <a:pt x="381" y="2"/>
                </a:lnTo>
                <a:lnTo>
                  <a:pt x="381" y="2"/>
                </a:lnTo>
                <a:lnTo>
                  <a:pt x="381" y="1"/>
                </a:lnTo>
                <a:lnTo>
                  <a:pt x="382" y="1"/>
                </a:lnTo>
                <a:lnTo>
                  <a:pt x="382" y="0"/>
                </a:lnTo>
                <a:lnTo>
                  <a:pt x="384" y="0"/>
                </a:lnTo>
                <a:lnTo>
                  <a:pt x="384" y="0"/>
                </a:lnTo>
                <a:close/>
                <a:moveTo>
                  <a:pt x="426" y="0"/>
                </a:moveTo>
                <a:lnTo>
                  <a:pt x="450" y="0"/>
                </a:lnTo>
                <a:lnTo>
                  <a:pt x="451" y="0"/>
                </a:lnTo>
                <a:lnTo>
                  <a:pt x="452" y="1"/>
                </a:lnTo>
                <a:lnTo>
                  <a:pt x="452" y="1"/>
                </a:lnTo>
                <a:lnTo>
                  <a:pt x="452" y="2"/>
                </a:lnTo>
                <a:lnTo>
                  <a:pt x="452" y="2"/>
                </a:lnTo>
                <a:lnTo>
                  <a:pt x="452" y="3"/>
                </a:lnTo>
                <a:lnTo>
                  <a:pt x="451" y="3"/>
                </a:lnTo>
                <a:lnTo>
                  <a:pt x="450" y="3"/>
                </a:lnTo>
                <a:lnTo>
                  <a:pt x="426" y="3"/>
                </a:lnTo>
                <a:lnTo>
                  <a:pt x="426" y="3"/>
                </a:lnTo>
                <a:lnTo>
                  <a:pt x="424" y="3"/>
                </a:lnTo>
                <a:lnTo>
                  <a:pt x="424" y="2"/>
                </a:lnTo>
                <a:lnTo>
                  <a:pt x="424" y="2"/>
                </a:lnTo>
                <a:lnTo>
                  <a:pt x="424" y="1"/>
                </a:lnTo>
                <a:lnTo>
                  <a:pt x="424" y="1"/>
                </a:lnTo>
                <a:lnTo>
                  <a:pt x="426" y="0"/>
                </a:lnTo>
                <a:lnTo>
                  <a:pt x="426" y="0"/>
                </a:lnTo>
                <a:lnTo>
                  <a:pt x="426" y="0"/>
                </a:lnTo>
                <a:close/>
                <a:moveTo>
                  <a:pt x="469" y="0"/>
                </a:moveTo>
                <a:lnTo>
                  <a:pt x="493" y="0"/>
                </a:lnTo>
                <a:lnTo>
                  <a:pt x="493" y="0"/>
                </a:lnTo>
                <a:lnTo>
                  <a:pt x="494" y="1"/>
                </a:lnTo>
                <a:lnTo>
                  <a:pt x="494" y="1"/>
                </a:lnTo>
                <a:lnTo>
                  <a:pt x="494" y="2"/>
                </a:lnTo>
                <a:lnTo>
                  <a:pt x="494" y="2"/>
                </a:lnTo>
                <a:lnTo>
                  <a:pt x="494" y="3"/>
                </a:lnTo>
                <a:lnTo>
                  <a:pt x="493" y="3"/>
                </a:lnTo>
                <a:lnTo>
                  <a:pt x="493" y="3"/>
                </a:lnTo>
                <a:lnTo>
                  <a:pt x="469" y="3"/>
                </a:lnTo>
                <a:lnTo>
                  <a:pt x="467" y="3"/>
                </a:lnTo>
                <a:lnTo>
                  <a:pt x="467" y="3"/>
                </a:lnTo>
                <a:lnTo>
                  <a:pt x="466" y="2"/>
                </a:lnTo>
                <a:lnTo>
                  <a:pt x="466" y="2"/>
                </a:lnTo>
                <a:lnTo>
                  <a:pt x="466" y="1"/>
                </a:lnTo>
                <a:lnTo>
                  <a:pt x="467" y="1"/>
                </a:lnTo>
                <a:lnTo>
                  <a:pt x="467" y="0"/>
                </a:lnTo>
                <a:lnTo>
                  <a:pt x="469" y="0"/>
                </a:lnTo>
                <a:lnTo>
                  <a:pt x="469" y="0"/>
                </a:lnTo>
                <a:close/>
                <a:moveTo>
                  <a:pt x="511" y="0"/>
                </a:moveTo>
                <a:lnTo>
                  <a:pt x="535" y="0"/>
                </a:lnTo>
                <a:lnTo>
                  <a:pt x="536" y="0"/>
                </a:lnTo>
                <a:lnTo>
                  <a:pt x="536" y="1"/>
                </a:lnTo>
                <a:lnTo>
                  <a:pt x="537" y="2"/>
                </a:lnTo>
                <a:lnTo>
                  <a:pt x="536" y="3"/>
                </a:lnTo>
                <a:lnTo>
                  <a:pt x="536" y="3"/>
                </a:lnTo>
                <a:lnTo>
                  <a:pt x="535" y="3"/>
                </a:lnTo>
                <a:lnTo>
                  <a:pt x="511" y="3"/>
                </a:lnTo>
                <a:lnTo>
                  <a:pt x="511" y="3"/>
                </a:lnTo>
                <a:lnTo>
                  <a:pt x="509" y="3"/>
                </a:lnTo>
                <a:lnTo>
                  <a:pt x="509" y="2"/>
                </a:lnTo>
                <a:lnTo>
                  <a:pt x="509" y="2"/>
                </a:lnTo>
                <a:lnTo>
                  <a:pt x="509" y="1"/>
                </a:lnTo>
                <a:lnTo>
                  <a:pt x="509" y="1"/>
                </a:lnTo>
                <a:lnTo>
                  <a:pt x="511" y="0"/>
                </a:lnTo>
                <a:lnTo>
                  <a:pt x="511" y="0"/>
                </a:lnTo>
                <a:lnTo>
                  <a:pt x="511" y="0"/>
                </a:lnTo>
                <a:close/>
                <a:moveTo>
                  <a:pt x="554" y="0"/>
                </a:moveTo>
                <a:lnTo>
                  <a:pt x="578" y="0"/>
                </a:lnTo>
                <a:lnTo>
                  <a:pt x="578" y="0"/>
                </a:lnTo>
                <a:lnTo>
                  <a:pt x="579" y="1"/>
                </a:lnTo>
                <a:lnTo>
                  <a:pt x="579" y="1"/>
                </a:lnTo>
                <a:lnTo>
                  <a:pt x="579" y="2"/>
                </a:lnTo>
                <a:lnTo>
                  <a:pt x="579" y="2"/>
                </a:lnTo>
                <a:lnTo>
                  <a:pt x="579" y="3"/>
                </a:lnTo>
                <a:lnTo>
                  <a:pt x="578" y="3"/>
                </a:lnTo>
                <a:lnTo>
                  <a:pt x="578" y="3"/>
                </a:lnTo>
                <a:lnTo>
                  <a:pt x="554" y="3"/>
                </a:lnTo>
                <a:lnTo>
                  <a:pt x="552" y="3"/>
                </a:lnTo>
                <a:lnTo>
                  <a:pt x="551" y="3"/>
                </a:lnTo>
                <a:lnTo>
                  <a:pt x="551" y="2"/>
                </a:lnTo>
                <a:lnTo>
                  <a:pt x="551" y="2"/>
                </a:lnTo>
                <a:lnTo>
                  <a:pt x="551" y="1"/>
                </a:lnTo>
                <a:lnTo>
                  <a:pt x="551" y="1"/>
                </a:lnTo>
                <a:lnTo>
                  <a:pt x="552" y="0"/>
                </a:lnTo>
                <a:lnTo>
                  <a:pt x="554" y="0"/>
                </a:lnTo>
                <a:lnTo>
                  <a:pt x="554" y="0"/>
                </a:lnTo>
                <a:close/>
                <a:moveTo>
                  <a:pt x="596" y="0"/>
                </a:moveTo>
                <a:lnTo>
                  <a:pt x="620" y="0"/>
                </a:lnTo>
                <a:lnTo>
                  <a:pt x="621" y="0"/>
                </a:lnTo>
                <a:lnTo>
                  <a:pt x="621" y="1"/>
                </a:lnTo>
                <a:lnTo>
                  <a:pt x="622" y="1"/>
                </a:lnTo>
                <a:lnTo>
                  <a:pt x="622" y="2"/>
                </a:lnTo>
                <a:lnTo>
                  <a:pt x="622" y="2"/>
                </a:lnTo>
                <a:lnTo>
                  <a:pt x="621" y="3"/>
                </a:lnTo>
                <a:lnTo>
                  <a:pt x="621" y="3"/>
                </a:lnTo>
                <a:lnTo>
                  <a:pt x="620" y="3"/>
                </a:lnTo>
                <a:lnTo>
                  <a:pt x="596" y="3"/>
                </a:lnTo>
                <a:lnTo>
                  <a:pt x="594" y="3"/>
                </a:lnTo>
                <a:lnTo>
                  <a:pt x="594" y="3"/>
                </a:lnTo>
                <a:lnTo>
                  <a:pt x="594" y="2"/>
                </a:lnTo>
                <a:lnTo>
                  <a:pt x="593" y="2"/>
                </a:lnTo>
                <a:lnTo>
                  <a:pt x="594" y="1"/>
                </a:lnTo>
                <a:lnTo>
                  <a:pt x="594" y="1"/>
                </a:lnTo>
                <a:lnTo>
                  <a:pt x="594" y="0"/>
                </a:lnTo>
                <a:lnTo>
                  <a:pt x="596" y="0"/>
                </a:lnTo>
                <a:lnTo>
                  <a:pt x="596" y="0"/>
                </a:lnTo>
                <a:close/>
                <a:moveTo>
                  <a:pt x="637" y="0"/>
                </a:moveTo>
                <a:lnTo>
                  <a:pt x="662" y="0"/>
                </a:lnTo>
                <a:lnTo>
                  <a:pt x="663" y="0"/>
                </a:lnTo>
                <a:lnTo>
                  <a:pt x="664" y="1"/>
                </a:lnTo>
                <a:lnTo>
                  <a:pt x="664" y="1"/>
                </a:lnTo>
                <a:lnTo>
                  <a:pt x="664" y="2"/>
                </a:lnTo>
                <a:lnTo>
                  <a:pt x="664" y="2"/>
                </a:lnTo>
                <a:lnTo>
                  <a:pt x="664" y="3"/>
                </a:lnTo>
                <a:lnTo>
                  <a:pt x="663" y="3"/>
                </a:lnTo>
                <a:lnTo>
                  <a:pt x="662" y="3"/>
                </a:lnTo>
                <a:lnTo>
                  <a:pt x="637" y="3"/>
                </a:lnTo>
                <a:lnTo>
                  <a:pt x="637" y="3"/>
                </a:lnTo>
                <a:lnTo>
                  <a:pt x="636" y="3"/>
                </a:lnTo>
                <a:lnTo>
                  <a:pt x="636" y="2"/>
                </a:lnTo>
                <a:lnTo>
                  <a:pt x="636" y="2"/>
                </a:lnTo>
                <a:lnTo>
                  <a:pt x="636" y="1"/>
                </a:lnTo>
                <a:lnTo>
                  <a:pt x="636" y="1"/>
                </a:lnTo>
                <a:lnTo>
                  <a:pt x="637" y="0"/>
                </a:lnTo>
                <a:lnTo>
                  <a:pt x="637" y="0"/>
                </a:lnTo>
                <a:lnTo>
                  <a:pt x="637" y="0"/>
                </a:lnTo>
                <a:close/>
                <a:moveTo>
                  <a:pt x="681" y="0"/>
                </a:moveTo>
                <a:lnTo>
                  <a:pt x="705" y="0"/>
                </a:lnTo>
                <a:lnTo>
                  <a:pt x="705" y="0"/>
                </a:lnTo>
                <a:lnTo>
                  <a:pt x="706" y="1"/>
                </a:lnTo>
                <a:lnTo>
                  <a:pt x="706" y="2"/>
                </a:lnTo>
                <a:lnTo>
                  <a:pt x="706" y="3"/>
                </a:lnTo>
                <a:lnTo>
                  <a:pt x="705" y="3"/>
                </a:lnTo>
                <a:lnTo>
                  <a:pt x="705" y="3"/>
                </a:lnTo>
                <a:lnTo>
                  <a:pt x="681" y="3"/>
                </a:lnTo>
                <a:lnTo>
                  <a:pt x="679" y="3"/>
                </a:lnTo>
                <a:lnTo>
                  <a:pt x="679" y="3"/>
                </a:lnTo>
                <a:lnTo>
                  <a:pt x="678" y="2"/>
                </a:lnTo>
                <a:lnTo>
                  <a:pt x="678" y="2"/>
                </a:lnTo>
                <a:lnTo>
                  <a:pt x="678" y="1"/>
                </a:lnTo>
                <a:lnTo>
                  <a:pt x="679" y="1"/>
                </a:lnTo>
                <a:lnTo>
                  <a:pt x="679" y="0"/>
                </a:lnTo>
                <a:lnTo>
                  <a:pt x="681" y="0"/>
                </a:lnTo>
                <a:lnTo>
                  <a:pt x="681" y="0"/>
                </a:lnTo>
                <a:close/>
                <a:moveTo>
                  <a:pt x="723" y="0"/>
                </a:moveTo>
                <a:lnTo>
                  <a:pt x="747" y="0"/>
                </a:lnTo>
                <a:lnTo>
                  <a:pt x="748" y="0"/>
                </a:lnTo>
                <a:lnTo>
                  <a:pt x="748" y="1"/>
                </a:lnTo>
                <a:lnTo>
                  <a:pt x="749" y="1"/>
                </a:lnTo>
                <a:lnTo>
                  <a:pt x="749" y="2"/>
                </a:lnTo>
                <a:lnTo>
                  <a:pt x="749" y="2"/>
                </a:lnTo>
                <a:lnTo>
                  <a:pt x="748" y="3"/>
                </a:lnTo>
                <a:lnTo>
                  <a:pt x="748" y="3"/>
                </a:lnTo>
                <a:lnTo>
                  <a:pt x="747" y="3"/>
                </a:lnTo>
                <a:lnTo>
                  <a:pt x="723" y="3"/>
                </a:lnTo>
                <a:lnTo>
                  <a:pt x="723" y="3"/>
                </a:lnTo>
                <a:lnTo>
                  <a:pt x="721" y="3"/>
                </a:lnTo>
                <a:lnTo>
                  <a:pt x="721" y="2"/>
                </a:lnTo>
                <a:lnTo>
                  <a:pt x="721" y="1"/>
                </a:lnTo>
                <a:lnTo>
                  <a:pt x="723" y="0"/>
                </a:lnTo>
                <a:lnTo>
                  <a:pt x="723" y="0"/>
                </a:lnTo>
                <a:lnTo>
                  <a:pt x="723" y="0"/>
                </a:lnTo>
                <a:close/>
                <a:moveTo>
                  <a:pt x="766" y="0"/>
                </a:moveTo>
                <a:lnTo>
                  <a:pt x="790" y="0"/>
                </a:lnTo>
                <a:lnTo>
                  <a:pt x="790" y="0"/>
                </a:lnTo>
                <a:lnTo>
                  <a:pt x="791" y="1"/>
                </a:lnTo>
                <a:lnTo>
                  <a:pt x="791" y="1"/>
                </a:lnTo>
                <a:lnTo>
                  <a:pt x="791" y="2"/>
                </a:lnTo>
                <a:lnTo>
                  <a:pt x="791" y="2"/>
                </a:lnTo>
                <a:lnTo>
                  <a:pt x="791" y="3"/>
                </a:lnTo>
                <a:lnTo>
                  <a:pt x="790" y="3"/>
                </a:lnTo>
                <a:lnTo>
                  <a:pt x="790" y="3"/>
                </a:lnTo>
                <a:lnTo>
                  <a:pt x="766" y="3"/>
                </a:lnTo>
                <a:lnTo>
                  <a:pt x="764" y="3"/>
                </a:lnTo>
                <a:lnTo>
                  <a:pt x="764" y="3"/>
                </a:lnTo>
                <a:lnTo>
                  <a:pt x="763" y="2"/>
                </a:lnTo>
                <a:lnTo>
                  <a:pt x="763" y="2"/>
                </a:lnTo>
                <a:lnTo>
                  <a:pt x="763" y="1"/>
                </a:lnTo>
                <a:lnTo>
                  <a:pt x="764" y="1"/>
                </a:lnTo>
                <a:lnTo>
                  <a:pt x="764" y="0"/>
                </a:lnTo>
                <a:lnTo>
                  <a:pt x="766" y="0"/>
                </a:lnTo>
                <a:lnTo>
                  <a:pt x="766" y="0"/>
                </a:lnTo>
                <a:close/>
                <a:moveTo>
                  <a:pt x="808" y="0"/>
                </a:moveTo>
                <a:lnTo>
                  <a:pt x="832" y="0"/>
                </a:lnTo>
                <a:lnTo>
                  <a:pt x="833" y="0"/>
                </a:lnTo>
                <a:lnTo>
                  <a:pt x="833" y="1"/>
                </a:lnTo>
                <a:lnTo>
                  <a:pt x="834" y="1"/>
                </a:lnTo>
                <a:lnTo>
                  <a:pt x="834" y="2"/>
                </a:lnTo>
                <a:lnTo>
                  <a:pt x="834" y="2"/>
                </a:lnTo>
                <a:lnTo>
                  <a:pt x="833" y="3"/>
                </a:lnTo>
                <a:lnTo>
                  <a:pt x="833" y="3"/>
                </a:lnTo>
                <a:lnTo>
                  <a:pt x="832" y="3"/>
                </a:lnTo>
                <a:lnTo>
                  <a:pt x="808" y="3"/>
                </a:lnTo>
                <a:lnTo>
                  <a:pt x="806" y="3"/>
                </a:lnTo>
                <a:lnTo>
                  <a:pt x="806" y="3"/>
                </a:lnTo>
                <a:lnTo>
                  <a:pt x="806" y="2"/>
                </a:lnTo>
                <a:lnTo>
                  <a:pt x="805" y="2"/>
                </a:lnTo>
                <a:lnTo>
                  <a:pt x="806" y="1"/>
                </a:lnTo>
                <a:lnTo>
                  <a:pt x="806" y="1"/>
                </a:lnTo>
                <a:lnTo>
                  <a:pt x="806" y="0"/>
                </a:lnTo>
                <a:lnTo>
                  <a:pt x="808" y="0"/>
                </a:lnTo>
                <a:lnTo>
                  <a:pt x="808" y="0"/>
                </a:lnTo>
                <a:close/>
                <a:moveTo>
                  <a:pt x="851" y="0"/>
                </a:moveTo>
                <a:lnTo>
                  <a:pt x="874" y="0"/>
                </a:lnTo>
                <a:lnTo>
                  <a:pt x="875" y="0"/>
                </a:lnTo>
                <a:lnTo>
                  <a:pt x="876" y="1"/>
                </a:lnTo>
                <a:lnTo>
                  <a:pt x="876" y="1"/>
                </a:lnTo>
                <a:lnTo>
                  <a:pt x="876" y="2"/>
                </a:lnTo>
                <a:lnTo>
                  <a:pt x="876" y="2"/>
                </a:lnTo>
                <a:lnTo>
                  <a:pt x="876" y="3"/>
                </a:lnTo>
                <a:lnTo>
                  <a:pt x="875" y="3"/>
                </a:lnTo>
                <a:lnTo>
                  <a:pt x="874" y="3"/>
                </a:lnTo>
                <a:lnTo>
                  <a:pt x="851" y="3"/>
                </a:lnTo>
                <a:lnTo>
                  <a:pt x="849" y="3"/>
                </a:lnTo>
                <a:lnTo>
                  <a:pt x="848" y="3"/>
                </a:lnTo>
                <a:lnTo>
                  <a:pt x="848" y="2"/>
                </a:lnTo>
                <a:lnTo>
                  <a:pt x="848" y="2"/>
                </a:lnTo>
                <a:lnTo>
                  <a:pt x="848" y="1"/>
                </a:lnTo>
                <a:lnTo>
                  <a:pt x="848" y="1"/>
                </a:lnTo>
                <a:lnTo>
                  <a:pt x="849" y="0"/>
                </a:lnTo>
                <a:lnTo>
                  <a:pt x="851" y="0"/>
                </a:lnTo>
                <a:lnTo>
                  <a:pt x="851" y="0"/>
                </a:lnTo>
                <a:close/>
                <a:moveTo>
                  <a:pt x="893" y="0"/>
                </a:moveTo>
                <a:lnTo>
                  <a:pt x="917" y="0"/>
                </a:lnTo>
                <a:lnTo>
                  <a:pt x="918" y="0"/>
                </a:lnTo>
                <a:lnTo>
                  <a:pt x="918" y="1"/>
                </a:lnTo>
                <a:lnTo>
                  <a:pt x="918" y="1"/>
                </a:lnTo>
                <a:lnTo>
                  <a:pt x="919" y="2"/>
                </a:lnTo>
                <a:lnTo>
                  <a:pt x="918" y="2"/>
                </a:lnTo>
                <a:lnTo>
                  <a:pt x="918" y="3"/>
                </a:lnTo>
                <a:lnTo>
                  <a:pt x="918" y="3"/>
                </a:lnTo>
                <a:lnTo>
                  <a:pt x="917" y="3"/>
                </a:lnTo>
                <a:lnTo>
                  <a:pt x="893" y="3"/>
                </a:lnTo>
                <a:lnTo>
                  <a:pt x="891" y="3"/>
                </a:lnTo>
                <a:lnTo>
                  <a:pt x="891" y="3"/>
                </a:lnTo>
                <a:lnTo>
                  <a:pt x="890" y="2"/>
                </a:lnTo>
                <a:lnTo>
                  <a:pt x="890" y="2"/>
                </a:lnTo>
                <a:lnTo>
                  <a:pt x="890" y="1"/>
                </a:lnTo>
                <a:lnTo>
                  <a:pt x="891" y="1"/>
                </a:lnTo>
                <a:lnTo>
                  <a:pt x="891" y="0"/>
                </a:lnTo>
                <a:lnTo>
                  <a:pt x="893" y="0"/>
                </a:lnTo>
                <a:lnTo>
                  <a:pt x="893" y="0"/>
                </a:lnTo>
                <a:close/>
                <a:moveTo>
                  <a:pt x="934" y="0"/>
                </a:moveTo>
                <a:lnTo>
                  <a:pt x="959" y="0"/>
                </a:lnTo>
                <a:lnTo>
                  <a:pt x="960" y="0"/>
                </a:lnTo>
                <a:lnTo>
                  <a:pt x="960" y="1"/>
                </a:lnTo>
                <a:lnTo>
                  <a:pt x="961" y="1"/>
                </a:lnTo>
                <a:lnTo>
                  <a:pt x="961" y="2"/>
                </a:lnTo>
                <a:lnTo>
                  <a:pt x="961" y="2"/>
                </a:lnTo>
                <a:lnTo>
                  <a:pt x="960" y="3"/>
                </a:lnTo>
                <a:lnTo>
                  <a:pt x="960" y="3"/>
                </a:lnTo>
                <a:lnTo>
                  <a:pt x="959" y="3"/>
                </a:lnTo>
                <a:lnTo>
                  <a:pt x="934" y="3"/>
                </a:lnTo>
                <a:lnTo>
                  <a:pt x="934" y="3"/>
                </a:lnTo>
                <a:lnTo>
                  <a:pt x="933" y="3"/>
                </a:lnTo>
                <a:lnTo>
                  <a:pt x="933" y="2"/>
                </a:lnTo>
                <a:lnTo>
                  <a:pt x="933" y="2"/>
                </a:lnTo>
                <a:lnTo>
                  <a:pt x="933" y="1"/>
                </a:lnTo>
                <a:lnTo>
                  <a:pt x="933" y="1"/>
                </a:lnTo>
                <a:lnTo>
                  <a:pt x="934" y="0"/>
                </a:lnTo>
                <a:lnTo>
                  <a:pt x="934" y="0"/>
                </a:lnTo>
                <a:lnTo>
                  <a:pt x="934" y="0"/>
                </a:lnTo>
                <a:close/>
                <a:moveTo>
                  <a:pt x="978" y="0"/>
                </a:moveTo>
                <a:lnTo>
                  <a:pt x="1002" y="0"/>
                </a:lnTo>
                <a:lnTo>
                  <a:pt x="1002" y="0"/>
                </a:lnTo>
                <a:lnTo>
                  <a:pt x="1003" y="1"/>
                </a:lnTo>
                <a:lnTo>
                  <a:pt x="1003" y="1"/>
                </a:lnTo>
                <a:lnTo>
                  <a:pt x="1003" y="2"/>
                </a:lnTo>
                <a:lnTo>
                  <a:pt x="1003" y="2"/>
                </a:lnTo>
                <a:lnTo>
                  <a:pt x="1003" y="3"/>
                </a:lnTo>
                <a:lnTo>
                  <a:pt x="1002" y="3"/>
                </a:lnTo>
                <a:lnTo>
                  <a:pt x="1002" y="3"/>
                </a:lnTo>
                <a:lnTo>
                  <a:pt x="978" y="3"/>
                </a:lnTo>
                <a:lnTo>
                  <a:pt x="976" y="3"/>
                </a:lnTo>
                <a:lnTo>
                  <a:pt x="976" y="3"/>
                </a:lnTo>
                <a:lnTo>
                  <a:pt x="975" y="2"/>
                </a:lnTo>
                <a:lnTo>
                  <a:pt x="975" y="2"/>
                </a:lnTo>
                <a:lnTo>
                  <a:pt x="975" y="1"/>
                </a:lnTo>
                <a:lnTo>
                  <a:pt x="976" y="1"/>
                </a:lnTo>
                <a:lnTo>
                  <a:pt x="976" y="0"/>
                </a:lnTo>
                <a:lnTo>
                  <a:pt x="978" y="0"/>
                </a:lnTo>
                <a:lnTo>
                  <a:pt x="978" y="0"/>
                </a:lnTo>
                <a:close/>
                <a:moveTo>
                  <a:pt x="1020" y="0"/>
                </a:moveTo>
                <a:lnTo>
                  <a:pt x="1044" y="0"/>
                </a:lnTo>
                <a:lnTo>
                  <a:pt x="1045" y="0"/>
                </a:lnTo>
                <a:lnTo>
                  <a:pt x="1045" y="1"/>
                </a:lnTo>
                <a:lnTo>
                  <a:pt x="1046" y="1"/>
                </a:lnTo>
                <a:lnTo>
                  <a:pt x="1046" y="2"/>
                </a:lnTo>
                <a:lnTo>
                  <a:pt x="1046" y="2"/>
                </a:lnTo>
                <a:lnTo>
                  <a:pt x="1045" y="3"/>
                </a:lnTo>
                <a:lnTo>
                  <a:pt x="1045" y="3"/>
                </a:lnTo>
                <a:lnTo>
                  <a:pt x="1044" y="3"/>
                </a:lnTo>
                <a:lnTo>
                  <a:pt x="1020" y="3"/>
                </a:lnTo>
                <a:lnTo>
                  <a:pt x="1018" y="3"/>
                </a:lnTo>
                <a:lnTo>
                  <a:pt x="1018" y="3"/>
                </a:lnTo>
                <a:lnTo>
                  <a:pt x="1018" y="2"/>
                </a:lnTo>
                <a:lnTo>
                  <a:pt x="1017" y="2"/>
                </a:lnTo>
                <a:lnTo>
                  <a:pt x="1018" y="1"/>
                </a:lnTo>
                <a:lnTo>
                  <a:pt x="1018" y="1"/>
                </a:lnTo>
                <a:lnTo>
                  <a:pt x="1018" y="0"/>
                </a:lnTo>
                <a:lnTo>
                  <a:pt x="1020" y="0"/>
                </a:lnTo>
                <a:lnTo>
                  <a:pt x="1020" y="0"/>
                </a:lnTo>
                <a:close/>
                <a:moveTo>
                  <a:pt x="1055" y="3"/>
                </a:moveTo>
                <a:lnTo>
                  <a:pt x="1030" y="3"/>
                </a:lnTo>
                <a:lnTo>
                  <a:pt x="1029" y="3"/>
                </a:lnTo>
                <a:lnTo>
                  <a:pt x="1029" y="3"/>
                </a:lnTo>
                <a:lnTo>
                  <a:pt x="1028" y="2"/>
                </a:lnTo>
                <a:lnTo>
                  <a:pt x="1028" y="2"/>
                </a:lnTo>
                <a:lnTo>
                  <a:pt x="1028" y="1"/>
                </a:lnTo>
                <a:lnTo>
                  <a:pt x="1029" y="1"/>
                </a:lnTo>
                <a:lnTo>
                  <a:pt x="1029" y="0"/>
                </a:lnTo>
                <a:lnTo>
                  <a:pt x="1030" y="0"/>
                </a:lnTo>
                <a:lnTo>
                  <a:pt x="1055" y="0"/>
                </a:lnTo>
                <a:lnTo>
                  <a:pt x="1056" y="0"/>
                </a:lnTo>
                <a:lnTo>
                  <a:pt x="1056" y="1"/>
                </a:lnTo>
                <a:lnTo>
                  <a:pt x="1057" y="2"/>
                </a:lnTo>
                <a:lnTo>
                  <a:pt x="1056" y="3"/>
                </a:lnTo>
                <a:lnTo>
                  <a:pt x="1056" y="3"/>
                </a:lnTo>
                <a:lnTo>
                  <a:pt x="1055" y="3"/>
                </a:lnTo>
                <a:lnTo>
                  <a:pt x="1055" y="3"/>
                </a:lnTo>
                <a:close/>
                <a:moveTo>
                  <a:pt x="1013" y="3"/>
                </a:moveTo>
                <a:lnTo>
                  <a:pt x="988" y="3"/>
                </a:lnTo>
                <a:lnTo>
                  <a:pt x="987" y="3"/>
                </a:lnTo>
                <a:lnTo>
                  <a:pt x="986" y="3"/>
                </a:lnTo>
                <a:lnTo>
                  <a:pt x="986" y="2"/>
                </a:lnTo>
                <a:lnTo>
                  <a:pt x="986" y="2"/>
                </a:lnTo>
                <a:lnTo>
                  <a:pt x="986" y="1"/>
                </a:lnTo>
                <a:lnTo>
                  <a:pt x="986" y="1"/>
                </a:lnTo>
                <a:lnTo>
                  <a:pt x="987" y="0"/>
                </a:lnTo>
                <a:lnTo>
                  <a:pt x="988" y="0"/>
                </a:lnTo>
                <a:lnTo>
                  <a:pt x="1013" y="0"/>
                </a:lnTo>
                <a:lnTo>
                  <a:pt x="1013" y="0"/>
                </a:lnTo>
                <a:lnTo>
                  <a:pt x="1014" y="1"/>
                </a:lnTo>
                <a:lnTo>
                  <a:pt x="1014" y="1"/>
                </a:lnTo>
                <a:lnTo>
                  <a:pt x="1014" y="2"/>
                </a:lnTo>
                <a:lnTo>
                  <a:pt x="1014" y="2"/>
                </a:lnTo>
                <a:lnTo>
                  <a:pt x="1014" y="3"/>
                </a:lnTo>
                <a:lnTo>
                  <a:pt x="1013" y="3"/>
                </a:lnTo>
                <a:lnTo>
                  <a:pt x="1013" y="3"/>
                </a:lnTo>
                <a:lnTo>
                  <a:pt x="1013" y="3"/>
                </a:lnTo>
                <a:close/>
                <a:moveTo>
                  <a:pt x="970" y="3"/>
                </a:moveTo>
                <a:lnTo>
                  <a:pt x="945" y="3"/>
                </a:lnTo>
                <a:lnTo>
                  <a:pt x="945" y="3"/>
                </a:lnTo>
                <a:lnTo>
                  <a:pt x="944" y="3"/>
                </a:lnTo>
                <a:lnTo>
                  <a:pt x="944" y="2"/>
                </a:lnTo>
                <a:lnTo>
                  <a:pt x="944" y="2"/>
                </a:lnTo>
                <a:lnTo>
                  <a:pt x="944" y="1"/>
                </a:lnTo>
                <a:lnTo>
                  <a:pt x="944" y="1"/>
                </a:lnTo>
                <a:lnTo>
                  <a:pt x="945" y="0"/>
                </a:lnTo>
                <a:lnTo>
                  <a:pt x="945" y="0"/>
                </a:lnTo>
                <a:lnTo>
                  <a:pt x="970" y="0"/>
                </a:lnTo>
                <a:lnTo>
                  <a:pt x="971" y="0"/>
                </a:lnTo>
                <a:lnTo>
                  <a:pt x="971" y="1"/>
                </a:lnTo>
                <a:lnTo>
                  <a:pt x="972" y="1"/>
                </a:lnTo>
                <a:lnTo>
                  <a:pt x="972" y="2"/>
                </a:lnTo>
                <a:lnTo>
                  <a:pt x="972" y="2"/>
                </a:lnTo>
                <a:lnTo>
                  <a:pt x="971" y="3"/>
                </a:lnTo>
                <a:lnTo>
                  <a:pt x="971" y="3"/>
                </a:lnTo>
                <a:lnTo>
                  <a:pt x="970" y="3"/>
                </a:lnTo>
                <a:lnTo>
                  <a:pt x="970" y="3"/>
                </a:lnTo>
                <a:close/>
                <a:moveTo>
                  <a:pt x="928" y="3"/>
                </a:moveTo>
                <a:lnTo>
                  <a:pt x="903" y="3"/>
                </a:lnTo>
                <a:lnTo>
                  <a:pt x="902" y="3"/>
                </a:lnTo>
                <a:lnTo>
                  <a:pt x="902" y="3"/>
                </a:lnTo>
                <a:lnTo>
                  <a:pt x="901" y="2"/>
                </a:lnTo>
                <a:lnTo>
                  <a:pt x="901" y="2"/>
                </a:lnTo>
                <a:lnTo>
                  <a:pt x="901" y="1"/>
                </a:lnTo>
                <a:lnTo>
                  <a:pt x="902" y="1"/>
                </a:lnTo>
                <a:lnTo>
                  <a:pt x="902" y="0"/>
                </a:lnTo>
                <a:lnTo>
                  <a:pt x="903" y="0"/>
                </a:lnTo>
                <a:lnTo>
                  <a:pt x="928" y="0"/>
                </a:lnTo>
                <a:lnTo>
                  <a:pt x="928" y="0"/>
                </a:lnTo>
                <a:lnTo>
                  <a:pt x="929" y="1"/>
                </a:lnTo>
                <a:lnTo>
                  <a:pt x="929" y="1"/>
                </a:lnTo>
                <a:lnTo>
                  <a:pt x="929" y="2"/>
                </a:lnTo>
                <a:lnTo>
                  <a:pt x="929" y="2"/>
                </a:lnTo>
                <a:lnTo>
                  <a:pt x="929" y="3"/>
                </a:lnTo>
                <a:lnTo>
                  <a:pt x="928" y="3"/>
                </a:lnTo>
                <a:lnTo>
                  <a:pt x="928" y="3"/>
                </a:lnTo>
                <a:lnTo>
                  <a:pt x="928" y="3"/>
                </a:lnTo>
                <a:close/>
                <a:moveTo>
                  <a:pt x="885" y="3"/>
                </a:moveTo>
                <a:lnTo>
                  <a:pt x="860" y="3"/>
                </a:lnTo>
                <a:lnTo>
                  <a:pt x="860" y="3"/>
                </a:lnTo>
                <a:lnTo>
                  <a:pt x="859" y="3"/>
                </a:lnTo>
                <a:lnTo>
                  <a:pt x="859" y="2"/>
                </a:lnTo>
                <a:lnTo>
                  <a:pt x="859" y="2"/>
                </a:lnTo>
                <a:lnTo>
                  <a:pt x="859" y="1"/>
                </a:lnTo>
                <a:lnTo>
                  <a:pt x="859" y="1"/>
                </a:lnTo>
                <a:lnTo>
                  <a:pt x="860" y="0"/>
                </a:lnTo>
                <a:lnTo>
                  <a:pt x="860" y="0"/>
                </a:lnTo>
                <a:lnTo>
                  <a:pt x="885" y="0"/>
                </a:lnTo>
                <a:lnTo>
                  <a:pt x="886" y="0"/>
                </a:lnTo>
                <a:lnTo>
                  <a:pt x="886" y="1"/>
                </a:lnTo>
                <a:lnTo>
                  <a:pt x="887" y="1"/>
                </a:lnTo>
                <a:lnTo>
                  <a:pt x="887" y="2"/>
                </a:lnTo>
                <a:lnTo>
                  <a:pt x="887" y="2"/>
                </a:lnTo>
                <a:lnTo>
                  <a:pt x="886" y="3"/>
                </a:lnTo>
                <a:lnTo>
                  <a:pt x="886" y="3"/>
                </a:lnTo>
                <a:lnTo>
                  <a:pt x="885" y="3"/>
                </a:lnTo>
                <a:lnTo>
                  <a:pt x="885" y="3"/>
                </a:lnTo>
                <a:close/>
                <a:moveTo>
                  <a:pt x="843" y="3"/>
                </a:moveTo>
                <a:lnTo>
                  <a:pt x="818" y="3"/>
                </a:lnTo>
                <a:lnTo>
                  <a:pt x="817" y="3"/>
                </a:lnTo>
                <a:lnTo>
                  <a:pt x="817" y="3"/>
                </a:lnTo>
                <a:lnTo>
                  <a:pt x="816" y="2"/>
                </a:lnTo>
                <a:lnTo>
                  <a:pt x="816" y="2"/>
                </a:lnTo>
                <a:lnTo>
                  <a:pt x="816" y="1"/>
                </a:lnTo>
                <a:lnTo>
                  <a:pt x="817" y="1"/>
                </a:lnTo>
                <a:lnTo>
                  <a:pt x="817" y="0"/>
                </a:lnTo>
                <a:lnTo>
                  <a:pt x="818" y="0"/>
                </a:lnTo>
                <a:lnTo>
                  <a:pt x="843" y="0"/>
                </a:lnTo>
                <a:lnTo>
                  <a:pt x="844" y="0"/>
                </a:lnTo>
                <a:lnTo>
                  <a:pt x="844" y="1"/>
                </a:lnTo>
                <a:lnTo>
                  <a:pt x="844" y="1"/>
                </a:lnTo>
                <a:lnTo>
                  <a:pt x="845" y="2"/>
                </a:lnTo>
                <a:lnTo>
                  <a:pt x="844" y="2"/>
                </a:lnTo>
                <a:lnTo>
                  <a:pt x="844" y="3"/>
                </a:lnTo>
                <a:lnTo>
                  <a:pt x="844" y="3"/>
                </a:lnTo>
                <a:lnTo>
                  <a:pt x="843" y="3"/>
                </a:lnTo>
                <a:lnTo>
                  <a:pt x="843" y="3"/>
                </a:lnTo>
                <a:close/>
                <a:moveTo>
                  <a:pt x="801" y="3"/>
                </a:moveTo>
                <a:lnTo>
                  <a:pt x="776" y="3"/>
                </a:lnTo>
                <a:lnTo>
                  <a:pt x="775" y="3"/>
                </a:lnTo>
                <a:lnTo>
                  <a:pt x="774" y="3"/>
                </a:lnTo>
                <a:lnTo>
                  <a:pt x="774" y="2"/>
                </a:lnTo>
                <a:lnTo>
                  <a:pt x="774" y="2"/>
                </a:lnTo>
                <a:lnTo>
                  <a:pt x="774" y="1"/>
                </a:lnTo>
                <a:lnTo>
                  <a:pt x="774" y="1"/>
                </a:lnTo>
                <a:lnTo>
                  <a:pt x="775" y="0"/>
                </a:lnTo>
                <a:lnTo>
                  <a:pt x="776" y="0"/>
                </a:lnTo>
                <a:lnTo>
                  <a:pt x="801" y="0"/>
                </a:lnTo>
                <a:lnTo>
                  <a:pt x="801" y="0"/>
                </a:lnTo>
                <a:lnTo>
                  <a:pt x="802" y="1"/>
                </a:lnTo>
                <a:lnTo>
                  <a:pt x="802" y="1"/>
                </a:lnTo>
                <a:lnTo>
                  <a:pt x="802" y="2"/>
                </a:lnTo>
                <a:lnTo>
                  <a:pt x="802" y="2"/>
                </a:lnTo>
                <a:lnTo>
                  <a:pt x="802" y="3"/>
                </a:lnTo>
                <a:lnTo>
                  <a:pt x="801" y="3"/>
                </a:lnTo>
                <a:lnTo>
                  <a:pt x="801" y="3"/>
                </a:lnTo>
                <a:lnTo>
                  <a:pt x="801" y="3"/>
                </a:lnTo>
                <a:close/>
                <a:moveTo>
                  <a:pt x="758" y="3"/>
                </a:moveTo>
                <a:lnTo>
                  <a:pt x="733" y="3"/>
                </a:lnTo>
                <a:lnTo>
                  <a:pt x="732" y="3"/>
                </a:lnTo>
                <a:lnTo>
                  <a:pt x="732" y="3"/>
                </a:lnTo>
                <a:lnTo>
                  <a:pt x="732" y="2"/>
                </a:lnTo>
                <a:lnTo>
                  <a:pt x="731" y="2"/>
                </a:lnTo>
                <a:lnTo>
                  <a:pt x="732" y="1"/>
                </a:lnTo>
                <a:lnTo>
                  <a:pt x="732" y="1"/>
                </a:lnTo>
                <a:lnTo>
                  <a:pt x="732" y="0"/>
                </a:lnTo>
                <a:lnTo>
                  <a:pt x="733" y="0"/>
                </a:lnTo>
                <a:lnTo>
                  <a:pt x="758" y="0"/>
                </a:lnTo>
                <a:lnTo>
                  <a:pt x="759" y="0"/>
                </a:lnTo>
                <a:lnTo>
                  <a:pt x="759" y="1"/>
                </a:lnTo>
                <a:lnTo>
                  <a:pt x="760" y="1"/>
                </a:lnTo>
                <a:lnTo>
                  <a:pt x="760" y="2"/>
                </a:lnTo>
                <a:lnTo>
                  <a:pt x="760" y="2"/>
                </a:lnTo>
                <a:lnTo>
                  <a:pt x="759" y="3"/>
                </a:lnTo>
                <a:lnTo>
                  <a:pt x="759" y="3"/>
                </a:lnTo>
                <a:lnTo>
                  <a:pt x="758" y="3"/>
                </a:lnTo>
                <a:lnTo>
                  <a:pt x="758" y="3"/>
                </a:lnTo>
                <a:close/>
                <a:moveTo>
                  <a:pt x="716" y="3"/>
                </a:moveTo>
                <a:lnTo>
                  <a:pt x="691" y="3"/>
                </a:lnTo>
                <a:lnTo>
                  <a:pt x="690" y="3"/>
                </a:lnTo>
                <a:lnTo>
                  <a:pt x="690" y="3"/>
                </a:lnTo>
                <a:lnTo>
                  <a:pt x="689" y="2"/>
                </a:lnTo>
                <a:lnTo>
                  <a:pt x="689" y="2"/>
                </a:lnTo>
                <a:lnTo>
                  <a:pt x="689" y="1"/>
                </a:lnTo>
                <a:lnTo>
                  <a:pt x="690" y="1"/>
                </a:lnTo>
                <a:lnTo>
                  <a:pt x="690" y="0"/>
                </a:lnTo>
                <a:lnTo>
                  <a:pt x="691" y="0"/>
                </a:lnTo>
                <a:lnTo>
                  <a:pt x="716" y="0"/>
                </a:lnTo>
                <a:lnTo>
                  <a:pt x="716" y="0"/>
                </a:lnTo>
                <a:lnTo>
                  <a:pt x="717" y="1"/>
                </a:lnTo>
                <a:lnTo>
                  <a:pt x="717" y="1"/>
                </a:lnTo>
                <a:lnTo>
                  <a:pt x="717" y="2"/>
                </a:lnTo>
                <a:lnTo>
                  <a:pt x="717" y="2"/>
                </a:lnTo>
                <a:lnTo>
                  <a:pt x="717" y="3"/>
                </a:lnTo>
                <a:lnTo>
                  <a:pt x="716" y="3"/>
                </a:lnTo>
                <a:lnTo>
                  <a:pt x="716" y="3"/>
                </a:lnTo>
                <a:lnTo>
                  <a:pt x="716" y="3"/>
                </a:lnTo>
                <a:close/>
                <a:moveTo>
                  <a:pt x="673" y="3"/>
                </a:moveTo>
                <a:lnTo>
                  <a:pt x="648" y="3"/>
                </a:lnTo>
                <a:lnTo>
                  <a:pt x="648" y="3"/>
                </a:lnTo>
                <a:lnTo>
                  <a:pt x="647" y="3"/>
                </a:lnTo>
                <a:lnTo>
                  <a:pt x="647" y="2"/>
                </a:lnTo>
                <a:lnTo>
                  <a:pt x="647" y="2"/>
                </a:lnTo>
                <a:lnTo>
                  <a:pt x="647" y="1"/>
                </a:lnTo>
                <a:lnTo>
                  <a:pt x="647" y="1"/>
                </a:lnTo>
                <a:lnTo>
                  <a:pt x="648" y="0"/>
                </a:lnTo>
                <a:lnTo>
                  <a:pt x="648" y="0"/>
                </a:lnTo>
                <a:lnTo>
                  <a:pt x="673" y="0"/>
                </a:lnTo>
                <a:lnTo>
                  <a:pt x="674" y="0"/>
                </a:lnTo>
                <a:lnTo>
                  <a:pt x="674" y="1"/>
                </a:lnTo>
                <a:lnTo>
                  <a:pt x="675" y="1"/>
                </a:lnTo>
                <a:lnTo>
                  <a:pt x="675" y="2"/>
                </a:lnTo>
                <a:lnTo>
                  <a:pt x="675" y="2"/>
                </a:lnTo>
                <a:lnTo>
                  <a:pt x="674" y="3"/>
                </a:lnTo>
                <a:lnTo>
                  <a:pt x="674" y="3"/>
                </a:lnTo>
                <a:lnTo>
                  <a:pt x="673" y="3"/>
                </a:lnTo>
                <a:lnTo>
                  <a:pt x="673" y="3"/>
                </a:lnTo>
                <a:close/>
                <a:moveTo>
                  <a:pt x="631" y="3"/>
                </a:moveTo>
                <a:lnTo>
                  <a:pt x="606" y="3"/>
                </a:lnTo>
                <a:lnTo>
                  <a:pt x="605" y="3"/>
                </a:lnTo>
                <a:lnTo>
                  <a:pt x="605" y="3"/>
                </a:lnTo>
                <a:lnTo>
                  <a:pt x="604" y="2"/>
                </a:lnTo>
                <a:lnTo>
                  <a:pt x="605" y="1"/>
                </a:lnTo>
                <a:lnTo>
                  <a:pt x="605" y="0"/>
                </a:lnTo>
                <a:lnTo>
                  <a:pt x="606" y="0"/>
                </a:lnTo>
                <a:lnTo>
                  <a:pt x="631" y="0"/>
                </a:lnTo>
                <a:lnTo>
                  <a:pt x="632" y="0"/>
                </a:lnTo>
                <a:lnTo>
                  <a:pt x="632" y="1"/>
                </a:lnTo>
                <a:lnTo>
                  <a:pt x="632" y="1"/>
                </a:lnTo>
                <a:lnTo>
                  <a:pt x="633" y="2"/>
                </a:lnTo>
                <a:lnTo>
                  <a:pt x="632" y="2"/>
                </a:lnTo>
                <a:lnTo>
                  <a:pt x="632" y="3"/>
                </a:lnTo>
                <a:lnTo>
                  <a:pt x="632" y="3"/>
                </a:lnTo>
                <a:lnTo>
                  <a:pt x="631" y="3"/>
                </a:lnTo>
                <a:lnTo>
                  <a:pt x="631" y="3"/>
                </a:lnTo>
                <a:close/>
                <a:moveTo>
                  <a:pt x="588" y="3"/>
                </a:moveTo>
                <a:lnTo>
                  <a:pt x="563" y="3"/>
                </a:lnTo>
                <a:lnTo>
                  <a:pt x="563" y="3"/>
                </a:lnTo>
                <a:lnTo>
                  <a:pt x="562" y="3"/>
                </a:lnTo>
                <a:lnTo>
                  <a:pt x="562" y="2"/>
                </a:lnTo>
                <a:lnTo>
                  <a:pt x="562" y="2"/>
                </a:lnTo>
                <a:lnTo>
                  <a:pt x="562" y="1"/>
                </a:lnTo>
                <a:lnTo>
                  <a:pt x="562" y="1"/>
                </a:lnTo>
                <a:lnTo>
                  <a:pt x="563" y="0"/>
                </a:lnTo>
                <a:lnTo>
                  <a:pt x="563" y="0"/>
                </a:lnTo>
                <a:lnTo>
                  <a:pt x="588" y="0"/>
                </a:lnTo>
                <a:lnTo>
                  <a:pt x="589" y="0"/>
                </a:lnTo>
                <a:lnTo>
                  <a:pt x="590" y="1"/>
                </a:lnTo>
                <a:lnTo>
                  <a:pt x="590" y="2"/>
                </a:lnTo>
                <a:lnTo>
                  <a:pt x="590" y="3"/>
                </a:lnTo>
                <a:lnTo>
                  <a:pt x="589" y="3"/>
                </a:lnTo>
                <a:lnTo>
                  <a:pt x="588" y="3"/>
                </a:lnTo>
                <a:lnTo>
                  <a:pt x="588" y="3"/>
                </a:lnTo>
                <a:close/>
                <a:moveTo>
                  <a:pt x="546" y="3"/>
                </a:moveTo>
                <a:lnTo>
                  <a:pt x="521" y="3"/>
                </a:lnTo>
                <a:lnTo>
                  <a:pt x="520" y="3"/>
                </a:lnTo>
                <a:lnTo>
                  <a:pt x="520" y="3"/>
                </a:lnTo>
                <a:lnTo>
                  <a:pt x="520" y="2"/>
                </a:lnTo>
                <a:lnTo>
                  <a:pt x="519" y="2"/>
                </a:lnTo>
                <a:lnTo>
                  <a:pt x="520" y="1"/>
                </a:lnTo>
                <a:lnTo>
                  <a:pt x="520" y="1"/>
                </a:lnTo>
                <a:lnTo>
                  <a:pt x="520" y="0"/>
                </a:lnTo>
                <a:lnTo>
                  <a:pt x="521" y="0"/>
                </a:lnTo>
                <a:lnTo>
                  <a:pt x="546" y="0"/>
                </a:lnTo>
                <a:lnTo>
                  <a:pt x="547" y="0"/>
                </a:lnTo>
                <a:lnTo>
                  <a:pt x="547" y="1"/>
                </a:lnTo>
                <a:lnTo>
                  <a:pt x="548" y="1"/>
                </a:lnTo>
                <a:lnTo>
                  <a:pt x="548" y="2"/>
                </a:lnTo>
                <a:lnTo>
                  <a:pt x="548" y="2"/>
                </a:lnTo>
                <a:lnTo>
                  <a:pt x="547" y="3"/>
                </a:lnTo>
                <a:lnTo>
                  <a:pt x="547" y="3"/>
                </a:lnTo>
                <a:lnTo>
                  <a:pt x="546" y="3"/>
                </a:lnTo>
                <a:lnTo>
                  <a:pt x="546" y="3"/>
                </a:lnTo>
                <a:close/>
                <a:moveTo>
                  <a:pt x="504" y="3"/>
                </a:moveTo>
                <a:lnTo>
                  <a:pt x="479" y="3"/>
                </a:lnTo>
                <a:lnTo>
                  <a:pt x="478" y="3"/>
                </a:lnTo>
                <a:lnTo>
                  <a:pt x="478" y="3"/>
                </a:lnTo>
                <a:lnTo>
                  <a:pt x="477" y="2"/>
                </a:lnTo>
                <a:lnTo>
                  <a:pt x="477" y="2"/>
                </a:lnTo>
                <a:lnTo>
                  <a:pt x="477" y="1"/>
                </a:lnTo>
                <a:lnTo>
                  <a:pt x="478" y="1"/>
                </a:lnTo>
                <a:lnTo>
                  <a:pt x="478" y="0"/>
                </a:lnTo>
                <a:lnTo>
                  <a:pt x="479" y="0"/>
                </a:lnTo>
                <a:lnTo>
                  <a:pt x="504" y="0"/>
                </a:lnTo>
                <a:lnTo>
                  <a:pt x="504" y="0"/>
                </a:lnTo>
                <a:lnTo>
                  <a:pt x="505" y="1"/>
                </a:lnTo>
                <a:lnTo>
                  <a:pt x="505" y="1"/>
                </a:lnTo>
                <a:lnTo>
                  <a:pt x="505" y="2"/>
                </a:lnTo>
                <a:lnTo>
                  <a:pt x="505" y="2"/>
                </a:lnTo>
                <a:lnTo>
                  <a:pt x="505" y="3"/>
                </a:lnTo>
                <a:lnTo>
                  <a:pt x="504" y="3"/>
                </a:lnTo>
                <a:lnTo>
                  <a:pt x="504" y="3"/>
                </a:lnTo>
                <a:lnTo>
                  <a:pt x="504" y="3"/>
                </a:lnTo>
                <a:close/>
                <a:moveTo>
                  <a:pt x="461" y="3"/>
                </a:moveTo>
                <a:lnTo>
                  <a:pt x="436" y="3"/>
                </a:lnTo>
                <a:lnTo>
                  <a:pt x="436" y="3"/>
                </a:lnTo>
                <a:lnTo>
                  <a:pt x="435" y="3"/>
                </a:lnTo>
                <a:lnTo>
                  <a:pt x="435" y="2"/>
                </a:lnTo>
                <a:lnTo>
                  <a:pt x="435" y="2"/>
                </a:lnTo>
                <a:lnTo>
                  <a:pt x="435" y="1"/>
                </a:lnTo>
                <a:lnTo>
                  <a:pt x="435" y="1"/>
                </a:lnTo>
                <a:lnTo>
                  <a:pt x="436" y="0"/>
                </a:lnTo>
                <a:lnTo>
                  <a:pt x="436" y="0"/>
                </a:lnTo>
                <a:lnTo>
                  <a:pt x="461" y="0"/>
                </a:lnTo>
                <a:lnTo>
                  <a:pt x="462" y="0"/>
                </a:lnTo>
                <a:lnTo>
                  <a:pt x="462" y="1"/>
                </a:lnTo>
                <a:lnTo>
                  <a:pt x="463" y="1"/>
                </a:lnTo>
                <a:lnTo>
                  <a:pt x="463" y="2"/>
                </a:lnTo>
                <a:lnTo>
                  <a:pt x="463" y="2"/>
                </a:lnTo>
                <a:lnTo>
                  <a:pt x="462" y="3"/>
                </a:lnTo>
                <a:lnTo>
                  <a:pt x="462" y="3"/>
                </a:lnTo>
                <a:lnTo>
                  <a:pt x="461" y="3"/>
                </a:lnTo>
                <a:lnTo>
                  <a:pt x="461" y="3"/>
                </a:lnTo>
                <a:close/>
                <a:moveTo>
                  <a:pt x="419" y="3"/>
                </a:moveTo>
                <a:lnTo>
                  <a:pt x="394" y="3"/>
                </a:lnTo>
                <a:lnTo>
                  <a:pt x="393" y="3"/>
                </a:lnTo>
                <a:lnTo>
                  <a:pt x="393" y="3"/>
                </a:lnTo>
                <a:lnTo>
                  <a:pt x="392" y="2"/>
                </a:lnTo>
                <a:lnTo>
                  <a:pt x="392" y="2"/>
                </a:lnTo>
                <a:lnTo>
                  <a:pt x="392" y="1"/>
                </a:lnTo>
                <a:lnTo>
                  <a:pt x="393" y="1"/>
                </a:lnTo>
                <a:lnTo>
                  <a:pt x="393" y="0"/>
                </a:lnTo>
                <a:lnTo>
                  <a:pt x="394" y="0"/>
                </a:lnTo>
                <a:lnTo>
                  <a:pt x="419" y="0"/>
                </a:lnTo>
                <a:lnTo>
                  <a:pt x="419" y="0"/>
                </a:lnTo>
                <a:lnTo>
                  <a:pt x="420" y="1"/>
                </a:lnTo>
                <a:lnTo>
                  <a:pt x="420" y="2"/>
                </a:lnTo>
                <a:lnTo>
                  <a:pt x="420" y="3"/>
                </a:lnTo>
                <a:lnTo>
                  <a:pt x="419" y="3"/>
                </a:lnTo>
                <a:lnTo>
                  <a:pt x="419" y="3"/>
                </a:lnTo>
                <a:lnTo>
                  <a:pt x="419" y="3"/>
                </a:lnTo>
                <a:close/>
                <a:moveTo>
                  <a:pt x="376" y="3"/>
                </a:moveTo>
                <a:lnTo>
                  <a:pt x="351" y="3"/>
                </a:lnTo>
                <a:lnTo>
                  <a:pt x="351" y="3"/>
                </a:lnTo>
                <a:lnTo>
                  <a:pt x="350" y="3"/>
                </a:lnTo>
                <a:lnTo>
                  <a:pt x="350" y="2"/>
                </a:lnTo>
                <a:lnTo>
                  <a:pt x="350" y="2"/>
                </a:lnTo>
                <a:lnTo>
                  <a:pt x="350" y="1"/>
                </a:lnTo>
                <a:lnTo>
                  <a:pt x="350" y="1"/>
                </a:lnTo>
                <a:lnTo>
                  <a:pt x="351" y="0"/>
                </a:lnTo>
                <a:lnTo>
                  <a:pt x="351" y="0"/>
                </a:lnTo>
                <a:lnTo>
                  <a:pt x="376" y="0"/>
                </a:lnTo>
                <a:lnTo>
                  <a:pt x="377" y="0"/>
                </a:lnTo>
                <a:lnTo>
                  <a:pt x="378" y="1"/>
                </a:lnTo>
                <a:lnTo>
                  <a:pt x="378" y="1"/>
                </a:lnTo>
                <a:lnTo>
                  <a:pt x="378" y="2"/>
                </a:lnTo>
                <a:lnTo>
                  <a:pt x="378" y="2"/>
                </a:lnTo>
                <a:lnTo>
                  <a:pt x="378" y="3"/>
                </a:lnTo>
                <a:lnTo>
                  <a:pt x="377" y="3"/>
                </a:lnTo>
                <a:lnTo>
                  <a:pt x="376" y="3"/>
                </a:lnTo>
                <a:lnTo>
                  <a:pt x="376" y="3"/>
                </a:lnTo>
                <a:close/>
                <a:moveTo>
                  <a:pt x="334" y="3"/>
                </a:moveTo>
                <a:lnTo>
                  <a:pt x="309" y="3"/>
                </a:lnTo>
                <a:lnTo>
                  <a:pt x="308" y="3"/>
                </a:lnTo>
                <a:lnTo>
                  <a:pt x="308" y="3"/>
                </a:lnTo>
                <a:lnTo>
                  <a:pt x="308" y="2"/>
                </a:lnTo>
                <a:lnTo>
                  <a:pt x="307" y="2"/>
                </a:lnTo>
                <a:lnTo>
                  <a:pt x="308" y="1"/>
                </a:lnTo>
                <a:lnTo>
                  <a:pt x="308" y="1"/>
                </a:lnTo>
                <a:lnTo>
                  <a:pt x="308" y="0"/>
                </a:lnTo>
                <a:lnTo>
                  <a:pt x="309" y="0"/>
                </a:lnTo>
                <a:lnTo>
                  <a:pt x="334" y="0"/>
                </a:lnTo>
                <a:lnTo>
                  <a:pt x="335" y="0"/>
                </a:lnTo>
                <a:lnTo>
                  <a:pt x="335" y="1"/>
                </a:lnTo>
                <a:lnTo>
                  <a:pt x="336" y="1"/>
                </a:lnTo>
                <a:lnTo>
                  <a:pt x="336" y="2"/>
                </a:lnTo>
                <a:lnTo>
                  <a:pt x="336" y="2"/>
                </a:lnTo>
                <a:lnTo>
                  <a:pt x="335" y="3"/>
                </a:lnTo>
                <a:lnTo>
                  <a:pt x="335" y="3"/>
                </a:lnTo>
                <a:lnTo>
                  <a:pt x="334" y="3"/>
                </a:lnTo>
                <a:lnTo>
                  <a:pt x="334" y="3"/>
                </a:lnTo>
                <a:close/>
                <a:moveTo>
                  <a:pt x="292" y="3"/>
                </a:moveTo>
                <a:lnTo>
                  <a:pt x="267" y="3"/>
                </a:lnTo>
                <a:lnTo>
                  <a:pt x="266" y="3"/>
                </a:lnTo>
                <a:lnTo>
                  <a:pt x="265" y="3"/>
                </a:lnTo>
                <a:lnTo>
                  <a:pt x="265" y="2"/>
                </a:lnTo>
                <a:lnTo>
                  <a:pt x="265" y="2"/>
                </a:lnTo>
                <a:lnTo>
                  <a:pt x="265" y="1"/>
                </a:lnTo>
                <a:lnTo>
                  <a:pt x="265" y="1"/>
                </a:lnTo>
                <a:lnTo>
                  <a:pt x="266" y="0"/>
                </a:lnTo>
                <a:lnTo>
                  <a:pt x="267" y="0"/>
                </a:lnTo>
                <a:lnTo>
                  <a:pt x="292" y="0"/>
                </a:lnTo>
                <a:lnTo>
                  <a:pt x="292" y="0"/>
                </a:lnTo>
                <a:lnTo>
                  <a:pt x="293" y="1"/>
                </a:lnTo>
                <a:lnTo>
                  <a:pt x="293" y="1"/>
                </a:lnTo>
                <a:lnTo>
                  <a:pt x="293" y="2"/>
                </a:lnTo>
                <a:lnTo>
                  <a:pt x="293" y="2"/>
                </a:lnTo>
                <a:lnTo>
                  <a:pt x="293" y="3"/>
                </a:lnTo>
                <a:lnTo>
                  <a:pt x="292" y="3"/>
                </a:lnTo>
                <a:lnTo>
                  <a:pt x="292" y="3"/>
                </a:lnTo>
                <a:lnTo>
                  <a:pt x="292" y="3"/>
                </a:lnTo>
                <a:close/>
                <a:moveTo>
                  <a:pt x="249" y="3"/>
                </a:moveTo>
                <a:lnTo>
                  <a:pt x="224" y="3"/>
                </a:lnTo>
                <a:lnTo>
                  <a:pt x="224" y="3"/>
                </a:lnTo>
                <a:lnTo>
                  <a:pt x="223" y="3"/>
                </a:lnTo>
                <a:lnTo>
                  <a:pt x="223" y="2"/>
                </a:lnTo>
                <a:lnTo>
                  <a:pt x="223" y="2"/>
                </a:lnTo>
                <a:lnTo>
                  <a:pt x="223" y="1"/>
                </a:lnTo>
                <a:lnTo>
                  <a:pt x="223" y="1"/>
                </a:lnTo>
                <a:lnTo>
                  <a:pt x="224" y="0"/>
                </a:lnTo>
                <a:lnTo>
                  <a:pt x="224" y="0"/>
                </a:lnTo>
                <a:lnTo>
                  <a:pt x="249" y="0"/>
                </a:lnTo>
                <a:lnTo>
                  <a:pt x="250" y="0"/>
                </a:lnTo>
                <a:lnTo>
                  <a:pt x="250" y="1"/>
                </a:lnTo>
                <a:lnTo>
                  <a:pt x="251" y="1"/>
                </a:lnTo>
                <a:lnTo>
                  <a:pt x="251" y="2"/>
                </a:lnTo>
                <a:lnTo>
                  <a:pt x="251" y="2"/>
                </a:lnTo>
                <a:lnTo>
                  <a:pt x="250" y="3"/>
                </a:lnTo>
                <a:lnTo>
                  <a:pt x="250" y="3"/>
                </a:lnTo>
                <a:lnTo>
                  <a:pt x="249" y="3"/>
                </a:lnTo>
                <a:lnTo>
                  <a:pt x="249" y="3"/>
                </a:lnTo>
                <a:close/>
                <a:moveTo>
                  <a:pt x="207" y="3"/>
                </a:moveTo>
                <a:lnTo>
                  <a:pt x="182" y="3"/>
                </a:lnTo>
                <a:lnTo>
                  <a:pt x="181" y="3"/>
                </a:lnTo>
                <a:lnTo>
                  <a:pt x="181" y="3"/>
                </a:lnTo>
                <a:lnTo>
                  <a:pt x="180" y="2"/>
                </a:lnTo>
                <a:lnTo>
                  <a:pt x="180" y="2"/>
                </a:lnTo>
                <a:lnTo>
                  <a:pt x="180" y="1"/>
                </a:lnTo>
                <a:lnTo>
                  <a:pt x="181" y="1"/>
                </a:lnTo>
                <a:lnTo>
                  <a:pt x="181" y="0"/>
                </a:lnTo>
                <a:lnTo>
                  <a:pt x="182" y="0"/>
                </a:lnTo>
                <a:lnTo>
                  <a:pt x="207" y="0"/>
                </a:lnTo>
                <a:lnTo>
                  <a:pt x="207" y="0"/>
                </a:lnTo>
                <a:lnTo>
                  <a:pt x="208" y="1"/>
                </a:lnTo>
                <a:lnTo>
                  <a:pt x="208" y="1"/>
                </a:lnTo>
                <a:lnTo>
                  <a:pt x="208" y="2"/>
                </a:lnTo>
                <a:lnTo>
                  <a:pt x="208" y="2"/>
                </a:lnTo>
                <a:lnTo>
                  <a:pt x="208" y="3"/>
                </a:lnTo>
                <a:lnTo>
                  <a:pt x="207" y="3"/>
                </a:lnTo>
                <a:lnTo>
                  <a:pt x="207" y="3"/>
                </a:lnTo>
                <a:lnTo>
                  <a:pt x="207" y="3"/>
                </a:lnTo>
                <a:close/>
                <a:moveTo>
                  <a:pt x="164" y="3"/>
                </a:moveTo>
                <a:lnTo>
                  <a:pt x="139" y="3"/>
                </a:lnTo>
                <a:lnTo>
                  <a:pt x="139" y="3"/>
                </a:lnTo>
                <a:lnTo>
                  <a:pt x="138" y="3"/>
                </a:lnTo>
                <a:lnTo>
                  <a:pt x="138" y="2"/>
                </a:lnTo>
                <a:lnTo>
                  <a:pt x="138" y="1"/>
                </a:lnTo>
                <a:lnTo>
                  <a:pt x="139" y="0"/>
                </a:lnTo>
                <a:lnTo>
                  <a:pt x="139" y="0"/>
                </a:lnTo>
                <a:lnTo>
                  <a:pt x="164" y="0"/>
                </a:lnTo>
                <a:lnTo>
                  <a:pt x="165" y="0"/>
                </a:lnTo>
                <a:lnTo>
                  <a:pt x="166" y="1"/>
                </a:lnTo>
                <a:lnTo>
                  <a:pt x="166" y="1"/>
                </a:lnTo>
                <a:lnTo>
                  <a:pt x="166" y="2"/>
                </a:lnTo>
                <a:lnTo>
                  <a:pt x="166" y="2"/>
                </a:lnTo>
                <a:lnTo>
                  <a:pt x="166" y="3"/>
                </a:lnTo>
                <a:lnTo>
                  <a:pt x="165" y="3"/>
                </a:lnTo>
                <a:lnTo>
                  <a:pt x="164" y="3"/>
                </a:lnTo>
                <a:lnTo>
                  <a:pt x="164" y="3"/>
                </a:lnTo>
                <a:close/>
                <a:moveTo>
                  <a:pt x="122" y="3"/>
                </a:moveTo>
                <a:lnTo>
                  <a:pt x="97" y="3"/>
                </a:lnTo>
                <a:lnTo>
                  <a:pt x="96" y="3"/>
                </a:lnTo>
                <a:lnTo>
                  <a:pt x="96" y="3"/>
                </a:lnTo>
                <a:lnTo>
                  <a:pt x="95" y="2"/>
                </a:lnTo>
                <a:lnTo>
                  <a:pt x="95" y="2"/>
                </a:lnTo>
                <a:lnTo>
                  <a:pt x="95" y="1"/>
                </a:lnTo>
                <a:lnTo>
                  <a:pt x="96" y="1"/>
                </a:lnTo>
                <a:lnTo>
                  <a:pt x="96" y="0"/>
                </a:lnTo>
                <a:lnTo>
                  <a:pt x="97" y="0"/>
                </a:lnTo>
                <a:lnTo>
                  <a:pt x="122" y="0"/>
                </a:lnTo>
                <a:lnTo>
                  <a:pt x="123" y="0"/>
                </a:lnTo>
                <a:lnTo>
                  <a:pt x="123" y="1"/>
                </a:lnTo>
                <a:lnTo>
                  <a:pt x="124" y="1"/>
                </a:lnTo>
                <a:lnTo>
                  <a:pt x="124" y="2"/>
                </a:lnTo>
                <a:lnTo>
                  <a:pt x="124" y="2"/>
                </a:lnTo>
                <a:lnTo>
                  <a:pt x="123" y="3"/>
                </a:lnTo>
                <a:lnTo>
                  <a:pt x="123" y="3"/>
                </a:lnTo>
                <a:lnTo>
                  <a:pt x="122" y="3"/>
                </a:lnTo>
                <a:lnTo>
                  <a:pt x="122" y="3"/>
                </a:lnTo>
                <a:close/>
                <a:moveTo>
                  <a:pt x="80" y="3"/>
                </a:moveTo>
                <a:lnTo>
                  <a:pt x="55" y="3"/>
                </a:lnTo>
                <a:lnTo>
                  <a:pt x="54" y="3"/>
                </a:lnTo>
                <a:lnTo>
                  <a:pt x="53" y="3"/>
                </a:lnTo>
                <a:lnTo>
                  <a:pt x="53" y="2"/>
                </a:lnTo>
                <a:lnTo>
                  <a:pt x="53" y="2"/>
                </a:lnTo>
                <a:lnTo>
                  <a:pt x="53" y="1"/>
                </a:lnTo>
                <a:lnTo>
                  <a:pt x="53" y="1"/>
                </a:lnTo>
                <a:lnTo>
                  <a:pt x="54" y="0"/>
                </a:lnTo>
                <a:lnTo>
                  <a:pt x="55" y="0"/>
                </a:lnTo>
                <a:lnTo>
                  <a:pt x="80" y="0"/>
                </a:lnTo>
                <a:lnTo>
                  <a:pt x="80" y="0"/>
                </a:lnTo>
                <a:lnTo>
                  <a:pt x="81" y="1"/>
                </a:lnTo>
                <a:lnTo>
                  <a:pt x="81" y="1"/>
                </a:lnTo>
                <a:lnTo>
                  <a:pt x="81" y="2"/>
                </a:lnTo>
                <a:lnTo>
                  <a:pt x="81" y="2"/>
                </a:lnTo>
                <a:lnTo>
                  <a:pt x="81" y="3"/>
                </a:lnTo>
                <a:lnTo>
                  <a:pt x="80" y="3"/>
                </a:lnTo>
                <a:lnTo>
                  <a:pt x="80" y="3"/>
                </a:lnTo>
                <a:lnTo>
                  <a:pt x="80" y="3"/>
                </a:lnTo>
                <a:close/>
                <a:moveTo>
                  <a:pt x="37" y="3"/>
                </a:moveTo>
                <a:lnTo>
                  <a:pt x="12" y="3"/>
                </a:lnTo>
                <a:lnTo>
                  <a:pt x="12" y="3"/>
                </a:lnTo>
                <a:lnTo>
                  <a:pt x="11" y="3"/>
                </a:lnTo>
                <a:lnTo>
                  <a:pt x="11" y="2"/>
                </a:lnTo>
                <a:lnTo>
                  <a:pt x="11" y="2"/>
                </a:lnTo>
                <a:lnTo>
                  <a:pt x="11" y="1"/>
                </a:lnTo>
                <a:lnTo>
                  <a:pt x="11" y="1"/>
                </a:lnTo>
                <a:lnTo>
                  <a:pt x="12" y="0"/>
                </a:lnTo>
                <a:lnTo>
                  <a:pt x="12" y="0"/>
                </a:lnTo>
                <a:lnTo>
                  <a:pt x="37" y="0"/>
                </a:lnTo>
                <a:lnTo>
                  <a:pt x="38" y="0"/>
                </a:lnTo>
                <a:lnTo>
                  <a:pt x="38" y="1"/>
                </a:lnTo>
                <a:lnTo>
                  <a:pt x="39" y="1"/>
                </a:lnTo>
                <a:lnTo>
                  <a:pt x="39" y="2"/>
                </a:lnTo>
                <a:lnTo>
                  <a:pt x="39" y="2"/>
                </a:lnTo>
                <a:lnTo>
                  <a:pt x="38" y="3"/>
                </a:lnTo>
                <a:lnTo>
                  <a:pt x="38" y="3"/>
                </a:lnTo>
                <a:lnTo>
                  <a:pt x="37" y="3"/>
                </a:lnTo>
                <a:lnTo>
                  <a:pt x="37" y="3"/>
                </a:lnTo>
                <a:close/>
              </a:path>
            </a:pathLst>
          </a:custGeom>
          <a:solidFill>
            <a:srgbClr val="000000"/>
          </a:solidFill>
          <a:ln w="25400">
            <a:solidFill>
              <a:srgbClr val="000000"/>
            </a:solidFill>
            <a:prstDash val="solid"/>
            <a:round/>
            <a:headEnd/>
            <a:tailEnd/>
          </a:ln>
        </p:spPr>
        <p:txBody>
          <a:bodyPr/>
          <a:lstStyle/>
          <a:p>
            <a:endParaRPr lang="en-US"/>
          </a:p>
        </p:txBody>
      </p:sp>
      <p:sp>
        <p:nvSpPr>
          <p:cNvPr id="303195" name="Freeform 91">
            <a:extLst>
              <a:ext uri="{FF2B5EF4-FFF2-40B4-BE49-F238E27FC236}">
                <a16:creationId xmlns:a16="http://schemas.microsoft.com/office/drawing/2014/main" id="{985EE6D5-EED7-A74A-A091-78A6A5850DB5}"/>
              </a:ext>
            </a:extLst>
          </p:cNvPr>
          <p:cNvSpPr>
            <a:spLocks noEditPoints="1"/>
          </p:cNvSpPr>
          <p:nvPr/>
        </p:nvSpPr>
        <p:spPr bwMode="auto">
          <a:xfrm>
            <a:off x="1946275" y="2962275"/>
            <a:ext cx="1012825" cy="1588"/>
          </a:xfrm>
          <a:custGeom>
            <a:avLst/>
            <a:gdLst>
              <a:gd name="T0" fmla="*/ 0 w 1057"/>
              <a:gd name="T1" fmla="*/ 1 h 3"/>
              <a:gd name="T2" fmla="*/ 42 w 1057"/>
              <a:gd name="T3" fmla="*/ 2 h 3"/>
              <a:gd name="T4" fmla="*/ 111 w 1057"/>
              <a:gd name="T5" fmla="*/ 3 h 3"/>
              <a:gd name="T6" fmla="*/ 155 w 1057"/>
              <a:gd name="T7" fmla="*/ 3 h 3"/>
              <a:gd name="T8" fmla="*/ 197 w 1057"/>
              <a:gd name="T9" fmla="*/ 1 h 3"/>
              <a:gd name="T10" fmla="*/ 172 w 1057"/>
              <a:gd name="T11" fmla="*/ 0 h 3"/>
              <a:gd name="T12" fmla="*/ 212 w 1057"/>
              <a:gd name="T13" fmla="*/ 1 h 3"/>
              <a:gd name="T14" fmla="*/ 255 w 1057"/>
              <a:gd name="T15" fmla="*/ 3 h 3"/>
              <a:gd name="T16" fmla="*/ 324 w 1057"/>
              <a:gd name="T17" fmla="*/ 3 h 3"/>
              <a:gd name="T18" fmla="*/ 367 w 1057"/>
              <a:gd name="T19" fmla="*/ 1 h 3"/>
              <a:gd name="T20" fmla="*/ 342 w 1057"/>
              <a:gd name="T21" fmla="*/ 0 h 3"/>
              <a:gd name="T22" fmla="*/ 381 w 1057"/>
              <a:gd name="T23" fmla="*/ 1 h 3"/>
              <a:gd name="T24" fmla="*/ 426 w 1057"/>
              <a:gd name="T25" fmla="*/ 3 h 3"/>
              <a:gd name="T26" fmla="*/ 494 w 1057"/>
              <a:gd name="T27" fmla="*/ 3 h 3"/>
              <a:gd name="T28" fmla="*/ 536 w 1057"/>
              <a:gd name="T29" fmla="*/ 1 h 3"/>
              <a:gd name="T30" fmla="*/ 578 w 1057"/>
              <a:gd name="T31" fmla="*/ 0 h 3"/>
              <a:gd name="T32" fmla="*/ 552 w 1057"/>
              <a:gd name="T33" fmla="*/ 0 h 3"/>
              <a:gd name="T34" fmla="*/ 594 w 1057"/>
              <a:gd name="T35" fmla="*/ 2 h 3"/>
              <a:gd name="T36" fmla="*/ 662 w 1057"/>
              <a:gd name="T37" fmla="*/ 3 h 3"/>
              <a:gd name="T38" fmla="*/ 706 w 1057"/>
              <a:gd name="T39" fmla="*/ 3 h 3"/>
              <a:gd name="T40" fmla="*/ 748 w 1057"/>
              <a:gd name="T41" fmla="*/ 1 h 3"/>
              <a:gd name="T42" fmla="*/ 790 w 1057"/>
              <a:gd name="T43" fmla="*/ 0 h 3"/>
              <a:gd name="T44" fmla="*/ 764 w 1057"/>
              <a:gd name="T45" fmla="*/ 0 h 3"/>
              <a:gd name="T46" fmla="*/ 806 w 1057"/>
              <a:gd name="T47" fmla="*/ 2 h 3"/>
              <a:gd name="T48" fmla="*/ 874 w 1057"/>
              <a:gd name="T49" fmla="*/ 3 h 3"/>
              <a:gd name="T50" fmla="*/ 919 w 1057"/>
              <a:gd name="T51" fmla="*/ 2 h 3"/>
              <a:gd name="T52" fmla="*/ 959 w 1057"/>
              <a:gd name="T53" fmla="*/ 0 h 3"/>
              <a:gd name="T54" fmla="*/ 934 w 1057"/>
              <a:gd name="T55" fmla="*/ 0 h 3"/>
              <a:gd name="T56" fmla="*/ 975 w 1057"/>
              <a:gd name="T57" fmla="*/ 2 h 3"/>
              <a:gd name="T58" fmla="*/ 1044 w 1057"/>
              <a:gd name="T59" fmla="*/ 3 h 3"/>
              <a:gd name="T60" fmla="*/ 1028 w 1057"/>
              <a:gd name="T61" fmla="*/ 2 h 3"/>
              <a:gd name="T62" fmla="*/ 986 w 1057"/>
              <a:gd name="T63" fmla="*/ 3 h 3"/>
              <a:gd name="T64" fmla="*/ 1013 w 1057"/>
              <a:gd name="T65" fmla="*/ 3 h 3"/>
              <a:gd name="T66" fmla="*/ 972 w 1057"/>
              <a:gd name="T67" fmla="*/ 2 h 3"/>
              <a:gd name="T68" fmla="*/ 928 w 1057"/>
              <a:gd name="T69" fmla="*/ 0 h 3"/>
              <a:gd name="T70" fmla="*/ 859 w 1057"/>
              <a:gd name="T71" fmla="*/ 1 h 3"/>
              <a:gd name="T72" fmla="*/ 817 w 1057"/>
              <a:gd name="T73" fmla="*/ 3 h 3"/>
              <a:gd name="T74" fmla="*/ 843 w 1057"/>
              <a:gd name="T75" fmla="*/ 3 h 3"/>
              <a:gd name="T76" fmla="*/ 802 w 1057"/>
              <a:gd name="T77" fmla="*/ 2 h 3"/>
              <a:gd name="T78" fmla="*/ 759 w 1057"/>
              <a:gd name="T79" fmla="*/ 0 h 3"/>
              <a:gd name="T80" fmla="*/ 690 w 1057"/>
              <a:gd name="T81" fmla="*/ 1 h 3"/>
              <a:gd name="T82" fmla="*/ 647 w 1057"/>
              <a:gd name="T83" fmla="*/ 3 h 3"/>
              <a:gd name="T84" fmla="*/ 673 w 1057"/>
              <a:gd name="T85" fmla="*/ 3 h 3"/>
              <a:gd name="T86" fmla="*/ 632 w 1057"/>
              <a:gd name="T87" fmla="*/ 3 h 3"/>
              <a:gd name="T88" fmla="*/ 590 w 1057"/>
              <a:gd name="T89" fmla="*/ 2 h 3"/>
              <a:gd name="T90" fmla="*/ 547 w 1057"/>
              <a:gd name="T91" fmla="*/ 0 h 3"/>
              <a:gd name="T92" fmla="*/ 478 w 1057"/>
              <a:gd name="T93" fmla="*/ 1 h 3"/>
              <a:gd name="T94" fmla="*/ 435 w 1057"/>
              <a:gd name="T95" fmla="*/ 3 h 3"/>
              <a:gd name="T96" fmla="*/ 461 w 1057"/>
              <a:gd name="T97" fmla="*/ 3 h 3"/>
              <a:gd name="T98" fmla="*/ 419 w 1057"/>
              <a:gd name="T99" fmla="*/ 3 h 3"/>
              <a:gd name="T100" fmla="*/ 378 w 1057"/>
              <a:gd name="T101" fmla="*/ 1 h 3"/>
              <a:gd name="T102" fmla="*/ 309 w 1057"/>
              <a:gd name="T103" fmla="*/ 0 h 3"/>
              <a:gd name="T104" fmla="*/ 265 w 1057"/>
              <a:gd name="T105" fmla="*/ 2 h 3"/>
              <a:gd name="T106" fmla="*/ 224 w 1057"/>
              <a:gd name="T107" fmla="*/ 3 h 3"/>
              <a:gd name="T108" fmla="*/ 250 w 1057"/>
              <a:gd name="T109" fmla="*/ 3 h 3"/>
              <a:gd name="T110" fmla="*/ 208 w 1057"/>
              <a:gd name="T111" fmla="*/ 1 h 3"/>
              <a:gd name="T112" fmla="*/ 165 w 1057"/>
              <a:gd name="T113" fmla="*/ 0 h 3"/>
              <a:gd name="T114" fmla="*/ 96 w 1057"/>
              <a:gd name="T115" fmla="*/ 1 h 3"/>
              <a:gd name="T116" fmla="*/ 53 w 1057"/>
              <a:gd name="T117" fmla="*/ 3 h 3"/>
              <a:gd name="T118" fmla="*/ 80 w 1057"/>
              <a:gd name="T119" fmla="*/ 3 h 3"/>
              <a:gd name="T120" fmla="*/ 39 w 1057"/>
              <a:gd name="T1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7" h="3">
                <a:moveTo>
                  <a:pt x="2" y="0"/>
                </a:moveTo>
                <a:lnTo>
                  <a:pt x="26" y="0"/>
                </a:lnTo>
                <a:lnTo>
                  <a:pt x="27" y="0"/>
                </a:lnTo>
                <a:lnTo>
                  <a:pt x="27" y="1"/>
                </a:lnTo>
                <a:lnTo>
                  <a:pt x="28" y="1"/>
                </a:lnTo>
                <a:lnTo>
                  <a:pt x="28" y="2"/>
                </a:lnTo>
                <a:lnTo>
                  <a:pt x="28" y="2"/>
                </a:lnTo>
                <a:lnTo>
                  <a:pt x="27" y="3"/>
                </a:lnTo>
                <a:lnTo>
                  <a:pt x="27" y="3"/>
                </a:lnTo>
                <a:lnTo>
                  <a:pt x="26" y="3"/>
                </a:lnTo>
                <a:lnTo>
                  <a:pt x="2" y="3"/>
                </a:lnTo>
                <a:lnTo>
                  <a:pt x="2" y="3"/>
                </a:lnTo>
                <a:lnTo>
                  <a:pt x="0" y="3"/>
                </a:lnTo>
                <a:lnTo>
                  <a:pt x="0" y="2"/>
                </a:lnTo>
                <a:lnTo>
                  <a:pt x="0" y="2"/>
                </a:lnTo>
                <a:lnTo>
                  <a:pt x="0" y="1"/>
                </a:lnTo>
                <a:lnTo>
                  <a:pt x="0" y="1"/>
                </a:lnTo>
                <a:lnTo>
                  <a:pt x="2" y="0"/>
                </a:lnTo>
                <a:lnTo>
                  <a:pt x="2" y="0"/>
                </a:lnTo>
                <a:lnTo>
                  <a:pt x="2" y="0"/>
                </a:lnTo>
                <a:close/>
                <a:moveTo>
                  <a:pt x="45" y="0"/>
                </a:moveTo>
                <a:lnTo>
                  <a:pt x="69" y="0"/>
                </a:lnTo>
                <a:lnTo>
                  <a:pt x="69" y="0"/>
                </a:lnTo>
                <a:lnTo>
                  <a:pt x="70" y="1"/>
                </a:lnTo>
                <a:lnTo>
                  <a:pt x="70" y="2"/>
                </a:lnTo>
                <a:lnTo>
                  <a:pt x="70" y="3"/>
                </a:lnTo>
                <a:lnTo>
                  <a:pt x="69" y="3"/>
                </a:lnTo>
                <a:lnTo>
                  <a:pt x="69" y="3"/>
                </a:lnTo>
                <a:lnTo>
                  <a:pt x="45" y="3"/>
                </a:lnTo>
                <a:lnTo>
                  <a:pt x="43" y="3"/>
                </a:lnTo>
                <a:lnTo>
                  <a:pt x="43" y="3"/>
                </a:lnTo>
                <a:lnTo>
                  <a:pt x="42" y="2"/>
                </a:lnTo>
                <a:lnTo>
                  <a:pt x="42" y="2"/>
                </a:lnTo>
                <a:lnTo>
                  <a:pt x="42" y="1"/>
                </a:lnTo>
                <a:lnTo>
                  <a:pt x="43" y="1"/>
                </a:lnTo>
                <a:lnTo>
                  <a:pt x="43" y="0"/>
                </a:lnTo>
                <a:lnTo>
                  <a:pt x="45" y="0"/>
                </a:lnTo>
                <a:lnTo>
                  <a:pt x="45" y="0"/>
                </a:lnTo>
                <a:close/>
                <a:moveTo>
                  <a:pt x="87" y="0"/>
                </a:moveTo>
                <a:lnTo>
                  <a:pt x="111" y="0"/>
                </a:lnTo>
                <a:lnTo>
                  <a:pt x="112" y="0"/>
                </a:lnTo>
                <a:lnTo>
                  <a:pt x="112" y="1"/>
                </a:lnTo>
                <a:lnTo>
                  <a:pt x="113" y="1"/>
                </a:lnTo>
                <a:lnTo>
                  <a:pt x="113" y="2"/>
                </a:lnTo>
                <a:lnTo>
                  <a:pt x="113" y="2"/>
                </a:lnTo>
                <a:lnTo>
                  <a:pt x="112" y="3"/>
                </a:lnTo>
                <a:lnTo>
                  <a:pt x="112" y="3"/>
                </a:lnTo>
                <a:lnTo>
                  <a:pt x="111" y="3"/>
                </a:lnTo>
                <a:lnTo>
                  <a:pt x="87" y="3"/>
                </a:lnTo>
                <a:lnTo>
                  <a:pt x="85" y="3"/>
                </a:lnTo>
                <a:lnTo>
                  <a:pt x="85" y="3"/>
                </a:lnTo>
                <a:lnTo>
                  <a:pt x="85" y="2"/>
                </a:lnTo>
                <a:lnTo>
                  <a:pt x="85" y="1"/>
                </a:lnTo>
                <a:lnTo>
                  <a:pt x="85" y="0"/>
                </a:lnTo>
                <a:lnTo>
                  <a:pt x="87" y="0"/>
                </a:lnTo>
                <a:lnTo>
                  <a:pt x="87" y="0"/>
                </a:lnTo>
                <a:close/>
                <a:moveTo>
                  <a:pt x="130" y="0"/>
                </a:moveTo>
                <a:lnTo>
                  <a:pt x="154" y="0"/>
                </a:lnTo>
                <a:lnTo>
                  <a:pt x="154" y="0"/>
                </a:lnTo>
                <a:lnTo>
                  <a:pt x="155" y="1"/>
                </a:lnTo>
                <a:lnTo>
                  <a:pt x="155" y="1"/>
                </a:lnTo>
                <a:lnTo>
                  <a:pt x="155" y="2"/>
                </a:lnTo>
                <a:lnTo>
                  <a:pt x="155" y="2"/>
                </a:lnTo>
                <a:lnTo>
                  <a:pt x="155" y="3"/>
                </a:lnTo>
                <a:lnTo>
                  <a:pt x="154" y="3"/>
                </a:lnTo>
                <a:lnTo>
                  <a:pt x="154" y="3"/>
                </a:lnTo>
                <a:lnTo>
                  <a:pt x="130" y="3"/>
                </a:lnTo>
                <a:lnTo>
                  <a:pt x="129" y="3"/>
                </a:lnTo>
                <a:lnTo>
                  <a:pt x="127" y="3"/>
                </a:lnTo>
                <a:lnTo>
                  <a:pt x="127" y="2"/>
                </a:lnTo>
                <a:lnTo>
                  <a:pt x="127" y="2"/>
                </a:lnTo>
                <a:lnTo>
                  <a:pt x="127" y="1"/>
                </a:lnTo>
                <a:lnTo>
                  <a:pt x="127" y="1"/>
                </a:lnTo>
                <a:lnTo>
                  <a:pt x="129" y="0"/>
                </a:lnTo>
                <a:lnTo>
                  <a:pt x="130" y="0"/>
                </a:lnTo>
                <a:lnTo>
                  <a:pt x="130" y="0"/>
                </a:lnTo>
                <a:close/>
                <a:moveTo>
                  <a:pt x="172" y="0"/>
                </a:moveTo>
                <a:lnTo>
                  <a:pt x="196" y="0"/>
                </a:lnTo>
                <a:lnTo>
                  <a:pt x="197" y="0"/>
                </a:lnTo>
                <a:lnTo>
                  <a:pt x="197" y="1"/>
                </a:lnTo>
                <a:lnTo>
                  <a:pt x="197" y="1"/>
                </a:lnTo>
                <a:lnTo>
                  <a:pt x="198" y="2"/>
                </a:lnTo>
                <a:lnTo>
                  <a:pt x="197" y="2"/>
                </a:lnTo>
                <a:lnTo>
                  <a:pt x="197" y="3"/>
                </a:lnTo>
                <a:lnTo>
                  <a:pt x="197" y="3"/>
                </a:lnTo>
                <a:lnTo>
                  <a:pt x="196" y="3"/>
                </a:lnTo>
                <a:lnTo>
                  <a:pt x="172" y="3"/>
                </a:lnTo>
                <a:lnTo>
                  <a:pt x="170" y="3"/>
                </a:lnTo>
                <a:lnTo>
                  <a:pt x="170" y="3"/>
                </a:lnTo>
                <a:lnTo>
                  <a:pt x="169" y="2"/>
                </a:lnTo>
                <a:lnTo>
                  <a:pt x="169" y="2"/>
                </a:lnTo>
                <a:lnTo>
                  <a:pt x="169" y="1"/>
                </a:lnTo>
                <a:lnTo>
                  <a:pt x="170" y="1"/>
                </a:lnTo>
                <a:lnTo>
                  <a:pt x="170" y="0"/>
                </a:lnTo>
                <a:lnTo>
                  <a:pt x="172" y="0"/>
                </a:lnTo>
                <a:lnTo>
                  <a:pt x="172" y="0"/>
                </a:lnTo>
                <a:close/>
                <a:moveTo>
                  <a:pt x="214" y="0"/>
                </a:moveTo>
                <a:lnTo>
                  <a:pt x="238" y="0"/>
                </a:lnTo>
                <a:lnTo>
                  <a:pt x="239" y="0"/>
                </a:lnTo>
                <a:lnTo>
                  <a:pt x="240" y="1"/>
                </a:lnTo>
                <a:lnTo>
                  <a:pt x="240" y="1"/>
                </a:lnTo>
                <a:lnTo>
                  <a:pt x="240" y="2"/>
                </a:lnTo>
                <a:lnTo>
                  <a:pt x="240" y="2"/>
                </a:lnTo>
                <a:lnTo>
                  <a:pt x="240" y="3"/>
                </a:lnTo>
                <a:lnTo>
                  <a:pt x="239" y="3"/>
                </a:lnTo>
                <a:lnTo>
                  <a:pt x="238" y="3"/>
                </a:lnTo>
                <a:lnTo>
                  <a:pt x="214" y="3"/>
                </a:lnTo>
                <a:lnTo>
                  <a:pt x="214" y="3"/>
                </a:lnTo>
                <a:lnTo>
                  <a:pt x="212" y="3"/>
                </a:lnTo>
                <a:lnTo>
                  <a:pt x="212" y="2"/>
                </a:lnTo>
                <a:lnTo>
                  <a:pt x="212" y="2"/>
                </a:lnTo>
                <a:lnTo>
                  <a:pt x="212" y="1"/>
                </a:lnTo>
                <a:lnTo>
                  <a:pt x="212" y="1"/>
                </a:lnTo>
                <a:lnTo>
                  <a:pt x="214" y="0"/>
                </a:lnTo>
                <a:lnTo>
                  <a:pt x="214" y="0"/>
                </a:lnTo>
                <a:lnTo>
                  <a:pt x="214" y="0"/>
                </a:lnTo>
                <a:close/>
                <a:moveTo>
                  <a:pt x="257" y="0"/>
                </a:moveTo>
                <a:lnTo>
                  <a:pt x="281" y="0"/>
                </a:lnTo>
                <a:lnTo>
                  <a:pt x="281" y="0"/>
                </a:lnTo>
                <a:lnTo>
                  <a:pt x="282" y="1"/>
                </a:lnTo>
                <a:lnTo>
                  <a:pt x="282" y="1"/>
                </a:lnTo>
                <a:lnTo>
                  <a:pt x="282" y="2"/>
                </a:lnTo>
                <a:lnTo>
                  <a:pt x="282" y="2"/>
                </a:lnTo>
                <a:lnTo>
                  <a:pt x="282" y="3"/>
                </a:lnTo>
                <a:lnTo>
                  <a:pt x="281" y="3"/>
                </a:lnTo>
                <a:lnTo>
                  <a:pt x="281" y="3"/>
                </a:lnTo>
                <a:lnTo>
                  <a:pt x="257" y="3"/>
                </a:lnTo>
                <a:lnTo>
                  <a:pt x="255" y="3"/>
                </a:lnTo>
                <a:lnTo>
                  <a:pt x="255" y="3"/>
                </a:lnTo>
                <a:lnTo>
                  <a:pt x="254" y="2"/>
                </a:lnTo>
                <a:lnTo>
                  <a:pt x="254" y="2"/>
                </a:lnTo>
                <a:lnTo>
                  <a:pt x="254" y="1"/>
                </a:lnTo>
                <a:lnTo>
                  <a:pt x="255" y="1"/>
                </a:lnTo>
                <a:lnTo>
                  <a:pt x="255" y="0"/>
                </a:lnTo>
                <a:lnTo>
                  <a:pt x="257" y="0"/>
                </a:lnTo>
                <a:lnTo>
                  <a:pt x="257" y="0"/>
                </a:lnTo>
                <a:close/>
                <a:moveTo>
                  <a:pt x="299" y="0"/>
                </a:moveTo>
                <a:lnTo>
                  <a:pt x="323" y="0"/>
                </a:lnTo>
                <a:lnTo>
                  <a:pt x="324" y="0"/>
                </a:lnTo>
                <a:lnTo>
                  <a:pt x="324" y="1"/>
                </a:lnTo>
                <a:lnTo>
                  <a:pt x="325" y="1"/>
                </a:lnTo>
                <a:lnTo>
                  <a:pt x="325" y="2"/>
                </a:lnTo>
                <a:lnTo>
                  <a:pt x="325" y="2"/>
                </a:lnTo>
                <a:lnTo>
                  <a:pt x="324" y="3"/>
                </a:lnTo>
                <a:lnTo>
                  <a:pt x="324" y="3"/>
                </a:lnTo>
                <a:lnTo>
                  <a:pt x="323" y="3"/>
                </a:lnTo>
                <a:lnTo>
                  <a:pt x="299" y="3"/>
                </a:lnTo>
                <a:lnTo>
                  <a:pt x="299" y="3"/>
                </a:lnTo>
                <a:lnTo>
                  <a:pt x="297" y="3"/>
                </a:lnTo>
                <a:lnTo>
                  <a:pt x="297" y="2"/>
                </a:lnTo>
                <a:lnTo>
                  <a:pt x="297" y="2"/>
                </a:lnTo>
                <a:lnTo>
                  <a:pt x="297" y="1"/>
                </a:lnTo>
                <a:lnTo>
                  <a:pt x="297" y="1"/>
                </a:lnTo>
                <a:lnTo>
                  <a:pt x="299" y="0"/>
                </a:lnTo>
                <a:lnTo>
                  <a:pt x="299" y="0"/>
                </a:lnTo>
                <a:lnTo>
                  <a:pt x="299" y="0"/>
                </a:lnTo>
                <a:close/>
                <a:moveTo>
                  <a:pt x="342" y="0"/>
                </a:moveTo>
                <a:lnTo>
                  <a:pt x="366" y="0"/>
                </a:lnTo>
                <a:lnTo>
                  <a:pt x="366" y="0"/>
                </a:lnTo>
                <a:lnTo>
                  <a:pt x="367" y="1"/>
                </a:lnTo>
                <a:lnTo>
                  <a:pt x="367" y="1"/>
                </a:lnTo>
                <a:lnTo>
                  <a:pt x="367" y="2"/>
                </a:lnTo>
                <a:lnTo>
                  <a:pt x="367" y="2"/>
                </a:lnTo>
                <a:lnTo>
                  <a:pt x="367" y="3"/>
                </a:lnTo>
                <a:lnTo>
                  <a:pt x="366" y="3"/>
                </a:lnTo>
                <a:lnTo>
                  <a:pt x="366" y="3"/>
                </a:lnTo>
                <a:lnTo>
                  <a:pt x="342" y="3"/>
                </a:lnTo>
                <a:lnTo>
                  <a:pt x="340" y="3"/>
                </a:lnTo>
                <a:lnTo>
                  <a:pt x="339" y="3"/>
                </a:lnTo>
                <a:lnTo>
                  <a:pt x="339" y="2"/>
                </a:lnTo>
                <a:lnTo>
                  <a:pt x="339" y="2"/>
                </a:lnTo>
                <a:lnTo>
                  <a:pt x="339" y="1"/>
                </a:lnTo>
                <a:lnTo>
                  <a:pt x="339" y="1"/>
                </a:lnTo>
                <a:lnTo>
                  <a:pt x="340" y="0"/>
                </a:lnTo>
                <a:lnTo>
                  <a:pt x="342" y="0"/>
                </a:lnTo>
                <a:lnTo>
                  <a:pt x="342" y="0"/>
                </a:lnTo>
                <a:close/>
                <a:moveTo>
                  <a:pt x="384" y="0"/>
                </a:moveTo>
                <a:lnTo>
                  <a:pt x="408" y="0"/>
                </a:lnTo>
                <a:lnTo>
                  <a:pt x="409" y="0"/>
                </a:lnTo>
                <a:lnTo>
                  <a:pt x="409" y="1"/>
                </a:lnTo>
                <a:lnTo>
                  <a:pt x="410" y="1"/>
                </a:lnTo>
                <a:lnTo>
                  <a:pt x="410" y="2"/>
                </a:lnTo>
                <a:lnTo>
                  <a:pt x="410" y="2"/>
                </a:lnTo>
                <a:lnTo>
                  <a:pt x="409" y="3"/>
                </a:lnTo>
                <a:lnTo>
                  <a:pt x="409" y="3"/>
                </a:lnTo>
                <a:lnTo>
                  <a:pt x="408" y="3"/>
                </a:lnTo>
                <a:lnTo>
                  <a:pt x="384" y="3"/>
                </a:lnTo>
                <a:lnTo>
                  <a:pt x="382" y="3"/>
                </a:lnTo>
                <a:lnTo>
                  <a:pt x="382" y="3"/>
                </a:lnTo>
                <a:lnTo>
                  <a:pt x="381" y="2"/>
                </a:lnTo>
                <a:lnTo>
                  <a:pt x="381" y="2"/>
                </a:lnTo>
                <a:lnTo>
                  <a:pt x="381" y="1"/>
                </a:lnTo>
                <a:lnTo>
                  <a:pt x="382" y="1"/>
                </a:lnTo>
                <a:lnTo>
                  <a:pt x="382" y="0"/>
                </a:lnTo>
                <a:lnTo>
                  <a:pt x="384" y="0"/>
                </a:lnTo>
                <a:lnTo>
                  <a:pt x="384" y="0"/>
                </a:lnTo>
                <a:close/>
                <a:moveTo>
                  <a:pt x="426" y="0"/>
                </a:moveTo>
                <a:lnTo>
                  <a:pt x="450" y="0"/>
                </a:lnTo>
                <a:lnTo>
                  <a:pt x="451" y="0"/>
                </a:lnTo>
                <a:lnTo>
                  <a:pt x="452" y="1"/>
                </a:lnTo>
                <a:lnTo>
                  <a:pt x="452" y="1"/>
                </a:lnTo>
                <a:lnTo>
                  <a:pt x="452" y="2"/>
                </a:lnTo>
                <a:lnTo>
                  <a:pt x="452" y="2"/>
                </a:lnTo>
                <a:lnTo>
                  <a:pt x="452" y="3"/>
                </a:lnTo>
                <a:lnTo>
                  <a:pt x="451" y="3"/>
                </a:lnTo>
                <a:lnTo>
                  <a:pt x="450" y="3"/>
                </a:lnTo>
                <a:lnTo>
                  <a:pt x="426" y="3"/>
                </a:lnTo>
                <a:lnTo>
                  <a:pt x="426" y="3"/>
                </a:lnTo>
                <a:lnTo>
                  <a:pt x="424" y="3"/>
                </a:lnTo>
                <a:lnTo>
                  <a:pt x="424" y="2"/>
                </a:lnTo>
                <a:lnTo>
                  <a:pt x="424" y="2"/>
                </a:lnTo>
                <a:lnTo>
                  <a:pt x="424" y="1"/>
                </a:lnTo>
                <a:lnTo>
                  <a:pt x="424" y="1"/>
                </a:lnTo>
                <a:lnTo>
                  <a:pt x="426" y="0"/>
                </a:lnTo>
                <a:lnTo>
                  <a:pt x="426" y="0"/>
                </a:lnTo>
                <a:lnTo>
                  <a:pt x="426" y="0"/>
                </a:lnTo>
                <a:close/>
                <a:moveTo>
                  <a:pt x="469" y="0"/>
                </a:moveTo>
                <a:lnTo>
                  <a:pt x="493" y="0"/>
                </a:lnTo>
                <a:lnTo>
                  <a:pt x="493" y="0"/>
                </a:lnTo>
                <a:lnTo>
                  <a:pt x="494" y="1"/>
                </a:lnTo>
                <a:lnTo>
                  <a:pt x="494" y="1"/>
                </a:lnTo>
                <a:lnTo>
                  <a:pt x="494" y="2"/>
                </a:lnTo>
                <a:lnTo>
                  <a:pt x="494" y="2"/>
                </a:lnTo>
                <a:lnTo>
                  <a:pt x="494" y="3"/>
                </a:lnTo>
                <a:lnTo>
                  <a:pt x="493" y="3"/>
                </a:lnTo>
                <a:lnTo>
                  <a:pt x="493" y="3"/>
                </a:lnTo>
                <a:lnTo>
                  <a:pt x="469" y="3"/>
                </a:lnTo>
                <a:lnTo>
                  <a:pt x="467" y="3"/>
                </a:lnTo>
                <a:lnTo>
                  <a:pt x="467" y="3"/>
                </a:lnTo>
                <a:lnTo>
                  <a:pt x="466" y="2"/>
                </a:lnTo>
                <a:lnTo>
                  <a:pt x="466" y="2"/>
                </a:lnTo>
                <a:lnTo>
                  <a:pt x="466" y="1"/>
                </a:lnTo>
                <a:lnTo>
                  <a:pt x="467" y="1"/>
                </a:lnTo>
                <a:lnTo>
                  <a:pt x="467" y="0"/>
                </a:lnTo>
                <a:lnTo>
                  <a:pt x="469" y="0"/>
                </a:lnTo>
                <a:lnTo>
                  <a:pt x="469" y="0"/>
                </a:lnTo>
                <a:close/>
                <a:moveTo>
                  <a:pt x="511" y="0"/>
                </a:moveTo>
                <a:lnTo>
                  <a:pt x="535" y="0"/>
                </a:lnTo>
                <a:lnTo>
                  <a:pt x="536" y="0"/>
                </a:lnTo>
                <a:lnTo>
                  <a:pt x="536" y="1"/>
                </a:lnTo>
                <a:lnTo>
                  <a:pt x="537" y="2"/>
                </a:lnTo>
                <a:lnTo>
                  <a:pt x="536" y="3"/>
                </a:lnTo>
                <a:lnTo>
                  <a:pt x="536" y="3"/>
                </a:lnTo>
                <a:lnTo>
                  <a:pt x="535" y="3"/>
                </a:lnTo>
                <a:lnTo>
                  <a:pt x="511" y="3"/>
                </a:lnTo>
                <a:lnTo>
                  <a:pt x="511" y="3"/>
                </a:lnTo>
                <a:lnTo>
                  <a:pt x="509" y="3"/>
                </a:lnTo>
                <a:lnTo>
                  <a:pt x="509" y="2"/>
                </a:lnTo>
                <a:lnTo>
                  <a:pt x="509" y="2"/>
                </a:lnTo>
                <a:lnTo>
                  <a:pt x="509" y="1"/>
                </a:lnTo>
                <a:lnTo>
                  <a:pt x="509" y="1"/>
                </a:lnTo>
                <a:lnTo>
                  <a:pt x="511" y="0"/>
                </a:lnTo>
                <a:lnTo>
                  <a:pt x="511" y="0"/>
                </a:lnTo>
                <a:lnTo>
                  <a:pt x="511" y="0"/>
                </a:lnTo>
                <a:close/>
                <a:moveTo>
                  <a:pt x="554" y="0"/>
                </a:moveTo>
                <a:lnTo>
                  <a:pt x="578" y="0"/>
                </a:lnTo>
                <a:lnTo>
                  <a:pt x="578" y="0"/>
                </a:lnTo>
                <a:lnTo>
                  <a:pt x="579" y="1"/>
                </a:lnTo>
                <a:lnTo>
                  <a:pt x="579" y="1"/>
                </a:lnTo>
                <a:lnTo>
                  <a:pt x="579" y="2"/>
                </a:lnTo>
                <a:lnTo>
                  <a:pt x="579" y="2"/>
                </a:lnTo>
                <a:lnTo>
                  <a:pt x="579" y="3"/>
                </a:lnTo>
                <a:lnTo>
                  <a:pt x="578" y="3"/>
                </a:lnTo>
                <a:lnTo>
                  <a:pt x="578" y="3"/>
                </a:lnTo>
                <a:lnTo>
                  <a:pt x="554" y="3"/>
                </a:lnTo>
                <a:lnTo>
                  <a:pt x="552" y="3"/>
                </a:lnTo>
                <a:lnTo>
                  <a:pt x="551" y="3"/>
                </a:lnTo>
                <a:lnTo>
                  <a:pt x="551" y="2"/>
                </a:lnTo>
                <a:lnTo>
                  <a:pt x="551" y="2"/>
                </a:lnTo>
                <a:lnTo>
                  <a:pt x="551" y="1"/>
                </a:lnTo>
                <a:lnTo>
                  <a:pt x="551" y="1"/>
                </a:lnTo>
                <a:lnTo>
                  <a:pt x="552" y="0"/>
                </a:lnTo>
                <a:lnTo>
                  <a:pt x="554" y="0"/>
                </a:lnTo>
                <a:lnTo>
                  <a:pt x="554" y="0"/>
                </a:lnTo>
                <a:close/>
                <a:moveTo>
                  <a:pt x="596" y="0"/>
                </a:moveTo>
                <a:lnTo>
                  <a:pt x="620" y="0"/>
                </a:lnTo>
                <a:lnTo>
                  <a:pt x="621" y="0"/>
                </a:lnTo>
                <a:lnTo>
                  <a:pt x="621" y="1"/>
                </a:lnTo>
                <a:lnTo>
                  <a:pt x="622" y="1"/>
                </a:lnTo>
                <a:lnTo>
                  <a:pt x="622" y="2"/>
                </a:lnTo>
                <a:lnTo>
                  <a:pt x="622" y="2"/>
                </a:lnTo>
                <a:lnTo>
                  <a:pt x="621" y="3"/>
                </a:lnTo>
                <a:lnTo>
                  <a:pt x="621" y="3"/>
                </a:lnTo>
                <a:lnTo>
                  <a:pt x="620" y="3"/>
                </a:lnTo>
                <a:lnTo>
                  <a:pt x="596" y="3"/>
                </a:lnTo>
                <a:lnTo>
                  <a:pt x="594" y="3"/>
                </a:lnTo>
                <a:lnTo>
                  <a:pt x="594" y="3"/>
                </a:lnTo>
                <a:lnTo>
                  <a:pt x="594" y="2"/>
                </a:lnTo>
                <a:lnTo>
                  <a:pt x="593" y="2"/>
                </a:lnTo>
                <a:lnTo>
                  <a:pt x="594" y="1"/>
                </a:lnTo>
                <a:lnTo>
                  <a:pt x="594" y="1"/>
                </a:lnTo>
                <a:lnTo>
                  <a:pt x="594" y="0"/>
                </a:lnTo>
                <a:lnTo>
                  <a:pt x="596" y="0"/>
                </a:lnTo>
                <a:lnTo>
                  <a:pt x="596" y="0"/>
                </a:lnTo>
                <a:close/>
                <a:moveTo>
                  <a:pt x="637" y="0"/>
                </a:moveTo>
                <a:lnTo>
                  <a:pt x="662" y="0"/>
                </a:lnTo>
                <a:lnTo>
                  <a:pt x="663" y="0"/>
                </a:lnTo>
                <a:lnTo>
                  <a:pt x="664" y="1"/>
                </a:lnTo>
                <a:lnTo>
                  <a:pt x="664" y="1"/>
                </a:lnTo>
                <a:lnTo>
                  <a:pt x="664" y="2"/>
                </a:lnTo>
                <a:lnTo>
                  <a:pt x="664" y="2"/>
                </a:lnTo>
                <a:lnTo>
                  <a:pt x="664" y="3"/>
                </a:lnTo>
                <a:lnTo>
                  <a:pt x="663" y="3"/>
                </a:lnTo>
                <a:lnTo>
                  <a:pt x="662" y="3"/>
                </a:lnTo>
                <a:lnTo>
                  <a:pt x="637" y="3"/>
                </a:lnTo>
                <a:lnTo>
                  <a:pt x="637" y="3"/>
                </a:lnTo>
                <a:lnTo>
                  <a:pt x="636" y="3"/>
                </a:lnTo>
                <a:lnTo>
                  <a:pt x="636" y="2"/>
                </a:lnTo>
                <a:lnTo>
                  <a:pt x="636" y="2"/>
                </a:lnTo>
                <a:lnTo>
                  <a:pt x="636" y="1"/>
                </a:lnTo>
                <a:lnTo>
                  <a:pt x="636" y="1"/>
                </a:lnTo>
                <a:lnTo>
                  <a:pt x="637" y="0"/>
                </a:lnTo>
                <a:lnTo>
                  <a:pt x="637" y="0"/>
                </a:lnTo>
                <a:lnTo>
                  <a:pt x="637" y="0"/>
                </a:lnTo>
                <a:close/>
                <a:moveTo>
                  <a:pt x="681" y="0"/>
                </a:moveTo>
                <a:lnTo>
                  <a:pt x="705" y="0"/>
                </a:lnTo>
                <a:lnTo>
                  <a:pt x="705" y="0"/>
                </a:lnTo>
                <a:lnTo>
                  <a:pt x="706" y="1"/>
                </a:lnTo>
                <a:lnTo>
                  <a:pt x="706" y="2"/>
                </a:lnTo>
                <a:lnTo>
                  <a:pt x="706" y="3"/>
                </a:lnTo>
                <a:lnTo>
                  <a:pt x="705" y="3"/>
                </a:lnTo>
                <a:lnTo>
                  <a:pt x="705" y="3"/>
                </a:lnTo>
                <a:lnTo>
                  <a:pt x="681" y="3"/>
                </a:lnTo>
                <a:lnTo>
                  <a:pt x="679" y="3"/>
                </a:lnTo>
                <a:lnTo>
                  <a:pt x="679" y="3"/>
                </a:lnTo>
                <a:lnTo>
                  <a:pt x="678" y="2"/>
                </a:lnTo>
                <a:lnTo>
                  <a:pt x="678" y="2"/>
                </a:lnTo>
                <a:lnTo>
                  <a:pt x="678" y="1"/>
                </a:lnTo>
                <a:lnTo>
                  <a:pt x="679" y="1"/>
                </a:lnTo>
                <a:lnTo>
                  <a:pt x="679" y="0"/>
                </a:lnTo>
                <a:lnTo>
                  <a:pt x="681" y="0"/>
                </a:lnTo>
                <a:lnTo>
                  <a:pt x="681" y="0"/>
                </a:lnTo>
                <a:close/>
                <a:moveTo>
                  <a:pt x="723" y="0"/>
                </a:moveTo>
                <a:lnTo>
                  <a:pt x="747" y="0"/>
                </a:lnTo>
                <a:lnTo>
                  <a:pt x="748" y="0"/>
                </a:lnTo>
                <a:lnTo>
                  <a:pt x="748" y="1"/>
                </a:lnTo>
                <a:lnTo>
                  <a:pt x="749" y="1"/>
                </a:lnTo>
                <a:lnTo>
                  <a:pt x="749" y="2"/>
                </a:lnTo>
                <a:lnTo>
                  <a:pt x="749" y="2"/>
                </a:lnTo>
                <a:lnTo>
                  <a:pt x="748" y="3"/>
                </a:lnTo>
                <a:lnTo>
                  <a:pt x="748" y="3"/>
                </a:lnTo>
                <a:lnTo>
                  <a:pt x="747" y="3"/>
                </a:lnTo>
                <a:lnTo>
                  <a:pt x="723" y="3"/>
                </a:lnTo>
                <a:lnTo>
                  <a:pt x="723" y="3"/>
                </a:lnTo>
                <a:lnTo>
                  <a:pt x="721" y="3"/>
                </a:lnTo>
                <a:lnTo>
                  <a:pt x="721" y="2"/>
                </a:lnTo>
                <a:lnTo>
                  <a:pt x="721" y="1"/>
                </a:lnTo>
                <a:lnTo>
                  <a:pt x="723" y="0"/>
                </a:lnTo>
                <a:lnTo>
                  <a:pt x="723" y="0"/>
                </a:lnTo>
                <a:lnTo>
                  <a:pt x="723" y="0"/>
                </a:lnTo>
                <a:close/>
                <a:moveTo>
                  <a:pt x="766" y="0"/>
                </a:moveTo>
                <a:lnTo>
                  <a:pt x="790" y="0"/>
                </a:lnTo>
                <a:lnTo>
                  <a:pt x="790" y="0"/>
                </a:lnTo>
                <a:lnTo>
                  <a:pt x="791" y="1"/>
                </a:lnTo>
                <a:lnTo>
                  <a:pt x="791" y="1"/>
                </a:lnTo>
                <a:lnTo>
                  <a:pt x="791" y="2"/>
                </a:lnTo>
                <a:lnTo>
                  <a:pt x="791" y="2"/>
                </a:lnTo>
                <a:lnTo>
                  <a:pt x="791" y="3"/>
                </a:lnTo>
                <a:lnTo>
                  <a:pt x="790" y="3"/>
                </a:lnTo>
                <a:lnTo>
                  <a:pt x="790" y="3"/>
                </a:lnTo>
                <a:lnTo>
                  <a:pt x="766" y="3"/>
                </a:lnTo>
                <a:lnTo>
                  <a:pt x="764" y="3"/>
                </a:lnTo>
                <a:lnTo>
                  <a:pt x="764" y="3"/>
                </a:lnTo>
                <a:lnTo>
                  <a:pt x="763" y="2"/>
                </a:lnTo>
                <a:lnTo>
                  <a:pt x="763" y="2"/>
                </a:lnTo>
                <a:lnTo>
                  <a:pt x="763" y="1"/>
                </a:lnTo>
                <a:lnTo>
                  <a:pt x="764" y="1"/>
                </a:lnTo>
                <a:lnTo>
                  <a:pt x="764" y="0"/>
                </a:lnTo>
                <a:lnTo>
                  <a:pt x="766" y="0"/>
                </a:lnTo>
                <a:lnTo>
                  <a:pt x="766" y="0"/>
                </a:lnTo>
                <a:close/>
                <a:moveTo>
                  <a:pt x="808" y="0"/>
                </a:moveTo>
                <a:lnTo>
                  <a:pt x="832" y="0"/>
                </a:lnTo>
                <a:lnTo>
                  <a:pt x="833" y="0"/>
                </a:lnTo>
                <a:lnTo>
                  <a:pt x="833" y="1"/>
                </a:lnTo>
                <a:lnTo>
                  <a:pt x="834" y="1"/>
                </a:lnTo>
                <a:lnTo>
                  <a:pt x="834" y="2"/>
                </a:lnTo>
                <a:lnTo>
                  <a:pt x="834" y="2"/>
                </a:lnTo>
                <a:lnTo>
                  <a:pt x="833" y="3"/>
                </a:lnTo>
                <a:lnTo>
                  <a:pt x="833" y="3"/>
                </a:lnTo>
                <a:lnTo>
                  <a:pt x="832" y="3"/>
                </a:lnTo>
                <a:lnTo>
                  <a:pt x="808" y="3"/>
                </a:lnTo>
                <a:lnTo>
                  <a:pt x="806" y="3"/>
                </a:lnTo>
                <a:lnTo>
                  <a:pt x="806" y="3"/>
                </a:lnTo>
                <a:lnTo>
                  <a:pt x="806" y="2"/>
                </a:lnTo>
                <a:lnTo>
                  <a:pt x="805" y="2"/>
                </a:lnTo>
                <a:lnTo>
                  <a:pt x="806" y="1"/>
                </a:lnTo>
                <a:lnTo>
                  <a:pt x="806" y="1"/>
                </a:lnTo>
                <a:lnTo>
                  <a:pt x="806" y="0"/>
                </a:lnTo>
                <a:lnTo>
                  <a:pt x="808" y="0"/>
                </a:lnTo>
                <a:lnTo>
                  <a:pt x="808" y="0"/>
                </a:lnTo>
                <a:close/>
                <a:moveTo>
                  <a:pt x="851" y="0"/>
                </a:moveTo>
                <a:lnTo>
                  <a:pt x="874" y="0"/>
                </a:lnTo>
                <a:lnTo>
                  <a:pt x="875" y="0"/>
                </a:lnTo>
                <a:lnTo>
                  <a:pt x="876" y="1"/>
                </a:lnTo>
                <a:lnTo>
                  <a:pt x="876" y="1"/>
                </a:lnTo>
                <a:lnTo>
                  <a:pt x="876" y="2"/>
                </a:lnTo>
                <a:lnTo>
                  <a:pt x="876" y="2"/>
                </a:lnTo>
                <a:lnTo>
                  <a:pt x="876" y="3"/>
                </a:lnTo>
                <a:lnTo>
                  <a:pt x="875" y="3"/>
                </a:lnTo>
                <a:lnTo>
                  <a:pt x="874" y="3"/>
                </a:lnTo>
                <a:lnTo>
                  <a:pt x="851" y="3"/>
                </a:lnTo>
                <a:lnTo>
                  <a:pt x="849" y="3"/>
                </a:lnTo>
                <a:lnTo>
                  <a:pt x="848" y="3"/>
                </a:lnTo>
                <a:lnTo>
                  <a:pt x="848" y="2"/>
                </a:lnTo>
                <a:lnTo>
                  <a:pt x="848" y="2"/>
                </a:lnTo>
                <a:lnTo>
                  <a:pt x="848" y="1"/>
                </a:lnTo>
                <a:lnTo>
                  <a:pt x="848" y="1"/>
                </a:lnTo>
                <a:lnTo>
                  <a:pt x="849" y="0"/>
                </a:lnTo>
                <a:lnTo>
                  <a:pt x="851" y="0"/>
                </a:lnTo>
                <a:lnTo>
                  <a:pt x="851" y="0"/>
                </a:lnTo>
                <a:close/>
                <a:moveTo>
                  <a:pt x="893" y="0"/>
                </a:moveTo>
                <a:lnTo>
                  <a:pt x="917" y="0"/>
                </a:lnTo>
                <a:lnTo>
                  <a:pt x="918" y="0"/>
                </a:lnTo>
                <a:lnTo>
                  <a:pt x="918" y="1"/>
                </a:lnTo>
                <a:lnTo>
                  <a:pt x="918" y="1"/>
                </a:lnTo>
                <a:lnTo>
                  <a:pt x="919" y="2"/>
                </a:lnTo>
                <a:lnTo>
                  <a:pt x="918" y="2"/>
                </a:lnTo>
                <a:lnTo>
                  <a:pt x="918" y="3"/>
                </a:lnTo>
                <a:lnTo>
                  <a:pt x="918" y="3"/>
                </a:lnTo>
                <a:lnTo>
                  <a:pt x="917" y="3"/>
                </a:lnTo>
                <a:lnTo>
                  <a:pt x="893" y="3"/>
                </a:lnTo>
                <a:lnTo>
                  <a:pt x="891" y="3"/>
                </a:lnTo>
                <a:lnTo>
                  <a:pt x="891" y="3"/>
                </a:lnTo>
                <a:lnTo>
                  <a:pt x="890" y="2"/>
                </a:lnTo>
                <a:lnTo>
                  <a:pt x="890" y="2"/>
                </a:lnTo>
                <a:lnTo>
                  <a:pt x="890" y="1"/>
                </a:lnTo>
                <a:lnTo>
                  <a:pt x="891" y="1"/>
                </a:lnTo>
                <a:lnTo>
                  <a:pt x="891" y="0"/>
                </a:lnTo>
                <a:lnTo>
                  <a:pt x="893" y="0"/>
                </a:lnTo>
                <a:lnTo>
                  <a:pt x="893" y="0"/>
                </a:lnTo>
                <a:close/>
                <a:moveTo>
                  <a:pt x="934" y="0"/>
                </a:moveTo>
                <a:lnTo>
                  <a:pt x="959" y="0"/>
                </a:lnTo>
                <a:lnTo>
                  <a:pt x="960" y="0"/>
                </a:lnTo>
                <a:lnTo>
                  <a:pt x="960" y="1"/>
                </a:lnTo>
                <a:lnTo>
                  <a:pt x="961" y="1"/>
                </a:lnTo>
                <a:lnTo>
                  <a:pt x="961" y="2"/>
                </a:lnTo>
                <a:lnTo>
                  <a:pt x="961" y="2"/>
                </a:lnTo>
                <a:lnTo>
                  <a:pt x="960" y="3"/>
                </a:lnTo>
                <a:lnTo>
                  <a:pt x="960" y="3"/>
                </a:lnTo>
                <a:lnTo>
                  <a:pt x="959" y="3"/>
                </a:lnTo>
                <a:lnTo>
                  <a:pt x="934" y="3"/>
                </a:lnTo>
                <a:lnTo>
                  <a:pt x="934" y="3"/>
                </a:lnTo>
                <a:lnTo>
                  <a:pt x="933" y="3"/>
                </a:lnTo>
                <a:lnTo>
                  <a:pt x="933" y="2"/>
                </a:lnTo>
                <a:lnTo>
                  <a:pt x="933" y="2"/>
                </a:lnTo>
                <a:lnTo>
                  <a:pt x="933" y="1"/>
                </a:lnTo>
                <a:lnTo>
                  <a:pt x="933" y="1"/>
                </a:lnTo>
                <a:lnTo>
                  <a:pt x="934" y="0"/>
                </a:lnTo>
                <a:lnTo>
                  <a:pt x="934" y="0"/>
                </a:lnTo>
                <a:lnTo>
                  <a:pt x="934" y="0"/>
                </a:lnTo>
                <a:close/>
                <a:moveTo>
                  <a:pt x="978" y="0"/>
                </a:moveTo>
                <a:lnTo>
                  <a:pt x="1002" y="0"/>
                </a:lnTo>
                <a:lnTo>
                  <a:pt x="1002" y="0"/>
                </a:lnTo>
                <a:lnTo>
                  <a:pt x="1003" y="1"/>
                </a:lnTo>
                <a:lnTo>
                  <a:pt x="1003" y="1"/>
                </a:lnTo>
                <a:lnTo>
                  <a:pt x="1003" y="2"/>
                </a:lnTo>
                <a:lnTo>
                  <a:pt x="1003" y="2"/>
                </a:lnTo>
                <a:lnTo>
                  <a:pt x="1003" y="3"/>
                </a:lnTo>
                <a:lnTo>
                  <a:pt x="1002" y="3"/>
                </a:lnTo>
                <a:lnTo>
                  <a:pt x="1002" y="3"/>
                </a:lnTo>
                <a:lnTo>
                  <a:pt x="978" y="3"/>
                </a:lnTo>
                <a:lnTo>
                  <a:pt x="976" y="3"/>
                </a:lnTo>
                <a:lnTo>
                  <a:pt x="976" y="3"/>
                </a:lnTo>
                <a:lnTo>
                  <a:pt x="975" y="2"/>
                </a:lnTo>
                <a:lnTo>
                  <a:pt x="975" y="2"/>
                </a:lnTo>
                <a:lnTo>
                  <a:pt x="975" y="1"/>
                </a:lnTo>
                <a:lnTo>
                  <a:pt x="976" y="1"/>
                </a:lnTo>
                <a:lnTo>
                  <a:pt x="976" y="0"/>
                </a:lnTo>
                <a:lnTo>
                  <a:pt x="978" y="0"/>
                </a:lnTo>
                <a:lnTo>
                  <a:pt x="978" y="0"/>
                </a:lnTo>
                <a:close/>
                <a:moveTo>
                  <a:pt x="1020" y="0"/>
                </a:moveTo>
                <a:lnTo>
                  <a:pt x="1044" y="0"/>
                </a:lnTo>
                <a:lnTo>
                  <a:pt x="1045" y="0"/>
                </a:lnTo>
                <a:lnTo>
                  <a:pt x="1045" y="1"/>
                </a:lnTo>
                <a:lnTo>
                  <a:pt x="1046" y="1"/>
                </a:lnTo>
                <a:lnTo>
                  <a:pt x="1046" y="2"/>
                </a:lnTo>
                <a:lnTo>
                  <a:pt x="1046" y="2"/>
                </a:lnTo>
                <a:lnTo>
                  <a:pt x="1045" y="3"/>
                </a:lnTo>
                <a:lnTo>
                  <a:pt x="1045" y="3"/>
                </a:lnTo>
                <a:lnTo>
                  <a:pt x="1044" y="3"/>
                </a:lnTo>
                <a:lnTo>
                  <a:pt x="1020" y="3"/>
                </a:lnTo>
                <a:lnTo>
                  <a:pt x="1018" y="3"/>
                </a:lnTo>
                <a:lnTo>
                  <a:pt x="1018" y="3"/>
                </a:lnTo>
                <a:lnTo>
                  <a:pt x="1018" y="2"/>
                </a:lnTo>
                <a:lnTo>
                  <a:pt x="1017" y="2"/>
                </a:lnTo>
                <a:lnTo>
                  <a:pt x="1018" y="1"/>
                </a:lnTo>
                <a:lnTo>
                  <a:pt x="1018" y="1"/>
                </a:lnTo>
                <a:lnTo>
                  <a:pt x="1018" y="0"/>
                </a:lnTo>
                <a:lnTo>
                  <a:pt x="1020" y="0"/>
                </a:lnTo>
                <a:lnTo>
                  <a:pt x="1020" y="0"/>
                </a:lnTo>
                <a:close/>
                <a:moveTo>
                  <a:pt x="1055" y="3"/>
                </a:moveTo>
                <a:lnTo>
                  <a:pt x="1030" y="3"/>
                </a:lnTo>
                <a:lnTo>
                  <a:pt x="1029" y="3"/>
                </a:lnTo>
                <a:lnTo>
                  <a:pt x="1029" y="3"/>
                </a:lnTo>
                <a:lnTo>
                  <a:pt x="1028" y="2"/>
                </a:lnTo>
                <a:lnTo>
                  <a:pt x="1028" y="2"/>
                </a:lnTo>
                <a:lnTo>
                  <a:pt x="1028" y="1"/>
                </a:lnTo>
                <a:lnTo>
                  <a:pt x="1029" y="1"/>
                </a:lnTo>
                <a:lnTo>
                  <a:pt x="1029" y="0"/>
                </a:lnTo>
                <a:lnTo>
                  <a:pt x="1030" y="0"/>
                </a:lnTo>
                <a:lnTo>
                  <a:pt x="1055" y="0"/>
                </a:lnTo>
                <a:lnTo>
                  <a:pt x="1056" y="0"/>
                </a:lnTo>
                <a:lnTo>
                  <a:pt x="1056" y="1"/>
                </a:lnTo>
                <a:lnTo>
                  <a:pt x="1057" y="2"/>
                </a:lnTo>
                <a:lnTo>
                  <a:pt x="1056" y="3"/>
                </a:lnTo>
                <a:lnTo>
                  <a:pt x="1056" y="3"/>
                </a:lnTo>
                <a:lnTo>
                  <a:pt x="1055" y="3"/>
                </a:lnTo>
                <a:lnTo>
                  <a:pt x="1055" y="3"/>
                </a:lnTo>
                <a:close/>
                <a:moveTo>
                  <a:pt x="1013" y="3"/>
                </a:moveTo>
                <a:lnTo>
                  <a:pt x="988" y="3"/>
                </a:lnTo>
                <a:lnTo>
                  <a:pt x="987" y="3"/>
                </a:lnTo>
                <a:lnTo>
                  <a:pt x="986" y="3"/>
                </a:lnTo>
                <a:lnTo>
                  <a:pt x="986" y="2"/>
                </a:lnTo>
                <a:lnTo>
                  <a:pt x="986" y="2"/>
                </a:lnTo>
                <a:lnTo>
                  <a:pt x="986" y="1"/>
                </a:lnTo>
                <a:lnTo>
                  <a:pt x="986" y="1"/>
                </a:lnTo>
                <a:lnTo>
                  <a:pt x="987" y="0"/>
                </a:lnTo>
                <a:lnTo>
                  <a:pt x="988" y="0"/>
                </a:lnTo>
                <a:lnTo>
                  <a:pt x="1013" y="0"/>
                </a:lnTo>
                <a:lnTo>
                  <a:pt x="1013" y="0"/>
                </a:lnTo>
                <a:lnTo>
                  <a:pt x="1014" y="1"/>
                </a:lnTo>
                <a:lnTo>
                  <a:pt x="1014" y="1"/>
                </a:lnTo>
                <a:lnTo>
                  <a:pt x="1014" y="2"/>
                </a:lnTo>
                <a:lnTo>
                  <a:pt x="1014" y="2"/>
                </a:lnTo>
                <a:lnTo>
                  <a:pt x="1014" y="3"/>
                </a:lnTo>
                <a:lnTo>
                  <a:pt x="1013" y="3"/>
                </a:lnTo>
                <a:lnTo>
                  <a:pt x="1013" y="3"/>
                </a:lnTo>
                <a:lnTo>
                  <a:pt x="1013" y="3"/>
                </a:lnTo>
                <a:close/>
                <a:moveTo>
                  <a:pt x="970" y="3"/>
                </a:moveTo>
                <a:lnTo>
                  <a:pt x="945" y="3"/>
                </a:lnTo>
                <a:lnTo>
                  <a:pt x="945" y="3"/>
                </a:lnTo>
                <a:lnTo>
                  <a:pt x="944" y="3"/>
                </a:lnTo>
                <a:lnTo>
                  <a:pt x="944" y="2"/>
                </a:lnTo>
                <a:lnTo>
                  <a:pt x="944" y="2"/>
                </a:lnTo>
                <a:lnTo>
                  <a:pt x="944" y="1"/>
                </a:lnTo>
                <a:lnTo>
                  <a:pt x="944" y="1"/>
                </a:lnTo>
                <a:lnTo>
                  <a:pt x="945" y="0"/>
                </a:lnTo>
                <a:lnTo>
                  <a:pt x="945" y="0"/>
                </a:lnTo>
                <a:lnTo>
                  <a:pt x="970" y="0"/>
                </a:lnTo>
                <a:lnTo>
                  <a:pt x="971" y="0"/>
                </a:lnTo>
                <a:lnTo>
                  <a:pt x="971" y="1"/>
                </a:lnTo>
                <a:lnTo>
                  <a:pt x="972" y="1"/>
                </a:lnTo>
                <a:lnTo>
                  <a:pt x="972" y="2"/>
                </a:lnTo>
                <a:lnTo>
                  <a:pt x="972" y="2"/>
                </a:lnTo>
                <a:lnTo>
                  <a:pt x="971" y="3"/>
                </a:lnTo>
                <a:lnTo>
                  <a:pt x="971" y="3"/>
                </a:lnTo>
                <a:lnTo>
                  <a:pt x="970" y="3"/>
                </a:lnTo>
                <a:lnTo>
                  <a:pt x="970" y="3"/>
                </a:lnTo>
                <a:close/>
                <a:moveTo>
                  <a:pt x="928" y="3"/>
                </a:moveTo>
                <a:lnTo>
                  <a:pt x="903" y="3"/>
                </a:lnTo>
                <a:lnTo>
                  <a:pt x="902" y="3"/>
                </a:lnTo>
                <a:lnTo>
                  <a:pt x="902" y="3"/>
                </a:lnTo>
                <a:lnTo>
                  <a:pt x="901" y="2"/>
                </a:lnTo>
                <a:lnTo>
                  <a:pt x="901" y="2"/>
                </a:lnTo>
                <a:lnTo>
                  <a:pt x="901" y="1"/>
                </a:lnTo>
                <a:lnTo>
                  <a:pt x="902" y="1"/>
                </a:lnTo>
                <a:lnTo>
                  <a:pt x="902" y="0"/>
                </a:lnTo>
                <a:lnTo>
                  <a:pt x="903" y="0"/>
                </a:lnTo>
                <a:lnTo>
                  <a:pt x="928" y="0"/>
                </a:lnTo>
                <a:lnTo>
                  <a:pt x="928" y="0"/>
                </a:lnTo>
                <a:lnTo>
                  <a:pt x="929" y="1"/>
                </a:lnTo>
                <a:lnTo>
                  <a:pt x="929" y="1"/>
                </a:lnTo>
                <a:lnTo>
                  <a:pt x="929" y="2"/>
                </a:lnTo>
                <a:lnTo>
                  <a:pt x="929" y="2"/>
                </a:lnTo>
                <a:lnTo>
                  <a:pt x="929" y="3"/>
                </a:lnTo>
                <a:lnTo>
                  <a:pt x="928" y="3"/>
                </a:lnTo>
                <a:lnTo>
                  <a:pt x="928" y="3"/>
                </a:lnTo>
                <a:lnTo>
                  <a:pt x="928" y="3"/>
                </a:lnTo>
                <a:close/>
                <a:moveTo>
                  <a:pt x="885" y="3"/>
                </a:moveTo>
                <a:lnTo>
                  <a:pt x="860" y="3"/>
                </a:lnTo>
                <a:lnTo>
                  <a:pt x="860" y="3"/>
                </a:lnTo>
                <a:lnTo>
                  <a:pt x="859" y="3"/>
                </a:lnTo>
                <a:lnTo>
                  <a:pt x="859" y="2"/>
                </a:lnTo>
                <a:lnTo>
                  <a:pt x="859" y="2"/>
                </a:lnTo>
                <a:lnTo>
                  <a:pt x="859" y="1"/>
                </a:lnTo>
                <a:lnTo>
                  <a:pt x="859" y="1"/>
                </a:lnTo>
                <a:lnTo>
                  <a:pt x="860" y="0"/>
                </a:lnTo>
                <a:lnTo>
                  <a:pt x="860" y="0"/>
                </a:lnTo>
                <a:lnTo>
                  <a:pt x="885" y="0"/>
                </a:lnTo>
                <a:lnTo>
                  <a:pt x="886" y="0"/>
                </a:lnTo>
                <a:lnTo>
                  <a:pt x="886" y="1"/>
                </a:lnTo>
                <a:lnTo>
                  <a:pt x="887" y="1"/>
                </a:lnTo>
                <a:lnTo>
                  <a:pt x="887" y="2"/>
                </a:lnTo>
                <a:lnTo>
                  <a:pt x="887" y="2"/>
                </a:lnTo>
                <a:lnTo>
                  <a:pt x="886" y="3"/>
                </a:lnTo>
                <a:lnTo>
                  <a:pt x="886" y="3"/>
                </a:lnTo>
                <a:lnTo>
                  <a:pt x="885" y="3"/>
                </a:lnTo>
                <a:lnTo>
                  <a:pt x="885" y="3"/>
                </a:lnTo>
                <a:close/>
                <a:moveTo>
                  <a:pt x="843" y="3"/>
                </a:moveTo>
                <a:lnTo>
                  <a:pt x="818" y="3"/>
                </a:lnTo>
                <a:lnTo>
                  <a:pt x="817" y="3"/>
                </a:lnTo>
                <a:lnTo>
                  <a:pt x="817" y="3"/>
                </a:lnTo>
                <a:lnTo>
                  <a:pt x="816" y="2"/>
                </a:lnTo>
                <a:lnTo>
                  <a:pt x="816" y="2"/>
                </a:lnTo>
                <a:lnTo>
                  <a:pt x="816" y="1"/>
                </a:lnTo>
                <a:lnTo>
                  <a:pt x="817" y="1"/>
                </a:lnTo>
                <a:lnTo>
                  <a:pt x="817" y="0"/>
                </a:lnTo>
                <a:lnTo>
                  <a:pt x="818" y="0"/>
                </a:lnTo>
                <a:lnTo>
                  <a:pt x="843" y="0"/>
                </a:lnTo>
                <a:lnTo>
                  <a:pt x="844" y="0"/>
                </a:lnTo>
                <a:lnTo>
                  <a:pt x="844" y="1"/>
                </a:lnTo>
                <a:lnTo>
                  <a:pt x="844" y="1"/>
                </a:lnTo>
                <a:lnTo>
                  <a:pt x="845" y="2"/>
                </a:lnTo>
                <a:lnTo>
                  <a:pt x="844" y="2"/>
                </a:lnTo>
                <a:lnTo>
                  <a:pt x="844" y="3"/>
                </a:lnTo>
                <a:lnTo>
                  <a:pt x="844" y="3"/>
                </a:lnTo>
                <a:lnTo>
                  <a:pt x="843" y="3"/>
                </a:lnTo>
                <a:lnTo>
                  <a:pt x="843" y="3"/>
                </a:lnTo>
                <a:close/>
                <a:moveTo>
                  <a:pt x="801" y="3"/>
                </a:moveTo>
                <a:lnTo>
                  <a:pt x="776" y="3"/>
                </a:lnTo>
                <a:lnTo>
                  <a:pt x="775" y="3"/>
                </a:lnTo>
                <a:lnTo>
                  <a:pt x="774" y="3"/>
                </a:lnTo>
                <a:lnTo>
                  <a:pt x="774" y="2"/>
                </a:lnTo>
                <a:lnTo>
                  <a:pt x="774" y="2"/>
                </a:lnTo>
                <a:lnTo>
                  <a:pt x="774" y="1"/>
                </a:lnTo>
                <a:lnTo>
                  <a:pt x="774" y="1"/>
                </a:lnTo>
                <a:lnTo>
                  <a:pt x="775" y="0"/>
                </a:lnTo>
                <a:lnTo>
                  <a:pt x="776" y="0"/>
                </a:lnTo>
                <a:lnTo>
                  <a:pt x="801" y="0"/>
                </a:lnTo>
                <a:lnTo>
                  <a:pt x="801" y="0"/>
                </a:lnTo>
                <a:lnTo>
                  <a:pt x="802" y="1"/>
                </a:lnTo>
                <a:lnTo>
                  <a:pt x="802" y="1"/>
                </a:lnTo>
                <a:lnTo>
                  <a:pt x="802" y="2"/>
                </a:lnTo>
                <a:lnTo>
                  <a:pt x="802" y="2"/>
                </a:lnTo>
                <a:lnTo>
                  <a:pt x="802" y="3"/>
                </a:lnTo>
                <a:lnTo>
                  <a:pt x="801" y="3"/>
                </a:lnTo>
                <a:lnTo>
                  <a:pt x="801" y="3"/>
                </a:lnTo>
                <a:lnTo>
                  <a:pt x="801" y="3"/>
                </a:lnTo>
                <a:close/>
                <a:moveTo>
                  <a:pt x="758" y="3"/>
                </a:moveTo>
                <a:lnTo>
                  <a:pt x="733" y="3"/>
                </a:lnTo>
                <a:lnTo>
                  <a:pt x="732" y="3"/>
                </a:lnTo>
                <a:lnTo>
                  <a:pt x="732" y="3"/>
                </a:lnTo>
                <a:lnTo>
                  <a:pt x="732" y="2"/>
                </a:lnTo>
                <a:lnTo>
                  <a:pt x="731" y="2"/>
                </a:lnTo>
                <a:lnTo>
                  <a:pt x="732" y="1"/>
                </a:lnTo>
                <a:lnTo>
                  <a:pt x="732" y="1"/>
                </a:lnTo>
                <a:lnTo>
                  <a:pt x="732" y="0"/>
                </a:lnTo>
                <a:lnTo>
                  <a:pt x="733" y="0"/>
                </a:lnTo>
                <a:lnTo>
                  <a:pt x="758" y="0"/>
                </a:lnTo>
                <a:lnTo>
                  <a:pt x="759" y="0"/>
                </a:lnTo>
                <a:lnTo>
                  <a:pt x="759" y="1"/>
                </a:lnTo>
                <a:lnTo>
                  <a:pt x="760" y="1"/>
                </a:lnTo>
                <a:lnTo>
                  <a:pt x="760" y="2"/>
                </a:lnTo>
                <a:lnTo>
                  <a:pt x="760" y="2"/>
                </a:lnTo>
                <a:lnTo>
                  <a:pt x="759" y="3"/>
                </a:lnTo>
                <a:lnTo>
                  <a:pt x="759" y="3"/>
                </a:lnTo>
                <a:lnTo>
                  <a:pt x="758" y="3"/>
                </a:lnTo>
                <a:lnTo>
                  <a:pt x="758" y="3"/>
                </a:lnTo>
                <a:close/>
                <a:moveTo>
                  <a:pt x="716" y="3"/>
                </a:moveTo>
                <a:lnTo>
                  <a:pt x="691" y="3"/>
                </a:lnTo>
                <a:lnTo>
                  <a:pt x="690" y="3"/>
                </a:lnTo>
                <a:lnTo>
                  <a:pt x="690" y="3"/>
                </a:lnTo>
                <a:lnTo>
                  <a:pt x="689" y="2"/>
                </a:lnTo>
                <a:lnTo>
                  <a:pt x="689" y="2"/>
                </a:lnTo>
                <a:lnTo>
                  <a:pt x="689" y="1"/>
                </a:lnTo>
                <a:lnTo>
                  <a:pt x="690" y="1"/>
                </a:lnTo>
                <a:lnTo>
                  <a:pt x="690" y="0"/>
                </a:lnTo>
                <a:lnTo>
                  <a:pt x="691" y="0"/>
                </a:lnTo>
                <a:lnTo>
                  <a:pt x="716" y="0"/>
                </a:lnTo>
                <a:lnTo>
                  <a:pt x="716" y="0"/>
                </a:lnTo>
                <a:lnTo>
                  <a:pt x="717" y="1"/>
                </a:lnTo>
                <a:lnTo>
                  <a:pt x="717" y="1"/>
                </a:lnTo>
                <a:lnTo>
                  <a:pt x="717" y="2"/>
                </a:lnTo>
                <a:lnTo>
                  <a:pt x="717" y="2"/>
                </a:lnTo>
                <a:lnTo>
                  <a:pt x="717" y="3"/>
                </a:lnTo>
                <a:lnTo>
                  <a:pt x="716" y="3"/>
                </a:lnTo>
                <a:lnTo>
                  <a:pt x="716" y="3"/>
                </a:lnTo>
                <a:lnTo>
                  <a:pt x="716" y="3"/>
                </a:lnTo>
                <a:close/>
                <a:moveTo>
                  <a:pt x="673" y="3"/>
                </a:moveTo>
                <a:lnTo>
                  <a:pt x="648" y="3"/>
                </a:lnTo>
                <a:lnTo>
                  <a:pt x="648" y="3"/>
                </a:lnTo>
                <a:lnTo>
                  <a:pt x="647" y="3"/>
                </a:lnTo>
                <a:lnTo>
                  <a:pt x="647" y="2"/>
                </a:lnTo>
                <a:lnTo>
                  <a:pt x="647" y="2"/>
                </a:lnTo>
                <a:lnTo>
                  <a:pt x="647" y="1"/>
                </a:lnTo>
                <a:lnTo>
                  <a:pt x="647" y="1"/>
                </a:lnTo>
                <a:lnTo>
                  <a:pt x="648" y="0"/>
                </a:lnTo>
                <a:lnTo>
                  <a:pt x="648" y="0"/>
                </a:lnTo>
                <a:lnTo>
                  <a:pt x="673" y="0"/>
                </a:lnTo>
                <a:lnTo>
                  <a:pt x="674" y="0"/>
                </a:lnTo>
                <a:lnTo>
                  <a:pt x="674" y="1"/>
                </a:lnTo>
                <a:lnTo>
                  <a:pt x="675" y="1"/>
                </a:lnTo>
                <a:lnTo>
                  <a:pt x="675" y="2"/>
                </a:lnTo>
                <a:lnTo>
                  <a:pt x="675" y="2"/>
                </a:lnTo>
                <a:lnTo>
                  <a:pt x="674" y="3"/>
                </a:lnTo>
                <a:lnTo>
                  <a:pt x="674" y="3"/>
                </a:lnTo>
                <a:lnTo>
                  <a:pt x="673" y="3"/>
                </a:lnTo>
                <a:lnTo>
                  <a:pt x="673" y="3"/>
                </a:lnTo>
                <a:close/>
                <a:moveTo>
                  <a:pt x="631" y="3"/>
                </a:moveTo>
                <a:lnTo>
                  <a:pt x="606" y="3"/>
                </a:lnTo>
                <a:lnTo>
                  <a:pt x="605" y="3"/>
                </a:lnTo>
                <a:lnTo>
                  <a:pt x="605" y="3"/>
                </a:lnTo>
                <a:lnTo>
                  <a:pt x="604" y="2"/>
                </a:lnTo>
                <a:lnTo>
                  <a:pt x="605" y="1"/>
                </a:lnTo>
                <a:lnTo>
                  <a:pt x="605" y="0"/>
                </a:lnTo>
                <a:lnTo>
                  <a:pt x="606" y="0"/>
                </a:lnTo>
                <a:lnTo>
                  <a:pt x="631" y="0"/>
                </a:lnTo>
                <a:lnTo>
                  <a:pt x="632" y="0"/>
                </a:lnTo>
                <a:lnTo>
                  <a:pt x="632" y="1"/>
                </a:lnTo>
                <a:lnTo>
                  <a:pt x="632" y="1"/>
                </a:lnTo>
                <a:lnTo>
                  <a:pt x="633" y="2"/>
                </a:lnTo>
                <a:lnTo>
                  <a:pt x="632" y="2"/>
                </a:lnTo>
                <a:lnTo>
                  <a:pt x="632" y="3"/>
                </a:lnTo>
                <a:lnTo>
                  <a:pt x="632" y="3"/>
                </a:lnTo>
                <a:lnTo>
                  <a:pt x="631" y="3"/>
                </a:lnTo>
                <a:lnTo>
                  <a:pt x="631" y="3"/>
                </a:lnTo>
                <a:close/>
                <a:moveTo>
                  <a:pt x="588" y="3"/>
                </a:moveTo>
                <a:lnTo>
                  <a:pt x="563" y="3"/>
                </a:lnTo>
                <a:lnTo>
                  <a:pt x="563" y="3"/>
                </a:lnTo>
                <a:lnTo>
                  <a:pt x="562" y="3"/>
                </a:lnTo>
                <a:lnTo>
                  <a:pt x="562" y="2"/>
                </a:lnTo>
                <a:lnTo>
                  <a:pt x="562" y="2"/>
                </a:lnTo>
                <a:lnTo>
                  <a:pt x="562" y="1"/>
                </a:lnTo>
                <a:lnTo>
                  <a:pt x="562" y="1"/>
                </a:lnTo>
                <a:lnTo>
                  <a:pt x="563" y="0"/>
                </a:lnTo>
                <a:lnTo>
                  <a:pt x="563" y="0"/>
                </a:lnTo>
                <a:lnTo>
                  <a:pt x="588" y="0"/>
                </a:lnTo>
                <a:lnTo>
                  <a:pt x="589" y="0"/>
                </a:lnTo>
                <a:lnTo>
                  <a:pt x="590" y="1"/>
                </a:lnTo>
                <a:lnTo>
                  <a:pt x="590" y="2"/>
                </a:lnTo>
                <a:lnTo>
                  <a:pt x="590" y="3"/>
                </a:lnTo>
                <a:lnTo>
                  <a:pt x="589" y="3"/>
                </a:lnTo>
                <a:lnTo>
                  <a:pt x="588" y="3"/>
                </a:lnTo>
                <a:lnTo>
                  <a:pt x="588" y="3"/>
                </a:lnTo>
                <a:close/>
                <a:moveTo>
                  <a:pt x="546" y="3"/>
                </a:moveTo>
                <a:lnTo>
                  <a:pt x="521" y="3"/>
                </a:lnTo>
                <a:lnTo>
                  <a:pt x="520" y="3"/>
                </a:lnTo>
                <a:lnTo>
                  <a:pt x="520" y="3"/>
                </a:lnTo>
                <a:lnTo>
                  <a:pt x="520" y="2"/>
                </a:lnTo>
                <a:lnTo>
                  <a:pt x="519" y="2"/>
                </a:lnTo>
                <a:lnTo>
                  <a:pt x="520" y="1"/>
                </a:lnTo>
                <a:lnTo>
                  <a:pt x="520" y="1"/>
                </a:lnTo>
                <a:lnTo>
                  <a:pt x="520" y="0"/>
                </a:lnTo>
                <a:lnTo>
                  <a:pt x="521" y="0"/>
                </a:lnTo>
                <a:lnTo>
                  <a:pt x="546" y="0"/>
                </a:lnTo>
                <a:lnTo>
                  <a:pt x="547" y="0"/>
                </a:lnTo>
                <a:lnTo>
                  <a:pt x="547" y="1"/>
                </a:lnTo>
                <a:lnTo>
                  <a:pt x="548" y="1"/>
                </a:lnTo>
                <a:lnTo>
                  <a:pt x="548" y="2"/>
                </a:lnTo>
                <a:lnTo>
                  <a:pt x="548" y="2"/>
                </a:lnTo>
                <a:lnTo>
                  <a:pt x="547" y="3"/>
                </a:lnTo>
                <a:lnTo>
                  <a:pt x="547" y="3"/>
                </a:lnTo>
                <a:lnTo>
                  <a:pt x="546" y="3"/>
                </a:lnTo>
                <a:lnTo>
                  <a:pt x="546" y="3"/>
                </a:lnTo>
                <a:close/>
                <a:moveTo>
                  <a:pt x="504" y="3"/>
                </a:moveTo>
                <a:lnTo>
                  <a:pt x="479" y="3"/>
                </a:lnTo>
                <a:lnTo>
                  <a:pt x="478" y="3"/>
                </a:lnTo>
                <a:lnTo>
                  <a:pt x="478" y="3"/>
                </a:lnTo>
                <a:lnTo>
                  <a:pt x="477" y="2"/>
                </a:lnTo>
                <a:lnTo>
                  <a:pt x="477" y="2"/>
                </a:lnTo>
                <a:lnTo>
                  <a:pt x="477" y="1"/>
                </a:lnTo>
                <a:lnTo>
                  <a:pt x="478" y="1"/>
                </a:lnTo>
                <a:lnTo>
                  <a:pt x="478" y="0"/>
                </a:lnTo>
                <a:lnTo>
                  <a:pt x="479" y="0"/>
                </a:lnTo>
                <a:lnTo>
                  <a:pt x="504" y="0"/>
                </a:lnTo>
                <a:lnTo>
                  <a:pt x="504" y="0"/>
                </a:lnTo>
                <a:lnTo>
                  <a:pt x="505" y="1"/>
                </a:lnTo>
                <a:lnTo>
                  <a:pt x="505" y="1"/>
                </a:lnTo>
                <a:lnTo>
                  <a:pt x="505" y="2"/>
                </a:lnTo>
                <a:lnTo>
                  <a:pt x="505" y="2"/>
                </a:lnTo>
                <a:lnTo>
                  <a:pt x="505" y="3"/>
                </a:lnTo>
                <a:lnTo>
                  <a:pt x="504" y="3"/>
                </a:lnTo>
                <a:lnTo>
                  <a:pt x="504" y="3"/>
                </a:lnTo>
                <a:lnTo>
                  <a:pt x="504" y="3"/>
                </a:lnTo>
                <a:close/>
                <a:moveTo>
                  <a:pt x="461" y="3"/>
                </a:moveTo>
                <a:lnTo>
                  <a:pt x="436" y="3"/>
                </a:lnTo>
                <a:lnTo>
                  <a:pt x="436" y="3"/>
                </a:lnTo>
                <a:lnTo>
                  <a:pt x="435" y="3"/>
                </a:lnTo>
                <a:lnTo>
                  <a:pt x="435" y="2"/>
                </a:lnTo>
                <a:lnTo>
                  <a:pt x="435" y="2"/>
                </a:lnTo>
                <a:lnTo>
                  <a:pt x="435" y="1"/>
                </a:lnTo>
                <a:lnTo>
                  <a:pt x="435" y="1"/>
                </a:lnTo>
                <a:lnTo>
                  <a:pt x="436" y="0"/>
                </a:lnTo>
                <a:lnTo>
                  <a:pt x="436" y="0"/>
                </a:lnTo>
                <a:lnTo>
                  <a:pt x="461" y="0"/>
                </a:lnTo>
                <a:lnTo>
                  <a:pt x="462" y="0"/>
                </a:lnTo>
                <a:lnTo>
                  <a:pt x="462" y="1"/>
                </a:lnTo>
                <a:lnTo>
                  <a:pt x="463" y="1"/>
                </a:lnTo>
                <a:lnTo>
                  <a:pt x="463" y="2"/>
                </a:lnTo>
                <a:lnTo>
                  <a:pt x="463" y="2"/>
                </a:lnTo>
                <a:lnTo>
                  <a:pt x="462" y="3"/>
                </a:lnTo>
                <a:lnTo>
                  <a:pt x="462" y="3"/>
                </a:lnTo>
                <a:lnTo>
                  <a:pt x="461" y="3"/>
                </a:lnTo>
                <a:lnTo>
                  <a:pt x="461" y="3"/>
                </a:lnTo>
                <a:close/>
                <a:moveTo>
                  <a:pt x="419" y="3"/>
                </a:moveTo>
                <a:lnTo>
                  <a:pt x="394" y="3"/>
                </a:lnTo>
                <a:lnTo>
                  <a:pt x="393" y="3"/>
                </a:lnTo>
                <a:lnTo>
                  <a:pt x="393" y="3"/>
                </a:lnTo>
                <a:lnTo>
                  <a:pt x="392" y="2"/>
                </a:lnTo>
                <a:lnTo>
                  <a:pt x="392" y="2"/>
                </a:lnTo>
                <a:lnTo>
                  <a:pt x="392" y="1"/>
                </a:lnTo>
                <a:lnTo>
                  <a:pt x="393" y="1"/>
                </a:lnTo>
                <a:lnTo>
                  <a:pt x="393" y="0"/>
                </a:lnTo>
                <a:lnTo>
                  <a:pt x="394" y="0"/>
                </a:lnTo>
                <a:lnTo>
                  <a:pt x="419" y="0"/>
                </a:lnTo>
                <a:lnTo>
                  <a:pt x="419" y="0"/>
                </a:lnTo>
                <a:lnTo>
                  <a:pt x="420" y="1"/>
                </a:lnTo>
                <a:lnTo>
                  <a:pt x="420" y="2"/>
                </a:lnTo>
                <a:lnTo>
                  <a:pt x="420" y="3"/>
                </a:lnTo>
                <a:lnTo>
                  <a:pt x="419" y="3"/>
                </a:lnTo>
                <a:lnTo>
                  <a:pt x="419" y="3"/>
                </a:lnTo>
                <a:lnTo>
                  <a:pt x="419" y="3"/>
                </a:lnTo>
                <a:close/>
                <a:moveTo>
                  <a:pt x="376" y="3"/>
                </a:moveTo>
                <a:lnTo>
                  <a:pt x="351" y="3"/>
                </a:lnTo>
                <a:lnTo>
                  <a:pt x="351" y="3"/>
                </a:lnTo>
                <a:lnTo>
                  <a:pt x="350" y="3"/>
                </a:lnTo>
                <a:lnTo>
                  <a:pt x="350" y="2"/>
                </a:lnTo>
                <a:lnTo>
                  <a:pt x="350" y="2"/>
                </a:lnTo>
                <a:lnTo>
                  <a:pt x="350" y="1"/>
                </a:lnTo>
                <a:lnTo>
                  <a:pt x="350" y="1"/>
                </a:lnTo>
                <a:lnTo>
                  <a:pt x="351" y="0"/>
                </a:lnTo>
                <a:lnTo>
                  <a:pt x="351" y="0"/>
                </a:lnTo>
                <a:lnTo>
                  <a:pt x="376" y="0"/>
                </a:lnTo>
                <a:lnTo>
                  <a:pt x="377" y="0"/>
                </a:lnTo>
                <a:lnTo>
                  <a:pt x="378" y="1"/>
                </a:lnTo>
                <a:lnTo>
                  <a:pt x="378" y="1"/>
                </a:lnTo>
                <a:lnTo>
                  <a:pt x="378" y="2"/>
                </a:lnTo>
                <a:lnTo>
                  <a:pt x="378" y="2"/>
                </a:lnTo>
                <a:lnTo>
                  <a:pt x="378" y="3"/>
                </a:lnTo>
                <a:lnTo>
                  <a:pt x="377" y="3"/>
                </a:lnTo>
                <a:lnTo>
                  <a:pt x="376" y="3"/>
                </a:lnTo>
                <a:lnTo>
                  <a:pt x="376" y="3"/>
                </a:lnTo>
                <a:close/>
                <a:moveTo>
                  <a:pt x="334" y="3"/>
                </a:moveTo>
                <a:lnTo>
                  <a:pt x="309" y="3"/>
                </a:lnTo>
                <a:lnTo>
                  <a:pt x="308" y="3"/>
                </a:lnTo>
                <a:lnTo>
                  <a:pt x="308" y="3"/>
                </a:lnTo>
                <a:lnTo>
                  <a:pt x="308" y="2"/>
                </a:lnTo>
                <a:lnTo>
                  <a:pt x="307" y="2"/>
                </a:lnTo>
                <a:lnTo>
                  <a:pt x="308" y="1"/>
                </a:lnTo>
                <a:lnTo>
                  <a:pt x="308" y="1"/>
                </a:lnTo>
                <a:lnTo>
                  <a:pt x="308" y="0"/>
                </a:lnTo>
                <a:lnTo>
                  <a:pt x="309" y="0"/>
                </a:lnTo>
                <a:lnTo>
                  <a:pt x="334" y="0"/>
                </a:lnTo>
                <a:lnTo>
                  <a:pt x="335" y="0"/>
                </a:lnTo>
                <a:lnTo>
                  <a:pt x="335" y="1"/>
                </a:lnTo>
                <a:lnTo>
                  <a:pt x="336" y="1"/>
                </a:lnTo>
                <a:lnTo>
                  <a:pt x="336" y="2"/>
                </a:lnTo>
                <a:lnTo>
                  <a:pt x="336" y="2"/>
                </a:lnTo>
                <a:lnTo>
                  <a:pt x="335" y="3"/>
                </a:lnTo>
                <a:lnTo>
                  <a:pt x="335" y="3"/>
                </a:lnTo>
                <a:lnTo>
                  <a:pt x="334" y="3"/>
                </a:lnTo>
                <a:lnTo>
                  <a:pt x="334" y="3"/>
                </a:lnTo>
                <a:close/>
                <a:moveTo>
                  <a:pt x="292" y="3"/>
                </a:moveTo>
                <a:lnTo>
                  <a:pt x="267" y="3"/>
                </a:lnTo>
                <a:lnTo>
                  <a:pt x="266" y="3"/>
                </a:lnTo>
                <a:lnTo>
                  <a:pt x="265" y="3"/>
                </a:lnTo>
                <a:lnTo>
                  <a:pt x="265" y="2"/>
                </a:lnTo>
                <a:lnTo>
                  <a:pt x="265" y="2"/>
                </a:lnTo>
                <a:lnTo>
                  <a:pt x="265" y="1"/>
                </a:lnTo>
                <a:lnTo>
                  <a:pt x="265" y="1"/>
                </a:lnTo>
                <a:lnTo>
                  <a:pt x="266" y="0"/>
                </a:lnTo>
                <a:lnTo>
                  <a:pt x="267" y="0"/>
                </a:lnTo>
                <a:lnTo>
                  <a:pt x="292" y="0"/>
                </a:lnTo>
                <a:lnTo>
                  <a:pt x="292" y="0"/>
                </a:lnTo>
                <a:lnTo>
                  <a:pt x="293" y="1"/>
                </a:lnTo>
                <a:lnTo>
                  <a:pt x="293" y="1"/>
                </a:lnTo>
                <a:lnTo>
                  <a:pt x="293" y="2"/>
                </a:lnTo>
                <a:lnTo>
                  <a:pt x="293" y="2"/>
                </a:lnTo>
                <a:lnTo>
                  <a:pt x="293" y="3"/>
                </a:lnTo>
                <a:lnTo>
                  <a:pt x="292" y="3"/>
                </a:lnTo>
                <a:lnTo>
                  <a:pt x="292" y="3"/>
                </a:lnTo>
                <a:lnTo>
                  <a:pt x="292" y="3"/>
                </a:lnTo>
                <a:close/>
                <a:moveTo>
                  <a:pt x="249" y="3"/>
                </a:moveTo>
                <a:lnTo>
                  <a:pt x="224" y="3"/>
                </a:lnTo>
                <a:lnTo>
                  <a:pt x="224" y="3"/>
                </a:lnTo>
                <a:lnTo>
                  <a:pt x="223" y="3"/>
                </a:lnTo>
                <a:lnTo>
                  <a:pt x="223" y="2"/>
                </a:lnTo>
                <a:lnTo>
                  <a:pt x="223" y="2"/>
                </a:lnTo>
                <a:lnTo>
                  <a:pt x="223" y="1"/>
                </a:lnTo>
                <a:lnTo>
                  <a:pt x="223" y="1"/>
                </a:lnTo>
                <a:lnTo>
                  <a:pt x="224" y="0"/>
                </a:lnTo>
                <a:lnTo>
                  <a:pt x="224" y="0"/>
                </a:lnTo>
                <a:lnTo>
                  <a:pt x="249" y="0"/>
                </a:lnTo>
                <a:lnTo>
                  <a:pt x="250" y="0"/>
                </a:lnTo>
                <a:lnTo>
                  <a:pt x="250" y="1"/>
                </a:lnTo>
                <a:lnTo>
                  <a:pt x="251" y="1"/>
                </a:lnTo>
                <a:lnTo>
                  <a:pt x="251" y="2"/>
                </a:lnTo>
                <a:lnTo>
                  <a:pt x="251" y="2"/>
                </a:lnTo>
                <a:lnTo>
                  <a:pt x="250" y="3"/>
                </a:lnTo>
                <a:lnTo>
                  <a:pt x="250" y="3"/>
                </a:lnTo>
                <a:lnTo>
                  <a:pt x="249" y="3"/>
                </a:lnTo>
                <a:lnTo>
                  <a:pt x="249" y="3"/>
                </a:lnTo>
                <a:close/>
                <a:moveTo>
                  <a:pt x="207" y="3"/>
                </a:moveTo>
                <a:lnTo>
                  <a:pt x="182" y="3"/>
                </a:lnTo>
                <a:lnTo>
                  <a:pt x="181" y="3"/>
                </a:lnTo>
                <a:lnTo>
                  <a:pt x="181" y="3"/>
                </a:lnTo>
                <a:lnTo>
                  <a:pt x="180" y="2"/>
                </a:lnTo>
                <a:lnTo>
                  <a:pt x="180" y="2"/>
                </a:lnTo>
                <a:lnTo>
                  <a:pt x="180" y="1"/>
                </a:lnTo>
                <a:lnTo>
                  <a:pt x="181" y="1"/>
                </a:lnTo>
                <a:lnTo>
                  <a:pt x="181" y="0"/>
                </a:lnTo>
                <a:lnTo>
                  <a:pt x="182" y="0"/>
                </a:lnTo>
                <a:lnTo>
                  <a:pt x="207" y="0"/>
                </a:lnTo>
                <a:lnTo>
                  <a:pt x="207" y="0"/>
                </a:lnTo>
                <a:lnTo>
                  <a:pt x="208" y="1"/>
                </a:lnTo>
                <a:lnTo>
                  <a:pt x="208" y="1"/>
                </a:lnTo>
                <a:lnTo>
                  <a:pt x="208" y="2"/>
                </a:lnTo>
                <a:lnTo>
                  <a:pt x="208" y="2"/>
                </a:lnTo>
                <a:lnTo>
                  <a:pt x="208" y="3"/>
                </a:lnTo>
                <a:lnTo>
                  <a:pt x="207" y="3"/>
                </a:lnTo>
                <a:lnTo>
                  <a:pt x="207" y="3"/>
                </a:lnTo>
                <a:lnTo>
                  <a:pt x="207" y="3"/>
                </a:lnTo>
                <a:close/>
                <a:moveTo>
                  <a:pt x="164" y="3"/>
                </a:moveTo>
                <a:lnTo>
                  <a:pt x="139" y="3"/>
                </a:lnTo>
                <a:lnTo>
                  <a:pt x="139" y="3"/>
                </a:lnTo>
                <a:lnTo>
                  <a:pt x="138" y="3"/>
                </a:lnTo>
                <a:lnTo>
                  <a:pt x="138" y="2"/>
                </a:lnTo>
                <a:lnTo>
                  <a:pt x="138" y="1"/>
                </a:lnTo>
                <a:lnTo>
                  <a:pt x="139" y="0"/>
                </a:lnTo>
                <a:lnTo>
                  <a:pt x="139" y="0"/>
                </a:lnTo>
                <a:lnTo>
                  <a:pt x="164" y="0"/>
                </a:lnTo>
                <a:lnTo>
                  <a:pt x="165" y="0"/>
                </a:lnTo>
                <a:lnTo>
                  <a:pt x="166" y="1"/>
                </a:lnTo>
                <a:lnTo>
                  <a:pt x="166" y="1"/>
                </a:lnTo>
                <a:lnTo>
                  <a:pt x="166" y="2"/>
                </a:lnTo>
                <a:lnTo>
                  <a:pt x="166" y="2"/>
                </a:lnTo>
                <a:lnTo>
                  <a:pt x="166" y="3"/>
                </a:lnTo>
                <a:lnTo>
                  <a:pt x="165" y="3"/>
                </a:lnTo>
                <a:lnTo>
                  <a:pt x="164" y="3"/>
                </a:lnTo>
                <a:lnTo>
                  <a:pt x="164" y="3"/>
                </a:lnTo>
                <a:close/>
                <a:moveTo>
                  <a:pt x="122" y="3"/>
                </a:moveTo>
                <a:lnTo>
                  <a:pt x="97" y="3"/>
                </a:lnTo>
                <a:lnTo>
                  <a:pt x="96" y="3"/>
                </a:lnTo>
                <a:lnTo>
                  <a:pt x="96" y="3"/>
                </a:lnTo>
                <a:lnTo>
                  <a:pt x="95" y="2"/>
                </a:lnTo>
                <a:lnTo>
                  <a:pt x="95" y="2"/>
                </a:lnTo>
                <a:lnTo>
                  <a:pt x="95" y="1"/>
                </a:lnTo>
                <a:lnTo>
                  <a:pt x="96" y="1"/>
                </a:lnTo>
                <a:lnTo>
                  <a:pt x="96" y="0"/>
                </a:lnTo>
                <a:lnTo>
                  <a:pt x="97" y="0"/>
                </a:lnTo>
                <a:lnTo>
                  <a:pt x="122" y="0"/>
                </a:lnTo>
                <a:lnTo>
                  <a:pt x="123" y="0"/>
                </a:lnTo>
                <a:lnTo>
                  <a:pt x="123" y="1"/>
                </a:lnTo>
                <a:lnTo>
                  <a:pt x="124" y="1"/>
                </a:lnTo>
                <a:lnTo>
                  <a:pt x="124" y="2"/>
                </a:lnTo>
                <a:lnTo>
                  <a:pt x="124" y="2"/>
                </a:lnTo>
                <a:lnTo>
                  <a:pt x="123" y="3"/>
                </a:lnTo>
                <a:lnTo>
                  <a:pt x="123" y="3"/>
                </a:lnTo>
                <a:lnTo>
                  <a:pt x="122" y="3"/>
                </a:lnTo>
                <a:lnTo>
                  <a:pt x="122" y="3"/>
                </a:lnTo>
                <a:close/>
                <a:moveTo>
                  <a:pt x="80" y="3"/>
                </a:moveTo>
                <a:lnTo>
                  <a:pt x="55" y="3"/>
                </a:lnTo>
                <a:lnTo>
                  <a:pt x="54" y="3"/>
                </a:lnTo>
                <a:lnTo>
                  <a:pt x="53" y="3"/>
                </a:lnTo>
                <a:lnTo>
                  <a:pt x="53" y="2"/>
                </a:lnTo>
                <a:lnTo>
                  <a:pt x="53" y="2"/>
                </a:lnTo>
                <a:lnTo>
                  <a:pt x="53" y="1"/>
                </a:lnTo>
                <a:lnTo>
                  <a:pt x="53" y="1"/>
                </a:lnTo>
                <a:lnTo>
                  <a:pt x="54" y="0"/>
                </a:lnTo>
                <a:lnTo>
                  <a:pt x="55" y="0"/>
                </a:lnTo>
                <a:lnTo>
                  <a:pt x="80" y="0"/>
                </a:lnTo>
                <a:lnTo>
                  <a:pt x="80" y="0"/>
                </a:lnTo>
                <a:lnTo>
                  <a:pt x="81" y="1"/>
                </a:lnTo>
                <a:lnTo>
                  <a:pt x="81" y="1"/>
                </a:lnTo>
                <a:lnTo>
                  <a:pt x="81" y="2"/>
                </a:lnTo>
                <a:lnTo>
                  <a:pt x="81" y="2"/>
                </a:lnTo>
                <a:lnTo>
                  <a:pt x="81" y="3"/>
                </a:lnTo>
                <a:lnTo>
                  <a:pt x="80" y="3"/>
                </a:lnTo>
                <a:lnTo>
                  <a:pt x="80" y="3"/>
                </a:lnTo>
                <a:lnTo>
                  <a:pt x="80" y="3"/>
                </a:lnTo>
                <a:close/>
                <a:moveTo>
                  <a:pt x="37" y="3"/>
                </a:moveTo>
                <a:lnTo>
                  <a:pt x="12" y="3"/>
                </a:lnTo>
                <a:lnTo>
                  <a:pt x="12" y="3"/>
                </a:lnTo>
                <a:lnTo>
                  <a:pt x="11" y="3"/>
                </a:lnTo>
                <a:lnTo>
                  <a:pt x="11" y="2"/>
                </a:lnTo>
                <a:lnTo>
                  <a:pt x="11" y="2"/>
                </a:lnTo>
                <a:lnTo>
                  <a:pt x="11" y="1"/>
                </a:lnTo>
                <a:lnTo>
                  <a:pt x="11" y="1"/>
                </a:lnTo>
                <a:lnTo>
                  <a:pt x="12" y="0"/>
                </a:lnTo>
                <a:lnTo>
                  <a:pt x="12" y="0"/>
                </a:lnTo>
                <a:lnTo>
                  <a:pt x="37" y="0"/>
                </a:lnTo>
                <a:lnTo>
                  <a:pt x="38" y="0"/>
                </a:lnTo>
                <a:lnTo>
                  <a:pt x="38" y="1"/>
                </a:lnTo>
                <a:lnTo>
                  <a:pt x="39" y="1"/>
                </a:lnTo>
                <a:lnTo>
                  <a:pt x="39" y="2"/>
                </a:lnTo>
                <a:lnTo>
                  <a:pt x="39" y="2"/>
                </a:lnTo>
                <a:lnTo>
                  <a:pt x="38" y="3"/>
                </a:lnTo>
                <a:lnTo>
                  <a:pt x="38" y="3"/>
                </a:lnTo>
                <a:lnTo>
                  <a:pt x="37" y="3"/>
                </a:lnTo>
                <a:lnTo>
                  <a:pt x="37" y="3"/>
                </a:lnTo>
                <a:close/>
              </a:path>
            </a:pathLst>
          </a:custGeom>
          <a:solidFill>
            <a:srgbClr val="000000"/>
          </a:solidFill>
          <a:ln w="25400">
            <a:solidFill>
              <a:srgbClr val="000000"/>
            </a:solidFill>
            <a:prstDash val="solid"/>
            <a:round/>
            <a:headEnd/>
            <a:tailEnd/>
          </a:ln>
        </p:spPr>
        <p:txBody>
          <a:bodyPr/>
          <a:lstStyle/>
          <a:p>
            <a:endParaRPr lang="en-US"/>
          </a:p>
        </p:txBody>
      </p:sp>
      <p:sp>
        <p:nvSpPr>
          <p:cNvPr id="303196" name="Rectangle 92">
            <a:extLst>
              <a:ext uri="{FF2B5EF4-FFF2-40B4-BE49-F238E27FC236}">
                <a16:creationId xmlns:a16="http://schemas.microsoft.com/office/drawing/2014/main" id="{1CC6EF03-ACB4-7047-8C18-A851F47AD78F}"/>
              </a:ext>
            </a:extLst>
          </p:cNvPr>
          <p:cNvSpPr>
            <a:spLocks noChangeArrowheads="1"/>
          </p:cNvSpPr>
          <p:nvPr/>
        </p:nvSpPr>
        <p:spPr bwMode="auto">
          <a:xfrm>
            <a:off x="1944688" y="2525713"/>
            <a:ext cx="1014412" cy="438150"/>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197" name="Rectangle 93">
            <a:extLst>
              <a:ext uri="{FF2B5EF4-FFF2-40B4-BE49-F238E27FC236}">
                <a16:creationId xmlns:a16="http://schemas.microsoft.com/office/drawing/2014/main" id="{871409D1-AE52-AD46-A5A3-A5D9B7FB0882}"/>
              </a:ext>
            </a:extLst>
          </p:cNvPr>
          <p:cNvSpPr>
            <a:spLocks noChangeArrowheads="1"/>
          </p:cNvSpPr>
          <p:nvPr/>
        </p:nvSpPr>
        <p:spPr bwMode="auto">
          <a:xfrm>
            <a:off x="1838325" y="2525713"/>
            <a:ext cx="1120775" cy="43815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198" name="Rectangle 94">
            <a:extLst>
              <a:ext uri="{FF2B5EF4-FFF2-40B4-BE49-F238E27FC236}">
                <a16:creationId xmlns:a16="http://schemas.microsoft.com/office/drawing/2014/main" id="{895B2834-6EBB-9C44-A195-EAE097A07B49}"/>
              </a:ext>
            </a:extLst>
          </p:cNvPr>
          <p:cNvSpPr>
            <a:spLocks noChangeArrowheads="1"/>
          </p:cNvSpPr>
          <p:nvPr/>
        </p:nvSpPr>
        <p:spPr bwMode="auto">
          <a:xfrm>
            <a:off x="2287588" y="2574925"/>
            <a:ext cx="3048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dm :</a:t>
            </a:r>
            <a:endParaRPr lang="en-US" altLang="en-US" sz="2800" b="1">
              <a:solidFill>
                <a:schemeClr val="tx2"/>
              </a:solidFill>
              <a:latin typeface="Tahoma" panose="020B0604030504040204" pitchFamily="34" charset="0"/>
            </a:endParaRPr>
          </a:p>
        </p:txBody>
      </p:sp>
      <p:sp>
        <p:nvSpPr>
          <p:cNvPr id="303199" name="Rectangle 95">
            <a:extLst>
              <a:ext uri="{FF2B5EF4-FFF2-40B4-BE49-F238E27FC236}">
                <a16:creationId xmlns:a16="http://schemas.microsoft.com/office/drawing/2014/main" id="{E670E33E-EC7F-1B48-8C8F-6893AD870AF5}"/>
              </a:ext>
            </a:extLst>
          </p:cNvPr>
          <p:cNvSpPr>
            <a:spLocks noChangeArrowheads="1"/>
          </p:cNvSpPr>
          <p:nvPr/>
        </p:nvSpPr>
        <p:spPr bwMode="auto">
          <a:xfrm>
            <a:off x="1924050" y="2741613"/>
            <a:ext cx="9652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DataManager</a:t>
            </a:r>
            <a:endParaRPr lang="en-US" altLang="en-US" sz="2800" b="1">
              <a:solidFill>
                <a:schemeClr val="tx2"/>
              </a:solidFill>
              <a:latin typeface="Tahoma" panose="020B0604030504040204" pitchFamily="34" charset="0"/>
            </a:endParaRPr>
          </a:p>
        </p:txBody>
      </p:sp>
      <p:sp>
        <p:nvSpPr>
          <p:cNvPr id="303203" name="Rectangle 99">
            <a:extLst>
              <a:ext uri="{FF2B5EF4-FFF2-40B4-BE49-F238E27FC236}">
                <a16:creationId xmlns:a16="http://schemas.microsoft.com/office/drawing/2014/main" id="{0CAC904A-7CFB-E547-A7A0-F7C1A1B5E649}"/>
              </a:ext>
            </a:extLst>
          </p:cNvPr>
          <p:cNvSpPr>
            <a:spLocks noChangeArrowheads="1"/>
          </p:cNvSpPr>
          <p:nvPr/>
        </p:nvSpPr>
        <p:spPr bwMode="auto">
          <a:xfrm>
            <a:off x="1944688" y="3619500"/>
            <a:ext cx="1014412" cy="438150"/>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204" name="Rectangle 100">
            <a:extLst>
              <a:ext uri="{FF2B5EF4-FFF2-40B4-BE49-F238E27FC236}">
                <a16:creationId xmlns:a16="http://schemas.microsoft.com/office/drawing/2014/main" id="{DBD9EE5A-42E0-B041-990B-E68A862856B5}"/>
              </a:ext>
            </a:extLst>
          </p:cNvPr>
          <p:cNvSpPr>
            <a:spLocks noChangeArrowheads="1"/>
          </p:cNvSpPr>
          <p:nvPr/>
        </p:nvSpPr>
        <p:spPr bwMode="auto">
          <a:xfrm>
            <a:off x="1773238" y="3619500"/>
            <a:ext cx="1300162" cy="43815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205" name="Rectangle 101">
            <a:extLst>
              <a:ext uri="{FF2B5EF4-FFF2-40B4-BE49-F238E27FC236}">
                <a16:creationId xmlns:a16="http://schemas.microsoft.com/office/drawing/2014/main" id="{C00BBD2B-A951-9746-BBC9-9924A626CDF6}"/>
              </a:ext>
            </a:extLst>
          </p:cNvPr>
          <p:cNvSpPr>
            <a:spLocks noChangeArrowheads="1"/>
          </p:cNvSpPr>
          <p:nvPr/>
        </p:nvSpPr>
        <p:spPr bwMode="auto">
          <a:xfrm>
            <a:off x="1895475" y="3668713"/>
            <a:ext cx="10922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ecu : Execution</a:t>
            </a:r>
            <a:endParaRPr lang="en-US" altLang="en-US" sz="2800" b="1">
              <a:solidFill>
                <a:schemeClr val="tx2"/>
              </a:solidFill>
              <a:latin typeface="Tahoma" panose="020B0604030504040204" pitchFamily="34" charset="0"/>
            </a:endParaRPr>
          </a:p>
        </p:txBody>
      </p:sp>
      <p:sp>
        <p:nvSpPr>
          <p:cNvPr id="303206" name="Rectangle 102">
            <a:extLst>
              <a:ext uri="{FF2B5EF4-FFF2-40B4-BE49-F238E27FC236}">
                <a16:creationId xmlns:a16="http://schemas.microsoft.com/office/drawing/2014/main" id="{7C221BF9-C2E7-4347-BF9E-A9F2CE3EA964}"/>
              </a:ext>
            </a:extLst>
          </p:cNvPr>
          <p:cNvSpPr>
            <a:spLocks noChangeArrowheads="1"/>
          </p:cNvSpPr>
          <p:nvPr/>
        </p:nvSpPr>
        <p:spPr bwMode="auto">
          <a:xfrm>
            <a:off x="2009775" y="3835400"/>
            <a:ext cx="8382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Control Unit</a:t>
            </a:r>
            <a:endParaRPr lang="en-US" altLang="en-US" sz="2800" b="1">
              <a:solidFill>
                <a:schemeClr val="tx2"/>
              </a:solidFill>
              <a:latin typeface="Tahoma" panose="020B0604030504040204" pitchFamily="34" charset="0"/>
            </a:endParaRPr>
          </a:p>
        </p:txBody>
      </p:sp>
      <p:sp>
        <p:nvSpPr>
          <p:cNvPr id="303207" name="Line 103">
            <a:extLst>
              <a:ext uri="{FF2B5EF4-FFF2-40B4-BE49-F238E27FC236}">
                <a16:creationId xmlns:a16="http://schemas.microsoft.com/office/drawing/2014/main" id="{AC66963A-883A-104D-B7DF-E5544DD28856}"/>
              </a:ext>
            </a:extLst>
          </p:cNvPr>
          <p:cNvSpPr>
            <a:spLocks noChangeShapeType="1"/>
          </p:cNvSpPr>
          <p:nvPr/>
        </p:nvSpPr>
        <p:spPr bwMode="auto">
          <a:xfrm>
            <a:off x="2452688" y="2963863"/>
            <a:ext cx="1587" cy="65563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208" name="Freeform 104">
            <a:extLst>
              <a:ext uri="{FF2B5EF4-FFF2-40B4-BE49-F238E27FC236}">
                <a16:creationId xmlns:a16="http://schemas.microsoft.com/office/drawing/2014/main" id="{1962A305-6540-6040-97D5-FE694168084B}"/>
              </a:ext>
            </a:extLst>
          </p:cNvPr>
          <p:cNvSpPr>
            <a:spLocks noEditPoints="1"/>
          </p:cNvSpPr>
          <p:nvPr/>
        </p:nvSpPr>
        <p:spPr bwMode="auto">
          <a:xfrm>
            <a:off x="2959100" y="4651375"/>
            <a:ext cx="1588" cy="434975"/>
          </a:xfrm>
          <a:custGeom>
            <a:avLst/>
            <a:gdLst>
              <a:gd name="T0" fmla="*/ 0 w 3"/>
              <a:gd name="T1" fmla="*/ 28 h 547"/>
              <a:gd name="T2" fmla="*/ 2 w 3"/>
              <a:gd name="T3" fmla="*/ 0 h 547"/>
              <a:gd name="T4" fmla="*/ 3 w 3"/>
              <a:gd name="T5" fmla="*/ 70 h 547"/>
              <a:gd name="T6" fmla="*/ 0 w 3"/>
              <a:gd name="T7" fmla="*/ 43 h 547"/>
              <a:gd name="T8" fmla="*/ 3 w 3"/>
              <a:gd name="T9" fmla="*/ 44 h 547"/>
              <a:gd name="T10" fmla="*/ 0 w 3"/>
              <a:gd name="T11" fmla="*/ 112 h 547"/>
              <a:gd name="T12" fmla="*/ 2 w 3"/>
              <a:gd name="T13" fmla="*/ 85 h 547"/>
              <a:gd name="T14" fmla="*/ 3 w 3"/>
              <a:gd name="T15" fmla="*/ 155 h 547"/>
              <a:gd name="T16" fmla="*/ 0 w 3"/>
              <a:gd name="T17" fmla="*/ 128 h 547"/>
              <a:gd name="T18" fmla="*/ 3 w 3"/>
              <a:gd name="T19" fmla="*/ 129 h 547"/>
              <a:gd name="T20" fmla="*/ 0 w 3"/>
              <a:gd name="T21" fmla="*/ 196 h 547"/>
              <a:gd name="T22" fmla="*/ 3 w 3"/>
              <a:gd name="T23" fmla="*/ 170 h 547"/>
              <a:gd name="T24" fmla="*/ 1 w 3"/>
              <a:gd name="T25" fmla="*/ 240 h 547"/>
              <a:gd name="T26" fmla="*/ 1 w 3"/>
              <a:gd name="T27" fmla="*/ 212 h 547"/>
              <a:gd name="T28" fmla="*/ 3 w 3"/>
              <a:gd name="T29" fmla="*/ 281 h 547"/>
              <a:gd name="T30" fmla="*/ 0 w 3"/>
              <a:gd name="T31" fmla="*/ 281 h 547"/>
              <a:gd name="T32" fmla="*/ 3 w 3"/>
              <a:gd name="T33" fmla="*/ 255 h 547"/>
              <a:gd name="T34" fmla="*/ 1 w 3"/>
              <a:gd name="T35" fmla="*/ 325 h 547"/>
              <a:gd name="T36" fmla="*/ 1 w 3"/>
              <a:gd name="T37" fmla="*/ 297 h 547"/>
              <a:gd name="T38" fmla="*/ 3 w 3"/>
              <a:gd name="T39" fmla="*/ 366 h 547"/>
              <a:gd name="T40" fmla="*/ 0 w 3"/>
              <a:gd name="T41" fmla="*/ 366 h 547"/>
              <a:gd name="T42" fmla="*/ 3 w 3"/>
              <a:gd name="T43" fmla="*/ 340 h 547"/>
              <a:gd name="T44" fmla="*/ 1 w 3"/>
              <a:gd name="T45" fmla="*/ 410 h 547"/>
              <a:gd name="T46" fmla="*/ 1 w 3"/>
              <a:gd name="T47" fmla="*/ 382 h 547"/>
              <a:gd name="T48" fmla="*/ 3 w 3"/>
              <a:gd name="T49" fmla="*/ 452 h 547"/>
              <a:gd name="T50" fmla="*/ 0 w 3"/>
              <a:gd name="T51" fmla="*/ 425 h 547"/>
              <a:gd name="T52" fmla="*/ 3 w 3"/>
              <a:gd name="T53" fmla="*/ 426 h 547"/>
              <a:gd name="T54" fmla="*/ 0 w 3"/>
              <a:gd name="T55" fmla="*/ 494 h 547"/>
              <a:gd name="T56" fmla="*/ 2 w 3"/>
              <a:gd name="T57" fmla="*/ 466 h 547"/>
              <a:gd name="T58" fmla="*/ 3 w 3"/>
              <a:gd name="T59" fmla="*/ 537 h 547"/>
              <a:gd name="T60" fmla="*/ 0 w 3"/>
              <a:gd name="T61" fmla="*/ 510 h 547"/>
              <a:gd name="T62" fmla="*/ 3 w 3"/>
              <a:gd name="T63" fmla="*/ 510 h 547"/>
              <a:gd name="T64" fmla="*/ 3 w 3"/>
              <a:gd name="T65" fmla="*/ 519 h 547"/>
              <a:gd name="T66" fmla="*/ 0 w 3"/>
              <a:gd name="T67" fmla="*/ 546 h 547"/>
              <a:gd name="T68" fmla="*/ 1 w 3"/>
              <a:gd name="T69" fmla="*/ 477 h 547"/>
              <a:gd name="T70" fmla="*/ 2 w 3"/>
              <a:gd name="T71" fmla="*/ 505 h 547"/>
              <a:gd name="T72" fmla="*/ 0 w 3"/>
              <a:gd name="T73" fmla="*/ 436 h 547"/>
              <a:gd name="T74" fmla="*/ 3 w 3"/>
              <a:gd name="T75" fmla="*/ 436 h 547"/>
              <a:gd name="T76" fmla="*/ 0 w 3"/>
              <a:gd name="T77" fmla="*/ 461 h 547"/>
              <a:gd name="T78" fmla="*/ 1 w 3"/>
              <a:gd name="T79" fmla="*/ 392 h 547"/>
              <a:gd name="T80" fmla="*/ 2 w 3"/>
              <a:gd name="T81" fmla="*/ 420 h 547"/>
              <a:gd name="T82" fmla="*/ 0 w 3"/>
              <a:gd name="T83" fmla="*/ 351 h 547"/>
              <a:gd name="T84" fmla="*/ 3 w 3"/>
              <a:gd name="T85" fmla="*/ 351 h 547"/>
              <a:gd name="T86" fmla="*/ 0 w 3"/>
              <a:gd name="T87" fmla="*/ 376 h 547"/>
              <a:gd name="T88" fmla="*/ 1 w 3"/>
              <a:gd name="T89" fmla="*/ 307 h 547"/>
              <a:gd name="T90" fmla="*/ 2 w 3"/>
              <a:gd name="T91" fmla="*/ 335 h 547"/>
              <a:gd name="T92" fmla="*/ 0 w 3"/>
              <a:gd name="T93" fmla="*/ 266 h 547"/>
              <a:gd name="T94" fmla="*/ 3 w 3"/>
              <a:gd name="T95" fmla="*/ 292 h 547"/>
              <a:gd name="T96" fmla="*/ 0 w 3"/>
              <a:gd name="T97" fmla="*/ 291 h 547"/>
              <a:gd name="T98" fmla="*/ 3 w 3"/>
              <a:gd name="T99" fmla="*/ 222 h 547"/>
              <a:gd name="T100" fmla="*/ 1 w 3"/>
              <a:gd name="T101" fmla="*/ 250 h 547"/>
              <a:gd name="T102" fmla="*/ 0 w 3"/>
              <a:gd name="T103" fmla="*/ 180 h 547"/>
              <a:gd name="T104" fmla="*/ 3 w 3"/>
              <a:gd name="T105" fmla="*/ 207 h 547"/>
              <a:gd name="T106" fmla="*/ 0 w 3"/>
              <a:gd name="T107" fmla="*/ 206 h 547"/>
              <a:gd name="T108" fmla="*/ 3 w 3"/>
              <a:gd name="T109" fmla="*/ 138 h 547"/>
              <a:gd name="T110" fmla="*/ 1 w 3"/>
              <a:gd name="T111" fmla="*/ 165 h 547"/>
              <a:gd name="T112" fmla="*/ 0 w 3"/>
              <a:gd name="T113" fmla="*/ 95 h 547"/>
              <a:gd name="T114" fmla="*/ 3 w 3"/>
              <a:gd name="T115" fmla="*/ 122 h 547"/>
              <a:gd name="T116" fmla="*/ 0 w 3"/>
              <a:gd name="T117" fmla="*/ 122 h 547"/>
              <a:gd name="T118" fmla="*/ 3 w 3"/>
              <a:gd name="T119" fmla="*/ 53 h 547"/>
              <a:gd name="T120" fmla="*/ 0 w 3"/>
              <a:gd name="T121" fmla="*/ 80 h 547"/>
              <a:gd name="T122" fmla="*/ 1 w 3"/>
              <a:gd name="T123" fmla="*/ 10 h 547"/>
              <a:gd name="T124" fmla="*/ 2 w 3"/>
              <a:gd name="T125" fmla="*/ 38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 h="547">
                <a:moveTo>
                  <a:pt x="3" y="1"/>
                </a:moveTo>
                <a:lnTo>
                  <a:pt x="3" y="26"/>
                </a:lnTo>
                <a:lnTo>
                  <a:pt x="3" y="27"/>
                </a:lnTo>
                <a:lnTo>
                  <a:pt x="3" y="28"/>
                </a:lnTo>
                <a:lnTo>
                  <a:pt x="2" y="28"/>
                </a:lnTo>
                <a:lnTo>
                  <a:pt x="1" y="28"/>
                </a:lnTo>
                <a:lnTo>
                  <a:pt x="1" y="28"/>
                </a:lnTo>
                <a:lnTo>
                  <a:pt x="0" y="28"/>
                </a:lnTo>
                <a:lnTo>
                  <a:pt x="0" y="27"/>
                </a:lnTo>
                <a:lnTo>
                  <a:pt x="0" y="26"/>
                </a:lnTo>
                <a:lnTo>
                  <a:pt x="0" y="1"/>
                </a:lnTo>
                <a:lnTo>
                  <a:pt x="0" y="1"/>
                </a:lnTo>
                <a:lnTo>
                  <a:pt x="0" y="0"/>
                </a:lnTo>
                <a:lnTo>
                  <a:pt x="1" y="0"/>
                </a:lnTo>
                <a:lnTo>
                  <a:pt x="1" y="0"/>
                </a:lnTo>
                <a:lnTo>
                  <a:pt x="2" y="0"/>
                </a:lnTo>
                <a:lnTo>
                  <a:pt x="3" y="0"/>
                </a:lnTo>
                <a:lnTo>
                  <a:pt x="3" y="1"/>
                </a:lnTo>
                <a:lnTo>
                  <a:pt x="3" y="1"/>
                </a:lnTo>
                <a:lnTo>
                  <a:pt x="3" y="1"/>
                </a:lnTo>
                <a:close/>
                <a:moveTo>
                  <a:pt x="3" y="44"/>
                </a:moveTo>
                <a:lnTo>
                  <a:pt x="3" y="69"/>
                </a:lnTo>
                <a:lnTo>
                  <a:pt x="3" y="69"/>
                </a:lnTo>
                <a:lnTo>
                  <a:pt x="3" y="70"/>
                </a:lnTo>
                <a:lnTo>
                  <a:pt x="2" y="70"/>
                </a:lnTo>
                <a:lnTo>
                  <a:pt x="1" y="71"/>
                </a:lnTo>
                <a:lnTo>
                  <a:pt x="1" y="70"/>
                </a:lnTo>
                <a:lnTo>
                  <a:pt x="0" y="70"/>
                </a:lnTo>
                <a:lnTo>
                  <a:pt x="0" y="69"/>
                </a:lnTo>
                <a:lnTo>
                  <a:pt x="0" y="69"/>
                </a:lnTo>
                <a:lnTo>
                  <a:pt x="0" y="44"/>
                </a:lnTo>
                <a:lnTo>
                  <a:pt x="0" y="43"/>
                </a:lnTo>
                <a:lnTo>
                  <a:pt x="0" y="43"/>
                </a:lnTo>
                <a:lnTo>
                  <a:pt x="1" y="42"/>
                </a:lnTo>
                <a:lnTo>
                  <a:pt x="1" y="42"/>
                </a:lnTo>
                <a:lnTo>
                  <a:pt x="2" y="42"/>
                </a:lnTo>
                <a:lnTo>
                  <a:pt x="3" y="43"/>
                </a:lnTo>
                <a:lnTo>
                  <a:pt x="3" y="43"/>
                </a:lnTo>
                <a:lnTo>
                  <a:pt x="3" y="44"/>
                </a:lnTo>
                <a:lnTo>
                  <a:pt x="3" y="44"/>
                </a:lnTo>
                <a:close/>
                <a:moveTo>
                  <a:pt x="3" y="86"/>
                </a:moveTo>
                <a:lnTo>
                  <a:pt x="3" y="111"/>
                </a:lnTo>
                <a:lnTo>
                  <a:pt x="3" y="112"/>
                </a:lnTo>
                <a:lnTo>
                  <a:pt x="3" y="112"/>
                </a:lnTo>
                <a:lnTo>
                  <a:pt x="2" y="113"/>
                </a:lnTo>
                <a:lnTo>
                  <a:pt x="1" y="113"/>
                </a:lnTo>
                <a:lnTo>
                  <a:pt x="1" y="113"/>
                </a:lnTo>
                <a:lnTo>
                  <a:pt x="0" y="112"/>
                </a:lnTo>
                <a:lnTo>
                  <a:pt x="0" y="112"/>
                </a:lnTo>
                <a:lnTo>
                  <a:pt x="0" y="111"/>
                </a:lnTo>
                <a:lnTo>
                  <a:pt x="0" y="86"/>
                </a:lnTo>
                <a:lnTo>
                  <a:pt x="0" y="86"/>
                </a:lnTo>
                <a:lnTo>
                  <a:pt x="0" y="85"/>
                </a:lnTo>
                <a:lnTo>
                  <a:pt x="1" y="85"/>
                </a:lnTo>
                <a:lnTo>
                  <a:pt x="1" y="85"/>
                </a:lnTo>
                <a:lnTo>
                  <a:pt x="2" y="85"/>
                </a:lnTo>
                <a:lnTo>
                  <a:pt x="3" y="85"/>
                </a:lnTo>
                <a:lnTo>
                  <a:pt x="3" y="86"/>
                </a:lnTo>
                <a:lnTo>
                  <a:pt x="3" y="86"/>
                </a:lnTo>
                <a:lnTo>
                  <a:pt x="3" y="86"/>
                </a:lnTo>
                <a:close/>
                <a:moveTo>
                  <a:pt x="3" y="129"/>
                </a:moveTo>
                <a:lnTo>
                  <a:pt x="3" y="154"/>
                </a:lnTo>
                <a:lnTo>
                  <a:pt x="3" y="154"/>
                </a:lnTo>
                <a:lnTo>
                  <a:pt x="3" y="155"/>
                </a:lnTo>
                <a:lnTo>
                  <a:pt x="2" y="155"/>
                </a:lnTo>
                <a:lnTo>
                  <a:pt x="1" y="155"/>
                </a:lnTo>
                <a:lnTo>
                  <a:pt x="1" y="155"/>
                </a:lnTo>
                <a:lnTo>
                  <a:pt x="0" y="155"/>
                </a:lnTo>
                <a:lnTo>
                  <a:pt x="0" y="154"/>
                </a:lnTo>
                <a:lnTo>
                  <a:pt x="0" y="154"/>
                </a:lnTo>
                <a:lnTo>
                  <a:pt x="0" y="129"/>
                </a:lnTo>
                <a:lnTo>
                  <a:pt x="0" y="128"/>
                </a:lnTo>
                <a:lnTo>
                  <a:pt x="0" y="127"/>
                </a:lnTo>
                <a:lnTo>
                  <a:pt x="1" y="127"/>
                </a:lnTo>
                <a:lnTo>
                  <a:pt x="1" y="127"/>
                </a:lnTo>
                <a:lnTo>
                  <a:pt x="2" y="127"/>
                </a:lnTo>
                <a:lnTo>
                  <a:pt x="3" y="127"/>
                </a:lnTo>
                <a:lnTo>
                  <a:pt x="3" y="128"/>
                </a:lnTo>
                <a:lnTo>
                  <a:pt x="3" y="129"/>
                </a:lnTo>
                <a:lnTo>
                  <a:pt x="3" y="129"/>
                </a:lnTo>
                <a:close/>
                <a:moveTo>
                  <a:pt x="3" y="171"/>
                </a:moveTo>
                <a:lnTo>
                  <a:pt x="3" y="196"/>
                </a:lnTo>
                <a:lnTo>
                  <a:pt x="3" y="197"/>
                </a:lnTo>
                <a:lnTo>
                  <a:pt x="3" y="197"/>
                </a:lnTo>
                <a:lnTo>
                  <a:pt x="1" y="198"/>
                </a:lnTo>
                <a:lnTo>
                  <a:pt x="0" y="197"/>
                </a:lnTo>
                <a:lnTo>
                  <a:pt x="0" y="197"/>
                </a:lnTo>
                <a:lnTo>
                  <a:pt x="0" y="196"/>
                </a:lnTo>
                <a:lnTo>
                  <a:pt x="0" y="171"/>
                </a:lnTo>
                <a:lnTo>
                  <a:pt x="0" y="170"/>
                </a:lnTo>
                <a:lnTo>
                  <a:pt x="0" y="170"/>
                </a:lnTo>
                <a:lnTo>
                  <a:pt x="1" y="169"/>
                </a:lnTo>
                <a:lnTo>
                  <a:pt x="1" y="169"/>
                </a:lnTo>
                <a:lnTo>
                  <a:pt x="2" y="169"/>
                </a:lnTo>
                <a:lnTo>
                  <a:pt x="3" y="170"/>
                </a:lnTo>
                <a:lnTo>
                  <a:pt x="3" y="170"/>
                </a:lnTo>
                <a:lnTo>
                  <a:pt x="3" y="171"/>
                </a:lnTo>
                <a:lnTo>
                  <a:pt x="3" y="171"/>
                </a:lnTo>
                <a:close/>
                <a:moveTo>
                  <a:pt x="3" y="214"/>
                </a:moveTo>
                <a:lnTo>
                  <a:pt x="3" y="239"/>
                </a:lnTo>
                <a:lnTo>
                  <a:pt x="3" y="239"/>
                </a:lnTo>
                <a:lnTo>
                  <a:pt x="3" y="240"/>
                </a:lnTo>
                <a:lnTo>
                  <a:pt x="2" y="240"/>
                </a:lnTo>
                <a:lnTo>
                  <a:pt x="1" y="240"/>
                </a:lnTo>
                <a:lnTo>
                  <a:pt x="1" y="240"/>
                </a:lnTo>
                <a:lnTo>
                  <a:pt x="0" y="240"/>
                </a:lnTo>
                <a:lnTo>
                  <a:pt x="0" y="239"/>
                </a:lnTo>
                <a:lnTo>
                  <a:pt x="0" y="239"/>
                </a:lnTo>
                <a:lnTo>
                  <a:pt x="0" y="214"/>
                </a:lnTo>
                <a:lnTo>
                  <a:pt x="0" y="213"/>
                </a:lnTo>
                <a:lnTo>
                  <a:pt x="0" y="212"/>
                </a:lnTo>
                <a:lnTo>
                  <a:pt x="1" y="212"/>
                </a:lnTo>
                <a:lnTo>
                  <a:pt x="1" y="212"/>
                </a:lnTo>
                <a:lnTo>
                  <a:pt x="2" y="212"/>
                </a:lnTo>
                <a:lnTo>
                  <a:pt x="3" y="212"/>
                </a:lnTo>
                <a:lnTo>
                  <a:pt x="3" y="213"/>
                </a:lnTo>
                <a:lnTo>
                  <a:pt x="3" y="214"/>
                </a:lnTo>
                <a:lnTo>
                  <a:pt x="3" y="214"/>
                </a:lnTo>
                <a:close/>
                <a:moveTo>
                  <a:pt x="3" y="256"/>
                </a:moveTo>
                <a:lnTo>
                  <a:pt x="3" y="281"/>
                </a:lnTo>
                <a:lnTo>
                  <a:pt x="3" y="281"/>
                </a:lnTo>
                <a:lnTo>
                  <a:pt x="3" y="282"/>
                </a:lnTo>
                <a:lnTo>
                  <a:pt x="2" y="282"/>
                </a:lnTo>
                <a:lnTo>
                  <a:pt x="1" y="283"/>
                </a:lnTo>
                <a:lnTo>
                  <a:pt x="1" y="282"/>
                </a:lnTo>
                <a:lnTo>
                  <a:pt x="0" y="282"/>
                </a:lnTo>
                <a:lnTo>
                  <a:pt x="0" y="281"/>
                </a:lnTo>
                <a:lnTo>
                  <a:pt x="0" y="281"/>
                </a:lnTo>
                <a:lnTo>
                  <a:pt x="0" y="256"/>
                </a:lnTo>
                <a:lnTo>
                  <a:pt x="0" y="255"/>
                </a:lnTo>
                <a:lnTo>
                  <a:pt x="0" y="255"/>
                </a:lnTo>
                <a:lnTo>
                  <a:pt x="1" y="254"/>
                </a:lnTo>
                <a:lnTo>
                  <a:pt x="1" y="254"/>
                </a:lnTo>
                <a:lnTo>
                  <a:pt x="2" y="254"/>
                </a:lnTo>
                <a:lnTo>
                  <a:pt x="3" y="255"/>
                </a:lnTo>
                <a:lnTo>
                  <a:pt x="3" y="255"/>
                </a:lnTo>
                <a:lnTo>
                  <a:pt x="3" y="256"/>
                </a:lnTo>
                <a:lnTo>
                  <a:pt x="3" y="256"/>
                </a:lnTo>
                <a:close/>
                <a:moveTo>
                  <a:pt x="3" y="298"/>
                </a:moveTo>
                <a:lnTo>
                  <a:pt x="3" y="323"/>
                </a:lnTo>
                <a:lnTo>
                  <a:pt x="3" y="324"/>
                </a:lnTo>
                <a:lnTo>
                  <a:pt x="3" y="324"/>
                </a:lnTo>
                <a:lnTo>
                  <a:pt x="2" y="325"/>
                </a:lnTo>
                <a:lnTo>
                  <a:pt x="1" y="325"/>
                </a:lnTo>
                <a:lnTo>
                  <a:pt x="1" y="325"/>
                </a:lnTo>
                <a:lnTo>
                  <a:pt x="0" y="324"/>
                </a:lnTo>
                <a:lnTo>
                  <a:pt x="0" y="324"/>
                </a:lnTo>
                <a:lnTo>
                  <a:pt x="0" y="323"/>
                </a:lnTo>
                <a:lnTo>
                  <a:pt x="0" y="298"/>
                </a:lnTo>
                <a:lnTo>
                  <a:pt x="0" y="298"/>
                </a:lnTo>
                <a:lnTo>
                  <a:pt x="0" y="297"/>
                </a:lnTo>
                <a:lnTo>
                  <a:pt x="1" y="297"/>
                </a:lnTo>
                <a:lnTo>
                  <a:pt x="1" y="297"/>
                </a:lnTo>
                <a:lnTo>
                  <a:pt x="2" y="297"/>
                </a:lnTo>
                <a:lnTo>
                  <a:pt x="3" y="297"/>
                </a:lnTo>
                <a:lnTo>
                  <a:pt x="3" y="298"/>
                </a:lnTo>
                <a:lnTo>
                  <a:pt x="3" y="298"/>
                </a:lnTo>
                <a:lnTo>
                  <a:pt x="3" y="298"/>
                </a:lnTo>
                <a:close/>
                <a:moveTo>
                  <a:pt x="3" y="341"/>
                </a:moveTo>
                <a:lnTo>
                  <a:pt x="3" y="366"/>
                </a:lnTo>
                <a:lnTo>
                  <a:pt x="3" y="366"/>
                </a:lnTo>
                <a:lnTo>
                  <a:pt x="3" y="367"/>
                </a:lnTo>
                <a:lnTo>
                  <a:pt x="2" y="367"/>
                </a:lnTo>
                <a:lnTo>
                  <a:pt x="1" y="367"/>
                </a:lnTo>
                <a:lnTo>
                  <a:pt x="1" y="367"/>
                </a:lnTo>
                <a:lnTo>
                  <a:pt x="0" y="367"/>
                </a:lnTo>
                <a:lnTo>
                  <a:pt x="0" y="366"/>
                </a:lnTo>
                <a:lnTo>
                  <a:pt x="0" y="366"/>
                </a:lnTo>
                <a:lnTo>
                  <a:pt x="0" y="341"/>
                </a:lnTo>
                <a:lnTo>
                  <a:pt x="0" y="340"/>
                </a:lnTo>
                <a:lnTo>
                  <a:pt x="0" y="339"/>
                </a:lnTo>
                <a:lnTo>
                  <a:pt x="1" y="339"/>
                </a:lnTo>
                <a:lnTo>
                  <a:pt x="1" y="339"/>
                </a:lnTo>
                <a:lnTo>
                  <a:pt x="2" y="339"/>
                </a:lnTo>
                <a:lnTo>
                  <a:pt x="3" y="339"/>
                </a:lnTo>
                <a:lnTo>
                  <a:pt x="3" y="340"/>
                </a:lnTo>
                <a:lnTo>
                  <a:pt x="3" y="341"/>
                </a:lnTo>
                <a:lnTo>
                  <a:pt x="3" y="341"/>
                </a:lnTo>
                <a:close/>
                <a:moveTo>
                  <a:pt x="3" y="383"/>
                </a:moveTo>
                <a:lnTo>
                  <a:pt x="3" y="408"/>
                </a:lnTo>
                <a:lnTo>
                  <a:pt x="3" y="409"/>
                </a:lnTo>
                <a:lnTo>
                  <a:pt x="3" y="409"/>
                </a:lnTo>
                <a:lnTo>
                  <a:pt x="2" y="410"/>
                </a:lnTo>
                <a:lnTo>
                  <a:pt x="1" y="410"/>
                </a:lnTo>
                <a:lnTo>
                  <a:pt x="1" y="410"/>
                </a:lnTo>
                <a:lnTo>
                  <a:pt x="0" y="409"/>
                </a:lnTo>
                <a:lnTo>
                  <a:pt x="0" y="409"/>
                </a:lnTo>
                <a:lnTo>
                  <a:pt x="0" y="408"/>
                </a:lnTo>
                <a:lnTo>
                  <a:pt x="0" y="383"/>
                </a:lnTo>
                <a:lnTo>
                  <a:pt x="0" y="382"/>
                </a:lnTo>
                <a:lnTo>
                  <a:pt x="0" y="382"/>
                </a:lnTo>
                <a:lnTo>
                  <a:pt x="1" y="382"/>
                </a:lnTo>
                <a:lnTo>
                  <a:pt x="3" y="382"/>
                </a:lnTo>
                <a:lnTo>
                  <a:pt x="3" y="382"/>
                </a:lnTo>
                <a:lnTo>
                  <a:pt x="3" y="383"/>
                </a:lnTo>
                <a:lnTo>
                  <a:pt x="3" y="383"/>
                </a:lnTo>
                <a:close/>
                <a:moveTo>
                  <a:pt x="3" y="426"/>
                </a:moveTo>
                <a:lnTo>
                  <a:pt x="3" y="451"/>
                </a:lnTo>
                <a:lnTo>
                  <a:pt x="3" y="451"/>
                </a:lnTo>
                <a:lnTo>
                  <a:pt x="3" y="452"/>
                </a:lnTo>
                <a:lnTo>
                  <a:pt x="2" y="452"/>
                </a:lnTo>
                <a:lnTo>
                  <a:pt x="1" y="452"/>
                </a:lnTo>
                <a:lnTo>
                  <a:pt x="1" y="452"/>
                </a:lnTo>
                <a:lnTo>
                  <a:pt x="0" y="452"/>
                </a:lnTo>
                <a:lnTo>
                  <a:pt x="0" y="451"/>
                </a:lnTo>
                <a:lnTo>
                  <a:pt x="0" y="451"/>
                </a:lnTo>
                <a:lnTo>
                  <a:pt x="0" y="426"/>
                </a:lnTo>
                <a:lnTo>
                  <a:pt x="0" y="425"/>
                </a:lnTo>
                <a:lnTo>
                  <a:pt x="0" y="424"/>
                </a:lnTo>
                <a:lnTo>
                  <a:pt x="1" y="424"/>
                </a:lnTo>
                <a:lnTo>
                  <a:pt x="1" y="424"/>
                </a:lnTo>
                <a:lnTo>
                  <a:pt x="2" y="424"/>
                </a:lnTo>
                <a:lnTo>
                  <a:pt x="3" y="424"/>
                </a:lnTo>
                <a:lnTo>
                  <a:pt x="3" y="425"/>
                </a:lnTo>
                <a:lnTo>
                  <a:pt x="3" y="426"/>
                </a:lnTo>
                <a:lnTo>
                  <a:pt x="3" y="426"/>
                </a:lnTo>
                <a:close/>
                <a:moveTo>
                  <a:pt x="3" y="468"/>
                </a:moveTo>
                <a:lnTo>
                  <a:pt x="3" y="493"/>
                </a:lnTo>
                <a:lnTo>
                  <a:pt x="3" y="493"/>
                </a:lnTo>
                <a:lnTo>
                  <a:pt x="3" y="494"/>
                </a:lnTo>
                <a:lnTo>
                  <a:pt x="2" y="494"/>
                </a:lnTo>
                <a:lnTo>
                  <a:pt x="1" y="495"/>
                </a:lnTo>
                <a:lnTo>
                  <a:pt x="1" y="494"/>
                </a:lnTo>
                <a:lnTo>
                  <a:pt x="0" y="494"/>
                </a:lnTo>
                <a:lnTo>
                  <a:pt x="0" y="493"/>
                </a:lnTo>
                <a:lnTo>
                  <a:pt x="0" y="493"/>
                </a:lnTo>
                <a:lnTo>
                  <a:pt x="0" y="468"/>
                </a:lnTo>
                <a:lnTo>
                  <a:pt x="0" y="467"/>
                </a:lnTo>
                <a:lnTo>
                  <a:pt x="0" y="467"/>
                </a:lnTo>
                <a:lnTo>
                  <a:pt x="1" y="466"/>
                </a:lnTo>
                <a:lnTo>
                  <a:pt x="1" y="466"/>
                </a:lnTo>
                <a:lnTo>
                  <a:pt x="2" y="466"/>
                </a:lnTo>
                <a:lnTo>
                  <a:pt x="3" y="467"/>
                </a:lnTo>
                <a:lnTo>
                  <a:pt x="3" y="467"/>
                </a:lnTo>
                <a:lnTo>
                  <a:pt x="3" y="468"/>
                </a:lnTo>
                <a:lnTo>
                  <a:pt x="3" y="468"/>
                </a:lnTo>
                <a:close/>
                <a:moveTo>
                  <a:pt x="3" y="510"/>
                </a:moveTo>
                <a:lnTo>
                  <a:pt x="3" y="535"/>
                </a:lnTo>
                <a:lnTo>
                  <a:pt x="3" y="536"/>
                </a:lnTo>
                <a:lnTo>
                  <a:pt x="3" y="537"/>
                </a:lnTo>
                <a:lnTo>
                  <a:pt x="2" y="537"/>
                </a:lnTo>
                <a:lnTo>
                  <a:pt x="1" y="537"/>
                </a:lnTo>
                <a:lnTo>
                  <a:pt x="1" y="537"/>
                </a:lnTo>
                <a:lnTo>
                  <a:pt x="0" y="537"/>
                </a:lnTo>
                <a:lnTo>
                  <a:pt x="0" y="536"/>
                </a:lnTo>
                <a:lnTo>
                  <a:pt x="0" y="535"/>
                </a:lnTo>
                <a:lnTo>
                  <a:pt x="0" y="510"/>
                </a:lnTo>
                <a:lnTo>
                  <a:pt x="0" y="510"/>
                </a:lnTo>
                <a:lnTo>
                  <a:pt x="0" y="509"/>
                </a:lnTo>
                <a:lnTo>
                  <a:pt x="1" y="509"/>
                </a:lnTo>
                <a:lnTo>
                  <a:pt x="1" y="509"/>
                </a:lnTo>
                <a:lnTo>
                  <a:pt x="2" y="509"/>
                </a:lnTo>
                <a:lnTo>
                  <a:pt x="3" y="509"/>
                </a:lnTo>
                <a:lnTo>
                  <a:pt x="3" y="510"/>
                </a:lnTo>
                <a:lnTo>
                  <a:pt x="3" y="510"/>
                </a:lnTo>
                <a:lnTo>
                  <a:pt x="3" y="510"/>
                </a:lnTo>
                <a:close/>
                <a:moveTo>
                  <a:pt x="0" y="546"/>
                </a:moveTo>
                <a:lnTo>
                  <a:pt x="0" y="521"/>
                </a:lnTo>
                <a:lnTo>
                  <a:pt x="0" y="520"/>
                </a:lnTo>
                <a:lnTo>
                  <a:pt x="0" y="519"/>
                </a:lnTo>
                <a:lnTo>
                  <a:pt x="1" y="519"/>
                </a:lnTo>
                <a:lnTo>
                  <a:pt x="1" y="519"/>
                </a:lnTo>
                <a:lnTo>
                  <a:pt x="2" y="519"/>
                </a:lnTo>
                <a:lnTo>
                  <a:pt x="3" y="519"/>
                </a:lnTo>
                <a:lnTo>
                  <a:pt x="3" y="520"/>
                </a:lnTo>
                <a:lnTo>
                  <a:pt x="3" y="521"/>
                </a:lnTo>
                <a:lnTo>
                  <a:pt x="3" y="546"/>
                </a:lnTo>
                <a:lnTo>
                  <a:pt x="3" y="546"/>
                </a:lnTo>
                <a:lnTo>
                  <a:pt x="3" y="547"/>
                </a:lnTo>
                <a:lnTo>
                  <a:pt x="1" y="547"/>
                </a:lnTo>
                <a:lnTo>
                  <a:pt x="0" y="547"/>
                </a:lnTo>
                <a:lnTo>
                  <a:pt x="0" y="546"/>
                </a:lnTo>
                <a:lnTo>
                  <a:pt x="0" y="546"/>
                </a:lnTo>
                <a:lnTo>
                  <a:pt x="0" y="546"/>
                </a:lnTo>
                <a:close/>
                <a:moveTo>
                  <a:pt x="0" y="503"/>
                </a:moveTo>
                <a:lnTo>
                  <a:pt x="0" y="478"/>
                </a:lnTo>
                <a:lnTo>
                  <a:pt x="0" y="477"/>
                </a:lnTo>
                <a:lnTo>
                  <a:pt x="0" y="477"/>
                </a:lnTo>
                <a:lnTo>
                  <a:pt x="1" y="477"/>
                </a:lnTo>
                <a:lnTo>
                  <a:pt x="1" y="477"/>
                </a:lnTo>
                <a:lnTo>
                  <a:pt x="2" y="477"/>
                </a:lnTo>
                <a:lnTo>
                  <a:pt x="3" y="477"/>
                </a:lnTo>
                <a:lnTo>
                  <a:pt x="3" y="477"/>
                </a:lnTo>
                <a:lnTo>
                  <a:pt x="3" y="478"/>
                </a:lnTo>
                <a:lnTo>
                  <a:pt x="3" y="503"/>
                </a:lnTo>
                <a:lnTo>
                  <a:pt x="3" y="504"/>
                </a:lnTo>
                <a:lnTo>
                  <a:pt x="3" y="504"/>
                </a:lnTo>
                <a:lnTo>
                  <a:pt x="2" y="505"/>
                </a:lnTo>
                <a:lnTo>
                  <a:pt x="1" y="505"/>
                </a:lnTo>
                <a:lnTo>
                  <a:pt x="1" y="505"/>
                </a:lnTo>
                <a:lnTo>
                  <a:pt x="0" y="504"/>
                </a:lnTo>
                <a:lnTo>
                  <a:pt x="0" y="504"/>
                </a:lnTo>
                <a:lnTo>
                  <a:pt x="0" y="503"/>
                </a:lnTo>
                <a:lnTo>
                  <a:pt x="0" y="503"/>
                </a:lnTo>
                <a:close/>
                <a:moveTo>
                  <a:pt x="0" y="461"/>
                </a:moveTo>
                <a:lnTo>
                  <a:pt x="0" y="436"/>
                </a:lnTo>
                <a:lnTo>
                  <a:pt x="0" y="435"/>
                </a:lnTo>
                <a:lnTo>
                  <a:pt x="0" y="435"/>
                </a:lnTo>
                <a:lnTo>
                  <a:pt x="1" y="434"/>
                </a:lnTo>
                <a:lnTo>
                  <a:pt x="1" y="434"/>
                </a:lnTo>
                <a:lnTo>
                  <a:pt x="2" y="434"/>
                </a:lnTo>
                <a:lnTo>
                  <a:pt x="3" y="435"/>
                </a:lnTo>
                <a:lnTo>
                  <a:pt x="3" y="435"/>
                </a:lnTo>
                <a:lnTo>
                  <a:pt x="3" y="436"/>
                </a:lnTo>
                <a:lnTo>
                  <a:pt x="3" y="461"/>
                </a:lnTo>
                <a:lnTo>
                  <a:pt x="3" y="461"/>
                </a:lnTo>
                <a:lnTo>
                  <a:pt x="3" y="462"/>
                </a:lnTo>
                <a:lnTo>
                  <a:pt x="2" y="462"/>
                </a:lnTo>
                <a:lnTo>
                  <a:pt x="1" y="462"/>
                </a:lnTo>
                <a:lnTo>
                  <a:pt x="1" y="462"/>
                </a:lnTo>
                <a:lnTo>
                  <a:pt x="0" y="462"/>
                </a:lnTo>
                <a:lnTo>
                  <a:pt x="0" y="461"/>
                </a:lnTo>
                <a:lnTo>
                  <a:pt x="0" y="461"/>
                </a:lnTo>
                <a:lnTo>
                  <a:pt x="0" y="461"/>
                </a:lnTo>
                <a:close/>
                <a:moveTo>
                  <a:pt x="0" y="418"/>
                </a:moveTo>
                <a:lnTo>
                  <a:pt x="0" y="393"/>
                </a:lnTo>
                <a:lnTo>
                  <a:pt x="0" y="393"/>
                </a:lnTo>
                <a:lnTo>
                  <a:pt x="0" y="392"/>
                </a:lnTo>
                <a:lnTo>
                  <a:pt x="1" y="392"/>
                </a:lnTo>
                <a:lnTo>
                  <a:pt x="1" y="392"/>
                </a:lnTo>
                <a:lnTo>
                  <a:pt x="2" y="392"/>
                </a:lnTo>
                <a:lnTo>
                  <a:pt x="3" y="392"/>
                </a:lnTo>
                <a:lnTo>
                  <a:pt x="3" y="393"/>
                </a:lnTo>
                <a:lnTo>
                  <a:pt x="3" y="393"/>
                </a:lnTo>
                <a:lnTo>
                  <a:pt x="3" y="418"/>
                </a:lnTo>
                <a:lnTo>
                  <a:pt x="3" y="419"/>
                </a:lnTo>
                <a:lnTo>
                  <a:pt x="3" y="420"/>
                </a:lnTo>
                <a:lnTo>
                  <a:pt x="2" y="420"/>
                </a:lnTo>
                <a:lnTo>
                  <a:pt x="1" y="420"/>
                </a:lnTo>
                <a:lnTo>
                  <a:pt x="1" y="420"/>
                </a:lnTo>
                <a:lnTo>
                  <a:pt x="0" y="420"/>
                </a:lnTo>
                <a:lnTo>
                  <a:pt x="0" y="419"/>
                </a:lnTo>
                <a:lnTo>
                  <a:pt x="0" y="418"/>
                </a:lnTo>
                <a:lnTo>
                  <a:pt x="0" y="418"/>
                </a:lnTo>
                <a:close/>
                <a:moveTo>
                  <a:pt x="0" y="376"/>
                </a:moveTo>
                <a:lnTo>
                  <a:pt x="0" y="351"/>
                </a:lnTo>
                <a:lnTo>
                  <a:pt x="0" y="350"/>
                </a:lnTo>
                <a:lnTo>
                  <a:pt x="0" y="350"/>
                </a:lnTo>
                <a:lnTo>
                  <a:pt x="1" y="349"/>
                </a:lnTo>
                <a:lnTo>
                  <a:pt x="1" y="349"/>
                </a:lnTo>
                <a:lnTo>
                  <a:pt x="2" y="349"/>
                </a:lnTo>
                <a:lnTo>
                  <a:pt x="3" y="350"/>
                </a:lnTo>
                <a:lnTo>
                  <a:pt x="3" y="350"/>
                </a:lnTo>
                <a:lnTo>
                  <a:pt x="3" y="351"/>
                </a:lnTo>
                <a:lnTo>
                  <a:pt x="3" y="376"/>
                </a:lnTo>
                <a:lnTo>
                  <a:pt x="3" y="376"/>
                </a:lnTo>
                <a:lnTo>
                  <a:pt x="3" y="377"/>
                </a:lnTo>
                <a:lnTo>
                  <a:pt x="2" y="377"/>
                </a:lnTo>
                <a:lnTo>
                  <a:pt x="1" y="378"/>
                </a:lnTo>
                <a:lnTo>
                  <a:pt x="1" y="377"/>
                </a:lnTo>
                <a:lnTo>
                  <a:pt x="0" y="377"/>
                </a:lnTo>
                <a:lnTo>
                  <a:pt x="0" y="376"/>
                </a:lnTo>
                <a:lnTo>
                  <a:pt x="0" y="376"/>
                </a:lnTo>
                <a:lnTo>
                  <a:pt x="0" y="376"/>
                </a:lnTo>
                <a:close/>
                <a:moveTo>
                  <a:pt x="0" y="334"/>
                </a:moveTo>
                <a:lnTo>
                  <a:pt x="0" y="309"/>
                </a:lnTo>
                <a:lnTo>
                  <a:pt x="0" y="308"/>
                </a:lnTo>
                <a:lnTo>
                  <a:pt x="0" y="307"/>
                </a:lnTo>
                <a:lnTo>
                  <a:pt x="1" y="307"/>
                </a:lnTo>
                <a:lnTo>
                  <a:pt x="1" y="307"/>
                </a:lnTo>
                <a:lnTo>
                  <a:pt x="2" y="307"/>
                </a:lnTo>
                <a:lnTo>
                  <a:pt x="3" y="307"/>
                </a:lnTo>
                <a:lnTo>
                  <a:pt x="3" y="308"/>
                </a:lnTo>
                <a:lnTo>
                  <a:pt x="3" y="309"/>
                </a:lnTo>
                <a:lnTo>
                  <a:pt x="3" y="334"/>
                </a:lnTo>
                <a:lnTo>
                  <a:pt x="3" y="334"/>
                </a:lnTo>
                <a:lnTo>
                  <a:pt x="3" y="335"/>
                </a:lnTo>
                <a:lnTo>
                  <a:pt x="2" y="335"/>
                </a:lnTo>
                <a:lnTo>
                  <a:pt x="1" y="335"/>
                </a:lnTo>
                <a:lnTo>
                  <a:pt x="1" y="335"/>
                </a:lnTo>
                <a:lnTo>
                  <a:pt x="0" y="335"/>
                </a:lnTo>
                <a:lnTo>
                  <a:pt x="0" y="334"/>
                </a:lnTo>
                <a:lnTo>
                  <a:pt x="0" y="334"/>
                </a:lnTo>
                <a:lnTo>
                  <a:pt x="0" y="334"/>
                </a:lnTo>
                <a:close/>
                <a:moveTo>
                  <a:pt x="0" y="291"/>
                </a:moveTo>
                <a:lnTo>
                  <a:pt x="0" y="266"/>
                </a:lnTo>
                <a:lnTo>
                  <a:pt x="0" y="265"/>
                </a:lnTo>
                <a:lnTo>
                  <a:pt x="0" y="265"/>
                </a:lnTo>
                <a:lnTo>
                  <a:pt x="1" y="265"/>
                </a:lnTo>
                <a:lnTo>
                  <a:pt x="3" y="265"/>
                </a:lnTo>
                <a:lnTo>
                  <a:pt x="3" y="265"/>
                </a:lnTo>
                <a:lnTo>
                  <a:pt x="3" y="266"/>
                </a:lnTo>
                <a:lnTo>
                  <a:pt x="3" y="291"/>
                </a:lnTo>
                <a:lnTo>
                  <a:pt x="3" y="292"/>
                </a:lnTo>
                <a:lnTo>
                  <a:pt x="3" y="292"/>
                </a:lnTo>
                <a:lnTo>
                  <a:pt x="2" y="293"/>
                </a:lnTo>
                <a:lnTo>
                  <a:pt x="1" y="293"/>
                </a:lnTo>
                <a:lnTo>
                  <a:pt x="1" y="293"/>
                </a:lnTo>
                <a:lnTo>
                  <a:pt x="0" y="292"/>
                </a:lnTo>
                <a:lnTo>
                  <a:pt x="0" y="292"/>
                </a:lnTo>
                <a:lnTo>
                  <a:pt x="0" y="291"/>
                </a:lnTo>
                <a:lnTo>
                  <a:pt x="0" y="291"/>
                </a:lnTo>
                <a:close/>
                <a:moveTo>
                  <a:pt x="0" y="249"/>
                </a:moveTo>
                <a:lnTo>
                  <a:pt x="0" y="224"/>
                </a:lnTo>
                <a:lnTo>
                  <a:pt x="0" y="223"/>
                </a:lnTo>
                <a:lnTo>
                  <a:pt x="0" y="222"/>
                </a:lnTo>
                <a:lnTo>
                  <a:pt x="1" y="222"/>
                </a:lnTo>
                <a:lnTo>
                  <a:pt x="1" y="222"/>
                </a:lnTo>
                <a:lnTo>
                  <a:pt x="2" y="222"/>
                </a:lnTo>
                <a:lnTo>
                  <a:pt x="3" y="222"/>
                </a:lnTo>
                <a:lnTo>
                  <a:pt x="3" y="223"/>
                </a:lnTo>
                <a:lnTo>
                  <a:pt x="3" y="224"/>
                </a:lnTo>
                <a:lnTo>
                  <a:pt x="3" y="249"/>
                </a:lnTo>
                <a:lnTo>
                  <a:pt x="3" y="249"/>
                </a:lnTo>
                <a:lnTo>
                  <a:pt x="3" y="250"/>
                </a:lnTo>
                <a:lnTo>
                  <a:pt x="2" y="250"/>
                </a:lnTo>
                <a:lnTo>
                  <a:pt x="1" y="250"/>
                </a:lnTo>
                <a:lnTo>
                  <a:pt x="1" y="250"/>
                </a:lnTo>
                <a:lnTo>
                  <a:pt x="0" y="250"/>
                </a:lnTo>
                <a:lnTo>
                  <a:pt x="0" y="249"/>
                </a:lnTo>
                <a:lnTo>
                  <a:pt x="0" y="249"/>
                </a:lnTo>
                <a:lnTo>
                  <a:pt x="0" y="249"/>
                </a:lnTo>
                <a:close/>
                <a:moveTo>
                  <a:pt x="0" y="206"/>
                </a:moveTo>
                <a:lnTo>
                  <a:pt x="0" y="181"/>
                </a:lnTo>
                <a:lnTo>
                  <a:pt x="0" y="181"/>
                </a:lnTo>
                <a:lnTo>
                  <a:pt x="0" y="180"/>
                </a:lnTo>
                <a:lnTo>
                  <a:pt x="1" y="180"/>
                </a:lnTo>
                <a:lnTo>
                  <a:pt x="1" y="180"/>
                </a:lnTo>
                <a:lnTo>
                  <a:pt x="2" y="180"/>
                </a:lnTo>
                <a:lnTo>
                  <a:pt x="3" y="180"/>
                </a:lnTo>
                <a:lnTo>
                  <a:pt x="3" y="181"/>
                </a:lnTo>
                <a:lnTo>
                  <a:pt x="3" y="181"/>
                </a:lnTo>
                <a:lnTo>
                  <a:pt x="3" y="206"/>
                </a:lnTo>
                <a:lnTo>
                  <a:pt x="3" y="207"/>
                </a:lnTo>
                <a:lnTo>
                  <a:pt x="3" y="207"/>
                </a:lnTo>
                <a:lnTo>
                  <a:pt x="2" y="208"/>
                </a:lnTo>
                <a:lnTo>
                  <a:pt x="1" y="208"/>
                </a:lnTo>
                <a:lnTo>
                  <a:pt x="1" y="208"/>
                </a:lnTo>
                <a:lnTo>
                  <a:pt x="0" y="207"/>
                </a:lnTo>
                <a:lnTo>
                  <a:pt x="0" y="207"/>
                </a:lnTo>
                <a:lnTo>
                  <a:pt x="0" y="206"/>
                </a:lnTo>
                <a:lnTo>
                  <a:pt x="0" y="206"/>
                </a:lnTo>
                <a:close/>
                <a:moveTo>
                  <a:pt x="0" y="164"/>
                </a:moveTo>
                <a:lnTo>
                  <a:pt x="0" y="139"/>
                </a:lnTo>
                <a:lnTo>
                  <a:pt x="0" y="138"/>
                </a:lnTo>
                <a:lnTo>
                  <a:pt x="0" y="138"/>
                </a:lnTo>
                <a:lnTo>
                  <a:pt x="1" y="137"/>
                </a:lnTo>
                <a:lnTo>
                  <a:pt x="1" y="137"/>
                </a:lnTo>
                <a:lnTo>
                  <a:pt x="2" y="137"/>
                </a:lnTo>
                <a:lnTo>
                  <a:pt x="3" y="138"/>
                </a:lnTo>
                <a:lnTo>
                  <a:pt x="3" y="138"/>
                </a:lnTo>
                <a:lnTo>
                  <a:pt x="3" y="139"/>
                </a:lnTo>
                <a:lnTo>
                  <a:pt x="3" y="164"/>
                </a:lnTo>
                <a:lnTo>
                  <a:pt x="3" y="164"/>
                </a:lnTo>
                <a:lnTo>
                  <a:pt x="3" y="165"/>
                </a:lnTo>
                <a:lnTo>
                  <a:pt x="2" y="165"/>
                </a:lnTo>
                <a:lnTo>
                  <a:pt x="1" y="166"/>
                </a:lnTo>
                <a:lnTo>
                  <a:pt x="1" y="165"/>
                </a:lnTo>
                <a:lnTo>
                  <a:pt x="0" y="165"/>
                </a:lnTo>
                <a:lnTo>
                  <a:pt x="0" y="164"/>
                </a:lnTo>
                <a:lnTo>
                  <a:pt x="0" y="164"/>
                </a:lnTo>
                <a:lnTo>
                  <a:pt x="0" y="164"/>
                </a:lnTo>
                <a:close/>
                <a:moveTo>
                  <a:pt x="0" y="122"/>
                </a:moveTo>
                <a:lnTo>
                  <a:pt x="0" y="97"/>
                </a:lnTo>
                <a:lnTo>
                  <a:pt x="0" y="96"/>
                </a:lnTo>
                <a:lnTo>
                  <a:pt x="0" y="95"/>
                </a:lnTo>
                <a:lnTo>
                  <a:pt x="1" y="95"/>
                </a:lnTo>
                <a:lnTo>
                  <a:pt x="1" y="95"/>
                </a:lnTo>
                <a:lnTo>
                  <a:pt x="2" y="95"/>
                </a:lnTo>
                <a:lnTo>
                  <a:pt x="3" y="95"/>
                </a:lnTo>
                <a:lnTo>
                  <a:pt x="3" y="96"/>
                </a:lnTo>
                <a:lnTo>
                  <a:pt x="3" y="97"/>
                </a:lnTo>
                <a:lnTo>
                  <a:pt x="3" y="122"/>
                </a:lnTo>
                <a:lnTo>
                  <a:pt x="3" y="122"/>
                </a:lnTo>
                <a:lnTo>
                  <a:pt x="3" y="123"/>
                </a:lnTo>
                <a:lnTo>
                  <a:pt x="2" y="123"/>
                </a:lnTo>
                <a:lnTo>
                  <a:pt x="1" y="123"/>
                </a:lnTo>
                <a:lnTo>
                  <a:pt x="1" y="123"/>
                </a:lnTo>
                <a:lnTo>
                  <a:pt x="0" y="123"/>
                </a:lnTo>
                <a:lnTo>
                  <a:pt x="0" y="122"/>
                </a:lnTo>
                <a:lnTo>
                  <a:pt x="0" y="122"/>
                </a:lnTo>
                <a:lnTo>
                  <a:pt x="0" y="122"/>
                </a:lnTo>
                <a:close/>
                <a:moveTo>
                  <a:pt x="0" y="79"/>
                </a:moveTo>
                <a:lnTo>
                  <a:pt x="0" y="54"/>
                </a:lnTo>
                <a:lnTo>
                  <a:pt x="0" y="53"/>
                </a:lnTo>
                <a:lnTo>
                  <a:pt x="0" y="53"/>
                </a:lnTo>
                <a:lnTo>
                  <a:pt x="1" y="52"/>
                </a:lnTo>
                <a:lnTo>
                  <a:pt x="1" y="52"/>
                </a:lnTo>
                <a:lnTo>
                  <a:pt x="2" y="52"/>
                </a:lnTo>
                <a:lnTo>
                  <a:pt x="3" y="53"/>
                </a:lnTo>
                <a:lnTo>
                  <a:pt x="3" y="53"/>
                </a:lnTo>
                <a:lnTo>
                  <a:pt x="3" y="54"/>
                </a:lnTo>
                <a:lnTo>
                  <a:pt x="3" y="79"/>
                </a:lnTo>
                <a:lnTo>
                  <a:pt x="3" y="80"/>
                </a:lnTo>
                <a:lnTo>
                  <a:pt x="3" y="80"/>
                </a:lnTo>
                <a:lnTo>
                  <a:pt x="1" y="81"/>
                </a:lnTo>
                <a:lnTo>
                  <a:pt x="0" y="80"/>
                </a:lnTo>
                <a:lnTo>
                  <a:pt x="0" y="80"/>
                </a:lnTo>
                <a:lnTo>
                  <a:pt x="0" y="79"/>
                </a:lnTo>
                <a:lnTo>
                  <a:pt x="0" y="79"/>
                </a:lnTo>
                <a:close/>
                <a:moveTo>
                  <a:pt x="0" y="37"/>
                </a:moveTo>
                <a:lnTo>
                  <a:pt x="0" y="12"/>
                </a:lnTo>
                <a:lnTo>
                  <a:pt x="0" y="11"/>
                </a:lnTo>
                <a:lnTo>
                  <a:pt x="0" y="10"/>
                </a:lnTo>
                <a:lnTo>
                  <a:pt x="1" y="10"/>
                </a:lnTo>
                <a:lnTo>
                  <a:pt x="1" y="10"/>
                </a:lnTo>
                <a:lnTo>
                  <a:pt x="2" y="10"/>
                </a:lnTo>
                <a:lnTo>
                  <a:pt x="3" y="10"/>
                </a:lnTo>
                <a:lnTo>
                  <a:pt x="3" y="11"/>
                </a:lnTo>
                <a:lnTo>
                  <a:pt x="3" y="12"/>
                </a:lnTo>
                <a:lnTo>
                  <a:pt x="3" y="37"/>
                </a:lnTo>
                <a:lnTo>
                  <a:pt x="3" y="37"/>
                </a:lnTo>
                <a:lnTo>
                  <a:pt x="3" y="38"/>
                </a:lnTo>
                <a:lnTo>
                  <a:pt x="2" y="38"/>
                </a:lnTo>
                <a:lnTo>
                  <a:pt x="1" y="38"/>
                </a:lnTo>
                <a:lnTo>
                  <a:pt x="1" y="38"/>
                </a:lnTo>
                <a:lnTo>
                  <a:pt x="0" y="38"/>
                </a:lnTo>
                <a:lnTo>
                  <a:pt x="0" y="37"/>
                </a:lnTo>
                <a:lnTo>
                  <a:pt x="0" y="37"/>
                </a:lnTo>
                <a:lnTo>
                  <a:pt x="0" y="37"/>
                </a:lnTo>
                <a:close/>
              </a:path>
            </a:pathLst>
          </a:custGeom>
          <a:solidFill>
            <a:srgbClr val="000000"/>
          </a:solidFill>
          <a:ln w="25400">
            <a:solidFill>
              <a:srgbClr val="000000"/>
            </a:solidFill>
            <a:prstDash val="solid"/>
            <a:round/>
            <a:headEnd/>
            <a:tailEnd/>
          </a:ln>
        </p:spPr>
        <p:txBody>
          <a:bodyPr/>
          <a:lstStyle/>
          <a:p>
            <a:endParaRPr lang="en-US"/>
          </a:p>
        </p:txBody>
      </p:sp>
      <p:sp>
        <p:nvSpPr>
          <p:cNvPr id="303209" name="Freeform 105">
            <a:extLst>
              <a:ext uri="{FF2B5EF4-FFF2-40B4-BE49-F238E27FC236}">
                <a16:creationId xmlns:a16="http://schemas.microsoft.com/office/drawing/2014/main" id="{6B3549BE-8F90-8A48-B053-509666AF8A93}"/>
              </a:ext>
            </a:extLst>
          </p:cNvPr>
          <p:cNvSpPr>
            <a:spLocks noEditPoints="1"/>
          </p:cNvSpPr>
          <p:nvPr/>
        </p:nvSpPr>
        <p:spPr bwMode="auto">
          <a:xfrm>
            <a:off x="1946275" y="5086350"/>
            <a:ext cx="1012825" cy="3175"/>
          </a:xfrm>
          <a:custGeom>
            <a:avLst/>
            <a:gdLst>
              <a:gd name="T0" fmla="*/ 0 w 1057"/>
              <a:gd name="T1" fmla="*/ 0 h 3"/>
              <a:gd name="T2" fmla="*/ 42 w 1057"/>
              <a:gd name="T3" fmla="*/ 2 h 3"/>
              <a:gd name="T4" fmla="*/ 111 w 1057"/>
              <a:gd name="T5" fmla="*/ 3 h 3"/>
              <a:gd name="T6" fmla="*/ 155 w 1057"/>
              <a:gd name="T7" fmla="*/ 1 h 3"/>
              <a:gd name="T8" fmla="*/ 196 w 1057"/>
              <a:gd name="T9" fmla="*/ 0 h 3"/>
              <a:gd name="T10" fmla="*/ 170 w 1057"/>
              <a:gd name="T11" fmla="*/ 0 h 3"/>
              <a:gd name="T12" fmla="*/ 212 w 1057"/>
              <a:gd name="T13" fmla="*/ 2 h 3"/>
              <a:gd name="T14" fmla="*/ 281 w 1057"/>
              <a:gd name="T15" fmla="*/ 3 h 3"/>
              <a:gd name="T16" fmla="*/ 324 w 1057"/>
              <a:gd name="T17" fmla="*/ 2 h 3"/>
              <a:gd name="T18" fmla="*/ 367 w 1057"/>
              <a:gd name="T19" fmla="*/ 0 h 3"/>
              <a:gd name="T20" fmla="*/ 342 w 1057"/>
              <a:gd name="T21" fmla="*/ 0 h 3"/>
              <a:gd name="T22" fmla="*/ 381 w 1057"/>
              <a:gd name="T23" fmla="*/ 0 h 3"/>
              <a:gd name="T24" fmla="*/ 426 w 1057"/>
              <a:gd name="T25" fmla="*/ 3 h 3"/>
              <a:gd name="T26" fmla="*/ 494 w 1057"/>
              <a:gd name="T27" fmla="*/ 2 h 3"/>
              <a:gd name="T28" fmla="*/ 536 w 1057"/>
              <a:gd name="T29" fmla="*/ 0 h 3"/>
              <a:gd name="T30" fmla="*/ 511 w 1057"/>
              <a:gd name="T31" fmla="*/ 0 h 3"/>
              <a:gd name="T32" fmla="*/ 551 w 1057"/>
              <a:gd name="T33" fmla="*/ 0 h 3"/>
              <a:gd name="T34" fmla="*/ 594 w 1057"/>
              <a:gd name="T35" fmla="*/ 3 h 3"/>
              <a:gd name="T36" fmla="*/ 664 w 1057"/>
              <a:gd name="T37" fmla="*/ 2 h 3"/>
              <a:gd name="T38" fmla="*/ 706 w 1057"/>
              <a:gd name="T39" fmla="*/ 0 h 3"/>
              <a:gd name="T40" fmla="*/ 681 w 1057"/>
              <a:gd name="T41" fmla="*/ 0 h 3"/>
              <a:gd name="T42" fmla="*/ 723 w 1057"/>
              <a:gd name="T43" fmla="*/ 0 h 3"/>
              <a:gd name="T44" fmla="*/ 763 w 1057"/>
              <a:gd name="T45" fmla="*/ 2 h 3"/>
              <a:gd name="T46" fmla="*/ 832 w 1057"/>
              <a:gd name="T47" fmla="*/ 3 h 3"/>
              <a:gd name="T48" fmla="*/ 876 w 1057"/>
              <a:gd name="T49" fmla="*/ 1 h 3"/>
              <a:gd name="T50" fmla="*/ 917 w 1057"/>
              <a:gd name="T51" fmla="*/ 0 h 3"/>
              <a:gd name="T52" fmla="*/ 891 w 1057"/>
              <a:gd name="T53" fmla="*/ 0 h 3"/>
              <a:gd name="T54" fmla="*/ 933 w 1057"/>
              <a:gd name="T55" fmla="*/ 2 h 3"/>
              <a:gd name="T56" fmla="*/ 1002 w 1057"/>
              <a:gd name="T57" fmla="*/ 3 h 3"/>
              <a:gd name="T58" fmla="*/ 1046 w 1057"/>
              <a:gd name="T59" fmla="*/ 1 h 3"/>
              <a:gd name="T60" fmla="*/ 1030 w 1057"/>
              <a:gd name="T61" fmla="*/ 3 h 3"/>
              <a:gd name="T62" fmla="*/ 1055 w 1057"/>
              <a:gd name="T63" fmla="*/ 3 h 3"/>
              <a:gd name="T64" fmla="*/ 1014 w 1057"/>
              <a:gd name="T65" fmla="*/ 2 h 3"/>
              <a:gd name="T66" fmla="*/ 971 w 1057"/>
              <a:gd name="T67" fmla="*/ 0 h 3"/>
              <a:gd name="T68" fmla="*/ 902 w 1057"/>
              <a:gd name="T69" fmla="*/ 0 h 3"/>
              <a:gd name="T70" fmla="*/ 859 w 1057"/>
              <a:gd name="T71" fmla="*/ 2 h 3"/>
              <a:gd name="T72" fmla="*/ 885 w 1057"/>
              <a:gd name="T73" fmla="*/ 3 h 3"/>
              <a:gd name="T74" fmla="*/ 844 w 1057"/>
              <a:gd name="T75" fmla="*/ 2 h 3"/>
              <a:gd name="T76" fmla="*/ 802 w 1057"/>
              <a:gd name="T77" fmla="*/ 0 h 3"/>
              <a:gd name="T78" fmla="*/ 733 w 1057"/>
              <a:gd name="T79" fmla="*/ 0 h 3"/>
              <a:gd name="T80" fmla="*/ 689 w 1057"/>
              <a:gd name="T81" fmla="*/ 1 h 3"/>
              <a:gd name="T82" fmla="*/ 648 w 1057"/>
              <a:gd name="T83" fmla="*/ 3 h 3"/>
              <a:gd name="T84" fmla="*/ 674 w 1057"/>
              <a:gd name="T85" fmla="*/ 3 h 3"/>
              <a:gd name="T86" fmla="*/ 632 w 1057"/>
              <a:gd name="T87" fmla="*/ 0 h 3"/>
              <a:gd name="T88" fmla="*/ 564 w 1057"/>
              <a:gd name="T89" fmla="*/ 0 h 3"/>
              <a:gd name="T90" fmla="*/ 520 w 1057"/>
              <a:gd name="T91" fmla="*/ 0 h 3"/>
              <a:gd name="T92" fmla="*/ 478 w 1057"/>
              <a:gd name="T93" fmla="*/ 2 h 3"/>
              <a:gd name="T94" fmla="*/ 504 w 1057"/>
              <a:gd name="T95" fmla="*/ 3 h 3"/>
              <a:gd name="T96" fmla="*/ 463 w 1057"/>
              <a:gd name="T97" fmla="*/ 2 h 3"/>
              <a:gd name="T98" fmla="*/ 419 w 1057"/>
              <a:gd name="T99" fmla="*/ 0 h 3"/>
              <a:gd name="T100" fmla="*/ 350 w 1057"/>
              <a:gd name="T101" fmla="*/ 0 h 3"/>
              <a:gd name="T102" fmla="*/ 308 w 1057"/>
              <a:gd name="T103" fmla="*/ 2 h 3"/>
              <a:gd name="T104" fmla="*/ 334 w 1057"/>
              <a:gd name="T105" fmla="*/ 3 h 3"/>
              <a:gd name="T106" fmla="*/ 293 w 1057"/>
              <a:gd name="T107" fmla="*/ 2 h 3"/>
              <a:gd name="T108" fmla="*/ 250 w 1057"/>
              <a:gd name="T109" fmla="*/ 0 h 3"/>
              <a:gd name="T110" fmla="*/ 181 w 1057"/>
              <a:gd name="T111" fmla="*/ 0 h 3"/>
              <a:gd name="T112" fmla="*/ 138 w 1057"/>
              <a:gd name="T113" fmla="*/ 2 h 3"/>
              <a:gd name="T114" fmla="*/ 165 w 1057"/>
              <a:gd name="T115" fmla="*/ 3 h 3"/>
              <a:gd name="T116" fmla="*/ 123 w 1057"/>
              <a:gd name="T117" fmla="*/ 3 h 3"/>
              <a:gd name="T118" fmla="*/ 81 w 1057"/>
              <a:gd name="T119" fmla="*/ 0 h 3"/>
              <a:gd name="T120" fmla="*/ 12 w 1057"/>
              <a:gd name="T1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7" h="3">
                <a:moveTo>
                  <a:pt x="2" y="0"/>
                </a:moveTo>
                <a:lnTo>
                  <a:pt x="26" y="0"/>
                </a:lnTo>
                <a:lnTo>
                  <a:pt x="27" y="0"/>
                </a:lnTo>
                <a:lnTo>
                  <a:pt x="28" y="0"/>
                </a:lnTo>
                <a:lnTo>
                  <a:pt x="28" y="0"/>
                </a:lnTo>
                <a:lnTo>
                  <a:pt x="28" y="1"/>
                </a:lnTo>
                <a:lnTo>
                  <a:pt x="28" y="2"/>
                </a:lnTo>
                <a:lnTo>
                  <a:pt x="28" y="2"/>
                </a:lnTo>
                <a:lnTo>
                  <a:pt x="27" y="3"/>
                </a:lnTo>
                <a:lnTo>
                  <a:pt x="26" y="3"/>
                </a:lnTo>
                <a:lnTo>
                  <a:pt x="2" y="3"/>
                </a:lnTo>
                <a:lnTo>
                  <a:pt x="2" y="3"/>
                </a:lnTo>
                <a:lnTo>
                  <a:pt x="0" y="2"/>
                </a:lnTo>
                <a:lnTo>
                  <a:pt x="0" y="2"/>
                </a:lnTo>
                <a:lnTo>
                  <a:pt x="0" y="1"/>
                </a:lnTo>
                <a:lnTo>
                  <a:pt x="0" y="0"/>
                </a:lnTo>
                <a:lnTo>
                  <a:pt x="0" y="0"/>
                </a:lnTo>
                <a:lnTo>
                  <a:pt x="2" y="0"/>
                </a:lnTo>
                <a:lnTo>
                  <a:pt x="2" y="0"/>
                </a:lnTo>
                <a:lnTo>
                  <a:pt x="2" y="0"/>
                </a:lnTo>
                <a:close/>
                <a:moveTo>
                  <a:pt x="45" y="0"/>
                </a:moveTo>
                <a:lnTo>
                  <a:pt x="69" y="0"/>
                </a:lnTo>
                <a:lnTo>
                  <a:pt x="69" y="0"/>
                </a:lnTo>
                <a:lnTo>
                  <a:pt x="70" y="0"/>
                </a:lnTo>
                <a:lnTo>
                  <a:pt x="70" y="1"/>
                </a:lnTo>
                <a:lnTo>
                  <a:pt x="70" y="2"/>
                </a:lnTo>
                <a:lnTo>
                  <a:pt x="69" y="3"/>
                </a:lnTo>
                <a:lnTo>
                  <a:pt x="69" y="3"/>
                </a:lnTo>
                <a:lnTo>
                  <a:pt x="45" y="3"/>
                </a:lnTo>
                <a:lnTo>
                  <a:pt x="43" y="3"/>
                </a:lnTo>
                <a:lnTo>
                  <a:pt x="43" y="2"/>
                </a:lnTo>
                <a:lnTo>
                  <a:pt x="42" y="2"/>
                </a:lnTo>
                <a:lnTo>
                  <a:pt x="42" y="1"/>
                </a:lnTo>
                <a:lnTo>
                  <a:pt x="42" y="0"/>
                </a:lnTo>
                <a:lnTo>
                  <a:pt x="43" y="0"/>
                </a:lnTo>
                <a:lnTo>
                  <a:pt x="43" y="0"/>
                </a:lnTo>
                <a:lnTo>
                  <a:pt x="45" y="0"/>
                </a:lnTo>
                <a:lnTo>
                  <a:pt x="45" y="0"/>
                </a:lnTo>
                <a:close/>
                <a:moveTo>
                  <a:pt x="87" y="0"/>
                </a:moveTo>
                <a:lnTo>
                  <a:pt x="111" y="0"/>
                </a:lnTo>
                <a:lnTo>
                  <a:pt x="112" y="0"/>
                </a:lnTo>
                <a:lnTo>
                  <a:pt x="112" y="0"/>
                </a:lnTo>
                <a:lnTo>
                  <a:pt x="113" y="0"/>
                </a:lnTo>
                <a:lnTo>
                  <a:pt x="113" y="1"/>
                </a:lnTo>
                <a:lnTo>
                  <a:pt x="113" y="2"/>
                </a:lnTo>
                <a:lnTo>
                  <a:pt x="112" y="2"/>
                </a:lnTo>
                <a:lnTo>
                  <a:pt x="112" y="3"/>
                </a:lnTo>
                <a:lnTo>
                  <a:pt x="111" y="3"/>
                </a:lnTo>
                <a:lnTo>
                  <a:pt x="87" y="3"/>
                </a:lnTo>
                <a:lnTo>
                  <a:pt x="87" y="3"/>
                </a:lnTo>
                <a:lnTo>
                  <a:pt x="85" y="2"/>
                </a:lnTo>
                <a:lnTo>
                  <a:pt x="85" y="2"/>
                </a:lnTo>
                <a:lnTo>
                  <a:pt x="85" y="1"/>
                </a:lnTo>
                <a:lnTo>
                  <a:pt x="85" y="0"/>
                </a:lnTo>
                <a:lnTo>
                  <a:pt x="85" y="0"/>
                </a:lnTo>
                <a:lnTo>
                  <a:pt x="87" y="0"/>
                </a:lnTo>
                <a:lnTo>
                  <a:pt x="87" y="0"/>
                </a:lnTo>
                <a:lnTo>
                  <a:pt x="87" y="0"/>
                </a:lnTo>
                <a:close/>
                <a:moveTo>
                  <a:pt x="130" y="0"/>
                </a:moveTo>
                <a:lnTo>
                  <a:pt x="154" y="0"/>
                </a:lnTo>
                <a:lnTo>
                  <a:pt x="154" y="0"/>
                </a:lnTo>
                <a:lnTo>
                  <a:pt x="155" y="0"/>
                </a:lnTo>
                <a:lnTo>
                  <a:pt x="155" y="0"/>
                </a:lnTo>
                <a:lnTo>
                  <a:pt x="155" y="1"/>
                </a:lnTo>
                <a:lnTo>
                  <a:pt x="155" y="2"/>
                </a:lnTo>
                <a:lnTo>
                  <a:pt x="155" y="2"/>
                </a:lnTo>
                <a:lnTo>
                  <a:pt x="154" y="3"/>
                </a:lnTo>
                <a:lnTo>
                  <a:pt x="154" y="3"/>
                </a:lnTo>
                <a:lnTo>
                  <a:pt x="130" y="3"/>
                </a:lnTo>
                <a:lnTo>
                  <a:pt x="129" y="3"/>
                </a:lnTo>
                <a:lnTo>
                  <a:pt x="127" y="2"/>
                </a:lnTo>
                <a:lnTo>
                  <a:pt x="127" y="2"/>
                </a:lnTo>
                <a:lnTo>
                  <a:pt x="127" y="1"/>
                </a:lnTo>
                <a:lnTo>
                  <a:pt x="127" y="0"/>
                </a:lnTo>
                <a:lnTo>
                  <a:pt x="127" y="0"/>
                </a:lnTo>
                <a:lnTo>
                  <a:pt x="129" y="0"/>
                </a:lnTo>
                <a:lnTo>
                  <a:pt x="130" y="0"/>
                </a:lnTo>
                <a:lnTo>
                  <a:pt x="130" y="0"/>
                </a:lnTo>
                <a:close/>
                <a:moveTo>
                  <a:pt x="172" y="0"/>
                </a:moveTo>
                <a:lnTo>
                  <a:pt x="196" y="0"/>
                </a:lnTo>
                <a:lnTo>
                  <a:pt x="197" y="0"/>
                </a:lnTo>
                <a:lnTo>
                  <a:pt x="197" y="0"/>
                </a:lnTo>
                <a:lnTo>
                  <a:pt x="197" y="0"/>
                </a:lnTo>
                <a:lnTo>
                  <a:pt x="198" y="1"/>
                </a:lnTo>
                <a:lnTo>
                  <a:pt x="197" y="2"/>
                </a:lnTo>
                <a:lnTo>
                  <a:pt x="197" y="2"/>
                </a:lnTo>
                <a:lnTo>
                  <a:pt x="197" y="3"/>
                </a:lnTo>
                <a:lnTo>
                  <a:pt x="196" y="3"/>
                </a:lnTo>
                <a:lnTo>
                  <a:pt x="172" y="3"/>
                </a:lnTo>
                <a:lnTo>
                  <a:pt x="170" y="3"/>
                </a:lnTo>
                <a:lnTo>
                  <a:pt x="170" y="2"/>
                </a:lnTo>
                <a:lnTo>
                  <a:pt x="169" y="2"/>
                </a:lnTo>
                <a:lnTo>
                  <a:pt x="169" y="1"/>
                </a:lnTo>
                <a:lnTo>
                  <a:pt x="169" y="0"/>
                </a:lnTo>
                <a:lnTo>
                  <a:pt x="170" y="0"/>
                </a:lnTo>
                <a:lnTo>
                  <a:pt x="170" y="0"/>
                </a:lnTo>
                <a:lnTo>
                  <a:pt x="172" y="0"/>
                </a:lnTo>
                <a:lnTo>
                  <a:pt x="172" y="0"/>
                </a:lnTo>
                <a:close/>
                <a:moveTo>
                  <a:pt x="214" y="0"/>
                </a:moveTo>
                <a:lnTo>
                  <a:pt x="238" y="0"/>
                </a:lnTo>
                <a:lnTo>
                  <a:pt x="239" y="0"/>
                </a:lnTo>
                <a:lnTo>
                  <a:pt x="240" y="0"/>
                </a:lnTo>
                <a:lnTo>
                  <a:pt x="240" y="0"/>
                </a:lnTo>
                <a:lnTo>
                  <a:pt x="240" y="1"/>
                </a:lnTo>
                <a:lnTo>
                  <a:pt x="240" y="2"/>
                </a:lnTo>
                <a:lnTo>
                  <a:pt x="240" y="2"/>
                </a:lnTo>
                <a:lnTo>
                  <a:pt x="239" y="3"/>
                </a:lnTo>
                <a:lnTo>
                  <a:pt x="238" y="3"/>
                </a:lnTo>
                <a:lnTo>
                  <a:pt x="214" y="3"/>
                </a:lnTo>
                <a:lnTo>
                  <a:pt x="214" y="3"/>
                </a:lnTo>
                <a:lnTo>
                  <a:pt x="212" y="2"/>
                </a:lnTo>
                <a:lnTo>
                  <a:pt x="212" y="2"/>
                </a:lnTo>
                <a:lnTo>
                  <a:pt x="212" y="1"/>
                </a:lnTo>
                <a:lnTo>
                  <a:pt x="212" y="0"/>
                </a:lnTo>
                <a:lnTo>
                  <a:pt x="212" y="0"/>
                </a:lnTo>
                <a:lnTo>
                  <a:pt x="214" y="0"/>
                </a:lnTo>
                <a:lnTo>
                  <a:pt x="214" y="0"/>
                </a:lnTo>
                <a:lnTo>
                  <a:pt x="214" y="0"/>
                </a:lnTo>
                <a:close/>
                <a:moveTo>
                  <a:pt x="257" y="0"/>
                </a:moveTo>
                <a:lnTo>
                  <a:pt x="281" y="0"/>
                </a:lnTo>
                <a:lnTo>
                  <a:pt x="281" y="0"/>
                </a:lnTo>
                <a:lnTo>
                  <a:pt x="282" y="0"/>
                </a:lnTo>
                <a:lnTo>
                  <a:pt x="282" y="0"/>
                </a:lnTo>
                <a:lnTo>
                  <a:pt x="283" y="1"/>
                </a:lnTo>
                <a:lnTo>
                  <a:pt x="282" y="2"/>
                </a:lnTo>
                <a:lnTo>
                  <a:pt x="282" y="2"/>
                </a:lnTo>
                <a:lnTo>
                  <a:pt x="281" y="3"/>
                </a:lnTo>
                <a:lnTo>
                  <a:pt x="281" y="3"/>
                </a:lnTo>
                <a:lnTo>
                  <a:pt x="257" y="3"/>
                </a:lnTo>
                <a:lnTo>
                  <a:pt x="255" y="3"/>
                </a:lnTo>
                <a:lnTo>
                  <a:pt x="255" y="2"/>
                </a:lnTo>
                <a:lnTo>
                  <a:pt x="254" y="1"/>
                </a:lnTo>
                <a:lnTo>
                  <a:pt x="255" y="0"/>
                </a:lnTo>
                <a:lnTo>
                  <a:pt x="255" y="0"/>
                </a:lnTo>
                <a:lnTo>
                  <a:pt x="257" y="0"/>
                </a:lnTo>
                <a:lnTo>
                  <a:pt x="257" y="0"/>
                </a:lnTo>
                <a:close/>
                <a:moveTo>
                  <a:pt x="299" y="0"/>
                </a:moveTo>
                <a:lnTo>
                  <a:pt x="323" y="0"/>
                </a:lnTo>
                <a:lnTo>
                  <a:pt x="324" y="0"/>
                </a:lnTo>
                <a:lnTo>
                  <a:pt x="324" y="0"/>
                </a:lnTo>
                <a:lnTo>
                  <a:pt x="325" y="0"/>
                </a:lnTo>
                <a:lnTo>
                  <a:pt x="325" y="1"/>
                </a:lnTo>
                <a:lnTo>
                  <a:pt x="325" y="2"/>
                </a:lnTo>
                <a:lnTo>
                  <a:pt x="324" y="2"/>
                </a:lnTo>
                <a:lnTo>
                  <a:pt x="324" y="3"/>
                </a:lnTo>
                <a:lnTo>
                  <a:pt x="323" y="3"/>
                </a:lnTo>
                <a:lnTo>
                  <a:pt x="299" y="3"/>
                </a:lnTo>
                <a:lnTo>
                  <a:pt x="299" y="3"/>
                </a:lnTo>
                <a:lnTo>
                  <a:pt x="297" y="2"/>
                </a:lnTo>
                <a:lnTo>
                  <a:pt x="297" y="2"/>
                </a:lnTo>
                <a:lnTo>
                  <a:pt x="297" y="1"/>
                </a:lnTo>
                <a:lnTo>
                  <a:pt x="297" y="0"/>
                </a:lnTo>
                <a:lnTo>
                  <a:pt x="297" y="0"/>
                </a:lnTo>
                <a:lnTo>
                  <a:pt x="299" y="0"/>
                </a:lnTo>
                <a:lnTo>
                  <a:pt x="299" y="0"/>
                </a:lnTo>
                <a:lnTo>
                  <a:pt x="299" y="0"/>
                </a:lnTo>
                <a:close/>
                <a:moveTo>
                  <a:pt x="342" y="0"/>
                </a:moveTo>
                <a:lnTo>
                  <a:pt x="366" y="0"/>
                </a:lnTo>
                <a:lnTo>
                  <a:pt x="366" y="0"/>
                </a:lnTo>
                <a:lnTo>
                  <a:pt x="367" y="0"/>
                </a:lnTo>
                <a:lnTo>
                  <a:pt x="367" y="0"/>
                </a:lnTo>
                <a:lnTo>
                  <a:pt x="367" y="1"/>
                </a:lnTo>
                <a:lnTo>
                  <a:pt x="367" y="2"/>
                </a:lnTo>
                <a:lnTo>
                  <a:pt x="367" y="2"/>
                </a:lnTo>
                <a:lnTo>
                  <a:pt x="366" y="3"/>
                </a:lnTo>
                <a:lnTo>
                  <a:pt x="366" y="3"/>
                </a:lnTo>
                <a:lnTo>
                  <a:pt x="342" y="3"/>
                </a:lnTo>
                <a:lnTo>
                  <a:pt x="340" y="3"/>
                </a:lnTo>
                <a:lnTo>
                  <a:pt x="339" y="2"/>
                </a:lnTo>
                <a:lnTo>
                  <a:pt x="339" y="2"/>
                </a:lnTo>
                <a:lnTo>
                  <a:pt x="339" y="1"/>
                </a:lnTo>
                <a:lnTo>
                  <a:pt x="339" y="0"/>
                </a:lnTo>
                <a:lnTo>
                  <a:pt x="339" y="0"/>
                </a:lnTo>
                <a:lnTo>
                  <a:pt x="340" y="0"/>
                </a:lnTo>
                <a:lnTo>
                  <a:pt x="342" y="0"/>
                </a:lnTo>
                <a:lnTo>
                  <a:pt x="342" y="0"/>
                </a:lnTo>
                <a:close/>
                <a:moveTo>
                  <a:pt x="384" y="0"/>
                </a:moveTo>
                <a:lnTo>
                  <a:pt x="408" y="0"/>
                </a:lnTo>
                <a:lnTo>
                  <a:pt x="409" y="0"/>
                </a:lnTo>
                <a:lnTo>
                  <a:pt x="409" y="0"/>
                </a:lnTo>
                <a:lnTo>
                  <a:pt x="410" y="0"/>
                </a:lnTo>
                <a:lnTo>
                  <a:pt x="410" y="1"/>
                </a:lnTo>
                <a:lnTo>
                  <a:pt x="410" y="2"/>
                </a:lnTo>
                <a:lnTo>
                  <a:pt x="409" y="2"/>
                </a:lnTo>
                <a:lnTo>
                  <a:pt x="409" y="3"/>
                </a:lnTo>
                <a:lnTo>
                  <a:pt x="408" y="3"/>
                </a:lnTo>
                <a:lnTo>
                  <a:pt x="384" y="3"/>
                </a:lnTo>
                <a:lnTo>
                  <a:pt x="382" y="3"/>
                </a:lnTo>
                <a:lnTo>
                  <a:pt x="382" y="2"/>
                </a:lnTo>
                <a:lnTo>
                  <a:pt x="381" y="2"/>
                </a:lnTo>
                <a:lnTo>
                  <a:pt x="381" y="1"/>
                </a:lnTo>
                <a:lnTo>
                  <a:pt x="381" y="0"/>
                </a:lnTo>
                <a:lnTo>
                  <a:pt x="382" y="0"/>
                </a:lnTo>
                <a:lnTo>
                  <a:pt x="382" y="0"/>
                </a:lnTo>
                <a:lnTo>
                  <a:pt x="384" y="0"/>
                </a:lnTo>
                <a:lnTo>
                  <a:pt x="384" y="0"/>
                </a:lnTo>
                <a:close/>
                <a:moveTo>
                  <a:pt x="427" y="0"/>
                </a:moveTo>
                <a:lnTo>
                  <a:pt x="451" y="0"/>
                </a:lnTo>
                <a:lnTo>
                  <a:pt x="451" y="0"/>
                </a:lnTo>
                <a:lnTo>
                  <a:pt x="452" y="0"/>
                </a:lnTo>
                <a:lnTo>
                  <a:pt x="452" y="0"/>
                </a:lnTo>
                <a:lnTo>
                  <a:pt x="452" y="1"/>
                </a:lnTo>
                <a:lnTo>
                  <a:pt x="452" y="2"/>
                </a:lnTo>
                <a:lnTo>
                  <a:pt x="452" y="2"/>
                </a:lnTo>
                <a:lnTo>
                  <a:pt x="451" y="3"/>
                </a:lnTo>
                <a:lnTo>
                  <a:pt x="451" y="3"/>
                </a:lnTo>
                <a:lnTo>
                  <a:pt x="427" y="3"/>
                </a:lnTo>
                <a:lnTo>
                  <a:pt x="426" y="3"/>
                </a:lnTo>
                <a:lnTo>
                  <a:pt x="424" y="2"/>
                </a:lnTo>
                <a:lnTo>
                  <a:pt x="424" y="2"/>
                </a:lnTo>
                <a:lnTo>
                  <a:pt x="424" y="1"/>
                </a:lnTo>
                <a:lnTo>
                  <a:pt x="424" y="0"/>
                </a:lnTo>
                <a:lnTo>
                  <a:pt x="424" y="0"/>
                </a:lnTo>
                <a:lnTo>
                  <a:pt x="426" y="0"/>
                </a:lnTo>
                <a:lnTo>
                  <a:pt x="427" y="0"/>
                </a:lnTo>
                <a:lnTo>
                  <a:pt x="427" y="0"/>
                </a:lnTo>
                <a:close/>
                <a:moveTo>
                  <a:pt x="469" y="0"/>
                </a:moveTo>
                <a:lnTo>
                  <a:pt x="493" y="0"/>
                </a:lnTo>
                <a:lnTo>
                  <a:pt x="493" y="0"/>
                </a:lnTo>
                <a:lnTo>
                  <a:pt x="494" y="0"/>
                </a:lnTo>
                <a:lnTo>
                  <a:pt x="494" y="0"/>
                </a:lnTo>
                <a:lnTo>
                  <a:pt x="495" y="1"/>
                </a:lnTo>
                <a:lnTo>
                  <a:pt x="494" y="2"/>
                </a:lnTo>
                <a:lnTo>
                  <a:pt x="494" y="2"/>
                </a:lnTo>
                <a:lnTo>
                  <a:pt x="493" y="3"/>
                </a:lnTo>
                <a:lnTo>
                  <a:pt x="493" y="3"/>
                </a:lnTo>
                <a:lnTo>
                  <a:pt x="469" y="3"/>
                </a:lnTo>
                <a:lnTo>
                  <a:pt x="467" y="3"/>
                </a:lnTo>
                <a:lnTo>
                  <a:pt x="467" y="2"/>
                </a:lnTo>
                <a:lnTo>
                  <a:pt x="466" y="2"/>
                </a:lnTo>
                <a:lnTo>
                  <a:pt x="466" y="1"/>
                </a:lnTo>
                <a:lnTo>
                  <a:pt x="466" y="0"/>
                </a:lnTo>
                <a:lnTo>
                  <a:pt x="467" y="0"/>
                </a:lnTo>
                <a:lnTo>
                  <a:pt x="467" y="0"/>
                </a:lnTo>
                <a:lnTo>
                  <a:pt x="469" y="0"/>
                </a:lnTo>
                <a:lnTo>
                  <a:pt x="469" y="0"/>
                </a:lnTo>
                <a:close/>
                <a:moveTo>
                  <a:pt x="511" y="0"/>
                </a:moveTo>
                <a:lnTo>
                  <a:pt x="535" y="0"/>
                </a:lnTo>
                <a:lnTo>
                  <a:pt x="536" y="0"/>
                </a:lnTo>
                <a:lnTo>
                  <a:pt x="536" y="0"/>
                </a:lnTo>
                <a:lnTo>
                  <a:pt x="537" y="0"/>
                </a:lnTo>
                <a:lnTo>
                  <a:pt x="537" y="1"/>
                </a:lnTo>
                <a:lnTo>
                  <a:pt x="537" y="2"/>
                </a:lnTo>
                <a:lnTo>
                  <a:pt x="536" y="2"/>
                </a:lnTo>
                <a:lnTo>
                  <a:pt x="536" y="3"/>
                </a:lnTo>
                <a:lnTo>
                  <a:pt x="535" y="3"/>
                </a:lnTo>
                <a:lnTo>
                  <a:pt x="511" y="3"/>
                </a:lnTo>
                <a:lnTo>
                  <a:pt x="511" y="3"/>
                </a:lnTo>
                <a:lnTo>
                  <a:pt x="509" y="2"/>
                </a:lnTo>
                <a:lnTo>
                  <a:pt x="509" y="2"/>
                </a:lnTo>
                <a:lnTo>
                  <a:pt x="509" y="1"/>
                </a:lnTo>
                <a:lnTo>
                  <a:pt x="509" y="0"/>
                </a:lnTo>
                <a:lnTo>
                  <a:pt x="509" y="0"/>
                </a:lnTo>
                <a:lnTo>
                  <a:pt x="511" y="0"/>
                </a:lnTo>
                <a:lnTo>
                  <a:pt x="511" y="0"/>
                </a:lnTo>
                <a:lnTo>
                  <a:pt x="511" y="0"/>
                </a:lnTo>
                <a:close/>
                <a:moveTo>
                  <a:pt x="554" y="0"/>
                </a:moveTo>
                <a:lnTo>
                  <a:pt x="578" y="0"/>
                </a:lnTo>
                <a:lnTo>
                  <a:pt x="578" y="0"/>
                </a:lnTo>
                <a:lnTo>
                  <a:pt x="579" y="0"/>
                </a:lnTo>
                <a:lnTo>
                  <a:pt x="579" y="0"/>
                </a:lnTo>
                <a:lnTo>
                  <a:pt x="579" y="1"/>
                </a:lnTo>
                <a:lnTo>
                  <a:pt x="579" y="2"/>
                </a:lnTo>
                <a:lnTo>
                  <a:pt x="579" y="2"/>
                </a:lnTo>
                <a:lnTo>
                  <a:pt x="578" y="3"/>
                </a:lnTo>
                <a:lnTo>
                  <a:pt x="578" y="3"/>
                </a:lnTo>
                <a:lnTo>
                  <a:pt x="554" y="3"/>
                </a:lnTo>
                <a:lnTo>
                  <a:pt x="552" y="3"/>
                </a:lnTo>
                <a:lnTo>
                  <a:pt x="552" y="2"/>
                </a:lnTo>
                <a:lnTo>
                  <a:pt x="551" y="2"/>
                </a:lnTo>
                <a:lnTo>
                  <a:pt x="551" y="1"/>
                </a:lnTo>
                <a:lnTo>
                  <a:pt x="551" y="0"/>
                </a:lnTo>
                <a:lnTo>
                  <a:pt x="552" y="0"/>
                </a:lnTo>
                <a:lnTo>
                  <a:pt x="552" y="0"/>
                </a:lnTo>
                <a:lnTo>
                  <a:pt x="554" y="0"/>
                </a:lnTo>
                <a:lnTo>
                  <a:pt x="554" y="0"/>
                </a:lnTo>
                <a:close/>
                <a:moveTo>
                  <a:pt x="596" y="0"/>
                </a:moveTo>
                <a:lnTo>
                  <a:pt x="620" y="0"/>
                </a:lnTo>
                <a:lnTo>
                  <a:pt x="621" y="0"/>
                </a:lnTo>
                <a:lnTo>
                  <a:pt x="621" y="0"/>
                </a:lnTo>
                <a:lnTo>
                  <a:pt x="622" y="0"/>
                </a:lnTo>
                <a:lnTo>
                  <a:pt x="622" y="1"/>
                </a:lnTo>
                <a:lnTo>
                  <a:pt x="622" y="2"/>
                </a:lnTo>
                <a:lnTo>
                  <a:pt x="621" y="2"/>
                </a:lnTo>
                <a:lnTo>
                  <a:pt x="621" y="3"/>
                </a:lnTo>
                <a:lnTo>
                  <a:pt x="620" y="3"/>
                </a:lnTo>
                <a:lnTo>
                  <a:pt x="596" y="3"/>
                </a:lnTo>
                <a:lnTo>
                  <a:pt x="594" y="3"/>
                </a:lnTo>
                <a:lnTo>
                  <a:pt x="594" y="2"/>
                </a:lnTo>
                <a:lnTo>
                  <a:pt x="594" y="2"/>
                </a:lnTo>
                <a:lnTo>
                  <a:pt x="594" y="1"/>
                </a:lnTo>
                <a:lnTo>
                  <a:pt x="594" y="0"/>
                </a:lnTo>
                <a:lnTo>
                  <a:pt x="594" y="0"/>
                </a:lnTo>
                <a:lnTo>
                  <a:pt x="594" y="0"/>
                </a:lnTo>
                <a:lnTo>
                  <a:pt x="596" y="0"/>
                </a:lnTo>
                <a:lnTo>
                  <a:pt x="596" y="0"/>
                </a:lnTo>
                <a:close/>
                <a:moveTo>
                  <a:pt x="639" y="0"/>
                </a:moveTo>
                <a:lnTo>
                  <a:pt x="663" y="0"/>
                </a:lnTo>
                <a:lnTo>
                  <a:pt x="663" y="0"/>
                </a:lnTo>
                <a:lnTo>
                  <a:pt x="664" y="0"/>
                </a:lnTo>
                <a:lnTo>
                  <a:pt x="664" y="0"/>
                </a:lnTo>
                <a:lnTo>
                  <a:pt x="664" y="1"/>
                </a:lnTo>
                <a:lnTo>
                  <a:pt x="664" y="2"/>
                </a:lnTo>
                <a:lnTo>
                  <a:pt x="664" y="2"/>
                </a:lnTo>
                <a:lnTo>
                  <a:pt x="663" y="3"/>
                </a:lnTo>
                <a:lnTo>
                  <a:pt x="663" y="3"/>
                </a:lnTo>
                <a:lnTo>
                  <a:pt x="639" y="3"/>
                </a:lnTo>
                <a:lnTo>
                  <a:pt x="637" y="3"/>
                </a:lnTo>
                <a:lnTo>
                  <a:pt x="636" y="2"/>
                </a:lnTo>
                <a:lnTo>
                  <a:pt x="636" y="2"/>
                </a:lnTo>
                <a:lnTo>
                  <a:pt x="636" y="1"/>
                </a:lnTo>
                <a:lnTo>
                  <a:pt x="636" y="0"/>
                </a:lnTo>
                <a:lnTo>
                  <a:pt x="636" y="0"/>
                </a:lnTo>
                <a:lnTo>
                  <a:pt x="637" y="0"/>
                </a:lnTo>
                <a:lnTo>
                  <a:pt x="639" y="0"/>
                </a:lnTo>
                <a:lnTo>
                  <a:pt x="639" y="0"/>
                </a:lnTo>
                <a:close/>
                <a:moveTo>
                  <a:pt x="681" y="0"/>
                </a:moveTo>
                <a:lnTo>
                  <a:pt x="705" y="0"/>
                </a:lnTo>
                <a:lnTo>
                  <a:pt x="705" y="0"/>
                </a:lnTo>
                <a:lnTo>
                  <a:pt x="706" y="0"/>
                </a:lnTo>
                <a:lnTo>
                  <a:pt x="706" y="0"/>
                </a:lnTo>
                <a:lnTo>
                  <a:pt x="707" y="1"/>
                </a:lnTo>
                <a:lnTo>
                  <a:pt x="706" y="2"/>
                </a:lnTo>
                <a:lnTo>
                  <a:pt x="706" y="2"/>
                </a:lnTo>
                <a:lnTo>
                  <a:pt x="705" y="3"/>
                </a:lnTo>
                <a:lnTo>
                  <a:pt x="705" y="3"/>
                </a:lnTo>
                <a:lnTo>
                  <a:pt x="681" y="3"/>
                </a:lnTo>
                <a:lnTo>
                  <a:pt x="679" y="3"/>
                </a:lnTo>
                <a:lnTo>
                  <a:pt x="679" y="2"/>
                </a:lnTo>
                <a:lnTo>
                  <a:pt x="678" y="2"/>
                </a:lnTo>
                <a:lnTo>
                  <a:pt x="678" y="1"/>
                </a:lnTo>
                <a:lnTo>
                  <a:pt x="678" y="0"/>
                </a:lnTo>
                <a:lnTo>
                  <a:pt x="679" y="0"/>
                </a:lnTo>
                <a:lnTo>
                  <a:pt x="679" y="0"/>
                </a:lnTo>
                <a:lnTo>
                  <a:pt x="681" y="0"/>
                </a:lnTo>
                <a:lnTo>
                  <a:pt x="681" y="0"/>
                </a:lnTo>
                <a:close/>
                <a:moveTo>
                  <a:pt x="723" y="0"/>
                </a:moveTo>
                <a:lnTo>
                  <a:pt x="747" y="0"/>
                </a:lnTo>
                <a:lnTo>
                  <a:pt x="748" y="0"/>
                </a:lnTo>
                <a:lnTo>
                  <a:pt x="749" y="0"/>
                </a:lnTo>
                <a:lnTo>
                  <a:pt x="749" y="0"/>
                </a:lnTo>
                <a:lnTo>
                  <a:pt x="749" y="1"/>
                </a:lnTo>
                <a:lnTo>
                  <a:pt x="749" y="2"/>
                </a:lnTo>
                <a:lnTo>
                  <a:pt x="749" y="2"/>
                </a:lnTo>
                <a:lnTo>
                  <a:pt x="748" y="3"/>
                </a:lnTo>
                <a:lnTo>
                  <a:pt x="747" y="3"/>
                </a:lnTo>
                <a:lnTo>
                  <a:pt x="723" y="3"/>
                </a:lnTo>
                <a:lnTo>
                  <a:pt x="723" y="3"/>
                </a:lnTo>
                <a:lnTo>
                  <a:pt x="721" y="2"/>
                </a:lnTo>
                <a:lnTo>
                  <a:pt x="721" y="1"/>
                </a:lnTo>
                <a:lnTo>
                  <a:pt x="721" y="0"/>
                </a:lnTo>
                <a:lnTo>
                  <a:pt x="723" y="0"/>
                </a:lnTo>
                <a:lnTo>
                  <a:pt x="723" y="0"/>
                </a:lnTo>
                <a:lnTo>
                  <a:pt x="723" y="0"/>
                </a:lnTo>
                <a:close/>
                <a:moveTo>
                  <a:pt x="766" y="0"/>
                </a:moveTo>
                <a:lnTo>
                  <a:pt x="790" y="0"/>
                </a:lnTo>
                <a:lnTo>
                  <a:pt x="790" y="0"/>
                </a:lnTo>
                <a:lnTo>
                  <a:pt x="791" y="0"/>
                </a:lnTo>
                <a:lnTo>
                  <a:pt x="791" y="0"/>
                </a:lnTo>
                <a:lnTo>
                  <a:pt x="791" y="1"/>
                </a:lnTo>
                <a:lnTo>
                  <a:pt x="791" y="2"/>
                </a:lnTo>
                <a:lnTo>
                  <a:pt x="791" y="2"/>
                </a:lnTo>
                <a:lnTo>
                  <a:pt x="790" y="3"/>
                </a:lnTo>
                <a:lnTo>
                  <a:pt x="790" y="3"/>
                </a:lnTo>
                <a:lnTo>
                  <a:pt x="766" y="3"/>
                </a:lnTo>
                <a:lnTo>
                  <a:pt x="764" y="3"/>
                </a:lnTo>
                <a:lnTo>
                  <a:pt x="764" y="2"/>
                </a:lnTo>
                <a:lnTo>
                  <a:pt x="763" y="2"/>
                </a:lnTo>
                <a:lnTo>
                  <a:pt x="763" y="1"/>
                </a:lnTo>
                <a:lnTo>
                  <a:pt x="763" y="0"/>
                </a:lnTo>
                <a:lnTo>
                  <a:pt x="764" y="0"/>
                </a:lnTo>
                <a:lnTo>
                  <a:pt x="764" y="0"/>
                </a:lnTo>
                <a:lnTo>
                  <a:pt x="766" y="0"/>
                </a:lnTo>
                <a:lnTo>
                  <a:pt x="766" y="0"/>
                </a:lnTo>
                <a:close/>
                <a:moveTo>
                  <a:pt x="808" y="0"/>
                </a:moveTo>
                <a:lnTo>
                  <a:pt x="832" y="0"/>
                </a:lnTo>
                <a:lnTo>
                  <a:pt x="833" y="0"/>
                </a:lnTo>
                <a:lnTo>
                  <a:pt x="833" y="0"/>
                </a:lnTo>
                <a:lnTo>
                  <a:pt x="834" y="0"/>
                </a:lnTo>
                <a:lnTo>
                  <a:pt x="834" y="1"/>
                </a:lnTo>
                <a:lnTo>
                  <a:pt x="834" y="2"/>
                </a:lnTo>
                <a:lnTo>
                  <a:pt x="833" y="2"/>
                </a:lnTo>
                <a:lnTo>
                  <a:pt x="833" y="3"/>
                </a:lnTo>
                <a:lnTo>
                  <a:pt x="832" y="3"/>
                </a:lnTo>
                <a:lnTo>
                  <a:pt x="808" y="3"/>
                </a:lnTo>
                <a:lnTo>
                  <a:pt x="806" y="3"/>
                </a:lnTo>
                <a:lnTo>
                  <a:pt x="806" y="2"/>
                </a:lnTo>
                <a:lnTo>
                  <a:pt x="806" y="2"/>
                </a:lnTo>
                <a:lnTo>
                  <a:pt x="806" y="1"/>
                </a:lnTo>
                <a:lnTo>
                  <a:pt x="806" y="0"/>
                </a:lnTo>
                <a:lnTo>
                  <a:pt x="806" y="0"/>
                </a:lnTo>
                <a:lnTo>
                  <a:pt x="806" y="0"/>
                </a:lnTo>
                <a:lnTo>
                  <a:pt x="808" y="0"/>
                </a:lnTo>
                <a:lnTo>
                  <a:pt x="808" y="0"/>
                </a:lnTo>
                <a:close/>
                <a:moveTo>
                  <a:pt x="851" y="0"/>
                </a:moveTo>
                <a:lnTo>
                  <a:pt x="875" y="0"/>
                </a:lnTo>
                <a:lnTo>
                  <a:pt x="875" y="0"/>
                </a:lnTo>
                <a:lnTo>
                  <a:pt x="876" y="0"/>
                </a:lnTo>
                <a:lnTo>
                  <a:pt x="876" y="0"/>
                </a:lnTo>
                <a:lnTo>
                  <a:pt x="876" y="1"/>
                </a:lnTo>
                <a:lnTo>
                  <a:pt x="876" y="2"/>
                </a:lnTo>
                <a:lnTo>
                  <a:pt x="876" y="2"/>
                </a:lnTo>
                <a:lnTo>
                  <a:pt x="875" y="3"/>
                </a:lnTo>
                <a:lnTo>
                  <a:pt x="875" y="3"/>
                </a:lnTo>
                <a:lnTo>
                  <a:pt x="851" y="3"/>
                </a:lnTo>
                <a:lnTo>
                  <a:pt x="849" y="3"/>
                </a:lnTo>
                <a:lnTo>
                  <a:pt x="848" y="2"/>
                </a:lnTo>
                <a:lnTo>
                  <a:pt x="848" y="2"/>
                </a:lnTo>
                <a:lnTo>
                  <a:pt x="848" y="1"/>
                </a:lnTo>
                <a:lnTo>
                  <a:pt x="848" y="0"/>
                </a:lnTo>
                <a:lnTo>
                  <a:pt x="848" y="0"/>
                </a:lnTo>
                <a:lnTo>
                  <a:pt x="849" y="0"/>
                </a:lnTo>
                <a:lnTo>
                  <a:pt x="851" y="0"/>
                </a:lnTo>
                <a:lnTo>
                  <a:pt x="851" y="0"/>
                </a:lnTo>
                <a:close/>
                <a:moveTo>
                  <a:pt x="893" y="0"/>
                </a:moveTo>
                <a:lnTo>
                  <a:pt x="917" y="0"/>
                </a:lnTo>
                <a:lnTo>
                  <a:pt x="918" y="0"/>
                </a:lnTo>
                <a:lnTo>
                  <a:pt x="918" y="0"/>
                </a:lnTo>
                <a:lnTo>
                  <a:pt x="918" y="0"/>
                </a:lnTo>
                <a:lnTo>
                  <a:pt x="919" y="1"/>
                </a:lnTo>
                <a:lnTo>
                  <a:pt x="918" y="2"/>
                </a:lnTo>
                <a:lnTo>
                  <a:pt x="918" y="2"/>
                </a:lnTo>
                <a:lnTo>
                  <a:pt x="918" y="3"/>
                </a:lnTo>
                <a:lnTo>
                  <a:pt x="917" y="3"/>
                </a:lnTo>
                <a:lnTo>
                  <a:pt x="893" y="3"/>
                </a:lnTo>
                <a:lnTo>
                  <a:pt x="891" y="3"/>
                </a:lnTo>
                <a:lnTo>
                  <a:pt x="891" y="2"/>
                </a:lnTo>
                <a:lnTo>
                  <a:pt x="890" y="2"/>
                </a:lnTo>
                <a:lnTo>
                  <a:pt x="890" y="1"/>
                </a:lnTo>
                <a:lnTo>
                  <a:pt x="890" y="0"/>
                </a:lnTo>
                <a:lnTo>
                  <a:pt x="891" y="0"/>
                </a:lnTo>
                <a:lnTo>
                  <a:pt x="891" y="0"/>
                </a:lnTo>
                <a:lnTo>
                  <a:pt x="893" y="0"/>
                </a:lnTo>
                <a:lnTo>
                  <a:pt x="893" y="0"/>
                </a:lnTo>
                <a:close/>
                <a:moveTo>
                  <a:pt x="934" y="0"/>
                </a:moveTo>
                <a:lnTo>
                  <a:pt x="959" y="0"/>
                </a:lnTo>
                <a:lnTo>
                  <a:pt x="960" y="0"/>
                </a:lnTo>
                <a:lnTo>
                  <a:pt x="961" y="0"/>
                </a:lnTo>
                <a:lnTo>
                  <a:pt x="961" y="0"/>
                </a:lnTo>
                <a:lnTo>
                  <a:pt x="961" y="1"/>
                </a:lnTo>
                <a:lnTo>
                  <a:pt x="961" y="2"/>
                </a:lnTo>
                <a:lnTo>
                  <a:pt x="961" y="2"/>
                </a:lnTo>
                <a:lnTo>
                  <a:pt x="960" y="3"/>
                </a:lnTo>
                <a:lnTo>
                  <a:pt x="959" y="3"/>
                </a:lnTo>
                <a:lnTo>
                  <a:pt x="934" y="3"/>
                </a:lnTo>
                <a:lnTo>
                  <a:pt x="934" y="3"/>
                </a:lnTo>
                <a:lnTo>
                  <a:pt x="933" y="2"/>
                </a:lnTo>
                <a:lnTo>
                  <a:pt x="933" y="2"/>
                </a:lnTo>
                <a:lnTo>
                  <a:pt x="933" y="1"/>
                </a:lnTo>
                <a:lnTo>
                  <a:pt x="933" y="0"/>
                </a:lnTo>
                <a:lnTo>
                  <a:pt x="933" y="0"/>
                </a:lnTo>
                <a:lnTo>
                  <a:pt x="934" y="0"/>
                </a:lnTo>
                <a:lnTo>
                  <a:pt x="934" y="0"/>
                </a:lnTo>
                <a:lnTo>
                  <a:pt x="934" y="0"/>
                </a:lnTo>
                <a:close/>
                <a:moveTo>
                  <a:pt x="978" y="0"/>
                </a:moveTo>
                <a:lnTo>
                  <a:pt x="1002" y="0"/>
                </a:lnTo>
                <a:lnTo>
                  <a:pt x="1002" y="0"/>
                </a:lnTo>
                <a:lnTo>
                  <a:pt x="1003" y="0"/>
                </a:lnTo>
                <a:lnTo>
                  <a:pt x="1003" y="0"/>
                </a:lnTo>
                <a:lnTo>
                  <a:pt x="1003" y="1"/>
                </a:lnTo>
                <a:lnTo>
                  <a:pt x="1003" y="2"/>
                </a:lnTo>
                <a:lnTo>
                  <a:pt x="1003" y="2"/>
                </a:lnTo>
                <a:lnTo>
                  <a:pt x="1002" y="3"/>
                </a:lnTo>
                <a:lnTo>
                  <a:pt x="1002" y="3"/>
                </a:lnTo>
                <a:lnTo>
                  <a:pt x="978" y="3"/>
                </a:lnTo>
                <a:lnTo>
                  <a:pt x="976" y="3"/>
                </a:lnTo>
                <a:lnTo>
                  <a:pt x="976" y="2"/>
                </a:lnTo>
                <a:lnTo>
                  <a:pt x="975" y="2"/>
                </a:lnTo>
                <a:lnTo>
                  <a:pt x="975" y="1"/>
                </a:lnTo>
                <a:lnTo>
                  <a:pt x="975" y="0"/>
                </a:lnTo>
                <a:lnTo>
                  <a:pt x="976" y="0"/>
                </a:lnTo>
                <a:lnTo>
                  <a:pt x="976" y="0"/>
                </a:lnTo>
                <a:lnTo>
                  <a:pt x="978" y="0"/>
                </a:lnTo>
                <a:lnTo>
                  <a:pt x="978" y="0"/>
                </a:lnTo>
                <a:close/>
                <a:moveTo>
                  <a:pt x="1020" y="0"/>
                </a:moveTo>
                <a:lnTo>
                  <a:pt x="1044" y="0"/>
                </a:lnTo>
                <a:lnTo>
                  <a:pt x="1045" y="0"/>
                </a:lnTo>
                <a:lnTo>
                  <a:pt x="1045" y="0"/>
                </a:lnTo>
                <a:lnTo>
                  <a:pt x="1046" y="0"/>
                </a:lnTo>
                <a:lnTo>
                  <a:pt x="1046" y="1"/>
                </a:lnTo>
                <a:lnTo>
                  <a:pt x="1046" y="2"/>
                </a:lnTo>
                <a:lnTo>
                  <a:pt x="1045" y="2"/>
                </a:lnTo>
                <a:lnTo>
                  <a:pt x="1045" y="3"/>
                </a:lnTo>
                <a:lnTo>
                  <a:pt x="1044" y="3"/>
                </a:lnTo>
                <a:lnTo>
                  <a:pt x="1020" y="3"/>
                </a:lnTo>
                <a:lnTo>
                  <a:pt x="1020" y="3"/>
                </a:lnTo>
                <a:lnTo>
                  <a:pt x="1018" y="2"/>
                </a:lnTo>
                <a:lnTo>
                  <a:pt x="1018" y="2"/>
                </a:lnTo>
                <a:lnTo>
                  <a:pt x="1018" y="1"/>
                </a:lnTo>
                <a:lnTo>
                  <a:pt x="1018" y="0"/>
                </a:lnTo>
                <a:lnTo>
                  <a:pt x="1018" y="0"/>
                </a:lnTo>
                <a:lnTo>
                  <a:pt x="1020" y="0"/>
                </a:lnTo>
                <a:lnTo>
                  <a:pt x="1020" y="0"/>
                </a:lnTo>
                <a:lnTo>
                  <a:pt x="1020" y="0"/>
                </a:lnTo>
                <a:close/>
                <a:moveTo>
                  <a:pt x="1055" y="3"/>
                </a:moveTo>
                <a:lnTo>
                  <a:pt x="1030" y="3"/>
                </a:lnTo>
                <a:lnTo>
                  <a:pt x="1029" y="3"/>
                </a:lnTo>
                <a:lnTo>
                  <a:pt x="1029" y="2"/>
                </a:lnTo>
                <a:lnTo>
                  <a:pt x="1028" y="2"/>
                </a:lnTo>
                <a:lnTo>
                  <a:pt x="1028" y="1"/>
                </a:lnTo>
                <a:lnTo>
                  <a:pt x="1028" y="0"/>
                </a:lnTo>
                <a:lnTo>
                  <a:pt x="1029" y="0"/>
                </a:lnTo>
                <a:lnTo>
                  <a:pt x="1029" y="0"/>
                </a:lnTo>
                <a:lnTo>
                  <a:pt x="1030" y="0"/>
                </a:lnTo>
                <a:lnTo>
                  <a:pt x="1055" y="0"/>
                </a:lnTo>
                <a:lnTo>
                  <a:pt x="1056" y="0"/>
                </a:lnTo>
                <a:lnTo>
                  <a:pt x="1056" y="0"/>
                </a:lnTo>
                <a:lnTo>
                  <a:pt x="1057" y="1"/>
                </a:lnTo>
                <a:lnTo>
                  <a:pt x="1056" y="2"/>
                </a:lnTo>
                <a:lnTo>
                  <a:pt x="1056" y="3"/>
                </a:lnTo>
                <a:lnTo>
                  <a:pt x="1055" y="3"/>
                </a:lnTo>
                <a:lnTo>
                  <a:pt x="1055" y="3"/>
                </a:lnTo>
                <a:close/>
                <a:moveTo>
                  <a:pt x="1013" y="3"/>
                </a:moveTo>
                <a:lnTo>
                  <a:pt x="988" y="3"/>
                </a:lnTo>
                <a:lnTo>
                  <a:pt x="987" y="3"/>
                </a:lnTo>
                <a:lnTo>
                  <a:pt x="986" y="2"/>
                </a:lnTo>
                <a:lnTo>
                  <a:pt x="986" y="2"/>
                </a:lnTo>
                <a:lnTo>
                  <a:pt x="986" y="1"/>
                </a:lnTo>
                <a:lnTo>
                  <a:pt x="986" y="0"/>
                </a:lnTo>
                <a:lnTo>
                  <a:pt x="986" y="0"/>
                </a:lnTo>
                <a:lnTo>
                  <a:pt x="987" y="0"/>
                </a:lnTo>
                <a:lnTo>
                  <a:pt x="988" y="0"/>
                </a:lnTo>
                <a:lnTo>
                  <a:pt x="1013" y="0"/>
                </a:lnTo>
                <a:lnTo>
                  <a:pt x="1013" y="0"/>
                </a:lnTo>
                <a:lnTo>
                  <a:pt x="1014" y="0"/>
                </a:lnTo>
                <a:lnTo>
                  <a:pt x="1014" y="0"/>
                </a:lnTo>
                <a:lnTo>
                  <a:pt x="1014" y="1"/>
                </a:lnTo>
                <a:lnTo>
                  <a:pt x="1014" y="2"/>
                </a:lnTo>
                <a:lnTo>
                  <a:pt x="1014" y="2"/>
                </a:lnTo>
                <a:lnTo>
                  <a:pt x="1013" y="3"/>
                </a:lnTo>
                <a:lnTo>
                  <a:pt x="1013" y="3"/>
                </a:lnTo>
                <a:lnTo>
                  <a:pt x="1013" y="3"/>
                </a:lnTo>
                <a:close/>
                <a:moveTo>
                  <a:pt x="970" y="3"/>
                </a:moveTo>
                <a:lnTo>
                  <a:pt x="945" y="3"/>
                </a:lnTo>
                <a:lnTo>
                  <a:pt x="945" y="3"/>
                </a:lnTo>
                <a:lnTo>
                  <a:pt x="944" y="2"/>
                </a:lnTo>
                <a:lnTo>
                  <a:pt x="944" y="2"/>
                </a:lnTo>
                <a:lnTo>
                  <a:pt x="944" y="1"/>
                </a:lnTo>
                <a:lnTo>
                  <a:pt x="944" y="0"/>
                </a:lnTo>
                <a:lnTo>
                  <a:pt x="944" y="0"/>
                </a:lnTo>
                <a:lnTo>
                  <a:pt x="945" y="0"/>
                </a:lnTo>
                <a:lnTo>
                  <a:pt x="945" y="0"/>
                </a:lnTo>
                <a:lnTo>
                  <a:pt x="970" y="0"/>
                </a:lnTo>
                <a:lnTo>
                  <a:pt x="971" y="0"/>
                </a:lnTo>
                <a:lnTo>
                  <a:pt x="971" y="0"/>
                </a:lnTo>
                <a:lnTo>
                  <a:pt x="972" y="0"/>
                </a:lnTo>
                <a:lnTo>
                  <a:pt x="972" y="1"/>
                </a:lnTo>
                <a:lnTo>
                  <a:pt x="972" y="2"/>
                </a:lnTo>
                <a:lnTo>
                  <a:pt x="971" y="2"/>
                </a:lnTo>
                <a:lnTo>
                  <a:pt x="971" y="3"/>
                </a:lnTo>
                <a:lnTo>
                  <a:pt x="970" y="3"/>
                </a:lnTo>
                <a:lnTo>
                  <a:pt x="970" y="3"/>
                </a:lnTo>
                <a:close/>
                <a:moveTo>
                  <a:pt x="928" y="3"/>
                </a:moveTo>
                <a:lnTo>
                  <a:pt x="903" y="3"/>
                </a:lnTo>
                <a:lnTo>
                  <a:pt x="902" y="3"/>
                </a:lnTo>
                <a:lnTo>
                  <a:pt x="902" y="2"/>
                </a:lnTo>
                <a:lnTo>
                  <a:pt x="901" y="2"/>
                </a:lnTo>
                <a:lnTo>
                  <a:pt x="901" y="1"/>
                </a:lnTo>
                <a:lnTo>
                  <a:pt x="901" y="0"/>
                </a:lnTo>
                <a:lnTo>
                  <a:pt x="902" y="0"/>
                </a:lnTo>
                <a:lnTo>
                  <a:pt x="902" y="0"/>
                </a:lnTo>
                <a:lnTo>
                  <a:pt x="903" y="0"/>
                </a:lnTo>
                <a:lnTo>
                  <a:pt x="928" y="0"/>
                </a:lnTo>
                <a:lnTo>
                  <a:pt x="928" y="0"/>
                </a:lnTo>
                <a:lnTo>
                  <a:pt x="929" y="0"/>
                </a:lnTo>
                <a:lnTo>
                  <a:pt x="929" y="0"/>
                </a:lnTo>
                <a:lnTo>
                  <a:pt x="930" y="1"/>
                </a:lnTo>
                <a:lnTo>
                  <a:pt x="929" y="2"/>
                </a:lnTo>
                <a:lnTo>
                  <a:pt x="929" y="2"/>
                </a:lnTo>
                <a:lnTo>
                  <a:pt x="928" y="3"/>
                </a:lnTo>
                <a:lnTo>
                  <a:pt x="928" y="3"/>
                </a:lnTo>
                <a:lnTo>
                  <a:pt x="928" y="3"/>
                </a:lnTo>
                <a:close/>
                <a:moveTo>
                  <a:pt x="885" y="3"/>
                </a:moveTo>
                <a:lnTo>
                  <a:pt x="860" y="3"/>
                </a:lnTo>
                <a:lnTo>
                  <a:pt x="860" y="3"/>
                </a:lnTo>
                <a:lnTo>
                  <a:pt x="859" y="2"/>
                </a:lnTo>
                <a:lnTo>
                  <a:pt x="859" y="2"/>
                </a:lnTo>
                <a:lnTo>
                  <a:pt x="859" y="1"/>
                </a:lnTo>
                <a:lnTo>
                  <a:pt x="859" y="0"/>
                </a:lnTo>
                <a:lnTo>
                  <a:pt x="859" y="0"/>
                </a:lnTo>
                <a:lnTo>
                  <a:pt x="860" y="0"/>
                </a:lnTo>
                <a:lnTo>
                  <a:pt x="860" y="0"/>
                </a:lnTo>
                <a:lnTo>
                  <a:pt x="885" y="0"/>
                </a:lnTo>
                <a:lnTo>
                  <a:pt x="886" y="0"/>
                </a:lnTo>
                <a:lnTo>
                  <a:pt x="887" y="0"/>
                </a:lnTo>
                <a:lnTo>
                  <a:pt x="887" y="0"/>
                </a:lnTo>
                <a:lnTo>
                  <a:pt x="887" y="1"/>
                </a:lnTo>
                <a:lnTo>
                  <a:pt x="887" y="2"/>
                </a:lnTo>
                <a:lnTo>
                  <a:pt x="887" y="2"/>
                </a:lnTo>
                <a:lnTo>
                  <a:pt x="886" y="3"/>
                </a:lnTo>
                <a:lnTo>
                  <a:pt x="885" y="3"/>
                </a:lnTo>
                <a:lnTo>
                  <a:pt x="885" y="3"/>
                </a:lnTo>
                <a:close/>
                <a:moveTo>
                  <a:pt x="843" y="3"/>
                </a:moveTo>
                <a:lnTo>
                  <a:pt x="818" y="3"/>
                </a:lnTo>
                <a:lnTo>
                  <a:pt x="817" y="3"/>
                </a:lnTo>
                <a:lnTo>
                  <a:pt x="817" y="2"/>
                </a:lnTo>
                <a:lnTo>
                  <a:pt x="816" y="2"/>
                </a:lnTo>
                <a:lnTo>
                  <a:pt x="816" y="1"/>
                </a:lnTo>
                <a:lnTo>
                  <a:pt x="816" y="0"/>
                </a:lnTo>
                <a:lnTo>
                  <a:pt x="817" y="0"/>
                </a:lnTo>
                <a:lnTo>
                  <a:pt x="817" y="0"/>
                </a:lnTo>
                <a:lnTo>
                  <a:pt x="818" y="0"/>
                </a:lnTo>
                <a:lnTo>
                  <a:pt x="843" y="0"/>
                </a:lnTo>
                <a:lnTo>
                  <a:pt x="844" y="0"/>
                </a:lnTo>
                <a:lnTo>
                  <a:pt x="844" y="0"/>
                </a:lnTo>
                <a:lnTo>
                  <a:pt x="844" y="0"/>
                </a:lnTo>
                <a:lnTo>
                  <a:pt x="845" y="1"/>
                </a:lnTo>
                <a:lnTo>
                  <a:pt x="844" y="2"/>
                </a:lnTo>
                <a:lnTo>
                  <a:pt x="844" y="2"/>
                </a:lnTo>
                <a:lnTo>
                  <a:pt x="844" y="3"/>
                </a:lnTo>
                <a:lnTo>
                  <a:pt x="843" y="3"/>
                </a:lnTo>
                <a:lnTo>
                  <a:pt x="843" y="3"/>
                </a:lnTo>
                <a:close/>
                <a:moveTo>
                  <a:pt x="801" y="3"/>
                </a:moveTo>
                <a:lnTo>
                  <a:pt x="776" y="3"/>
                </a:lnTo>
                <a:lnTo>
                  <a:pt x="775" y="3"/>
                </a:lnTo>
                <a:lnTo>
                  <a:pt x="774" y="2"/>
                </a:lnTo>
                <a:lnTo>
                  <a:pt x="774" y="1"/>
                </a:lnTo>
                <a:lnTo>
                  <a:pt x="774" y="0"/>
                </a:lnTo>
                <a:lnTo>
                  <a:pt x="775" y="0"/>
                </a:lnTo>
                <a:lnTo>
                  <a:pt x="776" y="0"/>
                </a:lnTo>
                <a:lnTo>
                  <a:pt x="801" y="0"/>
                </a:lnTo>
                <a:lnTo>
                  <a:pt x="801" y="0"/>
                </a:lnTo>
                <a:lnTo>
                  <a:pt x="802" y="0"/>
                </a:lnTo>
                <a:lnTo>
                  <a:pt x="802" y="0"/>
                </a:lnTo>
                <a:lnTo>
                  <a:pt x="802" y="1"/>
                </a:lnTo>
                <a:lnTo>
                  <a:pt x="802" y="2"/>
                </a:lnTo>
                <a:lnTo>
                  <a:pt x="802" y="2"/>
                </a:lnTo>
                <a:lnTo>
                  <a:pt x="801" y="3"/>
                </a:lnTo>
                <a:lnTo>
                  <a:pt x="801" y="3"/>
                </a:lnTo>
                <a:lnTo>
                  <a:pt x="801" y="3"/>
                </a:lnTo>
                <a:close/>
                <a:moveTo>
                  <a:pt x="758" y="3"/>
                </a:moveTo>
                <a:lnTo>
                  <a:pt x="733" y="3"/>
                </a:lnTo>
                <a:lnTo>
                  <a:pt x="732" y="3"/>
                </a:lnTo>
                <a:lnTo>
                  <a:pt x="732" y="2"/>
                </a:lnTo>
                <a:lnTo>
                  <a:pt x="732" y="2"/>
                </a:lnTo>
                <a:lnTo>
                  <a:pt x="732" y="1"/>
                </a:lnTo>
                <a:lnTo>
                  <a:pt x="732" y="0"/>
                </a:lnTo>
                <a:lnTo>
                  <a:pt x="732" y="0"/>
                </a:lnTo>
                <a:lnTo>
                  <a:pt x="732" y="0"/>
                </a:lnTo>
                <a:lnTo>
                  <a:pt x="733" y="0"/>
                </a:lnTo>
                <a:lnTo>
                  <a:pt x="758" y="0"/>
                </a:lnTo>
                <a:lnTo>
                  <a:pt x="759" y="0"/>
                </a:lnTo>
                <a:lnTo>
                  <a:pt x="759" y="0"/>
                </a:lnTo>
                <a:lnTo>
                  <a:pt x="760" y="0"/>
                </a:lnTo>
                <a:lnTo>
                  <a:pt x="760" y="1"/>
                </a:lnTo>
                <a:lnTo>
                  <a:pt x="760" y="2"/>
                </a:lnTo>
                <a:lnTo>
                  <a:pt x="759" y="2"/>
                </a:lnTo>
                <a:lnTo>
                  <a:pt x="759" y="3"/>
                </a:lnTo>
                <a:lnTo>
                  <a:pt x="758" y="3"/>
                </a:lnTo>
                <a:lnTo>
                  <a:pt x="758" y="3"/>
                </a:lnTo>
                <a:close/>
                <a:moveTo>
                  <a:pt x="716" y="3"/>
                </a:moveTo>
                <a:lnTo>
                  <a:pt x="691" y="3"/>
                </a:lnTo>
                <a:lnTo>
                  <a:pt x="690" y="3"/>
                </a:lnTo>
                <a:lnTo>
                  <a:pt x="690" y="2"/>
                </a:lnTo>
                <a:lnTo>
                  <a:pt x="689" y="2"/>
                </a:lnTo>
                <a:lnTo>
                  <a:pt x="689" y="1"/>
                </a:lnTo>
                <a:lnTo>
                  <a:pt x="689" y="0"/>
                </a:lnTo>
                <a:lnTo>
                  <a:pt x="690" y="0"/>
                </a:lnTo>
                <a:lnTo>
                  <a:pt x="690" y="0"/>
                </a:lnTo>
                <a:lnTo>
                  <a:pt x="691" y="0"/>
                </a:lnTo>
                <a:lnTo>
                  <a:pt x="716" y="0"/>
                </a:lnTo>
                <a:lnTo>
                  <a:pt x="716" y="0"/>
                </a:lnTo>
                <a:lnTo>
                  <a:pt x="717" y="0"/>
                </a:lnTo>
                <a:lnTo>
                  <a:pt x="717" y="0"/>
                </a:lnTo>
                <a:lnTo>
                  <a:pt x="717" y="1"/>
                </a:lnTo>
                <a:lnTo>
                  <a:pt x="717" y="2"/>
                </a:lnTo>
                <a:lnTo>
                  <a:pt x="717" y="2"/>
                </a:lnTo>
                <a:lnTo>
                  <a:pt x="716" y="3"/>
                </a:lnTo>
                <a:lnTo>
                  <a:pt x="716" y="3"/>
                </a:lnTo>
                <a:lnTo>
                  <a:pt x="716" y="3"/>
                </a:lnTo>
                <a:close/>
                <a:moveTo>
                  <a:pt x="673" y="3"/>
                </a:moveTo>
                <a:lnTo>
                  <a:pt x="648" y="3"/>
                </a:lnTo>
                <a:lnTo>
                  <a:pt x="648" y="3"/>
                </a:lnTo>
                <a:lnTo>
                  <a:pt x="647" y="2"/>
                </a:lnTo>
                <a:lnTo>
                  <a:pt x="647" y="2"/>
                </a:lnTo>
                <a:lnTo>
                  <a:pt x="647" y="1"/>
                </a:lnTo>
                <a:lnTo>
                  <a:pt x="647" y="0"/>
                </a:lnTo>
                <a:lnTo>
                  <a:pt x="647" y="0"/>
                </a:lnTo>
                <a:lnTo>
                  <a:pt x="648" y="0"/>
                </a:lnTo>
                <a:lnTo>
                  <a:pt x="648" y="0"/>
                </a:lnTo>
                <a:lnTo>
                  <a:pt x="673" y="0"/>
                </a:lnTo>
                <a:lnTo>
                  <a:pt x="674" y="0"/>
                </a:lnTo>
                <a:lnTo>
                  <a:pt x="675" y="0"/>
                </a:lnTo>
                <a:lnTo>
                  <a:pt x="675" y="0"/>
                </a:lnTo>
                <a:lnTo>
                  <a:pt x="675" y="1"/>
                </a:lnTo>
                <a:lnTo>
                  <a:pt x="675" y="2"/>
                </a:lnTo>
                <a:lnTo>
                  <a:pt x="675" y="2"/>
                </a:lnTo>
                <a:lnTo>
                  <a:pt x="674" y="3"/>
                </a:lnTo>
                <a:lnTo>
                  <a:pt x="673" y="3"/>
                </a:lnTo>
                <a:lnTo>
                  <a:pt x="673" y="3"/>
                </a:lnTo>
                <a:close/>
                <a:moveTo>
                  <a:pt x="631" y="3"/>
                </a:moveTo>
                <a:lnTo>
                  <a:pt x="606" y="3"/>
                </a:lnTo>
                <a:lnTo>
                  <a:pt x="605" y="3"/>
                </a:lnTo>
                <a:lnTo>
                  <a:pt x="605" y="2"/>
                </a:lnTo>
                <a:lnTo>
                  <a:pt x="604" y="2"/>
                </a:lnTo>
                <a:lnTo>
                  <a:pt x="604" y="1"/>
                </a:lnTo>
                <a:lnTo>
                  <a:pt x="604" y="0"/>
                </a:lnTo>
                <a:lnTo>
                  <a:pt x="605" y="0"/>
                </a:lnTo>
                <a:lnTo>
                  <a:pt x="605" y="0"/>
                </a:lnTo>
                <a:lnTo>
                  <a:pt x="606" y="0"/>
                </a:lnTo>
                <a:lnTo>
                  <a:pt x="631" y="0"/>
                </a:lnTo>
                <a:lnTo>
                  <a:pt x="632" y="0"/>
                </a:lnTo>
                <a:lnTo>
                  <a:pt x="632" y="0"/>
                </a:lnTo>
                <a:lnTo>
                  <a:pt x="632" y="0"/>
                </a:lnTo>
                <a:lnTo>
                  <a:pt x="633" y="1"/>
                </a:lnTo>
                <a:lnTo>
                  <a:pt x="632" y="2"/>
                </a:lnTo>
                <a:lnTo>
                  <a:pt x="632" y="2"/>
                </a:lnTo>
                <a:lnTo>
                  <a:pt x="632" y="3"/>
                </a:lnTo>
                <a:lnTo>
                  <a:pt x="631" y="3"/>
                </a:lnTo>
                <a:lnTo>
                  <a:pt x="631" y="3"/>
                </a:lnTo>
                <a:close/>
                <a:moveTo>
                  <a:pt x="589" y="3"/>
                </a:moveTo>
                <a:lnTo>
                  <a:pt x="564" y="3"/>
                </a:lnTo>
                <a:lnTo>
                  <a:pt x="563" y="3"/>
                </a:lnTo>
                <a:lnTo>
                  <a:pt x="562" y="2"/>
                </a:lnTo>
                <a:lnTo>
                  <a:pt x="562" y="2"/>
                </a:lnTo>
                <a:lnTo>
                  <a:pt x="562" y="1"/>
                </a:lnTo>
                <a:lnTo>
                  <a:pt x="562" y="0"/>
                </a:lnTo>
                <a:lnTo>
                  <a:pt x="562" y="0"/>
                </a:lnTo>
                <a:lnTo>
                  <a:pt x="563" y="0"/>
                </a:lnTo>
                <a:lnTo>
                  <a:pt x="564" y="0"/>
                </a:lnTo>
                <a:lnTo>
                  <a:pt x="589" y="0"/>
                </a:lnTo>
                <a:lnTo>
                  <a:pt x="589" y="0"/>
                </a:lnTo>
                <a:lnTo>
                  <a:pt x="590" y="0"/>
                </a:lnTo>
                <a:lnTo>
                  <a:pt x="590" y="1"/>
                </a:lnTo>
                <a:lnTo>
                  <a:pt x="590" y="2"/>
                </a:lnTo>
                <a:lnTo>
                  <a:pt x="589" y="3"/>
                </a:lnTo>
                <a:lnTo>
                  <a:pt x="589" y="3"/>
                </a:lnTo>
                <a:lnTo>
                  <a:pt x="589" y="3"/>
                </a:lnTo>
                <a:close/>
                <a:moveTo>
                  <a:pt x="546" y="3"/>
                </a:moveTo>
                <a:lnTo>
                  <a:pt x="521" y="3"/>
                </a:lnTo>
                <a:lnTo>
                  <a:pt x="520" y="3"/>
                </a:lnTo>
                <a:lnTo>
                  <a:pt x="520" y="2"/>
                </a:lnTo>
                <a:lnTo>
                  <a:pt x="520" y="2"/>
                </a:lnTo>
                <a:lnTo>
                  <a:pt x="520" y="1"/>
                </a:lnTo>
                <a:lnTo>
                  <a:pt x="520" y="0"/>
                </a:lnTo>
                <a:lnTo>
                  <a:pt x="520" y="0"/>
                </a:lnTo>
                <a:lnTo>
                  <a:pt x="520" y="0"/>
                </a:lnTo>
                <a:lnTo>
                  <a:pt x="521" y="0"/>
                </a:lnTo>
                <a:lnTo>
                  <a:pt x="546" y="0"/>
                </a:lnTo>
                <a:lnTo>
                  <a:pt x="547" y="0"/>
                </a:lnTo>
                <a:lnTo>
                  <a:pt x="547" y="0"/>
                </a:lnTo>
                <a:lnTo>
                  <a:pt x="548" y="0"/>
                </a:lnTo>
                <a:lnTo>
                  <a:pt x="548" y="1"/>
                </a:lnTo>
                <a:lnTo>
                  <a:pt x="548" y="2"/>
                </a:lnTo>
                <a:lnTo>
                  <a:pt x="547" y="2"/>
                </a:lnTo>
                <a:lnTo>
                  <a:pt x="547" y="3"/>
                </a:lnTo>
                <a:lnTo>
                  <a:pt x="546" y="3"/>
                </a:lnTo>
                <a:lnTo>
                  <a:pt x="546" y="3"/>
                </a:lnTo>
                <a:close/>
                <a:moveTo>
                  <a:pt x="504" y="3"/>
                </a:moveTo>
                <a:lnTo>
                  <a:pt x="479" y="3"/>
                </a:lnTo>
                <a:lnTo>
                  <a:pt x="478" y="3"/>
                </a:lnTo>
                <a:lnTo>
                  <a:pt x="478" y="2"/>
                </a:lnTo>
                <a:lnTo>
                  <a:pt x="477" y="2"/>
                </a:lnTo>
                <a:lnTo>
                  <a:pt x="477" y="1"/>
                </a:lnTo>
                <a:lnTo>
                  <a:pt x="477" y="0"/>
                </a:lnTo>
                <a:lnTo>
                  <a:pt x="478" y="0"/>
                </a:lnTo>
                <a:lnTo>
                  <a:pt x="478" y="0"/>
                </a:lnTo>
                <a:lnTo>
                  <a:pt x="479" y="0"/>
                </a:lnTo>
                <a:lnTo>
                  <a:pt x="504" y="0"/>
                </a:lnTo>
                <a:lnTo>
                  <a:pt x="504" y="0"/>
                </a:lnTo>
                <a:lnTo>
                  <a:pt x="505" y="0"/>
                </a:lnTo>
                <a:lnTo>
                  <a:pt x="505" y="0"/>
                </a:lnTo>
                <a:lnTo>
                  <a:pt x="505" y="1"/>
                </a:lnTo>
                <a:lnTo>
                  <a:pt x="505" y="2"/>
                </a:lnTo>
                <a:lnTo>
                  <a:pt x="505" y="2"/>
                </a:lnTo>
                <a:lnTo>
                  <a:pt x="504" y="3"/>
                </a:lnTo>
                <a:lnTo>
                  <a:pt x="504" y="3"/>
                </a:lnTo>
                <a:lnTo>
                  <a:pt x="504" y="3"/>
                </a:lnTo>
                <a:close/>
                <a:moveTo>
                  <a:pt x="461" y="3"/>
                </a:moveTo>
                <a:lnTo>
                  <a:pt x="436" y="3"/>
                </a:lnTo>
                <a:lnTo>
                  <a:pt x="436" y="3"/>
                </a:lnTo>
                <a:lnTo>
                  <a:pt x="435" y="2"/>
                </a:lnTo>
                <a:lnTo>
                  <a:pt x="435" y="2"/>
                </a:lnTo>
                <a:lnTo>
                  <a:pt x="435" y="1"/>
                </a:lnTo>
                <a:lnTo>
                  <a:pt x="435" y="0"/>
                </a:lnTo>
                <a:lnTo>
                  <a:pt x="435" y="0"/>
                </a:lnTo>
                <a:lnTo>
                  <a:pt x="436" y="0"/>
                </a:lnTo>
                <a:lnTo>
                  <a:pt x="436" y="0"/>
                </a:lnTo>
                <a:lnTo>
                  <a:pt x="461" y="0"/>
                </a:lnTo>
                <a:lnTo>
                  <a:pt x="462" y="0"/>
                </a:lnTo>
                <a:lnTo>
                  <a:pt x="463" y="0"/>
                </a:lnTo>
                <a:lnTo>
                  <a:pt x="463" y="0"/>
                </a:lnTo>
                <a:lnTo>
                  <a:pt x="463" y="1"/>
                </a:lnTo>
                <a:lnTo>
                  <a:pt x="463" y="2"/>
                </a:lnTo>
                <a:lnTo>
                  <a:pt x="463" y="2"/>
                </a:lnTo>
                <a:lnTo>
                  <a:pt x="462" y="3"/>
                </a:lnTo>
                <a:lnTo>
                  <a:pt x="461" y="3"/>
                </a:lnTo>
                <a:lnTo>
                  <a:pt x="461" y="3"/>
                </a:lnTo>
                <a:close/>
                <a:moveTo>
                  <a:pt x="419" y="3"/>
                </a:moveTo>
                <a:lnTo>
                  <a:pt x="394" y="3"/>
                </a:lnTo>
                <a:lnTo>
                  <a:pt x="393" y="3"/>
                </a:lnTo>
                <a:lnTo>
                  <a:pt x="393" y="2"/>
                </a:lnTo>
                <a:lnTo>
                  <a:pt x="392" y="2"/>
                </a:lnTo>
                <a:lnTo>
                  <a:pt x="392" y="1"/>
                </a:lnTo>
                <a:lnTo>
                  <a:pt x="392" y="0"/>
                </a:lnTo>
                <a:lnTo>
                  <a:pt x="393" y="0"/>
                </a:lnTo>
                <a:lnTo>
                  <a:pt x="393" y="0"/>
                </a:lnTo>
                <a:lnTo>
                  <a:pt x="394" y="0"/>
                </a:lnTo>
                <a:lnTo>
                  <a:pt x="419" y="0"/>
                </a:lnTo>
                <a:lnTo>
                  <a:pt x="419" y="0"/>
                </a:lnTo>
                <a:lnTo>
                  <a:pt x="420" y="0"/>
                </a:lnTo>
                <a:lnTo>
                  <a:pt x="420" y="0"/>
                </a:lnTo>
                <a:lnTo>
                  <a:pt x="421" y="1"/>
                </a:lnTo>
                <a:lnTo>
                  <a:pt x="420" y="2"/>
                </a:lnTo>
                <a:lnTo>
                  <a:pt x="420" y="2"/>
                </a:lnTo>
                <a:lnTo>
                  <a:pt x="419" y="3"/>
                </a:lnTo>
                <a:lnTo>
                  <a:pt x="419" y="3"/>
                </a:lnTo>
                <a:lnTo>
                  <a:pt x="419" y="3"/>
                </a:lnTo>
                <a:close/>
                <a:moveTo>
                  <a:pt x="377" y="3"/>
                </a:moveTo>
                <a:lnTo>
                  <a:pt x="352" y="3"/>
                </a:lnTo>
                <a:lnTo>
                  <a:pt x="351" y="3"/>
                </a:lnTo>
                <a:lnTo>
                  <a:pt x="350" y="2"/>
                </a:lnTo>
                <a:lnTo>
                  <a:pt x="350" y="2"/>
                </a:lnTo>
                <a:lnTo>
                  <a:pt x="350" y="1"/>
                </a:lnTo>
                <a:lnTo>
                  <a:pt x="350" y="0"/>
                </a:lnTo>
                <a:lnTo>
                  <a:pt x="350" y="0"/>
                </a:lnTo>
                <a:lnTo>
                  <a:pt x="351" y="0"/>
                </a:lnTo>
                <a:lnTo>
                  <a:pt x="352" y="0"/>
                </a:lnTo>
                <a:lnTo>
                  <a:pt x="377" y="0"/>
                </a:lnTo>
                <a:lnTo>
                  <a:pt x="377" y="0"/>
                </a:lnTo>
                <a:lnTo>
                  <a:pt x="378" y="0"/>
                </a:lnTo>
                <a:lnTo>
                  <a:pt x="378" y="0"/>
                </a:lnTo>
                <a:lnTo>
                  <a:pt x="378" y="1"/>
                </a:lnTo>
                <a:lnTo>
                  <a:pt x="378" y="2"/>
                </a:lnTo>
                <a:lnTo>
                  <a:pt x="378" y="2"/>
                </a:lnTo>
                <a:lnTo>
                  <a:pt x="377" y="3"/>
                </a:lnTo>
                <a:lnTo>
                  <a:pt x="377" y="3"/>
                </a:lnTo>
                <a:lnTo>
                  <a:pt x="377" y="3"/>
                </a:lnTo>
                <a:close/>
                <a:moveTo>
                  <a:pt x="334" y="3"/>
                </a:moveTo>
                <a:lnTo>
                  <a:pt x="309" y="3"/>
                </a:lnTo>
                <a:lnTo>
                  <a:pt x="308" y="3"/>
                </a:lnTo>
                <a:lnTo>
                  <a:pt x="308" y="2"/>
                </a:lnTo>
                <a:lnTo>
                  <a:pt x="308" y="2"/>
                </a:lnTo>
                <a:lnTo>
                  <a:pt x="308" y="1"/>
                </a:lnTo>
                <a:lnTo>
                  <a:pt x="308" y="0"/>
                </a:lnTo>
                <a:lnTo>
                  <a:pt x="308" y="0"/>
                </a:lnTo>
                <a:lnTo>
                  <a:pt x="308" y="0"/>
                </a:lnTo>
                <a:lnTo>
                  <a:pt x="309" y="0"/>
                </a:lnTo>
                <a:lnTo>
                  <a:pt x="334" y="0"/>
                </a:lnTo>
                <a:lnTo>
                  <a:pt x="335" y="0"/>
                </a:lnTo>
                <a:lnTo>
                  <a:pt x="335" y="0"/>
                </a:lnTo>
                <a:lnTo>
                  <a:pt x="336" y="0"/>
                </a:lnTo>
                <a:lnTo>
                  <a:pt x="336" y="1"/>
                </a:lnTo>
                <a:lnTo>
                  <a:pt x="336" y="2"/>
                </a:lnTo>
                <a:lnTo>
                  <a:pt x="335" y="2"/>
                </a:lnTo>
                <a:lnTo>
                  <a:pt x="335" y="3"/>
                </a:lnTo>
                <a:lnTo>
                  <a:pt x="334" y="3"/>
                </a:lnTo>
                <a:lnTo>
                  <a:pt x="334" y="3"/>
                </a:lnTo>
                <a:close/>
                <a:moveTo>
                  <a:pt x="292" y="3"/>
                </a:moveTo>
                <a:lnTo>
                  <a:pt x="267" y="3"/>
                </a:lnTo>
                <a:lnTo>
                  <a:pt x="266" y="3"/>
                </a:lnTo>
                <a:lnTo>
                  <a:pt x="266" y="2"/>
                </a:lnTo>
                <a:lnTo>
                  <a:pt x="265" y="2"/>
                </a:lnTo>
                <a:lnTo>
                  <a:pt x="265" y="1"/>
                </a:lnTo>
                <a:lnTo>
                  <a:pt x="265" y="0"/>
                </a:lnTo>
                <a:lnTo>
                  <a:pt x="266" y="0"/>
                </a:lnTo>
                <a:lnTo>
                  <a:pt x="266" y="0"/>
                </a:lnTo>
                <a:lnTo>
                  <a:pt x="267" y="0"/>
                </a:lnTo>
                <a:lnTo>
                  <a:pt x="292" y="0"/>
                </a:lnTo>
                <a:lnTo>
                  <a:pt x="292" y="0"/>
                </a:lnTo>
                <a:lnTo>
                  <a:pt x="293" y="0"/>
                </a:lnTo>
                <a:lnTo>
                  <a:pt x="293" y="0"/>
                </a:lnTo>
                <a:lnTo>
                  <a:pt x="293" y="1"/>
                </a:lnTo>
                <a:lnTo>
                  <a:pt x="293" y="2"/>
                </a:lnTo>
                <a:lnTo>
                  <a:pt x="293" y="2"/>
                </a:lnTo>
                <a:lnTo>
                  <a:pt x="292" y="3"/>
                </a:lnTo>
                <a:lnTo>
                  <a:pt x="292" y="3"/>
                </a:lnTo>
                <a:lnTo>
                  <a:pt x="292" y="3"/>
                </a:lnTo>
                <a:close/>
                <a:moveTo>
                  <a:pt x="249" y="3"/>
                </a:moveTo>
                <a:lnTo>
                  <a:pt x="224" y="3"/>
                </a:lnTo>
                <a:lnTo>
                  <a:pt x="224" y="3"/>
                </a:lnTo>
                <a:lnTo>
                  <a:pt x="223" y="2"/>
                </a:lnTo>
                <a:lnTo>
                  <a:pt x="223" y="2"/>
                </a:lnTo>
                <a:lnTo>
                  <a:pt x="223" y="1"/>
                </a:lnTo>
                <a:lnTo>
                  <a:pt x="223" y="0"/>
                </a:lnTo>
                <a:lnTo>
                  <a:pt x="223" y="0"/>
                </a:lnTo>
                <a:lnTo>
                  <a:pt x="224" y="0"/>
                </a:lnTo>
                <a:lnTo>
                  <a:pt x="224" y="0"/>
                </a:lnTo>
                <a:lnTo>
                  <a:pt x="249" y="0"/>
                </a:lnTo>
                <a:lnTo>
                  <a:pt x="250" y="0"/>
                </a:lnTo>
                <a:lnTo>
                  <a:pt x="250" y="0"/>
                </a:lnTo>
                <a:lnTo>
                  <a:pt x="251" y="0"/>
                </a:lnTo>
                <a:lnTo>
                  <a:pt x="251" y="1"/>
                </a:lnTo>
                <a:lnTo>
                  <a:pt x="251" y="2"/>
                </a:lnTo>
                <a:lnTo>
                  <a:pt x="250" y="2"/>
                </a:lnTo>
                <a:lnTo>
                  <a:pt x="250" y="3"/>
                </a:lnTo>
                <a:lnTo>
                  <a:pt x="249" y="3"/>
                </a:lnTo>
                <a:lnTo>
                  <a:pt x="249" y="3"/>
                </a:lnTo>
                <a:close/>
                <a:moveTo>
                  <a:pt x="207" y="3"/>
                </a:moveTo>
                <a:lnTo>
                  <a:pt x="182" y="3"/>
                </a:lnTo>
                <a:lnTo>
                  <a:pt x="181" y="3"/>
                </a:lnTo>
                <a:lnTo>
                  <a:pt x="181" y="2"/>
                </a:lnTo>
                <a:lnTo>
                  <a:pt x="180" y="2"/>
                </a:lnTo>
                <a:lnTo>
                  <a:pt x="180" y="1"/>
                </a:lnTo>
                <a:lnTo>
                  <a:pt x="180" y="0"/>
                </a:lnTo>
                <a:lnTo>
                  <a:pt x="181" y="0"/>
                </a:lnTo>
                <a:lnTo>
                  <a:pt x="181" y="0"/>
                </a:lnTo>
                <a:lnTo>
                  <a:pt x="182" y="0"/>
                </a:lnTo>
                <a:lnTo>
                  <a:pt x="207" y="0"/>
                </a:lnTo>
                <a:lnTo>
                  <a:pt x="207" y="0"/>
                </a:lnTo>
                <a:lnTo>
                  <a:pt x="208" y="0"/>
                </a:lnTo>
                <a:lnTo>
                  <a:pt x="208" y="0"/>
                </a:lnTo>
                <a:lnTo>
                  <a:pt x="209" y="1"/>
                </a:lnTo>
                <a:lnTo>
                  <a:pt x="208" y="2"/>
                </a:lnTo>
                <a:lnTo>
                  <a:pt x="208" y="2"/>
                </a:lnTo>
                <a:lnTo>
                  <a:pt x="207" y="3"/>
                </a:lnTo>
                <a:lnTo>
                  <a:pt x="207" y="3"/>
                </a:lnTo>
                <a:lnTo>
                  <a:pt x="207" y="3"/>
                </a:lnTo>
                <a:close/>
                <a:moveTo>
                  <a:pt x="165" y="3"/>
                </a:moveTo>
                <a:lnTo>
                  <a:pt x="140" y="3"/>
                </a:lnTo>
                <a:lnTo>
                  <a:pt x="139" y="3"/>
                </a:lnTo>
                <a:lnTo>
                  <a:pt x="138" y="2"/>
                </a:lnTo>
                <a:lnTo>
                  <a:pt x="138" y="2"/>
                </a:lnTo>
                <a:lnTo>
                  <a:pt x="138" y="1"/>
                </a:lnTo>
                <a:lnTo>
                  <a:pt x="138" y="0"/>
                </a:lnTo>
                <a:lnTo>
                  <a:pt x="138" y="0"/>
                </a:lnTo>
                <a:lnTo>
                  <a:pt x="139" y="0"/>
                </a:lnTo>
                <a:lnTo>
                  <a:pt x="140" y="0"/>
                </a:lnTo>
                <a:lnTo>
                  <a:pt x="165" y="0"/>
                </a:lnTo>
                <a:lnTo>
                  <a:pt x="165" y="0"/>
                </a:lnTo>
                <a:lnTo>
                  <a:pt x="166" y="0"/>
                </a:lnTo>
                <a:lnTo>
                  <a:pt x="166" y="0"/>
                </a:lnTo>
                <a:lnTo>
                  <a:pt x="166" y="1"/>
                </a:lnTo>
                <a:lnTo>
                  <a:pt x="166" y="2"/>
                </a:lnTo>
                <a:lnTo>
                  <a:pt x="166" y="2"/>
                </a:lnTo>
                <a:lnTo>
                  <a:pt x="165" y="3"/>
                </a:lnTo>
                <a:lnTo>
                  <a:pt x="165" y="3"/>
                </a:lnTo>
                <a:lnTo>
                  <a:pt x="165" y="3"/>
                </a:lnTo>
                <a:close/>
                <a:moveTo>
                  <a:pt x="122" y="3"/>
                </a:moveTo>
                <a:lnTo>
                  <a:pt x="97" y="3"/>
                </a:lnTo>
                <a:lnTo>
                  <a:pt x="96" y="3"/>
                </a:lnTo>
                <a:lnTo>
                  <a:pt x="96" y="2"/>
                </a:lnTo>
                <a:lnTo>
                  <a:pt x="95" y="2"/>
                </a:lnTo>
                <a:lnTo>
                  <a:pt x="95" y="1"/>
                </a:lnTo>
                <a:lnTo>
                  <a:pt x="95" y="0"/>
                </a:lnTo>
                <a:lnTo>
                  <a:pt x="96" y="0"/>
                </a:lnTo>
                <a:lnTo>
                  <a:pt x="96" y="0"/>
                </a:lnTo>
                <a:lnTo>
                  <a:pt x="97" y="0"/>
                </a:lnTo>
                <a:lnTo>
                  <a:pt x="122" y="0"/>
                </a:lnTo>
                <a:lnTo>
                  <a:pt x="123" y="0"/>
                </a:lnTo>
                <a:lnTo>
                  <a:pt x="123" y="0"/>
                </a:lnTo>
                <a:lnTo>
                  <a:pt x="124" y="1"/>
                </a:lnTo>
                <a:lnTo>
                  <a:pt x="123" y="2"/>
                </a:lnTo>
                <a:lnTo>
                  <a:pt x="123" y="3"/>
                </a:lnTo>
                <a:lnTo>
                  <a:pt x="122" y="3"/>
                </a:lnTo>
                <a:lnTo>
                  <a:pt x="122" y="3"/>
                </a:lnTo>
                <a:close/>
                <a:moveTo>
                  <a:pt x="80" y="3"/>
                </a:moveTo>
                <a:lnTo>
                  <a:pt x="55" y="3"/>
                </a:lnTo>
                <a:lnTo>
                  <a:pt x="54" y="3"/>
                </a:lnTo>
                <a:lnTo>
                  <a:pt x="53" y="2"/>
                </a:lnTo>
                <a:lnTo>
                  <a:pt x="53" y="2"/>
                </a:lnTo>
                <a:lnTo>
                  <a:pt x="53" y="1"/>
                </a:lnTo>
                <a:lnTo>
                  <a:pt x="53" y="0"/>
                </a:lnTo>
                <a:lnTo>
                  <a:pt x="53" y="0"/>
                </a:lnTo>
                <a:lnTo>
                  <a:pt x="54" y="0"/>
                </a:lnTo>
                <a:lnTo>
                  <a:pt x="55" y="0"/>
                </a:lnTo>
                <a:lnTo>
                  <a:pt x="80" y="0"/>
                </a:lnTo>
                <a:lnTo>
                  <a:pt x="80" y="0"/>
                </a:lnTo>
                <a:lnTo>
                  <a:pt x="81" y="0"/>
                </a:lnTo>
                <a:lnTo>
                  <a:pt x="81" y="0"/>
                </a:lnTo>
                <a:lnTo>
                  <a:pt x="81" y="1"/>
                </a:lnTo>
                <a:lnTo>
                  <a:pt x="81" y="2"/>
                </a:lnTo>
                <a:lnTo>
                  <a:pt x="81" y="2"/>
                </a:lnTo>
                <a:lnTo>
                  <a:pt x="80" y="3"/>
                </a:lnTo>
                <a:lnTo>
                  <a:pt x="80" y="3"/>
                </a:lnTo>
                <a:lnTo>
                  <a:pt x="80" y="3"/>
                </a:lnTo>
                <a:close/>
                <a:moveTo>
                  <a:pt x="37" y="3"/>
                </a:moveTo>
                <a:lnTo>
                  <a:pt x="12" y="3"/>
                </a:lnTo>
                <a:lnTo>
                  <a:pt x="12" y="3"/>
                </a:lnTo>
                <a:lnTo>
                  <a:pt x="11" y="2"/>
                </a:lnTo>
                <a:lnTo>
                  <a:pt x="11" y="2"/>
                </a:lnTo>
                <a:lnTo>
                  <a:pt x="11" y="1"/>
                </a:lnTo>
                <a:lnTo>
                  <a:pt x="11" y="0"/>
                </a:lnTo>
                <a:lnTo>
                  <a:pt x="11" y="0"/>
                </a:lnTo>
                <a:lnTo>
                  <a:pt x="12" y="0"/>
                </a:lnTo>
                <a:lnTo>
                  <a:pt x="12" y="0"/>
                </a:lnTo>
                <a:lnTo>
                  <a:pt x="37" y="0"/>
                </a:lnTo>
                <a:lnTo>
                  <a:pt x="38" y="0"/>
                </a:lnTo>
                <a:lnTo>
                  <a:pt x="38" y="0"/>
                </a:lnTo>
                <a:lnTo>
                  <a:pt x="39" y="0"/>
                </a:lnTo>
                <a:lnTo>
                  <a:pt x="39" y="1"/>
                </a:lnTo>
                <a:lnTo>
                  <a:pt x="39" y="2"/>
                </a:lnTo>
                <a:lnTo>
                  <a:pt x="38" y="2"/>
                </a:lnTo>
                <a:lnTo>
                  <a:pt x="38" y="3"/>
                </a:lnTo>
                <a:lnTo>
                  <a:pt x="37" y="3"/>
                </a:lnTo>
                <a:lnTo>
                  <a:pt x="37" y="3"/>
                </a:lnTo>
                <a:close/>
              </a:path>
            </a:pathLst>
          </a:custGeom>
          <a:solidFill>
            <a:srgbClr val="000000"/>
          </a:solidFill>
          <a:ln w="25400">
            <a:solidFill>
              <a:srgbClr val="000000"/>
            </a:solidFill>
            <a:prstDash val="solid"/>
            <a:round/>
            <a:headEnd/>
            <a:tailEnd/>
          </a:ln>
        </p:spPr>
        <p:txBody>
          <a:bodyPr/>
          <a:lstStyle/>
          <a:p>
            <a:endParaRPr lang="en-US"/>
          </a:p>
        </p:txBody>
      </p:sp>
      <p:sp>
        <p:nvSpPr>
          <p:cNvPr id="303210" name="Freeform 106">
            <a:extLst>
              <a:ext uri="{FF2B5EF4-FFF2-40B4-BE49-F238E27FC236}">
                <a16:creationId xmlns:a16="http://schemas.microsoft.com/office/drawing/2014/main" id="{1CB25D07-F9CD-5848-A50C-521B9F8FA20D}"/>
              </a:ext>
            </a:extLst>
          </p:cNvPr>
          <p:cNvSpPr>
            <a:spLocks noEditPoints="1"/>
          </p:cNvSpPr>
          <p:nvPr/>
        </p:nvSpPr>
        <p:spPr bwMode="auto">
          <a:xfrm>
            <a:off x="1946275" y="5086350"/>
            <a:ext cx="1012825" cy="3175"/>
          </a:xfrm>
          <a:custGeom>
            <a:avLst/>
            <a:gdLst>
              <a:gd name="T0" fmla="*/ 0 w 1057"/>
              <a:gd name="T1" fmla="*/ 0 h 3"/>
              <a:gd name="T2" fmla="*/ 42 w 1057"/>
              <a:gd name="T3" fmla="*/ 2 h 3"/>
              <a:gd name="T4" fmla="*/ 111 w 1057"/>
              <a:gd name="T5" fmla="*/ 3 h 3"/>
              <a:gd name="T6" fmla="*/ 155 w 1057"/>
              <a:gd name="T7" fmla="*/ 1 h 3"/>
              <a:gd name="T8" fmla="*/ 196 w 1057"/>
              <a:gd name="T9" fmla="*/ 0 h 3"/>
              <a:gd name="T10" fmla="*/ 170 w 1057"/>
              <a:gd name="T11" fmla="*/ 0 h 3"/>
              <a:gd name="T12" fmla="*/ 212 w 1057"/>
              <a:gd name="T13" fmla="*/ 2 h 3"/>
              <a:gd name="T14" fmla="*/ 281 w 1057"/>
              <a:gd name="T15" fmla="*/ 3 h 3"/>
              <a:gd name="T16" fmla="*/ 324 w 1057"/>
              <a:gd name="T17" fmla="*/ 2 h 3"/>
              <a:gd name="T18" fmla="*/ 367 w 1057"/>
              <a:gd name="T19" fmla="*/ 0 h 3"/>
              <a:gd name="T20" fmla="*/ 342 w 1057"/>
              <a:gd name="T21" fmla="*/ 0 h 3"/>
              <a:gd name="T22" fmla="*/ 381 w 1057"/>
              <a:gd name="T23" fmla="*/ 0 h 3"/>
              <a:gd name="T24" fmla="*/ 426 w 1057"/>
              <a:gd name="T25" fmla="*/ 3 h 3"/>
              <a:gd name="T26" fmla="*/ 494 w 1057"/>
              <a:gd name="T27" fmla="*/ 2 h 3"/>
              <a:gd name="T28" fmla="*/ 536 w 1057"/>
              <a:gd name="T29" fmla="*/ 0 h 3"/>
              <a:gd name="T30" fmla="*/ 511 w 1057"/>
              <a:gd name="T31" fmla="*/ 0 h 3"/>
              <a:gd name="T32" fmla="*/ 551 w 1057"/>
              <a:gd name="T33" fmla="*/ 0 h 3"/>
              <a:gd name="T34" fmla="*/ 594 w 1057"/>
              <a:gd name="T35" fmla="*/ 3 h 3"/>
              <a:gd name="T36" fmla="*/ 664 w 1057"/>
              <a:gd name="T37" fmla="*/ 2 h 3"/>
              <a:gd name="T38" fmla="*/ 706 w 1057"/>
              <a:gd name="T39" fmla="*/ 0 h 3"/>
              <a:gd name="T40" fmla="*/ 681 w 1057"/>
              <a:gd name="T41" fmla="*/ 0 h 3"/>
              <a:gd name="T42" fmla="*/ 723 w 1057"/>
              <a:gd name="T43" fmla="*/ 0 h 3"/>
              <a:gd name="T44" fmla="*/ 763 w 1057"/>
              <a:gd name="T45" fmla="*/ 2 h 3"/>
              <a:gd name="T46" fmla="*/ 832 w 1057"/>
              <a:gd name="T47" fmla="*/ 3 h 3"/>
              <a:gd name="T48" fmla="*/ 876 w 1057"/>
              <a:gd name="T49" fmla="*/ 1 h 3"/>
              <a:gd name="T50" fmla="*/ 917 w 1057"/>
              <a:gd name="T51" fmla="*/ 0 h 3"/>
              <a:gd name="T52" fmla="*/ 891 w 1057"/>
              <a:gd name="T53" fmla="*/ 0 h 3"/>
              <a:gd name="T54" fmla="*/ 933 w 1057"/>
              <a:gd name="T55" fmla="*/ 2 h 3"/>
              <a:gd name="T56" fmla="*/ 1002 w 1057"/>
              <a:gd name="T57" fmla="*/ 3 h 3"/>
              <a:gd name="T58" fmla="*/ 1046 w 1057"/>
              <a:gd name="T59" fmla="*/ 1 h 3"/>
              <a:gd name="T60" fmla="*/ 1030 w 1057"/>
              <a:gd name="T61" fmla="*/ 3 h 3"/>
              <a:gd name="T62" fmla="*/ 1055 w 1057"/>
              <a:gd name="T63" fmla="*/ 3 h 3"/>
              <a:gd name="T64" fmla="*/ 1014 w 1057"/>
              <a:gd name="T65" fmla="*/ 2 h 3"/>
              <a:gd name="T66" fmla="*/ 971 w 1057"/>
              <a:gd name="T67" fmla="*/ 0 h 3"/>
              <a:gd name="T68" fmla="*/ 902 w 1057"/>
              <a:gd name="T69" fmla="*/ 0 h 3"/>
              <a:gd name="T70" fmla="*/ 859 w 1057"/>
              <a:gd name="T71" fmla="*/ 2 h 3"/>
              <a:gd name="T72" fmla="*/ 885 w 1057"/>
              <a:gd name="T73" fmla="*/ 3 h 3"/>
              <a:gd name="T74" fmla="*/ 844 w 1057"/>
              <a:gd name="T75" fmla="*/ 2 h 3"/>
              <a:gd name="T76" fmla="*/ 802 w 1057"/>
              <a:gd name="T77" fmla="*/ 0 h 3"/>
              <a:gd name="T78" fmla="*/ 733 w 1057"/>
              <a:gd name="T79" fmla="*/ 0 h 3"/>
              <a:gd name="T80" fmla="*/ 689 w 1057"/>
              <a:gd name="T81" fmla="*/ 1 h 3"/>
              <a:gd name="T82" fmla="*/ 648 w 1057"/>
              <a:gd name="T83" fmla="*/ 3 h 3"/>
              <a:gd name="T84" fmla="*/ 674 w 1057"/>
              <a:gd name="T85" fmla="*/ 3 h 3"/>
              <a:gd name="T86" fmla="*/ 632 w 1057"/>
              <a:gd name="T87" fmla="*/ 0 h 3"/>
              <a:gd name="T88" fmla="*/ 564 w 1057"/>
              <a:gd name="T89" fmla="*/ 0 h 3"/>
              <a:gd name="T90" fmla="*/ 520 w 1057"/>
              <a:gd name="T91" fmla="*/ 0 h 3"/>
              <a:gd name="T92" fmla="*/ 478 w 1057"/>
              <a:gd name="T93" fmla="*/ 2 h 3"/>
              <a:gd name="T94" fmla="*/ 504 w 1057"/>
              <a:gd name="T95" fmla="*/ 3 h 3"/>
              <a:gd name="T96" fmla="*/ 463 w 1057"/>
              <a:gd name="T97" fmla="*/ 2 h 3"/>
              <a:gd name="T98" fmla="*/ 419 w 1057"/>
              <a:gd name="T99" fmla="*/ 0 h 3"/>
              <a:gd name="T100" fmla="*/ 350 w 1057"/>
              <a:gd name="T101" fmla="*/ 0 h 3"/>
              <a:gd name="T102" fmla="*/ 308 w 1057"/>
              <a:gd name="T103" fmla="*/ 2 h 3"/>
              <a:gd name="T104" fmla="*/ 334 w 1057"/>
              <a:gd name="T105" fmla="*/ 3 h 3"/>
              <a:gd name="T106" fmla="*/ 293 w 1057"/>
              <a:gd name="T107" fmla="*/ 2 h 3"/>
              <a:gd name="T108" fmla="*/ 250 w 1057"/>
              <a:gd name="T109" fmla="*/ 0 h 3"/>
              <a:gd name="T110" fmla="*/ 181 w 1057"/>
              <a:gd name="T111" fmla="*/ 0 h 3"/>
              <a:gd name="T112" fmla="*/ 138 w 1057"/>
              <a:gd name="T113" fmla="*/ 2 h 3"/>
              <a:gd name="T114" fmla="*/ 165 w 1057"/>
              <a:gd name="T115" fmla="*/ 3 h 3"/>
              <a:gd name="T116" fmla="*/ 123 w 1057"/>
              <a:gd name="T117" fmla="*/ 3 h 3"/>
              <a:gd name="T118" fmla="*/ 81 w 1057"/>
              <a:gd name="T119" fmla="*/ 0 h 3"/>
              <a:gd name="T120" fmla="*/ 12 w 1057"/>
              <a:gd name="T1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7" h="3">
                <a:moveTo>
                  <a:pt x="2" y="0"/>
                </a:moveTo>
                <a:lnTo>
                  <a:pt x="26" y="0"/>
                </a:lnTo>
                <a:lnTo>
                  <a:pt x="27" y="0"/>
                </a:lnTo>
                <a:lnTo>
                  <a:pt x="28" y="0"/>
                </a:lnTo>
                <a:lnTo>
                  <a:pt x="28" y="0"/>
                </a:lnTo>
                <a:lnTo>
                  <a:pt x="28" y="1"/>
                </a:lnTo>
                <a:lnTo>
                  <a:pt x="28" y="2"/>
                </a:lnTo>
                <a:lnTo>
                  <a:pt x="28" y="2"/>
                </a:lnTo>
                <a:lnTo>
                  <a:pt x="27" y="3"/>
                </a:lnTo>
                <a:lnTo>
                  <a:pt x="26" y="3"/>
                </a:lnTo>
                <a:lnTo>
                  <a:pt x="2" y="3"/>
                </a:lnTo>
                <a:lnTo>
                  <a:pt x="2" y="3"/>
                </a:lnTo>
                <a:lnTo>
                  <a:pt x="0" y="2"/>
                </a:lnTo>
                <a:lnTo>
                  <a:pt x="0" y="2"/>
                </a:lnTo>
                <a:lnTo>
                  <a:pt x="0" y="1"/>
                </a:lnTo>
                <a:lnTo>
                  <a:pt x="0" y="0"/>
                </a:lnTo>
                <a:lnTo>
                  <a:pt x="0" y="0"/>
                </a:lnTo>
                <a:lnTo>
                  <a:pt x="2" y="0"/>
                </a:lnTo>
                <a:lnTo>
                  <a:pt x="2" y="0"/>
                </a:lnTo>
                <a:lnTo>
                  <a:pt x="2" y="0"/>
                </a:lnTo>
                <a:close/>
                <a:moveTo>
                  <a:pt x="45" y="0"/>
                </a:moveTo>
                <a:lnTo>
                  <a:pt x="69" y="0"/>
                </a:lnTo>
                <a:lnTo>
                  <a:pt x="69" y="0"/>
                </a:lnTo>
                <a:lnTo>
                  <a:pt x="70" y="0"/>
                </a:lnTo>
                <a:lnTo>
                  <a:pt x="70" y="1"/>
                </a:lnTo>
                <a:lnTo>
                  <a:pt x="70" y="2"/>
                </a:lnTo>
                <a:lnTo>
                  <a:pt x="69" y="3"/>
                </a:lnTo>
                <a:lnTo>
                  <a:pt x="69" y="3"/>
                </a:lnTo>
                <a:lnTo>
                  <a:pt x="45" y="3"/>
                </a:lnTo>
                <a:lnTo>
                  <a:pt x="43" y="3"/>
                </a:lnTo>
                <a:lnTo>
                  <a:pt x="43" y="2"/>
                </a:lnTo>
                <a:lnTo>
                  <a:pt x="42" y="2"/>
                </a:lnTo>
                <a:lnTo>
                  <a:pt x="42" y="1"/>
                </a:lnTo>
                <a:lnTo>
                  <a:pt x="42" y="0"/>
                </a:lnTo>
                <a:lnTo>
                  <a:pt x="43" y="0"/>
                </a:lnTo>
                <a:lnTo>
                  <a:pt x="43" y="0"/>
                </a:lnTo>
                <a:lnTo>
                  <a:pt x="45" y="0"/>
                </a:lnTo>
                <a:lnTo>
                  <a:pt x="45" y="0"/>
                </a:lnTo>
                <a:close/>
                <a:moveTo>
                  <a:pt x="87" y="0"/>
                </a:moveTo>
                <a:lnTo>
                  <a:pt x="111" y="0"/>
                </a:lnTo>
                <a:lnTo>
                  <a:pt x="112" y="0"/>
                </a:lnTo>
                <a:lnTo>
                  <a:pt x="112" y="0"/>
                </a:lnTo>
                <a:lnTo>
                  <a:pt x="113" y="0"/>
                </a:lnTo>
                <a:lnTo>
                  <a:pt x="113" y="1"/>
                </a:lnTo>
                <a:lnTo>
                  <a:pt x="113" y="2"/>
                </a:lnTo>
                <a:lnTo>
                  <a:pt x="112" y="2"/>
                </a:lnTo>
                <a:lnTo>
                  <a:pt x="112" y="3"/>
                </a:lnTo>
                <a:lnTo>
                  <a:pt x="111" y="3"/>
                </a:lnTo>
                <a:lnTo>
                  <a:pt x="87" y="3"/>
                </a:lnTo>
                <a:lnTo>
                  <a:pt x="87" y="3"/>
                </a:lnTo>
                <a:lnTo>
                  <a:pt x="85" y="2"/>
                </a:lnTo>
                <a:lnTo>
                  <a:pt x="85" y="2"/>
                </a:lnTo>
                <a:lnTo>
                  <a:pt x="85" y="1"/>
                </a:lnTo>
                <a:lnTo>
                  <a:pt x="85" y="0"/>
                </a:lnTo>
                <a:lnTo>
                  <a:pt x="85" y="0"/>
                </a:lnTo>
                <a:lnTo>
                  <a:pt x="87" y="0"/>
                </a:lnTo>
                <a:lnTo>
                  <a:pt x="87" y="0"/>
                </a:lnTo>
                <a:lnTo>
                  <a:pt x="87" y="0"/>
                </a:lnTo>
                <a:close/>
                <a:moveTo>
                  <a:pt x="130" y="0"/>
                </a:moveTo>
                <a:lnTo>
                  <a:pt x="154" y="0"/>
                </a:lnTo>
                <a:lnTo>
                  <a:pt x="154" y="0"/>
                </a:lnTo>
                <a:lnTo>
                  <a:pt x="155" y="0"/>
                </a:lnTo>
                <a:lnTo>
                  <a:pt x="155" y="0"/>
                </a:lnTo>
                <a:lnTo>
                  <a:pt x="155" y="1"/>
                </a:lnTo>
                <a:lnTo>
                  <a:pt x="155" y="2"/>
                </a:lnTo>
                <a:lnTo>
                  <a:pt x="155" y="2"/>
                </a:lnTo>
                <a:lnTo>
                  <a:pt x="154" y="3"/>
                </a:lnTo>
                <a:lnTo>
                  <a:pt x="154" y="3"/>
                </a:lnTo>
                <a:lnTo>
                  <a:pt x="130" y="3"/>
                </a:lnTo>
                <a:lnTo>
                  <a:pt x="129" y="3"/>
                </a:lnTo>
                <a:lnTo>
                  <a:pt x="127" y="2"/>
                </a:lnTo>
                <a:lnTo>
                  <a:pt x="127" y="2"/>
                </a:lnTo>
                <a:lnTo>
                  <a:pt x="127" y="1"/>
                </a:lnTo>
                <a:lnTo>
                  <a:pt x="127" y="0"/>
                </a:lnTo>
                <a:lnTo>
                  <a:pt x="127" y="0"/>
                </a:lnTo>
                <a:lnTo>
                  <a:pt x="129" y="0"/>
                </a:lnTo>
                <a:lnTo>
                  <a:pt x="130" y="0"/>
                </a:lnTo>
                <a:lnTo>
                  <a:pt x="130" y="0"/>
                </a:lnTo>
                <a:close/>
                <a:moveTo>
                  <a:pt x="172" y="0"/>
                </a:moveTo>
                <a:lnTo>
                  <a:pt x="196" y="0"/>
                </a:lnTo>
                <a:lnTo>
                  <a:pt x="197" y="0"/>
                </a:lnTo>
                <a:lnTo>
                  <a:pt x="197" y="0"/>
                </a:lnTo>
                <a:lnTo>
                  <a:pt x="197" y="0"/>
                </a:lnTo>
                <a:lnTo>
                  <a:pt x="198" y="1"/>
                </a:lnTo>
                <a:lnTo>
                  <a:pt x="197" y="2"/>
                </a:lnTo>
                <a:lnTo>
                  <a:pt x="197" y="2"/>
                </a:lnTo>
                <a:lnTo>
                  <a:pt x="197" y="3"/>
                </a:lnTo>
                <a:lnTo>
                  <a:pt x="196" y="3"/>
                </a:lnTo>
                <a:lnTo>
                  <a:pt x="172" y="3"/>
                </a:lnTo>
                <a:lnTo>
                  <a:pt x="170" y="3"/>
                </a:lnTo>
                <a:lnTo>
                  <a:pt x="170" y="2"/>
                </a:lnTo>
                <a:lnTo>
                  <a:pt x="169" y="2"/>
                </a:lnTo>
                <a:lnTo>
                  <a:pt x="169" y="1"/>
                </a:lnTo>
                <a:lnTo>
                  <a:pt x="169" y="0"/>
                </a:lnTo>
                <a:lnTo>
                  <a:pt x="170" y="0"/>
                </a:lnTo>
                <a:lnTo>
                  <a:pt x="170" y="0"/>
                </a:lnTo>
                <a:lnTo>
                  <a:pt x="172" y="0"/>
                </a:lnTo>
                <a:lnTo>
                  <a:pt x="172" y="0"/>
                </a:lnTo>
                <a:close/>
                <a:moveTo>
                  <a:pt x="214" y="0"/>
                </a:moveTo>
                <a:lnTo>
                  <a:pt x="238" y="0"/>
                </a:lnTo>
                <a:lnTo>
                  <a:pt x="239" y="0"/>
                </a:lnTo>
                <a:lnTo>
                  <a:pt x="240" y="0"/>
                </a:lnTo>
                <a:lnTo>
                  <a:pt x="240" y="0"/>
                </a:lnTo>
                <a:lnTo>
                  <a:pt x="240" y="1"/>
                </a:lnTo>
                <a:lnTo>
                  <a:pt x="240" y="2"/>
                </a:lnTo>
                <a:lnTo>
                  <a:pt x="240" y="2"/>
                </a:lnTo>
                <a:lnTo>
                  <a:pt x="239" y="3"/>
                </a:lnTo>
                <a:lnTo>
                  <a:pt x="238" y="3"/>
                </a:lnTo>
                <a:lnTo>
                  <a:pt x="214" y="3"/>
                </a:lnTo>
                <a:lnTo>
                  <a:pt x="214" y="3"/>
                </a:lnTo>
                <a:lnTo>
                  <a:pt x="212" y="2"/>
                </a:lnTo>
                <a:lnTo>
                  <a:pt x="212" y="2"/>
                </a:lnTo>
                <a:lnTo>
                  <a:pt x="212" y="1"/>
                </a:lnTo>
                <a:lnTo>
                  <a:pt x="212" y="0"/>
                </a:lnTo>
                <a:lnTo>
                  <a:pt x="212" y="0"/>
                </a:lnTo>
                <a:lnTo>
                  <a:pt x="214" y="0"/>
                </a:lnTo>
                <a:lnTo>
                  <a:pt x="214" y="0"/>
                </a:lnTo>
                <a:lnTo>
                  <a:pt x="214" y="0"/>
                </a:lnTo>
                <a:close/>
                <a:moveTo>
                  <a:pt x="257" y="0"/>
                </a:moveTo>
                <a:lnTo>
                  <a:pt x="281" y="0"/>
                </a:lnTo>
                <a:lnTo>
                  <a:pt x="281" y="0"/>
                </a:lnTo>
                <a:lnTo>
                  <a:pt x="282" y="0"/>
                </a:lnTo>
                <a:lnTo>
                  <a:pt x="282" y="0"/>
                </a:lnTo>
                <a:lnTo>
                  <a:pt x="283" y="1"/>
                </a:lnTo>
                <a:lnTo>
                  <a:pt x="282" y="2"/>
                </a:lnTo>
                <a:lnTo>
                  <a:pt x="282" y="2"/>
                </a:lnTo>
                <a:lnTo>
                  <a:pt x="281" y="3"/>
                </a:lnTo>
                <a:lnTo>
                  <a:pt x="281" y="3"/>
                </a:lnTo>
                <a:lnTo>
                  <a:pt x="257" y="3"/>
                </a:lnTo>
                <a:lnTo>
                  <a:pt x="255" y="3"/>
                </a:lnTo>
                <a:lnTo>
                  <a:pt x="255" y="2"/>
                </a:lnTo>
                <a:lnTo>
                  <a:pt x="254" y="1"/>
                </a:lnTo>
                <a:lnTo>
                  <a:pt x="255" y="0"/>
                </a:lnTo>
                <a:lnTo>
                  <a:pt x="255" y="0"/>
                </a:lnTo>
                <a:lnTo>
                  <a:pt x="257" y="0"/>
                </a:lnTo>
                <a:lnTo>
                  <a:pt x="257" y="0"/>
                </a:lnTo>
                <a:close/>
                <a:moveTo>
                  <a:pt x="299" y="0"/>
                </a:moveTo>
                <a:lnTo>
                  <a:pt x="323" y="0"/>
                </a:lnTo>
                <a:lnTo>
                  <a:pt x="324" y="0"/>
                </a:lnTo>
                <a:lnTo>
                  <a:pt x="324" y="0"/>
                </a:lnTo>
                <a:lnTo>
                  <a:pt x="325" y="0"/>
                </a:lnTo>
                <a:lnTo>
                  <a:pt x="325" y="1"/>
                </a:lnTo>
                <a:lnTo>
                  <a:pt x="325" y="2"/>
                </a:lnTo>
                <a:lnTo>
                  <a:pt x="324" y="2"/>
                </a:lnTo>
                <a:lnTo>
                  <a:pt x="324" y="3"/>
                </a:lnTo>
                <a:lnTo>
                  <a:pt x="323" y="3"/>
                </a:lnTo>
                <a:lnTo>
                  <a:pt x="299" y="3"/>
                </a:lnTo>
                <a:lnTo>
                  <a:pt x="299" y="3"/>
                </a:lnTo>
                <a:lnTo>
                  <a:pt x="297" y="2"/>
                </a:lnTo>
                <a:lnTo>
                  <a:pt x="297" y="2"/>
                </a:lnTo>
                <a:lnTo>
                  <a:pt x="297" y="1"/>
                </a:lnTo>
                <a:lnTo>
                  <a:pt x="297" y="0"/>
                </a:lnTo>
                <a:lnTo>
                  <a:pt x="297" y="0"/>
                </a:lnTo>
                <a:lnTo>
                  <a:pt x="299" y="0"/>
                </a:lnTo>
                <a:lnTo>
                  <a:pt x="299" y="0"/>
                </a:lnTo>
                <a:lnTo>
                  <a:pt x="299" y="0"/>
                </a:lnTo>
                <a:close/>
                <a:moveTo>
                  <a:pt x="342" y="0"/>
                </a:moveTo>
                <a:lnTo>
                  <a:pt x="366" y="0"/>
                </a:lnTo>
                <a:lnTo>
                  <a:pt x="366" y="0"/>
                </a:lnTo>
                <a:lnTo>
                  <a:pt x="367" y="0"/>
                </a:lnTo>
                <a:lnTo>
                  <a:pt x="367" y="0"/>
                </a:lnTo>
                <a:lnTo>
                  <a:pt x="367" y="1"/>
                </a:lnTo>
                <a:lnTo>
                  <a:pt x="367" y="2"/>
                </a:lnTo>
                <a:lnTo>
                  <a:pt x="367" y="2"/>
                </a:lnTo>
                <a:lnTo>
                  <a:pt x="366" y="3"/>
                </a:lnTo>
                <a:lnTo>
                  <a:pt x="366" y="3"/>
                </a:lnTo>
                <a:lnTo>
                  <a:pt x="342" y="3"/>
                </a:lnTo>
                <a:lnTo>
                  <a:pt x="340" y="3"/>
                </a:lnTo>
                <a:lnTo>
                  <a:pt x="339" y="2"/>
                </a:lnTo>
                <a:lnTo>
                  <a:pt x="339" y="2"/>
                </a:lnTo>
                <a:lnTo>
                  <a:pt x="339" y="1"/>
                </a:lnTo>
                <a:lnTo>
                  <a:pt x="339" y="0"/>
                </a:lnTo>
                <a:lnTo>
                  <a:pt x="339" y="0"/>
                </a:lnTo>
                <a:lnTo>
                  <a:pt x="340" y="0"/>
                </a:lnTo>
                <a:lnTo>
                  <a:pt x="342" y="0"/>
                </a:lnTo>
                <a:lnTo>
                  <a:pt x="342" y="0"/>
                </a:lnTo>
                <a:close/>
                <a:moveTo>
                  <a:pt x="384" y="0"/>
                </a:moveTo>
                <a:lnTo>
                  <a:pt x="408" y="0"/>
                </a:lnTo>
                <a:lnTo>
                  <a:pt x="409" y="0"/>
                </a:lnTo>
                <a:lnTo>
                  <a:pt x="409" y="0"/>
                </a:lnTo>
                <a:lnTo>
                  <a:pt x="410" y="0"/>
                </a:lnTo>
                <a:lnTo>
                  <a:pt x="410" y="1"/>
                </a:lnTo>
                <a:lnTo>
                  <a:pt x="410" y="2"/>
                </a:lnTo>
                <a:lnTo>
                  <a:pt x="409" y="2"/>
                </a:lnTo>
                <a:lnTo>
                  <a:pt x="409" y="3"/>
                </a:lnTo>
                <a:lnTo>
                  <a:pt x="408" y="3"/>
                </a:lnTo>
                <a:lnTo>
                  <a:pt x="384" y="3"/>
                </a:lnTo>
                <a:lnTo>
                  <a:pt x="382" y="3"/>
                </a:lnTo>
                <a:lnTo>
                  <a:pt x="382" y="2"/>
                </a:lnTo>
                <a:lnTo>
                  <a:pt x="381" y="2"/>
                </a:lnTo>
                <a:lnTo>
                  <a:pt x="381" y="1"/>
                </a:lnTo>
                <a:lnTo>
                  <a:pt x="381" y="0"/>
                </a:lnTo>
                <a:lnTo>
                  <a:pt x="382" y="0"/>
                </a:lnTo>
                <a:lnTo>
                  <a:pt x="382" y="0"/>
                </a:lnTo>
                <a:lnTo>
                  <a:pt x="384" y="0"/>
                </a:lnTo>
                <a:lnTo>
                  <a:pt x="384" y="0"/>
                </a:lnTo>
                <a:close/>
                <a:moveTo>
                  <a:pt x="427" y="0"/>
                </a:moveTo>
                <a:lnTo>
                  <a:pt x="451" y="0"/>
                </a:lnTo>
                <a:lnTo>
                  <a:pt x="451" y="0"/>
                </a:lnTo>
                <a:lnTo>
                  <a:pt x="452" y="0"/>
                </a:lnTo>
                <a:lnTo>
                  <a:pt x="452" y="0"/>
                </a:lnTo>
                <a:lnTo>
                  <a:pt x="452" y="1"/>
                </a:lnTo>
                <a:lnTo>
                  <a:pt x="452" y="2"/>
                </a:lnTo>
                <a:lnTo>
                  <a:pt x="452" y="2"/>
                </a:lnTo>
                <a:lnTo>
                  <a:pt x="451" y="3"/>
                </a:lnTo>
                <a:lnTo>
                  <a:pt x="451" y="3"/>
                </a:lnTo>
                <a:lnTo>
                  <a:pt x="427" y="3"/>
                </a:lnTo>
                <a:lnTo>
                  <a:pt x="426" y="3"/>
                </a:lnTo>
                <a:lnTo>
                  <a:pt x="424" y="2"/>
                </a:lnTo>
                <a:lnTo>
                  <a:pt x="424" y="2"/>
                </a:lnTo>
                <a:lnTo>
                  <a:pt x="424" y="1"/>
                </a:lnTo>
                <a:lnTo>
                  <a:pt x="424" y="0"/>
                </a:lnTo>
                <a:lnTo>
                  <a:pt x="424" y="0"/>
                </a:lnTo>
                <a:lnTo>
                  <a:pt x="426" y="0"/>
                </a:lnTo>
                <a:lnTo>
                  <a:pt x="427" y="0"/>
                </a:lnTo>
                <a:lnTo>
                  <a:pt x="427" y="0"/>
                </a:lnTo>
                <a:close/>
                <a:moveTo>
                  <a:pt x="469" y="0"/>
                </a:moveTo>
                <a:lnTo>
                  <a:pt x="493" y="0"/>
                </a:lnTo>
                <a:lnTo>
                  <a:pt x="493" y="0"/>
                </a:lnTo>
                <a:lnTo>
                  <a:pt x="494" y="0"/>
                </a:lnTo>
                <a:lnTo>
                  <a:pt x="494" y="0"/>
                </a:lnTo>
                <a:lnTo>
                  <a:pt x="495" y="1"/>
                </a:lnTo>
                <a:lnTo>
                  <a:pt x="494" y="2"/>
                </a:lnTo>
                <a:lnTo>
                  <a:pt x="494" y="2"/>
                </a:lnTo>
                <a:lnTo>
                  <a:pt x="493" y="3"/>
                </a:lnTo>
                <a:lnTo>
                  <a:pt x="493" y="3"/>
                </a:lnTo>
                <a:lnTo>
                  <a:pt x="469" y="3"/>
                </a:lnTo>
                <a:lnTo>
                  <a:pt x="467" y="3"/>
                </a:lnTo>
                <a:lnTo>
                  <a:pt x="467" y="2"/>
                </a:lnTo>
                <a:lnTo>
                  <a:pt x="466" y="2"/>
                </a:lnTo>
                <a:lnTo>
                  <a:pt x="466" y="1"/>
                </a:lnTo>
                <a:lnTo>
                  <a:pt x="466" y="0"/>
                </a:lnTo>
                <a:lnTo>
                  <a:pt x="467" y="0"/>
                </a:lnTo>
                <a:lnTo>
                  <a:pt x="467" y="0"/>
                </a:lnTo>
                <a:lnTo>
                  <a:pt x="469" y="0"/>
                </a:lnTo>
                <a:lnTo>
                  <a:pt x="469" y="0"/>
                </a:lnTo>
                <a:close/>
                <a:moveTo>
                  <a:pt x="511" y="0"/>
                </a:moveTo>
                <a:lnTo>
                  <a:pt x="535" y="0"/>
                </a:lnTo>
                <a:lnTo>
                  <a:pt x="536" y="0"/>
                </a:lnTo>
                <a:lnTo>
                  <a:pt x="536" y="0"/>
                </a:lnTo>
                <a:lnTo>
                  <a:pt x="537" y="0"/>
                </a:lnTo>
                <a:lnTo>
                  <a:pt x="537" y="1"/>
                </a:lnTo>
                <a:lnTo>
                  <a:pt x="537" y="2"/>
                </a:lnTo>
                <a:lnTo>
                  <a:pt x="536" y="2"/>
                </a:lnTo>
                <a:lnTo>
                  <a:pt x="536" y="3"/>
                </a:lnTo>
                <a:lnTo>
                  <a:pt x="535" y="3"/>
                </a:lnTo>
                <a:lnTo>
                  <a:pt x="511" y="3"/>
                </a:lnTo>
                <a:lnTo>
                  <a:pt x="511" y="3"/>
                </a:lnTo>
                <a:lnTo>
                  <a:pt x="509" y="2"/>
                </a:lnTo>
                <a:lnTo>
                  <a:pt x="509" y="2"/>
                </a:lnTo>
                <a:lnTo>
                  <a:pt x="509" y="1"/>
                </a:lnTo>
                <a:lnTo>
                  <a:pt x="509" y="0"/>
                </a:lnTo>
                <a:lnTo>
                  <a:pt x="509" y="0"/>
                </a:lnTo>
                <a:lnTo>
                  <a:pt x="511" y="0"/>
                </a:lnTo>
                <a:lnTo>
                  <a:pt x="511" y="0"/>
                </a:lnTo>
                <a:lnTo>
                  <a:pt x="511" y="0"/>
                </a:lnTo>
                <a:close/>
                <a:moveTo>
                  <a:pt x="554" y="0"/>
                </a:moveTo>
                <a:lnTo>
                  <a:pt x="578" y="0"/>
                </a:lnTo>
                <a:lnTo>
                  <a:pt x="578" y="0"/>
                </a:lnTo>
                <a:lnTo>
                  <a:pt x="579" y="0"/>
                </a:lnTo>
                <a:lnTo>
                  <a:pt x="579" y="0"/>
                </a:lnTo>
                <a:lnTo>
                  <a:pt x="579" y="1"/>
                </a:lnTo>
                <a:lnTo>
                  <a:pt x="579" y="2"/>
                </a:lnTo>
                <a:lnTo>
                  <a:pt x="579" y="2"/>
                </a:lnTo>
                <a:lnTo>
                  <a:pt x="578" y="3"/>
                </a:lnTo>
                <a:lnTo>
                  <a:pt x="578" y="3"/>
                </a:lnTo>
                <a:lnTo>
                  <a:pt x="554" y="3"/>
                </a:lnTo>
                <a:lnTo>
                  <a:pt x="552" y="3"/>
                </a:lnTo>
                <a:lnTo>
                  <a:pt x="552" y="2"/>
                </a:lnTo>
                <a:lnTo>
                  <a:pt x="551" y="2"/>
                </a:lnTo>
                <a:lnTo>
                  <a:pt x="551" y="1"/>
                </a:lnTo>
                <a:lnTo>
                  <a:pt x="551" y="0"/>
                </a:lnTo>
                <a:lnTo>
                  <a:pt x="552" y="0"/>
                </a:lnTo>
                <a:lnTo>
                  <a:pt x="552" y="0"/>
                </a:lnTo>
                <a:lnTo>
                  <a:pt x="554" y="0"/>
                </a:lnTo>
                <a:lnTo>
                  <a:pt x="554" y="0"/>
                </a:lnTo>
                <a:close/>
                <a:moveTo>
                  <a:pt x="596" y="0"/>
                </a:moveTo>
                <a:lnTo>
                  <a:pt x="620" y="0"/>
                </a:lnTo>
                <a:lnTo>
                  <a:pt x="621" y="0"/>
                </a:lnTo>
                <a:lnTo>
                  <a:pt x="621" y="0"/>
                </a:lnTo>
                <a:lnTo>
                  <a:pt x="622" y="0"/>
                </a:lnTo>
                <a:lnTo>
                  <a:pt x="622" y="1"/>
                </a:lnTo>
                <a:lnTo>
                  <a:pt x="622" y="2"/>
                </a:lnTo>
                <a:lnTo>
                  <a:pt x="621" y="2"/>
                </a:lnTo>
                <a:lnTo>
                  <a:pt x="621" y="3"/>
                </a:lnTo>
                <a:lnTo>
                  <a:pt x="620" y="3"/>
                </a:lnTo>
                <a:lnTo>
                  <a:pt x="596" y="3"/>
                </a:lnTo>
                <a:lnTo>
                  <a:pt x="594" y="3"/>
                </a:lnTo>
                <a:lnTo>
                  <a:pt x="594" y="2"/>
                </a:lnTo>
                <a:lnTo>
                  <a:pt x="594" y="2"/>
                </a:lnTo>
                <a:lnTo>
                  <a:pt x="594" y="1"/>
                </a:lnTo>
                <a:lnTo>
                  <a:pt x="594" y="0"/>
                </a:lnTo>
                <a:lnTo>
                  <a:pt x="594" y="0"/>
                </a:lnTo>
                <a:lnTo>
                  <a:pt x="594" y="0"/>
                </a:lnTo>
                <a:lnTo>
                  <a:pt x="596" y="0"/>
                </a:lnTo>
                <a:lnTo>
                  <a:pt x="596" y="0"/>
                </a:lnTo>
                <a:close/>
                <a:moveTo>
                  <a:pt x="639" y="0"/>
                </a:moveTo>
                <a:lnTo>
                  <a:pt x="663" y="0"/>
                </a:lnTo>
                <a:lnTo>
                  <a:pt x="663" y="0"/>
                </a:lnTo>
                <a:lnTo>
                  <a:pt x="664" y="0"/>
                </a:lnTo>
                <a:lnTo>
                  <a:pt x="664" y="0"/>
                </a:lnTo>
                <a:lnTo>
                  <a:pt x="664" y="1"/>
                </a:lnTo>
                <a:lnTo>
                  <a:pt x="664" y="2"/>
                </a:lnTo>
                <a:lnTo>
                  <a:pt x="664" y="2"/>
                </a:lnTo>
                <a:lnTo>
                  <a:pt x="663" y="3"/>
                </a:lnTo>
                <a:lnTo>
                  <a:pt x="663" y="3"/>
                </a:lnTo>
                <a:lnTo>
                  <a:pt x="639" y="3"/>
                </a:lnTo>
                <a:lnTo>
                  <a:pt x="637" y="3"/>
                </a:lnTo>
                <a:lnTo>
                  <a:pt x="636" y="2"/>
                </a:lnTo>
                <a:lnTo>
                  <a:pt x="636" y="2"/>
                </a:lnTo>
                <a:lnTo>
                  <a:pt x="636" y="1"/>
                </a:lnTo>
                <a:lnTo>
                  <a:pt x="636" y="0"/>
                </a:lnTo>
                <a:lnTo>
                  <a:pt x="636" y="0"/>
                </a:lnTo>
                <a:lnTo>
                  <a:pt x="637" y="0"/>
                </a:lnTo>
                <a:lnTo>
                  <a:pt x="639" y="0"/>
                </a:lnTo>
                <a:lnTo>
                  <a:pt x="639" y="0"/>
                </a:lnTo>
                <a:close/>
                <a:moveTo>
                  <a:pt x="681" y="0"/>
                </a:moveTo>
                <a:lnTo>
                  <a:pt x="705" y="0"/>
                </a:lnTo>
                <a:lnTo>
                  <a:pt x="705" y="0"/>
                </a:lnTo>
                <a:lnTo>
                  <a:pt x="706" y="0"/>
                </a:lnTo>
                <a:lnTo>
                  <a:pt x="706" y="0"/>
                </a:lnTo>
                <a:lnTo>
                  <a:pt x="707" y="1"/>
                </a:lnTo>
                <a:lnTo>
                  <a:pt x="706" y="2"/>
                </a:lnTo>
                <a:lnTo>
                  <a:pt x="706" y="2"/>
                </a:lnTo>
                <a:lnTo>
                  <a:pt x="705" y="3"/>
                </a:lnTo>
                <a:lnTo>
                  <a:pt x="705" y="3"/>
                </a:lnTo>
                <a:lnTo>
                  <a:pt x="681" y="3"/>
                </a:lnTo>
                <a:lnTo>
                  <a:pt x="679" y="3"/>
                </a:lnTo>
                <a:lnTo>
                  <a:pt x="679" y="2"/>
                </a:lnTo>
                <a:lnTo>
                  <a:pt x="678" y="2"/>
                </a:lnTo>
                <a:lnTo>
                  <a:pt x="678" y="1"/>
                </a:lnTo>
                <a:lnTo>
                  <a:pt x="678" y="0"/>
                </a:lnTo>
                <a:lnTo>
                  <a:pt x="679" y="0"/>
                </a:lnTo>
                <a:lnTo>
                  <a:pt x="679" y="0"/>
                </a:lnTo>
                <a:lnTo>
                  <a:pt x="681" y="0"/>
                </a:lnTo>
                <a:lnTo>
                  <a:pt x="681" y="0"/>
                </a:lnTo>
                <a:close/>
                <a:moveTo>
                  <a:pt x="723" y="0"/>
                </a:moveTo>
                <a:lnTo>
                  <a:pt x="747" y="0"/>
                </a:lnTo>
                <a:lnTo>
                  <a:pt x="748" y="0"/>
                </a:lnTo>
                <a:lnTo>
                  <a:pt x="749" y="0"/>
                </a:lnTo>
                <a:lnTo>
                  <a:pt x="749" y="0"/>
                </a:lnTo>
                <a:lnTo>
                  <a:pt x="749" y="1"/>
                </a:lnTo>
                <a:lnTo>
                  <a:pt x="749" y="2"/>
                </a:lnTo>
                <a:lnTo>
                  <a:pt x="749" y="2"/>
                </a:lnTo>
                <a:lnTo>
                  <a:pt x="748" y="3"/>
                </a:lnTo>
                <a:lnTo>
                  <a:pt x="747" y="3"/>
                </a:lnTo>
                <a:lnTo>
                  <a:pt x="723" y="3"/>
                </a:lnTo>
                <a:lnTo>
                  <a:pt x="723" y="3"/>
                </a:lnTo>
                <a:lnTo>
                  <a:pt x="721" y="2"/>
                </a:lnTo>
                <a:lnTo>
                  <a:pt x="721" y="1"/>
                </a:lnTo>
                <a:lnTo>
                  <a:pt x="721" y="0"/>
                </a:lnTo>
                <a:lnTo>
                  <a:pt x="723" y="0"/>
                </a:lnTo>
                <a:lnTo>
                  <a:pt x="723" y="0"/>
                </a:lnTo>
                <a:lnTo>
                  <a:pt x="723" y="0"/>
                </a:lnTo>
                <a:close/>
                <a:moveTo>
                  <a:pt x="766" y="0"/>
                </a:moveTo>
                <a:lnTo>
                  <a:pt x="790" y="0"/>
                </a:lnTo>
                <a:lnTo>
                  <a:pt x="790" y="0"/>
                </a:lnTo>
                <a:lnTo>
                  <a:pt x="791" y="0"/>
                </a:lnTo>
                <a:lnTo>
                  <a:pt x="791" y="0"/>
                </a:lnTo>
                <a:lnTo>
                  <a:pt x="791" y="1"/>
                </a:lnTo>
                <a:lnTo>
                  <a:pt x="791" y="2"/>
                </a:lnTo>
                <a:lnTo>
                  <a:pt x="791" y="2"/>
                </a:lnTo>
                <a:lnTo>
                  <a:pt x="790" y="3"/>
                </a:lnTo>
                <a:lnTo>
                  <a:pt x="790" y="3"/>
                </a:lnTo>
                <a:lnTo>
                  <a:pt x="766" y="3"/>
                </a:lnTo>
                <a:lnTo>
                  <a:pt x="764" y="3"/>
                </a:lnTo>
                <a:lnTo>
                  <a:pt x="764" y="2"/>
                </a:lnTo>
                <a:lnTo>
                  <a:pt x="763" y="2"/>
                </a:lnTo>
                <a:lnTo>
                  <a:pt x="763" y="1"/>
                </a:lnTo>
                <a:lnTo>
                  <a:pt x="763" y="0"/>
                </a:lnTo>
                <a:lnTo>
                  <a:pt x="764" y="0"/>
                </a:lnTo>
                <a:lnTo>
                  <a:pt x="764" y="0"/>
                </a:lnTo>
                <a:lnTo>
                  <a:pt x="766" y="0"/>
                </a:lnTo>
                <a:lnTo>
                  <a:pt x="766" y="0"/>
                </a:lnTo>
                <a:close/>
                <a:moveTo>
                  <a:pt x="808" y="0"/>
                </a:moveTo>
                <a:lnTo>
                  <a:pt x="832" y="0"/>
                </a:lnTo>
                <a:lnTo>
                  <a:pt x="833" y="0"/>
                </a:lnTo>
                <a:lnTo>
                  <a:pt x="833" y="0"/>
                </a:lnTo>
                <a:lnTo>
                  <a:pt x="834" y="0"/>
                </a:lnTo>
                <a:lnTo>
                  <a:pt x="834" y="1"/>
                </a:lnTo>
                <a:lnTo>
                  <a:pt x="834" y="2"/>
                </a:lnTo>
                <a:lnTo>
                  <a:pt x="833" y="2"/>
                </a:lnTo>
                <a:lnTo>
                  <a:pt x="833" y="3"/>
                </a:lnTo>
                <a:lnTo>
                  <a:pt x="832" y="3"/>
                </a:lnTo>
                <a:lnTo>
                  <a:pt x="808" y="3"/>
                </a:lnTo>
                <a:lnTo>
                  <a:pt x="806" y="3"/>
                </a:lnTo>
                <a:lnTo>
                  <a:pt x="806" y="2"/>
                </a:lnTo>
                <a:lnTo>
                  <a:pt x="806" y="2"/>
                </a:lnTo>
                <a:lnTo>
                  <a:pt x="806" y="1"/>
                </a:lnTo>
                <a:lnTo>
                  <a:pt x="806" y="0"/>
                </a:lnTo>
                <a:lnTo>
                  <a:pt x="806" y="0"/>
                </a:lnTo>
                <a:lnTo>
                  <a:pt x="806" y="0"/>
                </a:lnTo>
                <a:lnTo>
                  <a:pt x="808" y="0"/>
                </a:lnTo>
                <a:lnTo>
                  <a:pt x="808" y="0"/>
                </a:lnTo>
                <a:close/>
                <a:moveTo>
                  <a:pt x="851" y="0"/>
                </a:moveTo>
                <a:lnTo>
                  <a:pt x="875" y="0"/>
                </a:lnTo>
                <a:lnTo>
                  <a:pt x="875" y="0"/>
                </a:lnTo>
                <a:lnTo>
                  <a:pt x="876" y="0"/>
                </a:lnTo>
                <a:lnTo>
                  <a:pt x="876" y="0"/>
                </a:lnTo>
                <a:lnTo>
                  <a:pt x="876" y="1"/>
                </a:lnTo>
                <a:lnTo>
                  <a:pt x="876" y="2"/>
                </a:lnTo>
                <a:lnTo>
                  <a:pt x="876" y="2"/>
                </a:lnTo>
                <a:lnTo>
                  <a:pt x="875" y="3"/>
                </a:lnTo>
                <a:lnTo>
                  <a:pt x="875" y="3"/>
                </a:lnTo>
                <a:lnTo>
                  <a:pt x="851" y="3"/>
                </a:lnTo>
                <a:lnTo>
                  <a:pt x="849" y="3"/>
                </a:lnTo>
                <a:lnTo>
                  <a:pt x="848" y="2"/>
                </a:lnTo>
                <a:lnTo>
                  <a:pt x="848" y="2"/>
                </a:lnTo>
                <a:lnTo>
                  <a:pt x="848" y="1"/>
                </a:lnTo>
                <a:lnTo>
                  <a:pt x="848" y="0"/>
                </a:lnTo>
                <a:lnTo>
                  <a:pt x="848" y="0"/>
                </a:lnTo>
                <a:lnTo>
                  <a:pt x="849" y="0"/>
                </a:lnTo>
                <a:lnTo>
                  <a:pt x="851" y="0"/>
                </a:lnTo>
                <a:lnTo>
                  <a:pt x="851" y="0"/>
                </a:lnTo>
                <a:close/>
                <a:moveTo>
                  <a:pt x="893" y="0"/>
                </a:moveTo>
                <a:lnTo>
                  <a:pt x="917" y="0"/>
                </a:lnTo>
                <a:lnTo>
                  <a:pt x="918" y="0"/>
                </a:lnTo>
                <a:lnTo>
                  <a:pt x="918" y="0"/>
                </a:lnTo>
                <a:lnTo>
                  <a:pt x="918" y="0"/>
                </a:lnTo>
                <a:lnTo>
                  <a:pt x="919" y="1"/>
                </a:lnTo>
                <a:lnTo>
                  <a:pt x="918" y="2"/>
                </a:lnTo>
                <a:lnTo>
                  <a:pt x="918" y="2"/>
                </a:lnTo>
                <a:lnTo>
                  <a:pt x="918" y="3"/>
                </a:lnTo>
                <a:lnTo>
                  <a:pt x="917" y="3"/>
                </a:lnTo>
                <a:lnTo>
                  <a:pt x="893" y="3"/>
                </a:lnTo>
                <a:lnTo>
                  <a:pt x="891" y="3"/>
                </a:lnTo>
                <a:lnTo>
                  <a:pt x="891" y="2"/>
                </a:lnTo>
                <a:lnTo>
                  <a:pt x="890" y="2"/>
                </a:lnTo>
                <a:lnTo>
                  <a:pt x="890" y="1"/>
                </a:lnTo>
                <a:lnTo>
                  <a:pt x="890" y="0"/>
                </a:lnTo>
                <a:lnTo>
                  <a:pt x="891" y="0"/>
                </a:lnTo>
                <a:lnTo>
                  <a:pt x="891" y="0"/>
                </a:lnTo>
                <a:lnTo>
                  <a:pt x="893" y="0"/>
                </a:lnTo>
                <a:lnTo>
                  <a:pt x="893" y="0"/>
                </a:lnTo>
                <a:close/>
                <a:moveTo>
                  <a:pt x="934" y="0"/>
                </a:moveTo>
                <a:lnTo>
                  <a:pt x="959" y="0"/>
                </a:lnTo>
                <a:lnTo>
                  <a:pt x="960" y="0"/>
                </a:lnTo>
                <a:lnTo>
                  <a:pt x="961" y="0"/>
                </a:lnTo>
                <a:lnTo>
                  <a:pt x="961" y="0"/>
                </a:lnTo>
                <a:lnTo>
                  <a:pt x="961" y="1"/>
                </a:lnTo>
                <a:lnTo>
                  <a:pt x="961" y="2"/>
                </a:lnTo>
                <a:lnTo>
                  <a:pt x="961" y="2"/>
                </a:lnTo>
                <a:lnTo>
                  <a:pt x="960" y="3"/>
                </a:lnTo>
                <a:lnTo>
                  <a:pt x="959" y="3"/>
                </a:lnTo>
                <a:lnTo>
                  <a:pt x="934" y="3"/>
                </a:lnTo>
                <a:lnTo>
                  <a:pt x="934" y="3"/>
                </a:lnTo>
                <a:lnTo>
                  <a:pt x="933" y="2"/>
                </a:lnTo>
                <a:lnTo>
                  <a:pt x="933" y="2"/>
                </a:lnTo>
                <a:lnTo>
                  <a:pt x="933" y="1"/>
                </a:lnTo>
                <a:lnTo>
                  <a:pt x="933" y="0"/>
                </a:lnTo>
                <a:lnTo>
                  <a:pt x="933" y="0"/>
                </a:lnTo>
                <a:lnTo>
                  <a:pt x="934" y="0"/>
                </a:lnTo>
                <a:lnTo>
                  <a:pt x="934" y="0"/>
                </a:lnTo>
                <a:lnTo>
                  <a:pt x="934" y="0"/>
                </a:lnTo>
                <a:close/>
                <a:moveTo>
                  <a:pt x="978" y="0"/>
                </a:moveTo>
                <a:lnTo>
                  <a:pt x="1002" y="0"/>
                </a:lnTo>
                <a:lnTo>
                  <a:pt x="1002" y="0"/>
                </a:lnTo>
                <a:lnTo>
                  <a:pt x="1003" y="0"/>
                </a:lnTo>
                <a:lnTo>
                  <a:pt x="1003" y="0"/>
                </a:lnTo>
                <a:lnTo>
                  <a:pt x="1003" y="1"/>
                </a:lnTo>
                <a:lnTo>
                  <a:pt x="1003" y="2"/>
                </a:lnTo>
                <a:lnTo>
                  <a:pt x="1003" y="2"/>
                </a:lnTo>
                <a:lnTo>
                  <a:pt x="1002" y="3"/>
                </a:lnTo>
                <a:lnTo>
                  <a:pt x="1002" y="3"/>
                </a:lnTo>
                <a:lnTo>
                  <a:pt x="978" y="3"/>
                </a:lnTo>
                <a:lnTo>
                  <a:pt x="976" y="3"/>
                </a:lnTo>
                <a:lnTo>
                  <a:pt x="976" y="2"/>
                </a:lnTo>
                <a:lnTo>
                  <a:pt x="975" y="2"/>
                </a:lnTo>
                <a:lnTo>
                  <a:pt x="975" y="1"/>
                </a:lnTo>
                <a:lnTo>
                  <a:pt x="975" y="0"/>
                </a:lnTo>
                <a:lnTo>
                  <a:pt x="976" y="0"/>
                </a:lnTo>
                <a:lnTo>
                  <a:pt x="976" y="0"/>
                </a:lnTo>
                <a:lnTo>
                  <a:pt x="978" y="0"/>
                </a:lnTo>
                <a:lnTo>
                  <a:pt x="978" y="0"/>
                </a:lnTo>
                <a:close/>
                <a:moveTo>
                  <a:pt x="1020" y="0"/>
                </a:moveTo>
                <a:lnTo>
                  <a:pt x="1044" y="0"/>
                </a:lnTo>
                <a:lnTo>
                  <a:pt x="1045" y="0"/>
                </a:lnTo>
                <a:lnTo>
                  <a:pt x="1045" y="0"/>
                </a:lnTo>
                <a:lnTo>
                  <a:pt x="1046" y="0"/>
                </a:lnTo>
                <a:lnTo>
                  <a:pt x="1046" y="1"/>
                </a:lnTo>
                <a:lnTo>
                  <a:pt x="1046" y="2"/>
                </a:lnTo>
                <a:lnTo>
                  <a:pt x="1045" y="2"/>
                </a:lnTo>
                <a:lnTo>
                  <a:pt x="1045" y="3"/>
                </a:lnTo>
                <a:lnTo>
                  <a:pt x="1044" y="3"/>
                </a:lnTo>
                <a:lnTo>
                  <a:pt x="1020" y="3"/>
                </a:lnTo>
                <a:lnTo>
                  <a:pt x="1020" y="3"/>
                </a:lnTo>
                <a:lnTo>
                  <a:pt x="1018" y="2"/>
                </a:lnTo>
                <a:lnTo>
                  <a:pt x="1018" y="2"/>
                </a:lnTo>
                <a:lnTo>
                  <a:pt x="1018" y="1"/>
                </a:lnTo>
                <a:lnTo>
                  <a:pt x="1018" y="0"/>
                </a:lnTo>
                <a:lnTo>
                  <a:pt x="1018" y="0"/>
                </a:lnTo>
                <a:lnTo>
                  <a:pt x="1020" y="0"/>
                </a:lnTo>
                <a:lnTo>
                  <a:pt x="1020" y="0"/>
                </a:lnTo>
                <a:lnTo>
                  <a:pt x="1020" y="0"/>
                </a:lnTo>
                <a:close/>
                <a:moveTo>
                  <a:pt x="1055" y="3"/>
                </a:moveTo>
                <a:lnTo>
                  <a:pt x="1030" y="3"/>
                </a:lnTo>
                <a:lnTo>
                  <a:pt x="1029" y="3"/>
                </a:lnTo>
                <a:lnTo>
                  <a:pt x="1029" y="2"/>
                </a:lnTo>
                <a:lnTo>
                  <a:pt x="1028" y="2"/>
                </a:lnTo>
                <a:lnTo>
                  <a:pt x="1028" y="1"/>
                </a:lnTo>
                <a:lnTo>
                  <a:pt x="1028" y="0"/>
                </a:lnTo>
                <a:lnTo>
                  <a:pt x="1029" y="0"/>
                </a:lnTo>
                <a:lnTo>
                  <a:pt x="1029" y="0"/>
                </a:lnTo>
                <a:lnTo>
                  <a:pt x="1030" y="0"/>
                </a:lnTo>
                <a:lnTo>
                  <a:pt x="1055" y="0"/>
                </a:lnTo>
                <a:lnTo>
                  <a:pt x="1056" y="0"/>
                </a:lnTo>
                <a:lnTo>
                  <a:pt x="1056" y="0"/>
                </a:lnTo>
                <a:lnTo>
                  <a:pt x="1057" y="1"/>
                </a:lnTo>
                <a:lnTo>
                  <a:pt x="1056" y="2"/>
                </a:lnTo>
                <a:lnTo>
                  <a:pt x="1056" y="3"/>
                </a:lnTo>
                <a:lnTo>
                  <a:pt x="1055" y="3"/>
                </a:lnTo>
                <a:lnTo>
                  <a:pt x="1055" y="3"/>
                </a:lnTo>
                <a:close/>
                <a:moveTo>
                  <a:pt x="1013" y="3"/>
                </a:moveTo>
                <a:lnTo>
                  <a:pt x="988" y="3"/>
                </a:lnTo>
                <a:lnTo>
                  <a:pt x="987" y="3"/>
                </a:lnTo>
                <a:lnTo>
                  <a:pt x="986" y="2"/>
                </a:lnTo>
                <a:lnTo>
                  <a:pt x="986" y="2"/>
                </a:lnTo>
                <a:lnTo>
                  <a:pt x="986" y="1"/>
                </a:lnTo>
                <a:lnTo>
                  <a:pt x="986" y="0"/>
                </a:lnTo>
                <a:lnTo>
                  <a:pt x="986" y="0"/>
                </a:lnTo>
                <a:lnTo>
                  <a:pt x="987" y="0"/>
                </a:lnTo>
                <a:lnTo>
                  <a:pt x="988" y="0"/>
                </a:lnTo>
                <a:lnTo>
                  <a:pt x="1013" y="0"/>
                </a:lnTo>
                <a:lnTo>
                  <a:pt x="1013" y="0"/>
                </a:lnTo>
                <a:lnTo>
                  <a:pt x="1014" y="0"/>
                </a:lnTo>
                <a:lnTo>
                  <a:pt x="1014" y="0"/>
                </a:lnTo>
                <a:lnTo>
                  <a:pt x="1014" y="1"/>
                </a:lnTo>
                <a:lnTo>
                  <a:pt x="1014" y="2"/>
                </a:lnTo>
                <a:lnTo>
                  <a:pt x="1014" y="2"/>
                </a:lnTo>
                <a:lnTo>
                  <a:pt x="1013" y="3"/>
                </a:lnTo>
                <a:lnTo>
                  <a:pt x="1013" y="3"/>
                </a:lnTo>
                <a:lnTo>
                  <a:pt x="1013" y="3"/>
                </a:lnTo>
                <a:close/>
                <a:moveTo>
                  <a:pt x="970" y="3"/>
                </a:moveTo>
                <a:lnTo>
                  <a:pt x="945" y="3"/>
                </a:lnTo>
                <a:lnTo>
                  <a:pt x="945" y="3"/>
                </a:lnTo>
                <a:lnTo>
                  <a:pt x="944" y="2"/>
                </a:lnTo>
                <a:lnTo>
                  <a:pt x="944" y="2"/>
                </a:lnTo>
                <a:lnTo>
                  <a:pt x="944" y="1"/>
                </a:lnTo>
                <a:lnTo>
                  <a:pt x="944" y="0"/>
                </a:lnTo>
                <a:lnTo>
                  <a:pt x="944" y="0"/>
                </a:lnTo>
                <a:lnTo>
                  <a:pt x="945" y="0"/>
                </a:lnTo>
                <a:lnTo>
                  <a:pt x="945" y="0"/>
                </a:lnTo>
                <a:lnTo>
                  <a:pt x="970" y="0"/>
                </a:lnTo>
                <a:lnTo>
                  <a:pt x="971" y="0"/>
                </a:lnTo>
                <a:lnTo>
                  <a:pt x="971" y="0"/>
                </a:lnTo>
                <a:lnTo>
                  <a:pt x="972" y="0"/>
                </a:lnTo>
                <a:lnTo>
                  <a:pt x="972" y="1"/>
                </a:lnTo>
                <a:lnTo>
                  <a:pt x="972" y="2"/>
                </a:lnTo>
                <a:lnTo>
                  <a:pt x="971" y="2"/>
                </a:lnTo>
                <a:lnTo>
                  <a:pt x="971" y="3"/>
                </a:lnTo>
                <a:lnTo>
                  <a:pt x="970" y="3"/>
                </a:lnTo>
                <a:lnTo>
                  <a:pt x="970" y="3"/>
                </a:lnTo>
                <a:close/>
                <a:moveTo>
                  <a:pt x="928" y="3"/>
                </a:moveTo>
                <a:lnTo>
                  <a:pt x="903" y="3"/>
                </a:lnTo>
                <a:lnTo>
                  <a:pt x="902" y="3"/>
                </a:lnTo>
                <a:lnTo>
                  <a:pt x="902" y="2"/>
                </a:lnTo>
                <a:lnTo>
                  <a:pt x="901" y="2"/>
                </a:lnTo>
                <a:lnTo>
                  <a:pt x="901" y="1"/>
                </a:lnTo>
                <a:lnTo>
                  <a:pt x="901" y="0"/>
                </a:lnTo>
                <a:lnTo>
                  <a:pt x="902" y="0"/>
                </a:lnTo>
                <a:lnTo>
                  <a:pt x="902" y="0"/>
                </a:lnTo>
                <a:lnTo>
                  <a:pt x="903" y="0"/>
                </a:lnTo>
                <a:lnTo>
                  <a:pt x="928" y="0"/>
                </a:lnTo>
                <a:lnTo>
                  <a:pt x="928" y="0"/>
                </a:lnTo>
                <a:lnTo>
                  <a:pt x="929" y="0"/>
                </a:lnTo>
                <a:lnTo>
                  <a:pt x="929" y="0"/>
                </a:lnTo>
                <a:lnTo>
                  <a:pt x="930" y="1"/>
                </a:lnTo>
                <a:lnTo>
                  <a:pt x="929" y="2"/>
                </a:lnTo>
                <a:lnTo>
                  <a:pt x="929" y="2"/>
                </a:lnTo>
                <a:lnTo>
                  <a:pt x="928" y="3"/>
                </a:lnTo>
                <a:lnTo>
                  <a:pt x="928" y="3"/>
                </a:lnTo>
                <a:lnTo>
                  <a:pt x="928" y="3"/>
                </a:lnTo>
                <a:close/>
                <a:moveTo>
                  <a:pt x="885" y="3"/>
                </a:moveTo>
                <a:lnTo>
                  <a:pt x="860" y="3"/>
                </a:lnTo>
                <a:lnTo>
                  <a:pt x="860" y="3"/>
                </a:lnTo>
                <a:lnTo>
                  <a:pt x="859" y="2"/>
                </a:lnTo>
                <a:lnTo>
                  <a:pt x="859" y="2"/>
                </a:lnTo>
                <a:lnTo>
                  <a:pt x="859" y="1"/>
                </a:lnTo>
                <a:lnTo>
                  <a:pt x="859" y="0"/>
                </a:lnTo>
                <a:lnTo>
                  <a:pt x="859" y="0"/>
                </a:lnTo>
                <a:lnTo>
                  <a:pt x="860" y="0"/>
                </a:lnTo>
                <a:lnTo>
                  <a:pt x="860" y="0"/>
                </a:lnTo>
                <a:lnTo>
                  <a:pt x="885" y="0"/>
                </a:lnTo>
                <a:lnTo>
                  <a:pt x="886" y="0"/>
                </a:lnTo>
                <a:lnTo>
                  <a:pt x="887" y="0"/>
                </a:lnTo>
                <a:lnTo>
                  <a:pt x="887" y="0"/>
                </a:lnTo>
                <a:lnTo>
                  <a:pt x="887" y="1"/>
                </a:lnTo>
                <a:lnTo>
                  <a:pt x="887" y="2"/>
                </a:lnTo>
                <a:lnTo>
                  <a:pt x="887" y="2"/>
                </a:lnTo>
                <a:lnTo>
                  <a:pt x="886" y="3"/>
                </a:lnTo>
                <a:lnTo>
                  <a:pt x="885" y="3"/>
                </a:lnTo>
                <a:lnTo>
                  <a:pt x="885" y="3"/>
                </a:lnTo>
                <a:close/>
                <a:moveTo>
                  <a:pt x="843" y="3"/>
                </a:moveTo>
                <a:lnTo>
                  <a:pt x="818" y="3"/>
                </a:lnTo>
                <a:lnTo>
                  <a:pt x="817" y="3"/>
                </a:lnTo>
                <a:lnTo>
                  <a:pt x="817" y="2"/>
                </a:lnTo>
                <a:lnTo>
                  <a:pt x="816" y="2"/>
                </a:lnTo>
                <a:lnTo>
                  <a:pt x="816" y="1"/>
                </a:lnTo>
                <a:lnTo>
                  <a:pt x="816" y="0"/>
                </a:lnTo>
                <a:lnTo>
                  <a:pt x="817" y="0"/>
                </a:lnTo>
                <a:lnTo>
                  <a:pt x="817" y="0"/>
                </a:lnTo>
                <a:lnTo>
                  <a:pt x="818" y="0"/>
                </a:lnTo>
                <a:lnTo>
                  <a:pt x="843" y="0"/>
                </a:lnTo>
                <a:lnTo>
                  <a:pt x="844" y="0"/>
                </a:lnTo>
                <a:lnTo>
                  <a:pt x="844" y="0"/>
                </a:lnTo>
                <a:lnTo>
                  <a:pt x="844" y="0"/>
                </a:lnTo>
                <a:lnTo>
                  <a:pt x="845" y="1"/>
                </a:lnTo>
                <a:lnTo>
                  <a:pt x="844" y="2"/>
                </a:lnTo>
                <a:lnTo>
                  <a:pt x="844" y="2"/>
                </a:lnTo>
                <a:lnTo>
                  <a:pt x="844" y="3"/>
                </a:lnTo>
                <a:lnTo>
                  <a:pt x="843" y="3"/>
                </a:lnTo>
                <a:lnTo>
                  <a:pt x="843" y="3"/>
                </a:lnTo>
                <a:close/>
                <a:moveTo>
                  <a:pt x="801" y="3"/>
                </a:moveTo>
                <a:lnTo>
                  <a:pt x="776" y="3"/>
                </a:lnTo>
                <a:lnTo>
                  <a:pt x="775" y="3"/>
                </a:lnTo>
                <a:lnTo>
                  <a:pt x="774" y="2"/>
                </a:lnTo>
                <a:lnTo>
                  <a:pt x="774" y="1"/>
                </a:lnTo>
                <a:lnTo>
                  <a:pt x="774" y="0"/>
                </a:lnTo>
                <a:lnTo>
                  <a:pt x="775" y="0"/>
                </a:lnTo>
                <a:lnTo>
                  <a:pt x="776" y="0"/>
                </a:lnTo>
                <a:lnTo>
                  <a:pt x="801" y="0"/>
                </a:lnTo>
                <a:lnTo>
                  <a:pt x="801" y="0"/>
                </a:lnTo>
                <a:lnTo>
                  <a:pt x="802" y="0"/>
                </a:lnTo>
                <a:lnTo>
                  <a:pt x="802" y="0"/>
                </a:lnTo>
                <a:lnTo>
                  <a:pt x="802" y="1"/>
                </a:lnTo>
                <a:lnTo>
                  <a:pt x="802" y="2"/>
                </a:lnTo>
                <a:lnTo>
                  <a:pt x="802" y="2"/>
                </a:lnTo>
                <a:lnTo>
                  <a:pt x="801" y="3"/>
                </a:lnTo>
                <a:lnTo>
                  <a:pt x="801" y="3"/>
                </a:lnTo>
                <a:lnTo>
                  <a:pt x="801" y="3"/>
                </a:lnTo>
                <a:close/>
                <a:moveTo>
                  <a:pt x="758" y="3"/>
                </a:moveTo>
                <a:lnTo>
                  <a:pt x="733" y="3"/>
                </a:lnTo>
                <a:lnTo>
                  <a:pt x="732" y="3"/>
                </a:lnTo>
                <a:lnTo>
                  <a:pt x="732" y="2"/>
                </a:lnTo>
                <a:lnTo>
                  <a:pt x="732" y="2"/>
                </a:lnTo>
                <a:lnTo>
                  <a:pt x="732" y="1"/>
                </a:lnTo>
                <a:lnTo>
                  <a:pt x="732" y="0"/>
                </a:lnTo>
                <a:lnTo>
                  <a:pt x="732" y="0"/>
                </a:lnTo>
                <a:lnTo>
                  <a:pt x="732" y="0"/>
                </a:lnTo>
                <a:lnTo>
                  <a:pt x="733" y="0"/>
                </a:lnTo>
                <a:lnTo>
                  <a:pt x="758" y="0"/>
                </a:lnTo>
                <a:lnTo>
                  <a:pt x="759" y="0"/>
                </a:lnTo>
                <a:lnTo>
                  <a:pt x="759" y="0"/>
                </a:lnTo>
                <a:lnTo>
                  <a:pt x="760" y="0"/>
                </a:lnTo>
                <a:lnTo>
                  <a:pt x="760" y="1"/>
                </a:lnTo>
                <a:lnTo>
                  <a:pt x="760" y="2"/>
                </a:lnTo>
                <a:lnTo>
                  <a:pt x="759" y="2"/>
                </a:lnTo>
                <a:lnTo>
                  <a:pt x="759" y="3"/>
                </a:lnTo>
                <a:lnTo>
                  <a:pt x="758" y="3"/>
                </a:lnTo>
                <a:lnTo>
                  <a:pt x="758" y="3"/>
                </a:lnTo>
                <a:close/>
                <a:moveTo>
                  <a:pt x="716" y="3"/>
                </a:moveTo>
                <a:lnTo>
                  <a:pt x="691" y="3"/>
                </a:lnTo>
                <a:lnTo>
                  <a:pt x="690" y="3"/>
                </a:lnTo>
                <a:lnTo>
                  <a:pt x="690" y="2"/>
                </a:lnTo>
                <a:lnTo>
                  <a:pt x="689" y="2"/>
                </a:lnTo>
                <a:lnTo>
                  <a:pt x="689" y="1"/>
                </a:lnTo>
                <a:lnTo>
                  <a:pt x="689" y="0"/>
                </a:lnTo>
                <a:lnTo>
                  <a:pt x="690" y="0"/>
                </a:lnTo>
                <a:lnTo>
                  <a:pt x="690" y="0"/>
                </a:lnTo>
                <a:lnTo>
                  <a:pt x="691" y="0"/>
                </a:lnTo>
                <a:lnTo>
                  <a:pt x="716" y="0"/>
                </a:lnTo>
                <a:lnTo>
                  <a:pt x="716" y="0"/>
                </a:lnTo>
                <a:lnTo>
                  <a:pt x="717" y="0"/>
                </a:lnTo>
                <a:lnTo>
                  <a:pt x="717" y="0"/>
                </a:lnTo>
                <a:lnTo>
                  <a:pt x="717" y="1"/>
                </a:lnTo>
                <a:lnTo>
                  <a:pt x="717" y="2"/>
                </a:lnTo>
                <a:lnTo>
                  <a:pt x="717" y="2"/>
                </a:lnTo>
                <a:lnTo>
                  <a:pt x="716" y="3"/>
                </a:lnTo>
                <a:lnTo>
                  <a:pt x="716" y="3"/>
                </a:lnTo>
                <a:lnTo>
                  <a:pt x="716" y="3"/>
                </a:lnTo>
                <a:close/>
                <a:moveTo>
                  <a:pt x="673" y="3"/>
                </a:moveTo>
                <a:lnTo>
                  <a:pt x="648" y="3"/>
                </a:lnTo>
                <a:lnTo>
                  <a:pt x="648" y="3"/>
                </a:lnTo>
                <a:lnTo>
                  <a:pt x="647" y="2"/>
                </a:lnTo>
                <a:lnTo>
                  <a:pt x="647" y="2"/>
                </a:lnTo>
                <a:lnTo>
                  <a:pt x="647" y="1"/>
                </a:lnTo>
                <a:lnTo>
                  <a:pt x="647" y="0"/>
                </a:lnTo>
                <a:lnTo>
                  <a:pt x="647" y="0"/>
                </a:lnTo>
                <a:lnTo>
                  <a:pt x="648" y="0"/>
                </a:lnTo>
                <a:lnTo>
                  <a:pt x="648" y="0"/>
                </a:lnTo>
                <a:lnTo>
                  <a:pt x="673" y="0"/>
                </a:lnTo>
                <a:lnTo>
                  <a:pt x="674" y="0"/>
                </a:lnTo>
                <a:lnTo>
                  <a:pt x="675" y="0"/>
                </a:lnTo>
                <a:lnTo>
                  <a:pt x="675" y="0"/>
                </a:lnTo>
                <a:lnTo>
                  <a:pt x="675" y="1"/>
                </a:lnTo>
                <a:lnTo>
                  <a:pt x="675" y="2"/>
                </a:lnTo>
                <a:lnTo>
                  <a:pt x="675" y="2"/>
                </a:lnTo>
                <a:lnTo>
                  <a:pt x="674" y="3"/>
                </a:lnTo>
                <a:lnTo>
                  <a:pt x="673" y="3"/>
                </a:lnTo>
                <a:lnTo>
                  <a:pt x="673" y="3"/>
                </a:lnTo>
                <a:close/>
                <a:moveTo>
                  <a:pt x="631" y="3"/>
                </a:moveTo>
                <a:lnTo>
                  <a:pt x="606" y="3"/>
                </a:lnTo>
                <a:lnTo>
                  <a:pt x="605" y="3"/>
                </a:lnTo>
                <a:lnTo>
                  <a:pt x="605" y="2"/>
                </a:lnTo>
                <a:lnTo>
                  <a:pt x="604" y="2"/>
                </a:lnTo>
                <a:lnTo>
                  <a:pt x="604" y="1"/>
                </a:lnTo>
                <a:lnTo>
                  <a:pt x="604" y="0"/>
                </a:lnTo>
                <a:lnTo>
                  <a:pt x="605" y="0"/>
                </a:lnTo>
                <a:lnTo>
                  <a:pt x="605" y="0"/>
                </a:lnTo>
                <a:lnTo>
                  <a:pt x="606" y="0"/>
                </a:lnTo>
                <a:lnTo>
                  <a:pt x="631" y="0"/>
                </a:lnTo>
                <a:lnTo>
                  <a:pt x="632" y="0"/>
                </a:lnTo>
                <a:lnTo>
                  <a:pt x="632" y="0"/>
                </a:lnTo>
                <a:lnTo>
                  <a:pt x="632" y="0"/>
                </a:lnTo>
                <a:lnTo>
                  <a:pt x="633" y="1"/>
                </a:lnTo>
                <a:lnTo>
                  <a:pt x="632" y="2"/>
                </a:lnTo>
                <a:lnTo>
                  <a:pt x="632" y="2"/>
                </a:lnTo>
                <a:lnTo>
                  <a:pt x="632" y="3"/>
                </a:lnTo>
                <a:lnTo>
                  <a:pt x="631" y="3"/>
                </a:lnTo>
                <a:lnTo>
                  <a:pt x="631" y="3"/>
                </a:lnTo>
                <a:close/>
                <a:moveTo>
                  <a:pt x="589" y="3"/>
                </a:moveTo>
                <a:lnTo>
                  <a:pt x="564" y="3"/>
                </a:lnTo>
                <a:lnTo>
                  <a:pt x="563" y="3"/>
                </a:lnTo>
                <a:lnTo>
                  <a:pt x="562" y="2"/>
                </a:lnTo>
                <a:lnTo>
                  <a:pt x="562" y="2"/>
                </a:lnTo>
                <a:lnTo>
                  <a:pt x="562" y="1"/>
                </a:lnTo>
                <a:lnTo>
                  <a:pt x="562" y="0"/>
                </a:lnTo>
                <a:lnTo>
                  <a:pt x="562" y="0"/>
                </a:lnTo>
                <a:lnTo>
                  <a:pt x="563" y="0"/>
                </a:lnTo>
                <a:lnTo>
                  <a:pt x="564" y="0"/>
                </a:lnTo>
                <a:lnTo>
                  <a:pt x="589" y="0"/>
                </a:lnTo>
                <a:lnTo>
                  <a:pt x="589" y="0"/>
                </a:lnTo>
                <a:lnTo>
                  <a:pt x="590" y="0"/>
                </a:lnTo>
                <a:lnTo>
                  <a:pt x="590" y="1"/>
                </a:lnTo>
                <a:lnTo>
                  <a:pt x="590" y="2"/>
                </a:lnTo>
                <a:lnTo>
                  <a:pt x="589" y="3"/>
                </a:lnTo>
                <a:lnTo>
                  <a:pt x="589" y="3"/>
                </a:lnTo>
                <a:lnTo>
                  <a:pt x="589" y="3"/>
                </a:lnTo>
                <a:close/>
                <a:moveTo>
                  <a:pt x="546" y="3"/>
                </a:moveTo>
                <a:lnTo>
                  <a:pt x="521" y="3"/>
                </a:lnTo>
                <a:lnTo>
                  <a:pt x="520" y="3"/>
                </a:lnTo>
                <a:lnTo>
                  <a:pt x="520" y="2"/>
                </a:lnTo>
                <a:lnTo>
                  <a:pt x="520" y="2"/>
                </a:lnTo>
                <a:lnTo>
                  <a:pt x="520" y="1"/>
                </a:lnTo>
                <a:lnTo>
                  <a:pt x="520" y="0"/>
                </a:lnTo>
                <a:lnTo>
                  <a:pt x="520" y="0"/>
                </a:lnTo>
                <a:lnTo>
                  <a:pt x="520" y="0"/>
                </a:lnTo>
                <a:lnTo>
                  <a:pt x="521" y="0"/>
                </a:lnTo>
                <a:lnTo>
                  <a:pt x="546" y="0"/>
                </a:lnTo>
                <a:lnTo>
                  <a:pt x="547" y="0"/>
                </a:lnTo>
                <a:lnTo>
                  <a:pt x="547" y="0"/>
                </a:lnTo>
                <a:lnTo>
                  <a:pt x="548" y="0"/>
                </a:lnTo>
                <a:lnTo>
                  <a:pt x="548" y="1"/>
                </a:lnTo>
                <a:lnTo>
                  <a:pt x="548" y="2"/>
                </a:lnTo>
                <a:lnTo>
                  <a:pt x="547" y="2"/>
                </a:lnTo>
                <a:lnTo>
                  <a:pt x="547" y="3"/>
                </a:lnTo>
                <a:lnTo>
                  <a:pt x="546" y="3"/>
                </a:lnTo>
                <a:lnTo>
                  <a:pt x="546" y="3"/>
                </a:lnTo>
                <a:close/>
                <a:moveTo>
                  <a:pt x="504" y="3"/>
                </a:moveTo>
                <a:lnTo>
                  <a:pt x="479" y="3"/>
                </a:lnTo>
                <a:lnTo>
                  <a:pt x="478" y="3"/>
                </a:lnTo>
                <a:lnTo>
                  <a:pt x="478" y="2"/>
                </a:lnTo>
                <a:lnTo>
                  <a:pt x="477" y="2"/>
                </a:lnTo>
                <a:lnTo>
                  <a:pt x="477" y="1"/>
                </a:lnTo>
                <a:lnTo>
                  <a:pt x="477" y="0"/>
                </a:lnTo>
                <a:lnTo>
                  <a:pt x="478" y="0"/>
                </a:lnTo>
                <a:lnTo>
                  <a:pt x="478" y="0"/>
                </a:lnTo>
                <a:lnTo>
                  <a:pt x="479" y="0"/>
                </a:lnTo>
                <a:lnTo>
                  <a:pt x="504" y="0"/>
                </a:lnTo>
                <a:lnTo>
                  <a:pt x="504" y="0"/>
                </a:lnTo>
                <a:lnTo>
                  <a:pt x="505" y="0"/>
                </a:lnTo>
                <a:lnTo>
                  <a:pt x="505" y="0"/>
                </a:lnTo>
                <a:lnTo>
                  <a:pt x="505" y="1"/>
                </a:lnTo>
                <a:lnTo>
                  <a:pt x="505" y="2"/>
                </a:lnTo>
                <a:lnTo>
                  <a:pt x="505" y="2"/>
                </a:lnTo>
                <a:lnTo>
                  <a:pt x="504" y="3"/>
                </a:lnTo>
                <a:lnTo>
                  <a:pt x="504" y="3"/>
                </a:lnTo>
                <a:lnTo>
                  <a:pt x="504" y="3"/>
                </a:lnTo>
                <a:close/>
                <a:moveTo>
                  <a:pt x="461" y="3"/>
                </a:moveTo>
                <a:lnTo>
                  <a:pt x="436" y="3"/>
                </a:lnTo>
                <a:lnTo>
                  <a:pt x="436" y="3"/>
                </a:lnTo>
                <a:lnTo>
                  <a:pt x="435" y="2"/>
                </a:lnTo>
                <a:lnTo>
                  <a:pt x="435" y="2"/>
                </a:lnTo>
                <a:lnTo>
                  <a:pt x="435" y="1"/>
                </a:lnTo>
                <a:lnTo>
                  <a:pt x="435" y="0"/>
                </a:lnTo>
                <a:lnTo>
                  <a:pt x="435" y="0"/>
                </a:lnTo>
                <a:lnTo>
                  <a:pt x="436" y="0"/>
                </a:lnTo>
                <a:lnTo>
                  <a:pt x="436" y="0"/>
                </a:lnTo>
                <a:lnTo>
                  <a:pt x="461" y="0"/>
                </a:lnTo>
                <a:lnTo>
                  <a:pt x="462" y="0"/>
                </a:lnTo>
                <a:lnTo>
                  <a:pt x="463" y="0"/>
                </a:lnTo>
                <a:lnTo>
                  <a:pt x="463" y="0"/>
                </a:lnTo>
                <a:lnTo>
                  <a:pt x="463" y="1"/>
                </a:lnTo>
                <a:lnTo>
                  <a:pt x="463" y="2"/>
                </a:lnTo>
                <a:lnTo>
                  <a:pt x="463" y="2"/>
                </a:lnTo>
                <a:lnTo>
                  <a:pt x="462" y="3"/>
                </a:lnTo>
                <a:lnTo>
                  <a:pt x="461" y="3"/>
                </a:lnTo>
                <a:lnTo>
                  <a:pt x="461" y="3"/>
                </a:lnTo>
                <a:close/>
                <a:moveTo>
                  <a:pt x="419" y="3"/>
                </a:moveTo>
                <a:lnTo>
                  <a:pt x="394" y="3"/>
                </a:lnTo>
                <a:lnTo>
                  <a:pt x="393" y="3"/>
                </a:lnTo>
                <a:lnTo>
                  <a:pt x="393" y="2"/>
                </a:lnTo>
                <a:lnTo>
                  <a:pt x="392" y="2"/>
                </a:lnTo>
                <a:lnTo>
                  <a:pt x="392" y="1"/>
                </a:lnTo>
                <a:lnTo>
                  <a:pt x="392" y="0"/>
                </a:lnTo>
                <a:lnTo>
                  <a:pt x="393" y="0"/>
                </a:lnTo>
                <a:lnTo>
                  <a:pt x="393" y="0"/>
                </a:lnTo>
                <a:lnTo>
                  <a:pt x="394" y="0"/>
                </a:lnTo>
                <a:lnTo>
                  <a:pt x="419" y="0"/>
                </a:lnTo>
                <a:lnTo>
                  <a:pt x="419" y="0"/>
                </a:lnTo>
                <a:lnTo>
                  <a:pt x="420" y="0"/>
                </a:lnTo>
                <a:lnTo>
                  <a:pt x="420" y="0"/>
                </a:lnTo>
                <a:lnTo>
                  <a:pt x="421" y="1"/>
                </a:lnTo>
                <a:lnTo>
                  <a:pt x="420" y="2"/>
                </a:lnTo>
                <a:lnTo>
                  <a:pt x="420" y="2"/>
                </a:lnTo>
                <a:lnTo>
                  <a:pt x="419" y="3"/>
                </a:lnTo>
                <a:lnTo>
                  <a:pt x="419" y="3"/>
                </a:lnTo>
                <a:lnTo>
                  <a:pt x="419" y="3"/>
                </a:lnTo>
                <a:close/>
                <a:moveTo>
                  <a:pt x="377" y="3"/>
                </a:moveTo>
                <a:lnTo>
                  <a:pt x="352" y="3"/>
                </a:lnTo>
                <a:lnTo>
                  <a:pt x="351" y="3"/>
                </a:lnTo>
                <a:lnTo>
                  <a:pt x="350" y="2"/>
                </a:lnTo>
                <a:lnTo>
                  <a:pt x="350" y="2"/>
                </a:lnTo>
                <a:lnTo>
                  <a:pt x="350" y="1"/>
                </a:lnTo>
                <a:lnTo>
                  <a:pt x="350" y="0"/>
                </a:lnTo>
                <a:lnTo>
                  <a:pt x="350" y="0"/>
                </a:lnTo>
                <a:lnTo>
                  <a:pt x="351" y="0"/>
                </a:lnTo>
                <a:lnTo>
                  <a:pt x="352" y="0"/>
                </a:lnTo>
                <a:lnTo>
                  <a:pt x="377" y="0"/>
                </a:lnTo>
                <a:lnTo>
                  <a:pt x="377" y="0"/>
                </a:lnTo>
                <a:lnTo>
                  <a:pt x="378" y="0"/>
                </a:lnTo>
                <a:lnTo>
                  <a:pt x="378" y="0"/>
                </a:lnTo>
                <a:lnTo>
                  <a:pt x="378" y="1"/>
                </a:lnTo>
                <a:lnTo>
                  <a:pt x="378" y="2"/>
                </a:lnTo>
                <a:lnTo>
                  <a:pt x="378" y="2"/>
                </a:lnTo>
                <a:lnTo>
                  <a:pt x="377" y="3"/>
                </a:lnTo>
                <a:lnTo>
                  <a:pt x="377" y="3"/>
                </a:lnTo>
                <a:lnTo>
                  <a:pt x="377" y="3"/>
                </a:lnTo>
                <a:close/>
                <a:moveTo>
                  <a:pt x="334" y="3"/>
                </a:moveTo>
                <a:lnTo>
                  <a:pt x="309" y="3"/>
                </a:lnTo>
                <a:lnTo>
                  <a:pt x="308" y="3"/>
                </a:lnTo>
                <a:lnTo>
                  <a:pt x="308" y="2"/>
                </a:lnTo>
                <a:lnTo>
                  <a:pt x="308" y="2"/>
                </a:lnTo>
                <a:lnTo>
                  <a:pt x="308" y="1"/>
                </a:lnTo>
                <a:lnTo>
                  <a:pt x="308" y="0"/>
                </a:lnTo>
                <a:lnTo>
                  <a:pt x="308" y="0"/>
                </a:lnTo>
                <a:lnTo>
                  <a:pt x="308" y="0"/>
                </a:lnTo>
                <a:lnTo>
                  <a:pt x="309" y="0"/>
                </a:lnTo>
                <a:lnTo>
                  <a:pt x="334" y="0"/>
                </a:lnTo>
                <a:lnTo>
                  <a:pt x="335" y="0"/>
                </a:lnTo>
                <a:lnTo>
                  <a:pt x="335" y="0"/>
                </a:lnTo>
                <a:lnTo>
                  <a:pt x="336" y="0"/>
                </a:lnTo>
                <a:lnTo>
                  <a:pt x="336" y="1"/>
                </a:lnTo>
                <a:lnTo>
                  <a:pt x="336" y="2"/>
                </a:lnTo>
                <a:lnTo>
                  <a:pt x="335" y="2"/>
                </a:lnTo>
                <a:lnTo>
                  <a:pt x="335" y="3"/>
                </a:lnTo>
                <a:lnTo>
                  <a:pt x="334" y="3"/>
                </a:lnTo>
                <a:lnTo>
                  <a:pt x="334" y="3"/>
                </a:lnTo>
                <a:close/>
                <a:moveTo>
                  <a:pt x="292" y="3"/>
                </a:moveTo>
                <a:lnTo>
                  <a:pt x="267" y="3"/>
                </a:lnTo>
                <a:lnTo>
                  <a:pt x="266" y="3"/>
                </a:lnTo>
                <a:lnTo>
                  <a:pt x="266" y="2"/>
                </a:lnTo>
                <a:lnTo>
                  <a:pt x="265" y="2"/>
                </a:lnTo>
                <a:lnTo>
                  <a:pt x="265" y="1"/>
                </a:lnTo>
                <a:lnTo>
                  <a:pt x="265" y="0"/>
                </a:lnTo>
                <a:lnTo>
                  <a:pt x="266" y="0"/>
                </a:lnTo>
                <a:lnTo>
                  <a:pt x="266" y="0"/>
                </a:lnTo>
                <a:lnTo>
                  <a:pt x="267" y="0"/>
                </a:lnTo>
                <a:lnTo>
                  <a:pt x="292" y="0"/>
                </a:lnTo>
                <a:lnTo>
                  <a:pt x="292" y="0"/>
                </a:lnTo>
                <a:lnTo>
                  <a:pt x="293" y="0"/>
                </a:lnTo>
                <a:lnTo>
                  <a:pt x="293" y="0"/>
                </a:lnTo>
                <a:lnTo>
                  <a:pt x="293" y="1"/>
                </a:lnTo>
                <a:lnTo>
                  <a:pt x="293" y="2"/>
                </a:lnTo>
                <a:lnTo>
                  <a:pt x="293" y="2"/>
                </a:lnTo>
                <a:lnTo>
                  <a:pt x="292" y="3"/>
                </a:lnTo>
                <a:lnTo>
                  <a:pt x="292" y="3"/>
                </a:lnTo>
                <a:lnTo>
                  <a:pt x="292" y="3"/>
                </a:lnTo>
                <a:close/>
                <a:moveTo>
                  <a:pt x="249" y="3"/>
                </a:moveTo>
                <a:lnTo>
                  <a:pt x="224" y="3"/>
                </a:lnTo>
                <a:lnTo>
                  <a:pt x="224" y="3"/>
                </a:lnTo>
                <a:lnTo>
                  <a:pt x="223" y="2"/>
                </a:lnTo>
                <a:lnTo>
                  <a:pt x="223" y="2"/>
                </a:lnTo>
                <a:lnTo>
                  <a:pt x="223" y="1"/>
                </a:lnTo>
                <a:lnTo>
                  <a:pt x="223" y="0"/>
                </a:lnTo>
                <a:lnTo>
                  <a:pt x="223" y="0"/>
                </a:lnTo>
                <a:lnTo>
                  <a:pt x="224" y="0"/>
                </a:lnTo>
                <a:lnTo>
                  <a:pt x="224" y="0"/>
                </a:lnTo>
                <a:lnTo>
                  <a:pt x="249" y="0"/>
                </a:lnTo>
                <a:lnTo>
                  <a:pt x="250" y="0"/>
                </a:lnTo>
                <a:lnTo>
                  <a:pt x="250" y="0"/>
                </a:lnTo>
                <a:lnTo>
                  <a:pt x="251" y="0"/>
                </a:lnTo>
                <a:lnTo>
                  <a:pt x="251" y="1"/>
                </a:lnTo>
                <a:lnTo>
                  <a:pt x="251" y="2"/>
                </a:lnTo>
                <a:lnTo>
                  <a:pt x="250" y="2"/>
                </a:lnTo>
                <a:lnTo>
                  <a:pt x="250" y="3"/>
                </a:lnTo>
                <a:lnTo>
                  <a:pt x="249" y="3"/>
                </a:lnTo>
                <a:lnTo>
                  <a:pt x="249" y="3"/>
                </a:lnTo>
                <a:close/>
                <a:moveTo>
                  <a:pt x="207" y="3"/>
                </a:moveTo>
                <a:lnTo>
                  <a:pt x="182" y="3"/>
                </a:lnTo>
                <a:lnTo>
                  <a:pt x="181" y="3"/>
                </a:lnTo>
                <a:lnTo>
                  <a:pt x="181" y="2"/>
                </a:lnTo>
                <a:lnTo>
                  <a:pt x="180" y="2"/>
                </a:lnTo>
                <a:lnTo>
                  <a:pt x="180" y="1"/>
                </a:lnTo>
                <a:lnTo>
                  <a:pt x="180" y="0"/>
                </a:lnTo>
                <a:lnTo>
                  <a:pt x="181" y="0"/>
                </a:lnTo>
                <a:lnTo>
                  <a:pt x="181" y="0"/>
                </a:lnTo>
                <a:lnTo>
                  <a:pt x="182" y="0"/>
                </a:lnTo>
                <a:lnTo>
                  <a:pt x="207" y="0"/>
                </a:lnTo>
                <a:lnTo>
                  <a:pt x="207" y="0"/>
                </a:lnTo>
                <a:lnTo>
                  <a:pt x="208" y="0"/>
                </a:lnTo>
                <a:lnTo>
                  <a:pt x="208" y="0"/>
                </a:lnTo>
                <a:lnTo>
                  <a:pt x="209" y="1"/>
                </a:lnTo>
                <a:lnTo>
                  <a:pt x="208" y="2"/>
                </a:lnTo>
                <a:lnTo>
                  <a:pt x="208" y="2"/>
                </a:lnTo>
                <a:lnTo>
                  <a:pt x="207" y="3"/>
                </a:lnTo>
                <a:lnTo>
                  <a:pt x="207" y="3"/>
                </a:lnTo>
                <a:lnTo>
                  <a:pt x="207" y="3"/>
                </a:lnTo>
                <a:close/>
                <a:moveTo>
                  <a:pt x="165" y="3"/>
                </a:moveTo>
                <a:lnTo>
                  <a:pt x="140" y="3"/>
                </a:lnTo>
                <a:lnTo>
                  <a:pt x="139" y="3"/>
                </a:lnTo>
                <a:lnTo>
                  <a:pt x="138" y="2"/>
                </a:lnTo>
                <a:lnTo>
                  <a:pt x="138" y="2"/>
                </a:lnTo>
                <a:lnTo>
                  <a:pt x="138" y="1"/>
                </a:lnTo>
                <a:lnTo>
                  <a:pt x="138" y="0"/>
                </a:lnTo>
                <a:lnTo>
                  <a:pt x="138" y="0"/>
                </a:lnTo>
                <a:lnTo>
                  <a:pt x="139" y="0"/>
                </a:lnTo>
                <a:lnTo>
                  <a:pt x="140" y="0"/>
                </a:lnTo>
                <a:lnTo>
                  <a:pt x="165" y="0"/>
                </a:lnTo>
                <a:lnTo>
                  <a:pt x="165" y="0"/>
                </a:lnTo>
                <a:lnTo>
                  <a:pt x="166" y="0"/>
                </a:lnTo>
                <a:lnTo>
                  <a:pt x="166" y="0"/>
                </a:lnTo>
                <a:lnTo>
                  <a:pt x="166" y="1"/>
                </a:lnTo>
                <a:lnTo>
                  <a:pt x="166" y="2"/>
                </a:lnTo>
                <a:lnTo>
                  <a:pt x="166" y="2"/>
                </a:lnTo>
                <a:lnTo>
                  <a:pt x="165" y="3"/>
                </a:lnTo>
                <a:lnTo>
                  <a:pt x="165" y="3"/>
                </a:lnTo>
                <a:lnTo>
                  <a:pt x="165" y="3"/>
                </a:lnTo>
                <a:close/>
                <a:moveTo>
                  <a:pt x="122" y="3"/>
                </a:moveTo>
                <a:lnTo>
                  <a:pt x="97" y="3"/>
                </a:lnTo>
                <a:lnTo>
                  <a:pt x="96" y="3"/>
                </a:lnTo>
                <a:lnTo>
                  <a:pt x="96" y="2"/>
                </a:lnTo>
                <a:lnTo>
                  <a:pt x="95" y="2"/>
                </a:lnTo>
                <a:lnTo>
                  <a:pt x="95" y="1"/>
                </a:lnTo>
                <a:lnTo>
                  <a:pt x="95" y="0"/>
                </a:lnTo>
                <a:lnTo>
                  <a:pt x="96" y="0"/>
                </a:lnTo>
                <a:lnTo>
                  <a:pt x="96" y="0"/>
                </a:lnTo>
                <a:lnTo>
                  <a:pt x="97" y="0"/>
                </a:lnTo>
                <a:lnTo>
                  <a:pt x="122" y="0"/>
                </a:lnTo>
                <a:lnTo>
                  <a:pt x="123" y="0"/>
                </a:lnTo>
                <a:lnTo>
                  <a:pt x="123" y="0"/>
                </a:lnTo>
                <a:lnTo>
                  <a:pt x="124" y="1"/>
                </a:lnTo>
                <a:lnTo>
                  <a:pt x="123" y="2"/>
                </a:lnTo>
                <a:lnTo>
                  <a:pt x="123" y="3"/>
                </a:lnTo>
                <a:lnTo>
                  <a:pt x="122" y="3"/>
                </a:lnTo>
                <a:lnTo>
                  <a:pt x="122" y="3"/>
                </a:lnTo>
                <a:close/>
                <a:moveTo>
                  <a:pt x="80" y="3"/>
                </a:moveTo>
                <a:lnTo>
                  <a:pt x="55" y="3"/>
                </a:lnTo>
                <a:lnTo>
                  <a:pt x="54" y="3"/>
                </a:lnTo>
                <a:lnTo>
                  <a:pt x="53" y="2"/>
                </a:lnTo>
                <a:lnTo>
                  <a:pt x="53" y="2"/>
                </a:lnTo>
                <a:lnTo>
                  <a:pt x="53" y="1"/>
                </a:lnTo>
                <a:lnTo>
                  <a:pt x="53" y="0"/>
                </a:lnTo>
                <a:lnTo>
                  <a:pt x="53" y="0"/>
                </a:lnTo>
                <a:lnTo>
                  <a:pt x="54" y="0"/>
                </a:lnTo>
                <a:lnTo>
                  <a:pt x="55" y="0"/>
                </a:lnTo>
                <a:lnTo>
                  <a:pt x="80" y="0"/>
                </a:lnTo>
                <a:lnTo>
                  <a:pt x="80" y="0"/>
                </a:lnTo>
                <a:lnTo>
                  <a:pt x="81" y="0"/>
                </a:lnTo>
                <a:lnTo>
                  <a:pt x="81" y="0"/>
                </a:lnTo>
                <a:lnTo>
                  <a:pt x="81" y="1"/>
                </a:lnTo>
                <a:lnTo>
                  <a:pt x="81" y="2"/>
                </a:lnTo>
                <a:lnTo>
                  <a:pt x="81" y="2"/>
                </a:lnTo>
                <a:lnTo>
                  <a:pt x="80" y="3"/>
                </a:lnTo>
                <a:lnTo>
                  <a:pt x="80" y="3"/>
                </a:lnTo>
                <a:lnTo>
                  <a:pt x="80" y="3"/>
                </a:lnTo>
                <a:close/>
                <a:moveTo>
                  <a:pt x="37" y="3"/>
                </a:moveTo>
                <a:lnTo>
                  <a:pt x="12" y="3"/>
                </a:lnTo>
                <a:lnTo>
                  <a:pt x="12" y="3"/>
                </a:lnTo>
                <a:lnTo>
                  <a:pt x="11" y="2"/>
                </a:lnTo>
                <a:lnTo>
                  <a:pt x="11" y="2"/>
                </a:lnTo>
                <a:lnTo>
                  <a:pt x="11" y="1"/>
                </a:lnTo>
                <a:lnTo>
                  <a:pt x="11" y="0"/>
                </a:lnTo>
                <a:lnTo>
                  <a:pt x="11" y="0"/>
                </a:lnTo>
                <a:lnTo>
                  <a:pt x="12" y="0"/>
                </a:lnTo>
                <a:lnTo>
                  <a:pt x="12" y="0"/>
                </a:lnTo>
                <a:lnTo>
                  <a:pt x="37" y="0"/>
                </a:lnTo>
                <a:lnTo>
                  <a:pt x="38" y="0"/>
                </a:lnTo>
                <a:lnTo>
                  <a:pt x="38" y="0"/>
                </a:lnTo>
                <a:lnTo>
                  <a:pt x="39" y="0"/>
                </a:lnTo>
                <a:lnTo>
                  <a:pt x="39" y="1"/>
                </a:lnTo>
                <a:lnTo>
                  <a:pt x="39" y="2"/>
                </a:lnTo>
                <a:lnTo>
                  <a:pt x="38" y="2"/>
                </a:lnTo>
                <a:lnTo>
                  <a:pt x="38" y="3"/>
                </a:lnTo>
                <a:lnTo>
                  <a:pt x="37" y="3"/>
                </a:lnTo>
                <a:lnTo>
                  <a:pt x="37" y="3"/>
                </a:lnTo>
                <a:close/>
              </a:path>
            </a:pathLst>
          </a:custGeom>
          <a:solidFill>
            <a:srgbClr val="000000"/>
          </a:solidFill>
          <a:ln w="25400">
            <a:solidFill>
              <a:srgbClr val="000000"/>
            </a:solidFill>
            <a:prstDash val="solid"/>
            <a:round/>
            <a:headEnd/>
            <a:tailEnd/>
          </a:ln>
        </p:spPr>
        <p:txBody>
          <a:bodyPr/>
          <a:lstStyle/>
          <a:p>
            <a:endParaRPr lang="en-US"/>
          </a:p>
        </p:txBody>
      </p:sp>
      <p:sp>
        <p:nvSpPr>
          <p:cNvPr id="303211" name="Freeform 107">
            <a:extLst>
              <a:ext uri="{FF2B5EF4-FFF2-40B4-BE49-F238E27FC236}">
                <a16:creationId xmlns:a16="http://schemas.microsoft.com/office/drawing/2014/main" id="{13616429-DC1F-9A4F-B3F1-9B0183855DEA}"/>
              </a:ext>
            </a:extLst>
          </p:cNvPr>
          <p:cNvSpPr>
            <a:spLocks noEditPoints="1"/>
          </p:cNvSpPr>
          <p:nvPr/>
        </p:nvSpPr>
        <p:spPr bwMode="auto">
          <a:xfrm>
            <a:off x="1946275" y="5086350"/>
            <a:ext cx="1012825" cy="3175"/>
          </a:xfrm>
          <a:custGeom>
            <a:avLst/>
            <a:gdLst>
              <a:gd name="T0" fmla="*/ 0 w 1057"/>
              <a:gd name="T1" fmla="*/ 0 h 3"/>
              <a:gd name="T2" fmla="*/ 42 w 1057"/>
              <a:gd name="T3" fmla="*/ 2 h 3"/>
              <a:gd name="T4" fmla="*/ 111 w 1057"/>
              <a:gd name="T5" fmla="*/ 3 h 3"/>
              <a:gd name="T6" fmla="*/ 155 w 1057"/>
              <a:gd name="T7" fmla="*/ 1 h 3"/>
              <a:gd name="T8" fmla="*/ 196 w 1057"/>
              <a:gd name="T9" fmla="*/ 0 h 3"/>
              <a:gd name="T10" fmla="*/ 170 w 1057"/>
              <a:gd name="T11" fmla="*/ 0 h 3"/>
              <a:gd name="T12" fmla="*/ 212 w 1057"/>
              <a:gd name="T13" fmla="*/ 2 h 3"/>
              <a:gd name="T14" fmla="*/ 281 w 1057"/>
              <a:gd name="T15" fmla="*/ 3 h 3"/>
              <a:gd name="T16" fmla="*/ 324 w 1057"/>
              <a:gd name="T17" fmla="*/ 2 h 3"/>
              <a:gd name="T18" fmla="*/ 367 w 1057"/>
              <a:gd name="T19" fmla="*/ 0 h 3"/>
              <a:gd name="T20" fmla="*/ 342 w 1057"/>
              <a:gd name="T21" fmla="*/ 0 h 3"/>
              <a:gd name="T22" fmla="*/ 381 w 1057"/>
              <a:gd name="T23" fmla="*/ 0 h 3"/>
              <a:gd name="T24" fmla="*/ 426 w 1057"/>
              <a:gd name="T25" fmla="*/ 3 h 3"/>
              <a:gd name="T26" fmla="*/ 494 w 1057"/>
              <a:gd name="T27" fmla="*/ 2 h 3"/>
              <a:gd name="T28" fmla="*/ 536 w 1057"/>
              <a:gd name="T29" fmla="*/ 0 h 3"/>
              <a:gd name="T30" fmla="*/ 511 w 1057"/>
              <a:gd name="T31" fmla="*/ 0 h 3"/>
              <a:gd name="T32" fmla="*/ 551 w 1057"/>
              <a:gd name="T33" fmla="*/ 0 h 3"/>
              <a:gd name="T34" fmla="*/ 594 w 1057"/>
              <a:gd name="T35" fmla="*/ 3 h 3"/>
              <a:gd name="T36" fmla="*/ 664 w 1057"/>
              <a:gd name="T37" fmla="*/ 2 h 3"/>
              <a:gd name="T38" fmla="*/ 706 w 1057"/>
              <a:gd name="T39" fmla="*/ 0 h 3"/>
              <a:gd name="T40" fmla="*/ 681 w 1057"/>
              <a:gd name="T41" fmla="*/ 0 h 3"/>
              <a:gd name="T42" fmla="*/ 723 w 1057"/>
              <a:gd name="T43" fmla="*/ 0 h 3"/>
              <a:gd name="T44" fmla="*/ 763 w 1057"/>
              <a:gd name="T45" fmla="*/ 2 h 3"/>
              <a:gd name="T46" fmla="*/ 832 w 1057"/>
              <a:gd name="T47" fmla="*/ 3 h 3"/>
              <a:gd name="T48" fmla="*/ 876 w 1057"/>
              <a:gd name="T49" fmla="*/ 1 h 3"/>
              <a:gd name="T50" fmla="*/ 917 w 1057"/>
              <a:gd name="T51" fmla="*/ 0 h 3"/>
              <a:gd name="T52" fmla="*/ 891 w 1057"/>
              <a:gd name="T53" fmla="*/ 0 h 3"/>
              <a:gd name="T54" fmla="*/ 933 w 1057"/>
              <a:gd name="T55" fmla="*/ 2 h 3"/>
              <a:gd name="T56" fmla="*/ 1002 w 1057"/>
              <a:gd name="T57" fmla="*/ 3 h 3"/>
              <a:gd name="T58" fmla="*/ 1046 w 1057"/>
              <a:gd name="T59" fmla="*/ 1 h 3"/>
              <a:gd name="T60" fmla="*/ 1030 w 1057"/>
              <a:gd name="T61" fmla="*/ 3 h 3"/>
              <a:gd name="T62" fmla="*/ 1055 w 1057"/>
              <a:gd name="T63" fmla="*/ 3 h 3"/>
              <a:gd name="T64" fmla="*/ 1014 w 1057"/>
              <a:gd name="T65" fmla="*/ 2 h 3"/>
              <a:gd name="T66" fmla="*/ 971 w 1057"/>
              <a:gd name="T67" fmla="*/ 0 h 3"/>
              <a:gd name="T68" fmla="*/ 902 w 1057"/>
              <a:gd name="T69" fmla="*/ 0 h 3"/>
              <a:gd name="T70" fmla="*/ 859 w 1057"/>
              <a:gd name="T71" fmla="*/ 2 h 3"/>
              <a:gd name="T72" fmla="*/ 885 w 1057"/>
              <a:gd name="T73" fmla="*/ 3 h 3"/>
              <a:gd name="T74" fmla="*/ 844 w 1057"/>
              <a:gd name="T75" fmla="*/ 2 h 3"/>
              <a:gd name="T76" fmla="*/ 802 w 1057"/>
              <a:gd name="T77" fmla="*/ 0 h 3"/>
              <a:gd name="T78" fmla="*/ 733 w 1057"/>
              <a:gd name="T79" fmla="*/ 0 h 3"/>
              <a:gd name="T80" fmla="*/ 689 w 1057"/>
              <a:gd name="T81" fmla="*/ 1 h 3"/>
              <a:gd name="T82" fmla="*/ 648 w 1057"/>
              <a:gd name="T83" fmla="*/ 3 h 3"/>
              <a:gd name="T84" fmla="*/ 674 w 1057"/>
              <a:gd name="T85" fmla="*/ 3 h 3"/>
              <a:gd name="T86" fmla="*/ 632 w 1057"/>
              <a:gd name="T87" fmla="*/ 0 h 3"/>
              <a:gd name="T88" fmla="*/ 564 w 1057"/>
              <a:gd name="T89" fmla="*/ 0 h 3"/>
              <a:gd name="T90" fmla="*/ 520 w 1057"/>
              <a:gd name="T91" fmla="*/ 0 h 3"/>
              <a:gd name="T92" fmla="*/ 478 w 1057"/>
              <a:gd name="T93" fmla="*/ 2 h 3"/>
              <a:gd name="T94" fmla="*/ 504 w 1057"/>
              <a:gd name="T95" fmla="*/ 3 h 3"/>
              <a:gd name="T96" fmla="*/ 463 w 1057"/>
              <a:gd name="T97" fmla="*/ 2 h 3"/>
              <a:gd name="T98" fmla="*/ 419 w 1057"/>
              <a:gd name="T99" fmla="*/ 0 h 3"/>
              <a:gd name="T100" fmla="*/ 350 w 1057"/>
              <a:gd name="T101" fmla="*/ 0 h 3"/>
              <a:gd name="T102" fmla="*/ 308 w 1057"/>
              <a:gd name="T103" fmla="*/ 2 h 3"/>
              <a:gd name="T104" fmla="*/ 334 w 1057"/>
              <a:gd name="T105" fmla="*/ 3 h 3"/>
              <a:gd name="T106" fmla="*/ 293 w 1057"/>
              <a:gd name="T107" fmla="*/ 2 h 3"/>
              <a:gd name="T108" fmla="*/ 250 w 1057"/>
              <a:gd name="T109" fmla="*/ 0 h 3"/>
              <a:gd name="T110" fmla="*/ 181 w 1057"/>
              <a:gd name="T111" fmla="*/ 0 h 3"/>
              <a:gd name="T112" fmla="*/ 138 w 1057"/>
              <a:gd name="T113" fmla="*/ 2 h 3"/>
              <a:gd name="T114" fmla="*/ 165 w 1057"/>
              <a:gd name="T115" fmla="*/ 3 h 3"/>
              <a:gd name="T116" fmla="*/ 123 w 1057"/>
              <a:gd name="T117" fmla="*/ 3 h 3"/>
              <a:gd name="T118" fmla="*/ 81 w 1057"/>
              <a:gd name="T119" fmla="*/ 0 h 3"/>
              <a:gd name="T120" fmla="*/ 12 w 1057"/>
              <a:gd name="T1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7" h="3">
                <a:moveTo>
                  <a:pt x="2" y="0"/>
                </a:moveTo>
                <a:lnTo>
                  <a:pt x="26" y="0"/>
                </a:lnTo>
                <a:lnTo>
                  <a:pt x="27" y="0"/>
                </a:lnTo>
                <a:lnTo>
                  <a:pt x="28" y="0"/>
                </a:lnTo>
                <a:lnTo>
                  <a:pt x="28" y="0"/>
                </a:lnTo>
                <a:lnTo>
                  <a:pt x="28" y="1"/>
                </a:lnTo>
                <a:lnTo>
                  <a:pt x="28" y="2"/>
                </a:lnTo>
                <a:lnTo>
                  <a:pt x="28" y="2"/>
                </a:lnTo>
                <a:lnTo>
                  <a:pt x="27" y="3"/>
                </a:lnTo>
                <a:lnTo>
                  <a:pt x="26" y="3"/>
                </a:lnTo>
                <a:lnTo>
                  <a:pt x="2" y="3"/>
                </a:lnTo>
                <a:lnTo>
                  <a:pt x="2" y="3"/>
                </a:lnTo>
                <a:lnTo>
                  <a:pt x="0" y="2"/>
                </a:lnTo>
                <a:lnTo>
                  <a:pt x="0" y="2"/>
                </a:lnTo>
                <a:lnTo>
                  <a:pt x="0" y="1"/>
                </a:lnTo>
                <a:lnTo>
                  <a:pt x="0" y="0"/>
                </a:lnTo>
                <a:lnTo>
                  <a:pt x="0" y="0"/>
                </a:lnTo>
                <a:lnTo>
                  <a:pt x="2" y="0"/>
                </a:lnTo>
                <a:lnTo>
                  <a:pt x="2" y="0"/>
                </a:lnTo>
                <a:lnTo>
                  <a:pt x="2" y="0"/>
                </a:lnTo>
                <a:close/>
                <a:moveTo>
                  <a:pt x="45" y="0"/>
                </a:moveTo>
                <a:lnTo>
                  <a:pt x="69" y="0"/>
                </a:lnTo>
                <a:lnTo>
                  <a:pt x="69" y="0"/>
                </a:lnTo>
                <a:lnTo>
                  <a:pt x="70" y="0"/>
                </a:lnTo>
                <a:lnTo>
                  <a:pt x="70" y="1"/>
                </a:lnTo>
                <a:lnTo>
                  <a:pt x="70" y="2"/>
                </a:lnTo>
                <a:lnTo>
                  <a:pt x="69" y="3"/>
                </a:lnTo>
                <a:lnTo>
                  <a:pt x="69" y="3"/>
                </a:lnTo>
                <a:lnTo>
                  <a:pt x="45" y="3"/>
                </a:lnTo>
                <a:lnTo>
                  <a:pt x="43" y="3"/>
                </a:lnTo>
                <a:lnTo>
                  <a:pt x="43" y="2"/>
                </a:lnTo>
                <a:lnTo>
                  <a:pt x="42" y="2"/>
                </a:lnTo>
                <a:lnTo>
                  <a:pt x="42" y="1"/>
                </a:lnTo>
                <a:lnTo>
                  <a:pt x="42" y="0"/>
                </a:lnTo>
                <a:lnTo>
                  <a:pt x="43" y="0"/>
                </a:lnTo>
                <a:lnTo>
                  <a:pt x="43" y="0"/>
                </a:lnTo>
                <a:lnTo>
                  <a:pt x="45" y="0"/>
                </a:lnTo>
                <a:lnTo>
                  <a:pt x="45" y="0"/>
                </a:lnTo>
                <a:close/>
                <a:moveTo>
                  <a:pt x="87" y="0"/>
                </a:moveTo>
                <a:lnTo>
                  <a:pt x="111" y="0"/>
                </a:lnTo>
                <a:lnTo>
                  <a:pt x="112" y="0"/>
                </a:lnTo>
                <a:lnTo>
                  <a:pt x="112" y="0"/>
                </a:lnTo>
                <a:lnTo>
                  <a:pt x="113" y="0"/>
                </a:lnTo>
                <a:lnTo>
                  <a:pt x="113" y="1"/>
                </a:lnTo>
                <a:lnTo>
                  <a:pt x="113" y="2"/>
                </a:lnTo>
                <a:lnTo>
                  <a:pt x="112" y="2"/>
                </a:lnTo>
                <a:lnTo>
                  <a:pt x="112" y="3"/>
                </a:lnTo>
                <a:lnTo>
                  <a:pt x="111" y="3"/>
                </a:lnTo>
                <a:lnTo>
                  <a:pt x="87" y="3"/>
                </a:lnTo>
                <a:lnTo>
                  <a:pt x="87" y="3"/>
                </a:lnTo>
                <a:lnTo>
                  <a:pt x="85" y="2"/>
                </a:lnTo>
                <a:lnTo>
                  <a:pt x="85" y="2"/>
                </a:lnTo>
                <a:lnTo>
                  <a:pt x="85" y="1"/>
                </a:lnTo>
                <a:lnTo>
                  <a:pt x="85" y="0"/>
                </a:lnTo>
                <a:lnTo>
                  <a:pt x="85" y="0"/>
                </a:lnTo>
                <a:lnTo>
                  <a:pt x="87" y="0"/>
                </a:lnTo>
                <a:lnTo>
                  <a:pt x="87" y="0"/>
                </a:lnTo>
                <a:lnTo>
                  <a:pt x="87" y="0"/>
                </a:lnTo>
                <a:close/>
                <a:moveTo>
                  <a:pt x="130" y="0"/>
                </a:moveTo>
                <a:lnTo>
                  <a:pt x="154" y="0"/>
                </a:lnTo>
                <a:lnTo>
                  <a:pt x="154" y="0"/>
                </a:lnTo>
                <a:lnTo>
                  <a:pt x="155" y="0"/>
                </a:lnTo>
                <a:lnTo>
                  <a:pt x="155" y="0"/>
                </a:lnTo>
                <a:lnTo>
                  <a:pt x="155" y="1"/>
                </a:lnTo>
                <a:lnTo>
                  <a:pt x="155" y="2"/>
                </a:lnTo>
                <a:lnTo>
                  <a:pt x="155" y="2"/>
                </a:lnTo>
                <a:lnTo>
                  <a:pt x="154" y="3"/>
                </a:lnTo>
                <a:lnTo>
                  <a:pt x="154" y="3"/>
                </a:lnTo>
                <a:lnTo>
                  <a:pt x="130" y="3"/>
                </a:lnTo>
                <a:lnTo>
                  <a:pt x="129" y="3"/>
                </a:lnTo>
                <a:lnTo>
                  <a:pt x="127" y="2"/>
                </a:lnTo>
                <a:lnTo>
                  <a:pt x="127" y="2"/>
                </a:lnTo>
                <a:lnTo>
                  <a:pt x="127" y="1"/>
                </a:lnTo>
                <a:lnTo>
                  <a:pt x="127" y="0"/>
                </a:lnTo>
                <a:lnTo>
                  <a:pt x="127" y="0"/>
                </a:lnTo>
                <a:lnTo>
                  <a:pt x="129" y="0"/>
                </a:lnTo>
                <a:lnTo>
                  <a:pt x="130" y="0"/>
                </a:lnTo>
                <a:lnTo>
                  <a:pt x="130" y="0"/>
                </a:lnTo>
                <a:close/>
                <a:moveTo>
                  <a:pt x="172" y="0"/>
                </a:moveTo>
                <a:lnTo>
                  <a:pt x="196" y="0"/>
                </a:lnTo>
                <a:lnTo>
                  <a:pt x="197" y="0"/>
                </a:lnTo>
                <a:lnTo>
                  <a:pt x="197" y="0"/>
                </a:lnTo>
                <a:lnTo>
                  <a:pt x="197" y="0"/>
                </a:lnTo>
                <a:lnTo>
                  <a:pt x="198" y="1"/>
                </a:lnTo>
                <a:lnTo>
                  <a:pt x="197" y="2"/>
                </a:lnTo>
                <a:lnTo>
                  <a:pt x="197" y="2"/>
                </a:lnTo>
                <a:lnTo>
                  <a:pt x="197" y="3"/>
                </a:lnTo>
                <a:lnTo>
                  <a:pt x="196" y="3"/>
                </a:lnTo>
                <a:lnTo>
                  <a:pt x="172" y="3"/>
                </a:lnTo>
                <a:lnTo>
                  <a:pt x="170" y="3"/>
                </a:lnTo>
                <a:lnTo>
                  <a:pt x="170" y="2"/>
                </a:lnTo>
                <a:lnTo>
                  <a:pt x="169" y="2"/>
                </a:lnTo>
                <a:lnTo>
                  <a:pt x="169" y="1"/>
                </a:lnTo>
                <a:lnTo>
                  <a:pt x="169" y="0"/>
                </a:lnTo>
                <a:lnTo>
                  <a:pt x="170" y="0"/>
                </a:lnTo>
                <a:lnTo>
                  <a:pt x="170" y="0"/>
                </a:lnTo>
                <a:lnTo>
                  <a:pt x="172" y="0"/>
                </a:lnTo>
                <a:lnTo>
                  <a:pt x="172" y="0"/>
                </a:lnTo>
                <a:close/>
                <a:moveTo>
                  <a:pt x="214" y="0"/>
                </a:moveTo>
                <a:lnTo>
                  <a:pt x="238" y="0"/>
                </a:lnTo>
                <a:lnTo>
                  <a:pt x="239" y="0"/>
                </a:lnTo>
                <a:lnTo>
                  <a:pt x="240" y="0"/>
                </a:lnTo>
                <a:lnTo>
                  <a:pt x="240" y="0"/>
                </a:lnTo>
                <a:lnTo>
                  <a:pt x="240" y="1"/>
                </a:lnTo>
                <a:lnTo>
                  <a:pt x="240" y="2"/>
                </a:lnTo>
                <a:lnTo>
                  <a:pt x="240" y="2"/>
                </a:lnTo>
                <a:lnTo>
                  <a:pt x="239" y="3"/>
                </a:lnTo>
                <a:lnTo>
                  <a:pt x="238" y="3"/>
                </a:lnTo>
                <a:lnTo>
                  <a:pt x="214" y="3"/>
                </a:lnTo>
                <a:lnTo>
                  <a:pt x="214" y="3"/>
                </a:lnTo>
                <a:lnTo>
                  <a:pt x="212" y="2"/>
                </a:lnTo>
                <a:lnTo>
                  <a:pt x="212" y="2"/>
                </a:lnTo>
                <a:lnTo>
                  <a:pt x="212" y="1"/>
                </a:lnTo>
                <a:lnTo>
                  <a:pt x="212" y="0"/>
                </a:lnTo>
                <a:lnTo>
                  <a:pt x="212" y="0"/>
                </a:lnTo>
                <a:lnTo>
                  <a:pt x="214" y="0"/>
                </a:lnTo>
                <a:lnTo>
                  <a:pt x="214" y="0"/>
                </a:lnTo>
                <a:lnTo>
                  <a:pt x="214" y="0"/>
                </a:lnTo>
                <a:close/>
                <a:moveTo>
                  <a:pt x="257" y="0"/>
                </a:moveTo>
                <a:lnTo>
                  <a:pt x="281" y="0"/>
                </a:lnTo>
                <a:lnTo>
                  <a:pt x="281" y="0"/>
                </a:lnTo>
                <a:lnTo>
                  <a:pt x="282" y="0"/>
                </a:lnTo>
                <a:lnTo>
                  <a:pt x="282" y="0"/>
                </a:lnTo>
                <a:lnTo>
                  <a:pt x="283" y="1"/>
                </a:lnTo>
                <a:lnTo>
                  <a:pt x="282" y="2"/>
                </a:lnTo>
                <a:lnTo>
                  <a:pt x="282" y="2"/>
                </a:lnTo>
                <a:lnTo>
                  <a:pt x="281" y="3"/>
                </a:lnTo>
                <a:lnTo>
                  <a:pt x="281" y="3"/>
                </a:lnTo>
                <a:lnTo>
                  <a:pt x="257" y="3"/>
                </a:lnTo>
                <a:lnTo>
                  <a:pt x="255" y="3"/>
                </a:lnTo>
                <a:lnTo>
                  <a:pt x="255" y="2"/>
                </a:lnTo>
                <a:lnTo>
                  <a:pt x="254" y="1"/>
                </a:lnTo>
                <a:lnTo>
                  <a:pt x="255" y="0"/>
                </a:lnTo>
                <a:lnTo>
                  <a:pt x="255" y="0"/>
                </a:lnTo>
                <a:lnTo>
                  <a:pt x="257" y="0"/>
                </a:lnTo>
                <a:lnTo>
                  <a:pt x="257" y="0"/>
                </a:lnTo>
                <a:close/>
                <a:moveTo>
                  <a:pt x="299" y="0"/>
                </a:moveTo>
                <a:lnTo>
                  <a:pt x="323" y="0"/>
                </a:lnTo>
                <a:lnTo>
                  <a:pt x="324" y="0"/>
                </a:lnTo>
                <a:lnTo>
                  <a:pt x="324" y="0"/>
                </a:lnTo>
                <a:lnTo>
                  <a:pt x="325" y="0"/>
                </a:lnTo>
                <a:lnTo>
                  <a:pt x="325" y="1"/>
                </a:lnTo>
                <a:lnTo>
                  <a:pt x="325" y="2"/>
                </a:lnTo>
                <a:lnTo>
                  <a:pt x="324" y="2"/>
                </a:lnTo>
                <a:lnTo>
                  <a:pt x="324" y="3"/>
                </a:lnTo>
                <a:lnTo>
                  <a:pt x="323" y="3"/>
                </a:lnTo>
                <a:lnTo>
                  <a:pt x="299" y="3"/>
                </a:lnTo>
                <a:lnTo>
                  <a:pt x="299" y="3"/>
                </a:lnTo>
                <a:lnTo>
                  <a:pt x="297" y="2"/>
                </a:lnTo>
                <a:lnTo>
                  <a:pt x="297" y="2"/>
                </a:lnTo>
                <a:lnTo>
                  <a:pt x="297" y="1"/>
                </a:lnTo>
                <a:lnTo>
                  <a:pt x="297" y="0"/>
                </a:lnTo>
                <a:lnTo>
                  <a:pt x="297" y="0"/>
                </a:lnTo>
                <a:lnTo>
                  <a:pt x="299" y="0"/>
                </a:lnTo>
                <a:lnTo>
                  <a:pt x="299" y="0"/>
                </a:lnTo>
                <a:lnTo>
                  <a:pt x="299" y="0"/>
                </a:lnTo>
                <a:close/>
                <a:moveTo>
                  <a:pt x="342" y="0"/>
                </a:moveTo>
                <a:lnTo>
                  <a:pt x="366" y="0"/>
                </a:lnTo>
                <a:lnTo>
                  <a:pt x="366" y="0"/>
                </a:lnTo>
                <a:lnTo>
                  <a:pt x="367" y="0"/>
                </a:lnTo>
                <a:lnTo>
                  <a:pt x="367" y="0"/>
                </a:lnTo>
                <a:lnTo>
                  <a:pt x="367" y="1"/>
                </a:lnTo>
                <a:lnTo>
                  <a:pt x="367" y="2"/>
                </a:lnTo>
                <a:lnTo>
                  <a:pt x="367" y="2"/>
                </a:lnTo>
                <a:lnTo>
                  <a:pt x="366" y="3"/>
                </a:lnTo>
                <a:lnTo>
                  <a:pt x="366" y="3"/>
                </a:lnTo>
                <a:lnTo>
                  <a:pt x="342" y="3"/>
                </a:lnTo>
                <a:lnTo>
                  <a:pt x="340" y="3"/>
                </a:lnTo>
                <a:lnTo>
                  <a:pt x="339" y="2"/>
                </a:lnTo>
                <a:lnTo>
                  <a:pt x="339" y="2"/>
                </a:lnTo>
                <a:lnTo>
                  <a:pt x="339" y="1"/>
                </a:lnTo>
                <a:lnTo>
                  <a:pt x="339" y="0"/>
                </a:lnTo>
                <a:lnTo>
                  <a:pt x="339" y="0"/>
                </a:lnTo>
                <a:lnTo>
                  <a:pt x="340" y="0"/>
                </a:lnTo>
                <a:lnTo>
                  <a:pt x="342" y="0"/>
                </a:lnTo>
                <a:lnTo>
                  <a:pt x="342" y="0"/>
                </a:lnTo>
                <a:close/>
                <a:moveTo>
                  <a:pt x="384" y="0"/>
                </a:moveTo>
                <a:lnTo>
                  <a:pt x="408" y="0"/>
                </a:lnTo>
                <a:lnTo>
                  <a:pt x="409" y="0"/>
                </a:lnTo>
                <a:lnTo>
                  <a:pt x="409" y="0"/>
                </a:lnTo>
                <a:lnTo>
                  <a:pt x="410" y="0"/>
                </a:lnTo>
                <a:lnTo>
                  <a:pt x="410" y="1"/>
                </a:lnTo>
                <a:lnTo>
                  <a:pt x="410" y="2"/>
                </a:lnTo>
                <a:lnTo>
                  <a:pt x="409" y="2"/>
                </a:lnTo>
                <a:lnTo>
                  <a:pt x="409" y="3"/>
                </a:lnTo>
                <a:lnTo>
                  <a:pt x="408" y="3"/>
                </a:lnTo>
                <a:lnTo>
                  <a:pt x="384" y="3"/>
                </a:lnTo>
                <a:lnTo>
                  <a:pt x="382" y="3"/>
                </a:lnTo>
                <a:lnTo>
                  <a:pt x="382" y="2"/>
                </a:lnTo>
                <a:lnTo>
                  <a:pt x="381" y="2"/>
                </a:lnTo>
                <a:lnTo>
                  <a:pt x="381" y="1"/>
                </a:lnTo>
                <a:lnTo>
                  <a:pt x="381" y="0"/>
                </a:lnTo>
                <a:lnTo>
                  <a:pt x="382" y="0"/>
                </a:lnTo>
                <a:lnTo>
                  <a:pt x="382" y="0"/>
                </a:lnTo>
                <a:lnTo>
                  <a:pt x="384" y="0"/>
                </a:lnTo>
                <a:lnTo>
                  <a:pt x="384" y="0"/>
                </a:lnTo>
                <a:close/>
                <a:moveTo>
                  <a:pt x="427" y="0"/>
                </a:moveTo>
                <a:lnTo>
                  <a:pt x="451" y="0"/>
                </a:lnTo>
                <a:lnTo>
                  <a:pt x="451" y="0"/>
                </a:lnTo>
                <a:lnTo>
                  <a:pt x="452" y="0"/>
                </a:lnTo>
                <a:lnTo>
                  <a:pt x="452" y="0"/>
                </a:lnTo>
                <a:lnTo>
                  <a:pt x="452" y="1"/>
                </a:lnTo>
                <a:lnTo>
                  <a:pt x="452" y="2"/>
                </a:lnTo>
                <a:lnTo>
                  <a:pt x="452" y="2"/>
                </a:lnTo>
                <a:lnTo>
                  <a:pt x="451" y="3"/>
                </a:lnTo>
                <a:lnTo>
                  <a:pt x="451" y="3"/>
                </a:lnTo>
                <a:lnTo>
                  <a:pt x="427" y="3"/>
                </a:lnTo>
                <a:lnTo>
                  <a:pt x="426" y="3"/>
                </a:lnTo>
                <a:lnTo>
                  <a:pt x="424" y="2"/>
                </a:lnTo>
                <a:lnTo>
                  <a:pt x="424" y="2"/>
                </a:lnTo>
                <a:lnTo>
                  <a:pt x="424" y="1"/>
                </a:lnTo>
                <a:lnTo>
                  <a:pt x="424" y="0"/>
                </a:lnTo>
                <a:lnTo>
                  <a:pt x="424" y="0"/>
                </a:lnTo>
                <a:lnTo>
                  <a:pt x="426" y="0"/>
                </a:lnTo>
                <a:lnTo>
                  <a:pt x="427" y="0"/>
                </a:lnTo>
                <a:lnTo>
                  <a:pt x="427" y="0"/>
                </a:lnTo>
                <a:close/>
                <a:moveTo>
                  <a:pt x="469" y="0"/>
                </a:moveTo>
                <a:lnTo>
                  <a:pt x="493" y="0"/>
                </a:lnTo>
                <a:lnTo>
                  <a:pt x="493" y="0"/>
                </a:lnTo>
                <a:lnTo>
                  <a:pt x="494" y="0"/>
                </a:lnTo>
                <a:lnTo>
                  <a:pt x="494" y="0"/>
                </a:lnTo>
                <a:lnTo>
                  <a:pt x="495" y="1"/>
                </a:lnTo>
                <a:lnTo>
                  <a:pt x="494" y="2"/>
                </a:lnTo>
                <a:lnTo>
                  <a:pt x="494" y="2"/>
                </a:lnTo>
                <a:lnTo>
                  <a:pt x="493" y="3"/>
                </a:lnTo>
                <a:lnTo>
                  <a:pt x="493" y="3"/>
                </a:lnTo>
                <a:lnTo>
                  <a:pt x="469" y="3"/>
                </a:lnTo>
                <a:lnTo>
                  <a:pt x="467" y="3"/>
                </a:lnTo>
                <a:lnTo>
                  <a:pt x="467" y="2"/>
                </a:lnTo>
                <a:lnTo>
                  <a:pt x="466" y="2"/>
                </a:lnTo>
                <a:lnTo>
                  <a:pt x="466" y="1"/>
                </a:lnTo>
                <a:lnTo>
                  <a:pt x="466" y="0"/>
                </a:lnTo>
                <a:lnTo>
                  <a:pt x="467" y="0"/>
                </a:lnTo>
                <a:lnTo>
                  <a:pt x="467" y="0"/>
                </a:lnTo>
                <a:lnTo>
                  <a:pt x="469" y="0"/>
                </a:lnTo>
                <a:lnTo>
                  <a:pt x="469" y="0"/>
                </a:lnTo>
                <a:close/>
                <a:moveTo>
                  <a:pt x="511" y="0"/>
                </a:moveTo>
                <a:lnTo>
                  <a:pt x="535" y="0"/>
                </a:lnTo>
                <a:lnTo>
                  <a:pt x="536" y="0"/>
                </a:lnTo>
                <a:lnTo>
                  <a:pt x="536" y="0"/>
                </a:lnTo>
                <a:lnTo>
                  <a:pt x="537" y="0"/>
                </a:lnTo>
                <a:lnTo>
                  <a:pt x="537" y="1"/>
                </a:lnTo>
                <a:lnTo>
                  <a:pt x="537" y="2"/>
                </a:lnTo>
                <a:lnTo>
                  <a:pt x="536" y="2"/>
                </a:lnTo>
                <a:lnTo>
                  <a:pt x="536" y="3"/>
                </a:lnTo>
                <a:lnTo>
                  <a:pt x="535" y="3"/>
                </a:lnTo>
                <a:lnTo>
                  <a:pt x="511" y="3"/>
                </a:lnTo>
                <a:lnTo>
                  <a:pt x="511" y="3"/>
                </a:lnTo>
                <a:lnTo>
                  <a:pt x="509" y="2"/>
                </a:lnTo>
                <a:lnTo>
                  <a:pt x="509" y="2"/>
                </a:lnTo>
                <a:lnTo>
                  <a:pt x="509" y="1"/>
                </a:lnTo>
                <a:lnTo>
                  <a:pt x="509" y="0"/>
                </a:lnTo>
                <a:lnTo>
                  <a:pt x="509" y="0"/>
                </a:lnTo>
                <a:lnTo>
                  <a:pt x="511" y="0"/>
                </a:lnTo>
                <a:lnTo>
                  <a:pt x="511" y="0"/>
                </a:lnTo>
                <a:lnTo>
                  <a:pt x="511" y="0"/>
                </a:lnTo>
                <a:close/>
                <a:moveTo>
                  <a:pt x="554" y="0"/>
                </a:moveTo>
                <a:lnTo>
                  <a:pt x="578" y="0"/>
                </a:lnTo>
                <a:lnTo>
                  <a:pt x="578" y="0"/>
                </a:lnTo>
                <a:lnTo>
                  <a:pt x="579" y="0"/>
                </a:lnTo>
                <a:lnTo>
                  <a:pt x="579" y="0"/>
                </a:lnTo>
                <a:lnTo>
                  <a:pt x="579" y="1"/>
                </a:lnTo>
                <a:lnTo>
                  <a:pt x="579" y="2"/>
                </a:lnTo>
                <a:lnTo>
                  <a:pt x="579" y="2"/>
                </a:lnTo>
                <a:lnTo>
                  <a:pt x="578" y="3"/>
                </a:lnTo>
                <a:lnTo>
                  <a:pt x="578" y="3"/>
                </a:lnTo>
                <a:lnTo>
                  <a:pt x="554" y="3"/>
                </a:lnTo>
                <a:lnTo>
                  <a:pt x="552" y="3"/>
                </a:lnTo>
                <a:lnTo>
                  <a:pt x="552" y="2"/>
                </a:lnTo>
                <a:lnTo>
                  <a:pt x="551" y="2"/>
                </a:lnTo>
                <a:lnTo>
                  <a:pt x="551" y="1"/>
                </a:lnTo>
                <a:lnTo>
                  <a:pt x="551" y="0"/>
                </a:lnTo>
                <a:lnTo>
                  <a:pt x="552" y="0"/>
                </a:lnTo>
                <a:lnTo>
                  <a:pt x="552" y="0"/>
                </a:lnTo>
                <a:lnTo>
                  <a:pt x="554" y="0"/>
                </a:lnTo>
                <a:lnTo>
                  <a:pt x="554" y="0"/>
                </a:lnTo>
                <a:close/>
                <a:moveTo>
                  <a:pt x="596" y="0"/>
                </a:moveTo>
                <a:lnTo>
                  <a:pt x="620" y="0"/>
                </a:lnTo>
                <a:lnTo>
                  <a:pt x="621" y="0"/>
                </a:lnTo>
                <a:lnTo>
                  <a:pt x="621" y="0"/>
                </a:lnTo>
                <a:lnTo>
                  <a:pt x="622" y="0"/>
                </a:lnTo>
                <a:lnTo>
                  <a:pt x="622" y="1"/>
                </a:lnTo>
                <a:lnTo>
                  <a:pt x="622" y="2"/>
                </a:lnTo>
                <a:lnTo>
                  <a:pt x="621" y="2"/>
                </a:lnTo>
                <a:lnTo>
                  <a:pt x="621" y="3"/>
                </a:lnTo>
                <a:lnTo>
                  <a:pt x="620" y="3"/>
                </a:lnTo>
                <a:lnTo>
                  <a:pt x="596" y="3"/>
                </a:lnTo>
                <a:lnTo>
                  <a:pt x="594" y="3"/>
                </a:lnTo>
                <a:lnTo>
                  <a:pt x="594" y="2"/>
                </a:lnTo>
                <a:lnTo>
                  <a:pt x="594" y="2"/>
                </a:lnTo>
                <a:lnTo>
                  <a:pt x="594" y="1"/>
                </a:lnTo>
                <a:lnTo>
                  <a:pt x="594" y="0"/>
                </a:lnTo>
                <a:lnTo>
                  <a:pt x="594" y="0"/>
                </a:lnTo>
                <a:lnTo>
                  <a:pt x="594" y="0"/>
                </a:lnTo>
                <a:lnTo>
                  <a:pt x="596" y="0"/>
                </a:lnTo>
                <a:lnTo>
                  <a:pt x="596" y="0"/>
                </a:lnTo>
                <a:close/>
                <a:moveTo>
                  <a:pt x="639" y="0"/>
                </a:moveTo>
                <a:lnTo>
                  <a:pt x="663" y="0"/>
                </a:lnTo>
                <a:lnTo>
                  <a:pt x="663" y="0"/>
                </a:lnTo>
                <a:lnTo>
                  <a:pt x="664" y="0"/>
                </a:lnTo>
                <a:lnTo>
                  <a:pt x="664" y="0"/>
                </a:lnTo>
                <a:lnTo>
                  <a:pt x="664" y="1"/>
                </a:lnTo>
                <a:lnTo>
                  <a:pt x="664" y="2"/>
                </a:lnTo>
                <a:lnTo>
                  <a:pt x="664" y="2"/>
                </a:lnTo>
                <a:lnTo>
                  <a:pt x="663" y="3"/>
                </a:lnTo>
                <a:lnTo>
                  <a:pt x="663" y="3"/>
                </a:lnTo>
                <a:lnTo>
                  <a:pt x="639" y="3"/>
                </a:lnTo>
                <a:lnTo>
                  <a:pt x="637" y="3"/>
                </a:lnTo>
                <a:lnTo>
                  <a:pt x="636" y="2"/>
                </a:lnTo>
                <a:lnTo>
                  <a:pt x="636" y="2"/>
                </a:lnTo>
                <a:lnTo>
                  <a:pt x="636" y="1"/>
                </a:lnTo>
                <a:lnTo>
                  <a:pt x="636" y="0"/>
                </a:lnTo>
                <a:lnTo>
                  <a:pt x="636" y="0"/>
                </a:lnTo>
                <a:lnTo>
                  <a:pt x="637" y="0"/>
                </a:lnTo>
                <a:lnTo>
                  <a:pt x="639" y="0"/>
                </a:lnTo>
                <a:lnTo>
                  <a:pt x="639" y="0"/>
                </a:lnTo>
                <a:close/>
                <a:moveTo>
                  <a:pt x="681" y="0"/>
                </a:moveTo>
                <a:lnTo>
                  <a:pt x="705" y="0"/>
                </a:lnTo>
                <a:lnTo>
                  <a:pt x="705" y="0"/>
                </a:lnTo>
                <a:lnTo>
                  <a:pt x="706" y="0"/>
                </a:lnTo>
                <a:lnTo>
                  <a:pt x="706" y="0"/>
                </a:lnTo>
                <a:lnTo>
                  <a:pt x="707" y="1"/>
                </a:lnTo>
                <a:lnTo>
                  <a:pt x="706" y="2"/>
                </a:lnTo>
                <a:lnTo>
                  <a:pt x="706" y="2"/>
                </a:lnTo>
                <a:lnTo>
                  <a:pt x="705" y="3"/>
                </a:lnTo>
                <a:lnTo>
                  <a:pt x="705" y="3"/>
                </a:lnTo>
                <a:lnTo>
                  <a:pt x="681" y="3"/>
                </a:lnTo>
                <a:lnTo>
                  <a:pt x="679" y="3"/>
                </a:lnTo>
                <a:lnTo>
                  <a:pt x="679" y="2"/>
                </a:lnTo>
                <a:lnTo>
                  <a:pt x="678" y="2"/>
                </a:lnTo>
                <a:lnTo>
                  <a:pt x="678" y="1"/>
                </a:lnTo>
                <a:lnTo>
                  <a:pt x="678" y="0"/>
                </a:lnTo>
                <a:lnTo>
                  <a:pt x="679" y="0"/>
                </a:lnTo>
                <a:lnTo>
                  <a:pt x="679" y="0"/>
                </a:lnTo>
                <a:lnTo>
                  <a:pt x="681" y="0"/>
                </a:lnTo>
                <a:lnTo>
                  <a:pt x="681" y="0"/>
                </a:lnTo>
                <a:close/>
                <a:moveTo>
                  <a:pt x="723" y="0"/>
                </a:moveTo>
                <a:lnTo>
                  <a:pt x="747" y="0"/>
                </a:lnTo>
                <a:lnTo>
                  <a:pt x="748" y="0"/>
                </a:lnTo>
                <a:lnTo>
                  <a:pt x="749" y="0"/>
                </a:lnTo>
                <a:lnTo>
                  <a:pt x="749" y="0"/>
                </a:lnTo>
                <a:lnTo>
                  <a:pt x="749" y="1"/>
                </a:lnTo>
                <a:lnTo>
                  <a:pt x="749" y="2"/>
                </a:lnTo>
                <a:lnTo>
                  <a:pt x="749" y="2"/>
                </a:lnTo>
                <a:lnTo>
                  <a:pt x="748" y="3"/>
                </a:lnTo>
                <a:lnTo>
                  <a:pt x="747" y="3"/>
                </a:lnTo>
                <a:lnTo>
                  <a:pt x="723" y="3"/>
                </a:lnTo>
                <a:lnTo>
                  <a:pt x="723" y="3"/>
                </a:lnTo>
                <a:lnTo>
                  <a:pt x="721" y="2"/>
                </a:lnTo>
                <a:lnTo>
                  <a:pt x="721" y="1"/>
                </a:lnTo>
                <a:lnTo>
                  <a:pt x="721" y="0"/>
                </a:lnTo>
                <a:lnTo>
                  <a:pt x="723" y="0"/>
                </a:lnTo>
                <a:lnTo>
                  <a:pt x="723" y="0"/>
                </a:lnTo>
                <a:lnTo>
                  <a:pt x="723" y="0"/>
                </a:lnTo>
                <a:close/>
                <a:moveTo>
                  <a:pt x="766" y="0"/>
                </a:moveTo>
                <a:lnTo>
                  <a:pt x="790" y="0"/>
                </a:lnTo>
                <a:lnTo>
                  <a:pt x="790" y="0"/>
                </a:lnTo>
                <a:lnTo>
                  <a:pt x="791" y="0"/>
                </a:lnTo>
                <a:lnTo>
                  <a:pt x="791" y="0"/>
                </a:lnTo>
                <a:lnTo>
                  <a:pt x="791" y="1"/>
                </a:lnTo>
                <a:lnTo>
                  <a:pt x="791" y="2"/>
                </a:lnTo>
                <a:lnTo>
                  <a:pt x="791" y="2"/>
                </a:lnTo>
                <a:lnTo>
                  <a:pt x="790" y="3"/>
                </a:lnTo>
                <a:lnTo>
                  <a:pt x="790" y="3"/>
                </a:lnTo>
                <a:lnTo>
                  <a:pt x="766" y="3"/>
                </a:lnTo>
                <a:lnTo>
                  <a:pt x="764" y="3"/>
                </a:lnTo>
                <a:lnTo>
                  <a:pt x="764" y="2"/>
                </a:lnTo>
                <a:lnTo>
                  <a:pt x="763" y="2"/>
                </a:lnTo>
                <a:lnTo>
                  <a:pt x="763" y="1"/>
                </a:lnTo>
                <a:lnTo>
                  <a:pt x="763" y="0"/>
                </a:lnTo>
                <a:lnTo>
                  <a:pt x="764" y="0"/>
                </a:lnTo>
                <a:lnTo>
                  <a:pt x="764" y="0"/>
                </a:lnTo>
                <a:lnTo>
                  <a:pt x="766" y="0"/>
                </a:lnTo>
                <a:lnTo>
                  <a:pt x="766" y="0"/>
                </a:lnTo>
                <a:close/>
                <a:moveTo>
                  <a:pt x="808" y="0"/>
                </a:moveTo>
                <a:lnTo>
                  <a:pt x="832" y="0"/>
                </a:lnTo>
                <a:lnTo>
                  <a:pt x="833" y="0"/>
                </a:lnTo>
                <a:lnTo>
                  <a:pt x="833" y="0"/>
                </a:lnTo>
                <a:lnTo>
                  <a:pt x="834" y="0"/>
                </a:lnTo>
                <a:lnTo>
                  <a:pt x="834" y="1"/>
                </a:lnTo>
                <a:lnTo>
                  <a:pt x="834" y="2"/>
                </a:lnTo>
                <a:lnTo>
                  <a:pt x="833" y="2"/>
                </a:lnTo>
                <a:lnTo>
                  <a:pt x="833" y="3"/>
                </a:lnTo>
                <a:lnTo>
                  <a:pt x="832" y="3"/>
                </a:lnTo>
                <a:lnTo>
                  <a:pt x="808" y="3"/>
                </a:lnTo>
                <a:lnTo>
                  <a:pt x="806" y="3"/>
                </a:lnTo>
                <a:lnTo>
                  <a:pt x="806" y="2"/>
                </a:lnTo>
                <a:lnTo>
                  <a:pt x="806" y="2"/>
                </a:lnTo>
                <a:lnTo>
                  <a:pt x="806" y="1"/>
                </a:lnTo>
                <a:lnTo>
                  <a:pt x="806" y="0"/>
                </a:lnTo>
                <a:lnTo>
                  <a:pt x="806" y="0"/>
                </a:lnTo>
                <a:lnTo>
                  <a:pt x="806" y="0"/>
                </a:lnTo>
                <a:lnTo>
                  <a:pt x="808" y="0"/>
                </a:lnTo>
                <a:lnTo>
                  <a:pt x="808" y="0"/>
                </a:lnTo>
                <a:close/>
                <a:moveTo>
                  <a:pt x="851" y="0"/>
                </a:moveTo>
                <a:lnTo>
                  <a:pt x="875" y="0"/>
                </a:lnTo>
                <a:lnTo>
                  <a:pt x="875" y="0"/>
                </a:lnTo>
                <a:lnTo>
                  <a:pt x="876" y="0"/>
                </a:lnTo>
                <a:lnTo>
                  <a:pt x="876" y="0"/>
                </a:lnTo>
                <a:lnTo>
                  <a:pt x="876" y="1"/>
                </a:lnTo>
                <a:lnTo>
                  <a:pt x="876" y="2"/>
                </a:lnTo>
                <a:lnTo>
                  <a:pt x="876" y="2"/>
                </a:lnTo>
                <a:lnTo>
                  <a:pt x="875" y="3"/>
                </a:lnTo>
                <a:lnTo>
                  <a:pt x="875" y="3"/>
                </a:lnTo>
                <a:lnTo>
                  <a:pt x="851" y="3"/>
                </a:lnTo>
                <a:lnTo>
                  <a:pt x="849" y="3"/>
                </a:lnTo>
                <a:lnTo>
                  <a:pt x="848" y="2"/>
                </a:lnTo>
                <a:lnTo>
                  <a:pt x="848" y="2"/>
                </a:lnTo>
                <a:lnTo>
                  <a:pt x="848" y="1"/>
                </a:lnTo>
                <a:lnTo>
                  <a:pt x="848" y="0"/>
                </a:lnTo>
                <a:lnTo>
                  <a:pt x="848" y="0"/>
                </a:lnTo>
                <a:lnTo>
                  <a:pt x="849" y="0"/>
                </a:lnTo>
                <a:lnTo>
                  <a:pt x="851" y="0"/>
                </a:lnTo>
                <a:lnTo>
                  <a:pt x="851" y="0"/>
                </a:lnTo>
                <a:close/>
                <a:moveTo>
                  <a:pt x="893" y="0"/>
                </a:moveTo>
                <a:lnTo>
                  <a:pt x="917" y="0"/>
                </a:lnTo>
                <a:lnTo>
                  <a:pt x="918" y="0"/>
                </a:lnTo>
                <a:lnTo>
                  <a:pt x="918" y="0"/>
                </a:lnTo>
                <a:lnTo>
                  <a:pt x="918" y="0"/>
                </a:lnTo>
                <a:lnTo>
                  <a:pt x="919" y="1"/>
                </a:lnTo>
                <a:lnTo>
                  <a:pt x="918" y="2"/>
                </a:lnTo>
                <a:lnTo>
                  <a:pt x="918" y="2"/>
                </a:lnTo>
                <a:lnTo>
                  <a:pt x="918" y="3"/>
                </a:lnTo>
                <a:lnTo>
                  <a:pt x="917" y="3"/>
                </a:lnTo>
                <a:lnTo>
                  <a:pt x="893" y="3"/>
                </a:lnTo>
                <a:lnTo>
                  <a:pt x="891" y="3"/>
                </a:lnTo>
                <a:lnTo>
                  <a:pt x="891" y="2"/>
                </a:lnTo>
                <a:lnTo>
                  <a:pt x="890" y="2"/>
                </a:lnTo>
                <a:lnTo>
                  <a:pt x="890" y="1"/>
                </a:lnTo>
                <a:lnTo>
                  <a:pt x="890" y="0"/>
                </a:lnTo>
                <a:lnTo>
                  <a:pt x="891" y="0"/>
                </a:lnTo>
                <a:lnTo>
                  <a:pt x="891" y="0"/>
                </a:lnTo>
                <a:lnTo>
                  <a:pt x="893" y="0"/>
                </a:lnTo>
                <a:lnTo>
                  <a:pt x="893" y="0"/>
                </a:lnTo>
                <a:close/>
                <a:moveTo>
                  <a:pt x="934" y="0"/>
                </a:moveTo>
                <a:lnTo>
                  <a:pt x="959" y="0"/>
                </a:lnTo>
                <a:lnTo>
                  <a:pt x="960" y="0"/>
                </a:lnTo>
                <a:lnTo>
                  <a:pt x="961" y="0"/>
                </a:lnTo>
                <a:lnTo>
                  <a:pt x="961" y="0"/>
                </a:lnTo>
                <a:lnTo>
                  <a:pt x="961" y="1"/>
                </a:lnTo>
                <a:lnTo>
                  <a:pt x="961" y="2"/>
                </a:lnTo>
                <a:lnTo>
                  <a:pt x="961" y="2"/>
                </a:lnTo>
                <a:lnTo>
                  <a:pt x="960" y="3"/>
                </a:lnTo>
                <a:lnTo>
                  <a:pt x="959" y="3"/>
                </a:lnTo>
                <a:lnTo>
                  <a:pt x="934" y="3"/>
                </a:lnTo>
                <a:lnTo>
                  <a:pt x="934" y="3"/>
                </a:lnTo>
                <a:lnTo>
                  <a:pt x="933" y="2"/>
                </a:lnTo>
                <a:lnTo>
                  <a:pt x="933" y="2"/>
                </a:lnTo>
                <a:lnTo>
                  <a:pt x="933" y="1"/>
                </a:lnTo>
                <a:lnTo>
                  <a:pt x="933" y="0"/>
                </a:lnTo>
                <a:lnTo>
                  <a:pt x="933" y="0"/>
                </a:lnTo>
                <a:lnTo>
                  <a:pt x="934" y="0"/>
                </a:lnTo>
                <a:lnTo>
                  <a:pt x="934" y="0"/>
                </a:lnTo>
                <a:lnTo>
                  <a:pt x="934" y="0"/>
                </a:lnTo>
                <a:close/>
                <a:moveTo>
                  <a:pt x="978" y="0"/>
                </a:moveTo>
                <a:lnTo>
                  <a:pt x="1002" y="0"/>
                </a:lnTo>
                <a:lnTo>
                  <a:pt x="1002" y="0"/>
                </a:lnTo>
                <a:lnTo>
                  <a:pt x="1003" y="0"/>
                </a:lnTo>
                <a:lnTo>
                  <a:pt x="1003" y="0"/>
                </a:lnTo>
                <a:lnTo>
                  <a:pt x="1003" y="1"/>
                </a:lnTo>
                <a:lnTo>
                  <a:pt x="1003" y="2"/>
                </a:lnTo>
                <a:lnTo>
                  <a:pt x="1003" y="2"/>
                </a:lnTo>
                <a:lnTo>
                  <a:pt x="1002" y="3"/>
                </a:lnTo>
                <a:lnTo>
                  <a:pt x="1002" y="3"/>
                </a:lnTo>
                <a:lnTo>
                  <a:pt x="978" y="3"/>
                </a:lnTo>
                <a:lnTo>
                  <a:pt x="976" y="3"/>
                </a:lnTo>
                <a:lnTo>
                  <a:pt x="976" y="2"/>
                </a:lnTo>
                <a:lnTo>
                  <a:pt x="975" y="2"/>
                </a:lnTo>
                <a:lnTo>
                  <a:pt x="975" y="1"/>
                </a:lnTo>
                <a:lnTo>
                  <a:pt x="975" y="0"/>
                </a:lnTo>
                <a:lnTo>
                  <a:pt x="976" y="0"/>
                </a:lnTo>
                <a:lnTo>
                  <a:pt x="976" y="0"/>
                </a:lnTo>
                <a:lnTo>
                  <a:pt x="978" y="0"/>
                </a:lnTo>
                <a:lnTo>
                  <a:pt x="978" y="0"/>
                </a:lnTo>
                <a:close/>
                <a:moveTo>
                  <a:pt x="1020" y="0"/>
                </a:moveTo>
                <a:lnTo>
                  <a:pt x="1044" y="0"/>
                </a:lnTo>
                <a:lnTo>
                  <a:pt x="1045" y="0"/>
                </a:lnTo>
                <a:lnTo>
                  <a:pt x="1045" y="0"/>
                </a:lnTo>
                <a:lnTo>
                  <a:pt x="1046" y="0"/>
                </a:lnTo>
                <a:lnTo>
                  <a:pt x="1046" y="1"/>
                </a:lnTo>
                <a:lnTo>
                  <a:pt x="1046" y="2"/>
                </a:lnTo>
                <a:lnTo>
                  <a:pt x="1045" y="2"/>
                </a:lnTo>
                <a:lnTo>
                  <a:pt x="1045" y="3"/>
                </a:lnTo>
                <a:lnTo>
                  <a:pt x="1044" y="3"/>
                </a:lnTo>
                <a:lnTo>
                  <a:pt x="1020" y="3"/>
                </a:lnTo>
                <a:lnTo>
                  <a:pt x="1020" y="3"/>
                </a:lnTo>
                <a:lnTo>
                  <a:pt x="1018" y="2"/>
                </a:lnTo>
                <a:lnTo>
                  <a:pt x="1018" y="2"/>
                </a:lnTo>
                <a:lnTo>
                  <a:pt x="1018" y="1"/>
                </a:lnTo>
                <a:lnTo>
                  <a:pt x="1018" y="0"/>
                </a:lnTo>
                <a:lnTo>
                  <a:pt x="1018" y="0"/>
                </a:lnTo>
                <a:lnTo>
                  <a:pt x="1020" y="0"/>
                </a:lnTo>
                <a:lnTo>
                  <a:pt x="1020" y="0"/>
                </a:lnTo>
                <a:lnTo>
                  <a:pt x="1020" y="0"/>
                </a:lnTo>
                <a:close/>
                <a:moveTo>
                  <a:pt x="1055" y="3"/>
                </a:moveTo>
                <a:lnTo>
                  <a:pt x="1030" y="3"/>
                </a:lnTo>
                <a:lnTo>
                  <a:pt x="1029" y="3"/>
                </a:lnTo>
                <a:lnTo>
                  <a:pt x="1029" y="2"/>
                </a:lnTo>
                <a:lnTo>
                  <a:pt x="1028" y="2"/>
                </a:lnTo>
                <a:lnTo>
                  <a:pt x="1028" y="1"/>
                </a:lnTo>
                <a:lnTo>
                  <a:pt x="1028" y="0"/>
                </a:lnTo>
                <a:lnTo>
                  <a:pt x="1029" y="0"/>
                </a:lnTo>
                <a:lnTo>
                  <a:pt x="1029" y="0"/>
                </a:lnTo>
                <a:lnTo>
                  <a:pt x="1030" y="0"/>
                </a:lnTo>
                <a:lnTo>
                  <a:pt x="1055" y="0"/>
                </a:lnTo>
                <a:lnTo>
                  <a:pt x="1056" y="0"/>
                </a:lnTo>
                <a:lnTo>
                  <a:pt x="1056" y="0"/>
                </a:lnTo>
                <a:lnTo>
                  <a:pt x="1057" y="1"/>
                </a:lnTo>
                <a:lnTo>
                  <a:pt x="1056" y="2"/>
                </a:lnTo>
                <a:lnTo>
                  <a:pt x="1056" y="3"/>
                </a:lnTo>
                <a:lnTo>
                  <a:pt x="1055" y="3"/>
                </a:lnTo>
                <a:lnTo>
                  <a:pt x="1055" y="3"/>
                </a:lnTo>
                <a:close/>
                <a:moveTo>
                  <a:pt x="1013" y="3"/>
                </a:moveTo>
                <a:lnTo>
                  <a:pt x="988" y="3"/>
                </a:lnTo>
                <a:lnTo>
                  <a:pt x="987" y="3"/>
                </a:lnTo>
                <a:lnTo>
                  <a:pt x="986" y="2"/>
                </a:lnTo>
                <a:lnTo>
                  <a:pt x="986" y="2"/>
                </a:lnTo>
                <a:lnTo>
                  <a:pt x="986" y="1"/>
                </a:lnTo>
                <a:lnTo>
                  <a:pt x="986" y="0"/>
                </a:lnTo>
                <a:lnTo>
                  <a:pt x="986" y="0"/>
                </a:lnTo>
                <a:lnTo>
                  <a:pt x="987" y="0"/>
                </a:lnTo>
                <a:lnTo>
                  <a:pt x="988" y="0"/>
                </a:lnTo>
                <a:lnTo>
                  <a:pt x="1013" y="0"/>
                </a:lnTo>
                <a:lnTo>
                  <a:pt x="1013" y="0"/>
                </a:lnTo>
                <a:lnTo>
                  <a:pt x="1014" y="0"/>
                </a:lnTo>
                <a:lnTo>
                  <a:pt x="1014" y="0"/>
                </a:lnTo>
                <a:lnTo>
                  <a:pt x="1014" y="1"/>
                </a:lnTo>
                <a:lnTo>
                  <a:pt x="1014" y="2"/>
                </a:lnTo>
                <a:lnTo>
                  <a:pt x="1014" y="2"/>
                </a:lnTo>
                <a:lnTo>
                  <a:pt x="1013" y="3"/>
                </a:lnTo>
                <a:lnTo>
                  <a:pt x="1013" y="3"/>
                </a:lnTo>
                <a:lnTo>
                  <a:pt x="1013" y="3"/>
                </a:lnTo>
                <a:close/>
                <a:moveTo>
                  <a:pt x="970" y="3"/>
                </a:moveTo>
                <a:lnTo>
                  <a:pt x="945" y="3"/>
                </a:lnTo>
                <a:lnTo>
                  <a:pt x="945" y="3"/>
                </a:lnTo>
                <a:lnTo>
                  <a:pt x="944" y="2"/>
                </a:lnTo>
                <a:lnTo>
                  <a:pt x="944" y="2"/>
                </a:lnTo>
                <a:lnTo>
                  <a:pt x="944" y="1"/>
                </a:lnTo>
                <a:lnTo>
                  <a:pt x="944" y="0"/>
                </a:lnTo>
                <a:lnTo>
                  <a:pt x="944" y="0"/>
                </a:lnTo>
                <a:lnTo>
                  <a:pt x="945" y="0"/>
                </a:lnTo>
                <a:lnTo>
                  <a:pt x="945" y="0"/>
                </a:lnTo>
                <a:lnTo>
                  <a:pt x="970" y="0"/>
                </a:lnTo>
                <a:lnTo>
                  <a:pt x="971" y="0"/>
                </a:lnTo>
                <a:lnTo>
                  <a:pt x="971" y="0"/>
                </a:lnTo>
                <a:lnTo>
                  <a:pt x="972" y="0"/>
                </a:lnTo>
                <a:lnTo>
                  <a:pt x="972" y="1"/>
                </a:lnTo>
                <a:lnTo>
                  <a:pt x="972" y="2"/>
                </a:lnTo>
                <a:lnTo>
                  <a:pt x="971" y="2"/>
                </a:lnTo>
                <a:lnTo>
                  <a:pt x="971" y="3"/>
                </a:lnTo>
                <a:lnTo>
                  <a:pt x="970" y="3"/>
                </a:lnTo>
                <a:lnTo>
                  <a:pt x="970" y="3"/>
                </a:lnTo>
                <a:close/>
                <a:moveTo>
                  <a:pt x="928" y="3"/>
                </a:moveTo>
                <a:lnTo>
                  <a:pt x="903" y="3"/>
                </a:lnTo>
                <a:lnTo>
                  <a:pt x="902" y="3"/>
                </a:lnTo>
                <a:lnTo>
                  <a:pt x="902" y="2"/>
                </a:lnTo>
                <a:lnTo>
                  <a:pt x="901" y="2"/>
                </a:lnTo>
                <a:lnTo>
                  <a:pt x="901" y="1"/>
                </a:lnTo>
                <a:lnTo>
                  <a:pt x="901" y="0"/>
                </a:lnTo>
                <a:lnTo>
                  <a:pt x="902" y="0"/>
                </a:lnTo>
                <a:lnTo>
                  <a:pt x="902" y="0"/>
                </a:lnTo>
                <a:lnTo>
                  <a:pt x="903" y="0"/>
                </a:lnTo>
                <a:lnTo>
                  <a:pt x="928" y="0"/>
                </a:lnTo>
                <a:lnTo>
                  <a:pt x="928" y="0"/>
                </a:lnTo>
                <a:lnTo>
                  <a:pt x="929" y="0"/>
                </a:lnTo>
                <a:lnTo>
                  <a:pt x="929" y="0"/>
                </a:lnTo>
                <a:lnTo>
                  <a:pt x="930" y="1"/>
                </a:lnTo>
                <a:lnTo>
                  <a:pt x="929" y="2"/>
                </a:lnTo>
                <a:lnTo>
                  <a:pt x="929" y="2"/>
                </a:lnTo>
                <a:lnTo>
                  <a:pt x="928" y="3"/>
                </a:lnTo>
                <a:lnTo>
                  <a:pt x="928" y="3"/>
                </a:lnTo>
                <a:lnTo>
                  <a:pt x="928" y="3"/>
                </a:lnTo>
                <a:close/>
                <a:moveTo>
                  <a:pt x="885" y="3"/>
                </a:moveTo>
                <a:lnTo>
                  <a:pt x="860" y="3"/>
                </a:lnTo>
                <a:lnTo>
                  <a:pt x="860" y="3"/>
                </a:lnTo>
                <a:lnTo>
                  <a:pt x="859" y="2"/>
                </a:lnTo>
                <a:lnTo>
                  <a:pt x="859" y="2"/>
                </a:lnTo>
                <a:lnTo>
                  <a:pt x="859" y="1"/>
                </a:lnTo>
                <a:lnTo>
                  <a:pt x="859" y="0"/>
                </a:lnTo>
                <a:lnTo>
                  <a:pt x="859" y="0"/>
                </a:lnTo>
                <a:lnTo>
                  <a:pt x="860" y="0"/>
                </a:lnTo>
                <a:lnTo>
                  <a:pt x="860" y="0"/>
                </a:lnTo>
                <a:lnTo>
                  <a:pt x="885" y="0"/>
                </a:lnTo>
                <a:lnTo>
                  <a:pt x="886" y="0"/>
                </a:lnTo>
                <a:lnTo>
                  <a:pt x="887" y="0"/>
                </a:lnTo>
                <a:lnTo>
                  <a:pt x="887" y="0"/>
                </a:lnTo>
                <a:lnTo>
                  <a:pt x="887" y="1"/>
                </a:lnTo>
                <a:lnTo>
                  <a:pt x="887" y="2"/>
                </a:lnTo>
                <a:lnTo>
                  <a:pt x="887" y="2"/>
                </a:lnTo>
                <a:lnTo>
                  <a:pt x="886" y="3"/>
                </a:lnTo>
                <a:lnTo>
                  <a:pt x="885" y="3"/>
                </a:lnTo>
                <a:lnTo>
                  <a:pt x="885" y="3"/>
                </a:lnTo>
                <a:close/>
                <a:moveTo>
                  <a:pt x="843" y="3"/>
                </a:moveTo>
                <a:lnTo>
                  <a:pt x="818" y="3"/>
                </a:lnTo>
                <a:lnTo>
                  <a:pt x="817" y="3"/>
                </a:lnTo>
                <a:lnTo>
                  <a:pt x="817" y="2"/>
                </a:lnTo>
                <a:lnTo>
                  <a:pt x="816" y="2"/>
                </a:lnTo>
                <a:lnTo>
                  <a:pt x="816" y="1"/>
                </a:lnTo>
                <a:lnTo>
                  <a:pt x="816" y="0"/>
                </a:lnTo>
                <a:lnTo>
                  <a:pt x="817" y="0"/>
                </a:lnTo>
                <a:lnTo>
                  <a:pt x="817" y="0"/>
                </a:lnTo>
                <a:lnTo>
                  <a:pt x="818" y="0"/>
                </a:lnTo>
                <a:lnTo>
                  <a:pt x="843" y="0"/>
                </a:lnTo>
                <a:lnTo>
                  <a:pt x="844" y="0"/>
                </a:lnTo>
                <a:lnTo>
                  <a:pt x="844" y="0"/>
                </a:lnTo>
                <a:lnTo>
                  <a:pt x="844" y="0"/>
                </a:lnTo>
                <a:lnTo>
                  <a:pt x="845" y="1"/>
                </a:lnTo>
                <a:lnTo>
                  <a:pt x="844" y="2"/>
                </a:lnTo>
                <a:lnTo>
                  <a:pt x="844" y="2"/>
                </a:lnTo>
                <a:lnTo>
                  <a:pt x="844" y="3"/>
                </a:lnTo>
                <a:lnTo>
                  <a:pt x="843" y="3"/>
                </a:lnTo>
                <a:lnTo>
                  <a:pt x="843" y="3"/>
                </a:lnTo>
                <a:close/>
                <a:moveTo>
                  <a:pt x="801" y="3"/>
                </a:moveTo>
                <a:lnTo>
                  <a:pt x="776" y="3"/>
                </a:lnTo>
                <a:lnTo>
                  <a:pt x="775" y="3"/>
                </a:lnTo>
                <a:lnTo>
                  <a:pt x="774" y="2"/>
                </a:lnTo>
                <a:lnTo>
                  <a:pt x="774" y="1"/>
                </a:lnTo>
                <a:lnTo>
                  <a:pt x="774" y="0"/>
                </a:lnTo>
                <a:lnTo>
                  <a:pt x="775" y="0"/>
                </a:lnTo>
                <a:lnTo>
                  <a:pt x="776" y="0"/>
                </a:lnTo>
                <a:lnTo>
                  <a:pt x="801" y="0"/>
                </a:lnTo>
                <a:lnTo>
                  <a:pt x="801" y="0"/>
                </a:lnTo>
                <a:lnTo>
                  <a:pt x="802" y="0"/>
                </a:lnTo>
                <a:lnTo>
                  <a:pt x="802" y="0"/>
                </a:lnTo>
                <a:lnTo>
                  <a:pt x="802" y="1"/>
                </a:lnTo>
                <a:lnTo>
                  <a:pt x="802" y="2"/>
                </a:lnTo>
                <a:lnTo>
                  <a:pt x="802" y="2"/>
                </a:lnTo>
                <a:lnTo>
                  <a:pt x="801" y="3"/>
                </a:lnTo>
                <a:lnTo>
                  <a:pt x="801" y="3"/>
                </a:lnTo>
                <a:lnTo>
                  <a:pt x="801" y="3"/>
                </a:lnTo>
                <a:close/>
                <a:moveTo>
                  <a:pt x="758" y="3"/>
                </a:moveTo>
                <a:lnTo>
                  <a:pt x="733" y="3"/>
                </a:lnTo>
                <a:lnTo>
                  <a:pt x="732" y="3"/>
                </a:lnTo>
                <a:lnTo>
                  <a:pt x="732" y="2"/>
                </a:lnTo>
                <a:lnTo>
                  <a:pt x="732" y="2"/>
                </a:lnTo>
                <a:lnTo>
                  <a:pt x="732" y="1"/>
                </a:lnTo>
                <a:lnTo>
                  <a:pt x="732" y="0"/>
                </a:lnTo>
                <a:lnTo>
                  <a:pt x="732" y="0"/>
                </a:lnTo>
                <a:lnTo>
                  <a:pt x="732" y="0"/>
                </a:lnTo>
                <a:lnTo>
                  <a:pt x="733" y="0"/>
                </a:lnTo>
                <a:lnTo>
                  <a:pt x="758" y="0"/>
                </a:lnTo>
                <a:lnTo>
                  <a:pt x="759" y="0"/>
                </a:lnTo>
                <a:lnTo>
                  <a:pt x="759" y="0"/>
                </a:lnTo>
                <a:lnTo>
                  <a:pt x="760" y="0"/>
                </a:lnTo>
                <a:lnTo>
                  <a:pt x="760" y="1"/>
                </a:lnTo>
                <a:lnTo>
                  <a:pt x="760" y="2"/>
                </a:lnTo>
                <a:lnTo>
                  <a:pt x="759" y="2"/>
                </a:lnTo>
                <a:lnTo>
                  <a:pt x="759" y="3"/>
                </a:lnTo>
                <a:lnTo>
                  <a:pt x="758" y="3"/>
                </a:lnTo>
                <a:lnTo>
                  <a:pt x="758" y="3"/>
                </a:lnTo>
                <a:close/>
                <a:moveTo>
                  <a:pt x="716" y="3"/>
                </a:moveTo>
                <a:lnTo>
                  <a:pt x="691" y="3"/>
                </a:lnTo>
                <a:lnTo>
                  <a:pt x="690" y="3"/>
                </a:lnTo>
                <a:lnTo>
                  <a:pt x="690" y="2"/>
                </a:lnTo>
                <a:lnTo>
                  <a:pt x="689" y="2"/>
                </a:lnTo>
                <a:lnTo>
                  <a:pt x="689" y="1"/>
                </a:lnTo>
                <a:lnTo>
                  <a:pt x="689" y="0"/>
                </a:lnTo>
                <a:lnTo>
                  <a:pt x="690" y="0"/>
                </a:lnTo>
                <a:lnTo>
                  <a:pt x="690" y="0"/>
                </a:lnTo>
                <a:lnTo>
                  <a:pt x="691" y="0"/>
                </a:lnTo>
                <a:lnTo>
                  <a:pt x="716" y="0"/>
                </a:lnTo>
                <a:lnTo>
                  <a:pt x="716" y="0"/>
                </a:lnTo>
                <a:lnTo>
                  <a:pt x="717" y="0"/>
                </a:lnTo>
                <a:lnTo>
                  <a:pt x="717" y="0"/>
                </a:lnTo>
                <a:lnTo>
                  <a:pt x="717" y="1"/>
                </a:lnTo>
                <a:lnTo>
                  <a:pt x="717" y="2"/>
                </a:lnTo>
                <a:lnTo>
                  <a:pt x="717" y="2"/>
                </a:lnTo>
                <a:lnTo>
                  <a:pt x="716" y="3"/>
                </a:lnTo>
                <a:lnTo>
                  <a:pt x="716" y="3"/>
                </a:lnTo>
                <a:lnTo>
                  <a:pt x="716" y="3"/>
                </a:lnTo>
                <a:close/>
                <a:moveTo>
                  <a:pt x="673" y="3"/>
                </a:moveTo>
                <a:lnTo>
                  <a:pt x="648" y="3"/>
                </a:lnTo>
                <a:lnTo>
                  <a:pt x="648" y="3"/>
                </a:lnTo>
                <a:lnTo>
                  <a:pt x="647" y="2"/>
                </a:lnTo>
                <a:lnTo>
                  <a:pt x="647" y="2"/>
                </a:lnTo>
                <a:lnTo>
                  <a:pt x="647" y="1"/>
                </a:lnTo>
                <a:lnTo>
                  <a:pt x="647" y="0"/>
                </a:lnTo>
                <a:lnTo>
                  <a:pt x="647" y="0"/>
                </a:lnTo>
                <a:lnTo>
                  <a:pt x="648" y="0"/>
                </a:lnTo>
                <a:lnTo>
                  <a:pt x="648" y="0"/>
                </a:lnTo>
                <a:lnTo>
                  <a:pt x="673" y="0"/>
                </a:lnTo>
                <a:lnTo>
                  <a:pt x="674" y="0"/>
                </a:lnTo>
                <a:lnTo>
                  <a:pt x="675" y="0"/>
                </a:lnTo>
                <a:lnTo>
                  <a:pt x="675" y="0"/>
                </a:lnTo>
                <a:lnTo>
                  <a:pt x="675" y="1"/>
                </a:lnTo>
                <a:lnTo>
                  <a:pt x="675" y="2"/>
                </a:lnTo>
                <a:lnTo>
                  <a:pt x="675" y="2"/>
                </a:lnTo>
                <a:lnTo>
                  <a:pt x="674" y="3"/>
                </a:lnTo>
                <a:lnTo>
                  <a:pt x="673" y="3"/>
                </a:lnTo>
                <a:lnTo>
                  <a:pt x="673" y="3"/>
                </a:lnTo>
                <a:close/>
                <a:moveTo>
                  <a:pt x="631" y="3"/>
                </a:moveTo>
                <a:lnTo>
                  <a:pt x="606" y="3"/>
                </a:lnTo>
                <a:lnTo>
                  <a:pt x="605" y="3"/>
                </a:lnTo>
                <a:lnTo>
                  <a:pt x="605" y="2"/>
                </a:lnTo>
                <a:lnTo>
                  <a:pt x="604" y="2"/>
                </a:lnTo>
                <a:lnTo>
                  <a:pt x="604" y="1"/>
                </a:lnTo>
                <a:lnTo>
                  <a:pt x="604" y="0"/>
                </a:lnTo>
                <a:lnTo>
                  <a:pt x="605" y="0"/>
                </a:lnTo>
                <a:lnTo>
                  <a:pt x="605" y="0"/>
                </a:lnTo>
                <a:lnTo>
                  <a:pt x="606" y="0"/>
                </a:lnTo>
                <a:lnTo>
                  <a:pt x="631" y="0"/>
                </a:lnTo>
                <a:lnTo>
                  <a:pt x="632" y="0"/>
                </a:lnTo>
                <a:lnTo>
                  <a:pt x="632" y="0"/>
                </a:lnTo>
                <a:lnTo>
                  <a:pt x="632" y="0"/>
                </a:lnTo>
                <a:lnTo>
                  <a:pt x="633" y="1"/>
                </a:lnTo>
                <a:lnTo>
                  <a:pt x="632" y="2"/>
                </a:lnTo>
                <a:lnTo>
                  <a:pt x="632" y="2"/>
                </a:lnTo>
                <a:lnTo>
                  <a:pt x="632" y="3"/>
                </a:lnTo>
                <a:lnTo>
                  <a:pt x="631" y="3"/>
                </a:lnTo>
                <a:lnTo>
                  <a:pt x="631" y="3"/>
                </a:lnTo>
                <a:close/>
                <a:moveTo>
                  <a:pt x="589" y="3"/>
                </a:moveTo>
                <a:lnTo>
                  <a:pt x="564" y="3"/>
                </a:lnTo>
                <a:lnTo>
                  <a:pt x="563" y="3"/>
                </a:lnTo>
                <a:lnTo>
                  <a:pt x="562" y="2"/>
                </a:lnTo>
                <a:lnTo>
                  <a:pt x="562" y="2"/>
                </a:lnTo>
                <a:lnTo>
                  <a:pt x="562" y="1"/>
                </a:lnTo>
                <a:lnTo>
                  <a:pt x="562" y="0"/>
                </a:lnTo>
                <a:lnTo>
                  <a:pt x="562" y="0"/>
                </a:lnTo>
                <a:lnTo>
                  <a:pt x="563" y="0"/>
                </a:lnTo>
                <a:lnTo>
                  <a:pt x="564" y="0"/>
                </a:lnTo>
                <a:lnTo>
                  <a:pt x="589" y="0"/>
                </a:lnTo>
                <a:lnTo>
                  <a:pt x="589" y="0"/>
                </a:lnTo>
                <a:lnTo>
                  <a:pt x="590" y="0"/>
                </a:lnTo>
                <a:lnTo>
                  <a:pt x="590" y="1"/>
                </a:lnTo>
                <a:lnTo>
                  <a:pt x="590" y="2"/>
                </a:lnTo>
                <a:lnTo>
                  <a:pt x="589" y="3"/>
                </a:lnTo>
                <a:lnTo>
                  <a:pt x="589" y="3"/>
                </a:lnTo>
                <a:lnTo>
                  <a:pt x="589" y="3"/>
                </a:lnTo>
                <a:close/>
                <a:moveTo>
                  <a:pt x="546" y="3"/>
                </a:moveTo>
                <a:lnTo>
                  <a:pt x="521" y="3"/>
                </a:lnTo>
                <a:lnTo>
                  <a:pt x="520" y="3"/>
                </a:lnTo>
                <a:lnTo>
                  <a:pt x="520" y="2"/>
                </a:lnTo>
                <a:lnTo>
                  <a:pt x="520" y="2"/>
                </a:lnTo>
                <a:lnTo>
                  <a:pt x="520" y="1"/>
                </a:lnTo>
                <a:lnTo>
                  <a:pt x="520" y="0"/>
                </a:lnTo>
                <a:lnTo>
                  <a:pt x="520" y="0"/>
                </a:lnTo>
                <a:lnTo>
                  <a:pt x="520" y="0"/>
                </a:lnTo>
                <a:lnTo>
                  <a:pt x="521" y="0"/>
                </a:lnTo>
                <a:lnTo>
                  <a:pt x="546" y="0"/>
                </a:lnTo>
                <a:lnTo>
                  <a:pt x="547" y="0"/>
                </a:lnTo>
                <a:lnTo>
                  <a:pt x="547" y="0"/>
                </a:lnTo>
                <a:lnTo>
                  <a:pt x="548" y="0"/>
                </a:lnTo>
                <a:lnTo>
                  <a:pt x="548" y="1"/>
                </a:lnTo>
                <a:lnTo>
                  <a:pt x="548" y="2"/>
                </a:lnTo>
                <a:lnTo>
                  <a:pt x="547" y="2"/>
                </a:lnTo>
                <a:lnTo>
                  <a:pt x="547" y="3"/>
                </a:lnTo>
                <a:lnTo>
                  <a:pt x="546" y="3"/>
                </a:lnTo>
                <a:lnTo>
                  <a:pt x="546" y="3"/>
                </a:lnTo>
                <a:close/>
                <a:moveTo>
                  <a:pt x="504" y="3"/>
                </a:moveTo>
                <a:lnTo>
                  <a:pt x="479" y="3"/>
                </a:lnTo>
                <a:lnTo>
                  <a:pt x="478" y="3"/>
                </a:lnTo>
                <a:lnTo>
                  <a:pt x="478" y="2"/>
                </a:lnTo>
                <a:lnTo>
                  <a:pt x="477" y="2"/>
                </a:lnTo>
                <a:lnTo>
                  <a:pt x="477" y="1"/>
                </a:lnTo>
                <a:lnTo>
                  <a:pt x="477" y="0"/>
                </a:lnTo>
                <a:lnTo>
                  <a:pt x="478" y="0"/>
                </a:lnTo>
                <a:lnTo>
                  <a:pt x="478" y="0"/>
                </a:lnTo>
                <a:lnTo>
                  <a:pt x="479" y="0"/>
                </a:lnTo>
                <a:lnTo>
                  <a:pt x="504" y="0"/>
                </a:lnTo>
                <a:lnTo>
                  <a:pt x="504" y="0"/>
                </a:lnTo>
                <a:lnTo>
                  <a:pt x="505" y="0"/>
                </a:lnTo>
                <a:lnTo>
                  <a:pt x="505" y="0"/>
                </a:lnTo>
                <a:lnTo>
                  <a:pt x="505" y="1"/>
                </a:lnTo>
                <a:lnTo>
                  <a:pt x="505" y="2"/>
                </a:lnTo>
                <a:lnTo>
                  <a:pt x="505" y="2"/>
                </a:lnTo>
                <a:lnTo>
                  <a:pt x="504" y="3"/>
                </a:lnTo>
                <a:lnTo>
                  <a:pt x="504" y="3"/>
                </a:lnTo>
                <a:lnTo>
                  <a:pt x="504" y="3"/>
                </a:lnTo>
                <a:close/>
                <a:moveTo>
                  <a:pt x="461" y="3"/>
                </a:moveTo>
                <a:lnTo>
                  <a:pt x="436" y="3"/>
                </a:lnTo>
                <a:lnTo>
                  <a:pt x="436" y="3"/>
                </a:lnTo>
                <a:lnTo>
                  <a:pt x="435" y="2"/>
                </a:lnTo>
                <a:lnTo>
                  <a:pt x="435" y="2"/>
                </a:lnTo>
                <a:lnTo>
                  <a:pt x="435" y="1"/>
                </a:lnTo>
                <a:lnTo>
                  <a:pt x="435" y="0"/>
                </a:lnTo>
                <a:lnTo>
                  <a:pt x="435" y="0"/>
                </a:lnTo>
                <a:lnTo>
                  <a:pt x="436" y="0"/>
                </a:lnTo>
                <a:lnTo>
                  <a:pt x="436" y="0"/>
                </a:lnTo>
                <a:lnTo>
                  <a:pt x="461" y="0"/>
                </a:lnTo>
                <a:lnTo>
                  <a:pt x="462" y="0"/>
                </a:lnTo>
                <a:lnTo>
                  <a:pt x="463" y="0"/>
                </a:lnTo>
                <a:lnTo>
                  <a:pt x="463" y="0"/>
                </a:lnTo>
                <a:lnTo>
                  <a:pt x="463" y="1"/>
                </a:lnTo>
                <a:lnTo>
                  <a:pt x="463" y="2"/>
                </a:lnTo>
                <a:lnTo>
                  <a:pt x="463" y="2"/>
                </a:lnTo>
                <a:lnTo>
                  <a:pt x="462" y="3"/>
                </a:lnTo>
                <a:lnTo>
                  <a:pt x="461" y="3"/>
                </a:lnTo>
                <a:lnTo>
                  <a:pt x="461" y="3"/>
                </a:lnTo>
                <a:close/>
                <a:moveTo>
                  <a:pt x="419" y="3"/>
                </a:moveTo>
                <a:lnTo>
                  <a:pt x="394" y="3"/>
                </a:lnTo>
                <a:lnTo>
                  <a:pt x="393" y="3"/>
                </a:lnTo>
                <a:lnTo>
                  <a:pt x="393" y="2"/>
                </a:lnTo>
                <a:lnTo>
                  <a:pt x="392" y="2"/>
                </a:lnTo>
                <a:lnTo>
                  <a:pt x="392" y="1"/>
                </a:lnTo>
                <a:lnTo>
                  <a:pt x="392" y="0"/>
                </a:lnTo>
                <a:lnTo>
                  <a:pt x="393" y="0"/>
                </a:lnTo>
                <a:lnTo>
                  <a:pt x="393" y="0"/>
                </a:lnTo>
                <a:lnTo>
                  <a:pt x="394" y="0"/>
                </a:lnTo>
                <a:lnTo>
                  <a:pt x="419" y="0"/>
                </a:lnTo>
                <a:lnTo>
                  <a:pt x="419" y="0"/>
                </a:lnTo>
                <a:lnTo>
                  <a:pt x="420" y="0"/>
                </a:lnTo>
                <a:lnTo>
                  <a:pt x="420" y="0"/>
                </a:lnTo>
                <a:lnTo>
                  <a:pt x="421" y="1"/>
                </a:lnTo>
                <a:lnTo>
                  <a:pt x="420" y="2"/>
                </a:lnTo>
                <a:lnTo>
                  <a:pt x="420" y="2"/>
                </a:lnTo>
                <a:lnTo>
                  <a:pt x="419" y="3"/>
                </a:lnTo>
                <a:lnTo>
                  <a:pt x="419" y="3"/>
                </a:lnTo>
                <a:lnTo>
                  <a:pt x="419" y="3"/>
                </a:lnTo>
                <a:close/>
                <a:moveTo>
                  <a:pt x="377" y="3"/>
                </a:moveTo>
                <a:lnTo>
                  <a:pt x="352" y="3"/>
                </a:lnTo>
                <a:lnTo>
                  <a:pt x="351" y="3"/>
                </a:lnTo>
                <a:lnTo>
                  <a:pt x="350" y="2"/>
                </a:lnTo>
                <a:lnTo>
                  <a:pt x="350" y="2"/>
                </a:lnTo>
                <a:lnTo>
                  <a:pt x="350" y="1"/>
                </a:lnTo>
                <a:lnTo>
                  <a:pt x="350" y="0"/>
                </a:lnTo>
                <a:lnTo>
                  <a:pt x="350" y="0"/>
                </a:lnTo>
                <a:lnTo>
                  <a:pt x="351" y="0"/>
                </a:lnTo>
                <a:lnTo>
                  <a:pt x="352" y="0"/>
                </a:lnTo>
                <a:lnTo>
                  <a:pt x="377" y="0"/>
                </a:lnTo>
                <a:lnTo>
                  <a:pt x="377" y="0"/>
                </a:lnTo>
                <a:lnTo>
                  <a:pt x="378" y="0"/>
                </a:lnTo>
                <a:lnTo>
                  <a:pt x="378" y="0"/>
                </a:lnTo>
                <a:lnTo>
                  <a:pt x="378" y="1"/>
                </a:lnTo>
                <a:lnTo>
                  <a:pt x="378" y="2"/>
                </a:lnTo>
                <a:lnTo>
                  <a:pt x="378" y="2"/>
                </a:lnTo>
                <a:lnTo>
                  <a:pt x="377" y="3"/>
                </a:lnTo>
                <a:lnTo>
                  <a:pt x="377" y="3"/>
                </a:lnTo>
                <a:lnTo>
                  <a:pt x="377" y="3"/>
                </a:lnTo>
                <a:close/>
                <a:moveTo>
                  <a:pt x="334" y="3"/>
                </a:moveTo>
                <a:lnTo>
                  <a:pt x="309" y="3"/>
                </a:lnTo>
                <a:lnTo>
                  <a:pt x="308" y="3"/>
                </a:lnTo>
                <a:lnTo>
                  <a:pt x="308" y="2"/>
                </a:lnTo>
                <a:lnTo>
                  <a:pt x="308" y="2"/>
                </a:lnTo>
                <a:lnTo>
                  <a:pt x="308" y="1"/>
                </a:lnTo>
                <a:lnTo>
                  <a:pt x="308" y="0"/>
                </a:lnTo>
                <a:lnTo>
                  <a:pt x="308" y="0"/>
                </a:lnTo>
                <a:lnTo>
                  <a:pt x="308" y="0"/>
                </a:lnTo>
                <a:lnTo>
                  <a:pt x="309" y="0"/>
                </a:lnTo>
                <a:lnTo>
                  <a:pt x="334" y="0"/>
                </a:lnTo>
                <a:lnTo>
                  <a:pt x="335" y="0"/>
                </a:lnTo>
                <a:lnTo>
                  <a:pt x="335" y="0"/>
                </a:lnTo>
                <a:lnTo>
                  <a:pt x="336" y="0"/>
                </a:lnTo>
                <a:lnTo>
                  <a:pt x="336" y="1"/>
                </a:lnTo>
                <a:lnTo>
                  <a:pt x="336" y="2"/>
                </a:lnTo>
                <a:lnTo>
                  <a:pt x="335" y="2"/>
                </a:lnTo>
                <a:lnTo>
                  <a:pt x="335" y="3"/>
                </a:lnTo>
                <a:lnTo>
                  <a:pt x="334" y="3"/>
                </a:lnTo>
                <a:lnTo>
                  <a:pt x="334" y="3"/>
                </a:lnTo>
                <a:close/>
                <a:moveTo>
                  <a:pt x="292" y="3"/>
                </a:moveTo>
                <a:lnTo>
                  <a:pt x="267" y="3"/>
                </a:lnTo>
                <a:lnTo>
                  <a:pt x="266" y="3"/>
                </a:lnTo>
                <a:lnTo>
                  <a:pt x="266" y="2"/>
                </a:lnTo>
                <a:lnTo>
                  <a:pt x="265" y="2"/>
                </a:lnTo>
                <a:lnTo>
                  <a:pt x="265" y="1"/>
                </a:lnTo>
                <a:lnTo>
                  <a:pt x="265" y="0"/>
                </a:lnTo>
                <a:lnTo>
                  <a:pt x="266" y="0"/>
                </a:lnTo>
                <a:lnTo>
                  <a:pt x="266" y="0"/>
                </a:lnTo>
                <a:lnTo>
                  <a:pt x="267" y="0"/>
                </a:lnTo>
                <a:lnTo>
                  <a:pt x="292" y="0"/>
                </a:lnTo>
                <a:lnTo>
                  <a:pt x="292" y="0"/>
                </a:lnTo>
                <a:lnTo>
                  <a:pt x="293" y="0"/>
                </a:lnTo>
                <a:lnTo>
                  <a:pt x="293" y="0"/>
                </a:lnTo>
                <a:lnTo>
                  <a:pt x="293" y="1"/>
                </a:lnTo>
                <a:lnTo>
                  <a:pt x="293" y="2"/>
                </a:lnTo>
                <a:lnTo>
                  <a:pt x="293" y="2"/>
                </a:lnTo>
                <a:lnTo>
                  <a:pt x="292" y="3"/>
                </a:lnTo>
                <a:lnTo>
                  <a:pt x="292" y="3"/>
                </a:lnTo>
                <a:lnTo>
                  <a:pt x="292" y="3"/>
                </a:lnTo>
                <a:close/>
                <a:moveTo>
                  <a:pt x="249" y="3"/>
                </a:moveTo>
                <a:lnTo>
                  <a:pt x="224" y="3"/>
                </a:lnTo>
                <a:lnTo>
                  <a:pt x="224" y="3"/>
                </a:lnTo>
                <a:lnTo>
                  <a:pt x="223" y="2"/>
                </a:lnTo>
                <a:lnTo>
                  <a:pt x="223" y="2"/>
                </a:lnTo>
                <a:lnTo>
                  <a:pt x="223" y="1"/>
                </a:lnTo>
                <a:lnTo>
                  <a:pt x="223" y="0"/>
                </a:lnTo>
                <a:lnTo>
                  <a:pt x="223" y="0"/>
                </a:lnTo>
                <a:lnTo>
                  <a:pt x="224" y="0"/>
                </a:lnTo>
                <a:lnTo>
                  <a:pt x="224" y="0"/>
                </a:lnTo>
                <a:lnTo>
                  <a:pt x="249" y="0"/>
                </a:lnTo>
                <a:lnTo>
                  <a:pt x="250" y="0"/>
                </a:lnTo>
                <a:lnTo>
                  <a:pt x="250" y="0"/>
                </a:lnTo>
                <a:lnTo>
                  <a:pt x="251" y="0"/>
                </a:lnTo>
                <a:lnTo>
                  <a:pt x="251" y="1"/>
                </a:lnTo>
                <a:lnTo>
                  <a:pt x="251" y="2"/>
                </a:lnTo>
                <a:lnTo>
                  <a:pt x="250" y="2"/>
                </a:lnTo>
                <a:lnTo>
                  <a:pt x="250" y="3"/>
                </a:lnTo>
                <a:lnTo>
                  <a:pt x="249" y="3"/>
                </a:lnTo>
                <a:lnTo>
                  <a:pt x="249" y="3"/>
                </a:lnTo>
                <a:close/>
                <a:moveTo>
                  <a:pt x="207" y="3"/>
                </a:moveTo>
                <a:lnTo>
                  <a:pt x="182" y="3"/>
                </a:lnTo>
                <a:lnTo>
                  <a:pt x="181" y="3"/>
                </a:lnTo>
                <a:lnTo>
                  <a:pt x="181" y="2"/>
                </a:lnTo>
                <a:lnTo>
                  <a:pt x="180" y="2"/>
                </a:lnTo>
                <a:lnTo>
                  <a:pt x="180" y="1"/>
                </a:lnTo>
                <a:lnTo>
                  <a:pt x="180" y="0"/>
                </a:lnTo>
                <a:lnTo>
                  <a:pt x="181" y="0"/>
                </a:lnTo>
                <a:lnTo>
                  <a:pt x="181" y="0"/>
                </a:lnTo>
                <a:lnTo>
                  <a:pt x="182" y="0"/>
                </a:lnTo>
                <a:lnTo>
                  <a:pt x="207" y="0"/>
                </a:lnTo>
                <a:lnTo>
                  <a:pt x="207" y="0"/>
                </a:lnTo>
                <a:lnTo>
                  <a:pt x="208" y="0"/>
                </a:lnTo>
                <a:lnTo>
                  <a:pt x="208" y="0"/>
                </a:lnTo>
                <a:lnTo>
                  <a:pt x="209" y="1"/>
                </a:lnTo>
                <a:lnTo>
                  <a:pt x="208" y="2"/>
                </a:lnTo>
                <a:lnTo>
                  <a:pt x="208" y="2"/>
                </a:lnTo>
                <a:lnTo>
                  <a:pt x="207" y="3"/>
                </a:lnTo>
                <a:lnTo>
                  <a:pt x="207" y="3"/>
                </a:lnTo>
                <a:lnTo>
                  <a:pt x="207" y="3"/>
                </a:lnTo>
                <a:close/>
                <a:moveTo>
                  <a:pt x="165" y="3"/>
                </a:moveTo>
                <a:lnTo>
                  <a:pt x="140" y="3"/>
                </a:lnTo>
                <a:lnTo>
                  <a:pt x="139" y="3"/>
                </a:lnTo>
                <a:lnTo>
                  <a:pt x="138" y="2"/>
                </a:lnTo>
                <a:lnTo>
                  <a:pt x="138" y="2"/>
                </a:lnTo>
                <a:lnTo>
                  <a:pt x="138" y="1"/>
                </a:lnTo>
                <a:lnTo>
                  <a:pt x="138" y="0"/>
                </a:lnTo>
                <a:lnTo>
                  <a:pt x="138" y="0"/>
                </a:lnTo>
                <a:lnTo>
                  <a:pt x="139" y="0"/>
                </a:lnTo>
                <a:lnTo>
                  <a:pt x="140" y="0"/>
                </a:lnTo>
                <a:lnTo>
                  <a:pt x="165" y="0"/>
                </a:lnTo>
                <a:lnTo>
                  <a:pt x="165" y="0"/>
                </a:lnTo>
                <a:lnTo>
                  <a:pt x="166" y="0"/>
                </a:lnTo>
                <a:lnTo>
                  <a:pt x="166" y="0"/>
                </a:lnTo>
                <a:lnTo>
                  <a:pt x="166" y="1"/>
                </a:lnTo>
                <a:lnTo>
                  <a:pt x="166" y="2"/>
                </a:lnTo>
                <a:lnTo>
                  <a:pt x="166" y="2"/>
                </a:lnTo>
                <a:lnTo>
                  <a:pt x="165" y="3"/>
                </a:lnTo>
                <a:lnTo>
                  <a:pt x="165" y="3"/>
                </a:lnTo>
                <a:lnTo>
                  <a:pt x="165" y="3"/>
                </a:lnTo>
                <a:close/>
                <a:moveTo>
                  <a:pt x="122" y="3"/>
                </a:moveTo>
                <a:lnTo>
                  <a:pt x="97" y="3"/>
                </a:lnTo>
                <a:lnTo>
                  <a:pt x="96" y="3"/>
                </a:lnTo>
                <a:lnTo>
                  <a:pt x="96" y="2"/>
                </a:lnTo>
                <a:lnTo>
                  <a:pt x="95" y="2"/>
                </a:lnTo>
                <a:lnTo>
                  <a:pt x="95" y="1"/>
                </a:lnTo>
                <a:lnTo>
                  <a:pt x="95" y="0"/>
                </a:lnTo>
                <a:lnTo>
                  <a:pt x="96" y="0"/>
                </a:lnTo>
                <a:lnTo>
                  <a:pt x="96" y="0"/>
                </a:lnTo>
                <a:lnTo>
                  <a:pt x="97" y="0"/>
                </a:lnTo>
                <a:lnTo>
                  <a:pt x="122" y="0"/>
                </a:lnTo>
                <a:lnTo>
                  <a:pt x="123" y="0"/>
                </a:lnTo>
                <a:lnTo>
                  <a:pt x="123" y="0"/>
                </a:lnTo>
                <a:lnTo>
                  <a:pt x="124" y="1"/>
                </a:lnTo>
                <a:lnTo>
                  <a:pt x="123" y="2"/>
                </a:lnTo>
                <a:lnTo>
                  <a:pt x="123" y="3"/>
                </a:lnTo>
                <a:lnTo>
                  <a:pt x="122" y="3"/>
                </a:lnTo>
                <a:lnTo>
                  <a:pt x="122" y="3"/>
                </a:lnTo>
                <a:close/>
                <a:moveTo>
                  <a:pt x="80" y="3"/>
                </a:moveTo>
                <a:lnTo>
                  <a:pt x="55" y="3"/>
                </a:lnTo>
                <a:lnTo>
                  <a:pt x="54" y="3"/>
                </a:lnTo>
                <a:lnTo>
                  <a:pt x="53" y="2"/>
                </a:lnTo>
                <a:lnTo>
                  <a:pt x="53" y="2"/>
                </a:lnTo>
                <a:lnTo>
                  <a:pt x="53" y="1"/>
                </a:lnTo>
                <a:lnTo>
                  <a:pt x="53" y="0"/>
                </a:lnTo>
                <a:lnTo>
                  <a:pt x="53" y="0"/>
                </a:lnTo>
                <a:lnTo>
                  <a:pt x="54" y="0"/>
                </a:lnTo>
                <a:lnTo>
                  <a:pt x="55" y="0"/>
                </a:lnTo>
                <a:lnTo>
                  <a:pt x="80" y="0"/>
                </a:lnTo>
                <a:lnTo>
                  <a:pt x="80" y="0"/>
                </a:lnTo>
                <a:lnTo>
                  <a:pt x="81" y="0"/>
                </a:lnTo>
                <a:lnTo>
                  <a:pt x="81" y="0"/>
                </a:lnTo>
                <a:lnTo>
                  <a:pt x="81" y="1"/>
                </a:lnTo>
                <a:lnTo>
                  <a:pt x="81" y="2"/>
                </a:lnTo>
                <a:lnTo>
                  <a:pt x="81" y="2"/>
                </a:lnTo>
                <a:lnTo>
                  <a:pt x="80" y="3"/>
                </a:lnTo>
                <a:lnTo>
                  <a:pt x="80" y="3"/>
                </a:lnTo>
                <a:lnTo>
                  <a:pt x="80" y="3"/>
                </a:lnTo>
                <a:close/>
                <a:moveTo>
                  <a:pt x="37" y="3"/>
                </a:moveTo>
                <a:lnTo>
                  <a:pt x="12" y="3"/>
                </a:lnTo>
                <a:lnTo>
                  <a:pt x="12" y="3"/>
                </a:lnTo>
                <a:lnTo>
                  <a:pt x="11" y="2"/>
                </a:lnTo>
                <a:lnTo>
                  <a:pt x="11" y="2"/>
                </a:lnTo>
                <a:lnTo>
                  <a:pt x="11" y="1"/>
                </a:lnTo>
                <a:lnTo>
                  <a:pt x="11" y="0"/>
                </a:lnTo>
                <a:lnTo>
                  <a:pt x="11" y="0"/>
                </a:lnTo>
                <a:lnTo>
                  <a:pt x="12" y="0"/>
                </a:lnTo>
                <a:lnTo>
                  <a:pt x="12" y="0"/>
                </a:lnTo>
                <a:lnTo>
                  <a:pt x="37" y="0"/>
                </a:lnTo>
                <a:lnTo>
                  <a:pt x="38" y="0"/>
                </a:lnTo>
                <a:lnTo>
                  <a:pt x="38" y="0"/>
                </a:lnTo>
                <a:lnTo>
                  <a:pt x="39" y="0"/>
                </a:lnTo>
                <a:lnTo>
                  <a:pt x="39" y="1"/>
                </a:lnTo>
                <a:lnTo>
                  <a:pt x="39" y="2"/>
                </a:lnTo>
                <a:lnTo>
                  <a:pt x="38" y="2"/>
                </a:lnTo>
                <a:lnTo>
                  <a:pt x="38" y="3"/>
                </a:lnTo>
                <a:lnTo>
                  <a:pt x="37" y="3"/>
                </a:lnTo>
                <a:lnTo>
                  <a:pt x="37" y="3"/>
                </a:lnTo>
                <a:close/>
              </a:path>
            </a:pathLst>
          </a:custGeom>
          <a:solidFill>
            <a:srgbClr val="000000"/>
          </a:solidFill>
          <a:ln w="25400">
            <a:solidFill>
              <a:srgbClr val="000000"/>
            </a:solidFill>
            <a:prstDash val="solid"/>
            <a:round/>
            <a:headEnd/>
            <a:tailEnd/>
          </a:ln>
        </p:spPr>
        <p:txBody>
          <a:bodyPr/>
          <a:lstStyle/>
          <a:p>
            <a:endParaRPr lang="en-US"/>
          </a:p>
        </p:txBody>
      </p:sp>
      <p:sp>
        <p:nvSpPr>
          <p:cNvPr id="303212" name="Rectangle 108">
            <a:extLst>
              <a:ext uri="{FF2B5EF4-FFF2-40B4-BE49-F238E27FC236}">
                <a16:creationId xmlns:a16="http://schemas.microsoft.com/office/drawing/2014/main" id="{90C49D2A-38C6-9C4D-8D24-4C4EA4D2541F}"/>
              </a:ext>
            </a:extLst>
          </p:cNvPr>
          <p:cNvSpPr>
            <a:spLocks noChangeArrowheads="1"/>
          </p:cNvSpPr>
          <p:nvPr/>
        </p:nvSpPr>
        <p:spPr bwMode="auto">
          <a:xfrm>
            <a:off x="1944688" y="4649788"/>
            <a:ext cx="1014412" cy="438150"/>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213" name="Rectangle 109">
            <a:extLst>
              <a:ext uri="{FF2B5EF4-FFF2-40B4-BE49-F238E27FC236}">
                <a16:creationId xmlns:a16="http://schemas.microsoft.com/office/drawing/2014/main" id="{BDFB7818-AD84-6A4B-BF60-F0AB1287D899}"/>
              </a:ext>
            </a:extLst>
          </p:cNvPr>
          <p:cNvSpPr>
            <a:spLocks noChangeArrowheads="1"/>
          </p:cNvSpPr>
          <p:nvPr/>
        </p:nvSpPr>
        <p:spPr bwMode="auto">
          <a:xfrm>
            <a:off x="1639888" y="4649788"/>
            <a:ext cx="1319212" cy="43815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214" name="Rectangle 110">
            <a:extLst>
              <a:ext uri="{FF2B5EF4-FFF2-40B4-BE49-F238E27FC236}">
                <a16:creationId xmlns:a16="http://schemas.microsoft.com/office/drawing/2014/main" id="{C0361DA6-BC6F-EC4B-99FB-599FF0737BEA}"/>
              </a:ext>
            </a:extLst>
          </p:cNvPr>
          <p:cNvSpPr>
            <a:spLocks noChangeArrowheads="1"/>
          </p:cNvSpPr>
          <p:nvPr/>
        </p:nvSpPr>
        <p:spPr bwMode="auto">
          <a:xfrm>
            <a:off x="2139950" y="4697413"/>
            <a:ext cx="2540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oc :</a:t>
            </a:r>
            <a:endParaRPr lang="en-US" altLang="en-US" sz="2800" b="1">
              <a:solidFill>
                <a:schemeClr val="tx2"/>
              </a:solidFill>
              <a:latin typeface="Tahoma" panose="020B0604030504040204" pitchFamily="34" charset="0"/>
            </a:endParaRPr>
          </a:p>
        </p:txBody>
      </p:sp>
      <p:sp>
        <p:nvSpPr>
          <p:cNvPr id="303215" name="Rectangle 111">
            <a:extLst>
              <a:ext uri="{FF2B5EF4-FFF2-40B4-BE49-F238E27FC236}">
                <a16:creationId xmlns:a16="http://schemas.microsoft.com/office/drawing/2014/main" id="{EE73B64A-ADED-4944-83EE-59089C429414}"/>
              </a:ext>
            </a:extLst>
          </p:cNvPr>
          <p:cNvSpPr>
            <a:spLocks noChangeArrowheads="1"/>
          </p:cNvSpPr>
          <p:nvPr/>
        </p:nvSpPr>
        <p:spPr bwMode="auto">
          <a:xfrm>
            <a:off x="1893888" y="4865688"/>
            <a:ext cx="8128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ObsControl</a:t>
            </a:r>
            <a:endParaRPr lang="en-US" altLang="en-US" sz="2800" b="1">
              <a:solidFill>
                <a:schemeClr val="tx2"/>
              </a:solidFill>
              <a:latin typeface="Tahoma" panose="020B0604030504040204" pitchFamily="34" charset="0"/>
            </a:endParaRPr>
          </a:p>
        </p:txBody>
      </p:sp>
      <p:sp>
        <p:nvSpPr>
          <p:cNvPr id="303216" name="Line 112">
            <a:extLst>
              <a:ext uri="{FF2B5EF4-FFF2-40B4-BE49-F238E27FC236}">
                <a16:creationId xmlns:a16="http://schemas.microsoft.com/office/drawing/2014/main" id="{3CD90846-A8D5-7B4F-A5FE-36390CF0E712}"/>
              </a:ext>
            </a:extLst>
          </p:cNvPr>
          <p:cNvSpPr>
            <a:spLocks noChangeShapeType="1"/>
          </p:cNvSpPr>
          <p:nvPr/>
        </p:nvSpPr>
        <p:spPr bwMode="auto">
          <a:xfrm flipV="1">
            <a:off x="2090738" y="4057650"/>
            <a:ext cx="1587" cy="59213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217" name="Rectangle 113">
            <a:extLst>
              <a:ext uri="{FF2B5EF4-FFF2-40B4-BE49-F238E27FC236}">
                <a16:creationId xmlns:a16="http://schemas.microsoft.com/office/drawing/2014/main" id="{F3015F32-0654-2F46-82BE-95A2B24A516D}"/>
              </a:ext>
            </a:extLst>
          </p:cNvPr>
          <p:cNvSpPr>
            <a:spLocks noChangeArrowheads="1"/>
          </p:cNvSpPr>
          <p:nvPr/>
        </p:nvSpPr>
        <p:spPr bwMode="auto">
          <a:xfrm>
            <a:off x="2417763" y="5032375"/>
            <a:ext cx="125412" cy="1095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218" name="Rectangle 114">
            <a:extLst>
              <a:ext uri="{FF2B5EF4-FFF2-40B4-BE49-F238E27FC236}">
                <a16:creationId xmlns:a16="http://schemas.microsoft.com/office/drawing/2014/main" id="{915CEB1B-AC0C-0B45-B08B-E321A9A68501}"/>
              </a:ext>
            </a:extLst>
          </p:cNvPr>
          <p:cNvSpPr>
            <a:spLocks noChangeArrowheads="1"/>
          </p:cNvSpPr>
          <p:nvPr/>
        </p:nvSpPr>
        <p:spPr bwMode="auto">
          <a:xfrm>
            <a:off x="2417763" y="5032375"/>
            <a:ext cx="125412" cy="1095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219" name="Rectangle 115">
            <a:extLst>
              <a:ext uri="{FF2B5EF4-FFF2-40B4-BE49-F238E27FC236}">
                <a16:creationId xmlns:a16="http://schemas.microsoft.com/office/drawing/2014/main" id="{263B636A-4432-5E4C-AAB3-9B6FD5D07B3D}"/>
              </a:ext>
            </a:extLst>
          </p:cNvPr>
          <p:cNvSpPr>
            <a:spLocks noChangeArrowheads="1"/>
          </p:cNvSpPr>
          <p:nvPr/>
        </p:nvSpPr>
        <p:spPr bwMode="auto">
          <a:xfrm>
            <a:off x="2895600" y="4813300"/>
            <a:ext cx="127000" cy="1095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220" name="Rectangle 116">
            <a:extLst>
              <a:ext uri="{FF2B5EF4-FFF2-40B4-BE49-F238E27FC236}">
                <a16:creationId xmlns:a16="http://schemas.microsoft.com/office/drawing/2014/main" id="{72B66237-F715-2744-8784-74135C66C8DE}"/>
              </a:ext>
            </a:extLst>
          </p:cNvPr>
          <p:cNvSpPr>
            <a:spLocks noChangeArrowheads="1"/>
          </p:cNvSpPr>
          <p:nvPr/>
        </p:nvSpPr>
        <p:spPr bwMode="auto">
          <a:xfrm>
            <a:off x="2895600" y="4813300"/>
            <a:ext cx="127000" cy="1095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221" name="Rectangle 117">
            <a:extLst>
              <a:ext uri="{FF2B5EF4-FFF2-40B4-BE49-F238E27FC236}">
                <a16:creationId xmlns:a16="http://schemas.microsoft.com/office/drawing/2014/main" id="{6146427F-557F-714B-A25C-535BD834A14A}"/>
              </a:ext>
            </a:extLst>
          </p:cNvPr>
          <p:cNvSpPr>
            <a:spLocks noChangeArrowheads="1"/>
          </p:cNvSpPr>
          <p:nvPr/>
        </p:nvSpPr>
        <p:spPr bwMode="auto">
          <a:xfrm>
            <a:off x="2027238" y="4002088"/>
            <a:ext cx="125412" cy="10953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222" name="Rectangle 118">
            <a:extLst>
              <a:ext uri="{FF2B5EF4-FFF2-40B4-BE49-F238E27FC236}">
                <a16:creationId xmlns:a16="http://schemas.microsoft.com/office/drawing/2014/main" id="{6687E53B-228C-B94F-B2C2-DE3AA8C7F8B1}"/>
              </a:ext>
            </a:extLst>
          </p:cNvPr>
          <p:cNvSpPr>
            <a:spLocks noChangeArrowheads="1"/>
          </p:cNvSpPr>
          <p:nvPr/>
        </p:nvSpPr>
        <p:spPr bwMode="auto">
          <a:xfrm>
            <a:off x="2027238" y="4002088"/>
            <a:ext cx="125412" cy="10953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223" name="Rectangle 119">
            <a:extLst>
              <a:ext uri="{FF2B5EF4-FFF2-40B4-BE49-F238E27FC236}">
                <a16:creationId xmlns:a16="http://schemas.microsoft.com/office/drawing/2014/main" id="{349E14E8-AE5B-874A-953D-70FF866176CC}"/>
              </a:ext>
            </a:extLst>
          </p:cNvPr>
          <p:cNvSpPr>
            <a:spLocks noChangeArrowheads="1"/>
          </p:cNvSpPr>
          <p:nvPr/>
        </p:nvSpPr>
        <p:spPr bwMode="auto">
          <a:xfrm>
            <a:off x="2389188" y="3565525"/>
            <a:ext cx="125412" cy="1095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224" name="Rectangle 120">
            <a:extLst>
              <a:ext uri="{FF2B5EF4-FFF2-40B4-BE49-F238E27FC236}">
                <a16:creationId xmlns:a16="http://schemas.microsoft.com/office/drawing/2014/main" id="{6D2BEBB7-F072-8B49-B1E0-9361BD64B569}"/>
              </a:ext>
            </a:extLst>
          </p:cNvPr>
          <p:cNvSpPr>
            <a:spLocks noChangeArrowheads="1"/>
          </p:cNvSpPr>
          <p:nvPr/>
        </p:nvSpPr>
        <p:spPr bwMode="auto">
          <a:xfrm>
            <a:off x="2389188" y="3565525"/>
            <a:ext cx="125412" cy="1095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225" name="Rectangle 121">
            <a:extLst>
              <a:ext uri="{FF2B5EF4-FFF2-40B4-BE49-F238E27FC236}">
                <a16:creationId xmlns:a16="http://schemas.microsoft.com/office/drawing/2014/main" id="{80AFBCE5-82BE-4D49-9153-3B0D8515C552}"/>
              </a:ext>
            </a:extLst>
          </p:cNvPr>
          <p:cNvSpPr>
            <a:spLocks noChangeArrowheads="1"/>
          </p:cNvSpPr>
          <p:nvPr/>
        </p:nvSpPr>
        <p:spPr bwMode="auto">
          <a:xfrm>
            <a:off x="2389188" y="2908300"/>
            <a:ext cx="125412" cy="1095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226" name="Rectangle 122">
            <a:extLst>
              <a:ext uri="{FF2B5EF4-FFF2-40B4-BE49-F238E27FC236}">
                <a16:creationId xmlns:a16="http://schemas.microsoft.com/office/drawing/2014/main" id="{9E5C575C-1E20-D545-845C-73B6435739B3}"/>
              </a:ext>
            </a:extLst>
          </p:cNvPr>
          <p:cNvSpPr>
            <a:spLocks noChangeArrowheads="1"/>
          </p:cNvSpPr>
          <p:nvPr/>
        </p:nvSpPr>
        <p:spPr bwMode="auto">
          <a:xfrm>
            <a:off x="2389188" y="2908300"/>
            <a:ext cx="125412" cy="1095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227" name="Rectangle 123">
            <a:extLst>
              <a:ext uri="{FF2B5EF4-FFF2-40B4-BE49-F238E27FC236}">
                <a16:creationId xmlns:a16="http://schemas.microsoft.com/office/drawing/2014/main" id="{B3353609-CD1B-E640-ABD9-42334943E894}"/>
              </a:ext>
            </a:extLst>
          </p:cNvPr>
          <p:cNvSpPr>
            <a:spLocks noChangeArrowheads="1"/>
          </p:cNvSpPr>
          <p:nvPr/>
        </p:nvSpPr>
        <p:spPr bwMode="auto">
          <a:xfrm>
            <a:off x="2895600" y="2690813"/>
            <a:ext cx="127000" cy="10953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228" name="Rectangle 124">
            <a:extLst>
              <a:ext uri="{FF2B5EF4-FFF2-40B4-BE49-F238E27FC236}">
                <a16:creationId xmlns:a16="http://schemas.microsoft.com/office/drawing/2014/main" id="{B051E365-B1AF-8C48-905E-B14D0ABCEAD5}"/>
              </a:ext>
            </a:extLst>
          </p:cNvPr>
          <p:cNvSpPr>
            <a:spLocks noChangeArrowheads="1"/>
          </p:cNvSpPr>
          <p:nvPr/>
        </p:nvSpPr>
        <p:spPr bwMode="auto">
          <a:xfrm>
            <a:off x="2895600" y="2690813"/>
            <a:ext cx="127000" cy="10953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229" name="Rectangle 125">
            <a:extLst>
              <a:ext uri="{FF2B5EF4-FFF2-40B4-BE49-F238E27FC236}">
                <a16:creationId xmlns:a16="http://schemas.microsoft.com/office/drawing/2014/main" id="{822431DA-F453-4948-8C0D-0DC2F09FBD88}"/>
              </a:ext>
            </a:extLst>
          </p:cNvPr>
          <p:cNvSpPr>
            <a:spLocks noChangeArrowheads="1"/>
          </p:cNvSpPr>
          <p:nvPr/>
        </p:nvSpPr>
        <p:spPr bwMode="auto">
          <a:xfrm>
            <a:off x="2027238" y="4595813"/>
            <a:ext cx="125412" cy="107950"/>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230" name="Rectangle 126">
            <a:extLst>
              <a:ext uri="{FF2B5EF4-FFF2-40B4-BE49-F238E27FC236}">
                <a16:creationId xmlns:a16="http://schemas.microsoft.com/office/drawing/2014/main" id="{A76FA79E-3B3C-CA4B-AEE4-AA407D3312DF}"/>
              </a:ext>
            </a:extLst>
          </p:cNvPr>
          <p:cNvSpPr>
            <a:spLocks noChangeArrowheads="1"/>
          </p:cNvSpPr>
          <p:nvPr/>
        </p:nvSpPr>
        <p:spPr bwMode="auto">
          <a:xfrm>
            <a:off x="2027238" y="4595813"/>
            <a:ext cx="125412" cy="10795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231" name="Rectangle 127">
            <a:extLst>
              <a:ext uri="{FF2B5EF4-FFF2-40B4-BE49-F238E27FC236}">
                <a16:creationId xmlns:a16="http://schemas.microsoft.com/office/drawing/2014/main" id="{709D8D34-A9D8-3F46-A332-C7AB5E72E2C9}"/>
              </a:ext>
            </a:extLst>
          </p:cNvPr>
          <p:cNvSpPr>
            <a:spLocks noChangeArrowheads="1"/>
          </p:cNvSpPr>
          <p:nvPr/>
        </p:nvSpPr>
        <p:spPr bwMode="auto">
          <a:xfrm>
            <a:off x="1287463" y="4179888"/>
            <a:ext cx="7493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InstrCmnd</a:t>
            </a:r>
          </a:p>
          <a:p>
            <a:pPr algn="ctr"/>
            <a:r>
              <a:rPr lang="en-US" altLang="en-US" sz="1200" b="1">
                <a:solidFill>
                  <a:srgbClr val="000000"/>
                </a:solidFill>
                <a:latin typeface="Arial" panose="020B0604020202020204" pitchFamily="34" charset="0"/>
              </a:rPr>
              <a:t>Port</a:t>
            </a:r>
          </a:p>
        </p:txBody>
      </p:sp>
      <p:sp>
        <p:nvSpPr>
          <p:cNvPr id="303232" name="Rectangle 128">
            <a:extLst>
              <a:ext uri="{FF2B5EF4-FFF2-40B4-BE49-F238E27FC236}">
                <a16:creationId xmlns:a16="http://schemas.microsoft.com/office/drawing/2014/main" id="{7FB611EA-1A91-AE43-ABDC-EFB6C7792760}"/>
              </a:ext>
            </a:extLst>
          </p:cNvPr>
          <p:cNvSpPr>
            <a:spLocks noChangeArrowheads="1"/>
          </p:cNvSpPr>
          <p:nvPr/>
        </p:nvSpPr>
        <p:spPr bwMode="auto">
          <a:xfrm>
            <a:off x="1831975" y="3141663"/>
            <a:ext cx="522288" cy="14128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236" name="Line 132">
            <a:extLst>
              <a:ext uri="{FF2B5EF4-FFF2-40B4-BE49-F238E27FC236}">
                <a16:creationId xmlns:a16="http://schemas.microsoft.com/office/drawing/2014/main" id="{795F9F5F-55FB-554A-B469-147F5E373C4A}"/>
              </a:ext>
            </a:extLst>
          </p:cNvPr>
          <p:cNvSpPr>
            <a:spLocks noChangeShapeType="1"/>
          </p:cNvSpPr>
          <p:nvPr/>
        </p:nvSpPr>
        <p:spPr bwMode="auto">
          <a:xfrm flipH="1">
            <a:off x="3035300" y="2744788"/>
            <a:ext cx="593725"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237" name="Line 133">
            <a:extLst>
              <a:ext uri="{FF2B5EF4-FFF2-40B4-BE49-F238E27FC236}">
                <a16:creationId xmlns:a16="http://schemas.microsoft.com/office/drawing/2014/main" id="{5E249B5E-2AC3-2C48-8847-BD79332E5931}"/>
              </a:ext>
            </a:extLst>
          </p:cNvPr>
          <p:cNvSpPr>
            <a:spLocks noChangeShapeType="1"/>
          </p:cNvSpPr>
          <p:nvPr/>
        </p:nvSpPr>
        <p:spPr bwMode="auto">
          <a:xfrm flipH="1">
            <a:off x="3044825" y="4868863"/>
            <a:ext cx="593725"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238" name="Line 134">
            <a:extLst>
              <a:ext uri="{FF2B5EF4-FFF2-40B4-BE49-F238E27FC236}">
                <a16:creationId xmlns:a16="http://schemas.microsoft.com/office/drawing/2014/main" id="{E310E1E3-C06D-1B40-B4C9-8E1A48CACF70}"/>
              </a:ext>
            </a:extLst>
          </p:cNvPr>
          <p:cNvSpPr>
            <a:spLocks noChangeShapeType="1"/>
          </p:cNvSpPr>
          <p:nvPr/>
        </p:nvSpPr>
        <p:spPr bwMode="auto">
          <a:xfrm rot="16200000" flipH="1">
            <a:off x="2376488" y="5265738"/>
            <a:ext cx="222250"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239" name="Rectangle 135">
            <a:extLst>
              <a:ext uri="{FF2B5EF4-FFF2-40B4-BE49-F238E27FC236}">
                <a16:creationId xmlns:a16="http://schemas.microsoft.com/office/drawing/2014/main" id="{51B8F6E8-C67F-5E49-904B-30E622907774}"/>
              </a:ext>
            </a:extLst>
          </p:cNvPr>
          <p:cNvSpPr>
            <a:spLocks noChangeArrowheads="1"/>
          </p:cNvSpPr>
          <p:nvPr/>
        </p:nvSpPr>
        <p:spPr bwMode="auto">
          <a:xfrm>
            <a:off x="5178425" y="2690813"/>
            <a:ext cx="127000" cy="109537"/>
          </a:xfrm>
          <a:prstGeom prst="rect">
            <a:avLst/>
          </a:prstGeom>
          <a:solidFill>
            <a:schemeClr val="bg1"/>
          </a:solidFill>
          <a:ln w="25400">
            <a:solidFill>
              <a:srgbClr val="000000"/>
            </a:solidFill>
            <a:miter lim="800000"/>
            <a:headEnd/>
            <a:tailEnd/>
          </a:ln>
        </p:spPr>
        <p:txBody>
          <a:bodyPr/>
          <a:lstStyle/>
          <a:p>
            <a:endParaRPr lang="en-US"/>
          </a:p>
        </p:txBody>
      </p:sp>
      <p:sp>
        <p:nvSpPr>
          <p:cNvPr id="303240" name="Rectangle 136">
            <a:extLst>
              <a:ext uri="{FF2B5EF4-FFF2-40B4-BE49-F238E27FC236}">
                <a16:creationId xmlns:a16="http://schemas.microsoft.com/office/drawing/2014/main" id="{EF99560B-33C9-FB4F-8FF0-26E7AAFFCF37}"/>
              </a:ext>
            </a:extLst>
          </p:cNvPr>
          <p:cNvSpPr>
            <a:spLocks noChangeArrowheads="1"/>
          </p:cNvSpPr>
          <p:nvPr/>
        </p:nvSpPr>
        <p:spPr bwMode="auto">
          <a:xfrm>
            <a:off x="5210175" y="4813300"/>
            <a:ext cx="125413" cy="109538"/>
          </a:xfrm>
          <a:prstGeom prst="rect">
            <a:avLst/>
          </a:prstGeom>
          <a:solidFill>
            <a:schemeClr val="bg1"/>
          </a:solidFill>
          <a:ln w="25400">
            <a:solidFill>
              <a:srgbClr val="000000"/>
            </a:solidFill>
            <a:miter lim="800000"/>
            <a:headEnd/>
            <a:tailEnd/>
          </a:ln>
        </p:spPr>
        <p:txBody>
          <a:bodyPr/>
          <a:lstStyle/>
          <a:p>
            <a:endParaRPr lang="en-US"/>
          </a:p>
        </p:txBody>
      </p:sp>
      <p:sp>
        <p:nvSpPr>
          <p:cNvPr id="303241" name="Rectangle 137">
            <a:extLst>
              <a:ext uri="{FF2B5EF4-FFF2-40B4-BE49-F238E27FC236}">
                <a16:creationId xmlns:a16="http://schemas.microsoft.com/office/drawing/2014/main" id="{53871147-FD18-DA4D-9768-4ABB9E61DFBE}"/>
              </a:ext>
            </a:extLst>
          </p:cNvPr>
          <p:cNvSpPr>
            <a:spLocks noChangeArrowheads="1"/>
          </p:cNvSpPr>
          <p:nvPr/>
        </p:nvSpPr>
        <p:spPr bwMode="auto">
          <a:xfrm>
            <a:off x="6850063" y="4789488"/>
            <a:ext cx="125412" cy="109537"/>
          </a:xfrm>
          <a:prstGeom prst="rect">
            <a:avLst/>
          </a:prstGeom>
          <a:solidFill>
            <a:schemeClr val="bg1"/>
          </a:solidFill>
          <a:ln w="25400">
            <a:solidFill>
              <a:srgbClr val="000000"/>
            </a:solidFill>
            <a:miter lim="800000"/>
            <a:headEnd/>
            <a:tailEnd/>
          </a:ln>
        </p:spPr>
        <p:txBody>
          <a:bodyPr/>
          <a:lstStyle/>
          <a:p>
            <a:endParaRPr lang="en-US"/>
          </a:p>
        </p:txBody>
      </p:sp>
      <p:sp>
        <p:nvSpPr>
          <p:cNvPr id="303242" name="Rectangle 138">
            <a:extLst>
              <a:ext uri="{FF2B5EF4-FFF2-40B4-BE49-F238E27FC236}">
                <a16:creationId xmlns:a16="http://schemas.microsoft.com/office/drawing/2014/main" id="{1D70C7EE-21BA-884D-B3CE-666A22AD7277}"/>
              </a:ext>
            </a:extLst>
          </p:cNvPr>
          <p:cNvSpPr>
            <a:spLocks noChangeArrowheads="1"/>
          </p:cNvSpPr>
          <p:nvPr/>
        </p:nvSpPr>
        <p:spPr bwMode="auto">
          <a:xfrm>
            <a:off x="4094163" y="5510213"/>
            <a:ext cx="7493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TelemPort</a:t>
            </a:r>
            <a:endParaRPr lang="en-US" altLang="en-US" sz="2800" b="1">
              <a:solidFill>
                <a:schemeClr val="tx2"/>
              </a:solidFill>
              <a:latin typeface="Tahoma" panose="020B0604030504040204" pitchFamily="34" charset="0"/>
            </a:endParaRPr>
          </a:p>
        </p:txBody>
      </p:sp>
      <p:sp>
        <p:nvSpPr>
          <p:cNvPr id="303243" name="AutoShape 139">
            <a:extLst>
              <a:ext uri="{FF2B5EF4-FFF2-40B4-BE49-F238E27FC236}">
                <a16:creationId xmlns:a16="http://schemas.microsoft.com/office/drawing/2014/main" id="{BDF06378-C085-3D4A-B501-63D74CFD0058}"/>
              </a:ext>
            </a:extLst>
          </p:cNvPr>
          <p:cNvSpPr>
            <a:spLocks noChangeArrowheads="1"/>
          </p:cNvSpPr>
          <p:nvPr/>
        </p:nvSpPr>
        <p:spPr bwMode="auto">
          <a:xfrm rot="-5400000">
            <a:off x="4446588" y="2647950"/>
            <a:ext cx="174625" cy="174625"/>
          </a:xfrm>
          <a:prstGeom prst="triangle">
            <a:avLst>
              <a:gd name="adj" fmla="val 50000"/>
            </a:avLst>
          </a:prstGeom>
          <a:solidFill>
            <a:schemeClr val="tx1"/>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3244" name="AutoShape 140">
            <a:extLst>
              <a:ext uri="{FF2B5EF4-FFF2-40B4-BE49-F238E27FC236}">
                <a16:creationId xmlns:a16="http://schemas.microsoft.com/office/drawing/2014/main" id="{66FB7FEC-5215-464D-9FAF-9E625CC4F42F}"/>
              </a:ext>
            </a:extLst>
          </p:cNvPr>
          <p:cNvSpPr>
            <a:spLocks noChangeArrowheads="1"/>
          </p:cNvSpPr>
          <p:nvPr/>
        </p:nvSpPr>
        <p:spPr bwMode="auto">
          <a:xfrm rot="5400000">
            <a:off x="4468813" y="4783138"/>
            <a:ext cx="174625" cy="174625"/>
          </a:xfrm>
          <a:prstGeom prst="triangle">
            <a:avLst>
              <a:gd name="adj" fmla="val 50000"/>
            </a:avLst>
          </a:prstGeom>
          <a:solidFill>
            <a:schemeClr val="tx1"/>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3245" name="Rectangle 141">
            <a:extLst>
              <a:ext uri="{FF2B5EF4-FFF2-40B4-BE49-F238E27FC236}">
                <a16:creationId xmlns:a16="http://schemas.microsoft.com/office/drawing/2014/main" id="{F99F634B-8399-EE4F-9636-BAD931703096}"/>
              </a:ext>
            </a:extLst>
          </p:cNvPr>
          <p:cNvSpPr>
            <a:spLocks noChangeArrowheads="1"/>
          </p:cNvSpPr>
          <p:nvPr/>
        </p:nvSpPr>
        <p:spPr bwMode="auto">
          <a:xfrm>
            <a:off x="4114800" y="4992688"/>
            <a:ext cx="8445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i="1">
                <a:solidFill>
                  <a:srgbClr val="000000"/>
                </a:solidFill>
                <a:latin typeface="Arial" panose="020B0604020202020204" pitchFamily="34" charset="0"/>
              </a:rPr>
              <a:t>TakeObs</a:t>
            </a:r>
            <a:endParaRPr lang="en-US" altLang="en-US" sz="2800" b="1">
              <a:solidFill>
                <a:schemeClr val="tx2"/>
              </a:solidFill>
              <a:latin typeface="Tahoma" panose="020B0604030504040204" pitchFamily="34" charset="0"/>
            </a:endParaRPr>
          </a:p>
        </p:txBody>
      </p:sp>
      <p:sp>
        <p:nvSpPr>
          <p:cNvPr id="303246" name="Rectangle 142">
            <a:extLst>
              <a:ext uri="{FF2B5EF4-FFF2-40B4-BE49-F238E27FC236}">
                <a16:creationId xmlns:a16="http://schemas.microsoft.com/office/drawing/2014/main" id="{8EFBFC8C-165A-C047-8CD6-0490F5888689}"/>
              </a:ext>
            </a:extLst>
          </p:cNvPr>
          <p:cNvSpPr>
            <a:spLocks noChangeArrowheads="1"/>
          </p:cNvSpPr>
          <p:nvPr/>
        </p:nvSpPr>
        <p:spPr bwMode="auto">
          <a:xfrm>
            <a:off x="4075113" y="2874963"/>
            <a:ext cx="8826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i="1">
                <a:solidFill>
                  <a:srgbClr val="000000"/>
                </a:solidFill>
                <a:latin typeface="Arial" panose="020B0604020202020204" pitchFamily="34" charset="0"/>
              </a:rPr>
              <a:t>SensorData</a:t>
            </a:r>
            <a:endParaRPr lang="en-US" altLang="en-US" sz="2800" b="1">
              <a:solidFill>
                <a:schemeClr val="tx2"/>
              </a:solidFill>
              <a:latin typeface="Tahoma" panose="020B0604030504040204" pitchFamily="34" charset="0"/>
            </a:endParaRPr>
          </a:p>
        </p:txBody>
      </p:sp>
      <p:sp>
        <p:nvSpPr>
          <p:cNvPr id="303252" name="Rectangle 148">
            <a:extLst>
              <a:ext uri="{FF2B5EF4-FFF2-40B4-BE49-F238E27FC236}">
                <a16:creationId xmlns:a16="http://schemas.microsoft.com/office/drawing/2014/main" id="{B174E695-9054-AF4A-9DF7-7FDC44F2BAEF}"/>
              </a:ext>
            </a:extLst>
          </p:cNvPr>
          <p:cNvSpPr>
            <a:spLocks noChangeArrowheads="1"/>
          </p:cNvSpPr>
          <p:nvPr/>
        </p:nvSpPr>
        <p:spPr bwMode="auto">
          <a:xfrm>
            <a:off x="6594475" y="5680075"/>
            <a:ext cx="127000" cy="109538"/>
          </a:xfrm>
          <a:prstGeom prst="rect">
            <a:avLst/>
          </a:prstGeom>
          <a:solidFill>
            <a:schemeClr val="bg1"/>
          </a:solidFill>
          <a:ln w="25400">
            <a:solidFill>
              <a:srgbClr val="000000"/>
            </a:solidFill>
            <a:miter lim="800000"/>
            <a:headEnd/>
            <a:tailEnd/>
          </a:ln>
        </p:spPr>
        <p:txBody>
          <a:bodyPr/>
          <a:lstStyle/>
          <a:p>
            <a:endParaRPr lang="en-US"/>
          </a:p>
        </p:txBody>
      </p:sp>
      <p:sp>
        <p:nvSpPr>
          <p:cNvPr id="303253" name="Rectangle 149">
            <a:extLst>
              <a:ext uri="{FF2B5EF4-FFF2-40B4-BE49-F238E27FC236}">
                <a16:creationId xmlns:a16="http://schemas.microsoft.com/office/drawing/2014/main" id="{6F1A14C0-4023-A748-85F7-7517CAF7E6FC}"/>
              </a:ext>
            </a:extLst>
          </p:cNvPr>
          <p:cNvSpPr>
            <a:spLocks noChangeArrowheads="1"/>
          </p:cNvSpPr>
          <p:nvPr/>
        </p:nvSpPr>
        <p:spPr bwMode="auto">
          <a:xfrm>
            <a:off x="7226300" y="6276975"/>
            <a:ext cx="127000" cy="109538"/>
          </a:xfrm>
          <a:prstGeom prst="rect">
            <a:avLst/>
          </a:prstGeom>
          <a:solidFill>
            <a:schemeClr val="bg1"/>
          </a:solidFill>
          <a:ln w="25400">
            <a:solidFill>
              <a:srgbClr val="000000"/>
            </a:solidFill>
            <a:miter lim="800000"/>
            <a:headEnd/>
            <a:tailEnd/>
          </a:ln>
        </p:spPr>
        <p:txBody>
          <a:bodyPr/>
          <a:lstStyle/>
          <a:p>
            <a:endParaRPr lang="en-US"/>
          </a:p>
        </p:txBody>
      </p:sp>
      <p:sp>
        <p:nvSpPr>
          <p:cNvPr id="303254" name="Freeform 150">
            <a:extLst>
              <a:ext uri="{FF2B5EF4-FFF2-40B4-BE49-F238E27FC236}">
                <a16:creationId xmlns:a16="http://schemas.microsoft.com/office/drawing/2014/main" id="{F9E73B72-9964-6941-8F09-EFDBA96A11F6}"/>
              </a:ext>
            </a:extLst>
          </p:cNvPr>
          <p:cNvSpPr>
            <a:spLocks/>
          </p:cNvSpPr>
          <p:nvPr/>
        </p:nvSpPr>
        <p:spPr bwMode="auto">
          <a:xfrm flipH="1" flipV="1">
            <a:off x="6738938" y="5727700"/>
            <a:ext cx="554037" cy="546100"/>
          </a:xfrm>
          <a:custGeom>
            <a:avLst/>
            <a:gdLst>
              <a:gd name="T0" fmla="*/ 0 w 1324"/>
              <a:gd name="T1" fmla="*/ 0 h 1080"/>
              <a:gd name="T2" fmla="*/ 0 w 1324"/>
              <a:gd name="T3" fmla="*/ 1080 h 1080"/>
              <a:gd name="T4" fmla="*/ 1324 w 1324"/>
              <a:gd name="T5" fmla="*/ 1080 h 1080"/>
            </a:gdLst>
            <a:ahLst/>
            <a:cxnLst>
              <a:cxn ang="0">
                <a:pos x="T0" y="T1"/>
              </a:cxn>
              <a:cxn ang="0">
                <a:pos x="T2" y="T3"/>
              </a:cxn>
              <a:cxn ang="0">
                <a:pos x="T4" y="T5"/>
              </a:cxn>
            </a:cxnLst>
            <a:rect l="0" t="0" r="r" b="b"/>
            <a:pathLst>
              <a:path w="1324" h="1080">
                <a:moveTo>
                  <a:pt x="0" y="0"/>
                </a:moveTo>
                <a:lnTo>
                  <a:pt x="0" y="1080"/>
                </a:lnTo>
                <a:lnTo>
                  <a:pt x="1324" y="108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255" name="Freeform 151">
            <a:extLst>
              <a:ext uri="{FF2B5EF4-FFF2-40B4-BE49-F238E27FC236}">
                <a16:creationId xmlns:a16="http://schemas.microsoft.com/office/drawing/2014/main" id="{CB0E61D7-45A6-6A49-943E-BA852DC0A726}"/>
              </a:ext>
            </a:extLst>
          </p:cNvPr>
          <p:cNvSpPr>
            <a:spLocks/>
          </p:cNvSpPr>
          <p:nvPr/>
        </p:nvSpPr>
        <p:spPr bwMode="auto">
          <a:xfrm flipV="1">
            <a:off x="6978650" y="4371975"/>
            <a:ext cx="433388" cy="465138"/>
          </a:xfrm>
          <a:custGeom>
            <a:avLst/>
            <a:gdLst>
              <a:gd name="T0" fmla="*/ 689 w 689"/>
              <a:gd name="T1" fmla="*/ 1413 h 1413"/>
              <a:gd name="T2" fmla="*/ 689 w 689"/>
              <a:gd name="T3" fmla="*/ 0 h 1413"/>
              <a:gd name="T4" fmla="*/ 0 w 689"/>
              <a:gd name="T5" fmla="*/ 0 h 1413"/>
            </a:gdLst>
            <a:ahLst/>
            <a:cxnLst>
              <a:cxn ang="0">
                <a:pos x="T0" y="T1"/>
              </a:cxn>
              <a:cxn ang="0">
                <a:pos x="T2" y="T3"/>
              </a:cxn>
              <a:cxn ang="0">
                <a:pos x="T4" y="T5"/>
              </a:cxn>
            </a:cxnLst>
            <a:rect l="0" t="0" r="r" b="b"/>
            <a:pathLst>
              <a:path w="689" h="1413">
                <a:moveTo>
                  <a:pt x="689" y="1413"/>
                </a:moveTo>
                <a:lnTo>
                  <a:pt x="689" y="0"/>
                </a:lnTo>
                <a:lnTo>
                  <a:pt x="0" y="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256" name="Rectangle 152">
            <a:extLst>
              <a:ext uri="{FF2B5EF4-FFF2-40B4-BE49-F238E27FC236}">
                <a16:creationId xmlns:a16="http://schemas.microsoft.com/office/drawing/2014/main" id="{B7BEC292-746E-D74C-9151-E885940E622E}"/>
              </a:ext>
            </a:extLst>
          </p:cNvPr>
          <p:cNvSpPr>
            <a:spLocks noChangeArrowheads="1"/>
          </p:cNvSpPr>
          <p:nvPr/>
        </p:nvSpPr>
        <p:spPr bwMode="auto">
          <a:xfrm>
            <a:off x="6694488" y="6464300"/>
            <a:ext cx="7747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RFAntenna</a:t>
            </a:r>
            <a:endParaRPr lang="en-US" altLang="en-US" sz="2800" b="1">
              <a:solidFill>
                <a:schemeClr val="tx2"/>
              </a:solidFill>
              <a:latin typeface="Tahoma" panose="020B0604030504040204" pitchFamily="34" charset="0"/>
            </a:endParaRPr>
          </a:p>
        </p:txBody>
      </p:sp>
      <p:sp>
        <p:nvSpPr>
          <p:cNvPr id="303258" name="Freeform 154">
            <a:extLst>
              <a:ext uri="{FF2B5EF4-FFF2-40B4-BE49-F238E27FC236}">
                <a16:creationId xmlns:a16="http://schemas.microsoft.com/office/drawing/2014/main" id="{813A2E3C-F288-1346-8625-6ACB0EF0C61B}"/>
              </a:ext>
            </a:extLst>
          </p:cNvPr>
          <p:cNvSpPr>
            <a:spLocks/>
          </p:cNvSpPr>
          <p:nvPr/>
        </p:nvSpPr>
        <p:spPr bwMode="auto">
          <a:xfrm>
            <a:off x="708025" y="3805238"/>
            <a:ext cx="3398838" cy="2312987"/>
          </a:xfrm>
          <a:custGeom>
            <a:avLst/>
            <a:gdLst>
              <a:gd name="T0" fmla="*/ 0 w 1324"/>
              <a:gd name="T1" fmla="*/ 0 h 1080"/>
              <a:gd name="T2" fmla="*/ 0 w 1324"/>
              <a:gd name="T3" fmla="*/ 1080 h 1080"/>
              <a:gd name="T4" fmla="*/ 1324 w 1324"/>
              <a:gd name="T5" fmla="*/ 1080 h 1080"/>
            </a:gdLst>
            <a:ahLst/>
            <a:cxnLst>
              <a:cxn ang="0">
                <a:pos x="T0" y="T1"/>
              </a:cxn>
              <a:cxn ang="0">
                <a:pos x="T2" y="T3"/>
              </a:cxn>
              <a:cxn ang="0">
                <a:pos x="T4" y="T5"/>
              </a:cxn>
            </a:cxnLst>
            <a:rect l="0" t="0" r="r" b="b"/>
            <a:pathLst>
              <a:path w="1324" h="1080">
                <a:moveTo>
                  <a:pt x="0" y="0"/>
                </a:moveTo>
                <a:lnTo>
                  <a:pt x="0" y="1080"/>
                </a:lnTo>
                <a:lnTo>
                  <a:pt x="1324" y="108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259" name="Rectangle 155">
            <a:extLst>
              <a:ext uri="{FF2B5EF4-FFF2-40B4-BE49-F238E27FC236}">
                <a16:creationId xmlns:a16="http://schemas.microsoft.com/office/drawing/2014/main" id="{72F54E0B-DB59-754B-92DE-A9395CA2B586}"/>
              </a:ext>
            </a:extLst>
          </p:cNvPr>
          <p:cNvSpPr>
            <a:spLocks noChangeArrowheads="1"/>
          </p:cNvSpPr>
          <p:nvPr/>
        </p:nvSpPr>
        <p:spPr bwMode="auto">
          <a:xfrm>
            <a:off x="873125" y="3773488"/>
            <a:ext cx="125413" cy="10953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261" name="Rectangle 157">
            <a:extLst>
              <a:ext uri="{FF2B5EF4-FFF2-40B4-BE49-F238E27FC236}">
                <a16:creationId xmlns:a16="http://schemas.microsoft.com/office/drawing/2014/main" id="{B1C8B2DD-A77A-4644-AD4E-B3D4ABE229FB}"/>
              </a:ext>
            </a:extLst>
          </p:cNvPr>
          <p:cNvSpPr>
            <a:spLocks noChangeArrowheads="1"/>
          </p:cNvSpPr>
          <p:nvPr/>
        </p:nvSpPr>
        <p:spPr bwMode="auto">
          <a:xfrm>
            <a:off x="4175125" y="5908675"/>
            <a:ext cx="1457325" cy="219075"/>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262" name="Rectangle 158">
            <a:extLst>
              <a:ext uri="{FF2B5EF4-FFF2-40B4-BE49-F238E27FC236}">
                <a16:creationId xmlns:a16="http://schemas.microsoft.com/office/drawing/2014/main" id="{D725B8EB-01A6-B048-B90F-FB47F04C8071}"/>
              </a:ext>
            </a:extLst>
          </p:cNvPr>
          <p:cNvSpPr>
            <a:spLocks noChangeArrowheads="1"/>
          </p:cNvSpPr>
          <p:nvPr/>
        </p:nvSpPr>
        <p:spPr bwMode="auto">
          <a:xfrm>
            <a:off x="4175125" y="5959475"/>
            <a:ext cx="1673225" cy="296863"/>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263" name="Rectangle 159">
            <a:extLst>
              <a:ext uri="{FF2B5EF4-FFF2-40B4-BE49-F238E27FC236}">
                <a16:creationId xmlns:a16="http://schemas.microsoft.com/office/drawing/2014/main" id="{3EC9C662-4B7A-1A4F-B25A-B34ED4902A4D}"/>
              </a:ext>
            </a:extLst>
          </p:cNvPr>
          <p:cNvSpPr>
            <a:spLocks noChangeArrowheads="1"/>
          </p:cNvSpPr>
          <p:nvPr/>
        </p:nvSpPr>
        <p:spPr bwMode="auto">
          <a:xfrm>
            <a:off x="4702175" y="6021388"/>
            <a:ext cx="7366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ul : UpLink</a:t>
            </a:r>
            <a:endParaRPr lang="en-US" altLang="en-US" sz="2800" b="1">
              <a:solidFill>
                <a:schemeClr val="tx2"/>
              </a:solidFill>
              <a:latin typeface="Tahoma" panose="020B0604030504040204" pitchFamily="34" charset="0"/>
            </a:endParaRPr>
          </a:p>
        </p:txBody>
      </p:sp>
      <p:sp>
        <p:nvSpPr>
          <p:cNvPr id="303264" name="Rectangle 160">
            <a:extLst>
              <a:ext uri="{FF2B5EF4-FFF2-40B4-BE49-F238E27FC236}">
                <a16:creationId xmlns:a16="http://schemas.microsoft.com/office/drawing/2014/main" id="{678F2E0C-1C07-A142-AFB6-6171CD05822D}"/>
              </a:ext>
            </a:extLst>
          </p:cNvPr>
          <p:cNvSpPr>
            <a:spLocks noChangeArrowheads="1"/>
          </p:cNvSpPr>
          <p:nvPr/>
        </p:nvSpPr>
        <p:spPr bwMode="auto">
          <a:xfrm>
            <a:off x="4111625" y="6062663"/>
            <a:ext cx="127000" cy="10953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265" name="Rectangle 161">
            <a:extLst>
              <a:ext uri="{FF2B5EF4-FFF2-40B4-BE49-F238E27FC236}">
                <a16:creationId xmlns:a16="http://schemas.microsoft.com/office/drawing/2014/main" id="{5149C45F-96CC-964C-A398-E1BB45050576}"/>
              </a:ext>
            </a:extLst>
          </p:cNvPr>
          <p:cNvSpPr>
            <a:spLocks noChangeArrowheads="1"/>
          </p:cNvSpPr>
          <p:nvPr/>
        </p:nvSpPr>
        <p:spPr bwMode="auto">
          <a:xfrm>
            <a:off x="4111625" y="6062663"/>
            <a:ext cx="127000" cy="10953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266" name="Rectangle 162">
            <a:extLst>
              <a:ext uri="{FF2B5EF4-FFF2-40B4-BE49-F238E27FC236}">
                <a16:creationId xmlns:a16="http://schemas.microsoft.com/office/drawing/2014/main" id="{69A664A9-385E-264B-BDE6-87AA1D381710}"/>
              </a:ext>
            </a:extLst>
          </p:cNvPr>
          <p:cNvSpPr>
            <a:spLocks noChangeArrowheads="1"/>
          </p:cNvSpPr>
          <p:nvPr/>
        </p:nvSpPr>
        <p:spPr bwMode="auto">
          <a:xfrm>
            <a:off x="1712913" y="3759200"/>
            <a:ext cx="125412" cy="109538"/>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269" name="Rectangle 165">
            <a:extLst>
              <a:ext uri="{FF2B5EF4-FFF2-40B4-BE49-F238E27FC236}">
                <a16:creationId xmlns:a16="http://schemas.microsoft.com/office/drawing/2014/main" id="{CBDF8C8A-4632-1049-80A4-F1D2B7842379}"/>
              </a:ext>
            </a:extLst>
          </p:cNvPr>
          <p:cNvSpPr>
            <a:spLocks noChangeArrowheads="1"/>
          </p:cNvSpPr>
          <p:nvPr/>
        </p:nvSpPr>
        <p:spPr bwMode="auto">
          <a:xfrm>
            <a:off x="3005138" y="5897563"/>
            <a:ext cx="10287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TeleCmndPort</a:t>
            </a:r>
            <a:endParaRPr lang="en-US" altLang="en-US" sz="2800" b="1">
              <a:solidFill>
                <a:schemeClr val="tx2"/>
              </a:solidFill>
              <a:latin typeface="Tahoma" panose="020B0604030504040204" pitchFamily="34" charset="0"/>
            </a:endParaRPr>
          </a:p>
        </p:txBody>
      </p:sp>
      <p:sp>
        <p:nvSpPr>
          <p:cNvPr id="303270" name="Rectangle 166">
            <a:extLst>
              <a:ext uri="{FF2B5EF4-FFF2-40B4-BE49-F238E27FC236}">
                <a16:creationId xmlns:a16="http://schemas.microsoft.com/office/drawing/2014/main" id="{ECA904AF-532E-CA4E-8209-2DAAB8A339ED}"/>
              </a:ext>
            </a:extLst>
          </p:cNvPr>
          <p:cNvSpPr>
            <a:spLocks noChangeArrowheads="1"/>
          </p:cNvSpPr>
          <p:nvPr/>
        </p:nvSpPr>
        <p:spPr bwMode="auto">
          <a:xfrm>
            <a:off x="5778500" y="6057900"/>
            <a:ext cx="127000" cy="109538"/>
          </a:xfrm>
          <a:prstGeom prst="rect">
            <a:avLst/>
          </a:prstGeom>
          <a:solidFill>
            <a:schemeClr val="bg1"/>
          </a:solidFill>
          <a:ln w="25400">
            <a:solidFill>
              <a:srgbClr val="000000"/>
            </a:solidFill>
            <a:miter lim="800000"/>
            <a:headEnd/>
            <a:tailEnd/>
          </a:ln>
        </p:spPr>
        <p:txBody>
          <a:bodyPr/>
          <a:lstStyle/>
          <a:p>
            <a:endParaRPr lang="en-US"/>
          </a:p>
        </p:txBody>
      </p:sp>
      <p:sp>
        <p:nvSpPr>
          <p:cNvPr id="303271" name="Freeform 167">
            <a:extLst>
              <a:ext uri="{FF2B5EF4-FFF2-40B4-BE49-F238E27FC236}">
                <a16:creationId xmlns:a16="http://schemas.microsoft.com/office/drawing/2014/main" id="{3F063291-F68E-C943-81AA-00931A4E476B}"/>
              </a:ext>
            </a:extLst>
          </p:cNvPr>
          <p:cNvSpPr>
            <a:spLocks/>
          </p:cNvSpPr>
          <p:nvPr/>
        </p:nvSpPr>
        <p:spPr bwMode="auto">
          <a:xfrm flipH="1" flipV="1">
            <a:off x="5895975" y="6113463"/>
            <a:ext cx="954088" cy="223837"/>
          </a:xfrm>
          <a:custGeom>
            <a:avLst/>
            <a:gdLst>
              <a:gd name="T0" fmla="*/ 0 w 1324"/>
              <a:gd name="T1" fmla="*/ 0 h 1080"/>
              <a:gd name="T2" fmla="*/ 0 w 1324"/>
              <a:gd name="T3" fmla="*/ 1080 h 1080"/>
              <a:gd name="T4" fmla="*/ 1324 w 1324"/>
              <a:gd name="T5" fmla="*/ 1080 h 1080"/>
            </a:gdLst>
            <a:ahLst/>
            <a:cxnLst>
              <a:cxn ang="0">
                <a:pos x="T0" y="T1"/>
              </a:cxn>
              <a:cxn ang="0">
                <a:pos x="T2" y="T3"/>
              </a:cxn>
              <a:cxn ang="0">
                <a:pos x="T4" y="T5"/>
              </a:cxn>
            </a:cxnLst>
            <a:rect l="0" t="0" r="r" b="b"/>
            <a:pathLst>
              <a:path w="1324" h="1080">
                <a:moveTo>
                  <a:pt x="0" y="0"/>
                </a:moveTo>
                <a:lnTo>
                  <a:pt x="0" y="1080"/>
                </a:lnTo>
                <a:lnTo>
                  <a:pt x="1324" y="108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272" name="Rectangle 168">
            <a:extLst>
              <a:ext uri="{FF2B5EF4-FFF2-40B4-BE49-F238E27FC236}">
                <a16:creationId xmlns:a16="http://schemas.microsoft.com/office/drawing/2014/main" id="{89B6CF91-FE58-C74A-A58F-63BAFAABD0EE}"/>
              </a:ext>
            </a:extLst>
          </p:cNvPr>
          <p:cNvSpPr>
            <a:spLocks noChangeArrowheads="1"/>
          </p:cNvSpPr>
          <p:nvPr/>
        </p:nvSpPr>
        <p:spPr bwMode="auto">
          <a:xfrm>
            <a:off x="1122363" y="3433763"/>
            <a:ext cx="5461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CmndIn</a:t>
            </a:r>
          </a:p>
          <a:p>
            <a:pPr algn="ctr"/>
            <a:r>
              <a:rPr lang="en-US" altLang="en-US" sz="1200" b="1">
                <a:solidFill>
                  <a:srgbClr val="000000"/>
                </a:solidFill>
                <a:latin typeface="Arial" panose="020B0604020202020204" pitchFamily="34" charset="0"/>
              </a:rPr>
              <a:t>Port</a:t>
            </a:r>
            <a:endParaRPr lang="en-US" altLang="en-US" sz="2800" b="1">
              <a:solidFill>
                <a:schemeClr val="tx2"/>
              </a:solidFill>
              <a:latin typeface="Tahoma" panose="020B0604030504040204" pitchFamily="34" charset="0"/>
            </a:endParaRPr>
          </a:p>
        </p:txBody>
      </p:sp>
      <p:sp>
        <p:nvSpPr>
          <p:cNvPr id="303273" name="Line 169">
            <a:extLst>
              <a:ext uri="{FF2B5EF4-FFF2-40B4-BE49-F238E27FC236}">
                <a16:creationId xmlns:a16="http://schemas.microsoft.com/office/drawing/2014/main" id="{70EB449F-D0F9-E34B-899D-25BE810FF67D}"/>
              </a:ext>
            </a:extLst>
          </p:cNvPr>
          <p:cNvSpPr>
            <a:spLocks noChangeShapeType="1"/>
          </p:cNvSpPr>
          <p:nvPr/>
        </p:nvSpPr>
        <p:spPr bwMode="auto">
          <a:xfrm flipH="1">
            <a:off x="688975" y="3824288"/>
            <a:ext cx="1036638" cy="952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260" name="Rectangle 156">
            <a:extLst>
              <a:ext uri="{FF2B5EF4-FFF2-40B4-BE49-F238E27FC236}">
                <a16:creationId xmlns:a16="http://schemas.microsoft.com/office/drawing/2014/main" id="{FAEE82BC-6335-EC4D-892E-A2808C7A76AB}"/>
              </a:ext>
            </a:extLst>
          </p:cNvPr>
          <p:cNvSpPr>
            <a:spLocks noChangeArrowheads="1"/>
          </p:cNvSpPr>
          <p:nvPr/>
        </p:nvSpPr>
        <p:spPr bwMode="auto">
          <a:xfrm>
            <a:off x="873125" y="3773488"/>
            <a:ext cx="125413" cy="109537"/>
          </a:xfrm>
          <a:prstGeom prst="rect">
            <a:avLst/>
          </a:prstGeom>
          <a:solidFill>
            <a:schemeClr val="bg1"/>
          </a:solidFill>
          <a:ln w="25400">
            <a:solidFill>
              <a:srgbClr val="000000"/>
            </a:solidFill>
            <a:miter lim="800000"/>
            <a:headEnd/>
            <a:tailEnd/>
          </a:ln>
        </p:spPr>
        <p:txBody>
          <a:bodyPr/>
          <a:lstStyle/>
          <a:p>
            <a:endParaRPr lang="en-US"/>
          </a:p>
        </p:txBody>
      </p:sp>
      <p:sp>
        <p:nvSpPr>
          <p:cNvPr id="303267" name="Rectangle 163">
            <a:extLst>
              <a:ext uri="{FF2B5EF4-FFF2-40B4-BE49-F238E27FC236}">
                <a16:creationId xmlns:a16="http://schemas.microsoft.com/office/drawing/2014/main" id="{5C88B5E7-BC48-9945-B3DD-35D1299EBDFD}"/>
              </a:ext>
            </a:extLst>
          </p:cNvPr>
          <p:cNvSpPr>
            <a:spLocks noChangeArrowheads="1"/>
          </p:cNvSpPr>
          <p:nvPr/>
        </p:nvSpPr>
        <p:spPr bwMode="auto">
          <a:xfrm>
            <a:off x="1712913" y="3759200"/>
            <a:ext cx="125412" cy="109538"/>
          </a:xfrm>
          <a:prstGeom prst="rect">
            <a:avLst/>
          </a:prstGeom>
          <a:solidFill>
            <a:schemeClr val="bg1"/>
          </a:solidFill>
          <a:ln w="25400">
            <a:solidFill>
              <a:srgbClr val="000000"/>
            </a:solidFill>
            <a:miter lim="800000"/>
            <a:headEnd/>
            <a:tailEnd/>
          </a:ln>
        </p:spPr>
        <p:txBody>
          <a:bodyPr/>
          <a:lstStyle/>
          <a:p>
            <a:endParaRPr lang="en-US"/>
          </a:p>
        </p:txBody>
      </p:sp>
      <p:sp>
        <p:nvSpPr>
          <p:cNvPr id="303274" name="Line 170">
            <a:extLst>
              <a:ext uri="{FF2B5EF4-FFF2-40B4-BE49-F238E27FC236}">
                <a16:creationId xmlns:a16="http://schemas.microsoft.com/office/drawing/2014/main" id="{27B2E6E1-7FC9-BB40-92FB-14D855607EF9}"/>
              </a:ext>
            </a:extLst>
          </p:cNvPr>
          <p:cNvSpPr>
            <a:spLocks noChangeShapeType="1"/>
          </p:cNvSpPr>
          <p:nvPr/>
        </p:nvSpPr>
        <p:spPr bwMode="auto">
          <a:xfrm flipV="1">
            <a:off x="2652713" y="4057650"/>
            <a:ext cx="1587" cy="59213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3275" name="Rectangle 171">
            <a:extLst>
              <a:ext uri="{FF2B5EF4-FFF2-40B4-BE49-F238E27FC236}">
                <a16:creationId xmlns:a16="http://schemas.microsoft.com/office/drawing/2014/main" id="{CF4676E5-5690-3549-8B0D-5BE1737BF599}"/>
              </a:ext>
            </a:extLst>
          </p:cNvPr>
          <p:cNvSpPr>
            <a:spLocks noChangeArrowheads="1"/>
          </p:cNvSpPr>
          <p:nvPr/>
        </p:nvSpPr>
        <p:spPr bwMode="auto">
          <a:xfrm>
            <a:off x="2589213" y="4002088"/>
            <a:ext cx="125412" cy="10953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276" name="Rectangle 172">
            <a:extLst>
              <a:ext uri="{FF2B5EF4-FFF2-40B4-BE49-F238E27FC236}">
                <a16:creationId xmlns:a16="http://schemas.microsoft.com/office/drawing/2014/main" id="{8F91FFAF-05D6-D54E-9153-FC0A896F66E7}"/>
              </a:ext>
            </a:extLst>
          </p:cNvPr>
          <p:cNvSpPr>
            <a:spLocks noChangeArrowheads="1"/>
          </p:cNvSpPr>
          <p:nvPr/>
        </p:nvSpPr>
        <p:spPr bwMode="auto">
          <a:xfrm>
            <a:off x="2589213" y="4002088"/>
            <a:ext cx="125412" cy="10953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277" name="Rectangle 173">
            <a:extLst>
              <a:ext uri="{FF2B5EF4-FFF2-40B4-BE49-F238E27FC236}">
                <a16:creationId xmlns:a16="http://schemas.microsoft.com/office/drawing/2014/main" id="{E798B258-0EED-4948-80C2-936D57FE08FF}"/>
              </a:ext>
            </a:extLst>
          </p:cNvPr>
          <p:cNvSpPr>
            <a:spLocks noChangeArrowheads="1"/>
          </p:cNvSpPr>
          <p:nvPr/>
        </p:nvSpPr>
        <p:spPr bwMode="auto">
          <a:xfrm>
            <a:off x="2589213" y="4595813"/>
            <a:ext cx="125412" cy="107950"/>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3278" name="Rectangle 174">
            <a:extLst>
              <a:ext uri="{FF2B5EF4-FFF2-40B4-BE49-F238E27FC236}">
                <a16:creationId xmlns:a16="http://schemas.microsoft.com/office/drawing/2014/main" id="{09A35A93-D161-5F48-A32B-C12524DD3C2D}"/>
              </a:ext>
            </a:extLst>
          </p:cNvPr>
          <p:cNvSpPr>
            <a:spLocks noChangeArrowheads="1"/>
          </p:cNvSpPr>
          <p:nvPr/>
        </p:nvSpPr>
        <p:spPr bwMode="auto">
          <a:xfrm>
            <a:off x="2589213" y="4595813"/>
            <a:ext cx="125412" cy="10795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3282" name="Rectangle 178">
            <a:extLst>
              <a:ext uri="{FF2B5EF4-FFF2-40B4-BE49-F238E27FC236}">
                <a16:creationId xmlns:a16="http://schemas.microsoft.com/office/drawing/2014/main" id="{73972611-99C4-634B-BBBE-847A1F91C42E}"/>
              </a:ext>
            </a:extLst>
          </p:cNvPr>
          <p:cNvSpPr>
            <a:spLocks noChangeArrowheads="1"/>
          </p:cNvSpPr>
          <p:nvPr/>
        </p:nvSpPr>
        <p:spPr bwMode="auto">
          <a:xfrm>
            <a:off x="6783388" y="6292850"/>
            <a:ext cx="127000" cy="109538"/>
          </a:xfrm>
          <a:prstGeom prst="rect">
            <a:avLst/>
          </a:prstGeom>
          <a:solidFill>
            <a:schemeClr val="bg1"/>
          </a:solidFill>
          <a:ln w="25400">
            <a:solidFill>
              <a:srgbClr val="000000"/>
            </a:solidFill>
            <a:miter lim="800000"/>
            <a:headEnd/>
            <a:tailEnd/>
          </a:ln>
        </p:spPr>
        <p:txBody>
          <a:bodyPr/>
          <a:lstStyle/>
          <a:p>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0"/>
            <a:ext cx="8229600" cy="1143000"/>
          </a:xfrm>
        </p:spPr>
        <p:txBody>
          <a:bodyPr vert="horz"/>
          <a:lstStyle/>
          <a:p>
            <a:r>
              <a:rPr lang="en-US" dirty="0">
                <a:solidFill>
                  <a:srgbClr val="0099A6"/>
                </a:solidFill>
              </a:rPr>
              <a:t>RASDS++ Representations</a:t>
            </a:r>
            <a:br>
              <a:rPr lang="en-US" dirty="0">
                <a:solidFill>
                  <a:srgbClr val="0099A6"/>
                </a:solidFill>
              </a:rPr>
            </a:br>
            <a:r>
              <a:rPr lang="en-US" sz="2000" dirty="0">
                <a:solidFill>
                  <a:srgbClr val="0099A6"/>
                </a:solidFill>
              </a:rPr>
              <a:t>(with ASL and SC14 extensions)</a:t>
            </a:r>
            <a:endParaRPr lang="en-GB" dirty="0">
              <a:solidFill>
                <a:srgbClr val="0099A6"/>
              </a:solidFill>
            </a:endParaRPr>
          </a:p>
        </p:txBody>
      </p:sp>
      <p:sp>
        <p:nvSpPr>
          <p:cNvPr id="5" name="Date Placeholder 4"/>
          <p:cNvSpPr>
            <a:spLocks noGrp="1"/>
          </p:cNvSpPr>
          <p:nvPr>
            <p:ph type="dt" sz="half" idx="2"/>
          </p:nvPr>
        </p:nvSpPr>
        <p:spPr/>
        <p:txBody>
          <a:bodyPr/>
          <a:lstStyle/>
          <a:p>
            <a:r>
              <a:rPr lang="en-US" dirty="0">
                <a:solidFill>
                  <a:srgbClr val="FF0000"/>
                </a:solidFill>
              </a:rPr>
              <a:t>25 Sep 2024</a:t>
            </a:r>
            <a:endParaRPr lang="en-GB" dirty="0">
              <a:solidFill>
                <a:srgbClr val="FF0000"/>
              </a:solidFill>
            </a:endParaRPr>
          </a:p>
        </p:txBody>
      </p:sp>
      <p:grpSp>
        <p:nvGrpSpPr>
          <p:cNvPr id="68" name="Group 67"/>
          <p:cNvGrpSpPr/>
          <p:nvPr/>
        </p:nvGrpSpPr>
        <p:grpSpPr>
          <a:xfrm>
            <a:off x="4290152" y="990600"/>
            <a:ext cx="2133662" cy="1414487"/>
            <a:chOff x="4290152" y="1492250"/>
            <a:chExt cx="2133662" cy="1414487"/>
          </a:xfrm>
        </p:grpSpPr>
        <p:sp>
          <p:nvSpPr>
            <p:cNvPr id="69" name="Content Placeholder 2"/>
            <p:cNvSpPr txBox="1">
              <a:spLocks/>
            </p:cNvSpPr>
            <p:nvPr/>
          </p:nvSpPr>
          <p:spPr bwMode="auto">
            <a:xfrm>
              <a:off x="4290152" y="2286000"/>
              <a:ext cx="2133662" cy="6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itchFamily="34" charset="0"/>
                  <a:ea typeface="ＭＳ Ｐゴシック" pitchFamily="34" charset="-128"/>
                </a:defRPr>
              </a:lvl1pPr>
              <a:lvl2pPr marL="742950" indent="-285750" eaLnBrk="0" hangingPunct="0">
                <a:defRPr kumimoji="1">
                  <a:solidFill>
                    <a:schemeClr val="tx1"/>
                  </a:solidFill>
                  <a:latin typeface="Arial" pitchFamily="34" charset="0"/>
                  <a:ea typeface="ＭＳ Ｐゴシック" pitchFamily="34" charset="-128"/>
                </a:defRPr>
              </a:lvl2pPr>
              <a:lvl3pPr marL="1143000" indent="-228600" eaLnBrk="0" hangingPunct="0">
                <a:defRPr kumimoji="1">
                  <a:solidFill>
                    <a:schemeClr val="tx1"/>
                  </a:solidFill>
                  <a:latin typeface="Arial" pitchFamily="34" charset="0"/>
                  <a:ea typeface="ＭＳ Ｐゴシック" pitchFamily="34" charset="-128"/>
                </a:defRPr>
              </a:lvl3pPr>
              <a:lvl4pPr marL="1600200" indent="-228600" eaLnBrk="0" hangingPunct="0">
                <a:defRPr kumimoji="1">
                  <a:solidFill>
                    <a:schemeClr val="tx1"/>
                  </a:solidFill>
                  <a:latin typeface="Arial" pitchFamily="34" charset="0"/>
                  <a:ea typeface="ＭＳ Ｐゴシック" pitchFamily="34" charset="-128"/>
                </a:defRPr>
              </a:lvl4pPr>
              <a:lvl5pPr marL="2057400" indent="-228600" eaLnBrk="0" hangingPunct="0">
                <a:defRPr kumimoji="1">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kumimoji="1">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kumimoji="1">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kumimoji="1">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kumimoji="1">
                  <a:solidFill>
                    <a:schemeClr val="tx1"/>
                  </a:solidFill>
                  <a:latin typeface="Arial" pitchFamily="34" charset="0"/>
                  <a:ea typeface="ＭＳ Ｐゴシック" pitchFamily="34" charset="-128"/>
                </a:defRPr>
              </a:lvl9pPr>
            </a:lstStyle>
            <a:p>
              <a:pPr algn="ctr" defTabSz="457200" eaLnBrk="1" fontAlgn="base" hangingPunct="1">
                <a:spcBef>
                  <a:spcPct val="20000"/>
                </a:spcBef>
                <a:spcAft>
                  <a:spcPct val="0"/>
                </a:spcAft>
              </a:pPr>
              <a:r>
                <a:rPr lang="en-US" sz="2000" dirty="0">
                  <a:solidFill>
                    <a:srgbClr val="000000"/>
                  </a:solidFill>
                  <a:ea typeface="Osaka"/>
                  <a:cs typeface="Arial" pitchFamily="34" charset="0"/>
                </a:rPr>
                <a:t>Organizational Element</a:t>
              </a:r>
            </a:p>
          </p:txBody>
        </p:sp>
        <p:sp>
          <p:nvSpPr>
            <p:cNvPr id="70" name="Cube 69"/>
            <p:cNvSpPr>
              <a:spLocks noChangeArrowheads="1"/>
            </p:cNvSpPr>
            <p:nvPr/>
          </p:nvSpPr>
          <p:spPr bwMode="auto">
            <a:xfrm>
              <a:off x="4790054" y="1492250"/>
              <a:ext cx="1133475" cy="715963"/>
            </a:xfrm>
            <a:prstGeom prst="cube">
              <a:avLst>
                <a:gd name="adj" fmla="val 25000"/>
              </a:avLst>
            </a:prstGeom>
            <a:noFill/>
            <a:ln w="28575">
              <a:solidFill>
                <a:srgbClr val="3366FF"/>
              </a:solidFill>
              <a:prstDash val="dash"/>
              <a:miter lim="800000"/>
              <a:headEnd/>
              <a:tailEnd/>
            </a:ln>
            <a:effectLst>
              <a:outerShdw blurRad="40000" dist="23000" dir="5400000" rotWithShape="0">
                <a:srgbClr val="808080">
                  <a:alpha val="34999"/>
                </a:srgbClr>
              </a:outerShdw>
            </a:effectLst>
          </p:spPr>
          <p:txBody>
            <a:bodyPr anchor="ctr"/>
            <a:lstStyle/>
            <a:p>
              <a:pPr algn="ctr" defTabSz="457200" fontAlgn="base">
                <a:spcBef>
                  <a:spcPct val="0"/>
                </a:spcBef>
                <a:spcAft>
                  <a:spcPct val="0"/>
                </a:spcAft>
                <a:defRPr/>
              </a:pPr>
              <a:endParaRPr kumimoji="1" lang="en-US" dirty="0">
                <a:solidFill>
                  <a:srgbClr val="FFFFFF"/>
                </a:solidFill>
                <a:cs typeface="Arial" pitchFamily="34" charset="0"/>
              </a:endParaRPr>
            </a:p>
          </p:txBody>
        </p:sp>
      </p:grpSp>
      <p:sp>
        <p:nvSpPr>
          <p:cNvPr id="71" name="Oval 8"/>
          <p:cNvSpPr>
            <a:spLocks noChangeArrowheads="1"/>
          </p:cNvSpPr>
          <p:nvPr/>
        </p:nvSpPr>
        <p:spPr bwMode="auto">
          <a:xfrm>
            <a:off x="987439" y="3644090"/>
            <a:ext cx="1484354" cy="452454"/>
          </a:xfrm>
          <a:prstGeom prst="ellipse">
            <a:avLst/>
          </a:prstGeom>
          <a:solidFill>
            <a:srgbClr val="FF99CC"/>
          </a:solidFill>
          <a:ln w="9525">
            <a:solidFill>
              <a:schemeClr val="tx1"/>
            </a:solidFill>
            <a:round/>
            <a:headEnd/>
            <a:tailEnd/>
          </a:ln>
        </p:spPr>
        <p:txBody>
          <a:bodyPr lIns="0" rIns="0"/>
          <a:lstStyle/>
          <a:p>
            <a:pPr algn="ctr" fontAlgn="base">
              <a:spcBef>
                <a:spcPct val="0"/>
              </a:spcBef>
              <a:spcAft>
                <a:spcPct val="0"/>
              </a:spcAft>
            </a:pPr>
            <a:endParaRPr kumimoji="1" lang="en-US" sz="1600" dirty="0">
              <a:solidFill>
                <a:srgbClr val="000000"/>
              </a:solidFill>
              <a:ea typeface="ＭＳ Ｐゴシック" pitchFamily="34" charset="-128"/>
              <a:cs typeface="Arial" pitchFamily="34" charset="0"/>
            </a:endParaRPr>
          </a:p>
        </p:txBody>
      </p:sp>
      <p:sp>
        <p:nvSpPr>
          <p:cNvPr id="72" name="Content Placeholder 2"/>
          <p:cNvSpPr txBox="1">
            <a:spLocks/>
          </p:cNvSpPr>
          <p:nvPr/>
        </p:nvSpPr>
        <p:spPr bwMode="auto">
          <a:xfrm>
            <a:off x="4953000" y="4074458"/>
            <a:ext cx="2286066" cy="696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itchFamily="34" charset="0"/>
                <a:ea typeface="ＭＳ Ｐゴシック" pitchFamily="34" charset="-128"/>
              </a:defRPr>
            </a:lvl1pPr>
            <a:lvl2pPr marL="742950" indent="-285750" eaLnBrk="0" hangingPunct="0">
              <a:defRPr kumimoji="1">
                <a:solidFill>
                  <a:schemeClr val="tx1"/>
                </a:solidFill>
                <a:latin typeface="Arial" pitchFamily="34" charset="0"/>
                <a:ea typeface="ＭＳ Ｐゴシック" pitchFamily="34" charset="-128"/>
              </a:defRPr>
            </a:lvl2pPr>
            <a:lvl3pPr marL="1143000" indent="-228600" eaLnBrk="0" hangingPunct="0">
              <a:defRPr kumimoji="1">
                <a:solidFill>
                  <a:schemeClr val="tx1"/>
                </a:solidFill>
                <a:latin typeface="Arial" pitchFamily="34" charset="0"/>
                <a:ea typeface="ＭＳ Ｐゴシック" pitchFamily="34" charset="-128"/>
              </a:defRPr>
            </a:lvl3pPr>
            <a:lvl4pPr marL="1600200" indent="-228600" eaLnBrk="0" hangingPunct="0">
              <a:defRPr kumimoji="1">
                <a:solidFill>
                  <a:schemeClr val="tx1"/>
                </a:solidFill>
                <a:latin typeface="Arial" pitchFamily="34" charset="0"/>
                <a:ea typeface="ＭＳ Ｐゴシック" pitchFamily="34" charset="-128"/>
              </a:defRPr>
            </a:lvl4pPr>
            <a:lvl5pPr marL="2057400" indent="-228600" eaLnBrk="0" hangingPunct="0">
              <a:defRPr kumimoji="1">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kumimoji="1">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kumimoji="1">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kumimoji="1">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kumimoji="1">
                <a:solidFill>
                  <a:schemeClr val="tx1"/>
                </a:solidFill>
                <a:latin typeface="Arial" pitchFamily="34" charset="0"/>
                <a:ea typeface="ＭＳ Ｐゴシック" pitchFamily="34" charset="-128"/>
              </a:defRPr>
            </a:lvl9pPr>
          </a:lstStyle>
          <a:p>
            <a:pPr algn="ctr" defTabSz="457200" eaLnBrk="1" fontAlgn="base" hangingPunct="1">
              <a:spcBef>
                <a:spcPts val="450"/>
              </a:spcBef>
              <a:spcAft>
                <a:spcPct val="0"/>
              </a:spcAft>
              <a:buFont typeface="Arial" pitchFamily="34" charset="0"/>
              <a:buNone/>
            </a:pPr>
            <a:r>
              <a:rPr lang="en-US" sz="2000" dirty="0">
                <a:solidFill>
                  <a:srgbClr val="000000"/>
                </a:solidFill>
                <a:ea typeface="Osaka"/>
                <a:cs typeface="Arial" pitchFamily="34" charset="0"/>
              </a:rPr>
              <a:t>Communications Protocol</a:t>
            </a:r>
          </a:p>
        </p:txBody>
      </p:sp>
      <p:sp>
        <p:nvSpPr>
          <p:cNvPr id="73" name="Rectangle 72"/>
          <p:cNvSpPr>
            <a:spLocks noChangeArrowheads="1"/>
          </p:cNvSpPr>
          <p:nvPr/>
        </p:nvSpPr>
        <p:spPr bwMode="auto">
          <a:xfrm>
            <a:off x="5401352" y="3701386"/>
            <a:ext cx="1466850" cy="333375"/>
          </a:xfrm>
          <a:prstGeom prst="rect">
            <a:avLst/>
          </a:prstGeom>
          <a:noFill/>
          <a:ln w="19050">
            <a:solidFill>
              <a:schemeClr val="tx1"/>
            </a:solidFill>
            <a:miter lim="800000"/>
            <a:headEnd/>
            <a:tailEnd/>
          </a:ln>
          <a:effectLst>
            <a:outerShdw blurRad="40000" dist="23000" dir="5400000" rotWithShape="0">
              <a:srgbClr val="808080">
                <a:alpha val="34999"/>
              </a:srgbClr>
            </a:outerShdw>
          </a:effectLst>
        </p:spPr>
        <p:txBody>
          <a:bodyPr anchor="ctr"/>
          <a:lstStyle/>
          <a:p>
            <a:pPr algn="ctr" defTabSz="457200" fontAlgn="base">
              <a:spcBef>
                <a:spcPct val="0"/>
              </a:spcBef>
              <a:spcAft>
                <a:spcPct val="0"/>
              </a:spcAft>
              <a:defRPr/>
            </a:pPr>
            <a:endParaRPr kumimoji="1" lang="en-US" dirty="0">
              <a:solidFill>
                <a:srgbClr val="FFFFFF"/>
              </a:solidFill>
              <a:cs typeface="Arial" pitchFamily="34" charset="0"/>
            </a:endParaRPr>
          </a:p>
        </p:txBody>
      </p:sp>
      <p:grpSp>
        <p:nvGrpSpPr>
          <p:cNvPr id="74" name="Group 4"/>
          <p:cNvGrpSpPr>
            <a:grpSpLocks/>
          </p:cNvGrpSpPr>
          <p:nvPr/>
        </p:nvGrpSpPr>
        <p:grpSpPr bwMode="auto">
          <a:xfrm>
            <a:off x="2713377" y="1089853"/>
            <a:ext cx="1608185" cy="1098370"/>
            <a:chOff x="3682484" y="1591500"/>
            <a:chExt cx="1608138" cy="1098328"/>
          </a:xfrm>
        </p:grpSpPr>
        <p:sp>
          <p:nvSpPr>
            <p:cNvPr id="75" name="Can 74"/>
            <p:cNvSpPr/>
            <p:nvPr/>
          </p:nvSpPr>
          <p:spPr bwMode="auto">
            <a:xfrm>
              <a:off x="4152795" y="1591500"/>
              <a:ext cx="612757" cy="571478"/>
            </a:xfrm>
            <a:prstGeom prst="can">
              <a:avLst/>
            </a:prstGeom>
            <a:solidFill>
              <a:schemeClr val="accent6">
                <a:lumMod val="40000"/>
                <a:lumOff val="60000"/>
              </a:schemeClr>
            </a:solidFill>
            <a:ln w="9525" cap="flat" cmpd="sng" algn="ctr">
              <a:solidFill>
                <a:schemeClr val="tx1"/>
              </a:solidFill>
              <a:prstDash val="solid"/>
              <a:round/>
              <a:headEnd type="none" w="med" len="med"/>
              <a:tailEnd type="none" w="med" len="med"/>
            </a:ln>
            <a:effectLst/>
          </p:spPr>
          <p:txBody>
            <a:bodyPr tIns="0" bIns="0"/>
            <a:lstStyle/>
            <a:p>
              <a:pPr algn="ctr" fontAlgn="base">
                <a:spcBef>
                  <a:spcPct val="0"/>
                </a:spcBef>
                <a:spcAft>
                  <a:spcPct val="0"/>
                </a:spcAft>
                <a:defRPr/>
              </a:pPr>
              <a:r>
                <a:rPr kumimoji="1" lang="en-US" sz="1200" dirty="0">
                  <a:solidFill>
                    <a:srgbClr val="000000"/>
                  </a:solidFill>
                  <a:ea typeface="ＭＳ Ｐゴシック" charset="-128"/>
                  <a:cs typeface="Arial" pitchFamily="34" charset="0"/>
                </a:rPr>
                <a:t>Data</a:t>
              </a:r>
            </a:p>
            <a:p>
              <a:pPr algn="ctr" fontAlgn="base">
                <a:spcBef>
                  <a:spcPct val="0"/>
                </a:spcBef>
                <a:spcAft>
                  <a:spcPct val="0"/>
                </a:spcAft>
                <a:defRPr/>
              </a:pPr>
              <a:r>
                <a:rPr kumimoji="1" lang="en-US" sz="1200" dirty="0">
                  <a:solidFill>
                    <a:srgbClr val="000000"/>
                  </a:solidFill>
                  <a:ea typeface="ＭＳ Ｐゴシック" charset="-128"/>
                  <a:cs typeface="Arial" pitchFamily="34" charset="0"/>
                </a:rPr>
                <a:t>Store</a:t>
              </a:r>
            </a:p>
          </p:txBody>
        </p:sp>
        <p:sp>
          <p:nvSpPr>
            <p:cNvPr id="76" name="Content Placeholder 2"/>
            <p:cNvSpPr txBox="1">
              <a:spLocks/>
            </p:cNvSpPr>
            <p:nvPr/>
          </p:nvSpPr>
          <p:spPr bwMode="auto">
            <a:xfrm>
              <a:off x="3682484" y="2296606"/>
              <a:ext cx="1608138" cy="393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itchFamily="34" charset="0"/>
                  <a:ea typeface="ＭＳ Ｐゴシック" pitchFamily="34" charset="-128"/>
                </a:defRPr>
              </a:lvl1pPr>
              <a:lvl2pPr marL="742950" indent="-285750" eaLnBrk="0" hangingPunct="0">
                <a:defRPr kumimoji="1">
                  <a:solidFill>
                    <a:schemeClr val="tx1"/>
                  </a:solidFill>
                  <a:latin typeface="Arial" pitchFamily="34" charset="0"/>
                  <a:ea typeface="ＭＳ Ｐゴシック" pitchFamily="34" charset="-128"/>
                </a:defRPr>
              </a:lvl2pPr>
              <a:lvl3pPr marL="1143000" indent="-228600" eaLnBrk="0" hangingPunct="0">
                <a:defRPr kumimoji="1">
                  <a:solidFill>
                    <a:schemeClr val="tx1"/>
                  </a:solidFill>
                  <a:latin typeface="Arial" pitchFamily="34" charset="0"/>
                  <a:ea typeface="ＭＳ Ｐゴシック" pitchFamily="34" charset="-128"/>
                </a:defRPr>
              </a:lvl3pPr>
              <a:lvl4pPr marL="1600200" indent="-228600" eaLnBrk="0" hangingPunct="0">
                <a:defRPr kumimoji="1">
                  <a:solidFill>
                    <a:schemeClr val="tx1"/>
                  </a:solidFill>
                  <a:latin typeface="Arial" pitchFamily="34" charset="0"/>
                  <a:ea typeface="ＭＳ Ｐゴシック" pitchFamily="34" charset="-128"/>
                </a:defRPr>
              </a:lvl4pPr>
              <a:lvl5pPr marL="2057400" indent="-228600" eaLnBrk="0" hangingPunct="0">
                <a:defRPr kumimoji="1">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kumimoji="1">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kumimoji="1">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kumimoji="1">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kumimoji="1">
                  <a:solidFill>
                    <a:schemeClr val="tx1"/>
                  </a:solidFill>
                  <a:latin typeface="Arial" pitchFamily="34" charset="0"/>
                  <a:ea typeface="ＭＳ Ｐゴシック" pitchFamily="34" charset="-128"/>
                </a:defRPr>
              </a:lvl9pPr>
            </a:lstStyle>
            <a:p>
              <a:pPr algn="ctr" defTabSz="457200" eaLnBrk="1" fontAlgn="base" hangingPunct="1">
                <a:spcBef>
                  <a:spcPct val="20000"/>
                </a:spcBef>
                <a:spcAft>
                  <a:spcPct val="0"/>
                </a:spcAft>
                <a:defRPr/>
              </a:pPr>
              <a:r>
                <a:rPr lang="en-US" sz="2000" dirty="0">
                  <a:solidFill>
                    <a:srgbClr val="000000"/>
                  </a:solidFill>
                  <a:ea typeface="Osaka"/>
                  <a:cs typeface="Arial" pitchFamily="34" charset="0"/>
                </a:rPr>
                <a:t>Data Store</a:t>
              </a:r>
            </a:p>
          </p:txBody>
        </p:sp>
      </p:grpSp>
      <p:grpSp>
        <p:nvGrpSpPr>
          <p:cNvPr id="106" name="Group 105"/>
          <p:cNvGrpSpPr/>
          <p:nvPr/>
        </p:nvGrpSpPr>
        <p:grpSpPr>
          <a:xfrm>
            <a:off x="714374" y="990600"/>
            <a:ext cx="2030413" cy="1328487"/>
            <a:chOff x="714374" y="1492250"/>
            <a:chExt cx="2030413" cy="1328487"/>
          </a:xfrm>
        </p:grpSpPr>
        <p:sp>
          <p:nvSpPr>
            <p:cNvPr id="107" name="Content Placeholder 2"/>
            <p:cNvSpPr txBox="1">
              <a:spLocks/>
            </p:cNvSpPr>
            <p:nvPr/>
          </p:nvSpPr>
          <p:spPr bwMode="auto">
            <a:xfrm>
              <a:off x="714374" y="2317500"/>
              <a:ext cx="2030413" cy="503237"/>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457200" fontAlgn="base">
                <a:spcAft>
                  <a:spcPct val="0"/>
                </a:spcAft>
                <a:buFont typeface="Wingdings" pitchFamily="2" charset="2"/>
                <a:buNone/>
                <a:defRPr/>
              </a:pPr>
              <a:r>
                <a:rPr kumimoji="1" lang="en-US" sz="2000" dirty="0">
                  <a:solidFill>
                    <a:srgbClr val="000000"/>
                  </a:solidFill>
                  <a:latin typeface="Arial" pitchFamily="34" charset="0"/>
                  <a:ea typeface="Osaka"/>
                  <a:cs typeface="Arial" pitchFamily="34" charset="0"/>
                </a:rPr>
                <a:t>Physical Node</a:t>
              </a:r>
            </a:p>
          </p:txBody>
        </p:sp>
        <p:sp>
          <p:nvSpPr>
            <p:cNvPr id="108" name="Cube 6"/>
            <p:cNvSpPr>
              <a:spLocks noChangeArrowheads="1"/>
            </p:cNvSpPr>
            <p:nvPr/>
          </p:nvSpPr>
          <p:spPr bwMode="auto">
            <a:xfrm>
              <a:off x="1163655" y="1492250"/>
              <a:ext cx="1133508" cy="715991"/>
            </a:xfrm>
            <a:prstGeom prst="cube">
              <a:avLst>
                <a:gd name="adj" fmla="val 25000"/>
              </a:avLst>
            </a:prstGeom>
            <a:solidFill>
              <a:srgbClr val="CCFF66"/>
            </a:solidFill>
            <a:ln w="9525">
              <a:solidFill>
                <a:schemeClr val="tx1"/>
              </a:solidFill>
              <a:round/>
              <a:headEnd/>
              <a:tailEnd/>
            </a:ln>
          </p:spPr>
          <p:txBody>
            <a:bodyPr/>
            <a:lstStyle/>
            <a:p>
              <a:pPr fontAlgn="base">
                <a:spcBef>
                  <a:spcPct val="0"/>
                </a:spcBef>
                <a:spcAft>
                  <a:spcPct val="0"/>
                </a:spcAft>
              </a:pPr>
              <a:endParaRPr kumimoji="1" lang="en-US" sz="2400" dirty="0">
                <a:solidFill>
                  <a:srgbClr val="000000"/>
                </a:solidFill>
                <a:ea typeface="ＭＳ Ｐゴシック" pitchFamily="34" charset="-128"/>
                <a:cs typeface="Arial" pitchFamily="34" charset="0"/>
              </a:endParaRPr>
            </a:p>
          </p:txBody>
        </p:sp>
      </p:grpSp>
      <p:sp>
        <p:nvSpPr>
          <p:cNvPr id="110" name="Rectangle 109"/>
          <p:cNvSpPr/>
          <p:nvPr/>
        </p:nvSpPr>
        <p:spPr>
          <a:xfrm>
            <a:off x="3005178" y="4074458"/>
            <a:ext cx="1593706"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defTabSz="457200">
              <a:spcBef>
                <a:spcPts val="450"/>
              </a:spcBef>
            </a:pPr>
            <a:r>
              <a:rPr kumimoji="1" lang="en-US" sz="2000" dirty="0" err="1">
                <a:solidFill>
                  <a:srgbClr val="000000"/>
                </a:solidFill>
                <a:latin typeface="Arial" pitchFamily="34" charset="0"/>
                <a:cs typeface="Arial" pitchFamily="34" charset="0"/>
              </a:rPr>
              <a:t>InformationObject</a:t>
            </a:r>
            <a:endParaRPr kumimoji="1" lang="en-US" sz="2000" dirty="0">
              <a:solidFill>
                <a:srgbClr val="000000"/>
              </a:solidFill>
              <a:latin typeface="Arial" pitchFamily="34" charset="0"/>
              <a:cs typeface="Arial" pitchFamily="34" charset="0"/>
            </a:endParaRPr>
          </a:p>
        </p:txBody>
      </p:sp>
      <p:grpSp>
        <p:nvGrpSpPr>
          <p:cNvPr id="111" name="Group 110"/>
          <p:cNvGrpSpPr/>
          <p:nvPr/>
        </p:nvGrpSpPr>
        <p:grpSpPr>
          <a:xfrm>
            <a:off x="863645" y="2891244"/>
            <a:ext cx="1856597" cy="519500"/>
            <a:chOff x="863645" y="3214300"/>
            <a:chExt cx="1856597" cy="519500"/>
          </a:xfrm>
        </p:grpSpPr>
        <p:cxnSp>
          <p:nvCxnSpPr>
            <p:cNvPr id="112" name="Straight Connector 111"/>
            <p:cNvCxnSpPr/>
            <p:nvPr/>
          </p:nvCxnSpPr>
          <p:spPr bwMode="auto">
            <a:xfrm>
              <a:off x="1032369" y="3214300"/>
              <a:ext cx="1519149" cy="0"/>
            </a:xfrm>
            <a:prstGeom prst="line">
              <a:avLst/>
            </a:prstGeom>
            <a:solidFill>
              <a:schemeClr val="accent1"/>
            </a:solidFill>
            <a:ln w="38100" cap="flat" cmpd="sng" algn="ctr">
              <a:solidFill>
                <a:srgbClr val="4F81BD"/>
              </a:solidFill>
              <a:prstDash val="solid"/>
              <a:round/>
              <a:headEnd type="none" w="med" len="med"/>
              <a:tailEnd type="none" w="med" len="med"/>
            </a:ln>
            <a:effectLst/>
          </p:spPr>
        </p:cxnSp>
        <p:sp>
          <p:nvSpPr>
            <p:cNvPr id="113" name="TextBox 112"/>
            <p:cNvSpPr txBox="1"/>
            <p:nvPr/>
          </p:nvSpPr>
          <p:spPr>
            <a:xfrm>
              <a:off x="863645" y="3272135"/>
              <a:ext cx="1856597" cy="461665"/>
            </a:xfrm>
            <a:prstGeom prst="rect">
              <a:avLst/>
            </a:prstGeom>
            <a:noFill/>
          </p:spPr>
          <p:txBody>
            <a:bodyPr wrap="none" rtlCol="0">
              <a:spAutoFit/>
            </a:bodyPr>
            <a:lstStyle/>
            <a:p>
              <a:pPr algn="ctr"/>
              <a:r>
                <a:rPr lang="en-US" sz="1200" b="1" dirty="0"/>
                <a:t>Physical or </a:t>
              </a:r>
            </a:p>
            <a:p>
              <a:pPr algn="ctr"/>
              <a:r>
                <a:rPr lang="en-US" sz="1200" b="1" dirty="0"/>
                <a:t>Functional Connection</a:t>
              </a:r>
            </a:p>
          </p:txBody>
        </p:sp>
      </p:grpSp>
      <p:grpSp>
        <p:nvGrpSpPr>
          <p:cNvPr id="114" name="Group 113"/>
          <p:cNvGrpSpPr/>
          <p:nvPr/>
        </p:nvGrpSpPr>
        <p:grpSpPr>
          <a:xfrm>
            <a:off x="3152233" y="2891244"/>
            <a:ext cx="1569660" cy="519500"/>
            <a:chOff x="3042488" y="3214300"/>
            <a:chExt cx="1569660" cy="519500"/>
          </a:xfrm>
        </p:grpSpPr>
        <p:cxnSp>
          <p:nvCxnSpPr>
            <p:cNvPr id="115" name="Straight Connector 114"/>
            <p:cNvCxnSpPr/>
            <p:nvPr/>
          </p:nvCxnSpPr>
          <p:spPr bwMode="auto">
            <a:xfrm>
              <a:off x="3067744" y="3214300"/>
              <a:ext cx="1519149" cy="0"/>
            </a:xfrm>
            <a:prstGeom prst="line">
              <a:avLst/>
            </a:prstGeom>
            <a:solidFill>
              <a:schemeClr val="accent1"/>
            </a:solidFill>
            <a:ln w="38100" cap="flat" cmpd="sng" algn="ctr">
              <a:solidFill>
                <a:srgbClr val="4F81BD"/>
              </a:solidFill>
              <a:prstDash val="dash"/>
              <a:round/>
              <a:headEnd type="none" w="med" len="med"/>
              <a:tailEnd type="none" w="med" len="med"/>
            </a:ln>
            <a:effectLst/>
          </p:spPr>
        </p:cxnSp>
        <p:sp>
          <p:nvSpPr>
            <p:cNvPr id="116" name="TextBox 115"/>
            <p:cNvSpPr txBox="1"/>
            <p:nvPr/>
          </p:nvSpPr>
          <p:spPr>
            <a:xfrm>
              <a:off x="3042488" y="3272135"/>
              <a:ext cx="1569660" cy="461665"/>
            </a:xfrm>
            <a:prstGeom prst="rect">
              <a:avLst/>
            </a:prstGeom>
            <a:noFill/>
          </p:spPr>
          <p:txBody>
            <a:bodyPr wrap="none" rtlCol="0">
              <a:spAutoFit/>
            </a:bodyPr>
            <a:lstStyle/>
            <a:p>
              <a:pPr algn="ctr"/>
              <a:r>
                <a:rPr lang="en-US" sz="1200" b="1" dirty="0"/>
                <a:t>Logical Link </a:t>
              </a:r>
            </a:p>
            <a:p>
              <a:pPr algn="ctr"/>
              <a:r>
                <a:rPr lang="en-US" sz="1200" b="1" dirty="0"/>
                <a:t>between Elements </a:t>
              </a:r>
            </a:p>
          </p:txBody>
        </p:sp>
      </p:grpSp>
      <p:grpSp>
        <p:nvGrpSpPr>
          <p:cNvPr id="117" name="Group 116"/>
          <p:cNvGrpSpPr/>
          <p:nvPr/>
        </p:nvGrpSpPr>
        <p:grpSpPr>
          <a:xfrm>
            <a:off x="6514606" y="1022350"/>
            <a:ext cx="2133662" cy="1382737"/>
            <a:chOff x="6514606" y="1524000"/>
            <a:chExt cx="2133662" cy="1382737"/>
          </a:xfrm>
        </p:grpSpPr>
        <p:sp>
          <p:nvSpPr>
            <p:cNvPr id="118" name="Content Placeholder 2"/>
            <p:cNvSpPr txBox="1">
              <a:spLocks/>
            </p:cNvSpPr>
            <p:nvPr/>
          </p:nvSpPr>
          <p:spPr bwMode="auto">
            <a:xfrm>
              <a:off x="6514606" y="2286000"/>
              <a:ext cx="2133662" cy="6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itchFamily="34" charset="0"/>
                  <a:ea typeface="ＭＳ Ｐゴシック" pitchFamily="34" charset="-128"/>
                </a:defRPr>
              </a:lvl1pPr>
              <a:lvl2pPr marL="742950" indent="-285750" eaLnBrk="0" hangingPunct="0">
                <a:defRPr kumimoji="1">
                  <a:solidFill>
                    <a:schemeClr val="tx1"/>
                  </a:solidFill>
                  <a:latin typeface="Arial" pitchFamily="34" charset="0"/>
                  <a:ea typeface="ＭＳ Ｐゴシック" pitchFamily="34" charset="-128"/>
                </a:defRPr>
              </a:lvl2pPr>
              <a:lvl3pPr marL="1143000" indent="-228600" eaLnBrk="0" hangingPunct="0">
                <a:defRPr kumimoji="1">
                  <a:solidFill>
                    <a:schemeClr val="tx1"/>
                  </a:solidFill>
                  <a:latin typeface="Arial" pitchFamily="34" charset="0"/>
                  <a:ea typeface="ＭＳ Ｐゴシック" pitchFamily="34" charset="-128"/>
                </a:defRPr>
              </a:lvl3pPr>
              <a:lvl4pPr marL="1600200" indent="-228600" eaLnBrk="0" hangingPunct="0">
                <a:defRPr kumimoji="1">
                  <a:solidFill>
                    <a:schemeClr val="tx1"/>
                  </a:solidFill>
                  <a:latin typeface="Arial" pitchFamily="34" charset="0"/>
                  <a:ea typeface="ＭＳ Ｐゴシック" pitchFamily="34" charset="-128"/>
                </a:defRPr>
              </a:lvl4pPr>
              <a:lvl5pPr marL="2057400" indent="-228600" eaLnBrk="0" hangingPunct="0">
                <a:defRPr kumimoji="1">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kumimoji="1">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kumimoji="1">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kumimoji="1">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kumimoji="1">
                  <a:solidFill>
                    <a:schemeClr val="tx1"/>
                  </a:solidFill>
                  <a:latin typeface="Arial" pitchFamily="34" charset="0"/>
                  <a:ea typeface="ＭＳ Ｐゴシック" pitchFamily="34" charset="-128"/>
                </a:defRPr>
              </a:lvl9pPr>
            </a:lstStyle>
            <a:p>
              <a:pPr algn="ctr" defTabSz="457200" eaLnBrk="1" fontAlgn="base" hangingPunct="1">
                <a:spcBef>
                  <a:spcPct val="20000"/>
                </a:spcBef>
                <a:spcAft>
                  <a:spcPct val="0"/>
                </a:spcAft>
              </a:pPr>
              <a:r>
                <a:rPr lang="en-US" sz="2000" dirty="0">
                  <a:solidFill>
                    <a:srgbClr val="000000"/>
                  </a:solidFill>
                  <a:ea typeface="Osaka"/>
                  <a:cs typeface="Arial" pitchFamily="34" charset="0"/>
                </a:rPr>
                <a:t>Organizational Domain</a:t>
              </a:r>
            </a:p>
          </p:txBody>
        </p:sp>
        <p:sp>
          <p:nvSpPr>
            <p:cNvPr id="119" name="Rounded Rectangle 118"/>
            <p:cNvSpPr/>
            <p:nvPr/>
          </p:nvSpPr>
          <p:spPr bwMode="auto">
            <a:xfrm>
              <a:off x="7014134" y="1524000"/>
              <a:ext cx="1134606" cy="627093"/>
            </a:xfrm>
            <a:prstGeom prst="roundRect">
              <a:avLst/>
            </a:prstGeom>
            <a:noFill/>
            <a:ln w="28575" cap="flat" cmpd="sng" algn="ctr">
              <a:solidFill>
                <a:srgbClr val="3366F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grpSp>
      <p:pic>
        <p:nvPicPr>
          <p:cNvPr id="120" name="Picture 1" descr="router_joeseph_teed_01.jpg"/>
          <p:cNvPicPr>
            <a:picLocks noChangeAspect="1"/>
          </p:cNvPicPr>
          <p:nvPr/>
        </p:nvPicPr>
        <p:blipFill>
          <a:blip r:embed="rId3" cstate="print">
            <a:clrChange>
              <a:clrFrom>
                <a:srgbClr val="FCFFFF"/>
              </a:clrFrom>
              <a:clrTo>
                <a:srgbClr val="FCFFFF">
                  <a:alpha val="0"/>
                </a:srgbClr>
              </a:clrTo>
            </a:clrChange>
            <a:extLst>
              <a:ext uri="{28A0092B-C50C-407E-A947-70E740481C1C}">
                <a14:useLocalDpi xmlns:a14="http://schemas.microsoft.com/office/drawing/2010/main" val="0"/>
              </a:ext>
            </a:extLst>
          </a:blip>
          <a:srcRect/>
          <a:stretch>
            <a:fillRect/>
          </a:stretch>
        </p:blipFill>
        <p:spPr bwMode="auto">
          <a:xfrm>
            <a:off x="7633360" y="3654428"/>
            <a:ext cx="520700" cy="382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1" name="Content Placeholder 2"/>
          <p:cNvSpPr txBox="1">
            <a:spLocks/>
          </p:cNvSpPr>
          <p:nvPr/>
        </p:nvSpPr>
        <p:spPr bwMode="auto">
          <a:xfrm>
            <a:off x="7329220" y="4074458"/>
            <a:ext cx="1128980" cy="415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a:solidFill>
                  <a:schemeClr val="tx1"/>
                </a:solidFill>
                <a:latin typeface="Arial" pitchFamily="34" charset="0"/>
                <a:ea typeface="ＭＳ Ｐゴシック" pitchFamily="34" charset="-128"/>
              </a:defRPr>
            </a:lvl1pPr>
            <a:lvl2pPr marL="742950" indent="-285750" eaLnBrk="0" hangingPunct="0">
              <a:defRPr kumimoji="1">
                <a:solidFill>
                  <a:schemeClr val="tx1"/>
                </a:solidFill>
                <a:latin typeface="Arial" pitchFamily="34" charset="0"/>
                <a:ea typeface="ＭＳ Ｐゴシック" pitchFamily="34" charset="-128"/>
              </a:defRPr>
            </a:lvl2pPr>
            <a:lvl3pPr marL="1143000" indent="-228600" eaLnBrk="0" hangingPunct="0">
              <a:defRPr kumimoji="1">
                <a:solidFill>
                  <a:schemeClr val="tx1"/>
                </a:solidFill>
                <a:latin typeface="Arial" pitchFamily="34" charset="0"/>
                <a:ea typeface="ＭＳ Ｐゴシック" pitchFamily="34" charset="-128"/>
              </a:defRPr>
            </a:lvl3pPr>
            <a:lvl4pPr marL="1600200" indent="-228600" eaLnBrk="0" hangingPunct="0">
              <a:defRPr kumimoji="1">
                <a:solidFill>
                  <a:schemeClr val="tx1"/>
                </a:solidFill>
                <a:latin typeface="Arial" pitchFamily="34" charset="0"/>
                <a:ea typeface="ＭＳ Ｐゴシック" pitchFamily="34" charset="-128"/>
              </a:defRPr>
            </a:lvl4pPr>
            <a:lvl5pPr marL="2057400" indent="-228600" eaLnBrk="0" hangingPunct="0">
              <a:defRPr kumimoji="1">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kumimoji="1">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kumimoji="1">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kumimoji="1">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kumimoji="1">
                <a:solidFill>
                  <a:schemeClr val="tx1"/>
                </a:solidFill>
                <a:latin typeface="Arial" pitchFamily="34" charset="0"/>
                <a:ea typeface="ＭＳ Ｐゴシック" pitchFamily="34" charset="-128"/>
              </a:defRPr>
            </a:lvl9pPr>
          </a:lstStyle>
          <a:p>
            <a:pPr algn="ctr" defTabSz="457200" eaLnBrk="1" fontAlgn="base" hangingPunct="1">
              <a:spcBef>
                <a:spcPct val="20000"/>
              </a:spcBef>
              <a:spcAft>
                <a:spcPct val="0"/>
              </a:spcAft>
              <a:buFont typeface="Arial" pitchFamily="34" charset="0"/>
              <a:buNone/>
            </a:pPr>
            <a:r>
              <a:rPr lang="en-US" sz="2000" dirty="0">
                <a:solidFill>
                  <a:srgbClr val="000000"/>
                </a:solidFill>
                <a:ea typeface="Osaka"/>
                <a:cs typeface="Arial" pitchFamily="34" charset="0"/>
              </a:rPr>
              <a:t>Router</a:t>
            </a:r>
          </a:p>
        </p:txBody>
      </p:sp>
      <p:sp>
        <p:nvSpPr>
          <p:cNvPr id="122" name="Rectangle 121"/>
          <p:cNvSpPr/>
          <p:nvPr/>
        </p:nvSpPr>
        <p:spPr>
          <a:xfrm>
            <a:off x="988833" y="4074458"/>
            <a:ext cx="1481496" cy="707886"/>
          </a:xfrm>
          <a:prstGeom prst="rect">
            <a:avLst/>
          </a:prstGeom>
        </p:spPr>
        <p:txBody>
          <a:bodyPr wrap="none">
            <a:spAutoFit/>
          </a:bodyPr>
          <a:lstStyle/>
          <a:p>
            <a:pPr algn="ctr" defTabSz="457200" fontAlgn="base">
              <a:spcBef>
                <a:spcPts val="450"/>
              </a:spcBef>
              <a:spcAft>
                <a:spcPct val="0"/>
              </a:spcAft>
            </a:pPr>
            <a:r>
              <a:rPr lang="en-US" sz="2000" dirty="0">
                <a:solidFill>
                  <a:srgbClr val="000000"/>
                </a:solidFill>
                <a:cs typeface="Arial" pitchFamily="34" charset="0"/>
              </a:rPr>
              <a:t>Functional</a:t>
            </a:r>
            <a:br>
              <a:rPr kumimoji="1" lang="en-US" sz="2000" dirty="0">
                <a:solidFill>
                  <a:srgbClr val="000000"/>
                </a:solidFill>
                <a:latin typeface="Arial" pitchFamily="34" charset="0"/>
                <a:cs typeface="Arial" pitchFamily="34" charset="0"/>
              </a:rPr>
            </a:br>
            <a:r>
              <a:rPr lang="en-US" sz="2000" dirty="0">
                <a:solidFill>
                  <a:srgbClr val="000000"/>
                </a:solidFill>
                <a:cs typeface="Arial" pitchFamily="34" charset="0"/>
              </a:rPr>
              <a:t>Element</a:t>
            </a:r>
          </a:p>
        </p:txBody>
      </p:sp>
      <p:sp>
        <p:nvSpPr>
          <p:cNvPr id="125" name="TextBox 124"/>
          <p:cNvSpPr txBox="1"/>
          <p:nvPr/>
        </p:nvSpPr>
        <p:spPr>
          <a:xfrm>
            <a:off x="5153884" y="2949079"/>
            <a:ext cx="1732269" cy="461665"/>
          </a:xfrm>
          <a:prstGeom prst="rect">
            <a:avLst/>
          </a:prstGeom>
          <a:noFill/>
        </p:spPr>
        <p:txBody>
          <a:bodyPr wrap="none" rtlCol="0">
            <a:spAutoFit/>
          </a:bodyPr>
          <a:lstStyle/>
          <a:p>
            <a:pPr algn="ctr"/>
            <a:r>
              <a:rPr lang="en-US" sz="1200" b="1" dirty="0"/>
              <a:t>Link Layer</a:t>
            </a:r>
          </a:p>
          <a:p>
            <a:pPr algn="ctr"/>
            <a:r>
              <a:rPr lang="en-US" sz="1200" b="1" dirty="0"/>
              <a:t>Service Access Point</a:t>
            </a:r>
          </a:p>
        </p:txBody>
      </p:sp>
      <p:grpSp>
        <p:nvGrpSpPr>
          <p:cNvPr id="128" name="Group 127"/>
          <p:cNvGrpSpPr/>
          <p:nvPr/>
        </p:nvGrpSpPr>
        <p:grpSpPr>
          <a:xfrm>
            <a:off x="7318144" y="2801144"/>
            <a:ext cx="1140056" cy="609600"/>
            <a:chOff x="6735445" y="3124200"/>
            <a:chExt cx="1140056" cy="609600"/>
          </a:xfrm>
        </p:grpSpPr>
        <p:grpSp>
          <p:nvGrpSpPr>
            <p:cNvPr id="129" name="Group 128"/>
            <p:cNvGrpSpPr/>
            <p:nvPr/>
          </p:nvGrpSpPr>
          <p:grpSpPr>
            <a:xfrm>
              <a:off x="7153073" y="3124200"/>
              <a:ext cx="304800" cy="180201"/>
              <a:chOff x="7848600" y="3124200"/>
              <a:chExt cx="304800" cy="180201"/>
            </a:xfrm>
          </p:grpSpPr>
          <p:cxnSp>
            <p:nvCxnSpPr>
              <p:cNvPr id="131" name="Straight Connector 130"/>
              <p:cNvCxnSpPr/>
              <p:nvPr/>
            </p:nvCxnSpPr>
            <p:spPr bwMode="auto">
              <a:xfrm>
                <a:off x="7848600" y="3238172"/>
                <a:ext cx="30480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2" name="Straight Connector 131"/>
              <p:cNvCxnSpPr/>
              <p:nvPr/>
            </p:nvCxnSpPr>
            <p:spPr bwMode="auto">
              <a:xfrm>
                <a:off x="7924800" y="3124200"/>
                <a:ext cx="0" cy="18020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3" name="Straight Connector 132"/>
              <p:cNvCxnSpPr/>
              <p:nvPr/>
            </p:nvCxnSpPr>
            <p:spPr bwMode="auto">
              <a:xfrm>
                <a:off x="7980045" y="3124200"/>
                <a:ext cx="0" cy="180201"/>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sp>
          <p:nvSpPr>
            <p:cNvPr id="130" name="TextBox 129"/>
            <p:cNvSpPr txBox="1"/>
            <p:nvPr/>
          </p:nvSpPr>
          <p:spPr>
            <a:xfrm>
              <a:off x="6735445" y="3272135"/>
              <a:ext cx="1140056" cy="461665"/>
            </a:xfrm>
            <a:prstGeom prst="rect">
              <a:avLst/>
            </a:prstGeom>
            <a:noFill/>
          </p:spPr>
          <p:txBody>
            <a:bodyPr wrap="none" rtlCol="0">
              <a:spAutoFit/>
            </a:bodyPr>
            <a:lstStyle/>
            <a:p>
              <a:pPr algn="ctr"/>
              <a:r>
                <a:rPr lang="en-US" sz="1200" b="1" dirty="0"/>
                <a:t> Peering</a:t>
              </a:r>
            </a:p>
            <a:p>
              <a:pPr algn="ctr"/>
              <a:r>
                <a:rPr lang="en-US" sz="1200" b="1" dirty="0"/>
                <a:t>Arrangement</a:t>
              </a:r>
            </a:p>
          </p:txBody>
        </p:sp>
      </p:grpSp>
      <p:grpSp>
        <p:nvGrpSpPr>
          <p:cNvPr id="134" name="Group 133"/>
          <p:cNvGrpSpPr/>
          <p:nvPr/>
        </p:nvGrpSpPr>
        <p:grpSpPr>
          <a:xfrm>
            <a:off x="2590800" y="2415414"/>
            <a:ext cx="2531704" cy="533665"/>
            <a:chOff x="2590800" y="2415414"/>
            <a:chExt cx="2531704" cy="533665"/>
          </a:xfrm>
        </p:grpSpPr>
        <p:sp>
          <p:nvSpPr>
            <p:cNvPr id="135" name="Oval 134"/>
            <p:cNvSpPr/>
            <p:nvPr/>
          </p:nvSpPr>
          <p:spPr>
            <a:xfrm>
              <a:off x="4624638" y="2805079"/>
              <a:ext cx="144000" cy="14400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6" name="Rectangle 135"/>
            <p:cNvSpPr/>
            <p:nvPr/>
          </p:nvSpPr>
          <p:spPr bwMode="auto">
            <a:xfrm>
              <a:off x="3785553" y="2652808"/>
              <a:ext cx="350926" cy="159462"/>
            </a:xfrm>
            <a:prstGeom prst="rect">
              <a:avLst/>
            </a:prstGeom>
            <a:solidFill>
              <a:schemeClr val="accent1"/>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DATA</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37" name="TextBox 136"/>
            <p:cNvSpPr txBox="1"/>
            <p:nvPr/>
          </p:nvSpPr>
          <p:spPr>
            <a:xfrm>
              <a:off x="4367169" y="2415414"/>
              <a:ext cx="755335" cy="461665"/>
            </a:xfrm>
            <a:prstGeom prst="rect">
              <a:avLst/>
            </a:prstGeom>
            <a:noFill/>
          </p:spPr>
          <p:txBody>
            <a:bodyPr wrap="none" rtlCol="0">
              <a:spAutoFit/>
            </a:bodyPr>
            <a:lstStyle/>
            <a:p>
              <a:r>
                <a:rPr lang="en-GB" sz="1200" b="0" i="1" dirty="0">
                  <a:latin typeface="Arial" panose="020B0604020202020204" pitchFamily="34" charset="0"/>
                  <a:cs typeface="Arial" panose="020B0604020202020204" pitchFamily="34" charset="0"/>
                </a:rPr>
                <a:t>Service</a:t>
              </a:r>
              <a:br>
                <a:rPr lang="en-GB" sz="1200" b="0" i="1" dirty="0">
                  <a:latin typeface="Arial" panose="020B0604020202020204" pitchFamily="34" charset="0"/>
                  <a:cs typeface="Arial" panose="020B0604020202020204" pitchFamily="34" charset="0"/>
                </a:rPr>
              </a:br>
              <a:r>
                <a:rPr lang="en-GB" sz="1200" b="0" i="1" dirty="0">
                  <a:latin typeface="Arial" panose="020B0604020202020204" pitchFamily="34" charset="0"/>
                  <a:cs typeface="Arial" panose="020B0604020202020204" pitchFamily="34" charset="0"/>
                </a:rPr>
                <a:t>Provider</a:t>
              </a:r>
            </a:p>
          </p:txBody>
        </p:sp>
        <p:sp>
          <p:nvSpPr>
            <p:cNvPr id="138" name="TextBox 137"/>
            <p:cNvSpPr txBox="1"/>
            <p:nvPr/>
          </p:nvSpPr>
          <p:spPr>
            <a:xfrm>
              <a:off x="2590800" y="2429579"/>
              <a:ext cx="891591" cy="461665"/>
            </a:xfrm>
            <a:prstGeom prst="rect">
              <a:avLst/>
            </a:prstGeom>
            <a:noFill/>
          </p:spPr>
          <p:txBody>
            <a:bodyPr wrap="none" rtlCol="0">
              <a:spAutoFit/>
            </a:bodyPr>
            <a:lstStyle/>
            <a:p>
              <a:pPr algn="r"/>
              <a:r>
                <a:rPr lang="en-GB" sz="1200" b="0" i="1" dirty="0">
                  <a:latin typeface="Arial" panose="020B0604020202020204" pitchFamily="34" charset="0"/>
                  <a:cs typeface="Arial" panose="020B0604020202020204" pitchFamily="34" charset="0"/>
                </a:rPr>
                <a:t>Service</a:t>
              </a:r>
              <a:br>
                <a:rPr lang="en-GB" sz="1200" b="0" i="1" dirty="0">
                  <a:latin typeface="Arial" panose="020B0604020202020204" pitchFamily="34" charset="0"/>
                  <a:cs typeface="Arial" panose="020B0604020202020204" pitchFamily="34" charset="0"/>
                </a:rPr>
              </a:br>
              <a:r>
                <a:rPr lang="en-GB" sz="1200" b="0" i="1" dirty="0">
                  <a:latin typeface="Arial" panose="020B0604020202020204" pitchFamily="34" charset="0"/>
                  <a:cs typeface="Arial" panose="020B0604020202020204" pitchFamily="34" charset="0"/>
                </a:rPr>
                <a:t>Consumer</a:t>
              </a:r>
            </a:p>
          </p:txBody>
        </p:sp>
      </p:grpSp>
      <p:sp>
        <p:nvSpPr>
          <p:cNvPr id="139" name="Rounded Rectangle 138">
            <a:extLst>
              <a:ext uri="{FF2B5EF4-FFF2-40B4-BE49-F238E27FC236}">
                <a16:creationId xmlns:a16="http://schemas.microsoft.com/office/drawing/2014/main" id="{FB4C72CB-8586-C142-A8DF-19E38BE0728F}"/>
              </a:ext>
            </a:extLst>
          </p:cNvPr>
          <p:cNvSpPr>
            <a:spLocks noChangeArrowheads="1"/>
          </p:cNvSpPr>
          <p:nvPr/>
        </p:nvSpPr>
        <p:spPr bwMode="auto">
          <a:xfrm>
            <a:off x="3063052" y="3699668"/>
            <a:ext cx="1466850" cy="333375"/>
          </a:xfrm>
          <a:prstGeom prst="roundRect">
            <a:avLst>
              <a:gd name="adj" fmla="val 25239"/>
            </a:avLst>
          </a:prstGeom>
          <a:noFill/>
          <a:ln w="19050">
            <a:solidFill>
              <a:schemeClr val="tx1"/>
            </a:solidFill>
            <a:miter lim="800000"/>
            <a:headEnd/>
            <a:tailEnd/>
          </a:ln>
          <a:effectLst>
            <a:outerShdw blurRad="40000" dist="23000" dir="5400000" rotWithShape="0">
              <a:srgbClr val="808080">
                <a:alpha val="34999"/>
              </a:srgbClr>
            </a:outerShdw>
          </a:effectLst>
        </p:spPr>
        <p:txBody>
          <a:bodyPr anchor="ctr"/>
          <a:lstStyle/>
          <a:p>
            <a:pPr algn="ctr" defTabSz="457200" fontAlgn="base">
              <a:spcBef>
                <a:spcPct val="0"/>
              </a:spcBef>
              <a:spcAft>
                <a:spcPct val="0"/>
              </a:spcAft>
              <a:defRPr/>
            </a:pPr>
            <a:endParaRPr kumimoji="1" lang="en-US" dirty="0">
              <a:solidFill>
                <a:srgbClr val="FF0000"/>
              </a:solidFill>
              <a:cs typeface="Arial" pitchFamily="34" charset="0"/>
            </a:endParaRPr>
          </a:p>
        </p:txBody>
      </p:sp>
      <p:sp>
        <p:nvSpPr>
          <p:cNvPr id="2" name="Date Placeholder 1">
            <a:extLst>
              <a:ext uri="{FF2B5EF4-FFF2-40B4-BE49-F238E27FC236}">
                <a16:creationId xmlns:a16="http://schemas.microsoft.com/office/drawing/2014/main" id="{8D60737C-2C4B-BE12-FB21-AD2F21E27145}"/>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solidFill>
                  <a:srgbClr val="FF0000"/>
                </a:solidFill>
              </a:rPr>
              <a:t>Fig 3-1 w/ mods</a:t>
            </a:r>
          </a:p>
        </p:txBody>
      </p:sp>
      <p:sp>
        <p:nvSpPr>
          <p:cNvPr id="3" name="Oval 44">
            <a:extLst>
              <a:ext uri="{FF2B5EF4-FFF2-40B4-BE49-F238E27FC236}">
                <a16:creationId xmlns:a16="http://schemas.microsoft.com/office/drawing/2014/main" id="{A64919F9-A31A-0AFC-E9F5-E516AC320CEE}"/>
              </a:ext>
            </a:extLst>
          </p:cNvPr>
          <p:cNvSpPr>
            <a:spLocks noChangeArrowheads="1"/>
          </p:cNvSpPr>
          <p:nvPr/>
        </p:nvSpPr>
        <p:spPr bwMode="auto">
          <a:xfrm>
            <a:off x="5909305" y="2854097"/>
            <a:ext cx="228600" cy="74294"/>
          </a:xfrm>
          <a:prstGeom prst="ellipse">
            <a:avLst/>
          </a:prstGeom>
          <a:gradFill rotWithShape="0">
            <a:gsLst>
              <a:gs pos="0">
                <a:srgbClr val="FF3300">
                  <a:gamma/>
                  <a:shade val="46275"/>
                  <a:invGamma/>
                </a:srgbClr>
              </a:gs>
              <a:gs pos="50000">
                <a:srgbClr val="FF3300"/>
              </a:gs>
              <a:gs pos="100000">
                <a:srgbClr val="FF33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335930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34"/>
                                        </p:tgtEl>
                                        <p:attrNameLst>
                                          <p:attrName>style.visibility</p:attrName>
                                        </p:attrNameLst>
                                      </p:cBhvr>
                                      <p:to>
                                        <p:strVal val="visible"/>
                                      </p:to>
                                    </p:set>
                                    <p:anim calcmode="lin" valueType="num">
                                      <p:cBhvr>
                                        <p:cTn id="7" dur="500" fill="hold"/>
                                        <p:tgtEl>
                                          <p:spTgt spid="134"/>
                                        </p:tgtEl>
                                        <p:attrNameLst>
                                          <p:attrName>ppt_w</p:attrName>
                                        </p:attrNameLst>
                                      </p:cBhvr>
                                      <p:tavLst>
                                        <p:tav tm="0">
                                          <p:val>
                                            <p:fltVal val="0"/>
                                          </p:val>
                                        </p:tav>
                                        <p:tav tm="100000">
                                          <p:val>
                                            <p:strVal val="#ppt_w"/>
                                          </p:val>
                                        </p:tav>
                                      </p:tavLst>
                                    </p:anim>
                                    <p:anim calcmode="lin" valueType="num">
                                      <p:cBhvr>
                                        <p:cTn id="8" dur="500" fill="hold"/>
                                        <p:tgtEl>
                                          <p:spTgt spid="134"/>
                                        </p:tgtEl>
                                        <p:attrNameLst>
                                          <p:attrName>ppt_h</p:attrName>
                                        </p:attrNameLst>
                                      </p:cBhvr>
                                      <p:tavLst>
                                        <p:tav tm="0">
                                          <p:val>
                                            <p:fltVal val="0"/>
                                          </p:val>
                                        </p:tav>
                                        <p:tav tm="100000">
                                          <p:val>
                                            <p:strVal val="#ppt_h"/>
                                          </p:val>
                                        </p:tav>
                                      </p:tavLst>
                                    </p:anim>
                                    <p:animEffect transition="in" filter="fade">
                                      <p:cBhvr>
                                        <p:cTn id="9" dur="500"/>
                                        <p:tgtEl>
                                          <p:spTgt spid="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Date Placeholder 2">
            <a:extLst>
              <a:ext uri="{FF2B5EF4-FFF2-40B4-BE49-F238E27FC236}">
                <a16:creationId xmlns:a16="http://schemas.microsoft.com/office/drawing/2014/main" id="{055A15C2-4B70-E24B-850F-5BC1F9C8C5E8}"/>
              </a:ext>
            </a:extLst>
          </p:cNvPr>
          <p:cNvSpPr>
            <a:spLocks noGrp="1"/>
          </p:cNvSpPr>
          <p:nvPr>
            <p:ph type="dt" sz="half" idx="10"/>
          </p:nvPr>
        </p:nvSpPr>
        <p:spPr bwMode="auto">
          <a:xfrm>
            <a:off x="0" y="6553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r>
              <a:rPr lang="en-US" altLang="en-US"/>
              <a:t>28 Mar 2024</a:t>
            </a:r>
          </a:p>
        </p:txBody>
      </p:sp>
      <p:sp>
        <p:nvSpPr>
          <p:cNvPr id="313346" name="Rectangle 2">
            <a:extLst>
              <a:ext uri="{FF2B5EF4-FFF2-40B4-BE49-F238E27FC236}">
                <a16:creationId xmlns:a16="http://schemas.microsoft.com/office/drawing/2014/main" id="{933BEB35-7A7D-F346-AC6C-A7E2F4B62BC7}"/>
              </a:ext>
            </a:extLst>
          </p:cNvPr>
          <p:cNvSpPr>
            <a:spLocks noGrp="1" noChangeArrowheads="1"/>
          </p:cNvSpPr>
          <p:nvPr>
            <p:ph type="title"/>
          </p:nvPr>
        </p:nvSpPr>
        <p:spPr>
          <a:xfrm>
            <a:off x="487363" y="-1587"/>
            <a:ext cx="8229600" cy="1143000"/>
          </a:xfrm>
        </p:spPr>
        <p:txBody>
          <a:bodyPr/>
          <a:lstStyle/>
          <a:p>
            <a:r>
              <a:rPr lang="en-US" altLang="en-US" sz="2000" dirty="0"/>
              <a:t>Connectivity View (Nodes &amp; Links) </a:t>
            </a:r>
            <a:br>
              <a:rPr lang="en-US" altLang="en-US" sz="2000" dirty="0"/>
            </a:br>
            <a:r>
              <a:rPr lang="en-US" altLang="en-US" sz="2000" dirty="0"/>
              <a:t>Using </a:t>
            </a:r>
            <a:r>
              <a:rPr lang="en-US" altLang="en-US" sz="2000" dirty="0" err="1"/>
              <a:t>SysML</a:t>
            </a:r>
            <a:r>
              <a:rPr lang="en-US" altLang="en-US" sz="2000" dirty="0"/>
              <a:t> Components (MOS &amp; TT&amp;C Systems)</a:t>
            </a:r>
          </a:p>
        </p:txBody>
      </p:sp>
      <p:sp>
        <p:nvSpPr>
          <p:cNvPr id="313476" name="Rectangle 132">
            <a:extLst>
              <a:ext uri="{FF2B5EF4-FFF2-40B4-BE49-F238E27FC236}">
                <a16:creationId xmlns:a16="http://schemas.microsoft.com/office/drawing/2014/main" id="{59C5D7CA-D24F-4C48-8CC1-FF6F6885D633}"/>
              </a:ext>
            </a:extLst>
          </p:cNvPr>
          <p:cNvSpPr>
            <a:spLocks noChangeArrowheads="1"/>
          </p:cNvSpPr>
          <p:nvPr/>
        </p:nvSpPr>
        <p:spPr bwMode="auto">
          <a:xfrm>
            <a:off x="4175125" y="5908675"/>
            <a:ext cx="1457325" cy="219075"/>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507" name="Line 163">
            <a:extLst>
              <a:ext uri="{FF2B5EF4-FFF2-40B4-BE49-F238E27FC236}">
                <a16:creationId xmlns:a16="http://schemas.microsoft.com/office/drawing/2014/main" id="{EBD1BEC5-30AA-5345-889D-A595497B2AC2}"/>
              </a:ext>
            </a:extLst>
          </p:cNvPr>
          <p:cNvSpPr>
            <a:spLocks noChangeShapeType="1"/>
          </p:cNvSpPr>
          <p:nvPr/>
        </p:nvSpPr>
        <p:spPr bwMode="auto">
          <a:xfrm flipH="1">
            <a:off x="5249863" y="3786188"/>
            <a:ext cx="342900"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349" name="Rectangle 5">
            <a:extLst>
              <a:ext uri="{FF2B5EF4-FFF2-40B4-BE49-F238E27FC236}">
                <a16:creationId xmlns:a16="http://schemas.microsoft.com/office/drawing/2014/main" id="{7E7C748C-6A41-274B-880F-6CF8A704E5D5}"/>
              </a:ext>
            </a:extLst>
          </p:cNvPr>
          <p:cNvSpPr>
            <a:spLocks noChangeArrowheads="1"/>
          </p:cNvSpPr>
          <p:nvPr/>
        </p:nvSpPr>
        <p:spPr bwMode="auto">
          <a:xfrm>
            <a:off x="5259388" y="1870075"/>
            <a:ext cx="2868612" cy="31908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grpSp>
        <p:nvGrpSpPr>
          <p:cNvPr id="313350" name="Group 6">
            <a:extLst>
              <a:ext uri="{FF2B5EF4-FFF2-40B4-BE49-F238E27FC236}">
                <a16:creationId xmlns:a16="http://schemas.microsoft.com/office/drawing/2014/main" id="{96EB533E-74D5-C344-9018-BA6C06147FEF}"/>
              </a:ext>
            </a:extLst>
          </p:cNvPr>
          <p:cNvGrpSpPr>
            <a:grpSpLocks/>
          </p:cNvGrpSpPr>
          <p:nvPr/>
        </p:nvGrpSpPr>
        <p:grpSpPr bwMode="auto">
          <a:xfrm>
            <a:off x="5259388" y="1870075"/>
            <a:ext cx="3144837" cy="3554413"/>
            <a:chOff x="3499" y="1224"/>
            <a:chExt cx="1807" cy="2239"/>
          </a:xfrm>
        </p:grpSpPr>
        <p:sp>
          <p:nvSpPr>
            <p:cNvPr id="313351" name="Rectangle 7">
              <a:extLst>
                <a:ext uri="{FF2B5EF4-FFF2-40B4-BE49-F238E27FC236}">
                  <a16:creationId xmlns:a16="http://schemas.microsoft.com/office/drawing/2014/main" id="{8A74ED3A-9AF0-CE49-BD53-BDFA5A9C92CF}"/>
                </a:ext>
              </a:extLst>
            </p:cNvPr>
            <p:cNvSpPr>
              <a:spLocks noChangeArrowheads="1"/>
            </p:cNvSpPr>
            <p:nvPr/>
          </p:nvSpPr>
          <p:spPr bwMode="auto">
            <a:xfrm>
              <a:off x="3499" y="1425"/>
              <a:ext cx="1807" cy="20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3352" name="Rectangle 8">
              <a:extLst>
                <a:ext uri="{FF2B5EF4-FFF2-40B4-BE49-F238E27FC236}">
                  <a16:creationId xmlns:a16="http://schemas.microsoft.com/office/drawing/2014/main" id="{D9228621-50F3-7748-9CAD-6843C2C023F5}"/>
                </a:ext>
              </a:extLst>
            </p:cNvPr>
            <p:cNvSpPr>
              <a:spLocks noChangeArrowheads="1"/>
            </p:cNvSpPr>
            <p:nvPr/>
          </p:nvSpPr>
          <p:spPr bwMode="auto">
            <a:xfrm>
              <a:off x="3499" y="1224"/>
              <a:ext cx="1807" cy="2239"/>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13353" name="Rectangle 9">
            <a:extLst>
              <a:ext uri="{FF2B5EF4-FFF2-40B4-BE49-F238E27FC236}">
                <a16:creationId xmlns:a16="http://schemas.microsoft.com/office/drawing/2014/main" id="{235C6DD6-5D54-E449-A658-58D2D663C555}"/>
              </a:ext>
            </a:extLst>
          </p:cNvPr>
          <p:cNvSpPr>
            <a:spLocks noChangeArrowheads="1"/>
          </p:cNvSpPr>
          <p:nvPr/>
        </p:nvSpPr>
        <p:spPr bwMode="auto">
          <a:xfrm>
            <a:off x="5813425" y="1928813"/>
            <a:ext cx="21082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TT&amp;C : TrackTelemCommand</a:t>
            </a:r>
          </a:p>
        </p:txBody>
      </p:sp>
      <p:sp>
        <p:nvSpPr>
          <p:cNvPr id="313354" name="Rectangle 10">
            <a:extLst>
              <a:ext uri="{FF2B5EF4-FFF2-40B4-BE49-F238E27FC236}">
                <a16:creationId xmlns:a16="http://schemas.microsoft.com/office/drawing/2014/main" id="{02021288-6931-ED46-92CF-4435587FBFC0}"/>
              </a:ext>
            </a:extLst>
          </p:cNvPr>
          <p:cNvSpPr>
            <a:spLocks noChangeArrowheads="1"/>
          </p:cNvSpPr>
          <p:nvPr/>
        </p:nvSpPr>
        <p:spPr bwMode="auto">
          <a:xfrm>
            <a:off x="1027113" y="1870075"/>
            <a:ext cx="2660650" cy="31908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grpSp>
        <p:nvGrpSpPr>
          <p:cNvPr id="313355" name="Group 11">
            <a:extLst>
              <a:ext uri="{FF2B5EF4-FFF2-40B4-BE49-F238E27FC236}">
                <a16:creationId xmlns:a16="http://schemas.microsoft.com/office/drawing/2014/main" id="{28471833-7399-2A4C-B5E6-C7137936D2ED}"/>
              </a:ext>
            </a:extLst>
          </p:cNvPr>
          <p:cNvGrpSpPr>
            <a:grpSpLocks/>
          </p:cNvGrpSpPr>
          <p:nvPr/>
        </p:nvGrpSpPr>
        <p:grpSpPr bwMode="auto">
          <a:xfrm>
            <a:off x="923925" y="1870075"/>
            <a:ext cx="2767013" cy="3554413"/>
            <a:chOff x="833" y="1224"/>
            <a:chExt cx="1678" cy="2239"/>
          </a:xfrm>
        </p:grpSpPr>
        <p:sp>
          <p:nvSpPr>
            <p:cNvPr id="313356" name="Rectangle 12">
              <a:extLst>
                <a:ext uri="{FF2B5EF4-FFF2-40B4-BE49-F238E27FC236}">
                  <a16:creationId xmlns:a16="http://schemas.microsoft.com/office/drawing/2014/main" id="{F8D1BC62-A328-2D40-9D65-E755ABD66C12}"/>
                </a:ext>
              </a:extLst>
            </p:cNvPr>
            <p:cNvSpPr>
              <a:spLocks noChangeArrowheads="1"/>
            </p:cNvSpPr>
            <p:nvPr/>
          </p:nvSpPr>
          <p:spPr bwMode="auto">
            <a:xfrm>
              <a:off x="833" y="1224"/>
              <a:ext cx="1678" cy="201"/>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3357" name="Rectangle 13">
              <a:extLst>
                <a:ext uri="{FF2B5EF4-FFF2-40B4-BE49-F238E27FC236}">
                  <a16:creationId xmlns:a16="http://schemas.microsoft.com/office/drawing/2014/main" id="{1CD42AFE-0689-F648-B48B-5BAA477BB4BB}"/>
                </a:ext>
              </a:extLst>
            </p:cNvPr>
            <p:cNvSpPr>
              <a:spLocks noChangeArrowheads="1"/>
            </p:cNvSpPr>
            <p:nvPr/>
          </p:nvSpPr>
          <p:spPr bwMode="auto">
            <a:xfrm>
              <a:off x="833" y="1224"/>
              <a:ext cx="1678" cy="2239"/>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13358" name="Rectangle 14">
            <a:extLst>
              <a:ext uri="{FF2B5EF4-FFF2-40B4-BE49-F238E27FC236}">
                <a16:creationId xmlns:a16="http://schemas.microsoft.com/office/drawing/2014/main" id="{8C7D1CD0-8550-DB46-9C55-5C4809660EE2}"/>
              </a:ext>
            </a:extLst>
          </p:cNvPr>
          <p:cNvSpPr>
            <a:spLocks noChangeArrowheads="1"/>
          </p:cNvSpPr>
          <p:nvPr/>
        </p:nvSpPr>
        <p:spPr bwMode="auto">
          <a:xfrm>
            <a:off x="1387475" y="1928813"/>
            <a:ext cx="18542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MOS : MissionOpsSystem</a:t>
            </a:r>
            <a:endParaRPr lang="en-US" altLang="en-US" sz="2800" b="1">
              <a:solidFill>
                <a:schemeClr val="tx2"/>
              </a:solidFill>
              <a:latin typeface="Tahoma" panose="020B0604030504040204" pitchFamily="34" charset="0"/>
            </a:endParaRPr>
          </a:p>
        </p:txBody>
      </p:sp>
      <p:sp>
        <p:nvSpPr>
          <p:cNvPr id="313359" name="Rectangle 15">
            <a:extLst>
              <a:ext uri="{FF2B5EF4-FFF2-40B4-BE49-F238E27FC236}">
                <a16:creationId xmlns:a16="http://schemas.microsoft.com/office/drawing/2014/main" id="{1E59A009-34A3-AB47-9908-269880596308}"/>
              </a:ext>
            </a:extLst>
          </p:cNvPr>
          <p:cNvSpPr>
            <a:spLocks noChangeArrowheads="1"/>
          </p:cNvSpPr>
          <p:nvPr/>
        </p:nvSpPr>
        <p:spPr bwMode="auto">
          <a:xfrm>
            <a:off x="3641725" y="2690813"/>
            <a:ext cx="128588" cy="10953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360" name="Rectangle 16">
            <a:extLst>
              <a:ext uri="{FF2B5EF4-FFF2-40B4-BE49-F238E27FC236}">
                <a16:creationId xmlns:a16="http://schemas.microsoft.com/office/drawing/2014/main" id="{98AEE4F0-B1C2-B243-A431-4B7915C3EDF4}"/>
              </a:ext>
            </a:extLst>
          </p:cNvPr>
          <p:cNvSpPr>
            <a:spLocks noChangeArrowheads="1"/>
          </p:cNvSpPr>
          <p:nvPr/>
        </p:nvSpPr>
        <p:spPr bwMode="auto">
          <a:xfrm>
            <a:off x="3641725" y="2690813"/>
            <a:ext cx="128588" cy="10953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3361" name="Rectangle 17">
            <a:extLst>
              <a:ext uri="{FF2B5EF4-FFF2-40B4-BE49-F238E27FC236}">
                <a16:creationId xmlns:a16="http://schemas.microsoft.com/office/drawing/2014/main" id="{BB338DAC-2D1D-F94D-B4CF-2ACD0077CAD3}"/>
              </a:ext>
            </a:extLst>
          </p:cNvPr>
          <p:cNvSpPr>
            <a:spLocks noChangeArrowheads="1"/>
          </p:cNvSpPr>
          <p:nvPr/>
        </p:nvSpPr>
        <p:spPr bwMode="auto">
          <a:xfrm>
            <a:off x="5178425" y="2690813"/>
            <a:ext cx="127000" cy="10953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362" name="Rectangle 18">
            <a:extLst>
              <a:ext uri="{FF2B5EF4-FFF2-40B4-BE49-F238E27FC236}">
                <a16:creationId xmlns:a16="http://schemas.microsoft.com/office/drawing/2014/main" id="{402A6168-7BCC-7C41-A593-95C6A0A39972}"/>
              </a:ext>
            </a:extLst>
          </p:cNvPr>
          <p:cNvSpPr>
            <a:spLocks noChangeArrowheads="1"/>
          </p:cNvSpPr>
          <p:nvPr/>
        </p:nvSpPr>
        <p:spPr bwMode="auto">
          <a:xfrm>
            <a:off x="5210175" y="4813300"/>
            <a:ext cx="125413" cy="1095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363" name="Freeform 19">
            <a:extLst>
              <a:ext uri="{FF2B5EF4-FFF2-40B4-BE49-F238E27FC236}">
                <a16:creationId xmlns:a16="http://schemas.microsoft.com/office/drawing/2014/main" id="{59CB481E-3E15-1A45-B07D-F063F378DEC6}"/>
              </a:ext>
            </a:extLst>
          </p:cNvPr>
          <p:cNvSpPr>
            <a:spLocks/>
          </p:cNvSpPr>
          <p:nvPr/>
        </p:nvSpPr>
        <p:spPr bwMode="auto">
          <a:xfrm rot="-5400000">
            <a:off x="2878932" y="4171156"/>
            <a:ext cx="633412" cy="352425"/>
          </a:xfrm>
          <a:custGeom>
            <a:avLst/>
            <a:gdLst>
              <a:gd name="T0" fmla="*/ 0 w 1324"/>
              <a:gd name="T1" fmla="*/ 0 h 1080"/>
              <a:gd name="T2" fmla="*/ 0 w 1324"/>
              <a:gd name="T3" fmla="*/ 1080 h 1080"/>
              <a:gd name="T4" fmla="*/ 1324 w 1324"/>
              <a:gd name="T5" fmla="*/ 1080 h 1080"/>
            </a:gdLst>
            <a:ahLst/>
            <a:cxnLst>
              <a:cxn ang="0">
                <a:pos x="T0" y="T1"/>
              </a:cxn>
              <a:cxn ang="0">
                <a:pos x="T2" y="T3"/>
              </a:cxn>
              <a:cxn ang="0">
                <a:pos x="T4" y="T5"/>
              </a:cxn>
            </a:cxnLst>
            <a:rect l="0" t="0" r="r" b="b"/>
            <a:pathLst>
              <a:path w="1324" h="1080">
                <a:moveTo>
                  <a:pt x="0" y="0"/>
                </a:moveTo>
                <a:lnTo>
                  <a:pt x="0" y="1080"/>
                </a:lnTo>
                <a:lnTo>
                  <a:pt x="1324" y="108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3366" name="Rectangle 22">
            <a:extLst>
              <a:ext uri="{FF2B5EF4-FFF2-40B4-BE49-F238E27FC236}">
                <a16:creationId xmlns:a16="http://schemas.microsoft.com/office/drawing/2014/main" id="{3860C438-DADE-7E47-9704-11A7FB3E4E5E}"/>
              </a:ext>
            </a:extLst>
          </p:cNvPr>
          <p:cNvSpPr>
            <a:spLocks noChangeArrowheads="1"/>
          </p:cNvSpPr>
          <p:nvPr/>
        </p:nvSpPr>
        <p:spPr bwMode="auto">
          <a:xfrm>
            <a:off x="3627438" y="4813300"/>
            <a:ext cx="125412" cy="1095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367" name="Rectangle 23">
            <a:extLst>
              <a:ext uri="{FF2B5EF4-FFF2-40B4-BE49-F238E27FC236}">
                <a16:creationId xmlns:a16="http://schemas.microsoft.com/office/drawing/2014/main" id="{AB4A0F95-F764-734B-94AC-E0C4DC77DE7D}"/>
              </a:ext>
            </a:extLst>
          </p:cNvPr>
          <p:cNvSpPr>
            <a:spLocks noChangeArrowheads="1"/>
          </p:cNvSpPr>
          <p:nvPr/>
        </p:nvSpPr>
        <p:spPr bwMode="auto">
          <a:xfrm>
            <a:off x="3627438" y="4813300"/>
            <a:ext cx="125412" cy="1095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3368" name="Rectangle 24">
            <a:extLst>
              <a:ext uri="{FF2B5EF4-FFF2-40B4-BE49-F238E27FC236}">
                <a16:creationId xmlns:a16="http://schemas.microsoft.com/office/drawing/2014/main" id="{C1A6F1D7-0178-1140-8A17-E16EC0A5830B}"/>
              </a:ext>
            </a:extLst>
          </p:cNvPr>
          <p:cNvSpPr>
            <a:spLocks noChangeArrowheads="1"/>
          </p:cNvSpPr>
          <p:nvPr/>
        </p:nvSpPr>
        <p:spPr bwMode="auto">
          <a:xfrm>
            <a:off x="4991100" y="5530850"/>
            <a:ext cx="1457325" cy="219075"/>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380" name="Rectangle 36">
            <a:extLst>
              <a:ext uri="{FF2B5EF4-FFF2-40B4-BE49-F238E27FC236}">
                <a16:creationId xmlns:a16="http://schemas.microsoft.com/office/drawing/2014/main" id="{6FFD2FE2-693F-A54E-8090-3E302DB38640}"/>
              </a:ext>
            </a:extLst>
          </p:cNvPr>
          <p:cNvSpPr>
            <a:spLocks noChangeArrowheads="1"/>
          </p:cNvSpPr>
          <p:nvPr/>
        </p:nvSpPr>
        <p:spPr bwMode="auto">
          <a:xfrm>
            <a:off x="4224338" y="2540000"/>
            <a:ext cx="523875" cy="14128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381" name="Rectangle 37">
            <a:extLst>
              <a:ext uri="{FF2B5EF4-FFF2-40B4-BE49-F238E27FC236}">
                <a16:creationId xmlns:a16="http://schemas.microsoft.com/office/drawing/2014/main" id="{FC810686-4C78-D741-A9E8-9335C86AD5C4}"/>
              </a:ext>
            </a:extLst>
          </p:cNvPr>
          <p:cNvSpPr>
            <a:spLocks noChangeArrowheads="1"/>
          </p:cNvSpPr>
          <p:nvPr/>
        </p:nvSpPr>
        <p:spPr bwMode="auto">
          <a:xfrm>
            <a:off x="4248150" y="4679950"/>
            <a:ext cx="498475" cy="14128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382" name="Line 38">
            <a:extLst>
              <a:ext uri="{FF2B5EF4-FFF2-40B4-BE49-F238E27FC236}">
                <a16:creationId xmlns:a16="http://schemas.microsoft.com/office/drawing/2014/main" id="{54E243C9-0F8B-4D4B-994B-4A0F49B7C009}"/>
              </a:ext>
            </a:extLst>
          </p:cNvPr>
          <p:cNvSpPr>
            <a:spLocks noChangeShapeType="1"/>
          </p:cNvSpPr>
          <p:nvPr/>
        </p:nvSpPr>
        <p:spPr bwMode="auto">
          <a:xfrm flipH="1">
            <a:off x="3759200" y="2744788"/>
            <a:ext cx="1422400" cy="158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383" name="Line 39">
            <a:extLst>
              <a:ext uri="{FF2B5EF4-FFF2-40B4-BE49-F238E27FC236}">
                <a16:creationId xmlns:a16="http://schemas.microsoft.com/office/drawing/2014/main" id="{42CC14F0-3D9F-144D-BB82-54D07A90F829}"/>
              </a:ext>
            </a:extLst>
          </p:cNvPr>
          <p:cNvSpPr>
            <a:spLocks noChangeShapeType="1"/>
          </p:cNvSpPr>
          <p:nvPr/>
        </p:nvSpPr>
        <p:spPr bwMode="auto">
          <a:xfrm flipH="1">
            <a:off x="3768725" y="4868863"/>
            <a:ext cx="1422400" cy="158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384" name="Freeform 40">
            <a:extLst>
              <a:ext uri="{FF2B5EF4-FFF2-40B4-BE49-F238E27FC236}">
                <a16:creationId xmlns:a16="http://schemas.microsoft.com/office/drawing/2014/main" id="{BAAFB697-44BB-7C4F-B9D9-E7C7657DD534}"/>
              </a:ext>
            </a:extLst>
          </p:cNvPr>
          <p:cNvSpPr>
            <a:spLocks noEditPoints="1"/>
          </p:cNvSpPr>
          <p:nvPr/>
        </p:nvSpPr>
        <p:spPr bwMode="auto">
          <a:xfrm>
            <a:off x="6597650" y="2519363"/>
            <a:ext cx="4763" cy="434975"/>
          </a:xfrm>
          <a:custGeom>
            <a:avLst/>
            <a:gdLst>
              <a:gd name="T0" fmla="*/ 0 w 4"/>
              <a:gd name="T1" fmla="*/ 27 h 547"/>
              <a:gd name="T2" fmla="*/ 4 w 4"/>
              <a:gd name="T3" fmla="*/ 0 h 547"/>
              <a:gd name="T4" fmla="*/ 0 w 4"/>
              <a:gd name="T5" fmla="*/ 70 h 547"/>
              <a:gd name="T6" fmla="*/ 3 w 4"/>
              <a:gd name="T7" fmla="*/ 42 h 547"/>
              <a:gd name="T8" fmla="*/ 3 w 4"/>
              <a:gd name="T9" fmla="*/ 112 h 547"/>
              <a:gd name="T10" fmla="*/ 0 w 4"/>
              <a:gd name="T11" fmla="*/ 84 h 547"/>
              <a:gd name="T12" fmla="*/ 4 w 4"/>
              <a:gd name="T13" fmla="*/ 154 h 547"/>
              <a:gd name="T14" fmla="*/ 0 w 4"/>
              <a:gd name="T15" fmla="*/ 128 h 547"/>
              <a:gd name="T16" fmla="*/ 4 w 4"/>
              <a:gd name="T17" fmla="*/ 171 h 547"/>
              <a:gd name="T18" fmla="*/ 0 w 4"/>
              <a:gd name="T19" fmla="*/ 170 h 547"/>
              <a:gd name="T20" fmla="*/ 4 w 4"/>
              <a:gd name="T21" fmla="*/ 213 h 547"/>
              <a:gd name="T22" fmla="*/ 0 w 4"/>
              <a:gd name="T23" fmla="*/ 238 h 547"/>
              <a:gd name="T24" fmla="*/ 4 w 4"/>
              <a:gd name="T25" fmla="*/ 213 h 547"/>
              <a:gd name="T26" fmla="*/ 0 w 4"/>
              <a:gd name="T27" fmla="*/ 282 h 547"/>
              <a:gd name="T28" fmla="*/ 3 w 4"/>
              <a:gd name="T29" fmla="*/ 254 h 547"/>
              <a:gd name="T30" fmla="*/ 2 w 4"/>
              <a:gd name="T31" fmla="*/ 325 h 547"/>
              <a:gd name="T32" fmla="*/ 2 w 4"/>
              <a:gd name="T33" fmla="*/ 296 h 547"/>
              <a:gd name="T34" fmla="*/ 3 w 4"/>
              <a:gd name="T35" fmla="*/ 367 h 547"/>
              <a:gd name="T36" fmla="*/ 0 w 4"/>
              <a:gd name="T37" fmla="*/ 339 h 547"/>
              <a:gd name="T38" fmla="*/ 4 w 4"/>
              <a:gd name="T39" fmla="*/ 408 h 547"/>
              <a:gd name="T40" fmla="*/ 0 w 4"/>
              <a:gd name="T41" fmla="*/ 383 h 547"/>
              <a:gd name="T42" fmla="*/ 4 w 4"/>
              <a:gd name="T43" fmla="*/ 450 h 547"/>
              <a:gd name="T44" fmla="*/ 0 w 4"/>
              <a:gd name="T45" fmla="*/ 425 h 547"/>
              <a:gd name="T46" fmla="*/ 4 w 4"/>
              <a:gd name="T47" fmla="*/ 425 h 547"/>
              <a:gd name="T48" fmla="*/ 0 w 4"/>
              <a:gd name="T49" fmla="*/ 493 h 547"/>
              <a:gd name="T50" fmla="*/ 4 w 4"/>
              <a:gd name="T51" fmla="*/ 467 h 547"/>
              <a:gd name="T52" fmla="*/ 0 w 4"/>
              <a:gd name="T53" fmla="*/ 537 h 547"/>
              <a:gd name="T54" fmla="*/ 3 w 4"/>
              <a:gd name="T55" fmla="*/ 508 h 547"/>
              <a:gd name="T56" fmla="*/ 0 w 4"/>
              <a:gd name="T57" fmla="*/ 519 h 547"/>
              <a:gd name="T58" fmla="*/ 2 w 4"/>
              <a:gd name="T59" fmla="*/ 547 h 547"/>
              <a:gd name="T60" fmla="*/ 0 w 4"/>
              <a:gd name="T61" fmla="*/ 476 h 547"/>
              <a:gd name="T62" fmla="*/ 3 w 4"/>
              <a:gd name="T63" fmla="*/ 504 h 547"/>
              <a:gd name="T64" fmla="*/ 0 w 4"/>
              <a:gd name="T65" fmla="*/ 435 h 547"/>
              <a:gd name="T66" fmla="*/ 4 w 4"/>
              <a:gd name="T67" fmla="*/ 460 h 547"/>
              <a:gd name="T68" fmla="*/ 0 w 4"/>
              <a:gd name="T69" fmla="*/ 417 h 547"/>
              <a:gd name="T70" fmla="*/ 4 w 4"/>
              <a:gd name="T71" fmla="*/ 393 h 547"/>
              <a:gd name="T72" fmla="*/ 0 w 4"/>
              <a:gd name="T73" fmla="*/ 417 h 547"/>
              <a:gd name="T74" fmla="*/ 3 w 4"/>
              <a:gd name="T75" fmla="*/ 348 h 547"/>
              <a:gd name="T76" fmla="*/ 0 w 4"/>
              <a:gd name="T77" fmla="*/ 376 h 547"/>
              <a:gd name="T78" fmla="*/ 2 w 4"/>
              <a:gd name="T79" fmla="*/ 307 h 547"/>
              <a:gd name="T80" fmla="*/ 2 w 4"/>
              <a:gd name="T81" fmla="*/ 334 h 547"/>
              <a:gd name="T82" fmla="*/ 0 w 4"/>
              <a:gd name="T83" fmla="*/ 265 h 547"/>
              <a:gd name="T84" fmla="*/ 3 w 4"/>
              <a:gd name="T85" fmla="*/ 291 h 547"/>
              <a:gd name="T86" fmla="*/ 0 w 4"/>
              <a:gd name="T87" fmla="*/ 224 h 547"/>
              <a:gd name="T88" fmla="*/ 4 w 4"/>
              <a:gd name="T89" fmla="*/ 247 h 547"/>
              <a:gd name="T90" fmla="*/ 0 w 4"/>
              <a:gd name="T91" fmla="*/ 247 h 547"/>
              <a:gd name="T92" fmla="*/ 4 w 4"/>
              <a:gd name="T93" fmla="*/ 179 h 547"/>
              <a:gd name="T94" fmla="*/ 0 w 4"/>
              <a:gd name="T95" fmla="*/ 206 h 547"/>
              <a:gd name="T96" fmla="*/ 3 w 4"/>
              <a:gd name="T97" fmla="*/ 136 h 547"/>
              <a:gd name="T98" fmla="*/ 0 w 4"/>
              <a:gd name="T99" fmla="*/ 164 h 547"/>
              <a:gd name="T100" fmla="*/ 0 w 4"/>
              <a:gd name="T101" fmla="*/ 94 h 547"/>
              <a:gd name="T102" fmla="*/ 3 w 4"/>
              <a:gd name="T103" fmla="*/ 122 h 547"/>
              <a:gd name="T104" fmla="*/ 0 w 4"/>
              <a:gd name="T105" fmla="*/ 52 h 547"/>
              <a:gd name="T106" fmla="*/ 4 w 4"/>
              <a:gd name="T107" fmla="*/ 78 h 547"/>
              <a:gd name="T108" fmla="*/ 0 w 4"/>
              <a:gd name="T109" fmla="*/ 10 h 547"/>
              <a:gd name="T110" fmla="*/ 4 w 4"/>
              <a:gd name="T111" fmla="*/ 36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 h="547">
                <a:moveTo>
                  <a:pt x="4" y="1"/>
                </a:moveTo>
                <a:lnTo>
                  <a:pt x="4" y="26"/>
                </a:lnTo>
                <a:lnTo>
                  <a:pt x="4" y="27"/>
                </a:lnTo>
                <a:lnTo>
                  <a:pt x="3" y="27"/>
                </a:lnTo>
                <a:lnTo>
                  <a:pt x="3" y="28"/>
                </a:lnTo>
                <a:lnTo>
                  <a:pt x="2" y="28"/>
                </a:lnTo>
                <a:lnTo>
                  <a:pt x="0" y="28"/>
                </a:lnTo>
                <a:lnTo>
                  <a:pt x="0" y="27"/>
                </a:lnTo>
                <a:lnTo>
                  <a:pt x="0" y="27"/>
                </a:lnTo>
                <a:lnTo>
                  <a:pt x="0" y="26"/>
                </a:lnTo>
                <a:lnTo>
                  <a:pt x="0" y="1"/>
                </a:lnTo>
                <a:lnTo>
                  <a:pt x="0" y="0"/>
                </a:lnTo>
                <a:lnTo>
                  <a:pt x="0" y="0"/>
                </a:lnTo>
                <a:lnTo>
                  <a:pt x="0" y="0"/>
                </a:lnTo>
                <a:lnTo>
                  <a:pt x="2" y="0"/>
                </a:lnTo>
                <a:lnTo>
                  <a:pt x="3" y="0"/>
                </a:lnTo>
                <a:lnTo>
                  <a:pt x="3" y="0"/>
                </a:lnTo>
                <a:lnTo>
                  <a:pt x="4" y="0"/>
                </a:lnTo>
                <a:lnTo>
                  <a:pt x="4" y="1"/>
                </a:lnTo>
                <a:lnTo>
                  <a:pt x="4" y="1"/>
                </a:lnTo>
                <a:close/>
                <a:moveTo>
                  <a:pt x="4" y="44"/>
                </a:moveTo>
                <a:lnTo>
                  <a:pt x="4" y="69"/>
                </a:lnTo>
                <a:lnTo>
                  <a:pt x="4" y="69"/>
                </a:lnTo>
                <a:lnTo>
                  <a:pt x="3" y="70"/>
                </a:lnTo>
                <a:lnTo>
                  <a:pt x="3" y="70"/>
                </a:lnTo>
                <a:lnTo>
                  <a:pt x="2" y="70"/>
                </a:lnTo>
                <a:lnTo>
                  <a:pt x="0" y="70"/>
                </a:lnTo>
                <a:lnTo>
                  <a:pt x="0" y="70"/>
                </a:lnTo>
                <a:lnTo>
                  <a:pt x="0" y="69"/>
                </a:lnTo>
                <a:lnTo>
                  <a:pt x="0" y="69"/>
                </a:lnTo>
                <a:lnTo>
                  <a:pt x="0" y="44"/>
                </a:lnTo>
                <a:lnTo>
                  <a:pt x="0" y="43"/>
                </a:lnTo>
                <a:lnTo>
                  <a:pt x="0" y="42"/>
                </a:lnTo>
                <a:lnTo>
                  <a:pt x="0" y="42"/>
                </a:lnTo>
                <a:lnTo>
                  <a:pt x="2" y="42"/>
                </a:lnTo>
                <a:lnTo>
                  <a:pt x="3" y="42"/>
                </a:lnTo>
                <a:lnTo>
                  <a:pt x="3" y="42"/>
                </a:lnTo>
                <a:lnTo>
                  <a:pt x="4" y="43"/>
                </a:lnTo>
                <a:lnTo>
                  <a:pt x="4" y="44"/>
                </a:lnTo>
                <a:lnTo>
                  <a:pt x="4" y="44"/>
                </a:lnTo>
                <a:close/>
                <a:moveTo>
                  <a:pt x="4" y="86"/>
                </a:moveTo>
                <a:lnTo>
                  <a:pt x="4" y="111"/>
                </a:lnTo>
                <a:lnTo>
                  <a:pt x="4" y="112"/>
                </a:lnTo>
                <a:lnTo>
                  <a:pt x="3" y="112"/>
                </a:lnTo>
                <a:lnTo>
                  <a:pt x="3" y="112"/>
                </a:lnTo>
                <a:lnTo>
                  <a:pt x="2" y="113"/>
                </a:lnTo>
                <a:lnTo>
                  <a:pt x="0" y="112"/>
                </a:lnTo>
                <a:lnTo>
                  <a:pt x="0" y="112"/>
                </a:lnTo>
                <a:lnTo>
                  <a:pt x="0" y="112"/>
                </a:lnTo>
                <a:lnTo>
                  <a:pt x="0" y="111"/>
                </a:lnTo>
                <a:lnTo>
                  <a:pt x="0" y="86"/>
                </a:lnTo>
                <a:lnTo>
                  <a:pt x="0" y="85"/>
                </a:lnTo>
                <a:lnTo>
                  <a:pt x="0" y="85"/>
                </a:lnTo>
                <a:lnTo>
                  <a:pt x="0" y="84"/>
                </a:lnTo>
                <a:lnTo>
                  <a:pt x="2" y="84"/>
                </a:lnTo>
                <a:lnTo>
                  <a:pt x="3" y="84"/>
                </a:lnTo>
                <a:lnTo>
                  <a:pt x="3" y="85"/>
                </a:lnTo>
                <a:lnTo>
                  <a:pt x="4" y="85"/>
                </a:lnTo>
                <a:lnTo>
                  <a:pt x="4" y="86"/>
                </a:lnTo>
                <a:lnTo>
                  <a:pt x="4" y="86"/>
                </a:lnTo>
                <a:close/>
                <a:moveTo>
                  <a:pt x="4" y="128"/>
                </a:moveTo>
                <a:lnTo>
                  <a:pt x="4" y="153"/>
                </a:lnTo>
                <a:lnTo>
                  <a:pt x="4" y="154"/>
                </a:lnTo>
                <a:lnTo>
                  <a:pt x="3" y="155"/>
                </a:lnTo>
                <a:lnTo>
                  <a:pt x="3" y="155"/>
                </a:lnTo>
                <a:lnTo>
                  <a:pt x="2" y="155"/>
                </a:lnTo>
                <a:lnTo>
                  <a:pt x="0" y="155"/>
                </a:lnTo>
                <a:lnTo>
                  <a:pt x="0" y="155"/>
                </a:lnTo>
                <a:lnTo>
                  <a:pt x="0" y="154"/>
                </a:lnTo>
                <a:lnTo>
                  <a:pt x="0" y="153"/>
                </a:lnTo>
                <a:lnTo>
                  <a:pt x="0" y="128"/>
                </a:lnTo>
                <a:lnTo>
                  <a:pt x="0" y="128"/>
                </a:lnTo>
                <a:lnTo>
                  <a:pt x="0" y="127"/>
                </a:lnTo>
                <a:lnTo>
                  <a:pt x="0" y="127"/>
                </a:lnTo>
                <a:lnTo>
                  <a:pt x="2" y="127"/>
                </a:lnTo>
                <a:lnTo>
                  <a:pt x="3" y="127"/>
                </a:lnTo>
                <a:lnTo>
                  <a:pt x="3" y="127"/>
                </a:lnTo>
                <a:lnTo>
                  <a:pt x="4" y="128"/>
                </a:lnTo>
                <a:lnTo>
                  <a:pt x="4" y="128"/>
                </a:lnTo>
                <a:lnTo>
                  <a:pt x="4" y="128"/>
                </a:lnTo>
                <a:close/>
                <a:moveTo>
                  <a:pt x="4" y="171"/>
                </a:moveTo>
                <a:lnTo>
                  <a:pt x="4" y="196"/>
                </a:lnTo>
                <a:lnTo>
                  <a:pt x="4" y="196"/>
                </a:lnTo>
                <a:lnTo>
                  <a:pt x="3" y="197"/>
                </a:lnTo>
                <a:lnTo>
                  <a:pt x="2" y="197"/>
                </a:lnTo>
                <a:lnTo>
                  <a:pt x="0" y="197"/>
                </a:lnTo>
                <a:lnTo>
                  <a:pt x="0" y="196"/>
                </a:lnTo>
                <a:lnTo>
                  <a:pt x="0" y="196"/>
                </a:lnTo>
                <a:lnTo>
                  <a:pt x="0" y="171"/>
                </a:lnTo>
                <a:lnTo>
                  <a:pt x="0" y="170"/>
                </a:lnTo>
                <a:lnTo>
                  <a:pt x="0" y="170"/>
                </a:lnTo>
                <a:lnTo>
                  <a:pt x="0" y="169"/>
                </a:lnTo>
                <a:lnTo>
                  <a:pt x="2" y="169"/>
                </a:lnTo>
                <a:lnTo>
                  <a:pt x="3" y="169"/>
                </a:lnTo>
                <a:lnTo>
                  <a:pt x="3" y="170"/>
                </a:lnTo>
                <a:lnTo>
                  <a:pt x="4" y="170"/>
                </a:lnTo>
                <a:lnTo>
                  <a:pt x="4" y="171"/>
                </a:lnTo>
                <a:lnTo>
                  <a:pt x="4" y="171"/>
                </a:lnTo>
                <a:close/>
                <a:moveTo>
                  <a:pt x="4" y="213"/>
                </a:moveTo>
                <a:lnTo>
                  <a:pt x="4" y="238"/>
                </a:lnTo>
                <a:lnTo>
                  <a:pt x="4" y="239"/>
                </a:lnTo>
                <a:lnTo>
                  <a:pt x="3" y="239"/>
                </a:lnTo>
                <a:lnTo>
                  <a:pt x="3" y="240"/>
                </a:lnTo>
                <a:lnTo>
                  <a:pt x="2" y="240"/>
                </a:lnTo>
                <a:lnTo>
                  <a:pt x="0" y="240"/>
                </a:lnTo>
                <a:lnTo>
                  <a:pt x="0" y="239"/>
                </a:lnTo>
                <a:lnTo>
                  <a:pt x="0" y="239"/>
                </a:lnTo>
                <a:lnTo>
                  <a:pt x="0" y="238"/>
                </a:lnTo>
                <a:lnTo>
                  <a:pt x="0" y="213"/>
                </a:lnTo>
                <a:lnTo>
                  <a:pt x="0" y="213"/>
                </a:lnTo>
                <a:lnTo>
                  <a:pt x="0" y="212"/>
                </a:lnTo>
                <a:lnTo>
                  <a:pt x="0" y="212"/>
                </a:lnTo>
                <a:lnTo>
                  <a:pt x="2" y="212"/>
                </a:lnTo>
                <a:lnTo>
                  <a:pt x="3" y="212"/>
                </a:lnTo>
                <a:lnTo>
                  <a:pt x="3" y="212"/>
                </a:lnTo>
                <a:lnTo>
                  <a:pt x="4" y="213"/>
                </a:lnTo>
                <a:lnTo>
                  <a:pt x="4" y="213"/>
                </a:lnTo>
                <a:lnTo>
                  <a:pt x="4" y="213"/>
                </a:lnTo>
                <a:close/>
                <a:moveTo>
                  <a:pt x="4" y="256"/>
                </a:moveTo>
                <a:lnTo>
                  <a:pt x="4" y="281"/>
                </a:lnTo>
                <a:lnTo>
                  <a:pt x="4" y="281"/>
                </a:lnTo>
                <a:lnTo>
                  <a:pt x="3" y="282"/>
                </a:lnTo>
                <a:lnTo>
                  <a:pt x="3" y="282"/>
                </a:lnTo>
                <a:lnTo>
                  <a:pt x="2" y="282"/>
                </a:lnTo>
                <a:lnTo>
                  <a:pt x="0" y="282"/>
                </a:lnTo>
                <a:lnTo>
                  <a:pt x="0" y="282"/>
                </a:lnTo>
                <a:lnTo>
                  <a:pt x="0" y="281"/>
                </a:lnTo>
                <a:lnTo>
                  <a:pt x="0" y="281"/>
                </a:lnTo>
                <a:lnTo>
                  <a:pt x="0" y="256"/>
                </a:lnTo>
                <a:lnTo>
                  <a:pt x="0" y="255"/>
                </a:lnTo>
                <a:lnTo>
                  <a:pt x="0" y="254"/>
                </a:lnTo>
                <a:lnTo>
                  <a:pt x="0" y="254"/>
                </a:lnTo>
                <a:lnTo>
                  <a:pt x="2" y="254"/>
                </a:lnTo>
                <a:lnTo>
                  <a:pt x="3" y="254"/>
                </a:lnTo>
                <a:lnTo>
                  <a:pt x="3" y="254"/>
                </a:lnTo>
                <a:lnTo>
                  <a:pt x="4" y="255"/>
                </a:lnTo>
                <a:lnTo>
                  <a:pt x="4" y="256"/>
                </a:lnTo>
                <a:lnTo>
                  <a:pt x="4" y="256"/>
                </a:lnTo>
                <a:close/>
                <a:moveTo>
                  <a:pt x="4" y="298"/>
                </a:moveTo>
                <a:lnTo>
                  <a:pt x="4" y="323"/>
                </a:lnTo>
                <a:lnTo>
                  <a:pt x="4" y="324"/>
                </a:lnTo>
                <a:lnTo>
                  <a:pt x="3" y="324"/>
                </a:lnTo>
                <a:lnTo>
                  <a:pt x="3" y="324"/>
                </a:lnTo>
                <a:lnTo>
                  <a:pt x="2" y="325"/>
                </a:lnTo>
                <a:lnTo>
                  <a:pt x="0" y="324"/>
                </a:lnTo>
                <a:lnTo>
                  <a:pt x="0" y="324"/>
                </a:lnTo>
                <a:lnTo>
                  <a:pt x="0" y="324"/>
                </a:lnTo>
                <a:lnTo>
                  <a:pt x="0" y="323"/>
                </a:lnTo>
                <a:lnTo>
                  <a:pt x="0" y="298"/>
                </a:lnTo>
                <a:lnTo>
                  <a:pt x="0" y="297"/>
                </a:lnTo>
                <a:lnTo>
                  <a:pt x="0" y="297"/>
                </a:lnTo>
                <a:lnTo>
                  <a:pt x="0" y="296"/>
                </a:lnTo>
                <a:lnTo>
                  <a:pt x="2" y="296"/>
                </a:lnTo>
                <a:lnTo>
                  <a:pt x="3" y="296"/>
                </a:lnTo>
                <a:lnTo>
                  <a:pt x="3" y="297"/>
                </a:lnTo>
                <a:lnTo>
                  <a:pt x="4" y="297"/>
                </a:lnTo>
                <a:lnTo>
                  <a:pt x="4" y="298"/>
                </a:lnTo>
                <a:lnTo>
                  <a:pt x="4" y="298"/>
                </a:lnTo>
                <a:close/>
                <a:moveTo>
                  <a:pt x="4" y="340"/>
                </a:moveTo>
                <a:lnTo>
                  <a:pt x="4" y="365"/>
                </a:lnTo>
                <a:lnTo>
                  <a:pt x="4" y="366"/>
                </a:lnTo>
                <a:lnTo>
                  <a:pt x="3" y="367"/>
                </a:lnTo>
                <a:lnTo>
                  <a:pt x="3" y="367"/>
                </a:lnTo>
                <a:lnTo>
                  <a:pt x="2" y="367"/>
                </a:lnTo>
                <a:lnTo>
                  <a:pt x="0" y="367"/>
                </a:lnTo>
                <a:lnTo>
                  <a:pt x="0" y="367"/>
                </a:lnTo>
                <a:lnTo>
                  <a:pt x="0" y="366"/>
                </a:lnTo>
                <a:lnTo>
                  <a:pt x="0" y="365"/>
                </a:lnTo>
                <a:lnTo>
                  <a:pt x="0" y="340"/>
                </a:lnTo>
                <a:lnTo>
                  <a:pt x="0" y="340"/>
                </a:lnTo>
                <a:lnTo>
                  <a:pt x="0" y="339"/>
                </a:lnTo>
                <a:lnTo>
                  <a:pt x="0" y="339"/>
                </a:lnTo>
                <a:lnTo>
                  <a:pt x="2" y="339"/>
                </a:lnTo>
                <a:lnTo>
                  <a:pt x="3" y="339"/>
                </a:lnTo>
                <a:lnTo>
                  <a:pt x="3" y="339"/>
                </a:lnTo>
                <a:lnTo>
                  <a:pt x="4" y="340"/>
                </a:lnTo>
                <a:lnTo>
                  <a:pt x="4" y="340"/>
                </a:lnTo>
                <a:lnTo>
                  <a:pt x="4" y="340"/>
                </a:lnTo>
                <a:close/>
                <a:moveTo>
                  <a:pt x="4" y="383"/>
                </a:moveTo>
                <a:lnTo>
                  <a:pt x="4" y="408"/>
                </a:lnTo>
                <a:lnTo>
                  <a:pt x="4" y="408"/>
                </a:lnTo>
                <a:lnTo>
                  <a:pt x="3" y="409"/>
                </a:lnTo>
                <a:lnTo>
                  <a:pt x="3" y="409"/>
                </a:lnTo>
                <a:lnTo>
                  <a:pt x="2" y="410"/>
                </a:lnTo>
                <a:lnTo>
                  <a:pt x="0" y="409"/>
                </a:lnTo>
                <a:lnTo>
                  <a:pt x="0" y="409"/>
                </a:lnTo>
                <a:lnTo>
                  <a:pt x="0" y="408"/>
                </a:lnTo>
                <a:lnTo>
                  <a:pt x="0" y="408"/>
                </a:lnTo>
                <a:lnTo>
                  <a:pt x="0" y="383"/>
                </a:lnTo>
                <a:lnTo>
                  <a:pt x="0" y="382"/>
                </a:lnTo>
                <a:lnTo>
                  <a:pt x="0" y="382"/>
                </a:lnTo>
                <a:lnTo>
                  <a:pt x="2" y="381"/>
                </a:lnTo>
                <a:lnTo>
                  <a:pt x="3" y="382"/>
                </a:lnTo>
                <a:lnTo>
                  <a:pt x="4" y="382"/>
                </a:lnTo>
                <a:lnTo>
                  <a:pt x="4" y="383"/>
                </a:lnTo>
                <a:lnTo>
                  <a:pt x="4" y="383"/>
                </a:lnTo>
                <a:close/>
                <a:moveTo>
                  <a:pt x="4" y="425"/>
                </a:moveTo>
                <a:lnTo>
                  <a:pt x="4" y="450"/>
                </a:lnTo>
                <a:lnTo>
                  <a:pt x="4" y="451"/>
                </a:lnTo>
                <a:lnTo>
                  <a:pt x="3" y="451"/>
                </a:lnTo>
                <a:lnTo>
                  <a:pt x="3" y="452"/>
                </a:lnTo>
                <a:lnTo>
                  <a:pt x="2" y="452"/>
                </a:lnTo>
                <a:lnTo>
                  <a:pt x="0" y="452"/>
                </a:lnTo>
                <a:lnTo>
                  <a:pt x="0" y="451"/>
                </a:lnTo>
                <a:lnTo>
                  <a:pt x="0" y="451"/>
                </a:lnTo>
                <a:lnTo>
                  <a:pt x="0" y="450"/>
                </a:lnTo>
                <a:lnTo>
                  <a:pt x="0" y="425"/>
                </a:lnTo>
                <a:lnTo>
                  <a:pt x="0" y="425"/>
                </a:lnTo>
                <a:lnTo>
                  <a:pt x="0" y="424"/>
                </a:lnTo>
                <a:lnTo>
                  <a:pt x="0" y="424"/>
                </a:lnTo>
                <a:lnTo>
                  <a:pt x="2" y="424"/>
                </a:lnTo>
                <a:lnTo>
                  <a:pt x="3" y="424"/>
                </a:lnTo>
                <a:lnTo>
                  <a:pt x="3" y="424"/>
                </a:lnTo>
                <a:lnTo>
                  <a:pt x="4" y="425"/>
                </a:lnTo>
                <a:lnTo>
                  <a:pt x="4" y="425"/>
                </a:lnTo>
                <a:lnTo>
                  <a:pt x="4" y="425"/>
                </a:lnTo>
                <a:close/>
                <a:moveTo>
                  <a:pt x="4" y="468"/>
                </a:moveTo>
                <a:lnTo>
                  <a:pt x="4" y="493"/>
                </a:lnTo>
                <a:lnTo>
                  <a:pt x="4" y="493"/>
                </a:lnTo>
                <a:lnTo>
                  <a:pt x="3" y="494"/>
                </a:lnTo>
                <a:lnTo>
                  <a:pt x="3" y="494"/>
                </a:lnTo>
                <a:lnTo>
                  <a:pt x="2" y="494"/>
                </a:lnTo>
                <a:lnTo>
                  <a:pt x="0" y="494"/>
                </a:lnTo>
                <a:lnTo>
                  <a:pt x="0" y="494"/>
                </a:lnTo>
                <a:lnTo>
                  <a:pt x="0" y="493"/>
                </a:lnTo>
                <a:lnTo>
                  <a:pt x="0" y="493"/>
                </a:lnTo>
                <a:lnTo>
                  <a:pt x="0" y="468"/>
                </a:lnTo>
                <a:lnTo>
                  <a:pt x="0" y="467"/>
                </a:lnTo>
                <a:lnTo>
                  <a:pt x="0" y="466"/>
                </a:lnTo>
                <a:lnTo>
                  <a:pt x="0" y="466"/>
                </a:lnTo>
                <a:lnTo>
                  <a:pt x="2" y="466"/>
                </a:lnTo>
                <a:lnTo>
                  <a:pt x="3" y="466"/>
                </a:lnTo>
                <a:lnTo>
                  <a:pt x="3" y="466"/>
                </a:lnTo>
                <a:lnTo>
                  <a:pt x="4" y="467"/>
                </a:lnTo>
                <a:lnTo>
                  <a:pt x="4" y="468"/>
                </a:lnTo>
                <a:lnTo>
                  <a:pt x="4" y="468"/>
                </a:lnTo>
                <a:close/>
                <a:moveTo>
                  <a:pt x="4" y="510"/>
                </a:moveTo>
                <a:lnTo>
                  <a:pt x="4" y="535"/>
                </a:lnTo>
                <a:lnTo>
                  <a:pt x="4" y="536"/>
                </a:lnTo>
                <a:lnTo>
                  <a:pt x="3" y="536"/>
                </a:lnTo>
                <a:lnTo>
                  <a:pt x="3" y="537"/>
                </a:lnTo>
                <a:lnTo>
                  <a:pt x="2" y="537"/>
                </a:lnTo>
                <a:lnTo>
                  <a:pt x="0" y="537"/>
                </a:lnTo>
                <a:lnTo>
                  <a:pt x="0" y="536"/>
                </a:lnTo>
                <a:lnTo>
                  <a:pt x="0" y="536"/>
                </a:lnTo>
                <a:lnTo>
                  <a:pt x="0" y="535"/>
                </a:lnTo>
                <a:lnTo>
                  <a:pt x="0" y="510"/>
                </a:lnTo>
                <a:lnTo>
                  <a:pt x="0" y="509"/>
                </a:lnTo>
                <a:lnTo>
                  <a:pt x="0" y="509"/>
                </a:lnTo>
                <a:lnTo>
                  <a:pt x="0" y="508"/>
                </a:lnTo>
                <a:lnTo>
                  <a:pt x="2" y="508"/>
                </a:lnTo>
                <a:lnTo>
                  <a:pt x="3" y="508"/>
                </a:lnTo>
                <a:lnTo>
                  <a:pt x="3" y="509"/>
                </a:lnTo>
                <a:lnTo>
                  <a:pt x="4" y="509"/>
                </a:lnTo>
                <a:lnTo>
                  <a:pt x="4" y="510"/>
                </a:lnTo>
                <a:lnTo>
                  <a:pt x="4" y="510"/>
                </a:lnTo>
                <a:close/>
                <a:moveTo>
                  <a:pt x="0" y="544"/>
                </a:moveTo>
                <a:lnTo>
                  <a:pt x="0" y="520"/>
                </a:lnTo>
                <a:lnTo>
                  <a:pt x="0" y="520"/>
                </a:lnTo>
                <a:lnTo>
                  <a:pt x="0" y="519"/>
                </a:lnTo>
                <a:lnTo>
                  <a:pt x="0" y="519"/>
                </a:lnTo>
                <a:lnTo>
                  <a:pt x="2" y="519"/>
                </a:lnTo>
                <a:lnTo>
                  <a:pt x="3" y="519"/>
                </a:lnTo>
                <a:lnTo>
                  <a:pt x="3" y="519"/>
                </a:lnTo>
                <a:lnTo>
                  <a:pt x="4" y="520"/>
                </a:lnTo>
                <a:lnTo>
                  <a:pt x="4" y="520"/>
                </a:lnTo>
                <a:lnTo>
                  <a:pt x="4" y="544"/>
                </a:lnTo>
                <a:lnTo>
                  <a:pt x="4" y="546"/>
                </a:lnTo>
                <a:lnTo>
                  <a:pt x="3" y="546"/>
                </a:lnTo>
                <a:lnTo>
                  <a:pt x="2" y="547"/>
                </a:lnTo>
                <a:lnTo>
                  <a:pt x="0" y="546"/>
                </a:lnTo>
                <a:lnTo>
                  <a:pt x="0" y="546"/>
                </a:lnTo>
                <a:lnTo>
                  <a:pt x="0" y="544"/>
                </a:lnTo>
                <a:lnTo>
                  <a:pt x="0" y="544"/>
                </a:lnTo>
                <a:close/>
                <a:moveTo>
                  <a:pt x="0" y="502"/>
                </a:moveTo>
                <a:lnTo>
                  <a:pt x="0" y="478"/>
                </a:lnTo>
                <a:lnTo>
                  <a:pt x="0" y="477"/>
                </a:lnTo>
                <a:lnTo>
                  <a:pt x="0" y="477"/>
                </a:lnTo>
                <a:lnTo>
                  <a:pt x="0" y="476"/>
                </a:lnTo>
                <a:lnTo>
                  <a:pt x="2" y="476"/>
                </a:lnTo>
                <a:lnTo>
                  <a:pt x="3" y="476"/>
                </a:lnTo>
                <a:lnTo>
                  <a:pt x="3" y="477"/>
                </a:lnTo>
                <a:lnTo>
                  <a:pt x="4" y="477"/>
                </a:lnTo>
                <a:lnTo>
                  <a:pt x="4" y="478"/>
                </a:lnTo>
                <a:lnTo>
                  <a:pt x="4" y="502"/>
                </a:lnTo>
                <a:lnTo>
                  <a:pt x="4" y="502"/>
                </a:lnTo>
                <a:lnTo>
                  <a:pt x="3" y="504"/>
                </a:lnTo>
                <a:lnTo>
                  <a:pt x="3" y="504"/>
                </a:lnTo>
                <a:lnTo>
                  <a:pt x="2" y="505"/>
                </a:lnTo>
                <a:lnTo>
                  <a:pt x="0" y="504"/>
                </a:lnTo>
                <a:lnTo>
                  <a:pt x="0" y="504"/>
                </a:lnTo>
                <a:lnTo>
                  <a:pt x="0" y="502"/>
                </a:lnTo>
                <a:lnTo>
                  <a:pt x="0" y="502"/>
                </a:lnTo>
                <a:lnTo>
                  <a:pt x="0" y="502"/>
                </a:lnTo>
                <a:close/>
                <a:moveTo>
                  <a:pt x="0" y="460"/>
                </a:moveTo>
                <a:lnTo>
                  <a:pt x="0" y="436"/>
                </a:lnTo>
                <a:lnTo>
                  <a:pt x="0" y="435"/>
                </a:lnTo>
                <a:lnTo>
                  <a:pt x="0" y="434"/>
                </a:lnTo>
                <a:lnTo>
                  <a:pt x="0" y="434"/>
                </a:lnTo>
                <a:lnTo>
                  <a:pt x="2" y="434"/>
                </a:lnTo>
                <a:lnTo>
                  <a:pt x="3" y="434"/>
                </a:lnTo>
                <a:lnTo>
                  <a:pt x="3" y="434"/>
                </a:lnTo>
                <a:lnTo>
                  <a:pt x="4" y="435"/>
                </a:lnTo>
                <a:lnTo>
                  <a:pt x="4" y="436"/>
                </a:lnTo>
                <a:lnTo>
                  <a:pt x="4" y="460"/>
                </a:lnTo>
                <a:lnTo>
                  <a:pt x="4" y="460"/>
                </a:lnTo>
                <a:lnTo>
                  <a:pt x="3" y="462"/>
                </a:lnTo>
                <a:lnTo>
                  <a:pt x="3" y="462"/>
                </a:lnTo>
                <a:lnTo>
                  <a:pt x="2" y="462"/>
                </a:lnTo>
                <a:lnTo>
                  <a:pt x="0" y="462"/>
                </a:lnTo>
                <a:lnTo>
                  <a:pt x="0" y="462"/>
                </a:lnTo>
                <a:lnTo>
                  <a:pt x="0" y="460"/>
                </a:lnTo>
                <a:lnTo>
                  <a:pt x="0" y="460"/>
                </a:lnTo>
                <a:lnTo>
                  <a:pt x="0" y="460"/>
                </a:lnTo>
                <a:close/>
                <a:moveTo>
                  <a:pt x="0" y="417"/>
                </a:moveTo>
                <a:lnTo>
                  <a:pt x="0" y="393"/>
                </a:lnTo>
                <a:lnTo>
                  <a:pt x="0" y="392"/>
                </a:lnTo>
                <a:lnTo>
                  <a:pt x="0" y="392"/>
                </a:lnTo>
                <a:lnTo>
                  <a:pt x="0" y="390"/>
                </a:lnTo>
                <a:lnTo>
                  <a:pt x="2" y="390"/>
                </a:lnTo>
                <a:lnTo>
                  <a:pt x="3" y="390"/>
                </a:lnTo>
                <a:lnTo>
                  <a:pt x="3" y="392"/>
                </a:lnTo>
                <a:lnTo>
                  <a:pt x="4" y="392"/>
                </a:lnTo>
                <a:lnTo>
                  <a:pt x="4" y="393"/>
                </a:lnTo>
                <a:lnTo>
                  <a:pt x="4" y="417"/>
                </a:lnTo>
                <a:lnTo>
                  <a:pt x="4" y="418"/>
                </a:lnTo>
                <a:lnTo>
                  <a:pt x="3" y="418"/>
                </a:lnTo>
                <a:lnTo>
                  <a:pt x="3" y="420"/>
                </a:lnTo>
                <a:lnTo>
                  <a:pt x="2" y="420"/>
                </a:lnTo>
                <a:lnTo>
                  <a:pt x="0" y="420"/>
                </a:lnTo>
                <a:lnTo>
                  <a:pt x="0" y="418"/>
                </a:lnTo>
                <a:lnTo>
                  <a:pt x="0" y="418"/>
                </a:lnTo>
                <a:lnTo>
                  <a:pt x="0" y="417"/>
                </a:lnTo>
                <a:lnTo>
                  <a:pt x="0" y="417"/>
                </a:lnTo>
                <a:close/>
                <a:moveTo>
                  <a:pt x="0" y="375"/>
                </a:moveTo>
                <a:lnTo>
                  <a:pt x="0" y="351"/>
                </a:lnTo>
                <a:lnTo>
                  <a:pt x="0" y="350"/>
                </a:lnTo>
                <a:lnTo>
                  <a:pt x="0" y="348"/>
                </a:lnTo>
                <a:lnTo>
                  <a:pt x="0" y="348"/>
                </a:lnTo>
                <a:lnTo>
                  <a:pt x="2" y="348"/>
                </a:lnTo>
                <a:lnTo>
                  <a:pt x="3" y="348"/>
                </a:lnTo>
                <a:lnTo>
                  <a:pt x="3" y="348"/>
                </a:lnTo>
                <a:lnTo>
                  <a:pt x="4" y="350"/>
                </a:lnTo>
                <a:lnTo>
                  <a:pt x="4" y="351"/>
                </a:lnTo>
                <a:lnTo>
                  <a:pt x="4" y="375"/>
                </a:lnTo>
                <a:lnTo>
                  <a:pt x="4" y="375"/>
                </a:lnTo>
                <a:lnTo>
                  <a:pt x="3" y="376"/>
                </a:lnTo>
                <a:lnTo>
                  <a:pt x="3" y="376"/>
                </a:lnTo>
                <a:lnTo>
                  <a:pt x="2" y="376"/>
                </a:lnTo>
                <a:lnTo>
                  <a:pt x="0" y="376"/>
                </a:lnTo>
                <a:lnTo>
                  <a:pt x="0" y="376"/>
                </a:lnTo>
                <a:lnTo>
                  <a:pt x="0" y="375"/>
                </a:lnTo>
                <a:lnTo>
                  <a:pt x="0" y="375"/>
                </a:lnTo>
                <a:lnTo>
                  <a:pt x="0" y="375"/>
                </a:lnTo>
                <a:close/>
                <a:moveTo>
                  <a:pt x="0" y="332"/>
                </a:moveTo>
                <a:lnTo>
                  <a:pt x="0" y="308"/>
                </a:lnTo>
                <a:lnTo>
                  <a:pt x="0" y="308"/>
                </a:lnTo>
                <a:lnTo>
                  <a:pt x="0" y="307"/>
                </a:lnTo>
                <a:lnTo>
                  <a:pt x="0" y="307"/>
                </a:lnTo>
                <a:lnTo>
                  <a:pt x="2" y="307"/>
                </a:lnTo>
                <a:lnTo>
                  <a:pt x="3" y="307"/>
                </a:lnTo>
                <a:lnTo>
                  <a:pt x="3" y="307"/>
                </a:lnTo>
                <a:lnTo>
                  <a:pt x="4" y="308"/>
                </a:lnTo>
                <a:lnTo>
                  <a:pt x="4" y="308"/>
                </a:lnTo>
                <a:lnTo>
                  <a:pt x="4" y="332"/>
                </a:lnTo>
                <a:lnTo>
                  <a:pt x="4" y="333"/>
                </a:lnTo>
                <a:lnTo>
                  <a:pt x="3" y="333"/>
                </a:lnTo>
                <a:lnTo>
                  <a:pt x="3" y="334"/>
                </a:lnTo>
                <a:lnTo>
                  <a:pt x="2" y="334"/>
                </a:lnTo>
                <a:lnTo>
                  <a:pt x="0" y="334"/>
                </a:lnTo>
                <a:lnTo>
                  <a:pt x="0" y="333"/>
                </a:lnTo>
                <a:lnTo>
                  <a:pt x="0" y="333"/>
                </a:lnTo>
                <a:lnTo>
                  <a:pt x="0" y="332"/>
                </a:lnTo>
                <a:lnTo>
                  <a:pt x="0" y="332"/>
                </a:lnTo>
                <a:close/>
                <a:moveTo>
                  <a:pt x="0" y="290"/>
                </a:moveTo>
                <a:lnTo>
                  <a:pt x="0" y="266"/>
                </a:lnTo>
                <a:lnTo>
                  <a:pt x="0" y="265"/>
                </a:lnTo>
                <a:lnTo>
                  <a:pt x="0" y="265"/>
                </a:lnTo>
                <a:lnTo>
                  <a:pt x="0" y="263"/>
                </a:lnTo>
                <a:lnTo>
                  <a:pt x="2" y="263"/>
                </a:lnTo>
                <a:lnTo>
                  <a:pt x="3" y="263"/>
                </a:lnTo>
                <a:lnTo>
                  <a:pt x="3" y="265"/>
                </a:lnTo>
                <a:lnTo>
                  <a:pt x="4" y="265"/>
                </a:lnTo>
                <a:lnTo>
                  <a:pt x="4" y="266"/>
                </a:lnTo>
                <a:lnTo>
                  <a:pt x="4" y="290"/>
                </a:lnTo>
                <a:lnTo>
                  <a:pt x="4" y="290"/>
                </a:lnTo>
                <a:lnTo>
                  <a:pt x="3" y="291"/>
                </a:lnTo>
                <a:lnTo>
                  <a:pt x="3" y="291"/>
                </a:lnTo>
                <a:lnTo>
                  <a:pt x="2" y="293"/>
                </a:lnTo>
                <a:lnTo>
                  <a:pt x="0" y="291"/>
                </a:lnTo>
                <a:lnTo>
                  <a:pt x="0" y="291"/>
                </a:lnTo>
                <a:lnTo>
                  <a:pt x="0" y="290"/>
                </a:lnTo>
                <a:lnTo>
                  <a:pt x="0" y="290"/>
                </a:lnTo>
                <a:lnTo>
                  <a:pt x="0" y="290"/>
                </a:lnTo>
                <a:close/>
                <a:moveTo>
                  <a:pt x="0" y="247"/>
                </a:moveTo>
                <a:lnTo>
                  <a:pt x="0" y="224"/>
                </a:lnTo>
                <a:lnTo>
                  <a:pt x="0" y="223"/>
                </a:lnTo>
                <a:lnTo>
                  <a:pt x="0" y="221"/>
                </a:lnTo>
                <a:lnTo>
                  <a:pt x="0" y="221"/>
                </a:lnTo>
                <a:lnTo>
                  <a:pt x="2" y="221"/>
                </a:lnTo>
                <a:lnTo>
                  <a:pt x="3" y="221"/>
                </a:lnTo>
                <a:lnTo>
                  <a:pt x="3" y="221"/>
                </a:lnTo>
                <a:lnTo>
                  <a:pt x="4" y="223"/>
                </a:lnTo>
                <a:lnTo>
                  <a:pt x="4" y="224"/>
                </a:lnTo>
                <a:lnTo>
                  <a:pt x="4" y="247"/>
                </a:lnTo>
                <a:lnTo>
                  <a:pt x="4" y="248"/>
                </a:lnTo>
                <a:lnTo>
                  <a:pt x="3" y="249"/>
                </a:lnTo>
                <a:lnTo>
                  <a:pt x="3" y="249"/>
                </a:lnTo>
                <a:lnTo>
                  <a:pt x="2" y="249"/>
                </a:lnTo>
                <a:lnTo>
                  <a:pt x="0" y="249"/>
                </a:lnTo>
                <a:lnTo>
                  <a:pt x="0" y="249"/>
                </a:lnTo>
                <a:lnTo>
                  <a:pt x="0" y="248"/>
                </a:lnTo>
                <a:lnTo>
                  <a:pt x="0" y="247"/>
                </a:lnTo>
                <a:lnTo>
                  <a:pt x="0" y="247"/>
                </a:lnTo>
                <a:close/>
                <a:moveTo>
                  <a:pt x="0" y="205"/>
                </a:moveTo>
                <a:lnTo>
                  <a:pt x="0" y="181"/>
                </a:lnTo>
                <a:lnTo>
                  <a:pt x="0" y="179"/>
                </a:lnTo>
                <a:lnTo>
                  <a:pt x="0" y="179"/>
                </a:lnTo>
                <a:lnTo>
                  <a:pt x="0" y="178"/>
                </a:lnTo>
                <a:lnTo>
                  <a:pt x="2" y="178"/>
                </a:lnTo>
                <a:lnTo>
                  <a:pt x="3" y="178"/>
                </a:lnTo>
                <a:lnTo>
                  <a:pt x="3" y="179"/>
                </a:lnTo>
                <a:lnTo>
                  <a:pt x="4" y="179"/>
                </a:lnTo>
                <a:lnTo>
                  <a:pt x="4" y="181"/>
                </a:lnTo>
                <a:lnTo>
                  <a:pt x="4" y="205"/>
                </a:lnTo>
                <a:lnTo>
                  <a:pt x="4" y="206"/>
                </a:lnTo>
                <a:lnTo>
                  <a:pt x="3" y="206"/>
                </a:lnTo>
                <a:lnTo>
                  <a:pt x="3" y="206"/>
                </a:lnTo>
                <a:lnTo>
                  <a:pt x="2" y="207"/>
                </a:lnTo>
                <a:lnTo>
                  <a:pt x="0" y="206"/>
                </a:lnTo>
                <a:lnTo>
                  <a:pt x="0" y="206"/>
                </a:lnTo>
                <a:lnTo>
                  <a:pt x="0" y="206"/>
                </a:lnTo>
                <a:lnTo>
                  <a:pt x="0" y="205"/>
                </a:lnTo>
                <a:lnTo>
                  <a:pt x="0" y="205"/>
                </a:lnTo>
                <a:close/>
                <a:moveTo>
                  <a:pt x="0" y="163"/>
                </a:moveTo>
                <a:lnTo>
                  <a:pt x="0" y="139"/>
                </a:lnTo>
                <a:lnTo>
                  <a:pt x="0" y="137"/>
                </a:lnTo>
                <a:lnTo>
                  <a:pt x="0" y="136"/>
                </a:lnTo>
                <a:lnTo>
                  <a:pt x="0" y="136"/>
                </a:lnTo>
                <a:lnTo>
                  <a:pt x="2" y="136"/>
                </a:lnTo>
                <a:lnTo>
                  <a:pt x="3" y="136"/>
                </a:lnTo>
                <a:lnTo>
                  <a:pt x="3" y="136"/>
                </a:lnTo>
                <a:lnTo>
                  <a:pt x="4" y="137"/>
                </a:lnTo>
                <a:lnTo>
                  <a:pt x="4" y="139"/>
                </a:lnTo>
                <a:lnTo>
                  <a:pt x="4" y="163"/>
                </a:lnTo>
                <a:lnTo>
                  <a:pt x="4" y="163"/>
                </a:lnTo>
                <a:lnTo>
                  <a:pt x="3" y="164"/>
                </a:lnTo>
                <a:lnTo>
                  <a:pt x="3" y="164"/>
                </a:lnTo>
                <a:lnTo>
                  <a:pt x="2" y="164"/>
                </a:lnTo>
                <a:lnTo>
                  <a:pt x="0" y="164"/>
                </a:lnTo>
                <a:lnTo>
                  <a:pt x="0" y="164"/>
                </a:lnTo>
                <a:lnTo>
                  <a:pt x="0" y="163"/>
                </a:lnTo>
                <a:lnTo>
                  <a:pt x="0" y="163"/>
                </a:lnTo>
                <a:lnTo>
                  <a:pt x="0" y="163"/>
                </a:lnTo>
                <a:close/>
                <a:moveTo>
                  <a:pt x="0" y="120"/>
                </a:moveTo>
                <a:lnTo>
                  <a:pt x="0" y="95"/>
                </a:lnTo>
                <a:lnTo>
                  <a:pt x="0" y="95"/>
                </a:lnTo>
                <a:lnTo>
                  <a:pt x="0" y="94"/>
                </a:lnTo>
                <a:lnTo>
                  <a:pt x="0" y="94"/>
                </a:lnTo>
                <a:lnTo>
                  <a:pt x="2" y="94"/>
                </a:lnTo>
                <a:lnTo>
                  <a:pt x="3" y="94"/>
                </a:lnTo>
                <a:lnTo>
                  <a:pt x="3" y="94"/>
                </a:lnTo>
                <a:lnTo>
                  <a:pt x="4" y="95"/>
                </a:lnTo>
                <a:lnTo>
                  <a:pt x="4" y="95"/>
                </a:lnTo>
                <a:lnTo>
                  <a:pt x="4" y="120"/>
                </a:lnTo>
                <a:lnTo>
                  <a:pt x="4" y="121"/>
                </a:lnTo>
                <a:lnTo>
                  <a:pt x="3" y="121"/>
                </a:lnTo>
                <a:lnTo>
                  <a:pt x="3" y="122"/>
                </a:lnTo>
                <a:lnTo>
                  <a:pt x="2" y="122"/>
                </a:lnTo>
                <a:lnTo>
                  <a:pt x="0" y="122"/>
                </a:lnTo>
                <a:lnTo>
                  <a:pt x="0" y="121"/>
                </a:lnTo>
                <a:lnTo>
                  <a:pt x="0" y="121"/>
                </a:lnTo>
                <a:lnTo>
                  <a:pt x="0" y="120"/>
                </a:lnTo>
                <a:lnTo>
                  <a:pt x="0" y="120"/>
                </a:lnTo>
                <a:close/>
                <a:moveTo>
                  <a:pt x="0" y="78"/>
                </a:moveTo>
                <a:lnTo>
                  <a:pt x="0" y="53"/>
                </a:lnTo>
                <a:lnTo>
                  <a:pt x="0" y="52"/>
                </a:lnTo>
                <a:lnTo>
                  <a:pt x="0" y="52"/>
                </a:lnTo>
                <a:lnTo>
                  <a:pt x="0" y="51"/>
                </a:lnTo>
                <a:lnTo>
                  <a:pt x="2" y="51"/>
                </a:lnTo>
                <a:lnTo>
                  <a:pt x="3" y="51"/>
                </a:lnTo>
                <a:lnTo>
                  <a:pt x="3" y="52"/>
                </a:lnTo>
                <a:lnTo>
                  <a:pt x="4" y="52"/>
                </a:lnTo>
                <a:lnTo>
                  <a:pt x="4" y="53"/>
                </a:lnTo>
                <a:lnTo>
                  <a:pt x="4" y="78"/>
                </a:lnTo>
                <a:lnTo>
                  <a:pt x="4" y="78"/>
                </a:lnTo>
                <a:lnTo>
                  <a:pt x="3" y="79"/>
                </a:lnTo>
                <a:lnTo>
                  <a:pt x="2" y="79"/>
                </a:lnTo>
                <a:lnTo>
                  <a:pt x="0" y="79"/>
                </a:lnTo>
                <a:lnTo>
                  <a:pt x="0" y="78"/>
                </a:lnTo>
                <a:lnTo>
                  <a:pt x="0" y="78"/>
                </a:lnTo>
                <a:lnTo>
                  <a:pt x="0" y="78"/>
                </a:lnTo>
                <a:close/>
                <a:moveTo>
                  <a:pt x="0" y="35"/>
                </a:moveTo>
                <a:lnTo>
                  <a:pt x="0" y="10"/>
                </a:lnTo>
                <a:lnTo>
                  <a:pt x="0" y="10"/>
                </a:lnTo>
                <a:lnTo>
                  <a:pt x="0" y="9"/>
                </a:lnTo>
                <a:lnTo>
                  <a:pt x="0" y="9"/>
                </a:lnTo>
                <a:lnTo>
                  <a:pt x="2" y="9"/>
                </a:lnTo>
                <a:lnTo>
                  <a:pt x="3" y="9"/>
                </a:lnTo>
                <a:lnTo>
                  <a:pt x="3" y="9"/>
                </a:lnTo>
                <a:lnTo>
                  <a:pt x="4" y="10"/>
                </a:lnTo>
                <a:lnTo>
                  <a:pt x="4" y="10"/>
                </a:lnTo>
                <a:lnTo>
                  <a:pt x="4" y="35"/>
                </a:lnTo>
                <a:lnTo>
                  <a:pt x="4" y="36"/>
                </a:lnTo>
                <a:lnTo>
                  <a:pt x="3" y="37"/>
                </a:lnTo>
                <a:lnTo>
                  <a:pt x="3" y="37"/>
                </a:lnTo>
                <a:lnTo>
                  <a:pt x="2" y="37"/>
                </a:lnTo>
                <a:lnTo>
                  <a:pt x="0" y="37"/>
                </a:lnTo>
                <a:lnTo>
                  <a:pt x="0" y="37"/>
                </a:lnTo>
                <a:lnTo>
                  <a:pt x="0" y="36"/>
                </a:lnTo>
                <a:lnTo>
                  <a:pt x="0" y="35"/>
                </a:lnTo>
                <a:lnTo>
                  <a:pt x="0" y="35"/>
                </a:lnTo>
                <a:close/>
              </a:path>
            </a:pathLst>
          </a:custGeom>
          <a:solidFill>
            <a:srgbClr val="000000"/>
          </a:solidFill>
          <a:ln w="25400">
            <a:solidFill>
              <a:srgbClr val="000000"/>
            </a:solidFill>
            <a:prstDash val="solid"/>
            <a:round/>
            <a:headEnd/>
            <a:tailEnd/>
          </a:ln>
        </p:spPr>
        <p:txBody>
          <a:bodyPr/>
          <a:lstStyle/>
          <a:p>
            <a:endParaRPr lang="en-US"/>
          </a:p>
        </p:txBody>
      </p:sp>
      <p:sp>
        <p:nvSpPr>
          <p:cNvPr id="313385" name="Freeform 41">
            <a:extLst>
              <a:ext uri="{FF2B5EF4-FFF2-40B4-BE49-F238E27FC236}">
                <a16:creationId xmlns:a16="http://schemas.microsoft.com/office/drawing/2014/main" id="{6DAB4789-156E-0741-96C8-238C63970864}"/>
              </a:ext>
            </a:extLst>
          </p:cNvPr>
          <p:cNvSpPr>
            <a:spLocks noEditPoints="1"/>
          </p:cNvSpPr>
          <p:nvPr/>
        </p:nvSpPr>
        <p:spPr bwMode="auto">
          <a:xfrm>
            <a:off x="5588000" y="2954338"/>
            <a:ext cx="1009650" cy="3175"/>
          </a:xfrm>
          <a:custGeom>
            <a:avLst/>
            <a:gdLst>
              <a:gd name="T0" fmla="*/ 0 w 1056"/>
              <a:gd name="T1" fmla="*/ 1 h 4"/>
              <a:gd name="T2" fmla="*/ 43 w 1056"/>
              <a:gd name="T3" fmla="*/ 3 h 4"/>
              <a:gd name="T4" fmla="*/ 112 w 1056"/>
              <a:gd name="T5" fmla="*/ 3 h 4"/>
              <a:gd name="T6" fmla="*/ 155 w 1056"/>
              <a:gd name="T7" fmla="*/ 1 h 4"/>
              <a:gd name="T8" fmla="*/ 128 w 1056"/>
              <a:gd name="T9" fmla="*/ 0 h 4"/>
              <a:gd name="T10" fmla="*/ 170 w 1056"/>
              <a:gd name="T11" fmla="*/ 0 h 4"/>
              <a:gd name="T12" fmla="*/ 212 w 1056"/>
              <a:gd name="T13" fmla="*/ 2 h 4"/>
              <a:gd name="T14" fmla="*/ 281 w 1056"/>
              <a:gd name="T15" fmla="*/ 4 h 4"/>
              <a:gd name="T16" fmla="*/ 325 w 1056"/>
              <a:gd name="T17" fmla="*/ 2 h 4"/>
              <a:gd name="T18" fmla="*/ 366 w 1056"/>
              <a:gd name="T19" fmla="*/ 0 h 4"/>
              <a:gd name="T20" fmla="*/ 340 w 1056"/>
              <a:gd name="T21" fmla="*/ 0 h 4"/>
              <a:gd name="T22" fmla="*/ 381 w 1056"/>
              <a:gd name="T23" fmla="*/ 2 h 4"/>
              <a:gd name="T24" fmla="*/ 450 w 1056"/>
              <a:gd name="T25" fmla="*/ 4 h 4"/>
              <a:gd name="T26" fmla="*/ 494 w 1056"/>
              <a:gd name="T27" fmla="*/ 2 h 4"/>
              <a:gd name="T28" fmla="*/ 535 w 1056"/>
              <a:gd name="T29" fmla="*/ 0 h 4"/>
              <a:gd name="T30" fmla="*/ 509 w 1056"/>
              <a:gd name="T31" fmla="*/ 0 h 4"/>
              <a:gd name="T32" fmla="*/ 551 w 1056"/>
              <a:gd name="T33" fmla="*/ 2 h 4"/>
              <a:gd name="T34" fmla="*/ 620 w 1056"/>
              <a:gd name="T35" fmla="*/ 4 h 4"/>
              <a:gd name="T36" fmla="*/ 664 w 1056"/>
              <a:gd name="T37" fmla="*/ 2 h 4"/>
              <a:gd name="T38" fmla="*/ 705 w 1056"/>
              <a:gd name="T39" fmla="*/ 0 h 4"/>
              <a:gd name="T40" fmla="*/ 679 w 1056"/>
              <a:gd name="T41" fmla="*/ 0 h 4"/>
              <a:gd name="T42" fmla="*/ 721 w 1056"/>
              <a:gd name="T43" fmla="*/ 2 h 4"/>
              <a:gd name="T44" fmla="*/ 764 w 1056"/>
              <a:gd name="T45" fmla="*/ 3 h 4"/>
              <a:gd name="T46" fmla="*/ 833 w 1056"/>
              <a:gd name="T47" fmla="*/ 3 h 4"/>
              <a:gd name="T48" fmla="*/ 876 w 1056"/>
              <a:gd name="T49" fmla="*/ 1 h 4"/>
              <a:gd name="T50" fmla="*/ 849 w 1056"/>
              <a:gd name="T51" fmla="*/ 0 h 4"/>
              <a:gd name="T52" fmla="*/ 890 w 1056"/>
              <a:gd name="T53" fmla="*/ 1 h 4"/>
              <a:gd name="T54" fmla="*/ 934 w 1056"/>
              <a:gd name="T55" fmla="*/ 3 h 4"/>
              <a:gd name="T56" fmla="*/ 1003 w 1056"/>
              <a:gd name="T57" fmla="*/ 3 h 4"/>
              <a:gd name="T58" fmla="*/ 1045 w 1056"/>
              <a:gd name="T59" fmla="*/ 1 h 4"/>
              <a:gd name="T60" fmla="*/ 1019 w 1056"/>
              <a:gd name="T61" fmla="*/ 0 h 4"/>
              <a:gd name="T62" fmla="*/ 1055 w 1056"/>
              <a:gd name="T63" fmla="*/ 2 h 4"/>
              <a:gd name="T64" fmla="*/ 1012 w 1056"/>
              <a:gd name="T65" fmla="*/ 0 h 4"/>
              <a:gd name="T66" fmla="*/ 943 w 1056"/>
              <a:gd name="T67" fmla="*/ 1 h 4"/>
              <a:gd name="T68" fmla="*/ 900 w 1056"/>
              <a:gd name="T69" fmla="*/ 3 h 4"/>
              <a:gd name="T70" fmla="*/ 927 w 1056"/>
              <a:gd name="T71" fmla="*/ 4 h 4"/>
              <a:gd name="T72" fmla="*/ 886 w 1056"/>
              <a:gd name="T73" fmla="*/ 2 h 4"/>
              <a:gd name="T74" fmla="*/ 842 w 1056"/>
              <a:gd name="T75" fmla="*/ 0 h 4"/>
              <a:gd name="T76" fmla="*/ 773 w 1056"/>
              <a:gd name="T77" fmla="*/ 1 h 4"/>
              <a:gd name="T78" fmla="*/ 731 w 1056"/>
              <a:gd name="T79" fmla="*/ 3 h 4"/>
              <a:gd name="T80" fmla="*/ 757 w 1056"/>
              <a:gd name="T81" fmla="*/ 4 h 4"/>
              <a:gd name="T82" fmla="*/ 715 w 1056"/>
              <a:gd name="T83" fmla="*/ 3 h 4"/>
              <a:gd name="T84" fmla="*/ 674 w 1056"/>
              <a:gd name="T85" fmla="*/ 1 h 4"/>
              <a:gd name="T86" fmla="*/ 606 w 1056"/>
              <a:gd name="T87" fmla="*/ 0 h 4"/>
              <a:gd name="T88" fmla="*/ 561 w 1056"/>
              <a:gd name="T89" fmla="*/ 2 h 4"/>
              <a:gd name="T90" fmla="*/ 521 w 1056"/>
              <a:gd name="T91" fmla="*/ 4 h 4"/>
              <a:gd name="T92" fmla="*/ 546 w 1056"/>
              <a:gd name="T93" fmla="*/ 3 h 4"/>
              <a:gd name="T94" fmla="*/ 504 w 1056"/>
              <a:gd name="T95" fmla="*/ 2 h 4"/>
              <a:gd name="T96" fmla="*/ 461 w 1056"/>
              <a:gd name="T97" fmla="*/ 0 h 4"/>
              <a:gd name="T98" fmla="*/ 392 w 1056"/>
              <a:gd name="T99" fmla="*/ 1 h 4"/>
              <a:gd name="T100" fmla="*/ 349 w 1056"/>
              <a:gd name="T101" fmla="*/ 3 h 4"/>
              <a:gd name="T102" fmla="*/ 375 w 1056"/>
              <a:gd name="T103" fmla="*/ 4 h 4"/>
              <a:gd name="T104" fmla="*/ 334 w 1056"/>
              <a:gd name="T105" fmla="*/ 2 h 4"/>
              <a:gd name="T106" fmla="*/ 291 w 1056"/>
              <a:gd name="T107" fmla="*/ 0 h 4"/>
              <a:gd name="T108" fmla="*/ 224 w 1056"/>
              <a:gd name="T109" fmla="*/ 0 h 4"/>
              <a:gd name="T110" fmla="*/ 179 w 1056"/>
              <a:gd name="T111" fmla="*/ 2 h 4"/>
              <a:gd name="T112" fmla="*/ 139 w 1056"/>
              <a:gd name="T113" fmla="*/ 4 h 4"/>
              <a:gd name="T114" fmla="*/ 164 w 1056"/>
              <a:gd name="T115" fmla="*/ 3 h 4"/>
              <a:gd name="T116" fmla="*/ 122 w 1056"/>
              <a:gd name="T117" fmla="*/ 1 h 4"/>
              <a:gd name="T118" fmla="*/ 55 w 1056"/>
              <a:gd name="T119" fmla="*/ 0 h 4"/>
              <a:gd name="T120" fmla="*/ 9 w 1056"/>
              <a:gd name="T1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6" h="4">
                <a:moveTo>
                  <a:pt x="1" y="0"/>
                </a:moveTo>
                <a:lnTo>
                  <a:pt x="26" y="0"/>
                </a:lnTo>
                <a:lnTo>
                  <a:pt x="27" y="0"/>
                </a:lnTo>
                <a:lnTo>
                  <a:pt x="27" y="1"/>
                </a:lnTo>
                <a:lnTo>
                  <a:pt x="28" y="1"/>
                </a:lnTo>
                <a:lnTo>
                  <a:pt x="28" y="2"/>
                </a:lnTo>
                <a:lnTo>
                  <a:pt x="28" y="2"/>
                </a:lnTo>
                <a:lnTo>
                  <a:pt x="27" y="3"/>
                </a:lnTo>
                <a:lnTo>
                  <a:pt x="27" y="3"/>
                </a:lnTo>
                <a:lnTo>
                  <a:pt x="26" y="4"/>
                </a:lnTo>
                <a:lnTo>
                  <a:pt x="1" y="4"/>
                </a:lnTo>
                <a:lnTo>
                  <a:pt x="1" y="3"/>
                </a:lnTo>
                <a:lnTo>
                  <a:pt x="0" y="3"/>
                </a:lnTo>
                <a:lnTo>
                  <a:pt x="0" y="2"/>
                </a:lnTo>
                <a:lnTo>
                  <a:pt x="0" y="2"/>
                </a:lnTo>
                <a:lnTo>
                  <a:pt x="0" y="1"/>
                </a:lnTo>
                <a:lnTo>
                  <a:pt x="0" y="1"/>
                </a:lnTo>
                <a:lnTo>
                  <a:pt x="1" y="0"/>
                </a:lnTo>
                <a:lnTo>
                  <a:pt x="1" y="0"/>
                </a:lnTo>
                <a:lnTo>
                  <a:pt x="1" y="0"/>
                </a:lnTo>
                <a:close/>
                <a:moveTo>
                  <a:pt x="44" y="0"/>
                </a:moveTo>
                <a:lnTo>
                  <a:pt x="69" y="0"/>
                </a:lnTo>
                <a:lnTo>
                  <a:pt x="69" y="0"/>
                </a:lnTo>
                <a:lnTo>
                  <a:pt x="70" y="1"/>
                </a:lnTo>
                <a:lnTo>
                  <a:pt x="70" y="1"/>
                </a:lnTo>
                <a:lnTo>
                  <a:pt x="70" y="2"/>
                </a:lnTo>
                <a:lnTo>
                  <a:pt x="70" y="2"/>
                </a:lnTo>
                <a:lnTo>
                  <a:pt x="70" y="3"/>
                </a:lnTo>
                <a:lnTo>
                  <a:pt x="69" y="3"/>
                </a:lnTo>
                <a:lnTo>
                  <a:pt x="69" y="4"/>
                </a:lnTo>
                <a:lnTo>
                  <a:pt x="44" y="4"/>
                </a:lnTo>
                <a:lnTo>
                  <a:pt x="43" y="3"/>
                </a:lnTo>
                <a:lnTo>
                  <a:pt x="42" y="3"/>
                </a:lnTo>
                <a:lnTo>
                  <a:pt x="42" y="2"/>
                </a:lnTo>
                <a:lnTo>
                  <a:pt x="42" y="2"/>
                </a:lnTo>
                <a:lnTo>
                  <a:pt x="42" y="1"/>
                </a:lnTo>
                <a:lnTo>
                  <a:pt x="42" y="1"/>
                </a:lnTo>
                <a:lnTo>
                  <a:pt x="43" y="0"/>
                </a:lnTo>
                <a:lnTo>
                  <a:pt x="44" y="0"/>
                </a:lnTo>
                <a:lnTo>
                  <a:pt x="44" y="0"/>
                </a:lnTo>
                <a:close/>
                <a:moveTo>
                  <a:pt x="86" y="0"/>
                </a:moveTo>
                <a:lnTo>
                  <a:pt x="111" y="0"/>
                </a:lnTo>
                <a:lnTo>
                  <a:pt x="112" y="0"/>
                </a:lnTo>
                <a:lnTo>
                  <a:pt x="112" y="1"/>
                </a:lnTo>
                <a:lnTo>
                  <a:pt x="112" y="1"/>
                </a:lnTo>
                <a:lnTo>
                  <a:pt x="113" y="2"/>
                </a:lnTo>
                <a:lnTo>
                  <a:pt x="112" y="2"/>
                </a:lnTo>
                <a:lnTo>
                  <a:pt x="112" y="3"/>
                </a:lnTo>
                <a:lnTo>
                  <a:pt x="112" y="3"/>
                </a:lnTo>
                <a:lnTo>
                  <a:pt x="111" y="4"/>
                </a:lnTo>
                <a:lnTo>
                  <a:pt x="86" y="4"/>
                </a:lnTo>
                <a:lnTo>
                  <a:pt x="85" y="3"/>
                </a:lnTo>
                <a:lnTo>
                  <a:pt x="85" y="3"/>
                </a:lnTo>
                <a:lnTo>
                  <a:pt x="84" y="2"/>
                </a:lnTo>
                <a:lnTo>
                  <a:pt x="84" y="2"/>
                </a:lnTo>
                <a:lnTo>
                  <a:pt x="84" y="1"/>
                </a:lnTo>
                <a:lnTo>
                  <a:pt x="85" y="1"/>
                </a:lnTo>
                <a:lnTo>
                  <a:pt x="85" y="0"/>
                </a:lnTo>
                <a:lnTo>
                  <a:pt x="86" y="0"/>
                </a:lnTo>
                <a:lnTo>
                  <a:pt x="86" y="0"/>
                </a:lnTo>
                <a:close/>
                <a:moveTo>
                  <a:pt x="128" y="0"/>
                </a:moveTo>
                <a:lnTo>
                  <a:pt x="153" y="0"/>
                </a:lnTo>
                <a:lnTo>
                  <a:pt x="154" y="0"/>
                </a:lnTo>
                <a:lnTo>
                  <a:pt x="155" y="1"/>
                </a:lnTo>
                <a:lnTo>
                  <a:pt x="155" y="1"/>
                </a:lnTo>
                <a:lnTo>
                  <a:pt x="155" y="2"/>
                </a:lnTo>
                <a:lnTo>
                  <a:pt x="155" y="2"/>
                </a:lnTo>
                <a:lnTo>
                  <a:pt x="155" y="3"/>
                </a:lnTo>
                <a:lnTo>
                  <a:pt x="154" y="3"/>
                </a:lnTo>
                <a:lnTo>
                  <a:pt x="153" y="4"/>
                </a:lnTo>
                <a:lnTo>
                  <a:pt x="128" y="4"/>
                </a:lnTo>
                <a:lnTo>
                  <a:pt x="128" y="3"/>
                </a:lnTo>
                <a:lnTo>
                  <a:pt x="127" y="3"/>
                </a:lnTo>
                <a:lnTo>
                  <a:pt x="127" y="2"/>
                </a:lnTo>
                <a:lnTo>
                  <a:pt x="127" y="2"/>
                </a:lnTo>
                <a:lnTo>
                  <a:pt x="127" y="1"/>
                </a:lnTo>
                <a:lnTo>
                  <a:pt x="127" y="1"/>
                </a:lnTo>
                <a:lnTo>
                  <a:pt x="128" y="0"/>
                </a:lnTo>
                <a:lnTo>
                  <a:pt x="128" y="0"/>
                </a:lnTo>
                <a:lnTo>
                  <a:pt x="128" y="0"/>
                </a:lnTo>
                <a:close/>
                <a:moveTo>
                  <a:pt x="171" y="0"/>
                </a:moveTo>
                <a:lnTo>
                  <a:pt x="196" y="0"/>
                </a:lnTo>
                <a:lnTo>
                  <a:pt x="196" y="0"/>
                </a:lnTo>
                <a:lnTo>
                  <a:pt x="197" y="1"/>
                </a:lnTo>
                <a:lnTo>
                  <a:pt x="197" y="1"/>
                </a:lnTo>
                <a:lnTo>
                  <a:pt x="198" y="2"/>
                </a:lnTo>
                <a:lnTo>
                  <a:pt x="197" y="2"/>
                </a:lnTo>
                <a:lnTo>
                  <a:pt x="197" y="3"/>
                </a:lnTo>
                <a:lnTo>
                  <a:pt x="196" y="3"/>
                </a:lnTo>
                <a:lnTo>
                  <a:pt x="196" y="4"/>
                </a:lnTo>
                <a:lnTo>
                  <a:pt x="171" y="4"/>
                </a:lnTo>
                <a:lnTo>
                  <a:pt x="170" y="3"/>
                </a:lnTo>
                <a:lnTo>
                  <a:pt x="170" y="3"/>
                </a:lnTo>
                <a:lnTo>
                  <a:pt x="169" y="2"/>
                </a:lnTo>
                <a:lnTo>
                  <a:pt x="170" y="1"/>
                </a:lnTo>
                <a:lnTo>
                  <a:pt x="170" y="0"/>
                </a:lnTo>
                <a:lnTo>
                  <a:pt x="171" y="0"/>
                </a:lnTo>
                <a:lnTo>
                  <a:pt x="171" y="0"/>
                </a:lnTo>
                <a:close/>
                <a:moveTo>
                  <a:pt x="213" y="0"/>
                </a:moveTo>
                <a:lnTo>
                  <a:pt x="238" y="0"/>
                </a:lnTo>
                <a:lnTo>
                  <a:pt x="239" y="0"/>
                </a:lnTo>
                <a:lnTo>
                  <a:pt x="239" y="1"/>
                </a:lnTo>
                <a:lnTo>
                  <a:pt x="240" y="1"/>
                </a:lnTo>
                <a:lnTo>
                  <a:pt x="240" y="2"/>
                </a:lnTo>
                <a:lnTo>
                  <a:pt x="240" y="2"/>
                </a:lnTo>
                <a:lnTo>
                  <a:pt x="239" y="3"/>
                </a:lnTo>
                <a:lnTo>
                  <a:pt x="239" y="3"/>
                </a:lnTo>
                <a:lnTo>
                  <a:pt x="238" y="4"/>
                </a:lnTo>
                <a:lnTo>
                  <a:pt x="213" y="4"/>
                </a:lnTo>
                <a:lnTo>
                  <a:pt x="213" y="3"/>
                </a:lnTo>
                <a:lnTo>
                  <a:pt x="212" y="3"/>
                </a:lnTo>
                <a:lnTo>
                  <a:pt x="212" y="2"/>
                </a:lnTo>
                <a:lnTo>
                  <a:pt x="212" y="2"/>
                </a:lnTo>
                <a:lnTo>
                  <a:pt x="212" y="1"/>
                </a:lnTo>
                <a:lnTo>
                  <a:pt x="212" y="1"/>
                </a:lnTo>
                <a:lnTo>
                  <a:pt x="213" y="0"/>
                </a:lnTo>
                <a:lnTo>
                  <a:pt x="213" y="0"/>
                </a:lnTo>
                <a:lnTo>
                  <a:pt x="213" y="0"/>
                </a:lnTo>
                <a:close/>
                <a:moveTo>
                  <a:pt x="256" y="0"/>
                </a:moveTo>
                <a:lnTo>
                  <a:pt x="281" y="0"/>
                </a:lnTo>
                <a:lnTo>
                  <a:pt x="281" y="0"/>
                </a:lnTo>
                <a:lnTo>
                  <a:pt x="282" y="1"/>
                </a:lnTo>
                <a:lnTo>
                  <a:pt x="282" y="1"/>
                </a:lnTo>
                <a:lnTo>
                  <a:pt x="282" y="2"/>
                </a:lnTo>
                <a:lnTo>
                  <a:pt x="282" y="2"/>
                </a:lnTo>
                <a:lnTo>
                  <a:pt x="282" y="3"/>
                </a:lnTo>
                <a:lnTo>
                  <a:pt x="281" y="3"/>
                </a:lnTo>
                <a:lnTo>
                  <a:pt x="281" y="4"/>
                </a:lnTo>
                <a:lnTo>
                  <a:pt x="256" y="4"/>
                </a:lnTo>
                <a:lnTo>
                  <a:pt x="255" y="3"/>
                </a:lnTo>
                <a:lnTo>
                  <a:pt x="254" y="3"/>
                </a:lnTo>
                <a:lnTo>
                  <a:pt x="254" y="2"/>
                </a:lnTo>
                <a:lnTo>
                  <a:pt x="254" y="2"/>
                </a:lnTo>
                <a:lnTo>
                  <a:pt x="254" y="1"/>
                </a:lnTo>
                <a:lnTo>
                  <a:pt x="254" y="1"/>
                </a:lnTo>
                <a:lnTo>
                  <a:pt x="255" y="0"/>
                </a:lnTo>
                <a:lnTo>
                  <a:pt x="256" y="0"/>
                </a:lnTo>
                <a:lnTo>
                  <a:pt x="256" y="0"/>
                </a:lnTo>
                <a:close/>
                <a:moveTo>
                  <a:pt x="298" y="0"/>
                </a:moveTo>
                <a:lnTo>
                  <a:pt x="323" y="0"/>
                </a:lnTo>
                <a:lnTo>
                  <a:pt x="324" y="0"/>
                </a:lnTo>
                <a:lnTo>
                  <a:pt x="324" y="1"/>
                </a:lnTo>
                <a:lnTo>
                  <a:pt x="325" y="1"/>
                </a:lnTo>
                <a:lnTo>
                  <a:pt x="325" y="2"/>
                </a:lnTo>
                <a:lnTo>
                  <a:pt x="325" y="2"/>
                </a:lnTo>
                <a:lnTo>
                  <a:pt x="324" y="3"/>
                </a:lnTo>
                <a:lnTo>
                  <a:pt x="324" y="3"/>
                </a:lnTo>
                <a:lnTo>
                  <a:pt x="323" y="4"/>
                </a:lnTo>
                <a:lnTo>
                  <a:pt x="298" y="4"/>
                </a:lnTo>
                <a:lnTo>
                  <a:pt x="297" y="3"/>
                </a:lnTo>
                <a:lnTo>
                  <a:pt x="297" y="3"/>
                </a:lnTo>
                <a:lnTo>
                  <a:pt x="296" y="2"/>
                </a:lnTo>
                <a:lnTo>
                  <a:pt x="296" y="2"/>
                </a:lnTo>
                <a:lnTo>
                  <a:pt x="296" y="1"/>
                </a:lnTo>
                <a:lnTo>
                  <a:pt x="297" y="1"/>
                </a:lnTo>
                <a:lnTo>
                  <a:pt x="297" y="0"/>
                </a:lnTo>
                <a:lnTo>
                  <a:pt x="298" y="0"/>
                </a:lnTo>
                <a:lnTo>
                  <a:pt x="298" y="0"/>
                </a:lnTo>
                <a:close/>
                <a:moveTo>
                  <a:pt x="341" y="0"/>
                </a:moveTo>
                <a:lnTo>
                  <a:pt x="366" y="0"/>
                </a:lnTo>
                <a:lnTo>
                  <a:pt x="366" y="0"/>
                </a:lnTo>
                <a:lnTo>
                  <a:pt x="367" y="1"/>
                </a:lnTo>
                <a:lnTo>
                  <a:pt x="367" y="1"/>
                </a:lnTo>
                <a:lnTo>
                  <a:pt x="367" y="2"/>
                </a:lnTo>
                <a:lnTo>
                  <a:pt x="367" y="2"/>
                </a:lnTo>
                <a:lnTo>
                  <a:pt x="367" y="3"/>
                </a:lnTo>
                <a:lnTo>
                  <a:pt x="366" y="3"/>
                </a:lnTo>
                <a:lnTo>
                  <a:pt x="366" y="4"/>
                </a:lnTo>
                <a:lnTo>
                  <a:pt x="341" y="4"/>
                </a:lnTo>
                <a:lnTo>
                  <a:pt x="340" y="3"/>
                </a:lnTo>
                <a:lnTo>
                  <a:pt x="339" y="3"/>
                </a:lnTo>
                <a:lnTo>
                  <a:pt x="339" y="2"/>
                </a:lnTo>
                <a:lnTo>
                  <a:pt x="339" y="2"/>
                </a:lnTo>
                <a:lnTo>
                  <a:pt x="339" y="1"/>
                </a:lnTo>
                <a:lnTo>
                  <a:pt x="339" y="1"/>
                </a:lnTo>
                <a:lnTo>
                  <a:pt x="340" y="0"/>
                </a:lnTo>
                <a:lnTo>
                  <a:pt x="341" y="0"/>
                </a:lnTo>
                <a:lnTo>
                  <a:pt x="341" y="0"/>
                </a:lnTo>
                <a:close/>
                <a:moveTo>
                  <a:pt x="383" y="0"/>
                </a:moveTo>
                <a:lnTo>
                  <a:pt x="408" y="0"/>
                </a:lnTo>
                <a:lnTo>
                  <a:pt x="408" y="0"/>
                </a:lnTo>
                <a:lnTo>
                  <a:pt x="409" y="1"/>
                </a:lnTo>
                <a:lnTo>
                  <a:pt x="409" y="1"/>
                </a:lnTo>
                <a:lnTo>
                  <a:pt x="410" y="2"/>
                </a:lnTo>
                <a:lnTo>
                  <a:pt x="409" y="2"/>
                </a:lnTo>
                <a:lnTo>
                  <a:pt x="409" y="3"/>
                </a:lnTo>
                <a:lnTo>
                  <a:pt x="408" y="3"/>
                </a:lnTo>
                <a:lnTo>
                  <a:pt x="408" y="4"/>
                </a:lnTo>
                <a:lnTo>
                  <a:pt x="383" y="4"/>
                </a:lnTo>
                <a:lnTo>
                  <a:pt x="382" y="3"/>
                </a:lnTo>
                <a:lnTo>
                  <a:pt x="382" y="3"/>
                </a:lnTo>
                <a:lnTo>
                  <a:pt x="381" y="2"/>
                </a:lnTo>
                <a:lnTo>
                  <a:pt x="381" y="2"/>
                </a:lnTo>
                <a:lnTo>
                  <a:pt x="381" y="1"/>
                </a:lnTo>
                <a:lnTo>
                  <a:pt x="382" y="1"/>
                </a:lnTo>
                <a:lnTo>
                  <a:pt x="382" y="0"/>
                </a:lnTo>
                <a:lnTo>
                  <a:pt x="383" y="0"/>
                </a:lnTo>
                <a:lnTo>
                  <a:pt x="383" y="0"/>
                </a:lnTo>
                <a:close/>
                <a:moveTo>
                  <a:pt x="425" y="0"/>
                </a:moveTo>
                <a:lnTo>
                  <a:pt x="450" y="0"/>
                </a:lnTo>
                <a:lnTo>
                  <a:pt x="451" y="0"/>
                </a:lnTo>
                <a:lnTo>
                  <a:pt x="451" y="1"/>
                </a:lnTo>
                <a:lnTo>
                  <a:pt x="452" y="1"/>
                </a:lnTo>
                <a:lnTo>
                  <a:pt x="452" y="2"/>
                </a:lnTo>
                <a:lnTo>
                  <a:pt x="452" y="2"/>
                </a:lnTo>
                <a:lnTo>
                  <a:pt x="451" y="3"/>
                </a:lnTo>
                <a:lnTo>
                  <a:pt x="451" y="3"/>
                </a:lnTo>
                <a:lnTo>
                  <a:pt x="450" y="4"/>
                </a:lnTo>
                <a:lnTo>
                  <a:pt x="425" y="4"/>
                </a:lnTo>
                <a:lnTo>
                  <a:pt x="425" y="3"/>
                </a:lnTo>
                <a:lnTo>
                  <a:pt x="424" y="3"/>
                </a:lnTo>
                <a:lnTo>
                  <a:pt x="424" y="2"/>
                </a:lnTo>
                <a:lnTo>
                  <a:pt x="424" y="2"/>
                </a:lnTo>
                <a:lnTo>
                  <a:pt x="424" y="1"/>
                </a:lnTo>
                <a:lnTo>
                  <a:pt x="424" y="1"/>
                </a:lnTo>
                <a:lnTo>
                  <a:pt x="425" y="0"/>
                </a:lnTo>
                <a:lnTo>
                  <a:pt x="425" y="0"/>
                </a:lnTo>
                <a:lnTo>
                  <a:pt x="425" y="0"/>
                </a:lnTo>
                <a:close/>
                <a:moveTo>
                  <a:pt x="468" y="0"/>
                </a:moveTo>
                <a:lnTo>
                  <a:pt x="493" y="0"/>
                </a:lnTo>
                <a:lnTo>
                  <a:pt x="493" y="0"/>
                </a:lnTo>
                <a:lnTo>
                  <a:pt x="494" y="1"/>
                </a:lnTo>
                <a:lnTo>
                  <a:pt x="494" y="1"/>
                </a:lnTo>
                <a:lnTo>
                  <a:pt x="494" y="2"/>
                </a:lnTo>
                <a:lnTo>
                  <a:pt x="494" y="2"/>
                </a:lnTo>
                <a:lnTo>
                  <a:pt x="494" y="3"/>
                </a:lnTo>
                <a:lnTo>
                  <a:pt x="493" y="3"/>
                </a:lnTo>
                <a:lnTo>
                  <a:pt x="493" y="4"/>
                </a:lnTo>
                <a:lnTo>
                  <a:pt x="468" y="4"/>
                </a:lnTo>
                <a:lnTo>
                  <a:pt x="467" y="3"/>
                </a:lnTo>
                <a:lnTo>
                  <a:pt x="467" y="3"/>
                </a:lnTo>
                <a:lnTo>
                  <a:pt x="466" y="2"/>
                </a:lnTo>
                <a:lnTo>
                  <a:pt x="466" y="2"/>
                </a:lnTo>
                <a:lnTo>
                  <a:pt x="466" y="1"/>
                </a:lnTo>
                <a:lnTo>
                  <a:pt x="467" y="1"/>
                </a:lnTo>
                <a:lnTo>
                  <a:pt x="467" y="0"/>
                </a:lnTo>
                <a:lnTo>
                  <a:pt x="468" y="0"/>
                </a:lnTo>
                <a:lnTo>
                  <a:pt x="468" y="0"/>
                </a:lnTo>
                <a:close/>
                <a:moveTo>
                  <a:pt x="510" y="0"/>
                </a:moveTo>
                <a:lnTo>
                  <a:pt x="535" y="0"/>
                </a:lnTo>
                <a:lnTo>
                  <a:pt x="536" y="0"/>
                </a:lnTo>
                <a:lnTo>
                  <a:pt x="536" y="1"/>
                </a:lnTo>
                <a:lnTo>
                  <a:pt x="537" y="1"/>
                </a:lnTo>
                <a:lnTo>
                  <a:pt x="537" y="2"/>
                </a:lnTo>
                <a:lnTo>
                  <a:pt x="537" y="2"/>
                </a:lnTo>
                <a:lnTo>
                  <a:pt x="536" y="3"/>
                </a:lnTo>
                <a:lnTo>
                  <a:pt x="536" y="3"/>
                </a:lnTo>
                <a:lnTo>
                  <a:pt x="535" y="4"/>
                </a:lnTo>
                <a:lnTo>
                  <a:pt x="510" y="4"/>
                </a:lnTo>
                <a:lnTo>
                  <a:pt x="509" y="3"/>
                </a:lnTo>
                <a:lnTo>
                  <a:pt x="509" y="3"/>
                </a:lnTo>
                <a:lnTo>
                  <a:pt x="509" y="2"/>
                </a:lnTo>
                <a:lnTo>
                  <a:pt x="509" y="2"/>
                </a:lnTo>
                <a:lnTo>
                  <a:pt x="509" y="1"/>
                </a:lnTo>
                <a:lnTo>
                  <a:pt x="509" y="1"/>
                </a:lnTo>
                <a:lnTo>
                  <a:pt x="509" y="0"/>
                </a:lnTo>
                <a:lnTo>
                  <a:pt x="510" y="0"/>
                </a:lnTo>
                <a:lnTo>
                  <a:pt x="510" y="0"/>
                </a:lnTo>
                <a:close/>
                <a:moveTo>
                  <a:pt x="553" y="0"/>
                </a:moveTo>
                <a:lnTo>
                  <a:pt x="578" y="0"/>
                </a:lnTo>
                <a:lnTo>
                  <a:pt x="578" y="0"/>
                </a:lnTo>
                <a:lnTo>
                  <a:pt x="579" y="1"/>
                </a:lnTo>
                <a:lnTo>
                  <a:pt x="579" y="1"/>
                </a:lnTo>
                <a:lnTo>
                  <a:pt x="579" y="2"/>
                </a:lnTo>
                <a:lnTo>
                  <a:pt x="579" y="2"/>
                </a:lnTo>
                <a:lnTo>
                  <a:pt x="579" y="3"/>
                </a:lnTo>
                <a:lnTo>
                  <a:pt x="578" y="3"/>
                </a:lnTo>
                <a:lnTo>
                  <a:pt x="578" y="4"/>
                </a:lnTo>
                <a:lnTo>
                  <a:pt x="553" y="4"/>
                </a:lnTo>
                <a:lnTo>
                  <a:pt x="552" y="3"/>
                </a:lnTo>
                <a:lnTo>
                  <a:pt x="551" y="3"/>
                </a:lnTo>
                <a:lnTo>
                  <a:pt x="551" y="2"/>
                </a:lnTo>
                <a:lnTo>
                  <a:pt x="551" y="2"/>
                </a:lnTo>
                <a:lnTo>
                  <a:pt x="551" y="1"/>
                </a:lnTo>
                <a:lnTo>
                  <a:pt x="551" y="1"/>
                </a:lnTo>
                <a:lnTo>
                  <a:pt x="552" y="0"/>
                </a:lnTo>
                <a:lnTo>
                  <a:pt x="553" y="0"/>
                </a:lnTo>
                <a:lnTo>
                  <a:pt x="553" y="0"/>
                </a:lnTo>
                <a:close/>
                <a:moveTo>
                  <a:pt x="595" y="0"/>
                </a:moveTo>
                <a:lnTo>
                  <a:pt x="620" y="0"/>
                </a:lnTo>
                <a:lnTo>
                  <a:pt x="620" y="0"/>
                </a:lnTo>
                <a:lnTo>
                  <a:pt x="621" y="1"/>
                </a:lnTo>
                <a:lnTo>
                  <a:pt x="621" y="1"/>
                </a:lnTo>
                <a:lnTo>
                  <a:pt x="622" y="2"/>
                </a:lnTo>
                <a:lnTo>
                  <a:pt x="621" y="2"/>
                </a:lnTo>
                <a:lnTo>
                  <a:pt x="621" y="3"/>
                </a:lnTo>
                <a:lnTo>
                  <a:pt x="620" y="3"/>
                </a:lnTo>
                <a:lnTo>
                  <a:pt x="620" y="4"/>
                </a:lnTo>
                <a:lnTo>
                  <a:pt x="595" y="4"/>
                </a:lnTo>
                <a:lnTo>
                  <a:pt x="594" y="3"/>
                </a:lnTo>
                <a:lnTo>
                  <a:pt x="594" y="3"/>
                </a:lnTo>
                <a:lnTo>
                  <a:pt x="593" y="2"/>
                </a:lnTo>
                <a:lnTo>
                  <a:pt x="593" y="2"/>
                </a:lnTo>
                <a:lnTo>
                  <a:pt x="593" y="1"/>
                </a:lnTo>
                <a:lnTo>
                  <a:pt x="594" y="1"/>
                </a:lnTo>
                <a:lnTo>
                  <a:pt x="594" y="0"/>
                </a:lnTo>
                <a:lnTo>
                  <a:pt x="595" y="0"/>
                </a:lnTo>
                <a:lnTo>
                  <a:pt x="595" y="0"/>
                </a:lnTo>
                <a:close/>
                <a:moveTo>
                  <a:pt x="637" y="0"/>
                </a:moveTo>
                <a:lnTo>
                  <a:pt x="662" y="0"/>
                </a:lnTo>
                <a:lnTo>
                  <a:pt x="663" y="0"/>
                </a:lnTo>
                <a:lnTo>
                  <a:pt x="664" y="1"/>
                </a:lnTo>
                <a:lnTo>
                  <a:pt x="664" y="1"/>
                </a:lnTo>
                <a:lnTo>
                  <a:pt x="664" y="2"/>
                </a:lnTo>
                <a:lnTo>
                  <a:pt x="664" y="2"/>
                </a:lnTo>
                <a:lnTo>
                  <a:pt x="664" y="3"/>
                </a:lnTo>
                <a:lnTo>
                  <a:pt x="663" y="3"/>
                </a:lnTo>
                <a:lnTo>
                  <a:pt x="662" y="4"/>
                </a:lnTo>
                <a:lnTo>
                  <a:pt x="637" y="4"/>
                </a:lnTo>
                <a:lnTo>
                  <a:pt x="637" y="3"/>
                </a:lnTo>
                <a:lnTo>
                  <a:pt x="636" y="3"/>
                </a:lnTo>
                <a:lnTo>
                  <a:pt x="636" y="2"/>
                </a:lnTo>
                <a:lnTo>
                  <a:pt x="636" y="2"/>
                </a:lnTo>
                <a:lnTo>
                  <a:pt x="636" y="1"/>
                </a:lnTo>
                <a:lnTo>
                  <a:pt x="636" y="1"/>
                </a:lnTo>
                <a:lnTo>
                  <a:pt x="637" y="0"/>
                </a:lnTo>
                <a:lnTo>
                  <a:pt x="637" y="0"/>
                </a:lnTo>
                <a:lnTo>
                  <a:pt x="637" y="0"/>
                </a:lnTo>
                <a:close/>
                <a:moveTo>
                  <a:pt x="680" y="0"/>
                </a:moveTo>
                <a:lnTo>
                  <a:pt x="705" y="0"/>
                </a:lnTo>
                <a:lnTo>
                  <a:pt x="705" y="0"/>
                </a:lnTo>
                <a:lnTo>
                  <a:pt x="706" y="1"/>
                </a:lnTo>
                <a:lnTo>
                  <a:pt x="706" y="1"/>
                </a:lnTo>
                <a:lnTo>
                  <a:pt x="706" y="2"/>
                </a:lnTo>
                <a:lnTo>
                  <a:pt x="706" y="2"/>
                </a:lnTo>
                <a:lnTo>
                  <a:pt x="706" y="3"/>
                </a:lnTo>
                <a:lnTo>
                  <a:pt x="705" y="3"/>
                </a:lnTo>
                <a:lnTo>
                  <a:pt x="705" y="4"/>
                </a:lnTo>
                <a:lnTo>
                  <a:pt x="680" y="4"/>
                </a:lnTo>
                <a:lnTo>
                  <a:pt x="679" y="3"/>
                </a:lnTo>
                <a:lnTo>
                  <a:pt x="679" y="3"/>
                </a:lnTo>
                <a:lnTo>
                  <a:pt x="678" y="2"/>
                </a:lnTo>
                <a:lnTo>
                  <a:pt x="678" y="2"/>
                </a:lnTo>
                <a:lnTo>
                  <a:pt x="678" y="1"/>
                </a:lnTo>
                <a:lnTo>
                  <a:pt x="679" y="1"/>
                </a:lnTo>
                <a:lnTo>
                  <a:pt x="679" y="0"/>
                </a:lnTo>
                <a:lnTo>
                  <a:pt x="680" y="0"/>
                </a:lnTo>
                <a:lnTo>
                  <a:pt x="680" y="0"/>
                </a:lnTo>
                <a:close/>
                <a:moveTo>
                  <a:pt x="722" y="0"/>
                </a:moveTo>
                <a:lnTo>
                  <a:pt x="747" y="0"/>
                </a:lnTo>
                <a:lnTo>
                  <a:pt x="748" y="0"/>
                </a:lnTo>
                <a:lnTo>
                  <a:pt x="748" y="1"/>
                </a:lnTo>
                <a:lnTo>
                  <a:pt x="749" y="1"/>
                </a:lnTo>
                <a:lnTo>
                  <a:pt x="749" y="2"/>
                </a:lnTo>
                <a:lnTo>
                  <a:pt x="749" y="2"/>
                </a:lnTo>
                <a:lnTo>
                  <a:pt x="748" y="3"/>
                </a:lnTo>
                <a:lnTo>
                  <a:pt x="748" y="3"/>
                </a:lnTo>
                <a:lnTo>
                  <a:pt x="747" y="4"/>
                </a:lnTo>
                <a:lnTo>
                  <a:pt x="722" y="4"/>
                </a:lnTo>
                <a:lnTo>
                  <a:pt x="721" y="3"/>
                </a:lnTo>
                <a:lnTo>
                  <a:pt x="721" y="3"/>
                </a:lnTo>
                <a:lnTo>
                  <a:pt x="721" y="2"/>
                </a:lnTo>
                <a:lnTo>
                  <a:pt x="721" y="2"/>
                </a:lnTo>
                <a:lnTo>
                  <a:pt x="721" y="1"/>
                </a:lnTo>
                <a:lnTo>
                  <a:pt x="721" y="1"/>
                </a:lnTo>
                <a:lnTo>
                  <a:pt x="721" y="0"/>
                </a:lnTo>
                <a:lnTo>
                  <a:pt x="722" y="0"/>
                </a:lnTo>
                <a:lnTo>
                  <a:pt x="722" y="0"/>
                </a:lnTo>
                <a:close/>
                <a:moveTo>
                  <a:pt x="765" y="0"/>
                </a:moveTo>
                <a:lnTo>
                  <a:pt x="790" y="0"/>
                </a:lnTo>
                <a:lnTo>
                  <a:pt x="790" y="0"/>
                </a:lnTo>
                <a:lnTo>
                  <a:pt x="791" y="1"/>
                </a:lnTo>
                <a:lnTo>
                  <a:pt x="791" y="2"/>
                </a:lnTo>
                <a:lnTo>
                  <a:pt x="791" y="3"/>
                </a:lnTo>
                <a:lnTo>
                  <a:pt x="790" y="3"/>
                </a:lnTo>
                <a:lnTo>
                  <a:pt x="790" y="4"/>
                </a:lnTo>
                <a:lnTo>
                  <a:pt x="765" y="4"/>
                </a:lnTo>
                <a:lnTo>
                  <a:pt x="764" y="3"/>
                </a:lnTo>
                <a:lnTo>
                  <a:pt x="763" y="3"/>
                </a:lnTo>
                <a:lnTo>
                  <a:pt x="763" y="2"/>
                </a:lnTo>
                <a:lnTo>
                  <a:pt x="763" y="2"/>
                </a:lnTo>
                <a:lnTo>
                  <a:pt x="763" y="1"/>
                </a:lnTo>
                <a:lnTo>
                  <a:pt x="763" y="1"/>
                </a:lnTo>
                <a:lnTo>
                  <a:pt x="764" y="0"/>
                </a:lnTo>
                <a:lnTo>
                  <a:pt x="765" y="0"/>
                </a:lnTo>
                <a:lnTo>
                  <a:pt x="765" y="0"/>
                </a:lnTo>
                <a:close/>
                <a:moveTo>
                  <a:pt x="807" y="0"/>
                </a:moveTo>
                <a:lnTo>
                  <a:pt x="832" y="0"/>
                </a:lnTo>
                <a:lnTo>
                  <a:pt x="833" y="0"/>
                </a:lnTo>
                <a:lnTo>
                  <a:pt x="833" y="1"/>
                </a:lnTo>
                <a:lnTo>
                  <a:pt x="833" y="1"/>
                </a:lnTo>
                <a:lnTo>
                  <a:pt x="834" y="2"/>
                </a:lnTo>
                <a:lnTo>
                  <a:pt x="833" y="2"/>
                </a:lnTo>
                <a:lnTo>
                  <a:pt x="833" y="3"/>
                </a:lnTo>
                <a:lnTo>
                  <a:pt x="833" y="3"/>
                </a:lnTo>
                <a:lnTo>
                  <a:pt x="832" y="4"/>
                </a:lnTo>
                <a:lnTo>
                  <a:pt x="807" y="4"/>
                </a:lnTo>
                <a:lnTo>
                  <a:pt x="806" y="3"/>
                </a:lnTo>
                <a:lnTo>
                  <a:pt x="806" y="3"/>
                </a:lnTo>
                <a:lnTo>
                  <a:pt x="805" y="2"/>
                </a:lnTo>
                <a:lnTo>
                  <a:pt x="805" y="2"/>
                </a:lnTo>
                <a:lnTo>
                  <a:pt x="805" y="1"/>
                </a:lnTo>
                <a:lnTo>
                  <a:pt x="806" y="1"/>
                </a:lnTo>
                <a:lnTo>
                  <a:pt x="806" y="0"/>
                </a:lnTo>
                <a:lnTo>
                  <a:pt x="807" y="0"/>
                </a:lnTo>
                <a:lnTo>
                  <a:pt x="807" y="0"/>
                </a:lnTo>
                <a:close/>
                <a:moveTo>
                  <a:pt x="849" y="0"/>
                </a:moveTo>
                <a:lnTo>
                  <a:pt x="873" y="0"/>
                </a:lnTo>
                <a:lnTo>
                  <a:pt x="875" y="0"/>
                </a:lnTo>
                <a:lnTo>
                  <a:pt x="876" y="1"/>
                </a:lnTo>
                <a:lnTo>
                  <a:pt x="876" y="1"/>
                </a:lnTo>
                <a:lnTo>
                  <a:pt x="876" y="2"/>
                </a:lnTo>
                <a:lnTo>
                  <a:pt x="876" y="2"/>
                </a:lnTo>
                <a:lnTo>
                  <a:pt x="876" y="3"/>
                </a:lnTo>
                <a:lnTo>
                  <a:pt x="875" y="3"/>
                </a:lnTo>
                <a:lnTo>
                  <a:pt x="873" y="4"/>
                </a:lnTo>
                <a:lnTo>
                  <a:pt x="849" y="4"/>
                </a:lnTo>
                <a:lnTo>
                  <a:pt x="849" y="3"/>
                </a:lnTo>
                <a:lnTo>
                  <a:pt x="848" y="3"/>
                </a:lnTo>
                <a:lnTo>
                  <a:pt x="848" y="2"/>
                </a:lnTo>
                <a:lnTo>
                  <a:pt x="848" y="2"/>
                </a:lnTo>
                <a:lnTo>
                  <a:pt x="848" y="1"/>
                </a:lnTo>
                <a:lnTo>
                  <a:pt x="848" y="1"/>
                </a:lnTo>
                <a:lnTo>
                  <a:pt x="849" y="0"/>
                </a:lnTo>
                <a:lnTo>
                  <a:pt x="849" y="0"/>
                </a:lnTo>
                <a:lnTo>
                  <a:pt x="849" y="0"/>
                </a:lnTo>
                <a:close/>
                <a:moveTo>
                  <a:pt x="892" y="0"/>
                </a:moveTo>
                <a:lnTo>
                  <a:pt x="917" y="0"/>
                </a:lnTo>
                <a:lnTo>
                  <a:pt x="917" y="0"/>
                </a:lnTo>
                <a:lnTo>
                  <a:pt x="918" y="1"/>
                </a:lnTo>
                <a:lnTo>
                  <a:pt x="918" y="1"/>
                </a:lnTo>
                <a:lnTo>
                  <a:pt x="918" y="2"/>
                </a:lnTo>
                <a:lnTo>
                  <a:pt x="918" y="2"/>
                </a:lnTo>
                <a:lnTo>
                  <a:pt x="918" y="3"/>
                </a:lnTo>
                <a:lnTo>
                  <a:pt x="917" y="3"/>
                </a:lnTo>
                <a:lnTo>
                  <a:pt x="917" y="4"/>
                </a:lnTo>
                <a:lnTo>
                  <a:pt x="892" y="4"/>
                </a:lnTo>
                <a:lnTo>
                  <a:pt x="891" y="3"/>
                </a:lnTo>
                <a:lnTo>
                  <a:pt x="891" y="3"/>
                </a:lnTo>
                <a:lnTo>
                  <a:pt x="890" y="2"/>
                </a:lnTo>
                <a:lnTo>
                  <a:pt x="890" y="2"/>
                </a:lnTo>
                <a:lnTo>
                  <a:pt x="890" y="1"/>
                </a:lnTo>
                <a:lnTo>
                  <a:pt x="891" y="1"/>
                </a:lnTo>
                <a:lnTo>
                  <a:pt x="891" y="0"/>
                </a:lnTo>
                <a:lnTo>
                  <a:pt x="892" y="0"/>
                </a:lnTo>
                <a:lnTo>
                  <a:pt x="892" y="0"/>
                </a:lnTo>
                <a:close/>
                <a:moveTo>
                  <a:pt x="934" y="0"/>
                </a:moveTo>
                <a:lnTo>
                  <a:pt x="959" y="0"/>
                </a:lnTo>
                <a:lnTo>
                  <a:pt x="960" y="0"/>
                </a:lnTo>
                <a:lnTo>
                  <a:pt x="960" y="1"/>
                </a:lnTo>
                <a:lnTo>
                  <a:pt x="961" y="1"/>
                </a:lnTo>
                <a:lnTo>
                  <a:pt x="961" y="2"/>
                </a:lnTo>
                <a:lnTo>
                  <a:pt x="961" y="2"/>
                </a:lnTo>
                <a:lnTo>
                  <a:pt x="960" y="3"/>
                </a:lnTo>
                <a:lnTo>
                  <a:pt x="960" y="3"/>
                </a:lnTo>
                <a:lnTo>
                  <a:pt x="959" y="4"/>
                </a:lnTo>
                <a:lnTo>
                  <a:pt x="934" y="4"/>
                </a:lnTo>
                <a:lnTo>
                  <a:pt x="934" y="3"/>
                </a:lnTo>
                <a:lnTo>
                  <a:pt x="933" y="3"/>
                </a:lnTo>
                <a:lnTo>
                  <a:pt x="933" y="2"/>
                </a:lnTo>
                <a:lnTo>
                  <a:pt x="933" y="2"/>
                </a:lnTo>
                <a:lnTo>
                  <a:pt x="933" y="1"/>
                </a:lnTo>
                <a:lnTo>
                  <a:pt x="933" y="1"/>
                </a:lnTo>
                <a:lnTo>
                  <a:pt x="934" y="0"/>
                </a:lnTo>
                <a:lnTo>
                  <a:pt x="934" y="0"/>
                </a:lnTo>
                <a:lnTo>
                  <a:pt x="934" y="0"/>
                </a:lnTo>
                <a:close/>
                <a:moveTo>
                  <a:pt x="977" y="0"/>
                </a:moveTo>
                <a:lnTo>
                  <a:pt x="1002" y="0"/>
                </a:lnTo>
                <a:lnTo>
                  <a:pt x="1002" y="0"/>
                </a:lnTo>
                <a:lnTo>
                  <a:pt x="1003" y="1"/>
                </a:lnTo>
                <a:lnTo>
                  <a:pt x="1003" y="1"/>
                </a:lnTo>
                <a:lnTo>
                  <a:pt x="1003" y="2"/>
                </a:lnTo>
                <a:lnTo>
                  <a:pt x="1003" y="2"/>
                </a:lnTo>
                <a:lnTo>
                  <a:pt x="1003" y="3"/>
                </a:lnTo>
                <a:lnTo>
                  <a:pt x="1002" y="3"/>
                </a:lnTo>
                <a:lnTo>
                  <a:pt x="1002" y="4"/>
                </a:lnTo>
                <a:lnTo>
                  <a:pt x="977" y="4"/>
                </a:lnTo>
                <a:lnTo>
                  <a:pt x="976" y="3"/>
                </a:lnTo>
                <a:lnTo>
                  <a:pt x="975" y="3"/>
                </a:lnTo>
                <a:lnTo>
                  <a:pt x="975" y="2"/>
                </a:lnTo>
                <a:lnTo>
                  <a:pt x="975" y="2"/>
                </a:lnTo>
                <a:lnTo>
                  <a:pt x="975" y="1"/>
                </a:lnTo>
                <a:lnTo>
                  <a:pt x="975" y="1"/>
                </a:lnTo>
                <a:lnTo>
                  <a:pt x="976" y="0"/>
                </a:lnTo>
                <a:lnTo>
                  <a:pt x="977" y="0"/>
                </a:lnTo>
                <a:lnTo>
                  <a:pt x="977" y="0"/>
                </a:lnTo>
                <a:close/>
                <a:moveTo>
                  <a:pt x="1019" y="0"/>
                </a:moveTo>
                <a:lnTo>
                  <a:pt x="1044" y="0"/>
                </a:lnTo>
                <a:lnTo>
                  <a:pt x="1045" y="0"/>
                </a:lnTo>
                <a:lnTo>
                  <a:pt x="1045" y="1"/>
                </a:lnTo>
                <a:lnTo>
                  <a:pt x="1045" y="1"/>
                </a:lnTo>
                <a:lnTo>
                  <a:pt x="1046" y="2"/>
                </a:lnTo>
                <a:lnTo>
                  <a:pt x="1045" y="2"/>
                </a:lnTo>
                <a:lnTo>
                  <a:pt x="1045" y="3"/>
                </a:lnTo>
                <a:lnTo>
                  <a:pt x="1045" y="3"/>
                </a:lnTo>
                <a:lnTo>
                  <a:pt x="1044" y="4"/>
                </a:lnTo>
                <a:lnTo>
                  <a:pt x="1019" y="4"/>
                </a:lnTo>
                <a:lnTo>
                  <a:pt x="1018" y="3"/>
                </a:lnTo>
                <a:lnTo>
                  <a:pt x="1018" y="3"/>
                </a:lnTo>
                <a:lnTo>
                  <a:pt x="1017" y="2"/>
                </a:lnTo>
                <a:lnTo>
                  <a:pt x="1017" y="2"/>
                </a:lnTo>
                <a:lnTo>
                  <a:pt x="1017" y="1"/>
                </a:lnTo>
                <a:lnTo>
                  <a:pt x="1018" y="1"/>
                </a:lnTo>
                <a:lnTo>
                  <a:pt x="1018" y="0"/>
                </a:lnTo>
                <a:lnTo>
                  <a:pt x="1019" y="0"/>
                </a:lnTo>
                <a:lnTo>
                  <a:pt x="1019" y="0"/>
                </a:lnTo>
                <a:close/>
                <a:moveTo>
                  <a:pt x="1054" y="4"/>
                </a:moveTo>
                <a:lnTo>
                  <a:pt x="1030" y="4"/>
                </a:lnTo>
                <a:lnTo>
                  <a:pt x="1028" y="3"/>
                </a:lnTo>
                <a:lnTo>
                  <a:pt x="1028" y="3"/>
                </a:lnTo>
                <a:lnTo>
                  <a:pt x="1027" y="2"/>
                </a:lnTo>
                <a:lnTo>
                  <a:pt x="1027" y="2"/>
                </a:lnTo>
                <a:lnTo>
                  <a:pt x="1027" y="1"/>
                </a:lnTo>
                <a:lnTo>
                  <a:pt x="1028" y="1"/>
                </a:lnTo>
                <a:lnTo>
                  <a:pt x="1028" y="0"/>
                </a:lnTo>
                <a:lnTo>
                  <a:pt x="1030" y="0"/>
                </a:lnTo>
                <a:lnTo>
                  <a:pt x="1054" y="0"/>
                </a:lnTo>
                <a:lnTo>
                  <a:pt x="1054" y="0"/>
                </a:lnTo>
                <a:lnTo>
                  <a:pt x="1055" y="1"/>
                </a:lnTo>
                <a:lnTo>
                  <a:pt x="1055" y="1"/>
                </a:lnTo>
                <a:lnTo>
                  <a:pt x="1056" y="2"/>
                </a:lnTo>
                <a:lnTo>
                  <a:pt x="1055" y="2"/>
                </a:lnTo>
                <a:lnTo>
                  <a:pt x="1055" y="3"/>
                </a:lnTo>
                <a:lnTo>
                  <a:pt x="1054" y="3"/>
                </a:lnTo>
                <a:lnTo>
                  <a:pt x="1054" y="4"/>
                </a:lnTo>
                <a:lnTo>
                  <a:pt x="1054" y="4"/>
                </a:lnTo>
                <a:close/>
                <a:moveTo>
                  <a:pt x="1011" y="4"/>
                </a:moveTo>
                <a:lnTo>
                  <a:pt x="988" y="4"/>
                </a:lnTo>
                <a:lnTo>
                  <a:pt x="986" y="3"/>
                </a:lnTo>
                <a:lnTo>
                  <a:pt x="985" y="3"/>
                </a:lnTo>
                <a:lnTo>
                  <a:pt x="985" y="2"/>
                </a:lnTo>
                <a:lnTo>
                  <a:pt x="985" y="2"/>
                </a:lnTo>
                <a:lnTo>
                  <a:pt x="985" y="1"/>
                </a:lnTo>
                <a:lnTo>
                  <a:pt x="985" y="1"/>
                </a:lnTo>
                <a:lnTo>
                  <a:pt x="986" y="0"/>
                </a:lnTo>
                <a:lnTo>
                  <a:pt x="988" y="0"/>
                </a:lnTo>
                <a:lnTo>
                  <a:pt x="1011" y="0"/>
                </a:lnTo>
                <a:lnTo>
                  <a:pt x="1012" y="0"/>
                </a:lnTo>
                <a:lnTo>
                  <a:pt x="1013" y="1"/>
                </a:lnTo>
                <a:lnTo>
                  <a:pt x="1013" y="1"/>
                </a:lnTo>
                <a:lnTo>
                  <a:pt x="1013" y="2"/>
                </a:lnTo>
                <a:lnTo>
                  <a:pt x="1013" y="2"/>
                </a:lnTo>
                <a:lnTo>
                  <a:pt x="1013" y="3"/>
                </a:lnTo>
                <a:lnTo>
                  <a:pt x="1012" y="3"/>
                </a:lnTo>
                <a:lnTo>
                  <a:pt x="1011" y="4"/>
                </a:lnTo>
                <a:lnTo>
                  <a:pt x="1011" y="4"/>
                </a:lnTo>
                <a:close/>
                <a:moveTo>
                  <a:pt x="969" y="4"/>
                </a:moveTo>
                <a:lnTo>
                  <a:pt x="945" y="4"/>
                </a:lnTo>
                <a:lnTo>
                  <a:pt x="943" y="3"/>
                </a:lnTo>
                <a:lnTo>
                  <a:pt x="943" y="3"/>
                </a:lnTo>
                <a:lnTo>
                  <a:pt x="942" y="2"/>
                </a:lnTo>
                <a:lnTo>
                  <a:pt x="942" y="2"/>
                </a:lnTo>
                <a:lnTo>
                  <a:pt x="942" y="1"/>
                </a:lnTo>
                <a:lnTo>
                  <a:pt x="943" y="1"/>
                </a:lnTo>
                <a:lnTo>
                  <a:pt x="943" y="0"/>
                </a:lnTo>
                <a:lnTo>
                  <a:pt x="945" y="0"/>
                </a:lnTo>
                <a:lnTo>
                  <a:pt x="969" y="0"/>
                </a:lnTo>
                <a:lnTo>
                  <a:pt x="970" y="0"/>
                </a:lnTo>
                <a:lnTo>
                  <a:pt x="970" y="1"/>
                </a:lnTo>
                <a:lnTo>
                  <a:pt x="970" y="1"/>
                </a:lnTo>
                <a:lnTo>
                  <a:pt x="971" y="2"/>
                </a:lnTo>
                <a:lnTo>
                  <a:pt x="970" y="2"/>
                </a:lnTo>
                <a:lnTo>
                  <a:pt x="970" y="3"/>
                </a:lnTo>
                <a:lnTo>
                  <a:pt x="970" y="3"/>
                </a:lnTo>
                <a:lnTo>
                  <a:pt x="969" y="4"/>
                </a:lnTo>
                <a:lnTo>
                  <a:pt x="969" y="4"/>
                </a:lnTo>
                <a:close/>
                <a:moveTo>
                  <a:pt x="927" y="4"/>
                </a:moveTo>
                <a:lnTo>
                  <a:pt x="903" y="4"/>
                </a:lnTo>
                <a:lnTo>
                  <a:pt x="901" y="3"/>
                </a:lnTo>
                <a:lnTo>
                  <a:pt x="900" y="3"/>
                </a:lnTo>
                <a:lnTo>
                  <a:pt x="900" y="2"/>
                </a:lnTo>
                <a:lnTo>
                  <a:pt x="900" y="2"/>
                </a:lnTo>
                <a:lnTo>
                  <a:pt x="900" y="1"/>
                </a:lnTo>
                <a:lnTo>
                  <a:pt x="900" y="1"/>
                </a:lnTo>
                <a:lnTo>
                  <a:pt x="901" y="0"/>
                </a:lnTo>
                <a:lnTo>
                  <a:pt x="903" y="0"/>
                </a:lnTo>
                <a:lnTo>
                  <a:pt x="927" y="0"/>
                </a:lnTo>
                <a:lnTo>
                  <a:pt x="927" y="0"/>
                </a:lnTo>
                <a:lnTo>
                  <a:pt x="928" y="1"/>
                </a:lnTo>
                <a:lnTo>
                  <a:pt x="928" y="1"/>
                </a:lnTo>
                <a:lnTo>
                  <a:pt x="928" y="2"/>
                </a:lnTo>
                <a:lnTo>
                  <a:pt x="928" y="2"/>
                </a:lnTo>
                <a:lnTo>
                  <a:pt x="928" y="3"/>
                </a:lnTo>
                <a:lnTo>
                  <a:pt x="927" y="3"/>
                </a:lnTo>
                <a:lnTo>
                  <a:pt x="927" y="4"/>
                </a:lnTo>
                <a:lnTo>
                  <a:pt x="927" y="4"/>
                </a:lnTo>
                <a:close/>
                <a:moveTo>
                  <a:pt x="884" y="4"/>
                </a:moveTo>
                <a:lnTo>
                  <a:pt x="860" y="4"/>
                </a:lnTo>
                <a:lnTo>
                  <a:pt x="860" y="3"/>
                </a:lnTo>
                <a:lnTo>
                  <a:pt x="858" y="3"/>
                </a:lnTo>
                <a:lnTo>
                  <a:pt x="858" y="2"/>
                </a:lnTo>
                <a:lnTo>
                  <a:pt x="858" y="2"/>
                </a:lnTo>
                <a:lnTo>
                  <a:pt x="858" y="1"/>
                </a:lnTo>
                <a:lnTo>
                  <a:pt x="858" y="1"/>
                </a:lnTo>
                <a:lnTo>
                  <a:pt x="860" y="0"/>
                </a:lnTo>
                <a:lnTo>
                  <a:pt x="860" y="0"/>
                </a:lnTo>
                <a:lnTo>
                  <a:pt x="884" y="0"/>
                </a:lnTo>
                <a:lnTo>
                  <a:pt x="885" y="0"/>
                </a:lnTo>
                <a:lnTo>
                  <a:pt x="885" y="1"/>
                </a:lnTo>
                <a:lnTo>
                  <a:pt x="886" y="1"/>
                </a:lnTo>
                <a:lnTo>
                  <a:pt x="886" y="2"/>
                </a:lnTo>
                <a:lnTo>
                  <a:pt x="886" y="2"/>
                </a:lnTo>
                <a:lnTo>
                  <a:pt x="885" y="3"/>
                </a:lnTo>
                <a:lnTo>
                  <a:pt x="885" y="3"/>
                </a:lnTo>
                <a:lnTo>
                  <a:pt x="884" y="4"/>
                </a:lnTo>
                <a:lnTo>
                  <a:pt x="884" y="4"/>
                </a:lnTo>
                <a:close/>
                <a:moveTo>
                  <a:pt x="842" y="4"/>
                </a:moveTo>
                <a:lnTo>
                  <a:pt x="818" y="4"/>
                </a:lnTo>
                <a:lnTo>
                  <a:pt x="816" y="3"/>
                </a:lnTo>
                <a:lnTo>
                  <a:pt x="816" y="3"/>
                </a:lnTo>
                <a:lnTo>
                  <a:pt x="815" y="2"/>
                </a:lnTo>
                <a:lnTo>
                  <a:pt x="815" y="2"/>
                </a:lnTo>
                <a:lnTo>
                  <a:pt x="815" y="1"/>
                </a:lnTo>
                <a:lnTo>
                  <a:pt x="816" y="1"/>
                </a:lnTo>
                <a:lnTo>
                  <a:pt x="816" y="0"/>
                </a:lnTo>
                <a:lnTo>
                  <a:pt x="818" y="0"/>
                </a:lnTo>
                <a:lnTo>
                  <a:pt x="842" y="0"/>
                </a:lnTo>
                <a:lnTo>
                  <a:pt x="842" y="0"/>
                </a:lnTo>
                <a:lnTo>
                  <a:pt x="843" y="1"/>
                </a:lnTo>
                <a:lnTo>
                  <a:pt x="843" y="1"/>
                </a:lnTo>
                <a:lnTo>
                  <a:pt x="844" y="2"/>
                </a:lnTo>
                <a:lnTo>
                  <a:pt x="843" y="2"/>
                </a:lnTo>
                <a:lnTo>
                  <a:pt x="843" y="3"/>
                </a:lnTo>
                <a:lnTo>
                  <a:pt x="842" y="3"/>
                </a:lnTo>
                <a:lnTo>
                  <a:pt x="842" y="4"/>
                </a:lnTo>
                <a:lnTo>
                  <a:pt x="842" y="4"/>
                </a:lnTo>
                <a:close/>
                <a:moveTo>
                  <a:pt x="799" y="4"/>
                </a:moveTo>
                <a:lnTo>
                  <a:pt x="774" y="4"/>
                </a:lnTo>
                <a:lnTo>
                  <a:pt x="774" y="3"/>
                </a:lnTo>
                <a:lnTo>
                  <a:pt x="773" y="3"/>
                </a:lnTo>
                <a:lnTo>
                  <a:pt x="773" y="2"/>
                </a:lnTo>
                <a:lnTo>
                  <a:pt x="773" y="2"/>
                </a:lnTo>
                <a:lnTo>
                  <a:pt x="773" y="1"/>
                </a:lnTo>
                <a:lnTo>
                  <a:pt x="773" y="1"/>
                </a:lnTo>
                <a:lnTo>
                  <a:pt x="774" y="0"/>
                </a:lnTo>
                <a:lnTo>
                  <a:pt x="774" y="0"/>
                </a:lnTo>
                <a:lnTo>
                  <a:pt x="799" y="0"/>
                </a:lnTo>
                <a:lnTo>
                  <a:pt x="800" y="0"/>
                </a:lnTo>
                <a:lnTo>
                  <a:pt x="801" y="1"/>
                </a:lnTo>
                <a:lnTo>
                  <a:pt x="801" y="1"/>
                </a:lnTo>
                <a:lnTo>
                  <a:pt x="801" y="2"/>
                </a:lnTo>
                <a:lnTo>
                  <a:pt x="801" y="2"/>
                </a:lnTo>
                <a:lnTo>
                  <a:pt x="801" y="3"/>
                </a:lnTo>
                <a:lnTo>
                  <a:pt x="800" y="3"/>
                </a:lnTo>
                <a:lnTo>
                  <a:pt x="799" y="4"/>
                </a:lnTo>
                <a:lnTo>
                  <a:pt x="799" y="4"/>
                </a:lnTo>
                <a:close/>
                <a:moveTo>
                  <a:pt x="757" y="4"/>
                </a:moveTo>
                <a:lnTo>
                  <a:pt x="733" y="4"/>
                </a:lnTo>
                <a:lnTo>
                  <a:pt x="731" y="3"/>
                </a:lnTo>
                <a:lnTo>
                  <a:pt x="731" y="3"/>
                </a:lnTo>
                <a:lnTo>
                  <a:pt x="730" y="2"/>
                </a:lnTo>
                <a:lnTo>
                  <a:pt x="730" y="2"/>
                </a:lnTo>
                <a:lnTo>
                  <a:pt x="730" y="1"/>
                </a:lnTo>
                <a:lnTo>
                  <a:pt x="731" y="1"/>
                </a:lnTo>
                <a:lnTo>
                  <a:pt x="731" y="0"/>
                </a:lnTo>
                <a:lnTo>
                  <a:pt x="733" y="0"/>
                </a:lnTo>
                <a:lnTo>
                  <a:pt x="757" y="0"/>
                </a:lnTo>
                <a:lnTo>
                  <a:pt x="758" y="0"/>
                </a:lnTo>
                <a:lnTo>
                  <a:pt x="758" y="1"/>
                </a:lnTo>
                <a:lnTo>
                  <a:pt x="758" y="1"/>
                </a:lnTo>
                <a:lnTo>
                  <a:pt x="759" y="2"/>
                </a:lnTo>
                <a:lnTo>
                  <a:pt x="758" y="2"/>
                </a:lnTo>
                <a:lnTo>
                  <a:pt x="758" y="3"/>
                </a:lnTo>
                <a:lnTo>
                  <a:pt x="758" y="3"/>
                </a:lnTo>
                <a:lnTo>
                  <a:pt x="757" y="4"/>
                </a:lnTo>
                <a:lnTo>
                  <a:pt x="757" y="4"/>
                </a:lnTo>
                <a:close/>
                <a:moveTo>
                  <a:pt x="715" y="4"/>
                </a:moveTo>
                <a:lnTo>
                  <a:pt x="691" y="4"/>
                </a:lnTo>
                <a:lnTo>
                  <a:pt x="689" y="3"/>
                </a:lnTo>
                <a:lnTo>
                  <a:pt x="688" y="3"/>
                </a:lnTo>
                <a:lnTo>
                  <a:pt x="688" y="2"/>
                </a:lnTo>
                <a:lnTo>
                  <a:pt x="688" y="1"/>
                </a:lnTo>
                <a:lnTo>
                  <a:pt x="689" y="0"/>
                </a:lnTo>
                <a:lnTo>
                  <a:pt x="691" y="0"/>
                </a:lnTo>
                <a:lnTo>
                  <a:pt x="715" y="0"/>
                </a:lnTo>
                <a:lnTo>
                  <a:pt x="715" y="0"/>
                </a:lnTo>
                <a:lnTo>
                  <a:pt x="716" y="1"/>
                </a:lnTo>
                <a:lnTo>
                  <a:pt x="716" y="1"/>
                </a:lnTo>
                <a:lnTo>
                  <a:pt x="716" y="2"/>
                </a:lnTo>
                <a:lnTo>
                  <a:pt x="716" y="2"/>
                </a:lnTo>
                <a:lnTo>
                  <a:pt x="716" y="3"/>
                </a:lnTo>
                <a:lnTo>
                  <a:pt x="715" y="3"/>
                </a:lnTo>
                <a:lnTo>
                  <a:pt x="715" y="4"/>
                </a:lnTo>
                <a:lnTo>
                  <a:pt x="715" y="4"/>
                </a:lnTo>
                <a:close/>
                <a:moveTo>
                  <a:pt x="672" y="4"/>
                </a:moveTo>
                <a:lnTo>
                  <a:pt x="648" y="4"/>
                </a:lnTo>
                <a:lnTo>
                  <a:pt x="646" y="3"/>
                </a:lnTo>
                <a:lnTo>
                  <a:pt x="646" y="3"/>
                </a:lnTo>
                <a:lnTo>
                  <a:pt x="646" y="2"/>
                </a:lnTo>
                <a:lnTo>
                  <a:pt x="646" y="2"/>
                </a:lnTo>
                <a:lnTo>
                  <a:pt x="646" y="1"/>
                </a:lnTo>
                <a:lnTo>
                  <a:pt x="646" y="1"/>
                </a:lnTo>
                <a:lnTo>
                  <a:pt x="646" y="0"/>
                </a:lnTo>
                <a:lnTo>
                  <a:pt x="648" y="0"/>
                </a:lnTo>
                <a:lnTo>
                  <a:pt x="672" y="0"/>
                </a:lnTo>
                <a:lnTo>
                  <a:pt x="673" y="0"/>
                </a:lnTo>
                <a:lnTo>
                  <a:pt x="673" y="1"/>
                </a:lnTo>
                <a:lnTo>
                  <a:pt x="674" y="1"/>
                </a:lnTo>
                <a:lnTo>
                  <a:pt x="674" y="2"/>
                </a:lnTo>
                <a:lnTo>
                  <a:pt x="674" y="2"/>
                </a:lnTo>
                <a:lnTo>
                  <a:pt x="673" y="3"/>
                </a:lnTo>
                <a:lnTo>
                  <a:pt x="673" y="3"/>
                </a:lnTo>
                <a:lnTo>
                  <a:pt x="672" y="4"/>
                </a:lnTo>
                <a:lnTo>
                  <a:pt x="672" y="4"/>
                </a:lnTo>
                <a:close/>
                <a:moveTo>
                  <a:pt x="630" y="4"/>
                </a:moveTo>
                <a:lnTo>
                  <a:pt x="606" y="4"/>
                </a:lnTo>
                <a:lnTo>
                  <a:pt x="604" y="3"/>
                </a:lnTo>
                <a:lnTo>
                  <a:pt x="604" y="3"/>
                </a:lnTo>
                <a:lnTo>
                  <a:pt x="603" y="2"/>
                </a:lnTo>
                <a:lnTo>
                  <a:pt x="603" y="2"/>
                </a:lnTo>
                <a:lnTo>
                  <a:pt x="603" y="1"/>
                </a:lnTo>
                <a:lnTo>
                  <a:pt x="604" y="1"/>
                </a:lnTo>
                <a:lnTo>
                  <a:pt x="604" y="0"/>
                </a:lnTo>
                <a:lnTo>
                  <a:pt x="606" y="0"/>
                </a:lnTo>
                <a:lnTo>
                  <a:pt x="630" y="0"/>
                </a:lnTo>
                <a:lnTo>
                  <a:pt x="630" y="0"/>
                </a:lnTo>
                <a:lnTo>
                  <a:pt x="631" y="1"/>
                </a:lnTo>
                <a:lnTo>
                  <a:pt x="631" y="1"/>
                </a:lnTo>
                <a:lnTo>
                  <a:pt x="631" y="2"/>
                </a:lnTo>
                <a:lnTo>
                  <a:pt x="631" y="2"/>
                </a:lnTo>
                <a:lnTo>
                  <a:pt x="631" y="3"/>
                </a:lnTo>
                <a:lnTo>
                  <a:pt x="630" y="3"/>
                </a:lnTo>
                <a:lnTo>
                  <a:pt x="630" y="4"/>
                </a:lnTo>
                <a:lnTo>
                  <a:pt x="630" y="4"/>
                </a:lnTo>
                <a:close/>
                <a:moveTo>
                  <a:pt x="587" y="4"/>
                </a:moveTo>
                <a:lnTo>
                  <a:pt x="563" y="4"/>
                </a:lnTo>
                <a:lnTo>
                  <a:pt x="563" y="3"/>
                </a:lnTo>
                <a:lnTo>
                  <a:pt x="561" y="3"/>
                </a:lnTo>
                <a:lnTo>
                  <a:pt x="561" y="2"/>
                </a:lnTo>
                <a:lnTo>
                  <a:pt x="561" y="2"/>
                </a:lnTo>
                <a:lnTo>
                  <a:pt x="561" y="1"/>
                </a:lnTo>
                <a:lnTo>
                  <a:pt x="561" y="1"/>
                </a:lnTo>
                <a:lnTo>
                  <a:pt x="563" y="0"/>
                </a:lnTo>
                <a:lnTo>
                  <a:pt x="563" y="0"/>
                </a:lnTo>
                <a:lnTo>
                  <a:pt x="587" y="0"/>
                </a:lnTo>
                <a:lnTo>
                  <a:pt x="588" y="0"/>
                </a:lnTo>
                <a:lnTo>
                  <a:pt x="589" y="1"/>
                </a:lnTo>
                <a:lnTo>
                  <a:pt x="589" y="1"/>
                </a:lnTo>
                <a:lnTo>
                  <a:pt x="589" y="2"/>
                </a:lnTo>
                <a:lnTo>
                  <a:pt x="589" y="2"/>
                </a:lnTo>
                <a:lnTo>
                  <a:pt x="589" y="3"/>
                </a:lnTo>
                <a:lnTo>
                  <a:pt x="588" y="3"/>
                </a:lnTo>
                <a:lnTo>
                  <a:pt x="587" y="4"/>
                </a:lnTo>
                <a:lnTo>
                  <a:pt x="587" y="4"/>
                </a:lnTo>
                <a:close/>
                <a:moveTo>
                  <a:pt x="545" y="4"/>
                </a:moveTo>
                <a:lnTo>
                  <a:pt x="521" y="4"/>
                </a:lnTo>
                <a:lnTo>
                  <a:pt x="519" y="3"/>
                </a:lnTo>
                <a:lnTo>
                  <a:pt x="519" y="3"/>
                </a:lnTo>
                <a:lnTo>
                  <a:pt x="518" y="2"/>
                </a:lnTo>
                <a:lnTo>
                  <a:pt x="518" y="2"/>
                </a:lnTo>
                <a:lnTo>
                  <a:pt x="518" y="1"/>
                </a:lnTo>
                <a:lnTo>
                  <a:pt x="519" y="1"/>
                </a:lnTo>
                <a:lnTo>
                  <a:pt x="519" y="0"/>
                </a:lnTo>
                <a:lnTo>
                  <a:pt x="521" y="0"/>
                </a:lnTo>
                <a:lnTo>
                  <a:pt x="545" y="0"/>
                </a:lnTo>
                <a:lnTo>
                  <a:pt x="546" y="0"/>
                </a:lnTo>
                <a:lnTo>
                  <a:pt x="546" y="1"/>
                </a:lnTo>
                <a:lnTo>
                  <a:pt x="546" y="1"/>
                </a:lnTo>
                <a:lnTo>
                  <a:pt x="547" y="2"/>
                </a:lnTo>
                <a:lnTo>
                  <a:pt x="546" y="2"/>
                </a:lnTo>
                <a:lnTo>
                  <a:pt x="546" y="3"/>
                </a:lnTo>
                <a:lnTo>
                  <a:pt x="546" y="3"/>
                </a:lnTo>
                <a:lnTo>
                  <a:pt x="545" y="4"/>
                </a:lnTo>
                <a:lnTo>
                  <a:pt x="545" y="4"/>
                </a:lnTo>
                <a:close/>
                <a:moveTo>
                  <a:pt x="503" y="4"/>
                </a:moveTo>
                <a:lnTo>
                  <a:pt x="479" y="4"/>
                </a:lnTo>
                <a:lnTo>
                  <a:pt x="477" y="3"/>
                </a:lnTo>
                <a:lnTo>
                  <a:pt x="476" y="3"/>
                </a:lnTo>
                <a:lnTo>
                  <a:pt x="476" y="2"/>
                </a:lnTo>
                <a:lnTo>
                  <a:pt x="476" y="2"/>
                </a:lnTo>
                <a:lnTo>
                  <a:pt x="476" y="1"/>
                </a:lnTo>
                <a:lnTo>
                  <a:pt x="476" y="1"/>
                </a:lnTo>
                <a:lnTo>
                  <a:pt x="477" y="0"/>
                </a:lnTo>
                <a:lnTo>
                  <a:pt x="479" y="0"/>
                </a:lnTo>
                <a:lnTo>
                  <a:pt x="503" y="0"/>
                </a:lnTo>
                <a:lnTo>
                  <a:pt x="503" y="0"/>
                </a:lnTo>
                <a:lnTo>
                  <a:pt x="504" y="1"/>
                </a:lnTo>
                <a:lnTo>
                  <a:pt x="504" y="2"/>
                </a:lnTo>
                <a:lnTo>
                  <a:pt x="504" y="3"/>
                </a:lnTo>
                <a:lnTo>
                  <a:pt x="503" y="3"/>
                </a:lnTo>
                <a:lnTo>
                  <a:pt x="503" y="4"/>
                </a:lnTo>
                <a:lnTo>
                  <a:pt x="503" y="4"/>
                </a:lnTo>
                <a:close/>
                <a:moveTo>
                  <a:pt x="460" y="4"/>
                </a:moveTo>
                <a:lnTo>
                  <a:pt x="436" y="4"/>
                </a:lnTo>
                <a:lnTo>
                  <a:pt x="434" y="3"/>
                </a:lnTo>
                <a:lnTo>
                  <a:pt x="434" y="3"/>
                </a:lnTo>
                <a:lnTo>
                  <a:pt x="434" y="2"/>
                </a:lnTo>
                <a:lnTo>
                  <a:pt x="434" y="2"/>
                </a:lnTo>
                <a:lnTo>
                  <a:pt x="434" y="1"/>
                </a:lnTo>
                <a:lnTo>
                  <a:pt x="434" y="1"/>
                </a:lnTo>
                <a:lnTo>
                  <a:pt x="434" y="0"/>
                </a:lnTo>
                <a:lnTo>
                  <a:pt x="436" y="0"/>
                </a:lnTo>
                <a:lnTo>
                  <a:pt x="460" y="0"/>
                </a:lnTo>
                <a:lnTo>
                  <a:pt x="461" y="0"/>
                </a:lnTo>
                <a:lnTo>
                  <a:pt x="461" y="1"/>
                </a:lnTo>
                <a:lnTo>
                  <a:pt x="462" y="1"/>
                </a:lnTo>
                <a:lnTo>
                  <a:pt x="462" y="2"/>
                </a:lnTo>
                <a:lnTo>
                  <a:pt x="462" y="2"/>
                </a:lnTo>
                <a:lnTo>
                  <a:pt x="461" y="3"/>
                </a:lnTo>
                <a:lnTo>
                  <a:pt x="461" y="3"/>
                </a:lnTo>
                <a:lnTo>
                  <a:pt x="460" y="4"/>
                </a:lnTo>
                <a:lnTo>
                  <a:pt x="460" y="4"/>
                </a:lnTo>
                <a:close/>
                <a:moveTo>
                  <a:pt x="418" y="4"/>
                </a:moveTo>
                <a:lnTo>
                  <a:pt x="394" y="4"/>
                </a:lnTo>
                <a:lnTo>
                  <a:pt x="392" y="3"/>
                </a:lnTo>
                <a:lnTo>
                  <a:pt x="392" y="3"/>
                </a:lnTo>
                <a:lnTo>
                  <a:pt x="391" y="2"/>
                </a:lnTo>
                <a:lnTo>
                  <a:pt x="391" y="2"/>
                </a:lnTo>
                <a:lnTo>
                  <a:pt x="391" y="1"/>
                </a:lnTo>
                <a:lnTo>
                  <a:pt x="392" y="1"/>
                </a:lnTo>
                <a:lnTo>
                  <a:pt x="392" y="0"/>
                </a:lnTo>
                <a:lnTo>
                  <a:pt x="394" y="0"/>
                </a:lnTo>
                <a:lnTo>
                  <a:pt x="418" y="0"/>
                </a:lnTo>
                <a:lnTo>
                  <a:pt x="418" y="0"/>
                </a:lnTo>
                <a:lnTo>
                  <a:pt x="419" y="1"/>
                </a:lnTo>
                <a:lnTo>
                  <a:pt x="419" y="1"/>
                </a:lnTo>
                <a:lnTo>
                  <a:pt x="419" y="2"/>
                </a:lnTo>
                <a:lnTo>
                  <a:pt x="419" y="2"/>
                </a:lnTo>
                <a:lnTo>
                  <a:pt x="419" y="3"/>
                </a:lnTo>
                <a:lnTo>
                  <a:pt x="418" y="3"/>
                </a:lnTo>
                <a:lnTo>
                  <a:pt x="418" y="4"/>
                </a:lnTo>
                <a:lnTo>
                  <a:pt x="418" y="4"/>
                </a:lnTo>
                <a:close/>
                <a:moveTo>
                  <a:pt x="375" y="4"/>
                </a:moveTo>
                <a:lnTo>
                  <a:pt x="351" y="4"/>
                </a:lnTo>
                <a:lnTo>
                  <a:pt x="351" y="3"/>
                </a:lnTo>
                <a:lnTo>
                  <a:pt x="349" y="3"/>
                </a:lnTo>
                <a:lnTo>
                  <a:pt x="349" y="2"/>
                </a:lnTo>
                <a:lnTo>
                  <a:pt x="349" y="2"/>
                </a:lnTo>
                <a:lnTo>
                  <a:pt x="349" y="1"/>
                </a:lnTo>
                <a:lnTo>
                  <a:pt x="349" y="1"/>
                </a:lnTo>
                <a:lnTo>
                  <a:pt x="351" y="0"/>
                </a:lnTo>
                <a:lnTo>
                  <a:pt x="351" y="0"/>
                </a:lnTo>
                <a:lnTo>
                  <a:pt x="375" y="0"/>
                </a:lnTo>
                <a:lnTo>
                  <a:pt x="376" y="0"/>
                </a:lnTo>
                <a:lnTo>
                  <a:pt x="377" y="1"/>
                </a:lnTo>
                <a:lnTo>
                  <a:pt x="377" y="1"/>
                </a:lnTo>
                <a:lnTo>
                  <a:pt x="377" y="2"/>
                </a:lnTo>
                <a:lnTo>
                  <a:pt x="377" y="2"/>
                </a:lnTo>
                <a:lnTo>
                  <a:pt x="377" y="3"/>
                </a:lnTo>
                <a:lnTo>
                  <a:pt x="376" y="3"/>
                </a:lnTo>
                <a:lnTo>
                  <a:pt x="375" y="4"/>
                </a:lnTo>
                <a:lnTo>
                  <a:pt x="375" y="4"/>
                </a:lnTo>
                <a:close/>
                <a:moveTo>
                  <a:pt x="333" y="4"/>
                </a:moveTo>
                <a:lnTo>
                  <a:pt x="309" y="4"/>
                </a:lnTo>
                <a:lnTo>
                  <a:pt x="307" y="3"/>
                </a:lnTo>
                <a:lnTo>
                  <a:pt x="307" y="3"/>
                </a:lnTo>
                <a:lnTo>
                  <a:pt x="306" y="2"/>
                </a:lnTo>
                <a:lnTo>
                  <a:pt x="306" y="2"/>
                </a:lnTo>
                <a:lnTo>
                  <a:pt x="306" y="1"/>
                </a:lnTo>
                <a:lnTo>
                  <a:pt x="307" y="1"/>
                </a:lnTo>
                <a:lnTo>
                  <a:pt x="307" y="0"/>
                </a:lnTo>
                <a:lnTo>
                  <a:pt x="309" y="0"/>
                </a:lnTo>
                <a:lnTo>
                  <a:pt x="333" y="0"/>
                </a:lnTo>
                <a:lnTo>
                  <a:pt x="333" y="0"/>
                </a:lnTo>
                <a:lnTo>
                  <a:pt x="334" y="1"/>
                </a:lnTo>
                <a:lnTo>
                  <a:pt x="334" y="1"/>
                </a:lnTo>
                <a:lnTo>
                  <a:pt x="335" y="2"/>
                </a:lnTo>
                <a:lnTo>
                  <a:pt x="334" y="2"/>
                </a:lnTo>
                <a:lnTo>
                  <a:pt x="334" y="3"/>
                </a:lnTo>
                <a:lnTo>
                  <a:pt x="333" y="3"/>
                </a:lnTo>
                <a:lnTo>
                  <a:pt x="333" y="4"/>
                </a:lnTo>
                <a:lnTo>
                  <a:pt x="333" y="4"/>
                </a:lnTo>
                <a:close/>
                <a:moveTo>
                  <a:pt x="291" y="4"/>
                </a:moveTo>
                <a:lnTo>
                  <a:pt x="267" y="4"/>
                </a:lnTo>
                <a:lnTo>
                  <a:pt x="266" y="3"/>
                </a:lnTo>
                <a:lnTo>
                  <a:pt x="264" y="3"/>
                </a:lnTo>
                <a:lnTo>
                  <a:pt x="264" y="2"/>
                </a:lnTo>
                <a:lnTo>
                  <a:pt x="264" y="2"/>
                </a:lnTo>
                <a:lnTo>
                  <a:pt x="264" y="1"/>
                </a:lnTo>
                <a:lnTo>
                  <a:pt x="264" y="1"/>
                </a:lnTo>
                <a:lnTo>
                  <a:pt x="266" y="0"/>
                </a:lnTo>
                <a:lnTo>
                  <a:pt x="267" y="0"/>
                </a:lnTo>
                <a:lnTo>
                  <a:pt x="291" y="0"/>
                </a:lnTo>
                <a:lnTo>
                  <a:pt x="291" y="0"/>
                </a:lnTo>
                <a:lnTo>
                  <a:pt x="292" y="1"/>
                </a:lnTo>
                <a:lnTo>
                  <a:pt x="292" y="1"/>
                </a:lnTo>
                <a:lnTo>
                  <a:pt x="292" y="2"/>
                </a:lnTo>
                <a:lnTo>
                  <a:pt x="292" y="2"/>
                </a:lnTo>
                <a:lnTo>
                  <a:pt x="292" y="3"/>
                </a:lnTo>
                <a:lnTo>
                  <a:pt x="291" y="3"/>
                </a:lnTo>
                <a:lnTo>
                  <a:pt x="291" y="4"/>
                </a:lnTo>
                <a:lnTo>
                  <a:pt x="291" y="4"/>
                </a:lnTo>
                <a:close/>
                <a:moveTo>
                  <a:pt x="248" y="4"/>
                </a:moveTo>
                <a:lnTo>
                  <a:pt x="224" y="4"/>
                </a:lnTo>
                <a:lnTo>
                  <a:pt x="222" y="3"/>
                </a:lnTo>
                <a:lnTo>
                  <a:pt x="222" y="3"/>
                </a:lnTo>
                <a:lnTo>
                  <a:pt x="222" y="2"/>
                </a:lnTo>
                <a:lnTo>
                  <a:pt x="222" y="1"/>
                </a:lnTo>
                <a:lnTo>
                  <a:pt x="222" y="0"/>
                </a:lnTo>
                <a:lnTo>
                  <a:pt x="224" y="0"/>
                </a:lnTo>
                <a:lnTo>
                  <a:pt x="248" y="0"/>
                </a:lnTo>
                <a:lnTo>
                  <a:pt x="249" y="0"/>
                </a:lnTo>
                <a:lnTo>
                  <a:pt x="249" y="1"/>
                </a:lnTo>
                <a:lnTo>
                  <a:pt x="250" y="1"/>
                </a:lnTo>
                <a:lnTo>
                  <a:pt x="250" y="2"/>
                </a:lnTo>
                <a:lnTo>
                  <a:pt x="250" y="2"/>
                </a:lnTo>
                <a:lnTo>
                  <a:pt x="249" y="3"/>
                </a:lnTo>
                <a:lnTo>
                  <a:pt x="249" y="3"/>
                </a:lnTo>
                <a:lnTo>
                  <a:pt x="248" y="4"/>
                </a:lnTo>
                <a:lnTo>
                  <a:pt x="248" y="4"/>
                </a:lnTo>
                <a:close/>
                <a:moveTo>
                  <a:pt x="206" y="4"/>
                </a:moveTo>
                <a:lnTo>
                  <a:pt x="182" y="4"/>
                </a:lnTo>
                <a:lnTo>
                  <a:pt x="180" y="3"/>
                </a:lnTo>
                <a:lnTo>
                  <a:pt x="179" y="3"/>
                </a:lnTo>
                <a:lnTo>
                  <a:pt x="179" y="2"/>
                </a:lnTo>
                <a:lnTo>
                  <a:pt x="179" y="2"/>
                </a:lnTo>
                <a:lnTo>
                  <a:pt x="179" y="1"/>
                </a:lnTo>
                <a:lnTo>
                  <a:pt x="179" y="1"/>
                </a:lnTo>
                <a:lnTo>
                  <a:pt x="180" y="0"/>
                </a:lnTo>
                <a:lnTo>
                  <a:pt x="182" y="0"/>
                </a:lnTo>
                <a:lnTo>
                  <a:pt x="206" y="0"/>
                </a:lnTo>
                <a:lnTo>
                  <a:pt x="206" y="0"/>
                </a:lnTo>
                <a:lnTo>
                  <a:pt x="207" y="1"/>
                </a:lnTo>
                <a:lnTo>
                  <a:pt x="207" y="1"/>
                </a:lnTo>
                <a:lnTo>
                  <a:pt x="207" y="2"/>
                </a:lnTo>
                <a:lnTo>
                  <a:pt x="207" y="2"/>
                </a:lnTo>
                <a:lnTo>
                  <a:pt x="207" y="3"/>
                </a:lnTo>
                <a:lnTo>
                  <a:pt x="206" y="3"/>
                </a:lnTo>
                <a:lnTo>
                  <a:pt x="206" y="4"/>
                </a:lnTo>
                <a:lnTo>
                  <a:pt x="206" y="4"/>
                </a:lnTo>
                <a:close/>
                <a:moveTo>
                  <a:pt x="163" y="4"/>
                </a:moveTo>
                <a:lnTo>
                  <a:pt x="139" y="4"/>
                </a:lnTo>
                <a:lnTo>
                  <a:pt x="139" y="3"/>
                </a:lnTo>
                <a:lnTo>
                  <a:pt x="137" y="3"/>
                </a:lnTo>
                <a:lnTo>
                  <a:pt x="137" y="2"/>
                </a:lnTo>
                <a:lnTo>
                  <a:pt x="137" y="2"/>
                </a:lnTo>
                <a:lnTo>
                  <a:pt x="137" y="1"/>
                </a:lnTo>
                <a:lnTo>
                  <a:pt x="137" y="1"/>
                </a:lnTo>
                <a:lnTo>
                  <a:pt x="139" y="0"/>
                </a:lnTo>
                <a:lnTo>
                  <a:pt x="139" y="0"/>
                </a:lnTo>
                <a:lnTo>
                  <a:pt x="163" y="0"/>
                </a:lnTo>
                <a:lnTo>
                  <a:pt x="164" y="0"/>
                </a:lnTo>
                <a:lnTo>
                  <a:pt x="164" y="1"/>
                </a:lnTo>
                <a:lnTo>
                  <a:pt x="165" y="1"/>
                </a:lnTo>
                <a:lnTo>
                  <a:pt x="165" y="2"/>
                </a:lnTo>
                <a:lnTo>
                  <a:pt x="165" y="2"/>
                </a:lnTo>
                <a:lnTo>
                  <a:pt x="164" y="3"/>
                </a:lnTo>
                <a:lnTo>
                  <a:pt x="164" y="3"/>
                </a:lnTo>
                <a:lnTo>
                  <a:pt x="163" y="4"/>
                </a:lnTo>
                <a:lnTo>
                  <a:pt x="163" y="4"/>
                </a:lnTo>
                <a:close/>
                <a:moveTo>
                  <a:pt x="121" y="4"/>
                </a:moveTo>
                <a:lnTo>
                  <a:pt x="97" y="4"/>
                </a:lnTo>
                <a:lnTo>
                  <a:pt x="95" y="3"/>
                </a:lnTo>
                <a:lnTo>
                  <a:pt x="95" y="3"/>
                </a:lnTo>
                <a:lnTo>
                  <a:pt x="94" y="2"/>
                </a:lnTo>
                <a:lnTo>
                  <a:pt x="94" y="2"/>
                </a:lnTo>
                <a:lnTo>
                  <a:pt x="94" y="1"/>
                </a:lnTo>
                <a:lnTo>
                  <a:pt x="95" y="1"/>
                </a:lnTo>
                <a:lnTo>
                  <a:pt x="95" y="0"/>
                </a:lnTo>
                <a:lnTo>
                  <a:pt x="97" y="0"/>
                </a:lnTo>
                <a:lnTo>
                  <a:pt x="121" y="0"/>
                </a:lnTo>
                <a:lnTo>
                  <a:pt x="121" y="0"/>
                </a:lnTo>
                <a:lnTo>
                  <a:pt x="122" y="1"/>
                </a:lnTo>
                <a:lnTo>
                  <a:pt x="122" y="1"/>
                </a:lnTo>
                <a:lnTo>
                  <a:pt x="123" y="2"/>
                </a:lnTo>
                <a:lnTo>
                  <a:pt x="122" y="2"/>
                </a:lnTo>
                <a:lnTo>
                  <a:pt x="122" y="3"/>
                </a:lnTo>
                <a:lnTo>
                  <a:pt x="121" y="3"/>
                </a:lnTo>
                <a:lnTo>
                  <a:pt x="121" y="4"/>
                </a:lnTo>
                <a:lnTo>
                  <a:pt x="121" y="4"/>
                </a:lnTo>
                <a:close/>
                <a:moveTo>
                  <a:pt x="79" y="4"/>
                </a:moveTo>
                <a:lnTo>
                  <a:pt x="55" y="4"/>
                </a:lnTo>
                <a:lnTo>
                  <a:pt x="54" y="3"/>
                </a:lnTo>
                <a:lnTo>
                  <a:pt x="52" y="3"/>
                </a:lnTo>
                <a:lnTo>
                  <a:pt x="52" y="2"/>
                </a:lnTo>
                <a:lnTo>
                  <a:pt x="52" y="2"/>
                </a:lnTo>
                <a:lnTo>
                  <a:pt x="52" y="1"/>
                </a:lnTo>
                <a:lnTo>
                  <a:pt x="52" y="1"/>
                </a:lnTo>
                <a:lnTo>
                  <a:pt x="54" y="0"/>
                </a:lnTo>
                <a:lnTo>
                  <a:pt x="55" y="0"/>
                </a:lnTo>
                <a:lnTo>
                  <a:pt x="79" y="0"/>
                </a:lnTo>
                <a:lnTo>
                  <a:pt x="79" y="0"/>
                </a:lnTo>
                <a:lnTo>
                  <a:pt x="80" y="1"/>
                </a:lnTo>
                <a:lnTo>
                  <a:pt x="80" y="1"/>
                </a:lnTo>
                <a:lnTo>
                  <a:pt x="80" y="2"/>
                </a:lnTo>
                <a:lnTo>
                  <a:pt x="80" y="2"/>
                </a:lnTo>
                <a:lnTo>
                  <a:pt x="80" y="3"/>
                </a:lnTo>
                <a:lnTo>
                  <a:pt x="79" y="3"/>
                </a:lnTo>
                <a:lnTo>
                  <a:pt x="79" y="4"/>
                </a:lnTo>
                <a:lnTo>
                  <a:pt x="79" y="4"/>
                </a:lnTo>
                <a:close/>
                <a:moveTo>
                  <a:pt x="36" y="4"/>
                </a:moveTo>
                <a:lnTo>
                  <a:pt x="12" y="4"/>
                </a:lnTo>
                <a:lnTo>
                  <a:pt x="10" y="3"/>
                </a:lnTo>
                <a:lnTo>
                  <a:pt x="10" y="3"/>
                </a:lnTo>
                <a:lnTo>
                  <a:pt x="9" y="2"/>
                </a:lnTo>
                <a:lnTo>
                  <a:pt x="9" y="2"/>
                </a:lnTo>
                <a:lnTo>
                  <a:pt x="9" y="1"/>
                </a:lnTo>
                <a:lnTo>
                  <a:pt x="10" y="1"/>
                </a:lnTo>
                <a:lnTo>
                  <a:pt x="10" y="0"/>
                </a:lnTo>
                <a:lnTo>
                  <a:pt x="12" y="0"/>
                </a:lnTo>
                <a:lnTo>
                  <a:pt x="36" y="0"/>
                </a:lnTo>
                <a:lnTo>
                  <a:pt x="37" y="0"/>
                </a:lnTo>
                <a:lnTo>
                  <a:pt x="37" y="1"/>
                </a:lnTo>
                <a:lnTo>
                  <a:pt x="38" y="2"/>
                </a:lnTo>
                <a:lnTo>
                  <a:pt x="37" y="3"/>
                </a:lnTo>
                <a:lnTo>
                  <a:pt x="37" y="3"/>
                </a:lnTo>
                <a:lnTo>
                  <a:pt x="36" y="4"/>
                </a:lnTo>
                <a:lnTo>
                  <a:pt x="36" y="4"/>
                </a:lnTo>
                <a:close/>
              </a:path>
            </a:pathLst>
          </a:custGeom>
          <a:solidFill>
            <a:srgbClr val="000000"/>
          </a:solidFill>
          <a:ln w="25400">
            <a:solidFill>
              <a:srgbClr val="000000"/>
            </a:solidFill>
            <a:prstDash val="solid"/>
            <a:round/>
            <a:headEnd/>
            <a:tailEnd/>
          </a:ln>
        </p:spPr>
        <p:txBody>
          <a:bodyPr/>
          <a:lstStyle/>
          <a:p>
            <a:endParaRPr lang="en-US"/>
          </a:p>
        </p:txBody>
      </p:sp>
      <p:sp>
        <p:nvSpPr>
          <p:cNvPr id="313386" name="Freeform 42">
            <a:extLst>
              <a:ext uri="{FF2B5EF4-FFF2-40B4-BE49-F238E27FC236}">
                <a16:creationId xmlns:a16="http://schemas.microsoft.com/office/drawing/2014/main" id="{DF22C223-0564-E144-8F50-A79A53390553}"/>
              </a:ext>
            </a:extLst>
          </p:cNvPr>
          <p:cNvSpPr>
            <a:spLocks noEditPoints="1"/>
          </p:cNvSpPr>
          <p:nvPr/>
        </p:nvSpPr>
        <p:spPr bwMode="auto">
          <a:xfrm>
            <a:off x="5588000" y="2954338"/>
            <a:ext cx="1009650" cy="3175"/>
          </a:xfrm>
          <a:custGeom>
            <a:avLst/>
            <a:gdLst>
              <a:gd name="T0" fmla="*/ 0 w 1056"/>
              <a:gd name="T1" fmla="*/ 1 h 4"/>
              <a:gd name="T2" fmla="*/ 43 w 1056"/>
              <a:gd name="T3" fmla="*/ 3 h 4"/>
              <a:gd name="T4" fmla="*/ 112 w 1056"/>
              <a:gd name="T5" fmla="*/ 3 h 4"/>
              <a:gd name="T6" fmla="*/ 155 w 1056"/>
              <a:gd name="T7" fmla="*/ 1 h 4"/>
              <a:gd name="T8" fmla="*/ 128 w 1056"/>
              <a:gd name="T9" fmla="*/ 0 h 4"/>
              <a:gd name="T10" fmla="*/ 170 w 1056"/>
              <a:gd name="T11" fmla="*/ 0 h 4"/>
              <a:gd name="T12" fmla="*/ 212 w 1056"/>
              <a:gd name="T13" fmla="*/ 2 h 4"/>
              <a:gd name="T14" fmla="*/ 281 w 1056"/>
              <a:gd name="T15" fmla="*/ 4 h 4"/>
              <a:gd name="T16" fmla="*/ 325 w 1056"/>
              <a:gd name="T17" fmla="*/ 2 h 4"/>
              <a:gd name="T18" fmla="*/ 366 w 1056"/>
              <a:gd name="T19" fmla="*/ 0 h 4"/>
              <a:gd name="T20" fmla="*/ 340 w 1056"/>
              <a:gd name="T21" fmla="*/ 0 h 4"/>
              <a:gd name="T22" fmla="*/ 381 w 1056"/>
              <a:gd name="T23" fmla="*/ 2 h 4"/>
              <a:gd name="T24" fmla="*/ 450 w 1056"/>
              <a:gd name="T25" fmla="*/ 4 h 4"/>
              <a:gd name="T26" fmla="*/ 494 w 1056"/>
              <a:gd name="T27" fmla="*/ 2 h 4"/>
              <a:gd name="T28" fmla="*/ 535 w 1056"/>
              <a:gd name="T29" fmla="*/ 0 h 4"/>
              <a:gd name="T30" fmla="*/ 509 w 1056"/>
              <a:gd name="T31" fmla="*/ 0 h 4"/>
              <a:gd name="T32" fmla="*/ 551 w 1056"/>
              <a:gd name="T33" fmla="*/ 2 h 4"/>
              <a:gd name="T34" fmla="*/ 620 w 1056"/>
              <a:gd name="T35" fmla="*/ 4 h 4"/>
              <a:gd name="T36" fmla="*/ 664 w 1056"/>
              <a:gd name="T37" fmla="*/ 2 h 4"/>
              <a:gd name="T38" fmla="*/ 705 w 1056"/>
              <a:gd name="T39" fmla="*/ 0 h 4"/>
              <a:gd name="T40" fmla="*/ 679 w 1056"/>
              <a:gd name="T41" fmla="*/ 0 h 4"/>
              <a:gd name="T42" fmla="*/ 721 w 1056"/>
              <a:gd name="T43" fmla="*/ 2 h 4"/>
              <a:gd name="T44" fmla="*/ 764 w 1056"/>
              <a:gd name="T45" fmla="*/ 3 h 4"/>
              <a:gd name="T46" fmla="*/ 833 w 1056"/>
              <a:gd name="T47" fmla="*/ 3 h 4"/>
              <a:gd name="T48" fmla="*/ 876 w 1056"/>
              <a:gd name="T49" fmla="*/ 1 h 4"/>
              <a:gd name="T50" fmla="*/ 849 w 1056"/>
              <a:gd name="T51" fmla="*/ 0 h 4"/>
              <a:gd name="T52" fmla="*/ 890 w 1056"/>
              <a:gd name="T53" fmla="*/ 1 h 4"/>
              <a:gd name="T54" fmla="*/ 934 w 1056"/>
              <a:gd name="T55" fmla="*/ 3 h 4"/>
              <a:gd name="T56" fmla="*/ 1003 w 1056"/>
              <a:gd name="T57" fmla="*/ 3 h 4"/>
              <a:gd name="T58" fmla="*/ 1045 w 1056"/>
              <a:gd name="T59" fmla="*/ 1 h 4"/>
              <a:gd name="T60" fmla="*/ 1019 w 1056"/>
              <a:gd name="T61" fmla="*/ 0 h 4"/>
              <a:gd name="T62" fmla="*/ 1055 w 1056"/>
              <a:gd name="T63" fmla="*/ 2 h 4"/>
              <a:gd name="T64" fmla="*/ 1012 w 1056"/>
              <a:gd name="T65" fmla="*/ 0 h 4"/>
              <a:gd name="T66" fmla="*/ 943 w 1056"/>
              <a:gd name="T67" fmla="*/ 1 h 4"/>
              <a:gd name="T68" fmla="*/ 900 w 1056"/>
              <a:gd name="T69" fmla="*/ 3 h 4"/>
              <a:gd name="T70" fmla="*/ 927 w 1056"/>
              <a:gd name="T71" fmla="*/ 4 h 4"/>
              <a:gd name="T72" fmla="*/ 886 w 1056"/>
              <a:gd name="T73" fmla="*/ 2 h 4"/>
              <a:gd name="T74" fmla="*/ 842 w 1056"/>
              <a:gd name="T75" fmla="*/ 0 h 4"/>
              <a:gd name="T76" fmla="*/ 773 w 1056"/>
              <a:gd name="T77" fmla="*/ 1 h 4"/>
              <a:gd name="T78" fmla="*/ 731 w 1056"/>
              <a:gd name="T79" fmla="*/ 3 h 4"/>
              <a:gd name="T80" fmla="*/ 757 w 1056"/>
              <a:gd name="T81" fmla="*/ 4 h 4"/>
              <a:gd name="T82" fmla="*/ 715 w 1056"/>
              <a:gd name="T83" fmla="*/ 3 h 4"/>
              <a:gd name="T84" fmla="*/ 674 w 1056"/>
              <a:gd name="T85" fmla="*/ 1 h 4"/>
              <a:gd name="T86" fmla="*/ 606 w 1056"/>
              <a:gd name="T87" fmla="*/ 0 h 4"/>
              <a:gd name="T88" fmla="*/ 561 w 1056"/>
              <a:gd name="T89" fmla="*/ 2 h 4"/>
              <a:gd name="T90" fmla="*/ 521 w 1056"/>
              <a:gd name="T91" fmla="*/ 4 h 4"/>
              <a:gd name="T92" fmla="*/ 546 w 1056"/>
              <a:gd name="T93" fmla="*/ 3 h 4"/>
              <a:gd name="T94" fmla="*/ 504 w 1056"/>
              <a:gd name="T95" fmla="*/ 2 h 4"/>
              <a:gd name="T96" fmla="*/ 461 w 1056"/>
              <a:gd name="T97" fmla="*/ 0 h 4"/>
              <a:gd name="T98" fmla="*/ 392 w 1056"/>
              <a:gd name="T99" fmla="*/ 1 h 4"/>
              <a:gd name="T100" fmla="*/ 349 w 1056"/>
              <a:gd name="T101" fmla="*/ 3 h 4"/>
              <a:gd name="T102" fmla="*/ 375 w 1056"/>
              <a:gd name="T103" fmla="*/ 4 h 4"/>
              <a:gd name="T104" fmla="*/ 334 w 1056"/>
              <a:gd name="T105" fmla="*/ 2 h 4"/>
              <a:gd name="T106" fmla="*/ 291 w 1056"/>
              <a:gd name="T107" fmla="*/ 0 h 4"/>
              <a:gd name="T108" fmla="*/ 224 w 1056"/>
              <a:gd name="T109" fmla="*/ 0 h 4"/>
              <a:gd name="T110" fmla="*/ 179 w 1056"/>
              <a:gd name="T111" fmla="*/ 2 h 4"/>
              <a:gd name="T112" fmla="*/ 139 w 1056"/>
              <a:gd name="T113" fmla="*/ 4 h 4"/>
              <a:gd name="T114" fmla="*/ 164 w 1056"/>
              <a:gd name="T115" fmla="*/ 3 h 4"/>
              <a:gd name="T116" fmla="*/ 122 w 1056"/>
              <a:gd name="T117" fmla="*/ 1 h 4"/>
              <a:gd name="T118" fmla="*/ 55 w 1056"/>
              <a:gd name="T119" fmla="*/ 0 h 4"/>
              <a:gd name="T120" fmla="*/ 9 w 1056"/>
              <a:gd name="T1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6" h="4">
                <a:moveTo>
                  <a:pt x="1" y="0"/>
                </a:moveTo>
                <a:lnTo>
                  <a:pt x="26" y="0"/>
                </a:lnTo>
                <a:lnTo>
                  <a:pt x="27" y="0"/>
                </a:lnTo>
                <a:lnTo>
                  <a:pt x="27" y="1"/>
                </a:lnTo>
                <a:lnTo>
                  <a:pt x="28" y="1"/>
                </a:lnTo>
                <a:lnTo>
                  <a:pt x="28" y="2"/>
                </a:lnTo>
                <a:lnTo>
                  <a:pt x="28" y="2"/>
                </a:lnTo>
                <a:lnTo>
                  <a:pt x="27" y="3"/>
                </a:lnTo>
                <a:lnTo>
                  <a:pt x="27" y="3"/>
                </a:lnTo>
                <a:lnTo>
                  <a:pt x="26" y="4"/>
                </a:lnTo>
                <a:lnTo>
                  <a:pt x="1" y="4"/>
                </a:lnTo>
                <a:lnTo>
                  <a:pt x="1" y="3"/>
                </a:lnTo>
                <a:lnTo>
                  <a:pt x="0" y="3"/>
                </a:lnTo>
                <a:lnTo>
                  <a:pt x="0" y="2"/>
                </a:lnTo>
                <a:lnTo>
                  <a:pt x="0" y="2"/>
                </a:lnTo>
                <a:lnTo>
                  <a:pt x="0" y="1"/>
                </a:lnTo>
                <a:lnTo>
                  <a:pt x="0" y="1"/>
                </a:lnTo>
                <a:lnTo>
                  <a:pt x="1" y="0"/>
                </a:lnTo>
                <a:lnTo>
                  <a:pt x="1" y="0"/>
                </a:lnTo>
                <a:lnTo>
                  <a:pt x="1" y="0"/>
                </a:lnTo>
                <a:close/>
                <a:moveTo>
                  <a:pt x="44" y="0"/>
                </a:moveTo>
                <a:lnTo>
                  <a:pt x="69" y="0"/>
                </a:lnTo>
                <a:lnTo>
                  <a:pt x="69" y="0"/>
                </a:lnTo>
                <a:lnTo>
                  <a:pt x="70" y="1"/>
                </a:lnTo>
                <a:lnTo>
                  <a:pt x="70" y="1"/>
                </a:lnTo>
                <a:lnTo>
                  <a:pt x="70" y="2"/>
                </a:lnTo>
                <a:lnTo>
                  <a:pt x="70" y="2"/>
                </a:lnTo>
                <a:lnTo>
                  <a:pt x="70" y="3"/>
                </a:lnTo>
                <a:lnTo>
                  <a:pt x="69" y="3"/>
                </a:lnTo>
                <a:lnTo>
                  <a:pt x="69" y="4"/>
                </a:lnTo>
                <a:lnTo>
                  <a:pt x="44" y="4"/>
                </a:lnTo>
                <a:lnTo>
                  <a:pt x="43" y="3"/>
                </a:lnTo>
                <a:lnTo>
                  <a:pt x="42" y="3"/>
                </a:lnTo>
                <a:lnTo>
                  <a:pt x="42" y="2"/>
                </a:lnTo>
                <a:lnTo>
                  <a:pt x="42" y="2"/>
                </a:lnTo>
                <a:lnTo>
                  <a:pt x="42" y="1"/>
                </a:lnTo>
                <a:lnTo>
                  <a:pt x="42" y="1"/>
                </a:lnTo>
                <a:lnTo>
                  <a:pt x="43" y="0"/>
                </a:lnTo>
                <a:lnTo>
                  <a:pt x="44" y="0"/>
                </a:lnTo>
                <a:lnTo>
                  <a:pt x="44" y="0"/>
                </a:lnTo>
                <a:close/>
                <a:moveTo>
                  <a:pt x="86" y="0"/>
                </a:moveTo>
                <a:lnTo>
                  <a:pt x="111" y="0"/>
                </a:lnTo>
                <a:lnTo>
                  <a:pt x="112" y="0"/>
                </a:lnTo>
                <a:lnTo>
                  <a:pt x="112" y="1"/>
                </a:lnTo>
                <a:lnTo>
                  <a:pt x="112" y="1"/>
                </a:lnTo>
                <a:lnTo>
                  <a:pt x="113" y="2"/>
                </a:lnTo>
                <a:lnTo>
                  <a:pt x="112" y="2"/>
                </a:lnTo>
                <a:lnTo>
                  <a:pt x="112" y="3"/>
                </a:lnTo>
                <a:lnTo>
                  <a:pt x="112" y="3"/>
                </a:lnTo>
                <a:lnTo>
                  <a:pt x="111" y="4"/>
                </a:lnTo>
                <a:lnTo>
                  <a:pt x="86" y="4"/>
                </a:lnTo>
                <a:lnTo>
                  <a:pt x="85" y="3"/>
                </a:lnTo>
                <a:lnTo>
                  <a:pt x="85" y="3"/>
                </a:lnTo>
                <a:lnTo>
                  <a:pt x="84" y="2"/>
                </a:lnTo>
                <a:lnTo>
                  <a:pt x="84" y="2"/>
                </a:lnTo>
                <a:lnTo>
                  <a:pt x="84" y="1"/>
                </a:lnTo>
                <a:lnTo>
                  <a:pt x="85" y="1"/>
                </a:lnTo>
                <a:lnTo>
                  <a:pt x="85" y="0"/>
                </a:lnTo>
                <a:lnTo>
                  <a:pt x="86" y="0"/>
                </a:lnTo>
                <a:lnTo>
                  <a:pt x="86" y="0"/>
                </a:lnTo>
                <a:close/>
                <a:moveTo>
                  <a:pt x="128" y="0"/>
                </a:moveTo>
                <a:lnTo>
                  <a:pt x="153" y="0"/>
                </a:lnTo>
                <a:lnTo>
                  <a:pt x="154" y="0"/>
                </a:lnTo>
                <a:lnTo>
                  <a:pt x="155" y="1"/>
                </a:lnTo>
                <a:lnTo>
                  <a:pt x="155" y="1"/>
                </a:lnTo>
                <a:lnTo>
                  <a:pt x="155" y="2"/>
                </a:lnTo>
                <a:lnTo>
                  <a:pt x="155" y="2"/>
                </a:lnTo>
                <a:lnTo>
                  <a:pt x="155" y="3"/>
                </a:lnTo>
                <a:lnTo>
                  <a:pt x="154" y="3"/>
                </a:lnTo>
                <a:lnTo>
                  <a:pt x="153" y="4"/>
                </a:lnTo>
                <a:lnTo>
                  <a:pt x="128" y="4"/>
                </a:lnTo>
                <a:lnTo>
                  <a:pt x="128" y="3"/>
                </a:lnTo>
                <a:lnTo>
                  <a:pt x="127" y="3"/>
                </a:lnTo>
                <a:lnTo>
                  <a:pt x="127" y="2"/>
                </a:lnTo>
                <a:lnTo>
                  <a:pt x="127" y="2"/>
                </a:lnTo>
                <a:lnTo>
                  <a:pt x="127" y="1"/>
                </a:lnTo>
                <a:lnTo>
                  <a:pt x="127" y="1"/>
                </a:lnTo>
                <a:lnTo>
                  <a:pt x="128" y="0"/>
                </a:lnTo>
                <a:lnTo>
                  <a:pt x="128" y="0"/>
                </a:lnTo>
                <a:lnTo>
                  <a:pt x="128" y="0"/>
                </a:lnTo>
                <a:close/>
                <a:moveTo>
                  <a:pt x="171" y="0"/>
                </a:moveTo>
                <a:lnTo>
                  <a:pt x="196" y="0"/>
                </a:lnTo>
                <a:lnTo>
                  <a:pt x="196" y="0"/>
                </a:lnTo>
                <a:lnTo>
                  <a:pt x="197" y="1"/>
                </a:lnTo>
                <a:lnTo>
                  <a:pt x="197" y="1"/>
                </a:lnTo>
                <a:lnTo>
                  <a:pt x="198" y="2"/>
                </a:lnTo>
                <a:lnTo>
                  <a:pt x="197" y="2"/>
                </a:lnTo>
                <a:lnTo>
                  <a:pt x="197" y="3"/>
                </a:lnTo>
                <a:lnTo>
                  <a:pt x="196" y="3"/>
                </a:lnTo>
                <a:lnTo>
                  <a:pt x="196" y="4"/>
                </a:lnTo>
                <a:lnTo>
                  <a:pt x="171" y="4"/>
                </a:lnTo>
                <a:lnTo>
                  <a:pt x="170" y="3"/>
                </a:lnTo>
                <a:lnTo>
                  <a:pt x="170" y="3"/>
                </a:lnTo>
                <a:lnTo>
                  <a:pt x="169" y="2"/>
                </a:lnTo>
                <a:lnTo>
                  <a:pt x="170" y="1"/>
                </a:lnTo>
                <a:lnTo>
                  <a:pt x="170" y="0"/>
                </a:lnTo>
                <a:lnTo>
                  <a:pt x="171" y="0"/>
                </a:lnTo>
                <a:lnTo>
                  <a:pt x="171" y="0"/>
                </a:lnTo>
                <a:close/>
                <a:moveTo>
                  <a:pt x="213" y="0"/>
                </a:moveTo>
                <a:lnTo>
                  <a:pt x="238" y="0"/>
                </a:lnTo>
                <a:lnTo>
                  <a:pt x="239" y="0"/>
                </a:lnTo>
                <a:lnTo>
                  <a:pt x="239" y="1"/>
                </a:lnTo>
                <a:lnTo>
                  <a:pt x="240" y="1"/>
                </a:lnTo>
                <a:lnTo>
                  <a:pt x="240" y="2"/>
                </a:lnTo>
                <a:lnTo>
                  <a:pt x="240" y="2"/>
                </a:lnTo>
                <a:lnTo>
                  <a:pt x="239" y="3"/>
                </a:lnTo>
                <a:lnTo>
                  <a:pt x="239" y="3"/>
                </a:lnTo>
                <a:lnTo>
                  <a:pt x="238" y="4"/>
                </a:lnTo>
                <a:lnTo>
                  <a:pt x="213" y="4"/>
                </a:lnTo>
                <a:lnTo>
                  <a:pt x="213" y="3"/>
                </a:lnTo>
                <a:lnTo>
                  <a:pt x="212" y="3"/>
                </a:lnTo>
                <a:lnTo>
                  <a:pt x="212" y="2"/>
                </a:lnTo>
                <a:lnTo>
                  <a:pt x="212" y="2"/>
                </a:lnTo>
                <a:lnTo>
                  <a:pt x="212" y="1"/>
                </a:lnTo>
                <a:lnTo>
                  <a:pt x="212" y="1"/>
                </a:lnTo>
                <a:lnTo>
                  <a:pt x="213" y="0"/>
                </a:lnTo>
                <a:lnTo>
                  <a:pt x="213" y="0"/>
                </a:lnTo>
                <a:lnTo>
                  <a:pt x="213" y="0"/>
                </a:lnTo>
                <a:close/>
                <a:moveTo>
                  <a:pt x="256" y="0"/>
                </a:moveTo>
                <a:lnTo>
                  <a:pt x="281" y="0"/>
                </a:lnTo>
                <a:lnTo>
                  <a:pt x="281" y="0"/>
                </a:lnTo>
                <a:lnTo>
                  <a:pt x="282" y="1"/>
                </a:lnTo>
                <a:lnTo>
                  <a:pt x="282" y="1"/>
                </a:lnTo>
                <a:lnTo>
                  <a:pt x="282" y="2"/>
                </a:lnTo>
                <a:lnTo>
                  <a:pt x="282" y="2"/>
                </a:lnTo>
                <a:lnTo>
                  <a:pt x="282" y="3"/>
                </a:lnTo>
                <a:lnTo>
                  <a:pt x="281" y="3"/>
                </a:lnTo>
                <a:lnTo>
                  <a:pt x="281" y="4"/>
                </a:lnTo>
                <a:lnTo>
                  <a:pt x="256" y="4"/>
                </a:lnTo>
                <a:lnTo>
                  <a:pt x="255" y="3"/>
                </a:lnTo>
                <a:lnTo>
                  <a:pt x="254" y="3"/>
                </a:lnTo>
                <a:lnTo>
                  <a:pt x="254" y="2"/>
                </a:lnTo>
                <a:lnTo>
                  <a:pt x="254" y="2"/>
                </a:lnTo>
                <a:lnTo>
                  <a:pt x="254" y="1"/>
                </a:lnTo>
                <a:lnTo>
                  <a:pt x="254" y="1"/>
                </a:lnTo>
                <a:lnTo>
                  <a:pt x="255" y="0"/>
                </a:lnTo>
                <a:lnTo>
                  <a:pt x="256" y="0"/>
                </a:lnTo>
                <a:lnTo>
                  <a:pt x="256" y="0"/>
                </a:lnTo>
                <a:close/>
                <a:moveTo>
                  <a:pt x="298" y="0"/>
                </a:moveTo>
                <a:lnTo>
                  <a:pt x="323" y="0"/>
                </a:lnTo>
                <a:lnTo>
                  <a:pt x="324" y="0"/>
                </a:lnTo>
                <a:lnTo>
                  <a:pt x="324" y="1"/>
                </a:lnTo>
                <a:lnTo>
                  <a:pt x="325" y="1"/>
                </a:lnTo>
                <a:lnTo>
                  <a:pt x="325" y="2"/>
                </a:lnTo>
                <a:lnTo>
                  <a:pt x="325" y="2"/>
                </a:lnTo>
                <a:lnTo>
                  <a:pt x="324" y="3"/>
                </a:lnTo>
                <a:lnTo>
                  <a:pt x="324" y="3"/>
                </a:lnTo>
                <a:lnTo>
                  <a:pt x="323" y="4"/>
                </a:lnTo>
                <a:lnTo>
                  <a:pt x="298" y="4"/>
                </a:lnTo>
                <a:lnTo>
                  <a:pt x="297" y="3"/>
                </a:lnTo>
                <a:lnTo>
                  <a:pt x="297" y="3"/>
                </a:lnTo>
                <a:lnTo>
                  <a:pt x="296" y="2"/>
                </a:lnTo>
                <a:lnTo>
                  <a:pt x="296" y="2"/>
                </a:lnTo>
                <a:lnTo>
                  <a:pt x="296" y="1"/>
                </a:lnTo>
                <a:lnTo>
                  <a:pt x="297" y="1"/>
                </a:lnTo>
                <a:lnTo>
                  <a:pt x="297" y="0"/>
                </a:lnTo>
                <a:lnTo>
                  <a:pt x="298" y="0"/>
                </a:lnTo>
                <a:lnTo>
                  <a:pt x="298" y="0"/>
                </a:lnTo>
                <a:close/>
                <a:moveTo>
                  <a:pt x="341" y="0"/>
                </a:moveTo>
                <a:lnTo>
                  <a:pt x="366" y="0"/>
                </a:lnTo>
                <a:lnTo>
                  <a:pt x="366" y="0"/>
                </a:lnTo>
                <a:lnTo>
                  <a:pt x="367" y="1"/>
                </a:lnTo>
                <a:lnTo>
                  <a:pt x="367" y="1"/>
                </a:lnTo>
                <a:lnTo>
                  <a:pt x="367" y="2"/>
                </a:lnTo>
                <a:lnTo>
                  <a:pt x="367" y="2"/>
                </a:lnTo>
                <a:lnTo>
                  <a:pt x="367" y="3"/>
                </a:lnTo>
                <a:lnTo>
                  <a:pt x="366" y="3"/>
                </a:lnTo>
                <a:lnTo>
                  <a:pt x="366" y="4"/>
                </a:lnTo>
                <a:lnTo>
                  <a:pt x="341" y="4"/>
                </a:lnTo>
                <a:lnTo>
                  <a:pt x="340" y="3"/>
                </a:lnTo>
                <a:lnTo>
                  <a:pt x="339" y="3"/>
                </a:lnTo>
                <a:lnTo>
                  <a:pt x="339" y="2"/>
                </a:lnTo>
                <a:lnTo>
                  <a:pt x="339" y="2"/>
                </a:lnTo>
                <a:lnTo>
                  <a:pt x="339" y="1"/>
                </a:lnTo>
                <a:lnTo>
                  <a:pt x="339" y="1"/>
                </a:lnTo>
                <a:lnTo>
                  <a:pt x="340" y="0"/>
                </a:lnTo>
                <a:lnTo>
                  <a:pt x="341" y="0"/>
                </a:lnTo>
                <a:lnTo>
                  <a:pt x="341" y="0"/>
                </a:lnTo>
                <a:close/>
                <a:moveTo>
                  <a:pt x="383" y="0"/>
                </a:moveTo>
                <a:lnTo>
                  <a:pt x="408" y="0"/>
                </a:lnTo>
                <a:lnTo>
                  <a:pt x="408" y="0"/>
                </a:lnTo>
                <a:lnTo>
                  <a:pt x="409" y="1"/>
                </a:lnTo>
                <a:lnTo>
                  <a:pt x="409" y="1"/>
                </a:lnTo>
                <a:lnTo>
                  <a:pt x="410" y="2"/>
                </a:lnTo>
                <a:lnTo>
                  <a:pt x="409" y="2"/>
                </a:lnTo>
                <a:lnTo>
                  <a:pt x="409" y="3"/>
                </a:lnTo>
                <a:lnTo>
                  <a:pt x="408" y="3"/>
                </a:lnTo>
                <a:lnTo>
                  <a:pt x="408" y="4"/>
                </a:lnTo>
                <a:lnTo>
                  <a:pt x="383" y="4"/>
                </a:lnTo>
                <a:lnTo>
                  <a:pt x="382" y="3"/>
                </a:lnTo>
                <a:lnTo>
                  <a:pt x="382" y="3"/>
                </a:lnTo>
                <a:lnTo>
                  <a:pt x="381" y="2"/>
                </a:lnTo>
                <a:lnTo>
                  <a:pt x="381" y="2"/>
                </a:lnTo>
                <a:lnTo>
                  <a:pt x="381" y="1"/>
                </a:lnTo>
                <a:lnTo>
                  <a:pt x="382" y="1"/>
                </a:lnTo>
                <a:lnTo>
                  <a:pt x="382" y="0"/>
                </a:lnTo>
                <a:lnTo>
                  <a:pt x="383" y="0"/>
                </a:lnTo>
                <a:lnTo>
                  <a:pt x="383" y="0"/>
                </a:lnTo>
                <a:close/>
                <a:moveTo>
                  <a:pt x="425" y="0"/>
                </a:moveTo>
                <a:lnTo>
                  <a:pt x="450" y="0"/>
                </a:lnTo>
                <a:lnTo>
                  <a:pt x="451" y="0"/>
                </a:lnTo>
                <a:lnTo>
                  <a:pt x="451" y="1"/>
                </a:lnTo>
                <a:lnTo>
                  <a:pt x="452" y="1"/>
                </a:lnTo>
                <a:lnTo>
                  <a:pt x="452" y="2"/>
                </a:lnTo>
                <a:lnTo>
                  <a:pt x="452" y="2"/>
                </a:lnTo>
                <a:lnTo>
                  <a:pt x="451" y="3"/>
                </a:lnTo>
                <a:lnTo>
                  <a:pt x="451" y="3"/>
                </a:lnTo>
                <a:lnTo>
                  <a:pt x="450" y="4"/>
                </a:lnTo>
                <a:lnTo>
                  <a:pt x="425" y="4"/>
                </a:lnTo>
                <a:lnTo>
                  <a:pt x="425" y="3"/>
                </a:lnTo>
                <a:lnTo>
                  <a:pt x="424" y="3"/>
                </a:lnTo>
                <a:lnTo>
                  <a:pt x="424" y="2"/>
                </a:lnTo>
                <a:lnTo>
                  <a:pt x="424" y="2"/>
                </a:lnTo>
                <a:lnTo>
                  <a:pt x="424" y="1"/>
                </a:lnTo>
                <a:lnTo>
                  <a:pt x="424" y="1"/>
                </a:lnTo>
                <a:lnTo>
                  <a:pt x="425" y="0"/>
                </a:lnTo>
                <a:lnTo>
                  <a:pt x="425" y="0"/>
                </a:lnTo>
                <a:lnTo>
                  <a:pt x="425" y="0"/>
                </a:lnTo>
                <a:close/>
                <a:moveTo>
                  <a:pt x="468" y="0"/>
                </a:moveTo>
                <a:lnTo>
                  <a:pt x="493" y="0"/>
                </a:lnTo>
                <a:lnTo>
                  <a:pt x="493" y="0"/>
                </a:lnTo>
                <a:lnTo>
                  <a:pt x="494" y="1"/>
                </a:lnTo>
                <a:lnTo>
                  <a:pt x="494" y="1"/>
                </a:lnTo>
                <a:lnTo>
                  <a:pt x="494" y="2"/>
                </a:lnTo>
                <a:lnTo>
                  <a:pt x="494" y="2"/>
                </a:lnTo>
                <a:lnTo>
                  <a:pt x="494" y="3"/>
                </a:lnTo>
                <a:lnTo>
                  <a:pt x="493" y="3"/>
                </a:lnTo>
                <a:lnTo>
                  <a:pt x="493" y="4"/>
                </a:lnTo>
                <a:lnTo>
                  <a:pt x="468" y="4"/>
                </a:lnTo>
                <a:lnTo>
                  <a:pt x="467" y="3"/>
                </a:lnTo>
                <a:lnTo>
                  <a:pt x="467" y="3"/>
                </a:lnTo>
                <a:lnTo>
                  <a:pt x="466" y="2"/>
                </a:lnTo>
                <a:lnTo>
                  <a:pt x="466" y="2"/>
                </a:lnTo>
                <a:lnTo>
                  <a:pt x="466" y="1"/>
                </a:lnTo>
                <a:lnTo>
                  <a:pt x="467" y="1"/>
                </a:lnTo>
                <a:lnTo>
                  <a:pt x="467" y="0"/>
                </a:lnTo>
                <a:lnTo>
                  <a:pt x="468" y="0"/>
                </a:lnTo>
                <a:lnTo>
                  <a:pt x="468" y="0"/>
                </a:lnTo>
                <a:close/>
                <a:moveTo>
                  <a:pt x="510" y="0"/>
                </a:moveTo>
                <a:lnTo>
                  <a:pt x="535" y="0"/>
                </a:lnTo>
                <a:lnTo>
                  <a:pt x="536" y="0"/>
                </a:lnTo>
                <a:lnTo>
                  <a:pt x="536" y="1"/>
                </a:lnTo>
                <a:lnTo>
                  <a:pt x="537" y="1"/>
                </a:lnTo>
                <a:lnTo>
                  <a:pt x="537" y="2"/>
                </a:lnTo>
                <a:lnTo>
                  <a:pt x="537" y="2"/>
                </a:lnTo>
                <a:lnTo>
                  <a:pt x="536" y="3"/>
                </a:lnTo>
                <a:lnTo>
                  <a:pt x="536" y="3"/>
                </a:lnTo>
                <a:lnTo>
                  <a:pt x="535" y="4"/>
                </a:lnTo>
                <a:lnTo>
                  <a:pt x="510" y="4"/>
                </a:lnTo>
                <a:lnTo>
                  <a:pt x="509" y="3"/>
                </a:lnTo>
                <a:lnTo>
                  <a:pt x="509" y="3"/>
                </a:lnTo>
                <a:lnTo>
                  <a:pt x="509" y="2"/>
                </a:lnTo>
                <a:lnTo>
                  <a:pt x="509" y="2"/>
                </a:lnTo>
                <a:lnTo>
                  <a:pt x="509" y="1"/>
                </a:lnTo>
                <a:lnTo>
                  <a:pt x="509" y="1"/>
                </a:lnTo>
                <a:lnTo>
                  <a:pt x="509" y="0"/>
                </a:lnTo>
                <a:lnTo>
                  <a:pt x="510" y="0"/>
                </a:lnTo>
                <a:lnTo>
                  <a:pt x="510" y="0"/>
                </a:lnTo>
                <a:close/>
                <a:moveTo>
                  <a:pt x="553" y="0"/>
                </a:moveTo>
                <a:lnTo>
                  <a:pt x="578" y="0"/>
                </a:lnTo>
                <a:lnTo>
                  <a:pt x="578" y="0"/>
                </a:lnTo>
                <a:lnTo>
                  <a:pt x="579" y="1"/>
                </a:lnTo>
                <a:lnTo>
                  <a:pt x="579" y="1"/>
                </a:lnTo>
                <a:lnTo>
                  <a:pt x="579" y="2"/>
                </a:lnTo>
                <a:lnTo>
                  <a:pt x="579" y="2"/>
                </a:lnTo>
                <a:lnTo>
                  <a:pt x="579" y="3"/>
                </a:lnTo>
                <a:lnTo>
                  <a:pt x="578" y="3"/>
                </a:lnTo>
                <a:lnTo>
                  <a:pt x="578" y="4"/>
                </a:lnTo>
                <a:lnTo>
                  <a:pt x="553" y="4"/>
                </a:lnTo>
                <a:lnTo>
                  <a:pt x="552" y="3"/>
                </a:lnTo>
                <a:lnTo>
                  <a:pt x="551" y="3"/>
                </a:lnTo>
                <a:lnTo>
                  <a:pt x="551" y="2"/>
                </a:lnTo>
                <a:lnTo>
                  <a:pt x="551" y="2"/>
                </a:lnTo>
                <a:lnTo>
                  <a:pt x="551" y="1"/>
                </a:lnTo>
                <a:lnTo>
                  <a:pt x="551" y="1"/>
                </a:lnTo>
                <a:lnTo>
                  <a:pt x="552" y="0"/>
                </a:lnTo>
                <a:lnTo>
                  <a:pt x="553" y="0"/>
                </a:lnTo>
                <a:lnTo>
                  <a:pt x="553" y="0"/>
                </a:lnTo>
                <a:close/>
                <a:moveTo>
                  <a:pt x="595" y="0"/>
                </a:moveTo>
                <a:lnTo>
                  <a:pt x="620" y="0"/>
                </a:lnTo>
                <a:lnTo>
                  <a:pt x="620" y="0"/>
                </a:lnTo>
                <a:lnTo>
                  <a:pt x="621" y="1"/>
                </a:lnTo>
                <a:lnTo>
                  <a:pt x="621" y="1"/>
                </a:lnTo>
                <a:lnTo>
                  <a:pt x="622" y="2"/>
                </a:lnTo>
                <a:lnTo>
                  <a:pt x="621" y="2"/>
                </a:lnTo>
                <a:lnTo>
                  <a:pt x="621" y="3"/>
                </a:lnTo>
                <a:lnTo>
                  <a:pt x="620" y="3"/>
                </a:lnTo>
                <a:lnTo>
                  <a:pt x="620" y="4"/>
                </a:lnTo>
                <a:lnTo>
                  <a:pt x="595" y="4"/>
                </a:lnTo>
                <a:lnTo>
                  <a:pt x="594" y="3"/>
                </a:lnTo>
                <a:lnTo>
                  <a:pt x="594" y="3"/>
                </a:lnTo>
                <a:lnTo>
                  <a:pt x="593" y="2"/>
                </a:lnTo>
                <a:lnTo>
                  <a:pt x="593" y="2"/>
                </a:lnTo>
                <a:lnTo>
                  <a:pt x="593" y="1"/>
                </a:lnTo>
                <a:lnTo>
                  <a:pt x="594" y="1"/>
                </a:lnTo>
                <a:lnTo>
                  <a:pt x="594" y="0"/>
                </a:lnTo>
                <a:lnTo>
                  <a:pt x="595" y="0"/>
                </a:lnTo>
                <a:lnTo>
                  <a:pt x="595" y="0"/>
                </a:lnTo>
                <a:close/>
                <a:moveTo>
                  <a:pt x="637" y="0"/>
                </a:moveTo>
                <a:lnTo>
                  <a:pt x="662" y="0"/>
                </a:lnTo>
                <a:lnTo>
                  <a:pt x="663" y="0"/>
                </a:lnTo>
                <a:lnTo>
                  <a:pt x="664" y="1"/>
                </a:lnTo>
                <a:lnTo>
                  <a:pt x="664" y="1"/>
                </a:lnTo>
                <a:lnTo>
                  <a:pt x="664" y="2"/>
                </a:lnTo>
                <a:lnTo>
                  <a:pt x="664" y="2"/>
                </a:lnTo>
                <a:lnTo>
                  <a:pt x="664" y="3"/>
                </a:lnTo>
                <a:lnTo>
                  <a:pt x="663" y="3"/>
                </a:lnTo>
                <a:lnTo>
                  <a:pt x="662" y="4"/>
                </a:lnTo>
                <a:lnTo>
                  <a:pt x="637" y="4"/>
                </a:lnTo>
                <a:lnTo>
                  <a:pt x="637" y="3"/>
                </a:lnTo>
                <a:lnTo>
                  <a:pt x="636" y="3"/>
                </a:lnTo>
                <a:lnTo>
                  <a:pt x="636" y="2"/>
                </a:lnTo>
                <a:lnTo>
                  <a:pt x="636" y="2"/>
                </a:lnTo>
                <a:lnTo>
                  <a:pt x="636" y="1"/>
                </a:lnTo>
                <a:lnTo>
                  <a:pt x="636" y="1"/>
                </a:lnTo>
                <a:lnTo>
                  <a:pt x="637" y="0"/>
                </a:lnTo>
                <a:lnTo>
                  <a:pt x="637" y="0"/>
                </a:lnTo>
                <a:lnTo>
                  <a:pt x="637" y="0"/>
                </a:lnTo>
                <a:close/>
                <a:moveTo>
                  <a:pt x="680" y="0"/>
                </a:moveTo>
                <a:lnTo>
                  <a:pt x="705" y="0"/>
                </a:lnTo>
                <a:lnTo>
                  <a:pt x="705" y="0"/>
                </a:lnTo>
                <a:lnTo>
                  <a:pt x="706" y="1"/>
                </a:lnTo>
                <a:lnTo>
                  <a:pt x="706" y="1"/>
                </a:lnTo>
                <a:lnTo>
                  <a:pt x="706" y="2"/>
                </a:lnTo>
                <a:lnTo>
                  <a:pt x="706" y="2"/>
                </a:lnTo>
                <a:lnTo>
                  <a:pt x="706" y="3"/>
                </a:lnTo>
                <a:lnTo>
                  <a:pt x="705" y="3"/>
                </a:lnTo>
                <a:lnTo>
                  <a:pt x="705" y="4"/>
                </a:lnTo>
                <a:lnTo>
                  <a:pt x="680" y="4"/>
                </a:lnTo>
                <a:lnTo>
                  <a:pt x="679" y="3"/>
                </a:lnTo>
                <a:lnTo>
                  <a:pt x="679" y="3"/>
                </a:lnTo>
                <a:lnTo>
                  <a:pt x="678" y="2"/>
                </a:lnTo>
                <a:lnTo>
                  <a:pt x="678" y="2"/>
                </a:lnTo>
                <a:lnTo>
                  <a:pt x="678" y="1"/>
                </a:lnTo>
                <a:lnTo>
                  <a:pt x="679" y="1"/>
                </a:lnTo>
                <a:lnTo>
                  <a:pt x="679" y="0"/>
                </a:lnTo>
                <a:lnTo>
                  <a:pt x="680" y="0"/>
                </a:lnTo>
                <a:lnTo>
                  <a:pt x="680" y="0"/>
                </a:lnTo>
                <a:close/>
                <a:moveTo>
                  <a:pt x="722" y="0"/>
                </a:moveTo>
                <a:lnTo>
                  <a:pt x="747" y="0"/>
                </a:lnTo>
                <a:lnTo>
                  <a:pt x="748" y="0"/>
                </a:lnTo>
                <a:lnTo>
                  <a:pt x="748" y="1"/>
                </a:lnTo>
                <a:lnTo>
                  <a:pt x="749" y="1"/>
                </a:lnTo>
                <a:lnTo>
                  <a:pt x="749" y="2"/>
                </a:lnTo>
                <a:lnTo>
                  <a:pt x="749" y="2"/>
                </a:lnTo>
                <a:lnTo>
                  <a:pt x="748" y="3"/>
                </a:lnTo>
                <a:lnTo>
                  <a:pt x="748" y="3"/>
                </a:lnTo>
                <a:lnTo>
                  <a:pt x="747" y="4"/>
                </a:lnTo>
                <a:lnTo>
                  <a:pt x="722" y="4"/>
                </a:lnTo>
                <a:lnTo>
                  <a:pt x="721" y="3"/>
                </a:lnTo>
                <a:lnTo>
                  <a:pt x="721" y="3"/>
                </a:lnTo>
                <a:lnTo>
                  <a:pt x="721" y="2"/>
                </a:lnTo>
                <a:lnTo>
                  <a:pt x="721" y="2"/>
                </a:lnTo>
                <a:lnTo>
                  <a:pt x="721" y="1"/>
                </a:lnTo>
                <a:lnTo>
                  <a:pt x="721" y="1"/>
                </a:lnTo>
                <a:lnTo>
                  <a:pt x="721" y="0"/>
                </a:lnTo>
                <a:lnTo>
                  <a:pt x="722" y="0"/>
                </a:lnTo>
                <a:lnTo>
                  <a:pt x="722" y="0"/>
                </a:lnTo>
                <a:close/>
                <a:moveTo>
                  <a:pt x="765" y="0"/>
                </a:moveTo>
                <a:lnTo>
                  <a:pt x="790" y="0"/>
                </a:lnTo>
                <a:lnTo>
                  <a:pt x="790" y="0"/>
                </a:lnTo>
                <a:lnTo>
                  <a:pt x="791" y="1"/>
                </a:lnTo>
                <a:lnTo>
                  <a:pt x="791" y="2"/>
                </a:lnTo>
                <a:lnTo>
                  <a:pt x="791" y="3"/>
                </a:lnTo>
                <a:lnTo>
                  <a:pt x="790" y="3"/>
                </a:lnTo>
                <a:lnTo>
                  <a:pt x="790" y="4"/>
                </a:lnTo>
                <a:lnTo>
                  <a:pt x="765" y="4"/>
                </a:lnTo>
                <a:lnTo>
                  <a:pt x="764" y="3"/>
                </a:lnTo>
                <a:lnTo>
                  <a:pt x="763" y="3"/>
                </a:lnTo>
                <a:lnTo>
                  <a:pt x="763" y="2"/>
                </a:lnTo>
                <a:lnTo>
                  <a:pt x="763" y="2"/>
                </a:lnTo>
                <a:lnTo>
                  <a:pt x="763" y="1"/>
                </a:lnTo>
                <a:lnTo>
                  <a:pt x="763" y="1"/>
                </a:lnTo>
                <a:lnTo>
                  <a:pt x="764" y="0"/>
                </a:lnTo>
                <a:lnTo>
                  <a:pt x="765" y="0"/>
                </a:lnTo>
                <a:lnTo>
                  <a:pt x="765" y="0"/>
                </a:lnTo>
                <a:close/>
                <a:moveTo>
                  <a:pt x="807" y="0"/>
                </a:moveTo>
                <a:lnTo>
                  <a:pt x="832" y="0"/>
                </a:lnTo>
                <a:lnTo>
                  <a:pt x="833" y="0"/>
                </a:lnTo>
                <a:lnTo>
                  <a:pt x="833" y="1"/>
                </a:lnTo>
                <a:lnTo>
                  <a:pt x="833" y="1"/>
                </a:lnTo>
                <a:lnTo>
                  <a:pt x="834" y="2"/>
                </a:lnTo>
                <a:lnTo>
                  <a:pt x="833" y="2"/>
                </a:lnTo>
                <a:lnTo>
                  <a:pt x="833" y="3"/>
                </a:lnTo>
                <a:lnTo>
                  <a:pt x="833" y="3"/>
                </a:lnTo>
                <a:lnTo>
                  <a:pt x="832" y="4"/>
                </a:lnTo>
                <a:lnTo>
                  <a:pt x="807" y="4"/>
                </a:lnTo>
                <a:lnTo>
                  <a:pt x="806" y="3"/>
                </a:lnTo>
                <a:lnTo>
                  <a:pt x="806" y="3"/>
                </a:lnTo>
                <a:lnTo>
                  <a:pt x="805" y="2"/>
                </a:lnTo>
                <a:lnTo>
                  <a:pt x="805" y="2"/>
                </a:lnTo>
                <a:lnTo>
                  <a:pt x="805" y="1"/>
                </a:lnTo>
                <a:lnTo>
                  <a:pt x="806" y="1"/>
                </a:lnTo>
                <a:lnTo>
                  <a:pt x="806" y="0"/>
                </a:lnTo>
                <a:lnTo>
                  <a:pt x="807" y="0"/>
                </a:lnTo>
                <a:lnTo>
                  <a:pt x="807" y="0"/>
                </a:lnTo>
                <a:close/>
                <a:moveTo>
                  <a:pt x="849" y="0"/>
                </a:moveTo>
                <a:lnTo>
                  <a:pt x="873" y="0"/>
                </a:lnTo>
                <a:lnTo>
                  <a:pt x="875" y="0"/>
                </a:lnTo>
                <a:lnTo>
                  <a:pt x="876" y="1"/>
                </a:lnTo>
                <a:lnTo>
                  <a:pt x="876" y="1"/>
                </a:lnTo>
                <a:lnTo>
                  <a:pt x="876" y="2"/>
                </a:lnTo>
                <a:lnTo>
                  <a:pt x="876" y="2"/>
                </a:lnTo>
                <a:lnTo>
                  <a:pt x="876" y="3"/>
                </a:lnTo>
                <a:lnTo>
                  <a:pt x="875" y="3"/>
                </a:lnTo>
                <a:lnTo>
                  <a:pt x="873" y="4"/>
                </a:lnTo>
                <a:lnTo>
                  <a:pt x="849" y="4"/>
                </a:lnTo>
                <a:lnTo>
                  <a:pt x="849" y="3"/>
                </a:lnTo>
                <a:lnTo>
                  <a:pt x="848" y="3"/>
                </a:lnTo>
                <a:lnTo>
                  <a:pt x="848" y="2"/>
                </a:lnTo>
                <a:lnTo>
                  <a:pt x="848" y="2"/>
                </a:lnTo>
                <a:lnTo>
                  <a:pt x="848" y="1"/>
                </a:lnTo>
                <a:lnTo>
                  <a:pt x="848" y="1"/>
                </a:lnTo>
                <a:lnTo>
                  <a:pt x="849" y="0"/>
                </a:lnTo>
                <a:lnTo>
                  <a:pt x="849" y="0"/>
                </a:lnTo>
                <a:lnTo>
                  <a:pt x="849" y="0"/>
                </a:lnTo>
                <a:close/>
                <a:moveTo>
                  <a:pt x="892" y="0"/>
                </a:moveTo>
                <a:lnTo>
                  <a:pt x="917" y="0"/>
                </a:lnTo>
                <a:lnTo>
                  <a:pt x="917" y="0"/>
                </a:lnTo>
                <a:lnTo>
                  <a:pt x="918" y="1"/>
                </a:lnTo>
                <a:lnTo>
                  <a:pt x="918" y="1"/>
                </a:lnTo>
                <a:lnTo>
                  <a:pt x="918" y="2"/>
                </a:lnTo>
                <a:lnTo>
                  <a:pt x="918" y="2"/>
                </a:lnTo>
                <a:lnTo>
                  <a:pt x="918" y="3"/>
                </a:lnTo>
                <a:lnTo>
                  <a:pt x="917" y="3"/>
                </a:lnTo>
                <a:lnTo>
                  <a:pt x="917" y="4"/>
                </a:lnTo>
                <a:lnTo>
                  <a:pt x="892" y="4"/>
                </a:lnTo>
                <a:lnTo>
                  <a:pt x="891" y="3"/>
                </a:lnTo>
                <a:lnTo>
                  <a:pt x="891" y="3"/>
                </a:lnTo>
                <a:lnTo>
                  <a:pt x="890" y="2"/>
                </a:lnTo>
                <a:lnTo>
                  <a:pt x="890" y="2"/>
                </a:lnTo>
                <a:lnTo>
                  <a:pt x="890" y="1"/>
                </a:lnTo>
                <a:lnTo>
                  <a:pt x="891" y="1"/>
                </a:lnTo>
                <a:lnTo>
                  <a:pt x="891" y="0"/>
                </a:lnTo>
                <a:lnTo>
                  <a:pt x="892" y="0"/>
                </a:lnTo>
                <a:lnTo>
                  <a:pt x="892" y="0"/>
                </a:lnTo>
                <a:close/>
                <a:moveTo>
                  <a:pt x="934" y="0"/>
                </a:moveTo>
                <a:lnTo>
                  <a:pt x="959" y="0"/>
                </a:lnTo>
                <a:lnTo>
                  <a:pt x="960" y="0"/>
                </a:lnTo>
                <a:lnTo>
                  <a:pt x="960" y="1"/>
                </a:lnTo>
                <a:lnTo>
                  <a:pt x="961" y="1"/>
                </a:lnTo>
                <a:lnTo>
                  <a:pt x="961" y="2"/>
                </a:lnTo>
                <a:lnTo>
                  <a:pt x="961" y="2"/>
                </a:lnTo>
                <a:lnTo>
                  <a:pt x="960" y="3"/>
                </a:lnTo>
                <a:lnTo>
                  <a:pt x="960" y="3"/>
                </a:lnTo>
                <a:lnTo>
                  <a:pt x="959" y="4"/>
                </a:lnTo>
                <a:lnTo>
                  <a:pt x="934" y="4"/>
                </a:lnTo>
                <a:lnTo>
                  <a:pt x="934" y="3"/>
                </a:lnTo>
                <a:lnTo>
                  <a:pt x="933" y="3"/>
                </a:lnTo>
                <a:lnTo>
                  <a:pt x="933" y="2"/>
                </a:lnTo>
                <a:lnTo>
                  <a:pt x="933" y="2"/>
                </a:lnTo>
                <a:lnTo>
                  <a:pt x="933" y="1"/>
                </a:lnTo>
                <a:lnTo>
                  <a:pt x="933" y="1"/>
                </a:lnTo>
                <a:lnTo>
                  <a:pt x="934" y="0"/>
                </a:lnTo>
                <a:lnTo>
                  <a:pt x="934" y="0"/>
                </a:lnTo>
                <a:lnTo>
                  <a:pt x="934" y="0"/>
                </a:lnTo>
                <a:close/>
                <a:moveTo>
                  <a:pt x="977" y="0"/>
                </a:moveTo>
                <a:lnTo>
                  <a:pt x="1002" y="0"/>
                </a:lnTo>
                <a:lnTo>
                  <a:pt x="1002" y="0"/>
                </a:lnTo>
                <a:lnTo>
                  <a:pt x="1003" y="1"/>
                </a:lnTo>
                <a:lnTo>
                  <a:pt x="1003" y="1"/>
                </a:lnTo>
                <a:lnTo>
                  <a:pt x="1003" y="2"/>
                </a:lnTo>
                <a:lnTo>
                  <a:pt x="1003" y="2"/>
                </a:lnTo>
                <a:lnTo>
                  <a:pt x="1003" y="3"/>
                </a:lnTo>
                <a:lnTo>
                  <a:pt x="1002" y="3"/>
                </a:lnTo>
                <a:lnTo>
                  <a:pt x="1002" y="4"/>
                </a:lnTo>
                <a:lnTo>
                  <a:pt x="977" y="4"/>
                </a:lnTo>
                <a:lnTo>
                  <a:pt x="976" y="3"/>
                </a:lnTo>
                <a:lnTo>
                  <a:pt x="975" y="3"/>
                </a:lnTo>
                <a:lnTo>
                  <a:pt x="975" y="2"/>
                </a:lnTo>
                <a:lnTo>
                  <a:pt x="975" y="2"/>
                </a:lnTo>
                <a:lnTo>
                  <a:pt x="975" y="1"/>
                </a:lnTo>
                <a:lnTo>
                  <a:pt x="975" y="1"/>
                </a:lnTo>
                <a:lnTo>
                  <a:pt x="976" y="0"/>
                </a:lnTo>
                <a:lnTo>
                  <a:pt x="977" y="0"/>
                </a:lnTo>
                <a:lnTo>
                  <a:pt x="977" y="0"/>
                </a:lnTo>
                <a:close/>
                <a:moveTo>
                  <a:pt x="1019" y="0"/>
                </a:moveTo>
                <a:lnTo>
                  <a:pt x="1044" y="0"/>
                </a:lnTo>
                <a:lnTo>
                  <a:pt x="1045" y="0"/>
                </a:lnTo>
                <a:lnTo>
                  <a:pt x="1045" y="1"/>
                </a:lnTo>
                <a:lnTo>
                  <a:pt x="1045" y="1"/>
                </a:lnTo>
                <a:lnTo>
                  <a:pt x="1046" y="2"/>
                </a:lnTo>
                <a:lnTo>
                  <a:pt x="1045" y="2"/>
                </a:lnTo>
                <a:lnTo>
                  <a:pt x="1045" y="3"/>
                </a:lnTo>
                <a:lnTo>
                  <a:pt x="1045" y="3"/>
                </a:lnTo>
                <a:lnTo>
                  <a:pt x="1044" y="4"/>
                </a:lnTo>
                <a:lnTo>
                  <a:pt x="1019" y="4"/>
                </a:lnTo>
                <a:lnTo>
                  <a:pt x="1018" y="3"/>
                </a:lnTo>
                <a:lnTo>
                  <a:pt x="1018" y="3"/>
                </a:lnTo>
                <a:lnTo>
                  <a:pt x="1017" y="2"/>
                </a:lnTo>
                <a:lnTo>
                  <a:pt x="1017" y="2"/>
                </a:lnTo>
                <a:lnTo>
                  <a:pt x="1017" y="1"/>
                </a:lnTo>
                <a:lnTo>
                  <a:pt x="1018" y="1"/>
                </a:lnTo>
                <a:lnTo>
                  <a:pt x="1018" y="0"/>
                </a:lnTo>
                <a:lnTo>
                  <a:pt x="1019" y="0"/>
                </a:lnTo>
                <a:lnTo>
                  <a:pt x="1019" y="0"/>
                </a:lnTo>
                <a:close/>
                <a:moveTo>
                  <a:pt x="1054" y="4"/>
                </a:moveTo>
                <a:lnTo>
                  <a:pt x="1030" y="4"/>
                </a:lnTo>
                <a:lnTo>
                  <a:pt x="1028" y="3"/>
                </a:lnTo>
                <a:lnTo>
                  <a:pt x="1028" y="3"/>
                </a:lnTo>
                <a:lnTo>
                  <a:pt x="1027" y="2"/>
                </a:lnTo>
                <a:lnTo>
                  <a:pt x="1027" y="2"/>
                </a:lnTo>
                <a:lnTo>
                  <a:pt x="1027" y="1"/>
                </a:lnTo>
                <a:lnTo>
                  <a:pt x="1028" y="1"/>
                </a:lnTo>
                <a:lnTo>
                  <a:pt x="1028" y="0"/>
                </a:lnTo>
                <a:lnTo>
                  <a:pt x="1030" y="0"/>
                </a:lnTo>
                <a:lnTo>
                  <a:pt x="1054" y="0"/>
                </a:lnTo>
                <a:lnTo>
                  <a:pt x="1054" y="0"/>
                </a:lnTo>
                <a:lnTo>
                  <a:pt x="1055" y="1"/>
                </a:lnTo>
                <a:lnTo>
                  <a:pt x="1055" y="1"/>
                </a:lnTo>
                <a:lnTo>
                  <a:pt x="1056" y="2"/>
                </a:lnTo>
                <a:lnTo>
                  <a:pt x="1055" y="2"/>
                </a:lnTo>
                <a:lnTo>
                  <a:pt x="1055" y="3"/>
                </a:lnTo>
                <a:lnTo>
                  <a:pt x="1054" y="3"/>
                </a:lnTo>
                <a:lnTo>
                  <a:pt x="1054" y="4"/>
                </a:lnTo>
                <a:lnTo>
                  <a:pt x="1054" y="4"/>
                </a:lnTo>
                <a:close/>
                <a:moveTo>
                  <a:pt x="1011" y="4"/>
                </a:moveTo>
                <a:lnTo>
                  <a:pt x="988" y="4"/>
                </a:lnTo>
                <a:lnTo>
                  <a:pt x="986" y="3"/>
                </a:lnTo>
                <a:lnTo>
                  <a:pt x="985" y="3"/>
                </a:lnTo>
                <a:lnTo>
                  <a:pt x="985" y="2"/>
                </a:lnTo>
                <a:lnTo>
                  <a:pt x="985" y="2"/>
                </a:lnTo>
                <a:lnTo>
                  <a:pt x="985" y="1"/>
                </a:lnTo>
                <a:lnTo>
                  <a:pt x="985" y="1"/>
                </a:lnTo>
                <a:lnTo>
                  <a:pt x="986" y="0"/>
                </a:lnTo>
                <a:lnTo>
                  <a:pt x="988" y="0"/>
                </a:lnTo>
                <a:lnTo>
                  <a:pt x="1011" y="0"/>
                </a:lnTo>
                <a:lnTo>
                  <a:pt x="1012" y="0"/>
                </a:lnTo>
                <a:lnTo>
                  <a:pt x="1013" y="1"/>
                </a:lnTo>
                <a:lnTo>
                  <a:pt x="1013" y="1"/>
                </a:lnTo>
                <a:lnTo>
                  <a:pt x="1013" y="2"/>
                </a:lnTo>
                <a:lnTo>
                  <a:pt x="1013" y="2"/>
                </a:lnTo>
                <a:lnTo>
                  <a:pt x="1013" y="3"/>
                </a:lnTo>
                <a:lnTo>
                  <a:pt x="1012" y="3"/>
                </a:lnTo>
                <a:lnTo>
                  <a:pt x="1011" y="4"/>
                </a:lnTo>
                <a:lnTo>
                  <a:pt x="1011" y="4"/>
                </a:lnTo>
                <a:close/>
                <a:moveTo>
                  <a:pt x="969" y="4"/>
                </a:moveTo>
                <a:lnTo>
                  <a:pt x="945" y="4"/>
                </a:lnTo>
                <a:lnTo>
                  <a:pt x="943" y="3"/>
                </a:lnTo>
                <a:lnTo>
                  <a:pt x="943" y="3"/>
                </a:lnTo>
                <a:lnTo>
                  <a:pt x="942" y="2"/>
                </a:lnTo>
                <a:lnTo>
                  <a:pt x="942" y="2"/>
                </a:lnTo>
                <a:lnTo>
                  <a:pt x="942" y="1"/>
                </a:lnTo>
                <a:lnTo>
                  <a:pt x="943" y="1"/>
                </a:lnTo>
                <a:lnTo>
                  <a:pt x="943" y="0"/>
                </a:lnTo>
                <a:lnTo>
                  <a:pt x="945" y="0"/>
                </a:lnTo>
                <a:lnTo>
                  <a:pt x="969" y="0"/>
                </a:lnTo>
                <a:lnTo>
                  <a:pt x="970" y="0"/>
                </a:lnTo>
                <a:lnTo>
                  <a:pt x="970" y="1"/>
                </a:lnTo>
                <a:lnTo>
                  <a:pt x="970" y="1"/>
                </a:lnTo>
                <a:lnTo>
                  <a:pt x="971" y="2"/>
                </a:lnTo>
                <a:lnTo>
                  <a:pt x="970" y="2"/>
                </a:lnTo>
                <a:lnTo>
                  <a:pt x="970" y="3"/>
                </a:lnTo>
                <a:lnTo>
                  <a:pt x="970" y="3"/>
                </a:lnTo>
                <a:lnTo>
                  <a:pt x="969" y="4"/>
                </a:lnTo>
                <a:lnTo>
                  <a:pt x="969" y="4"/>
                </a:lnTo>
                <a:close/>
                <a:moveTo>
                  <a:pt x="927" y="4"/>
                </a:moveTo>
                <a:lnTo>
                  <a:pt x="903" y="4"/>
                </a:lnTo>
                <a:lnTo>
                  <a:pt x="901" y="3"/>
                </a:lnTo>
                <a:lnTo>
                  <a:pt x="900" y="3"/>
                </a:lnTo>
                <a:lnTo>
                  <a:pt x="900" y="2"/>
                </a:lnTo>
                <a:lnTo>
                  <a:pt x="900" y="2"/>
                </a:lnTo>
                <a:lnTo>
                  <a:pt x="900" y="1"/>
                </a:lnTo>
                <a:lnTo>
                  <a:pt x="900" y="1"/>
                </a:lnTo>
                <a:lnTo>
                  <a:pt x="901" y="0"/>
                </a:lnTo>
                <a:lnTo>
                  <a:pt x="903" y="0"/>
                </a:lnTo>
                <a:lnTo>
                  <a:pt x="927" y="0"/>
                </a:lnTo>
                <a:lnTo>
                  <a:pt x="927" y="0"/>
                </a:lnTo>
                <a:lnTo>
                  <a:pt x="928" y="1"/>
                </a:lnTo>
                <a:lnTo>
                  <a:pt x="928" y="1"/>
                </a:lnTo>
                <a:lnTo>
                  <a:pt x="928" y="2"/>
                </a:lnTo>
                <a:lnTo>
                  <a:pt x="928" y="2"/>
                </a:lnTo>
                <a:lnTo>
                  <a:pt x="928" y="3"/>
                </a:lnTo>
                <a:lnTo>
                  <a:pt x="927" y="3"/>
                </a:lnTo>
                <a:lnTo>
                  <a:pt x="927" y="4"/>
                </a:lnTo>
                <a:lnTo>
                  <a:pt x="927" y="4"/>
                </a:lnTo>
                <a:close/>
                <a:moveTo>
                  <a:pt x="884" y="4"/>
                </a:moveTo>
                <a:lnTo>
                  <a:pt x="860" y="4"/>
                </a:lnTo>
                <a:lnTo>
                  <a:pt x="860" y="3"/>
                </a:lnTo>
                <a:lnTo>
                  <a:pt x="858" y="3"/>
                </a:lnTo>
                <a:lnTo>
                  <a:pt x="858" y="2"/>
                </a:lnTo>
                <a:lnTo>
                  <a:pt x="858" y="2"/>
                </a:lnTo>
                <a:lnTo>
                  <a:pt x="858" y="1"/>
                </a:lnTo>
                <a:lnTo>
                  <a:pt x="858" y="1"/>
                </a:lnTo>
                <a:lnTo>
                  <a:pt x="860" y="0"/>
                </a:lnTo>
                <a:lnTo>
                  <a:pt x="860" y="0"/>
                </a:lnTo>
                <a:lnTo>
                  <a:pt x="884" y="0"/>
                </a:lnTo>
                <a:lnTo>
                  <a:pt x="885" y="0"/>
                </a:lnTo>
                <a:lnTo>
                  <a:pt x="885" y="1"/>
                </a:lnTo>
                <a:lnTo>
                  <a:pt x="886" y="1"/>
                </a:lnTo>
                <a:lnTo>
                  <a:pt x="886" y="2"/>
                </a:lnTo>
                <a:lnTo>
                  <a:pt x="886" y="2"/>
                </a:lnTo>
                <a:lnTo>
                  <a:pt x="885" y="3"/>
                </a:lnTo>
                <a:lnTo>
                  <a:pt x="885" y="3"/>
                </a:lnTo>
                <a:lnTo>
                  <a:pt x="884" y="4"/>
                </a:lnTo>
                <a:lnTo>
                  <a:pt x="884" y="4"/>
                </a:lnTo>
                <a:close/>
                <a:moveTo>
                  <a:pt x="842" y="4"/>
                </a:moveTo>
                <a:lnTo>
                  <a:pt x="818" y="4"/>
                </a:lnTo>
                <a:lnTo>
                  <a:pt x="816" y="3"/>
                </a:lnTo>
                <a:lnTo>
                  <a:pt x="816" y="3"/>
                </a:lnTo>
                <a:lnTo>
                  <a:pt x="815" y="2"/>
                </a:lnTo>
                <a:lnTo>
                  <a:pt x="815" y="2"/>
                </a:lnTo>
                <a:lnTo>
                  <a:pt x="815" y="1"/>
                </a:lnTo>
                <a:lnTo>
                  <a:pt x="816" y="1"/>
                </a:lnTo>
                <a:lnTo>
                  <a:pt x="816" y="0"/>
                </a:lnTo>
                <a:lnTo>
                  <a:pt x="818" y="0"/>
                </a:lnTo>
                <a:lnTo>
                  <a:pt x="842" y="0"/>
                </a:lnTo>
                <a:lnTo>
                  <a:pt x="842" y="0"/>
                </a:lnTo>
                <a:lnTo>
                  <a:pt x="843" y="1"/>
                </a:lnTo>
                <a:lnTo>
                  <a:pt x="843" y="1"/>
                </a:lnTo>
                <a:lnTo>
                  <a:pt x="844" y="2"/>
                </a:lnTo>
                <a:lnTo>
                  <a:pt x="843" y="2"/>
                </a:lnTo>
                <a:lnTo>
                  <a:pt x="843" y="3"/>
                </a:lnTo>
                <a:lnTo>
                  <a:pt x="842" y="3"/>
                </a:lnTo>
                <a:lnTo>
                  <a:pt x="842" y="4"/>
                </a:lnTo>
                <a:lnTo>
                  <a:pt x="842" y="4"/>
                </a:lnTo>
                <a:close/>
                <a:moveTo>
                  <a:pt x="799" y="4"/>
                </a:moveTo>
                <a:lnTo>
                  <a:pt x="774" y="4"/>
                </a:lnTo>
                <a:lnTo>
                  <a:pt x="774" y="3"/>
                </a:lnTo>
                <a:lnTo>
                  <a:pt x="773" y="3"/>
                </a:lnTo>
                <a:lnTo>
                  <a:pt x="773" y="2"/>
                </a:lnTo>
                <a:lnTo>
                  <a:pt x="773" y="2"/>
                </a:lnTo>
                <a:lnTo>
                  <a:pt x="773" y="1"/>
                </a:lnTo>
                <a:lnTo>
                  <a:pt x="773" y="1"/>
                </a:lnTo>
                <a:lnTo>
                  <a:pt x="774" y="0"/>
                </a:lnTo>
                <a:lnTo>
                  <a:pt x="774" y="0"/>
                </a:lnTo>
                <a:lnTo>
                  <a:pt x="799" y="0"/>
                </a:lnTo>
                <a:lnTo>
                  <a:pt x="800" y="0"/>
                </a:lnTo>
                <a:lnTo>
                  <a:pt x="801" y="1"/>
                </a:lnTo>
                <a:lnTo>
                  <a:pt x="801" y="1"/>
                </a:lnTo>
                <a:lnTo>
                  <a:pt x="801" y="2"/>
                </a:lnTo>
                <a:lnTo>
                  <a:pt x="801" y="2"/>
                </a:lnTo>
                <a:lnTo>
                  <a:pt x="801" y="3"/>
                </a:lnTo>
                <a:lnTo>
                  <a:pt x="800" y="3"/>
                </a:lnTo>
                <a:lnTo>
                  <a:pt x="799" y="4"/>
                </a:lnTo>
                <a:lnTo>
                  <a:pt x="799" y="4"/>
                </a:lnTo>
                <a:close/>
                <a:moveTo>
                  <a:pt x="757" y="4"/>
                </a:moveTo>
                <a:lnTo>
                  <a:pt x="733" y="4"/>
                </a:lnTo>
                <a:lnTo>
                  <a:pt x="731" y="3"/>
                </a:lnTo>
                <a:lnTo>
                  <a:pt x="731" y="3"/>
                </a:lnTo>
                <a:lnTo>
                  <a:pt x="730" y="2"/>
                </a:lnTo>
                <a:lnTo>
                  <a:pt x="730" y="2"/>
                </a:lnTo>
                <a:lnTo>
                  <a:pt x="730" y="1"/>
                </a:lnTo>
                <a:lnTo>
                  <a:pt x="731" y="1"/>
                </a:lnTo>
                <a:lnTo>
                  <a:pt x="731" y="0"/>
                </a:lnTo>
                <a:lnTo>
                  <a:pt x="733" y="0"/>
                </a:lnTo>
                <a:lnTo>
                  <a:pt x="757" y="0"/>
                </a:lnTo>
                <a:lnTo>
                  <a:pt x="758" y="0"/>
                </a:lnTo>
                <a:lnTo>
                  <a:pt x="758" y="1"/>
                </a:lnTo>
                <a:lnTo>
                  <a:pt x="758" y="1"/>
                </a:lnTo>
                <a:lnTo>
                  <a:pt x="759" y="2"/>
                </a:lnTo>
                <a:lnTo>
                  <a:pt x="758" y="2"/>
                </a:lnTo>
                <a:lnTo>
                  <a:pt x="758" y="3"/>
                </a:lnTo>
                <a:lnTo>
                  <a:pt x="758" y="3"/>
                </a:lnTo>
                <a:lnTo>
                  <a:pt x="757" y="4"/>
                </a:lnTo>
                <a:lnTo>
                  <a:pt x="757" y="4"/>
                </a:lnTo>
                <a:close/>
                <a:moveTo>
                  <a:pt x="715" y="4"/>
                </a:moveTo>
                <a:lnTo>
                  <a:pt x="691" y="4"/>
                </a:lnTo>
                <a:lnTo>
                  <a:pt x="689" y="3"/>
                </a:lnTo>
                <a:lnTo>
                  <a:pt x="688" y="3"/>
                </a:lnTo>
                <a:lnTo>
                  <a:pt x="688" y="2"/>
                </a:lnTo>
                <a:lnTo>
                  <a:pt x="688" y="1"/>
                </a:lnTo>
                <a:lnTo>
                  <a:pt x="689" y="0"/>
                </a:lnTo>
                <a:lnTo>
                  <a:pt x="691" y="0"/>
                </a:lnTo>
                <a:lnTo>
                  <a:pt x="715" y="0"/>
                </a:lnTo>
                <a:lnTo>
                  <a:pt x="715" y="0"/>
                </a:lnTo>
                <a:lnTo>
                  <a:pt x="716" y="1"/>
                </a:lnTo>
                <a:lnTo>
                  <a:pt x="716" y="1"/>
                </a:lnTo>
                <a:lnTo>
                  <a:pt x="716" y="2"/>
                </a:lnTo>
                <a:lnTo>
                  <a:pt x="716" y="2"/>
                </a:lnTo>
                <a:lnTo>
                  <a:pt x="716" y="3"/>
                </a:lnTo>
                <a:lnTo>
                  <a:pt x="715" y="3"/>
                </a:lnTo>
                <a:lnTo>
                  <a:pt x="715" y="4"/>
                </a:lnTo>
                <a:lnTo>
                  <a:pt x="715" y="4"/>
                </a:lnTo>
                <a:close/>
                <a:moveTo>
                  <a:pt x="672" y="4"/>
                </a:moveTo>
                <a:lnTo>
                  <a:pt x="648" y="4"/>
                </a:lnTo>
                <a:lnTo>
                  <a:pt x="646" y="3"/>
                </a:lnTo>
                <a:lnTo>
                  <a:pt x="646" y="3"/>
                </a:lnTo>
                <a:lnTo>
                  <a:pt x="646" y="2"/>
                </a:lnTo>
                <a:lnTo>
                  <a:pt x="646" y="2"/>
                </a:lnTo>
                <a:lnTo>
                  <a:pt x="646" y="1"/>
                </a:lnTo>
                <a:lnTo>
                  <a:pt x="646" y="1"/>
                </a:lnTo>
                <a:lnTo>
                  <a:pt x="646" y="0"/>
                </a:lnTo>
                <a:lnTo>
                  <a:pt x="648" y="0"/>
                </a:lnTo>
                <a:lnTo>
                  <a:pt x="672" y="0"/>
                </a:lnTo>
                <a:lnTo>
                  <a:pt x="673" y="0"/>
                </a:lnTo>
                <a:lnTo>
                  <a:pt x="673" y="1"/>
                </a:lnTo>
                <a:lnTo>
                  <a:pt x="674" y="1"/>
                </a:lnTo>
                <a:lnTo>
                  <a:pt x="674" y="2"/>
                </a:lnTo>
                <a:lnTo>
                  <a:pt x="674" y="2"/>
                </a:lnTo>
                <a:lnTo>
                  <a:pt x="673" y="3"/>
                </a:lnTo>
                <a:lnTo>
                  <a:pt x="673" y="3"/>
                </a:lnTo>
                <a:lnTo>
                  <a:pt x="672" y="4"/>
                </a:lnTo>
                <a:lnTo>
                  <a:pt x="672" y="4"/>
                </a:lnTo>
                <a:close/>
                <a:moveTo>
                  <a:pt x="630" y="4"/>
                </a:moveTo>
                <a:lnTo>
                  <a:pt x="606" y="4"/>
                </a:lnTo>
                <a:lnTo>
                  <a:pt x="604" y="3"/>
                </a:lnTo>
                <a:lnTo>
                  <a:pt x="604" y="3"/>
                </a:lnTo>
                <a:lnTo>
                  <a:pt x="603" y="2"/>
                </a:lnTo>
                <a:lnTo>
                  <a:pt x="603" y="2"/>
                </a:lnTo>
                <a:lnTo>
                  <a:pt x="603" y="1"/>
                </a:lnTo>
                <a:lnTo>
                  <a:pt x="604" y="1"/>
                </a:lnTo>
                <a:lnTo>
                  <a:pt x="604" y="0"/>
                </a:lnTo>
                <a:lnTo>
                  <a:pt x="606" y="0"/>
                </a:lnTo>
                <a:lnTo>
                  <a:pt x="630" y="0"/>
                </a:lnTo>
                <a:lnTo>
                  <a:pt x="630" y="0"/>
                </a:lnTo>
                <a:lnTo>
                  <a:pt x="631" y="1"/>
                </a:lnTo>
                <a:lnTo>
                  <a:pt x="631" y="1"/>
                </a:lnTo>
                <a:lnTo>
                  <a:pt x="631" y="2"/>
                </a:lnTo>
                <a:lnTo>
                  <a:pt x="631" y="2"/>
                </a:lnTo>
                <a:lnTo>
                  <a:pt x="631" y="3"/>
                </a:lnTo>
                <a:lnTo>
                  <a:pt x="630" y="3"/>
                </a:lnTo>
                <a:lnTo>
                  <a:pt x="630" y="4"/>
                </a:lnTo>
                <a:lnTo>
                  <a:pt x="630" y="4"/>
                </a:lnTo>
                <a:close/>
                <a:moveTo>
                  <a:pt x="587" y="4"/>
                </a:moveTo>
                <a:lnTo>
                  <a:pt x="563" y="4"/>
                </a:lnTo>
                <a:lnTo>
                  <a:pt x="563" y="3"/>
                </a:lnTo>
                <a:lnTo>
                  <a:pt x="561" y="3"/>
                </a:lnTo>
                <a:lnTo>
                  <a:pt x="561" y="2"/>
                </a:lnTo>
                <a:lnTo>
                  <a:pt x="561" y="2"/>
                </a:lnTo>
                <a:lnTo>
                  <a:pt x="561" y="1"/>
                </a:lnTo>
                <a:lnTo>
                  <a:pt x="561" y="1"/>
                </a:lnTo>
                <a:lnTo>
                  <a:pt x="563" y="0"/>
                </a:lnTo>
                <a:lnTo>
                  <a:pt x="563" y="0"/>
                </a:lnTo>
                <a:lnTo>
                  <a:pt x="587" y="0"/>
                </a:lnTo>
                <a:lnTo>
                  <a:pt x="588" y="0"/>
                </a:lnTo>
                <a:lnTo>
                  <a:pt x="589" y="1"/>
                </a:lnTo>
                <a:lnTo>
                  <a:pt x="589" y="1"/>
                </a:lnTo>
                <a:lnTo>
                  <a:pt x="589" y="2"/>
                </a:lnTo>
                <a:lnTo>
                  <a:pt x="589" y="2"/>
                </a:lnTo>
                <a:lnTo>
                  <a:pt x="589" y="3"/>
                </a:lnTo>
                <a:lnTo>
                  <a:pt x="588" y="3"/>
                </a:lnTo>
                <a:lnTo>
                  <a:pt x="587" y="4"/>
                </a:lnTo>
                <a:lnTo>
                  <a:pt x="587" y="4"/>
                </a:lnTo>
                <a:close/>
                <a:moveTo>
                  <a:pt x="545" y="4"/>
                </a:moveTo>
                <a:lnTo>
                  <a:pt x="521" y="4"/>
                </a:lnTo>
                <a:lnTo>
                  <a:pt x="519" y="3"/>
                </a:lnTo>
                <a:lnTo>
                  <a:pt x="519" y="3"/>
                </a:lnTo>
                <a:lnTo>
                  <a:pt x="518" y="2"/>
                </a:lnTo>
                <a:lnTo>
                  <a:pt x="518" y="2"/>
                </a:lnTo>
                <a:lnTo>
                  <a:pt x="518" y="1"/>
                </a:lnTo>
                <a:lnTo>
                  <a:pt x="519" y="1"/>
                </a:lnTo>
                <a:lnTo>
                  <a:pt x="519" y="0"/>
                </a:lnTo>
                <a:lnTo>
                  <a:pt x="521" y="0"/>
                </a:lnTo>
                <a:lnTo>
                  <a:pt x="545" y="0"/>
                </a:lnTo>
                <a:lnTo>
                  <a:pt x="546" y="0"/>
                </a:lnTo>
                <a:lnTo>
                  <a:pt x="546" y="1"/>
                </a:lnTo>
                <a:lnTo>
                  <a:pt x="546" y="1"/>
                </a:lnTo>
                <a:lnTo>
                  <a:pt x="547" y="2"/>
                </a:lnTo>
                <a:lnTo>
                  <a:pt x="546" y="2"/>
                </a:lnTo>
                <a:lnTo>
                  <a:pt x="546" y="3"/>
                </a:lnTo>
                <a:lnTo>
                  <a:pt x="546" y="3"/>
                </a:lnTo>
                <a:lnTo>
                  <a:pt x="545" y="4"/>
                </a:lnTo>
                <a:lnTo>
                  <a:pt x="545" y="4"/>
                </a:lnTo>
                <a:close/>
                <a:moveTo>
                  <a:pt x="503" y="4"/>
                </a:moveTo>
                <a:lnTo>
                  <a:pt x="479" y="4"/>
                </a:lnTo>
                <a:lnTo>
                  <a:pt x="477" y="3"/>
                </a:lnTo>
                <a:lnTo>
                  <a:pt x="476" y="3"/>
                </a:lnTo>
                <a:lnTo>
                  <a:pt x="476" y="2"/>
                </a:lnTo>
                <a:lnTo>
                  <a:pt x="476" y="2"/>
                </a:lnTo>
                <a:lnTo>
                  <a:pt x="476" y="1"/>
                </a:lnTo>
                <a:lnTo>
                  <a:pt x="476" y="1"/>
                </a:lnTo>
                <a:lnTo>
                  <a:pt x="477" y="0"/>
                </a:lnTo>
                <a:lnTo>
                  <a:pt x="479" y="0"/>
                </a:lnTo>
                <a:lnTo>
                  <a:pt x="503" y="0"/>
                </a:lnTo>
                <a:lnTo>
                  <a:pt x="503" y="0"/>
                </a:lnTo>
                <a:lnTo>
                  <a:pt x="504" y="1"/>
                </a:lnTo>
                <a:lnTo>
                  <a:pt x="504" y="2"/>
                </a:lnTo>
                <a:lnTo>
                  <a:pt x="504" y="3"/>
                </a:lnTo>
                <a:lnTo>
                  <a:pt x="503" y="3"/>
                </a:lnTo>
                <a:lnTo>
                  <a:pt x="503" y="4"/>
                </a:lnTo>
                <a:lnTo>
                  <a:pt x="503" y="4"/>
                </a:lnTo>
                <a:close/>
                <a:moveTo>
                  <a:pt x="460" y="4"/>
                </a:moveTo>
                <a:lnTo>
                  <a:pt x="436" y="4"/>
                </a:lnTo>
                <a:lnTo>
                  <a:pt x="434" y="3"/>
                </a:lnTo>
                <a:lnTo>
                  <a:pt x="434" y="3"/>
                </a:lnTo>
                <a:lnTo>
                  <a:pt x="434" y="2"/>
                </a:lnTo>
                <a:lnTo>
                  <a:pt x="434" y="2"/>
                </a:lnTo>
                <a:lnTo>
                  <a:pt x="434" y="1"/>
                </a:lnTo>
                <a:lnTo>
                  <a:pt x="434" y="1"/>
                </a:lnTo>
                <a:lnTo>
                  <a:pt x="434" y="0"/>
                </a:lnTo>
                <a:lnTo>
                  <a:pt x="436" y="0"/>
                </a:lnTo>
                <a:lnTo>
                  <a:pt x="460" y="0"/>
                </a:lnTo>
                <a:lnTo>
                  <a:pt x="461" y="0"/>
                </a:lnTo>
                <a:lnTo>
                  <a:pt x="461" y="1"/>
                </a:lnTo>
                <a:lnTo>
                  <a:pt x="462" y="1"/>
                </a:lnTo>
                <a:lnTo>
                  <a:pt x="462" y="2"/>
                </a:lnTo>
                <a:lnTo>
                  <a:pt x="462" y="2"/>
                </a:lnTo>
                <a:lnTo>
                  <a:pt x="461" y="3"/>
                </a:lnTo>
                <a:lnTo>
                  <a:pt x="461" y="3"/>
                </a:lnTo>
                <a:lnTo>
                  <a:pt x="460" y="4"/>
                </a:lnTo>
                <a:lnTo>
                  <a:pt x="460" y="4"/>
                </a:lnTo>
                <a:close/>
                <a:moveTo>
                  <a:pt x="418" y="4"/>
                </a:moveTo>
                <a:lnTo>
                  <a:pt x="394" y="4"/>
                </a:lnTo>
                <a:lnTo>
                  <a:pt x="392" y="3"/>
                </a:lnTo>
                <a:lnTo>
                  <a:pt x="392" y="3"/>
                </a:lnTo>
                <a:lnTo>
                  <a:pt x="391" y="2"/>
                </a:lnTo>
                <a:lnTo>
                  <a:pt x="391" y="2"/>
                </a:lnTo>
                <a:lnTo>
                  <a:pt x="391" y="1"/>
                </a:lnTo>
                <a:lnTo>
                  <a:pt x="392" y="1"/>
                </a:lnTo>
                <a:lnTo>
                  <a:pt x="392" y="0"/>
                </a:lnTo>
                <a:lnTo>
                  <a:pt x="394" y="0"/>
                </a:lnTo>
                <a:lnTo>
                  <a:pt x="418" y="0"/>
                </a:lnTo>
                <a:lnTo>
                  <a:pt x="418" y="0"/>
                </a:lnTo>
                <a:lnTo>
                  <a:pt x="419" y="1"/>
                </a:lnTo>
                <a:lnTo>
                  <a:pt x="419" y="1"/>
                </a:lnTo>
                <a:lnTo>
                  <a:pt x="419" y="2"/>
                </a:lnTo>
                <a:lnTo>
                  <a:pt x="419" y="2"/>
                </a:lnTo>
                <a:lnTo>
                  <a:pt x="419" y="3"/>
                </a:lnTo>
                <a:lnTo>
                  <a:pt x="418" y="3"/>
                </a:lnTo>
                <a:lnTo>
                  <a:pt x="418" y="4"/>
                </a:lnTo>
                <a:lnTo>
                  <a:pt x="418" y="4"/>
                </a:lnTo>
                <a:close/>
                <a:moveTo>
                  <a:pt x="375" y="4"/>
                </a:moveTo>
                <a:lnTo>
                  <a:pt x="351" y="4"/>
                </a:lnTo>
                <a:lnTo>
                  <a:pt x="351" y="3"/>
                </a:lnTo>
                <a:lnTo>
                  <a:pt x="349" y="3"/>
                </a:lnTo>
                <a:lnTo>
                  <a:pt x="349" y="2"/>
                </a:lnTo>
                <a:lnTo>
                  <a:pt x="349" y="2"/>
                </a:lnTo>
                <a:lnTo>
                  <a:pt x="349" y="1"/>
                </a:lnTo>
                <a:lnTo>
                  <a:pt x="349" y="1"/>
                </a:lnTo>
                <a:lnTo>
                  <a:pt x="351" y="0"/>
                </a:lnTo>
                <a:lnTo>
                  <a:pt x="351" y="0"/>
                </a:lnTo>
                <a:lnTo>
                  <a:pt x="375" y="0"/>
                </a:lnTo>
                <a:lnTo>
                  <a:pt x="376" y="0"/>
                </a:lnTo>
                <a:lnTo>
                  <a:pt x="377" y="1"/>
                </a:lnTo>
                <a:lnTo>
                  <a:pt x="377" y="1"/>
                </a:lnTo>
                <a:lnTo>
                  <a:pt x="377" y="2"/>
                </a:lnTo>
                <a:lnTo>
                  <a:pt x="377" y="2"/>
                </a:lnTo>
                <a:lnTo>
                  <a:pt x="377" y="3"/>
                </a:lnTo>
                <a:lnTo>
                  <a:pt x="376" y="3"/>
                </a:lnTo>
                <a:lnTo>
                  <a:pt x="375" y="4"/>
                </a:lnTo>
                <a:lnTo>
                  <a:pt x="375" y="4"/>
                </a:lnTo>
                <a:close/>
                <a:moveTo>
                  <a:pt x="333" y="4"/>
                </a:moveTo>
                <a:lnTo>
                  <a:pt x="309" y="4"/>
                </a:lnTo>
                <a:lnTo>
                  <a:pt x="307" y="3"/>
                </a:lnTo>
                <a:lnTo>
                  <a:pt x="307" y="3"/>
                </a:lnTo>
                <a:lnTo>
                  <a:pt x="306" y="2"/>
                </a:lnTo>
                <a:lnTo>
                  <a:pt x="306" y="2"/>
                </a:lnTo>
                <a:lnTo>
                  <a:pt x="306" y="1"/>
                </a:lnTo>
                <a:lnTo>
                  <a:pt x="307" y="1"/>
                </a:lnTo>
                <a:lnTo>
                  <a:pt x="307" y="0"/>
                </a:lnTo>
                <a:lnTo>
                  <a:pt x="309" y="0"/>
                </a:lnTo>
                <a:lnTo>
                  <a:pt x="333" y="0"/>
                </a:lnTo>
                <a:lnTo>
                  <a:pt x="333" y="0"/>
                </a:lnTo>
                <a:lnTo>
                  <a:pt x="334" y="1"/>
                </a:lnTo>
                <a:lnTo>
                  <a:pt x="334" y="1"/>
                </a:lnTo>
                <a:lnTo>
                  <a:pt x="335" y="2"/>
                </a:lnTo>
                <a:lnTo>
                  <a:pt x="334" y="2"/>
                </a:lnTo>
                <a:lnTo>
                  <a:pt x="334" y="3"/>
                </a:lnTo>
                <a:lnTo>
                  <a:pt x="333" y="3"/>
                </a:lnTo>
                <a:lnTo>
                  <a:pt x="333" y="4"/>
                </a:lnTo>
                <a:lnTo>
                  <a:pt x="333" y="4"/>
                </a:lnTo>
                <a:close/>
                <a:moveTo>
                  <a:pt x="291" y="4"/>
                </a:moveTo>
                <a:lnTo>
                  <a:pt x="267" y="4"/>
                </a:lnTo>
                <a:lnTo>
                  <a:pt x="266" y="3"/>
                </a:lnTo>
                <a:lnTo>
                  <a:pt x="264" y="3"/>
                </a:lnTo>
                <a:lnTo>
                  <a:pt x="264" y="2"/>
                </a:lnTo>
                <a:lnTo>
                  <a:pt x="264" y="2"/>
                </a:lnTo>
                <a:lnTo>
                  <a:pt x="264" y="1"/>
                </a:lnTo>
                <a:lnTo>
                  <a:pt x="264" y="1"/>
                </a:lnTo>
                <a:lnTo>
                  <a:pt x="266" y="0"/>
                </a:lnTo>
                <a:lnTo>
                  <a:pt x="267" y="0"/>
                </a:lnTo>
                <a:lnTo>
                  <a:pt x="291" y="0"/>
                </a:lnTo>
                <a:lnTo>
                  <a:pt x="291" y="0"/>
                </a:lnTo>
                <a:lnTo>
                  <a:pt x="292" y="1"/>
                </a:lnTo>
                <a:lnTo>
                  <a:pt x="292" y="1"/>
                </a:lnTo>
                <a:lnTo>
                  <a:pt x="292" y="2"/>
                </a:lnTo>
                <a:lnTo>
                  <a:pt x="292" y="2"/>
                </a:lnTo>
                <a:lnTo>
                  <a:pt x="292" y="3"/>
                </a:lnTo>
                <a:lnTo>
                  <a:pt x="291" y="3"/>
                </a:lnTo>
                <a:lnTo>
                  <a:pt x="291" y="4"/>
                </a:lnTo>
                <a:lnTo>
                  <a:pt x="291" y="4"/>
                </a:lnTo>
                <a:close/>
                <a:moveTo>
                  <a:pt x="248" y="4"/>
                </a:moveTo>
                <a:lnTo>
                  <a:pt x="224" y="4"/>
                </a:lnTo>
                <a:lnTo>
                  <a:pt x="222" y="3"/>
                </a:lnTo>
                <a:lnTo>
                  <a:pt x="222" y="3"/>
                </a:lnTo>
                <a:lnTo>
                  <a:pt x="222" y="2"/>
                </a:lnTo>
                <a:lnTo>
                  <a:pt x="222" y="1"/>
                </a:lnTo>
                <a:lnTo>
                  <a:pt x="222" y="0"/>
                </a:lnTo>
                <a:lnTo>
                  <a:pt x="224" y="0"/>
                </a:lnTo>
                <a:lnTo>
                  <a:pt x="248" y="0"/>
                </a:lnTo>
                <a:lnTo>
                  <a:pt x="249" y="0"/>
                </a:lnTo>
                <a:lnTo>
                  <a:pt x="249" y="1"/>
                </a:lnTo>
                <a:lnTo>
                  <a:pt x="250" y="1"/>
                </a:lnTo>
                <a:lnTo>
                  <a:pt x="250" y="2"/>
                </a:lnTo>
                <a:lnTo>
                  <a:pt x="250" y="2"/>
                </a:lnTo>
                <a:lnTo>
                  <a:pt x="249" y="3"/>
                </a:lnTo>
                <a:lnTo>
                  <a:pt x="249" y="3"/>
                </a:lnTo>
                <a:lnTo>
                  <a:pt x="248" y="4"/>
                </a:lnTo>
                <a:lnTo>
                  <a:pt x="248" y="4"/>
                </a:lnTo>
                <a:close/>
                <a:moveTo>
                  <a:pt x="206" y="4"/>
                </a:moveTo>
                <a:lnTo>
                  <a:pt x="182" y="4"/>
                </a:lnTo>
                <a:lnTo>
                  <a:pt x="180" y="3"/>
                </a:lnTo>
                <a:lnTo>
                  <a:pt x="179" y="3"/>
                </a:lnTo>
                <a:lnTo>
                  <a:pt x="179" y="2"/>
                </a:lnTo>
                <a:lnTo>
                  <a:pt x="179" y="2"/>
                </a:lnTo>
                <a:lnTo>
                  <a:pt x="179" y="1"/>
                </a:lnTo>
                <a:lnTo>
                  <a:pt x="179" y="1"/>
                </a:lnTo>
                <a:lnTo>
                  <a:pt x="180" y="0"/>
                </a:lnTo>
                <a:lnTo>
                  <a:pt x="182" y="0"/>
                </a:lnTo>
                <a:lnTo>
                  <a:pt x="206" y="0"/>
                </a:lnTo>
                <a:lnTo>
                  <a:pt x="206" y="0"/>
                </a:lnTo>
                <a:lnTo>
                  <a:pt x="207" y="1"/>
                </a:lnTo>
                <a:lnTo>
                  <a:pt x="207" y="1"/>
                </a:lnTo>
                <a:lnTo>
                  <a:pt x="207" y="2"/>
                </a:lnTo>
                <a:lnTo>
                  <a:pt x="207" y="2"/>
                </a:lnTo>
                <a:lnTo>
                  <a:pt x="207" y="3"/>
                </a:lnTo>
                <a:lnTo>
                  <a:pt x="206" y="3"/>
                </a:lnTo>
                <a:lnTo>
                  <a:pt x="206" y="4"/>
                </a:lnTo>
                <a:lnTo>
                  <a:pt x="206" y="4"/>
                </a:lnTo>
                <a:close/>
                <a:moveTo>
                  <a:pt x="163" y="4"/>
                </a:moveTo>
                <a:lnTo>
                  <a:pt x="139" y="4"/>
                </a:lnTo>
                <a:lnTo>
                  <a:pt x="139" y="3"/>
                </a:lnTo>
                <a:lnTo>
                  <a:pt x="137" y="3"/>
                </a:lnTo>
                <a:lnTo>
                  <a:pt x="137" y="2"/>
                </a:lnTo>
                <a:lnTo>
                  <a:pt x="137" y="2"/>
                </a:lnTo>
                <a:lnTo>
                  <a:pt x="137" y="1"/>
                </a:lnTo>
                <a:lnTo>
                  <a:pt x="137" y="1"/>
                </a:lnTo>
                <a:lnTo>
                  <a:pt x="139" y="0"/>
                </a:lnTo>
                <a:lnTo>
                  <a:pt x="139" y="0"/>
                </a:lnTo>
                <a:lnTo>
                  <a:pt x="163" y="0"/>
                </a:lnTo>
                <a:lnTo>
                  <a:pt x="164" y="0"/>
                </a:lnTo>
                <a:lnTo>
                  <a:pt x="164" y="1"/>
                </a:lnTo>
                <a:lnTo>
                  <a:pt x="165" y="1"/>
                </a:lnTo>
                <a:lnTo>
                  <a:pt x="165" y="2"/>
                </a:lnTo>
                <a:lnTo>
                  <a:pt x="165" y="2"/>
                </a:lnTo>
                <a:lnTo>
                  <a:pt x="164" y="3"/>
                </a:lnTo>
                <a:lnTo>
                  <a:pt x="164" y="3"/>
                </a:lnTo>
                <a:lnTo>
                  <a:pt x="163" y="4"/>
                </a:lnTo>
                <a:lnTo>
                  <a:pt x="163" y="4"/>
                </a:lnTo>
                <a:close/>
                <a:moveTo>
                  <a:pt x="121" y="4"/>
                </a:moveTo>
                <a:lnTo>
                  <a:pt x="97" y="4"/>
                </a:lnTo>
                <a:lnTo>
                  <a:pt x="95" y="3"/>
                </a:lnTo>
                <a:lnTo>
                  <a:pt x="95" y="3"/>
                </a:lnTo>
                <a:lnTo>
                  <a:pt x="94" y="2"/>
                </a:lnTo>
                <a:lnTo>
                  <a:pt x="94" y="2"/>
                </a:lnTo>
                <a:lnTo>
                  <a:pt x="94" y="1"/>
                </a:lnTo>
                <a:lnTo>
                  <a:pt x="95" y="1"/>
                </a:lnTo>
                <a:lnTo>
                  <a:pt x="95" y="0"/>
                </a:lnTo>
                <a:lnTo>
                  <a:pt x="97" y="0"/>
                </a:lnTo>
                <a:lnTo>
                  <a:pt x="121" y="0"/>
                </a:lnTo>
                <a:lnTo>
                  <a:pt x="121" y="0"/>
                </a:lnTo>
                <a:lnTo>
                  <a:pt x="122" y="1"/>
                </a:lnTo>
                <a:lnTo>
                  <a:pt x="122" y="1"/>
                </a:lnTo>
                <a:lnTo>
                  <a:pt x="123" y="2"/>
                </a:lnTo>
                <a:lnTo>
                  <a:pt x="122" y="2"/>
                </a:lnTo>
                <a:lnTo>
                  <a:pt x="122" y="3"/>
                </a:lnTo>
                <a:lnTo>
                  <a:pt x="121" y="3"/>
                </a:lnTo>
                <a:lnTo>
                  <a:pt x="121" y="4"/>
                </a:lnTo>
                <a:lnTo>
                  <a:pt x="121" y="4"/>
                </a:lnTo>
                <a:close/>
                <a:moveTo>
                  <a:pt x="79" y="4"/>
                </a:moveTo>
                <a:lnTo>
                  <a:pt x="55" y="4"/>
                </a:lnTo>
                <a:lnTo>
                  <a:pt x="54" y="3"/>
                </a:lnTo>
                <a:lnTo>
                  <a:pt x="52" y="3"/>
                </a:lnTo>
                <a:lnTo>
                  <a:pt x="52" y="2"/>
                </a:lnTo>
                <a:lnTo>
                  <a:pt x="52" y="2"/>
                </a:lnTo>
                <a:lnTo>
                  <a:pt x="52" y="1"/>
                </a:lnTo>
                <a:lnTo>
                  <a:pt x="52" y="1"/>
                </a:lnTo>
                <a:lnTo>
                  <a:pt x="54" y="0"/>
                </a:lnTo>
                <a:lnTo>
                  <a:pt x="55" y="0"/>
                </a:lnTo>
                <a:lnTo>
                  <a:pt x="79" y="0"/>
                </a:lnTo>
                <a:lnTo>
                  <a:pt x="79" y="0"/>
                </a:lnTo>
                <a:lnTo>
                  <a:pt x="80" y="1"/>
                </a:lnTo>
                <a:lnTo>
                  <a:pt x="80" y="1"/>
                </a:lnTo>
                <a:lnTo>
                  <a:pt x="80" y="2"/>
                </a:lnTo>
                <a:lnTo>
                  <a:pt x="80" y="2"/>
                </a:lnTo>
                <a:lnTo>
                  <a:pt x="80" y="3"/>
                </a:lnTo>
                <a:lnTo>
                  <a:pt x="79" y="3"/>
                </a:lnTo>
                <a:lnTo>
                  <a:pt x="79" y="4"/>
                </a:lnTo>
                <a:lnTo>
                  <a:pt x="79" y="4"/>
                </a:lnTo>
                <a:close/>
                <a:moveTo>
                  <a:pt x="36" y="4"/>
                </a:moveTo>
                <a:lnTo>
                  <a:pt x="12" y="4"/>
                </a:lnTo>
                <a:lnTo>
                  <a:pt x="10" y="3"/>
                </a:lnTo>
                <a:lnTo>
                  <a:pt x="10" y="3"/>
                </a:lnTo>
                <a:lnTo>
                  <a:pt x="9" y="2"/>
                </a:lnTo>
                <a:lnTo>
                  <a:pt x="9" y="2"/>
                </a:lnTo>
                <a:lnTo>
                  <a:pt x="9" y="1"/>
                </a:lnTo>
                <a:lnTo>
                  <a:pt x="10" y="1"/>
                </a:lnTo>
                <a:lnTo>
                  <a:pt x="10" y="0"/>
                </a:lnTo>
                <a:lnTo>
                  <a:pt x="12" y="0"/>
                </a:lnTo>
                <a:lnTo>
                  <a:pt x="36" y="0"/>
                </a:lnTo>
                <a:lnTo>
                  <a:pt x="37" y="0"/>
                </a:lnTo>
                <a:lnTo>
                  <a:pt x="37" y="1"/>
                </a:lnTo>
                <a:lnTo>
                  <a:pt x="38" y="2"/>
                </a:lnTo>
                <a:lnTo>
                  <a:pt x="37" y="3"/>
                </a:lnTo>
                <a:lnTo>
                  <a:pt x="37" y="3"/>
                </a:lnTo>
                <a:lnTo>
                  <a:pt x="36" y="4"/>
                </a:lnTo>
                <a:lnTo>
                  <a:pt x="36" y="4"/>
                </a:lnTo>
                <a:close/>
              </a:path>
            </a:pathLst>
          </a:custGeom>
          <a:solidFill>
            <a:srgbClr val="000000"/>
          </a:solidFill>
          <a:ln w="25400">
            <a:solidFill>
              <a:srgbClr val="000000"/>
            </a:solidFill>
            <a:prstDash val="solid"/>
            <a:round/>
            <a:headEnd/>
            <a:tailEnd/>
          </a:ln>
        </p:spPr>
        <p:txBody>
          <a:bodyPr/>
          <a:lstStyle/>
          <a:p>
            <a:endParaRPr lang="en-US"/>
          </a:p>
        </p:txBody>
      </p:sp>
      <p:sp>
        <p:nvSpPr>
          <p:cNvPr id="313387" name="Rectangle 43">
            <a:extLst>
              <a:ext uri="{FF2B5EF4-FFF2-40B4-BE49-F238E27FC236}">
                <a16:creationId xmlns:a16="http://schemas.microsoft.com/office/drawing/2014/main" id="{303864F9-710A-7146-8E47-BFF99BF9F44E}"/>
              </a:ext>
            </a:extLst>
          </p:cNvPr>
          <p:cNvSpPr>
            <a:spLocks noChangeArrowheads="1"/>
          </p:cNvSpPr>
          <p:nvPr/>
        </p:nvSpPr>
        <p:spPr bwMode="auto">
          <a:xfrm>
            <a:off x="5586413" y="2517775"/>
            <a:ext cx="1014412" cy="438150"/>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388" name="Rectangle 44">
            <a:extLst>
              <a:ext uri="{FF2B5EF4-FFF2-40B4-BE49-F238E27FC236}">
                <a16:creationId xmlns:a16="http://schemas.microsoft.com/office/drawing/2014/main" id="{89C5BC93-05D0-FA44-9E4A-4A45DD5DF22D}"/>
              </a:ext>
            </a:extLst>
          </p:cNvPr>
          <p:cNvSpPr>
            <a:spLocks noChangeArrowheads="1"/>
          </p:cNvSpPr>
          <p:nvPr/>
        </p:nvSpPr>
        <p:spPr bwMode="auto">
          <a:xfrm>
            <a:off x="5586413" y="2416175"/>
            <a:ext cx="1014412" cy="53975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3389" name="Rectangle 45">
            <a:extLst>
              <a:ext uri="{FF2B5EF4-FFF2-40B4-BE49-F238E27FC236}">
                <a16:creationId xmlns:a16="http://schemas.microsoft.com/office/drawing/2014/main" id="{BDFE196B-AAEF-0549-AA74-907990248CEE}"/>
              </a:ext>
            </a:extLst>
          </p:cNvPr>
          <p:cNvSpPr>
            <a:spLocks noChangeArrowheads="1"/>
          </p:cNvSpPr>
          <p:nvPr/>
        </p:nvSpPr>
        <p:spPr bwMode="auto">
          <a:xfrm>
            <a:off x="5753100" y="2497138"/>
            <a:ext cx="7239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TM :</a:t>
            </a:r>
          </a:p>
          <a:p>
            <a:pPr algn="ctr"/>
            <a:r>
              <a:rPr lang="en-US" altLang="en-US" sz="1200" b="1">
                <a:solidFill>
                  <a:srgbClr val="000000"/>
                </a:solidFill>
                <a:latin typeface="Arial" panose="020B0604020202020204" pitchFamily="34" charset="0"/>
              </a:rPr>
              <a:t>Telemetry</a:t>
            </a:r>
            <a:endParaRPr lang="en-US" altLang="en-US" sz="2800" b="1">
              <a:solidFill>
                <a:schemeClr val="tx2"/>
              </a:solidFill>
              <a:latin typeface="Tahoma" panose="020B0604030504040204" pitchFamily="34" charset="0"/>
            </a:endParaRPr>
          </a:p>
        </p:txBody>
      </p:sp>
      <p:sp>
        <p:nvSpPr>
          <p:cNvPr id="313390" name="Line 46">
            <a:extLst>
              <a:ext uri="{FF2B5EF4-FFF2-40B4-BE49-F238E27FC236}">
                <a16:creationId xmlns:a16="http://schemas.microsoft.com/office/drawing/2014/main" id="{F40FAD13-D0B3-C043-99B1-311AEEB86CA6}"/>
              </a:ext>
            </a:extLst>
          </p:cNvPr>
          <p:cNvSpPr>
            <a:spLocks noChangeShapeType="1"/>
          </p:cNvSpPr>
          <p:nvPr/>
        </p:nvSpPr>
        <p:spPr bwMode="auto">
          <a:xfrm flipH="1">
            <a:off x="5245100" y="2744788"/>
            <a:ext cx="342900"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391" name="Rectangle 47">
            <a:extLst>
              <a:ext uri="{FF2B5EF4-FFF2-40B4-BE49-F238E27FC236}">
                <a16:creationId xmlns:a16="http://schemas.microsoft.com/office/drawing/2014/main" id="{9679947F-2BB7-F14E-8F20-09CA6B180170}"/>
              </a:ext>
            </a:extLst>
          </p:cNvPr>
          <p:cNvSpPr>
            <a:spLocks noChangeArrowheads="1"/>
          </p:cNvSpPr>
          <p:nvPr/>
        </p:nvSpPr>
        <p:spPr bwMode="auto">
          <a:xfrm>
            <a:off x="5543550" y="3567113"/>
            <a:ext cx="1243013" cy="43815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3392" name="Rectangle 48">
            <a:extLst>
              <a:ext uri="{FF2B5EF4-FFF2-40B4-BE49-F238E27FC236}">
                <a16:creationId xmlns:a16="http://schemas.microsoft.com/office/drawing/2014/main" id="{33C37994-C85B-9445-BF18-2E70FCB1E795}"/>
              </a:ext>
            </a:extLst>
          </p:cNvPr>
          <p:cNvSpPr>
            <a:spLocks noChangeArrowheads="1"/>
          </p:cNvSpPr>
          <p:nvPr/>
        </p:nvSpPr>
        <p:spPr bwMode="auto">
          <a:xfrm>
            <a:off x="6073775" y="3614738"/>
            <a:ext cx="2667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TC :</a:t>
            </a:r>
            <a:endParaRPr lang="en-US" altLang="en-US" sz="2800" b="1">
              <a:solidFill>
                <a:schemeClr val="tx2"/>
              </a:solidFill>
              <a:latin typeface="Tahoma" panose="020B0604030504040204" pitchFamily="34" charset="0"/>
            </a:endParaRPr>
          </a:p>
        </p:txBody>
      </p:sp>
      <p:sp>
        <p:nvSpPr>
          <p:cNvPr id="313393" name="Rectangle 49">
            <a:extLst>
              <a:ext uri="{FF2B5EF4-FFF2-40B4-BE49-F238E27FC236}">
                <a16:creationId xmlns:a16="http://schemas.microsoft.com/office/drawing/2014/main" id="{4898E6A4-5636-C842-B051-3B8787099AFC}"/>
              </a:ext>
            </a:extLst>
          </p:cNvPr>
          <p:cNvSpPr>
            <a:spLocks noChangeArrowheads="1"/>
          </p:cNvSpPr>
          <p:nvPr/>
        </p:nvSpPr>
        <p:spPr bwMode="auto">
          <a:xfrm>
            <a:off x="5675313" y="3763963"/>
            <a:ext cx="10287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Telecommand</a:t>
            </a:r>
            <a:endParaRPr lang="en-US" altLang="en-US" sz="2800" b="1">
              <a:solidFill>
                <a:schemeClr val="tx2"/>
              </a:solidFill>
              <a:latin typeface="Tahoma" panose="020B0604030504040204" pitchFamily="34" charset="0"/>
            </a:endParaRPr>
          </a:p>
        </p:txBody>
      </p:sp>
      <p:sp>
        <p:nvSpPr>
          <p:cNvPr id="313394" name="Line 50">
            <a:extLst>
              <a:ext uri="{FF2B5EF4-FFF2-40B4-BE49-F238E27FC236}">
                <a16:creationId xmlns:a16="http://schemas.microsoft.com/office/drawing/2014/main" id="{3EA6BA51-F9FF-894D-991C-8EDE2C5FB0AD}"/>
              </a:ext>
            </a:extLst>
          </p:cNvPr>
          <p:cNvSpPr>
            <a:spLocks noChangeShapeType="1"/>
          </p:cNvSpPr>
          <p:nvPr/>
        </p:nvSpPr>
        <p:spPr bwMode="auto">
          <a:xfrm flipH="1" flipV="1">
            <a:off x="6122988" y="2955925"/>
            <a:ext cx="7937" cy="59055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397" name="Rectangle 53">
            <a:extLst>
              <a:ext uri="{FF2B5EF4-FFF2-40B4-BE49-F238E27FC236}">
                <a16:creationId xmlns:a16="http://schemas.microsoft.com/office/drawing/2014/main" id="{6BA3BBDE-8A6B-F642-9C33-59006FBCC7AF}"/>
              </a:ext>
            </a:extLst>
          </p:cNvPr>
          <p:cNvSpPr>
            <a:spLocks noChangeArrowheads="1"/>
          </p:cNvSpPr>
          <p:nvPr/>
        </p:nvSpPr>
        <p:spPr bwMode="auto">
          <a:xfrm>
            <a:off x="5700713" y="4627563"/>
            <a:ext cx="1014412" cy="438150"/>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398" name="Rectangle 54">
            <a:extLst>
              <a:ext uri="{FF2B5EF4-FFF2-40B4-BE49-F238E27FC236}">
                <a16:creationId xmlns:a16="http://schemas.microsoft.com/office/drawing/2014/main" id="{471E547A-37B2-3B42-9F64-AF2908692CE1}"/>
              </a:ext>
            </a:extLst>
          </p:cNvPr>
          <p:cNvSpPr>
            <a:spLocks noChangeArrowheads="1"/>
          </p:cNvSpPr>
          <p:nvPr/>
        </p:nvSpPr>
        <p:spPr bwMode="auto">
          <a:xfrm>
            <a:off x="5748338" y="4627563"/>
            <a:ext cx="1112837" cy="41910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3400" name="Rectangle 56">
            <a:extLst>
              <a:ext uri="{FF2B5EF4-FFF2-40B4-BE49-F238E27FC236}">
                <a16:creationId xmlns:a16="http://schemas.microsoft.com/office/drawing/2014/main" id="{058CC9EC-F2DC-594D-8971-D23B4AB14A5D}"/>
              </a:ext>
            </a:extLst>
          </p:cNvPr>
          <p:cNvSpPr>
            <a:spLocks noChangeArrowheads="1"/>
          </p:cNvSpPr>
          <p:nvPr/>
        </p:nvSpPr>
        <p:spPr bwMode="auto">
          <a:xfrm>
            <a:off x="5865813" y="4775200"/>
            <a:ext cx="8509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Pt : Pointing</a:t>
            </a:r>
            <a:endParaRPr lang="en-US" altLang="en-US" sz="2800" b="1">
              <a:solidFill>
                <a:schemeClr val="tx2"/>
              </a:solidFill>
              <a:latin typeface="Tahoma" panose="020B0604030504040204" pitchFamily="34" charset="0"/>
            </a:endParaRPr>
          </a:p>
        </p:txBody>
      </p:sp>
      <p:sp>
        <p:nvSpPr>
          <p:cNvPr id="313402" name="Rectangle 58">
            <a:extLst>
              <a:ext uri="{FF2B5EF4-FFF2-40B4-BE49-F238E27FC236}">
                <a16:creationId xmlns:a16="http://schemas.microsoft.com/office/drawing/2014/main" id="{4F76CF28-8D75-D043-B7BB-404A2C2E6D0D}"/>
              </a:ext>
            </a:extLst>
          </p:cNvPr>
          <p:cNvSpPr>
            <a:spLocks noChangeArrowheads="1"/>
          </p:cNvSpPr>
          <p:nvPr/>
        </p:nvSpPr>
        <p:spPr bwMode="auto">
          <a:xfrm>
            <a:off x="6057900" y="2900363"/>
            <a:ext cx="127000" cy="109537"/>
          </a:xfrm>
          <a:prstGeom prst="rect">
            <a:avLst/>
          </a:prstGeom>
          <a:solidFill>
            <a:schemeClr val="bg1"/>
          </a:solidFill>
          <a:ln w="25400">
            <a:solidFill>
              <a:srgbClr val="000000"/>
            </a:solidFill>
            <a:miter lim="800000"/>
            <a:headEnd/>
            <a:tailEnd/>
          </a:ln>
        </p:spPr>
        <p:txBody>
          <a:bodyPr/>
          <a:lstStyle/>
          <a:p>
            <a:endParaRPr lang="en-US"/>
          </a:p>
        </p:txBody>
      </p:sp>
      <p:sp>
        <p:nvSpPr>
          <p:cNvPr id="313404" name="Rectangle 60">
            <a:extLst>
              <a:ext uri="{FF2B5EF4-FFF2-40B4-BE49-F238E27FC236}">
                <a16:creationId xmlns:a16="http://schemas.microsoft.com/office/drawing/2014/main" id="{8C98BDF0-1DFC-F848-882E-CD25A80B0F44}"/>
              </a:ext>
            </a:extLst>
          </p:cNvPr>
          <p:cNvSpPr>
            <a:spLocks noChangeArrowheads="1"/>
          </p:cNvSpPr>
          <p:nvPr/>
        </p:nvSpPr>
        <p:spPr bwMode="auto">
          <a:xfrm>
            <a:off x="6067425" y="3513138"/>
            <a:ext cx="127000" cy="107950"/>
          </a:xfrm>
          <a:prstGeom prst="rect">
            <a:avLst/>
          </a:prstGeom>
          <a:solidFill>
            <a:schemeClr val="bg1"/>
          </a:solidFill>
          <a:ln w="25400">
            <a:solidFill>
              <a:srgbClr val="000000"/>
            </a:solidFill>
            <a:miter lim="800000"/>
            <a:headEnd/>
            <a:tailEnd/>
          </a:ln>
        </p:spPr>
        <p:txBody>
          <a:bodyPr/>
          <a:lstStyle/>
          <a:p>
            <a:endParaRPr lang="en-US"/>
          </a:p>
        </p:txBody>
      </p:sp>
      <p:sp>
        <p:nvSpPr>
          <p:cNvPr id="313405" name="Rectangle 61">
            <a:extLst>
              <a:ext uri="{FF2B5EF4-FFF2-40B4-BE49-F238E27FC236}">
                <a16:creationId xmlns:a16="http://schemas.microsoft.com/office/drawing/2014/main" id="{17A24358-107A-C148-9F47-AE55F11EFF18}"/>
              </a:ext>
            </a:extLst>
          </p:cNvPr>
          <p:cNvSpPr>
            <a:spLocks noChangeArrowheads="1"/>
          </p:cNvSpPr>
          <p:nvPr/>
        </p:nvSpPr>
        <p:spPr bwMode="auto">
          <a:xfrm>
            <a:off x="5481638" y="3730625"/>
            <a:ext cx="125412" cy="1095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408" name="Rectangle 64">
            <a:extLst>
              <a:ext uri="{FF2B5EF4-FFF2-40B4-BE49-F238E27FC236}">
                <a16:creationId xmlns:a16="http://schemas.microsoft.com/office/drawing/2014/main" id="{C75B093D-3912-EE4F-9FE0-4890B484A687}"/>
              </a:ext>
            </a:extLst>
          </p:cNvPr>
          <p:cNvSpPr>
            <a:spLocks noChangeArrowheads="1"/>
          </p:cNvSpPr>
          <p:nvPr/>
        </p:nvSpPr>
        <p:spPr bwMode="auto">
          <a:xfrm>
            <a:off x="5521325" y="2682875"/>
            <a:ext cx="128588" cy="1095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409" name="Rectangle 65">
            <a:extLst>
              <a:ext uri="{FF2B5EF4-FFF2-40B4-BE49-F238E27FC236}">
                <a16:creationId xmlns:a16="http://schemas.microsoft.com/office/drawing/2014/main" id="{36B9652E-C0F6-C94F-AF9C-85136EE77421}"/>
              </a:ext>
            </a:extLst>
          </p:cNvPr>
          <p:cNvSpPr>
            <a:spLocks noChangeArrowheads="1"/>
          </p:cNvSpPr>
          <p:nvPr/>
        </p:nvSpPr>
        <p:spPr bwMode="auto">
          <a:xfrm>
            <a:off x="5521325" y="2682875"/>
            <a:ext cx="128588" cy="1095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3411" name="Rectangle 67">
            <a:extLst>
              <a:ext uri="{FF2B5EF4-FFF2-40B4-BE49-F238E27FC236}">
                <a16:creationId xmlns:a16="http://schemas.microsoft.com/office/drawing/2014/main" id="{E1B042E7-28B1-F04B-8D21-E2E0FCCA7046}"/>
              </a:ext>
            </a:extLst>
          </p:cNvPr>
          <p:cNvSpPr>
            <a:spLocks noChangeArrowheads="1"/>
          </p:cNvSpPr>
          <p:nvPr/>
        </p:nvSpPr>
        <p:spPr bwMode="auto">
          <a:xfrm>
            <a:off x="6537325" y="2682875"/>
            <a:ext cx="125413" cy="1095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412" name="Rectangle 68">
            <a:extLst>
              <a:ext uri="{FF2B5EF4-FFF2-40B4-BE49-F238E27FC236}">
                <a16:creationId xmlns:a16="http://schemas.microsoft.com/office/drawing/2014/main" id="{8200ED19-A50B-594C-A0C5-E57CB2D2668B}"/>
              </a:ext>
            </a:extLst>
          </p:cNvPr>
          <p:cNvSpPr>
            <a:spLocks noChangeArrowheads="1"/>
          </p:cNvSpPr>
          <p:nvPr/>
        </p:nvSpPr>
        <p:spPr bwMode="auto">
          <a:xfrm>
            <a:off x="6537325" y="2682875"/>
            <a:ext cx="125413" cy="1095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3414" name="Rectangle 70">
            <a:extLst>
              <a:ext uri="{FF2B5EF4-FFF2-40B4-BE49-F238E27FC236}">
                <a16:creationId xmlns:a16="http://schemas.microsoft.com/office/drawing/2014/main" id="{75AF576E-9FDE-4447-A1F7-CA6B61C6A5D3}"/>
              </a:ext>
            </a:extLst>
          </p:cNvPr>
          <p:cNvSpPr>
            <a:spLocks noChangeArrowheads="1"/>
          </p:cNvSpPr>
          <p:nvPr/>
        </p:nvSpPr>
        <p:spPr bwMode="auto">
          <a:xfrm>
            <a:off x="6729413" y="3209925"/>
            <a:ext cx="598487" cy="14128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415" name="Rectangle 71">
            <a:extLst>
              <a:ext uri="{FF2B5EF4-FFF2-40B4-BE49-F238E27FC236}">
                <a16:creationId xmlns:a16="http://schemas.microsoft.com/office/drawing/2014/main" id="{037F5D4B-1F3E-0A44-9F3F-2D1B56B66662}"/>
              </a:ext>
            </a:extLst>
          </p:cNvPr>
          <p:cNvSpPr>
            <a:spLocks noChangeArrowheads="1"/>
          </p:cNvSpPr>
          <p:nvPr/>
        </p:nvSpPr>
        <p:spPr bwMode="auto">
          <a:xfrm>
            <a:off x="7112000" y="4899025"/>
            <a:ext cx="11811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i="1">
                <a:solidFill>
                  <a:srgbClr val="000000"/>
                </a:solidFill>
                <a:latin typeface="Arial" panose="020B0604020202020204" pitchFamily="34" charset="0"/>
              </a:rPr>
              <a:t>Ant: Mechanical</a:t>
            </a:r>
            <a:endParaRPr lang="en-US" altLang="en-US" sz="2800" b="1">
              <a:solidFill>
                <a:schemeClr val="tx2"/>
              </a:solidFill>
              <a:latin typeface="Tahoma" panose="020B0604030504040204" pitchFamily="34" charset="0"/>
            </a:endParaRPr>
          </a:p>
        </p:txBody>
      </p:sp>
      <p:sp>
        <p:nvSpPr>
          <p:cNvPr id="313416" name="Line 72">
            <a:extLst>
              <a:ext uri="{FF2B5EF4-FFF2-40B4-BE49-F238E27FC236}">
                <a16:creationId xmlns:a16="http://schemas.microsoft.com/office/drawing/2014/main" id="{E8CF7A5D-43F6-3D40-A4D9-1770DE72D15C}"/>
              </a:ext>
            </a:extLst>
          </p:cNvPr>
          <p:cNvSpPr>
            <a:spLocks noChangeShapeType="1"/>
          </p:cNvSpPr>
          <p:nvPr/>
        </p:nvSpPr>
        <p:spPr bwMode="auto">
          <a:xfrm flipH="1">
            <a:off x="5254625" y="4868863"/>
            <a:ext cx="479425"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417" name="Rectangle 73">
            <a:extLst>
              <a:ext uri="{FF2B5EF4-FFF2-40B4-BE49-F238E27FC236}">
                <a16:creationId xmlns:a16="http://schemas.microsoft.com/office/drawing/2014/main" id="{BDE0C633-6E13-6D40-9E79-97EE08434126}"/>
              </a:ext>
            </a:extLst>
          </p:cNvPr>
          <p:cNvSpPr>
            <a:spLocks noChangeArrowheads="1"/>
          </p:cNvSpPr>
          <p:nvPr/>
        </p:nvSpPr>
        <p:spPr bwMode="auto">
          <a:xfrm>
            <a:off x="5481638" y="3730625"/>
            <a:ext cx="125412" cy="109538"/>
          </a:xfrm>
          <a:prstGeom prst="rect">
            <a:avLst/>
          </a:prstGeom>
          <a:solidFill>
            <a:schemeClr val="bg1"/>
          </a:solidFill>
          <a:ln w="25400">
            <a:solidFill>
              <a:srgbClr val="000000"/>
            </a:solidFill>
            <a:miter lim="800000"/>
            <a:headEnd/>
            <a:tailEnd/>
          </a:ln>
        </p:spPr>
        <p:txBody>
          <a:bodyPr/>
          <a:lstStyle/>
          <a:p>
            <a:endParaRPr lang="en-US"/>
          </a:p>
        </p:txBody>
      </p:sp>
      <p:sp>
        <p:nvSpPr>
          <p:cNvPr id="313419" name="Rectangle 75">
            <a:extLst>
              <a:ext uri="{FF2B5EF4-FFF2-40B4-BE49-F238E27FC236}">
                <a16:creationId xmlns:a16="http://schemas.microsoft.com/office/drawing/2014/main" id="{61B1B09C-E1B1-9D43-8603-7E3702810C33}"/>
              </a:ext>
            </a:extLst>
          </p:cNvPr>
          <p:cNvSpPr>
            <a:spLocks noChangeArrowheads="1"/>
          </p:cNvSpPr>
          <p:nvPr/>
        </p:nvSpPr>
        <p:spPr bwMode="auto">
          <a:xfrm>
            <a:off x="2535238" y="3400425"/>
            <a:ext cx="11176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TelemDonePort</a:t>
            </a:r>
            <a:endParaRPr lang="en-US" altLang="en-US" sz="2800" b="1">
              <a:solidFill>
                <a:schemeClr val="tx2"/>
              </a:solidFill>
              <a:latin typeface="Tahoma" panose="020B0604030504040204" pitchFamily="34" charset="0"/>
            </a:endParaRPr>
          </a:p>
        </p:txBody>
      </p:sp>
      <p:sp>
        <p:nvSpPr>
          <p:cNvPr id="313420" name="Freeform 76">
            <a:extLst>
              <a:ext uri="{FF2B5EF4-FFF2-40B4-BE49-F238E27FC236}">
                <a16:creationId xmlns:a16="http://schemas.microsoft.com/office/drawing/2014/main" id="{F50FD5F0-AF5F-124D-A6F8-AE5F51E2AC7D}"/>
              </a:ext>
            </a:extLst>
          </p:cNvPr>
          <p:cNvSpPr>
            <a:spLocks noEditPoints="1"/>
          </p:cNvSpPr>
          <p:nvPr/>
        </p:nvSpPr>
        <p:spPr bwMode="auto">
          <a:xfrm>
            <a:off x="2959100" y="2527300"/>
            <a:ext cx="1588" cy="434975"/>
          </a:xfrm>
          <a:custGeom>
            <a:avLst/>
            <a:gdLst>
              <a:gd name="T0" fmla="*/ 0 w 3"/>
              <a:gd name="T1" fmla="*/ 27 h 548"/>
              <a:gd name="T2" fmla="*/ 3 w 3"/>
              <a:gd name="T3" fmla="*/ 1 h 548"/>
              <a:gd name="T4" fmla="*/ 1 w 3"/>
              <a:gd name="T5" fmla="*/ 71 h 548"/>
              <a:gd name="T6" fmla="*/ 1 w 3"/>
              <a:gd name="T7" fmla="*/ 43 h 548"/>
              <a:gd name="T8" fmla="*/ 3 w 3"/>
              <a:gd name="T9" fmla="*/ 112 h 548"/>
              <a:gd name="T10" fmla="*/ 0 w 3"/>
              <a:gd name="T11" fmla="*/ 112 h 548"/>
              <a:gd name="T12" fmla="*/ 3 w 3"/>
              <a:gd name="T13" fmla="*/ 86 h 548"/>
              <a:gd name="T14" fmla="*/ 1 w 3"/>
              <a:gd name="T15" fmla="*/ 156 h 548"/>
              <a:gd name="T16" fmla="*/ 1 w 3"/>
              <a:gd name="T17" fmla="*/ 128 h 548"/>
              <a:gd name="T18" fmla="*/ 3 w 3"/>
              <a:gd name="T19" fmla="*/ 197 h 548"/>
              <a:gd name="T20" fmla="*/ 0 w 3"/>
              <a:gd name="T21" fmla="*/ 171 h 548"/>
              <a:gd name="T22" fmla="*/ 3 w 3"/>
              <a:gd name="T23" fmla="*/ 172 h 548"/>
              <a:gd name="T24" fmla="*/ 0 w 3"/>
              <a:gd name="T25" fmla="*/ 240 h 548"/>
              <a:gd name="T26" fmla="*/ 3 w 3"/>
              <a:gd name="T27" fmla="*/ 213 h 548"/>
              <a:gd name="T28" fmla="*/ 1 w 3"/>
              <a:gd name="T29" fmla="*/ 283 h 548"/>
              <a:gd name="T30" fmla="*/ 1 w 3"/>
              <a:gd name="T31" fmla="*/ 255 h 548"/>
              <a:gd name="T32" fmla="*/ 3 w 3"/>
              <a:gd name="T33" fmla="*/ 324 h 548"/>
              <a:gd name="T34" fmla="*/ 0 w 3"/>
              <a:gd name="T35" fmla="*/ 324 h 548"/>
              <a:gd name="T36" fmla="*/ 3 w 3"/>
              <a:gd name="T37" fmla="*/ 298 h 548"/>
              <a:gd name="T38" fmla="*/ 1 w 3"/>
              <a:gd name="T39" fmla="*/ 368 h 548"/>
              <a:gd name="T40" fmla="*/ 1 w 3"/>
              <a:gd name="T41" fmla="*/ 340 h 548"/>
              <a:gd name="T42" fmla="*/ 3 w 3"/>
              <a:gd name="T43" fmla="*/ 409 h 548"/>
              <a:gd name="T44" fmla="*/ 0 w 3"/>
              <a:gd name="T45" fmla="*/ 409 h 548"/>
              <a:gd name="T46" fmla="*/ 3 w 3"/>
              <a:gd name="T47" fmla="*/ 383 h 548"/>
              <a:gd name="T48" fmla="*/ 1 w 3"/>
              <a:gd name="T49" fmla="*/ 453 h 548"/>
              <a:gd name="T50" fmla="*/ 1 w 3"/>
              <a:gd name="T51" fmla="*/ 425 h 548"/>
              <a:gd name="T52" fmla="*/ 3 w 3"/>
              <a:gd name="T53" fmla="*/ 494 h 548"/>
              <a:gd name="T54" fmla="*/ 0 w 3"/>
              <a:gd name="T55" fmla="*/ 494 h 548"/>
              <a:gd name="T56" fmla="*/ 3 w 3"/>
              <a:gd name="T57" fmla="*/ 468 h 548"/>
              <a:gd name="T58" fmla="*/ 1 w 3"/>
              <a:gd name="T59" fmla="*/ 538 h 548"/>
              <a:gd name="T60" fmla="*/ 1 w 3"/>
              <a:gd name="T61" fmla="*/ 509 h 548"/>
              <a:gd name="T62" fmla="*/ 0 w 3"/>
              <a:gd name="T63" fmla="*/ 521 h 548"/>
              <a:gd name="T64" fmla="*/ 3 w 3"/>
              <a:gd name="T65" fmla="*/ 521 h 548"/>
              <a:gd name="T66" fmla="*/ 0 w 3"/>
              <a:gd name="T67" fmla="*/ 545 h 548"/>
              <a:gd name="T68" fmla="*/ 2 w 3"/>
              <a:gd name="T69" fmla="*/ 478 h 548"/>
              <a:gd name="T70" fmla="*/ 1 w 3"/>
              <a:gd name="T71" fmla="*/ 505 h 548"/>
              <a:gd name="T72" fmla="*/ 0 w 3"/>
              <a:gd name="T73" fmla="*/ 435 h 548"/>
              <a:gd name="T74" fmla="*/ 3 w 3"/>
              <a:gd name="T75" fmla="*/ 461 h 548"/>
              <a:gd name="T76" fmla="*/ 0 w 3"/>
              <a:gd name="T77" fmla="*/ 460 h 548"/>
              <a:gd name="T78" fmla="*/ 2 w 3"/>
              <a:gd name="T79" fmla="*/ 393 h 548"/>
              <a:gd name="T80" fmla="*/ 1 w 3"/>
              <a:gd name="T81" fmla="*/ 421 h 548"/>
              <a:gd name="T82" fmla="*/ 0 w 3"/>
              <a:gd name="T83" fmla="*/ 349 h 548"/>
              <a:gd name="T84" fmla="*/ 3 w 3"/>
              <a:gd name="T85" fmla="*/ 376 h 548"/>
              <a:gd name="T86" fmla="*/ 0 w 3"/>
              <a:gd name="T87" fmla="*/ 309 h 548"/>
              <a:gd name="T88" fmla="*/ 3 w 3"/>
              <a:gd name="T89" fmla="*/ 309 h 548"/>
              <a:gd name="T90" fmla="*/ 0 w 3"/>
              <a:gd name="T91" fmla="*/ 334 h 548"/>
              <a:gd name="T92" fmla="*/ 1 w 3"/>
              <a:gd name="T93" fmla="*/ 264 h 548"/>
              <a:gd name="T94" fmla="*/ 2 w 3"/>
              <a:gd name="T95" fmla="*/ 292 h 548"/>
              <a:gd name="T96" fmla="*/ 0 w 3"/>
              <a:gd name="T97" fmla="*/ 224 h 548"/>
              <a:gd name="T98" fmla="*/ 3 w 3"/>
              <a:gd name="T99" fmla="*/ 224 h 548"/>
              <a:gd name="T100" fmla="*/ 0 w 3"/>
              <a:gd name="T101" fmla="*/ 249 h 548"/>
              <a:gd name="T102" fmla="*/ 1 w 3"/>
              <a:gd name="T103" fmla="*/ 179 h 548"/>
              <a:gd name="T104" fmla="*/ 2 w 3"/>
              <a:gd name="T105" fmla="*/ 207 h 548"/>
              <a:gd name="T106" fmla="*/ 0 w 3"/>
              <a:gd name="T107" fmla="*/ 140 h 548"/>
              <a:gd name="T108" fmla="*/ 3 w 3"/>
              <a:gd name="T109" fmla="*/ 140 h 548"/>
              <a:gd name="T110" fmla="*/ 0 w 3"/>
              <a:gd name="T111" fmla="*/ 164 h 548"/>
              <a:gd name="T112" fmla="*/ 2 w 3"/>
              <a:gd name="T113" fmla="*/ 95 h 548"/>
              <a:gd name="T114" fmla="*/ 1 w 3"/>
              <a:gd name="T115" fmla="*/ 123 h 548"/>
              <a:gd name="T116" fmla="*/ 0 w 3"/>
              <a:gd name="T117" fmla="*/ 53 h 548"/>
              <a:gd name="T118" fmla="*/ 3 w 3"/>
              <a:gd name="T119" fmla="*/ 79 h 548"/>
              <a:gd name="T120" fmla="*/ 0 w 3"/>
              <a:gd name="T121" fmla="*/ 79 h 548"/>
              <a:gd name="T122" fmla="*/ 2 w 3"/>
              <a:gd name="T123" fmla="*/ 10 h 548"/>
              <a:gd name="T124" fmla="*/ 1 w 3"/>
              <a:gd name="T125" fmla="*/ 38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 h="548">
                <a:moveTo>
                  <a:pt x="3" y="2"/>
                </a:moveTo>
                <a:lnTo>
                  <a:pt x="3" y="27"/>
                </a:lnTo>
                <a:lnTo>
                  <a:pt x="3" y="28"/>
                </a:lnTo>
                <a:lnTo>
                  <a:pt x="2" y="28"/>
                </a:lnTo>
                <a:lnTo>
                  <a:pt x="1" y="29"/>
                </a:lnTo>
                <a:lnTo>
                  <a:pt x="0" y="28"/>
                </a:lnTo>
                <a:lnTo>
                  <a:pt x="0" y="28"/>
                </a:lnTo>
                <a:lnTo>
                  <a:pt x="0" y="27"/>
                </a:lnTo>
                <a:lnTo>
                  <a:pt x="0" y="2"/>
                </a:lnTo>
                <a:lnTo>
                  <a:pt x="0" y="1"/>
                </a:lnTo>
                <a:lnTo>
                  <a:pt x="0" y="1"/>
                </a:lnTo>
                <a:lnTo>
                  <a:pt x="1" y="1"/>
                </a:lnTo>
                <a:lnTo>
                  <a:pt x="1" y="0"/>
                </a:lnTo>
                <a:lnTo>
                  <a:pt x="2" y="1"/>
                </a:lnTo>
                <a:lnTo>
                  <a:pt x="2" y="1"/>
                </a:lnTo>
                <a:lnTo>
                  <a:pt x="3" y="1"/>
                </a:lnTo>
                <a:lnTo>
                  <a:pt x="3" y="2"/>
                </a:lnTo>
                <a:lnTo>
                  <a:pt x="3" y="2"/>
                </a:lnTo>
                <a:close/>
                <a:moveTo>
                  <a:pt x="3" y="45"/>
                </a:moveTo>
                <a:lnTo>
                  <a:pt x="3" y="70"/>
                </a:lnTo>
                <a:lnTo>
                  <a:pt x="3" y="70"/>
                </a:lnTo>
                <a:lnTo>
                  <a:pt x="2" y="71"/>
                </a:lnTo>
                <a:lnTo>
                  <a:pt x="2" y="71"/>
                </a:lnTo>
                <a:lnTo>
                  <a:pt x="1" y="71"/>
                </a:lnTo>
                <a:lnTo>
                  <a:pt x="1" y="71"/>
                </a:lnTo>
                <a:lnTo>
                  <a:pt x="0" y="71"/>
                </a:lnTo>
                <a:lnTo>
                  <a:pt x="0" y="70"/>
                </a:lnTo>
                <a:lnTo>
                  <a:pt x="0" y="70"/>
                </a:lnTo>
                <a:lnTo>
                  <a:pt x="0" y="45"/>
                </a:lnTo>
                <a:lnTo>
                  <a:pt x="0" y="44"/>
                </a:lnTo>
                <a:lnTo>
                  <a:pt x="0" y="43"/>
                </a:lnTo>
                <a:lnTo>
                  <a:pt x="1" y="43"/>
                </a:lnTo>
                <a:lnTo>
                  <a:pt x="1" y="43"/>
                </a:lnTo>
                <a:lnTo>
                  <a:pt x="2" y="43"/>
                </a:lnTo>
                <a:lnTo>
                  <a:pt x="2" y="43"/>
                </a:lnTo>
                <a:lnTo>
                  <a:pt x="3" y="44"/>
                </a:lnTo>
                <a:lnTo>
                  <a:pt x="3" y="45"/>
                </a:lnTo>
                <a:lnTo>
                  <a:pt x="3" y="45"/>
                </a:lnTo>
                <a:close/>
                <a:moveTo>
                  <a:pt x="3" y="87"/>
                </a:moveTo>
                <a:lnTo>
                  <a:pt x="3" y="112"/>
                </a:lnTo>
                <a:lnTo>
                  <a:pt x="3" y="113"/>
                </a:lnTo>
                <a:lnTo>
                  <a:pt x="2" y="113"/>
                </a:lnTo>
                <a:lnTo>
                  <a:pt x="2" y="113"/>
                </a:lnTo>
                <a:lnTo>
                  <a:pt x="1" y="114"/>
                </a:lnTo>
                <a:lnTo>
                  <a:pt x="1" y="113"/>
                </a:lnTo>
                <a:lnTo>
                  <a:pt x="0" y="113"/>
                </a:lnTo>
                <a:lnTo>
                  <a:pt x="0" y="113"/>
                </a:lnTo>
                <a:lnTo>
                  <a:pt x="0" y="112"/>
                </a:lnTo>
                <a:lnTo>
                  <a:pt x="0" y="87"/>
                </a:lnTo>
                <a:lnTo>
                  <a:pt x="0" y="86"/>
                </a:lnTo>
                <a:lnTo>
                  <a:pt x="0" y="86"/>
                </a:lnTo>
                <a:lnTo>
                  <a:pt x="1" y="85"/>
                </a:lnTo>
                <a:lnTo>
                  <a:pt x="1" y="85"/>
                </a:lnTo>
                <a:lnTo>
                  <a:pt x="2" y="85"/>
                </a:lnTo>
                <a:lnTo>
                  <a:pt x="2" y="86"/>
                </a:lnTo>
                <a:lnTo>
                  <a:pt x="3" y="86"/>
                </a:lnTo>
                <a:lnTo>
                  <a:pt x="3" y="87"/>
                </a:lnTo>
                <a:lnTo>
                  <a:pt x="3" y="87"/>
                </a:lnTo>
                <a:close/>
                <a:moveTo>
                  <a:pt x="3" y="129"/>
                </a:moveTo>
                <a:lnTo>
                  <a:pt x="3" y="154"/>
                </a:lnTo>
                <a:lnTo>
                  <a:pt x="3" y="155"/>
                </a:lnTo>
                <a:lnTo>
                  <a:pt x="2" y="155"/>
                </a:lnTo>
                <a:lnTo>
                  <a:pt x="2" y="156"/>
                </a:lnTo>
                <a:lnTo>
                  <a:pt x="1" y="156"/>
                </a:lnTo>
                <a:lnTo>
                  <a:pt x="1" y="156"/>
                </a:lnTo>
                <a:lnTo>
                  <a:pt x="0" y="155"/>
                </a:lnTo>
                <a:lnTo>
                  <a:pt x="0" y="155"/>
                </a:lnTo>
                <a:lnTo>
                  <a:pt x="0" y="154"/>
                </a:lnTo>
                <a:lnTo>
                  <a:pt x="0" y="129"/>
                </a:lnTo>
                <a:lnTo>
                  <a:pt x="0" y="129"/>
                </a:lnTo>
                <a:lnTo>
                  <a:pt x="0" y="128"/>
                </a:lnTo>
                <a:lnTo>
                  <a:pt x="1" y="128"/>
                </a:lnTo>
                <a:lnTo>
                  <a:pt x="1" y="128"/>
                </a:lnTo>
                <a:lnTo>
                  <a:pt x="2" y="128"/>
                </a:lnTo>
                <a:lnTo>
                  <a:pt x="2" y="128"/>
                </a:lnTo>
                <a:lnTo>
                  <a:pt x="3" y="129"/>
                </a:lnTo>
                <a:lnTo>
                  <a:pt x="3" y="129"/>
                </a:lnTo>
                <a:lnTo>
                  <a:pt x="3" y="129"/>
                </a:lnTo>
                <a:close/>
                <a:moveTo>
                  <a:pt x="3" y="172"/>
                </a:moveTo>
                <a:lnTo>
                  <a:pt x="3" y="197"/>
                </a:lnTo>
                <a:lnTo>
                  <a:pt x="3" y="197"/>
                </a:lnTo>
                <a:lnTo>
                  <a:pt x="2" y="198"/>
                </a:lnTo>
                <a:lnTo>
                  <a:pt x="1" y="198"/>
                </a:lnTo>
                <a:lnTo>
                  <a:pt x="0" y="198"/>
                </a:lnTo>
                <a:lnTo>
                  <a:pt x="0" y="197"/>
                </a:lnTo>
                <a:lnTo>
                  <a:pt x="0" y="197"/>
                </a:lnTo>
                <a:lnTo>
                  <a:pt x="0" y="172"/>
                </a:lnTo>
                <a:lnTo>
                  <a:pt x="0" y="171"/>
                </a:lnTo>
                <a:lnTo>
                  <a:pt x="0" y="171"/>
                </a:lnTo>
                <a:lnTo>
                  <a:pt x="1" y="170"/>
                </a:lnTo>
                <a:lnTo>
                  <a:pt x="1" y="170"/>
                </a:lnTo>
                <a:lnTo>
                  <a:pt x="2" y="170"/>
                </a:lnTo>
                <a:lnTo>
                  <a:pt x="2" y="171"/>
                </a:lnTo>
                <a:lnTo>
                  <a:pt x="3" y="171"/>
                </a:lnTo>
                <a:lnTo>
                  <a:pt x="3" y="172"/>
                </a:lnTo>
                <a:lnTo>
                  <a:pt x="3" y="172"/>
                </a:lnTo>
                <a:close/>
                <a:moveTo>
                  <a:pt x="3" y="214"/>
                </a:moveTo>
                <a:lnTo>
                  <a:pt x="3" y="239"/>
                </a:lnTo>
                <a:lnTo>
                  <a:pt x="3" y="240"/>
                </a:lnTo>
                <a:lnTo>
                  <a:pt x="2" y="240"/>
                </a:lnTo>
                <a:lnTo>
                  <a:pt x="2" y="241"/>
                </a:lnTo>
                <a:lnTo>
                  <a:pt x="1" y="241"/>
                </a:lnTo>
                <a:lnTo>
                  <a:pt x="1" y="241"/>
                </a:lnTo>
                <a:lnTo>
                  <a:pt x="0" y="240"/>
                </a:lnTo>
                <a:lnTo>
                  <a:pt x="0" y="240"/>
                </a:lnTo>
                <a:lnTo>
                  <a:pt x="0" y="239"/>
                </a:lnTo>
                <a:lnTo>
                  <a:pt x="0" y="214"/>
                </a:lnTo>
                <a:lnTo>
                  <a:pt x="0" y="213"/>
                </a:lnTo>
                <a:lnTo>
                  <a:pt x="0" y="213"/>
                </a:lnTo>
                <a:lnTo>
                  <a:pt x="1" y="213"/>
                </a:lnTo>
                <a:lnTo>
                  <a:pt x="2" y="213"/>
                </a:lnTo>
                <a:lnTo>
                  <a:pt x="3" y="213"/>
                </a:lnTo>
                <a:lnTo>
                  <a:pt x="3" y="214"/>
                </a:lnTo>
                <a:lnTo>
                  <a:pt x="3" y="214"/>
                </a:lnTo>
                <a:close/>
                <a:moveTo>
                  <a:pt x="3" y="257"/>
                </a:moveTo>
                <a:lnTo>
                  <a:pt x="3" y="282"/>
                </a:lnTo>
                <a:lnTo>
                  <a:pt x="3" y="282"/>
                </a:lnTo>
                <a:lnTo>
                  <a:pt x="2" y="283"/>
                </a:lnTo>
                <a:lnTo>
                  <a:pt x="2" y="283"/>
                </a:lnTo>
                <a:lnTo>
                  <a:pt x="1" y="283"/>
                </a:lnTo>
                <a:lnTo>
                  <a:pt x="1" y="283"/>
                </a:lnTo>
                <a:lnTo>
                  <a:pt x="0" y="283"/>
                </a:lnTo>
                <a:lnTo>
                  <a:pt x="0" y="282"/>
                </a:lnTo>
                <a:lnTo>
                  <a:pt x="0" y="282"/>
                </a:lnTo>
                <a:lnTo>
                  <a:pt x="0" y="257"/>
                </a:lnTo>
                <a:lnTo>
                  <a:pt x="0" y="256"/>
                </a:lnTo>
                <a:lnTo>
                  <a:pt x="0" y="255"/>
                </a:lnTo>
                <a:lnTo>
                  <a:pt x="1" y="255"/>
                </a:lnTo>
                <a:lnTo>
                  <a:pt x="1" y="255"/>
                </a:lnTo>
                <a:lnTo>
                  <a:pt x="2" y="255"/>
                </a:lnTo>
                <a:lnTo>
                  <a:pt x="2" y="255"/>
                </a:lnTo>
                <a:lnTo>
                  <a:pt x="3" y="256"/>
                </a:lnTo>
                <a:lnTo>
                  <a:pt x="3" y="257"/>
                </a:lnTo>
                <a:lnTo>
                  <a:pt x="3" y="257"/>
                </a:lnTo>
                <a:close/>
                <a:moveTo>
                  <a:pt x="3" y="299"/>
                </a:moveTo>
                <a:lnTo>
                  <a:pt x="3" y="324"/>
                </a:lnTo>
                <a:lnTo>
                  <a:pt x="3" y="325"/>
                </a:lnTo>
                <a:lnTo>
                  <a:pt x="2" y="325"/>
                </a:lnTo>
                <a:lnTo>
                  <a:pt x="2" y="325"/>
                </a:lnTo>
                <a:lnTo>
                  <a:pt x="1" y="326"/>
                </a:lnTo>
                <a:lnTo>
                  <a:pt x="1" y="325"/>
                </a:lnTo>
                <a:lnTo>
                  <a:pt x="0" y="325"/>
                </a:lnTo>
                <a:lnTo>
                  <a:pt x="0" y="325"/>
                </a:lnTo>
                <a:lnTo>
                  <a:pt x="0" y="324"/>
                </a:lnTo>
                <a:lnTo>
                  <a:pt x="0" y="299"/>
                </a:lnTo>
                <a:lnTo>
                  <a:pt x="0" y="298"/>
                </a:lnTo>
                <a:lnTo>
                  <a:pt x="0" y="298"/>
                </a:lnTo>
                <a:lnTo>
                  <a:pt x="1" y="297"/>
                </a:lnTo>
                <a:lnTo>
                  <a:pt x="1" y="297"/>
                </a:lnTo>
                <a:lnTo>
                  <a:pt x="2" y="297"/>
                </a:lnTo>
                <a:lnTo>
                  <a:pt x="2" y="298"/>
                </a:lnTo>
                <a:lnTo>
                  <a:pt x="3" y="298"/>
                </a:lnTo>
                <a:lnTo>
                  <a:pt x="3" y="299"/>
                </a:lnTo>
                <a:lnTo>
                  <a:pt x="3" y="299"/>
                </a:lnTo>
                <a:close/>
                <a:moveTo>
                  <a:pt x="3" y="341"/>
                </a:moveTo>
                <a:lnTo>
                  <a:pt x="3" y="366"/>
                </a:lnTo>
                <a:lnTo>
                  <a:pt x="3" y="367"/>
                </a:lnTo>
                <a:lnTo>
                  <a:pt x="2" y="368"/>
                </a:lnTo>
                <a:lnTo>
                  <a:pt x="2" y="368"/>
                </a:lnTo>
                <a:lnTo>
                  <a:pt x="1" y="368"/>
                </a:lnTo>
                <a:lnTo>
                  <a:pt x="1" y="368"/>
                </a:lnTo>
                <a:lnTo>
                  <a:pt x="0" y="368"/>
                </a:lnTo>
                <a:lnTo>
                  <a:pt x="0" y="367"/>
                </a:lnTo>
                <a:lnTo>
                  <a:pt x="0" y="366"/>
                </a:lnTo>
                <a:lnTo>
                  <a:pt x="0" y="341"/>
                </a:lnTo>
                <a:lnTo>
                  <a:pt x="0" y="341"/>
                </a:lnTo>
                <a:lnTo>
                  <a:pt x="0" y="340"/>
                </a:lnTo>
                <a:lnTo>
                  <a:pt x="1" y="340"/>
                </a:lnTo>
                <a:lnTo>
                  <a:pt x="1" y="340"/>
                </a:lnTo>
                <a:lnTo>
                  <a:pt x="2" y="340"/>
                </a:lnTo>
                <a:lnTo>
                  <a:pt x="2" y="340"/>
                </a:lnTo>
                <a:lnTo>
                  <a:pt x="3" y="341"/>
                </a:lnTo>
                <a:lnTo>
                  <a:pt x="3" y="341"/>
                </a:lnTo>
                <a:lnTo>
                  <a:pt x="3" y="341"/>
                </a:lnTo>
                <a:close/>
                <a:moveTo>
                  <a:pt x="3" y="384"/>
                </a:moveTo>
                <a:lnTo>
                  <a:pt x="3" y="409"/>
                </a:lnTo>
                <a:lnTo>
                  <a:pt x="3" y="409"/>
                </a:lnTo>
                <a:lnTo>
                  <a:pt x="2" y="410"/>
                </a:lnTo>
                <a:lnTo>
                  <a:pt x="2" y="410"/>
                </a:lnTo>
                <a:lnTo>
                  <a:pt x="1" y="410"/>
                </a:lnTo>
                <a:lnTo>
                  <a:pt x="1" y="410"/>
                </a:lnTo>
                <a:lnTo>
                  <a:pt x="0" y="410"/>
                </a:lnTo>
                <a:lnTo>
                  <a:pt x="0" y="409"/>
                </a:lnTo>
                <a:lnTo>
                  <a:pt x="0" y="409"/>
                </a:lnTo>
                <a:lnTo>
                  <a:pt x="0" y="384"/>
                </a:lnTo>
                <a:lnTo>
                  <a:pt x="0" y="383"/>
                </a:lnTo>
                <a:lnTo>
                  <a:pt x="0" y="383"/>
                </a:lnTo>
                <a:lnTo>
                  <a:pt x="1" y="382"/>
                </a:lnTo>
                <a:lnTo>
                  <a:pt x="1" y="382"/>
                </a:lnTo>
                <a:lnTo>
                  <a:pt x="2" y="382"/>
                </a:lnTo>
                <a:lnTo>
                  <a:pt x="2" y="383"/>
                </a:lnTo>
                <a:lnTo>
                  <a:pt x="3" y="383"/>
                </a:lnTo>
                <a:lnTo>
                  <a:pt x="3" y="384"/>
                </a:lnTo>
                <a:lnTo>
                  <a:pt x="3" y="384"/>
                </a:lnTo>
                <a:close/>
                <a:moveTo>
                  <a:pt x="3" y="426"/>
                </a:moveTo>
                <a:lnTo>
                  <a:pt x="3" y="451"/>
                </a:lnTo>
                <a:lnTo>
                  <a:pt x="3" y="452"/>
                </a:lnTo>
                <a:lnTo>
                  <a:pt x="2" y="452"/>
                </a:lnTo>
                <a:lnTo>
                  <a:pt x="2" y="453"/>
                </a:lnTo>
                <a:lnTo>
                  <a:pt x="1" y="453"/>
                </a:lnTo>
                <a:lnTo>
                  <a:pt x="1" y="453"/>
                </a:lnTo>
                <a:lnTo>
                  <a:pt x="0" y="452"/>
                </a:lnTo>
                <a:lnTo>
                  <a:pt x="0" y="452"/>
                </a:lnTo>
                <a:lnTo>
                  <a:pt x="0" y="451"/>
                </a:lnTo>
                <a:lnTo>
                  <a:pt x="0" y="426"/>
                </a:lnTo>
                <a:lnTo>
                  <a:pt x="0" y="426"/>
                </a:lnTo>
                <a:lnTo>
                  <a:pt x="0" y="425"/>
                </a:lnTo>
                <a:lnTo>
                  <a:pt x="1" y="425"/>
                </a:lnTo>
                <a:lnTo>
                  <a:pt x="1" y="425"/>
                </a:lnTo>
                <a:lnTo>
                  <a:pt x="2" y="425"/>
                </a:lnTo>
                <a:lnTo>
                  <a:pt x="2" y="425"/>
                </a:lnTo>
                <a:lnTo>
                  <a:pt x="3" y="426"/>
                </a:lnTo>
                <a:lnTo>
                  <a:pt x="3" y="426"/>
                </a:lnTo>
                <a:lnTo>
                  <a:pt x="3" y="426"/>
                </a:lnTo>
                <a:close/>
                <a:moveTo>
                  <a:pt x="3" y="469"/>
                </a:moveTo>
                <a:lnTo>
                  <a:pt x="3" y="494"/>
                </a:lnTo>
                <a:lnTo>
                  <a:pt x="3" y="494"/>
                </a:lnTo>
                <a:lnTo>
                  <a:pt x="2" y="495"/>
                </a:lnTo>
                <a:lnTo>
                  <a:pt x="2" y="495"/>
                </a:lnTo>
                <a:lnTo>
                  <a:pt x="1" y="495"/>
                </a:lnTo>
                <a:lnTo>
                  <a:pt x="1" y="495"/>
                </a:lnTo>
                <a:lnTo>
                  <a:pt x="0" y="495"/>
                </a:lnTo>
                <a:lnTo>
                  <a:pt x="0" y="494"/>
                </a:lnTo>
                <a:lnTo>
                  <a:pt x="0" y="494"/>
                </a:lnTo>
                <a:lnTo>
                  <a:pt x="0" y="469"/>
                </a:lnTo>
                <a:lnTo>
                  <a:pt x="0" y="468"/>
                </a:lnTo>
                <a:lnTo>
                  <a:pt x="0" y="467"/>
                </a:lnTo>
                <a:lnTo>
                  <a:pt x="1" y="467"/>
                </a:lnTo>
                <a:lnTo>
                  <a:pt x="1" y="467"/>
                </a:lnTo>
                <a:lnTo>
                  <a:pt x="2" y="467"/>
                </a:lnTo>
                <a:lnTo>
                  <a:pt x="2" y="467"/>
                </a:lnTo>
                <a:lnTo>
                  <a:pt x="3" y="468"/>
                </a:lnTo>
                <a:lnTo>
                  <a:pt x="3" y="469"/>
                </a:lnTo>
                <a:lnTo>
                  <a:pt x="3" y="469"/>
                </a:lnTo>
                <a:close/>
                <a:moveTo>
                  <a:pt x="3" y="511"/>
                </a:moveTo>
                <a:lnTo>
                  <a:pt x="3" y="536"/>
                </a:lnTo>
                <a:lnTo>
                  <a:pt x="3" y="537"/>
                </a:lnTo>
                <a:lnTo>
                  <a:pt x="2" y="537"/>
                </a:lnTo>
                <a:lnTo>
                  <a:pt x="2" y="538"/>
                </a:lnTo>
                <a:lnTo>
                  <a:pt x="1" y="538"/>
                </a:lnTo>
                <a:lnTo>
                  <a:pt x="1" y="538"/>
                </a:lnTo>
                <a:lnTo>
                  <a:pt x="0" y="537"/>
                </a:lnTo>
                <a:lnTo>
                  <a:pt x="0" y="537"/>
                </a:lnTo>
                <a:lnTo>
                  <a:pt x="0" y="536"/>
                </a:lnTo>
                <a:lnTo>
                  <a:pt x="0" y="511"/>
                </a:lnTo>
                <a:lnTo>
                  <a:pt x="0" y="510"/>
                </a:lnTo>
                <a:lnTo>
                  <a:pt x="0" y="510"/>
                </a:lnTo>
                <a:lnTo>
                  <a:pt x="1" y="509"/>
                </a:lnTo>
                <a:lnTo>
                  <a:pt x="1" y="509"/>
                </a:lnTo>
                <a:lnTo>
                  <a:pt x="2" y="509"/>
                </a:lnTo>
                <a:lnTo>
                  <a:pt x="2" y="510"/>
                </a:lnTo>
                <a:lnTo>
                  <a:pt x="3" y="510"/>
                </a:lnTo>
                <a:lnTo>
                  <a:pt x="3" y="511"/>
                </a:lnTo>
                <a:lnTo>
                  <a:pt x="3" y="511"/>
                </a:lnTo>
                <a:close/>
                <a:moveTo>
                  <a:pt x="0" y="545"/>
                </a:moveTo>
                <a:lnTo>
                  <a:pt x="0" y="521"/>
                </a:lnTo>
                <a:lnTo>
                  <a:pt x="0" y="521"/>
                </a:lnTo>
                <a:lnTo>
                  <a:pt x="0" y="520"/>
                </a:lnTo>
                <a:lnTo>
                  <a:pt x="1" y="520"/>
                </a:lnTo>
                <a:lnTo>
                  <a:pt x="1" y="520"/>
                </a:lnTo>
                <a:lnTo>
                  <a:pt x="2" y="520"/>
                </a:lnTo>
                <a:lnTo>
                  <a:pt x="2" y="520"/>
                </a:lnTo>
                <a:lnTo>
                  <a:pt x="3" y="521"/>
                </a:lnTo>
                <a:lnTo>
                  <a:pt x="3" y="521"/>
                </a:lnTo>
                <a:lnTo>
                  <a:pt x="3" y="545"/>
                </a:lnTo>
                <a:lnTo>
                  <a:pt x="3" y="547"/>
                </a:lnTo>
                <a:lnTo>
                  <a:pt x="2" y="547"/>
                </a:lnTo>
                <a:lnTo>
                  <a:pt x="1" y="548"/>
                </a:lnTo>
                <a:lnTo>
                  <a:pt x="0" y="547"/>
                </a:lnTo>
                <a:lnTo>
                  <a:pt x="0" y="547"/>
                </a:lnTo>
                <a:lnTo>
                  <a:pt x="0" y="545"/>
                </a:lnTo>
                <a:lnTo>
                  <a:pt x="0" y="545"/>
                </a:lnTo>
                <a:close/>
                <a:moveTo>
                  <a:pt x="0" y="503"/>
                </a:moveTo>
                <a:lnTo>
                  <a:pt x="0" y="479"/>
                </a:lnTo>
                <a:lnTo>
                  <a:pt x="0" y="478"/>
                </a:lnTo>
                <a:lnTo>
                  <a:pt x="0" y="478"/>
                </a:lnTo>
                <a:lnTo>
                  <a:pt x="1" y="477"/>
                </a:lnTo>
                <a:lnTo>
                  <a:pt x="1" y="477"/>
                </a:lnTo>
                <a:lnTo>
                  <a:pt x="2" y="477"/>
                </a:lnTo>
                <a:lnTo>
                  <a:pt x="2" y="478"/>
                </a:lnTo>
                <a:lnTo>
                  <a:pt x="3" y="478"/>
                </a:lnTo>
                <a:lnTo>
                  <a:pt x="3" y="479"/>
                </a:lnTo>
                <a:lnTo>
                  <a:pt x="3" y="503"/>
                </a:lnTo>
                <a:lnTo>
                  <a:pt x="3" y="503"/>
                </a:lnTo>
                <a:lnTo>
                  <a:pt x="2" y="505"/>
                </a:lnTo>
                <a:lnTo>
                  <a:pt x="2" y="505"/>
                </a:lnTo>
                <a:lnTo>
                  <a:pt x="1" y="505"/>
                </a:lnTo>
                <a:lnTo>
                  <a:pt x="1" y="505"/>
                </a:lnTo>
                <a:lnTo>
                  <a:pt x="0" y="505"/>
                </a:lnTo>
                <a:lnTo>
                  <a:pt x="0" y="503"/>
                </a:lnTo>
                <a:lnTo>
                  <a:pt x="0" y="503"/>
                </a:lnTo>
                <a:lnTo>
                  <a:pt x="0" y="503"/>
                </a:lnTo>
                <a:close/>
                <a:moveTo>
                  <a:pt x="0" y="460"/>
                </a:moveTo>
                <a:lnTo>
                  <a:pt x="0" y="436"/>
                </a:lnTo>
                <a:lnTo>
                  <a:pt x="0" y="436"/>
                </a:lnTo>
                <a:lnTo>
                  <a:pt x="0" y="435"/>
                </a:lnTo>
                <a:lnTo>
                  <a:pt x="1" y="435"/>
                </a:lnTo>
                <a:lnTo>
                  <a:pt x="1" y="435"/>
                </a:lnTo>
                <a:lnTo>
                  <a:pt x="2" y="435"/>
                </a:lnTo>
                <a:lnTo>
                  <a:pt x="2" y="435"/>
                </a:lnTo>
                <a:lnTo>
                  <a:pt x="3" y="436"/>
                </a:lnTo>
                <a:lnTo>
                  <a:pt x="3" y="436"/>
                </a:lnTo>
                <a:lnTo>
                  <a:pt x="3" y="460"/>
                </a:lnTo>
                <a:lnTo>
                  <a:pt x="3" y="461"/>
                </a:lnTo>
                <a:lnTo>
                  <a:pt x="2" y="463"/>
                </a:lnTo>
                <a:lnTo>
                  <a:pt x="2" y="463"/>
                </a:lnTo>
                <a:lnTo>
                  <a:pt x="1" y="463"/>
                </a:lnTo>
                <a:lnTo>
                  <a:pt x="1" y="463"/>
                </a:lnTo>
                <a:lnTo>
                  <a:pt x="0" y="463"/>
                </a:lnTo>
                <a:lnTo>
                  <a:pt x="0" y="461"/>
                </a:lnTo>
                <a:lnTo>
                  <a:pt x="0" y="460"/>
                </a:lnTo>
                <a:lnTo>
                  <a:pt x="0" y="460"/>
                </a:lnTo>
                <a:close/>
                <a:moveTo>
                  <a:pt x="0" y="418"/>
                </a:moveTo>
                <a:lnTo>
                  <a:pt x="0" y="394"/>
                </a:lnTo>
                <a:lnTo>
                  <a:pt x="0" y="393"/>
                </a:lnTo>
                <a:lnTo>
                  <a:pt x="0" y="393"/>
                </a:lnTo>
                <a:lnTo>
                  <a:pt x="1" y="391"/>
                </a:lnTo>
                <a:lnTo>
                  <a:pt x="1" y="391"/>
                </a:lnTo>
                <a:lnTo>
                  <a:pt x="2" y="391"/>
                </a:lnTo>
                <a:lnTo>
                  <a:pt x="2" y="393"/>
                </a:lnTo>
                <a:lnTo>
                  <a:pt x="3" y="393"/>
                </a:lnTo>
                <a:lnTo>
                  <a:pt x="3" y="394"/>
                </a:lnTo>
                <a:lnTo>
                  <a:pt x="3" y="418"/>
                </a:lnTo>
                <a:lnTo>
                  <a:pt x="3" y="419"/>
                </a:lnTo>
                <a:lnTo>
                  <a:pt x="2" y="419"/>
                </a:lnTo>
                <a:lnTo>
                  <a:pt x="2" y="421"/>
                </a:lnTo>
                <a:lnTo>
                  <a:pt x="1" y="421"/>
                </a:lnTo>
                <a:lnTo>
                  <a:pt x="1" y="421"/>
                </a:lnTo>
                <a:lnTo>
                  <a:pt x="0" y="419"/>
                </a:lnTo>
                <a:lnTo>
                  <a:pt x="0" y="419"/>
                </a:lnTo>
                <a:lnTo>
                  <a:pt x="0" y="418"/>
                </a:lnTo>
                <a:lnTo>
                  <a:pt x="0" y="418"/>
                </a:lnTo>
                <a:close/>
                <a:moveTo>
                  <a:pt x="0" y="376"/>
                </a:moveTo>
                <a:lnTo>
                  <a:pt x="0" y="352"/>
                </a:lnTo>
                <a:lnTo>
                  <a:pt x="0" y="351"/>
                </a:lnTo>
                <a:lnTo>
                  <a:pt x="0" y="349"/>
                </a:lnTo>
                <a:lnTo>
                  <a:pt x="1" y="349"/>
                </a:lnTo>
                <a:lnTo>
                  <a:pt x="1" y="349"/>
                </a:lnTo>
                <a:lnTo>
                  <a:pt x="2" y="349"/>
                </a:lnTo>
                <a:lnTo>
                  <a:pt x="2" y="349"/>
                </a:lnTo>
                <a:lnTo>
                  <a:pt x="3" y="351"/>
                </a:lnTo>
                <a:lnTo>
                  <a:pt x="3" y="352"/>
                </a:lnTo>
                <a:lnTo>
                  <a:pt x="3" y="376"/>
                </a:lnTo>
                <a:lnTo>
                  <a:pt x="3" y="376"/>
                </a:lnTo>
                <a:lnTo>
                  <a:pt x="2" y="377"/>
                </a:lnTo>
                <a:lnTo>
                  <a:pt x="1" y="377"/>
                </a:lnTo>
                <a:lnTo>
                  <a:pt x="0" y="377"/>
                </a:lnTo>
                <a:lnTo>
                  <a:pt x="0" y="376"/>
                </a:lnTo>
                <a:lnTo>
                  <a:pt x="0" y="376"/>
                </a:lnTo>
                <a:lnTo>
                  <a:pt x="0" y="376"/>
                </a:lnTo>
                <a:close/>
                <a:moveTo>
                  <a:pt x="0" y="333"/>
                </a:moveTo>
                <a:lnTo>
                  <a:pt x="0" y="309"/>
                </a:lnTo>
                <a:lnTo>
                  <a:pt x="0" y="309"/>
                </a:lnTo>
                <a:lnTo>
                  <a:pt x="0" y="308"/>
                </a:lnTo>
                <a:lnTo>
                  <a:pt x="1" y="308"/>
                </a:lnTo>
                <a:lnTo>
                  <a:pt x="1" y="308"/>
                </a:lnTo>
                <a:lnTo>
                  <a:pt x="2" y="308"/>
                </a:lnTo>
                <a:lnTo>
                  <a:pt x="2" y="308"/>
                </a:lnTo>
                <a:lnTo>
                  <a:pt x="3" y="309"/>
                </a:lnTo>
                <a:lnTo>
                  <a:pt x="3" y="309"/>
                </a:lnTo>
                <a:lnTo>
                  <a:pt x="3" y="333"/>
                </a:lnTo>
                <a:lnTo>
                  <a:pt x="3" y="334"/>
                </a:lnTo>
                <a:lnTo>
                  <a:pt x="2" y="334"/>
                </a:lnTo>
                <a:lnTo>
                  <a:pt x="2" y="335"/>
                </a:lnTo>
                <a:lnTo>
                  <a:pt x="1" y="335"/>
                </a:lnTo>
                <a:lnTo>
                  <a:pt x="1" y="335"/>
                </a:lnTo>
                <a:lnTo>
                  <a:pt x="0" y="334"/>
                </a:lnTo>
                <a:lnTo>
                  <a:pt x="0" y="334"/>
                </a:lnTo>
                <a:lnTo>
                  <a:pt x="0" y="333"/>
                </a:lnTo>
                <a:lnTo>
                  <a:pt x="0" y="333"/>
                </a:lnTo>
                <a:close/>
                <a:moveTo>
                  <a:pt x="0" y="291"/>
                </a:moveTo>
                <a:lnTo>
                  <a:pt x="0" y="267"/>
                </a:lnTo>
                <a:lnTo>
                  <a:pt x="0" y="266"/>
                </a:lnTo>
                <a:lnTo>
                  <a:pt x="0" y="266"/>
                </a:lnTo>
                <a:lnTo>
                  <a:pt x="1" y="264"/>
                </a:lnTo>
                <a:lnTo>
                  <a:pt x="1" y="264"/>
                </a:lnTo>
                <a:lnTo>
                  <a:pt x="2" y="264"/>
                </a:lnTo>
                <a:lnTo>
                  <a:pt x="2" y="266"/>
                </a:lnTo>
                <a:lnTo>
                  <a:pt x="3" y="266"/>
                </a:lnTo>
                <a:lnTo>
                  <a:pt x="3" y="267"/>
                </a:lnTo>
                <a:lnTo>
                  <a:pt x="3" y="291"/>
                </a:lnTo>
                <a:lnTo>
                  <a:pt x="3" y="291"/>
                </a:lnTo>
                <a:lnTo>
                  <a:pt x="2" y="292"/>
                </a:lnTo>
                <a:lnTo>
                  <a:pt x="2" y="292"/>
                </a:lnTo>
                <a:lnTo>
                  <a:pt x="1" y="292"/>
                </a:lnTo>
                <a:lnTo>
                  <a:pt x="1" y="292"/>
                </a:lnTo>
                <a:lnTo>
                  <a:pt x="0" y="292"/>
                </a:lnTo>
                <a:lnTo>
                  <a:pt x="0" y="291"/>
                </a:lnTo>
                <a:lnTo>
                  <a:pt x="0" y="291"/>
                </a:lnTo>
                <a:lnTo>
                  <a:pt x="0" y="291"/>
                </a:lnTo>
                <a:close/>
                <a:moveTo>
                  <a:pt x="0" y="248"/>
                </a:moveTo>
                <a:lnTo>
                  <a:pt x="0" y="224"/>
                </a:lnTo>
                <a:lnTo>
                  <a:pt x="0" y="224"/>
                </a:lnTo>
                <a:lnTo>
                  <a:pt x="0" y="222"/>
                </a:lnTo>
                <a:lnTo>
                  <a:pt x="1" y="222"/>
                </a:lnTo>
                <a:lnTo>
                  <a:pt x="1" y="222"/>
                </a:lnTo>
                <a:lnTo>
                  <a:pt x="2" y="222"/>
                </a:lnTo>
                <a:lnTo>
                  <a:pt x="2" y="222"/>
                </a:lnTo>
                <a:lnTo>
                  <a:pt x="3" y="224"/>
                </a:lnTo>
                <a:lnTo>
                  <a:pt x="3" y="224"/>
                </a:lnTo>
                <a:lnTo>
                  <a:pt x="3" y="248"/>
                </a:lnTo>
                <a:lnTo>
                  <a:pt x="3" y="249"/>
                </a:lnTo>
                <a:lnTo>
                  <a:pt x="2" y="250"/>
                </a:lnTo>
                <a:lnTo>
                  <a:pt x="2" y="250"/>
                </a:lnTo>
                <a:lnTo>
                  <a:pt x="1" y="250"/>
                </a:lnTo>
                <a:lnTo>
                  <a:pt x="1" y="250"/>
                </a:lnTo>
                <a:lnTo>
                  <a:pt x="0" y="250"/>
                </a:lnTo>
                <a:lnTo>
                  <a:pt x="0" y="249"/>
                </a:lnTo>
                <a:lnTo>
                  <a:pt x="0" y="248"/>
                </a:lnTo>
                <a:lnTo>
                  <a:pt x="0" y="248"/>
                </a:lnTo>
                <a:close/>
                <a:moveTo>
                  <a:pt x="0" y="206"/>
                </a:moveTo>
                <a:lnTo>
                  <a:pt x="0" y="182"/>
                </a:lnTo>
                <a:lnTo>
                  <a:pt x="0" y="180"/>
                </a:lnTo>
                <a:lnTo>
                  <a:pt x="0" y="180"/>
                </a:lnTo>
                <a:lnTo>
                  <a:pt x="1" y="179"/>
                </a:lnTo>
                <a:lnTo>
                  <a:pt x="1" y="179"/>
                </a:lnTo>
                <a:lnTo>
                  <a:pt x="2" y="179"/>
                </a:lnTo>
                <a:lnTo>
                  <a:pt x="2" y="180"/>
                </a:lnTo>
                <a:lnTo>
                  <a:pt x="3" y="180"/>
                </a:lnTo>
                <a:lnTo>
                  <a:pt x="3" y="182"/>
                </a:lnTo>
                <a:lnTo>
                  <a:pt x="3" y="206"/>
                </a:lnTo>
                <a:lnTo>
                  <a:pt x="3" y="207"/>
                </a:lnTo>
                <a:lnTo>
                  <a:pt x="2" y="207"/>
                </a:lnTo>
                <a:lnTo>
                  <a:pt x="2" y="207"/>
                </a:lnTo>
                <a:lnTo>
                  <a:pt x="1" y="208"/>
                </a:lnTo>
                <a:lnTo>
                  <a:pt x="1" y="207"/>
                </a:lnTo>
                <a:lnTo>
                  <a:pt x="0" y="207"/>
                </a:lnTo>
                <a:lnTo>
                  <a:pt x="0" y="207"/>
                </a:lnTo>
                <a:lnTo>
                  <a:pt x="0" y="206"/>
                </a:lnTo>
                <a:lnTo>
                  <a:pt x="0" y="206"/>
                </a:lnTo>
                <a:close/>
                <a:moveTo>
                  <a:pt x="0" y="164"/>
                </a:moveTo>
                <a:lnTo>
                  <a:pt x="0" y="140"/>
                </a:lnTo>
                <a:lnTo>
                  <a:pt x="0" y="138"/>
                </a:lnTo>
                <a:lnTo>
                  <a:pt x="0" y="137"/>
                </a:lnTo>
                <a:lnTo>
                  <a:pt x="1" y="137"/>
                </a:lnTo>
                <a:lnTo>
                  <a:pt x="1" y="137"/>
                </a:lnTo>
                <a:lnTo>
                  <a:pt x="2" y="137"/>
                </a:lnTo>
                <a:lnTo>
                  <a:pt x="2" y="137"/>
                </a:lnTo>
                <a:lnTo>
                  <a:pt x="3" y="138"/>
                </a:lnTo>
                <a:lnTo>
                  <a:pt x="3" y="140"/>
                </a:lnTo>
                <a:lnTo>
                  <a:pt x="3" y="164"/>
                </a:lnTo>
                <a:lnTo>
                  <a:pt x="3" y="164"/>
                </a:lnTo>
                <a:lnTo>
                  <a:pt x="2" y="165"/>
                </a:lnTo>
                <a:lnTo>
                  <a:pt x="2" y="165"/>
                </a:lnTo>
                <a:lnTo>
                  <a:pt x="1" y="165"/>
                </a:lnTo>
                <a:lnTo>
                  <a:pt x="1" y="165"/>
                </a:lnTo>
                <a:lnTo>
                  <a:pt x="0" y="165"/>
                </a:lnTo>
                <a:lnTo>
                  <a:pt x="0" y="164"/>
                </a:lnTo>
                <a:lnTo>
                  <a:pt x="0" y="164"/>
                </a:lnTo>
                <a:lnTo>
                  <a:pt x="0" y="164"/>
                </a:lnTo>
                <a:close/>
                <a:moveTo>
                  <a:pt x="0" y="121"/>
                </a:moveTo>
                <a:lnTo>
                  <a:pt x="0" y="96"/>
                </a:lnTo>
                <a:lnTo>
                  <a:pt x="0" y="95"/>
                </a:lnTo>
                <a:lnTo>
                  <a:pt x="0" y="95"/>
                </a:lnTo>
                <a:lnTo>
                  <a:pt x="1" y="95"/>
                </a:lnTo>
                <a:lnTo>
                  <a:pt x="2" y="95"/>
                </a:lnTo>
                <a:lnTo>
                  <a:pt x="3" y="95"/>
                </a:lnTo>
                <a:lnTo>
                  <a:pt x="3" y="96"/>
                </a:lnTo>
                <a:lnTo>
                  <a:pt x="3" y="121"/>
                </a:lnTo>
                <a:lnTo>
                  <a:pt x="3" y="122"/>
                </a:lnTo>
                <a:lnTo>
                  <a:pt x="2" y="122"/>
                </a:lnTo>
                <a:lnTo>
                  <a:pt x="2" y="123"/>
                </a:lnTo>
                <a:lnTo>
                  <a:pt x="1" y="123"/>
                </a:lnTo>
                <a:lnTo>
                  <a:pt x="1" y="123"/>
                </a:lnTo>
                <a:lnTo>
                  <a:pt x="0" y="122"/>
                </a:lnTo>
                <a:lnTo>
                  <a:pt x="0" y="122"/>
                </a:lnTo>
                <a:lnTo>
                  <a:pt x="0" y="121"/>
                </a:lnTo>
                <a:lnTo>
                  <a:pt x="0" y="121"/>
                </a:lnTo>
                <a:close/>
                <a:moveTo>
                  <a:pt x="0" y="79"/>
                </a:moveTo>
                <a:lnTo>
                  <a:pt x="0" y="54"/>
                </a:lnTo>
                <a:lnTo>
                  <a:pt x="0" y="53"/>
                </a:lnTo>
                <a:lnTo>
                  <a:pt x="0" y="53"/>
                </a:lnTo>
                <a:lnTo>
                  <a:pt x="1" y="52"/>
                </a:lnTo>
                <a:lnTo>
                  <a:pt x="1" y="52"/>
                </a:lnTo>
                <a:lnTo>
                  <a:pt x="2" y="52"/>
                </a:lnTo>
                <a:lnTo>
                  <a:pt x="2" y="53"/>
                </a:lnTo>
                <a:lnTo>
                  <a:pt x="3" y="53"/>
                </a:lnTo>
                <a:lnTo>
                  <a:pt x="3" y="54"/>
                </a:lnTo>
                <a:lnTo>
                  <a:pt x="3" y="79"/>
                </a:lnTo>
                <a:lnTo>
                  <a:pt x="3" y="79"/>
                </a:lnTo>
                <a:lnTo>
                  <a:pt x="2" y="80"/>
                </a:lnTo>
                <a:lnTo>
                  <a:pt x="2" y="80"/>
                </a:lnTo>
                <a:lnTo>
                  <a:pt x="1" y="80"/>
                </a:lnTo>
                <a:lnTo>
                  <a:pt x="1" y="80"/>
                </a:lnTo>
                <a:lnTo>
                  <a:pt x="0" y="80"/>
                </a:lnTo>
                <a:lnTo>
                  <a:pt x="0" y="79"/>
                </a:lnTo>
                <a:lnTo>
                  <a:pt x="0" y="79"/>
                </a:lnTo>
                <a:lnTo>
                  <a:pt x="0" y="79"/>
                </a:lnTo>
                <a:close/>
                <a:moveTo>
                  <a:pt x="0" y="36"/>
                </a:moveTo>
                <a:lnTo>
                  <a:pt x="0" y="11"/>
                </a:lnTo>
                <a:lnTo>
                  <a:pt x="0" y="11"/>
                </a:lnTo>
                <a:lnTo>
                  <a:pt x="0" y="10"/>
                </a:lnTo>
                <a:lnTo>
                  <a:pt x="1" y="10"/>
                </a:lnTo>
                <a:lnTo>
                  <a:pt x="1" y="10"/>
                </a:lnTo>
                <a:lnTo>
                  <a:pt x="2" y="10"/>
                </a:lnTo>
                <a:lnTo>
                  <a:pt x="2" y="10"/>
                </a:lnTo>
                <a:lnTo>
                  <a:pt x="3" y="11"/>
                </a:lnTo>
                <a:lnTo>
                  <a:pt x="3" y="11"/>
                </a:lnTo>
                <a:lnTo>
                  <a:pt x="3" y="36"/>
                </a:lnTo>
                <a:lnTo>
                  <a:pt x="3" y="37"/>
                </a:lnTo>
                <a:lnTo>
                  <a:pt x="2" y="37"/>
                </a:lnTo>
                <a:lnTo>
                  <a:pt x="2" y="38"/>
                </a:lnTo>
                <a:lnTo>
                  <a:pt x="1" y="38"/>
                </a:lnTo>
                <a:lnTo>
                  <a:pt x="1" y="38"/>
                </a:lnTo>
                <a:lnTo>
                  <a:pt x="0" y="37"/>
                </a:lnTo>
                <a:lnTo>
                  <a:pt x="0" y="37"/>
                </a:lnTo>
                <a:lnTo>
                  <a:pt x="0" y="36"/>
                </a:lnTo>
                <a:lnTo>
                  <a:pt x="0" y="36"/>
                </a:lnTo>
                <a:close/>
              </a:path>
            </a:pathLst>
          </a:custGeom>
          <a:solidFill>
            <a:srgbClr val="000000"/>
          </a:solidFill>
          <a:ln w="25400">
            <a:solidFill>
              <a:srgbClr val="000000"/>
            </a:solidFill>
            <a:prstDash val="solid"/>
            <a:round/>
            <a:headEnd/>
            <a:tailEnd/>
          </a:ln>
        </p:spPr>
        <p:txBody>
          <a:bodyPr/>
          <a:lstStyle/>
          <a:p>
            <a:endParaRPr lang="en-US"/>
          </a:p>
        </p:txBody>
      </p:sp>
      <p:sp>
        <p:nvSpPr>
          <p:cNvPr id="313421" name="Freeform 77">
            <a:extLst>
              <a:ext uri="{FF2B5EF4-FFF2-40B4-BE49-F238E27FC236}">
                <a16:creationId xmlns:a16="http://schemas.microsoft.com/office/drawing/2014/main" id="{F7D04FF5-E1BE-6D4E-995B-FC4B0E54177A}"/>
              </a:ext>
            </a:extLst>
          </p:cNvPr>
          <p:cNvSpPr>
            <a:spLocks noEditPoints="1"/>
          </p:cNvSpPr>
          <p:nvPr/>
        </p:nvSpPr>
        <p:spPr bwMode="auto">
          <a:xfrm>
            <a:off x="1946275" y="2962275"/>
            <a:ext cx="1012825" cy="1588"/>
          </a:xfrm>
          <a:custGeom>
            <a:avLst/>
            <a:gdLst>
              <a:gd name="T0" fmla="*/ 0 w 1057"/>
              <a:gd name="T1" fmla="*/ 1 h 3"/>
              <a:gd name="T2" fmla="*/ 42 w 1057"/>
              <a:gd name="T3" fmla="*/ 2 h 3"/>
              <a:gd name="T4" fmla="*/ 111 w 1057"/>
              <a:gd name="T5" fmla="*/ 3 h 3"/>
              <a:gd name="T6" fmla="*/ 155 w 1057"/>
              <a:gd name="T7" fmla="*/ 3 h 3"/>
              <a:gd name="T8" fmla="*/ 197 w 1057"/>
              <a:gd name="T9" fmla="*/ 1 h 3"/>
              <a:gd name="T10" fmla="*/ 172 w 1057"/>
              <a:gd name="T11" fmla="*/ 0 h 3"/>
              <a:gd name="T12" fmla="*/ 212 w 1057"/>
              <a:gd name="T13" fmla="*/ 1 h 3"/>
              <a:gd name="T14" fmla="*/ 255 w 1057"/>
              <a:gd name="T15" fmla="*/ 3 h 3"/>
              <a:gd name="T16" fmla="*/ 324 w 1057"/>
              <a:gd name="T17" fmla="*/ 3 h 3"/>
              <a:gd name="T18" fmla="*/ 367 w 1057"/>
              <a:gd name="T19" fmla="*/ 1 h 3"/>
              <a:gd name="T20" fmla="*/ 342 w 1057"/>
              <a:gd name="T21" fmla="*/ 0 h 3"/>
              <a:gd name="T22" fmla="*/ 381 w 1057"/>
              <a:gd name="T23" fmla="*/ 1 h 3"/>
              <a:gd name="T24" fmla="*/ 426 w 1057"/>
              <a:gd name="T25" fmla="*/ 3 h 3"/>
              <a:gd name="T26" fmla="*/ 494 w 1057"/>
              <a:gd name="T27" fmla="*/ 3 h 3"/>
              <a:gd name="T28" fmla="*/ 536 w 1057"/>
              <a:gd name="T29" fmla="*/ 1 h 3"/>
              <a:gd name="T30" fmla="*/ 578 w 1057"/>
              <a:gd name="T31" fmla="*/ 0 h 3"/>
              <a:gd name="T32" fmla="*/ 552 w 1057"/>
              <a:gd name="T33" fmla="*/ 0 h 3"/>
              <a:gd name="T34" fmla="*/ 594 w 1057"/>
              <a:gd name="T35" fmla="*/ 2 h 3"/>
              <a:gd name="T36" fmla="*/ 662 w 1057"/>
              <a:gd name="T37" fmla="*/ 3 h 3"/>
              <a:gd name="T38" fmla="*/ 706 w 1057"/>
              <a:gd name="T39" fmla="*/ 3 h 3"/>
              <a:gd name="T40" fmla="*/ 748 w 1057"/>
              <a:gd name="T41" fmla="*/ 1 h 3"/>
              <a:gd name="T42" fmla="*/ 790 w 1057"/>
              <a:gd name="T43" fmla="*/ 0 h 3"/>
              <a:gd name="T44" fmla="*/ 764 w 1057"/>
              <a:gd name="T45" fmla="*/ 0 h 3"/>
              <a:gd name="T46" fmla="*/ 806 w 1057"/>
              <a:gd name="T47" fmla="*/ 2 h 3"/>
              <a:gd name="T48" fmla="*/ 874 w 1057"/>
              <a:gd name="T49" fmla="*/ 3 h 3"/>
              <a:gd name="T50" fmla="*/ 919 w 1057"/>
              <a:gd name="T51" fmla="*/ 2 h 3"/>
              <a:gd name="T52" fmla="*/ 959 w 1057"/>
              <a:gd name="T53" fmla="*/ 0 h 3"/>
              <a:gd name="T54" fmla="*/ 934 w 1057"/>
              <a:gd name="T55" fmla="*/ 0 h 3"/>
              <a:gd name="T56" fmla="*/ 975 w 1057"/>
              <a:gd name="T57" fmla="*/ 2 h 3"/>
              <a:gd name="T58" fmla="*/ 1044 w 1057"/>
              <a:gd name="T59" fmla="*/ 3 h 3"/>
              <a:gd name="T60" fmla="*/ 1028 w 1057"/>
              <a:gd name="T61" fmla="*/ 2 h 3"/>
              <a:gd name="T62" fmla="*/ 986 w 1057"/>
              <a:gd name="T63" fmla="*/ 3 h 3"/>
              <a:gd name="T64" fmla="*/ 1013 w 1057"/>
              <a:gd name="T65" fmla="*/ 3 h 3"/>
              <a:gd name="T66" fmla="*/ 972 w 1057"/>
              <a:gd name="T67" fmla="*/ 2 h 3"/>
              <a:gd name="T68" fmla="*/ 928 w 1057"/>
              <a:gd name="T69" fmla="*/ 0 h 3"/>
              <a:gd name="T70" fmla="*/ 859 w 1057"/>
              <a:gd name="T71" fmla="*/ 1 h 3"/>
              <a:gd name="T72" fmla="*/ 817 w 1057"/>
              <a:gd name="T73" fmla="*/ 3 h 3"/>
              <a:gd name="T74" fmla="*/ 843 w 1057"/>
              <a:gd name="T75" fmla="*/ 3 h 3"/>
              <a:gd name="T76" fmla="*/ 802 w 1057"/>
              <a:gd name="T77" fmla="*/ 2 h 3"/>
              <a:gd name="T78" fmla="*/ 759 w 1057"/>
              <a:gd name="T79" fmla="*/ 0 h 3"/>
              <a:gd name="T80" fmla="*/ 690 w 1057"/>
              <a:gd name="T81" fmla="*/ 1 h 3"/>
              <a:gd name="T82" fmla="*/ 647 w 1057"/>
              <a:gd name="T83" fmla="*/ 3 h 3"/>
              <a:gd name="T84" fmla="*/ 673 w 1057"/>
              <a:gd name="T85" fmla="*/ 3 h 3"/>
              <a:gd name="T86" fmla="*/ 632 w 1057"/>
              <a:gd name="T87" fmla="*/ 3 h 3"/>
              <a:gd name="T88" fmla="*/ 590 w 1057"/>
              <a:gd name="T89" fmla="*/ 2 h 3"/>
              <a:gd name="T90" fmla="*/ 547 w 1057"/>
              <a:gd name="T91" fmla="*/ 0 h 3"/>
              <a:gd name="T92" fmla="*/ 478 w 1057"/>
              <a:gd name="T93" fmla="*/ 1 h 3"/>
              <a:gd name="T94" fmla="*/ 435 w 1057"/>
              <a:gd name="T95" fmla="*/ 3 h 3"/>
              <a:gd name="T96" fmla="*/ 461 w 1057"/>
              <a:gd name="T97" fmla="*/ 3 h 3"/>
              <a:gd name="T98" fmla="*/ 419 w 1057"/>
              <a:gd name="T99" fmla="*/ 3 h 3"/>
              <a:gd name="T100" fmla="*/ 378 w 1057"/>
              <a:gd name="T101" fmla="*/ 1 h 3"/>
              <a:gd name="T102" fmla="*/ 309 w 1057"/>
              <a:gd name="T103" fmla="*/ 0 h 3"/>
              <a:gd name="T104" fmla="*/ 265 w 1057"/>
              <a:gd name="T105" fmla="*/ 2 h 3"/>
              <a:gd name="T106" fmla="*/ 224 w 1057"/>
              <a:gd name="T107" fmla="*/ 3 h 3"/>
              <a:gd name="T108" fmla="*/ 250 w 1057"/>
              <a:gd name="T109" fmla="*/ 3 h 3"/>
              <a:gd name="T110" fmla="*/ 208 w 1057"/>
              <a:gd name="T111" fmla="*/ 1 h 3"/>
              <a:gd name="T112" fmla="*/ 165 w 1057"/>
              <a:gd name="T113" fmla="*/ 0 h 3"/>
              <a:gd name="T114" fmla="*/ 96 w 1057"/>
              <a:gd name="T115" fmla="*/ 1 h 3"/>
              <a:gd name="T116" fmla="*/ 53 w 1057"/>
              <a:gd name="T117" fmla="*/ 3 h 3"/>
              <a:gd name="T118" fmla="*/ 80 w 1057"/>
              <a:gd name="T119" fmla="*/ 3 h 3"/>
              <a:gd name="T120" fmla="*/ 39 w 1057"/>
              <a:gd name="T1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7" h="3">
                <a:moveTo>
                  <a:pt x="2" y="0"/>
                </a:moveTo>
                <a:lnTo>
                  <a:pt x="26" y="0"/>
                </a:lnTo>
                <a:lnTo>
                  <a:pt x="27" y="0"/>
                </a:lnTo>
                <a:lnTo>
                  <a:pt x="27" y="1"/>
                </a:lnTo>
                <a:lnTo>
                  <a:pt x="28" y="1"/>
                </a:lnTo>
                <a:lnTo>
                  <a:pt x="28" y="2"/>
                </a:lnTo>
                <a:lnTo>
                  <a:pt x="28" y="2"/>
                </a:lnTo>
                <a:lnTo>
                  <a:pt x="27" y="3"/>
                </a:lnTo>
                <a:lnTo>
                  <a:pt x="27" y="3"/>
                </a:lnTo>
                <a:lnTo>
                  <a:pt x="26" y="3"/>
                </a:lnTo>
                <a:lnTo>
                  <a:pt x="2" y="3"/>
                </a:lnTo>
                <a:lnTo>
                  <a:pt x="2" y="3"/>
                </a:lnTo>
                <a:lnTo>
                  <a:pt x="0" y="3"/>
                </a:lnTo>
                <a:lnTo>
                  <a:pt x="0" y="2"/>
                </a:lnTo>
                <a:lnTo>
                  <a:pt x="0" y="2"/>
                </a:lnTo>
                <a:lnTo>
                  <a:pt x="0" y="1"/>
                </a:lnTo>
                <a:lnTo>
                  <a:pt x="0" y="1"/>
                </a:lnTo>
                <a:lnTo>
                  <a:pt x="2" y="0"/>
                </a:lnTo>
                <a:lnTo>
                  <a:pt x="2" y="0"/>
                </a:lnTo>
                <a:lnTo>
                  <a:pt x="2" y="0"/>
                </a:lnTo>
                <a:close/>
                <a:moveTo>
                  <a:pt x="45" y="0"/>
                </a:moveTo>
                <a:lnTo>
                  <a:pt x="69" y="0"/>
                </a:lnTo>
                <a:lnTo>
                  <a:pt x="69" y="0"/>
                </a:lnTo>
                <a:lnTo>
                  <a:pt x="70" y="1"/>
                </a:lnTo>
                <a:lnTo>
                  <a:pt x="70" y="2"/>
                </a:lnTo>
                <a:lnTo>
                  <a:pt x="70" y="3"/>
                </a:lnTo>
                <a:lnTo>
                  <a:pt x="69" y="3"/>
                </a:lnTo>
                <a:lnTo>
                  <a:pt x="69" y="3"/>
                </a:lnTo>
                <a:lnTo>
                  <a:pt x="45" y="3"/>
                </a:lnTo>
                <a:lnTo>
                  <a:pt x="43" y="3"/>
                </a:lnTo>
                <a:lnTo>
                  <a:pt x="43" y="3"/>
                </a:lnTo>
                <a:lnTo>
                  <a:pt x="42" y="2"/>
                </a:lnTo>
                <a:lnTo>
                  <a:pt x="42" y="2"/>
                </a:lnTo>
                <a:lnTo>
                  <a:pt x="42" y="1"/>
                </a:lnTo>
                <a:lnTo>
                  <a:pt x="43" y="1"/>
                </a:lnTo>
                <a:lnTo>
                  <a:pt x="43" y="0"/>
                </a:lnTo>
                <a:lnTo>
                  <a:pt x="45" y="0"/>
                </a:lnTo>
                <a:lnTo>
                  <a:pt x="45" y="0"/>
                </a:lnTo>
                <a:close/>
                <a:moveTo>
                  <a:pt x="87" y="0"/>
                </a:moveTo>
                <a:lnTo>
                  <a:pt x="111" y="0"/>
                </a:lnTo>
                <a:lnTo>
                  <a:pt x="112" y="0"/>
                </a:lnTo>
                <a:lnTo>
                  <a:pt x="112" y="1"/>
                </a:lnTo>
                <a:lnTo>
                  <a:pt x="113" y="1"/>
                </a:lnTo>
                <a:lnTo>
                  <a:pt x="113" y="2"/>
                </a:lnTo>
                <a:lnTo>
                  <a:pt x="113" y="2"/>
                </a:lnTo>
                <a:lnTo>
                  <a:pt x="112" y="3"/>
                </a:lnTo>
                <a:lnTo>
                  <a:pt x="112" y="3"/>
                </a:lnTo>
                <a:lnTo>
                  <a:pt x="111" y="3"/>
                </a:lnTo>
                <a:lnTo>
                  <a:pt x="87" y="3"/>
                </a:lnTo>
                <a:lnTo>
                  <a:pt x="85" y="3"/>
                </a:lnTo>
                <a:lnTo>
                  <a:pt x="85" y="3"/>
                </a:lnTo>
                <a:lnTo>
                  <a:pt x="85" y="2"/>
                </a:lnTo>
                <a:lnTo>
                  <a:pt x="85" y="1"/>
                </a:lnTo>
                <a:lnTo>
                  <a:pt x="85" y="0"/>
                </a:lnTo>
                <a:lnTo>
                  <a:pt x="87" y="0"/>
                </a:lnTo>
                <a:lnTo>
                  <a:pt x="87" y="0"/>
                </a:lnTo>
                <a:close/>
                <a:moveTo>
                  <a:pt x="130" y="0"/>
                </a:moveTo>
                <a:lnTo>
                  <a:pt x="154" y="0"/>
                </a:lnTo>
                <a:lnTo>
                  <a:pt x="154" y="0"/>
                </a:lnTo>
                <a:lnTo>
                  <a:pt x="155" y="1"/>
                </a:lnTo>
                <a:lnTo>
                  <a:pt x="155" y="1"/>
                </a:lnTo>
                <a:lnTo>
                  <a:pt x="155" y="2"/>
                </a:lnTo>
                <a:lnTo>
                  <a:pt x="155" y="2"/>
                </a:lnTo>
                <a:lnTo>
                  <a:pt x="155" y="3"/>
                </a:lnTo>
                <a:lnTo>
                  <a:pt x="154" y="3"/>
                </a:lnTo>
                <a:lnTo>
                  <a:pt x="154" y="3"/>
                </a:lnTo>
                <a:lnTo>
                  <a:pt x="130" y="3"/>
                </a:lnTo>
                <a:lnTo>
                  <a:pt x="129" y="3"/>
                </a:lnTo>
                <a:lnTo>
                  <a:pt x="127" y="3"/>
                </a:lnTo>
                <a:lnTo>
                  <a:pt x="127" y="2"/>
                </a:lnTo>
                <a:lnTo>
                  <a:pt x="127" y="2"/>
                </a:lnTo>
                <a:lnTo>
                  <a:pt x="127" y="1"/>
                </a:lnTo>
                <a:lnTo>
                  <a:pt x="127" y="1"/>
                </a:lnTo>
                <a:lnTo>
                  <a:pt x="129" y="0"/>
                </a:lnTo>
                <a:lnTo>
                  <a:pt x="130" y="0"/>
                </a:lnTo>
                <a:lnTo>
                  <a:pt x="130" y="0"/>
                </a:lnTo>
                <a:close/>
                <a:moveTo>
                  <a:pt x="172" y="0"/>
                </a:moveTo>
                <a:lnTo>
                  <a:pt x="196" y="0"/>
                </a:lnTo>
                <a:lnTo>
                  <a:pt x="197" y="0"/>
                </a:lnTo>
                <a:lnTo>
                  <a:pt x="197" y="1"/>
                </a:lnTo>
                <a:lnTo>
                  <a:pt x="197" y="1"/>
                </a:lnTo>
                <a:lnTo>
                  <a:pt x="198" y="2"/>
                </a:lnTo>
                <a:lnTo>
                  <a:pt x="197" y="2"/>
                </a:lnTo>
                <a:lnTo>
                  <a:pt x="197" y="3"/>
                </a:lnTo>
                <a:lnTo>
                  <a:pt x="197" y="3"/>
                </a:lnTo>
                <a:lnTo>
                  <a:pt x="196" y="3"/>
                </a:lnTo>
                <a:lnTo>
                  <a:pt x="172" y="3"/>
                </a:lnTo>
                <a:lnTo>
                  <a:pt x="170" y="3"/>
                </a:lnTo>
                <a:lnTo>
                  <a:pt x="170" y="3"/>
                </a:lnTo>
                <a:lnTo>
                  <a:pt x="169" y="2"/>
                </a:lnTo>
                <a:lnTo>
                  <a:pt x="169" y="2"/>
                </a:lnTo>
                <a:lnTo>
                  <a:pt x="169" y="1"/>
                </a:lnTo>
                <a:lnTo>
                  <a:pt x="170" y="1"/>
                </a:lnTo>
                <a:lnTo>
                  <a:pt x="170" y="0"/>
                </a:lnTo>
                <a:lnTo>
                  <a:pt x="172" y="0"/>
                </a:lnTo>
                <a:lnTo>
                  <a:pt x="172" y="0"/>
                </a:lnTo>
                <a:close/>
                <a:moveTo>
                  <a:pt x="214" y="0"/>
                </a:moveTo>
                <a:lnTo>
                  <a:pt x="238" y="0"/>
                </a:lnTo>
                <a:lnTo>
                  <a:pt x="239" y="0"/>
                </a:lnTo>
                <a:lnTo>
                  <a:pt x="240" y="1"/>
                </a:lnTo>
                <a:lnTo>
                  <a:pt x="240" y="1"/>
                </a:lnTo>
                <a:lnTo>
                  <a:pt x="240" y="2"/>
                </a:lnTo>
                <a:lnTo>
                  <a:pt x="240" y="2"/>
                </a:lnTo>
                <a:lnTo>
                  <a:pt x="240" y="3"/>
                </a:lnTo>
                <a:lnTo>
                  <a:pt x="239" y="3"/>
                </a:lnTo>
                <a:lnTo>
                  <a:pt x="238" y="3"/>
                </a:lnTo>
                <a:lnTo>
                  <a:pt x="214" y="3"/>
                </a:lnTo>
                <a:lnTo>
                  <a:pt x="214" y="3"/>
                </a:lnTo>
                <a:lnTo>
                  <a:pt x="212" y="3"/>
                </a:lnTo>
                <a:lnTo>
                  <a:pt x="212" y="2"/>
                </a:lnTo>
                <a:lnTo>
                  <a:pt x="212" y="2"/>
                </a:lnTo>
                <a:lnTo>
                  <a:pt x="212" y="1"/>
                </a:lnTo>
                <a:lnTo>
                  <a:pt x="212" y="1"/>
                </a:lnTo>
                <a:lnTo>
                  <a:pt x="214" y="0"/>
                </a:lnTo>
                <a:lnTo>
                  <a:pt x="214" y="0"/>
                </a:lnTo>
                <a:lnTo>
                  <a:pt x="214" y="0"/>
                </a:lnTo>
                <a:close/>
                <a:moveTo>
                  <a:pt x="257" y="0"/>
                </a:moveTo>
                <a:lnTo>
                  <a:pt x="281" y="0"/>
                </a:lnTo>
                <a:lnTo>
                  <a:pt x="281" y="0"/>
                </a:lnTo>
                <a:lnTo>
                  <a:pt x="282" y="1"/>
                </a:lnTo>
                <a:lnTo>
                  <a:pt x="282" y="1"/>
                </a:lnTo>
                <a:lnTo>
                  <a:pt x="282" y="2"/>
                </a:lnTo>
                <a:lnTo>
                  <a:pt x="282" y="2"/>
                </a:lnTo>
                <a:lnTo>
                  <a:pt x="282" y="3"/>
                </a:lnTo>
                <a:lnTo>
                  <a:pt x="281" y="3"/>
                </a:lnTo>
                <a:lnTo>
                  <a:pt x="281" y="3"/>
                </a:lnTo>
                <a:lnTo>
                  <a:pt x="257" y="3"/>
                </a:lnTo>
                <a:lnTo>
                  <a:pt x="255" y="3"/>
                </a:lnTo>
                <a:lnTo>
                  <a:pt x="255" y="3"/>
                </a:lnTo>
                <a:lnTo>
                  <a:pt x="254" y="2"/>
                </a:lnTo>
                <a:lnTo>
                  <a:pt x="254" y="2"/>
                </a:lnTo>
                <a:lnTo>
                  <a:pt x="254" y="1"/>
                </a:lnTo>
                <a:lnTo>
                  <a:pt x="255" y="1"/>
                </a:lnTo>
                <a:lnTo>
                  <a:pt x="255" y="0"/>
                </a:lnTo>
                <a:lnTo>
                  <a:pt x="257" y="0"/>
                </a:lnTo>
                <a:lnTo>
                  <a:pt x="257" y="0"/>
                </a:lnTo>
                <a:close/>
                <a:moveTo>
                  <a:pt x="299" y="0"/>
                </a:moveTo>
                <a:lnTo>
                  <a:pt x="323" y="0"/>
                </a:lnTo>
                <a:lnTo>
                  <a:pt x="324" y="0"/>
                </a:lnTo>
                <a:lnTo>
                  <a:pt x="324" y="1"/>
                </a:lnTo>
                <a:lnTo>
                  <a:pt x="325" y="1"/>
                </a:lnTo>
                <a:lnTo>
                  <a:pt x="325" y="2"/>
                </a:lnTo>
                <a:lnTo>
                  <a:pt x="325" y="2"/>
                </a:lnTo>
                <a:lnTo>
                  <a:pt x="324" y="3"/>
                </a:lnTo>
                <a:lnTo>
                  <a:pt x="324" y="3"/>
                </a:lnTo>
                <a:lnTo>
                  <a:pt x="323" y="3"/>
                </a:lnTo>
                <a:lnTo>
                  <a:pt x="299" y="3"/>
                </a:lnTo>
                <a:lnTo>
                  <a:pt x="299" y="3"/>
                </a:lnTo>
                <a:lnTo>
                  <a:pt x="297" y="3"/>
                </a:lnTo>
                <a:lnTo>
                  <a:pt x="297" y="2"/>
                </a:lnTo>
                <a:lnTo>
                  <a:pt x="297" y="2"/>
                </a:lnTo>
                <a:lnTo>
                  <a:pt x="297" y="1"/>
                </a:lnTo>
                <a:lnTo>
                  <a:pt x="297" y="1"/>
                </a:lnTo>
                <a:lnTo>
                  <a:pt x="299" y="0"/>
                </a:lnTo>
                <a:lnTo>
                  <a:pt x="299" y="0"/>
                </a:lnTo>
                <a:lnTo>
                  <a:pt x="299" y="0"/>
                </a:lnTo>
                <a:close/>
                <a:moveTo>
                  <a:pt x="342" y="0"/>
                </a:moveTo>
                <a:lnTo>
                  <a:pt x="366" y="0"/>
                </a:lnTo>
                <a:lnTo>
                  <a:pt x="366" y="0"/>
                </a:lnTo>
                <a:lnTo>
                  <a:pt x="367" y="1"/>
                </a:lnTo>
                <a:lnTo>
                  <a:pt x="367" y="1"/>
                </a:lnTo>
                <a:lnTo>
                  <a:pt x="367" y="2"/>
                </a:lnTo>
                <a:lnTo>
                  <a:pt x="367" y="2"/>
                </a:lnTo>
                <a:lnTo>
                  <a:pt x="367" y="3"/>
                </a:lnTo>
                <a:lnTo>
                  <a:pt x="366" y="3"/>
                </a:lnTo>
                <a:lnTo>
                  <a:pt x="366" y="3"/>
                </a:lnTo>
                <a:lnTo>
                  <a:pt x="342" y="3"/>
                </a:lnTo>
                <a:lnTo>
                  <a:pt x="340" y="3"/>
                </a:lnTo>
                <a:lnTo>
                  <a:pt x="339" y="3"/>
                </a:lnTo>
                <a:lnTo>
                  <a:pt x="339" y="2"/>
                </a:lnTo>
                <a:lnTo>
                  <a:pt x="339" y="2"/>
                </a:lnTo>
                <a:lnTo>
                  <a:pt x="339" y="1"/>
                </a:lnTo>
                <a:lnTo>
                  <a:pt x="339" y="1"/>
                </a:lnTo>
                <a:lnTo>
                  <a:pt x="340" y="0"/>
                </a:lnTo>
                <a:lnTo>
                  <a:pt x="342" y="0"/>
                </a:lnTo>
                <a:lnTo>
                  <a:pt x="342" y="0"/>
                </a:lnTo>
                <a:close/>
                <a:moveTo>
                  <a:pt x="384" y="0"/>
                </a:moveTo>
                <a:lnTo>
                  <a:pt x="408" y="0"/>
                </a:lnTo>
                <a:lnTo>
                  <a:pt x="409" y="0"/>
                </a:lnTo>
                <a:lnTo>
                  <a:pt x="409" y="1"/>
                </a:lnTo>
                <a:lnTo>
                  <a:pt x="410" y="1"/>
                </a:lnTo>
                <a:lnTo>
                  <a:pt x="410" y="2"/>
                </a:lnTo>
                <a:lnTo>
                  <a:pt x="410" y="2"/>
                </a:lnTo>
                <a:lnTo>
                  <a:pt x="409" y="3"/>
                </a:lnTo>
                <a:lnTo>
                  <a:pt x="409" y="3"/>
                </a:lnTo>
                <a:lnTo>
                  <a:pt x="408" y="3"/>
                </a:lnTo>
                <a:lnTo>
                  <a:pt x="384" y="3"/>
                </a:lnTo>
                <a:lnTo>
                  <a:pt x="382" y="3"/>
                </a:lnTo>
                <a:lnTo>
                  <a:pt x="382" y="3"/>
                </a:lnTo>
                <a:lnTo>
                  <a:pt x="381" y="2"/>
                </a:lnTo>
                <a:lnTo>
                  <a:pt x="381" y="2"/>
                </a:lnTo>
                <a:lnTo>
                  <a:pt x="381" y="1"/>
                </a:lnTo>
                <a:lnTo>
                  <a:pt x="382" y="1"/>
                </a:lnTo>
                <a:lnTo>
                  <a:pt x="382" y="0"/>
                </a:lnTo>
                <a:lnTo>
                  <a:pt x="384" y="0"/>
                </a:lnTo>
                <a:lnTo>
                  <a:pt x="384" y="0"/>
                </a:lnTo>
                <a:close/>
                <a:moveTo>
                  <a:pt x="426" y="0"/>
                </a:moveTo>
                <a:lnTo>
                  <a:pt x="450" y="0"/>
                </a:lnTo>
                <a:lnTo>
                  <a:pt x="451" y="0"/>
                </a:lnTo>
                <a:lnTo>
                  <a:pt x="452" y="1"/>
                </a:lnTo>
                <a:lnTo>
                  <a:pt x="452" y="1"/>
                </a:lnTo>
                <a:lnTo>
                  <a:pt x="452" y="2"/>
                </a:lnTo>
                <a:lnTo>
                  <a:pt x="452" y="2"/>
                </a:lnTo>
                <a:lnTo>
                  <a:pt x="452" y="3"/>
                </a:lnTo>
                <a:lnTo>
                  <a:pt x="451" y="3"/>
                </a:lnTo>
                <a:lnTo>
                  <a:pt x="450" y="3"/>
                </a:lnTo>
                <a:lnTo>
                  <a:pt x="426" y="3"/>
                </a:lnTo>
                <a:lnTo>
                  <a:pt x="426" y="3"/>
                </a:lnTo>
                <a:lnTo>
                  <a:pt x="424" y="3"/>
                </a:lnTo>
                <a:lnTo>
                  <a:pt x="424" y="2"/>
                </a:lnTo>
                <a:lnTo>
                  <a:pt x="424" y="2"/>
                </a:lnTo>
                <a:lnTo>
                  <a:pt x="424" y="1"/>
                </a:lnTo>
                <a:lnTo>
                  <a:pt x="424" y="1"/>
                </a:lnTo>
                <a:lnTo>
                  <a:pt x="426" y="0"/>
                </a:lnTo>
                <a:lnTo>
                  <a:pt x="426" y="0"/>
                </a:lnTo>
                <a:lnTo>
                  <a:pt x="426" y="0"/>
                </a:lnTo>
                <a:close/>
                <a:moveTo>
                  <a:pt x="469" y="0"/>
                </a:moveTo>
                <a:lnTo>
                  <a:pt x="493" y="0"/>
                </a:lnTo>
                <a:lnTo>
                  <a:pt x="493" y="0"/>
                </a:lnTo>
                <a:lnTo>
                  <a:pt x="494" y="1"/>
                </a:lnTo>
                <a:lnTo>
                  <a:pt x="494" y="1"/>
                </a:lnTo>
                <a:lnTo>
                  <a:pt x="494" y="2"/>
                </a:lnTo>
                <a:lnTo>
                  <a:pt x="494" y="2"/>
                </a:lnTo>
                <a:lnTo>
                  <a:pt x="494" y="3"/>
                </a:lnTo>
                <a:lnTo>
                  <a:pt x="493" y="3"/>
                </a:lnTo>
                <a:lnTo>
                  <a:pt x="493" y="3"/>
                </a:lnTo>
                <a:lnTo>
                  <a:pt x="469" y="3"/>
                </a:lnTo>
                <a:lnTo>
                  <a:pt x="467" y="3"/>
                </a:lnTo>
                <a:lnTo>
                  <a:pt x="467" y="3"/>
                </a:lnTo>
                <a:lnTo>
                  <a:pt x="466" y="2"/>
                </a:lnTo>
                <a:lnTo>
                  <a:pt x="466" y="2"/>
                </a:lnTo>
                <a:lnTo>
                  <a:pt x="466" y="1"/>
                </a:lnTo>
                <a:lnTo>
                  <a:pt x="467" y="1"/>
                </a:lnTo>
                <a:lnTo>
                  <a:pt x="467" y="0"/>
                </a:lnTo>
                <a:lnTo>
                  <a:pt x="469" y="0"/>
                </a:lnTo>
                <a:lnTo>
                  <a:pt x="469" y="0"/>
                </a:lnTo>
                <a:close/>
                <a:moveTo>
                  <a:pt x="511" y="0"/>
                </a:moveTo>
                <a:lnTo>
                  <a:pt x="535" y="0"/>
                </a:lnTo>
                <a:lnTo>
                  <a:pt x="536" y="0"/>
                </a:lnTo>
                <a:lnTo>
                  <a:pt x="536" y="1"/>
                </a:lnTo>
                <a:lnTo>
                  <a:pt x="537" y="2"/>
                </a:lnTo>
                <a:lnTo>
                  <a:pt x="536" y="3"/>
                </a:lnTo>
                <a:lnTo>
                  <a:pt x="536" y="3"/>
                </a:lnTo>
                <a:lnTo>
                  <a:pt x="535" y="3"/>
                </a:lnTo>
                <a:lnTo>
                  <a:pt x="511" y="3"/>
                </a:lnTo>
                <a:lnTo>
                  <a:pt x="511" y="3"/>
                </a:lnTo>
                <a:lnTo>
                  <a:pt x="509" y="3"/>
                </a:lnTo>
                <a:lnTo>
                  <a:pt x="509" y="2"/>
                </a:lnTo>
                <a:lnTo>
                  <a:pt x="509" y="2"/>
                </a:lnTo>
                <a:lnTo>
                  <a:pt x="509" y="1"/>
                </a:lnTo>
                <a:lnTo>
                  <a:pt x="509" y="1"/>
                </a:lnTo>
                <a:lnTo>
                  <a:pt x="511" y="0"/>
                </a:lnTo>
                <a:lnTo>
                  <a:pt x="511" y="0"/>
                </a:lnTo>
                <a:lnTo>
                  <a:pt x="511" y="0"/>
                </a:lnTo>
                <a:close/>
                <a:moveTo>
                  <a:pt x="554" y="0"/>
                </a:moveTo>
                <a:lnTo>
                  <a:pt x="578" y="0"/>
                </a:lnTo>
                <a:lnTo>
                  <a:pt x="578" y="0"/>
                </a:lnTo>
                <a:lnTo>
                  <a:pt x="579" y="1"/>
                </a:lnTo>
                <a:lnTo>
                  <a:pt x="579" y="1"/>
                </a:lnTo>
                <a:lnTo>
                  <a:pt x="579" y="2"/>
                </a:lnTo>
                <a:lnTo>
                  <a:pt x="579" y="2"/>
                </a:lnTo>
                <a:lnTo>
                  <a:pt x="579" y="3"/>
                </a:lnTo>
                <a:lnTo>
                  <a:pt x="578" y="3"/>
                </a:lnTo>
                <a:lnTo>
                  <a:pt x="578" y="3"/>
                </a:lnTo>
                <a:lnTo>
                  <a:pt x="554" y="3"/>
                </a:lnTo>
                <a:lnTo>
                  <a:pt x="552" y="3"/>
                </a:lnTo>
                <a:lnTo>
                  <a:pt x="551" y="3"/>
                </a:lnTo>
                <a:lnTo>
                  <a:pt x="551" y="2"/>
                </a:lnTo>
                <a:lnTo>
                  <a:pt x="551" y="2"/>
                </a:lnTo>
                <a:lnTo>
                  <a:pt x="551" y="1"/>
                </a:lnTo>
                <a:lnTo>
                  <a:pt x="551" y="1"/>
                </a:lnTo>
                <a:lnTo>
                  <a:pt x="552" y="0"/>
                </a:lnTo>
                <a:lnTo>
                  <a:pt x="554" y="0"/>
                </a:lnTo>
                <a:lnTo>
                  <a:pt x="554" y="0"/>
                </a:lnTo>
                <a:close/>
                <a:moveTo>
                  <a:pt x="596" y="0"/>
                </a:moveTo>
                <a:lnTo>
                  <a:pt x="620" y="0"/>
                </a:lnTo>
                <a:lnTo>
                  <a:pt x="621" y="0"/>
                </a:lnTo>
                <a:lnTo>
                  <a:pt x="621" y="1"/>
                </a:lnTo>
                <a:lnTo>
                  <a:pt x="622" y="1"/>
                </a:lnTo>
                <a:lnTo>
                  <a:pt x="622" y="2"/>
                </a:lnTo>
                <a:lnTo>
                  <a:pt x="622" y="2"/>
                </a:lnTo>
                <a:lnTo>
                  <a:pt x="621" y="3"/>
                </a:lnTo>
                <a:lnTo>
                  <a:pt x="621" y="3"/>
                </a:lnTo>
                <a:lnTo>
                  <a:pt x="620" y="3"/>
                </a:lnTo>
                <a:lnTo>
                  <a:pt x="596" y="3"/>
                </a:lnTo>
                <a:lnTo>
                  <a:pt x="594" y="3"/>
                </a:lnTo>
                <a:lnTo>
                  <a:pt x="594" y="3"/>
                </a:lnTo>
                <a:lnTo>
                  <a:pt x="594" y="2"/>
                </a:lnTo>
                <a:lnTo>
                  <a:pt x="593" y="2"/>
                </a:lnTo>
                <a:lnTo>
                  <a:pt x="594" y="1"/>
                </a:lnTo>
                <a:lnTo>
                  <a:pt x="594" y="1"/>
                </a:lnTo>
                <a:lnTo>
                  <a:pt x="594" y="0"/>
                </a:lnTo>
                <a:lnTo>
                  <a:pt x="596" y="0"/>
                </a:lnTo>
                <a:lnTo>
                  <a:pt x="596" y="0"/>
                </a:lnTo>
                <a:close/>
                <a:moveTo>
                  <a:pt x="637" y="0"/>
                </a:moveTo>
                <a:lnTo>
                  <a:pt x="662" y="0"/>
                </a:lnTo>
                <a:lnTo>
                  <a:pt x="663" y="0"/>
                </a:lnTo>
                <a:lnTo>
                  <a:pt x="664" y="1"/>
                </a:lnTo>
                <a:lnTo>
                  <a:pt x="664" y="1"/>
                </a:lnTo>
                <a:lnTo>
                  <a:pt x="664" y="2"/>
                </a:lnTo>
                <a:lnTo>
                  <a:pt x="664" y="2"/>
                </a:lnTo>
                <a:lnTo>
                  <a:pt x="664" y="3"/>
                </a:lnTo>
                <a:lnTo>
                  <a:pt x="663" y="3"/>
                </a:lnTo>
                <a:lnTo>
                  <a:pt x="662" y="3"/>
                </a:lnTo>
                <a:lnTo>
                  <a:pt x="637" y="3"/>
                </a:lnTo>
                <a:lnTo>
                  <a:pt x="637" y="3"/>
                </a:lnTo>
                <a:lnTo>
                  <a:pt x="636" y="3"/>
                </a:lnTo>
                <a:lnTo>
                  <a:pt x="636" y="2"/>
                </a:lnTo>
                <a:lnTo>
                  <a:pt x="636" y="2"/>
                </a:lnTo>
                <a:lnTo>
                  <a:pt x="636" y="1"/>
                </a:lnTo>
                <a:lnTo>
                  <a:pt x="636" y="1"/>
                </a:lnTo>
                <a:lnTo>
                  <a:pt x="637" y="0"/>
                </a:lnTo>
                <a:lnTo>
                  <a:pt x="637" y="0"/>
                </a:lnTo>
                <a:lnTo>
                  <a:pt x="637" y="0"/>
                </a:lnTo>
                <a:close/>
                <a:moveTo>
                  <a:pt x="681" y="0"/>
                </a:moveTo>
                <a:lnTo>
                  <a:pt x="705" y="0"/>
                </a:lnTo>
                <a:lnTo>
                  <a:pt x="705" y="0"/>
                </a:lnTo>
                <a:lnTo>
                  <a:pt x="706" y="1"/>
                </a:lnTo>
                <a:lnTo>
                  <a:pt x="706" y="2"/>
                </a:lnTo>
                <a:lnTo>
                  <a:pt x="706" y="3"/>
                </a:lnTo>
                <a:lnTo>
                  <a:pt x="705" y="3"/>
                </a:lnTo>
                <a:lnTo>
                  <a:pt x="705" y="3"/>
                </a:lnTo>
                <a:lnTo>
                  <a:pt x="681" y="3"/>
                </a:lnTo>
                <a:lnTo>
                  <a:pt x="679" y="3"/>
                </a:lnTo>
                <a:lnTo>
                  <a:pt x="679" y="3"/>
                </a:lnTo>
                <a:lnTo>
                  <a:pt x="678" y="2"/>
                </a:lnTo>
                <a:lnTo>
                  <a:pt x="678" y="2"/>
                </a:lnTo>
                <a:lnTo>
                  <a:pt x="678" y="1"/>
                </a:lnTo>
                <a:lnTo>
                  <a:pt x="679" y="1"/>
                </a:lnTo>
                <a:lnTo>
                  <a:pt x="679" y="0"/>
                </a:lnTo>
                <a:lnTo>
                  <a:pt x="681" y="0"/>
                </a:lnTo>
                <a:lnTo>
                  <a:pt x="681" y="0"/>
                </a:lnTo>
                <a:close/>
                <a:moveTo>
                  <a:pt x="723" y="0"/>
                </a:moveTo>
                <a:lnTo>
                  <a:pt x="747" y="0"/>
                </a:lnTo>
                <a:lnTo>
                  <a:pt x="748" y="0"/>
                </a:lnTo>
                <a:lnTo>
                  <a:pt x="748" y="1"/>
                </a:lnTo>
                <a:lnTo>
                  <a:pt x="749" y="1"/>
                </a:lnTo>
                <a:lnTo>
                  <a:pt x="749" y="2"/>
                </a:lnTo>
                <a:lnTo>
                  <a:pt x="749" y="2"/>
                </a:lnTo>
                <a:lnTo>
                  <a:pt x="748" y="3"/>
                </a:lnTo>
                <a:lnTo>
                  <a:pt x="748" y="3"/>
                </a:lnTo>
                <a:lnTo>
                  <a:pt x="747" y="3"/>
                </a:lnTo>
                <a:lnTo>
                  <a:pt x="723" y="3"/>
                </a:lnTo>
                <a:lnTo>
                  <a:pt x="723" y="3"/>
                </a:lnTo>
                <a:lnTo>
                  <a:pt x="721" y="3"/>
                </a:lnTo>
                <a:lnTo>
                  <a:pt x="721" y="2"/>
                </a:lnTo>
                <a:lnTo>
                  <a:pt x="721" y="1"/>
                </a:lnTo>
                <a:lnTo>
                  <a:pt x="723" y="0"/>
                </a:lnTo>
                <a:lnTo>
                  <a:pt x="723" y="0"/>
                </a:lnTo>
                <a:lnTo>
                  <a:pt x="723" y="0"/>
                </a:lnTo>
                <a:close/>
                <a:moveTo>
                  <a:pt x="766" y="0"/>
                </a:moveTo>
                <a:lnTo>
                  <a:pt x="790" y="0"/>
                </a:lnTo>
                <a:lnTo>
                  <a:pt x="790" y="0"/>
                </a:lnTo>
                <a:lnTo>
                  <a:pt x="791" y="1"/>
                </a:lnTo>
                <a:lnTo>
                  <a:pt x="791" y="1"/>
                </a:lnTo>
                <a:lnTo>
                  <a:pt x="791" y="2"/>
                </a:lnTo>
                <a:lnTo>
                  <a:pt x="791" y="2"/>
                </a:lnTo>
                <a:lnTo>
                  <a:pt x="791" y="3"/>
                </a:lnTo>
                <a:lnTo>
                  <a:pt x="790" y="3"/>
                </a:lnTo>
                <a:lnTo>
                  <a:pt x="790" y="3"/>
                </a:lnTo>
                <a:lnTo>
                  <a:pt x="766" y="3"/>
                </a:lnTo>
                <a:lnTo>
                  <a:pt x="764" y="3"/>
                </a:lnTo>
                <a:lnTo>
                  <a:pt x="764" y="3"/>
                </a:lnTo>
                <a:lnTo>
                  <a:pt x="763" y="2"/>
                </a:lnTo>
                <a:lnTo>
                  <a:pt x="763" y="2"/>
                </a:lnTo>
                <a:lnTo>
                  <a:pt x="763" y="1"/>
                </a:lnTo>
                <a:lnTo>
                  <a:pt x="764" y="1"/>
                </a:lnTo>
                <a:lnTo>
                  <a:pt x="764" y="0"/>
                </a:lnTo>
                <a:lnTo>
                  <a:pt x="766" y="0"/>
                </a:lnTo>
                <a:lnTo>
                  <a:pt x="766" y="0"/>
                </a:lnTo>
                <a:close/>
                <a:moveTo>
                  <a:pt x="808" y="0"/>
                </a:moveTo>
                <a:lnTo>
                  <a:pt x="832" y="0"/>
                </a:lnTo>
                <a:lnTo>
                  <a:pt x="833" y="0"/>
                </a:lnTo>
                <a:lnTo>
                  <a:pt x="833" y="1"/>
                </a:lnTo>
                <a:lnTo>
                  <a:pt x="834" y="1"/>
                </a:lnTo>
                <a:lnTo>
                  <a:pt x="834" y="2"/>
                </a:lnTo>
                <a:lnTo>
                  <a:pt x="834" y="2"/>
                </a:lnTo>
                <a:lnTo>
                  <a:pt x="833" y="3"/>
                </a:lnTo>
                <a:lnTo>
                  <a:pt x="833" y="3"/>
                </a:lnTo>
                <a:lnTo>
                  <a:pt x="832" y="3"/>
                </a:lnTo>
                <a:lnTo>
                  <a:pt x="808" y="3"/>
                </a:lnTo>
                <a:lnTo>
                  <a:pt x="806" y="3"/>
                </a:lnTo>
                <a:lnTo>
                  <a:pt x="806" y="3"/>
                </a:lnTo>
                <a:lnTo>
                  <a:pt x="806" y="2"/>
                </a:lnTo>
                <a:lnTo>
                  <a:pt x="805" y="2"/>
                </a:lnTo>
                <a:lnTo>
                  <a:pt x="806" y="1"/>
                </a:lnTo>
                <a:lnTo>
                  <a:pt x="806" y="1"/>
                </a:lnTo>
                <a:lnTo>
                  <a:pt x="806" y="0"/>
                </a:lnTo>
                <a:lnTo>
                  <a:pt x="808" y="0"/>
                </a:lnTo>
                <a:lnTo>
                  <a:pt x="808" y="0"/>
                </a:lnTo>
                <a:close/>
                <a:moveTo>
                  <a:pt x="851" y="0"/>
                </a:moveTo>
                <a:lnTo>
                  <a:pt x="874" y="0"/>
                </a:lnTo>
                <a:lnTo>
                  <a:pt x="875" y="0"/>
                </a:lnTo>
                <a:lnTo>
                  <a:pt x="876" y="1"/>
                </a:lnTo>
                <a:lnTo>
                  <a:pt x="876" y="1"/>
                </a:lnTo>
                <a:lnTo>
                  <a:pt x="876" y="2"/>
                </a:lnTo>
                <a:lnTo>
                  <a:pt x="876" y="2"/>
                </a:lnTo>
                <a:lnTo>
                  <a:pt x="876" y="3"/>
                </a:lnTo>
                <a:lnTo>
                  <a:pt x="875" y="3"/>
                </a:lnTo>
                <a:lnTo>
                  <a:pt x="874" y="3"/>
                </a:lnTo>
                <a:lnTo>
                  <a:pt x="851" y="3"/>
                </a:lnTo>
                <a:lnTo>
                  <a:pt x="849" y="3"/>
                </a:lnTo>
                <a:lnTo>
                  <a:pt x="848" y="3"/>
                </a:lnTo>
                <a:lnTo>
                  <a:pt x="848" y="2"/>
                </a:lnTo>
                <a:lnTo>
                  <a:pt x="848" y="2"/>
                </a:lnTo>
                <a:lnTo>
                  <a:pt x="848" y="1"/>
                </a:lnTo>
                <a:lnTo>
                  <a:pt x="848" y="1"/>
                </a:lnTo>
                <a:lnTo>
                  <a:pt x="849" y="0"/>
                </a:lnTo>
                <a:lnTo>
                  <a:pt x="851" y="0"/>
                </a:lnTo>
                <a:lnTo>
                  <a:pt x="851" y="0"/>
                </a:lnTo>
                <a:close/>
                <a:moveTo>
                  <a:pt x="893" y="0"/>
                </a:moveTo>
                <a:lnTo>
                  <a:pt x="917" y="0"/>
                </a:lnTo>
                <a:lnTo>
                  <a:pt x="918" y="0"/>
                </a:lnTo>
                <a:lnTo>
                  <a:pt x="918" y="1"/>
                </a:lnTo>
                <a:lnTo>
                  <a:pt x="918" y="1"/>
                </a:lnTo>
                <a:lnTo>
                  <a:pt x="919" y="2"/>
                </a:lnTo>
                <a:lnTo>
                  <a:pt x="918" y="2"/>
                </a:lnTo>
                <a:lnTo>
                  <a:pt x="918" y="3"/>
                </a:lnTo>
                <a:lnTo>
                  <a:pt x="918" y="3"/>
                </a:lnTo>
                <a:lnTo>
                  <a:pt x="917" y="3"/>
                </a:lnTo>
                <a:lnTo>
                  <a:pt x="893" y="3"/>
                </a:lnTo>
                <a:lnTo>
                  <a:pt x="891" y="3"/>
                </a:lnTo>
                <a:lnTo>
                  <a:pt x="891" y="3"/>
                </a:lnTo>
                <a:lnTo>
                  <a:pt x="890" y="2"/>
                </a:lnTo>
                <a:lnTo>
                  <a:pt x="890" y="2"/>
                </a:lnTo>
                <a:lnTo>
                  <a:pt x="890" y="1"/>
                </a:lnTo>
                <a:lnTo>
                  <a:pt x="891" y="1"/>
                </a:lnTo>
                <a:lnTo>
                  <a:pt x="891" y="0"/>
                </a:lnTo>
                <a:lnTo>
                  <a:pt x="893" y="0"/>
                </a:lnTo>
                <a:lnTo>
                  <a:pt x="893" y="0"/>
                </a:lnTo>
                <a:close/>
                <a:moveTo>
                  <a:pt x="934" y="0"/>
                </a:moveTo>
                <a:lnTo>
                  <a:pt x="959" y="0"/>
                </a:lnTo>
                <a:lnTo>
                  <a:pt x="960" y="0"/>
                </a:lnTo>
                <a:lnTo>
                  <a:pt x="960" y="1"/>
                </a:lnTo>
                <a:lnTo>
                  <a:pt x="961" y="1"/>
                </a:lnTo>
                <a:lnTo>
                  <a:pt x="961" y="2"/>
                </a:lnTo>
                <a:lnTo>
                  <a:pt x="961" y="2"/>
                </a:lnTo>
                <a:lnTo>
                  <a:pt x="960" y="3"/>
                </a:lnTo>
                <a:lnTo>
                  <a:pt x="960" y="3"/>
                </a:lnTo>
                <a:lnTo>
                  <a:pt x="959" y="3"/>
                </a:lnTo>
                <a:lnTo>
                  <a:pt x="934" y="3"/>
                </a:lnTo>
                <a:lnTo>
                  <a:pt x="934" y="3"/>
                </a:lnTo>
                <a:lnTo>
                  <a:pt x="933" y="3"/>
                </a:lnTo>
                <a:lnTo>
                  <a:pt x="933" y="2"/>
                </a:lnTo>
                <a:lnTo>
                  <a:pt x="933" y="2"/>
                </a:lnTo>
                <a:lnTo>
                  <a:pt x="933" y="1"/>
                </a:lnTo>
                <a:lnTo>
                  <a:pt x="933" y="1"/>
                </a:lnTo>
                <a:lnTo>
                  <a:pt x="934" y="0"/>
                </a:lnTo>
                <a:lnTo>
                  <a:pt x="934" y="0"/>
                </a:lnTo>
                <a:lnTo>
                  <a:pt x="934" y="0"/>
                </a:lnTo>
                <a:close/>
                <a:moveTo>
                  <a:pt x="978" y="0"/>
                </a:moveTo>
                <a:lnTo>
                  <a:pt x="1002" y="0"/>
                </a:lnTo>
                <a:lnTo>
                  <a:pt x="1002" y="0"/>
                </a:lnTo>
                <a:lnTo>
                  <a:pt x="1003" y="1"/>
                </a:lnTo>
                <a:lnTo>
                  <a:pt x="1003" y="1"/>
                </a:lnTo>
                <a:lnTo>
                  <a:pt x="1003" y="2"/>
                </a:lnTo>
                <a:lnTo>
                  <a:pt x="1003" y="2"/>
                </a:lnTo>
                <a:lnTo>
                  <a:pt x="1003" y="3"/>
                </a:lnTo>
                <a:lnTo>
                  <a:pt x="1002" y="3"/>
                </a:lnTo>
                <a:lnTo>
                  <a:pt x="1002" y="3"/>
                </a:lnTo>
                <a:lnTo>
                  <a:pt x="978" y="3"/>
                </a:lnTo>
                <a:lnTo>
                  <a:pt x="976" y="3"/>
                </a:lnTo>
                <a:lnTo>
                  <a:pt x="976" y="3"/>
                </a:lnTo>
                <a:lnTo>
                  <a:pt x="975" y="2"/>
                </a:lnTo>
                <a:lnTo>
                  <a:pt x="975" y="2"/>
                </a:lnTo>
                <a:lnTo>
                  <a:pt x="975" y="1"/>
                </a:lnTo>
                <a:lnTo>
                  <a:pt x="976" y="1"/>
                </a:lnTo>
                <a:lnTo>
                  <a:pt x="976" y="0"/>
                </a:lnTo>
                <a:lnTo>
                  <a:pt x="978" y="0"/>
                </a:lnTo>
                <a:lnTo>
                  <a:pt x="978" y="0"/>
                </a:lnTo>
                <a:close/>
                <a:moveTo>
                  <a:pt x="1020" y="0"/>
                </a:moveTo>
                <a:lnTo>
                  <a:pt x="1044" y="0"/>
                </a:lnTo>
                <a:lnTo>
                  <a:pt x="1045" y="0"/>
                </a:lnTo>
                <a:lnTo>
                  <a:pt x="1045" y="1"/>
                </a:lnTo>
                <a:lnTo>
                  <a:pt x="1046" y="1"/>
                </a:lnTo>
                <a:lnTo>
                  <a:pt x="1046" y="2"/>
                </a:lnTo>
                <a:lnTo>
                  <a:pt x="1046" y="2"/>
                </a:lnTo>
                <a:lnTo>
                  <a:pt x="1045" y="3"/>
                </a:lnTo>
                <a:lnTo>
                  <a:pt x="1045" y="3"/>
                </a:lnTo>
                <a:lnTo>
                  <a:pt x="1044" y="3"/>
                </a:lnTo>
                <a:lnTo>
                  <a:pt x="1020" y="3"/>
                </a:lnTo>
                <a:lnTo>
                  <a:pt x="1018" y="3"/>
                </a:lnTo>
                <a:lnTo>
                  <a:pt x="1018" y="3"/>
                </a:lnTo>
                <a:lnTo>
                  <a:pt x="1018" y="2"/>
                </a:lnTo>
                <a:lnTo>
                  <a:pt x="1017" y="2"/>
                </a:lnTo>
                <a:lnTo>
                  <a:pt x="1018" y="1"/>
                </a:lnTo>
                <a:lnTo>
                  <a:pt x="1018" y="1"/>
                </a:lnTo>
                <a:lnTo>
                  <a:pt x="1018" y="0"/>
                </a:lnTo>
                <a:lnTo>
                  <a:pt x="1020" y="0"/>
                </a:lnTo>
                <a:lnTo>
                  <a:pt x="1020" y="0"/>
                </a:lnTo>
                <a:close/>
                <a:moveTo>
                  <a:pt x="1055" y="3"/>
                </a:moveTo>
                <a:lnTo>
                  <a:pt x="1030" y="3"/>
                </a:lnTo>
                <a:lnTo>
                  <a:pt x="1029" y="3"/>
                </a:lnTo>
                <a:lnTo>
                  <a:pt x="1029" y="3"/>
                </a:lnTo>
                <a:lnTo>
                  <a:pt x="1028" y="2"/>
                </a:lnTo>
                <a:lnTo>
                  <a:pt x="1028" y="2"/>
                </a:lnTo>
                <a:lnTo>
                  <a:pt x="1028" y="1"/>
                </a:lnTo>
                <a:lnTo>
                  <a:pt x="1029" y="1"/>
                </a:lnTo>
                <a:lnTo>
                  <a:pt x="1029" y="0"/>
                </a:lnTo>
                <a:lnTo>
                  <a:pt x="1030" y="0"/>
                </a:lnTo>
                <a:lnTo>
                  <a:pt x="1055" y="0"/>
                </a:lnTo>
                <a:lnTo>
                  <a:pt x="1056" y="0"/>
                </a:lnTo>
                <a:lnTo>
                  <a:pt x="1056" y="1"/>
                </a:lnTo>
                <a:lnTo>
                  <a:pt x="1057" y="2"/>
                </a:lnTo>
                <a:lnTo>
                  <a:pt x="1056" y="3"/>
                </a:lnTo>
                <a:lnTo>
                  <a:pt x="1056" y="3"/>
                </a:lnTo>
                <a:lnTo>
                  <a:pt x="1055" y="3"/>
                </a:lnTo>
                <a:lnTo>
                  <a:pt x="1055" y="3"/>
                </a:lnTo>
                <a:close/>
                <a:moveTo>
                  <a:pt x="1013" y="3"/>
                </a:moveTo>
                <a:lnTo>
                  <a:pt x="988" y="3"/>
                </a:lnTo>
                <a:lnTo>
                  <a:pt x="987" y="3"/>
                </a:lnTo>
                <a:lnTo>
                  <a:pt x="986" y="3"/>
                </a:lnTo>
                <a:lnTo>
                  <a:pt x="986" y="2"/>
                </a:lnTo>
                <a:lnTo>
                  <a:pt x="986" y="2"/>
                </a:lnTo>
                <a:lnTo>
                  <a:pt x="986" y="1"/>
                </a:lnTo>
                <a:lnTo>
                  <a:pt x="986" y="1"/>
                </a:lnTo>
                <a:lnTo>
                  <a:pt x="987" y="0"/>
                </a:lnTo>
                <a:lnTo>
                  <a:pt x="988" y="0"/>
                </a:lnTo>
                <a:lnTo>
                  <a:pt x="1013" y="0"/>
                </a:lnTo>
                <a:lnTo>
                  <a:pt x="1013" y="0"/>
                </a:lnTo>
                <a:lnTo>
                  <a:pt x="1014" y="1"/>
                </a:lnTo>
                <a:lnTo>
                  <a:pt x="1014" y="1"/>
                </a:lnTo>
                <a:lnTo>
                  <a:pt x="1014" y="2"/>
                </a:lnTo>
                <a:lnTo>
                  <a:pt x="1014" y="2"/>
                </a:lnTo>
                <a:lnTo>
                  <a:pt x="1014" y="3"/>
                </a:lnTo>
                <a:lnTo>
                  <a:pt x="1013" y="3"/>
                </a:lnTo>
                <a:lnTo>
                  <a:pt x="1013" y="3"/>
                </a:lnTo>
                <a:lnTo>
                  <a:pt x="1013" y="3"/>
                </a:lnTo>
                <a:close/>
                <a:moveTo>
                  <a:pt x="970" y="3"/>
                </a:moveTo>
                <a:lnTo>
                  <a:pt x="945" y="3"/>
                </a:lnTo>
                <a:lnTo>
                  <a:pt x="945" y="3"/>
                </a:lnTo>
                <a:lnTo>
                  <a:pt x="944" y="3"/>
                </a:lnTo>
                <a:lnTo>
                  <a:pt x="944" y="2"/>
                </a:lnTo>
                <a:lnTo>
                  <a:pt x="944" y="2"/>
                </a:lnTo>
                <a:lnTo>
                  <a:pt x="944" y="1"/>
                </a:lnTo>
                <a:lnTo>
                  <a:pt x="944" y="1"/>
                </a:lnTo>
                <a:lnTo>
                  <a:pt x="945" y="0"/>
                </a:lnTo>
                <a:lnTo>
                  <a:pt x="945" y="0"/>
                </a:lnTo>
                <a:lnTo>
                  <a:pt x="970" y="0"/>
                </a:lnTo>
                <a:lnTo>
                  <a:pt x="971" y="0"/>
                </a:lnTo>
                <a:lnTo>
                  <a:pt x="971" y="1"/>
                </a:lnTo>
                <a:lnTo>
                  <a:pt x="972" y="1"/>
                </a:lnTo>
                <a:lnTo>
                  <a:pt x="972" y="2"/>
                </a:lnTo>
                <a:lnTo>
                  <a:pt x="972" y="2"/>
                </a:lnTo>
                <a:lnTo>
                  <a:pt x="971" y="3"/>
                </a:lnTo>
                <a:lnTo>
                  <a:pt x="971" y="3"/>
                </a:lnTo>
                <a:lnTo>
                  <a:pt x="970" y="3"/>
                </a:lnTo>
                <a:lnTo>
                  <a:pt x="970" y="3"/>
                </a:lnTo>
                <a:close/>
                <a:moveTo>
                  <a:pt x="928" y="3"/>
                </a:moveTo>
                <a:lnTo>
                  <a:pt x="903" y="3"/>
                </a:lnTo>
                <a:lnTo>
                  <a:pt x="902" y="3"/>
                </a:lnTo>
                <a:lnTo>
                  <a:pt x="902" y="3"/>
                </a:lnTo>
                <a:lnTo>
                  <a:pt x="901" y="2"/>
                </a:lnTo>
                <a:lnTo>
                  <a:pt x="901" y="2"/>
                </a:lnTo>
                <a:lnTo>
                  <a:pt x="901" y="1"/>
                </a:lnTo>
                <a:lnTo>
                  <a:pt x="902" y="1"/>
                </a:lnTo>
                <a:lnTo>
                  <a:pt x="902" y="0"/>
                </a:lnTo>
                <a:lnTo>
                  <a:pt x="903" y="0"/>
                </a:lnTo>
                <a:lnTo>
                  <a:pt x="928" y="0"/>
                </a:lnTo>
                <a:lnTo>
                  <a:pt x="928" y="0"/>
                </a:lnTo>
                <a:lnTo>
                  <a:pt x="929" y="1"/>
                </a:lnTo>
                <a:lnTo>
                  <a:pt x="929" y="1"/>
                </a:lnTo>
                <a:lnTo>
                  <a:pt x="929" y="2"/>
                </a:lnTo>
                <a:lnTo>
                  <a:pt x="929" y="2"/>
                </a:lnTo>
                <a:lnTo>
                  <a:pt x="929" y="3"/>
                </a:lnTo>
                <a:lnTo>
                  <a:pt x="928" y="3"/>
                </a:lnTo>
                <a:lnTo>
                  <a:pt x="928" y="3"/>
                </a:lnTo>
                <a:lnTo>
                  <a:pt x="928" y="3"/>
                </a:lnTo>
                <a:close/>
                <a:moveTo>
                  <a:pt x="885" y="3"/>
                </a:moveTo>
                <a:lnTo>
                  <a:pt x="860" y="3"/>
                </a:lnTo>
                <a:lnTo>
                  <a:pt x="860" y="3"/>
                </a:lnTo>
                <a:lnTo>
                  <a:pt x="859" y="3"/>
                </a:lnTo>
                <a:lnTo>
                  <a:pt x="859" y="2"/>
                </a:lnTo>
                <a:lnTo>
                  <a:pt x="859" y="2"/>
                </a:lnTo>
                <a:lnTo>
                  <a:pt x="859" y="1"/>
                </a:lnTo>
                <a:lnTo>
                  <a:pt x="859" y="1"/>
                </a:lnTo>
                <a:lnTo>
                  <a:pt x="860" y="0"/>
                </a:lnTo>
                <a:lnTo>
                  <a:pt x="860" y="0"/>
                </a:lnTo>
                <a:lnTo>
                  <a:pt x="885" y="0"/>
                </a:lnTo>
                <a:lnTo>
                  <a:pt x="886" y="0"/>
                </a:lnTo>
                <a:lnTo>
                  <a:pt x="886" y="1"/>
                </a:lnTo>
                <a:lnTo>
                  <a:pt x="887" y="1"/>
                </a:lnTo>
                <a:lnTo>
                  <a:pt x="887" y="2"/>
                </a:lnTo>
                <a:lnTo>
                  <a:pt x="887" y="2"/>
                </a:lnTo>
                <a:lnTo>
                  <a:pt x="886" y="3"/>
                </a:lnTo>
                <a:lnTo>
                  <a:pt x="886" y="3"/>
                </a:lnTo>
                <a:lnTo>
                  <a:pt x="885" y="3"/>
                </a:lnTo>
                <a:lnTo>
                  <a:pt x="885" y="3"/>
                </a:lnTo>
                <a:close/>
                <a:moveTo>
                  <a:pt x="843" y="3"/>
                </a:moveTo>
                <a:lnTo>
                  <a:pt x="818" y="3"/>
                </a:lnTo>
                <a:lnTo>
                  <a:pt x="817" y="3"/>
                </a:lnTo>
                <a:lnTo>
                  <a:pt x="817" y="3"/>
                </a:lnTo>
                <a:lnTo>
                  <a:pt x="816" y="2"/>
                </a:lnTo>
                <a:lnTo>
                  <a:pt x="816" y="2"/>
                </a:lnTo>
                <a:lnTo>
                  <a:pt x="816" y="1"/>
                </a:lnTo>
                <a:lnTo>
                  <a:pt x="817" y="1"/>
                </a:lnTo>
                <a:lnTo>
                  <a:pt x="817" y="0"/>
                </a:lnTo>
                <a:lnTo>
                  <a:pt x="818" y="0"/>
                </a:lnTo>
                <a:lnTo>
                  <a:pt x="843" y="0"/>
                </a:lnTo>
                <a:lnTo>
                  <a:pt x="844" y="0"/>
                </a:lnTo>
                <a:lnTo>
                  <a:pt x="844" y="1"/>
                </a:lnTo>
                <a:lnTo>
                  <a:pt x="844" y="1"/>
                </a:lnTo>
                <a:lnTo>
                  <a:pt x="845" y="2"/>
                </a:lnTo>
                <a:lnTo>
                  <a:pt x="844" y="2"/>
                </a:lnTo>
                <a:lnTo>
                  <a:pt x="844" y="3"/>
                </a:lnTo>
                <a:lnTo>
                  <a:pt x="844" y="3"/>
                </a:lnTo>
                <a:lnTo>
                  <a:pt x="843" y="3"/>
                </a:lnTo>
                <a:lnTo>
                  <a:pt x="843" y="3"/>
                </a:lnTo>
                <a:close/>
                <a:moveTo>
                  <a:pt x="801" y="3"/>
                </a:moveTo>
                <a:lnTo>
                  <a:pt x="776" y="3"/>
                </a:lnTo>
                <a:lnTo>
                  <a:pt x="775" y="3"/>
                </a:lnTo>
                <a:lnTo>
                  <a:pt x="774" y="3"/>
                </a:lnTo>
                <a:lnTo>
                  <a:pt x="774" y="2"/>
                </a:lnTo>
                <a:lnTo>
                  <a:pt x="774" y="2"/>
                </a:lnTo>
                <a:lnTo>
                  <a:pt x="774" y="1"/>
                </a:lnTo>
                <a:lnTo>
                  <a:pt x="774" y="1"/>
                </a:lnTo>
                <a:lnTo>
                  <a:pt x="775" y="0"/>
                </a:lnTo>
                <a:lnTo>
                  <a:pt x="776" y="0"/>
                </a:lnTo>
                <a:lnTo>
                  <a:pt x="801" y="0"/>
                </a:lnTo>
                <a:lnTo>
                  <a:pt x="801" y="0"/>
                </a:lnTo>
                <a:lnTo>
                  <a:pt x="802" y="1"/>
                </a:lnTo>
                <a:lnTo>
                  <a:pt x="802" y="1"/>
                </a:lnTo>
                <a:lnTo>
                  <a:pt x="802" y="2"/>
                </a:lnTo>
                <a:lnTo>
                  <a:pt x="802" y="2"/>
                </a:lnTo>
                <a:lnTo>
                  <a:pt x="802" y="3"/>
                </a:lnTo>
                <a:lnTo>
                  <a:pt x="801" y="3"/>
                </a:lnTo>
                <a:lnTo>
                  <a:pt x="801" y="3"/>
                </a:lnTo>
                <a:lnTo>
                  <a:pt x="801" y="3"/>
                </a:lnTo>
                <a:close/>
                <a:moveTo>
                  <a:pt x="758" y="3"/>
                </a:moveTo>
                <a:lnTo>
                  <a:pt x="733" y="3"/>
                </a:lnTo>
                <a:lnTo>
                  <a:pt x="732" y="3"/>
                </a:lnTo>
                <a:lnTo>
                  <a:pt x="732" y="3"/>
                </a:lnTo>
                <a:lnTo>
                  <a:pt x="732" y="2"/>
                </a:lnTo>
                <a:lnTo>
                  <a:pt x="731" y="2"/>
                </a:lnTo>
                <a:lnTo>
                  <a:pt x="732" y="1"/>
                </a:lnTo>
                <a:lnTo>
                  <a:pt x="732" y="1"/>
                </a:lnTo>
                <a:lnTo>
                  <a:pt x="732" y="0"/>
                </a:lnTo>
                <a:lnTo>
                  <a:pt x="733" y="0"/>
                </a:lnTo>
                <a:lnTo>
                  <a:pt x="758" y="0"/>
                </a:lnTo>
                <a:lnTo>
                  <a:pt x="759" y="0"/>
                </a:lnTo>
                <a:lnTo>
                  <a:pt x="759" y="1"/>
                </a:lnTo>
                <a:lnTo>
                  <a:pt x="760" y="1"/>
                </a:lnTo>
                <a:lnTo>
                  <a:pt x="760" y="2"/>
                </a:lnTo>
                <a:lnTo>
                  <a:pt x="760" y="2"/>
                </a:lnTo>
                <a:lnTo>
                  <a:pt x="759" y="3"/>
                </a:lnTo>
                <a:lnTo>
                  <a:pt x="759" y="3"/>
                </a:lnTo>
                <a:lnTo>
                  <a:pt x="758" y="3"/>
                </a:lnTo>
                <a:lnTo>
                  <a:pt x="758" y="3"/>
                </a:lnTo>
                <a:close/>
                <a:moveTo>
                  <a:pt x="716" y="3"/>
                </a:moveTo>
                <a:lnTo>
                  <a:pt x="691" y="3"/>
                </a:lnTo>
                <a:lnTo>
                  <a:pt x="690" y="3"/>
                </a:lnTo>
                <a:lnTo>
                  <a:pt x="690" y="3"/>
                </a:lnTo>
                <a:lnTo>
                  <a:pt x="689" y="2"/>
                </a:lnTo>
                <a:lnTo>
                  <a:pt x="689" y="2"/>
                </a:lnTo>
                <a:lnTo>
                  <a:pt x="689" y="1"/>
                </a:lnTo>
                <a:lnTo>
                  <a:pt x="690" y="1"/>
                </a:lnTo>
                <a:lnTo>
                  <a:pt x="690" y="0"/>
                </a:lnTo>
                <a:lnTo>
                  <a:pt x="691" y="0"/>
                </a:lnTo>
                <a:lnTo>
                  <a:pt x="716" y="0"/>
                </a:lnTo>
                <a:lnTo>
                  <a:pt x="716" y="0"/>
                </a:lnTo>
                <a:lnTo>
                  <a:pt x="717" y="1"/>
                </a:lnTo>
                <a:lnTo>
                  <a:pt x="717" y="1"/>
                </a:lnTo>
                <a:lnTo>
                  <a:pt x="717" y="2"/>
                </a:lnTo>
                <a:lnTo>
                  <a:pt x="717" y="2"/>
                </a:lnTo>
                <a:lnTo>
                  <a:pt x="717" y="3"/>
                </a:lnTo>
                <a:lnTo>
                  <a:pt x="716" y="3"/>
                </a:lnTo>
                <a:lnTo>
                  <a:pt x="716" y="3"/>
                </a:lnTo>
                <a:lnTo>
                  <a:pt x="716" y="3"/>
                </a:lnTo>
                <a:close/>
                <a:moveTo>
                  <a:pt x="673" y="3"/>
                </a:moveTo>
                <a:lnTo>
                  <a:pt x="648" y="3"/>
                </a:lnTo>
                <a:lnTo>
                  <a:pt x="648" y="3"/>
                </a:lnTo>
                <a:lnTo>
                  <a:pt x="647" y="3"/>
                </a:lnTo>
                <a:lnTo>
                  <a:pt x="647" y="2"/>
                </a:lnTo>
                <a:lnTo>
                  <a:pt x="647" y="2"/>
                </a:lnTo>
                <a:lnTo>
                  <a:pt x="647" y="1"/>
                </a:lnTo>
                <a:lnTo>
                  <a:pt x="647" y="1"/>
                </a:lnTo>
                <a:lnTo>
                  <a:pt x="648" y="0"/>
                </a:lnTo>
                <a:lnTo>
                  <a:pt x="648" y="0"/>
                </a:lnTo>
                <a:lnTo>
                  <a:pt x="673" y="0"/>
                </a:lnTo>
                <a:lnTo>
                  <a:pt x="674" y="0"/>
                </a:lnTo>
                <a:lnTo>
                  <a:pt x="674" y="1"/>
                </a:lnTo>
                <a:lnTo>
                  <a:pt x="675" y="1"/>
                </a:lnTo>
                <a:lnTo>
                  <a:pt x="675" y="2"/>
                </a:lnTo>
                <a:lnTo>
                  <a:pt x="675" y="2"/>
                </a:lnTo>
                <a:lnTo>
                  <a:pt x="674" y="3"/>
                </a:lnTo>
                <a:lnTo>
                  <a:pt x="674" y="3"/>
                </a:lnTo>
                <a:lnTo>
                  <a:pt x="673" y="3"/>
                </a:lnTo>
                <a:lnTo>
                  <a:pt x="673" y="3"/>
                </a:lnTo>
                <a:close/>
                <a:moveTo>
                  <a:pt x="631" y="3"/>
                </a:moveTo>
                <a:lnTo>
                  <a:pt x="606" y="3"/>
                </a:lnTo>
                <a:lnTo>
                  <a:pt x="605" y="3"/>
                </a:lnTo>
                <a:lnTo>
                  <a:pt x="605" y="3"/>
                </a:lnTo>
                <a:lnTo>
                  <a:pt x="604" y="2"/>
                </a:lnTo>
                <a:lnTo>
                  <a:pt x="605" y="1"/>
                </a:lnTo>
                <a:lnTo>
                  <a:pt x="605" y="0"/>
                </a:lnTo>
                <a:lnTo>
                  <a:pt x="606" y="0"/>
                </a:lnTo>
                <a:lnTo>
                  <a:pt x="631" y="0"/>
                </a:lnTo>
                <a:lnTo>
                  <a:pt x="632" y="0"/>
                </a:lnTo>
                <a:lnTo>
                  <a:pt x="632" y="1"/>
                </a:lnTo>
                <a:lnTo>
                  <a:pt x="632" y="1"/>
                </a:lnTo>
                <a:lnTo>
                  <a:pt x="633" y="2"/>
                </a:lnTo>
                <a:lnTo>
                  <a:pt x="632" y="2"/>
                </a:lnTo>
                <a:lnTo>
                  <a:pt x="632" y="3"/>
                </a:lnTo>
                <a:lnTo>
                  <a:pt x="632" y="3"/>
                </a:lnTo>
                <a:lnTo>
                  <a:pt x="631" y="3"/>
                </a:lnTo>
                <a:lnTo>
                  <a:pt x="631" y="3"/>
                </a:lnTo>
                <a:close/>
                <a:moveTo>
                  <a:pt x="588" y="3"/>
                </a:moveTo>
                <a:lnTo>
                  <a:pt x="563" y="3"/>
                </a:lnTo>
                <a:lnTo>
                  <a:pt x="563" y="3"/>
                </a:lnTo>
                <a:lnTo>
                  <a:pt x="562" y="3"/>
                </a:lnTo>
                <a:lnTo>
                  <a:pt x="562" y="2"/>
                </a:lnTo>
                <a:lnTo>
                  <a:pt x="562" y="2"/>
                </a:lnTo>
                <a:lnTo>
                  <a:pt x="562" y="1"/>
                </a:lnTo>
                <a:lnTo>
                  <a:pt x="562" y="1"/>
                </a:lnTo>
                <a:lnTo>
                  <a:pt x="563" y="0"/>
                </a:lnTo>
                <a:lnTo>
                  <a:pt x="563" y="0"/>
                </a:lnTo>
                <a:lnTo>
                  <a:pt x="588" y="0"/>
                </a:lnTo>
                <a:lnTo>
                  <a:pt x="589" y="0"/>
                </a:lnTo>
                <a:lnTo>
                  <a:pt x="590" y="1"/>
                </a:lnTo>
                <a:lnTo>
                  <a:pt x="590" y="2"/>
                </a:lnTo>
                <a:lnTo>
                  <a:pt x="590" y="3"/>
                </a:lnTo>
                <a:lnTo>
                  <a:pt x="589" y="3"/>
                </a:lnTo>
                <a:lnTo>
                  <a:pt x="588" y="3"/>
                </a:lnTo>
                <a:lnTo>
                  <a:pt x="588" y="3"/>
                </a:lnTo>
                <a:close/>
                <a:moveTo>
                  <a:pt x="546" y="3"/>
                </a:moveTo>
                <a:lnTo>
                  <a:pt x="521" y="3"/>
                </a:lnTo>
                <a:lnTo>
                  <a:pt x="520" y="3"/>
                </a:lnTo>
                <a:lnTo>
                  <a:pt x="520" y="3"/>
                </a:lnTo>
                <a:lnTo>
                  <a:pt x="520" y="2"/>
                </a:lnTo>
                <a:lnTo>
                  <a:pt x="519" y="2"/>
                </a:lnTo>
                <a:lnTo>
                  <a:pt x="520" y="1"/>
                </a:lnTo>
                <a:lnTo>
                  <a:pt x="520" y="1"/>
                </a:lnTo>
                <a:lnTo>
                  <a:pt x="520" y="0"/>
                </a:lnTo>
                <a:lnTo>
                  <a:pt x="521" y="0"/>
                </a:lnTo>
                <a:lnTo>
                  <a:pt x="546" y="0"/>
                </a:lnTo>
                <a:lnTo>
                  <a:pt x="547" y="0"/>
                </a:lnTo>
                <a:lnTo>
                  <a:pt x="547" y="1"/>
                </a:lnTo>
                <a:lnTo>
                  <a:pt x="548" y="1"/>
                </a:lnTo>
                <a:lnTo>
                  <a:pt x="548" y="2"/>
                </a:lnTo>
                <a:lnTo>
                  <a:pt x="548" y="2"/>
                </a:lnTo>
                <a:lnTo>
                  <a:pt x="547" y="3"/>
                </a:lnTo>
                <a:lnTo>
                  <a:pt x="547" y="3"/>
                </a:lnTo>
                <a:lnTo>
                  <a:pt x="546" y="3"/>
                </a:lnTo>
                <a:lnTo>
                  <a:pt x="546" y="3"/>
                </a:lnTo>
                <a:close/>
                <a:moveTo>
                  <a:pt x="504" y="3"/>
                </a:moveTo>
                <a:lnTo>
                  <a:pt x="479" y="3"/>
                </a:lnTo>
                <a:lnTo>
                  <a:pt x="478" y="3"/>
                </a:lnTo>
                <a:lnTo>
                  <a:pt x="478" y="3"/>
                </a:lnTo>
                <a:lnTo>
                  <a:pt x="477" y="2"/>
                </a:lnTo>
                <a:lnTo>
                  <a:pt x="477" y="2"/>
                </a:lnTo>
                <a:lnTo>
                  <a:pt x="477" y="1"/>
                </a:lnTo>
                <a:lnTo>
                  <a:pt x="478" y="1"/>
                </a:lnTo>
                <a:lnTo>
                  <a:pt x="478" y="0"/>
                </a:lnTo>
                <a:lnTo>
                  <a:pt x="479" y="0"/>
                </a:lnTo>
                <a:lnTo>
                  <a:pt x="504" y="0"/>
                </a:lnTo>
                <a:lnTo>
                  <a:pt x="504" y="0"/>
                </a:lnTo>
                <a:lnTo>
                  <a:pt x="505" y="1"/>
                </a:lnTo>
                <a:lnTo>
                  <a:pt x="505" y="1"/>
                </a:lnTo>
                <a:lnTo>
                  <a:pt x="505" y="2"/>
                </a:lnTo>
                <a:lnTo>
                  <a:pt x="505" y="2"/>
                </a:lnTo>
                <a:lnTo>
                  <a:pt x="505" y="3"/>
                </a:lnTo>
                <a:lnTo>
                  <a:pt x="504" y="3"/>
                </a:lnTo>
                <a:lnTo>
                  <a:pt x="504" y="3"/>
                </a:lnTo>
                <a:lnTo>
                  <a:pt x="504" y="3"/>
                </a:lnTo>
                <a:close/>
                <a:moveTo>
                  <a:pt x="461" y="3"/>
                </a:moveTo>
                <a:lnTo>
                  <a:pt x="436" y="3"/>
                </a:lnTo>
                <a:lnTo>
                  <a:pt x="436" y="3"/>
                </a:lnTo>
                <a:lnTo>
                  <a:pt x="435" y="3"/>
                </a:lnTo>
                <a:lnTo>
                  <a:pt x="435" y="2"/>
                </a:lnTo>
                <a:lnTo>
                  <a:pt x="435" y="2"/>
                </a:lnTo>
                <a:lnTo>
                  <a:pt x="435" y="1"/>
                </a:lnTo>
                <a:lnTo>
                  <a:pt x="435" y="1"/>
                </a:lnTo>
                <a:lnTo>
                  <a:pt x="436" y="0"/>
                </a:lnTo>
                <a:lnTo>
                  <a:pt x="436" y="0"/>
                </a:lnTo>
                <a:lnTo>
                  <a:pt x="461" y="0"/>
                </a:lnTo>
                <a:lnTo>
                  <a:pt x="462" y="0"/>
                </a:lnTo>
                <a:lnTo>
                  <a:pt x="462" y="1"/>
                </a:lnTo>
                <a:lnTo>
                  <a:pt x="463" y="1"/>
                </a:lnTo>
                <a:lnTo>
                  <a:pt x="463" y="2"/>
                </a:lnTo>
                <a:lnTo>
                  <a:pt x="463" y="2"/>
                </a:lnTo>
                <a:lnTo>
                  <a:pt x="462" y="3"/>
                </a:lnTo>
                <a:lnTo>
                  <a:pt x="462" y="3"/>
                </a:lnTo>
                <a:lnTo>
                  <a:pt x="461" y="3"/>
                </a:lnTo>
                <a:lnTo>
                  <a:pt x="461" y="3"/>
                </a:lnTo>
                <a:close/>
                <a:moveTo>
                  <a:pt x="419" y="3"/>
                </a:moveTo>
                <a:lnTo>
                  <a:pt x="394" y="3"/>
                </a:lnTo>
                <a:lnTo>
                  <a:pt x="393" y="3"/>
                </a:lnTo>
                <a:lnTo>
                  <a:pt x="393" y="3"/>
                </a:lnTo>
                <a:lnTo>
                  <a:pt x="392" y="2"/>
                </a:lnTo>
                <a:lnTo>
                  <a:pt x="392" y="2"/>
                </a:lnTo>
                <a:lnTo>
                  <a:pt x="392" y="1"/>
                </a:lnTo>
                <a:lnTo>
                  <a:pt x="393" y="1"/>
                </a:lnTo>
                <a:lnTo>
                  <a:pt x="393" y="0"/>
                </a:lnTo>
                <a:lnTo>
                  <a:pt x="394" y="0"/>
                </a:lnTo>
                <a:lnTo>
                  <a:pt x="419" y="0"/>
                </a:lnTo>
                <a:lnTo>
                  <a:pt x="419" y="0"/>
                </a:lnTo>
                <a:lnTo>
                  <a:pt x="420" y="1"/>
                </a:lnTo>
                <a:lnTo>
                  <a:pt x="420" y="2"/>
                </a:lnTo>
                <a:lnTo>
                  <a:pt x="420" y="3"/>
                </a:lnTo>
                <a:lnTo>
                  <a:pt x="419" y="3"/>
                </a:lnTo>
                <a:lnTo>
                  <a:pt x="419" y="3"/>
                </a:lnTo>
                <a:lnTo>
                  <a:pt x="419" y="3"/>
                </a:lnTo>
                <a:close/>
                <a:moveTo>
                  <a:pt x="376" y="3"/>
                </a:moveTo>
                <a:lnTo>
                  <a:pt x="351" y="3"/>
                </a:lnTo>
                <a:lnTo>
                  <a:pt x="351" y="3"/>
                </a:lnTo>
                <a:lnTo>
                  <a:pt x="350" y="3"/>
                </a:lnTo>
                <a:lnTo>
                  <a:pt x="350" y="2"/>
                </a:lnTo>
                <a:lnTo>
                  <a:pt x="350" y="2"/>
                </a:lnTo>
                <a:lnTo>
                  <a:pt x="350" y="1"/>
                </a:lnTo>
                <a:lnTo>
                  <a:pt x="350" y="1"/>
                </a:lnTo>
                <a:lnTo>
                  <a:pt x="351" y="0"/>
                </a:lnTo>
                <a:lnTo>
                  <a:pt x="351" y="0"/>
                </a:lnTo>
                <a:lnTo>
                  <a:pt x="376" y="0"/>
                </a:lnTo>
                <a:lnTo>
                  <a:pt x="377" y="0"/>
                </a:lnTo>
                <a:lnTo>
                  <a:pt x="378" y="1"/>
                </a:lnTo>
                <a:lnTo>
                  <a:pt x="378" y="1"/>
                </a:lnTo>
                <a:lnTo>
                  <a:pt x="378" y="2"/>
                </a:lnTo>
                <a:lnTo>
                  <a:pt x="378" y="2"/>
                </a:lnTo>
                <a:lnTo>
                  <a:pt x="378" y="3"/>
                </a:lnTo>
                <a:lnTo>
                  <a:pt x="377" y="3"/>
                </a:lnTo>
                <a:lnTo>
                  <a:pt x="376" y="3"/>
                </a:lnTo>
                <a:lnTo>
                  <a:pt x="376" y="3"/>
                </a:lnTo>
                <a:close/>
                <a:moveTo>
                  <a:pt x="334" y="3"/>
                </a:moveTo>
                <a:lnTo>
                  <a:pt x="309" y="3"/>
                </a:lnTo>
                <a:lnTo>
                  <a:pt x="308" y="3"/>
                </a:lnTo>
                <a:lnTo>
                  <a:pt x="308" y="3"/>
                </a:lnTo>
                <a:lnTo>
                  <a:pt x="308" y="2"/>
                </a:lnTo>
                <a:lnTo>
                  <a:pt x="307" y="2"/>
                </a:lnTo>
                <a:lnTo>
                  <a:pt x="308" y="1"/>
                </a:lnTo>
                <a:lnTo>
                  <a:pt x="308" y="1"/>
                </a:lnTo>
                <a:lnTo>
                  <a:pt x="308" y="0"/>
                </a:lnTo>
                <a:lnTo>
                  <a:pt x="309" y="0"/>
                </a:lnTo>
                <a:lnTo>
                  <a:pt x="334" y="0"/>
                </a:lnTo>
                <a:lnTo>
                  <a:pt x="335" y="0"/>
                </a:lnTo>
                <a:lnTo>
                  <a:pt x="335" y="1"/>
                </a:lnTo>
                <a:lnTo>
                  <a:pt x="336" y="1"/>
                </a:lnTo>
                <a:lnTo>
                  <a:pt x="336" y="2"/>
                </a:lnTo>
                <a:lnTo>
                  <a:pt x="336" y="2"/>
                </a:lnTo>
                <a:lnTo>
                  <a:pt x="335" y="3"/>
                </a:lnTo>
                <a:lnTo>
                  <a:pt x="335" y="3"/>
                </a:lnTo>
                <a:lnTo>
                  <a:pt x="334" y="3"/>
                </a:lnTo>
                <a:lnTo>
                  <a:pt x="334" y="3"/>
                </a:lnTo>
                <a:close/>
                <a:moveTo>
                  <a:pt x="292" y="3"/>
                </a:moveTo>
                <a:lnTo>
                  <a:pt x="267" y="3"/>
                </a:lnTo>
                <a:lnTo>
                  <a:pt x="266" y="3"/>
                </a:lnTo>
                <a:lnTo>
                  <a:pt x="265" y="3"/>
                </a:lnTo>
                <a:lnTo>
                  <a:pt x="265" y="2"/>
                </a:lnTo>
                <a:lnTo>
                  <a:pt x="265" y="2"/>
                </a:lnTo>
                <a:lnTo>
                  <a:pt x="265" y="1"/>
                </a:lnTo>
                <a:lnTo>
                  <a:pt x="265" y="1"/>
                </a:lnTo>
                <a:lnTo>
                  <a:pt x="266" y="0"/>
                </a:lnTo>
                <a:lnTo>
                  <a:pt x="267" y="0"/>
                </a:lnTo>
                <a:lnTo>
                  <a:pt x="292" y="0"/>
                </a:lnTo>
                <a:lnTo>
                  <a:pt x="292" y="0"/>
                </a:lnTo>
                <a:lnTo>
                  <a:pt x="293" y="1"/>
                </a:lnTo>
                <a:lnTo>
                  <a:pt x="293" y="1"/>
                </a:lnTo>
                <a:lnTo>
                  <a:pt x="293" y="2"/>
                </a:lnTo>
                <a:lnTo>
                  <a:pt x="293" y="2"/>
                </a:lnTo>
                <a:lnTo>
                  <a:pt x="293" y="3"/>
                </a:lnTo>
                <a:lnTo>
                  <a:pt x="292" y="3"/>
                </a:lnTo>
                <a:lnTo>
                  <a:pt x="292" y="3"/>
                </a:lnTo>
                <a:lnTo>
                  <a:pt x="292" y="3"/>
                </a:lnTo>
                <a:close/>
                <a:moveTo>
                  <a:pt x="249" y="3"/>
                </a:moveTo>
                <a:lnTo>
                  <a:pt x="224" y="3"/>
                </a:lnTo>
                <a:lnTo>
                  <a:pt x="224" y="3"/>
                </a:lnTo>
                <a:lnTo>
                  <a:pt x="223" y="3"/>
                </a:lnTo>
                <a:lnTo>
                  <a:pt x="223" y="2"/>
                </a:lnTo>
                <a:lnTo>
                  <a:pt x="223" y="2"/>
                </a:lnTo>
                <a:lnTo>
                  <a:pt x="223" y="1"/>
                </a:lnTo>
                <a:lnTo>
                  <a:pt x="223" y="1"/>
                </a:lnTo>
                <a:lnTo>
                  <a:pt x="224" y="0"/>
                </a:lnTo>
                <a:lnTo>
                  <a:pt x="224" y="0"/>
                </a:lnTo>
                <a:lnTo>
                  <a:pt x="249" y="0"/>
                </a:lnTo>
                <a:lnTo>
                  <a:pt x="250" y="0"/>
                </a:lnTo>
                <a:lnTo>
                  <a:pt x="250" y="1"/>
                </a:lnTo>
                <a:lnTo>
                  <a:pt x="251" y="1"/>
                </a:lnTo>
                <a:lnTo>
                  <a:pt x="251" y="2"/>
                </a:lnTo>
                <a:lnTo>
                  <a:pt x="251" y="2"/>
                </a:lnTo>
                <a:lnTo>
                  <a:pt x="250" y="3"/>
                </a:lnTo>
                <a:lnTo>
                  <a:pt x="250" y="3"/>
                </a:lnTo>
                <a:lnTo>
                  <a:pt x="249" y="3"/>
                </a:lnTo>
                <a:lnTo>
                  <a:pt x="249" y="3"/>
                </a:lnTo>
                <a:close/>
                <a:moveTo>
                  <a:pt x="207" y="3"/>
                </a:moveTo>
                <a:lnTo>
                  <a:pt x="182" y="3"/>
                </a:lnTo>
                <a:lnTo>
                  <a:pt x="181" y="3"/>
                </a:lnTo>
                <a:lnTo>
                  <a:pt x="181" y="3"/>
                </a:lnTo>
                <a:lnTo>
                  <a:pt x="180" y="2"/>
                </a:lnTo>
                <a:lnTo>
                  <a:pt x="180" y="2"/>
                </a:lnTo>
                <a:lnTo>
                  <a:pt x="180" y="1"/>
                </a:lnTo>
                <a:lnTo>
                  <a:pt x="181" y="1"/>
                </a:lnTo>
                <a:lnTo>
                  <a:pt x="181" y="0"/>
                </a:lnTo>
                <a:lnTo>
                  <a:pt x="182" y="0"/>
                </a:lnTo>
                <a:lnTo>
                  <a:pt x="207" y="0"/>
                </a:lnTo>
                <a:lnTo>
                  <a:pt x="207" y="0"/>
                </a:lnTo>
                <a:lnTo>
                  <a:pt x="208" y="1"/>
                </a:lnTo>
                <a:lnTo>
                  <a:pt x="208" y="1"/>
                </a:lnTo>
                <a:lnTo>
                  <a:pt x="208" y="2"/>
                </a:lnTo>
                <a:lnTo>
                  <a:pt x="208" y="2"/>
                </a:lnTo>
                <a:lnTo>
                  <a:pt x="208" y="3"/>
                </a:lnTo>
                <a:lnTo>
                  <a:pt x="207" y="3"/>
                </a:lnTo>
                <a:lnTo>
                  <a:pt x="207" y="3"/>
                </a:lnTo>
                <a:lnTo>
                  <a:pt x="207" y="3"/>
                </a:lnTo>
                <a:close/>
                <a:moveTo>
                  <a:pt x="164" y="3"/>
                </a:moveTo>
                <a:lnTo>
                  <a:pt x="139" y="3"/>
                </a:lnTo>
                <a:lnTo>
                  <a:pt x="139" y="3"/>
                </a:lnTo>
                <a:lnTo>
                  <a:pt x="138" y="3"/>
                </a:lnTo>
                <a:lnTo>
                  <a:pt x="138" y="2"/>
                </a:lnTo>
                <a:lnTo>
                  <a:pt x="138" y="1"/>
                </a:lnTo>
                <a:lnTo>
                  <a:pt x="139" y="0"/>
                </a:lnTo>
                <a:lnTo>
                  <a:pt x="139" y="0"/>
                </a:lnTo>
                <a:lnTo>
                  <a:pt x="164" y="0"/>
                </a:lnTo>
                <a:lnTo>
                  <a:pt x="165" y="0"/>
                </a:lnTo>
                <a:lnTo>
                  <a:pt x="166" y="1"/>
                </a:lnTo>
                <a:lnTo>
                  <a:pt x="166" y="1"/>
                </a:lnTo>
                <a:lnTo>
                  <a:pt x="166" y="2"/>
                </a:lnTo>
                <a:lnTo>
                  <a:pt x="166" y="2"/>
                </a:lnTo>
                <a:lnTo>
                  <a:pt x="166" y="3"/>
                </a:lnTo>
                <a:lnTo>
                  <a:pt x="165" y="3"/>
                </a:lnTo>
                <a:lnTo>
                  <a:pt x="164" y="3"/>
                </a:lnTo>
                <a:lnTo>
                  <a:pt x="164" y="3"/>
                </a:lnTo>
                <a:close/>
                <a:moveTo>
                  <a:pt x="122" y="3"/>
                </a:moveTo>
                <a:lnTo>
                  <a:pt x="97" y="3"/>
                </a:lnTo>
                <a:lnTo>
                  <a:pt x="96" y="3"/>
                </a:lnTo>
                <a:lnTo>
                  <a:pt x="96" y="3"/>
                </a:lnTo>
                <a:lnTo>
                  <a:pt x="95" y="2"/>
                </a:lnTo>
                <a:lnTo>
                  <a:pt x="95" y="2"/>
                </a:lnTo>
                <a:lnTo>
                  <a:pt x="95" y="1"/>
                </a:lnTo>
                <a:lnTo>
                  <a:pt x="96" y="1"/>
                </a:lnTo>
                <a:lnTo>
                  <a:pt x="96" y="0"/>
                </a:lnTo>
                <a:lnTo>
                  <a:pt x="97" y="0"/>
                </a:lnTo>
                <a:lnTo>
                  <a:pt x="122" y="0"/>
                </a:lnTo>
                <a:lnTo>
                  <a:pt x="123" y="0"/>
                </a:lnTo>
                <a:lnTo>
                  <a:pt x="123" y="1"/>
                </a:lnTo>
                <a:lnTo>
                  <a:pt x="124" y="1"/>
                </a:lnTo>
                <a:lnTo>
                  <a:pt x="124" y="2"/>
                </a:lnTo>
                <a:lnTo>
                  <a:pt x="124" y="2"/>
                </a:lnTo>
                <a:lnTo>
                  <a:pt x="123" y="3"/>
                </a:lnTo>
                <a:lnTo>
                  <a:pt x="123" y="3"/>
                </a:lnTo>
                <a:lnTo>
                  <a:pt x="122" y="3"/>
                </a:lnTo>
                <a:lnTo>
                  <a:pt x="122" y="3"/>
                </a:lnTo>
                <a:close/>
                <a:moveTo>
                  <a:pt x="80" y="3"/>
                </a:moveTo>
                <a:lnTo>
                  <a:pt x="55" y="3"/>
                </a:lnTo>
                <a:lnTo>
                  <a:pt x="54" y="3"/>
                </a:lnTo>
                <a:lnTo>
                  <a:pt x="53" y="3"/>
                </a:lnTo>
                <a:lnTo>
                  <a:pt x="53" y="2"/>
                </a:lnTo>
                <a:lnTo>
                  <a:pt x="53" y="2"/>
                </a:lnTo>
                <a:lnTo>
                  <a:pt x="53" y="1"/>
                </a:lnTo>
                <a:lnTo>
                  <a:pt x="53" y="1"/>
                </a:lnTo>
                <a:lnTo>
                  <a:pt x="54" y="0"/>
                </a:lnTo>
                <a:lnTo>
                  <a:pt x="55" y="0"/>
                </a:lnTo>
                <a:lnTo>
                  <a:pt x="80" y="0"/>
                </a:lnTo>
                <a:lnTo>
                  <a:pt x="80" y="0"/>
                </a:lnTo>
                <a:lnTo>
                  <a:pt x="81" y="1"/>
                </a:lnTo>
                <a:lnTo>
                  <a:pt x="81" y="1"/>
                </a:lnTo>
                <a:lnTo>
                  <a:pt x="81" y="2"/>
                </a:lnTo>
                <a:lnTo>
                  <a:pt x="81" y="2"/>
                </a:lnTo>
                <a:lnTo>
                  <a:pt x="81" y="3"/>
                </a:lnTo>
                <a:lnTo>
                  <a:pt x="80" y="3"/>
                </a:lnTo>
                <a:lnTo>
                  <a:pt x="80" y="3"/>
                </a:lnTo>
                <a:lnTo>
                  <a:pt x="80" y="3"/>
                </a:lnTo>
                <a:close/>
                <a:moveTo>
                  <a:pt x="37" y="3"/>
                </a:moveTo>
                <a:lnTo>
                  <a:pt x="12" y="3"/>
                </a:lnTo>
                <a:lnTo>
                  <a:pt x="12" y="3"/>
                </a:lnTo>
                <a:lnTo>
                  <a:pt x="11" y="3"/>
                </a:lnTo>
                <a:lnTo>
                  <a:pt x="11" y="2"/>
                </a:lnTo>
                <a:lnTo>
                  <a:pt x="11" y="2"/>
                </a:lnTo>
                <a:lnTo>
                  <a:pt x="11" y="1"/>
                </a:lnTo>
                <a:lnTo>
                  <a:pt x="11" y="1"/>
                </a:lnTo>
                <a:lnTo>
                  <a:pt x="12" y="0"/>
                </a:lnTo>
                <a:lnTo>
                  <a:pt x="12" y="0"/>
                </a:lnTo>
                <a:lnTo>
                  <a:pt x="37" y="0"/>
                </a:lnTo>
                <a:lnTo>
                  <a:pt x="38" y="0"/>
                </a:lnTo>
                <a:lnTo>
                  <a:pt x="38" y="1"/>
                </a:lnTo>
                <a:lnTo>
                  <a:pt x="39" y="1"/>
                </a:lnTo>
                <a:lnTo>
                  <a:pt x="39" y="2"/>
                </a:lnTo>
                <a:lnTo>
                  <a:pt x="39" y="2"/>
                </a:lnTo>
                <a:lnTo>
                  <a:pt x="38" y="3"/>
                </a:lnTo>
                <a:lnTo>
                  <a:pt x="38" y="3"/>
                </a:lnTo>
                <a:lnTo>
                  <a:pt x="37" y="3"/>
                </a:lnTo>
                <a:lnTo>
                  <a:pt x="37" y="3"/>
                </a:lnTo>
                <a:close/>
              </a:path>
            </a:pathLst>
          </a:custGeom>
          <a:solidFill>
            <a:srgbClr val="000000"/>
          </a:solidFill>
          <a:ln w="25400">
            <a:solidFill>
              <a:srgbClr val="000000"/>
            </a:solidFill>
            <a:prstDash val="solid"/>
            <a:round/>
            <a:headEnd/>
            <a:tailEnd/>
          </a:ln>
        </p:spPr>
        <p:txBody>
          <a:bodyPr/>
          <a:lstStyle/>
          <a:p>
            <a:endParaRPr lang="en-US"/>
          </a:p>
        </p:txBody>
      </p:sp>
      <p:sp>
        <p:nvSpPr>
          <p:cNvPr id="313422" name="Freeform 78">
            <a:extLst>
              <a:ext uri="{FF2B5EF4-FFF2-40B4-BE49-F238E27FC236}">
                <a16:creationId xmlns:a16="http://schemas.microsoft.com/office/drawing/2014/main" id="{4B26C8F7-0C52-474E-8F10-38DF754C9E43}"/>
              </a:ext>
            </a:extLst>
          </p:cNvPr>
          <p:cNvSpPr>
            <a:spLocks noEditPoints="1"/>
          </p:cNvSpPr>
          <p:nvPr/>
        </p:nvSpPr>
        <p:spPr bwMode="auto">
          <a:xfrm>
            <a:off x="1946275" y="2962275"/>
            <a:ext cx="1012825" cy="1588"/>
          </a:xfrm>
          <a:custGeom>
            <a:avLst/>
            <a:gdLst>
              <a:gd name="T0" fmla="*/ 0 w 1057"/>
              <a:gd name="T1" fmla="*/ 1 h 3"/>
              <a:gd name="T2" fmla="*/ 42 w 1057"/>
              <a:gd name="T3" fmla="*/ 2 h 3"/>
              <a:gd name="T4" fmla="*/ 111 w 1057"/>
              <a:gd name="T5" fmla="*/ 3 h 3"/>
              <a:gd name="T6" fmla="*/ 155 w 1057"/>
              <a:gd name="T7" fmla="*/ 3 h 3"/>
              <a:gd name="T8" fmla="*/ 197 w 1057"/>
              <a:gd name="T9" fmla="*/ 1 h 3"/>
              <a:gd name="T10" fmla="*/ 172 w 1057"/>
              <a:gd name="T11" fmla="*/ 0 h 3"/>
              <a:gd name="T12" fmla="*/ 212 w 1057"/>
              <a:gd name="T13" fmla="*/ 1 h 3"/>
              <a:gd name="T14" fmla="*/ 255 w 1057"/>
              <a:gd name="T15" fmla="*/ 3 h 3"/>
              <a:gd name="T16" fmla="*/ 324 w 1057"/>
              <a:gd name="T17" fmla="*/ 3 h 3"/>
              <a:gd name="T18" fmla="*/ 367 w 1057"/>
              <a:gd name="T19" fmla="*/ 1 h 3"/>
              <a:gd name="T20" fmla="*/ 342 w 1057"/>
              <a:gd name="T21" fmla="*/ 0 h 3"/>
              <a:gd name="T22" fmla="*/ 381 w 1057"/>
              <a:gd name="T23" fmla="*/ 1 h 3"/>
              <a:gd name="T24" fmla="*/ 426 w 1057"/>
              <a:gd name="T25" fmla="*/ 3 h 3"/>
              <a:gd name="T26" fmla="*/ 494 w 1057"/>
              <a:gd name="T27" fmla="*/ 3 h 3"/>
              <a:gd name="T28" fmla="*/ 536 w 1057"/>
              <a:gd name="T29" fmla="*/ 1 h 3"/>
              <a:gd name="T30" fmla="*/ 578 w 1057"/>
              <a:gd name="T31" fmla="*/ 0 h 3"/>
              <a:gd name="T32" fmla="*/ 552 w 1057"/>
              <a:gd name="T33" fmla="*/ 0 h 3"/>
              <a:gd name="T34" fmla="*/ 594 w 1057"/>
              <a:gd name="T35" fmla="*/ 2 h 3"/>
              <a:gd name="T36" fmla="*/ 662 w 1057"/>
              <a:gd name="T37" fmla="*/ 3 h 3"/>
              <a:gd name="T38" fmla="*/ 706 w 1057"/>
              <a:gd name="T39" fmla="*/ 3 h 3"/>
              <a:gd name="T40" fmla="*/ 748 w 1057"/>
              <a:gd name="T41" fmla="*/ 1 h 3"/>
              <a:gd name="T42" fmla="*/ 790 w 1057"/>
              <a:gd name="T43" fmla="*/ 0 h 3"/>
              <a:gd name="T44" fmla="*/ 764 w 1057"/>
              <a:gd name="T45" fmla="*/ 0 h 3"/>
              <a:gd name="T46" fmla="*/ 806 w 1057"/>
              <a:gd name="T47" fmla="*/ 2 h 3"/>
              <a:gd name="T48" fmla="*/ 874 w 1057"/>
              <a:gd name="T49" fmla="*/ 3 h 3"/>
              <a:gd name="T50" fmla="*/ 919 w 1057"/>
              <a:gd name="T51" fmla="*/ 2 h 3"/>
              <a:gd name="T52" fmla="*/ 959 w 1057"/>
              <a:gd name="T53" fmla="*/ 0 h 3"/>
              <a:gd name="T54" fmla="*/ 934 w 1057"/>
              <a:gd name="T55" fmla="*/ 0 h 3"/>
              <a:gd name="T56" fmla="*/ 975 w 1057"/>
              <a:gd name="T57" fmla="*/ 2 h 3"/>
              <a:gd name="T58" fmla="*/ 1044 w 1057"/>
              <a:gd name="T59" fmla="*/ 3 h 3"/>
              <a:gd name="T60" fmla="*/ 1028 w 1057"/>
              <a:gd name="T61" fmla="*/ 2 h 3"/>
              <a:gd name="T62" fmla="*/ 986 w 1057"/>
              <a:gd name="T63" fmla="*/ 3 h 3"/>
              <a:gd name="T64" fmla="*/ 1013 w 1057"/>
              <a:gd name="T65" fmla="*/ 3 h 3"/>
              <a:gd name="T66" fmla="*/ 972 w 1057"/>
              <a:gd name="T67" fmla="*/ 2 h 3"/>
              <a:gd name="T68" fmla="*/ 928 w 1057"/>
              <a:gd name="T69" fmla="*/ 0 h 3"/>
              <a:gd name="T70" fmla="*/ 859 w 1057"/>
              <a:gd name="T71" fmla="*/ 1 h 3"/>
              <a:gd name="T72" fmla="*/ 817 w 1057"/>
              <a:gd name="T73" fmla="*/ 3 h 3"/>
              <a:gd name="T74" fmla="*/ 843 w 1057"/>
              <a:gd name="T75" fmla="*/ 3 h 3"/>
              <a:gd name="T76" fmla="*/ 802 w 1057"/>
              <a:gd name="T77" fmla="*/ 2 h 3"/>
              <a:gd name="T78" fmla="*/ 759 w 1057"/>
              <a:gd name="T79" fmla="*/ 0 h 3"/>
              <a:gd name="T80" fmla="*/ 690 w 1057"/>
              <a:gd name="T81" fmla="*/ 1 h 3"/>
              <a:gd name="T82" fmla="*/ 647 w 1057"/>
              <a:gd name="T83" fmla="*/ 3 h 3"/>
              <a:gd name="T84" fmla="*/ 673 w 1057"/>
              <a:gd name="T85" fmla="*/ 3 h 3"/>
              <a:gd name="T86" fmla="*/ 632 w 1057"/>
              <a:gd name="T87" fmla="*/ 3 h 3"/>
              <a:gd name="T88" fmla="*/ 590 w 1057"/>
              <a:gd name="T89" fmla="*/ 2 h 3"/>
              <a:gd name="T90" fmla="*/ 547 w 1057"/>
              <a:gd name="T91" fmla="*/ 0 h 3"/>
              <a:gd name="T92" fmla="*/ 478 w 1057"/>
              <a:gd name="T93" fmla="*/ 1 h 3"/>
              <a:gd name="T94" fmla="*/ 435 w 1057"/>
              <a:gd name="T95" fmla="*/ 3 h 3"/>
              <a:gd name="T96" fmla="*/ 461 w 1057"/>
              <a:gd name="T97" fmla="*/ 3 h 3"/>
              <a:gd name="T98" fmla="*/ 419 w 1057"/>
              <a:gd name="T99" fmla="*/ 3 h 3"/>
              <a:gd name="T100" fmla="*/ 378 w 1057"/>
              <a:gd name="T101" fmla="*/ 1 h 3"/>
              <a:gd name="T102" fmla="*/ 309 w 1057"/>
              <a:gd name="T103" fmla="*/ 0 h 3"/>
              <a:gd name="T104" fmla="*/ 265 w 1057"/>
              <a:gd name="T105" fmla="*/ 2 h 3"/>
              <a:gd name="T106" fmla="*/ 224 w 1057"/>
              <a:gd name="T107" fmla="*/ 3 h 3"/>
              <a:gd name="T108" fmla="*/ 250 w 1057"/>
              <a:gd name="T109" fmla="*/ 3 h 3"/>
              <a:gd name="T110" fmla="*/ 208 w 1057"/>
              <a:gd name="T111" fmla="*/ 1 h 3"/>
              <a:gd name="T112" fmla="*/ 165 w 1057"/>
              <a:gd name="T113" fmla="*/ 0 h 3"/>
              <a:gd name="T114" fmla="*/ 96 w 1057"/>
              <a:gd name="T115" fmla="*/ 1 h 3"/>
              <a:gd name="T116" fmla="*/ 53 w 1057"/>
              <a:gd name="T117" fmla="*/ 3 h 3"/>
              <a:gd name="T118" fmla="*/ 80 w 1057"/>
              <a:gd name="T119" fmla="*/ 3 h 3"/>
              <a:gd name="T120" fmla="*/ 39 w 1057"/>
              <a:gd name="T1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7" h="3">
                <a:moveTo>
                  <a:pt x="2" y="0"/>
                </a:moveTo>
                <a:lnTo>
                  <a:pt x="26" y="0"/>
                </a:lnTo>
                <a:lnTo>
                  <a:pt x="27" y="0"/>
                </a:lnTo>
                <a:lnTo>
                  <a:pt x="27" y="1"/>
                </a:lnTo>
                <a:lnTo>
                  <a:pt x="28" y="1"/>
                </a:lnTo>
                <a:lnTo>
                  <a:pt x="28" y="2"/>
                </a:lnTo>
                <a:lnTo>
                  <a:pt x="28" y="2"/>
                </a:lnTo>
                <a:lnTo>
                  <a:pt x="27" y="3"/>
                </a:lnTo>
                <a:lnTo>
                  <a:pt x="27" y="3"/>
                </a:lnTo>
                <a:lnTo>
                  <a:pt x="26" y="3"/>
                </a:lnTo>
                <a:lnTo>
                  <a:pt x="2" y="3"/>
                </a:lnTo>
                <a:lnTo>
                  <a:pt x="2" y="3"/>
                </a:lnTo>
                <a:lnTo>
                  <a:pt x="0" y="3"/>
                </a:lnTo>
                <a:lnTo>
                  <a:pt x="0" y="2"/>
                </a:lnTo>
                <a:lnTo>
                  <a:pt x="0" y="2"/>
                </a:lnTo>
                <a:lnTo>
                  <a:pt x="0" y="1"/>
                </a:lnTo>
                <a:lnTo>
                  <a:pt x="0" y="1"/>
                </a:lnTo>
                <a:lnTo>
                  <a:pt x="2" y="0"/>
                </a:lnTo>
                <a:lnTo>
                  <a:pt x="2" y="0"/>
                </a:lnTo>
                <a:lnTo>
                  <a:pt x="2" y="0"/>
                </a:lnTo>
                <a:close/>
                <a:moveTo>
                  <a:pt x="45" y="0"/>
                </a:moveTo>
                <a:lnTo>
                  <a:pt x="69" y="0"/>
                </a:lnTo>
                <a:lnTo>
                  <a:pt x="69" y="0"/>
                </a:lnTo>
                <a:lnTo>
                  <a:pt x="70" y="1"/>
                </a:lnTo>
                <a:lnTo>
                  <a:pt x="70" y="2"/>
                </a:lnTo>
                <a:lnTo>
                  <a:pt x="70" y="3"/>
                </a:lnTo>
                <a:lnTo>
                  <a:pt x="69" y="3"/>
                </a:lnTo>
                <a:lnTo>
                  <a:pt x="69" y="3"/>
                </a:lnTo>
                <a:lnTo>
                  <a:pt x="45" y="3"/>
                </a:lnTo>
                <a:lnTo>
                  <a:pt x="43" y="3"/>
                </a:lnTo>
                <a:lnTo>
                  <a:pt x="43" y="3"/>
                </a:lnTo>
                <a:lnTo>
                  <a:pt x="42" y="2"/>
                </a:lnTo>
                <a:lnTo>
                  <a:pt x="42" y="2"/>
                </a:lnTo>
                <a:lnTo>
                  <a:pt x="42" y="1"/>
                </a:lnTo>
                <a:lnTo>
                  <a:pt x="43" y="1"/>
                </a:lnTo>
                <a:lnTo>
                  <a:pt x="43" y="0"/>
                </a:lnTo>
                <a:lnTo>
                  <a:pt x="45" y="0"/>
                </a:lnTo>
                <a:lnTo>
                  <a:pt x="45" y="0"/>
                </a:lnTo>
                <a:close/>
                <a:moveTo>
                  <a:pt x="87" y="0"/>
                </a:moveTo>
                <a:lnTo>
                  <a:pt x="111" y="0"/>
                </a:lnTo>
                <a:lnTo>
                  <a:pt x="112" y="0"/>
                </a:lnTo>
                <a:lnTo>
                  <a:pt x="112" y="1"/>
                </a:lnTo>
                <a:lnTo>
                  <a:pt x="113" y="1"/>
                </a:lnTo>
                <a:lnTo>
                  <a:pt x="113" y="2"/>
                </a:lnTo>
                <a:lnTo>
                  <a:pt x="113" y="2"/>
                </a:lnTo>
                <a:lnTo>
                  <a:pt x="112" y="3"/>
                </a:lnTo>
                <a:lnTo>
                  <a:pt x="112" y="3"/>
                </a:lnTo>
                <a:lnTo>
                  <a:pt x="111" y="3"/>
                </a:lnTo>
                <a:lnTo>
                  <a:pt x="87" y="3"/>
                </a:lnTo>
                <a:lnTo>
                  <a:pt x="85" y="3"/>
                </a:lnTo>
                <a:lnTo>
                  <a:pt x="85" y="3"/>
                </a:lnTo>
                <a:lnTo>
                  <a:pt x="85" y="2"/>
                </a:lnTo>
                <a:lnTo>
                  <a:pt x="85" y="1"/>
                </a:lnTo>
                <a:lnTo>
                  <a:pt x="85" y="0"/>
                </a:lnTo>
                <a:lnTo>
                  <a:pt x="87" y="0"/>
                </a:lnTo>
                <a:lnTo>
                  <a:pt x="87" y="0"/>
                </a:lnTo>
                <a:close/>
                <a:moveTo>
                  <a:pt x="130" y="0"/>
                </a:moveTo>
                <a:lnTo>
                  <a:pt x="154" y="0"/>
                </a:lnTo>
                <a:lnTo>
                  <a:pt x="154" y="0"/>
                </a:lnTo>
                <a:lnTo>
                  <a:pt x="155" y="1"/>
                </a:lnTo>
                <a:lnTo>
                  <a:pt x="155" y="1"/>
                </a:lnTo>
                <a:lnTo>
                  <a:pt x="155" y="2"/>
                </a:lnTo>
                <a:lnTo>
                  <a:pt x="155" y="2"/>
                </a:lnTo>
                <a:lnTo>
                  <a:pt x="155" y="3"/>
                </a:lnTo>
                <a:lnTo>
                  <a:pt x="154" y="3"/>
                </a:lnTo>
                <a:lnTo>
                  <a:pt x="154" y="3"/>
                </a:lnTo>
                <a:lnTo>
                  <a:pt x="130" y="3"/>
                </a:lnTo>
                <a:lnTo>
                  <a:pt x="129" y="3"/>
                </a:lnTo>
                <a:lnTo>
                  <a:pt x="127" y="3"/>
                </a:lnTo>
                <a:lnTo>
                  <a:pt x="127" y="2"/>
                </a:lnTo>
                <a:lnTo>
                  <a:pt x="127" y="2"/>
                </a:lnTo>
                <a:lnTo>
                  <a:pt x="127" y="1"/>
                </a:lnTo>
                <a:lnTo>
                  <a:pt x="127" y="1"/>
                </a:lnTo>
                <a:lnTo>
                  <a:pt x="129" y="0"/>
                </a:lnTo>
                <a:lnTo>
                  <a:pt x="130" y="0"/>
                </a:lnTo>
                <a:lnTo>
                  <a:pt x="130" y="0"/>
                </a:lnTo>
                <a:close/>
                <a:moveTo>
                  <a:pt x="172" y="0"/>
                </a:moveTo>
                <a:lnTo>
                  <a:pt x="196" y="0"/>
                </a:lnTo>
                <a:lnTo>
                  <a:pt x="197" y="0"/>
                </a:lnTo>
                <a:lnTo>
                  <a:pt x="197" y="1"/>
                </a:lnTo>
                <a:lnTo>
                  <a:pt x="197" y="1"/>
                </a:lnTo>
                <a:lnTo>
                  <a:pt x="198" y="2"/>
                </a:lnTo>
                <a:lnTo>
                  <a:pt x="197" y="2"/>
                </a:lnTo>
                <a:lnTo>
                  <a:pt x="197" y="3"/>
                </a:lnTo>
                <a:lnTo>
                  <a:pt x="197" y="3"/>
                </a:lnTo>
                <a:lnTo>
                  <a:pt x="196" y="3"/>
                </a:lnTo>
                <a:lnTo>
                  <a:pt x="172" y="3"/>
                </a:lnTo>
                <a:lnTo>
                  <a:pt x="170" y="3"/>
                </a:lnTo>
                <a:lnTo>
                  <a:pt x="170" y="3"/>
                </a:lnTo>
                <a:lnTo>
                  <a:pt x="169" y="2"/>
                </a:lnTo>
                <a:lnTo>
                  <a:pt x="169" y="2"/>
                </a:lnTo>
                <a:lnTo>
                  <a:pt x="169" y="1"/>
                </a:lnTo>
                <a:lnTo>
                  <a:pt x="170" y="1"/>
                </a:lnTo>
                <a:lnTo>
                  <a:pt x="170" y="0"/>
                </a:lnTo>
                <a:lnTo>
                  <a:pt x="172" y="0"/>
                </a:lnTo>
                <a:lnTo>
                  <a:pt x="172" y="0"/>
                </a:lnTo>
                <a:close/>
                <a:moveTo>
                  <a:pt x="214" y="0"/>
                </a:moveTo>
                <a:lnTo>
                  <a:pt x="238" y="0"/>
                </a:lnTo>
                <a:lnTo>
                  <a:pt x="239" y="0"/>
                </a:lnTo>
                <a:lnTo>
                  <a:pt x="240" y="1"/>
                </a:lnTo>
                <a:lnTo>
                  <a:pt x="240" y="1"/>
                </a:lnTo>
                <a:lnTo>
                  <a:pt x="240" y="2"/>
                </a:lnTo>
                <a:lnTo>
                  <a:pt x="240" y="2"/>
                </a:lnTo>
                <a:lnTo>
                  <a:pt x="240" y="3"/>
                </a:lnTo>
                <a:lnTo>
                  <a:pt x="239" y="3"/>
                </a:lnTo>
                <a:lnTo>
                  <a:pt x="238" y="3"/>
                </a:lnTo>
                <a:lnTo>
                  <a:pt x="214" y="3"/>
                </a:lnTo>
                <a:lnTo>
                  <a:pt x="214" y="3"/>
                </a:lnTo>
                <a:lnTo>
                  <a:pt x="212" y="3"/>
                </a:lnTo>
                <a:lnTo>
                  <a:pt x="212" y="2"/>
                </a:lnTo>
                <a:lnTo>
                  <a:pt x="212" y="2"/>
                </a:lnTo>
                <a:lnTo>
                  <a:pt x="212" y="1"/>
                </a:lnTo>
                <a:lnTo>
                  <a:pt x="212" y="1"/>
                </a:lnTo>
                <a:lnTo>
                  <a:pt x="214" y="0"/>
                </a:lnTo>
                <a:lnTo>
                  <a:pt x="214" y="0"/>
                </a:lnTo>
                <a:lnTo>
                  <a:pt x="214" y="0"/>
                </a:lnTo>
                <a:close/>
                <a:moveTo>
                  <a:pt x="257" y="0"/>
                </a:moveTo>
                <a:lnTo>
                  <a:pt x="281" y="0"/>
                </a:lnTo>
                <a:lnTo>
                  <a:pt x="281" y="0"/>
                </a:lnTo>
                <a:lnTo>
                  <a:pt x="282" y="1"/>
                </a:lnTo>
                <a:lnTo>
                  <a:pt x="282" y="1"/>
                </a:lnTo>
                <a:lnTo>
                  <a:pt x="282" y="2"/>
                </a:lnTo>
                <a:lnTo>
                  <a:pt x="282" y="2"/>
                </a:lnTo>
                <a:lnTo>
                  <a:pt x="282" y="3"/>
                </a:lnTo>
                <a:lnTo>
                  <a:pt x="281" y="3"/>
                </a:lnTo>
                <a:lnTo>
                  <a:pt x="281" y="3"/>
                </a:lnTo>
                <a:lnTo>
                  <a:pt x="257" y="3"/>
                </a:lnTo>
                <a:lnTo>
                  <a:pt x="255" y="3"/>
                </a:lnTo>
                <a:lnTo>
                  <a:pt x="255" y="3"/>
                </a:lnTo>
                <a:lnTo>
                  <a:pt x="254" y="2"/>
                </a:lnTo>
                <a:lnTo>
                  <a:pt x="254" y="2"/>
                </a:lnTo>
                <a:lnTo>
                  <a:pt x="254" y="1"/>
                </a:lnTo>
                <a:lnTo>
                  <a:pt x="255" y="1"/>
                </a:lnTo>
                <a:lnTo>
                  <a:pt x="255" y="0"/>
                </a:lnTo>
                <a:lnTo>
                  <a:pt x="257" y="0"/>
                </a:lnTo>
                <a:lnTo>
                  <a:pt x="257" y="0"/>
                </a:lnTo>
                <a:close/>
                <a:moveTo>
                  <a:pt x="299" y="0"/>
                </a:moveTo>
                <a:lnTo>
                  <a:pt x="323" y="0"/>
                </a:lnTo>
                <a:lnTo>
                  <a:pt x="324" y="0"/>
                </a:lnTo>
                <a:lnTo>
                  <a:pt x="324" y="1"/>
                </a:lnTo>
                <a:lnTo>
                  <a:pt x="325" y="1"/>
                </a:lnTo>
                <a:lnTo>
                  <a:pt x="325" y="2"/>
                </a:lnTo>
                <a:lnTo>
                  <a:pt x="325" y="2"/>
                </a:lnTo>
                <a:lnTo>
                  <a:pt x="324" y="3"/>
                </a:lnTo>
                <a:lnTo>
                  <a:pt x="324" y="3"/>
                </a:lnTo>
                <a:lnTo>
                  <a:pt x="323" y="3"/>
                </a:lnTo>
                <a:lnTo>
                  <a:pt x="299" y="3"/>
                </a:lnTo>
                <a:lnTo>
                  <a:pt x="299" y="3"/>
                </a:lnTo>
                <a:lnTo>
                  <a:pt x="297" y="3"/>
                </a:lnTo>
                <a:lnTo>
                  <a:pt x="297" y="2"/>
                </a:lnTo>
                <a:lnTo>
                  <a:pt x="297" y="2"/>
                </a:lnTo>
                <a:lnTo>
                  <a:pt x="297" y="1"/>
                </a:lnTo>
                <a:lnTo>
                  <a:pt x="297" y="1"/>
                </a:lnTo>
                <a:lnTo>
                  <a:pt x="299" y="0"/>
                </a:lnTo>
                <a:lnTo>
                  <a:pt x="299" y="0"/>
                </a:lnTo>
                <a:lnTo>
                  <a:pt x="299" y="0"/>
                </a:lnTo>
                <a:close/>
                <a:moveTo>
                  <a:pt x="342" y="0"/>
                </a:moveTo>
                <a:lnTo>
                  <a:pt x="366" y="0"/>
                </a:lnTo>
                <a:lnTo>
                  <a:pt x="366" y="0"/>
                </a:lnTo>
                <a:lnTo>
                  <a:pt x="367" y="1"/>
                </a:lnTo>
                <a:lnTo>
                  <a:pt x="367" y="1"/>
                </a:lnTo>
                <a:lnTo>
                  <a:pt x="367" y="2"/>
                </a:lnTo>
                <a:lnTo>
                  <a:pt x="367" y="2"/>
                </a:lnTo>
                <a:lnTo>
                  <a:pt x="367" y="3"/>
                </a:lnTo>
                <a:lnTo>
                  <a:pt x="366" y="3"/>
                </a:lnTo>
                <a:lnTo>
                  <a:pt x="366" y="3"/>
                </a:lnTo>
                <a:lnTo>
                  <a:pt x="342" y="3"/>
                </a:lnTo>
                <a:lnTo>
                  <a:pt x="340" y="3"/>
                </a:lnTo>
                <a:lnTo>
                  <a:pt x="339" y="3"/>
                </a:lnTo>
                <a:lnTo>
                  <a:pt x="339" y="2"/>
                </a:lnTo>
                <a:lnTo>
                  <a:pt x="339" y="2"/>
                </a:lnTo>
                <a:lnTo>
                  <a:pt x="339" y="1"/>
                </a:lnTo>
                <a:lnTo>
                  <a:pt x="339" y="1"/>
                </a:lnTo>
                <a:lnTo>
                  <a:pt x="340" y="0"/>
                </a:lnTo>
                <a:lnTo>
                  <a:pt x="342" y="0"/>
                </a:lnTo>
                <a:lnTo>
                  <a:pt x="342" y="0"/>
                </a:lnTo>
                <a:close/>
                <a:moveTo>
                  <a:pt x="384" y="0"/>
                </a:moveTo>
                <a:lnTo>
                  <a:pt x="408" y="0"/>
                </a:lnTo>
                <a:lnTo>
                  <a:pt x="409" y="0"/>
                </a:lnTo>
                <a:lnTo>
                  <a:pt x="409" y="1"/>
                </a:lnTo>
                <a:lnTo>
                  <a:pt x="410" y="1"/>
                </a:lnTo>
                <a:lnTo>
                  <a:pt x="410" y="2"/>
                </a:lnTo>
                <a:lnTo>
                  <a:pt x="410" y="2"/>
                </a:lnTo>
                <a:lnTo>
                  <a:pt x="409" y="3"/>
                </a:lnTo>
                <a:lnTo>
                  <a:pt x="409" y="3"/>
                </a:lnTo>
                <a:lnTo>
                  <a:pt x="408" y="3"/>
                </a:lnTo>
                <a:lnTo>
                  <a:pt x="384" y="3"/>
                </a:lnTo>
                <a:lnTo>
                  <a:pt x="382" y="3"/>
                </a:lnTo>
                <a:lnTo>
                  <a:pt x="382" y="3"/>
                </a:lnTo>
                <a:lnTo>
                  <a:pt x="381" y="2"/>
                </a:lnTo>
                <a:lnTo>
                  <a:pt x="381" y="2"/>
                </a:lnTo>
                <a:lnTo>
                  <a:pt x="381" y="1"/>
                </a:lnTo>
                <a:lnTo>
                  <a:pt x="382" y="1"/>
                </a:lnTo>
                <a:lnTo>
                  <a:pt x="382" y="0"/>
                </a:lnTo>
                <a:lnTo>
                  <a:pt x="384" y="0"/>
                </a:lnTo>
                <a:lnTo>
                  <a:pt x="384" y="0"/>
                </a:lnTo>
                <a:close/>
                <a:moveTo>
                  <a:pt x="426" y="0"/>
                </a:moveTo>
                <a:lnTo>
                  <a:pt x="450" y="0"/>
                </a:lnTo>
                <a:lnTo>
                  <a:pt x="451" y="0"/>
                </a:lnTo>
                <a:lnTo>
                  <a:pt x="452" y="1"/>
                </a:lnTo>
                <a:lnTo>
                  <a:pt x="452" y="1"/>
                </a:lnTo>
                <a:lnTo>
                  <a:pt x="452" y="2"/>
                </a:lnTo>
                <a:lnTo>
                  <a:pt x="452" y="2"/>
                </a:lnTo>
                <a:lnTo>
                  <a:pt x="452" y="3"/>
                </a:lnTo>
                <a:lnTo>
                  <a:pt x="451" y="3"/>
                </a:lnTo>
                <a:lnTo>
                  <a:pt x="450" y="3"/>
                </a:lnTo>
                <a:lnTo>
                  <a:pt x="426" y="3"/>
                </a:lnTo>
                <a:lnTo>
                  <a:pt x="426" y="3"/>
                </a:lnTo>
                <a:lnTo>
                  <a:pt x="424" y="3"/>
                </a:lnTo>
                <a:lnTo>
                  <a:pt x="424" y="2"/>
                </a:lnTo>
                <a:lnTo>
                  <a:pt x="424" y="2"/>
                </a:lnTo>
                <a:lnTo>
                  <a:pt x="424" y="1"/>
                </a:lnTo>
                <a:lnTo>
                  <a:pt x="424" y="1"/>
                </a:lnTo>
                <a:lnTo>
                  <a:pt x="426" y="0"/>
                </a:lnTo>
                <a:lnTo>
                  <a:pt x="426" y="0"/>
                </a:lnTo>
                <a:lnTo>
                  <a:pt x="426" y="0"/>
                </a:lnTo>
                <a:close/>
                <a:moveTo>
                  <a:pt x="469" y="0"/>
                </a:moveTo>
                <a:lnTo>
                  <a:pt x="493" y="0"/>
                </a:lnTo>
                <a:lnTo>
                  <a:pt x="493" y="0"/>
                </a:lnTo>
                <a:lnTo>
                  <a:pt x="494" y="1"/>
                </a:lnTo>
                <a:lnTo>
                  <a:pt x="494" y="1"/>
                </a:lnTo>
                <a:lnTo>
                  <a:pt x="494" y="2"/>
                </a:lnTo>
                <a:lnTo>
                  <a:pt x="494" y="2"/>
                </a:lnTo>
                <a:lnTo>
                  <a:pt x="494" y="3"/>
                </a:lnTo>
                <a:lnTo>
                  <a:pt x="493" y="3"/>
                </a:lnTo>
                <a:lnTo>
                  <a:pt x="493" y="3"/>
                </a:lnTo>
                <a:lnTo>
                  <a:pt x="469" y="3"/>
                </a:lnTo>
                <a:lnTo>
                  <a:pt x="467" y="3"/>
                </a:lnTo>
                <a:lnTo>
                  <a:pt x="467" y="3"/>
                </a:lnTo>
                <a:lnTo>
                  <a:pt x="466" y="2"/>
                </a:lnTo>
                <a:lnTo>
                  <a:pt x="466" y="2"/>
                </a:lnTo>
                <a:lnTo>
                  <a:pt x="466" y="1"/>
                </a:lnTo>
                <a:lnTo>
                  <a:pt x="467" y="1"/>
                </a:lnTo>
                <a:lnTo>
                  <a:pt x="467" y="0"/>
                </a:lnTo>
                <a:lnTo>
                  <a:pt x="469" y="0"/>
                </a:lnTo>
                <a:lnTo>
                  <a:pt x="469" y="0"/>
                </a:lnTo>
                <a:close/>
                <a:moveTo>
                  <a:pt x="511" y="0"/>
                </a:moveTo>
                <a:lnTo>
                  <a:pt x="535" y="0"/>
                </a:lnTo>
                <a:lnTo>
                  <a:pt x="536" y="0"/>
                </a:lnTo>
                <a:lnTo>
                  <a:pt x="536" y="1"/>
                </a:lnTo>
                <a:lnTo>
                  <a:pt x="537" y="2"/>
                </a:lnTo>
                <a:lnTo>
                  <a:pt x="536" y="3"/>
                </a:lnTo>
                <a:lnTo>
                  <a:pt x="536" y="3"/>
                </a:lnTo>
                <a:lnTo>
                  <a:pt x="535" y="3"/>
                </a:lnTo>
                <a:lnTo>
                  <a:pt x="511" y="3"/>
                </a:lnTo>
                <a:lnTo>
                  <a:pt x="511" y="3"/>
                </a:lnTo>
                <a:lnTo>
                  <a:pt x="509" y="3"/>
                </a:lnTo>
                <a:lnTo>
                  <a:pt x="509" y="2"/>
                </a:lnTo>
                <a:lnTo>
                  <a:pt x="509" y="2"/>
                </a:lnTo>
                <a:lnTo>
                  <a:pt x="509" y="1"/>
                </a:lnTo>
                <a:lnTo>
                  <a:pt x="509" y="1"/>
                </a:lnTo>
                <a:lnTo>
                  <a:pt x="511" y="0"/>
                </a:lnTo>
                <a:lnTo>
                  <a:pt x="511" y="0"/>
                </a:lnTo>
                <a:lnTo>
                  <a:pt x="511" y="0"/>
                </a:lnTo>
                <a:close/>
                <a:moveTo>
                  <a:pt x="554" y="0"/>
                </a:moveTo>
                <a:lnTo>
                  <a:pt x="578" y="0"/>
                </a:lnTo>
                <a:lnTo>
                  <a:pt x="578" y="0"/>
                </a:lnTo>
                <a:lnTo>
                  <a:pt x="579" y="1"/>
                </a:lnTo>
                <a:lnTo>
                  <a:pt x="579" y="1"/>
                </a:lnTo>
                <a:lnTo>
                  <a:pt x="579" y="2"/>
                </a:lnTo>
                <a:lnTo>
                  <a:pt x="579" y="2"/>
                </a:lnTo>
                <a:lnTo>
                  <a:pt x="579" y="3"/>
                </a:lnTo>
                <a:lnTo>
                  <a:pt x="578" y="3"/>
                </a:lnTo>
                <a:lnTo>
                  <a:pt x="578" y="3"/>
                </a:lnTo>
                <a:lnTo>
                  <a:pt x="554" y="3"/>
                </a:lnTo>
                <a:lnTo>
                  <a:pt x="552" y="3"/>
                </a:lnTo>
                <a:lnTo>
                  <a:pt x="551" y="3"/>
                </a:lnTo>
                <a:lnTo>
                  <a:pt x="551" y="2"/>
                </a:lnTo>
                <a:lnTo>
                  <a:pt x="551" y="2"/>
                </a:lnTo>
                <a:lnTo>
                  <a:pt x="551" y="1"/>
                </a:lnTo>
                <a:lnTo>
                  <a:pt x="551" y="1"/>
                </a:lnTo>
                <a:lnTo>
                  <a:pt x="552" y="0"/>
                </a:lnTo>
                <a:lnTo>
                  <a:pt x="554" y="0"/>
                </a:lnTo>
                <a:lnTo>
                  <a:pt x="554" y="0"/>
                </a:lnTo>
                <a:close/>
                <a:moveTo>
                  <a:pt x="596" y="0"/>
                </a:moveTo>
                <a:lnTo>
                  <a:pt x="620" y="0"/>
                </a:lnTo>
                <a:lnTo>
                  <a:pt x="621" y="0"/>
                </a:lnTo>
                <a:lnTo>
                  <a:pt x="621" y="1"/>
                </a:lnTo>
                <a:lnTo>
                  <a:pt x="622" y="1"/>
                </a:lnTo>
                <a:lnTo>
                  <a:pt x="622" y="2"/>
                </a:lnTo>
                <a:lnTo>
                  <a:pt x="622" y="2"/>
                </a:lnTo>
                <a:lnTo>
                  <a:pt x="621" y="3"/>
                </a:lnTo>
                <a:lnTo>
                  <a:pt x="621" y="3"/>
                </a:lnTo>
                <a:lnTo>
                  <a:pt x="620" y="3"/>
                </a:lnTo>
                <a:lnTo>
                  <a:pt x="596" y="3"/>
                </a:lnTo>
                <a:lnTo>
                  <a:pt x="594" y="3"/>
                </a:lnTo>
                <a:lnTo>
                  <a:pt x="594" y="3"/>
                </a:lnTo>
                <a:lnTo>
                  <a:pt x="594" y="2"/>
                </a:lnTo>
                <a:lnTo>
                  <a:pt x="593" y="2"/>
                </a:lnTo>
                <a:lnTo>
                  <a:pt x="594" y="1"/>
                </a:lnTo>
                <a:lnTo>
                  <a:pt x="594" y="1"/>
                </a:lnTo>
                <a:lnTo>
                  <a:pt x="594" y="0"/>
                </a:lnTo>
                <a:lnTo>
                  <a:pt x="596" y="0"/>
                </a:lnTo>
                <a:lnTo>
                  <a:pt x="596" y="0"/>
                </a:lnTo>
                <a:close/>
                <a:moveTo>
                  <a:pt x="637" y="0"/>
                </a:moveTo>
                <a:lnTo>
                  <a:pt x="662" y="0"/>
                </a:lnTo>
                <a:lnTo>
                  <a:pt x="663" y="0"/>
                </a:lnTo>
                <a:lnTo>
                  <a:pt x="664" y="1"/>
                </a:lnTo>
                <a:lnTo>
                  <a:pt x="664" y="1"/>
                </a:lnTo>
                <a:lnTo>
                  <a:pt x="664" y="2"/>
                </a:lnTo>
                <a:lnTo>
                  <a:pt x="664" y="2"/>
                </a:lnTo>
                <a:lnTo>
                  <a:pt x="664" y="3"/>
                </a:lnTo>
                <a:lnTo>
                  <a:pt x="663" y="3"/>
                </a:lnTo>
                <a:lnTo>
                  <a:pt x="662" y="3"/>
                </a:lnTo>
                <a:lnTo>
                  <a:pt x="637" y="3"/>
                </a:lnTo>
                <a:lnTo>
                  <a:pt x="637" y="3"/>
                </a:lnTo>
                <a:lnTo>
                  <a:pt x="636" y="3"/>
                </a:lnTo>
                <a:lnTo>
                  <a:pt x="636" y="2"/>
                </a:lnTo>
                <a:lnTo>
                  <a:pt x="636" y="2"/>
                </a:lnTo>
                <a:lnTo>
                  <a:pt x="636" y="1"/>
                </a:lnTo>
                <a:lnTo>
                  <a:pt x="636" y="1"/>
                </a:lnTo>
                <a:lnTo>
                  <a:pt x="637" y="0"/>
                </a:lnTo>
                <a:lnTo>
                  <a:pt x="637" y="0"/>
                </a:lnTo>
                <a:lnTo>
                  <a:pt x="637" y="0"/>
                </a:lnTo>
                <a:close/>
                <a:moveTo>
                  <a:pt x="681" y="0"/>
                </a:moveTo>
                <a:lnTo>
                  <a:pt x="705" y="0"/>
                </a:lnTo>
                <a:lnTo>
                  <a:pt x="705" y="0"/>
                </a:lnTo>
                <a:lnTo>
                  <a:pt x="706" y="1"/>
                </a:lnTo>
                <a:lnTo>
                  <a:pt x="706" y="2"/>
                </a:lnTo>
                <a:lnTo>
                  <a:pt x="706" y="3"/>
                </a:lnTo>
                <a:lnTo>
                  <a:pt x="705" y="3"/>
                </a:lnTo>
                <a:lnTo>
                  <a:pt x="705" y="3"/>
                </a:lnTo>
                <a:lnTo>
                  <a:pt x="681" y="3"/>
                </a:lnTo>
                <a:lnTo>
                  <a:pt x="679" y="3"/>
                </a:lnTo>
                <a:lnTo>
                  <a:pt x="679" y="3"/>
                </a:lnTo>
                <a:lnTo>
                  <a:pt x="678" y="2"/>
                </a:lnTo>
                <a:lnTo>
                  <a:pt x="678" y="2"/>
                </a:lnTo>
                <a:lnTo>
                  <a:pt x="678" y="1"/>
                </a:lnTo>
                <a:lnTo>
                  <a:pt x="679" y="1"/>
                </a:lnTo>
                <a:lnTo>
                  <a:pt x="679" y="0"/>
                </a:lnTo>
                <a:lnTo>
                  <a:pt x="681" y="0"/>
                </a:lnTo>
                <a:lnTo>
                  <a:pt x="681" y="0"/>
                </a:lnTo>
                <a:close/>
                <a:moveTo>
                  <a:pt x="723" y="0"/>
                </a:moveTo>
                <a:lnTo>
                  <a:pt x="747" y="0"/>
                </a:lnTo>
                <a:lnTo>
                  <a:pt x="748" y="0"/>
                </a:lnTo>
                <a:lnTo>
                  <a:pt x="748" y="1"/>
                </a:lnTo>
                <a:lnTo>
                  <a:pt x="749" y="1"/>
                </a:lnTo>
                <a:lnTo>
                  <a:pt x="749" y="2"/>
                </a:lnTo>
                <a:lnTo>
                  <a:pt x="749" y="2"/>
                </a:lnTo>
                <a:lnTo>
                  <a:pt x="748" y="3"/>
                </a:lnTo>
                <a:lnTo>
                  <a:pt x="748" y="3"/>
                </a:lnTo>
                <a:lnTo>
                  <a:pt x="747" y="3"/>
                </a:lnTo>
                <a:lnTo>
                  <a:pt x="723" y="3"/>
                </a:lnTo>
                <a:lnTo>
                  <a:pt x="723" y="3"/>
                </a:lnTo>
                <a:lnTo>
                  <a:pt x="721" y="3"/>
                </a:lnTo>
                <a:lnTo>
                  <a:pt x="721" y="2"/>
                </a:lnTo>
                <a:lnTo>
                  <a:pt x="721" y="1"/>
                </a:lnTo>
                <a:lnTo>
                  <a:pt x="723" y="0"/>
                </a:lnTo>
                <a:lnTo>
                  <a:pt x="723" y="0"/>
                </a:lnTo>
                <a:lnTo>
                  <a:pt x="723" y="0"/>
                </a:lnTo>
                <a:close/>
                <a:moveTo>
                  <a:pt x="766" y="0"/>
                </a:moveTo>
                <a:lnTo>
                  <a:pt x="790" y="0"/>
                </a:lnTo>
                <a:lnTo>
                  <a:pt x="790" y="0"/>
                </a:lnTo>
                <a:lnTo>
                  <a:pt x="791" y="1"/>
                </a:lnTo>
                <a:lnTo>
                  <a:pt x="791" y="1"/>
                </a:lnTo>
                <a:lnTo>
                  <a:pt x="791" y="2"/>
                </a:lnTo>
                <a:lnTo>
                  <a:pt x="791" y="2"/>
                </a:lnTo>
                <a:lnTo>
                  <a:pt x="791" y="3"/>
                </a:lnTo>
                <a:lnTo>
                  <a:pt x="790" y="3"/>
                </a:lnTo>
                <a:lnTo>
                  <a:pt x="790" y="3"/>
                </a:lnTo>
                <a:lnTo>
                  <a:pt x="766" y="3"/>
                </a:lnTo>
                <a:lnTo>
                  <a:pt x="764" y="3"/>
                </a:lnTo>
                <a:lnTo>
                  <a:pt x="764" y="3"/>
                </a:lnTo>
                <a:lnTo>
                  <a:pt x="763" y="2"/>
                </a:lnTo>
                <a:lnTo>
                  <a:pt x="763" y="2"/>
                </a:lnTo>
                <a:lnTo>
                  <a:pt x="763" y="1"/>
                </a:lnTo>
                <a:lnTo>
                  <a:pt x="764" y="1"/>
                </a:lnTo>
                <a:lnTo>
                  <a:pt x="764" y="0"/>
                </a:lnTo>
                <a:lnTo>
                  <a:pt x="766" y="0"/>
                </a:lnTo>
                <a:lnTo>
                  <a:pt x="766" y="0"/>
                </a:lnTo>
                <a:close/>
                <a:moveTo>
                  <a:pt x="808" y="0"/>
                </a:moveTo>
                <a:lnTo>
                  <a:pt x="832" y="0"/>
                </a:lnTo>
                <a:lnTo>
                  <a:pt x="833" y="0"/>
                </a:lnTo>
                <a:lnTo>
                  <a:pt x="833" y="1"/>
                </a:lnTo>
                <a:lnTo>
                  <a:pt x="834" y="1"/>
                </a:lnTo>
                <a:lnTo>
                  <a:pt x="834" y="2"/>
                </a:lnTo>
                <a:lnTo>
                  <a:pt x="834" y="2"/>
                </a:lnTo>
                <a:lnTo>
                  <a:pt x="833" y="3"/>
                </a:lnTo>
                <a:lnTo>
                  <a:pt x="833" y="3"/>
                </a:lnTo>
                <a:lnTo>
                  <a:pt x="832" y="3"/>
                </a:lnTo>
                <a:lnTo>
                  <a:pt x="808" y="3"/>
                </a:lnTo>
                <a:lnTo>
                  <a:pt x="806" y="3"/>
                </a:lnTo>
                <a:lnTo>
                  <a:pt x="806" y="3"/>
                </a:lnTo>
                <a:lnTo>
                  <a:pt x="806" y="2"/>
                </a:lnTo>
                <a:lnTo>
                  <a:pt x="805" y="2"/>
                </a:lnTo>
                <a:lnTo>
                  <a:pt x="806" y="1"/>
                </a:lnTo>
                <a:lnTo>
                  <a:pt x="806" y="1"/>
                </a:lnTo>
                <a:lnTo>
                  <a:pt x="806" y="0"/>
                </a:lnTo>
                <a:lnTo>
                  <a:pt x="808" y="0"/>
                </a:lnTo>
                <a:lnTo>
                  <a:pt x="808" y="0"/>
                </a:lnTo>
                <a:close/>
                <a:moveTo>
                  <a:pt x="851" y="0"/>
                </a:moveTo>
                <a:lnTo>
                  <a:pt x="874" y="0"/>
                </a:lnTo>
                <a:lnTo>
                  <a:pt x="875" y="0"/>
                </a:lnTo>
                <a:lnTo>
                  <a:pt x="876" y="1"/>
                </a:lnTo>
                <a:lnTo>
                  <a:pt x="876" y="1"/>
                </a:lnTo>
                <a:lnTo>
                  <a:pt x="876" y="2"/>
                </a:lnTo>
                <a:lnTo>
                  <a:pt x="876" y="2"/>
                </a:lnTo>
                <a:lnTo>
                  <a:pt x="876" y="3"/>
                </a:lnTo>
                <a:lnTo>
                  <a:pt x="875" y="3"/>
                </a:lnTo>
                <a:lnTo>
                  <a:pt x="874" y="3"/>
                </a:lnTo>
                <a:lnTo>
                  <a:pt x="851" y="3"/>
                </a:lnTo>
                <a:lnTo>
                  <a:pt x="849" y="3"/>
                </a:lnTo>
                <a:lnTo>
                  <a:pt x="848" y="3"/>
                </a:lnTo>
                <a:lnTo>
                  <a:pt x="848" y="2"/>
                </a:lnTo>
                <a:lnTo>
                  <a:pt x="848" y="2"/>
                </a:lnTo>
                <a:lnTo>
                  <a:pt x="848" y="1"/>
                </a:lnTo>
                <a:lnTo>
                  <a:pt x="848" y="1"/>
                </a:lnTo>
                <a:lnTo>
                  <a:pt x="849" y="0"/>
                </a:lnTo>
                <a:lnTo>
                  <a:pt x="851" y="0"/>
                </a:lnTo>
                <a:lnTo>
                  <a:pt x="851" y="0"/>
                </a:lnTo>
                <a:close/>
                <a:moveTo>
                  <a:pt x="893" y="0"/>
                </a:moveTo>
                <a:lnTo>
                  <a:pt x="917" y="0"/>
                </a:lnTo>
                <a:lnTo>
                  <a:pt x="918" y="0"/>
                </a:lnTo>
                <a:lnTo>
                  <a:pt x="918" y="1"/>
                </a:lnTo>
                <a:lnTo>
                  <a:pt x="918" y="1"/>
                </a:lnTo>
                <a:lnTo>
                  <a:pt x="919" y="2"/>
                </a:lnTo>
                <a:lnTo>
                  <a:pt x="918" y="2"/>
                </a:lnTo>
                <a:lnTo>
                  <a:pt x="918" y="3"/>
                </a:lnTo>
                <a:lnTo>
                  <a:pt x="918" y="3"/>
                </a:lnTo>
                <a:lnTo>
                  <a:pt x="917" y="3"/>
                </a:lnTo>
                <a:lnTo>
                  <a:pt x="893" y="3"/>
                </a:lnTo>
                <a:lnTo>
                  <a:pt x="891" y="3"/>
                </a:lnTo>
                <a:lnTo>
                  <a:pt x="891" y="3"/>
                </a:lnTo>
                <a:lnTo>
                  <a:pt x="890" y="2"/>
                </a:lnTo>
                <a:lnTo>
                  <a:pt x="890" y="2"/>
                </a:lnTo>
                <a:lnTo>
                  <a:pt x="890" y="1"/>
                </a:lnTo>
                <a:lnTo>
                  <a:pt x="891" y="1"/>
                </a:lnTo>
                <a:lnTo>
                  <a:pt x="891" y="0"/>
                </a:lnTo>
                <a:lnTo>
                  <a:pt x="893" y="0"/>
                </a:lnTo>
                <a:lnTo>
                  <a:pt x="893" y="0"/>
                </a:lnTo>
                <a:close/>
                <a:moveTo>
                  <a:pt x="934" y="0"/>
                </a:moveTo>
                <a:lnTo>
                  <a:pt x="959" y="0"/>
                </a:lnTo>
                <a:lnTo>
                  <a:pt x="960" y="0"/>
                </a:lnTo>
                <a:lnTo>
                  <a:pt x="960" y="1"/>
                </a:lnTo>
                <a:lnTo>
                  <a:pt x="961" y="1"/>
                </a:lnTo>
                <a:lnTo>
                  <a:pt x="961" y="2"/>
                </a:lnTo>
                <a:lnTo>
                  <a:pt x="961" y="2"/>
                </a:lnTo>
                <a:lnTo>
                  <a:pt x="960" y="3"/>
                </a:lnTo>
                <a:lnTo>
                  <a:pt x="960" y="3"/>
                </a:lnTo>
                <a:lnTo>
                  <a:pt x="959" y="3"/>
                </a:lnTo>
                <a:lnTo>
                  <a:pt x="934" y="3"/>
                </a:lnTo>
                <a:lnTo>
                  <a:pt x="934" y="3"/>
                </a:lnTo>
                <a:lnTo>
                  <a:pt x="933" y="3"/>
                </a:lnTo>
                <a:lnTo>
                  <a:pt x="933" y="2"/>
                </a:lnTo>
                <a:lnTo>
                  <a:pt x="933" y="2"/>
                </a:lnTo>
                <a:lnTo>
                  <a:pt x="933" y="1"/>
                </a:lnTo>
                <a:lnTo>
                  <a:pt x="933" y="1"/>
                </a:lnTo>
                <a:lnTo>
                  <a:pt x="934" y="0"/>
                </a:lnTo>
                <a:lnTo>
                  <a:pt x="934" y="0"/>
                </a:lnTo>
                <a:lnTo>
                  <a:pt x="934" y="0"/>
                </a:lnTo>
                <a:close/>
                <a:moveTo>
                  <a:pt x="978" y="0"/>
                </a:moveTo>
                <a:lnTo>
                  <a:pt x="1002" y="0"/>
                </a:lnTo>
                <a:lnTo>
                  <a:pt x="1002" y="0"/>
                </a:lnTo>
                <a:lnTo>
                  <a:pt x="1003" y="1"/>
                </a:lnTo>
                <a:lnTo>
                  <a:pt x="1003" y="1"/>
                </a:lnTo>
                <a:lnTo>
                  <a:pt x="1003" y="2"/>
                </a:lnTo>
                <a:lnTo>
                  <a:pt x="1003" y="2"/>
                </a:lnTo>
                <a:lnTo>
                  <a:pt x="1003" y="3"/>
                </a:lnTo>
                <a:lnTo>
                  <a:pt x="1002" y="3"/>
                </a:lnTo>
                <a:lnTo>
                  <a:pt x="1002" y="3"/>
                </a:lnTo>
                <a:lnTo>
                  <a:pt x="978" y="3"/>
                </a:lnTo>
                <a:lnTo>
                  <a:pt x="976" y="3"/>
                </a:lnTo>
                <a:lnTo>
                  <a:pt x="976" y="3"/>
                </a:lnTo>
                <a:lnTo>
                  <a:pt x="975" y="2"/>
                </a:lnTo>
                <a:lnTo>
                  <a:pt x="975" y="2"/>
                </a:lnTo>
                <a:lnTo>
                  <a:pt x="975" y="1"/>
                </a:lnTo>
                <a:lnTo>
                  <a:pt x="976" y="1"/>
                </a:lnTo>
                <a:lnTo>
                  <a:pt x="976" y="0"/>
                </a:lnTo>
                <a:lnTo>
                  <a:pt x="978" y="0"/>
                </a:lnTo>
                <a:lnTo>
                  <a:pt x="978" y="0"/>
                </a:lnTo>
                <a:close/>
                <a:moveTo>
                  <a:pt x="1020" y="0"/>
                </a:moveTo>
                <a:lnTo>
                  <a:pt x="1044" y="0"/>
                </a:lnTo>
                <a:lnTo>
                  <a:pt x="1045" y="0"/>
                </a:lnTo>
                <a:lnTo>
                  <a:pt x="1045" y="1"/>
                </a:lnTo>
                <a:lnTo>
                  <a:pt x="1046" y="1"/>
                </a:lnTo>
                <a:lnTo>
                  <a:pt x="1046" y="2"/>
                </a:lnTo>
                <a:lnTo>
                  <a:pt x="1046" y="2"/>
                </a:lnTo>
                <a:lnTo>
                  <a:pt x="1045" y="3"/>
                </a:lnTo>
                <a:lnTo>
                  <a:pt x="1045" y="3"/>
                </a:lnTo>
                <a:lnTo>
                  <a:pt x="1044" y="3"/>
                </a:lnTo>
                <a:lnTo>
                  <a:pt x="1020" y="3"/>
                </a:lnTo>
                <a:lnTo>
                  <a:pt x="1018" y="3"/>
                </a:lnTo>
                <a:lnTo>
                  <a:pt x="1018" y="3"/>
                </a:lnTo>
                <a:lnTo>
                  <a:pt x="1018" y="2"/>
                </a:lnTo>
                <a:lnTo>
                  <a:pt x="1017" y="2"/>
                </a:lnTo>
                <a:lnTo>
                  <a:pt x="1018" y="1"/>
                </a:lnTo>
                <a:lnTo>
                  <a:pt x="1018" y="1"/>
                </a:lnTo>
                <a:lnTo>
                  <a:pt x="1018" y="0"/>
                </a:lnTo>
                <a:lnTo>
                  <a:pt x="1020" y="0"/>
                </a:lnTo>
                <a:lnTo>
                  <a:pt x="1020" y="0"/>
                </a:lnTo>
                <a:close/>
                <a:moveTo>
                  <a:pt x="1055" y="3"/>
                </a:moveTo>
                <a:lnTo>
                  <a:pt x="1030" y="3"/>
                </a:lnTo>
                <a:lnTo>
                  <a:pt x="1029" y="3"/>
                </a:lnTo>
                <a:lnTo>
                  <a:pt x="1029" y="3"/>
                </a:lnTo>
                <a:lnTo>
                  <a:pt x="1028" y="2"/>
                </a:lnTo>
                <a:lnTo>
                  <a:pt x="1028" y="2"/>
                </a:lnTo>
                <a:lnTo>
                  <a:pt x="1028" y="1"/>
                </a:lnTo>
                <a:lnTo>
                  <a:pt x="1029" y="1"/>
                </a:lnTo>
                <a:lnTo>
                  <a:pt x="1029" y="0"/>
                </a:lnTo>
                <a:lnTo>
                  <a:pt x="1030" y="0"/>
                </a:lnTo>
                <a:lnTo>
                  <a:pt x="1055" y="0"/>
                </a:lnTo>
                <a:lnTo>
                  <a:pt x="1056" y="0"/>
                </a:lnTo>
                <a:lnTo>
                  <a:pt x="1056" y="1"/>
                </a:lnTo>
                <a:lnTo>
                  <a:pt x="1057" y="2"/>
                </a:lnTo>
                <a:lnTo>
                  <a:pt x="1056" y="3"/>
                </a:lnTo>
                <a:lnTo>
                  <a:pt x="1056" y="3"/>
                </a:lnTo>
                <a:lnTo>
                  <a:pt x="1055" y="3"/>
                </a:lnTo>
                <a:lnTo>
                  <a:pt x="1055" y="3"/>
                </a:lnTo>
                <a:close/>
                <a:moveTo>
                  <a:pt x="1013" y="3"/>
                </a:moveTo>
                <a:lnTo>
                  <a:pt x="988" y="3"/>
                </a:lnTo>
                <a:lnTo>
                  <a:pt x="987" y="3"/>
                </a:lnTo>
                <a:lnTo>
                  <a:pt x="986" y="3"/>
                </a:lnTo>
                <a:lnTo>
                  <a:pt x="986" y="2"/>
                </a:lnTo>
                <a:lnTo>
                  <a:pt x="986" y="2"/>
                </a:lnTo>
                <a:lnTo>
                  <a:pt x="986" y="1"/>
                </a:lnTo>
                <a:lnTo>
                  <a:pt x="986" y="1"/>
                </a:lnTo>
                <a:lnTo>
                  <a:pt x="987" y="0"/>
                </a:lnTo>
                <a:lnTo>
                  <a:pt x="988" y="0"/>
                </a:lnTo>
                <a:lnTo>
                  <a:pt x="1013" y="0"/>
                </a:lnTo>
                <a:lnTo>
                  <a:pt x="1013" y="0"/>
                </a:lnTo>
                <a:lnTo>
                  <a:pt x="1014" y="1"/>
                </a:lnTo>
                <a:lnTo>
                  <a:pt x="1014" y="1"/>
                </a:lnTo>
                <a:lnTo>
                  <a:pt x="1014" y="2"/>
                </a:lnTo>
                <a:lnTo>
                  <a:pt x="1014" y="2"/>
                </a:lnTo>
                <a:lnTo>
                  <a:pt x="1014" y="3"/>
                </a:lnTo>
                <a:lnTo>
                  <a:pt x="1013" y="3"/>
                </a:lnTo>
                <a:lnTo>
                  <a:pt x="1013" y="3"/>
                </a:lnTo>
                <a:lnTo>
                  <a:pt x="1013" y="3"/>
                </a:lnTo>
                <a:close/>
                <a:moveTo>
                  <a:pt x="970" y="3"/>
                </a:moveTo>
                <a:lnTo>
                  <a:pt x="945" y="3"/>
                </a:lnTo>
                <a:lnTo>
                  <a:pt x="945" y="3"/>
                </a:lnTo>
                <a:lnTo>
                  <a:pt x="944" y="3"/>
                </a:lnTo>
                <a:lnTo>
                  <a:pt x="944" y="2"/>
                </a:lnTo>
                <a:lnTo>
                  <a:pt x="944" y="2"/>
                </a:lnTo>
                <a:lnTo>
                  <a:pt x="944" y="1"/>
                </a:lnTo>
                <a:lnTo>
                  <a:pt x="944" y="1"/>
                </a:lnTo>
                <a:lnTo>
                  <a:pt x="945" y="0"/>
                </a:lnTo>
                <a:lnTo>
                  <a:pt x="945" y="0"/>
                </a:lnTo>
                <a:lnTo>
                  <a:pt x="970" y="0"/>
                </a:lnTo>
                <a:lnTo>
                  <a:pt x="971" y="0"/>
                </a:lnTo>
                <a:lnTo>
                  <a:pt x="971" y="1"/>
                </a:lnTo>
                <a:lnTo>
                  <a:pt x="972" y="1"/>
                </a:lnTo>
                <a:lnTo>
                  <a:pt x="972" y="2"/>
                </a:lnTo>
                <a:lnTo>
                  <a:pt x="972" y="2"/>
                </a:lnTo>
                <a:lnTo>
                  <a:pt x="971" y="3"/>
                </a:lnTo>
                <a:lnTo>
                  <a:pt x="971" y="3"/>
                </a:lnTo>
                <a:lnTo>
                  <a:pt x="970" y="3"/>
                </a:lnTo>
                <a:lnTo>
                  <a:pt x="970" y="3"/>
                </a:lnTo>
                <a:close/>
                <a:moveTo>
                  <a:pt x="928" y="3"/>
                </a:moveTo>
                <a:lnTo>
                  <a:pt x="903" y="3"/>
                </a:lnTo>
                <a:lnTo>
                  <a:pt x="902" y="3"/>
                </a:lnTo>
                <a:lnTo>
                  <a:pt x="902" y="3"/>
                </a:lnTo>
                <a:lnTo>
                  <a:pt x="901" y="2"/>
                </a:lnTo>
                <a:lnTo>
                  <a:pt x="901" y="2"/>
                </a:lnTo>
                <a:lnTo>
                  <a:pt x="901" y="1"/>
                </a:lnTo>
                <a:lnTo>
                  <a:pt x="902" y="1"/>
                </a:lnTo>
                <a:lnTo>
                  <a:pt x="902" y="0"/>
                </a:lnTo>
                <a:lnTo>
                  <a:pt x="903" y="0"/>
                </a:lnTo>
                <a:lnTo>
                  <a:pt x="928" y="0"/>
                </a:lnTo>
                <a:lnTo>
                  <a:pt x="928" y="0"/>
                </a:lnTo>
                <a:lnTo>
                  <a:pt x="929" y="1"/>
                </a:lnTo>
                <a:lnTo>
                  <a:pt x="929" y="1"/>
                </a:lnTo>
                <a:lnTo>
                  <a:pt x="929" y="2"/>
                </a:lnTo>
                <a:lnTo>
                  <a:pt x="929" y="2"/>
                </a:lnTo>
                <a:lnTo>
                  <a:pt x="929" y="3"/>
                </a:lnTo>
                <a:lnTo>
                  <a:pt x="928" y="3"/>
                </a:lnTo>
                <a:lnTo>
                  <a:pt x="928" y="3"/>
                </a:lnTo>
                <a:lnTo>
                  <a:pt x="928" y="3"/>
                </a:lnTo>
                <a:close/>
                <a:moveTo>
                  <a:pt x="885" y="3"/>
                </a:moveTo>
                <a:lnTo>
                  <a:pt x="860" y="3"/>
                </a:lnTo>
                <a:lnTo>
                  <a:pt x="860" y="3"/>
                </a:lnTo>
                <a:lnTo>
                  <a:pt x="859" y="3"/>
                </a:lnTo>
                <a:lnTo>
                  <a:pt x="859" y="2"/>
                </a:lnTo>
                <a:lnTo>
                  <a:pt x="859" y="2"/>
                </a:lnTo>
                <a:lnTo>
                  <a:pt x="859" y="1"/>
                </a:lnTo>
                <a:lnTo>
                  <a:pt x="859" y="1"/>
                </a:lnTo>
                <a:lnTo>
                  <a:pt x="860" y="0"/>
                </a:lnTo>
                <a:lnTo>
                  <a:pt x="860" y="0"/>
                </a:lnTo>
                <a:lnTo>
                  <a:pt x="885" y="0"/>
                </a:lnTo>
                <a:lnTo>
                  <a:pt x="886" y="0"/>
                </a:lnTo>
                <a:lnTo>
                  <a:pt x="886" y="1"/>
                </a:lnTo>
                <a:lnTo>
                  <a:pt x="887" y="1"/>
                </a:lnTo>
                <a:lnTo>
                  <a:pt x="887" y="2"/>
                </a:lnTo>
                <a:lnTo>
                  <a:pt x="887" y="2"/>
                </a:lnTo>
                <a:lnTo>
                  <a:pt x="886" y="3"/>
                </a:lnTo>
                <a:lnTo>
                  <a:pt x="886" y="3"/>
                </a:lnTo>
                <a:lnTo>
                  <a:pt x="885" y="3"/>
                </a:lnTo>
                <a:lnTo>
                  <a:pt x="885" y="3"/>
                </a:lnTo>
                <a:close/>
                <a:moveTo>
                  <a:pt x="843" y="3"/>
                </a:moveTo>
                <a:lnTo>
                  <a:pt x="818" y="3"/>
                </a:lnTo>
                <a:lnTo>
                  <a:pt x="817" y="3"/>
                </a:lnTo>
                <a:lnTo>
                  <a:pt x="817" y="3"/>
                </a:lnTo>
                <a:lnTo>
                  <a:pt x="816" y="2"/>
                </a:lnTo>
                <a:lnTo>
                  <a:pt x="816" y="2"/>
                </a:lnTo>
                <a:lnTo>
                  <a:pt x="816" y="1"/>
                </a:lnTo>
                <a:lnTo>
                  <a:pt x="817" y="1"/>
                </a:lnTo>
                <a:lnTo>
                  <a:pt x="817" y="0"/>
                </a:lnTo>
                <a:lnTo>
                  <a:pt x="818" y="0"/>
                </a:lnTo>
                <a:lnTo>
                  <a:pt x="843" y="0"/>
                </a:lnTo>
                <a:lnTo>
                  <a:pt x="844" y="0"/>
                </a:lnTo>
                <a:lnTo>
                  <a:pt x="844" y="1"/>
                </a:lnTo>
                <a:lnTo>
                  <a:pt x="844" y="1"/>
                </a:lnTo>
                <a:lnTo>
                  <a:pt x="845" y="2"/>
                </a:lnTo>
                <a:lnTo>
                  <a:pt x="844" y="2"/>
                </a:lnTo>
                <a:lnTo>
                  <a:pt x="844" y="3"/>
                </a:lnTo>
                <a:lnTo>
                  <a:pt x="844" y="3"/>
                </a:lnTo>
                <a:lnTo>
                  <a:pt x="843" y="3"/>
                </a:lnTo>
                <a:lnTo>
                  <a:pt x="843" y="3"/>
                </a:lnTo>
                <a:close/>
                <a:moveTo>
                  <a:pt x="801" y="3"/>
                </a:moveTo>
                <a:lnTo>
                  <a:pt x="776" y="3"/>
                </a:lnTo>
                <a:lnTo>
                  <a:pt x="775" y="3"/>
                </a:lnTo>
                <a:lnTo>
                  <a:pt x="774" y="3"/>
                </a:lnTo>
                <a:lnTo>
                  <a:pt x="774" y="2"/>
                </a:lnTo>
                <a:lnTo>
                  <a:pt x="774" y="2"/>
                </a:lnTo>
                <a:lnTo>
                  <a:pt x="774" y="1"/>
                </a:lnTo>
                <a:lnTo>
                  <a:pt x="774" y="1"/>
                </a:lnTo>
                <a:lnTo>
                  <a:pt x="775" y="0"/>
                </a:lnTo>
                <a:lnTo>
                  <a:pt x="776" y="0"/>
                </a:lnTo>
                <a:lnTo>
                  <a:pt x="801" y="0"/>
                </a:lnTo>
                <a:lnTo>
                  <a:pt x="801" y="0"/>
                </a:lnTo>
                <a:lnTo>
                  <a:pt x="802" y="1"/>
                </a:lnTo>
                <a:lnTo>
                  <a:pt x="802" y="1"/>
                </a:lnTo>
                <a:lnTo>
                  <a:pt x="802" y="2"/>
                </a:lnTo>
                <a:lnTo>
                  <a:pt x="802" y="2"/>
                </a:lnTo>
                <a:lnTo>
                  <a:pt x="802" y="3"/>
                </a:lnTo>
                <a:lnTo>
                  <a:pt x="801" y="3"/>
                </a:lnTo>
                <a:lnTo>
                  <a:pt x="801" y="3"/>
                </a:lnTo>
                <a:lnTo>
                  <a:pt x="801" y="3"/>
                </a:lnTo>
                <a:close/>
                <a:moveTo>
                  <a:pt x="758" y="3"/>
                </a:moveTo>
                <a:lnTo>
                  <a:pt x="733" y="3"/>
                </a:lnTo>
                <a:lnTo>
                  <a:pt x="732" y="3"/>
                </a:lnTo>
                <a:lnTo>
                  <a:pt x="732" y="3"/>
                </a:lnTo>
                <a:lnTo>
                  <a:pt x="732" y="2"/>
                </a:lnTo>
                <a:lnTo>
                  <a:pt x="731" y="2"/>
                </a:lnTo>
                <a:lnTo>
                  <a:pt x="732" y="1"/>
                </a:lnTo>
                <a:lnTo>
                  <a:pt x="732" y="1"/>
                </a:lnTo>
                <a:lnTo>
                  <a:pt x="732" y="0"/>
                </a:lnTo>
                <a:lnTo>
                  <a:pt x="733" y="0"/>
                </a:lnTo>
                <a:lnTo>
                  <a:pt x="758" y="0"/>
                </a:lnTo>
                <a:lnTo>
                  <a:pt x="759" y="0"/>
                </a:lnTo>
                <a:lnTo>
                  <a:pt x="759" y="1"/>
                </a:lnTo>
                <a:lnTo>
                  <a:pt x="760" y="1"/>
                </a:lnTo>
                <a:lnTo>
                  <a:pt x="760" y="2"/>
                </a:lnTo>
                <a:lnTo>
                  <a:pt x="760" y="2"/>
                </a:lnTo>
                <a:lnTo>
                  <a:pt x="759" y="3"/>
                </a:lnTo>
                <a:lnTo>
                  <a:pt x="759" y="3"/>
                </a:lnTo>
                <a:lnTo>
                  <a:pt x="758" y="3"/>
                </a:lnTo>
                <a:lnTo>
                  <a:pt x="758" y="3"/>
                </a:lnTo>
                <a:close/>
                <a:moveTo>
                  <a:pt x="716" y="3"/>
                </a:moveTo>
                <a:lnTo>
                  <a:pt x="691" y="3"/>
                </a:lnTo>
                <a:lnTo>
                  <a:pt x="690" y="3"/>
                </a:lnTo>
                <a:lnTo>
                  <a:pt x="690" y="3"/>
                </a:lnTo>
                <a:lnTo>
                  <a:pt x="689" y="2"/>
                </a:lnTo>
                <a:lnTo>
                  <a:pt x="689" y="2"/>
                </a:lnTo>
                <a:lnTo>
                  <a:pt x="689" y="1"/>
                </a:lnTo>
                <a:lnTo>
                  <a:pt x="690" y="1"/>
                </a:lnTo>
                <a:lnTo>
                  <a:pt x="690" y="0"/>
                </a:lnTo>
                <a:lnTo>
                  <a:pt x="691" y="0"/>
                </a:lnTo>
                <a:lnTo>
                  <a:pt x="716" y="0"/>
                </a:lnTo>
                <a:lnTo>
                  <a:pt x="716" y="0"/>
                </a:lnTo>
                <a:lnTo>
                  <a:pt x="717" y="1"/>
                </a:lnTo>
                <a:lnTo>
                  <a:pt x="717" y="1"/>
                </a:lnTo>
                <a:lnTo>
                  <a:pt x="717" y="2"/>
                </a:lnTo>
                <a:lnTo>
                  <a:pt x="717" y="2"/>
                </a:lnTo>
                <a:lnTo>
                  <a:pt x="717" y="3"/>
                </a:lnTo>
                <a:lnTo>
                  <a:pt x="716" y="3"/>
                </a:lnTo>
                <a:lnTo>
                  <a:pt x="716" y="3"/>
                </a:lnTo>
                <a:lnTo>
                  <a:pt x="716" y="3"/>
                </a:lnTo>
                <a:close/>
                <a:moveTo>
                  <a:pt x="673" y="3"/>
                </a:moveTo>
                <a:lnTo>
                  <a:pt x="648" y="3"/>
                </a:lnTo>
                <a:lnTo>
                  <a:pt x="648" y="3"/>
                </a:lnTo>
                <a:lnTo>
                  <a:pt x="647" y="3"/>
                </a:lnTo>
                <a:lnTo>
                  <a:pt x="647" y="2"/>
                </a:lnTo>
                <a:lnTo>
                  <a:pt x="647" y="2"/>
                </a:lnTo>
                <a:lnTo>
                  <a:pt x="647" y="1"/>
                </a:lnTo>
                <a:lnTo>
                  <a:pt x="647" y="1"/>
                </a:lnTo>
                <a:lnTo>
                  <a:pt x="648" y="0"/>
                </a:lnTo>
                <a:lnTo>
                  <a:pt x="648" y="0"/>
                </a:lnTo>
                <a:lnTo>
                  <a:pt x="673" y="0"/>
                </a:lnTo>
                <a:lnTo>
                  <a:pt x="674" y="0"/>
                </a:lnTo>
                <a:lnTo>
                  <a:pt x="674" y="1"/>
                </a:lnTo>
                <a:lnTo>
                  <a:pt x="675" y="1"/>
                </a:lnTo>
                <a:lnTo>
                  <a:pt x="675" y="2"/>
                </a:lnTo>
                <a:lnTo>
                  <a:pt x="675" y="2"/>
                </a:lnTo>
                <a:lnTo>
                  <a:pt x="674" y="3"/>
                </a:lnTo>
                <a:lnTo>
                  <a:pt x="674" y="3"/>
                </a:lnTo>
                <a:lnTo>
                  <a:pt x="673" y="3"/>
                </a:lnTo>
                <a:lnTo>
                  <a:pt x="673" y="3"/>
                </a:lnTo>
                <a:close/>
                <a:moveTo>
                  <a:pt x="631" y="3"/>
                </a:moveTo>
                <a:lnTo>
                  <a:pt x="606" y="3"/>
                </a:lnTo>
                <a:lnTo>
                  <a:pt x="605" y="3"/>
                </a:lnTo>
                <a:lnTo>
                  <a:pt x="605" y="3"/>
                </a:lnTo>
                <a:lnTo>
                  <a:pt x="604" y="2"/>
                </a:lnTo>
                <a:lnTo>
                  <a:pt x="605" y="1"/>
                </a:lnTo>
                <a:lnTo>
                  <a:pt x="605" y="0"/>
                </a:lnTo>
                <a:lnTo>
                  <a:pt x="606" y="0"/>
                </a:lnTo>
                <a:lnTo>
                  <a:pt x="631" y="0"/>
                </a:lnTo>
                <a:lnTo>
                  <a:pt x="632" y="0"/>
                </a:lnTo>
                <a:lnTo>
                  <a:pt x="632" y="1"/>
                </a:lnTo>
                <a:lnTo>
                  <a:pt x="632" y="1"/>
                </a:lnTo>
                <a:lnTo>
                  <a:pt x="633" y="2"/>
                </a:lnTo>
                <a:lnTo>
                  <a:pt x="632" y="2"/>
                </a:lnTo>
                <a:lnTo>
                  <a:pt x="632" y="3"/>
                </a:lnTo>
                <a:lnTo>
                  <a:pt x="632" y="3"/>
                </a:lnTo>
                <a:lnTo>
                  <a:pt x="631" y="3"/>
                </a:lnTo>
                <a:lnTo>
                  <a:pt x="631" y="3"/>
                </a:lnTo>
                <a:close/>
                <a:moveTo>
                  <a:pt x="588" y="3"/>
                </a:moveTo>
                <a:lnTo>
                  <a:pt x="563" y="3"/>
                </a:lnTo>
                <a:lnTo>
                  <a:pt x="563" y="3"/>
                </a:lnTo>
                <a:lnTo>
                  <a:pt x="562" y="3"/>
                </a:lnTo>
                <a:lnTo>
                  <a:pt x="562" y="2"/>
                </a:lnTo>
                <a:lnTo>
                  <a:pt x="562" y="2"/>
                </a:lnTo>
                <a:lnTo>
                  <a:pt x="562" y="1"/>
                </a:lnTo>
                <a:lnTo>
                  <a:pt x="562" y="1"/>
                </a:lnTo>
                <a:lnTo>
                  <a:pt x="563" y="0"/>
                </a:lnTo>
                <a:lnTo>
                  <a:pt x="563" y="0"/>
                </a:lnTo>
                <a:lnTo>
                  <a:pt x="588" y="0"/>
                </a:lnTo>
                <a:lnTo>
                  <a:pt x="589" y="0"/>
                </a:lnTo>
                <a:lnTo>
                  <a:pt x="590" y="1"/>
                </a:lnTo>
                <a:lnTo>
                  <a:pt x="590" y="2"/>
                </a:lnTo>
                <a:lnTo>
                  <a:pt x="590" y="3"/>
                </a:lnTo>
                <a:lnTo>
                  <a:pt x="589" y="3"/>
                </a:lnTo>
                <a:lnTo>
                  <a:pt x="588" y="3"/>
                </a:lnTo>
                <a:lnTo>
                  <a:pt x="588" y="3"/>
                </a:lnTo>
                <a:close/>
                <a:moveTo>
                  <a:pt x="546" y="3"/>
                </a:moveTo>
                <a:lnTo>
                  <a:pt x="521" y="3"/>
                </a:lnTo>
                <a:lnTo>
                  <a:pt x="520" y="3"/>
                </a:lnTo>
                <a:lnTo>
                  <a:pt x="520" y="3"/>
                </a:lnTo>
                <a:lnTo>
                  <a:pt x="520" y="2"/>
                </a:lnTo>
                <a:lnTo>
                  <a:pt x="519" y="2"/>
                </a:lnTo>
                <a:lnTo>
                  <a:pt x="520" y="1"/>
                </a:lnTo>
                <a:lnTo>
                  <a:pt x="520" y="1"/>
                </a:lnTo>
                <a:lnTo>
                  <a:pt x="520" y="0"/>
                </a:lnTo>
                <a:lnTo>
                  <a:pt x="521" y="0"/>
                </a:lnTo>
                <a:lnTo>
                  <a:pt x="546" y="0"/>
                </a:lnTo>
                <a:lnTo>
                  <a:pt x="547" y="0"/>
                </a:lnTo>
                <a:lnTo>
                  <a:pt x="547" y="1"/>
                </a:lnTo>
                <a:lnTo>
                  <a:pt x="548" y="1"/>
                </a:lnTo>
                <a:lnTo>
                  <a:pt x="548" y="2"/>
                </a:lnTo>
                <a:lnTo>
                  <a:pt x="548" y="2"/>
                </a:lnTo>
                <a:lnTo>
                  <a:pt x="547" y="3"/>
                </a:lnTo>
                <a:lnTo>
                  <a:pt x="547" y="3"/>
                </a:lnTo>
                <a:lnTo>
                  <a:pt x="546" y="3"/>
                </a:lnTo>
                <a:lnTo>
                  <a:pt x="546" y="3"/>
                </a:lnTo>
                <a:close/>
                <a:moveTo>
                  <a:pt x="504" y="3"/>
                </a:moveTo>
                <a:lnTo>
                  <a:pt x="479" y="3"/>
                </a:lnTo>
                <a:lnTo>
                  <a:pt x="478" y="3"/>
                </a:lnTo>
                <a:lnTo>
                  <a:pt x="478" y="3"/>
                </a:lnTo>
                <a:lnTo>
                  <a:pt x="477" y="2"/>
                </a:lnTo>
                <a:lnTo>
                  <a:pt x="477" y="2"/>
                </a:lnTo>
                <a:lnTo>
                  <a:pt x="477" y="1"/>
                </a:lnTo>
                <a:lnTo>
                  <a:pt x="478" y="1"/>
                </a:lnTo>
                <a:lnTo>
                  <a:pt x="478" y="0"/>
                </a:lnTo>
                <a:lnTo>
                  <a:pt x="479" y="0"/>
                </a:lnTo>
                <a:lnTo>
                  <a:pt x="504" y="0"/>
                </a:lnTo>
                <a:lnTo>
                  <a:pt x="504" y="0"/>
                </a:lnTo>
                <a:lnTo>
                  <a:pt x="505" y="1"/>
                </a:lnTo>
                <a:lnTo>
                  <a:pt x="505" y="1"/>
                </a:lnTo>
                <a:lnTo>
                  <a:pt x="505" y="2"/>
                </a:lnTo>
                <a:lnTo>
                  <a:pt x="505" y="2"/>
                </a:lnTo>
                <a:lnTo>
                  <a:pt x="505" y="3"/>
                </a:lnTo>
                <a:lnTo>
                  <a:pt x="504" y="3"/>
                </a:lnTo>
                <a:lnTo>
                  <a:pt x="504" y="3"/>
                </a:lnTo>
                <a:lnTo>
                  <a:pt x="504" y="3"/>
                </a:lnTo>
                <a:close/>
                <a:moveTo>
                  <a:pt x="461" y="3"/>
                </a:moveTo>
                <a:lnTo>
                  <a:pt x="436" y="3"/>
                </a:lnTo>
                <a:lnTo>
                  <a:pt x="436" y="3"/>
                </a:lnTo>
                <a:lnTo>
                  <a:pt x="435" y="3"/>
                </a:lnTo>
                <a:lnTo>
                  <a:pt x="435" y="2"/>
                </a:lnTo>
                <a:lnTo>
                  <a:pt x="435" y="2"/>
                </a:lnTo>
                <a:lnTo>
                  <a:pt x="435" y="1"/>
                </a:lnTo>
                <a:lnTo>
                  <a:pt x="435" y="1"/>
                </a:lnTo>
                <a:lnTo>
                  <a:pt x="436" y="0"/>
                </a:lnTo>
                <a:lnTo>
                  <a:pt x="436" y="0"/>
                </a:lnTo>
                <a:lnTo>
                  <a:pt x="461" y="0"/>
                </a:lnTo>
                <a:lnTo>
                  <a:pt x="462" y="0"/>
                </a:lnTo>
                <a:lnTo>
                  <a:pt x="462" y="1"/>
                </a:lnTo>
                <a:lnTo>
                  <a:pt x="463" y="1"/>
                </a:lnTo>
                <a:lnTo>
                  <a:pt x="463" y="2"/>
                </a:lnTo>
                <a:lnTo>
                  <a:pt x="463" y="2"/>
                </a:lnTo>
                <a:lnTo>
                  <a:pt x="462" y="3"/>
                </a:lnTo>
                <a:lnTo>
                  <a:pt x="462" y="3"/>
                </a:lnTo>
                <a:lnTo>
                  <a:pt x="461" y="3"/>
                </a:lnTo>
                <a:lnTo>
                  <a:pt x="461" y="3"/>
                </a:lnTo>
                <a:close/>
                <a:moveTo>
                  <a:pt x="419" y="3"/>
                </a:moveTo>
                <a:lnTo>
                  <a:pt x="394" y="3"/>
                </a:lnTo>
                <a:lnTo>
                  <a:pt x="393" y="3"/>
                </a:lnTo>
                <a:lnTo>
                  <a:pt x="393" y="3"/>
                </a:lnTo>
                <a:lnTo>
                  <a:pt x="392" y="2"/>
                </a:lnTo>
                <a:lnTo>
                  <a:pt x="392" y="2"/>
                </a:lnTo>
                <a:lnTo>
                  <a:pt x="392" y="1"/>
                </a:lnTo>
                <a:lnTo>
                  <a:pt x="393" y="1"/>
                </a:lnTo>
                <a:lnTo>
                  <a:pt x="393" y="0"/>
                </a:lnTo>
                <a:lnTo>
                  <a:pt x="394" y="0"/>
                </a:lnTo>
                <a:lnTo>
                  <a:pt x="419" y="0"/>
                </a:lnTo>
                <a:lnTo>
                  <a:pt x="419" y="0"/>
                </a:lnTo>
                <a:lnTo>
                  <a:pt x="420" y="1"/>
                </a:lnTo>
                <a:lnTo>
                  <a:pt x="420" y="2"/>
                </a:lnTo>
                <a:lnTo>
                  <a:pt x="420" y="3"/>
                </a:lnTo>
                <a:lnTo>
                  <a:pt x="419" y="3"/>
                </a:lnTo>
                <a:lnTo>
                  <a:pt x="419" y="3"/>
                </a:lnTo>
                <a:lnTo>
                  <a:pt x="419" y="3"/>
                </a:lnTo>
                <a:close/>
                <a:moveTo>
                  <a:pt x="376" y="3"/>
                </a:moveTo>
                <a:lnTo>
                  <a:pt x="351" y="3"/>
                </a:lnTo>
                <a:lnTo>
                  <a:pt x="351" y="3"/>
                </a:lnTo>
                <a:lnTo>
                  <a:pt x="350" y="3"/>
                </a:lnTo>
                <a:lnTo>
                  <a:pt x="350" y="2"/>
                </a:lnTo>
                <a:lnTo>
                  <a:pt x="350" y="2"/>
                </a:lnTo>
                <a:lnTo>
                  <a:pt x="350" y="1"/>
                </a:lnTo>
                <a:lnTo>
                  <a:pt x="350" y="1"/>
                </a:lnTo>
                <a:lnTo>
                  <a:pt x="351" y="0"/>
                </a:lnTo>
                <a:lnTo>
                  <a:pt x="351" y="0"/>
                </a:lnTo>
                <a:lnTo>
                  <a:pt x="376" y="0"/>
                </a:lnTo>
                <a:lnTo>
                  <a:pt x="377" y="0"/>
                </a:lnTo>
                <a:lnTo>
                  <a:pt x="378" y="1"/>
                </a:lnTo>
                <a:lnTo>
                  <a:pt x="378" y="1"/>
                </a:lnTo>
                <a:lnTo>
                  <a:pt x="378" y="2"/>
                </a:lnTo>
                <a:lnTo>
                  <a:pt x="378" y="2"/>
                </a:lnTo>
                <a:lnTo>
                  <a:pt x="378" y="3"/>
                </a:lnTo>
                <a:lnTo>
                  <a:pt x="377" y="3"/>
                </a:lnTo>
                <a:lnTo>
                  <a:pt x="376" y="3"/>
                </a:lnTo>
                <a:lnTo>
                  <a:pt x="376" y="3"/>
                </a:lnTo>
                <a:close/>
                <a:moveTo>
                  <a:pt x="334" y="3"/>
                </a:moveTo>
                <a:lnTo>
                  <a:pt x="309" y="3"/>
                </a:lnTo>
                <a:lnTo>
                  <a:pt x="308" y="3"/>
                </a:lnTo>
                <a:lnTo>
                  <a:pt x="308" y="3"/>
                </a:lnTo>
                <a:lnTo>
                  <a:pt x="308" y="2"/>
                </a:lnTo>
                <a:lnTo>
                  <a:pt x="307" y="2"/>
                </a:lnTo>
                <a:lnTo>
                  <a:pt x="308" y="1"/>
                </a:lnTo>
                <a:lnTo>
                  <a:pt x="308" y="1"/>
                </a:lnTo>
                <a:lnTo>
                  <a:pt x="308" y="0"/>
                </a:lnTo>
                <a:lnTo>
                  <a:pt x="309" y="0"/>
                </a:lnTo>
                <a:lnTo>
                  <a:pt x="334" y="0"/>
                </a:lnTo>
                <a:lnTo>
                  <a:pt x="335" y="0"/>
                </a:lnTo>
                <a:lnTo>
                  <a:pt x="335" y="1"/>
                </a:lnTo>
                <a:lnTo>
                  <a:pt x="336" y="1"/>
                </a:lnTo>
                <a:lnTo>
                  <a:pt x="336" y="2"/>
                </a:lnTo>
                <a:lnTo>
                  <a:pt x="336" y="2"/>
                </a:lnTo>
                <a:lnTo>
                  <a:pt x="335" y="3"/>
                </a:lnTo>
                <a:lnTo>
                  <a:pt x="335" y="3"/>
                </a:lnTo>
                <a:lnTo>
                  <a:pt x="334" y="3"/>
                </a:lnTo>
                <a:lnTo>
                  <a:pt x="334" y="3"/>
                </a:lnTo>
                <a:close/>
                <a:moveTo>
                  <a:pt x="292" y="3"/>
                </a:moveTo>
                <a:lnTo>
                  <a:pt x="267" y="3"/>
                </a:lnTo>
                <a:lnTo>
                  <a:pt x="266" y="3"/>
                </a:lnTo>
                <a:lnTo>
                  <a:pt x="265" y="3"/>
                </a:lnTo>
                <a:lnTo>
                  <a:pt x="265" y="2"/>
                </a:lnTo>
                <a:lnTo>
                  <a:pt x="265" y="2"/>
                </a:lnTo>
                <a:lnTo>
                  <a:pt x="265" y="1"/>
                </a:lnTo>
                <a:lnTo>
                  <a:pt x="265" y="1"/>
                </a:lnTo>
                <a:lnTo>
                  <a:pt x="266" y="0"/>
                </a:lnTo>
                <a:lnTo>
                  <a:pt x="267" y="0"/>
                </a:lnTo>
                <a:lnTo>
                  <a:pt x="292" y="0"/>
                </a:lnTo>
                <a:lnTo>
                  <a:pt x="292" y="0"/>
                </a:lnTo>
                <a:lnTo>
                  <a:pt x="293" y="1"/>
                </a:lnTo>
                <a:lnTo>
                  <a:pt x="293" y="1"/>
                </a:lnTo>
                <a:lnTo>
                  <a:pt x="293" y="2"/>
                </a:lnTo>
                <a:lnTo>
                  <a:pt x="293" y="2"/>
                </a:lnTo>
                <a:lnTo>
                  <a:pt x="293" y="3"/>
                </a:lnTo>
                <a:lnTo>
                  <a:pt x="292" y="3"/>
                </a:lnTo>
                <a:lnTo>
                  <a:pt x="292" y="3"/>
                </a:lnTo>
                <a:lnTo>
                  <a:pt x="292" y="3"/>
                </a:lnTo>
                <a:close/>
                <a:moveTo>
                  <a:pt x="249" y="3"/>
                </a:moveTo>
                <a:lnTo>
                  <a:pt x="224" y="3"/>
                </a:lnTo>
                <a:lnTo>
                  <a:pt x="224" y="3"/>
                </a:lnTo>
                <a:lnTo>
                  <a:pt x="223" y="3"/>
                </a:lnTo>
                <a:lnTo>
                  <a:pt x="223" y="2"/>
                </a:lnTo>
                <a:lnTo>
                  <a:pt x="223" y="2"/>
                </a:lnTo>
                <a:lnTo>
                  <a:pt x="223" y="1"/>
                </a:lnTo>
                <a:lnTo>
                  <a:pt x="223" y="1"/>
                </a:lnTo>
                <a:lnTo>
                  <a:pt x="224" y="0"/>
                </a:lnTo>
                <a:lnTo>
                  <a:pt x="224" y="0"/>
                </a:lnTo>
                <a:lnTo>
                  <a:pt x="249" y="0"/>
                </a:lnTo>
                <a:lnTo>
                  <a:pt x="250" y="0"/>
                </a:lnTo>
                <a:lnTo>
                  <a:pt x="250" y="1"/>
                </a:lnTo>
                <a:lnTo>
                  <a:pt x="251" y="1"/>
                </a:lnTo>
                <a:lnTo>
                  <a:pt x="251" y="2"/>
                </a:lnTo>
                <a:lnTo>
                  <a:pt x="251" y="2"/>
                </a:lnTo>
                <a:lnTo>
                  <a:pt x="250" y="3"/>
                </a:lnTo>
                <a:lnTo>
                  <a:pt x="250" y="3"/>
                </a:lnTo>
                <a:lnTo>
                  <a:pt x="249" y="3"/>
                </a:lnTo>
                <a:lnTo>
                  <a:pt x="249" y="3"/>
                </a:lnTo>
                <a:close/>
                <a:moveTo>
                  <a:pt x="207" y="3"/>
                </a:moveTo>
                <a:lnTo>
                  <a:pt x="182" y="3"/>
                </a:lnTo>
                <a:lnTo>
                  <a:pt x="181" y="3"/>
                </a:lnTo>
                <a:lnTo>
                  <a:pt x="181" y="3"/>
                </a:lnTo>
                <a:lnTo>
                  <a:pt x="180" y="2"/>
                </a:lnTo>
                <a:lnTo>
                  <a:pt x="180" y="2"/>
                </a:lnTo>
                <a:lnTo>
                  <a:pt x="180" y="1"/>
                </a:lnTo>
                <a:lnTo>
                  <a:pt x="181" y="1"/>
                </a:lnTo>
                <a:lnTo>
                  <a:pt x="181" y="0"/>
                </a:lnTo>
                <a:lnTo>
                  <a:pt x="182" y="0"/>
                </a:lnTo>
                <a:lnTo>
                  <a:pt x="207" y="0"/>
                </a:lnTo>
                <a:lnTo>
                  <a:pt x="207" y="0"/>
                </a:lnTo>
                <a:lnTo>
                  <a:pt x="208" y="1"/>
                </a:lnTo>
                <a:lnTo>
                  <a:pt x="208" y="1"/>
                </a:lnTo>
                <a:lnTo>
                  <a:pt x="208" y="2"/>
                </a:lnTo>
                <a:lnTo>
                  <a:pt x="208" y="2"/>
                </a:lnTo>
                <a:lnTo>
                  <a:pt x="208" y="3"/>
                </a:lnTo>
                <a:lnTo>
                  <a:pt x="207" y="3"/>
                </a:lnTo>
                <a:lnTo>
                  <a:pt x="207" y="3"/>
                </a:lnTo>
                <a:lnTo>
                  <a:pt x="207" y="3"/>
                </a:lnTo>
                <a:close/>
                <a:moveTo>
                  <a:pt x="164" y="3"/>
                </a:moveTo>
                <a:lnTo>
                  <a:pt x="139" y="3"/>
                </a:lnTo>
                <a:lnTo>
                  <a:pt x="139" y="3"/>
                </a:lnTo>
                <a:lnTo>
                  <a:pt x="138" y="3"/>
                </a:lnTo>
                <a:lnTo>
                  <a:pt x="138" y="2"/>
                </a:lnTo>
                <a:lnTo>
                  <a:pt x="138" y="1"/>
                </a:lnTo>
                <a:lnTo>
                  <a:pt x="139" y="0"/>
                </a:lnTo>
                <a:lnTo>
                  <a:pt x="139" y="0"/>
                </a:lnTo>
                <a:lnTo>
                  <a:pt x="164" y="0"/>
                </a:lnTo>
                <a:lnTo>
                  <a:pt x="165" y="0"/>
                </a:lnTo>
                <a:lnTo>
                  <a:pt x="166" y="1"/>
                </a:lnTo>
                <a:lnTo>
                  <a:pt x="166" y="1"/>
                </a:lnTo>
                <a:lnTo>
                  <a:pt x="166" y="2"/>
                </a:lnTo>
                <a:lnTo>
                  <a:pt x="166" y="2"/>
                </a:lnTo>
                <a:lnTo>
                  <a:pt x="166" y="3"/>
                </a:lnTo>
                <a:lnTo>
                  <a:pt x="165" y="3"/>
                </a:lnTo>
                <a:lnTo>
                  <a:pt x="164" y="3"/>
                </a:lnTo>
                <a:lnTo>
                  <a:pt x="164" y="3"/>
                </a:lnTo>
                <a:close/>
                <a:moveTo>
                  <a:pt x="122" y="3"/>
                </a:moveTo>
                <a:lnTo>
                  <a:pt x="97" y="3"/>
                </a:lnTo>
                <a:lnTo>
                  <a:pt x="96" y="3"/>
                </a:lnTo>
                <a:lnTo>
                  <a:pt x="96" y="3"/>
                </a:lnTo>
                <a:lnTo>
                  <a:pt x="95" y="2"/>
                </a:lnTo>
                <a:lnTo>
                  <a:pt x="95" y="2"/>
                </a:lnTo>
                <a:lnTo>
                  <a:pt x="95" y="1"/>
                </a:lnTo>
                <a:lnTo>
                  <a:pt x="96" y="1"/>
                </a:lnTo>
                <a:lnTo>
                  <a:pt x="96" y="0"/>
                </a:lnTo>
                <a:lnTo>
                  <a:pt x="97" y="0"/>
                </a:lnTo>
                <a:lnTo>
                  <a:pt x="122" y="0"/>
                </a:lnTo>
                <a:lnTo>
                  <a:pt x="123" y="0"/>
                </a:lnTo>
                <a:lnTo>
                  <a:pt x="123" y="1"/>
                </a:lnTo>
                <a:lnTo>
                  <a:pt x="124" y="1"/>
                </a:lnTo>
                <a:lnTo>
                  <a:pt x="124" y="2"/>
                </a:lnTo>
                <a:lnTo>
                  <a:pt x="124" y="2"/>
                </a:lnTo>
                <a:lnTo>
                  <a:pt x="123" y="3"/>
                </a:lnTo>
                <a:lnTo>
                  <a:pt x="123" y="3"/>
                </a:lnTo>
                <a:lnTo>
                  <a:pt x="122" y="3"/>
                </a:lnTo>
                <a:lnTo>
                  <a:pt x="122" y="3"/>
                </a:lnTo>
                <a:close/>
                <a:moveTo>
                  <a:pt x="80" y="3"/>
                </a:moveTo>
                <a:lnTo>
                  <a:pt x="55" y="3"/>
                </a:lnTo>
                <a:lnTo>
                  <a:pt x="54" y="3"/>
                </a:lnTo>
                <a:lnTo>
                  <a:pt x="53" y="3"/>
                </a:lnTo>
                <a:lnTo>
                  <a:pt x="53" y="2"/>
                </a:lnTo>
                <a:lnTo>
                  <a:pt x="53" y="2"/>
                </a:lnTo>
                <a:lnTo>
                  <a:pt x="53" y="1"/>
                </a:lnTo>
                <a:lnTo>
                  <a:pt x="53" y="1"/>
                </a:lnTo>
                <a:lnTo>
                  <a:pt x="54" y="0"/>
                </a:lnTo>
                <a:lnTo>
                  <a:pt x="55" y="0"/>
                </a:lnTo>
                <a:lnTo>
                  <a:pt x="80" y="0"/>
                </a:lnTo>
                <a:lnTo>
                  <a:pt x="80" y="0"/>
                </a:lnTo>
                <a:lnTo>
                  <a:pt x="81" y="1"/>
                </a:lnTo>
                <a:lnTo>
                  <a:pt x="81" y="1"/>
                </a:lnTo>
                <a:lnTo>
                  <a:pt x="81" y="2"/>
                </a:lnTo>
                <a:lnTo>
                  <a:pt x="81" y="2"/>
                </a:lnTo>
                <a:lnTo>
                  <a:pt x="81" y="3"/>
                </a:lnTo>
                <a:lnTo>
                  <a:pt x="80" y="3"/>
                </a:lnTo>
                <a:lnTo>
                  <a:pt x="80" y="3"/>
                </a:lnTo>
                <a:lnTo>
                  <a:pt x="80" y="3"/>
                </a:lnTo>
                <a:close/>
                <a:moveTo>
                  <a:pt x="37" y="3"/>
                </a:moveTo>
                <a:lnTo>
                  <a:pt x="12" y="3"/>
                </a:lnTo>
                <a:lnTo>
                  <a:pt x="12" y="3"/>
                </a:lnTo>
                <a:lnTo>
                  <a:pt x="11" y="3"/>
                </a:lnTo>
                <a:lnTo>
                  <a:pt x="11" y="2"/>
                </a:lnTo>
                <a:lnTo>
                  <a:pt x="11" y="2"/>
                </a:lnTo>
                <a:lnTo>
                  <a:pt x="11" y="1"/>
                </a:lnTo>
                <a:lnTo>
                  <a:pt x="11" y="1"/>
                </a:lnTo>
                <a:lnTo>
                  <a:pt x="12" y="0"/>
                </a:lnTo>
                <a:lnTo>
                  <a:pt x="12" y="0"/>
                </a:lnTo>
                <a:lnTo>
                  <a:pt x="37" y="0"/>
                </a:lnTo>
                <a:lnTo>
                  <a:pt x="38" y="0"/>
                </a:lnTo>
                <a:lnTo>
                  <a:pt x="38" y="1"/>
                </a:lnTo>
                <a:lnTo>
                  <a:pt x="39" y="1"/>
                </a:lnTo>
                <a:lnTo>
                  <a:pt x="39" y="2"/>
                </a:lnTo>
                <a:lnTo>
                  <a:pt x="39" y="2"/>
                </a:lnTo>
                <a:lnTo>
                  <a:pt x="38" y="3"/>
                </a:lnTo>
                <a:lnTo>
                  <a:pt x="38" y="3"/>
                </a:lnTo>
                <a:lnTo>
                  <a:pt x="37" y="3"/>
                </a:lnTo>
                <a:lnTo>
                  <a:pt x="37" y="3"/>
                </a:lnTo>
                <a:close/>
              </a:path>
            </a:pathLst>
          </a:custGeom>
          <a:solidFill>
            <a:srgbClr val="000000"/>
          </a:solidFill>
          <a:ln w="25400">
            <a:solidFill>
              <a:srgbClr val="000000"/>
            </a:solidFill>
            <a:prstDash val="solid"/>
            <a:round/>
            <a:headEnd/>
            <a:tailEnd/>
          </a:ln>
        </p:spPr>
        <p:txBody>
          <a:bodyPr/>
          <a:lstStyle/>
          <a:p>
            <a:endParaRPr lang="en-US"/>
          </a:p>
        </p:txBody>
      </p:sp>
      <p:sp>
        <p:nvSpPr>
          <p:cNvPr id="313423" name="Freeform 79">
            <a:extLst>
              <a:ext uri="{FF2B5EF4-FFF2-40B4-BE49-F238E27FC236}">
                <a16:creationId xmlns:a16="http://schemas.microsoft.com/office/drawing/2014/main" id="{C942CDBC-5BC0-E046-86F0-5D49AE5DF504}"/>
              </a:ext>
            </a:extLst>
          </p:cNvPr>
          <p:cNvSpPr>
            <a:spLocks noEditPoints="1"/>
          </p:cNvSpPr>
          <p:nvPr/>
        </p:nvSpPr>
        <p:spPr bwMode="auto">
          <a:xfrm>
            <a:off x="1946275" y="2962275"/>
            <a:ext cx="1012825" cy="1588"/>
          </a:xfrm>
          <a:custGeom>
            <a:avLst/>
            <a:gdLst>
              <a:gd name="T0" fmla="*/ 0 w 1057"/>
              <a:gd name="T1" fmla="*/ 1 h 3"/>
              <a:gd name="T2" fmla="*/ 42 w 1057"/>
              <a:gd name="T3" fmla="*/ 2 h 3"/>
              <a:gd name="T4" fmla="*/ 111 w 1057"/>
              <a:gd name="T5" fmla="*/ 3 h 3"/>
              <a:gd name="T6" fmla="*/ 155 w 1057"/>
              <a:gd name="T7" fmla="*/ 3 h 3"/>
              <a:gd name="T8" fmla="*/ 197 w 1057"/>
              <a:gd name="T9" fmla="*/ 1 h 3"/>
              <a:gd name="T10" fmla="*/ 172 w 1057"/>
              <a:gd name="T11" fmla="*/ 0 h 3"/>
              <a:gd name="T12" fmla="*/ 212 w 1057"/>
              <a:gd name="T13" fmla="*/ 1 h 3"/>
              <a:gd name="T14" fmla="*/ 255 w 1057"/>
              <a:gd name="T15" fmla="*/ 3 h 3"/>
              <a:gd name="T16" fmla="*/ 324 w 1057"/>
              <a:gd name="T17" fmla="*/ 3 h 3"/>
              <a:gd name="T18" fmla="*/ 367 w 1057"/>
              <a:gd name="T19" fmla="*/ 1 h 3"/>
              <a:gd name="T20" fmla="*/ 342 w 1057"/>
              <a:gd name="T21" fmla="*/ 0 h 3"/>
              <a:gd name="T22" fmla="*/ 381 w 1057"/>
              <a:gd name="T23" fmla="*/ 1 h 3"/>
              <a:gd name="T24" fmla="*/ 426 w 1057"/>
              <a:gd name="T25" fmla="*/ 3 h 3"/>
              <a:gd name="T26" fmla="*/ 494 w 1057"/>
              <a:gd name="T27" fmla="*/ 3 h 3"/>
              <a:gd name="T28" fmla="*/ 536 w 1057"/>
              <a:gd name="T29" fmla="*/ 1 h 3"/>
              <a:gd name="T30" fmla="*/ 578 w 1057"/>
              <a:gd name="T31" fmla="*/ 0 h 3"/>
              <a:gd name="T32" fmla="*/ 552 w 1057"/>
              <a:gd name="T33" fmla="*/ 0 h 3"/>
              <a:gd name="T34" fmla="*/ 594 w 1057"/>
              <a:gd name="T35" fmla="*/ 2 h 3"/>
              <a:gd name="T36" fmla="*/ 662 w 1057"/>
              <a:gd name="T37" fmla="*/ 3 h 3"/>
              <a:gd name="T38" fmla="*/ 706 w 1057"/>
              <a:gd name="T39" fmla="*/ 3 h 3"/>
              <a:gd name="T40" fmla="*/ 748 w 1057"/>
              <a:gd name="T41" fmla="*/ 1 h 3"/>
              <a:gd name="T42" fmla="*/ 790 w 1057"/>
              <a:gd name="T43" fmla="*/ 0 h 3"/>
              <a:gd name="T44" fmla="*/ 764 w 1057"/>
              <a:gd name="T45" fmla="*/ 0 h 3"/>
              <a:gd name="T46" fmla="*/ 806 w 1057"/>
              <a:gd name="T47" fmla="*/ 2 h 3"/>
              <a:gd name="T48" fmla="*/ 874 w 1057"/>
              <a:gd name="T49" fmla="*/ 3 h 3"/>
              <a:gd name="T50" fmla="*/ 919 w 1057"/>
              <a:gd name="T51" fmla="*/ 2 h 3"/>
              <a:gd name="T52" fmla="*/ 959 w 1057"/>
              <a:gd name="T53" fmla="*/ 0 h 3"/>
              <a:gd name="T54" fmla="*/ 934 w 1057"/>
              <a:gd name="T55" fmla="*/ 0 h 3"/>
              <a:gd name="T56" fmla="*/ 975 w 1057"/>
              <a:gd name="T57" fmla="*/ 2 h 3"/>
              <a:gd name="T58" fmla="*/ 1044 w 1057"/>
              <a:gd name="T59" fmla="*/ 3 h 3"/>
              <a:gd name="T60" fmla="*/ 1028 w 1057"/>
              <a:gd name="T61" fmla="*/ 2 h 3"/>
              <a:gd name="T62" fmla="*/ 986 w 1057"/>
              <a:gd name="T63" fmla="*/ 3 h 3"/>
              <a:gd name="T64" fmla="*/ 1013 w 1057"/>
              <a:gd name="T65" fmla="*/ 3 h 3"/>
              <a:gd name="T66" fmla="*/ 972 w 1057"/>
              <a:gd name="T67" fmla="*/ 2 h 3"/>
              <a:gd name="T68" fmla="*/ 928 w 1057"/>
              <a:gd name="T69" fmla="*/ 0 h 3"/>
              <a:gd name="T70" fmla="*/ 859 w 1057"/>
              <a:gd name="T71" fmla="*/ 1 h 3"/>
              <a:gd name="T72" fmla="*/ 817 w 1057"/>
              <a:gd name="T73" fmla="*/ 3 h 3"/>
              <a:gd name="T74" fmla="*/ 843 w 1057"/>
              <a:gd name="T75" fmla="*/ 3 h 3"/>
              <a:gd name="T76" fmla="*/ 802 w 1057"/>
              <a:gd name="T77" fmla="*/ 2 h 3"/>
              <a:gd name="T78" fmla="*/ 759 w 1057"/>
              <a:gd name="T79" fmla="*/ 0 h 3"/>
              <a:gd name="T80" fmla="*/ 690 w 1057"/>
              <a:gd name="T81" fmla="*/ 1 h 3"/>
              <a:gd name="T82" fmla="*/ 647 w 1057"/>
              <a:gd name="T83" fmla="*/ 3 h 3"/>
              <a:gd name="T84" fmla="*/ 673 w 1057"/>
              <a:gd name="T85" fmla="*/ 3 h 3"/>
              <a:gd name="T86" fmla="*/ 632 w 1057"/>
              <a:gd name="T87" fmla="*/ 3 h 3"/>
              <a:gd name="T88" fmla="*/ 590 w 1057"/>
              <a:gd name="T89" fmla="*/ 2 h 3"/>
              <a:gd name="T90" fmla="*/ 547 w 1057"/>
              <a:gd name="T91" fmla="*/ 0 h 3"/>
              <a:gd name="T92" fmla="*/ 478 w 1057"/>
              <a:gd name="T93" fmla="*/ 1 h 3"/>
              <a:gd name="T94" fmla="*/ 435 w 1057"/>
              <a:gd name="T95" fmla="*/ 3 h 3"/>
              <a:gd name="T96" fmla="*/ 461 w 1057"/>
              <a:gd name="T97" fmla="*/ 3 h 3"/>
              <a:gd name="T98" fmla="*/ 419 w 1057"/>
              <a:gd name="T99" fmla="*/ 3 h 3"/>
              <a:gd name="T100" fmla="*/ 378 w 1057"/>
              <a:gd name="T101" fmla="*/ 1 h 3"/>
              <a:gd name="T102" fmla="*/ 309 w 1057"/>
              <a:gd name="T103" fmla="*/ 0 h 3"/>
              <a:gd name="T104" fmla="*/ 265 w 1057"/>
              <a:gd name="T105" fmla="*/ 2 h 3"/>
              <a:gd name="T106" fmla="*/ 224 w 1057"/>
              <a:gd name="T107" fmla="*/ 3 h 3"/>
              <a:gd name="T108" fmla="*/ 250 w 1057"/>
              <a:gd name="T109" fmla="*/ 3 h 3"/>
              <a:gd name="T110" fmla="*/ 208 w 1057"/>
              <a:gd name="T111" fmla="*/ 1 h 3"/>
              <a:gd name="T112" fmla="*/ 165 w 1057"/>
              <a:gd name="T113" fmla="*/ 0 h 3"/>
              <a:gd name="T114" fmla="*/ 96 w 1057"/>
              <a:gd name="T115" fmla="*/ 1 h 3"/>
              <a:gd name="T116" fmla="*/ 53 w 1057"/>
              <a:gd name="T117" fmla="*/ 3 h 3"/>
              <a:gd name="T118" fmla="*/ 80 w 1057"/>
              <a:gd name="T119" fmla="*/ 3 h 3"/>
              <a:gd name="T120" fmla="*/ 39 w 1057"/>
              <a:gd name="T1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7" h="3">
                <a:moveTo>
                  <a:pt x="2" y="0"/>
                </a:moveTo>
                <a:lnTo>
                  <a:pt x="26" y="0"/>
                </a:lnTo>
                <a:lnTo>
                  <a:pt x="27" y="0"/>
                </a:lnTo>
                <a:lnTo>
                  <a:pt x="27" y="1"/>
                </a:lnTo>
                <a:lnTo>
                  <a:pt x="28" y="1"/>
                </a:lnTo>
                <a:lnTo>
                  <a:pt x="28" y="2"/>
                </a:lnTo>
                <a:lnTo>
                  <a:pt x="28" y="2"/>
                </a:lnTo>
                <a:lnTo>
                  <a:pt x="27" y="3"/>
                </a:lnTo>
                <a:lnTo>
                  <a:pt x="27" y="3"/>
                </a:lnTo>
                <a:lnTo>
                  <a:pt x="26" y="3"/>
                </a:lnTo>
                <a:lnTo>
                  <a:pt x="2" y="3"/>
                </a:lnTo>
                <a:lnTo>
                  <a:pt x="2" y="3"/>
                </a:lnTo>
                <a:lnTo>
                  <a:pt x="0" y="3"/>
                </a:lnTo>
                <a:lnTo>
                  <a:pt x="0" y="2"/>
                </a:lnTo>
                <a:lnTo>
                  <a:pt x="0" y="2"/>
                </a:lnTo>
                <a:lnTo>
                  <a:pt x="0" y="1"/>
                </a:lnTo>
                <a:lnTo>
                  <a:pt x="0" y="1"/>
                </a:lnTo>
                <a:lnTo>
                  <a:pt x="2" y="0"/>
                </a:lnTo>
                <a:lnTo>
                  <a:pt x="2" y="0"/>
                </a:lnTo>
                <a:lnTo>
                  <a:pt x="2" y="0"/>
                </a:lnTo>
                <a:close/>
                <a:moveTo>
                  <a:pt x="45" y="0"/>
                </a:moveTo>
                <a:lnTo>
                  <a:pt x="69" y="0"/>
                </a:lnTo>
                <a:lnTo>
                  <a:pt x="69" y="0"/>
                </a:lnTo>
                <a:lnTo>
                  <a:pt x="70" y="1"/>
                </a:lnTo>
                <a:lnTo>
                  <a:pt x="70" y="2"/>
                </a:lnTo>
                <a:lnTo>
                  <a:pt x="70" y="3"/>
                </a:lnTo>
                <a:lnTo>
                  <a:pt x="69" y="3"/>
                </a:lnTo>
                <a:lnTo>
                  <a:pt x="69" y="3"/>
                </a:lnTo>
                <a:lnTo>
                  <a:pt x="45" y="3"/>
                </a:lnTo>
                <a:lnTo>
                  <a:pt x="43" y="3"/>
                </a:lnTo>
                <a:lnTo>
                  <a:pt x="43" y="3"/>
                </a:lnTo>
                <a:lnTo>
                  <a:pt x="42" y="2"/>
                </a:lnTo>
                <a:lnTo>
                  <a:pt x="42" y="2"/>
                </a:lnTo>
                <a:lnTo>
                  <a:pt x="42" y="1"/>
                </a:lnTo>
                <a:lnTo>
                  <a:pt x="43" y="1"/>
                </a:lnTo>
                <a:lnTo>
                  <a:pt x="43" y="0"/>
                </a:lnTo>
                <a:lnTo>
                  <a:pt x="45" y="0"/>
                </a:lnTo>
                <a:lnTo>
                  <a:pt x="45" y="0"/>
                </a:lnTo>
                <a:close/>
                <a:moveTo>
                  <a:pt x="87" y="0"/>
                </a:moveTo>
                <a:lnTo>
                  <a:pt x="111" y="0"/>
                </a:lnTo>
                <a:lnTo>
                  <a:pt x="112" y="0"/>
                </a:lnTo>
                <a:lnTo>
                  <a:pt x="112" y="1"/>
                </a:lnTo>
                <a:lnTo>
                  <a:pt x="113" y="1"/>
                </a:lnTo>
                <a:lnTo>
                  <a:pt x="113" y="2"/>
                </a:lnTo>
                <a:lnTo>
                  <a:pt x="113" y="2"/>
                </a:lnTo>
                <a:lnTo>
                  <a:pt x="112" y="3"/>
                </a:lnTo>
                <a:lnTo>
                  <a:pt x="112" y="3"/>
                </a:lnTo>
                <a:lnTo>
                  <a:pt x="111" y="3"/>
                </a:lnTo>
                <a:lnTo>
                  <a:pt x="87" y="3"/>
                </a:lnTo>
                <a:lnTo>
                  <a:pt x="85" y="3"/>
                </a:lnTo>
                <a:lnTo>
                  <a:pt x="85" y="3"/>
                </a:lnTo>
                <a:lnTo>
                  <a:pt x="85" y="2"/>
                </a:lnTo>
                <a:lnTo>
                  <a:pt x="85" y="1"/>
                </a:lnTo>
                <a:lnTo>
                  <a:pt x="85" y="0"/>
                </a:lnTo>
                <a:lnTo>
                  <a:pt x="87" y="0"/>
                </a:lnTo>
                <a:lnTo>
                  <a:pt x="87" y="0"/>
                </a:lnTo>
                <a:close/>
                <a:moveTo>
                  <a:pt x="130" y="0"/>
                </a:moveTo>
                <a:lnTo>
                  <a:pt x="154" y="0"/>
                </a:lnTo>
                <a:lnTo>
                  <a:pt x="154" y="0"/>
                </a:lnTo>
                <a:lnTo>
                  <a:pt x="155" y="1"/>
                </a:lnTo>
                <a:lnTo>
                  <a:pt x="155" y="1"/>
                </a:lnTo>
                <a:lnTo>
                  <a:pt x="155" y="2"/>
                </a:lnTo>
                <a:lnTo>
                  <a:pt x="155" y="2"/>
                </a:lnTo>
                <a:lnTo>
                  <a:pt x="155" y="3"/>
                </a:lnTo>
                <a:lnTo>
                  <a:pt x="154" y="3"/>
                </a:lnTo>
                <a:lnTo>
                  <a:pt x="154" y="3"/>
                </a:lnTo>
                <a:lnTo>
                  <a:pt x="130" y="3"/>
                </a:lnTo>
                <a:lnTo>
                  <a:pt x="129" y="3"/>
                </a:lnTo>
                <a:lnTo>
                  <a:pt x="127" y="3"/>
                </a:lnTo>
                <a:lnTo>
                  <a:pt x="127" y="2"/>
                </a:lnTo>
                <a:lnTo>
                  <a:pt x="127" y="2"/>
                </a:lnTo>
                <a:lnTo>
                  <a:pt x="127" y="1"/>
                </a:lnTo>
                <a:lnTo>
                  <a:pt x="127" y="1"/>
                </a:lnTo>
                <a:lnTo>
                  <a:pt x="129" y="0"/>
                </a:lnTo>
                <a:lnTo>
                  <a:pt x="130" y="0"/>
                </a:lnTo>
                <a:lnTo>
                  <a:pt x="130" y="0"/>
                </a:lnTo>
                <a:close/>
                <a:moveTo>
                  <a:pt x="172" y="0"/>
                </a:moveTo>
                <a:lnTo>
                  <a:pt x="196" y="0"/>
                </a:lnTo>
                <a:lnTo>
                  <a:pt x="197" y="0"/>
                </a:lnTo>
                <a:lnTo>
                  <a:pt x="197" y="1"/>
                </a:lnTo>
                <a:lnTo>
                  <a:pt x="197" y="1"/>
                </a:lnTo>
                <a:lnTo>
                  <a:pt x="198" y="2"/>
                </a:lnTo>
                <a:lnTo>
                  <a:pt x="197" y="2"/>
                </a:lnTo>
                <a:lnTo>
                  <a:pt x="197" y="3"/>
                </a:lnTo>
                <a:lnTo>
                  <a:pt x="197" y="3"/>
                </a:lnTo>
                <a:lnTo>
                  <a:pt x="196" y="3"/>
                </a:lnTo>
                <a:lnTo>
                  <a:pt x="172" y="3"/>
                </a:lnTo>
                <a:lnTo>
                  <a:pt x="170" y="3"/>
                </a:lnTo>
                <a:lnTo>
                  <a:pt x="170" y="3"/>
                </a:lnTo>
                <a:lnTo>
                  <a:pt x="169" y="2"/>
                </a:lnTo>
                <a:lnTo>
                  <a:pt x="169" y="2"/>
                </a:lnTo>
                <a:lnTo>
                  <a:pt x="169" y="1"/>
                </a:lnTo>
                <a:lnTo>
                  <a:pt x="170" y="1"/>
                </a:lnTo>
                <a:lnTo>
                  <a:pt x="170" y="0"/>
                </a:lnTo>
                <a:lnTo>
                  <a:pt x="172" y="0"/>
                </a:lnTo>
                <a:lnTo>
                  <a:pt x="172" y="0"/>
                </a:lnTo>
                <a:close/>
                <a:moveTo>
                  <a:pt x="214" y="0"/>
                </a:moveTo>
                <a:lnTo>
                  <a:pt x="238" y="0"/>
                </a:lnTo>
                <a:lnTo>
                  <a:pt x="239" y="0"/>
                </a:lnTo>
                <a:lnTo>
                  <a:pt x="240" y="1"/>
                </a:lnTo>
                <a:lnTo>
                  <a:pt x="240" y="1"/>
                </a:lnTo>
                <a:lnTo>
                  <a:pt x="240" y="2"/>
                </a:lnTo>
                <a:lnTo>
                  <a:pt x="240" y="2"/>
                </a:lnTo>
                <a:lnTo>
                  <a:pt x="240" y="3"/>
                </a:lnTo>
                <a:lnTo>
                  <a:pt x="239" y="3"/>
                </a:lnTo>
                <a:lnTo>
                  <a:pt x="238" y="3"/>
                </a:lnTo>
                <a:lnTo>
                  <a:pt x="214" y="3"/>
                </a:lnTo>
                <a:lnTo>
                  <a:pt x="214" y="3"/>
                </a:lnTo>
                <a:lnTo>
                  <a:pt x="212" y="3"/>
                </a:lnTo>
                <a:lnTo>
                  <a:pt x="212" y="2"/>
                </a:lnTo>
                <a:lnTo>
                  <a:pt x="212" y="2"/>
                </a:lnTo>
                <a:lnTo>
                  <a:pt x="212" y="1"/>
                </a:lnTo>
                <a:lnTo>
                  <a:pt x="212" y="1"/>
                </a:lnTo>
                <a:lnTo>
                  <a:pt x="214" y="0"/>
                </a:lnTo>
                <a:lnTo>
                  <a:pt x="214" y="0"/>
                </a:lnTo>
                <a:lnTo>
                  <a:pt x="214" y="0"/>
                </a:lnTo>
                <a:close/>
                <a:moveTo>
                  <a:pt x="257" y="0"/>
                </a:moveTo>
                <a:lnTo>
                  <a:pt x="281" y="0"/>
                </a:lnTo>
                <a:lnTo>
                  <a:pt x="281" y="0"/>
                </a:lnTo>
                <a:lnTo>
                  <a:pt x="282" y="1"/>
                </a:lnTo>
                <a:lnTo>
                  <a:pt x="282" y="1"/>
                </a:lnTo>
                <a:lnTo>
                  <a:pt x="282" y="2"/>
                </a:lnTo>
                <a:lnTo>
                  <a:pt x="282" y="2"/>
                </a:lnTo>
                <a:lnTo>
                  <a:pt x="282" y="3"/>
                </a:lnTo>
                <a:lnTo>
                  <a:pt x="281" y="3"/>
                </a:lnTo>
                <a:lnTo>
                  <a:pt x="281" y="3"/>
                </a:lnTo>
                <a:lnTo>
                  <a:pt x="257" y="3"/>
                </a:lnTo>
                <a:lnTo>
                  <a:pt x="255" y="3"/>
                </a:lnTo>
                <a:lnTo>
                  <a:pt x="255" y="3"/>
                </a:lnTo>
                <a:lnTo>
                  <a:pt x="254" y="2"/>
                </a:lnTo>
                <a:lnTo>
                  <a:pt x="254" y="2"/>
                </a:lnTo>
                <a:lnTo>
                  <a:pt x="254" y="1"/>
                </a:lnTo>
                <a:lnTo>
                  <a:pt x="255" y="1"/>
                </a:lnTo>
                <a:lnTo>
                  <a:pt x="255" y="0"/>
                </a:lnTo>
                <a:lnTo>
                  <a:pt x="257" y="0"/>
                </a:lnTo>
                <a:lnTo>
                  <a:pt x="257" y="0"/>
                </a:lnTo>
                <a:close/>
                <a:moveTo>
                  <a:pt x="299" y="0"/>
                </a:moveTo>
                <a:lnTo>
                  <a:pt x="323" y="0"/>
                </a:lnTo>
                <a:lnTo>
                  <a:pt x="324" y="0"/>
                </a:lnTo>
                <a:lnTo>
                  <a:pt x="324" y="1"/>
                </a:lnTo>
                <a:lnTo>
                  <a:pt x="325" y="1"/>
                </a:lnTo>
                <a:lnTo>
                  <a:pt x="325" y="2"/>
                </a:lnTo>
                <a:lnTo>
                  <a:pt x="325" y="2"/>
                </a:lnTo>
                <a:lnTo>
                  <a:pt x="324" y="3"/>
                </a:lnTo>
                <a:lnTo>
                  <a:pt x="324" y="3"/>
                </a:lnTo>
                <a:lnTo>
                  <a:pt x="323" y="3"/>
                </a:lnTo>
                <a:lnTo>
                  <a:pt x="299" y="3"/>
                </a:lnTo>
                <a:lnTo>
                  <a:pt x="299" y="3"/>
                </a:lnTo>
                <a:lnTo>
                  <a:pt x="297" y="3"/>
                </a:lnTo>
                <a:lnTo>
                  <a:pt x="297" y="2"/>
                </a:lnTo>
                <a:lnTo>
                  <a:pt x="297" y="2"/>
                </a:lnTo>
                <a:lnTo>
                  <a:pt x="297" y="1"/>
                </a:lnTo>
                <a:lnTo>
                  <a:pt x="297" y="1"/>
                </a:lnTo>
                <a:lnTo>
                  <a:pt x="299" y="0"/>
                </a:lnTo>
                <a:lnTo>
                  <a:pt x="299" y="0"/>
                </a:lnTo>
                <a:lnTo>
                  <a:pt x="299" y="0"/>
                </a:lnTo>
                <a:close/>
                <a:moveTo>
                  <a:pt x="342" y="0"/>
                </a:moveTo>
                <a:lnTo>
                  <a:pt x="366" y="0"/>
                </a:lnTo>
                <a:lnTo>
                  <a:pt x="366" y="0"/>
                </a:lnTo>
                <a:lnTo>
                  <a:pt x="367" y="1"/>
                </a:lnTo>
                <a:lnTo>
                  <a:pt x="367" y="1"/>
                </a:lnTo>
                <a:lnTo>
                  <a:pt x="367" y="2"/>
                </a:lnTo>
                <a:lnTo>
                  <a:pt x="367" y="2"/>
                </a:lnTo>
                <a:lnTo>
                  <a:pt x="367" y="3"/>
                </a:lnTo>
                <a:lnTo>
                  <a:pt x="366" y="3"/>
                </a:lnTo>
                <a:lnTo>
                  <a:pt x="366" y="3"/>
                </a:lnTo>
                <a:lnTo>
                  <a:pt x="342" y="3"/>
                </a:lnTo>
                <a:lnTo>
                  <a:pt x="340" y="3"/>
                </a:lnTo>
                <a:lnTo>
                  <a:pt x="339" y="3"/>
                </a:lnTo>
                <a:lnTo>
                  <a:pt x="339" y="2"/>
                </a:lnTo>
                <a:lnTo>
                  <a:pt x="339" y="2"/>
                </a:lnTo>
                <a:lnTo>
                  <a:pt x="339" y="1"/>
                </a:lnTo>
                <a:lnTo>
                  <a:pt x="339" y="1"/>
                </a:lnTo>
                <a:lnTo>
                  <a:pt x="340" y="0"/>
                </a:lnTo>
                <a:lnTo>
                  <a:pt x="342" y="0"/>
                </a:lnTo>
                <a:lnTo>
                  <a:pt x="342" y="0"/>
                </a:lnTo>
                <a:close/>
                <a:moveTo>
                  <a:pt x="384" y="0"/>
                </a:moveTo>
                <a:lnTo>
                  <a:pt x="408" y="0"/>
                </a:lnTo>
                <a:lnTo>
                  <a:pt x="409" y="0"/>
                </a:lnTo>
                <a:lnTo>
                  <a:pt x="409" y="1"/>
                </a:lnTo>
                <a:lnTo>
                  <a:pt x="410" y="1"/>
                </a:lnTo>
                <a:lnTo>
                  <a:pt x="410" y="2"/>
                </a:lnTo>
                <a:lnTo>
                  <a:pt x="410" y="2"/>
                </a:lnTo>
                <a:lnTo>
                  <a:pt x="409" y="3"/>
                </a:lnTo>
                <a:lnTo>
                  <a:pt x="409" y="3"/>
                </a:lnTo>
                <a:lnTo>
                  <a:pt x="408" y="3"/>
                </a:lnTo>
                <a:lnTo>
                  <a:pt x="384" y="3"/>
                </a:lnTo>
                <a:lnTo>
                  <a:pt x="382" y="3"/>
                </a:lnTo>
                <a:lnTo>
                  <a:pt x="382" y="3"/>
                </a:lnTo>
                <a:lnTo>
                  <a:pt x="381" y="2"/>
                </a:lnTo>
                <a:lnTo>
                  <a:pt x="381" y="2"/>
                </a:lnTo>
                <a:lnTo>
                  <a:pt x="381" y="1"/>
                </a:lnTo>
                <a:lnTo>
                  <a:pt x="382" y="1"/>
                </a:lnTo>
                <a:lnTo>
                  <a:pt x="382" y="0"/>
                </a:lnTo>
                <a:lnTo>
                  <a:pt x="384" y="0"/>
                </a:lnTo>
                <a:lnTo>
                  <a:pt x="384" y="0"/>
                </a:lnTo>
                <a:close/>
                <a:moveTo>
                  <a:pt x="426" y="0"/>
                </a:moveTo>
                <a:lnTo>
                  <a:pt x="450" y="0"/>
                </a:lnTo>
                <a:lnTo>
                  <a:pt x="451" y="0"/>
                </a:lnTo>
                <a:lnTo>
                  <a:pt x="452" y="1"/>
                </a:lnTo>
                <a:lnTo>
                  <a:pt x="452" y="1"/>
                </a:lnTo>
                <a:lnTo>
                  <a:pt x="452" y="2"/>
                </a:lnTo>
                <a:lnTo>
                  <a:pt x="452" y="2"/>
                </a:lnTo>
                <a:lnTo>
                  <a:pt x="452" y="3"/>
                </a:lnTo>
                <a:lnTo>
                  <a:pt x="451" y="3"/>
                </a:lnTo>
                <a:lnTo>
                  <a:pt x="450" y="3"/>
                </a:lnTo>
                <a:lnTo>
                  <a:pt x="426" y="3"/>
                </a:lnTo>
                <a:lnTo>
                  <a:pt x="426" y="3"/>
                </a:lnTo>
                <a:lnTo>
                  <a:pt x="424" y="3"/>
                </a:lnTo>
                <a:lnTo>
                  <a:pt x="424" y="2"/>
                </a:lnTo>
                <a:lnTo>
                  <a:pt x="424" y="2"/>
                </a:lnTo>
                <a:lnTo>
                  <a:pt x="424" y="1"/>
                </a:lnTo>
                <a:lnTo>
                  <a:pt x="424" y="1"/>
                </a:lnTo>
                <a:lnTo>
                  <a:pt x="426" y="0"/>
                </a:lnTo>
                <a:lnTo>
                  <a:pt x="426" y="0"/>
                </a:lnTo>
                <a:lnTo>
                  <a:pt x="426" y="0"/>
                </a:lnTo>
                <a:close/>
                <a:moveTo>
                  <a:pt x="469" y="0"/>
                </a:moveTo>
                <a:lnTo>
                  <a:pt x="493" y="0"/>
                </a:lnTo>
                <a:lnTo>
                  <a:pt x="493" y="0"/>
                </a:lnTo>
                <a:lnTo>
                  <a:pt x="494" y="1"/>
                </a:lnTo>
                <a:lnTo>
                  <a:pt x="494" y="1"/>
                </a:lnTo>
                <a:lnTo>
                  <a:pt x="494" y="2"/>
                </a:lnTo>
                <a:lnTo>
                  <a:pt x="494" y="2"/>
                </a:lnTo>
                <a:lnTo>
                  <a:pt x="494" y="3"/>
                </a:lnTo>
                <a:lnTo>
                  <a:pt x="493" y="3"/>
                </a:lnTo>
                <a:lnTo>
                  <a:pt x="493" y="3"/>
                </a:lnTo>
                <a:lnTo>
                  <a:pt x="469" y="3"/>
                </a:lnTo>
                <a:lnTo>
                  <a:pt x="467" y="3"/>
                </a:lnTo>
                <a:lnTo>
                  <a:pt x="467" y="3"/>
                </a:lnTo>
                <a:lnTo>
                  <a:pt x="466" y="2"/>
                </a:lnTo>
                <a:lnTo>
                  <a:pt x="466" y="2"/>
                </a:lnTo>
                <a:lnTo>
                  <a:pt x="466" y="1"/>
                </a:lnTo>
                <a:lnTo>
                  <a:pt x="467" y="1"/>
                </a:lnTo>
                <a:lnTo>
                  <a:pt x="467" y="0"/>
                </a:lnTo>
                <a:lnTo>
                  <a:pt x="469" y="0"/>
                </a:lnTo>
                <a:lnTo>
                  <a:pt x="469" y="0"/>
                </a:lnTo>
                <a:close/>
                <a:moveTo>
                  <a:pt x="511" y="0"/>
                </a:moveTo>
                <a:lnTo>
                  <a:pt x="535" y="0"/>
                </a:lnTo>
                <a:lnTo>
                  <a:pt x="536" y="0"/>
                </a:lnTo>
                <a:lnTo>
                  <a:pt x="536" y="1"/>
                </a:lnTo>
                <a:lnTo>
                  <a:pt x="537" y="2"/>
                </a:lnTo>
                <a:lnTo>
                  <a:pt x="536" y="3"/>
                </a:lnTo>
                <a:lnTo>
                  <a:pt x="536" y="3"/>
                </a:lnTo>
                <a:lnTo>
                  <a:pt x="535" y="3"/>
                </a:lnTo>
                <a:lnTo>
                  <a:pt x="511" y="3"/>
                </a:lnTo>
                <a:lnTo>
                  <a:pt x="511" y="3"/>
                </a:lnTo>
                <a:lnTo>
                  <a:pt x="509" y="3"/>
                </a:lnTo>
                <a:lnTo>
                  <a:pt x="509" y="2"/>
                </a:lnTo>
                <a:lnTo>
                  <a:pt x="509" y="2"/>
                </a:lnTo>
                <a:lnTo>
                  <a:pt x="509" y="1"/>
                </a:lnTo>
                <a:lnTo>
                  <a:pt x="509" y="1"/>
                </a:lnTo>
                <a:lnTo>
                  <a:pt x="511" y="0"/>
                </a:lnTo>
                <a:lnTo>
                  <a:pt x="511" y="0"/>
                </a:lnTo>
                <a:lnTo>
                  <a:pt x="511" y="0"/>
                </a:lnTo>
                <a:close/>
                <a:moveTo>
                  <a:pt x="554" y="0"/>
                </a:moveTo>
                <a:lnTo>
                  <a:pt x="578" y="0"/>
                </a:lnTo>
                <a:lnTo>
                  <a:pt x="578" y="0"/>
                </a:lnTo>
                <a:lnTo>
                  <a:pt x="579" y="1"/>
                </a:lnTo>
                <a:lnTo>
                  <a:pt x="579" y="1"/>
                </a:lnTo>
                <a:lnTo>
                  <a:pt x="579" y="2"/>
                </a:lnTo>
                <a:lnTo>
                  <a:pt x="579" y="2"/>
                </a:lnTo>
                <a:lnTo>
                  <a:pt x="579" y="3"/>
                </a:lnTo>
                <a:lnTo>
                  <a:pt x="578" y="3"/>
                </a:lnTo>
                <a:lnTo>
                  <a:pt x="578" y="3"/>
                </a:lnTo>
                <a:lnTo>
                  <a:pt x="554" y="3"/>
                </a:lnTo>
                <a:lnTo>
                  <a:pt x="552" y="3"/>
                </a:lnTo>
                <a:lnTo>
                  <a:pt x="551" y="3"/>
                </a:lnTo>
                <a:lnTo>
                  <a:pt x="551" y="2"/>
                </a:lnTo>
                <a:lnTo>
                  <a:pt x="551" y="2"/>
                </a:lnTo>
                <a:lnTo>
                  <a:pt x="551" y="1"/>
                </a:lnTo>
                <a:lnTo>
                  <a:pt x="551" y="1"/>
                </a:lnTo>
                <a:lnTo>
                  <a:pt x="552" y="0"/>
                </a:lnTo>
                <a:lnTo>
                  <a:pt x="554" y="0"/>
                </a:lnTo>
                <a:lnTo>
                  <a:pt x="554" y="0"/>
                </a:lnTo>
                <a:close/>
                <a:moveTo>
                  <a:pt x="596" y="0"/>
                </a:moveTo>
                <a:lnTo>
                  <a:pt x="620" y="0"/>
                </a:lnTo>
                <a:lnTo>
                  <a:pt x="621" y="0"/>
                </a:lnTo>
                <a:lnTo>
                  <a:pt x="621" y="1"/>
                </a:lnTo>
                <a:lnTo>
                  <a:pt x="622" y="1"/>
                </a:lnTo>
                <a:lnTo>
                  <a:pt x="622" y="2"/>
                </a:lnTo>
                <a:lnTo>
                  <a:pt x="622" y="2"/>
                </a:lnTo>
                <a:lnTo>
                  <a:pt x="621" y="3"/>
                </a:lnTo>
                <a:lnTo>
                  <a:pt x="621" y="3"/>
                </a:lnTo>
                <a:lnTo>
                  <a:pt x="620" y="3"/>
                </a:lnTo>
                <a:lnTo>
                  <a:pt x="596" y="3"/>
                </a:lnTo>
                <a:lnTo>
                  <a:pt x="594" y="3"/>
                </a:lnTo>
                <a:lnTo>
                  <a:pt x="594" y="3"/>
                </a:lnTo>
                <a:lnTo>
                  <a:pt x="594" y="2"/>
                </a:lnTo>
                <a:lnTo>
                  <a:pt x="593" y="2"/>
                </a:lnTo>
                <a:lnTo>
                  <a:pt x="594" y="1"/>
                </a:lnTo>
                <a:lnTo>
                  <a:pt x="594" y="1"/>
                </a:lnTo>
                <a:lnTo>
                  <a:pt x="594" y="0"/>
                </a:lnTo>
                <a:lnTo>
                  <a:pt x="596" y="0"/>
                </a:lnTo>
                <a:lnTo>
                  <a:pt x="596" y="0"/>
                </a:lnTo>
                <a:close/>
                <a:moveTo>
                  <a:pt x="637" y="0"/>
                </a:moveTo>
                <a:lnTo>
                  <a:pt x="662" y="0"/>
                </a:lnTo>
                <a:lnTo>
                  <a:pt x="663" y="0"/>
                </a:lnTo>
                <a:lnTo>
                  <a:pt x="664" y="1"/>
                </a:lnTo>
                <a:lnTo>
                  <a:pt x="664" y="1"/>
                </a:lnTo>
                <a:lnTo>
                  <a:pt x="664" y="2"/>
                </a:lnTo>
                <a:lnTo>
                  <a:pt x="664" y="2"/>
                </a:lnTo>
                <a:lnTo>
                  <a:pt x="664" y="3"/>
                </a:lnTo>
                <a:lnTo>
                  <a:pt x="663" y="3"/>
                </a:lnTo>
                <a:lnTo>
                  <a:pt x="662" y="3"/>
                </a:lnTo>
                <a:lnTo>
                  <a:pt x="637" y="3"/>
                </a:lnTo>
                <a:lnTo>
                  <a:pt x="637" y="3"/>
                </a:lnTo>
                <a:lnTo>
                  <a:pt x="636" y="3"/>
                </a:lnTo>
                <a:lnTo>
                  <a:pt x="636" y="2"/>
                </a:lnTo>
                <a:lnTo>
                  <a:pt x="636" y="2"/>
                </a:lnTo>
                <a:lnTo>
                  <a:pt x="636" y="1"/>
                </a:lnTo>
                <a:lnTo>
                  <a:pt x="636" y="1"/>
                </a:lnTo>
                <a:lnTo>
                  <a:pt x="637" y="0"/>
                </a:lnTo>
                <a:lnTo>
                  <a:pt x="637" y="0"/>
                </a:lnTo>
                <a:lnTo>
                  <a:pt x="637" y="0"/>
                </a:lnTo>
                <a:close/>
                <a:moveTo>
                  <a:pt x="681" y="0"/>
                </a:moveTo>
                <a:lnTo>
                  <a:pt x="705" y="0"/>
                </a:lnTo>
                <a:lnTo>
                  <a:pt x="705" y="0"/>
                </a:lnTo>
                <a:lnTo>
                  <a:pt x="706" y="1"/>
                </a:lnTo>
                <a:lnTo>
                  <a:pt x="706" y="2"/>
                </a:lnTo>
                <a:lnTo>
                  <a:pt x="706" y="3"/>
                </a:lnTo>
                <a:lnTo>
                  <a:pt x="705" y="3"/>
                </a:lnTo>
                <a:lnTo>
                  <a:pt x="705" y="3"/>
                </a:lnTo>
                <a:lnTo>
                  <a:pt x="681" y="3"/>
                </a:lnTo>
                <a:lnTo>
                  <a:pt x="679" y="3"/>
                </a:lnTo>
                <a:lnTo>
                  <a:pt x="679" y="3"/>
                </a:lnTo>
                <a:lnTo>
                  <a:pt x="678" y="2"/>
                </a:lnTo>
                <a:lnTo>
                  <a:pt x="678" y="2"/>
                </a:lnTo>
                <a:lnTo>
                  <a:pt x="678" y="1"/>
                </a:lnTo>
                <a:lnTo>
                  <a:pt x="679" y="1"/>
                </a:lnTo>
                <a:lnTo>
                  <a:pt x="679" y="0"/>
                </a:lnTo>
                <a:lnTo>
                  <a:pt x="681" y="0"/>
                </a:lnTo>
                <a:lnTo>
                  <a:pt x="681" y="0"/>
                </a:lnTo>
                <a:close/>
                <a:moveTo>
                  <a:pt x="723" y="0"/>
                </a:moveTo>
                <a:lnTo>
                  <a:pt x="747" y="0"/>
                </a:lnTo>
                <a:lnTo>
                  <a:pt x="748" y="0"/>
                </a:lnTo>
                <a:lnTo>
                  <a:pt x="748" y="1"/>
                </a:lnTo>
                <a:lnTo>
                  <a:pt x="749" y="1"/>
                </a:lnTo>
                <a:lnTo>
                  <a:pt x="749" y="2"/>
                </a:lnTo>
                <a:lnTo>
                  <a:pt x="749" y="2"/>
                </a:lnTo>
                <a:lnTo>
                  <a:pt x="748" y="3"/>
                </a:lnTo>
                <a:lnTo>
                  <a:pt x="748" y="3"/>
                </a:lnTo>
                <a:lnTo>
                  <a:pt x="747" y="3"/>
                </a:lnTo>
                <a:lnTo>
                  <a:pt x="723" y="3"/>
                </a:lnTo>
                <a:lnTo>
                  <a:pt x="723" y="3"/>
                </a:lnTo>
                <a:lnTo>
                  <a:pt x="721" y="3"/>
                </a:lnTo>
                <a:lnTo>
                  <a:pt x="721" y="2"/>
                </a:lnTo>
                <a:lnTo>
                  <a:pt x="721" y="1"/>
                </a:lnTo>
                <a:lnTo>
                  <a:pt x="723" y="0"/>
                </a:lnTo>
                <a:lnTo>
                  <a:pt x="723" y="0"/>
                </a:lnTo>
                <a:lnTo>
                  <a:pt x="723" y="0"/>
                </a:lnTo>
                <a:close/>
                <a:moveTo>
                  <a:pt x="766" y="0"/>
                </a:moveTo>
                <a:lnTo>
                  <a:pt x="790" y="0"/>
                </a:lnTo>
                <a:lnTo>
                  <a:pt x="790" y="0"/>
                </a:lnTo>
                <a:lnTo>
                  <a:pt x="791" y="1"/>
                </a:lnTo>
                <a:lnTo>
                  <a:pt x="791" y="1"/>
                </a:lnTo>
                <a:lnTo>
                  <a:pt x="791" y="2"/>
                </a:lnTo>
                <a:lnTo>
                  <a:pt x="791" y="2"/>
                </a:lnTo>
                <a:lnTo>
                  <a:pt x="791" y="3"/>
                </a:lnTo>
                <a:lnTo>
                  <a:pt x="790" y="3"/>
                </a:lnTo>
                <a:lnTo>
                  <a:pt x="790" y="3"/>
                </a:lnTo>
                <a:lnTo>
                  <a:pt x="766" y="3"/>
                </a:lnTo>
                <a:lnTo>
                  <a:pt x="764" y="3"/>
                </a:lnTo>
                <a:lnTo>
                  <a:pt x="764" y="3"/>
                </a:lnTo>
                <a:lnTo>
                  <a:pt x="763" y="2"/>
                </a:lnTo>
                <a:lnTo>
                  <a:pt x="763" y="2"/>
                </a:lnTo>
                <a:lnTo>
                  <a:pt x="763" y="1"/>
                </a:lnTo>
                <a:lnTo>
                  <a:pt x="764" y="1"/>
                </a:lnTo>
                <a:lnTo>
                  <a:pt x="764" y="0"/>
                </a:lnTo>
                <a:lnTo>
                  <a:pt x="766" y="0"/>
                </a:lnTo>
                <a:lnTo>
                  <a:pt x="766" y="0"/>
                </a:lnTo>
                <a:close/>
                <a:moveTo>
                  <a:pt x="808" y="0"/>
                </a:moveTo>
                <a:lnTo>
                  <a:pt x="832" y="0"/>
                </a:lnTo>
                <a:lnTo>
                  <a:pt x="833" y="0"/>
                </a:lnTo>
                <a:lnTo>
                  <a:pt x="833" y="1"/>
                </a:lnTo>
                <a:lnTo>
                  <a:pt x="834" y="1"/>
                </a:lnTo>
                <a:lnTo>
                  <a:pt x="834" y="2"/>
                </a:lnTo>
                <a:lnTo>
                  <a:pt x="834" y="2"/>
                </a:lnTo>
                <a:lnTo>
                  <a:pt x="833" y="3"/>
                </a:lnTo>
                <a:lnTo>
                  <a:pt x="833" y="3"/>
                </a:lnTo>
                <a:lnTo>
                  <a:pt x="832" y="3"/>
                </a:lnTo>
                <a:lnTo>
                  <a:pt x="808" y="3"/>
                </a:lnTo>
                <a:lnTo>
                  <a:pt x="806" y="3"/>
                </a:lnTo>
                <a:lnTo>
                  <a:pt x="806" y="3"/>
                </a:lnTo>
                <a:lnTo>
                  <a:pt x="806" y="2"/>
                </a:lnTo>
                <a:lnTo>
                  <a:pt x="805" y="2"/>
                </a:lnTo>
                <a:lnTo>
                  <a:pt x="806" y="1"/>
                </a:lnTo>
                <a:lnTo>
                  <a:pt x="806" y="1"/>
                </a:lnTo>
                <a:lnTo>
                  <a:pt x="806" y="0"/>
                </a:lnTo>
                <a:lnTo>
                  <a:pt x="808" y="0"/>
                </a:lnTo>
                <a:lnTo>
                  <a:pt x="808" y="0"/>
                </a:lnTo>
                <a:close/>
                <a:moveTo>
                  <a:pt x="851" y="0"/>
                </a:moveTo>
                <a:lnTo>
                  <a:pt x="874" y="0"/>
                </a:lnTo>
                <a:lnTo>
                  <a:pt x="875" y="0"/>
                </a:lnTo>
                <a:lnTo>
                  <a:pt x="876" y="1"/>
                </a:lnTo>
                <a:lnTo>
                  <a:pt x="876" y="1"/>
                </a:lnTo>
                <a:lnTo>
                  <a:pt x="876" y="2"/>
                </a:lnTo>
                <a:lnTo>
                  <a:pt x="876" y="2"/>
                </a:lnTo>
                <a:lnTo>
                  <a:pt x="876" y="3"/>
                </a:lnTo>
                <a:lnTo>
                  <a:pt x="875" y="3"/>
                </a:lnTo>
                <a:lnTo>
                  <a:pt x="874" y="3"/>
                </a:lnTo>
                <a:lnTo>
                  <a:pt x="851" y="3"/>
                </a:lnTo>
                <a:lnTo>
                  <a:pt x="849" y="3"/>
                </a:lnTo>
                <a:lnTo>
                  <a:pt x="848" y="3"/>
                </a:lnTo>
                <a:lnTo>
                  <a:pt x="848" y="2"/>
                </a:lnTo>
                <a:lnTo>
                  <a:pt x="848" y="2"/>
                </a:lnTo>
                <a:lnTo>
                  <a:pt x="848" y="1"/>
                </a:lnTo>
                <a:lnTo>
                  <a:pt x="848" y="1"/>
                </a:lnTo>
                <a:lnTo>
                  <a:pt x="849" y="0"/>
                </a:lnTo>
                <a:lnTo>
                  <a:pt x="851" y="0"/>
                </a:lnTo>
                <a:lnTo>
                  <a:pt x="851" y="0"/>
                </a:lnTo>
                <a:close/>
                <a:moveTo>
                  <a:pt x="893" y="0"/>
                </a:moveTo>
                <a:lnTo>
                  <a:pt x="917" y="0"/>
                </a:lnTo>
                <a:lnTo>
                  <a:pt x="918" y="0"/>
                </a:lnTo>
                <a:lnTo>
                  <a:pt x="918" y="1"/>
                </a:lnTo>
                <a:lnTo>
                  <a:pt x="918" y="1"/>
                </a:lnTo>
                <a:lnTo>
                  <a:pt x="919" y="2"/>
                </a:lnTo>
                <a:lnTo>
                  <a:pt x="918" y="2"/>
                </a:lnTo>
                <a:lnTo>
                  <a:pt x="918" y="3"/>
                </a:lnTo>
                <a:lnTo>
                  <a:pt x="918" y="3"/>
                </a:lnTo>
                <a:lnTo>
                  <a:pt x="917" y="3"/>
                </a:lnTo>
                <a:lnTo>
                  <a:pt x="893" y="3"/>
                </a:lnTo>
                <a:lnTo>
                  <a:pt x="891" y="3"/>
                </a:lnTo>
                <a:lnTo>
                  <a:pt x="891" y="3"/>
                </a:lnTo>
                <a:lnTo>
                  <a:pt x="890" y="2"/>
                </a:lnTo>
                <a:lnTo>
                  <a:pt x="890" y="2"/>
                </a:lnTo>
                <a:lnTo>
                  <a:pt x="890" y="1"/>
                </a:lnTo>
                <a:lnTo>
                  <a:pt x="891" y="1"/>
                </a:lnTo>
                <a:lnTo>
                  <a:pt x="891" y="0"/>
                </a:lnTo>
                <a:lnTo>
                  <a:pt x="893" y="0"/>
                </a:lnTo>
                <a:lnTo>
                  <a:pt x="893" y="0"/>
                </a:lnTo>
                <a:close/>
                <a:moveTo>
                  <a:pt x="934" y="0"/>
                </a:moveTo>
                <a:lnTo>
                  <a:pt x="959" y="0"/>
                </a:lnTo>
                <a:lnTo>
                  <a:pt x="960" y="0"/>
                </a:lnTo>
                <a:lnTo>
                  <a:pt x="960" y="1"/>
                </a:lnTo>
                <a:lnTo>
                  <a:pt x="961" y="1"/>
                </a:lnTo>
                <a:lnTo>
                  <a:pt x="961" y="2"/>
                </a:lnTo>
                <a:lnTo>
                  <a:pt x="961" y="2"/>
                </a:lnTo>
                <a:lnTo>
                  <a:pt x="960" y="3"/>
                </a:lnTo>
                <a:lnTo>
                  <a:pt x="960" y="3"/>
                </a:lnTo>
                <a:lnTo>
                  <a:pt x="959" y="3"/>
                </a:lnTo>
                <a:lnTo>
                  <a:pt x="934" y="3"/>
                </a:lnTo>
                <a:lnTo>
                  <a:pt x="934" y="3"/>
                </a:lnTo>
                <a:lnTo>
                  <a:pt x="933" y="3"/>
                </a:lnTo>
                <a:lnTo>
                  <a:pt x="933" y="2"/>
                </a:lnTo>
                <a:lnTo>
                  <a:pt x="933" y="2"/>
                </a:lnTo>
                <a:lnTo>
                  <a:pt x="933" y="1"/>
                </a:lnTo>
                <a:lnTo>
                  <a:pt x="933" y="1"/>
                </a:lnTo>
                <a:lnTo>
                  <a:pt x="934" y="0"/>
                </a:lnTo>
                <a:lnTo>
                  <a:pt x="934" y="0"/>
                </a:lnTo>
                <a:lnTo>
                  <a:pt x="934" y="0"/>
                </a:lnTo>
                <a:close/>
                <a:moveTo>
                  <a:pt x="978" y="0"/>
                </a:moveTo>
                <a:lnTo>
                  <a:pt x="1002" y="0"/>
                </a:lnTo>
                <a:lnTo>
                  <a:pt x="1002" y="0"/>
                </a:lnTo>
                <a:lnTo>
                  <a:pt x="1003" y="1"/>
                </a:lnTo>
                <a:lnTo>
                  <a:pt x="1003" y="1"/>
                </a:lnTo>
                <a:lnTo>
                  <a:pt x="1003" y="2"/>
                </a:lnTo>
                <a:lnTo>
                  <a:pt x="1003" y="2"/>
                </a:lnTo>
                <a:lnTo>
                  <a:pt x="1003" y="3"/>
                </a:lnTo>
                <a:lnTo>
                  <a:pt x="1002" y="3"/>
                </a:lnTo>
                <a:lnTo>
                  <a:pt x="1002" y="3"/>
                </a:lnTo>
                <a:lnTo>
                  <a:pt x="978" y="3"/>
                </a:lnTo>
                <a:lnTo>
                  <a:pt x="976" y="3"/>
                </a:lnTo>
                <a:lnTo>
                  <a:pt x="976" y="3"/>
                </a:lnTo>
                <a:lnTo>
                  <a:pt x="975" y="2"/>
                </a:lnTo>
                <a:lnTo>
                  <a:pt x="975" y="2"/>
                </a:lnTo>
                <a:lnTo>
                  <a:pt x="975" y="1"/>
                </a:lnTo>
                <a:lnTo>
                  <a:pt x="976" y="1"/>
                </a:lnTo>
                <a:lnTo>
                  <a:pt x="976" y="0"/>
                </a:lnTo>
                <a:lnTo>
                  <a:pt x="978" y="0"/>
                </a:lnTo>
                <a:lnTo>
                  <a:pt x="978" y="0"/>
                </a:lnTo>
                <a:close/>
                <a:moveTo>
                  <a:pt x="1020" y="0"/>
                </a:moveTo>
                <a:lnTo>
                  <a:pt x="1044" y="0"/>
                </a:lnTo>
                <a:lnTo>
                  <a:pt x="1045" y="0"/>
                </a:lnTo>
                <a:lnTo>
                  <a:pt x="1045" y="1"/>
                </a:lnTo>
                <a:lnTo>
                  <a:pt x="1046" y="1"/>
                </a:lnTo>
                <a:lnTo>
                  <a:pt x="1046" y="2"/>
                </a:lnTo>
                <a:lnTo>
                  <a:pt x="1046" y="2"/>
                </a:lnTo>
                <a:lnTo>
                  <a:pt x="1045" y="3"/>
                </a:lnTo>
                <a:lnTo>
                  <a:pt x="1045" y="3"/>
                </a:lnTo>
                <a:lnTo>
                  <a:pt x="1044" y="3"/>
                </a:lnTo>
                <a:lnTo>
                  <a:pt x="1020" y="3"/>
                </a:lnTo>
                <a:lnTo>
                  <a:pt x="1018" y="3"/>
                </a:lnTo>
                <a:lnTo>
                  <a:pt x="1018" y="3"/>
                </a:lnTo>
                <a:lnTo>
                  <a:pt x="1018" y="2"/>
                </a:lnTo>
                <a:lnTo>
                  <a:pt x="1017" y="2"/>
                </a:lnTo>
                <a:lnTo>
                  <a:pt x="1018" y="1"/>
                </a:lnTo>
                <a:lnTo>
                  <a:pt x="1018" y="1"/>
                </a:lnTo>
                <a:lnTo>
                  <a:pt x="1018" y="0"/>
                </a:lnTo>
                <a:lnTo>
                  <a:pt x="1020" y="0"/>
                </a:lnTo>
                <a:lnTo>
                  <a:pt x="1020" y="0"/>
                </a:lnTo>
                <a:close/>
                <a:moveTo>
                  <a:pt x="1055" y="3"/>
                </a:moveTo>
                <a:lnTo>
                  <a:pt x="1030" y="3"/>
                </a:lnTo>
                <a:lnTo>
                  <a:pt x="1029" y="3"/>
                </a:lnTo>
                <a:lnTo>
                  <a:pt x="1029" y="3"/>
                </a:lnTo>
                <a:lnTo>
                  <a:pt x="1028" y="2"/>
                </a:lnTo>
                <a:lnTo>
                  <a:pt x="1028" y="2"/>
                </a:lnTo>
                <a:lnTo>
                  <a:pt x="1028" y="1"/>
                </a:lnTo>
                <a:lnTo>
                  <a:pt x="1029" y="1"/>
                </a:lnTo>
                <a:lnTo>
                  <a:pt x="1029" y="0"/>
                </a:lnTo>
                <a:lnTo>
                  <a:pt x="1030" y="0"/>
                </a:lnTo>
                <a:lnTo>
                  <a:pt x="1055" y="0"/>
                </a:lnTo>
                <a:lnTo>
                  <a:pt x="1056" y="0"/>
                </a:lnTo>
                <a:lnTo>
                  <a:pt x="1056" y="1"/>
                </a:lnTo>
                <a:lnTo>
                  <a:pt x="1057" y="2"/>
                </a:lnTo>
                <a:lnTo>
                  <a:pt x="1056" y="3"/>
                </a:lnTo>
                <a:lnTo>
                  <a:pt x="1056" y="3"/>
                </a:lnTo>
                <a:lnTo>
                  <a:pt x="1055" y="3"/>
                </a:lnTo>
                <a:lnTo>
                  <a:pt x="1055" y="3"/>
                </a:lnTo>
                <a:close/>
                <a:moveTo>
                  <a:pt x="1013" y="3"/>
                </a:moveTo>
                <a:lnTo>
                  <a:pt x="988" y="3"/>
                </a:lnTo>
                <a:lnTo>
                  <a:pt x="987" y="3"/>
                </a:lnTo>
                <a:lnTo>
                  <a:pt x="986" y="3"/>
                </a:lnTo>
                <a:lnTo>
                  <a:pt x="986" y="2"/>
                </a:lnTo>
                <a:lnTo>
                  <a:pt x="986" y="2"/>
                </a:lnTo>
                <a:lnTo>
                  <a:pt x="986" y="1"/>
                </a:lnTo>
                <a:lnTo>
                  <a:pt x="986" y="1"/>
                </a:lnTo>
                <a:lnTo>
                  <a:pt x="987" y="0"/>
                </a:lnTo>
                <a:lnTo>
                  <a:pt x="988" y="0"/>
                </a:lnTo>
                <a:lnTo>
                  <a:pt x="1013" y="0"/>
                </a:lnTo>
                <a:lnTo>
                  <a:pt x="1013" y="0"/>
                </a:lnTo>
                <a:lnTo>
                  <a:pt x="1014" y="1"/>
                </a:lnTo>
                <a:lnTo>
                  <a:pt x="1014" y="1"/>
                </a:lnTo>
                <a:lnTo>
                  <a:pt x="1014" y="2"/>
                </a:lnTo>
                <a:lnTo>
                  <a:pt x="1014" y="2"/>
                </a:lnTo>
                <a:lnTo>
                  <a:pt x="1014" y="3"/>
                </a:lnTo>
                <a:lnTo>
                  <a:pt x="1013" y="3"/>
                </a:lnTo>
                <a:lnTo>
                  <a:pt x="1013" y="3"/>
                </a:lnTo>
                <a:lnTo>
                  <a:pt x="1013" y="3"/>
                </a:lnTo>
                <a:close/>
                <a:moveTo>
                  <a:pt x="970" y="3"/>
                </a:moveTo>
                <a:lnTo>
                  <a:pt x="945" y="3"/>
                </a:lnTo>
                <a:lnTo>
                  <a:pt x="945" y="3"/>
                </a:lnTo>
                <a:lnTo>
                  <a:pt x="944" y="3"/>
                </a:lnTo>
                <a:lnTo>
                  <a:pt x="944" y="2"/>
                </a:lnTo>
                <a:lnTo>
                  <a:pt x="944" y="2"/>
                </a:lnTo>
                <a:lnTo>
                  <a:pt x="944" y="1"/>
                </a:lnTo>
                <a:lnTo>
                  <a:pt x="944" y="1"/>
                </a:lnTo>
                <a:lnTo>
                  <a:pt x="945" y="0"/>
                </a:lnTo>
                <a:lnTo>
                  <a:pt x="945" y="0"/>
                </a:lnTo>
                <a:lnTo>
                  <a:pt x="970" y="0"/>
                </a:lnTo>
                <a:lnTo>
                  <a:pt x="971" y="0"/>
                </a:lnTo>
                <a:lnTo>
                  <a:pt x="971" y="1"/>
                </a:lnTo>
                <a:lnTo>
                  <a:pt x="972" y="1"/>
                </a:lnTo>
                <a:lnTo>
                  <a:pt x="972" y="2"/>
                </a:lnTo>
                <a:lnTo>
                  <a:pt x="972" y="2"/>
                </a:lnTo>
                <a:lnTo>
                  <a:pt x="971" y="3"/>
                </a:lnTo>
                <a:lnTo>
                  <a:pt x="971" y="3"/>
                </a:lnTo>
                <a:lnTo>
                  <a:pt x="970" y="3"/>
                </a:lnTo>
                <a:lnTo>
                  <a:pt x="970" y="3"/>
                </a:lnTo>
                <a:close/>
                <a:moveTo>
                  <a:pt x="928" y="3"/>
                </a:moveTo>
                <a:lnTo>
                  <a:pt x="903" y="3"/>
                </a:lnTo>
                <a:lnTo>
                  <a:pt x="902" y="3"/>
                </a:lnTo>
                <a:lnTo>
                  <a:pt x="902" y="3"/>
                </a:lnTo>
                <a:lnTo>
                  <a:pt x="901" y="2"/>
                </a:lnTo>
                <a:lnTo>
                  <a:pt x="901" y="2"/>
                </a:lnTo>
                <a:lnTo>
                  <a:pt x="901" y="1"/>
                </a:lnTo>
                <a:lnTo>
                  <a:pt x="902" y="1"/>
                </a:lnTo>
                <a:lnTo>
                  <a:pt x="902" y="0"/>
                </a:lnTo>
                <a:lnTo>
                  <a:pt x="903" y="0"/>
                </a:lnTo>
                <a:lnTo>
                  <a:pt x="928" y="0"/>
                </a:lnTo>
                <a:lnTo>
                  <a:pt x="928" y="0"/>
                </a:lnTo>
                <a:lnTo>
                  <a:pt x="929" y="1"/>
                </a:lnTo>
                <a:lnTo>
                  <a:pt x="929" y="1"/>
                </a:lnTo>
                <a:lnTo>
                  <a:pt x="929" y="2"/>
                </a:lnTo>
                <a:lnTo>
                  <a:pt x="929" y="2"/>
                </a:lnTo>
                <a:lnTo>
                  <a:pt x="929" y="3"/>
                </a:lnTo>
                <a:lnTo>
                  <a:pt x="928" y="3"/>
                </a:lnTo>
                <a:lnTo>
                  <a:pt x="928" y="3"/>
                </a:lnTo>
                <a:lnTo>
                  <a:pt x="928" y="3"/>
                </a:lnTo>
                <a:close/>
                <a:moveTo>
                  <a:pt x="885" y="3"/>
                </a:moveTo>
                <a:lnTo>
                  <a:pt x="860" y="3"/>
                </a:lnTo>
                <a:lnTo>
                  <a:pt x="860" y="3"/>
                </a:lnTo>
                <a:lnTo>
                  <a:pt x="859" y="3"/>
                </a:lnTo>
                <a:lnTo>
                  <a:pt x="859" y="2"/>
                </a:lnTo>
                <a:lnTo>
                  <a:pt x="859" y="2"/>
                </a:lnTo>
                <a:lnTo>
                  <a:pt x="859" y="1"/>
                </a:lnTo>
                <a:lnTo>
                  <a:pt x="859" y="1"/>
                </a:lnTo>
                <a:lnTo>
                  <a:pt x="860" y="0"/>
                </a:lnTo>
                <a:lnTo>
                  <a:pt x="860" y="0"/>
                </a:lnTo>
                <a:lnTo>
                  <a:pt x="885" y="0"/>
                </a:lnTo>
                <a:lnTo>
                  <a:pt x="886" y="0"/>
                </a:lnTo>
                <a:lnTo>
                  <a:pt x="886" y="1"/>
                </a:lnTo>
                <a:lnTo>
                  <a:pt x="887" y="1"/>
                </a:lnTo>
                <a:lnTo>
                  <a:pt x="887" y="2"/>
                </a:lnTo>
                <a:lnTo>
                  <a:pt x="887" y="2"/>
                </a:lnTo>
                <a:lnTo>
                  <a:pt x="886" y="3"/>
                </a:lnTo>
                <a:lnTo>
                  <a:pt x="886" y="3"/>
                </a:lnTo>
                <a:lnTo>
                  <a:pt x="885" y="3"/>
                </a:lnTo>
                <a:lnTo>
                  <a:pt x="885" y="3"/>
                </a:lnTo>
                <a:close/>
                <a:moveTo>
                  <a:pt x="843" y="3"/>
                </a:moveTo>
                <a:lnTo>
                  <a:pt x="818" y="3"/>
                </a:lnTo>
                <a:lnTo>
                  <a:pt x="817" y="3"/>
                </a:lnTo>
                <a:lnTo>
                  <a:pt x="817" y="3"/>
                </a:lnTo>
                <a:lnTo>
                  <a:pt x="816" y="2"/>
                </a:lnTo>
                <a:lnTo>
                  <a:pt x="816" y="2"/>
                </a:lnTo>
                <a:lnTo>
                  <a:pt x="816" y="1"/>
                </a:lnTo>
                <a:lnTo>
                  <a:pt x="817" y="1"/>
                </a:lnTo>
                <a:lnTo>
                  <a:pt x="817" y="0"/>
                </a:lnTo>
                <a:lnTo>
                  <a:pt x="818" y="0"/>
                </a:lnTo>
                <a:lnTo>
                  <a:pt x="843" y="0"/>
                </a:lnTo>
                <a:lnTo>
                  <a:pt x="844" y="0"/>
                </a:lnTo>
                <a:lnTo>
                  <a:pt x="844" y="1"/>
                </a:lnTo>
                <a:lnTo>
                  <a:pt x="844" y="1"/>
                </a:lnTo>
                <a:lnTo>
                  <a:pt x="845" y="2"/>
                </a:lnTo>
                <a:lnTo>
                  <a:pt x="844" y="2"/>
                </a:lnTo>
                <a:lnTo>
                  <a:pt x="844" y="3"/>
                </a:lnTo>
                <a:lnTo>
                  <a:pt x="844" y="3"/>
                </a:lnTo>
                <a:lnTo>
                  <a:pt x="843" y="3"/>
                </a:lnTo>
                <a:lnTo>
                  <a:pt x="843" y="3"/>
                </a:lnTo>
                <a:close/>
                <a:moveTo>
                  <a:pt x="801" y="3"/>
                </a:moveTo>
                <a:lnTo>
                  <a:pt x="776" y="3"/>
                </a:lnTo>
                <a:lnTo>
                  <a:pt x="775" y="3"/>
                </a:lnTo>
                <a:lnTo>
                  <a:pt x="774" y="3"/>
                </a:lnTo>
                <a:lnTo>
                  <a:pt x="774" y="2"/>
                </a:lnTo>
                <a:lnTo>
                  <a:pt x="774" y="2"/>
                </a:lnTo>
                <a:lnTo>
                  <a:pt x="774" y="1"/>
                </a:lnTo>
                <a:lnTo>
                  <a:pt x="774" y="1"/>
                </a:lnTo>
                <a:lnTo>
                  <a:pt x="775" y="0"/>
                </a:lnTo>
                <a:lnTo>
                  <a:pt x="776" y="0"/>
                </a:lnTo>
                <a:lnTo>
                  <a:pt x="801" y="0"/>
                </a:lnTo>
                <a:lnTo>
                  <a:pt x="801" y="0"/>
                </a:lnTo>
                <a:lnTo>
                  <a:pt x="802" y="1"/>
                </a:lnTo>
                <a:lnTo>
                  <a:pt x="802" y="1"/>
                </a:lnTo>
                <a:lnTo>
                  <a:pt x="802" y="2"/>
                </a:lnTo>
                <a:lnTo>
                  <a:pt x="802" y="2"/>
                </a:lnTo>
                <a:lnTo>
                  <a:pt x="802" y="3"/>
                </a:lnTo>
                <a:lnTo>
                  <a:pt x="801" y="3"/>
                </a:lnTo>
                <a:lnTo>
                  <a:pt x="801" y="3"/>
                </a:lnTo>
                <a:lnTo>
                  <a:pt x="801" y="3"/>
                </a:lnTo>
                <a:close/>
                <a:moveTo>
                  <a:pt x="758" y="3"/>
                </a:moveTo>
                <a:lnTo>
                  <a:pt x="733" y="3"/>
                </a:lnTo>
                <a:lnTo>
                  <a:pt x="732" y="3"/>
                </a:lnTo>
                <a:lnTo>
                  <a:pt x="732" y="3"/>
                </a:lnTo>
                <a:lnTo>
                  <a:pt x="732" y="2"/>
                </a:lnTo>
                <a:lnTo>
                  <a:pt x="731" y="2"/>
                </a:lnTo>
                <a:lnTo>
                  <a:pt x="732" y="1"/>
                </a:lnTo>
                <a:lnTo>
                  <a:pt x="732" y="1"/>
                </a:lnTo>
                <a:lnTo>
                  <a:pt x="732" y="0"/>
                </a:lnTo>
                <a:lnTo>
                  <a:pt x="733" y="0"/>
                </a:lnTo>
                <a:lnTo>
                  <a:pt x="758" y="0"/>
                </a:lnTo>
                <a:lnTo>
                  <a:pt x="759" y="0"/>
                </a:lnTo>
                <a:lnTo>
                  <a:pt x="759" y="1"/>
                </a:lnTo>
                <a:lnTo>
                  <a:pt x="760" y="1"/>
                </a:lnTo>
                <a:lnTo>
                  <a:pt x="760" y="2"/>
                </a:lnTo>
                <a:lnTo>
                  <a:pt x="760" y="2"/>
                </a:lnTo>
                <a:lnTo>
                  <a:pt x="759" y="3"/>
                </a:lnTo>
                <a:lnTo>
                  <a:pt x="759" y="3"/>
                </a:lnTo>
                <a:lnTo>
                  <a:pt x="758" y="3"/>
                </a:lnTo>
                <a:lnTo>
                  <a:pt x="758" y="3"/>
                </a:lnTo>
                <a:close/>
                <a:moveTo>
                  <a:pt x="716" y="3"/>
                </a:moveTo>
                <a:lnTo>
                  <a:pt x="691" y="3"/>
                </a:lnTo>
                <a:lnTo>
                  <a:pt x="690" y="3"/>
                </a:lnTo>
                <a:lnTo>
                  <a:pt x="690" y="3"/>
                </a:lnTo>
                <a:lnTo>
                  <a:pt x="689" y="2"/>
                </a:lnTo>
                <a:lnTo>
                  <a:pt x="689" y="2"/>
                </a:lnTo>
                <a:lnTo>
                  <a:pt x="689" y="1"/>
                </a:lnTo>
                <a:lnTo>
                  <a:pt x="690" y="1"/>
                </a:lnTo>
                <a:lnTo>
                  <a:pt x="690" y="0"/>
                </a:lnTo>
                <a:lnTo>
                  <a:pt x="691" y="0"/>
                </a:lnTo>
                <a:lnTo>
                  <a:pt x="716" y="0"/>
                </a:lnTo>
                <a:lnTo>
                  <a:pt x="716" y="0"/>
                </a:lnTo>
                <a:lnTo>
                  <a:pt x="717" y="1"/>
                </a:lnTo>
                <a:lnTo>
                  <a:pt x="717" y="1"/>
                </a:lnTo>
                <a:lnTo>
                  <a:pt x="717" y="2"/>
                </a:lnTo>
                <a:lnTo>
                  <a:pt x="717" y="2"/>
                </a:lnTo>
                <a:lnTo>
                  <a:pt x="717" y="3"/>
                </a:lnTo>
                <a:lnTo>
                  <a:pt x="716" y="3"/>
                </a:lnTo>
                <a:lnTo>
                  <a:pt x="716" y="3"/>
                </a:lnTo>
                <a:lnTo>
                  <a:pt x="716" y="3"/>
                </a:lnTo>
                <a:close/>
                <a:moveTo>
                  <a:pt x="673" y="3"/>
                </a:moveTo>
                <a:lnTo>
                  <a:pt x="648" y="3"/>
                </a:lnTo>
                <a:lnTo>
                  <a:pt x="648" y="3"/>
                </a:lnTo>
                <a:lnTo>
                  <a:pt x="647" y="3"/>
                </a:lnTo>
                <a:lnTo>
                  <a:pt x="647" y="2"/>
                </a:lnTo>
                <a:lnTo>
                  <a:pt x="647" y="2"/>
                </a:lnTo>
                <a:lnTo>
                  <a:pt x="647" y="1"/>
                </a:lnTo>
                <a:lnTo>
                  <a:pt x="647" y="1"/>
                </a:lnTo>
                <a:lnTo>
                  <a:pt x="648" y="0"/>
                </a:lnTo>
                <a:lnTo>
                  <a:pt x="648" y="0"/>
                </a:lnTo>
                <a:lnTo>
                  <a:pt x="673" y="0"/>
                </a:lnTo>
                <a:lnTo>
                  <a:pt x="674" y="0"/>
                </a:lnTo>
                <a:lnTo>
                  <a:pt x="674" y="1"/>
                </a:lnTo>
                <a:lnTo>
                  <a:pt x="675" y="1"/>
                </a:lnTo>
                <a:lnTo>
                  <a:pt x="675" y="2"/>
                </a:lnTo>
                <a:lnTo>
                  <a:pt x="675" y="2"/>
                </a:lnTo>
                <a:lnTo>
                  <a:pt x="674" y="3"/>
                </a:lnTo>
                <a:lnTo>
                  <a:pt x="674" y="3"/>
                </a:lnTo>
                <a:lnTo>
                  <a:pt x="673" y="3"/>
                </a:lnTo>
                <a:lnTo>
                  <a:pt x="673" y="3"/>
                </a:lnTo>
                <a:close/>
                <a:moveTo>
                  <a:pt x="631" y="3"/>
                </a:moveTo>
                <a:lnTo>
                  <a:pt x="606" y="3"/>
                </a:lnTo>
                <a:lnTo>
                  <a:pt x="605" y="3"/>
                </a:lnTo>
                <a:lnTo>
                  <a:pt x="605" y="3"/>
                </a:lnTo>
                <a:lnTo>
                  <a:pt x="604" y="2"/>
                </a:lnTo>
                <a:lnTo>
                  <a:pt x="605" y="1"/>
                </a:lnTo>
                <a:lnTo>
                  <a:pt x="605" y="0"/>
                </a:lnTo>
                <a:lnTo>
                  <a:pt x="606" y="0"/>
                </a:lnTo>
                <a:lnTo>
                  <a:pt x="631" y="0"/>
                </a:lnTo>
                <a:lnTo>
                  <a:pt x="632" y="0"/>
                </a:lnTo>
                <a:lnTo>
                  <a:pt x="632" y="1"/>
                </a:lnTo>
                <a:lnTo>
                  <a:pt x="632" y="1"/>
                </a:lnTo>
                <a:lnTo>
                  <a:pt x="633" y="2"/>
                </a:lnTo>
                <a:lnTo>
                  <a:pt x="632" y="2"/>
                </a:lnTo>
                <a:lnTo>
                  <a:pt x="632" y="3"/>
                </a:lnTo>
                <a:lnTo>
                  <a:pt x="632" y="3"/>
                </a:lnTo>
                <a:lnTo>
                  <a:pt x="631" y="3"/>
                </a:lnTo>
                <a:lnTo>
                  <a:pt x="631" y="3"/>
                </a:lnTo>
                <a:close/>
                <a:moveTo>
                  <a:pt x="588" y="3"/>
                </a:moveTo>
                <a:lnTo>
                  <a:pt x="563" y="3"/>
                </a:lnTo>
                <a:lnTo>
                  <a:pt x="563" y="3"/>
                </a:lnTo>
                <a:lnTo>
                  <a:pt x="562" y="3"/>
                </a:lnTo>
                <a:lnTo>
                  <a:pt x="562" y="2"/>
                </a:lnTo>
                <a:lnTo>
                  <a:pt x="562" y="2"/>
                </a:lnTo>
                <a:lnTo>
                  <a:pt x="562" y="1"/>
                </a:lnTo>
                <a:lnTo>
                  <a:pt x="562" y="1"/>
                </a:lnTo>
                <a:lnTo>
                  <a:pt x="563" y="0"/>
                </a:lnTo>
                <a:lnTo>
                  <a:pt x="563" y="0"/>
                </a:lnTo>
                <a:lnTo>
                  <a:pt x="588" y="0"/>
                </a:lnTo>
                <a:lnTo>
                  <a:pt x="589" y="0"/>
                </a:lnTo>
                <a:lnTo>
                  <a:pt x="590" y="1"/>
                </a:lnTo>
                <a:lnTo>
                  <a:pt x="590" y="2"/>
                </a:lnTo>
                <a:lnTo>
                  <a:pt x="590" y="3"/>
                </a:lnTo>
                <a:lnTo>
                  <a:pt x="589" y="3"/>
                </a:lnTo>
                <a:lnTo>
                  <a:pt x="588" y="3"/>
                </a:lnTo>
                <a:lnTo>
                  <a:pt x="588" y="3"/>
                </a:lnTo>
                <a:close/>
                <a:moveTo>
                  <a:pt x="546" y="3"/>
                </a:moveTo>
                <a:lnTo>
                  <a:pt x="521" y="3"/>
                </a:lnTo>
                <a:lnTo>
                  <a:pt x="520" y="3"/>
                </a:lnTo>
                <a:lnTo>
                  <a:pt x="520" y="3"/>
                </a:lnTo>
                <a:lnTo>
                  <a:pt x="520" y="2"/>
                </a:lnTo>
                <a:lnTo>
                  <a:pt x="519" y="2"/>
                </a:lnTo>
                <a:lnTo>
                  <a:pt x="520" y="1"/>
                </a:lnTo>
                <a:lnTo>
                  <a:pt x="520" y="1"/>
                </a:lnTo>
                <a:lnTo>
                  <a:pt x="520" y="0"/>
                </a:lnTo>
                <a:lnTo>
                  <a:pt x="521" y="0"/>
                </a:lnTo>
                <a:lnTo>
                  <a:pt x="546" y="0"/>
                </a:lnTo>
                <a:lnTo>
                  <a:pt x="547" y="0"/>
                </a:lnTo>
                <a:lnTo>
                  <a:pt x="547" y="1"/>
                </a:lnTo>
                <a:lnTo>
                  <a:pt x="548" y="1"/>
                </a:lnTo>
                <a:lnTo>
                  <a:pt x="548" y="2"/>
                </a:lnTo>
                <a:lnTo>
                  <a:pt x="548" y="2"/>
                </a:lnTo>
                <a:lnTo>
                  <a:pt x="547" y="3"/>
                </a:lnTo>
                <a:lnTo>
                  <a:pt x="547" y="3"/>
                </a:lnTo>
                <a:lnTo>
                  <a:pt x="546" y="3"/>
                </a:lnTo>
                <a:lnTo>
                  <a:pt x="546" y="3"/>
                </a:lnTo>
                <a:close/>
                <a:moveTo>
                  <a:pt x="504" y="3"/>
                </a:moveTo>
                <a:lnTo>
                  <a:pt x="479" y="3"/>
                </a:lnTo>
                <a:lnTo>
                  <a:pt x="478" y="3"/>
                </a:lnTo>
                <a:lnTo>
                  <a:pt x="478" y="3"/>
                </a:lnTo>
                <a:lnTo>
                  <a:pt x="477" y="2"/>
                </a:lnTo>
                <a:lnTo>
                  <a:pt x="477" y="2"/>
                </a:lnTo>
                <a:lnTo>
                  <a:pt x="477" y="1"/>
                </a:lnTo>
                <a:lnTo>
                  <a:pt x="478" y="1"/>
                </a:lnTo>
                <a:lnTo>
                  <a:pt x="478" y="0"/>
                </a:lnTo>
                <a:lnTo>
                  <a:pt x="479" y="0"/>
                </a:lnTo>
                <a:lnTo>
                  <a:pt x="504" y="0"/>
                </a:lnTo>
                <a:lnTo>
                  <a:pt x="504" y="0"/>
                </a:lnTo>
                <a:lnTo>
                  <a:pt x="505" y="1"/>
                </a:lnTo>
                <a:lnTo>
                  <a:pt x="505" y="1"/>
                </a:lnTo>
                <a:lnTo>
                  <a:pt x="505" y="2"/>
                </a:lnTo>
                <a:lnTo>
                  <a:pt x="505" y="2"/>
                </a:lnTo>
                <a:lnTo>
                  <a:pt x="505" y="3"/>
                </a:lnTo>
                <a:lnTo>
                  <a:pt x="504" y="3"/>
                </a:lnTo>
                <a:lnTo>
                  <a:pt x="504" y="3"/>
                </a:lnTo>
                <a:lnTo>
                  <a:pt x="504" y="3"/>
                </a:lnTo>
                <a:close/>
                <a:moveTo>
                  <a:pt x="461" y="3"/>
                </a:moveTo>
                <a:lnTo>
                  <a:pt x="436" y="3"/>
                </a:lnTo>
                <a:lnTo>
                  <a:pt x="436" y="3"/>
                </a:lnTo>
                <a:lnTo>
                  <a:pt x="435" y="3"/>
                </a:lnTo>
                <a:lnTo>
                  <a:pt x="435" y="2"/>
                </a:lnTo>
                <a:lnTo>
                  <a:pt x="435" y="2"/>
                </a:lnTo>
                <a:lnTo>
                  <a:pt x="435" y="1"/>
                </a:lnTo>
                <a:lnTo>
                  <a:pt x="435" y="1"/>
                </a:lnTo>
                <a:lnTo>
                  <a:pt x="436" y="0"/>
                </a:lnTo>
                <a:lnTo>
                  <a:pt x="436" y="0"/>
                </a:lnTo>
                <a:lnTo>
                  <a:pt x="461" y="0"/>
                </a:lnTo>
                <a:lnTo>
                  <a:pt x="462" y="0"/>
                </a:lnTo>
                <a:lnTo>
                  <a:pt x="462" y="1"/>
                </a:lnTo>
                <a:lnTo>
                  <a:pt x="463" y="1"/>
                </a:lnTo>
                <a:lnTo>
                  <a:pt x="463" y="2"/>
                </a:lnTo>
                <a:lnTo>
                  <a:pt x="463" y="2"/>
                </a:lnTo>
                <a:lnTo>
                  <a:pt x="462" y="3"/>
                </a:lnTo>
                <a:lnTo>
                  <a:pt x="462" y="3"/>
                </a:lnTo>
                <a:lnTo>
                  <a:pt x="461" y="3"/>
                </a:lnTo>
                <a:lnTo>
                  <a:pt x="461" y="3"/>
                </a:lnTo>
                <a:close/>
                <a:moveTo>
                  <a:pt x="419" y="3"/>
                </a:moveTo>
                <a:lnTo>
                  <a:pt x="394" y="3"/>
                </a:lnTo>
                <a:lnTo>
                  <a:pt x="393" y="3"/>
                </a:lnTo>
                <a:lnTo>
                  <a:pt x="393" y="3"/>
                </a:lnTo>
                <a:lnTo>
                  <a:pt x="392" y="2"/>
                </a:lnTo>
                <a:lnTo>
                  <a:pt x="392" y="2"/>
                </a:lnTo>
                <a:lnTo>
                  <a:pt x="392" y="1"/>
                </a:lnTo>
                <a:lnTo>
                  <a:pt x="393" y="1"/>
                </a:lnTo>
                <a:lnTo>
                  <a:pt x="393" y="0"/>
                </a:lnTo>
                <a:lnTo>
                  <a:pt x="394" y="0"/>
                </a:lnTo>
                <a:lnTo>
                  <a:pt x="419" y="0"/>
                </a:lnTo>
                <a:lnTo>
                  <a:pt x="419" y="0"/>
                </a:lnTo>
                <a:lnTo>
                  <a:pt x="420" y="1"/>
                </a:lnTo>
                <a:lnTo>
                  <a:pt x="420" y="2"/>
                </a:lnTo>
                <a:lnTo>
                  <a:pt x="420" y="3"/>
                </a:lnTo>
                <a:lnTo>
                  <a:pt x="419" y="3"/>
                </a:lnTo>
                <a:lnTo>
                  <a:pt x="419" y="3"/>
                </a:lnTo>
                <a:lnTo>
                  <a:pt x="419" y="3"/>
                </a:lnTo>
                <a:close/>
                <a:moveTo>
                  <a:pt x="376" y="3"/>
                </a:moveTo>
                <a:lnTo>
                  <a:pt x="351" y="3"/>
                </a:lnTo>
                <a:lnTo>
                  <a:pt x="351" y="3"/>
                </a:lnTo>
                <a:lnTo>
                  <a:pt x="350" y="3"/>
                </a:lnTo>
                <a:lnTo>
                  <a:pt x="350" y="2"/>
                </a:lnTo>
                <a:lnTo>
                  <a:pt x="350" y="2"/>
                </a:lnTo>
                <a:lnTo>
                  <a:pt x="350" y="1"/>
                </a:lnTo>
                <a:lnTo>
                  <a:pt x="350" y="1"/>
                </a:lnTo>
                <a:lnTo>
                  <a:pt x="351" y="0"/>
                </a:lnTo>
                <a:lnTo>
                  <a:pt x="351" y="0"/>
                </a:lnTo>
                <a:lnTo>
                  <a:pt x="376" y="0"/>
                </a:lnTo>
                <a:lnTo>
                  <a:pt x="377" y="0"/>
                </a:lnTo>
                <a:lnTo>
                  <a:pt x="378" y="1"/>
                </a:lnTo>
                <a:lnTo>
                  <a:pt x="378" y="1"/>
                </a:lnTo>
                <a:lnTo>
                  <a:pt x="378" y="2"/>
                </a:lnTo>
                <a:lnTo>
                  <a:pt x="378" y="2"/>
                </a:lnTo>
                <a:lnTo>
                  <a:pt x="378" y="3"/>
                </a:lnTo>
                <a:lnTo>
                  <a:pt x="377" y="3"/>
                </a:lnTo>
                <a:lnTo>
                  <a:pt x="376" y="3"/>
                </a:lnTo>
                <a:lnTo>
                  <a:pt x="376" y="3"/>
                </a:lnTo>
                <a:close/>
                <a:moveTo>
                  <a:pt x="334" y="3"/>
                </a:moveTo>
                <a:lnTo>
                  <a:pt x="309" y="3"/>
                </a:lnTo>
                <a:lnTo>
                  <a:pt x="308" y="3"/>
                </a:lnTo>
                <a:lnTo>
                  <a:pt x="308" y="3"/>
                </a:lnTo>
                <a:lnTo>
                  <a:pt x="308" y="2"/>
                </a:lnTo>
                <a:lnTo>
                  <a:pt x="307" y="2"/>
                </a:lnTo>
                <a:lnTo>
                  <a:pt x="308" y="1"/>
                </a:lnTo>
                <a:lnTo>
                  <a:pt x="308" y="1"/>
                </a:lnTo>
                <a:lnTo>
                  <a:pt x="308" y="0"/>
                </a:lnTo>
                <a:lnTo>
                  <a:pt x="309" y="0"/>
                </a:lnTo>
                <a:lnTo>
                  <a:pt x="334" y="0"/>
                </a:lnTo>
                <a:lnTo>
                  <a:pt x="335" y="0"/>
                </a:lnTo>
                <a:lnTo>
                  <a:pt x="335" y="1"/>
                </a:lnTo>
                <a:lnTo>
                  <a:pt x="336" y="1"/>
                </a:lnTo>
                <a:lnTo>
                  <a:pt x="336" y="2"/>
                </a:lnTo>
                <a:lnTo>
                  <a:pt x="336" y="2"/>
                </a:lnTo>
                <a:lnTo>
                  <a:pt x="335" y="3"/>
                </a:lnTo>
                <a:lnTo>
                  <a:pt x="335" y="3"/>
                </a:lnTo>
                <a:lnTo>
                  <a:pt x="334" y="3"/>
                </a:lnTo>
                <a:lnTo>
                  <a:pt x="334" y="3"/>
                </a:lnTo>
                <a:close/>
                <a:moveTo>
                  <a:pt x="292" y="3"/>
                </a:moveTo>
                <a:lnTo>
                  <a:pt x="267" y="3"/>
                </a:lnTo>
                <a:lnTo>
                  <a:pt x="266" y="3"/>
                </a:lnTo>
                <a:lnTo>
                  <a:pt x="265" y="3"/>
                </a:lnTo>
                <a:lnTo>
                  <a:pt x="265" y="2"/>
                </a:lnTo>
                <a:lnTo>
                  <a:pt x="265" y="2"/>
                </a:lnTo>
                <a:lnTo>
                  <a:pt x="265" y="1"/>
                </a:lnTo>
                <a:lnTo>
                  <a:pt x="265" y="1"/>
                </a:lnTo>
                <a:lnTo>
                  <a:pt x="266" y="0"/>
                </a:lnTo>
                <a:lnTo>
                  <a:pt x="267" y="0"/>
                </a:lnTo>
                <a:lnTo>
                  <a:pt x="292" y="0"/>
                </a:lnTo>
                <a:lnTo>
                  <a:pt x="292" y="0"/>
                </a:lnTo>
                <a:lnTo>
                  <a:pt x="293" y="1"/>
                </a:lnTo>
                <a:lnTo>
                  <a:pt x="293" y="1"/>
                </a:lnTo>
                <a:lnTo>
                  <a:pt x="293" y="2"/>
                </a:lnTo>
                <a:lnTo>
                  <a:pt x="293" y="2"/>
                </a:lnTo>
                <a:lnTo>
                  <a:pt x="293" y="3"/>
                </a:lnTo>
                <a:lnTo>
                  <a:pt x="292" y="3"/>
                </a:lnTo>
                <a:lnTo>
                  <a:pt x="292" y="3"/>
                </a:lnTo>
                <a:lnTo>
                  <a:pt x="292" y="3"/>
                </a:lnTo>
                <a:close/>
                <a:moveTo>
                  <a:pt x="249" y="3"/>
                </a:moveTo>
                <a:lnTo>
                  <a:pt x="224" y="3"/>
                </a:lnTo>
                <a:lnTo>
                  <a:pt x="224" y="3"/>
                </a:lnTo>
                <a:lnTo>
                  <a:pt x="223" y="3"/>
                </a:lnTo>
                <a:lnTo>
                  <a:pt x="223" y="2"/>
                </a:lnTo>
                <a:lnTo>
                  <a:pt x="223" y="2"/>
                </a:lnTo>
                <a:lnTo>
                  <a:pt x="223" y="1"/>
                </a:lnTo>
                <a:lnTo>
                  <a:pt x="223" y="1"/>
                </a:lnTo>
                <a:lnTo>
                  <a:pt x="224" y="0"/>
                </a:lnTo>
                <a:lnTo>
                  <a:pt x="224" y="0"/>
                </a:lnTo>
                <a:lnTo>
                  <a:pt x="249" y="0"/>
                </a:lnTo>
                <a:lnTo>
                  <a:pt x="250" y="0"/>
                </a:lnTo>
                <a:lnTo>
                  <a:pt x="250" y="1"/>
                </a:lnTo>
                <a:lnTo>
                  <a:pt x="251" y="1"/>
                </a:lnTo>
                <a:lnTo>
                  <a:pt x="251" y="2"/>
                </a:lnTo>
                <a:lnTo>
                  <a:pt x="251" y="2"/>
                </a:lnTo>
                <a:lnTo>
                  <a:pt x="250" y="3"/>
                </a:lnTo>
                <a:lnTo>
                  <a:pt x="250" y="3"/>
                </a:lnTo>
                <a:lnTo>
                  <a:pt x="249" y="3"/>
                </a:lnTo>
                <a:lnTo>
                  <a:pt x="249" y="3"/>
                </a:lnTo>
                <a:close/>
                <a:moveTo>
                  <a:pt x="207" y="3"/>
                </a:moveTo>
                <a:lnTo>
                  <a:pt x="182" y="3"/>
                </a:lnTo>
                <a:lnTo>
                  <a:pt x="181" y="3"/>
                </a:lnTo>
                <a:lnTo>
                  <a:pt x="181" y="3"/>
                </a:lnTo>
                <a:lnTo>
                  <a:pt x="180" y="2"/>
                </a:lnTo>
                <a:lnTo>
                  <a:pt x="180" y="2"/>
                </a:lnTo>
                <a:lnTo>
                  <a:pt x="180" y="1"/>
                </a:lnTo>
                <a:lnTo>
                  <a:pt x="181" y="1"/>
                </a:lnTo>
                <a:lnTo>
                  <a:pt x="181" y="0"/>
                </a:lnTo>
                <a:lnTo>
                  <a:pt x="182" y="0"/>
                </a:lnTo>
                <a:lnTo>
                  <a:pt x="207" y="0"/>
                </a:lnTo>
                <a:lnTo>
                  <a:pt x="207" y="0"/>
                </a:lnTo>
                <a:lnTo>
                  <a:pt x="208" y="1"/>
                </a:lnTo>
                <a:lnTo>
                  <a:pt x="208" y="1"/>
                </a:lnTo>
                <a:lnTo>
                  <a:pt x="208" y="2"/>
                </a:lnTo>
                <a:lnTo>
                  <a:pt x="208" y="2"/>
                </a:lnTo>
                <a:lnTo>
                  <a:pt x="208" y="3"/>
                </a:lnTo>
                <a:lnTo>
                  <a:pt x="207" y="3"/>
                </a:lnTo>
                <a:lnTo>
                  <a:pt x="207" y="3"/>
                </a:lnTo>
                <a:lnTo>
                  <a:pt x="207" y="3"/>
                </a:lnTo>
                <a:close/>
                <a:moveTo>
                  <a:pt x="164" y="3"/>
                </a:moveTo>
                <a:lnTo>
                  <a:pt x="139" y="3"/>
                </a:lnTo>
                <a:lnTo>
                  <a:pt x="139" y="3"/>
                </a:lnTo>
                <a:lnTo>
                  <a:pt x="138" y="3"/>
                </a:lnTo>
                <a:lnTo>
                  <a:pt x="138" y="2"/>
                </a:lnTo>
                <a:lnTo>
                  <a:pt x="138" y="1"/>
                </a:lnTo>
                <a:lnTo>
                  <a:pt x="139" y="0"/>
                </a:lnTo>
                <a:lnTo>
                  <a:pt x="139" y="0"/>
                </a:lnTo>
                <a:lnTo>
                  <a:pt x="164" y="0"/>
                </a:lnTo>
                <a:lnTo>
                  <a:pt x="165" y="0"/>
                </a:lnTo>
                <a:lnTo>
                  <a:pt x="166" y="1"/>
                </a:lnTo>
                <a:lnTo>
                  <a:pt x="166" y="1"/>
                </a:lnTo>
                <a:lnTo>
                  <a:pt x="166" y="2"/>
                </a:lnTo>
                <a:lnTo>
                  <a:pt x="166" y="2"/>
                </a:lnTo>
                <a:lnTo>
                  <a:pt x="166" y="3"/>
                </a:lnTo>
                <a:lnTo>
                  <a:pt x="165" y="3"/>
                </a:lnTo>
                <a:lnTo>
                  <a:pt x="164" y="3"/>
                </a:lnTo>
                <a:lnTo>
                  <a:pt x="164" y="3"/>
                </a:lnTo>
                <a:close/>
                <a:moveTo>
                  <a:pt x="122" y="3"/>
                </a:moveTo>
                <a:lnTo>
                  <a:pt x="97" y="3"/>
                </a:lnTo>
                <a:lnTo>
                  <a:pt x="96" y="3"/>
                </a:lnTo>
                <a:lnTo>
                  <a:pt x="96" y="3"/>
                </a:lnTo>
                <a:lnTo>
                  <a:pt x="95" y="2"/>
                </a:lnTo>
                <a:lnTo>
                  <a:pt x="95" y="2"/>
                </a:lnTo>
                <a:lnTo>
                  <a:pt x="95" y="1"/>
                </a:lnTo>
                <a:lnTo>
                  <a:pt x="96" y="1"/>
                </a:lnTo>
                <a:lnTo>
                  <a:pt x="96" y="0"/>
                </a:lnTo>
                <a:lnTo>
                  <a:pt x="97" y="0"/>
                </a:lnTo>
                <a:lnTo>
                  <a:pt x="122" y="0"/>
                </a:lnTo>
                <a:lnTo>
                  <a:pt x="123" y="0"/>
                </a:lnTo>
                <a:lnTo>
                  <a:pt x="123" y="1"/>
                </a:lnTo>
                <a:lnTo>
                  <a:pt x="124" y="1"/>
                </a:lnTo>
                <a:lnTo>
                  <a:pt x="124" y="2"/>
                </a:lnTo>
                <a:lnTo>
                  <a:pt x="124" y="2"/>
                </a:lnTo>
                <a:lnTo>
                  <a:pt x="123" y="3"/>
                </a:lnTo>
                <a:lnTo>
                  <a:pt x="123" y="3"/>
                </a:lnTo>
                <a:lnTo>
                  <a:pt x="122" y="3"/>
                </a:lnTo>
                <a:lnTo>
                  <a:pt x="122" y="3"/>
                </a:lnTo>
                <a:close/>
                <a:moveTo>
                  <a:pt x="80" y="3"/>
                </a:moveTo>
                <a:lnTo>
                  <a:pt x="55" y="3"/>
                </a:lnTo>
                <a:lnTo>
                  <a:pt x="54" y="3"/>
                </a:lnTo>
                <a:lnTo>
                  <a:pt x="53" y="3"/>
                </a:lnTo>
                <a:lnTo>
                  <a:pt x="53" y="2"/>
                </a:lnTo>
                <a:lnTo>
                  <a:pt x="53" y="2"/>
                </a:lnTo>
                <a:lnTo>
                  <a:pt x="53" y="1"/>
                </a:lnTo>
                <a:lnTo>
                  <a:pt x="53" y="1"/>
                </a:lnTo>
                <a:lnTo>
                  <a:pt x="54" y="0"/>
                </a:lnTo>
                <a:lnTo>
                  <a:pt x="55" y="0"/>
                </a:lnTo>
                <a:lnTo>
                  <a:pt x="80" y="0"/>
                </a:lnTo>
                <a:lnTo>
                  <a:pt x="80" y="0"/>
                </a:lnTo>
                <a:lnTo>
                  <a:pt x="81" y="1"/>
                </a:lnTo>
                <a:lnTo>
                  <a:pt x="81" y="1"/>
                </a:lnTo>
                <a:lnTo>
                  <a:pt x="81" y="2"/>
                </a:lnTo>
                <a:lnTo>
                  <a:pt x="81" y="2"/>
                </a:lnTo>
                <a:lnTo>
                  <a:pt x="81" y="3"/>
                </a:lnTo>
                <a:lnTo>
                  <a:pt x="80" y="3"/>
                </a:lnTo>
                <a:lnTo>
                  <a:pt x="80" y="3"/>
                </a:lnTo>
                <a:lnTo>
                  <a:pt x="80" y="3"/>
                </a:lnTo>
                <a:close/>
                <a:moveTo>
                  <a:pt x="37" y="3"/>
                </a:moveTo>
                <a:lnTo>
                  <a:pt x="12" y="3"/>
                </a:lnTo>
                <a:lnTo>
                  <a:pt x="12" y="3"/>
                </a:lnTo>
                <a:lnTo>
                  <a:pt x="11" y="3"/>
                </a:lnTo>
                <a:lnTo>
                  <a:pt x="11" y="2"/>
                </a:lnTo>
                <a:lnTo>
                  <a:pt x="11" y="2"/>
                </a:lnTo>
                <a:lnTo>
                  <a:pt x="11" y="1"/>
                </a:lnTo>
                <a:lnTo>
                  <a:pt x="11" y="1"/>
                </a:lnTo>
                <a:lnTo>
                  <a:pt x="12" y="0"/>
                </a:lnTo>
                <a:lnTo>
                  <a:pt x="12" y="0"/>
                </a:lnTo>
                <a:lnTo>
                  <a:pt x="37" y="0"/>
                </a:lnTo>
                <a:lnTo>
                  <a:pt x="38" y="0"/>
                </a:lnTo>
                <a:lnTo>
                  <a:pt x="38" y="1"/>
                </a:lnTo>
                <a:lnTo>
                  <a:pt x="39" y="1"/>
                </a:lnTo>
                <a:lnTo>
                  <a:pt x="39" y="2"/>
                </a:lnTo>
                <a:lnTo>
                  <a:pt x="39" y="2"/>
                </a:lnTo>
                <a:lnTo>
                  <a:pt x="38" y="3"/>
                </a:lnTo>
                <a:lnTo>
                  <a:pt x="38" y="3"/>
                </a:lnTo>
                <a:lnTo>
                  <a:pt x="37" y="3"/>
                </a:lnTo>
                <a:lnTo>
                  <a:pt x="37" y="3"/>
                </a:lnTo>
                <a:close/>
              </a:path>
            </a:pathLst>
          </a:custGeom>
          <a:solidFill>
            <a:srgbClr val="000000"/>
          </a:solidFill>
          <a:ln w="25400">
            <a:solidFill>
              <a:srgbClr val="000000"/>
            </a:solidFill>
            <a:prstDash val="solid"/>
            <a:round/>
            <a:headEnd/>
            <a:tailEnd/>
          </a:ln>
        </p:spPr>
        <p:txBody>
          <a:bodyPr/>
          <a:lstStyle/>
          <a:p>
            <a:endParaRPr lang="en-US"/>
          </a:p>
        </p:txBody>
      </p:sp>
      <p:sp>
        <p:nvSpPr>
          <p:cNvPr id="313424" name="Rectangle 80">
            <a:extLst>
              <a:ext uri="{FF2B5EF4-FFF2-40B4-BE49-F238E27FC236}">
                <a16:creationId xmlns:a16="http://schemas.microsoft.com/office/drawing/2014/main" id="{F7E999F0-AA49-6D48-9035-C0C40D9429D6}"/>
              </a:ext>
            </a:extLst>
          </p:cNvPr>
          <p:cNvSpPr>
            <a:spLocks noChangeArrowheads="1"/>
          </p:cNvSpPr>
          <p:nvPr/>
        </p:nvSpPr>
        <p:spPr bwMode="auto">
          <a:xfrm>
            <a:off x="1944688" y="2525713"/>
            <a:ext cx="1014412" cy="438150"/>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425" name="Rectangle 81">
            <a:extLst>
              <a:ext uri="{FF2B5EF4-FFF2-40B4-BE49-F238E27FC236}">
                <a16:creationId xmlns:a16="http://schemas.microsoft.com/office/drawing/2014/main" id="{28E8E52A-79D2-1647-BD96-969EFE9EE585}"/>
              </a:ext>
            </a:extLst>
          </p:cNvPr>
          <p:cNvSpPr>
            <a:spLocks noChangeArrowheads="1"/>
          </p:cNvSpPr>
          <p:nvPr/>
        </p:nvSpPr>
        <p:spPr bwMode="auto">
          <a:xfrm>
            <a:off x="1838325" y="2525713"/>
            <a:ext cx="1120775" cy="43815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3426" name="Rectangle 82">
            <a:extLst>
              <a:ext uri="{FF2B5EF4-FFF2-40B4-BE49-F238E27FC236}">
                <a16:creationId xmlns:a16="http://schemas.microsoft.com/office/drawing/2014/main" id="{C0B3F7DA-0D46-0149-8DC3-25FA1C8161E5}"/>
              </a:ext>
            </a:extLst>
          </p:cNvPr>
          <p:cNvSpPr>
            <a:spLocks noChangeArrowheads="1"/>
          </p:cNvSpPr>
          <p:nvPr/>
        </p:nvSpPr>
        <p:spPr bwMode="auto">
          <a:xfrm>
            <a:off x="2287588" y="2574925"/>
            <a:ext cx="3048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dm :</a:t>
            </a:r>
            <a:endParaRPr lang="en-US" altLang="en-US" sz="2800" b="1">
              <a:solidFill>
                <a:schemeClr val="tx2"/>
              </a:solidFill>
              <a:latin typeface="Tahoma" panose="020B0604030504040204" pitchFamily="34" charset="0"/>
            </a:endParaRPr>
          </a:p>
        </p:txBody>
      </p:sp>
      <p:sp>
        <p:nvSpPr>
          <p:cNvPr id="313427" name="Rectangle 83">
            <a:extLst>
              <a:ext uri="{FF2B5EF4-FFF2-40B4-BE49-F238E27FC236}">
                <a16:creationId xmlns:a16="http://schemas.microsoft.com/office/drawing/2014/main" id="{F3D6F669-F0E9-0A47-830B-9D620B106925}"/>
              </a:ext>
            </a:extLst>
          </p:cNvPr>
          <p:cNvSpPr>
            <a:spLocks noChangeArrowheads="1"/>
          </p:cNvSpPr>
          <p:nvPr/>
        </p:nvSpPr>
        <p:spPr bwMode="auto">
          <a:xfrm>
            <a:off x="1924050" y="2741613"/>
            <a:ext cx="9652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DataManager</a:t>
            </a:r>
            <a:endParaRPr lang="en-US" altLang="en-US" sz="2800" b="1">
              <a:solidFill>
                <a:schemeClr val="tx2"/>
              </a:solidFill>
              <a:latin typeface="Tahoma" panose="020B0604030504040204" pitchFamily="34" charset="0"/>
            </a:endParaRPr>
          </a:p>
        </p:txBody>
      </p:sp>
      <p:sp>
        <p:nvSpPr>
          <p:cNvPr id="313428" name="Rectangle 84">
            <a:extLst>
              <a:ext uri="{FF2B5EF4-FFF2-40B4-BE49-F238E27FC236}">
                <a16:creationId xmlns:a16="http://schemas.microsoft.com/office/drawing/2014/main" id="{689FF2B5-C6CE-5346-902D-38B9D14DA3D4}"/>
              </a:ext>
            </a:extLst>
          </p:cNvPr>
          <p:cNvSpPr>
            <a:spLocks noChangeArrowheads="1"/>
          </p:cNvSpPr>
          <p:nvPr/>
        </p:nvSpPr>
        <p:spPr bwMode="auto">
          <a:xfrm>
            <a:off x="1944688" y="3619500"/>
            <a:ext cx="1014412" cy="438150"/>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429" name="Rectangle 85">
            <a:extLst>
              <a:ext uri="{FF2B5EF4-FFF2-40B4-BE49-F238E27FC236}">
                <a16:creationId xmlns:a16="http://schemas.microsoft.com/office/drawing/2014/main" id="{2DB3E546-E01F-7546-AD0A-D4C6CB4C7D77}"/>
              </a:ext>
            </a:extLst>
          </p:cNvPr>
          <p:cNvSpPr>
            <a:spLocks noChangeArrowheads="1"/>
          </p:cNvSpPr>
          <p:nvPr/>
        </p:nvSpPr>
        <p:spPr bwMode="auto">
          <a:xfrm>
            <a:off x="1773238" y="3619500"/>
            <a:ext cx="1300162" cy="43815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3430" name="Rectangle 86">
            <a:extLst>
              <a:ext uri="{FF2B5EF4-FFF2-40B4-BE49-F238E27FC236}">
                <a16:creationId xmlns:a16="http://schemas.microsoft.com/office/drawing/2014/main" id="{BAD29225-2370-8443-AEC2-15853CA3F18C}"/>
              </a:ext>
            </a:extLst>
          </p:cNvPr>
          <p:cNvSpPr>
            <a:spLocks noChangeArrowheads="1"/>
          </p:cNvSpPr>
          <p:nvPr/>
        </p:nvSpPr>
        <p:spPr bwMode="auto">
          <a:xfrm>
            <a:off x="1938338" y="3668713"/>
            <a:ext cx="10160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MOP : Mission</a:t>
            </a:r>
            <a:endParaRPr lang="en-US" altLang="en-US" sz="2800" b="1">
              <a:solidFill>
                <a:schemeClr val="tx2"/>
              </a:solidFill>
              <a:latin typeface="Tahoma" panose="020B0604030504040204" pitchFamily="34" charset="0"/>
            </a:endParaRPr>
          </a:p>
        </p:txBody>
      </p:sp>
      <p:sp>
        <p:nvSpPr>
          <p:cNvPr id="313431" name="Rectangle 87">
            <a:extLst>
              <a:ext uri="{FF2B5EF4-FFF2-40B4-BE49-F238E27FC236}">
                <a16:creationId xmlns:a16="http://schemas.microsoft.com/office/drawing/2014/main" id="{2B788C2C-38F5-BE41-B394-3B4501A3274B}"/>
              </a:ext>
            </a:extLst>
          </p:cNvPr>
          <p:cNvSpPr>
            <a:spLocks noChangeArrowheads="1"/>
          </p:cNvSpPr>
          <p:nvPr/>
        </p:nvSpPr>
        <p:spPr bwMode="auto">
          <a:xfrm>
            <a:off x="1978025" y="3835400"/>
            <a:ext cx="9144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OpsPlanning</a:t>
            </a:r>
            <a:endParaRPr lang="en-US" altLang="en-US" sz="2800" b="1">
              <a:solidFill>
                <a:schemeClr val="tx2"/>
              </a:solidFill>
              <a:latin typeface="Tahoma" panose="020B0604030504040204" pitchFamily="34" charset="0"/>
            </a:endParaRPr>
          </a:p>
        </p:txBody>
      </p:sp>
      <p:sp>
        <p:nvSpPr>
          <p:cNvPr id="313432" name="Line 88">
            <a:extLst>
              <a:ext uri="{FF2B5EF4-FFF2-40B4-BE49-F238E27FC236}">
                <a16:creationId xmlns:a16="http://schemas.microsoft.com/office/drawing/2014/main" id="{AE591494-B37C-BB41-B819-E262B5A692E8}"/>
              </a:ext>
            </a:extLst>
          </p:cNvPr>
          <p:cNvSpPr>
            <a:spLocks noChangeShapeType="1"/>
          </p:cNvSpPr>
          <p:nvPr/>
        </p:nvSpPr>
        <p:spPr bwMode="auto">
          <a:xfrm>
            <a:off x="2452688" y="2963863"/>
            <a:ext cx="1587" cy="65563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437" name="Rectangle 93">
            <a:extLst>
              <a:ext uri="{FF2B5EF4-FFF2-40B4-BE49-F238E27FC236}">
                <a16:creationId xmlns:a16="http://schemas.microsoft.com/office/drawing/2014/main" id="{7C30D57F-2D36-D94F-882D-5D936EBC614F}"/>
              </a:ext>
            </a:extLst>
          </p:cNvPr>
          <p:cNvSpPr>
            <a:spLocks noChangeArrowheads="1"/>
          </p:cNvSpPr>
          <p:nvPr/>
        </p:nvSpPr>
        <p:spPr bwMode="auto">
          <a:xfrm>
            <a:off x="1944688" y="4649788"/>
            <a:ext cx="1014412" cy="438150"/>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438" name="Rectangle 94">
            <a:extLst>
              <a:ext uri="{FF2B5EF4-FFF2-40B4-BE49-F238E27FC236}">
                <a16:creationId xmlns:a16="http://schemas.microsoft.com/office/drawing/2014/main" id="{9736E4AB-2A64-DE46-B7AD-55A99E440818}"/>
              </a:ext>
            </a:extLst>
          </p:cNvPr>
          <p:cNvSpPr>
            <a:spLocks noChangeArrowheads="1"/>
          </p:cNvSpPr>
          <p:nvPr/>
        </p:nvSpPr>
        <p:spPr bwMode="auto">
          <a:xfrm>
            <a:off x="1639888" y="4545013"/>
            <a:ext cx="1319212" cy="43815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3439" name="Rectangle 95">
            <a:extLst>
              <a:ext uri="{FF2B5EF4-FFF2-40B4-BE49-F238E27FC236}">
                <a16:creationId xmlns:a16="http://schemas.microsoft.com/office/drawing/2014/main" id="{D87F6D17-E596-B243-BE58-0531DDAFFABE}"/>
              </a:ext>
            </a:extLst>
          </p:cNvPr>
          <p:cNvSpPr>
            <a:spLocks noChangeArrowheads="1"/>
          </p:cNvSpPr>
          <p:nvPr/>
        </p:nvSpPr>
        <p:spPr bwMode="auto">
          <a:xfrm>
            <a:off x="2127250" y="4592638"/>
            <a:ext cx="2794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SC :</a:t>
            </a:r>
            <a:endParaRPr lang="en-US" altLang="en-US" sz="2800" b="1">
              <a:solidFill>
                <a:schemeClr val="tx2"/>
              </a:solidFill>
              <a:latin typeface="Tahoma" panose="020B0604030504040204" pitchFamily="34" charset="0"/>
            </a:endParaRPr>
          </a:p>
        </p:txBody>
      </p:sp>
      <p:sp>
        <p:nvSpPr>
          <p:cNvPr id="313440" name="Rectangle 96">
            <a:extLst>
              <a:ext uri="{FF2B5EF4-FFF2-40B4-BE49-F238E27FC236}">
                <a16:creationId xmlns:a16="http://schemas.microsoft.com/office/drawing/2014/main" id="{758656A3-0049-2E4E-BE7A-B4CC30EF8196}"/>
              </a:ext>
            </a:extLst>
          </p:cNvPr>
          <p:cNvSpPr>
            <a:spLocks noChangeArrowheads="1"/>
          </p:cNvSpPr>
          <p:nvPr/>
        </p:nvSpPr>
        <p:spPr bwMode="auto">
          <a:xfrm>
            <a:off x="1911350" y="4760913"/>
            <a:ext cx="7874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SendCmnd</a:t>
            </a:r>
            <a:endParaRPr lang="en-US" altLang="en-US" sz="2800" b="1">
              <a:solidFill>
                <a:schemeClr val="tx2"/>
              </a:solidFill>
              <a:latin typeface="Tahoma" panose="020B0604030504040204" pitchFamily="34" charset="0"/>
            </a:endParaRPr>
          </a:p>
        </p:txBody>
      </p:sp>
      <p:sp>
        <p:nvSpPr>
          <p:cNvPr id="313441" name="Line 97">
            <a:extLst>
              <a:ext uri="{FF2B5EF4-FFF2-40B4-BE49-F238E27FC236}">
                <a16:creationId xmlns:a16="http://schemas.microsoft.com/office/drawing/2014/main" id="{9302242A-96A3-594E-B9FD-8202A3F0A69C}"/>
              </a:ext>
            </a:extLst>
          </p:cNvPr>
          <p:cNvSpPr>
            <a:spLocks noChangeShapeType="1"/>
          </p:cNvSpPr>
          <p:nvPr/>
        </p:nvSpPr>
        <p:spPr bwMode="auto">
          <a:xfrm flipV="1">
            <a:off x="2309813" y="4057650"/>
            <a:ext cx="1587" cy="59213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442" name="Rectangle 98">
            <a:extLst>
              <a:ext uri="{FF2B5EF4-FFF2-40B4-BE49-F238E27FC236}">
                <a16:creationId xmlns:a16="http://schemas.microsoft.com/office/drawing/2014/main" id="{1A31B03C-C9D4-C04F-9B15-EF777DDFAF78}"/>
              </a:ext>
            </a:extLst>
          </p:cNvPr>
          <p:cNvSpPr>
            <a:spLocks noChangeArrowheads="1"/>
          </p:cNvSpPr>
          <p:nvPr/>
        </p:nvSpPr>
        <p:spPr bwMode="auto">
          <a:xfrm>
            <a:off x="2417763" y="5032375"/>
            <a:ext cx="125412" cy="1095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443" name="Rectangle 99">
            <a:extLst>
              <a:ext uri="{FF2B5EF4-FFF2-40B4-BE49-F238E27FC236}">
                <a16:creationId xmlns:a16="http://schemas.microsoft.com/office/drawing/2014/main" id="{B510D459-1015-DC43-A4D9-1C9A1D8982C2}"/>
              </a:ext>
            </a:extLst>
          </p:cNvPr>
          <p:cNvSpPr>
            <a:spLocks noChangeArrowheads="1"/>
          </p:cNvSpPr>
          <p:nvPr/>
        </p:nvSpPr>
        <p:spPr bwMode="auto">
          <a:xfrm>
            <a:off x="2895600" y="4602163"/>
            <a:ext cx="125413" cy="109537"/>
          </a:xfrm>
          <a:prstGeom prst="rect">
            <a:avLst/>
          </a:prstGeom>
          <a:solidFill>
            <a:schemeClr val="bg1"/>
          </a:solidFill>
          <a:ln w="25400">
            <a:solidFill>
              <a:srgbClr val="000000"/>
            </a:solidFill>
            <a:miter lim="800000"/>
            <a:headEnd/>
            <a:tailEnd/>
          </a:ln>
        </p:spPr>
        <p:txBody>
          <a:bodyPr/>
          <a:lstStyle/>
          <a:p>
            <a:endParaRPr lang="en-US"/>
          </a:p>
        </p:txBody>
      </p:sp>
      <p:sp>
        <p:nvSpPr>
          <p:cNvPr id="313444" name="Rectangle 100">
            <a:extLst>
              <a:ext uri="{FF2B5EF4-FFF2-40B4-BE49-F238E27FC236}">
                <a16:creationId xmlns:a16="http://schemas.microsoft.com/office/drawing/2014/main" id="{A9356A74-8AD9-7C4F-8ABF-0991E8218AF3}"/>
              </a:ext>
            </a:extLst>
          </p:cNvPr>
          <p:cNvSpPr>
            <a:spLocks noChangeArrowheads="1"/>
          </p:cNvSpPr>
          <p:nvPr/>
        </p:nvSpPr>
        <p:spPr bwMode="auto">
          <a:xfrm>
            <a:off x="2895600" y="4813300"/>
            <a:ext cx="127000" cy="1095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447" name="Rectangle 103">
            <a:extLst>
              <a:ext uri="{FF2B5EF4-FFF2-40B4-BE49-F238E27FC236}">
                <a16:creationId xmlns:a16="http://schemas.microsoft.com/office/drawing/2014/main" id="{C90EDA20-DA86-A44B-84EB-7BB330C2F064}"/>
              </a:ext>
            </a:extLst>
          </p:cNvPr>
          <p:cNvSpPr>
            <a:spLocks noChangeArrowheads="1"/>
          </p:cNvSpPr>
          <p:nvPr/>
        </p:nvSpPr>
        <p:spPr bwMode="auto">
          <a:xfrm>
            <a:off x="2246313" y="4002088"/>
            <a:ext cx="125412" cy="109537"/>
          </a:xfrm>
          <a:prstGeom prst="rect">
            <a:avLst/>
          </a:prstGeom>
          <a:solidFill>
            <a:schemeClr val="bg1"/>
          </a:solidFill>
          <a:ln w="25400">
            <a:solidFill>
              <a:srgbClr val="000000"/>
            </a:solidFill>
            <a:miter lim="800000"/>
            <a:headEnd/>
            <a:tailEnd/>
          </a:ln>
        </p:spPr>
        <p:txBody>
          <a:bodyPr/>
          <a:lstStyle/>
          <a:p>
            <a:endParaRPr lang="en-US"/>
          </a:p>
        </p:txBody>
      </p:sp>
      <p:sp>
        <p:nvSpPr>
          <p:cNvPr id="313448" name="Rectangle 104">
            <a:extLst>
              <a:ext uri="{FF2B5EF4-FFF2-40B4-BE49-F238E27FC236}">
                <a16:creationId xmlns:a16="http://schemas.microsoft.com/office/drawing/2014/main" id="{1857E80E-FB89-FE4D-BD2B-C82CF3E11B11}"/>
              </a:ext>
            </a:extLst>
          </p:cNvPr>
          <p:cNvSpPr>
            <a:spLocks noChangeArrowheads="1"/>
          </p:cNvSpPr>
          <p:nvPr/>
        </p:nvSpPr>
        <p:spPr bwMode="auto">
          <a:xfrm>
            <a:off x="2389188" y="3565525"/>
            <a:ext cx="125412" cy="1095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449" name="Rectangle 105">
            <a:extLst>
              <a:ext uri="{FF2B5EF4-FFF2-40B4-BE49-F238E27FC236}">
                <a16:creationId xmlns:a16="http://schemas.microsoft.com/office/drawing/2014/main" id="{E15998AD-BA13-8C4F-A2B2-394DA857DE99}"/>
              </a:ext>
            </a:extLst>
          </p:cNvPr>
          <p:cNvSpPr>
            <a:spLocks noChangeArrowheads="1"/>
          </p:cNvSpPr>
          <p:nvPr/>
        </p:nvSpPr>
        <p:spPr bwMode="auto">
          <a:xfrm>
            <a:off x="2389188" y="3565525"/>
            <a:ext cx="125412" cy="1095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3450" name="Rectangle 106">
            <a:extLst>
              <a:ext uri="{FF2B5EF4-FFF2-40B4-BE49-F238E27FC236}">
                <a16:creationId xmlns:a16="http://schemas.microsoft.com/office/drawing/2014/main" id="{A3FACC4D-F59D-2642-A44B-CF1454DC7397}"/>
              </a:ext>
            </a:extLst>
          </p:cNvPr>
          <p:cNvSpPr>
            <a:spLocks noChangeArrowheads="1"/>
          </p:cNvSpPr>
          <p:nvPr/>
        </p:nvSpPr>
        <p:spPr bwMode="auto">
          <a:xfrm>
            <a:off x="2389188" y="2908300"/>
            <a:ext cx="125412" cy="1095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451" name="Rectangle 107">
            <a:extLst>
              <a:ext uri="{FF2B5EF4-FFF2-40B4-BE49-F238E27FC236}">
                <a16:creationId xmlns:a16="http://schemas.microsoft.com/office/drawing/2014/main" id="{D08307DA-C034-2343-A681-FEE16C27E066}"/>
              </a:ext>
            </a:extLst>
          </p:cNvPr>
          <p:cNvSpPr>
            <a:spLocks noChangeArrowheads="1"/>
          </p:cNvSpPr>
          <p:nvPr/>
        </p:nvSpPr>
        <p:spPr bwMode="auto">
          <a:xfrm>
            <a:off x="2389188" y="2908300"/>
            <a:ext cx="125412" cy="1095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3452" name="Rectangle 108">
            <a:extLst>
              <a:ext uri="{FF2B5EF4-FFF2-40B4-BE49-F238E27FC236}">
                <a16:creationId xmlns:a16="http://schemas.microsoft.com/office/drawing/2014/main" id="{C11061A9-F2A5-5C42-84EB-EBF510EA2F9C}"/>
              </a:ext>
            </a:extLst>
          </p:cNvPr>
          <p:cNvSpPr>
            <a:spLocks noChangeArrowheads="1"/>
          </p:cNvSpPr>
          <p:nvPr/>
        </p:nvSpPr>
        <p:spPr bwMode="auto">
          <a:xfrm>
            <a:off x="2895600" y="2690813"/>
            <a:ext cx="127000" cy="10953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453" name="Rectangle 109">
            <a:extLst>
              <a:ext uri="{FF2B5EF4-FFF2-40B4-BE49-F238E27FC236}">
                <a16:creationId xmlns:a16="http://schemas.microsoft.com/office/drawing/2014/main" id="{6D096C4A-177D-5F4E-B329-061DFA264C97}"/>
              </a:ext>
            </a:extLst>
          </p:cNvPr>
          <p:cNvSpPr>
            <a:spLocks noChangeArrowheads="1"/>
          </p:cNvSpPr>
          <p:nvPr/>
        </p:nvSpPr>
        <p:spPr bwMode="auto">
          <a:xfrm>
            <a:off x="2895600" y="2690813"/>
            <a:ext cx="127000" cy="10953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3455" name="Rectangle 111">
            <a:extLst>
              <a:ext uri="{FF2B5EF4-FFF2-40B4-BE49-F238E27FC236}">
                <a16:creationId xmlns:a16="http://schemas.microsoft.com/office/drawing/2014/main" id="{27A10639-A839-DE41-BB93-7658AF6E6B77}"/>
              </a:ext>
            </a:extLst>
          </p:cNvPr>
          <p:cNvSpPr>
            <a:spLocks noChangeArrowheads="1"/>
          </p:cNvSpPr>
          <p:nvPr/>
        </p:nvSpPr>
        <p:spPr bwMode="auto">
          <a:xfrm>
            <a:off x="2246313" y="4491038"/>
            <a:ext cx="125412" cy="107950"/>
          </a:xfrm>
          <a:prstGeom prst="rect">
            <a:avLst/>
          </a:prstGeom>
          <a:solidFill>
            <a:schemeClr val="bg1"/>
          </a:solidFill>
          <a:ln w="25400">
            <a:solidFill>
              <a:srgbClr val="000000"/>
            </a:solidFill>
            <a:miter lim="800000"/>
            <a:headEnd/>
            <a:tailEnd/>
          </a:ln>
        </p:spPr>
        <p:txBody>
          <a:bodyPr/>
          <a:lstStyle/>
          <a:p>
            <a:endParaRPr lang="en-US"/>
          </a:p>
        </p:txBody>
      </p:sp>
      <p:sp>
        <p:nvSpPr>
          <p:cNvPr id="313456" name="Rectangle 112">
            <a:extLst>
              <a:ext uri="{FF2B5EF4-FFF2-40B4-BE49-F238E27FC236}">
                <a16:creationId xmlns:a16="http://schemas.microsoft.com/office/drawing/2014/main" id="{52BB4150-1E69-C44B-A162-D8259D7857A7}"/>
              </a:ext>
            </a:extLst>
          </p:cNvPr>
          <p:cNvSpPr>
            <a:spLocks noChangeArrowheads="1"/>
          </p:cNvSpPr>
          <p:nvPr/>
        </p:nvSpPr>
        <p:spPr bwMode="auto">
          <a:xfrm>
            <a:off x="1470025" y="4318000"/>
            <a:ext cx="7620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Cmnd Port</a:t>
            </a:r>
          </a:p>
        </p:txBody>
      </p:sp>
      <p:sp>
        <p:nvSpPr>
          <p:cNvPr id="313457" name="Rectangle 113">
            <a:extLst>
              <a:ext uri="{FF2B5EF4-FFF2-40B4-BE49-F238E27FC236}">
                <a16:creationId xmlns:a16="http://schemas.microsoft.com/office/drawing/2014/main" id="{61AE3BAF-E877-F541-A916-C30C0A006E07}"/>
              </a:ext>
            </a:extLst>
          </p:cNvPr>
          <p:cNvSpPr>
            <a:spLocks noChangeArrowheads="1"/>
          </p:cNvSpPr>
          <p:nvPr/>
        </p:nvSpPr>
        <p:spPr bwMode="auto">
          <a:xfrm>
            <a:off x="1831975" y="3141663"/>
            <a:ext cx="522288" cy="14128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458" name="Line 114">
            <a:extLst>
              <a:ext uri="{FF2B5EF4-FFF2-40B4-BE49-F238E27FC236}">
                <a16:creationId xmlns:a16="http://schemas.microsoft.com/office/drawing/2014/main" id="{9EDBBF4B-8E01-EE4B-AB6D-EEE9E7CC715B}"/>
              </a:ext>
            </a:extLst>
          </p:cNvPr>
          <p:cNvSpPr>
            <a:spLocks noChangeShapeType="1"/>
          </p:cNvSpPr>
          <p:nvPr/>
        </p:nvSpPr>
        <p:spPr bwMode="auto">
          <a:xfrm flipH="1">
            <a:off x="3035300" y="2744788"/>
            <a:ext cx="593725"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459" name="Line 115">
            <a:extLst>
              <a:ext uri="{FF2B5EF4-FFF2-40B4-BE49-F238E27FC236}">
                <a16:creationId xmlns:a16="http://schemas.microsoft.com/office/drawing/2014/main" id="{CD734948-9061-374F-AF3C-01BC3BDF7F6D}"/>
              </a:ext>
            </a:extLst>
          </p:cNvPr>
          <p:cNvSpPr>
            <a:spLocks noChangeShapeType="1"/>
          </p:cNvSpPr>
          <p:nvPr/>
        </p:nvSpPr>
        <p:spPr bwMode="auto">
          <a:xfrm flipH="1">
            <a:off x="2976563" y="4868863"/>
            <a:ext cx="661987"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461" name="Rectangle 117">
            <a:extLst>
              <a:ext uri="{FF2B5EF4-FFF2-40B4-BE49-F238E27FC236}">
                <a16:creationId xmlns:a16="http://schemas.microsoft.com/office/drawing/2014/main" id="{370D250D-C049-4644-B6DD-6E3B426B97D6}"/>
              </a:ext>
            </a:extLst>
          </p:cNvPr>
          <p:cNvSpPr>
            <a:spLocks noChangeArrowheads="1"/>
          </p:cNvSpPr>
          <p:nvPr/>
        </p:nvSpPr>
        <p:spPr bwMode="auto">
          <a:xfrm>
            <a:off x="5178425" y="2690813"/>
            <a:ext cx="127000" cy="109537"/>
          </a:xfrm>
          <a:prstGeom prst="rect">
            <a:avLst/>
          </a:prstGeom>
          <a:solidFill>
            <a:schemeClr val="bg1"/>
          </a:solidFill>
          <a:ln w="25400">
            <a:solidFill>
              <a:srgbClr val="000000"/>
            </a:solidFill>
            <a:miter lim="800000"/>
            <a:headEnd/>
            <a:tailEnd/>
          </a:ln>
        </p:spPr>
        <p:txBody>
          <a:bodyPr/>
          <a:lstStyle/>
          <a:p>
            <a:endParaRPr lang="en-US"/>
          </a:p>
        </p:txBody>
      </p:sp>
      <p:sp>
        <p:nvSpPr>
          <p:cNvPr id="313462" name="Rectangle 118">
            <a:extLst>
              <a:ext uri="{FF2B5EF4-FFF2-40B4-BE49-F238E27FC236}">
                <a16:creationId xmlns:a16="http://schemas.microsoft.com/office/drawing/2014/main" id="{1D39A0F5-E68F-DE40-B069-817F38ADD8D4}"/>
              </a:ext>
            </a:extLst>
          </p:cNvPr>
          <p:cNvSpPr>
            <a:spLocks noChangeArrowheads="1"/>
          </p:cNvSpPr>
          <p:nvPr/>
        </p:nvSpPr>
        <p:spPr bwMode="auto">
          <a:xfrm>
            <a:off x="5210175" y="4813300"/>
            <a:ext cx="125413" cy="109538"/>
          </a:xfrm>
          <a:prstGeom prst="rect">
            <a:avLst/>
          </a:prstGeom>
          <a:solidFill>
            <a:schemeClr val="bg1"/>
          </a:solidFill>
          <a:ln w="25400">
            <a:solidFill>
              <a:srgbClr val="000000"/>
            </a:solidFill>
            <a:miter lim="800000"/>
            <a:headEnd/>
            <a:tailEnd/>
          </a:ln>
        </p:spPr>
        <p:txBody>
          <a:bodyPr/>
          <a:lstStyle/>
          <a:p>
            <a:endParaRPr lang="en-US"/>
          </a:p>
        </p:txBody>
      </p:sp>
      <p:sp>
        <p:nvSpPr>
          <p:cNvPr id="313463" name="Rectangle 119">
            <a:extLst>
              <a:ext uri="{FF2B5EF4-FFF2-40B4-BE49-F238E27FC236}">
                <a16:creationId xmlns:a16="http://schemas.microsoft.com/office/drawing/2014/main" id="{4AAD3ECF-B2FD-1C45-A532-66D63D853ADF}"/>
              </a:ext>
            </a:extLst>
          </p:cNvPr>
          <p:cNvSpPr>
            <a:spLocks noChangeArrowheads="1"/>
          </p:cNvSpPr>
          <p:nvPr/>
        </p:nvSpPr>
        <p:spPr bwMode="auto">
          <a:xfrm>
            <a:off x="6711950" y="3716338"/>
            <a:ext cx="125413" cy="109537"/>
          </a:xfrm>
          <a:prstGeom prst="rect">
            <a:avLst/>
          </a:prstGeom>
          <a:solidFill>
            <a:schemeClr val="bg1"/>
          </a:solidFill>
          <a:ln w="25400">
            <a:solidFill>
              <a:srgbClr val="000000"/>
            </a:solidFill>
            <a:miter lim="800000"/>
            <a:headEnd/>
            <a:tailEnd/>
          </a:ln>
        </p:spPr>
        <p:txBody>
          <a:bodyPr/>
          <a:lstStyle/>
          <a:p>
            <a:endParaRPr lang="en-US"/>
          </a:p>
        </p:txBody>
      </p:sp>
      <p:sp>
        <p:nvSpPr>
          <p:cNvPr id="313464" name="Rectangle 120">
            <a:extLst>
              <a:ext uri="{FF2B5EF4-FFF2-40B4-BE49-F238E27FC236}">
                <a16:creationId xmlns:a16="http://schemas.microsoft.com/office/drawing/2014/main" id="{F5F2AA2D-0F14-4346-848C-6AB259FCB680}"/>
              </a:ext>
            </a:extLst>
          </p:cNvPr>
          <p:cNvSpPr>
            <a:spLocks noChangeArrowheads="1"/>
          </p:cNvSpPr>
          <p:nvPr/>
        </p:nvSpPr>
        <p:spPr bwMode="auto">
          <a:xfrm>
            <a:off x="3046413" y="2355850"/>
            <a:ext cx="4445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Telem</a:t>
            </a:r>
          </a:p>
          <a:p>
            <a:pPr algn="ctr"/>
            <a:r>
              <a:rPr lang="en-US" altLang="en-US" sz="1200" b="1">
                <a:solidFill>
                  <a:srgbClr val="000000"/>
                </a:solidFill>
                <a:latin typeface="Arial" panose="020B0604020202020204" pitchFamily="34" charset="0"/>
              </a:rPr>
              <a:t>Port</a:t>
            </a:r>
            <a:endParaRPr lang="en-US" altLang="en-US" sz="2800" b="1">
              <a:solidFill>
                <a:schemeClr val="tx2"/>
              </a:solidFill>
              <a:latin typeface="Tahoma" panose="020B0604030504040204" pitchFamily="34" charset="0"/>
            </a:endParaRPr>
          </a:p>
        </p:txBody>
      </p:sp>
      <p:sp>
        <p:nvSpPr>
          <p:cNvPr id="313465" name="AutoShape 121">
            <a:extLst>
              <a:ext uri="{FF2B5EF4-FFF2-40B4-BE49-F238E27FC236}">
                <a16:creationId xmlns:a16="http://schemas.microsoft.com/office/drawing/2014/main" id="{2724003E-114A-DE46-ACFB-A7054B01A064}"/>
              </a:ext>
            </a:extLst>
          </p:cNvPr>
          <p:cNvSpPr>
            <a:spLocks noChangeArrowheads="1"/>
          </p:cNvSpPr>
          <p:nvPr/>
        </p:nvSpPr>
        <p:spPr bwMode="auto">
          <a:xfrm rot="-5400000">
            <a:off x="4446588" y="2647950"/>
            <a:ext cx="174625" cy="174625"/>
          </a:xfrm>
          <a:prstGeom prst="triangle">
            <a:avLst>
              <a:gd name="adj" fmla="val 50000"/>
            </a:avLst>
          </a:prstGeom>
          <a:solidFill>
            <a:schemeClr val="tx1"/>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3466" name="AutoShape 122">
            <a:extLst>
              <a:ext uri="{FF2B5EF4-FFF2-40B4-BE49-F238E27FC236}">
                <a16:creationId xmlns:a16="http://schemas.microsoft.com/office/drawing/2014/main" id="{76200940-3457-B94C-A55F-277F77F02D5E}"/>
              </a:ext>
            </a:extLst>
          </p:cNvPr>
          <p:cNvSpPr>
            <a:spLocks noChangeArrowheads="1"/>
          </p:cNvSpPr>
          <p:nvPr/>
        </p:nvSpPr>
        <p:spPr bwMode="auto">
          <a:xfrm rot="5400000">
            <a:off x="4468813" y="4783138"/>
            <a:ext cx="174625" cy="174625"/>
          </a:xfrm>
          <a:prstGeom prst="triangle">
            <a:avLst>
              <a:gd name="adj" fmla="val 50000"/>
            </a:avLst>
          </a:prstGeom>
          <a:solidFill>
            <a:schemeClr val="tx1"/>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3467" name="Rectangle 123">
            <a:extLst>
              <a:ext uri="{FF2B5EF4-FFF2-40B4-BE49-F238E27FC236}">
                <a16:creationId xmlns:a16="http://schemas.microsoft.com/office/drawing/2014/main" id="{32B43E8F-8F0E-444C-AC99-576681CC29AE}"/>
              </a:ext>
            </a:extLst>
          </p:cNvPr>
          <p:cNvSpPr>
            <a:spLocks noChangeArrowheads="1"/>
          </p:cNvSpPr>
          <p:nvPr/>
        </p:nvSpPr>
        <p:spPr bwMode="auto">
          <a:xfrm>
            <a:off x="3995738" y="5011738"/>
            <a:ext cx="10207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i="1">
                <a:solidFill>
                  <a:srgbClr val="000000"/>
                </a:solidFill>
                <a:latin typeface="Arial" panose="020B0604020202020204" pitchFamily="34" charset="0"/>
              </a:rPr>
              <a:t>PointingData</a:t>
            </a:r>
            <a:endParaRPr lang="en-US" altLang="en-US" sz="2800" b="1">
              <a:solidFill>
                <a:schemeClr val="tx2"/>
              </a:solidFill>
              <a:latin typeface="Tahoma" panose="020B0604030504040204" pitchFamily="34" charset="0"/>
            </a:endParaRPr>
          </a:p>
        </p:txBody>
      </p:sp>
      <p:sp>
        <p:nvSpPr>
          <p:cNvPr id="313468" name="Rectangle 124">
            <a:extLst>
              <a:ext uri="{FF2B5EF4-FFF2-40B4-BE49-F238E27FC236}">
                <a16:creationId xmlns:a16="http://schemas.microsoft.com/office/drawing/2014/main" id="{2836E6C2-8BC8-3B4A-B6FC-D56FFE366126}"/>
              </a:ext>
            </a:extLst>
          </p:cNvPr>
          <p:cNvSpPr>
            <a:spLocks noChangeArrowheads="1"/>
          </p:cNvSpPr>
          <p:nvPr/>
        </p:nvSpPr>
        <p:spPr bwMode="auto">
          <a:xfrm>
            <a:off x="4075113" y="2874963"/>
            <a:ext cx="8826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i="1">
                <a:solidFill>
                  <a:srgbClr val="000000"/>
                </a:solidFill>
                <a:latin typeface="Arial" panose="020B0604020202020204" pitchFamily="34" charset="0"/>
              </a:rPr>
              <a:t>TelemData</a:t>
            </a:r>
            <a:endParaRPr lang="en-US" altLang="en-US" sz="2800" b="1">
              <a:solidFill>
                <a:schemeClr val="tx2"/>
              </a:solidFill>
              <a:latin typeface="Tahoma" panose="020B0604030504040204" pitchFamily="34" charset="0"/>
            </a:endParaRPr>
          </a:p>
        </p:txBody>
      </p:sp>
      <p:sp>
        <p:nvSpPr>
          <p:cNvPr id="313471" name="Freeform 127">
            <a:extLst>
              <a:ext uri="{FF2B5EF4-FFF2-40B4-BE49-F238E27FC236}">
                <a16:creationId xmlns:a16="http://schemas.microsoft.com/office/drawing/2014/main" id="{CC54C4B2-9C0A-DB44-891D-9A7197F43943}"/>
              </a:ext>
            </a:extLst>
          </p:cNvPr>
          <p:cNvSpPr>
            <a:spLocks/>
          </p:cNvSpPr>
          <p:nvPr/>
        </p:nvSpPr>
        <p:spPr bwMode="auto">
          <a:xfrm flipV="1">
            <a:off x="3368675" y="3784600"/>
            <a:ext cx="319088" cy="585788"/>
          </a:xfrm>
          <a:custGeom>
            <a:avLst/>
            <a:gdLst>
              <a:gd name="T0" fmla="*/ 0 w 1324"/>
              <a:gd name="T1" fmla="*/ 0 h 1080"/>
              <a:gd name="T2" fmla="*/ 0 w 1324"/>
              <a:gd name="T3" fmla="*/ 1080 h 1080"/>
              <a:gd name="T4" fmla="*/ 1324 w 1324"/>
              <a:gd name="T5" fmla="*/ 1080 h 1080"/>
            </a:gdLst>
            <a:ahLst/>
            <a:cxnLst>
              <a:cxn ang="0">
                <a:pos x="T0" y="T1"/>
              </a:cxn>
              <a:cxn ang="0">
                <a:pos x="T2" y="T3"/>
              </a:cxn>
              <a:cxn ang="0">
                <a:pos x="T4" y="T5"/>
              </a:cxn>
            </a:cxnLst>
            <a:rect l="0" t="0" r="r" b="b"/>
            <a:pathLst>
              <a:path w="1324" h="1080">
                <a:moveTo>
                  <a:pt x="0" y="0"/>
                </a:moveTo>
                <a:lnTo>
                  <a:pt x="0" y="1080"/>
                </a:lnTo>
                <a:lnTo>
                  <a:pt x="1324" y="108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3473" name="Rectangle 129">
            <a:extLst>
              <a:ext uri="{FF2B5EF4-FFF2-40B4-BE49-F238E27FC236}">
                <a16:creationId xmlns:a16="http://schemas.microsoft.com/office/drawing/2014/main" id="{92D0B96D-DAB4-7345-8B45-1C4203553C0A}"/>
              </a:ext>
            </a:extLst>
          </p:cNvPr>
          <p:cNvSpPr>
            <a:spLocks noChangeArrowheads="1"/>
          </p:cNvSpPr>
          <p:nvPr/>
        </p:nvSpPr>
        <p:spPr bwMode="auto">
          <a:xfrm>
            <a:off x="8596313" y="3084513"/>
            <a:ext cx="2413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RF</a:t>
            </a:r>
          </a:p>
          <a:p>
            <a:pPr algn="ctr"/>
            <a:r>
              <a:rPr lang="en-US" altLang="en-US" sz="1200" b="1">
                <a:solidFill>
                  <a:srgbClr val="000000"/>
                </a:solidFill>
                <a:latin typeface="Arial" panose="020B0604020202020204" pitchFamily="34" charset="0"/>
              </a:rPr>
              <a:t>Ant</a:t>
            </a:r>
            <a:endParaRPr lang="en-US" altLang="en-US" sz="2800" b="1">
              <a:solidFill>
                <a:schemeClr val="tx2"/>
              </a:solidFill>
              <a:latin typeface="Tahoma" panose="020B0604030504040204" pitchFamily="34" charset="0"/>
            </a:endParaRPr>
          </a:p>
        </p:txBody>
      </p:sp>
      <p:sp>
        <p:nvSpPr>
          <p:cNvPr id="313475" name="Rectangle 131">
            <a:extLst>
              <a:ext uri="{FF2B5EF4-FFF2-40B4-BE49-F238E27FC236}">
                <a16:creationId xmlns:a16="http://schemas.microsoft.com/office/drawing/2014/main" id="{C0AD4AA8-C0A2-3B4A-8D11-AACDD533F70A}"/>
              </a:ext>
            </a:extLst>
          </p:cNvPr>
          <p:cNvSpPr>
            <a:spLocks noChangeArrowheads="1"/>
          </p:cNvSpPr>
          <p:nvPr/>
        </p:nvSpPr>
        <p:spPr bwMode="auto">
          <a:xfrm>
            <a:off x="873125" y="3773488"/>
            <a:ext cx="125413" cy="10953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481" name="Rectangle 137">
            <a:extLst>
              <a:ext uri="{FF2B5EF4-FFF2-40B4-BE49-F238E27FC236}">
                <a16:creationId xmlns:a16="http://schemas.microsoft.com/office/drawing/2014/main" id="{3967F363-12B4-7043-8F2A-95BA698F3FCE}"/>
              </a:ext>
            </a:extLst>
          </p:cNvPr>
          <p:cNvSpPr>
            <a:spLocks noChangeArrowheads="1"/>
          </p:cNvSpPr>
          <p:nvPr/>
        </p:nvSpPr>
        <p:spPr bwMode="auto">
          <a:xfrm>
            <a:off x="1712913" y="3759200"/>
            <a:ext cx="125412" cy="109538"/>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3482" name="Rectangle 138">
            <a:extLst>
              <a:ext uri="{FF2B5EF4-FFF2-40B4-BE49-F238E27FC236}">
                <a16:creationId xmlns:a16="http://schemas.microsoft.com/office/drawing/2014/main" id="{6B59C00B-1131-0145-BF83-38466885F5E4}"/>
              </a:ext>
            </a:extLst>
          </p:cNvPr>
          <p:cNvSpPr>
            <a:spLocks noChangeArrowheads="1"/>
          </p:cNvSpPr>
          <p:nvPr/>
        </p:nvSpPr>
        <p:spPr bwMode="auto">
          <a:xfrm>
            <a:off x="5292725" y="2995613"/>
            <a:ext cx="419100"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Tele</a:t>
            </a:r>
          </a:p>
          <a:p>
            <a:pPr algn="ctr"/>
            <a:r>
              <a:rPr lang="en-US" altLang="en-US" sz="1200" b="1">
                <a:solidFill>
                  <a:srgbClr val="000000"/>
                </a:solidFill>
                <a:latin typeface="Arial" panose="020B0604020202020204" pitchFamily="34" charset="0"/>
              </a:rPr>
              <a:t>Cmnd</a:t>
            </a:r>
          </a:p>
          <a:p>
            <a:pPr algn="ctr"/>
            <a:r>
              <a:rPr lang="en-US" altLang="en-US" sz="1200" b="1">
                <a:solidFill>
                  <a:srgbClr val="000000"/>
                </a:solidFill>
                <a:latin typeface="Arial" panose="020B0604020202020204" pitchFamily="34" charset="0"/>
              </a:rPr>
              <a:t>Port</a:t>
            </a:r>
            <a:endParaRPr lang="en-US" altLang="en-US" sz="2800" b="1">
              <a:solidFill>
                <a:schemeClr val="tx2"/>
              </a:solidFill>
              <a:latin typeface="Tahoma" panose="020B0604030504040204" pitchFamily="34" charset="0"/>
            </a:endParaRPr>
          </a:p>
        </p:txBody>
      </p:sp>
      <p:sp>
        <p:nvSpPr>
          <p:cNvPr id="313485" name="Rectangle 141">
            <a:extLst>
              <a:ext uri="{FF2B5EF4-FFF2-40B4-BE49-F238E27FC236}">
                <a16:creationId xmlns:a16="http://schemas.microsoft.com/office/drawing/2014/main" id="{C28372EC-7E22-654F-B8CF-8741EBC153E9}"/>
              </a:ext>
            </a:extLst>
          </p:cNvPr>
          <p:cNvSpPr>
            <a:spLocks noChangeArrowheads="1"/>
          </p:cNvSpPr>
          <p:nvPr/>
        </p:nvSpPr>
        <p:spPr bwMode="auto">
          <a:xfrm>
            <a:off x="1108075" y="3433763"/>
            <a:ext cx="5715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ObsReq</a:t>
            </a:r>
          </a:p>
          <a:p>
            <a:pPr algn="ctr"/>
            <a:r>
              <a:rPr lang="en-US" altLang="en-US" sz="1200" b="1">
                <a:solidFill>
                  <a:srgbClr val="000000"/>
                </a:solidFill>
                <a:latin typeface="Arial" panose="020B0604020202020204" pitchFamily="34" charset="0"/>
              </a:rPr>
              <a:t>Port</a:t>
            </a:r>
            <a:endParaRPr lang="en-US" altLang="en-US" sz="2800" b="1">
              <a:solidFill>
                <a:schemeClr val="tx2"/>
              </a:solidFill>
              <a:latin typeface="Tahoma" panose="020B0604030504040204" pitchFamily="34" charset="0"/>
            </a:endParaRPr>
          </a:p>
        </p:txBody>
      </p:sp>
      <p:sp>
        <p:nvSpPr>
          <p:cNvPr id="313486" name="Line 142">
            <a:extLst>
              <a:ext uri="{FF2B5EF4-FFF2-40B4-BE49-F238E27FC236}">
                <a16:creationId xmlns:a16="http://schemas.microsoft.com/office/drawing/2014/main" id="{7B454CF3-FEC8-4A4A-94EC-07FD41689173}"/>
              </a:ext>
            </a:extLst>
          </p:cNvPr>
          <p:cNvSpPr>
            <a:spLocks noChangeShapeType="1"/>
          </p:cNvSpPr>
          <p:nvPr/>
        </p:nvSpPr>
        <p:spPr bwMode="auto">
          <a:xfrm flipH="1">
            <a:off x="933450" y="3824288"/>
            <a:ext cx="792163"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487" name="Rectangle 143">
            <a:extLst>
              <a:ext uri="{FF2B5EF4-FFF2-40B4-BE49-F238E27FC236}">
                <a16:creationId xmlns:a16="http://schemas.microsoft.com/office/drawing/2014/main" id="{B26566CE-F990-AA4E-BCA0-24A2C4ECCC12}"/>
              </a:ext>
            </a:extLst>
          </p:cNvPr>
          <p:cNvSpPr>
            <a:spLocks noChangeArrowheads="1"/>
          </p:cNvSpPr>
          <p:nvPr/>
        </p:nvSpPr>
        <p:spPr bwMode="auto">
          <a:xfrm>
            <a:off x="873125" y="3773488"/>
            <a:ext cx="125413" cy="109537"/>
          </a:xfrm>
          <a:prstGeom prst="rect">
            <a:avLst/>
          </a:prstGeom>
          <a:solidFill>
            <a:schemeClr val="bg1"/>
          </a:solidFill>
          <a:ln w="25400">
            <a:solidFill>
              <a:srgbClr val="000000"/>
            </a:solidFill>
            <a:miter lim="800000"/>
            <a:headEnd/>
            <a:tailEnd/>
          </a:ln>
        </p:spPr>
        <p:txBody>
          <a:bodyPr/>
          <a:lstStyle/>
          <a:p>
            <a:endParaRPr lang="en-US"/>
          </a:p>
        </p:txBody>
      </p:sp>
      <p:sp>
        <p:nvSpPr>
          <p:cNvPr id="313488" name="Rectangle 144">
            <a:extLst>
              <a:ext uri="{FF2B5EF4-FFF2-40B4-BE49-F238E27FC236}">
                <a16:creationId xmlns:a16="http://schemas.microsoft.com/office/drawing/2014/main" id="{401595BF-74FC-7146-860E-AFC990AEB802}"/>
              </a:ext>
            </a:extLst>
          </p:cNvPr>
          <p:cNvSpPr>
            <a:spLocks noChangeArrowheads="1"/>
          </p:cNvSpPr>
          <p:nvPr/>
        </p:nvSpPr>
        <p:spPr bwMode="auto">
          <a:xfrm>
            <a:off x="1712913" y="3759200"/>
            <a:ext cx="125412" cy="109538"/>
          </a:xfrm>
          <a:prstGeom prst="rect">
            <a:avLst/>
          </a:prstGeom>
          <a:solidFill>
            <a:schemeClr val="bg1"/>
          </a:solidFill>
          <a:ln w="25400">
            <a:solidFill>
              <a:srgbClr val="000000"/>
            </a:solidFill>
            <a:miter lim="800000"/>
            <a:headEnd/>
            <a:tailEnd/>
          </a:ln>
        </p:spPr>
        <p:txBody>
          <a:bodyPr/>
          <a:lstStyle/>
          <a:p>
            <a:endParaRPr lang="en-US"/>
          </a:p>
        </p:txBody>
      </p:sp>
      <p:sp>
        <p:nvSpPr>
          <p:cNvPr id="313407" name="Rectangle 63">
            <a:extLst>
              <a:ext uri="{FF2B5EF4-FFF2-40B4-BE49-F238E27FC236}">
                <a16:creationId xmlns:a16="http://schemas.microsoft.com/office/drawing/2014/main" id="{B3AFE028-A5D8-D744-AC29-27788C275601}"/>
              </a:ext>
            </a:extLst>
          </p:cNvPr>
          <p:cNvSpPr>
            <a:spLocks noChangeArrowheads="1"/>
          </p:cNvSpPr>
          <p:nvPr/>
        </p:nvSpPr>
        <p:spPr bwMode="auto">
          <a:xfrm>
            <a:off x="5673725" y="4806950"/>
            <a:ext cx="127000" cy="107950"/>
          </a:xfrm>
          <a:prstGeom prst="rect">
            <a:avLst/>
          </a:prstGeom>
          <a:solidFill>
            <a:schemeClr val="bg1"/>
          </a:solidFill>
          <a:ln w="25400">
            <a:solidFill>
              <a:srgbClr val="000000"/>
            </a:solidFill>
            <a:miter lim="800000"/>
            <a:headEnd/>
            <a:tailEnd/>
          </a:ln>
        </p:spPr>
        <p:txBody>
          <a:bodyPr/>
          <a:lstStyle/>
          <a:p>
            <a:endParaRPr lang="en-US"/>
          </a:p>
        </p:txBody>
      </p:sp>
      <p:sp>
        <p:nvSpPr>
          <p:cNvPr id="313498" name="Line 154">
            <a:extLst>
              <a:ext uri="{FF2B5EF4-FFF2-40B4-BE49-F238E27FC236}">
                <a16:creationId xmlns:a16="http://schemas.microsoft.com/office/drawing/2014/main" id="{9EECBE22-828D-0B44-9C21-0BF0523E4F81}"/>
              </a:ext>
            </a:extLst>
          </p:cNvPr>
          <p:cNvSpPr>
            <a:spLocks noChangeShapeType="1"/>
          </p:cNvSpPr>
          <p:nvPr/>
        </p:nvSpPr>
        <p:spPr bwMode="auto">
          <a:xfrm>
            <a:off x="6889750" y="4832350"/>
            <a:ext cx="1546225" cy="4763"/>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499" name="Rectangle 155">
            <a:extLst>
              <a:ext uri="{FF2B5EF4-FFF2-40B4-BE49-F238E27FC236}">
                <a16:creationId xmlns:a16="http://schemas.microsoft.com/office/drawing/2014/main" id="{AE4722AE-431C-D14B-BE2E-1EA7D24DA804}"/>
              </a:ext>
            </a:extLst>
          </p:cNvPr>
          <p:cNvSpPr>
            <a:spLocks noChangeArrowheads="1"/>
          </p:cNvSpPr>
          <p:nvPr/>
        </p:nvSpPr>
        <p:spPr bwMode="auto">
          <a:xfrm>
            <a:off x="8340725" y="4784725"/>
            <a:ext cx="127000" cy="109538"/>
          </a:xfrm>
          <a:prstGeom prst="rect">
            <a:avLst/>
          </a:prstGeom>
          <a:solidFill>
            <a:schemeClr val="bg1"/>
          </a:solidFill>
          <a:ln w="25400">
            <a:solidFill>
              <a:srgbClr val="000000"/>
            </a:solidFill>
            <a:miter lim="800000"/>
            <a:headEnd/>
            <a:tailEnd/>
          </a:ln>
        </p:spPr>
        <p:txBody>
          <a:bodyPr/>
          <a:lstStyle/>
          <a:p>
            <a:endParaRPr lang="en-US"/>
          </a:p>
        </p:txBody>
      </p:sp>
      <p:sp>
        <p:nvSpPr>
          <p:cNvPr id="313413" name="Rectangle 69">
            <a:extLst>
              <a:ext uri="{FF2B5EF4-FFF2-40B4-BE49-F238E27FC236}">
                <a16:creationId xmlns:a16="http://schemas.microsoft.com/office/drawing/2014/main" id="{492D5C5C-B929-E541-AE24-AA0F7D77C36C}"/>
              </a:ext>
            </a:extLst>
          </p:cNvPr>
          <p:cNvSpPr>
            <a:spLocks noChangeArrowheads="1"/>
          </p:cNvSpPr>
          <p:nvPr/>
        </p:nvSpPr>
        <p:spPr bwMode="auto">
          <a:xfrm>
            <a:off x="6791325" y="4789488"/>
            <a:ext cx="127000" cy="109537"/>
          </a:xfrm>
          <a:prstGeom prst="rect">
            <a:avLst/>
          </a:prstGeom>
          <a:solidFill>
            <a:schemeClr val="bg1"/>
          </a:solidFill>
          <a:ln w="25400">
            <a:solidFill>
              <a:srgbClr val="000000"/>
            </a:solidFill>
            <a:miter lim="800000"/>
            <a:headEnd/>
            <a:tailEnd/>
          </a:ln>
        </p:spPr>
        <p:txBody>
          <a:bodyPr/>
          <a:lstStyle/>
          <a:p>
            <a:endParaRPr lang="en-US"/>
          </a:p>
        </p:txBody>
      </p:sp>
      <p:sp>
        <p:nvSpPr>
          <p:cNvPr id="313500" name="Line 156">
            <a:extLst>
              <a:ext uri="{FF2B5EF4-FFF2-40B4-BE49-F238E27FC236}">
                <a16:creationId xmlns:a16="http://schemas.microsoft.com/office/drawing/2014/main" id="{566CABAA-FCD5-7B4B-ADBA-1317FDCD9157}"/>
              </a:ext>
            </a:extLst>
          </p:cNvPr>
          <p:cNvSpPr>
            <a:spLocks noChangeShapeType="1"/>
          </p:cNvSpPr>
          <p:nvPr/>
        </p:nvSpPr>
        <p:spPr bwMode="auto">
          <a:xfrm>
            <a:off x="6837363" y="3763963"/>
            <a:ext cx="1546225" cy="4762"/>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313495" name="Group 151">
            <a:extLst>
              <a:ext uri="{FF2B5EF4-FFF2-40B4-BE49-F238E27FC236}">
                <a16:creationId xmlns:a16="http://schemas.microsoft.com/office/drawing/2014/main" id="{4E237393-184D-0C43-8516-17831512816A}"/>
              </a:ext>
            </a:extLst>
          </p:cNvPr>
          <p:cNvGrpSpPr>
            <a:grpSpLocks/>
          </p:cNvGrpSpPr>
          <p:nvPr/>
        </p:nvGrpSpPr>
        <p:grpSpPr bwMode="auto">
          <a:xfrm>
            <a:off x="7002463" y="3625850"/>
            <a:ext cx="1198562" cy="296863"/>
            <a:chOff x="2965" y="3754"/>
            <a:chExt cx="755" cy="187"/>
          </a:xfrm>
        </p:grpSpPr>
        <p:sp>
          <p:nvSpPr>
            <p:cNvPr id="313477" name="Rectangle 133">
              <a:extLst>
                <a:ext uri="{FF2B5EF4-FFF2-40B4-BE49-F238E27FC236}">
                  <a16:creationId xmlns:a16="http://schemas.microsoft.com/office/drawing/2014/main" id="{E38E33F1-1C49-1844-AB6A-726BCDEE08BA}"/>
                </a:ext>
              </a:extLst>
            </p:cNvPr>
            <p:cNvSpPr>
              <a:spLocks noChangeArrowheads="1"/>
            </p:cNvSpPr>
            <p:nvPr/>
          </p:nvSpPr>
          <p:spPr bwMode="auto">
            <a:xfrm>
              <a:off x="3000" y="3754"/>
              <a:ext cx="684" cy="187"/>
            </a:xfrm>
            <a:prstGeom prst="rect">
              <a:avLst/>
            </a:prstGeom>
            <a:solidFill>
              <a:schemeClr val="bg1"/>
            </a:solidFill>
            <a:ln w="25400">
              <a:solidFill>
                <a:srgbClr val="000000"/>
              </a:solidFill>
              <a:miter lim="800000"/>
              <a:headEnd/>
              <a:tailEnd/>
            </a:ln>
          </p:spPr>
          <p:txBody>
            <a:bodyPr/>
            <a:lstStyle/>
            <a:p>
              <a:endParaRPr lang="en-US"/>
            </a:p>
          </p:txBody>
        </p:sp>
        <p:sp>
          <p:nvSpPr>
            <p:cNvPr id="313478" name="Rectangle 134">
              <a:extLst>
                <a:ext uri="{FF2B5EF4-FFF2-40B4-BE49-F238E27FC236}">
                  <a16:creationId xmlns:a16="http://schemas.microsoft.com/office/drawing/2014/main" id="{4DAFDA18-B381-E144-B869-A458C3A4F4B7}"/>
                </a:ext>
              </a:extLst>
            </p:cNvPr>
            <p:cNvSpPr>
              <a:spLocks noChangeArrowheads="1"/>
            </p:cNvSpPr>
            <p:nvPr/>
          </p:nvSpPr>
          <p:spPr bwMode="auto">
            <a:xfrm>
              <a:off x="3122" y="3793"/>
              <a:ext cx="464" cy="115"/>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ul : UpLink</a:t>
              </a:r>
              <a:endParaRPr lang="en-US" altLang="en-US" sz="2800" b="1">
                <a:solidFill>
                  <a:schemeClr val="tx2"/>
                </a:solidFill>
                <a:latin typeface="Tahoma" panose="020B0604030504040204" pitchFamily="34" charset="0"/>
              </a:endParaRPr>
            </a:p>
          </p:txBody>
        </p:sp>
        <p:sp>
          <p:nvSpPr>
            <p:cNvPr id="313480" name="Rectangle 136">
              <a:extLst>
                <a:ext uri="{FF2B5EF4-FFF2-40B4-BE49-F238E27FC236}">
                  <a16:creationId xmlns:a16="http://schemas.microsoft.com/office/drawing/2014/main" id="{BBE92C9A-398F-4647-9A32-A065EB5205F4}"/>
                </a:ext>
              </a:extLst>
            </p:cNvPr>
            <p:cNvSpPr>
              <a:spLocks noChangeArrowheads="1"/>
            </p:cNvSpPr>
            <p:nvPr/>
          </p:nvSpPr>
          <p:spPr bwMode="auto">
            <a:xfrm>
              <a:off x="2965" y="3813"/>
              <a:ext cx="80" cy="69"/>
            </a:xfrm>
            <a:prstGeom prst="rect">
              <a:avLst/>
            </a:prstGeom>
            <a:solidFill>
              <a:schemeClr val="bg1"/>
            </a:solidFill>
            <a:ln w="25400">
              <a:solidFill>
                <a:srgbClr val="000000"/>
              </a:solidFill>
              <a:miter lim="800000"/>
              <a:headEnd/>
              <a:tailEnd/>
            </a:ln>
          </p:spPr>
          <p:txBody>
            <a:bodyPr/>
            <a:lstStyle/>
            <a:p>
              <a:endParaRPr lang="en-US"/>
            </a:p>
          </p:txBody>
        </p:sp>
        <p:sp>
          <p:nvSpPr>
            <p:cNvPr id="313483" name="Rectangle 139">
              <a:extLst>
                <a:ext uri="{FF2B5EF4-FFF2-40B4-BE49-F238E27FC236}">
                  <a16:creationId xmlns:a16="http://schemas.microsoft.com/office/drawing/2014/main" id="{7E373EC0-24F9-7144-98B0-D99FDFADE592}"/>
                </a:ext>
              </a:extLst>
            </p:cNvPr>
            <p:cNvSpPr>
              <a:spLocks noChangeArrowheads="1"/>
            </p:cNvSpPr>
            <p:nvPr/>
          </p:nvSpPr>
          <p:spPr bwMode="auto">
            <a:xfrm>
              <a:off x="3640" y="3816"/>
              <a:ext cx="80" cy="69"/>
            </a:xfrm>
            <a:prstGeom prst="rect">
              <a:avLst/>
            </a:prstGeom>
            <a:solidFill>
              <a:schemeClr val="bg1"/>
            </a:solidFill>
            <a:ln w="25400">
              <a:solidFill>
                <a:srgbClr val="000000"/>
              </a:solidFill>
              <a:miter lim="800000"/>
              <a:headEnd/>
              <a:tailEnd/>
            </a:ln>
          </p:spPr>
          <p:txBody>
            <a:bodyPr/>
            <a:lstStyle/>
            <a:p>
              <a:endParaRPr lang="en-US"/>
            </a:p>
          </p:txBody>
        </p:sp>
      </p:grpSp>
      <p:sp>
        <p:nvSpPr>
          <p:cNvPr id="313497" name="Rectangle 153">
            <a:extLst>
              <a:ext uri="{FF2B5EF4-FFF2-40B4-BE49-F238E27FC236}">
                <a16:creationId xmlns:a16="http://schemas.microsoft.com/office/drawing/2014/main" id="{46903D02-3003-824B-99E6-5D0A390EFCDE}"/>
              </a:ext>
            </a:extLst>
          </p:cNvPr>
          <p:cNvSpPr>
            <a:spLocks noChangeArrowheads="1"/>
          </p:cNvSpPr>
          <p:nvPr/>
        </p:nvSpPr>
        <p:spPr bwMode="auto">
          <a:xfrm>
            <a:off x="8326438" y="3724275"/>
            <a:ext cx="127000" cy="109538"/>
          </a:xfrm>
          <a:prstGeom prst="rect">
            <a:avLst/>
          </a:prstGeom>
          <a:solidFill>
            <a:schemeClr val="bg1"/>
          </a:solidFill>
          <a:ln w="25400">
            <a:solidFill>
              <a:srgbClr val="000000"/>
            </a:solidFill>
            <a:miter lim="800000"/>
            <a:headEnd/>
            <a:tailEnd/>
          </a:ln>
        </p:spPr>
        <p:txBody>
          <a:bodyPr/>
          <a:lstStyle/>
          <a:p>
            <a:endParaRPr lang="en-US"/>
          </a:p>
        </p:txBody>
      </p:sp>
      <p:sp>
        <p:nvSpPr>
          <p:cNvPr id="313501" name="Line 157">
            <a:extLst>
              <a:ext uri="{FF2B5EF4-FFF2-40B4-BE49-F238E27FC236}">
                <a16:creationId xmlns:a16="http://schemas.microsoft.com/office/drawing/2014/main" id="{57236535-270B-4346-B78F-6F007BEE4B54}"/>
              </a:ext>
            </a:extLst>
          </p:cNvPr>
          <p:cNvSpPr>
            <a:spLocks noChangeShapeType="1"/>
          </p:cNvSpPr>
          <p:nvPr/>
        </p:nvSpPr>
        <p:spPr bwMode="auto">
          <a:xfrm flipV="1">
            <a:off x="6662738" y="2722563"/>
            <a:ext cx="1752600" cy="1428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313496" name="Group 152">
            <a:extLst>
              <a:ext uri="{FF2B5EF4-FFF2-40B4-BE49-F238E27FC236}">
                <a16:creationId xmlns:a16="http://schemas.microsoft.com/office/drawing/2014/main" id="{24BC2647-907A-D249-B8D8-47D1959E2EFC}"/>
              </a:ext>
            </a:extLst>
          </p:cNvPr>
          <p:cNvGrpSpPr>
            <a:grpSpLocks/>
          </p:cNvGrpSpPr>
          <p:nvPr/>
        </p:nvGrpSpPr>
        <p:grpSpPr bwMode="auto">
          <a:xfrm>
            <a:off x="6919913" y="2584450"/>
            <a:ext cx="1314450" cy="287338"/>
            <a:chOff x="3406" y="3522"/>
            <a:chExt cx="828" cy="181"/>
          </a:xfrm>
        </p:grpSpPr>
        <p:sp>
          <p:nvSpPr>
            <p:cNvPr id="313369" name="Rectangle 25">
              <a:extLst>
                <a:ext uri="{FF2B5EF4-FFF2-40B4-BE49-F238E27FC236}">
                  <a16:creationId xmlns:a16="http://schemas.microsoft.com/office/drawing/2014/main" id="{467B88A5-E7A3-AA49-B337-47EA2E09A57C}"/>
                </a:ext>
              </a:extLst>
            </p:cNvPr>
            <p:cNvSpPr>
              <a:spLocks noChangeArrowheads="1"/>
            </p:cNvSpPr>
            <p:nvPr/>
          </p:nvSpPr>
          <p:spPr bwMode="auto">
            <a:xfrm>
              <a:off x="3445" y="3522"/>
              <a:ext cx="753" cy="181"/>
            </a:xfrm>
            <a:prstGeom prst="rect">
              <a:avLst/>
            </a:prstGeom>
            <a:solidFill>
              <a:schemeClr val="bg1"/>
            </a:solidFill>
            <a:ln w="25400">
              <a:solidFill>
                <a:srgbClr val="000000"/>
              </a:solidFill>
              <a:miter lim="800000"/>
              <a:headEnd/>
              <a:tailEnd/>
            </a:ln>
          </p:spPr>
          <p:txBody>
            <a:bodyPr/>
            <a:lstStyle/>
            <a:p>
              <a:endParaRPr lang="en-US"/>
            </a:p>
          </p:txBody>
        </p:sp>
        <p:sp>
          <p:nvSpPr>
            <p:cNvPr id="313370" name="Rectangle 26">
              <a:extLst>
                <a:ext uri="{FF2B5EF4-FFF2-40B4-BE49-F238E27FC236}">
                  <a16:creationId xmlns:a16="http://schemas.microsoft.com/office/drawing/2014/main" id="{ECCFF0DE-A747-BF4D-B496-B3AF034155E6}"/>
                </a:ext>
              </a:extLst>
            </p:cNvPr>
            <p:cNvSpPr>
              <a:spLocks noChangeArrowheads="1"/>
            </p:cNvSpPr>
            <p:nvPr/>
          </p:nvSpPr>
          <p:spPr bwMode="auto">
            <a:xfrm>
              <a:off x="3516" y="3555"/>
              <a:ext cx="600" cy="115"/>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dl : DownLink</a:t>
              </a:r>
              <a:endParaRPr lang="en-US" altLang="en-US" sz="2800" b="1">
                <a:solidFill>
                  <a:schemeClr val="tx2"/>
                </a:solidFill>
                <a:latin typeface="Tahoma" panose="020B0604030504040204" pitchFamily="34" charset="0"/>
              </a:endParaRPr>
            </a:p>
          </p:txBody>
        </p:sp>
        <p:sp>
          <p:nvSpPr>
            <p:cNvPr id="313372" name="Rectangle 28">
              <a:extLst>
                <a:ext uri="{FF2B5EF4-FFF2-40B4-BE49-F238E27FC236}">
                  <a16:creationId xmlns:a16="http://schemas.microsoft.com/office/drawing/2014/main" id="{40EE9D53-3368-DC4A-AE26-C31AC7D2F409}"/>
                </a:ext>
              </a:extLst>
            </p:cNvPr>
            <p:cNvSpPr>
              <a:spLocks noChangeArrowheads="1"/>
            </p:cNvSpPr>
            <p:nvPr/>
          </p:nvSpPr>
          <p:spPr bwMode="auto">
            <a:xfrm>
              <a:off x="3406" y="3575"/>
              <a:ext cx="80" cy="69"/>
            </a:xfrm>
            <a:prstGeom prst="rect">
              <a:avLst/>
            </a:prstGeom>
            <a:solidFill>
              <a:schemeClr val="bg1"/>
            </a:solidFill>
            <a:ln w="25400">
              <a:solidFill>
                <a:srgbClr val="000000"/>
              </a:solidFill>
              <a:miter lim="800000"/>
              <a:headEnd/>
              <a:tailEnd/>
            </a:ln>
          </p:spPr>
          <p:txBody>
            <a:bodyPr/>
            <a:lstStyle/>
            <a:p>
              <a:endParaRPr lang="en-US"/>
            </a:p>
          </p:txBody>
        </p:sp>
        <p:sp>
          <p:nvSpPr>
            <p:cNvPr id="313469" name="Rectangle 125">
              <a:extLst>
                <a:ext uri="{FF2B5EF4-FFF2-40B4-BE49-F238E27FC236}">
                  <a16:creationId xmlns:a16="http://schemas.microsoft.com/office/drawing/2014/main" id="{F686F858-3F66-914C-90B1-75BEDE24F254}"/>
                </a:ext>
              </a:extLst>
            </p:cNvPr>
            <p:cNvSpPr>
              <a:spLocks noChangeArrowheads="1"/>
            </p:cNvSpPr>
            <p:nvPr/>
          </p:nvSpPr>
          <p:spPr bwMode="auto">
            <a:xfrm>
              <a:off x="4154" y="3578"/>
              <a:ext cx="80" cy="69"/>
            </a:xfrm>
            <a:prstGeom prst="rect">
              <a:avLst/>
            </a:prstGeom>
            <a:solidFill>
              <a:schemeClr val="bg1"/>
            </a:solidFill>
            <a:ln w="25400">
              <a:solidFill>
                <a:srgbClr val="000000"/>
              </a:solidFill>
              <a:miter lim="800000"/>
              <a:headEnd/>
              <a:tailEnd/>
            </a:ln>
          </p:spPr>
          <p:txBody>
            <a:bodyPr/>
            <a:lstStyle/>
            <a:p>
              <a:endParaRPr lang="en-US"/>
            </a:p>
          </p:txBody>
        </p:sp>
      </p:grpSp>
      <p:sp>
        <p:nvSpPr>
          <p:cNvPr id="313470" name="Rectangle 126">
            <a:extLst>
              <a:ext uri="{FF2B5EF4-FFF2-40B4-BE49-F238E27FC236}">
                <a16:creationId xmlns:a16="http://schemas.microsoft.com/office/drawing/2014/main" id="{5E8385FE-5B80-4248-9093-1340B2B0D183}"/>
              </a:ext>
            </a:extLst>
          </p:cNvPr>
          <p:cNvSpPr>
            <a:spLocks noChangeArrowheads="1"/>
          </p:cNvSpPr>
          <p:nvPr/>
        </p:nvSpPr>
        <p:spPr bwMode="auto">
          <a:xfrm>
            <a:off x="8329613" y="2673350"/>
            <a:ext cx="127000" cy="109538"/>
          </a:xfrm>
          <a:prstGeom prst="rect">
            <a:avLst/>
          </a:prstGeom>
          <a:solidFill>
            <a:schemeClr val="bg1"/>
          </a:solidFill>
          <a:ln w="25400">
            <a:solidFill>
              <a:srgbClr val="000000"/>
            </a:solidFill>
            <a:miter lim="800000"/>
            <a:headEnd/>
            <a:tailEnd/>
          </a:ln>
        </p:spPr>
        <p:txBody>
          <a:bodyPr/>
          <a:lstStyle/>
          <a:p>
            <a:endParaRPr lang="en-US"/>
          </a:p>
        </p:txBody>
      </p:sp>
      <p:sp>
        <p:nvSpPr>
          <p:cNvPr id="313503" name="Line 159">
            <a:extLst>
              <a:ext uri="{FF2B5EF4-FFF2-40B4-BE49-F238E27FC236}">
                <a16:creationId xmlns:a16="http://schemas.microsoft.com/office/drawing/2014/main" id="{4AD9A868-10D3-F044-AF4F-896E859A62A1}"/>
              </a:ext>
            </a:extLst>
          </p:cNvPr>
          <p:cNvSpPr>
            <a:spLocks noChangeShapeType="1"/>
          </p:cNvSpPr>
          <p:nvPr/>
        </p:nvSpPr>
        <p:spPr bwMode="auto">
          <a:xfrm flipH="1">
            <a:off x="3756025" y="3781425"/>
            <a:ext cx="1422400" cy="158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3504" name="Rectangle 160">
            <a:extLst>
              <a:ext uri="{FF2B5EF4-FFF2-40B4-BE49-F238E27FC236}">
                <a16:creationId xmlns:a16="http://schemas.microsoft.com/office/drawing/2014/main" id="{65143066-D0AF-0348-A016-EC0A017ACB86}"/>
              </a:ext>
            </a:extLst>
          </p:cNvPr>
          <p:cNvSpPr>
            <a:spLocks noChangeArrowheads="1"/>
          </p:cNvSpPr>
          <p:nvPr/>
        </p:nvSpPr>
        <p:spPr bwMode="auto">
          <a:xfrm>
            <a:off x="5197475" y="3725863"/>
            <a:ext cx="125413" cy="109537"/>
          </a:xfrm>
          <a:prstGeom prst="rect">
            <a:avLst/>
          </a:prstGeom>
          <a:solidFill>
            <a:schemeClr val="bg1"/>
          </a:solidFill>
          <a:ln w="25400">
            <a:solidFill>
              <a:srgbClr val="000000"/>
            </a:solidFill>
            <a:miter lim="800000"/>
            <a:headEnd/>
            <a:tailEnd/>
          </a:ln>
        </p:spPr>
        <p:txBody>
          <a:bodyPr/>
          <a:lstStyle/>
          <a:p>
            <a:endParaRPr lang="en-US"/>
          </a:p>
        </p:txBody>
      </p:sp>
      <p:sp>
        <p:nvSpPr>
          <p:cNvPr id="313505" name="AutoShape 161">
            <a:extLst>
              <a:ext uri="{FF2B5EF4-FFF2-40B4-BE49-F238E27FC236}">
                <a16:creationId xmlns:a16="http://schemas.microsoft.com/office/drawing/2014/main" id="{664C07EF-C219-7F4A-9026-E61607404D4A}"/>
              </a:ext>
            </a:extLst>
          </p:cNvPr>
          <p:cNvSpPr>
            <a:spLocks noChangeArrowheads="1"/>
          </p:cNvSpPr>
          <p:nvPr/>
        </p:nvSpPr>
        <p:spPr bwMode="auto">
          <a:xfrm rot="5400000">
            <a:off x="4456113" y="3695700"/>
            <a:ext cx="174625" cy="174625"/>
          </a:xfrm>
          <a:prstGeom prst="triangle">
            <a:avLst>
              <a:gd name="adj" fmla="val 50000"/>
            </a:avLst>
          </a:prstGeom>
          <a:solidFill>
            <a:schemeClr val="tx1"/>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3506" name="Rectangle 162">
            <a:extLst>
              <a:ext uri="{FF2B5EF4-FFF2-40B4-BE49-F238E27FC236}">
                <a16:creationId xmlns:a16="http://schemas.microsoft.com/office/drawing/2014/main" id="{DCDEF374-29A7-494B-8968-C1494AC3E291}"/>
              </a:ext>
            </a:extLst>
          </p:cNvPr>
          <p:cNvSpPr>
            <a:spLocks noChangeArrowheads="1"/>
          </p:cNvSpPr>
          <p:nvPr/>
        </p:nvSpPr>
        <p:spPr bwMode="auto">
          <a:xfrm>
            <a:off x="3983038" y="3924300"/>
            <a:ext cx="10207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i="1">
                <a:solidFill>
                  <a:srgbClr val="000000"/>
                </a:solidFill>
                <a:latin typeface="Arial" panose="020B0604020202020204" pitchFamily="34" charset="0"/>
              </a:rPr>
              <a:t>CmndData</a:t>
            </a:r>
            <a:endParaRPr lang="en-US" altLang="en-US" sz="2800" b="1">
              <a:solidFill>
                <a:schemeClr val="tx2"/>
              </a:solidFill>
              <a:latin typeface="Tahoma" panose="020B0604030504040204" pitchFamily="34" charset="0"/>
            </a:endParaRPr>
          </a:p>
        </p:txBody>
      </p:sp>
      <p:sp>
        <p:nvSpPr>
          <p:cNvPr id="313508" name="Rectangle 164">
            <a:extLst>
              <a:ext uri="{FF2B5EF4-FFF2-40B4-BE49-F238E27FC236}">
                <a16:creationId xmlns:a16="http://schemas.microsoft.com/office/drawing/2014/main" id="{FB94BEF4-A271-564A-A147-DA60091F3D27}"/>
              </a:ext>
            </a:extLst>
          </p:cNvPr>
          <p:cNvSpPr>
            <a:spLocks noChangeArrowheads="1"/>
          </p:cNvSpPr>
          <p:nvPr/>
        </p:nvSpPr>
        <p:spPr bwMode="auto">
          <a:xfrm>
            <a:off x="6194425" y="3025775"/>
            <a:ext cx="419100"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Re</a:t>
            </a:r>
          </a:p>
          <a:p>
            <a:pPr algn="ctr"/>
            <a:r>
              <a:rPr lang="en-US" altLang="en-US" sz="1200" b="1">
                <a:solidFill>
                  <a:srgbClr val="000000"/>
                </a:solidFill>
                <a:latin typeface="Arial" panose="020B0604020202020204" pitchFamily="34" charset="0"/>
              </a:rPr>
              <a:t>Trans</a:t>
            </a:r>
          </a:p>
          <a:p>
            <a:pPr algn="ctr"/>
            <a:r>
              <a:rPr lang="en-US" altLang="en-US" sz="1200" b="1">
                <a:solidFill>
                  <a:srgbClr val="000000"/>
                </a:solidFill>
                <a:latin typeface="Arial" panose="020B0604020202020204" pitchFamily="34" charset="0"/>
              </a:rPr>
              <a:t>Port</a:t>
            </a:r>
            <a:endParaRPr lang="en-US" altLang="en-US" sz="2800" b="1">
              <a:solidFill>
                <a:schemeClr val="tx2"/>
              </a:solidFill>
              <a:latin typeface="Tahoma" panose="020B0604030504040204" pitchFamily="34" charset="0"/>
            </a:endParaRPr>
          </a:p>
        </p:txBody>
      </p:sp>
      <p:sp>
        <p:nvSpPr>
          <p:cNvPr id="313502" name="Rectangle 158">
            <a:extLst>
              <a:ext uri="{FF2B5EF4-FFF2-40B4-BE49-F238E27FC236}">
                <a16:creationId xmlns:a16="http://schemas.microsoft.com/office/drawing/2014/main" id="{9937424F-CF59-9340-8968-71EC31B84692}"/>
              </a:ext>
            </a:extLst>
          </p:cNvPr>
          <p:cNvSpPr>
            <a:spLocks noChangeArrowheads="1"/>
          </p:cNvSpPr>
          <p:nvPr/>
        </p:nvSpPr>
        <p:spPr bwMode="auto">
          <a:xfrm>
            <a:off x="3614738" y="3725863"/>
            <a:ext cx="125412" cy="109537"/>
          </a:xfrm>
          <a:prstGeom prst="rect">
            <a:avLst/>
          </a:prstGeom>
          <a:solidFill>
            <a:schemeClr val="bg1"/>
          </a:solidFill>
          <a:ln w="25400">
            <a:solidFill>
              <a:srgbClr val="000000"/>
            </a:solidFill>
            <a:miter lim="800000"/>
            <a:headEnd/>
            <a:tailEnd/>
          </a:ln>
        </p:spPr>
        <p:txBody>
          <a:bodyPr/>
          <a:lstStyle/>
          <a:p>
            <a:endParaRPr lang="en-US"/>
          </a:p>
        </p:txBody>
      </p:sp>
      <p:sp>
        <p:nvSpPr>
          <p:cNvPr id="313445" name="Rectangle 101">
            <a:extLst>
              <a:ext uri="{FF2B5EF4-FFF2-40B4-BE49-F238E27FC236}">
                <a16:creationId xmlns:a16="http://schemas.microsoft.com/office/drawing/2014/main" id="{A9EF3C16-8E1C-6E43-BD3B-3A3FF28E2E65}"/>
              </a:ext>
            </a:extLst>
          </p:cNvPr>
          <p:cNvSpPr>
            <a:spLocks noChangeArrowheads="1"/>
          </p:cNvSpPr>
          <p:nvPr/>
        </p:nvSpPr>
        <p:spPr bwMode="auto">
          <a:xfrm>
            <a:off x="2895600" y="4813300"/>
            <a:ext cx="127000" cy="109538"/>
          </a:xfrm>
          <a:prstGeom prst="rect">
            <a:avLst/>
          </a:prstGeom>
          <a:solidFill>
            <a:schemeClr val="bg1"/>
          </a:solidFill>
          <a:ln w="25400">
            <a:solidFill>
              <a:srgbClr val="000000"/>
            </a:solidFill>
            <a:miter lim="800000"/>
            <a:headEnd/>
            <a:tailEnd/>
          </a:ln>
        </p:spPr>
        <p:txBody>
          <a:bodyPr/>
          <a:lstStyle/>
          <a:p>
            <a:endParaRPr lang="en-US"/>
          </a:p>
        </p:txBody>
      </p:sp>
      <p:sp>
        <p:nvSpPr>
          <p:cNvPr id="313509" name="Rectangle 165">
            <a:extLst>
              <a:ext uri="{FF2B5EF4-FFF2-40B4-BE49-F238E27FC236}">
                <a16:creationId xmlns:a16="http://schemas.microsoft.com/office/drawing/2014/main" id="{DC4CB77C-2599-8148-90F1-3C4D871FD561}"/>
              </a:ext>
            </a:extLst>
          </p:cNvPr>
          <p:cNvSpPr>
            <a:spLocks noChangeArrowheads="1"/>
          </p:cNvSpPr>
          <p:nvPr/>
        </p:nvSpPr>
        <p:spPr bwMode="auto">
          <a:xfrm>
            <a:off x="6677025" y="2235200"/>
            <a:ext cx="30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r>
              <a:rPr lang="en-US" altLang="en-US" sz="1200" b="1">
                <a:solidFill>
                  <a:srgbClr val="000000"/>
                </a:solidFill>
                <a:latin typeface="Arial" panose="020B0604020202020204" pitchFamily="34" charset="0"/>
              </a:rPr>
              <a:t>DL</a:t>
            </a:r>
          </a:p>
          <a:p>
            <a:r>
              <a:rPr lang="en-US" altLang="en-US" sz="1200" b="1">
                <a:solidFill>
                  <a:srgbClr val="000000"/>
                </a:solidFill>
                <a:latin typeface="Arial" panose="020B0604020202020204" pitchFamily="34" charset="0"/>
              </a:rPr>
              <a:t>Port</a:t>
            </a:r>
            <a:endParaRPr lang="en-US" altLang="en-US" sz="2800" b="1">
              <a:solidFill>
                <a:schemeClr val="tx2"/>
              </a:solidFill>
              <a:latin typeface="Tahoma" panose="020B0604030504040204" pitchFamily="34" charset="0"/>
            </a:endParaRPr>
          </a:p>
        </p:txBody>
      </p:sp>
      <p:sp>
        <p:nvSpPr>
          <p:cNvPr id="313510" name="Rectangle 166">
            <a:extLst>
              <a:ext uri="{FF2B5EF4-FFF2-40B4-BE49-F238E27FC236}">
                <a16:creationId xmlns:a16="http://schemas.microsoft.com/office/drawing/2014/main" id="{30D1F45A-9A86-2749-B84B-A120963EEE01}"/>
              </a:ext>
            </a:extLst>
          </p:cNvPr>
          <p:cNvSpPr>
            <a:spLocks noChangeArrowheads="1"/>
          </p:cNvSpPr>
          <p:nvPr/>
        </p:nvSpPr>
        <p:spPr bwMode="auto">
          <a:xfrm>
            <a:off x="6838950" y="3217863"/>
            <a:ext cx="30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r>
              <a:rPr lang="en-US" altLang="en-US" sz="1200" b="1">
                <a:solidFill>
                  <a:srgbClr val="000000"/>
                </a:solidFill>
                <a:latin typeface="Arial" panose="020B0604020202020204" pitchFamily="34" charset="0"/>
              </a:rPr>
              <a:t>UL</a:t>
            </a:r>
          </a:p>
          <a:p>
            <a:r>
              <a:rPr lang="en-US" altLang="en-US" sz="1200" b="1">
                <a:solidFill>
                  <a:srgbClr val="000000"/>
                </a:solidFill>
                <a:latin typeface="Arial" panose="020B0604020202020204" pitchFamily="34" charset="0"/>
              </a:rPr>
              <a:t>Port</a:t>
            </a:r>
            <a:endParaRPr lang="en-US" altLang="en-US" sz="2800" b="1">
              <a:solidFill>
                <a:schemeClr val="tx2"/>
              </a:solidFill>
              <a:latin typeface="Tahoma" panose="020B0604030504040204" pitchFamily="34" charset="0"/>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 name="Date Placeholder 2">
            <a:extLst>
              <a:ext uri="{FF2B5EF4-FFF2-40B4-BE49-F238E27FC236}">
                <a16:creationId xmlns:a16="http://schemas.microsoft.com/office/drawing/2014/main" id="{FF09E0E5-A8E3-6049-933D-19D0AC93355C}"/>
              </a:ext>
            </a:extLst>
          </p:cNvPr>
          <p:cNvSpPr>
            <a:spLocks noGrp="1"/>
          </p:cNvSpPr>
          <p:nvPr>
            <p:ph type="dt" sz="half" idx="10"/>
          </p:nvPr>
        </p:nvSpPr>
        <p:spPr bwMode="auto">
          <a:xfrm>
            <a:off x="0" y="6553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r>
              <a:rPr lang="en-US" altLang="en-US"/>
              <a:t>28 Mar 2024</a:t>
            </a:r>
          </a:p>
        </p:txBody>
      </p:sp>
      <p:sp>
        <p:nvSpPr>
          <p:cNvPr id="309251" name="Rectangle 3">
            <a:extLst>
              <a:ext uri="{FF2B5EF4-FFF2-40B4-BE49-F238E27FC236}">
                <a16:creationId xmlns:a16="http://schemas.microsoft.com/office/drawing/2014/main" id="{5D6E5B86-E916-2B42-B0E5-24DEA42C09AE}"/>
              </a:ext>
            </a:extLst>
          </p:cNvPr>
          <p:cNvSpPr>
            <a:spLocks noGrp="1" noChangeArrowheads="1"/>
          </p:cNvSpPr>
          <p:nvPr>
            <p:ph type="title"/>
          </p:nvPr>
        </p:nvSpPr>
        <p:spPr>
          <a:xfrm>
            <a:off x="685800" y="-15875"/>
            <a:ext cx="7772400" cy="854075"/>
          </a:xfrm>
          <a:noFill/>
          <a:ln/>
        </p:spPr>
        <p:txBody>
          <a:bodyPr/>
          <a:lstStyle/>
          <a:p>
            <a:r>
              <a:rPr lang="en-US" altLang="en-US" sz="2400" dirty="0"/>
              <a:t>Connectivity View (Composition) </a:t>
            </a:r>
            <a:br>
              <a:rPr lang="en-US" altLang="en-US" sz="2400" dirty="0"/>
            </a:br>
            <a:r>
              <a:rPr lang="en-US" altLang="en-US" sz="2400" dirty="0"/>
              <a:t>Using </a:t>
            </a:r>
            <a:r>
              <a:rPr lang="en-US" altLang="en-US" sz="2400" dirty="0" err="1"/>
              <a:t>SysML</a:t>
            </a:r>
            <a:r>
              <a:rPr lang="en-US" altLang="en-US" sz="2400" dirty="0"/>
              <a:t> Components</a:t>
            </a:r>
            <a:br>
              <a:rPr lang="en-US" altLang="en-US" sz="2400" dirty="0"/>
            </a:br>
            <a:endParaRPr lang="en-US" altLang="en-US" sz="2400" dirty="0"/>
          </a:p>
        </p:txBody>
      </p:sp>
      <p:sp>
        <p:nvSpPr>
          <p:cNvPr id="309273" name="Text Box 25">
            <a:extLst>
              <a:ext uri="{FF2B5EF4-FFF2-40B4-BE49-F238E27FC236}">
                <a16:creationId xmlns:a16="http://schemas.microsoft.com/office/drawing/2014/main" id="{0EF9B6CE-07E5-CB40-B765-E1FC36AA2AB0}"/>
              </a:ext>
            </a:extLst>
          </p:cNvPr>
          <p:cNvSpPr txBox="1">
            <a:spLocks noChangeArrowheads="1"/>
          </p:cNvSpPr>
          <p:nvPr/>
        </p:nvSpPr>
        <p:spPr bwMode="auto">
          <a:xfrm>
            <a:off x="4625975" y="5103813"/>
            <a:ext cx="37846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000" b="1">
                <a:solidFill>
                  <a:schemeClr val="folHlink"/>
                </a:solidFill>
                <a:latin typeface="Arial" panose="020B0604020202020204" pitchFamily="34" charset="0"/>
              </a:rPr>
              <a:t>Global structure inherited by each kind of Spacecraft …</a:t>
            </a:r>
          </a:p>
        </p:txBody>
      </p:sp>
      <p:sp>
        <p:nvSpPr>
          <p:cNvPr id="309298" name="Text Box 50">
            <a:extLst>
              <a:ext uri="{FF2B5EF4-FFF2-40B4-BE49-F238E27FC236}">
                <a16:creationId xmlns:a16="http://schemas.microsoft.com/office/drawing/2014/main" id="{EC6E1B17-018D-6045-AE26-9289C43C4DF3}"/>
              </a:ext>
            </a:extLst>
          </p:cNvPr>
          <p:cNvSpPr txBox="1">
            <a:spLocks noChangeArrowheads="1"/>
          </p:cNvSpPr>
          <p:nvPr/>
        </p:nvSpPr>
        <p:spPr bwMode="auto">
          <a:xfrm>
            <a:off x="4600575" y="5849938"/>
            <a:ext cx="4191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000" b="1">
                <a:solidFill>
                  <a:schemeClr val="folHlink"/>
                </a:solidFill>
                <a:latin typeface="Arial" panose="020B0604020202020204" pitchFamily="34" charset="0"/>
              </a:rPr>
              <a:t>… and constrained for each kind</a:t>
            </a:r>
          </a:p>
        </p:txBody>
      </p:sp>
      <p:sp>
        <p:nvSpPr>
          <p:cNvPr id="309302" name="Text Box 54">
            <a:extLst>
              <a:ext uri="{FF2B5EF4-FFF2-40B4-BE49-F238E27FC236}">
                <a16:creationId xmlns:a16="http://schemas.microsoft.com/office/drawing/2014/main" id="{188F5727-DDF4-7F40-B8DC-B098EFA1B67D}"/>
              </a:ext>
            </a:extLst>
          </p:cNvPr>
          <p:cNvSpPr txBox="1">
            <a:spLocks noChangeArrowheads="1"/>
          </p:cNvSpPr>
          <p:nvPr/>
        </p:nvSpPr>
        <p:spPr bwMode="auto">
          <a:xfrm rot="-1919598">
            <a:off x="1422400" y="2716213"/>
            <a:ext cx="6540500" cy="1708150"/>
          </a:xfrm>
          <a:prstGeom prst="rect">
            <a:avLst/>
          </a:prstGeom>
          <a:solidFill>
            <a:schemeClr val="bg1">
              <a:alpha val="13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600">
                <a:solidFill>
                  <a:srgbClr val="EFF5FF"/>
                </a:solidFill>
              </a:rPr>
              <a:t>Preliminary</a:t>
            </a:r>
            <a:endParaRPr lang="en-US" altLang="en-US" sz="10600">
              <a:solidFill>
                <a:schemeClr val="hlink"/>
              </a:solidFill>
            </a:endParaRPr>
          </a:p>
        </p:txBody>
      </p:sp>
      <p:grpSp>
        <p:nvGrpSpPr>
          <p:cNvPr id="309999" name="Group 751">
            <a:extLst>
              <a:ext uri="{FF2B5EF4-FFF2-40B4-BE49-F238E27FC236}">
                <a16:creationId xmlns:a16="http://schemas.microsoft.com/office/drawing/2014/main" id="{3B619FC7-80CC-5A42-8F3B-9874BF1F3A26}"/>
              </a:ext>
            </a:extLst>
          </p:cNvPr>
          <p:cNvGrpSpPr>
            <a:grpSpLocks/>
          </p:cNvGrpSpPr>
          <p:nvPr/>
        </p:nvGrpSpPr>
        <p:grpSpPr bwMode="auto">
          <a:xfrm>
            <a:off x="258763" y="3327400"/>
            <a:ext cx="3979862" cy="2647950"/>
            <a:chOff x="182" y="1954"/>
            <a:chExt cx="2507" cy="1668"/>
          </a:xfrm>
        </p:grpSpPr>
        <p:sp>
          <p:nvSpPr>
            <p:cNvPr id="309861" name="Line 613">
              <a:extLst>
                <a:ext uri="{FF2B5EF4-FFF2-40B4-BE49-F238E27FC236}">
                  <a16:creationId xmlns:a16="http://schemas.microsoft.com/office/drawing/2014/main" id="{F9B70D4C-1E65-0B4D-869C-BBC094A0F08F}"/>
                </a:ext>
              </a:extLst>
            </p:cNvPr>
            <p:cNvSpPr>
              <a:spLocks noChangeShapeType="1"/>
            </p:cNvSpPr>
            <p:nvPr/>
          </p:nvSpPr>
          <p:spPr bwMode="auto">
            <a:xfrm flipH="1">
              <a:off x="1549" y="2778"/>
              <a:ext cx="107"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862" name="Rectangle 614">
              <a:extLst>
                <a:ext uri="{FF2B5EF4-FFF2-40B4-BE49-F238E27FC236}">
                  <a16:creationId xmlns:a16="http://schemas.microsoft.com/office/drawing/2014/main" id="{8FE6DEFE-F0CE-914D-B58C-F4AF3D27FA97}"/>
                </a:ext>
              </a:extLst>
            </p:cNvPr>
            <p:cNvSpPr>
              <a:spLocks noChangeArrowheads="1"/>
            </p:cNvSpPr>
            <p:nvPr/>
          </p:nvSpPr>
          <p:spPr bwMode="auto">
            <a:xfrm>
              <a:off x="1552" y="1954"/>
              <a:ext cx="896" cy="13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grpSp>
          <p:nvGrpSpPr>
            <p:cNvPr id="309863" name="Group 615">
              <a:extLst>
                <a:ext uri="{FF2B5EF4-FFF2-40B4-BE49-F238E27FC236}">
                  <a16:creationId xmlns:a16="http://schemas.microsoft.com/office/drawing/2014/main" id="{925977F9-DACC-8F47-969A-43EDCDE99F11}"/>
                </a:ext>
              </a:extLst>
            </p:cNvPr>
            <p:cNvGrpSpPr>
              <a:grpSpLocks/>
            </p:cNvGrpSpPr>
            <p:nvPr/>
          </p:nvGrpSpPr>
          <p:grpSpPr bwMode="auto">
            <a:xfrm>
              <a:off x="1552" y="1954"/>
              <a:ext cx="983" cy="1528"/>
              <a:chOff x="3499" y="1224"/>
              <a:chExt cx="1807" cy="2239"/>
            </a:xfrm>
          </p:grpSpPr>
          <p:sp>
            <p:nvSpPr>
              <p:cNvPr id="309864" name="Rectangle 616">
                <a:extLst>
                  <a:ext uri="{FF2B5EF4-FFF2-40B4-BE49-F238E27FC236}">
                    <a16:creationId xmlns:a16="http://schemas.microsoft.com/office/drawing/2014/main" id="{1BF58F65-5069-6847-927D-F7CE257638B8}"/>
                  </a:ext>
                </a:extLst>
              </p:cNvPr>
              <p:cNvSpPr>
                <a:spLocks noChangeArrowheads="1"/>
              </p:cNvSpPr>
              <p:nvPr/>
            </p:nvSpPr>
            <p:spPr bwMode="auto">
              <a:xfrm>
                <a:off x="3499" y="1425"/>
                <a:ext cx="1807" cy="20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865" name="Rectangle 617">
                <a:extLst>
                  <a:ext uri="{FF2B5EF4-FFF2-40B4-BE49-F238E27FC236}">
                    <a16:creationId xmlns:a16="http://schemas.microsoft.com/office/drawing/2014/main" id="{F88BF47D-E43B-EF4E-9086-FF0A559EFE77}"/>
                  </a:ext>
                </a:extLst>
              </p:cNvPr>
              <p:cNvSpPr>
                <a:spLocks noChangeArrowheads="1"/>
              </p:cNvSpPr>
              <p:nvPr/>
            </p:nvSpPr>
            <p:spPr bwMode="auto">
              <a:xfrm>
                <a:off x="3499" y="1224"/>
                <a:ext cx="1807" cy="2239"/>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09866" name="Rectangle 618">
              <a:extLst>
                <a:ext uri="{FF2B5EF4-FFF2-40B4-BE49-F238E27FC236}">
                  <a16:creationId xmlns:a16="http://schemas.microsoft.com/office/drawing/2014/main" id="{19D97EFD-2694-D041-89A7-65BC7EE8702D}"/>
                </a:ext>
              </a:extLst>
            </p:cNvPr>
            <p:cNvSpPr>
              <a:spLocks noChangeArrowheads="1"/>
            </p:cNvSpPr>
            <p:nvPr/>
          </p:nvSpPr>
          <p:spPr bwMode="auto">
            <a:xfrm>
              <a:off x="1615" y="1979"/>
              <a:ext cx="880"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TT&amp;C : TrackTelemCommand</a:t>
              </a:r>
            </a:p>
          </p:txBody>
        </p:sp>
        <p:sp>
          <p:nvSpPr>
            <p:cNvPr id="309867" name="Rectangle 619">
              <a:extLst>
                <a:ext uri="{FF2B5EF4-FFF2-40B4-BE49-F238E27FC236}">
                  <a16:creationId xmlns:a16="http://schemas.microsoft.com/office/drawing/2014/main" id="{69DFBCDB-B4AA-B34F-8E69-EA8023FE4C9E}"/>
                </a:ext>
              </a:extLst>
            </p:cNvPr>
            <p:cNvSpPr>
              <a:spLocks noChangeArrowheads="1"/>
            </p:cNvSpPr>
            <p:nvPr/>
          </p:nvSpPr>
          <p:spPr bwMode="auto">
            <a:xfrm>
              <a:off x="230" y="1954"/>
              <a:ext cx="831" cy="13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grpSp>
          <p:nvGrpSpPr>
            <p:cNvPr id="309868" name="Group 620">
              <a:extLst>
                <a:ext uri="{FF2B5EF4-FFF2-40B4-BE49-F238E27FC236}">
                  <a16:creationId xmlns:a16="http://schemas.microsoft.com/office/drawing/2014/main" id="{F1872254-2C9B-6A4F-B48A-427379A45980}"/>
                </a:ext>
              </a:extLst>
            </p:cNvPr>
            <p:cNvGrpSpPr>
              <a:grpSpLocks/>
            </p:cNvGrpSpPr>
            <p:nvPr/>
          </p:nvGrpSpPr>
          <p:grpSpPr bwMode="auto">
            <a:xfrm>
              <a:off x="198" y="1954"/>
              <a:ext cx="864" cy="1528"/>
              <a:chOff x="833" y="1224"/>
              <a:chExt cx="1678" cy="2239"/>
            </a:xfrm>
          </p:grpSpPr>
          <p:sp>
            <p:nvSpPr>
              <p:cNvPr id="309869" name="Rectangle 621">
                <a:extLst>
                  <a:ext uri="{FF2B5EF4-FFF2-40B4-BE49-F238E27FC236}">
                    <a16:creationId xmlns:a16="http://schemas.microsoft.com/office/drawing/2014/main" id="{87AD5053-FC3E-1045-A47D-181AD22C24BC}"/>
                  </a:ext>
                </a:extLst>
              </p:cNvPr>
              <p:cNvSpPr>
                <a:spLocks noChangeArrowheads="1"/>
              </p:cNvSpPr>
              <p:nvPr/>
            </p:nvSpPr>
            <p:spPr bwMode="auto">
              <a:xfrm>
                <a:off x="833" y="1224"/>
                <a:ext cx="1678" cy="201"/>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870" name="Rectangle 622">
                <a:extLst>
                  <a:ext uri="{FF2B5EF4-FFF2-40B4-BE49-F238E27FC236}">
                    <a16:creationId xmlns:a16="http://schemas.microsoft.com/office/drawing/2014/main" id="{39F71FEA-F052-DD46-8434-003CAAE9F634}"/>
                  </a:ext>
                </a:extLst>
              </p:cNvPr>
              <p:cNvSpPr>
                <a:spLocks noChangeArrowheads="1"/>
              </p:cNvSpPr>
              <p:nvPr/>
            </p:nvSpPr>
            <p:spPr bwMode="auto">
              <a:xfrm>
                <a:off x="833" y="1224"/>
                <a:ext cx="1678" cy="2239"/>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09871" name="Rectangle 623">
              <a:extLst>
                <a:ext uri="{FF2B5EF4-FFF2-40B4-BE49-F238E27FC236}">
                  <a16:creationId xmlns:a16="http://schemas.microsoft.com/office/drawing/2014/main" id="{F9FE6919-D2CE-3E45-9210-427A3C0A280D}"/>
                </a:ext>
              </a:extLst>
            </p:cNvPr>
            <p:cNvSpPr>
              <a:spLocks noChangeArrowheads="1"/>
            </p:cNvSpPr>
            <p:nvPr/>
          </p:nvSpPr>
          <p:spPr bwMode="auto">
            <a:xfrm>
              <a:off x="249" y="1979"/>
              <a:ext cx="768"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MOS : MissionOpsSystem</a:t>
              </a:r>
              <a:endParaRPr lang="en-US" altLang="en-US" sz="1800" b="1">
                <a:solidFill>
                  <a:schemeClr val="tx2"/>
                </a:solidFill>
                <a:latin typeface="Tahoma" panose="020B0604030504040204" pitchFamily="34" charset="0"/>
              </a:endParaRPr>
            </a:p>
          </p:txBody>
        </p:sp>
        <p:sp>
          <p:nvSpPr>
            <p:cNvPr id="309872" name="Rectangle 624">
              <a:extLst>
                <a:ext uri="{FF2B5EF4-FFF2-40B4-BE49-F238E27FC236}">
                  <a16:creationId xmlns:a16="http://schemas.microsoft.com/office/drawing/2014/main" id="{52AF82D7-1AD1-494A-9331-6BB7A45D9A09}"/>
                </a:ext>
              </a:extLst>
            </p:cNvPr>
            <p:cNvSpPr>
              <a:spLocks noChangeArrowheads="1"/>
            </p:cNvSpPr>
            <p:nvPr/>
          </p:nvSpPr>
          <p:spPr bwMode="auto">
            <a:xfrm>
              <a:off x="1047" y="2307"/>
              <a:ext cx="40" cy="4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873" name="Rectangle 625">
              <a:extLst>
                <a:ext uri="{FF2B5EF4-FFF2-40B4-BE49-F238E27FC236}">
                  <a16:creationId xmlns:a16="http://schemas.microsoft.com/office/drawing/2014/main" id="{436E67AA-5B68-6A49-BA86-4AF31628BA01}"/>
                </a:ext>
              </a:extLst>
            </p:cNvPr>
            <p:cNvSpPr>
              <a:spLocks noChangeArrowheads="1"/>
            </p:cNvSpPr>
            <p:nvPr/>
          </p:nvSpPr>
          <p:spPr bwMode="auto">
            <a:xfrm>
              <a:off x="1047" y="2307"/>
              <a:ext cx="40" cy="4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874" name="Rectangle 626">
              <a:extLst>
                <a:ext uri="{FF2B5EF4-FFF2-40B4-BE49-F238E27FC236}">
                  <a16:creationId xmlns:a16="http://schemas.microsoft.com/office/drawing/2014/main" id="{5227B82E-1767-8943-ACC9-D77CB8C62A79}"/>
                </a:ext>
              </a:extLst>
            </p:cNvPr>
            <p:cNvSpPr>
              <a:spLocks noChangeArrowheads="1"/>
            </p:cNvSpPr>
            <p:nvPr/>
          </p:nvSpPr>
          <p:spPr bwMode="auto">
            <a:xfrm>
              <a:off x="1527" y="2307"/>
              <a:ext cx="40" cy="4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875" name="Rectangle 627">
              <a:extLst>
                <a:ext uri="{FF2B5EF4-FFF2-40B4-BE49-F238E27FC236}">
                  <a16:creationId xmlns:a16="http://schemas.microsoft.com/office/drawing/2014/main" id="{9E8DE7CA-445A-484F-BAA9-1CDF939B45BD}"/>
                </a:ext>
              </a:extLst>
            </p:cNvPr>
            <p:cNvSpPr>
              <a:spLocks noChangeArrowheads="1"/>
            </p:cNvSpPr>
            <p:nvPr/>
          </p:nvSpPr>
          <p:spPr bwMode="auto">
            <a:xfrm>
              <a:off x="1537" y="3219"/>
              <a:ext cx="39" cy="4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876" name="Freeform 628">
              <a:extLst>
                <a:ext uri="{FF2B5EF4-FFF2-40B4-BE49-F238E27FC236}">
                  <a16:creationId xmlns:a16="http://schemas.microsoft.com/office/drawing/2014/main" id="{8F79DE39-DE0C-7E4B-8B3C-0CBFEB69BCF8}"/>
                </a:ext>
              </a:extLst>
            </p:cNvPr>
            <p:cNvSpPr>
              <a:spLocks/>
            </p:cNvSpPr>
            <p:nvPr/>
          </p:nvSpPr>
          <p:spPr bwMode="auto">
            <a:xfrm rot="-5400000">
              <a:off x="772" y="2964"/>
              <a:ext cx="272" cy="110"/>
            </a:xfrm>
            <a:custGeom>
              <a:avLst/>
              <a:gdLst>
                <a:gd name="T0" fmla="*/ 0 w 1324"/>
                <a:gd name="T1" fmla="*/ 0 h 1080"/>
                <a:gd name="T2" fmla="*/ 0 w 1324"/>
                <a:gd name="T3" fmla="*/ 1080 h 1080"/>
                <a:gd name="T4" fmla="*/ 1324 w 1324"/>
                <a:gd name="T5" fmla="*/ 1080 h 1080"/>
              </a:gdLst>
              <a:ahLst/>
              <a:cxnLst>
                <a:cxn ang="0">
                  <a:pos x="T0" y="T1"/>
                </a:cxn>
                <a:cxn ang="0">
                  <a:pos x="T2" y="T3"/>
                </a:cxn>
                <a:cxn ang="0">
                  <a:pos x="T4" y="T5"/>
                </a:cxn>
              </a:cxnLst>
              <a:rect l="0" t="0" r="r" b="b"/>
              <a:pathLst>
                <a:path w="1324" h="1080">
                  <a:moveTo>
                    <a:pt x="0" y="0"/>
                  </a:moveTo>
                  <a:lnTo>
                    <a:pt x="0" y="1080"/>
                  </a:lnTo>
                  <a:lnTo>
                    <a:pt x="1324" y="108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877" name="Rectangle 629">
              <a:extLst>
                <a:ext uri="{FF2B5EF4-FFF2-40B4-BE49-F238E27FC236}">
                  <a16:creationId xmlns:a16="http://schemas.microsoft.com/office/drawing/2014/main" id="{9203F3BD-9036-6249-8C87-3067481C1CC8}"/>
                </a:ext>
              </a:extLst>
            </p:cNvPr>
            <p:cNvSpPr>
              <a:spLocks noChangeArrowheads="1"/>
            </p:cNvSpPr>
            <p:nvPr/>
          </p:nvSpPr>
          <p:spPr bwMode="auto">
            <a:xfrm>
              <a:off x="665" y="3459"/>
              <a:ext cx="39" cy="4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878" name="Rectangle 630">
              <a:extLst>
                <a:ext uri="{FF2B5EF4-FFF2-40B4-BE49-F238E27FC236}">
                  <a16:creationId xmlns:a16="http://schemas.microsoft.com/office/drawing/2014/main" id="{4FA850D4-9AEA-0E47-9820-829A11930E95}"/>
                </a:ext>
              </a:extLst>
            </p:cNvPr>
            <p:cNvSpPr>
              <a:spLocks noChangeArrowheads="1"/>
            </p:cNvSpPr>
            <p:nvPr/>
          </p:nvSpPr>
          <p:spPr bwMode="auto">
            <a:xfrm>
              <a:off x="665" y="3459"/>
              <a:ext cx="39" cy="4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879" name="Rectangle 631">
              <a:extLst>
                <a:ext uri="{FF2B5EF4-FFF2-40B4-BE49-F238E27FC236}">
                  <a16:creationId xmlns:a16="http://schemas.microsoft.com/office/drawing/2014/main" id="{54E9CFB3-721A-FC48-A67D-653A4DDA181D}"/>
                </a:ext>
              </a:extLst>
            </p:cNvPr>
            <p:cNvSpPr>
              <a:spLocks noChangeArrowheads="1"/>
            </p:cNvSpPr>
            <p:nvPr/>
          </p:nvSpPr>
          <p:spPr bwMode="auto">
            <a:xfrm>
              <a:off x="1042" y="3219"/>
              <a:ext cx="40" cy="4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880" name="Rectangle 632">
              <a:extLst>
                <a:ext uri="{FF2B5EF4-FFF2-40B4-BE49-F238E27FC236}">
                  <a16:creationId xmlns:a16="http://schemas.microsoft.com/office/drawing/2014/main" id="{E4897F2A-6324-5442-B862-A59998739532}"/>
                </a:ext>
              </a:extLst>
            </p:cNvPr>
            <p:cNvSpPr>
              <a:spLocks noChangeArrowheads="1"/>
            </p:cNvSpPr>
            <p:nvPr/>
          </p:nvSpPr>
          <p:spPr bwMode="auto">
            <a:xfrm>
              <a:off x="1042" y="3219"/>
              <a:ext cx="40" cy="4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881" name="Rectangle 633">
              <a:extLst>
                <a:ext uri="{FF2B5EF4-FFF2-40B4-BE49-F238E27FC236}">
                  <a16:creationId xmlns:a16="http://schemas.microsoft.com/office/drawing/2014/main" id="{5F7ABE8D-0C02-8F40-8268-6D86199216CE}"/>
                </a:ext>
              </a:extLst>
            </p:cNvPr>
            <p:cNvSpPr>
              <a:spLocks noChangeArrowheads="1"/>
            </p:cNvSpPr>
            <p:nvPr/>
          </p:nvSpPr>
          <p:spPr bwMode="auto">
            <a:xfrm>
              <a:off x="1468" y="3528"/>
              <a:ext cx="456" cy="94"/>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882" name="Rectangle 634">
              <a:extLst>
                <a:ext uri="{FF2B5EF4-FFF2-40B4-BE49-F238E27FC236}">
                  <a16:creationId xmlns:a16="http://schemas.microsoft.com/office/drawing/2014/main" id="{66CA1933-B078-C041-AFA1-3B80C1ECA0E9}"/>
                </a:ext>
              </a:extLst>
            </p:cNvPr>
            <p:cNvSpPr>
              <a:spLocks noChangeArrowheads="1"/>
            </p:cNvSpPr>
            <p:nvPr/>
          </p:nvSpPr>
          <p:spPr bwMode="auto">
            <a:xfrm>
              <a:off x="1229" y="2242"/>
              <a:ext cx="164" cy="61"/>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883" name="Rectangle 635">
              <a:extLst>
                <a:ext uri="{FF2B5EF4-FFF2-40B4-BE49-F238E27FC236}">
                  <a16:creationId xmlns:a16="http://schemas.microsoft.com/office/drawing/2014/main" id="{A828CC53-721E-BC41-87EE-5D320FB417F4}"/>
                </a:ext>
              </a:extLst>
            </p:cNvPr>
            <p:cNvSpPr>
              <a:spLocks noChangeArrowheads="1"/>
            </p:cNvSpPr>
            <p:nvPr/>
          </p:nvSpPr>
          <p:spPr bwMode="auto">
            <a:xfrm>
              <a:off x="1236" y="3162"/>
              <a:ext cx="156" cy="61"/>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884" name="Line 636">
              <a:extLst>
                <a:ext uri="{FF2B5EF4-FFF2-40B4-BE49-F238E27FC236}">
                  <a16:creationId xmlns:a16="http://schemas.microsoft.com/office/drawing/2014/main" id="{91850544-8729-D44E-BA49-2260E968BDF0}"/>
                </a:ext>
              </a:extLst>
            </p:cNvPr>
            <p:cNvSpPr>
              <a:spLocks noChangeShapeType="1"/>
            </p:cNvSpPr>
            <p:nvPr/>
          </p:nvSpPr>
          <p:spPr bwMode="auto">
            <a:xfrm flipH="1">
              <a:off x="1084" y="2330"/>
              <a:ext cx="444" cy="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885" name="Line 637">
              <a:extLst>
                <a:ext uri="{FF2B5EF4-FFF2-40B4-BE49-F238E27FC236}">
                  <a16:creationId xmlns:a16="http://schemas.microsoft.com/office/drawing/2014/main" id="{8FE20D37-5AD9-DD47-B784-05B046C67475}"/>
                </a:ext>
              </a:extLst>
            </p:cNvPr>
            <p:cNvSpPr>
              <a:spLocks noChangeShapeType="1"/>
            </p:cNvSpPr>
            <p:nvPr/>
          </p:nvSpPr>
          <p:spPr bwMode="auto">
            <a:xfrm flipH="1">
              <a:off x="1087" y="3243"/>
              <a:ext cx="444" cy="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886" name="Freeform 638">
              <a:extLst>
                <a:ext uri="{FF2B5EF4-FFF2-40B4-BE49-F238E27FC236}">
                  <a16:creationId xmlns:a16="http://schemas.microsoft.com/office/drawing/2014/main" id="{4A871291-F984-F64F-83B7-355CC95F6595}"/>
                </a:ext>
              </a:extLst>
            </p:cNvPr>
            <p:cNvSpPr>
              <a:spLocks noEditPoints="1"/>
            </p:cNvSpPr>
            <p:nvPr/>
          </p:nvSpPr>
          <p:spPr bwMode="auto">
            <a:xfrm>
              <a:off x="1970" y="2233"/>
              <a:ext cx="2" cy="187"/>
            </a:xfrm>
            <a:custGeom>
              <a:avLst/>
              <a:gdLst>
                <a:gd name="T0" fmla="*/ 0 w 4"/>
                <a:gd name="T1" fmla="*/ 27 h 547"/>
                <a:gd name="T2" fmla="*/ 4 w 4"/>
                <a:gd name="T3" fmla="*/ 0 h 547"/>
                <a:gd name="T4" fmla="*/ 0 w 4"/>
                <a:gd name="T5" fmla="*/ 70 h 547"/>
                <a:gd name="T6" fmla="*/ 3 w 4"/>
                <a:gd name="T7" fmla="*/ 42 h 547"/>
                <a:gd name="T8" fmla="*/ 3 w 4"/>
                <a:gd name="T9" fmla="*/ 112 h 547"/>
                <a:gd name="T10" fmla="*/ 0 w 4"/>
                <a:gd name="T11" fmla="*/ 84 h 547"/>
                <a:gd name="T12" fmla="*/ 4 w 4"/>
                <a:gd name="T13" fmla="*/ 154 h 547"/>
                <a:gd name="T14" fmla="*/ 0 w 4"/>
                <a:gd name="T15" fmla="*/ 128 h 547"/>
                <a:gd name="T16" fmla="*/ 4 w 4"/>
                <a:gd name="T17" fmla="*/ 171 h 547"/>
                <a:gd name="T18" fmla="*/ 0 w 4"/>
                <a:gd name="T19" fmla="*/ 170 h 547"/>
                <a:gd name="T20" fmla="*/ 4 w 4"/>
                <a:gd name="T21" fmla="*/ 213 h 547"/>
                <a:gd name="T22" fmla="*/ 0 w 4"/>
                <a:gd name="T23" fmla="*/ 238 h 547"/>
                <a:gd name="T24" fmla="*/ 4 w 4"/>
                <a:gd name="T25" fmla="*/ 213 h 547"/>
                <a:gd name="T26" fmla="*/ 0 w 4"/>
                <a:gd name="T27" fmla="*/ 282 h 547"/>
                <a:gd name="T28" fmla="*/ 3 w 4"/>
                <a:gd name="T29" fmla="*/ 254 h 547"/>
                <a:gd name="T30" fmla="*/ 2 w 4"/>
                <a:gd name="T31" fmla="*/ 325 h 547"/>
                <a:gd name="T32" fmla="*/ 2 w 4"/>
                <a:gd name="T33" fmla="*/ 296 h 547"/>
                <a:gd name="T34" fmla="*/ 3 w 4"/>
                <a:gd name="T35" fmla="*/ 367 h 547"/>
                <a:gd name="T36" fmla="*/ 0 w 4"/>
                <a:gd name="T37" fmla="*/ 339 h 547"/>
                <a:gd name="T38" fmla="*/ 4 w 4"/>
                <a:gd name="T39" fmla="*/ 408 h 547"/>
                <a:gd name="T40" fmla="*/ 0 w 4"/>
                <a:gd name="T41" fmla="*/ 383 h 547"/>
                <a:gd name="T42" fmla="*/ 4 w 4"/>
                <a:gd name="T43" fmla="*/ 450 h 547"/>
                <a:gd name="T44" fmla="*/ 0 w 4"/>
                <a:gd name="T45" fmla="*/ 425 h 547"/>
                <a:gd name="T46" fmla="*/ 4 w 4"/>
                <a:gd name="T47" fmla="*/ 425 h 547"/>
                <a:gd name="T48" fmla="*/ 0 w 4"/>
                <a:gd name="T49" fmla="*/ 493 h 547"/>
                <a:gd name="T50" fmla="*/ 4 w 4"/>
                <a:gd name="T51" fmla="*/ 467 h 547"/>
                <a:gd name="T52" fmla="*/ 0 w 4"/>
                <a:gd name="T53" fmla="*/ 537 h 547"/>
                <a:gd name="T54" fmla="*/ 3 w 4"/>
                <a:gd name="T55" fmla="*/ 508 h 547"/>
                <a:gd name="T56" fmla="*/ 0 w 4"/>
                <a:gd name="T57" fmla="*/ 519 h 547"/>
                <a:gd name="T58" fmla="*/ 2 w 4"/>
                <a:gd name="T59" fmla="*/ 547 h 547"/>
                <a:gd name="T60" fmla="*/ 0 w 4"/>
                <a:gd name="T61" fmla="*/ 476 h 547"/>
                <a:gd name="T62" fmla="*/ 3 w 4"/>
                <a:gd name="T63" fmla="*/ 504 h 547"/>
                <a:gd name="T64" fmla="*/ 0 w 4"/>
                <a:gd name="T65" fmla="*/ 435 h 547"/>
                <a:gd name="T66" fmla="*/ 4 w 4"/>
                <a:gd name="T67" fmla="*/ 460 h 547"/>
                <a:gd name="T68" fmla="*/ 0 w 4"/>
                <a:gd name="T69" fmla="*/ 417 h 547"/>
                <a:gd name="T70" fmla="*/ 4 w 4"/>
                <a:gd name="T71" fmla="*/ 393 h 547"/>
                <a:gd name="T72" fmla="*/ 0 w 4"/>
                <a:gd name="T73" fmla="*/ 417 h 547"/>
                <a:gd name="T74" fmla="*/ 3 w 4"/>
                <a:gd name="T75" fmla="*/ 348 h 547"/>
                <a:gd name="T76" fmla="*/ 0 w 4"/>
                <a:gd name="T77" fmla="*/ 376 h 547"/>
                <a:gd name="T78" fmla="*/ 2 w 4"/>
                <a:gd name="T79" fmla="*/ 307 h 547"/>
                <a:gd name="T80" fmla="*/ 2 w 4"/>
                <a:gd name="T81" fmla="*/ 334 h 547"/>
                <a:gd name="T82" fmla="*/ 0 w 4"/>
                <a:gd name="T83" fmla="*/ 265 h 547"/>
                <a:gd name="T84" fmla="*/ 3 w 4"/>
                <a:gd name="T85" fmla="*/ 291 h 547"/>
                <a:gd name="T86" fmla="*/ 0 w 4"/>
                <a:gd name="T87" fmla="*/ 224 h 547"/>
                <a:gd name="T88" fmla="*/ 4 w 4"/>
                <a:gd name="T89" fmla="*/ 247 h 547"/>
                <a:gd name="T90" fmla="*/ 0 w 4"/>
                <a:gd name="T91" fmla="*/ 247 h 547"/>
                <a:gd name="T92" fmla="*/ 4 w 4"/>
                <a:gd name="T93" fmla="*/ 179 h 547"/>
                <a:gd name="T94" fmla="*/ 0 w 4"/>
                <a:gd name="T95" fmla="*/ 206 h 547"/>
                <a:gd name="T96" fmla="*/ 3 w 4"/>
                <a:gd name="T97" fmla="*/ 136 h 547"/>
                <a:gd name="T98" fmla="*/ 0 w 4"/>
                <a:gd name="T99" fmla="*/ 164 h 547"/>
                <a:gd name="T100" fmla="*/ 0 w 4"/>
                <a:gd name="T101" fmla="*/ 94 h 547"/>
                <a:gd name="T102" fmla="*/ 3 w 4"/>
                <a:gd name="T103" fmla="*/ 122 h 547"/>
                <a:gd name="T104" fmla="*/ 0 w 4"/>
                <a:gd name="T105" fmla="*/ 52 h 547"/>
                <a:gd name="T106" fmla="*/ 4 w 4"/>
                <a:gd name="T107" fmla="*/ 78 h 547"/>
                <a:gd name="T108" fmla="*/ 0 w 4"/>
                <a:gd name="T109" fmla="*/ 10 h 547"/>
                <a:gd name="T110" fmla="*/ 4 w 4"/>
                <a:gd name="T111" fmla="*/ 36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 h="547">
                  <a:moveTo>
                    <a:pt x="4" y="1"/>
                  </a:moveTo>
                  <a:lnTo>
                    <a:pt x="4" y="26"/>
                  </a:lnTo>
                  <a:lnTo>
                    <a:pt x="4" y="27"/>
                  </a:lnTo>
                  <a:lnTo>
                    <a:pt x="3" y="27"/>
                  </a:lnTo>
                  <a:lnTo>
                    <a:pt x="3" y="28"/>
                  </a:lnTo>
                  <a:lnTo>
                    <a:pt x="2" y="28"/>
                  </a:lnTo>
                  <a:lnTo>
                    <a:pt x="0" y="28"/>
                  </a:lnTo>
                  <a:lnTo>
                    <a:pt x="0" y="27"/>
                  </a:lnTo>
                  <a:lnTo>
                    <a:pt x="0" y="27"/>
                  </a:lnTo>
                  <a:lnTo>
                    <a:pt x="0" y="26"/>
                  </a:lnTo>
                  <a:lnTo>
                    <a:pt x="0" y="1"/>
                  </a:lnTo>
                  <a:lnTo>
                    <a:pt x="0" y="0"/>
                  </a:lnTo>
                  <a:lnTo>
                    <a:pt x="0" y="0"/>
                  </a:lnTo>
                  <a:lnTo>
                    <a:pt x="0" y="0"/>
                  </a:lnTo>
                  <a:lnTo>
                    <a:pt x="2" y="0"/>
                  </a:lnTo>
                  <a:lnTo>
                    <a:pt x="3" y="0"/>
                  </a:lnTo>
                  <a:lnTo>
                    <a:pt x="3" y="0"/>
                  </a:lnTo>
                  <a:lnTo>
                    <a:pt x="4" y="0"/>
                  </a:lnTo>
                  <a:lnTo>
                    <a:pt x="4" y="1"/>
                  </a:lnTo>
                  <a:lnTo>
                    <a:pt x="4" y="1"/>
                  </a:lnTo>
                  <a:close/>
                  <a:moveTo>
                    <a:pt x="4" y="44"/>
                  </a:moveTo>
                  <a:lnTo>
                    <a:pt x="4" y="69"/>
                  </a:lnTo>
                  <a:lnTo>
                    <a:pt x="4" y="69"/>
                  </a:lnTo>
                  <a:lnTo>
                    <a:pt x="3" y="70"/>
                  </a:lnTo>
                  <a:lnTo>
                    <a:pt x="3" y="70"/>
                  </a:lnTo>
                  <a:lnTo>
                    <a:pt x="2" y="70"/>
                  </a:lnTo>
                  <a:lnTo>
                    <a:pt x="0" y="70"/>
                  </a:lnTo>
                  <a:lnTo>
                    <a:pt x="0" y="70"/>
                  </a:lnTo>
                  <a:lnTo>
                    <a:pt x="0" y="69"/>
                  </a:lnTo>
                  <a:lnTo>
                    <a:pt x="0" y="69"/>
                  </a:lnTo>
                  <a:lnTo>
                    <a:pt x="0" y="44"/>
                  </a:lnTo>
                  <a:lnTo>
                    <a:pt x="0" y="43"/>
                  </a:lnTo>
                  <a:lnTo>
                    <a:pt x="0" y="42"/>
                  </a:lnTo>
                  <a:lnTo>
                    <a:pt x="0" y="42"/>
                  </a:lnTo>
                  <a:lnTo>
                    <a:pt x="2" y="42"/>
                  </a:lnTo>
                  <a:lnTo>
                    <a:pt x="3" y="42"/>
                  </a:lnTo>
                  <a:lnTo>
                    <a:pt x="3" y="42"/>
                  </a:lnTo>
                  <a:lnTo>
                    <a:pt x="4" y="43"/>
                  </a:lnTo>
                  <a:lnTo>
                    <a:pt x="4" y="44"/>
                  </a:lnTo>
                  <a:lnTo>
                    <a:pt x="4" y="44"/>
                  </a:lnTo>
                  <a:close/>
                  <a:moveTo>
                    <a:pt x="4" y="86"/>
                  </a:moveTo>
                  <a:lnTo>
                    <a:pt x="4" y="111"/>
                  </a:lnTo>
                  <a:lnTo>
                    <a:pt x="4" y="112"/>
                  </a:lnTo>
                  <a:lnTo>
                    <a:pt x="3" y="112"/>
                  </a:lnTo>
                  <a:lnTo>
                    <a:pt x="3" y="112"/>
                  </a:lnTo>
                  <a:lnTo>
                    <a:pt x="2" y="113"/>
                  </a:lnTo>
                  <a:lnTo>
                    <a:pt x="0" y="112"/>
                  </a:lnTo>
                  <a:lnTo>
                    <a:pt x="0" y="112"/>
                  </a:lnTo>
                  <a:lnTo>
                    <a:pt x="0" y="112"/>
                  </a:lnTo>
                  <a:lnTo>
                    <a:pt x="0" y="111"/>
                  </a:lnTo>
                  <a:lnTo>
                    <a:pt x="0" y="86"/>
                  </a:lnTo>
                  <a:lnTo>
                    <a:pt x="0" y="85"/>
                  </a:lnTo>
                  <a:lnTo>
                    <a:pt x="0" y="85"/>
                  </a:lnTo>
                  <a:lnTo>
                    <a:pt x="0" y="84"/>
                  </a:lnTo>
                  <a:lnTo>
                    <a:pt x="2" y="84"/>
                  </a:lnTo>
                  <a:lnTo>
                    <a:pt x="3" y="84"/>
                  </a:lnTo>
                  <a:lnTo>
                    <a:pt x="3" y="85"/>
                  </a:lnTo>
                  <a:lnTo>
                    <a:pt x="4" y="85"/>
                  </a:lnTo>
                  <a:lnTo>
                    <a:pt x="4" y="86"/>
                  </a:lnTo>
                  <a:lnTo>
                    <a:pt x="4" y="86"/>
                  </a:lnTo>
                  <a:close/>
                  <a:moveTo>
                    <a:pt x="4" y="128"/>
                  </a:moveTo>
                  <a:lnTo>
                    <a:pt x="4" y="153"/>
                  </a:lnTo>
                  <a:lnTo>
                    <a:pt x="4" y="154"/>
                  </a:lnTo>
                  <a:lnTo>
                    <a:pt x="3" y="155"/>
                  </a:lnTo>
                  <a:lnTo>
                    <a:pt x="3" y="155"/>
                  </a:lnTo>
                  <a:lnTo>
                    <a:pt x="2" y="155"/>
                  </a:lnTo>
                  <a:lnTo>
                    <a:pt x="0" y="155"/>
                  </a:lnTo>
                  <a:lnTo>
                    <a:pt x="0" y="155"/>
                  </a:lnTo>
                  <a:lnTo>
                    <a:pt x="0" y="154"/>
                  </a:lnTo>
                  <a:lnTo>
                    <a:pt x="0" y="153"/>
                  </a:lnTo>
                  <a:lnTo>
                    <a:pt x="0" y="128"/>
                  </a:lnTo>
                  <a:lnTo>
                    <a:pt x="0" y="128"/>
                  </a:lnTo>
                  <a:lnTo>
                    <a:pt x="0" y="127"/>
                  </a:lnTo>
                  <a:lnTo>
                    <a:pt x="0" y="127"/>
                  </a:lnTo>
                  <a:lnTo>
                    <a:pt x="2" y="127"/>
                  </a:lnTo>
                  <a:lnTo>
                    <a:pt x="3" y="127"/>
                  </a:lnTo>
                  <a:lnTo>
                    <a:pt x="3" y="127"/>
                  </a:lnTo>
                  <a:lnTo>
                    <a:pt x="4" y="128"/>
                  </a:lnTo>
                  <a:lnTo>
                    <a:pt x="4" y="128"/>
                  </a:lnTo>
                  <a:lnTo>
                    <a:pt x="4" y="128"/>
                  </a:lnTo>
                  <a:close/>
                  <a:moveTo>
                    <a:pt x="4" y="171"/>
                  </a:moveTo>
                  <a:lnTo>
                    <a:pt x="4" y="196"/>
                  </a:lnTo>
                  <a:lnTo>
                    <a:pt x="4" y="196"/>
                  </a:lnTo>
                  <a:lnTo>
                    <a:pt x="3" y="197"/>
                  </a:lnTo>
                  <a:lnTo>
                    <a:pt x="2" y="197"/>
                  </a:lnTo>
                  <a:lnTo>
                    <a:pt x="0" y="197"/>
                  </a:lnTo>
                  <a:lnTo>
                    <a:pt x="0" y="196"/>
                  </a:lnTo>
                  <a:lnTo>
                    <a:pt x="0" y="196"/>
                  </a:lnTo>
                  <a:lnTo>
                    <a:pt x="0" y="171"/>
                  </a:lnTo>
                  <a:lnTo>
                    <a:pt x="0" y="170"/>
                  </a:lnTo>
                  <a:lnTo>
                    <a:pt x="0" y="170"/>
                  </a:lnTo>
                  <a:lnTo>
                    <a:pt x="0" y="169"/>
                  </a:lnTo>
                  <a:lnTo>
                    <a:pt x="2" y="169"/>
                  </a:lnTo>
                  <a:lnTo>
                    <a:pt x="3" y="169"/>
                  </a:lnTo>
                  <a:lnTo>
                    <a:pt x="3" y="170"/>
                  </a:lnTo>
                  <a:lnTo>
                    <a:pt x="4" y="170"/>
                  </a:lnTo>
                  <a:lnTo>
                    <a:pt x="4" y="171"/>
                  </a:lnTo>
                  <a:lnTo>
                    <a:pt x="4" y="171"/>
                  </a:lnTo>
                  <a:close/>
                  <a:moveTo>
                    <a:pt x="4" y="213"/>
                  </a:moveTo>
                  <a:lnTo>
                    <a:pt x="4" y="238"/>
                  </a:lnTo>
                  <a:lnTo>
                    <a:pt x="4" y="239"/>
                  </a:lnTo>
                  <a:lnTo>
                    <a:pt x="3" y="239"/>
                  </a:lnTo>
                  <a:lnTo>
                    <a:pt x="3" y="240"/>
                  </a:lnTo>
                  <a:lnTo>
                    <a:pt x="2" y="240"/>
                  </a:lnTo>
                  <a:lnTo>
                    <a:pt x="0" y="240"/>
                  </a:lnTo>
                  <a:lnTo>
                    <a:pt x="0" y="239"/>
                  </a:lnTo>
                  <a:lnTo>
                    <a:pt x="0" y="239"/>
                  </a:lnTo>
                  <a:lnTo>
                    <a:pt x="0" y="238"/>
                  </a:lnTo>
                  <a:lnTo>
                    <a:pt x="0" y="213"/>
                  </a:lnTo>
                  <a:lnTo>
                    <a:pt x="0" y="213"/>
                  </a:lnTo>
                  <a:lnTo>
                    <a:pt x="0" y="212"/>
                  </a:lnTo>
                  <a:lnTo>
                    <a:pt x="0" y="212"/>
                  </a:lnTo>
                  <a:lnTo>
                    <a:pt x="2" y="212"/>
                  </a:lnTo>
                  <a:lnTo>
                    <a:pt x="3" y="212"/>
                  </a:lnTo>
                  <a:lnTo>
                    <a:pt x="3" y="212"/>
                  </a:lnTo>
                  <a:lnTo>
                    <a:pt x="4" y="213"/>
                  </a:lnTo>
                  <a:lnTo>
                    <a:pt x="4" y="213"/>
                  </a:lnTo>
                  <a:lnTo>
                    <a:pt x="4" y="213"/>
                  </a:lnTo>
                  <a:close/>
                  <a:moveTo>
                    <a:pt x="4" y="256"/>
                  </a:moveTo>
                  <a:lnTo>
                    <a:pt x="4" y="281"/>
                  </a:lnTo>
                  <a:lnTo>
                    <a:pt x="4" y="281"/>
                  </a:lnTo>
                  <a:lnTo>
                    <a:pt x="3" y="282"/>
                  </a:lnTo>
                  <a:lnTo>
                    <a:pt x="3" y="282"/>
                  </a:lnTo>
                  <a:lnTo>
                    <a:pt x="2" y="282"/>
                  </a:lnTo>
                  <a:lnTo>
                    <a:pt x="0" y="282"/>
                  </a:lnTo>
                  <a:lnTo>
                    <a:pt x="0" y="282"/>
                  </a:lnTo>
                  <a:lnTo>
                    <a:pt x="0" y="281"/>
                  </a:lnTo>
                  <a:lnTo>
                    <a:pt x="0" y="281"/>
                  </a:lnTo>
                  <a:lnTo>
                    <a:pt x="0" y="256"/>
                  </a:lnTo>
                  <a:lnTo>
                    <a:pt x="0" y="255"/>
                  </a:lnTo>
                  <a:lnTo>
                    <a:pt x="0" y="254"/>
                  </a:lnTo>
                  <a:lnTo>
                    <a:pt x="0" y="254"/>
                  </a:lnTo>
                  <a:lnTo>
                    <a:pt x="2" y="254"/>
                  </a:lnTo>
                  <a:lnTo>
                    <a:pt x="3" y="254"/>
                  </a:lnTo>
                  <a:lnTo>
                    <a:pt x="3" y="254"/>
                  </a:lnTo>
                  <a:lnTo>
                    <a:pt x="4" y="255"/>
                  </a:lnTo>
                  <a:lnTo>
                    <a:pt x="4" y="256"/>
                  </a:lnTo>
                  <a:lnTo>
                    <a:pt x="4" y="256"/>
                  </a:lnTo>
                  <a:close/>
                  <a:moveTo>
                    <a:pt x="4" y="298"/>
                  </a:moveTo>
                  <a:lnTo>
                    <a:pt x="4" y="323"/>
                  </a:lnTo>
                  <a:lnTo>
                    <a:pt x="4" y="324"/>
                  </a:lnTo>
                  <a:lnTo>
                    <a:pt x="3" y="324"/>
                  </a:lnTo>
                  <a:lnTo>
                    <a:pt x="3" y="324"/>
                  </a:lnTo>
                  <a:lnTo>
                    <a:pt x="2" y="325"/>
                  </a:lnTo>
                  <a:lnTo>
                    <a:pt x="0" y="324"/>
                  </a:lnTo>
                  <a:lnTo>
                    <a:pt x="0" y="324"/>
                  </a:lnTo>
                  <a:lnTo>
                    <a:pt x="0" y="324"/>
                  </a:lnTo>
                  <a:lnTo>
                    <a:pt x="0" y="323"/>
                  </a:lnTo>
                  <a:lnTo>
                    <a:pt x="0" y="298"/>
                  </a:lnTo>
                  <a:lnTo>
                    <a:pt x="0" y="297"/>
                  </a:lnTo>
                  <a:lnTo>
                    <a:pt x="0" y="297"/>
                  </a:lnTo>
                  <a:lnTo>
                    <a:pt x="0" y="296"/>
                  </a:lnTo>
                  <a:lnTo>
                    <a:pt x="2" y="296"/>
                  </a:lnTo>
                  <a:lnTo>
                    <a:pt x="3" y="296"/>
                  </a:lnTo>
                  <a:lnTo>
                    <a:pt x="3" y="297"/>
                  </a:lnTo>
                  <a:lnTo>
                    <a:pt x="4" y="297"/>
                  </a:lnTo>
                  <a:lnTo>
                    <a:pt x="4" y="298"/>
                  </a:lnTo>
                  <a:lnTo>
                    <a:pt x="4" y="298"/>
                  </a:lnTo>
                  <a:close/>
                  <a:moveTo>
                    <a:pt x="4" y="340"/>
                  </a:moveTo>
                  <a:lnTo>
                    <a:pt x="4" y="365"/>
                  </a:lnTo>
                  <a:lnTo>
                    <a:pt x="4" y="366"/>
                  </a:lnTo>
                  <a:lnTo>
                    <a:pt x="3" y="367"/>
                  </a:lnTo>
                  <a:lnTo>
                    <a:pt x="3" y="367"/>
                  </a:lnTo>
                  <a:lnTo>
                    <a:pt x="2" y="367"/>
                  </a:lnTo>
                  <a:lnTo>
                    <a:pt x="0" y="367"/>
                  </a:lnTo>
                  <a:lnTo>
                    <a:pt x="0" y="367"/>
                  </a:lnTo>
                  <a:lnTo>
                    <a:pt x="0" y="366"/>
                  </a:lnTo>
                  <a:lnTo>
                    <a:pt x="0" y="365"/>
                  </a:lnTo>
                  <a:lnTo>
                    <a:pt x="0" y="340"/>
                  </a:lnTo>
                  <a:lnTo>
                    <a:pt x="0" y="340"/>
                  </a:lnTo>
                  <a:lnTo>
                    <a:pt x="0" y="339"/>
                  </a:lnTo>
                  <a:lnTo>
                    <a:pt x="0" y="339"/>
                  </a:lnTo>
                  <a:lnTo>
                    <a:pt x="2" y="339"/>
                  </a:lnTo>
                  <a:lnTo>
                    <a:pt x="3" y="339"/>
                  </a:lnTo>
                  <a:lnTo>
                    <a:pt x="3" y="339"/>
                  </a:lnTo>
                  <a:lnTo>
                    <a:pt x="4" y="340"/>
                  </a:lnTo>
                  <a:lnTo>
                    <a:pt x="4" y="340"/>
                  </a:lnTo>
                  <a:lnTo>
                    <a:pt x="4" y="340"/>
                  </a:lnTo>
                  <a:close/>
                  <a:moveTo>
                    <a:pt x="4" y="383"/>
                  </a:moveTo>
                  <a:lnTo>
                    <a:pt x="4" y="408"/>
                  </a:lnTo>
                  <a:lnTo>
                    <a:pt x="4" y="408"/>
                  </a:lnTo>
                  <a:lnTo>
                    <a:pt x="3" y="409"/>
                  </a:lnTo>
                  <a:lnTo>
                    <a:pt x="3" y="409"/>
                  </a:lnTo>
                  <a:lnTo>
                    <a:pt x="2" y="410"/>
                  </a:lnTo>
                  <a:lnTo>
                    <a:pt x="0" y="409"/>
                  </a:lnTo>
                  <a:lnTo>
                    <a:pt x="0" y="409"/>
                  </a:lnTo>
                  <a:lnTo>
                    <a:pt x="0" y="408"/>
                  </a:lnTo>
                  <a:lnTo>
                    <a:pt x="0" y="408"/>
                  </a:lnTo>
                  <a:lnTo>
                    <a:pt x="0" y="383"/>
                  </a:lnTo>
                  <a:lnTo>
                    <a:pt x="0" y="382"/>
                  </a:lnTo>
                  <a:lnTo>
                    <a:pt x="0" y="382"/>
                  </a:lnTo>
                  <a:lnTo>
                    <a:pt x="2" y="381"/>
                  </a:lnTo>
                  <a:lnTo>
                    <a:pt x="3" y="382"/>
                  </a:lnTo>
                  <a:lnTo>
                    <a:pt x="4" y="382"/>
                  </a:lnTo>
                  <a:lnTo>
                    <a:pt x="4" y="383"/>
                  </a:lnTo>
                  <a:lnTo>
                    <a:pt x="4" y="383"/>
                  </a:lnTo>
                  <a:close/>
                  <a:moveTo>
                    <a:pt x="4" y="425"/>
                  </a:moveTo>
                  <a:lnTo>
                    <a:pt x="4" y="450"/>
                  </a:lnTo>
                  <a:lnTo>
                    <a:pt x="4" y="451"/>
                  </a:lnTo>
                  <a:lnTo>
                    <a:pt x="3" y="451"/>
                  </a:lnTo>
                  <a:lnTo>
                    <a:pt x="3" y="452"/>
                  </a:lnTo>
                  <a:lnTo>
                    <a:pt x="2" y="452"/>
                  </a:lnTo>
                  <a:lnTo>
                    <a:pt x="0" y="452"/>
                  </a:lnTo>
                  <a:lnTo>
                    <a:pt x="0" y="451"/>
                  </a:lnTo>
                  <a:lnTo>
                    <a:pt x="0" y="451"/>
                  </a:lnTo>
                  <a:lnTo>
                    <a:pt x="0" y="450"/>
                  </a:lnTo>
                  <a:lnTo>
                    <a:pt x="0" y="425"/>
                  </a:lnTo>
                  <a:lnTo>
                    <a:pt x="0" y="425"/>
                  </a:lnTo>
                  <a:lnTo>
                    <a:pt x="0" y="424"/>
                  </a:lnTo>
                  <a:lnTo>
                    <a:pt x="0" y="424"/>
                  </a:lnTo>
                  <a:lnTo>
                    <a:pt x="2" y="424"/>
                  </a:lnTo>
                  <a:lnTo>
                    <a:pt x="3" y="424"/>
                  </a:lnTo>
                  <a:lnTo>
                    <a:pt x="3" y="424"/>
                  </a:lnTo>
                  <a:lnTo>
                    <a:pt x="4" y="425"/>
                  </a:lnTo>
                  <a:lnTo>
                    <a:pt x="4" y="425"/>
                  </a:lnTo>
                  <a:lnTo>
                    <a:pt x="4" y="425"/>
                  </a:lnTo>
                  <a:close/>
                  <a:moveTo>
                    <a:pt x="4" y="468"/>
                  </a:moveTo>
                  <a:lnTo>
                    <a:pt x="4" y="493"/>
                  </a:lnTo>
                  <a:lnTo>
                    <a:pt x="4" y="493"/>
                  </a:lnTo>
                  <a:lnTo>
                    <a:pt x="3" y="494"/>
                  </a:lnTo>
                  <a:lnTo>
                    <a:pt x="3" y="494"/>
                  </a:lnTo>
                  <a:lnTo>
                    <a:pt x="2" y="494"/>
                  </a:lnTo>
                  <a:lnTo>
                    <a:pt x="0" y="494"/>
                  </a:lnTo>
                  <a:lnTo>
                    <a:pt x="0" y="494"/>
                  </a:lnTo>
                  <a:lnTo>
                    <a:pt x="0" y="493"/>
                  </a:lnTo>
                  <a:lnTo>
                    <a:pt x="0" y="493"/>
                  </a:lnTo>
                  <a:lnTo>
                    <a:pt x="0" y="468"/>
                  </a:lnTo>
                  <a:lnTo>
                    <a:pt x="0" y="467"/>
                  </a:lnTo>
                  <a:lnTo>
                    <a:pt x="0" y="466"/>
                  </a:lnTo>
                  <a:lnTo>
                    <a:pt x="0" y="466"/>
                  </a:lnTo>
                  <a:lnTo>
                    <a:pt x="2" y="466"/>
                  </a:lnTo>
                  <a:lnTo>
                    <a:pt x="3" y="466"/>
                  </a:lnTo>
                  <a:lnTo>
                    <a:pt x="3" y="466"/>
                  </a:lnTo>
                  <a:lnTo>
                    <a:pt x="4" y="467"/>
                  </a:lnTo>
                  <a:lnTo>
                    <a:pt x="4" y="468"/>
                  </a:lnTo>
                  <a:lnTo>
                    <a:pt x="4" y="468"/>
                  </a:lnTo>
                  <a:close/>
                  <a:moveTo>
                    <a:pt x="4" y="510"/>
                  </a:moveTo>
                  <a:lnTo>
                    <a:pt x="4" y="535"/>
                  </a:lnTo>
                  <a:lnTo>
                    <a:pt x="4" y="536"/>
                  </a:lnTo>
                  <a:lnTo>
                    <a:pt x="3" y="536"/>
                  </a:lnTo>
                  <a:lnTo>
                    <a:pt x="3" y="537"/>
                  </a:lnTo>
                  <a:lnTo>
                    <a:pt x="2" y="537"/>
                  </a:lnTo>
                  <a:lnTo>
                    <a:pt x="0" y="537"/>
                  </a:lnTo>
                  <a:lnTo>
                    <a:pt x="0" y="536"/>
                  </a:lnTo>
                  <a:lnTo>
                    <a:pt x="0" y="536"/>
                  </a:lnTo>
                  <a:lnTo>
                    <a:pt x="0" y="535"/>
                  </a:lnTo>
                  <a:lnTo>
                    <a:pt x="0" y="510"/>
                  </a:lnTo>
                  <a:lnTo>
                    <a:pt x="0" y="509"/>
                  </a:lnTo>
                  <a:lnTo>
                    <a:pt x="0" y="509"/>
                  </a:lnTo>
                  <a:lnTo>
                    <a:pt x="0" y="508"/>
                  </a:lnTo>
                  <a:lnTo>
                    <a:pt x="2" y="508"/>
                  </a:lnTo>
                  <a:lnTo>
                    <a:pt x="3" y="508"/>
                  </a:lnTo>
                  <a:lnTo>
                    <a:pt x="3" y="509"/>
                  </a:lnTo>
                  <a:lnTo>
                    <a:pt x="4" y="509"/>
                  </a:lnTo>
                  <a:lnTo>
                    <a:pt x="4" y="510"/>
                  </a:lnTo>
                  <a:lnTo>
                    <a:pt x="4" y="510"/>
                  </a:lnTo>
                  <a:close/>
                  <a:moveTo>
                    <a:pt x="0" y="544"/>
                  </a:moveTo>
                  <a:lnTo>
                    <a:pt x="0" y="520"/>
                  </a:lnTo>
                  <a:lnTo>
                    <a:pt x="0" y="520"/>
                  </a:lnTo>
                  <a:lnTo>
                    <a:pt x="0" y="519"/>
                  </a:lnTo>
                  <a:lnTo>
                    <a:pt x="0" y="519"/>
                  </a:lnTo>
                  <a:lnTo>
                    <a:pt x="2" y="519"/>
                  </a:lnTo>
                  <a:lnTo>
                    <a:pt x="3" y="519"/>
                  </a:lnTo>
                  <a:lnTo>
                    <a:pt x="3" y="519"/>
                  </a:lnTo>
                  <a:lnTo>
                    <a:pt x="4" y="520"/>
                  </a:lnTo>
                  <a:lnTo>
                    <a:pt x="4" y="520"/>
                  </a:lnTo>
                  <a:lnTo>
                    <a:pt x="4" y="544"/>
                  </a:lnTo>
                  <a:lnTo>
                    <a:pt x="4" y="546"/>
                  </a:lnTo>
                  <a:lnTo>
                    <a:pt x="3" y="546"/>
                  </a:lnTo>
                  <a:lnTo>
                    <a:pt x="2" y="547"/>
                  </a:lnTo>
                  <a:lnTo>
                    <a:pt x="0" y="546"/>
                  </a:lnTo>
                  <a:lnTo>
                    <a:pt x="0" y="546"/>
                  </a:lnTo>
                  <a:lnTo>
                    <a:pt x="0" y="544"/>
                  </a:lnTo>
                  <a:lnTo>
                    <a:pt x="0" y="544"/>
                  </a:lnTo>
                  <a:close/>
                  <a:moveTo>
                    <a:pt x="0" y="502"/>
                  </a:moveTo>
                  <a:lnTo>
                    <a:pt x="0" y="478"/>
                  </a:lnTo>
                  <a:lnTo>
                    <a:pt x="0" y="477"/>
                  </a:lnTo>
                  <a:lnTo>
                    <a:pt x="0" y="477"/>
                  </a:lnTo>
                  <a:lnTo>
                    <a:pt x="0" y="476"/>
                  </a:lnTo>
                  <a:lnTo>
                    <a:pt x="2" y="476"/>
                  </a:lnTo>
                  <a:lnTo>
                    <a:pt x="3" y="476"/>
                  </a:lnTo>
                  <a:lnTo>
                    <a:pt x="3" y="477"/>
                  </a:lnTo>
                  <a:lnTo>
                    <a:pt x="4" y="477"/>
                  </a:lnTo>
                  <a:lnTo>
                    <a:pt x="4" y="478"/>
                  </a:lnTo>
                  <a:lnTo>
                    <a:pt x="4" y="502"/>
                  </a:lnTo>
                  <a:lnTo>
                    <a:pt x="4" y="502"/>
                  </a:lnTo>
                  <a:lnTo>
                    <a:pt x="3" y="504"/>
                  </a:lnTo>
                  <a:lnTo>
                    <a:pt x="3" y="504"/>
                  </a:lnTo>
                  <a:lnTo>
                    <a:pt x="2" y="505"/>
                  </a:lnTo>
                  <a:lnTo>
                    <a:pt x="0" y="504"/>
                  </a:lnTo>
                  <a:lnTo>
                    <a:pt x="0" y="504"/>
                  </a:lnTo>
                  <a:lnTo>
                    <a:pt x="0" y="502"/>
                  </a:lnTo>
                  <a:lnTo>
                    <a:pt x="0" y="502"/>
                  </a:lnTo>
                  <a:lnTo>
                    <a:pt x="0" y="502"/>
                  </a:lnTo>
                  <a:close/>
                  <a:moveTo>
                    <a:pt x="0" y="460"/>
                  </a:moveTo>
                  <a:lnTo>
                    <a:pt x="0" y="436"/>
                  </a:lnTo>
                  <a:lnTo>
                    <a:pt x="0" y="435"/>
                  </a:lnTo>
                  <a:lnTo>
                    <a:pt x="0" y="434"/>
                  </a:lnTo>
                  <a:lnTo>
                    <a:pt x="0" y="434"/>
                  </a:lnTo>
                  <a:lnTo>
                    <a:pt x="2" y="434"/>
                  </a:lnTo>
                  <a:lnTo>
                    <a:pt x="3" y="434"/>
                  </a:lnTo>
                  <a:lnTo>
                    <a:pt x="3" y="434"/>
                  </a:lnTo>
                  <a:lnTo>
                    <a:pt x="4" y="435"/>
                  </a:lnTo>
                  <a:lnTo>
                    <a:pt x="4" y="436"/>
                  </a:lnTo>
                  <a:lnTo>
                    <a:pt x="4" y="460"/>
                  </a:lnTo>
                  <a:lnTo>
                    <a:pt x="4" y="460"/>
                  </a:lnTo>
                  <a:lnTo>
                    <a:pt x="3" y="462"/>
                  </a:lnTo>
                  <a:lnTo>
                    <a:pt x="3" y="462"/>
                  </a:lnTo>
                  <a:lnTo>
                    <a:pt x="2" y="462"/>
                  </a:lnTo>
                  <a:lnTo>
                    <a:pt x="0" y="462"/>
                  </a:lnTo>
                  <a:lnTo>
                    <a:pt x="0" y="462"/>
                  </a:lnTo>
                  <a:lnTo>
                    <a:pt x="0" y="460"/>
                  </a:lnTo>
                  <a:lnTo>
                    <a:pt x="0" y="460"/>
                  </a:lnTo>
                  <a:lnTo>
                    <a:pt x="0" y="460"/>
                  </a:lnTo>
                  <a:close/>
                  <a:moveTo>
                    <a:pt x="0" y="417"/>
                  </a:moveTo>
                  <a:lnTo>
                    <a:pt x="0" y="393"/>
                  </a:lnTo>
                  <a:lnTo>
                    <a:pt x="0" y="392"/>
                  </a:lnTo>
                  <a:lnTo>
                    <a:pt x="0" y="392"/>
                  </a:lnTo>
                  <a:lnTo>
                    <a:pt x="0" y="390"/>
                  </a:lnTo>
                  <a:lnTo>
                    <a:pt x="2" y="390"/>
                  </a:lnTo>
                  <a:lnTo>
                    <a:pt x="3" y="390"/>
                  </a:lnTo>
                  <a:lnTo>
                    <a:pt x="3" y="392"/>
                  </a:lnTo>
                  <a:lnTo>
                    <a:pt x="4" y="392"/>
                  </a:lnTo>
                  <a:lnTo>
                    <a:pt x="4" y="393"/>
                  </a:lnTo>
                  <a:lnTo>
                    <a:pt x="4" y="417"/>
                  </a:lnTo>
                  <a:lnTo>
                    <a:pt x="4" y="418"/>
                  </a:lnTo>
                  <a:lnTo>
                    <a:pt x="3" y="418"/>
                  </a:lnTo>
                  <a:lnTo>
                    <a:pt x="3" y="420"/>
                  </a:lnTo>
                  <a:lnTo>
                    <a:pt x="2" y="420"/>
                  </a:lnTo>
                  <a:lnTo>
                    <a:pt x="0" y="420"/>
                  </a:lnTo>
                  <a:lnTo>
                    <a:pt x="0" y="418"/>
                  </a:lnTo>
                  <a:lnTo>
                    <a:pt x="0" y="418"/>
                  </a:lnTo>
                  <a:lnTo>
                    <a:pt x="0" y="417"/>
                  </a:lnTo>
                  <a:lnTo>
                    <a:pt x="0" y="417"/>
                  </a:lnTo>
                  <a:close/>
                  <a:moveTo>
                    <a:pt x="0" y="375"/>
                  </a:moveTo>
                  <a:lnTo>
                    <a:pt x="0" y="351"/>
                  </a:lnTo>
                  <a:lnTo>
                    <a:pt x="0" y="350"/>
                  </a:lnTo>
                  <a:lnTo>
                    <a:pt x="0" y="348"/>
                  </a:lnTo>
                  <a:lnTo>
                    <a:pt x="0" y="348"/>
                  </a:lnTo>
                  <a:lnTo>
                    <a:pt x="2" y="348"/>
                  </a:lnTo>
                  <a:lnTo>
                    <a:pt x="3" y="348"/>
                  </a:lnTo>
                  <a:lnTo>
                    <a:pt x="3" y="348"/>
                  </a:lnTo>
                  <a:lnTo>
                    <a:pt x="4" y="350"/>
                  </a:lnTo>
                  <a:lnTo>
                    <a:pt x="4" y="351"/>
                  </a:lnTo>
                  <a:lnTo>
                    <a:pt x="4" y="375"/>
                  </a:lnTo>
                  <a:lnTo>
                    <a:pt x="4" y="375"/>
                  </a:lnTo>
                  <a:lnTo>
                    <a:pt x="3" y="376"/>
                  </a:lnTo>
                  <a:lnTo>
                    <a:pt x="3" y="376"/>
                  </a:lnTo>
                  <a:lnTo>
                    <a:pt x="2" y="376"/>
                  </a:lnTo>
                  <a:lnTo>
                    <a:pt x="0" y="376"/>
                  </a:lnTo>
                  <a:lnTo>
                    <a:pt x="0" y="376"/>
                  </a:lnTo>
                  <a:lnTo>
                    <a:pt x="0" y="375"/>
                  </a:lnTo>
                  <a:lnTo>
                    <a:pt x="0" y="375"/>
                  </a:lnTo>
                  <a:lnTo>
                    <a:pt x="0" y="375"/>
                  </a:lnTo>
                  <a:close/>
                  <a:moveTo>
                    <a:pt x="0" y="332"/>
                  </a:moveTo>
                  <a:lnTo>
                    <a:pt x="0" y="308"/>
                  </a:lnTo>
                  <a:lnTo>
                    <a:pt x="0" y="308"/>
                  </a:lnTo>
                  <a:lnTo>
                    <a:pt x="0" y="307"/>
                  </a:lnTo>
                  <a:lnTo>
                    <a:pt x="0" y="307"/>
                  </a:lnTo>
                  <a:lnTo>
                    <a:pt x="2" y="307"/>
                  </a:lnTo>
                  <a:lnTo>
                    <a:pt x="3" y="307"/>
                  </a:lnTo>
                  <a:lnTo>
                    <a:pt x="3" y="307"/>
                  </a:lnTo>
                  <a:lnTo>
                    <a:pt x="4" y="308"/>
                  </a:lnTo>
                  <a:lnTo>
                    <a:pt x="4" y="308"/>
                  </a:lnTo>
                  <a:lnTo>
                    <a:pt x="4" y="332"/>
                  </a:lnTo>
                  <a:lnTo>
                    <a:pt x="4" y="333"/>
                  </a:lnTo>
                  <a:lnTo>
                    <a:pt x="3" y="333"/>
                  </a:lnTo>
                  <a:lnTo>
                    <a:pt x="3" y="334"/>
                  </a:lnTo>
                  <a:lnTo>
                    <a:pt x="2" y="334"/>
                  </a:lnTo>
                  <a:lnTo>
                    <a:pt x="0" y="334"/>
                  </a:lnTo>
                  <a:lnTo>
                    <a:pt x="0" y="333"/>
                  </a:lnTo>
                  <a:lnTo>
                    <a:pt x="0" y="333"/>
                  </a:lnTo>
                  <a:lnTo>
                    <a:pt x="0" y="332"/>
                  </a:lnTo>
                  <a:lnTo>
                    <a:pt x="0" y="332"/>
                  </a:lnTo>
                  <a:close/>
                  <a:moveTo>
                    <a:pt x="0" y="290"/>
                  </a:moveTo>
                  <a:lnTo>
                    <a:pt x="0" y="266"/>
                  </a:lnTo>
                  <a:lnTo>
                    <a:pt x="0" y="265"/>
                  </a:lnTo>
                  <a:lnTo>
                    <a:pt x="0" y="265"/>
                  </a:lnTo>
                  <a:lnTo>
                    <a:pt x="0" y="263"/>
                  </a:lnTo>
                  <a:lnTo>
                    <a:pt x="2" y="263"/>
                  </a:lnTo>
                  <a:lnTo>
                    <a:pt x="3" y="263"/>
                  </a:lnTo>
                  <a:lnTo>
                    <a:pt x="3" y="265"/>
                  </a:lnTo>
                  <a:lnTo>
                    <a:pt x="4" y="265"/>
                  </a:lnTo>
                  <a:lnTo>
                    <a:pt x="4" y="266"/>
                  </a:lnTo>
                  <a:lnTo>
                    <a:pt x="4" y="290"/>
                  </a:lnTo>
                  <a:lnTo>
                    <a:pt x="4" y="290"/>
                  </a:lnTo>
                  <a:lnTo>
                    <a:pt x="3" y="291"/>
                  </a:lnTo>
                  <a:lnTo>
                    <a:pt x="3" y="291"/>
                  </a:lnTo>
                  <a:lnTo>
                    <a:pt x="2" y="293"/>
                  </a:lnTo>
                  <a:lnTo>
                    <a:pt x="0" y="291"/>
                  </a:lnTo>
                  <a:lnTo>
                    <a:pt x="0" y="291"/>
                  </a:lnTo>
                  <a:lnTo>
                    <a:pt x="0" y="290"/>
                  </a:lnTo>
                  <a:lnTo>
                    <a:pt x="0" y="290"/>
                  </a:lnTo>
                  <a:lnTo>
                    <a:pt x="0" y="290"/>
                  </a:lnTo>
                  <a:close/>
                  <a:moveTo>
                    <a:pt x="0" y="247"/>
                  </a:moveTo>
                  <a:lnTo>
                    <a:pt x="0" y="224"/>
                  </a:lnTo>
                  <a:lnTo>
                    <a:pt x="0" y="223"/>
                  </a:lnTo>
                  <a:lnTo>
                    <a:pt x="0" y="221"/>
                  </a:lnTo>
                  <a:lnTo>
                    <a:pt x="0" y="221"/>
                  </a:lnTo>
                  <a:lnTo>
                    <a:pt x="2" y="221"/>
                  </a:lnTo>
                  <a:lnTo>
                    <a:pt x="3" y="221"/>
                  </a:lnTo>
                  <a:lnTo>
                    <a:pt x="3" y="221"/>
                  </a:lnTo>
                  <a:lnTo>
                    <a:pt x="4" y="223"/>
                  </a:lnTo>
                  <a:lnTo>
                    <a:pt x="4" y="224"/>
                  </a:lnTo>
                  <a:lnTo>
                    <a:pt x="4" y="247"/>
                  </a:lnTo>
                  <a:lnTo>
                    <a:pt x="4" y="248"/>
                  </a:lnTo>
                  <a:lnTo>
                    <a:pt x="3" y="249"/>
                  </a:lnTo>
                  <a:lnTo>
                    <a:pt x="3" y="249"/>
                  </a:lnTo>
                  <a:lnTo>
                    <a:pt x="2" y="249"/>
                  </a:lnTo>
                  <a:lnTo>
                    <a:pt x="0" y="249"/>
                  </a:lnTo>
                  <a:lnTo>
                    <a:pt x="0" y="249"/>
                  </a:lnTo>
                  <a:lnTo>
                    <a:pt x="0" y="248"/>
                  </a:lnTo>
                  <a:lnTo>
                    <a:pt x="0" y="247"/>
                  </a:lnTo>
                  <a:lnTo>
                    <a:pt x="0" y="247"/>
                  </a:lnTo>
                  <a:close/>
                  <a:moveTo>
                    <a:pt x="0" y="205"/>
                  </a:moveTo>
                  <a:lnTo>
                    <a:pt x="0" y="181"/>
                  </a:lnTo>
                  <a:lnTo>
                    <a:pt x="0" y="179"/>
                  </a:lnTo>
                  <a:lnTo>
                    <a:pt x="0" y="179"/>
                  </a:lnTo>
                  <a:lnTo>
                    <a:pt x="0" y="178"/>
                  </a:lnTo>
                  <a:lnTo>
                    <a:pt x="2" y="178"/>
                  </a:lnTo>
                  <a:lnTo>
                    <a:pt x="3" y="178"/>
                  </a:lnTo>
                  <a:lnTo>
                    <a:pt x="3" y="179"/>
                  </a:lnTo>
                  <a:lnTo>
                    <a:pt x="4" y="179"/>
                  </a:lnTo>
                  <a:lnTo>
                    <a:pt x="4" y="181"/>
                  </a:lnTo>
                  <a:lnTo>
                    <a:pt x="4" y="205"/>
                  </a:lnTo>
                  <a:lnTo>
                    <a:pt x="4" y="206"/>
                  </a:lnTo>
                  <a:lnTo>
                    <a:pt x="3" y="206"/>
                  </a:lnTo>
                  <a:lnTo>
                    <a:pt x="3" y="206"/>
                  </a:lnTo>
                  <a:lnTo>
                    <a:pt x="2" y="207"/>
                  </a:lnTo>
                  <a:lnTo>
                    <a:pt x="0" y="206"/>
                  </a:lnTo>
                  <a:lnTo>
                    <a:pt x="0" y="206"/>
                  </a:lnTo>
                  <a:lnTo>
                    <a:pt x="0" y="206"/>
                  </a:lnTo>
                  <a:lnTo>
                    <a:pt x="0" y="205"/>
                  </a:lnTo>
                  <a:lnTo>
                    <a:pt x="0" y="205"/>
                  </a:lnTo>
                  <a:close/>
                  <a:moveTo>
                    <a:pt x="0" y="163"/>
                  </a:moveTo>
                  <a:lnTo>
                    <a:pt x="0" y="139"/>
                  </a:lnTo>
                  <a:lnTo>
                    <a:pt x="0" y="137"/>
                  </a:lnTo>
                  <a:lnTo>
                    <a:pt x="0" y="136"/>
                  </a:lnTo>
                  <a:lnTo>
                    <a:pt x="0" y="136"/>
                  </a:lnTo>
                  <a:lnTo>
                    <a:pt x="2" y="136"/>
                  </a:lnTo>
                  <a:lnTo>
                    <a:pt x="3" y="136"/>
                  </a:lnTo>
                  <a:lnTo>
                    <a:pt x="3" y="136"/>
                  </a:lnTo>
                  <a:lnTo>
                    <a:pt x="4" y="137"/>
                  </a:lnTo>
                  <a:lnTo>
                    <a:pt x="4" y="139"/>
                  </a:lnTo>
                  <a:lnTo>
                    <a:pt x="4" y="163"/>
                  </a:lnTo>
                  <a:lnTo>
                    <a:pt x="4" y="163"/>
                  </a:lnTo>
                  <a:lnTo>
                    <a:pt x="3" y="164"/>
                  </a:lnTo>
                  <a:lnTo>
                    <a:pt x="3" y="164"/>
                  </a:lnTo>
                  <a:lnTo>
                    <a:pt x="2" y="164"/>
                  </a:lnTo>
                  <a:lnTo>
                    <a:pt x="0" y="164"/>
                  </a:lnTo>
                  <a:lnTo>
                    <a:pt x="0" y="164"/>
                  </a:lnTo>
                  <a:lnTo>
                    <a:pt x="0" y="163"/>
                  </a:lnTo>
                  <a:lnTo>
                    <a:pt x="0" y="163"/>
                  </a:lnTo>
                  <a:lnTo>
                    <a:pt x="0" y="163"/>
                  </a:lnTo>
                  <a:close/>
                  <a:moveTo>
                    <a:pt x="0" y="120"/>
                  </a:moveTo>
                  <a:lnTo>
                    <a:pt x="0" y="95"/>
                  </a:lnTo>
                  <a:lnTo>
                    <a:pt x="0" y="95"/>
                  </a:lnTo>
                  <a:lnTo>
                    <a:pt x="0" y="94"/>
                  </a:lnTo>
                  <a:lnTo>
                    <a:pt x="0" y="94"/>
                  </a:lnTo>
                  <a:lnTo>
                    <a:pt x="2" y="94"/>
                  </a:lnTo>
                  <a:lnTo>
                    <a:pt x="3" y="94"/>
                  </a:lnTo>
                  <a:lnTo>
                    <a:pt x="3" y="94"/>
                  </a:lnTo>
                  <a:lnTo>
                    <a:pt x="4" y="95"/>
                  </a:lnTo>
                  <a:lnTo>
                    <a:pt x="4" y="95"/>
                  </a:lnTo>
                  <a:lnTo>
                    <a:pt x="4" y="120"/>
                  </a:lnTo>
                  <a:lnTo>
                    <a:pt x="4" y="121"/>
                  </a:lnTo>
                  <a:lnTo>
                    <a:pt x="3" y="121"/>
                  </a:lnTo>
                  <a:lnTo>
                    <a:pt x="3" y="122"/>
                  </a:lnTo>
                  <a:lnTo>
                    <a:pt x="2" y="122"/>
                  </a:lnTo>
                  <a:lnTo>
                    <a:pt x="0" y="122"/>
                  </a:lnTo>
                  <a:lnTo>
                    <a:pt x="0" y="121"/>
                  </a:lnTo>
                  <a:lnTo>
                    <a:pt x="0" y="121"/>
                  </a:lnTo>
                  <a:lnTo>
                    <a:pt x="0" y="120"/>
                  </a:lnTo>
                  <a:lnTo>
                    <a:pt x="0" y="120"/>
                  </a:lnTo>
                  <a:close/>
                  <a:moveTo>
                    <a:pt x="0" y="78"/>
                  </a:moveTo>
                  <a:lnTo>
                    <a:pt x="0" y="53"/>
                  </a:lnTo>
                  <a:lnTo>
                    <a:pt x="0" y="52"/>
                  </a:lnTo>
                  <a:lnTo>
                    <a:pt x="0" y="52"/>
                  </a:lnTo>
                  <a:lnTo>
                    <a:pt x="0" y="51"/>
                  </a:lnTo>
                  <a:lnTo>
                    <a:pt x="2" y="51"/>
                  </a:lnTo>
                  <a:lnTo>
                    <a:pt x="3" y="51"/>
                  </a:lnTo>
                  <a:lnTo>
                    <a:pt x="3" y="52"/>
                  </a:lnTo>
                  <a:lnTo>
                    <a:pt x="4" y="52"/>
                  </a:lnTo>
                  <a:lnTo>
                    <a:pt x="4" y="53"/>
                  </a:lnTo>
                  <a:lnTo>
                    <a:pt x="4" y="78"/>
                  </a:lnTo>
                  <a:lnTo>
                    <a:pt x="4" y="78"/>
                  </a:lnTo>
                  <a:lnTo>
                    <a:pt x="3" y="79"/>
                  </a:lnTo>
                  <a:lnTo>
                    <a:pt x="2" y="79"/>
                  </a:lnTo>
                  <a:lnTo>
                    <a:pt x="0" y="79"/>
                  </a:lnTo>
                  <a:lnTo>
                    <a:pt x="0" y="78"/>
                  </a:lnTo>
                  <a:lnTo>
                    <a:pt x="0" y="78"/>
                  </a:lnTo>
                  <a:lnTo>
                    <a:pt x="0" y="78"/>
                  </a:lnTo>
                  <a:close/>
                  <a:moveTo>
                    <a:pt x="0" y="35"/>
                  </a:moveTo>
                  <a:lnTo>
                    <a:pt x="0" y="10"/>
                  </a:lnTo>
                  <a:lnTo>
                    <a:pt x="0" y="10"/>
                  </a:lnTo>
                  <a:lnTo>
                    <a:pt x="0" y="9"/>
                  </a:lnTo>
                  <a:lnTo>
                    <a:pt x="0" y="9"/>
                  </a:lnTo>
                  <a:lnTo>
                    <a:pt x="2" y="9"/>
                  </a:lnTo>
                  <a:lnTo>
                    <a:pt x="3" y="9"/>
                  </a:lnTo>
                  <a:lnTo>
                    <a:pt x="3" y="9"/>
                  </a:lnTo>
                  <a:lnTo>
                    <a:pt x="4" y="10"/>
                  </a:lnTo>
                  <a:lnTo>
                    <a:pt x="4" y="10"/>
                  </a:lnTo>
                  <a:lnTo>
                    <a:pt x="4" y="35"/>
                  </a:lnTo>
                  <a:lnTo>
                    <a:pt x="4" y="36"/>
                  </a:lnTo>
                  <a:lnTo>
                    <a:pt x="3" y="37"/>
                  </a:lnTo>
                  <a:lnTo>
                    <a:pt x="3" y="37"/>
                  </a:lnTo>
                  <a:lnTo>
                    <a:pt x="2" y="37"/>
                  </a:lnTo>
                  <a:lnTo>
                    <a:pt x="0" y="37"/>
                  </a:lnTo>
                  <a:lnTo>
                    <a:pt x="0" y="37"/>
                  </a:lnTo>
                  <a:lnTo>
                    <a:pt x="0" y="36"/>
                  </a:lnTo>
                  <a:lnTo>
                    <a:pt x="0" y="35"/>
                  </a:lnTo>
                  <a:lnTo>
                    <a:pt x="0" y="35"/>
                  </a:lnTo>
                  <a:close/>
                </a:path>
              </a:pathLst>
            </a:custGeom>
            <a:solidFill>
              <a:srgbClr val="000000"/>
            </a:solidFill>
            <a:ln w="25400">
              <a:solidFill>
                <a:srgbClr val="000000"/>
              </a:solidFill>
              <a:prstDash val="solid"/>
              <a:round/>
              <a:headEnd/>
              <a:tailEnd/>
            </a:ln>
          </p:spPr>
          <p:txBody>
            <a:bodyPr/>
            <a:lstStyle/>
            <a:p>
              <a:endParaRPr lang="en-US"/>
            </a:p>
          </p:txBody>
        </p:sp>
        <p:sp>
          <p:nvSpPr>
            <p:cNvPr id="309887" name="Freeform 639">
              <a:extLst>
                <a:ext uri="{FF2B5EF4-FFF2-40B4-BE49-F238E27FC236}">
                  <a16:creationId xmlns:a16="http://schemas.microsoft.com/office/drawing/2014/main" id="{B66E0930-8088-3E44-BB13-D78E52788B2F}"/>
                </a:ext>
              </a:extLst>
            </p:cNvPr>
            <p:cNvSpPr>
              <a:spLocks noEditPoints="1"/>
            </p:cNvSpPr>
            <p:nvPr/>
          </p:nvSpPr>
          <p:spPr bwMode="auto">
            <a:xfrm>
              <a:off x="1655" y="2420"/>
              <a:ext cx="315" cy="2"/>
            </a:xfrm>
            <a:custGeom>
              <a:avLst/>
              <a:gdLst>
                <a:gd name="T0" fmla="*/ 0 w 1056"/>
                <a:gd name="T1" fmla="*/ 1 h 4"/>
                <a:gd name="T2" fmla="*/ 43 w 1056"/>
                <a:gd name="T3" fmla="*/ 3 h 4"/>
                <a:gd name="T4" fmla="*/ 112 w 1056"/>
                <a:gd name="T5" fmla="*/ 3 h 4"/>
                <a:gd name="T6" fmla="*/ 155 w 1056"/>
                <a:gd name="T7" fmla="*/ 1 h 4"/>
                <a:gd name="T8" fmla="*/ 128 w 1056"/>
                <a:gd name="T9" fmla="*/ 0 h 4"/>
                <a:gd name="T10" fmla="*/ 170 w 1056"/>
                <a:gd name="T11" fmla="*/ 0 h 4"/>
                <a:gd name="T12" fmla="*/ 212 w 1056"/>
                <a:gd name="T13" fmla="*/ 2 h 4"/>
                <a:gd name="T14" fmla="*/ 281 w 1056"/>
                <a:gd name="T15" fmla="*/ 4 h 4"/>
                <a:gd name="T16" fmla="*/ 325 w 1056"/>
                <a:gd name="T17" fmla="*/ 2 h 4"/>
                <a:gd name="T18" fmla="*/ 366 w 1056"/>
                <a:gd name="T19" fmla="*/ 0 h 4"/>
                <a:gd name="T20" fmla="*/ 340 w 1056"/>
                <a:gd name="T21" fmla="*/ 0 h 4"/>
                <a:gd name="T22" fmla="*/ 381 w 1056"/>
                <a:gd name="T23" fmla="*/ 2 h 4"/>
                <a:gd name="T24" fmla="*/ 450 w 1056"/>
                <a:gd name="T25" fmla="*/ 4 h 4"/>
                <a:gd name="T26" fmla="*/ 494 w 1056"/>
                <a:gd name="T27" fmla="*/ 2 h 4"/>
                <a:gd name="T28" fmla="*/ 535 w 1056"/>
                <a:gd name="T29" fmla="*/ 0 h 4"/>
                <a:gd name="T30" fmla="*/ 509 w 1056"/>
                <a:gd name="T31" fmla="*/ 0 h 4"/>
                <a:gd name="T32" fmla="*/ 551 w 1056"/>
                <a:gd name="T33" fmla="*/ 2 h 4"/>
                <a:gd name="T34" fmla="*/ 620 w 1056"/>
                <a:gd name="T35" fmla="*/ 4 h 4"/>
                <a:gd name="T36" fmla="*/ 664 w 1056"/>
                <a:gd name="T37" fmla="*/ 2 h 4"/>
                <a:gd name="T38" fmla="*/ 705 w 1056"/>
                <a:gd name="T39" fmla="*/ 0 h 4"/>
                <a:gd name="T40" fmla="*/ 679 w 1056"/>
                <a:gd name="T41" fmla="*/ 0 h 4"/>
                <a:gd name="T42" fmla="*/ 721 w 1056"/>
                <a:gd name="T43" fmla="*/ 2 h 4"/>
                <a:gd name="T44" fmla="*/ 764 w 1056"/>
                <a:gd name="T45" fmla="*/ 3 h 4"/>
                <a:gd name="T46" fmla="*/ 833 w 1056"/>
                <a:gd name="T47" fmla="*/ 3 h 4"/>
                <a:gd name="T48" fmla="*/ 876 w 1056"/>
                <a:gd name="T49" fmla="*/ 1 h 4"/>
                <a:gd name="T50" fmla="*/ 849 w 1056"/>
                <a:gd name="T51" fmla="*/ 0 h 4"/>
                <a:gd name="T52" fmla="*/ 890 w 1056"/>
                <a:gd name="T53" fmla="*/ 1 h 4"/>
                <a:gd name="T54" fmla="*/ 934 w 1056"/>
                <a:gd name="T55" fmla="*/ 3 h 4"/>
                <a:gd name="T56" fmla="*/ 1003 w 1056"/>
                <a:gd name="T57" fmla="*/ 3 h 4"/>
                <a:gd name="T58" fmla="*/ 1045 w 1056"/>
                <a:gd name="T59" fmla="*/ 1 h 4"/>
                <a:gd name="T60" fmla="*/ 1019 w 1056"/>
                <a:gd name="T61" fmla="*/ 0 h 4"/>
                <a:gd name="T62" fmla="*/ 1055 w 1056"/>
                <a:gd name="T63" fmla="*/ 2 h 4"/>
                <a:gd name="T64" fmla="*/ 1012 w 1056"/>
                <a:gd name="T65" fmla="*/ 0 h 4"/>
                <a:gd name="T66" fmla="*/ 943 w 1056"/>
                <a:gd name="T67" fmla="*/ 1 h 4"/>
                <a:gd name="T68" fmla="*/ 900 w 1056"/>
                <a:gd name="T69" fmla="*/ 3 h 4"/>
                <a:gd name="T70" fmla="*/ 927 w 1056"/>
                <a:gd name="T71" fmla="*/ 4 h 4"/>
                <a:gd name="T72" fmla="*/ 886 w 1056"/>
                <a:gd name="T73" fmla="*/ 2 h 4"/>
                <a:gd name="T74" fmla="*/ 842 w 1056"/>
                <a:gd name="T75" fmla="*/ 0 h 4"/>
                <a:gd name="T76" fmla="*/ 773 w 1056"/>
                <a:gd name="T77" fmla="*/ 1 h 4"/>
                <a:gd name="T78" fmla="*/ 731 w 1056"/>
                <a:gd name="T79" fmla="*/ 3 h 4"/>
                <a:gd name="T80" fmla="*/ 757 w 1056"/>
                <a:gd name="T81" fmla="*/ 4 h 4"/>
                <a:gd name="T82" fmla="*/ 715 w 1056"/>
                <a:gd name="T83" fmla="*/ 3 h 4"/>
                <a:gd name="T84" fmla="*/ 674 w 1056"/>
                <a:gd name="T85" fmla="*/ 1 h 4"/>
                <a:gd name="T86" fmla="*/ 606 w 1056"/>
                <a:gd name="T87" fmla="*/ 0 h 4"/>
                <a:gd name="T88" fmla="*/ 561 w 1056"/>
                <a:gd name="T89" fmla="*/ 2 h 4"/>
                <a:gd name="T90" fmla="*/ 521 w 1056"/>
                <a:gd name="T91" fmla="*/ 4 h 4"/>
                <a:gd name="T92" fmla="*/ 546 w 1056"/>
                <a:gd name="T93" fmla="*/ 3 h 4"/>
                <a:gd name="T94" fmla="*/ 504 w 1056"/>
                <a:gd name="T95" fmla="*/ 2 h 4"/>
                <a:gd name="T96" fmla="*/ 461 w 1056"/>
                <a:gd name="T97" fmla="*/ 0 h 4"/>
                <a:gd name="T98" fmla="*/ 392 w 1056"/>
                <a:gd name="T99" fmla="*/ 1 h 4"/>
                <a:gd name="T100" fmla="*/ 349 w 1056"/>
                <a:gd name="T101" fmla="*/ 3 h 4"/>
                <a:gd name="T102" fmla="*/ 375 w 1056"/>
                <a:gd name="T103" fmla="*/ 4 h 4"/>
                <a:gd name="T104" fmla="*/ 334 w 1056"/>
                <a:gd name="T105" fmla="*/ 2 h 4"/>
                <a:gd name="T106" fmla="*/ 291 w 1056"/>
                <a:gd name="T107" fmla="*/ 0 h 4"/>
                <a:gd name="T108" fmla="*/ 224 w 1056"/>
                <a:gd name="T109" fmla="*/ 0 h 4"/>
                <a:gd name="T110" fmla="*/ 179 w 1056"/>
                <a:gd name="T111" fmla="*/ 2 h 4"/>
                <a:gd name="T112" fmla="*/ 139 w 1056"/>
                <a:gd name="T113" fmla="*/ 4 h 4"/>
                <a:gd name="T114" fmla="*/ 164 w 1056"/>
                <a:gd name="T115" fmla="*/ 3 h 4"/>
                <a:gd name="T116" fmla="*/ 122 w 1056"/>
                <a:gd name="T117" fmla="*/ 1 h 4"/>
                <a:gd name="T118" fmla="*/ 55 w 1056"/>
                <a:gd name="T119" fmla="*/ 0 h 4"/>
                <a:gd name="T120" fmla="*/ 9 w 1056"/>
                <a:gd name="T1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6" h="4">
                  <a:moveTo>
                    <a:pt x="1" y="0"/>
                  </a:moveTo>
                  <a:lnTo>
                    <a:pt x="26" y="0"/>
                  </a:lnTo>
                  <a:lnTo>
                    <a:pt x="27" y="0"/>
                  </a:lnTo>
                  <a:lnTo>
                    <a:pt x="27" y="1"/>
                  </a:lnTo>
                  <a:lnTo>
                    <a:pt x="28" y="1"/>
                  </a:lnTo>
                  <a:lnTo>
                    <a:pt x="28" y="2"/>
                  </a:lnTo>
                  <a:lnTo>
                    <a:pt x="28" y="2"/>
                  </a:lnTo>
                  <a:lnTo>
                    <a:pt x="27" y="3"/>
                  </a:lnTo>
                  <a:lnTo>
                    <a:pt x="27" y="3"/>
                  </a:lnTo>
                  <a:lnTo>
                    <a:pt x="26" y="4"/>
                  </a:lnTo>
                  <a:lnTo>
                    <a:pt x="1" y="4"/>
                  </a:lnTo>
                  <a:lnTo>
                    <a:pt x="1" y="3"/>
                  </a:lnTo>
                  <a:lnTo>
                    <a:pt x="0" y="3"/>
                  </a:lnTo>
                  <a:lnTo>
                    <a:pt x="0" y="2"/>
                  </a:lnTo>
                  <a:lnTo>
                    <a:pt x="0" y="2"/>
                  </a:lnTo>
                  <a:lnTo>
                    <a:pt x="0" y="1"/>
                  </a:lnTo>
                  <a:lnTo>
                    <a:pt x="0" y="1"/>
                  </a:lnTo>
                  <a:lnTo>
                    <a:pt x="1" y="0"/>
                  </a:lnTo>
                  <a:lnTo>
                    <a:pt x="1" y="0"/>
                  </a:lnTo>
                  <a:lnTo>
                    <a:pt x="1" y="0"/>
                  </a:lnTo>
                  <a:close/>
                  <a:moveTo>
                    <a:pt x="44" y="0"/>
                  </a:moveTo>
                  <a:lnTo>
                    <a:pt x="69" y="0"/>
                  </a:lnTo>
                  <a:lnTo>
                    <a:pt x="69" y="0"/>
                  </a:lnTo>
                  <a:lnTo>
                    <a:pt x="70" y="1"/>
                  </a:lnTo>
                  <a:lnTo>
                    <a:pt x="70" y="1"/>
                  </a:lnTo>
                  <a:lnTo>
                    <a:pt x="70" y="2"/>
                  </a:lnTo>
                  <a:lnTo>
                    <a:pt x="70" y="2"/>
                  </a:lnTo>
                  <a:lnTo>
                    <a:pt x="70" y="3"/>
                  </a:lnTo>
                  <a:lnTo>
                    <a:pt x="69" y="3"/>
                  </a:lnTo>
                  <a:lnTo>
                    <a:pt x="69" y="4"/>
                  </a:lnTo>
                  <a:lnTo>
                    <a:pt x="44" y="4"/>
                  </a:lnTo>
                  <a:lnTo>
                    <a:pt x="43" y="3"/>
                  </a:lnTo>
                  <a:lnTo>
                    <a:pt x="42" y="3"/>
                  </a:lnTo>
                  <a:lnTo>
                    <a:pt x="42" y="2"/>
                  </a:lnTo>
                  <a:lnTo>
                    <a:pt x="42" y="2"/>
                  </a:lnTo>
                  <a:lnTo>
                    <a:pt x="42" y="1"/>
                  </a:lnTo>
                  <a:lnTo>
                    <a:pt x="42" y="1"/>
                  </a:lnTo>
                  <a:lnTo>
                    <a:pt x="43" y="0"/>
                  </a:lnTo>
                  <a:lnTo>
                    <a:pt x="44" y="0"/>
                  </a:lnTo>
                  <a:lnTo>
                    <a:pt x="44" y="0"/>
                  </a:lnTo>
                  <a:close/>
                  <a:moveTo>
                    <a:pt x="86" y="0"/>
                  </a:moveTo>
                  <a:lnTo>
                    <a:pt x="111" y="0"/>
                  </a:lnTo>
                  <a:lnTo>
                    <a:pt x="112" y="0"/>
                  </a:lnTo>
                  <a:lnTo>
                    <a:pt x="112" y="1"/>
                  </a:lnTo>
                  <a:lnTo>
                    <a:pt x="112" y="1"/>
                  </a:lnTo>
                  <a:lnTo>
                    <a:pt x="113" y="2"/>
                  </a:lnTo>
                  <a:lnTo>
                    <a:pt x="112" y="2"/>
                  </a:lnTo>
                  <a:lnTo>
                    <a:pt x="112" y="3"/>
                  </a:lnTo>
                  <a:lnTo>
                    <a:pt x="112" y="3"/>
                  </a:lnTo>
                  <a:lnTo>
                    <a:pt x="111" y="4"/>
                  </a:lnTo>
                  <a:lnTo>
                    <a:pt x="86" y="4"/>
                  </a:lnTo>
                  <a:lnTo>
                    <a:pt x="85" y="3"/>
                  </a:lnTo>
                  <a:lnTo>
                    <a:pt x="85" y="3"/>
                  </a:lnTo>
                  <a:lnTo>
                    <a:pt x="84" y="2"/>
                  </a:lnTo>
                  <a:lnTo>
                    <a:pt x="84" y="2"/>
                  </a:lnTo>
                  <a:lnTo>
                    <a:pt x="84" y="1"/>
                  </a:lnTo>
                  <a:lnTo>
                    <a:pt x="85" y="1"/>
                  </a:lnTo>
                  <a:lnTo>
                    <a:pt x="85" y="0"/>
                  </a:lnTo>
                  <a:lnTo>
                    <a:pt x="86" y="0"/>
                  </a:lnTo>
                  <a:lnTo>
                    <a:pt x="86" y="0"/>
                  </a:lnTo>
                  <a:close/>
                  <a:moveTo>
                    <a:pt x="128" y="0"/>
                  </a:moveTo>
                  <a:lnTo>
                    <a:pt x="153" y="0"/>
                  </a:lnTo>
                  <a:lnTo>
                    <a:pt x="154" y="0"/>
                  </a:lnTo>
                  <a:lnTo>
                    <a:pt x="155" y="1"/>
                  </a:lnTo>
                  <a:lnTo>
                    <a:pt x="155" y="1"/>
                  </a:lnTo>
                  <a:lnTo>
                    <a:pt x="155" y="2"/>
                  </a:lnTo>
                  <a:lnTo>
                    <a:pt x="155" y="2"/>
                  </a:lnTo>
                  <a:lnTo>
                    <a:pt x="155" y="3"/>
                  </a:lnTo>
                  <a:lnTo>
                    <a:pt x="154" y="3"/>
                  </a:lnTo>
                  <a:lnTo>
                    <a:pt x="153" y="4"/>
                  </a:lnTo>
                  <a:lnTo>
                    <a:pt x="128" y="4"/>
                  </a:lnTo>
                  <a:lnTo>
                    <a:pt x="128" y="3"/>
                  </a:lnTo>
                  <a:lnTo>
                    <a:pt x="127" y="3"/>
                  </a:lnTo>
                  <a:lnTo>
                    <a:pt x="127" y="2"/>
                  </a:lnTo>
                  <a:lnTo>
                    <a:pt x="127" y="2"/>
                  </a:lnTo>
                  <a:lnTo>
                    <a:pt x="127" y="1"/>
                  </a:lnTo>
                  <a:lnTo>
                    <a:pt x="127" y="1"/>
                  </a:lnTo>
                  <a:lnTo>
                    <a:pt x="128" y="0"/>
                  </a:lnTo>
                  <a:lnTo>
                    <a:pt x="128" y="0"/>
                  </a:lnTo>
                  <a:lnTo>
                    <a:pt x="128" y="0"/>
                  </a:lnTo>
                  <a:close/>
                  <a:moveTo>
                    <a:pt x="171" y="0"/>
                  </a:moveTo>
                  <a:lnTo>
                    <a:pt x="196" y="0"/>
                  </a:lnTo>
                  <a:lnTo>
                    <a:pt x="196" y="0"/>
                  </a:lnTo>
                  <a:lnTo>
                    <a:pt x="197" y="1"/>
                  </a:lnTo>
                  <a:lnTo>
                    <a:pt x="197" y="1"/>
                  </a:lnTo>
                  <a:lnTo>
                    <a:pt x="198" y="2"/>
                  </a:lnTo>
                  <a:lnTo>
                    <a:pt x="197" y="2"/>
                  </a:lnTo>
                  <a:lnTo>
                    <a:pt x="197" y="3"/>
                  </a:lnTo>
                  <a:lnTo>
                    <a:pt x="196" y="3"/>
                  </a:lnTo>
                  <a:lnTo>
                    <a:pt x="196" y="4"/>
                  </a:lnTo>
                  <a:lnTo>
                    <a:pt x="171" y="4"/>
                  </a:lnTo>
                  <a:lnTo>
                    <a:pt x="170" y="3"/>
                  </a:lnTo>
                  <a:lnTo>
                    <a:pt x="170" y="3"/>
                  </a:lnTo>
                  <a:lnTo>
                    <a:pt x="169" y="2"/>
                  </a:lnTo>
                  <a:lnTo>
                    <a:pt x="170" y="1"/>
                  </a:lnTo>
                  <a:lnTo>
                    <a:pt x="170" y="0"/>
                  </a:lnTo>
                  <a:lnTo>
                    <a:pt x="171" y="0"/>
                  </a:lnTo>
                  <a:lnTo>
                    <a:pt x="171" y="0"/>
                  </a:lnTo>
                  <a:close/>
                  <a:moveTo>
                    <a:pt x="213" y="0"/>
                  </a:moveTo>
                  <a:lnTo>
                    <a:pt x="238" y="0"/>
                  </a:lnTo>
                  <a:lnTo>
                    <a:pt x="239" y="0"/>
                  </a:lnTo>
                  <a:lnTo>
                    <a:pt x="239" y="1"/>
                  </a:lnTo>
                  <a:lnTo>
                    <a:pt x="240" y="1"/>
                  </a:lnTo>
                  <a:lnTo>
                    <a:pt x="240" y="2"/>
                  </a:lnTo>
                  <a:lnTo>
                    <a:pt x="240" y="2"/>
                  </a:lnTo>
                  <a:lnTo>
                    <a:pt x="239" y="3"/>
                  </a:lnTo>
                  <a:lnTo>
                    <a:pt x="239" y="3"/>
                  </a:lnTo>
                  <a:lnTo>
                    <a:pt x="238" y="4"/>
                  </a:lnTo>
                  <a:lnTo>
                    <a:pt x="213" y="4"/>
                  </a:lnTo>
                  <a:lnTo>
                    <a:pt x="213" y="3"/>
                  </a:lnTo>
                  <a:lnTo>
                    <a:pt x="212" y="3"/>
                  </a:lnTo>
                  <a:lnTo>
                    <a:pt x="212" y="2"/>
                  </a:lnTo>
                  <a:lnTo>
                    <a:pt x="212" y="2"/>
                  </a:lnTo>
                  <a:lnTo>
                    <a:pt x="212" y="1"/>
                  </a:lnTo>
                  <a:lnTo>
                    <a:pt x="212" y="1"/>
                  </a:lnTo>
                  <a:lnTo>
                    <a:pt x="213" y="0"/>
                  </a:lnTo>
                  <a:lnTo>
                    <a:pt x="213" y="0"/>
                  </a:lnTo>
                  <a:lnTo>
                    <a:pt x="213" y="0"/>
                  </a:lnTo>
                  <a:close/>
                  <a:moveTo>
                    <a:pt x="256" y="0"/>
                  </a:moveTo>
                  <a:lnTo>
                    <a:pt x="281" y="0"/>
                  </a:lnTo>
                  <a:lnTo>
                    <a:pt x="281" y="0"/>
                  </a:lnTo>
                  <a:lnTo>
                    <a:pt x="282" y="1"/>
                  </a:lnTo>
                  <a:lnTo>
                    <a:pt x="282" y="1"/>
                  </a:lnTo>
                  <a:lnTo>
                    <a:pt x="282" y="2"/>
                  </a:lnTo>
                  <a:lnTo>
                    <a:pt x="282" y="2"/>
                  </a:lnTo>
                  <a:lnTo>
                    <a:pt x="282" y="3"/>
                  </a:lnTo>
                  <a:lnTo>
                    <a:pt x="281" y="3"/>
                  </a:lnTo>
                  <a:lnTo>
                    <a:pt x="281" y="4"/>
                  </a:lnTo>
                  <a:lnTo>
                    <a:pt x="256" y="4"/>
                  </a:lnTo>
                  <a:lnTo>
                    <a:pt x="255" y="3"/>
                  </a:lnTo>
                  <a:lnTo>
                    <a:pt x="254" y="3"/>
                  </a:lnTo>
                  <a:lnTo>
                    <a:pt x="254" y="2"/>
                  </a:lnTo>
                  <a:lnTo>
                    <a:pt x="254" y="2"/>
                  </a:lnTo>
                  <a:lnTo>
                    <a:pt x="254" y="1"/>
                  </a:lnTo>
                  <a:lnTo>
                    <a:pt x="254" y="1"/>
                  </a:lnTo>
                  <a:lnTo>
                    <a:pt x="255" y="0"/>
                  </a:lnTo>
                  <a:lnTo>
                    <a:pt x="256" y="0"/>
                  </a:lnTo>
                  <a:lnTo>
                    <a:pt x="256" y="0"/>
                  </a:lnTo>
                  <a:close/>
                  <a:moveTo>
                    <a:pt x="298" y="0"/>
                  </a:moveTo>
                  <a:lnTo>
                    <a:pt x="323" y="0"/>
                  </a:lnTo>
                  <a:lnTo>
                    <a:pt x="324" y="0"/>
                  </a:lnTo>
                  <a:lnTo>
                    <a:pt x="324" y="1"/>
                  </a:lnTo>
                  <a:lnTo>
                    <a:pt x="325" y="1"/>
                  </a:lnTo>
                  <a:lnTo>
                    <a:pt x="325" y="2"/>
                  </a:lnTo>
                  <a:lnTo>
                    <a:pt x="325" y="2"/>
                  </a:lnTo>
                  <a:lnTo>
                    <a:pt x="324" y="3"/>
                  </a:lnTo>
                  <a:lnTo>
                    <a:pt x="324" y="3"/>
                  </a:lnTo>
                  <a:lnTo>
                    <a:pt x="323" y="4"/>
                  </a:lnTo>
                  <a:lnTo>
                    <a:pt x="298" y="4"/>
                  </a:lnTo>
                  <a:lnTo>
                    <a:pt x="297" y="3"/>
                  </a:lnTo>
                  <a:lnTo>
                    <a:pt x="297" y="3"/>
                  </a:lnTo>
                  <a:lnTo>
                    <a:pt x="296" y="2"/>
                  </a:lnTo>
                  <a:lnTo>
                    <a:pt x="296" y="2"/>
                  </a:lnTo>
                  <a:lnTo>
                    <a:pt x="296" y="1"/>
                  </a:lnTo>
                  <a:lnTo>
                    <a:pt x="297" y="1"/>
                  </a:lnTo>
                  <a:lnTo>
                    <a:pt x="297" y="0"/>
                  </a:lnTo>
                  <a:lnTo>
                    <a:pt x="298" y="0"/>
                  </a:lnTo>
                  <a:lnTo>
                    <a:pt x="298" y="0"/>
                  </a:lnTo>
                  <a:close/>
                  <a:moveTo>
                    <a:pt x="341" y="0"/>
                  </a:moveTo>
                  <a:lnTo>
                    <a:pt x="366" y="0"/>
                  </a:lnTo>
                  <a:lnTo>
                    <a:pt x="366" y="0"/>
                  </a:lnTo>
                  <a:lnTo>
                    <a:pt x="367" y="1"/>
                  </a:lnTo>
                  <a:lnTo>
                    <a:pt x="367" y="1"/>
                  </a:lnTo>
                  <a:lnTo>
                    <a:pt x="367" y="2"/>
                  </a:lnTo>
                  <a:lnTo>
                    <a:pt x="367" y="2"/>
                  </a:lnTo>
                  <a:lnTo>
                    <a:pt x="367" y="3"/>
                  </a:lnTo>
                  <a:lnTo>
                    <a:pt x="366" y="3"/>
                  </a:lnTo>
                  <a:lnTo>
                    <a:pt x="366" y="4"/>
                  </a:lnTo>
                  <a:lnTo>
                    <a:pt x="341" y="4"/>
                  </a:lnTo>
                  <a:lnTo>
                    <a:pt x="340" y="3"/>
                  </a:lnTo>
                  <a:lnTo>
                    <a:pt x="339" y="3"/>
                  </a:lnTo>
                  <a:lnTo>
                    <a:pt x="339" y="2"/>
                  </a:lnTo>
                  <a:lnTo>
                    <a:pt x="339" y="2"/>
                  </a:lnTo>
                  <a:lnTo>
                    <a:pt x="339" y="1"/>
                  </a:lnTo>
                  <a:lnTo>
                    <a:pt x="339" y="1"/>
                  </a:lnTo>
                  <a:lnTo>
                    <a:pt x="340" y="0"/>
                  </a:lnTo>
                  <a:lnTo>
                    <a:pt x="341" y="0"/>
                  </a:lnTo>
                  <a:lnTo>
                    <a:pt x="341" y="0"/>
                  </a:lnTo>
                  <a:close/>
                  <a:moveTo>
                    <a:pt x="383" y="0"/>
                  </a:moveTo>
                  <a:lnTo>
                    <a:pt x="408" y="0"/>
                  </a:lnTo>
                  <a:lnTo>
                    <a:pt x="408" y="0"/>
                  </a:lnTo>
                  <a:lnTo>
                    <a:pt x="409" y="1"/>
                  </a:lnTo>
                  <a:lnTo>
                    <a:pt x="409" y="1"/>
                  </a:lnTo>
                  <a:lnTo>
                    <a:pt x="410" y="2"/>
                  </a:lnTo>
                  <a:lnTo>
                    <a:pt x="409" y="2"/>
                  </a:lnTo>
                  <a:lnTo>
                    <a:pt x="409" y="3"/>
                  </a:lnTo>
                  <a:lnTo>
                    <a:pt x="408" y="3"/>
                  </a:lnTo>
                  <a:lnTo>
                    <a:pt x="408" y="4"/>
                  </a:lnTo>
                  <a:lnTo>
                    <a:pt x="383" y="4"/>
                  </a:lnTo>
                  <a:lnTo>
                    <a:pt x="382" y="3"/>
                  </a:lnTo>
                  <a:lnTo>
                    <a:pt x="382" y="3"/>
                  </a:lnTo>
                  <a:lnTo>
                    <a:pt x="381" y="2"/>
                  </a:lnTo>
                  <a:lnTo>
                    <a:pt x="381" y="2"/>
                  </a:lnTo>
                  <a:lnTo>
                    <a:pt x="381" y="1"/>
                  </a:lnTo>
                  <a:lnTo>
                    <a:pt x="382" y="1"/>
                  </a:lnTo>
                  <a:lnTo>
                    <a:pt x="382" y="0"/>
                  </a:lnTo>
                  <a:lnTo>
                    <a:pt x="383" y="0"/>
                  </a:lnTo>
                  <a:lnTo>
                    <a:pt x="383" y="0"/>
                  </a:lnTo>
                  <a:close/>
                  <a:moveTo>
                    <a:pt x="425" y="0"/>
                  </a:moveTo>
                  <a:lnTo>
                    <a:pt x="450" y="0"/>
                  </a:lnTo>
                  <a:lnTo>
                    <a:pt x="451" y="0"/>
                  </a:lnTo>
                  <a:lnTo>
                    <a:pt x="451" y="1"/>
                  </a:lnTo>
                  <a:lnTo>
                    <a:pt x="452" y="1"/>
                  </a:lnTo>
                  <a:lnTo>
                    <a:pt x="452" y="2"/>
                  </a:lnTo>
                  <a:lnTo>
                    <a:pt x="452" y="2"/>
                  </a:lnTo>
                  <a:lnTo>
                    <a:pt x="451" y="3"/>
                  </a:lnTo>
                  <a:lnTo>
                    <a:pt x="451" y="3"/>
                  </a:lnTo>
                  <a:lnTo>
                    <a:pt x="450" y="4"/>
                  </a:lnTo>
                  <a:lnTo>
                    <a:pt x="425" y="4"/>
                  </a:lnTo>
                  <a:lnTo>
                    <a:pt x="425" y="3"/>
                  </a:lnTo>
                  <a:lnTo>
                    <a:pt x="424" y="3"/>
                  </a:lnTo>
                  <a:lnTo>
                    <a:pt x="424" y="2"/>
                  </a:lnTo>
                  <a:lnTo>
                    <a:pt x="424" y="2"/>
                  </a:lnTo>
                  <a:lnTo>
                    <a:pt x="424" y="1"/>
                  </a:lnTo>
                  <a:lnTo>
                    <a:pt x="424" y="1"/>
                  </a:lnTo>
                  <a:lnTo>
                    <a:pt x="425" y="0"/>
                  </a:lnTo>
                  <a:lnTo>
                    <a:pt x="425" y="0"/>
                  </a:lnTo>
                  <a:lnTo>
                    <a:pt x="425" y="0"/>
                  </a:lnTo>
                  <a:close/>
                  <a:moveTo>
                    <a:pt x="468" y="0"/>
                  </a:moveTo>
                  <a:lnTo>
                    <a:pt x="493" y="0"/>
                  </a:lnTo>
                  <a:lnTo>
                    <a:pt x="493" y="0"/>
                  </a:lnTo>
                  <a:lnTo>
                    <a:pt x="494" y="1"/>
                  </a:lnTo>
                  <a:lnTo>
                    <a:pt x="494" y="1"/>
                  </a:lnTo>
                  <a:lnTo>
                    <a:pt x="494" y="2"/>
                  </a:lnTo>
                  <a:lnTo>
                    <a:pt x="494" y="2"/>
                  </a:lnTo>
                  <a:lnTo>
                    <a:pt x="494" y="3"/>
                  </a:lnTo>
                  <a:lnTo>
                    <a:pt x="493" y="3"/>
                  </a:lnTo>
                  <a:lnTo>
                    <a:pt x="493" y="4"/>
                  </a:lnTo>
                  <a:lnTo>
                    <a:pt x="468" y="4"/>
                  </a:lnTo>
                  <a:lnTo>
                    <a:pt x="467" y="3"/>
                  </a:lnTo>
                  <a:lnTo>
                    <a:pt x="467" y="3"/>
                  </a:lnTo>
                  <a:lnTo>
                    <a:pt x="466" y="2"/>
                  </a:lnTo>
                  <a:lnTo>
                    <a:pt x="466" y="2"/>
                  </a:lnTo>
                  <a:lnTo>
                    <a:pt x="466" y="1"/>
                  </a:lnTo>
                  <a:lnTo>
                    <a:pt x="467" y="1"/>
                  </a:lnTo>
                  <a:lnTo>
                    <a:pt x="467" y="0"/>
                  </a:lnTo>
                  <a:lnTo>
                    <a:pt x="468" y="0"/>
                  </a:lnTo>
                  <a:lnTo>
                    <a:pt x="468" y="0"/>
                  </a:lnTo>
                  <a:close/>
                  <a:moveTo>
                    <a:pt x="510" y="0"/>
                  </a:moveTo>
                  <a:lnTo>
                    <a:pt x="535" y="0"/>
                  </a:lnTo>
                  <a:lnTo>
                    <a:pt x="536" y="0"/>
                  </a:lnTo>
                  <a:lnTo>
                    <a:pt x="536" y="1"/>
                  </a:lnTo>
                  <a:lnTo>
                    <a:pt x="537" y="1"/>
                  </a:lnTo>
                  <a:lnTo>
                    <a:pt x="537" y="2"/>
                  </a:lnTo>
                  <a:lnTo>
                    <a:pt x="537" y="2"/>
                  </a:lnTo>
                  <a:lnTo>
                    <a:pt x="536" y="3"/>
                  </a:lnTo>
                  <a:lnTo>
                    <a:pt x="536" y="3"/>
                  </a:lnTo>
                  <a:lnTo>
                    <a:pt x="535" y="4"/>
                  </a:lnTo>
                  <a:lnTo>
                    <a:pt x="510" y="4"/>
                  </a:lnTo>
                  <a:lnTo>
                    <a:pt x="509" y="3"/>
                  </a:lnTo>
                  <a:lnTo>
                    <a:pt x="509" y="3"/>
                  </a:lnTo>
                  <a:lnTo>
                    <a:pt x="509" y="2"/>
                  </a:lnTo>
                  <a:lnTo>
                    <a:pt x="509" y="2"/>
                  </a:lnTo>
                  <a:lnTo>
                    <a:pt x="509" y="1"/>
                  </a:lnTo>
                  <a:lnTo>
                    <a:pt x="509" y="1"/>
                  </a:lnTo>
                  <a:lnTo>
                    <a:pt x="509" y="0"/>
                  </a:lnTo>
                  <a:lnTo>
                    <a:pt x="510" y="0"/>
                  </a:lnTo>
                  <a:lnTo>
                    <a:pt x="510" y="0"/>
                  </a:lnTo>
                  <a:close/>
                  <a:moveTo>
                    <a:pt x="553" y="0"/>
                  </a:moveTo>
                  <a:lnTo>
                    <a:pt x="578" y="0"/>
                  </a:lnTo>
                  <a:lnTo>
                    <a:pt x="578" y="0"/>
                  </a:lnTo>
                  <a:lnTo>
                    <a:pt x="579" y="1"/>
                  </a:lnTo>
                  <a:lnTo>
                    <a:pt x="579" y="1"/>
                  </a:lnTo>
                  <a:lnTo>
                    <a:pt x="579" y="2"/>
                  </a:lnTo>
                  <a:lnTo>
                    <a:pt x="579" y="2"/>
                  </a:lnTo>
                  <a:lnTo>
                    <a:pt x="579" y="3"/>
                  </a:lnTo>
                  <a:lnTo>
                    <a:pt x="578" y="3"/>
                  </a:lnTo>
                  <a:lnTo>
                    <a:pt x="578" y="4"/>
                  </a:lnTo>
                  <a:lnTo>
                    <a:pt x="553" y="4"/>
                  </a:lnTo>
                  <a:lnTo>
                    <a:pt x="552" y="3"/>
                  </a:lnTo>
                  <a:lnTo>
                    <a:pt x="551" y="3"/>
                  </a:lnTo>
                  <a:lnTo>
                    <a:pt x="551" y="2"/>
                  </a:lnTo>
                  <a:lnTo>
                    <a:pt x="551" y="2"/>
                  </a:lnTo>
                  <a:lnTo>
                    <a:pt x="551" y="1"/>
                  </a:lnTo>
                  <a:lnTo>
                    <a:pt x="551" y="1"/>
                  </a:lnTo>
                  <a:lnTo>
                    <a:pt x="552" y="0"/>
                  </a:lnTo>
                  <a:lnTo>
                    <a:pt x="553" y="0"/>
                  </a:lnTo>
                  <a:lnTo>
                    <a:pt x="553" y="0"/>
                  </a:lnTo>
                  <a:close/>
                  <a:moveTo>
                    <a:pt x="595" y="0"/>
                  </a:moveTo>
                  <a:lnTo>
                    <a:pt x="620" y="0"/>
                  </a:lnTo>
                  <a:lnTo>
                    <a:pt x="620" y="0"/>
                  </a:lnTo>
                  <a:lnTo>
                    <a:pt x="621" y="1"/>
                  </a:lnTo>
                  <a:lnTo>
                    <a:pt x="621" y="1"/>
                  </a:lnTo>
                  <a:lnTo>
                    <a:pt x="622" y="2"/>
                  </a:lnTo>
                  <a:lnTo>
                    <a:pt x="621" y="2"/>
                  </a:lnTo>
                  <a:lnTo>
                    <a:pt x="621" y="3"/>
                  </a:lnTo>
                  <a:lnTo>
                    <a:pt x="620" y="3"/>
                  </a:lnTo>
                  <a:lnTo>
                    <a:pt x="620" y="4"/>
                  </a:lnTo>
                  <a:lnTo>
                    <a:pt x="595" y="4"/>
                  </a:lnTo>
                  <a:lnTo>
                    <a:pt x="594" y="3"/>
                  </a:lnTo>
                  <a:lnTo>
                    <a:pt x="594" y="3"/>
                  </a:lnTo>
                  <a:lnTo>
                    <a:pt x="593" y="2"/>
                  </a:lnTo>
                  <a:lnTo>
                    <a:pt x="593" y="2"/>
                  </a:lnTo>
                  <a:lnTo>
                    <a:pt x="593" y="1"/>
                  </a:lnTo>
                  <a:lnTo>
                    <a:pt x="594" y="1"/>
                  </a:lnTo>
                  <a:lnTo>
                    <a:pt x="594" y="0"/>
                  </a:lnTo>
                  <a:lnTo>
                    <a:pt x="595" y="0"/>
                  </a:lnTo>
                  <a:lnTo>
                    <a:pt x="595" y="0"/>
                  </a:lnTo>
                  <a:close/>
                  <a:moveTo>
                    <a:pt x="637" y="0"/>
                  </a:moveTo>
                  <a:lnTo>
                    <a:pt x="662" y="0"/>
                  </a:lnTo>
                  <a:lnTo>
                    <a:pt x="663" y="0"/>
                  </a:lnTo>
                  <a:lnTo>
                    <a:pt x="664" y="1"/>
                  </a:lnTo>
                  <a:lnTo>
                    <a:pt x="664" y="1"/>
                  </a:lnTo>
                  <a:lnTo>
                    <a:pt x="664" y="2"/>
                  </a:lnTo>
                  <a:lnTo>
                    <a:pt x="664" y="2"/>
                  </a:lnTo>
                  <a:lnTo>
                    <a:pt x="664" y="3"/>
                  </a:lnTo>
                  <a:lnTo>
                    <a:pt x="663" y="3"/>
                  </a:lnTo>
                  <a:lnTo>
                    <a:pt x="662" y="4"/>
                  </a:lnTo>
                  <a:lnTo>
                    <a:pt x="637" y="4"/>
                  </a:lnTo>
                  <a:lnTo>
                    <a:pt x="637" y="3"/>
                  </a:lnTo>
                  <a:lnTo>
                    <a:pt x="636" y="3"/>
                  </a:lnTo>
                  <a:lnTo>
                    <a:pt x="636" y="2"/>
                  </a:lnTo>
                  <a:lnTo>
                    <a:pt x="636" y="2"/>
                  </a:lnTo>
                  <a:lnTo>
                    <a:pt x="636" y="1"/>
                  </a:lnTo>
                  <a:lnTo>
                    <a:pt x="636" y="1"/>
                  </a:lnTo>
                  <a:lnTo>
                    <a:pt x="637" y="0"/>
                  </a:lnTo>
                  <a:lnTo>
                    <a:pt x="637" y="0"/>
                  </a:lnTo>
                  <a:lnTo>
                    <a:pt x="637" y="0"/>
                  </a:lnTo>
                  <a:close/>
                  <a:moveTo>
                    <a:pt x="680" y="0"/>
                  </a:moveTo>
                  <a:lnTo>
                    <a:pt x="705" y="0"/>
                  </a:lnTo>
                  <a:lnTo>
                    <a:pt x="705" y="0"/>
                  </a:lnTo>
                  <a:lnTo>
                    <a:pt x="706" y="1"/>
                  </a:lnTo>
                  <a:lnTo>
                    <a:pt x="706" y="1"/>
                  </a:lnTo>
                  <a:lnTo>
                    <a:pt x="706" y="2"/>
                  </a:lnTo>
                  <a:lnTo>
                    <a:pt x="706" y="2"/>
                  </a:lnTo>
                  <a:lnTo>
                    <a:pt x="706" y="3"/>
                  </a:lnTo>
                  <a:lnTo>
                    <a:pt x="705" y="3"/>
                  </a:lnTo>
                  <a:lnTo>
                    <a:pt x="705" y="4"/>
                  </a:lnTo>
                  <a:lnTo>
                    <a:pt x="680" y="4"/>
                  </a:lnTo>
                  <a:lnTo>
                    <a:pt x="679" y="3"/>
                  </a:lnTo>
                  <a:lnTo>
                    <a:pt x="679" y="3"/>
                  </a:lnTo>
                  <a:lnTo>
                    <a:pt x="678" y="2"/>
                  </a:lnTo>
                  <a:lnTo>
                    <a:pt x="678" y="2"/>
                  </a:lnTo>
                  <a:lnTo>
                    <a:pt x="678" y="1"/>
                  </a:lnTo>
                  <a:lnTo>
                    <a:pt x="679" y="1"/>
                  </a:lnTo>
                  <a:lnTo>
                    <a:pt x="679" y="0"/>
                  </a:lnTo>
                  <a:lnTo>
                    <a:pt x="680" y="0"/>
                  </a:lnTo>
                  <a:lnTo>
                    <a:pt x="680" y="0"/>
                  </a:lnTo>
                  <a:close/>
                  <a:moveTo>
                    <a:pt x="722" y="0"/>
                  </a:moveTo>
                  <a:lnTo>
                    <a:pt x="747" y="0"/>
                  </a:lnTo>
                  <a:lnTo>
                    <a:pt x="748" y="0"/>
                  </a:lnTo>
                  <a:lnTo>
                    <a:pt x="748" y="1"/>
                  </a:lnTo>
                  <a:lnTo>
                    <a:pt x="749" y="1"/>
                  </a:lnTo>
                  <a:lnTo>
                    <a:pt x="749" y="2"/>
                  </a:lnTo>
                  <a:lnTo>
                    <a:pt x="749" y="2"/>
                  </a:lnTo>
                  <a:lnTo>
                    <a:pt x="748" y="3"/>
                  </a:lnTo>
                  <a:lnTo>
                    <a:pt x="748" y="3"/>
                  </a:lnTo>
                  <a:lnTo>
                    <a:pt x="747" y="4"/>
                  </a:lnTo>
                  <a:lnTo>
                    <a:pt x="722" y="4"/>
                  </a:lnTo>
                  <a:lnTo>
                    <a:pt x="721" y="3"/>
                  </a:lnTo>
                  <a:lnTo>
                    <a:pt x="721" y="3"/>
                  </a:lnTo>
                  <a:lnTo>
                    <a:pt x="721" y="2"/>
                  </a:lnTo>
                  <a:lnTo>
                    <a:pt x="721" y="2"/>
                  </a:lnTo>
                  <a:lnTo>
                    <a:pt x="721" y="1"/>
                  </a:lnTo>
                  <a:lnTo>
                    <a:pt x="721" y="1"/>
                  </a:lnTo>
                  <a:lnTo>
                    <a:pt x="721" y="0"/>
                  </a:lnTo>
                  <a:lnTo>
                    <a:pt x="722" y="0"/>
                  </a:lnTo>
                  <a:lnTo>
                    <a:pt x="722" y="0"/>
                  </a:lnTo>
                  <a:close/>
                  <a:moveTo>
                    <a:pt x="765" y="0"/>
                  </a:moveTo>
                  <a:lnTo>
                    <a:pt x="790" y="0"/>
                  </a:lnTo>
                  <a:lnTo>
                    <a:pt x="790" y="0"/>
                  </a:lnTo>
                  <a:lnTo>
                    <a:pt x="791" y="1"/>
                  </a:lnTo>
                  <a:lnTo>
                    <a:pt x="791" y="2"/>
                  </a:lnTo>
                  <a:lnTo>
                    <a:pt x="791" y="3"/>
                  </a:lnTo>
                  <a:lnTo>
                    <a:pt x="790" y="3"/>
                  </a:lnTo>
                  <a:lnTo>
                    <a:pt x="790" y="4"/>
                  </a:lnTo>
                  <a:lnTo>
                    <a:pt x="765" y="4"/>
                  </a:lnTo>
                  <a:lnTo>
                    <a:pt x="764" y="3"/>
                  </a:lnTo>
                  <a:lnTo>
                    <a:pt x="763" y="3"/>
                  </a:lnTo>
                  <a:lnTo>
                    <a:pt x="763" y="2"/>
                  </a:lnTo>
                  <a:lnTo>
                    <a:pt x="763" y="2"/>
                  </a:lnTo>
                  <a:lnTo>
                    <a:pt x="763" y="1"/>
                  </a:lnTo>
                  <a:lnTo>
                    <a:pt x="763" y="1"/>
                  </a:lnTo>
                  <a:lnTo>
                    <a:pt x="764" y="0"/>
                  </a:lnTo>
                  <a:lnTo>
                    <a:pt x="765" y="0"/>
                  </a:lnTo>
                  <a:lnTo>
                    <a:pt x="765" y="0"/>
                  </a:lnTo>
                  <a:close/>
                  <a:moveTo>
                    <a:pt x="807" y="0"/>
                  </a:moveTo>
                  <a:lnTo>
                    <a:pt x="832" y="0"/>
                  </a:lnTo>
                  <a:lnTo>
                    <a:pt x="833" y="0"/>
                  </a:lnTo>
                  <a:lnTo>
                    <a:pt x="833" y="1"/>
                  </a:lnTo>
                  <a:lnTo>
                    <a:pt x="833" y="1"/>
                  </a:lnTo>
                  <a:lnTo>
                    <a:pt x="834" y="2"/>
                  </a:lnTo>
                  <a:lnTo>
                    <a:pt x="833" y="2"/>
                  </a:lnTo>
                  <a:lnTo>
                    <a:pt x="833" y="3"/>
                  </a:lnTo>
                  <a:lnTo>
                    <a:pt x="833" y="3"/>
                  </a:lnTo>
                  <a:lnTo>
                    <a:pt x="832" y="4"/>
                  </a:lnTo>
                  <a:lnTo>
                    <a:pt x="807" y="4"/>
                  </a:lnTo>
                  <a:lnTo>
                    <a:pt x="806" y="3"/>
                  </a:lnTo>
                  <a:lnTo>
                    <a:pt x="806" y="3"/>
                  </a:lnTo>
                  <a:lnTo>
                    <a:pt x="805" y="2"/>
                  </a:lnTo>
                  <a:lnTo>
                    <a:pt x="805" y="2"/>
                  </a:lnTo>
                  <a:lnTo>
                    <a:pt x="805" y="1"/>
                  </a:lnTo>
                  <a:lnTo>
                    <a:pt x="806" y="1"/>
                  </a:lnTo>
                  <a:lnTo>
                    <a:pt x="806" y="0"/>
                  </a:lnTo>
                  <a:lnTo>
                    <a:pt x="807" y="0"/>
                  </a:lnTo>
                  <a:lnTo>
                    <a:pt x="807" y="0"/>
                  </a:lnTo>
                  <a:close/>
                  <a:moveTo>
                    <a:pt x="849" y="0"/>
                  </a:moveTo>
                  <a:lnTo>
                    <a:pt x="873" y="0"/>
                  </a:lnTo>
                  <a:lnTo>
                    <a:pt x="875" y="0"/>
                  </a:lnTo>
                  <a:lnTo>
                    <a:pt x="876" y="1"/>
                  </a:lnTo>
                  <a:lnTo>
                    <a:pt x="876" y="1"/>
                  </a:lnTo>
                  <a:lnTo>
                    <a:pt x="876" y="2"/>
                  </a:lnTo>
                  <a:lnTo>
                    <a:pt x="876" y="2"/>
                  </a:lnTo>
                  <a:lnTo>
                    <a:pt x="876" y="3"/>
                  </a:lnTo>
                  <a:lnTo>
                    <a:pt x="875" y="3"/>
                  </a:lnTo>
                  <a:lnTo>
                    <a:pt x="873" y="4"/>
                  </a:lnTo>
                  <a:lnTo>
                    <a:pt x="849" y="4"/>
                  </a:lnTo>
                  <a:lnTo>
                    <a:pt x="849" y="3"/>
                  </a:lnTo>
                  <a:lnTo>
                    <a:pt x="848" y="3"/>
                  </a:lnTo>
                  <a:lnTo>
                    <a:pt x="848" y="2"/>
                  </a:lnTo>
                  <a:lnTo>
                    <a:pt x="848" y="2"/>
                  </a:lnTo>
                  <a:lnTo>
                    <a:pt x="848" y="1"/>
                  </a:lnTo>
                  <a:lnTo>
                    <a:pt x="848" y="1"/>
                  </a:lnTo>
                  <a:lnTo>
                    <a:pt x="849" y="0"/>
                  </a:lnTo>
                  <a:lnTo>
                    <a:pt x="849" y="0"/>
                  </a:lnTo>
                  <a:lnTo>
                    <a:pt x="849" y="0"/>
                  </a:lnTo>
                  <a:close/>
                  <a:moveTo>
                    <a:pt x="892" y="0"/>
                  </a:moveTo>
                  <a:lnTo>
                    <a:pt x="917" y="0"/>
                  </a:lnTo>
                  <a:lnTo>
                    <a:pt x="917" y="0"/>
                  </a:lnTo>
                  <a:lnTo>
                    <a:pt x="918" y="1"/>
                  </a:lnTo>
                  <a:lnTo>
                    <a:pt x="918" y="1"/>
                  </a:lnTo>
                  <a:lnTo>
                    <a:pt x="918" y="2"/>
                  </a:lnTo>
                  <a:lnTo>
                    <a:pt x="918" y="2"/>
                  </a:lnTo>
                  <a:lnTo>
                    <a:pt x="918" y="3"/>
                  </a:lnTo>
                  <a:lnTo>
                    <a:pt x="917" y="3"/>
                  </a:lnTo>
                  <a:lnTo>
                    <a:pt x="917" y="4"/>
                  </a:lnTo>
                  <a:lnTo>
                    <a:pt x="892" y="4"/>
                  </a:lnTo>
                  <a:lnTo>
                    <a:pt x="891" y="3"/>
                  </a:lnTo>
                  <a:lnTo>
                    <a:pt x="891" y="3"/>
                  </a:lnTo>
                  <a:lnTo>
                    <a:pt x="890" y="2"/>
                  </a:lnTo>
                  <a:lnTo>
                    <a:pt x="890" y="2"/>
                  </a:lnTo>
                  <a:lnTo>
                    <a:pt x="890" y="1"/>
                  </a:lnTo>
                  <a:lnTo>
                    <a:pt x="891" y="1"/>
                  </a:lnTo>
                  <a:lnTo>
                    <a:pt x="891" y="0"/>
                  </a:lnTo>
                  <a:lnTo>
                    <a:pt x="892" y="0"/>
                  </a:lnTo>
                  <a:lnTo>
                    <a:pt x="892" y="0"/>
                  </a:lnTo>
                  <a:close/>
                  <a:moveTo>
                    <a:pt x="934" y="0"/>
                  </a:moveTo>
                  <a:lnTo>
                    <a:pt x="959" y="0"/>
                  </a:lnTo>
                  <a:lnTo>
                    <a:pt x="960" y="0"/>
                  </a:lnTo>
                  <a:lnTo>
                    <a:pt x="960" y="1"/>
                  </a:lnTo>
                  <a:lnTo>
                    <a:pt x="961" y="1"/>
                  </a:lnTo>
                  <a:lnTo>
                    <a:pt x="961" y="2"/>
                  </a:lnTo>
                  <a:lnTo>
                    <a:pt x="961" y="2"/>
                  </a:lnTo>
                  <a:lnTo>
                    <a:pt x="960" y="3"/>
                  </a:lnTo>
                  <a:lnTo>
                    <a:pt x="960" y="3"/>
                  </a:lnTo>
                  <a:lnTo>
                    <a:pt x="959" y="4"/>
                  </a:lnTo>
                  <a:lnTo>
                    <a:pt x="934" y="4"/>
                  </a:lnTo>
                  <a:lnTo>
                    <a:pt x="934" y="3"/>
                  </a:lnTo>
                  <a:lnTo>
                    <a:pt x="933" y="3"/>
                  </a:lnTo>
                  <a:lnTo>
                    <a:pt x="933" y="2"/>
                  </a:lnTo>
                  <a:lnTo>
                    <a:pt x="933" y="2"/>
                  </a:lnTo>
                  <a:lnTo>
                    <a:pt x="933" y="1"/>
                  </a:lnTo>
                  <a:lnTo>
                    <a:pt x="933" y="1"/>
                  </a:lnTo>
                  <a:lnTo>
                    <a:pt x="934" y="0"/>
                  </a:lnTo>
                  <a:lnTo>
                    <a:pt x="934" y="0"/>
                  </a:lnTo>
                  <a:lnTo>
                    <a:pt x="934" y="0"/>
                  </a:lnTo>
                  <a:close/>
                  <a:moveTo>
                    <a:pt x="977" y="0"/>
                  </a:moveTo>
                  <a:lnTo>
                    <a:pt x="1002" y="0"/>
                  </a:lnTo>
                  <a:lnTo>
                    <a:pt x="1002" y="0"/>
                  </a:lnTo>
                  <a:lnTo>
                    <a:pt x="1003" y="1"/>
                  </a:lnTo>
                  <a:lnTo>
                    <a:pt x="1003" y="1"/>
                  </a:lnTo>
                  <a:lnTo>
                    <a:pt x="1003" y="2"/>
                  </a:lnTo>
                  <a:lnTo>
                    <a:pt x="1003" y="2"/>
                  </a:lnTo>
                  <a:lnTo>
                    <a:pt x="1003" y="3"/>
                  </a:lnTo>
                  <a:lnTo>
                    <a:pt x="1002" y="3"/>
                  </a:lnTo>
                  <a:lnTo>
                    <a:pt x="1002" y="4"/>
                  </a:lnTo>
                  <a:lnTo>
                    <a:pt x="977" y="4"/>
                  </a:lnTo>
                  <a:lnTo>
                    <a:pt x="976" y="3"/>
                  </a:lnTo>
                  <a:lnTo>
                    <a:pt x="975" y="3"/>
                  </a:lnTo>
                  <a:lnTo>
                    <a:pt x="975" y="2"/>
                  </a:lnTo>
                  <a:lnTo>
                    <a:pt x="975" y="2"/>
                  </a:lnTo>
                  <a:lnTo>
                    <a:pt x="975" y="1"/>
                  </a:lnTo>
                  <a:lnTo>
                    <a:pt x="975" y="1"/>
                  </a:lnTo>
                  <a:lnTo>
                    <a:pt x="976" y="0"/>
                  </a:lnTo>
                  <a:lnTo>
                    <a:pt x="977" y="0"/>
                  </a:lnTo>
                  <a:lnTo>
                    <a:pt x="977" y="0"/>
                  </a:lnTo>
                  <a:close/>
                  <a:moveTo>
                    <a:pt x="1019" y="0"/>
                  </a:moveTo>
                  <a:lnTo>
                    <a:pt x="1044" y="0"/>
                  </a:lnTo>
                  <a:lnTo>
                    <a:pt x="1045" y="0"/>
                  </a:lnTo>
                  <a:lnTo>
                    <a:pt x="1045" y="1"/>
                  </a:lnTo>
                  <a:lnTo>
                    <a:pt x="1045" y="1"/>
                  </a:lnTo>
                  <a:lnTo>
                    <a:pt x="1046" y="2"/>
                  </a:lnTo>
                  <a:lnTo>
                    <a:pt x="1045" y="2"/>
                  </a:lnTo>
                  <a:lnTo>
                    <a:pt x="1045" y="3"/>
                  </a:lnTo>
                  <a:lnTo>
                    <a:pt x="1045" y="3"/>
                  </a:lnTo>
                  <a:lnTo>
                    <a:pt x="1044" y="4"/>
                  </a:lnTo>
                  <a:lnTo>
                    <a:pt x="1019" y="4"/>
                  </a:lnTo>
                  <a:lnTo>
                    <a:pt x="1018" y="3"/>
                  </a:lnTo>
                  <a:lnTo>
                    <a:pt x="1018" y="3"/>
                  </a:lnTo>
                  <a:lnTo>
                    <a:pt x="1017" y="2"/>
                  </a:lnTo>
                  <a:lnTo>
                    <a:pt x="1017" y="2"/>
                  </a:lnTo>
                  <a:lnTo>
                    <a:pt x="1017" y="1"/>
                  </a:lnTo>
                  <a:lnTo>
                    <a:pt x="1018" y="1"/>
                  </a:lnTo>
                  <a:lnTo>
                    <a:pt x="1018" y="0"/>
                  </a:lnTo>
                  <a:lnTo>
                    <a:pt x="1019" y="0"/>
                  </a:lnTo>
                  <a:lnTo>
                    <a:pt x="1019" y="0"/>
                  </a:lnTo>
                  <a:close/>
                  <a:moveTo>
                    <a:pt x="1054" y="4"/>
                  </a:moveTo>
                  <a:lnTo>
                    <a:pt x="1030" y="4"/>
                  </a:lnTo>
                  <a:lnTo>
                    <a:pt x="1028" y="3"/>
                  </a:lnTo>
                  <a:lnTo>
                    <a:pt x="1028" y="3"/>
                  </a:lnTo>
                  <a:lnTo>
                    <a:pt x="1027" y="2"/>
                  </a:lnTo>
                  <a:lnTo>
                    <a:pt x="1027" y="2"/>
                  </a:lnTo>
                  <a:lnTo>
                    <a:pt x="1027" y="1"/>
                  </a:lnTo>
                  <a:lnTo>
                    <a:pt x="1028" y="1"/>
                  </a:lnTo>
                  <a:lnTo>
                    <a:pt x="1028" y="0"/>
                  </a:lnTo>
                  <a:lnTo>
                    <a:pt x="1030" y="0"/>
                  </a:lnTo>
                  <a:lnTo>
                    <a:pt x="1054" y="0"/>
                  </a:lnTo>
                  <a:lnTo>
                    <a:pt x="1054" y="0"/>
                  </a:lnTo>
                  <a:lnTo>
                    <a:pt x="1055" y="1"/>
                  </a:lnTo>
                  <a:lnTo>
                    <a:pt x="1055" y="1"/>
                  </a:lnTo>
                  <a:lnTo>
                    <a:pt x="1056" y="2"/>
                  </a:lnTo>
                  <a:lnTo>
                    <a:pt x="1055" y="2"/>
                  </a:lnTo>
                  <a:lnTo>
                    <a:pt x="1055" y="3"/>
                  </a:lnTo>
                  <a:lnTo>
                    <a:pt x="1054" y="3"/>
                  </a:lnTo>
                  <a:lnTo>
                    <a:pt x="1054" y="4"/>
                  </a:lnTo>
                  <a:lnTo>
                    <a:pt x="1054" y="4"/>
                  </a:lnTo>
                  <a:close/>
                  <a:moveTo>
                    <a:pt x="1011" y="4"/>
                  </a:moveTo>
                  <a:lnTo>
                    <a:pt x="988" y="4"/>
                  </a:lnTo>
                  <a:lnTo>
                    <a:pt x="986" y="3"/>
                  </a:lnTo>
                  <a:lnTo>
                    <a:pt x="985" y="3"/>
                  </a:lnTo>
                  <a:lnTo>
                    <a:pt x="985" y="2"/>
                  </a:lnTo>
                  <a:lnTo>
                    <a:pt x="985" y="2"/>
                  </a:lnTo>
                  <a:lnTo>
                    <a:pt x="985" y="1"/>
                  </a:lnTo>
                  <a:lnTo>
                    <a:pt x="985" y="1"/>
                  </a:lnTo>
                  <a:lnTo>
                    <a:pt x="986" y="0"/>
                  </a:lnTo>
                  <a:lnTo>
                    <a:pt x="988" y="0"/>
                  </a:lnTo>
                  <a:lnTo>
                    <a:pt x="1011" y="0"/>
                  </a:lnTo>
                  <a:lnTo>
                    <a:pt x="1012" y="0"/>
                  </a:lnTo>
                  <a:lnTo>
                    <a:pt x="1013" y="1"/>
                  </a:lnTo>
                  <a:lnTo>
                    <a:pt x="1013" y="1"/>
                  </a:lnTo>
                  <a:lnTo>
                    <a:pt x="1013" y="2"/>
                  </a:lnTo>
                  <a:lnTo>
                    <a:pt x="1013" y="2"/>
                  </a:lnTo>
                  <a:lnTo>
                    <a:pt x="1013" y="3"/>
                  </a:lnTo>
                  <a:lnTo>
                    <a:pt x="1012" y="3"/>
                  </a:lnTo>
                  <a:lnTo>
                    <a:pt x="1011" y="4"/>
                  </a:lnTo>
                  <a:lnTo>
                    <a:pt x="1011" y="4"/>
                  </a:lnTo>
                  <a:close/>
                  <a:moveTo>
                    <a:pt x="969" y="4"/>
                  </a:moveTo>
                  <a:lnTo>
                    <a:pt x="945" y="4"/>
                  </a:lnTo>
                  <a:lnTo>
                    <a:pt x="943" y="3"/>
                  </a:lnTo>
                  <a:lnTo>
                    <a:pt x="943" y="3"/>
                  </a:lnTo>
                  <a:lnTo>
                    <a:pt x="942" y="2"/>
                  </a:lnTo>
                  <a:lnTo>
                    <a:pt x="942" y="2"/>
                  </a:lnTo>
                  <a:lnTo>
                    <a:pt x="942" y="1"/>
                  </a:lnTo>
                  <a:lnTo>
                    <a:pt x="943" y="1"/>
                  </a:lnTo>
                  <a:lnTo>
                    <a:pt x="943" y="0"/>
                  </a:lnTo>
                  <a:lnTo>
                    <a:pt x="945" y="0"/>
                  </a:lnTo>
                  <a:lnTo>
                    <a:pt x="969" y="0"/>
                  </a:lnTo>
                  <a:lnTo>
                    <a:pt x="970" y="0"/>
                  </a:lnTo>
                  <a:lnTo>
                    <a:pt x="970" y="1"/>
                  </a:lnTo>
                  <a:lnTo>
                    <a:pt x="970" y="1"/>
                  </a:lnTo>
                  <a:lnTo>
                    <a:pt x="971" y="2"/>
                  </a:lnTo>
                  <a:lnTo>
                    <a:pt x="970" y="2"/>
                  </a:lnTo>
                  <a:lnTo>
                    <a:pt x="970" y="3"/>
                  </a:lnTo>
                  <a:lnTo>
                    <a:pt x="970" y="3"/>
                  </a:lnTo>
                  <a:lnTo>
                    <a:pt x="969" y="4"/>
                  </a:lnTo>
                  <a:lnTo>
                    <a:pt x="969" y="4"/>
                  </a:lnTo>
                  <a:close/>
                  <a:moveTo>
                    <a:pt x="927" y="4"/>
                  </a:moveTo>
                  <a:lnTo>
                    <a:pt x="903" y="4"/>
                  </a:lnTo>
                  <a:lnTo>
                    <a:pt x="901" y="3"/>
                  </a:lnTo>
                  <a:lnTo>
                    <a:pt x="900" y="3"/>
                  </a:lnTo>
                  <a:lnTo>
                    <a:pt x="900" y="2"/>
                  </a:lnTo>
                  <a:lnTo>
                    <a:pt x="900" y="2"/>
                  </a:lnTo>
                  <a:lnTo>
                    <a:pt x="900" y="1"/>
                  </a:lnTo>
                  <a:lnTo>
                    <a:pt x="900" y="1"/>
                  </a:lnTo>
                  <a:lnTo>
                    <a:pt x="901" y="0"/>
                  </a:lnTo>
                  <a:lnTo>
                    <a:pt x="903" y="0"/>
                  </a:lnTo>
                  <a:lnTo>
                    <a:pt x="927" y="0"/>
                  </a:lnTo>
                  <a:lnTo>
                    <a:pt x="927" y="0"/>
                  </a:lnTo>
                  <a:lnTo>
                    <a:pt x="928" y="1"/>
                  </a:lnTo>
                  <a:lnTo>
                    <a:pt x="928" y="1"/>
                  </a:lnTo>
                  <a:lnTo>
                    <a:pt x="928" y="2"/>
                  </a:lnTo>
                  <a:lnTo>
                    <a:pt x="928" y="2"/>
                  </a:lnTo>
                  <a:lnTo>
                    <a:pt x="928" y="3"/>
                  </a:lnTo>
                  <a:lnTo>
                    <a:pt x="927" y="3"/>
                  </a:lnTo>
                  <a:lnTo>
                    <a:pt x="927" y="4"/>
                  </a:lnTo>
                  <a:lnTo>
                    <a:pt x="927" y="4"/>
                  </a:lnTo>
                  <a:close/>
                  <a:moveTo>
                    <a:pt x="884" y="4"/>
                  </a:moveTo>
                  <a:lnTo>
                    <a:pt x="860" y="4"/>
                  </a:lnTo>
                  <a:lnTo>
                    <a:pt x="860" y="3"/>
                  </a:lnTo>
                  <a:lnTo>
                    <a:pt x="858" y="3"/>
                  </a:lnTo>
                  <a:lnTo>
                    <a:pt x="858" y="2"/>
                  </a:lnTo>
                  <a:lnTo>
                    <a:pt x="858" y="2"/>
                  </a:lnTo>
                  <a:lnTo>
                    <a:pt x="858" y="1"/>
                  </a:lnTo>
                  <a:lnTo>
                    <a:pt x="858" y="1"/>
                  </a:lnTo>
                  <a:lnTo>
                    <a:pt x="860" y="0"/>
                  </a:lnTo>
                  <a:lnTo>
                    <a:pt x="860" y="0"/>
                  </a:lnTo>
                  <a:lnTo>
                    <a:pt x="884" y="0"/>
                  </a:lnTo>
                  <a:lnTo>
                    <a:pt x="885" y="0"/>
                  </a:lnTo>
                  <a:lnTo>
                    <a:pt x="885" y="1"/>
                  </a:lnTo>
                  <a:lnTo>
                    <a:pt x="886" y="1"/>
                  </a:lnTo>
                  <a:lnTo>
                    <a:pt x="886" y="2"/>
                  </a:lnTo>
                  <a:lnTo>
                    <a:pt x="886" y="2"/>
                  </a:lnTo>
                  <a:lnTo>
                    <a:pt x="885" y="3"/>
                  </a:lnTo>
                  <a:lnTo>
                    <a:pt x="885" y="3"/>
                  </a:lnTo>
                  <a:lnTo>
                    <a:pt x="884" y="4"/>
                  </a:lnTo>
                  <a:lnTo>
                    <a:pt x="884" y="4"/>
                  </a:lnTo>
                  <a:close/>
                  <a:moveTo>
                    <a:pt x="842" y="4"/>
                  </a:moveTo>
                  <a:lnTo>
                    <a:pt x="818" y="4"/>
                  </a:lnTo>
                  <a:lnTo>
                    <a:pt x="816" y="3"/>
                  </a:lnTo>
                  <a:lnTo>
                    <a:pt x="816" y="3"/>
                  </a:lnTo>
                  <a:lnTo>
                    <a:pt x="815" y="2"/>
                  </a:lnTo>
                  <a:lnTo>
                    <a:pt x="815" y="2"/>
                  </a:lnTo>
                  <a:lnTo>
                    <a:pt x="815" y="1"/>
                  </a:lnTo>
                  <a:lnTo>
                    <a:pt x="816" y="1"/>
                  </a:lnTo>
                  <a:lnTo>
                    <a:pt x="816" y="0"/>
                  </a:lnTo>
                  <a:lnTo>
                    <a:pt x="818" y="0"/>
                  </a:lnTo>
                  <a:lnTo>
                    <a:pt x="842" y="0"/>
                  </a:lnTo>
                  <a:lnTo>
                    <a:pt x="842" y="0"/>
                  </a:lnTo>
                  <a:lnTo>
                    <a:pt x="843" y="1"/>
                  </a:lnTo>
                  <a:lnTo>
                    <a:pt x="843" y="1"/>
                  </a:lnTo>
                  <a:lnTo>
                    <a:pt x="844" y="2"/>
                  </a:lnTo>
                  <a:lnTo>
                    <a:pt x="843" y="2"/>
                  </a:lnTo>
                  <a:lnTo>
                    <a:pt x="843" y="3"/>
                  </a:lnTo>
                  <a:lnTo>
                    <a:pt x="842" y="3"/>
                  </a:lnTo>
                  <a:lnTo>
                    <a:pt x="842" y="4"/>
                  </a:lnTo>
                  <a:lnTo>
                    <a:pt x="842" y="4"/>
                  </a:lnTo>
                  <a:close/>
                  <a:moveTo>
                    <a:pt x="799" y="4"/>
                  </a:moveTo>
                  <a:lnTo>
                    <a:pt x="774" y="4"/>
                  </a:lnTo>
                  <a:lnTo>
                    <a:pt x="774" y="3"/>
                  </a:lnTo>
                  <a:lnTo>
                    <a:pt x="773" y="3"/>
                  </a:lnTo>
                  <a:lnTo>
                    <a:pt x="773" y="2"/>
                  </a:lnTo>
                  <a:lnTo>
                    <a:pt x="773" y="2"/>
                  </a:lnTo>
                  <a:lnTo>
                    <a:pt x="773" y="1"/>
                  </a:lnTo>
                  <a:lnTo>
                    <a:pt x="773" y="1"/>
                  </a:lnTo>
                  <a:lnTo>
                    <a:pt x="774" y="0"/>
                  </a:lnTo>
                  <a:lnTo>
                    <a:pt x="774" y="0"/>
                  </a:lnTo>
                  <a:lnTo>
                    <a:pt x="799" y="0"/>
                  </a:lnTo>
                  <a:lnTo>
                    <a:pt x="800" y="0"/>
                  </a:lnTo>
                  <a:lnTo>
                    <a:pt x="801" y="1"/>
                  </a:lnTo>
                  <a:lnTo>
                    <a:pt x="801" y="1"/>
                  </a:lnTo>
                  <a:lnTo>
                    <a:pt x="801" y="2"/>
                  </a:lnTo>
                  <a:lnTo>
                    <a:pt x="801" y="2"/>
                  </a:lnTo>
                  <a:lnTo>
                    <a:pt x="801" y="3"/>
                  </a:lnTo>
                  <a:lnTo>
                    <a:pt x="800" y="3"/>
                  </a:lnTo>
                  <a:lnTo>
                    <a:pt x="799" y="4"/>
                  </a:lnTo>
                  <a:lnTo>
                    <a:pt x="799" y="4"/>
                  </a:lnTo>
                  <a:close/>
                  <a:moveTo>
                    <a:pt x="757" y="4"/>
                  </a:moveTo>
                  <a:lnTo>
                    <a:pt x="733" y="4"/>
                  </a:lnTo>
                  <a:lnTo>
                    <a:pt x="731" y="3"/>
                  </a:lnTo>
                  <a:lnTo>
                    <a:pt x="731" y="3"/>
                  </a:lnTo>
                  <a:lnTo>
                    <a:pt x="730" y="2"/>
                  </a:lnTo>
                  <a:lnTo>
                    <a:pt x="730" y="2"/>
                  </a:lnTo>
                  <a:lnTo>
                    <a:pt x="730" y="1"/>
                  </a:lnTo>
                  <a:lnTo>
                    <a:pt x="731" y="1"/>
                  </a:lnTo>
                  <a:lnTo>
                    <a:pt x="731" y="0"/>
                  </a:lnTo>
                  <a:lnTo>
                    <a:pt x="733" y="0"/>
                  </a:lnTo>
                  <a:lnTo>
                    <a:pt x="757" y="0"/>
                  </a:lnTo>
                  <a:lnTo>
                    <a:pt x="758" y="0"/>
                  </a:lnTo>
                  <a:lnTo>
                    <a:pt x="758" y="1"/>
                  </a:lnTo>
                  <a:lnTo>
                    <a:pt x="758" y="1"/>
                  </a:lnTo>
                  <a:lnTo>
                    <a:pt x="759" y="2"/>
                  </a:lnTo>
                  <a:lnTo>
                    <a:pt x="758" y="2"/>
                  </a:lnTo>
                  <a:lnTo>
                    <a:pt x="758" y="3"/>
                  </a:lnTo>
                  <a:lnTo>
                    <a:pt x="758" y="3"/>
                  </a:lnTo>
                  <a:lnTo>
                    <a:pt x="757" y="4"/>
                  </a:lnTo>
                  <a:lnTo>
                    <a:pt x="757" y="4"/>
                  </a:lnTo>
                  <a:close/>
                  <a:moveTo>
                    <a:pt x="715" y="4"/>
                  </a:moveTo>
                  <a:lnTo>
                    <a:pt x="691" y="4"/>
                  </a:lnTo>
                  <a:lnTo>
                    <a:pt x="689" y="3"/>
                  </a:lnTo>
                  <a:lnTo>
                    <a:pt x="688" y="3"/>
                  </a:lnTo>
                  <a:lnTo>
                    <a:pt x="688" y="2"/>
                  </a:lnTo>
                  <a:lnTo>
                    <a:pt x="688" y="1"/>
                  </a:lnTo>
                  <a:lnTo>
                    <a:pt x="689" y="0"/>
                  </a:lnTo>
                  <a:lnTo>
                    <a:pt x="691" y="0"/>
                  </a:lnTo>
                  <a:lnTo>
                    <a:pt x="715" y="0"/>
                  </a:lnTo>
                  <a:lnTo>
                    <a:pt x="715" y="0"/>
                  </a:lnTo>
                  <a:lnTo>
                    <a:pt x="716" y="1"/>
                  </a:lnTo>
                  <a:lnTo>
                    <a:pt x="716" y="1"/>
                  </a:lnTo>
                  <a:lnTo>
                    <a:pt x="716" y="2"/>
                  </a:lnTo>
                  <a:lnTo>
                    <a:pt x="716" y="2"/>
                  </a:lnTo>
                  <a:lnTo>
                    <a:pt x="716" y="3"/>
                  </a:lnTo>
                  <a:lnTo>
                    <a:pt x="715" y="3"/>
                  </a:lnTo>
                  <a:lnTo>
                    <a:pt x="715" y="4"/>
                  </a:lnTo>
                  <a:lnTo>
                    <a:pt x="715" y="4"/>
                  </a:lnTo>
                  <a:close/>
                  <a:moveTo>
                    <a:pt x="672" y="4"/>
                  </a:moveTo>
                  <a:lnTo>
                    <a:pt x="648" y="4"/>
                  </a:lnTo>
                  <a:lnTo>
                    <a:pt x="646" y="3"/>
                  </a:lnTo>
                  <a:lnTo>
                    <a:pt x="646" y="3"/>
                  </a:lnTo>
                  <a:lnTo>
                    <a:pt x="646" y="2"/>
                  </a:lnTo>
                  <a:lnTo>
                    <a:pt x="646" y="2"/>
                  </a:lnTo>
                  <a:lnTo>
                    <a:pt x="646" y="1"/>
                  </a:lnTo>
                  <a:lnTo>
                    <a:pt x="646" y="1"/>
                  </a:lnTo>
                  <a:lnTo>
                    <a:pt x="646" y="0"/>
                  </a:lnTo>
                  <a:lnTo>
                    <a:pt x="648" y="0"/>
                  </a:lnTo>
                  <a:lnTo>
                    <a:pt x="672" y="0"/>
                  </a:lnTo>
                  <a:lnTo>
                    <a:pt x="673" y="0"/>
                  </a:lnTo>
                  <a:lnTo>
                    <a:pt x="673" y="1"/>
                  </a:lnTo>
                  <a:lnTo>
                    <a:pt x="674" y="1"/>
                  </a:lnTo>
                  <a:lnTo>
                    <a:pt x="674" y="2"/>
                  </a:lnTo>
                  <a:lnTo>
                    <a:pt x="674" y="2"/>
                  </a:lnTo>
                  <a:lnTo>
                    <a:pt x="673" y="3"/>
                  </a:lnTo>
                  <a:lnTo>
                    <a:pt x="673" y="3"/>
                  </a:lnTo>
                  <a:lnTo>
                    <a:pt x="672" y="4"/>
                  </a:lnTo>
                  <a:lnTo>
                    <a:pt x="672" y="4"/>
                  </a:lnTo>
                  <a:close/>
                  <a:moveTo>
                    <a:pt x="630" y="4"/>
                  </a:moveTo>
                  <a:lnTo>
                    <a:pt x="606" y="4"/>
                  </a:lnTo>
                  <a:lnTo>
                    <a:pt x="604" y="3"/>
                  </a:lnTo>
                  <a:lnTo>
                    <a:pt x="604" y="3"/>
                  </a:lnTo>
                  <a:lnTo>
                    <a:pt x="603" y="2"/>
                  </a:lnTo>
                  <a:lnTo>
                    <a:pt x="603" y="2"/>
                  </a:lnTo>
                  <a:lnTo>
                    <a:pt x="603" y="1"/>
                  </a:lnTo>
                  <a:lnTo>
                    <a:pt x="604" y="1"/>
                  </a:lnTo>
                  <a:lnTo>
                    <a:pt x="604" y="0"/>
                  </a:lnTo>
                  <a:lnTo>
                    <a:pt x="606" y="0"/>
                  </a:lnTo>
                  <a:lnTo>
                    <a:pt x="630" y="0"/>
                  </a:lnTo>
                  <a:lnTo>
                    <a:pt x="630" y="0"/>
                  </a:lnTo>
                  <a:lnTo>
                    <a:pt x="631" y="1"/>
                  </a:lnTo>
                  <a:lnTo>
                    <a:pt x="631" y="1"/>
                  </a:lnTo>
                  <a:lnTo>
                    <a:pt x="631" y="2"/>
                  </a:lnTo>
                  <a:lnTo>
                    <a:pt x="631" y="2"/>
                  </a:lnTo>
                  <a:lnTo>
                    <a:pt x="631" y="3"/>
                  </a:lnTo>
                  <a:lnTo>
                    <a:pt x="630" y="3"/>
                  </a:lnTo>
                  <a:lnTo>
                    <a:pt x="630" y="4"/>
                  </a:lnTo>
                  <a:lnTo>
                    <a:pt x="630" y="4"/>
                  </a:lnTo>
                  <a:close/>
                  <a:moveTo>
                    <a:pt x="587" y="4"/>
                  </a:moveTo>
                  <a:lnTo>
                    <a:pt x="563" y="4"/>
                  </a:lnTo>
                  <a:lnTo>
                    <a:pt x="563" y="3"/>
                  </a:lnTo>
                  <a:lnTo>
                    <a:pt x="561" y="3"/>
                  </a:lnTo>
                  <a:lnTo>
                    <a:pt x="561" y="2"/>
                  </a:lnTo>
                  <a:lnTo>
                    <a:pt x="561" y="2"/>
                  </a:lnTo>
                  <a:lnTo>
                    <a:pt x="561" y="1"/>
                  </a:lnTo>
                  <a:lnTo>
                    <a:pt x="561" y="1"/>
                  </a:lnTo>
                  <a:lnTo>
                    <a:pt x="563" y="0"/>
                  </a:lnTo>
                  <a:lnTo>
                    <a:pt x="563" y="0"/>
                  </a:lnTo>
                  <a:lnTo>
                    <a:pt x="587" y="0"/>
                  </a:lnTo>
                  <a:lnTo>
                    <a:pt x="588" y="0"/>
                  </a:lnTo>
                  <a:lnTo>
                    <a:pt x="589" y="1"/>
                  </a:lnTo>
                  <a:lnTo>
                    <a:pt x="589" y="1"/>
                  </a:lnTo>
                  <a:lnTo>
                    <a:pt x="589" y="2"/>
                  </a:lnTo>
                  <a:lnTo>
                    <a:pt x="589" y="2"/>
                  </a:lnTo>
                  <a:lnTo>
                    <a:pt x="589" y="3"/>
                  </a:lnTo>
                  <a:lnTo>
                    <a:pt x="588" y="3"/>
                  </a:lnTo>
                  <a:lnTo>
                    <a:pt x="587" y="4"/>
                  </a:lnTo>
                  <a:lnTo>
                    <a:pt x="587" y="4"/>
                  </a:lnTo>
                  <a:close/>
                  <a:moveTo>
                    <a:pt x="545" y="4"/>
                  </a:moveTo>
                  <a:lnTo>
                    <a:pt x="521" y="4"/>
                  </a:lnTo>
                  <a:lnTo>
                    <a:pt x="519" y="3"/>
                  </a:lnTo>
                  <a:lnTo>
                    <a:pt x="519" y="3"/>
                  </a:lnTo>
                  <a:lnTo>
                    <a:pt x="518" y="2"/>
                  </a:lnTo>
                  <a:lnTo>
                    <a:pt x="518" y="2"/>
                  </a:lnTo>
                  <a:lnTo>
                    <a:pt x="518" y="1"/>
                  </a:lnTo>
                  <a:lnTo>
                    <a:pt x="519" y="1"/>
                  </a:lnTo>
                  <a:lnTo>
                    <a:pt x="519" y="0"/>
                  </a:lnTo>
                  <a:lnTo>
                    <a:pt x="521" y="0"/>
                  </a:lnTo>
                  <a:lnTo>
                    <a:pt x="545" y="0"/>
                  </a:lnTo>
                  <a:lnTo>
                    <a:pt x="546" y="0"/>
                  </a:lnTo>
                  <a:lnTo>
                    <a:pt x="546" y="1"/>
                  </a:lnTo>
                  <a:lnTo>
                    <a:pt x="546" y="1"/>
                  </a:lnTo>
                  <a:lnTo>
                    <a:pt x="547" y="2"/>
                  </a:lnTo>
                  <a:lnTo>
                    <a:pt x="546" y="2"/>
                  </a:lnTo>
                  <a:lnTo>
                    <a:pt x="546" y="3"/>
                  </a:lnTo>
                  <a:lnTo>
                    <a:pt x="546" y="3"/>
                  </a:lnTo>
                  <a:lnTo>
                    <a:pt x="545" y="4"/>
                  </a:lnTo>
                  <a:lnTo>
                    <a:pt x="545" y="4"/>
                  </a:lnTo>
                  <a:close/>
                  <a:moveTo>
                    <a:pt x="503" y="4"/>
                  </a:moveTo>
                  <a:lnTo>
                    <a:pt x="479" y="4"/>
                  </a:lnTo>
                  <a:lnTo>
                    <a:pt x="477" y="3"/>
                  </a:lnTo>
                  <a:lnTo>
                    <a:pt x="476" y="3"/>
                  </a:lnTo>
                  <a:lnTo>
                    <a:pt x="476" y="2"/>
                  </a:lnTo>
                  <a:lnTo>
                    <a:pt x="476" y="2"/>
                  </a:lnTo>
                  <a:lnTo>
                    <a:pt x="476" y="1"/>
                  </a:lnTo>
                  <a:lnTo>
                    <a:pt x="476" y="1"/>
                  </a:lnTo>
                  <a:lnTo>
                    <a:pt x="477" y="0"/>
                  </a:lnTo>
                  <a:lnTo>
                    <a:pt x="479" y="0"/>
                  </a:lnTo>
                  <a:lnTo>
                    <a:pt x="503" y="0"/>
                  </a:lnTo>
                  <a:lnTo>
                    <a:pt x="503" y="0"/>
                  </a:lnTo>
                  <a:lnTo>
                    <a:pt x="504" y="1"/>
                  </a:lnTo>
                  <a:lnTo>
                    <a:pt x="504" y="2"/>
                  </a:lnTo>
                  <a:lnTo>
                    <a:pt x="504" y="3"/>
                  </a:lnTo>
                  <a:lnTo>
                    <a:pt x="503" y="3"/>
                  </a:lnTo>
                  <a:lnTo>
                    <a:pt x="503" y="4"/>
                  </a:lnTo>
                  <a:lnTo>
                    <a:pt x="503" y="4"/>
                  </a:lnTo>
                  <a:close/>
                  <a:moveTo>
                    <a:pt x="460" y="4"/>
                  </a:moveTo>
                  <a:lnTo>
                    <a:pt x="436" y="4"/>
                  </a:lnTo>
                  <a:lnTo>
                    <a:pt x="434" y="3"/>
                  </a:lnTo>
                  <a:lnTo>
                    <a:pt x="434" y="3"/>
                  </a:lnTo>
                  <a:lnTo>
                    <a:pt x="434" y="2"/>
                  </a:lnTo>
                  <a:lnTo>
                    <a:pt x="434" y="2"/>
                  </a:lnTo>
                  <a:lnTo>
                    <a:pt x="434" y="1"/>
                  </a:lnTo>
                  <a:lnTo>
                    <a:pt x="434" y="1"/>
                  </a:lnTo>
                  <a:lnTo>
                    <a:pt x="434" y="0"/>
                  </a:lnTo>
                  <a:lnTo>
                    <a:pt x="436" y="0"/>
                  </a:lnTo>
                  <a:lnTo>
                    <a:pt x="460" y="0"/>
                  </a:lnTo>
                  <a:lnTo>
                    <a:pt x="461" y="0"/>
                  </a:lnTo>
                  <a:lnTo>
                    <a:pt x="461" y="1"/>
                  </a:lnTo>
                  <a:lnTo>
                    <a:pt x="462" y="1"/>
                  </a:lnTo>
                  <a:lnTo>
                    <a:pt x="462" y="2"/>
                  </a:lnTo>
                  <a:lnTo>
                    <a:pt x="462" y="2"/>
                  </a:lnTo>
                  <a:lnTo>
                    <a:pt x="461" y="3"/>
                  </a:lnTo>
                  <a:lnTo>
                    <a:pt x="461" y="3"/>
                  </a:lnTo>
                  <a:lnTo>
                    <a:pt x="460" y="4"/>
                  </a:lnTo>
                  <a:lnTo>
                    <a:pt x="460" y="4"/>
                  </a:lnTo>
                  <a:close/>
                  <a:moveTo>
                    <a:pt x="418" y="4"/>
                  </a:moveTo>
                  <a:lnTo>
                    <a:pt x="394" y="4"/>
                  </a:lnTo>
                  <a:lnTo>
                    <a:pt x="392" y="3"/>
                  </a:lnTo>
                  <a:lnTo>
                    <a:pt x="392" y="3"/>
                  </a:lnTo>
                  <a:lnTo>
                    <a:pt x="391" y="2"/>
                  </a:lnTo>
                  <a:lnTo>
                    <a:pt x="391" y="2"/>
                  </a:lnTo>
                  <a:lnTo>
                    <a:pt x="391" y="1"/>
                  </a:lnTo>
                  <a:lnTo>
                    <a:pt x="392" y="1"/>
                  </a:lnTo>
                  <a:lnTo>
                    <a:pt x="392" y="0"/>
                  </a:lnTo>
                  <a:lnTo>
                    <a:pt x="394" y="0"/>
                  </a:lnTo>
                  <a:lnTo>
                    <a:pt x="418" y="0"/>
                  </a:lnTo>
                  <a:lnTo>
                    <a:pt x="418" y="0"/>
                  </a:lnTo>
                  <a:lnTo>
                    <a:pt x="419" y="1"/>
                  </a:lnTo>
                  <a:lnTo>
                    <a:pt x="419" y="1"/>
                  </a:lnTo>
                  <a:lnTo>
                    <a:pt x="419" y="2"/>
                  </a:lnTo>
                  <a:lnTo>
                    <a:pt x="419" y="2"/>
                  </a:lnTo>
                  <a:lnTo>
                    <a:pt x="419" y="3"/>
                  </a:lnTo>
                  <a:lnTo>
                    <a:pt x="418" y="3"/>
                  </a:lnTo>
                  <a:lnTo>
                    <a:pt x="418" y="4"/>
                  </a:lnTo>
                  <a:lnTo>
                    <a:pt x="418" y="4"/>
                  </a:lnTo>
                  <a:close/>
                  <a:moveTo>
                    <a:pt x="375" y="4"/>
                  </a:moveTo>
                  <a:lnTo>
                    <a:pt x="351" y="4"/>
                  </a:lnTo>
                  <a:lnTo>
                    <a:pt x="351" y="3"/>
                  </a:lnTo>
                  <a:lnTo>
                    <a:pt x="349" y="3"/>
                  </a:lnTo>
                  <a:lnTo>
                    <a:pt x="349" y="2"/>
                  </a:lnTo>
                  <a:lnTo>
                    <a:pt x="349" y="2"/>
                  </a:lnTo>
                  <a:lnTo>
                    <a:pt x="349" y="1"/>
                  </a:lnTo>
                  <a:lnTo>
                    <a:pt x="349" y="1"/>
                  </a:lnTo>
                  <a:lnTo>
                    <a:pt x="351" y="0"/>
                  </a:lnTo>
                  <a:lnTo>
                    <a:pt x="351" y="0"/>
                  </a:lnTo>
                  <a:lnTo>
                    <a:pt x="375" y="0"/>
                  </a:lnTo>
                  <a:lnTo>
                    <a:pt x="376" y="0"/>
                  </a:lnTo>
                  <a:lnTo>
                    <a:pt x="377" y="1"/>
                  </a:lnTo>
                  <a:lnTo>
                    <a:pt x="377" y="1"/>
                  </a:lnTo>
                  <a:lnTo>
                    <a:pt x="377" y="2"/>
                  </a:lnTo>
                  <a:lnTo>
                    <a:pt x="377" y="2"/>
                  </a:lnTo>
                  <a:lnTo>
                    <a:pt x="377" y="3"/>
                  </a:lnTo>
                  <a:lnTo>
                    <a:pt x="376" y="3"/>
                  </a:lnTo>
                  <a:lnTo>
                    <a:pt x="375" y="4"/>
                  </a:lnTo>
                  <a:lnTo>
                    <a:pt x="375" y="4"/>
                  </a:lnTo>
                  <a:close/>
                  <a:moveTo>
                    <a:pt x="333" y="4"/>
                  </a:moveTo>
                  <a:lnTo>
                    <a:pt x="309" y="4"/>
                  </a:lnTo>
                  <a:lnTo>
                    <a:pt x="307" y="3"/>
                  </a:lnTo>
                  <a:lnTo>
                    <a:pt x="307" y="3"/>
                  </a:lnTo>
                  <a:lnTo>
                    <a:pt x="306" y="2"/>
                  </a:lnTo>
                  <a:lnTo>
                    <a:pt x="306" y="2"/>
                  </a:lnTo>
                  <a:lnTo>
                    <a:pt x="306" y="1"/>
                  </a:lnTo>
                  <a:lnTo>
                    <a:pt x="307" y="1"/>
                  </a:lnTo>
                  <a:lnTo>
                    <a:pt x="307" y="0"/>
                  </a:lnTo>
                  <a:lnTo>
                    <a:pt x="309" y="0"/>
                  </a:lnTo>
                  <a:lnTo>
                    <a:pt x="333" y="0"/>
                  </a:lnTo>
                  <a:lnTo>
                    <a:pt x="333" y="0"/>
                  </a:lnTo>
                  <a:lnTo>
                    <a:pt x="334" y="1"/>
                  </a:lnTo>
                  <a:lnTo>
                    <a:pt x="334" y="1"/>
                  </a:lnTo>
                  <a:lnTo>
                    <a:pt x="335" y="2"/>
                  </a:lnTo>
                  <a:lnTo>
                    <a:pt x="334" y="2"/>
                  </a:lnTo>
                  <a:lnTo>
                    <a:pt x="334" y="3"/>
                  </a:lnTo>
                  <a:lnTo>
                    <a:pt x="333" y="3"/>
                  </a:lnTo>
                  <a:lnTo>
                    <a:pt x="333" y="4"/>
                  </a:lnTo>
                  <a:lnTo>
                    <a:pt x="333" y="4"/>
                  </a:lnTo>
                  <a:close/>
                  <a:moveTo>
                    <a:pt x="291" y="4"/>
                  </a:moveTo>
                  <a:lnTo>
                    <a:pt x="267" y="4"/>
                  </a:lnTo>
                  <a:lnTo>
                    <a:pt x="266" y="3"/>
                  </a:lnTo>
                  <a:lnTo>
                    <a:pt x="264" y="3"/>
                  </a:lnTo>
                  <a:lnTo>
                    <a:pt x="264" y="2"/>
                  </a:lnTo>
                  <a:lnTo>
                    <a:pt x="264" y="2"/>
                  </a:lnTo>
                  <a:lnTo>
                    <a:pt x="264" y="1"/>
                  </a:lnTo>
                  <a:lnTo>
                    <a:pt x="264" y="1"/>
                  </a:lnTo>
                  <a:lnTo>
                    <a:pt x="266" y="0"/>
                  </a:lnTo>
                  <a:lnTo>
                    <a:pt x="267" y="0"/>
                  </a:lnTo>
                  <a:lnTo>
                    <a:pt x="291" y="0"/>
                  </a:lnTo>
                  <a:lnTo>
                    <a:pt x="291" y="0"/>
                  </a:lnTo>
                  <a:lnTo>
                    <a:pt x="292" y="1"/>
                  </a:lnTo>
                  <a:lnTo>
                    <a:pt x="292" y="1"/>
                  </a:lnTo>
                  <a:lnTo>
                    <a:pt x="292" y="2"/>
                  </a:lnTo>
                  <a:lnTo>
                    <a:pt x="292" y="2"/>
                  </a:lnTo>
                  <a:lnTo>
                    <a:pt x="292" y="3"/>
                  </a:lnTo>
                  <a:lnTo>
                    <a:pt x="291" y="3"/>
                  </a:lnTo>
                  <a:lnTo>
                    <a:pt x="291" y="4"/>
                  </a:lnTo>
                  <a:lnTo>
                    <a:pt x="291" y="4"/>
                  </a:lnTo>
                  <a:close/>
                  <a:moveTo>
                    <a:pt x="248" y="4"/>
                  </a:moveTo>
                  <a:lnTo>
                    <a:pt x="224" y="4"/>
                  </a:lnTo>
                  <a:lnTo>
                    <a:pt x="222" y="3"/>
                  </a:lnTo>
                  <a:lnTo>
                    <a:pt x="222" y="3"/>
                  </a:lnTo>
                  <a:lnTo>
                    <a:pt x="222" y="2"/>
                  </a:lnTo>
                  <a:lnTo>
                    <a:pt x="222" y="1"/>
                  </a:lnTo>
                  <a:lnTo>
                    <a:pt x="222" y="0"/>
                  </a:lnTo>
                  <a:lnTo>
                    <a:pt x="224" y="0"/>
                  </a:lnTo>
                  <a:lnTo>
                    <a:pt x="248" y="0"/>
                  </a:lnTo>
                  <a:lnTo>
                    <a:pt x="249" y="0"/>
                  </a:lnTo>
                  <a:lnTo>
                    <a:pt x="249" y="1"/>
                  </a:lnTo>
                  <a:lnTo>
                    <a:pt x="250" y="1"/>
                  </a:lnTo>
                  <a:lnTo>
                    <a:pt x="250" y="2"/>
                  </a:lnTo>
                  <a:lnTo>
                    <a:pt x="250" y="2"/>
                  </a:lnTo>
                  <a:lnTo>
                    <a:pt x="249" y="3"/>
                  </a:lnTo>
                  <a:lnTo>
                    <a:pt x="249" y="3"/>
                  </a:lnTo>
                  <a:lnTo>
                    <a:pt x="248" y="4"/>
                  </a:lnTo>
                  <a:lnTo>
                    <a:pt x="248" y="4"/>
                  </a:lnTo>
                  <a:close/>
                  <a:moveTo>
                    <a:pt x="206" y="4"/>
                  </a:moveTo>
                  <a:lnTo>
                    <a:pt x="182" y="4"/>
                  </a:lnTo>
                  <a:lnTo>
                    <a:pt x="180" y="3"/>
                  </a:lnTo>
                  <a:lnTo>
                    <a:pt x="179" y="3"/>
                  </a:lnTo>
                  <a:lnTo>
                    <a:pt x="179" y="2"/>
                  </a:lnTo>
                  <a:lnTo>
                    <a:pt x="179" y="2"/>
                  </a:lnTo>
                  <a:lnTo>
                    <a:pt x="179" y="1"/>
                  </a:lnTo>
                  <a:lnTo>
                    <a:pt x="179" y="1"/>
                  </a:lnTo>
                  <a:lnTo>
                    <a:pt x="180" y="0"/>
                  </a:lnTo>
                  <a:lnTo>
                    <a:pt x="182" y="0"/>
                  </a:lnTo>
                  <a:lnTo>
                    <a:pt x="206" y="0"/>
                  </a:lnTo>
                  <a:lnTo>
                    <a:pt x="206" y="0"/>
                  </a:lnTo>
                  <a:lnTo>
                    <a:pt x="207" y="1"/>
                  </a:lnTo>
                  <a:lnTo>
                    <a:pt x="207" y="1"/>
                  </a:lnTo>
                  <a:lnTo>
                    <a:pt x="207" y="2"/>
                  </a:lnTo>
                  <a:lnTo>
                    <a:pt x="207" y="2"/>
                  </a:lnTo>
                  <a:lnTo>
                    <a:pt x="207" y="3"/>
                  </a:lnTo>
                  <a:lnTo>
                    <a:pt x="206" y="3"/>
                  </a:lnTo>
                  <a:lnTo>
                    <a:pt x="206" y="4"/>
                  </a:lnTo>
                  <a:lnTo>
                    <a:pt x="206" y="4"/>
                  </a:lnTo>
                  <a:close/>
                  <a:moveTo>
                    <a:pt x="163" y="4"/>
                  </a:moveTo>
                  <a:lnTo>
                    <a:pt x="139" y="4"/>
                  </a:lnTo>
                  <a:lnTo>
                    <a:pt x="139" y="3"/>
                  </a:lnTo>
                  <a:lnTo>
                    <a:pt x="137" y="3"/>
                  </a:lnTo>
                  <a:lnTo>
                    <a:pt x="137" y="2"/>
                  </a:lnTo>
                  <a:lnTo>
                    <a:pt x="137" y="2"/>
                  </a:lnTo>
                  <a:lnTo>
                    <a:pt x="137" y="1"/>
                  </a:lnTo>
                  <a:lnTo>
                    <a:pt x="137" y="1"/>
                  </a:lnTo>
                  <a:lnTo>
                    <a:pt x="139" y="0"/>
                  </a:lnTo>
                  <a:lnTo>
                    <a:pt x="139" y="0"/>
                  </a:lnTo>
                  <a:lnTo>
                    <a:pt x="163" y="0"/>
                  </a:lnTo>
                  <a:lnTo>
                    <a:pt x="164" y="0"/>
                  </a:lnTo>
                  <a:lnTo>
                    <a:pt x="164" y="1"/>
                  </a:lnTo>
                  <a:lnTo>
                    <a:pt x="165" y="1"/>
                  </a:lnTo>
                  <a:lnTo>
                    <a:pt x="165" y="2"/>
                  </a:lnTo>
                  <a:lnTo>
                    <a:pt x="165" y="2"/>
                  </a:lnTo>
                  <a:lnTo>
                    <a:pt x="164" y="3"/>
                  </a:lnTo>
                  <a:lnTo>
                    <a:pt x="164" y="3"/>
                  </a:lnTo>
                  <a:lnTo>
                    <a:pt x="163" y="4"/>
                  </a:lnTo>
                  <a:lnTo>
                    <a:pt x="163" y="4"/>
                  </a:lnTo>
                  <a:close/>
                  <a:moveTo>
                    <a:pt x="121" y="4"/>
                  </a:moveTo>
                  <a:lnTo>
                    <a:pt x="97" y="4"/>
                  </a:lnTo>
                  <a:lnTo>
                    <a:pt x="95" y="3"/>
                  </a:lnTo>
                  <a:lnTo>
                    <a:pt x="95" y="3"/>
                  </a:lnTo>
                  <a:lnTo>
                    <a:pt x="94" y="2"/>
                  </a:lnTo>
                  <a:lnTo>
                    <a:pt x="94" y="2"/>
                  </a:lnTo>
                  <a:lnTo>
                    <a:pt x="94" y="1"/>
                  </a:lnTo>
                  <a:lnTo>
                    <a:pt x="95" y="1"/>
                  </a:lnTo>
                  <a:lnTo>
                    <a:pt x="95" y="0"/>
                  </a:lnTo>
                  <a:lnTo>
                    <a:pt x="97" y="0"/>
                  </a:lnTo>
                  <a:lnTo>
                    <a:pt x="121" y="0"/>
                  </a:lnTo>
                  <a:lnTo>
                    <a:pt x="121" y="0"/>
                  </a:lnTo>
                  <a:lnTo>
                    <a:pt x="122" y="1"/>
                  </a:lnTo>
                  <a:lnTo>
                    <a:pt x="122" y="1"/>
                  </a:lnTo>
                  <a:lnTo>
                    <a:pt x="123" y="2"/>
                  </a:lnTo>
                  <a:lnTo>
                    <a:pt x="122" y="2"/>
                  </a:lnTo>
                  <a:lnTo>
                    <a:pt x="122" y="3"/>
                  </a:lnTo>
                  <a:lnTo>
                    <a:pt x="121" y="3"/>
                  </a:lnTo>
                  <a:lnTo>
                    <a:pt x="121" y="4"/>
                  </a:lnTo>
                  <a:lnTo>
                    <a:pt x="121" y="4"/>
                  </a:lnTo>
                  <a:close/>
                  <a:moveTo>
                    <a:pt x="79" y="4"/>
                  </a:moveTo>
                  <a:lnTo>
                    <a:pt x="55" y="4"/>
                  </a:lnTo>
                  <a:lnTo>
                    <a:pt x="54" y="3"/>
                  </a:lnTo>
                  <a:lnTo>
                    <a:pt x="52" y="3"/>
                  </a:lnTo>
                  <a:lnTo>
                    <a:pt x="52" y="2"/>
                  </a:lnTo>
                  <a:lnTo>
                    <a:pt x="52" y="2"/>
                  </a:lnTo>
                  <a:lnTo>
                    <a:pt x="52" y="1"/>
                  </a:lnTo>
                  <a:lnTo>
                    <a:pt x="52" y="1"/>
                  </a:lnTo>
                  <a:lnTo>
                    <a:pt x="54" y="0"/>
                  </a:lnTo>
                  <a:lnTo>
                    <a:pt x="55" y="0"/>
                  </a:lnTo>
                  <a:lnTo>
                    <a:pt x="79" y="0"/>
                  </a:lnTo>
                  <a:lnTo>
                    <a:pt x="79" y="0"/>
                  </a:lnTo>
                  <a:lnTo>
                    <a:pt x="80" y="1"/>
                  </a:lnTo>
                  <a:lnTo>
                    <a:pt x="80" y="1"/>
                  </a:lnTo>
                  <a:lnTo>
                    <a:pt x="80" y="2"/>
                  </a:lnTo>
                  <a:lnTo>
                    <a:pt x="80" y="2"/>
                  </a:lnTo>
                  <a:lnTo>
                    <a:pt x="80" y="3"/>
                  </a:lnTo>
                  <a:lnTo>
                    <a:pt x="79" y="3"/>
                  </a:lnTo>
                  <a:lnTo>
                    <a:pt x="79" y="4"/>
                  </a:lnTo>
                  <a:lnTo>
                    <a:pt x="79" y="4"/>
                  </a:lnTo>
                  <a:close/>
                  <a:moveTo>
                    <a:pt x="36" y="4"/>
                  </a:moveTo>
                  <a:lnTo>
                    <a:pt x="12" y="4"/>
                  </a:lnTo>
                  <a:lnTo>
                    <a:pt x="10" y="3"/>
                  </a:lnTo>
                  <a:lnTo>
                    <a:pt x="10" y="3"/>
                  </a:lnTo>
                  <a:lnTo>
                    <a:pt x="9" y="2"/>
                  </a:lnTo>
                  <a:lnTo>
                    <a:pt x="9" y="2"/>
                  </a:lnTo>
                  <a:lnTo>
                    <a:pt x="9" y="1"/>
                  </a:lnTo>
                  <a:lnTo>
                    <a:pt x="10" y="1"/>
                  </a:lnTo>
                  <a:lnTo>
                    <a:pt x="10" y="0"/>
                  </a:lnTo>
                  <a:lnTo>
                    <a:pt x="12" y="0"/>
                  </a:lnTo>
                  <a:lnTo>
                    <a:pt x="36" y="0"/>
                  </a:lnTo>
                  <a:lnTo>
                    <a:pt x="37" y="0"/>
                  </a:lnTo>
                  <a:lnTo>
                    <a:pt x="37" y="1"/>
                  </a:lnTo>
                  <a:lnTo>
                    <a:pt x="38" y="2"/>
                  </a:lnTo>
                  <a:lnTo>
                    <a:pt x="37" y="3"/>
                  </a:lnTo>
                  <a:lnTo>
                    <a:pt x="37" y="3"/>
                  </a:lnTo>
                  <a:lnTo>
                    <a:pt x="36" y="4"/>
                  </a:lnTo>
                  <a:lnTo>
                    <a:pt x="36" y="4"/>
                  </a:lnTo>
                  <a:close/>
                </a:path>
              </a:pathLst>
            </a:custGeom>
            <a:solidFill>
              <a:srgbClr val="000000"/>
            </a:solidFill>
            <a:ln w="25400">
              <a:solidFill>
                <a:srgbClr val="000000"/>
              </a:solidFill>
              <a:prstDash val="solid"/>
              <a:round/>
              <a:headEnd/>
              <a:tailEnd/>
            </a:ln>
          </p:spPr>
          <p:txBody>
            <a:bodyPr/>
            <a:lstStyle/>
            <a:p>
              <a:endParaRPr lang="en-US"/>
            </a:p>
          </p:txBody>
        </p:sp>
        <p:sp>
          <p:nvSpPr>
            <p:cNvPr id="309888" name="Freeform 640">
              <a:extLst>
                <a:ext uri="{FF2B5EF4-FFF2-40B4-BE49-F238E27FC236}">
                  <a16:creationId xmlns:a16="http://schemas.microsoft.com/office/drawing/2014/main" id="{8597DB7A-E70F-1E41-A4F6-40B088A15593}"/>
                </a:ext>
              </a:extLst>
            </p:cNvPr>
            <p:cNvSpPr>
              <a:spLocks noEditPoints="1"/>
            </p:cNvSpPr>
            <p:nvPr/>
          </p:nvSpPr>
          <p:spPr bwMode="auto">
            <a:xfrm>
              <a:off x="1655" y="2420"/>
              <a:ext cx="315" cy="2"/>
            </a:xfrm>
            <a:custGeom>
              <a:avLst/>
              <a:gdLst>
                <a:gd name="T0" fmla="*/ 0 w 1056"/>
                <a:gd name="T1" fmla="*/ 1 h 4"/>
                <a:gd name="T2" fmla="*/ 43 w 1056"/>
                <a:gd name="T3" fmla="*/ 3 h 4"/>
                <a:gd name="T4" fmla="*/ 112 w 1056"/>
                <a:gd name="T5" fmla="*/ 3 h 4"/>
                <a:gd name="T6" fmla="*/ 155 w 1056"/>
                <a:gd name="T7" fmla="*/ 1 h 4"/>
                <a:gd name="T8" fmla="*/ 128 w 1056"/>
                <a:gd name="T9" fmla="*/ 0 h 4"/>
                <a:gd name="T10" fmla="*/ 170 w 1056"/>
                <a:gd name="T11" fmla="*/ 0 h 4"/>
                <a:gd name="T12" fmla="*/ 212 w 1056"/>
                <a:gd name="T13" fmla="*/ 2 h 4"/>
                <a:gd name="T14" fmla="*/ 281 w 1056"/>
                <a:gd name="T15" fmla="*/ 4 h 4"/>
                <a:gd name="T16" fmla="*/ 325 w 1056"/>
                <a:gd name="T17" fmla="*/ 2 h 4"/>
                <a:gd name="T18" fmla="*/ 366 w 1056"/>
                <a:gd name="T19" fmla="*/ 0 h 4"/>
                <a:gd name="T20" fmla="*/ 340 w 1056"/>
                <a:gd name="T21" fmla="*/ 0 h 4"/>
                <a:gd name="T22" fmla="*/ 381 w 1056"/>
                <a:gd name="T23" fmla="*/ 2 h 4"/>
                <a:gd name="T24" fmla="*/ 450 w 1056"/>
                <a:gd name="T25" fmla="*/ 4 h 4"/>
                <a:gd name="T26" fmla="*/ 494 w 1056"/>
                <a:gd name="T27" fmla="*/ 2 h 4"/>
                <a:gd name="T28" fmla="*/ 535 w 1056"/>
                <a:gd name="T29" fmla="*/ 0 h 4"/>
                <a:gd name="T30" fmla="*/ 509 w 1056"/>
                <a:gd name="T31" fmla="*/ 0 h 4"/>
                <a:gd name="T32" fmla="*/ 551 w 1056"/>
                <a:gd name="T33" fmla="*/ 2 h 4"/>
                <a:gd name="T34" fmla="*/ 620 w 1056"/>
                <a:gd name="T35" fmla="*/ 4 h 4"/>
                <a:gd name="T36" fmla="*/ 664 w 1056"/>
                <a:gd name="T37" fmla="*/ 2 h 4"/>
                <a:gd name="T38" fmla="*/ 705 w 1056"/>
                <a:gd name="T39" fmla="*/ 0 h 4"/>
                <a:gd name="T40" fmla="*/ 679 w 1056"/>
                <a:gd name="T41" fmla="*/ 0 h 4"/>
                <a:gd name="T42" fmla="*/ 721 w 1056"/>
                <a:gd name="T43" fmla="*/ 2 h 4"/>
                <a:gd name="T44" fmla="*/ 764 w 1056"/>
                <a:gd name="T45" fmla="*/ 3 h 4"/>
                <a:gd name="T46" fmla="*/ 833 w 1056"/>
                <a:gd name="T47" fmla="*/ 3 h 4"/>
                <a:gd name="T48" fmla="*/ 876 w 1056"/>
                <a:gd name="T49" fmla="*/ 1 h 4"/>
                <a:gd name="T50" fmla="*/ 849 w 1056"/>
                <a:gd name="T51" fmla="*/ 0 h 4"/>
                <a:gd name="T52" fmla="*/ 890 w 1056"/>
                <a:gd name="T53" fmla="*/ 1 h 4"/>
                <a:gd name="T54" fmla="*/ 934 w 1056"/>
                <a:gd name="T55" fmla="*/ 3 h 4"/>
                <a:gd name="T56" fmla="*/ 1003 w 1056"/>
                <a:gd name="T57" fmla="*/ 3 h 4"/>
                <a:gd name="T58" fmla="*/ 1045 w 1056"/>
                <a:gd name="T59" fmla="*/ 1 h 4"/>
                <a:gd name="T60" fmla="*/ 1019 w 1056"/>
                <a:gd name="T61" fmla="*/ 0 h 4"/>
                <a:gd name="T62" fmla="*/ 1055 w 1056"/>
                <a:gd name="T63" fmla="*/ 2 h 4"/>
                <a:gd name="T64" fmla="*/ 1012 w 1056"/>
                <a:gd name="T65" fmla="*/ 0 h 4"/>
                <a:gd name="T66" fmla="*/ 943 w 1056"/>
                <a:gd name="T67" fmla="*/ 1 h 4"/>
                <a:gd name="T68" fmla="*/ 900 w 1056"/>
                <a:gd name="T69" fmla="*/ 3 h 4"/>
                <a:gd name="T70" fmla="*/ 927 w 1056"/>
                <a:gd name="T71" fmla="*/ 4 h 4"/>
                <a:gd name="T72" fmla="*/ 886 w 1056"/>
                <a:gd name="T73" fmla="*/ 2 h 4"/>
                <a:gd name="T74" fmla="*/ 842 w 1056"/>
                <a:gd name="T75" fmla="*/ 0 h 4"/>
                <a:gd name="T76" fmla="*/ 773 w 1056"/>
                <a:gd name="T77" fmla="*/ 1 h 4"/>
                <a:gd name="T78" fmla="*/ 731 w 1056"/>
                <a:gd name="T79" fmla="*/ 3 h 4"/>
                <a:gd name="T80" fmla="*/ 757 w 1056"/>
                <a:gd name="T81" fmla="*/ 4 h 4"/>
                <a:gd name="T82" fmla="*/ 715 w 1056"/>
                <a:gd name="T83" fmla="*/ 3 h 4"/>
                <a:gd name="T84" fmla="*/ 674 w 1056"/>
                <a:gd name="T85" fmla="*/ 1 h 4"/>
                <a:gd name="T86" fmla="*/ 606 w 1056"/>
                <a:gd name="T87" fmla="*/ 0 h 4"/>
                <a:gd name="T88" fmla="*/ 561 w 1056"/>
                <a:gd name="T89" fmla="*/ 2 h 4"/>
                <a:gd name="T90" fmla="*/ 521 w 1056"/>
                <a:gd name="T91" fmla="*/ 4 h 4"/>
                <a:gd name="T92" fmla="*/ 546 w 1056"/>
                <a:gd name="T93" fmla="*/ 3 h 4"/>
                <a:gd name="T94" fmla="*/ 504 w 1056"/>
                <a:gd name="T95" fmla="*/ 2 h 4"/>
                <a:gd name="T96" fmla="*/ 461 w 1056"/>
                <a:gd name="T97" fmla="*/ 0 h 4"/>
                <a:gd name="T98" fmla="*/ 392 w 1056"/>
                <a:gd name="T99" fmla="*/ 1 h 4"/>
                <a:gd name="T100" fmla="*/ 349 w 1056"/>
                <a:gd name="T101" fmla="*/ 3 h 4"/>
                <a:gd name="T102" fmla="*/ 375 w 1056"/>
                <a:gd name="T103" fmla="*/ 4 h 4"/>
                <a:gd name="T104" fmla="*/ 334 w 1056"/>
                <a:gd name="T105" fmla="*/ 2 h 4"/>
                <a:gd name="T106" fmla="*/ 291 w 1056"/>
                <a:gd name="T107" fmla="*/ 0 h 4"/>
                <a:gd name="T108" fmla="*/ 224 w 1056"/>
                <a:gd name="T109" fmla="*/ 0 h 4"/>
                <a:gd name="T110" fmla="*/ 179 w 1056"/>
                <a:gd name="T111" fmla="*/ 2 h 4"/>
                <a:gd name="T112" fmla="*/ 139 w 1056"/>
                <a:gd name="T113" fmla="*/ 4 h 4"/>
                <a:gd name="T114" fmla="*/ 164 w 1056"/>
                <a:gd name="T115" fmla="*/ 3 h 4"/>
                <a:gd name="T116" fmla="*/ 122 w 1056"/>
                <a:gd name="T117" fmla="*/ 1 h 4"/>
                <a:gd name="T118" fmla="*/ 55 w 1056"/>
                <a:gd name="T119" fmla="*/ 0 h 4"/>
                <a:gd name="T120" fmla="*/ 9 w 1056"/>
                <a:gd name="T1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6" h="4">
                  <a:moveTo>
                    <a:pt x="1" y="0"/>
                  </a:moveTo>
                  <a:lnTo>
                    <a:pt x="26" y="0"/>
                  </a:lnTo>
                  <a:lnTo>
                    <a:pt x="27" y="0"/>
                  </a:lnTo>
                  <a:lnTo>
                    <a:pt x="27" y="1"/>
                  </a:lnTo>
                  <a:lnTo>
                    <a:pt x="28" y="1"/>
                  </a:lnTo>
                  <a:lnTo>
                    <a:pt x="28" y="2"/>
                  </a:lnTo>
                  <a:lnTo>
                    <a:pt x="28" y="2"/>
                  </a:lnTo>
                  <a:lnTo>
                    <a:pt x="27" y="3"/>
                  </a:lnTo>
                  <a:lnTo>
                    <a:pt x="27" y="3"/>
                  </a:lnTo>
                  <a:lnTo>
                    <a:pt x="26" y="4"/>
                  </a:lnTo>
                  <a:lnTo>
                    <a:pt x="1" y="4"/>
                  </a:lnTo>
                  <a:lnTo>
                    <a:pt x="1" y="3"/>
                  </a:lnTo>
                  <a:lnTo>
                    <a:pt x="0" y="3"/>
                  </a:lnTo>
                  <a:lnTo>
                    <a:pt x="0" y="2"/>
                  </a:lnTo>
                  <a:lnTo>
                    <a:pt x="0" y="2"/>
                  </a:lnTo>
                  <a:lnTo>
                    <a:pt x="0" y="1"/>
                  </a:lnTo>
                  <a:lnTo>
                    <a:pt x="0" y="1"/>
                  </a:lnTo>
                  <a:lnTo>
                    <a:pt x="1" y="0"/>
                  </a:lnTo>
                  <a:lnTo>
                    <a:pt x="1" y="0"/>
                  </a:lnTo>
                  <a:lnTo>
                    <a:pt x="1" y="0"/>
                  </a:lnTo>
                  <a:close/>
                  <a:moveTo>
                    <a:pt x="44" y="0"/>
                  </a:moveTo>
                  <a:lnTo>
                    <a:pt x="69" y="0"/>
                  </a:lnTo>
                  <a:lnTo>
                    <a:pt x="69" y="0"/>
                  </a:lnTo>
                  <a:lnTo>
                    <a:pt x="70" y="1"/>
                  </a:lnTo>
                  <a:lnTo>
                    <a:pt x="70" y="1"/>
                  </a:lnTo>
                  <a:lnTo>
                    <a:pt x="70" y="2"/>
                  </a:lnTo>
                  <a:lnTo>
                    <a:pt x="70" y="2"/>
                  </a:lnTo>
                  <a:lnTo>
                    <a:pt x="70" y="3"/>
                  </a:lnTo>
                  <a:lnTo>
                    <a:pt x="69" y="3"/>
                  </a:lnTo>
                  <a:lnTo>
                    <a:pt x="69" y="4"/>
                  </a:lnTo>
                  <a:lnTo>
                    <a:pt x="44" y="4"/>
                  </a:lnTo>
                  <a:lnTo>
                    <a:pt x="43" y="3"/>
                  </a:lnTo>
                  <a:lnTo>
                    <a:pt x="42" y="3"/>
                  </a:lnTo>
                  <a:lnTo>
                    <a:pt x="42" y="2"/>
                  </a:lnTo>
                  <a:lnTo>
                    <a:pt x="42" y="2"/>
                  </a:lnTo>
                  <a:lnTo>
                    <a:pt x="42" y="1"/>
                  </a:lnTo>
                  <a:lnTo>
                    <a:pt x="42" y="1"/>
                  </a:lnTo>
                  <a:lnTo>
                    <a:pt x="43" y="0"/>
                  </a:lnTo>
                  <a:lnTo>
                    <a:pt x="44" y="0"/>
                  </a:lnTo>
                  <a:lnTo>
                    <a:pt x="44" y="0"/>
                  </a:lnTo>
                  <a:close/>
                  <a:moveTo>
                    <a:pt x="86" y="0"/>
                  </a:moveTo>
                  <a:lnTo>
                    <a:pt x="111" y="0"/>
                  </a:lnTo>
                  <a:lnTo>
                    <a:pt x="112" y="0"/>
                  </a:lnTo>
                  <a:lnTo>
                    <a:pt x="112" y="1"/>
                  </a:lnTo>
                  <a:lnTo>
                    <a:pt x="112" y="1"/>
                  </a:lnTo>
                  <a:lnTo>
                    <a:pt x="113" y="2"/>
                  </a:lnTo>
                  <a:lnTo>
                    <a:pt x="112" y="2"/>
                  </a:lnTo>
                  <a:lnTo>
                    <a:pt x="112" y="3"/>
                  </a:lnTo>
                  <a:lnTo>
                    <a:pt x="112" y="3"/>
                  </a:lnTo>
                  <a:lnTo>
                    <a:pt x="111" y="4"/>
                  </a:lnTo>
                  <a:lnTo>
                    <a:pt x="86" y="4"/>
                  </a:lnTo>
                  <a:lnTo>
                    <a:pt x="85" y="3"/>
                  </a:lnTo>
                  <a:lnTo>
                    <a:pt x="85" y="3"/>
                  </a:lnTo>
                  <a:lnTo>
                    <a:pt x="84" y="2"/>
                  </a:lnTo>
                  <a:lnTo>
                    <a:pt x="84" y="2"/>
                  </a:lnTo>
                  <a:lnTo>
                    <a:pt x="84" y="1"/>
                  </a:lnTo>
                  <a:lnTo>
                    <a:pt x="85" y="1"/>
                  </a:lnTo>
                  <a:lnTo>
                    <a:pt x="85" y="0"/>
                  </a:lnTo>
                  <a:lnTo>
                    <a:pt x="86" y="0"/>
                  </a:lnTo>
                  <a:lnTo>
                    <a:pt x="86" y="0"/>
                  </a:lnTo>
                  <a:close/>
                  <a:moveTo>
                    <a:pt x="128" y="0"/>
                  </a:moveTo>
                  <a:lnTo>
                    <a:pt x="153" y="0"/>
                  </a:lnTo>
                  <a:lnTo>
                    <a:pt x="154" y="0"/>
                  </a:lnTo>
                  <a:lnTo>
                    <a:pt x="155" y="1"/>
                  </a:lnTo>
                  <a:lnTo>
                    <a:pt x="155" y="1"/>
                  </a:lnTo>
                  <a:lnTo>
                    <a:pt x="155" y="2"/>
                  </a:lnTo>
                  <a:lnTo>
                    <a:pt x="155" y="2"/>
                  </a:lnTo>
                  <a:lnTo>
                    <a:pt x="155" y="3"/>
                  </a:lnTo>
                  <a:lnTo>
                    <a:pt x="154" y="3"/>
                  </a:lnTo>
                  <a:lnTo>
                    <a:pt x="153" y="4"/>
                  </a:lnTo>
                  <a:lnTo>
                    <a:pt x="128" y="4"/>
                  </a:lnTo>
                  <a:lnTo>
                    <a:pt x="128" y="3"/>
                  </a:lnTo>
                  <a:lnTo>
                    <a:pt x="127" y="3"/>
                  </a:lnTo>
                  <a:lnTo>
                    <a:pt x="127" y="2"/>
                  </a:lnTo>
                  <a:lnTo>
                    <a:pt x="127" y="2"/>
                  </a:lnTo>
                  <a:lnTo>
                    <a:pt x="127" y="1"/>
                  </a:lnTo>
                  <a:lnTo>
                    <a:pt x="127" y="1"/>
                  </a:lnTo>
                  <a:lnTo>
                    <a:pt x="128" y="0"/>
                  </a:lnTo>
                  <a:lnTo>
                    <a:pt x="128" y="0"/>
                  </a:lnTo>
                  <a:lnTo>
                    <a:pt x="128" y="0"/>
                  </a:lnTo>
                  <a:close/>
                  <a:moveTo>
                    <a:pt x="171" y="0"/>
                  </a:moveTo>
                  <a:lnTo>
                    <a:pt x="196" y="0"/>
                  </a:lnTo>
                  <a:lnTo>
                    <a:pt x="196" y="0"/>
                  </a:lnTo>
                  <a:lnTo>
                    <a:pt x="197" y="1"/>
                  </a:lnTo>
                  <a:lnTo>
                    <a:pt x="197" y="1"/>
                  </a:lnTo>
                  <a:lnTo>
                    <a:pt x="198" y="2"/>
                  </a:lnTo>
                  <a:lnTo>
                    <a:pt x="197" y="2"/>
                  </a:lnTo>
                  <a:lnTo>
                    <a:pt x="197" y="3"/>
                  </a:lnTo>
                  <a:lnTo>
                    <a:pt x="196" y="3"/>
                  </a:lnTo>
                  <a:lnTo>
                    <a:pt x="196" y="4"/>
                  </a:lnTo>
                  <a:lnTo>
                    <a:pt x="171" y="4"/>
                  </a:lnTo>
                  <a:lnTo>
                    <a:pt x="170" y="3"/>
                  </a:lnTo>
                  <a:lnTo>
                    <a:pt x="170" y="3"/>
                  </a:lnTo>
                  <a:lnTo>
                    <a:pt x="169" y="2"/>
                  </a:lnTo>
                  <a:lnTo>
                    <a:pt x="170" y="1"/>
                  </a:lnTo>
                  <a:lnTo>
                    <a:pt x="170" y="0"/>
                  </a:lnTo>
                  <a:lnTo>
                    <a:pt x="171" y="0"/>
                  </a:lnTo>
                  <a:lnTo>
                    <a:pt x="171" y="0"/>
                  </a:lnTo>
                  <a:close/>
                  <a:moveTo>
                    <a:pt x="213" y="0"/>
                  </a:moveTo>
                  <a:lnTo>
                    <a:pt x="238" y="0"/>
                  </a:lnTo>
                  <a:lnTo>
                    <a:pt x="239" y="0"/>
                  </a:lnTo>
                  <a:lnTo>
                    <a:pt x="239" y="1"/>
                  </a:lnTo>
                  <a:lnTo>
                    <a:pt x="240" y="1"/>
                  </a:lnTo>
                  <a:lnTo>
                    <a:pt x="240" y="2"/>
                  </a:lnTo>
                  <a:lnTo>
                    <a:pt x="240" y="2"/>
                  </a:lnTo>
                  <a:lnTo>
                    <a:pt x="239" y="3"/>
                  </a:lnTo>
                  <a:lnTo>
                    <a:pt x="239" y="3"/>
                  </a:lnTo>
                  <a:lnTo>
                    <a:pt x="238" y="4"/>
                  </a:lnTo>
                  <a:lnTo>
                    <a:pt x="213" y="4"/>
                  </a:lnTo>
                  <a:lnTo>
                    <a:pt x="213" y="3"/>
                  </a:lnTo>
                  <a:lnTo>
                    <a:pt x="212" y="3"/>
                  </a:lnTo>
                  <a:lnTo>
                    <a:pt x="212" y="2"/>
                  </a:lnTo>
                  <a:lnTo>
                    <a:pt x="212" y="2"/>
                  </a:lnTo>
                  <a:lnTo>
                    <a:pt x="212" y="1"/>
                  </a:lnTo>
                  <a:lnTo>
                    <a:pt x="212" y="1"/>
                  </a:lnTo>
                  <a:lnTo>
                    <a:pt x="213" y="0"/>
                  </a:lnTo>
                  <a:lnTo>
                    <a:pt x="213" y="0"/>
                  </a:lnTo>
                  <a:lnTo>
                    <a:pt x="213" y="0"/>
                  </a:lnTo>
                  <a:close/>
                  <a:moveTo>
                    <a:pt x="256" y="0"/>
                  </a:moveTo>
                  <a:lnTo>
                    <a:pt x="281" y="0"/>
                  </a:lnTo>
                  <a:lnTo>
                    <a:pt x="281" y="0"/>
                  </a:lnTo>
                  <a:lnTo>
                    <a:pt x="282" y="1"/>
                  </a:lnTo>
                  <a:lnTo>
                    <a:pt x="282" y="1"/>
                  </a:lnTo>
                  <a:lnTo>
                    <a:pt x="282" y="2"/>
                  </a:lnTo>
                  <a:lnTo>
                    <a:pt x="282" y="2"/>
                  </a:lnTo>
                  <a:lnTo>
                    <a:pt x="282" y="3"/>
                  </a:lnTo>
                  <a:lnTo>
                    <a:pt x="281" y="3"/>
                  </a:lnTo>
                  <a:lnTo>
                    <a:pt x="281" y="4"/>
                  </a:lnTo>
                  <a:lnTo>
                    <a:pt x="256" y="4"/>
                  </a:lnTo>
                  <a:lnTo>
                    <a:pt x="255" y="3"/>
                  </a:lnTo>
                  <a:lnTo>
                    <a:pt x="254" y="3"/>
                  </a:lnTo>
                  <a:lnTo>
                    <a:pt x="254" y="2"/>
                  </a:lnTo>
                  <a:lnTo>
                    <a:pt x="254" y="2"/>
                  </a:lnTo>
                  <a:lnTo>
                    <a:pt x="254" y="1"/>
                  </a:lnTo>
                  <a:lnTo>
                    <a:pt x="254" y="1"/>
                  </a:lnTo>
                  <a:lnTo>
                    <a:pt x="255" y="0"/>
                  </a:lnTo>
                  <a:lnTo>
                    <a:pt x="256" y="0"/>
                  </a:lnTo>
                  <a:lnTo>
                    <a:pt x="256" y="0"/>
                  </a:lnTo>
                  <a:close/>
                  <a:moveTo>
                    <a:pt x="298" y="0"/>
                  </a:moveTo>
                  <a:lnTo>
                    <a:pt x="323" y="0"/>
                  </a:lnTo>
                  <a:lnTo>
                    <a:pt x="324" y="0"/>
                  </a:lnTo>
                  <a:lnTo>
                    <a:pt x="324" y="1"/>
                  </a:lnTo>
                  <a:lnTo>
                    <a:pt x="325" y="1"/>
                  </a:lnTo>
                  <a:lnTo>
                    <a:pt x="325" y="2"/>
                  </a:lnTo>
                  <a:lnTo>
                    <a:pt x="325" y="2"/>
                  </a:lnTo>
                  <a:lnTo>
                    <a:pt x="324" y="3"/>
                  </a:lnTo>
                  <a:lnTo>
                    <a:pt x="324" y="3"/>
                  </a:lnTo>
                  <a:lnTo>
                    <a:pt x="323" y="4"/>
                  </a:lnTo>
                  <a:lnTo>
                    <a:pt x="298" y="4"/>
                  </a:lnTo>
                  <a:lnTo>
                    <a:pt x="297" y="3"/>
                  </a:lnTo>
                  <a:lnTo>
                    <a:pt x="297" y="3"/>
                  </a:lnTo>
                  <a:lnTo>
                    <a:pt x="296" y="2"/>
                  </a:lnTo>
                  <a:lnTo>
                    <a:pt x="296" y="2"/>
                  </a:lnTo>
                  <a:lnTo>
                    <a:pt x="296" y="1"/>
                  </a:lnTo>
                  <a:lnTo>
                    <a:pt x="297" y="1"/>
                  </a:lnTo>
                  <a:lnTo>
                    <a:pt x="297" y="0"/>
                  </a:lnTo>
                  <a:lnTo>
                    <a:pt x="298" y="0"/>
                  </a:lnTo>
                  <a:lnTo>
                    <a:pt x="298" y="0"/>
                  </a:lnTo>
                  <a:close/>
                  <a:moveTo>
                    <a:pt x="341" y="0"/>
                  </a:moveTo>
                  <a:lnTo>
                    <a:pt x="366" y="0"/>
                  </a:lnTo>
                  <a:lnTo>
                    <a:pt x="366" y="0"/>
                  </a:lnTo>
                  <a:lnTo>
                    <a:pt x="367" y="1"/>
                  </a:lnTo>
                  <a:lnTo>
                    <a:pt x="367" y="1"/>
                  </a:lnTo>
                  <a:lnTo>
                    <a:pt x="367" y="2"/>
                  </a:lnTo>
                  <a:lnTo>
                    <a:pt x="367" y="2"/>
                  </a:lnTo>
                  <a:lnTo>
                    <a:pt x="367" y="3"/>
                  </a:lnTo>
                  <a:lnTo>
                    <a:pt x="366" y="3"/>
                  </a:lnTo>
                  <a:lnTo>
                    <a:pt x="366" y="4"/>
                  </a:lnTo>
                  <a:lnTo>
                    <a:pt x="341" y="4"/>
                  </a:lnTo>
                  <a:lnTo>
                    <a:pt x="340" y="3"/>
                  </a:lnTo>
                  <a:lnTo>
                    <a:pt x="339" y="3"/>
                  </a:lnTo>
                  <a:lnTo>
                    <a:pt x="339" y="2"/>
                  </a:lnTo>
                  <a:lnTo>
                    <a:pt x="339" y="2"/>
                  </a:lnTo>
                  <a:lnTo>
                    <a:pt x="339" y="1"/>
                  </a:lnTo>
                  <a:lnTo>
                    <a:pt x="339" y="1"/>
                  </a:lnTo>
                  <a:lnTo>
                    <a:pt x="340" y="0"/>
                  </a:lnTo>
                  <a:lnTo>
                    <a:pt x="341" y="0"/>
                  </a:lnTo>
                  <a:lnTo>
                    <a:pt x="341" y="0"/>
                  </a:lnTo>
                  <a:close/>
                  <a:moveTo>
                    <a:pt x="383" y="0"/>
                  </a:moveTo>
                  <a:lnTo>
                    <a:pt x="408" y="0"/>
                  </a:lnTo>
                  <a:lnTo>
                    <a:pt x="408" y="0"/>
                  </a:lnTo>
                  <a:lnTo>
                    <a:pt x="409" y="1"/>
                  </a:lnTo>
                  <a:lnTo>
                    <a:pt x="409" y="1"/>
                  </a:lnTo>
                  <a:lnTo>
                    <a:pt x="410" y="2"/>
                  </a:lnTo>
                  <a:lnTo>
                    <a:pt x="409" y="2"/>
                  </a:lnTo>
                  <a:lnTo>
                    <a:pt x="409" y="3"/>
                  </a:lnTo>
                  <a:lnTo>
                    <a:pt x="408" y="3"/>
                  </a:lnTo>
                  <a:lnTo>
                    <a:pt x="408" y="4"/>
                  </a:lnTo>
                  <a:lnTo>
                    <a:pt x="383" y="4"/>
                  </a:lnTo>
                  <a:lnTo>
                    <a:pt x="382" y="3"/>
                  </a:lnTo>
                  <a:lnTo>
                    <a:pt x="382" y="3"/>
                  </a:lnTo>
                  <a:lnTo>
                    <a:pt x="381" y="2"/>
                  </a:lnTo>
                  <a:lnTo>
                    <a:pt x="381" y="2"/>
                  </a:lnTo>
                  <a:lnTo>
                    <a:pt x="381" y="1"/>
                  </a:lnTo>
                  <a:lnTo>
                    <a:pt x="382" y="1"/>
                  </a:lnTo>
                  <a:lnTo>
                    <a:pt x="382" y="0"/>
                  </a:lnTo>
                  <a:lnTo>
                    <a:pt x="383" y="0"/>
                  </a:lnTo>
                  <a:lnTo>
                    <a:pt x="383" y="0"/>
                  </a:lnTo>
                  <a:close/>
                  <a:moveTo>
                    <a:pt x="425" y="0"/>
                  </a:moveTo>
                  <a:lnTo>
                    <a:pt x="450" y="0"/>
                  </a:lnTo>
                  <a:lnTo>
                    <a:pt x="451" y="0"/>
                  </a:lnTo>
                  <a:lnTo>
                    <a:pt x="451" y="1"/>
                  </a:lnTo>
                  <a:lnTo>
                    <a:pt x="452" y="1"/>
                  </a:lnTo>
                  <a:lnTo>
                    <a:pt x="452" y="2"/>
                  </a:lnTo>
                  <a:lnTo>
                    <a:pt x="452" y="2"/>
                  </a:lnTo>
                  <a:lnTo>
                    <a:pt x="451" y="3"/>
                  </a:lnTo>
                  <a:lnTo>
                    <a:pt x="451" y="3"/>
                  </a:lnTo>
                  <a:lnTo>
                    <a:pt x="450" y="4"/>
                  </a:lnTo>
                  <a:lnTo>
                    <a:pt x="425" y="4"/>
                  </a:lnTo>
                  <a:lnTo>
                    <a:pt x="425" y="3"/>
                  </a:lnTo>
                  <a:lnTo>
                    <a:pt x="424" y="3"/>
                  </a:lnTo>
                  <a:lnTo>
                    <a:pt x="424" y="2"/>
                  </a:lnTo>
                  <a:lnTo>
                    <a:pt x="424" y="2"/>
                  </a:lnTo>
                  <a:lnTo>
                    <a:pt x="424" y="1"/>
                  </a:lnTo>
                  <a:lnTo>
                    <a:pt x="424" y="1"/>
                  </a:lnTo>
                  <a:lnTo>
                    <a:pt x="425" y="0"/>
                  </a:lnTo>
                  <a:lnTo>
                    <a:pt x="425" y="0"/>
                  </a:lnTo>
                  <a:lnTo>
                    <a:pt x="425" y="0"/>
                  </a:lnTo>
                  <a:close/>
                  <a:moveTo>
                    <a:pt x="468" y="0"/>
                  </a:moveTo>
                  <a:lnTo>
                    <a:pt x="493" y="0"/>
                  </a:lnTo>
                  <a:lnTo>
                    <a:pt x="493" y="0"/>
                  </a:lnTo>
                  <a:lnTo>
                    <a:pt x="494" y="1"/>
                  </a:lnTo>
                  <a:lnTo>
                    <a:pt x="494" y="1"/>
                  </a:lnTo>
                  <a:lnTo>
                    <a:pt x="494" y="2"/>
                  </a:lnTo>
                  <a:lnTo>
                    <a:pt x="494" y="2"/>
                  </a:lnTo>
                  <a:lnTo>
                    <a:pt x="494" y="3"/>
                  </a:lnTo>
                  <a:lnTo>
                    <a:pt x="493" y="3"/>
                  </a:lnTo>
                  <a:lnTo>
                    <a:pt x="493" y="4"/>
                  </a:lnTo>
                  <a:lnTo>
                    <a:pt x="468" y="4"/>
                  </a:lnTo>
                  <a:lnTo>
                    <a:pt x="467" y="3"/>
                  </a:lnTo>
                  <a:lnTo>
                    <a:pt x="467" y="3"/>
                  </a:lnTo>
                  <a:lnTo>
                    <a:pt x="466" y="2"/>
                  </a:lnTo>
                  <a:lnTo>
                    <a:pt x="466" y="2"/>
                  </a:lnTo>
                  <a:lnTo>
                    <a:pt x="466" y="1"/>
                  </a:lnTo>
                  <a:lnTo>
                    <a:pt x="467" y="1"/>
                  </a:lnTo>
                  <a:lnTo>
                    <a:pt x="467" y="0"/>
                  </a:lnTo>
                  <a:lnTo>
                    <a:pt x="468" y="0"/>
                  </a:lnTo>
                  <a:lnTo>
                    <a:pt x="468" y="0"/>
                  </a:lnTo>
                  <a:close/>
                  <a:moveTo>
                    <a:pt x="510" y="0"/>
                  </a:moveTo>
                  <a:lnTo>
                    <a:pt x="535" y="0"/>
                  </a:lnTo>
                  <a:lnTo>
                    <a:pt x="536" y="0"/>
                  </a:lnTo>
                  <a:lnTo>
                    <a:pt x="536" y="1"/>
                  </a:lnTo>
                  <a:lnTo>
                    <a:pt x="537" y="1"/>
                  </a:lnTo>
                  <a:lnTo>
                    <a:pt x="537" y="2"/>
                  </a:lnTo>
                  <a:lnTo>
                    <a:pt x="537" y="2"/>
                  </a:lnTo>
                  <a:lnTo>
                    <a:pt x="536" y="3"/>
                  </a:lnTo>
                  <a:lnTo>
                    <a:pt x="536" y="3"/>
                  </a:lnTo>
                  <a:lnTo>
                    <a:pt x="535" y="4"/>
                  </a:lnTo>
                  <a:lnTo>
                    <a:pt x="510" y="4"/>
                  </a:lnTo>
                  <a:lnTo>
                    <a:pt x="509" y="3"/>
                  </a:lnTo>
                  <a:lnTo>
                    <a:pt x="509" y="3"/>
                  </a:lnTo>
                  <a:lnTo>
                    <a:pt x="509" y="2"/>
                  </a:lnTo>
                  <a:lnTo>
                    <a:pt x="509" y="2"/>
                  </a:lnTo>
                  <a:lnTo>
                    <a:pt x="509" y="1"/>
                  </a:lnTo>
                  <a:lnTo>
                    <a:pt x="509" y="1"/>
                  </a:lnTo>
                  <a:lnTo>
                    <a:pt x="509" y="0"/>
                  </a:lnTo>
                  <a:lnTo>
                    <a:pt x="510" y="0"/>
                  </a:lnTo>
                  <a:lnTo>
                    <a:pt x="510" y="0"/>
                  </a:lnTo>
                  <a:close/>
                  <a:moveTo>
                    <a:pt x="553" y="0"/>
                  </a:moveTo>
                  <a:lnTo>
                    <a:pt x="578" y="0"/>
                  </a:lnTo>
                  <a:lnTo>
                    <a:pt x="578" y="0"/>
                  </a:lnTo>
                  <a:lnTo>
                    <a:pt x="579" y="1"/>
                  </a:lnTo>
                  <a:lnTo>
                    <a:pt x="579" y="1"/>
                  </a:lnTo>
                  <a:lnTo>
                    <a:pt x="579" y="2"/>
                  </a:lnTo>
                  <a:lnTo>
                    <a:pt x="579" y="2"/>
                  </a:lnTo>
                  <a:lnTo>
                    <a:pt x="579" y="3"/>
                  </a:lnTo>
                  <a:lnTo>
                    <a:pt x="578" y="3"/>
                  </a:lnTo>
                  <a:lnTo>
                    <a:pt x="578" y="4"/>
                  </a:lnTo>
                  <a:lnTo>
                    <a:pt x="553" y="4"/>
                  </a:lnTo>
                  <a:lnTo>
                    <a:pt x="552" y="3"/>
                  </a:lnTo>
                  <a:lnTo>
                    <a:pt x="551" y="3"/>
                  </a:lnTo>
                  <a:lnTo>
                    <a:pt x="551" y="2"/>
                  </a:lnTo>
                  <a:lnTo>
                    <a:pt x="551" y="2"/>
                  </a:lnTo>
                  <a:lnTo>
                    <a:pt x="551" y="1"/>
                  </a:lnTo>
                  <a:lnTo>
                    <a:pt x="551" y="1"/>
                  </a:lnTo>
                  <a:lnTo>
                    <a:pt x="552" y="0"/>
                  </a:lnTo>
                  <a:lnTo>
                    <a:pt x="553" y="0"/>
                  </a:lnTo>
                  <a:lnTo>
                    <a:pt x="553" y="0"/>
                  </a:lnTo>
                  <a:close/>
                  <a:moveTo>
                    <a:pt x="595" y="0"/>
                  </a:moveTo>
                  <a:lnTo>
                    <a:pt x="620" y="0"/>
                  </a:lnTo>
                  <a:lnTo>
                    <a:pt x="620" y="0"/>
                  </a:lnTo>
                  <a:lnTo>
                    <a:pt x="621" y="1"/>
                  </a:lnTo>
                  <a:lnTo>
                    <a:pt x="621" y="1"/>
                  </a:lnTo>
                  <a:lnTo>
                    <a:pt x="622" y="2"/>
                  </a:lnTo>
                  <a:lnTo>
                    <a:pt x="621" y="2"/>
                  </a:lnTo>
                  <a:lnTo>
                    <a:pt x="621" y="3"/>
                  </a:lnTo>
                  <a:lnTo>
                    <a:pt x="620" y="3"/>
                  </a:lnTo>
                  <a:lnTo>
                    <a:pt x="620" y="4"/>
                  </a:lnTo>
                  <a:lnTo>
                    <a:pt x="595" y="4"/>
                  </a:lnTo>
                  <a:lnTo>
                    <a:pt x="594" y="3"/>
                  </a:lnTo>
                  <a:lnTo>
                    <a:pt x="594" y="3"/>
                  </a:lnTo>
                  <a:lnTo>
                    <a:pt x="593" y="2"/>
                  </a:lnTo>
                  <a:lnTo>
                    <a:pt x="593" y="2"/>
                  </a:lnTo>
                  <a:lnTo>
                    <a:pt x="593" y="1"/>
                  </a:lnTo>
                  <a:lnTo>
                    <a:pt x="594" y="1"/>
                  </a:lnTo>
                  <a:lnTo>
                    <a:pt x="594" y="0"/>
                  </a:lnTo>
                  <a:lnTo>
                    <a:pt x="595" y="0"/>
                  </a:lnTo>
                  <a:lnTo>
                    <a:pt x="595" y="0"/>
                  </a:lnTo>
                  <a:close/>
                  <a:moveTo>
                    <a:pt x="637" y="0"/>
                  </a:moveTo>
                  <a:lnTo>
                    <a:pt x="662" y="0"/>
                  </a:lnTo>
                  <a:lnTo>
                    <a:pt x="663" y="0"/>
                  </a:lnTo>
                  <a:lnTo>
                    <a:pt x="664" y="1"/>
                  </a:lnTo>
                  <a:lnTo>
                    <a:pt x="664" y="1"/>
                  </a:lnTo>
                  <a:lnTo>
                    <a:pt x="664" y="2"/>
                  </a:lnTo>
                  <a:lnTo>
                    <a:pt x="664" y="2"/>
                  </a:lnTo>
                  <a:lnTo>
                    <a:pt x="664" y="3"/>
                  </a:lnTo>
                  <a:lnTo>
                    <a:pt x="663" y="3"/>
                  </a:lnTo>
                  <a:lnTo>
                    <a:pt x="662" y="4"/>
                  </a:lnTo>
                  <a:lnTo>
                    <a:pt x="637" y="4"/>
                  </a:lnTo>
                  <a:lnTo>
                    <a:pt x="637" y="3"/>
                  </a:lnTo>
                  <a:lnTo>
                    <a:pt x="636" y="3"/>
                  </a:lnTo>
                  <a:lnTo>
                    <a:pt x="636" y="2"/>
                  </a:lnTo>
                  <a:lnTo>
                    <a:pt x="636" y="2"/>
                  </a:lnTo>
                  <a:lnTo>
                    <a:pt x="636" y="1"/>
                  </a:lnTo>
                  <a:lnTo>
                    <a:pt x="636" y="1"/>
                  </a:lnTo>
                  <a:lnTo>
                    <a:pt x="637" y="0"/>
                  </a:lnTo>
                  <a:lnTo>
                    <a:pt x="637" y="0"/>
                  </a:lnTo>
                  <a:lnTo>
                    <a:pt x="637" y="0"/>
                  </a:lnTo>
                  <a:close/>
                  <a:moveTo>
                    <a:pt x="680" y="0"/>
                  </a:moveTo>
                  <a:lnTo>
                    <a:pt x="705" y="0"/>
                  </a:lnTo>
                  <a:lnTo>
                    <a:pt x="705" y="0"/>
                  </a:lnTo>
                  <a:lnTo>
                    <a:pt x="706" y="1"/>
                  </a:lnTo>
                  <a:lnTo>
                    <a:pt x="706" y="1"/>
                  </a:lnTo>
                  <a:lnTo>
                    <a:pt x="706" y="2"/>
                  </a:lnTo>
                  <a:lnTo>
                    <a:pt x="706" y="2"/>
                  </a:lnTo>
                  <a:lnTo>
                    <a:pt x="706" y="3"/>
                  </a:lnTo>
                  <a:lnTo>
                    <a:pt x="705" y="3"/>
                  </a:lnTo>
                  <a:lnTo>
                    <a:pt x="705" y="4"/>
                  </a:lnTo>
                  <a:lnTo>
                    <a:pt x="680" y="4"/>
                  </a:lnTo>
                  <a:lnTo>
                    <a:pt x="679" y="3"/>
                  </a:lnTo>
                  <a:lnTo>
                    <a:pt x="679" y="3"/>
                  </a:lnTo>
                  <a:lnTo>
                    <a:pt x="678" y="2"/>
                  </a:lnTo>
                  <a:lnTo>
                    <a:pt x="678" y="2"/>
                  </a:lnTo>
                  <a:lnTo>
                    <a:pt x="678" y="1"/>
                  </a:lnTo>
                  <a:lnTo>
                    <a:pt x="679" y="1"/>
                  </a:lnTo>
                  <a:lnTo>
                    <a:pt x="679" y="0"/>
                  </a:lnTo>
                  <a:lnTo>
                    <a:pt x="680" y="0"/>
                  </a:lnTo>
                  <a:lnTo>
                    <a:pt x="680" y="0"/>
                  </a:lnTo>
                  <a:close/>
                  <a:moveTo>
                    <a:pt x="722" y="0"/>
                  </a:moveTo>
                  <a:lnTo>
                    <a:pt x="747" y="0"/>
                  </a:lnTo>
                  <a:lnTo>
                    <a:pt x="748" y="0"/>
                  </a:lnTo>
                  <a:lnTo>
                    <a:pt x="748" y="1"/>
                  </a:lnTo>
                  <a:lnTo>
                    <a:pt x="749" y="1"/>
                  </a:lnTo>
                  <a:lnTo>
                    <a:pt x="749" y="2"/>
                  </a:lnTo>
                  <a:lnTo>
                    <a:pt x="749" y="2"/>
                  </a:lnTo>
                  <a:lnTo>
                    <a:pt x="748" y="3"/>
                  </a:lnTo>
                  <a:lnTo>
                    <a:pt x="748" y="3"/>
                  </a:lnTo>
                  <a:lnTo>
                    <a:pt x="747" y="4"/>
                  </a:lnTo>
                  <a:lnTo>
                    <a:pt x="722" y="4"/>
                  </a:lnTo>
                  <a:lnTo>
                    <a:pt x="721" y="3"/>
                  </a:lnTo>
                  <a:lnTo>
                    <a:pt x="721" y="3"/>
                  </a:lnTo>
                  <a:lnTo>
                    <a:pt x="721" y="2"/>
                  </a:lnTo>
                  <a:lnTo>
                    <a:pt x="721" y="2"/>
                  </a:lnTo>
                  <a:lnTo>
                    <a:pt x="721" y="1"/>
                  </a:lnTo>
                  <a:lnTo>
                    <a:pt x="721" y="1"/>
                  </a:lnTo>
                  <a:lnTo>
                    <a:pt x="721" y="0"/>
                  </a:lnTo>
                  <a:lnTo>
                    <a:pt x="722" y="0"/>
                  </a:lnTo>
                  <a:lnTo>
                    <a:pt x="722" y="0"/>
                  </a:lnTo>
                  <a:close/>
                  <a:moveTo>
                    <a:pt x="765" y="0"/>
                  </a:moveTo>
                  <a:lnTo>
                    <a:pt x="790" y="0"/>
                  </a:lnTo>
                  <a:lnTo>
                    <a:pt x="790" y="0"/>
                  </a:lnTo>
                  <a:lnTo>
                    <a:pt x="791" y="1"/>
                  </a:lnTo>
                  <a:lnTo>
                    <a:pt x="791" y="2"/>
                  </a:lnTo>
                  <a:lnTo>
                    <a:pt x="791" y="3"/>
                  </a:lnTo>
                  <a:lnTo>
                    <a:pt x="790" y="3"/>
                  </a:lnTo>
                  <a:lnTo>
                    <a:pt x="790" y="4"/>
                  </a:lnTo>
                  <a:lnTo>
                    <a:pt x="765" y="4"/>
                  </a:lnTo>
                  <a:lnTo>
                    <a:pt x="764" y="3"/>
                  </a:lnTo>
                  <a:lnTo>
                    <a:pt x="763" y="3"/>
                  </a:lnTo>
                  <a:lnTo>
                    <a:pt x="763" y="2"/>
                  </a:lnTo>
                  <a:lnTo>
                    <a:pt x="763" y="2"/>
                  </a:lnTo>
                  <a:lnTo>
                    <a:pt x="763" y="1"/>
                  </a:lnTo>
                  <a:lnTo>
                    <a:pt x="763" y="1"/>
                  </a:lnTo>
                  <a:lnTo>
                    <a:pt x="764" y="0"/>
                  </a:lnTo>
                  <a:lnTo>
                    <a:pt x="765" y="0"/>
                  </a:lnTo>
                  <a:lnTo>
                    <a:pt x="765" y="0"/>
                  </a:lnTo>
                  <a:close/>
                  <a:moveTo>
                    <a:pt x="807" y="0"/>
                  </a:moveTo>
                  <a:lnTo>
                    <a:pt x="832" y="0"/>
                  </a:lnTo>
                  <a:lnTo>
                    <a:pt x="833" y="0"/>
                  </a:lnTo>
                  <a:lnTo>
                    <a:pt x="833" y="1"/>
                  </a:lnTo>
                  <a:lnTo>
                    <a:pt x="833" y="1"/>
                  </a:lnTo>
                  <a:lnTo>
                    <a:pt x="834" y="2"/>
                  </a:lnTo>
                  <a:lnTo>
                    <a:pt x="833" y="2"/>
                  </a:lnTo>
                  <a:lnTo>
                    <a:pt x="833" y="3"/>
                  </a:lnTo>
                  <a:lnTo>
                    <a:pt x="833" y="3"/>
                  </a:lnTo>
                  <a:lnTo>
                    <a:pt x="832" y="4"/>
                  </a:lnTo>
                  <a:lnTo>
                    <a:pt x="807" y="4"/>
                  </a:lnTo>
                  <a:lnTo>
                    <a:pt x="806" y="3"/>
                  </a:lnTo>
                  <a:lnTo>
                    <a:pt x="806" y="3"/>
                  </a:lnTo>
                  <a:lnTo>
                    <a:pt x="805" y="2"/>
                  </a:lnTo>
                  <a:lnTo>
                    <a:pt x="805" y="2"/>
                  </a:lnTo>
                  <a:lnTo>
                    <a:pt x="805" y="1"/>
                  </a:lnTo>
                  <a:lnTo>
                    <a:pt x="806" y="1"/>
                  </a:lnTo>
                  <a:lnTo>
                    <a:pt x="806" y="0"/>
                  </a:lnTo>
                  <a:lnTo>
                    <a:pt x="807" y="0"/>
                  </a:lnTo>
                  <a:lnTo>
                    <a:pt x="807" y="0"/>
                  </a:lnTo>
                  <a:close/>
                  <a:moveTo>
                    <a:pt x="849" y="0"/>
                  </a:moveTo>
                  <a:lnTo>
                    <a:pt x="873" y="0"/>
                  </a:lnTo>
                  <a:lnTo>
                    <a:pt x="875" y="0"/>
                  </a:lnTo>
                  <a:lnTo>
                    <a:pt x="876" y="1"/>
                  </a:lnTo>
                  <a:lnTo>
                    <a:pt x="876" y="1"/>
                  </a:lnTo>
                  <a:lnTo>
                    <a:pt x="876" y="2"/>
                  </a:lnTo>
                  <a:lnTo>
                    <a:pt x="876" y="2"/>
                  </a:lnTo>
                  <a:lnTo>
                    <a:pt x="876" y="3"/>
                  </a:lnTo>
                  <a:lnTo>
                    <a:pt x="875" y="3"/>
                  </a:lnTo>
                  <a:lnTo>
                    <a:pt x="873" y="4"/>
                  </a:lnTo>
                  <a:lnTo>
                    <a:pt x="849" y="4"/>
                  </a:lnTo>
                  <a:lnTo>
                    <a:pt x="849" y="3"/>
                  </a:lnTo>
                  <a:lnTo>
                    <a:pt x="848" y="3"/>
                  </a:lnTo>
                  <a:lnTo>
                    <a:pt x="848" y="2"/>
                  </a:lnTo>
                  <a:lnTo>
                    <a:pt x="848" y="2"/>
                  </a:lnTo>
                  <a:lnTo>
                    <a:pt x="848" y="1"/>
                  </a:lnTo>
                  <a:lnTo>
                    <a:pt x="848" y="1"/>
                  </a:lnTo>
                  <a:lnTo>
                    <a:pt x="849" y="0"/>
                  </a:lnTo>
                  <a:lnTo>
                    <a:pt x="849" y="0"/>
                  </a:lnTo>
                  <a:lnTo>
                    <a:pt x="849" y="0"/>
                  </a:lnTo>
                  <a:close/>
                  <a:moveTo>
                    <a:pt x="892" y="0"/>
                  </a:moveTo>
                  <a:lnTo>
                    <a:pt x="917" y="0"/>
                  </a:lnTo>
                  <a:lnTo>
                    <a:pt x="917" y="0"/>
                  </a:lnTo>
                  <a:lnTo>
                    <a:pt x="918" y="1"/>
                  </a:lnTo>
                  <a:lnTo>
                    <a:pt x="918" y="1"/>
                  </a:lnTo>
                  <a:lnTo>
                    <a:pt x="918" y="2"/>
                  </a:lnTo>
                  <a:lnTo>
                    <a:pt x="918" y="2"/>
                  </a:lnTo>
                  <a:lnTo>
                    <a:pt x="918" y="3"/>
                  </a:lnTo>
                  <a:lnTo>
                    <a:pt x="917" y="3"/>
                  </a:lnTo>
                  <a:lnTo>
                    <a:pt x="917" y="4"/>
                  </a:lnTo>
                  <a:lnTo>
                    <a:pt x="892" y="4"/>
                  </a:lnTo>
                  <a:lnTo>
                    <a:pt x="891" y="3"/>
                  </a:lnTo>
                  <a:lnTo>
                    <a:pt x="891" y="3"/>
                  </a:lnTo>
                  <a:lnTo>
                    <a:pt x="890" y="2"/>
                  </a:lnTo>
                  <a:lnTo>
                    <a:pt x="890" y="2"/>
                  </a:lnTo>
                  <a:lnTo>
                    <a:pt x="890" y="1"/>
                  </a:lnTo>
                  <a:lnTo>
                    <a:pt x="891" y="1"/>
                  </a:lnTo>
                  <a:lnTo>
                    <a:pt x="891" y="0"/>
                  </a:lnTo>
                  <a:lnTo>
                    <a:pt x="892" y="0"/>
                  </a:lnTo>
                  <a:lnTo>
                    <a:pt x="892" y="0"/>
                  </a:lnTo>
                  <a:close/>
                  <a:moveTo>
                    <a:pt x="934" y="0"/>
                  </a:moveTo>
                  <a:lnTo>
                    <a:pt x="959" y="0"/>
                  </a:lnTo>
                  <a:lnTo>
                    <a:pt x="960" y="0"/>
                  </a:lnTo>
                  <a:lnTo>
                    <a:pt x="960" y="1"/>
                  </a:lnTo>
                  <a:lnTo>
                    <a:pt x="961" y="1"/>
                  </a:lnTo>
                  <a:lnTo>
                    <a:pt x="961" y="2"/>
                  </a:lnTo>
                  <a:lnTo>
                    <a:pt x="961" y="2"/>
                  </a:lnTo>
                  <a:lnTo>
                    <a:pt x="960" y="3"/>
                  </a:lnTo>
                  <a:lnTo>
                    <a:pt x="960" y="3"/>
                  </a:lnTo>
                  <a:lnTo>
                    <a:pt x="959" y="4"/>
                  </a:lnTo>
                  <a:lnTo>
                    <a:pt x="934" y="4"/>
                  </a:lnTo>
                  <a:lnTo>
                    <a:pt x="934" y="3"/>
                  </a:lnTo>
                  <a:lnTo>
                    <a:pt x="933" y="3"/>
                  </a:lnTo>
                  <a:lnTo>
                    <a:pt x="933" y="2"/>
                  </a:lnTo>
                  <a:lnTo>
                    <a:pt x="933" y="2"/>
                  </a:lnTo>
                  <a:lnTo>
                    <a:pt x="933" y="1"/>
                  </a:lnTo>
                  <a:lnTo>
                    <a:pt x="933" y="1"/>
                  </a:lnTo>
                  <a:lnTo>
                    <a:pt x="934" y="0"/>
                  </a:lnTo>
                  <a:lnTo>
                    <a:pt x="934" y="0"/>
                  </a:lnTo>
                  <a:lnTo>
                    <a:pt x="934" y="0"/>
                  </a:lnTo>
                  <a:close/>
                  <a:moveTo>
                    <a:pt x="977" y="0"/>
                  </a:moveTo>
                  <a:lnTo>
                    <a:pt x="1002" y="0"/>
                  </a:lnTo>
                  <a:lnTo>
                    <a:pt x="1002" y="0"/>
                  </a:lnTo>
                  <a:lnTo>
                    <a:pt x="1003" y="1"/>
                  </a:lnTo>
                  <a:lnTo>
                    <a:pt x="1003" y="1"/>
                  </a:lnTo>
                  <a:lnTo>
                    <a:pt x="1003" y="2"/>
                  </a:lnTo>
                  <a:lnTo>
                    <a:pt x="1003" y="2"/>
                  </a:lnTo>
                  <a:lnTo>
                    <a:pt x="1003" y="3"/>
                  </a:lnTo>
                  <a:lnTo>
                    <a:pt x="1002" y="3"/>
                  </a:lnTo>
                  <a:lnTo>
                    <a:pt x="1002" y="4"/>
                  </a:lnTo>
                  <a:lnTo>
                    <a:pt x="977" y="4"/>
                  </a:lnTo>
                  <a:lnTo>
                    <a:pt x="976" y="3"/>
                  </a:lnTo>
                  <a:lnTo>
                    <a:pt x="975" y="3"/>
                  </a:lnTo>
                  <a:lnTo>
                    <a:pt x="975" y="2"/>
                  </a:lnTo>
                  <a:lnTo>
                    <a:pt x="975" y="2"/>
                  </a:lnTo>
                  <a:lnTo>
                    <a:pt x="975" y="1"/>
                  </a:lnTo>
                  <a:lnTo>
                    <a:pt x="975" y="1"/>
                  </a:lnTo>
                  <a:lnTo>
                    <a:pt x="976" y="0"/>
                  </a:lnTo>
                  <a:lnTo>
                    <a:pt x="977" y="0"/>
                  </a:lnTo>
                  <a:lnTo>
                    <a:pt x="977" y="0"/>
                  </a:lnTo>
                  <a:close/>
                  <a:moveTo>
                    <a:pt x="1019" y="0"/>
                  </a:moveTo>
                  <a:lnTo>
                    <a:pt x="1044" y="0"/>
                  </a:lnTo>
                  <a:lnTo>
                    <a:pt x="1045" y="0"/>
                  </a:lnTo>
                  <a:lnTo>
                    <a:pt x="1045" y="1"/>
                  </a:lnTo>
                  <a:lnTo>
                    <a:pt x="1045" y="1"/>
                  </a:lnTo>
                  <a:lnTo>
                    <a:pt x="1046" y="2"/>
                  </a:lnTo>
                  <a:lnTo>
                    <a:pt x="1045" y="2"/>
                  </a:lnTo>
                  <a:lnTo>
                    <a:pt x="1045" y="3"/>
                  </a:lnTo>
                  <a:lnTo>
                    <a:pt x="1045" y="3"/>
                  </a:lnTo>
                  <a:lnTo>
                    <a:pt x="1044" y="4"/>
                  </a:lnTo>
                  <a:lnTo>
                    <a:pt x="1019" y="4"/>
                  </a:lnTo>
                  <a:lnTo>
                    <a:pt x="1018" y="3"/>
                  </a:lnTo>
                  <a:lnTo>
                    <a:pt x="1018" y="3"/>
                  </a:lnTo>
                  <a:lnTo>
                    <a:pt x="1017" y="2"/>
                  </a:lnTo>
                  <a:lnTo>
                    <a:pt x="1017" y="2"/>
                  </a:lnTo>
                  <a:lnTo>
                    <a:pt x="1017" y="1"/>
                  </a:lnTo>
                  <a:lnTo>
                    <a:pt x="1018" y="1"/>
                  </a:lnTo>
                  <a:lnTo>
                    <a:pt x="1018" y="0"/>
                  </a:lnTo>
                  <a:lnTo>
                    <a:pt x="1019" y="0"/>
                  </a:lnTo>
                  <a:lnTo>
                    <a:pt x="1019" y="0"/>
                  </a:lnTo>
                  <a:close/>
                  <a:moveTo>
                    <a:pt x="1054" y="4"/>
                  </a:moveTo>
                  <a:lnTo>
                    <a:pt x="1030" y="4"/>
                  </a:lnTo>
                  <a:lnTo>
                    <a:pt x="1028" y="3"/>
                  </a:lnTo>
                  <a:lnTo>
                    <a:pt x="1028" y="3"/>
                  </a:lnTo>
                  <a:lnTo>
                    <a:pt x="1027" y="2"/>
                  </a:lnTo>
                  <a:lnTo>
                    <a:pt x="1027" y="2"/>
                  </a:lnTo>
                  <a:lnTo>
                    <a:pt x="1027" y="1"/>
                  </a:lnTo>
                  <a:lnTo>
                    <a:pt x="1028" y="1"/>
                  </a:lnTo>
                  <a:lnTo>
                    <a:pt x="1028" y="0"/>
                  </a:lnTo>
                  <a:lnTo>
                    <a:pt x="1030" y="0"/>
                  </a:lnTo>
                  <a:lnTo>
                    <a:pt x="1054" y="0"/>
                  </a:lnTo>
                  <a:lnTo>
                    <a:pt x="1054" y="0"/>
                  </a:lnTo>
                  <a:lnTo>
                    <a:pt x="1055" y="1"/>
                  </a:lnTo>
                  <a:lnTo>
                    <a:pt x="1055" y="1"/>
                  </a:lnTo>
                  <a:lnTo>
                    <a:pt x="1056" y="2"/>
                  </a:lnTo>
                  <a:lnTo>
                    <a:pt x="1055" y="2"/>
                  </a:lnTo>
                  <a:lnTo>
                    <a:pt x="1055" y="3"/>
                  </a:lnTo>
                  <a:lnTo>
                    <a:pt x="1054" y="3"/>
                  </a:lnTo>
                  <a:lnTo>
                    <a:pt x="1054" y="4"/>
                  </a:lnTo>
                  <a:lnTo>
                    <a:pt x="1054" y="4"/>
                  </a:lnTo>
                  <a:close/>
                  <a:moveTo>
                    <a:pt x="1011" y="4"/>
                  </a:moveTo>
                  <a:lnTo>
                    <a:pt x="988" y="4"/>
                  </a:lnTo>
                  <a:lnTo>
                    <a:pt x="986" y="3"/>
                  </a:lnTo>
                  <a:lnTo>
                    <a:pt x="985" y="3"/>
                  </a:lnTo>
                  <a:lnTo>
                    <a:pt x="985" y="2"/>
                  </a:lnTo>
                  <a:lnTo>
                    <a:pt x="985" y="2"/>
                  </a:lnTo>
                  <a:lnTo>
                    <a:pt x="985" y="1"/>
                  </a:lnTo>
                  <a:lnTo>
                    <a:pt x="985" y="1"/>
                  </a:lnTo>
                  <a:lnTo>
                    <a:pt x="986" y="0"/>
                  </a:lnTo>
                  <a:lnTo>
                    <a:pt x="988" y="0"/>
                  </a:lnTo>
                  <a:lnTo>
                    <a:pt x="1011" y="0"/>
                  </a:lnTo>
                  <a:lnTo>
                    <a:pt x="1012" y="0"/>
                  </a:lnTo>
                  <a:lnTo>
                    <a:pt x="1013" y="1"/>
                  </a:lnTo>
                  <a:lnTo>
                    <a:pt x="1013" y="1"/>
                  </a:lnTo>
                  <a:lnTo>
                    <a:pt x="1013" y="2"/>
                  </a:lnTo>
                  <a:lnTo>
                    <a:pt x="1013" y="2"/>
                  </a:lnTo>
                  <a:lnTo>
                    <a:pt x="1013" y="3"/>
                  </a:lnTo>
                  <a:lnTo>
                    <a:pt x="1012" y="3"/>
                  </a:lnTo>
                  <a:lnTo>
                    <a:pt x="1011" y="4"/>
                  </a:lnTo>
                  <a:lnTo>
                    <a:pt x="1011" y="4"/>
                  </a:lnTo>
                  <a:close/>
                  <a:moveTo>
                    <a:pt x="969" y="4"/>
                  </a:moveTo>
                  <a:lnTo>
                    <a:pt x="945" y="4"/>
                  </a:lnTo>
                  <a:lnTo>
                    <a:pt x="943" y="3"/>
                  </a:lnTo>
                  <a:lnTo>
                    <a:pt x="943" y="3"/>
                  </a:lnTo>
                  <a:lnTo>
                    <a:pt x="942" y="2"/>
                  </a:lnTo>
                  <a:lnTo>
                    <a:pt x="942" y="2"/>
                  </a:lnTo>
                  <a:lnTo>
                    <a:pt x="942" y="1"/>
                  </a:lnTo>
                  <a:lnTo>
                    <a:pt x="943" y="1"/>
                  </a:lnTo>
                  <a:lnTo>
                    <a:pt x="943" y="0"/>
                  </a:lnTo>
                  <a:lnTo>
                    <a:pt x="945" y="0"/>
                  </a:lnTo>
                  <a:lnTo>
                    <a:pt x="969" y="0"/>
                  </a:lnTo>
                  <a:lnTo>
                    <a:pt x="970" y="0"/>
                  </a:lnTo>
                  <a:lnTo>
                    <a:pt x="970" y="1"/>
                  </a:lnTo>
                  <a:lnTo>
                    <a:pt x="970" y="1"/>
                  </a:lnTo>
                  <a:lnTo>
                    <a:pt x="971" y="2"/>
                  </a:lnTo>
                  <a:lnTo>
                    <a:pt x="970" y="2"/>
                  </a:lnTo>
                  <a:lnTo>
                    <a:pt x="970" y="3"/>
                  </a:lnTo>
                  <a:lnTo>
                    <a:pt x="970" y="3"/>
                  </a:lnTo>
                  <a:lnTo>
                    <a:pt x="969" y="4"/>
                  </a:lnTo>
                  <a:lnTo>
                    <a:pt x="969" y="4"/>
                  </a:lnTo>
                  <a:close/>
                  <a:moveTo>
                    <a:pt x="927" y="4"/>
                  </a:moveTo>
                  <a:lnTo>
                    <a:pt x="903" y="4"/>
                  </a:lnTo>
                  <a:lnTo>
                    <a:pt x="901" y="3"/>
                  </a:lnTo>
                  <a:lnTo>
                    <a:pt x="900" y="3"/>
                  </a:lnTo>
                  <a:lnTo>
                    <a:pt x="900" y="2"/>
                  </a:lnTo>
                  <a:lnTo>
                    <a:pt x="900" y="2"/>
                  </a:lnTo>
                  <a:lnTo>
                    <a:pt x="900" y="1"/>
                  </a:lnTo>
                  <a:lnTo>
                    <a:pt x="900" y="1"/>
                  </a:lnTo>
                  <a:lnTo>
                    <a:pt x="901" y="0"/>
                  </a:lnTo>
                  <a:lnTo>
                    <a:pt x="903" y="0"/>
                  </a:lnTo>
                  <a:lnTo>
                    <a:pt x="927" y="0"/>
                  </a:lnTo>
                  <a:lnTo>
                    <a:pt x="927" y="0"/>
                  </a:lnTo>
                  <a:lnTo>
                    <a:pt x="928" y="1"/>
                  </a:lnTo>
                  <a:lnTo>
                    <a:pt x="928" y="1"/>
                  </a:lnTo>
                  <a:lnTo>
                    <a:pt x="928" y="2"/>
                  </a:lnTo>
                  <a:lnTo>
                    <a:pt x="928" y="2"/>
                  </a:lnTo>
                  <a:lnTo>
                    <a:pt x="928" y="3"/>
                  </a:lnTo>
                  <a:lnTo>
                    <a:pt x="927" y="3"/>
                  </a:lnTo>
                  <a:lnTo>
                    <a:pt x="927" y="4"/>
                  </a:lnTo>
                  <a:lnTo>
                    <a:pt x="927" y="4"/>
                  </a:lnTo>
                  <a:close/>
                  <a:moveTo>
                    <a:pt x="884" y="4"/>
                  </a:moveTo>
                  <a:lnTo>
                    <a:pt x="860" y="4"/>
                  </a:lnTo>
                  <a:lnTo>
                    <a:pt x="860" y="3"/>
                  </a:lnTo>
                  <a:lnTo>
                    <a:pt x="858" y="3"/>
                  </a:lnTo>
                  <a:lnTo>
                    <a:pt x="858" y="2"/>
                  </a:lnTo>
                  <a:lnTo>
                    <a:pt x="858" y="2"/>
                  </a:lnTo>
                  <a:lnTo>
                    <a:pt x="858" y="1"/>
                  </a:lnTo>
                  <a:lnTo>
                    <a:pt x="858" y="1"/>
                  </a:lnTo>
                  <a:lnTo>
                    <a:pt x="860" y="0"/>
                  </a:lnTo>
                  <a:lnTo>
                    <a:pt x="860" y="0"/>
                  </a:lnTo>
                  <a:lnTo>
                    <a:pt x="884" y="0"/>
                  </a:lnTo>
                  <a:lnTo>
                    <a:pt x="885" y="0"/>
                  </a:lnTo>
                  <a:lnTo>
                    <a:pt x="885" y="1"/>
                  </a:lnTo>
                  <a:lnTo>
                    <a:pt x="886" y="1"/>
                  </a:lnTo>
                  <a:lnTo>
                    <a:pt x="886" y="2"/>
                  </a:lnTo>
                  <a:lnTo>
                    <a:pt x="886" y="2"/>
                  </a:lnTo>
                  <a:lnTo>
                    <a:pt x="885" y="3"/>
                  </a:lnTo>
                  <a:lnTo>
                    <a:pt x="885" y="3"/>
                  </a:lnTo>
                  <a:lnTo>
                    <a:pt x="884" y="4"/>
                  </a:lnTo>
                  <a:lnTo>
                    <a:pt x="884" y="4"/>
                  </a:lnTo>
                  <a:close/>
                  <a:moveTo>
                    <a:pt x="842" y="4"/>
                  </a:moveTo>
                  <a:lnTo>
                    <a:pt x="818" y="4"/>
                  </a:lnTo>
                  <a:lnTo>
                    <a:pt x="816" y="3"/>
                  </a:lnTo>
                  <a:lnTo>
                    <a:pt x="816" y="3"/>
                  </a:lnTo>
                  <a:lnTo>
                    <a:pt x="815" y="2"/>
                  </a:lnTo>
                  <a:lnTo>
                    <a:pt x="815" y="2"/>
                  </a:lnTo>
                  <a:lnTo>
                    <a:pt x="815" y="1"/>
                  </a:lnTo>
                  <a:lnTo>
                    <a:pt x="816" y="1"/>
                  </a:lnTo>
                  <a:lnTo>
                    <a:pt x="816" y="0"/>
                  </a:lnTo>
                  <a:lnTo>
                    <a:pt x="818" y="0"/>
                  </a:lnTo>
                  <a:lnTo>
                    <a:pt x="842" y="0"/>
                  </a:lnTo>
                  <a:lnTo>
                    <a:pt x="842" y="0"/>
                  </a:lnTo>
                  <a:lnTo>
                    <a:pt x="843" y="1"/>
                  </a:lnTo>
                  <a:lnTo>
                    <a:pt x="843" y="1"/>
                  </a:lnTo>
                  <a:lnTo>
                    <a:pt x="844" y="2"/>
                  </a:lnTo>
                  <a:lnTo>
                    <a:pt x="843" y="2"/>
                  </a:lnTo>
                  <a:lnTo>
                    <a:pt x="843" y="3"/>
                  </a:lnTo>
                  <a:lnTo>
                    <a:pt x="842" y="3"/>
                  </a:lnTo>
                  <a:lnTo>
                    <a:pt x="842" y="4"/>
                  </a:lnTo>
                  <a:lnTo>
                    <a:pt x="842" y="4"/>
                  </a:lnTo>
                  <a:close/>
                  <a:moveTo>
                    <a:pt x="799" y="4"/>
                  </a:moveTo>
                  <a:lnTo>
                    <a:pt x="774" y="4"/>
                  </a:lnTo>
                  <a:lnTo>
                    <a:pt x="774" y="3"/>
                  </a:lnTo>
                  <a:lnTo>
                    <a:pt x="773" y="3"/>
                  </a:lnTo>
                  <a:lnTo>
                    <a:pt x="773" y="2"/>
                  </a:lnTo>
                  <a:lnTo>
                    <a:pt x="773" y="2"/>
                  </a:lnTo>
                  <a:lnTo>
                    <a:pt x="773" y="1"/>
                  </a:lnTo>
                  <a:lnTo>
                    <a:pt x="773" y="1"/>
                  </a:lnTo>
                  <a:lnTo>
                    <a:pt x="774" y="0"/>
                  </a:lnTo>
                  <a:lnTo>
                    <a:pt x="774" y="0"/>
                  </a:lnTo>
                  <a:lnTo>
                    <a:pt x="799" y="0"/>
                  </a:lnTo>
                  <a:lnTo>
                    <a:pt x="800" y="0"/>
                  </a:lnTo>
                  <a:lnTo>
                    <a:pt x="801" y="1"/>
                  </a:lnTo>
                  <a:lnTo>
                    <a:pt x="801" y="1"/>
                  </a:lnTo>
                  <a:lnTo>
                    <a:pt x="801" y="2"/>
                  </a:lnTo>
                  <a:lnTo>
                    <a:pt x="801" y="2"/>
                  </a:lnTo>
                  <a:lnTo>
                    <a:pt x="801" y="3"/>
                  </a:lnTo>
                  <a:lnTo>
                    <a:pt x="800" y="3"/>
                  </a:lnTo>
                  <a:lnTo>
                    <a:pt x="799" y="4"/>
                  </a:lnTo>
                  <a:lnTo>
                    <a:pt x="799" y="4"/>
                  </a:lnTo>
                  <a:close/>
                  <a:moveTo>
                    <a:pt x="757" y="4"/>
                  </a:moveTo>
                  <a:lnTo>
                    <a:pt x="733" y="4"/>
                  </a:lnTo>
                  <a:lnTo>
                    <a:pt x="731" y="3"/>
                  </a:lnTo>
                  <a:lnTo>
                    <a:pt x="731" y="3"/>
                  </a:lnTo>
                  <a:lnTo>
                    <a:pt x="730" y="2"/>
                  </a:lnTo>
                  <a:lnTo>
                    <a:pt x="730" y="2"/>
                  </a:lnTo>
                  <a:lnTo>
                    <a:pt x="730" y="1"/>
                  </a:lnTo>
                  <a:lnTo>
                    <a:pt x="731" y="1"/>
                  </a:lnTo>
                  <a:lnTo>
                    <a:pt x="731" y="0"/>
                  </a:lnTo>
                  <a:lnTo>
                    <a:pt x="733" y="0"/>
                  </a:lnTo>
                  <a:lnTo>
                    <a:pt x="757" y="0"/>
                  </a:lnTo>
                  <a:lnTo>
                    <a:pt x="758" y="0"/>
                  </a:lnTo>
                  <a:lnTo>
                    <a:pt x="758" y="1"/>
                  </a:lnTo>
                  <a:lnTo>
                    <a:pt x="758" y="1"/>
                  </a:lnTo>
                  <a:lnTo>
                    <a:pt x="759" y="2"/>
                  </a:lnTo>
                  <a:lnTo>
                    <a:pt x="758" y="2"/>
                  </a:lnTo>
                  <a:lnTo>
                    <a:pt x="758" y="3"/>
                  </a:lnTo>
                  <a:lnTo>
                    <a:pt x="758" y="3"/>
                  </a:lnTo>
                  <a:lnTo>
                    <a:pt x="757" y="4"/>
                  </a:lnTo>
                  <a:lnTo>
                    <a:pt x="757" y="4"/>
                  </a:lnTo>
                  <a:close/>
                  <a:moveTo>
                    <a:pt x="715" y="4"/>
                  </a:moveTo>
                  <a:lnTo>
                    <a:pt x="691" y="4"/>
                  </a:lnTo>
                  <a:lnTo>
                    <a:pt x="689" y="3"/>
                  </a:lnTo>
                  <a:lnTo>
                    <a:pt x="688" y="3"/>
                  </a:lnTo>
                  <a:lnTo>
                    <a:pt x="688" y="2"/>
                  </a:lnTo>
                  <a:lnTo>
                    <a:pt x="688" y="1"/>
                  </a:lnTo>
                  <a:lnTo>
                    <a:pt x="689" y="0"/>
                  </a:lnTo>
                  <a:lnTo>
                    <a:pt x="691" y="0"/>
                  </a:lnTo>
                  <a:lnTo>
                    <a:pt x="715" y="0"/>
                  </a:lnTo>
                  <a:lnTo>
                    <a:pt x="715" y="0"/>
                  </a:lnTo>
                  <a:lnTo>
                    <a:pt x="716" y="1"/>
                  </a:lnTo>
                  <a:lnTo>
                    <a:pt x="716" y="1"/>
                  </a:lnTo>
                  <a:lnTo>
                    <a:pt x="716" y="2"/>
                  </a:lnTo>
                  <a:lnTo>
                    <a:pt x="716" y="2"/>
                  </a:lnTo>
                  <a:lnTo>
                    <a:pt x="716" y="3"/>
                  </a:lnTo>
                  <a:lnTo>
                    <a:pt x="715" y="3"/>
                  </a:lnTo>
                  <a:lnTo>
                    <a:pt x="715" y="4"/>
                  </a:lnTo>
                  <a:lnTo>
                    <a:pt x="715" y="4"/>
                  </a:lnTo>
                  <a:close/>
                  <a:moveTo>
                    <a:pt x="672" y="4"/>
                  </a:moveTo>
                  <a:lnTo>
                    <a:pt x="648" y="4"/>
                  </a:lnTo>
                  <a:lnTo>
                    <a:pt x="646" y="3"/>
                  </a:lnTo>
                  <a:lnTo>
                    <a:pt x="646" y="3"/>
                  </a:lnTo>
                  <a:lnTo>
                    <a:pt x="646" y="2"/>
                  </a:lnTo>
                  <a:lnTo>
                    <a:pt x="646" y="2"/>
                  </a:lnTo>
                  <a:lnTo>
                    <a:pt x="646" y="1"/>
                  </a:lnTo>
                  <a:lnTo>
                    <a:pt x="646" y="1"/>
                  </a:lnTo>
                  <a:lnTo>
                    <a:pt x="646" y="0"/>
                  </a:lnTo>
                  <a:lnTo>
                    <a:pt x="648" y="0"/>
                  </a:lnTo>
                  <a:lnTo>
                    <a:pt x="672" y="0"/>
                  </a:lnTo>
                  <a:lnTo>
                    <a:pt x="673" y="0"/>
                  </a:lnTo>
                  <a:lnTo>
                    <a:pt x="673" y="1"/>
                  </a:lnTo>
                  <a:lnTo>
                    <a:pt x="674" y="1"/>
                  </a:lnTo>
                  <a:lnTo>
                    <a:pt x="674" y="2"/>
                  </a:lnTo>
                  <a:lnTo>
                    <a:pt x="674" y="2"/>
                  </a:lnTo>
                  <a:lnTo>
                    <a:pt x="673" y="3"/>
                  </a:lnTo>
                  <a:lnTo>
                    <a:pt x="673" y="3"/>
                  </a:lnTo>
                  <a:lnTo>
                    <a:pt x="672" y="4"/>
                  </a:lnTo>
                  <a:lnTo>
                    <a:pt x="672" y="4"/>
                  </a:lnTo>
                  <a:close/>
                  <a:moveTo>
                    <a:pt x="630" y="4"/>
                  </a:moveTo>
                  <a:lnTo>
                    <a:pt x="606" y="4"/>
                  </a:lnTo>
                  <a:lnTo>
                    <a:pt x="604" y="3"/>
                  </a:lnTo>
                  <a:lnTo>
                    <a:pt x="604" y="3"/>
                  </a:lnTo>
                  <a:lnTo>
                    <a:pt x="603" y="2"/>
                  </a:lnTo>
                  <a:lnTo>
                    <a:pt x="603" y="2"/>
                  </a:lnTo>
                  <a:lnTo>
                    <a:pt x="603" y="1"/>
                  </a:lnTo>
                  <a:lnTo>
                    <a:pt x="604" y="1"/>
                  </a:lnTo>
                  <a:lnTo>
                    <a:pt x="604" y="0"/>
                  </a:lnTo>
                  <a:lnTo>
                    <a:pt x="606" y="0"/>
                  </a:lnTo>
                  <a:lnTo>
                    <a:pt x="630" y="0"/>
                  </a:lnTo>
                  <a:lnTo>
                    <a:pt x="630" y="0"/>
                  </a:lnTo>
                  <a:lnTo>
                    <a:pt x="631" y="1"/>
                  </a:lnTo>
                  <a:lnTo>
                    <a:pt x="631" y="1"/>
                  </a:lnTo>
                  <a:lnTo>
                    <a:pt x="631" y="2"/>
                  </a:lnTo>
                  <a:lnTo>
                    <a:pt x="631" y="2"/>
                  </a:lnTo>
                  <a:lnTo>
                    <a:pt x="631" y="3"/>
                  </a:lnTo>
                  <a:lnTo>
                    <a:pt x="630" y="3"/>
                  </a:lnTo>
                  <a:lnTo>
                    <a:pt x="630" y="4"/>
                  </a:lnTo>
                  <a:lnTo>
                    <a:pt x="630" y="4"/>
                  </a:lnTo>
                  <a:close/>
                  <a:moveTo>
                    <a:pt x="587" y="4"/>
                  </a:moveTo>
                  <a:lnTo>
                    <a:pt x="563" y="4"/>
                  </a:lnTo>
                  <a:lnTo>
                    <a:pt x="563" y="3"/>
                  </a:lnTo>
                  <a:lnTo>
                    <a:pt x="561" y="3"/>
                  </a:lnTo>
                  <a:lnTo>
                    <a:pt x="561" y="2"/>
                  </a:lnTo>
                  <a:lnTo>
                    <a:pt x="561" y="2"/>
                  </a:lnTo>
                  <a:lnTo>
                    <a:pt x="561" y="1"/>
                  </a:lnTo>
                  <a:lnTo>
                    <a:pt x="561" y="1"/>
                  </a:lnTo>
                  <a:lnTo>
                    <a:pt x="563" y="0"/>
                  </a:lnTo>
                  <a:lnTo>
                    <a:pt x="563" y="0"/>
                  </a:lnTo>
                  <a:lnTo>
                    <a:pt x="587" y="0"/>
                  </a:lnTo>
                  <a:lnTo>
                    <a:pt x="588" y="0"/>
                  </a:lnTo>
                  <a:lnTo>
                    <a:pt x="589" y="1"/>
                  </a:lnTo>
                  <a:lnTo>
                    <a:pt x="589" y="1"/>
                  </a:lnTo>
                  <a:lnTo>
                    <a:pt x="589" y="2"/>
                  </a:lnTo>
                  <a:lnTo>
                    <a:pt x="589" y="2"/>
                  </a:lnTo>
                  <a:lnTo>
                    <a:pt x="589" y="3"/>
                  </a:lnTo>
                  <a:lnTo>
                    <a:pt x="588" y="3"/>
                  </a:lnTo>
                  <a:lnTo>
                    <a:pt x="587" y="4"/>
                  </a:lnTo>
                  <a:lnTo>
                    <a:pt x="587" y="4"/>
                  </a:lnTo>
                  <a:close/>
                  <a:moveTo>
                    <a:pt x="545" y="4"/>
                  </a:moveTo>
                  <a:lnTo>
                    <a:pt x="521" y="4"/>
                  </a:lnTo>
                  <a:lnTo>
                    <a:pt x="519" y="3"/>
                  </a:lnTo>
                  <a:lnTo>
                    <a:pt x="519" y="3"/>
                  </a:lnTo>
                  <a:lnTo>
                    <a:pt x="518" y="2"/>
                  </a:lnTo>
                  <a:lnTo>
                    <a:pt x="518" y="2"/>
                  </a:lnTo>
                  <a:lnTo>
                    <a:pt x="518" y="1"/>
                  </a:lnTo>
                  <a:lnTo>
                    <a:pt x="519" y="1"/>
                  </a:lnTo>
                  <a:lnTo>
                    <a:pt x="519" y="0"/>
                  </a:lnTo>
                  <a:lnTo>
                    <a:pt x="521" y="0"/>
                  </a:lnTo>
                  <a:lnTo>
                    <a:pt x="545" y="0"/>
                  </a:lnTo>
                  <a:lnTo>
                    <a:pt x="546" y="0"/>
                  </a:lnTo>
                  <a:lnTo>
                    <a:pt x="546" y="1"/>
                  </a:lnTo>
                  <a:lnTo>
                    <a:pt x="546" y="1"/>
                  </a:lnTo>
                  <a:lnTo>
                    <a:pt x="547" y="2"/>
                  </a:lnTo>
                  <a:lnTo>
                    <a:pt x="546" y="2"/>
                  </a:lnTo>
                  <a:lnTo>
                    <a:pt x="546" y="3"/>
                  </a:lnTo>
                  <a:lnTo>
                    <a:pt x="546" y="3"/>
                  </a:lnTo>
                  <a:lnTo>
                    <a:pt x="545" y="4"/>
                  </a:lnTo>
                  <a:lnTo>
                    <a:pt x="545" y="4"/>
                  </a:lnTo>
                  <a:close/>
                  <a:moveTo>
                    <a:pt x="503" y="4"/>
                  </a:moveTo>
                  <a:lnTo>
                    <a:pt x="479" y="4"/>
                  </a:lnTo>
                  <a:lnTo>
                    <a:pt x="477" y="3"/>
                  </a:lnTo>
                  <a:lnTo>
                    <a:pt x="476" y="3"/>
                  </a:lnTo>
                  <a:lnTo>
                    <a:pt x="476" y="2"/>
                  </a:lnTo>
                  <a:lnTo>
                    <a:pt x="476" y="2"/>
                  </a:lnTo>
                  <a:lnTo>
                    <a:pt x="476" y="1"/>
                  </a:lnTo>
                  <a:lnTo>
                    <a:pt x="476" y="1"/>
                  </a:lnTo>
                  <a:lnTo>
                    <a:pt x="477" y="0"/>
                  </a:lnTo>
                  <a:lnTo>
                    <a:pt x="479" y="0"/>
                  </a:lnTo>
                  <a:lnTo>
                    <a:pt x="503" y="0"/>
                  </a:lnTo>
                  <a:lnTo>
                    <a:pt x="503" y="0"/>
                  </a:lnTo>
                  <a:lnTo>
                    <a:pt x="504" y="1"/>
                  </a:lnTo>
                  <a:lnTo>
                    <a:pt x="504" y="2"/>
                  </a:lnTo>
                  <a:lnTo>
                    <a:pt x="504" y="3"/>
                  </a:lnTo>
                  <a:lnTo>
                    <a:pt x="503" y="3"/>
                  </a:lnTo>
                  <a:lnTo>
                    <a:pt x="503" y="4"/>
                  </a:lnTo>
                  <a:lnTo>
                    <a:pt x="503" y="4"/>
                  </a:lnTo>
                  <a:close/>
                  <a:moveTo>
                    <a:pt x="460" y="4"/>
                  </a:moveTo>
                  <a:lnTo>
                    <a:pt x="436" y="4"/>
                  </a:lnTo>
                  <a:lnTo>
                    <a:pt x="434" y="3"/>
                  </a:lnTo>
                  <a:lnTo>
                    <a:pt x="434" y="3"/>
                  </a:lnTo>
                  <a:lnTo>
                    <a:pt x="434" y="2"/>
                  </a:lnTo>
                  <a:lnTo>
                    <a:pt x="434" y="2"/>
                  </a:lnTo>
                  <a:lnTo>
                    <a:pt x="434" y="1"/>
                  </a:lnTo>
                  <a:lnTo>
                    <a:pt x="434" y="1"/>
                  </a:lnTo>
                  <a:lnTo>
                    <a:pt x="434" y="0"/>
                  </a:lnTo>
                  <a:lnTo>
                    <a:pt x="436" y="0"/>
                  </a:lnTo>
                  <a:lnTo>
                    <a:pt x="460" y="0"/>
                  </a:lnTo>
                  <a:lnTo>
                    <a:pt x="461" y="0"/>
                  </a:lnTo>
                  <a:lnTo>
                    <a:pt x="461" y="1"/>
                  </a:lnTo>
                  <a:lnTo>
                    <a:pt x="462" y="1"/>
                  </a:lnTo>
                  <a:lnTo>
                    <a:pt x="462" y="2"/>
                  </a:lnTo>
                  <a:lnTo>
                    <a:pt x="462" y="2"/>
                  </a:lnTo>
                  <a:lnTo>
                    <a:pt x="461" y="3"/>
                  </a:lnTo>
                  <a:lnTo>
                    <a:pt x="461" y="3"/>
                  </a:lnTo>
                  <a:lnTo>
                    <a:pt x="460" y="4"/>
                  </a:lnTo>
                  <a:lnTo>
                    <a:pt x="460" y="4"/>
                  </a:lnTo>
                  <a:close/>
                  <a:moveTo>
                    <a:pt x="418" y="4"/>
                  </a:moveTo>
                  <a:lnTo>
                    <a:pt x="394" y="4"/>
                  </a:lnTo>
                  <a:lnTo>
                    <a:pt x="392" y="3"/>
                  </a:lnTo>
                  <a:lnTo>
                    <a:pt x="392" y="3"/>
                  </a:lnTo>
                  <a:lnTo>
                    <a:pt x="391" y="2"/>
                  </a:lnTo>
                  <a:lnTo>
                    <a:pt x="391" y="2"/>
                  </a:lnTo>
                  <a:lnTo>
                    <a:pt x="391" y="1"/>
                  </a:lnTo>
                  <a:lnTo>
                    <a:pt x="392" y="1"/>
                  </a:lnTo>
                  <a:lnTo>
                    <a:pt x="392" y="0"/>
                  </a:lnTo>
                  <a:lnTo>
                    <a:pt x="394" y="0"/>
                  </a:lnTo>
                  <a:lnTo>
                    <a:pt x="418" y="0"/>
                  </a:lnTo>
                  <a:lnTo>
                    <a:pt x="418" y="0"/>
                  </a:lnTo>
                  <a:lnTo>
                    <a:pt x="419" y="1"/>
                  </a:lnTo>
                  <a:lnTo>
                    <a:pt x="419" y="1"/>
                  </a:lnTo>
                  <a:lnTo>
                    <a:pt x="419" y="2"/>
                  </a:lnTo>
                  <a:lnTo>
                    <a:pt x="419" y="2"/>
                  </a:lnTo>
                  <a:lnTo>
                    <a:pt x="419" y="3"/>
                  </a:lnTo>
                  <a:lnTo>
                    <a:pt x="418" y="3"/>
                  </a:lnTo>
                  <a:lnTo>
                    <a:pt x="418" y="4"/>
                  </a:lnTo>
                  <a:lnTo>
                    <a:pt x="418" y="4"/>
                  </a:lnTo>
                  <a:close/>
                  <a:moveTo>
                    <a:pt x="375" y="4"/>
                  </a:moveTo>
                  <a:lnTo>
                    <a:pt x="351" y="4"/>
                  </a:lnTo>
                  <a:lnTo>
                    <a:pt x="351" y="3"/>
                  </a:lnTo>
                  <a:lnTo>
                    <a:pt x="349" y="3"/>
                  </a:lnTo>
                  <a:lnTo>
                    <a:pt x="349" y="2"/>
                  </a:lnTo>
                  <a:lnTo>
                    <a:pt x="349" y="2"/>
                  </a:lnTo>
                  <a:lnTo>
                    <a:pt x="349" y="1"/>
                  </a:lnTo>
                  <a:lnTo>
                    <a:pt x="349" y="1"/>
                  </a:lnTo>
                  <a:lnTo>
                    <a:pt x="351" y="0"/>
                  </a:lnTo>
                  <a:lnTo>
                    <a:pt x="351" y="0"/>
                  </a:lnTo>
                  <a:lnTo>
                    <a:pt x="375" y="0"/>
                  </a:lnTo>
                  <a:lnTo>
                    <a:pt x="376" y="0"/>
                  </a:lnTo>
                  <a:lnTo>
                    <a:pt x="377" y="1"/>
                  </a:lnTo>
                  <a:lnTo>
                    <a:pt x="377" y="1"/>
                  </a:lnTo>
                  <a:lnTo>
                    <a:pt x="377" y="2"/>
                  </a:lnTo>
                  <a:lnTo>
                    <a:pt x="377" y="2"/>
                  </a:lnTo>
                  <a:lnTo>
                    <a:pt x="377" y="3"/>
                  </a:lnTo>
                  <a:lnTo>
                    <a:pt x="376" y="3"/>
                  </a:lnTo>
                  <a:lnTo>
                    <a:pt x="375" y="4"/>
                  </a:lnTo>
                  <a:lnTo>
                    <a:pt x="375" y="4"/>
                  </a:lnTo>
                  <a:close/>
                  <a:moveTo>
                    <a:pt x="333" y="4"/>
                  </a:moveTo>
                  <a:lnTo>
                    <a:pt x="309" y="4"/>
                  </a:lnTo>
                  <a:lnTo>
                    <a:pt x="307" y="3"/>
                  </a:lnTo>
                  <a:lnTo>
                    <a:pt x="307" y="3"/>
                  </a:lnTo>
                  <a:lnTo>
                    <a:pt x="306" y="2"/>
                  </a:lnTo>
                  <a:lnTo>
                    <a:pt x="306" y="2"/>
                  </a:lnTo>
                  <a:lnTo>
                    <a:pt x="306" y="1"/>
                  </a:lnTo>
                  <a:lnTo>
                    <a:pt x="307" y="1"/>
                  </a:lnTo>
                  <a:lnTo>
                    <a:pt x="307" y="0"/>
                  </a:lnTo>
                  <a:lnTo>
                    <a:pt x="309" y="0"/>
                  </a:lnTo>
                  <a:lnTo>
                    <a:pt x="333" y="0"/>
                  </a:lnTo>
                  <a:lnTo>
                    <a:pt x="333" y="0"/>
                  </a:lnTo>
                  <a:lnTo>
                    <a:pt x="334" y="1"/>
                  </a:lnTo>
                  <a:lnTo>
                    <a:pt x="334" y="1"/>
                  </a:lnTo>
                  <a:lnTo>
                    <a:pt x="335" y="2"/>
                  </a:lnTo>
                  <a:lnTo>
                    <a:pt x="334" y="2"/>
                  </a:lnTo>
                  <a:lnTo>
                    <a:pt x="334" y="3"/>
                  </a:lnTo>
                  <a:lnTo>
                    <a:pt x="333" y="3"/>
                  </a:lnTo>
                  <a:lnTo>
                    <a:pt x="333" y="4"/>
                  </a:lnTo>
                  <a:lnTo>
                    <a:pt x="333" y="4"/>
                  </a:lnTo>
                  <a:close/>
                  <a:moveTo>
                    <a:pt x="291" y="4"/>
                  </a:moveTo>
                  <a:lnTo>
                    <a:pt x="267" y="4"/>
                  </a:lnTo>
                  <a:lnTo>
                    <a:pt x="266" y="3"/>
                  </a:lnTo>
                  <a:lnTo>
                    <a:pt x="264" y="3"/>
                  </a:lnTo>
                  <a:lnTo>
                    <a:pt x="264" y="2"/>
                  </a:lnTo>
                  <a:lnTo>
                    <a:pt x="264" y="2"/>
                  </a:lnTo>
                  <a:lnTo>
                    <a:pt x="264" y="1"/>
                  </a:lnTo>
                  <a:lnTo>
                    <a:pt x="264" y="1"/>
                  </a:lnTo>
                  <a:lnTo>
                    <a:pt x="266" y="0"/>
                  </a:lnTo>
                  <a:lnTo>
                    <a:pt x="267" y="0"/>
                  </a:lnTo>
                  <a:lnTo>
                    <a:pt x="291" y="0"/>
                  </a:lnTo>
                  <a:lnTo>
                    <a:pt x="291" y="0"/>
                  </a:lnTo>
                  <a:lnTo>
                    <a:pt x="292" y="1"/>
                  </a:lnTo>
                  <a:lnTo>
                    <a:pt x="292" y="1"/>
                  </a:lnTo>
                  <a:lnTo>
                    <a:pt x="292" y="2"/>
                  </a:lnTo>
                  <a:lnTo>
                    <a:pt x="292" y="2"/>
                  </a:lnTo>
                  <a:lnTo>
                    <a:pt x="292" y="3"/>
                  </a:lnTo>
                  <a:lnTo>
                    <a:pt x="291" y="3"/>
                  </a:lnTo>
                  <a:lnTo>
                    <a:pt x="291" y="4"/>
                  </a:lnTo>
                  <a:lnTo>
                    <a:pt x="291" y="4"/>
                  </a:lnTo>
                  <a:close/>
                  <a:moveTo>
                    <a:pt x="248" y="4"/>
                  </a:moveTo>
                  <a:lnTo>
                    <a:pt x="224" y="4"/>
                  </a:lnTo>
                  <a:lnTo>
                    <a:pt x="222" y="3"/>
                  </a:lnTo>
                  <a:lnTo>
                    <a:pt x="222" y="3"/>
                  </a:lnTo>
                  <a:lnTo>
                    <a:pt x="222" y="2"/>
                  </a:lnTo>
                  <a:lnTo>
                    <a:pt x="222" y="1"/>
                  </a:lnTo>
                  <a:lnTo>
                    <a:pt x="222" y="0"/>
                  </a:lnTo>
                  <a:lnTo>
                    <a:pt x="224" y="0"/>
                  </a:lnTo>
                  <a:lnTo>
                    <a:pt x="248" y="0"/>
                  </a:lnTo>
                  <a:lnTo>
                    <a:pt x="249" y="0"/>
                  </a:lnTo>
                  <a:lnTo>
                    <a:pt x="249" y="1"/>
                  </a:lnTo>
                  <a:lnTo>
                    <a:pt x="250" y="1"/>
                  </a:lnTo>
                  <a:lnTo>
                    <a:pt x="250" y="2"/>
                  </a:lnTo>
                  <a:lnTo>
                    <a:pt x="250" y="2"/>
                  </a:lnTo>
                  <a:lnTo>
                    <a:pt x="249" y="3"/>
                  </a:lnTo>
                  <a:lnTo>
                    <a:pt x="249" y="3"/>
                  </a:lnTo>
                  <a:lnTo>
                    <a:pt x="248" y="4"/>
                  </a:lnTo>
                  <a:lnTo>
                    <a:pt x="248" y="4"/>
                  </a:lnTo>
                  <a:close/>
                  <a:moveTo>
                    <a:pt x="206" y="4"/>
                  </a:moveTo>
                  <a:lnTo>
                    <a:pt x="182" y="4"/>
                  </a:lnTo>
                  <a:lnTo>
                    <a:pt x="180" y="3"/>
                  </a:lnTo>
                  <a:lnTo>
                    <a:pt x="179" y="3"/>
                  </a:lnTo>
                  <a:lnTo>
                    <a:pt x="179" y="2"/>
                  </a:lnTo>
                  <a:lnTo>
                    <a:pt x="179" y="2"/>
                  </a:lnTo>
                  <a:lnTo>
                    <a:pt x="179" y="1"/>
                  </a:lnTo>
                  <a:lnTo>
                    <a:pt x="179" y="1"/>
                  </a:lnTo>
                  <a:lnTo>
                    <a:pt x="180" y="0"/>
                  </a:lnTo>
                  <a:lnTo>
                    <a:pt x="182" y="0"/>
                  </a:lnTo>
                  <a:lnTo>
                    <a:pt x="206" y="0"/>
                  </a:lnTo>
                  <a:lnTo>
                    <a:pt x="206" y="0"/>
                  </a:lnTo>
                  <a:lnTo>
                    <a:pt x="207" y="1"/>
                  </a:lnTo>
                  <a:lnTo>
                    <a:pt x="207" y="1"/>
                  </a:lnTo>
                  <a:lnTo>
                    <a:pt x="207" y="2"/>
                  </a:lnTo>
                  <a:lnTo>
                    <a:pt x="207" y="2"/>
                  </a:lnTo>
                  <a:lnTo>
                    <a:pt x="207" y="3"/>
                  </a:lnTo>
                  <a:lnTo>
                    <a:pt x="206" y="3"/>
                  </a:lnTo>
                  <a:lnTo>
                    <a:pt x="206" y="4"/>
                  </a:lnTo>
                  <a:lnTo>
                    <a:pt x="206" y="4"/>
                  </a:lnTo>
                  <a:close/>
                  <a:moveTo>
                    <a:pt x="163" y="4"/>
                  </a:moveTo>
                  <a:lnTo>
                    <a:pt x="139" y="4"/>
                  </a:lnTo>
                  <a:lnTo>
                    <a:pt x="139" y="3"/>
                  </a:lnTo>
                  <a:lnTo>
                    <a:pt x="137" y="3"/>
                  </a:lnTo>
                  <a:lnTo>
                    <a:pt x="137" y="2"/>
                  </a:lnTo>
                  <a:lnTo>
                    <a:pt x="137" y="2"/>
                  </a:lnTo>
                  <a:lnTo>
                    <a:pt x="137" y="1"/>
                  </a:lnTo>
                  <a:lnTo>
                    <a:pt x="137" y="1"/>
                  </a:lnTo>
                  <a:lnTo>
                    <a:pt x="139" y="0"/>
                  </a:lnTo>
                  <a:lnTo>
                    <a:pt x="139" y="0"/>
                  </a:lnTo>
                  <a:lnTo>
                    <a:pt x="163" y="0"/>
                  </a:lnTo>
                  <a:lnTo>
                    <a:pt x="164" y="0"/>
                  </a:lnTo>
                  <a:lnTo>
                    <a:pt x="164" y="1"/>
                  </a:lnTo>
                  <a:lnTo>
                    <a:pt x="165" y="1"/>
                  </a:lnTo>
                  <a:lnTo>
                    <a:pt x="165" y="2"/>
                  </a:lnTo>
                  <a:lnTo>
                    <a:pt x="165" y="2"/>
                  </a:lnTo>
                  <a:lnTo>
                    <a:pt x="164" y="3"/>
                  </a:lnTo>
                  <a:lnTo>
                    <a:pt x="164" y="3"/>
                  </a:lnTo>
                  <a:lnTo>
                    <a:pt x="163" y="4"/>
                  </a:lnTo>
                  <a:lnTo>
                    <a:pt x="163" y="4"/>
                  </a:lnTo>
                  <a:close/>
                  <a:moveTo>
                    <a:pt x="121" y="4"/>
                  </a:moveTo>
                  <a:lnTo>
                    <a:pt x="97" y="4"/>
                  </a:lnTo>
                  <a:lnTo>
                    <a:pt x="95" y="3"/>
                  </a:lnTo>
                  <a:lnTo>
                    <a:pt x="95" y="3"/>
                  </a:lnTo>
                  <a:lnTo>
                    <a:pt x="94" y="2"/>
                  </a:lnTo>
                  <a:lnTo>
                    <a:pt x="94" y="2"/>
                  </a:lnTo>
                  <a:lnTo>
                    <a:pt x="94" y="1"/>
                  </a:lnTo>
                  <a:lnTo>
                    <a:pt x="95" y="1"/>
                  </a:lnTo>
                  <a:lnTo>
                    <a:pt x="95" y="0"/>
                  </a:lnTo>
                  <a:lnTo>
                    <a:pt x="97" y="0"/>
                  </a:lnTo>
                  <a:lnTo>
                    <a:pt x="121" y="0"/>
                  </a:lnTo>
                  <a:lnTo>
                    <a:pt x="121" y="0"/>
                  </a:lnTo>
                  <a:lnTo>
                    <a:pt x="122" y="1"/>
                  </a:lnTo>
                  <a:lnTo>
                    <a:pt x="122" y="1"/>
                  </a:lnTo>
                  <a:lnTo>
                    <a:pt x="123" y="2"/>
                  </a:lnTo>
                  <a:lnTo>
                    <a:pt x="122" y="2"/>
                  </a:lnTo>
                  <a:lnTo>
                    <a:pt x="122" y="3"/>
                  </a:lnTo>
                  <a:lnTo>
                    <a:pt x="121" y="3"/>
                  </a:lnTo>
                  <a:lnTo>
                    <a:pt x="121" y="4"/>
                  </a:lnTo>
                  <a:lnTo>
                    <a:pt x="121" y="4"/>
                  </a:lnTo>
                  <a:close/>
                  <a:moveTo>
                    <a:pt x="79" y="4"/>
                  </a:moveTo>
                  <a:lnTo>
                    <a:pt x="55" y="4"/>
                  </a:lnTo>
                  <a:lnTo>
                    <a:pt x="54" y="3"/>
                  </a:lnTo>
                  <a:lnTo>
                    <a:pt x="52" y="3"/>
                  </a:lnTo>
                  <a:lnTo>
                    <a:pt x="52" y="2"/>
                  </a:lnTo>
                  <a:lnTo>
                    <a:pt x="52" y="2"/>
                  </a:lnTo>
                  <a:lnTo>
                    <a:pt x="52" y="1"/>
                  </a:lnTo>
                  <a:lnTo>
                    <a:pt x="52" y="1"/>
                  </a:lnTo>
                  <a:lnTo>
                    <a:pt x="54" y="0"/>
                  </a:lnTo>
                  <a:lnTo>
                    <a:pt x="55" y="0"/>
                  </a:lnTo>
                  <a:lnTo>
                    <a:pt x="79" y="0"/>
                  </a:lnTo>
                  <a:lnTo>
                    <a:pt x="79" y="0"/>
                  </a:lnTo>
                  <a:lnTo>
                    <a:pt x="80" y="1"/>
                  </a:lnTo>
                  <a:lnTo>
                    <a:pt x="80" y="1"/>
                  </a:lnTo>
                  <a:lnTo>
                    <a:pt x="80" y="2"/>
                  </a:lnTo>
                  <a:lnTo>
                    <a:pt x="80" y="2"/>
                  </a:lnTo>
                  <a:lnTo>
                    <a:pt x="80" y="3"/>
                  </a:lnTo>
                  <a:lnTo>
                    <a:pt x="79" y="3"/>
                  </a:lnTo>
                  <a:lnTo>
                    <a:pt x="79" y="4"/>
                  </a:lnTo>
                  <a:lnTo>
                    <a:pt x="79" y="4"/>
                  </a:lnTo>
                  <a:close/>
                  <a:moveTo>
                    <a:pt x="36" y="4"/>
                  </a:moveTo>
                  <a:lnTo>
                    <a:pt x="12" y="4"/>
                  </a:lnTo>
                  <a:lnTo>
                    <a:pt x="10" y="3"/>
                  </a:lnTo>
                  <a:lnTo>
                    <a:pt x="10" y="3"/>
                  </a:lnTo>
                  <a:lnTo>
                    <a:pt x="9" y="2"/>
                  </a:lnTo>
                  <a:lnTo>
                    <a:pt x="9" y="2"/>
                  </a:lnTo>
                  <a:lnTo>
                    <a:pt x="9" y="1"/>
                  </a:lnTo>
                  <a:lnTo>
                    <a:pt x="10" y="1"/>
                  </a:lnTo>
                  <a:lnTo>
                    <a:pt x="10" y="0"/>
                  </a:lnTo>
                  <a:lnTo>
                    <a:pt x="12" y="0"/>
                  </a:lnTo>
                  <a:lnTo>
                    <a:pt x="36" y="0"/>
                  </a:lnTo>
                  <a:lnTo>
                    <a:pt x="37" y="0"/>
                  </a:lnTo>
                  <a:lnTo>
                    <a:pt x="37" y="1"/>
                  </a:lnTo>
                  <a:lnTo>
                    <a:pt x="38" y="2"/>
                  </a:lnTo>
                  <a:lnTo>
                    <a:pt x="37" y="3"/>
                  </a:lnTo>
                  <a:lnTo>
                    <a:pt x="37" y="3"/>
                  </a:lnTo>
                  <a:lnTo>
                    <a:pt x="36" y="4"/>
                  </a:lnTo>
                  <a:lnTo>
                    <a:pt x="36" y="4"/>
                  </a:lnTo>
                  <a:close/>
                </a:path>
              </a:pathLst>
            </a:custGeom>
            <a:solidFill>
              <a:srgbClr val="000000"/>
            </a:solidFill>
            <a:ln w="25400">
              <a:solidFill>
                <a:srgbClr val="000000"/>
              </a:solidFill>
              <a:prstDash val="solid"/>
              <a:round/>
              <a:headEnd/>
              <a:tailEnd/>
            </a:ln>
          </p:spPr>
          <p:txBody>
            <a:bodyPr/>
            <a:lstStyle/>
            <a:p>
              <a:endParaRPr lang="en-US"/>
            </a:p>
          </p:txBody>
        </p:sp>
        <p:sp>
          <p:nvSpPr>
            <p:cNvPr id="309889" name="Rectangle 641">
              <a:extLst>
                <a:ext uri="{FF2B5EF4-FFF2-40B4-BE49-F238E27FC236}">
                  <a16:creationId xmlns:a16="http://schemas.microsoft.com/office/drawing/2014/main" id="{01898FBF-72C4-C44D-B081-FE9F1C5930C6}"/>
                </a:ext>
              </a:extLst>
            </p:cNvPr>
            <p:cNvSpPr>
              <a:spLocks noChangeArrowheads="1"/>
            </p:cNvSpPr>
            <p:nvPr/>
          </p:nvSpPr>
          <p:spPr bwMode="auto">
            <a:xfrm>
              <a:off x="1654" y="2232"/>
              <a:ext cx="317" cy="189"/>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890" name="Rectangle 642">
              <a:extLst>
                <a:ext uri="{FF2B5EF4-FFF2-40B4-BE49-F238E27FC236}">
                  <a16:creationId xmlns:a16="http://schemas.microsoft.com/office/drawing/2014/main" id="{5F1FE9D7-F444-8749-8EC9-7AEF7333343C}"/>
                </a:ext>
              </a:extLst>
            </p:cNvPr>
            <p:cNvSpPr>
              <a:spLocks noChangeArrowheads="1"/>
            </p:cNvSpPr>
            <p:nvPr/>
          </p:nvSpPr>
          <p:spPr bwMode="auto">
            <a:xfrm>
              <a:off x="1654" y="2189"/>
              <a:ext cx="317" cy="232"/>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891" name="Rectangle 643">
              <a:extLst>
                <a:ext uri="{FF2B5EF4-FFF2-40B4-BE49-F238E27FC236}">
                  <a16:creationId xmlns:a16="http://schemas.microsoft.com/office/drawing/2014/main" id="{4B33758A-A64F-D24A-950F-1BE431D059C8}"/>
                </a:ext>
              </a:extLst>
            </p:cNvPr>
            <p:cNvSpPr>
              <a:spLocks noChangeArrowheads="1"/>
            </p:cNvSpPr>
            <p:nvPr/>
          </p:nvSpPr>
          <p:spPr bwMode="auto">
            <a:xfrm>
              <a:off x="1676" y="2224"/>
              <a:ext cx="288"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TM :</a:t>
              </a:r>
            </a:p>
            <a:p>
              <a:pPr algn="ctr"/>
              <a:r>
                <a:rPr lang="en-US" altLang="en-US" sz="800" b="1">
                  <a:solidFill>
                    <a:srgbClr val="000000"/>
                  </a:solidFill>
                  <a:latin typeface="Arial" panose="020B0604020202020204" pitchFamily="34" charset="0"/>
                </a:rPr>
                <a:t>Telemetry</a:t>
              </a:r>
              <a:endParaRPr lang="en-US" altLang="en-US" sz="1800" b="1">
                <a:solidFill>
                  <a:schemeClr val="tx2"/>
                </a:solidFill>
                <a:latin typeface="Tahoma" panose="020B0604030504040204" pitchFamily="34" charset="0"/>
              </a:endParaRPr>
            </a:p>
          </p:txBody>
        </p:sp>
        <p:sp>
          <p:nvSpPr>
            <p:cNvPr id="309892" name="Line 644">
              <a:extLst>
                <a:ext uri="{FF2B5EF4-FFF2-40B4-BE49-F238E27FC236}">
                  <a16:creationId xmlns:a16="http://schemas.microsoft.com/office/drawing/2014/main" id="{682AC9AE-501D-534B-B68A-0F7373D5D4D6}"/>
                </a:ext>
              </a:extLst>
            </p:cNvPr>
            <p:cNvSpPr>
              <a:spLocks noChangeShapeType="1"/>
            </p:cNvSpPr>
            <p:nvPr/>
          </p:nvSpPr>
          <p:spPr bwMode="auto">
            <a:xfrm flipH="1">
              <a:off x="1548" y="2330"/>
              <a:ext cx="107"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893" name="Rectangle 645">
              <a:extLst>
                <a:ext uri="{FF2B5EF4-FFF2-40B4-BE49-F238E27FC236}">
                  <a16:creationId xmlns:a16="http://schemas.microsoft.com/office/drawing/2014/main" id="{7A80BEFA-EEF8-BB4E-AB30-70A8D62A5290}"/>
                </a:ext>
              </a:extLst>
            </p:cNvPr>
            <p:cNvSpPr>
              <a:spLocks noChangeArrowheads="1"/>
            </p:cNvSpPr>
            <p:nvPr/>
          </p:nvSpPr>
          <p:spPr bwMode="auto">
            <a:xfrm>
              <a:off x="1641" y="2684"/>
              <a:ext cx="388" cy="18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894" name="Rectangle 646">
              <a:extLst>
                <a:ext uri="{FF2B5EF4-FFF2-40B4-BE49-F238E27FC236}">
                  <a16:creationId xmlns:a16="http://schemas.microsoft.com/office/drawing/2014/main" id="{0B212588-3F0F-CC4B-B8D5-305075EDAFEC}"/>
                </a:ext>
              </a:extLst>
            </p:cNvPr>
            <p:cNvSpPr>
              <a:spLocks noChangeArrowheads="1"/>
            </p:cNvSpPr>
            <p:nvPr/>
          </p:nvSpPr>
          <p:spPr bwMode="auto">
            <a:xfrm>
              <a:off x="1784" y="2704"/>
              <a:ext cx="128"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TC :</a:t>
              </a:r>
              <a:endParaRPr lang="en-US" altLang="en-US" sz="1800" b="1">
                <a:solidFill>
                  <a:schemeClr val="tx2"/>
                </a:solidFill>
                <a:latin typeface="Tahoma" panose="020B0604030504040204" pitchFamily="34" charset="0"/>
              </a:endParaRPr>
            </a:p>
          </p:txBody>
        </p:sp>
        <p:sp>
          <p:nvSpPr>
            <p:cNvPr id="309895" name="Rectangle 647">
              <a:extLst>
                <a:ext uri="{FF2B5EF4-FFF2-40B4-BE49-F238E27FC236}">
                  <a16:creationId xmlns:a16="http://schemas.microsoft.com/office/drawing/2014/main" id="{6DE3569A-327C-7649-8E82-48F18F8AEE31}"/>
                </a:ext>
              </a:extLst>
            </p:cNvPr>
            <p:cNvSpPr>
              <a:spLocks noChangeArrowheads="1"/>
            </p:cNvSpPr>
            <p:nvPr/>
          </p:nvSpPr>
          <p:spPr bwMode="auto">
            <a:xfrm>
              <a:off x="1634" y="2768"/>
              <a:ext cx="41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Telecommand</a:t>
              </a:r>
              <a:endParaRPr lang="en-US" altLang="en-US" sz="1800" b="1">
                <a:solidFill>
                  <a:schemeClr val="tx2"/>
                </a:solidFill>
                <a:latin typeface="Tahoma" panose="020B0604030504040204" pitchFamily="34" charset="0"/>
              </a:endParaRPr>
            </a:p>
          </p:txBody>
        </p:sp>
        <p:sp>
          <p:nvSpPr>
            <p:cNvPr id="309896" name="Line 648">
              <a:extLst>
                <a:ext uri="{FF2B5EF4-FFF2-40B4-BE49-F238E27FC236}">
                  <a16:creationId xmlns:a16="http://schemas.microsoft.com/office/drawing/2014/main" id="{E578A9F0-86AE-0341-9C48-0E480E147DF5}"/>
                </a:ext>
              </a:extLst>
            </p:cNvPr>
            <p:cNvSpPr>
              <a:spLocks noChangeShapeType="1"/>
            </p:cNvSpPr>
            <p:nvPr/>
          </p:nvSpPr>
          <p:spPr bwMode="auto">
            <a:xfrm flipH="1" flipV="1">
              <a:off x="1822" y="2421"/>
              <a:ext cx="3" cy="254"/>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897" name="Rectangle 649">
              <a:extLst>
                <a:ext uri="{FF2B5EF4-FFF2-40B4-BE49-F238E27FC236}">
                  <a16:creationId xmlns:a16="http://schemas.microsoft.com/office/drawing/2014/main" id="{9E52C24F-9646-CF45-A536-6396F302B595}"/>
                </a:ext>
              </a:extLst>
            </p:cNvPr>
            <p:cNvSpPr>
              <a:spLocks noChangeArrowheads="1"/>
            </p:cNvSpPr>
            <p:nvPr/>
          </p:nvSpPr>
          <p:spPr bwMode="auto">
            <a:xfrm>
              <a:off x="1690" y="3139"/>
              <a:ext cx="317" cy="189"/>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898" name="Rectangle 650">
              <a:extLst>
                <a:ext uri="{FF2B5EF4-FFF2-40B4-BE49-F238E27FC236}">
                  <a16:creationId xmlns:a16="http://schemas.microsoft.com/office/drawing/2014/main" id="{5443CA9D-48BF-6943-A3D6-2B28CA7A06A0}"/>
                </a:ext>
              </a:extLst>
            </p:cNvPr>
            <p:cNvSpPr>
              <a:spLocks noChangeArrowheads="1"/>
            </p:cNvSpPr>
            <p:nvPr/>
          </p:nvSpPr>
          <p:spPr bwMode="auto">
            <a:xfrm>
              <a:off x="1705" y="3139"/>
              <a:ext cx="348" cy="181"/>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899" name="Rectangle 651">
              <a:extLst>
                <a:ext uri="{FF2B5EF4-FFF2-40B4-BE49-F238E27FC236}">
                  <a16:creationId xmlns:a16="http://schemas.microsoft.com/office/drawing/2014/main" id="{9E22333B-E7A5-B94E-B7EF-91030A712F0D}"/>
                </a:ext>
              </a:extLst>
            </p:cNvPr>
            <p:cNvSpPr>
              <a:spLocks noChangeArrowheads="1"/>
            </p:cNvSpPr>
            <p:nvPr/>
          </p:nvSpPr>
          <p:spPr bwMode="auto">
            <a:xfrm>
              <a:off x="1746" y="3161"/>
              <a:ext cx="25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Pt : </a:t>
              </a:r>
            </a:p>
            <a:p>
              <a:pPr algn="ctr"/>
              <a:r>
                <a:rPr lang="en-US" altLang="en-US" sz="800" b="1">
                  <a:solidFill>
                    <a:srgbClr val="000000"/>
                  </a:solidFill>
                  <a:latin typeface="Arial" panose="020B0604020202020204" pitchFamily="34" charset="0"/>
                </a:rPr>
                <a:t>Pointing</a:t>
              </a:r>
              <a:endParaRPr lang="en-US" altLang="en-US" sz="1800" b="1">
                <a:solidFill>
                  <a:schemeClr val="tx2"/>
                </a:solidFill>
                <a:latin typeface="Tahoma" panose="020B0604030504040204" pitchFamily="34" charset="0"/>
              </a:endParaRPr>
            </a:p>
          </p:txBody>
        </p:sp>
        <p:sp>
          <p:nvSpPr>
            <p:cNvPr id="309900" name="Rectangle 652">
              <a:extLst>
                <a:ext uri="{FF2B5EF4-FFF2-40B4-BE49-F238E27FC236}">
                  <a16:creationId xmlns:a16="http://schemas.microsoft.com/office/drawing/2014/main" id="{875921D6-8193-AA40-856E-AA4EC66DC015}"/>
                </a:ext>
              </a:extLst>
            </p:cNvPr>
            <p:cNvSpPr>
              <a:spLocks noChangeArrowheads="1"/>
            </p:cNvSpPr>
            <p:nvPr/>
          </p:nvSpPr>
          <p:spPr bwMode="auto">
            <a:xfrm>
              <a:off x="1802" y="2397"/>
              <a:ext cx="39" cy="47"/>
            </a:xfrm>
            <a:prstGeom prst="rect">
              <a:avLst/>
            </a:prstGeom>
            <a:solidFill>
              <a:schemeClr val="bg1"/>
            </a:solidFill>
            <a:ln w="25400">
              <a:solidFill>
                <a:srgbClr val="000000"/>
              </a:solidFill>
              <a:miter lim="800000"/>
              <a:headEnd/>
              <a:tailEnd/>
            </a:ln>
          </p:spPr>
          <p:txBody>
            <a:bodyPr/>
            <a:lstStyle/>
            <a:p>
              <a:endParaRPr lang="en-US"/>
            </a:p>
          </p:txBody>
        </p:sp>
        <p:sp>
          <p:nvSpPr>
            <p:cNvPr id="309901" name="Rectangle 653">
              <a:extLst>
                <a:ext uri="{FF2B5EF4-FFF2-40B4-BE49-F238E27FC236}">
                  <a16:creationId xmlns:a16="http://schemas.microsoft.com/office/drawing/2014/main" id="{C3BF615A-D429-524F-A851-A3BF6B38C229}"/>
                </a:ext>
              </a:extLst>
            </p:cNvPr>
            <p:cNvSpPr>
              <a:spLocks noChangeArrowheads="1"/>
            </p:cNvSpPr>
            <p:nvPr/>
          </p:nvSpPr>
          <p:spPr bwMode="auto">
            <a:xfrm>
              <a:off x="1805" y="2660"/>
              <a:ext cx="39" cy="47"/>
            </a:xfrm>
            <a:prstGeom prst="rect">
              <a:avLst/>
            </a:prstGeom>
            <a:solidFill>
              <a:schemeClr val="bg1"/>
            </a:solidFill>
            <a:ln w="25400">
              <a:solidFill>
                <a:srgbClr val="000000"/>
              </a:solidFill>
              <a:miter lim="800000"/>
              <a:headEnd/>
              <a:tailEnd/>
            </a:ln>
          </p:spPr>
          <p:txBody>
            <a:bodyPr/>
            <a:lstStyle/>
            <a:p>
              <a:endParaRPr lang="en-US"/>
            </a:p>
          </p:txBody>
        </p:sp>
        <p:sp>
          <p:nvSpPr>
            <p:cNvPr id="309902" name="Rectangle 654">
              <a:extLst>
                <a:ext uri="{FF2B5EF4-FFF2-40B4-BE49-F238E27FC236}">
                  <a16:creationId xmlns:a16="http://schemas.microsoft.com/office/drawing/2014/main" id="{92D60C3B-D755-1A4C-980E-179C1AF544EF}"/>
                </a:ext>
              </a:extLst>
            </p:cNvPr>
            <p:cNvSpPr>
              <a:spLocks noChangeArrowheads="1"/>
            </p:cNvSpPr>
            <p:nvPr/>
          </p:nvSpPr>
          <p:spPr bwMode="auto">
            <a:xfrm>
              <a:off x="1622" y="2754"/>
              <a:ext cx="39" cy="4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903" name="Rectangle 655">
              <a:extLst>
                <a:ext uri="{FF2B5EF4-FFF2-40B4-BE49-F238E27FC236}">
                  <a16:creationId xmlns:a16="http://schemas.microsoft.com/office/drawing/2014/main" id="{3FA0ADD5-62DE-4645-9FED-234D8DD4EA50}"/>
                </a:ext>
              </a:extLst>
            </p:cNvPr>
            <p:cNvSpPr>
              <a:spLocks noChangeArrowheads="1"/>
            </p:cNvSpPr>
            <p:nvPr/>
          </p:nvSpPr>
          <p:spPr bwMode="auto">
            <a:xfrm>
              <a:off x="1634" y="2303"/>
              <a:ext cx="40" cy="4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904" name="Rectangle 656">
              <a:extLst>
                <a:ext uri="{FF2B5EF4-FFF2-40B4-BE49-F238E27FC236}">
                  <a16:creationId xmlns:a16="http://schemas.microsoft.com/office/drawing/2014/main" id="{7F7638F5-EB5C-BA4E-89C9-2E41BF4CB563}"/>
                </a:ext>
              </a:extLst>
            </p:cNvPr>
            <p:cNvSpPr>
              <a:spLocks noChangeArrowheads="1"/>
            </p:cNvSpPr>
            <p:nvPr/>
          </p:nvSpPr>
          <p:spPr bwMode="auto">
            <a:xfrm>
              <a:off x="1634" y="2303"/>
              <a:ext cx="40" cy="4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905" name="Rectangle 657">
              <a:extLst>
                <a:ext uri="{FF2B5EF4-FFF2-40B4-BE49-F238E27FC236}">
                  <a16:creationId xmlns:a16="http://schemas.microsoft.com/office/drawing/2014/main" id="{10FC701B-AD60-F14D-AA02-33B4A8F9D289}"/>
                </a:ext>
              </a:extLst>
            </p:cNvPr>
            <p:cNvSpPr>
              <a:spLocks noChangeArrowheads="1"/>
            </p:cNvSpPr>
            <p:nvPr/>
          </p:nvSpPr>
          <p:spPr bwMode="auto">
            <a:xfrm>
              <a:off x="1952" y="2303"/>
              <a:ext cx="39" cy="4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906" name="Rectangle 658">
              <a:extLst>
                <a:ext uri="{FF2B5EF4-FFF2-40B4-BE49-F238E27FC236}">
                  <a16:creationId xmlns:a16="http://schemas.microsoft.com/office/drawing/2014/main" id="{0BF69A5A-3580-7645-A7B4-2121FD95D398}"/>
                </a:ext>
              </a:extLst>
            </p:cNvPr>
            <p:cNvSpPr>
              <a:spLocks noChangeArrowheads="1"/>
            </p:cNvSpPr>
            <p:nvPr/>
          </p:nvSpPr>
          <p:spPr bwMode="auto">
            <a:xfrm>
              <a:off x="1952" y="2303"/>
              <a:ext cx="39" cy="4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907" name="Rectangle 659">
              <a:extLst>
                <a:ext uri="{FF2B5EF4-FFF2-40B4-BE49-F238E27FC236}">
                  <a16:creationId xmlns:a16="http://schemas.microsoft.com/office/drawing/2014/main" id="{C6D5EF7A-ABE1-5143-9B36-C20B21E6E40F}"/>
                </a:ext>
              </a:extLst>
            </p:cNvPr>
            <p:cNvSpPr>
              <a:spLocks noChangeArrowheads="1"/>
            </p:cNvSpPr>
            <p:nvPr/>
          </p:nvSpPr>
          <p:spPr bwMode="auto">
            <a:xfrm>
              <a:off x="2012" y="2530"/>
              <a:ext cx="186" cy="61"/>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908" name="Rectangle 660">
              <a:extLst>
                <a:ext uri="{FF2B5EF4-FFF2-40B4-BE49-F238E27FC236}">
                  <a16:creationId xmlns:a16="http://schemas.microsoft.com/office/drawing/2014/main" id="{3E38CE18-6EC2-EE45-A6DD-31D6DFD846FC}"/>
                </a:ext>
              </a:extLst>
            </p:cNvPr>
            <p:cNvSpPr>
              <a:spLocks noChangeArrowheads="1"/>
            </p:cNvSpPr>
            <p:nvPr/>
          </p:nvSpPr>
          <p:spPr bwMode="auto">
            <a:xfrm>
              <a:off x="2151" y="3256"/>
              <a:ext cx="328"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i="1">
                  <a:solidFill>
                    <a:srgbClr val="000000"/>
                  </a:solidFill>
                  <a:latin typeface="Arial" panose="020B0604020202020204" pitchFamily="34" charset="0"/>
                </a:rPr>
                <a:t>Ant: </a:t>
              </a:r>
            </a:p>
            <a:p>
              <a:pPr algn="ctr"/>
              <a:r>
                <a:rPr lang="en-US" altLang="en-US" sz="800" b="1" i="1">
                  <a:solidFill>
                    <a:srgbClr val="000000"/>
                  </a:solidFill>
                  <a:latin typeface="Arial" panose="020B0604020202020204" pitchFamily="34" charset="0"/>
                </a:rPr>
                <a:t>Mechanical</a:t>
              </a:r>
              <a:endParaRPr lang="en-US" altLang="en-US" sz="1800" b="1">
                <a:solidFill>
                  <a:schemeClr val="tx2"/>
                </a:solidFill>
                <a:latin typeface="Tahoma" panose="020B0604030504040204" pitchFamily="34" charset="0"/>
              </a:endParaRPr>
            </a:p>
          </p:txBody>
        </p:sp>
        <p:sp>
          <p:nvSpPr>
            <p:cNvPr id="309909" name="Line 661">
              <a:extLst>
                <a:ext uri="{FF2B5EF4-FFF2-40B4-BE49-F238E27FC236}">
                  <a16:creationId xmlns:a16="http://schemas.microsoft.com/office/drawing/2014/main" id="{8797124B-62FD-A240-9703-BA42A292D972}"/>
                </a:ext>
              </a:extLst>
            </p:cNvPr>
            <p:cNvSpPr>
              <a:spLocks noChangeShapeType="1"/>
            </p:cNvSpPr>
            <p:nvPr/>
          </p:nvSpPr>
          <p:spPr bwMode="auto">
            <a:xfrm flipH="1">
              <a:off x="1551" y="3243"/>
              <a:ext cx="150"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910" name="Rectangle 662">
              <a:extLst>
                <a:ext uri="{FF2B5EF4-FFF2-40B4-BE49-F238E27FC236}">
                  <a16:creationId xmlns:a16="http://schemas.microsoft.com/office/drawing/2014/main" id="{E1514122-90D3-CA42-B025-D9A3EF32EC5B}"/>
                </a:ext>
              </a:extLst>
            </p:cNvPr>
            <p:cNvSpPr>
              <a:spLocks noChangeArrowheads="1"/>
            </p:cNvSpPr>
            <p:nvPr/>
          </p:nvSpPr>
          <p:spPr bwMode="auto">
            <a:xfrm>
              <a:off x="1622" y="2754"/>
              <a:ext cx="39" cy="47"/>
            </a:xfrm>
            <a:prstGeom prst="rect">
              <a:avLst/>
            </a:prstGeom>
            <a:solidFill>
              <a:schemeClr val="bg1"/>
            </a:solidFill>
            <a:ln w="25400">
              <a:solidFill>
                <a:srgbClr val="000000"/>
              </a:solidFill>
              <a:miter lim="800000"/>
              <a:headEnd/>
              <a:tailEnd/>
            </a:ln>
          </p:spPr>
          <p:txBody>
            <a:bodyPr/>
            <a:lstStyle/>
            <a:p>
              <a:endParaRPr lang="en-US"/>
            </a:p>
          </p:txBody>
        </p:sp>
        <p:sp>
          <p:nvSpPr>
            <p:cNvPr id="309911" name="Rectangle 663">
              <a:extLst>
                <a:ext uri="{FF2B5EF4-FFF2-40B4-BE49-F238E27FC236}">
                  <a16:creationId xmlns:a16="http://schemas.microsoft.com/office/drawing/2014/main" id="{AF3DBC03-0B41-0941-8311-061B25776A9C}"/>
                </a:ext>
              </a:extLst>
            </p:cNvPr>
            <p:cNvSpPr>
              <a:spLocks noChangeArrowheads="1"/>
            </p:cNvSpPr>
            <p:nvPr/>
          </p:nvSpPr>
          <p:spPr bwMode="auto">
            <a:xfrm>
              <a:off x="707" y="2540"/>
              <a:ext cx="3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TelemDone</a:t>
              </a:r>
            </a:p>
            <a:p>
              <a:pPr algn="ctr"/>
              <a:r>
                <a:rPr lang="en-US" altLang="en-US" sz="800" b="1">
                  <a:solidFill>
                    <a:srgbClr val="000000"/>
                  </a:solidFill>
                  <a:latin typeface="Arial" panose="020B0604020202020204" pitchFamily="34" charset="0"/>
                </a:rPr>
                <a:t>Port</a:t>
              </a:r>
              <a:endParaRPr lang="en-US" altLang="en-US" sz="1800" b="1">
                <a:solidFill>
                  <a:schemeClr val="tx2"/>
                </a:solidFill>
                <a:latin typeface="Tahoma" panose="020B0604030504040204" pitchFamily="34" charset="0"/>
              </a:endParaRPr>
            </a:p>
          </p:txBody>
        </p:sp>
        <p:sp>
          <p:nvSpPr>
            <p:cNvPr id="309912" name="Freeform 664">
              <a:extLst>
                <a:ext uri="{FF2B5EF4-FFF2-40B4-BE49-F238E27FC236}">
                  <a16:creationId xmlns:a16="http://schemas.microsoft.com/office/drawing/2014/main" id="{E1159328-1253-8148-A5A5-89428F9206D7}"/>
                </a:ext>
              </a:extLst>
            </p:cNvPr>
            <p:cNvSpPr>
              <a:spLocks noEditPoints="1"/>
            </p:cNvSpPr>
            <p:nvPr/>
          </p:nvSpPr>
          <p:spPr bwMode="auto">
            <a:xfrm>
              <a:off x="834" y="2237"/>
              <a:ext cx="0" cy="187"/>
            </a:xfrm>
            <a:custGeom>
              <a:avLst/>
              <a:gdLst>
                <a:gd name="T0" fmla="*/ 0 w 3"/>
                <a:gd name="T1" fmla="*/ 27 h 548"/>
                <a:gd name="T2" fmla="*/ 3 w 3"/>
                <a:gd name="T3" fmla="*/ 1 h 548"/>
                <a:gd name="T4" fmla="*/ 1 w 3"/>
                <a:gd name="T5" fmla="*/ 71 h 548"/>
                <a:gd name="T6" fmla="*/ 1 w 3"/>
                <a:gd name="T7" fmla="*/ 43 h 548"/>
                <a:gd name="T8" fmla="*/ 3 w 3"/>
                <a:gd name="T9" fmla="*/ 112 h 548"/>
                <a:gd name="T10" fmla="*/ 0 w 3"/>
                <a:gd name="T11" fmla="*/ 112 h 548"/>
                <a:gd name="T12" fmla="*/ 3 w 3"/>
                <a:gd name="T13" fmla="*/ 86 h 548"/>
                <a:gd name="T14" fmla="*/ 1 w 3"/>
                <a:gd name="T15" fmla="*/ 156 h 548"/>
                <a:gd name="T16" fmla="*/ 1 w 3"/>
                <a:gd name="T17" fmla="*/ 128 h 548"/>
                <a:gd name="T18" fmla="*/ 3 w 3"/>
                <a:gd name="T19" fmla="*/ 197 h 548"/>
                <a:gd name="T20" fmla="*/ 0 w 3"/>
                <a:gd name="T21" fmla="*/ 171 h 548"/>
                <a:gd name="T22" fmla="*/ 3 w 3"/>
                <a:gd name="T23" fmla="*/ 172 h 548"/>
                <a:gd name="T24" fmla="*/ 0 w 3"/>
                <a:gd name="T25" fmla="*/ 240 h 548"/>
                <a:gd name="T26" fmla="*/ 3 w 3"/>
                <a:gd name="T27" fmla="*/ 213 h 548"/>
                <a:gd name="T28" fmla="*/ 1 w 3"/>
                <a:gd name="T29" fmla="*/ 283 h 548"/>
                <a:gd name="T30" fmla="*/ 1 w 3"/>
                <a:gd name="T31" fmla="*/ 255 h 548"/>
                <a:gd name="T32" fmla="*/ 3 w 3"/>
                <a:gd name="T33" fmla="*/ 324 h 548"/>
                <a:gd name="T34" fmla="*/ 0 w 3"/>
                <a:gd name="T35" fmla="*/ 324 h 548"/>
                <a:gd name="T36" fmla="*/ 3 w 3"/>
                <a:gd name="T37" fmla="*/ 298 h 548"/>
                <a:gd name="T38" fmla="*/ 1 w 3"/>
                <a:gd name="T39" fmla="*/ 368 h 548"/>
                <a:gd name="T40" fmla="*/ 1 w 3"/>
                <a:gd name="T41" fmla="*/ 340 h 548"/>
                <a:gd name="T42" fmla="*/ 3 w 3"/>
                <a:gd name="T43" fmla="*/ 409 h 548"/>
                <a:gd name="T44" fmla="*/ 0 w 3"/>
                <a:gd name="T45" fmla="*/ 409 h 548"/>
                <a:gd name="T46" fmla="*/ 3 w 3"/>
                <a:gd name="T47" fmla="*/ 383 h 548"/>
                <a:gd name="T48" fmla="*/ 1 w 3"/>
                <a:gd name="T49" fmla="*/ 453 h 548"/>
                <a:gd name="T50" fmla="*/ 1 w 3"/>
                <a:gd name="T51" fmla="*/ 425 h 548"/>
                <a:gd name="T52" fmla="*/ 3 w 3"/>
                <a:gd name="T53" fmla="*/ 494 h 548"/>
                <a:gd name="T54" fmla="*/ 0 w 3"/>
                <a:gd name="T55" fmla="*/ 494 h 548"/>
                <a:gd name="T56" fmla="*/ 3 w 3"/>
                <a:gd name="T57" fmla="*/ 468 h 548"/>
                <a:gd name="T58" fmla="*/ 1 w 3"/>
                <a:gd name="T59" fmla="*/ 538 h 548"/>
                <a:gd name="T60" fmla="*/ 1 w 3"/>
                <a:gd name="T61" fmla="*/ 509 h 548"/>
                <a:gd name="T62" fmla="*/ 0 w 3"/>
                <a:gd name="T63" fmla="*/ 521 h 548"/>
                <a:gd name="T64" fmla="*/ 3 w 3"/>
                <a:gd name="T65" fmla="*/ 521 h 548"/>
                <a:gd name="T66" fmla="*/ 0 w 3"/>
                <a:gd name="T67" fmla="*/ 545 h 548"/>
                <a:gd name="T68" fmla="*/ 2 w 3"/>
                <a:gd name="T69" fmla="*/ 478 h 548"/>
                <a:gd name="T70" fmla="*/ 1 w 3"/>
                <a:gd name="T71" fmla="*/ 505 h 548"/>
                <a:gd name="T72" fmla="*/ 0 w 3"/>
                <a:gd name="T73" fmla="*/ 435 h 548"/>
                <a:gd name="T74" fmla="*/ 3 w 3"/>
                <a:gd name="T75" fmla="*/ 461 h 548"/>
                <a:gd name="T76" fmla="*/ 0 w 3"/>
                <a:gd name="T77" fmla="*/ 460 h 548"/>
                <a:gd name="T78" fmla="*/ 2 w 3"/>
                <a:gd name="T79" fmla="*/ 393 h 548"/>
                <a:gd name="T80" fmla="*/ 1 w 3"/>
                <a:gd name="T81" fmla="*/ 421 h 548"/>
                <a:gd name="T82" fmla="*/ 0 w 3"/>
                <a:gd name="T83" fmla="*/ 349 h 548"/>
                <a:gd name="T84" fmla="*/ 3 w 3"/>
                <a:gd name="T85" fmla="*/ 376 h 548"/>
                <a:gd name="T86" fmla="*/ 0 w 3"/>
                <a:gd name="T87" fmla="*/ 309 h 548"/>
                <a:gd name="T88" fmla="*/ 3 w 3"/>
                <a:gd name="T89" fmla="*/ 309 h 548"/>
                <a:gd name="T90" fmla="*/ 0 w 3"/>
                <a:gd name="T91" fmla="*/ 334 h 548"/>
                <a:gd name="T92" fmla="*/ 1 w 3"/>
                <a:gd name="T93" fmla="*/ 264 h 548"/>
                <a:gd name="T94" fmla="*/ 2 w 3"/>
                <a:gd name="T95" fmla="*/ 292 h 548"/>
                <a:gd name="T96" fmla="*/ 0 w 3"/>
                <a:gd name="T97" fmla="*/ 224 h 548"/>
                <a:gd name="T98" fmla="*/ 3 w 3"/>
                <a:gd name="T99" fmla="*/ 224 h 548"/>
                <a:gd name="T100" fmla="*/ 0 w 3"/>
                <a:gd name="T101" fmla="*/ 249 h 548"/>
                <a:gd name="T102" fmla="*/ 1 w 3"/>
                <a:gd name="T103" fmla="*/ 179 h 548"/>
                <a:gd name="T104" fmla="*/ 2 w 3"/>
                <a:gd name="T105" fmla="*/ 207 h 548"/>
                <a:gd name="T106" fmla="*/ 0 w 3"/>
                <a:gd name="T107" fmla="*/ 140 h 548"/>
                <a:gd name="T108" fmla="*/ 3 w 3"/>
                <a:gd name="T109" fmla="*/ 140 h 548"/>
                <a:gd name="T110" fmla="*/ 0 w 3"/>
                <a:gd name="T111" fmla="*/ 164 h 548"/>
                <a:gd name="T112" fmla="*/ 2 w 3"/>
                <a:gd name="T113" fmla="*/ 95 h 548"/>
                <a:gd name="T114" fmla="*/ 1 w 3"/>
                <a:gd name="T115" fmla="*/ 123 h 548"/>
                <a:gd name="T116" fmla="*/ 0 w 3"/>
                <a:gd name="T117" fmla="*/ 53 h 548"/>
                <a:gd name="T118" fmla="*/ 3 w 3"/>
                <a:gd name="T119" fmla="*/ 79 h 548"/>
                <a:gd name="T120" fmla="*/ 0 w 3"/>
                <a:gd name="T121" fmla="*/ 79 h 548"/>
                <a:gd name="T122" fmla="*/ 2 w 3"/>
                <a:gd name="T123" fmla="*/ 10 h 548"/>
                <a:gd name="T124" fmla="*/ 1 w 3"/>
                <a:gd name="T125" fmla="*/ 38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 h="548">
                  <a:moveTo>
                    <a:pt x="3" y="2"/>
                  </a:moveTo>
                  <a:lnTo>
                    <a:pt x="3" y="27"/>
                  </a:lnTo>
                  <a:lnTo>
                    <a:pt x="3" y="28"/>
                  </a:lnTo>
                  <a:lnTo>
                    <a:pt x="2" y="28"/>
                  </a:lnTo>
                  <a:lnTo>
                    <a:pt x="1" y="29"/>
                  </a:lnTo>
                  <a:lnTo>
                    <a:pt x="0" y="28"/>
                  </a:lnTo>
                  <a:lnTo>
                    <a:pt x="0" y="28"/>
                  </a:lnTo>
                  <a:lnTo>
                    <a:pt x="0" y="27"/>
                  </a:lnTo>
                  <a:lnTo>
                    <a:pt x="0" y="2"/>
                  </a:lnTo>
                  <a:lnTo>
                    <a:pt x="0" y="1"/>
                  </a:lnTo>
                  <a:lnTo>
                    <a:pt x="0" y="1"/>
                  </a:lnTo>
                  <a:lnTo>
                    <a:pt x="1" y="1"/>
                  </a:lnTo>
                  <a:lnTo>
                    <a:pt x="1" y="0"/>
                  </a:lnTo>
                  <a:lnTo>
                    <a:pt x="2" y="1"/>
                  </a:lnTo>
                  <a:lnTo>
                    <a:pt x="2" y="1"/>
                  </a:lnTo>
                  <a:lnTo>
                    <a:pt x="3" y="1"/>
                  </a:lnTo>
                  <a:lnTo>
                    <a:pt x="3" y="2"/>
                  </a:lnTo>
                  <a:lnTo>
                    <a:pt x="3" y="2"/>
                  </a:lnTo>
                  <a:close/>
                  <a:moveTo>
                    <a:pt x="3" y="45"/>
                  </a:moveTo>
                  <a:lnTo>
                    <a:pt x="3" y="70"/>
                  </a:lnTo>
                  <a:lnTo>
                    <a:pt x="3" y="70"/>
                  </a:lnTo>
                  <a:lnTo>
                    <a:pt x="2" y="71"/>
                  </a:lnTo>
                  <a:lnTo>
                    <a:pt x="2" y="71"/>
                  </a:lnTo>
                  <a:lnTo>
                    <a:pt x="1" y="71"/>
                  </a:lnTo>
                  <a:lnTo>
                    <a:pt x="1" y="71"/>
                  </a:lnTo>
                  <a:lnTo>
                    <a:pt x="0" y="71"/>
                  </a:lnTo>
                  <a:lnTo>
                    <a:pt x="0" y="70"/>
                  </a:lnTo>
                  <a:lnTo>
                    <a:pt x="0" y="70"/>
                  </a:lnTo>
                  <a:lnTo>
                    <a:pt x="0" y="45"/>
                  </a:lnTo>
                  <a:lnTo>
                    <a:pt x="0" y="44"/>
                  </a:lnTo>
                  <a:lnTo>
                    <a:pt x="0" y="43"/>
                  </a:lnTo>
                  <a:lnTo>
                    <a:pt x="1" y="43"/>
                  </a:lnTo>
                  <a:lnTo>
                    <a:pt x="1" y="43"/>
                  </a:lnTo>
                  <a:lnTo>
                    <a:pt x="2" y="43"/>
                  </a:lnTo>
                  <a:lnTo>
                    <a:pt x="2" y="43"/>
                  </a:lnTo>
                  <a:lnTo>
                    <a:pt x="3" y="44"/>
                  </a:lnTo>
                  <a:lnTo>
                    <a:pt x="3" y="45"/>
                  </a:lnTo>
                  <a:lnTo>
                    <a:pt x="3" y="45"/>
                  </a:lnTo>
                  <a:close/>
                  <a:moveTo>
                    <a:pt x="3" y="87"/>
                  </a:moveTo>
                  <a:lnTo>
                    <a:pt x="3" y="112"/>
                  </a:lnTo>
                  <a:lnTo>
                    <a:pt x="3" y="113"/>
                  </a:lnTo>
                  <a:lnTo>
                    <a:pt x="2" y="113"/>
                  </a:lnTo>
                  <a:lnTo>
                    <a:pt x="2" y="113"/>
                  </a:lnTo>
                  <a:lnTo>
                    <a:pt x="1" y="114"/>
                  </a:lnTo>
                  <a:lnTo>
                    <a:pt x="1" y="113"/>
                  </a:lnTo>
                  <a:lnTo>
                    <a:pt x="0" y="113"/>
                  </a:lnTo>
                  <a:lnTo>
                    <a:pt x="0" y="113"/>
                  </a:lnTo>
                  <a:lnTo>
                    <a:pt x="0" y="112"/>
                  </a:lnTo>
                  <a:lnTo>
                    <a:pt x="0" y="87"/>
                  </a:lnTo>
                  <a:lnTo>
                    <a:pt x="0" y="86"/>
                  </a:lnTo>
                  <a:lnTo>
                    <a:pt x="0" y="86"/>
                  </a:lnTo>
                  <a:lnTo>
                    <a:pt x="1" y="85"/>
                  </a:lnTo>
                  <a:lnTo>
                    <a:pt x="1" y="85"/>
                  </a:lnTo>
                  <a:lnTo>
                    <a:pt x="2" y="85"/>
                  </a:lnTo>
                  <a:lnTo>
                    <a:pt x="2" y="86"/>
                  </a:lnTo>
                  <a:lnTo>
                    <a:pt x="3" y="86"/>
                  </a:lnTo>
                  <a:lnTo>
                    <a:pt x="3" y="87"/>
                  </a:lnTo>
                  <a:lnTo>
                    <a:pt x="3" y="87"/>
                  </a:lnTo>
                  <a:close/>
                  <a:moveTo>
                    <a:pt x="3" y="129"/>
                  </a:moveTo>
                  <a:lnTo>
                    <a:pt x="3" y="154"/>
                  </a:lnTo>
                  <a:lnTo>
                    <a:pt x="3" y="155"/>
                  </a:lnTo>
                  <a:lnTo>
                    <a:pt x="2" y="155"/>
                  </a:lnTo>
                  <a:lnTo>
                    <a:pt x="2" y="156"/>
                  </a:lnTo>
                  <a:lnTo>
                    <a:pt x="1" y="156"/>
                  </a:lnTo>
                  <a:lnTo>
                    <a:pt x="1" y="156"/>
                  </a:lnTo>
                  <a:lnTo>
                    <a:pt x="0" y="155"/>
                  </a:lnTo>
                  <a:lnTo>
                    <a:pt x="0" y="155"/>
                  </a:lnTo>
                  <a:lnTo>
                    <a:pt x="0" y="154"/>
                  </a:lnTo>
                  <a:lnTo>
                    <a:pt x="0" y="129"/>
                  </a:lnTo>
                  <a:lnTo>
                    <a:pt x="0" y="129"/>
                  </a:lnTo>
                  <a:lnTo>
                    <a:pt x="0" y="128"/>
                  </a:lnTo>
                  <a:lnTo>
                    <a:pt x="1" y="128"/>
                  </a:lnTo>
                  <a:lnTo>
                    <a:pt x="1" y="128"/>
                  </a:lnTo>
                  <a:lnTo>
                    <a:pt x="2" y="128"/>
                  </a:lnTo>
                  <a:lnTo>
                    <a:pt x="2" y="128"/>
                  </a:lnTo>
                  <a:lnTo>
                    <a:pt x="3" y="129"/>
                  </a:lnTo>
                  <a:lnTo>
                    <a:pt x="3" y="129"/>
                  </a:lnTo>
                  <a:lnTo>
                    <a:pt x="3" y="129"/>
                  </a:lnTo>
                  <a:close/>
                  <a:moveTo>
                    <a:pt x="3" y="172"/>
                  </a:moveTo>
                  <a:lnTo>
                    <a:pt x="3" y="197"/>
                  </a:lnTo>
                  <a:lnTo>
                    <a:pt x="3" y="197"/>
                  </a:lnTo>
                  <a:lnTo>
                    <a:pt x="2" y="198"/>
                  </a:lnTo>
                  <a:lnTo>
                    <a:pt x="1" y="198"/>
                  </a:lnTo>
                  <a:lnTo>
                    <a:pt x="0" y="198"/>
                  </a:lnTo>
                  <a:lnTo>
                    <a:pt x="0" y="197"/>
                  </a:lnTo>
                  <a:lnTo>
                    <a:pt x="0" y="197"/>
                  </a:lnTo>
                  <a:lnTo>
                    <a:pt x="0" y="172"/>
                  </a:lnTo>
                  <a:lnTo>
                    <a:pt x="0" y="171"/>
                  </a:lnTo>
                  <a:lnTo>
                    <a:pt x="0" y="171"/>
                  </a:lnTo>
                  <a:lnTo>
                    <a:pt x="1" y="170"/>
                  </a:lnTo>
                  <a:lnTo>
                    <a:pt x="1" y="170"/>
                  </a:lnTo>
                  <a:lnTo>
                    <a:pt x="2" y="170"/>
                  </a:lnTo>
                  <a:lnTo>
                    <a:pt x="2" y="171"/>
                  </a:lnTo>
                  <a:lnTo>
                    <a:pt x="3" y="171"/>
                  </a:lnTo>
                  <a:lnTo>
                    <a:pt x="3" y="172"/>
                  </a:lnTo>
                  <a:lnTo>
                    <a:pt x="3" y="172"/>
                  </a:lnTo>
                  <a:close/>
                  <a:moveTo>
                    <a:pt x="3" y="214"/>
                  </a:moveTo>
                  <a:lnTo>
                    <a:pt x="3" y="239"/>
                  </a:lnTo>
                  <a:lnTo>
                    <a:pt x="3" y="240"/>
                  </a:lnTo>
                  <a:lnTo>
                    <a:pt x="2" y="240"/>
                  </a:lnTo>
                  <a:lnTo>
                    <a:pt x="2" y="241"/>
                  </a:lnTo>
                  <a:lnTo>
                    <a:pt x="1" y="241"/>
                  </a:lnTo>
                  <a:lnTo>
                    <a:pt x="1" y="241"/>
                  </a:lnTo>
                  <a:lnTo>
                    <a:pt x="0" y="240"/>
                  </a:lnTo>
                  <a:lnTo>
                    <a:pt x="0" y="240"/>
                  </a:lnTo>
                  <a:lnTo>
                    <a:pt x="0" y="239"/>
                  </a:lnTo>
                  <a:lnTo>
                    <a:pt x="0" y="214"/>
                  </a:lnTo>
                  <a:lnTo>
                    <a:pt x="0" y="213"/>
                  </a:lnTo>
                  <a:lnTo>
                    <a:pt x="0" y="213"/>
                  </a:lnTo>
                  <a:lnTo>
                    <a:pt x="1" y="213"/>
                  </a:lnTo>
                  <a:lnTo>
                    <a:pt x="2" y="213"/>
                  </a:lnTo>
                  <a:lnTo>
                    <a:pt x="3" y="213"/>
                  </a:lnTo>
                  <a:lnTo>
                    <a:pt x="3" y="214"/>
                  </a:lnTo>
                  <a:lnTo>
                    <a:pt x="3" y="214"/>
                  </a:lnTo>
                  <a:close/>
                  <a:moveTo>
                    <a:pt x="3" y="257"/>
                  </a:moveTo>
                  <a:lnTo>
                    <a:pt x="3" y="282"/>
                  </a:lnTo>
                  <a:lnTo>
                    <a:pt x="3" y="282"/>
                  </a:lnTo>
                  <a:lnTo>
                    <a:pt x="2" y="283"/>
                  </a:lnTo>
                  <a:lnTo>
                    <a:pt x="2" y="283"/>
                  </a:lnTo>
                  <a:lnTo>
                    <a:pt x="1" y="283"/>
                  </a:lnTo>
                  <a:lnTo>
                    <a:pt x="1" y="283"/>
                  </a:lnTo>
                  <a:lnTo>
                    <a:pt x="0" y="283"/>
                  </a:lnTo>
                  <a:lnTo>
                    <a:pt x="0" y="282"/>
                  </a:lnTo>
                  <a:lnTo>
                    <a:pt x="0" y="282"/>
                  </a:lnTo>
                  <a:lnTo>
                    <a:pt x="0" y="257"/>
                  </a:lnTo>
                  <a:lnTo>
                    <a:pt x="0" y="256"/>
                  </a:lnTo>
                  <a:lnTo>
                    <a:pt x="0" y="255"/>
                  </a:lnTo>
                  <a:lnTo>
                    <a:pt x="1" y="255"/>
                  </a:lnTo>
                  <a:lnTo>
                    <a:pt x="1" y="255"/>
                  </a:lnTo>
                  <a:lnTo>
                    <a:pt x="2" y="255"/>
                  </a:lnTo>
                  <a:lnTo>
                    <a:pt x="2" y="255"/>
                  </a:lnTo>
                  <a:lnTo>
                    <a:pt x="3" y="256"/>
                  </a:lnTo>
                  <a:lnTo>
                    <a:pt x="3" y="257"/>
                  </a:lnTo>
                  <a:lnTo>
                    <a:pt x="3" y="257"/>
                  </a:lnTo>
                  <a:close/>
                  <a:moveTo>
                    <a:pt x="3" y="299"/>
                  </a:moveTo>
                  <a:lnTo>
                    <a:pt x="3" y="324"/>
                  </a:lnTo>
                  <a:lnTo>
                    <a:pt x="3" y="325"/>
                  </a:lnTo>
                  <a:lnTo>
                    <a:pt x="2" y="325"/>
                  </a:lnTo>
                  <a:lnTo>
                    <a:pt x="2" y="325"/>
                  </a:lnTo>
                  <a:lnTo>
                    <a:pt x="1" y="326"/>
                  </a:lnTo>
                  <a:lnTo>
                    <a:pt x="1" y="325"/>
                  </a:lnTo>
                  <a:lnTo>
                    <a:pt x="0" y="325"/>
                  </a:lnTo>
                  <a:lnTo>
                    <a:pt x="0" y="325"/>
                  </a:lnTo>
                  <a:lnTo>
                    <a:pt x="0" y="324"/>
                  </a:lnTo>
                  <a:lnTo>
                    <a:pt x="0" y="299"/>
                  </a:lnTo>
                  <a:lnTo>
                    <a:pt x="0" y="298"/>
                  </a:lnTo>
                  <a:lnTo>
                    <a:pt x="0" y="298"/>
                  </a:lnTo>
                  <a:lnTo>
                    <a:pt x="1" y="297"/>
                  </a:lnTo>
                  <a:lnTo>
                    <a:pt x="1" y="297"/>
                  </a:lnTo>
                  <a:lnTo>
                    <a:pt x="2" y="297"/>
                  </a:lnTo>
                  <a:lnTo>
                    <a:pt x="2" y="298"/>
                  </a:lnTo>
                  <a:lnTo>
                    <a:pt x="3" y="298"/>
                  </a:lnTo>
                  <a:lnTo>
                    <a:pt x="3" y="299"/>
                  </a:lnTo>
                  <a:lnTo>
                    <a:pt x="3" y="299"/>
                  </a:lnTo>
                  <a:close/>
                  <a:moveTo>
                    <a:pt x="3" y="341"/>
                  </a:moveTo>
                  <a:lnTo>
                    <a:pt x="3" y="366"/>
                  </a:lnTo>
                  <a:lnTo>
                    <a:pt x="3" y="367"/>
                  </a:lnTo>
                  <a:lnTo>
                    <a:pt x="2" y="368"/>
                  </a:lnTo>
                  <a:lnTo>
                    <a:pt x="2" y="368"/>
                  </a:lnTo>
                  <a:lnTo>
                    <a:pt x="1" y="368"/>
                  </a:lnTo>
                  <a:lnTo>
                    <a:pt x="1" y="368"/>
                  </a:lnTo>
                  <a:lnTo>
                    <a:pt x="0" y="368"/>
                  </a:lnTo>
                  <a:lnTo>
                    <a:pt x="0" y="367"/>
                  </a:lnTo>
                  <a:lnTo>
                    <a:pt x="0" y="366"/>
                  </a:lnTo>
                  <a:lnTo>
                    <a:pt x="0" y="341"/>
                  </a:lnTo>
                  <a:lnTo>
                    <a:pt x="0" y="341"/>
                  </a:lnTo>
                  <a:lnTo>
                    <a:pt x="0" y="340"/>
                  </a:lnTo>
                  <a:lnTo>
                    <a:pt x="1" y="340"/>
                  </a:lnTo>
                  <a:lnTo>
                    <a:pt x="1" y="340"/>
                  </a:lnTo>
                  <a:lnTo>
                    <a:pt x="2" y="340"/>
                  </a:lnTo>
                  <a:lnTo>
                    <a:pt x="2" y="340"/>
                  </a:lnTo>
                  <a:lnTo>
                    <a:pt x="3" y="341"/>
                  </a:lnTo>
                  <a:lnTo>
                    <a:pt x="3" y="341"/>
                  </a:lnTo>
                  <a:lnTo>
                    <a:pt x="3" y="341"/>
                  </a:lnTo>
                  <a:close/>
                  <a:moveTo>
                    <a:pt x="3" y="384"/>
                  </a:moveTo>
                  <a:lnTo>
                    <a:pt x="3" y="409"/>
                  </a:lnTo>
                  <a:lnTo>
                    <a:pt x="3" y="409"/>
                  </a:lnTo>
                  <a:lnTo>
                    <a:pt x="2" y="410"/>
                  </a:lnTo>
                  <a:lnTo>
                    <a:pt x="2" y="410"/>
                  </a:lnTo>
                  <a:lnTo>
                    <a:pt x="1" y="410"/>
                  </a:lnTo>
                  <a:lnTo>
                    <a:pt x="1" y="410"/>
                  </a:lnTo>
                  <a:lnTo>
                    <a:pt x="0" y="410"/>
                  </a:lnTo>
                  <a:lnTo>
                    <a:pt x="0" y="409"/>
                  </a:lnTo>
                  <a:lnTo>
                    <a:pt x="0" y="409"/>
                  </a:lnTo>
                  <a:lnTo>
                    <a:pt x="0" y="384"/>
                  </a:lnTo>
                  <a:lnTo>
                    <a:pt x="0" y="383"/>
                  </a:lnTo>
                  <a:lnTo>
                    <a:pt x="0" y="383"/>
                  </a:lnTo>
                  <a:lnTo>
                    <a:pt x="1" y="382"/>
                  </a:lnTo>
                  <a:lnTo>
                    <a:pt x="1" y="382"/>
                  </a:lnTo>
                  <a:lnTo>
                    <a:pt x="2" y="382"/>
                  </a:lnTo>
                  <a:lnTo>
                    <a:pt x="2" y="383"/>
                  </a:lnTo>
                  <a:lnTo>
                    <a:pt x="3" y="383"/>
                  </a:lnTo>
                  <a:lnTo>
                    <a:pt x="3" y="384"/>
                  </a:lnTo>
                  <a:lnTo>
                    <a:pt x="3" y="384"/>
                  </a:lnTo>
                  <a:close/>
                  <a:moveTo>
                    <a:pt x="3" y="426"/>
                  </a:moveTo>
                  <a:lnTo>
                    <a:pt x="3" y="451"/>
                  </a:lnTo>
                  <a:lnTo>
                    <a:pt x="3" y="452"/>
                  </a:lnTo>
                  <a:lnTo>
                    <a:pt x="2" y="452"/>
                  </a:lnTo>
                  <a:lnTo>
                    <a:pt x="2" y="453"/>
                  </a:lnTo>
                  <a:lnTo>
                    <a:pt x="1" y="453"/>
                  </a:lnTo>
                  <a:lnTo>
                    <a:pt x="1" y="453"/>
                  </a:lnTo>
                  <a:lnTo>
                    <a:pt x="0" y="452"/>
                  </a:lnTo>
                  <a:lnTo>
                    <a:pt x="0" y="452"/>
                  </a:lnTo>
                  <a:lnTo>
                    <a:pt x="0" y="451"/>
                  </a:lnTo>
                  <a:lnTo>
                    <a:pt x="0" y="426"/>
                  </a:lnTo>
                  <a:lnTo>
                    <a:pt x="0" y="426"/>
                  </a:lnTo>
                  <a:lnTo>
                    <a:pt x="0" y="425"/>
                  </a:lnTo>
                  <a:lnTo>
                    <a:pt x="1" y="425"/>
                  </a:lnTo>
                  <a:lnTo>
                    <a:pt x="1" y="425"/>
                  </a:lnTo>
                  <a:lnTo>
                    <a:pt x="2" y="425"/>
                  </a:lnTo>
                  <a:lnTo>
                    <a:pt x="2" y="425"/>
                  </a:lnTo>
                  <a:lnTo>
                    <a:pt x="3" y="426"/>
                  </a:lnTo>
                  <a:lnTo>
                    <a:pt x="3" y="426"/>
                  </a:lnTo>
                  <a:lnTo>
                    <a:pt x="3" y="426"/>
                  </a:lnTo>
                  <a:close/>
                  <a:moveTo>
                    <a:pt x="3" y="469"/>
                  </a:moveTo>
                  <a:lnTo>
                    <a:pt x="3" y="494"/>
                  </a:lnTo>
                  <a:lnTo>
                    <a:pt x="3" y="494"/>
                  </a:lnTo>
                  <a:lnTo>
                    <a:pt x="2" y="495"/>
                  </a:lnTo>
                  <a:lnTo>
                    <a:pt x="2" y="495"/>
                  </a:lnTo>
                  <a:lnTo>
                    <a:pt x="1" y="495"/>
                  </a:lnTo>
                  <a:lnTo>
                    <a:pt x="1" y="495"/>
                  </a:lnTo>
                  <a:lnTo>
                    <a:pt x="0" y="495"/>
                  </a:lnTo>
                  <a:lnTo>
                    <a:pt x="0" y="494"/>
                  </a:lnTo>
                  <a:lnTo>
                    <a:pt x="0" y="494"/>
                  </a:lnTo>
                  <a:lnTo>
                    <a:pt x="0" y="469"/>
                  </a:lnTo>
                  <a:lnTo>
                    <a:pt x="0" y="468"/>
                  </a:lnTo>
                  <a:lnTo>
                    <a:pt x="0" y="467"/>
                  </a:lnTo>
                  <a:lnTo>
                    <a:pt x="1" y="467"/>
                  </a:lnTo>
                  <a:lnTo>
                    <a:pt x="1" y="467"/>
                  </a:lnTo>
                  <a:lnTo>
                    <a:pt x="2" y="467"/>
                  </a:lnTo>
                  <a:lnTo>
                    <a:pt x="2" y="467"/>
                  </a:lnTo>
                  <a:lnTo>
                    <a:pt x="3" y="468"/>
                  </a:lnTo>
                  <a:lnTo>
                    <a:pt x="3" y="469"/>
                  </a:lnTo>
                  <a:lnTo>
                    <a:pt x="3" y="469"/>
                  </a:lnTo>
                  <a:close/>
                  <a:moveTo>
                    <a:pt x="3" y="511"/>
                  </a:moveTo>
                  <a:lnTo>
                    <a:pt x="3" y="536"/>
                  </a:lnTo>
                  <a:lnTo>
                    <a:pt x="3" y="537"/>
                  </a:lnTo>
                  <a:lnTo>
                    <a:pt x="2" y="537"/>
                  </a:lnTo>
                  <a:lnTo>
                    <a:pt x="2" y="538"/>
                  </a:lnTo>
                  <a:lnTo>
                    <a:pt x="1" y="538"/>
                  </a:lnTo>
                  <a:lnTo>
                    <a:pt x="1" y="538"/>
                  </a:lnTo>
                  <a:lnTo>
                    <a:pt x="0" y="537"/>
                  </a:lnTo>
                  <a:lnTo>
                    <a:pt x="0" y="537"/>
                  </a:lnTo>
                  <a:lnTo>
                    <a:pt x="0" y="536"/>
                  </a:lnTo>
                  <a:lnTo>
                    <a:pt x="0" y="511"/>
                  </a:lnTo>
                  <a:lnTo>
                    <a:pt x="0" y="510"/>
                  </a:lnTo>
                  <a:lnTo>
                    <a:pt x="0" y="510"/>
                  </a:lnTo>
                  <a:lnTo>
                    <a:pt x="1" y="509"/>
                  </a:lnTo>
                  <a:lnTo>
                    <a:pt x="1" y="509"/>
                  </a:lnTo>
                  <a:lnTo>
                    <a:pt x="2" y="509"/>
                  </a:lnTo>
                  <a:lnTo>
                    <a:pt x="2" y="510"/>
                  </a:lnTo>
                  <a:lnTo>
                    <a:pt x="3" y="510"/>
                  </a:lnTo>
                  <a:lnTo>
                    <a:pt x="3" y="511"/>
                  </a:lnTo>
                  <a:lnTo>
                    <a:pt x="3" y="511"/>
                  </a:lnTo>
                  <a:close/>
                  <a:moveTo>
                    <a:pt x="0" y="545"/>
                  </a:moveTo>
                  <a:lnTo>
                    <a:pt x="0" y="521"/>
                  </a:lnTo>
                  <a:lnTo>
                    <a:pt x="0" y="521"/>
                  </a:lnTo>
                  <a:lnTo>
                    <a:pt x="0" y="520"/>
                  </a:lnTo>
                  <a:lnTo>
                    <a:pt x="1" y="520"/>
                  </a:lnTo>
                  <a:lnTo>
                    <a:pt x="1" y="520"/>
                  </a:lnTo>
                  <a:lnTo>
                    <a:pt x="2" y="520"/>
                  </a:lnTo>
                  <a:lnTo>
                    <a:pt x="2" y="520"/>
                  </a:lnTo>
                  <a:lnTo>
                    <a:pt x="3" y="521"/>
                  </a:lnTo>
                  <a:lnTo>
                    <a:pt x="3" y="521"/>
                  </a:lnTo>
                  <a:lnTo>
                    <a:pt x="3" y="545"/>
                  </a:lnTo>
                  <a:lnTo>
                    <a:pt x="3" y="547"/>
                  </a:lnTo>
                  <a:lnTo>
                    <a:pt x="2" y="547"/>
                  </a:lnTo>
                  <a:lnTo>
                    <a:pt x="1" y="548"/>
                  </a:lnTo>
                  <a:lnTo>
                    <a:pt x="0" y="547"/>
                  </a:lnTo>
                  <a:lnTo>
                    <a:pt x="0" y="547"/>
                  </a:lnTo>
                  <a:lnTo>
                    <a:pt x="0" y="545"/>
                  </a:lnTo>
                  <a:lnTo>
                    <a:pt x="0" y="545"/>
                  </a:lnTo>
                  <a:close/>
                  <a:moveTo>
                    <a:pt x="0" y="503"/>
                  </a:moveTo>
                  <a:lnTo>
                    <a:pt x="0" y="479"/>
                  </a:lnTo>
                  <a:lnTo>
                    <a:pt x="0" y="478"/>
                  </a:lnTo>
                  <a:lnTo>
                    <a:pt x="0" y="478"/>
                  </a:lnTo>
                  <a:lnTo>
                    <a:pt x="1" y="477"/>
                  </a:lnTo>
                  <a:lnTo>
                    <a:pt x="1" y="477"/>
                  </a:lnTo>
                  <a:lnTo>
                    <a:pt x="2" y="477"/>
                  </a:lnTo>
                  <a:lnTo>
                    <a:pt x="2" y="478"/>
                  </a:lnTo>
                  <a:lnTo>
                    <a:pt x="3" y="478"/>
                  </a:lnTo>
                  <a:lnTo>
                    <a:pt x="3" y="479"/>
                  </a:lnTo>
                  <a:lnTo>
                    <a:pt x="3" y="503"/>
                  </a:lnTo>
                  <a:lnTo>
                    <a:pt x="3" y="503"/>
                  </a:lnTo>
                  <a:lnTo>
                    <a:pt x="2" y="505"/>
                  </a:lnTo>
                  <a:lnTo>
                    <a:pt x="2" y="505"/>
                  </a:lnTo>
                  <a:lnTo>
                    <a:pt x="1" y="505"/>
                  </a:lnTo>
                  <a:lnTo>
                    <a:pt x="1" y="505"/>
                  </a:lnTo>
                  <a:lnTo>
                    <a:pt x="0" y="505"/>
                  </a:lnTo>
                  <a:lnTo>
                    <a:pt x="0" y="503"/>
                  </a:lnTo>
                  <a:lnTo>
                    <a:pt x="0" y="503"/>
                  </a:lnTo>
                  <a:lnTo>
                    <a:pt x="0" y="503"/>
                  </a:lnTo>
                  <a:close/>
                  <a:moveTo>
                    <a:pt x="0" y="460"/>
                  </a:moveTo>
                  <a:lnTo>
                    <a:pt x="0" y="436"/>
                  </a:lnTo>
                  <a:lnTo>
                    <a:pt x="0" y="436"/>
                  </a:lnTo>
                  <a:lnTo>
                    <a:pt x="0" y="435"/>
                  </a:lnTo>
                  <a:lnTo>
                    <a:pt x="1" y="435"/>
                  </a:lnTo>
                  <a:lnTo>
                    <a:pt x="1" y="435"/>
                  </a:lnTo>
                  <a:lnTo>
                    <a:pt x="2" y="435"/>
                  </a:lnTo>
                  <a:lnTo>
                    <a:pt x="2" y="435"/>
                  </a:lnTo>
                  <a:lnTo>
                    <a:pt x="3" y="436"/>
                  </a:lnTo>
                  <a:lnTo>
                    <a:pt x="3" y="436"/>
                  </a:lnTo>
                  <a:lnTo>
                    <a:pt x="3" y="460"/>
                  </a:lnTo>
                  <a:lnTo>
                    <a:pt x="3" y="461"/>
                  </a:lnTo>
                  <a:lnTo>
                    <a:pt x="2" y="463"/>
                  </a:lnTo>
                  <a:lnTo>
                    <a:pt x="2" y="463"/>
                  </a:lnTo>
                  <a:lnTo>
                    <a:pt x="1" y="463"/>
                  </a:lnTo>
                  <a:lnTo>
                    <a:pt x="1" y="463"/>
                  </a:lnTo>
                  <a:lnTo>
                    <a:pt x="0" y="463"/>
                  </a:lnTo>
                  <a:lnTo>
                    <a:pt x="0" y="461"/>
                  </a:lnTo>
                  <a:lnTo>
                    <a:pt x="0" y="460"/>
                  </a:lnTo>
                  <a:lnTo>
                    <a:pt x="0" y="460"/>
                  </a:lnTo>
                  <a:close/>
                  <a:moveTo>
                    <a:pt x="0" y="418"/>
                  </a:moveTo>
                  <a:lnTo>
                    <a:pt x="0" y="394"/>
                  </a:lnTo>
                  <a:lnTo>
                    <a:pt x="0" y="393"/>
                  </a:lnTo>
                  <a:lnTo>
                    <a:pt x="0" y="393"/>
                  </a:lnTo>
                  <a:lnTo>
                    <a:pt x="1" y="391"/>
                  </a:lnTo>
                  <a:lnTo>
                    <a:pt x="1" y="391"/>
                  </a:lnTo>
                  <a:lnTo>
                    <a:pt x="2" y="391"/>
                  </a:lnTo>
                  <a:lnTo>
                    <a:pt x="2" y="393"/>
                  </a:lnTo>
                  <a:lnTo>
                    <a:pt x="3" y="393"/>
                  </a:lnTo>
                  <a:lnTo>
                    <a:pt x="3" y="394"/>
                  </a:lnTo>
                  <a:lnTo>
                    <a:pt x="3" y="418"/>
                  </a:lnTo>
                  <a:lnTo>
                    <a:pt x="3" y="419"/>
                  </a:lnTo>
                  <a:lnTo>
                    <a:pt x="2" y="419"/>
                  </a:lnTo>
                  <a:lnTo>
                    <a:pt x="2" y="421"/>
                  </a:lnTo>
                  <a:lnTo>
                    <a:pt x="1" y="421"/>
                  </a:lnTo>
                  <a:lnTo>
                    <a:pt x="1" y="421"/>
                  </a:lnTo>
                  <a:lnTo>
                    <a:pt x="0" y="419"/>
                  </a:lnTo>
                  <a:lnTo>
                    <a:pt x="0" y="419"/>
                  </a:lnTo>
                  <a:lnTo>
                    <a:pt x="0" y="418"/>
                  </a:lnTo>
                  <a:lnTo>
                    <a:pt x="0" y="418"/>
                  </a:lnTo>
                  <a:close/>
                  <a:moveTo>
                    <a:pt x="0" y="376"/>
                  </a:moveTo>
                  <a:lnTo>
                    <a:pt x="0" y="352"/>
                  </a:lnTo>
                  <a:lnTo>
                    <a:pt x="0" y="351"/>
                  </a:lnTo>
                  <a:lnTo>
                    <a:pt x="0" y="349"/>
                  </a:lnTo>
                  <a:lnTo>
                    <a:pt x="1" y="349"/>
                  </a:lnTo>
                  <a:lnTo>
                    <a:pt x="1" y="349"/>
                  </a:lnTo>
                  <a:lnTo>
                    <a:pt x="2" y="349"/>
                  </a:lnTo>
                  <a:lnTo>
                    <a:pt x="2" y="349"/>
                  </a:lnTo>
                  <a:lnTo>
                    <a:pt x="3" y="351"/>
                  </a:lnTo>
                  <a:lnTo>
                    <a:pt x="3" y="352"/>
                  </a:lnTo>
                  <a:lnTo>
                    <a:pt x="3" y="376"/>
                  </a:lnTo>
                  <a:lnTo>
                    <a:pt x="3" y="376"/>
                  </a:lnTo>
                  <a:lnTo>
                    <a:pt x="2" y="377"/>
                  </a:lnTo>
                  <a:lnTo>
                    <a:pt x="1" y="377"/>
                  </a:lnTo>
                  <a:lnTo>
                    <a:pt x="0" y="377"/>
                  </a:lnTo>
                  <a:lnTo>
                    <a:pt x="0" y="376"/>
                  </a:lnTo>
                  <a:lnTo>
                    <a:pt x="0" y="376"/>
                  </a:lnTo>
                  <a:lnTo>
                    <a:pt x="0" y="376"/>
                  </a:lnTo>
                  <a:close/>
                  <a:moveTo>
                    <a:pt x="0" y="333"/>
                  </a:moveTo>
                  <a:lnTo>
                    <a:pt x="0" y="309"/>
                  </a:lnTo>
                  <a:lnTo>
                    <a:pt x="0" y="309"/>
                  </a:lnTo>
                  <a:lnTo>
                    <a:pt x="0" y="308"/>
                  </a:lnTo>
                  <a:lnTo>
                    <a:pt x="1" y="308"/>
                  </a:lnTo>
                  <a:lnTo>
                    <a:pt x="1" y="308"/>
                  </a:lnTo>
                  <a:lnTo>
                    <a:pt x="2" y="308"/>
                  </a:lnTo>
                  <a:lnTo>
                    <a:pt x="2" y="308"/>
                  </a:lnTo>
                  <a:lnTo>
                    <a:pt x="3" y="309"/>
                  </a:lnTo>
                  <a:lnTo>
                    <a:pt x="3" y="309"/>
                  </a:lnTo>
                  <a:lnTo>
                    <a:pt x="3" y="333"/>
                  </a:lnTo>
                  <a:lnTo>
                    <a:pt x="3" y="334"/>
                  </a:lnTo>
                  <a:lnTo>
                    <a:pt x="2" y="334"/>
                  </a:lnTo>
                  <a:lnTo>
                    <a:pt x="2" y="335"/>
                  </a:lnTo>
                  <a:lnTo>
                    <a:pt x="1" y="335"/>
                  </a:lnTo>
                  <a:lnTo>
                    <a:pt x="1" y="335"/>
                  </a:lnTo>
                  <a:lnTo>
                    <a:pt x="0" y="334"/>
                  </a:lnTo>
                  <a:lnTo>
                    <a:pt x="0" y="334"/>
                  </a:lnTo>
                  <a:lnTo>
                    <a:pt x="0" y="333"/>
                  </a:lnTo>
                  <a:lnTo>
                    <a:pt x="0" y="333"/>
                  </a:lnTo>
                  <a:close/>
                  <a:moveTo>
                    <a:pt x="0" y="291"/>
                  </a:moveTo>
                  <a:lnTo>
                    <a:pt x="0" y="267"/>
                  </a:lnTo>
                  <a:lnTo>
                    <a:pt x="0" y="266"/>
                  </a:lnTo>
                  <a:lnTo>
                    <a:pt x="0" y="266"/>
                  </a:lnTo>
                  <a:lnTo>
                    <a:pt x="1" y="264"/>
                  </a:lnTo>
                  <a:lnTo>
                    <a:pt x="1" y="264"/>
                  </a:lnTo>
                  <a:lnTo>
                    <a:pt x="2" y="264"/>
                  </a:lnTo>
                  <a:lnTo>
                    <a:pt x="2" y="266"/>
                  </a:lnTo>
                  <a:lnTo>
                    <a:pt x="3" y="266"/>
                  </a:lnTo>
                  <a:lnTo>
                    <a:pt x="3" y="267"/>
                  </a:lnTo>
                  <a:lnTo>
                    <a:pt x="3" y="291"/>
                  </a:lnTo>
                  <a:lnTo>
                    <a:pt x="3" y="291"/>
                  </a:lnTo>
                  <a:lnTo>
                    <a:pt x="2" y="292"/>
                  </a:lnTo>
                  <a:lnTo>
                    <a:pt x="2" y="292"/>
                  </a:lnTo>
                  <a:lnTo>
                    <a:pt x="1" y="292"/>
                  </a:lnTo>
                  <a:lnTo>
                    <a:pt x="1" y="292"/>
                  </a:lnTo>
                  <a:lnTo>
                    <a:pt x="0" y="292"/>
                  </a:lnTo>
                  <a:lnTo>
                    <a:pt x="0" y="291"/>
                  </a:lnTo>
                  <a:lnTo>
                    <a:pt x="0" y="291"/>
                  </a:lnTo>
                  <a:lnTo>
                    <a:pt x="0" y="291"/>
                  </a:lnTo>
                  <a:close/>
                  <a:moveTo>
                    <a:pt x="0" y="248"/>
                  </a:moveTo>
                  <a:lnTo>
                    <a:pt x="0" y="224"/>
                  </a:lnTo>
                  <a:lnTo>
                    <a:pt x="0" y="224"/>
                  </a:lnTo>
                  <a:lnTo>
                    <a:pt x="0" y="222"/>
                  </a:lnTo>
                  <a:lnTo>
                    <a:pt x="1" y="222"/>
                  </a:lnTo>
                  <a:lnTo>
                    <a:pt x="1" y="222"/>
                  </a:lnTo>
                  <a:lnTo>
                    <a:pt x="2" y="222"/>
                  </a:lnTo>
                  <a:lnTo>
                    <a:pt x="2" y="222"/>
                  </a:lnTo>
                  <a:lnTo>
                    <a:pt x="3" y="224"/>
                  </a:lnTo>
                  <a:lnTo>
                    <a:pt x="3" y="224"/>
                  </a:lnTo>
                  <a:lnTo>
                    <a:pt x="3" y="248"/>
                  </a:lnTo>
                  <a:lnTo>
                    <a:pt x="3" y="249"/>
                  </a:lnTo>
                  <a:lnTo>
                    <a:pt x="2" y="250"/>
                  </a:lnTo>
                  <a:lnTo>
                    <a:pt x="2" y="250"/>
                  </a:lnTo>
                  <a:lnTo>
                    <a:pt x="1" y="250"/>
                  </a:lnTo>
                  <a:lnTo>
                    <a:pt x="1" y="250"/>
                  </a:lnTo>
                  <a:lnTo>
                    <a:pt x="0" y="250"/>
                  </a:lnTo>
                  <a:lnTo>
                    <a:pt x="0" y="249"/>
                  </a:lnTo>
                  <a:lnTo>
                    <a:pt x="0" y="248"/>
                  </a:lnTo>
                  <a:lnTo>
                    <a:pt x="0" y="248"/>
                  </a:lnTo>
                  <a:close/>
                  <a:moveTo>
                    <a:pt x="0" y="206"/>
                  </a:moveTo>
                  <a:lnTo>
                    <a:pt x="0" y="182"/>
                  </a:lnTo>
                  <a:lnTo>
                    <a:pt x="0" y="180"/>
                  </a:lnTo>
                  <a:lnTo>
                    <a:pt x="0" y="180"/>
                  </a:lnTo>
                  <a:lnTo>
                    <a:pt x="1" y="179"/>
                  </a:lnTo>
                  <a:lnTo>
                    <a:pt x="1" y="179"/>
                  </a:lnTo>
                  <a:lnTo>
                    <a:pt x="2" y="179"/>
                  </a:lnTo>
                  <a:lnTo>
                    <a:pt x="2" y="180"/>
                  </a:lnTo>
                  <a:lnTo>
                    <a:pt x="3" y="180"/>
                  </a:lnTo>
                  <a:lnTo>
                    <a:pt x="3" y="182"/>
                  </a:lnTo>
                  <a:lnTo>
                    <a:pt x="3" y="206"/>
                  </a:lnTo>
                  <a:lnTo>
                    <a:pt x="3" y="207"/>
                  </a:lnTo>
                  <a:lnTo>
                    <a:pt x="2" y="207"/>
                  </a:lnTo>
                  <a:lnTo>
                    <a:pt x="2" y="207"/>
                  </a:lnTo>
                  <a:lnTo>
                    <a:pt x="1" y="208"/>
                  </a:lnTo>
                  <a:lnTo>
                    <a:pt x="1" y="207"/>
                  </a:lnTo>
                  <a:lnTo>
                    <a:pt x="0" y="207"/>
                  </a:lnTo>
                  <a:lnTo>
                    <a:pt x="0" y="207"/>
                  </a:lnTo>
                  <a:lnTo>
                    <a:pt x="0" y="206"/>
                  </a:lnTo>
                  <a:lnTo>
                    <a:pt x="0" y="206"/>
                  </a:lnTo>
                  <a:close/>
                  <a:moveTo>
                    <a:pt x="0" y="164"/>
                  </a:moveTo>
                  <a:lnTo>
                    <a:pt x="0" y="140"/>
                  </a:lnTo>
                  <a:lnTo>
                    <a:pt x="0" y="138"/>
                  </a:lnTo>
                  <a:lnTo>
                    <a:pt x="0" y="137"/>
                  </a:lnTo>
                  <a:lnTo>
                    <a:pt x="1" y="137"/>
                  </a:lnTo>
                  <a:lnTo>
                    <a:pt x="1" y="137"/>
                  </a:lnTo>
                  <a:lnTo>
                    <a:pt x="2" y="137"/>
                  </a:lnTo>
                  <a:lnTo>
                    <a:pt x="2" y="137"/>
                  </a:lnTo>
                  <a:lnTo>
                    <a:pt x="3" y="138"/>
                  </a:lnTo>
                  <a:lnTo>
                    <a:pt x="3" y="140"/>
                  </a:lnTo>
                  <a:lnTo>
                    <a:pt x="3" y="164"/>
                  </a:lnTo>
                  <a:lnTo>
                    <a:pt x="3" y="164"/>
                  </a:lnTo>
                  <a:lnTo>
                    <a:pt x="2" y="165"/>
                  </a:lnTo>
                  <a:lnTo>
                    <a:pt x="2" y="165"/>
                  </a:lnTo>
                  <a:lnTo>
                    <a:pt x="1" y="165"/>
                  </a:lnTo>
                  <a:lnTo>
                    <a:pt x="1" y="165"/>
                  </a:lnTo>
                  <a:lnTo>
                    <a:pt x="0" y="165"/>
                  </a:lnTo>
                  <a:lnTo>
                    <a:pt x="0" y="164"/>
                  </a:lnTo>
                  <a:lnTo>
                    <a:pt x="0" y="164"/>
                  </a:lnTo>
                  <a:lnTo>
                    <a:pt x="0" y="164"/>
                  </a:lnTo>
                  <a:close/>
                  <a:moveTo>
                    <a:pt x="0" y="121"/>
                  </a:moveTo>
                  <a:lnTo>
                    <a:pt x="0" y="96"/>
                  </a:lnTo>
                  <a:lnTo>
                    <a:pt x="0" y="95"/>
                  </a:lnTo>
                  <a:lnTo>
                    <a:pt x="0" y="95"/>
                  </a:lnTo>
                  <a:lnTo>
                    <a:pt x="1" y="95"/>
                  </a:lnTo>
                  <a:lnTo>
                    <a:pt x="2" y="95"/>
                  </a:lnTo>
                  <a:lnTo>
                    <a:pt x="3" y="95"/>
                  </a:lnTo>
                  <a:lnTo>
                    <a:pt x="3" y="96"/>
                  </a:lnTo>
                  <a:lnTo>
                    <a:pt x="3" y="121"/>
                  </a:lnTo>
                  <a:lnTo>
                    <a:pt x="3" y="122"/>
                  </a:lnTo>
                  <a:lnTo>
                    <a:pt x="2" y="122"/>
                  </a:lnTo>
                  <a:lnTo>
                    <a:pt x="2" y="123"/>
                  </a:lnTo>
                  <a:lnTo>
                    <a:pt x="1" y="123"/>
                  </a:lnTo>
                  <a:lnTo>
                    <a:pt x="1" y="123"/>
                  </a:lnTo>
                  <a:lnTo>
                    <a:pt x="0" y="122"/>
                  </a:lnTo>
                  <a:lnTo>
                    <a:pt x="0" y="122"/>
                  </a:lnTo>
                  <a:lnTo>
                    <a:pt x="0" y="121"/>
                  </a:lnTo>
                  <a:lnTo>
                    <a:pt x="0" y="121"/>
                  </a:lnTo>
                  <a:close/>
                  <a:moveTo>
                    <a:pt x="0" y="79"/>
                  </a:moveTo>
                  <a:lnTo>
                    <a:pt x="0" y="54"/>
                  </a:lnTo>
                  <a:lnTo>
                    <a:pt x="0" y="53"/>
                  </a:lnTo>
                  <a:lnTo>
                    <a:pt x="0" y="53"/>
                  </a:lnTo>
                  <a:lnTo>
                    <a:pt x="1" y="52"/>
                  </a:lnTo>
                  <a:lnTo>
                    <a:pt x="1" y="52"/>
                  </a:lnTo>
                  <a:lnTo>
                    <a:pt x="2" y="52"/>
                  </a:lnTo>
                  <a:lnTo>
                    <a:pt x="2" y="53"/>
                  </a:lnTo>
                  <a:lnTo>
                    <a:pt x="3" y="53"/>
                  </a:lnTo>
                  <a:lnTo>
                    <a:pt x="3" y="54"/>
                  </a:lnTo>
                  <a:lnTo>
                    <a:pt x="3" y="79"/>
                  </a:lnTo>
                  <a:lnTo>
                    <a:pt x="3" y="79"/>
                  </a:lnTo>
                  <a:lnTo>
                    <a:pt x="2" y="80"/>
                  </a:lnTo>
                  <a:lnTo>
                    <a:pt x="2" y="80"/>
                  </a:lnTo>
                  <a:lnTo>
                    <a:pt x="1" y="80"/>
                  </a:lnTo>
                  <a:lnTo>
                    <a:pt x="1" y="80"/>
                  </a:lnTo>
                  <a:lnTo>
                    <a:pt x="0" y="80"/>
                  </a:lnTo>
                  <a:lnTo>
                    <a:pt x="0" y="79"/>
                  </a:lnTo>
                  <a:lnTo>
                    <a:pt x="0" y="79"/>
                  </a:lnTo>
                  <a:lnTo>
                    <a:pt x="0" y="79"/>
                  </a:lnTo>
                  <a:close/>
                  <a:moveTo>
                    <a:pt x="0" y="36"/>
                  </a:moveTo>
                  <a:lnTo>
                    <a:pt x="0" y="11"/>
                  </a:lnTo>
                  <a:lnTo>
                    <a:pt x="0" y="11"/>
                  </a:lnTo>
                  <a:lnTo>
                    <a:pt x="0" y="10"/>
                  </a:lnTo>
                  <a:lnTo>
                    <a:pt x="1" y="10"/>
                  </a:lnTo>
                  <a:lnTo>
                    <a:pt x="1" y="10"/>
                  </a:lnTo>
                  <a:lnTo>
                    <a:pt x="2" y="10"/>
                  </a:lnTo>
                  <a:lnTo>
                    <a:pt x="2" y="10"/>
                  </a:lnTo>
                  <a:lnTo>
                    <a:pt x="3" y="11"/>
                  </a:lnTo>
                  <a:lnTo>
                    <a:pt x="3" y="11"/>
                  </a:lnTo>
                  <a:lnTo>
                    <a:pt x="3" y="36"/>
                  </a:lnTo>
                  <a:lnTo>
                    <a:pt x="3" y="37"/>
                  </a:lnTo>
                  <a:lnTo>
                    <a:pt x="2" y="37"/>
                  </a:lnTo>
                  <a:lnTo>
                    <a:pt x="2" y="38"/>
                  </a:lnTo>
                  <a:lnTo>
                    <a:pt x="1" y="38"/>
                  </a:lnTo>
                  <a:lnTo>
                    <a:pt x="1" y="38"/>
                  </a:lnTo>
                  <a:lnTo>
                    <a:pt x="0" y="37"/>
                  </a:lnTo>
                  <a:lnTo>
                    <a:pt x="0" y="37"/>
                  </a:lnTo>
                  <a:lnTo>
                    <a:pt x="0" y="36"/>
                  </a:lnTo>
                  <a:lnTo>
                    <a:pt x="0" y="36"/>
                  </a:lnTo>
                  <a:close/>
                </a:path>
              </a:pathLst>
            </a:custGeom>
            <a:solidFill>
              <a:srgbClr val="000000"/>
            </a:solidFill>
            <a:ln w="25400">
              <a:solidFill>
                <a:srgbClr val="000000"/>
              </a:solidFill>
              <a:prstDash val="solid"/>
              <a:round/>
              <a:headEnd/>
              <a:tailEnd/>
            </a:ln>
          </p:spPr>
          <p:txBody>
            <a:bodyPr/>
            <a:lstStyle/>
            <a:p>
              <a:endParaRPr lang="en-US"/>
            </a:p>
          </p:txBody>
        </p:sp>
        <p:sp>
          <p:nvSpPr>
            <p:cNvPr id="309913" name="Freeform 665">
              <a:extLst>
                <a:ext uri="{FF2B5EF4-FFF2-40B4-BE49-F238E27FC236}">
                  <a16:creationId xmlns:a16="http://schemas.microsoft.com/office/drawing/2014/main" id="{7BB1A9DE-B99F-0A4D-95DA-03917FE156C3}"/>
                </a:ext>
              </a:extLst>
            </p:cNvPr>
            <p:cNvSpPr>
              <a:spLocks noEditPoints="1"/>
            </p:cNvSpPr>
            <p:nvPr/>
          </p:nvSpPr>
          <p:spPr bwMode="auto">
            <a:xfrm>
              <a:off x="517" y="2424"/>
              <a:ext cx="317" cy="0"/>
            </a:xfrm>
            <a:custGeom>
              <a:avLst/>
              <a:gdLst>
                <a:gd name="T0" fmla="*/ 0 w 1057"/>
                <a:gd name="T1" fmla="*/ 1 h 3"/>
                <a:gd name="T2" fmla="*/ 42 w 1057"/>
                <a:gd name="T3" fmla="*/ 2 h 3"/>
                <a:gd name="T4" fmla="*/ 111 w 1057"/>
                <a:gd name="T5" fmla="*/ 3 h 3"/>
                <a:gd name="T6" fmla="*/ 155 w 1057"/>
                <a:gd name="T7" fmla="*/ 3 h 3"/>
                <a:gd name="T8" fmla="*/ 197 w 1057"/>
                <a:gd name="T9" fmla="*/ 1 h 3"/>
                <a:gd name="T10" fmla="*/ 172 w 1057"/>
                <a:gd name="T11" fmla="*/ 0 h 3"/>
                <a:gd name="T12" fmla="*/ 212 w 1057"/>
                <a:gd name="T13" fmla="*/ 1 h 3"/>
                <a:gd name="T14" fmla="*/ 255 w 1057"/>
                <a:gd name="T15" fmla="*/ 3 h 3"/>
                <a:gd name="T16" fmla="*/ 324 w 1057"/>
                <a:gd name="T17" fmla="*/ 3 h 3"/>
                <a:gd name="T18" fmla="*/ 367 w 1057"/>
                <a:gd name="T19" fmla="*/ 1 h 3"/>
                <a:gd name="T20" fmla="*/ 342 w 1057"/>
                <a:gd name="T21" fmla="*/ 0 h 3"/>
                <a:gd name="T22" fmla="*/ 381 w 1057"/>
                <a:gd name="T23" fmla="*/ 1 h 3"/>
                <a:gd name="T24" fmla="*/ 426 w 1057"/>
                <a:gd name="T25" fmla="*/ 3 h 3"/>
                <a:gd name="T26" fmla="*/ 494 w 1057"/>
                <a:gd name="T27" fmla="*/ 3 h 3"/>
                <a:gd name="T28" fmla="*/ 536 w 1057"/>
                <a:gd name="T29" fmla="*/ 1 h 3"/>
                <a:gd name="T30" fmla="*/ 578 w 1057"/>
                <a:gd name="T31" fmla="*/ 0 h 3"/>
                <a:gd name="T32" fmla="*/ 552 w 1057"/>
                <a:gd name="T33" fmla="*/ 0 h 3"/>
                <a:gd name="T34" fmla="*/ 594 w 1057"/>
                <a:gd name="T35" fmla="*/ 2 h 3"/>
                <a:gd name="T36" fmla="*/ 662 w 1057"/>
                <a:gd name="T37" fmla="*/ 3 h 3"/>
                <a:gd name="T38" fmla="*/ 706 w 1057"/>
                <a:gd name="T39" fmla="*/ 3 h 3"/>
                <a:gd name="T40" fmla="*/ 748 w 1057"/>
                <a:gd name="T41" fmla="*/ 1 h 3"/>
                <a:gd name="T42" fmla="*/ 790 w 1057"/>
                <a:gd name="T43" fmla="*/ 0 h 3"/>
                <a:gd name="T44" fmla="*/ 764 w 1057"/>
                <a:gd name="T45" fmla="*/ 0 h 3"/>
                <a:gd name="T46" fmla="*/ 806 w 1057"/>
                <a:gd name="T47" fmla="*/ 2 h 3"/>
                <a:gd name="T48" fmla="*/ 874 w 1057"/>
                <a:gd name="T49" fmla="*/ 3 h 3"/>
                <a:gd name="T50" fmla="*/ 919 w 1057"/>
                <a:gd name="T51" fmla="*/ 2 h 3"/>
                <a:gd name="T52" fmla="*/ 959 w 1057"/>
                <a:gd name="T53" fmla="*/ 0 h 3"/>
                <a:gd name="T54" fmla="*/ 934 w 1057"/>
                <a:gd name="T55" fmla="*/ 0 h 3"/>
                <a:gd name="T56" fmla="*/ 975 w 1057"/>
                <a:gd name="T57" fmla="*/ 2 h 3"/>
                <a:gd name="T58" fmla="*/ 1044 w 1057"/>
                <a:gd name="T59" fmla="*/ 3 h 3"/>
                <a:gd name="T60" fmla="*/ 1028 w 1057"/>
                <a:gd name="T61" fmla="*/ 2 h 3"/>
                <a:gd name="T62" fmla="*/ 986 w 1057"/>
                <a:gd name="T63" fmla="*/ 3 h 3"/>
                <a:gd name="T64" fmla="*/ 1013 w 1057"/>
                <a:gd name="T65" fmla="*/ 3 h 3"/>
                <a:gd name="T66" fmla="*/ 972 w 1057"/>
                <a:gd name="T67" fmla="*/ 2 h 3"/>
                <a:gd name="T68" fmla="*/ 928 w 1057"/>
                <a:gd name="T69" fmla="*/ 0 h 3"/>
                <a:gd name="T70" fmla="*/ 859 w 1057"/>
                <a:gd name="T71" fmla="*/ 1 h 3"/>
                <a:gd name="T72" fmla="*/ 817 w 1057"/>
                <a:gd name="T73" fmla="*/ 3 h 3"/>
                <a:gd name="T74" fmla="*/ 843 w 1057"/>
                <a:gd name="T75" fmla="*/ 3 h 3"/>
                <a:gd name="T76" fmla="*/ 802 w 1057"/>
                <a:gd name="T77" fmla="*/ 2 h 3"/>
                <a:gd name="T78" fmla="*/ 759 w 1057"/>
                <a:gd name="T79" fmla="*/ 0 h 3"/>
                <a:gd name="T80" fmla="*/ 690 w 1057"/>
                <a:gd name="T81" fmla="*/ 1 h 3"/>
                <a:gd name="T82" fmla="*/ 647 w 1057"/>
                <a:gd name="T83" fmla="*/ 3 h 3"/>
                <a:gd name="T84" fmla="*/ 673 w 1057"/>
                <a:gd name="T85" fmla="*/ 3 h 3"/>
                <a:gd name="T86" fmla="*/ 632 w 1057"/>
                <a:gd name="T87" fmla="*/ 3 h 3"/>
                <a:gd name="T88" fmla="*/ 590 w 1057"/>
                <a:gd name="T89" fmla="*/ 2 h 3"/>
                <a:gd name="T90" fmla="*/ 547 w 1057"/>
                <a:gd name="T91" fmla="*/ 0 h 3"/>
                <a:gd name="T92" fmla="*/ 478 w 1057"/>
                <a:gd name="T93" fmla="*/ 1 h 3"/>
                <a:gd name="T94" fmla="*/ 435 w 1057"/>
                <a:gd name="T95" fmla="*/ 3 h 3"/>
                <a:gd name="T96" fmla="*/ 461 w 1057"/>
                <a:gd name="T97" fmla="*/ 3 h 3"/>
                <a:gd name="T98" fmla="*/ 419 w 1057"/>
                <a:gd name="T99" fmla="*/ 3 h 3"/>
                <a:gd name="T100" fmla="*/ 378 w 1057"/>
                <a:gd name="T101" fmla="*/ 1 h 3"/>
                <a:gd name="T102" fmla="*/ 309 w 1057"/>
                <a:gd name="T103" fmla="*/ 0 h 3"/>
                <a:gd name="T104" fmla="*/ 265 w 1057"/>
                <a:gd name="T105" fmla="*/ 2 h 3"/>
                <a:gd name="T106" fmla="*/ 224 w 1057"/>
                <a:gd name="T107" fmla="*/ 3 h 3"/>
                <a:gd name="T108" fmla="*/ 250 w 1057"/>
                <a:gd name="T109" fmla="*/ 3 h 3"/>
                <a:gd name="T110" fmla="*/ 208 w 1057"/>
                <a:gd name="T111" fmla="*/ 1 h 3"/>
                <a:gd name="T112" fmla="*/ 165 w 1057"/>
                <a:gd name="T113" fmla="*/ 0 h 3"/>
                <a:gd name="T114" fmla="*/ 96 w 1057"/>
                <a:gd name="T115" fmla="*/ 1 h 3"/>
                <a:gd name="T116" fmla="*/ 53 w 1057"/>
                <a:gd name="T117" fmla="*/ 3 h 3"/>
                <a:gd name="T118" fmla="*/ 80 w 1057"/>
                <a:gd name="T119" fmla="*/ 3 h 3"/>
                <a:gd name="T120" fmla="*/ 39 w 1057"/>
                <a:gd name="T1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7" h="3">
                  <a:moveTo>
                    <a:pt x="2" y="0"/>
                  </a:moveTo>
                  <a:lnTo>
                    <a:pt x="26" y="0"/>
                  </a:lnTo>
                  <a:lnTo>
                    <a:pt x="27" y="0"/>
                  </a:lnTo>
                  <a:lnTo>
                    <a:pt x="27" y="1"/>
                  </a:lnTo>
                  <a:lnTo>
                    <a:pt x="28" y="1"/>
                  </a:lnTo>
                  <a:lnTo>
                    <a:pt x="28" y="2"/>
                  </a:lnTo>
                  <a:lnTo>
                    <a:pt x="28" y="2"/>
                  </a:lnTo>
                  <a:lnTo>
                    <a:pt x="27" y="3"/>
                  </a:lnTo>
                  <a:lnTo>
                    <a:pt x="27" y="3"/>
                  </a:lnTo>
                  <a:lnTo>
                    <a:pt x="26" y="3"/>
                  </a:lnTo>
                  <a:lnTo>
                    <a:pt x="2" y="3"/>
                  </a:lnTo>
                  <a:lnTo>
                    <a:pt x="2" y="3"/>
                  </a:lnTo>
                  <a:lnTo>
                    <a:pt x="0" y="3"/>
                  </a:lnTo>
                  <a:lnTo>
                    <a:pt x="0" y="2"/>
                  </a:lnTo>
                  <a:lnTo>
                    <a:pt x="0" y="2"/>
                  </a:lnTo>
                  <a:lnTo>
                    <a:pt x="0" y="1"/>
                  </a:lnTo>
                  <a:lnTo>
                    <a:pt x="0" y="1"/>
                  </a:lnTo>
                  <a:lnTo>
                    <a:pt x="2" y="0"/>
                  </a:lnTo>
                  <a:lnTo>
                    <a:pt x="2" y="0"/>
                  </a:lnTo>
                  <a:lnTo>
                    <a:pt x="2" y="0"/>
                  </a:lnTo>
                  <a:close/>
                  <a:moveTo>
                    <a:pt x="45" y="0"/>
                  </a:moveTo>
                  <a:lnTo>
                    <a:pt x="69" y="0"/>
                  </a:lnTo>
                  <a:lnTo>
                    <a:pt x="69" y="0"/>
                  </a:lnTo>
                  <a:lnTo>
                    <a:pt x="70" y="1"/>
                  </a:lnTo>
                  <a:lnTo>
                    <a:pt x="70" y="2"/>
                  </a:lnTo>
                  <a:lnTo>
                    <a:pt x="70" y="3"/>
                  </a:lnTo>
                  <a:lnTo>
                    <a:pt x="69" y="3"/>
                  </a:lnTo>
                  <a:lnTo>
                    <a:pt x="69" y="3"/>
                  </a:lnTo>
                  <a:lnTo>
                    <a:pt x="45" y="3"/>
                  </a:lnTo>
                  <a:lnTo>
                    <a:pt x="43" y="3"/>
                  </a:lnTo>
                  <a:lnTo>
                    <a:pt x="43" y="3"/>
                  </a:lnTo>
                  <a:lnTo>
                    <a:pt x="42" y="2"/>
                  </a:lnTo>
                  <a:lnTo>
                    <a:pt x="42" y="2"/>
                  </a:lnTo>
                  <a:lnTo>
                    <a:pt x="42" y="1"/>
                  </a:lnTo>
                  <a:lnTo>
                    <a:pt x="43" y="1"/>
                  </a:lnTo>
                  <a:lnTo>
                    <a:pt x="43" y="0"/>
                  </a:lnTo>
                  <a:lnTo>
                    <a:pt x="45" y="0"/>
                  </a:lnTo>
                  <a:lnTo>
                    <a:pt x="45" y="0"/>
                  </a:lnTo>
                  <a:close/>
                  <a:moveTo>
                    <a:pt x="87" y="0"/>
                  </a:moveTo>
                  <a:lnTo>
                    <a:pt x="111" y="0"/>
                  </a:lnTo>
                  <a:lnTo>
                    <a:pt x="112" y="0"/>
                  </a:lnTo>
                  <a:lnTo>
                    <a:pt x="112" y="1"/>
                  </a:lnTo>
                  <a:lnTo>
                    <a:pt x="113" y="1"/>
                  </a:lnTo>
                  <a:lnTo>
                    <a:pt x="113" y="2"/>
                  </a:lnTo>
                  <a:lnTo>
                    <a:pt x="113" y="2"/>
                  </a:lnTo>
                  <a:lnTo>
                    <a:pt x="112" y="3"/>
                  </a:lnTo>
                  <a:lnTo>
                    <a:pt x="112" y="3"/>
                  </a:lnTo>
                  <a:lnTo>
                    <a:pt x="111" y="3"/>
                  </a:lnTo>
                  <a:lnTo>
                    <a:pt x="87" y="3"/>
                  </a:lnTo>
                  <a:lnTo>
                    <a:pt x="85" y="3"/>
                  </a:lnTo>
                  <a:lnTo>
                    <a:pt x="85" y="3"/>
                  </a:lnTo>
                  <a:lnTo>
                    <a:pt x="85" y="2"/>
                  </a:lnTo>
                  <a:lnTo>
                    <a:pt x="85" y="1"/>
                  </a:lnTo>
                  <a:lnTo>
                    <a:pt x="85" y="0"/>
                  </a:lnTo>
                  <a:lnTo>
                    <a:pt x="87" y="0"/>
                  </a:lnTo>
                  <a:lnTo>
                    <a:pt x="87" y="0"/>
                  </a:lnTo>
                  <a:close/>
                  <a:moveTo>
                    <a:pt x="130" y="0"/>
                  </a:moveTo>
                  <a:lnTo>
                    <a:pt x="154" y="0"/>
                  </a:lnTo>
                  <a:lnTo>
                    <a:pt x="154" y="0"/>
                  </a:lnTo>
                  <a:lnTo>
                    <a:pt x="155" y="1"/>
                  </a:lnTo>
                  <a:lnTo>
                    <a:pt x="155" y="1"/>
                  </a:lnTo>
                  <a:lnTo>
                    <a:pt x="155" y="2"/>
                  </a:lnTo>
                  <a:lnTo>
                    <a:pt x="155" y="2"/>
                  </a:lnTo>
                  <a:lnTo>
                    <a:pt x="155" y="3"/>
                  </a:lnTo>
                  <a:lnTo>
                    <a:pt x="154" y="3"/>
                  </a:lnTo>
                  <a:lnTo>
                    <a:pt x="154" y="3"/>
                  </a:lnTo>
                  <a:lnTo>
                    <a:pt x="130" y="3"/>
                  </a:lnTo>
                  <a:lnTo>
                    <a:pt x="129" y="3"/>
                  </a:lnTo>
                  <a:lnTo>
                    <a:pt x="127" y="3"/>
                  </a:lnTo>
                  <a:lnTo>
                    <a:pt x="127" y="2"/>
                  </a:lnTo>
                  <a:lnTo>
                    <a:pt x="127" y="2"/>
                  </a:lnTo>
                  <a:lnTo>
                    <a:pt x="127" y="1"/>
                  </a:lnTo>
                  <a:lnTo>
                    <a:pt x="127" y="1"/>
                  </a:lnTo>
                  <a:lnTo>
                    <a:pt x="129" y="0"/>
                  </a:lnTo>
                  <a:lnTo>
                    <a:pt x="130" y="0"/>
                  </a:lnTo>
                  <a:lnTo>
                    <a:pt x="130" y="0"/>
                  </a:lnTo>
                  <a:close/>
                  <a:moveTo>
                    <a:pt x="172" y="0"/>
                  </a:moveTo>
                  <a:lnTo>
                    <a:pt x="196" y="0"/>
                  </a:lnTo>
                  <a:lnTo>
                    <a:pt x="197" y="0"/>
                  </a:lnTo>
                  <a:lnTo>
                    <a:pt x="197" y="1"/>
                  </a:lnTo>
                  <a:lnTo>
                    <a:pt x="197" y="1"/>
                  </a:lnTo>
                  <a:lnTo>
                    <a:pt x="198" y="2"/>
                  </a:lnTo>
                  <a:lnTo>
                    <a:pt x="197" y="2"/>
                  </a:lnTo>
                  <a:lnTo>
                    <a:pt x="197" y="3"/>
                  </a:lnTo>
                  <a:lnTo>
                    <a:pt x="197" y="3"/>
                  </a:lnTo>
                  <a:lnTo>
                    <a:pt x="196" y="3"/>
                  </a:lnTo>
                  <a:lnTo>
                    <a:pt x="172" y="3"/>
                  </a:lnTo>
                  <a:lnTo>
                    <a:pt x="170" y="3"/>
                  </a:lnTo>
                  <a:lnTo>
                    <a:pt x="170" y="3"/>
                  </a:lnTo>
                  <a:lnTo>
                    <a:pt x="169" y="2"/>
                  </a:lnTo>
                  <a:lnTo>
                    <a:pt x="169" y="2"/>
                  </a:lnTo>
                  <a:lnTo>
                    <a:pt x="169" y="1"/>
                  </a:lnTo>
                  <a:lnTo>
                    <a:pt x="170" y="1"/>
                  </a:lnTo>
                  <a:lnTo>
                    <a:pt x="170" y="0"/>
                  </a:lnTo>
                  <a:lnTo>
                    <a:pt x="172" y="0"/>
                  </a:lnTo>
                  <a:lnTo>
                    <a:pt x="172" y="0"/>
                  </a:lnTo>
                  <a:close/>
                  <a:moveTo>
                    <a:pt x="214" y="0"/>
                  </a:moveTo>
                  <a:lnTo>
                    <a:pt x="238" y="0"/>
                  </a:lnTo>
                  <a:lnTo>
                    <a:pt x="239" y="0"/>
                  </a:lnTo>
                  <a:lnTo>
                    <a:pt x="240" y="1"/>
                  </a:lnTo>
                  <a:lnTo>
                    <a:pt x="240" y="1"/>
                  </a:lnTo>
                  <a:lnTo>
                    <a:pt x="240" y="2"/>
                  </a:lnTo>
                  <a:lnTo>
                    <a:pt x="240" y="2"/>
                  </a:lnTo>
                  <a:lnTo>
                    <a:pt x="240" y="3"/>
                  </a:lnTo>
                  <a:lnTo>
                    <a:pt x="239" y="3"/>
                  </a:lnTo>
                  <a:lnTo>
                    <a:pt x="238" y="3"/>
                  </a:lnTo>
                  <a:lnTo>
                    <a:pt x="214" y="3"/>
                  </a:lnTo>
                  <a:lnTo>
                    <a:pt x="214" y="3"/>
                  </a:lnTo>
                  <a:lnTo>
                    <a:pt x="212" y="3"/>
                  </a:lnTo>
                  <a:lnTo>
                    <a:pt x="212" y="2"/>
                  </a:lnTo>
                  <a:lnTo>
                    <a:pt x="212" y="2"/>
                  </a:lnTo>
                  <a:lnTo>
                    <a:pt x="212" y="1"/>
                  </a:lnTo>
                  <a:lnTo>
                    <a:pt x="212" y="1"/>
                  </a:lnTo>
                  <a:lnTo>
                    <a:pt x="214" y="0"/>
                  </a:lnTo>
                  <a:lnTo>
                    <a:pt x="214" y="0"/>
                  </a:lnTo>
                  <a:lnTo>
                    <a:pt x="214" y="0"/>
                  </a:lnTo>
                  <a:close/>
                  <a:moveTo>
                    <a:pt x="257" y="0"/>
                  </a:moveTo>
                  <a:lnTo>
                    <a:pt x="281" y="0"/>
                  </a:lnTo>
                  <a:lnTo>
                    <a:pt x="281" y="0"/>
                  </a:lnTo>
                  <a:lnTo>
                    <a:pt x="282" y="1"/>
                  </a:lnTo>
                  <a:lnTo>
                    <a:pt x="282" y="1"/>
                  </a:lnTo>
                  <a:lnTo>
                    <a:pt x="282" y="2"/>
                  </a:lnTo>
                  <a:lnTo>
                    <a:pt x="282" y="2"/>
                  </a:lnTo>
                  <a:lnTo>
                    <a:pt x="282" y="3"/>
                  </a:lnTo>
                  <a:lnTo>
                    <a:pt x="281" y="3"/>
                  </a:lnTo>
                  <a:lnTo>
                    <a:pt x="281" y="3"/>
                  </a:lnTo>
                  <a:lnTo>
                    <a:pt x="257" y="3"/>
                  </a:lnTo>
                  <a:lnTo>
                    <a:pt x="255" y="3"/>
                  </a:lnTo>
                  <a:lnTo>
                    <a:pt x="255" y="3"/>
                  </a:lnTo>
                  <a:lnTo>
                    <a:pt x="254" y="2"/>
                  </a:lnTo>
                  <a:lnTo>
                    <a:pt x="254" y="2"/>
                  </a:lnTo>
                  <a:lnTo>
                    <a:pt x="254" y="1"/>
                  </a:lnTo>
                  <a:lnTo>
                    <a:pt x="255" y="1"/>
                  </a:lnTo>
                  <a:lnTo>
                    <a:pt x="255" y="0"/>
                  </a:lnTo>
                  <a:lnTo>
                    <a:pt x="257" y="0"/>
                  </a:lnTo>
                  <a:lnTo>
                    <a:pt x="257" y="0"/>
                  </a:lnTo>
                  <a:close/>
                  <a:moveTo>
                    <a:pt x="299" y="0"/>
                  </a:moveTo>
                  <a:lnTo>
                    <a:pt x="323" y="0"/>
                  </a:lnTo>
                  <a:lnTo>
                    <a:pt x="324" y="0"/>
                  </a:lnTo>
                  <a:lnTo>
                    <a:pt x="324" y="1"/>
                  </a:lnTo>
                  <a:lnTo>
                    <a:pt x="325" y="1"/>
                  </a:lnTo>
                  <a:lnTo>
                    <a:pt x="325" y="2"/>
                  </a:lnTo>
                  <a:lnTo>
                    <a:pt x="325" y="2"/>
                  </a:lnTo>
                  <a:lnTo>
                    <a:pt x="324" y="3"/>
                  </a:lnTo>
                  <a:lnTo>
                    <a:pt x="324" y="3"/>
                  </a:lnTo>
                  <a:lnTo>
                    <a:pt x="323" y="3"/>
                  </a:lnTo>
                  <a:lnTo>
                    <a:pt x="299" y="3"/>
                  </a:lnTo>
                  <a:lnTo>
                    <a:pt x="299" y="3"/>
                  </a:lnTo>
                  <a:lnTo>
                    <a:pt x="297" y="3"/>
                  </a:lnTo>
                  <a:lnTo>
                    <a:pt x="297" y="2"/>
                  </a:lnTo>
                  <a:lnTo>
                    <a:pt x="297" y="2"/>
                  </a:lnTo>
                  <a:lnTo>
                    <a:pt x="297" y="1"/>
                  </a:lnTo>
                  <a:lnTo>
                    <a:pt x="297" y="1"/>
                  </a:lnTo>
                  <a:lnTo>
                    <a:pt x="299" y="0"/>
                  </a:lnTo>
                  <a:lnTo>
                    <a:pt x="299" y="0"/>
                  </a:lnTo>
                  <a:lnTo>
                    <a:pt x="299" y="0"/>
                  </a:lnTo>
                  <a:close/>
                  <a:moveTo>
                    <a:pt x="342" y="0"/>
                  </a:moveTo>
                  <a:lnTo>
                    <a:pt x="366" y="0"/>
                  </a:lnTo>
                  <a:lnTo>
                    <a:pt x="366" y="0"/>
                  </a:lnTo>
                  <a:lnTo>
                    <a:pt x="367" y="1"/>
                  </a:lnTo>
                  <a:lnTo>
                    <a:pt x="367" y="1"/>
                  </a:lnTo>
                  <a:lnTo>
                    <a:pt x="367" y="2"/>
                  </a:lnTo>
                  <a:lnTo>
                    <a:pt x="367" y="2"/>
                  </a:lnTo>
                  <a:lnTo>
                    <a:pt x="367" y="3"/>
                  </a:lnTo>
                  <a:lnTo>
                    <a:pt x="366" y="3"/>
                  </a:lnTo>
                  <a:lnTo>
                    <a:pt x="366" y="3"/>
                  </a:lnTo>
                  <a:lnTo>
                    <a:pt x="342" y="3"/>
                  </a:lnTo>
                  <a:lnTo>
                    <a:pt x="340" y="3"/>
                  </a:lnTo>
                  <a:lnTo>
                    <a:pt x="339" y="3"/>
                  </a:lnTo>
                  <a:lnTo>
                    <a:pt x="339" y="2"/>
                  </a:lnTo>
                  <a:lnTo>
                    <a:pt x="339" y="2"/>
                  </a:lnTo>
                  <a:lnTo>
                    <a:pt x="339" y="1"/>
                  </a:lnTo>
                  <a:lnTo>
                    <a:pt x="339" y="1"/>
                  </a:lnTo>
                  <a:lnTo>
                    <a:pt x="340" y="0"/>
                  </a:lnTo>
                  <a:lnTo>
                    <a:pt x="342" y="0"/>
                  </a:lnTo>
                  <a:lnTo>
                    <a:pt x="342" y="0"/>
                  </a:lnTo>
                  <a:close/>
                  <a:moveTo>
                    <a:pt x="384" y="0"/>
                  </a:moveTo>
                  <a:lnTo>
                    <a:pt x="408" y="0"/>
                  </a:lnTo>
                  <a:lnTo>
                    <a:pt x="409" y="0"/>
                  </a:lnTo>
                  <a:lnTo>
                    <a:pt x="409" y="1"/>
                  </a:lnTo>
                  <a:lnTo>
                    <a:pt x="410" y="1"/>
                  </a:lnTo>
                  <a:lnTo>
                    <a:pt x="410" y="2"/>
                  </a:lnTo>
                  <a:lnTo>
                    <a:pt x="410" y="2"/>
                  </a:lnTo>
                  <a:lnTo>
                    <a:pt x="409" y="3"/>
                  </a:lnTo>
                  <a:lnTo>
                    <a:pt x="409" y="3"/>
                  </a:lnTo>
                  <a:lnTo>
                    <a:pt x="408" y="3"/>
                  </a:lnTo>
                  <a:lnTo>
                    <a:pt x="384" y="3"/>
                  </a:lnTo>
                  <a:lnTo>
                    <a:pt x="382" y="3"/>
                  </a:lnTo>
                  <a:lnTo>
                    <a:pt x="382" y="3"/>
                  </a:lnTo>
                  <a:lnTo>
                    <a:pt x="381" y="2"/>
                  </a:lnTo>
                  <a:lnTo>
                    <a:pt x="381" y="2"/>
                  </a:lnTo>
                  <a:lnTo>
                    <a:pt x="381" y="1"/>
                  </a:lnTo>
                  <a:lnTo>
                    <a:pt x="382" y="1"/>
                  </a:lnTo>
                  <a:lnTo>
                    <a:pt x="382" y="0"/>
                  </a:lnTo>
                  <a:lnTo>
                    <a:pt x="384" y="0"/>
                  </a:lnTo>
                  <a:lnTo>
                    <a:pt x="384" y="0"/>
                  </a:lnTo>
                  <a:close/>
                  <a:moveTo>
                    <a:pt x="426" y="0"/>
                  </a:moveTo>
                  <a:lnTo>
                    <a:pt x="450" y="0"/>
                  </a:lnTo>
                  <a:lnTo>
                    <a:pt x="451" y="0"/>
                  </a:lnTo>
                  <a:lnTo>
                    <a:pt x="452" y="1"/>
                  </a:lnTo>
                  <a:lnTo>
                    <a:pt x="452" y="1"/>
                  </a:lnTo>
                  <a:lnTo>
                    <a:pt x="452" y="2"/>
                  </a:lnTo>
                  <a:lnTo>
                    <a:pt x="452" y="2"/>
                  </a:lnTo>
                  <a:lnTo>
                    <a:pt x="452" y="3"/>
                  </a:lnTo>
                  <a:lnTo>
                    <a:pt x="451" y="3"/>
                  </a:lnTo>
                  <a:lnTo>
                    <a:pt x="450" y="3"/>
                  </a:lnTo>
                  <a:lnTo>
                    <a:pt x="426" y="3"/>
                  </a:lnTo>
                  <a:lnTo>
                    <a:pt x="426" y="3"/>
                  </a:lnTo>
                  <a:lnTo>
                    <a:pt x="424" y="3"/>
                  </a:lnTo>
                  <a:lnTo>
                    <a:pt x="424" y="2"/>
                  </a:lnTo>
                  <a:lnTo>
                    <a:pt x="424" y="2"/>
                  </a:lnTo>
                  <a:lnTo>
                    <a:pt x="424" y="1"/>
                  </a:lnTo>
                  <a:lnTo>
                    <a:pt x="424" y="1"/>
                  </a:lnTo>
                  <a:lnTo>
                    <a:pt x="426" y="0"/>
                  </a:lnTo>
                  <a:lnTo>
                    <a:pt x="426" y="0"/>
                  </a:lnTo>
                  <a:lnTo>
                    <a:pt x="426" y="0"/>
                  </a:lnTo>
                  <a:close/>
                  <a:moveTo>
                    <a:pt x="469" y="0"/>
                  </a:moveTo>
                  <a:lnTo>
                    <a:pt x="493" y="0"/>
                  </a:lnTo>
                  <a:lnTo>
                    <a:pt x="493" y="0"/>
                  </a:lnTo>
                  <a:lnTo>
                    <a:pt x="494" y="1"/>
                  </a:lnTo>
                  <a:lnTo>
                    <a:pt x="494" y="1"/>
                  </a:lnTo>
                  <a:lnTo>
                    <a:pt x="494" y="2"/>
                  </a:lnTo>
                  <a:lnTo>
                    <a:pt x="494" y="2"/>
                  </a:lnTo>
                  <a:lnTo>
                    <a:pt x="494" y="3"/>
                  </a:lnTo>
                  <a:lnTo>
                    <a:pt x="493" y="3"/>
                  </a:lnTo>
                  <a:lnTo>
                    <a:pt x="493" y="3"/>
                  </a:lnTo>
                  <a:lnTo>
                    <a:pt x="469" y="3"/>
                  </a:lnTo>
                  <a:lnTo>
                    <a:pt x="467" y="3"/>
                  </a:lnTo>
                  <a:lnTo>
                    <a:pt x="467" y="3"/>
                  </a:lnTo>
                  <a:lnTo>
                    <a:pt x="466" y="2"/>
                  </a:lnTo>
                  <a:lnTo>
                    <a:pt x="466" y="2"/>
                  </a:lnTo>
                  <a:lnTo>
                    <a:pt x="466" y="1"/>
                  </a:lnTo>
                  <a:lnTo>
                    <a:pt x="467" y="1"/>
                  </a:lnTo>
                  <a:lnTo>
                    <a:pt x="467" y="0"/>
                  </a:lnTo>
                  <a:lnTo>
                    <a:pt x="469" y="0"/>
                  </a:lnTo>
                  <a:lnTo>
                    <a:pt x="469" y="0"/>
                  </a:lnTo>
                  <a:close/>
                  <a:moveTo>
                    <a:pt x="511" y="0"/>
                  </a:moveTo>
                  <a:lnTo>
                    <a:pt x="535" y="0"/>
                  </a:lnTo>
                  <a:lnTo>
                    <a:pt x="536" y="0"/>
                  </a:lnTo>
                  <a:lnTo>
                    <a:pt x="536" y="1"/>
                  </a:lnTo>
                  <a:lnTo>
                    <a:pt x="537" y="2"/>
                  </a:lnTo>
                  <a:lnTo>
                    <a:pt x="536" y="3"/>
                  </a:lnTo>
                  <a:lnTo>
                    <a:pt x="536" y="3"/>
                  </a:lnTo>
                  <a:lnTo>
                    <a:pt x="535" y="3"/>
                  </a:lnTo>
                  <a:lnTo>
                    <a:pt x="511" y="3"/>
                  </a:lnTo>
                  <a:lnTo>
                    <a:pt x="511" y="3"/>
                  </a:lnTo>
                  <a:lnTo>
                    <a:pt x="509" y="3"/>
                  </a:lnTo>
                  <a:lnTo>
                    <a:pt x="509" y="2"/>
                  </a:lnTo>
                  <a:lnTo>
                    <a:pt x="509" y="2"/>
                  </a:lnTo>
                  <a:lnTo>
                    <a:pt x="509" y="1"/>
                  </a:lnTo>
                  <a:lnTo>
                    <a:pt x="509" y="1"/>
                  </a:lnTo>
                  <a:lnTo>
                    <a:pt x="511" y="0"/>
                  </a:lnTo>
                  <a:lnTo>
                    <a:pt x="511" y="0"/>
                  </a:lnTo>
                  <a:lnTo>
                    <a:pt x="511" y="0"/>
                  </a:lnTo>
                  <a:close/>
                  <a:moveTo>
                    <a:pt x="554" y="0"/>
                  </a:moveTo>
                  <a:lnTo>
                    <a:pt x="578" y="0"/>
                  </a:lnTo>
                  <a:lnTo>
                    <a:pt x="578" y="0"/>
                  </a:lnTo>
                  <a:lnTo>
                    <a:pt x="579" y="1"/>
                  </a:lnTo>
                  <a:lnTo>
                    <a:pt x="579" y="1"/>
                  </a:lnTo>
                  <a:lnTo>
                    <a:pt x="579" y="2"/>
                  </a:lnTo>
                  <a:lnTo>
                    <a:pt x="579" y="2"/>
                  </a:lnTo>
                  <a:lnTo>
                    <a:pt x="579" y="3"/>
                  </a:lnTo>
                  <a:lnTo>
                    <a:pt x="578" y="3"/>
                  </a:lnTo>
                  <a:lnTo>
                    <a:pt x="578" y="3"/>
                  </a:lnTo>
                  <a:lnTo>
                    <a:pt x="554" y="3"/>
                  </a:lnTo>
                  <a:lnTo>
                    <a:pt x="552" y="3"/>
                  </a:lnTo>
                  <a:lnTo>
                    <a:pt x="551" y="3"/>
                  </a:lnTo>
                  <a:lnTo>
                    <a:pt x="551" y="2"/>
                  </a:lnTo>
                  <a:lnTo>
                    <a:pt x="551" y="2"/>
                  </a:lnTo>
                  <a:lnTo>
                    <a:pt x="551" y="1"/>
                  </a:lnTo>
                  <a:lnTo>
                    <a:pt x="551" y="1"/>
                  </a:lnTo>
                  <a:lnTo>
                    <a:pt x="552" y="0"/>
                  </a:lnTo>
                  <a:lnTo>
                    <a:pt x="554" y="0"/>
                  </a:lnTo>
                  <a:lnTo>
                    <a:pt x="554" y="0"/>
                  </a:lnTo>
                  <a:close/>
                  <a:moveTo>
                    <a:pt x="596" y="0"/>
                  </a:moveTo>
                  <a:lnTo>
                    <a:pt x="620" y="0"/>
                  </a:lnTo>
                  <a:lnTo>
                    <a:pt x="621" y="0"/>
                  </a:lnTo>
                  <a:lnTo>
                    <a:pt x="621" y="1"/>
                  </a:lnTo>
                  <a:lnTo>
                    <a:pt x="622" y="1"/>
                  </a:lnTo>
                  <a:lnTo>
                    <a:pt x="622" y="2"/>
                  </a:lnTo>
                  <a:lnTo>
                    <a:pt x="622" y="2"/>
                  </a:lnTo>
                  <a:lnTo>
                    <a:pt x="621" y="3"/>
                  </a:lnTo>
                  <a:lnTo>
                    <a:pt x="621" y="3"/>
                  </a:lnTo>
                  <a:lnTo>
                    <a:pt x="620" y="3"/>
                  </a:lnTo>
                  <a:lnTo>
                    <a:pt x="596" y="3"/>
                  </a:lnTo>
                  <a:lnTo>
                    <a:pt x="594" y="3"/>
                  </a:lnTo>
                  <a:lnTo>
                    <a:pt x="594" y="3"/>
                  </a:lnTo>
                  <a:lnTo>
                    <a:pt x="594" y="2"/>
                  </a:lnTo>
                  <a:lnTo>
                    <a:pt x="593" y="2"/>
                  </a:lnTo>
                  <a:lnTo>
                    <a:pt x="594" y="1"/>
                  </a:lnTo>
                  <a:lnTo>
                    <a:pt x="594" y="1"/>
                  </a:lnTo>
                  <a:lnTo>
                    <a:pt x="594" y="0"/>
                  </a:lnTo>
                  <a:lnTo>
                    <a:pt x="596" y="0"/>
                  </a:lnTo>
                  <a:lnTo>
                    <a:pt x="596" y="0"/>
                  </a:lnTo>
                  <a:close/>
                  <a:moveTo>
                    <a:pt x="637" y="0"/>
                  </a:moveTo>
                  <a:lnTo>
                    <a:pt x="662" y="0"/>
                  </a:lnTo>
                  <a:lnTo>
                    <a:pt x="663" y="0"/>
                  </a:lnTo>
                  <a:lnTo>
                    <a:pt x="664" y="1"/>
                  </a:lnTo>
                  <a:lnTo>
                    <a:pt x="664" y="1"/>
                  </a:lnTo>
                  <a:lnTo>
                    <a:pt x="664" y="2"/>
                  </a:lnTo>
                  <a:lnTo>
                    <a:pt x="664" y="2"/>
                  </a:lnTo>
                  <a:lnTo>
                    <a:pt x="664" y="3"/>
                  </a:lnTo>
                  <a:lnTo>
                    <a:pt x="663" y="3"/>
                  </a:lnTo>
                  <a:lnTo>
                    <a:pt x="662" y="3"/>
                  </a:lnTo>
                  <a:lnTo>
                    <a:pt x="637" y="3"/>
                  </a:lnTo>
                  <a:lnTo>
                    <a:pt x="637" y="3"/>
                  </a:lnTo>
                  <a:lnTo>
                    <a:pt x="636" y="3"/>
                  </a:lnTo>
                  <a:lnTo>
                    <a:pt x="636" y="2"/>
                  </a:lnTo>
                  <a:lnTo>
                    <a:pt x="636" y="2"/>
                  </a:lnTo>
                  <a:lnTo>
                    <a:pt x="636" y="1"/>
                  </a:lnTo>
                  <a:lnTo>
                    <a:pt x="636" y="1"/>
                  </a:lnTo>
                  <a:lnTo>
                    <a:pt x="637" y="0"/>
                  </a:lnTo>
                  <a:lnTo>
                    <a:pt x="637" y="0"/>
                  </a:lnTo>
                  <a:lnTo>
                    <a:pt x="637" y="0"/>
                  </a:lnTo>
                  <a:close/>
                  <a:moveTo>
                    <a:pt x="681" y="0"/>
                  </a:moveTo>
                  <a:lnTo>
                    <a:pt x="705" y="0"/>
                  </a:lnTo>
                  <a:lnTo>
                    <a:pt x="705" y="0"/>
                  </a:lnTo>
                  <a:lnTo>
                    <a:pt x="706" y="1"/>
                  </a:lnTo>
                  <a:lnTo>
                    <a:pt x="706" y="2"/>
                  </a:lnTo>
                  <a:lnTo>
                    <a:pt x="706" y="3"/>
                  </a:lnTo>
                  <a:lnTo>
                    <a:pt x="705" y="3"/>
                  </a:lnTo>
                  <a:lnTo>
                    <a:pt x="705" y="3"/>
                  </a:lnTo>
                  <a:lnTo>
                    <a:pt x="681" y="3"/>
                  </a:lnTo>
                  <a:lnTo>
                    <a:pt x="679" y="3"/>
                  </a:lnTo>
                  <a:lnTo>
                    <a:pt x="679" y="3"/>
                  </a:lnTo>
                  <a:lnTo>
                    <a:pt x="678" y="2"/>
                  </a:lnTo>
                  <a:lnTo>
                    <a:pt x="678" y="2"/>
                  </a:lnTo>
                  <a:lnTo>
                    <a:pt x="678" y="1"/>
                  </a:lnTo>
                  <a:lnTo>
                    <a:pt x="679" y="1"/>
                  </a:lnTo>
                  <a:lnTo>
                    <a:pt x="679" y="0"/>
                  </a:lnTo>
                  <a:lnTo>
                    <a:pt x="681" y="0"/>
                  </a:lnTo>
                  <a:lnTo>
                    <a:pt x="681" y="0"/>
                  </a:lnTo>
                  <a:close/>
                  <a:moveTo>
                    <a:pt x="723" y="0"/>
                  </a:moveTo>
                  <a:lnTo>
                    <a:pt x="747" y="0"/>
                  </a:lnTo>
                  <a:lnTo>
                    <a:pt x="748" y="0"/>
                  </a:lnTo>
                  <a:lnTo>
                    <a:pt x="748" y="1"/>
                  </a:lnTo>
                  <a:lnTo>
                    <a:pt x="749" y="1"/>
                  </a:lnTo>
                  <a:lnTo>
                    <a:pt x="749" y="2"/>
                  </a:lnTo>
                  <a:lnTo>
                    <a:pt x="749" y="2"/>
                  </a:lnTo>
                  <a:lnTo>
                    <a:pt x="748" y="3"/>
                  </a:lnTo>
                  <a:lnTo>
                    <a:pt x="748" y="3"/>
                  </a:lnTo>
                  <a:lnTo>
                    <a:pt x="747" y="3"/>
                  </a:lnTo>
                  <a:lnTo>
                    <a:pt x="723" y="3"/>
                  </a:lnTo>
                  <a:lnTo>
                    <a:pt x="723" y="3"/>
                  </a:lnTo>
                  <a:lnTo>
                    <a:pt x="721" y="3"/>
                  </a:lnTo>
                  <a:lnTo>
                    <a:pt x="721" y="2"/>
                  </a:lnTo>
                  <a:lnTo>
                    <a:pt x="721" y="1"/>
                  </a:lnTo>
                  <a:lnTo>
                    <a:pt x="723" y="0"/>
                  </a:lnTo>
                  <a:lnTo>
                    <a:pt x="723" y="0"/>
                  </a:lnTo>
                  <a:lnTo>
                    <a:pt x="723" y="0"/>
                  </a:lnTo>
                  <a:close/>
                  <a:moveTo>
                    <a:pt x="766" y="0"/>
                  </a:moveTo>
                  <a:lnTo>
                    <a:pt x="790" y="0"/>
                  </a:lnTo>
                  <a:lnTo>
                    <a:pt x="790" y="0"/>
                  </a:lnTo>
                  <a:lnTo>
                    <a:pt x="791" y="1"/>
                  </a:lnTo>
                  <a:lnTo>
                    <a:pt x="791" y="1"/>
                  </a:lnTo>
                  <a:lnTo>
                    <a:pt x="791" y="2"/>
                  </a:lnTo>
                  <a:lnTo>
                    <a:pt x="791" y="2"/>
                  </a:lnTo>
                  <a:lnTo>
                    <a:pt x="791" y="3"/>
                  </a:lnTo>
                  <a:lnTo>
                    <a:pt x="790" y="3"/>
                  </a:lnTo>
                  <a:lnTo>
                    <a:pt x="790" y="3"/>
                  </a:lnTo>
                  <a:lnTo>
                    <a:pt x="766" y="3"/>
                  </a:lnTo>
                  <a:lnTo>
                    <a:pt x="764" y="3"/>
                  </a:lnTo>
                  <a:lnTo>
                    <a:pt x="764" y="3"/>
                  </a:lnTo>
                  <a:lnTo>
                    <a:pt x="763" y="2"/>
                  </a:lnTo>
                  <a:lnTo>
                    <a:pt x="763" y="2"/>
                  </a:lnTo>
                  <a:lnTo>
                    <a:pt x="763" y="1"/>
                  </a:lnTo>
                  <a:lnTo>
                    <a:pt x="764" y="1"/>
                  </a:lnTo>
                  <a:lnTo>
                    <a:pt x="764" y="0"/>
                  </a:lnTo>
                  <a:lnTo>
                    <a:pt x="766" y="0"/>
                  </a:lnTo>
                  <a:lnTo>
                    <a:pt x="766" y="0"/>
                  </a:lnTo>
                  <a:close/>
                  <a:moveTo>
                    <a:pt x="808" y="0"/>
                  </a:moveTo>
                  <a:lnTo>
                    <a:pt x="832" y="0"/>
                  </a:lnTo>
                  <a:lnTo>
                    <a:pt x="833" y="0"/>
                  </a:lnTo>
                  <a:lnTo>
                    <a:pt x="833" y="1"/>
                  </a:lnTo>
                  <a:lnTo>
                    <a:pt x="834" y="1"/>
                  </a:lnTo>
                  <a:lnTo>
                    <a:pt x="834" y="2"/>
                  </a:lnTo>
                  <a:lnTo>
                    <a:pt x="834" y="2"/>
                  </a:lnTo>
                  <a:lnTo>
                    <a:pt x="833" y="3"/>
                  </a:lnTo>
                  <a:lnTo>
                    <a:pt x="833" y="3"/>
                  </a:lnTo>
                  <a:lnTo>
                    <a:pt x="832" y="3"/>
                  </a:lnTo>
                  <a:lnTo>
                    <a:pt x="808" y="3"/>
                  </a:lnTo>
                  <a:lnTo>
                    <a:pt x="806" y="3"/>
                  </a:lnTo>
                  <a:lnTo>
                    <a:pt x="806" y="3"/>
                  </a:lnTo>
                  <a:lnTo>
                    <a:pt x="806" y="2"/>
                  </a:lnTo>
                  <a:lnTo>
                    <a:pt x="805" y="2"/>
                  </a:lnTo>
                  <a:lnTo>
                    <a:pt x="806" y="1"/>
                  </a:lnTo>
                  <a:lnTo>
                    <a:pt x="806" y="1"/>
                  </a:lnTo>
                  <a:lnTo>
                    <a:pt x="806" y="0"/>
                  </a:lnTo>
                  <a:lnTo>
                    <a:pt x="808" y="0"/>
                  </a:lnTo>
                  <a:lnTo>
                    <a:pt x="808" y="0"/>
                  </a:lnTo>
                  <a:close/>
                  <a:moveTo>
                    <a:pt x="851" y="0"/>
                  </a:moveTo>
                  <a:lnTo>
                    <a:pt x="874" y="0"/>
                  </a:lnTo>
                  <a:lnTo>
                    <a:pt x="875" y="0"/>
                  </a:lnTo>
                  <a:lnTo>
                    <a:pt x="876" y="1"/>
                  </a:lnTo>
                  <a:lnTo>
                    <a:pt x="876" y="1"/>
                  </a:lnTo>
                  <a:lnTo>
                    <a:pt x="876" y="2"/>
                  </a:lnTo>
                  <a:lnTo>
                    <a:pt x="876" y="2"/>
                  </a:lnTo>
                  <a:lnTo>
                    <a:pt x="876" y="3"/>
                  </a:lnTo>
                  <a:lnTo>
                    <a:pt x="875" y="3"/>
                  </a:lnTo>
                  <a:lnTo>
                    <a:pt x="874" y="3"/>
                  </a:lnTo>
                  <a:lnTo>
                    <a:pt x="851" y="3"/>
                  </a:lnTo>
                  <a:lnTo>
                    <a:pt x="849" y="3"/>
                  </a:lnTo>
                  <a:lnTo>
                    <a:pt x="848" y="3"/>
                  </a:lnTo>
                  <a:lnTo>
                    <a:pt x="848" y="2"/>
                  </a:lnTo>
                  <a:lnTo>
                    <a:pt x="848" y="2"/>
                  </a:lnTo>
                  <a:lnTo>
                    <a:pt x="848" y="1"/>
                  </a:lnTo>
                  <a:lnTo>
                    <a:pt x="848" y="1"/>
                  </a:lnTo>
                  <a:lnTo>
                    <a:pt x="849" y="0"/>
                  </a:lnTo>
                  <a:lnTo>
                    <a:pt x="851" y="0"/>
                  </a:lnTo>
                  <a:lnTo>
                    <a:pt x="851" y="0"/>
                  </a:lnTo>
                  <a:close/>
                  <a:moveTo>
                    <a:pt x="893" y="0"/>
                  </a:moveTo>
                  <a:lnTo>
                    <a:pt x="917" y="0"/>
                  </a:lnTo>
                  <a:lnTo>
                    <a:pt x="918" y="0"/>
                  </a:lnTo>
                  <a:lnTo>
                    <a:pt x="918" y="1"/>
                  </a:lnTo>
                  <a:lnTo>
                    <a:pt x="918" y="1"/>
                  </a:lnTo>
                  <a:lnTo>
                    <a:pt x="919" y="2"/>
                  </a:lnTo>
                  <a:lnTo>
                    <a:pt x="918" y="2"/>
                  </a:lnTo>
                  <a:lnTo>
                    <a:pt x="918" y="3"/>
                  </a:lnTo>
                  <a:lnTo>
                    <a:pt x="918" y="3"/>
                  </a:lnTo>
                  <a:lnTo>
                    <a:pt x="917" y="3"/>
                  </a:lnTo>
                  <a:lnTo>
                    <a:pt x="893" y="3"/>
                  </a:lnTo>
                  <a:lnTo>
                    <a:pt x="891" y="3"/>
                  </a:lnTo>
                  <a:lnTo>
                    <a:pt x="891" y="3"/>
                  </a:lnTo>
                  <a:lnTo>
                    <a:pt x="890" y="2"/>
                  </a:lnTo>
                  <a:lnTo>
                    <a:pt x="890" y="2"/>
                  </a:lnTo>
                  <a:lnTo>
                    <a:pt x="890" y="1"/>
                  </a:lnTo>
                  <a:lnTo>
                    <a:pt x="891" y="1"/>
                  </a:lnTo>
                  <a:lnTo>
                    <a:pt x="891" y="0"/>
                  </a:lnTo>
                  <a:lnTo>
                    <a:pt x="893" y="0"/>
                  </a:lnTo>
                  <a:lnTo>
                    <a:pt x="893" y="0"/>
                  </a:lnTo>
                  <a:close/>
                  <a:moveTo>
                    <a:pt x="934" y="0"/>
                  </a:moveTo>
                  <a:lnTo>
                    <a:pt x="959" y="0"/>
                  </a:lnTo>
                  <a:lnTo>
                    <a:pt x="960" y="0"/>
                  </a:lnTo>
                  <a:lnTo>
                    <a:pt x="960" y="1"/>
                  </a:lnTo>
                  <a:lnTo>
                    <a:pt x="961" y="1"/>
                  </a:lnTo>
                  <a:lnTo>
                    <a:pt x="961" y="2"/>
                  </a:lnTo>
                  <a:lnTo>
                    <a:pt x="961" y="2"/>
                  </a:lnTo>
                  <a:lnTo>
                    <a:pt x="960" y="3"/>
                  </a:lnTo>
                  <a:lnTo>
                    <a:pt x="960" y="3"/>
                  </a:lnTo>
                  <a:lnTo>
                    <a:pt x="959" y="3"/>
                  </a:lnTo>
                  <a:lnTo>
                    <a:pt x="934" y="3"/>
                  </a:lnTo>
                  <a:lnTo>
                    <a:pt x="934" y="3"/>
                  </a:lnTo>
                  <a:lnTo>
                    <a:pt x="933" y="3"/>
                  </a:lnTo>
                  <a:lnTo>
                    <a:pt x="933" y="2"/>
                  </a:lnTo>
                  <a:lnTo>
                    <a:pt x="933" y="2"/>
                  </a:lnTo>
                  <a:lnTo>
                    <a:pt x="933" y="1"/>
                  </a:lnTo>
                  <a:lnTo>
                    <a:pt x="933" y="1"/>
                  </a:lnTo>
                  <a:lnTo>
                    <a:pt x="934" y="0"/>
                  </a:lnTo>
                  <a:lnTo>
                    <a:pt x="934" y="0"/>
                  </a:lnTo>
                  <a:lnTo>
                    <a:pt x="934" y="0"/>
                  </a:lnTo>
                  <a:close/>
                  <a:moveTo>
                    <a:pt x="978" y="0"/>
                  </a:moveTo>
                  <a:lnTo>
                    <a:pt x="1002" y="0"/>
                  </a:lnTo>
                  <a:lnTo>
                    <a:pt x="1002" y="0"/>
                  </a:lnTo>
                  <a:lnTo>
                    <a:pt x="1003" y="1"/>
                  </a:lnTo>
                  <a:lnTo>
                    <a:pt x="1003" y="1"/>
                  </a:lnTo>
                  <a:lnTo>
                    <a:pt x="1003" y="2"/>
                  </a:lnTo>
                  <a:lnTo>
                    <a:pt x="1003" y="2"/>
                  </a:lnTo>
                  <a:lnTo>
                    <a:pt x="1003" y="3"/>
                  </a:lnTo>
                  <a:lnTo>
                    <a:pt x="1002" y="3"/>
                  </a:lnTo>
                  <a:lnTo>
                    <a:pt x="1002" y="3"/>
                  </a:lnTo>
                  <a:lnTo>
                    <a:pt x="978" y="3"/>
                  </a:lnTo>
                  <a:lnTo>
                    <a:pt x="976" y="3"/>
                  </a:lnTo>
                  <a:lnTo>
                    <a:pt x="976" y="3"/>
                  </a:lnTo>
                  <a:lnTo>
                    <a:pt x="975" y="2"/>
                  </a:lnTo>
                  <a:lnTo>
                    <a:pt x="975" y="2"/>
                  </a:lnTo>
                  <a:lnTo>
                    <a:pt x="975" y="1"/>
                  </a:lnTo>
                  <a:lnTo>
                    <a:pt x="976" y="1"/>
                  </a:lnTo>
                  <a:lnTo>
                    <a:pt x="976" y="0"/>
                  </a:lnTo>
                  <a:lnTo>
                    <a:pt x="978" y="0"/>
                  </a:lnTo>
                  <a:lnTo>
                    <a:pt x="978" y="0"/>
                  </a:lnTo>
                  <a:close/>
                  <a:moveTo>
                    <a:pt x="1020" y="0"/>
                  </a:moveTo>
                  <a:lnTo>
                    <a:pt x="1044" y="0"/>
                  </a:lnTo>
                  <a:lnTo>
                    <a:pt x="1045" y="0"/>
                  </a:lnTo>
                  <a:lnTo>
                    <a:pt x="1045" y="1"/>
                  </a:lnTo>
                  <a:lnTo>
                    <a:pt x="1046" y="1"/>
                  </a:lnTo>
                  <a:lnTo>
                    <a:pt x="1046" y="2"/>
                  </a:lnTo>
                  <a:lnTo>
                    <a:pt x="1046" y="2"/>
                  </a:lnTo>
                  <a:lnTo>
                    <a:pt x="1045" y="3"/>
                  </a:lnTo>
                  <a:lnTo>
                    <a:pt x="1045" y="3"/>
                  </a:lnTo>
                  <a:lnTo>
                    <a:pt x="1044" y="3"/>
                  </a:lnTo>
                  <a:lnTo>
                    <a:pt x="1020" y="3"/>
                  </a:lnTo>
                  <a:lnTo>
                    <a:pt x="1018" y="3"/>
                  </a:lnTo>
                  <a:lnTo>
                    <a:pt x="1018" y="3"/>
                  </a:lnTo>
                  <a:lnTo>
                    <a:pt x="1018" y="2"/>
                  </a:lnTo>
                  <a:lnTo>
                    <a:pt x="1017" y="2"/>
                  </a:lnTo>
                  <a:lnTo>
                    <a:pt x="1018" y="1"/>
                  </a:lnTo>
                  <a:lnTo>
                    <a:pt x="1018" y="1"/>
                  </a:lnTo>
                  <a:lnTo>
                    <a:pt x="1018" y="0"/>
                  </a:lnTo>
                  <a:lnTo>
                    <a:pt x="1020" y="0"/>
                  </a:lnTo>
                  <a:lnTo>
                    <a:pt x="1020" y="0"/>
                  </a:lnTo>
                  <a:close/>
                  <a:moveTo>
                    <a:pt x="1055" y="3"/>
                  </a:moveTo>
                  <a:lnTo>
                    <a:pt x="1030" y="3"/>
                  </a:lnTo>
                  <a:lnTo>
                    <a:pt x="1029" y="3"/>
                  </a:lnTo>
                  <a:lnTo>
                    <a:pt x="1029" y="3"/>
                  </a:lnTo>
                  <a:lnTo>
                    <a:pt x="1028" y="2"/>
                  </a:lnTo>
                  <a:lnTo>
                    <a:pt x="1028" y="2"/>
                  </a:lnTo>
                  <a:lnTo>
                    <a:pt x="1028" y="1"/>
                  </a:lnTo>
                  <a:lnTo>
                    <a:pt x="1029" y="1"/>
                  </a:lnTo>
                  <a:lnTo>
                    <a:pt x="1029" y="0"/>
                  </a:lnTo>
                  <a:lnTo>
                    <a:pt x="1030" y="0"/>
                  </a:lnTo>
                  <a:lnTo>
                    <a:pt x="1055" y="0"/>
                  </a:lnTo>
                  <a:lnTo>
                    <a:pt x="1056" y="0"/>
                  </a:lnTo>
                  <a:lnTo>
                    <a:pt x="1056" y="1"/>
                  </a:lnTo>
                  <a:lnTo>
                    <a:pt x="1057" y="2"/>
                  </a:lnTo>
                  <a:lnTo>
                    <a:pt x="1056" y="3"/>
                  </a:lnTo>
                  <a:lnTo>
                    <a:pt x="1056" y="3"/>
                  </a:lnTo>
                  <a:lnTo>
                    <a:pt x="1055" y="3"/>
                  </a:lnTo>
                  <a:lnTo>
                    <a:pt x="1055" y="3"/>
                  </a:lnTo>
                  <a:close/>
                  <a:moveTo>
                    <a:pt x="1013" y="3"/>
                  </a:moveTo>
                  <a:lnTo>
                    <a:pt x="988" y="3"/>
                  </a:lnTo>
                  <a:lnTo>
                    <a:pt x="987" y="3"/>
                  </a:lnTo>
                  <a:lnTo>
                    <a:pt x="986" y="3"/>
                  </a:lnTo>
                  <a:lnTo>
                    <a:pt x="986" y="2"/>
                  </a:lnTo>
                  <a:lnTo>
                    <a:pt x="986" y="2"/>
                  </a:lnTo>
                  <a:lnTo>
                    <a:pt x="986" y="1"/>
                  </a:lnTo>
                  <a:lnTo>
                    <a:pt x="986" y="1"/>
                  </a:lnTo>
                  <a:lnTo>
                    <a:pt x="987" y="0"/>
                  </a:lnTo>
                  <a:lnTo>
                    <a:pt x="988" y="0"/>
                  </a:lnTo>
                  <a:lnTo>
                    <a:pt x="1013" y="0"/>
                  </a:lnTo>
                  <a:lnTo>
                    <a:pt x="1013" y="0"/>
                  </a:lnTo>
                  <a:lnTo>
                    <a:pt x="1014" y="1"/>
                  </a:lnTo>
                  <a:lnTo>
                    <a:pt x="1014" y="1"/>
                  </a:lnTo>
                  <a:lnTo>
                    <a:pt x="1014" y="2"/>
                  </a:lnTo>
                  <a:lnTo>
                    <a:pt x="1014" y="2"/>
                  </a:lnTo>
                  <a:lnTo>
                    <a:pt x="1014" y="3"/>
                  </a:lnTo>
                  <a:lnTo>
                    <a:pt x="1013" y="3"/>
                  </a:lnTo>
                  <a:lnTo>
                    <a:pt x="1013" y="3"/>
                  </a:lnTo>
                  <a:lnTo>
                    <a:pt x="1013" y="3"/>
                  </a:lnTo>
                  <a:close/>
                  <a:moveTo>
                    <a:pt x="970" y="3"/>
                  </a:moveTo>
                  <a:lnTo>
                    <a:pt x="945" y="3"/>
                  </a:lnTo>
                  <a:lnTo>
                    <a:pt x="945" y="3"/>
                  </a:lnTo>
                  <a:lnTo>
                    <a:pt x="944" y="3"/>
                  </a:lnTo>
                  <a:lnTo>
                    <a:pt x="944" y="2"/>
                  </a:lnTo>
                  <a:lnTo>
                    <a:pt x="944" y="2"/>
                  </a:lnTo>
                  <a:lnTo>
                    <a:pt x="944" y="1"/>
                  </a:lnTo>
                  <a:lnTo>
                    <a:pt x="944" y="1"/>
                  </a:lnTo>
                  <a:lnTo>
                    <a:pt x="945" y="0"/>
                  </a:lnTo>
                  <a:lnTo>
                    <a:pt x="945" y="0"/>
                  </a:lnTo>
                  <a:lnTo>
                    <a:pt x="970" y="0"/>
                  </a:lnTo>
                  <a:lnTo>
                    <a:pt x="971" y="0"/>
                  </a:lnTo>
                  <a:lnTo>
                    <a:pt x="971" y="1"/>
                  </a:lnTo>
                  <a:lnTo>
                    <a:pt x="972" y="1"/>
                  </a:lnTo>
                  <a:lnTo>
                    <a:pt x="972" y="2"/>
                  </a:lnTo>
                  <a:lnTo>
                    <a:pt x="972" y="2"/>
                  </a:lnTo>
                  <a:lnTo>
                    <a:pt x="971" y="3"/>
                  </a:lnTo>
                  <a:lnTo>
                    <a:pt x="971" y="3"/>
                  </a:lnTo>
                  <a:lnTo>
                    <a:pt x="970" y="3"/>
                  </a:lnTo>
                  <a:lnTo>
                    <a:pt x="970" y="3"/>
                  </a:lnTo>
                  <a:close/>
                  <a:moveTo>
                    <a:pt x="928" y="3"/>
                  </a:moveTo>
                  <a:lnTo>
                    <a:pt x="903" y="3"/>
                  </a:lnTo>
                  <a:lnTo>
                    <a:pt x="902" y="3"/>
                  </a:lnTo>
                  <a:lnTo>
                    <a:pt x="902" y="3"/>
                  </a:lnTo>
                  <a:lnTo>
                    <a:pt x="901" y="2"/>
                  </a:lnTo>
                  <a:lnTo>
                    <a:pt x="901" y="2"/>
                  </a:lnTo>
                  <a:lnTo>
                    <a:pt x="901" y="1"/>
                  </a:lnTo>
                  <a:lnTo>
                    <a:pt x="902" y="1"/>
                  </a:lnTo>
                  <a:lnTo>
                    <a:pt x="902" y="0"/>
                  </a:lnTo>
                  <a:lnTo>
                    <a:pt x="903" y="0"/>
                  </a:lnTo>
                  <a:lnTo>
                    <a:pt x="928" y="0"/>
                  </a:lnTo>
                  <a:lnTo>
                    <a:pt x="928" y="0"/>
                  </a:lnTo>
                  <a:lnTo>
                    <a:pt x="929" y="1"/>
                  </a:lnTo>
                  <a:lnTo>
                    <a:pt x="929" y="1"/>
                  </a:lnTo>
                  <a:lnTo>
                    <a:pt x="929" y="2"/>
                  </a:lnTo>
                  <a:lnTo>
                    <a:pt x="929" y="2"/>
                  </a:lnTo>
                  <a:lnTo>
                    <a:pt x="929" y="3"/>
                  </a:lnTo>
                  <a:lnTo>
                    <a:pt x="928" y="3"/>
                  </a:lnTo>
                  <a:lnTo>
                    <a:pt x="928" y="3"/>
                  </a:lnTo>
                  <a:lnTo>
                    <a:pt x="928" y="3"/>
                  </a:lnTo>
                  <a:close/>
                  <a:moveTo>
                    <a:pt x="885" y="3"/>
                  </a:moveTo>
                  <a:lnTo>
                    <a:pt x="860" y="3"/>
                  </a:lnTo>
                  <a:lnTo>
                    <a:pt x="860" y="3"/>
                  </a:lnTo>
                  <a:lnTo>
                    <a:pt x="859" y="3"/>
                  </a:lnTo>
                  <a:lnTo>
                    <a:pt x="859" y="2"/>
                  </a:lnTo>
                  <a:lnTo>
                    <a:pt x="859" y="2"/>
                  </a:lnTo>
                  <a:lnTo>
                    <a:pt x="859" y="1"/>
                  </a:lnTo>
                  <a:lnTo>
                    <a:pt x="859" y="1"/>
                  </a:lnTo>
                  <a:lnTo>
                    <a:pt x="860" y="0"/>
                  </a:lnTo>
                  <a:lnTo>
                    <a:pt x="860" y="0"/>
                  </a:lnTo>
                  <a:lnTo>
                    <a:pt x="885" y="0"/>
                  </a:lnTo>
                  <a:lnTo>
                    <a:pt x="886" y="0"/>
                  </a:lnTo>
                  <a:lnTo>
                    <a:pt x="886" y="1"/>
                  </a:lnTo>
                  <a:lnTo>
                    <a:pt x="887" y="1"/>
                  </a:lnTo>
                  <a:lnTo>
                    <a:pt x="887" y="2"/>
                  </a:lnTo>
                  <a:lnTo>
                    <a:pt x="887" y="2"/>
                  </a:lnTo>
                  <a:lnTo>
                    <a:pt x="886" y="3"/>
                  </a:lnTo>
                  <a:lnTo>
                    <a:pt x="886" y="3"/>
                  </a:lnTo>
                  <a:lnTo>
                    <a:pt x="885" y="3"/>
                  </a:lnTo>
                  <a:lnTo>
                    <a:pt x="885" y="3"/>
                  </a:lnTo>
                  <a:close/>
                  <a:moveTo>
                    <a:pt x="843" y="3"/>
                  </a:moveTo>
                  <a:lnTo>
                    <a:pt x="818" y="3"/>
                  </a:lnTo>
                  <a:lnTo>
                    <a:pt x="817" y="3"/>
                  </a:lnTo>
                  <a:lnTo>
                    <a:pt x="817" y="3"/>
                  </a:lnTo>
                  <a:lnTo>
                    <a:pt x="816" y="2"/>
                  </a:lnTo>
                  <a:lnTo>
                    <a:pt x="816" y="2"/>
                  </a:lnTo>
                  <a:lnTo>
                    <a:pt x="816" y="1"/>
                  </a:lnTo>
                  <a:lnTo>
                    <a:pt x="817" y="1"/>
                  </a:lnTo>
                  <a:lnTo>
                    <a:pt x="817" y="0"/>
                  </a:lnTo>
                  <a:lnTo>
                    <a:pt x="818" y="0"/>
                  </a:lnTo>
                  <a:lnTo>
                    <a:pt x="843" y="0"/>
                  </a:lnTo>
                  <a:lnTo>
                    <a:pt x="844" y="0"/>
                  </a:lnTo>
                  <a:lnTo>
                    <a:pt x="844" y="1"/>
                  </a:lnTo>
                  <a:lnTo>
                    <a:pt x="844" y="1"/>
                  </a:lnTo>
                  <a:lnTo>
                    <a:pt x="845" y="2"/>
                  </a:lnTo>
                  <a:lnTo>
                    <a:pt x="844" y="2"/>
                  </a:lnTo>
                  <a:lnTo>
                    <a:pt x="844" y="3"/>
                  </a:lnTo>
                  <a:lnTo>
                    <a:pt x="844" y="3"/>
                  </a:lnTo>
                  <a:lnTo>
                    <a:pt x="843" y="3"/>
                  </a:lnTo>
                  <a:lnTo>
                    <a:pt x="843" y="3"/>
                  </a:lnTo>
                  <a:close/>
                  <a:moveTo>
                    <a:pt x="801" y="3"/>
                  </a:moveTo>
                  <a:lnTo>
                    <a:pt x="776" y="3"/>
                  </a:lnTo>
                  <a:lnTo>
                    <a:pt x="775" y="3"/>
                  </a:lnTo>
                  <a:lnTo>
                    <a:pt x="774" y="3"/>
                  </a:lnTo>
                  <a:lnTo>
                    <a:pt x="774" y="2"/>
                  </a:lnTo>
                  <a:lnTo>
                    <a:pt x="774" y="2"/>
                  </a:lnTo>
                  <a:lnTo>
                    <a:pt x="774" y="1"/>
                  </a:lnTo>
                  <a:lnTo>
                    <a:pt x="774" y="1"/>
                  </a:lnTo>
                  <a:lnTo>
                    <a:pt x="775" y="0"/>
                  </a:lnTo>
                  <a:lnTo>
                    <a:pt x="776" y="0"/>
                  </a:lnTo>
                  <a:lnTo>
                    <a:pt x="801" y="0"/>
                  </a:lnTo>
                  <a:lnTo>
                    <a:pt x="801" y="0"/>
                  </a:lnTo>
                  <a:lnTo>
                    <a:pt x="802" y="1"/>
                  </a:lnTo>
                  <a:lnTo>
                    <a:pt x="802" y="1"/>
                  </a:lnTo>
                  <a:lnTo>
                    <a:pt x="802" y="2"/>
                  </a:lnTo>
                  <a:lnTo>
                    <a:pt x="802" y="2"/>
                  </a:lnTo>
                  <a:lnTo>
                    <a:pt x="802" y="3"/>
                  </a:lnTo>
                  <a:lnTo>
                    <a:pt x="801" y="3"/>
                  </a:lnTo>
                  <a:lnTo>
                    <a:pt x="801" y="3"/>
                  </a:lnTo>
                  <a:lnTo>
                    <a:pt x="801" y="3"/>
                  </a:lnTo>
                  <a:close/>
                  <a:moveTo>
                    <a:pt x="758" y="3"/>
                  </a:moveTo>
                  <a:lnTo>
                    <a:pt x="733" y="3"/>
                  </a:lnTo>
                  <a:lnTo>
                    <a:pt x="732" y="3"/>
                  </a:lnTo>
                  <a:lnTo>
                    <a:pt x="732" y="3"/>
                  </a:lnTo>
                  <a:lnTo>
                    <a:pt x="732" y="2"/>
                  </a:lnTo>
                  <a:lnTo>
                    <a:pt x="731" y="2"/>
                  </a:lnTo>
                  <a:lnTo>
                    <a:pt x="732" y="1"/>
                  </a:lnTo>
                  <a:lnTo>
                    <a:pt x="732" y="1"/>
                  </a:lnTo>
                  <a:lnTo>
                    <a:pt x="732" y="0"/>
                  </a:lnTo>
                  <a:lnTo>
                    <a:pt x="733" y="0"/>
                  </a:lnTo>
                  <a:lnTo>
                    <a:pt x="758" y="0"/>
                  </a:lnTo>
                  <a:lnTo>
                    <a:pt x="759" y="0"/>
                  </a:lnTo>
                  <a:lnTo>
                    <a:pt x="759" y="1"/>
                  </a:lnTo>
                  <a:lnTo>
                    <a:pt x="760" y="1"/>
                  </a:lnTo>
                  <a:lnTo>
                    <a:pt x="760" y="2"/>
                  </a:lnTo>
                  <a:lnTo>
                    <a:pt x="760" y="2"/>
                  </a:lnTo>
                  <a:lnTo>
                    <a:pt x="759" y="3"/>
                  </a:lnTo>
                  <a:lnTo>
                    <a:pt x="759" y="3"/>
                  </a:lnTo>
                  <a:lnTo>
                    <a:pt x="758" y="3"/>
                  </a:lnTo>
                  <a:lnTo>
                    <a:pt x="758" y="3"/>
                  </a:lnTo>
                  <a:close/>
                  <a:moveTo>
                    <a:pt x="716" y="3"/>
                  </a:moveTo>
                  <a:lnTo>
                    <a:pt x="691" y="3"/>
                  </a:lnTo>
                  <a:lnTo>
                    <a:pt x="690" y="3"/>
                  </a:lnTo>
                  <a:lnTo>
                    <a:pt x="690" y="3"/>
                  </a:lnTo>
                  <a:lnTo>
                    <a:pt x="689" y="2"/>
                  </a:lnTo>
                  <a:lnTo>
                    <a:pt x="689" y="2"/>
                  </a:lnTo>
                  <a:lnTo>
                    <a:pt x="689" y="1"/>
                  </a:lnTo>
                  <a:lnTo>
                    <a:pt x="690" y="1"/>
                  </a:lnTo>
                  <a:lnTo>
                    <a:pt x="690" y="0"/>
                  </a:lnTo>
                  <a:lnTo>
                    <a:pt x="691" y="0"/>
                  </a:lnTo>
                  <a:lnTo>
                    <a:pt x="716" y="0"/>
                  </a:lnTo>
                  <a:lnTo>
                    <a:pt x="716" y="0"/>
                  </a:lnTo>
                  <a:lnTo>
                    <a:pt x="717" y="1"/>
                  </a:lnTo>
                  <a:lnTo>
                    <a:pt x="717" y="1"/>
                  </a:lnTo>
                  <a:lnTo>
                    <a:pt x="717" y="2"/>
                  </a:lnTo>
                  <a:lnTo>
                    <a:pt x="717" y="2"/>
                  </a:lnTo>
                  <a:lnTo>
                    <a:pt x="717" y="3"/>
                  </a:lnTo>
                  <a:lnTo>
                    <a:pt x="716" y="3"/>
                  </a:lnTo>
                  <a:lnTo>
                    <a:pt x="716" y="3"/>
                  </a:lnTo>
                  <a:lnTo>
                    <a:pt x="716" y="3"/>
                  </a:lnTo>
                  <a:close/>
                  <a:moveTo>
                    <a:pt x="673" y="3"/>
                  </a:moveTo>
                  <a:lnTo>
                    <a:pt x="648" y="3"/>
                  </a:lnTo>
                  <a:lnTo>
                    <a:pt x="648" y="3"/>
                  </a:lnTo>
                  <a:lnTo>
                    <a:pt x="647" y="3"/>
                  </a:lnTo>
                  <a:lnTo>
                    <a:pt x="647" y="2"/>
                  </a:lnTo>
                  <a:lnTo>
                    <a:pt x="647" y="2"/>
                  </a:lnTo>
                  <a:lnTo>
                    <a:pt x="647" y="1"/>
                  </a:lnTo>
                  <a:lnTo>
                    <a:pt x="647" y="1"/>
                  </a:lnTo>
                  <a:lnTo>
                    <a:pt x="648" y="0"/>
                  </a:lnTo>
                  <a:lnTo>
                    <a:pt x="648" y="0"/>
                  </a:lnTo>
                  <a:lnTo>
                    <a:pt x="673" y="0"/>
                  </a:lnTo>
                  <a:lnTo>
                    <a:pt x="674" y="0"/>
                  </a:lnTo>
                  <a:lnTo>
                    <a:pt x="674" y="1"/>
                  </a:lnTo>
                  <a:lnTo>
                    <a:pt x="675" y="1"/>
                  </a:lnTo>
                  <a:lnTo>
                    <a:pt x="675" y="2"/>
                  </a:lnTo>
                  <a:lnTo>
                    <a:pt x="675" y="2"/>
                  </a:lnTo>
                  <a:lnTo>
                    <a:pt x="674" y="3"/>
                  </a:lnTo>
                  <a:lnTo>
                    <a:pt x="674" y="3"/>
                  </a:lnTo>
                  <a:lnTo>
                    <a:pt x="673" y="3"/>
                  </a:lnTo>
                  <a:lnTo>
                    <a:pt x="673" y="3"/>
                  </a:lnTo>
                  <a:close/>
                  <a:moveTo>
                    <a:pt x="631" y="3"/>
                  </a:moveTo>
                  <a:lnTo>
                    <a:pt x="606" y="3"/>
                  </a:lnTo>
                  <a:lnTo>
                    <a:pt x="605" y="3"/>
                  </a:lnTo>
                  <a:lnTo>
                    <a:pt x="605" y="3"/>
                  </a:lnTo>
                  <a:lnTo>
                    <a:pt x="604" y="2"/>
                  </a:lnTo>
                  <a:lnTo>
                    <a:pt x="605" y="1"/>
                  </a:lnTo>
                  <a:lnTo>
                    <a:pt x="605" y="0"/>
                  </a:lnTo>
                  <a:lnTo>
                    <a:pt x="606" y="0"/>
                  </a:lnTo>
                  <a:lnTo>
                    <a:pt x="631" y="0"/>
                  </a:lnTo>
                  <a:lnTo>
                    <a:pt x="632" y="0"/>
                  </a:lnTo>
                  <a:lnTo>
                    <a:pt x="632" y="1"/>
                  </a:lnTo>
                  <a:lnTo>
                    <a:pt x="632" y="1"/>
                  </a:lnTo>
                  <a:lnTo>
                    <a:pt x="633" y="2"/>
                  </a:lnTo>
                  <a:lnTo>
                    <a:pt x="632" y="2"/>
                  </a:lnTo>
                  <a:lnTo>
                    <a:pt x="632" y="3"/>
                  </a:lnTo>
                  <a:lnTo>
                    <a:pt x="632" y="3"/>
                  </a:lnTo>
                  <a:lnTo>
                    <a:pt x="631" y="3"/>
                  </a:lnTo>
                  <a:lnTo>
                    <a:pt x="631" y="3"/>
                  </a:lnTo>
                  <a:close/>
                  <a:moveTo>
                    <a:pt x="588" y="3"/>
                  </a:moveTo>
                  <a:lnTo>
                    <a:pt x="563" y="3"/>
                  </a:lnTo>
                  <a:lnTo>
                    <a:pt x="563" y="3"/>
                  </a:lnTo>
                  <a:lnTo>
                    <a:pt x="562" y="3"/>
                  </a:lnTo>
                  <a:lnTo>
                    <a:pt x="562" y="2"/>
                  </a:lnTo>
                  <a:lnTo>
                    <a:pt x="562" y="2"/>
                  </a:lnTo>
                  <a:lnTo>
                    <a:pt x="562" y="1"/>
                  </a:lnTo>
                  <a:lnTo>
                    <a:pt x="562" y="1"/>
                  </a:lnTo>
                  <a:lnTo>
                    <a:pt x="563" y="0"/>
                  </a:lnTo>
                  <a:lnTo>
                    <a:pt x="563" y="0"/>
                  </a:lnTo>
                  <a:lnTo>
                    <a:pt x="588" y="0"/>
                  </a:lnTo>
                  <a:lnTo>
                    <a:pt x="589" y="0"/>
                  </a:lnTo>
                  <a:lnTo>
                    <a:pt x="590" y="1"/>
                  </a:lnTo>
                  <a:lnTo>
                    <a:pt x="590" y="2"/>
                  </a:lnTo>
                  <a:lnTo>
                    <a:pt x="590" y="3"/>
                  </a:lnTo>
                  <a:lnTo>
                    <a:pt x="589" y="3"/>
                  </a:lnTo>
                  <a:lnTo>
                    <a:pt x="588" y="3"/>
                  </a:lnTo>
                  <a:lnTo>
                    <a:pt x="588" y="3"/>
                  </a:lnTo>
                  <a:close/>
                  <a:moveTo>
                    <a:pt x="546" y="3"/>
                  </a:moveTo>
                  <a:lnTo>
                    <a:pt x="521" y="3"/>
                  </a:lnTo>
                  <a:lnTo>
                    <a:pt x="520" y="3"/>
                  </a:lnTo>
                  <a:lnTo>
                    <a:pt x="520" y="3"/>
                  </a:lnTo>
                  <a:lnTo>
                    <a:pt x="520" y="2"/>
                  </a:lnTo>
                  <a:lnTo>
                    <a:pt x="519" y="2"/>
                  </a:lnTo>
                  <a:lnTo>
                    <a:pt x="520" y="1"/>
                  </a:lnTo>
                  <a:lnTo>
                    <a:pt x="520" y="1"/>
                  </a:lnTo>
                  <a:lnTo>
                    <a:pt x="520" y="0"/>
                  </a:lnTo>
                  <a:lnTo>
                    <a:pt x="521" y="0"/>
                  </a:lnTo>
                  <a:lnTo>
                    <a:pt x="546" y="0"/>
                  </a:lnTo>
                  <a:lnTo>
                    <a:pt x="547" y="0"/>
                  </a:lnTo>
                  <a:lnTo>
                    <a:pt x="547" y="1"/>
                  </a:lnTo>
                  <a:lnTo>
                    <a:pt x="548" y="1"/>
                  </a:lnTo>
                  <a:lnTo>
                    <a:pt x="548" y="2"/>
                  </a:lnTo>
                  <a:lnTo>
                    <a:pt x="548" y="2"/>
                  </a:lnTo>
                  <a:lnTo>
                    <a:pt x="547" y="3"/>
                  </a:lnTo>
                  <a:lnTo>
                    <a:pt x="547" y="3"/>
                  </a:lnTo>
                  <a:lnTo>
                    <a:pt x="546" y="3"/>
                  </a:lnTo>
                  <a:lnTo>
                    <a:pt x="546" y="3"/>
                  </a:lnTo>
                  <a:close/>
                  <a:moveTo>
                    <a:pt x="504" y="3"/>
                  </a:moveTo>
                  <a:lnTo>
                    <a:pt x="479" y="3"/>
                  </a:lnTo>
                  <a:lnTo>
                    <a:pt x="478" y="3"/>
                  </a:lnTo>
                  <a:lnTo>
                    <a:pt x="478" y="3"/>
                  </a:lnTo>
                  <a:lnTo>
                    <a:pt x="477" y="2"/>
                  </a:lnTo>
                  <a:lnTo>
                    <a:pt x="477" y="2"/>
                  </a:lnTo>
                  <a:lnTo>
                    <a:pt x="477" y="1"/>
                  </a:lnTo>
                  <a:lnTo>
                    <a:pt x="478" y="1"/>
                  </a:lnTo>
                  <a:lnTo>
                    <a:pt x="478" y="0"/>
                  </a:lnTo>
                  <a:lnTo>
                    <a:pt x="479" y="0"/>
                  </a:lnTo>
                  <a:lnTo>
                    <a:pt x="504" y="0"/>
                  </a:lnTo>
                  <a:lnTo>
                    <a:pt x="504" y="0"/>
                  </a:lnTo>
                  <a:lnTo>
                    <a:pt x="505" y="1"/>
                  </a:lnTo>
                  <a:lnTo>
                    <a:pt x="505" y="1"/>
                  </a:lnTo>
                  <a:lnTo>
                    <a:pt x="505" y="2"/>
                  </a:lnTo>
                  <a:lnTo>
                    <a:pt x="505" y="2"/>
                  </a:lnTo>
                  <a:lnTo>
                    <a:pt x="505" y="3"/>
                  </a:lnTo>
                  <a:lnTo>
                    <a:pt x="504" y="3"/>
                  </a:lnTo>
                  <a:lnTo>
                    <a:pt x="504" y="3"/>
                  </a:lnTo>
                  <a:lnTo>
                    <a:pt x="504" y="3"/>
                  </a:lnTo>
                  <a:close/>
                  <a:moveTo>
                    <a:pt x="461" y="3"/>
                  </a:moveTo>
                  <a:lnTo>
                    <a:pt x="436" y="3"/>
                  </a:lnTo>
                  <a:lnTo>
                    <a:pt x="436" y="3"/>
                  </a:lnTo>
                  <a:lnTo>
                    <a:pt x="435" y="3"/>
                  </a:lnTo>
                  <a:lnTo>
                    <a:pt x="435" y="2"/>
                  </a:lnTo>
                  <a:lnTo>
                    <a:pt x="435" y="2"/>
                  </a:lnTo>
                  <a:lnTo>
                    <a:pt x="435" y="1"/>
                  </a:lnTo>
                  <a:lnTo>
                    <a:pt x="435" y="1"/>
                  </a:lnTo>
                  <a:lnTo>
                    <a:pt x="436" y="0"/>
                  </a:lnTo>
                  <a:lnTo>
                    <a:pt x="436" y="0"/>
                  </a:lnTo>
                  <a:lnTo>
                    <a:pt x="461" y="0"/>
                  </a:lnTo>
                  <a:lnTo>
                    <a:pt x="462" y="0"/>
                  </a:lnTo>
                  <a:lnTo>
                    <a:pt x="462" y="1"/>
                  </a:lnTo>
                  <a:lnTo>
                    <a:pt x="463" y="1"/>
                  </a:lnTo>
                  <a:lnTo>
                    <a:pt x="463" y="2"/>
                  </a:lnTo>
                  <a:lnTo>
                    <a:pt x="463" y="2"/>
                  </a:lnTo>
                  <a:lnTo>
                    <a:pt x="462" y="3"/>
                  </a:lnTo>
                  <a:lnTo>
                    <a:pt x="462" y="3"/>
                  </a:lnTo>
                  <a:lnTo>
                    <a:pt x="461" y="3"/>
                  </a:lnTo>
                  <a:lnTo>
                    <a:pt x="461" y="3"/>
                  </a:lnTo>
                  <a:close/>
                  <a:moveTo>
                    <a:pt x="419" y="3"/>
                  </a:moveTo>
                  <a:lnTo>
                    <a:pt x="394" y="3"/>
                  </a:lnTo>
                  <a:lnTo>
                    <a:pt x="393" y="3"/>
                  </a:lnTo>
                  <a:lnTo>
                    <a:pt x="393" y="3"/>
                  </a:lnTo>
                  <a:lnTo>
                    <a:pt x="392" y="2"/>
                  </a:lnTo>
                  <a:lnTo>
                    <a:pt x="392" y="2"/>
                  </a:lnTo>
                  <a:lnTo>
                    <a:pt x="392" y="1"/>
                  </a:lnTo>
                  <a:lnTo>
                    <a:pt x="393" y="1"/>
                  </a:lnTo>
                  <a:lnTo>
                    <a:pt x="393" y="0"/>
                  </a:lnTo>
                  <a:lnTo>
                    <a:pt x="394" y="0"/>
                  </a:lnTo>
                  <a:lnTo>
                    <a:pt x="419" y="0"/>
                  </a:lnTo>
                  <a:lnTo>
                    <a:pt x="419" y="0"/>
                  </a:lnTo>
                  <a:lnTo>
                    <a:pt x="420" y="1"/>
                  </a:lnTo>
                  <a:lnTo>
                    <a:pt x="420" y="2"/>
                  </a:lnTo>
                  <a:lnTo>
                    <a:pt x="420" y="3"/>
                  </a:lnTo>
                  <a:lnTo>
                    <a:pt x="419" y="3"/>
                  </a:lnTo>
                  <a:lnTo>
                    <a:pt x="419" y="3"/>
                  </a:lnTo>
                  <a:lnTo>
                    <a:pt x="419" y="3"/>
                  </a:lnTo>
                  <a:close/>
                  <a:moveTo>
                    <a:pt x="376" y="3"/>
                  </a:moveTo>
                  <a:lnTo>
                    <a:pt x="351" y="3"/>
                  </a:lnTo>
                  <a:lnTo>
                    <a:pt x="351" y="3"/>
                  </a:lnTo>
                  <a:lnTo>
                    <a:pt x="350" y="3"/>
                  </a:lnTo>
                  <a:lnTo>
                    <a:pt x="350" y="2"/>
                  </a:lnTo>
                  <a:lnTo>
                    <a:pt x="350" y="2"/>
                  </a:lnTo>
                  <a:lnTo>
                    <a:pt x="350" y="1"/>
                  </a:lnTo>
                  <a:lnTo>
                    <a:pt x="350" y="1"/>
                  </a:lnTo>
                  <a:lnTo>
                    <a:pt x="351" y="0"/>
                  </a:lnTo>
                  <a:lnTo>
                    <a:pt x="351" y="0"/>
                  </a:lnTo>
                  <a:lnTo>
                    <a:pt x="376" y="0"/>
                  </a:lnTo>
                  <a:lnTo>
                    <a:pt x="377" y="0"/>
                  </a:lnTo>
                  <a:lnTo>
                    <a:pt x="378" y="1"/>
                  </a:lnTo>
                  <a:lnTo>
                    <a:pt x="378" y="1"/>
                  </a:lnTo>
                  <a:lnTo>
                    <a:pt x="378" y="2"/>
                  </a:lnTo>
                  <a:lnTo>
                    <a:pt x="378" y="2"/>
                  </a:lnTo>
                  <a:lnTo>
                    <a:pt x="378" y="3"/>
                  </a:lnTo>
                  <a:lnTo>
                    <a:pt x="377" y="3"/>
                  </a:lnTo>
                  <a:lnTo>
                    <a:pt x="376" y="3"/>
                  </a:lnTo>
                  <a:lnTo>
                    <a:pt x="376" y="3"/>
                  </a:lnTo>
                  <a:close/>
                  <a:moveTo>
                    <a:pt x="334" y="3"/>
                  </a:moveTo>
                  <a:lnTo>
                    <a:pt x="309" y="3"/>
                  </a:lnTo>
                  <a:lnTo>
                    <a:pt x="308" y="3"/>
                  </a:lnTo>
                  <a:lnTo>
                    <a:pt x="308" y="3"/>
                  </a:lnTo>
                  <a:lnTo>
                    <a:pt x="308" y="2"/>
                  </a:lnTo>
                  <a:lnTo>
                    <a:pt x="307" y="2"/>
                  </a:lnTo>
                  <a:lnTo>
                    <a:pt x="308" y="1"/>
                  </a:lnTo>
                  <a:lnTo>
                    <a:pt x="308" y="1"/>
                  </a:lnTo>
                  <a:lnTo>
                    <a:pt x="308" y="0"/>
                  </a:lnTo>
                  <a:lnTo>
                    <a:pt x="309" y="0"/>
                  </a:lnTo>
                  <a:lnTo>
                    <a:pt x="334" y="0"/>
                  </a:lnTo>
                  <a:lnTo>
                    <a:pt x="335" y="0"/>
                  </a:lnTo>
                  <a:lnTo>
                    <a:pt x="335" y="1"/>
                  </a:lnTo>
                  <a:lnTo>
                    <a:pt x="336" y="1"/>
                  </a:lnTo>
                  <a:lnTo>
                    <a:pt x="336" y="2"/>
                  </a:lnTo>
                  <a:lnTo>
                    <a:pt x="336" y="2"/>
                  </a:lnTo>
                  <a:lnTo>
                    <a:pt x="335" y="3"/>
                  </a:lnTo>
                  <a:lnTo>
                    <a:pt x="335" y="3"/>
                  </a:lnTo>
                  <a:lnTo>
                    <a:pt x="334" y="3"/>
                  </a:lnTo>
                  <a:lnTo>
                    <a:pt x="334" y="3"/>
                  </a:lnTo>
                  <a:close/>
                  <a:moveTo>
                    <a:pt x="292" y="3"/>
                  </a:moveTo>
                  <a:lnTo>
                    <a:pt x="267" y="3"/>
                  </a:lnTo>
                  <a:lnTo>
                    <a:pt x="266" y="3"/>
                  </a:lnTo>
                  <a:lnTo>
                    <a:pt x="265" y="3"/>
                  </a:lnTo>
                  <a:lnTo>
                    <a:pt x="265" y="2"/>
                  </a:lnTo>
                  <a:lnTo>
                    <a:pt x="265" y="2"/>
                  </a:lnTo>
                  <a:lnTo>
                    <a:pt x="265" y="1"/>
                  </a:lnTo>
                  <a:lnTo>
                    <a:pt x="265" y="1"/>
                  </a:lnTo>
                  <a:lnTo>
                    <a:pt x="266" y="0"/>
                  </a:lnTo>
                  <a:lnTo>
                    <a:pt x="267" y="0"/>
                  </a:lnTo>
                  <a:lnTo>
                    <a:pt x="292" y="0"/>
                  </a:lnTo>
                  <a:lnTo>
                    <a:pt x="292" y="0"/>
                  </a:lnTo>
                  <a:lnTo>
                    <a:pt x="293" y="1"/>
                  </a:lnTo>
                  <a:lnTo>
                    <a:pt x="293" y="1"/>
                  </a:lnTo>
                  <a:lnTo>
                    <a:pt x="293" y="2"/>
                  </a:lnTo>
                  <a:lnTo>
                    <a:pt x="293" y="2"/>
                  </a:lnTo>
                  <a:lnTo>
                    <a:pt x="293" y="3"/>
                  </a:lnTo>
                  <a:lnTo>
                    <a:pt x="292" y="3"/>
                  </a:lnTo>
                  <a:lnTo>
                    <a:pt x="292" y="3"/>
                  </a:lnTo>
                  <a:lnTo>
                    <a:pt x="292" y="3"/>
                  </a:lnTo>
                  <a:close/>
                  <a:moveTo>
                    <a:pt x="249" y="3"/>
                  </a:moveTo>
                  <a:lnTo>
                    <a:pt x="224" y="3"/>
                  </a:lnTo>
                  <a:lnTo>
                    <a:pt x="224" y="3"/>
                  </a:lnTo>
                  <a:lnTo>
                    <a:pt x="223" y="3"/>
                  </a:lnTo>
                  <a:lnTo>
                    <a:pt x="223" y="2"/>
                  </a:lnTo>
                  <a:lnTo>
                    <a:pt x="223" y="2"/>
                  </a:lnTo>
                  <a:lnTo>
                    <a:pt x="223" y="1"/>
                  </a:lnTo>
                  <a:lnTo>
                    <a:pt x="223" y="1"/>
                  </a:lnTo>
                  <a:lnTo>
                    <a:pt x="224" y="0"/>
                  </a:lnTo>
                  <a:lnTo>
                    <a:pt x="224" y="0"/>
                  </a:lnTo>
                  <a:lnTo>
                    <a:pt x="249" y="0"/>
                  </a:lnTo>
                  <a:lnTo>
                    <a:pt x="250" y="0"/>
                  </a:lnTo>
                  <a:lnTo>
                    <a:pt x="250" y="1"/>
                  </a:lnTo>
                  <a:lnTo>
                    <a:pt x="251" y="1"/>
                  </a:lnTo>
                  <a:lnTo>
                    <a:pt x="251" y="2"/>
                  </a:lnTo>
                  <a:lnTo>
                    <a:pt x="251" y="2"/>
                  </a:lnTo>
                  <a:lnTo>
                    <a:pt x="250" y="3"/>
                  </a:lnTo>
                  <a:lnTo>
                    <a:pt x="250" y="3"/>
                  </a:lnTo>
                  <a:lnTo>
                    <a:pt x="249" y="3"/>
                  </a:lnTo>
                  <a:lnTo>
                    <a:pt x="249" y="3"/>
                  </a:lnTo>
                  <a:close/>
                  <a:moveTo>
                    <a:pt x="207" y="3"/>
                  </a:moveTo>
                  <a:lnTo>
                    <a:pt x="182" y="3"/>
                  </a:lnTo>
                  <a:lnTo>
                    <a:pt x="181" y="3"/>
                  </a:lnTo>
                  <a:lnTo>
                    <a:pt x="181" y="3"/>
                  </a:lnTo>
                  <a:lnTo>
                    <a:pt x="180" y="2"/>
                  </a:lnTo>
                  <a:lnTo>
                    <a:pt x="180" y="2"/>
                  </a:lnTo>
                  <a:lnTo>
                    <a:pt x="180" y="1"/>
                  </a:lnTo>
                  <a:lnTo>
                    <a:pt x="181" y="1"/>
                  </a:lnTo>
                  <a:lnTo>
                    <a:pt x="181" y="0"/>
                  </a:lnTo>
                  <a:lnTo>
                    <a:pt x="182" y="0"/>
                  </a:lnTo>
                  <a:lnTo>
                    <a:pt x="207" y="0"/>
                  </a:lnTo>
                  <a:lnTo>
                    <a:pt x="207" y="0"/>
                  </a:lnTo>
                  <a:lnTo>
                    <a:pt x="208" y="1"/>
                  </a:lnTo>
                  <a:lnTo>
                    <a:pt x="208" y="1"/>
                  </a:lnTo>
                  <a:lnTo>
                    <a:pt x="208" y="2"/>
                  </a:lnTo>
                  <a:lnTo>
                    <a:pt x="208" y="2"/>
                  </a:lnTo>
                  <a:lnTo>
                    <a:pt x="208" y="3"/>
                  </a:lnTo>
                  <a:lnTo>
                    <a:pt x="207" y="3"/>
                  </a:lnTo>
                  <a:lnTo>
                    <a:pt x="207" y="3"/>
                  </a:lnTo>
                  <a:lnTo>
                    <a:pt x="207" y="3"/>
                  </a:lnTo>
                  <a:close/>
                  <a:moveTo>
                    <a:pt x="164" y="3"/>
                  </a:moveTo>
                  <a:lnTo>
                    <a:pt x="139" y="3"/>
                  </a:lnTo>
                  <a:lnTo>
                    <a:pt x="139" y="3"/>
                  </a:lnTo>
                  <a:lnTo>
                    <a:pt x="138" y="3"/>
                  </a:lnTo>
                  <a:lnTo>
                    <a:pt x="138" y="2"/>
                  </a:lnTo>
                  <a:lnTo>
                    <a:pt x="138" y="1"/>
                  </a:lnTo>
                  <a:lnTo>
                    <a:pt x="139" y="0"/>
                  </a:lnTo>
                  <a:lnTo>
                    <a:pt x="139" y="0"/>
                  </a:lnTo>
                  <a:lnTo>
                    <a:pt x="164" y="0"/>
                  </a:lnTo>
                  <a:lnTo>
                    <a:pt x="165" y="0"/>
                  </a:lnTo>
                  <a:lnTo>
                    <a:pt x="166" y="1"/>
                  </a:lnTo>
                  <a:lnTo>
                    <a:pt x="166" y="1"/>
                  </a:lnTo>
                  <a:lnTo>
                    <a:pt x="166" y="2"/>
                  </a:lnTo>
                  <a:lnTo>
                    <a:pt x="166" y="2"/>
                  </a:lnTo>
                  <a:lnTo>
                    <a:pt x="166" y="3"/>
                  </a:lnTo>
                  <a:lnTo>
                    <a:pt x="165" y="3"/>
                  </a:lnTo>
                  <a:lnTo>
                    <a:pt x="164" y="3"/>
                  </a:lnTo>
                  <a:lnTo>
                    <a:pt x="164" y="3"/>
                  </a:lnTo>
                  <a:close/>
                  <a:moveTo>
                    <a:pt x="122" y="3"/>
                  </a:moveTo>
                  <a:lnTo>
                    <a:pt x="97" y="3"/>
                  </a:lnTo>
                  <a:lnTo>
                    <a:pt x="96" y="3"/>
                  </a:lnTo>
                  <a:lnTo>
                    <a:pt x="96" y="3"/>
                  </a:lnTo>
                  <a:lnTo>
                    <a:pt x="95" y="2"/>
                  </a:lnTo>
                  <a:lnTo>
                    <a:pt x="95" y="2"/>
                  </a:lnTo>
                  <a:lnTo>
                    <a:pt x="95" y="1"/>
                  </a:lnTo>
                  <a:lnTo>
                    <a:pt x="96" y="1"/>
                  </a:lnTo>
                  <a:lnTo>
                    <a:pt x="96" y="0"/>
                  </a:lnTo>
                  <a:lnTo>
                    <a:pt x="97" y="0"/>
                  </a:lnTo>
                  <a:lnTo>
                    <a:pt x="122" y="0"/>
                  </a:lnTo>
                  <a:lnTo>
                    <a:pt x="123" y="0"/>
                  </a:lnTo>
                  <a:lnTo>
                    <a:pt x="123" y="1"/>
                  </a:lnTo>
                  <a:lnTo>
                    <a:pt x="124" y="1"/>
                  </a:lnTo>
                  <a:lnTo>
                    <a:pt x="124" y="2"/>
                  </a:lnTo>
                  <a:lnTo>
                    <a:pt x="124" y="2"/>
                  </a:lnTo>
                  <a:lnTo>
                    <a:pt x="123" y="3"/>
                  </a:lnTo>
                  <a:lnTo>
                    <a:pt x="123" y="3"/>
                  </a:lnTo>
                  <a:lnTo>
                    <a:pt x="122" y="3"/>
                  </a:lnTo>
                  <a:lnTo>
                    <a:pt x="122" y="3"/>
                  </a:lnTo>
                  <a:close/>
                  <a:moveTo>
                    <a:pt x="80" y="3"/>
                  </a:moveTo>
                  <a:lnTo>
                    <a:pt x="55" y="3"/>
                  </a:lnTo>
                  <a:lnTo>
                    <a:pt x="54" y="3"/>
                  </a:lnTo>
                  <a:lnTo>
                    <a:pt x="53" y="3"/>
                  </a:lnTo>
                  <a:lnTo>
                    <a:pt x="53" y="2"/>
                  </a:lnTo>
                  <a:lnTo>
                    <a:pt x="53" y="2"/>
                  </a:lnTo>
                  <a:lnTo>
                    <a:pt x="53" y="1"/>
                  </a:lnTo>
                  <a:lnTo>
                    <a:pt x="53" y="1"/>
                  </a:lnTo>
                  <a:lnTo>
                    <a:pt x="54" y="0"/>
                  </a:lnTo>
                  <a:lnTo>
                    <a:pt x="55" y="0"/>
                  </a:lnTo>
                  <a:lnTo>
                    <a:pt x="80" y="0"/>
                  </a:lnTo>
                  <a:lnTo>
                    <a:pt x="80" y="0"/>
                  </a:lnTo>
                  <a:lnTo>
                    <a:pt x="81" y="1"/>
                  </a:lnTo>
                  <a:lnTo>
                    <a:pt x="81" y="1"/>
                  </a:lnTo>
                  <a:lnTo>
                    <a:pt x="81" y="2"/>
                  </a:lnTo>
                  <a:lnTo>
                    <a:pt x="81" y="2"/>
                  </a:lnTo>
                  <a:lnTo>
                    <a:pt x="81" y="3"/>
                  </a:lnTo>
                  <a:lnTo>
                    <a:pt x="80" y="3"/>
                  </a:lnTo>
                  <a:lnTo>
                    <a:pt x="80" y="3"/>
                  </a:lnTo>
                  <a:lnTo>
                    <a:pt x="80" y="3"/>
                  </a:lnTo>
                  <a:close/>
                  <a:moveTo>
                    <a:pt x="37" y="3"/>
                  </a:moveTo>
                  <a:lnTo>
                    <a:pt x="12" y="3"/>
                  </a:lnTo>
                  <a:lnTo>
                    <a:pt x="12" y="3"/>
                  </a:lnTo>
                  <a:lnTo>
                    <a:pt x="11" y="3"/>
                  </a:lnTo>
                  <a:lnTo>
                    <a:pt x="11" y="2"/>
                  </a:lnTo>
                  <a:lnTo>
                    <a:pt x="11" y="2"/>
                  </a:lnTo>
                  <a:lnTo>
                    <a:pt x="11" y="1"/>
                  </a:lnTo>
                  <a:lnTo>
                    <a:pt x="11" y="1"/>
                  </a:lnTo>
                  <a:lnTo>
                    <a:pt x="12" y="0"/>
                  </a:lnTo>
                  <a:lnTo>
                    <a:pt x="12" y="0"/>
                  </a:lnTo>
                  <a:lnTo>
                    <a:pt x="37" y="0"/>
                  </a:lnTo>
                  <a:lnTo>
                    <a:pt x="38" y="0"/>
                  </a:lnTo>
                  <a:lnTo>
                    <a:pt x="38" y="1"/>
                  </a:lnTo>
                  <a:lnTo>
                    <a:pt x="39" y="1"/>
                  </a:lnTo>
                  <a:lnTo>
                    <a:pt x="39" y="2"/>
                  </a:lnTo>
                  <a:lnTo>
                    <a:pt x="39" y="2"/>
                  </a:lnTo>
                  <a:lnTo>
                    <a:pt x="38" y="3"/>
                  </a:lnTo>
                  <a:lnTo>
                    <a:pt x="38" y="3"/>
                  </a:lnTo>
                  <a:lnTo>
                    <a:pt x="37" y="3"/>
                  </a:lnTo>
                  <a:lnTo>
                    <a:pt x="37" y="3"/>
                  </a:lnTo>
                  <a:close/>
                </a:path>
              </a:pathLst>
            </a:custGeom>
            <a:solidFill>
              <a:srgbClr val="000000"/>
            </a:solidFill>
            <a:ln w="25400">
              <a:solidFill>
                <a:srgbClr val="000000"/>
              </a:solidFill>
              <a:prstDash val="solid"/>
              <a:round/>
              <a:headEnd/>
              <a:tailEnd/>
            </a:ln>
          </p:spPr>
          <p:txBody>
            <a:bodyPr/>
            <a:lstStyle/>
            <a:p>
              <a:endParaRPr lang="en-US"/>
            </a:p>
          </p:txBody>
        </p:sp>
        <p:sp>
          <p:nvSpPr>
            <p:cNvPr id="309914" name="Freeform 666">
              <a:extLst>
                <a:ext uri="{FF2B5EF4-FFF2-40B4-BE49-F238E27FC236}">
                  <a16:creationId xmlns:a16="http://schemas.microsoft.com/office/drawing/2014/main" id="{186BCC3B-E7EF-6246-9141-39E442BDA8D0}"/>
                </a:ext>
              </a:extLst>
            </p:cNvPr>
            <p:cNvSpPr>
              <a:spLocks noEditPoints="1"/>
            </p:cNvSpPr>
            <p:nvPr/>
          </p:nvSpPr>
          <p:spPr bwMode="auto">
            <a:xfrm>
              <a:off x="517" y="2424"/>
              <a:ext cx="317" cy="0"/>
            </a:xfrm>
            <a:custGeom>
              <a:avLst/>
              <a:gdLst>
                <a:gd name="T0" fmla="*/ 0 w 1057"/>
                <a:gd name="T1" fmla="*/ 1 h 3"/>
                <a:gd name="T2" fmla="*/ 42 w 1057"/>
                <a:gd name="T3" fmla="*/ 2 h 3"/>
                <a:gd name="T4" fmla="*/ 111 w 1057"/>
                <a:gd name="T5" fmla="*/ 3 h 3"/>
                <a:gd name="T6" fmla="*/ 155 w 1057"/>
                <a:gd name="T7" fmla="*/ 3 h 3"/>
                <a:gd name="T8" fmla="*/ 197 w 1057"/>
                <a:gd name="T9" fmla="*/ 1 h 3"/>
                <a:gd name="T10" fmla="*/ 172 w 1057"/>
                <a:gd name="T11" fmla="*/ 0 h 3"/>
                <a:gd name="T12" fmla="*/ 212 w 1057"/>
                <a:gd name="T13" fmla="*/ 1 h 3"/>
                <a:gd name="T14" fmla="*/ 255 w 1057"/>
                <a:gd name="T15" fmla="*/ 3 h 3"/>
                <a:gd name="T16" fmla="*/ 324 w 1057"/>
                <a:gd name="T17" fmla="*/ 3 h 3"/>
                <a:gd name="T18" fmla="*/ 367 w 1057"/>
                <a:gd name="T19" fmla="*/ 1 h 3"/>
                <a:gd name="T20" fmla="*/ 342 w 1057"/>
                <a:gd name="T21" fmla="*/ 0 h 3"/>
                <a:gd name="T22" fmla="*/ 381 w 1057"/>
                <a:gd name="T23" fmla="*/ 1 h 3"/>
                <a:gd name="T24" fmla="*/ 426 w 1057"/>
                <a:gd name="T25" fmla="*/ 3 h 3"/>
                <a:gd name="T26" fmla="*/ 494 w 1057"/>
                <a:gd name="T27" fmla="*/ 3 h 3"/>
                <a:gd name="T28" fmla="*/ 536 w 1057"/>
                <a:gd name="T29" fmla="*/ 1 h 3"/>
                <a:gd name="T30" fmla="*/ 578 w 1057"/>
                <a:gd name="T31" fmla="*/ 0 h 3"/>
                <a:gd name="T32" fmla="*/ 552 w 1057"/>
                <a:gd name="T33" fmla="*/ 0 h 3"/>
                <a:gd name="T34" fmla="*/ 594 w 1057"/>
                <a:gd name="T35" fmla="*/ 2 h 3"/>
                <a:gd name="T36" fmla="*/ 662 w 1057"/>
                <a:gd name="T37" fmla="*/ 3 h 3"/>
                <a:gd name="T38" fmla="*/ 706 w 1057"/>
                <a:gd name="T39" fmla="*/ 3 h 3"/>
                <a:gd name="T40" fmla="*/ 748 w 1057"/>
                <a:gd name="T41" fmla="*/ 1 h 3"/>
                <a:gd name="T42" fmla="*/ 790 w 1057"/>
                <a:gd name="T43" fmla="*/ 0 h 3"/>
                <a:gd name="T44" fmla="*/ 764 w 1057"/>
                <a:gd name="T45" fmla="*/ 0 h 3"/>
                <a:gd name="T46" fmla="*/ 806 w 1057"/>
                <a:gd name="T47" fmla="*/ 2 h 3"/>
                <a:gd name="T48" fmla="*/ 874 w 1057"/>
                <a:gd name="T49" fmla="*/ 3 h 3"/>
                <a:gd name="T50" fmla="*/ 919 w 1057"/>
                <a:gd name="T51" fmla="*/ 2 h 3"/>
                <a:gd name="T52" fmla="*/ 959 w 1057"/>
                <a:gd name="T53" fmla="*/ 0 h 3"/>
                <a:gd name="T54" fmla="*/ 934 w 1057"/>
                <a:gd name="T55" fmla="*/ 0 h 3"/>
                <a:gd name="T56" fmla="*/ 975 w 1057"/>
                <a:gd name="T57" fmla="*/ 2 h 3"/>
                <a:gd name="T58" fmla="*/ 1044 w 1057"/>
                <a:gd name="T59" fmla="*/ 3 h 3"/>
                <a:gd name="T60" fmla="*/ 1028 w 1057"/>
                <a:gd name="T61" fmla="*/ 2 h 3"/>
                <a:gd name="T62" fmla="*/ 986 w 1057"/>
                <a:gd name="T63" fmla="*/ 3 h 3"/>
                <a:gd name="T64" fmla="*/ 1013 w 1057"/>
                <a:gd name="T65" fmla="*/ 3 h 3"/>
                <a:gd name="T66" fmla="*/ 972 w 1057"/>
                <a:gd name="T67" fmla="*/ 2 h 3"/>
                <a:gd name="T68" fmla="*/ 928 w 1057"/>
                <a:gd name="T69" fmla="*/ 0 h 3"/>
                <a:gd name="T70" fmla="*/ 859 w 1057"/>
                <a:gd name="T71" fmla="*/ 1 h 3"/>
                <a:gd name="T72" fmla="*/ 817 w 1057"/>
                <a:gd name="T73" fmla="*/ 3 h 3"/>
                <a:gd name="T74" fmla="*/ 843 w 1057"/>
                <a:gd name="T75" fmla="*/ 3 h 3"/>
                <a:gd name="T76" fmla="*/ 802 w 1057"/>
                <a:gd name="T77" fmla="*/ 2 h 3"/>
                <a:gd name="T78" fmla="*/ 759 w 1057"/>
                <a:gd name="T79" fmla="*/ 0 h 3"/>
                <a:gd name="T80" fmla="*/ 690 w 1057"/>
                <a:gd name="T81" fmla="*/ 1 h 3"/>
                <a:gd name="T82" fmla="*/ 647 w 1057"/>
                <a:gd name="T83" fmla="*/ 3 h 3"/>
                <a:gd name="T84" fmla="*/ 673 w 1057"/>
                <a:gd name="T85" fmla="*/ 3 h 3"/>
                <a:gd name="T86" fmla="*/ 632 w 1057"/>
                <a:gd name="T87" fmla="*/ 3 h 3"/>
                <a:gd name="T88" fmla="*/ 590 w 1057"/>
                <a:gd name="T89" fmla="*/ 2 h 3"/>
                <a:gd name="T90" fmla="*/ 547 w 1057"/>
                <a:gd name="T91" fmla="*/ 0 h 3"/>
                <a:gd name="T92" fmla="*/ 478 w 1057"/>
                <a:gd name="T93" fmla="*/ 1 h 3"/>
                <a:gd name="T94" fmla="*/ 435 w 1057"/>
                <a:gd name="T95" fmla="*/ 3 h 3"/>
                <a:gd name="T96" fmla="*/ 461 w 1057"/>
                <a:gd name="T97" fmla="*/ 3 h 3"/>
                <a:gd name="T98" fmla="*/ 419 w 1057"/>
                <a:gd name="T99" fmla="*/ 3 h 3"/>
                <a:gd name="T100" fmla="*/ 378 w 1057"/>
                <a:gd name="T101" fmla="*/ 1 h 3"/>
                <a:gd name="T102" fmla="*/ 309 w 1057"/>
                <a:gd name="T103" fmla="*/ 0 h 3"/>
                <a:gd name="T104" fmla="*/ 265 w 1057"/>
                <a:gd name="T105" fmla="*/ 2 h 3"/>
                <a:gd name="T106" fmla="*/ 224 w 1057"/>
                <a:gd name="T107" fmla="*/ 3 h 3"/>
                <a:gd name="T108" fmla="*/ 250 w 1057"/>
                <a:gd name="T109" fmla="*/ 3 h 3"/>
                <a:gd name="T110" fmla="*/ 208 w 1057"/>
                <a:gd name="T111" fmla="*/ 1 h 3"/>
                <a:gd name="T112" fmla="*/ 165 w 1057"/>
                <a:gd name="T113" fmla="*/ 0 h 3"/>
                <a:gd name="T114" fmla="*/ 96 w 1057"/>
                <a:gd name="T115" fmla="*/ 1 h 3"/>
                <a:gd name="T116" fmla="*/ 53 w 1057"/>
                <a:gd name="T117" fmla="*/ 3 h 3"/>
                <a:gd name="T118" fmla="*/ 80 w 1057"/>
                <a:gd name="T119" fmla="*/ 3 h 3"/>
                <a:gd name="T120" fmla="*/ 39 w 1057"/>
                <a:gd name="T1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7" h="3">
                  <a:moveTo>
                    <a:pt x="2" y="0"/>
                  </a:moveTo>
                  <a:lnTo>
                    <a:pt x="26" y="0"/>
                  </a:lnTo>
                  <a:lnTo>
                    <a:pt x="27" y="0"/>
                  </a:lnTo>
                  <a:lnTo>
                    <a:pt x="27" y="1"/>
                  </a:lnTo>
                  <a:lnTo>
                    <a:pt x="28" y="1"/>
                  </a:lnTo>
                  <a:lnTo>
                    <a:pt x="28" y="2"/>
                  </a:lnTo>
                  <a:lnTo>
                    <a:pt x="28" y="2"/>
                  </a:lnTo>
                  <a:lnTo>
                    <a:pt x="27" y="3"/>
                  </a:lnTo>
                  <a:lnTo>
                    <a:pt x="27" y="3"/>
                  </a:lnTo>
                  <a:lnTo>
                    <a:pt x="26" y="3"/>
                  </a:lnTo>
                  <a:lnTo>
                    <a:pt x="2" y="3"/>
                  </a:lnTo>
                  <a:lnTo>
                    <a:pt x="2" y="3"/>
                  </a:lnTo>
                  <a:lnTo>
                    <a:pt x="0" y="3"/>
                  </a:lnTo>
                  <a:lnTo>
                    <a:pt x="0" y="2"/>
                  </a:lnTo>
                  <a:lnTo>
                    <a:pt x="0" y="2"/>
                  </a:lnTo>
                  <a:lnTo>
                    <a:pt x="0" y="1"/>
                  </a:lnTo>
                  <a:lnTo>
                    <a:pt x="0" y="1"/>
                  </a:lnTo>
                  <a:lnTo>
                    <a:pt x="2" y="0"/>
                  </a:lnTo>
                  <a:lnTo>
                    <a:pt x="2" y="0"/>
                  </a:lnTo>
                  <a:lnTo>
                    <a:pt x="2" y="0"/>
                  </a:lnTo>
                  <a:close/>
                  <a:moveTo>
                    <a:pt x="45" y="0"/>
                  </a:moveTo>
                  <a:lnTo>
                    <a:pt x="69" y="0"/>
                  </a:lnTo>
                  <a:lnTo>
                    <a:pt x="69" y="0"/>
                  </a:lnTo>
                  <a:lnTo>
                    <a:pt x="70" y="1"/>
                  </a:lnTo>
                  <a:lnTo>
                    <a:pt x="70" y="2"/>
                  </a:lnTo>
                  <a:lnTo>
                    <a:pt x="70" y="3"/>
                  </a:lnTo>
                  <a:lnTo>
                    <a:pt x="69" y="3"/>
                  </a:lnTo>
                  <a:lnTo>
                    <a:pt x="69" y="3"/>
                  </a:lnTo>
                  <a:lnTo>
                    <a:pt x="45" y="3"/>
                  </a:lnTo>
                  <a:lnTo>
                    <a:pt x="43" y="3"/>
                  </a:lnTo>
                  <a:lnTo>
                    <a:pt x="43" y="3"/>
                  </a:lnTo>
                  <a:lnTo>
                    <a:pt x="42" y="2"/>
                  </a:lnTo>
                  <a:lnTo>
                    <a:pt x="42" y="2"/>
                  </a:lnTo>
                  <a:lnTo>
                    <a:pt x="42" y="1"/>
                  </a:lnTo>
                  <a:lnTo>
                    <a:pt x="43" y="1"/>
                  </a:lnTo>
                  <a:lnTo>
                    <a:pt x="43" y="0"/>
                  </a:lnTo>
                  <a:lnTo>
                    <a:pt x="45" y="0"/>
                  </a:lnTo>
                  <a:lnTo>
                    <a:pt x="45" y="0"/>
                  </a:lnTo>
                  <a:close/>
                  <a:moveTo>
                    <a:pt x="87" y="0"/>
                  </a:moveTo>
                  <a:lnTo>
                    <a:pt x="111" y="0"/>
                  </a:lnTo>
                  <a:lnTo>
                    <a:pt x="112" y="0"/>
                  </a:lnTo>
                  <a:lnTo>
                    <a:pt x="112" y="1"/>
                  </a:lnTo>
                  <a:lnTo>
                    <a:pt x="113" y="1"/>
                  </a:lnTo>
                  <a:lnTo>
                    <a:pt x="113" y="2"/>
                  </a:lnTo>
                  <a:lnTo>
                    <a:pt x="113" y="2"/>
                  </a:lnTo>
                  <a:lnTo>
                    <a:pt x="112" y="3"/>
                  </a:lnTo>
                  <a:lnTo>
                    <a:pt x="112" y="3"/>
                  </a:lnTo>
                  <a:lnTo>
                    <a:pt x="111" y="3"/>
                  </a:lnTo>
                  <a:lnTo>
                    <a:pt x="87" y="3"/>
                  </a:lnTo>
                  <a:lnTo>
                    <a:pt x="85" y="3"/>
                  </a:lnTo>
                  <a:lnTo>
                    <a:pt x="85" y="3"/>
                  </a:lnTo>
                  <a:lnTo>
                    <a:pt x="85" y="2"/>
                  </a:lnTo>
                  <a:lnTo>
                    <a:pt x="85" y="1"/>
                  </a:lnTo>
                  <a:lnTo>
                    <a:pt x="85" y="0"/>
                  </a:lnTo>
                  <a:lnTo>
                    <a:pt x="87" y="0"/>
                  </a:lnTo>
                  <a:lnTo>
                    <a:pt x="87" y="0"/>
                  </a:lnTo>
                  <a:close/>
                  <a:moveTo>
                    <a:pt x="130" y="0"/>
                  </a:moveTo>
                  <a:lnTo>
                    <a:pt x="154" y="0"/>
                  </a:lnTo>
                  <a:lnTo>
                    <a:pt x="154" y="0"/>
                  </a:lnTo>
                  <a:lnTo>
                    <a:pt x="155" y="1"/>
                  </a:lnTo>
                  <a:lnTo>
                    <a:pt x="155" y="1"/>
                  </a:lnTo>
                  <a:lnTo>
                    <a:pt x="155" y="2"/>
                  </a:lnTo>
                  <a:lnTo>
                    <a:pt x="155" y="2"/>
                  </a:lnTo>
                  <a:lnTo>
                    <a:pt x="155" y="3"/>
                  </a:lnTo>
                  <a:lnTo>
                    <a:pt x="154" y="3"/>
                  </a:lnTo>
                  <a:lnTo>
                    <a:pt x="154" y="3"/>
                  </a:lnTo>
                  <a:lnTo>
                    <a:pt x="130" y="3"/>
                  </a:lnTo>
                  <a:lnTo>
                    <a:pt x="129" y="3"/>
                  </a:lnTo>
                  <a:lnTo>
                    <a:pt x="127" y="3"/>
                  </a:lnTo>
                  <a:lnTo>
                    <a:pt x="127" y="2"/>
                  </a:lnTo>
                  <a:lnTo>
                    <a:pt x="127" y="2"/>
                  </a:lnTo>
                  <a:lnTo>
                    <a:pt x="127" y="1"/>
                  </a:lnTo>
                  <a:lnTo>
                    <a:pt x="127" y="1"/>
                  </a:lnTo>
                  <a:lnTo>
                    <a:pt x="129" y="0"/>
                  </a:lnTo>
                  <a:lnTo>
                    <a:pt x="130" y="0"/>
                  </a:lnTo>
                  <a:lnTo>
                    <a:pt x="130" y="0"/>
                  </a:lnTo>
                  <a:close/>
                  <a:moveTo>
                    <a:pt x="172" y="0"/>
                  </a:moveTo>
                  <a:lnTo>
                    <a:pt x="196" y="0"/>
                  </a:lnTo>
                  <a:lnTo>
                    <a:pt x="197" y="0"/>
                  </a:lnTo>
                  <a:lnTo>
                    <a:pt x="197" y="1"/>
                  </a:lnTo>
                  <a:lnTo>
                    <a:pt x="197" y="1"/>
                  </a:lnTo>
                  <a:lnTo>
                    <a:pt x="198" y="2"/>
                  </a:lnTo>
                  <a:lnTo>
                    <a:pt x="197" y="2"/>
                  </a:lnTo>
                  <a:lnTo>
                    <a:pt x="197" y="3"/>
                  </a:lnTo>
                  <a:lnTo>
                    <a:pt x="197" y="3"/>
                  </a:lnTo>
                  <a:lnTo>
                    <a:pt x="196" y="3"/>
                  </a:lnTo>
                  <a:lnTo>
                    <a:pt x="172" y="3"/>
                  </a:lnTo>
                  <a:lnTo>
                    <a:pt x="170" y="3"/>
                  </a:lnTo>
                  <a:lnTo>
                    <a:pt x="170" y="3"/>
                  </a:lnTo>
                  <a:lnTo>
                    <a:pt x="169" y="2"/>
                  </a:lnTo>
                  <a:lnTo>
                    <a:pt x="169" y="2"/>
                  </a:lnTo>
                  <a:lnTo>
                    <a:pt x="169" y="1"/>
                  </a:lnTo>
                  <a:lnTo>
                    <a:pt x="170" y="1"/>
                  </a:lnTo>
                  <a:lnTo>
                    <a:pt x="170" y="0"/>
                  </a:lnTo>
                  <a:lnTo>
                    <a:pt x="172" y="0"/>
                  </a:lnTo>
                  <a:lnTo>
                    <a:pt x="172" y="0"/>
                  </a:lnTo>
                  <a:close/>
                  <a:moveTo>
                    <a:pt x="214" y="0"/>
                  </a:moveTo>
                  <a:lnTo>
                    <a:pt x="238" y="0"/>
                  </a:lnTo>
                  <a:lnTo>
                    <a:pt x="239" y="0"/>
                  </a:lnTo>
                  <a:lnTo>
                    <a:pt x="240" y="1"/>
                  </a:lnTo>
                  <a:lnTo>
                    <a:pt x="240" y="1"/>
                  </a:lnTo>
                  <a:lnTo>
                    <a:pt x="240" y="2"/>
                  </a:lnTo>
                  <a:lnTo>
                    <a:pt x="240" y="2"/>
                  </a:lnTo>
                  <a:lnTo>
                    <a:pt x="240" y="3"/>
                  </a:lnTo>
                  <a:lnTo>
                    <a:pt x="239" y="3"/>
                  </a:lnTo>
                  <a:lnTo>
                    <a:pt x="238" y="3"/>
                  </a:lnTo>
                  <a:lnTo>
                    <a:pt x="214" y="3"/>
                  </a:lnTo>
                  <a:lnTo>
                    <a:pt x="214" y="3"/>
                  </a:lnTo>
                  <a:lnTo>
                    <a:pt x="212" y="3"/>
                  </a:lnTo>
                  <a:lnTo>
                    <a:pt x="212" y="2"/>
                  </a:lnTo>
                  <a:lnTo>
                    <a:pt x="212" y="2"/>
                  </a:lnTo>
                  <a:lnTo>
                    <a:pt x="212" y="1"/>
                  </a:lnTo>
                  <a:lnTo>
                    <a:pt x="212" y="1"/>
                  </a:lnTo>
                  <a:lnTo>
                    <a:pt x="214" y="0"/>
                  </a:lnTo>
                  <a:lnTo>
                    <a:pt x="214" y="0"/>
                  </a:lnTo>
                  <a:lnTo>
                    <a:pt x="214" y="0"/>
                  </a:lnTo>
                  <a:close/>
                  <a:moveTo>
                    <a:pt x="257" y="0"/>
                  </a:moveTo>
                  <a:lnTo>
                    <a:pt x="281" y="0"/>
                  </a:lnTo>
                  <a:lnTo>
                    <a:pt x="281" y="0"/>
                  </a:lnTo>
                  <a:lnTo>
                    <a:pt x="282" y="1"/>
                  </a:lnTo>
                  <a:lnTo>
                    <a:pt x="282" y="1"/>
                  </a:lnTo>
                  <a:lnTo>
                    <a:pt x="282" y="2"/>
                  </a:lnTo>
                  <a:lnTo>
                    <a:pt x="282" y="2"/>
                  </a:lnTo>
                  <a:lnTo>
                    <a:pt x="282" y="3"/>
                  </a:lnTo>
                  <a:lnTo>
                    <a:pt x="281" y="3"/>
                  </a:lnTo>
                  <a:lnTo>
                    <a:pt x="281" y="3"/>
                  </a:lnTo>
                  <a:lnTo>
                    <a:pt x="257" y="3"/>
                  </a:lnTo>
                  <a:lnTo>
                    <a:pt x="255" y="3"/>
                  </a:lnTo>
                  <a:lnTo>
                    <a:pt x="255" y="3"/>
                  </a:lnTo>
                  <a:lnTo>
                    <a:pt x="254" y="2"/>
                  </a:lnTo>
                  <a:lnTo>
                    <a:pt x="254" y="2"/>
                  </a:lnTo>
                  <a:lnTo>
                    <a:pt x="254" y="1"/>
                  </a:lnTo>
                  <a:lnTo>
                    <a:pt x="255" y="1"/>
                  </a:lnTo>
                  <a:lnTo>
                    <a:pt x="255" y="0"/>
                  </a:lnTo>
                  <a:lnTo>
                    <a:pt x="257" y="0"/>
                  </a:lnTo>
                  <a:lnTo>
                    <a:pt x="257" y="0"/>
                  </a:lnTo>
                  <a:close/>
                  <a:moveTo>
                    <a:pt x="299" y="0"/>
                  </a:moveTo>
                  <a:lnTo>
                    <a:pt x="323" y="0"/>
                  </a:lnTo>
                  <a:lnTo>
                    <a:pt x="324" y="0"/>
                  </a:lnTo>
                  <a:lnTo>
                    <a:pt x="324" y="1"/>
                  </a:lnTo>
                  <a:lnTo>
                    <a:pt x="325" y="1"/>
                  </a:lnTo>
                  <a:lnTo>
                    <a:pt x="325" y="2"/>
                  </a:lnTo>
                  <a:lnTo>
                    <a:pt x="325" y="2"/>
                  </a:lnTo>
                  <a:lnTo>
                    <a:pt x="324" y="3"/>
                  </a:lnTo>
                  <a:lnTo>
                    <a:pt x="324" y="3"/>
                  </a:lnTo>
                  <a:lnTo>
                    <a:pt x="323" y="3"/>
                  </a:lnTo>
                  <a:lnTo>
                    <a:pt x="299" y="3"/>
                  </a:lnTo>
                  <a:lnTo>
                    <a:pt x="299" y="3"/>
                  </a:lnTo>
                  <a:lnTo>
                    <a:pt x="297" y="3"/>
                  </a:lnTo>
                  <a:lnTo>
                    <a:pt x="297" y="2"/>
                  </a:lnTo>
                  <a:lnTo>
                    <a:pt x="297" y="2"/>
                  </a:lnTo>
                  <a:lnTo>
                    <a:pt x="297" y="1"/>
                  </a:lnTo>
                  <a:lnTo>
                    <a:pt x="297" y="1"/>
                  </a:lnTo>
                  <a:lnTo>
                    <a:pt x="299" y="0"/>
                  </a:lnTo>
                  <a:lnTo>
                    <a:pt x="299" y="0"/>
                  </a:lnTo>
                  <a:lnTo>
                    <a:pt x="299" y="0"/>
                  </a:lnTo>
                  <a:close/>
                  <a:moveTo>
                    <a:pt x="342" y="0"/>
                  </a:moveTo>
                  <a:lnTo>
                    <a:pt x="366" y="0"/>
                  </a:lnTo>
                  <a:lnTo>
                    <a:pt x="366" y="0"/>
                  </a:lnTo>
                  <a:lnTo>
                    <a:pt x="367" y="1"/>
                  </a:lnTo>
                  <a:lnTo>
                    <a:pt x="367" y="1"/>
                  </a:lnTo>
                  <a:lnTo>
                    <a:pt x="367" y="2"/>
                  </a:lnTo>
                  <a:lnTo>
                    <a:pt x="367" y="2"/>
                  </a:lnTo>
                  <a:lnTo>
                    <a:pt x="367" y="3"/>
                  </a:lnTo>
                  <a:lnTo>
                    <a:pt x="366" y="3"/>
                  </a:lnTo>
                  <a:lnTo>
                    <a:pt x="366" y="3"/>
                  </a:lnTo>
                  <a:lnTo>
                    <a:pt x="342" y="3"/>
                  </a:lnTo>
                  <a:lnTo>
                    <a:pt x="340" y="3"/>
                  </a:lnTo>
                  <a:lnTo>
                    <a:pt x="339" y="3"/>
                  </a:lnTo>
                  <a:lnTo>
                    <a:pt x="339" y="2"/>
                  </a:lnTo>
                  <a:lnTo>
                    <a:pt x="339" y="2"/>
                  </a:lnTo>
                  <a:lnTo>
                    <a:pt x="339" y="1"/>
                  </a:lnTo>
                  <a:lnTo>
                    <a:pt x="339" y="1"/>
                  </a:lnTo>
                  <a:lnTo>
                    <a:pt x="340" y="0"/>
                  </a:lnTo>
                  <a:lnTo>
                    <a:pt x="342" y="0"/>
                  </a:lnTo>
                  <a:lnTo>
                    <a:pt x="342" y="0"/>
                  </a:lnTo>
                  <a:close/>
                  <a:moveTo>
                    <a:pt x="384" y="0"/>
                  </a:moveTo>
                  <a:lnTo>
                    <a:pt x="408" y="0"/>
                  </a:lnTo>
                  <a:lnTo>
                    <a:pt x="409" y="0"/>
                  </a:lnTo>
                  <a:lnTo>
                    <a:pt x="409" y="1"/>
                  </a:lnTo>
                  <a:lnTo>
                    <a:pt x="410" y="1"/>
                  </a:lnTo>
                  <a:lnTo>
                    <a:pt x="410" y="2"/>
                  </a:lnTo>
                  <a:lnTo>
                    <a:pt x="410" y="2"/>
                  </a:lnTo>
                  <a:lnTo>
                    <a:pt x="409" y="3"/>
                  </a:lnTo>
                  <a:lnTo>
                    <a:pt x="409" y="3"/>
                  </a:lnTo>
                  <a:lnTo>
                    <a:pt x="408" y="3"/>
                  </a:lnTo>
                  <a:lnTo>
                    <a:pt x="384" y="3"/>
                  </a:lnTo>
                  <a:lnTo>
                    <a:pt x="382" y="3"/>
                  </a:lnTo>
                  <a:lnTo>
                    <a:pt x="382" y="3"/>
                  </a:lnTo>
                  <a:lnTo>
                    <a:pt x="381" y="2"/>
                  </a:lnTo>
                  <a:lnTo>
                    <a:pt x="381" y="2"/>
                  </a:lnTo>
                  <a:lnTo>
                    <a:pt x="381" y="1"/>
                  </a:lnTo>
                  <a:lnTo>
                    <a:pt x="382" y="1"/>
                  </a:lnTo>
                  <a:lnTo>
                    <a:pt x="382" y="0"/>
                  </a:lnTo>
                  <a:lnTo>
                    <a:pt x="384" y="0"/>
                  </a:lnTo>
                  <a:lnTo>
                    <a:pt x="384" y="0"/>
                  </a:lnTo>
                  <a:close/>
                  <a:moveTo>
                    <a:pt x="426" y="0"/>
                  </a:moveTo>
                  <a:lnTo>
                    <a:pt x="450" y="0"/>
                  </a:lnTo>
                  <a:lnTo>
                    <a:pt x="451" y="0"/>
                  </a:lnTo>
                  <a:lnTo>
                    <a:pt x="452" y="1"/>
                  </a:lnTo>
                  <a:lnTo>
                    <a:pt x="452" y="1"/>
                  </a:lnTo>
                  <a:lnTo>
                    <a:pt x="452" y="2"/>
                  </a:lnTo>
                  <a:lnTo>
                    <a:pt x="452" y="2"/>
                  </a:lnTo>
                  <a:lnTo>
                    <a:pt x="452" y="3"/>
                  </a:lnTo>
                  <a:lnTo>
                    <a:pt x="451" y="3"/>
                  </a:lnTo>
                  <a:lnTo>
                    <a:pt x="450" y="3"/>
                  </a:lnTo>
                  <a:lnTo>
                    <a:pt x="426" y="3"/>
                  </a:lnTo>
                  <a:lnTo>
                    <a:pt x="426" y="3"/>
                  </a:lnTo>
                  <a:lnTo>
                    <a:pt x="424" y="3"/>
                  </a:lnTo>
                  <a:lnTo>
                    <a:pt x="424" y="2"/>
                  </a:lnTo>
                  <a:lnTo>
                    <a:pt x="424" y="2"/>
                  </a:lnTo>
                  <a:lnTo>
                    <a:pt x="424" y="1"/>
                  </a:lnTo>
                  <a:lnTo>
                    <a:pt x="424" y="1"/>
                  </a:lnTo>
                  <a:lnTo>
                    <a:pt x="426" y="0"/>
                  </a:lnTo>
                  <a:lnTo>
                    <a:pt x="426" y="0"/>
                  </a:lnTo>
                  <a:lnTo>
                    <a:pt x="426" y="0"/>
                  </a:lnTo>
                  <a:close/>
                  <a:moveTo>
                    <a:pt x="469" y="0"/>
                  </a:moveTo>
                  <a:lnTo>
                    <a:pt x="493" y="0"/>
                  </a:lnTo>
                  <a:lnTo>
                    <a:pt x="493" y="0"/>
                  </a:lnTo>
                  <a:lnTo>
                    <a:pt x="494" y="1"/>
                  </a:lnTo>
                  <a:lnTo>
                    <a:pt x="494" y="1"/>
                  </a:lnTo>
                  <a:lnTo>
                    <a:pt x="494" y="2"/>
                  </a:lnTo>
                  <a:lnTo>
                    <a:pt x="494" y="2"/>
                  </a:lnTo>
                  <a:lnTo>
                    <a:pt x="494" y="3"/>
                  </a:lnTo>
                  <a:lnTo>
                    <a:pt x="493" y="3"/>
                  </a:lnTo>
                  <a:lnTo>
                    <a:pt x="493" y="3"/>
                  </a:lnTo>
                  <a:lnTo>
                    <a:pt x="469" y="3"/>
                  </a:lnTo>
                  <a:lnTo>
                    <a:pt x="467" y="3"/>
                  </a:lnTo>
                  <a:lnTo>
                    <a:pt x="467" y="3"/>
                  </a:lnTo>
                  <a:lnTo>
                    <a:pt x="466" y="2"/>
                  </a:lnTo>
                  <a:lnTo>
                    <a:pt x="466" y="2"/>
                  </a:lnTo>
                  <a:lnTo>
                    <a:pt x="466" y="1"/>
                  </a:lnTo>
                  <a:lnTo>
                    <a:pt x="467" y="1"/>
                  </a:lnTo>
                  <a:lnTo>
                    <a:pt x="467" y="0"/>
                  </a:lnTo>
                  <a:lnTo>
                    <a:pt x="469" y="0"/>
                  </a:lnTo>
                  <a:lnTo>
                    <a:pt x="469" y="0"/>
                  </a:lnTo>
                  <a:close/>
                  <a:moveTo>
                    <a:pt x="511" y="0"/>
                  </a:moveTo>
                  <a:lnTo>
                    <a:pt x="535" y="0"/>
                  </a:lnTo>
                  <a:lnTo>
                    <a:pt x="536" y="0"/>
                  </a:lnTo>
                  <a:lnTo>
                    <a:pt x="536" y="1"/>
                  </a:lnTo>
                  <a:lnTo>
                    <a:pt x="537" y="2"/>
                  </a:lnTo>
                  <a:lnTo>
                    <a:pt x="536" y="3"/>
                  </a:lnTo>
                  <a:lnTo>
                    <a:pt x="536" y="3"/>
                  </a:lnTo>
                  <a:lnTo>
                    <a:pt x="535" y="3"/>
                  </a:lnTo>
                  <a:lnTo>
                    <a:pt x="511" y="3"/>
                  </a:lnTo>
                  <a:lnTo>
                    <a:pt x="511" y="3"/>
                  </a:lnTo>
                  <a:lnTo>
                    <a:pt x="509" y="3"/>
                  </a:lnTo>
                  <a:lnTo>
                    <a:pt x="509" y="2"/>
                  </a:lnTo>
                  <a:lnTo>
                    <a:pt x="509" y="2"/>
                  </a:lnTo>
                  <a:lnTo>
                    <a:pt x="509" y="1"/>
                  </a:lnTo>
                  <a:lnTo>
                    <a:pt x="509" y="1"/>
                  </a:lnTo>
                  <a:lnTo>
                    <a:pt x="511" y="0"/>
                  </a:lnTo>
                  <a:lnTo>
                    <a:pt x="511" y="0"/>
                  </a:lnTo>
                  <a:lnTo>
                    <a:pt x="511" y="0"/>
                  </a:lnTo>
                  <a:close/>
                  <a:moveTo>
                    <a:pt x="554" y="0"/>
                  </a:moveTo>
                  <a:lnTo>
                    <a:pt x="578" y="0"/>
                  </a:lnTo>
                  <a:lnTo>
                    <a:pt x="578" y="0"/>
                  </a:lnTo>
                  <a:lnTo>
                    <a:pt x="579" y="1"/>
                  </a:lnTo>
                  <a:lnTo>
                    <a:pt x="579" y="1"/>
                  </a:lnTo>
                  <a:lnTo>
                    <a:pt x="579" y="2"/>
                  </a:lnTo>
                  <a:lnTo>
                    <a:pt x="579" y="2"/>
                  </a:lnTo>
                  <a:lnTo>
                    <a:pt x="579" y="3"/>
                  </a:lnTo>
                  <a:lnTo>
                    <a:pt x="578" y="3"/>
                  </a:lnTo>
                  <a:lnTo>
                    <a:pt x="578" y="3"/>
                  </a:lnTo>
                  <a:lnTo>
                    <a:pt x="554" y="3"/>
                  </a:lnTo>
                  <a:lnTo>
                    <a:pt x="552" y="3"/>
                  </a:lnTo>
                  <a:lnTo>
                    <a:pt x="551" y="3"/>
                  </a:lnTo>
                  <a:lnTo>
                    <a:pt x="551" y="2"/>
                  </a:lnTo>
                  <a:lnTo>
                    <a:pt x="551" y="2"/>
                  </a:lnTo>
                  <a:lnTo>
                    <a:pt x="551" y="1"/>
                  </a:lnTo>
                  <a:lnTo>
                    <a:pt x="551" y="1"/>
                  </a:lnTo>
                  <a:lnTo>
                    <a:pt x="552" y="0"/>
                  </a:lnTo>
                  <a:lnTo>
                    <a:pt x="554" y="0"/>
                  </a:lnTo>
                  <a:lnTo>
                    <a:pt x="554" y="0"/>
                  </a:lnTo>
                  <a:close/>
                  <a:moveTo>
                    <a:pt x="596" y="0"/>
                  </a:moveTo>
                  <a:lnTo>
                    <a:pt x="620" y="0"/>
                  </a:lnTo>
                  <a:lnTo>
                    <a:pt x="621" y="0"/>
                  </a:lnTo>
                  <a:lnTo>
                    <a:pt x="621" y="1"/>
                  </a:lnTo>
                  <a:lnTo>
                    <a:pt x="622" y="1"/>
                  </a:lnTo>
                  <a:lnTo>
                    <a:pt x="622" y="2"/>
                  </a:lnTo>
                  <a:lnTo>
                    <a:pt x="622" y="2"/>
                  </a:lnTo>
                  <a:lnTo>
                    <a:pt x="621" y="3"/>
                  </a:lnTo>
                  <a:lnTo>
                    <a:pt x="621" y="3"/>
                  </a:lnTo>
                  <a:lnTo>
                    <a:pt x="620" y="3"/>
                  </a:lnTo>
                  <a:lnTo>
                    <a:pt x="596" y="3"/>
                  </a:lnTo>
                  <a:lnTo>
                    <a:pt x="594" y="3"/>
                  </a:lnTo>
                  <a:lnTo>
                    <a:pt x="594" y="3"/>
                  </a:lnTo>
                  <a:lnTo>
                    <a:pt x="594" y="2"/>
                  </a:lnTo>
                  <a:lnTo>
                    <a:pt x="593" y="2"/>
                  </a:lnTo>
                  <a:lnTo>
                    <a:pt x="594" y="1"/>
                  </a:lnTo>
                  <a:lnTo>
                    <a:pt x="594" y="1"/>
                  </a:lnTo>
                  <a:lnTo>
                    <a:pt x="594" y="0"/>
                  </a:lnTo>
                  <a:lnTo>
                    <a:pt x="596" y="0"/>
                  </a:lnTo>
                  <a:lnTo>
                    <a:pt x="596" y="0"/>
                  </a:lnTo>
                  <a:close/>
                  <a:moveTo>
                    <a:pt x="637" y="0"/>
                  </a:moveTo>
                  <a:lnTo>
                    <a:pt x="662" y="0"/>
                  </a:lnTo>
                  <a:lnTo>
                    <a:pt x="663" y="0"/>
                  </a:lnTo>
                  <a:lnTo>
                    <a:pt x="664" y="1"/>
                  </a:lnTo>
                  <a:lnTo>
                    <a:pt x="664" y="1"/>
                  </a:lnTo>
                  <a:lnTo>
                    <a:pt x="664" y="2"/>
                  </a:lnTo>
                  <a:lnTo>
                    <a:pt x="664" y="2"/>
                  </a:lnTo>
                  <a:lnTo>
                    <a:pt x="664" y="3"/>
                  </a:lnTo>
                  <a:lnTo>
                    <a:pt x="663" y="3"/>
                  </a:lnTo>
                  <a:lnTo>
                    <a:pt x="662" y="3"/>
                  </a:lnTo>
                  <a:lnTo>
                    <a:pt x="637" y="3"/>
                  </a:lnTo>
                  <a:lnTo>
                    <a:pt x="637" y="3"/>
                  </a:lnTo>
                  <a:lnTo>
                    <a:pt x="636" y="3"/>
                  </a:lnTo>
                  <a:lnTo>
                    <a:pt x="636" y="2"/>
                  </a:lnTo>
                  <a:lnTo>
                    <a:pt x="636" y="2"/>
                  </a:lnTo>
                  <a:lnTo>
                    <a:pt x="636" y="1"/>
                  </a:lnTo>
                  <a:lnTo>
                    <a:pt x="636" y="1"/>
                  </a:lnTo>
                  <a:lnTo>
                    <a:pt x="637" y="0"/>
                  </a:lnTo>
                  <a:lnTo>
                    <a:pt x="637" y="0"/>
                  </a:lnTo>
                  <a:lnTo>
                    <a:pt x="637" y="0"/>
                  </a:lnTo>
                  <a:close/>
                  <a:moveTo>
                    <a:pt x="681" y="0"/>
                  </a:moveTo>
                  <a:lnTo>
                    <a:pt x="705" y="0"/>
                  </a:lnTo>
                  <a:lnTo>
                    <a:pt x="705" y="0"/>
                  </a:lnTo>
                  <a:lnTo>
                    <a:pt x="706" y="1"/>
                  </a:lnTo>
                  <a:lnTo>
                    <a:pt x="706" y="2"/>
                  </a:lnTo>
                  <a:lnTo>
                    <a:pt x="706" y="3"/>
                  </a:lnTo>
                  <a:lnTo>
                    <a:pt x="705" y="3"/>
                  </a:lnTo>
                  <a:lnTo>
                    <a:pt x="705" y="3"/>
                  </a:lnTo>
                  <a:lnTo>
                    <a:pt x="681" y="3"/>
                  </a:lnTo>
                  <a:lnTo>
                    <a:pt x="679" y="3"/>
                  </a:lnTo>
                  <a:lnTo>
                    <a:pt x="679" y="3"/>
                  </a:lnTo>
                  <a:lnTo>
                    <a:pt x="678" y="2"/>
                  </a:lnTo>
                  <a:lnTo>
                    <a:pt x="678" y="2"/>
                  </a:lnTo>
                  <a:lnTo>
                    <a:pt x="678" y="1"/>
                  </a:lnTo>
                  <a:lnTo>
                    <a:pt x="679" y="1"/>
                  </a:lnTo>
                  <a:lnTo>
                    <a:pt x="679" y="0"/>
                  </a:lnTo>
                  <a:lnTo>
                    <a:pt x="681" y="0"/>
                  </a:lnTo>
                  <a:lnTo>
                    <a:pt x="681" y="0"/>
                  </a:lnTo>
                  <a:close/>
                  <a:moveTo>
                    <a:pt x="723" y="0"/>
                  </a:moveTo>
                  <a:lnTo>
                    <a:pt x="747" y="0"/>
                  </a:lnTo>
                  <a:lnTo>
                    <a:pt x="748" y="0"/>
                  </a:lnTo>
                  <a:lnTo>
                    <a:pt x="748" y="1"/>
                  </a:lnTo>
                  <a:lnTo>
                    <a:pt x="749" y="1"/>
                  </a:lnTo>
                  <a:lnTo>
                    <a:pt x="749" y="2"/>
                  </a:lnTo>
                  <a:lnTo>
                    <a:pt x="749" y="2"/>
                  </a:lnTo>
                  <a:lnTo>
                    <a:pt x="748" y="3"/>
                  </a:lnTo>
                  <a:lnTo>
                    <a:pt x="748" y="3"/>
                  </a:lnTo>
                  <a:lnTo>
                    <a:pt x="747" y="3"/>
                  </a:lnTo>
                  <a:lnTo>
                    <a:pt x="723" y="3"/>
                  </a:lnTo>
                  <a:lnTo>
                    <a:pt x="723" y="3"/>
                  </a:lnTo>
                  <a:lnTo>
                    <a:pt x="721" y="3"/>
                  </a:lnTo>
                  <a:lnTo>
                    <a:pt x="721" y="2"/>
                  </a:lnTo>
                  <a:lnTo>
                    <a:pt x="721" y="1"/>
                  </a:lnTo>
                  <a:lnTo>
                    <a:pt x="723" y="0"/>
                  </a:lnTo>
                  <a:lnTo>
                    <a:pt x="723" y="0"/>
                  </a:lnTo>
                  <a:lnTo>
                    <a:pt x="723" y="0"/>
                  </a:lnTo>
                  <a:close/>
                  <a:moveTo>
                    <a:pt x="766" y="0"/>
                  </a:moveTo>
                  <a:lnTo>
                    <a:pt x="790" y="0"/>
                  </a:lnTo>
                  <a:lnTo>
                    <a:pt x="790" y="0"/>
                  </a:lnTo>
                  <a:lnTo>
                    <a:pt x="791" y="1"/>
                  </a:lnTo>
                  <a:lnTo>
                    <a:pt x="791" y="1"/>
                  </a:lnTo>
                  <a:lnTo>
                    <a:pt x="791" y="2"/>
                  </a:lnTo>
                  <a:lnTo>
                    <a:pt x="791" y="2"/>
                  </a:lnTo>
                  <a:lnTo>
                    <a:pt x="791" y="3"/>
                  </a:lnTo>
                  <a:lnTo>
                    <a:pt x="790" y="3"/>
                  </a:lnTo>
                  <a:lnTo>
                    <a:pt x="790" y="3"/>
                  </a:lnTo>
                  <a:lnTo>
                    <a:pt x="766" y="3"/>
                  </a:lnTo>
                  <a:lnTo>
                    <a:pt x="764" y="3"/>
                  </a:lnTo>
                  <a:lnTo>
                    <a:pt x="764" y="3"/>
                  </a:lnTo>
                  <a:lnTo>
                    <a:pt x="763" y="2"/>
                  </a:lnTo>
                  <a:lnTo>
                    <a:pt x="763" y="2"/>
                  </a:lnTo>
                  <a:lnTo>
                    <a:pt x="763" y="1"/>
                  </a:lnTo>
                  <a:lnTo>
                    <a:pt x="764" y="1"/>
                  </a:lnTo>
                  <a:lnTo>
                    <a:pt x="764" y="0"/>
                  </a:lnTo>
                  <a:lnTo>
                    <a:pt x="766" y="0"/>
                  </a:lnTo>
                  <a:lnTo>
                    <a:pt x="766" y="0"/>
                  </a:lnTo>
                  <a:close/>
                  <a:moveTo>
                    <a:pt x="808" y="0"/>
                  </a:moveTo>
                  <a:lnTo>
                    <a:pt x="832" y="0"/>
                  </a:lnTo>
                  <a:lnTo>
                    <a:pt x="833" y="0"/>
                  </a:lnTo>
                  <a:lnTo>
                    <a:pt x="833" y="1"/>
                  </a:lnTo>
                  <a:lnTo>
                    <a:pt x="834" y="1"/>
                  </a:lnTo>
                  <a:lnTo>
                    <a:pt x="834" y="2"/>
                  </a:lnTo>
                  <a:lnTo>
                    <a:pt x="834" y="2"/>
                  </a:lnTo>
                  <a:lnTo>
                    <a:pt x="833" y="3"/>
                  </a:lnTo>
                  <a:lnTo>
                    <a:pt x="833" y="3"/>
                  </a:lnTo>
                  <a:lnTo>
                    <a:pt x="832" y="3"/>
                  </a:lnTo>
                  <a:lnTo>
                    <a:pt x="808" y="3"/>
                  </a:lnTo>
                  <a:lnTo>
                    <a:pt x="806" y="3"/>
                  </a:lnTo>
                  <a:lnTo>
                    <a:pt x="806" y="3"/>
                  </a:lnTo>
                  <a:lnTo>
                    <a:pt x="806" y="2"/>
                  </a:lnTo>
                  <a:lnTo>
                    <a:pt x="805" y="2"/>
                  </a:lnTo>
                  <a:lnTo>
                    <a:pt x="806" y="1"/>
                  </a:lnTo>
                  <a:lnTo>
                    <a:pt x="806" y="1"/>
                  </a:lnTo>
                  <a:lnTo>
                    <a:pt x="806" y="0"/>
                  </a:lnTo>
                  <a:lnTo>
                    <a:pt x="808" y="0"/>
                  </a:lnTo>
                  <a:lnTo>
                    <a:pt x="808" y="0"/>
                  </a:lnTo>
                  <a:close/>
                  <a:moveTo>
                    <a:pt x="851" y="0"/>
                  </a:moveTo>
                  <a:lnTo>
                    <a:pt x="874" y="0"/>
                  </a:lnTo>
                  <a:lnTo>
                    <a:pt x="875" y="0"/>
                  </a:lnTo>
                  <a:lnTo>
                    <a:pt x="876" y="1"/>
                  </a:lnTo>
                  <a:lnTo>
                    <a:pt x="876" y="1"/>
                  </a:lnTo>
                  <a:lnTo>
                    <a:pt x="876" y="2"/>
                  </a:lnTo>
                  <a:lnTo>
                    <a:pt x="876" y="2"/>
                  </a:lnTo>
                  <a:lnTo>
                    <a:pt x="876" y="3"/>
                  </a:lnTo>
                  <a:lnTo>
                    <a:pt x="875" y="3"/>
                  </a:lnTo>
                  <a:lnTo>
                    <a:pt x="874" y="3"/>
                  </a:lnTo>
                  <a:lnTo>
                    <a:pt x="851" y="3"/>
                  </a:lnTo>
                  <a:lnTo>
                    <a:pt x="849" y="3"/>
                  </a:lnTo>
                  <a:lnTo>
                    <a:pt x="848" y="3"/>
                  </a:lnTo>
                  <a:lnTo>
                    <a:pt x="848" y="2"/>
                  </a:lnTo>
                  <a:lnTo>
                    <a:pt x="848" y="2"/>
                  </a:lnTo>
                  <a:lnTo>
                    <a:pt x="848" y="1"/>
                  </a:lnTo>
                  <a:lnTo>
                    <a:pt x="848" y="1"/>
                  </a:lnTo>
                  <a:lnTo>
                    <a:pt x="849" y="0"/>
                  </a:lnTo>
                  <a:lnTo>
                    <a:pt x="851" y="0"/>
                  </a:lnTo>
                  <a:lnTo>
                    <a:pt x="851" y="0"/>
                  </a:lnTo>
                  <a:close/>
                  <a:moveTo>
                    <a:pt x="893" y="0"/>
                  </a:moveTo>
                  <a:lnTo>
                    <a:pt x="917" y="0"/>
                  </a:lnTo>
                  <a:lnTo>
                    <a:pt x="918" y="0"/>
                  </a:lnTo>
                  <a:lnTo>
                    <a:pt x="918" y="1"/>
                  </a:lnTo>
                  <a:lnTo>
                    <a:pt x="918" y="1"/>
                  </a:lnTo>
                  <a:lnTo>
                    <a:pt x="919" y="2"/>
                  </a:lnTo>
                  <a:lnTo>
                    <a:pt x="918" y="2"/>
                  </a:lnTo>
                  <a:lnTo>
                    <a:pt x="918" y="3"/>
                  </a:lnTo>
                  <a:lnTo>
                    <a:pt x="918" y="3"/>
                  </a:lnTo>
                  <a:lnTo>
                    <a:pt x="917" y="3"/>
                  </a:lnTo>
                  <a:lnTo>
                    <a:pt x="893" y="3"/>
                  </a:lnTo>
                  <a:lnTo>
                    <a:pt x="891" y="3"/>
                  </a:lnTo>
                  <a:lnTo>
                    <a:pt x="891" y="3"/>
                  </a:lnTo>
                  <a:lnTo>
                    <a:pt x="890" y="2"/>
                  </a:lnTo>
                  <a:lnTo>
                    <a:pt x="890" y="2"/>
                  </a:lnTo>
                  <a:lnTo>
                    <a:pt x="890" y="1"/>
                  </a:lnTo>
                  <a:lnTo>
                    <a:pt x="891" y="1"/>
                  </a:lnTo>
                  <a:lnTo>
                    <a:pt x="891" y="0"/>
                  </a:lnTo>
                  <a:lnTo>
                    <a:pt x="893" y="0"/>
                  </a:lnTo>
                  <a:lnTo>
                    <a:pt x="893" y="0"/>
                  </a:lnTo>
                  <a:close/>
                  <a:moveTo>
                    <a:pt x="934" y="0"/>
                  </a:moveTo>
                  <a:lnTo>
                    <a:pt x="959" y="0"/>
                  </a:lnTo>
                  <a:lnTo>
                    <a:pt x="960" y="0"/>
                  </a:lnTo>
                  <a:lnTo>
                    <a:pt x="960" y="1"/>
                  </a:lnTo>
                  <a:lnTo>
                    <a:pt x="961" y="1"/>
                  </a:lnTo>
                  <a:lnTo>
                    <a:pt x="961" y="2"/>
                  </a:lnTo>
                  <a:lnTo>
                    <a:pt x="961" y="2"/>
                  </a:lnTo>
                  <a:lnTo>
                    <a:pt x="960" y="3"/>
                  </a:lnTo>
                  <a:lnTo>
                    <a:pt x="960" y="3"/>
                  </a:lnTo>
                  <a:lnTo>
                    <a:pt x="959" y="3"/>
                  </a:lnTo>
                  <a:lnTo>
                    <a:pt x="934" y="3"/>
                  </a:lnTo>
                  <a:lnTo>
                    <a:pt x="934" y="3"/>
                  </a:lnTo>
                  <a:lnTo>
                    <a:pt x="933" y="3"/>
                  </a:lnTo>
                  <a:lnTo>
                    <a:pt x="933" y="2"/>
                  </a:lnTo>
                  <a:lnTo>
                    <a:pt x="933" y="2"/>
                  </a:lnTo>
                  <a:lnTo>
                    <a:pt x="933" y="1"/>
                  </a:lnTo>
                  <a:lnTo>
                    <a:pt x="933" y="1"/>
                  </a:lnTo>
                  <a:lnTo>
                    <a:pt x="934" y="0"/>
                  </a:lnTo>
                  <a:lnTo>
                    <a:pt x="934" y="0"/>
                  </a:lnTo>
                  <a:lnTo>
                    <a:pt x="934" y="0"/>
                  </a:lnTo>
                  <a:close/>
                  <a:moveTo>
                    <a:pt x="978" y="0"/>
                  </a:moveTo>
                  <a:lnTo>
                    <a:pt x="1002" y="0"/>
                  </a:lnTo>
                  <a:lnTo>
                    <a:pt x="1002" y="0"/>
                  </a:lnTo>
                  <a:lnTo>
                    <a:pt x="1003" y="1"/>
                  </a:lnTo>
                  <a:lnTo>
                    <a:pt x="1003" y="1"/>
                  </a:lnTo>
                  <a:lnTo>
                    <a:pt x="1003" y="2"/>
                  </a:lnTo>
                  <a:lnTo>
                    <a:pt x="1003" y="2"/>
                  </a:lnTo>
                  <a:lnTo>
                    <a:pt x="1003" y="3"/>
                  </a:lnTo>
                  <a:lnTo>
                    <a:pt x="1002" y="3"/>
                  </a:lnTo>
                  <a:lnTo>
                    <a:pt x="1002" y="3"/>
                  </a:lnTo>
                  <a:lnTo>
                    <a:pt x="978" y="3"/>
                  </a:lnTo>
                  <a:lnTo>
                    <a:pt x="976" y="3"/>
                  </a:lnTo>
                  <a:lnTo>
                    <a:pt x="976" y="3"/>
                  </a:lnTo>
                  <a:lnTo>
                    <a:pt x="975" y="2"/>
                  </a:lnTo>
                  <a:lnTo>
                    <a:pt x="975" y="2"/>
                  </a:lnTo>
                  <a:lnTo>
                    <a:pt x="975" y="1"/>
                  </a:lnTo>
                  <a:lnTo>
                    <a:pt x="976" y="1"/>
                  </a:lnTo>
                  <a:lnTo>
                    <a:pt x="976" y="0"/>
                  </a:lnTo>
                  <a:lnTo>
                    <a:pt x="978" y="0"/>
                  </a:lnTo>
                  <a:lnTo>
                    <a:pt x="978" y="0"/>
                  </a:lnTo>
                  <a:close/>
                  <a:moveTo>
                    <a:pt x="1020" y="0"/>
                  </a:moveTo>
                  <a:lnTo>
                    <a:pt x="1044" y="0"/>
                  </a:lnTo>
                  <a:lnTo>
                    <a:pt x="1045" y="0"/>
                  </a:lnTo>
                  <a:lnTo>
                    <a:pt x="1045" y="1"/>
                  </a:lnTo>
                  <a:lnTo>
                    <a:pt x="1046" y="1"/>
                  </a:lnTo>
                  <a:lnTo>
                    <a:pt x="1046" y="2"/>
                  </a:lnTo>
                  <a:lnTo>
                    <a:pt x="1046" y="2"/>
                  </a:lnTo>
                  <a:lnTo>
                    <a:pt x="1045" y="3"/>
                  </a:lnTo>
                  <a:lnTo>
                    <a:pt x="1045" y="3"/>
                  </a:lnTo>
                  <a:lnTo>
                    <a:pt x="1044" y="3"/>
                  </a:lnTo>
                  <a:lnTo>
                    <a:pt x="1020" y="3"/>
                  </a:lnTo>
                  <a:lnTo>
                    <a:pt x="1018" y="3"/>
                  </a:lnTo>
                  <a:lnTo>
                    <a:pt x="1018" y="3"/>
                  </a:lnTo>
                  <a:lnTo>
                    <a:pt x="1018" y="2"/>
                  </a:lnTo>
                  <a:lnTo>
                    <a:pt x="1017" y="2"/>
                  </a:lnTo>
                  <a:lnTo>
                    <a:pt x="1018" y="1"/>
                  </a:lnTo>
                  <a:lnTo>
                    <a:pt x="1018" y="1"/>
                  </a:lnTo>
                  <a:lnTo>
                    <a:pt x="1018" y="0"/>
                  </a:lnTo>
                  <a:lnTo>
                    <a:pt x="1020" y="0"/>
                  </a:lnTo>
                  <a:lnTo>
                    <a:pt x="1020" y="0"/>
                  </a:lnTo>
                  <a:close/>
                  <a:moveTo>
                    <a:pt x="1055" y="3"/>
                  </a:moveTo>
                  <a:lnTo>
                    <a:pt x="1030" y="3"/>
                  </a:lnTo>
                  <a:lnTo>
                    <a:pt x="1029" y="3"/>
                  </a:lnTo>
                  <a:lnTo>
                    <a:pt x="1029" y="3"/>
                  </a:lnTo>
                  <a:lnTo>
                    <a:pt x="1028" y="2"/>
                  </a:lnTo>
                  <a:lnTo>
                    <a:pt x="1028" y="2"/>
                  </a:lnTo>
                  <a:lnTo>
                    <a:pt x="1028" y="1"/>
                  </a:lnTo>
                  <a:lnTo>
                    <a:pt x="1029" y="1"/>
                  </a:lnTo>
                  <a:lnTo>
                    <a:pt x="1029" y="0"/>
                  </a:lnTo>
                  <a:lnTo>
                    <a:pt x="1030" y="0"/>
                  </a:lnTo>
                  <a:lnTo>
                    <a:pt x="1055" y="0"/>
                  </a:lnTo>
                  <a:lnTo>
                    <a:pt x="1056" y="0"/>
                  </a:lnTo>
                  <a:lnTo>
                    <a:pt x="1056" y="1"/>
                  </a:lnTo>
                  <a:lnTo>
                    <a:pt x="1057" y="2"/>
                  </a:lnTo>
                  <a:lnTo>
                    <a:pt x="1056" y="3"/>
                  </a:lnTo>
                  <a:lnTo>
                    <a:pt x="1056" y="3"/>
                  </a:lnTo>
                  <a:lnTo>
                    <a:pt x="1055" y="3"/>
                  </a:lnTo>
                  <a:lnTo>
                    <a:pt x="1055" y="3"/>
                  </a:lnTo>
                  <a:close/>
                  <a:moveTo>
                    <a:pt x="1013" y="3"/>
                  </a:moveTo>
                  <a:lnTo>
                    <a:pt x="988" y="3"/>
                  </a:lnTo>
                  <a:lnTo>
                    <a:pt x="987" y="3"/>
                  </a:lnTo>
                  <a:lnTo>
                    <a:pt x="986" y="3"/>
                  </a:lnTo>
                  <a:lnTo>
                    <a:pt x="986" y="2"/>
                  </a:lnTo>
                  <a:lnTo>
                    <a:pt x="986" y="2"/>
                  </a:lnTo>
                  <a:lnTo>
                    <a:pt x="986" y="1"/>
                  </a:lnTo>
                  <a:lnTo>
                    <a:pt x="986" y="1"/>
                  </a:lnTo>
                  <a:lnTo>
                    <a:pt x="987" y="0"/>
                  </a:lnTo>
                  <a:lnTo>
                    <a:pt x="988" y="0"/>
                  </a:lnTo>
                  <a:lnTo>
                    <a:pt x="1013" y="0"/>
                  </a:lnTo>
                  <a:lnTo>
                    <a:pt x="1013" y="0"/>
                  </a:lnTo>
                  <a:lnTo>
                    <a:pt x="1014" y="1"/>
                  </a:lnTo>
                  <a:lnTo>
                    <a:pt x="1014" y="1"/>
                  </a:lnTo>
                  <a:lnTo>
                    <a:pt x="1014" y="2"/>
                  </a:lnTo>
                  <a:lnTo>
                    <a:pt x="1014" y="2"/>
                  </a:lnTo>
                  <a:lnTo>
                    <a:pt x="1014" y="3"/>
                  </a:lnTo>
                  <a:lnTo>
                    <a:pt x="1013" y="3"/>
                  </a:lnTo>
                  <a:lnTo>
                    <a:pt x="1013" y="3"/>
                  </a:lnTo>
                  <a:lnTo>
                    <a:pt x="1013" y="3"/>
                  </a:lnTo>
                  <a:close/>
                  <a:moveTo>
                    <a:pt x="970" y="3"/>
                  </a:moveTo>
                  <a:lnTo>
                    <a:pt x="945" y="3"/>
                  </a:lnTo>
                  <a:lnTo>
                    <a:pt x="945" y="3"/>
                  </a:lnTo>
                  <a:lnTo>
                    <a:pt x="944" y="3"/>
                  </a:lnTo>
                  <a:lnTo>
                    <a:pt x="944" y="2"/>
                  </a:lnTo>
                  <a:lnTo>
                    <a:pt x="944" y="2"/>
                  </a:lnTo>
                  <a:lnTo>
                    <a:pt x="944" y="1"/>
                  </a:lnTo>
                  <a:lnTo>
                    <a:pt x="944" y="1"/>
                  </a:lnTo>
                  <a:lnTo>
                    <a:pt x="945" y="0"/>
                  </a:lnTo>
                  <a:lnTo>
                    <a:pt x="945" y="0"/>
                  </a:lnTo>
                  <a:lnTo>
                    <a:pt x="970" y="0"/>
                  </a:lnTo>
                  <a:lnTo>
                    <a:pt x="971" y="0"/>
                  </a:lnTo>
                  <a:lnTo>
                    <a:pt x="971" y="1"/>
                  </a:lnTo>
                  <a:lnTo>
                    <a:pt x="972" y="1"/>
                  </a:lnTo>
                  <a:lnTo>
                    <a:pt x="972" y="2"/>
                  </a:lnTo>
                  <a:lnTo>
                    <a:pt x="972" y="2"/>
                  </a:lnTo>
                  <a:lnTo>
                    <a:pt x="971" y="3"/>
                  </a:lnTo>
                  <a:lnTo>
                    <a:pt x="971" y="3"/>
                  </a:lnTo>
                  <a:lnTo>
                    <a:pt x="970" y="3"/>
                  </a:lnTo>
                  <a:lnTo>
                    <a:pt x="970" y="3"/>
                  </a:lnTo>
                  <a:close/>
                  <a:moveTo>
                    <a:pt x="928" y="3"/>
                  </a:moveTo>
                  <a:lnTo>
                    <a:pt x="903" y="3"/>
                  </a:lnTo>
                  <a:lnTo>
                    <a:pt x="902" y="3"/>
                  </a:lnTo>
                  <a:lnTo>
                    <a:pt x="902" y="3"/>
                  </a:lnTo>
                  <a:lnTo>
                    <a:pt x="901" y="2"/>
                  </a:lnTo>
                  <a:lnTo>
                    <a:pt x="901" y="2"/>
                  </a:lnTo>
                  <a:lnTo>
                    <a:pt x="901" y="1"/>
                  </a:lnTo>
                  <a:lnTo>
                    <a:pt x="902" y="1"/>
                  </a:lnTo>
                  <a:lnTo>
                    <a:pt x="902" y="0"/>
                  </a:lnTo>
                  <a:lnTo>
                    <a:pt x="903" y="0"/>
                  </a:lnTo>
                  <a:lnTo>
                    <a:pt x="928" y="0"/>
                  </a:lnTo>
                  <a:lnTo>
                    <a:pt x="928" y="0"/>
                  </a:lnTo>
                  <a:lnTo>
                    <a:pt x="929" y="1"/>
                  </a:lnTo>
                  <a:lnTo>
                    <a:pt x="929" y="1"/>
                  </a:lnTo>
                  <a:lnTo>
                    <a:pt x="929" y="2"/>
                  </a:lnTo>
                  <a:lnTo>
                    <a:pt x="929" y="2"/>
                  </a:lnTo>
                  <a:lnTo>
                    <a:pt x="929" y="3"/>
                  </a:lnTo>
                  <a:lnTo>
                    <a:pt x="928" y="3"/>
                  </a:lnTo>
                  <a:lnTo>
                    <a:pt x="928" y="3"/>
                  </a:lnTo>
                  <a:lnTo>
                    <a:pt x="928" y="3"/>
                  </a:lnTo>
                  <a:close/>
                  <a:moveTo>
                    <a:pt x="885" y="3"/>
                  </a:moveTo>
                  <a:lnTo>
                    <a:pt x="860" y="3"/>
                  </a:lnTo>
                  <a:lnTo>
                    <a:pt x="860" y="3"/>
                  </a:lnTo>
                  <a:lnTo>
                    <a:pt x="859" y="3"/>
                  </a:lnTo>
                  <a:lnTo>
                    <a:pt x="859" y="2"/>
                  </a:lnTo>
                  <a:lnTo>
                    <a:pt x="859" y="2"/>
                  </a:lnTo>
                  <a:lnTo>
                    <a:pt x="859" y="1"/>
                  </a:lnTo>
                  <a:lnTo>
                    <a:pt x="859" y="1"/>
                  </a:lnTo>
                  <a:lnTo>
                    <a:pt x="860" y="0"/>
                  </a:lnTo>
                  <a:lnTo>
                    <a:pt x="860" y="0"/>
                  </a:lnTo>
                  <a:lnTo>
                    <a:pt x="885" y="0"/>
                  </a:lnTo>
                  <a:lnTo>
                    <a:pt x="886" y="0"/>
                  </a:lnTo>
                  <a:lnTo>
                    <a:pt x="886" y="1"/>
                  </a:lnTo>
                  <a:lnTo>
                    <a:pt x="887" y="1"/>
                  </a:lnTo>
                  <a:lnTo>
                    <a:pt x="887" y="2"/>
                  </a:lnTo>
                  <a:lnTo>
                    <a:pt x="887" y="2"/>
                  </a:lnTo>
                  <a:lnTo>
                    <a:pt x="886" y="3"/>
                  </a:lnTo>
                  <a:lnTo>
                    <a:pt x="886" y="3"/>
                  </a:lnTo>
                  <a:lnTo>
                    <a:pt x="885" y="3"/>
                  </a:lnTo>
                  <a:lnTo>
                    <a:pt x="885" y="3"/>
                  </a:lnTo>
                  <a:close/>
                  <a:moveTo>
                    <a:pt x="843" y="3"/>
                  </a:moveTo>
                  <a:lnTo>
                    <a:pt x="818" y="3"/>
                  </a:lnTo>
                  <a:lnTo>
                    <a:pt x="817" y="3"/>
                  </a:lnTo>
                  <a:lnTo>
                    <a:pt x="817" y="3"/>
                  </a:lnTo>
                  <a:lnTo>
                    <a:pt x="816" y="2"/>
                  </a:lnTo>
                  <a:lnTo>
                    <a:pt x="816" y="2"/>
                  </a:lnTo>
                  <a:lnTo>
                    <a:pt x="816" y="1"/>
                  </a:lnTo>
                  <a:lnTo>
                    <a:pt x="817" y="1"/>
                  </a:lnTo>
                  <a:lnTo>
                    <a:pt x="817" y="0"/>
                  </a:lnTo>
                  <a:lnTo>
                    <a:pt x="818" y="0"/>
                  </a:lnTo>
                  <a:lnTo>
                    <a:pt x="843" y="0"/>
                  </a:lnTo>
                  <a:lnTo>
                    <a:pt x="844" y="0"/>
                  </a:lnTo>
                  <a:lnTo>
                    <a:pt x="844" y="1"/>
                  </a:lnTo>
                  <a:lnTo>
                    <a:pt x="844" y="1"/>
                  </a:lnTo>
                  <a:lnTo>
                    <a:pt x="845" y="2"/>
                  </a:lnTo>
                  <a:lnTo>
                    <a:pt x="844" y="2"/>
                  </a:lnTo>
                  <a:lnTo>
                    <a:pt x="844" y="3"/>
                  </a:lnTo>
                  <a:lnTo>
                    <a:pt x="844" y="3"/>
                  </a:lnTo>
                  <a:lnTo>
                    <a:pt x="843" y="3"/>
                  </a:lnTo>
                  <a:lnTo>
                    <a:pt x="843" y="3"/>
                  </a:lnTo>
                  <a:close/>
                  <a:moveTo>
                    <a:pt x="801" y="3"/>
                  </a:moveTo>
                  <a:lnTo>
                    <a:pt x="776" y="3"/>
                  </a:lnTo>
                  <a:lnTo>
                    <a:pt x="775" y="3"/>
                  </a:lnTo>
                  <a:lnTo>
                    <a:pt x="774" y="3"/>
                  </a:lnTo>
                  <a:lnTo>
                    <a:pt x="774" y="2"/>
                  </a:lnTo>
                  <a:lnTo>
                    <a:pt x="774" y="2"/>
                  </a:lnTo>
                  <a:lnTo>
                    <a:pt x="774" y="1"/>
                  </a:lnTo>
                  <a:lnTo>
                    <a:pt x="774" y="1"/>
                  </a:lnTo>
                  <a:lnTo>
                    <a:pt x="775" y="0"/>
                  </a:lnTo>
                  <a:lnTo>
                    <a:pt x="776" y="0"/>
                  </a:lnTo>
                  <a:lnTo>
                    <a:pt x="801" y="0"/>
                  </a:lnTo>
                  <a:lnTo>
                    <a:pt x="801" y="0"/>
                  </a:lnTo>
                  <a:lnTo>
                    <a:pt x="802" y="1"/>
                  </a:lnTo>
                  <a:lnTo>
                    <a:pt x="802" y="1"/>
                  </a:lnTo>
                  <a:lnTo>
                    <a:pt x="802" y="2"/>
                  </a:lnTo>
                  <a:lnTo>
                    <a:pt x="802" y="2"/>
                  </a:lnTo>
                  <a:lnTo>
                    <a:pt x="802" y="3"/>
                  </a:lnTo>
                  <a:lnTo>
                    <a:pt x="801" y="3"/>
                  </a:lnTo>
                  <a:lnTo>
                    <a:pt x="801" y="3"/>
                  </a:lnTo>
                  <a:lnTo>
                    <a:pt x="801" y="3"/>
                  </a:lnTo>
                  <a:close/>
                  <a:moveTo>
                    <a:pt x="758" y="3"/>
                  </a:moveTo>
                  <a:lnTo>
                    <a:pt x="733" y="3"/>
                  </a:lnTo>
                  <a:lnTo>
                    <a:pt x="732" y="3"/>
                  </a:lnTo>
                  <a:lnTo>
                    <a:pt x="732" y="3"/>
                  </a:lnTo>
                  <a:lnTo>
                    <a:pt x="732" y="2"/>
                  </a:lnTo>
                  <a:lnTo>
                    <a:pt x="731" y="2"/>
                  </a:lnTo>
                  <a:lnTo>
                    <a:pt x="732" y="1"/>
                  </a:lnTo>
                  <a:lnTo>
                    <a:pt x="732" y="1"/>
                  </a:lnTo>
                  <a:lnTo>
                    <a:pt x="732" y="0"/>
                  </a:lnTo>
                  <a:lnTo>
                    <a:pt x="733" y="0"/>
                  </a:lnTo>
                  <a:lnTo>
                    <a:pt x="758" y="0"/>
                  </a:lnTo>
                  <a:lnTo>
                    <a:pt x="759" y="0"/>
                  </a:lnTo>
                  <a:lnTo>
                    <a:pt x="759" y="1"/>
                  </a:lnTo>
                  <a:lnTo>
                    <a:pt x="760" y="1"/>
                  </a:lnTo>
                  <a:lnTo>
                    <a:pt x="760" y="2"/>
                  </a:lnTo>
                  <a:lnTo>
                    <a:pt x="760" y="2"/>
                  </a:lnTo>
                  <a:lnTo>
                    <a:pt x="759" y="3"/>
                  </a:lnTo>
                  <a:lnTo>
                    <a:pt x="759" y="3"/>
                  </a:lnTo>
                  <a:lnTo>
                    <a:pt x="758" y="3"/>
                  </a:lnTo>
                  <a:lnTo>
                    <a:pt x="758" y="3"/>
                  </a:lnTo>
                  <a:close/>
                  <a:moveTo>
                    <a:pt x="716" y="3"/>
                  </a:moveTo>
                  <a:lnTo>
                    <a:pt x="691" y="3"/>
                  </a:lnTo>
                  <a:lnTo>
                    <a:pt x="690" y="3"/>
                  </a:lnTo>
                  <a:lnTo>
                    <a:pt x="690" y="3"/>
                  </a:lnTo>
                  <a:lnTo>
                    <a:pt x="689" y="2"/>
                  </a:lnTo>
                  <a:lnTo>
                    <a:pt x="689" y="2"/>
                  </a:lnTo>
                  <a:lnTo>
                    <a:pt x="689" y="1"/>
                  </a:lnTo>
                  <a:lnTo>
                    <a:pt x="690" y="1"/>
                  </a:lnTo>
                  <a:lnTo>
                    <a:pt x="690" y="0"/>
                  </a:lnTo>
                  <a:lnTo>
                    <a:pt x="691" y="0"/>
                  </a:lnTo>
                  <a:lnTo>
                    <a:pt x="716" y="0"/>
                  </a:lnTo>
                  <a:lnTo>
                    <a:pt x="716" y="0"/>
                  </a:lnTo>
                  <a:lnTo>
                    <a:pt x="717" y="1"/>
                  </a:lnTo>
                  <a:lnTo>
                    <a:pt x="717" y="1"/>
                  </a:lnTo>
                  <a:lnTo>
                    <a:pt x="717" y="2"/>
                  </a:lnTo>
                  <a:lnTo>
                    <a:pt x="717" y="2"/>
                  </a:lnTo>
                  <a:lnTo>
                    <a:pt x="717" y="3"/>
                  </a:lnTo>
                  <a:lnTo>
                    <a:pt x="716" y="3"/>
                  </a:lnTo>
                  <a:lnTo>
                    <a:pt x="716" y="3"/>
                  </a:lnTo>
                  <a:lnTo>
                    <a:pt x="716" y="3"/>
                  </a:lnTo>
                  <a:close/>
                  <a:moveTo>
                    <a:pt x="673" y="3"/>
                  </a:moveTo>
                  <a:lnTo>
                    <a:pt x="648" y="3"/>
                  </a:lnTo>
                  <a:lnTo>
                    <a:pt x="648" y="3"/>
                  </a:lnTo>
                  <a:lnTo>
                    <a:pt x="647" y="3"/>
                  </a:lnTo>
                  <a:lnTo>
                    <a:pt x="647" y="2"/>
                  </a:lnTo>
                  <a:lnTo>
                    <a:pt x="647" y="2"/>
                  </a:lnTo>
                  <a:lnTo>
                    <a:pt x="647" y="1"/>
                  </a:lnTo>
                  <a:lnTo>
                    <a:pt x="647" y="1"/>
                  </a:lnTo>
                  <a:lnTo>
                    <a:pt x="648" y="0"/>
                  </a:lnTo>
                  <a:lnTo>
                    <a:pt x="648" y="0"/>
                  </a:lnTo>
                  <a:lnTo>
                    <a:pt x="673" y="0"/>
                  </a:lnTo>
                  <a:lnTo>
                    <a:pt x="674" y="0"/>
                  </a:lnTo>
                  <a:lnTo>
                    <a:pt x="674" y="1"/>
                  </a:lnTo>
                  <a:lnTo>
                    <a:pt x="675" y="1"/>
                  </a:lnTo>
                  <a:lnTo>
                    <a:pt x="675" y="2"/>
                  </a:lnTo>
                  <a:lnTo>
                    <a:pt x="675" y="2"/>
                  </a:lnTo>
                  <a:lnTo>
                    <a:pt x="674" y="3"/>
                  </a:lnTo>
                  <a:lnTo>
                    <a:pt x="674" y="3"/>
                  </a:lnTo>
                  <a:lnTo>
                    <a:pt x="673" y="3"/>
                  </a:lnTo>
                  <a:lnTo>
                    <a:pt x="673" y="3"/>
                  </a:lnTo>
                  <a:close/>
                  <a:moveTo>
                    <a:pt x="631" y="3"/>
                  </a:moveTo>
                  <a:lnTo>
                    <a:pt x="606" y="3"/>
                  </a:lnTo>
                  <a:lnTo>
                    <a:pt x="605" y="3"/>
                  </a:lnTo>
                  <a:lnTo>
                    <a:pt x="605" y="3"/>
                  </a:lnTo>
                  <a:lnTo>
                    <a:pt x="604" y="2"/>
                  </a:lnTo>
                  <a:lnTo>
                    <a:pt x="605" y="1"/>
                  </a:lnTo>
                  <a:lnTo>
                    <a:pt x="605" y="0"/>
                  </a:lnTo>
                  <a:lnTo>
                    <a:pt x="606" y="0"/>
                  </a:lnTo>
                  <a:lnTo>
                    <a:pt x="631" y="0"/>
                  </a:lnTo>
                  <a:lnTo>
                    <a:pt x="632" y="0"/>
                  </a:lnTo>
                  <a:lnTo>
                    <a:pt x="632" y="1"/>
                  </a:lnTo>
                  <a:lnTo>
                    <a:pt x="632" y="1"/>
                  </a:lnTo>
                  <a:lnTo>
                    <a:pt x="633" y="2"/>
                  </a:lnTo>
                  <a:lnTo>
                    <a:pt x="632" y="2"/>
                  </a:lnTo>
                  <a:lnTo>
                    <a:pt x="632" y="3"/>
                  </a:lnTo>
                  <a:lnTo>
                    <a:pt x="632" y="3"/>
                  </a:lnTo>
                  <a:lnTo>
                    <a:pt x="631" y="3"/>
                  </a:lnTo>
                  <a:lnTo>
                    <a:pt x="631" y="3"/>
                  </a:lnTo>
                  <a:close/>
                  <a:moveTo>
                    <a:pt x="588" y="3"/>
                  </a:moveTo>
                  <a:lnTo>
                    <a:pt x="563" y="3"/>
                  </a:lnTo>
                  <a:lnTo>
                    <a:pt x="563" y="3"/>
                  </a:lnTo>
                  <a:lnTo>
                    <a:pt x="562" y="3"/>
                  </a:lnTo>
                  <a:lnTo>
                    <a:pt x="562" y="2"/>
                  </a:lnTo>
                  <a:lnTo>
                    <a:pt x="562" y="2"/>
                  </a:lnTo>
                  <a:lnTo>
                    <a:pt x="562" y="1"/>
                  </a:lnTo>
                  <a:lnTo>
                    <a:pt x="562" y="1"/>
                  </a:lnTo>
                  <a:lnTo>
                    <a:pt x="563" y="0"/>
                  </a:lnTo>
                  <a:lnTo>
                    <a:pt x="563" y="0"/>
                  </a:lnTo>
                  <a:lnTo>
                    <a:pt x="588" y="0"/>
                  </a:lnTo>
                  <a:lnTo>
                    <a:pt x="589" y="0"/>
                  </a:lnTo>
                  <a:lnTo>
                    <a:pt x="590" y="1"/>
                  </a:lnTo>
                  <a:lnTo>
                    <a:pt x="590" y="2"/>
                  </a:lnTo>
                  <a:lnTo>
                    <a:pt x="590" y="3"/>
                  </a:lnTo>
                  <a:lnTo>
                    <a:pt x="589" y="3"/>
                  </a:lnTo>
                  <a:lnTo>
                    <a:pt x="588" y="3"/>
                  </a:lnTo>
                  <a:lnTo>
                    <a:pt x="588" y="3"/>
                  </a:lnTo>
                  <a:close/>
                  <a:moveTo>
                    <a:pt x="546" y="3"/>
                  </a:moveTo>
                  <a:lnTo>
                    <a:pt x="521" y="3"/>
                  </a:lnTo>
                  <a:lnTo>
                    <a:pt x="520" y="3"/>
                  </a:lnTo>
                  <a:lnTo>
                    <a:pt x="520" y="3"/>
                  </a:lnTo>
                  <a:lnTo>
                    <a:pt x="520" y="2"/>
                  </a:lnTo>
                  <a:lnTo>
                    <a:pt x="519" y="2"/>
                  </a:lnTo>
                  <a:lnTo>
                    <a:pt x="520" y="1"/>
                  </a:lnTo>
                  <a:lnTo>
                    <a:pt x="520" y="1"/>
                  </a:lnTo>
                  <a:lnTo>
                    <a:pt x="520" y="0"/>
                  </a:lnTo>
                  <a:lnTo>
                    <a:pt x="521" y="0"/>
                  </a:lnTo>
                  <a:lnTo>
                    <a:pt x="546" y="0"/>
                  </a:lnTo>
                  <a:lnTo>
                    <a:pt x="547" y="0"/>
                  </a:lnTo>
                  <a:lnTo>
                    <a:pt x="547" y="1"/>
                  </a:lnTo>
                  <a:lnTo>
                    <a:pt x="548" y="1"/>
                  </a:lnTo>
                  <a:lnTo>
                    <a:pt x="548" y="2"/>
                  </a:lnTo>
                  <a:lnTo>
                    <a:pt x="548" y="2"/>
                  </a:lnTo>
                  <a:lnTo>
                    <a:pt x="547" y="3"/>
                  </a:lnTo>
                  <a:lnTo>
                    <a:pt x="547" y="3"/>
                  </a:lnTo>
                  <a:lnTo>
                    <a:pt x="546" y="3"/>
                  </a:lnTo>
                  <a:lnTo>
                    <a:pt x="546" y="3"/>
                  </a:lnTo>
                  <a:close/>
                  <a:moveTo>
                    <a:pt x="504" y="3"/>
                  </a:moveTo>
                  <a:lnTo>
                    <a:pt x="479" y="3"/>
                  </a:lnTo>
                  <a:lnTo>
                    <a:pt x="478" y="3"/>
                  </a:lnTo>
                  <a:lnTo>
                    <a:pt x="478" y="3"/>
                  </a:lnTo>
                  <a:lnTo>
                    <a:pt x="477" y="2"/>
                  </a:lnTo>
                  <a:lnTo>
                    <a:pt x="477" y="2"/>
                  </a:lnTo>
                  <a:lnTo>
                    <a:pt x="477" y="1"/>
                  </a:lnTo>
                  <a:lnTo>
                    <a:pt x="478" y="1"/>
                  </a:lnTo>
                  <a:lnTo>
                    <a:pt x="478" y="0"/>
                  </a:lnTo>
                  <a:lnTo>
                    <a:pt x="479" y="0"/>
                  </a:lnTo>
                  <a:lnTo>
                    <a:pt x="504" y="0"/>
                  </a:lnTo>
                  <a:lnTo>
                    <a:pt x="504" y="0"/>
                  </a:lnTo>
                  <a:lnTo>
                    <a:pt x="505" y="1"/>
                  </a:lnTo>
                  <a:lnTo>
                    <a:pt x="505" y="1"/>
                  </a:lnTo>
                  <a:lnTo>
                    <a:pt x="505" y="2"/>
                  </a:lnTo>
                  <a:lnTo>
                    <a:pt x="505" y="2"/>
                  </a:lnTo>
                  <a:lnTo>
                    <a:pt x="505" y="3"/>
                  </a:lnTo>
                  <a:lnTo>
                    <a:pt x="504" y="3"/>
                  </a:lnTo>
                  <a:lnTo>
                    <a:pt x="504" y="3"/>
                  </a:lnTo>
                  <a:lnTo>
                    <a:pt x="504" y="3"/>
                  </a:lnTo>
                  <a:close/>
                  <a:moveTo>
                    <a:pt x="461" y="3"/>
                  </a:moveTo>
                  <a:lnTo>
                    <a:pt x="436" y="3"/>
                  </a:lnTo>
                  <a:lnTo>
                    <a:pt x="436" y="3"/>
                  </a:lnTo>
                  <a:lnTo>
                    <a:pt x="435" y="3"/>
                  </a:lnTo>
                  <a:lnTo>
                    <a:pt x="435" y="2"/>
                  </a:lnTo>
                  <a:lnTo>
                    <a:pt x="435" y="2"/>
                  </a:lnTo>
                  <a:lnTo>
                    <a:pt x="435" y="1"/>
                  </a:lnTo>
                  <a:lnTo>
                    <a:pt x="435" y="1"/>
                  </a:lnTo>
                  <a:lnTo>
                    <a:pt x="436" y="0"/>
                  </a:lnTo>
                  <a:lnTo>
                    <a:pt x="436" y="0"/>
                  </a:lnTo>
                  <a:lnTo>
                    <a:pt x="461" y="0"/>
                  </a:lnTo>
                  <a:lnTo>
                    <a:pt x="462" y="0"/>
                  </a:lnTo>
                  <a:lnTo>
                    <a:pt x="462" y="1"/>
                  </a:lnTo>
                  <a:lnTo>
                    <a:pt x="463" y="1"/>
                  </a:lnTo>
                  <a:lnTo>
                    <a:pt x="463" y="2"/>
                  </a:lnTo>
                  <a:lnTo>
                    <a:pt x="463" y="2"/>
                  </a:lnTo>
                  <a:lnTo>
                    <a:pt x="462" y="3"/>
                  </a:lnTo>
                  <a:lnTo>
                    <a:pt x="462" y="3"/>
                  </a:lnTo>
                  <a:lnTo>
                    <a:pt x="461" y="3"/>
                  </a:lnTo>
                  <a:lnTo>
                    <a:pt x="461" y="3"/>
                  </a:lnTo>
                  <a:close/>
                  <a:moveTo>
                    <a:pt x="419" y="3"/>
                  </a:moveTo>
                  <a:lnTo>
                    <a:pt x="394" y="3"/>
                  </a:lnTo>
                  <a:lnTo>
                    <a:pt x="393" y="3"/>
                  </a:lnTo>
                  <a:lnTo>
                    <a:pt x="393" y="3"/>
                  </a:lnTo>
                  <a:lnTo>
                    <a:pt x="392" y="2"/>
                  </a:lnTo>
                  <a:lnTo>
                    <a:pt x="392" y="2"/>
                  </a:lnTo>
                  <a:lnTo>
                    <a:pt x="392" y="1"/>
                  </a:lnTo>
                  <a:lnTo>
                    <a:pt x="393" y="1"/>
                  </a:lnTo>
                  <a:lnTo>
                    <a:pt x="393" y="0"/>
                  </a:lnTo>
                  <a:lnTo>
                    <a:pt x="394" y="0"/>
                  </a:lnTo>
                  <a:lnTo>
                    <a:pt x="419" y="0"/>
                  </a:lnTo>
                  <a:lnTo>
                    <a:pt x="419" y="0"/>
                  </a:lnTo>
                  <a:lnTo>
                    <a:pt x="420" y="1"/>
                  </a:lnTo>
                  <a:lnTo>
                    <a:pt x="420" y="2"/>
                  </a:lnTo>
                  <a:lnTo>
                    <a:pt x="420" y="3"/>
                  </a:lnTo>
                  <a:lnTo>
                    <a:pt x="419" y="3"/>
                  </a:lnTo>
                  <a:lnTo>
                    <a:pt x="419" y="3"/>
                  </a:lnTo>
                  <a:lnTo>
                    <a:pt x="419" y="3"/>
                  </a:lnTo>
                  <a:close/>
                  <a:moveTo>
                    <a:pt x="376" y="3"/>
                  </a:moveTo>
                  <a:lnTo>
                    <a:pt x="351" y="3"/>
                  </a:lnTo>
                  <a:lnTo>
                    <a:pt x="351" y="3"/>
                  </a:lnTo>
                  <a:lnTo>
                    <a:pt x="350" y="3"/>
                  </a:lnTo>
                  <a:lnTo>
                    <a:pt x="350" y="2"/>
                  </a:lnTo>
                  <a:lnTo>
                    <a:pt x="350" y="2"/>
                  </a:lnTo>
                  <a:lnTo>
                    <a:pt x="350" y="1"/>
                  </a:lnTo>
                  <a:lnTo>
                    <a:pt x="350" y="1"/>
                  </a:lnTo>
                  <a:lnTo>
                    <a:pt x="351" y="0"/>
                  </a:lnTo>
                  <a:lnTo>
                    <a:pt x="351" y="0"/>
                  </a:lnTo>
                  <a:lnTo>
                    <a:pt x="376" y="0"/>
                  </a:lnTo>
                  <a:lnTo>
                    <a:pt x="377" y="0"/>
                  </a:lnTo>
                  <a:lnTo>
                    <a:pt x="378" y="1"/>
                  </a:lnTo>
                  <a:lnTo>
                    <a:pt x="378" y="1"/>
                  </a:lnTo>
                  <a:lnTo>
                    <a:pt x="378" y="2"/>
                  </a:lnTo>
                  <a:lnTo>
                    <a:pt x="378" y="2"/>
                  </a:lnTo>
                  <a:lnTo>
                    <a:pt x="378" y="3"/>
                  </a:lnTo>
                  <a:lnTo>
                    <a:pt x="377" y="3"/>
                  </a:lnTo>
                  <a:lnTo>
                    <a:pt x="376" y="3"/>
                  </a:lnTo>
                  <a:lnTo>
                    <a:pt x="376" y="3"/>
                  </a:lnTo>
                  <a:close/>
                  <a:moveTo>
                    <a:pt x="334" y="3"/>
                  </a:moveTo>
                  <a:lnTo>
                    <a:pt x="309" y="3"/>
                  </a:lnTo>
                  <a:lnTo>
                    <a:pt x="308" y="3"/>
                  </a:lnTo>
                  <a:lnTo>
                    <a:pt x="308" y="3"/>
                  </a:lnTo>
                  <a:lnTo>
                    <a:pt x="308" y="2"/>
                  </a:lnTo>
                  <a:lnTo>
                    <a:pt x="307" y="2"/>
                  </a:lnTo>
                  <a:lnTo>
                    <a:pt x="308" y="1"/>
                  </a:lnTo>
                  <a:lnTo>
                    <a:pt x="308" y="1"/>
                  </a:lnTo>
                  <a:lnTo>
                    <a:pt x="308" y="0"/>
                  </a:lnTo>
                  <a:lnTo>
                    <a:pt x="309" y="0"/>
                  </a:lnTo>
                  <a:lnTo>
                    <a:pt x="334" y="0"/>
                  </a:lnTo>
                  <a:lnTo>
                    <a:pt x="335" y="0"/>
                  </a:lnTo>
                  <a:lnTo>
                    <a:pt x="335" y="1"/>
                  </a:lnTo>
                  <a:lnTo>
                    <a:pt x="336" y="1"/>
                  </a:lnTo>
                  <a:lnTo>
                    <a:pt x="336" y="2"/>
                  </a:lnTo>
                  <a:lnTo>
                    <a:pt x="336" y="2"/>
                  </a:lnTo>
                  <a:lnTo>
                    <a:pt x="335" y="3"/>
                  </a:lnTo>
                  <a:lnTo>
                    <a:pt x="335" y="3"/>
                  </a:lnTo>
                  <a:lnTo>
                    <a:pt x="334" y="3"/>
                  </a:lnTo>
                  <a:lnTo>
                    <a:pt x="334" y="3"/>
                  </a:lnTo>
                  <a:close/>
                  <a:moveTo>
                    <a:pt x="292" y="3"/>
                  </a:moveTo>
                  <a:lnTo>
                    <a:pt x="267" y="3"/>
                  </a:lnTo>
                  <a:lnTo>
                    <a:pt x="266" y="3"/>
                  </a:lnTo>
                  <a:lnTo>
                    <a:pt x="265" y="3"/>
                  </a:lnTo>
                  <a:lnTo>
                    <a:pt x="265" y="2"/>
                  </a:lnTo>
                  <a:lnTo>
                    <a:pt x="265" y="2"/>
                  </a:lnTo>
                  <a:lnTo>
                    <a:pt x="265" y="1"/>
                  </a:lnTo>
                  <a:lnTo>
                    <a:pt x="265" y="1"/>
                  </a:lnTo>
                  <a:lnTo>
                    <a:pt x="266" y="0"/>
                  </a:lnTo>
                  <a:lnTo>
                    <a:pt x="267" y="0"/>
                  </a:lnTo>
                  <a:lnTo>
                    <a:pt x="292" y="0"/>
                  </a:lnTo>
                  <a:lnTo>
                    <a:pt x="292" y="0"/>
                  </a:lnTo>
                  <a:lnTo>
                    <a:pt x="293" y="1"/>
                  </a:lnTo>
                  <a:lnTo>
                    <a:pt x="293" y="1"/>
                  </a:lnTo>
                  <a:lnTo>
                    <a:pt x="293" y="2"/>
                  </a:lnTo>
                  <a:lnTo>
                    <a:pt x="293" y="2"/>
                  </a:lnTo>
                  <a:lnTo>
                    <a:pt x="293" y="3"/>
                  </a:lnTo>
                  <a:lnTo>
                    <a:pt x="292" y="3"/>
                  </a:lnTo>
                  <a:lnTo>
                    <a:pt x="292" y="3"/>
                  </a:lnTo>
                  <a:lnTo>
                    <a:pt x="292" y="3"/>
                  </a:lnTo>
                  <a:close/>
                  <a:moveTo>
                    <a:pt x="249" y="3"/>
                  </a:moveTo>
                  <a:lnTo>
                    <a:pt x="224" y="3"/>
                  </a:lnTo>
                  <a:lnTo>
                    <a:pt x="224" y="3"/>
                  </a:lnTo>
                  <a:lnTo>
                    <a:pt x="223" y="3"/>
                  </a:lnTo>
                  <a:lnTo>
                    <a:pt x="223" y="2"/>
                  </a:lnTo>
                  <a:lnTo>
                    <a:pt x="223" y="2"/>
                  </a:lnTo>
                  <a:lnTo>
                    <a:pt x="223" y="1"/>
                  </a:lnTo>
                  <a:lnTo>
                    <a:pt x="223" y="1"/>
                  </a:lnTo>
                  <a:lnTo>
                    <a:pt x="224" y="0"/>
                  </a:lnTo>
                  <a:lnTo>
                    <a:pt x="224" y="0"/>
                  </a:lnTo>
                  <a:lnTo>
                    <a:pt x="249" y="0"/>
                  </a:lnTo>
                  <a:lnTo>
                    <a:pt x="250" y="0"/>
                  </a:lnTo>
                  <a:lnTo>
                    <a:pt x="250" y="1"/>
                  </a:lnTo>
                  <a:lnTo>
                    <a:pt x="251" y="1"/>
                  </a:lnTo>
                  <a:lnTo>
                    <a:pt x="251" y="2"/>
                  </a:lnTo>
                  <a:lnTo>
                    <a:pt x="251" y="2"/>
                  </a:lnTo>
                  <a:lnTo>
                    <a:pt x="250" y="3"/>
                  </a:lnTo>
                  <a:lnTo>
                    <a:pt x="250" y="3"/>
                  </a:lnTo>
                  <a:lnTo>
                    <a:pt x="249" y="3"/>
                  </a:lnTo>
                  <a:lnTo>
                    <a:pt x="249" y="3"/>
                  </a:lnTo>
                  <a:close/>
                  <a:moveTo>
                    <a:pt x="207" y="3"/>
                  </a:moveTo>
                  <a:lnTo>
                    <a:pt x="182" y="3"/>
                  </a:lnTo>
                  <a:lnTo>
                    <a:pt x="181" y="3"/>
                  </a:lnTo>
                  <a:lnTo>
                    <a:pt x="181" y="3"/>
                  </a:lnTo>
                  <a:lnTo>
                    <a:pt x="180" y="2"/>
                  </a:lnTo>
                  <a:lnTo>
                    <a:pt x="180" y="2"/>
                  </a:lnTo>
                  <a:lnTo>
                    <a:pt x="180" y="1"/>
                  </a:lnTo>
                  <a:lnTo>
                    <a:pt x="181" y="1"/>
                  </a:lnTo>
                  <a:lnTo>
                    <a:pt x="181" y="0"/>
                  </a:lnTo>
                  <a:lnTo>
                    <a:pt x="182" y="0"/>
                  </a:lnTo>
                  <a:lnTo>
                    <a:pt x="207" y="0"/>
                  </a:lnTo>
                  <a:lnTo>
                    <a:pt x="207" y="0"/>
                  </a:lnTo>
                  <a:lnTo>
                    <a:pt x="208" y="1"/>
                  </a:lnTo>
                  <a:lnTo>
                    <a:pt x="208" y="1"/>
                  </a:lnTo>
                  <a:lnTo>
                    <a:pt x="208" y="2"/>
                  </a:lnTo>
                  <a:lnTo>
                    <a:pt x="208" y="2"/>
                  </a:lnTo>
                  <a:lnTo>
                    <a:pt x="208" y="3"/>
                  </a:lnTo>
                  <a:lnTo>
                    <a:pt x="207" y="3"/>
                  </a:lnTo>
                  <a:lnTo>
                    <a:pt x="207" y="3"/>
                  </a:lnTo>
                  <a:lnTo>
                    <a:pt x="207" y="3"/>
                  </a:lnTo>
                  <a:close/>
                  <a:moveTo>
                    <a:pt x="164" y="3"/>
                  </a:moveTo>
                  <a:lnTo>
                    <a:pt x="139" y="3"/>
                  </a:lnTo>
                  <a:lnTo>
                    <a:pt x="139" y="3"/>
                  </a:lnTo>
                  <a:lnTo>
                    <a:pt x="138" y="3"/>
                  </a:lnTo>
                  <a:lnTo>
                    <a:pt x="138" y="2"/>
                  </a:lnTo>
                  <a:lnTo>
                    <a:pt x="138" y="1"/>
                  </a:lnTo>
                  <a:lnTo>
                    <a:pt x="139" y="0"/>
                  </a:lnTo>
                  <a:lnTo>
                    <a:pt x="139" y="0"/>
                  </a:lnTo>
                  <a:lnTo>
                    <a:pt x="164" y="0"/>
                  </a:lnTo>
                  <a:lnTo>
                    <a:pt x="165" y="0"/>
                  </a:lnTo>
                  <a:lnTo>
                    <a:pt x="166" y="1"/>
                  </a:lnTo>
                  <a:lnTo>
                    <a:pt x="166" y="1"/>
                  </a:lnTo>
                  <a:lnTo>
                    <a:pt x="166" y="2"/>
                  </a:lnTo>
                  <a:lnTo>
                    <a:pt x="166" y="2"/>
                  </a:lnTo>
                  <a:lnTo>
                    <a:pt x="166" y="3"/>
                  </a:lnTo>
                  <a:lnTo>
                    <a:pt x="165" y="3"/>
                  </a:lnTo>
                  <a:lnTo>
                    <a:pt x="164" y="3"/>
                  </a:lnTo>
                  <a:lnTo>
                    <a:pt x="164" y="3"/>
                  </a:lnTo>
                  <a:close/>
                  <a:moveTo>
                    <a:pt x="122" y="3"/>
                  </a:moveTo>
                  <a:lnTo>
                    <a:pt x="97" y="3"/>
                  </a:lnTo>
                  <a:lnTo>
                    <a:pt x="96" y="3"/>
                  </a:lnTo>
                  <a:lnTo>
                    <a:pt x="96" y="3"/>
                  </a:lnTo>
                  <a:lnTo>
                    <a:pt x="95" y="2"/>
                  </a:lnTo>
                  <a:lnTo>
                    <a:pt x="95" y="2"/>
                  </a:lnTo>
                  <a:lnTo>
                    <a:pt x="95" y="1"/>
                  </a:lnTo>
                  <a:lnTo>
                    <a:pt x="96" y="1"/>
                  </a:lnTo>
                  <a:lnTo>
                    <a:pt x="96" y="0"/>
                  </a:lnTo>
                  <a:lnTo>
                    <a:pt x="97" y="0"/>
                  </a:lnTo>
                  <a:lnTo>
                    <a:pt x="122" y="0"/>
                  </a:lnTo>
                  <a:lnTo>
                    <a:pt x="123" y="0"/>
                  </a:lnTo>
                  <a:lnTo>
                    <a:pt x="123" y="1"/>
                  </a:lnTo>
                  <a:lnTo>
                    <a:pt x="124" y="1"/>
                  </a:lnTo>
                  <a:lnTo>
                    <a:pt x="124" y="2"/>
                  </a:lnTo>
                  <a:lnTo>
                    <a:pt x="124" y="2"/>
                  </a:lnTo>
                  <a:lnTo>
                    <a:pt x="123" y="3"/>
                  </a:lnTo>
                  <a:lnTo>
                    <a:pt x="123" y="3"/>
                  </a:lnTo>
                  <a:lnTo>
                    <a:pt x="122" y="3"/>
                  </a:lnTo>
                  <a:lnTo>
                    <a:pt x="122" y="3"/>
                  </a:lnTo>
                  <a:close/>
                  <a:moveTo>
                    <a:pt x="80" y="3"/>
                  </a:moveTo>
                  <a:lnTo>
                    <a:pt x="55" y="3"/>
                  </a:lnTo>
                  <a:lnTo>
                    <a:pt x="54" y="3"/>
                  </a:lnTo>
                  <a:lnTo>
                    <a:pt x="53" y="3"/>
                  </a:lnTo>
                  <a:lnTo>
                    <a:pt x="53" y="2"/>
                  </a:lnTo>
                  <a:lnTo>
                    <a:pt x="53" y="2"/>
                  </a:lnTo>
                  <a:lnTo>
                    <a:pt x="53" y="1"/>
                  </a:lnTo>
                  <a:lnTo>
                    <a:pt x="53" y="1"/>
                  </a:lnTo>
                  <a:lnTo>
                    <a:pt x="54" y="0"/>
                  </a:lnTo>
                  <a:lnTo>
                    <a:pt x="55" y="0"/>
                  </a:lnTo>
                  <a:lnTo>
                    <a:pt x="80" y="0"/>
                  </a:lnTo>
                  <a:lnTo>
                    <a:pt x="80" y="0"/>
                  </a:lnTo>
                  <a:lnTo>
                    <a:pt x="81" y="1"/>
                  </a:lnTo>
                  <a:lnTo>
                    <a:pt x="81" y="1"/>
                  </a:lnTo>
                  <a:lnTo>
                    <a:pt x="81" y="2"/>
                  </a:lnTo>
                  <a:lnTo>
                    <a:pt x="81" y="2"/>
                  </a:lnTo>
                  <a:lnTo>
                    <a:pt x="81" y="3"/>
                  </a:lnTo>
                  <a:lnTo>
                    <a:pt x="80" y="3"/>
                  </a:lnTo>
                  <a:lnTo>
                    <a:pt x="80" y="3"/>
                  </a:lnTo>
                  <a:lnTo>
                    <a:pt x="80" y="3"/>
                  </a:lnTo>
                  <a:close/>
                  <a:moveTo>
                    <a:pt x="37" y="3"/>
                  </a:moveTo>
                  <a:lnTo>
                    <a:pt x="12" y="3"/>
                  </a:lnTo>
                  <a:lnTo>
                    <a:pt x="12" y="3"/>
                  </a:lnTo>
                  <a:lnTo>
                    <a:pt x="11" y="3"/>
                  </a:lnTo>
                  <a:lnTo>
                    <a:pt x="11" y="2"/>
                  </a:lnTo>
                  <a:lnTo>
                    <a:pt x="11" y="2"/>
                  </a:lnTo>
                  <a:lnTo>
                    <a:pt x="11" y="1"/>
                  </a:lnTo>
                  <a:lnTo>
                    <a:pt x="11" y="1"/>
                  </a:lnTo>
                  <a:lnTo>
                    <a:pt x="12" y="0"/>
                  </a:lnTo>
                  <a:lnTo>
                    <a:pt x="12" y="0"/>
                  </a:lnTo>
                  <a:lnTo>
                    <a:pt x="37" y="0"/>
                  </a:lnTo>
                  <a:lnTo>
                    <a:pt x="38" y="0"/>
                  </a:lnTo>
                  <a:lnTo>
                    <a:pt x="38" y="1"/>
                  </a:lnTo>
                  <a:lnTo>
                    <a:pt x="39" y="1"/>
                  </a:lnTo>
                  <a:lnTo>
                    <a:pt x="39" y="2"/>
                  </a:lnTo>
                  <a:lnTo>
                    <a:pt x="39" y="2"/>
                  </a:lnTo>
                  <a:lnTo>
                    <a:pt x="38" y="3"/>
                  </a:lnTo>
                  <a:lnTo>
                    <a:pt x="38" y="3"/>
                  </a:lnTo>
                  <a:lnTo>
                    <a:pt x="37" y="3"/>
                  </a:lnTo>
                  <a:lnTo>
                    <a:pt x="37" y="3"/>
                  </a:lnTo>
                  <a:close/>
                </a:path>
              </a:pathLst>
            </a:custGeom>
            <a:solidFill>
              <a:srgbClr val="000000"/>
            </a:solidFill>
            <a:ln w="25400">
              <a:solidFill>
                <a:srgbClr val="000000"/>
              </a:solidFill>
              <a:prstDash val="solid"/>
              <a:round/>
              <a:headEnd/>
              <a:tailEnd/>
            </a:ln>
          </p:spPr>
          <p:txBody>
            <a:bodyPr/>
            <a:lstStyle/>
            <a:p>
              <a:endParaRPr lang="en-US"/>
            </a:p>
          </p:txBody>
        </p:sp>
        <p:sp>
          <p:nvSpPr>
            <p:cNvPr id="309915" name="Freeform 667">
              <a:extLst>
                <a:ext uri="{FF2B5EF4-FFF2-40B4-BE49-F238E27FC236}">
                  <a16:creationId xmlns:a16="http://schemas.microsoft.com/office/drawing/2014/main" id="{7C601E6D-9B92-C449-BF54-DBC708FA3BD9}"/>
                </a:ext>
              </a:extLst>
            </p:cNvPr>
            <p:cNvSpPr>
              <a:spLocks noEditPoints="1"/>
            </p:cNvSpPr>
            <p:nvPr/>
          </p:nvSpPr>
          <p:spPr bwMode="auto">
            <a:xfrm>
              <a:off x="517" y="2424"/>
              <a:ext cx="317" cy="0"/>
            </a:xfrm>
            <a:custGeom>
              <a:avLst/>
              <a:gdLst>
                <a:gd name="T0" fmla="*/ 0 w 1057"/>
                <a:gd name="T1" fmla="*/ 1 h 3"/>
                <a:gd name="T2" fmla="*/ 42 w 1057"/>
                <a:gd name="T3" fmla="*/ 2 h 3"/>
                <a:gd name="T4" fmla="*/ 111 w 1057"/>
                <a:gd name="T5" fmla="*/ 3 h 3"/>
                <a:gd name="T6" fmla="*/ 155 w 1057"/>
                <a:gd name="T7" fmla="*/ 3 h 3"/>
                <a:gd name="T8" fmla="*/ 197 w 1057"/>
                <a:gd name="T9" fmla="*/ 1 h 3"/>
                <a:gd name="T10" fmla="*/ 172 w 1057"/>
                <a:gd name="T11" fmla="*/ 0 h 3"/>
                <a:gd name="T12" fmla="*/ 212 w 1057"/>
                <a:gd name="T13" fmla="*/ 1 h 3"/>
                <a:gd name="T14" fmla="*/ 255 w 1057"/>
                <a:gd name="T15" fmla="*/ 3 h 3"/>
                <a:gd name="T16" fmla="*/ 324 w 1057"/>
                <a:gd name="T17" fmla="*/ 3 h 3"/>
                <a:gd name="T18" fmla="*/ 367 w 1057"/>
                <a:gd name="T19" fmla="*/ 1 h 3"/>
                <a:gd name="T20" fmla="*/ 342 w 1057"/>
                <a:gd name="T21" fmla="*/ 0 h 3"/>
                <a:gd name="T22" fmla="*/ 381 w 1057"/>
                <a:gd name="T23" fmla="*/ 1 h 3"/>
                <a:gd name="T24" fmla="*/ 426 w 1057"/>
                <a:gd name="T25" fmla="*/ 3 h 3"/>
                <a:gd name="T26" fmla="*/ 494 w 1057"/>
                <a:gd name="T27" fmla="*/ 3 h 3"/>
                <a:gd name="T28" fmla="*/ 536 w 1057"/>
                <a:gd name="T29" fmla="*/ 1 h 3"/>
                <a:gd name="T30" fmla="*/ 578 w 1057"/>
                <a:gd name="T31" fmla="*/ 0 h 3"/>
                <a:gd name="T32" fmla="*/ 552 w 1057"/>
                <a:gd name="T33" fmla="*/ 0 h 3"/>
                <a:gd name="T34" fmla="*/ 594 w 1057"/>
                <a:gd name="T35" fmla="*/ 2 h 3"/>
                <a:gd name="T36" fmla="*/ 662 w 1057"/>
                <a:gd name="T37" fmla="*/ 3 h 3"/>
                <a:gd name="T38" fmla="*/ 706 w 1057"/>
                <a:gd name="T39" fmla="*/ 3 h 3"/>
                <a:gd name="T40" fmla="*/ 748 w 1057"/>
                <a:gd name="T41" fmla="*/ 1 h 3"/>
                <a:gd name="T42" fmla="*/ 790 w 1057"/>
                <a:gd name="T43" fmla="*/ 0 h 3"/>
                <a:gd name="T44" fmla="*/ 764 w 1057"/>
                <a:gd name="T45" fmla="*/ 0 h 3"/>
                <a:gd name="T46" fmla="*/ 806 w 1057"/>
                <a:gd name="T47" fmla="*/ 2 h 3"/>
                <a:gd name="T48" fmla="*/ 874 w 1057"/>
                <a:gd name="T49" fmla="*/ 3 h 3"/>
                <a:gd name="T50" fmla="*/ 919 w 1057"/>
                <a:gd name="T51" fmla="*/ 2 h 3"/>
                <a:gd name="T52" fmla="*/ 959 w 1057"/>
                <a:gd name="T53" fmla="*/ 0 h 3"/>
                <a:gd name="T54" fmla="*/ 934 w 1057"/>
                <a:gd name="T55" fmla="*/ 0 h 3"/>
                <a:gd name="T56" fmla="*/ 975 w 1057"/>
                <a:gd name="T57" fmla="*/ 2 h 3"/>
                <a:gd name="T58" fmla="*/ 1044 w 1057"/>
                <a:gd name="T59" fmla="*/ 3 h 3"/>
                <a:gd name="T60" fmla="*/ 1028 w 1057"/>
                <a:gd name="T61" fmla="*/ 2 h 3"/>
                <a:gd name="T62" fmla="*/ 986 w 1057"/>
                <a:gd name="T63" fmla="*/ 3 h 3"/>
                <a:gd name="T64" fmla="*/ 1013 w 1057"/>
                <a:gd name="T65" fmla="*/ 3 h 3"/>
                <a:gd name="T66" fmla="*/ 972 w 1057"/>
                <a:gd name="T67" fmla="*/ 2 h 3"/>
                <a:gd name="T68" fmla="*/ 928 w 1057"/>
                <a:gd name="T69" fmla="*/ 0 h 3"/>
                <a:gd name="T70" fmla="*/ 859 w 1057"/>
                <a:gd name="T71" fmla="*/ 1 h 3"/>
                <a:gd name="T72" fmla="*/ 817 w 1057"/>
                <a:gd name="T73" fmla="*/ 3 h 3"/>
                <a:gd name="T74" fmla="*/ 843 w 1057"/>
                <a:gd name="T75" fmla="*/ 3 h 3"/>
                <a:gd name="T76" fmla="*/ 802 w 1057"/>
                <a:gd name="T77" fmla="*/ 2 h 3"/>
                <a:gd name="T78" fmla="*/ 759 w 1057"/>
                <a:gd name="T79" fmla="*/ 0 h 3"/>
                <a:gd name="T80" fmla="*/ 690 w 1057"/>
                <a:gd name="T81" fmla="*/ 1 h 3"/>
                <a:gd name="T82" fmla="*/ 647 w 1057"/>
                <a:gd name="T83" fmla="*/ 3 h 3"/>
                <a:gd name="T84" fmla="*/ 673 w 1057"/>
                <a:gd name="T85" fmla="*/ 3 h 3"/>
                <a:gd name="T86" fmla="*/ 632 w 1057"/>
                <a:gd name="T87" fmla="*/ 3 h 3"/>
                <a:gd name="T88" fmla="*/ 590 w 1057"/>
                <a:gd name="T89" fmla="*/ 2 h 3"/>
                <a:gd name="T90" fmla="*/ 547 w 1057"/>
                <a:gd name="T91" fmla="*/ 0 h 3"/>
                <a:gd name="T92" fmla="*/ 478 w 1057"/>
                <a:gd name="T93" fmla="*/ 1 h 3"/>
                <a:gd name="T94" fmla="*/ 435 w 1057"/>
                <a:gd name="T95" fmla="*/ 3 h 3"/>
                <a:gd name="T96" fmla="*/ 461 w 1057"/>
                <a:gd name="T97" fmla="*/ 3 h 3"/>
                <a:gd name="T98" fmla="*/ 419 w 1057"/>
                <a:gd name="T99" fmla="*/ 3 h 3"/>
                <a:gd name="T100" fmla="*/ 378 w 1057"/>
                <a:gd name="T101" fmla="*/ 1 h 3"/>
                <a:gd name="T102" fmla="*/ 309 w 1057"/>
                <a:gd name="T103" fmla="*/ 0 h 3"/>
                <a:gd name="T104" fmla="*/ 265 w 1057"/>
                <a:gd name="T105" fmla="*/ 2 h 3"/>
                <a:gd name="T106" fmla="*/ 224 w 1057"/>
                <a:gd name="T107" fmla="*/ 3 h 3"/>
                <a:gd name="T108" fmla="*/ 250 w 1057"/>
                <a:gd name="T109" fmla="*/ 3 h 3"/>
                <a:gd name="T110" fmla="*/ 208 w 1057"/>
                <a:gd name="T111" fmla="*/ 1 h 3"/>
                <a:gd name="T112" fmla="*/ 165 w 1057"/>
                <a:gd name="T113" fmla="*/ 0 h 3"/>
                <a:gd name="T114" fmla="*/ 96 w 1057"/>
                <a:gd name="T115" fmla="*/ 1 h 3"/>
                <a:gd name="T116" fmla="*/ 53 w 1057"/>
                <a:gd name="T117" fmla="*/ 3 h 3"/>
                <a:gd name="T118" fmla="*/ 80 w 1057"/>
                <a:gd name="T119" fmla="*/ 3 h 3"/>
                <a:gd name="T120" fmla="*/ 39 w 1057"/>
                <a:gd name="T1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7" h="3">
                  <a:moveTo>
                    <a:pt x="2" y="0"/>
                  </a:moveTo>
                  <a:lnTo>
                    <a:pt x="26" y="0"/>
                  </a:lnTo>
                  <a:lnTo>
                    <a:pt x="27" y="0"/>
                  </a:lnTo>
                  <a:lnTo>
                    <a:pt x="27" y="1"/>
                  </a:lnTo>
                  <a:lnTo>
                    <a:pt x="28" y="1"/>
                  </a:lnTo>
                  <a:lnTo>
                    <a:pt x="28" y="2"/>
                  </a:lnTo>
                  <a:lnTo>
                    <a:pt x="28" y="2"/>
                  </a:lnTo>
                  <a:lnTo>
                    <a:pt x="27" y="3"/>
                  </a:lnTo>
                  <a:lnTo>
                    <a:pt x="27" y="3"/>
                  </a:lnTo>
                  <a:lnTo>
                    <a:pt x="26" y="3"/>
                  </a:lnTo>
                  <a:lnTo>
                    <a:pt x="2" y="3"/>
                  </a:lnTo>
                  <a:lnTo>
                    <a:pt x="2" y="3"/>
                  </a:lnTo>
                  <a:lnTo>
                    <a:pt x="0" y="3"/>
                  </a:lnTo>
                  <a:lnTo>
                    <a:pt x="0" y="2"/>
                  </a:lnTo>
                  <a:lnTo>
                    <a:pt x="0" y="2"/>
                  </a:lnTo>
                  <a:lnTo>
                    <a:pt x="0" y="1"/>
                  </a:lnTo>
                  <a:lnTo>
                    <a:pt x="0" y="1"/>
                  </a:lnTo>
                  <a:lnTo>
                    <a:pt x="2" y="0"/>
                  </a:lnTo>
                  <a:lnTo>
                    <a:pt x="2" y="0"/>
                  </a:lnTo>
                  <a:lnTo>
                    <a:pt x="2" y="0"/>
                  </a:lnTo>
                  <a:close/>
                  <a:moveTo>
                    <a:pt x="45" y="0"/>
                  </a:moveTo>
                  <a:lnTo>
                    <a:pt x="69" y="0"/>
                  </a:lnTo>
                  <a:lnTo>
                    <a:pt x="69" y="0"/>
                  </a:lnTo>
                  <a:lnTo>
                    <a:pt x="70" y="1"/>
                  </a:lnTo>
                  <a:lnTo>
                    <a:pt x="70" y="2"/>
                  </a:lnTo>
                  <a:lnTo>
                    <a:pt x="70" y="3"/>
                  </a:lnTo>
                  <a:lnTo>
                    <a:pt x="69" y="3"/>
                  </a:lnTo>
                  <a:lnTo>
                    <a:pt x="69" y="3"/>
                  </a:lnTo>
                  <a:lnTo>
                    <a:pt x="45" y="3"/>
                  </a:lnTo>
                  <a:lnTo>
                    <a:pt x="43" y="3"/>
                  </a:lnTo>
                  <a:lnTo>
                    <a:pt x="43" y="3"/>
                  </a:lnTo>
                  <a:lnTo>
                    <a:pt x="42" y="2"/>
                  </a:lnTo>
                  <a:lnTo>
                    <a:pt x="42" y="2"/>
                  </a:lnTo>
                  <a:lnTo>
                    <a:pt x="42" y="1"/>
                  </a:lnTo>
                  <a:lnTo>
                    <a:pt x="43" y="1"/>
                  </a:lnTo>
                  <a:lnTo>
                    <a:pt x="43" y="0"/>
                  </a:lnTo>
                  <a:lnTo>
                    <a:pt x="45" y="0"/>
                  </a:lnTo>
                  <a:lnTo>
                    <a:pt x="45" y="0"/>
                  </a:lnTo>
                  <a:close/>
                  <a:moveTo>
                    <a:pt x="87" y="0"/>
                  </a:moveTo>
                  <a:lnTo>
                    <a:pt x="111" y="0"/>
                  </a:lnTo>
                  <a:lnTo>
                    <a:pt x="112" y="0"/>
                  </a:lnTo>
                  <a:lnTo>
                    <a:pt x="112" y="1"/>
                  </a:lnTo>
                  <a:lnTo>
                    <a:pt x="113" y="1"/>
                  </a:lnTo>
                  <a:lnTo>
                    <a:pt x="113" y="2"/>
                  </a:lnTo>
                  <a:lnTo>
                    <a:pt x="113" y="2"/>
                  </a:lnTo>
                  <a:lnTo>
                    <a:pt x="112" y="3"/>
                  </a:lnTo>
                  <a:lnTo>
                    <a:pt x="112" y="3"/>
                  </a:lnTo>
                  <a:lnTo>
                    <a:pt x="111" y="3"/>
                  </a:lnTo>
                  <a:lnTo>
                    <a:pt x="87" y="3"/>
                  </a:lnTo>
                  <a:lnTo>
                    <a:pt x="85" y="3"/>
                  </a:lnTo>
                  <a:lnTo>
                    <a:pt x="85" y="3"/>
                  </a:lnTo>
                  <a:lnTo>
                    <a:pt x="85" y="2"/>
                  </a:lnTo>
                  <a:lnTo>
                    <a:pt x="85" y="1"/>
                  </a:lnTo>
                  <a:lnTo>
                    <a:pt x="85" y="0"/>
                  </a:lnTo>
                  <a:lnTo>
                    <a:pt x="87" y="0"/>
                  </a:lnTo>
                  <a:lnTo>
                    <a:pt x="87" y="0"/>
                  </a:lnTo>
                  <a:close/>
                  <a:moveTo>
                    <a:pt x="130" y="0"/>
                  </a:moveTo>
                  <a:lnTo>
                    <a:pt x="154" y="0"/>
                  </a:lnTo>
                  <a:lnTo>
                    <a:pt x="154" y="0"/>
                  </a:lnTo>
                  <a:lnTo>
                    <a:pt x="155" y="1"/>
                  </a:lnTo>
                  <a:lnTo>
                    <a:pt x="155" y="1"/>
                  </a:lnTo>
                  <a:lnTo>
                    <a:pt x="155" y="2"/>
                  </a:lnTo>
                  <a:lnTo>
                    <a:pt x="155" y="2"/>
                  </a:lnTo>
                  <a:lnTo>
                    <a:pt x="155" y="3"/>
                  </a:lnTo>
                  <a:lnTo>
                    <a:pt x="154" y="3"/>
                  </a:lnTo>
                  <a:lnTo>
                    <a:pt x="154" y="3"/>
                  </a:lnTo>
                  <a:lnTo>
                    <a:pt x="130" y="3"/>
                  </a:lnTo>
                  <a:lnTo>
                    <a:pt x="129" y="3"/>
                  </a:lnTo>
                  <a:lnTo>
                    <a:pt x="127" y="3"/>
                  </a:lnTo>
                  <a:lnTo>
                    <a:pt x="127" y="2"/>
                  </a:lnTo>
                  <a:lnTo>
                    <a:pt x="127" y="2"/>
                  </a:lnTo>
                  <a:lnTo>
                    <a:pt x="127" y="1"/>
                  </a:lnTo>
                  <a:lnTo>
                    <a:pt x="127" y="1"/>
                  </a:lnTo>
                  <a:lnTo>
                    <a:pt x="129" y="0"/>
                  </a:lnTo>
                  <a:lnTo>
                    <a:pt x="130" y="0"/>
                  </a:lnTo>
                  <a:lnTo>
                    <a:pt x="130" y="0"/>
                  </a:lnTo>
                  <a:close/>
                  <a:moveTo>
                    <a:pt x="172" y="0"/>
                  </a:moveTo>
                  <a:lnTo>
                    <a:pt x="196" y="0"/>
                  </a:lnTo>
                  <a:lnTo>
                    <a:pt x="197" y="0"/>
                  </a:lnTo>
                  <a:lnTo>
                    <a:pt x="197" y="1"/>
                  </a:lnTo>
                  <a:lnTo>
                    <a:pt x="197" y="1"/>
                  </a:lnTo>
                  <a:lnTo>
                    <a:pt x="198" y="2"/>
                  </a:lnTo>
                  <a:lnTo>
                    <a:pt x="197" y="2"/>
                  </a:lnTo>
                  <a:lnTo>
                    <a:pt x="197" y="3"/>
                  </a:lnTo>
                  <a:lnTo>
                    <a:pt x="197" y="3"/>
                  </a:lnTo>
                  <a:lnTo>
                    <a:pt x="196" y="3"/>
                  </a:lnTo>
                  <a:lnTo>
                    <a:pt x="172" y="3"/>
                  </a:lnTo>
                  <a:lnTo>
                    <a:pt x="170" y="3"/>
                  </a:lnTo>
                  <a:lnTo>
                    <a:pt x="170" y="3"/>
                  </a:lnTo>
                  <a:lnTo>
                    <a:pt x="169" y="2"/>
                  </a:lnTo>
                  <a:lnTo>
                    <a:pt x="169" y="2"/>
                  </a:lnTo>
                  <a:lnTo>
                    <a:pt x="169" y="1"/>
                  </a:lnTo>
                  <a:lnTo>
                    <a:pt x="170" y="1"/>
                  </a:lnTo>
                  <a:lnTo>
                    <a:pt x="170" y="0"/>
                  </a:lnTo>
                  <a:lnTo>
                    <a:pt x="172" y="0"/>
                  </a:lnTo>
                  <a:lnTo>
                    <a:pt x="172" y="0"/>
                  </a:lnTo>
                  <a:close/>
                  <a:moveTo>
                    <a:pt x="214" y="0"/>
                  </a:moveTo>
                  <a:lnTo>
                    <a:pt x="238" y="0"/>
                  </a:lnTo>
                  <a:lnTo>
                    <a:pt x="239" y="0"/>
                  </a:lnTo>
                  <a:lnTo>
                    <a:pt x="240" y="1"/>
                  </a:lnTo>
                  <a:lnTo>
                    <a:pt x="240" y="1"/>
                  </a:lnTo>
                  <a:lnTo>
                    <a:pt x="240" y="2"/>
                  </a:lnTo>
                  <a:lnTo>
                    <a:pt x="240" y="2"/>
                  </a:lnTo>
                  <a:lnTo>
                    <a:pt x="240" y="3"/>
                  </a:lnTo>
                  <a:lnTo>
                    <a:pt x="239" y="3"/>
                  </a:lnTo>
                  <a:lnTo>
                    <a:pt x="238" y="3"/>
                  </a:lnTo>
                  <a:lnTo>
                    <a:pt x="214" y="3"/>
                  </a:lnTo>
                  <a:lnTo>
                    <a:pt x="214" y="3"/>
                  </a:lnTo>
                  <a:lnTo>
                    <a:pt x="212" y="3"/>
                  </a:lnTo>
                  <a:lnTo>
                    <a:pt x="212" y="2"/>
                  </a:lnTo>
                  <a:lnTo>
                    <a:pt x="212" y="2"/>
                  </a:lnTo>
                  <a:lnTo>
                    <a:pt x="212" y="1"/>
                  </a:lnTo>
                  <a:lnTo>
                    <a:pt x="212" y="1"/>
                  </a:lnTo>
                  <a:lnTo>
                    <a:pt x="214" y="0"/>
                  </a:lnTo>
                  <a:lnTo>
                    <a:pt x="214" y="0"/>
                  </a:lnTo>
                  <a:lnTo>
                    <a:pt x="214" y="0"/>
                  </a:lnTo>
                  <a:close/>
                  <a:moveTo>
                    <a:pt x="257" y="0"/>
                  </a:moveTo>
                  <a:lnTo>
                    <a:pt x="281" y="0"/>
                  </a:lnTo>
                  <a:lnTo>
                    <a:pt x="281" y="0"/>
                  </a:lnTo>
                  <a:lnTo>
                    <a:pt x="282" y="1"/>
                  </a:lnTo>
                  <a:lnTo>
                    <a:pt x="282" y="1"/>
                  </a:lnTo>
                  <a:lnTo>
                    <a:pt x="282" y="2"/>
                  </a:lnTo>
                  <a:lnTo>
                    <a:pt x="282" y="2"/>
                  </a:lnTo>
                  <a:lnTo>
                    <a:pt x="282" y="3"/>
                  </a:lnTo>
                  <a:lnTo>
                    <a:pt x="281" y="3"/>
                  </a:lnTo>
                  <a:lnTo>
                    <a:pt x="281" y="3"/>
                  </a:lnTo>
                  <a:lnTo>
                    <a:pt x="257" y="3"/>
                  </a:lnTo>
                  <a:lnTo>
                    <a:pt x="255" y="3"/>
                  </a:lnTo>
                  <a:lnTo>
                    <a:pt x="255" y="3"/>
                  </a:lnTo>
                  <a:lnTo>
                    <a:pt x="254" y="2"/>
                  </a:lnTo>
                  <a:lnTo>
                    <a:pt x="254" y="2"/>
                  </a:lnTo>
                  <a:lnTo>
                    <a:pt x="254" y="1"/>
                  </a:lnTo>
                  <a:lnTo>
                    <a:pt x="255" y="1"/>
                  </a:lnTo>
                  <a:lnTo>
                    <a:pt x="255" y="0"/>
                  </a:lnTo>
                  <a:lnTo>
                    <a:pt x="257" y="0"/>
                  </a:lnTo>
                  <a:lnTo>
                    <a:pt x="257" y="0"/>
                  </a:lnTo>
                  <a:close/>
                  <a:moveTo>
                    <a:pt x="299" y="0"/>
                  </a:moveTo>
                  <a:lnTo>
                    <a:pt x="323" y="0"/>
                  </a:lnTo>
                  <a:lnTo>
                    <a:pt x="324" y="0"/>
                  </a:lnTo>
                  <a:lnTo>
                    <a:pt x="324" y="1"/>
                  </a:lnTo>
                  <a:lnTo>
                    <a:pt x="325" y="1"/>
                  </a:lnTo>
                  <a:lnTo>
                    <a:pt x="325" y="2"/>
                  </a:lnTo>
                  <a:lnTo>
                    <a:pt x="325" y="2"/>
                  </a:lnTo>
                  <a:lnTo>
                    <a:pt x="324" y="3"/>
                  </a:lnTo>
                  <a:lnTo>
                    <a:pt x="324" y="3"/>
                  </a:lnTo>
                  <a:lnTo>
                    <a:pt x="323" y="3"/>
                  </a:lnTo>
                  <a:lnTo>
                    <a:pt x="299" y="3"/>
                  </a:lnTo>
                  <a:lnTo>
                    <a:pt x="299" y="3"/>
                  </a:lnTo>
                  <a:lnTo>
                    <a:pt x="297" y="3"/>
                  </a:lnTo>
                  <a:lnTo>
                    <a:pt x="297" y="2"/>
                  </a:lnTo>
                  <a:lnTo>
                    <a:pt x="297" y="2"/>
                  </a:lnTo>
                  <a:lnTo>
                    <a:pt x="297" y="1"/>
                  </a:lnTo>
                  <a:lnTo>
                    <a:pt x="297" y="1"/>
                  </a:lnTo>
                  <a:lnTo>
                    <a:pt x="299" y="0"/>
                  </a:lnTo>
                  <a:lnTo>
                    <a:pt x="299" y="0"/>
                  </a:lnTo>
                  <a:lnTo>
                    <a:pt x="299" y="0"/>
                  </a:lnTo>
                  <a:close/>
                  <a:moveTo>
                    <a:pt x="342" y="0"/>
                  </a:moveTo>
                  <a:lnTo>
                    <a:pt x="366" y="0"/>
                  </a:lnTo>
                  <a:lnTo>
                    <a:pt x="366" y="0"/>
                  </a:lnTo>
                  <a:lnTo>
                    <a:pt x="367" y="1"/>
                  </a:lnTo>
                  <a:lnTo>
                    <a:pt x="367" y="1"/>
                  </a:lnTo>
                  <a:lnTo>
                    <a:pt x="367" y="2"/>
                  </a:lnTo>
                  <a:lnTo>
                    <a:pt x="367" y="2"/>
                  </a:lnTo>
                  <a:lnTo>
                    <a:pt x="367" y="3"/>
                  </a:lnTo>
                  <a:lnTo>
                    <a:pt x="366" y="3"/>
                  </a:lnTo>
                  <a:lnTo>
                    <a:pt x="366" y="3"/>
                  </a:lnTo>
                  <a:lnTo>
                    <a:pt x="342" y="3"/>
                  </a:lnTo>
                  <a:lnTo>
                    <a:pt x="340" y="3"/>
                  </a:lnTo>
                  <a:lnTo>
                    <a:pt x="339" y="3"/>
                  </a:lnTo>
                  <a:lnTo>
                    <a:pt x="339" y="2"/>
                  </a:lnTo>
                  <a:lnTo>
                    <a:pt x="339" y="2"/>
                  </a:lnTo>
                  <a:lnTo>
                    <a:pt x="339" y="1"/>
                  </a:lnTo>
                  <a:lnTo>
                    <a:pt x="339" y="1"/>
                  </a:lnTo>
                  <a:lnTo>
                    <a:pt x="340" y="0"/>
                  </a:lnTo>
                  <a:lnTo>
                    <a:pt x="342" y="0"/>
                  </a:lnTo>
                  <a:lnTo>
                    <a:pt x="342" y="0"/>
                  </a:lnTo>
                  <a:close/>
                  <a:moveTo>
                    <a:pt x="384" y="0"/>
                  </a:moveTo>
                  <a:lnTo>
                    <a:pt x="408" y="0"/>
                  </a:lnTo>
                  <a:lnTo>
                    <a:pt x="409" y="0"/>
                  </a:lnTo>
                  <a:lnTo>
                    <a:pt x="409" y="1"/>
                  </a:lnTo>
                  <a:lnTo>
                    <a:pt x="410" y="1"/>
                  </a:lnTo>
                  <a:lnTo>
                    <a:pt x="410" y="2"/>
                  </a:lnTo>
                  <a:lnTo>
                    <a:pt x="410" y="2"/>
                  </a:lnTo>
                  <a:lnTo>
                    <a:pt x="409" y="3"/>
                  </a:lnTo>
                  <a:lnTo>
                    <a:pt x="409" y="3"/>
                  </a:lnTo>
                  <a:lnTo>
                    <a:pt x="408" y="3"/>
                  </a:lnTo>
                  <a:lnTo>
                    <a:pt x="384" y="3"/>
                  </a:lnTo>
                  <a:lnTo>
                    <a:pt x="382" y="3"/>
                  </a:lnTo>
                  <a:lnTo>
                    <a:pt x="382" y="3"/>
                  </a:lnTo>
                  <a:lnTo>
                    <a:pt x="381" y="2"/>
                  </a:lnTo>
                  <a:lnTo>
                    <a:pt x="381" y="2"/>
                  </a:lnTo>
                  <a:lnTo>
                    <a:pt x="381" y="1"/>
                  </a:lnTo>
                  <a:lnTo>
                    <a:pt x="382" y="1"/>
                  </a:lnTo>
                  <a:lnTo>
                    <a:pt x="382" y="0"/>
                  </a:lnTo>
                  <a:lnTo>
                    <a:pt x="384" y="0"/>
                  </a:lnTo>
                  <a:lnTo>
                    <a:pt x="384" y="0"/>
                  </a:lnTo>
                  <a:close/>
                  <a:moveTo>
                    <a:pt x="426" y="0"/>
                  </a:moveTo>
                  <a:lnTo>
                    <a:pt x="450" y="0"/>
                  </a:lnTo>
                  <a:lnTo>
                    <a:pt x="451" y="0"/>
                  </a:lnTo>
                  <a:lnTo>
                    <a:pt x="452" y="1"/>
                  </a:lnTo>
                  <a:lnTo>
                    <a:pt x="452" y="1"/>
                  </a:lnTo>
                  <a:lnTo>
                    <a:pt x="452" y="2"/>
                  </a:lnTo>
                  <a:lnTo>
                    <a:pt x="452" y="2"/>
                  </a:lnTo>
                  <a:lnTo>
                    <a:pt x="452" y="3"/>
                  </a:lnTo>
                  <a:lnTo>
                    <a:pt x="451" y="3"/>
                  </a:lnTo>
                  <a:lnTo>
                    <a:pt x="450" y="3"/>
                  </a:lnTo>
                  <a:lnTo>
                    <a:pt x="426" y="3"/>
                  </a:lnTo>
                  <a:lnTo>
                    <a:pt x="426" y="3"/>
                  </a:lnTo>
                  <a:lnTo>
                    <a:pt x="424" y="3"/>
                  </a:lnTo>
                  <a:lnTo>
                    <a:pt x="424" y="2"/>
                  </a:lnTo>
                  <a:lnTo>
                    <a:pt x="424" y="2"/>
                  </a:lnTo>
                  <a:lnTo>
                    <a:pt x="424" y="1"/>
                  </a:lnTo>
                  <a:lnTo>
                    <a:pt x="424" y="1"/>
                  </a:lnTo>
                  <a:lnTo>
                    <a:pt x="426" y="0"/>
                  </a:lnTo>
                  <a:lnTo>
                    <a:pt x="426" y="0"/>
                  </a:lnTo>
                  <a:lnTo>
                    <a:pt x="426" y="0"/>
                  </a:lnTo>
                  <a:close/>
                  <a:moveTo>
                    <a:pt x="469" y="0"/>
                  </a:moveTo>
                  <a:lnTo>
                    <a:pt x="493" y="0"/>
                  </a:lnTo>
                  <a:lnTo>
                    <a:pt x="493" y="0"/>
                  </a:lnTo>
                  <a:lnTo>
                    <a:pt x="494" y="1"/>
                  </a:lnTo>
                  <a:lnTo>
                    <a:pt x="494" y="1"/>
                  </a:lnTo>
                  <a:lnTo>
                    <a:pt x="494" y="2"/>
                  </a:lnTo>
                  <a:lnTo>
                    <a:pt x="494" y="2"/>
                  </a:lnTo>
                  <a:lnTo>
                    <a:pt x="494" y="3"/>
                  </a:lnTo>
                  <a:lnTo>
                    <a:pt x="493" y="3"/>
                  </a:lnTo>
                  <a:lnTo>
                    <a:pt x="493" y="3"/>
                  </a:lnTo>
                  <a:lnTo>
                    <a:pt x="469" y="3"/>
                  </a:lnTo>
                  <a:lnTo>
                    <a:pt x="467" y="3"/>
                  </a:lnTo>
                  <a:lnTo>
                    <a:pt x="467" y="3"/>
                  </a:lnTo>
                  <a:lnTo>
                    <a:pt x="466" y="2"/>
                  </a:lnTo>
                  <a:lnTo>
                    <a:pt x="466" y="2"/>
                  </a:lnTo>
                  <a:lnTo>
                    <a:pt x="466" y="1"/>
                  </a:lnTo>
                  <a:lnTo>
                    <a:pt x="467" y="1"/>
                  </a:lnTo>
                  <a:lnTo>
                    <a:pt x="467" y="0"/>
                  </a:lnTo>
                  <a:lnTo>
                    <a:pt x="469" y="0"/>
                  </a:lnTo>
                  <a:lnTo>
                    <a:pt x="469" y="0"/>
                  </a:lnTo>
                  <a:close/>
                  <a:moveTo>
                    <a:pt x="511" y="0"/>
                  </a:moveTo>
                  <a:lnTo>
                    <a:pt x="535" y="0"/>
                  </a:lnTo>
                  <a:lnTo>
                    <a:pt x="536" y="0"/>
                  </a:lnTo>
                  <a:lnTo>
                    <a:pt x="536" y="1"/>
                  </a:lnTo>
                  <a:lnTo>
                    <a:pt x="537" y="2"/>
                  </a:lnTo>
                  <a:lnTo>
                    <a:pt x="536" y="3"/>
                  </a:lnTo>
                  <a:lnTo>
                    <a:pt x="536" y="3"/>
                  </a:lnTo>
                  <a:lnTo>
                    <a:pt x="535" y="3"/>
                  </a:lnTo>
                  <a:lnTo>
                    <a:pt x="511" y="3"/>
                  </a:lnTo>
                  <a:lnTo>
                    <a:pt x="511" y="3"/>
                  </a:lnTo>
                  <a:lnTo>
                    <a:pt x="509" y="3"/>
                  </a:lnTo>
                  <a:lnTo>
                    <a:pt x="509" y="2"/>
                  </a:lnTo>
                  <a:lnTo>
                    <a:pt x="509" y="2"/>
                  </a:lnTo>
                  <a:lnTo>
                    <a:pt x="509" y="1"/>
                  </a:lnTo>
                  <a:lnTo>
                    <a:pt x="509" y="1"/>
                  </a:lnTo>
                  <a:lnTo>
                    <a:pt x="511" y="0"/>
                  </a:lnTo>
                  <a:lnTo>
                    <a:pt x="511" y="0"/>
                  </a:lnTo>
                  <a:lnTo>
                    <a:pt x="511" y="0"/>
                  </a:lnTo>
                  <a:close/>
                  <a:moveTo>
                    <a:pt x="554" y="0"/>
                  </a:moveTo>
                  <a:lnTo>
                    <a:pt x="578" y="0"/>
                  </a:lnTo>
                  <a:lnTo>
                    <a:pt x="578" y="0"/>
                  </a:lnTo>
                  <a:lnTo>
                    <a:pt x="579" y="1"/>
                  </a:lnTo>
                  <a:lnTo>
                    <a:pt x="579" y="1"/>
                  </a:lnTo>
                  <a:lnTo>
                    <a:pt x="579" y="2"/>
                  </a:lnTo>
                  <a:lnTo>
                    <a:pt x="579" y="2"/>
                  </a:lnTo>
                  <a:lnTo>
                    <a:pt x="579" y="3"/>
                  </a:lnTo>
                  <a:lnTo>
                    <a:pt x="578" y="3"/>
                  </a:lnTo>
                  <a:lnTo>
                    <a:pt x="578" y="3"/>
                  </a:lnTo>
                  <a:lnTo>
                    <a:pt x="554" y="3"/>
                  </a:lnTo>
                  <a:lnTo>
                    <a:pt x="552" y="3"/>
                  </a:lnTo>
                  <a:lnTo>
                    <a:pt x="551" y="3"/>
                  </a:lnTo>
                  <a:lnTo>
                    <a:pt x="551" y="2"/>
                  </a:lnTo>
                  <a:lnTo>
                    <a:pt x="551" y="2"/>
                  </a:lnTo>
                  <a:lnTo>
                    <a:pt x="551" y="1"/>
                  </a:lnTo>
                  <a:lnTo>
                    <a:pt x="551" y="1"/>
                  </a:lnTo>
                  <a:lnTo>
                    <a:pt x="552" y="0"/>
                  </a:lnTo>
                  <a:lnTo>
                    <a:pt x="554" y="0"/>
                  </a:lnTo>
                  <a:lnTo>
                    <a:pt x="554" y="0"/>
                  </a:lnTo>
                  <a:close/>
                  <a:moveTo>
                    <a:pt x="596" y="0"/>
                  </a:moveTo>
                  <a:lnTo>
                    <a:pt x="620" y="0"/>
                  </a:lnTo>
                  <a:lnTo>
                    <a:pt x="621" y="0"/>
                  </a:lnTo>
                  <a:lnTo>
                    <a:pt x="621" y="1"/>
                  </a:lnTo>
                  <a:lnTo>
                    <a:pt x="622" y="1"/>
                  </a:lnTo>
                  <a:lnTo>
                    <a:pt x="622" y="2"/>
                  </a:lnTo>
                  <a:lnTo>
                    <a:pt x="622" y="2"/>
                  </a:lnTo>
                  <a:lnTo>
                    <a:pt x="621" y="3"/>
                  </a:lnTo>
                  <a:lnTo>
                    <a:pt x="621" y="3"/>
                  </a:lnTo>
                  <a:lnTo>
                    <a:pt x="620" y="3"/>
                  </a:lnTo>
                  <a:lnTo>
                    <a:pt x="596" y="3"/>
                  </a:lnTo>
                  <a:lnTo>
                    <a:pt x="594" y="3"/>
                  </a:lnTo>
                  <a:lnTo>
                    <a:pt x="594" y="3"/>
                  </a:lnTo>
                  <a:lnTo>
                    <a:pt x="594" y="2"/>
                  </a:lnTo>
                  <a:lnTo>
                    <a:pt x="593" y="2"/>
                  </a:lnTo>
                  <a:lnTo>
                    <a:pt x="594" y="1"/>
                  </a:lnTo>
                  <a:lnTo>
                    <a:pt x="594" y="1"/>
                  </a:lnTo>
                  <a:lnTo>
                    <a:pt x="594" y="0"/>
                  </a:lnTo>
                  <a:lnTo>
                    <a:pt x="596" y="0"/>
                  </a:lnTo>
                  <a:lnTo>
                    <a:pt x="596" y="0"/>
                  </a:lnTo>
                  <a:close/>
                  <a:moveTo>
                    <a:pt x="637" y="0"/>
                  </a:moveTo>
                  <a:lnTo>
                    <a:pt x="662" y="0"/>
                  </a:lnTo>
                  <a:lnTo>
                    <a:pt x="663" y="0"/>
                  </a:lnTo>
                  <a:lnTo>
                    <a:pt x="664" y="1"/>
                  </a:lnTo>
                  <a:lnTo>
                    <a:pt x="664" y="1"/>
                  </a:lnTo>
                  <a:lnTo>
                    <a:pt x="664" y="2"/>
                  </a:lnTo>
                  <a:lnTo>
                    <a:pt x="664" y="2"/>
                  </a:lnTo>
                  <a:lnTo>
                    <a:pt x="664" y="3"/>
                  </a:lnTo>
                  <a:lnTo>
                    <a:pt x="663" y="3"/>
                  </a:lnTo>
                  <a:lnTo>
                    <a:pt x="662" y="3"/>
                  </a:lnTo>
                  <a:lnTo>
                    <a:pt x="637" y="3"/>
                  </a:lnTo>
                  <a:lnTo>
                    <a:pt x="637" y="3"/>
                  </a:lnTo>
                  <a:lnTo>
                    <a:pt x="636" y="3"/>
                  </a:lnTo>
                  <a:lnTo>
                    <a:pt x="636" y="2"/>
                  </a:lnTo>
                  <a:lnTo>
                    <a:pt x="636" y="2"/>
                  </a:lnTo>
                  <a:lnTo>
                    <a:pt x="636" y="1"/>
                  </a:lnTo>
                  <a:lnTo>
                    <a:pt x="636" y="1"/>
                  </a:lnTo>
                  <a:lnTo>
                    <a:pt x="637" y="0"/>
                  </a:lnTo>
                  <a:lnTo>
                    <a:pt x="637" y="0"/>
                  </a:lnTo>
                  <a:lnTo>
                    <a:pt x="637" y="0"/>
                  </a:lnTo>
                  <a:close/>
                  <a:moveTo>
                    <a:pt x="681" y="0"/>
                  </a:moveTo>
                  <a:lnTo>
                    <a:pt x="705" y="0"/>
                  </a:lnTo>
                  <a:lnTo>
                    <a:pt x="705" y="0"/>
                  </a:lnTo>
                  <a:lnTo>
                    <a:pt x="706" y="1"/>
                  </a:lnTo>
                  <a:lnTo>
                    <a:pt x="706" y="2"/>
                  </a:lnTo>
                  <a:lnTo>
                    <a:pt x="706" y="3"/>
                  </a:lnTo>
                  <a:lnTo>
                    <a:pt x="705" y="3"/>
                  </a:lnTo>
                  <a:lnTo>
                    <a:pt x="705" y="3"/>
                  </a:lnTo>
                  <a:lnTo>
                    <a:pt x="681" y="3"/>
                  </a:lnTo>
                  <a:lnTo>
                    <a:pt x="679" y="3"/>
                  </a:lnTo>
                  <a:lnTo>
                    <a:pt x="679" y="3"/>
                  </a:lnTo>
                  <a:lnTo>
                    <a:pt x="678" y="2"/>
                  </a:lnTo>
                  <a:lnTo>
                    <a:pt x="678" y="2"/>
                  </a:lnTo>
                  <a:lnTo>
                    <a:pt x="678" y="1"/>
                  </a:lnTo>
                  <a:lnTo>
                    <a:pt x="679" y="1"/>
                  </a:lnTo>
                  <a:lnTo>
                    <a:pt x="679" y="0"/>
                  </a:lnTo>
                  <a:lnTo>
                    <a:pt x="681" y="0"/>
                  </a:lnTo>
                  <a:lnTo>
                    <a:pt x="681" y="0"/>
                  </a:lnTo>
                  <a:close/>
                  <a:moveTo>
                    <a:pt x="723" y="0"/>
                  </a:moveTo>
                  <a:lnTo>
                    <a:pt x="747" y="0"/>
                  </a:lnTo>
                  <a:lnTo>
                    <a:pt x="748" y="0"/>
                  </a:lnTo>
                  <a:lnTo>
                    <a:pt x="748" y="1"/>
                  </a:lnTo>
                  <a:lnTo>
                    <a:pt x="749" y="1"/>
                  </a:lnTo>
                  <a:lnTo>
                    <a:pt x="749" y="2"/>
                  </a:lnTo>
                  <a:lnTo>
                    <a:pt x="749" y="2"/>
                  </a:lnTo>
                  <a:lnTo>
                    <a:pt x="748" y="3"/>
                  </a:lnTo>
                  <a:lnTo>
                    <a:pt x="748" y="3"/>
                  </a:lnTo>
                  <a:lnTo>
                    <a:pt x="747" y="3"/>
                  </a:lnTo>
                  <a:lnTo>
                    <a:pt x="723" y="3"/>
                  </a:lnTo>
                  <a:lnTo>
                    <a:pt x="723" y="3"/>
                  </a:lnTo>
                  <a:lnTo>
                    <a:pt x="721" y="3"/>
                  </a:lnTo>
                  <a:lnTo>
                    <a:pt x="721" y="2"/>
                  </a:lnTo>
                  <a:lnTo>
                    <a:pt x="721" y="1"/>
                  </a:lnTo>
                  <a:lnTo>
                    <a:pt x="723" y="0"/>
                  </a:lnTo>
                  <a:lnTo>
                    <a:pt x="723" y="0"/>
                  </a:lnTo>
                  <a:lnTo>
                    <a:pt x="723" y="0"/>
                  </a:lnTo>
                  <a:close/>
                  <a:moveTo>
                    <a:pt x="766" y="0"/>
                  </a:moveTo>
                  <a:lnTo>
                    <a:pt x="790" y="0"/>
                  </a:lnTo>
                  <a:lnTo>
                    <a:pt x="790" y="0"/>
                  </a:lnTo>
                  <a:lnTo>
                    <a:pt x="791" y="1"/>
                  </a:lnTo>
                  <a:lnTo>
                    <a:pt x="791" y="1"/>
                  </a:lnTo>
                  <a:lnTo>
                    <a:pt x="791" y="2"/>
                  </a:lnTo>
                  <a:lnTo>
                    <a:pt x="791" y="2"/>
                  </a:lnTo>
                  <a:lnTo>
                    <a:pt x="791" y="3"/>
                  </a:lnTo>
                  <a:lnTo>
                    <a:pt x="790" y="3"/>
                  </a:lnTo>
                  <a:lnTo>
                    <a:pt x="790" y="3"/>
                  </a:lnTo>
                  <a:lnTo>
                    <a:pt x="766" y="3"/>
                  </a:lnTo>
                  <a:lnTo>
                    <a:pt x="764" y="3"/>
                  </a:lnTo>
                  <a:lnTo>
                    <a:pt x="764" y="3"/>
                  </a:lnTo>
                  <a:lnTo>
                    <a:pt x="763" y="2"/>
                  </a:lnTo>
                  <a:lnTo>
                    <a:pt x="763" y="2"/>
                  </a:lnTo>
                  <a:lnTo>
                    <a:pt x="763" y="1"/>
                  </a:lnTo>
                  <a:lnTo>
                    <a:pt x="764" y="1"/>
                  </a:lnTo>
                  <a:lnTo>
                    <a:pt x="764" y="0"/>
                  </a:lnTo>
                  <a:lnTo>
                    <a:pt x="766" y="0"/>
                  </a:lnTo>
                  <a:lnTo>
                    <a:pt x="766" y="0"/>
                  </a:lnTo>
                  <a:close/>
                  <a:moveTo>
                    <a:pt x="808" y="0"/>
                  </a:moveTo>
                  <a:lnTo>
                    <a:pt x="832" y="0"/>
                  </a:lnTo>
                  <a:lnTo>
                    <a:pt x="833" y="0"/>
                  </a:lnTo>
                  <a:lnTo>
                    <a:pt x="833" y="1"/>
                  </a:lnTo>
                  <a:lnTo>
                    <a:pt x="834" y="1"/>
                  </a:lnTo>
                  <a:lnTo>
                    <a:pt x="834" y="2"/>
                  </a:lnTo>
                  <a:lnTo>
                    <a:pt x="834" y="2"/>
                  </a:lnTo>
                  <a:lnTo>
                    <a:pt x="833" y="3"/>
                  </a:lnTo>
                  <a:lnTo>
                    <a:pt x="833" y="3"/>
                  </a:lnTo>
                  <a:lnTo>
                    <a:pt x="832" y="3"/>
                  </a:lnTo>
                  <a:lnTo>
                    <a:pt x="808" y="3"/>
                  </a:lnTo>
                  <a:lnTo>
                    <a:pt x="806" y="3"/>
                  </a:lnTo>
                  <a:lnTo>
                    <a:pt x="806" y="3"/>
                  </a:lnTo>
                  <a:lnTo>
                    <a:pt x="806" y="2"/>
                  </a:lnTo>
                  <a:lnTo>
                    <a:pt x="805" y="2"/>
                  </a:lnTo>
                  <a:lnTo>
                    <a:pt x="806" y="1"/>
                  </a:lnTo>
                  <a:lnTo>
                    <a:pt x="806" y="1"/>
                  </a:lnTo>
                  <a:lnTo>
                    <a:pt x="806" y="0"/>
                  </a:lnTo>
                  <a:lnTo>
                    <a:pt x="808" y="0"/>
                  </a:lnTo>
                  <a:lnTo>
                    <a:pt x="808" y="0"/>
                  </a:lnTo>
                  <a:close/>
                  <a:moveTo>
                    <a:pt x="851" y="0"/>
                  </a:moveTo>
                  <a:lnTo>
                    <a:pt x="874" y="0"/>
                  </a:lnTo>
                  <a:lnTo>
                    <a:pt x="875" y="0"/>
                  </a:lnTo>
                  <a:lnTo>
                    <a:pt x="876" y="1"/>
                  </a:lnTo>
                  <a:lnTo>
                    <a:pt x="876" y="1"/>
                  </a:lnTo>
                  <a:lnTo>
                    <a:pt x="876" y="2"/>
                  </a:lnTo>
                  <a:lnTo>
                    <a:pt x="876" y="2"/>
                  </a:lnTo>
                  <a:lnTo>
                    <a:pt x="876" y="3"/>
                  </a:lnTo>
                  <a:lnTo>
                    <a:pt x="875" y="3"/>
                  </a:lnTo>
                  <a:lnTo>
                    <a:pt x="874" y="3"/>
                  </a:lnTo>
                  <a:lnTo>
                    <a:pt x="851" y="3"/>
                  </a:lnTo>
                  <a:lnTo>
                    <a:pt x="849" y="3"/>
                  </a:lnTo>
                  <a:lnTo>
                    <a:pt x="848" y="3"/>
                  </a:lnTo>
                  <a:lnTo>
                    <a:pt x="848" y="2"/>
                  </a:lnTo>
                  <a:lnTo>
                    <a:pt x="848" y="2"/>
                  </a:lnTo>
                  <a:lnTo>
                    <a:pt x="848" y="1"/>
                  </a:lnTo>
                  <a:lnTo>
                    <a:pt x="848" y="1"/>
                  </a:lnTo>
                  <a:lnTo>
                    <a:pt x="849" y="0"/>
                  </a:lnTo>
                  <a:lnTo>
                    <a:pt x="851" y="0"/>
                  </a:lnTo>
                  <a:lnTo>
                    <a:pt x="851" y="0"/>
                  </a:lnTo>
                  <a:close/>
                  <a:moveTo>
                    <a:pt x="893" y="0"/>
                  </a:moveTo>
                  <a:lnTo>
                    <a:pt x="917" y="0"/>
                  </a:lnTo>
                  <a:lnTo>
                    <a:pt x="918" y="0"/>
                  </a:lnTo>
                  <a:lnTo>
                    <a:pt x="918" y="1"/>
                  </a:lnTo>
                  <a:lnTo>
                    <a:pt x="918" y="1"/>
                  </a:lnTo>
                  <a:lnTo>
                    <a:pt x="919" y="2"/>
                  </a:lnTo>
                  <a:lnTo>
                    <a:pt x="918" y="2"/>
                  </a:lnTo>
                  <a:lnTo>
                    <a:pt x="918" y="3"/>
                  </a:lnTo>
                  <a:lnTo>
                    <a:pt x="918" y="3"/>
                  </a:lnTo>
                  <a:lnTo>
                    <a:pt x="917" y="3"/>
                  </a:lnTo>
                  <a:lnTo>
                    <a:pt x="893" y="3"/>
                  </a:lnTo>
                  <a:lnTo>
                    <a:pt x="891" y="3"/>
                  </a:lnTo>
                  <a:lnTo>
                    <a:pt x="891" y="3"/>
                  </a:lnTo>
                  <a:lnTo>
                    <a:pt x="890" y="2"/>
                  </a:lnTo>
                  <a:lnTo>
                    <a:pt x="890" y="2"/>
                  </a:lnTo>
                  <a:lnTo>
                    <a:pt x="890" y="1"/>
                  </a:lnTo>
                  <a:lnTo>
                    <a:pt x="891" y="1"/>
                  </a:lnTo>
                  <a:lnTo>
                    <a:pt x="891" y="0"/>
                  </a:lnTo>
                  <a:lnTo>
                    <a:pt x="893" y="0"/>
                  </a:lnTo>
                  <a:lnTo>
                    <a:pt x="893" y="0"/>
                  </a:lnTo>
                  <a:close/>
                  <a:moveTo>
                    <a:pt x="934" y="0"/>
                  </a:moveTo>
                  <a:lnTo>
                    <a:pt x="959" y="0"/>
                  </a:lnTo>
                  <a:lnTo>
                    <a:pt x="960" y="0"/>
                  </a:lnTo>
                  <a:lnTo>
                    <a:pt x="960" y="1"/>
                  </a:lnTo>
                  <a:lnTo>
                    <a:pt x="961" y="1"/>
                  </a:lnTo>
                  <a:lnTo>
                    <a:pt x="961" y="2"/>
                  </a:lnTo>
                  <a:lnTo>
                    <a:pt x="961" y="2"/>
                  </a:lnTo>
                  <a:lnTo>
                    <a:pt x="960" y="3"/>
                  </a:lnTo>
                  <a:lnTo>
                    <a:pt x="960" y="3"/>
                  </a:lnTo>
                  <a:lnTo>
                    <a:pt x="959" y="3"/>
                  </a:lnTo>
                  <a:lnTo>
                    <a:pt x="934" y="3"/>
                  </a:lnTo>
                  <a:lnTo>
                    <a:pt x="934" y="3"/>
                  </a:lnTo>
                  <a:lnTo>
                    <a:pt x="933" y="3"/>
                  </a:lnTo>
                  <a:lnTo>
                    <a:pt x="933" y="2"/>
                  </a:lnTo>
                  <a:lnTo>
                    <a:pt x="933" y="2"/>
                  </a:lnTo>
                  <a:lnTo>
                    <a:pt x="933" y="1"/>
                  </a:lnTo>
                  <a:lnTo>
                    <a:pt x="933" y="1"/>
                  </a:lnTo>
                  <a:lnTo>
                    <a:pt x="934" y="0"/>
                  </a:lnTo>
                  <a:lnTo>
                    <a:pt x="934" y="0"/>
                  </a:lnTo>
                  <a:lnTo>
                    <a:pt x="934" y="0"/>
                  </a:lnTo>
                  <a:close/>
                  <a:moveTo>
                    <a:pt x="978" y="0"/>
                  </a:moveTo>
                  <a:lnTo>
                    <a:pt x="1002" y="0"/>
                  </a:lnTo>
                  <a:lnTo>
                    <a:pt x="1002" y="0"/>
                  </a:lnTo>
                  <a:lnTo>
                    <a:pt x="1003" y="1"/>
                  </a:lnTo>
                  <a:lnTo>
                    <a:pt x="1003" y="1"/>
                  </a:lnTo>
                  <a:lnTo>
                    <a:pt x="1003" y="2"/>
                  </a:lnTo>
                  <a:lnTo>
                    <a:pt x="1003" y="2"/>
                  </a:lnTo>
                  <a:lnTo>
                    <a:pt x="1003" y="3"/>
                  </a:lnTo>
                  <a:lnTo>
                    <a:pt x="1002" y="3"/>
                  </a:lnTo>
                  <a:lnTo>
                    <a:pt x="1002" y="3"/>
                  </a:lnTo>
                  <a:lnTo>
                    <a:pt x="978" y="3"/>
                  </a:lnTo>
                  <a:lnTo>
                    <a:pt x="976" y="3"/>
                  </a:lnTo>
                  <a:lnTo>
                    <a:pt x="976" y="3"/>
                  </a:lnTo>
                  <a:lnTo>
                    <a:pt x="975" y="2"/>
                  </a:lnTo>
                  <a:lnTo>
                    <a:pt x="975" y="2"/>
                  </a:lnTo>
                  <a:lnTo>
                    <a:pt x="975" y="1"/>
                  </a:lnTo>
                  <a:lnTo>
                    <a:pt x="976" y="1"/>
                  </a:lnTo>
                  <a:lnTo>
                    <a:pt x="976" y="0"/>
                  </a:lnTo>
                  <a:lnTo>
                    <a:pt x="978" y="0"/>
                  </a:lnTo>
                  <a:lnTo>
                    <a:pt x="978" y="0"/>
                  </a:lnTo>
                  <a:close/>
                  <a:moveTo>
                    <a:pt x="1020" y="0"/>
                  </a:moveTo>
                  <a:lnTo>
                    <a:pt x="1044" y="0"/>
                  </a:lnTo>
                  <a:lnTo>
                    <a:pt x="1045" y="0"/>
                  </a:lnTo>
                  <a:lnTo>
                    <a:pt x="1045" y="1"/>
                  </a:lnTo>
                  <a:lnTo>
                    <a:pt x="1046" y="1"/>
                  </a:lnTo>
                  <a:lnTo>
                    <a:pt x="1046" y="2"/>
                  </a:lnTo>
                  <a:lnTo>
                    <a:pt x="1046" y="2"/>
                  </a:lnTo>
                  <a:lnTo>
                    <a:pt x="1045" y="3"/>
                  </a:lnTo>
                  <a:lnTo>
                    <a:pt x="1045" y="3"/>
                  </a:lnTo>
                  <a:lnTo>
                    <a:pt x="1044" y="3"/>
                  </a:lnTo>
                  <a:lnTo>
                    <a:pt x="1020" y="3"/>
                  </a:lnTo>
                  <a:lnTo>
                    <a:pt x="1018" y="3"/>
                  </a:lnTo>
                  <a:lnTo>
                    <a:pt x="1018" y="3"/>
                  </a:lnTo>
                  <a:lnTo>
                    <a:pt x="1018" y="2"/>
                  </a:lnTo>
                  <a:lnTo>
                    <a:pt x="1017" y="2"/>
                  </a:lnTo>
                  <a:lnTo>
                    <a:pt x="1018" y="1"/>
                  </a:lnTo>
                  <a:lnTo>
                    <a:pt x="1018" y="1"/>
                  </a:lnTo>
                  <a:lnTo>
                    <a:pt x="1018" y="0"/>
                  </a:lnTo>
                  <a:lnTo>
                    <a:pt x="1020" y="0"/>
                  </a:lnTo>
                  <a:lnTo>
                    <a:pt x="1020" y="0"/>
                  </a:lnTo>
                  <a:close/>
                  <a:moveTo>
                    <a:pt x="1055" y="3"/>
                  </a:moveTo>
                  <a:lnTo>
                    <a:pt x="1030" y="3"/>
                  </a:lnTo>
                  <a:lnTo>
                    <a:pt x="1029" y="3"/>
                  </a:lnTo>
                  <a:lnTo>
                    <a:pt x="1029" y="3"/>
                  </a:lnTo>
                  <a:lnTo>
                    <a:pt x="1028" y="2"/>
                  </a:lnTo>
                  <a:lnTo>
                    <a:pt x="1028" y="2"/>
                  </a:lnTo>
                  <a:lnTo>
                    <a:pt x="1028" y="1"/>
                  </a:lnTo>
                  <a:lnTo>
                    <a:pt x="1029" y="1"/>
                  </a:lnTo>
                  <a:lnTo>
                    <a:pt x="1029" y="0"/>
                  </a:lnTo>
                  <a:lnTo>
                    <a:pt x="1030" y="0"/>
                  </a:lnTo>
                  <a:lnTo>
                    <a:pt x="1055" y="0"/>
                  </a:lnTo>
                  <a:lnTo>
                    <a:pt x="1056" y="0"/>
                  </a:lnTo>
                  <a:lnTo>
                    <a:pt x="1056" y="1"/>
                  </a:lnTo>
                  <a:lnTo>
                    <a:pt x="1057" y="2"/>
                  </a:lnTo>
                  <a:lnTo>
                    <a:pt x="1056" y="3"/>
                  </a:lnTo>
                  <a:lnTo>
                    <a:pt x="1056" y="3"/>
                  </a:lnTo>
                  <a:lnTo>
                    <a:pt x="1055" y="3"/>
                  </a:lnTo>
                  <a:lnTo>
                    <a:pt x="1055" y="3"/>
                  </a:lnTo>
                  <a:close/>
                  <a:moveTo>
                    <a:pt x="1013" y="3"/>
                  </a:moveTo>
                  <a:lnTo>
                    <a:pt x="988" y="3"/>
                  </a:lnTo>
                  <a:lnTo>
                    <a:pt x="987" y="3"/>
                  </a:lnTo>
                  <a:lnTo>
                    <a:pt x="986" y="3"/>
                  </a:lnTo>
                  <a:lnTo>
                    <a:pt x="986" y="2"/>
                  </a:lnTo>
                  <a:lnTo>
                    <a:pt x="986" y="2"/>
                  </a:lnTo>
                  <a:lnTo>
                    <a:pt x="986" y="1"/>
                  </a:lnTo>
                  <a:lnTo>
                    <a:pt x="986" y="1"/>
                  </a:lnTo>
                  <a:lnTo>
                    <a:pt x="987" y="0"/>
                  </a:lnTo>
                  <a:lnTo>
                    <a:pt x="988" y="0"/>
                  </a:lnTo>
                  <a:lnTo>
                    <a:pt x="1013" y="0"/>
                  </a:lnTo>
                  <a:lnTo>
                    <a:pt x="1013" y="0"/>
                  </a:lnTo>
                  <a:lnTo>
                    <a:pt x="1014" y="1"/>
                  </a:lnTo>
                  <a:lnTo>
                    <a:pt x="1014" y="1"/>
                  </a:lnTo>
                  <a:lnTo>
                    <a:pt x="1014" y="2"/>
                  </a:lnTo>
                  <a:lnTo>
                    <a:pt x="1014" y="2"/>
                  </a:lnTo>
                  <a:lnTo>
                    <a:pt x="1014" y="3"/>
                  </a:lnTo>
                  <a:lnTo>
                    <a:pt x="1013" y="3"/>
                  </a:lnTo>
                  <a:lnTo>
                    <a:pt x="1013" y="3"/>
                  </a:lnTo>
                  <a:lnTo>
                    <a:pt x="1013" y="3"/>
                  </a:lnTo>
                  <a:close/>
                  <a:moveTo>
                    <a:pt x="970" y="3"/>
                  </a:moveTo>
                  <a:lnTo>
                    <a:pt x="945" y="3"/>
                  </a:lnTo>
                  <a:lnTo>
                    <a:pt x="945" y="3"/>
                  </a:lnTo>
                  <a:lnTo>
                    <a:pt x="944" y="3"/>
                  </a:lnTo>
                  <a:lnTo>
                    <a:pt x="944" y="2"/>
                  </a:lnTo>
                  <a:lnTo>
                    <a:pt x="944" y="2"/>
                  </a:lnTo>
                  <a:lnTo>
                    <a:pt x="944" y="1"/>
                  </a:lnTo>
                  <a:lnTo>
                    <a:pt x="944" y="1"/>
                  </a:lnTo>
                  <a:lnTo>
                    <a:pt x="945" y="0"/>
                  </a:lnTo>
                  <a:lnTo>
                    <a:pt x="945" y="0"/>
                  </a:lnTo>
                  <a:lnTo>
                    <a:pt x="970" y="0"/>
                  </a:lnTo>
                  <a:lnTo>
                    <a:pt x="971" y="0"/>
                  </a:lnTo>
                  <a:lnTo>
                    <a:pt x="971" y="1"/>
                  </a:lnTo>
                  <a:lnTo>
                    <a:pt x="972" y="1"/>
                  </a:lnTo>
                  <a:lnTo>
                    <a:pt x="972" y="2"/>
                  </a:lnTo>
                  <a:lnTo>
                    <a:pt x="972" y="2"/>
                  </a:lnTo>
                  <a:lnTo>
                    <a:pt x="971" y="3"/>
                  </a:lnTo>
                  <a:lnTo>
                    <a:pt x="971" y="3"/>
                  </a:lnTo>
                  <a:lnTo>
                    <a:pt x="970" y="3"/>
                  </a:lnTo>
                  <a:lnTo>
                    <a:pt x="970" y="3"/>
                  </a:lnTo>
                  <a:close/>
                  <a:moveTo>
                    <a:pt x="928" y="3"/>
                  </a:moveTo>
                  <a:lnTo>
                    <a:pt x="903" y="3"/>
                  </a:lnTo>
                  <a:lnTo>
                    <a:pt x="902" y="3"/>
                  </a:lnTo>
                  <a:lnTo>
                    <a:pt x="902" y="3"/>
                  </a:lnTo>
                  <a:lnTo>
                    <a:pt x="901" y="2"/>
                  </a:lnTo>
                  <a:lnTo>
                    <a:pt x="901" y="2"/>
                  </a:lnTo>
                  <a:lnTo>
                    <a:pt x="901" y="1"/>
                  </a:lnTo>
                  <a:lnTo>
                    <a:pt x="902" y="1"/>
                  </a:lnTo>
                  <a:lnTo>
                    <a:pt x="902" y="0"/>
                  </a:lnTo>
                  <a:lnTo>
                    <a:pt x="903" y="0"/>
                  </a:lnTo>
                  <a:lnTo>
                    <a:pt x="928" y="0"/>
                  </a:lnTo>
                  <a:lnTo>
                    <a:pt x="928" y="0"/>
                  </a:lnTo>
                  <a:lnTo>
                    <a:pt x="929" y="1"/>
                  </a:lnTo>
                  <a:lnTo>
                    <a:pt x="929" y="1"/>
                  </a:lnTo>
                  <a:lnTo>
                    <a:pt x="929" y="2"/>
                  </a:lnTo>
                  <a:lnTo>
                    <a:pt x="929" y="2"/>
                  </a:lnTo>
                  <a:lnTo>
                    <a:pt x="929" y="3"/>
                  </a:lnTo>
                  <a:lnTo>
                    <a:pt x="928" y="3"/>
                  </a:lnTo>
                  <a:lnTo>
                    <a:pt x="928" y="3"/>
                  </a:lnTo>
                  <a:lnTo>
                    <a:pt x="928" y="3"/>
                  </a:lnTo>
                  <a:close/>
                  <a:moveTo>
                    <a:pt x="885" y="3"/>
                  </a:moveTo>
                  <a:lnTo>
                    <a:pt x="860" y="3"/>
                  </a:lnTo>
                  <a:lnTo>
                    <a:pt x="860" y="3"/>
                  </a:lnTo>
                  <a:lnTo>
                    <a:pt x="859" y="3"/>
                  </a:lnTo>
                  <a:lnTo>
                    <a:pt x="859" y="2"/>
                  </a:lnTo>
                  <a:lnTo>
                    <a:pt x="859" y="2"/>
                  </a:lnTo>
                  <a:lnTo>
                    <a:pt x="859" y="1"/>
                  </a:lnTo>
                  <a:lnTo>
                    <a:pt x="859" y="1"/>
                  </a:lnTo>
                  <a:lnTo>
                    <a:pt x="860" y="0"/>
                  </a:lnTo>
                  <a:lnTo>
                    <a:pt x="860" y="0"/>
                  </a:lnTo>
                  <a:lnTo>
                    <a:pt x="885" y="0"/>
                  </a:lnTo>
                  <a:lnTo>
                    <a:pt x="886" y="0"/>
                  </a:lnTo>
                  <a:lnTo>
                    <a:pt x="886" y="1"/>
                  </a:lnTo>
                  <a:lnTo>
                    <a:pt x="887" y="1"/>
                  </a:lnTo>
                  <a:lnTo>
                    <a:pt x="887" y="2"/>
                  </a:lnTo>
                  <a:lnTo>
                    <a:pt x="887" y="2"/>
                  </a:lnTo>
                  <a:lnTo>
                    <a:pt x="886" y="3"/>
                  </a:lnTo>
                  <a:lnTo>
                    <a:pt x="886" y="3"/>
                  </a:lnTo>
                  <a:lnTo>
                    <a:pt x="885" y="3"/>
                  </a:lnTo>
                  <a:lnTo>
                    <a:pt x="885" y="3"/>
                  </a:lnTo>
                  <a:close/>
                  <a:moveTo>
                    <a:pt x="843" y="3"/>
                  </a:moveTo>
                  <a:lnTo>
                    <a:pt x="818" y="3"/>
                  </a:lnTo>
                  <a:lnTo>
                    <a:pt x="817" y="3"/>
                  </a:lnTo>
                  <a:lnTo>
                    <a:pt x="817" y="3"/>
                  </a:lnTo>
                  <a:lnTo>
                    <a:pt x="816" y="2"/>
                  </a:lnTo>
                  <a:lnTo>
                    <a:pt x="816" y="2"/>
                  </a:lnTo>
                  <a:lnTo>
                    <a:pt x="816" y="1"/>
                  </a:lnTo>
                  <a:lnTo>
                    <a:pt x="817" y="1"/>
                  </a:lnTo>
                  <a:lnTo>
                    <a:pt x="817" y="0"/>
                  </a:lnTo>
                  <a:lnTo>
                    <a:pt x="818" y="0"/>
                  </a:lnTo>
                  <a:lnTo>
                    <a:pt x="843" y="0"/>
                  </a:lnTo>
                  <a:lnTo>
                    <a:pt x="844" y="0"/>
                  </a:lnTo>
                  <a:lnTo>
                    <a:pt x="844" y="1"/>
                  </a:lnTo>
                  <a:lnTo>
                    <a:pt x="844" y="1"/>
                  </a:lnTo>
                  <a:lnTo>
                    <a:pt x="845" y="2"/>
                  </a:lnTo>
                  <a:lnTo>
                    <a:pt x="844" y="2"/>
                  </a:lnTo>
                  <a:lnTo>
                    <a:pt x="844" y="3"/>
                  </a:lnTo>
                  <a:lnTo>
                    <a:pt x="844" y="3"/>
                  </a:lnTo>
                  <a:lnTo>
                    <a:pt x="843" y="3"/>
                  </a:lnTo>
                  <a:lnTo>
                    <a:pt x="843" y="3"/>
                  </a:lnTo>
                  <a:close/>
                  <a:moveTo>
                    <a:pt x="801" y="3"/>
                  </a:moveTo>
                  <a:lnTo>
                    <a:pt x="776" y="3"/>
                  </a:lnTo>
                  <a:lnTo>
                    <a:pt x="775" y="3"/>
                  </a:lnTo>
                  <a:lnTo>
                    <a:pt x="774" y="3"/>
                  </a:lnTo>
                  <a:lnTo>
                    <a:pt x="774" y="2"/>
                  </a:lnTo>
                  <a:lnTo>
                    <a:pt x="774" y="2"/>
                  </a:lnTo>
                  <a:lnTo>
                    <a:pt x="774" y="1"/>
                  </a:lnTo>
                  <a:lnTo>
                    <a:pt x="774" y="1"/>
                  </a:lnTo>
                  <a:lnTo>
                    <a:pt x="775" y="0"/>
                  </a:lnTo>
                  <a:lnTo>
                    <a:pt x="776" y="0"/>
                  </a:lnTo>
                  <a:lnTo>
                    <a:pt x="801" y="0"/>
                  </a:lnTo>
                  <a:lnTo>
                    <a:pt x="801" y="0"/>
                  </a:lnTo>
                  <a:lnTo>
                    <a:pt x="802" y="1"/>
                  </a:lnTo>
                  <a:lnTo>
                    <a:pt x="802" y="1"/>
                  </a:lnTo>
                  <a:lnTo>
                    <a:pt x="802" y="2"/>
                  </a:lnTo>
                  <a:lnTo>
                    <a:pt x="802" y="2"/>
                  </a:lnTo>
                  <a:lnTo>
                    <a:pt x="802" y="3"/>
                  </a:lnTo>
                  <a:lnTo>
                    <a:pt x="801" y="3"/>
                  </a:lnTo>
                  <a:lnTo>
                    <a:pt x="801" y="3"/>
                  </a:lnTo>
                  <a:lnTo>
                    <a:pt x="801" y="3"/>
                  </a:lnTo>
                  <a:close/>
                  <a:moveTo>
                    <a:pt x="758" y="3"/>
                  </a:moveTo>
                  <a:lnTo>
                    <a:pt x="733" y="3"/>
                  </a:lnTo>
                  <a:lnTo>
                    <a:pt x="732" y="3"/>
                  </a:lnTo>
                  <a:lnTo>
                    <a:pt x="732" y="3"/>
                  </a:lnTo>
                  <a:lnTo>
                    <a:pt x="732" y="2"/>
                  </a:lnTo>
                  <a:lnTo>
                    <a:pt x="731" y="2"/>
                  </a:lnTo>
                  <a:lnTo>
                    <a:pt x="732" y="1"/>
                  </a:lnTo>
                  <a:lnTo>
                    <a:pt x="732" y="1"/>
                  </a:lnTo>
                  <a:lnTo>
                    <a:pt x="732" y="0"/>
                  </a:lnTo>
                  <a:lnTo>
                    <a:pt x="733" y="0"/>
                  </a:lnTo>
                  <a:lnTo>
                    <a:pt x="758" y="0"/>
                  </a:lnTo>
                  <a:lnTo>
                    <a:pt x="759" y="0"/>
                  </a:lnTo>
                  <a:lnTo>
                    <a:pt x="759" y="1"/>
                  </a:lnTo>
                  <a:lnTo>
                    <a:pt x="760" y="1"/>
                  </a:lnTo>
                  <a:lnTo>
                    <a:pt x="760" y="2"/>
                  </a:lnTo>
                  <a:lnTo>
                    <a:pt x="760" y="2"/>
                  </a:lnTo>
                  <a:lnTo>
                    <a:pt x="759" y="3"/>
                  </a:lnTo>
                  <a:lnTo>
                    <a:pt x="759" y="3"/>
                  </a:lnTo>
                  <a:lnTo>
                    <a:pt x="758" y="3"/>
                  </a:lnTo>
                  <a:lnTo>
                    <a:pt x="758" y="3"/>
                  </a:lnTo>
                  <a:close/>
                  <a:moveTo>
                    <a:pt x="716" y="3"/>
                  </a:moveTo>
                  <a:lnTo>
                    <a:pt x="691" y="3"/>
                  </a:lnTo>
                  <a:lnTo>
                    <a:pt x="690" y="3"/>
                  </a:lnTo>
                  <a:lnTo>
                    <a:pt x="690" y="3"/>
                  </a:lnTo>
                  <a:lnTo>
                    <a:pt x="689" y="2"/>
                  </a:lnTo>
                  <a:lnTo>
                    <a:pt x="689" y="2"/>
                  </a:lnTo>
                  <a:lnTo>
                    <a:pt x="689" y="1"/>
                  </a:lnTo>
                  <a:lnTo>
                    <a:pt x="690" y="1"/>
                  </a:lnTo>
                  <a:lnTo>
                    <a:pt x="690" y="0"/>
                  </a:lnTo>
                  <a:lnTo>
                    <a:pt x="691" y="0"/>
                  </a:lnTo>
                  <a:lnTo>
                    <a:pt x="716" y="0"/>
                  </a:lnTo>
                  <a:lnTo>
                    <a:pt x="716" y="0"/>
                  </a:lnTo>
                  <a:lnTo>
                    <a:pt x="717" y="1"/>
                  </a:lnTo>
                  <a:lnTo>
                    <a:pt x="717" y="1"/>
                  </a:lnTo>
                  <a:lnTo>
                    <a:pt x="717" y="2"/>
                  </a:lnTo>
                  <a:lnTo>
                    <a:pt x="717" y="2"/>
                  </a:lnTo>
                  <a:lnTo>
                    <a:pt x="717" y="3"/>
                  </a:lnTo>
                  <a:lnTo>
                    <a:pt x="716" y="3"/>
                  </a:lnTo>
                  <a:lnTo>
                    <a:pt x="716" y="3"/>
                  </a:lnTo>
                  <a:lnTo>
                    <a:pt x="716" y="3"/>
                  </a:lnTo>
                  <a:close/>
                  <a:moveTo>
                    <a:pt x="673" y="3"/>
                  </a:moveTo>
                  <a:lnTo>
                    <a:pt x="648" y="3"/>
                  </a:lnTo>
                  <a:lnTo>
                    <a:pt x="648" y="3"/>
                  </a:lnTo>
                  <a:lnTo>
                    <a:pt x="647" y="3"/>
                  </a:lnTo>
                  <a:lnTo>
                    <a:pt x="647" y="2"/>
                  </a:lnTo>
                  <a:lnTo>
                    <a:pt x="647" y="2"/>
                  </a:lnTo>
                  <a:lnTo>
                    <a:pt x="647" y="1"/>
                  </a:lnTo>
                  <a:lnTo>
                    <a:pt x="647" y="1"/>
                  </a:lnTo>
                  <a:lnTo>
                    <a:pt x="648" y="0"/>
                  </a:lnTo>
                  <a:lnTo>
                    <a:pt x="648" y="0"/>
                  </a:lnTo>
                  <a:lnTo>
                    <a:pt x="673" y="0"/>
                  </a:lnTo>
                  <a:lnTo>
                    <a:pt x="674" y="0"/>
                  </a:lnTo>
                  <a:lnTo>
                    <a:pt x="674" y="1"/>
                  </a:lnTo>
                  <a:lnTo>
                    <a:pt x="675" y="1"/>
                  </a:lnTo>
                  <a:lnTo>
                    <a:pt x="675" y="2"/>
                  </a:lnTo>
                  <a:lnTo>
                    <a:pt x="675" y="2"/>
                  </a:lnTo>
                  <a:lnTo>
                    <a:pt x="674" y="3"/>
                  </a:lnTo>
                  <a:lnTo>
                    <a:pt x="674" y="3"/>
                  </a:lnTo>
                  <a:lnTo>
                    <a:pt x="673" y="3"/>
                  </a:lnTo>
                  <a:lnTo>
                    <a:pt x="673" y="3"/>
                  </a:lnTo>
                  <a:close/>
                  <a:moveTo>
                    <a:pt x="631" y="3"/>
                  </a:moveTo>
                  <a:lnTo>
                    <a:pt x="606" y="3"/>
                  </a:lnTo>
                  <a:lnTo>
                    <a:pt x="605" y="3"/>
                  </a:lnTo>
                  <a:lnTo>
                    <a:pt x="605" y="3"/>
                  </a:lnTo>
                  <a:lnTo>
                    <a:pt x="604" y="2"/>
                  </a:lnTo>
                  <a:lnTo>
                    <a:pt x="605" y="1"/>
                  </a:lnTo>
                  <a:lnTo>
                    <a:pt x="605" y="0"/>
                  </a:lnTo>
                  <a:lnTo>
                    <a:pt x="606" y="0"/>
                  </a:lnTo>
                  <a:lnTo>
                    <a:pt x="631" y="0"/>
                  </a:lnTo>
                  <a:lnTo>
                    <a:pt x="632" y="0"/>
                  </a:lnTo>
                  <a:lnTo>
                    <a:pt x="632" y="1"/>
                  </a:lnTo>
                  <a:lnTo>
                    <a:pt x="632" y="1"/>
                  </a:lnTo>
                  <a:lnTo>
                    <a:pt x="633" y="2"/>
                  </a:lnTo>
                  <a:lnTo>
                    <a:pt x="632" y="2"/>
                  </a:lnTo>
                  <a:lnTo>
                    <a:pt x="632" y="3"/>
                  </a:lnTo>
                  <a:lnTo>
                    <a:pt x="632" y="3"/>
                  </a:lnTo>
                  <a:lnTo>
                    <a:pt x="631" y="3"/>
                  </a:lnTo>
                  <a:lnTo>
                    <a:pt x="631" y="3"/>
                  </a:lnTo>
                  <a:close/>
                  <a:moveTo>
                    <a:pt x="588" y="3"/>
                  </a:moveTo>
                  <a:lnTo>
                    <a:pt x="563" y="3"/>
                  </a:lnTo>
                  <a:lnTo>
                    <a:pt x="563" y="3"/>
                  </a:lnTo>
                  <a:lnTo>
                    <a:pt x="562" y="3"/>
                  </a:lnTo>
                  <a:lnTo>
                    <a:pt x="562" y="2"/>
                  </a:lnTo>
                  <a:lnTo>
                    <a:pt x="562" y="2"/>
                  </a:lnTo>
                  <a:lnTo>
                    <a:pt x="562" y="1"/>
                  </a:lnTo>
                  <a:lnTo>
                    <a:pt x="562" y="1"/>
                  </a:lnTo>
                  <a:lnTo>
                    <a:pt x="563" y="0"/>
                  </a:lnTo>
                  <a:lnTo>
                    <a:pt x="563" y="0"/>
                  </a:lnTo>
                  <a:lnTo>
                    <a:pt x="588" y="0"/>
                  </a:lnTo>
                  <a:lnTo>
                    <a:pt x="589" y="0"/>
                  </a:lnTo>
                  <a:lnTo>
                    <a:pt x="590" y="1"/>
                  </a:lnTo>
                  <a:lnTo>
                    <a:pt x="590" y="2"/>
                  </a:lnTo>
                  <a:lnTo>
                    <a:pt x="590" y="3"/>
                  </a:lnTo>
                  <a:lnTo>
                    <a:pt x="589" y="3"/>
                  </a:lnTo>
                  <a:lnTo>
                    <a:pt x="588" y="3"/>
                  </a:lnTo>
                  <a:lnTo>
                    <a:pt x="588" y="3"/>
                  </a:lnTo>
                  <a:close/>
                  <a:moveTo>
                    <a:pt x="546" y="3"/>
                  </a:moveTo>
                  <a:lnTo>
                    <a:pt x="521" y="3"/>
                  </a:lnTo>
                  <a:lnTo>
                    <a:pt x="520" y="3"/>
                  </a:lnTo>
                  <a:lnTo>
                    <a:pt x="520" y="3"/>
                  </a:lnTo>
                  <a:lnTo>
                    <a:pt x="520" y="2"/>
                  </a:lnTo>
                  <a:lnTo>
                    <a:pt x="519" y="2"/>
                  </a:lnTo>
                  <a:lnTo>
                    <a:pt x="520" y="1"/>
                  </a:lnTo>
                  <a:lnTo>
                    <a:pt x="520" y="1"/>
                  </a:lnTo>
                  <a:lnTo>
                    <a:pt x="520" y="0"/>
                  </a:lnTo>
                  <a:lnTo>
                    <a:pt x="521" y="0"/>
                  </a:lnTo>
                  <a:lnTo>
                    <a:pt x="546" y="0"/>
                  </a:lnTo>
                  <a:lnTo>
                    <a:pt x="547" y="0"/>
                  </a:lnTo>
                  <a:lnTo>
                    <a:pt x="547" y="1"/>
                  </a:lnTo>
                  <a:lnTo>
                    <a:pt x="548" y="1"/>
                  </a:lnTo>
                  <a:lnTo>
                    <a:pt x="548" y="2"/>
                  </a:lnTo>
                  <a:lnTo>
                    <a:pt x="548" y="2"/>
                  </a:lnTo>
                  <a:lnTo>
                    <a:pt x="547" y="3"/>
                  </a:lnTo>
                  <a:lnTo>
                    <a:pt x="547" y="3"/>
                  </a:lnTo>
                  <a:lnTo>
                    <a:pt x="546" y="3"/>
                  </a:lnTo>
                  <a:lnTo>
                    <a:pt x="546" y="3"/>
                  </a:lnTo>
                  <a:close/>
                  <a:moveTo>
                    <a:pt x="504" y="3"/>
                  </a:moveTo>
                  <a:lnTo>
                    <a:pt x="479" y="3"/>
                  </a:lnTo>
                  <a:lnTo>
                    <a:pt x="478" y="3"/>
                  </a:lnTo>
                  <a:lnTo>
                    <a:pt x="478" y="3"/>
                  </a:lnTo>
                  <a:lnTo>
                    <a:pt x="477" y="2"/>
                  </a:lnTo>
                  <a:lnTo>
                    <a:pt x="477" y="2"/>
                  </a:lnTo>
                  <a:lnTo>
                    <a:pt x="477" y="1"/>
                  </a:lnTo>
                  <a:lnTo>
                    <a:pt x="478" y="1"/>
                  </a:lnTo>
                  <a:lnTo>
                    <a:pt x="478" y="0"/>
                  </a:lnTo>
                  <a:lnTo>
                    <a:pt x="479" y="0"/>
                  </a:lnTo>
                  <a:lnTo>
                    <a:pt x="504" y="0"/>
                  </a:lnTo>
                  <a:lnTo>
                    <a:pt x="504" y="0"/>
                  </a:lnTo>
                  <a:lnTo>
                    <a:pt x="505" y="1"/>
                  </a:lnTo>
                  <a:lnTo>
                    <a:pt x="505" y="1"/>
                  </a:lnTo>
                  <a:lnTo>
                    <a:pt x="505" y="2"/>
                  </a:lnTo>
                  <a:lnTo>
                    <a:pt x="505" y="2"/>
                  </a:lnTo>
                  <a:lnTo>
                    <a:pt x="505" y="3"/>
                  </a:lnTo>
                  <a:lnTo>
                    <a:pt x="504" y="3"/>
                  </a:lnTo>
                  <a:lnTo>
                    <a:pt x="504" y="3"/>
                  </a:lnTo>
                  <a:lnTo>
                    <a:pt x="504" y="3"/>
                  </a:lnTo>
                  <a:close/>
                  <a:moveTo>
                    <a:pt x="461" y="3"/>
                  </a:moveTo>
                  <a:lnTo>
                    <a:pt x="436" y="3"/>
                  </a:lnTo>
                  <a:lnTo>
                    <a:pt x="436" y="3"/>
                  </a:lnTo>
                  <a:lnTo>
                    <a:pt x="435" y="3"/>
                  </a:lnTo>
                  <a:lnTo>
                    <a:pt x="435" y="2"/>
                  </a:lnTo>
                  <a:lnTo>
                    <a:pt x="435" y="2"/>
                  </a:lnTo>
                  <a:lnTo>
                    <a:pt x="435" y="1"/>
                  </a:lnTo>
                  <a:lnTo>
                    <a:pt x="435" y="1"/>
                  </a:lnTo>
                  <a:lnTo>
                    <a:pt x="436" y="0"/>
                  </a:lnTo>
                  <a:lnTo>
                    <a:pt x="436" y="0"/>
                  </a:lnTo>
                  <a:lnTo>
                    <a:pt x="461" y="0"/>
                  </a:lnTo>
                  <a:lnTo>
                    <a:pt x="462" y="0"/>
                  </a:lnTo>
                  <a:lnTo>
                    <a:pt x="462" y="1"/>
                  </a:lnTo>
                  <a:lnTo>
                    <a:pt x="463" y="1"/>
                  </a:lnTo>
                  <a:lnTo>
                    <a:pt x="463" y="2"/>
                  </a:lnTo>
                  <a:lnTo>
                    <a:pt x="463" y="2"/>
                  </a:lnTo>
                  <a:lnTo>
                    <a:pt x="462" y="3"/>
                  </a:lnTo>
                  <a:lnTo>
                    <a:pt x="462" y="3"/>
                  </a:lnTo>
                  <a:lnTo>
                    <a:pt x="461" y="3"/>
                  </a:lnTo>
                  <a:lnTo>
                    <a:pt x="461" y="3"/>
                  </a:lnTo>
                  <a:close/>
                  <a:moveTo>
                    <a:pt x="419" y="3"/>
                  </a:moveTo>
                  <a:lnTo>
                    <a:pt x="394" y="3"/>
                  </a:lnTo>
                  <a:lnTo>
                    <a:pt x="393" y="3"/>
                  </a:lnTo>
                  <a:lnTo>
                    <a:pt x="393" y="3"/>
                  </a:lnTo>
                  <a:lnTo>
                    <a:pt x="392" y="2"/>
                  </a:lnTo>
                  <a:lnTo>
                    <a:pt x="392" y="2"/>
                  </a:lnTo>
                  <a:lnTo>
                    <a:pt x="392" y="1"/>
                  </a:lnTo>
                  <a:lnTo>
                    <a:pt x="393" y="1"/>
                  </a:lnTo>
                  <a:lnTo>
                    <a:pt x="393" y="0"/>
                  </a:lnTo>
                  <a:lnTo>
                    <a:pt x="394" y="0"/>
                  </a:lnTo>
                  <a:lnTo>
                    <a:pt x="419" y="0"/>
                  </a:lnTo>
                  <a:lnTo>
                    <a:pt x="419" y="0"/>
                  </a:lnTo>
                  <a:lnTo>
                    <a:pt x="420" y="1"/>
                  </a:lnTo>
                  <a:lnTo>
                    <a:pt x="420" y="2"/>
                  </a:lnTo>
                  <a:lnTo>
                    <a:pt x="420" y="3"/>
                  </a:lnTo>
                  <a:lnTo>
                    <a:pt x="419" y="3"/>
                  </a:lnTo>
                  <a:lnTo>
                    <a:pt x="419" y="3"/>
                  </a:lnTo>
                  <a:lnTo>
                    <a:pt x="419" y="3"/>
                  </a:lnTo>
                  <a:close/>
                  <a:moveTo>
                    <a:pt x="376" y="3"/>
                  </a:moveTo>
                  <a:lnTo>
                    <a:pt x="351" y="3"/>
                  </a:lnTo>
                  <a:lnTo>
                    <a:pt x="351" y="3"/>
                  </a:lnTo>
                  <a:lnTo>
                    <a:pt x="350" y="3"/>
                  </a:lnTo>
                  <a:lnTo>
                    <a:pt x="350" y="2"/>
                  </a:lnTo>
                  <a:lnTo>
                    <a:pt x="350" y="2"/>
                  </a:lnTo>
                  <a:lnTo>
                    <a:pt x="350" y="1"/>
                  </a:lnTo>
                  <a:lnTo>
                    <a:pt x="350" y="1"/>
                  </a:lnTo>
                  <a:lnTo>
                    <a:pt x="351" y="0"/>
                  </a:lnTo>
                  <a:lnTo>
                    <a:pt x="351" y="0"/>
                  </a:lnTo>
                  <a:lnTo>
                    <a:pt x="376" y="0"/>
                  </a:lnTo>
                  <a:lnTo>
                    <a:pt x="377" y="0"/>
                  </a:lnTo>
                  <a:lnTo>
                    <a:pt x="378" y="1"/>
                  </a:lnTo>
                  <a:lnTo>
                    <a:pt x="378" y="1"/>
                  </a:lnTo>
                  <a:lnTo>
                    <a:pt x="378" y="2"/>
                  </a:lnTo>
                  <a:lnTo>
                    <a:pt x="378" y="2"/>
                  </a:lnTo>
                  <a:lnTo>
                    <a:pt x="378" y="3"/>
                  </a:lnTo>
                  <a:lnTo>
                    <a:pt x="377" y="3"/>
                  </a:lnTo>
                  <a:lnTo>
                    <a:pt x="376" y="3"/>
                  </a:lnTo>
                  <a:lnTo>
                    <a:pt x="376" y="3"/>
                  </a:lnTo>
                  <a:close/>
                  <a:moveTo>
                    <a:pt x="334" y="3"/>
                  </a:moveTo>
                  <a:lnTo>
                    <a:pt x="309" y="3"/>
                  </a:lnTo>
                  <a:lnTo>
                    <a:pt x="308" y="3"/>
                  </a:lnTo>
                  <a:lnTo>
                    <a:pt x="308" y="3"/>
                  </a:lnTo>
                  <a:lnTo>
                    <a:pt x="308" y="2"/>
                  </a:lnTo>
                  <a:lnTo>
                    <a:pt x="307" y="2"/>
                  </a:lnTo>
                  <a:lnTo>
                    <a:pt x="308" y="1"/>
                  </a:lnTo>
                  <a:lnTo>
                    <a:pt x="308" y="1"/>
                  </a:lnTo>
                  <a:lnTo>
                    <a:pt x="308" y="0"/>
                  </a:lnTo>
                  <a:lnTo>
                    <a:pt x="309" y="0"/>
                  </a:lnTo>
                  <a:lnTo>
                    <a:pt x="334" y="0"/>
                  </a:lnTo>
                  <a:lnTo>
                    <a:pt x="335" y="0"/>
                  </a:lnTo>
                  <a:lnTo>
                    <a:pt x="335" y="1"/>
                  </a:lnTo>
                  <a:lnTo>
                    <a:pt x="336" y="1"/>
                  </a:lnTo>
                  <a:lnTo>
                    <a:pt x="336" y="2"/>
                  </a:lnTo>
                  <a:lnTo>
                    <a:pt x="336" y="2"/>
                  </a:lnTo>
                  <a:lnTo>
                    <a:pt x="335" y="3"/>
                  </a:lnTo>
                  <a:lnTo>
                    <a:pt x="335" y="3"/>
                  </a:lnTo>
                  <a:lnTo>
                    <a:pt x="334" y="3"/>
                  </a:lnTo>
                  <a:lnTo>
                    <a:pt x="334" y="3"/>
                  </a:lnTo>
                  <a:close/>
                  <a:moveTo>
                    <a:pt x="292" y="3"/>
                  </a:moveTo>
                  <a:lnTo>
                    <a:pt x="267" y="3"/>
                  </a:lnTo>
                  <a:lnTo>
                    <a:pt x="266" y="3"/>
                  </a:lnTo>
                  <a:lnTo>
                    <a:pt x="265" y="3"/>
                  </a:lnTo>
                  <a:lnTo>
                    <a:pt x="265" y="2"/>
                  </a:lnTo>
                  <a:lnTo>
                    <a:pt x="265" y="2"/>
                  </a:lnTo>
                  <a:lnTo>
                    <a:pt x="265" y="1"/>
                  </a:lnTo>
                  <a:lnTo>
                    <a:pt x="265" y="1"/>
                  </a:lnTo>
                  <a:lnTo>
                    <a:pt x="266" y="0"/>
                  </a:lnTo>
                  <a:lnTo>
                    <a:pt x="267" y="0"/>
                  </a:lnTo>
                  <a:lnTo>
                    <a:pt x="292" y="0"/>
                  </a:lnTo>
                  <a:lnTo>
                    <a:pt x="292" y="0"/>
                  </a:lnTo>
                  <a:lnTo>
                    <a:pt x="293" y="1"/>
                  </a:lnTo>
                  <a:lnTo>
                    <a:pt x="293" y="1"/>
                  </a:lnTo>
                  <a:lnTo>
                    <a:pt x="293" y="2"/>
                  </a:lnTo>
                  <a:lnTo>
                    <a:pt x="293" y="2"/>
                  </a:lnTo>
                  <a:lnTo>
                    <a:pt x="293" y="3"/>
                  </a:lnTo>
                  <a:lnTo>
                    <a:pt x="292" y="3"/>
                  </a:lnTo>
                  <a:lnTo>
                    <a:pt x="292" y="3"/>
                  </a:lnTo>
                  <a:lnTo>
                    <a:pt x="292" y="3"/>
                  </a:lnTo>
                  <a:close/>
                  <a:moveTo>
                    <a:pt x="249" y="3"/>
                  </a:moveTo>
                  <a:lnTo>
                    <a:pt x="224" y="3"/>
                  </a:lnTo>
                  <a:lnTo>
                    <a:pt x="224" y="3"/>
                  </a:lnTo>
                  <a:lnTo>
                    <a:pt x="223" y="3"/>
                  </a:lnTo>
                  <a:lnTo>
                    <a:pt x="223" y="2"/>
                  </a:lnTo>
                  <a:lnTo>
                    <a:pt x="223" y="2"/>
                  </a:lnTo>
                  <a:lnTo>
                    <a:pt x="223" y="1"/>
                  </a:lnTo>
                  <a:lnTo>
                    <a:pt x="223" y="1"/>
                  </a:lnTo>
                  <a:lnTo>
                    <a:pt x="224" y="0"/>
                  </a:lnTo>
                  <a:lnTo>
                    <a:pt x="224" y="0"/>
                  </a:lnTo>
                  <a:lnTo>
                    <a:pt x="249" y="0"/>
                  </a:lnTo>
                  <a:lnTo>
                    <a:pt x="250" y="0"/>
                  </a:lnTo>
                  <a:lnTo>
                    <a:pt x="250" y="1"/>
                  </a:lnTo>
                  <a:lnTo>
                    <a:pt x="251" y="1"/>
                  </a:lnTo>
                  <a:lnTo>
                    <a:pt x="251" y="2"/>
                  </a:lnTo>
                  <a:lnTo>
                    <a:pt x="251" y="2"/>
                  </a:lnTo>
                  <a:lnTo>
                    <a:pt x="250" y="3"/>
                  </a:lnTo>
                  <a:lnTo>
                    <a:pt x="250" y="3"/>
                  </a:lnTo>
                  <a:lnTo>
                    <a:pt x="249" y="3"/>
                  </a:lnTo>
                  <a:lnTo>
                    <a:pt x="249" y="3"/>
                  </a:lnTo>
                  <a:close/>
                  <a:moveTo>
                    <a:pt x="207" y="3"/>
                  </a:moveTo>
                  <a:lnTo>
                    <a:pt x="182" y="3"/>
                  </a:lnTo>
                  <a:lnTo>
                    <a:pt x="181" y="3"/>
                  </a:lnTo>
                  <a:lnTo>
                    <a:pt x="181" y="3"/>
                  </a:lnTo>
                  <a:lnTo>
                    <a:pt x="180" y="2"/>
                  </a:lnTo>
                  <a:lnTo>
                    <a:pt x="180" y="2"/>
                  </a:lnTo>
                  <a:lnTo>
                    <a:pt x="180" y="1"/>
                  </a:lnTo>
                  <a:lnTo>
                    <a:pt x="181" y="1"/>
                  </a:lnTo>
                  <a:lnTo>
                    <a:pt x="181" y="0"/>
                  </a:lnTo>
                  <a:lnTo>
                    <a:pt x="182" y="0"/>
                  </a:lnTo>
                  <a:lnTo>
                    <a:pt x="207" y="0"/>
                  </a:lnTo>
                  <a:lnTo>
                    <a:pt x="207" y="0"/>
                  </a:lnTo>
                  <a:lnTo>
                    <a:pt x="208" y="1"/>
                  </a:lnTo>
                  <a:lnTo>
                    <a:pt x="208" y="1"/>
                  </a:lnTo>
                  <a:lnTo>
                    <a:pt x="208" y="2"/>
                  </a:lnTo>
                  <a:lnTo>
                    <a:pt x="208" y="2"/>
                  </a:lnTo>
                  <a:lnTo>
                    <a:pt x="208" y="3"/>
                  </a:lnTo>
                  <a:lnTo>
                    <a:pt x="207" y="3"/>
                  </a:lnTo>
                  <a:lnTo>
                    <a:pt x="207" y="3"/>
                  </a:lnTo>
                  <a:lnTo>
                    <a:pt x="207" y="3"/>
                  </a:lnTo>
                  <a:close/>
                  <a:moveTo>
                    <a:pt x="164" y="3"/>
                  </a:moveTo>
                  <a:lnTo>
                    <a:pt x="139" y="3"/>
                  </a:lnTo>
                  <a:lnTo>
                    <a:pt x="139" y="3"/>
                  </a:lnTo>
                  <a:lnTo>
                    <a:pt x="138" y="3"/>
                  </a:lnTo>
                  <a:lnTo>
                    <a:pt x="138" y="2"/>
                  </a:lnTo>
                  <a:lnTo>
                    <a:pt x="138" y="1"/>
                  </a:lnTo>
                  <a:lnTo>
                    <a:pt x="139" y="0"/>
                  </a:lnTo>
                  <a:lnTo>
                    <a:pt x="139" y="0"/>
                  </a:lnTo>
                  <a:lnTo>
                    <a:pt x="164" y="0"/>
                  </a:lnTo>
                  <a:lnTo>
                    <a:pt x="165" y="0"/>
                  </a:lnTo>
                  <a:lnTo>
                    <a:pt x="166" y="1"/>
                  </a:lnTo>
                  <a:lnTo>
                    <a:pt x="166" y="1"/>
                  </a:lnTo>
                  <a:lnTo>
                    <a:pt x="166" y="2"/>
                  </a:lnTo>
                  <a:lnTo>
                    <a:pt x="166" y="2"/>
                  </a:lnTo>
                  <a:lnTo>
                    <a:pt x="166" y="3"/>
                  </a:lnTo>
                  <a:lnTo>
                    <a:pt x="165" y="3"/>
                  </a:lnTo>
                  <a:lnTo>
                    <a:pt x="164" y="3"/>
                  </a:lnTo>
                  <a:lnTo>
                    <a:pt x="164" y="3"/>
                  </a:lnTo>
                  <a:close/>
                  <a:moveTo>
                    <a:pt x="122" y="3"/>
                  </a:moveTo>
                  <a:lnTo>
                    <a:pt x="97" y="3"/>
                  </a:lnTo>
                  <a:lnTo>
                    <a:pt x="96" y="3"/>
                  </a:lnTo>
                  <a:lnTo>
                    <a:pt x="96" y="3"/>
                  </a:lnTo>
                  <a:lnTo>
                    <a:pt x="95" y="2"/>
                  </a:lnTo>
                  <a:lnTo>
                    <a:pt x="95" y="2"/>
                  </a:lnTo>
                  <a:lnTo>
                    <a:pt x="95" y="1"/>
                  </a:lnTo>
                  <a:lnTo>
                    <a:pt x="96" y="1"/>
                  </a:lnTo>
                  <a:lnTo>
                    <a:pt x="96" y="0"/>
                  </a:lnTo>
                  <a:lnTo>
                    <a:pt x="97" y="0"/>
                  </a:lnTo>
                  <a:lnTo>
                    <a:pt x="122" y="0"/>
                  </a:lnTo>
                  <a:lnTo>
                    <a:pt x="123" y="0"/>
                  </a:lnTo>
                  <a:lnTo>
                    <a:pt x="123" y="1"/>
                  </a:lnTo>
                  <a:lnTo>
                    <a:pt x="124" y="1"/>
                  </a:lnTo>
                  <a:lnTo>
                    <a:pt x="124" y="2"/>
                  </a:lnTo>
                  <a:lnTo>
                    <a:pt x="124" y="2"/>
                  </a:lnTo>
                  <a:lnTo>
                    <a:pt x="123" y="3"/>
                  </a:lnTo>
                  <a:lnTo>
                    <a:pt x="123" y="3"/>
                  </a:lnTo>
                  <a:lnTo>
                    <a:pt x="122" y="3"/>
                  </a:lnTo>
                  <a:lnTo>
                    <a:pt x="122" y="3"/>
                  </a:lnTo>
                  <a:close/>
                  <a:moveTo>
                    <a:pt x="80" y="3"/>
                  </a:moveTo>
                  <a:lnTo>
                    <a:pt x="55" y="3"/>
                  </a:lnTo>
                  <a:lnTo>
                    <a:pt x="54" y="3"/>
                  </a:lnTo>
                  <a:lnTo>
                    <a:pt x="53" y="3"/>
                  </a:lnTo>
                  <a:lnTo>
                    <a:pt x="53" y="2"/>
                  </a:lnTo>
                  <a:lnTo>
                    <a:pt x="53" y="2"/>
                  </a:lnTo>
                  <a:lnTo>
                    <a:pt x="53" y="1"/>
                  </a:lnTo>
                  <a:lnTo>
                    <a:pt x="53" y="1"/>
                  </a:lnTo>
                  <a:lnTo>
                    <a:pt x="54" y="0"/>
                  </a:lnTo>
                  <a:lnTo>
                    <a:pt x="55" y="0"/>
                  </a:lnTo>
                  <a:lnTo>
                    <a:pt x="80" y="0"/>
                  </a:lnTo>
                  <a:lnTo>
                    <a:pt x="80" y="0"/>
                  </a:lnTo>
                  <a:lnTo>
                    <a:pt x="81" y="1"/>
                  </a:lnTo>
                  <a:lnTo>
                    <a:pt x="81" y="1"/>
                  </a:lnTo>
                  <a:lnTo>
                    <a:pt x="81" y="2"/>
                  </a:lnTo>
                  <a:lnTo>
                    <a:pt x="81" y="2"/>
                  </a:lnTo>
                  <a:lnTo>
                    <a:pt x="81" y="3"/>
                  </a:lnTo>
                  <a:lnTo>
                    <a:pt x="80" y="3"/>
                  </a:lnTo>
                  <a:lnTo>
                    <a:pt x="80" y="3"/>
                  </a:lnTo>
                  <a:lnTo>
                    <a:pt x="80" y="3"/>
                  </a:lnTo>
                  <a:close/>
                  <a:moveTo>
                    <a:pt x="37" y="3"/>
                  </a:moveTo>
                  <a:lnTo>
                    <a:pt x="12" y="3"/>
                  </a:lnTo>
                  <a:lnTo>
                    <a:pt x="12" y="3"/>
                  </a:lnTo>
                  <a:lnTo>
                    <a:pt x="11" y="3"/>
                  </a:lnTo>
                  <a:lnTo>
                    <a:pt x="11" y="2"/>
                  </a:lnTo>
                  <a:lnTo>
                    <a:pt x="11" y="2"/>
                  </a:lnTo>
                  <a:lnTo>
                    <a:pt x="11" y="1"/>
                  </a:lnTo>
                  <a:lnTo>
                    <a:pt x="11" y="1"/>
                  </a:lnTo>
                  <a:lnTo>
                    <a:pt x="12" y="0"/>
                  </a:lnTo>
                  <a:lnTo>
                    <a:pt x="12" y="0"/>
                  </a:lnTo>
                  <a:lnTo>
                    <a:pt x="37" y="0"/>
                  </a:lnTo>
                  <a:lnTo>
                    <a:pt x="38" y="0"/>
                  </a:lnTo>
                  <a:lnTo>
                    <a:pt x="38" y="1"/>
                  </a:lnTo>
                  <a:lnTo>
                    <a:pt x="39" y="1"/>
                  </a:lnTo>
                  <a:lnTo>
                    <a:pt x="39" y="2"/>
                  </a:lnTo>
                  <a:lnTo>
                    <a:pt x="39" y="2"/>
                  </a:lnTo>
                  <a:lnTo>
                    <a:pt x="38" y="3"/>
                  </a:lnTo>
                  <a:lnTo>
                    <a:pt x="38" y="3"/>
                  </a:lnTo>
                  <a:lnTo>
                    <a:pt x="37" y="3"/>
                  </a:lnTo>
                  <a:lnTo>
                    <a:pt x="37" y="3"/>
                  </a:lnTo>
                  <a:close/>
                </a:path>
              </a:pathLst>
            </a:custGeom>
            <a:solidFill>
              <a:srgbClr val="000000"/>
            </a:solidFill>
            <a:ln w="25400">
              <a:solidFill>
                <a:srgbClr val="000000"/>
              </a:solidFill>
              <a:prstDash val="solid"/>
              <a:round/>
              <a:headEnd/>
              <a:tailEnd/>
            </a:ln>
          </p:spPr>
          <p:txBody>
            <a:bodyPr/>
            <a:lstStyle/>
            <a:p>
              <a:endParaRPr lang="en-US"/>
            </a:p>
          </p:txBody>
        </p:sp>
        <p:sp>
          <p:nvSpPr>
            <p:cNvPr id="309916" name="Rectangle 668">
              <a:extLst>
                <a:ext uri="{FF2B5EF4-FFF2-40B4-BE49-F238E27FC236}">
                  <a16:creationId xmlns:a16="http://schemas.microsoft.com/office/drawing/2014/main" id="{8F2FC8C0-2827-1146-BCFA-D93B489BCE9C}"/>
                </a:ext>
              </a:extLst>
            </p:cNvPr>
            <p:cNvSpPr>
              <a:spLocks noChangeArrowheads="1"/>
            </p:cNvSpPr>
            <p:nvPr/>
          </p:nvSpPr>
          <p:spPr bwMode="auto">
            <a:xfrm>
              <a:off x="517" y="2236"/>
              <a:ext cx="317" cy="18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917" name="Rectangle 669">
              <a:extLst>
                <a:ext uri="{FF2B5EF4-FFF2-40B4-BE49-F238E27FC236}">
                  <a16:creationId xmlns:a16="http://schemas.microsoft.com/office/drawing/2014/main" id="{88077359-8008-FE49-83C8-E3AEEF108DB7}"/>
                </a:ext>
              </a:extLst>
            </p:cNvPr>
            <p:cNvSpPr>
              <a:spLocks noChangeArrowheads="1"/>
            </p:cNvSpPr>
            <p:nvPr/>
          </p:nvSpPr>
          <p:spPr bwMode="auto">
            <a:xfrm>
              <a:off x="484" y="2236"/>
              <a:ext cx="350" cy="18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918" name="Rectangle 670">
              <a:extLst>
                <a:ext uri="{FF2B5EF4-FFF2-40B4-BE49-F238E27FC236}">
                  <a16:creationId xmlns:a16="http://schemas.microsoft.com/office/drawing/2014/main" id="{A1B912A1-22E7-184F-96CA-6C0BAF1C9876}"/>
                </a:ext>
              </a:extLst>
            </p:cNvPr>
            <p:cNvSpPr>
              <a:spLocks noChangeArrowheads="1"/>
            </p:cNvSpPr>
            <p:nvPr/>
          </p:nvSpPr>
          <p:spPr bwMode="auto">
            <a:xfrm>
              <a:off x="603" y="2256"/>
              <a:ext cx="1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dm :</a:t>
              </a:r>
              <a:endParaRPr lang="en-US" altLang="en-US" sz="1800" b="1">
                <a:solidFill>
                  <a:schemeClr val="tx2"/>
                </a:solidFill>
                <a:latin typeface="Tahoma" panose="020B0604030504040204" pitchFamily="34" charset="0"/>
              </a:endParaRPr>
            </a:p>
          </p:txBody>
        </p:sp>
        <p:sp>
          <p:nvSpPr>
            <p:cNvPr id="309919" name="Rectangle 671">
              <a:extLst>
                <a:ext uri="{FF2B5EF4-FFF2-40B4-BE49-F238E27FC236}">
                  <a16:creationId xmlns:a16="http://schemas.microsoft.com/office/drawing/2014/main" id="{FABFAE5C-6790-5448-B942-3B41BB9CB527}"/>
                </a:ext>
              </a:extLst>
            </p:cNvPr>
            <p:cNvSpPr>
              <a:spLocks noChangeArrowheads="1"/>
            </p:cNvSpPr>
            <p:nvPr/>
          </p:nvSpPr>
          <p:spPr bwMode="auto">
            <a:xfrm>
              <a:off x="464" y="2328"/>
              <a:ext cx="39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DataManager</a:t>
              </a:r>
              <a:endParaRPr lang="en-US" altLang="en-US" sz="1800" b="1">
                <a:solidFill>
                  <a:schemeClr val="tx2"/>
                </a:solidFill>
                <a:latin typeface="Tahoma" panose="020B0604030504040204" pitchFamily="34" charset="0"/>
              </a:endParaRPr>
            </a:p>
          </p:txBody>
        </p:sp>
        <p:sp>
          <p:nvSpPr>
            <p:cNvPr id="309920" name="Rectangle 672">
              <a:extLst>
                <a:ext uri="{FF2B5EF4-FFF2-40B4-BE49-F238E27FC236}">
                  <a16:creationId xmlns:a16="http://schemas.microsoft.com/office/drawing/2014/main" id="{02429FF7-F568-B540-B48D-1237B8879B23}"/>
                </a:ext>
              </a:extLst>
            </p:cNvPr>
            <p:cNvSpPr>
              <a:spLocks noChangeArrowheads="1"/>
            </p:cNvSpPr>
            <p:nvPr/>
          </p:nvSpPr>
          <p:spPr bwMode="auto">
            <a:xfrm>
              <a:off x="517" y="2706"/>
              <a:ext cx="317" cy="18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921" name="Rectangle 673">
              <a:extLst>
                <a:ext uri="{FF2B5EF4-FFF2-40B4-BE49-F238E27FC236}">
                  <a16:creationId xmlns:a16="http://schemas.microsoft.com/office/drawing/2014/main" id="{9392A271-BE3D-2946-B7A0-9D98B9164B72}"/>
                </a:ext>
              </a:extLst>
            </p:cNvPr>
            <p:cNvSpPr>
              <a:spLocks noChangeArrowheads="1"/>
            </p:cNvSpPr>
            <p:nvPr/>
          </p:nvSpPr>
          <p:spPr bwMode="auto">
            <a:xfrm>
              <a:off x="463" y="2706"/>
              <a:ext cx="406" cy="18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922" name="Rectangle 674">
              <a:extLst>
                <a:ext uri="{FF2B5EF4-FFF2-40B4-BE49-F238E27FC236}">
                  <a16:creationId xmlns:a16="http://schemas.microsoft.com/office/drawing/2014/main" id="{0A90E5FE-B0B4-8044-828C-E1CF07F0852B}"/>
                </a:ext>
              </a:extLst>
            </p:cNvPr>
            <p:cNvSpPr>
              <a:spLocks noChangeArrowheads="1"/>
            </p:cNvSpPr>
            <p:nvPr/>
          </p:nvSpPr>
          <p:spPr bwMode="auto">
            <a:xfrm>
              <a:off x="458" y="2727"/>
              <a:ext cx="43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MOP : Mission</a:t>
              </a:r>
              <a:endParaRPr lang="en-US" altLang="en-US" sz="1800" b="1">
                <a:solidFill>
                  <a:schemeClr val="tx2"/>
                </a:solidFill>
                <a:latin typeface="Tahoma" panose="020B0604030504040204" pitchFamily="34" charset="0"/>
              </a:endParaRPr>
            </a:p>
          </p:txBody>
        </p:sp>
        <p:sp>
          <p:nvSpPr>
            <p:cNvPr id="309923" name="Rectangle 675">
              <a:extLst>
                <a:ext uri="{FF2B5EF4-FFF2-40B4-BE49-F238E27FC236}">
                  <a16:creationId xmlns:a16="http://schemas.microsoft.com/office/drawing/2014/main" id="{43A3727E-457F-E44A-9E49-A37C7DD1C57D}"/>
                </a:ext>
              </a:extLst>
            </p:cNvPr>
            <p:cNvSpPr>
              <a:spLocks noChangeArrowheads="1"/>
            </p:cNvSpPr>
            <p:nvPr/>
          </p:nvSpPr>
          <p:spPr bwMode="auto">
            <a:xfrm>
              <a:off x="478" y="2798"/>
              <a:ext cx="38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OpsPlanning</a:t>
              </a:r>
              <a:endParaRPr lang="en-US" altLang="en-US" sz="1800" b="1">
                <a:solidFill>
                  <a:schemeClr val="tx2"/>
                </a:solidFill>
                <a:latin typeface="Tahoma" panose="020B0604030504040204" pitchFamily="34" charset="0"/>
              </a:endParaRPr>
            </a:p>
          </p:txBody>
        </p:sp>
        <p:sp>
          <p:nvSpPr>
            <p:cNvPr id="309924" name="Line 676">
              <a:extLst>
                <a:ext uri="{FF2B5EF4-FFF2-40B4-BE49-F238E27FC236}">
                  <a16:creationId xmlns:a16="http://schemas.microsoft.com/office/drawing/2014/main" id="{0FD9CE6A-355F-D444-A6CA-8CF019C6C64D}"/>
                </a:ext>
              </a:extLst>
            </p:cNvPr>
            <p:cNvSpPr>
              <a:spLocks noChangeShapeType="1"/>
            </p:cNvSpPr>
            <p:nvPr/>
          </p:nvSpPr>
          <p:spPr bwMode="auto">
            <a:xfrm>
              <a:off x="675" y="2424"/>
              <a:ext cx="1" cy="282"/>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925" name="Rectangle 677">
              <a:extLst>
                <a:ext uri="{FF2B5EF4-FFF2-40B4-BE49-F238E27FC236}">
                  <a16:creationId xmlns:a16="http://schemas.microsoft.com/office/drawing/2014/main" id="{11B98378-5B1B-AA42-84C9-8A073E60DF69}"/>
                </a:ext>
              </a:extLst>
            </p:cNvPr>
            <p:cNvSpPr>
              <a:spLocks noChangeArrowheads="1"/>
            </p:cNvSpPr>
            <p:nvPr/>
          </p:nvSpPr>
          <p:spPr bwMode="auto">
            <a:xfrm>
              <a:off x="517" y="3149"/>
              <a:ext cx="317" cy="18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926" name="Rectangle 678">
              <a:extLst>
                <a:ext uri="{FF2B5EF4-FFF2-40B4-BE49-F238E27FC236}">
                  <a16:creationId xmlns:a16="http://schemas.microsoft.com/office/drawing/2014/main" id="{4B8DAEE6-BFD5-5949-8722-D256B65C64AA}"/>
                </a:ext>
              </a:extLst>
            </p:cNvPr>
            <p:cNvSpPr>
              <a:spLocks noChangeArrowheads="1"/>
            </p:cNvSpPr>
            <p:nvPr/>
          </p:nvSpPr>
          <p:spPr bwMode="auto">
            <a:xfrm>
              <a:off x="422" y="3104"/>
              <a:ext cx="412" cy="18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927" name="Rectangle 679">
              <a:extLst>
                <a:ext uri="{FF2B5EF4-FFF2-40B4-BE49-F238E27FC236}">
                  <a16:creationId xmlns:a16="http://schemas.microsoft.com/office/drawing/2014/main" id="{6FA3A3FE-E59B-0A4B-AC8F-FE9856A41691}"/>
                </a:ext>
              </a:extLst>
            </p:cNvPr>
            <p:cNvSpPr>
              <a:spLocks noChangeArrowheads="1"/>
            </p:cNvSpPr>
            <p:nvPr/>
          </p:nvSpPr>
          <p:spPr bwMode="auto">
            <a:xfrm>
              <a:off x="554" y="3125"/>
              <a:ext cx="128"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SC :</a:t>
              </a:r>
              <a:endParaRPr lang="en-US" altLang="en-US" sz="1800" b="1">
                <a:solidFill>
                  <a:schemeClr val="tx2"/>
                </a:solidFill>
                <a:latin typeface="Tahoma" panose="020B0604030504040204" pitchFamily="34" charset="0"/>
              </a:endParaRPr>
            </a:p>
          </p:txBody>
        </p:sp>
        <p:sp>
          <p:nvSpPr>
            <p:cNvPr id="309928" name="Rectangle 680">
              <a:extLst>
                <a:ext uri="{FF2B5EF4-FFF2-40B4-BE49-F238E27FC236}">
                  <a16:creationId xmlns:a16="http://schemas.microsoft.com/office/drawing/2014/main" id="{E2104366-6AB7-254E-A3A5-8133DA3FA948}"/>
                </a:ext>
              </a:extLst>
            </p:cNvPr>
            <p:cNvSpPr>
              <a:spLocks noChangeArrowheads="1"/>
            </p:cNvSpPr>
            <p:nvPr/>
          </p:nvSpPr>
          <p:spPr bwMode="auto">
            <a:xfrm>
              <a:off x="461" y="3196"/>
              <a:ext cx="3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SendCmnd</a:t>
              </a:r>
              <a:endParaRPr lang="en-US" altLang="en-US" sz="1800" b="1">
                <a:solidFill>
                  <a:schemeClr val="tx2"/>
                </a:solidFill>
                <a:latin typeface="Tahoma" panose="020B0604030504040204" pitchFamily="34" charset="0"/>
              </a:endParaRPr>
            </a:p>
          </p:txBody>
        </p:sp>
        <p:sp>
          <p:nvSpPr>
            <p:cNvPr id="309929" name="Line 681">
              <a:extLst>
                <a:ext uri="{FF2B5EF4-FFF2-40B4-BE49-F238E27FC236}">
                  <a16:creationId xmlns:a16="http://schemas.microsoft.com/office/drawing/2014/main" id="{CD06FF53-7F2A-9E44-AF5B-B94E7C0DDA69}"/>
                </a:ext>
              </a:extLst>
            </p:cNvPr>
            <p:cNvSpPr>
              <a:spLocks noChangeShapeType="1"/>
            </p:cNvSpPr>
            <p:nvPr/>
          </p:nvSpPr>
          <p:spPr bwMode="auto">
            <a:xfrm flipV="1">
              <a:off x="631" y="2894"/>
              <a:ext cx="0" cy="25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930" name="Rectangle 682">
              <a:extLst>
                <a:ext uri="{FF2B5EF4-FFF2-40B4-BE49-F238E27FC236}">
                  <a16:creationId xmlns:a16="http://schemas.microsoft.com/office/drawing/2014/main" id="{2E536586-B401-974C-92AE-733955BFA6CE}"/>
                </a:ext>
              </a:extLst>
            </p:cNvPr>
            <p:cNvSpPr>
              <a:spLocks noChangeArrowheads="1"/>
            </p:cNvSpPr>
            <p:nvPr/>
          </p:nvSpPr>
          <p:spPr bwMode="auto">
            <a:xfrm>
              <a:off x="665" y="3314"/>
              <a:ext cx="39" cy="4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931" name="Rectangle 683">
              <a:extLst>
                <a:ext uri="{FF2B5EF4-FFF2-40B4-BE49-F238E27FC236}">
                  <a16:creationId xmlns:a16="http://schemas.microsoft.com/office/drawing/2014/main" id="{A8F2F2D7-5054-A64A-88B6-71EE85D73253}"/>
                </a:ext>
              </a:extLst>
            </p:cNvPr>
            <p:cNvSpPr>
              <a:spLocks noChangeArrowheads="1"/>
            </p:cNvSpPr>
            <p:nvPr/>
          </p:nvSpPr>
          <p:spPr bwMode="auto">
            <a:xfrm>
              <a:off x="814" y="3129"/>
              <a:ext cx="39" cy="47"/>
            </a:xfrm>
            <a:prstGeom prst="rect">
              <a:avLst/>
            </a:prstGeom>
            <a:solidFill>
              <a:schemeClr val="bg1"/>
            </a:solidFill>
            <a:ln w="25400">
              <a:solidFill>
                <a:srgbClr val="000000"/>
              </a:solidFill>
              <a:miter lim="800000"/>
              <a:headEnd/>
              <a:tailEnd/>
            </a:ln>
          </p:spPr>
          <p:txBody>
            <a:bodyPr/>
            <a:lstStyle/>
            <a:p>
              <a:endParaRPr lang="en-US"/>
            </a:p>
          </p:txBody>
        </p:sp>
        <p:sp>
          <p:nvSpPr>
            <p:cNvPr id="309932" name="Rectangle 684">
              <a:extLst>
                <a:ext uri="{FF2B5EF4-FFF2-40B4-BE49-F238E27FC236}">
                  <a16:creationId xmlns:a16="http://schemas.microsoft.com/office/drawing/2014/main" id="{3686F1DE-5A7C-F748-9155-E6C04C1CB380}"/>
                </a:ext>
              </a:extLst>
            </p:cNvPr>
            <p:cNvSpPr>
              <a:spLocks noChangeArrowheads="1"/>
            </p:cNvSpPr>
            <p:nvPr/>
          </p:nvSpPr>
          <p:spPr bwMode="auto">
            <a:xfrm>
              <a:off x="814" y="3219"/>
              <a:ext cx="40" cy="4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933" name="Rectangle 685">
              <a:extLst>
                <a:ext uri="{FF2B5EF4-FFF2-40B4-BE49-F238E27FC236}">
                  <a16:creationId xmlns:a16="http://schemas.microsoft.com/office/drawing/2014/main" id="{B8AB97F6-4EFB-B548-9510-E5CF45281A5F}"/>
                </a:ext>
              </a:extLst>
            </p:cNvPr>
            <p:cNvSpPr>
              <a:spLocks noChangeArrowheads="1"/>
            </p:cNvSpPr>
            <p:nvPr/>
          </p:nvSpPr>
          <p:spPr bwMode="auto">
            <a:xfrm>
              <a:off x="611" y="2871"/>
              <a:ext cx="39" cy="47"/>
            </a:xfrm>
            <a:prstGeom prst="rect">
              <a:avLst/>
            </a:prstGeom>
            <a:solidFill>
              <a:schemeClr val="bg1"/>
            </a:solidFill>
            <a:ln w="25400">
              <a:solidFill>
                <a:srgbClr val="000000"/>
              </a:solidFill>
              <a:miter lim="800000"/>
              <a:headEnd/>
              <a:tailEnd/>
            </a:ln>
          </p:spPr>
          <p:txBody>
            <a:bodyPr/>
            <a:lstStyle/>
            <a:p>
              <a:endParaRPr lang="en-US"/>
            </a:p>
          </p:txBody>
        </p:sp>
        <p:sp>
          <p:nvSpPr>
            <p:cNvPr id="309934" name="Rectangle 686">
              <a:extLst>
                <a:ext uri="{FF2B5EF4-FFF2-40B4-BE49-F238E27FC236}">
                  <a16:creationId xmlns:a16="http://schemas.microsoft.com/office/drawing/2014/main" id="{A3E4E7E5-7B3F-C149-8779-3826B830EE32}"/>
                </a:ext>
              </a:extLst>
            </p:cNvPr>
            <p:cNvSpPr>
              <a:spLocks noChangeArrowheads="1"/>
            </p:cNvSpPr>
            <p:nvPr/>
          </p:nvSpPr>
          <p:spPr bwMode="auto">
            <a:xfrm>
              <a:off x="656" y="2683"/>
              <a:ext cx="39" cy="4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935" name="Rectangle 687">
              <a:extLst>
                <a:ext uri="{FF2B5EF4-FFF2-40B4-BE49-F238E27FC236}">
                  <a16:creationId xmlns:a16="http://schemas.microsoft.com/office/drawing/2014/main" id="{9DC2FA64-69E6-4549-B1C6-FF14DD685ACE}"/>
                </a:ext>
              </a:extLst>
            </p:cNvPr>
            <p:cNvSpPr>
              <a:spLocks noChangeArrowheads="1"/>
            </p:cNvSpPr>
            <p:nvPr/>
          </p:nvSpPr>
          <p:spPr bwMode="auto">
            <a:xfrm>
              <a:off x="656" y="2683"/>
              <a:ext cx="39" cy="4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936" name="Rectangle 688">
              <a:extLst>
                <a:ext uri="{FF2B5EF4-FFF2-40B4-BE49-F238E27FC236}">
                  <a16:creationId xmlns:a16="http://schemas.microsoft.com/office/drawing/2014/main" id="{55A9ED9F-E2C1-1044-AFEE-AAFE89151004}"/>
                </a:ext>
              </a:extLst>
            </p:cNvPr>
            <p:cNvSpPr>
              <a:spLocks noChangeArrowheads="1"/>
            </p:cNvSpPr>
            <p:nvPr/>
          </p:nvSpPr>
          <p:spPr bwMode="auto">
            <a:xfrm>
              <a:off x="656" y="2400"/>
              <a:ext cx="39" cy="4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937" name="Rectangle 689">
              <a:extLst>
                <a:ext uri="{FF2B5EF4-FFF2-40B4-BE49-F238E27FC236}">
                  <a16:creationId xmlns:a16="http://schemas.microsoft.com/office/drawing/2014/main" id="{B31A24BC-67B4-FB4D-A703-5256B4E601BF}"/>
                </a:ext>
              </a:extLst>
            </p:cNvPr>
            <p:cNvSpPr>
              <a:spLocks noChangeArrowheads="1"/>
            </p:cNvSpPr>
            <p:nvPr/>
          </p:nvSpPr>
          <p:spPr bwMode="auto">
            <a:xfrm>
              <a:off x="656" y="2400"/>
              <a:ext cx="39" cy="4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938" name="Rectangle 690">
              <a:extLst>
                <a:ext uri="{FF2B5EF4-FFF2-40B4-BE49-F238E27FC236}">
                  <a16:creationId xmlns:a16="http://schemas.microsoft.com/office/drawing/2014/main" id="{5EB4889C-B61E-C54D-9035-2AE07EBB1647}"/>
                </a:ext>
              </a:extLst>
            </p:cNvPr>
            <p:cNvSpPr>
              <a:spLocks noChangeArrowheads="1"/>
            </p:cNvSpPr>
            <p:nvPr/>
          </p:nvSpPr>
          <p:spPr bwMode="auto">
            <a:xfrm>
              <a:off x="814" y="2307"/>
              <a:ext cx="40" cy="4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939" name="Rectangle 691">
              <a:extLst>
                <a:ext uri="{FF2B5EF4-FFF2-40B4-BE49-F238E27FC236}">
                  <a16:creationId xmlns:a16="http://schemas.microsoft.com/office/drawing/2014/main" id="{39F13580-D2DE-D441-971C-335D179BFE31}"/>
                </a:ext>
              </a:extLst>
            </p:cNvPr>
            <p:cNvSpPr>
              <a:spLocks noChangeArrowheads="1"/>
            </p:cNvSpPr>
            <p:nvPr/>
          </p:nvSpPr>
          <p:spPr bwMode="auto">
            <a:xfrm>
              <a:off x="814" y="2307"/>
              <a:ext cx="40" cy="4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940" name="Rectangle 692">
              <a:extLst>
                <a:ext uri="{FF2B5EF4-FFF2-40B4-BE49-F238E27FC236}">
                  <a16:creationId xmlns:a16="http://schemas.microsoft.com/office/drawing/2014/main" id="{A542D79A-1457-6343-A02D-C0C1B85A8AF7}"/>
                </a:ext>
              </a:extLst>
            </p:cNvPr>
            <p:cNvSpPr>
              <a:spLocks noChangeArrowheads="1"/>
            </p:cNvSpPr>
            <p:nvPr/>
          </p:nvSpPr>
          <p:spPr bwMode="auto">
            <a:xfrm>
              <a:off x="611" y="3081"/>
              <a:ext cx="39" cy="46"/>
            </a:xfrm>
            <a:prstGeom prst="rect">
              <a:avLst/>
            </a:prstGeom>
            <a:solidFill>
              <a:schemeClr val="bg1"/>
            </a:solidFill>
            <a:ln w="25400">
              <a:solidFill>
                <a:srgbClr val="000000"/>
              </a:solidFill>
              <a:miter lim="800000"/>
              <a:headEnd/>
              <a:tailEnd/>
            </a:ln>
          </p:spPr>
          <p:txBody>
            <a:bodyPr/>
            <a:lstStyle/>
            <a:p>
              <a:endParaRPr lang="en-US"/>
            </a:p>
          </p:txBody>
        </p:sp>
        <p:sp>
          <p:nvSpPr>
            <p:cNvPr id="309941" name="Rectangle 693">
              <a:extLst>
                <a:ext uri="{FF2B5EF4-FFF2-40B4-BE49-F238E27FC236}">
                  <a16:creationId xmlns:a16="http://schemas.microsoft.com/office/drawing/2014/main" id="{9FA2E587-A50C-274A-96A5-6CB3C7C3B8B4}"/>
                </a:ext>
              </a:extLst>
            </p:cNvPr>
            <p:cNvSpPr>
              <a:spLocks noChangeArrowheads="1"/>
            </p:cNvSpPr>
            <p:nvPr/>
          </p:nvSpPr>
          <p:spPr bwMode="auto">
            <a:xfrm>
              <a:off x="323" y="3006"/>
              <a:ext cx="328"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Cmnd Port</a:t>
              </a:r>
            </a:p>
          </p:txBody>
        </p:sp>
        <p:sp>
          <p:nvSpPr>
            <p:cNvPr id="309942" name="Rectangle 694">
              <a:extLst>
                <a:ext uri="{FF2B5EF4-FFF2-40B4-BE49-F238E27FC236}">
                  <a16:creationId xmlns:a16="http://schemas.microsoft.com/office/drawing/2014/main" id="{66FDB98E-7125-1C46-99C6-7F544DC5243F}"/>
                </a:ext>
              </a:extLst>
            </p:cNvPr>
            <p:cNvSpPr>
              <a:spLocks noChangeArrowheads="1"/>
            </p:cNvSpPr>
            <p:nvPr/>
          </p:nvSpPr>
          <p:spPr bwMode="auto">
            <a:xfrm>
              <a:off x="482" y="2501"/>
              <a:ext cx="163" cy="60"/>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943" name="Line 695">
              <a:extLst>
                <a:ext uri="{FF2B5EF4-FFF2-40B4-BE49-F238E27FC236}">
                  <a16:creationId xmlns:a16="http://schemas.microsoft.com/office/drawing/2014/main" id="{EEB8847E-BE17-4043-8A09-E6F648305392}"/>
                </a:ext>
              </a:extLst>
            </p:cNvPr>
            <p:cNvSpPr>
              <a:spLocks noChangeShapeType="1"/>
            </p:cNvSpPr>
            <p:nvPr/>
          </p:nvSpPr>
          <p:spPr bwMode="auto">
            <a:xfrm flipH="1">
              <a:off x="857" y="2330"/>
              <a:ext cx="186"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944" name="Line 696">
              <a:extLst>
                <a:ext uri="{FF2B5EF4-FFF2-40B4-BE49-F238E27FC236}">
                  <a16:creationId xmlns:a16="http://schemas.microsoft.com/office/drawing/2014/main" id="{C6B6A27C-2658-6347-B9E3-37EA636295B7}"/>
                </a:ext>
              </a:extLst>
            </p:cNvPr>
            <p:cNvSpPr>
              <a:spLocks noChangeShapeType="1"/>
            </p:cNvSpPr>
            <p:nvPr/>
          </p:nvSpPr>
          <p:spPr bwMode="auto">
            <a:xfrm flipH="1">
              <a:off x="839" y="3243"/>
              <a:ext cx="207"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945" name="Rectangle 697">
              <a:extLst>
                <a:ext uri="{FF2B5EF4-FFF2-40B4-BE49-F238E27FC236}">
                  <a16:creationId xmlns:a16="http://schemas.microsoft.com/office/drawing/2014/main" id="{CB441ED8-A4A1-714C-9544-45A3C88B5D1B}"/>
                </a:ext>
              </a:extLst>
            </p:cNvPr>
            <p:cNvSpPr>
              <a:spLocks noChangeArrowheads="1"/>
            </p:cNvSpPr>
            <p:nvPr/>
          </p:nvSpPr>
          <p:spPr bwMode="auto">
            <a:xfrm>
              <a:off x="1527" y="2307"/>
              <a:ext cx="40" cy="47"/>
            </a:xfrm>
            <a:prstGeom prst="rect">
              <a:avLst/>
            </a:prstGeom>
            <a:solidFill>
              <a:schemeClr val="bg1"/>
            </a:solidFill>
            <a:ln w="25400">
              <a:solidFill>
                <a:srgbClr val="000000"/>
              </a:solidFill>
              <a:miter lim="800000"/>
              <a:headEnd/>
              <a:tailEnd/>
            </a:ln>
          </p:spPr>
          <p:txBody>
            <a:bodyPr/>
            <a:lstStyle/>
            <a:p>
              <a:endParaRPr lang="en-US"/>
            </a:p>
          </p:txBody>
        </p:sp>
        <p:sp>
          <p:nvSpPr>
            <p:cNvPr id="309946" name="Rectangle 698">
              <a:extLst>
                <a:ext uri="{FF2B5EF4-FFF2-40B4-BE49-F238E27FC236}">
                  <a16:creationId xmlns:a16="http://schemas.microsoft.com/office/drawing/2014/main" id="{3CAE82CD-5678-7D46-9616-CABF07CCD3ED}"/>
                </a:ext>
              </a:extLst>
            </p:cNvPr>
            <p:cNvSpPr>
              <a:spLocks noChangeArrowheads="1"/>
            </p:cNvSpPr>
            <p:nvPr/>
          </p:nvSpPr>
          <p:spPr bwMode="auto">
            <a:xfrm>
              <a:off x="1537" y="3219"/>
              <a:ext cx="39" cy="47"/>
            </a:xfrm>
            <a:prstGeom prst="rect">
              <a:avLst/>
            </a:prstGeom>
            <a:solidFill>
              <a:schemeClr val="bg1"/>
            </a:solidFill>
            <a:ln w="25400">
              <a:solidFill>
                <a:srgbClr val="000000"/>
              </a:solidFill>
              <a:miter lim="800000"/>
              <a:headEnd/>
              <a:tailEnd/>
            </a:ln>
          </p:spPr>
          <p:txBody>
            <a:bodyPr/>
            <a:lstStyle/>
            <a:p>
              <a:endParaRPr lang="en-US"/>
            </a:p>
          </p:txBody>
        </p:sp>
        <p:sp>
          <p:nvSpPr>
            <p:cNvPr id="309947" name="Rectangle 699">
              <a:extLst>
                <a:ext uri="{FF2B5EF4-FFF2-40B4-BE49-F238E27FC236}">
                  <a16:creationId xmlns:a16="http://schemas.microsoft.com/office/drawing/2014/main" id="{BDFE7E51-9DF0-0146-80D6-89DA270AB187}"/>
                </a:ext>
              </a:extLst>
            </p:cNvPr>
            <p:cNvSpPr>
              <a:spLocks noChangeArrowheads="1"/>
            </p:cNvSpPr>
            <p:nvPr/>
          </p:nvSpPr>
          <p:spPr bwMode="auto">
            <a:xfrm>
              <a:off x="2006" y="2748"/>
              <a:ext cx="39" cy="47"/>
            </a:xfrm>
            <a:prstGeom prst="rect">
              <a:avLst/>
            </a:prstGeom>
            <a:solidFill>
              <a:schemeClr val="bg1"/>
            </a:solidFill>
            <a:ln w="25400">
              <a:solidFill>
                <a:srgbClr val="000000"/>
              </a:solidFill>
              <a:miter lim="800000"/>
              <a:headEnd/>
              <a:tailEnd/>
            </a:ln>
          </p:spPr>
          <p:txBody>
            <a:bodyPr/>
            <a:lstStyle/>
            <a:p>
              <a:endParaRPr lang="en-US"/>
            </a:p>
          </p:txBody>
        </p:sp>
        <p:sp>
          <p:nvSpPr>
            <p:cNvPr id="309948" name="Rectangle 700">
              <a:extLst>
                <a:ext uri="{FF2B5EF4-FFF2-40B4-BE49-F238E27FC236}">
                  <a16:creationId xmlns:a16="http://schemas.microsoft.com/office/drawing/2014/main" id="{AACCEB24-BB7E-8944-B7EB-1A48E44A5A1F}"/>
                </a:ext>
              </a:extLst>
            </p:cNvPr>
            <p:cNvSpPr>
              <a:spLocks noChangeArrowheads="1"/>
            </p:cNvSpPr>
            <p:nvPr/>
          </p:nvSpPr>
          <p:spPr bwMode="auto">
            <a:xfrm>
              <a:off x="842" y="2163"/>
              <a:ext cx="17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Telem</a:t>
              </a:r>
            </a:p>
            <a:p>
              <a:pPr algn="ctr"/>
              <a:r>
                <a:rPr lang="en-US" altLang="en-US" sz="800" b="1">
                  <a:solidFill>
                    <a:srgbClr val="000000"/>
                  </a:solidFill>
                  <a:latin typeface="Arial" panose="020B0604020202020204" pitchFamily="34" charset="0"/>
                </a:rPr>
                <a:t>Port</a:t>
              </a:r>
              <a:endParaRPr lang="en-US" altLang="en-US" sz="1800" b="1">
                <a:solidFill>
                  <a:schemeClr val="tx2"/>
                </a:solidFill>
                <a:latin typeface="Tahoma" panose="020B0604030504040204" pitchFamily="34" charset="0"/>
              </a:endParaRPr>
            </a:p>
          </p:txBody>
        </p:sp>
        <p:sp>
          <p:nvSpPr>
            <p:cNvPr id="309949" name="AutoShape 701">
              <a:extLst>
                <a:ext uri="{FF2B5EF4-FFF2-40B4-BE49-F238E27FC236}">
                  <a16:creationId xmlns:a16="http://schemas.microsoft.com/office/drawing/2014/main" id="{96098FE5-FFD7-424A-80E8-432E36164B06}"/>
                </a:ext>
              </a:extLst>
            </p:cNvPr>
            <p:cNvSpPr>
              <a:spLocks noChangeArrowheads="1"/>
            </p:cNvSpPr>
            <p:nvPr/>
          </p:nvSpPr>
          <p:spPr bwMode="auto">
            <a:xfrm rot="-5400000">
              <a:off x="1288" y="2298"/>
              <a:ext cx="75" cy="55"/>
            </a:xfrm>
            <a:prstGeom prst="triangle">
              <a:avLst>
                <a:gd name="adj" fmla="val 50000"/>
              </a:avLst>
            </a:prstGeom>
            <a:solidFill>
              <a:schemeClr val="tx1"/>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9950" name="AutoShape 702">
              <a:extLst>
                <a:ext uri="{FF2B5EF4-FFF2-40B4-BE49-F238E27FC236}">
                  <a16:creationId xmlns:a16="http://schemas.microsoft.com/office/drawing/2014/main" id="{2B4ADCF2-829F-3546-A25B-59722C45218D}"/>
                </a:ext>
              </a:extLst>
            </p:cNvPr>
            <p:cNvSpPr>
              <a:spLocks noChangeArrowheads="1"/>
            </p:cNvSpPr>
            <p:nvPr/>
          </p:nvSpPr>
          <p:spPr bwMode="auto">
            <a:xfrm rot="5400000">
              <a:off x="1295" y="3216"/>
              <a:ext cx="75" cy="55"/>
            </a:xfrm>
            <a:prstGeom prst="triangle">
              <a:avLst>
                <a:gd name="adj" fmla="val 50000"/>
              </a:avLst>
            </a:prstGeom>
            <a:solidFill>
              <a:schemeClr val="tx1"/>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9951" name="Rectangle 703">
              <a:extLst>
                <a:ext uri="{FF2B5EF4-FFF2-40B4-BE49-F238E27FC236}">
                  <a16:creationId xmlns:a16="http://schemas.microsoft.com/office/drawing/2014/main" id="{095A2646-3039-5544-A92A-10A9BCC24D00}"/>
                </a:ext>
              </a:extLst>
            </p:cNvPr>
            <p:cNvSpPr>
              <a:spLocks noChangeArrowheads="1"/>
            </p:cNvSpPr>
            <p:nvPr/>
          </p:nvSpPr>
          <p:spPr bwMode="auto">
            <a:xfrm>
              <a:off x="1158" y="3305"/>
              <a:ext cx="319"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i="1">
                  <a:solidFill>
                    <a:srgbClr val="000000"/>
                  </a:solidFill>
                  <a:latin typeface="Arial" panose="020B0604020202020204" pitchFamily="34" charset="0"/>
                </a:rPr>
                <a:t>Pointing</a:t>
              </a:r>
            </a:p>
            <a:p>
              <a:pPr algn="ctr"/>
              <a:r>
                <a:rPr lang="en-US" altLang="en-US" sz="800" b="1" i="1">
                  <a:solidFill>
                    <a:srgbClr val="000000"/>
                  </a:solidFill>
                  <a:latin typeface="Arial" panose="020B0604020202020204" pitchFamily="34" charset="0"/>
                </a:rPr>
                <a:t>Data</a:t>
              </a:r>
              <a:endParaRPr lang="en-US" altLang="en-US" sz="1800" b="1">
                <a:solidFill>
                  <a:schemeClr val="tx2"/>
                </a:solidFill>
                <a:latin typeface="Tahoma" panose="020B0604030504040204" pitchFamily="34" charset="0"/>
              </a:endParaRPr>
            </a:p>
          </p:txBody>
        </p:sp>
        <p:sp>
          <p:nvSpPr>
            <p:cNvPr id="309952" name="Rectangle 704">
              <a:extLst>
                <a:ext uri="{FF2B5EF4-FFF2-40B4-BE49-F238E27FC236}">
                  <a16:creationId xmlns:a16="http://schemas.microsoft.com/office/drawing/2014/main" id="{C974FEA4-5E19-7447-9CA1-A2E83351AD56}"/>
                </a:ext>
              </a:extLst>
            </p:cNvPr>
            <p:cNvSpPr>
              <a:spLocks noChangeArrowheads="1"/>
            </p:cNvSpPr>
            <p:nvPr/>
          </p:nvSpPr>
          <p:spPr bwMode="auto">
            <a:xfrm>
              <a:off x="1147" y="2386"/>
              <a:ext cx="380"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i="1">
                  <a:solidFill>
                    <a:srgbClr val="000000"/>
                  </a:solidFill>
                  <a:latin typeface="Arial" panose="020B0604020202020204" pitchFamily="34" charset="0"/>
                </a:rPr>
                <a:t>TelemData</a:t>
              </a:r>
              <a:endParaRPr lang="en-US" altLang="en-US" sz="1800" b="1">
                <a:solidFill>
                  <a:schemeClr val="tx2"/>
                </a:solidFill>
                <a:latin typeface="Tahoma" panose="020B0604030504040204" pitchFamily="34" charset="0"/>
              </a:endParaRPr>
            </a:p>
          </p:txBody>
        </p:sp>
        <p:sp>
          <p:nvSpPr>
            <p:cNvPr id="309953" name="Freeform 705">
              <a:extLst>
                <a:ext uri="{FF2B5EF4-FFF2-40B4-BE49-F238E27FC236}">
                  <a16:creationId xmlns:a16="http://schemas.microsoft.com/office/drawing/2014/main" id="{BF984112-2DA8-A146-9F25-01DD68A9B93B}"/>
                </a:ext>
              </a:extLst>
            </p:cNvPr>
            <p:cNvSpPr>
              <a:spLocks/>
            </p:cNvSpPr>
            <p:nvPr/>
          </p:nvSpPr>
          <p:spPr bwMode="auto">
            <a:xfrm flipV="1">
              <a:off x="962" y="2777"/>
              <a:ext cx="99" cy="252"/>
            </a:xfrm>
            <a:custGeom>
              <a:avLst/>
              <a:gdLst>
                <a:gd name="T0" fmla="*/ 0 w 1324"/>
                <a:gd name="T1" fmla="*/ 0 h 1080"/>
                <a:gd name="T2" fmla="*/ 0 w 1324"/>
                <a:gd name="T3" fmla="*/ 1080 h 1080"/>
                <a:gd name="T4" fmla="*/ 1324 w 1324"/>
                <a:gd name="T5" fmla="*/ 1080 h 1080"/>
              </a:gdLst>
              <a:ahLst/>
              <a:cxnLst>
                <a:cxn ang="0">
                  <a:pos x="T0" y="T1"/>
                </a:cxn>
                <a:cxn ang="0">
                  <a:pos x="T2" y="T3"/>
                </a:cxn>
                <a:cxn ang="0">
                  <a:pos x="T4" y="T5"/>
                </a:cxn>
              </a:cxnLst>
              <a:rect l="0" t="0" r="r" b="b"/>
              <a:pathLst>
                <a:path w="1324" h="1080">
                  <a:moveTo>
                    <a:pt x="0" y="0"/>
                  </a:moveTo>
                  <a:lnTo>
                    <a:pt x="0" y="1080"/>
                  </a:lnTo>
                  <a:lnTo>
                    <a:pt x="1324" y="108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954" name="Rectangle 706">
              <a:extLst>
                <a:ext uri="{FF2B5EF4-FFF2-40B4-BE49-F238E27FC236}">
                  <a16:creationId xmlns:a16="http://schemas.microsoft.com/office/drawing/2014/main" id="{084E4796-43C6-E548-875E-14E616575E57}"/>
                </a:ext>
              </a:extLst>
            </p:cNvPr>
            <p:cNvSpPr>
              <a:spLocks noChangeArrowheads="1"/>
            </p:cNvSpPr>
            <p:nvPr/>
          </p:nvSpPr>
          <p:spPr bwMode="auto">
            <a:xfrm>
              <a:off x="2577" y="2476"/>
              <a:ext cx="11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RF</a:t>
              </a:r>
            </a:p>
            <a:p>
              <a:pPr algn="ctr"/>
              <a:r>
                <a:rPr lang="en-US" altLang="en-US" sz="800" b="1">
                  <a:solidFill>
                    <a:srgbClr val="000000"/>
                  </a:solidFill>
                  <a:latin typeface="Arial" panose="020B0604020202020204" pitchFamily="34" charset="0"/>
                </a:rPr>
                <a:t>Ant</a:t>
              </a:r>
              <a:endParaRPr lang="en-US" altLang="en-US" sz="1800" b="1">
                <a:solidFill>
                  <a:schemeClr val="tx2"/>
                </a:solidFill>
                <a:latin typeface="Tahoma" panose="020B0604030504040204" pitchFamily="34" charset="0"/>
              </a:endParaRPr>
            </a:p>
          </p:txBody>
        </p:sp>
        <p:sp>
          <p:nvSpPr>
            <p:cNvPr id="309955" name="Rectangle 707">
              <a:extLst>
                <a:ext uri="{FF2B5EF4-FFF2-40B4-BE49-F238E27FC236}">
                  <a16:creationId xmlns:a16="http://schemas.microsoft.com/office/drawing/2014/main" id="{154E1731-4445-0541-853F-E3C3444FADEB}"/>
                </a:ext>
              </a:extLst>
            </p:cNvPr>
            <p:cNvSpPr>
              <a:spLocks noChangeArrowheads="1"/>
            </p:cNvSpPr>
            <p:nvPr/>
          </p:nvSpPr>
          <p:spPr bwMode="auto">
            <a:xfrm>
              <a:off x="182" y="2772"/>
              <a:ext cx="39" cy="4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956" name="Rectangle 708">
              <a:extLst>
                <a:ext uri="{FF2B5EF4-FFF2-40B4-BE49-F238E27FC236}">
                  <a16:creationId xmlns:a16="http://schemas.microsoft.com/office/drawing/2014/main" id="{D84D3E65-CF39-5544-99C2-02F89F5DE200}"/>
                </a:ext>
              </a:extLst>
            </p:cNvPr>
            <p:cNvSpPr>
              <a:spLocks noChangeArrowheads="1"/>
            </p:cNvSpPr>
            <p:nvPr/>
          </p:nvSpPr>
          <p:spPr bwMode="auto">
            <a:xfrm>
              <a:off x="444" y="2766"/>
              <a:ext cx="40" cy="47"/>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957" name="Rectangle 709">
              <a:extLst>
                <a:ext uri="{FF2B5EF4-FFF2-40B4-BE49-F238E27FC236}">
                  <a16:creationId xmlns:a16="http://schemas.microsoft.com/office/drawing/2014/main" id="{20EF298D-51DA-1840-A937-6EFF29316A94}"/>
                </a:ext>
              </a:extLst>
            </p:cNvPr>
            <p:cNvSpPr>
              <a:spLocks noChangeArrowheads="1"/>
            </p:cNvSpPr>
            <p:nvPr/>
          </p:nvSpPr>
          <p:spPr bwMode="auto">
            <a:xfrm>
              <a:off x="1572" y="2438"/>
              <a:ext cx="18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Tele</a:t>
              </a:r>
            </a:p>
            <a:p>
              <a:pPr algn="ctr"/>
              <a:r>
                <a:rPr lang="en-US" altLang="en-US" sz="800" b="1">
                  <a:solidFill>
                    <a:srgbClr val="000000"/>
                  </a:solidFill>
                  <a:latin typeface="Arial" panose="020B0604020202020204" pitchFamily="34" charset="0"/>
                </a:rPr>
                <a:t>Cmnd</a:t>
              </a:r>
            </a:p>
            <a:p>
              <a:pPr algn="ctr"/>
              <a:r>
                <a:rPr lang="en-US" altLang="en-US" sz="800" b="1">
                  <a:solidFill>
                    <a:srgbClr val="000000"/>
                  </a:solidFill>
                  <a:latin typeface="Arial" panose="020B0604020202020204" pitchFamily="34" charset="0"/>
                </a:rPr>
                <a:t>Port</a:t>
              </a:r>
              <a:endParaRPr lang="en-US" altLang="en-US" sz="1800" b="1">
                <a:solidFill>
                  <a:schemeClr val="tx2"/>
                </a:solidFill>
                <a:latin typeface="Tahoma" panose="020B0604030504040204" pitchFamily="34" charset="0"/>
              </a:endParaRPr>
            </a:p>
          </p:txBody>
        </p:sp>
        <p:sp>
          <p:nvSpPr>
            <p:cNvPr id="309958" name="Rectangle 710">
              <a:extLst>
                <a:ext uri="{FF2B5EF4-FFF2-40B4-BE49-F238E27FC236}">
                  <a16:creationId xmlns:a16="http://schemas.microsoft.com/office/drawing/2014/main" id="{1C6B87E2-0B8F-ED49-96DE-72C62BC2EAE5}"/>
                </a:ext>
              </a:extLst>
            </p:cNvPr>
            <p:cNvSpPr>
              <a:spLocks noChangeArrowheads="1"/>
            </p:cNvSpPr>
            <p:nvPr/>
          </p:nvSpPr>
          <p:spPr bwMode="auto">
            <a:xfrm>
              <a:off x="225" y="2626"/>
              <a:ext cx="24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ObsReq</a:t>
              </a:r>
            </a:p>
            <a:p>
              <a:pPr algn="ctr"/>
              <a:r>
                <a:rPr lang="en-US" altLang="en-US" sz="800" b="1">
                  <a:solidFill>
                    <a:srgbClr val="000000"/>
                  </a:solidFill>
                  <a:latin typeface="Arial" panose="020B0604020202020204" pitchFamily="34" charset="0"/>
                </a:rPr>
                <a:t>Port</a:t>
              </a:r>
              <a:endParaRPr lang="en-US" altLang="en-US" sz="1800" b="1">
                <a:solidFill>
                  <a:schemeClr val="tx2"/>
                </a:solidFill>
                <a:latin typeface="Tahoma" panose="020B0604030504040204" pitchFamily="34" charset="0"/>
              </a:endParaRPr>
            </a:p>
          </p:txBody>
        </p:sp>
        <p:sp>
          <p:nvSpPr>
            <p:cNvPr id="309959" name="Line 711">
              <a:extLst>
                <a:ext uri="{FF2B5EF4-FFF2-40B4-BE49-F238E27FC236}">
                  <a16:creationId xmlns:a16="http://schemas.microsoft.com/office/drawing/2014/main" id="{507A74F3-5509-A747-A7E6-EBBA746A7D6E}"/>
                </a:ext>
              </a:extLst>
            </p:cNvPr>
            <p:cNvSpPr>
              <a:spLocks noChangeShapeType="1"/>
            </p:cNvSpPr>
            <p:nvPr/>
          </p:nvSpPr>
          <p:spPr bwMode="auto">
            <a:xfrm flipH="1">
              <a:off x="201" y="2794"/>
              <a:ext cx="247"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960" name="Rectangle 712">
              <a:extLst>
                <a:ext uri="{FF2B5EF4-FFF2-40B4-BE49-F238E27FC236}">
                  <a16:creationId xmlns:a16="http://schemas.microsoft.com/office/drawing/2014/main" id="{3FD1D0D2-BA77-1949-A861-CC9B0F2C617E}"/>
                </a:ext>
              </a:extLst>
            </p:cNvPr>
            <p:cNvSpPr>
              <a:spLocks noChangeArrowheads="1"/>
            </p:cNvSpPr>
            <p:nvPr/>
          </p:nvSpPr>
          <p:spPr bwMode="auto">
            <a:xfrm>
              <a:off x="182" y="2772"/>
              <a:ext cx="39" cy="47"/>
            </a:xfrm>
            <a:prstGeom prst="rect">
              <a:avLst/>
            </a:prstGeom>
            <a:solidFill>
              <a:schemeClr val="bg1"/>
            </a:solidFill>
            <a:ln w="25400">
              <a:solidFill>
                <a:srgbClr val="000000"/>
              </a:solidFill>
              <a:miter lim="800000"/>
              <a:headEnd/>
              <a:tailEnd/>
            </a:ln>
          </p:spPr>
          <p:txBody>
            <a:bodyPr/>
            <a:lstStyle/>
            <a:p>
              <a:endParaRPr lang="en-US"/>
            </a:p>
          </p:txBody>
        </p:sp>
        <p:sp>
          <p:nvSpPr>
            <p:cNvPr id="309961" name="Rectangle 713">
              <a:extLst>
                <a:ext uri="{FF2B5EF4-FFF2-40B4-BE49-F238E27FC236}">
                  <a16:creationId xmlns:a16="http://schemas.microsoft.com/office/drawing/2014/main" id="{89501E4C-63F6-0642-8067-EC67C0ADACA8}"/>
                </a:ext>
              </a:extLst>
            </p:cNvPr>
            <p:cNvSpPr>
              <a:spLocks noChangeArrowheads="1"/>
            </p:cNvSpPr>
            <p:nvPr/>
          </p:nvSpPr>
          <p:spPr bwMode="auto">
            <a:xfrm>
              <a:off x="444" y="2766"/>
              <a:ext cx="40" cy="47"/>
            </a:xfrm>
            <a:prstGeom prst="rect">
              <a:avLst/>
            </a:prstGeom>
            <a:solidFill>
              <a:schemeClr val="bg1"/>
            </a:solidFill>
            <a:ln w="25400">
              <a:solidFill>
                <a:srgbClr val="000000"/>
              </a:solidFill>
              <a:miter lim="800000"/>
              <a:headEnd/>
              <a:tailEnd/>
            </a:ln>
          </p:spPr>
          <p:txBody>
            <a:bodyPr/>
            <a:lstStyle/>
            <a:p>
              <a:endParaRPr lang="en-US"/>
            </a:p>
          </p:txBody>
        </p:sp>
        <p:sp>
          <p:nvSpPr>
            <p:cNvPr id="309962" name="Rectangle 714">
              <a:extLst>
                <a:ext uri="{FF2B5EF4-FFF2-40B4-BE49-F238E27FC236}">
                  <a16:creationId xmlns:a16="http://schemas.microsoft.com/office/drawing/2014/main" id="{8820B681-7BD1-F546-8BFC-09ECC6B80E1A}"/>
                </a:ext>
              </a:extLst>
            </p:cNvPr>
            <p:cNvSpPr>
              <a:spLocks noChangeArrowheads="1"/>
            </p:cNvSpPr>
            <p:nvPr/>
          </p:nvSpPr>
          <p:spPr bwMode="auto">
            <a:xfrm>
              <a:off x="1682" y="3217"/>
              <a:ext cx="39" cy="46"/>
            </a:xfrm>
            <a:prstGeom prst="rect">
              <a:avLst/>
            </a:prstGeom>
            <a:solidFill>
              <a:schemeClr val="bg1"/>
            </a:solidFill>
            <a:ln w="25400">
              <a:solidFill>
                <a:srgbClr val="000000"/>
              </a:solidFill>
              <a:miter lim="800000"/>
              <a:headEnd/>
              <a:tailEnd/>
            </a:ln>
          </p:spPr>
          <p:txBody>
            <a:bodyPr/>
            <a:lstStyle/>
            <a:p>
              <a:endParaRPr lang="en-US"/>
            </a:p>
          </p:txBody>
        </p:sp>
        <p:sp>
          <p:nvSpPr>
            <p:cNvPr id="309963" name="Line 715">
              <a:extLst>
                <a:ext uri="{FF2B5EF4-FFF2-40B4-BE49-F238E27FC236}">
                  <a16:creationId xmlns:a16="http://schemas.microsoft.com/office/drawing/2014/main" id="{979C3B92-C36F-A24F-B0CD-08CA1B9C2942}"/>
                </a:ext>
              </a:extLst>
            </p:cNvPr>
            <p:cNvSpPr>
              <a:spLocks noChangeShapeType="1"/>
            </p:cNvSpPr>
            <p:nvPr/>
          </p:nvSpPr>
          <p:spPr bwMode="auto">
            <a:xfrm>
              <a:off x="2062" y="3228"/>
              <a:ext cx="483" cy="2"/>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964" name="Rectangle 716">
              <a:extLst>
                <a:ext uri="{FF2B5EF4-FFF2-40B4-BE49-F238E27FC236}">
                  <a16:creationId xmlns:a16="http://schemas.microsoft.com/office/drawing/2014/main" id="{8062411E-0FED-7649-B4D2-CDFA74B7A8FD}"/>
                </a:ext>
              </a:extLst>
            </p:cNvPr>
            <p:cNvSpPr>
              <a:spLocks noChangeArrowheads="1"/>
            </p:cNvSpPr>
            <p:nvPr/>
          </p:nvSpPr>
          <p:spPr bwMode="auto">
            <a:xfrm>
              <a:off x="2515" y="3207"/>
              <a:ext cx="40" cy="47"/>
            </a:xfrm>
            <a:prstGeom prst="rect">
              <a:avLst/>
            </a:prstGeom>
            <a:solidFill>
              <a:schemeClr val="bg1"/>
            </a:solidFill>
            <a:ln w="25400">
              <a:solidFill>
                <a:srgbClr val="000000"/>
              </a:solidFill>
              <a:miter lim="800000"/>
              <a:headEnd/>
              <a:tailEnd/>
            </a:ln>
          </p:spPr>
          <p:txBody>
            <a:bodyPr/>
            <a:lstStyle/>
            <a:p>
              <a:endParaRPr lang="en-US"/>
            </a:p>
          </p:txBody>
        </p:sp>
        <p:sp>
          <p:nvSpPr>
            <p:cNvPr id="309965" name="Rectangle 717">
              <a:extLst>
                <a:ext uri="{FF2B5EF4-FFF2-40B4-BE49-F238E27FC236}">
                  <a16:creationId xmlns:a16="http://schemas.microsoft.com/office/drawing/2014/main" id="{4E1CC976-4FF2-B648-9CDC-82F7325D17DE}"/>
                </a:ext>
              </a:extLst>
            </p:cNvPr>
            <p:cNvSpPr>
              <a:spLocks noChangeArrowheads="1"/>
            </p:cNvSpPr>
            <p:nvPr/>
          </p:nvSpPr>
          <p:spPr bwMode="auto">
            <a:xfrm>
              <a:off x="2031" y="3209"/>
              <a:ext cx="40" cy="47"/>
            </a:xfrm>
            <a:prstGeom prst="rect">
              <a:avLst/>
            </a:prstGeom>
            <a:solidFill>
              <a:schemeClr val="bg1"/>
            </a:solidFill>
            <a:ln w="25400">
              <a:solidFill>
                <a:srgbClr val="000000"/>
              </a:solidFill>
              <a:miter lim="800000"/>
              <a:headEnd/>
              <a:tailEnd/>
            </a:ln>
          </p:spPr>
          <p:txBody>
            <a:bodyPr/>
            <a:lstStyle/>
            <a:p>
              <a:endParaRPr lang="en-US"/>
            </a:p>
          </p:txBody>
        </p:sp>
        <p:sp>
          <p:nvSpPr>
            <p:cNvPr id="309966" name="Line 718">
              <a:extLst>
                <a:ext uri="{FF2B5EF4-FFF2-40B4-BE49-F238E27FC236}">
                  <a16:creationId xmlns:a16="http://schemas.microsoft.com/office/drawing/2014/main" id="{70658A20-8BBD-7041-BFDC-4431A287F8AC}"/>
                </a:ext>
              </a:extLst>
            </p:cNvPr>
            <p:cNvSpPr>
              <a:spLocks noChangeShapeType="1"/>
            </p:cNvSpPr>
            <p:nvPr/>
          </p:nvSpPr>
          <p:spPr bwMode="auto">
            <a:xfrm>
              <a:off x="2045" y="2768"/>
              <a:ext cx="483" cy="2"/>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309967" name="Group 719">
              <a:extLst>
                <a:ext uri="{FF2B5EF4-FFF2-40B4-BE49-F238E27FC236}">
                  <a16:creationId xmlns:a16="http://schemas.microsoft.com/office/drawing/2014/main" id="{B7E813E8-C8E8-D048-8ABD-E8A1A48E2ACE}"/>
                </a:ext>
              </a:extLst>
            </p:cNvPr>
            <p:cNvGrpSpPr>
              <a:grpSpLocks/>
            </p:cNvGrpSpPr>
            <p:nvPr/>
          </p:nvGrpSpPr>
          <p:grpSpPr bwMode="auto">
            <a:xfrm>
              <a:off x="2097" y="2709"/>
              <a:ext cx="374" cy="127"/>
              <a:chOff x="2965" y="3754"/>
              <a:chExt cx="755" cy="187"/>
            </a:xfrm>
          </p:grpSpPr>
          <p:sp>
            <p:nvSpPr>
              <p:cNvPr id="309968" name="Rectangle 720">
                <a:extLst>
                  <a:ext uri="{FF2B5EF4-FFF2-40B4-BE49-F238E27FC236}">
                    <a16:creationId xmlns:a16="http://schemas.microsoft.com/office/drawing/2014/main" id="{836273FF-DA72-9549-B4FA-F60AAD04C3FB}"/>
                  </a:ext>
                </a:extLst>
              </p:cNvPr>
              <p:cNvSpPr>
                <a:spLocks noChangeArrowheads="1"/>
              </p:cNvSpPr>
              <p:nvPr/>
            </p:nvSpPr>
            <p:spPr bwMode="auto">
              <a:xfrm>
                <a:off x="3000" y="3754"/>
                <a:ext cx="684" cy="187"/>
              </a:xfrm>
              <a:prstGeom prst="rect">
                <a:avLst/>
              </a:prstGeom>
              <a:solidFill>
                <a:schemeClr val="bg1"/>
              </a:solidFill>
              <a:ln w="25400">
                <a:solidFill>
                  <a:srgbClr val="000000"/>
                </a:solidFill>
                <a:miter lim="800000"/>
                <a:headEnd/>
                <a:tailEnd/>
              </a:ln>
            </p:spPr>
            <p:txBody>
              <a:bodyPr/>
              <a:lstStyle/>
              <a:p>
                <a:endParaRPr lang="en-US"/>
              </a:p>
            </p:txBody>
          </p:sp>
          <p:sp>
            <p:nvSpPr>
              <p:cNvPr id="309969" name="Rectangle 721">
                <a:extLst>
                  <a:ext uri="{FF2B5EF4-FFF2-40B4-BE49-F238E27FC236}">
                    <a16:creationId xmlns:a16="http://schemas.microsoft.com/office/drawing/2014/main" id="{C49C3A73-BEAA-4540-AC8C-DA4C837D5B58}"/>
                  </a:ext>
                </a:extLst>
              </p:cNvPr>
              <p:cNvSpPr>
                <a:spLocks noChangeArrowheads="1"/>
              </p:cNvSpPr>
              <p:nvPr/>
            </p:nvSpPr>
            <p:spPr bwMode="auto">
              <a:xfrm>
                <a:off x="3024" y="3794"/>
                <a:ext cx="662" cy="113"/>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ul : UpLink</a:t>
                </a:r>
                <a:endParaRPr lang="en-US" altLang="en-US" sz="1800" b="1">
                  <a:solidFill>
                    <a:schemeClr val="tx2"/>
                  </a:solidFill>
                  <a:latin typeface="Tahoma" panose="020B0604030504040204" pitchFamily="34" charset="0"/>
                </a:endParaRPr>
              </a:p>
            </p:txBody>
          </p:sp>
          <p:sp>
            <p:nvSpPr>
              <p:cNvPr id="309970" name="Rectangle 722">
                <a:extLst>
                  <a:ext uri="{FF2B5EF4-FFF2-40B4-BE49-F238E27FC236}">
                    <a16:creationId xmlns:a16="http://schemas.microsoft.com/office/drawing/2014/main" id="{83C4E03D-60F4-104D-891D-D54A88B34DDA}"/>
                  </a:ext>
                </a:extLst>
              </p:cNvPr>
              <p:cNvSpPr>
                <a:spLocks noChangeArrowheads="1"/>
              </p:cNvSpPr>
              <p:nvPr/>
            </p:nvSpPr>
            <p:spPr bwMode="auto">
              <a:xfrm>
                <a:off x="2965" y="3813"/>
                <a:ext cx="80" cy="69"/>
              </a:xfrm>
              <a:prstGeom prst="rect">
                <a:avLst/>
              </a:prstGeom>
              <a:solidFill>
                <a:schemeClr val="bg1"/>
              </a:solidFill>
              <a:ln w="25400">
                <a:solidFill>
                  <a:srgbClr val="000000"/>
                </a:solidFill>
                <a:miter lim="800000"/>
                <a:headEnd/>
                <a:tailEnd/>
              </a:ln>
            </p:spPr>
            <p:txBody>
              <a:bodyPr/>
              <a:lstStyle/>
              <a:p>
                <a:endParaRPr lang="en-US"/>
              </a:p>
            </p:txBody>
          </p:sp>
          <p:sp>
            <p:nvSpPr>
              <p:cNvPr id="309971" name="Rectangle 723">
                <a:extLst>
                  <a:ext uri="{FF2B5EF4-FFF2-40B4-BE49-F238E27FC236}">
                    <a16:creationId xmlns:a16="http://schemas.microsoft.com/office/drawing/2014/main" id="{B3B68C1B-A949-D74D-9667-98591E488C11}"/>
                  </a:ext>
                </a:extLst>
              </p:cNvPr>
              <p:cNvSpPr>
                <a:spLocks noChangeArrowheads="1"/>
              </p:cNvSpPr>
              <p:nvPr/>
            </p:nvSpPr>
            <p:spPr bwMode="auto">
              <a:xfrm>
                <a:off x="3640" y="3816"/>
                <a:ext cx="80" cy="69"/>
              </a:xfrm>
              <a:prstGeom prst="rect">
                <a:avLst/>
              </a:prstGeom>
              <a:solidFill>
                <a:schemeClr val="bg1"/>
              </a:solidFill>
              <a:ln w="25400">
                <a:solidFill>
                  <a:srgbClr val="000000"/>
                </a:solidFill>
                <a:miter lim="800000"/>
                <a:headEnd/>
                <a:tailEnd/>
              </a:ln>
            </p:spPr>
            <p:txBody>
              <a:bodyPr/>
              <a:lstStyle/>
              <a:p>
                <a:endParaRPr lang="en-US"/>
              </a:p>
            </p:txBody>
          </p:sp>
        </p:grpSp>
        <p:sp>
          <p:nvSpPr>
            <p:cNvPr id="309972" name="Rectangle 724">
              <a:extLst>
                <a:ext uri="{FF2B5EF4-FFF2-40B4-BE49-F238E27FC236}">
                  <a16:creationId xmlns:a16="http://schemas.microsoft.com/office/drawing/2014/main" id="{DF6BAAA5-B396-C247-B079-09D8C114FCEE}"/>
                </a:ext>
              </a:extLst>
            </p:cNvPr>
            <p:cNvSpPr>
              <a:spLocks noChangeArrowheads="1"/>
            </p:cNvSpPr>
            <p:nvPr/>
          </p:nvSpPr>
          <p:spPr bwMode="auto">
            <a:xfrm>
              <a:off x="2510" y="2751"/>
              <a:ext cx="40" cy="47"/>
            </a:xfrm>
            <a:prstGeom prst="rect">
              <a:avLst/>
            </a:prstGeom>
            <a:solidFill>
              <a:schemeClr val="bg1"/>
            </a:solidFill>
            <a:ln w="25400">
              <a:solidFill>
                <a:srgbClr val="000000"/>
              </a:solidFill>
              <a:miter lim="800000"/>
              <a:headEnd/>
              <a:tailEnd/>
            </a:ln>
          </p:spPr>
          <p:txBody>
            <a:bodyPr/>
            <a:lstStyle/>
            <a:p>
              <a:endParaRPr lang="en-US"/>
            </a:p>
          </p:txBody>
        </p:sp>
        <p:sp>
          <p:nvSpPr>
            <p:cNvPr id="309973" name="Line 725">
              <a:extLst>
                <a:ext uri="{FF2B5EF4-FFF2-40B4-BE49-F238E27FC236}">
                  <a16:creationId xmlns:a16="http://schemas.microsoft.com/office/drawing/2014/main" id="{7DD986FF-396F-2F47-922E-2A0F2F297A1A}"/>
                </a:ext>
              </a:extLst>
            </p:cNvPr>
            <p:cNvSpPr>
              <a:spLocks noChangeShapeType="1"/>
            </p:cNvSpPr>
            <p:nvPr/>
          </p:nvSpPr>
          <p:spPr bwMode="auto">
            <a:xfrm flipV="1">
              <a:off x="1991" y="2320"/>
              <a:ext cx="547" cy="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309974" name="Group 726">
              <a:extLst>
                <a:ext uri="{FF2B5EF4-FFF2-40B4-BE49-F238E27FC236}">
                  <a16:creationId xmlns:a16="http://schemas.microsoft.com/office/drawing/2014/main" id="{85B95FE0-8BE9-4348-905E-D19321CBD0B2}"/>
                </a:ext>
              </a:extLst>
            </p:cNvPr>
            <p:cNvGrpSpPr>
              <a:grpSpLocks/>
            </p:cNvGrpSpPr>
            <p:nvPr/>
          </p:nvGrpSpPr>
          <p:grpSpPr bwMode="auto">
            <a:xfrm>
              <a:off x="2067" y="2261"/>
              <a:ext cx="416" cy="124"/>
              <a:chOff x="3398" y="3522"/>
              <a:chExt cx="839" cy="181"/>
            </a:xfrm>
          </p:grpSpPr>
          <p:sp>
            <p:nvSpPr>
              <p:cNvPr id="309975" name="Rectangle 727">
                <a:extLst>
                  <a:ext uri="{FF2B5EF4-FFF2-40B4-BE49-F238E27FC236}">
                    <a16:creationId xmlns:a16="http://schemas.microsoft.com/office/drawing/2014/main" id="{9D691CC8-B404-344A-B080-242CA5AA59A8}"/>
                  </a:ext>
                </a:extLst>
              </p:cNvPr>
              <p:cNvSpPr>
                <a:spLocks noChangeArrowheads="1"/>
              </p:cNvSpPr>
              <p:nvPr/>
            </p:nvSpPr>
            <p:spPr bwMode="auto">
              <a:xfrm>
                <a:off x="3445" y="3522"/>
                <a:ext cx="753" cy="181"/>
              </a:xfrm>
              <a:prstGeom prst="rect">
                <a:avLst/>
              </a:prstGeom>
              <a:solidFill>
                <a:schemeClr val="bg1"/>
              </a:solidFill>
              <a:ln w="25400">
                <a:solidFill>
                  <a:srgbClr val="000000"/>
                </a:solidFill>
                <a:miter lim="800000"/>
                <a:headEnd/>
                <a:tailEnd/>
              </a:ln>
            </p:spPr>
            <p:txBody>
              <a:bodyPr/>
              <a:lstStyle/>
              <a:p>
                <a:endParaRPr lang="en-US"/>
              </a:p>
            </p:txBody>
          </p:sp>
          <p:sp>
            <p:nvSpPr>
              <p:cNvPr id="309976" name="Rectangle 728">
                <a:extLst>
                  <a:ext uri="{FF2B5EF4-FFF2-40B4-BE49-F238E27FC236}">
                    <a16:creationId xmlns:a16="http://schemas.microsoft.com/office/drawing/2014/main" id="{77439DF7-A937-EE4E-86D4-7B26A1CB5E27}"/>
                  </a:ext>
                </a:extLst>
              </p:cNvPr>
              <p:cNvSpPr>
                <a:spLocks noChangeArrowheads="1"/>
              </p:cNvSpPr>
              <p:nvPr/>
            </p:nvSpPr>
            <p:spPr bwMode="auto">
              <a:xfrm>
                <a:off x="3398" y="3556"/>
                <a:ext cx="839" cy="112"/>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dl : DownLink</a:t>
                </a:r>
                <a:endParaRPr lang="en-US" altLang="en-US" sz="1800" b="1">
                  <a:solidFill>
                    <a:schemeClr val="tx2"/>
                  </a:solidFill>
                  <a:latin typeface="Tahoma" panose="020B0604030504040204" pitchFamily="34" charset="0"/>
                </a:endParaRPr>
              </a:p>
            </p:txBody>
          </p:sp>
          <p:sp>
            <p:nvSpPr>
              <p:cNvPr id="309977" name="Rectangle 729">
                <a:extLst>
                  <a:ext uri="{FF2B5EF4-FFF2-40B4-BE49-F238E27FC236}">
                    <a16:creationId xmlns:a16="http://schemas.microsoft.com/office/drawing/2014/main" id="{1A5EF109-5285-464C-B871-5DFE2B2A8FA5}"/>
                  </a:ext>
                </a:extLst>
              </p:cNvPr>
              <p:cNvSpPr>
                <a:spLocks noChangeArrowheads="1"/>
              </p:cNvSpPr>
              <p:nvPr/>
            </p:nvSpPr>
            <p:spPr bwMode="auto">
              <a:xfrm>
                <a:off x="3406" y="3575"/>
                <a:ext cx="80" cy="69"/>
              </a:xfrm>
              <a:prstGeom prst="rect">
                <a:avLst/>
              </a:prstGeom>
              <a:solidFill>
                <a:schemeClr val="bg1"/>
              </a:solidFill>
              <a:ln w="25400">
                <a:solidFill>
                  <a:srgbClr val="000000"/>
                </a:solidFill>
                <a:miter lim="800000"/>
                <a:headEnd/>
                <a:tailEnd/>
              </a:ln>
            </p:spPr>
            <p:txBody>
              <a:bodyPr/>
              <a:lstStyle/>
              <a:p>
                <a:endParaRPr lang="en-US"/>
              </a:p>
            </p:txBody>
          </p:sp>
          <p:sp>
            <p:nvSpPr>
              <p:cNvPr id="309978" name="Rectangle 730">
                <a:extLst>
                  <a:ext uri="{FF2B5EF4-FFF2-40B4-BE49-F238E27FC236}">
                    <a16:creationId xmlns:a16="http://schemas.microsoft.com/office/drawing/2014/main" id="{53BA517F-0A08-904B-9145-BE0558D4E0F8}"/>
                  </a:ext>
                </a:extLst>
              </p:cNvPr>
              <p:cNvSpPr>
                <a:spLocks noChangeArrowheads="1"/>
              </p:cNvSpPr>
              <p:nvPr/>
            </p:nvSpPr>
            <p:spPr bwMode="auto">
              <a:xfrm>
                <a:off x="4154" y="3578"/>
                <a:ext cx="80" cy="69"/>
              </a:xfrm>
              <a:prstGeom prst="rect">
                <a:avLst/>
              </a:prstGeom>
              <a:solidFill>
                <a:schemeClr val="bg1"/>
              </a:solidFill>
              <a:ln w="25400">
                <a:solidFill>
                  <a:srgbClr val="000000"/>
                </a:solidFill>
                <a:miter lim="800000"/>
                <a:headEnd/>
                <a:tailEnd/>
              </a:ln>
            </p:spPr>
            <p:txBody>
              <a:bodyPr/>
              <a:lstStyle/>
              <a:p>
                <a:endParaRPr lang="en-US"/>
              </a:p>
            </p:txBody>
          </p:sp>
        </p:grpSp>
        <p:sp>
          <p:nvSpPr>
            <p:cNvPr id="309979" name="Rectangle 731">
              <a:extLst>
                <a:ext uri="{FF2B5EF4-FFF2-40B4-BE49-F238E27FC236}">
                  <a16:creationId xmlns:a16="http://schemas.microsoft.com/office/drawing/2014/main" id="{39EA269A-E348-354A-B8CE-B29F59A545D9}"/>
                </a:ext>
              </a:extLst>
            </p:cNvPr>
            <p:cNvSpPr>
              <a:spLocks noChangeArrowheads="1"/>
            </p:cNvSpPr>
            <p:nvPr/>
          </p:nvSpPr>
          <p:spPr bwMode="auto">
            <a:xfrm>
              <a:off x="2511" y="2299"/>
              <a:ext cx="40" cy="47"/>
            </a:xfrm>
            <a:prstGeom prst="rect">
              <a:avLst/>
            </a:prstGeom>
            <a:solidFill>
              <a:schemeClr val="bg1"/>
            </a:solidFill>
            <a:ln w="25400">
              <a:solidFill>
                <a:srgbClr val="000000"/>
              </a:solidFill>
              <a:miter lim="800000"/>
              <a:headEnd/>
              <a:tailEnd/>
            </a:ln>
          </p:spPr>
          <p:txBody>
            <a:bodyPr/>
            <a:lstStyle/>
            <a:p>
              <a:endParaRPr lang="en-US"/>
            </a:p>
          </p:txBody>
        </p:sp>
        <p:sp>
          <p:nvSpPr>
            <p:cNvPr id="309980" name="Line 732">
              <a:extLst>
                <a:ext uri="{FF2B5EF4-FFF2-40B4-BE49-F238E27FC236}">
                  <a16:creationId xmlns:a16="http://schemas.microsoft.com/office/drawing/2014/main" id="{E2E7C7BC-53BC-2A49-890A-1DCBF1436920}"/>
                </a:ext>
              </a:extLst>
            </p:cNvPr>
            <p:cNvSpPr>
              <a:spLocks noChangeShapeType="1"/>
            </p:cNvSpPr>
            <p:nvPr/>
          </p:nvSpPr>
          <p:spPr bwMode="auto">
            <a:xfrm flipH="1">
              <a:off x="1083" y="2776"/>
              <a:ext cx="444"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981" name="Rectangle 733">
              <a:extLst>
                <a:ext uri="{FF2B5EF4-FFF2-40B4-BE49-F238E27FC236}">
                  <a16:creationId xmlns:a16="http://schemas.microsoft.com/office/drawing/2014/main" id="{82370862-F41A-B64C-872E-3711089265A1}"/>
                </a:ext>
              </a:extLst>
            </p:cNvPr>
            <p:cNvSpPr>
              <a:spLocks noChangeArrowheads="1"/>
            </p:cNvSpPr>
            <p:nvPr/>
          </p:nvSpPr>
          <p:spPr bwMode="auto">
            <a:xfrm>
              <a:off x="1533" y="2752"/>
              <a:ext cx="39" cy="47"/>
            </a:xfrm>
            <a:prstGeom prst="rect">
              <a:avLst/>
            </a:prstGeom>
            <a:solidFill>
              <a:schemeClr val="bg1"/>
            </a:solidFill>
            <a:ln w="25400">
              <a:solidFill>
                <a:srgbClr val="000000"/>
              </a:solidFill>
              <a:miter lim="800000"/>
              <a:headEnd/>
              <a:tailEnd/>
            </a:ln>
          </p:spPr>
          <p:txBody>
            <a:bodyPr/>
            <a:lstStyle/>
            <a:p>
              <a:endParaRPr lang="en-US"/>
            </a:p>
          </p:txBody>
        </p:sp>
        <p:sp>
          <p:nvSpPr>
            <p:cNvPr id="309982" name="AutoShape 734">
              <a:extLst>
                <a:ext uri="{FF2B5EF4-FFF2-40B4-BE49-F238E27FC236}">
                  <a16:creationId xmlns:a16="http://schemas.microsoft.com/office/drawing/2014/main" id="{422C7F9B-58E0-A24F-8F69-A05EE666100E}"/>
                </a:ext>
              </a:extLst>
            </p:cNvPr>
            <p:cNvSpPr>
              <a:spLocks noChangeArrowheads="1"/>
            </p:cNvSpPr>
            <p:nvPr/>
          </p:nvSpPr>
          <p:spPr bwMode="auto">
            <a:xfrm rot="5400000">
              <a:off x="1291" y="2749"/>
              <a:ext cx="75" cy="55"/>
            </a:xfrm>
            <a:prstGeom prst="triangle">
              <a:avLst>
                <a:gd name="adj" fmla="val 50000"/>
              </a:avLst>
            </a:prstGeom>
            <a:solidFill>
              <a:schemeClr val="tx1"/>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9983" name="Rectangle 735">
              <a:extLst>
                <a:ext uri="{FF2B5EF4-FFF2-40B4-BE49-F238E27FC236}">
                  <a16:creationId xmlns:a16="http://schemas.microsoft.com/office/drawing/2014/main" id="{2D11FC02-DF81-674D-AE02-0F6F0E507A05}"/>
                </a:ext>
              </a:extLst>
            </p:cNvPr>
            <p:cNvSpPr>
              <a:spLocks noChangeArrowheads="1"/>
            </p:cNvSpPr>
            <p:nvPr/>
          </p:nvSpPr>
          <p:spPr bwMode="auto">
            <a:xfrm>
              <a:off x="1082" y="2837"/>
              <a:ext cx="45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i="1">
                  <a:solidFill>
                    <a:srgbClr val="000000"/>
                  </a:solidFill>
                  <a:latin typeface="Arial" panose="020B0604020202020204" pitchFamily="34" charset="0"/>
                </a:rPr>
                <a:t>CmndData</a:t>
              </a:r>
              <a:endParaRPr lang="en-US" altLang="en-US" sz="1800" b="1">
                <a:solidFill>
                  <a:schemeClr val="tx2"/>
                </a:solidFill>
                <a:latin typeface="Tahoma" panose="020B0604030504040204" pitchFamily="34" charset="0"/>
              </a:endParaRPr>
            </a:p>
          </p:txBody>
        </p:sp>
        <p:sp>
          <p:nvSpPr>
            <p:cNvPr id="309984" name="Rectangle 736">
              <a:extLst>
                <a:ext uri="{FF2B5EF4-FFF2-40B4-BE49-F238E27FC236}">
                  <a16:creationId xmlns:a16="http://schemas.microsoft.com/office/drawing/2014/main" id="{15A5B63E-B162-9546-8672-799B5EC348AF}"/>
                </a:ext>
              </a:extLst>
            </p:cNvPr>
            <p:cNvSpPr>
              <a:spLocks noChangeArrowheads="1"/>
            </p:cNvSpPr>
            <p:nvPr/>
          </p:nvSpPr>
          <p:spPr bwMode="auto">
            <a:xfrm>
              <a:off x="1843" y="2451"/>
              <a:ext cx="16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Re</a:t>
              </a:r>
            </a:p>
            <a:p>
              <a:pPr algn="ctr"/>
              <a:r>
                <a:rPr lang="en-US" altLang="en-US" sz="800" b="1">
                  <a:solidFill>
                    <a:srgbClr val="000000"/>
                  </a:solidFill>
                  <a:latin typeface="Arial" panose="020B0604020202020204" pitchFamily="34" charset="0"/>
                </a:rPr>
                <a:t>Trans</a:t>
              </a:r>
            </a:p>
            <a:p>
              <a:pPr algn="ctr"/>
              <a:r>
                <a:rPr lang="en-US" altLang="en-US" sz="800" b="1">
                  <a:solidFill>
                    <a:srgbClr val="000000"/>
                  </a:solidFill>
                  <a:latin typeface="Arial" panose="020B0604020202020204" pitchFamily="34" charset="0"/>
                </a:rPr>
                <a:t>Port</a:t>
              </a:r>
              <a:endParaRPr lang="en-US" altLang="en-US" sz="1800" b="1">
                <a:solidFill>
                  <a:schemeClr val="tx2"/>
                </a:solidFill>
                <a:latin typeface="Tahoma" panose="020B0604030504040204" pitchFamily="34" charset="0"/>
              </a:endParaRPr>
            </a:p>
          </p:txBody>
        </p:sp>
        <p:sp>
          <p:nvSpPr>
            <p:cNvPr id="309985" name="Rectangle 737">
              <a:extLst>
                <a:ext uri="{FF2B5EF4-FFF2-40B4-BE49-F238E27FC236}">
                  <a16:creationId xmlns:a16="http://schemas.microsoft.com/office/drawing/2014/main" id="{97693886-2729-DB40-BD2D-DA824728DAA9}"/>
                </a:ext>
              </a:extLst>
            </p:cNvPr>
            <p:cNvSpPr>
              <a:spLocks noChangeArrowheads="1"/>
            </p:cNvSpPr>
            <p:nvPr/>
          </p:nvSpPr>
          <p:spPr bwMode="auto">
            <a:xfrm>
              <a:off x="1038" y="2752"/>
              <a:ext cx="40" cy="47"/>
            </a:xfrm>
            <a:prstGeom prst="rect">
              <a:avLst/>
            </a:prstGeom>
            <a:solidFill>
              <a:schemeClr val="bg1"/>
            </a:solidFill>
            <a:ln w="25400">
              <a:solidFill>
                <a:srgbClr val="000000"/>
              </a:solidFill>
              <a:miter lim="800000"/>
              <a:headEnd/>
              <a:tailEnd/>
            </a:ln>
          </p:spPr>
          <p:txBody>
            <a:bodyPr/>
            <a:lstStyle/>
            <a:p>
              <a:endParaRPr lang="en-US"/>
            </a:p>
          </p:txBody>
        </p:sp>
        <p:sp>
          <p:nvSpPr>
            <p:cNvPr id="309986" name="Rectangle 738">
              <a:extLst>
                <a:ext uri="{FF2B5EF4-FFF2-40B4-BE49-F238E27FC236}">
                  <a16:creationId xmlns:a16="http://schemas.microsoft.com/office/drawing/2014/main" id="{B0F637CB-D55F-2F48-A222-6C8601712E14}"/>
                </a:ext>
              </a:extLst>
            </p:cNvPr>
            <p:cNvSpPr>
              <a:spLocks noChangeArrowheads="1"/>
            </p:cNvSpPr>
            <p:nvPr/>
          </p:nvSpPr>
          <p:spPr bwMode="auto">
            <a:xfrm>
              <a:off x="814" y="3219"/>
              <a:ext cx="40" cy="47"/>
            </a:xfrm>
            <a:prstGeom prst="rect">
              <a:avLst/>
            </a:prstGeom>
            <a:solidFill>
              <a:schemeClr val="bg1"/>
            </a:solidFill>
            <a:ln w="25400">
              <a:solidFill>
                <a:srgbClr val="000000"/>
              </a:solidFill>
              <a:miter lim="800000"/>
              <a:headEnd/>
              <a:tailEnd/>
            </a:ln>
          </p:spPr>
          <p:txBody>
            <a:bodyPr/>
            <a:lstStyle/>
            <a:p>
              <a:endParaRPr lang="en-US"/>
            </a:p>
          </p:txBody>
        </p:sp>
        <p:sp>
          <p:nvSpPr>
            <p:cNvPr id="309987" name="Rectangle 739">
              <a:extLst>
                <a:ext uri="{FF2B5EF4-FFF2-40B4-BE49-F238E27FC236}">
                  <a16:creationId xmlns:a16="http://schemas.microsoft.com/office/drawing/2014/main" id="{EBE3C655-AB45-D84A-930B-10A2D1D9079E}"/>
                </a:ext>
              </a:extLst>
            </p:cNvPr>
            <p:cNvSpPr>
              <a:spLocks noChangeArrowheads="1"/>
            </p:cNvSpPr>
            <p:nvPr/>
          </p:nvSpPr>
          <p:spPr bwMode="auto">
            <a:xfrm>
              <a:off x="1995" y="2111"/>
              <a:ext cx="128"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r>
                <a:rPr lang="en-US" altLang="en-US" sz="800" b="1">
                  <a:solidFill>
                    <a:srgbClr val="000000"/>
                  </a:solidFill>
                  <a:latin typeface="Arial" panose="020B0604020202020204" pitchFamily="34" charset="0"/>
                </a:rPr>
                <a:t>DL</a:t>
              </a:r>
            </a:p>
            <a:p>
              <a:r>
                <a:rPr lang="en-US" altLang="en-US" sz="800" b="1">
                  <a:solidFill>
                    <a:srgbClr val="000000"/>
                  </a:solidFill>
                  <a:latin typeface="Arial" panose="020B0604020202020204" pitchFamily="34" charset="0"/>
                </a:rPr>
                <a:t>Port</a:t>
              </a:r>
              <a:endParaRPr lang="en-US" altLang="en-US" sz="1800" b="1">
                <a:solidFill>
                  <a:schemeClr val="tx2"/>
                </a:solidFill>
                <a:latin typeface="Tahoma" panose="020B0604030504040204" pitchFamily="34" charset="0"/>
              </a:endParaRPr>
            </a:p>
          </p:txBody>
        </p:sp>
        <p:sp>
          <p:nvSpPr>
            <p:cNvPr id="309988" name="Rectangle 740">
              <a:extLst>
                <a:ext uri="{FF2B5EF4-FFF2-40B4-BE49-F238E27FC236}">
                  <a16:creationId xmlns:a16="http://schemas.microsoft.com/office/drawing/2014/main" id="{0FCBD14B-9816-B449-8E7D-BB249F941F53}"/>
                </a:ext>
              </a:extLst>
            </p:cNvPr>
            <p:cNvSpPr>
              <a:spLocks noChangeArrowheads="1"/>
            </p:cNvSpPr>
            <p:nvPr/>
          </p:nvSpPr>
          <p:spPr bwMode="auto">
            <a:xfrm>
              <a:off x="2046" y="2533"/>
              <a:ext cx="128"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r>
                <a:rPr lang="en-US" altLang="en-US" sz="800" b="1">
                  <a:solidFill>
                    <a:srgbClr val="000000"/>
                  </a:solidFill>
                  <a:latin typeface="Arial" panose="020B0604020202020204" pitchFamily="34" charset="0"/>
                </a:rPr>
                <a:t>UL</a:t>
              </a:r>
            </a:p>
            <a:p>
              <a:r>
                <a:rPr lang="en-US" altLang="en-US" sz="800" b="1">
                  <a:solidFill>
                    <a:srgbClr val="000000"/>
                  </a:solidFill>
                  <a:latin typeface="Arial" panose="020B0604020202020204" pitchFamily="34" charset="0"/>
                </a:rPr>
                <a:t>Port</a:t>
              </a:r>
              <a:endParaRPr lang="en-US" altLang="en-US" sz="1800" b="1">
                <a:solidFill>
                  <a:schemeClr val="tx2"/>
                </a:solidFill>
                <a:latin typeface="Tahoma" panose="020B0604030504040204" pitchFamily="34" charset="0"/>
              </a:endParaRPr>
            </a:p>
          </p:txBody>
        </p:sp>
      </p:grpSp>
      <p:sp>
        <p:nvSpPr>
          <p:cNvPr id="309990" name="Line 742">
            <a:extLst>
              <a:ext uri="{FF2B5EF4-FFF2-40B4-BE49-F238E27FC236}">
                <a16:creationId xmlns:a16="http://schemas.microsoft.com/office/drawing/2014/main" id="{FA179E9F-BB34-004E-AB92-3501390ECDEB}"/>
              </a:ext>
            </a:extLst>
          </p:cNvPr>
          <p:cNvSpPr>
            <a:spLocks noChangeShapeType="1"/>
          </p:cNvSpPr>
          <p:nvPr/>
        </p:nvSpPr>
        <p:spPr bwMode="auto">
          <a:xfrm flipH="1" flipV="1">
            <a:off x="4335463" y="4338638"/>
            <a:ext cx="2624137" cy="952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991" name="AutoShape 743">
            <a:extLst>
              <a:ext uri="{FF2B5EF4-FFF2-40B4-BE49-F238E27FC236}">
                <a16:creationId xmlns:a16="http://schemas.microsoft.com/office/drawing/2014/main" id="{67A4D468-B238-C34B-9515-653AD5184A64}"/>
              </a:ext>
            </a:extLst>
          </p:cNvPr>
          <p:cNvSpPr>
            <a:spLocks noChangeArrowheads="1"/>
          </p:cNvSpPr>
          <p:nvPr/>
        </p:nvSpPr>
        <p:spPr bwMode="auto">
          <a:xfrm rot="-5400000">
            <a:off x="6224588" y="4251325"/>
            <a:ext cx="174625" cy="174625"/>
          </a:xfrm>
          <a:prstGeom prst="triangle">
            <a:avLst>
              <a:gd name="adj" fmla="val 50000"/>
            </a:avLst>
          </a:prstGeom>
          <a:solidFill>
            <a:schemeClr val="tx1"/>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9992" name="Line 744">
            <a:extLst>
              <a:ext uri="{FF2B5EF4-FFF2-40B4-BE49-F238E27FC236}">
                <a16:creationId xmlns:a16="http://schemas.microsoft.com/office/drawing/2014/main" id="{F77D830F-90D3-EE41-9AC2-B440B91D60DF}"/>
              </a:ext>
            </a:extLst>
          </p:cNvPr>
          <p:cNvSpPr>
            <a:spLocks noChangeShapeType="1"/>
          </p:cNvSpPr>
          <p:nvPr/>
        </p:nvSpPr>
        <p:spPr bwMode="auto">
          <a:xfrm>
            <a:off x="4010025" y="4622800"/>
            <a:ext cx="2351088" cy="158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993" name="AutoShape 745">
            <a:extLst>
              <a:ext uri="{FF2B5EF4-FFF2-40B4-BE49-F238E27FC236}">
                <a16:creationId xmlns:a16="http://schemas.microsoft.com/office/drawing/2014/main" id="{1F410E77-1F9F-6D4B-98F8-B516EA94FB11}"/>
              </a:ext>
            </a:extLst>
          </p:cNvPr>
          <p:cNvSpPr>
            <a:spLocks noChangeArrowheads="1"/>
          </p:cNvSpPr>
          <p:nvPr/>
        </p:nvSpPr>
        <p:spPr bwMode="auto">
          <a:xfrm rot="5400000" flipH="1">
            <a:off x="5635625" y="4537075"/>
            <a:ext cx="174625" cy="174625"/>
          </a:xfrm>
          <a:prstGeom prst="triangle">
            <a:avLst>
              <a:gd name="adj" fmla="val 50000"/>
            </a:avLst>
          </a:prstGeom>
          <a:solidFill>
            <a:schemeClr val="tx1"/>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9995" name="Freeform 747">
            <a:extLst>
              <a:ext uri="{FF2B5EF4-FFF2-40B4-BE49-F238E27FC236}">
                <a16:creationId xmlns:a16="http://schemas.microsoft.com/office/drawing/2014/main" id="{23900689-1AE1-A144-8154-CD91ECAE3FE7}"/>
              </a:ext>
            </a:extLst>
          </p:cNvPr>
          <p:cNvSpPr>
            <a:spLocks/>
          </p:cNvSpPr>
          <p:nvPr/>
        </p:nvSpPr>
        <p:spPr bwMode="auto">
          <a:xfrm rot="-5400000">
            <a:off x="7277100" y="3675063"/>
            <a:ext cx="284163" cy="1068387"/>
          </a:xfrm>
          <a:custGeom>
            <a:avLst/>
            <a:gdLst>
              <a:gd name="T0" fmla="*/ 0 w 1324"/>
              <a:gd name="T1" fmla="*/ 0 h 1080"/>
              <a:gd name="T2" fmla="*/ 0 w 1324"/>
              <a:gd name="T3" fmla="*/ 1080 h 1080"/>
              <a:gd name="T4" fmla="*/ 1324 w 1324"/>
              <a:gd name="T5" fmla="*/ 1080 h 1080"/>
            </a:gdLst>
            <a:ahLst/>
            <a:cxnLst>
              <a:cxn ang="0">
                <a:pos x="T0" y="T1"/>
              </a:cxn>
              <a:cxn ang="0">
                <a:pos x="T2" y="T3"/>
              </a:cxn>
              <a:cxn ang="0">
                <a:pos x="T4" y="T5"/>
              </a:cxn>
            </a:cxnLst>
            <a:rect l="0" t="0" r="r" b="b"/>
            <a:pathLst>
              <a:path w="1324" h="1080">
                <a:moveTo>
                  <a:pt x="0" y="0"/>
                </a:moveTo>
                <a:lnTo>
                  <a:pt x="0" y="1080"/>
                </a:lnTo>
                <a:lnTo>
                  <a:pt x="1324" y="108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996" name="Freeform 748">
            <a:extLst>
              <a:ext uri="{FF2B5EF4-FFF2-40B4-BE49-F238E27FC236}">
                <a16:creationId xmlns:a16="http://schemas.microsoft.com/office/drawing/2014/main" id="{EC1CD24F-F9A0-B647-92FA-022AFF737A83}"/>
              </a:ext>
            </a:extLst>
          </p:cNvPr>
          <p:cNvSpPr>
            <a:spLocks/>
          </p:cNvSpPr>
          <p:nvPr/>
        </p:nvSpPr>
        <p:spPr bwMode="auto">
          <a:xfrm rot="-5400000">
            <a:off x="6931026" y="3425825"/>
            <a:ext cx="558800" cy="1831975"/>
          </a:xfrm>
          <a:custGeom>
            <a:avLst/>
            <a:gdLst>
              <a:gd name="T0" fmla="*/ 0 w 1324"/>
              <a:gd name="T1" fmla="*/ 0 h 1080"/>
              <a:gd name="T2" fmla="*/ 0 w 1324"/>
              <a:gd name="T3" fmla="*/ 1080 h 1080"/>
              <a:gd name="T4" fmla="*/ 1324 w 1324"/>
              <a:gd name="T5" fmla="*/ 1080 h 1080"/>
            </a:gdLst>
            <a:ahLst/>
            <a:cxnLst>
              <a:cxn ang="0">
                <a:pos x="T0" y="T1"/>
              </a:cxn>
              <a:cxn ang="0">
                <a:pos x="T2" y="T3"/>
              </a:cxn>
              <a:cxn ang="0">
                <a:pos x="T4" y="T5"/>
              </a:cxn>
            </a:cxnLst>
            <a:rect l="0" t="0" r="r" b="b"/>
            <a:pathLst>
              <a:path w="1324" h="1080">
                <a:moveTo>
                  <a:pt x="0" y="0"/>
                </a:moveTo>
                <a:lnTo>
                  <a:pt x="0" y="1080"/>
                </a:lnTo>
                <a:lnTo>
                  <a:pt x="1324" y="108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997" name="Freeform 749">
            <a:extLst>
              <a:ext uri="{FF2B5EF4-FFF2-40B4-BE49-F238E27FC236}">
                <a16:creationId xmlns:a16="http://schemas.microsoft.com/office/drawing/2014/main" id="{CA73379F-CABA-0F44-AD31-F8ADA3FFD3F1}"/>
              </a:ext>
            </a:extLst>
          </p:cNvPr>
          <p:cNvSpPr>
            <a:spLocks/>
          </p:cNvSpPr>
          <p:nvPr/>
        </p:nvSpPr>
        <p:spPr bwMode="auto">
          <a:xfrm flipH="1" flipV="1">
            <a:off x="4000500" y="3910013"/>
            <a:ext cx="328613" cy="438150"/>
          </a:xfrm>
          <a:custGeom>
            <a:avLst/>
            <a:gdLst>
              <a:gd name="T0" fmla="*/ 0 w 1324"/>
              <a:gd name="T1" fmla="*/ 0 h 1080"/>
              <a:gd name="T2" fmla="*/ 0 w 1324"/>
              <a:gd name="T3" fmla="*/ 1080 h 1080"/>
              <a:gd name="T4" fmla="*/ 1324 w 1324"/>
              <a:gd name="T5" fmla="*/ 1080 h 1080"/>
            </a:gdLst>
            <a:ahLst/>
            <a:cxnLst>
              <a:cxn ang="0">
                <a:pos x="T0" y="T1"/>
              </a:cxn>
              <a:cxn ang="0">
                <a:pos x="T2" y="T3"/>
              </a:cxn>
              <a:cxn ang="0">
                <a:pos x="T4" y="T5"/>
              </a:cxn>
            </a:cxnLst>
            <a:rect l="0" t="0" r="r" b="b"/>
            <a:pathLst>
              <a:path w="1324" h="1080">
                <a:moveTo>
                  <a:pt x="0" y="0"/>
                </a:moveTo>
                <a:lnTo>
                  <a:pt x="0" y="1080"/>
                </a:lnTo>
                <a:lnTo>
                  <a:pt x="1324" y="108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310003" name="Group 755">
            <a:extLst>
              <a:ext uri="{FF2B5EF4-FFF2-40B4-BE49-F238E27FC236}">
                <a16:creationId xmlns:a16="http://schemas.microsoft.com/office/drawing/2014/main" id="{86C50BBB-B129-9D41-AA95-346722625CB7}"/>
              </a:ext>
            </a:extLst>
          </p:cNvPr>
          <p:cNvGrpSpPr>
            <a:grpSpLocks/>
          </p:cNvGrpSpPr>
          <p:nvPr/>
        </p:nvGrpSpPr>
        <p:grpSpPr bwMode="auto">
          <a:xfrm>
            <a:off x="5340350" y="1298575"/>
            <a:ext cx="3379788" cy="2781300"/>
            <a:chOff x="3364" y="818"/>
            <a:chExt cx="2129" cy="1752"/>
          </a:xfrm>
        </p:grpSpPr>
        <p:sp>
          <p:nvSpPr>
            <p:cNvPr id="309567" name="Rectangle 319">
              <a:extLst>
                <a:ext uri="{FF2B5EF4-FFF2-40B4-BE49-F238E27FC236}">
                  <a16:creationId xmlns:a16="http://schemas.microsoft.com/office/drawing/2014/main" id="{2CF3D315-3FA3-6345-98E8-B37E34E0B1EE}"/>
                </a:ext>
              </a:extLst>
            </p:cNvPr>
            <p:cNvSpPr>
              <a:spLocks noChangeArrowheads="1"/>
            </p:cNvSpPr>
            <p:nvPr/>
          </p:nvSpPr>
          <p:spPr bwMode="auto">
            <a:xfrm>
              <a:off x="4605" y="1112"/>
              <a:ext cx="736" cy="1114"/>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568" name="Rectangle 320">
              <a:extLst>
                <a:ext uri="{FF2B5EF4-FFF2-40B4-BE49-F238E27FC236}">
                  <a16:creationId xmlns:a16="http://schemas.microsoft.com/office/drawing/2014/main" id="{D222B035-7E65-A64D-B09A-61DA2B1EAF9B}"/>
                </a:ext>
              </a:extLst>
            </p:cNvPr>
            <p:cNvSpPr>
              <a:spLocks noChangeArrowheads="1"/>
            </p:cNvSpPr>
            <p:nvPr/>
          </p:nvSpPr>
          <p:spPr bwMode="auto">
            <a:xfrm>
              <a:off x="4605" y="1015"/>
              <a:ext cx="736" cy="110"/>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grpSp>
          <p:nvGrpSpPr>
            <p:cNvPr id="309569" name="Group 321">
              <a:extLst>
                <a:ext uri="{FF2B5EF4-FFF2-40B4-BE49-F238E27FC236}">
                  <a16:creationId xmlns:a16="http://schemas.microsoft.com/office/drawing/2014/main" id="{A6DDF4E4-2867-2F4E-B1E9-20A63CEAD321}"/>
                </a:ext>
              </a:extLst>
            </p:cNvPr>
            <p:cNvGrpSpPr>
              <a:grpSpLocks/>
            </p:cNvGrpSpPr>
            <p:nvPr/>
          </p:nvGrpSpPr>
          <p:grpSpPr bwMode="auto">
            <a:xfrm>
              <a:off x="4605" y="1015"/>
              <a:ext cx="807" cy="1224"/>
              <a:chOff x="3499" y="1224"/>
              <a:chExt cx="1807" cy="2239"/>
            </a:xfrm>
          </p:grpSpPr>
          <p:sp>
            <p:nvSpPr>
              <p:cNvPr id="309570" name="Rectangle 322">
                <a:extLst>
                  <a:ext uri="{FF2B5EF4-FFF2-40B4-BE49-F238E27FC236}">
                    <a16:creationId xmlns:a16="http://schemas.microsoft.com/office/drawing/2014/main" id="{AF3BA78F-12CF-0342-88A5-3489C48BFDA5}"/>
                  </a:ext>
                </a:extLst>
              </p:cNvPr>
              <p:cNvSpPr>
                <a:spLocks noChangeArrowheads="1"/>
              </p:cNvSpPr>
              <p:nvPr/>
            </p:nvSpPr>
            <p:spPr bwMode="auto">
              <a:xfrm>
                <a:off x="3499" y="1425"/>
                <a:ext cx="1807" cy="20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571" name="Rectangle 323">
                <a:extLst>
                  <a:ext uri="{FF2B5EF4-FFF2-40B4-BE49-F238E27FC236}">
                    <a16:creationId xmlns:a16="http://schemas.microsoft.com/office/drawing/2014/main" id="{6F530632-D461-0E45-9559-1FE43FABFA9F}"/>
                  </a:ext>
                </a:extLst>
              </p:cNvPr>
              <p:cNvSpPr>
                <a:spLocks noChangeArrowheads="1"/>
              </p:cNvSpPr>
              <p:nvPr/>
            </p:nvSpPr>
            <p:spPr bwMode="auto">
              <a:xfrm>
                <a:off x="3499" y="1224"/>
                <a:ext cx="1807" cy="2239"/>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09572" name="Rectangle 324">
              <a:extLst>
                <a:ext uri="{FF2B5EF4-FFF2-40B4-BE49-F238E27FC236}">
                  <a16:creationId xmlns:a16="http://schemas.microsoft.com/office/drawing/2014/main" id="{E7FE1AF4-E2C1-264B-96CE-A2FD3FDB0288}"/>
                </a:ext>
              </a:extLst>
            </p:cNvPr>
            <p:cNvSpPr>
              <a:spLocks noChangeArrowheads="1"/>
            </p:cNvSpPr>
            <p:nvPr/>
          </p:nvSpPr>
          <p:spPr bwMode="auto">
            <a:xfrm>
              <a:off x="4607" y="1035"/>
              <a:ext cx="81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sciInstr : scienceInstrument</a:t>
              </a:r>
            </a:p>
          </p:txBody>
        </p:sp>
        <p:sp>
          <p:nvSpPr>
            <p:cNvPr id="309573" name="Rectangle 325">
              <a:extLst>
                <a:ext uri="{FF2B5EF4-FFF2-40B4-BE49-F238E27FC236}">
                  <a16:creationId xmlns:a16="http://schemas.microsoft.com/office/drawing/2014/main" id="{720A40EC-9ECA-194D-8609-21D1E91122E0}"/>
                </a:ext>
              </a:extLst>
            </p:cNvPr>
            <p:cNvSpPr>
              <a:spLocks noChangeArrowheads="1"/>
            </p:cNvSpPr>
            <p:nvPr/>
          </p:nvSpPr>
          <p:spPr bwMode="auto">
            <a:xfrm>
              <a:off x="3519" y="1015"/>
              <a:ext cx="683" cy="110"/>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grpSp>
          <p:nvGrpSpPr>
            <p:cNvPr id="309574" name="Group 326">
              <a:extLst>
                <a:ext uri="{FF2B5EF4-FFF2-40B4-BE49-F238E27FC236}">
                  <a16:creationId xmlns:a16="http://schemas.microsoft.com/office/drawing/2014/main" id="{0E2A3230-4AC0-2D4D-A522-576E7B392C67}"/>
                </a:ext>
              </a:extLst>
            </p:cNvPr>
            <p:cNvGrpSpPr>
              <a:grpSpLocks/>
            </p:cNvGrpSpPr>
            <p:nvPr/>
          </p:nvGrpSpPr>
          <p:grpSpPr bwMode="auto">
            <a:xfrm>
              <a:off x="3492" y="1015"/>
              <a:ext cx="710" cy="1224"/>
              <a:chOff x="833" y="1224"/>
              <a:chExt cx="1678" cy="2239"/>
            </a:xfrm>
          </p:grpSpPr>
          <p:sp>
            <p:nvSpPr>
              <p:cNvPr id="309575" name="Rectangle 327">
                <a:extLst>
                  <a:ext uri="{FF2B5EF4-FFF2-40B4-BE49-F238E27FC236}">
                    <a16:creationId xmlns:a16="http://schemas.microsoft.com/office/drawing/2014/main" id="{E3A72E3A-A522-ED43-AAB0-E3578B7A4A02}"/>
                  </a:ext>
                </a:extLst>
              </p:cNvPr>
              <p:cNvSpPr>
                <a:spLocks noChangeArrowheads="1"/>
              </p:cNvSpPr>
              <p:nvPr/>
            </p:nvSpPr>
            <p:spPr bwMode="auto">
              <a:xfrm>
                <a:off x="833" y="1224"/>
                <a:ext cx="1678" cy="201"/>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576" name="Rectangle 328">
                <a:extLst>
                  <a:ext uri="{FF2B5EF4-FFF2-40B4-BE49-F238E27FC236}">
                    <a16:creationId xmlns:a16="http://schemas.microsoft.com/office/drawing/2014/main" id="{FBB685AB-152E-8C4B-8FA9-084E7902BD42}"/>
                  </a:ext>
                </a:extLst>
              </p:cNvPr>
              <p:cNvSpPr>
                <a:spLocks noChangeArrowheads="1"/>
              </p:cNvSpPr>
              <p:nvPr/>
            </p:nvSpPr>
            <p:spPr bwMode="auto">
              <a:xfrm>
                <a:off x="833" y="1224"/>
                <a:ext cx="1678" cy="2239"/>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09577" name="Rectangle 329">
              <a:extLst>
                <a:ext uri="{FF2B5EF4-FFF2-40B4-BE49-F238E27FC236}">
                  <a16:creationId xmlns:a16="http://schemas.microsoft.com/office/drawing/2014/main" id="{2A44114E-F9CF-7743-8B79-D9AF666C6EE7}"/>
                </a:ext>
              </a:extLst>
            </p:cNvPr>
            <p:cNvSpPr>
              <a:spLocks noChangeArrowheads="1"/>
            </p:cNvSpPr>
            <p:nvPr/>
          </p:nvSpPr>
          <p:spPr bwMode="auto">
            <a:xfrm>
              <a:off x="3364" y="1035"/>
              <a:ext cx="968"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CDH : CmdDataHandlingSystem</a:t>
              </a:r>
              <a:endParaRPr lang="en-US" altLang="en-US" sz="1800" b="1">
                <a:solidFill>
                  <a:schemeClr val="tx2"/>
                </a:solidFill>
                <a:latin typeface="Tahoma" panose="020B0604030504040204" pitchFamily="34" charset="0"/>
              </a:endParaRPr>
            </a:p>
          </p:txBody>
        </p:sp>
        <p:sp>
          <p:nvSpPr>
            <p:cNvPr id="309578" name="Rectangle 330">
              <a:extLst>
                <a:ext uri="{FF2B5EF4-FFF2-40B4-BE49-F238E27FC236}">
                  <a16:creationId xmlns:a16="http://schemas.microsoft.com/office/drawing/2014/main" id="{22597294-8406-9E44-AFCD-0234168F0A69}"/>
                </a:ext>
              </a:extLst>
            </p:cNvPr>
            <p:cNvSpPr>
              <a:spLocks noChangeArrowheads="1"/>
            </p:cNvSpPr>
            <p:nvPr/>
          </p:nvSpPr>
          <p:spPr bwMode="auto">
            <a:xfrm>
              <a:off x="4190" y="1297"/>
              <a:ext cx="33" cy="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579" name="Rectangle 331">
              <a:extLst>
                <a:ext uri="{FF2B5EF4-FFF2-40B4-BE49-F238E27FC236}">
                  <a16:creationId xmlns:a16="http://schemas.microsoft.com/office/drawing/2014/main" id="{7BC50C59-7886-3A4E-957B-96A44F7BF8FF}"/>
                </a:ext>
              </a:extLst>
            </p:cNvPr>
            <p:cNvSpPr>
              <a:spLocks noChangeArrowheads="1"/>
            </p:cNvSpPr>
            <p:nvPr/>
          </p:nvSpPr>
          <p:spPr bwMode="auto">
            <a:xfrm>
              <a:off x="4190" y="1297"/>
              <a:ext cx="33" cy="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580" name="Rectangle 332">
              <a:extLst>
                <a:ext uri="{FF2B5EF4-FFF2-40B4-BE49-F238E27FC236}">
                  <a16:creationId xmlns:a16="http://schemas.microsoft.com/office/drawing/2014/main" id="{0C913882-957E-054D-B939-23BDADFCA4CF}"/>
                </a:ext>
              </a:extLst>
            </p:cNvPr>
            <p:cNvSpPr>
              <a:spLocks noChangeArrowheads="1"/>
            </p:cNvSpPr>
            <p:nvPr/>
          </p:nvSpPr>
          <p:spPr bwMode="auto">
            <a:xfrm>
              <a:off x="4584" y="1297"/>
              <a:ext cx="33" cy="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581" name="Rectangle 333">
              <a:extLst>
                <a:ext uri="{FF2B5EF4-FFF2-40B4-BE49-F238E27FC236}">
                  <a16:creationId xmlns:a16="http://schemas.microsoft.com/office/drawing/2014/main" id="{D5D73E66-383F-7241-B930-56838FED467C}"/>
                </a:ext>
              </a:extLst>
            </p:cNvPr>
            <p:cNvSpPr>
              <a:spLocks noChangeArrowheads="1"/>
            </p:cNvSpPr>
            <p:nvPr/>
          </p:nvSpPr>
          <p:spPr bwMode="auto">
            <a:xfrm>
              <a:off x="4592" y="2028"/>
              <a:ext cx="32" cy="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582" name="Freeform 334">
              <a:extLst>
                <a:ext uri="{FF2B5EF4-FFF2-40B4-BE49-F238E27FC236}">
                  <a16:creationId xmlns:a16="http://schemas.microsoft.com/office/drawing/2014/main" id="{F9B5BEC9-E098-8B42-BE68-90842141AD75}"/>
                </a:ext>
              </a:extLst>
            </p:cNvPr>
            <p:cNvSpPr>
              <a:spLocks/>
            </p:cNvSpPr>
            <p:nvPr/>
          </p:nvSpPr>
          <p:spPr bwMode="auto">
            <a:xfrm>
              <a:off x="3892" y="2246"/>
              <a:ext cx="622" cy="102"/>
            </a:xfrm>
            <a:custGeom>
              <a:avLst/>
              <a:gdLst>
                <a:gd name="T0" fmla="*/ 0 w 1324"/>
                <a:gd name="T1" fmla="*/ 0 h 1080"/>
                <a:gd name="T2" fmla="*/ 0 w 1324"/>
                <a:gd name="T3" fmla="*/ 1080 h 1080"/>
                <a:gd name="T4" fmla="*/ 1324 w 1324"/>
                <a:gd name="T5" fmla="*/ 1080 h 1080"/>
              </a:gdLst>
              <a:ahLst/>
              <a:cxnLst>
                <a:cxn ang="0">
                  <a:pos x="T0" y="T1"/>
                </a:cxn>
                <a:cxn ang="0">
                  <a:pos x="T2" y="T3"/>
                </a:cxn>
                <a:cxn ang="0">
                  <a:pos x="T4" y="T5"/>
                </a:cxn>
              </a:cxnLst>
              <a:rect l="0" t="0" r="r" b="b"/>
              <a:pathLst>
                <a:path w="1324" h="1080">
                  <a:moveTo>
                    <a:pt x="0" y="0"/>
                  </a:moveTo>
                  <a:lnTo>
                    <a:pt x="0" y="1080"/>
                  </a:lnTo>
                  <a:lnTo>
                    <a:pt x="1324" y="108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583" name="Rectangle 335">
              <a:extLst>
                <a:ext uri="{FF2B5EF4-FFF2-40B4-BE49-F238E27FC236}">
                  <a16:creationId xmlns:a16="http://schemas.microsoft.com/office/drawing/2014/main" id="{112CCD5D-E85C-BF47-B2CE-584716D9A4C8}"/>
                </a:ext>
              </a:extLst>
            </p:cNvPr>
            <p:cNvSpPr>
              <a:spLocks noChangeArrowheads="1"/>
            </p:cNvSpPr>
            <p:nvPr/>
          </p:nvSpPr>
          <p:spPr bwMode="auto">
            <a:xfrm>
              <a:off x="3876" y="2220"/>
              <a:ext cx="32" cy="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584" name="Rectangle 336">
              <a:extLst>
                <a:ext uri="{FF2B5EF4-FFF2-40B4-BE49-F238E27FC236}">
                  <a16:creationId xmlns:a16="http://schemas.microsoft.com/office/drawing/2014/main" id="{846F429B-FF7A-2947-B5D0-2BCF27DB1B8F}"/>
                </a:ext>
              </a:extLst>
            </p:cNvPr>
            <p:cNvSpPr>
              <a:spLocks noChangeArrowheads="1"/>
            </p:cNvSpPr>
            <p:nvPr/>
          </p:nvSpPr>
          <p:spPr bwMode="auto">
            <a:xfrm>
              <a:off x="3876" y="2220"/>
              <a:ext cx="32" cy="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585" name="Rectangle 337">
              <a:extLst>
                <a:ext uri="{FF2B5EF4-FFF2-40B4-BE49-F238E27FC236}">
                  <a16:creationId xmlns:a16="http://schemas.microsoft.com/office/drawing/2014/main" id="{C17D157E-D606-FD42-8BC5-7BAD0D5C0132}"/>
                </a:ext>
              </a:extLst>
            </p:cNvPr>
            <p:cNvSpPr>
              <a:spLocks noChangeArrowheads="1"/>
            </p:cNvSpPr>
            <p:nvPr/>
          </p:nvSpPr>
          <p:spPr bwMode="auto">
            <a:xfrm>
              <a:off x="4186" y="2028"/>
              <a:ext cx="32" cy="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586" name="Rectangle 338">
              <a:extLst>
                <a:ext uri="{FF2B5EF4-FFF2-40B4-BE49-F238E27FC236}">
                  <a16:creationId xmlns:a16="http://schemas.microsoft.com/office/drawing/2014/main" id="{CDE0B0E8-FC86-5248-9BB1-67D83AFF6D44}"/>
                </a:ext>
              </a:extLst>
            </p:cNvPr>
            <p:cNvSpPr>
              <a:spLocks noChangeArrowheads="1"/>
            </p:cNvSpPr>
            <p:nvPr/>
          </p:nvSpPr>
          <p:spPr bwMode="auto">
            <a:xfrm>
              <a:off x="4186" y="2028"/>
              <a:ext cx="32" cy="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587" name="Rectangle 339">
              <a:extLst>
                <a:ext uri="{FF2B5EF4-FFF2-40B4-BE49-F238E27FC236}">
                  <a16:creationId xmlns:a16="http://schemas.microsoft.com/office/drawing/2014/main" id="{F618E1FF-545F-3E42-857F-6C5D9D719ECE}"/>
                </a:ext>
              </a:extLst>
            </p:cNvPr>
            <p:cNvSpPr>
              <a:spLocks noChangeArrowheads="1"/>
            </p:cNvSpPr>
            <p:nvPr/>
          </p:nvSpPr>
          <p:spPr bwMode="auto">
            <a:xfrm>
              <a:off x="4536" y="2275"/>
              <a:ext cx="374" cy="76"/>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588" name="Rectangle 340">
              <a:extLst>
                <a:ext uri="{FF2B5EF4-FFF2-40B4-BE49-F238E27FC236}">
                  <a16:creationId xmlns:a16="http://schemas.microsoft.com/office/drawing/2014/main" id="{857476A3-6758-9546-BD73-7CBACF160520}"/>
                </a:ext>
              </a:extLst>
            </p:cNvPr>
            <p:cNvSpPr>
              <a:spLocks noChangeArrowheads="1"/>
            </p:cNvSpPr>
            <p:nvPr/>
          </p:nvSpPr>
          <p:spPr bwMode="auto">
            <a:xfrm>
              <a:off x="4536" y="2293"/>
              <a:ext cx="429" cy="102"/>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589" name="Rectangle 341">
              <a:extLst>
                <a:ext uri="{FF2B5EF4-FFF2-40B4-BE49-F238E27FC236}">
                  <a16:creationId xmlns:a16="http://schemas.microsoft.com/office/drawing/2014/main" id="{E8942C13-FDAA-FE48-8BE8-D02FDF4D561F}"/>
                </a:ext>
              </a:extLst>
            </p:cNvPr>
            <p:cNvSpPr>
              <a:spLocks noChangeArrowheads="1"/>
            </p:cNvSpPr>
            <p:nvPr/>
          </p:nvSpPr>
          <p:spPr bwMode="auto">
            <a:xfrm>
              <a:off x="4559" y="2314"/>
              <a:ext cx="41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dl : DownLink</a:t>
              </a:r>
              <a:endParaRPr lang="en-US" altLang="en-US" sz="1800" b="1">
                <a:solidFill>
                  <a:schemeClr val="tx2"/>
                </a:solidFill>
                <a:latin typeface="Tahoma" panose="020B0604030504040204" pitchFamily="34" charset="0"/>
              </a:endParaRPr>
            </a:p>
          </p:txBody>
        </p:sp>
        <p:sp>
          <p:nvSpPr>
            <p:cNvPr id="309590" name="Rectangle 342">
              <a:extLst>
                <a:ext uri="{FF2B5EF4-FFF2-40B4-BE49-F238E27FC236}">
                  <a16:creationId xmlns:a16="http://schemas.microsoft.com/office/drawing/2014/main" id="{98F42B97-EF01-6745-AE8B-0475D2396738}"/>
                </a:ext>
              </a:extLst>
            </p:cNvPr>
            <p:cNvSpPr>
              <a:spLocks noChangeArrowheads="1"/>
            </p:cNvSpPr>
            <p:nvPr/>
          </p:nvSpPr>
          <p:spPr bwMode="auto">
            <a:xfrm>
              <a:off x="4520" y="2328"/>
              <a:ext cx="32" cy="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591" name="Rectangle 343">
              <a:extLst>
                <a:ext uri="{FF2B5EF4-FFF2-40B4-BE49-F238E27FC236}">
                  <a16:creationId xmlns:a16="http://schemas.microsoft.com/office/drawing/2014/main" id="{0A059DF5-3122-D048-A868-C696ED9AA8EA}"/>
                </a:ext>
              </a:extLst>
            </p:cNvPr>
            <p:cNvSpPr>
              <a:spLocks noChangeArrowheads="1"/>
            </p:cNvSpPr>
            <p:nvPr/>
          </p:nvSpPr>
          <p:spPr bwMode="auto">
            <a:xfrm>
              <a:off x="4520" y="2328"/>
              <a:ext cx="32" cy="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592" name="Freeform 344">
              <a:extLst>
                <a:ext uri="{FF2B5EF4-FFF2-40B4-BE49-F238E27FC236}">
                  <a16:creationId xmlns:a16="http://schemas.microsoft.com/office/drawing/2014/main" id="{4D178BF1-7147-7B41-AF6D-8B000DF65FF7}"/>
                </a:ext>
              </a:extLst>
            </p:cNvPr>
            <p:cNvSpPr>
              <a:spLocks/>
            </p:cNvSpPr>
            <p:nvPr/>
          </p:nvSpPr>
          <p:spPr bwMode="auto">
            <a:xfrm>
              <a:off x="3453" y="934"/>
              <a:ext cx="1994" cy="0"/>
            </a:xfrm>
            <a:custGeom>
              <a:avLst/>
              <a:gdLst>
                <a:gd name="T0" fmla="*/ 8123 w 8123"/>
                <a:gd name="T1" fmla="*/ 0 w 8123"/>
                <a:gd name="T2" fmla="*/ 8123 w 8123"/>
              </a:gdLst>
              <a:ahLst/>
              <a:cxnLst>
                <a:cxn ang="0">
                  <a:pos x="T0" y="0"/>
                </a:cxn>
                <a:cxn ang="0">
                  <a:pos x="T1" y="0"/>
                </a:cxn>
                <a:cxn ang="0">
                  <a:pos x="T2" y="0"/>
                </a:cxn>
              </a:cxnLst>
              <a:rect l="0" t="0" r="r" b="b"/>
              <a:pathLst>
                <a:path w="8123">
                  <a:moveTo>
                    <a:pt x="8123" y="0"/>
                  </a:moveTo>
                  <a:lnTo>
                    <a:pt x="0" y="0"/>
                  </a:lnTo>
                  <a:lnTo>
                    <a:pt x="8123" y="0"/>
                  </a:lnTo>
                  <a:close/>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593" name="Freeform 345">
              <a:extLst>
                <a:ext uri="{FF2B5EF4-FFF2-40B4-BE49-F238E27FC236}">
                  <a16:creationId xmlns:a16="http://schemas.microsoft.com/office/drawing/2014/main" id="{31BFADB8-838D-E149-9FFA-A9CC1B320A6E}"/>
                </a:ext>
              </a:extLst>
            </p:cNvPr>
            <p:cNvSpPr>
              <a:spLocks/>
            </p:cNvSpPr>
            <p:nvPr/>
          </p:nvSpPr>
          <p:spPr bwMode="auto">
            <a:xfrm>
              <a:off x="3453" y="934"/>
              <a:ext cx="1994" cy="0"/>
            </a:xfrm>
            <a:custGeom>
              <a:avLst/>
              <a:gdLst>
                <a:gd name="T0" fmla="*/ 8123 w 8123"/>
                <a:gd name="T1" fmla="*/ 0 w 8123"/>
                <a:gd name="T2" fmla="*/ 8123 w 8123"/>
              </a:gdLst>
              <a:ahLst/>
              <a:cxnLst>
                <a:cxn ang="0">
                  <a:pos x="T0" y="0"/>
                </a:cxn>
                <a:cxn ang="0">
                  <a:pos x="T1" y="0"/>
                </a:cxn>
                <a:cxn ang="0">
                  <a:pos x="T2" y="0"/>
                </a:cxn>
              </a:cxnLst>
              <a:rect l="0" t="0" r="r" b="b"/>
              <a:pathLst>
                <a:path w="8123">
                  <a:moveTo>
                    <a:pt x="8123" y="0"/>
                  </a:moveTo>
                  <a:lnTo>
                    <a:pt x="0" y="0"/>
                  </a:lnTo>
                  <a:lnTo>
                    <a:pt x="8123" y="0"/>
                  </a:lnTo>
                  <a:close/>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594" name="Freeform 346">
              <a:extLst>
                <a:ext uri="{FF2B5EF4-FFF2-40B4-BE49-F238E27FC236}">
                  <a16:creationId xmlns:a16="http://schemas.microsoft.com/office/drawing/2014/main" id="{9FB31547-D6C9-BE47-A58F-96B73F159380}"/>
                </a:ext>
              </a:extLst>
            </p:cNvPr>
            <p:cNvSpPr>
              <a:spLocks/>
            </p:cNvSpPr>
            <p:nvPr/>
          </p:nvSpPr>
          <p:spPr bwMode="auto">
            <a:xfrm>
              <a:off x="3453" y="934"/>
              <a:ext cx="1994" cy="0"/>
            </a:xfrm>
            <a:custGeom>
              <a:avLst/>
              <a:gdLst>
                <a:gd name="T0" fmla="*/ 8123 w 8123"/>
                <a:gd name="T1" fmla="*/ 0 w 8123"/>
                <a:gd name="T2" fmla="*/ 8123 w 8123"/>
              </a:gdLst>
              <a:ahLst/>
              <a:cxnLst>
                <a:cxn ang="0">
                  <a:pos x="T0" y="0"/>
                </a:cxn>
                <a:cxn ang="0">
                  <a:pos x="T1" y="0"/>
                </a:cxn>
                <a:cxn ang="0">
                  <a:pos x="T2" y="0"/>
                </a:cxn>
              </a:cxnLst>
              <a:rect l="0" t="0" r="r" b="b"/>
              <a:pathLst>
                <a:path w="8123">
                  <a:moveTo>
                    <a:pt x="8123" y="0"/>
                  </a:moveTo>
                  <a:lnTo>
                    <a:pt x="0" y="0"/>
                  </a:lnTo>
                  <a:lnTo>
                    <a:pt x="8123" y="0"/>
                  </a:lnTo>
                  <a:close/>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309595" name="Group 347">
              <a:extLst>
                <a:ext uri="{FF2B5EF4-FFF2-40B4-BE49-F238E27FC236}">
                  <a16:creationId xmlns:a16="http://schemas.microsoft.com/office/drawing/2014/main" id="{798046AB-62E8-4B43-B8AD-7E0D70F1F4BF}"/>
                </a:ext>
              </a:extLst>
            </p:cNvPr>
            <p:cNvGrpSpPr>
              <a:grpSpLocks/>
            </p:cNvGrpSpPr>
            <p:nvPr/>
          </p:nvGrpSpPr>
          <p:grpSpPr bwMode="auto">
            <a:xfrm>
              <a:off x="3395" y="818"/>
              <a:ext cx="2098" cy="1732"/>
              <a:chOff x="672" y="864"/>
              <a:chExt cx="4895" cy="3169"/>
            </a:xfrm>
          </p:grpSpPr>
          <p:sp>
            <p:nvSpPr>
              <p:cNvPr id="309596" name="Rectangle 348">
                <a:extLst>
                  <a:ext uri="{FF2B5EF4-FFF2-40B4-BE49-F238E27FC236}">
                    <a16:creationId xmlns:a16="http://schemas.microsoft.com/office/drawing/2014/main" id="{A8363F1A-9EC8-2F45-BDDE-2BE1AD430983}"/>
                  </a:ext>
                </a:extLst>
              </p:cNvPr>
              <p:cNvSpPr>
                <a:spLocks noChangeArrowheads="1"/>
              </p:cNvSpPr>
              <p:nvPr/>
            </p:nvSpPr>
            <p:spPr bwMode="auto">
              <a:xfrm>
                <a:off x="672" y="864"/>
                <a:ext cx="4895" cy="3169"/>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597" name="Rectangle 349">
                <a:extLst>
                  <a:ext uri="{FF2B5EF4-FFF2-40B4-BE49-F238E27FC236}">
                    <a16:creationId xmlns:a16="http://schemas.microsoft.com/office/drawing/2014/main" id="{F0A0081B-7D0A-DA42-BA3D-017AA0FDD7F4}"/>
                  </a:ext>
                </a:extLst>
              </p:cNvPr>
              <p:cNvSpPr>
                <a:spLocks noChangeArrowheads="1"/>
              </p:cNvSpPr>
              <p:nvPr/>
            </p:nvSpPr>
            <p:spPr bwMode="auto">
              <a:xfrm>
                <a:off x="672" y="864"/>
                <a:ext cx="4895" cy="212"/>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09598" name="Rectangle 350">
              <a:extLst>
                <a:ext uri="{FF2B5EF4-FFF2-40B4-BE49-F238E27FC236}">
                  <a16:creationId xmlns:a16="http://schemas.microsoft.com/office/drawing/2014/main" id="{679C7DC5-5BC7-CA47-9E47-045C31C0921C}"/>
                </a:ext>
              </a:extLst>
            </p:cNvPr>
            <p:cNvSpPr>
              <a:spLocks noChangeArrowheads="1"/>
            </p:cNvSpPr>
            <p:nvPr/>
          </p:nvSpPr>
          <p:spPr bwMode="auto">
            <a:xfrm>
              <a:off x="4274" y="843"/>
              <a:ext cx="37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900" b="1">
                  <a:solidFill>
                    <a:srgbClr val="000000"/>
                  </a:solidFill>
                  <a:latin typeface="Arial" panose="020B0604020202020204" pitchFamily="34" charset="0"/>
                </a:rPr>
                <a:t>Spacecraft</a:t>
              </a:r>
              <a:endParaRPr lang="en-US" altLang="en-US" sz="2000" b="1">
                <a:solidFill>
                  <a:schemeClr val="tx2"/>
                </a:solidFill>
                <a:latin typeface="Tahoma" panose="020B0604030504040204" pitchFamily="34" charset="0"/>
              </a:endParaRPr>
            </a:p>
          </p:txBody>
        </p:sp>
        <p:sp>
          <p:nvSpPr>
            <p:cNvPr id="309599" name="Rectangle 351">
              <a:extLst>
                <a:ext uri="{FF2B5EF4-FFF2-40B4-BE49-F238E27FC236}">
                  <a16:creationId xmlns:a16="http://schemas.microsoft.com/office/drawing/2014/main" id="{2998E33D-E94F-3647-8752-FCD0B9466FFD}"/>
                </a:ext>
              </a:extLst>
            </p:cNvPr>
            <p:cNvSpPr>
              <a:spLocks noChangeArrowheads="1"/>
            </p:cNvSpPr>
            <p:nvPr/>
          </p:nvSpPr>
          <p:spPr bwMode="auto">
            <a:xfrm>
              <a:off x="4339" y="1245"/>
              <a:ext cx="135" cy="49"/>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00" name="Rectangle 352">
              <a:extLst>
                <a:ext uri="{FF2B5EF4-FFF2-40B4-BE49-F238E27FC236}">
                  <a16:creationId xmlns:a16="http://schemas.microsoft.com/office/drawing/2014/main" id="{4386F0C5-63EC-8144-9DD7-5CEAF183B2D5}"/>
                </a:ext>
              </a:extLst>
            </p:cNvPr>
            <p:cNvSpPr>
              <a:spLocks noChangeArrowheads="1"/>
            </p:cNvSpPr>
            <p:nvPr/>
          </p:nvSpPr>
          <p:spPr bwMode="auto">
            <a:xfrm>
              <a:off x="4345" y="1982"/>
              <a:ext cx="128" cy="49"/>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01" name="Line 353">
              <a:extLst>
                <a:ext uri="{FF2B5EF4-FFF2-40B4-BE49-F238E27FC236}">
                  <a16:creationId xmlns:a16="http://schemas.microsoft.com/office/drawing/2014/main" id="{55F650F2-5353-1E4B-9E52-7BF976A50D6B}"/>
                </a:ext>
              </a:extLst>
            </p:cNvPr>
            <p:cNvSpPr>
              <a:spLocks noChangeShapeType="1"/>
            </p:cNvSpPr>
            <p:nvPr/>
          </p:nvSpPr>
          <p:spPr bwMode="auto">
            <a:xfrm flipH="1">
              <a:off x="4220" y="1316"/>
              <a:ext cx="365" cy="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602" name="Line 354">
              <a:extLst>
                <a:ext uri="{FF2B5EF4-FFF2-40B4-BE49-F238E27FC236}">
                  <a16:creationId xmlns:a16="http://schemas.microsoft.com/office/drawing/2014/main" id="{91F0A38B-1B95-F740-A545-0780D0995F75}"/>
                </a:ext>
              </a:extLst>
            </p:cNvPr>
            <p:cNvSpPr>
              <a:spLocks noChangeShapeType="1"/>
            </p:cNvSpPr>
            <p:nvPr/>
          </p:nvSpPr>
          <p:spPr bwMode="auto">
            <a:xfrm flipH="1">
              <a:off x="4222" y="2047"/>
              <a:ext cx="365" cy="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603" name="Freeform 355">
              <a:extLst>
                <a:ext uri="{FF2B5EF4-FFF2-40B4-BE49-F238E27FC236}">
                  <a16:creationId xmlns:a16="http://schemas.microsoft.com/office/drawing/2014/main" id="{58799962-D094-FE43-9903-F3DEA232E6A5}"/>
                </a:ext>
              </a:extLst>
            </p:cNvPr>
            <p:cNvSpPr>
              <a:spLocks noEditPoints="1"/>
            </p:cNvSpPr>
            <p:nvPr/>
          </p:nvSpPr>
          <p:spPr bwMode="auto">
            <a:xfrm>
              <a:off x="4984" y="1241"/>
              <a:ext cx="1" cy="150"/>
            </a:xfrm>
            <a:custGeom>
              <a:avLst/>
              <a:gdLst>
                <a:gd name="T0" fmla="*/ 0 w 4"/>
                <a:gd name="T1" fmla="*/ 27 h 547"/>
                <a:gd name="T2" fmla="*/ 4 w 4"/>
                <a:gd name="T3" fmla="*/ 0 h 547"/>
                <a:gd name="T4" fmla="*/ 0 w 4"/>
                <a:gd name="T5" fmla="*/ 70 h 547"/>
                <a:gd name="T6" fmla="*/ 3 w 4"/>
                <a:gd name="T7" fmla="*/ 42 h 547"/>
                <a:gd name="T8" fmla="*/ 3 w 4"/>
                <a:gd name="T9" fmla="*/ 112 h 547"/>
                <a:gd name="T10" fmla="*/ 0 w 4"/>
                <a:gd name="T11" fmla="*/ 84 h 547"/>
                <a:gd name="T12" fmla="*/ 4 w 4"/>
                <a:gd name="T13" fmla="*/ 154 h 547"/>
                <a:gd name="T14" fmla="*/ 0 w 4"/>
                <a:gd name="T15" fmla="*/ 128 h 547"/>
                <a:gd name="T16" fmla="*/ 4 w 4"/>
                <a:gd name="T17" fmla="*/ 171 h 547"/>
                <a:gd name="T18" fmla="*/ 0 w 4"/>
                <a:gd name="T19" fmla="*/ 170 h 547"/>
                <a:gd name="T20" fmla="*/ 4 w 4"/>
                <a:gd name="T21" fmla="*/ 213 h 547"/>
                <a:gd name="T22" fmla="*/ 0 w 4"/>
                <a:gd name="T23" fmla="*/ 238 h 547"/>
                <a:gd name="T24" fmla="*/ 4 w 4"/>
                <a:gd name="T25" fmla="*/ 213 h 547"/>
                <a:gd name="T26" fmla="*/ 0 w 4"/>
                <a:gd name="T27" fmla="*/ 282 h 547"/>
                <a:gd name="T28" fmla="*/ 3 w 4"/>
                <a:gd name="T29" fmla="*/ 254 h 547"/>
                <a:gd name="T30" fmla="*/ 2 w 4"/>
                <a:gd name="T31" fmla="*/ 325 h 547"/>
                <a:gd name="T32" fmla="*/ 2 w 4"/>
                <a:gd name="T33" fmla="*/ 296 h 547"/>
                <a:gd name="T34" fmla="*/ 3 w 4"/>
                <a:gd name="T35" fmla="*/ 367 h 547"/>
                <a:gd name="T36" fmla="*/ 0 w 4"/>
                <a:gd name="T37" fmla="*/ 339 h 547"/>
                <a:gd name="T38" fmla="*/ 4 w 4"/>
                <a:gd name="T39" fmla="*/ 408 h 547"/>
                <a:gd name="T40" fmla="*/ 0 w 4"/>
                <a:gd name="T41" fmla="*/ 383 h 547"/>
                <a:gd name="T42" fmla="*/ 4 w 4"/>
                <a:gd name="T43" fmla="*/ 450 h 547"/>
                <a:gd name="T44" fmla="*/ 0 w 4"/>
                <a:gd name="T45" fmla="*/ 425 h 547"/>
                <a:gd name="T46" fmla="*/ 4 w 4"/>
                <a:gd name="T47" fmla="*/ 425 h 547"/>
                <a:gd name="T48" fmla="*/ 0 w 4"/>
                <a:gd name="T49" fmla="*/ 493 h 547"/>
                <a:gd name="T50" fmla="*/ 4 w 4"/>
                <a:gd name="T51" fmla="*/ 467 h 547"/>
                <a:gd name="T52" fmla="*/ 0 w 4"/>
                <a:gd name="T53" fmla="*/ 537 h 547"/>
                <a:gd name="T54" fmla="*/ 3 w 4"/>
                <a:gd name="T55" fmla="*/ 508 h 547"/>
                <a:gd name="T56" fmla="*/ 0 w 4"/>
                <a:gd name="T57" fmla="*/ 519 h 547"/>
                <a:gd name="T58" fmla="*/ 2 w 4"/>
                <a:gd name="T59" fmla="*/ 547 h 547"/>
                <a:gd name="T60" fmla="*/ 0 w 4"/>
                <a:gd name="T61" fmla="*/ 476 h 547"/>
                <a:gd name="T62" fmla="*/ 3 w 4"/>
                <a:gd name="T63" fmla="*/ 504 h 547"/>
                <a:gd name="T64" fmla="*/ 0 w 4"/>
                <a:gd name="T65" fmla="*/ 435 h 547"/>
                <a:gd name="T66" fmla="*/ 4 w 4"/>
                <a:gd name="T67" fmla="*/ 460 h 547"/>
                <a:gd name="T68" fmla="*/ 0 w 4"/>
                <a:gd name="T69" fmla="*/ 417 h 547"/>
                <a:gd name="T70" fmla="*/ 4 w 4"/>
                <a:gd name="T71" fmla="*/ 393 h 547"/>
                <a:gd name="T72" fmla="*/ 0 w 4"/>
                <a:gd name="T73" fmla="*/ 417 h 547"/>
                <a:gd name="T74" fmla="*/ 3 w 4"/>
                <a:gd name="T75" fmla="*/ 348 h 547"/>
                <a:gd name="T76" fmla="*/ 0 w 4"/>
                <a:gd name="T77" fmla="*/ 376 h 547"/>
                <a:gd name="T78" fmla="*/ 2 w 4"/>
                <a:gd name="T79" fmla="*/ 307 h 547"/>
                <a:gd name="T80" fmla="*/ 2 w 4"/>
                <a:gd name="T81" fmla="*/ 334 h 547"/>
                <a:gd name="T82" fmla="*/ 0 w 4"/>
                <a:gd name="T83" fmla="*/ 265 h 547"/>
                <a:gd name="T84" fmla="*/ 3 w 4"/>
                <a:gd name="T85" fmla="*/ 291 h 547"/>
                <a:gd name="T86" fmla="*/ 0 w 4"/>
                <a:gd name="T87" fmla="*/ 224 h 547"/>
                <a:gd name="T88" fmla="*/ 4 w 4"/>
                <a:gd name="T89" fmla="*/ 247 h 547"/>
                <a:gd name="T90" fmla="*/ 0 w 4"/>
                <a:gd name="T91" fmla="*/ 247 h 547"/>
                <a:gd name="T92" fmla="*/ 4 w 4"/>
                <a:gd name="T93" fmla="*/ 179 h 547"/>
                <a:gd name="T94" fmla="*/ 0 w 4"/>
                <a:gd name="T95" fmla="*/ 206 h 547"/>
                <a:gd name="T96" fmla="*/ 3 w 4"/>
                <a:gd name="T97" fmla="*/ 136 h 547"/>
                <a:gd name="T98" fmla="*/ 0 w 4"/>
                <a:gd name="T99" fmla="*/ 164 h 547"/>
                <a:gd name="T100" fmla="*/ 0 w 4"/>
                <a:gd name="T101" fmla="*/ 94 h 547"/>
                <a:gd name="T102" fmla="*/ 3 w 4"/>
                <a:gd name="T103" fmla="*/ 122 h 547"/>
                <a:gd name="T104" fmla="*/ 0 w 4"/>
                <a:gd name="T105" fmla="*/ 52 h 547"/>
                <a:gd name="T106" fmla="*/ 4 w 4"/>
                <a:gd name="T107" fmla="*/ 78 h 547"/>
                <a:gd name="T108" fmla="*/ 0 w 4"/>
                <a:gd name="T109" fmla="*/ 10 h 547"/>
                <a:gd name="T110" fmla="*/ 4 w 4"/>
                <a:gd name="T111" fmla="*/ 36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 h="547">
                  <a:moveTo>
                    <a:pt x="4" y="1"/>
                  </a:moveTo>
                  <a:lnTo>
                    <a:pt x="4" y="26"/>
                  </a:lnTo>
                  <a:lnTo>
                    <a:pt x="4" y="27"/>
                  </a:lnTo>
                  <a:lnTo>
                    <a:pt x="3" y="27"/>
                  </a:lnTo>
                  <a:lnTo>
                    <a:pt x="3" y="28"/>
                  </a:lnTo>
                  <a:lnTo>
                    <a:pt x="2" y="28"/>
                  </a:lnTo>
                  <a:lnTo>
                    <a:pt x="0" y="28"/>
                  </a:lnTo>
                  <a:lnTo>
                    <a:pt x="0" y="27"/>
                  </a:lnTo>
                  <a:lnTo>
                    <a:pt x="0" y="27"/>
                  </a:lnTo>
                  <a:lnTo>
                    <a:pt x="0" y="26"/>
                  </a:lnTo>
                  <a:lnTo>
                    <a:pt x="0" y="1"/>
                  </a:lnTo>
                  <a:lnTo>
                    <a:pt x="0" y="0"/>
                  </a:lnTo>
                  <a:lnTo>
                    <a:pt x="0" y="0"/>
                  </a:lnTo>
                  <a:lnTo>
                    <a:pt x="0" y="0"/>
                  </a:lnTo>
                  <a:lnTo>
                    <a:pt x="2" y="0"/>
                  </a:lnTo>
                  <a:lnTo>
                    <a:pt x="3" y="0"/>
                  </a:lnTo>
                  <a:lnTo>
                    <a:pt x="3" y="0"/>
                  </a:lnTo>
                  <a:lnTo>
                    <a:pt x="4" y="0"/>
                  </a:lnTo>
                  <a:lnTo>
                    <a:pt x="4" y="1"/>
                  </a:lnTo>
                  <a:lnTo>
                    <a:pt x="4" y="1"/>
                  </a:lnTo>
                  <a:close/>
                  <a:moveTo>
                    <a:pt x="4" y="44"/>
                  </a:moveTo>
                  <a:lnTo>
                    <a:pt x="4" y="69"/>
                  </a:lnTo>
                  <a:lnTo>
                    <a:pt x="4" y="69"/>
                  </a:lnTo>
                  <a:lnTo>
                    <a:pt x="3" y="70"/>
                  </a:lnTo>
                  <a:lnTo>
                    <a:pt x="3" y="70"/>
                  </a:lnTo>
                  <a:lnTo>
                    <a:pt x="2" y="70"/>
                  </a:lnTo>
                  <a:lnTo>
                    <a:pt x="0" y="70"/>
                  </a:lnTo>
                  <a:lnTo>
                    <a:pt x="0" y="70"/>
                  </a:lnTo>
                  <a:lnTo>
                    <a:pt x="0" y="69"/>
                  </a:lnTo>
                  <a:lnTo>
                    <a:pt x="0" y="69"/>
                  </a:lnTo>
                  <a:lnTo>
                    <a:pt x="0" y="44"/>
                  </a:lnTo>
                  <a:lnTo>
                    <a:pt x="0" y="43"/>
                  </a:lnTo>
                  <a:lnTo>
                    <a:pt x="0" y="42"/>
                  </a:lnTo>
                  <a:lnTo>
                    <a:pt x="0" y="42"/>
                  </a:lnTo>
                  <a:lnTo>
                    <a:pt x="2" y="42"/>
                  </a:lnTo>
                  <a:lnTo>
                    <a:pt x="3" y="42"/>
                  </a:lnTo>
                  <a:lnTo>
                    <a:pt x="3" y="42"/>
                  </a:lnTo>
                  <a:lnTo>
                    <a:pt x="4" y="43"/>
                  </a:lnTo>
                  <a:lnTo>
                    <a:pt x="4" y="44"/>
                  </a:lnTo>
                  <a:lnTo>
                    <a:pt x="4" y="44"/>
                  </a:lnTo>
                  <a:close/>
                  <a:moveTo>
                    <a:pt x="4" y="86"/>
                  </a:moveTo>
                  <a:lnTo>
                    <a:pt x="4" y="111"/>
                  </a:lnTo>
                  <a:lnTo>
                    <a:pt x="4" y="112"/>
                  </a:lnTo>
                  <a:lnTo>
                    <a:pt x="3" y="112"/>
                  </a:lnTo>
                  <a:lnTo>
                    <a:pt x="3" y="112"/>
                  </a:lnTo>
                  <a:lnTo>
                    <a:pt x="2" y="113"/>
                  </a:lnTo>
                  <a:lnTo>
                    <a:pt x="0" y="112"/>
                  </a:lnTo>
                  <a:lnTo>
                    <a:pt x="0" y="112"/>
                  </a:lnTo>
                  <a:lnTo>
                    <a:pt x="0" y="112"/>
                  </a:lnTo>
                  <a:lnTo>
                    <a:pt x="0" y="111"/>
                  </a:lnTo>
                  <a:lnTo>
                    <a:pt x="0" y="86"/>
                  </a:lnTo>
                  <a:lnTo>
                    <a:pt x="0" y="85"/>
                  </a:lnTo>
                  <a:lnTo>
                    <a:pt x="0" y="85"/>
                  </a:lnTo>
                  <a:lnTo>
                    <a:pt x="0" y="84"/>
                  </a:lnTo>
                  <a:lnTo>
                    <a:pt x="2" y="84"/>
                  </a:lnTo>
                  <a:lnTo>
                    <a:pt x="3" y="84"/>
                  </a:lnTo>
                  <a:lnTo>
                    <a:pt x="3" y="85"/>
                  </a:lnTo>
                  <a:lnTo>
                    <a:pt x="4" y="85"/>
                  </a:lnTo>
                  <a:lnTo>
                    <a:pt x="4" y="86"/>
                  </a:lnTo>
                  <a:lnTo>
                    <a:pt x="4" y="86"/>
                  </a:lnTo>
                  <a:close/>
                  <a:moveTo>
                    <a:pt x="4" y="128"/>
                  </a:moveTo>
                  <a:lnTo>
                    <a:pt x="4" y="153"/>
                  </a:lnTo>
                  <a:lnTo>
                    <a:pt x="4" y="154"/>
                  </a:lnTo>
                  <a:lnTo>
                    <a:pt x="3" y="155"/>
                  </a:lnTo>
                  <a:lnTo>
                    <a:pt x="3" y="155"/>
                  </a:lnTo>
                  <a:lnTo>
                    <a:pt x="2" y="155"/>
                  </a:lnTo>
                  <a:lnTo>
                    <a:pt x="0" y="155"/>
                  </a:lnTo>
                  <a:lnTo>
                    <a:pt x="0" y="155"/>
                  </a:lnTo>
                  <a:lnTo>
                    <a:pt x="0" y="154"/>
                  </a:lnTo>
                  <a:lnTo>
                    <a:pt x="0" y="153"/>
                  </a:lnTo>
                  <a:lnTo>
                    <a:pt x="0" y="128"/>
                  </a:lnTo>
                  <a:lnTo>
                    <a:pt x="0" y="128"/>
                  </a:lnTo>
                  <a:lnTo>
                    <a:pt x="0" y="127"/>
                  </a:lnTo>
                  <a:lnTo>
                    <a:pt x="0" y="127"/>
                  </a:lnTo>
                  <a:lnTo>
                    <a:pt x="2" y="127"/>
                  </a:lnTo>
                  <a:lnTo>
                    <a:pt x="3" y="127"/>
                  </a:lnTo>
                  <a:lnTo>
                    <a:pt x="3" y="127"/>
                  </a:lnTo>
                  <a:lnTo>
                    <a:pt x="4" y="128"/>
                  </a:lnTo>
                  <a:lnTo>
                    <a:pt x="4" y="128"/>
                  </a:lnTo>
                  <a:lnTo>
                    <a:pt x="4" y="128"/>
                  </a:lnTo>
                  <a:close/>
                  <a:moveTo>
                    <a:pt x="4" y="171"/>
                  </a:moveTo>
                  <a:lnTo>
                    <a:pt x="4" y="196"/>
                  </a:lnTo>
                  <a:lnTo>
                    <a:pt x="4" y="196"/>
                  </a:lnTo>
                  <a:lnTo>
                    <a:pt x="3" y="197"/>
                  </a:lnTo>
                  <a:lnTo>
                    <a:pt x="2" y="197"/>
                  </a:lnTo>
                  <a:lnTo>
                    <a:pt x="0" y="197"/>
                  </a:lnTo>
                  <a:lnTo>
                    <a:pt x="0" y="196"/>
                  </a:lnTo>
                  <a:lnTo>
                    <a:pt x="0" y="196"/>
                  </a:lnTo>
                  <a:lnTo>
                    <a:pt x="0" y="171"/>
                  </a:lnTo>
                  <a:lnTo>
                    <a:pt x="0" y="170"/>
                  </a:lnTo>
                  <a:lnTo>
                    <a:pt x="0" y="170"/>
                  </a:lnTo>
                  <a:lnTo>
                    <a:pt x="0" y="169"/>
                  </a:lnTo>
                  <a:lnTo>
                    <a:pt x="2" y="169"/>
                  </a:lnTo>
                  <a:lnTo>
                    <a:pt x="3" y="169"/>
                  </a:lnTo>
                  <a:lnTo>
                    <a:pt x="3" y="170"/>
                  </a:lnTo>
                  <a:lnTo>
                    <a:pt x="4" y="170"/>
                  </a:lnTo>
                  <a:lnTo>
                    <a:pt x="4" y="171"/>
                  </a:lnTo>
                  <a:lnTo>
                    <a:pt x="4" y="171"/>
                  </a:lnTo>
                  <a:close/>
                  <a:moveTo>
                    <a:pt x="4" y="213"/>
                  </a:moveTo>
                  <a:lnTo>
                    <a:pt x="4" y="238"/>
                  </a:lnTo>
                  <a:lnTo>
                    <a:pt x="4" y="239"/>
                  </a:lnTo>
                  <a:lnTo>
                    <a:pt x="3" y="239"/>
                  </a:lnTo>
                  <a:lnTo>
                    <a:pt x="3" y="240"/>
                  </a:lnTo>
                  <a:lnTo>
                    <a:pt x="2" y="240"/>
                  </a:lnTo>
                  <a:lnTo>
                    <a:pt x="0" y="240"/>
                  </a:lnTo>
                  <a:lnTo>
                    <a:pt x="0" y="239"/>
                  </a:lnTo>
                  <a:lnTo>
                    <a:pt x="0" y="239"/>
                  </a:lnTo>
                  <a:lnTo>
                    <a:pt x="0" y="238"/>
                  </a:lnTo>
                  <a:lnTo>
                    <a:pt x="0" y="213"/>
                  </a:lnTo>
                  <a:lnTo>
                    <a:pt x="0" y="213"/>
                  </a:lnTo>
                  <a:lnTo>
                    <a:pt x="0" y="212"/>
                  </a:lnTo>
                  <a:lnTo>
                    <a:pt x="0" y="212"/>
                  </a:lnTo>
                  <a:lnTo>
                    <a:pt x="2" y="212"/>
                  </a:lnTo>
                  <a:lnTo>
                    <a:pt x="3" y="212"/>
                  </a:lnTo>
                  <a:lnTo>
                    <a:pt x="3" y="212"/>
                  </a:lnTo>
                  <a:lnTo>
                    <a:pt x="4" y="213"/>
                  </a:lnTo>
                  <a:lnTo>
                    <a:pt x="4" y="213"/>
                  </a:lnTo>
                  <a:lnTo>
                    <a:pt x="4" y="213"/>
                  </a:lnTo>
                  <a:close/>
                  <a:moveTo>
                    <a:pt x="4" y="256"/>
                  </a:moveTo>
                  <a:lnTo>
                    <a:pt x="4" y="281"/>
                  </a:lnTo>
                  <a:lnTo>
                    <a:pt x="4" y="281"/>
                  </a:lnTo>
                  <a:lnTo>
                    <a:pt x="3" y="282"/>
                  </a:lnTo>
                  <a:lnTo>
                    <a:pt x="3" y="282"/>
                  </a:lnTo>
                  <a:lnTo>
                    <a:pt x="2" y="282"/>
                  </a:lnTo>
                  <a:lnTo>
                    <a:pt x="0" y="282"/>
                  </a:lnTo>
                  <a:lnTo>
                    <a:pt x="0" y="282"/>
                  </a:lnTo>
                  <a:lnTo>
                    <a:pt x="0" y="281"/>
                  </a:lnTo>
                  <a:lnTo>
                    <a:pt x="0" y="281"/>
                  </a:lnTo>
                  <a:lnTo>
                    <a:pt x="0" y="256"/>
                  </a:lnTo>
                  <a:lnTo>
                    <a:pt x="0" y="255"/>
                  </a:lnTo>
                  <a:lnTo>
                    <a:pt x="0" y="254"/>
                  </a:lnTo>
                  <a:lnTo>
                    <a:pt x="0" y="254"/>
                  </a:lnTo>
                  <a:lnTo>
                    <a:pt x="2" y="254"/>
                  </a:lnTo>
                  <a:lnTo>
                    <a:pt x="3" y="254"/>
                  </a:lnTo>
                  <a:lnTo>
                    <a:pt x="3" y="254"/>
                  </a:lnTo>
                  <a:lnTo>
                    <a:pt x="4" y="255"/>
                  </a:lnTo>
                  <a:lnTo>
                    <a:pt x="4" y="256"/>
                  </a:lnTo>
                  <a:lnTo>
                    <a:pt x="4" y="256"/>
                  </a:lnTo>
                  <a:close/>
                  <a:moveTo>
                    <a:pt x="4" y="298"/>
                  </a:moveTo>
                  <a:lnTo>
                    <a:pt x="4" y="323"/>
                  </a:lnTo>
                  <a:lnTo>
                    <a:pt x="4" y="324"/>
                  </a:lnTo>
                  <a:lnTo>
                    <a:pt x="3" y="324"/>
                  </a:lnTo>
                  <a:lnTo>
                    <a:pt x="3" y="324"/>
                  </a:lnTo>
                  <a:lnTo>
                    <a:pt x="2" y="325"/>
                  </a:lnTo>
                  <a:lnTo>
                    <a:pt x="0" y="324"/>
                  </a:lnTo>
                  <a:lnTo>
                    <a:pt x="0" y="324"/>
                  </a:lnTo>
                  <a:lnTo>
                    <a:pt x="0" y="324"/>
                  </a:lnTo>
                  <a:lnTo>
                    <a:pt x="0" y="323"/>
                  </a:lnTo>
                  <a:lnTo>
                    <a:pt x="0" y="298"/>
                  </a:lnTo>
                  <a:lnTo>
                    <a:pt x="0" y="297"/>
                  </a:lnTo>
                  <a:lnTo>
                    <a:pt x="0" y="297"/>
                  </a:lnTo>
                  <a:lnTo>
                    <a:pt x="0" y="296"/>
                  </a:lnTo>
                  <a:lnTo>
                    <a:pt x="2" y="296"/>
                  </a:lnTo>
                  <a:lnTo>
                    <a:pt x="3" y="296"/>
                  </a:lnTo>
                  <a:lnTo>
                    <a:pt x="3" y="297"/>
                  </a:lnTo>
                  <a:lnTo>
                    <a:pt x="4" y="297"/>
                  </a:lnTo>
                  <a:lnTo>
                    <a:pt x="4" y="298"/>
                  </a:lnTo>
                  <a:lnTo>
                    <a:pt x="4" y="298"/>
                  </a:lnTo>
                  <a:close/>
                  <a:moveTo>
                    <a:pt x="4" y="340"/>
                  </a:moveTo>
                  <a:lnTo>
                    <a:pt x="4" y="365"/>
                  </a:lnTo>
                  <a:lnTo>
                    <a:pt x="4" y="366"/>
                  </a:lnTo>
                  <a:lnTo>
                    <a:pt x="3" y="367"/>
                  </a:lnTo>
                  <a:lnTo>
                    <a:pt x="3" y="367"/>
                  </a:lnTo>
                  <a:lnTo>
                    <a:pt x="2" y="367"/>
                  </a:lnTo>
                  <a:lnTo>
                    <a:pt x="0" y="367"/>
                  </a:lnTo>
                  <a:lnTo>
                    <a:pt x="0" y="367"/>
                  </a:lnTo>
                  <a:lnTo>
                    <a:pt x="0" y="366"/>
                  </a:lnTo>
                  <a:lnTo>
                    <a:pt x="0" y="365"/>
                  </a:lnTo>
                  <a:lnTo>
                    <a:pt x="0" y="340"/>
                  </a:lnTo>
                  <a:lnTo>
                    <a:pt x="0" y="340"/>
                  </a:lnTo>
                  <a:lnTo>
                    <a:pt x="0" y="339"/>
                  </a:lnTo>
                  <a:lnTo>
                    <a:pt x="0" y="339"/>
                  </a:lnTo>
                  <a:lnTo>
                    <a:pt x="2" y="339"/>
                  </a:lnTo>
                  <a:lnTo>
                    <a:pt x="3" y="339"/>
                  </a:lnTo>
                  <a:lnTo>
                    <a:pt x="3" y="339"/>
                  </a:lnTo>
                  <a:lnTo>
                    <a:pt x="4" y="340"/>
                  </a:lnTo>
                  <a:lnTo>
                    <a:pt x="4" y="340"/>
                  </a:lnTo>
                  <a:lnTo>
                    <a:pt x="4" y="340"/>
                  </a:lnTo>
                  <a:close/>
                  <a:moveTo>
                    <a:pt x="4" y="383"/>
                  </a:moveTo>
                  <a:lnTo>
                    <a:pt x="4" y="408"/>
                  </a:lnTo>
                  <a:lnTo>
                    <a:pt x="4" y="408"/>
                  </a:lnTo>
                  <a:lnTo>
                    <a:pt x="3" y="409"/>
                  </a:lnTo>
                  <a:lnTo>
                    <a:pt x="3" y="409"/>
                  </a:lnTo>
                  <a:lnTo>
                    <a:pt x="2" y="410"/>
                  </a:lnTo>
                  <a:lnTo>
                    <a:pt x="0" y="409"/>
                  </a:lnTo>
                  <a:lnTo>
                    <a:pt x="0" y="409"/>
                  </a:lnTo>
                  <a:lnTo>
                    <a:pt x="0" y="408"/>
                  </a:lnTo>
                  <a:lnTo>
                    <a:pt x="0" y="408"/>
                  </a:lnTo>
                  <a:lnTo>
                    <a:pt x="0" y="383"/>
                  </a:lnTo>
                  <a:lnTo>
                    <a:pt x="0" y="382"/>
                  </a:lnTo>
                  <a:lnTo>
                    <a:pt x="0" y="382"/>
                  </a:lnTo>
                  <a:lnTo>
                    <a:pt x="2" y="381"/>
                  </a:lnTo>
                  <a:lnTo>
                    <a:pt x="3" y="382"/>
                  </a:lnTo>
                  <a:lnTo>
                    <a:pt x="4" y="382"/>
                  </a:lnTo>
                  <a:lnTo>
                    <a:pt x="4" y="383"/>
                  </a:lnTo>
                  <a:lnTo>
                    <a:pt x="4" y="383"/>
                  </a:lnTo>
                  <a:close/>
                  <a:moveTo>
                    <a:pt x="4" y="425"/>
                  </a:moveTo>
                  <a:lnTo>
                    <a:pt x="4" y="450"/>
                  </a:lnTo>
                  <a:lnTo>
                    <a:pt x="4" y="451"/>
                  </a:lnTo>
                  <a:lnTo>
                    <a:pt x="3" y="451"/>
                  </a:lnTo>
                  <a:lnTo>
                    <a:pt x="3" y="452"/>
                  </a:lnTo>
                  <a:lnTo>
                    <a:pt x="2" y="452"/>
                  </a:lnTo>
                  <a:lnTo>
                    <a:pt x="0" y="452"/>
                  </a:lnTo>
                  <a:lnTo>
                    <a:pt x="0" y="451"/>
                  </a:lnTo>
                  <a:lnTo>
                    <a:pt x="0" y="451"/>
                  </a:lnTo>
                  <a:lnTo>
                    <a:pt x="0" y="450"/>
                  </a:lnTo>
                  <a:lnTo>
                    <a:pt x="0" y="425"/>
                  </a:lnTo>
                  <a:lnTo>
                    <a:pt x="0" y="425"/>
                  </a:lnTo>
                  <a:lnTo>
                    <a:pt x="0" y="424"/>
                  </a:lnTo>
                  <a:lnTo>
                    <a:pt x="0" y="424"/>
                  </a:lnTo>
                  <a:lnTo>
                    <a:pt x="2" y="424"/>
                  </a:lnTo>
                  <a:lnTo>
                    <a:pt x="3" y="424"/>
                  </a:lnTo>
                  <a:lnTo>
                    <a:pt x="3" y="424"/>
                  </a:lnTo>
                  <a:lnTo>
                    <a:pt x="4" y="425"/>
                  </a:lnTo>
                  <a:lnTo>
                    <a:pt x="4" y="425"/>
                  </a:lnTo>
                  <a:lnTo>
                    <a:pt x="4" y="425"/>
                  </a:lnTo>
                  <a:close/>
                  <a:moveTo>
                    <a:pt x="4" y="468"/>
                  </a:moveTo>
                  <a:lnTo>
                    <a:pt x="4" y="493"/>
                  </a:lnTo>
                  <a:lnTo>
                    <a:pt x="4" y="493"/>
                  </a:lnTo>
                  <a:lnTo>
                    <a:pt x="3" y="494"/>
                  </a:lnTo>
                  <a:lnTo>
                    <a:pt x="3" y="494"/>
                  </a:lnTo>
                  <a:lnTo>
                    <a:pt x="2" y="494"/>
                  </a:lnTo>
                  <a:lnTo>
                    <a:pt x="0" y="494"/>
                  </a:lnTo>
                  <a:lnTo>
                    <a:pt x="0" y="494"/>
                  </a:lnTo>
                  <a:lnTo>
                    <a:pt x="0" y="493"/>
                  </a:lnTo>
                  <a:lnTo>
                    <a:pt x="0" y="493"/>
                  </a:lnTo>
                  <a:lnTo>
                    <a:pt x="0" y="468"/>
                  </a:lnTo>
                  <a:lnTo>
                    <a:pt x="0" y="467"/>
                  </a:lnTo>
                  <a:lnTo>
                    <a:pt x="0" y="466"/>
                  </a:lnTo>
                  <a:lnTo>
                    <a:pt x="0" y="466"/>
                  </a:lnTo>
                  <a:lnTo>
                    <a:pt x="2" y="466"/>
                  </a:lnTo>
                  <a:lnTo>
                    <a:pt x="3" y="466"/>
                  </a:lnTo>
                  <a:lnTo>
                    <a:pt x="3" y="466"/>
                  </a:lnTo>
                  <a:lnTo>
                    <a:pt x="4" y="467"/>
                  </a:lnTo>
                  <a:lnTo>
                    <a:pt x="4" y="468"/>
                  </a:lnTo>
                  <a:lnTo>
                    <a:pt x="4" y="468"/>
                  </a:lnTo>
                  <a:close/>
                  <a:moveTo>
                    <a:pt x="4" y="510"/>
                  </a:moveTo>
                  <a:lnTo>
                    <a:pt x="4" y="535"/>
                  </a:lnTo>
                  <a:lnTo>
                    <a:pt x="4" y="536"/>
                  </a:lnTo>
                  <a:lnTo>
                    <a:pt x="3" y="536"/>
                  </a:lnTo>
                  <a:lnTo>
                    <a:pt x="3" y="537"/>
                  </a:lnTo>
                  <a:lnTo>
                    <a:pt x="2" y="537"/>
                  </a:lnTo>
                  <a:lnTo>
                    <a:pt x="0" y="537"/>
                  </a:lnTo>
                  <a:lnTo>
                    <a:pt x="0" y="536"/>
                  </a:lnTo>
                  <a:lnTo>
                    <a:pt x="0" y="536"/>
                  </a:lnTo>
                  <a:lnTo>
                    <a:pt x="0" y="535"/>
                  </a:lnTo>
                  <a:lnTo>
                    <a:pt x="0" y="510"/>
                  </a:lnTo>
                  <a:lnTo>
                    <a:pt x="0" y="509"/>
                  </a:lnTo>
                  <a:lnTo>
                    <a:pt x="0" y="509"/>
                  </a:lnTo>
                  <a:lnTo>
                    <a:pt x="0" y="508"/>
                  </a:lnTo>
                  <a:lnTo>
                    <a:pt x="2" y="508"/>
                  </a:lnTo>
                  <a:lnTo>
                    <a:pt x="3" y="508"/>
                  </a:lnTo>
                  <a:lnTo>
                    <a:pt x="3" y="509"/>
                  </a:lnTo>
                  <a:lnTo>
                    <a:pt x="4" y="509"/>
                  </a:lnTo>
                  <a:lnTo>
                    <a:pt x="4" y="510"/>
                  </a:lnTo>
                  <a:lnTo>
                    <a:pt x="4" y="510"/>
                  </a:lnTo>
                  <a:close/>
                  <a:moveTo>
                    <a:pt x="0" y="544"/>
                  </a:moveTo>
                  <a:lnTo>
                    <a:pt x="0" y="520"/>
                  </a:lnTo>
                  <a:lnTo>
                    <a:pt x="0" y="520"/>
                  </a:lnTo>
                  <a:lnTo>
                    <a:pt x="0" y="519"/>
                  </a:lnTo>
                  <a:lnTo>
                    <a:pt x="0" y="519"/>
                  </a:lnTo>
                  <a:lnTo>
                    <a:pt x="2" y="519"/>
                  </a:lnTo>
                  <a:lnTo>
                    <a:pt x="3" y="519"/>
                  </a:lnTo>
                  <a:lnTo>
                    <a:pt x="3" y="519"/>
                  </a:lnTo>
                  <a:lnTo>
                    <a:pt x="4" y="520"/>
                  </a:lnTo>
                  <a:lnTo>
                    <a:pt x="4" y="520"/>
                  </a:lnTo>
                  <a:lnTo>
                    <a:pt x="4" y="544"/>
                  </a:lnTo>
                  <a:lnTo>
                    <a:pt x="4" y="546"/>
                  </a:lnTo>
                  <a:lnTo>
                    <a:pt x="3" y="546"/>
                  </a:lnTo>
                  <a:lnTo>
                    <a:pt x="2" y="547"/>
                  </a:lnTo>
                  <a:lnTo>
                    <a:pt x="0" y="546"/>
                  </a:lnTo>
                  <a:lnTo>
                    <a:pt x="0" y="546"/>
                  </a:lnTo>
                  <a:lnTo>
                    <a:pt x="0" y="544"/>
                  </a:lnTo>
                  <a:lnTo>
                    <a:pt x="0" y="544"/>
                  </a:lnTo>
                  <a:close/>
                  <a:moveTo>
                    <a:pt x="0" y="502"/>
                  </a:moveTo>
                  <a:lnTo>
                    <a:pt x="0" y="478"/>
                  </a:lnTo>
                  <a:lnTo>
                    <a:pt x="0" y="477"/>
                  </a:lnTo>
                  <a:lnTo>
                    <a:pt x="0" y="477"/>
                  </a:lnTo>
                  <a:lnTo>
                    <a:pt x="0" y="476"/>
                  </a:lnTo>
                  <a:lnTo>
                    <a:pt x="2" y="476"/>
                  </a:lnTo>
                  <a:lnTo>
                    <a:pt x="3" y="476"/>
                  </a:lnTo>
                  <a:lnTo>
                    <a:pt x="3" y="477"/>
                  </a:lnTo>
                  <a:lnTo>
                    <a:pt x="4" y="477"/>
                  </a:lnTo>
                  <a:lnTo>
                    <a:pt x="4" y="478"/>
                  </a:lnTo>
                  <a:lnTo>
                    <a:pt x="4" y="502"/>
                  </a:lnTo>
                  <a:lnTo>
                    <a:pt x="4" y="502"/>
                  </a:lnTo>
                  <a:lnTo>
                    <a:pt x="3" y="504"/>
                  </a:lnTo>
                  <a:lnTo>
                    <a:pt x="3" y="504"/>
                  </a:lnTo>
                  <a:lnTo>
                    <a:pt x="2" y="505"/>
                  </a:lnTo>
                  <a:lnTo>
                    <a:pt x="0" y="504"/>
                  </a:lnTo>
                  <a:lnTo>
                    <a:pt x="0" y="504"/>
                  </a:lnTo>
                  <a:lnTo>
                    <a:pt x="0" y="502"/>
                  </a:lnTo>
                  <a:lnTo>
                    <a:pt x="0" y="502"/>
                  </a:lnTo>
                  <a:lnTo>
                    <a:pt x="0" y="502"/>
                  </a:lnTo>
                  <a:close/>
                  <a:moveTo>
                    <a:pt x="0" y="460"/>
                  </a:moveTo>
                  <a:lnTo>
                    <a:pt x="0" y="436"/>
                  </a:lnTo>
                  <a:lnTo>
                    <a:pt x="0" y="435"/>
                  </a:lnTo>
                  <a:lnTo>
                    <a:pt x="0" y="434"/>
                  </a:lnTo>
                  <a:lnTo>
                    <a:pt x="0" y="434"/>
                  </a:lnTo>
                  <a:lnTo>
                    <a:pt x="2" y="434"/>
                  </a:lnTo>
                  <a:lnTo>
                    <a:pt x="3" y="434"/>
                  </a:lnTo>
                  <a:lnTo>
                    <a:pt x="3" y="434"/>
                  </a:lnTo>
                  <a:lnTo>
                    <a:pt x="4" y="435"/>
                  </a:lnTo>
                  <a:lnTo>
                    <a:pt x="4" y="436"/>
                  </a:lnTo>
                  <a:lnTo>
                    <a:pt x="4" y="460"/>
                  </a:lnTo>
                  <a:lnTo>
                    <a:pt x="4" y="460"/>
                  </a:lnTo>
                  <a:lnTo>
                    <a:pt x="3" y="462"/>
                  </a:lnTo>
                  <a:lnTo>
                    <a:pt x="3" y="462"/>
                  </a:lnTo>
                  <a:lnTo>
                    <a:pt x="2" y="462"/>
                  </a:lnTo>
                  <a:lnTo>
                    <a:pt x="0" y="462"/>
                  </a:lnTo>
                  <a:lnTo>
                    <a:pt x="0" y="462"/>
                  </a:lnTo>
                  <a:lnTo>
                    <a:pt x="0" y="460"/>
                  </a:lnTo>
                  <a:lnTo>
                    <a:pt x="0" y="460"/>
                  </a:lnTo>
                  <a:lnTo>
                    <a:pt x="0" y="460"/>
                  </a:lnTo>
                  <a:close/>
                  <a:moveTo>
                    <a:pt x="0" y="417"/>
                  </a:moveTo>
                  <a:lnTo>
                    <a:pt x="0" y="393"/>
                  </a:lnTo>
                  <a:lnTo>
                    <a:pt x="0" y="392"/>
                  </a:lnTo>
                  <a:lnTo>
                    <a:pt x="0" y="392"/>
                  </a:lnTo>
                  <a:lnTo>
                    <a:pt x="0" y="390"/>
                  </a:lnTo>
                  <a:lnTo>
                    <a:pt x="2" y="390"/>
                  </a:lnTo>
                  <a:lnTo>
                    <a:pt x="3" y="390"/>
                  </a:lnTo>
                  <a:lnTo>
                    <a:pt x="3" y="392"/>
                  </a:lnTo>
                  <a:lnTo>
                    <a:pt x="4" y="392"/>
                  </a:lnTo>
                  <a:lnTo>
                    <a:pt x="4" y="393"/>
                  </a:lnTo>
                  <a:lnTo>
                    <a:pt x="4" y="417"/>
                  </a:lnTo>
                  <a:lnTo>
                    <a:pt x="4" y="418"/>
                  </a:lnTo>
                  <a:lnTo>
                    <a:pt x="3" y="418"/>
                  </a:lnTo>
                  <a:lnTo>
                    <a:pt x="3" y="420"/>
                  </a:lnTo>
                  <a:lnTo>
                    <a:pt x="2" y="420"/>
                  </a:lnTo>
                  <a:lnTo>
                    <a:pt x="0" y="420"/>
                  </a:lnTo>
                  <a:lnTo>
                    <a:pt x="0" y="418"/>
                  </a:lnTo>
                  <a:lnTo>
                    <a:pt x="0" y="418"/>
                  </a:lnTo>
                  <a:lnTo>
                    <a:pt x="0" y="417"/>
                  </a:lnTo>
                  <a:lnTo>
                    <a:pt x="0" y="417"/>
                  </a:lnTo>
                  <a:close/>
                  <a:moveTo>
                    <a:pt x="0" y="375"/>
                  </a:moveTo>
                  <a:lnTo>
                    <a:pt x="0" y="351"/>
                  </a:lnTo>
                  <a:lnTo>
                    <a:pt x="0" y="350"/>
                  </a:lnTo>
                  <a:lnTo>
                    <a:pt x="0" y="348"/>
                  </a:lnTo>
                  <a:lnTo>
                    <a:pt x="0" y="348"/>
                  </a:lnTo>
                  <a:lnTo>
                    <a:pt x="2" y="348"/>
                  </a:lnTo>
                  <a:lnTo>
                    <a:pt x="3" y="348"/>
                  </a:lnTo>
                  <a:lnTo>
                    <a:pt x="3" y="348"/>
                  </a:lnTo>
                  <a:lnTo>
                    <a:pt x="4" y="350"/>
                  </a:lnTo>
                  <a:lnTo>
                    <a:pt x="4" y="351"/>
                  </a:lnTo>
                  <a:lnTo>
                    <a:pt x="4" y="375"/>
                  </a:lnTo>
                  <a:lnTo>
                    <a:pt x="4" y="375"/>
                  </a:lnTo>
                  <a:lnTo>
                    <a:pt x="3" y="376"/>
                  </a:lnTo>
                  <a:lnTo>
                    <a:pt x="3" y="376"/>
                  </a:lnTo>
                  <a:lnTo>
                    <a:pt x="2" y="376"/>
                  </a:lnTo>
                  <a:lnTo>
                    <a:pt x="0" y="376"/>
                  </a:lnTo>
                  <a:lnTo>
                    <a:pt x="0" y="376"/>
                  </a:lnTo>
                  <a:lnTo>
                    <a:pt x="0" y="375"/>
                  </a:lnTo>
                  <a:lnTo>
                    <a:pt x="0" y="375"/>
                  </a:lnTo>
                  <a:lnTo>
                    <a:pt x="0" y="375"/>
                  </a:lnTo>
                  <a:close/>
                  <a:moveTo>
                    <a:pt x="0" y="332"/>
                  </a:moveTo>
                  <a:lnTo>
                    <a:pt x="0" y="308"/>
                  </a:lnTo>
                  <a:lnTo>
                    <a:pt x="0" y="308"/>
                  </a:lnTo>
                  <a:lnTo>
                    <a:pt x="0" y="307"/>
                  </a:lnTo>
                  <a:lnTo>
                    <a:pt x="0" y="307"/>
                  </a:lnTo>
                  <a:lnTo>
                    <a:pt x="2" y="307"/>
                  </a:lnTo>
                  <a:lnTo>
                    <a:pt x="3" y="307"/>
                  </a:lnTo>
                  <a:lnTo>
                    <a:pt x="3" y="307"/>
                  </a:lnTo>
                  <a:lnTo>
                    <a:pt x="4" y="308"/>
                  </a:lnTo>
                  <a:lnTo>
                    <a:pt x="4" y="308"/>
                  </a:lnTo>
                  <a:lnTo>
                    <a:pt x="4" y="332"/>
                  </a:lnTo>
                  <a:lnTo>
                    <a:pt x="4" y="333"/>
                  </a:lnTo>
                  <a:lnTo>
                    <a:pt x="3" y="333"/>
                  </a:lnTo>
                  <a:lnTo>
                    <a:pt x="3" y="334"/>
                  </a:lnTo>
                  <a:lnTo>
                    <a:pt x="2" y="334"/>
                  </a:lnTo>
                  <a:lnTo>
                    <a:pt x="0" y="334"/>
                  </a:lnTo>
                  <a:lnTo>
                    <a:pt x="0" y="333"/>
                  </a:lnTo>
                  <a:lnTo>
                    <a:pt x="0" y="333"/>
                  </a:lnTo>
                  <a:lnTo>
                    <a:pt x="0" y="332"/>
                  </a:lnTo>
                  <a:lnTo>
                    <a:pt x="0" y="332"/>
                  </a:lnTo>
                  <a:close/>
                  <a:moveTo>
                    <a:pt x="0" y="290"/>
                  </a:moveTo>
                  <a:lnTo>
                    <a:pt x="0" y="266"/>
                  </a:lnTo>
                  <a:lnTo>
                    <a:pt x="0" y="265"/>
                  </a:lnTo>
                  <a:lnTo>
                    <a:pt x="0" y="265"/>
                  </a:lnTo>
                  <a:lnTo>
                    <a:pt x="0" y="263"/>
                  </a:lnTo>
                  <a:lnTo>
                    <a:pt x="2" y="263"/>
                  </a:lnTo>
                  <a:lnTo>
                    <a:pt x="3" y="263"/>
                  </a:lnTo>
                  <a:lnTo>
                    <a:pt x="3" y="265"/>
                  </a:lnTo>
                  <a:lnTo>
                    <a:pt x="4" y="265"/>
                  </a:lnTo>
                  <a:lnTo>
                    <a:pt x="4" y="266"/>
                  </a:lnTo>
                  <a:lnTo>
                    <a:pt x="4" y="290"/>
                  </a:lnTo>
                  <a:lnTo>
                    <a:pt x="4" y="290"/>
                  </a:lnTo>
                  <a:lnTo>
                    <a:pt x="3" y="291"/>
                  </a:lnTo>
                  <a:lnTo>
                    <a:pt x="3" y="291"/>
                  </a:lnTo>
                  <a:lnTo>
                    <a:pt x="2" y="293"/>
                  </a:lnTo>
                  <a:lnTo>
                    <a:pt x="0" y="291"/>
                  </a:lnTo>
                  <a:lnTo>
                    <a:pt x="0" y="291"/>
                  </a:lnTo>
                  <a:lnTo>
                    <a:pt x="0" y="290"/>
                  </a:lnTo>
                  <a:lnTo>
                    <a:pt x="0" y="290"/>
                  </a:lnTo>
                  <a:lnTo>
                    <a:pt x="0" y="290"/>
                  </a:lnTo>
                  <a:close/>
                  <a:moveTo>
                    <a:pt x="0" y="247"/>
                  </a:moveTo>
                  <a:lnTo>
                    <a:pt x="0" y="224"/>
                  </a:lnTo>
                  <a:lnTo>
                    <a:pt x="0" y="223"/>
                  </a:lnTo>
                  <a:lnTo>
                    <a:pt x="0" y="221"/>
                  </a:lnTo>
                  <a:lnTo>
                    <a:pt x="0" y="221"/>
                  </a:lnTo>
                  <a:lnTo>
                    <a:pt x="2" y="221"/>
                  </a:lnTo>
                  <a:lnTo>
                    <a:pt x="3" y="221"/>
                  </a:lnTo>
                  <a:lnTo>
                    <a:pt x="3" y="221"/>
                  </a:lnTo>
                  <a:lnTo>
                    <a:pt x="4" y="223"/>
                  </a:lnTo>
                  <a:lnTo>
                    <a:pt x="4" y="224"/>
                  </a:lnTo>
                  <a:lnTo>
                    <a:pt x="4" y="247"/>
                  </a:lnTo>
                  <a:lnTo>
                    <a:pt x="4" y="248"/>
                  </a:lnTo>
                  <a:lnTo>
                    <a:pt x="3" y="249"/>
                  </a:lnTo>
                  <a:lnTo>
                    <a:pt x="3" y="249"/>
                  </a:lnTo>
                  <a:lnTo>
                    <a:pt x="2" y="249"/>
                  </a:lnTo>
                  <a:lnTo>
                    <a:pt x="0" y="249"/>
                  </a:lnTo>
                  <a:lnTo>
                    <a:pt x="0" y="249"/>
                  </a:lnTo>
                  <a:lnTo>
                    <a:pt x="0" y="248"/>
                  </a:lnTo>
                  <a:lnTo>
                    <a:pt x="0" y="247"/>
                  </a:lnTo>
                  <a:lnTo>
                    <a:pt x="0" y="247"/>
                  </a:lnTo>
                  <a:close/>
                  <a:moveTo>
                    <a:pt x="0" y="205"/>
                  </a:moveTo>
                  <a:lnTo>
                    <a:pt x="0" y="181"/>
                  </a:lnTo>
                  <a:lnTo>
                    <a:pt x="0" y="179"/>
                  </a:lnTo>
                  <a:lnTo>
                    <a:pt x="0" y="179"/>
                  </a:lnTo>
                  <a:lnTo>
                    <a:pt x="0" y="178"/>
                  </a:lnTo>
                  <a:lnTo>
                    <a:pt x="2" y="178"/>
                  </a:lnTo>
                  <a:lnTo>
                    <a:pt x="3" y="178"/>
                  </a:lnTo>
                  <a:lnTo>
                    <a:pt x="3" y="179"/>
                  </a:lnTo>
                  <a:lnTo>
                    <a:pt x="4" y="179"/>
                  </a:lnTo>
                  <a:lnTo>
                    <a:pt x="4" y="181"/>
                  </a:lnTo>
                  <a:lnTo>
                    <a:pt x="4" y="205"/>
                  </a:lnTo>
                  <a:lnTo>
                    <a:pt x="4" y="206"/>
                  </a:lnTo>
                  <a:lnTo>
                    <a:pt x="3" y="206"/>
                  </a:lnTo>
                  <a:lnTo>
                    <a:pt x="3" y="206"/>
                  </a:lnTo>
                  <a:lnTo>
                    <a:pt x="2" y="207"/>
                  </a:lnTo>
                  <a:lnTo>
                    <a:pt x="0" y="206"/>
                  </a:lnTo>
                  <a:lnTo>
                    <a:pt x="0" y="206"/>
                  </a:lnTo>
                  <a:lnTo>
                    <a:pt x="0" y="206"/>
                  </a:lnTo>
                  <a:lnTo>
                    <a:pt x="0" y="205"/>
                  </a:lnTo>
                  <a:lnTo>
                    <a:pt x="0" y="205"/>
                  </a:lnTo>
                  <a:close/>
                  <a:moveTo>
                    <a:pt x="0" y="163"/>
                  </a:moveTo>
                  <a:lnTo>
                    <a:pt x="0" y="139"/>
                  </a:lnTo>
                  <a:lnTo>
                    <a:pt x="0" y="137"/>
                  </a:lnTo>
                  <a:lnTo>
                    <a:pt x="0" y="136"/>
                  </a:lnTo>
                  <a:lnTo>
                    <a:pt x="0" y="136"/>
                  </a:lnTo>
                  <a:lnTo>
                    <a:pt x="2" y="136"/>
                  </a:lnTo>
                  <a:lnTo>
                    <a:pt x="3" y="136"/>
                  </a:lnTo>
                  <a:lnTo>
                    <a:pt x="3" y="136"/>
                  </a:lnTo>
                  <a:lnTo>
                    <a:pt x="4" y="137"/>
                  </a:lnTo>
                  <a:lnTo>
                    <a:pt x="4" y="139"/>
                  </a:lnTo>
                  <a:lnTo>
                    <a:pt x="4" y="163"/>
                  </a:lnTo>
                  <a:lnTo>
                    <a:pt x="4" y="163"/>
                  </a:lnTo>
                  <a:lnTo>
                    <a:pt x="3" y="164"/>
                  </a:lnTo>
                  <a:lnTo>
                    <a:pt x="3" y="164"/>
                  </a:lnTo>
                  <a:lnTo>
                    <a:pt x="2" y="164"/>
                  </a:lnTo>
                  <a:lnTo>
                    <a:pt x="0" y="164"/>
                  </a:lnTo>
                  <a:lnTo>
                    <a:pt x="0" y="164"/>
                  </a:lnTo>
                  <a:lnTo>
                    <a:pt x="0" y="163"/>
                  </a:lnTo>
                  <a:lnTo>
                    <a:pt x="0" y="163"/>
                  </a:lnTo>
                  <a:lnTo>
                    <a:pt x="0" y="163"/>
                  </a:lnTo>
                  <a:close/>
                  <a:moveTo>
                    <a:pt x="0" y="120"/>
                  </a:moveTo>
                  <a:lnTo>
                    <a:pt x="0" y="95"/>
                  </a:lnTo>
                  <a:lnTo>
                    <a:pt x="0" y="95"/>
                  </a:lnTo>
                  <a:lnTo>
                    <a:pt x="0" y="94"/>
                  </a:lnTo>
                  <a:lnTo>
                    <a:pt x="0" y="94"/>
                  </a:lnTo>
                  <a:lnTo>
                    <a:pt x="2" y="94"/>
                  </a:lnTo>
                  <a:lnTo>
                    <a:pt x="3" y="94"/>
                  </a:lnTo>
                  <a:lnTo>
                    <a:pt x="3" y="94"/>
                  </a:lnTo>
                  <a:lnTo>
                    <a:pt x="4" y="95"/>
                  </a:lnTo>
                  <a:lnTo>
                    <a:pt x="4" y="95"/>
                  </a:lnTo>
                  <a:lnTo>
                    <a:pt x="4" y="120"/>
                  </a:lnTo>
                  <a:lnTo>
                    <a:pt x="4" y="121"/>
                  </a:lnTo>
                  <a:lnTo>
                    <a:pt x="3" y="121"/>
                  </a:lnTo>
                  <a:lnTo>
                    <a:pt x="3" y="122"/>
                  </a:lnTo>
                  <a:lnTo>
                    <a:pt x="2" y="122"/>
                  </a:lnTo>
                  <a:lnTo>
                    <a:pt x="0" y="122"/>
                  </a:lnTo>
                  <a:lnTo>
                    <a:pt x="0" y="121"/>
                  </a:lnTo>
                  <a:lnTo>
                    <a:pt x="0" y="121"/>
                  </a:lnTo>
                  <a:lnTo>
                    <a:pt x="0" y="120"/>
                  </a:lnTo>
                  <a:lnTo>
                    <a:pt x="0" y="120"/>
                  </a:lnTo>
                  <a:close/>
                  <a:moveTo>
                    <a:pt x="0" y="78"/>
                  </a:moveTo>
                  <a:lnTo>
                    <a:pt x="0" y="53"/>
                  </a:lnTo>
                  <a:lnTo>
                    <a:pt x="0" y="52"/>
                  </a:lnTo>
                  <a:lnTo>
                    <a:pt x="0" y="52"/>
                  </a:lnTo>
                  <a:lnTo>
                    <a:pt x="0" y="51"/>
                  </a:lnTo>
                  <a:lnTo>
                    <a:pt x="2" y="51"/>
                  </a:lnTo>
                  <a:lnTo>
                    <a:pt x="3" y="51"/>
                  </a:lnTo>
                  <a:lnTo>
                    <a:pt x="3" y="52"/>
                  </a:lnTo>
                  <a:lnTo>
                    <a:pt x="4" y="52"/>
                  </a:lnTo>
                  <a:lnTo>
                    <a:pt x="4" y="53"/>
                  </a:lnTo>
                  <a:lnTo>
                    <a:pt x="4" y="78"/>
                  </a:lnTo>
                  <a:lnTo>
                    <a:pt x="4" y="78"/>
                  </a:lnTo>
                  <a:lnTo>
                    <a:pt x="3" y="79"/>
                  </a:lnTo>
                  <a:lnTo>
                    <a:pt x="2" y="79"/>
                  </a:lnTo>
                  <a:lnTo>
                    <a:pt x="0" y="79"/>
                  </a:lnTo>
                  <a:lnTo>
                    <a:pt x="0" y="78"/>
                  </a:lnTo>
                  <a:lnTo>
                    <a:pt x="0" y="78"/>
                  </a:lnTo>
                  <a:lnTo>
                    <a:pt x="0" y="78"/>
                  </a:lnTo>
                  <a:close/>
                  <a:moveTo>
                    <a:pt x="0" y="35"/>
                  </a:moveTo>
                  <a:lnTo>
                    <a:pt x="0" y="10"/>
                  </a:lnTo>
                  <a:lnTo>
                    <a:pt x="0" y="10"/>
                  </a:lnTo>
                  <a:lnTo>
                    <a:pt x="0" y="9"/>
                  </a:lnTo>
                  <a:lnTo>
                    <a:pt x="0" y="9"/>
                  </a:lnTo>
                  <a:lnTo>
                    <a:pt x="2" y="9"/>
                  </a:lnTo>
                  <a:lnTo>
                    <a:pt x="3" y="9"/>
                  </a:lnTo>
                  <a:lnTo>
                    <a:pt x="3" y="9"/>
                  </a:lnTo>
                  <a:lnTo>
                    <a:pt x="4" y="10"/>
                  </a:lnTo>
                  <a:lnTo>
                    <a:pt x="4" y="10"/>
                  </a:lnTo>
                  <a:lnTo>
                    <a:pt x="4" y="35"/>
                  </a:lnTo>
                  <a:lnTo>
                    <a:pt x="4" y="36"/>
                  </a:lnTo>
                  <a:lnTo>
                    <a:pt x="3" y="37"/>
                  </a:lnTo>
                  <a:lnTo>
                    <a:pt x="3" y="37"/>
                  </a:lnTo>
                  <a:lnTo>
                    <a:pt x="2" y="37"/>
                  </a:lnTo>
                  <a:lnTo>
                    <a:pt x="0" y="37"/>
                  </a:lnTo>
                  <a:lnTo>
                    <a:pt x="0" y="37"/>
                  </a:lnTo>
                  <a:lnTo>
                    <a:pt x="0" y="36"/>
                  </a:lnTo>
                  <a:lnTo>
                    <a:pt x="0" y="35"/>
                  </a:lnTo>
                  <a:lnTo>
                    <a:pt x="0" y="35"/>
                  </a:lnTo>
                  <a:close/>
                </a:path>
              </a:pathLst>
            </a:custGeom>
            <a:solidFill>
              <a:srgbClr val="000000"/>
            </a:solidFill>
            <a:ln w="25400">
              <a:solidFill>
                <a:srgbClr val="000000"/>
              </a:solidFill>
              <a:prstDash val="solid"/>
              <a:round/>
              <a:headEnd/>
              <a:tailEnd/>
            </a:ln>
          </p:spPr>
          <p:txBody>
            <a:bodyPr/>
            <a:lstStyle/>
            <a:p>
              <a:endParaRPr lang="en-US"/>
            </a:p>
          </p:txBody>
        </p:sp>
        <p:sp>
          <p:nvSpPr>
            <p:cNvPr id="309604" name="Freeform 356">
              <a:extLst>
                <a:ext uri="{FF2B5EF4-FFF2-40B4-BE49-F238E27FC236}">
                  <a16:creationId xmlns:a16="http://schemas.microsoft.com/office/drawing/2014/main" id="{D1B59646-6044-9C4F-B849-AC250B060E1C}"/>
                </a:ext>
              </a:extLst>
            </p:cNvPr>
            <p:cNvSpPr>
              <a:spLocks noEditPoints="1"/>
            </p:cNvSpPr>
            <p:nvPr/>
          </p:nvSpPr>
          <p:spPr bwMode="auto">
            <a:xfrm>
              <a:off x="4725" y="1391"/>
              <a:ext cx="259" cy="1"/>
            </a:xfrm>
            <a:custGeom>
              <a:avLst/>
              <a:gdLst>
                <a:gd name="T0" fmla="*/ 0 w 1056"/>
                <a:gd name="T1" fmla="*/ 1 h 4"/>
                <a:gd name="T2" fmla="*/ 43 w 1056"/>
                <a:gd name="T3" fmla="*/ 3 h 4"/>
                <a:gd name="T4" fmla="*/ 112 w 1056"/>
                <a:gd name="T5" fmla="*/ 3 h 4"/>
                <a:gd name="T6" fmla="*/ 155 w 1056"/>
                <a:gd name="T7" fmla="*/ 1 h 4"/>
                <a:gd name="T8" fmla="*/ 128 w 1056"/>
                <a:gd name="T9" fmla="*/ 0 h 4"/>
                <a:gd name="T10" fmla="*/ 170 w 1056"/>
                <a:gd name="T11" fmla="*/ 0 h 4"/>
                <a:gd name="T12" fmla="*/ 212 w 1056"/>
                <a:gd name="T13" fmla="*/ 2 h 4"/>
                <a:gd name="T14" fmla="*/ 281 w 1056"/>
                <a:gd name="T15" fmla="*/ 4 h 4"/>
                <a:gd name="T16" fmla="*/ 325 w 1056"/>
                <a:gd name="T17" fmla="*/ 2 h 4"/>
                <a:gd name="T18" fmla="*/ 366 w 1056"/>
                <a:gd name="T19" fmla="*/ 0 h 4"/>
                <a:gd name="T20" fmla="*/ 340 w 1056"/>
                <a:gd name="T21" fmla="*/ 0 h 4"/>
                <a:gd name="T22" fmla="*/ 381 w 1056"/>
                <a:gd name="T23" fmla="*/ 2 h 4"/>
                <a:gd name="T24" fmla="*/ 450 w 1056"/>
                <a:gd name="T25" fmla="*/ 4 h 4"/>
                <a:gd name="T26" fmla="*/ 494 w 1056"/>
                <a:gd name="T27" fmla="*/ 2 h 4"/>
                <a:gd name="T28" fmla="*/ 535 w 1056"/>
                <a:gd name="T29" fmla="*/ 0 h 4"/>
                <a:gd name="T30" fmla="*/ 509 w 1056"/>
                <a:gd name="T31" fmla="*/ 0 h 4"/>
                <a:gd name="T32" fmla="*/ 551 w 1056"/>
                <a:gd name="T33" fmla="*/ 2 h 4"/>
                <a:gd name="T34" fmla="*/ 620 w 1056"/>
                <a:gd name="T35" fmla="*/ 4 h 4"/>
                <a:gd name="T36" fmla="*/ 664 w 1056"/>
                <a:gd name="T37" fmla="*/ 2 h 4"/>
                <a:gd name="T38" fmla="*/ 705 w 1056"/>
                <a:gd name="T39" fmla="*/ 0 h 4"/>
                <a:gd name="T40" fmla="*/ 679 w 1056"/>
                <a:gd name="T41" fmla="*/ 0 h 4"/>
                <a:gd name="T42" fmla="*/ 721 w 1056"/>
                <a:gd name="T43" fmla="*/ 2 h 4"/>
                <a:gd name="T44" fmla="*/ 764 w 1056"/>
                <a:gd name="T45" fmla="*/ 3 h 4"/>
                <a:gd name="T46" fmla="*/ 833 w 1056"/>
                <a:gd name="T47" fmla="*/ 3 h 4"/>
                <a:gd name="T48" fmla="*/ 876 w 1056"/>
                <a:gd name="T49" fmla="*/ 1 h 4"/>
                <a:gd name="T50" fmla="*/ 849 w 1056"/>
                <a:gd name="T51" fmla="*/ 0 h 4"/>
                <a:gd name="T52" fmla="*/ 890 w 1056"/>
                <a:gd name="T53" fmla="*/ 1 h 4"/>
                <a:gd name="T54" fmla="*/ 934 w 1056"/>
                <a:gd name="T55" fmla="*/ 3 h 4"/>
                <a:gd name="T56" fmla="*/ 1003 w 1056"/>
                <a:gd name="T57" fmla="*/ 3 h 4"/>
                <a:gd name="T58" fmla="*/ 1045 w 1056"/>
                <a:gd name="T59" fmla="*/ 1 h 4"/>
                <a:gd name="T60" fmla="*/ 1019 w 1056"/>
                <a:gd name="T61" fmla="*/ 0 h 4"/>
                <a:gd name="T62" fmla="*/ 1055 w 1056"/>
                <a:gd name="T63" fmla="*/ 2 h 4"/>
                <a:gd name="T64" fmla="*/ 1012 w 1056"/>
                <a:gd name="T65" fmla="*/ 0 h 4"/>
                <a:gd name="T66" fmla="*/ 943 w 1056"/>
                <a:gd name="T67" fmla="*/ 1 h 4"/>
                <a:gd name="T68" fmla="*/ 900 w 1056"/>
                <a:gd name="T69" fmla="*/ 3 h 4"/>
                <a:gd name="T70" fmla="*/ 927 w 1056"/>
                <a:gd name="T71" fmla="*/ 4 h 4"/>
                <a:gd name="T72" fmla="*/ 886 w 1056"/>
                <a:gd name="T73" fmla="*/ 2 h 4"/>
                <a:gd name="T74" fmla="*/ 842 w 1056"/>
                <a:gd name="T75" fmla="*/ 0 h 4"/>
                <a:gd name="T76" fmla="*/ 773 w 1056"/>
                <a:gd name="T77" fmla="*/ 1 h 4"/>
                <a:gd name="T78" fmla="*/ 731 w 1056"/>
                <a:gd name="T79" fmla="*/ 3 h 4"/>
                <a:gd name="T80" fmla="*/ 757 w 1056"/>
                <a:gd name="T81" fmla="*/ 4 h 4"/>
                <a:gd name="T82" fmla="*/ 715 w 1056"/>
                <a:gd name="T83" fmla="*/ 3 h 4"/>
                <a:gd name="T84" fmla="*/ 674 w 1056"/>
                <a:gd name="T85" fmla="*/ 1 h 4"/>
                <a:gd name="T86" fmla="*/ 606 w 1056"/>
                <a:gd name="T87" fmla="*/ 0 h 4"/>
                <a:gd name="T88" fmla="*/ 561 w 1056"/>
                <a:gd name="T89" fmla="*/ 2 h 4"/>
                <a:gd name="T90" fmla="*/ 521 w 1056"/>
                <a:gd name="T91" fmla="*/ 4 h 4"/>
                <a:gd name="T92" fmla="*/ 546 w 1056"/>
                <a:gd name="T93" fmla="*/ 3 h 4"/>
                <a:gd name="T94" fmla="*/ 504 w 1056"/>
                <a:gd name="T95" fmla="*/ 2 h 4"/>
                <a:gd name="T96" fmla="*/ 461 w 1056"/>
                <a:gd name="T97" fmla="*/ 0 h 4"/>
                <a:gd name="T98" fmla="*/ 392 w 1056"/>
                <a:gd name="T99" fmla="*/ 1 h 4"/>
                <a:gd name="T100" fmla="*/ 349 w 1056"/>
                <a:gd name="T101" fmla="*/ 3 h 4"/>
                <a:gd name="T102" fmla="*/ 375 w 1056"/>
                <a:gd name="T103" fmla="*/ 4 h 4"/>
                <a:gd name="T104" fmla="*/ 334 w 1056"/>
                <a:gd name="T105" fmla="*/ 2 h 4"/>
                <a:gd name="T106" fmla="*/ 291 w 1056"/>
                <a:gd name="T107" fmla="*/ 0 h 4"/>
                <a:gd name="T108" fmla="*/ 224 w 1056"/>
                <a:gd name="T109" fmla="*/ 0 h 4"/>
                <a:gd name="T110" fmla="*/ 179 w 1056"/>
                <a:gd name="T111" fmla="*/ 2 h 4"/>
                <a:gd name="T112" fmla="*/ 139 w 1056"/>
                <a:gd name="T113" fmla="*/ 4 h 4"/>
                <a:gd name="T114" fmla="*/ 164 w 1056"/>
                <a:gd name="T115" fmla="*/ 3 h 4"/>
                <a:gd name="T116" fmla="*/ 122 w 1056"/>
                <a:gd name="T117" fmla="*/ 1 h 4"/>
                <a:gd name="T118" fmla="*/ 55 w 1056"/>
                <a:gd name="T119" fmla="*/ 0 h 4"/>
                <a:gd name="T120" fmla="*/ 9 w 1056"/>
                <a:gd name="T1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6" h="4">
                  <a:moveTo>
                    <a:pt x="1" y="0"/>
                  </a:moveTo>
                  <a:lnTo>
                    <a:pt x="26" y="0"/>
                  </a:lnTo>
                  <a:lnTo>
                    <a:pt x="27" y="0"/>
                  </a:lnTo>
                  <a:lnTo>
                    <a:pt x="27" y="1"/>
                  </a:lnTo>
                  <a:lnTo>
                    <a:pt x="28" y="1"/>
                  </a:lnTo>
                  <a:lnTo>
                    <a:pt x="28" y="2"/>
                  </a:lnTo>
                  <a:lnTo>
                    <a:pt x="28" y="2"/>
                  </a:lnTo>
                  <a:lnTo>
                    <a:pt x="27" y="3"/>
                  </a:lnTo>
                  <a:lnTo>
                    <a:pt x="27" y="3"/>
                  </a:lnTo>
                  <a:lnTo>
                    <a:pt x="26" y="4"/>
                  </a:lnTo>
                  <a:lnTo>
                    <a:pt x="1" y="4"/>
                  </a:lnTo>
                  <a:lnTo>
                    <a:pt x="1" y="3"/>
                  </a:lnTo>
                  <a:lnTo>
                    <a:pt x="0" y="3"/>
                  </a:lnTo>
                  <a:lnTo>
                    <a:pt x="0" y="2"/>
                  </a:lnTo>
                  <a:lnTo>
                    <a:pt x="0" y="2"/>
                  </a:lnTo>
                  <a:lnTo>
                    <a:pt x="0" y="1"/>
                  </a:lnTo>
                  <a:lnTo>
                    <a:pt x="0" y="1"/>
                  </a:lnTo>
                  <a:lnTo>
                    <a:pt x="1" y="0"/>
                  </a:lnTo>
                  <a:lnTo>
                    <a:pt x="1" y="0"/>
                  </a:lnTo>
                  <a:lnTo>
                    <a:pt x="1" y="0"/>
                  </a:lnTo>
                  <a:close/>
                  <a:moveTo>
                    <a:pt x="44" y="0"/>
                  </a:moveTo>
                  <a:lnTo>
                    <a:pt x="69" y="0"/>
                  </a:lnTo>
                  <a:lnTo>
                    <a:pt x="69" y="0"/>
                  </a:lnTo>
                  <a:lnTo>
                    <a:pt x="70" y="1"/>
                  </a:lnTo>
                  <a:lnTo>
                    <a:pt x="70" y="1"/>
                  </a:lnTo>
                  <a:lnTo>
                    <a:pt x="70" y="2"/>
                  </a:lnTo>
                  <a:lnTo>
                    <a:pt x="70" y="2"/>
                  </a:lnTo>
                  <a:lnTo>
                    <a:pt x="70" y="3"/>
                  </a:lnTo>
                  <a:lnTo>
                    <a:pt x="69" y="3"/>
                  </a:lnTo>
                  <a:lnTo>
                    <a:pt x="69" y="4"/>
                  </a:lnTo>
                  <a:lnTo>
                    <a:pt x="44" y="4"/>
                  </a:lnTo>
                  <a:lnTo>
                    <a:pt x="43" y="3"/>
                  </a:lnTo>
                  <a:lnTo>
                    <a:pt x="42" y="3"/>
                  </a:lnTo>
                  <a:lnTo>
                    <a:pt x="42" y="2"/>
                  </a:lnTo>
                  <a:lnTo>
                    <a:pt x="42" y="2"/>
                  </a:lnTo>
                  <a:lnTo>
                    <a:pt x="42" y="1"/>
                  </a:lnTo>
                  <a:lnTo>
                    <a:pt x="42" y="1"/>
                  </a:lnTo>
                  <a:lnTo>
                    <a:pt x="43" y="0"/>
                  </a:lnTo>
                  <a:lnTo>
                    <a:pt x="44" y="0"/>
                  </a:lnTo>
                  <a:lnTo>
                    <a:pt x="44" y="0"/>
                  </a:lnTo>
                  <a:close/>
                  <a:moveTo>
                    <a:pt x="86" y="0"/>
                  </a:moveTo>
                  <a:lnTo>
                    <a:pt x="111" y="0"/>
                  </a:lnTo>
                  <a:lnTo>
                    <a:pt x="112" y="0"/>
                  </a:lnTo>
                  <a:lnTo>
                    <a:pt x="112" y="1"/>
                  </a:lnTo>
                  <a:lnTo>
                    <a:pt x="112" y="1"/>
                  </a:lnTo>
                  <a:lnTo>
                    <a:pt x="113" y="2"/>
                  </a:lnTo>
                  <a:lnTo>
                    <a:pt x="112" y="2"/>
                  </a:lnTo>
                  <a:lnTo>
                    <a:pt x="112" y="3"/>
                  </a:lnTo>
                  <a:lnTo>
                    <a:pt x="112" y="3"/>
                  </a:lnTo>
                  <a:lnTo>
                    <a:pt x="111" y="4"/>
                  </a:lnTo>
                  <a:lnTo>
                    <a:pt x="86" y="4"/>
                  </a:lnTo>
                  <a:lnTo>
                    <a:pt x="85" y="3"/>
                  </a:lnTo>
                  <a:lnTo>
                    <a:pt x="85" y="3"/>
                  </a:lnTo>
                  <a:lnTo>
                    <a:pt x="84" y="2"/>
                  </a:lnTo>
                  <a:lnTo>
                    <a:pt x="84" y="2"/>
                  </a:lnTo>
                  <a:lnTo>
                    <a:pt x="84" y="1"/>
                  </a:lnTo>
                  <a:lnTo>
                    <a:pt x="85" y="1"/>
                  </a:lnTo>
                  <a:lnTo>
                    <a:pt x="85" y="0"/>
                  </a:lnTo>
                  <a:lnTo>
                    <a:pt x="86" y="0"/>
                  </a:lnTo>
                  <a:lnTo>
                    <a:pt x="86" y="0"/>
                  </a:lnTo>
                  <a:close/>
                  <a:moveTo>
                    <a:pt x="128" y="0"/>
                  </a:moveTo>
                  <a:lnTo>
                    <a:pt x="153" y="0"/>
                  </a:lnTo>
                  <a:lnTo>
                    <a:pt x="154" y="0"/>
                  </a:lnTo>
                  <a:lnTo>
                    <a:pt x="155" y="1"/>
                  </a:lnTo>
                  <a:lnTo>
                    <a:pt x="155" y="1"/>
                  </a:lnTo>
                  <a:lnTo>
                    <a:pt x="155" y="2"/>
                  </a:lnTo>
                  <a:lnTo>
                    <a:pt x="155" y="2"/>
                  </a:lnTo>
                  <a:lnTo>
                    <a:pt x="155" y="3"/>
                  </a:lnTo>
                  <a:lnTo>
                    <a:pt x="154" y="3"/>
                  </a:lnTo>
                  <a:lnTo>
                    <a:pt x="153" y="4"/>
                  </a:lnTo>
                  <a:lnTo>
                    <a:pt x="128" y="4"/>
                  </a:lnTo>
                  <a:lnTo>
                    <a:pt x="128" y="3"/>
                  </a:lnTo>
                  <a:lnTo>
                    <a:pt x="127" y="3"/>
                  </a:lnTo>
                  <a:lnTo>
                    <a:pt x="127" y="2"/>
                  </a:lnTo>
                  <a:lnTo>
                    <a:pt x="127" y="2"/>
                  </a:lnTo>
                  <a:lnTo>
                    <a:pt x="127" y="1"/>
                  </a:lnTo>
                  <a:lnTo>
                    <a:pt x="127" y="1"/>
                  </a:lnTo>
                  <a:lnTo>
                    <a:pt x="128" y="0"/>
                  </a:lnTo>
                  <a:lnTo>
                    <a:pt x="128" y="0"/>
                  </a:lnTo>
                  <a:lnTo>
                    <a:pt x="128" y="0"/>
                  </a:lnTo>
                  <a:close/>
                  <a:moveTo>
                    <a:pt x="171" y="0"/>
                  </a:moveTo>
                  <a:lnTo>
                    <a:pt x="196" y="0"/>
                  </a:lnTo>
                  <a:lnTo>
                    <a:pt x="196" y="0"/>
                  </a:lnTo>
                  <a:lnTo>
                    <a:pt x="197" y="1"/>
                  </a:lnTo>
                  <a:lnTo>
                    <a:pt x="197" y="1"/>
                  </a:lnTo>
                  <a:lnTo>
                    <a:pt x="198" y="2"/>
                  </a:lnTo>
                  <a:lnTo>
                    <a:pt x="197" y="2"/>
                  </a:lnTo>
                  <a:lnTo>
                    <a:pt x="197" y="3"/>
                  </a:lnTo>
                  <a:lnTo>
                    <a:pt x="196" y="3"/>
                  </a:lnTo>
                  <a:lnTo>
                    <a:pt x="196" y="4"/>
                  </a:lnTo>
                  <a:lnTo>
                    <a:pt x="171" y="4"/>
                  </a:lnTo>
                  <a:lnTo>
                    <a:pt x="170" y="3"/>
                  </a:lnTo>
                  <a:lnTo>
                    <a:pt x="170" y="3"/>
                  </a:lnTo>
                  <a:lnTo>
                    <a:pt x="169" y="2"/>
                  </a:lnTo>
                  <a:lnTo>
                    <a:pt x="170" y="1"/>
                  </a:lnTo>
                  <a:lnTo>
                    <a:pt x="170" y="0"/>
                  </a:lnTo>
                  <a:lnTo>
                    <a:pt x="171" y="0"/>
                  </a:lnTo>
                  <a:lnTo>
                    <a:pt x="171" y="0"/>
                  </a:lnTo>
                  <a:close/>
                  <a:moveTo>
                    <a:pt x="213" y="0"/>
                  </a:moveTo>
                  <a:lnTo>
                    <a:pt x="238" y="0"/>
                  </a:lnTo>
                  <a:lnTo>
                    <a:pt x="239" y="0"/>
                  </a:lnTo>
                  <a:lnTo>
                    <a:pt x="239" y="1"/>
                  </a:lnTo>
                  <a:lnTo>
                    <a:pt x="240" y="1"/>
                  </a:lnTo>
                  <a:lnTo>
                    <a:pt x="240" y="2"/>
                  </a:lnTo>
                  <a:lnTo>
                    <a:pt x="240" y="2"/>
                  </a:lnTo>
                  <a:lnTo>
                    <a:pt x="239" y="3"/>
                  </a:lnTo>
                  <a:lnTo>
                    <a:pt x="239" y="3"/>
                  </a:lnTo>
                  <a:lnTo>
                    <a:pt x="238" y="4"/>
                  </a:lnTo>
                  <a:lnTo>
                    <a:pt x="213" y="4"/>
                  </a:lnTo>
                  <a:lnTo>
                    <a:pt x="213" y="3"/>
                  </a:lnTo>
                  <a:lnTo>
                    <a:pt x="212" y="3"/>
                  </a:lnTo>
                  <a:lnTo>
                    <a:pt x="212" y="2"/>
                  </a:lnTo>
                  <a:lnTo>
                    <a:pt x="212" y="2"/>
                  </a:lnTo>
                  <a:lnTo>
                    <a:pt x="212" y="1"/>
                  </a:lnTo>
                  <a:lnTo>
                    <a:pt x="212" y="1"/>
                  </a:lnTo>
                  <a:lnTo>
                    <a:pt x="213" y="0"/>
                  </a:lnTo>
                  <a:lnTo>
                    <a:pt x="213" y="0"/>
                  </a:lnTo>
                  <a:lnTo>
                    <a:pt x="213" y="0"/>
                  </a:lnTo>
                  <a:close/>
                  <a:moveTo>
                    <a:pt x="256" y="0"/>
                  </a:moveTo>
                  <a:lnTo>
                    <a:pt x="281" y="0"/>
                  </a:lnTo>
                  <a:lnTo>
                    <a:pt x="281" y="0"/>
                  </a:lnTo>
                  <a:lnTo>
                    <a:pt x="282" y="1"/>
                  </a:lnTo>
                  <a:lnTo>
                    <a:pt x="282" y="1"/>
                  </a:lnTo>
                  <a:lnTo>
                    <a:pt x="282" y="2"/>
                  </a:lnTo>
                  <a:lnTo>
                    <a:pt x="282" y="2"/>
                  </a:lnTo>
                  <a:lnTo>
                    <a:pt x="282" y="3"/>
                  </a:lnTo>
                  <a:lnTo>
                    <a:pt x="281" y="3"/>
                  </a:lnTo>
                  <a:lnTo>
                    <a:pt x="281" y="4"/>
                  </a:lnTo>
                  <a:lnTo>
                    <a:pt x="256" y="4"/>
                  </a:lnTo>
                  <a:lnTo>
                    <a:pt x="255" y="3"/>
                  </a:lnTo>
                  <a:lnTo>
                    <a:pt x="254" y="3"/>
                  </a:lnTo>
                  <a:lnTo>
                    <a:pt x="254" y="2"/>
                  </a:lnTo>
                  <a:lnTo>
                    <a:pt x="254" y="2"/>
                  </a:lnTo>
                  <a:lnTo>
                    <a:pt x="254" y="1"/>
                  </a:lnTo>
                  <a:lnTo>
                    <a:pt x="254" y="1"/>
                  </a:lnTo>
                  <a:lnTo>
                    <a:pt x="255" y="0"/>
                  </a:lnTo>
                  <a:lnTo>
                    <a:pt x="256" y="0"/>
                  </a:lnTo>
                  <a:lnTo>
                    <a:pt x="256" y="0"/>
                  </a:lnTo>
                  <a:close/>
                  <a:moveTo>
                    <a:pt x="298" y="0"/>
                  </a:moveTo>
                  <a:lnTo>
                    <a:pt x="323" y="0"/>
                  </a:lnTo>
                  <a:lnTo>
                    <a:pt x="324" y="0"/>
                  </a:lnTo>
                  <a:lnTo>
                    <a:pt x="324" y="1"/>
                  </a:lnTo>
                  <a:lnTo>
                    <a:pt x="325" y="1"/>
                  </a:lnTo>
                  <a:lnTo>
                    <a:pt x="325" y="2"/>
                  </a:lnTo>
                  <a:lnTo>
                    <a:pt x="325" y="2"/>
                  </a:lnTo>
                  <a:lnTo>
                    <a:pt x="324" y="3"/>
                  </a:lnTo>
                  <a:lnTo>
                    <a:pt x="324" y="3"/>
                  </a:lnTo>
                  <a:lnTo>
                    <a:pt x="323" y="4"/>
                  </a:lnTo>
                  <a:lnTo>
                    <a:pt x="298" y="4"/>
                  </a:lnTo>
                  <a:lnTo>
                    <a:pt x="297" y="3"/>
                  </a:lnTo>
                  <a:lnTo>
                    <a:pt x="297" y="3"/>
                  </a:lnTo>
                  <a:lnTo>
                    <a:pt x="296" y="2"/>
                  </a:lnTo>
                  <a:lnTo>
                    <a:pt x="296" y="2"/>
                  </a:lnTo>
                  <a:lnTo>
                    <a:pt x="296" y="1"/>
                  </a:lnTo>
                  <a:lnTo>
                    <a:pt x="297" y="1"/>
                  </a:lnTo>
                  <a:lnTo>
                    <a:pt x="297" y="0"/>
                  </a:lnTo>
                  <a:lnTo>
                    <a:pt x="298" y="0"/>
                  </a:lnTo>
                  <a:lnTo>
                    <a:pt x="298" y="0"/>
                  </a:lnTo>
                  <a:close/>
                  <a:moveTo>
                    <a:pt x="341" y="0"/>
                  </a:moveTo>
                  <a:lnTo>
                    <a:pt x="366" y="0"/>
                  </a:lnTo>
                  <a:lnTo>
                    <a:pt x="366" y="0"/>
                  </a:lnTo>
                  <a:lnTo>
                    <a:pt x="367" y="1"/>
                  </a:lnTo>
                  <a:lnTo>
                    <a:pt x="367" y="1"/>
                  </a:lnTo>
                  <a:lnTo>
                    <a:pt x="367" y="2"/>
                  </a:lnTo>
                  <a:lnTo>
                    <a:pt x="367" y="2"/>
                  </a:lnTo>
                  <a:lnTo>
                    <a:pt x="367" y="3"/>
                  </a:lnTo>
                  <a:lnTo>
                    <a:pt x="366" y="3"/>
                  </a:lnTo>
                  <a:lnTo>
                    <a:pt x="366" y="4"/>
                  </a:lnTo>
                  <a:lnTo>
                    <a:pt x="341" y="4"/>
                  </a:lnTo>
                  <a:lnTo>
                    <a:pt x="340" y="3"/>
                  </a:lnTo>
                  <a:lnTo>
                    <a:pt x="339" y="3"/>
                  </a:lnTo>
                  <a:lnTo>
                    <a:pt x="339" y="2"/>
                  </a:lnTo>
                  <a:lnTo>
                    <a:pt x="339" y="2"/>
                  </a:lnTo>
                  <a:lnTo>
                    <a:pt x="339" y="1"/>
                  </a:lnTo>
                  <a:lnTo>
                    <a:pt x="339" y="1"/>
                  </a:lnTo>
                  <a:lnTo>
                    <a:pt x="340" y="0"/>
                  </a:lnTo>
                  <a:lnTo>
                    <a:pt x="341" y="0"/>
                  </a:lnTo>
                  <a:lnTo>
                    <a:pt x="341" y="0"/>
                  </a:lnTo>
                  <a:close/>
                  <a:moveTo>
                    <a:pt x="383" y="0"/>
                  </a:moveTo>
                  <a:lnTo>
                    <a:pt x="408" y="0"/>
                  </a:lnTo>
                  <a:lnTo>
                    <a:pt x="408" y="0"/>
                  </a:lnTo>
                  <a:lnTo>
                    <a:pt x="409" y="1"/>
                  </a:lnTo>
                  <a:lnTo>
                    <a:pt x="409" y="1"/>
                  </a:lnTo>
                  <a:lnTo>
                    <a:pt x="410" y="2"/>
                  </a:lnTo>
                  <a:lnTo>
                    <a:pt x="409" y="2"/>
                  </a:lnTo>
                  <a:lnTo>
                    <a:pt x="409" y="3"/>
                  </a:lnTo>
                  <a:lnTo>
                    <a:pt x="408" y="3"/>
                  </a:lnTo>
                  <a:lnTo>
                    <a:pt x="408" y="4"/>
                  </a:lnTo>
                  <a:lnTo>
                    <a:pt x="383" y="4"/>
                  </a:lnTo>
                  <a:lnTo>
                    <a:pt x="382" y="3"/>
                  </a:lnTo>
                  <a:lnTo>
                    <a:pt x="382" y="3"/>
                  </a:lnTo>
                  <a:lnTo>
                    <a:pt x="381" y="2"/>
                  </a:lnTo>
                  <a:lnTo>
                    <a:pt x="381" y="2"/>
                  </a:lnTo>
                  <a:lnTo>
                    <a:pt x="381" y="1"/>
                  </a:lnTo>
                  <a:lnTo>
                    <a:pt x="382" y="1"/>
                  </a:lnTo>
                  <a:lnTo>
                    <a:pt x="382" y="0"/>
                  </a:lnTo>
                  <a:lnTo>
                    <a:pt x="383" y="0"/>
                  </a:lnTo>
                  <a:lnTo>
                    <a:pt x="383" y="0"/>
                  </a:lnTo>
                  <a:close/>
                  <a:moveTo>
                    <a:pt x="425" y="0"/>
                  </a:moveTo>
                  <a:lnTo>
                    <a:pt x="450" y="0"/>
                  </a:lnTo>
                  <a:lnTo>
                    <a:pt x="451" y="0"/>
                  </a:lnTo>
                  <a:lnTo>
                    <a:pt x="451" y="1"/>
                  </a:lnTo>
                  <a:lnTo>
                    <a:pt x="452" y="1"/>
                  </a:lnTo>
                  <a:lnTo>
                    <a:pt x="452" y="2"/>
                  </a:lnTo>
                  <a:lnTo>
                    <a:pt x="452" y="2"/>
                  </a:lnTo>
                  <a:lnTo>
                    <a:pt x="451" y="3"/>
                  </a:lnTo>
                  <a:lnTo>
                    <a:pt x="451" y="3"/>
                  </a:lnTo>
                  <a:lnTo>
                    <a:pt x="450" y="4"/>
                  </a:lnTo>
                  <a:lnTo>
                    <a:pt x="425" y="4"/>
                  </a:lnTo>
                  <a:lnTo>
                    <a:pt x="425" y="3"/>
                  </a:lnTo>
                  <a:lnTo>
                    <a:pt x="424" y="3"/>
                  </a:lnTo>
                  <a:lnTo>
                    <a:pt x="424" y="2"/>
                  </a:lnTo>
                  <a:lnTo>
                    <a:pt x="424" y="2"/>
                  </a:lnTo>
                  <a:lnTo>
                    <a:pt x="424" y="1"/>
                  </a:lnTo>
                  <a:lnTo>
                    <a:pt x="424" y="1"/>
                  </a:lnTo>
                  <a:lnTo>
                    <a:pt x="425" y="0"/>
                  </a:lnTo>
                  <a:lnTo>
                    <a:pt x="425" y="0"/>
                  </a:lnTo>
                  <a:lnTo>
                    <a:pt x="425" y="0"/>
                  </a:lnTo>
                  <a:close/>
                  <a:moveTo>
                    <a:pt x="468" y="0"/>
                  </a:moveTo>
                  <a:lnTo>
                    <a:pt x="493" y="0"/>
                  </a:lnTo>
                  <a:lnTo>
                    <a:pt x="493" y="0"/>
                  </a:lnTo>
                  <a:lnTo>
                    <a:pt x="494" y="1"/>
                  </a:lnTo>
                  <a:lnTo>
                    <a:pt x="494" y="1"/>
                  </a:lnTo>
                  <a:lnTo>
                    <a:pt x="494" y="2"/>
                  </a:lnTo>
                  <a:lnTo>
                    <a:pt x="494" y="2"/>
                  </a:lnTo>
                  <a:lnTo>
                    <a:pt x="494" y="3"/>
                  </a:lnTo>
                  <a:lnTo>
                    <a:pt x="493" y="3"/>
                  </a:lnTo>
                  <a:lnTo>
                    <a:pt x="493" y="4"/>
                  </a:lnTo>
                  <a:lnTo>
                    <a:pt x="468" y="4"/>
                  </a:lnTo>
                  <a:lnTo>
                    <a:pt x="467" y="3"/>
                  </a:lnTo>
                  <a:lnTo>
                    <a:pt x="467" y="3"/>
                  </a:lnTo>
                  <a:lnTo>
                    <a:pt x="466" y="2"/>
                  </a:lnTo>
                  <a:lnTo>
                    <a:pt x="466" y="2"/>
                  </a:lnTo>
                  <a:lnTo>
                    <a:pt x="466" y="1"/>
                  </a:lnTo>
                  <a:lnTo>
                    <a:pt x="467" y="1"/>
                  </a:lnTo>
                  <a:lnTo>
                    <a:pt x="467" y="0"/>
                  </a:lnTo>
                  <a:lnTo>
                    <a:pt x="468" y="0"/>
                  </a:lnTo>
                  <a:lnTo>
                    <a:pt x="468" y="0"/>
                  </a:lnTo>
                  <a:close/>
                  <a:moveTo>
                    <a:pt x="510" y="0"/>
                  </a:moveTo>
                  <a:lnTo>
                    <a:pt x="535" y="0"/>
                  </a:lnTo>
                  <a:lnTo>
                    <a:pt x="536" y="0"/>
                  </a:lnTo>
                  <a:lnTo>
                    <a:pt x="536" y="1"/>
                  </a:lnTo>
                  <a:lnTo>
                    <a:pt x="537" y="1"/>
                  </a:lnTo>
                  <a:lnTo>
                    <a:pt x="537" y="2"/>
                  </a:lnTo>
                  <a:lnTo>
                    <a:pt x="537" y="2"/>
                  </a:lnTo>
                  <a:lnTo>
                    <a:pt x="536" y="3"/>
                  </a:lnTo>
                  <a:lnTo>
                    <a:pt x="536" y="3"/>
                  </a:lnTo>
                  <a:lnTo>
                    <a:pt x="535" y="4"/>
                  </a:lnTo>
                  <a:lnTo>
                    <a:pt x="510" y="4"/>
                  </a:lnTo>
                  <a:lnTo>
                    <a:pt x="509" y="3"/>
                  </a:lnTo>
                  <a:lnTo>
                    <a:pt x="509" y="3"/>
                  </a:lnTo>
                  <a:lnTo>
                    <a:pt x="509" y="2"/>
                  </a:lnTo>
                  <a:lnTo>
                    <a:pt x="509" y="2"/>
                  </a:lnTo>
                  <a:lnTo>
                    <a:pt x="509" y="1"/>
                  </a:lnTo>
                  <a:lnTo>
                    <a:pt x="509" y="1"/>
                  </a:lnTo>
                  <a:lnTo>
                    <a:pt x="509" y="0"/>
                  </a:lnTo>
                  <a:lnTo>
                    <a:pt x="510" y="0"/>
                  </a:lnTo>
                  <a:lnTo>
                    <a:pt x="510" y="0"/>
                  </a:lnTo>
                  <a:close/>
                  <a:moveTo>
                    <a:pt x="553" y="0"/>
                  </a:moveTo>
                  <a:lnTo>
                    <a:pt x="578" y="0"/>
                  </a:lnTo>
                  <a:lnTo>
                    <a:pt x="578" y="0"/>
                  </a:lnTo>
                  <a:lnTo>
                    <a:pt x="579" y="1"/>
                  </a:lnTo>
                  <a:lnTo>
                    <a:pt x="579" y="1"/>
                  </a:lnTo>
                  <a:lnTo>
                    <a:pt x="579" y="2"/>
                  </a:lnTo>
                  <a:lnTo>
                    <a:pt x="579" y="2"/>
                  </a:lnTo>
                  <a:lnTo>
                    <a:pt x="579" y="3"/>
                  </a:lnTo>
                  <a:lnTo>
                    <a:pt x="578" y="3"/>
                  </a:lnTo>
                  <a:lnTo>
                    <a:pt x="578" y="4"/>
                  </a:lnTo>
                  <a:lnTo>
                    <a:pt x="553" y="4"/>
                  </a:lnTo>
                  <a:lnTo>
                    <a:pt x="552" y="3"/>
                  </a:lnTo>
                  <a:lnTo>
                    <a:pt x="551" y="3"/>
                  </a:lnTo>
                  <a:lnTo>
                    <a:pt x="551" y="2"/>
                  </a:lnTo>
                  <a:lnTo>
                    <a:pt x="551" y="2"/>
                  </a:lnTo>
                  <a:lnTo>
                    <a:pt x="551" y="1"/>
                  </a:lnTo>
                  <a:lnTo>
                    <a:pt x="551" y="1"/>
                  </a:lnTo>
                  <a:lnTo>
                    <a:pt x="552" y="0"/>
                  </a:lnTo>
                  <a:lnTo>
                    <a:pt x="553" y="0"/>
                  </a:lnTo>
                  <a:lnTo>
                    <a:pt x="553" y="0"/>
                  </a:lnTo>
                  <a:close/>
                  <a:moveTo>
                    <a:pt x="595" y="0"/>
                  </a:moveTo>
                  <a:lnTo>
                    <a:pt x="620" y="0"/>
                  </a:lnTo>
                  <a:lnTo>
                    <a:pt x="620" y="0"/>
                  </a:lnTo>
                  <a:lnTo>
                    <a:pt x="621" y="1"/>
                  </a:lnTo>
                  <a:lnTo>
                    <a:pt x="621" y="1"/>
                  </a:lnTo>
                  <a:lnTo>
                    <a:pt x="622" y="2"/>
                  </a:lnTo>
                  <a:lnTo>
                    <a:pt x="621" y="2"/>
                  </a:lnTo>
                  <a:lnTo>
                    <a:pt x="621" y="3"/>
                  </a:lnTo>
                  <a:lnTo>
                    <a:pt x="620" y="3"/>
                  </a:lnTo>
                  <a:lnTo>
                    <a:pt x="620" y="4"/>
                  </a:lnTo>
                  <a:lnTo>
                    <a:pt x="595" y="4"/>
                  </a:lnTo>
                  <a:lnTo>
                    <a:pt x="594" y="3"/>
                  </a:lnTo>
                  <a:lnTo>
                    <a:pt x="594" y="3"/>
                  </a:lnTo>
                  <a:lnTo>
                    <a:pt x="593" y="2"/>
                  </a:lnTo>
                  <a:lnTo>
                    <a:pt x="593" y="2"/>
                  </a:lnTo>
                  <a:lnTo>
                    <a:pt x="593" y="1"/>
                  </a:lnTo>
                  <a:lnTo>
                    <a:pt x="594" y="1"/>
                  </a:lnTo>
                  <a:lnTo>
                    <a:pt x="594" y="0"/>
                  </a:lnTo>
                  <a:lnTo>
                    <a:pt x="595" y="0"/>
                  </a:lnTo>
                  <a:lnTo>
                    <a:pt x="595" y="0"/>
                  </a:lnTo>
                  <a:close/>
                  <a:moveTo>
                    <a:pt x="637" y="0"/>
                  </a:moveTo>
                  <a:lnTo>
                    <a:pt x="662" y="0"/>
                  </a:lnTo>
                  <a:lnTo>
                    <a:pt x="663" y="0"/>
                  </a:lnTo>
                  <a:lnTo>
                    <a:pt x="664" y="1"/>
                  </a:lnTo>
                  <a:lnTo>
                    <a:pt x="664" y="1"/>
                  </a:lnTo>
                  <a:lnTo>
                    <a:pt x="664" y="2"/>
                  </a:lnTo>
                  <a:lnTo>
                    <a:pt x="664" y="2"/>
                  </a:lnTo>
                  <a:lnTo>
                    <a:pt x="664" y="3"/>
                  </a:lnTo>
                  <a:lnTo>
                    <a:pt x="663" y="3"/>
                  </a:lnTo>
                  <a:lnTo>
                    <a:pt x="662" y="4"/>
                  </a:lnTo>
                  <a:lnTo>
                    <a:pt x="637" y="4"/>
                  </a:lnTo>
                  <a:lnTo>
                    <a:pt x="637" y="3"/>
                  </a:lnTo>
                  <a:lnTo>
                    <a:pt x="636" y="3"/>
                  </a:lnTo>
                  <a:lnTo>
                    <a:pt x="636" y="2"/>
                  </a:lnTo>
                  <a:lnTo>
                    <a:pt x="636" y="2"/>
                  </a:lnTo>
                  <a:lnTo>
                    <a:pt x="636" y="1"/>
                  </a:lnTo>
                  <a:lnTo>
                    <a:pt x="636" y="1"/>
                  </a:lnTo>
                  <a:lnTo>
                    <a:pt x="637" y="0"/>
                  </a:lnTo>
                  <a:lnTo>
                    <a:pt x="637" y="0"/>
                  </a:lnTo>
                  <a:lnTo>
                    <a:pt x="637" y="0"/>
                  </a:lnTo>
                  <a:close/>
                  <a:moveTo>
                    <a:pt x="680" y="0"/>
                  </a:moveTo>
                  <a:lnTo>
                    <a:pt x="705" y="0"/>
                  </a:lnTo>
                  <a:lnTo>
                    <a:pt x="705" y="0"/>
                  </a:lnTo>
                  <a:lnTo>
                    <a:pt x="706" y="1"/>
                  </a:lnTo>
                  <a:lnTo>
                    <a:pt x="706" y="1"/>
                  </a:lnTo>
                  <a:lnTo>
                    <a:pt x="706" y="2"/>
                  </a:lnTo>
                  <a:lnTo>
                    <a:pt x="706" y="2"/>
                  </a:lnTo>
                  <a:lnTo>
                    <a:pt x="706" y="3"/>
                  </a:lnTo>
                  <a:lnTo>
                    <a:pt x="705" y="3"/>
                  </a:lnTo>
                  <a:lnTo>
                    <a:pt x="705" y="4"/>
                  </a:lnTo>
                  <a:lnTo>
                    <a:pt x="680" y="4"/>
                  </a:lnTo>
                  <a:lnTo>
                    <a:pt x="679" y="3"/>
                  </a:lnTo>
                  <a:lnTo>
                    <a:pt x="679" y="3"/>
                  </a:lnTo>
                  <a:lnTo>
                    <a:pt x="678" y="2"/>
                  </a:lnTo>
                  <a:lnTo>
                    <a:pt x="678" y="2"/>
                  </a:lnTo>
                  <a:lnTo>
                    <a:pt x="678" y="1"/>
                  </a:lnTo>
                  <a:lnTo>
                    <a:pt x="679" y="1"/>
                  </a:lnTo>
                  <a:lnTo>
                    <a:pt x="679" y="0"/>
                  </a:lnTo>
                  <a:lnTo>
                    <a:pt x="680" y="0"/>
                  </a:lnTo>
                  <a:lnTo>
                    <a:pt x="680" y="0"/>
                  </a:lnTo>
                  <a:close/>
                  <a:moveTo>
                    <a:pt x="722" y="0"/>
                  </a:moveTo>
                  <a:lnTo>
                    <a:pt x="747" y="0"/>
                  </a:lnTo>
                  <a:lnTo>
                    <a:pt x="748" y="0"/>
                  </a:lnTo>
                  <a:lnTo>
                    <a:pt x="748" y="1"/>
                  </a:lnTo>
                  <a:lnTo>
                    <a:pt x="749" y="1"/>
                  </a:lnTo>
                  <a:lnTo>
                    <a:pt x="749" y="2"/>
                  </a:lnTo>
                  <a:lnTo>
                    <a:pt x="749" y="2"/>
                  </a:lnTo>
                  <a:lnTo>
                    <a:pt x="748" y="3"/>
                  </a:lnTo>
                  <a:lnTo>
                    <a:pt x="748" y="3"/>
                  </a:lnTo>
                  <a:lnTo>
                    <a:pt x="747" y="4"/>
                  </a:lnTo>
                  <a:lnTo>
                    <a:pt x="722" y="4"/>
                  </a:lnTo>
                  <a:lnTo>
                    <a:pt x="721" y="3"/>
                  </a:lnTo>
                  <a:lnTo>
                    <a:pt x="721" y="3"/>
                  </a:lnTo>
                  <a:lnTo>
                    <a:pt x="721" y="2"/>
                  </a:lnTo>
                  <a:lnTo>
                    <a:pt x="721" y="2"/>
                  </a:lnTo>
                  <a:lnTo>
                    <a:pt x="721" y="1"/>
                  </a:lnTo>
                  <a:lnTo>
                    <a:pt x="721" y="1"/>
                  </a:lnTo>
                  <a:lnTo>
                    <a:pt x="721" y="0"/>
                  </a:lnTo>
                  <a:lnTo>
                    <a:pt x="722" y="0"/>
                  </a:lnTo>
                  <a:lnTo>
                    <a:pt x="722" y="0"/>
                  </a:lnTo>
                  <a:close/>
                  <a:moveTo>
                    <a:pt x="765" y="0"/>
                  </a:moveTo>
                  <a:lnTo>
                    <a:pt x="790" y="0"/>
                  </a:lnTo>
                  <a:lnTo>
                    <a:pt x="790" y="0"/>
                  </a:lnTo>
                  <a:lnTo>
                    <a:pt x="791" y="1"/>
                  </a:lnTo>
                  <a:lnTo>
                    <a:pt x="791" y="2"/>
                  </a:lnTo>
                  <a:lnTo>
                    <a:pt x="791" y="3"/>
                  </a:lnTo>
                  <a:lnTo>
                    <a:pt x="790" y="3"/>
                  </a:lnTo>
                  <a:lnTo>
                    <a:pt x="790" y="4"/>
                  </a:lnTo>
                  <a:lnTo>
                    <a:pt x="765" y="4"/>
                  </a:lnTo>
                  <a:lnTo>
                    <a:pt x="764" y="3"/>
                  </a:lnTo>
                  <a:lnTo>
                    <a:pt x="763" y="3"/>
                  </a:lnTo>
                  <a:lnTo>
                    <a:pt x="763" y="2"/>
                  </a:lnTo>
                  <a:lnTo>
                    <a:pt x="763" y="2"/>
                  </a:lnTo>
                  <a:lnTo>
                    <a:pt x="763" y="1"/>
                  </a:lnTo>
                  <a:lnTo>
                    <a:pt x="763" y="1"/>
                  </a:lnTo>
                  <a:lnTo>
                    <a:pt x="764" y="0"/>
                  </a:lnTo>
                  <a:lnTo>
                    <a:pt x="765" y="0"/>
                  </a:lnTo>
                  <a:lnTo>
                    <a:pt x="765" y="0"/>
                  </a:lnTo>
                  <a:close/>
                  <a:moveTo>
                    <a:pt x="807" y="0"/>
                  </a:moveTo>
                  <a:lnTo>
                    <a:pt x="832" y="0"/>
                  </a:lnTo>
                  <a:lnTo>
                    <a:pt x="833" y="0"/>
                  </a:lnTo>
                  <a:lnTo>
                    <a:pt x="833" y="1"/>
                  </a:lnTo>
                  <a:lnTo>
                    <a:pt x="833" y="1"/>
                  </a:lnTo>
                  <a:lnTo>
                    <a:pt x="834" y="2"/>
                  </a:lnTo>
                  <a:lnTo>
                    <a:pt x="833" y="2"/>
                  </a:lnTo>
                  <a:lnTo>
                    <a:pt x="833" y="3"/>
                  </a:lnTo>
                  <a:lnTo>
                    <a:pt x="833" y="3"/>
                  </a:lnTo>
                  <a:lnTo>
                    <a:pt x="832" y="4"/>
                  </a:lnTo>
                  <a:lnTo>
                    <a:pt x="807" y="4"/>
                  </a:lnTo>
                  <a:lnTo>
                    <a:pt x="806" y="3"/>
                  </a:lnTo>
                  <a:lnTo>
                    <a:pt x="806" y="3"/>
                  </a:lnTo>
                  <a:lnTo>
                    <a:pt x="805" y="2"/>
                  </a:lnTo>
                  <a:lnTo>
                    <a:pt x="805" y="2"/>
                  </a:lnTo>
                  <a:lnTo>
                    <a:pt x="805" y="1"/>
                  </a:lnTo>
                  <a:lnTo>
                    <a:pt x="806" y="1"/>
                  </a:lnTo>
                  <a:lnTo>
                    <a:pt x="806" y="0"/>
                  </a:lnTo>
                  <a:lnTo>
                    <a:pt x="807" y="0"/>
                  </a:lnTo>
                  <a:lnTo>
                    <a:pt x="807" y="0"/>
                  </a:lnTo>
                  <a:close/>
                  <a:moveTo>
                    <a:pt x="849" y="0"/>
                  </a:moveTo>
                  <a:lnTo>
                    <a:pt x="873" y="0"/>
                  </a:lnTo>
                  <a:lnTo>
                    <a:pt x="875" y="0"/>
                  </a:lnTo>
                  <a:lnTo>
                    <a:pt x="876" y="1"/>
                  </a:lnTo>
                  <a:lnTo>
                    <a:pt x="876" y="1"/>
                  </a:lnTo>
                  <a:lnTo>
                    <a:pt x="876" y="2"/>
                  </a:lnTo>
                  <a:lnTo>
                    <a:pt x="876" y="2"/>
                  </a:lnTo>
                  <a:lnTo>
                    <a:pt x="876" y="3"/>
                  </a:lnTo>
                  <a:lnTo>
                    <a:pt x="875" y="3"/>
                  </a:lnTo>
                  <a:lnTo>
                    <a:pt x="873" y="4"/>
                  </a:lnTo>
                  <a:lnTo>
                    <a:pt x="849" y="4"/>
                  </a:lnTo>
                  <a:lnTo>
                    <a:pt x="849" y="3"/>
                  </a:lnTo>
                  <a:lnTo>
                    <a:pt x="848" y="3"/>
                  </a:lnTo>
                  <a:lnTo>
                    <a:pt x="848" y="2"/>
                  </a:lnTo>
                  <a:lnTo>
                    <a:pt x="848" y="2"/>
                  </a:lnTo>
                  <a:lnTo>
                    <a:pt x="848" y="1"/>
                  </a:lnTo>
                  <a:lnTo>
                    <a:pt x="848" y="1"/>
                  </a:lnTo>
                  <a:lnTo>
                    <a:pt x="849" y="0"/>
                  </a:lnTo>
                  <a:lnTo>
                    <a:pt x="849" y="0"/>
                  </a:lnTo>
                  <a:lnTo>
                    <a:pt x="849" y="0"/>
                  </a:lnTo>
                  <a:close/>
                  <a:moveTo>
                    <a:pt x="892" y="0"/>
                  </a:moveTo>
                  <a:lnTo>
                    <a:pt x="917" y="0"/>
                  </a:lnTo>
                  <a:lnTo>
                    <a:pt x="917" y="0"/>
                  </a:lnTo>
                  <a:lnTo>
                    <a:pt x="918" y="1"/>
                  </a:lnTo>
                  <a:lnTo>
                    <a:pt x="918" y="1"/>
                  </a:lnTo>
                  <a:lnTo>
                    <a:pt x="918" y="2"/>
                  </a:lnTo>
                  <a:lnTo>
                    <a:pt x="918" y="2"/>
                  </a:lnTo>
                  <a:lnTo>
                    <a:pt x="918" y="3"/>
                  </a:lnTo>
                  <a:lnTo>
                    <a:pt x="917" y="3"/>
                  </a:lnTo>
                  <a:lnTo>
                    <a:pt x="917" y="4"/>
                  </a:lnTo>
                  <a:lnTo>
                    <a:pt x="892" y="4"/>
                  </a:lnTo>
                  <a:lnTo>
                    <a:pt x="891" y="3"/>
                  </a:lnTo>
                  <a:lnTo>
                    <a:pt x="891" y="3"/>
                  </a:lnTo>
                  <a:lnTo>
                    <a:pt x="890" y="2"/>
                  </a:lnTo>
                  <a:lnTo>
                    <a:pt x="890" y="2"/>
                  </a:lnTo>
                  <a:lnTo>
                    <a:pt x="890" y="1"/>
                  </a:lnTo>
                  <a:lnTo>
                    <a:pt x="891" y="1"/>
                  </a:lnTo>
                  <a:lnTo>
                    <a:pt x="891" y="0"/>
                  </a:lnTo>
                  <a:lnTo>
                    <a:pt x="892" y="0"/>
                  </a:lnTo>
                  <a:lnTo>
                    <a:pt x="892" y="0"/>
                  </a:lnTo>
                  <a:close/>
                  <a:moveTo>
                    <a:pt x="934" y="0"/>
                  </a:moveTo>
                  <a:lnTo>
                    <a:pt x="959" y="0"/>
                  </a:lnTo>
                  <a:lnTo>
                    <a:pt x="960" y="0"/>
                  </a:lnTo>
                  <a:lnTo>
                    <a:pt x="960" y="1"/>
                  </a:lnTo>
                  <a:lnTo>
                    <a:pt x="961" y="1"/>
                  </a:lnTo>
                  <a:lnTo>
                    <a:pt x="961" y="2"/>
                  </a:lnTo>
                  <a:lnTo>
                    <a:pt x="961" y="2"/>
                  </a:lnTo>
                  <a:lnTo>
                    <a:pt x="960" y="3"/>
                  </a:lnTo>
                  <a:lnTo>
                    <a:pt x="960" y="3"/>
                  </a:lnTo>
                  <a:lnTo>
                    <a:pt x="959" y="4"/>
                  </a:lnTo>
                  <a:lnTo>
                    <a:pt x="934" y="4"/>
                  </a:lnTo>
                  <a:lnTo>
                    <a:pt x="934" y="3"/>
                  </a:lnTo>
                  <a:lnTo>
                    <a:pt x="933" y="3"/>
                  </a:lnTo>
                  <a:lnTo>
                    <a:pt x="933" y="2"/>
                  </a:lnTo>
                  <a:lnTo>
                    <a:pt x="933" y="2"/>
                  </a:lnTo>
                  <a:lnTo>
                    <a:pt x="933" y="1"/>
                  </a:lnTo>
                  <a:lnTo>
                    <a:pt x="933" y="1"/>
                  </a:lnTo>
                  <a:lnTo>
                    <a:pt x="934" y="0"/>
                  </a:lnTo>
                  <a:lnTo>
                    <a:pt x="934" y="0"/>
                  </a:lnTo>
                  <a:lnTo>
                    <a:pt x="934" y="0"/>
                  </a:lnTo>
                  <a:close/>
                  <a:moveTo>
                    <a:pt x="977" y="0"/>
                  </a:moveTo>
                  <a:lnTo>
                    <a:pt x="1002" y="0"/>
                  </a:lnTo>
                  <a:lnTo>
                    <a:pt x="1002" y="0"/>
                  </a:lnTo>
                  <a:lnTo>
                    <a:pt x="1003" y="1"/>
                  </a:lnTo>
                  <a:lnTo>
                    <a:pt x="1003" y="1"/>
                  </a:lnTo>
                  <a:lnTo>
                    <a:pt x="1003" y="2"/>
                  </a:lnTo>
                  <a:lnTo>
                    <a:pt x="1003" y="2"/>
                  </a:lnTo>
                  <a:lnTo>
                    <a:pt x="1003" y="3"/>
                  </a:lnTo>
                  <a:lnTo>
                    <a:pt x="1002" y="3"/>
                  </a:lnTo>
                  <a:lnTo>
                    <a:pt x="1002" y="4"/>
                  </a:lnTo>
                  <a:lnTo>
                    <a:pt x="977" y="4"/>
                  </a:lnTo>
                  <a:lnTo>
                    <a:pt x="976" y="3"/>
                  </a:lnTo>
                  <a:lnTo>
                    <a:pt x="975" y="3"/>
                  </a:lnTo>
                  <a:lnTo>
                    <a:pt x="975" y="2"/>
                  </a:lnTo>
                  <a:lnTo>
                    <a:pt x="975" y="2"/>
                  </a:lnTo>
                  <a:lnTo>
                    <a:pt x="975" y="1"/>
                  </a:lnTo>
                  <a:lnTo>
                    <a:pt x="975" y="1"/>
                  </a:lnTo>
                  <a:lnTo>
                    <a:pt x="976" y="0"/>
                  </a:lnTo>
                  <a:lnTo>
                    <a:pt x="977" y="0"/>
                  </a:lnTo>
                  <a:lnTo>
                    <a:pt x="977" y="0"/>
                  </a:lnTo>
                  <a:close/>
                  <a:moveTo>
                    <a:pt x="1019" y="0"/>
                  </a:moveTo>
                  <a:lnTo>
                    <a:pt x="1044" y="0"/>
                  </a:lnTo>
                  <a:lnTo>
                    <a:pt x="1045" y="0"/>
                  </a:lnTo>
                  <a:lnTo>
                    <a:pt x="1045" y="1"/>
                  </a:lnTo>
                  <a:lnTo>
                    <a:pt x="1045" y="1"/>
                  </a:lnTo>
                  <a:lnTo>
                    <a:pt x="1046" y="2"/>
                  </a:lnTo>
                  <a:lnTo>
                    <a:pt x="1045" y="2"/>
                  </a:lnTo>
                  <a:lnTo>
                    <a:pt x="1045" y="3"/>
                  </a:lnTo>
                  <a:lnTo>
                    <a:pt x="1045" y="3"/>
                  </a:lnTo>
                  <a:lnTo>
                    <a:pt x="1044" y="4"/>
                  </a:lnTo>
                  <a:lnTo>
                    <a:pt x="1019" y="4"/>
                  </a:lnTo>
                  <a:lnTo>
                    <a:pt x="1018" y="3"/>
                  </a:lnTo>
                  <a:lnTo>
                    <a:pt x="1018" y="3"/>
                  </a:lnTo>
                  <a:lnTo>
                    <a:pt x="1017" y="2"/>
                  </a:lnTo>
                  <a:lnTo>
                    <a:pt x="1017" y="2"/>
                  </a:lnTo>
                  <a:lnTo>
                    <a:pt x="1017" y="1"/>
                  </a:lnTo>
                  <a:lnTo>
                    <a:pt x="1018" y="1"/>
                  </a:lnTo>
                  <a:lnTo>
                    <a:pt x="1018" y="0"/>
                  </a:lnTo>
                  <a:lnTo>
                    <a:pt x="1019" y="0"/>
                  </a:lnTo>
                  <a:lnTo>
                    <a:pt x="1019" y="0"/>
                  </a:lnTo>
                  <a:close/>
                  <a:moveTo>
                    <a:pt x="1054" y="4"/>
                  </a:moveTo>
                  <a:lnTo>
                    <a:pt x="1030" y="4"/>
                  </a:lnTo>
                  <a:lnTo>
                    <a:pt x="1028" y="3"/>
                  </a:lnTo>
                  <a:lnTo>
                    <a:pt x="1028" y="3"/>
                  </a:lnTo>
                  <a:lnTo>
                    <a:pt x="1027" y="2"/>
                  </a:lnTo>
                  <a:lnTo>
                    <a:pt x="1027" y="2"/>
                  </a:lnTo>
                  <a:lnTo>
                    <a:pt x="1027" y="1"/>
                  </a:lnTo>
                  <a:lnTo>
                    <a:pt x="1028" y="1"/>
                  </a:lnTo>
                  <a:lnTo>
                    <a:pt x="1028" y="0"/>
                  </a:lnTo>
                  <a:lnTo>
                    <a:pt x="1030" y="0"/>
                  </a:lnTo>
                  <a:lnTo>
                    <a:pt x="1054" y="0"/>
                  </a:lnTo>
                  <a:lnTo>
                    <a:pt x="1054" y="0"/>
                  </a:lnTo>
                  <a:lnTo>
                    <a:pt x="1055" y="1"/>
                  </a:lnTo>
                  <a:lnTo>
                    <a:pt x="1055" y="1"/>
                  </a:lnTo>
                  <a:lnTo>
                    <a:pt x="1056" y="2"/>
                  </a:lnTo>
                  <a:lnTo>
                    <a:pt x="1055" y="2"/>
                  </a:lnTo>
                  <a:lnTo>
                    <a:pt x="1055" y="3"/>
                  </a:lnTo>
                  <a:lnTo>
                    <a:pt x="1054" y="3"/>
                  </a:lnTo>
                  <a:lnTo>
                    <a:pt x="1054" y="4"/>
                  </a:lnTo>
                  <a:lnTo>
                    <a:pt x="1054" y="4"/>
                  </a:lnTo>
                  <a:close/>
                  <a:moveTo>
                    <a:pt x="1011" y="4"/>
                  </a:moveTo>
                  <a:lnTo>
                    <a:pt x="988" y="4"/>
                  </a:lnTo>
                  <a:lnTo>
                    <a:pt x="986" y="3"/>
                  </a:lnTo>
                  <a:lnTo>
                    <a:pt x="985" y="3"/>
                  </a:lnTo>
                  <a:lnTo>
                    <a:pt x="985" y="2"/>
                  </a:lnTo>
                  <a:lnTo>
                    <a:pt x="985" y="2"/>
                  </a:lnTo>
                  <a:lnTo>
                    <a:pt x="985" y="1"/>
                  </a:lnTo>
                  <a:lnTo>
                    <a:pt x="985" y="1"/>
                  </a:lnTo>
                  <a:lnTo>
                    <a:pt x="986" y="0"/>
                  </a:lnTo>
                  <a:lnTo>
                    <a:pt x="988" y="0"/>
                  </a:lnTo>
                  <a:lnTo>
                    <a:pt x="1011" y="0"/>
                  </a:lnTo>
                  <a:lnTo>
                    <a:pt x="1012" y="0"/>
                  </a:lnTo>
                  <a:lnTo>
                    <a:pt x="1013" y="1"/>
                  </a:lnTo>
                  <a:lnTo>
                    <a:pt x="1013" y="1"/>
                  </a:lnTo>
                  <a:lnTo>
                    <a:pt x="1013" y="2"/>
                  </a:lnTo>
                  <a:lnTo>
                    <a:pt x="1013" y="2"/>
                  </a:lnTo>
                  <a:lnTo>
                    <a:pt x="1013" y="3"/>
                  </a:lnTo>
                  <a:lnTo>
                    <a:pt x="1012" y="3"/>
                  </a:lnTo>
                  <a:lnTo>
                    <a:pt x="1011" y="4"/>
                  </a:lnTo>
                  <a:lnTo>
                    <a:pt x="1011" y="4"/>
                  </a:lnTo>
                  <a:close/>
                  <a:moveTo>
                    <a:pt x="969" y="4"/>
                  </a:moveTo>
                  <a:lnTo>
                    <a:pt x="945" y="4"/>
                  </a:lnTo>
                  <a:lnTo>
                    <a:pt x="943" y="3"/>
                  </a:lnTo>
                  <a:lnTo>
                    <a:pt x="943" y="3"/>
                  </a:lnTo>
                  <a:lnTo>
                    <a:pt x="942" y="2"/>
                  </a:lnTo>
                  <a:lnTo>
                    <a:pt x="942" y="2"/>
                  </a:lnTo>
                  <a:lnTo>
                    <a:pt x="942" y="1"/>
                  </a:lnTo>
                  <a:lnTo>
                    <a:pt x="943" y="1"/>
                  </a:lnTo>
                  <a:lnTo>
                    <a:pt x="943" y="0"/>
                  </a:lnTo>
                  <a:lnTo>
                    <a:pt x="945" y="0"/>
                  </a:lnTo>
                  <a:lnTo>
                    <a:pt x="969" y="0"/>
                  </a:lnTo>
                  <a:lnTo>
                    <a:pt x="970" y="0"/>
                  </a:lnTo>
                  <a:lnTo>
                    <a:pt x="970" y="1"/>
                  </a:lnTo>
                  <a:lnTo>
                    <a:pt x="970" y="1"/>
                  </a:lnTo>
                  <a:lnTo>
                    <a:pt x="971" y="2"/>
                  </a:lnTo>
                  <a:lnTo>
                    <a:pt x="970" y="2"/>
                  </a:lnTo>
                  <a:lnTo>
                    <a:pt x="970" y="3"/>
                  </a:lnTo>
                  <a:lnTo>
                    <a:pt x="970" y="3"/>
                  </a:lnTo>
                  <a:lnTo>
                    <a:pt x="969" y="4"/>
                  </a:lnTo>
                  <a:lnTo>
                    <a:pt x="969" y="4"/>
                  </a:lnTo>
                  <a:close/>
                  <a:moveTo>
                    <a:pt x="927" y="4"/>
                  </a:moveTo>
                  <a:lnTo>
                    <a:pt x="903" y="4"/>
                  </a:lnTo>
                  <a:lnTo>
                    <a:pt x="901" y="3"/>
                  </a:lnTo>
                  <a:lnTo>
                    <a:pt x="900" y="3"/>
                  </a:lnTo>
                  <a:lnTo>
                    <a:pt x="900" y="2"/>
                  </a:lnTo>
                  <a:lnTo>
                    <a:pt x="900" y="2"/>
                  </a:lnTo>
                  <a:lnTo>
                    <a:pt x="900" y="1"/>
                  </a:lnTo>
                  <a:lnTo>
                    <a:pt x="900" y="1"/>
                  </a:lnTo>
                  <a:lnTo>
                    <a:pt x="901" y="0"/>
                  </a:lnTo>
                  <a:lnTo>
                    <a:pt x="903" y="0"/>
                  </a:lnTo>
                  <a:lnTo>
                    <a:pt x="927" y="0"/>
                  </a:lnTo>
                  <a:lnTo>
                    <a:pt x="927" y="0"/>
                  </a:lnTo>
                  <a:lnTo>
                    <a:pt x="928" y="1"/>
                  </a:lnTo>
                  <a:lnTo>
                    <a:pt x="928" y="1"/>
                  </a:lnTo>
                  <a:lnTo>
                    <a:pt x="928" y="2"/>
                  </a:lnTo>
                  <a:lnTo>
                    <a:pt x="928" y="2"/>
                  </a:lnTo>
                  <a:lnTo>
                    <a:pt x="928" y="3"/>
                  </a:lnTo>
                  <a:lnTo>
                    <a:pt x="927" y="3"/>
                  </a:lnTo>
                  <a:lnTo>
                    <a:pt x="927" y="4"/>
                  </a:lnTo>
                  <a:lnTo>
                    <a:pt x="927" y="4"/>
                  </a:lnTo>
                  <a:close/>
                  <a:moveTo>
                    <a:pt x="884" y="4"/>
                  </a:moveTo>
                  <a:lnTo>
                    <a:pt x="860" y="4"/>
                  </a:lnTo>
                  <a:lnTo>
                    <a:pt x="860" y="3"/>
                  </a:lnTo>
                  <a:lnTo>
                    <a:pt x="858" y="3"/>
                  </a:lnTo>
                  <a:lnTo>
                    <a:pt x="858" y="2"/>
                  </a:lnTo>
                  <a:lnTo>
                    <a:pt x="858" y="2"/>
                  </a:lnTo>
                  <a:lnTo>
                    <a:pt x="858" y="1"/>
                  </a:lnTo>
                  <a:lnTo>
                    <a:pt x="858" y="1"/>
                  </a:lnTo>
                  <a:lnTo>
                    <a:pt x="860" y="0"/>
                  </a:lnTo>
                  <a:lnTo>
                    <a:pt x="860" y="0"/>
                  </a:lnTo>
                  <a:lnTo>
                    <a:pt x="884" y="0"/>
                  </a:lnTo>
                  <a:lnTo>
                    <a:pt x="885" y="0"/>
                  </a:lnTo>
                  <a:lnTo>
                    <a:pt x="885" y="1"/>
                  </a:lnTo>
                  <a:lnTo>
                    <a:pt x="886" y="1"/>
                  </a:lnTo>
                  <a:lnTo>
                    <a:pt x="886" y="2"/>
                  </a:lnTo>
                  <a:lnTo>
                    <a:pt x="886" y="2"/>
                  </a:lnTo>
                  <a:lnTo>
                    <a:pt x="885" y="3"/>
                  </a:lnTo>
                  <a:lnTo>
                    <a:pt x="885" y="3"/>
                  </a:lnTo>
                  <a:lnTo>
                    <a:pt x="884" y="4"/>
                  </a:lnTo>
                  <a:lnTo>
                    <a:pt x="884" y="4"/>
                  </a:lnTo>
                  <a:close/>
                  <a:moveTo>
                    <a:pt x="842" y="4"/>
                  </a:moveTo>
                  <a:lnTo>
                    <a:pt x="818" y="4"/>
                  </a:lnTo>
                  <a:lnTo>
                    <a:pt x="816" y="3"/>
                  </a:lnTo>
                  <a:lnTo>
                    <a:pt x="816" y="3"/>
                  </a:lnTo>
                  <a:lnTo>
                    <a:pt x="815" y="2"/>
                  </a:lnTo>
                  <a:lnTo>
                    <a:pt x="815" y="2"/>
                  </a:lnTo>
                  <a:lnTo>
                    <a:pt x="815" y="1"/>
                  </a:lnTo>
                  <a:lnTo>
                    <a:pt x="816" y="1"/>
                  </a:lnTo>
                  <a:lnTo>
                    <a:pt x="816" y="0"/>
                  </a:lnTo>
                  <a:lnTo>
                    <a:pt x="818" y="0"/>
                  </a:lnTo>
                  <a:lnTo>
                    <a:pt x="842" y="0"/>
                  </a:lnTo>
                  <a:lnTo>
                    <a:pt x="842" y="0"/>
                  </a:lnTo>
                  <a:lnTo>
                    <a:pt x="843" y="1"/>
                  </a:lnTo>
                  <a:lnTo>
                    <a:pt x="843" y="1"/>
                  </a:lnTo>
                  <a:lnTo>
                    <a:pt x="844" y="2"/>
                  </a:lnTo>
                  <a:lnTo>
                    <a:pt x="843" y="2"/>
                  </a:lnTo>
                  <a:lnTo>
                    <a:pt x="843" y="3"/>
                  </a:lnTo>
                  <a:lnTo>
                    <a:pt x="842" y="3"/>
                  </a:lnTo>
                  <a:lnTo>
                    <a:pt x="842" y="4"/>
                  </a:lnTo>
                  <a:lnTo>
                    <a:pt x="842" y="4"/>
                  </a:lnTo>
                  <a:close/>
                  <a:moveTo>
                    <a:pt x="799" y="4"/>
                  </a:moveTo>
                  <a:lnTo>
                    <a:pt x="774" y="4"/>
                  </a:lnTo>
                  <a:lnTo>
                    <a:pt x="774" y="3"/>
                  </a:lnTo>
                  <a:lnTo>
                    <a:pt x="773" y="3"/>
                  </a:lnTo>
                  <a:lnTo>
                    <a:pt x="773" y="2"/>
                  </a:lnTo>
                  <a:lnTo>
                    <a:pt x="773" y="2"/>
                  </a:lnTo>
                  <a:lnTo>
                    <a:pt x="773" y="1"/>
                  </a:lnTo>
                  <a:lnTo>
                    <a:pt x="773" y="1"/>
                  </a:lnTo>
                  <a:lnTo>
                    <a:pt x="774" y="0"/>
                  </a:lnTo>
                  <a:lnTo>
                    <a:pt x="774" y="0"/>
                  </a:lnTo>
                  <a:lnTo>
                    <a:pt x="799" y="0"/>
                  </a:lnTo>
                  <a:lnTo>
                    <a:pt x="800" y="0"/>
                  </a:lnTo>
                  <a:lnTo>
                    <a:pt x="801" y="1"/>
                  </a:lnTo>
                  <a:lnTo>
                    <a:pt x="801" y="1"/>
                  </a:lnTo>
                  <a:lnTo>
                    <a:pt x="801" y="2"/>
                  </a:lnTo>
                  <a:lnTo>
                    <a:pt x="801" y="2"/>
                  </a:lnTo>
                  <a:lnTo>
                    <a:pt x="801" y="3"/>
                  </a:lnTo>
                  <a:lnTo>
                    <a:pt x="800" y="3"/>
                  </a:lnTo>
                  <a:lnTo>
                    <a:pt x="799" y="4"/>
                  </a:lnTo>
                  <a:lnTo>
                    <a:pt x="799" y="4"/>
                  </a:lnTo>
                  <a:close/>
                  <a:moveTo>
                    <a:pt x="757" y="4"/>
                  </a:moveTo>
                  <a:lnTo>
                    <a:pt x="733" y="4"/>
                  </a:lnTo>
                  <a:lnTo>
                    <a:pt x="731" y="3"/>
                  </a:lnTo>
                  <a:lnTo>
                    <a:pt x="731" y="3"/>
                  </a:lnTo>
                  <a:lnTo>
                    <a:pt x="730" y="2"/>
                  </a:lnTo>
                  <a:lnTo>
                    <a:pt x="730" y="2"/>
                  </a:lnTo>
                  <a:lnTo>
                    <a:pt x="730" y="1"/>
                  </a:lnTo>
                  <a:lnTo>
                    <a:pt x="731" y="1"/>
                  </a:lnTo>
                  <a:lnTo>
                    <a:pt x="731" y="0"/>
                  </a:lnTo>
                  <a:lnTo>
                    <a:pt x="733" y="0"/>
                  </a:lnTo>
                  <a:lnTo>
                    <a:pt x="757" y="0"/>
                  </a:lnTo>
                  <a:lnTo>
                    <a:pt x="758" y="0"/>
                  </a:lnTo>
                  <a:lnTo>
                    <a:pt x="758" y="1"/>
                  </a:lnTo>
                  <a:lnTo>
                    <a:pt x="758" y="1"/>
                  </a:lnTo>
                  <a:lnTo>
                    <a:pt x="759" y="2"/>
                  </a:lnTo>
                  <a:lnTo>
                    <a:pt x="758" y="2"/>
                  </a:lnTo>
                  <a:lnTo>
                    <a:pt x="758" y="3"/>
                  </a:lnTo>
                  <a:lnTo>
                    <a:pt x="758" y="3"/>
                  </a:lnTo>
                  <a:lnTo>
                    <a:pt x="757" y="4"/>
                  </a:lnTo>
                  <a:lnTo>
                    <a:pt x="757" y="4"/>
                  </a:lnTo>
                  <a:close/>
                  <a:moveTo>
                    <a:pt x="715" y="4"/>
                  </a:moveTo>
                  <a:lnTo>
                    <a:pt x="691" y="4"/>
                  </a:lnTo>
                  <a:lnTo>
                    <a:pt x="689" y="3"/>
                  </a:lnTo>
                  <a:lnTo>
                    <a:pt x="688" y="3"/>
                  </a:lnTo>
                  <a:lnTo>
                    <a:pt x="688" y="2"/>
                  </a:lnTo>
                  <a:lnTo>
                    <a:pt x="688" y="1"/>
                  </a:lnTo>
                  <a:lnTo>
                    <a:pt x="689" y="0"/>
                  </a:lnTo>
                  <a:lnTo>
                    <a:pt x="691" y="0"/>
                  </a:lnTo>
                  <a:lnTo>
                    <a:pt x="715" y="0"/>
                  </a:lnTo>
                  <a:lnTo>
                    <a:pt x="715" y="0"/>
                  </a:lnTo>
                  <a:lnTo>
                    <a:pt x="716" y="1"/>
                  </a:lnTo>
                  <a:lnTo>
                    <a:pt x="716" y="1"/>
                  </a:lnTo>
                  <a:lnTo>
                    <a:pt x="716" y="2"/>
                  </a:lnTo>
                  <a:lnTo>
                    <a:pt x="716" y="2"/>
                  </a:lnTo>
                  <a:lnTo>
                    <a:pt x="716" y="3"/>
                  </a:lnTo>
                  <a:lnTo>
                    <a:pt x="715" y="3"/>
                  </a:lnTo>
                  <a:lnTo>
                    <a:pt x="715" y="4"/>
                  </a:lnTo>
                  <a:lnTo>
                    <a:pt x="715" y="4"/>
                  </a:lnTo>
                  <a:close/>
                  <a:moveTo>
                    <a:pt x="672" y="4"/>
                  </a:moveTo>
                  <a:lnTo>
                    <a:pt x="648" y="4"/>
                  </a:lnTo>
                  <a:lnTo>
                    <a:pt x="646" y="3"/>
                  </a:lnTo>
                  <a:lnTo>
                    <a:pt x="646" y="3"/>
                  </a:lnTo>
                  <a:lnTo>
                    <a:pt x="646" y="2"/>
                  </a:lnTo>
                  <a:lnTo>
                    <a:pt x="646" y="2"/>
                  </a:lnTo>
                  <a:lnTo>
                    <a:pt x="646" y="1"/>
                  </a:lnTo>
                  <a:lnTo>
                    <a:pt x="646" y="1"/>
                  </a:lnTo>
                  <a:lnTo>
                    <a:pt x="646" y="0"/>
                  </a:lnTo>
                  <a:lnTo>
                    <a:pt x="648" y="0"/>
                  </a:lnTo>
                  <a:lnTo>
                    <a:pt x="672" y="0"/>
                  </a:lnTo>
                  <a:lnTo>
                    <a:pt x="673" y="0"/>
                  </a:lnTo>
                  <a:lnTo>
                    <a:pt x="673" y="1"/>
                  </a:lnTo>
                  <a:lnTo>
                    <a:pt x="674" y="1"/>
                  </a:lnTo>
                  <a:lnTo>
                    <a:pt x="674" y="2"/>
                  </a:lnTo>
                  <a:lnTo>
                    <a:pt x="674" y="2"/>
                  </a:lnTo>
                  <a:lnTo>
                    <a:pt x="673" y="3"/>
                  </a:lnTo>
                  <a:lnTo>
                    <a:pt x="673" y="3"/>
                  </a:lnTo>
                  <a:lnTo>
                    <a:pt x="672" y="4"/>
                  </a:lnTo>
                  <a:lnTo>
                    <a:pt x="672" y="4"/>
                  </a:lnTo>
                  <a:close/>
                  <a:moveTo>
                    <a:pt x="630" y="4"/>
                  </a:moveTo>
                  <a:lnTo>
                    <a:pt x="606" y="4"/>
                  </a:lnTo>
                  <a:lnTo>
                    <a:pt x="604" y="3"/>
                  </a:lnTo>
                  <a:lnTo>
                    <a:pt x="604" y="3"/>
                  </a:lnTo>
                  <a:lnTo>
                    <a:pt x="603" y="2"/>
                  </a:lnTo>
                  <a:lnTo>
                    <a:pt x="603" y="2"/>
                  </a:lnTo>
                  <a:lnTo>
                    <a:pt x="603" y="1"/>
                  </a:lnTo>
                  <a:lnTo>
                    <a:pt x="604" y="1"/>
                  </a:lnTo>
                  <a:lnTo>
                    <a:pt x="604" y="0"/>
                  </a:lnTo>
                  <a:lnTo>
                    <a:pt x="606" y="0"/>
                  </a:lnTo>
                  <a:lnTo>
                    <a:pt x="630" y="0"/>
                  </a:lnTo>
                  <a:lnTo>
                    <a:pt x="630" y="0"/>
                  </a:lnTo>
                  <a:lnTo>
                    <a:pt x="631" y="1"/>
                  </a:lnTo>
                  <a:lnTo>
                    <a:pt x="631" y="1"/>
                  </a:lnTo>
                  <a:lnTo>
                    <a:pt x="631" y="2"/>
                  </a:lnTo>
                  <a:lnTo>
                    <a:pt x="631" y="2"/>
                  </a:lnTo>
                  <a:lnTo>
                    <a:pt x="631" y="3"/>
                  </a:lnTo>
                  <a:lnTo>
                    <a:pt x="630" y="3"/>
                  </a:lnTo>
                  <a:lnTo>
                    <a:pt x="630" y="4"/>
                  </a:lnTo>
                  <a:lnTo>
                    <a:pt x="630" y="4"/>
                  </a:lnTo>
                  <a:close/>
                  <a:moveTo>
                    <a:pt x="587" y="4"/>
                  </a:moveTo>
                  <a:lnTo>
                    <a:pt x="563" y="4"/>
                  </a:lnTo>
                  <a:lnTo>
                    <a:pt x="563" y="3"/>
                  </a:lnTo>
                  <a:lnTo>
                    <a:pt x="561" y="3"/>
                  </a:lnTo>
                  <a:lnTo>
                    <a:pt x="561" y="2"/>
                  </a:lnTo>
                  <a:lnTo>
                    <a:pt x="561" y="2"/>
                  </a:lnTo>
                  <a:lnTo>
                    <a:pt x="561" y="1"/>
                  </a:lnTo>
                  <a:lnTo>
                    <a:pt x="561" y="1"/>
                  </a:lnTo>
                  <a:lnTo>
                    <a:pt x="563" y="0"/>
                  </a:lnTo>
                  <a:lnTo>
                    <a:pt x="563" y="0"/>
                  </a:lnTo>
                  <a:lnTo>
                    <a:pt x="587" y="0"/>
                  </a:lnTo>
                  <a:lnTo>
                    <a:pt x="588" y="0"/>
                  </a:lnTo>
                  <a:lnTo>
                    <a:pt x="589" y="1"/>
                  </a:lnTo>
                  <a:lnTo>
                    <a:pt x="589" y="1"/>
                  </a:lnTo>
                  <a:lnTo>
                    <a:pt x="589" y="2"/>
                  </a:lnTo>
                  <a:lnTo>
                    <a:pt x="589" y="2"/>
                  </a:lnTo>
                  <a:lnTo>
                    <a:pt x="589" y="3"/>
                  </a:lnTo>
                  <a:lnTo>
                    <a:pt x="588" y="3"/>
                  </a:lnTo>
                  <a:lnTo>
                    <a:pt x="587" y="4"/>
                  </a:lnTo>
                  <a:lnTo>
                    <a:pt x="587" y="4"/>
                  </a:lnTo>
                  <a:close/>
                  <a:moveTo>
                    <a:pt x="545" y="4"/>
                  </a:moveTo>
                  <a:lnTo>
                    <a:pt x="521" y="4"/>
                  </a:lnTo>
                  <a:lnTo>
                    <a:pt x="519" y="3"/>
                  </a:lnTo>
                  <a:lnTo>
                    <a:pt x="519" y="3"/>
                  </a:lnTo>
                  <a:lnTo>
                    <a:pt x="518" y="2"/>
                  </a:lnTo>
                  <a:lnTo>
                    <a:pt x="518" y="2"/>
                  </a:lnTo>
                  <a:lnTo>
                    <a:pt x="518" y="1"/>
                  </a:lnTo>
                  <a:lnTo>
                    <a:pt x="519" y="1"/>
                  </a:lnTo>
                  <a:lnTo>
                    <a:pt x="519" y="0"/>
                  </a:lnTo>
                  <a:lnTo>
                    <a:pt x="521" y="0"/>
                  </a:lnTo>
                  <a:lnTo>
                    <a:pt x="545" y="0"/>
                  </a:lnTo>
                  <a:lnTo>
                    <a:pt x="546" y="0"/>
                  </a:lnTo>
                  <a:lnTo>
                    <a:pt x="546" y="1"/>
                  </a:lnTo>
                  <a:lnTo>
                    <a:pt x="546" y="1"/>
                  </a:lnTo>
                  <a:lnTo>
                    <a:pt x="547" y="2"/>
                  </a:lnTo>
                  <a:lnTo>
                    <a:pt x="546" y="2"/>
                  </a:lnTo>
                  <a:lnTo>
                    <a:pt x="546" y="3"/>
                  </a:lnTo>
                  <a:lnTo>
                    <a:pt x="546" y="3"/>
                  </a:lnTo>
                  <a:lnTo>
                    <a:pt x="545" y="4"/>
                  </a:lnTo>
                  <a:lnTo>
                    <a:pt x="545" y="4"/>
                  </a:lnTo>
                  <a:close/>
                  <a:moveTo>
                    <a:pt x="503" y="4"/>
                  </a:moveTo>
                  <a:lnTo>
                    <a:pt x="479" y="4"/>
                  </a:lnTo>
                  <a:lnTo>
                    <a:pt x="477" y="3"/>
                  </a:lnTo>
                  <a:lnTo>
                    <a:pt x="476" y="3"/>
                  </a:lnTo>
                  <a:lnTo>
                    <a:pt x="476" y="2"/>
                  </a:lnTo>
                  <a:lnTo>
                    <a:pt x="476" y="2"/>
                  </a:lnTo>
                  <a:lnTo>
                    <a:pt x="476" y="1"/>
                  </a:lnTo>
                  <a:lnTo>
                    <a:pt x="476" y="1"/>
                  </a:lnTo>
                  <a:lnTo>
                    <a:pt x="477" y="0"/>
                  </a:lnTo>
                  <a:lnTo>
                    <a:pt x="479" y="0"/>
                  </a:lnTo>
                  <a:lnTo>
                    <a:pt x="503" y="0"/>
                  </a:lnTo>
                  <a:lnTo>
                    <a:pt x="503" y="0"/>
                  </a:lnTo>
                  <a:lnTo>
                    <a:pt x="504" y="1"/>
                  </a:lnTo>
                  <a:lnTo>
                    <a:pt x="504" y="2"/>
                  </a:lnTo>
                  <a:lnTo>
                    <a:pt x="504" y="3"/>
                  </a:lnTo>
                  <a:lnTo>
                    <a:pt x="503" y="3"/>
                  </a:lnTo>
                  <a:lnTo>
                    <a:pt x="503" y="4"/>
                  </a:lnTo>
                  <a:lnTo>
                    <a:pt x="503" y="4"/>
                  </a:lnTo>
                  <a:close/>
                  <a:moveTo>
                    <a:pt x="460" y="4"/>
                  </a:moveTo>
                  <a:lnTo>
                    <a:pt x="436" y="4"/>
                  </a:lnTo>
                  <a:lnTo>
                    <a:pt x="434" y="3"/>
                  </a:lnTo>
                  <a:lnTo>
                    <a:pt x="434" y="3"/>
                  </a:lnTo>
                  <a:lnTo>
                    <a:pt x="434" y="2"/>
                  </a:lnTo>
                  <a:lnTo>
                    <a:pt x="434" y="2"/>
                  </a:lnTo>
                  <a:lnTo>
                    <a:pt x="434" y="1"/>
                  </a:lnTo>
                  <a:lnTo>
                    <a:pt x="434" y="1"/>
                  </a:lnTo>
                  <a:lnTo>
                    <a:pt x="434" y="0"/>
                  </a:lnTo>
                  <a:lnTo>
                    <a:pt x="436" y="0"/>
                  </a:lnTo>
                  <a:lnTo>
                    <a:pt x="460" y="0"/>
                  </a:lnTo>
                  <a:lnTo>
                    <a:pt x="461" y="0"/>
                  </a:lnTo>
                  <a:lnTo>
                    <a:pt x="461" y="1"/>
                  </a:lnTo>
                  <a:lnTo>
                    <a:pt x="462" y="1"/>
                  </a:lnTo>
                  <a:lnTo>
                    <a:pt x="462" y="2"/>
                  </a:lnTo>
                  <a:lnTo>
                    <a:pt x="462" y="2"/>
                  </a:lnTo>
                  <a:lnTo>
                    <a:pt x="461" y="3"/>
                  </a:lnTo>
                  <a:lnTo>
                    <a:pt x="461" y="3"/>
                  </a:lnTo>
                  <a:lnTo>
                    <a:pt x="460" y="4"/>
                  </a:lnTo>
                  <a:lnTo>
                    <a:pt x="460" y="4"/>
                  </a:lnTo>
                  <a:close/>
                  <a:moveTo>
                    <a:pt x="418" y="4"/>
                  </a:moveTo>
                  <a:lnTo>
                    <a:pt x="394" y="4"/>
                  </a:lnTo>
                  <a:lnTo>
                    <a:pt x="392" y="3"/>
                  </a:lnTo>
                  <a:lnTo>
                    <a:pt x="392" y="3"/>
                  </a:lnTo>
                  <a:lnTo>
                    <a:pt x="391" y="2"/>
                  </a:lnTo>
                  <a:lnTo>
                    <a:pt x="391" y="2"/>
                  </a:lnTo>
                  <a:lnTo>
                    <a:pt x="391" y="1"/>
                  </a:lnTo>
                  <a:lnTo>
                    <a:pt x="392" y="1"/>
                  </a:lnTo>
                  <a:lnTo>
                    <a:pt x="392" y="0"/>
                  </a:lnTo>
                  <a:lnTo>
                    <a:pt x="394" y="0"/>
                  </a:lnTo>
                  <a:lnTo>
                    <a:pt x="418" y="0"/>
                  </a:lnTo>
                  <a:lnTo>
                    <a:pt x="418" y="0"/>
                  </a:lnTo>
                  <a:lnTo>
                    <a:pt x="419" y="1"/>
                  </a:lnTo>
                  <a:lnTo>
                    <a:pt x="419" y="1"/>
                  </a:lnTo>
                  <a:lnTo>
                    <a:pt x="419" y="2"/>
                  </a:lnTo>
                  <a:lnTo>
                    <a:pt x="419" y="2"/>
                  </a:lnTo>
                  <a:lnTo>
                    <a:pt x="419" y="3"/>
                  </a:lnTo>
                  <a:lnTo>
                    <a:pt x="418" y="3"/>
                  </a:lnTo>
                  <a:lnTo>
                    <a:pt x="418" y="4"/>
                  </a:lnTo>
                  <a:lnTo>
                    <a:pt x="418" y="4"/>
                  </a:lnTo>
                  <a:close/>
                  <a:moveTo>
                    <a:pt x="375" y="4"/>
                  </a:moveTo>
                  <a:lnTo>
                    <a:pt x="351" y="4"/>
                  </a:lnTo>
                  <a:lnTo>
                    <a:pt x="351" y="3"/>
                  </a:lnTo>
                  <a:lnTo>
                    <a:pt x="349" y="3"/>
                  </a:lnTo>
                  <a:lnTo>
                    <a:pt x="349" y="2"/>
                  </a:lnTo>
                  <a:lnTo>
                    <a:pt x="349" y="2"/>
                  </a:lnTo>
                  <a:lnTo>
                    <a:pt x="349" y="1"/>
                  </a:lnTo>
                  <a:lnTo>
                    <a:pt x="349" y="1"/>
                  </a:lnTo>
                  <a:lnTo>
                    <a:pt x="351" y="0"/>
                  </a:lnTo>
                  <a:lnTo>
                    <a:pt x="351" y="0"/>
                  </a:lnTo>
                  <a:lnTo>
                    <a:pt x="375" y="0"/>
                  </a:lnTo>
                  <a:lnTo>
                    <a:pt x="376" y="0"/>
                  </a:lnTo>
                  <a:lnTo>
                    <a:pt x="377" y="1"/>
                  </a:lnTo>
                  <a:lnTo>
                    <a:pt x="377" y="1"/>
                  </a:lnTo>
                  <a:lnTo>
                    <a:pt x="377" y="2"/>
                  </a:lnTo>
                  <a:lnTo>
                    <a:pt x="377" y="2"/>
                  </a:lnTo>
                  <a:lnTo>
                    <a:pt x="377" y="3"/>
                  </a:lnTo>
                  <a:lnTo>
                    <a:pt x="376" y="3"/>
                  </a:lnTo>
                  <a:lnTo>
                    <a:pt x="375" y="4"/>
                  </a:lnTo>
                  <a:lnTo>
                    <a:pt x="375" y="4"/>
                  </a:lnTo>
                  <a:close/>
                  <a:moveTo>
                    <a:pt x="333" y="4"/>
                  </a:moveTo>
                  <a:lnTo>
                    <a:pt x="309" y="4"/>
                  </a:lnTo>
                  <a:lnTo>
                    <a:pt x="307" y="3"/>
                  </a:lnTo>
                  <a:lnTo>
                    <a:pt x="307" y="3"/>
                  </a:lnTo>
                  <a:lnTo>
                    <a:pt x="306" y="2"/>
                  </a:lnTo>
                  <a:lnTo>
                    <a:pt x="306" y="2"/>
                  </a:lnTo>
                  <a:lnTo>
                    <a:pt x="306" y="1"/>
                  </a:lnTo>
                  <a:lnTo>
                    <a:pt x="307" y="1"/>
                  </a:lnTo>
                  <a:lnTo>
                    <a:pt x="307" y="0"/>
                  </a:lnTo>
                  <a:lnTo>
                    <a:pt x="309" y="0"/>
                  </a:lnTo>
                  <a:lnTo>
                    <a:pt x="333" y="0"/>
                  </a:lnTo>
                  <a:lnTo>
                    <a:pt x="333" y="0"/>
                  </a:lnTo>
                  <a:lnTo>
                    <a:pt x="334" y="1"/>
                  </a:lnTo>
                  <a:lnTo>
                    <a:pt x="334" y="1"/>
                  </a:lnTo>
                  <a:lnTo>
                    <a:pt x="335" y="2"/>
                  </a:lnTo>
                  <a:lnTo>
                    <a:pt x="334" y="2"/>
                  </a:lnTo>
                  <a:lnTo>
                    <a:pt x="334" y="3"/>
                  </a:lnTo>
                  <a:lnTo>
                    <a:pt x="333" y="3"/>
                  </a:lnTo>
                  <a:lnTo>
                    <a:pt x="333" y="4"/>
                  </a:lnTo>
                  <a:lnTo>
                    <a:pt x="333" y="4"/>
                  </a:lnTo>
                  <a:close/>
                  <a:moveTo>
                    <a:pt x="291" y="4"/>
                  </a:moveTo>
                  <a:lnTo>
                    <a:pt x="267" y="4"/>
                  </a:lnTo>
                  <a:lnTo>
                    <a:pt x="266" y="3"/>
                  </a:lnTo>
                  <a:lnTo>
                    <a:pt x="264" y="3"/>
                  </a:lnTo>
                  <a:lnTo>
                    <a:pt x="264" y="2"/>
                  </a:lnTo>
                  <a:lnTo>
                    <a:pt x="264" y="2"/>
                  </a:lnTo>
                  <a:lnTo>
                    <a:pt x="264" y="1"/>
                  </a:lnTo>
                  <a:lnTo>
                    <a:pt x="264" y="1"/>
                  </a:lnTo>
                  <a:lnTo>
                    <a:pt x="266" y="0"/>
                  </a:lnTo>
                  <a:lnTo>
                    <a:pt x="267" y="0"/>
                  </a:lnTo>
                  <a:lnTo>
                    <a:pt x="291" y="0"/>
                  </a:lnTo>
                  <a:lnTo>
                    <a:pt x="291" y="0"/>
                  </a:lnTo>
                  <a:lnTo>
                    <a:pt x="292" y="1"/>
                  </a:lnTo>
                  <a:lnTo>
                    <a:pt x="292" y="1"/>
                  </a:lnTo>
                  <a:lnTo>
                    <a:pt x="292" y="2"/>
                  </a:lnTo>
                  <a:lnTo>
                    <a:pt x="292" y="2"/>
                  </a:lnTo>
                  <a:lnTo>
                    <a:pt x="292" y="3"/>
                  </a:lnTo>
                  <a:lnTo>
                    <a:pt x="291" y="3"/>
                  </a:lnTo>
                  <a:lnTo>
                    <a:pt x="291" y="4"/>
                  </a:lnTo>
                  <a:lnTo>
                    <a:pt x="291" y="4"/>
                  </a:lnTo>
                  <a:close/>
                  <a:moveTo>
                    <a:pt x="248" y="4"/>
                  </a:moveTo>
                  <a:lnTo>
                    <a:pt x="224" y="4"/>
                  </a:lnTo>
                  <a:lnTo>
                    <a:pt x="222" y="3"/>
                  </a:lnTo>
                  <a:lnTo>
                    <a:pt x="222" y="3"/>
                  </a:lnTo>
                  <a:lnTo>
                    <a:pt x="222" y="2"/>
                  </a:lnTo>
                  <a:lnTo>
                    <a:pt x="222" y="1"/>
                  </a:lnTo>
                  <a:lnTo>
                    <a:pt x="222" y="0"/>
                  </a:lnTo>
                  <a:lnTo>
                    <a:pt x="224" y="0"/>
                  </a:lnTo>
                  <a:lnTo>
                    <a:pt x="248" y="0"/>
                  </a:lnTo>
                  <a:lnTo>
                    <a:pt x="249" y="0"/>
                  </a:lnTo>
                  <a:lnTo>
                    <a:pt x="249" y="1"/>
                  </a:lnTo>
                  <a:lnTo>
                    <a:pt x="250" y="1"/>
                  </a:lnTo>
                  <a:lnTo>
                    <a:pt x="250" y="2"/>
                  </a:lnTo>
                  <a:lnTo>
                    <a:pt x="250" y="2"/>
                  </a:lnTo>
                  <a:lnTo>
                    <a:pt x="249" y="3"/>
                  </a:lnTo>
                  <a:lnTo>
                    <a:pt x="249" y="3"/>
                  </a:lnTo>
                  <a:lnTo>
                    <a:pt x="248" y="4"/>
                  </a:lnTo>
                  <a:lnTo>
                    <a:pt x="248" y="4"/>
                  </a:lnTo>
                  <a:close/>
                  <a:moveTo>
                    <a:pt x="206" y="4"/>
                  </a:moveTo>
                  <a:lnTo>
                    <a:pt x="182" y="4"/>
                  </a:lnTo>
                  <a:lnTo>
                    <a:pt x="180" y="3"/>
                  </a:lnTo>
                  <a:lnTo>
                    <a:pt x="179" y="3"/>
                  </a:lnTo>
                  <a:lnTo>
                    <a:pt x="179" y="2"/>
                  </a:lnTo>
                  <a:lnTo>
                    <a:pt x="179" y="2"/>
                  </a:lnTo>
                  <a:lnTo>
                    <a:pt x="179" y="1"/>
                  </a:lnTo>
                  <a:lnTo>
                    <a:pt x="179" y="1"/>
                  </a:lnTo>
                  <a:lnTo>
                    <a:pt x="180" y="0"/>
                  </a:lnTo>
                  <a:lnTo>
                    <a:pt x="182" y="0"/>
                  </a:lnTo>
                  <a:lnTo>
                    <a:pt x="206" y="0"/>
                  </a:lnTo>
                  <a:lnTo>
                    <a:pt x="206" y="0"/>
                  </a:lnTo>
                  <a:lnTo>
                    <a:pt x="207" y="1"/>
                  </a:lnTo>
                  <a:lnTo>
                    <a:pt x="207" y="1"/>
                  </a:lnTo>
                  <a:lnTo>
                    <a:pt x="207" y="2"/>
                  </a:lnTo>
                  <a:lnTo>
                    <a:pt x="207" y="2"/>
                  </a:lnTo>
                  <a:lnTo>
                    <a:pt x="207" y="3"/>
                  </a:lnTo>
                  <a:lnTo>
                    <a:pt x="206" y="3"/>
                  </a:lnTo>
                  <a:lnTo>
                    <a:pt x="206" y="4"/>
                  </a:lnTo>
                  <a:lnTo>
                    <a:pt x="206" y="4"/>
                  </a:lnTo>
                  <a:close/>
                  <a:moveTo>
                    <a:pt x="163" y="4"/>
                  </a:moveTo>
                  <a:lnTo>
                    <a:pt x="139" y="4"/>
                  </a:lnTo>
                  <a:lnTo>
                    <a:pt x="139" y="3"/>
                  </a:lnTo>
                  <a:lnTo>
                    <a:pt x="137" y="3"/>
                  </a:lnTo>
                  <a:lnTo>
                    <a:pt x="137" y="2"/>
                  </a:lnTo>
                  <a:lnTo>
                    <a:pt x="137" y="2"/>
                  </a:lnTo>
                  <a:lnTo>
                    <a:pt x="137" y="1"/>
                  </a:lnTo>
                  <a:lnTo>
                    <a:pt x="137" y="1"/>
                  </a:lnTo>
                  <a:lnTo>
                    <a:pt x="139" y="0"/>
                  </a:lnTo>
                  <a:lnTo>
                    <a:pt x="139" y="0"/>
                  </a:lnTo>
                  <a:lnTo>
                    <a:pt x="163" y="0"/>
                  </a:lnTo>
                  <a:lnTo>
                    <a:pt x="164" y="0"/>
                  </a:lnTo>
                  <a:lnTo>
                    <a:pt x="164" y="1"/>
                  </a:lnTo>
                  <a:lnTo>
                    <a:pt x="165" y="1"/>
                  </a:lnTo>
                  <a:lnTo>
                    <a:pt x="165" y="2"/>
                  </a:lnTo>
                  <a:lnTo>
                    <a:pt x="165" y="2"/>
                  </a:lnTo>
                  <a:lnTo>
                    <a:pt x="164" y="3"/>
                  </a:lnTo>
                  <a:lnTo>
                    <a:pt x="164" y="3"/>
                  </a:lnTo>
                  <a:lnTo>
                    <a:pt x="163" y="4"/>
                  </a:lnTo>
                  <a:lnTo>
                    <a:pt x="163" y="4"/>
                  </a:lnTo>
                  <a:close/>
                  <a:moveTo>
                    <a:pt x="121" y="4"/>
                  </a:moveTo>
                  <a:lnTo>
                    <a:pt x="97" y="4"/>
                  </a:lnTo>
                  <a:lnTo>
                    <a:pt x="95" y="3"/>
                  </a:lnTo>
                  <a:lnTo>
                    <a:pt x="95" y="3"/>
                  </a:lnTo>
                  <a:lnTo>
                    <a:pt x="94" y="2"/>
                  </a:lnTo>
                  <a:lnTo>
                    <a:pt x="94" y="2"/>
                  </a:lnTo>
                  <a:lnTo>
                    <a:pt x="94" y="1"/>
                  </a:lnTo>
                  <a:lnTo>
                    <a:pt x="95" y="1"/>
                  </a:lnTo>
                  <a:lnTo>
                    <a:pt x="95" y="0"/>
                  </a:lnTo>
                  <a:lnTo>
                    <a:pt x="97" y="0"/>
                  </a:lnTo>
                  <a:lnTo>
                    <a:pt x="121" y="0"/>
                  </a:lnTo>
                  <a:lnTo>
                    <a:pt x="121" y="0"/>
                  </a:lnTo>
                  <a:lnTo>
                    <a:pt x="122" y="1"/>
                  </a:lnTo>
                  <a:lnTo>
                    <a:pt x="122" y="1"/>
                  </a:lnTo>
                  <a:lnTo>
                    <a:pt x="123" y="2"/>
                  </a:lnTo>
                  <a:lnTo>
                    <a:pt x="122" y="2"/>
                  </a:lnTo>
                  <a:lnTo>
                    <a:pt x="122" y="3"/>
                  </a:lnTo>
                  <a:lnTo>
                    <a:pt x="121" y="3"/>
                  </a:lnTo>
                  <a:lnTo>
                    <a:pt x="121" y="4"/>
                  </a:lnTo>
                  <a:lnTo>
                    <a:pt x="121" y="4"/>
                  </a:lnTo>
                  <a:close/>
                  <a:moveTo>
                    <a:pt x="79" y="4"/>
                  </a:moveTo>
                  <a:lnTo>
                    <a:pt x="55" y="4"/>
                  </a:lnTo>
                  <a:lnTo>
                    <a:pt x="54" y="3"/>
                  </a:lnTo>
                  <a:lnTo>
                    <a:pt x="52" y="3"/>
                  </a:lnTo>
                  <a:lnTo>
                    <a:pt x="52" y="2"/>
                  </a:lnTo>
                  <a:lnTo>
                    <a:pt x="52" y="2"/>
                  </a:lnTo>
                  <a:lnTo>
                    <a:pt x="52" y="1"/>
                  </a:lnTo>
                  <a:lnTo>
                    <a:pt x="52" y="1"/>
                  </a:lnTo>
                  <a:lnTo>
                    <a:pt x="54" y="0"/>
                  </a:lnTo>
                  <a:lnTo>
                    <a:pt x="55" y="0"/>
                  </a:lnTo>
                  <a:lnTo>
                    <a:pt x="79" y="0"/>
                  </a:lnTo>
                  <a:lnTo>
                    <a:pt x="79" y="0"/>
                  </a:lnTo>
                  <a:lnTo>
                    <a:pt x="80" y="1"/>
                  </a:lnTo>
                  <a:lnTo>
                    <a:pt x="80" y="1"/>
                  </a:lnTo>
                  <a:lnTo>
                    <a:pt x="80" y="2"/>
                  </a:lnTo>
                  <a:lnTo>
                    <a:pt x="80" y="2"/>
                  </a:lnTo>
                  <a:lnTo>
                    <a:pt x="80" y="3"/>
                  </a:lnTo>
                  <a:lnTo>
                    <a:pt x="79" y="3"/>
                  </a:lnTo>
                  <a:lnTo>
                    <a:pt x="79" y="4"/>
                  </a:lnTo>
                  <a:lnTo>
                    <a:pt x="79" y="4"/>
                  </a:lnTo>
                  <a:close/>
                  <a:moveTo>
                    <a:pt x="36" y="4"/>
                  </a:moveTo>
                  <a:lnTo>
                    <a:pt x="12" y="4"/>
                  </a:lnTo>
                  <a:lnTo>
                    <a:pt x="10" y="3"/>
                  </a:lnTo>
                  <a:lnTo>
                    <a:pt x="10" y="3"/>
                  </a:lnTo>
                  <a:lnTo>
                    <a:pt x="9" y="2"/>
                  </a:lnTo>
                  <a:lnTo>
                    <a:pt x="9" y="2"/>
                  </a:lnTo>
                  <a:lnTo>
                    <a:pt x="9" y="1"/>
                  </a:lnTo>
                  <a:lnTo>
                    <a:pt x="10" y="1"/>
                  </a:lnTo>
                  <a:lnTo>
                    <a:pt x="10" y="0"/>
                  </a:lnTo>
                  <a:lnTo>
                    <a:pt x="12" y="0"/>
                  </a:lnTo>
                  <a:lnTo>
                    <a:pt x="36" y="0"/>
                  </a:lnTo>
                  <a:lnTo>
                    <a:pt x="37" y="0"/>
                  </a:lnTo>
                  <a:lnTo>
                    <a:pt x="37" y="1"/>
                  </a:lnTo>
                  <a:lnTo>
                    <a:pt x="38" y="2"/>
                  </a:lnTo>
                  <a:lnTo>
                    <a:pt x="37" y="3"/>
                  </a:lnTo>
                  <a:lnTo>
                    <a:pt x="37" y="3"/>
                  </a:lnTo>
                  <a:lnTo>
                    <a:pt x="36" y="4"/>
                  </a:lnTo>
                  <a:lnTo>
                    <a:pt x="36" y="4"/>
                  </a:lnTo>
                  <a:close/>
                </a:path>
              </a:pathLst>
            </a:custGeom>
            <a:solidFill>
              <a:srgbClr val="000000"/>
            </a:solidFill>
            <a:ln w="25400">
              <a:solidFill>
                <a:srgbClr val="000000"/>
              </a:solidFill>
              <a:prstDash val="solid"/>
              <a:round/>
              <a:headEnd/>
              <a:tailEnd/>
            </a:ln>
          </p:spPr>
          <p:txBody>
            <a:bodyPr/>
            <a:lstStyle/>
            <a:p>
              <a:endParaRPr lang="en-US"/>
            </a:p>
          </p:txBody>
        </p:sp>
        <p:sp>
          <p:nvSpPr>
            <p:cNvPr id="309605" name="Freeform 357">
              <a:extLst>
                <a:ext uri="{FF2B5EF4-FFF2-40B4-BE49-F238E27FC236}">
                  <a16:creationId xmlns:a16="http://schemas.microsoft.com/office/drawing/2014/main" id="{94141A0A-1DDE-3E48-A8E6-8D3D3B094CB2}"/>
                </a:ext>
              </a:extLst>
            </p:cNvPr>
            <p:cNvSpPr>
              <a:spLocks noEditPoints="1"/>
            </p:cNvSpPr>
            <p:nvPr/>
          </p:nvSpPr>
          <p:spPr bwMode="auto">
            <a:xfrm>
              <a:off x="4725" y="1391"/>
              <a:ext cx="259" cy="1"/>
            </a:xfrm>
            <a:custGeom>
              <a:avLst/>
              <a:gdLst>
                <a:gd name="T0" fmla="*/ 0 w 1056"/>
                <a:gd name="T1" fmla="*/ 1 h 4"/>
                <a:gd name="T2" fmla="*/ 43 w 1056"/>
                <a:gd name="T3" fmla="*/ 3 h 4"/>
                <a:gd name="T4" fmla="*/ 112 w 1056"/>
                <a:gd name="T5" fmla="*/ 3 h 4"/>
                <a:gd name="T6" fmla="*/ 155 w 1056"/>
                <a:gd name="T7" fmla="*/ 1 h 4"/>
                <a:gd name="T8" fmla="*/ 128 w 1056"/>
                <a:gd name="T9" fmla="*/ 0 h 4"/>
                <a:gd name="T10" fmla="*/ 170 w 1056"/>
                <a:gd name="T11" fmla="*/ 0 h 4"/>
                <a:gd name="T12" fmla="*/ 212 w 1056"/>
                <a:gd name="T13" fmla="*/ 2 h 4"/>
                <a:gd name="T14" fmla="*/ 281 w 1056"/>
                <a:gd name="T15" fmla="*/ 4 h 4"/>
                <a:gd name="T16" fmla="*/ 325 w 1056"/>
                <a:gd name="T17" fmla="*/ 2 h 4"/>
                <a:gd name="T18" fmla="*/ 366 w 1056"/>
                <a:gd name="T19" fmla="*/ 0 h 4"/>
                <a:gd name="T20" fmla="*/ 340 w 1056"/>
                <a:gd name="T21" fmla="*/ 0 h 4"/>
                <a:gd name="T22" fmla="*/ 381 w 1056"/>
                <a:gd name="T23" fmla="*/ 2 h 4"/>
                <a:gd name="T24" fmla="*/ 450 w 1056"/>
                <a:gd name="T25" fmla="*/ 4 h 4"/>
                <a:gd name="T26" fmla="*/ 494 w 1056"/>
                <a:gd name="T27" fmla="*/ 2 h 4"/>
                <a:gd name="T28" fmla="*/ 535 w 1056"/>
                <a:gd name="T29" fmla="*/ 0 h 4"/>
                <a:gd name="T30" fmla="*/ 509 w 1056"/>
                <a:gd name="T31" fmla="*/ 0 h 4"/>
                <a:gd name="T32" fmla="*/ 551 w 1056"/>
                <a:gd name="T33" fmla="*/ 2 h 4"/>
                <a:gd name="T34" fmla="*/ 620 w 1056"/>
                <a:gd name="T35" fmla="*/ 4 h 4"/>
                <a:gd name="T36" fmla="*/ 664 w 1056"/>
                <a:gd name="T37" fmla="*/ 2 h 4"/>
                <a:gd name="T38" fmla="*/ 705 w 1056"/>
                <a:gd name="T39" fmla="*/ 0 h 4"/>
                <a:gd name="T40" fmla="*/ 679 w 1056"/>
                <a:gd name="T41" fmla="*/ 0 h 4"/>
                <a:gd name="T42" fmla="*/ 721 w 1056"/>
                <a:gd name="T43" fmla="*/ 2 h 4"/>
                <a:gd name="T44" fmla="*/ 764 w 1056"/>
                <a:gd name="T45" fmla="*/ 3 h 4"/>
                <a:gd name="T46" fmla="*/ 833 w 1056"/>
                <a:gd name="T47" fmla="*/ 3 h 4"/>
                <a:gd name="T48" fmla="*/ 876 w 1056"/>
                <a:gd name="T49" fmla="*/ 1 h 4"/>
                <a:gd name="T50" fmla="*/ 849 w 1056"/>
                <a:gd name="T51" fmla="*/ 0 h 4"/>
                <a:gd name="T52" fmla="*/ 890 w 1056"/>
                <a:gd name="T53" fmla="*/ 1 h 4"/>
                <a:gd name="T54" fmla="*/ 934 w 1056"/>
                <a:gd name="T55" fmla="*/ 3 h 4"/>
                <a:gd name="T56" fmla="*/ 1003 w 1056"/>
                <a:gd name="T57" fmla="*/ 3 h 4"/>
                <a:gd name="T58" fmla="*/ 1045 w 1056"/>
                <a:gd name="T59" fmla="*/ 1 h 4"/>
                <a:gd name="T60" fmla="*/ 1019 w 1056"/>
                <a:gd name="T61" fmla="*/ 0 h 4"/>
                <a:gd name="T62" fmla="*/ 1055 w 1056"/>
                <a:gd name="T63" fmla="*/ 2 h 4"/>
                <a:gd name="T64" fmla="*/ 1012 w 1056"/>
                <a:gd name="T65" fmla="*/ 0 h 4"/>
                <a:gd name="T66" fmla="*/ 943 w 1056"/>
                <a:gd name="T67" fmla="*/ 1 h 4"/>
                <a:gd name="T68" fmla="*/ 900 w 1056"/>
                <a:gd name="T69" fmla="*/ 3 h 4"/>
                <a:gd name="T70" fmla="*/ 927 w 1056"/>
                <a:gd name="T71" fmla="*/ 4 h 4"/>
                <a:gd name="T72" fmla="*/ 886 w 1056"/>
                <a:gd name="T73" fmla="*/ 2 h 4"/>
                <a:gd name="T74" fmla="*/ 842 w 1056"/>
                <a:gd name="T75" fmla="*/ 0 h 4"/>
                <a:gd name="T76" fmla="*/ 773 w 1056"/>
                <a:gd name="T77" fmla="*/ 1 h 4"/>
                <a:gd name="T78" fmla="*/ 731 w 1056"/>
                <a:gd name="T79" fmla="*/ 3 h 4"/>
                <a:gd name="T80" fmla="*/ 757 w 1056"/>
                <a:gd name="T81" fmla="*/ 4 h 4"/>
                <a:gd name="T82" fmla="*/ 715 w 1056"/>
                <a:gd name="T83" fmla="*/ 3 h 4"/>
                <a:gd name="T84" fmla="*/ 674 w 1056"/>
                <a:gd name="T85" fmla="*/ 1 h 4"/>
                <a:gd name="T86" fmla="*/ 606 w 1056"/>
                <a:gd name="T87" fmla="*/ 0 h 4"/>
                <a:gd name="T88" fmla="*/ 561 w 1056"/>
                <a:gd name="T89" fmla="*/ 2 h 4"/>
                <a:gd name="T90" fmla="*/ 521 w 1056"/>
                <a:gd name="T91" fmla="*/ 4 h 4"/>
                <a:gd name="T92" fmla="*/ 546 w 1056"/>
                <a:gd name="T93" fmla="*/ 3 h 4"/>
                <a:gd name="T94" fmla="*/ 504 w 1056"/>
                <a:gd name="T95" fmla="*/ 2 h 4"/>
                <a:gd name="T96" fmla="*/ 461 w 1056"/>
                <a:gd name="T97" fmla="*/ 0 h 4"/>
                <a:gd name="T98" fmla="*/ 392 w 1056"/>
                <a:gd name="T99" fmla="*/ 1 h 4"/>
                <a:gd name="T100" fmla="*/ 349 w 1056"/>
                <a:gd name="T101" fmla="*/ 3 h 4"/>
                <a:gd name="T102" fmla="*/ 375 w 1056"/>
                <a:gd name="T103" fmla="*/ 4 h 4"/>
                <a:gd name="T104" fmla="*/ 334 w 1056"/>
                <a:gd name="T105" fmla="*/ 2 h 4"/>
                <a:gd name="T106" fmla="*/ 291 w 1056"/>
                <a:gd name="T107" fmla="*/ 0 h 4"/>
                <a:gd name="T108" fmla="*/ 224 w 1056"/>
                <a:gd name="T109" fmla="*/ 0 h 4"/>
                <a:gd name="T110" fmla="*/ 179 w 1056"/>
                <a:gd name="T111" fmla="*/ 2 h 4"/>
                <a:gd name="T112" fmla="*/ 139 w 1056"/>
                <a:gd name="T113" fmla="*/ 4 h 4"/>
                <a:gd name="T114" fmla="*/ 164 w 1056"/>
                <a:gd name="T115" fmla="*/ 3 h 4"/>
                <a:gd name="T116" fmla="*/ 122 w 1056"/>
                <a:gd name="T117" fmla="*/ 1 h 4"/>
                <a:gd name="T118" fmla="*/ 55 w 1056"/>
                <a:gd name="T119" fmla="*/ 0 h 4"/>
                <a:gd name="T120" fmla="*/ 9 w 1056"/>
                <a:gd name="T1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6" h="4">
                  <a:moveTo>
                    <a:pt x="1" y="0"/>
                  </a:moveTo>
                  <a:lnTo>
                    <a:pt x="26" y="0"/>
                  </a:lnTo>
                  <a:lnTo>
                    <a:pt x="27" y="0"/>
                  </a:lnTo>
                  <a:lnTo>
                    <a:pt x="27" y="1"/>
                  </a:lnTo>
                  <a:lnTo>
                    <a:pt x="28" y="1"/>
                  </a:lnTo>
                  <a:lnTo>
                    <a:pt x="28" y="2"/>
                  </a:lnTo>
                  <a:lnTo>
                    <a:pt x="28" y="2"/>
                  </a:lnTo>
                  <a:lnTo>
                    <a:pt x="27" y="3"/>
                  </a:lnTo>
                  <a:lnTo>
                    <a:pt x="27" y="3"/>
                  </a:lnTo>
                  <a:lnTo>
                    <a:pt x="26" y="4"/>
                  </a:lnTo>
                  <a:lnTo>
                    <a:pt x="1" y="4"/>
                  </a:lnTo>
                  <a:lnTo>
                    <a:pt x="1" y="3"/>
                  </a:lnTo>
                  <a:lnTo>
                    <a:pt x="0" y="3"/>
                  </a:lnTo>
                  <a:lnTo>
                    <a:pt x="0" y="2"/>
                  </a:lnTo>
                  <a:lnTo>
                    <a:pt x="0" y="2"/>
                  </a:lnTo>
                  <a:lnTo>
                    <a:pt x="0" y="1"/>
                  </a:lnTo>
                  <a:lnTo>
                    <a:pt x="0" y="1"/>
                  </a:lnTo>
                  <a:lnTo>
                    <a:pt x="1" y="0"/>
                  </a:lnTo>
                  <a:lnTo>
                    <a:pt x="1" y="0"/>
                  </a:lnTo>
                  <a:lnTo>
                    <a:pt x="1" y="0"/>
                  </a:lnTo>
                  <a:close/>
                  <a:moveTo>
                    <a:pt x="44" y="0"/>
                  </a:moveTo>
                  <a:lnTo>
                    <a:pt x="69" y="0"/>
                  </a:lnTo>
                  <a:lnTo>
                    <a:pt x="69" y="0"/>
                  </a:lnTo>
                  <a:lnTo>
                    <a:pt x="70" y="1"/>
                  </a:lnTo>
                  <a:lnTo>
                    <a:pt x="70" y="1"/>
                  </a:lnTo>
                  <a:lnTo>
                    <a:pt x="70" y="2"/>
                  </a:lnTo>
                  <a:lnTo>
                    <a:pt x="70" y="2"/>
                  </a:lnTo>
                  <a:lnTo>
                    <a:pt x="70" y="3"/>
                  </a:lnTo>
                  <a:lnTo>
                    <a:pt x="69" y="3"/>
                  </a:lnTo>
                  <a:lnTo>
                    <a:pt x="69" y="4"/>
                  </a:lnTo>
                  <a:lnTo>
                    <a:pt x="44" y="4"/>
                  </a:lnTo>
                  <a:lnTo>
                    <a:pt x="43" y="3"/>
                  </a:lnTo>
                  <a:lnTo>
                    <a:pt x="42" y="3"/>
                  </a:lnTo>
                  <a:lnTo>
                    <a:pt x="42" y="2"/>
                  </a:lnTo>
                  <a:lnTo>
                    <a:pt x="42" y="2"/>
                  </a:lnTo>
                  <a:lnTo>
                    <a:pt x="42" y="1"/>
                  </a:lnTo>
                  <a:lnTo>
                    <a:pt x="42" y="1"/>
                  </a:lnTo>
                  <a:lnTo>
                    <a:pt x="43" y="0"/>
                  </a:lnTo>
                  <a:lnTo>
                    <a:pt x="44" y="0"/>
                  </a:lnTo>
                  <a:lnTo>
                    <a:pt x="44" y="0"/>
                  </a:lnTo>
                  <a:close/>
                  <a:moveTo>
                    <a:pt x="86" y="0"/>
                  </a:moveTo>
                  <a:lnTo>
                    <a:pt x="111" y="0"/>
                  </a:lnTo>
                  <a:lnTo>
                    <a:pt x="112" y="0"/>
                  </a:lnTo>
                  <a:lnTo>
                    <a:pt x="112" y="1"/>
                  </a:lnTo>
                  <a:lnTo>
                    <a:pt x="112" y="1"/>
                  </a:lnTo>
                  <a:lnTo>
                    <a:pt x="113" y="2"/>
                  </a:lnTo>
                  <a:lnTo>
                    <a:pt x="112" y="2"/>
                  </a:lnTo>
                  <a:lnTo>
                    <a:pt x="112" y="3"/>
                  </a:lnTo>
                  <a:lnTo>
                    <a:pt x="112" y="3"/>
                  </a:lnTo>
                  <a:lnTo>
                    <a:pt x="111" y="4"/>
                  </a:lnTo>
                  <a:lnTo>
                    <a:pt x="86" y="4"/>
                  </a:lnTo>
                  <a:lnTo>
                    <a:pt x="85" y="3"/>
                  </a:lnTo>
                  <a:lnTo>
                    <a:pt x="85" y="3"/>
                  </a:lnTo>
                  <a:lnTo>
                    <a:pt x="84" y="2"/>
                  </a:lnTo>
                  <a:lnTo>
                    <a:pt x="84" y="2"/>
                  </a:lnTo>
                  <a:lnTo>
                    <a:pt x="84" y="1"/>
                  </a:lnTo>
                  <a:lnTo>
                    <a:pt x="85" y="1"/>
                  </a:lnTo>
                  <a:lnTo>
                    <a:pt x="85" y="0"/>
                  </a:lnTo>
                  <a:lnTo>
                    <a:pt x="86" y="0"/>
                  </a:lnTo>
                  <a:lnTo>
                    <a:pt x="86" y="0"/>
                  </a:lnTo>
                  <a:close/>
                  <a:moveTo>
                    <a:pt x="128" y="0"/>
                  </a:moveTo>
                  <a:lnTo>
                    <a:pt x="153" y="0"/>
                  </a:lnTo>
                  <a:lnTo>
                    <a:pt x="154" y="0"/>
                  </a:lnTo>
                  <a:lnTo>
                    <a:pt x="155" y="1"/>
                  </a:lnTo>
                  <a:lnTo>
                    <a:pt x="155" y="1"/>
                  </a:lnTo>
                  <a:lnTo>
                    <a:pt x="155" y="2"/>
                  </a:lnTo>
                  <a:lnTo>
                    <a:pt x="155" y="2"/>
                  </a:lnTo>
                  <a:lnTo>
                    <a:pt x="155" y="3"/>
                  </a:lnTo>
                  <a:lnTo>
                    <a:pt x="154" y="3"/>
                  </a:lnTo>
                  <a:lnTo>
                    <a:pt x="153" y="4"/>
                  </a:lnTo>
                  <a:lnTo>
                    <a:pt x="128" y="4"/>
                  </a:lnTo>
                  <a:lnTo>
                    <a:pt x="128" y="3"/>
                  </a:lnTo>
                  <a:lnTo>
                    <a:pt x="127" y="3"/>
                  </a:lnTo>
                  <a:lnTo>
                    <a:pt x="127" y="2"/>
                  </a:lnTo>
                  <a:lnTo>
                    <a:pt x="127" y="2"/>
                  </a:lnTo>
                  <a:lnTo>
                    <a:pt x="127" y="1"/>
                  </a:lnTo>
                  <a:lnTo>
                    <a:pt x="127" y="1"/>
                  </a:lnTo>
                  <a:lnTo>
                    <a:pt x="128" y="0"/>
                  </a:lnTo>
                  <a:lnTo>
                    <a:pt x="128" y="0"/>
                  </a:lnTo>
                  <a:lnTo>
                    <a:pt x="128" y="0"/>
                  </a:lnTo>
                  <a:close/>
                  <a:moveTo>
                    <a:pt x="171" y="0"/>
                  </a:moveTo>
                  <a:lnTo>
                    <a:pt x="196" y="0"/>
                  </a:lnTo>
                  <a:lnTo>
                    <a:pt x="196" y="0"/>
                  </a:lnTo>
                  <a:lnTo>
                    <a:pt x="197" y="1"/>
                  </a:lnTo>
                  <a:lnTo>
                    <a:pt x="197" y="1"/>
                  </a:lnTo>
                  <a:lnTo>
                    <a:pt x="198" y="2"/>
                  </a:lnTo>
                  <a:lnTo>
                    <a:pt x="197" y="2"/>
                  </a:lnTo>
                  <a:lnTo>
                    <a:pt x="197" y="3"/>
                  </a:lnTo>
                  <a:lnTo>
                    <a:pt x="196" y="3"/>
                  </a:lnTo>
                  <a:lnTo>
                    <a:pt x="196" y="4"/>
                  </a:lnTo>
                  <a:lnTo>
                    <a:pt x="171" y="4"/>
                  </a:lnTo>
                  <a:lnTo>
                    <a:pt x="170" y="3"/>
                  </a:lnTo>
                  <a:lnTo>
                    <a:pt x="170" y="3"/>
                  </a:lnTo>
                  <a:lnTo>
                    <a:pt x="169" y="2"/>
                  </a:lnTo>
                  <a:lnTo>
                    <a:pt x="170" y="1"/>
                  </a:lnTo>
                  <a:lnTo>
                    <a:pt x="170" y="0"/>
                  </a:lnTo>
                  <a:lnTo>
                    <a:pt x="171" y="0"/>
                  </a:lnTo>
                  <a:lnTo>
                    <a:pt x="171" y="0"/>
                  </a:lnTo>
                  <a:close/>
                  <a:moveTo>
                    <a:pt x="213" y="0"/>
                  </a:moveTo>
                  <a:lnTo>
                    <a:pt x="238" y="0"/>
                  </a:lnTo>
                  <a:lnTo>
                    <a:pt x="239" y="0"/>
                  </a:lnTo>
                  <a:lnTo>
                    <a:pt x="239" y="1"/>
                  </a:lnTo>
                  <a:lnTo>
                    <a:pt x="240" y="1"/>
                  </a:lnTo>
                  <a:lnTo>
                    <a:pt x="240" y="2"/>
                  </a:lnTo>
                  <a:lnTo>
                    <a:pt x="240" y="2"/>
                  </a:lnTo>
                  <a:lnTo>
                    <a:pt x="239" y="3"/>
                  </a:lnTo>
                  <a:lnTo>
                    <a:pt x="239" y="3"/>
                  </a:lnTo>
                  <a:lnTo>
                    <a:pt x="238" y="4"/>
                  </a:lnTo>
                  <a:lnTo>
                    <a:pt x="213" y="4"/>
                  </a:lnTo>
                  <a:lnTo>
                    <a:pt x="213" y="3"/>
                  </a:lnTo>
                  <a:lnTo>
                    <a:pt x="212" y="3"/>
                  </a:lnTo>
                  <a:lnTo>
                    <a:pt x="212" y="2"/>
                  </a:lnTo>
                  <a:lnTo>
                    <a:pt x="212" y="2"/>
                  </a:lnTo>
                  <a:lnTo>
                    <a:pt x="212" y="1"/>
                  </a:lnTo>
                  <a:lnTo>
                    <a:pt x="212" y="1"/>
                  </a:lnTo>
                  <a:lnTo>
                    <a:pt x="213" y="0"/>
                  </a:lnTo>
                  <a:lnTo>
                    <a:pt x="213" y="0"/>
                  </a:lnTo>
                  <a:lnTo>
                    <a:pt x="213" y="0"/>
                  </a:lnTo>
                  <a:close/>
                  <a:moveTo>
                    <a:pt x="256" y="0"/>
                  </a:moveTo>
                  <a:lnTo>
                    <a:pt x="281" y="0"/>
                  </a:lnTo>
                  <a:lnTo>
                    <a:pt x="281" y="0"/>
                  </a:lnTo>
                  <a:lnTo>
                    <a:pt x="282" y="1"/>
                  </a:lnTo>
                  <a:lnTo>
                    <a:pt x="282" y="1"/>
                  </a:lnTo>
                  <a:lnTo>
                    <a:pt x="282" y="2"/>
                  </a:lnTo>
                  <a:lnTo>
                    <a:pt x="282" y="2"/>
                  </a:lnTo>
                  <a:lnTo>
                    <a:pt x="282" y="3"/>
                  </a:lnTo>
                  <a:lnTo>
                    <a:pt x="281" y="3"/>
                  </a:lnTo>
                  <a:lnTo>
                    <a:pt x="281" y="4"/>
                  </a:lnTo>
                  <a:lnTo>
                    <a:pt x="256" y="4"/>
                  </a:lnTo>
                  <a:lnTo>
                    <a:pt x="255" y="3"/>
                  </a:lnTo>
                  <a:lnTo>
                    <a:pt x="254" y="3"/>
                  </a:lnTo>
                  <a:lnTo>
                    <a:pt x="254" y="2"/>
                  </a:lnTo>
                  <a:lnTo>
                    <a:pt x="254" y="2"/>
                  </a:lnTo>
                  <a:lnTo>
                    <a:pt x="254" y="1"/>
                  </a:lnTo>
                  <a:lnTo>
                    <a:pt x="254" y="1"/>
                  </a:lnTo>
                  <a:lnTo>
                    <a:pt x="255" y="0"/>
                  </a:lnTo>
                  <a:lnTo>
                    <a:pt x="256" y="0"/>
                  </a:lnTo>
                  <a:lnTo>
                    <a:pt x="256" y="0"/>
                  </a:lnTo>
                  <a:close/>
                  <a:moveTo>
                    <a:pt x="298" y="0"/>
                  </a:moveTo>
                  <a:lnTo>
                    <a:pt x="323" y="0"/>
                  </a:lnTo>
                  <a:lnTo>
                    <a:pt x="324" y="0"/>
                  </a:lnTo>
                  <a:lnTo>
                    <a:pt x="324" y="1"/>
                  </a:lnTo>
                  <a:lnTo>
                    <a:pt x="325" y="1"/>
                  </a:lnTo>
                  <a:lnTo>
                    <a:pt x="325" y="2"/>
                  </a:lnTo>
                  <a:lnTo>
                    <a:pt x="325" y="2"/>
                  </a:lnTo>
                  <a:lnTo>
                    <a:pt x="324" y="3"/>
                  </a:lnTo>
                  <a:lnTo>
                    <a:pt x="324" y="3"/>
                  </a:lnTo>
                  <a:lnTo>
                    <a:pt x="323" y="4"/>
                  </a:lnTo>
                  <a:lnTo>
                    <a:pt x="298" y="4"/>
                  </a:lnTo>
                  <a:lnTo>
                    <a:pt x="297" y="3"/>
                  </a:lnTo>
                  <a:lnTo>
                    <a:pt x="297" y="3"/>
                  </a:lnTo>
                  <a:lnTo>
                    <a:pt x="296" y="2"/>
                  </a:lnTo>
                  <a:lnTo>
                    <a:pt x="296" y="2"/>
                  </a:lnTo>
                  <a:lnTo>
                    <a:pt x="296" y="1"/>
                  </a:lnTo>
                  <a:lnTo>
                    <a:pt x="297" y="1"/>
                  </a:lnTo>
                  <a:lnTo>
                    <a:pt x="297" y="0"/>
                  </a:lnTo>
                  <a:lnTo>
                    <a:pt x="298" y="0"/>
                  </a:lnTo>
                  <a:lnTo>
                    <a:pt x="298" y="0"/>
                  </a:lnTo>
                  <a:close/>
                  <a:moveTo>
                    <a:pt x="341" y="0"/>
                  </a:moveTo>
                  <a:lnTo>
                    <a:pt x="366" y="0"/>
                  </a:lnTo>
                  <a:lnTo>
                    <a:pt x="366" y="0"/>
                  </a:lnTo>
                  <a:lnTo>
                    <a:pt x="367" y="1"/>
                  </a:lnTo>
                  <a:lnTo>
                    <a:pt x="367" y="1"/>
                  </a:lnTo>
                  <a:lnTo>
                    <a:pt x="367" y="2"/>
                  </a:lnTo>
                  <a:lnTo>
                    <a:pt x="367" y="2"/>
                  </a:lnTo>
                  <a:lnTo>
                    <a:pt x="367" y="3"/>
                  </a:lnTo>
                  <a:lnTo>
                    <a:pt x="366" y="3"/>
                  </a:lnTo>
                  <a:lnTo>
                    <a:pt x="366" y="4"/>
                  </a:lnTo>
                  <a:lnTo>
                    <a:pt x="341" y="4"/>
                  </a:lnTo>
                  <a:lnTo>
                    <a:pt x="340" y="3"/>
                  </a:lnTo>
                  <a:lnTo>
                    <a:pt x="339" y="3"/>
                  </a:lnTo>
                  <a:lnTo>
                    <a:pt x="339" y="2"/>
                  </a:lnTo>
                  <a:lnTo>
                    <a:pt x="339" y="2"/>
                  </a:lnTo>
                  <a:lnTo>
                    <a:pt x="339" y="1"/>
                  </a:lnTo>
                  <a:lnTo>
                    <a:pt x="339" y="1"/>
                  </a:lnTo>
                  <a:lnTo>
                    <a:pt x="340" y="0"/>
                  </a:lnTo>
                  <a:lnTo>
                    <a:pt x="341" y="0"/>
                  </a:lnTo>
                  <a:lnTo>
                    <a:pt x="341" y="0"/>
                  </a:lnTo>
                  <a:close/>
                  <a:moveTo>
                    <a:pt x="383" y="0"/>
                  </a:moveTo>
                  <a:lnTo>
                    <a:pt x="408" y="0"/>
                  </a:lnTo>
                  <a:lnTo>
                    <a:pt x="408" y="0"/>
                  </a:lnTo>
                  <a:lnTo>
                    <a:pt x="409" y="1"/>
                  </a:lnTo>
                  <a:lnTo>
                    <a:pt x="409" y="1"/>
                  </a:lnTo>
                  <a:lnTo>
                    <a:pt x="410" y="2"/>
                  </a:lnTo>
                  <a:lnTo>
                    <a:pt x="409" y="2"/>
                  </a:lnTo>
                  <a:lnTo>
                    <a:pt x="409" y="3"/>
                  </a:lnTo>
                  <a:lnTo>
                    <a:pt x="408" y="3"/>
                  </a:lnTo>
                  <a:lnTo>
                    <a:pt x="408" y="4"/>
                  </a:lnTo>
                  <a:lnTo>
                    <a:pt x="383" y="4"/>
                  </a:lnTo>
                  <a:lnTo>
                    <a:pt x="382" y="3"/>
                  </a:lnTo>
                  <a:lnTo>
                    <a:pt x="382" y="3"/>
                  </a:lnTo>
                  <a:lnTo>
                    <a:pt x="381" y="2"/>
                  </a:lnTo>
                  <a:lnTo>
                    <a:pt x="381" y="2"/>
                  </a:lnTo>
                  <a:lnTo>
                    <a:pt x="381" y="1"/>
                  </a:lnTo>
                  <a:lnTo>
                    <a:pt x="382" y="1"/>
                  </a:lnTo>
                  <a:lnTo>
                    <a:pt x="382" y="0"/>
                  </a:lnTo>
                  <a:lnTo>
                    <a:pt x="383" y="0"/>
                  </a:lnTo>
                  <a:lnTo>
                    <a:pt x="383" y="0"/>
                  </a:lnTo>
                  <a:close/>
                  <a:moveTo>
                    <a:pt x="425" y="0"/>
                  </a:moveTo>
                  <a:lnTo>
                    <a:pt x="450" y="0"/>
                  </a:lnTo>
                  <a:lnTo>
                    <a:pt x="451" y="0"/>
                  </a:lnTo>
                  <a:lnTo>
                    <a:pt x="451" y="1"/>
                  </a:lnTo>
                  <a:lnTo>
                    <a:pt x="452" y="1"/>
                  </a:lnTo>
                  <a:lnTo>
                    <a:pt x="452" y="2"/>
                  </a:lnTo>
                  <a:lnTo>
                    <a:pt x="452" y="2"/>
                  </a:lnTo>
                  <a:lnTo>
                    <a:pt x="451" y="3"/>
                  </a:lnTo>
                  <a:lnTo>
                    <a:pt x="451" y="3"/>
                  </a:lnTo>
                  <a:lnTo>
                    <a:pt x="450" y="4"/>
                  </a:lnTo>
                  <a:lnTo>
                    <a:pt x="425" y="4"/>
                  </a:lnTo>
                  <a:lnTo>
                    <a:pt x="425" y="3"/>
                  </a:lnTo>
                  <a:lnTo>
                    <a:pt x="424" y="3"/>
                  </a:lnTo>
                  <a:lnTo>
                    <a:pt x="424" y="2"/>
                  </a:lnTo>
                  <a:lnTo>
                    <a:pt x="424" y="2"/>
                  </a:lnTo>
                  <a:lnTo>
                    <a:pt x="424" y="1"/>
                  </a:lnTo>
                  <a:lnTo>
                    <a:pt x="424" y="1"/>
                  </a:lnTo>
                  <a:lnTo>
                    <a:pt x="425" y="0"/>
                  </a:lnTo>
                  <a:lnTo>
                    <a:pt x="425" y="0"/>
                  </a:lnTo>
                  <a:lnTo>
                    <a:pt x="425" y="0"/>
                  </a:lnTo>
                  <a:close/>
                  <a:moveTo>
                    <a:pt x="468" y="0"/>
                  </a:moveTo>
                  <a:lnTo>
                    <a:pt x="493" y="0"/>
                  </a:lnTo>
                  <a:lnTo>
                    <a:pt x="493" y="0"/>
                  </a:lnTo>
                  <a:lnTo>
                    <a:pt x="494" y="1"/>
                  </a:lnTo>
                  <a:lnTo>
                    <a:pt x="494" y="1"/>
                  </a:lnTo>
                  <a:lnTo>
                    <a:pt x="494" y="2"/>
                  </a:lnTo>
                  <a:lnTo>
                    <a:pt x="494" y="2"/>
                  </a:lnTo>
                  <a:lnTo>
                    <a:pt x="494" y="3"/>
                  </a:lnTo>
                  <a:lnTo>
                    <a:pt x="493" y="3"/>
                  </a:lnTo>
                  <a:lnTo>
                    <a:pt x="493" y="4"/>
                  </a:lnTo>
                  <a:lnTo>
                    <a:pt x="468" y="4"/>
                  </a:lnTo>
                  <a:lnTo>
                    <a:pt x="467" y="3"/>
                  </a:lnTo>
                  <a:lnTo>
                    <a:pt x="467" y="3"/>
                  </a:lnTo>
                  <a:lnTo>
                    <a:pt x="466" y="2"/>
                  </a:lnTo>
                  <a:lnTo>
                    <a:pt x="466" y="2"/>
                  </a:lnTo>
                  <a:lnTo>
                    <a:pt x="466" y="1"/>
                  </a:lnTo>
                  <a:lnTo>
                    <a:pt x="467" y="1"/>
                  </a:lnTo>
                  <a:lnTo>
                    <a:pt x="467" y="0"/>
                  </a:lnTo>
                  <a:lnTo>
                    <a:pt x="468" y="0"/>
                  </a:lnTo>
                  <a:lnTo>
                    <a:pt x="468" y="0"/>
                  </a:lnTo>
                  <a:close/>
                  <a:moveTo>
                    <a:pt x="510" y="0"/>
                  </a:moveTo>
                  <a:lnTo>
                    <a:pt x="535" y="0"/>
                  </a:lnTo>
                  <a:lnTo>
                    <a:pt x="536" y="0"/>
                  </a:lnTo>
                  <a:lnTo>
                    <a:pt x="536" y="1"/>
                  </a:lnTo>
                  <a:lnTo>
                    <a:pt x="537" y="1"/>
                  </a:lnTo>
                  <a:lnTo>
                    <a:pt x="537" y="2"/>
                  </a:lnTo>
                  <a:lnTo>
                    <a:pt x="537" y="2"/>
                  </a:lnTo>
                  <a:lnTo>
                    <a:pt x="536" y="3"/>
                  </a:lnTo>
                  <a:lnTo>
                    <a:pt x="536" y="3"/>
                  </a:lnTo>
                  <a:lnTo>
                    <a:pt x="535" y="4"/>
                  </a:lnTo>
                  <a:lnTo>
                    <a:pt x="510" y="4"/>
                  </a:lnTo>
                  <a:lnTo>
                    <a:pt x="509" y="3"/>
                  </a:lnTo>
                  <a:lnTo>
                    <a:pt x="509" y="3"/>
                  </a:lnTo>
                  <a:lnTo>
                    <a:pt x="509" y="2"/>
                  </a:lnTo>
                  <a:lnTo>
                    <a:pt x="509" y="2"/>
                  </a:lnTo>
                  <a:lnTo>
                    <a:pt x="509" y="1"/>
                  </a:lnTo>
                  <a:lnTo>
                    <a:pt x="509" y="1"/>
                  </a:lnTo>
                  <a:lnTo>
                    <a:pt x="509" y="0"/>
                  </a:lnTo>
                  <a:lnTo>
                    <a:pt x="510" y="0"/>
                  </a:lnTo>
                  <a:lnTo>
                    <a:pt x="510" y="0"/>
                  </a:lnTo>
                  <a:close/>
                  <a:moveTo>
                    <a:pt x="553" y="0"/>
                  </a:moveTo>
                  <a:lnTo>
                    <a:pt x="578" y="0"/>
                  </a:lnTo>
                  <a:lnTo>
                    <a:pt x="578" y="0"/>
                  </a:lnTo>
                  <a:lnTo>
                    <a:pt x="579" y="1"/>
                  </a:lnTo>
                  <a:lnTo>
                    <a:pt x="579" y="1"/>
                  </a:lnTo>
                  <a:lnTo>
                    <a:pt x="579" y="2"/>
                  </a:lnTo>
                  <a:lnTo>
                    <a:pt x="579" y="2"/>
                  </a:lnTo>
                  <a:lnTo>
                    <a:pt x="579" y="3"/>
                  </a:lnTo>
                  <a:lnTo>
                    <a:pt x="578" y="3"/>
                  </a:lnTo>
                  <a:lnTo>
                    <a:pt x="578" y="4"/>
                  </a:lnTo>
                  <a:lnTo>
                    <a:pt x="553" y="4"/>
                  </a:lnTo>
                  <a:lnTo>
                    <a:pt x="552" y="3"/>
                  </a:lnTo>
                  <a:lnTo>
                    <a:pt x="551" y="3"/>
                  </a:lnTo>
                  <a:lnTo>
                    <a:pt x="551" y="2"/>
                  </a:lnTo>
                  <a:lnTo>
                    <a:pt x="551" y="2"/>
                  </a:lnTo>
                  <a:lnTo>
                    <a:pt x="551" y="1"/>
                  </a:lnTo>
                  <a:lnTo>
                    <a:pt x="551" y="1"/>
                  </a:lnTo>
                  <a:lnTo>
                    <a:pt x="552" y="0"/>
                  </a:lnTo>
                  <a:lnTo>
                    <a:pt x="553" y="0"/>
                  </a:lnTo>
                  <a:lnTo>
                    <a:pt x="553" y="0"/>
                  </a:lnTo>
                  <a:close/>
                  <a:moveTo>
                    <a:pt x="595" y="0"/>
                  </a:moveTo>
                  <a:lnTo>
                    <a:pt x="620" y="0"/>
                  </a:lnTo>
                  <a:lnTo>
                    <a:pt x="620" y="0"/>
                  </a:lnTo>
                  <a:lnTo>
                    <a:pt x="621" y="1"/>
                  </a:lnTo>
                  <a:lnTo>
                    <a:pt x="621" y="1"/>
                  </a:lnTo>
                  <a:lnTo>
                    <a:pt x="622" y="2"/>
                  </a:lnTo>
                  <a:lnTo>
                    <a:pt x="621" y="2"/>
                  </a:lnTo>
                  <a:lnTo>
                    <a:pt x="621" y="3"/>
                  </a:lnTo>
                  <a:lnTo>
                    <a:pt x="620" y="3"/>
                  </a:lnTo>
                  <a:lnTo>
                    <a:pt x="620" y="4"/>
                  </a:lnTo>
                  <a:lnTo>
                    <a:pt x="595" y="4"/>
                  </a:lnTo>
                  <a:lnTo>
                    <a:pt x="594" y="3"/>
                  </a:lnTo>
                  <a:lnTo>
                    <a:pt x="594" y="3"/>
                  </a:lnTo>
                  <a:lnTo>
                    <a:pt x="593" y="2"/>
                  </a:lnTo>
                  <a:lnTo>
                    <a:pt x="593" y="2"/>
                  </a:lnTo>
                  <a:lnTo>
                    <a:pt x="593" y="1"/>
                  </a:lnTo>
                  <a:lnTo>
                    <a:pt x="594" y="1"/>
                  </a:lnTo>
                  <a:lnTo>
                    <a:pt x="594" y="0"/>
                  </a:lnTo>
                  <a:lnTo>
                    <a:pt x="595" y="0"/>
                  </a:lnTo>
                  <a:lnTo>
                    <a:pt x="595" y="0"/>
                  </a:lnTo>
                  <a:close/>
                  <a:moveTo>
                    <a:pt x="637" y="0"/>
                  </a:moveTo>
                  <a:lnTo>
                    <a:pt x="662" y="0"/>
                  </a:lnTo>
                  <a:lnTo>
                    <a:pt x="663" y="0"/>
                  </a:lnTo>
                  <a:lnTo>
                    <a:pt x="664" y="1"/>
                  </a:lnTo>
                  <a:lnTo>
                    <a:pt x="664" y="1"/>
                  </a:lnTo>
                  <a:lnTo>
                    <a:pt x="664" y="2"/>
                  </a:lnTo>
                  <a:lnTo>
                    <a:pt x="664" y="2"/>
                  </a:lnTo>
                  <a:lnTo>
                    <a:pt x="664" y="3"/>
                  </a:lnTo>
                  <a:lnTo>
                    <a:pt x="663" y="3"/>
                  </a:lnTo>
                  <a:lnTo>
                    <a:pt x="662" y="4"/>
                  </a:lnTo>
                  <a:lnTo>
                    <a:pt x="637" y="4"/>
                  </a:lnTo>
                  <a:lnTo>
                    <a:pt x="637" y="3"/>
                  </a:lnTo>
                  <a:lnTo>
                    <a:pt x="636" y="3"/>
                  </a:lnTo>
                  <a:lnTo>
                    <a:pt x="636" y="2"/>
                  </a:lnTo>
                  <a:lnTo>
                    <a:pt x="636" y="2"/>
                  </a:lnTo>
                  <a:lnTo>
                    <a:pt x="636" y="1"/>
                  </a:lnTo>
                  <a:lnTo>
                    <a:pt x="636" y="1"/>
                  </a:lnTo>
                  <a:lnTo>
                    <a:pt x="637" y="0"/>
                  </a:lnTo>
                  <a:lnTo>
                    <a:pt x="637" y="0"/>
                  </a:lnTo>
                  <a:lnTo>
                    <a:pt x="637" y="0"/>
                  </a:lnTo>
                  <a:close/>
                  <a:moveTo>
                    <a:pt x="680" y="0"/>
                  </a:moveTo>
                  <a:lnTo>
                    <a:pt x="705" y="0"/>
                  </a:lnTo>
                  <a:lnTo>
                    <a:pt x="705" y="0"/>
                  </a:lnTo>
                  <a:lnTo>
                    <a:pt x="706" y="1"/>
                  </a:lnTo>
                  <a:lnTo>
                    <a:pt x="706" y="1"/>
                  </a:lnTo>
                  <a:lnTo>
                    <a:pt x="706" y="2"/>
                  </a:lnTo>
                  <a:lnTo>
                    <a:pt x="706" y="2"/>
                  </a:lnTo>
                  <a:lnTo>
                    <a:pt x="706" y="3"/>
                  </a:lnTo>
                  <a:lnTo>
                    <a:pt x="705" y="3"/>
                  </a:lnTo>
                  <a:lnTo>
                    <a:pt x="705" y="4"/>
                  </a:lnTo>
                  <a:lnTo>
                    <a:pt x="680" y="4"/>
                  </a:lnTo>
                  <a:lnTo>
                    <a:pt x="679" y="3"/>
                  </a:lnTo>
                  <a:lnTo>
                    <a:pt x="679" y="3"/>
                  </a:lnTo>
                  <a:lnTo>
                    <a:pt x="678" y="2"/>
                  </a:lnTo>
                  <a:lnTo>
                    <a:pt x="678" y="2"/>
                  </a:lnTo>
                  <a:lnTo>
                    <a:pt x="678" y="1"/>
                  </a:lnTo>
                  <a:lnTo>
                    <a:pt x="679" y="1"/>
                  </a:lnTo>
                  <a:lnTo>
                    <a:pt x="679" y="0"/>
                  </a:lnTo>
                  <a:lnTo>
                    <a:pt x="680" y="0"/>
                  </a:lnTo>
                  <a:lnTo>
                    <a:pt x="680" y="0"/>
                  </a:lnTo>
                  <a:close/>
                  <a:moveTo>
                    <a:pt x="722" y="0"/>
                  </a:moveTo>
                  <a:lnTo>
                    <a:pt x="747" y="0"/>
                  </a:lnTo>
                  <a:lnTo>
                    <a:pt x="748" y="0"/>
                  </a:lnTo>
                  <a:lnTo>
                    <a:pt x="748" y="1"/>
                  </a:lnTo>
                  <a:lnTo>
                    <a:pt x="749" y="1"/>
                  </a:lnTo>
                  <a:lnTo>
                    <a:pt x="749" y="2"/>
                  </a:lnTo>
                  <a:lnTo>
                    <a:pt x="749" y="2"/>
                  </a:lnTo>
                  <a:lnTo>
                    <a:pt x="748" y="3"/>
                  </a:lnTo>
                  <a:lnTo>
                    <a:pt x="748" y="3"/>
                  </a:lnTo>
                  <a:lnTo>
                    <a:pt x="747" y="4"/>
                  </a:lnTo>
                  <a:lnTo>
                    <a:pt x="722" y="4"/>
                  </a:lnTo>
                  <a:lnTo>
                    <a:pt x="721" y="3"/>
                  </a:lnTo>
                  <a:lnTo>
                    <a:pt x="721" y="3"/>
                  </a:lnTo>
                  <a:lnTo>
                    <a:pt x="721" y="2"/>
                  </a:lnTo>
                  <a:lnTo>
                    <a:pt x="721" y="2"/>
                  </a:lnTo>
                  <a:lnTo>
                    <a:pt x="721" y="1"/>
                  </a:lnTo>
                  <a:lnTo>
                    <a:pt x="721" y="1"/>
                  </a:lnTo>
                  <a:lnTo>
                    <a:pt x="721" y="0"/>
                  </a:lnTo>
                  <a:lnTo>
                    <a:pt x="722" y="0"/>
                  </a:lnTo>
                  <a:lnTo>
                    <a:pt x="722" y="0"/>
                  </a:lnTo>
                  <a:close/>
                  <a:moveTo>
                    <a:pt x="765" y="0"/>
                  </a:moveTo>
                  <a:lnTo>
                    <a:pt x="790" y="0"/>
                  </a:lnTo>
                  <a:lnTo>
                    <a:pt x="790" y="0"/>
                  </a:lnTo>
                  <a:lnTo>
                    <a:pt x="791" y="1"/>
                  </a:lnTo>
                  <a:lnTo>
                    <a:pt x="791" y="2"/>
                  </a:lnTo>
                  <a:lnTo>
                    <a:pt x="791" y="3"/>
                  </a:lnTo>
                  <a:lnTo>
                    <a:pt x="790" y="3"/>
                  </a:lnTo>
                  <a:lnTo>
                    <a:pt x="790" y="4"/>
                  </a:lnTo>
                  <a:lnTo>
                    <a:pt x="765" y="4"/>
                  </a:lnTo>
                  <a:lnTo>
                    <a:pt x="764" y="3"/>
                  </a:lnTo>
                  <a:lnTo>
                    <a:pt x="763" y="3"/>
                  </a:lnTo>
                  <a:lnTo>
                    <a:pt x="763" y="2"/>
                  </a:lnTo>
                  <a:lnTo>
                    <a:pt x="763" y="2"/>
                  </a:lnTo>
                  <a:lnTo>
                    <a:pt x="763" y="1"/>
                  </a:lnTo>
                  <a:lnTo>
                    <a:pt x="763" y="1"/>
                  </a:lnTo>
                  <a:lnTo>
                    <a:pt x="764" y="0"/>
                  </a:lnTo>
                  <a:lnTo>
                    <a:pt x="765" y="0"/>
                  </a:lnTo>
                  <a:lnTo>
                    <a:pt x="765" y="0"/>
                  </a:lnTo>
                  <a:close/>
                  <a:moveTo>
                    <a:pt x="807" y="0"/>
                  </a:moveTo>
                  <a:lnTo>
                    <a:pt x="832" y="0"/>
                  </a:lnTo>
                  <a:lnTo>
                    <a:pt x="833" y="0"/>
                  </a:lnTo>
                  <a:lnTo>
                    <a:pt x="833" y="1"/>
                  </a:lnTo>
                  <a:lnTo>
                    <a:pt x="833" y="1"/>
                  </a:lnTo>
                  <a:lnTo>
                    <a:pt x="834" y="2"/>
                  </a:lnTo>
                  <a:lnTo>
                    <a:pt x="833" y="2"/>
                  </a:lnTo>
                  <a:lnTo>
                    <a:pt x="833" y="3"/>
                  </a:lnTo>
                  <a:lnTo>
                    <a:pt x="833" y="3"/>
                  </a:lnTo>
                  <a:lnTo>
                    <a:pt x="832" y="4"/>
                  </a:lnTo>
                  <a:lnTo>
                    <a:pt x="807" y="4"/>
                  </a:lnTo>
                  <a:lnTo>
                    <a:pt x="806" y="3"/>
                  </a:lnTo>
                  <a:lnTo>
                    <a:pt x="806" y="3"/>
                  </a:lnTo>
                  <a:lnTo>
                    <a:pt x="805" y="2"/>
                  </a:lnTo>
                  <a:lnTo>
                    <a:pt x="805" y="2"/>
                  </a:lnTo>
                  <a:lnTo>
                    <a:pt x="805" y="1"/>
                  </a:lnTo>
                  <a:lnTo>
                    <a:pt x="806" y="1"/>
                  </a:lnTo>
                  <a:lnTo>
                    <a:pt x="806" y="0"/>
                  </a:lnTo>
                  <a:lnTo>
                    <a:pt x="807" y="0"/>
                  </a:lnTo>
                  <a:lnTo>
                    <a:pt x="807" y="0"/>
                  </a:lnTo>
                  <a:close/>
                  <a:moveTo>
                    <a:pt x="849" y="0"/>
                  </a:moveTo>
                  <a:lnTo>
                    <a:pt x="873" y="0"/>
                  </a:lnTo>
                  <a:lnTo>
                    <a:pt x="875" y="0"/>
                  </a:lnTo>
                  <a:lnTo>
                    <a:pt x="876" y="1"/>
                  </a:lnTo>
                  <a:lnTo>
                    <a:pt x="876" y="1"/>
                  </a:lnTo>
                  <a:lnTo>
                    <a:pt x="876" y="2"/>
                  </a:lnTo>
                  <a:lnTo>
                    <a:pt x="876" y="2"/>
                  </a:lnTo>
                  <a:lnTo>
                    <a:pt x="876" y="3"/>
                  </a:lnTo>
                  <a:lnTo>
                    <a:pt x="875" y="3"/>
                  </a:lnTo>
                  <a:lnTo>
                    <a:pt x="873" y="4"/>
                  </a:lnTo>
                  <a:lnTo>
                    <a:pt x="849" y="4"/>
                  </a:lnTo>
                  <a:lnTo>
                    <a:pt x="849" y="3"/>
                  </a:lnTo>
                  <a:lnTo>
                    <a:pt x="848" y="3"/>
                  </a:lnTo>
                  <a:lnTo>
                    <a:pt x="848" y="2"/>
                  </a:lnTo>
                  <a:lnTo>
                    <a:pt x="848" y="2"/>
                  </a:lnTo>
                  <a:lnTo>
                    <a:pt x="848" y="1"/>
                  </a:lnTo>
                  <a:lnTo>
                    <a:pt x="848" y="1"/>
                  </a:lnTo>
                  <a:lnTo>
                    <a:pt x="849" y="0"/>
                  </a:lnTo>
                  <a:lnTo>
                    <a:pt x="849" y="0"/>
                  </a:lnTo>
                  <a:lnTo>
                    <a:pt x="849" y="0"/>
                  </a:lnTo>
                  <a:close/>
                  <a:moveTo>
                    <a:pt x="892" y="0"/>
                  </a:moveTo>
                  <a:lnTo>
                    <a:pt x="917" y="0"/>
                  </a:lnTo>
                  <a:lnTo>
                    <a:pt x="917" y="0"/>
                  </a:lnTo>
                  <a:lnTo>
                    <a:pt x="918" y="1"/>
                  </a:lnTo>
                  <a:lnTo>
                    <a:pt x="918" y="1"/>
                  </a:lnTo>
                  <a:lnTo>
                    <a:pt x="918" y="2"/>
                  </a:lnTo>
                  <a:lnTo>
                    <a:pt x="918" y="2"/>
                  </a:lnTo>
                  <a:lnTo>
                    <a:pt x="918" y="3"/>
                  </a:lnTo>
                  <a:lnTo>
                    <a:pt x="917" y="3"/>
                  </a:lnTo>
                  <a:lnTo>
                    <a:pt x="917" y="4"/>
                  </a:lnTo>
                  <a:lnTo>
                    <a:pt x="892" y="4"/>
                  </a:lnTo>
                  <a:lnTo>
                    <a:pt x="891" y="3"/>
                  </a:lnTo>
                  <a:lnTo>
                    <a:pt x="891" y="3"/>
                  </a:lnTo>
                  <a:lnTo>
                    <a:pt x="890" y="2"/>
                  </a:lnTo>
                  <a:lnTo>
                    <a:pt x="890" y="2"/>
                  </a:lnTo>
                  <a:lnTo>
                    <a:pt x="890" y="1"/>
                  </a:lnTo>
                  <a:lnTo>
                    <a:pt x="891" y="1"/>
                  </a:lnTo>
                  <a:lnTo>
                    <a:pt x="891" y="0"/>
                  </a:lnTo>
                  <a:lnTo>
                    <a:pt x="892" y="0"/>
                  </a:lnTo>
                  <a:lnTo>
                    <a:pt x="892" y="0"/>
                  </a:lnTo>
                  <a:close/>
                  <a:moveTo>
                    <a:pt x="934" y="0"/>
                  </a:moveTo>
                  <a:lnTo>
                    <a:pt x="959" y="0"/>
                  </a:lnTo>
                  <a:lnTo>
                    <a:pt x="960" y="0"/>
                  </a:lnTo>
                  <a:lnTo>
                    <a:pt x="960" y="1"/>
                  </a:lnTo>
                  <a:lnTo>
                    <a:pt x="961" y="1"/>
                  </a:lnTo>
                  <a:lnTo>
                    <a:pt x="961" y="2"/>
                  </a:lnTo>
                  <a:lnTo>
                    <a:pt x="961" y="2"/>
                  </a:lnTo>
                  <a:lnTo>
                    <a:pt x="960" y="3"/>
                  </a:lnTo>
                  <a:lnTo>
                    <a:pt x="960" y="3"/>
                  </a:lnTo>
                  <a:lnTo>
                    <a:pt x="959" y="4"/>
                  </a:lnTo>
                  <a:lnTo>
                    <a:pt x="934" y="4"/>
                  </a:lnTo>
                  <a:lnTo>
                    <a:pt x="934" y="3"/>
                  </a:lnTo>
                  <a:lnTo>
                    <a:pt x="933" y="3"/>
                  </a:lnTo>
                  <a:lnTo>
                    <a:pt x="933" y="2"/>
                  </a:lnTo>
                  <a:lnTo>
                    <a:pt x="933" y="2"/>
                  </a:lnTo>
                  <a:lnTo>
                    <a:pt x="933" y="1"/>
                  </a:lnTo>
                  <a:lnTo>
                    <a:pt x="933" y="1"/>
                  </a:lnTo>
                  <a:lnTo>
                    <a:pt x="934" y="0"/>
                  </a:lnTo>
                  <a:lnTo>
                    <a:pt x="934" y="0"/>
                  </a:lnTo>
                  <a:lnTo>
                    <a:pt x="934" y="0"/>
                  </a:lnTo>
                  <a:close/>
                  <a:moveTo>
                    <a:pt x="977" y="0"/>
                  </a:moveTo>
                  <a:lnTo>
                    <a:pt x="1002" y="0"/>
                  </a:lnTo>
                  <a:lnTo>
                    <a:pt x="1002" y="0"/>
                  </a:lnTo>
                  <a:lnTo>
                    <a:pt x="1003" y="1"/>
                  </a:lnTo>
                  <a:lnTo>
                    <a:pt x="1003" y="1"/>
                  </a:lnTo>
                  <a:lnTo>
                    <a:pt x="1003" y="2"/>
                  </a:lnTo>
                  <a:lnTo>
                    <a:pt x="1003" y="2"/>
                  </a:lnTo>
                  <a:lnTo>
                    <a:pt x="1003" y="3"/>
                  </a:lnTo>
                  <a:lnTo>
                    <a:pt x="1002" y="3"/>
                  </a:lnTo>
                  <a:lnTo>
                    <a:pt x="1002" y="4"/>
                  </a:lnTo>
                  <a:lnTo>
                    <a:pt x="977" y="4"/>
                  </a:lnTo>
                  <a:lnTo>
                    <a:pt x="976" y="3"/>
                  </a:lnTo>
                  <a:lnTo>
                    <a:pt x="975" y="3"/>
                  </a:lnTo>
                  <a:lnTo>
                    <a:pt x="975" y="2"/>
                  </a:lnTo>
                  <a:lnTo>
                    <a:pt x="975" y="2"/>
                  </a:lnTo>
                  <a:lnTo>
                    <a:pt x="975" y="1"/>
                  </a:lnTo>
                  <a:lnTo>
                    <a:pt x="975" y="1"/>
                  </a:lnTo>
                  <a:lnTo>
                    <a:pt x="976" y="0"/>
                  </a:lnTo>
                  <a:lnTo>
                    <a:pt x="977" y="0"/>
                  </a:lnTo>
                  <a:lnTo>
                    <a:pt x="977" y="0"/>
                  </a:lnTo>
                  <a:close/>
                  <a:moveTo>
                    <a:pt x="1019" y="0"/>
                  </a:moveTo>
                  <a:lnTo>
                    <a:pt x="1044" y="0"/>
                  </a:lnTo>
                  <a:lnTo>
                    <a:pt x="1045" y="0"/>
                  </a:lnTo>
                  <a:lnTo>
                    <a:pt x="1045" y="1"/>
                  </a:lnTo>
                  <a:lnTo>
                    <a:pt x="1045" y="1"/>
                  </a:lnTo>
                  <a:lnTo>
                    <a:pt x="1046" y="2"/>
                  </a:lnTo>
                  <a:lnTo>
                    <a:pt x="1045" y="2"/>
                  </a:lnTo>
                  <a:lnTo>
                    <a:pt x="1045" y="3"/>
                  </a:lnTo>
                  <a:lnTo>
                    <a:pt x="1045" y="3"/>
                  </a:lnTo>
                  <a:lnTo>
                    <a:pt x="1044" y="4"/>
                  </a:lnTo>
                  <a:lnTo>
                    <a:pt x="1019" y="4"/>
                  </a:lnTo>
                  <a:lnTo>
                    <a:pt x="1018" y="3"/>
                  </a:lnTo>
                  <a:lnTo>
                    <a:pt x="1018" y="3"/>
                  </a:lnTo>
                  <a:lnTo>
                    <a:pt x="1017" y="2"/>
                  </a:lnTo>
                  <a:lnTo>
                    <a:pt x="1017" y="2"/>
                  </a:lnTo>
                  <a:lnTo>
                    <a:pt x="1017" y="1"/>
                  </a:lnTo>
                  <a:lnTo>
                    <a:pt x="1018" y="1"/>
                  </a:lnTo>
                  <a:lnTo>
                    <a:pt x="1018" y="0"/>
                  </a:lnTo>
                  <a:lnTo>
                    <a:pt x="1019" y="0"/>
                  </a:lnTo>
                  <a:lnTo>
                    <a:pt x="1019" y="0"/>
                  </a:lnTo>
                  <a:close/>
                  <a:moveTo>
                    <a:pt x="1054" y="4"/>
                  </a:moveTo>
                  <a:lnTo>
                    <a:pt x="1030" y="4"/>
                  </a:lnTo>
                  <a:lnTo>
                    <a:pt x="1028" y="3"/>
                  </a:lnTo>
                  <a:lnTo>
                    <a:pt x="1028" y="3"/>
                  </a:lnTo>
                  <a:lnTo>
                    <a:pt x="1027" y="2"/>
                  </a:lnTo>
                  <a:lnTo>
                    <a:pt x="1027" y="2"/>
                  </a:lnTo>
                  <a:lnTo>
                    <a:pt x="1027" y="1"/>
                  </a:lnTo>
                  <a:lnTo>
                    <a:pt x="1028" y="1"/>
                  </a:lnTo>
                  <a:lnTo>
                    <a:pt x="1028" y="0"/>
                  </a:lnTo>
                  <a:lnTo>
                    <a:pt x="1030" y="0"/>
                  </a:lnTo>
                  <a:lnTo>
                    <a:pt x="1054" y="0"/>
                  </a:lnTo>
                  <a:lnTo>
                    <a:pt x="1054" y="0"/>
                  </a:lnTo>
                  <a:lnTo>
                    <a:pt x="1055" y="1"/>
                  </a:lnTo>
                  <a:lnTo>
                    <a:pt x="1055" y="1"/>
                  </a:lnTo>
                  <a:lnTo>
                    <a:pt x="1056" y="2"/>
                  </a:lnTo>
                  <a:lnTo>
                    <a:pt x="1055" y="2"/>
                  </a:lnTo>
                  <a:lnTo>
                    <a:pt x="1055" y="3"/>
                  </a:lnTo>
                  <a:lnTo>
                    <a:pt x="1054" y="3"/>
                  </a:lnTo>
                  <a:lnTo>
                    <a:pt x="1054" y="4"/>
                  </a:lnTo>
                  <a:lnTo>
                    <a:pt x="1054" y="4"/>
                  </a:lnTo>
                  <a:close/>
                  <a:moveTo>
                    <a:pt x="1011" y="4"/>
                  </a:moveTo>
                  <a:lnTo>
                    <a:pt x="988" y="4"/>
                  </a:lnTo>
                  <a:lnTo>
                    <a:pt x="986" y="3"/>
                  </a:lnTo>
                  <a:lnTo>
                    <a:pt x="985" y="3"/>
                  </a:lnTo>
                  <a:lnTo>
                    <a:pt x="985" y="2"/>
                  </a:lnTo>
                  <a:lnTo>
                    <a:pt x="985" y="2"/>
                  </a:lnTo>
                  <a:lnTo>
                    <a:pt x="985" y="1"/>
                  </a:lnTo>
                  <a:lnTo>
                    <a:pt x="985" y="1"/>
                  </a:lnTo>
                  <a:lnTo>
                    <a:pt x="986" y="0"/>
                  </a:lnTo>
                  <a:lnTo>
                    <a:pt x="988" y="0"/>
                  </a:lnTo>
                  <a:lnTo>
                    <a:pt x="1011" y="0"/>
                  </a:lnTo>
                  <a:lnTo>
                    <a:pt x="1012" y="0"/>
                  </a:lnTo>
                  <a:lnTo>
                    <a:pt x="1013" y="1"/>
                  </a:lnTo>
                  <a:lnTo>
                    <a:pt x="1013" y="1"/>
                  </a:lnTo>
                  <a:lnTo>
                    <a:pt x="1013" y="2"/>
                  </a:lnTo>
                  <a:lnTo>
                    <a:pt x="1013" y="2"/>
                  </a:lnTo>
                  <a:lnTo>
                    <a:pt x="1013" y="3"/>
                  </a:lnTo>
                  <a:lnTo>
                    <a:pt x="1012" y="3"/>
                  </a:lnTo>
                  <a:lnTo>
                    <a:pt x="1011" y="4"/>
                  </a:lnTo>
                  <a:lnTo>
                    <a:pt x="1011" y="4"/>
                  </a:lnTo>
                  <a:close/>
                  <a:moveTo>
                    <a:pt x="969" y="4"/>
                  </a:moveTo>
                  <a:lnTo>
                    <a:pt x="945" y="4"/>
                  </a:lnTo>
                  <a:lnTo>
                    <a:pt x="943" y="3"/>
                  </a:lnTo>
                  <a:lnTo>
                    <a:pt x="943" y="3"/>
                  </a:lnTo>
                  <a:lnTo>
                    <a:pt x="942" y="2"/>
                  </a:lnTo>
                  <a:lnTo>
                    <a:pt x="942" y="2"/>
                  </a:lnTo>
                  <a:lnTo>
                    <a:pt x="942" y="1"/>
                  </a:lnTo>
                  <a:lnTo>
                    <a:pt x="943" y="1"/>
                  </a:lnTo>
                  <a:lnTo>
                    <a:pt x="943" y="0"/>
                  </a:lnTo>
                  <a:lnTo>
                    <a:pt x="945" y="0"/>
                  </a:lnTo>
                  <a:lnTo>
                    <a:pt x="969" y="0"/>
                  </a:lnTo>
                  <a:lnTo>
                    <a:pt x="970" y="0"/>
                  </a:lnTo>
                  <a:lnTo>
                    <a:pt x="970" y="1"/>
                  </a:lnTo>
                  <a:lnTo>
                    <a:pt x="970" y="1"/>
                  </a:lnTo>
                  <a:lnTo>
                    <a:pt x="971" y="2"/>
                  </a:lnTo>
                  <a:lnTo>
                    <a:pt x="970" y="2"/>
                  </a:lnTo>
                  <a:lnTo>
                    <a:pt x="970" y="3"/>
                  </a:lnTo>
                  <a:lnTo>
                    <a:pt x="970" y="3"/>
                  </a:lnTo>
                  <a:lnTo>
                    <a:pt x="969" y="4"/>
                  </a:lnTo>
                  <a:lnTo>
                    <a:pt x="969" y="4"/>
                  </a:lnTo>
                  <a:close/>
                  <a:moveTo>
                    <a:pt x="927" y="4"/>
                  </a:moveTo>
                  <a:lnTo>
                    <a:pt x="903" y="4"/>
                  </a:lnTo>
                  <a:lnTo>
                    <a:pt x="901" y="3"/>
                  </a:lnTo>
                  <a:lnTo>
                    <a:pt x="900" y="3"/>
                  </a:lnTo>
                  <a:lnTo>
                    <a:pt x="900" y="2"/>
                  </a:lnTo>
                  <a:lnTo>
                    <a:pt x="900" y="2"/>
                  </a:lnTo>
                  <a:lnTo>
                    <a:pt x="900" y="1"/>
                  </a:lnTo>
                  <a:lnTo>
                    <a:pt x="900" y="1"/>
                  </a:lnTo>
                  <a:lnTo>
                    <a:pt x="901" y="0"/>
                  </a:lnTo>
                  <a:lnTo>
                    <a:pt x="903" y="0"/>
                  </a:lnTo>
                  <a:lnTo>
                    <a:pt x="927" y="0"/>
                  </a:lnTo>
                  <a:lnTo>
                    <a:pt x="927" y="0"/>
                  </a:lnTo>
                  <a:lnTo>
                    <a:pt x="928" y="1"/>
                  </a:lnTo>
                  <a:lnTo>
                    <a:pt x="928" y="1"/>
                  </a:lnTo>
                  <a:lnTo>
                    <a:pt x="928" y="2"/>
                  </a:lnTo>
                  <a:lnTo>
                    <a:pt x="928" y="2"/>
                  </a:lnTo>
                  <a:lnTo>
                    <a:pt x="928" y="3"/>
                  </a:lnTo>
                  <a:lnTo>
                    <a:pt x="927" y="3"/>
                  </a:lnTo>
                  <a:lnTo>
                    <a:pt x="927" y="4"/>
                  </a:lnTo>
                  <a:lnTo>
                    <a:pt x="927" y="4"/>
                  </a:lnTo>
                  <a:close/>
                  <a:moveTo>
                    <a:pt x="884" y="4"/>
                  </a:moveTo>
                  <a:lnTo>
                    <a:pt x="860" y="4"/>
                  </a:lnTo>
                  <a:lnTo>
                    <a:pt x="860" y="3"/>
                  </a:lnTo>
                  <a:lnTo>
                    <a:pt x="858" y="3"/>
                  </a:lnTo>
                  <a:lnTo>
                    <a:pt x="858" y="2"/>
                  </a:lnTo>
                  <a:lnTo>
                    <a:pt x="858" y="2"/>
                  </a:lnTo>
                  <a:lnTo>
                    <a:pt x="858" y="1"/>
                  </a:lnTo>
                  <a:lnTo>
                    <a:pt x="858" y="1"/>
                  </a:lnTo>
                  <a:lnTo>
                    <a:pt x="860" y="0"/>
                  </a:lnTo>
                  <a:lnTo>
                    <a:pt x="860" y="0"/>
                  </a:lnTo>
                  <a:lnTo>
                    <a:pt x="884" y="0"/>
                  </a:lnTo>
                  <a:lnTo>
                    <a:pt x="885" y="0"/>
                  </a:lnTo>
                  <a:lnTo>
                    <a:pt x="885" y="1"/>
                  </a:lnTo>
                  <a:lnTo>
                    <a:pt x="886" y="1"/>
                  </a:lnTo>
                  <a:lnTo>
                    <a:pt x="886" y="2"/>
                  </a:lnTo>
                  <a:lnTo>
                    <a:pt x="886" y="2"/>
                  </a:lnTo>
                  <a:lnTo>
                    <a:pt x="885" y="3"/>
                  </a:lnTo>
                  <a:lnTo>
                    <a:pt x="885" y="3"/>
                  </a:lnTo>
                  <a:lnTo>
                    <a:pt x="884" y="4"/>
                  </a:lnTo>
                  <a:lnTo>
                    <a:pt x="884" y="4"/>
                  </a:lnTo>
                  <a:close/>
                  <a:moveTo>
                    <a:pt x="842" y="4"/>
                  </a:moveTo>
                  <a:lnTo>
                    <a:pt x="818" y="4"/>
                  </a:lnTo>
                  <a:lnTo>
                    <a:pt x="816" y="3"/>
                  </a:lnTo>
                  <a:lnTo>
                    <a:pt x="816" y="3"/>
                  </a:lnTo>
                  <a:lnTo>
                    <a:pt x="815" y="2"/>
                  </a:lnTo>
                  <a:lnTo>
                    <a:pt x="815" y="2"/>
                  </a:lnTo>
                  <a:lnTo>
                    <a:pt x="815" y="1"/>
                  </a:lnTo>
                  <a:lnTo>
                    <a:pt x="816" y="1"/>
                  </a:lnTo>
                  <a:lnTo>
                    <a:pt x="816" y="0"/>
                  </a:lnTo>
                  <a:lnTo>
                    <a:pt x="818" y="0"/>
                  </a:lnTo>
                  <a:lnTo>
                    <a:pt x="842" y="0"/>
                  </a:lnTo>
                  <a:lnTo>
                    <a:pt x="842" y="0"/>
                  </a:lnTo>
                  <a:lnTo>
                    <a:pt x="843" y="1"/>
                  </a:lnTo>
                  <a:lnTo>
                    <a:pt x="843" y="1"/>
                  </a:lnTo>
                  <a:lnTo>
                    <a:pt x="844" y="2"/>
                  </a:lnTo>
                  <a:lnTo>
                    <a:pt x="843" y="2"/>
                  </a:lnTo>
                  <a:lnTo>
                    <a:pt x="843" y="3"/>
                  </a:lnTo>
                  <a:lnTo>
                    <a:pt x="842" y="3"/>
                  </a:lnTo>
                  <a:lnTo>
                    <a:pt x="842" y="4"/>
                  </a:lnTo>
                  <a:lnTo>
                    <a:pt x="842" y="4"/>
                  </a:lnTo>
                  <a:close/>
                  <a:moveTo>
                    <a:pt x="799" y="4"/>
                  </a:moveTo>
                  <a:lnTo>
                    <a:pt x="774" y="4"/>
                  </a:lnTo>
                  <a:lnTo>
                    <a:pt x="774" y="3"/>
                  </a:lnTo>
                  <a:lnTo>
                    <a:pt x="773" y="3"/>
                  </a:lnTo>
                  <a:lnTo>
                    <a:pt x="773" y="2"/>
                  </a:lnTo>
                  <a:lnTo>
                    <a:pt x="773" y="2"/>
                  </a:lnTo>
                  <a:lnTo>
                    <a:pt x="773" y="1"/>
                  </a:lnTo>
                  <a:lnTo>
                    <a:pt x="773" y="1"/>
                  </a:lnTo>
                  <a:lnTo>
                    <a:pt x="774" y="0"/>
                  </a:lnTo>
                  <a:lnTo>
                    <a:pt x="774" y="0"/>
                  </a:lnTo>
                  <a:lnTo>
                    <a:pt x="799" y="0"/>
                  </a:lnTo>
                  <a:lnTo>
                    <a:pt x="800" y="0"/>
                  </a:lnTo>
                  <a:lnTo>
                    <a:pt x="801" y="1"/>
                  </a:lnTo>
                  <a:lnTo>
                    <a:pt x="801" y="1"/>
                  </a:lnTo>
                  <a:lnTo>
                    <a:pt x="801" y="2"/>
                  </a:lnTo>
                  <a:lnTo>
                    <a:pt x="801" y="2"/>
                  </a:lnTo>
                  <a:lnTo>
                    <a:pt x="801" y="3"/>
                  </a:lnTo>
                  <a:lnTo>
                    <a:pt x="800" y="3"/>
                  </a:lnTo>
                  <a:lnTo>
                    <a:pt x="799" y="4"/>
                  </a:lnTo>
                  <a:lnTo>
                    <a:pt x="799" y="4"/>
                  </a:lnTo>
                  <a:close/>
                  <a:moveTo>
                    <a:pt x="757" y="4"/>
                  </a:moveTo>
                  <a:lnTo>
                    <a:pt x="733" y="4"/>
                  </a:lnTo>
                  <a:lnTo>
                    <a:pt x="731" y="3"/>
                  </a:lnTo>
                  <a:lnTo>
                    <a:pt x="731" y="3"/>
                  </a:lnTo>
                  <a:lnTo>
                    <a:pt x="730" y="2"/>
                  </a:lnTo>
                  <a:lnTo>
                    <a:pt x="730" y="2"/>
                  </a:lnTo>
                  <a:lnTo>
                    <a:pt x="730" y="1"/>
                  </a:lnTo>
                  <a:lnTo>
                    <a:pt x="731" y="1"/>
                  </a:lnTo>
                  <a:lnTo>
                    <a:pt x="731" y="0"/>
                  </a:lnTo>
                  <a:lnTo>
                    <a:pt x="733" y="0"/>
                  </a:lnTo>
                  <a:lnTo>
                    <a:pt x="757" y="0"/>
                  </a:lnTo>
                  <a:lnTo>
                    <a:pt x="758" y="0"/>
                  </a:lnTo>
                  <a:lnTo>
                    <a:pt x="758" y="1"/>
                  </a:lnTo>
                  <a:lnTo>
                    <a:pt x="758" y="1"/>
                  </a:lnTo>
                  <a:lnTo>
                    <a:pt x="759" y="2"/>
                  </a:lnTo>
                  <a:lnTo>
                    <a:pt x="758" y="2"/>
                  </a:lnTo>
                  <a:lnTo>
                    <a:pt x="758" y="3"/>
                  </a:lnTo>
                  <a:lnTo>
                    <a:pt x="758" y="3"/>
                  </a:lnTo>
                  <a:lnTo>
                    <a:pt x="757" y="4"/>
                  </a:lnTo>
                  <a:lnTo>
                    <a:pt x="757" y="4"/>
                  </a:lnTo>
                  <a:close/>
                  <a:moveTo>
                    <a:pt x="715" y="4"/>
                  </a:moveTo>
                  <a:lnTo>
                    <a:pt x="691" y="4"/>
                  </a:lnTo>
                  <a:lnTo>
                    <a:pt x="689" y="3"/>
                  </a:lnTo>
                  <a:lnTo>
                    <a:pt x="688" y="3"/>
                  </a:lnTo>
                  <a:lnTo>
                    <a:pt x="688" y="2"/>
                  </a:lnTo>
                  <a:lnTo>
                    <a:pt x="688" y="1"/>
                  </a:lnTo>
                  <a:lnTo>
                    <a:pt x="689" y="0"/>
                  </a:lnTo>
                  <a:lnTo>
                    <a:pt x="691" y="0"/>
                  </a:lnTo>
                  <a:lnTo>
                    <a:pt x="715" y="0"/>
                  </a:lnTo>
                  <a:lnTo>
                    <a:pt x="715" y="0"/>
                  </a:lnTo>
                  <a:lnTo>
                    <a:pt x="716" y="1"/>
                  </a:lnTo>
                  <a:lnTo>
                    <a:pt x="716" y="1"/>
                  </a:lnTo>
                  <a:lnTo>
                    <a:pt x="716" y="2"/>
                  </a:lnTo>
                  <a:lnTo>
                    <a:pt x="716" y="2"/>
                  </a:lnTo>
                  <a:lnTo>
                    <a:pt x="716" y="3"/>
                  </a:lnTo>
                  <a:lnTo>
                    <a:pt x="715" y="3"/>
                  </a:lnTo>
                  <a:lnTo>
                    <a:pt x="715" y="4"/>
                  </a:lnTo>
                  <a:lnTo>
                    <a:pt x="715" y="4"/>
                  </a:lnTo>
                  <a:close/>
                  <a:moveTo>
                    <a:pt x="672" y="4"/>
                  </a:moveTo>
                  <a:lnTo>
                    <a:pt x="648" y="4"/>
                  </a:lnTo>
                  <a:lnTo>
                    <a:pt x="646" y="3"/>
                  </a:lnTo>
                  <a:lnTo>
                    <a:pt x="646" y="3"/>
                  </a:lnTo>
                  <a:lnTo>
                    <a:pt x="646" y="2"/>
                  </a:lnTo>
                  <a:lnTo>
                    <a:pt x="646" y="2"/>
                  </a:lnTo>
                  <a:lnTo>
                    <a:pt x="646" y="1"/>
                  </a:lnTo>
                  <a:lnTo>
                    <a:pt x="646" y="1"/>
                  </a:lnTo>
                  <a:lnTo>
                    <a:pt x="646" y="0"/>
                  </a:lnTo>
                  <a:lnTo>
                    <a:pt x="648" y="0"/>
                  </a:lnTo>
                  <a:lnTo>
                    <a:pt x="672" y="0"/>
                  </a:lnTo>
                  <a:lnTo>
                    <a:pt x="673" y="0"/>
                  </a:lnTo>
                  <a:lnTo>
                    <a:pt x="673" y="1"/>
                  </a:lnTo>
                  <a:lnTo>
                    <a:pt x="674" y="1"/>
                  </a:lnTo>
                  <a:lnTo>
                    <a:pt x="674" y="2"/>
                  </a:lnTo>
                  <a:lnTo>
                    <a:pt x="674" y="2"/>
                  </a:lnTo>
                  <a:lnTo>
                    <a:pt x="673" y="3"/>
                  </a:lnTo>
                  <a:lnTo>
                    <a:pt x="673" y="3"/>
                  </a:lnTo>
                  <a:lnTo>
                    <a:pt x="672" y="4"/>
                  </a:lnTo>
                  <a:lnTo>
                    <a:pt x="672" y="4"/>
                  </a:lnTo>
                  <a:close/>
                  <a:moveTo>
                    <a:pt x="630" y="4"/>
                  </a:moveTo>
                  <a:lnTo>
                    <a:pt x="606" y="4"/>
                  </a:lnTo>
                  <a:lnTo>
                    <a:pt x="604" y="3"/>
                  </a:lnTo>
                  <a:lnTo>
                    <a:pt x="604" y="3"/>
                  </a:lnTo>
                  <a:lnTo>
                    <a:pt x="603" y="2"/>
                  </a:lnTo>
                  <a:lnTo>
                    <a:pt x="603" y="2"/>
                  </a:lnTo>
                  <a:lnTo>
                    <a:pt x="603" y="1"/>
                  </a:lnTo>
                  <a:lnTo>
                    <a:pt x="604" y="1"/>
                  </a:lnTo>
                  <a:lnTo>
                    <a:pt x="604" y="0"/>
                  </a:lnTo>
                  <a:lnTo>
                    <a:pt x="606" y="0"/>
                  </a:lnTo>
                  <a:lnTo>
                    <a:pt x="630" y="0"/>
                  </a:lnTo>
                  <a:lnTo>
                    <a:pt x="630" y="0"/>
                  </a:lnTo>
                  <a:lnTo>
                    <a:pt x="631" y="1"/>
                  </a:lnTo>
                  <a:lnTo>
                    <a:pt x="631" y="1"/>
                  </a:lnTo>
                  <a:lnTo>
                    <a:pt x="631" y="2"/>
                  </a:lnTo>
                  <a:lnTo>
                    <a:pt x="631" y="2"/>
                  </a:lnTo>
                  <a:lnTo>
                    <a:pt x="631" y="3"/>
                  </a:lnTo>
                  <a:lnTo>
                    <a:pt x="630" y="3"/>
                  </a:lnTo>
                  <a:lnTo>
                    <a:pt x="630" y="4"/>
                  </a:lnTo>
                  <a:lnTo>
                    <a:pt x="630" y="4"/>
                  </a:lnTo>
                  <a:close/>
                  <a:moveTo>
                    <a:pt x="587" y="4"/>
                  </a:moveTo>
                  <a:lnTo>
                    <a:pt x="563" y="4"/>
                  </a:lnTo>
                  <a:lnTo>
                    <a:pt x="563" y="3"/>
                  </a:lnTo>
                  <a:lnTo>
                    <a:pt x="561" y="3"/>
                  </a:lnTo>
                  <a:lnTo>
                    <a:pt x="561" y="2"/>
                  </a:lnTo>
                  <a:lnTo>
                    <a:pt x="561" y="2"/>
                  </a:lnTo>
                  <a:lnTo>
                    <a:pt x="561" y="1"/>
                  </a:lnTo>
                  <a:lnTo>
                    <a:pt x="561" y="1"/>
                  </a:lnTo>
                  <a:lnTo>
                    <a:pt x="563" y="0"/>
                  </a:lnTo>
                  <a:lnTo>
                    <a:pt x="563" y="0"/>
                  </a:lnTo>
                  <a:lnTo>
                    <a:pt x="587" y="0"/>
                  </a:lnTo>
                  <a:lnTo>
                    <a:pt x="588" y="0"/>
                  </a:lnTo>
                  <a:lnTo>
                    <a:pt x="589" y="1"/>
                  </a:lnTo>
                  <a:lnTo>
                    <a:pt x="589" y="1"/>
                  </a:lnTo>
                  <a:lnTo>
                    <a:pt x="589" y="2"/>
                  </a:lnTo>
                  <a:lnTo>
                    <a:pt x="589" y="2"/>
                  </a:lnTo>
                  <a:lnTo>
                    <a:pt x="589" y="3"/>
                  </a:lnTo>
                  <a:lnTo>
                    <a:pt x="588" y="3"/>
                  </a:lnTo>
                  <a:lnTo>
                    <a:pt x="587" y="4"/>
                  </a:lnTo>
                  <a:lnTo>
                    <a:pt x="587" y="4"/>
                  </a:lnTo>
                  <a:close/>
                  <a:moveTo>
                    <a:pt x="545" y="4"/>
                  </a:moveTo>
                  <a:lnTo>
                    <a:pt x="521" y="4"/>
                  </a:lnTo>
                  <a:lnTo>
                    <a:pt x="519" y="3"/>
                  </a:lnTo>
                  <a:lnTo>
                    <a:pt x="519" y="3"/>
                  </a:lnTo>
                  <a:lnTo>
                    <a:pt x="518" y="2"/>
                  </a:lnTo>
                  <a:lnTo>
                    <a:pt x="518" y="2"/>
                  </a:lnTo>
                  <a:lnTo>
                    <a:pt x="518" y="1"/>
                  </a:lnTo>
                  <a:lnTo>
                    <a:pt x="519" y="1"/>
                  </a:lnTo>
                  <a:lnTo>
                    <a:pt x="519" y="0"/>
                  </a:lnTo>
                  <a:lnTo>
                    <a:pt x="521" y="0"/>
                  </a:lnTo>
                  <a:lnTo>
                    <a:pt x="545" y="0"/>
                  </a:lnTo>
                  <a:lnTo>
                    <a:pt x="546" y="0"/>
                  </a:lnTo>
                  <a:lnTo>
                    <a:pt x="546" y="1"/>
                  </a:lnTo>
                  <a:lnTo>
                    <a:pt x="546" y="1"/>
                  </a:lnTo>
                  <a:lnTo>
                    <a:pt x="547" y="2"/>
                  </a:lnTo>
                  <a:lnTo>
                    <a:pt x="546" y="2"/>
                  </a:lnTo>
                  <a:lnTo>
                    <a:pt x="546" y="3"/>
                  </a:lnTo>
                  <a:lnTo>
                    <a:pt x="546" y="3"/>
                  </a:lnTo>
                  <a:lnTo>
                    <a:pt x="545" y="4"/>
                  </a:lnTo>
                  <a:lnTo>
                    <a:pt x="545" y="4"/>
                  </a:lnTo>
                  <a:close/>
                  <a:moveTo>
                    <a:pt x="503" y="4"/>
                  </a:moveTo>
                  <a:lnTo>
                    <a:pt x="479" y="4"/>
                  </a:lnTo>
                  <a:lnTo>
                    <a:pt x="477" y="3"/>
                  </a:lnTo>
                  <a:lnTo>
                    <a:pt x="476" y="3"/>
                  </a:lnTo>
                  <a:lnTo>
                    <a:pt x="476" y="2"/>
                  </a:lnTo>
                  <a:lnTo>
                    <a:pt x="476" y="2"/>
                  </a:lnTo>
                  <a:lnTo>
                    <a:pt x="476" y="1"/>
                  </a:lnTo>
                  <a:lnTo>
                    <a:pt x="476" y="1"/>
                  </a:lnTo>
                  <a:lnTo>
                    <a:pt x="477" y="0"/>
                  </a:lnTo>
                  <a:lnTo>
                    <a:pt x="479" y="0"/>
                  </a:lnTo>
                  <a:lnTo>
                    <a:pt x="503" y="0"/>
                  </a:lnTo>
                  <a:lnTo>
                    <a:pt x="503" y="0"/>
                  </a:lnTo>
                  <a:lnTo>
                    <a:pt x="504" y="1"/>
                  </a:lnTo>
                  <a:lnTo>
                    <a:pt x="504" y="2"/>
                  </a:lnTo>
                  <a:lnTo>
                    <a:pt x="504" y="3"/>
                  </a:lnTo>
                  <a:lnTo>
                    <a:pt x="503" y="3"/>
                  </a:lnTo>
                  <a:lnTo>
                    <a:pt x="503" y="4"/>
                  </a:lnTo>
                  <a:lnTo>
                    <a:pt x="503" y="4"/>
                  </a:lnTo>
                  <a:close/>
                  <a:moveTo>
                    <a:pt x="460" y="4"/>
                  </a:moveTo>
                  <a:lnTo>
                    <a:pt x="436" y="4"/>
                  </a:lnTo>
                  <a:lnTo>
                    <a:pt x="434" y="3"/>
                  </a:lnTo>
                  <a:lnTo>
                    <a:pt x="434" y="3"/>
                  </a:lnTo>
                  <a:lnTo>
                    <a:pt x="434" y="2"/>
                  </a:lnTo>
                  <a:lnTo>
                    <a:pt x="434" y="2"/>
                  </a:lnTo>
                  <a:lnTo>
                    <a:pt x="434" y="1"/>
                  </a:lnTo>
                  <a:lnTo>
                    <a:pt x="434" y="1"/>
                  </a:lnTo>
                  <a:lnTo>
                    <a:pt x="434" y="0"/>
                  </a:lnTo>
                  <a:lnTo>
                    <a:pt x="436" y="0"/>
                  </a:lnTo>
                  <a:lnTo>
                    <a:pt x="460" y="0"/>
                  </a:lnTo>
                  <a:lnTo>
                    <a:pt x="461" y="0"/>
                  </a:lnTo>
                  <a:lnTo>
                    <a:pt x="461" y="1"/>
                  </a:lnTo>
                  <a:lnTo>
                    <a:pt x="462" y="1"/>
                  </a:lnTo>
                  <a:lnTo>
                    <a:pt x="462" y="2"/>
                  </a:lnTo>
                  <a:lnTo>
                    <a:pt x="462" y="2"/>
                  </a:lnTo>
                  <a:lnTo>
                    <a:pt x="461" y="3"/>
                  </a:lnTo>
                  <a:lnTo>
                    <a:pt x="461" y="3"/>
                  </a:lnTo>
                  <a:lnTo>
                    <a:pt x="460" y="4"/>
                  </a:lnTo>
                  <a:lnTo>
                    <a:pt x="460" y="4"/>
                  </a:lnTo>
                  <a:close/>
                  <a:moveTo>
                    <a:pt x="418" y="4"/>
                  </a:moveTo>
                  <a:lnTo>
                    <a:pt x="394" y="4"/>
                  </a:lnTo>
                  <a:lnTo>
                    <a:pt x="392" y="3"/>
                  </a:lnTo>
                  <a:lnTo>
                    <a:pt x="392" y="3"/>
                  </a:lnTo>
                  <a:lnTo>
                    <a:pt x="391" y="2"/>
                  </a:lnTo>
                  <a:lnTo>
                    <a:pt x="391" y="2"/>
                  </a:lnTo>
                  <a:lnTo>
                    <a:pt x="391" y="1"/>
                  </a:lnTo>
                  <a:lnTo>
                    <a:pt x="392" y="1"/>
                  </a:lnTo>
                  <a:lnTo>
                    <a:pt x="392" y="0"/>
                  </a:lnTo>
                  <a:lnTo>
                    <a:pt x="394" y="0"/>
                  </a:lnTo>
                  <a:lnTo>
                    <a:pt x="418" y="0"/>
                  </a:lnTo>
                  <a:lnTo>
                    <a:pt x="418" y="0"/>
                  </a:lnTo>
                  <a:lnTo>
                    <a:pt x="419" y="1"/>
                  </a:lnTo>
                  <a:lnTo>
                    <a:pt x="419" y="1"/>
                  </a:lnTo>
                  <a:lnTo>
                    <a:pt x="419" y="2"/>
                  </a:lnTo>
                  <a:lnTo>
                    <a:pt x="419" y="2"/>
                  </a:lnTo>
                  <a:lnTo>
                    <a:pt x="419" y="3"/>
                  </a:lnTo>
                  <a:lnTo>
                    <a:pt x="418" y="3"/>
                  </a:lnTo>
                  <a:lnTo>
                    <a:pt x="418" y="4"/>
                  </a:lnTo>
                  <a:lnTo>
                    <a:pt x="418" y="4"/>
                  </a:lnTo>
                  <a:close/>
                  <a:moveTo>
                    <a:pt x="375" y="4"/>
                  </a:moveTo>
                  <a:lnTo>
                    <a:pt x="351" y="4"/>
                  </a:lnTo>
                  <a:lnTo>
                    <a:pt x="351" y="3"/>
                  </a:lnTo>
                  <a:lnTo>
                    <a:pt x="349" y="3"/>
                  </a:lnTo>
                  <a:lnTo>
                    <a:pt x="349" y="2"/>
                  </a:lnTo>
                  <a:lnTo>
                    <a:pt x="349" y="2"/>
                  </a:lnTo>
                  <a:lnTo>
                    <a:pt x="349" y="1"/>
                  </a:lnTo>
                  <a:lnTo>
                    <a:pt x="349" y="1"/>
                  </a:lnTo>
                  <a:lnTo>
                    <a:pt x="351" y="0"/>
                  </a:lnTo>
                  <a:lnTo>
                    <a:pt x="351" y="0"/>
                  </a:lnTo>
                  <a:lnTo>
                    <a:pt x="375" y="0"/>
                  </a:lnTo>
                  <a:lnTo>
                    <a:pt x="376" y="0"/>
                  </a:lnTo>
                  <a:lnTo>
                    <a:pt x="377" y="1"/>
                  </a:lnTo>
                  <a:lnTo>
                    <a:pt x="377" y="1"/>
                  </a:lnTo>
                  <a:lnTo>
                    <a:pt x="377" y="2"/>
                  </a:lnTo>
                  <a:lnTo>
                    <a:pt x="377" y="2"/>
                  </a:lnTo>
                  <a:lnTo>
                    <a:pt x="377" y="3"/>
                  </a:lnTo>
                  <a:lnTo>
                    <a:pt x="376" y="3"/>
                  </a:lnTo>
                  <a:lnTo>
                    <a:pt x="375" y="4"/>
                  </a:lnTo>
                  <a:lnTo>
                    <a:pt x="375" y="4"/>
                  </a:lnTo>
                  <a:close/>
                  <a:moveTo>
                    <a:pt x="333" y="4"/>
                  </a:moveTo>
                  <a:lnTo>
                    <a:pt x="309" y="4"/>
                  </a:lnTo>
                  <a:lnTo>
                    <a:pt x="307" y="3"/>
                  </a:lnTo>
                  <a:lnTo>
                    <a:pt x="307" y="3"/>
                  </a:lnTo>
                  <a:lnTo>
                    <a:pt x="306" y="2"/>
                  </a:lnTo>
                  <a:lnTo>
                    <a:pt x="306" y="2"/>
                  </a:lnTo>
                  <a:lnTo>
                    <a:pt x="306" y="1"/>
                  </a:lnTo>
                  <a:lnTo>
                    <a:pt x="307" y="1"/>
                  </a:lnTo>
                  <a:lnTo>
                    <a:pt x="307" y="0"/>
                  </a:lnTo>
                  <a:lnTo>
                    <a:pt x="309" y="0"/>
                  </a:lnTo>
                  <a:lnTo>
                    <a:pt x="333" y="0"/>
                  </a:lnTo>
                  <a:lnTo>
                    <a:pt x="333" y="0"/>
                  </a:lnTo>
                  <a:lnTo>
                    <a:pt x="334" y="1"/>
                  </a:lnTo>
                  <a:lnTo>
                    <a:pt x="334" y="1"/>
                  </a:lnTo>
                  <a:lnTo>
                    <a:pt x="335" y="2"/>
                  </a:lnTo>
                  <a:lnTo>
                    <a:pt x="334" y="2"/>
                  </a:lnTo>
                  <a:lnTo>
                    <a:pt x="334" y="3"/>
                  </a:lnTo>
                  <a:lnTo>
                    <a:pt x="333" y="3"/>
                  </a:lnTo>
                  <a:lnTo>
                    <a:pt x="333" y="4"/>
                  </a:lnTo>
                  <a:lnTo>
                    <a:pt x="333" y="4"/>
                  </a:lnTo>
                  <a:close/>
                  <a:moveTo>
                    <a:pt x="291" y="4"/>
                  </a:moveTo>
                  <a:lnTo>
                    <a:pt x="267" y="4"/>
                  </a:lnTo>
                  <a:lnTo>
                    <a:pt x="266" y="3"/>
                  </a:lnTo>
                  <a:lnTo>
                    <a:pt x="264" y="3"/>
                  </a:lnTo>
                  <a:lnTo>
                    <a:pt x="264" y="2"/>
                  </a:lnTo>
                  <a:lnTo>
                    <a:pt x="264" y="2"/>
                  </a:lnTo>
                  <a:lnTo>
                    <a:pt x="264" y="1"/>
                  </a:lnTo>
                  <a:lnTo>
                    <a:pt x="264" y="1"/>
                  </a:lnTo>
                  <a:lnTo>
                    <a:pt x="266" y="0"/>
                  </a:lnTo>
                  <a:lnTo>
                    <a:pt x="267" y="0"/>
                  </a:lnTo>
                  <a:lnTo>
                    <a:pt x="291" y="0"/>
                  </a:lnTo>
                  <a:lnTo>
                    <a:pt x="291" y="0"/>
                  </a:lnTo>
                  <a:lnTo>
                    <a:pt x="292" y="1"/>
                  </a:lnTo>
                  <a:lnTo>
                    <a:pt x="292" y="1"/>
                  </a:lnTo>
                  <a:lnTo>
                    <a:pt x="292" y="2"/>
                  </a:lnTo>
                  <a:lnTo>
                    <a:pt x="292" y="2"/>
                  </a:lnTo>
                  <a:lnTo>
                    <a:pt x="292" y="3"/>
                  </a:lnTo>
                  <a:lnTo>
                    <a:pt x="291" y="3"/>
                  </a:lnTo>
                  <a:lnTo>
                    <a:pt x="291" y="4"/>
                  </a:lnTo>
                  <a:lnTo>
                    <a:pt x="291" y="4"/>
                  </a:lnTo>
                  <a:close/>
                  <a:moveTo>
                    <a:pt x="248" y="4"/>
                  </a:moveTo>
                  <a:lnTo>
                    <a:pt x="224" y="4"/>
                  </a:lnTo>
                  <a:lnTo>
                    <a:pt x="222" y="3"/>
                  </a:lnTo>
                  <a:lnTo>
                    <a:pt x="222" y="3"/>
                  </a:lnTo>
                  <a:lnTo>
                    <a:pt x="222" y="2"/>
                  </a:lnTo>
                  <a:lnTo>
                    <a:pt x="222" y="1"/>
                  </a:lnTo>
                  <a:lnTo>
                    <a:pt x="222" y="0"/>
                  </a:lnTo>
                  <a:lnTo>
                    <a:pt x="224" y="0"/>
                  </a:lnTo>
                  <a:lnTo>
                    <a:pt x="248" y="0"/>
                  </a:lnTo>
                  <a:lnTo>
                    <a:pt x="249" y="0"/>
                  </a:lnTo>
                  <a:lnTo>
                    <a:pt x="249" y="1"/>
                  </a:lnTo>
                  <a:lnTo>
                    <a:pt x="250" y="1"/>
                  </a:lnTo>
                  <a:lnTo>
                    <a:pt x="250" y="2"/>
                  </a:lnTo>
                  <a:lnTo>
                    <a:pt x="250" y="2"/>
                  </a:lnTo>
                  <a:lnTo>
                    <a:pt x="249" y="3"/>
                  </a:lnTo>
                  <a:lnTo>
                    <a:pt x="249" y="3"/>
                  </a:lnTo>
                  <a:lnTo>
                    <a:pt x="248" y="4"/>
                  </a:lnTo>
                  <a:lnTo>
                    <a:pt x="248" y="4"/>
                  </a:lnTo>
                  <a:close/>
                  <a:moveTo>
                    <a:pt x="206" y="4"/>
                  </a:moveTo>
                  <a:lnTo>
                    <a:pt x="182" y="4"/>
                  </a:lnTo>
                  <a:lnTo>
                    <a:pt x="180" y="3"/>
                  </a:lnTo>
                  <a:lnTo>
                    <a:pt x="179" y="3"/>
                  </a:lnTo>
                  <a:lnTo>
                    <a:pt x="179" y="2"/>
                  </a:lnTo>
                  <a:lnTo>
                    <a:pt x="179" y="2"/>
                  </a:lnTo>
                  <a:lnTo>
                    <a:pt x="179" y="1"/>
                  </a:lnTo>
                  <a:lnTo>
                    <a:pt x="179" y="1"/>
                  </a:lnTo>
                  <a:lnTo>
                    <a:pt x="180" y="0"/>
                  </a:lnTo>
                  <a:lnTo>
                    <a:pt x="182" y="0"/>
                  </a:lnTo>
                  <a:lnTo>
                    <a:pt x="206" y="0"/>
                  </a:lnTo>
                  <a:lnTo>
                    <a:pt x="206" y="0"/>
                  </a:lnTo>
                  <a:lnTo>
                    <a:pt x="207" y="1"/>
                  </a:lnTo>
                  <a:lnTo>
                    <a:pt x="207" y="1"/>
                  </a:lnTo>
                  <a:lnTo>
                    <a:pt x="207" y="2"/>
                  </a:lnTo>
                  <a:lnTo>
                    <a:pt x="207" y="2"/>
                  </a:lnTo>
                  <a:lnTo>
                    <a:pt x="207" y="3"/>
                  </a:lnTo>
                  <a:lnTo>
                    <a:pt x="206" y="3"/>
                  </a:lnTo>
                  <a:lnTo>
                    <a:pt x="206" y="4"/>
                  </a:lnTo>
                  <a:lnTo>
                    <a:pt x="206" y="4"/>
                  </a:lnTo>
                  <a:close/>
                  <a:moveTo>
                    <a:pt x="163" y="4"/>
                  </a:moveTo>
                  <a:lnTo>
                    <a:pt x="139" y="4"/>
                  </a:lnTo>
                  <a:lnTo>
                    <a:pt x="139" y="3"/>
                  </a:lnTo>
                  <a:lnTo>
                    <a:pt x="137" y="3"/>
                  </a:lnTo>
                  <a:lnTo>
                    <a:pt x="137" y="2"/>
                  </a:lnTo>
                  <a:lnTo>
                    <a:pt x="137" y="2"/>
                  </a:lnTo>
                  <a:lnTo>
                    <a:pt x="137" y="1"/>
                  </a:lnTo>
                  <a:lnTo>
                    <a:pt x="137" y="1"/>
                  </a:lnTo>
                  <a:lnTo>
                    <a:pt x="139" y="0"/>
                  </a:lnTo>
                  <a:lnTo>
                    <a:pt x="139" y="0"/>
                  </a:lnTo>
                  <a:lnTo>
                    <a:pt x="163" y="0"/>
                  </a:lnTo>
                  <a:lnTo>
                    <a:pt x="164" y="0"/>
                  </a:lnTo>
                  <a:lnTo>
                    <a:pt x="164" y="1"/>
                  </a:lnTo>
                  <a:lnTo>
                    <a:pt x="165" y="1"/>
                  </a:lnTo>
                  <a:lnTo>
                    <a:pt x="165" y="2"/>
                  </a:lnTo>
                  <a:lnTo>
                    <a:pt x="165" y="2"/>
                  </a:lnTo>
                  <a:lnTo>
                    <a:pt x="164" y="3"/>
                  </a:lnTo>
                  <a:lnTo>
                    <a:pt x="164" y="3"/>
                  </a:lnTo>
                  <a:lnTo>
                    <a:pt x="163" y="4"/>
                  </a:lnTo>
                  <a:lnTo>
                    <a:pt x="163" y="4"/>
                  </a:lnTo>
                  <a:close/>
                  <a:moveTo>
                    <a:pt x="121" y="4"/>
                  </a:moveTo>
                  <a:lnTo>
                    <a:pt x="97" y="4"/>
                  </a:lnTo>
                  <a:lnTo>
                    <a:pt x="95" y="3"/>
                  </a:lnTo>
                  <a:lnTo>
                    <a:pt x="95" y="3"/>
                  </a:lnTo>
                  <a:lnTo>
                    <a:pt x="94" y="2"/>
                  </a:lnTo>
                  <a:lnTo>
                    <a:pt x="94" y="2"/>
                  </a:lnTo>
                  <a:lnTo>
                    <a:pt x="94" y="1"/>
                  </a:lnTo>
                  <a:lnTo>
                    <a:pt x="95" y="1"/>
                  </a:lnTo>
                  <a:lnTo>
                    <a:pt x="95" y="0"/>
                  </a:lnTo>
                  <a:lnTo>
                    <a:pt x="97" y="0"/>
                  </a:lnTo>
                  <a:lnTo>
                    <a:pt x="121" y="0"/>
                  </a:lnTo>
                  <a:lnTo>
                    <a:pt x="121" y="0"/>
                  </a:lnTo>
                  <a:lnTo>
                    <a:pt x="122" y="1"/>
                  </a:lnTo>
                  <a:lnTo>
                    <a:pt x="122" y="1"/>
                  </a:lnTo>
                  <a:lnTo>
                    <a:pt x="123" y="2"/>
                  </a:lnTo>
                  <a:lnTo>
                    <a:pt x="122" y="2"/>
                  </a:lnTo>
                  <a:lnTo>
                    <a:pt x="122" y="3"/>
                  </a:lnTo>
                  <a:lnTo>
                    <a:pt x="121" y="3"/>
                  </a:lnTo>
                  <a:lnTo>
                    <a:pt x="121" y="4"/>
                  </a:lnTo>
                  <a:lnTo>
                    <a:pt x="121" y="4"/>
                  </a:lnTo>
                  <a:close/>
                  <a:moveTo>
                    <a:pt x="79" y="4"/>
                  </a:moveTo>
                  <a:lnTo>
                    <a:pt x="55" y="4"/>
                  </a:lnTo>
                  <a:lnTo>
                    <a:pt x="54" y="3"/>
                  </a:lnTo>
                  <a:lnTo>
                    <a:pt x="52" y="3"/>
                  </a:lnTo>
                  <a:lnTo>
                    <a:pt x="52" y="2"/>
                  </a:lnTo>
                  <a:lnTo>
                    <a:pt x="52" y="2"/>
                  </a:lnTo>
                  <a:lnTo>
                    <a:pt x="52" y="1"/>
                  </a:lnTo>
                  <a:lnTo>
                    <a:pt x="52" y="1"/>
                  </a:lnTo>
                  <a:lnTo>
                    <a:pt x="54" y="0"/>
                  </a:lnTo>
                  <a:lnTo>
                    <a:pt x="55" y="0"/>
                  </a:lnTo>
                  <a:lnTo>
                    <a:pt x="79" y="0"/>
                  </a:lnTo>
                  <a:lnTo>
                    <a:pt x="79" y="0"/>
                  </a:lnTo>
                  <a:lnTo>
                    <a:pt x="80" y="1"/>
                  </a:lnTo>
                  <a:lnTo>
                    <a:pt x="80" y="1"/>
                  </a:lnTo>
                  <a:lnTo>
                    <a:pt x="80" y="2"/>
                  </a:lnTo>
                  <a:lnTo>
                    <a:pt x="80" y="2"/>
                  </a:lnTo>
                  <a:lnTo>
                    <a:pt x="80" y="3"/>
                  </a:lnTo>
                  <a:lnTo>
                    <a:pt x="79" y="3"/>
                  </a:lnTo>
                  <a:lnTo>
                    <a:pt x="79" y="4"/>
                  </a:lnTo>
                  <a:lnTo>
                    <a:pt x="79" y="4"/>
                  </a:lnTo>
                  <a:close/>
                  <a:moveTo>
                    <a:pt x="36" y="4"/>
                  </a:moveTo>
                  <a:lnTo>
                    <a:pt x="12" y="4"/>
                  </a:lnTo>
                  <a:lnTo>
                    <a:pt x="10" y="3"/>
                  </a:lnTo>
                  <a:lnTo>
                    <a:pt x="10" y="3"/>
                  </a:lnTo>
                  <a:lnTo>
                    <a:pt x="9" y="2"/>
                  </a:lnTo>
                  <a:lnTo>
                    <a:pt x="9" y="2"/>
                  </a:lnTo>
                  <a:lnTo>
                    <a:pt x="9" y="1"/>
                  </a:lnTo>
                  <a:lnTo>
                    <a:pt x="10" y="1"/>
                  </a:lnTo>
                  <a:lnTo>
                    <a:pt x="10" y="0"/>
                  </a:lnTo>
                  <a:lnTo>
                    <a:pt x="12" y="0"/>
                  </a:lnTo>
                  <a:lnTo>
                    <a:pt x="36" y="0"/>
                  </a:lnTo>
                  <a:lnTo>
                    <a:pt x="37" y="0"/>
                  </a:lnTo>
                  <a:lnTo>
                    <a:pt x="37" y="1"/>
                  </a:lnTo>
                  <a:lnTo>
                    <a:pt x="38" y="2"/>
                  </a:lnTo>
                  <a:lnTo>
                    <a:pt x="37" y="3"/>
                  </a:lnTo>
                  <a:lnTo>
                    <a:pt x="37" y="3"/>
                  </a:lnTo>
                  <a:lnTo>
                    <a:pt x="36" y="4"/>
                  </a:lnTo>
                  <a:lnTo>
                    <a:pt x="36" y="4"/>
                  </a:lnTo>
                  <a:close/>
                </a:path>
              </a:pathLst>
            </a:custGeom>
            <a:solidFill>
              <a:srgbClr val="000000"/>
            </a:solidFill>
            <a:ln w="25400">
              <a:solidFill>
                <a:srgbClr val="000000"/>
              </a:solidFill>
              <a:prstDash val="solid"/>
              <a:round/>
              <a:headEnd/>
              <a:tailEnd/>
            </a:ln>
          </p:spPr>
          <p:txBody>
            <a:bodyPr/>
            <a:lstStyle/>
            <a:p>
              <a:endParaRPr lang="en-US"/>
            </a:p>
          </p:txBody>
        </p:sp>
        <p:sp>
          <p:nvSpPr>
            <p:cNvPr id="309606" name="Rectangle 358">
              <a:extLst>
                <a:ext uri="{FF2B5EF4-FFF2-40B4-BE49-F238E27FC236}">
                  <a16:creationId xmlns:a16="http://schemas.microsoft.com/office/drawing/2014/main" id="{B8DDD373-9834-DA40-A159-3982A9C2A49F}"/>
                </a:ext>
              </a:extLst>
            </p:cNvPr>
            <p:cNvSpPr>
              <a:spLocks noChangeArrowheads="1"/>
            </p:cNvSpPr>
            <p:nvPr/>
          </p:nvSpPr>
          <p:spPr bwMode="auto">
            <a:xfrm>
              <a:off x="4724" y="1241"/>
              <a:ext cx="261" cy="150"/>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07" name="Rectangle 359">
              <a:extLst>
                <a:ext uri="{FF2B5EF4-FFF2-40B4-BE49-F238E27FC236}">
                  <a16:creationId xmlns:a16="http://schemas.microsoft.com/office/drawing/2014/main" id="{8072D8F6-1A34-3947-9C24-6A91B262313C}"/>
                </a:ext>
              </a:extLst>
            </p:cNvPr>
            <p:cNvSpPr>
              <a:spLocks noChangeArrowheads="1"/>
            </p:cNvSpPr>
            <p:nvPr/>
          </p:nvSpPr>
          <p:spPr bwMode="auto">
            <a:xfrm>
              <a:off x="4724" y="1206"/>
              <a:ext cx="261" cy="185"/>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08" name="Rectangle 360">
              <a:extLst>
                <a:ext uri="{FF2B5EF4-FFF2-40B4-BE49-F238E27FC236}">
                  <a16:creationId xmlns:a16="http://schemas.microsoft.com/office/drawing/2014/main" id="{81C782F6-AA28-F74D-A591-B9A36C754B6E}"/>
                </a:ext>
              </a:extLst>
            </p:cNvPr>
            <p:cNvSpPr>
              <a:spLocks noChangeArrowheads="1"/>
            </p:cNvSpPr>
            <p:nvPr/>
          </p:nvSpPr>
          <p:spPr bwMode="auto">
            <a:xfrm>
              <a:off x="4755" y="1233"/>
              <a:ext cx="208"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S :</a:t>
              </a:r>
            </a:p>
            <a:p>
              <a:pPr algn="ctr"/>
              <a:r>
                <a:rPr lang="en-US" altLang="en-US" sz="800" b="1">
                  <a:solidFill>
                    <a:srgbClr val="000000"/>
                  </a:solidFill>
                  <a:latin typeface="Arial" panose="020B0604020202020204" pitchFamily="34" charset="0"/>
                </a:rPr>
                <a:t>Sensor</a:t>
              </a:r>
              <a:endParaRPr lang="en-US" altLang="en-US" sz="1800" b="1">
                <a:solidFill>
                  <a:schemeClr val="tx2"/>
                </a:solidFill>
                <a:latin typeface="Tahoma" panose="020B0604030504040204" pitchFamily="34" charset="0"/>
              </a:endParaRPr>
            </a:p>
          </p:txBody>
        </p:sp>
        <p:sp>
          <p:nvSpPr>
            <p:cNvPr id="309609" name="Line 361">
              <a:extLst>
                <a:ext uri="{FF2B5EF4-FFF2-40B4-BE49-F238E27FC236}">
                  <a16:creationId xmlns:a16="http://schemas.microsoft.com/office/drawing/2014/main" id="{95B93B1B-93DA-904A-AAC0-A44864BC0DD1}"/>
                </a:ext>
              </a:extLst>
            </p:cNvPr>
            <p:cNvSpPr>
              <a:spLocks noChangeShapeType="1"/>
            </p:cNvSpPr>
            <p:nvPr/>
          </p:nvSpPr>
          <p:spPr bwMode="auto">
            <a:xfrm flipH="1">
              <a:off x="4601" y="1316"/>
              <a:ext cx="123"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610" name="Rectangle 362">
              <a:extLst>
                <a:ext uri="{FF2B5EF4-FFF2-40B4-BE49-F238E27FC236}">
                  <a16:creationId xmlns:a16="http://schemas.microsoft.com/office/drawing/2014/main" id="{BC2DFA23-817B-AC43-8CBA-7B0E5D19F793}"/>
                </a:ext>
              </a:extLst>
            </p:cNvPr>
            <p:cNvSpPr>
              <a:spLocks noChangeArrowheads="1"/>
            </p:cNvSpPr>
            <p:nvPr/>
          </p:nvSpPr>
          <p:spPr bwMode="auto">
            <a:xfrm>
              <a:off x="4716" y="1972"/>
              <a:ext cx="319" cy="151"/>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11" name="Rectangle 363">
              <a:extLst>
                <a:ext uri="{FF2B5EF4-FFF2-40B4-BE49-F238E27FC236}">
                  <a16:creationId xmlns:a16="http://schemas.microsoft.com/office/drawing/2014/main" id="{21753084-CCE3-A744-9C4A-C99C043804DC}"/>
                </a:ext>
              </a:extLst>
            </p:cNvPr>
            <p:cNvSpPr>
              <a:spLocks noChangeArrowheads="1"/>
            </p:cNvSpPr>
            <p:nvPr/>
          </p:nvSpPr>
          <p:spPr bwMode="auto">
            <a:xfrm>
              <a:off x="4834" y="1988"/>
              <a:ext cx="10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IC :</a:t>
              </a:r>
              <a:endParaRPr lang="en-US" altLang="en-US" sz="1800" b="1">
                <a:solidFill>
                  <a:schemeClr val="tx2"/>
                </a:solidFill>
                <a:latin typeface="Tahoma" panose="020B0604030504040204" pitchFamily="34" charset="0"/>
              </a:endParaRPr>
            </a:p>
          </p:txBody>
        </p:sp>
        <p:sp>
          <p:nvSpPr>
            <p:cNvPr id="309612" name="Rectangle 364">
              <a:extLst>
                <a:ext uri="{FF2B5EF4-FFF2-40B4-BE49-F238E27FC236}">
                  <a16:creationId xmlns:a16="http://schemas.microsoft.com/office/drawing/2014/main" id="{B9D94975-2842-464E-8510-E25DF37CE882}"/>
                </a:ext>
              </a:extLst>
            </p:cNvPr>
            <p:cNvSpPr>
              <a:spLocks noChangeArrowheads="1"/>
            </p:cNvSpPr>
            <p:nvPr/>
          </p:nvSpPr>
          <p:spPr bwMode="auto">
            <a:xfrm>
              <a:off x="4709" y="2046"/>
              <a:ext cx="368"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InstrControl</a:t>
              </a:r>
              <a:endParaRPr lang="en-US" altLang="en-US" sz="1800" b="1">
                <a:solidFill>
                  <a:schemeClr val="tx2"/>
                </a:solidFill>
                <a:latin typeface="Tahoma" panose="020B0604030504040204" pitchFamily="34" charset="0"/>
              </a:endParaRPr>
            </a:p>
          </p:txBody>
        </p:sp>
        <p:sp>
          <p:nvSpPr>
            <p:cNvPr id="309613" name="Line 365">
              <a:extLst>
                <a:ext uri="{FF2B5EF4-FFF2-40B4-BE49-F238E27FC236}">
                  <a16:creationId xmlns:a16="http://schemas.microsoft.com/office/drawing/2014/main" id="{1727A3B8-FD1F-8146-9707-93928F911872}"/>
                </a:ext>
              </a:extLst>
            </p:cNvPr>
            <p:cNvSpPr>
              <a:spLocks noChangeShapeType="1"/>
            </p:cNvSpPr>
            <p:nvPr/>
          </p:nvSpPr>
          <p:spPr bwMode="auto">
            <a:xfrm flipV="1">
              <a:off x="4891" y="1391"/>
              <a:ext cx="0" cy="58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614" name="Freeform 366">
              <a:extLst>
                <a:ext uri="{FF2B5EF4-FFF2-40B4-BE49-F238E27FC236}">
                  <a16:creationId xmlns:a16="http://schemas.microsoft.com/office/drawing/2014/main" id="{A7126C1A-6C04-1B4D-BCDF-62C8D832D727}"/>
                </a:ext>
              </a:extLst>
            </p:cNvPr>
            <p:cNvSpPr>
              <a:spLocks noEditPoints="1"/>
            </p:cNvSpPr>
            <p:nvPr/>
          </p:nvSpPr>
          <p:spPr bwMode="auto">
            <a:xfrm>
              <a:off x="5024" y="1852"/>
              <a:ext cx="260" cy="1"/>
            </a:xfrm>
            <a:custGeom>
              <a:avLst/>
              <a:gdLst>
                <a:gd name="T0" fmla="*/ 1 w 1057"/>
                <a:gd name="T1" fmla="*/ 0 h 4"/>
                <a:gd name="T2" fmla="*/ 42 w 1057"/>
                <a:gd name="T3" fmla="*/ 2 h 4"/>
                <a:gd name="T4" fmla="*/ 111 w 1057"/>
                <a:gd name="T5" fmla="*/ 4 h 4"/>
                <a:gd name="T6" fmla="*/ 155 w 1057"/>
                <a:gd name="T7" fmla="*/ 2 h 4"/>
                <a:gd name="T8" fmla="*/ 196 w 1057"/>
                <a:gd name="T9" fmla="*/ 0 h 4"/>
                <a:gd name="T10" fmla="*/ 170 w 1057"/>
                <a:gd name="T11" fmla="*/ 0 h 4"/>
                <a:gd name="T12" fmla="*/ 212 w 1057"/>
                <a:gd name="T13" fmla="*/ 2 h 4"/>
                <a:gd name="T14" fmla="*/ 255 w 1057"/>
                <a:gd name="T15" fmla="*/ 3 h 4"/>
                <a:gd name="T16" fmla="*/ 324 w 1057"/>
                <a:gd name="T17" fmla="*/ 3 h 4"/>
                <a:gd name="T18" fmla="*/ 367 w 1057"/>
                <a:gd name="T19" fmla="*/ 1 h 4"/>
                <a:gd name="T20" fmla="*/ 341 w 1057"/>
                <a:gd name="T21" fmla="*/ 0 h 4"/>
                <a:gd name="T22" fmla="*/ 381 w 1057"/>
                <a:gd name="T23" fmla="*/ 1 h 4"/>
                <a:gd name="T24" fmla="*/ 425 w 1057"/>
                <a:gd name="T25" fmla="*/ 3 h 4"/>
                <a:gd name="T26" fmla="*/ 494 w 1057"/>
                <a:gd name="T27" fmla="*/ 3 h 4"/>
                <a:gd name="T28" fmla="*/ 536 w 1057"/>
                <a:gd name="T29" fmla="*/ 1 h 4"/>
                <a:gd name="T30" fmla="*/ 510 w 1057"/>
                <a:gd name="T31" fmla="*/ 0 h 4"/>
                <a:gd name="T32" fmla="*/ 551 w 1057"/>
                <a:gd name="T33" fmla="*/ 1 h 4"/>
                <a:gd name="T34" fmla="*/ 594 w 1057"/>
                <a:gd name="T35" fmla="*/ 3 h 4"/>
                <a:gd name="T36" fmla="*/ 664 w 1057"/>
                <a:gd name="T37" fmla="*/ 3 h 4"/>
                <a:gd name="T38" fmla="*/ 706 w 1057"/>
                <a:gd name="T39" fmla="*/ 1 h 4"/>
                <a:gd name="T40" fmla="*/ 747 w 1057"/>
                <a:gd name="T41" fmla="*/ 0 h 4"/>
                <a:gd name="T42" fmla="*/ 722 w 1057"/>
                <a:gd name="T43" fmla="*/ 0 h 4"/>
                <a:gd name="T44" fmla="*/ 763 w 1057"/>
                <a:gd name="T45" fmla="*/ 2 h 4"/>
                <a:gd name="T46" fmla="*/ 832 w 1057"/>
                <a:gd name="T47" fmla="*/ 4 h 4"/>
                <a:gd name="T48" fmla="*/ 876 w 1057"/>
                <a:gd name="T49" fmla="*/ 2 h 4"/>
                <a:gd name="T50" fmla="*/ 917 w 1057"/>
                <a:gd name="T51" fmla="*/ 0 h 4"/>
                <a:gd name="T52" fmla="*/ 891 w 1057"/>
                <a:gd name="T53" fmla="*/ 0 h 4"/>
                <a:gd name="T54" fmla="*/ 933 w 1057"/>
                <a:gd name="T55" fmla="*/ 2 h 4"/>
                <a:gd name="T56" fmla="*/ 1002 w 1057"/>
                <a:gd name="T57" fmla="*/ 4 h 4"/>
                <a:gd name="T58" fmla="*/ 1046 w 1057"/>
                <a:gd name="T59" fmla="*/ 2 h 4"/>
                <a:gd name="T60" fmla="*/ 1030 w 1057"/>
                <a:gd name="T61" fmla="*/ 4 h 4"/>
                <a:gd name="T62" fmla="*/ 1056 w 1057"/>
                <a:gd name="T63" fmla="*/ 3 h 4"/>
                <a:gd name="T64" fmla="*/ 1014 w 1057"/>
                <a:gd name="T65" fmla="*/ 2 h 4"/>
                <a:gd name="T66" fmla="*/ 971 w 1057"/>
                <a:gd name="T67" fmla="*/ 0 h 4"/>
                <a:gd name="T68" fmla="*/ 902 w 1057"/>
                <a:gd name="T69" fmla="*/ 1 h 4"/>
                <a:gd name="T70" fmla="*/ 859 w 1057"/>
                <a:gd name="T71" fmla="*/ 3 h 4"/>
                <a:gd name="T72" fmla="*/ 884 w 1057"/>
                <a:gd name="T73" fmla="*/ 4 h 4"/>
                <a:gd name="T74" fmla="*/ 844 w 1057"/>
                <a:gd name="T75" fmla="*/ 2 h 4"/>
                <a:gd name="T76" fmla="*/ 801 w 1057"/>
                <a:gd name="T77" fmla="*/ 0 h 4"/>
                <a:gd name="T78" fmla="*/ 733 w 1057"/>
                <a:gd name="T79" fmla="*/ 0 h 4"/>
                <a:gd name="T80" fmla="*/ 689 w 1057"/>
                <a:gd name="T81" fmla="*/ 2 h 4"/>
                <a:gd name="T82" fmla="*/ 648 w 1057"/>
                <a:gd name="T83" fmla="*/ 4 h 4"/>
                <a:gd name="T84" fmla="*/ 674 w 1057"/>
                <a:gd name="T85" fmla="*/ 3 h 4"/>
                <a:gd name="T86" fmla="*/ 632 w 1057"/>
                <a:gd name="T87" fmla="*/ 1 h 4"/>
                <a:gd name="T88" fmla="*/ 564 w 1057"/>
                <a:gd name="T89" fmla="*/ 0 h 4"/>
                <a:gd name="T90" fmla="*/ 519 w 1057"/>
                <a:gd name="T91" fmla="*/ 2 h 4"/>
                <a:gd name="T92" fmla="*/ 477 w 1057"/>
                <a:gd name="T93" fmla="*/ 3 h 4"/>
                <a:gd name="T94" fmla="*/ 504 w 1057"/>
                <a:gd name="T95" fmla="*/ 4 h 4"/>
                <a:gd name="T96" fmla="*/ 463 w 1057"/>
                <a:gd name="T97" fmla="*/ 2 h 4"/>
                <a:gd name="T98" fmla="*/ 419 w 1057"/>
                <a:gd name="T99" fmla="*/ 0 h 4"/>
                <a:gd name="T100" fmla="*/ 350 w 1057"/>
                <a:gd name="T101" fmla="*/ 1 h 4"/>
                <a:gd name="T102" fmla="*/ 308 w 1057"/>
                <a:gd name="T103" fmla="*/ 3 h 4"/>
                <a:gd name="T104" fmla="*/ 334 w 1057"/>
                <a:gd name="T105" fmla="*/ 4 h 4"/>
                <a:gd name="T106" fmla="*/ 293 w 1057"/>
                <a:gd name="T107" fmla="*/ 2 h 4"/>
                <a:gd name="T108" fmla="*/ 250 w 1057"/>
                <a:gd name="T109" fmla="*/ 0 h 4"/>
                <a:gd name="T110" fmla="*/ 181 w 1057"/>
                <a:gd name="T111" fmla="*/ 1 h 4"/>
                <a:gd name="T112" fmla="*/ 138 w 1057"/>
                <a:gd name="T113" fmla="*/ 3 h 4"/>
                <a:gd name="T114" fmla="*/ 163 w 1057"/>
                <a:gd name="T115" fmla="*/ 4 h 4"/>
                <a:gd name="T116" fmla="*/ 123 w 1057"/>
                <a:gd name="T117" fmla="*/ 2 h 4"/>
                <a:gd name="T118" fmla="*/ 80 w 1057"/>
                <a:gd name="T119" fmla="*/ 0 h 4"/>
                <a:gd name="T120" fmla="*/ 12 w 1057"/>
                <a:gd name="T1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7" h="4">
                  <a:moveTo>
                    <a:pt x="1" y="0"/>
                  </a:moveTo>
                  <a:lnTo>
                    <a:pt x="26" y="0"/>
                  </a:lnTo>
                  <a:lnTo>
                    <a:pt x="27" y="0"/>
                  </a:lnTo>
                  <a:lnTo>
                    <a:pt x="27" y="1"/>
                  </a:lnTo>
                  <a:lnTo>
                    <a:pt x="28" y="2"/>
                  </a:lnTo>
                  <a:lnTo>
                    <a:pt x="27" y="3"/>
                  </a:lnTo>
                  <a:lnTo>
                    <a:pt x="27" y="3"/>
                  </a:lnTo>
                  <a:lnTo>
                    <a:pt x="26" y="4"/>
                  </a:lnTo>
                  <a:lnTo>
                    <a:pt x="1" y="4"/>
                  </a:lnTo>
                  <a:lnTo>
                    <a:pt x="1" y="3"/>
                  </a:lnTo>
                  <a:lnTo>
                    <a:pt x="0" y="3"/>
                  </a:lnTo>
                  <a:lnTo>
                    <a:pt x="0" y="2"/>
                  </a:lnTo>
                  <a:lnTo>
                    <a:pt x="0" y="2"/>
                  </a:lnTo>
                  <a:lnTo>
                    <a:pt x="0" y="1"/>
                  </a:lnTo>
                  <a:lnTo>
                    <a:pt x="0" y="1"/>
                  </a:lnTo>
                  <a:lnTo>
                    <a:pt x="1" y="0"/>
                  </a:lnTo>
                  <a:lnTo>
                    <a:pt x="1" y="0"/>
                  </a:lnTo>
                  <a:lnTo>
                    <a:pt x="1" y="0"/>
                  </a:lnTo>
                  <a:close/>
                  <a:moveTo>
                    <a:pt x="44" y="0"/>
                  </a:moveTo>
                  <a:lnTo>
                    <a:pt x="69" y="0"/>
                  </a:lnTo>
                  <a:lnTo>
                    <a:pt x="69" y="0"/>
                  </a:lnTo>
                  <a:lnTo>
                    <a:pt x="70" y="1"/>
                  </a:lnTo>
                  <a:lnTo>
                    <a:pt x="70" y="1"/>
                  </a:lnTo>
                  <a:lnTo>
                    <a:pt x="70" y="2"/>
                  </a:lnTo>
                  <a:lnTo>
                    <a:pt x="70" y="2"/>
                  </a:lnTo>
                  <a:lnTo>
                    <a:pt x="70" y="3"/>
                  </a:lnTo>
                  <a:lnTo>
                    <a:pt x="69" y="3"/>
                  </a:lnTo>
                  <a:lnTo>
                    <a:pt x="69" y="4"/>
                  </a:lnTo>
                  <a:lnTo>
                    <a:pt x="44" y="4"/>
                  </a:lnTo>
                  <a:lnTo>
                    <a:pt x="43" y="3"/>
                  </a:lnTo>
                  <a:lnTo>
                    <a:pt x="43" y="3"/>
                  </a:lnTo>
                  <a:lnTo>
                    <a:pt x="42" y="2"/>
                  </a:lnTo>
                  <a:lnTo>
                    <a:pt x="42" y="2"/>
                  </a:lnTo>
                  <a:lnTo>
                    <a:pt x="42" y="1"/>
                  </a:lnTo>
                  <a:lnTo>
                    <a:pt x="43" y="1"/>
                  </a:lnTo>
                  <a:lnTo>
                    <a:pt x="43" y="0"/>
                  </a:lnTo>
                  <a:lnTo>
                    <a:pt x="44" y="0"/>
                  </a:lnTo>
                  <a:lnTo>
                    <a:pt x="44" y="0"/>
                  </a:lnTo>
                  <a:close/>
                  <a:moveTo>
                    <a:pt x="86" y="0"/>
                  </a:moveTo>
                  <a:lnTo>
                    <a:pt x="111" y="0"/>
                  </a:lnTo>
                  <a:lnTo>
                    <a:pt x="112" y="0"/>
                  </a:lnTo>
                  <a:lnTo>
                    <a:pt x="112" y="1"/>
                  </a:lnTo>
                  <a:lnTo>
                    <a:pt x="113" y="1"/>
                  </a:lnTo>
                  <a:lnTo>
                    <a:pt x="113" y="2"/>
                  </a:lnTo>
                  <a:lnTo>
                    <a:pt x="113" y="2"/>
                  </a:lnTo>
                  <a:lnTo>
                    <a:pt x="112" y="3"/>
                  </a:lnTo>
                  <a:lnTo>
                    <a:pt x="112" y="3"/>
                  </a:lnTo>
                  <a:lnTo>
                    <a:pt x="111" y="4"/>
                  </a:lnTo>
                  <a:lnTo>
                    <a:pt x="86" y="4"/>
                  </a:lnTo>
                  <a:lnTo>
                    <a:pt x="85" y="3"/>
                  </a:lnTo>
                  <a:lnTo>
                    <a:pt x="85" y="3"/>
                  </a:lnTo>
                  <a:lnTo>
                    <a:pt x="85" y="2"/>
                  </a:lnTo>
                  <a:lnTo>
                    <a:pt x="85" y="2"/>
                  </a:lnTo>
                  <a:lnTo>
                    <a:pt x="85" y="1"/>
                  </a:lnTo>
                  <a:lnTo>
                    <a:pt x="85" y="1"/>
                  </a:lnTo>
                  <a:lnTo>
                    <a:pt x="85" y="0"/>
                  </a:lnTo>
                  <a:lnTo>
                    <a:pt x="86" y="0"/>
                  </a:lnTo>
                  <a:lnTo>
                    <a:pt x="86" y="0"/>
                  </a:lnTo>
                  <a:close/>
                  <a:moveTo>
                    <a:pt x="129" y="0"/>
                  </a:moveTo>
                  <a:lnTo>
                    <a:pt x="154" y="0"/>
                  </a:lnTo>
                  <a:lnTo>
                    <a:pt x="154" y="0"/>
                  </a:lnTo>
                  <a:lnTo>
                    <a:pt x="155" y="1"/>
                  </a:lnTo>
                  <a:lnTo>
                    <a:pt x="155" y="1"/>
                  </a:lnTo>
                  <a:lnTo>
                    <a:pt x="155" y="2"/>
                  </a:lnTo>
                  <a:lnTo>
                    <a:pt x="155" y="2"/>
                  </a:lnTo>
                  <a:lnTo>
                    <a:pt x="155" y="3"/>
                  </a:lnTo>
                  <a:lnTo>
                    <a:pt x="154" y="3"/>
                  </a:lnTo>
                  <a:lnTo>
                    <a:pt x="154" y="4"/>
                  </a:lnTo>
                  <a:lnTo>
                    <a:pt x="129" y="4"/>
                  </a:lnTo>
                  <a:lnTo>
                    <a:pt x="128" y="3"/>
                  </a:lnTo>
                  <a:lnTo>
                    <a:pt x="127" y="3"/>
                  </a:lnTo>
                  <a:lnTo>
                    <a:pt x="127" y="2"/>
                  </a:lnTo>
                  <a:lnTo>
                    <a:pt x="127" y="2"/>
                  </a:lnTo>
                  <a:lnTo>
                    <a:pt x="127" y="1"/>
                  </a:lnTo>
                  <a:lnTo>
                    <a:pt x="127" y="1"/>
                  </a:lnTo>
                  <a:lnTo>
                    <a:pt x="128" y="0"/>
                  </a:lnTo>
                  <a:lnTo>
                    <a:pt x="129" y="0"/>
                  </a:lnTo>
                  <a:lnTo>
                    <a:pt x="129" y="0"/>
                  </a:lnTo>
                  <a:close/>
                  <a:moveTo>
                    <a:pt x="171" y="0"/>
                  </a:moveTo>
                  <a:lnTo>
                    <a:pt x="196" y="0"/>
                  </a:lnTo>
                  <a:lnTo>
                    <a:pt x="196" y="0"/>
                  </a:lnTo>
                  <a:lnTo>
                    <a:pt x="197" y="1"/>
                  </a:lnTo>
                  <a:lnTo>
                    <a:pt x="197" y="1"/>
                  </a:lnTo>
                  <a:lnTo>
                    <a:pt x="198" y="2"/>
                  </a:lnTo>
                  <a:lnTo>
                    <a:pt x="197" y="2"/>
                  </a:lnTo>
                  <a:lnTo>
                    <a:pt x="197" y="3"/>
                  </a:lnTo>
                  <a:lnTo>
                    <a:pt x="196" y="3"/>
                  </a:lnTo>
                  <a:lnTo>
                    <a:pt x="196" y="4"/>
                  </a:lnTo>
                  <a:lnTo>
                    <a:pt x="171" y="4"/>
                  </a:lnTo>
                  <a:lnTo>
                    <a:pt x="170" y="3"/>
                  </a:lnTo>
                  <a:lnTo>
                    <a:pt x="170" y="3"/>
                  </a:lnTo>
                  <a:lnTo>
                    <a:pt x="169" y="2"/>
                  </a:lnTo>
                  <a:lnTo>
                    <a:pt x="169" y="2"/>
                  </a:lnTo>
                  <a:lnTo>
                    <a:pt x="169" y="1"/>
                  </a:lnTo>
                  <a:lnTo>
                    <a:pt x="170" y="1"/>
                  </a:lnTo>
                  <a:lnTo>
                    <a:pt x="170" y="0"/>
                  </a:lnTo>
                  <a:lnTo>
                    <a:pt x="171" y="0"/>
                  </a:lnTo>
                  <a:lnTo>
                    <a:pt x="171" y="0"/>
                  </a:lnTo>
                  <a:close/>
                  <a:moveTo>
                    <a:pt x="213" y="0"/>
                  </a:moveTo>
                  <a:lnTo>
                    <a:pt x="238" y="0"/>
                  </a:lnTo>
                  <a:lnTo>
                    <a:pt x="239" y="0"/>
                  </a:lnTo>
                  <a:lnTo>
                    <a:pt x="240" y="1"/>
                  </a:lnTo>
                  <a:lnTo>
                    <a:pt x="240" y="1"/>
                  </a:lnTo>
                  <a:lnTo>
                    <a:pt x="240" y="2"/>
                  </a:lnTo>
                  <a:lnTo>
                    <a:pt x="240" y="2"/>
                  </a:lnTo>
                  <a:lnTo>
                    <a:pt x="240" y="3"/>
                  </a:lnTo>
                  <a:lnTo>
                    <a:pt x="239" y="3"/>
                  </a:lnTo>
                  <a:lnTo>
                    <a:pt x="238" y="4"/>
                  </a:lnTo>
                  <a:lnTo>
                    <a:pt x="213" y="4"/>
                  </a:lnTo>
                  <a:lnTo>
                    <a:pt x="213" y="3"/>
                  </a:lnTo>
                  <a:lnTo>
                    <a:pt x="212" y="3"/>
                  </a:lnTo>
                  <a:lnTo>
                    <a:pt x="212" y="2"/>
                  </a:lnTo>
                  <a:lnTo>
                    <a:pt x="212" y="1"/>
                  </a:lnTo>
                  <a:lnTo>
                    <a:pt x="213" y="0"/>
                  </a:lnTo>
                  <a:lnTo>
                    <a:pt x="213" y="0"/>
                  </a:lnTo>
                  <a:lnTo>
                    <a:pt x="213" y="0"/>
                  </a:lnTo>
                  <a:close/>
                  <a:moveTo>
                    <a:pt x="256" y="0"/>
                  </a:moveTo>
                  <a:lnTo>
                    <a:pt x="281" y="0"/>
                  </a:lnTo>
                  <a:lnTo>
                    <a:pt x="281" y="0"/>
                  </a:lnTo>
                  <a:lnTo>
                    <a:pt x="282" y="1"/>
                  </a:lnTo>
                  <a:lnTo>
                    <a:pt x="282" y="1"/>
                  </a:lnTo>
                  <a:lnTo>
                    <a:pt x="282" y="2"/>
                  </a:lnTo>
                  <a:lnTo>
                    <a:pt x="282" y="2"/>
                  </a:lnTo>
                  <a:lnTo>
                    <a:pt x="282" y="3"/>
                  </a:lnTo>
                  <a:lnTo>
                    <a:pt x="281" y="3"/>
                  </a:lnTo>
                  <a:lnTo>
                    <a:pt x="281" y="4"/>
                  </a:lnTo>
                  <a:lnTo>
                    <a:pt x="256" y="4"/>
                  </a:lnTo>
                  <a:lnTo>
                    <a:pt x="255" y="3"/>
                  </a:lnTo>
                  <a:lnTo>
                    <a:pt x="255" y="3"/>
                  </a:lnTo>
                  <a:lnTo>
                    <a:pt x="254" y="2"/>
                  </a:lnTo>
                  <a:lnTo>
                    <a:pt x="254" y="2"/>
                  </a:lnTo>
                  <a:lnTo>
                    <a:pt x="254" y="1"/>
                  </a:lnTo>
                  <a:lnTo>
                    <a:pt x="255" y="1"/>
                  </a:lnTo>
                  <a:lnTo>
                    <a:pt x="255" y="0"/>
                  </a:lnTo>
                  <a:lnTo>
                    <a:pt x="256" y="0"/>
                  </a:lnTo>
                  <a:lnTo>
                    <a:pt x="256" y="0"/>
                  </a:lnTo>
                  <a:close/>
                  <a:moveTo>
                    <a:pt x="298" y="0"/>
                  </a:moveTo>
                  <a:lnTo>
                    <a:pt x="323" y="0"/>
                  </a:lnTo>
                  <a:lnTo>
                    <a:pt x="324" y="0"/>
                  </a:lnTo>
                  <a:lnTo>
                    <a:pt x="324" y="1"/>
                  </a:lnTo>
                  <a:lnTo>
                    <a:pt x="325" y="1"/>
                  </a:lnTo>
                  <a:lnTo>
                    <a:pt x="325" y="2"/>
                  </a:lnTo>
                  <a:lnTo>
                    <a:pt x="325" y="2"/>
                  </a:lnTo>
                  <a:lnTo>
                    <a:pt x="324" y="3"/>
                  </a:lnTo>
                  <a:lnTo>
                    <a:pt x="324" y="3"/>
                  </a:lnTo>
                  <a:lnTo>
                    <a:pt x="323" y="4"/>
                  </a:lnTo>
                  <a:lnTo>
                    <a:pt x="298" y="4"/>
                  </a:lnTo>
                  <a:lnTo>
                    <a:pt x="297" y="3"/>
                  </a:lnTo>
                  <a:lnTo>
                    <a:pt x="297" y="3"/>
                  </a:lnTo>
                  <a:lnTo>
                    <a:pt x="297" y="2"/>
                  </a:lnTo>
                  <a:lnTo>
                    <a:pt x="297" y="2"/>
                  </a:lnTo>
                  <a:lnTo>
                    <a:pt x="297" y="1"/>
                  </a:lnTo>
                  <a:lnTo>
                    <a:pt x="297" y="1"/>
                  </a:lnTo>
                  <a:lnTo>
                    <a:pt x="297" y="0"/>
                  </a:lnTo>
                  <a:lnTo>
                    <a:pt x="298" y="0"/>
                  </a:lnTo>
                  <a:lnTo>
                    <a:pt x="298" y="0"/>
                  </a:lnTo>
                  <a:close/>
                  <a:moveTo>
                    <a:pt x="341" y="0"/>
                  </a:moveTo>
                  <a:lnTo>
                    <a:pt x="366" y="0"/>
                  </a:lnTo>
                  <a:lnTo>
                    <a:pt x="366" y="0"/>
                  </a:lnTo>
                  <a:lnTo>
                    <a:pt x="367" y="1"/>
                  </a:lnTo>
                  <a:lnTo>
                    <a:pt x="367" y="1"/>
                  </a:lnTo>
                  <a:lnTo>
                    <a:pt x="367" y="2"/>
                  </a:lnTo>
                  <a:lnTo>
                    <a:pt x="367" y="2"/>
                  </a:lnTo>
                  <a:lnTo>
                    <a:pt x="367" y="3"/>
                  </a:lnTo>
                  <a:lnTo>
                    <a:pt x="366" y="3"/>
                  </a:lnTo>
                  <a:lnTo>
                    <a:pt x="366" y="4"/>
                  </a:lnTo>
                  <a:lnTo>
                    <a:pt x="341" y="4"/>
                  </a:lnTo>
                  <a:lnTo>
                    <a:pt x="340" y="3"/>
                  </a:lnTo>
                  <a:lnTo>
                    <a:pt x="339" y="3"/>
                  </a:lnTo>
                  <a:lnTo>
                    <a:pt x="339" y="2"/>
                  </a:lnTo>
                  <a:lnTo>
                    <a:pt x="339" y="2"/>
                  </a:lnTo>
                  <a:lnTo>
                    <a:pt x="339" y="1"/>
                  </a:lnTo>
                  <a:lnTo>
                    <a:pt x="339" y="1"/>
                  </a:lnTo>
                  <a:lnTo>
                    <a:pt x="340" y="0"/>
                  </a:lnTo>
                  <a:lnTo>
                    <a:pt x="341" y="0"/>
                  </a:lnTo>
                  <a:lnTo>
                    <a:pt x="341" y="0"/>
                  </a:lnTo>
                  <a:close/>
                  <a:moveTo>
                    <a:pt x="383" y="0"/>
                  </a:moveTo>
                  <a:lnTo>
                    <a:pt x="408" y="0"/>
                  </a:lnTo>
                  <a:lnTo>
                    <a:pt x="409" y="0"/>
                  </a:lnTo>
                  <a:lnTo>
                    <a:pt x="409" y="1"/>
                  </a:lnTo>
                  <a:lnTo>
                    <a:pt x="409" y="1"/>
                  </a:lnTo>
                  <a:lnTo>
                    <a:pt x="410" y="2"/>
                  </a:lnTo>
                  <a:lnTo>
                    <a:pt x="409" y="2"/>
                  </a:lnTo>
                  <a:lnTo>
                    <a:pt x="409" y="3"/>
                  </a:lnTo>
                  <a:lnTo>
                    <a:pt x="409" y="3"/>
                  </a:lnTo>
                  <a:lnTo>
                    <a:pt x="408" y="4"/>
                  </a:lnTo>
                  <a:lnTo>
                    <a:pt x="383" y="4"/>
                  </a:lnTo>
                  <a:lnTo>
                    <a:pt x="382" y="3"/>
                  </a:lnTo>
                  <a:lnTo>
                    <a:pt x="382" y="3"/>
                  </a:lnTo>
                  <a:lnTo>
                    <a:pt x="381" y="2"/>
                  </a:lnTo>
                  <a:lnTo>
                    <a:pt x="381" y="2"/>
                  </a:lnTo>
                  <a:lnTo>
                    <a:pt x="381" y="1"/>
                  </a:lnTo>
                  <a:lnTo>
                    <a:pt x="382" y="1"/>
                  </a:lnTo>
                  <a:lnTo>
                    <a:pt x="382" y="0"/>
                  </a:lnTo>
                  <a:lnTo>
                    <a:pt x="383" y="0"/>
                  </a:lnTo>
                  <a:lnTo>
                    <a:pt x="383" y="0"/>
                  </a:lnTo>
                  <a:close/>
                  <a:moveTo>
                    <a:pt x="425" y="0"/>
                  </a:moveTo>
                  <a:lnTo>
                    <a:pt x="450" y="0"/>
                  </a:lnTo>
                  <a:lnTo>
                    <a:pt x="451" y="0"/>
                  </a:lnTo>
                  <a:lnTo>
                    <a:pt x="452" y="1"/>
                  </a:lnTo>
                  <a:lnTo>
                    <a:pt x="452" y="1"/>
                  </a:lnTo>
                  <a:lnTo>
                    <a:pt x="452" y="2"/>
                  </a:lnTo>
                  <a:lnTo>
                    <a:pt x="452" y="2"/>
                  </a:lnTo>
                  <a:lnTo>
                    <a:pt x="452" y="3"/>
                  </a:lnTo>
                  <a:lnTo>
                    <a:pt x="451" y="3"/>
                  </a:lnTo>
                  <a:lnTo>
                    <a:pt x="450" y="4"/>
                  </a:lnTo>
                  <a:lnTo>
                    <a:pt x="425" y="4"/>
                  </a:lnTo>
                  <a:lnTo>
                    <a:pt x="425" y="3"/>
                  </a:lnTo>
                  <a:lnTo>
                    <a:pt x="424" y="3"/>
                  </a:lnTo>
                  <a:lnTo>
                    <a:pt x="424" y="2"/>
                  </a:lnTo>
                  <a:lnTo>
                    <a:pt x="424" y="2"/>
                  </a:lnTo>
                  <a:lnTo>
                    <a:pt x="424" y="1"/>
                  </a:lnTo>
                  <a:lnTo>
                    <a:pt x="424" y="1"/>
                  </a:lnTo>
                  <a:lnTo>
                    <a:pt x="425" y="0"/>
                  </a:lnTo>
                  <a:lnTo>
                    <a:pt x="425" y="0"/>
                  </a:lnTo>
                  <a:lnTo>
                    <a:pt x="425" y="0"/>
                  </a:lnTo>
                  <a:close/>
                  <a:moveTo>
                    <a:pt x="468" y="0"/>
                  </a:moveTo>
                  <a:lnTo>
                    <a:pt x="493" y="0"/>
                  </a:lnTo>
                  <a:lnTo>
                    <a:pt x="493" y="0"/>
                  </a:lnTo>
                  <a:lnTo>
                    <a:pt x="494" y="1"/>
                  </a:lnTo>
                  <a:lnTo>
                    <a:pt x="494" y="1"/>
                  </a:lnTo>
                  <a:lnTo>
                    <a:pt x="494" y="2"/>
                  </a:lnTo>
                  <a:lnTo>
                    <a:pt x="494" y="2"/>
                  </a:lnTo>
                  <a:lnTo>
                    <a:pt x="494" y="3"/>
                  </a:lnTo>
                  <a:lnTo>
                    <a:pt x="493" y="3"/>
                  </a:lnTo>
                  <a:lnTo>
                    <a:pt x="493" y="4"/>
                  </a:lnTo>
                  <a:lnTo>
                    <a:pt x="468" y="4"/>
                  </a:lnTo>
                  <a:lnTo>
                    <a:pt x="467" y="3"/>
                  </a:lnTo>
                  <a:lnTo>
                    <a:pt x="467" y="3"/>
                  </a:lnTo>
                  <a:lnTo>
                    <a:pt x="466" y="2"/>
                  </a:lnTo>
                  <a:lnTo>
                    <a:pt x="466" y="2"/>
                  </a:lnTo>
                  <a:lnTo>
                    <a:pt x="466" y="1"/>
                  </a:lnTo>
                  <a:lnTo>
                    <a:pt x="467" y="1"/>
                  </a:lnTo>
                  <a:lnTo>
                    <a:pt x="467" y="0"/>
                  </a:lnTo>
                  <a:lnTo>
                    <a:pt x="468" y="0"/>
                  </a:lnTo>
                  <a:lnTo>
                    <a:pt x="468" y="0"/>
                  </a:lnTo>
                  <a:close/>
                  <a:moveTo>
                    <a:pt x="510" y="0"/>
                  </a:moveTo>
                  <a:lnTo>
                    <a:pt x="535" y="0"/>
                  </a:lnTo>
                  <a:lnTo>
                    <a:pt x="536" y="0"/>
                  </a:lnTo>
                  <a:lnTo>
                    <a:pt x="536" y="1"/>
                  </a:lnTo>
                  <a:lnTo>
                    <a:pt x="537" y="1"/>
                  </a:lnTo>
                  <a:lnTo>
                    <a:pt x="537" y="2"/>
                  </a:lnTo>
                  <a:lnTo>
                    <a:pt x="537" y="2"/>
                  </a:lnTo>
                  <a:lnTo>
                    <a:pt x="536" y="3"/>
                  </a:lnTo>
                  <a:lnTo>
                    <a:pt x="536" y="3"/>
                  </a:lnTo>
                  <a:lnTo>
                    <a:pt x="535" y="4"/>
                  </a:lnTo>
                  <a:lnTo>
                    <a:pt x="510" y="4"/>
                  </a:lnTo>
                  <a:lnTo>
                    <a:pt x="510" y="3"/>
                  </a:lnTo>
                  <a:lnTo>
                    <a:pt x="509" y="3"/>
                  </a:lnTo>
                  <a:lnTo>
                    <a:pt x="509" y="2"/>
                  </a:lnTo>
                  <a:lnTo>
                    <a:pt x="509" y="2"/>
                  </a:lnTo>
                  <a:lnTo>
                    <a:pt x="509" y="1"/>
                  </a:lnTo>
                  <a:lnTo>
                    <a:pt x="509" y="1"/>
                  </a:lnTo>
                  <a:lnTo>
                    <a:pt x="510" y="0"/>
                  </a:lnTo>
                  <a:lnTo>
                    <a:pt x="510" y="0"/>
                  </a:lnTo>
                  <a:lnTo>
                    <a:pt x="510" y="0"/>
                  </a:lnTo>
                  <a:close/>
                  <a:moveTo>
                    <a:pt x="553" y="0"/>
                  </a:moveTo>
                  <a:lnTo>
                    <a:pt x="578" y="0"/>
                  </a:lnTo>
                  <a:lnTo>
                    <a:pt x="578" y="0"/>
                  </a:lnTo>
                  <a:lnTo>
                    <a:pt x="579" y="1"/>
                  </a:lnTo>
                  <a:lnTo>
                    <a:pt x="579" y="1"/>
                  </a:lnTo>
                  <a:lnTo>
                    <a:pt x="579" y="2"/>
                  </a:lnTo>
                  <a:lnTo>
                    <a:pt x="579" y="2"/>
                  </a:lnTo>
                  <a:lnTo>
                    <a:pt x="579" y="3"/>
                  </a:lnTo>
                  <a:lnTo>
                    <a:pt x="578" y="3"/>
                  </a:lnTo>
                  <a:lnTo>
                    <a:pt x="578" y="4"/>
                  </a:lnTo>
                  <a:lnTo>
                    <a:pt x="553" y="4"/>
                  </a:lnTo>
                  <a:lnTo>
                    <a:pt x="552" y="3"/>
                  </a:lnTo>
                  <a:lnTo>
                    <a:pt x="551" y="3"/>
                  </a:lnTo>
                  <a:lnTo>
                    <a:pt x="551" y="2"/>
                  </a:lnTo>
                  <a:lnTo>
                    <a:pt x="551" y="2"/>
                  </a:lnTo>
                  <a:lnTo>
                    <a:pt x="551" y="1"/>
                  </a:lnTo>
                  <a:lnTo>
                    <a:pt x="551" y="1"/>
                  </a:lnTo>
                  <a:lnTo>
                    <a:pt x="552" y="0"/>
                  </a:lnTo>
                  <a:lnTo>
                    <a:pt x="553" y="0"/>
                  </a:lnTo>
                  <a:lnTo>
                    <a:pt x="553" y="0"/>
                  </a:lnTo>
                  <a:close/>
                  <a:moveTo>
                    <a:pt x="595" y="0"/>
                  </a:moveTo>
                  <a:lnTo>
                    <a:pt x="620" y="0"/>
                  </a:lnTo>
                  <a:lnTo>
                    <a:pt x="621" y="0"/>
                  </a:lnTo>
                  <a:lnTo>
                    <a:pt x="621" y="1"/>
                  </a:lnTo>
                  <a:lnTo>
                    <a:pt x="621" y="1"/>
                  </a:lnTo>
                  <a:lnTo>
                    <a:pt x="622" y="2"/>
                  </a:lnTo>
                  <a:lnTo>
                    <a:pt x="621" y="2"/>
                  </a:lnTo>
                  <a:lnTo>
                    <a:pt x="621" y="3"/>
                  </a:lnTo>
                  <a:lnTo>
                    <a:pt x="621" y="3"/>
                  </a:lnTo>
                  <a:lnTo>
                    <a:pt x="620" y="4"/>
                  </a:lnTo>
                  <a:lnTo>
                    <a:pt x="595" y="4"/>
                  </a:lnTo>
                  <a:lnTo>
                    <a:pt x="594" y="3"/>
                  </a:lnTo>
                  <a:lnTo>
                    <a:pt x="594" y="3"/>
                  </a:lnTo>
                  <a:lnTo>
                    <a:pt x="593" y="2"/>
                  </a:lnTo>
                  <a:lnTo>
                    <a:pt x="593" y="2"/>
                  </a:lnTo>
                  <a:lnTo>
                    <a:pt x="593" y="1"/>
                  </a:lnTo>
                  <a:lnTo>
                    <a:pt x="594" y="1"/>
                  </a:lnTo>
                  <a:lnTo>
                    <a:pt x="594" y="0"/>
                  </a:lnTo>
                  <a:lnTo>
                    <a:pt x="595" y="0"/>
                  </a:lnTo>
                  <a:lnTo>
                    <a:pt x="595" y="0"/>
                  </a:lnTo>
                  <a:close/>
                  <a:moveTo>
                    <a:pt x="637" y="0"/>
                  </a:moveTo>
                  <a:lnTo>
                    <a:pt x="662" y="0"/>
                  </a:lnTo>
                  <a:lnTo>
                    <a:pt x="663" y="0"/>
                  </a:lnTo>
                  <a:lnTo>
                    <a:pt x="664" y="1"/>
                  </a:lnTo>
                  <a:lnTo>
                    <a:pt x="664" y="1"/>
                  </a:lnTo>
                  <a:lnTo>
                    <a:pt x="664" y="2"/>
                  </a:lnTo>
                  <a:lnTo>
                    <a:pt x="664" y="2"/>
                  </a:lnTo>
                  <a:lnTo>
                    <a:pt x="664" y="3"/>
                  </a:lnTo>
                  <a:lnTo>
                    <a:pt x="663" y="3"/>
                  </a:lnTo>
                  <a:lnTo>
                    <a:pt x="662" y="4"/>
                  </a:lnTo>
                  <a:lnTo>
                    <a:pt x="637" y="4"/>
                  </a:lnTo>
                  <a:lnTo>
                    <a:pt x="637" y="3"/>
                  </a:lnTo>
                  <a:lnTo>
                    <a:pt x="636" y="3"/>
                  </a:lnTo>
                  <a:lnTo>
                    <a:pt x="636" y="2"/>
                  </a:lnTo>
                  <a:lnTo>
                    <a:pt x="636" y="2"/>
                  </a:lnTo>
                  <a:lnTo>
                    <a:pt x="636" y="1"/>
                  </a:lnTo>
                  <a:lnTo>
                    <a:pt x="636" y="1"/>
                  </a:lnTo>
                  <a:lnTo>
                    <a:pt x="637" y="0"/>
                  </a:lnTo>
                  <a:lnTo>
                    <a:pt x="637" y="0"/>
                  </a:lnTo>
                  <a:lnTo>
                    <a:pt x="637" y="0"/>
                  </a:lnTo>
                  <a:close/>
                  <a:moveTo>
                    <a:pt x="680" y="0"/>
                  </a:moveTo>
                  <a:lnTo>
                    <a:pt x="705" y="0"/>
                  </a:lnTo>
                  <a:lnTo>
                    <a:pt x="705" y="0"/>
                  </a:lnTo>
                  <a:lnTo>
                    <a:pt x="706" y="1"/>
                  </a:lnTo>
                  <a:lnTo>
                    <a:pt x="706" y="1"/>
                  </a:lnTo>
                  <a:lnTo>
                    <a:pt x="707" y="2"/>
                  </a:lnTo>
                  <a:lnTo>
                    <a:pt x="706" y="2"/>
                  </a:lnTo>
                  <a:lnTo>
                    <a:pt x="706" y="3"/>
                  </a:lnTo>
                  <a:lnTo>
                    <a:pt x="705" y="3"/>
                  </a:lnTo>
                  <a:lnTo>
                    <a:pt x="705" y="4"/>
                  </a:lnTo>
                  <a:lnTo>
                    <a:pt x="680" y="4"/>
                  </a:lnTo>
                  <a:lnTo>
                    <a:pt x="679" y="3"/>
                  </a:lnTo>
                  <a:lnTo>
                    <a:pt x="679" y="3"/>
                  </a:lnTo>
                  <a:lnTo>
                    <a:pt x="678" y="2"/>
                  </a:lnTo>
                  <a:lnTo>
                    <a:pt x="679" y="1"/>
                  </a:lnTo>
                  <a:lnTo>
                    <a:pt x="679" y="0"/>
                  </a:lnTo>
                  <a:lnTo>
                    <a:pt x="680" y="0"/>
                  </a:lnTo>
                  <a:lnTo>
                    <a:pt x="680" y="0"/>
                  </a:lnTo>
                  <a:close/>
                  <a:moveTo>
                    <a:pt x="722" y="0"/>
                  </a:moveTo>
                  <a:lnTo>
                    <a:pt x="747" y="0"/>
                  </a:lnTo>
                  <a:lnTo>
                    <a:pt x="748" y="0"/>
                  </a:lnTo>
                  <a:lnTo>
                    <a:pt x="748" y="1"/>
                  </a:lnTo>
                  <a:lnTo>
                    <a:pt x="749" y="1"/>
                  </a:lnTo>
                  <a:lnTo>
                    <a:pt x="749" y="2"/>
                  </a:lnTo>
                  <a:lnTo>
                    <a:pt x="749" y="2"/>
                  </a:lnTo>
                  <a:lnTo>
                    <a:pt x="748" y="3"/>
                  </a:lnTo>
                  <a:lnTo>
                    <a:pt x="748" y="3"/>
                  </a:lnTo>
                  <a:lnTo>
                    <a:pt x="747" y="4"/>
                  </a:lnTo>
                  <a:lnTo>
                    <a:pt x="722" y="4"/>
                  </a:lnTo>
                  <a:lnTo>
                    <a:pt x="722" y="3"/>
                  </a:lnTo>
                  <a:lnTo>
                    <a:pt x="721" y="3"/>
                  </a:lnTo>
                  <a:lnTo>
                    <a:pt x="721" y="2"/>
                  </a:lnTo>
                  <a:lnTo>
                    <a:pt x="721" y="2"/>
                  </a:lnTo>
                  <a:lnTo>
                    <a:pt x="721" y="1"/>
                  </a:lnTo>
                  <a:lnTo>
                    <a:pt x="721" y="1"/>
                  </a:lnTo>
                  <a:lnTo>
                    <a:pt x="722" y="0"/>
                  </a:lnTo>
                  <a:lnTo>
                    <a:pt x="722" y="0"/>
                  </a:lnTo>
                  <a:lnTo>
                    <a:pt x="722" y="0"/>
                  </a:lnTo>
                  <a:close/>
                  <a:moveTo>
                    <a:pt x="765" y="0"/>
                  </a:moveTo>
                  <a:lnTo>
                    <a:pt x="790" y="0"/>
                  </a:lnTo>
                  <a:lnTo>
                    <a:pt x="790" y="0"/>
                  </a:lnTo>
                  <a:lnTo>
                    <a:pt x="791" y="1"/>
                  </a:lnTo>
                  <a:lnTo>
                    <a:pt x="791" y="1"/>
                  </a:lnTo>
                  <a:lnTo>
                    <a:pt x="791" y="2"/>
                  </a:lnTo>
                  <a:lnTo>
                    <a:pt x="791" y="2"/>
                  </a:lnTo>
                  <a:lnTo>
                    <a:pt x="791" y="3"/>
                  </a:lnTo>
                  <a:lnTo>
                    <a:pt x="790" y="3"/>
                  </a:lnTo>
                  <a:lnTo>
                    <a:pt x="790" y="4"/>
                  </a:lnTo>
                  <a:lnTo>
                    <a:pt x="765" y="4"/>
                  </a:lnTo>
                  <a:lnTo>
                    <a:pt x="764" y="3"/>
                  </a:lnTo>
                  <a:lnTo>
                    <a:pt x="763" y="3"/>
                  </a:lnTo>
                  <a:lnTo>
                    <a:pt x="763" y="2"/>
                  </a:lnTo>
                  <a:lnTo>
                    <a:pt x="763" y="2"/>
                  </a:lnTo>
                  <a:lnTo>
                    <a:pt x="763" y="1"/>
                  </a:lnTo>
                  <a:lnTo>
                    <a:pt x="763" y="1"/>
                  </a:lnTo>
                  <a:lnTo>
                    <a:pt x="764" y="0"/>
                  </a:lnTo>
                  <a:lnTo>
                    <a:pt x="765" y="0"/>
                  </a:lnTo>
                  <a:lnTo>
                    <a:pt x="765" y="0"/>
                  </a:lnTo>
                  <a:close/>
                  <a:moveTo>
                    <a:pt x="807" y="0"/>
                  </a:moveTo>
                  <a:lnTo>
                    <a:pt x="832" y="0"/>
                  </a:lnTo>
                  <a:lnTo>
                    <a:pt x="833" y="0"/>
                  </a:lnTo>
                  <a:lnTo>
                    <a:pt x="833" y="1"/>
                  </a:lnTo>
                  <a:lnTo>
                    <a:pt x="834" y="1"/>
                  </a:lnTo>
                  <a:lnTo>
                    <a:pt x="834" y="2"/>
                  </a:lnTo>
                  <a:lnTo>
                    <a:pt x="834" y="2"/>
                  </a:lnTo>
                  <a:lnTo>
                    <a:pt x="833" y="3"/>
                  </a:lnTo>
                  <a:lnTo>
                    <a:pt x="833" y="3"/>
                  </a:lnTo>
                  <a:lnTo>
                    <a:pt x="832" y="4"/>
                  </a:lnTo>
                  <a:lnTo>
                    <a:pt x="807" y="4"/>
                  </a:lnTo>
                  <a:lnTo>
                    <a:pt x="806" y="3"/>
                  </a:lnTo>
                  <a:lnTo>
                    <a:pt x="806" y="3"/>
                  </a:lnTo>
                  <a:lnTo>
                    <a:pt x="805" y="2"/>
                  </a:lnTo>
                  <a:lnTo>
                    <a:pt x="805" y="2"/>
                  </a:lnTo>
                  <a:lnTo>
                    <a:pt x="805" y="1"/>
                  </a:lnTo>
                  <a:lnTo>
                    <a:pt x="806" y="1"/>
                  </a:lnTo>
                  <a:lnTo>
                    <a:pt x="806" y="0"/>
                  </a:lnTo>
                  <a:lnTo>
                    <a:pt x="807" y="0"/>
                  </a:lnTo>
                  <a:lnTo>
                    <a:pt x="807" y="0"/>
                  </a:lnTo>
                  <a:close/>
                  <a:moveTo>
                    <a:pt x="850" y="0"/>
                  </a:moveTo>
                  <a:lnTo>
                    <a:pt x="875" y="0"/>
                  </a:lnTo>
                  <a:lnTo>
                    <a:pt x="875" y="0"/>
                  </a:lnTo>
                  <a:lnTo>
                    <a:pt x="876" y="1"/>
                  </a:lnTo>
                  <a:lnTo>
                    <a:pt x="876" y="1"/>
                  </a:lnTo>
                  <a:lnTo>
                    <a:pt x="876" y="2"/>
                  </a:lnTo>
                  <a:lnTo>
                    <a:pt x="876" y="2"/>
                  </a:lnTo>
                  <a:lnTo>
                    <a:pt x="876" y="3"/>
                  </a:lnTo>
                  <a:lnTo>
                    <a:pt x="875" y="3"/>
                  </a:lnTo>
                  <a:lnTo>
                    <a:pt x="875" y="4"/>
                  </a:lnTo>
                  <a:lnTo>
                    <a:pt x="850" y="4"/>
                  </a:lnTo>
                  <a:lnTo>
                    <a:pt x="849" y="3"/>
                  </a:lnTo>
                  <a:lnTo>
                    <a:pt x="848" y="3"/>
                  </a:lnTo>
                  <a:lnTo>
                    <a:pt x="848" y="2"/>
                  </a:lnTo>
                  <a:lnTo>
                    <a:pt x="848" y="2"/>
                  </a:lnTo>
                  <a:lnTo>
                    <a:pt x="848" y="1"/>
                  </a:lnTo>
                  <a:lnTo>
                    <a:pt x="848" y="1"/>
                  </a:lnTo>
                  <a:lnTo>
                    <a:pt x="849" y="0"/>
                  </a:lnTo>
                  <a:lnTo>
                    <a:pt x="850" y="0"/>
                  </a:lnTo>
                  <a:lnTo>
                    <a:pt x="850" y="0"/>
                  </a:lnTo>
                  <a:close/>
                  <a:moveTo>
                    <a:pt x="892" y="0"/>
                  </a:moveTo>
                  <a:lnTo>
                    <a:pt x="917" y="0"/>
                  </a:lnTo>
                  <a:lnTo>
                    <a:pt x="917" y="0"/>
                  </a:lnTo>
                  <a:lnTo>
                    <a:pt x="918" y="1"/>
                  </a:lnTo>
                  <a:lnTo>
                    <a:pt x="918" y="1"/>
                  </a:lnTo>
                  <a:lnTo>
                    <a:pt x="919" y="2"/>
                  </a:lnTo>
                  <a:lnTo>
                    <a:pt x="918" y="2"/>
                  </a:lnTo>
                  <a:lnTo>
                    <a:pt x="918" y="3"/>
                  </a:lnTo>
                  <a:lnTo>
                    <a:pt x="917" y="3"/>
                  </a:lnTo>
                  <a:lnTo>
                    <a:pt x="917" y="4"/>
                  </a:lnTo>
                  <a:lnTo>
                    <a:pt x="892" y="4"/>
                  </a:lnTo>
                  <a:lnTo>
                    <a:pt x="891" y="3"/>
                  </a:lnTo>
                  <a:lnTo>
                    <a:pt x="891" y="3"/>
                  </a:lnTo>
                  <a:lnTo>
                    <a:pt x="890" y="2"/>
                  </a:lnTo>
                  <a:lnTo>
                    <a:pt x="890" y="2"/>
                  </a:lnTo>
                  <a:lnTo>
                    <a:pt x="890" y="1"/>
                  </a:lnTo>
                  <a:lnTo>
                    <a:pt x="891" y="1"/>
                  </a:lnTo>
                  <a:lnTo>
                    <a:pt x="891" y="0"/>
                  </a:lnTo>
                  <a:lnTo>
                    <a:pt x="892" y="0"/>
                  </a:lnTo>
                  <a:lnTo>
                    <a:pt x="892" y="0"/>
                  </a:lnTo>
                  <a:close/>
                  <a:moveTo>
                    <a:pt x="934" y="0"/>
                  </a:moveTo>
                  <a:lnTo>
                    <a:pt x="959" y="0"/>
                  </a:lnTo>
                  <a:lnTo>
                    <a:pt x="960" y="0"/>
                  </a:lnTo>
                  <a:lnTo>
                    <a:pt x="960" y="1"/>
                  </a:lnTo>
                  <a:lnTo>
                    <a:pt x="961" y="1"/>
                  </a:lnTo>
                  <a:lnTo>
                    <a:pt x="961" y="2"/>
                  </a:lnTo>
                  <a:lnTo>
                    <a:pt x="961" y="2"/>
                  </a:lnTo>
                  <a:lnTo>
                    <a:pt x="960" y="3"/>
                  </a:lnTo>
                  <a:lnTo>
                    <a:pt x="960" y="3"/>
                  </a:lnTo>
                  <a:lnTo>
                    <a:pt x="959" y="4"/>
                  </a:lnTo>
                  <a:lnTo>
                    <a:pt x="934" y="4"/>
                  </a:lnTo>
                  <a:lnTo>
                    <a:pt x="934" y="3"/>
                  </a:lnTo>
                  <a:lnTo>
                    <a:pt x="933" y="3"/>
                  </a:lnTo>
                  <a:lnTo>
                    <a:pt x="933" y="2"/>
                  </a:lnTo>
                  <a:lnTo>
                    <a:pt x="933" y="2"/>
                  </a:lnTo>
                  <a:lnTo>
                    <a:pt x="933" y="1"/>
                  </a:lnTo>
                  <a:lnTo>
                    <a:pt x="933" y="1"/>
                  </a:lnTo>
                  <a:lnTo>
                    <a:pt x="934" y="0"/>
                  </a:lnTo>
                  <a:lnTo>
                    <a:pt x="934" y="0"/>
                  </a:lnTo>
                  <a:lnTo>
                    <a:pt x="934" y="0"/>
                  </a:lnTo>
                  <a:close/>
                  <a:moveTo>
                    <a:pt x="977" y="0"/>
                  </a:moveTo>
                  <a:lnTo>
                    <a:pt x="1002" y="0"/>
                  </a:lnTo>
                  <a:lnTo>
                    <a:pt x="1002" y="0"/>
                  </a:lnTo>
                  <a:lnTo>
                    <a:pt x="1003" y="1"/>
                  </a:lnTo>
                  <a:lnTo>
                    <a:pt x="1003" y="1"/>
                  </a:lnTo>
                  <a:lnTo>
                    <a:pt x="1003" y="2"/>
                  </a:lnTo>
                  <a:lnTo>
                    <a:pt x="1003" y="2"/>
                  </a:lnTo>
                  <a:lnTo>
                    <a:pt x="1003" y="3"/>
                  </a:lnTo>
                  <a:lnTo>
                    <a:pt x="1002" y="3"/>
                  </a:lnTo>
                  <a:lnTo>
                    <a:pt x="1002" y="4"/>
                  </a:lnTo>
                  <a:lnTo>
                    <a:pt x="977" y="4"/>
                  </a:lnTo>
                  <a:lnTo>
                    <a:pt x="976" y="3"/>
                  </a:lnTo>
                  <a:lnTo>
                    <a:pt x="976" y="3"/>
                  </a:lnTo>
                  <a:lnTo>
                    <a:pt x="975" y="2"/>
                  </a:lnTo>
                  <a:lnTo>
                    <a:pt x="975" y="2"/>
                  </a:lnTo>
                  <a:lnTo>
                    <a:pt x="975" y="1"/>
                  </a:lnTo>
                  <a:lnTo>
                    <a:pt x="976" y="1"/>
                  </a:lnTo>
                  <a:lnTo>
                    <a:pt x="976" y="0"/>
                  </a:lnTo>
                  <a:lnTo>
                    <a:pt x="977" y="0"/>
                  </a:lnTo>
                  <a:lnTo>
                    <a:pt x="977" y="0"/>
                  </a:lnTo>
                  <a:close/>
                  <a:moveTo>
                    <a:pt x="1019" y="0"/>
                  </a:moveTo>
                  <a:lnTo>
                    <a:pt x="1044" y="0"/>
                  </a:lnTo>
                  <a:lnTo>
                    <a:pt x="1045" y="0"/>
                  </a:lnTo>
                  <a:lnTo>
                    <a:pt x="1045" y="1"/>
                  </a:lnTo>
                  <a:lnTo>
                    <a:pt x="1046" y="1"/>
                  </a:lnTo>
                  <a:lnTo>
                    <a:pt x="1046" y="2"/>
                  </a:lnTo>
                  <a:lnTo>
                    <a:pt x="1046" y="2"/>
                  </a:lnTo>
                  <a:lnTo>
                    <a:pt x="1045" y="3"/>
                  </a:lnTo>
                  <a:lnTo>
                    <a:pt x="1045" y="3"/>
                  </a:lnTo>
                  <a:lnTo>
                    <a:pt x="1044" y="4"/>
                  </a:lnTo>
                  <a:lnTo>
                    <a:pt x="1019" y="4"/>
                  </a:lnTo>
                  <a:lnTo>
                    <a:pt x="1018" y="3"/>
                  </a:lnTo>
                  <a:lnTo>
                    <a:pt x="1018" y="3"/>
                  </a:lnTo>
                  <a:lnTo>
                    <a:pt x="1018" y="2"/>
                  </a:lnTo>
                  <a:lnTo>
                    <a:pt x="1018" y="2"/>
                  </a:lnTo>
                  <a:lnTo>
                    <a:pt x="1018" y="1"/>
                  </a:lnTo>
                  <a:lnTo>
                    <a:pt x="1018" y="1"/>
                  </a:lnTo>
                  <a:lnTo>
                    <a:pt x="1018" y="0"/>
                  </a:lnTo>
                  <a:lnTo>
                    <a:pt x="1019" y="0"/>
                  </a:lnTo>
                  <a:lnTo>
                    <a:pt x="1019" y="0"/>
                  </a:lnTo>
                  <a:close/>
                  <a:moveTo>
                    <a:pt x="1054" y="4"/>
                  </a:moveTo>
                  <a:lnTo>
                    <a:pt x="1030" y="4"/>
                  </a:lnTo>
                  <a:lnTo>
                    <a:pt x="1029" y="3"/>
                  </a:lnTo>
                  <a:lnTo>
                    <a:pt x="1029" y="3"/>
                  </a:lnTo>
                  <a:lnTo>
                    <a:pt x="1028" y="2"/>
                  </a:lnTo>
                  <a:lnTo>
                    <a:pt x="1028" y="2"/>
                  </a:lnTo>
                  <a:lnTo>
                    <a:pt x="1028" y="1"/>
                  </a:lnTo>
                  <a:lnTo>
                    <a:pt x="1029" y="1"/>
                  </a:lnTo>
                  <a:lnTo>
                    <a:pt x="1029" y="0"/>
                  </a:lnTo>
                  <a:lnTo>
                    <a:pt x="1030" y="0"/>
                  </a:lnTo>
                  <a:lnTo>
                    <a:pt x="1054" y="0"/>
                  </a:lnTo>
                  <a:lnTo>
                    <a:pt x="1056" y="0"/>
                  </a:lnTo>
                  <a:lnTo>
                    <a:pt x="1056" y="1"/>
                  </a:lnTo>
                  <a:lnTo>
                    <a:pt x="1056" y="1"/>
                  </a:lnTo>
                  <a:lnTo>
                    <a:pt x="1057" y="2"/>
                  </a:lnTo>
                  <a:lnTo>
                    <a:pt x="1056" y="2"/>
                  </a:lnTo>
                  <a:lnTo>
                    <a:pt x="1056" y="3"/>
                  </a:lnTo>
                  <a:lnTo>
                    <a:pt x="1056" y="3"/>
                  </a:lnTo>
                  <a:lnTo>
                    <a:pt x="1054" y="4"/>
                  </a:lnTo>
                  <a:lnTo>
                    <a:pt x="1054" y="4"/>
                  </a:lnTo>
                  <a:close/>
                  <a:moveTo>
                    <a:pt x="1013" y="4"/>
                  </a:moveTo>
                  <a:lnTo>
                    <a:pt x="988" y="4"/>
                  </a:lnTo>
                  <a:lnTo>
                    <a:pt x="987" y="3"/>
                  </a:lnTo>
                  <a:lnTo>
                    <a:pt x="986" y="3"/>
                  </a:lnTo>
                  <a:lnTo>
                    <a:pt x="986" y="2"/>
                  </a:lnTo>
                  <a:lnTo>
                    <a:pt x="986" y="2"/>
                  </a:lnTo>
                  <a:lnTo>
                    <a:pt x="986" y="1"/>
                  </a:lnTo>
                  <a:lnTo>
                    <a:pt x="986" y="1"/>
                  </a:lnTo>
                  <a:lnTo>
                    <a:pt x="987" y="0"/>
                  </a:lnTo>
                  <a:lnTo>
                    <a:pt x="988" y="0"/>
                  </a:lnTo>
                  <a:lnTo>
                    <a:pt x="1013" y="0"/>
                  </a:lnTo>
                  <a:lnTo>
                    <a:pt x="1013" y="0"/>
                  </a:lnTo>
                  <a:lnTo>
                    <a:pt x="1014" y="1"/>
                  </a:lnTo>
                  <a:lnTo>
                    <a:pt x="1014" y="2"/>
                  </a:lnTo>
                  <a:lnTo>
                    <a:pt x="1014" y="3"/>
                  </a:lnTo>
                  <a:lnTo>
                    <a:pt x="1013" y="3"/>
                  </a:lnTo>
                  <a:lnTo>
                    <a:pt x="1013" y="4"/>
                  </a:lnTo>
                  <a:lnTo>
                    <a:pt x="1013" y="4"/>
                  </a:lnTo>
                  <a:close/>
                  <a:moveTo>
                    <a:pt x="969" y="4"/>
                  </a:moveTo>
                  <a:lnTo>
                    <a:pt x="945" y="4"/>
                  </a:lnTo>
                  <a:lnTo>
                    <a:pt x="944" y="3"/>
                  </a:lnTo>
                  <a:lnTo>
                    <a:pt x="944" y="3"/>
                  </a:lnTo>
                  <a:lnTo>
                    <a:pt x="944" y="2"/>
                  </a:lnTo>
                  <a:lnTo>
                    <a:pt x="944" y="2"/>
                  </a:lnTo>
                  <a:lnTo>
                    <a:pt x="944" y="1"/>
                  </a:lnTo>
                  <a:lnTo>
                    <a:pt x="944" y="1"/>
                  </a:lnTo>
                  <a:lnTo>
                    <a:pt x="944" y="0"/>
                  </a:lnTo>
                  <a:lnTo>
                    <a:pt x="945" y="0"/>
                  </a:lnTo>
                  <a:lnTo>
                    <a:pt x="969" y="0"/>
                  </a:lnTo>
                  <a:lnTo>
                    <a:pt x="971" y="0"/>
                  </a:lnTo>
                  <a:lnTo>
                    <a:pt x="971" y="1"/>
                  </a:lnTo>
                  <a:lnTo>
                    <a:pt x="972" y="1"/>
                  </a:lnTo>
                  <a:lnTo>
                    <a:pt x="972" y="2"/>
                  </a:lnTo>
                  <a:lnTo>
                    <a:pt x="972" y="2"/>
                  </a:lnTo>
                  <a:lnTo>
                    <a:pt x="971" y="3"/>
                  </a:lnTo>
                  <a:lnTo>
                    <a:pt x="971" y="3"/>
                  </a:lnTo>
                  <a:lnTo>
                    <a:pt x="969" y="4"/>
                  </a:lnTo>
                  <a:lnTo>
                    <a:pt x="969" y="4"/>
                  </a:lnTo>
                  <a:close/>
                  <a:moveTo>
                    <a:pt x="928" y="4"/>
                  </a:moveTo>
                  <a:lnTo>
                    <a:pt x="903" y="4"/>
                  </a:lnTo>
                  <a:lnTo>
                    <a:pt x="902" y="3"/>
                  </a:lnTo>
                  <a:lnTo>
                    <a:pt x="902" y="3"/>
                  </a:lnTo>
                  <a:lnTo>
                    <a:pt x="901" y="2"/>
                  </a:lnTo>
                  <a:lnTo>
                    <a:pt x="901" y="2"/>
                  </a:lnTo>
                  <a:lnTo>
                    <a:pt x="901" y="1"/>
                  </a:lnTo>
                  <a:lnTo>
                    <a:pt x="902" y="1"/>
                  </a:lnTo>
                  <a:lnTo>
                    <a:pt x="902" y="0"/>
                  </a:lnTo>
                  <a:lnTo>
                    <a:pt x="903" y="0"/>
                  </a:lnTo>
                  <a:lnTo>
                    <a:pt x="928" y="0"/>
                  </a:lnTo>
                  <a:lnTo>
                    <a:pt x="928" y="0"/>
                  </a:lnTo>
                  <a:lnTo>
                    <a:pt x="929" y="1"/>
                  </a:lnTo>
                  <a:lnTo>
                    <a:pt x="929" y="1"/>
                  </a:lnTo>
                  <a:lnTo>
                    <a:pt x="929" y="2"/>
                  </a:lnTo>
                  <a:lnTo>
                    <a:pt x="929" y="2"/>
                  </a:lnTo>
                  <a:lnTo>
                    <a:pt x="929" y="3"/>
                  </a:lnTo>
                  <a:lnTo>
                    <a:pt x="928" y="3"/>
                  </a:lnTo>
                  <a:lnTo>
                    <a:pt x="928" y="4"/>
                  </a:lnTo>
                  <a:lnTo>
                    <a:pt x="928" y="4"/>
                  </a:lnTo>
                  <a:close/>
                  <a:moveTo>
                    <a:pt x="884" y="4"/>
                  </a:moveTo>
                  <a:lnTo>
                    <a:pt x="860" y="4"/>
                  </a:lnTo>
                  <a:lnTo>
                    <a:pt x="860" y="3"/>
                  </a:lnTo>
                  <a:lnTo>
                    <a:pt x="859" y="3"/>
                  </a:lnTo>
                  <a:lnTo>
                    <a:pt x="859" y="2"/>
                  </a:lnTo>
                  <a:lnTo>
                    <a:pt x="859" y="2"/>
                  </a:lnTo>
                  <a:lnTo>
                    <a:pt x="859" y="1"/>
                  </a:lnTo>
                  <a:lnTo>
                    <a:pt x="859" y="1"/>
                  </a:lnTo>
                  <a:lnTo>
                    <a:pt x="860" y="0"/>
                  </a:lnTo>
                  <a:lnTo>
                    <a:pt x="860" y="0"/>
                  </a:lnTo>
                  <a:lnTo>
                    <a:pt x="884" y="0"/>
                  </a:lnTo>
                  <a:lnTo>
                    <a:pt x="886" y="0"/>
                  </a:lnTo>
                  <a:lnTo>
                    <a:pt x="887" y="1"/>
                  </a:lnTo>
                  <a:lnTo>
                    <a:pt x="887" y="1"/>
                  </a:lnTo>
                  <a:lnTo>
                    <a:pt x="887" y="2"/>
                  </a:lnTo>
                  <a:lnTo>
                    <a:pt x="887" y="2"/>
                  </a:lnTo>
                  <a:lnTo>
                    <a:pt x="887" y="3"/>
                  </a:lnTo>
                  <a:lnTo>
                    <a:pt x="886" y="3"/>
                  </a:lnTo>
                  <a:lnTo>
                    <a:pt x="884" y="4"/>
                  </a:lnTo>
                  <a:lnTo>
                    <a:pt x="884" y="4"/>
                  </a:lnTo>
                  <a:close/>
                  <a:moveTo>
                    <a:pt x="842" y="4"/>
                  </a:moveTo>
                  <a:lnTo>
                    <a:pt x="818" y="4"/>
                  </a:lnTo>
                  <a:lnTo>
                    <a:pt x="817" y="3"/>
                  </a:lnTo>
                  <a:lnTo>
                    <a:pt x="817" y="3"/>
                  </a:lnTo>
                  <a:lnTo>
                    <a:pt x="816" y="2"/>
                  </a:lnTo>
                  <a:lnTo>
                    <a:pt x="816" y="2"/>
                  </a:lnTo>
                  <a:lnTo>
                    <a:pt x="816" y="1"/>
                  </a:lnTo>
                  <a:lnTo>
                    <a:pt x="817" y="1"/>
                  </a:lnTo>
                  <a:lnTo>
                    <a:pt x="817" y="0"/>
                  </a:lnTo>
                  <a:lnTo>
                    <a:pt x="818" y="0"/>
                  </a:lnTo>
                  <a:lnTo>
                    <a:pt x="842" y="0"/>
                  </a:lnTo>
                  <a:lnTo>
                    <a:pt x="842" y="0"/>
                  </a:lnTo>
                  <a:lnTo>
                    <a:pt x="844" y="1"/>
                  </a:lnTo>
                  <a:lnTo>
                    <a:pt x="844" y="1"/>
                  </a:lnTo>
                  <a:lnTo>
                    <a:pt x="845" y="2"/>
                  </a:lnTo>
                  <a:lnTo>
                    <a:pt x="844" y="2"/>
                  </a:lnTo>
                  <a:lnTo>
                    <a:pt x="844" y="3"/>
                  </a:lnTo>
                  <a:lnTo>
                    <a:pt x="842" y="3"/>
                  </a:lnTo>
                  <a:lnTo>
                    <a:pt x="842" y="4"/>
                  </a:lnTo>
                  <a:lnTo>
                    <a:pt x="842" y="4"/>
                  </a:lnTo>
                  <a:close/>
                  <a:moveTo>
                    <a:pt x="801" y="4"/>
                  </a:moveTo>
                  <a:lnTo>
                    <a:pt x="776" y="4"/>
                  </a:lnTo>
                  <a:lnTo>
                    <a:pt x="775" y="3"/>
                  </a:lnTo>
                  <a:lnTo>
                    <a:pt x="774" y="3"/>
                  </a:lnTo>
                  <a:lnTo>
                    <a:pt x="774" y="2"/>
                  </a:lnTo>
                  <a:lnTo>
                    <a:pt x="774" y="2"/>
                  </a:lnTo>
                  <a:lnTo>
                    <a:pt x="774" y="1"/>
                  </a:lnTo>
                  <a:lnTo>
                    <a:pt x="774" y="1"/>
                  </a:lnTo>
                  <a:lnTo>
                    <a:pt x="775" y="0"/>
                  </a:lnTo>
                  <a:lnTo>
                    <a:pt x="776" y="0"/>
                  </a:lnTo>
                  <a:lnTo>
                    <a:pt x="801" y="0"/>
                  </a:lnTo>
                  <a:lnTo>
                    <a:pt x="801" y="0"/>
                  </a:lnTo>
                  <a:lnTo>
                    <a:pt x="802" y="1"/>
                  </a:lnTo>
                  <a:lnTo>
                    <a:pt x="802" y="1"/>
                  </a:lnTo>
                  <a:lnTo>
                    <a:pt x="802" y="2"/>
                  </a:lnTo>
                  <a:lnTo>
                    <a:pt x="802" y="2"/>
                  </a:lnTo>
                  <a:lnTo>
                    <a:pt x="802" y="3"/>
                  </a:lnTo>
                  <a:lnTo>
                    <a:pt x="801" y="3"/>
                  </a:lnTo>
                  <a:lnTo>
                    <a:pt x="801" y="4"/>
                  </a:lnTo>
                  <a:lnTo>
                    <a:pt x="801" y="4"/>
                  </a:lnTo>
                  <a:close/>
                  <a:moveTo>
                    <a:pt x="757" y="4"/>
                  </a:moveTo>
                  <a:lnTo>
                    <a:pt x="733" y="4"/>
                  </a:lnTo>
                  <a:lnTo>
                    <a:pt x="732" y="3"/>
                  </a:lnTo>
                  <a:lnTo>
                    <a:pt x="732" y="3"/>
                  </a:lnTo>
                  <a:lnTo>
                    <a:pt x="732" y="2"/>
                  </a:lnTo>
                  <a:lnTo>
                    <a:pt x="732" y="1"/>
                  </a:lnTo>
                  <a:lnTo>
                    <a:pt x="732" y="0"/>
                  </a:lnTo>
                  <a:lnTo>
                    <a:pt x="733" y="0"/>
                  </a:lnTo>
                  <a:lnTo>
                    <a:pt x="757" y="0"/>
                  </a:lnTo>
                  <a:lnTo>
                    <a:pt x="759" y="0"/>
                  </a:lnTo>
                  <a:lnTo>
                    <a:pt x="759" y="1"/>
                  </a:lnTo>
                  <a:lnTo>
                    <a:pt x="760" y="1"/>
                  </a:lnTo>
                  <a:lnTo>
                    <a:pt x="760" y="2"/>
                  </a:lnTo>
                  <a:lnTo>
                    <a:pt x="760" y="2"/>
                  </a:lnTo>
                  <a:lnTo>
                    <a:pt x="759" y="3"/>
                  </a:lnTo>
                  <a:lnTo>
                    <a:pt x="759" y="3"/>
                  </a:lnTo>
                  <a:lnTo>
                    <a:pt x="757" y="4"/>
                  </a:lnTo>
                  <a:lnTo>
                    <a:pt x="757" y="4"/>
                  </a:lnTo>
                  <a:close/>
                  <a:moveTo>
                    <a:pt x="716" y="4"/>
                  </a:moveTo>
                  <a:lnTo>
                    <a:pt x="691" y="4"/>
                  </a:lnTo>
                  <a:lnTo>
                    <a:pt x="690" y="3"/>
                  </a:lnTo>
                  <a:lnTo>
                    <a:pt x="689" y="3"/>
                  </a:lnTo>
                  <a:lnTo>
                    <a:pt x="689" y="2"/>
                  </a:lnTo>
                  <a:lnTo>
                    <a:pt x="689" y="2"/>
                  </a:lnTo>
                  <a:lnTo>
                    <a:pt x="689" y="1"/>
                  </a:lnTo>
                  <a:lnTo>
                    <a:pt x="689" y="1"/>
                  </a:lnTo>
                  <a:lnTo>
                    <a:pt x="690" y="0"/>
                  </a:lnTo>
                  <a:lnTo>
                    <a:pt x="691" y="0"/>
                  </a:lnTo>
                  <a:lnTo>
                    <a:pt x="716" y="0"/>
                  </a:lnTo>
                  <a:lnTo>
                    <a:pt x="716" y="0"/>
                  </a:lnTo>
                  <a:lnTo>
                    <a:pt x="717" y="1"/>
                  </a:lnTo>
                  <a:lnTo>
                    <a:pt x="717" y="1"/>
                  </a:lnTo>
                  <a:lnTo>
                    <a:pt x="717" y="2"/>
                  </a:lnTo>
                  <a:lnTo>
                    <a:pt x="717" y="2"/>
                  </a:lnTo>
                  <a:lnTo>
                    <a:pt x="717" y="3"/>
                  </a:lnTo>
                  <a:lnTo>
                    <a:pt x="716" y="3"/>
                  </a:lnTo>
                  <a:lnTo>
                    <a:pt x="716" y="4"/>
                  </a:lnTo>
                  <a:lnTo>
                    <a:pt x="716" y="4"/>
                  </a:lnTo>
                  <a:close/>
                  <a:moveTo>
                    <a:pt x="672" y="4"/>
                  </a:moveTo>
                  <a:lnTo>
                    <a:pt x="648" y="4"/>
                  </a:lnTo>
                  <a:lnTo>
                    <a:pt x="648" y="3"/>
                  </a:lnTo>
                  <a:lnTo>
                    <a:pt x="647" y="3"/>
                  </a:lnTo>
                  <a:lnTo>
                    <a:pt x="647" y="2"/>
                  </a:lnTo>
                  <a:lnTo>
                    <a:pt x="647" y="2"/>
                  </a:lnTo>
                  <a:lnTo>
                    <a:pt x="647" y="1"/>
                  </a:lnTo>
                  <a:lnTo>
                    <a:pt x="647" y="1"/>
                  </a:lnTo>
                  <a:lnTo>
                    <a:pt x="648" y="0"/>
                  </a:lnTo>
                  <a:lnTo>
                    <a:pt x="648" y="0"/>
                  </a:lnTo>
                  <a:lnTo>
                    <a:pt x="672" y="0"/>
                  </a:lnTo>
                  <a:lnTo>
                    <a:pt x="674" y="0"/>
                  </a:lnTo>
                  <a:lnTo>
                    <a:pt x="674" y="1"/>
                  </a:lnTo>
                  <a:lnTo>
                    <a:pt x="675" y="1"/>
                  </a:lnTo>
                  <a:lnTo>
                    <a:pt x="675" y="2"/>
                  </a:lnTo>
                  <a:lnTo>
                    <a:pt x="675" y="2"/>
                  </a:lnTo>
                  <a:lnTo>
                    <a:pt x="674" y="3"/>
                  </a:lnTo>
                  <a:lnTo>
                    <a:pt x="674" y="3"/>
                  </a:lnTo>
                  <a:lnTo>
                    <a:pt x="672" y="4"/>
                  </a:lnTo>
                  <a:lnTo>
                    <a:pt x="672" y="4"/>
                  </a:lnTo>
                  <a:close/>
                  <a:moveTo>
                    <a:pt x="631" y="4"/>
                  </a:moveTo>
                  <a:lnTo>
                    <a:pt x="606" y="4"/>
                  </a:lnTo>
                  <a:lnTo>
                    <a:pt x="605" y="3"/>
                  </a:lnTo>
                  <a:lnTo>
                    <a:pt x="605" y="3"/>
                  </a:lnTo>
                  <a:lnTo>
                    <a:pt x="604" y="2"/>
                  </a:lnTo>
                  <a:lnTo>
                    <a:pt x="604" y="2"/>
                  </a:lnTo>
                  <a:lnTo>
                    <a:pt x="604" y="1"/>
                  </a:lnTo>
                  <a:lnTo>
                    <a:pt x="605" y="1"/>
                  </a:lnTo>
                  <a:lnTo>
                    <a:pt x="605" y="0"/>
                  </a:lnTo>
                  <a:lnTo>
                    <a:pt x="606" y="0"/>
                  </a:lnTo>
                  <a:lnTo>
                    <a:pt x="631" y="0"/>
                  </a:lnTo>
                  <a:lnTo>
                    <a:pt x="631" y="0"/>
                  </a:lnTo>
                  <a:lnTo>
                    <a:pt x="632" y="1"/>
                  </a:lnTo>
                  <a:lnTo>
                    <a:pt x="632" y="1"/>
                  </a:lnTo>
                  <a:lnTo>
                    <a:pt x="633" y="2"/>
                  </a:lnTo>
                  <a:lnTo>
                    <a:pt x="632" y="2"/>
                  </a:lnTo>
                  <a:lnTo>
                    <a:pt x="632" y="3"/>
                  </a:lnTo>
                  <a:lnTo>
                    <a:pt x="631" y="3"/>
                  </a:lnTo>
                  <a:lnTo>
                    <a:pt x="631" y="4"/>
                  </a:lnTo>
                  <a:lnTo>
                    <a:pt x="631" y="4"/>
                  </a:lnTo>
                  <a:close/>
                  <a:moveTo>
                    <a:pt x="589" y="4"/>
                  </a:moveTo>
                  <a:lnTo>
                    <a:pt x="564" y="4"/>
                  </a:lnTo>
                  <a:lnTo>
                    <a:pt x="563" y="3"/>
                  </a:lnTo>
                  <a:lnTo>
                    <a:pt x="562" y="3"/>
                  </a:lnTo>
                  <a:lnTo>
                    <a:pt x="562" y="2"/>
                  </a:lnTo>
                  <a:lnTo>
                    <a:pt x="562" y="2"/>
                  </a:lnTo>
                  <a:lnTo>
                    <a:pt x="562" y="1"/>
                  </a:lnTo>
                  <a:lnTo>
                    <a:pt x="562" y="1"/>
                  </a:lnTo>
                  <a:lnTo>
                    <a:pt x="563" y="0"/>
                  </a:lnTo>
                  <a:lnTo>
                    <a:pt x="564" y="0"/>
                  </a:lnTo>
                  <a:lnTo>
                    <a:pt x="589" y="0"/>
                  </a:lnTo>
                  <a:lnTo>
                    <a:pt x="589" y="0"/>
                  </a:lnTo>
                  <a:lnTo>
                    <a:pt x="590" y="1"/>
                  </a:lnTo>
                  <a:lnTo>
                    <a:pt x="590" y="1"/>
                  </a:lnTo>
                  <a:lnTo>
                    <a:pt x="590" y="2"/>
                  </a:lnTo>
                  <a:lnTo>
                    <a:pt x="590" y="2"/>
                  </a:lnTo>
                  <a:lnTo>
                    <a:pt x="590" y="3"/>
                  </a:lnTo>
                  <a:lnTo>
                    <a:pt x="589" y="3"/>
                  </a:lnTo>
                  <a:lnTo>
                    <a:pt x="589" y="4"/>
                  </a:lnTo>
                  <a:lnTo>
                    <a:pt x="589" y="4"/>
                  </a:lnTo>
                  <a:close/>
                  <a:moveTo>
                    <a:pt x="545" y="4"/>
                  </a:moveTo>
                  <a:lnTo>
                    <a:pt x="521" y="4"/>
                  </a:lnTo>
                  <a:lnTo>
                    <a:pt x="520" y="3"/>
                  </a:lnTo>
                  <a:lnTo>
                    <a:pt x="520" y="3"/>
                  </a:lnTo>
                  <a:lnTo>
                    <a:pt x="519" y="2"/>
                  </a:lnTo>
                  <a:lnTo>
                    <a:pt x="519" y="2"/>
                  </a:lnTo>
                  <a:lnTo>
                    <a:pt x="519" y="1"/>
                  </a:lnTo>
                  <a:lnTo>
                    <a:pt x="520" y="1"/>
                  </a:lnTo>
                  <a:lnTo>
                    <a:pt x="520" y="0"/>
                  </a:lnTo>
                  <a:lnTo>
                    <a:pt x="521" y="0"/>
                  </a:lnTo>
                  <a:lnTo>
                    <a:pt x="545" y="0"/>
                  </a:lnTo>
                  <a:lnTo>
                    <a:pt x="547" y="0"/>
                  </a:lnTo>
                  <a:lnTo>
                    <a:pt x="547" y="1"/>
                  </a:lnTo>
                  <a:lnTo>
                    <a:pt x="548" y="2"/>
                  </a:lnTo>
                  <a:lnTo>
                    <a:pt x="547" y="3"/>
                  </a:lnTo>
                  <a:lnTo>
                    <a:pt x="547" y="3"/>
                  </a:lnTo>
                  <a:lnTo>
                    <a:pt x="545" y="4"/>
                  </a:lnTo>
                  <a:lnTo>
                    <a:pt x="545" y="4"/>
                  </a:lnTo>
                  <a:close/>
                  <a:moveTo>
                    <a:pt x="504" y="4"/>
                  </a:moveTo>
                  <a:lnTo>
                    <a:pt x="479" y="4"/>
                  </a:lnTo>
                  <a:lnTo>
                    <a:pt x="478" y="3"/>
                  </a:lnTo>
                  <a:lnTo>
                    <a:pt x="477" y="3"/>
                  </a:lnTo>
                  <a:lnTo>
                    <a:pt x="477" y="2"/>
                  </a:lnTo>
                  <a:lnTo>
                    <a:pt x="477" y="2"/>
                  </a:lnTo>
                  <a:lnTo>
                    <a:pt x="477" y="1"/>
                  </a:lnTo>
                  <a:lnTo>
                    <a:pt x="477" y="1"/>
                  </a:lnTo>
                  <a:lnTo>
                    <a:pt x="478" y="0"/>
                  </a:lnTo>
                  <a:lnTo>
                    <a:pt x="479" y="0"/>
                  </a:lnTo>
                  <a:lnTo>
                    <a:pt x="504" y="0"/>
                  </a:lnTo>
                  <a:lnTo>
                    <a:pt x="504" y="0"/>
                  </a:lnTo>
                  <a:lnTo>
                    <a:pt x="505" y="1"/>
                  </a:lnTo>
                  <a:lnTo>
                    <a:pt x="505" y="1"/>
                  </a:lnTo>
                  <a:lnTo>
                    <a:pt x="505" y="2"/>
                  </a:lnTo>
                  <a:lnTo>
                    <a:pt x="505" y="2"/>
                  </a:lnTo>
                  <a:lnTo>
                    <a:pt x="505" y="3"/>
                  </a:lnTo>
                  <a:lnTo>
                    <a:pt x="504" y="3"/>
                  </a:lnTo>
                  <a:lnTo>
                    <a:pt x="504" y="4"/>
                  </a:lnTo>
                  <a:lnTo>
                    <a:pt x="504" y="4"/>
                  </a:lnTo>
                  <a:close/>
                  <a:moveTo>
                    <a:pt x="460" y="4"/>
                  </a:moveTo>
                  <a:lnTo>
                    <a:pt x="436" y="4"/>
                  </a:lnTo>
                  <a:lnTo>
                    <a:pt x="436" y="3"/>
                  </a:lnTo>
                  <a:lnTo>
                    <a:pt x="435" y="3"/>
                  </a:lnTo>
                  <a:lnTo>
                    <a:pt x="435" y="2"/>
                  </a:lnTo>
                  <a:lnTo>
                    <a:pt x="435" y="2"/>
                  </a:lnTo>
                  <a:lnTo>
                    <a:pt x="435" y="1"/>
                  </a:lnTo>
                  <a:lnTo>
                    <a:pt x="435" y="1"/>
                  </a:lnTo>
                  <a:lnTo>
                    <a:pt x="436" y="0"/>
                  </a:lnTo>
                  <a:lnTo>
                    <a:pt x="436" y="0"/>
                  </a:lnTo>
                  <a:lnTo>
                    <a:pt x="460" y="0"/>
                  </a:lnTo>
                  <a:lnTo>
                    <a:pt x="462" y="0"/>
                  </a:lnTo>
                  <a:lnTo>
                    <a:pt x="462" y="1"/>
                  </a:lnTo>
                  <a:lnTo>
                    <a:pt x="463" y="1"/>
                  </a:lnTo>
                  <a:lnTo>
                    <a:pt x="463" y="2"/>
                  </a:lnTo>
                  <a:lnTo>
                    <a:pt x="463" y="2"/>
                  </a:lnTo>
                  <a:lnTo>
                    <a:pt x="462" y="3"/>
                  </a:lnTo>
                  <a:lnTo>
                    <a:pt x="462" y="3"/>
                  </a:lnTo>
                  <a:lnTo>
                    <a:pt x="460" y="4"/>
                  </a:lnTo>
                  <a:lnTo>
                    <a:pt x="460" y="4"/>
                  </a:lnTo>
                  <a:close/>
                  <a:moveTo>
                    <a:pt x="419" y="4"/>
                  </a:moveTo>
                  <a:lnTo>
                    <a:pt x="394" y="4"/>
                  </a:lnTo>
                  <a:lnTo>
                    <a:pt x="393" y="3"/>
                  </a:lnTo>
                  <a:lnTo>
                    <a:pt x="393" y="3"/>
                  </a:lnTo>
                  <a:lnTo>
                    <a:pt x="392" y="2"/>
                  </a:lnTo>
                  <a:lnTo>
                    <a:pt x="392" y="2"/>
                  </a:lnTo>
                  <a:lnTo>
                    <a:pt x="392" y="1"/>
                  </a:lnTo>
                  <a:lnTo>
                    <a:pt x="393" y="1"/>
                  </a:lnTo>
                  <a:lnTo>
                    <a:pt x="393" y="0"/>
                  </a:lnTo>
                  <a:lnTo>
                    <a:pt x="394" y="0"/>
                  </a:lnTo>
                  <a:lnTo>
                    <a:pt x="419" y="0"/>
                  </a:lnTo>
                  <a:lnTo>
                    <a:pt x="419" y="0"/>
                  </a:lnTo>
                  <a:lnTo>
                    <a:pt x="420" y="1"/>
                  </a:lnTo>
                  <a:lnTo>
                    <a:pt x="420" y="1"/>
                  </a:lnTo>
                  <a:lnTo>
                    <a:pt x="421" y="2"/>
                  </a:lnTo>
                  <a:lnTo>
                    <a:pt x="420" y="2"/>
                  </a:lnTo>
                  <a:lnTo>
                    <a:pt x="420" y="3"/>
                  </a:lnTo>
                  <a:lnTo>
                    <a:pt x="419" y="3"/>
                  </a:lnTo>
                  <a:lnTo>
                    <a:pt x="419" y="4"/>
                  </a:lnTo>
                  <a:lnTo>
                    <a:pt x="419" y="4"/>
                  </a:lnTo>
                  <a:close/>
                  <a:moveTo>
                    <a:pt x="375" y="4"/>
                  </a:moveTo>
                  <a:lnTo>
                    <a:pt x="351" y="4"/>
                  </a:lnTo>
                  <a:lnTo>
                    <a:pt x="351" y="3"/>
                  </a:lnTo>
                  <a:lnTo>
                    <a:pt x="350" y="3"/>
                  </a:lnTo>
                  <a:lnTo>
                    <a:pt x="350" y="2"/>
                  </a:lnTo>
                  <a:lnTo>
                    <a:pt x="350" y="2"/>
                  </a:lnTo>
                  <a:lnTo>
                    <a:pt x="350" y="1"/>
                  </a:lnTo>
                  <a:lnTo>
                    <a:pt x="350" y="1"/>
                  </a:lnTo>
                  <a:lnTo>
                    <a:pt x="351" y="0"/>
                  </a:lnTo>
                  <a:lnTo>
                    <a:pt x="351" y="0"/>
                  </a:lnTo>
                  <a:lnTo>
                    <a:pt x="375" y="0"/>
                  </a:lnTo>
                  <a:lnTo>
                    <a:pt x="377" y="0"/>
                  </a:lnTo>
                  <a:lnTo>
                    <a:pt x="378" y="1"/>
                  </a:lnTo>
                  <a:lnTo>
                    <a:pt x="378" y="1"/>
                  </a:lnTo>
                  <a:lnTo>
                    <a:pt x="378" y="2"/>
                  </a:lnTo>
                  <a:lnTo>
                    <a:pt x="378" y="2"/>
                  </a:lnTo>
                  <a:lnTo>
                    <a:pt x="378" y="3"/>
                  </a:lnTo>
                  <a:lnTo>
                    <a:pt x="377" y="3"/>
                  </a:lnTo>
                  <a:lnTo>
                    <a:pt x="375" y="4"/>
                  </a:lnTo>
                  <a:lnTo>
                    <a:pt x="375" y="4"/>
                  </a:lnTo>
                  <a:close/>
                  <a:moveTo>
                    <a:pt x="334" y="4"/>
                  </a:moveTo>
                  <a:lnTo>
                    <a:pt x="309" y="4"/>
                  </a:lnTo>
                  <a:lnTo>
                    <a:pt x="308" y="3"/>
                  </a:lnTo>
                  <a:lnTo>
                    <a:pt x="308" y="3"/>
                  </a:lnTo>
                  <a:lnTo>
                    <a:pt x="307" y="2"/>
                  </a:lnTo>
                  <a:lnTo>
                    <a:pt x="307" y="2"/>
                  </a:lnTo>
                  <a:lnTo>
                    <a:pt x="307" y="1"/>
                  </a:lnTo>
                  <a:lnTo>
                    <a:pt x="308" y="1"/>
                  </a:lnTo>
                  <a:lnTo>
                    <a:pt x="308" y="0"/>
                  </a:lnTo>
                  <a:lnTo>
                    <a:pt x="309" y="0"/>
                  </a:lnTo>
                  <a:lnTo>
                    <a:pt x="334" y="0"/>
                  </a:lnTo>
                  <a:lnTo>
                    <a:pt x="335" y="0"/>
                  </a:lnTo>
                  <a:lnTo>
                    <a:pt x="335" y="1"/>
                  </a:lnTo>
                  <a:lnTo>
                    <a:pt x="335" y="1"/>
                  </a:lnTo>
                  <a:lnTo>
                    <a:pt x="336" y="2"/>
                  </a:lnTo>
                  <a:lnTo>
                    <a:pt x="335" y="2"/>
                  </a:lnTo>
                  <a:lnTo>
                    <a:pt x="335" y="3"/>
                  </a:lnTo>
                  <a:lnTo>
                    <a:pt x="335" y="3"/>
                  </a:lnTo>
                  <a:lnTo>
                    <a:pt x="334" y="4"/>
                  </a:lnTo>
                  <a:lnTo>
                    <a:pt x="334" y="4"/>
                  </a:lnTo>
                  <a:close/>
                  <a:moveTo>
                    <a:pt x="292" y="4"/>
                  </a:moveTo>
                  <a:lnTo>
                    <a:pt x="267" y="4"/>
                  </a:lnTo>
                  <a:lnTo>
                    <a:pt x="266" y="3"/>
                  </a:lnTo>
                  <a:lnTo>
                    <a:pt x="265" y="3"/>
                  </a:lnTo>
                  <a:lnTo>
                    <a:pt x="265" y="2"/>
                  </a:lnTo>
                  <a:lnTo>
                    <a:pt x="265" y="2"/>
                  </a:lnTo>
                  <a:lnTo>
                    <a:pt x="265" y="1"/>
                  </a:lnTo>
                  <a:lnTo>
                    <a:pt x="265" y="1"/>
                  </a:lnTo>
                  <a:lnTo>
                    <a:pt x="266" y="0"/>
                  </a:lnTo>
                  <a:lnTo>
                    <a:pt x="267" y="0"/>
                  </a:lnTo>
                  <a:lnTo>
                    <a:pt x="292" y="0"/>
                  </a:lnTo>
                  <a:lnTo>
                    <a:pt x="292" y="0"/>
                  </a:lnTo>
                  <a:lnTo>
                    <a:pt x="293" y="1"/>
                  </a:lnTo>
                  <a:lnTo>
                    <a:pt x="293" y="1"/>
                  </a:lnTo>
                  <a:lnTo>
                    <a:pt x="293" y="2"/>
                  </a:lnTo>
                  <a:lnTo>
                    <a:pt x="293" y="2"/>
                  </a:lnTo>
                  <a:lnTo>
                    <a:pt x="293" y="3"/>
                  </a:lnTo>
                  <a:lnTo>
                    <a:pt x="292" y="3"/>
                  </a:lnTo>
                  <a:lnTo>
                    <a:pt x="292" y="4"/>
                  </a:lnTo>
                  <a:lnTo>
                    <a:pt x="292" y="4"/>
                  </a:lnTo>
                  <a:close/>
                  <a:moveTo>
                    <a:pt x="248" y="4"/>
                  </a:moveTo>
                  <a:lnTo>
                    <a:pt x="224" y="4"/>
                  </a:lnTo>
                  <a:lnTo>
                    <a:pt x="224" y="3"/>
                  </a:lnTo>
                  <a:lnTo>
                    <a:pt x="223" y="3"/>
                  </a:lnTo>
                  <a:lnTo>
                    <a:pt x="223" y="2"/>
                  </a:lnTo>
                  <a:lnTo>
                    <a:pt x="223" y="2"/>
                  </a:lnTo>
                  <a:lnTo>
                    <a:pt x="223" y="1"/>
                  </a:lnTo>
                  <a:lnTo>
                    <a:pt x="223" y="1"/>
                  </a:lnTo>
                  <a:lnTo>
                    <a:pt x="224" y="0"/>
                  </a:lnTo>
                  <a:lnTo>
                    <a:pt x="224" y="0"/>
                  </a:lnTo>
                  <a:lnTo>
                    <a:pt x="248" y="0"/>
                  </a:lnTo>
                  <a:lnTo>
                    <a:pt x="250" y="0"/>
                  </a:lnTo>
                  <a:lnTo>
                    <a:pt x="250" y="1"/>
                  </a:lnTo>
                  <a:lnTo>
                    <a:pt x="251" y="1"/>
                  </a:lnTo>
                  <a:lnTo>
                    <a:pt x="251" y="2"/>
                  </a:lnTo>
                  <a:lnTo>
                    <a:pt x="251" y="2"/>
                  </a:lnTo>
                  <a:lnTo>
                    <a:pt x="250" y="3"/>
                  </a:lnTo>
                  <a:lnTo>
                    <a:pt x="250" y="3"/>
                  </a:lnTo>
                  <a:lnTo>
                    <a:pt x="248" y="4"/>
                  </a:lnTo>
                  <a:lnTo>
                    <a:pt x="248" y="4"/>
                  </a:lnTo>
                  <a:close/>
                  <a:moveTo>
                    <a:pt x="207" y="4"/>
                  </a:moveTo>
                  <a:lnTo>
                    <a:pt x="182" y="4"/>
                  </a:lnTo>
                  <a:lnTo>
                    <a:pt x="181" y="3"/>
                  </a:lnTo>
                  <a:lnTo>
                    <a:pt x="181" y="3"/>
                  </a:lnTo>
                  <a:lnTo>
                    <a:pt x="180" y="2"/>
                  </a:lnTo>
                  <a:lnTo>
                    <a:pt x="180" y="2"/>
                  </a:lnTo>
                  <a:lnTo>
                    <a:pt x="180" y="1"/>
                  </a:lnTo>
                  <a:lnTo>
                    <a:pt x="181" y="1"/>
                  </a:lnTo>
                  <a:lnTo>
                    <a:pt x="181" y="0"/>
                  </a:lnTo>
                  <a:lnTo>
                    <a:pt x="182" y="0"/>
                  </a:lnTo>
                  <a:lnTo>
                    <a:pt x="207" y="0"/>
                  </a:lnTo>
                  <a:lnTo>
                    <a:pt x="207" y="0"/>
                  </a:lnTo>
                  <a:lnTo>
                    <a:pt x="208" y="1"/>
                  </a:lnTo>
                  <a:lnTo>
                    <a:pt x="208" y="1"/>
                  </a:lnTo>
                  <a:lnTo>
                    <a:pt x="208" y="2"/>
                  </a:lnTo>
                  <a:lnTo>
                    <a:pt x="208" y="2"/>
                  </a:lnTo>
                  <a:lnTo>
                    <a:pt x="208" y="3"/>
                  </a:lnTo>
                  <a:lnTo>
                    <a:pt x="207" y="3"/>
                  </a:lnTo>
                  <a:lnTo>
                    <a:pt x="207" y="4"/>
                  </a:lnTo>
                  <a:lnTo>
                    <a:pt x="207" y="4"/>
                  </a:lnTo>
                  <a:close/>
                  <a:moveTo>
                    <a:pt x="163" y="4"/>
                  </a:moveTo>
                  <a:lnTo>
                    <a:pt x="139" y="4"/>
                  </a:lnTo>
                  <a:lnTo>
                    <a:pt x="139" y="3"/>
                  </a:lnTo>
                  <a:lnTo>
                    <a:pt x="138" y="3"/>
                  </a:lnTo>
                  <a:lnTo>
                    <a:pt x="138" y="2"/>
                  </a:lnTo>
                  <a:lnTo>
                    <a:pt x="138" y="2"/>
                  </a:lnTo>
                  <a:lnTo>
                    <a:pt x="138" y="1"/>
                  </a:lnTo>
                  <a:lnTo>
                    <a:pt x="138" y="1"/>
                  </a:lnTo>
                  <a:lnTo>
                    <a:pt x="139" y="0"/>
                  </a:lnTo>
                  <a:lnTo>
                    <a:pt x="139" y="0"/>
                  </a:lnTo>
                  <a:lnTo>
                    <a:pt x="163" y="0"/>
                  </a:lnTo>
                  <a:lnTo>
                    <a:pt x="165" y="0"/>
                  </a:lnTo>
                  <a:lnTo>
                    <a:pt x="166" y="1"/>
                  </a:lnTo>
                  <a:lnTo>
                    <a:pt x="166" y="1"/>
                  </a:lnTo>
                  <a:lnTo>
                    <a:pt x="166" y="2"/>
                  </a:lnTo>
                  <a:lnTo>
                    <a:pt x="166" y="2"/>
                  </a:lnTo>
                  <a:lnTo>
                    <a:pt x="166" y="3"/>
                  </a:lnTo>
                  <a:lnTo>
                    <a:pt x="165" y="3"/>
                  </a:lnTo>
                  <a:lnTo>
                    <a:pt x="163" y="4"/>
                  </a:lnTo>
                  <a:lnTo>
                    <a:pt x="163" y="4"/>
                  </a:lnTo>
                  <a:close/>
                  <a:moveTo>
                    <a:pt x="122" y="4"/>
                  </a:moveTo>
                  <a:lnTo>
                    <a:pt x="97" y="4"/>
                  </a:lnTo>
                  <a:lnTo>
                    <a:pt x="96" y="3"/>
                  </a:lnTo>
                  <a:lnTo>
                    <a:pt x="96" y="3"/>
                  </a:lnTo>
                  <a:lnTo>
                    <a:pt x="95" y="2"/>
                  </a:lnTo>
                  <a:lnTo>
                    <a:pt x="95" y="2"/>
                  </a:lnTo>
                  <a:lnTo>
                    <a:pt x="95" y="1"/>
                  </a:lnTo>
                  <a:lnTo>
                    <a:pt x="96" y="1"/>
                  </a:lnTo>
                  <a:lnTo>
                    <a:pt x="96" y="0"/>
                  </a:lnTo>
                  <a:lnTo>
                    <a:pt x="97" y="0"/>
                  </a:lnTo>
                  <a:lnTo>
                    <a:pt x="122" y="0"/>
                  </a:lnTo>
                  <a:lnTo>
                    <a:pt x="123" y="0"/>
                  </a:lnTo>
                  <a:lnTo>
                    <a:pt x="123" y="1"/>
                  </a:lnTo>
                  <a:lnTo>
                    <a:pt x="123" y="1"/>
                  </a:lnTo>
                  <a:lnTo>
                    <a:pt x="124" y="2"/>
                  </a:lnTo>
                  <a:lnTo>
                    <a:pt x="123" y="2"/>
                  </a:lnTo>
                  <a:lnTo>
                    <a:pt x="123" y="3"/>
                  </a:lnTo>
                  <a:lnTo>
                    <a:pt x="123" y="3"/>
                  </a:lnTo>
                  <a:lnTo>
                    <a:pt x="122" y="4"/>
                  </a:lnTo>
                  <a:lnTo>
                    <a:pt x="122" y="4"/>
                  </a:lnTo>
                  <a:close/>
                  <a:moveTo>
                    <a:pt x="80" y="4"/>
                  </a:moveTo>
                  <a:lnTo>
                    <a:pt x="55" y="4"/>
                  </a:lnTo>
                  <a:lnTo>
                    <a:pt x="54" y="3"/>
                  </a:lnTo>
                  <a:lnTo>
                    <a:pt x="53" y="3"/>
                  </a:lnTo>
                  <a:lnTo>
                    <a:pt x="53" y="2"/>
                  </a:lnTo>
                  <a:lnTo>
                    <a:pt x="53" y="2"/>
                  </a:lnTo>
                  <a:lnTo>
                    <a:pt x="53" y="1"/>
                  </a:lnTo>
                  <a:lnTo>
                    <a:pt x="53" y="1"/>
                  </a:lnTo>
                  <a:lnTo>
                    <a:pt x="54" y="0"/>
                  </a:lnTo>
                  <a:lnTo>
                    <a:pt x="55" y="0"/>
                  </a:lnTo>
                  <a:lnTo>
                    <a:pt x="80" y="0"/>
                  </a:lnTo>
                  <a:lnTo>
                    <a:pt x="80" y="0"/>
                  </a:lnTo>
                  <a:lnTo>
                    <a:pt x="81" y="1"/>
                  </a:lnTo>
                  <a:lnTo>
                    <a:pt x="81" y="2"/>
                  </a:lnTo>
                  <a:lnTo>
                    <a:pt x="81" y="3"/>
                  </a:lnTo>
                  <a:lnTo>
                    <a:pt x="80" y="3"/>
                  </a:lnTo>
                  <a:lnTo>
                    <a:pt x="80" y="4"/>
                  </a:lnTo>
                  <a:lnTo>
                    <a:pt x="80" y="4"/>
                  </a:lnTo>
                  <a:close/>
                  <a:moveTo>
                    <a:pt x="37" y="4"/>
                  </a:moveTo>
                  <a:lnTo>
                    <a:pt x="12" y="4"/>
                  </a:lnTo>
                  <a:lnTo>
                    <a:pt x="11" y="3"/>
                  </a:lnTo>
                  <a:lnTo>
                    <a:pt x="11" y="3"/>
                  </a:lnTo>
                  <a:lnTo>
                    <a:pt x="11" y="2"/>
                  </a:lnTo>
                  <a:lnTo>
                    <a:pt x="11" y="2"/>
                  </a:lnTo>
                  <a:lnTo>
                    <a:pt x="11" y="1"/>
                  </a:lnTo>
                  <a:lnTo>
                    <a:pt x="11" y="1"/>
                  </a:lnTo>
                  <a:lnTo>
                    <a:pt x="11" y="0"/>
                  </a:lnTo>
                  <a:lnTo>
                    <a:pt x="12" y="0"/>
                  </a:lnTo>
                  <a:lnTo>
                    <a:pt x="37" y="0"/>
                  </a:lnTo>
                  <a:lnTo>
                    <a:pt x="38" y="0"/>
                  </a:lnTo>
                  <a:lnTo>
                    <a:pt x="38" y="1"/>
                  </a:lnTo>
                  <a:lnTo>
                    <a:pt x="39" y="1"/>
                  </a:lnTo>
                  <a:lnTo>
                    <a:pt x="39" y="2"/>
                  </a:lnTo>
                  <a:lnTo>
                    <a:pt x="39" y="2"/>
                  </a:lnTo>
                  <a:lnTo>
                    <a:pt x="38" y="3"/>
                  </a:lnTo>
                  <a:lnTo>
                    <a:pt x="38" y="3"/>
                  </a:lnTo>
                  <a:lnTo>
                    <a:pt x="37" y="4"/>
                  </a:lnTo>
                  <a:lnTo>
                    <a:pt x="37" y="4"/>
                  </a:lnTo>
                  <a:close/>
                </a:path>
              </a:pathLst>
            </a:custGeom>
            <a:solidFill>
              <a:srgbClr val="000000"/>
            </a:solidFill>
            <a:ln w="25400">
              <a:solidFill>
                <a:srgbClr val="000000"/>
              </a:solidFill>
              <a:prstDash val="solid"/>
              <a:round/>
              <a:headEnd/>
              <a:tailEnd/>
            </a:ln>
          </p:spPr>
          <p:txBody>
            <a:bodyPr/>
            <a:lstStyle/>
            <a:p>
              <a:endParaRPr lang="en-US"/>
            </a:p>
          </p:txBody>
        </p:sp>
        <p:sp>
          <p:nvSpPr>
            <p:cNvPr id="309615" name="Freeform 367">
              <a:extLst>
                <a:ext uri="{FF2B5EF4-FFF2-40B4-BE49-F238E27FC236}">
                  <a16:creationId xmlns:a16="http://schemas.microsoft.com/office/drawing/2014/main" id="{622D3053-FA1C-DB4F-B4CB-39ABD3F54BCB}"/>
                </a:ext>
              </a:extLst>
            </p:cNvPr>
            <p:cNvSpPr>
              <a:spLocks noEditPoints="1"/>
            </p:cNvSpPr>
            <p:nvPr/>
          </p:nvSpPr>
          <p:spPr bwMode="auto">
            <a:xfrm>
              <a:off x="5024" y="1852"/>
              <a:ext cx="260" cy="1"/>
            </a:xfrm>
            <a:custGeom>
              <a:avLst/>
              <a:gdLst>
                <a:gd name="T0" fmla="*/ 1 w 1057"/>
                <a:gd name="T1" fmla="*/ 0 h 4"/>
                <a:gd name="T2" fmla="*/ 42 w 1057"/>
                <a:gd name="T3" fmla="*/ 2 h 4"/>
                <a:gd name="T4" fmla="*/ 111 w 1057"/>
                <a:gd name="T5" fmla="*/ 4 h 4"/>
                <a:gd name="T6" fmla="*/ 155 w 1057"/>
                <a:gd name="T7" fmla="*/ 2 h 4"/>
                <a:gd name="T8" fmla="*/ 196 w 1057"/>
                <a:gd name="T9" fmla="*/ 0 h 4"/>
                <a:gd name="T10" fmla="*/ 170 w 1057"/>
                <a:gd name="T11" fmla="*/ 0 h 4"/>
                <a:gd name="T12" fmla="*/ 212 w 1057"/>
                <a:gd name="T13" fmla="*/ 2 h 4"/>
                <a:gd name="T14" fmla="*/ 255 w 1057"/>
                <a:gd name="T15" fmla="*/ 3 h 4"/>
                <a:gd name="T16" fmla="*/ 324 w 1057"/>
                <a:gd name="T17" fmla="*/ 3 h 4"/>
                <a:gd name="T18" fmla="*/ 367 w 1057"/>
                <a:gd name="T19" fmla="*/ 1 h 4"/>
                <a:gd name="T20" fmla="*/ 341 w 1057"/>
                <a:gd name="T21" fmla="*/ 0 h 4"/>
                <a:gd name="T22" fmla="*/ 381 w 1057"/>
                <a:gd name="T23" fmla="*/ 1 h 4"/>
                <a:gd name="T24" fmla="*/ 425 w 1057"/>
                <a:gd name="T25" fmla="*/ 3 h 4"/>
                <a:gd name="T26" fmla="*/ 494 w 1057"/>
                <a:gd name="T27" fmla="*/ 3 h 4"/>
                <a:gd name="T28" fmla="*/ 536 w 1057"/>
                <a:gd name="T29" fmla="*/ 1 h 4"/>
                <a:gd name="T30" fmla="*/ 510 w 1057"/>
                <a:gd name="T31" fmla="*/ 0 h 4"/>
                <a:gd name="T32" fmla="*/ 551 w 1057"/>
                <a:gd name="T33" fmla="*/ 1 h 4"/>
                <a:gd name="T34" fmla="*/ 594 w 1057"/>
                <a:gd name="T35" fmla="*/ 3 h 4"/>
                <a:gd name="T36" fmla="*/ 664 w 1057"/>
                <a:gd name="T37" fmla="*/ 3 h 4"/>
                <a:gd name="T38" fmla="*/ 706 w 1057"/>
                <a:gd name="T39" fmla="*/ 1 h 4"/>
                <a:gd name="T40" fmla="*/ 747 w 1057"/>
                <a:gd name="T41" fmla="*/ 0 h 4"/>
                <a:gd name="T42" fmla="*/ 722 w 1057"/>
                <a:gd name="T43" fmla="*/ 0 h 4"/>
                <a:gd name="T44" fmla="*/ 763 w 1057"/>
                <a:gd name="T45" fmla="*/ 2 h 4"/>
                <a:gd name="T46" fmla="*/ 832 w 1057"/>
                <a:gd name="T47" fmla="*/ 4 h 4"/>
                <a:gd name="T48" fmla="*/ 876 w 1057"/>
                <a:gd name="T49" fmla="*/ 2 h 4"/>
                <a:gd name="T50" fmla="*/ 917 w 1057"/>
                <a:gd name="T51" fmla="*/ 0 h 4"/>
                <a:gd name="T52" fmla="*/ 891 w 1057"/>
                <a:gd name="T53" fmla="*/ 0 h 4"/>
                <a:gd name="T54" fmla="*/ 933 w 1057"/>
                <a:gd name="T55" fmla="*/ 2 h 4"/>
                <a:gd name="T56" fmla="*/ 1002 w 1057"/>
                <a:gd name="T57" fmla="*/ 4 h 4"/>
                <a:gd name="T58" fmla="*/ 1046 w 1057"/>
                <a:gd name="T59" fmla="*/ 2 h 4"/>
                <a:gd name="T60" fmla="*/ 1030 w 1057"/>
                <a:gd name="T61" fmla="*/ 4 h 4"/>
                <a:gd name="T62" fmla="*/ 1056 w 1057"/>
                <a:gd name="T63" fmla="*/ 3 h 4"/>
                <a:gd name="T64" fmla="*/ 1014 w 1057"/>
                <a:gd name="T65" fmla="*/ 2 h 4"/>
                <a:gd name="T66" fmla="*/ 971 w 1057"/>
                <a:gd name="T67" fmla="*/ 0 h 4"/>
                <a:gd name="T68" fmla="*/ 902 w 1057"/>
                <a:gd name="T69" fmla="*/ 1 h 4"/>
                <a:gd name="T70" fmla="*/ 859 w 1057"/>
                <a:gd name="T71" fmla="*/ 3 h 4"/>
                <a:gd name="T72" fmla="*/ 884 w 1057"/>
                <a:gd name="T73" fmla="*/ 4 h 4"/>
                <a:gd name="T74" fmla="*/ 844 w 1057"/>
                <a:gd name="T75" fmla="*/ 2 h 4"/>
                <a:gd name="T76" fmla="*/ 801 w 1057"/>
                <a:gd name="T77" fmla="*/ 0 h 4"/>
                <a:gd name="T78" fmla="*/ 733 w 1057"/>
                <a:gd name="T79" fmla="*/ 0 h 4"/>
                <a:gd name="T80" fmla="*/ 689 w 1057"/>
                <a:gd name="T81" fmla="*/ 2 h 4"/>
                <a:gd name="T82" fmla="*/ 648 w 1057"/>
                <a:gd name="T83" fmla="*/ 4 h 4"/>
                <a:gd name="T84" fmla="*/ 674 w 1057"/>
                <a:gd name="T85" fmla="*/ 3 h 4"/>
                <a:gd name="T86" fmla="*/ 632 w 1057"/>
                <a:gd name="T87" fmla="*/ 1 h 4"/>
                <a:gd name="T88" fmla="*/ 564 w 1057"/>
                <a:gd name="T89" fmla="*/ 0 h 4"/>
                <a:gd name="T90" fmla="*/ 519 w 1057"/>
                <a:gd name="T91" fmla="*/ 2 h 4"/>
                <a:gd name="T92" fmla="*/ 477 w 1057"/>
                <a:gd name="T93" fmla="*/ 3 h 4"/>
                <a:gd name="T94" fmla="*/ 504 w 1057"/>
                <a:gd name="T95" fmla="*/ 4 h 4"/>
                <a:gd name="T96" fmla="*/ 463 w 1057"/>
                <a:gd name="T97" fmla="*/ 2 h 4"/>
                <a:gd name="T98" fmla="*/ 419 w 1057"/>
                <a:gd name="T99" fmla="*/ 0 h 4"/>
                <a:gd name="T100" fmla="*/ 350 w 1057"/>
                <a:gd name="T101" fmla="*/ 1 h 4"/>
                <a:gd name="T102" fmla="*/ 308 w 1057"/>
                <a:gd name="T103" fmla="*/ 3 h 4"/>
                <a:gd name="T104" fmla="*/ 334 w 1057"/>
                <a:gd name="T105" fmla="*/ 4 h 4"/>
                <a:gd name="T106" fmla="*/ 293 w 1057"/>
                <a:gd name="T107" fmla="*/ 2 h 4"/>
                <a:gd name="T108" fmla="*/ 250 w 1057"/>
                <a:gd name="T109" fmla="*/ 0 h 4"/>
                <a:gd name="T110" fmla="*/ 181 w 1057"/>
                <a:gd name="T111" fmla="*/ 1 h 4"/>
                <a:gd name="T112" fmla="*/ 138 w 1057"/>
                <a:gd name="T113" fmla="*/ 3 h 4"/>
                <a:gd name="T114" fmla="*/ 163 w 1057"/>
                <a:gd name="T115" fmla="*/ 4 h 4"/>
                <a:gd name="T116" fmla="*/ 123 w 1057"/>
                <a:gd name="T117" fmla="*/ 2 h 4"/>
                <a:gd name="T118" fmla="*/ 80 w 1057"/>
                <a:gd name="T119" fmla="*/ 0 h 4"/>
                <a:gd name="T120" fmla="*/ 12 w 1057"/>
                <a:gd name="T1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7" h="4">
                  <a:moveTo>
                    <a:pt x="1" y="0"/>
                  </a:moveTo>
                  <a:lnTo>
                    <a:pt x="26" y="0"/>
                  </a:lnTo>
                  <a:lnTo>
                    <a:pt x="27" y="0"/>
                  </a:lnTo>
                  <a:lnTo>
                    <a:pt x="27" y="1"/>
                  </a:lnTo>
                  <a:lnTo>
                    <a:pt x="28" y="2"/>
                  </a:lnTo>
                  <a:lnTo>
                    <a:pt x="27" y="3"/>
                  </a:lnTo>
                  <a:lnTo>
                    <a:pt x="27" y="3"/>
                  </a:lnTo>
                  <a:lnTo>
                    <a:pt x="26" y="4"/>
                  </a:lnTo>
                  <a:lnTo>
                    <a:pt x="1" y="4"/>
                  </a:lnTo>
                  <a:lnTo>
                    <a:pt x="1" y="3"/>
                  </a:lnTo>
                  <a:lnTo>
                    <a:pt x="0" y="3"/>
                  </a:lnTo>
                  <a:lnTo>
                    <a:pt x="0" y="2"/>
                  </a:lnTo>
                  <a:lnTo>
                    <a:pt x="0" y="2"/>
                  </a:lnTo>
                  <a:lnTo>
                    <a:pt x="0" y="1"/>
                  </a:lnTo>
                  <a:lnTo>
                    <a:pt x="0" y="1"/>
                  </a:lnTo>
                  <a:lnTo>
                    <a:pt x="1" y="0"/>
                  </a:lnTo>
                  <a:lnTo>
                    <a:pt x="1" y="0"/>
                  </a:lnTo>
                  <a:lnTo>
                    <a:pt x="1" y="0"/>
                  </a:lnTo>
                  <a:close/>
                  <a:moveTo>
                    <a:pt x="44" y="0"/>
                  </a:moveTo>
                  <a:lnTo>
                    <a:pt x="69" y="0"/>
                  </a:lnTo>
                  <a:lnTo>
                    <a:pt x="69" y="0"/>
                  </a:lnTo>
                  <a:lnTo>
                    <a:pt x="70" y="1"/>
                  </a:lnTo>
                  <a:lnTo>
                    <a:pt x="70" y="1"/>
                  </a:lnTo>
                  <a:lnTo>
                    <a:pt x="70" y="2"/>
                  </a:lnTo>
                  <a:lnTo>
                    <a:pt x="70" y="2"/>
                  </a:lnTo>
                  <a:lnTo>
                    <a:pt x="70" y="3"/>
                  </a:lnTo>
                  <a:lnTo>
                    <a:pt x="69" y="3"/>
                  </a:lnTo>
                  <a:lnTo>
                    <a:pt x="69" y="4"/>
                  </a:lnTo>
                  <a:lnTo>
                    <a:pt x="44" y="4"/>
                  </a:lnTo>
                  <a:lnTo>
                    <a:pt x="43" y="3"/>
                  </a:lnTo>
                  <a:lnTo>
                    <a:pt x="43" y="3"/>
                  </a:lnTo>
                  <a:lnTo>
                    <a:pt x="42" y="2"/>
                  </a:lnTo>
                  <a:lnTo>
                    <a:pt x="42" y="2"/>
                  </a:lnTo>
                  <a:lnTo>
                    <a:pt x="42" y="1"/>
                  </a:lnTo>
                  <a:lnTo>
                    <a:pt x="43" y="1"/>
                  </a:lnTo>
                  <a:lnTo>
                    <a:pt x="43" y="0"/>
                  </a:lnTo>
                  <a:lnTo>
                    <a:pt x="44" y="0"/>
                  </a:lnTo>
                  <a:lnTo>
                    <a:pt x="44" y="0"/>
                  </a:lnTo>
                  <a:close/>
                  <a:moveTo>
                    <a:pt x="86" y="0"/>
                  </a:moveTo>
                  <a:lnTo>
                    <a:pt x="111" y="0"/>
                  </a:lnTo>
                  <a:lnTo>
                    <a:pt x="112" y="0"/>
                  </a:lnTo>
                  <a:lnTo>
                    <a:pt x="112" y="1"/>
                  </a:lnTo>
                  <a:lnTo>
                    <a:pt x="113" y="1"/>
                  </a:lnTo>
                  <a:lnTo>
                    <a:pt x="113" y="2"/>
                  </a:lnTo>
                  <a:lnTo>
                    <a:pt x="113" y="2"/>
                  </a:lnTo>
                  <a:lnTo>
                    <a:pt x="112" y="3"/>
                  </a:lnTo>
                  <a:lnTo>
                    <a:pt x="112" y="3"/>
                  </a:lnTo>
                  <a:lnTo>
                    <a:pt x="111" y="4"/>
                  </a:lnTo>
                  <a:lnTo>
                    <a:pt x="86" y="4"/>
                  </a:lnTo>
                  <a:lnTo>
                    <a:pt x="85" y="3"/>
                  </a:lnTo>
                  <a:lnTo>
                    <a:pt x="85" y="3"/>
                  </a:lnTo>
                  <a:lnTo>
                    <a:pt x="85" y="2"/>
                  </a:lnTo>
                  <a:lnTo>
                    <a:pt x="85" y="2"/>
                  </a:lnTo>
                  <a:lnTo>
                    <a:pt x="85" y="1"/>
                  </a:lnTo>
                  <a:lnTo>
                    <a:pt x="85" y="1"/>
                  </a:lnTo>
                  <a:lnTo>
                    <a:pt x="85" y="0"/>
                  </a:lnTo>
                  <a:lnTo>
                    <a:pt x="86" y="0"/>
                  </a:lnTo>
                  <a:lnTo>
                    <a:pt x="86" y="0"/>
                  </a:lnTo>
                  <a:close/>
                  <a:moveTo>
                    <a:pt x="129" y="0"/>
                  </a:moveTo>
                  <a:lnTo>
                    <a:pt x="154" y="0"/>
                  </a:lnTo>
                  <a:lnTo>
                    <a:pt x="154" y="0"/>
                  </a:lnTo>
                  <a:lnTo>
                    <a:pt x="155" y="1"/>
                  </a:lnTo>
                  <a:lnTo>
                    <a:pt x="155" y="1"/>
                  </a:lnTo>
                  <a:lnTo>
                    <a:pt x="155" y="2"/>
                  </a:lnTo>
                  <a:lnTo>
                    <a:pt x="155" y="2"/>
                  </a:lnTo>
                  <a:lnTo>
                    <a:pt x="155" y="3"/>
                  </a:lnTo>
                  <a:lnTo>
                    <a:pt x="154" y="3"/>
                  </a:lnTo>
                  <a:lnTo>
                    <a:pt x="154" y="4"/>
                  </a:lnTo>
                  <a:lnTo>
                    <a:pt x="129" y="4"/>
                  </a:lnTo>
                  <a:lnTo>
                    <a:pt x="128" y="3"/>
                  </a:lnTo>
                  <a:lnTo>
                    <a:pt x="127" y="3"/>
                  </a:lnTo>
                  <a:lnTo>
                    <a:pt x="127" y="2"/>
                  </a:lnTo>
                  <a:lnTo>
                    <a:pt x="127" y="2"/>
                  </a:lnTo>
                  <a:lnTo>
                    <a:pt x="127" y="1"/>
                  </a:lnTo>
                  <a:lnTo>
                    <a:pt x="127" y="1"/>
                  </a:lnTo>
                  <a:lnTo>
                    <a:pt x="128" y="0"/>
                  </a:lnTo>
                  <a:lnTo>
                    <a:pt x="129" y="0"/>
                  </a:lnTo>
                  <a:lnTo>
                    <a:pt x="129" y="0"/>
                  </a:lnTo>
                  <a:close/>
                  <a:moveTo>
                    <a:pt x="171" y="0"/>
                  </a:moveTo>
                  <a:lnTo>
                    <a:pt x="196" y="0"/>
                  </a:lnTo>
                  <a:lnTo>
                    <a:pt x="196" y="0"/>
                  </a:lnTo>
                  <a:lnTo>
                    <a:pt x="197" y="1"/>
                  </a:lnTo>
                  <a:lnTo>
                    <a:pt x="197" y="1"/>
                  </a:lnTo>
                  <a:lnTo>
                    <a:pt x="198" y="2"/>
                  </a:lnTo>
                  <a:lnTo>
                    <a:pt x="197" y="2"/>
                  </a:lnTo>
                  <a:lnTo>
                    <a:pt x="197" y="3"/>
                  </a:lnTo>
                  <a:lnTo>
                    <a:pt x="196" y="3"/>
                  </a:lnTo>
                  <a:lnTo>
                    <a:pt x="196" y="4"/>
                  </a:lnTo>
                  <a:lnTo>
                    <a:pt x="171" y="4"/>
                  </a:lnTo>
                  <a:lnTo>
                    <a:pt x="170" y="3"/>
                  </a:lnTo>
                  <a:lnTo>
                    <a:pt x="170" y="3"/>
                  </a:lnTo>
                  <a:lnTo>
                    <a:pt x="169" y="2"/>
                  </a:lnTo>
                  <a:lnTo>
                    <a:pt x="169" y="2"/>
                  </a:lnTo>
                  <a:lnTo>
                    <a:pt x="169" y="1"/>
                  </a:lnTo>
                  <a:lnTo>
                    <a:pt x="170" y="1"/>
                  </a:lnTo>
                  <a:lnTo>
                    <a:pt x="170" y="0"/>
                  </a:lnTo>
                  <a:lnTo>
                    <a:pt x="171" y="0"/>
                  </a:lnTo>
                  <a:lnTo>
                    <a:pt x="171" y="0"/>
                  </a:lnTo>
                  <a:close/>
                  <a:moveTo>
                    <a:pt x="213" y="0"/>
                  </a:moveTo>
                  <a:lnTo>
                    <a:pt x="238" y="0"/>
                  </a:lnTo>
                  <a:lnTo>
                    <a:pt x="239" y="0"/>
                  </a:lnTo>
                  <a:lnTo>
                    <a:pt x="240" y="1"/>
                  </a:lnTo>
                  <a:lnTo>
                    <a:pt x="240" y="1"/>
                  </a:lnTo>
                  <a:lnTo>
                    <a:pt x="240" y="2"/>
                  </a:lnTo>
                  <a:lnTo>
                    <a:pt x="240" y="2"/>
                  </a:lnTo>
                  <a:lnTo>
                    <a:pt x="240" y="3"/>
                  </a:lnTo>
                  <a:lnTo>
                    <a:pt x="239" y="3"/>
                  </a:lnTo>
                  <a:lnTo>
                    <a:pt x="238" y="4"/>
                  </a:lnTo>
                  <a:lnTo>
                    <a:pt x="213" y="4"/>
                  </a:lnTo>
                  <a:lnTo>
                    <a:pt x="213" y="3"/>
                  </a:lnTo>
                  <a:lnTo>
                    <a:pt x="212" y="3"/>
                  </a:lnTo>
                  <a:lnTo>
                    <a:pt x="212" y="2"/>
                  </a:lnTo>
                  <a:lnTo>
                    <a:pt x="212" y="1"/>
                  </a:lnTo>
                  <a:lnTo>
                    <a:pt x="213" y="0"/>
                  </a:lnTo>
                  <a:lnTo>
                    <a:pt x="213" y="0"/>
                  </a:lnTo>
                  <a:lnTo>
                    <a:pt x="213" y="0"/>
                  </a:lnTo>
                  <a:close/>
                  <a:moveTo>
                    <a:pt x="256" y="0"/>
                  </a:moveTo>
                  <a:lnTo>
                    <a:pt x="281" y="0"/>
                  </a:lnTo>
                  <a:lnTo>
                    <a:pt x="281" y="0"/>
                  </a:lnTo>
                  <a:lnTo>
                    <a:pt x="282" y="1"/>
                  </a:lnTo>
                  <a:lnTo>
                    <a:pt x="282" y="1"/>
                  </a:lnTo>
                  <a:lnTo>
                    <a:pt x="282" y="2"/>
                  </a:lnTo>
                  <a:lnTo>
                    <a:pt x="282" y="2"/>
                  </a:lnTo>
                  <a:lnTo>
                    <a:pt x="282" y="3"/>
                  </a:lnTo>
                  <a:lnTo>
                    <a:pt x="281" y="3"/>
                  </a:lnTo>
                  <a:lnTo>
                    <a:pt x="281" y="4"/>
                  </a:lnTo>
                  <a:lnTo>
                    <a:pt x="256" y="4"/>
                  </a:lnTo>
                  <a:lnTo>
                    <a:pt x="255" y="3"/>
                  </a:lnTo>
                  <a:lnTo>
                    <a:pt x="255" y="3"/>
                  </a:lnTo>
                  <a:lnTo>
                    <a:pt x="254" y="2"/>
                  </a:lnTo>
                  <a:lnTo>
                    <a:pt x="254" y="2"/>
                  </a:lnTo>
                  <a:lnTo>
                    <a:pt x="254" y="1"/>
                  </a:lnTo>
                  <a:lnTo>
                    <a:pt x="255" y="1"/>
                  </a:lnTo>
                  <a:lnTo>
                    <a:pt x="255" y="0"/>
                  </a:lnTo>
                  <a:lnTo>
                    <a:pt x="256" y="0"/>
                  </a:lnTo>
                  <a:lnTo>
                    <a:pt x="256" y="0"/>
                  </a:lnTo>
                  <a:close/>
                  <a:moveTo>
                    <a:pt x="298" y="0"/>
                  </a:moveTo>
                  <a:lnTo>
                    <a:pt x="323" y="0"/>
                  </a:lnTo>
                  <a:lnTo>
                    <a:pt x="324" y="0"/>
                  </a:lnTo>
                  <a:lnTo>
                    <a:pt x="324" y="1"/>
                  </a:lnTo>
                  <a:lnTo>
                    <a:pt x="325" y="1"/>
                  </a:lnTo>
                  <a:lnTo>
                    <a:pt x="325" y="2"/>
                  </a:lnTo>
                  <a:lnTo>
                    <a:pt x="325" y="2"/>
                  </a:lnTo>
                  <a:lnTo>
                    <a:pt x="324" y="3"/>
                  </a:lnTo>
                  <a:lnTo>
                    <a:pt x="324" y="3"/>
                  </a:lnTo>
                  <a:lnTo>
                    <a:pt x="323" y="4"/>
                  </a:lnTo>
                  <a:lnTo>
                    <a:pt x="298" y="4"/>
                  </a:lnTo>
                  <a:lnTo>
                    <a:pt x="297" y="3"/>
                  </a:lnTo>
                  <a:lnTo>
                    <a:pt x="297" y="3"/>
                  </a:lnTo>
                  <a:lnTo>
                    <a:pt x="297" y="2"/>
                  </a:lnTo>
                  <a:lnTo>
                    <a:pt x="297" y="2"/>
                  </a:lnTo>
                  <a:lnTo>
                    <a:pt x="297" y="1"/>
                  </a:lnTo>
                  <a:lnTo>
                    <a:pt x="297" y="1"/>
                  </a:lnTo>
                  <a:lnTo>
                    <a:pt x="297" y="0"/>
                  </a:lnTo>
                  <a:lnTo>
                    <a:pt x="298" y="0"/>
                  </a:lnTo>
                  <a:lnTo>
                    <a:pt x="298" y="0"/>
                  </a:lnTo>
                  <a:close/>
                  <a:moveTo>
                    <a:pt x="341" y="0"/>
                  </a:moveTo>
                  <a:lnTo>
                    <a:pt x="366" y="0"/>
                  </a:lnTo>
                  <a:lnTo>
                    <a:pt x="366" y="0"/>
                  </a:lnTo>
                  <a:lnTo>
                    <a:pt x="367" y="1"/>
                  </a:lnTo>
                  <a:lnTo>
                    <a:pt x="367" y="1"/>
                  </a:lnTo>
                  <a:lnTo>
                    <a:pt x="367" y="2"/>
                  </a:lnTo>
                  <a:lnTo>
                    <a:pt x="367" y="2"/>
                  </a:lnTo>
                  <a:lnTo>
                    <a:pt x="367" y="3"/>
                  </a:lnTo>
                  <a:lnTo>
                    <a:pt x="366" y="3"/>
                  </a:lnTo>
                  <a:lnTo>
                    <a:pt x="366" y="4"/>
                  </a:lnTo>
                  <a:lnTo>
                    <a:pt x="341" y="4"/>
                  </a:lnTo>
                  <a:lnTo>
                    <a:pt x="340" y="3"/>
                  </a:lnTo>
                  <a:lnTo>
                    <a:pt x="339" y="3"/>
                  </a:lnTo>
                  <a:lnTo>
                    <a:pt x="339" y="2"/>
                  </a:lnTo>
                  <a:lnTo>
                    <a:pt x="339" y="2"/>
                  </a:lnTo>
                  <a:lnTo>
                    <a:pt x="339" y="1"/>
                  </a:lnTo>
                  <a:lnTo>
                    <a:pt x="339" y="1"/>
                  </a:lnTo>
                  <a:lnTo>
                    <a:pt x="340" y="0"/>
                  </a:lnTo>
                  <a:lnTo>
                    <a:pt x="341" y="0"/>
                  </a:lnTo>
                  <a:lnTo>
                    <a:pt x="341" y="0"/>
                  </a:lnTo>
                  <a:close/>
                  <a:moveTo>
                    <a:pt x="383" y="0"/>
                  </a:moveTo>
                  <a:lnTo>
                    <a:pt x="408" y="0"/>
                  </a:lnTo>
                  <a:lnTo>
                    <a:pt x="409" y="0"/>
                  </a:lnTo>
                  <a:lnTo>
                    <a:pt x="409" y="1"/>
                  </a:lnTo>
                  <a:lnTo>
                    <a:pt x="409" y="1"/>
                  </a:lnTo>
                  <a:lnTo>
                    <a:pt x="410" y="2"/>
                  </a:lnTo>
                  <a:lnTo>
                    <a:pt x="409" y="2"/>
                  </a:lnTo>
                  <a:lnTo>
                    <a:pt x="409" y="3"/>
                  </a:lnTo>
                  <a:lnTo>
                    <a:pt x="409" y="3"/>
                  </a:lnTo>
                  <a:lnTo>
                    <a:pt x="408" y="4"/>
                  </a:lnTo>
                  <a:lnTo>
                    <a:pt x="383" y="4"/>
                  </a:lnTo>
                  <a:lnTo>
                    <a:pt x="382" y="3"/>
                  </a:lnTo>
                  <a:lnTo>
                    <a:pt x="382" y="3"/>
                  </a:lnTo>
                  <a:lnTo>
                    <a:pt x="381" y="2"/>
                  </a:lnTo>
                  <a:lnTo>
                    <a:pt x="381" y="2"/>
                  </a:lnTo>
                  <a:lnTo>
                    <a:pt x="381" y="1"/>
                  </a:lnTo>
                  <a:lnTo>
                    <a:pt x="382" y="1"/>
                  </a:lnTo>
                  <a:lnTo>
                    <a:pt x="382" y="0"/>
                  </a:lnTo>
                  <a:lnTo>
                    <a:pt x="383" y="0"/>
                  </a:lnTo>
                  <a:lnTo>
                    <a:pt x="383" y="0"/>
                  </a:lnTo>
                  <a:close/>
                  <a:moveTo>
                    <a:pt x="425" y="0"/>
                  </a:moveTo>
                  <a:lnTo>
                    <a:pt x="450" y="0"/>
                  </a:lnTo>
                  <a:lnTo>
                    <a:pt x="451" y="0"/>
                  </a:lnTo>
                  <a:lnTo>
                    <a:pt x="452" y="1"/>
                  </a:lnTo>
                  <a:lnTo>
                    <a:pt x="452" y="1"/>
                  </a:lnTo>
                  <a:lnTo>
                    <a:pt x="452" y="2"/>
                  </a:lnTo>
                  <a:lnTo>
                    <a:pt x="452" y="2"/>
                  </a:lnTo>
                  <a:lnTo>
                    <a:pt x="452" y="3"/>
                  </a:lnTo>
                  <a:lnTo>
                    <a:pt x="451" y="3"/>
                  </a:lnTo>
                  <a:lnTo>
                    <a:pt x="450" y="4"/>
                  </a:lnTo>
                  <a:lnTo>
                    <a:pt x="425" y="4"/>
                  </a:lnTo>
                  <a:lnTo>
                    <a:pt x="425" y="3"/>
                  </a:lnTo>
                  <a:lnTo>
                    <a:pt x="424" y="3"/>
                  </a:lnTo>
                  <a:lnTo>
                    <a:pt x="424" y="2"/>
                  </a:lnTo>
                  <a:lnTo>
                    <a:pt x="424" y="2"/>
                  </a:lnTo>
                  <a:lnTo>
                    <a:pt x="424" y="1"/>
                  </a:lnTo>
                  <a:lnTo>
                    <a:pt x="424" y="1"/>
                  </a:lnTo>
                  <a:lnTo>
                    <a:pt x="425" y="0"/>
                  </a:lnTo>
                  <a:lnTo>
                    <a:pt x="425" y="0"/>
                  </a:lnTo>
                  <a:lnTo>
                    <a:pt x="425" y="0"/>
                  </a:lnTo>
                  <a:close/>
                  <a:moveTo>
                    <a:pt x="468" y="0"/>
                  </a:moveTo>
                  <a:lnTo>
                    <a:pt x="493" y="0"/>
                  </a:lnTo>
                  <a:lnTo>
                    <a:pt x="493" y="0"/>
                  </a:lnTo>
                  <a:lnTo>
                    <a:pt x="494" y="1"/>
                  </a:lnTo>
                  <a:lnTo>
                    <a:pt x="494" y="1"/>
                  </a:lnTo>
                  <a:lnTo>
                    <a:pt x="494" y="2"/>
                  </a:lnTo>
                  <a:lnTo>
                    <a:pt x="494" y="2"/>
                  </a:lnTo>
                  <a:lnTo>
                    <a:pt x="494" y="3"/>
                  </a:lnTo>
                  <a:lnTo>
                    <a:pt x="493" y="3"/>
                  </a:lnTo>
                  <a:lnTo>
                    <a:pt x="493" y="4"/>
                  </a:lnTo>
                  <a:lnTo>
                    <a:pt x="468" y="4"/>
                  </a:lnTo>
                  <a:lnTo>
                    <a:pt x="467" y="3"/>
                  </a:lnTo>
                  <a:lnTo>
                    <a:pt x="467" y="3"/>
                  </a:lnTo>
                  <a:lnTo>
                    <a:pt x="466" y="2"/>
                  </a:lnTo>
                  <a:lnTo>
                    <a:pt x="466" y="2"/>
                  </a:lnTo>
                  <a:lnTo>
                    <a:pt x="466" y="1"/>
                  </a:lnTo>
                  <a:lnTo>
                    <a:pt x="467" y="1"/>
                  </a:lnTo>
                  <a:lnTo>
                    <a:pt x="467" y="0"/>
                  </a:lnTo>
                  <a:lnTo>
                    <a:pt x="468" y="0"/>
                  </a:lnTo>
                  <a:lnTo>
                    <a:pt x="468" y="0"/>
                  </a:lnTo>
                  <a:close/>
                  <a:moveTo>
                    <a:pt x="510" y="0"/>
                  </a:moveTo>
                  <a:lnTo>
                    <a:pt x="535" y="0"/>
                  </a:lnTo>
                  <a:lnTo>
                    <a:pt x="536" y="0"/>
                  </a:lnTo>
                  <a:lnTo>
                    <a:pt x="536" y="1"/>
                  </a:lnTo>
                  <a:lnTo>
                    <a:pt x="537" y="1"/>
                  </a:lnTo>
                  <a:lnTo>
                    <a:pt x="537" y="2"/>
                  </a:lnTo>
                  <a:lnTo>
                    <a:pt x="537" y="2"/>
                  </a:lnTo>
                  <a:lnTo>
                    <a:pt x="536" y="3"/>
                  </a:lnTo>
                  <a:lnTo>
                    <a:pt x="536" y="3"/>
                  </a:lnTo>
                  <a:lnTo>
                    <a:pt x="535" y="4"/>
                  </a:lnTo>
                  <a:lnTo>
                    <a:pt x="510" y="4"/>
                  </a:lnTo>
                  <a:lnTo>
                    <a:pt x="510" y="3"/>
                  </a:lnTo>
                  <a:lnTo>
                    <a:pt x="509" y="3"/>
                  </a:lnTo>
                  <a:lnTo>
                    <a:pt x="509" y="2"/>
                  </a:lnTo>
                  <a:lnTo>
                    <a:pt x="509" y="2"/>
                  </a:lnTo>
                  <a:lnTo>
                    <a:pt x="509" y="1"/>
                  </a:lnTo>
                  <a:lnTo>
                    <a:pt x="509" y="1"/>
                  </a:lnTo>
                  <a:lnTo>
                    <a:pt x="510" y="0"/>
                  </a:lnTo>
                  <a:lnTo>
                    <a:pt x="510" y="0"/>
                  </a:lnTo>
                  <a:lnTo>
                    <a:pt x="510" y="0"/>
                  </a:lnTo>
                  <a:close/>
                  <a:moveTo>
                    <a:pt x="553" y="0"/>
                  </a:moveTo>
                  <a:lnTo>
                    <a:pt x="578" y="0"/>
                  </a:lnTo>
                  <a:lnTo>
                    <a:pt x="578" y="0"/>
                  </a:lnTo>
                  <a:lnTo>
                    <a:pt x="579" y="1"/>
                  </a:lnTo>
                  <a:lnTo>
                    <a:pt x="579" y="1"/>
                  </a:lnTo>
                  <a:lnTo>
                    <a:pt x="579" y="2"/>
                  </a:lnTo>
                  <a:lnTo>
                    <a:pt x="579" y="2"/>
                  </a:lnTo>
                  <a:lnTo>
                    <a:pt x="579" y="3"/>
                  </a:lnTo>
                  <a:lnTo>
                    <a:pt x="578" y="3"/>
                  </a:lnTo>
                  <a:lnTo>
                    <a:pt x="578" y="4"/>
                  </a:lnTo>
                  <a:lnTo>
                    <a:pt x="553" y="4"/>
                  </a:lnTo>
                  <a:lnTo>
                    <a:pt x="552" y="3"/>
                  </a:lnTo>
                  <a:lnTo>
                    <a:pt x="551" y="3"/>
                  </a:lnTo>
                  <a:lnTo>
                    <a:pt x="551" y="2"/>
                  </a:lnTo>
                  <a:lnTo>
                    <a:pt x="551" y="2"/>
                  </a:lnTo>
                  <a:lnTo>
                    <a:pt x="551" y="1"/>
                  </a:lnTo>
                  <a:lnTo>
                    <a:pt x="551" y="1"/>
                  </a:lnTo>
                  <a:lnTo>
                    <a:pt x="552" y="0"/>
                  </a:lnTo>
                  <a:lnTo>
                    <a:pt x="553" y="0"/>
                  </a:lnTo>
                  <a:lnTo>
                    <a:pt x="553" y="0"/>
                  </a:lnTo>
                  <a:close/>
                  <a:moveTo>
                    <a:pt x="595" y="0"/>
                  </a:moveTo>
                  <a:lnTo>
                    <a:pt x="620" y="0"/>
                  </a:lnTo>
                  <a:lnTo>
                    <a:pt x="621" y="0"/>
                  </a:lnTo>
                  <a:lnTo>
                    <a:pt x="621" y="1"/>
                  </a:lnTo>
                  <a:lnTo>
                    <a:pt x="621" y="1"/>
                  </a:lnTo>
                  <a:lnTo>
                    <a:pt x="622" y="2"/>
                  </a:lnTo>
                  <a:lnTo>
                    <a:pt x="621" y="2"/>
                  </a:lnTo>
                  <a:lnTo>
                    <a:pt x="621" y="3"/>
                  </a:lnTo>
                  <a:lnTo>
                    <a:pt x="621" y="3"/>
                  </a:lnTo>
                  <a:lnTo>
                    <a:pt x="620" y="4"/>
                  </a:lnTo>
                  <a:lnTo>
                    <a:pt x="595" y="4"/>
                  </a:lnTo>
                  <a:lnTo>
                    <a:pt x="594" y="3"/>
                  </a:lnTo>
                  <a:lnTo>
                    <a:pt x="594" y="3"/>
                  </a:lnTo>
                  <a:lnTo>
                    <a:pt x="593" y="2"/>
                  </a:lnTo>
                  <a:lnTo>
                    <a:pt x="593" y="2"/>
                  </a:lnTo>
                  <a:lnTo>
                    <a:pt x="593" y="1"/>
                  </a:lnTo>
                  <a:lnTo>
                    <a:pt x="594" y="1"/>
                  </a:lnTo>
                  <a:lnTo>
                    <a:pt x="594" y="0"/>
                  </a:lnTo>
                  <a:lnTo>
                    <a:pt x="595" y="0"/>
                  </a:lnTo>
                  <a:lnTo>
                    <a:pt x="595" y="0"/>
                  </a:lnTo>
                  <a:close/>
                  <a:moveTo>
                    <a:pt x="637" y="0"/>
                  </a:moveTo>
                  <a:lnTo>
                    <a:pt x="662" y="0"/>
                  </a:lnTo>
                  <a:lnTo>
                    <a:pt x="663" y="0"/>
                  </a:lnTo>
                  <a:lnTo>
                    <a:pt x="664" y="1"/>
                  </a:lnTo>
                  <a:lnTo>
                    <a:pt x="664" y="1"/>
                  </a:lnTo>
                  <a:lnTo>
                    <a:pt x="664" y="2"/>
                  </a:lnTo>
                  <a:lnTo>
                    <a:pt x="664" y="2"/>
                  </a:lnTo>
                  <a:lnTo>
                    <a:pt x="664" y="3"/>
                  </a:lnTo>
                  <a:lnTo>
                    <a:pt x="663" y="3"/>
                  </a:lnTo>
                  <a:lnTo>
                    <a:pt x="662" y="4"/>
                  </a:lnTo>
                  <a:lnTo>
                    <a:pt x="637" y="4"/>
                  </a:lnTo>
                  <a:lnTo>
                    <a:pt x="637" y="3"/>
                  </a:lnTo>
                  <a:lnTo>
                    <a:pt x="636" y="3"/>
                  </a:lnTo>
                  <a:lnTo>
                    <a:pt x="636" y="2"/>
                  </a:lnTo>
                  <a:lnTo>
                    <a:pt x="636" y="2"/>
                  </a:lnTo>
                  <a:lnTo>
                    <a:pt x="636" y="1"/>
                  </a:lnTo>
                  <a:lnTo>
                    <a:pt x="636" y="1"/>
                  </a:lnTo>
                  <a:lnTo>
                    <a:pt x="637" y="0"/>
                  </a:lnTo>
                  <a:lnTo>
                    <a:pt x="637" y="0"/>
                  </a:lnTo>
                  <a:lnTo>
                    <a:pt x="637" y="0"/>
                  </a:lnTo>
                  <a:close/>
                  <a:moveTo>
                    <a:pt x="680" y="0"/>
                  </a:moveTo>
                  <a:lnTo>
                    <a:pt x="705" y="0"/>
                  </a:lnTo>
                  <a:lnTo>
                    <a:pt x="705" y="0"/>
                  </a:lnTo>
                  <a:lnTo>
                    <a:pt x="706" y="1"/>
                  </a:lnTo>
                  <a:lnTo>
                    <a:pt x="706" y="1"/>
                  </a:lnTo>
                  <a:lnTo>
                    <a:pt x="707" y="2"/>
                  </a:lnTo>
                  <a:lnTo>
                    <a:pt x="706" y="2"/>
                  </a:lnTo>
                  <a:lnTo>
                    <a:pt x="706" y="3"/>
                  </a:lnTo>
                  <a:lnTo>
                    <a:pt x="705" y="3"/>
                  </a:lnTo>
                  <a:lnTo>
                    <a:pt x="705" y="4"/>
                  </a:lnTo>
                  <a:lnTo>
                    <a:pt x="680" y="4"/>
                  </a:lnTo>
                  <a:lnTo>
                    <a:pt x="679" y="3"/>
                  </a:lnTo>
                  <a:lnTo>
                    <a:pt x="679" y="3"/>
                  </a:lnTo>
                  <a:lnTo>
                    <a:pt x="678" y="2"/>
                  </a:lnTo>
                  <a:lnTo>
                    <a:pt x="679" y="1"/>
                  </a:lnTo>
                  <a:lnTo>
                    <a:pt x="679" y="0"/>
                  </a:lnTo>
                  <a:lnTo>
                    <a:pt x="680" y="0"/>
                  </a:lnTo>
                  <a:lnTo>
                    <a:pt x="680" y="0"/>
                  </a:lnTo>
                  <a:close/>
                  <a:moveTo>
                    <a:pt x="722" y="0"/>
                  </a:moveTo>
                  <a:lnTo>
                    <a:pt x="747" y="0"/>
                  </a:lnTo>
                  <a:lnTo>
                    <a:pt x="748" y="0"/>
                  </a:lnTo>
                  <a:lnTo>
                    <a:pt x="748" y="1"/>
                  </a:lnTo>
                  <a:lnTo>
                    <a:pt x="749" y="1"/>
                  </a:lnTo>
                  <a:lnTo>
                    <a:pt x="749" y="2"/>
                  </a:lnTo>
                  <a:lnTo>
                    <a:pt x="749" y="2"/>
                  </a:lnTo>
                  <a:lnTo>
                    <a:pt x="748" y="3"/>
                  </a:lnTo>
                  <a:lnTo>
                    <a:pt x="748" y="3"/>
                  </a:lnTo>
                  <a:lnTo>
                    <a:pt x="747" y="4"/>
                  </a:lnTo>
                  <a:lnTo>
                    <a:pt x="722" y="4"/>
                  </a:lnTo>
                  <a:lnTo>
                    <a:pt x="722" y="3"/>
                  </a:lnTo>
                  <a:lnTo>
                    <a:pt x="721" y="3"/>
                  </a:lnTo>
                  <a:lnTo>
                    <a:pt x="721" y="2"/>
                  </a:lnTo>
                  <a:lnTo>
                    <a:pt x="721" y="2"/>
                  </a:lnTo>
                  <a:lnTo>
                    <a:pt x="721" y="1"/>
                  </a:lnTo>
                  <a:lnTo>
                    <a:pt x="721" y="1"/>
                  </a:lnTo>
                  <a:lnTo>
                    <a:pt x="722" y="0"/>
                  </a:lnTo>
                  <a:lnTo>
                    <a:pt x="722" y="0"/>
                  </a:lnTo>
                  <a:lnTo>
                    <a:pt x="722" y="0"/>
                  </a:lnTo>
                  <a:close/>
                  <a:moveTo>
                    <a:pt x="765" y="0"/>
                  </a:moveTo>
                  <a:lnTo>
                    <a:pt x="790" y="0"/>
                  </a:lnTo>
                  <a:lnTo>
                    <a:pt x="790" y="0"/>
                  </a:lnTo>
                  <a:lnTo>
                    <a:pt x="791" y="1"/>
                  </a:lnTo>
                  <a:lnTo>
                    <a:pt x="791" y="1"/>
                  </a:lnTo>
                  <a:lnTo>
                    <a:pt x="791" y="2"/>
                  </a:lnTo>
                  <a:lnTo>
                    <a:pt x="791" y="2"/>
                  </a:lnTo>
                  <a:lnTo>
                    <a:pt x="791" y="3"/>
                  </a:lnTo>
                  <a:lnTo>
                    <a:pt x="790" y="3"/>
                  </a:lnTo>
                  <a:lnTo>
                    <a:pt x="790" y="4"/>
                  </a:lnTo>
                  <a:lnTo>
                    <a:pt x="765" y="4"/>
                  </a:lnTo>
                  <a:lnTo>
                    <a:pt x="764" y="3"/>
                  </a:lnTo>
                  <a:lnTo>
                    <a:pt x="763" y="3"/>
                  </a:lnTo>
                  <a:lnTo>
                    <a:pt x="763" y="2"/>
                  </a:lnTo>
                  <a:lnTo>
                    <a:pt x="763" y="2"/>
                  </a:lnTo>
                  <a:lnTo>
                    <a:pt x="763" y="1"/>
                  </a:lnTo>
                  <a:lnTo>
                    <a:pt x="763" y="1"/>
                  </a:lnTo>
                  <a:lnTo>
                    <a:pt x="764" y="0"/>
                  </a:lnTo>
                  <a:lnTo>
                    <a:pt x="765" y="0"/>
                  </a:lnTo>
                  <a:lnTo>
                    <a:pt x="765" y="0"/>
                  </a:lnTo>
                  <a:close/>
                  <a:moveTo>
                    <a:pt x="807" y="0"/>
                  </a:moveTo>
                  <a:lnTo>
                    <a:pt x="832" y="0"/>
                  </a:lnTo>
                  <a:lnTo>
                    <a:pt x="833" y="0"/>
                  </a:lnTo>
                  <a:lnTo>
                    <a:pt x="833" y="1"/>
                  </a:lnTo>
                  <a:lnTo>
                    <a:pt x="834" y="1"/>
                  </a:lnTo>
                  <a:lnTo>
                    <a:pt x="834" y="2"/>
                  </a:lnTo>
                  <a:lnTo>
                    <a:pt x="834" y="2"/>
                  </a:lnTo>
                  <a:lnTo>
                    <a:pt x="833" y="3"/>
                  </a:lnTo>
                  <a:lnTo>
                    <a:pt x="833" y="3"/>
                  </a:lnTo>
                  <a:lnTo>
                    <a:pt x="832" y="4"/>
                  </a:lnTo>
                  <a:lnTo>
                    <a:pt x="807" y="4"/>
                  </a:lnTo>
                  <a:lnTo>
                    <a:pt x="806" y="3"/>
                  </a:lnTo>
                  <a:lnTo>
                    <a:pt x="806" y="3"/>
                  </a:lnTo>
                  <a:lnTo>
                    <a:pt x="805" y="2"/>
                  </a:lnTo>
                  <a:lnTo>
                    <a:pt x="805" y="2"/>
                  </a:lnTo>
                  <a:lnTo>
                    <a:pt x="805" y="1"/>
                  </a:lnTo>
                  <a:lnTo>
                    <a:pt x="806" y="1"/>
                  </a:lnTo>
                  <a:lnTo>
                    <a:pt x="806" y="0"/>
                  </a:lnTo>
                  <a:lnTo>
                    <a:pt x="807" y="0"/>
                  </a:lnTo>
                  <a:lnTo>
                    <a:pt x="807" y="0"/>
                  </a:lnTo>
                  <a:close/>
                  <a:moveTo>
                    <a:pt x="850" y="0"/>
                  </a:moveTo>
                  <a:lnTo>
                    <a:pt x="875" y="0"/>
                  </a:lnTo>
                  <a:lnTo>
                    <a:pt x="875" y="0"/>
                  </a:lnTo>
                  <a:lnTo>
                    <a:pt x="876" y="1"/>
                  </a:lnTo>
                  <a:lnTo>
                    <a:pt x="876" y="1"/>
                  </a:lnTo>
                  <a:lnTo>
                    <a:pt x="876" y="2"/>
                  </a:lnTo>
                  <a:lnTo>
                    <a:pt x="876" y="2"/>
                  </a:lnTo>
                  <a:lnTo>
                    <a:pt x="876" y="3"/>
                  </a:lnTo>
                  <a:lnTo>
                    <a:pt x="875" y="3"/>
                  </a:lnTo>
                  <a:lnTo>
                    <a:pt x="875" y="4"/>
                  </a:lnTo>
                  <a:lnTo>
                    <a:pt x="850" y="4"/>
                  </a:lnTo>
                  <a:lnTo>
                    <a:pt x="849" y="3"/>
                  </a:lnTo>
                  <a:lnTo>
                    <a:pt x="848" y="3"/>
                  </a:lnTo>
                  <a:lnTo>
                    <a:pt x="848" y="2"/>
                  </a:lnTo>
                  <a:lnTo>
                    <a:pt x="848" y="2"/>
                  </a:lnTo>
                  <a:lnTo>
                    <a:pt x="848" y="1"/>
                  </a:lnTo>
                  <a:lnTo>
                    <a:pt x="848" y="1"/>
                  </a:lnTo>
                  <a:lnTo>
                    <a:pt x="849" y="0"/>
                  </a:lnTo>
                  <a:lnTo>
                    <a:pt x="850" y="0"/>
                  </a:lnTo>
                  <a:lnTo>
                    <a:pt x="850" y="0"/>
                  </a:lnTo>
                  <a:close/>
                  <a:moveTo>
                    <a:pt x="892" y="0"/>
                  </a:moveTo>
                  <a:lnTo>
                    <a:pt x="917" y="0"/>
                  </a:lnTo>
                  <a:lnTo>
                    <a:pt x="917" y="0"/>
                  </a:lnTo>
                  <a:lnTo>
                    <a:pt x="918" y="1"/>
                  </a:lnTo>
                  <a:lnTo>
                    <a:pt x="918" y="1"/>
                  </a:lnTo>
                  <a:lnTo>
                    <a:pt x="919" y="2"/>
                  </a:lnTo>
                  <a:lnTo>
                    <a:pt x="918" y="2"/>
                  </a:lnTo>
                  <a:lnTo>
                    <a:pt x="918" y="3"/>
                  </a:lnTo>
                  <a:lnTo>
                    <a:pt x="917" y="3"/>
                  </a:lnTo>
                  <a:lnTo>
                    <a:pt x="917" y="4"/>
                  </a:lnTo>
                  <a:lnTo>
                    <a:pt x="892" y="4"/>
                  </a:lnTo>
                  <a:lnTo>
                    <a:pt x="891" y="3"/>
                  </a:lnTo>
                  <a:lnTo>
                    <a:pt x="891" y="3"/>
                  </a:lnTo>
                  <a:lnTo>
                    <a:pt x="890" y="2"/>
                  </a:lnTo>
                  <a:lnTo>
                    <a:pt x="890" y="2"/>
                  </a:lnTo>
                  <a:lnTo>
                    <a:pt x="890" y="1"/>
                  </a:lnTo>
                  <a:lnTo>
                    <a:pt x="891" y="1"/>
                  </a:lnTo>
                  <a:lnTo>
                    <a:pt x="891" y="0"/>
                  </a:lnTo>
                  <a:lnTo>
                    <a:pt x="892" y="0"/>
                  </a:lnTo>
                  <a:lnTo>
                    <a:pt x="892" y="0"/>
                  </a:lnTo>
                  <a:close/>
                  <a:moveTo>
                    <a:pt x="934" y="0"/>
                  </a:moveTo>
                  <a:lnTo>
                    <a:pt x="959" y="0"/>
                  </a:lnTo>
                  <a:lnTo>
                    <a:pt x="960" y="0"/>
                  </a:lnTo>
                  <a:lnTo>
                    <a:pt x="960" y="1"/>
                  </a:lnTo>
                  <a:lnTo>
                    <a:pt x="961" y="1"/>
                  </a:lnTo>
                  <a:lnTo>
                    <a:pt x="961" y="2"/>
                  </a:lnTo>
                  <a:lnTo>
                    <a:pt x="961" y="2"/>
                  </a:lnTo>
                  <a:lnTo>
                    <a:pt x="960" y="3"/>
                  </a:lnTo>
                  <a:lnTo>
                    <a:pt x="960" y="3"/>
                  </a:lnTo>
                  <a:lnTo>
                    <a:pt x="959" y="4"/>
                  </a:lnTo>
                  <a:lnTo>
                    <a:pt x="934" y="4"/>
                  </a:lnTo>
                  <a:lnTo>
                    <a:pt x="934" y="3"/>
                  </a:lnTo>
                  <a:lnTo>
                    <a:pt x="933" y="3"/>
                  </a:lnTo>
                  <a:lnTo>
                    <a:pt x="933" y="2"/>
                  </a:lnTo>
                  <a:lnTo>
                    <a:pt x="933" y="2"/>
                  </a:lnTo>
                  <a:lnTo>
                    <a:pt x="933" y="1"/>
                  </a:lnTo>
                  <a:lnTo>
                    <a:pt x="933" y="1"/>
                  </a:lnTo>
                  <a:lnTo>
                    <a:pt x="934" y="0"/>
                  </a:lnTo>
                  <a:lnTo>
                    <a:pt x="934" y="0"/>
                  </a:lnTo>
                  <a:lnTo>
                    <a:pt x="934" y="0"/>
                  </a:lnTo>
                  <a:close/>
                  <a:moveTo>
                    <a:pt x="977" y="0"/>
                  </a:moveTo>
                  <a:lnTo>
                    <a:pt x="1002" y="0"/>
                  </a:lnTo>
                  <a:lnTo>
                    <a:pt x="1002" y="0"/>
                  </a:lnTo>
                  <a:lnTo>
                    <a:pt x="1003" y="1"/>
                  </a:lnTo>
                  <a:lnTo>
                    <a:pt x="1003" y="1"/>
                  </a:lnTo>
                  <a:lnTo>
                    <a:pt x="1003" y="2"/>
                  </a:lnTo>
                  <a:lnTo>
                    <a:pt x="1003" y="2"/>
                  </a:lnTo>
                  <a:lnTo>
                    <a:pt x="1003" y="3"/>
                  </a:lnTo>
                  <a:lnTo>
                    <a:pt x="1002" y="3"/>
                  </a:lnTo>
                  <a:lnTo>
                    <a:pt x="1002" y="4"/>
                  </a:lnTo>
                  <a:lnTo>
                    <a:pt x="977" y="4"/>
                  </a:lnTo>
                  <a:lnTo>
                    <a:pt x="976" y="3"/>
                  </a:lnTo>
                  <a:lnTo>
                    <a:pt x="976" y="3"/>
                  </a:lnTo>
                  <a:lnTo>
                    <a:pt x="975" y="2"/>
                  </a:lnTo>
                  <a:lnTo>
                    <a:pt x="975" y="2"/>
                  </a:lnTo>
                  <a:lnTo>
                    <a:pt x="975" y="1"/>
                  </a:lnTo>
                  <a:lnTo>
                    <a:pt x="976" y="1"/>
                  </a:lnTo>
                  <a:lnTo>
                    <a:pt x="976" y="0"/>
                  </a:lnTo>
                  <a:lnTo>
                    <a:pt x="977" y="0"/>
                  </a:lnTo>
                  <a:lnTo>
                    <a:pt x="977" y="0"/>
                  </a:lnTo>
                  <a:close/>
                  <a:moveTo>
                    <a:pt x="1019" y="0"/>
                  </a:moveTo>
                  <a:lnTo>
                    <a:pt x="1044" y="0"/>
                  </a:lnTo>
                  <a:lnTo>
                    <a:pt x="1045" y="0"/>
                  </a:lnTo>
                  <a:lnTo>
                    <a:pt x="1045" y="1"/>
                  </a:lnTo>
                  <a:lnTo>
                    <a:pt x="1046" y="1"/>
                  </a:lnTo>
                  <a:lnTo>
                    <a:pt x="1046" y="2"/>
                  </a:lnTo>
                  <a:lnTo>
                    <a:pt x="1046" y="2"/>
                  </a:lnTo>
                  <a:lnTo>
                    <a:pt x="1045" y="3"/>
                  </a:lnTo>
                  <a:lnTo>
                    <a:pt x="1045" y="3"/>
                  </a:lnTo>
                  <a:lnTo>
                    <a:pt x="1044" y="4"/>
                  </a:lnTo>
                  <a:lnTo>
                    <a:pt x="1019" y="4"/>
                  </a:lnTo>
                  <a:lnTo>
                    <a:pt x="1018" y="3"/>
                  </a:lnTo>
                  <a:lnTo>
                    <a:pt x="1018" y="3"/>
                  </a:lnTo>
                  <a:lnTo>
                    <a:pt x="1018" y="2"/>
                  </a:lnTo>
                  <a:lnTo>
                    <a:pt x="1018" y="2"/>
                  </a:lnTo>
                  <a:lnTo>
                    <a:pt x="1018" y="1"/>
                  </a:lnTo>
                  <a:lnTo>
                    <a:pt x="1018" y="1"/>
                  </a:lnTo>
                  <a:lnTo>
                    <a:pt x="1018" y="0"/>
                  </a:lnTo>
                  <a:lnTo>
                    <a:pt x="1019" y="0"/>
                  </a:lnTo>
                  <a:lnTo>
                    <a:pt x="1019" y="0"/>
                  </a:lnTo>
                  <a:close/>
                  <a:moveTo>
                    <a:pt x="1054" y="4"/>
                  </a:moveTo>
                  <a:lnTo>
                    <a:pt x="1030" y="4"/>
                  </a:lnTo>
                  <a:lnTo>
                    <a:pt x="1029" y="3"/>
                  </a:lnTo>
                  <a:lnTo>
                    <a:pt x="1029" y="3"/>
                  </a:lnTo>
                  <a:lnTo>
                    <a:pt x="1028" y="2"/>
                  </a:lnTo>
                  <a:lnTo>
                    <a:pt x="1028" y="2"/>
                  </a:lnTo>
                  <a:lnTo>
                    <a:pt x="1028" y="1"/>
                  </a:lnTo>
                  <a:lnTo>
                    <a:pt x="1029" y="1"/>
                  </a:lnTo>
                  <a:lnTo>
                    <a:pt x="1029" y="0"/>
                  </a:lnTo>
                  <a:lnTo>
                    <a:pt x="1030" y="0"/>
                  </a:lnTo>
                  <a:lnTo>
                    <a:pt x="1054" y="0"/>
                  </a:lnTo>
                  <a:lnTo>
                    <a:pt x="1056" y="0"/>
                  </a:lnTo>
                  <a:lnTo>
                    <a:pt x="1056" y="1"/>
                  </a:lnTo>
                  <a:lnTo>
                    <a:pt x="1056" y="1"/>
                  </a:lnTo>
                  <a:lnTo>
                    <a:pt x="1057" y="2"/>
                  </a:lnTo>
                  <a:lnTo>
                    <a:pt x="1056" y="2"/>
                  </a:lnTo>
                  <a:lnTo>
                    <a:pt x="1056" y="3"/>
                  </a:lnTo>
                  <a:lnTo>
                    <a:pt x="1056" y="3"/>
                  </a:lnTo>
                  <a:lnTo>
                    <a:pt x="1054" y="4"/>
                  </a:lnTo>
                  <a:lnTo>
                    <a:pt x="1054" y="4"/>
                  </a:lnTo>
                  <a:close/>
                  <a:moveTo>
                    <a:pt x="1013" y="4"/>
                  </a:moveTo>
                  <a:lnTo>
                    <a:pt x="988" y="4"/>
                  </a:lnTo>
                  <a:lnTo>
                    <a:pt x="987" y="3"/>
                  </a:lnTo>
                  <a:lnTo>
                    <a:pt x="986" y="3"/>
                  </a:lnTo>
                  <a:lnTo>
                    <a:pt x="986" y="2"/>
                  </a:lnTo>
                  <a:lnTo>
                    <a:pt x="986" y="2"/>
                  </a:lnTo>
                  <a:lnTo>
                    <a:pt x="986" y="1"/>
                  </a:lnTo>
                  <a:lnTo>
                    <a:pt x="986" y="1"/>
                  </a:lnTo>
                  <a:lnTo>
                    <a:pt x="987" y="0"/>
                  </a:lnTo>
                  <a:lnTo>
                    <a:pt x="988" y="0"/>
                  </a:lnTo>
                  <a:lnTo>
                    <a:pt x="1013" y="0"/>
                  </a:lnTo>
                  <a:lnTo>
                    <a:pt x="1013" y="0"/>
                  </a:lnTo>
                  <a:lnTo>
                    <a:pt x="1014" y="1"/>
                  </a:lnTo>
                  <a:lnTo>
                    <a:pt x="1014" y="2"/>
                  </a:lnTo>
                  <a:lnTo>
                    <a:pt x="1014" y="3"/>
                  </a:lnTo>
                  <a:lnTo>
                    <a:pt x="1013" y="3"/>
                  </a:lnTo>
                  <a:lnTo>
                    <a:pt x="1013" y="4"/>
                  </a:lnTo>
                  <a:lnTo>
                    <a:pt x="1013" y="4"/>
                  </a:lnTo>
                  <a:close/>
                  <a:moveTo>
                    <a:pt x="969" y="4"/>
                  </a:moveTo>
                  <a:lnTo>
                    <a:pt x="945" y="4"/>
                  </a:lnTo>
                  <a:lnTo>
                    <a:pt x="944" y="3"/>
                  </a:lnTo>
                  <a:lnTo>
                    <a:pt x="944" y="3"/>
                  </a:lnTo>
                  <a:lnTo>
                    <a:pt x="944" y="2"/>
                  </a:lnTo>
                  <a:lnTo>
                    <a:pt x="944" y="2"/>
                  </a:lnTo>
                  <a:lnTo>
                    <a:pt x="944" y="1"/>
                  </a:lnTo>
                  <a:lnTo>
                    <a:pt x="944" y="1"/>
                  </a:lnTo>
                  <a:lnTo>
                    <a:pt x="944" y="0"/>
                  </a:lnTo>
                  <a:lnTo>
                    <a:pt x="945" y="0"/>
                  </a:lnTo>
                  <a:lnTo>
                    <a:pt x="969" y="0"/>
                  </a:lnTo>
                  <a:lnTo>
                    <a:pt x="971" y="0"/>
                  </a:lnTo>
                  <a:lnTo>
                    <a:pt x="971" y="1"/>
                  </a:lnTo>
                  <a:lnTo>
                    <a:pt x="972" y="1"/>
                  </a:lnTo>
                  <a:lnTo>
                    <a:pt x="972" y="2"/>
                  </a:lnTo>
                  <a:lnTo>
                    <a:pt x="972" y="2"/>
                  </a:lnTo>
                  <a:lnTo>
                    <a:pt x="971" y="3"/>
                  </a:lnTo>
                  <a:lnTo>
                    <a:pt x="971" y="3"/>
                  </a:lnTo>
                  <a:lnTo>
                    <a:pt x="969" y="4"/>
                  </a:lnTo>
                  <a:lnTo>
                    <a:pt x="969" y="4"/>
                  </a:lnTo>
                  <a:close/>
                  <a:moveTo>
                    <a:pt x="928" y="4"/>
                  </a:moveTo>
                  <a:lnTo>
                    <a:pt x="903" y="4"/>
                  </a:lnTo>
                  <a:lnTo>
                    <a:pt x="902" y="3"/>
                  </a:lnTo>
                  <a:lnTo>
                    <a:pt x="902" y="3"/>
                  </a:lnTo>
                  <a:lnTo>
                    <a:pt x="901" y="2"/>
                  </a:lnTo>
                  <a:lnTo>
                    <a:pt x="901" y="2"/>
                  </a:lnTo>
                  <a:lnTo>
                    <a:pt x="901" y="1"/>
                  </a:lnTo>
                  <a:lnTo>
                    <a:pt x="902" y="1"/>
                  </a:lnTo>
                  <a:lnTo>
                    <a:pt x="902" y="0"/>
                  </a:lnTo>
                  <a:lnTo>
                    <a:pt x="903" y="0"/>
                  </a:lnTo>
                  <a:lnTo>
                    <a:pt x="928" y="0"/>
                  </a:lnTo>
                  <a:lnTo>
                    <a:pt x="928" y="0"/>
                  </a:lnTo>
                  <a:lnTo>
                    <a:pt x="929" y="1"/>
                  </a:lnTo>
                  <a:lnTo>
                    <a:pt x="929" y="1"/>
                  </a:lnTo>
                  <a:lnTo>
                    <a:pt x="929" y="2"/>
                  </a:lnTo>
                  <a:lnTo>
                    <a:pt x="929" y="2"/>
                  </a:lnTo>
                  <a:lnTo>
                    <a:pt x="929" y="3"/>
                  </a:lnTo>
                  <a:lnTo>
                    <a:pt x="928" y="3"/>
                  </a:lnTo>
                  <a:lnTo>
                    <a:pt x="928" y="4"/>
                  </a:lnTo>
                  <a:lnTo>
                    <a:pt x="928" y="4"/>
                  </a:lnTo>
                  <a:close/>
                  <a:moveTo>
                    <a:pt x="884" y="4"/>
                  </a:moveTo>
                  <a:lnTo>
                    <a:pt x="860" y="4"/>
                  </a:lnTo>
                  <a:lnTo>
                    <a:pt x="860" y="3"/>
                  </a:lnTo>
                  <a:lnTo>
                    <a:pt x="859" y="3"/>
                  </a:lnTo>
                  <a:lnTo>
                    <a:pt x="859" y="2"/>
                  </a:lnTo>
                  <a:lnTo>
                    <a:pt x="859" y="2"/>
                  </a:lnTo>
                  <a:lnTo>
                    <a:pt x="859" y="1"/>
                  </a:lnTo>
                  <a:lnTo>
                    <a:pt x="859" y="1"/>
                  </a:lnTo>
                  <a:lnTo>
                    <a:pt x="860" y="0"/>
                  </a:lnTo>
                  <a:lnTo>
                    <a:pt x="860" y="0"/>
                  </a:lnTo>
                  <a:lnTo>
                    <a:pt x="884" y="0"/>
                  </a:lnTo>
                  <a:lnTo>
                    <a:pt x="886" y="0"/>
                  </a:lnTo>
                  <a:lnTo>
                    <a:pt x="887" y="1"/>
                  </a:lnTo>
                  <a:lnTo>
                    <a:pt x="887" y="1"/>
                  </a:lnTo>
                  <a:lnTo>
                    <a:pt x="887" y="2"/>
                  </a:lnTo>
                  <a:lnTo>
                    <a:pt x="887" y="2"/>
                  </a:lnTo>
                  <a:lnTo>
                    <a:pt x="887" y="3"/>
                  </a:lnTo>
                  <a:lnTo>
                    <a:pt x="886" y="3"/>
                  </a:lnTo>
                  <a:lnTo>
                    <a:pt x="884" y="4"/>
                  </a:lnTo>
                  <a:lnTo>
                    <a:pt x="884" y="4"/>
                  </a:lnTo>
                  <a:close/>
                  <a:moveTo>
                    <a:pt x="842" y="4"/>
                  </a:moveTo>
                  <a:lnTo>
                    <a:pt x="818" y="4"/>
                  </a:lnTo>
                  <a:lnTo>
                    <a:pt x="817" y="3"/>
                  </a:lnTo>
                  <a:lnTo>
                    <a:pt x="817" y="3"/>
                  </a:lnTo>
                  <a:lnTo>
                    <a:pt x="816" y="2"/>
                  </a:lnTo>
                  <a:lnTo>
                    <a:pt x="816" y="2"/>
                  </a:lnTo>
                  <a:lnTo>
                    <a:pt x="816" y="1"/>
                  </a:lnTo>
                  <a:lnTo>
                    <a:pt x="817" y="1"/>
                  </a:lnTo>
                  <a:lnTo>
                    <a:pt x="817" y="0"/>
                  </a:lnTo>
                  <a:lnTo>
                    <a:pt x="818" y="0"/>
                  </a:lnTo>
                  <a:lnTo>
                    <a:pt x="842" y="0"/>
                  </a:lnTo>
                  <a:lnTo>
                    <a:pt x="842" y="0"/>
                  </a:lnTo>
                  <a:lnTo>
                    <a:pt x="844" y="1"/>
                  </a:lnTo>
                  <a:lnTo>
                    <a:pt x="844" y="1"/>
                  </a:lnTo>
                  <a:lnTo>
                    <a:pt x="845" y="2"/>
                  </a:lnTo>
                  <a:lnTo>
                    <a:pt x="844" y="2"/>
                  </a:lnTo>
                  <a:lnTo>
                    <a:pt x="844" y="3"/>
                  </a:lnTo>
                  <a:lnTo>
                    <a:pt x="842" y="3"/>
                  </a:lnTo>
                  <a:lnTo>
                    <a:pt x="842" y="4"/>
                  </a:lnTo>
                  <a:lnTo>
                    <a:pt x="842" y="4"/>
                  </a:lnTo>
                  <a:close/>
                  <a:moveTo>
                    <a:pt x="801" y="4"/>
                  </a:moveTo>
                  <a:lnTo>
                    <a:pt x="776" y="4"/>
                  </a:lnTo>
                  <a:lnTo>
                    <a:pt x="775" y="3"/>
                  </a:lnTo>
                  <a:lnTo>
                    <a:pt x="774" y="3"/>
                  </a:lnTo>
                  <a:lnTo>
                    <a:pt x="774" y="2"/>
                  </a:lnTo>
                  <a:lnTo>
                    <a:pt x="774" y="2"/>
                  </a:lnTo>
                  <a:lnTo>
                    <a:pt x="774" y="1"/>
                  </a:lnTo>
                  <a:lnTo>
                    <a:pt x="774" y="1"/>
                  </a:lnTo>
                  <a:lnTo>
                    <a:pt x="775" y="0"/>
                  </a:lnTo>
                  <a:lnTo>
                    <a:pt x="776" y="0"/>
                  </a:lnTo>
                  <a:lnTo>
                    <a:pt x="801" y="0"/>
                  </a:lnTo>
                  <a:lnTo>
                    <a:pt x="801" y="0"/>
                  </a:lnTo>
                  <a:lnTo>
                    <a:pt x="802" y="1"/>
                  </a:lnTo>
                  <a:lnTo>
                    <a:pt x="802" y="1"/>
                  </a:lnTo>
                  <a:lnTo>
                    <a:pt x="802" y="2"/>
                  </a:lnTo>
                  <a:lnTo>
                    <a:pt x="802" y="2"/>
                  </a:lnTo>
                  <a:lnTo>
                    <a:pt x="802" y="3"/>
                  </a:lnTo>
                  <a:lnTo>
                    <a:pt x="801" y="3"/>
                  </a:lnTo>
                  <a:lnTo>
                    <a:pt x="801" y="4"/>
                  </a:lnTo>
                  <a:lnTo>
                    <a:pt x="801" y="4"/>
                  </a:lnTo>
                  <a:close/>
                  <a:moveTo>
                    <a:pt x="757" y="4"/>
                  </a:moveTo>
                  <a:lnTo>
                    <a:pt x="733" y="4"/>
                  </a:lnTo>
                  <a:lnTo>
                    <a:pt x="732" y="3"/>
                  </a:lnTo>
                  <a:lnTo>
                    <a:pt x="732" y="3"/>
                  </a:lnTo>
                  <a:lnTo>
                    <a:pt x="732" y="2"/>
                  </a:lnTo>
                  <a:lnTo>
                    <a:pt x="732" y="1"/>
                  </a:lnTo>
                  <a:lnTo>
                    <a:pt x="732" y="0"/>
                  </a:lnTo>
                  <a:lnTo>
                    <a:pt x="733" y="0"/>
                  </a:lnTo>
                  <a:lnTo>
                    <a:pt x="757" y="0"/>
                  </a:lnTo>
                  <a:lnTo>
                    <a:pt x="759" y="0"/>
                  </a:lnTo>
                  <a:lnTo>
                    <a:pt x="759" y="1"/>
                  </a:lnTo>
                  <a:lnTo>
                    <a:pt x="760" y="1"/>
                  </a:lnTo>
                  <a:lnTo>
                    <a:pt x="760" y="2"/>
                  </a:lnTo>
                  <a:lnTo>
                    <a:pt x="760" y="2"/>
                  </a:lnTo>
                  <a:lnTo>
                    <a:pt x="759" y="3"/>
                  </a:lnTo>
                  <a:lnTo>
                    <a:pt x="759" y="3"/>
                  </a:lnTo>
                  <a:lnTo>
                    <a:pt x="757" y="4"/>
                  </a:lnTo>
                  <a:lnTo>
                    <a:pt x="757" y="4"/>
                  </a:lnTo>
                  <a:close/>
                  <a:moveTo>
                    <a:pt x="716" y="4"/>
                  </a:moveTo>
                  <a:lnTo>
                    <a:pt x="691" y="4"/>
                  </a:lnTo>
                  <a:lnTo>
                    <a:pt x="690" y="3"/>
                  </a:lnTo>
                  <a:lnTo>
                    <a:pt x="689" y="3"/>
                  </a:lnTo>
                  <a:lnTo>
                    <a:pt x="689" y="2"/>
                  </a:lnTo>
                  <a:lnTo>
                    <a:pt x="689" y="2"/>
                  </a:lnTo>
                  <a:lnTo>
                    <a:pt x="689" y="1"/>
                  </a:lnTo>
                  <a:lnTo>
                    <a:pt x="689" y="1"/>
                  </a:lnTo>
                  <a:lnTo>
                    <a:pt x="690" y="0"/>
                  </a:lnTo>
                  <a:lnTo>
                    <a:pt x="691" y="0"/>
                  </a:lnTo>
                  <a:lnTo>
                    <a:pt x="716" y="0"/>
                  </a:lnTo>
                  <a:lnTo>
                    <a:pt x="716" y="0"/>
                  </a:lnTo>
                  <a:lnTo>
                    <a:pt x="717" y="1"/>
                  </a:lnTo>
                  <a:lnTo>
                    <a:pt x="717" y="1"/>
                  </a:lnTo>
                  <a:lnTo>
                    <a:pt x="717" y="2"/>
                  </a:lnTo>
                  <a:lnTo>
                    <a:pt x="717" y="2"/>
                  </a:lnTo>
                  <a:lnTo>
                    <a:pt x="717" y="3"/>
                  </a:lnTo>
                  <a:lnTo>
                    <a:pt x="716" y="3"/>
                  </a:lnTo>
                  <a:lnTo>
                    <a:pt x="716" y="4"/>
                  </a:lnTo>
                  <a:lnTo>
                    <a:pt x="716" y="4"/>
                  </a:lnTo>
                  <a:close/>
                  <a:moveTo>
                    <a:pt x="672" y="4"/>
                  </a:moveTo>
                  <a:lnTo>
                    <a:pt x="648" y="4"/>
                  </a:lnTo>
                  <a:lnTo>
                    <a:pt x="648" y="3"/>
                  </a:lnTo>
                  <a:lnTo>
                    <a:pt x="647" y="3"/>
                  </a:lnTo>
                  <a:lnTo>
                    <a:pt x="647" y="2"/>
                  </a:lnTo>
                  <a:lnTo>
                    <a:pt x="647" y="2"/>
                  </a:lnTo>
                  <a:lnTo>
                    <a:pt x="647" y="1"/>
                  </a:lnTo>
                  <a:lnTo>
                    <a:pt x="647" y="1"/>
                  </a:lnTo>
                  <a:lnTo>
                    <a:pt x="648" y="0"/>
                  </a:lnTo>
                  <a:lnTo>
                    <a:pt x="648" y="0"/>
                  </a:lnTo>
                  <a:lnTo>
                    <a:pt x="672" y="0"/>
                  </a:lnTo>
                  <a:lnTo>
                    <a:pt x="674" y="0"/>
                  </a:lnTo>
                  <a:lnTo>
                    <a:pt x="674" y="1"/>
                  </a:lnTo>
                  <a:lnTo>
                    <a:pt x="675" y="1"/>
                  </a:lnTo>
                  <a:lnTo>
                    <a:pt x="675" y="2"/>
                  </a:lnTo>
                  <a:lnTo>
                    <a:pt x="675" y="2"/>
                  </a:lnTo>
                  <a:lnTo>
                    <a:pt x="674" y="3"/>
                  </a:lnTo>
                  <a:lnTo>
                    <a:pt x="674" y="3"/>
                  </a:lnTo>
                  <a:lnTo>
                    <a:pt x="672" y="4"/>
                  </a:lnTo>
                  <a:lnTo>
                    <a:pt x="672" y="4"/>
                  </a:lnTo>
                  <a:close/>
                  <a:moveTo>
                    <a:pt x="631" y="4"/>
                  </a:moveTo>
                  <a:lnTo>
                    <a:pt x="606" y="4"/>
                  </a:lnTo>
                  <a:lnTo>
                    <a:pt x="605" y="3"/>
                  </a:lnTo>
                  <a:lnTo>
                    <a:pt x="605" y="3"/>
                  </a:lnTo>
                  <a:lnTo>
                    <a:pt x="604" y="2"/>
                  </a:lnTo>
                  <a:lnTo>
                    <a:pt x="604" y="2"/>
                  </a:lnTo>
                  <a:lnTo>
                    <a:pt x="604" y="1"/>
                  </a:lnTo>
                  <a:lnTo>
                    <a:pt x="605" y="1"/>
                  </a:lnTo>
                  <a:lnTo>
                    <a:pt x="605" y="0"/>
                  </a:lnTo>
                  <a:lnTo>
                    <a:pt x="606" y="0"/>
                  </a:lnTo>
                  <a:lnTo>
                    <a:pt x="631" y="0"/>
                  </a:lnTo>
                  <a:lnTo>
                    <a:pt x="631" y="0"/>
                  </a:lnTo>
                  <a:lnTo>
                    <a:pt x="632" y="1"/>
                  </a:lnTo>
                  <a:lnTo>
                    <a:pt x="632" y="1"/>
                  </a:lnTo>
                  <a:lnTo>
                    <a:pt x="633" y="2"/>
                  </a:lnTo>
                  <a:lnTo>
                    <a:pt x="632" y="2"/>
                  </a:lnTo>
                  <a:lnTo>
                    <a:pt x="632" y="3"/>
                  </a:lnTo>
                  <a:lnTo>
                    <a:pt x="631" y="3"/>
                  </a:lnTo>
                  <a:lnTo>
                    <a:pt x="631" y="4"/>
                  </a:lnTo>
                  <a:lnTo>
                    <a:pt x="631" y="4"/>
                  </a:lnTo>
                  <a:close/>
                  <a:moveTo>
                    <a:pt x="589" y="4"/>
                  </a:moveTo>
                  <a:lnTo>
                    <a:pt x="564" y="4"/>
                  </a:lnTo>
                  <a:lnTo>
                    <a:pt x="563" y="3"/>
                  </a:lnTo>
                  <a:lnTo>
                    <a:pt x="562" y="3"/>
                  </a:lnTo>
                  <a:lnTo>
                    <a:pt x="562" y="2"/>
                  </a:lnTo>
                  <a:lnTo>
                    <a:pt x="562" y="2"/>
                  </a:lnTo>
                  <a:lnTo>
                    <a:pt x="562" y="1"/>
                  </a:lnTo>
                  <a:lnTo>
                    <a:pt x="562" y="1"/>
                  </a:lnTo>
                  <a:lnTo>
                    <a:pt x="563" y="0"/>
                  </a:lnTo>
                  <a:lnTo>
                    <a:pt x="564" y="0"/>
                  </a:lnTo>
                  <a:lnTo>
                    <a:pt x="589" y="0"/>
                  </a:lnTo>
                  <a:lnTo>
                    <a:pt x="589" y="0"/>
                  </a:lnTo>
                  <a:lnTo>
                    <a:pt x="590" y="1"/>
                  </a:lnTo>
                  <a:lnTo>
                    <a:pt x="590" y="1"/>
                  </a:lnTo>
                  <a:lnTo>
                    <a:pt x="590" y="2"/>
                  </a:lnTo>
                  <a:lnTo>
                    <a:pt x="590" y="2"/>
                  </a:lnTo>
                  <a:lnTo>
                    <a:pt x="590" y="3"/>
                  </a:lnTo>
                  <a:lnTo>
                    <a:pt x="589" y="3"/>
                  </a:lnTo>
                  <a:lnTo>
                    <a:pt x="589" y="4"/>
                  </a:lnTo>
                  <a:lnTo>
                    <a:pt x="589" y="4"/>
                  </a:lnTo>
                  <a:close/>
                  <a:moveTo>
                    <a:pt x="545" y="4"/>
                  </a:moveTo>
                  <a:lnTo>
                    <a:pt x="521" y="4"/>
                  </a:lnTo>
                  <a:lnTo>
                    <a:pt x="520" y="3"/>
                  </a:lnTo>
                  <a:lnTo>
                    <a:pt x="520" y="3"/>
                  </a:lnTo>
                  <a:lnTo>
                    <a:pt x="519" y="2"/>
                  </a:lnTo>
                  <a:lnTo>
                    <a:pt x="519" y="2"/>
                  </a:lnTo>
                  <a:lnTo>
                    <a:pt x="519" y="1"/>
                  </a:lnTo>
                  <a:lnTo>
                    <a:pt x="520" y="1"/>
                  </a:lnTo>
                  <a:lnTo>
                    <a:pt x="520" y="0"/>
                  </a:lnTo>
                  <a:lnTo>
                    <a:pt x="521" y="0"/>
                  </a:lnTo>
                  <a:lnTo>
                    <a:pt x="545" y="0"/>
                  </a:lnTo>
                  <a:lnTo>
                    <a:pt x="547" y="0"/>
                  </a:lnTo>
                  <a:lnTo>
                    <a:pt x="547" y="1"/>
                  </a:lnTo>
                  <a:lnTo>
                    <a:pt x="548" y="2"/>
                  </a:lnTo>
                  <a:lnTo>
                    <a:pt x="547" y="3"/>
                  </a:lnTo>
                  <a:lnTo>
                    <a:pt x="547" y="3"/>
                  </a:lnTo>
                  <a:lnTo>
                    <a:pt x="545" y="4"/>
                  </a:lnTo>
                  <a:lnTo>
                    <a:pt x="545" y="4"/>
                  </a:lnTo>
                  <a:close/>
                  <a:moveTo>
                    <a:pt x="504" y="4"/>
                  </a:moveTo>
                  <a:lnTo>
                    <a:pt x="479" y="4"/>
                  </a:lnTo>
                  <a:lnTo>
                    <a:pt x="478" y="3"/>
                  </a:lnTo>
                  <a:lnTo>
                    <a:pt x="477" y="3"/>
                  </a:lnTo>
                  <a:lnTo>
                    <a:pt x="477" y="2"/>
                  </a:lnTo>
                  <a:lnTo>
                    <a:pt x="477" y="2"/>
                  </a:lnTo>
                  <a:lnTo>
                    <a:pt x="477" y="1"/>
                  </a:lnTo>
                  <a:lnTo>
                    <a:pt x="477" y="1"/>
                  </a:lnTo>
                  <a:lnTo>
                    <a:pt x="478" y="0"/>
                  </a:lnTo>
                  <a:lnTo>
                    <a:pt x="479" y="0"/>
                  </a:lnTo>
                  <a:lnTo>
                    <a:pt x="504" y="0"/>
                  </a:lnTo>
                  <a:lnTo>
                    <a:pt x="504" y="0"/>
                  </a:lnTo>
                  <a:lnTo>
                    <a:pt x="505" y="1"/>
                  </a:lnTo>
                  <a:lnTo>
                    <a:pt x="505" y="1"/>
                  </a:lnTo>
                  <a:lnTo>
                    <a:pt x="505" y="2"/>
                  </a:lnTo>
                  <a:lnTo>
                    <a:pt x="505" y="2"/>
                  </a:lnTo>
                  <a:lnTo>
                    <a:pt x="505" y="3"/>
                  </a:lnTo>
                  <a:lnTo>
                    <a:pt x="504" y="3"/>
                  </a:lnTo>
                  <a:lnTo>
                    <a:pt x="504" y="4"/>
                  </a:lnTo>
                  <a:lnTo>
                    <a:pt x="504" y="4"/>
                  </a:lnTo>
                  <a:close/>
                  <a:moveTo>
                    <a:pt x="460" y="4"/>
                  </a:moveTo>
                  <a:lnTo>
                    <a:pt x="436" y="4"/>
                  </a:lnTo>
                  <a:lnTo>
                    <a:pt x="436" y="3"/>
                  </a:lnTo>
                  <a:lnTo>
                    <a:pt x="435" y="3"/>
                  </a:lnTo>
                  <a:lnTo>
                    <a:pt x="435" y="2"/>
                  </a:lnTo>
                  <a:lnTo>
                    <a:pt x="435" y="2"/>
                  </a:lnTo>
                  <a:lnTo>
                    <a:pt x="435" y="1"/>
                  </a:lnTo>
                  <a:lnTo>
                    <a:pt x="435" y="1"/>
                  </a:lnTo>
                  <a:lnTo>
                    <a:pt x="436" y="0"/>
                  </a:lnTo>
                  <a:lnTo>
                    <a:pt x="436" y="0"/>
                  </a:lnTo>
                  <a:lnTo>
                    <a:pt x="460" y="0"/>
                  </a:lnTo>
                  <a:lnTo>
                    <a:pt x="462" y="0"/>
                  </a:lnTo>
                  <a:lnTo>
                    <a:pt x="462" y="1"/>
                  </a:lnTo>
                  <a:lnTo>
                    <a:pt x="463" y="1"/>
                  </a:lnTo>
                  <a:lnTo>
                    <a:pt x="463" y="2"/>
                  </a:lnTo>
                  <a:lnTo>
                    <a:pt x="463" y="2"/>
                  </a:lnTo>
                  <a:lnTo>
                    <a:pt x="462" y="3"/>
                  </a:lnTo>
                  <a:lnTo>
                    <a:pt x="462" y="3"/>
                  </a:lnTo>
                  <a:lnTo>
                    <a:pt x="460" y="4"/>
                  </a:lnTo>
                  <a:lnTo>
                    <a:pt x="460" y="4"/>
                  </a:lnTo>
                  <a:close/>
                  <a:moveTo>
                    <a:pt x="419" y="4"/>
                  </a:moveTo>
                  <a:lnTo>
                    <a:pt x="394" y="4"/>
                  </a:lnTo>
                  <a:lnTo>
                    <a:pt x="393" y="3"/>
                  </a:lnTo>
                  <a:lnTo>
                    <a:pt x="393" y="3"/>
                  </a:lnTo>
                  <a:lnTo>
                    <a:pt x="392" y="2"/>
                  </a:lnTo>
                  <a:lnTo>
                    <a:pt x="392" y="2"/>
                  </a:lnTo>
                  <a:lnTo>
                    <a:pt x="392" y="1"/>
                  </a:lnTo>
                  <a:lnTo>
                    <a:pt x="393" y="1"/>
                  </a:lnTo>
                  <a:lnTo>
                    <a:pt x="393" y="0"/>
                  </a:lnTo>
                  <a:lnTo>
                    <a:pt x="394" y="0"/>
                  </a:lnTo>
                  <a:lnTo>
                    <a:pt x="419" y="0"/>
                  </a:lnTo>
                  <a:lnTo>
                    <a:pt x="419" y="0"/>
                  </a:lnTo>
                  <a:lnTo>
                    <a:pt x="420" y="1"/>
                  </a:lnTo>
                  <a:lnTo>
                    <a:pt x="420" y="1"/>
                  </a:lnTo>
                  <a:lnTo>
                    <a:pt x="421" y="2"/>
                  </a:lnTo>
                  <a:lnTo>
                    <a:pt x="420" y="2"/>
                  </a:lnTo>
                  <a:lnTo>
                    <a:pt x="420" y="3"/>
                  </a:lnTo>
                  <a:lnTo>
                    <a:pt x="419" y="3"/>
                  </a:lnTo>
                  <a:lnTo>
                    <a:pt x="419" y="4"/>
                  </a:lnTo>
                  <a:lnTo>
                    <a:pt x="419" y="4"/>
                  </a:lnTo>
                  <a:close/>
                  <a:moveTo>
                    <a:pt x="375" y="4"/>
                  </a:moveTo>
                  <a:lnTo>
                    <a:pt x="351" y="4"/>
                  </a:lnTo>
                  <a:lnTo>
                    <a:pt x="351" y="3"/>
                  </a:lnTo>
                  <a:lnTo>
                    <a:pt x="350" y="3"/>
                  </a:lnTo>
                  <a:lnTo>
                    <a:pt x="350" y="2"/>
                  </a:lnTo>
                  <a:lnTo>
                    <a:pt x="350" y="2"/>
                  </a:lnTo>
                  <a:lnTo>
                    <a:pt x="350" y="1"/>
                  </a:lnTo>
                  <a:lnTo>
                    <a:pt x="350" y="1"/>
                  </a:lnTo>
                  <a:lnTo>
                    <a:pt x="351" y="0"/>
                  </a:lnTo>
                  <a:lnTo>
                    <a:pt x="351" y="0"/>
                  </a:lnTo>
                  <a:lnTo>
                    <a:pt x="375" y="0"/>
                  </a:lnTo>
                  <a:lnTo>
                    <a:pt x="377" y="0"/>
                  </a:lnTo>
                  <a:lnTo>
                    <a:pt x="378" y="1"/>
                  </a:lnTo>
                  <a:lnTo>
                    <a:pt x="378" y="1"/>
                  </a:lnTo>
                  <a:lnTo>
                    <a:pt x="378" y="2"/>
                  </a:lnTo>
                  <a:lnTo>
                    <a:pt x="378" y="2"/>
                  </a:lnTo>
                  <a:lnTo>
                    <a:pt x="378" y="3"/>
                  </a:lnTo>
                  <a:lnTo>
                    <a:pt x="377" y="3"/>
                  </a:lnTo>
                  <a:lnTo>
                    <a:pt x="375" y="4"/>
                  </a:lnTo>
                  <a:lnTo>
                    <a:pt x="375" y="4"/>
                  </a:lnTo>
                  <a:close/>
                  <a:moveTo>
                    <a:pt x="334" y="4"/>
                  </a:moveTo>
                  <a:lnTo>
                    <a:pt x="309" y="4"/>
                  </a:lnTo>
                  <a:lnTo>
                    <a:pt x="308" y="3"/>
                  </a:lnTo>
                  <a:lnTo>
                    <a:pt x="308" y="3"/>
                  </a:lnTo>
                  <a:lnTo>
                    <a:pt x="307" y="2"/>
                  </a:lnTo>
                  <a:lnTo>
                    <a:pt x="307" y="2"/>
                  </a:lnTo>
                  <a:lnTo>
                    <a:pt x="307" y="1"/>
                  </a:lnTo>
                  <a:lnTo>
                    <a:pt x="308" y="1"/>
                  </a:lnTo>
                  <a:lnTo>
                    <a:pt x="308" y="0"/>
                  </a:lnTo>
                  <a:lnTo>
                    <a:pt x="309" y="0"/>
                  </a:lnTo>
                  <a:lnTo>
                    <a:pt x="334" y="0"/>
                  </a:lnTo>
                  <a:lnTo>
                    <a:pt x="335" y="0"/>
                  </a:lnTo>
                  <a:lnTo>
                    <a:pt x="335" y="1"/>
                  </a:lnTo>
                  <a:lnTo>
                    <a:pt x="335" y="1"/>
                  </a:lnTo>
                  <a:lnTo>
                    <a:pt x="336" y="2"/>
                  </a:lnTo>
                  <a:lnTo>
                    <a:pt x="335" y="2"/>
                  </a:lnTo>
                  <a:lnTo>
                    <a:pt x="335" y="3"/>
                  </a:lnTo>
                  <a:lnTo>
                    <a:pt x="335" y="3"/>
                  </a:lnTo>
                  <a:lnTo>
                    <a:pt x="334" y="4"/>
                  </a:lnTo>
                  <a:lnTo>
                    <a:pt x="334" y="4"/>
                  </a:lnTo>
                  <a:close/>
                  <a:moveTo>
                    <a:pt x="292" y="4"/>
                  </a:moveTo>
                  <a:lnTo>
                    <a:pt x="267" y="4"/>
                  </a:lnTo>
                  <a:lnTo>
                    <a:pt x="266" y="3"/>
                  </a:lnTo>
                  <a:lnTo>
                    <a:pt x="265" y="3"/>
                  </a:lnTo>
                  <a:lnTo>
                    <a:pt x="265" y="2"/>
                  </a:lnTo>
                  <a:lnTo>
                    <a:pt x="265" y="2"/>
                  </a:lnTo>
                  <a:lnTo>
                    <a:pt x="265" y="1"/>
                  </a:lnTo>
                  <a:lnTo>
                    <a:pt x="265" y="1"/>
                  </a:lnTo>
                  <a:lnTo>
                    <a:pt x="266" y="0"/>
                  </a:lnTo>
                  <a:lnTo>
                    <a:pt x="267" y="0"/>
                  </a:lnTo>
                  <a:lnTo>
                    <a:pt x="292" y="0"/>
                  </a:lnTo>
                  <a:lnTo>
                    <a:pt x="292" y="0"/>
                  </a:lnTo>
                  <a:lnTo>
                    <a:pt x="293" y="1"/>
                  </a:lnTo>
                  <a:lnTo>
                    <a:pt x="293" y="1"/>
                  </a:lnTo>
                  <a:lnTo>
                    <a:pt x="293" y="2"/>
                  </a:lnTo>
                  <a:lnTo>
                    <a:pt x="293" y="2"/>
                  </a:lnTo>
                  <a:lnTo>
                    <a:pt x="293" y="3"/>
                  </a:lnTo>
                  <a:lnTo>
                    <a:pt x="292" y="3"/>
                  </a:lnTo>
                  <a:lnTo>
                    <a:pt x="292" y="4"/>
                  </a:lnTo>
                  <a:lnTo>
                    <a:pt x="292" y="4"/>
                  </a:lnTo>
                  <a:close/>
                  <a:moveTo>
                    <a:pt x="248" y="4"/>
                  </a:moveTo>
                  <a:lnTo>
                    <a:pt x="224" y="4"/>
                  </a:lnTo>
                  <a:lnTo>
                    <a:pt x="224" y="3"/>
                  </a:lnTo>
                  <a:lnTo>
                    <a:pt x="223" y="3"/>
                  </a:lnTo>
                  <a:lnTo>
                    <a:pt x="223" y="2"/>
                  </a:lnTo>
                  <a:lnTo>
                    <a:pt x="223" y="2"/>
                  </a:lnTo>
                  <a:lnTo>
                    <a:pt x="223" y="1"/>
                  </a:lnTo>
                  <a:lnTo>
                    <a:pt x="223" y="1"/>
                  </a:lnTo>
                  <a:lnTo>
                    <a:pt x="224" y="0"/>
                  </a:lnTo>
                  <a:lnTo>
                    <a:pt x="224" y="0"/>
                  </a:lnTo>
                  <a:lnTo>
                    <a:pt x="248" y="0"/>
                  </a:lnTo>
                  <a:lnTo>
                    <a:pt x="250" y="0"/>
                  </a:lnTo>
                  <a:lnTo>
                    <a:pt x="250" y="1"/>
                  </a:lnTo>
                  <a:lnTo>
                    <a:pt x="251" y="1"/>
                  </a:lnTo>
                  <a:lnTo>
                    <a:pt x="251" y="2"/>
                  </a:lnTo>
                  <a:lnTo>
                    <a:pt x="251" y="2"/>
                  </a:lnTo>
                  <a:lnTo>
                    <a:pt x="250" y="3"/>
                  </a:lnTo>
                  <a:lnTo>
                    <a:pt x="250" y="3"/>
                  </a:lnTo>
                  <a:lnTo>
                    <a:pt x="248" y="4"/>
                  </a:lnTo>
                  <a:lnTo>
                    <a:pt x="248" y="4"/>
                  </a:lnTo>
                  <a:close/>
                  <a:moveTo>
                    <a:pt x="207" y="4"/>
                  </a:moveTo>
                  <a:lnTo>
                    <a:pt x="182" y="4"/>
                  </a:lnTo>
                  <a:lnTo>
                    <a:pt x="181" y="3"/>
                  </a:lnTo>
                  <a:lnTo>
                    <a:pt x="181" y="3"/>
                  </a:lnTo>
                  <a:lnTo>
                    <a:pt x="180" y="2"/>
                  </a:lnTo>
                  <a:lnTo>
                    <a:pt x="180" y="2"/>
                  </a:lnTo>
                  <a:lnTo>
                    <a:pt x="180" y="1"/>
                  </a:lnTo>
                  <a:lnTo>
                    <a:pt x="181" y="1"/>
                  </a:lnTo>
                  <a:lnTo>
                    <a:pt x="181" y="0"/>
                  </a:lnTo>
                  <a:lnTo>
                    <a:pt x="182" y="0"/>
                  </a:lnTo>
                  <a:lnTo>
                    <a:pt x="207" y="0"/>
                  </a:lnTo>
                  <a:lnTo>
                    <a:pt x="207" y="0"/>
                  </a:lnTo>
                  <a:lnTo>
                    <a:pt x="208" y="1"/>
                  </a:lnTo>
                  <a:lnTo>
                    <a:pt x="208" y="1"/>
                  </a:lnTo>
                  <a:lnTo>
                    <a:pt x="208" y="2"/>
                  </a:lnTo>
                  <a:lnTo>
                    <a:pt x="208" y="2"/>
                  </a:lnTo>
                  <a:lnTo>
                    <a:pt x="208" y="3"/>
                  </a:lnTo>
                  <a:lnTo>
                    <a:pt x="207" y="3"/>
                  </a:lnTo>
                  <a:lnTo>
                    <a:pt x="207" y="4"/>
                  </a:lnTo>
                  <a:lnTo>
                    <a:pt x="207" y="4"/>
                  </a:lnTo>
                  <a:close/>
                  <a:moveTo>
                    <a:pt x="163" y="4"/>
                  </a:moveTo>
                  <a:lnTo>
                    <a:pt x="139" y="4"/>
                  </a:lnTo>
                  <a:lnTo>
                    <a:pt x="139" y="3"/>
                  </a:lnTo>
                  <a:lnTo>
                    <a:pt x="138" y="3"/>
                  </a:lnTo>
                  <a:lnTo>
                    <a:pt x="138" y="2"/>
                  </a:lnTo>
                  <a:lnTo>
                    <a:pt x="138" y="2"/>
                  </a:lnTo>
                  <a:lnTo>
                    <a:pt x="138" y="1"/>
                  </a:lnTo>
                  <a:lnTo>
                    <a:pt x="138" y="1"/>
                  </a:lnTo>
                  <a:lnTo>
                    <a:pt x="139" y="0"/>
                  </a:lnTo>
                  <a:lnTo>
                    <a:pt x="139" y="0"/>
                  </a:lnTo>
                  <a:lnTo>
                    <a:pt x="163" y="0"/>
                  </a:lnTo>
                  <a:lnTo>
                    <a:pt x="165" y="0"/>
                  </a:lnTo>
                  <a:lnTo>
                    <a:pt x="166" y="1"/>
                  </a:lnTo>
                  <a:lnTo>
                    <a:pt x="166" y="1"/>
                  </a:lnTo>
                  <a:lnTo>
                    <a:pt x="166" y="2"/>
                  </a:lnTo>
                  <a:lnTo>
                    <a:pt x="166" y="2"/>
                  </a:lnTo>
                  <a:lnTo>
                    <a:pt x="166" y="3"/>
                  </a:lnTo>
                  <a:lnTo>
                    <a:pt x="165" y="3"/>
                  </a:lnTo>
                  <a:lnTo>
                    <a:pt x="163" y="4"/>
                  </a:lnTo>
                  <a:lnTo>
                    <a:pt x="163" y="4"/>
                  </a:lnTo>
                  <a:close/>
                  <a:moveTo>
                    <a:pt x="122" y="4"/>
                  </a:moveTo>
                  <a:lnTo>
                    <a:pt x="97" y="4"/>
                  </a:lnTo>
                  <a:lnTo>
                    <a:pt x="96" y="3"/>
                  </a:lnTo>
                  <a:lnTo>
                    <a:pt x="96" y="3"/>
                  </a:lnTo>
                  <a:lnTo>
                    <a:pt x="95" y="2"/>
                  </a:lnTo>
                  <a:lnTo>
                    <a:pt x="95" y="2"/>
                  </a:lnTo>
                  <a:lnTo>
                    <a:pt x="95" y="1"/>
                  </a:lnTo>
                  <a:lnTo>
                    <a:pt x="96" y="1"/>
                  </a:lnTo>
                  <a:lnTo>
                    <a:pt x="96" y="0"/>
                  </a:lnTo>
                  <a:lnTo>
                    <a:pt x="97" y="0"/>
                  </a:lnTo>
                  <a:lnTo>
                    <a:pt x="122" y="0"/>
                  </a:lnTo>
                  <a:lnTo>
                    <a:pt x="123" y="0"/>
                  </a:lnTo>
                  <a:lnTo>
                    <a:pt x="123" y="1"/>
                  </a:lnTo>
                  <a:lnTo>
                    <a:pt x="123" y="1"/>
                  </a:lnTo>
                  <a:lnTo>
                    <a:pt x="124" y="2"/>
                  </a:lnTo>
                  <a:lnTo>
                    <a:pt x="123" y="2"/>
                  </a:lnTo>
                  <a:lnTo>
                    <a:pt x="123" y="3"/>
                  </a:lnTo>
                  <a:lnTo>
                    <a:pt x="123" y="3"/>
                  </a:lnTo>
                  <a:lnTo>
                    <a:pt x="122" y="4"/>
                  </a:lnTo>
                  <a:lnTo>
                    <a:pt x="122" y="4"/>
                  </a:lnTo>
                  <a:close/>
                  <a:moveTo>
                    <a:pt x="80" y="4"/>
                  </a:moveTo>
                  <a:lnTo>
                    <a:pt x="55" y="4"/>
                  </a:lnTo>
                  <a:lnTo>
                    <a:pt x="54" y="3"/>
                  </a:lnTo>
                  <a:lnTo>
                    <a:pt x="53" y="3"/>
                  </a:lnTo>
                  <a:lnTo>
                    <a:pt x="53" y="2"/>
                  </a:lnTo>
                  <a:lnTo>
                    <a:pt x="53" y="2"/>
                  </a:lnTo>
                  <a:lnTo>
                    <a:pt x="53" y="1"/>
                  </a:lnTo>
                  <a:lnTo>
                    <a:pt x="53" y="1"/>
                  </a:lnTo>
                  <a:lnTo>
                    <a:pt x="54" y="0"/>
                  </a:lnTo>
                  <a:lnTo>
                    <a:pt x="55" y="0"/>
                  </a:lnTo>
                  <a:lnTo>
                    <a:pt x="80" y="0"/>
                  </a:lnTo>
                  <a:lnTo>
                    <a:pt x="80" y="0"/>
                  </a:lnTo>
                  <a:lnTo>
                    <a:pt x="81" y="1"/>
                  </a:lnTo>
                  <a:lnTo>
                    <a:pt x="81" y="2"/>
                  </a:lnTo>
                  <a:lnTo>
                    <a:pt x="81" y="3"/>
                  </a:lnTo>
                  <a:lnTo>
                    <a:pt x="80" y="3"/>
                  </a:lnTo>
                  <a:lnTo>
                    <a:pt x="80" y="4"/>
                  </a:lnTo>
                  <a:lnTo>
                    <a:pt x="80" y="4"/>
                  </a:lnTo>
                  <a:close/>
                  <a:moveTo>
                    <a:pt x="37" y="4"/>
                  </a:moveTo>
                  <a:lnTo>
                    <a:pt x="12" y="4"/>
                  </a:lnTo>
                  <a:lnTo>
                    <a:pt x="11" y="3"/>
                  </a:lnTo>
                  <a:lnTo>
                    <a:pt x="11" y="3"/>
                  </a:lnTo>
                  <a:lnTo>
                    <a:pt x="11" y="2"/>
                  </a:lnTo>
                  <a:lnTo>
                    <a:pt x="11" y="2"/>
                  </a:lnTo>
                  <a:lnTo>
                    <a:pt x="11" y="1"/>
                  </a:lnTo>
                  <a:lnTo>
                    <a:pt x="11" y="1"/>
                  </a:lnTo>
                  <a:lnTo>
                    <a:pt x="11" y="0"/>
                  </a:lnTo>
                  <a:lnTo>
                    <a:pt x="12" y="0"/>
                  </a:lnTo>
                  <a:lnTo>
                    <a:pt x="37" y="0"/>
                  </a:lnTo>
                  <a:lnTo>
                    <a:pt x="38" y="0"/>
                  </a:lnTo>
                  <a:lnTo>
                    <a:pt x="38" y="1"/>
                  </a:lnTo>
                  <a:lnTo>
                    <a:pt x="39" y="1"/>
                  </a:lnTo>
                  <a:lnTo>
                    <a:pt x="39" y="2"/>
                  </a:lnTo>
                  <a:lnTo>
                    <a:pt x="39" y="2"/>
                  </a:lnTo>
                  <a:lnTo>
                    <a:pt x="38" y="3"/>
                  </a:lnTo>
                  <a:lnTo>
                    <a:pt x="38" y="3"/>
                  </a:lnTo>
                  <a:lnTo>
                    <a:pt x="37" y="4"/>
                  </a:lnTo>
                  <a:lnTo>
                    <a:pt x="37" y="4"/>
                  </a:lnTo>
                  <a:close/>
                </a:path>
              </a:pathLst>
            </a:custGeom>
            <a:solidFill>
              <a:srgbClr val="000000"/>
            </a:solidFill>
            <a:ln w="25400">
              <a:solidFill>
                <a:srgbClr val="000000"/>
              </a:solidFill>
              <a:prstDash val="solid"/>
              <a:round/>
              <a:headEnd/>
              <a:tailEnd/>
            </a:ln>
          </p:spPr>
          <p:txBody>
            <a:bodyPr/>
            <a:lstStyle/>
            <a:p>
              <a:endParaRPr lang="en-US"/>
            </a:p>
          </p:txBody>
        </p:sp>
        <p:sp>
          <p:nvSpPr>
            <p:cNvPr id="309616" name="Rectangle 368">
              <a:extLst>
                <a:ext uri="{FF2B5EF4-FFF2-40B4-BE49-F238E27FC236}">
                  <a16:creationId xmlns:a16="http://schemas.microsoft.com/office/drawing/2014/main" id="{F6539A9C-7EE3-2545-94A6-0416A2AC6890}"/>
                </a:ext>
              </a:extLst>
            </p:cNvPr>
            <p:cNvSpPr>
              <a:spLocks noChangeArrowheads="1"/>
            </p:cNvSpPr>
            <p:nvPr/>
          </p:nvSpPr>
          <p:spPr bwMode="auto">
            <a:xfrm>
              <a:off x="5023" y="1702"/>
              <a:ext cx="261" cy="151"/>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17" name="Rectangle 369">
              <a:extLst>
                <a:ext uri="{FF2B5EF4-FFF2-40B4-BE49-F238E27FC236}">
                  <a16:creationId xmlns:a16="http://schemas.microsoft.com/office/drawing/2014/main" id="{6F3B9248-2572-BA40-9E61-3FE11CFC02FE}"/>
                </a:ext>
              </a:extLst>
            </p:cNvPr>
            <p:cNvSpPr>
              <a:spLocks noChangeArrowheads="1"/>
            </p:cNvSpPr>
            <p:nvPr/>
          </p:nvSpPr>
          <p:spPr bwMode="auto">
            <a:xfrm>
              <a:off x="5023" y="1702"/>
              <a:ext cx="261" cy="151"/>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18" name="Rectangle 370">
              <a:extLst>
                <a:ext uri="{FF2B5EF4-FFF2-40B4-BE49-F238E27FC236}">
                  <a16:creationId xmlns:a16="http://schemas.microsoft.com/office/drawing/2014/main" id="{838605CF-E4B4-0243-BE93-5A857C673E2F}"/>
                </a:ext>
              </a:extLst>
            </p:cNvPr>
            <p:cNvSpPr>
              <a:spLocks noChangeArrowheads="1"/>
            </p:cNvSpPr>
            <p:nvPr/>
          </p:nvSpPr>
          <p:spPr bwMode="auto">
            <a:xfrm>
              <a:off x="5023" y="1702"/>
              <a:ext cx="261" cy="151"/>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19" name="Rectangle 371">
              <a:extLst>
                <a:ext uri="{FF2B5EF4-FFF2-40B4-BE49-F238E27FC236}">
                  <a16:creationId xmlns:a16="http://schemas.microsoft.com/office/drawing/2014/main" id="{904487B2-6932-1A44-8B91-78522C774261}"/>
                </a:ext>
              </a:extLst>
            </p:cNvPr>
            <p:cNvSpPr>
              <a:spLocks noChangeArrowheads="1"/>
            </p:cNvSpPr>
            <p:nvPr/>
          </p:nvSpPr>
          <p:spPr bwMode="auto">
            <a:xfrm>
              <a:off x="5038" y="1702"/>
              <a:ext cx="264"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Ap : </a:t>
              </a:r>
            </a:p>
            <a:p>
              <a:pPr algn="ctr"/>
              <a:r>
                <a:rPr lang="en-US" altLang="en-US" sz="800" b="1">
                  <a:solidFill>
                    <a:srgbClr val="000000"/>
                  </a:solidFill>
                  <a:latin typeface="Arial" panose="020B0604020202020204" pitchFamily="34" charset="0"/>
                </a:rPr>
                <a:t>Aperture</a:t>
              </a:r>
              <a:endParaRPr lang="en-US" altLang="en-US" sz="1800" b="1">
                <a:solidFill>
                  <a:schemeClr val="tx2"/>
                </a:solidFill>
                <a:latin typeface="Tahoma" panose="020B0604030504040204" pitchFamily="34" charset="0"/>
              </a:endParaRPr>
            </a:p>
          </p:txBody>
        </p:sp>
        <p:sp>
          <p:nvSpPr>
            <p:cNvPr id="309620" name="Rectangle 372">
              <a:extLst>
                <a:ext uri="{FF2B5EF4-FFF2-40B4-BE49-F238E27FC236}">
                  <a16:creationId xmlns:a16="http://schemas.microsoft.com/office/drawing/2014/main" id="{D8E1DBED-E32E-7F4E-BA4C-92D60BE90EC5}"/>
                </a:ext>
              </a:extLst>
            </p:cNvPr>
            <p:cNvSpPr>
              <a:spLocks noChangeArrowheads="1"/>
            </p:cNvSpPr>
            <p:nvPr/>
          </p:nvSpPr>
          <p:spPr bwMode="auto">
            <a:xfrm>
              <a:off x="4875" y="1372"/>
              <a:ext cx="32" cy="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21" name="Rectangle 373">
              <a:extLst>
                <a:ext uri="{FF2B5EF4-FFF2-40B4-BE49-F238E27FC236}">
                  <a16:creationId xmlns:a16="http://schemas.microsoft.com/office/drawing/2014/main" id="{4F245DC5-7D26-0441-86DA-8714137614CB}"/>
                </a:ext>
              </a:extLst>
            </p:cNvPr>
            <p:cNvSpPr>
              <a:spLocks noChangeArrowheads="1"/>
            </p:cNvSpPr>
            <p:nvPr/>
          </p:nvSpPr>
          <p:spPr bwMode="auto">
            <a:xfrm>
              <a:off x="4875" y="1372"/>
              <a:ext cx="32" cy="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22" name="Rectangle 374">
              <a:extLst>
                <a:ext uri="{FF2B5EF4-FFF2-40B4-BE49-F238E27FC236}">
                  <a16:creationId xmlns:a16="http://schemas.microsoft.com/office/drawing/2014/main" id="{313F7779-7769-7742-A019-0CA217004925}"/>
                </a:ext>
              </a:extLst>
            </p:cNvPr>
            <p:cNvSpPr>
              <a:spLocks noChangeArrowheads="1"/>
            </p:cNvSpPr>
            <p:nvPr/>
          </p:nvSpPr>
          <p:spPr bwMode="auto">
            <a:xfrm>
              <a:off x="4875" y="1953"/>
              <a:ext cx="32" cy="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23" name="Rectangle 375">
              <a:extLst>
                <a:ext uri="{FF2B5EF4-FFF2-40B4-BE49-F238E27FC236}">
                  <a16:creationId xmlns:a16="http://schemas.microsoft.com/office/drawing/2014/main" id="{6167C94A-46CB-2D46-B822-99ECBB0F0653}"/>
                </a:ext>
              </a:extLst>
            </p:cNvPr>
            <p:cNvSpPr>
              <a:spLocks noChangeArrowheads="1"/>
            </p:cNvSpPr>
            <p:nvPr/>
          </p:nvSpPr>
          <p:spPr bwMode="auto">
            <a:xfrm>
              <a:off x="4875" y="1953"/>
              <a:ext cx="32" cy="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24" name="Rectangle 376">
              <a:extLst>
                <a:ext uri="{FF2B5EF4-FFF2-40B4-BE49-F238E27FC236}">
                  <a16:creationId xmlns:a16="http://schemas.microsoft.com/office/drawing/2014/main" id="{B58B2083-C224-2244-B3FE-6DBD26F9F8D7}"/>
                </a:ext>
              </a:extLst>
            </p:cNvPr>
            <p:cNvSpPr>
              <a:spLocks noChangeArrowheads="1"/>
            </p:cNvSpPr>
            <p:nvPr/>
          </p:nvSpPr>
          <p:spPr bwMode="auto">
            <a:xfrm>
              <a:off x="4700" y="2028"/>
              <a:ext cx="32" cy="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25" name="Rectangle 377">
              <a:extLst>
                <a:ext uri="{FF2B5EF4-FFF2-40B4-BE49-F238E27FC236}">
                  <a16:creationId xmlns:a16="http://schemas.microsoft.com/office/drawing/2014/main" id="{8A42E10B-5D70-2042-8908-C5061AAF55B3}"/>
                </a:ext>
              </a:extLst>
            </p:cNvPr>
            <p:cNvSpPr>
              <a:spLocks noChangeArrowheads="1"/>
            </p:cNvSpPr>
            <p:nvPr/>
          </p:nvSpPr>
          <p:spPr bwMode="auto">
            <a:xfrm>
              <a:off x="5137" y="1834"/>
              <a:ext cx="33" cy="3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26" name="Rectangle 378">
              <a:extLst>
                <a:ext uri="{FF2B5EF4-FFF2-40B4-BE49-F238E27FC236}">
                  <a16:creationId xmlns:a16="http://schemas.microsoft.com/office/drawing/2014/main" id="{9BE9EF1D-EA4D-6B45-84C6-67FE48796CC7}"/>
                </a:ext>
              </a:extLst>
            </p:cNvPr>
            <p:cNvSpPr>
              <a:spLocks noChangeArrowheads="1"/>
            </p:cNvSpPr>
            <p:nvPr/>
          </p:nvSpPr>
          <p:spPr bwMode="auto">
            <a:xfrm>
              <a:off x="5137" y="1834"/>
              <a:ext cx="33" cy="3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27" name="Rectangle 379">
              <a:extLst>
                <a:ext uri="{FF2B5EF4-FFF2-40B4-BE49-F238E27FC236}">
                  <a16:creationId xmlns:a16="http://schemas.microsoft.com/office/drawing/2014/main" id="{6FBD48A4-9073-114A-BDA8-7FA6E6B665E5}"/>
                </a:ext>
              </a:extLst>
            </p:cNvPr>
            <p:cNvSpPr>
              <a:spLocks noChangeArrowheads="1"/>
            </p:cNvSpPr>
            <p:nvPr/>
          </p:nvSpPr>
          <p:spPr bwMode="auto">
            <a:xfrm>
              <a:off x="4708" y="1297"/>
              <a:ext cx="33" cy="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28" name="Rectangle 380">
              <a:extLst>
                <a:ext uri="{FF2B5EF4-FFF2-40B4-BE49-F238E27FC236}">
                  <a16:creationId xmlns:a16="http://schemas.microsoft.com/office/drawing/2014/main" id="{771392D6-0FE8-5743-97EF-7112253CFF7F}"/>
                </a:ext>
              </a:extLst>
            </p:cNvPr>
            <p:cNvSpPr>
              <a:spLocks noChangeArrowheads="1"/>
            </p:cNvSpPr>
            <p:nvPr/>
          </p:nvSpPr>
          <p:spPr bwMode="auto">
            <a:xfrm>
              <a:off x="4708" y="1297"/>
              <a:ext cx="33" cy="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29" name="Freeform 381">
              <a:extLst>
                <a:ext uri="{FF2B5EF4-FFF2-40B4-BE49-F238E27FC236}">
                  <a16:creationId xmlns:a16="http://schemas.microsoft.com/office/drawing/2014/main" id="{656930F7-5CE3-8343-8351-026D2DA68089}"/>
                </a:ext>
              </a:extLst>
            </p:cNvPr>
            <p:cNvSpPr>
              <a:spLocks/>
            </p:cNvSpPr>
            <p:nvPr/>
          </p:nvSpPr>
          <p:spPr bwMode="auto">
            <a:xfrm>
              <a:off x="4985" y="1316"/>
              <a:ext cx="163" cy="362"/>
            </a:xfrm>
            <a:custGeom>
              <a:avLst/>
              <a:gdLst>
                <a:gd name="T0" fmla="*/ 689 w 689"/>
                <a:gd name="T1" fmla="*/ 1413 h 1413"/>
                <a:gd name="T2" fmla="*/ 689 w 689"/>
                <a:gd name="T3" fmla="*/ 0 h 1413"/>
                <a:gd name="T4" fmla="*/ 0 w 689"/>
                <a:gd name="T5" fmla="*/ 0 h 1413"/>
              </a:gdLst>
              <a:ahLst/>
              <a:cxnLst>
                <a:cxn ang="0">
                  <a:pos x="T0" y="T1"/>
                </a:cxn>
                <a:cxn ang="0">
                  <a:pos x="T2" y="T3"/>
                </a:cxn>
                <a:cxn ang="0">
                  <a:pos x="T4" y="T5"/>
                </a:cxn>
              </a:cxnLst>
              <a:rect l="0" t="0" r="r" b="b"/>
              <a:pathLst>
                <a:path w="689" h="1413">
                  <a:moveTo>
                    <a:pt x="689" y="1413"/>
                  </a:moveTo>
                  <a:lnTo>
                    <a:pt x="689" y="0"/>
                  </a:lnTo>
                  <a:lnTo>
                    <a:pt x="0" y="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30" name="Rectangle 382">
              <a:extLst>
                <a:ext uri="{FF2B5EF4-FFF2-40B4-BE49-F238E27FC236}">
                  <a16:creationId xmlns:a16="http://schemas.microsoft.com/office/drawing/2014/main" id="{C1DE41FB-C7C7-584F-BE1C-995D25E7D0AB}"/>
                </a:ext>
              </a:extLst>
            </p:cNvPr>
            <p:cNvSpPr>
              <a:spLocks noChangeArrowheads="1"/>
            </p:cNvSpPr>
            <p:nvPr/>
          </p:nvSpPr>
          <p:spPr bwMode="auto">
            <a:xfrm>
              <a:off x="4968" y="1297"/>
              <a:ext cx="32" cy="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31" name="Rectangle 383">
              <a:extLst>
                <a:ext uri="{FF2B5EF4-FFF2-40B4-BE49-F238E27FC236}">
                  <a16:creationId xmlns:a16="http://schemas.microsoft.com/office/drawing/2014/main" id="{BB6A5A96-6DCA-0C4E-8DF7-2C0689C9D7BB}"/>
                </a:ext>
              </a:extLst>
            </p:cNvPr>
            <p:cNvSpPr>
              <a:spLocks noChangeArrowheads="1"/>
            </p:cNvSpPr>
            <p:nvPr/>
          </p:nvSpPr>
          <p:spPr bwMode="auto">
            <a:xfrm>
              <a:off x="4968" y="1297"/>
              <a:ext cx="32" cy="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32" name="Rectangle 384">
              <a:extLst>
                <a:ext uri="{FF2B5EF4-FFF2-40B4-BE49-F238E27FC236}">
                  <a16:creationId xmlns:a16="http://schemas.microsoft.com/office/drawing/2014/main" id="{3428AF14-60FD-BF42-9AE4-E14434937314}"/>
                </a:ext>
              </a:extLst>
            </p:cNvPr>
            <p:cNvSpPr>
              <a:spLocks noChangeArrowheads="1"/>
            </p:cNvSpPr>
            <p:nvPr/>
          </p:nvSpPr>
          <p:spPr bwMode="auto">
            <a:xfrm>
              <a:off x="5135" y="1683"/>
              <a:ext cx="33" cy="38"/>
            </a:xfrm>
            <a:prstGeom prst="rect">
              <a:avLst/>
            </a:prstGeom>
            <a:solidFill>
              <a:schemeClr val="bg1"/>
            </a:solidFill>
            <a:ln w="25400">
              <a:solidFill>
                <a:srgbClr val="000000"/>
              </a:solidFill>
              <a:miter lim="800000"/>
              <a:headEnd/>
              <a:tailEnd/>
            </a:ln>
          </p:spPr>
          <p:txBody>
            <a:bodyPr/>
            <a:lstStyle/>
            <a:p>
              <a:endParaRPr lang="en-US"/>
            </a:p>
          </p:txBody>
        </p:sp>
        <p:sp>
          <p:nvSpPr>
            <p:cNvPr id="309633" name="Rectangle 385">
              <a:extLst>
                <a:ext uri="{FF2B5EF4-FFF2-40B4-BE49-F238E27FC236}">
                  <a16:creationId xmlns:a16="http://schemas.microsoft.com/office/drawing/2014/main" id="{74BE0EC0-D9B5-D346-A080-C0765736957F}"/>
                </a:ext>
              </a:extLst>
            </p:cNvPr>
            <p:cNvSpPr>
              <a:spLocks noChangeArrowheads="1"/>
            </p:cNvSpPr>
            <p:nvPr/>
          </p:nvSpPr>
          <p:spPr bwMode="auto">
            <a:xfrm>
              <a:off x="4982" y="1476"/>
              <a:ext cx="154" cy="49"/>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34" name="Rectangle 386">
              <a:extLst>
                <a:ext uri="{FF2B5EF4-FFF2-40B4-BE49-F238E27FC236}">
                  <a16:creationId xmlns:a16="http://schemas.microsoft.com/office/drawing/2014/main" id="{5092CF54-565A-8E44-94E4-531760A969AA}"/>
                </a:ext>
              </a:extLst>
            </p:cNvPr>
            <p:cNvSpPr>
              <a:spLocks noChangeArrowheads="1"/>
            </p:cNvSpPr>
            <p:nvPr/>
          </p:nvSpPr>
          <p:spPr bwMode="auto">
            <a:xfrm>
              <a:off x="5036" y="1161"/>
              <a:ext cx="328"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i="1">
                  <a:solidFill>
                    <a:srgbClr val="000000"/>
                  </a:solidFill>
                  <a:latin typeface="Arial" panose="020B0604020202020204" pitchFamily="34" charset="0"/>
                </a:rPr>
                <a:t>AP:</a:t>
              </a:r>
            </a:p>
            <a:p>
              <a:pPr algn="ctr"/>
              <a:r>
                <a:rPr lang="en-US" altLang="en-US" sz="800" b="1" i="1">
                  <a:solidFill>
                    <a:srgbClr val="000000"/>
                  </a:solidFill>
                  <a:latin typeface="Arial" panose="020B0604020202020204" pitchFamily="34" charset="0"/>
                </a:rPr>
                <a:t>Mechanical</a:t>
              </a:r>
              <a:endParaRPr lang="en-US" altLang="en-US" sz="1800" b="1">
                <a:solidFill>
                  <a:schemeClr val="tx2"/>
                </a:solidFill>
                <a:latin typeface="Tahoma" panose="020B0604030504040204" pitchFamily="34" charset="0"/>
              </a:endParaRPr>
            </a:p>
          </p:txBody>
        </p:sp>
        <p:sp>
          <p:nvSpPr>
            <p:cNvPr id="309635" name="Line 387">
              <a:extLst>
                <a:ext uri="{FF2B5EF4-FFF2-40B4-BE49-F238E27FC236}">
                  <a16:creationId xmlns:a16="http://schemas.microsoft.com/office/drawing/2014/main" id="{C58AC246-DDE7-6145-87FE-2FD0578453D6}"/>
                </a:ext>
              </a:extLst>
            </p:cNvPr>
            <p:cNvSpPr>
              <a:spLocks noChangeShapeType="1"/>
            </p:cNvSpPr>
            <p:nvPr/>
          </p:nvSpPr>
          <p:spPr bwMode="auto">
            <a:xfrm flipH="1">
              <a:off x="4604" y="2047"/>
              <a:ext cx="123"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636" name="Rectangle 388">
              <a:extLst>
                <a:ext uri="{FF2B5EF4-FFF2-40B4-BE49-F238E27FC236}">
                  <a16:creationId xmlns:a16="http://schemas.microsoft.com/office/drawing/2014/main" id="{81536620-6B24-884B-B12C-9B2B49F2DB8E}"/>
                </a:ext>
              </a:extLst>
            </p:cNvPr>
            <p:cNvSpPr>
              <a:spLocks noChangeArrowheads="1"/>
            </p:cNvSpPr>
            <p:nvPr/>
          </p:nvSpPr>
          <p:spPr bwMode="auto">
            <a:xfrm>
              <a:off x="4700" y="2028"/>
              <a:ext cx="32" cy="38"/>
            </a:xfrm>
            <a:prstGeom prst="rect">
              <a:avLst/>
            </a:prstGeom>
            <a:solidFill>
              <a:schemeClr val="bg1"/>
            </a:solidFill>
            <a:ln w="25400">
              <a:solidFill>
                <a:srgbClr val="000000"/>
              </a:solidFill>
              <a:miter lim="800000"/>
              <a:headEnd/>
              <a:tailEnd/>
            </a:ln>
          </p:spPr>
          <p:txBody>
            <a:bodyPr/>
            <a:lstStyle/>
            <a:p>
              <a:endParaRPr lang="en-US"/>
            </a:p>
          </p:txBody>
        </p:sp>
        <p:sp>
          <p:nvSpPr>
            <p:cNvPr id="309637" name="Rectangle 389">
              <a:extLst>
                <a:ext uri="{FF2B5EF4-FFF2-40B4-BE49-F238E27FC236}">
                  <a16:creationId xmlns:a16="http://schemas.microsoft.com/office/drawing/2014/main" id="{F3BB158A-8572-9B43-A312-DA991D6C2DDF}"/>
                </a:ext>
              </a:extLst>
            </p:cNvPr>
            <p:cNvSpPr>
              <a:spLocks noChangeArrowheads="1"/>
            </p:cNvSpPr>
            <p:nvPr/>
          </p:nvSpPr>
          <p:spPr bwMode="auto">
            <a:xfrm>
              <a:off x="3957" y="1813"/>
              <a:ext cx="21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ObsFin</a:t>
              </a:r>
            </a:p>
            <a:p>
              <a:pPr algn="ctr"/>
              <a:r>
                <a:rPr lang="en-US" altLang="en-US" sz="800" b="1">
                  <a:solidFill>
                    <a:srgbClr val="000000"/>
                  </a:solidFill>
                  <a:latin typeface="Arial" panose="020B0604020202020204" pitchFamily="34" charset="0"/>
                </a:rPr>
                <a:t>Port</a:t>
              </a:r>
              <a:endParaRPr lang="en-US" altLang="en-US" sz="1800" b="1">
                <a:solidFill>
                  <a:schemeClr val="tx2"/>
                </a:solidFill>
                <a:latin typeface="Tahoma" panose="020B0604030504040204" pitchFamily="34" charset="0"/>
              </a:endParaRPr>
            </a:p>
          </p:txBody>
        </p:sp>
        <p:sp>
          <p:nvSpPr>
            <p:cNvPr id="309638" name="Rectangle 390">
              <a:extLst>
                <a:ext uri="{FF2B5EF4-FFF2-40B4-BE49-F238E27FC236}">
                  <a16:creationId xmlns:a16="http://schemas.microsoft.com/office/drawing/2014/main" id="{AD4AEC82-F2CE-C446-877B-3D43BEB1ACE6}"/>
                </a:ext>
              </a:extLst>
            </p:cNvPr>
            <p:cNvSpPr>
              <a:spLocks noChangeArrowheads="1"/>
            </p:cNvSpPr>
            <p:nvPr/>
          </p:nvSpPr>
          <p:spPr bwMode="auto">
            <a:xfrm>
              <a:off x="3895" y="1438"/>
              <a:ext cx="29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DataDone</a:t>
              </a:r>
            </a:p>
            <a:p>
              <a:pPr algn="ctr"/>
              <a:r>
                <a:rPr lang="en-US" altLang="en-US" sz="800" b="1">
                  <a:solidFill>
                    <a:srgbClr val="000000"/>
                  </a:solidFill>
                  <a:latin typeface="Arial" panose="020B0604020202020204" pitchFamily="34" charset="0"/>
                </a:rPr>
                <a:t>Port</a:t>
              </a:r>
              <a:endParaRPr lang="en-US" altLang="en-US" sz="1800" b="1">
                <a:solidFill>
                  <a:schemeClr val="tx2"/>
                </a:solidFill>
                <a:latin typeface="Tahoma" panose="020B0604030504040204" pitchFamily="34" charset="0"/>
              </a:endParaRPr>
            </a:p>
          </p:txBody>
        </p:sp>
        <p:sp>
          <p:nvSpPr>
            <p:cNvPr id="309639" name="Freeform 391">
              <a:extLst>
                <a:ext uri="{FF2B5EF4-FFF2-40B4-BE49-F238E27FC236}">
                  <a16:creationId xmlns:a16="http://schemas.microsoft.com/office/drawing/2014/main" id="{B513DE21-B786-9748-A301-74979A1ACDC3}"/>
                </a:ext>
              </a:extLst>
            </p:cNvPr>
            <p:cNvSpPr>
              <a:spLocks noEditPoints="1"/>
            </p:cNvSpPr>
            <p:nvPr/>
          </p:nvSpPr>
          <p:spPr bwMode="auto">
            <a:xfrm>
              <a:off x="4015" y="1241"/>
              <a:ext cx="0" cy="150"/>
            </a:xfrm>
            <a:custGeom>
              <a:avLst/>
              <a:gdLst>
                <a:gd name="T0" fmla="*/ 0 w 3"/>
                <a:gd name="T1" fmla="*/ 27 h 548"/>
                <a:gd name="T2" fmla="*/ 3 w 3"/>
                <a:gd name="T3" fmla="*/ 1 h 548"/>
                <a:gd name="T4" fmla="*/ 1 w 3"/>
                <a:gd name="T5" fmla="*/ 71 h 548"/>
                <a:gd name="T6" fmla="*/ 1 w 3"/>
                <a:gd name="T7" fmla="*/ 43 h 548"/>
                <a:gd name="T8" fmla="*/ 3 w 3"/>
                <a:gd name="T9" fmla="*/ 112 h 548"/>
                <a:gd name="T10" fmla="*/ 0 w 3"/>
                <a:gd name="T11" fmla="*/ 112 h 548"/>
                <a:gd name="T12" fmla="*/ 3 w 3"/>
                <a:gd name="T13" fmla="*/ 86 h 548"/>
                <a:gd name="T14" fmla="*/ 1 w 3"/>
                <a:gd name="T15" fmla="*/ 156 h 548"/>
                <a:gd name="T16" fmla="*/ 1 w 3"/>
                <a:gd name="T17" fmla="*/ 128 h 548"/>
                <a:gd name="T18" fmla="*/ 3 w 3"/>
                <a:gd name="T19" fmla="*/ 197 h 548"/>
                <a:gd name="T20" fmla="*/ 0 w 3"/>
                <a:gd name="T21" fmla="*/ 171 h 548"/>
                <a:gd name="T22" fmla="*/ 3 w 3"/>
                <a:gd name="T23" fmla="*/ 172 h 548"/>
                <a:gd name="T24" fmla="*/ 0 w 3"/>
                <a:gd name="T25" fmla="*/ 240 h 548"/>
                <a:gd name="T26" fmla="*/ 3 w 3"/>
                <a:gd name="T27" fmla="*/ 213 h 548"/>
                <a:gd name="T28" fmla="*/ 1 w 3"/>
                <a:gd name="T29" fmla="*/ 283 h 548"/>
                <a:gd name="T30" fmla="*/ 1 w 3"/>
                <a:gd name="T31" fmla="*/ 255 h 548"/>
                <a:gd name="T32" fmla="*/ 3 w 3"/>
                <a:gd name="T33" fmla="*/ 324 h 548"/>
                <a:gd name="T34" fmla="*/ 0 w 3"/>
                <a:gd name="T35" fmla="*/ 324 h 548"/>
                <a:gd name="T36" fmla="*/ 3 w 3"/>
                <a:gd name="T37" fmla="*/ 298 h 548"/>
                <a:gd name="T38" fmla="*/ 1 w 3"/>
                <a:gd name="T39" fmla="*/ 368 h 548"/>
                <a:gd name="T40" fmla="*/ 1 w 3"/>
                <a:gd name="T41" fmla="*/ 340 h 548"/>
                <a:gd name="T42" fmla="*/ 3 w 3"/>
                <a:gd name="T43" fmla="*/ 409 h 548"/>
                <a:gd name="T44" fmla="*/ 0 w 3"/>
                <a:gd name="T45" fmla="*/ 409 h 548"/>
                <a:gd name="T46" fmla="*/ 3 w 3"/>
                <a:gd name="T47" fmla="*/ 383 h 548"/>
                <a:gd name="T48" fmla="*/ 1 w 3"/>
                <a:gd name="T49" fmla="*/ 453 h 548"/>
                <a:gd name="T50" fmla="*/ 1 w 3"/>
                <a:gd name="T51" fmla="*/ 425 h 548"/>
                <a:gd name="T52" fmla="*/ 3 w 3"/>
                <a:gd name="T53" fmla="*/ 494 h 548"/>
                <a:gd name="T54" fmla="*/ 0 w 3"/>
                <a:gd name="T55" fmla="*/ 494 h 548"/>
                <a:gd name="T56" fmla="*/ 3 w 3"/>
                <a:gd name="T57" fmla="*/ 468 h 548"/>
                <a:gd name="T58" fmla="*/ 1 w 3"/>
                <a:gd name="T59" fmla="*/ 538 h 548"/>
                <a:gd name="T60" fmla="*/ 1 w 3"/>
                <a:gd name="T61" fmla="*/ 509 h 548"/>
                <a:gd name="T62" fmla="*/ 0 w 3"/>
                <a:gd name="T63" fmla="*/ 521 h 548"/>
                <a:gd name="T64" fmla="*/ 3 w 3"/>
                <a:gd name="T65" fmla="*/ 521 h 548"/>
                <a:gd name="T66" fmla="*/ 0 w 3"/>
                <a:gd name="T67" fmla="*/ 545 h 548"/>
                <a:gd name="T68" fmla="*/ 2 w 3"/>
                <a:gd name="T69" fmla="*/ 478 h 548"/>
                <a:gd name="T70" fmla="*/ 1 w 3"/>
                <a:gd name="T71" fmla="*/ 505 h 548"/>
                <a:gd name="T72" fmla="*/ 0 w 3"/>
                <a:gd name="T73" fmla="*/ 435 h 548"/>
                <a:gd name="T74" fmla="*/ 3 w 3"/>
                <a:gd name="T75" fmla="*/ 461 h 548"/>
                <a:gd name="T76" fmla="*/ 0 w 3"/>
                <a:gd name="T77" fmla="*/ 460 h 548"/>
                <a:gd name="T78" fmla="*/ 2 w 3"/>
                <a:gd name="T79" fmla="*/ 393 h 548"/>
                <a:gd name="T80" fmla="*/ 1 w 3"/>
                <a:gd name="T81" fmla="*/ 421 h 548"/>
                <a:gd name="T82" fmla="*/ 0 w 3"/>
                <a:gd name="T83" fmla="*/ 349 h 548"/>
                <a:gd name="T84" fmla="*/ 3 w 3"/>
                <a:gd name="T85" fmla="*/ 376 h 548"/>
                <a:gd name="T86" fmla="*/ 0 w 3"/>
                <a:gd name="T87" fmla="*/ 309 h 548"/>
                <a:gd name="T88" fmla="*/ 3 w 3"/>
                <a:gd name="T89" fmla="*/ 309 h 548"/>
                <a:gd name="T90" fmla="*/ 0 w 3"/>
                <a:gd name="T91" fmla="*/ 334 h 548"/>
                <a:gd name="T92" fmla="*/ 1 w 3"/>
                <a:gd name="T93" fmla="*/ 264 h 548"/>
                <a:gd name="T94" fmla="*/ 2 w 3"/>
                <a:gd name="T95" fmla="*/ 292 h 548"/>
                <a:gd name="T96" fmla="*/ 0 w 3"/>
                <a:gd name="T97" fmla="*/ 224 h 548"/>
                <a:gd name="T98" fmla="*/ 3 w 3"/>
                <a:gd name="T99" fmla="*/ 224 h 548"/>
                <a:gd name="T100" fmla="*/ 0 w 3"/>
                <a:gd name="T101" fmla="*/ 249 h 548"/>
                <a:gd name="T102" fmla="*/ 1 w 3"/>
                <a:gd name="T103" fmla="*/ 179 h 548"/>
                <a:gd name="T104" fmla="*/ 2 w 3"/>
                <a:gd name="T105" fmla="*/ 207 h 548"/>
                <a:gd name="T106" fmla="*/ 0 w 3"/>
                <a:gd name="T107" fmla="*/ 140 h 548"/>
                <a:gd name="T108" fmla="*/ 3 w 3"/>
                <a:gd name="T109" fmla="*/ 140 h 548"/>
                <a:gd name="T110" fmla="*/ 0 w 3"/>
                <a:gd name="T111" fmla="*/ 164 h 548"/>
                <a:gd name="T112" fmla="*/ 2 w 3"/>
                <a:gd name="T113" fmla="*/ 95 h 548"/>
                <a:gd name="T114" fmla="*/ 1 w 3"/>
                <a:gd name="T115" fmla="*/ 123 h 548"/>
                <a:gd name="T116" fmla="*/ 0 w 3"/>
                <a:gd name="T117" fmla="*/ 53 h 548"/>
                <a:gd name="T118" fmla="*/ 3 w 3"/>
                <a:gd name="T119" fmla="*/ 79 h 548"/>
                <a:gd name="T120" fmla="*/ 0 w 3"/>
                <a:gd name="T121" fmla="*/ 79 h 548"/>
                <a:gd name="T122" fmla="*/ 2 w 3"/>
                <a:gd name="T123" fmla="*/ 10 h 548"/>
                <a:gd name="T124" fmla="*/ 1 w 3"/>
                <a:gd name="T125" fmla="*/ 38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 h="548">
                  <a:moveTo>
                    <a:pt x="3" y="2"/>
                  </a:moveTo>
                  <a:lnTo>
                    <a:pt x="3" y="27"/>
                  </a:lnTo>
                  <a:lnTo>
                    <a:pt x="3" y="28"/>
                  </a:lnTo>
                  <a:lnTo>
                    <a:pt x="2" y="28"/>
                  </a:lnTo>
                  <a:lnTo>
                    <a:pt x="1" y="29"/>
                  </a:lnTo>
                  <a:lnTo>
                    <a:pt x="0" y="28"/>
                  </a:lnTo>
                  <a:lnTo>
                    <a:pt x="0" y="28"/>
                  </a:lnTo>
                  <a:lnTo>
                    <a:pt x="0" y="27"/>
                  </a:lnTo>
                  <a:lnTo>
                    <a:pt x="0" y="2"/>
                  </a:lnTo>
                  <a:lnTo>
                    <a:pt x="0" y="1"/>
                  </a:lnTo>
                  <a:lnTo>
                    <a:pt x="0" y="1"/>
                  </a:lnTo>
                  <a:lnTo>
                    <a:pt x="1" y="1"/>
                  </a:lnTo>
                  <a:lnTo>
                    <a:pt x="1" y="0"/>
                  </a:lnTo>
                  <a:lnTo>
                    <a:pt x="2" y="1"/>
                  </a:lnTo>
                  <a:lnTo>
                    <a:pt x="2" y="1"/>
                  </a:lnTo>
                  <a:lnTo>
                    <a:pt x="3" y="1"/>
                  </a:lnTo>
                  <a:lnTo>
                    <a:pt x="3" y="2"/>
                  </a:lnTo>
                  <a:lnTo>
                    <a:pt x="3" y="2"/>
                  </a:lnTo>
                  <a:close/>
                  <a:moveTo>
                    <a:pt x="3" y="45"/>
                  </a:moveTo>
                  <a:lnTo>
                    <a:pt x="3" y="70"/>
                  </a:lnTo>
                  <a:lnTo>
                    <a:pt x="3" y="70"/>
                  </a:lnTo>
                  <a:lnTo>
                    <a:pt x="2" y="71"/>
                  </a:lnTo>
                  <a:lnTo>
                    <a:pt x="2" y="71"/>
                  </a:lnTo>
                  <a:lnTo>
                    <a:pt x="1" y="71"/>
                  </a:lnTo>
                  <a:lnTo>
                    <a:pt x="1" y="71"/>
                  </a:lnTo>
                  <a:lnTo>
                    <a:pt x="0" y="71"/>
                  </a:lnTo>
                  <a:lnTo>
                    <a:pt x="0" y="70"/>
                  </a:lnTo>
                  <a:lnTo>
                    <a:pt x="0" y="70"/>
                  </a:lnTo>
                  <a:lnTo>
                    <a:pt x="0" y="45"/>
                  </a:lnTo>
                  <a:lnTo>
                    <a:pt x="0" y="44"/>
                  </a:lnTo>
                  <a:lnTo>
                    <a:pt x="0" y="43"/>
                  </a:lnTo>
                  <a:lnTo>
                    <a:pt x="1" y="43"/>
                  </a:lnTo>
                  <a:lnTo>
                    <a:pt x="1" y="43"/>
                  </a:lnTo>
                  <a:lnTo>
                    <a:pt x="2" y="43"/>
                  </a:lnTo>
                  <a:lnTo>
                    <a:pt x="2" y="43"/>
                  </a:lnTo>
                  <a:lnTo>
                    <a:pt x="3" y="44"/>
                  </a:lnTo>
                  <a:lnTo>
                    <a:pt x="3" y="45"/>
                  </a:lnTo>
                  <a:lnTo>
                    <a:pt x="3" y="45"/>
                  </a:lnTo>
                  <a:close/>
                  <a:moveTo>
                    <a:pt x="3" y="87"/>
                  </a:moveTo>
                  <a:lnTo>
                    <a:pt x="3" y="112"/>
                  </a:lnTo>
                  <a:lnTo>
                    <a:pt x="3" y="113"/>
                  </a:lnTo>
                  <a:lnTo>
                    <a:pt x="2" y="113"/>
                  </a:lnTo>
                  <a:lnTo>
                    <a:pt x="2" y="113"/>
                  </a:lnTo>
                  <a:lnTo>
                    <a:pt x="1" y="114"/>
                  </a:lnTo>
                  <a:lnTo>
                    <a:pt x="1" y="113"/>
                  </a:lnTo>
                  <a:lnTo>
                    <a:pt x="0" y="113"/>
                  </a:lnTo>
                  <a:lnTo>
                    <a:pt x="0" y="113"/>
                  </a:lnTo>
                  <a:lnTo>
                    <a:pt x="0" y="112"/>
                  </a:lnTo>
                  <a:lnTo>
                    <a:pt x="0" y="87"/>
                  </a:lnTo>
                  <a:lnTo>
                    <a:pt x="0" y="86"/>
                  </a:lnTo>
                  <a:lnTo>
                    <a:pt x="0" y="86"/>
                  </a:lnTo>
                  <a:lnTo>
                    <a:pt x="1" y="85"/>
                  </a:lnTo>
                  <a:lnTo>
                    <a:pt x="1" y="85"/>
                  </a:lnTo>
                  <a:lnTo>
                    <a:pt x="2" y="85"/>
                  </a:lnTo>
                  <a:lnTo>
                    <a:pt x="2" y="86"/>
                  </a:lnTo>
                  <a:lnTo>
                    <a:pt x="3" y="86"/>
                  </a:lnTo>
                  <a:lnTo>
                    <a:pt x="3" y="87"/>
                  </a:lnTo>
                  <a:lnTo>
                    <a:pt x="3" y="87"/>
                  </a:lnTo>
                  <a:close/>
                  <a:moveTo>
                    <a:pt x="3" y="129"/>
                  </a:moveTo>
                  <a:lnTo>
                    <a:pt x="3" y="154"/>
                  </a:lnTo>
                  <a:lnTo>
                    <a:pt x="3" y="155"/>
                  </a:lnTo>
                  <a:lnTo>
                    <a:pt x="2" y="155"/>
                  </a:lnTo>
                  <a:lnTo>
                    <a:pt x="2" y="156"/>
                  </a:lnTo>
                  <a:lnTo>
                    <a:pt x="1" y="156"/>
                  </a:lnTo>
                  <a:lnTo>
                    <a:pt x="1" y="156"/>
                  </a:lnTo>
                  <a:lnTo>
                    <a:pt x="0" y="155"/>
                  </a:lnTo>
                  <a:lnTo>
                    <a:pt x="0" y="155"/>
                  </a:lnTo>
                  <a:lnTo>
                    <a:pt x="0" y="154"/>
                  </a:lnTo>
                  <a:lnTo>
                    <a:pt x="0" y="129"/>
                  </a:lnTo>
                  <a:lnTo>
                    <a:pt x="0" y="129"/>
                  </a:lnTo>
                  <a:lnTo>
                    <a:pt x="0" y="128"/>
                  </a:lnTo>
                  <a:lnTo>
                    <a:pt x="1" y="128"/>
                  </a:lnTo>
                  <a:lnTo>
                    <a:pt x="1" y="128"/>
                  </a:lnTo>
                  <a:lnTo>
                    <a:pt x="2" y="128"/>
                  </a:lnTo>
                  <a:lnTo>
                    <a:pt x="2" y="128"/>
                  </a:lnTo>
                  <a:lnTo>
                    <a:pt x="3" y="129"/>
                  </a:lnTo>
                  <a:lnTo>
                    <a:pt x="3" y="129"/>
                  </a:lnTo>
                  <a:lnTo>
                    <a:pt x="3" y="129"/>
                  </a:lnTo>
                  <a:close/>
                  <a:moveTo>
                    <a:pt x="3" y="172"/>
                  </a:moveTo>
                  <a:lnTo>
                    <a:pt x="3" y="197"/>
                  </a:lnTo>
                  <a:lnTo>
                    <a:pt x="3" y="197"/>
                  </a:lnTo>
                  <a:lnTo>
                    <a:pt x="2" y="198"/>
                  </a:lnTo>
                  <a:lnTo>
                    <a:pt x="1" y="198"/>
                  </a:lnTo>
                  <a:lnTo>
                    <a:pt x="0" y="198"/>
                  </a:lnTo>
                  <a:lnTo>
                    <a:pt x="0" y="197"/>
                  </a:lnTo>
                  <a:lnTo>
                    <a:pt x="0" y="197"/>
                  </a:lnTo>
                  <a:lnTo>
                    <a:pt x="0" y="172"/>
                  </a:lnTo>
                  <a:lnTo>
                    <a:pt x="0" y="171"/>
                  </a:lnTo>
                  <a:lnTo>
                    <a:pt x="0" y="171"/>
                  </a:lnTo>
                  <a:lnTo>
                    <a:pt x="1" y="170"/>
                  </a:lnTo>
                  <a:lnTo>
                    <a:pt x="1" y="170"/>
                  </a:lnTo>
                  <a:lnTo>
                    <a:pt x="2" y="170"/>
                  </a:lnTo>
                  <a:lnTo>
                    <a:pt x="2" y="171"/>
                  </a:lnTo>
                  <a:lnTo>
                    <a:pt x="3" y="171"/>
                  </a:lnTo>
                  <a:lnTo>
                    <a:pt x="3" y="172"/>
                  </a:lnTo>
                  <a:lnTo>
                    <a:pt x="3" y="172"/>
                  </a:lnTo>
                  <a:close/>
                  <a:moveTo>
                    <a:pt x="3" y="214"/>
                  </a:moveTo>
                  <a:lnTo>
                    <a:pt x="3" y="239"/>
                  </a:lnTo>
                  <a:lnTo>
                    <a:pt x="3" y="240"/>
                  </a:lnTo>
                  <a:lnTo>
                    <a:pt x="2" y="240"/>
                  </a:lnTo>
                  <a:lnTo>
                    <a:pt x="2" y="241"/>
                  </a:lnTo>
                  <a:lnTo>
                    <a:pt x="1" y="241"/>
                  </a:lnTo>
                  <a:lnTo>
                    <a:pt x="1" y="241"/>
                  </a:lnTo>
                  <a:lnTo>
                    <a:pt x="0" y="240"/>
                  </a:lnTo>
                  <a:lnTo>
                    <a:pt x="0" y="240"/>
                  </a:lnTo>
                  <a:lnTo>
                    <a:pt x="0" y="239"/>
                  </a:lnTo>
                  <a:lnTo>
                    <a:pt x="0" y="214"/>
                  </a:lnTo>
                  <a:lnTo>
                    <a:pt x="0" y="213"/>
                  </a:lnTo>
                  <a:lnTo>
                    <a:pt x="0" y="213"/>
                  </a:lnTo>
                  <a:lnTo>
                    <a:pt x="1" y="213"/>
                  </a:lnTo>
                  <a:lnTo>
                    <a:pt x="2" y="213"/>
                  </a:lnTo>
                  <a:lnTo>
                    <a:pt x="3" y="213"/>
                  </a:lnTo>
                  <a:lnTo>
                    <a:pt x="3" y="214"/>
                  </a:lnTo>
                  <a:lnTo>
                    <a:pt x="3" y="214"/>
                  </a:lnTo>
                  <a:close/>
                  <a:moveTo>
                    <a:pt x="3" y="257"/>
                  </a:moveTo>
                  <a:lnTo>
                    <a:pt x="3" y="282"/>
                  </a:lnTo>
                  <a:lnTo>
                    <a:pt x="3" y="282"/>
                  </a:lnTo>
                  <a:lnTo>
                    <a:pt x="2" y="283"/>
                  </a:lnTo>
                  <a:lnTo>
                    <a:pt x="2" y="283"/>
                  </a:lnTo>
                  <a:lnTo>
                    <a:pt x="1" y="283"/>
                  </a:lnTo>
                  <a:lnTo>
                    <a:pt x="1" y="283"/>
                  </a:lnTo>
                  <a:lnTo>
                    <a:pt x="0" y="283"/>
                  </a:lnTo>
                  <a:lnTo>
                    <a:pt x="0" y="282"/>
                  </a:lnTo>
                  <a:lnTo>
                    <a:pt x="0" y="282"/>
                  </a:lnTo>
                  <a:lnTo>
                    <a:pt x="0" y="257"/>
                  </a:lnTo>
                  <a:lnTo>
                    <a:pt x="0" y="256"/>
                  </a:lnTo>
                  <a:lnTo>
                    <a:pt x="0" y="255"/>
                  </a:lnTo>
                  <a:lnTo>
                    <a:pt x="1" y="255"/>
                  </a:lnTo>
                  <a:lnTo>
                    <a:pt x="1" y="255"/>
                  </a:lnTo>
                  <a:lnTo>
                    <a:pt x="2" y="255"/>
                  </a:lnTo>
                  <a:lnTo>
                    <a:pt x="2" y="255"/>
                  </a:lnTo>
                  <a:lnTo>
                    <a:pt x="3" y="256"/>
                  </a:lnTo>
                  <a:lnTo>
                    <a:pt x="3" y="257"/>
                  </a:lnTo>
                  <a:lnTo>
                    <a:pt x="3" y="257"/>
                  </a:lnTo>
                  <a:close/>
                  <a:moveTo>
                    <a:pt x="3" y="299"/>
                  </a:moveTo>
                  <a:lnTo>
                    <a:pt x="3" y="324"/>
                  </a:lnTo>
                  <a:lnTo>
                    <a:pt x="3" y="325"/>
                  </a:lnTo>
                  <a:lnTo>
                    <a:pt x="2" y="325"/>
                  </a:lnTo>
                  <a:lnTo>
                    <a:pt x="2" y="325"/>
                  </a:lnTo>
                  <a:lnTo>
                    <a:pt x="1" y="326"/>
                  </a:lnTo>
                  <a:lnTo>
                    <a:pt x="1" y="325"/>
                  </a:lnTo>
                  <a:lnTo>
                    <a:pt x="0" y="325"/>
                  </a:lnTo>
                  <a:lnTo>
                    <a:pt x="0" y="325"/>
                  </a:lnTo>
                  <a:lnTo>
                    <a:pt x="0" y="324"/>
                  </a:lnTo>
                  <a:lnTo>
                    <a:pt x="0" y="299"/>
                  </a:lnTo>
                  <a:lnTo>
                    <a:pt x="0" y="298"/>
                  </a:lnTo>
                  <a:lnTo>
                    <a:pt x="0" y="298"/>
                  </a:lnTo>
                  <a:lnTo>
                    <a:pt x="1" y="297"/>
                  </a:lnTo>
                  <a:lnTo>
                    <a:pt x="1" y="297"/>
                  </a:lnTo>
                  <a:lnTo>
                    <a:pt x="2" y="297"/>
                  </a:lnTo>
                  <a:lnTo>
                    <a:pt x="2" y="298"/>
                  </a:lnTo>
                  <a:lnTo>
                    <a:pt x="3" y="298"/>
                  </a:lnTo>
                  <a:lnTo>
                    <a:pt x="3" y="299"/>
                  </a:lnTo>
                  <a:lnTo>
                    <a:pt x="3" y="299"/>
                  </a:lnTo>
                  <a:close/>
                  <a:moveTo>
                    <a:pt x="3" y="341"/>
                  </a:moveTo>
                  <a:lnTo>
                    <a:pt x="3" y="366"/>
                  </a:lnTo>
                  <a:lnTo>
                    <a:pt x="3" y="367"/>
                  </a:lnTo>
                  <a:lnTo>
                    <a:pt x="2" y="368"/>
                  </a:lnTo>
                  <a:lnTo>
                    <a:pt x="2" y="368"/>
                  </a:lnTo>
                  <a:lnTo>
                    <a:pt x="1" y="368"/>
                  </a:lnTo>
                  <a:lnTo>
                    <a:pt x="1" y="368"/>
                  </a:lnTo>
                  <a:lnTo>
                    <a:pt x="0" y="368"/>
                  </a:lnTo>
                  <a:lnTo>
                    <a:pt x="0" y="367"/>
                  </a:lnTo>
                  <a:lnTo>
                    <a:pt x="0" y="366"/>
                  </a:lnTo>
                  <a:lnTo>
                    <a:pt x="0" y="341"/>
                  </a:lnTo>
                  <a:lnTo>
                    <a:pt x="0" y="341"/>
                  </a:lnTo>
                  <a:lnTo>
                    <a:pt x="0" y="340"/>
                  </a:lnTo>
                  <a:lnTo>
                    <a:pt x="1" y="340"/>
                  </a:lnTo>
                  <a:lnTo>
                    <a:pt x="1" y="340"/>
                  </a:lnTo>
                  <a:lnTo>
                    <a:pt x="2" y="340"/>
                  </a:lnTo>
                  <a:lnTo>
                    <a:pt x="2" y="340"/>
                  </a:lnTo>
                  <a:lnTo>
                    <a:pt x="3" y="341"/>
                  </a:lnTo>
                  <a:lnTo>
                    <a:pt x="3" y="341"/>
                  </a:lnTo>
                  <a:lnTo>
                    <a:pt x="3" y="341"/>
                  </a:lnTo>
                  <a:close/>
                  <a:moveTo>
                    <a:pt x="3" y="384"/>
                  </a:moveTo>
                  <a:lnTo>
                    <a:pt x="3" y="409"/>
                  </a:lnTo>
                  <a:lnTo>
                    <a:pt x="3" y="409"/>
                  </a:lnTo>
                  <a:lnTo>
                    <a:pt x="2" y="410"/>
                  </a:lnTo>
                  <a:lnTo>
                    <a:pt x="2" y="410"/>
                  </a:lnTo>
                  <a:lnTo>
                    <a:pt x="1" y="410"/>
                  </a:lnTo>
                  <a:lnTo>
                    <a:pt x="1" y="410"/>
                  </a:lnTo>
                  <a:lnTo>
                    <a:pt x="0" y="410"/>
                  </a:lnTo>
                  <a:lnTo>
                    <a:pt x="0" y="409"/>
                  </a:lnTo>
                  <a:lnTo>
                    <a:pt x="0" y="409"/>
                  </a:lnTo>
                  <a:lnTo>
                    <a:pt x="0" y="384"/>
                  </a:lnTo>
                  <a:lnTo>
                    <a:pt x="0" y="383"/>
                  </a:lnTo>
                  <a:lnTo>
                    <a:pt x="0" y="383"/>
                  </a:lnTo>
                  <a:lnTo>
                    <a:pt x="1" y="382"/>
                  </a:lnTo>
                  <a:lnTo>
                    <a:pt x="1" y="382"/>
                  </a:lnTo>
                  <a:lnTo>
                    <a:pt x="2" y="382"/>
                  </a:lnTo>
                  <a:lnTo>
                    <a:pt x="2" y="383"/>
                  </a:lnTo>
                  <a:lnTo>
                    <a:pt x="3" y="383"/>
                  </a:lnTo>
                  <a:lnTo>
                    <a:pt x="3" y="384"/>
                  </a:lnTo>
                  <a:lnTo>
                    <a:pt x="3" y="384"/>
                  </a:lnTo>
                  <a:close/>
                  <a:moveTo>
                    <a:pt x="3" y="426"/>
                  </a:moveTo>
                  <a:lnTo>
                    <a:pt x="3" y="451"/>
                  </a:lnTo>
                  <a:lnTo>
                    <a:pt x="3" y="452"/>
                  </a:lnTo>
                  <a:lnTo>
                    <a:pt x="2" y="452"/>
                  </a:lnTo>
                  <a:lnTo>
                    <a:pt x="2" y="453"/>
                  </a:lnTo>
                  <a:lnTo>
                    <a:pt x="1" y="453"/>
                  </a:lnTo>
                  <a:lnTo>
                    <a:pt x="1" y="453"/>
                  </a:lnTo>
                  <a:lnTo>
                    <a:pt x="0" y="452"/>
                  </a:lnTo>
                  <a:lnTo>
                    <a:pt x="0" y="452"/>
                  </a:lnTo>
                  <a:lnTo>
                    <a:pt x="0" y="451"/>
                  </a:lnTo>
                  <a:lnTo>
                    <a:pt x="0" y="426"/>
                  </a:lnTo>
                  <a:lnTo>
                    <a:pt x="0" y="426"/>
                  </a:lnTo>
                  <a:lnTo>
                    <a:pt x="0" y="425"/>
                  </a:lnTo>
                  <a:lnTo>
                    <a:pt x="1" y="425"/>
                  </a:lnTo>
                  <a:lnTo>
                    <a:pt x="1" y="425"/>
                  </a:lnTo>
                  <a:lnTo>
                    <a:pt x="2" y="425"/>
                  </a:lnTo>
                  <a:lnTo>
                    <a:pt x="2" y="425"/>
                  </a:lnTo>
                  <a:lnTo>
                    <a:pt x="3" y="426"/>
                  </a:lnTo>
                  <a:lnTo>
                    <a:pt x="3" y="426"/>
                  </a:lnTo>
                  <a:lnTo>
                    <a:pt x="3" y="426"/>
                  </a:lnTo>
                  <a:close/>
                  <a:moveTo>
                    <a:pt x="3" y="469"/>
                  </a:moveTo>
                  <a:lnTo>
                    <a:pt x="3" y="494"/>
                  </a:lnTo>
                  <a:lnTo>
                    <a:pt x="3" y="494"/>
                  </a:lnTo>
                  <a:lnTo>
                    <a:pt x="2" y="495"/>
                  </a:lnTo>
                  <a:lnTo>
                    <a:pt x="2" y="495"/>
                  </a:lnTo>
                  <a:lnTo>
                    <a:pt x="1" y="495"/>
                  </a:lnTo>
                  <a:lnTo>
                    <a:pt x="1" y="495"/>
                  </a:lnTo>
                  <a:lnTo>
                    <a:pt x="0" y="495"/>
                  </a:lnTo>
                  <a:lnTo>
                    <a:pt x="0" y="494"/>
                  </a:lnTo>
                  <a:lnTo>
                    <a:pt x="0" y="494"/>
                  </a:lnTo>
                  <a:lnTo>
                    <a:pt x="0" y="469"/>
                  </a:lnTo>
                  <a:lnTo>
                    <a:pt x="0" y="468"/>
                  </a:lnTo>
                  <a:lnTo>
                    <a:pt x="0" y="467"/>
                  </a:lnTo>
                  <a:lnTo>
                    <a:pt x="1" y="467"/>
                  </a:lnTo>
                  <a:lnTo>
                    <a:pt x="1" y="467"/>
                  </a:lnTo>
                  <a:lnTo>
                    <a:pt x="2" y="467"/>
                  </a:lnTo>
                  <a:lnTo>
                    <a:pt x="2" y="467"/>
                  </a:lnTo>
                  <a:lnTo>
                    <a:pt x="3" y="468"/>
                  </a:lnTo>
                  <a:lnTo>
                    <a:pt x="3" y="469"/>
                  </a:lnTo>
                  <a:lnTo>
                    <a:pt x="3" y="469"/>
                  </a:lnTo>
                  <a:close/>
                  <a:moveTo>
                    <a:pt x="3" y="511"/>
                  </a:moveTo>
                  <a:lnTo>
                    <a:pt x="3" y="536"/>
                  </a:lnTo>
                  <a:lnTo>
                    <a:pt x="3" y="537"/>
                  </a:lnTo>
                  <a:lnTo>
                    <a:pt x="2" y="537"/>
                  </a:lnTo>
                  <a:lnTo>
                    <a:pt x="2" y="538"/>
                  </a:lnTo>
                  <a:lnTo>
                    <a:pt x="1" y="538"/>
                  </a:lnTo>
                  <a:lnTo>
                    <a:pt x="1" y="538"/>
                  </a:lnTo>
                  <a:lnTo>
                    <a:pt x="0" y="537"/>
                  </a:lnTo>
                  <a:lnTo>
                    <a:pt x="0" y="537"/>
                  </a:lnTo>
                  <a:lnTo>
                    <a:pt x="0" y="536"/>
                  </a:lnTo>
                  <a:lnTo>
                    <a:pt x="0" y="511"/>
                  </a:lnTo>
                  <a:lnTo>
                    <a:pt x="0" y="510"/>
                  </a:lnTo>
                  <a:lnTo>
                    <a:pt x="0" y="510"/>
                  </a:lnTo>
                  <a:lnTo>
                    <a:pt x="1" y="509"/>
                  </a:lnTo>
                  <a:lnTo>
                    <a:pt x="1" y="509"/>
                  </a:lnTo>
                  <a:lnTo>
                    <a:pt x="2" y="509"/>
                  </a:lnTo>
                  <a:lnTo>
                    <a:pt x="2" y="510"/>
                  </a:lnTo>
                  <a:lnTo>
                    <a:pt x="3" y="510"/>
                  </a:lnTo>
                  <a:lnTo>
                    <a:pt x="3" y="511"/>
                  </a:lnTo>
                  <a:lnTo>
                    <a:pt x="3" y="511"/>
                  </a:lnTo>
                  <a:close/>
                  <a:moveTo>
                    <a:pt x="0" y="545"/>
                  </a:moveTo>
                  <a:lnTo>
                    <a:pt x="0" y="521"/>
                  </a:lnTo>
                  <a:lnTo>
                    <a:pt x="0" y="521"/>
                  </a:lnTo>
                  <a:lnTo>
                    <a:pt x="0" y="520"/>
                  </a:lnTo>
                  <a:lnTo>
                    <a:pt x="1" y="520"/>
                  </a:lnTo>
                  <a:lnTo>
                    <a:pt x="1" y="520"/>
                  </a:lnTo>
                  <a:lnTo>
                    <a:pt x="2" y="520"/>
                  </a:lnTo>
                  <a:lnTo>
                    <a:pt x="2" y="520"/>
                  </a:lnTo>
                  <a:lnTo>
                    <a:pt x="3" y="521"/>
                  </a:lnTo>
                  <a:lnTo>
                    <a:pt x="3" y="521"/>
                  </a:lnTo>
                  <a:lnTo>
                    <a:pt x="3" y="545"/>
                  </a:lnTo>
                  <a:lnTo>
                    <a:pt x="3" y="547"/>
                  </a:lnTo>
                  <a:lnTo>
                    <a:pt x="2" y="547"/>
                  </a:lnTo>
                  <a:lnTo>
                    <a:pt x="1" y="548"/>
                  </a:lnTo>
                  <a:lnTo>
                    <a:pt x="0" y="547"/>
                  </a:lnTo>
                  <a:lnTo>
                    <a:pt x="0" y="547"/>
                  </a:lnTo>
                  <a:lnTo>
                    <a:pt x="0" y="545"/>
                  </a:lnTo>
                  <a:lnTo>
                    <a:pt x="0" y="545"/>
                  </a:lnTo>
                  <a:close/>
                  <a:moveTo>
                    <a:pt x="0" y="503"/>
                  </a:moveTo>
                  <a:lnTo>
                    <a:pt x="0" y="479"/>
                  </a:lnTo>
                  <a:lnTo>
                    <a:pt x="0" y="478"/>
                  </a:lnTo>
                  <a:lnTo>
                    <a:pt x="0" y="478"/>
                  </a:lnTo>
                  <a:lnTo>
                    <a:pt x="1" y="477"/>
                  </a:lnTo>
                  <a:lnTo>
                    <a:pt x="1" y="477"/>
                  </a:lnTo>
                  <a:lnTo>
                    <a:pt x="2" y="477"/>
                  </a:lnTo>
                  <a:lnTo>
                    <a:pt x="2" y="478"/>
                  </a:lnTo>
                  <a:lnTo>
                    <a:pt x="3" y="478"/>
                  </a:lnTo>
                  <a:lnTo>
                    <a:pt x="3" y="479"/>
                  </a:lnTo>
                  <a:lnTo>
                    <a:pt x="3" y="503"/>
                  </a:lnTo>
                  <a:lnTo>
                    <a:pt x="3" y="503"/>
                  </a:lnTo>
                  <a:lnTo>
                    <a:pt x="2" y="505"/>
                  </a:lnTo>
                  <a:lnTo>
                    <a:pt x="2" y="505"/>
                  </a:lnTo>
                  <a:lnTo>
                    <a:pt x="1" y="505"/>
                  </a:lnTo>
                  <a:lnTo>
                    <a:pt x="1" y="505"/>
                  </a:lnTo>
                  <a:lnTo>
                    <a:pt x="0" y="505"/>
                  </a:lnTo>
                  <a:lnTo>
                    <a:pt x="0" y="503"/>
                  </a:lnTo>
                  <a:lnTo>
                    <a:pt x="0" y="503"/>
                  </a:lnTo>
                  <a:lnTo>
                    <a:pt x="0" y="503"/>
                  </a:lnTo>
                  <a:close/>
                  <a:moveTo>
                    <a:pt x="0" y="460"/>
                  </a:moveTo>
                  <a:lnTo>
                    <a:pt x="0" y="436"/>
                  </a:lnTo>
                  <a:lnTo>
                    <a:pt x="0" y="436"/>
                  </a:lnTo>
                  <a:lnTo>
                    <a:pt x="0" y="435"/>
                  </a:lnTo>
                  <a:lnTo>
                    <a:pt x="1" y="435"/>
                  </a:lnTo>
                  <a:lnTo>
                    <a:pt x="1" y="435"/>
                  </a:lnTo>
                  <a:lnTo>
                    <a:pt x="2" y="435"/>
                  </a:lnTo>
                  <a:lnTo>
                    <a:pt x="2" y="435"/>
                  </a:lnTo>
                  <a:lnTo>
                    <a:pt x="3" y="436"/>
                  </a:lnTo>
                  <a:lnTo>
                    <a:pt x="3" y="436"/>
                  </a:lnTo>
                  <a:lnTo>
                    <a:pt x="3" y="460"/>
                  </a:lnTo>
                  <a:lnTo>
                    <a:pt x="3" y="461"/>
                  </a:lnTo>
                  <a:lnTo>
                    <a:pt x="2" y="463"/>
                  </a:lnTo>
                  <a:lnTo>
                    <a:pt x="2" y="463"/>
                  </a:lnTo>
                  <a:lnTo>
                    <a:pt x="1" y="463"/>
                  </a:lnTo>
                  <a:lnTo>
                    <a:pt x="1" y="463"/>
                  </a:lnTo>
                  <a:lnTo>
                    <a:pt x="0" y="463"/>
                  </a:lnTo>
                  <a:lnTo>
                    <a:pt x="0" y="461"/>
                  </a:lnTo>
                  <a:lnTo>
                    <a:pt x="0" y="460"/>
                  </a:lnTo>
                  <a:lnTo>
                    <a:pt x="0" y="460"/>
                  </a:lnTo>
                  <a:close/>
                  <a:moveTo>
                    <a:pt x="0" y="418"/>
                  </a:moveTo>
                  <a:lnTo>
                    <a:pt x="0" y="394"/>
                  </a:lnTo>
                  <a:lnTo>
                    <a:pt x="0" y="393"/>
                  </a:lnTo>
                  <a:lnTo>
                    <a:pt x="0" y="393"/>
                  </a:lnTo>
                  <a:lnTo>
                    <a:pt x="1" y="391"/>
                  </a:lnTo>
                  <a:lnTo>
                    <a:pt x="1" y="391"/>
                  </a:lnTo>
                  <a:lnTo>
                    <a:pt x="2" y="391"/>
                  </a:lnTo>
                  <a:lnTo>
                    <a:pt x="2" y="393"/>
                  </a:lnTo>
                  <a:lnTo>
                    <a:pt x="3" y="393"/>
                  </a:lnTo>
                  <a:lnTo>
                    <a:pt x="3" y="394"/>
                  </a:lnTo>
                  <a:lnTo>
                    <a:pt x="3" y="418"/>
                  </a:lnTo>
                  <a:lnTo>
                    <a:pt x="3" y="419"/>
                  </a:lnTo>
                  <a:lnTo>
                    <a:pt x="2" y="419"/>
                  </a:lnTo>
                  <a:lnTo>
                    <a:pt x="2" y="421"/>
                  </a:lnTo>
                  <a:lnTo>
                    <a:pt x="1" y="421"/>
                  </a:lnTo>
                  <a:lnTo>
                    <a:pt x="1" y="421"/>
                  </a:lnTo>
                  <a:lnTo>
                    <a:pt x="0" y="419"/>
                  </a:lnTo>
                  <a:lnTo>
                    <a:pt x="0" y="419"/>
                  </a:lnTo>
                  <a:lnTo>
                    <a:pt x="0" y="418"/>
                  </a:lnTo>
                  <a:lnTo>
                    <a:pt x="0" y="418"/>
                  </a:lnTo>
                  <a:close/>
                  <a:moveTo>
                    <a:pt x="0" y="376"/>
                  </a:moveTo>
                  <a:lnTo>
                    <a:pt x="0" y="352"/>
                  </a:lnTo>
                  <a:lnTo>
                    <a:pt x="0" y="351"/>
                  </a:lnTo>
                  <a:lnTo>
                    <a:pt x="0" y="349"/>
                  </a:lnTo>
                  <a:lnTo>
                    <a:pt x="1" y="349"/>
                  </a:lnTo>
                  <a:lnTo>
                    <a:pt x="1" y="349"/>
                  </a:lnTo>
                  <a:lnTo>
                    <a:pt x="2" y="349"/>
                  </a:lnTo>
                  <a:lnTo>
                    <a:pt x="2" y="349"/>
                  </a:lnTo>
                  <a:lnTo>
                    <a:pt x="3" y="351"/>
                  </a:lnTo>
                  <a:lnTo>
                    <a:pt x="3" y="352"/>
                  </a:lnTo>
                  <a:lnTo>
                    <a:pt x="3" y="376"/>
                  </a:lnTo>
                  <a:lnTo>
                    <a:pt x="3" y="376"/>
                  </a:lnTo>
                  <a:lnTo>
                    <a:pt x="2" y="377"/>
                  </a:lnTo>
                  <a:lnTo>
                    <a:pt x="1" y="377"/>
                  </a:lnTo>
                  <a:lnTo>
                    <a:pt x="0" y="377"/>
                  </a:lnTo>
                  <a:lnTo>
                    <a:pt x="0" y="376"/>
                  </a:lnTo>
                  <a:lnTo>
                    <a:pt x="0" y="376"/>
                  </a:lnTo>
                  <a:lnTo>
                    <a:pt x="0" y="376"/>
                  </a:lnTo>
                  <a:close/>
                  <a:moveTo>
                    <a:pt x="0" y="333"/>
                  </a:moveTo>
                  <a:lnTo>
                    <a:pt x="0" y="309"/>
                  </a:lnTo>
                  <a:lnTo>
                    <a:pt x="0" y="309"/>
                  </a:lnTo>
                  <a:lnTo>
                    <a:pt x="0" y="308"/>
                  </a:lnTo>
                  <a:lnTo>
                    <a:pt x="1" y="308"/>
                  </a:lnTo>
                  <a:lnTo>
                    <a:pt x="1" y="308"/>
                  </a:lnTo>
                  <a:lnTo>
                    <a:pt x="2" y="308"/>
                  </a:lnTo>
                  <a:lnTo>
                    <a:pt x="2" y="308"/>
                  </a:lnTo>
                  <a:lnTo>
                    <a:pt x="3" y="309"/>
                  </a:lnTo>
                  <a:lnTo>
                    <a:pt x="3" y="309"/>
                  </a:lnTo>
                  <a:lnTo>
                    <a:pt x="3" y="333"/>
                  </a:lnTo>
                  <a:lnTo>
                    <a:pt x="3" y="334"/>
                  </a:lnTo>
                  <a:lnTo>
                    <a:pt x="2" y="334"/>
                  </a:lnTo>
                  <a:lnTo>
                    <a:pt x="2" y="335"/>
                  </a:lnTo>
                  <a:lnTo>
                    <a:pt x="1" y="335"/>
                  </a:lnTo>
                  <a:lnTo>
                    <a:pt x="1" y="335"/>
                  </a:lnTo>
                  <a:lnTo>
                    <a:pt x="0" y="334"/>
                  </a:lnTo>
                  <a:lnTo>
                    <a:pt x="0" y="334"/>
                  </a:lnTo>
                  <a:lnTo>
                    <a:pt x="0" y="333"/>
                  </a:lnTo>
                  <a:lnTo>
                    <a:pt x="0" y="333"/>
                  </a:lnTo>
                  <a:close/>
                  <a:moveTo>
                    <a:pt x="0" y="291"/>
                  </a:moveTo>
                  <a:lnTo>
                    <a:pt x="0" y="267"/>
                  </a:lnTo>
                  <a:lnTo>
                    <a:pt x="0" y="266"/>
                  </a:lnTo>
                  <a:lnTo>
                    <a:pt x="0" y="266"/>
                  </a:lnTo>
                  <a:lnTo>
                    <a:pt x="1" y="264"/>
                  </a:lnTo>
                  <a:lnTo>
                    <a:pt x="1" y="264"/>
                  </a:lnTo>
                  <a:lnTo>
                    <a:pt x="2" y="264"/>
                  </a:lnTo>
                  <a:lnTo>
                    <a:pt x="2" y="266"/>
                  </a:lnTo>
                  <a:lnTo>
                    <a:pt x="3" y="266"/>
                  </a:lnTo>
                  <a:lnTo>
                    <a:pt x="3" y="267"/>
                  </a:lnTo>
                  <a:lnTo>
                    <a:pt x="3" y="291"/>
                  </a:lnTo>
                  <a:lnTo>
                    <a:pt x="3" y="291"/>
                  </a:lnTo>
                  <a:lnTo>
                    <a:pt x="2" y="292"/>
                  </a:lnTo>
                  <a:lnTo>
                    <a:pt x="2" y="292"/>
                  </a:lnTo>
                  <a:lnTo>
                    <a:pt x="1" y="292"/>
                  </a:lnTo>
                  <a:lnTo>
                    <a:pt x="1" y="292"/>
                  </a:lnTo>
                  <a:lnTo>
                    <a:pt x="0" y="292"/>
                  </a:lnTo>
                  <a:lnTo>
                    <a:pt x="0" y="291"/>
                  </a:lnTo>
                  <a:lnTo>
                    <a:pt x="0" y="291"/>
                  </a:lnTo>
                  <a:lnTo>
                    <a:pt x="0" y="291"/>
                  </a:lnTo>
                  <a:close/>
                  <a:moveTo>
                    <a:pt x="0" y="248"/>
                  </a:moveTo>
                  <a:lnTo>
                    <a:pt x="0" y="224"/>
                  </a:lnTo>
                  <a:lnTo>
                    <a:pt x="0" y="224"/>
                  </a:lnTo>
                  <a:lnTo>
                    <a:pt x="0" y="222"/>
                  </a:lnTo>
                  <a:lnTo>
                    <a:pt x="1" y="222"/>
                  </a:lnTo>
                  <a:lnTo>
                    <a:pt x="1" y="222"/>
                  </a:lnTo>
                  <a:lnTo>
                    <a:pt x="2" y="222"/>
                  </a:lnTo>
                  <a:lnTo>
                    <a:pt x="2" y="222"/>
                  </a:lnTo>
                  <a:lnTo>
                    <a:pt x="3" y="224"/>
                  </a:lnTo>
                  <a:lnTo>
                    <a:pt x="3" y="224"/>
                  </a:lnTo>
                  <a:lnTo>
                    <a:pt x="3" y="248"/>
                  </a:lnTo>
                  <a:lnTo>
                    <a:pt x="3" y="249"/>
                  </a:lnTo>
                  <a:lnTo>
                    <a:pt x="2" y="250"/>
                  </a:lnTo>
                  <a:lnTo>
                    <a:pt x="2" y="250"/>
                  </a:lnTo>
                  <a:lnTo>
                    <a:pt x="1" y="250"/>
                  </a:lnTo>
                  <a:lnTo>
                    <a:pt x="1" y="250"/>
                  </a:lnTo>
                  <a:lnTo>
                    <a:pt x="0" y="250"/>
                  </a:lnTo>
                  <a:lnTo>
                    <a:pt x="0" y="249"/>
                  </a:lnTo>
                  <a:lnTo>
                    <a:pt x="0" y="248"/>
                  </a:lnTo>
                  <a:lnTo>
                    <a:pt x="0" y="248"/>
                  </a:lnTo>
                  <a:close/>
                  <a:moveTo>
                    <a:pt x="0" y="206"/>
                  </a:moveTo>
                  <a:lnTo>
                    <a:pt x="0" y="182"/>
                  </a:lnTo>
                  <a:lnTo>
                    <a:pt x="0" y="180"/>
                  </a:lnTo>
                  <a:lnTo>
                    <a:pt x="0" y="180"/>
                  </a:lnTo>
                  <a:lnTo>
                    <a:pt x="1" y="179"/>
                  </a:lnTo>
                  <a:lnTo>
                    <a:pt x="1" y="179"/>
                  </a:lnTo>
                  <a:lnTo>
                    <a:pt x="2" y="179"/>
                  </a:lnTo>
                  <a:lnTo>
                    <a:pt x="2" y="180"/>
                  </a:lnTo>
                  <a:lnTo>
                    <a:pt x="3" y="180"/>
                  </a:lnTo>
                  <a:lnTo>
                    <a:pt x="3" y="182"/>
                  </a:lnTo>
                  <a:lnTo>
                    <a:pt x="3" y="206"/>
                  </a:lnTo>
                  <a:lnTo>
                    <a:pt x="3" y="207"/>
                  </a:lnTo>
                  <a:lnTo>
                    <a:pt x="2" y="207"/>
                  </a:lnTo>
                  <a:lnTo>
                    <a:pt x="2" y="207"/>
                  </a:lnTo>
                  <a:lnTo>
                    <a:pt x="1" y="208"/>
                  </a:lnTo>
                  <a:lnTo>
                    <a:pt x="1" y="207"/>
                  </a:lnTo>
                  <a:lnTo>
                    <a:pt x="0" y="207"/>
                  </a:lnTo>
                  <a:lnTo>
                    <a:pt x="0" y="207"/>
                  </a:lnTo>
                  <a:lnTo>
                    <a:pt x="0" y="206"/>
                  </a:lnTo>
                  <a:lnTo>
                    <a:pt x="0" y="206"/>
                  </a:lnTo>
                  <a:close/>
                  <a:moveTo>
                    <a:pt x="0" y="164"/>
                  </a:moveTo>
                  <a:lnTo>
                    <a:pt x="0" y="140"/>
                  </a:lnTo>
                  <a:lnTo>
                    <a:pt x="0" y="138"/>
                  </a:lnTo>
                  <a:lnTo>
                    <a:pt x="0" y="137"/>
                  </a:lnTo>
                  <a:lnTo>
                    <a:pt x="1" y="137"/>
                  </a:lnTo>
                  <a:lnTo>
                    <a:pt x="1" y="137"/>
                  </a:lnTo>
                  <a:lnTo>
                    <a:pt x="2" y="137"/>
                  </a:lnTo>
                  <a:lnTo>
                    <a:pt x="2" y="137"/>
                  </a:lnTo>
                  <a:lnTo>
                    <a:pt x="3" y="138"/>
                  </a:lnTo>
                  <a:lnTo>
                    <a:pt x="3" y="140"/>
                  </a:lnTo>
                  <a:lnTo>
                    <a:pt x="3" y="164"/>
                  </a:lnTo>
                  <a:lnTo>
                    <a:pt x="3" y="164"/>
                  </a:lnTo>
                  <a:lnTo>
                    <a:pt x="2" y="165"/>
                  </a:lnTo>
                  <a:lnTo>
                    <a:pt x="2" y="165"/>
                  </a:lnTo>
                  <a:lnTo>
                    <a:pt x="1" y="165"/>
                  </a:lnTo>
                  <a:lnTo>
                    <a:pt x="1" y="165"/>
                  </a:lnTo>
                  <a:lnTo>
                    <a:pt x="0" y="165"/>
                  </a:lnTo>
                  <a:lnTo>
                    <a:pt x="0" y="164"/>
                  </a:lnTo>
                  <a:lnTo>
                    <a:pt x="0" y="164"/>
                  </a:lnTo>
                  <a:lnTo>
                    <a:pt x="0" y="164"/>
                  </a:lnTo>
                  <a:close/>
                  <a:moveTo>
                    <a:pt x="0" y="121"/>
                  </a:moveTo>
                  <a:lnTo>
                    <a:pt x="0" y="96"/>
                  </a:lnTo>
                  <a:lnTo>
                    <a:pt x="0" y="95"/>
                  </a:lnTo>
                  <a:lnTo>
                    <a:pt x="0" y="95"/>
                  </a:lnTo>
                  <a:lnTo>
                    <a:pt x="1" y="95"/>
                  </a:lnTo>
                  <a:lnTo>
                    <a:pt x="2" y="95"/>
                  </a:lnTo>
                  <a:lnTo>
                    <a:pt x="3" y="95"/>
                  </a:lnTo>
                  <a:lnTo>
                    <a:pt x="3" y="96"/>
                  </a:lnTo>
                  <a:lnTo>
                    <a:pt x="3" y="121"/>
                  </a:lnTo>
                  <a:lnTo>
                    <a:pt x="3" y="122"/>
                  </a:lnTo>
                  <a:lnTo>
                    <a:pt x="2" y="122"/>
                  </a:lnTo>
                  <a:lnTo>
                    <a:pt x="2" y="123"/>
                  </a:lnTo>
                  <a:lnTo>
                    <a:pt x="1" y="123"/>
                  </a:lnTo>
                  <a:lnTo>
                    <a:pt x="1" y="123"/>
                  </a:lnTo>
                  <a:lnTo>
                    <a:pt x="0" y="122"/>
                  </a:lnTo>
                  <a:lnTo>
                    <a:pt x="0" y="122"/>
                  </a:lnTo>
                  <a:lnTo>
                    <a:pt x="0" y="121"/>
                  </a:lnTo>
                  <a:lnTo>
                    <a:pt x="0" y="121"/>
                  </a:lnTo>
                  <a:close/>
                  <a:moveTo>
                    <a:pt x="0" y="79"/>
                  </a:moveTo>
                  <a:lnTo>
                    <a:pt x="0" y="54"/>
                  </a:lnTo>
                  <a:lnTo>
                    <a:pt x="0" y="53"/>
                  </a:lnTo>
                  <a:lnTo>
                    <a:pt x="0" y="53"/>
                  </a:lnTo>
                  <a:lnTo>
                    <a:pt x="1" y="52"/>
                  </a:lnTo>
                  <a:lnTo>
                    <a:pt x="1" y="52"/>
                  </a:lnTo>
                  <a:lnTo>
                    <a:pt x="2" y="52"/>
                  </a:lnTo>
                  <a:lnTo>
                    <a:pt x="2" y="53"/>
                  </a:lnTo>
                  <a:lnTo>
                    <a:pt x="3" y="53"/>
                  </a:lnTo>
                  <a:lnTo>
                    <a:pt x="3" y="54"/>
                  </a:lnTo>
                  <a:lnTo>
                    <a:pt x="3" y="79"/>
                  </a:lnTo>
                  <a:lnTo>
                    <a:pt x="3" y="79"/>
                  </a:lnTo>
                  <a:lnTo>
                    <a:pt x="2" y="80"/>
                  </a:lnTo>
                  <a:lnTo>
                    <a:pt x="2" y="80"/>
                  </a:lnTo>
                  <a:lnTo>
                    <a:pt x="1" y="80"/>
                  </a:lnTo>
                  <a:lnTo>
                    <a:pt x="1" y="80"/>
                  </a:lnTo>
                  <a:lnTo>
                    <a:pt x="0" y="80"/>
                  </a:lnTo>
                  <a:lnTo>
                    <a:pt x="0" y="79"/>
                  </a:lnTo>
                  <a:lnTo>
                    <a:pt x="0" y="79"/>
                  </a:lnTo>
                  <a:lnTo>
                    <a:pt x="0" y="79"/>
                  </a:lnTo>
                  <a:close/>
                  <a:moveTo>
                    <a:pt x="0" y="36"/>
                  </a:moveTo>
                  <a:lnTo>
                    <a:pt x="0" y="11"/>
                  </a:lnTo>
                  <a:lnTo>
                    <a:pt x="0" y="11"/>
                  </a:lnTo>
                  <a:lnTo>
                    <a:pt x="0" y="10"/>
                  </a:lnTo>
                  <a:lnTo>
                    <a:pt x="1" y="10"/>
                  </a:lnTo>
                  <a:lnTo>
                    <a:pt x="1" y="10"/>
                  </a:lnTo>
                  <a:lnTo>
                    <a:pt x="2" y="10"/>
                  </a:lnTo>
                  <a:lnTo>
                    <a:pt x="2" y="10"/>
                  </a:lnTo>
                  <a:lnTo>
                    <a:pt x="3" y="11"/>
                  </a:lnTo>
                  <a:lnTo>
                    <a:pt x="3" y="11"/>
                  </a:lnTo>
                  <a:lnTo>
                    <a:pt x="3" y="36"/>
                  </a:lnTo>
                  <a:lnTo>
                    <a:pt x="3" y="37"/>
                  </a:lnTo>
                  <a:lnTo>
                    <a:pt x="2" y="37"/>
                  </a:lnTo>
                  <a:lnTo>
                    <a:pt x="2" y="38"/>
                  </a:lnTo>
                  <a:lnTo>
                    <a:pt x="1" y="38"/>
                  </a:lnTo>
                  <a:lnTo>
                    <a:pt x="1" y="38"/>
                  </a:lnTo>
                  <a:lnTo>
                    <a:pt x="0" y="37"/>
                  </a:lnTo>
                  <a:lnTo>
                    <a:pt x="0" y="37"/>
                  </a:lnTo>
                  <a:lnTo>
                    <a:pt x="0" y="36"/>
                  </a:lnTo>
                  <a:lnTo>
                    <a:pt x="0" y="36"/>
                  </a:lnTo>
                  <a:close/>
                </a:path>
              </a:pathLst>
            </a:custGeom>
            <a:solidFill>
              <a:srgbClr val="000000"/>
            </a:solidFill>
            <a:ln w="25400">
              <a:solidFill>
                <a:srgbClr val="000000"/>
              </a:solidFill>
              <a:prstDash val="solid"/>
              <a:round/>
              <a:headEnd/>
              <a:tailEnd/>
            </a:ln>
          </p:spPr>
          <p:txBody>
            <a:bodyPr/>
            <a:lstStyle/>
            <a:p>
              <a:endParaRPr lang="en-US"/>
            </a:p>
          </p:txBody>
        </p:sp>
        <p:sp>
          <p:nvSpPr>
            <p:cNvPr id="309640" name="Freeform 392">
              <a:extLst>
                <a:ext uri="{FF2B5EF4-FFF2-40B4-BE49-F238E27FC236}">
                  <a16:creationId xmlns:a16="http://schemas.microsoft.com/office/drawing/2014/main" id="{5D5AF8CF-B57A-CD48-8B28-AA1B6A0BF53D}"/>
                </a:ext>
              </a:extLst>
            </p:cNvPr>
            <p:cNvSpPr>
              <a:spLocks noEditPoints="1"/>
            </p:cNvSpPr>
            <p:nvPr/>
          </p:nvSpPr>
          <p:spPr bwMode="auto">
            <a:xfrm>
              <a:off x="3755" y="1391"/>
              <a:ext cx="260" cy="0"/>
            </a:xfrm>
            <a:custGeom>
              <a:avLst/>
              <a:gdLst>
                <a:gd name="T0" fmla="*/ 0 w 1057"/>
                <a:gd name="T1" fmla="*/ 1 h 3"/>
                <a:gd name="T2" fmla="*/ 42 w 1057"/>
                <a:gd name="T3" fmla="*/ 2 h 3"/>
                <a:gd name="T4" fmla="*/ 111 w 1057"/>
                <a:gd name="T5" fmla="*/ 3 h 3"/>
                <a:gd name="T6" fmla="*/ 155 w 1057"/>
                <a:gd name="T7" fmla="*/ 3 h 3"/>
                <a:gd name="T8" fmla="*/ 197 w 1057"/>
                <a:gd name="T9" fmla="*/ 1 h 3"/>
                <a:gd name="T10" fmla="*/ 172 w 1057"/>
                <a:gd name="T11" fmla="*/ 0 h 3"/>
                <a:gd name="T12" fmla="*/ 212 w 1057"/>
                <a:gd name="T13" fmla="*/ 1 h 3"/>
                <a:gd name="T14" fmla="*/ 255 w 1057"/>
                <a:gd name="T15" fmla="*/ 3 h 3"/>
                <a:gd name="T16" fmla="*/ 324 w 1057"/>
                <a:gd name="T17" fmla="*/ 3 h 3"/>
                <a:gd name="T18" fmla="*/ 367 w 1057"/>
                <a:gd name="T19" fmla="*/ 1 h 3"/>
                <a:gd name="T20" fmla="*/ 342 w 1057"/>
                <a:gd name="T21" fmla="*/ 0 h 3"/>
                <a:gd name="T22" fmla="*/ 381 w 1057"/>
                <a:gd name="T23" fmla="*/ 1 h 3"/>
                <a:gd name="T24" fmla="*/ 426 w 1057"/>
                <a:gd name="T25" fmla="*/ 3 h 3"/>
                <a:gd name="T26" fmla="*/ 494 w 1057"/>
                <a:gd name="T27" fmla="*/ 3 h 3"/>
                <a:gd name="T28" fmla="*/ 536 w 1057"/>
                <a:gd name="T29" fmla="*/ 1 h 3"/>
                <a:gd name="T30" fmla="*/ 578 w 1057"/>
                <a:gd name="T31" fmla="*/ 0 h 3"/>
                <a:gd name="T32" fmla="*/ 552 w 1057"/>
                <a:gd name="T33" fmla="*/ 0 h 3"/>
                <a:gd name="T34" fmla="*/ 594 w 1057"/>
                <a:gd name="T35" fmla="*/ 2 h 3"/>
                <a:gd name="T36" fmla="*/ 662 w 1057"/>
                <a:gd name="T37" fmla="*/ 3 h 3"/>
                <a:gd name="T38" fmla="*/ 706 w 1057"/>
                <a:gd name="T39" fmla="*/ 3 h 3"/>
                <a:gd name="T40" fmla="*/ 748 w 1057"/>
                <a:gd name="T41" fmla="*/ 1 h 3"/>
                <a:gd name="T42" fmla="*/ 790 w 1057"/>
                <a:gd name="T43" fmla="*/ 0 h 3"/>
                <a:gd name="T44" fmla="*/ 764 w 1057"/>
                <a:gd name="T45" fmla="*/ 0 h 3"/>
                <a:gd name="T46" fmla="*/ 806 w 1057"/>
                <a:gd name="T47" fmla="*/ 2 h 3"/>
                <a:gd name="T48" fmla="*/ 874 w 1057"/>
                <a:gd name="T49" fmla="*/ 3 h 3"/>
                <a:gd name="T50" fmla="*/ 919 w 1057"/>
                <a:gd name="T51" fmla="*/ 2 h 3"/>
                <a:gd name="T52" fmla="*/ 959 w 1057"/>
                <a:gd name="T53" fmla="*/ 0 h 3"/>
                <a:gd name="T54" fmla="*/ 934 w 1057"/>
                <a:gd name="T55" fmla="*/ 0 h 3"/>
                <a:gd name="T56" fmla="*/ 975 w 1057"/>
                <a:gd name="T57" fmla="*/ 2 h 3"/>
                <a:gd name="T58" fmla="*/ 1044 w 1057"/>
                <a:gd name="T59" fmla="*/ 3 h 3"/>
                <a:gd name="T60" fmla="*/ 1028 w 1057"/>
                <a:gd name="T61" fmla="*/ 2 h 3"/>
                <a:gd name="T62" fmla="*/ 986 w 1057"/>
                <a:gd name="T63" fmla="*/ 3 h 3"/>
                <a:gd name="T64" fmla="*/ 1013 w 1057"/>
                <a:gd name="T65" fmla="*/ 3 h 3"/>
                <a:gd name="T66" fmla="*/ 972 w 1057"/>
                <a:gd name="T67" fmla="*/ 2 h 3"/>
                <a:gd name="T68" fmla="*/ 928 w 1057"/>
                <a:gd name="T69" fmla="*/ 0 h 3"/>
                <a:gd name="T70" fmla="*/ 859 w 1057"/>
                <a:gd name="T71" fmla="*/ 1 h 3"/>
                <a:gd name="T72" fmla="*/ 817 w 1057"/>
                <a:gd name="T73" fmla="*/ 3 h 3"/>
                <a:gd name="T74" fmla="*/ 843 w 1057"/>
                <a:gd name="T75" fmla="*/ 3 h 3"/>
                <a:gd name="T76" fmla="*/ 802 w 1057"/>
                <a:gd name="T77" fmla="*/ 2 h 3"/>
                <a:gd name="T78" fmla="*/ 759 w 1057"/>
                <a:gd name="T79" fmla="*/ 0 h 3"/>
                <a:gd name="T80" fmla="*/ 690 w 1057"/>
                <a:gd name="T81" fmla="*/ 1 h 3"/>
                <a:gd name="T82" fmla="*/ 647 w 1057"/>
                <a:gd name="T83" fmla="*/ 3 h 3"/>
                <a:gd name="T84" fmla="*/ 673 w 1057"/>
                <a:gd name="T85" fmla="*/ 3 h 3"/>
                <a:gd name="T86" fmla="*/ 632 w 1057"/>
                <a:gd name="T87" fmla="*/ 3 h 3"/>
                <a:gd name="T88" fmla="*/ 590 w 1057"/>
                <a:gd name="T89" fmla="*/ 2 h 3"/>
                <a:gd name="T90" fmla="*/ 547 w 1057"/>
                <a:gd name="T91" fmla="*/ 0 h 3"/>
                <a:gd name="T92" fmla="*/ 478 w 1057"/>
                <a:gd name="T93" fmla="*/ 1 h 3"/>
                <a:gd name="T94" fmla="*/ 435 w 1057"/>
                <a:gd name="T95" fmla="*/ 3 h 3"/>
                <a:gd name="T96" fmla="*/ 461 w 1057"/>
                <a:gd name="T97" fmla="*/ 3 h 3"/>
                <a:gd name="T98" fmla="*/ 419 w 1057"/>
                <a:gd name="T99" fmla="*/ 3 h 3"/>
                <a:gd name="T100" fmla="*/ 378 w 1057"/>
                <a:gd name="T101" fmla="*/ 1 h 3"/>
                <a:gd name="T102" fmla="*/ 309 w 1057"/>
                <a:gd name="T103" fmla="*/ 0 h 3"/>
                <a:gd name="T104" fmla="*/ 265 w 1057"/>
                <a:gd name="T105" fmla="*/ 2 h 3"/>
                <a:gd name="T106" fmla="*/ 224 w 1057"/>
                <a:gd name="T107" fmla="*/ 3 h 3"/>
                <a:gd name="T108" fmla="*/ 250 w 1057"/>
                <a:gd name="T109" fmla="*/ 3 h 3"/>
                <a:gd name="T110" fmla="*/ 208 w 1057"/>
                <a:gd name="T111" fmla="*/ 1 h 3"/>
                <a:gd name="T112" fmla="*/ 165 w 1057"/>
                <a:gd name="T113" fmla="*/ 0 h 3"/>
                <a:gd name="T114" fmla="*/ 96 w 1057"/>
                <a:gd name="T115" fmla="*/ 1 h 3"/>
                <a:gd name="T116" fmla="*/ 53 w 1057"/>
                <a:gd name="T117" fmla="*/ 3 h 3"/>
                <a:gd name="T118" fmla="*/ 80 w 1057"/>
                <a:gd name="T119" fmla="*/ 3 h 3"/>
                <a:gd name="T120" fmla="*/ 39 w 1057"/>
                <a:gd name="T1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7" h="3">
                  <a:moveTo>
                    <a:pt x="2" y="0"/>
                  </a:moveTo>
                  <a:lnTo>
                    <a:pt x="26" y="0"/>
                  </a:lnTo>
                  <a:lnTo>
                    <a:pt x="27" y="0"/>
                  </a:lnTo>
                  <a:lnTo>
                    <a:pt x="27" y="1"/>
                  </a:lnTo>
                  <a:lnTo>
                    <a:pt x="28" y="1"/>
                  </a:lnTo>
                  <a:lnTo>
                    <a:pt x="28" y="2"/>
                  </a:lnTo>
                  <a:lnTo>
                    <a:pt x="28" y="2"/>
                  </a:lnTo>
                  <a:lnTo>
                    <a:pt x="27" y="3"/>
                  </a:lnTo>
                  <a:lnTo>
                    <a:pt x="27" y="3"/>
                  </a:lnTo>
                  <a:lnTo>
                    <a:pt x="26" y="3"/>
                  </a:lnTo>
                  <a:lnTo>
                    <a:pt x="2" y="3"/>
                  </a:lnTo>
                  <a:lnTo>
                    <a:pt x="2" y="3"/>
                  </a:lnTo>
                  <a:lnTo>
                    <a:pt x="0" y="3"/>
                  </a:lnTo>
                  <a:lnTo>
                    <a:pt x="0" y="2"/>
                  </a:lnTo>
                  <a:lnTo>
                    <a:pt x="0" y="2"/>
                  </a:lnTo>
                  <a:lnTo>
                    <a:pt x="0" y="1"/>
                  </a:lnTo>
                  <a:lnTo>
                    <a:pt x="0" y="1"/>
                  </a:lnTo>
                  <a:lnTo>
                    <a:pt x="2" y="0"/>
                  </a:lnTo>
                  <a:lnTo>
                    <a:pt x="2" y="0"/>
                  </a:lnTo>
                  <a:lnTo>
                    <a:pt x="2" y="0"/>
                  </a:lnTo>
                  <a:close/>
                  <a:moveTo>
                    <a:pt x="45" y="0"/>
                  </a:moveTo>
                  <a:lnTo>
                    <a:pt x="69" y="0"/>
                  </a:lnTo>
                  <a:lnTo>
                    <a:pt x="69" y="0"/>
                  </a:lnTo>
                  <a:lnTo>
                    <a:pt x="70" y="1"/>
                  </a:lnTo>
                  <a:lnTo>
                    <a:pt x="70" y="2"/>
                  </a:lnTo>
                  <a:lnTo>
                    <a:pt x="70" y="3"/>
                  </a:lnTo>
                  <a:lnTo>
                    <a:pt x="69" y="3"/>
                  </a:lnTo>
                  <a:lnTo>
                    <a:pt x="69" y="3"/>
                  </a:lnTo>
                  <a:lnTo>
                    <a:pt x="45" y="3"/>
                  </a:lnTo>
                  <a:lnTo>
                    <a:pt x="43" y="3"/>
                  </a:lnTo>
                  <a:lnTo>
                    <a:pt x="43" y="3"/>
                  </a:lnTo>
                  <a:lnTo>
                    <a:pt x="42" y="2"/>
                  </a:lnTo>
                  <a:lnTo>
                    <a:pt x="42" y="2"/>
                  </a:lnTo>
                  <a:lnTo>
                    <a:pt x="42" y="1"/>
                  </a:lnTo>
                  <a:lnTo>
                    <a:pt x="43" y="1"/>
                  </a:lnTo>
                  <a:lnTo>
                    <a:pt x="43" y="0"/>
                  </a:lnTo>
                  <a:lnTo>
                    <a:pt x="45" y="0"/>
                  </a:lnTo>
                  <a:lnTo>
                    <a:pt x="45" y="0"/>
                  </a:lnTo>
                  <a:close/>
                  <a:moveTo>
                    <a:pt x="87" y="0"/>
                  </a:moveTo>
                  <a:lnTo>
                    <a:pt x="111" y="0"/>
                  </a:lnTo>
                  <a:lnTo>
                    <a:pt x="112" y="0"/>
                  </a:lnTo>
                  <a:lnTo>
                    <a:pt x="112" y="1"/>
                  </a:lnTo>
                  <a:lnTo>
                    <a:pt x="113" y="1"/>
                  </a:lnTo>
                  <a:lnTo>
                    <a:pt x="113" y="2"/>
                  </a:lnTo>
                  <a:lnTo>
                    <a:pt x="113" y="2"/>
                  </a:lnTo>
                  <a:lnTo>
                    <a:pt x="112" y="3"/>
                  </a:lnTo>
                  <a:lnTo>
                    <a:pt x="112" y="3"/>
                  </a:lnTo>
                  <a:lnTo>
                    <a:pt x="111" y="3"/>
                  </a:lnTo>
                  <a:lnTo>
                    <a:pt x="87" y="3"/>
                  </a:lnTo>
                  <a:lnTo>
                    <a:pt x="85" y="3"/>
                  </a:lnTo>
                  <a:lnTo>
                    <a:pt x="85" y="3"/>
                  </a:lnTo>
                  <a:lnTo>
                    <a:pt x="85" y="2"/>
                  </a:lnTo>
                  <a:lnTo>
                    <a:pt x="85" y="1"/>
                  </a:lnTo>
                  <a:lnTo>
                    <a:pt x="85" y="0"/>
                  </a:lnTo>
                  <a:lnTo>
                    <a:pt x="87" y="0"/>
                  </a:lnTo>
                  <a:lnTo>
                    <a:pt x="87" y="0"/>
                  </a:lnTo>
                  <a:close/>
                  <a:moveTo>
                    <a:pt x="130" y="0"/>
                  </a:moveTo>
                  <a:lnTo>
                    <a:pt x="154" y="0"/>
                  </a:lnTo>
                  <a:lnTo>
                    <a:pt x="154" y="0"/>
                  </a:lnTo>
                  <a:lnTo>
                    <a:pt x="155" y="1"/>
                  </a:lnTo>
                  <a:lnTo>
                    <a:pt x="155" y="1"/>
                  </a:lnTo>
                  <a:lnTo>
                    <a:pt x="155" y="2"/>
                  </a:lnTo>
                  <a:lnTo>
                    <a:pt x="155" y="2"/>
                  </a:lnTo>
                  <a:lnTo>
                    <a:pt x="155" y="3"/>
                  </a:lnTo>
                  <a:lnTo>
                    <a:pt x="154" y="3"/>
                  </a:lnTo>
                  <a:lnTo>
                    <a:pt x="154" y="3"/>
                  </a:lnTo>
                  <a:lnTo>
                    <a:pt x="130" y="3"/>
                  </a:lnTo>
                  <a:lnTo>
                    <a:pt x="129" y="3"/>
                  </a:lnTo>
                  <a:lnTo>
                    <a:pt x="127" y="3"/>
                  </a:lnTo>
                  <a:lnTo>
                    <a:pt x="127" y="2"/>
                  </a:lnTo>
                  <a:lnTo>
                    <a:pt x="127" y="2"/>
                  </a:lnTo>
                  <a:lnTo>
                    <a:pt x="127" y="1"/>
                  </a:lnTo>
                  <a:lnTo>
                    <a:pt x="127" y="1"/>
                  </a:lnTo>
                  <a:lnTo>
                    <a:pt x="129" y="0"/>
                  </a:lnTo>
                  <a:lnTo>
                    <a:pt x="130" y="0"/>
                  </a:lnTo>
                  <a:lnTo>
                    <a:pt x="130" y="0"/>
                  </a:lnTo>
                  <a:close/>
                  <a:moveTo>
                    <a:pt x="172" y="0"/>
                  </a:moveTo>
                  <a:lnTo>
                    <a:pt x="196" y="0"/>
                  </a:lnTo>
                  <a:lnTo>
                    <a:pt x="197" y="0"/>
                  </a:lnTo>
                  <a:lnTo>
                    <a:pt x="197" y="1"/>
                  </a:lnTo>
                  <a:lnTo>
                    <a:pt x="197" y="1"/>
                  </a:lnTo>
                  <a:lnTo>
                    <a:pt x="198" y="2"/>
                  </a:lnTo>
                  <a:lnTo>
                    <a:pt x="197" y="2"/>
                  </a:lnTo>
                  <a:lnTo>
                    <a:pt x="197" y="3"/>
                  </a:lnTo>
                  <a:lnTo>
                    <a:pt x="197" y="3"/>
                  </a:lnTo>
                  <a:lnTo>
                    <a:pt x="196" y="3"/>
                  </a:lnTo>
                  <a:lnTo>
                    <a:pt x="172" y="3"/>
                  </a:lnTo>
                  <a:lnTo>
                    <a:pt x="170" y="3"/>
                  </a:lnTo>
                  <a:lnTo>
                    <a:pt x="170" y="3"/>
                  </a:lnTo>
                  <a:lnTo>
                    <a:pt x="169" y="2"/>
                  </a:lnTo>
                  <a:lnTo>
                    <a:pt x="169" y="2"/>
                  </a:lnTo>
                  <a:lnTo>
                    <a:pt x="169" y="1"/>
                  </a:lnTo>
                  <a:lnTo>
                    <a:pt x="170" y="1"/>
                  </a:lnTo>
                  <a:lnTo>
                    <a:pt x="170" y="0"/>
                  </a:lnTo>
                  <a:lnTo>
                    <a:pt x="172" y="0"/>
                  </a:lnTo>
                  <a:lnTo>
                    <a:pt x="172" y="0"/>
                  </a:lnTo>
                  <a:close/>
                  <a:moveTo>
                    <a:pt x="214" y="0"/>
                  </a:moveTo>
                  <a:lnTo>
                    <a:pt x="238" y="0"/>
                  </a:lnTo>
                  <a:lnTo>
                    <a:pt x="239" y="0"/>
                  </a:lnTo>
                  <a:lnTo>
                    <a:pt x="240" y="1"/>
                  </a:lnTo>
                  <a:lnTo>
                    <a:pt x="240" y="1"/>
                  </a:lnTo>
                  <a:lnTo>
                    <a:pt x="240" y="2"/>
                  </a:lnTo>
                  <a:lnTo>
                    <a:pt x="240" y="2"/>
                  </a:lnTo>
                  <a:lnTo>
                    <a:pt x="240" y="3"/>
                  </a:lnTo>
                  <a:lnTo>
                    <a:pt x="239" y="3"/>
                  </a:lnTo>
                  <a:lnTo>
                    <a:pt x="238" y="3"/>
                  </a:lnTo>
                  <a:lnTo>
                    <a:pt x="214" y="3"/>
                  </a:lnTo>
                  <a:lnTo>
                    <a:pt x="214" y="3"/>
                  </a:lnTo>
                  <a:lnTo>
                    <a:pt x="212" y="3"/>
                  </a:lnTo>
                  <a:lnTo>
                    <a:pt x="212" y="2"/>
                  </a:lnTo>
                  <a:lnTo>
                    <a:pt x="212" y="2"/>
                  </a:lnTo>
                  <a:lnTo>
                    <a:pt x="212" y="1"/>
                  </a:lnTo>
                  <a:lnTo>
                    <a:pt x="212" y="1"/>
                  </a:lnTo>
                  <a:lnTo>
                    <a:pt x="214" y="0"/>
                  </a:lnTo>
                  <a:lnTo>
                    <a:pt x="214" y="0"/>
                  </a:lnTo>
                  <a:lnTo>
                    <a:pt x="214" y="0"/>
                  </a:lnTo>
                  <a:close/>
                  <a:moveTo>
                    <a:pt x="257" y="0"/>
                  </a:moveTo>
                  <a:lnTo>
                    <a:pt x="281" y="0"/>
                  </a:lnTo>
                  <a:lnTo>
                    <a:pt x="281" y="0"/>
                  </a:lnTo>
                  <a:lnTo>
                    <a:pt x="282" y="1"/>
                  </a:lnTo>
                  <a:lnTo>
                    <a:pt x="282" y="1"/>
                  </a:lnTo>
                  <a:lnTo>
                    <a:pt x="282" y="2"/>
                  </a:lnTo>
                  <a:lnTo>
                    <a:pt x="282" y="2"/>
                  </a:lnTo>
                  <a:lnTo>
                    <a:pt x="282" y="3"/>
                  </a:lnTo>
                  <a:lnTo>
                    <a:pt x="281" y="3"/>
                  </a:lnTo>
                  <a:lnTo>
                    <a:pt x="281" y="3"/>
                  </a:lnTo>
                  <a:lnTo>
                    <a:pt x="257" y="3"/>
                  </a:lnTo>
                  <a:lnTo>
                    <a:pt x="255" y="3"/>
                  </a:lnTo>
                  <a:lnTo>
                    <a:pt x="255" y="3"/>
                  </a:lnTo>
                  <a:lnTo>
                    <a:pt x="254" y="2"/>
                  </a:lnTo>
                  <a:lnTo>
                    <a:pt x="254" y="2"/>
                  </a:lnTo>
                  <a:lnTo>
                    <a:pt x="254" y="1"/>
                  </a:lnTo>
                  <a:lnTo>
                    <a:pt x="255" y="1"/>
                  </a:lnTo>
                  <a:lnTo>
                    <a:pt x="255" y="0"/>
                  </a:lnTo>
                  <a:lnTo>
                    <a:pt x="257" y="0"/>
                  </a:lnTo>
                  <a:lnTo>
                    <a:pt x="257" y="0"/>
                  </a:lnTo>
                  <a:close/>
                  <a:moveTo>
                    <a:pt x="299" y="0"/>
                  </a:moveTo>
                  <a:lnTo>
                    <a:pt x="323" y="0"/>
                  </a:lnTo>
                  <a:lnTo>
                    <a:pt x="324" y="0"/>
                  </a:lnTo>
                  <a:lnTo>
                    <a:pt x="324" y="1"/>
                  </a:lnTo>
                  <a:lnTo>
                    <a:pt x="325" y="1"/>
                  </a:lnTo>
                  <a:lnTo>
                    <a:pt x="325" y="2"/>
                  </a:lnTo>
                  <a:lnTo>
                    <a:pt x="325" y="2"/>
                  </a:lnTo>
                  <a:lnTo>
                    <a:pt x="324" y="3"/>
                  </a:lnTo>
                  <a:lnTo>
                    <a:pt x="324" y="3"/>
                  </a:lnTo>
                  <a:lnTo>
                    <a:pt x="323" y="3"/>
                  </a:lnTo>
                  <a:lnTo>
                    <a:pt x="299" y="3"/>
                  </a:lnTo>
                  <a:lnTo>
                    <a:pt x="299" y="3"/>
                  </a:lnTo>
                  <a:lnTo>
                    <a:pt x="297" y="3"/>
                  </a:lnTo>
                  <a:lnTo>
                    <a:pt x="297" y="2"/>
                  </a:lnTo>
                  <a:lnTo>
                    <a:pt x="297" y="2"/>
                  </a:lnTo>
                  <a:lnTo>
                    <a:pt x="297" y="1"/>
                  </a:lnTo>
                  <a:lnTo>
                    <a:pt x="297" y="1"/>
                  </a:lnTo>
                  <a:lnTo>
                    <a:pt x="299" y="0"/>
                  </a:lnTo>
                  <a:lnTo>
                    <a:pt x="299" y="0"/>
                  </a:lnTo>
                  <a:lnTo>
                    <a:pt x="299" y="0"/>
                  </a:lnTo>
                  <a:close/>
                  <a:moveTo>
                    <a:pt x="342" y="0"/>
                  </a:moveTo>
                  <a:lnTo>
                    <a:pt x="366" y="0"/>
                  </a:lnTo>
                  <a:lnTo>
                    <a:pt x="366" y="0"/>
                  </a:lnTo>
                  <a:lnTo>
                    <a:pt x="367" y="1"/>
                  </a:lnTo>
                  <a:lnTo>
                    <a:pt x="367" y="1"/>
                  </a:lnTo>
                  <a:lnTo>
                    <a:pt x="367" y="2"/>
                  </a:lnTo>
                  <a:lnTo>
                    <a:pt x="367" y="2"/>
                  </a:lnTo>
                  <a:lnTo>
                    <a:pt x="367" y="3"/>
                  </a:lnTo>
                  <a:lnTo>
                    <a:pt x="366" y="3"/>
                  </a:lnTo>
                  <a:lnTo>
                    <a:pt x="366" y="3"/>
                  </a:lnTo>
                  <a:lnTo>
                    <a:pt x="342" y="3"/>
                  </a:lnTo>
                  <a:lnTo>
                    <a:pt x="340" y="3"/>
                  </a:lnTo>
                  <a:lnTo>
                    <a:pt x="339" y="3"/>
                  </a:lnTo>
                  <a:lnTo>
                    <a:pt x="339" y="2"/>
                  </a:lnTo>
                  <a:lnTo>
                    <a:pt x="339" y="2"/>
                  </a:lnTo>
                  <a:lnTo>
                    <a:pt x="339" y="1"/>
                  </a:lnTo>
                  <a:lnTo>
                    <a:pt x="339" y="1"/>
                  </a:lnTo>
                  <a:lnTo>
                    <a:pt x="340" y="0"/>
                  </a:lnTo>
                  <a:lnTo>
                    <a:pt x="342" y="0"/>
                  </a:lnTo>
                  <a:lnTo>
                    <a:pt x="342" y="0"/>
                  </a:lnTo>
                  <a:close/>
                  <a:moveTo>
                    <a:pt x="384" y="0"/>
                  </a:moveTo>
                  <a:lnTo>
                    <a:pt x="408" y="0"/>
                  </a:lnTo>
                  <a:lnTo>
                    <a:pt x="409" y="0"/>
                  </a:lnTo>
                  <a:lnTo>
                    <a:pt x="409" y="1"/>
                  </a:lnTo>
                  <a:lnTo>
                    <a:pt x="410" y="1"/>
                  </a:lnTo>
                  <a:lnTo>
                    <a:pt x="410" y="2"/>
                  </a:lnTo>
                  <a:lnTo>
                    <a:pt x="410" y="2"/>
                  </a:lnTo>
                  <a:lnTo>
                    <a:pt x="409" y="3"/>
                  </a:lnTo>
                  <a:lnTo>
                    <a:pt x="409" y="3"/>
                  </a:lnTo>
                  <a:lnTo>
                    <a:pt x="408" y="3"/>
                  </a:lnTo>
                  <a:lnTo>
                    <a:pt x="384" y="3"/>
                  </a:lnTo>
                  <a:lnTo>
                    <a:pt x="382" y="3"/>
                  </a:lnTo>
                  <a:lnTo>
                    <a:pt x="382" y="3"/>
                  </a:lnTo>
                  <a:lnTo>
                    <a:pt x="381" y="2"/>
                  </a:lnTo>
                  <a:lnTo>
                    <a:pt x="381" y="2"/>
                  </a:lnTo>
                  <a:lnTo>
                    <a:pt x="381" y="1"/>
                  </a:lnTo>
                  <a:lnTo>
                    <a:pt x="382" y="1"/>
                  </a:lnTo>
                  <a:lnTo>
                    <a:pt x="382" y="0"/>
                  </a:lnTo>
                  <a:lnTo>
                    <a:pt x="384" y="0"/>
                  </a:lnTo>
                  <a:lnTo>
                    <a:pt x="384" y="0"/>
                  </a:lnTo>
                  <a:close/>
                  <a:moveTo>
                    <a:pt x="426" y="0"/>
                  </a:moveTo>
                  <a:lnTo>
                    <a:pt x="450" y="0"/>
                  </a:lnTo>
                  <a:lnTo>
                    <a:pt x="451" y="0"/>
                  </a:lnTo>
                  <a:lnTo>
                    <a:pt x="452" y="1"/>
                  </a:lnTo>
                  <a:lnTo>
                    <a:pt x="452" y="1"/>
                  </a:lnTo>
                  <a:lnTo>
                    <a:pt x="452" y="2"/>
                  </a:lnTo>
                  <a:lnTo>
                    <a:pt x="452" y="2"/>
                  </a:lnTo>
                  <a:lnTo>
                    <a:pt x="452" y="3"/>
                  </a:lnTo>
                  <a:lnTo>
                    <a:pt x="451" y="3"/>
                  </a:lnTo>
                  <a:lnTo>
                    <a:pt x="450" y="3"/>
                  </a:lnTo>
                  <a:lnTo>
                    <a:pt x="426" y="3"/>
                  </a:lnTo>
                  <a:lnTo>
                    <a:pt x="426" y="3"/>
                  </a:lnTo>
                  <a:lnTo>
                    <a:pt x="424" y="3"/>
                  </a:lnTo>
                  <a:lnTo>
                    <a:pt x="424" y="2"/>
                  </a:lnTo>
                  <a:lnTo>
                    <a:pt x="424" y="2"/>
                  </a:lnTo>
                  <a:lnTo>
                    <a:pt x="424" y="1"/>
                  </a:lnTo>
                  <a:lnTo>
                    <a:pt x="424" y="1"/>
                  </a:lnTo>
                  <a:lnTo>
                    <a:pt x="426" y="0"/>
                  </a:lnTo>
                  <a:lnTo>
                    <a:pt x="426" y="0"/>
                  </a:lnTo>
                  <a:lnTo>
                    <a:pt x="426" y="0"/>
                  </a:lnTo>
                  <a:close/>
                  <a:moveTo>
                    <a:pt x="469" y="0"/>
                  </a:moveTo>
                  <a:lnTo>
                    <a:pt x="493" y="0"/>
                  </a:lnTo>
                  <a:lnTo>
                    <a:pt x="493" y="0"/>
                  </a:lnTo>
                  <a:lnTo>
                    <a:pt x="494" y="1"/>
                  </a:lnTo>
                  <a:lnTo>
                    <a:pt x="494" y="1"/>
                  </a:lnTo>
                  <a:lnTo>
                    <a:pt x="494" y="2"/>
                  </a:lnTo>
                  <a:lnTo>
                    <a:pt x="494" y="2"/>
                  </a:lnTo>
                  <a:lnTo>
                    <a:pt x="494" y="3"/>
                  </a:lnTo>
                  <a:lnTo>
                    <a:pt x="493" y="3"/>
                  </a:lnTo>
                  <a:lnTo>
                    <a:pt x="493" y="3"/>
                  </a:lnTo>
                  <a:lnTo>
                    <a:pt x="469" y="3"/>
                  </a:lnTo>
                  <a:lnTo>
                    <a:pt x="467" y="3"/>
                  </a:lnTo>
                  <a:lnTo>
                    <a:pt x="467" y="3"/>
                  </a:lnTo>
                  <a:lnTo>
                    <a:pt x="466" y="2"/>
                  </a:lnTo>
                  <a:lnTo>
                    <a:pt x="466" y="2"/>
                  </a:lnTo>
                  <a:lnTo>
                    <a:pt x="466" y="1"/>
                  </a:lnTo>
                  <a:lnTo>
                    <a:pt x="467" y="1"/>
                  </a:lnTo>
                  <a:lnTo>
                    <a:pt x="467" y="0"/>
                  </a:lnTo>
                  <a:lnTo>
                    <a:pt x="469" y="0"/>
                  </a:lnTo>
                  <a:lnTo>
                    <a:pt x="469" y="0"/>
                  </a:lnTo>
                  <a:close/>
                  <a:moveTo>
                    <a:pt x="511" y="0"/>
                  </a:moveTo>
                  <a:lnTo>
                    <a:pt x="535" y="0"/>
                  </a:lnTo>
                  <a:lnTo>
                    <a:pt x="536" y="0"/>
                  </a:lnTo>
                  <a:lnTo>
                    <a:pt x="536" y="1"/>
                  </a:lnTo>
                  <a:lnTo>
                    <a:pt x="537" y="2"/>
                  </a:lnTo>
                  <a:lnTo>
                    <a:pt x="536" y="3"/>
                  </a:lnTo>
                  <a:lnTo>
                    <a:pt x="536" y="3"/>
                  </a:lnTo>
                  <a:lnTo>
                    <a:pt x="535" y="3"/>
                  </a:lnTo>
                  <a:lnTo>
                    <a:pt x="511" y="3"/>
                  </a:lnTo>
                  <a:lnTo>
                    <a:pt x="511" y="3"/>
                  </a:lnTo>
                  <a:lnTo>
                    <a:pt x="509" y="3"/>
                  </a:lnTo>
                  <a:lnTo>
                    <a:pt x="509" y="2"/>
                  </a:lnTo>
                  <a:lnTo>
                    <a:pt x="509" y="2"/>
                  </a:lnTo>
                  <a:lnTo>
                    <a:pt x="509" y="1"/>
                  </a:lnTo>
                  <a:lnTo>
                    <a:pt x="509" y="1"/>
                  </a:lnTo>
                  <a:lnTo>
                    <a:pt x="511" y="0"/>
                  </a:lnTo>
                  <a:lnTo>
                    <a:pt x="511" y="0"/>
                  </a:lnTo>
                  <a:lnTo>
                    <a:pt x="511" y="0"/>
                  </a:lnTo>
                  <a:close/>
                  <a:moveTo>
                    <a:pt x="554" y="0"/>
                  </a:moveTo>
                  <a:lnTo>
                    <a:pt x="578" y="0"/>
                  </a:lnTo>
                  <a:lnTo>
                    <a:pt x="578" y="0"/>
                  </a:lnTo>
                  <a:lnTo>
                    <a:pt x="579" y="1"/>
                  </a:lnTo>
                  <a:lnTo>
                    <a:pt x="579" y="1"/>
                  </a:lnTo>
                  <a:lnTo>
                    <a:pt x="579" y="2"/>
                  </a:lnTo>
                  <a:lnTo>
                    <a:pt x="579" y="2"/>
                  </a:lnTo>
                  <a:lnTo>
                    <a:pt x="579" y="3"/>
                  </a:lnTo>
                  <a:lnTo>
                    <a:pt x="578" y="3"/>
                  </a:lnTo>
                  <a:lnTo>
                    <a:pt x="578" y="3"/>
                  </a:lnTo>
                  <a:lnTo>
                    <a:pt x="554" y="3"/>
                  </a:lnTo>
                  <a:lnTo>
                    <a:pt x="552" y="3"/>
                  </a:lnTo>
                  <a:lnTo>
                    <a:pt x="551" y="3"/>
                  </a:lnTo>
                  <a:lnTo>
                    <a:pt x="551" y="2"/>
                  </a:lnTo>
                  <a:lnTo>
                    <a:pt x="551" y="2"/>
                  </a:lnTo>
                  <a:lnTo>
                    <a:pt x="551" y="1"/>
                  </a:lnTo>
                  <a:lnTo>
                    <a:pt x="551" y="1"/>
                  </a:lnTo>
                  <a:lnTo>
                    <a:pt x="552" y="0"/>
                  </a:lnTo>
                  <a:lnTo>
                    <a:pt x="554" y="0"/>
                  </a:lnTo>
                  <a:lnTo>
                    <a:pt x="554" y="0"/>
                  </a:lnTo>
                  <a:close/>
                  <a:moveTo>
                    <a:pt x="596" y="0"/>
                  </a:moveTo>
                  <a:lnTo>
                    <a:pt x="620" y="0"/>
                  </a:lnTo>
                  <a:lnTo>
                    <a:pt x="621" y="0"/>
                  </a:lnTo>
                  <a:lnTo>
                    <a:pt x="621" y="1"/>
                  </a:lnTo>
                  <a:lnTo>
                    <a:pt x="622" y="1"/>
                  </a:lnTo>
                  <a:lnTo>
                    <a:pt x="622" y="2"/>
                  </a:lnTo>
                  <a:lnTo>
                    <a:pt x="622" y="2"/>
                  </a:lnTo>
                  <a:lnTo>
                    <a:pt x="621" y="3"/>
                  </a:lnTo>
                  <a:lnTo>
                    <a:pt x="621" y="3"/>
                  </a:lnTo>
                  <a:lnTo>
                    <a:pt x="620" y="3"/>
                  </a:lnTo>
                  <a:lnTo>
                    <a:pt x="596" y="3"/>
                  </a:lnTo>
                  <a:lnTo>
                    <a:pt x="594" y="3"/>
                  </a:lnTo>
                  <a:lnTo>
                    <a:pt x="594" y="3"/>
                  </a:lnTo>
                  <a:lnTo>
                    <a:pt x="594" y="2"/>
                  </a:lnTo>
                  <a:lnTo>
                    <a:pt x="593" y="2"/>
                  </a:lnTo>
                  <a:lnTo>
                    <a:pt x="594" y="1"/>
                  </a:lnTo>
                  <a:lnTo>
                    <a:pt x="594" y="1"/>
                  </a:lnTo>
                  <a:lnTo>
                    <a:pt x="594" y="0"/>
                  </a:lnTo>
                  <a:lnTo>
                    <a:pt x="596" y="0"/>
                  </a:lnTo>
                  <a:lnTo>
                    <a:pt x="596" y="0"/>
                  </a:lnTo>
                  <a:close/>
                  <a:moveTo>
                    <a:pt x="637" y="0"/>
                  </a:moveTo>
                  <a:lnTo>
                    <a:pt x="662" y="0"/>
                  </a:lnTo>
                  <a:lnTo>
                    <a:pt x="663" y="0"/>
                  </a:lnTo>
                  <a:lnTo>
                    <a:pt x="664" y="1"/>
                  </a:lnTo>
                  <a:lnTo>
                    <a:pt x="664" y="1"/>
                  </a:lnTo>
                  <a:lnTo>
                    <a:pt x="664" y="2"/>
                  </a:lnTo>
                  <a:lnTo>
                    <a:pt x="664" y="2"/>
                  </a:lnTo>
                  <a:lnTo>
                    <a:pt x="664" y="3"/>
                  </a:lnTo>
                  <a:lnTo>
                    <a:pt x="663" y="3"/>
                  </a:lnTo>
                  <a:lnTo>
                    <a:pt x="662" y="3"/>
                  </a:lnTo>
                  <a:lnTo>
                    <a:pt x="637" y="3"/>
                  </a:lnTo>
                  <a:lnTo>
                    <a:pt x="637" y="3"/>
                  </a:lnTo>
                  <a:lnTo>
                    <a:pt x="636" y="3"/>
                  </a:lnTo>
                  <a:lnTo>
                    <a:pt x="636" y="2"/>
                  </a:lnTo>
                  <a:lnTo>
                    <a:pt x="636" y="2"/>
                  </a:lnTo>
                  <a:lnTo>
                    <a:pt x="636" y="1"/>
                  </a:lnTo>
                  <a:lnTo>
                    <a:pt x="636" y="1"/>
                  </a:lnTo>
                  <a:lnTo>
                    <a:pt x="637" y="0"/>
                  </a:lnTo>
                  <a:lnTo>
                    <a:pt x="637" y="0"/>
                  </a:lnTo>
                  <a:lnTo>
                    <a:pt x="637" y="0"/>
                  </a:lnTo>
                  <a:close/>
                  <a:moveTo>
                    <a:pt x="681" y="0"/>
                  </a:moveTo>
                  <a:lnTo>
                    <a:pt x="705" y="0"/>
                  </a:lnTo>
                  <a:lnTo>
                    <a:pt x="705" y="0"/>
                  </a:lnTo>
                  <a:lnTo>
                    <a:pt x="706" y="1"/>
                  </a:lnTo>
                  <a:lnTo>
                    <a:pt x="706" y="2"/>
                  </a:lnTo>
                  <a:lnTo>
                    <a:pt x="706" y="3"/>
                  </a:lnTo>
                  <a:lnTo>
                    <a:pt x="705" y="3"/>
                  </a:lnTo>
                  <a:lnTo>
                    <a:pt x="705" y="3"/>
                  </a:lnTo>
                  <a:lnTo>
                    <a:pt x="681" y="3"/>
                  </a:lnTo>
                  <a:lnTo>
                    <a:pt x="679" y="3"/>
                  </a:lnTo>
                  <a:lnTo>
                    <a:pt x="679" y="3"/>
                  </a:lnTo>
                  <a:lnTo>
                    <a:pt x="678" y="2"/>
                  </a:lnTo>
                  <a:lnTo>
                    <a:pt x="678" y="2"/>
                  </a:lnTo>
                  <a:lnTo>
                    <a:pt x="678" y="1"/>
                  </a:lnTo>
                  <a:lnTo>
                    <a:pt x="679" y="1"/>
                  </a:lnTo>
                  <a:lnTo>
                    <a:pt x="679" y="0"/>
                  </a:lnTo>
                  <a:lnTo>
                    <a:pt x="681" y="0"/>
                  </a:lnTo>
                  <a:lnTo>
                    <a:pt x="681" y="0"/>
                  </a:lnTo>
                  <a:close/>
                  <a:moveTo>
                    <a:pt x="723" y="0"/>
                  </a:moveTo>
                  <a:lnTo>
                    <a:pt x="747" y="0"/>
                  </a:lnTo>
                  <a:lnTo>
                    <a:pt x="748" y="0"/>
                  </a:lnTo>
                  <a:lnTo>
                    <a:pt x="748" y="1"/>
                  </a:lnTo>
                  <a:lnTo>
                    <a:pt x="749" y="1"/>
                  </a:lnTo>
                  <a:lnTo>
                    <a:pt x="749" y="2"/>
                  </a:lnTo>
                  <a:lnTo>
                    <a:pt x="749" y="2"/>
                  </a:lnTo>
                  <a:lnTo>
                    <a:pt x="748" y="3"/>
                  </a:lnTo>
                  <a:lnTo>
                    <a:pt x="748" y="3"/>
                  </a:lnTo>
                  <a:lnTo>
                    <a:pt x="747" y="3"/>
                  </a:lnTo>
                  <a:lnTo>
                    <a:pt x="723" y="3"/>
                  </a:lnTo>
                  <a:lnTo>
                    <a:pt x="723" y="3"/>
                  </a:lnTo>
                  <a:lnTo>
                    <a:pt x="721" y="3"/>
                  </a:lnTo>
                  <a:lnTo>
                    <a:pt x="721" y="2"/>
                  </a:lnTo>
                  <a:lnTo>
                    <a:pt x="721" y="1"/>
                  </a:lnTo>
                  <a:lnTo>
                    <a:pt x="723" y="0"/>
                  </a:lnTo>
                  <a:lnTo>
                    <a:pt x="723" y="0"/>
                  </a:lnTo>
                  <a:lnTo>
                    <a:pt x="723" y="0"/>
                  </a:lnTo>
                  <a:close/>
                  <a:moveTo>
                    <a:pt x="766" y="0"/>
                  </a:moveTo>
                  <a:lnTo>
                    <a:pt x="790" y="0"/>
                  </a:lnTo>
                  <a:lnTo>
                    <a:pt x="790" y="0"/>
                  </a:lnTo>
                  <a:lnTo>
                    <a:pt x="791" y="1"/>
                  </a:lnTo>
                  <a:lnTo>
                    <a:pt x="791" y="1"/>
                  </a:lnTo>
                  <a:lnTo>
                    <a:pt x="791" y="2"/>
                  </a:lnTo>
                  <a:lnTo>
                    <a:pt x="791" y="2"/>
                  </a:lnTo>
                  <a:lnTo>
                    <a:pt x="791" y="3"/>
                  </a:lnTo>
                  <a:lnTo>
                    <a:pt x="790" y="3"/>
                  </a:lnTo>
                  <a:lnTo>
                    <a:pt x="790" y="3"/>
                  </a:lnTo>
                  <a:lnTo>
                    <a:pt x="766" y="3"/>
                  </a:lnTo>
                  <a:lnTo>
                    <a:pt x="764" y="3"/>
                  </a:lnTo>
                  <a:lnTo>
                    <a:pt x="764" y="3"/>
                  </a:lnTo>
                  <a:lnTo>
                    <a:pt x="763" y="2"/>
                  </a:lnTo>
                  <a:lnTo>
                    <a:pt x="763" y="2"/>
                  </a:lnTo>
                  <a:lnTo>
                    <a:pt x="763" y="1"/>
                  </a:lnTo>
                  <a:lnTo>
                    <a:pt x="764" y="1"/>
                  </a:lnTo>
                  <a:lnTo>
                    <a:pt x="764" y="0"/>
                  </a:lnTo>
                  <a:lnTo>
                    <a:pt x="766" y="0"/>
                  </a:lnTo>
                  <a:lnTo>
                    <a:pt x="766" y="0"/>
                  </a:lnTo>
                  <a:close/>
                  <a:moveTo>
                    <a:pt x="808" y="0"/>
                  </a:moveTo>
                  <a:lnTo>
                    <a:pt x="832" y="0"/>
                  </a:lnTo>
                  <a:lnTo>
                    <a:pt x="833" y="0"/>
                  </a:lnTo>
                  <a:lnTo>
                    <a:pt x="833" y="1"/>
                  </a:lnTo>
                  <a:lnTo>
                    <a:pt x="834" y="1"/>
                  </a:lnTo>
                  <a:lnTo>
                    <a:pt x="834" y="2"/>
                  </a:lnTo>
                  <a:lnTo>
                    <a:pt x="834" y="2"/>
                  </a:lnTo>
                  <a:lnTo>
                    <a:pt x="833" y="3"/>
                  </a:lnTo>
                  <a:lnTo>
                    <a:pt x="833" y="3"/>
                  </a:lnTo>
                  <a:lnTo>
                    <a:pt x="832" y="3"/>
                  </a:lnTo>
                  <a:lnTo>
                    <a:pt x="808" y="3"/>
                  </a:lnTo>
                  <a:lnTo>
                    <a:pt x="806" y="3"/>
                  </a:lnTo>
                  <a:lnTo>
                    <a:pt x="806" y="3"/>
                  </a:lnTo>
                  <a:lnTo>
                    <a:pt x="806" y="2"/>
                  </a:lnTo>
                  <a:lnTo>
                    <a:pt x="805" y="2"/>
                  </a:lnTo>
                  <a:lnTo>
                    <a:pt x="806" y="1"/>
                  </a:lnTo>
                  <a:lnTo>
                    <a:pt x="806" y="1"/>
                  </a:lnTo>
                  <a:lnTo>
                    <a:pt x="806" y="0"/>
                  </a:lnTo>
                  <a:lnTo>
                    <a:pt x="808" y="0"/>
                  </a:lnTo>
                  <a:lnTo>
                    <a:pt x="808" y="0"/>
                  </a:lnTo>
                  <a:close/>
                  <a:moveTo>
                    <a:pt x="851" y="0"/>
                  </a:moveTo>
                  <a:lnTo>
                    <a:pt x="874" y="0"/>
                  </a:lnTo>
                  <a:lnTo>
                    <a:pt x="875" y="0"/>
                  </a:lnTo>
                  <a:lnTo>
                    <a:pt x="876" y="1"/>
                  </a:lnTo>
                  <a:lnTo>
                    <a:pt x="876" y="1"/>
                  </a:lnTo>
                  <a:lnTo>
                    <a:pt x="876" y="2"/>
                  </a:lnTo>
                  <a:lnTo>
                    <a:pt x="876" y="2"/>
                  </a:lnTo>
                  <a:lnTo>
                    <a:pt x="876" y="3"/>
                  </a:lnTo>
                  <a:lnTo>
                    <a:pt x="875" y="3"/>
                  </a:lnTo>
                  <a:lnTo>
                    <a:pt x="874" y="3"/>
                  </a:lnTo>
                  <a:lnTo>
                    <a:pt x="851" y="3"/>
                  </a:lnTo>
                  <a:lnTo>
                    <a:pt x="849" y="3"/>
                  </a:lnTo>
                  <a:lnTo>
                    <a:pt x="848" y="3"/>
                  </a:lnTo>
                  <a:lnTo>
                    <a:pt x="848" y="2"/>
                  </a:lnTo>
                  <a:lnTo>
                    <a:pt x="848" y="2"/>
                  </a:lnTo>
                  <a:lnTo>
                    <a:pt x="848" y="1"/>
                  </a:lnTo>
                  <a:lnTo>
                    <a:pt x="848" y="1"/>
                  </a:lnTo>
                  <a:lnTo>
                    <a:pt x="849" y="0"/>
                  </a:lnTo>
                  <a:lnTo>
                    <a:pt x="851" y="0"/>
                  </a:lnTo>
                  <a:lnTo>
                    <a:pt x="851" y="0"/>
                  </a:lnTo>
                  <a:close/>
                  <a:moveTo>
                    <a:pt x="893" y="0"/>
                  </a:moveTo>
                  <a:lnTo>
                    <a:pt x="917" y="0"/>
                  </a:lnTo>
                  <a:lnTo>
                    <a:pt x="918" y="0"/>
                  </a:lnTo>
                  <a:lnTo>
                    <a:pt x="918" y="1"/>
                  </a:lnTo>
                  <a:lnTo>
                    <a:pt x="918" y="1"/>
                  </a:lnTo>
                  <a:lnTo>
                    <a:pt x="919" y="2"/>
                  </a:lnTo>
                  <a:lnTo>
                    <a:pt x="918" y="2"/>
                  </a:lnTo>
                  <a:lnTo>
                    <a:pt x="918" y="3"/>
                  </a:lnTo>
                  <a:lnTo>
                    <a:pt x="918" y="3"/>
                  </a:lnTo>
                  <a:lnTo>
                    <a:pt x="917" y="3"/>
                  </a:lnTo>
                  <a:lnTo>
                    <a:pt x="893" y="3"/>
                  </a:lnTo>
                  <a:lnTo>
                    <a:pt x="891" y="3"/>
                  </a:lnTo>
                  <a:lnTo>
                    <a:pt x="891" y="3"/>
                  </a:lnTo>
                  <a:lnTo>
                    <a:pt x="890" y="2"/>
                  </a:lnTo>
                  <a:lnTo>
                    <a:pt x="890" y="2"/>
                  </a:lnTo>
                  <a:lnTo>
                    <a:pt x="890" y="1"/>
                  </a:lnTo>
                  <a:lnTo>
                    <a:pt x="891" y="1"/>
                  </a:lnTo>
                  <a:lnTo>
                    <a:pt x="891" y="0"/>
                  </a:lnTo>
                  <a:lnTo>
                    <a:pt x="893" y="0"/>
                  </a:lnTo>
                  <a:lnTo>
                    <a:pt x="893" y="0"/>
                  </a:lnTo>
                  <a:close/>
                  <a:moveTo>
                    <a:pt x="934" y="0"/>
                  </a:moveTo>
                  <a:lnTo>
                    <a:pt x="959" y="0"/>
                  </a:lnTo>
                  <a:lnTo>
                    <a:pt x="960" y="0"/>
                  </a:lnTo>
                  <a:lnTo>
                    <a:pt x="960" y="1"/>
                  </a:lnTo>
                  <a:lnTo>
                    <a:pt x="961" y="1"/>
                  </a:lnTo>
                  <a:lnTo>
                    <a:pt x="961" y="2"/>
                  </a:lnTo>
                  <a:lnTo>
                    <a:pt x="961" y="2"/>
                  </a:lnTo>
                  <a:lnTo>
                    <a:pt x="960" y="3"/>
                  </a:lnTo>
                  <a:lnTo>
                    <a:pt x="960" y="3"/>
                  </a:lnTo>
                  <a:lnTo>
                    <a:pt x="959" y="3"/>
                  </a:lnTo>
                  <a:lnTo>
                    <a:pt x="934" y="3"/>
                  </a:lnTo>
                  <a:lnTo>
                    <a:pt x="934" y="3"/>
                  </a:lnTo>
                  <a:lnTo>
                    <a:pt x="933" y="3"/>
                  </a:lnTo>
                  <a:lnTo>
                    <a:pt x="933" y="2"/>
                  </a:lnTo>
                  <a:lnTo>
                    <a:pt x="933" y="2"/>
                  </a:lnTo>
                  <a:lnTo>
                    <a:pt x="933" y="1"/>
                  </a:lnTo>
                  <a:lnTo>
                    <a:pt x="933" y="1"/>
                  </a:lnTo>
                  <a:lnTo>
                    <a:pt x="934" y="0"/>
                  </a:lnTo>
                  <a:lnTo>
                    <a:pt x="934" y="0"/>
                  </a:lnTo>
                  <a:lnTo>
                    <a:pt x="934" y="0"/>
                  </a:lnTo>
                  <a:close/>
                  <a:moveTo>
                    <a:pt x="978" y="0"/>
                  </a:moveTo>
                  <a:lnTo>
                    <a:pt x="1002" y="0"/>
                  </a:lnTo>
                  <a:lnTo>
                    <a:pt x="1002" y="0"/>
                  </a:lnTo>
                  <a:lnTo>
                    <a:pt x="1003" y="1"/>
                  </a:lnTo>
                  <a:lnTo>
                    <a:pt x="1003" y="1"/>
                  </a:lnTo>
                  <a:lnTo>
                    <a:pt x="1003" y="2"/>
                  </a:lnTo>
                  <a:lnTo>
                    <a:pt x="1003" y="2"/>
                  </a:lnTo>
                  <a:lnTo>
                    <a:pt x="1003" y="3"/>
                  </a:lnTo>
                  <a:lnTo>
                    <a:pt x="1002" y="3"/>
                  </a:lnTo>
                  <a:lnTo>
                    <a:pt x="1002" y="3"/>
                  </a:lnTo>
                  <a:lnTo>
                    <a:pt x="978" y="3"/>
                  </a:lnTo>
                  <a:lnTo>
                    <a:pt x="976" y="3"/>
                  </a:lnTo>
                  <a:lnTo>
                    <a:pt x="976" y="3"/>
                  </a:lnTo>
                  <a:lnTo>
                    <a:pt x="975" y="2"/>
                  </a:lnTo>
                  <a:lnTo>
                    <a:pt x="975" y="2"/>
                  </a:lnTo>
                  <a:lnTo>
                    <a:pt x="975" y="1"/>
                  </a:lnTo>
                  <a:lnTo>
                    <a:pt x="976" y="1"/>
                  </a:lnTo>
                  <a:lnTo>
                    <a:pt x="976" y="0"/>
                  </a:lnTo>
                  <a:lnTo>
                    <a:pt x="978" y="0"/>
                  </a:lnTo>
                  <a:lnTo>
                    <a:pt x="978" y="0"/>
                  </a:lnTo>
                  <a:close/>
                  <a:moveTo>
                    <a:pt x="1020" y="0"/>
                  </a:moveTo>
                  <a:lnTo>
                    <a:pt x="1044" y="0"/>
                  </a:lnTo>
                  <a:lnTo>
                    <a:pt x="1045" y="0"/>
                  </a:lnTo>
                  <a:lnTo>
                    <a:pt x="1045" y="1"/>
                  </a:lnTo>
                  <a:lnTo>
                    <a:pt x="1046" y="1"/>
                  </a:lnTo>
                  <a:lnTo>
                    <a:pt x="1046" y="2"/>
                  </a:lnTo>
                  <a:lnTo>
                    <a:pt x="1046" y="2"/>
                  </a:lnTo>
                  <a:lnTo>
                    <a:pt x="1045" y="3"/>
                  </a:lnTo>
                  <a:lnTo>
                    <a:pt x="1045" y="3"/>
                  </a:lnTo>
                  <a:lnTo>
                    <a:pt x="1044" y="3"/>
                  </a:lnTo>
                  <a:lnTo>
                    <a:pt x="1020" y="3"/>
                  </a:lnTo>
                  <a:lnTo>
                    <a:pt x="1018" y="3"/>
                  </a:lnTo>
                  <a:lnTo>
                    <a:pt x="1018" y="3"/>
                  </a:lnTo>
                  <a:lnTo>
                    <a:pt x="1018" y="2"/>
                  </a:lnTo>
                  <a:lnTo>
                    <a:pt x="1017" y="2"/>
                  </a:lnTo>
                  <a:lnTo>
                    <a:pt x="1018" y="1"/>
                  </a:lnTo>
                  <a:lnTo>
                    <a:pt x="1018" y="1"/>
                  </a:lnTo>
                  <a:lnTo>
                    <a:pt x="1018" y="0"/>
                  </a:lnTo>
                  <a:lnTo>
                    <a:pt x="1020" y="0"/>
                  </a:lnTo>
                  <a:lnTo>
                    <a:pt x="1020" y="0"/>
                  </a:lnTo>
                  <a:close/>
                  <a:moveTo>
                    <a:pt x="1055" y="3"/>
                  </a:moveTo>
                  <a:lnTo>
                    <a:pt x="1030" y="3"/>
                  </a:lnTo>
                  <a:lnTo>
                    <a:pt x="1029" y="3"/>
                  </a:lnTo>
                  <a:lnTo>
                    <a:pt x="1029" y="3"/>
                  </a:lnTo>
                  <a:lnTo>
                    <a:pt x="1028" y="2"/>
                  </a:lnTo>
                  <a:lnTo>
                    <a:pt x="1028" y="2"/>
                  </a:lnTo>
                  <a:lnTo>
                    <a:pt x="1028" y="1"/>
                  </a:lnTo>
                  <a:lnTo>
                    <a:pt x="1029" y="1"/>
                  </a:lnTo>
                  <a:lnTo>
                    <a:pt x="1029" y="0"/>
                  </a:lnTo>
                  <a:lnTo>
                    <a:pt x="1030" y="0"/>
                  </a:lnTo>
                  <a:lnTo>
                    <a:pt x="1055" y="0"/>
                  </a:lnTo>
                  <a:lnTo>
                    <a:pt x="1056" y="0"/>
                  </a:lnTo>
                  <a:lnTo>
                    <a:pt x="1056" y="1"/>
                  </a:lnTo>
                  <a:lnTo>
                    <a:pt x="1057" y="2"/>
                  </a:lnTo>
                  <a:lnTo>
                    <a:pt x="1056" y="3"/>
                  </a:lnTo>
                  <a:lnTo>
                    <a:pt x="1056" y="3"/>
                  </a:lnTo>
                  <a:lnTo>
                    <a:pt x="1055" y="3"/>
                  </a:lnTo>
                  <a:lnTo>
                    <a:pt x="1055" y="3"/>
                  </a:lnTo>
                  <a:close/>
                  <a:moveTo>
                    <a:pt x="1013" y="3"/>
                  </a:moveTo>
                  <a:lnTo>
                    <a:pt x="988" y="3"/>
                  </a:lnTo>
                  <a:lnTo>
                    <a:pt x="987" y="3"/>
                  </a:lnTo>
                  <a:lnTo>
                    <a:pt x="986" y="3"/>
                  </a:lnTo>
                  <a:lnTo>
                    <a:pt x="986" y="2"/>
                  </a:lnTo>
                  <a:lnTo>
                    <a:pt x="986" y="2"/>
                  </a:lnTo>
                  <a:lnTo>
                    <a:pt x="986" y="1"/>
                  </a:lnTo>
                  <a:lnTo>
                    <a:pt x="986" y="1"/>
                  </a:lnTo>
                  <a:lnTo>
                    <a:pt x="987" y="0"/>
                  </a:lnTo>
                  <a:lnTo>
                    <a:pt x="988" y="0"/>
                  </a:lnTo>
                  <a:lnTo>
                    <a:pt x="1013" y="0"/>
                  </a:lnTo>
                  <a:lnTo>
                    <a:pt x="1013" y="0"/>
                  </a:lnTo>
                  <a:lnTo>
                    <a:pt x="1014" y="1"/>
                  </a:lnTo>
                  <a:lnTo>
                    <a:pt x="1014" y="1"/>
                  </a:lnTo>
                  <a:lnTo>
                    <a:pt x="1014" y="2"/>
                  </a:lnTo>
                  <a:lnTo>
                    <a:pt x="1014" y="2"/>
                  </a:lnTo>
                  <a:lnTo>
                    <a:pt x="1014" y="3"/>
                  </a:lnTo>
                  <a:lnTo>
                    <a:pt x="1013" y="3"/>
                  </a:lnTo>
                  <a:lnTo>
                    <a:pt x="1013" y="3"/>
                  </a:lnTo>
                  <a:lnTo>
                    <a:pt x="1013" y="3"/>
                  </a:lnTo>
                  <a:close/>
                  <a:moveTo>
                    <a:pt x="970" y="3"/>
                  </a:moveTo>
                  <a:lnTo>
                    <a:pt x="945" y="3"/>
                  </a:lnTo>
                  <a:lnTo>
                    <a:pt x="945" y="3"/>
                  </a:lnTo>
                  <a:lnTo>
                    <a:pt x="944" y="3"/>
                  </a:lnTo>
                  <a:lnTo>
                    <a:pt x="944" y="2"/>
                  </a:lnTo>
                  <a:lnTo>
                    <a:pt x="944" y="2"/>
                  </a:lnTo>
                  <a:lnTo>
                    <a:pt x="944" y="1"/>
                  </a:lnTo>
                  <a:lnTo>
                    <a:pt x="944" y="1"/>
                  </a:lnTo>
                  <a:lnTo>
                    <a:pt x="945" y="0"/>
                  </a:lnTo>
                  <a:lnTo>
                    <a:pt x="945" y="0"/>
                  </a:lnTo>
                  <a:lnTo>
                    <a:pt x="970" y="0"/>
                  </a:lnTo>
                  <a:lnTo>
                    <a:pt x="971" y="0"/>
                  </a:lnTo>
                  <a:lnTo>
                    <a:pt x="971" y="1"/>
                  </a:lnTo>
                  <a:lnTo>
                    <a:pt x="972" y="1"/>
                  </a:lnTo>
                  <a:lnTo>
                    <a:pt x="972" y="2"/>
                  </a:lnTo>
                  <a:lnTo>
                    <a:pt x="972" y="2"/>
                  </a:lnTo>
                  <a:lnTo>
                    <a:pt x="971" y="3"/>
                  </a:lnTo>
                  <a:lnTo>
                    <a:pt x="971" y="3"/>
                  </a:lnTo>
                  <a:lnTo>
                    <a:pt x="970" y="3"/>
                  </a:lnTo>
                  <a:lnTo>
                    <a:pt x="970" y="3"/>
                  </a:lnTo>
                  <a:close/>
                  <a:moveTo>
                    <a:pt x="928" y="3"/>
                  </a:moveTo>
                  <a:lnTo>
                    <a:pt x="903" y="3"/>
                  </a:lnTo>
                  <a:lnTo>
                    <a:pt x="902" y="3"/>
                  </a:lnTo>
                  <a:lnTo>
                    <a:pt x="902" y="3"/>
                  </a:lnTo>
                  <a:lnTo>
                    <a:pt x="901" y="2"/>
                  </a:lnTo>
                  <a:lnTo>
                    <a:pt x="901" y="2"/>
                  </a:lnTo>
                  <a:lnTo>
                    <a:pt x="901" y="1"/>
                  </a:lnTo>
                  <a:lnTo>
                    <a:pt x="902" y="1"/>
                  </a:lnTo>
                  <a:lnTo>
                    <a:pt x="902" y="0"/>
                  </a:lnTo>
                  <a:lnTo>
                    <a:pt x="903" y="0"/>
                  </a:lnTo>
                  <a:lnTo>
                    <a:pt x="928" y="0"/>
                  </a:lnTo>
                  <a:lnTo>
                    <a:pt x="928" y="0"/>
                  </a:lnTo>
                  <a:lnTo>
                    <a:pt x="929" y="1"/>
                  </a:lnTo>
                  <a:lnTo>
                    <a:pt x="929" y="1"/>
                  </a:lnTo>
                  <a:lnTo>
                    <a:pt x="929" y="2"/>
                  </a:lnTo>
                  <a:lnTo>
                    <a:pt x="929" y="2"/>
                  </a:lnTo>
                  <a:lnTo>
                    <a:pt x="929" y="3"/>
                  </a:lnTo>
                  <a:lnTo>
                    <a:pt x="928" y="3"/>
                  </a:lnTo>
                  <a:lnTo>
                    <a:pt x="928" y="3"/>
                  </a:lnTo>
                  <a:lnTo>
                    <a:pt x="928" y="3"/>
                  </a:lnTo>
                  <a:close/>
                  <a:moveTo>
                    <a:pt x="885" y="3"/>
                  </a:moveTo>
                  <a:lnTo>
                    <a:pt x="860" y="3"/>
                  </a:lnTo>
                  <a:lnTo>
                    <a:pt x="860" y="3"/>
                  </a:lnTo>
                  <a:lnTo>
                    <a:pt x="859" y="3"/>
                  </a:lnTo>
                  <a:lnTo>
                    <a:pt x="859" y="2"/>
                  </a:lnTo>
                  <a:lnTo>
                    <a:pt x="859" y="2"/>
                  </a:lnTo>
                  <a:lnTo>
                    <a:pt x="859" y="1"/>
                  </a:lnTo>
                  <a:lnTo>
                    <a:pt x="859" y="1"/>
                  </a:lnTo>
                  <a:lnTo>
                    <a:pt x="860" y="0"/>
                  </a:lnTo>
                  <a:lnTo>
                    <a:pt x="860" y="0"/>
                  </a:lnTo>
                  <a:lnTo>
                    <a:pt x="885" y="0"/>
                  </a:lnTo>
                  <a:lnTo>
                    <a:pt x="886" y="0"/>
                  </a:lnTo>
                  <a:lnTo>
                    <a:pt x="886" y="1"/>
                  </a:lnTo>
                  <a:lnTo>
                    <a:pt x="887" y="1"/>
                  </a:lnTo>
                  <a:lnTo>
                    <a:pt x="887" y="2"/>
                  </a:lnTo>
                  <a:lnTo>
                    <a:pt x="887" y="2"/>
                  </a:lnTo>
                  <a:lnTo>
                    <a:pt x="886" y="3"/>
                  </a:lnTo>
                  <a:lnTo>
                    <a:pt x="886" y="3"/>
                  </a:lnTo>
                  <a:lnTo>
                    <a:pt x="885" y="3"/>
                  </a:lnTo>
                  <a:lnTo>
                    <a:pt x="885" y="3"/>
                  </a:lnTo>
                  <a:close/>
                  <a:moveTo>
                    <a:pt x="843" y="3"/>
                  </a:moveTo>
                  <a:lnTo>
                    <a:pt x="818" y="3"/>
                  </a:lnTo>
                  <a:lnTo>
                    <a:pt x="817" y="3"/>
                  </a:lnTo>
                  <a:lnTo>
                    <a:pt x="817" y="3"/>
                  </a:lnTo>
                  <a:lnTo>
                    <a:pt x="816" y="2"/>
                  </a:lnTo>
                  <a:lnTo>
                    <a:pt x="816" y="2"/>
                  </a:lnTo>
                  <a:lnTo>
                    <a:pt x="816" y="1"/>
                  </a:lnTo>
                  <a:lnTo>
                    <a:pt x="817" y="1"/>
                  </a:lnTo>
                  <a:lnTo>
                    <a:pt x="817" y="0"/>
                  </a:lnTo>
                  <a:lnTo>
                    <a:pt x="818" y="0"/>
                  </a:lnTo>
                  <a:lnTo>
                    <a:pt x="843" y="0"/>
                  </a:lnTo>
                  <a:lnTo>
                    <a:pt x="844" y="0"/>
                  </a:lnTo>
                  <a:lnTo>
                    <a:pt x="844" y="1"/>
                  </a:lnTo>
                  <a:lnTo>
                    <a:pt x="844" y="1"/>
                  </a:lnTo>
                  <a:lnTo>
                    <a:pt x="845" y="2"/>
                  </a:lnTo>
                  <a:lnTo>
                    <a:pt x="844" y="2"/>
                  </a:lnTo>
                  <a:lnTo>
                    <a:pt x="844" y="3"/>
                  </a:lnTo>
                  <a:lnTo>
                    <a:pt x="844" y="3"/>
                  </a:lnTo>
                  <a:lnTo>
                    <a:pt x="843" y="3"/>
                  </a:lnTo>
                  <a:lnTo>
                    <a:pt x="843" y="3"/>
                  </a:lnTo>
                  <a:close/>
                  <a:moveTo>
                    <a:pt x="801" y="3"/>
                  </a:moveTo>
                  <a:lnTo>
                    <a:pt x="776" y="3"/>
                  </a:lnTo>
                  <a:lnTo>
                    <a:pt x="775" y="3"/>
                  </a:lnTo>
                  <a:lnTo>
                    <a:pt x="774" y="3"/>
                  </a:lnTo>
                  <a:lnTo>
                    <a:pt x="774" y="2"/>
                  </a:lnTo>
                  <a:lnTo>
                    <a:pt x="774" y="2"/>
                  </a:lnTo>
                  <a:lnTo>
                    <a:pt x="774" y="1"/>
                  </a:lnTo>
                  <a:lnTo>
                    <a:pt x="774" y="1"/>
                  </a:lnTo>
                  <a:lnTo>
                    <a:pt x="775" y="0"/>
                  </a:lnTo>
                  <a:lnTo>
                    <a:pt x="776" y="0"/>
                  </a:lnTo>
                  <a:lnTo>
                    <a:pt x="801" y="0"/>
                  </a:lnTo>
                  <a:lnTo>
                    <a:pt x="801" y="0"/>
                  </a:lnTo>
                  <a:lnTo>
                    <a:pt x="802" y="1"/>
                  </a:lnTo>
                  <a:lnTo>
                    <a:pt x="802" y="1"/>
                  </a:lnTo>
                  <a:lnTo>
                    <a:pt x="802" y="2"/>
                  </a:lnTo>
                  <a:lnTo>
                    <a:pt x="802" y="2"/>
                  </a:lnTo>
                  <a:lnTo>
                    <a:pt x="802" y="3"/>
                  </a:lnTo>
                  <a:lnTo>
                    <a:pt x="801" y="3"/>
                  </a:lnTo>
                  <a:lnTo>
                    <a:pt x="801" y="3"/>
                  </a:lnTo>
                  <a:lnTo>
                    <a:pt x="801" y="3"/>
                  </a:lnTo>
                  <a:close/>
                  <a:moveTo>
                    <a:pt x="758" y="3"/>
                  </a:moveTo>
                  <a:lnTo>
                    <a:pt x="733" y="3"/>
                  </a:lnTo>
                  <a:lnTo>
                    <a:pt x="732" y="3"/>
                  </a:lnTo>
                  <a:lnTo>
                    <a:pt x="732" y="3"/>
                  </a:lnTo>
                  <a:lnTo>
                    <a:pt x="732" y="2"/>
                  </a:lnTo>
                  <a:lnTo>
                    <a:pt x="731" y="2"/>
                  </a:lnTo>
                  <a:lnTo>
                    <a:pt x="732" y="1"/>
                  </a:lnTo>
                  <a:lnTo>
                    <a:pt x="732" y="1"/>
                  </a:lnTo>
                  <a:lnTo>
                    <a:pt x="732" y="0"/>
                  </a:lnTo>
                  <a:lnTo>
                    <a:pt x="733" y="0"/>
                  </a:lnTo>
                  <a:lnTo>
                    <a:pt x="758" y="0"/>
                  </a:lnTo>
                  <a:lnTo>
                    <a:pt x="759" y="0"/>
                  </a:lnTo>
                  <a:lnTo>
                    <a:pt x="759" y="1"/>
                  </a:lnTo>
                  <a:lnTo>
                    <a:pt x="760" y="1"/>
                  </a:lnTo>
                  <a:lnTo>
                    <a:pt x="760" y="2"/>
                  </a:lnTo>
                  <a:lnTo>
                    <a:pt x="760" y="2"/>
                  </a:lnTo>
                  <a:lnTo>
                    <a:pt x="759" y="3"/>
                  </a:lnTo>
                  <a:lnTo>
                    <a:pt x="759" y="3"/>
                  </a:lnTo>
                  <a:lnTo>
                    <a:pt x="758" y="3"/>
                  </a:lnTo>
                  <a:lnTo>
                    <a:pt x="758" y="3"/>
                  </a:lnTo>
                  <a:close/>
                  <a:moveTo>
                    <a:pt x="716" y="3"/>
                  </a:moveTo>
                  <a:lnTo>
                    <a:pt x="691" y="3"/>
                  </a:lnTo>
                  <a:lnTo>
                    <a:pt x="690" y="3"/>
                  </a:lnTo>
                  <a:lnTo>
                    <a:pt x="690" y="3"/>
                  </a:lnTo>
                  <a:lnTo>
                    <a:pt x="689" y="2"/>
                  </a:lnTo>
                  <a:lnTo>
                    <a:pt x="689" y="2"/>
                  </a:lnTo>
                  <a:lnTo>
                    <a:pt x="689" y="1"/>
                  </a:lnTo>
                  <a:lnTo>
                    <a:pt x="690" y="1"/>
                  </a:lnTo>
                  <a:lnTo>
                    <a:pt x="690" y="0"/>
                  </a:lnTo>
                  <a:lnTo>
                    <a:pt x="691" y="0"/>
                  </a:lnTo>
                  <a:lnTo>
                    <a:pt x="716" y="0"/>
                  </a:lnTo>
                  <a:lnTo>
                    <a:pt x="716" y="0"/>
                  </a:lnTo>
                  <a:lnTo>
                    <a:pt x="717" y="1"/>
                  </a:lnTo>
                  <a:lnTo>
                    <a:pt x="717" y="1"/>
                  </a:lnTo>
                  <a:lnTo>
                    <a:pt x="717" y="2"/>
                  </a:lnTo>
                  <a:lnTo>
                    <a:pt x="717" y="2"/>
                  </a:lnTo>
                  <a:lnTo>
                    <a:pt x="717" y="3"/>
                  </a:lnTo>
                  <a:lnTo>
                    <a:pt x="716" y="3"/>
                  </a:lnTo>
                  <a:lnTo>
                    <a:pt x="716" y="3"/>
                  </a:lnTo>
                  <a:lnTo>
                    <a:pt x="716" y="3"/>
                  </a:lnTo>
                  <a:close/>
                  <a:moveTo>
                    <a:pt x="673" y="3"/>
                  </a:moveTo>
                  <a:lnTo>
                    <a:pt x="648" y="3"/>
                  </a:lnTo>
                  <a:lnTo>
                    <a:pt x="648" y="3"/>
                  </a:lnTo>
                  <a:lnTo>
                    <a:pt x="647" y="3"/>
                  </a:lnTo>
                  <a:lnTo>
                    <a:pt x="647" y="2"/>
                  </a:lnTo>
                  <a:lnTo>
                    <a:pt x="647" y="2"/>
                  </a:lnTo>
                  <a:lnTo>
                    <a:pt x="647" y="1"/>
                  </a:lnTo>
                  <a:lnTo>
                    <a:pt x="647" y="1"/>
                  </a:lnTo>
                  <a:lnTo>
                    <a:pt x="648" y="0"/>
                  </a:lnTo>
                  <a:lnTo>
                    <a:pt x="648" y="0"/>
                  </a:lnTo>
                  <a:lnTo>
                    <a:pt x="673" y="0"/>
                  </a:lnTo>
                  <a:lnTo>
                    <a:pt x="674" y="0"/>
                  </a:lnTo>
                  <a:lnTo>
                    <a:pt x="674" y="1"/>
                  </a:lnTo>
                  <a:lnTo>
                    <a:pt x="675" y="1"/>
                  </a:lnTo>
                  <a:lnTo>
                    <a:pt x="675" y="2"/>
                  </a:lnTo>
                  <a:lnTo>
                    <a:pt x="675" y="2"/>
                  </a:lnTo>
                  <a:lnTo>
                    <a:pt x="674" y="3"/>
                  </a:lnTo>
                  <a:lnTo>
                    <a:pt x="674" y="3"/>
                  </a:lnTo>
                  <a:lnTo>
                    <a:pt x="673" y="3"/>
                  </a:lnTo>
                  <a:lnTo>
                    <a:pt x="673" y="3"/>
                  </a:lnTo>
                  <a:close/>
                  <a:moveTo>
                    <a:pt x="631" y="3"/>
                  </a:moveTo>
                  <a:lnTo>
                    <a:pt x="606" y="3"/>
                  </a:lnTo>
                  <a:lnTo>
                    <a:pt x="605" y="3"/>
                  </a:lnTo>
                  <a:lnTo>
                    <a:pt x="605" y="3"/>
                  </a:lnTo>
                  <a:lnTo>
                    <a:pt x="604" y="2"/>
                  </a:lnTo>
                  <a:lnTo>
                    <a:pt x="605" y="1"/>
                  </a:lnTo>
                  <a:lnTo>
                    <a:pt x="605" y="0"/>
                  </a:lnTo>
                  <a:lnTo>
                    <a:pt x="606" y="0"/>
                  </a:lnTo>
                  <a:lnTo>
                    <a:pt x="631" y="0"/>
                  </a:lnTo>
                  <a:lnTo>
                    <a:pt x="632" y="0"/>
                  </a:lnTo>
                  <a:lnTo>
                    <a:pt x="632" y="1"/>
                  </a:lnTo>
                  <a:lnTo>
                    <a:pt x="632" y="1"/>
                  </a:lnTo>
                  <a:lnTo>
                    <a:pt x="633" y="2"/>
                  </a:lnTo>
                  <a:lnTo>
                    <a:pt x="632" y="2"/>
                  </a:lnTo>
                  <a:lnTo>
                    <a:pt x="632" y="3"/>
                  </a:lnTo>
                  <a:lnTo>
                    <a:pt x="632" y="3"/>
                  </a:lnTo>
                  <a:lnTo>
                    <a:pt x="631" y="3"/>
                  </a:lnTo>
                  <a:lnTo>
                    <a:pt x="631" y="3"/>
                  </a:lnTo>
                  <a:close/>
                  <a:moveTo>
                    <a:pt x="588" y="3"/>
                  </a:moveTo>
                  <a:lnTo>
                    <a:pt x="563" y="3"/>
                  </a:lnTo>
                  <a:lnTo>
                    <a:pt x="563" y="3"/>
                  </a:lnTo>
                  <a:lnTo>
                    <a:pt x="562" y="3"/>
                  </a:lnTo>
                  <a:lnTo>
                    <a:pt x="562" y="2"/>
                  </a:lnTo>
                  <a:lnTo>
                    <a:pt x="562" y="2"/>
                  </a:lnTo>
                  <a:lnTo>
                    <a:pt x="562" y="1"/>
                  </a:lnTo>
                  <a:lnTo>
                    <a:pt x="562" y="1"/>
                  </a:lnTo>
                  <a:lnTo>
                    <a:pt x="563" y="0"/>
                  </a:lnTo>
                  <a:lnTo>
                    <a:pt x="563" y="0"/>
                  </a:lnTo>
                  <a:lnTo>
                    <a:pt x="588" y="0"/>
                  </a:lnTo>
                  <a:lnTo>
                    <a:pt x="589" y="0"/>
                  </a:lnTo>
                  <a:lnTo>
                    <a:pt x="590" y="1"/>
                  </a:lnTo>
                  <a:lnTo>
                    <a:pt x="590" y="2"/>
                  </a:lnTo>
                  <a:lnTo>
                    <a:pt x="590" y="3"/>
                  </a:lnTo>
                  <a:lnTo>
                    <a:pt x="589" y="3"/>
                  </a:lnTo>
                  <a:lnTo>
                    <a:pt x="588" y="3"/>
                  </a:lnTo>
                  <a:lnTo>
                    <a:pt x="588" y="3"/>
                  </a:lnTo>
                  <a:close/>
                  <a:moveTo>
                    <a:pt x="546" y="3"/>
                  </a:moveTo>
                  <a:lnTo>
                    <a:pt x="521" y="3"/>
                  </a:lnTo>
                  <a:lnTo>
                    <a:pt x="520" y="3"/>
                  </a:lnTo>
                  <a:lnTo>
                    <a:pt x="520" y="3"/>
                  </a:lnTo>
                  <a:lnTo>
                    <a:pt x="520" y="2"/>
                  </a:lnTo>
                  <a:lnTo>
                    <a:pt x="519" y="2"/>
                  </a:lnTo>
                  <a:lnTo>
                    <a:pt x="520" y="1"/>
                  </a:lnTo>
                  <a:lnTo>
                    <a:pt x="520" y="1"/>
                  </a:lnTo>
                  <a:lnTo>
                    <a:pt x="520" y="0"/>
                  </a:lnTo>
                  <a:lnTo>
                    <a:pt x="521" y="0"/>
                  </a:lnTo>
                  <a:lnTo>
                    <a:pt x="546" y="0"/>
                  </a:lnTo>
                  <a:lnTo>
                    <a:pt x="547" y="0"/>
                  </a:lnTo>
                  <a:lnTo>
                    <a:pt x="547" y="1"/>
                  </a:lnTo>
                  <a:lnTo>
                    <a:pt x="548" y="1"/>
                  </a:lnTo>
                  <a:lnTo>
                    <a:pt x="548" y="2"/>
                  </a:lnTo>
                  <a:lnTo>
                    <a:pt x="548" y="2"/>
                  </a:lnTo>
                  <a:lnTo>
                    <a:pt x="547" y="3"/>
                  </a:lnTo>
                  <a:lnTo>
                    <a:pt x="547" y="3"/>
                  </a:lnTo>
                  <a:lnTo>
                    <a:pt x="546" y="3"/>
                  </a:lnTo>
                  <a:lnTo>
                    <a:pt x="546" y="3"/>
                  </a:lnTo>
                  <a:close/>
                  <a:moveTo>
                    <a:pt x="504" y="3"/>
                  </a:moveTo>
                  <a:lnTo>
                    <a:pt x="479" y="3"/>
                  </a:lnTo>
                  <a:lnTo>
                    <a:pt x="478" y="3"/>
                  </a:lnTo>
                  <a:lnTo>
                    <a:pt x="478" y="3"/>
                  </a:lnTo>
                  <a:lnTo>
                    <a:pt x="477" y="2"/>
                  </a:lnTo>
                  <a:lnTo>
                    <a:pt x="477" y="2"/>
                  </a:lnTo>
                  <a:lnTo>
                    <a:pt x="477" y="1"/>
                  </a:lnTo>
                  <a:lnTo>
                    <a:pt x="478" y="1"/>
                  </a:lnTo>
                  <a:lnTo>
                    <a:pt x="478" y="0"/>
                  </a:lnTo>
                  <a:lnTo>
                    <a:pt x="479" y="0"/>
                  </a:lnTo>
                  <a:lnTo>
                    <a:pt x="504" y="0"/>
                  </a:lnTo>
                  <a:lnTo>
                    <a:pt x="504" y="0"/>
                  </a:lnTo>
                  <a:lnTo>
                    <a:pt x="505" y="1"/>
                  </a:lnTo>
                  <a:lnTo>
                    <a:pt x="505" y="1"/>
                  </a:lnTo>
                  <a:lnTo>
                    <a:pt x="505" y="2"/>
                  </a:lnTo>
                  <a:lnTo>
                    <a:pt x="505" y="2"/>
                  </a:lnTo>
                  <a:lnTo>
                    <a:pt x="505" y="3"/>
                  </a:lnTo>
                  <a:lnTo>
                    <a:pt x="504" y="3"/>
                  </a:lnTo>
                  <a:lnTo>
                    <a:pt x="504" y="3"/>
                  </a:lnTo>
                  <a:lnTo>
                    <a:pt x="504" y="3"/>
                  </a:lnTo>
                  <a:close/>
                  <a:moveTo>
                    <a:pt x="461" y="3"/>
                  </a:moveTo>
                  <a:lnTo>
                    <a:pt x="436" y="3"/>
                  </a:lnTo>
                  <a:lnTo>
                    <a:pt x="436" y="3"/>
                  </a:lnTo>
                  <a:lnTo>
                    <a:pt x="435" y="3"/>
                  </a:lnTo>
                  <a:lnTo>
                    <a:pt x="435" y="2"/>
                  </a:lnTo>
                  <a:lnTo>
                    <a:pt x="435" y="2"/>
                  </a:lnTo>
                  <a:lnTo>
                    <a:pt x="435" y="1"/>
                  </a:lnTo>
                  <a:lnTo>
                    <a:pt x="435" y="1"/>
                  </a:lnTo>
                  <a:lnTo>
                    <a:pt x="436" y="0"/>
                  </a:lnTo>
                  <a:lnTo>
                    <a:pt x="436" y="0"/>
                  </a:lnTo>
                  <a:lnTo>
                    <a:pt x="461" y="0"/>
                  </a:lnTo>
                  <a:lnTo>
                    <a:pt x="462" y="0"/>
                  </a:lnTo>
                  <a:lnTo>
                    <a:pt x="462" y="1"/>
                  </a:lnTo>
                  <a:lnTo>
                    <a:pt x="463" y="1"/>
                  </a:lnTo>
                  <a:lnTo>
                    <a:pt x="463" y="2"/>
                  </a:lnTo>
                  <a:lnTo>
                    <a:pt x="463" y="2"/>
                  </a:lnTo>
                  <a:lnTo>
                    <a:pt x="462" y="3"/>
                  </a:lnTo>
                  <a:lnTo>
                    <a:pt x="462" y="3"/>
                  </a:lnTo>
                  <a:lnTo>
                    <a:pt x="461" y="3"/>
                  </a:lnTo>
                  <a:lnTo>
                    <a:pt x="461" y="3"/>
                  </a:lnTo>
                  <a:close/>
                  <a:moveTo>
                    <a:pt x="419" y="3"/>
                  </a:moveTo>
                  <a:lnTo>
                    <a:pt x="394" y="3"/>
                  </a:lnTo>
                  <a:lnTo>
                    <a:pt x="393" y="3"/>
                  </a:lnTo>
                  <a:lnTo>
                    <a:pt x="393" y="3"/>
                  </a:lnTo>
                  <a:lnTo>
                    <a:pt x="392" y="2"/>
                  </a:lnTo>
                  <a:lnTo>
                    <a:pt x="392" y="2"/>
                  </a:lnTo>
                  <a:lnTo>
                    <a:pt x="392" y="1"/>
                  </a:lnTo>
                  <a:lnTo>
                    <a:pt x="393" y="1"/>
                  </a:lnTo>
                  <a:lnTo>
                    <a:pt x="393" y="0"/>
                  </a:lnTo>
                  <a:lnTo>
                    <a:pt x="394" y="0"/>
                  </a:lnTo>
                  <a:lnTo>
                    <a:pt x="419" y="0"/>
                  </a:lnTo>
                  <a:lnTo>
                    <a:pt x="419" y="0"/>
                  </a:lnTo>
                  <a:lnTo>
                    <a:pt x="420" y="1"/>
                  </a:lnTo>
                  <a:lnTo>
                    <a:pt x="420" y="2"/>
                  </a:lnTo>
                  <a:lnTo>
                    <a:pt x="420" y="3"/>
                  </a:lnTo>
                  <a:lnTo>
                    <a:pt x="419" y="3"/>
                  </a:lnTo>
                  <a:lnTo>
                    <a:pt x="419" y="3"/>
                  </a:lnTo>
                  <a:lnTo>
                    <a:pt x="419" y="3"/>
                  </a:lnTo>
                  <a:close/>
                  <a:moveTo>
                    <a:pt x="376" y="3"/>
                  </a:moveTo>
                  <a:lnTo>
                    <a:pt x="351" y="3"/>
                  </a:lnTo>
                  <a:lnTo>
                    <a:pt x="351" y="3"/>
                  </a:lnTo>
                  <a:lnTo>
                    <a:pt x="350" y="3"/>
                  </a:lnTo>
                  <a:lnTo>
                    <a:pt x="350" y="2"/>
                  </a:lnTo>
                  <a:lnTo>
                    <a:pt x="350" y="2"/>
                  </a:lnTo>
                  <a:lnTo>
                    <a:pt x="350" y="1"/>
                  </a:lnTo>
                  <a:lnTo>
                    <a:pt x="350" y="1"/>
                  </a:lnTo>
                  <a:lnTo>
                    <a:pt x="351" y="0"/>
                  </a:lnTo>
                  <a:lnTo>
                    <a:pt x="351" y="0"/>
                  </a:lnTo>
                  <a:lnTo>
                    <a:pt x="376" y="0"/>
                  </a:lnTo>
                  <a:lnTo>
                    <a:pt x="377" y="0"/>
                  </a:lnTo>
                  <a:lnTo>
                    <a:pt x="378" y="1"/>
                  </a:lnTo>
                  <a:lnTo>
                    <a:pt x="378" y="1"/>
                  </a:lnTo>
                  <a:lnTo>
                    <a:pt x="378" y="2"/>
                  </a:lnTo>
                  <a:lnTo>
                    <a:pt x="378" y="2"/>
                  </a:lnTo>
                  <a:lnTo>
                    <a:pt x="378" y="3"/>
                  </a:lnTo>
                  <a:lnTo>
                    <a:pt x="377" y="3"/>
                  </a:lnTo>
                  <a:lnTo>
                    <a:pt x="376" y="3"/>
                  </a:lnTo>
                  <a:lnTo>
                    <a:pt x="376" y="3"/>
                  </a:lnTo>
                  <a:close/>
                  <a:moveTo>
                    <a:pt x="334" y="3"/>
                  </a:moveTo>
                  <a:lnTo>
                    <a:pt x="309" y="3"/>
                  </a:lnTo>
                  <a:lnTo>
                    <a:pt x="308" y="3"/>
                  </a:lnTo>
                  <a:lnTo>
                    <a:pt x="308" y="3"/>
                  </a:lnTo>
                  <a:lnTo>
                    <a:pt x="308" y="2"/>
                  </a:lnTo>
                  <a:lnTo>
                    <a:pt x="307" y="2"/>
                  </a:lnTo>
                  <a:lnTo>
                    <a:pt x="308" y="1"/>
                  </a:lnTo>
                  <a:lnTo>
                    <a:pt x="308" y="1"/>
                  </a:lnTo>
                  <a:lnTo>
                    <a:pt x="308" y="0"/>
                  </a:lnTo>
                  <a:lnTo>
                    <a:pt x="309" y="0"/>
                  </a:lnTo>
                  <a:lnTo>
                    <a:pt x="334" y="0"/>
                  </a:lnTo>
                  <a:lnTo>
                    <a:pt x="335" y="0"/>
                  </a:lnTo>
                  <a:lnTo>
                    <a:pt x="335" y="1"/>
                  </a:lnTo>
                  <a:lnTo>
                    <a:pt x="336" y="1"/>
                  </a:lnTo>
                  <a:lnTo>
                    <a:pt x="336" y="2"/>
                  </a:lnTo>
                  <a:lnTo>
                    <a:pt x="336" y="2"/>
                  </a:lnTo>
                  <a:lnTo>
                    <a:pt x="335" y="3"/>
                  </a:lnTo>
                  <a:lnTo>
                    <a:pt x="335" y="3"/>
                  </a:lnTo>
                  <a:lnTo>
                    <a:pt x="334" y="3"/>
                  </a:lnTo>
                  <a:lnTo>
                    <a:pt x="334" y="3"/>
                  </a:lnTo>
                  <a:close/>
                  <a:moveTo>
                    <a:pt x="292" y="3"/>
                  </a:moveTo>
                  <a:lnTo>
                    <a:pt x="267" y="3"/>
                  </a:lnTo>
                  <a:lnTo>
                    <a:pt x="266" y="3"/>
                  </a:lnTo>
                  <a:lnTo>
                    <a:pt x="265" y="3"/>
                  </a:lnTo>
                  <a:lnTo>
                    <a:pt x="265" y="2"/>
                  </a:lnTo>
                  <a:lnTo>
                    <a:pt x="265" y="2"/>
                  </a:lnTo>
                  <a:lnTo>
                    <a:pt x="265" y="1"/>
                  </a:lnTo>
                  <a:lnTo>
                    <a:pt x="265" y="1"/>
                  </a:lnTo>
                  <a:lnTo>
                    <a:pt x="266" y="0"/>
                  </a:lnTo>
                  <a:lnTo>
                    <a:pt x="267" y="0"/>
                  </a:lnTo>
                  <a:lnTo>
                    <a:pt x="292" y="0"/>
                  </a:lnTo>
                  <a:lnTo>
                    <a:pt x="292" y="0"/>
                  </a:lnTo>
                  <a:lnTo>
                    <a:pt x="293" y="1"/>
                  </a:lnTo>
                  <a:lnTo>
                    <a:pt x="293" y="1"/>
                  </a:lnTo>
                  <a:lnTo>
                    <a:pt x="293" y="2"/>
                  </a:lnTo>
                  <a:lnTo>
                    <a:pt x="293" y="2"/>
                  </a:lnTo>
                  <a:lnTo>
                    <a:pt x="293" y="3"/>
                  </a:lnTo>
                  <a:lnTo>
                    <a:pt x="292" y="3"/>
                  </a:lnTo>
                  <a:lnTo>
                    <a:pt x="292" y="3"/>
                  </a:lnTo>
                  <a:lnTo>
                    <a:pt x="292" y="3"/>
                  </a:lnTo>
                  <a:close/>
                  <a:moveTo>
                    <a:pt x="249" y="3"/>
                  </a:moveTo>
                  <a:lnTo>
                    <a:pt x="224" y="3"/>
                  </a:lnTo>
                  <a:lnTo>
                    <a:pt x="224" y="3"/>
                  </a:lnTo>
                  <a:lnTo>
                    <a:pt x="223" y="3"/>
                  </a:lnTo>
                  <a:lnTo>
                    <a:pt x="223" y="2"/>
                  </a:lnTo>
                  <a:lnTo>
                    <a:pt x="223" y="2"/>
                  </a:lnTo>
                  <a:lnTo>
                    <a:pt x="223" y="1"/>
                  </a:lnTo>
                  <a:lnTo>
                    <a:pt x="223" y="1"/>
                  </a:lnTo>
                  <a:lnTo>
                    <a:pt x="224" y="0"/>
                  </a:lnTo>
                  <a:lnTo>
                    <a:pt x="224" y="0"/>
                  </a:lnTo>
                  <a:lnTo>
                    <a:pt x="249" y="0"/>
                  </a:lnTo>
                  <a:lnTo>
                    <a:pt x="250" y="0"/>
                  </a:lnTo>
                  <a:lnTo>
                    <a:pt x="250" y="1"/>
                  </a:lnTo>
                  <a:lnTo>
                    <a:pt x="251" y="1"/>
                  </a:lnTo>
                  <a:lnTo>
                    <a:pt x="251" y="2"/>
                  </a:lnTo>
                  <a:lnTo>
                    <a:pt x="251" y="2"/>
                  </a:lnTo>
                  <a:lnTo>
                    <a:pt x="250" y="3"/>
                  </a:lnTo>
                  <a:lnTo>
                    <a:pt x="250" y="3"/>
                  </a:lnTo>
                  <a:lnTo>
                    <a:pt x="249" y="3"/>
                  </a:lnTo>
                  <a:lnTo>
                    <a:pt x="249" y="3"/>
                  </a:lnTo>
                  <a:close/>
                  <a:moveTo>
                    <a:pt x="207" y="3"/>
                  </a:moveTo>
                  <a:lnTo>
                    <a:pt x="182" y="3"/>
                  </a:lnTo>
                  <a:lnTo>
                    <a:pt x="181" y="3"/>
                  </a:lnTo>
                  <a:lnTo>
                    <a:pt x="181" y="3"/>
                  </a:lnTo>
                  <a:lnTo>
                    <a:pt x="180" y="2"/>
                  </a:lnTo>
                  <a:lnTo>
                    <a:pt x="180" y="2"/>
                  </a:lnTo>
                  <a:lnTo>
                    <a:pt x="180" y="1"/>
                  </a:lnTo>
                  <a:lnTo>
                    <a:pt x="181" y="1"/>
                  </a:lnTo>
                  <a:lnTo>
                    <a:pt x="181" y="0"/>
                  </a:lnTo>
                  <a:lnTo>
                    <a:pt x="182" y="0"/>
                  </a:lnTo>
                  <a:lnTo>
                    <a:pt x="207" y="0"/>
                  </a:lnTo>
                  <a:lnTo>
                    <a:pt x="207" y="0"/>
                  </a:lnTo>
                  <a:lnTo>
                    <a:pt x="208" y="1"/>
                  </a:lnTo>
                  <a:lnTo>
                    <a:pt x="208" y="1"/>
                  </a:lnTo>
                  <a:lnTo>
                    <a:pt x="208" y="2"/>
                  </a:lnTo>
                  <a:lnTo>
                    <a:pt x="208" y="2"/>
                  </a:lnTo>
                  <a:lnTo>
                    <a:pt x="208" y="3"/>
                  </a:lnTo>
                  <a:lnTo>
                    <a:pt x="207" y="3"/>
                  </a:lnTo>
                  <a:lnTo>
                    <a:pt x="207" y="3"/>
                  </a:lnTo>
                  <a:lnTo>
                    <a:pt x="207" y="3"/>
                  </a:lnTo>
                  <a:close/>
                  <a:moveTo>
                    <a:pt x="164" y="3"/>
                  </a:moveTo>
                  <a:lnTo>
                    <a:pt x="139" y="3"/>
                  </a:lnTo>
                  <a:lnTo>
                    <a:pt x="139" y="3"/>
                  </a:lnTo>
                  <a:lnTo>
                    <a:pt x="138" y="3"/>
                  </a:lnTo>
                  <a:lnTo>
                    <a:pt x="138" y="2"/>
                  </a:lnTo>
                  <a:lnTo>
                    <a:pt x="138" y="1"/>
                  </a:lnTo>
                  <a:lnTo>
                    <a:pt x="139" y="0"/>
                  </a:lnTo>
                  <a:lnTo>
                    <a:pt x="139" y="0"/>
                  </a:lnTo>
                  <a:lnTo>
                    <a:pt x="164" y="0"/>
                  </a:lnTo>
                  <a:lnTo>
                    <a:pt x="165" y="0"/>
                  </a:lnTo>
                  <a:lnTo>
                    <a:pt x="166" y="1"/>
                  </a:lnTo>
                  <a:lnTo>
                    <a:pt x="166" y="1"/>
                  </a:lnTo>
                  <a:lnTo>
                    <a:pt x="166" y="2"/>
                  </a:lnTo>
                  <a:lnTo>
                    <a:pt x="166" y="2"/>
                  </a:lnTo>
                  <a:lnTo>
                    <a:pt x="166" y="3"/>
                  </a:lnTo>
                  <a:lnTo>
                    <a:pt x="165" y="3"/>
                  </a:lnTo>
                  <a:lnTo>
                    <a:pt x="164" y="3"/>
                  </a:lnTo>
                  <a:lnTo>
                    <a:pt x="164" y="3"/>
                  </a:lnTo>
                  <a:close/>
                  <a:moveTo>
                    <a:pt x="122" y="3"/>
                  </a:moveTo>
                  <a:lnTo>
                    <a:pt x="97" y="3"/>
                  </a:lnTo>
                  <a:lnTo>
                    <a:pt x="96" y="3"/>
                  </a:lnTo>
                  <a:lnTo>
                    <a:pt x="96" y="3"/>
                  </a:lnTo>
                  <a:lnTo>
                    <a:pt x="95" y="2"/>
                  </a:lnTo>
                  <a:lnTo>
                    <a:pt x="95" y="2"/>
                  </a:lnTo>
                  <a:lnTo>
                    <a:pt x="95" y="1"/>
                  </a:lnTo>
                  <a:lnTo>
                    <a:pt x="96" y="1"/>
                  </a:lnTo>
                  <a:lnTo>
                    <a:pt x="96" y="0"/>
                  </a:lnTo>
                  <a:lnTo>
                    <a:pt x="97" y="0"/>
                  </a:lnTo>
                  <a:lnTo>
                    <a:pt x="122" y="0"/>
                  </a:lnTo>
                  <a:lnTo>
                    <a:pt x="123" y="0"/>
                  </a:lnTo>
                  <a:lnTo>
                    <a:pt x="123" y="1"/>
                  </a:lnTo>
                  <a:lnTo>
                    <a:pt x="124" y="1"/>
                  </a:lnTo>
                  <a:lnTo>
                    <a:pt x="124" y="2"/>
                  </a:lnTo>
                  <a:lnTo>
                    <a:pt x="124" y="2"/>
                  </a:lnTo>
                  <a:lnTo>
                    <a:pt x="123" y="3"/>
                  </a:lnTo>
                  <a:lnTo>
                    <a:pt x="123" y="3"/>
                  </a:lnTo>
                  <a:lnTo>
                    <a:pt x="122" y="3"/>
                  </a:lnTo>
                  <a:lnTo>
                    <a:pt x="122" y="3"/>
                  </a:lnTo>
                  <a:close/>
                  <a:moveTo>
                    <a:pt x="80" y="3"/>
                  </a:moveTo>
                  <a:lnTo>
                    <a:pt x="55" y="3"/>
                  </a:lnTo>
                  <a:lnTo>
                    <a:pt x="54" y="3"/>
                  </a:lnTo>
                  <a:lnTo>
                    <a:pt x="53" y="3"/>
                  </a:lnTo>
                  <a:lnTo>
                    <a:pt x="53" y="2"/>
                  </a:lnTo>
                  <a:lnTo>
                    <a:pt x="53" y="2"/>
                  </a:lnTo>
                  <a:lnTo>
                    <a:pt x="53" y="1"/>
                  </a:lnTo>
                  <a:lnTo>
                    <a:pt x="53" y="1"/>
                  </a:lnTo>
                  <a:lnTo>
                    <a:pt x="54" y="0"/>
                  </a:lnTo>
                  <a:lnTo>
                    <a:pt x="55" y="0"/>
                  </a:lnTo>
                  <a:lnTo>
                    <a:pt x="80" y="0"/>
                  </a:lnTo>
                  <a:lnTo>
                    <a:pt x="80" y="0"/>
                  </a:lnTo>
                  <a:lnTo>
                    <a:pt x="81" y="1"/>
                  </a:lnTo>
                  <a:lnTo>
                    <a:pt x="81" y="1"/>
                  </a:lnTo>
                  <a:lnTo>
                    <a:pt x="81" y="2"/>
                  </a:lnTo>
                  <a:lnTo>
                    <a:pt x="81" y="2"/>
                  </a:lnTo>
                  <a:lnTo>
                    <a:pt x="81" y="3"/>
                  </a:lnTo>
                  <a:lnTo>
                    <a:pt x="80" y="3"/>
                  </a:lnTo>
                  <a:lnTo>
                    <a:pt x="80" y="3"/>
                  </a:lnTo>
                  <a:lnTo>
                    <a:pt x="80" y="3"/>
                  </a:lnTo>
                  <a:close/>
                  <a:moveTo>
                    <a:pt x="37" y="3"/>
                  </a:moveTo>
                  <a:lnTo>
                    <a:pt x="12" y="3"/>
                  </a:lnTo>
                  <a:lnTo>
                    <a:pt x="12" y="3"/>
                  </a:lnTo>
                  <a:lnTo>
                    <a:pt x="11" y="3"/>
                  </a:lnTo>
                  <a:lnTo>
                    <a:pt x="11" y="2"/>
                  </a:lnTo>
                  <a:lnTo>
                    <a:pt x="11" y="2"/>
                  </a:lnTo>
                  <a:lnTo>
                    <a:pt x="11" y="1"/>
                  </a:lnTo>
                  <a:lnTo>
                    <a:pt x="11" y="1"/>
                  </a:lnTo>
                  <a:lnTo>
                    <a:pt x="12" y="0"/>
                  </a:lnTo>
                  <a:lnTo>
                    <a:pt x="12" y="0"/>
                  </a:lnTo>
                  <a:lnTo>
                    <a:pt x="37" y="0"/>
                  </a:lnTo>
                  <a:lnTo>
                    <a:pt x="38" y="0"/>
                  </a:lnTo>
                  <a:lnTo>
                    <a:pt x="38" y="1"/>
                  </a:lnTo>
                  <a:lnTo>
                    <a:pt x="39" y="1"/>
                  </a:lnTo>
                  <a:lnTo>
                    <a:pt x="39" y="2"/>
                  </a:lnTo>
                  <a:lnTo>
                    <a:pt x="39" y="2"/>
                  </a:lnTo>
                  <a:lnTo>
                    <a:pt x="38" y="3"/>
                  </a:lnTo>
                  <a:lnTo>
                    <a:pt x="38" y="3"/>
                  </a:lnTo>
                  <a:lnTo>
                    <a:pt x="37" y="3"/>
                  </a:lnTo>
                  <a:lnTo>
                    <a:pt x="37" y="3"/>
                  </a:lnTo>
                  <a:close/>
                </a:path>
              </a:pathLst>
            </a:custGeom>
            <a:solidFill>
              <a:srgbClr val="000000"/>
            </a:solidFill>
            <a:ln w="25400">
              <a:solidFill>
                <a:srgbClr val="000000"/>
              </a:solidFill>
              <a:prstDash val="solid"/>
              <a:round/>
              <a:headEnd/>
              <a:tailEnd/>
            </a:ln>
          </p:spPr>
          <p:txBody>
            <a:bodyPr/>
            <a:lstStyle/>
            <a:p>
              <a:endParaRPr lang="en-US"/>
            </a:p>
          </p:txBody>
        </p:sp>
        <p:sp>
          <p:nvSpPr>
            <p:cNvPr id="309641" name="Freeform 393">
              <a:extLst>
                <a:ext uri="{FF2B5EF4-FFF2-40B4-BE49-F238E27FC236}">
                  <a16:creationId xmlns:a16="http://schemas.microsoft.com/office/drawing/2014/main" id="{DADAFD70-6356-A442-A0F7-49D12916C4C9}"/>
                </a:ext>
              </a:extLst>
            </p:cNvPr>
            <p:cNvSpPr>
              <a:spLocks noEditPoints="1"/>
            </p:cNvSpPr>
            <p:nvPr/>
          </p:nvSpPr>
          <p:spPr bwMode="auto">
            <a:xfrm>
              <a:off x="3755" y="1391"/>
              <a:ext cx="260" cy="0"/>
            </a:xfrm>
            <a:custGeom>
              <a:avLst/>
              <a:gdLst>
                <a:gd name="T0" fmla="*/ 0 w 1057"/>
                <a:gd name="T1" fmla="*/ 1 h 3"/>
                <a:gd name="T2" fmla="*/ 42 w 1057"/>
                <a:gd name="T3" fmla="*/ 2 h 3"/>
                <a:gd name="T4" fmla="*/ 111 w 1057"/>
                <a:gd name="T5" fmla="*/ 3 h 3"/>
                <a:gd name="T6" fmla="*/ 155 w 1057"/>
                <a:gd name="T7" fmla="*/ 3 h 3"/>
                <a:gd name="T8" fmla="*/ 197 w 1057"/>
                <a:gd name="T9" fmla="*/ 1 h 3"/>
                <a:gd name="T10" fmla="*/ 172 w 1057"/>
                <a:gd name="T11" fmla="*/ 0 h 3"/>
                <a:gd name="T12" fmla="*/ 212 w 1057"/>
                <a:gd name="T13" fmla="*/ 1 h 3"/>
                <a:gd name="T14" fmla="*/ 255 w 1057"/>
                <a:gd name="T15" fmla="*/ 3 h 3"/>
                <a:gd name="T16" fmla="*/ 324 w 1057"/>
                <a:gd name="T17" fmla="*/ 3 h 3"/>
                <a:gd name="T18" fmla="*/ 367 w 1057"/>
                <a:gd name="T19" fmla="*/ 1 h 3"/>
                <a:gd name="T20" fmla="*/ 342 w 1057"/>
                <a:gd name="T21" fmla="*/ 0 h 3"/>
                <a:gd name="T22" fmla="*/ 381 w 1057"/>
                <a:gd name="T23" fmla="*/ 1 h 3"/>
                <a:gd name="T24" fmla="*/ 426 w 1057"/>
                <a:gd name="T25" fmla="*/ 3 h 3"/>
                <a:gd name="T26" fmla="*/ 494 w 1057"/>
                <a:gd name="T27" fmla="*/ 3 h 3"/>
                <a:gd name="T28" fmla="*/ 536 w 1057"/>
                <a:gd name="T29" fmla="*/ 1 h 3"/>
                <a:gd name="T30" fmla="*/ 578 w 1057"/>
                <a:gd name="T31" fmla="*/ 0 h 3"/>
                <a:gd name="T32" fmla="*/ 552 w 1057"/>
                <a:gd name="T33" fmla="*/ 0 h 3"/>
                <a:gd name="T34" fmla="*/ 594 w 1057"/>
                <a:gd name="T35" fmla="*/ 2 h 3"/>
                <a:gd name="T36" fmla="*/ 662 w 1057"/>
                <a:gd name="T37" fmla="*/ 3 h 3"/>
                <a:gd name="T38" fmla="*/ 706 w 1057"/>
                <a:gd name="T39" fmla="*/ 3 h 3"/>
                <a:gd name="T40" fmla="*/ 748 w 1057"/>
                <a:gd name="T41" fmla="*/ 1 h 3"/>
                <a:gd name="T42" fmla="*/ 790 w 1057"/>
                <a:gd name="T43" fmla="*/ 0 h 3"/>
                <a:gd name="T44" fmla="*/ 764 w 1057"/>
                <a:gd name="T45" fmla="*/ 0 h 3"/>
                <a:gd name="T46" fmla="*/ 806 w 1057"/>
                <a:gd name="T47" fmla="*/ 2 h 3"/>
                <a:gd name="T48" fmla="*/ 874 w 1057"/>
                <a:gd name="T49" fmla="*/ 3 h 3"/>
                <a:gd name="T50" fmla="*/ 919 w 1057"/>
                <a:gd name="T51" fmla="*/ 2 h 3"/>
                <a:gd name="T52" fmla="*/ 959 w 1057"/>
                <a:gd name="T53" fmla="*/ 0 h 3"/>
                <a:gd name="T54" fmla="*/ 934 w 1057"/>
                <a:gd name="T55" fmla="*/ 0 h 3"/>
                <a:gd name="T56" fmla="*/ 975 w 1057"/>
                <a:gd name="T57" fmla="*/ 2 h 3"/>
                <a:gd name="T58" fmla="*/ 1044 w 1057"/>
                <a:gd name="T59" fmla="*/ 3 h 3"/>
                <a:gd name="T60" fmla="*/ 1028 w 1057"/>
                <a:gd name="T61" fmla="*/ 2 h 3"/>
                <a:gd name="T62" fmla="*/ 986 w 1057"/>
                <a:gd name="T63" fmla="*/ 3 h 3"/>
                <a:gd name="T64" fmla="*/ 1013 w 1057"/>
                <a:gd name="T65" fmla="*/ 3 h 3"/>
                <a:gd name="T66" fmla="*/ 972 w 1057"/>
                <a:gd name="T67" fmla="*/ 2 h 3"/>
                <a:gd name="T68" fmla="*/ 928 w 1057"/>
                <a:gd name="T69" fmla="*/ 0 h 3"/>
                <a:gd name="T70" fmla="*/ 859 w 1057"/>
                <a:gd name="T71" fmla="*/ 1 h 3"/>
                <a:gd name="T72" fmla="*/ 817 w 1057"/>
                <a:gd name="T73" fmla="*/ 3 h 3"/>
                <a:gd name="T74" fmla="*/ 843 w 1057"/>
                <a:gd name="T75" fmla="*/ 3 h 3"/>
                <a:gd name="T76" fmla="*/ 802 w 1057"/>
                <a:gd name="T77" fmla="*/ 2 h 3"/>
                <a:gd name="T78" fmla="*/ 759 w 1057"/>
                <a:gd name="T79" fmla="*/ 0 h 3"/>
                <a:gd name="T80" fmla="*/ 690 w 1057"/>
                <a:gd name="T81" fmla="*/ 1 h 3"/>
                <a:gd name="T82" fmla="*/ 647 w 1057"/>
                <a:gd name="T83" fmla="*/ 3 h 3"/>
                <a:gd name="T84" fmla="*/ 673 w 1057"/>
                <a:gd name="T85" fmla="*/ 3 h 3"/>
                <a:gd name="T86" fmla="*/ 632 w 1057"/>
                <a:gd name="T87" fmla="*/ 3 h 3"/>
                <a:gd name="T88" fmla="*/ 590 w 1057"/>
                <a:gd name="T89" fmla="*/ 2 h 3"/>
                <a:gd name="T90" fmla="*/ 547 w 1057"/>
                <a:gd name="T91" fmla="*/ 0 h 3"/>
                <a:gd name="T92" fmla="*/ 478 w 1057"/>
                <a:gd name="T93" fmla="*/ 1 h 3"/>
                <a:gd name="T94" fmla="*/ 435 w 1057"/>
                <a:gd name="T95" fmla="*/ 3 h 3"/>
                <a:gd name="T96" fmla="*/ 461 w 1057"/>
                <a:gd name="T97" fmla="*/ 3 h 3"/>
                <a:gd name="T98" fmla="*/ 419 w 1057"/>
                <a:gd name="T99" fmla="*/ 3 h 3"/>
                <a:gd name="T100" fmla="*/ 378 w 1057"/>
                <a:gd name="T101" fmla="*/ 1 h 3"/>
                <a:gd name="T102" fmla="*/ 309 w 1057"/>
                <a:gd name="T103" fmla="*/ 0 h 3"/>
                <a:gd name="T104" fmla="*/ 265 w 1057"/>
                <a:gd name="T105" fmla="*/ 2 h 3"/>
                <a:gd name="T106" fmla="*/ 224 w 1057"/>
                <a:gd name="T107" fmla="*/ 3 h 3"/>
                <a:gd name="T108" fmla="*/ 250 w 1057"/>
                <a:gd name="T109" fmla="*/ 3 h 3"/>
                <a:gd name="T110" fmla="*/ 208 w 1057"/>
                <a:gd name="T111" fmla="*/ 1 h 3"/>
                <a:gd name="T112" fmla="*/ 165 w 1057"/>
                <a:gd name="T113" fmla="*/ 0 h 3"/>
                <a:gd name="T114" fmla="*/ 96 w 1057"/>
                <a:gd name="T115" fmla="*/ 1 h 3"/>
                <a:gd name="T116" fmla="*/ 53 w 1057"/>
                <a:gd name="T117" fmla="*/ 3 h 3"/>
                <a:gd name="T118" fmla="*/ 80 w 1057"/>
                <a:gd name="T119" fmla="*/ 3 h 3"/>
                <a:gd name="T120" fmla="*/ 39 w 1057"/>
                <a:gd name="T1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7" h="3">
                  <a:moveTo>
                    <a:pt x="2" y="0"/>
                  </a:moveTo>
                  <a:lnTo>
                    <a:pt x="26" y="0"/>
                  </a:lnTo>
                  <a:lnTo>
                    <a:pt x="27" y="0"/>
                  </a:lnTo>
                  <a:lnTo>
                    <a:pt x="27" y="1"/>
                  </a:lnTo>
                  <a:lnTo>
                    <a:pt x="28" y="1"/>
                  </a:lnTo>
                  <a:lnTo>
                    <a:pt x="28" y="2"/>
                  </a:lnTo>
                  <a:lnTo>
                    <a:pt x="28" y="2"/>
                  </a:lnTo>
                  <a:lnTo>
                    <a:pt x="27" y="3"/>
                  </a:lnTo>
                  <a:lnTo>
                    <a:pt x="27" y="3"/>
                  </a:lnTo>
                  <a:lnTo>
                    <a:pt x="26" y="3"/>
                  </a:lnTo>
                  <a:lnTo>
                    <a:pt x="2" y="3"/>
                  </a:lnTo>
                  <a:lnTo>
                    <a:pt x="2" y="3"/>
                  </a:lnTo>
                  <a:lnTo>
                    <a:pt x="0" y="3"/>
                  </a:lnTo>
                  <a:lnTo>
                    <a:pt x="0" y="2"/>
                  </a:lnTo>
                  <a:lnTo>
                    <a:pt x="0" y="2"/>
                  </a:lnTo>
                  <a:lnTo>
                    <a:pt x="0" y="1"/>
                  </a:lnTo>
                  <a:lnTo>
                    <a:pt x="0" y="1"/>
                  </a:lnTo>
                  <a:lnTo>
                    <a:pt x="2" y="0"/>
                  </a:lnTo>
                  <a:lnTo>
                    <a:pt x="2" y="0"/>
                  </a:lnTo>
                  <a:lnTo>
                    <a:pt x="2" y="0"/>
                  </a:lnTo>
                  <a:close/>
                  <a:moveTo>
                    <a:pt x="45" y="0"/>
                  </a:moveTo>
                  <a:lnTo>
                    <a:pt x="69" y="0"/>
                  </a:lnTo>
                  <a:lnTo>
                    <a:pt x="69" y="0"/>
                  </a:lnTo>
                  <a:lnTo>
                    <a:pt x="70" y="1"/>
                  </a:lnTo>
                  <a:lnTo>
                    <a:pt x="70" y="2"/>
                  </a:lnTo>
                  <a:lnTo>
                    <a:pt x="70" y="3"/>
                  </a:lnTo>
                  <a:lnTo>
                    <a:pt x="69" y="3"/>
                  </a:lnTo>
                  <a:lnTo>
                    <a:pt x="69" y="3"/>
                  </a:lnTo>
                  <a:lnTo>
                    <a:pt x="45" y="3"/>
                  </a:lnTo>
                  <a:lnTo>
                    <a:pt x="43" y="3"/>
                  </a:lnTo>
                  <a:lnTo>
                    <a:pt x="43" y="3"/>
                  </a:lnTo>
                  <a:lnTo>
                    <a:pt x="42" y="2"/>
                  </a:lnTo>
                  <a:lnTo>
                    <a:pt x="42" y="2"/>
                  </a:lnTo>
                  <a:lnTo>
                    <a:pt x="42" y="1"/>
                  </a:lnTo>
                  <a:lnTo>
                    <a:pt x="43" y="1"/>
                  </a:lnTo>
                  <a:lnTo>
                    <a:pt x="43" y="0"/>
                  </a:lnTo>
                  <a:lnTo>
                    <a:pt x="45" y="0"/>
                  </a:lnTo>
                  <a:lnTo>
                    <a:pt x="45" y="0"/>
                  </a:lnTo>
                  <a:close/>
                  <a:moveTo>
                    <a:pt x="87" y="0"/>
                  </a:moveTo>
                  <a:lnTo>
                    <a:pt x="111" y="0"/>
                  </a:lnTo>
                  <a:lnTo>
                    <a:pt x="112" y="0"/>
                  </a:lnTo>
                  <a:lnTo>
                    <a:pt x="112" y="1"/>
                  </a:lnTo>
                  <a:lnTo>
                    <a:pt x="113" y="1"/>
                  </a:lnTo>
                  <a:lnTo>
                    <a:pt x="113" y="2"/>
                  </a:lnTo>
                  <a:lnTo>
                    <a:pt x="113" y="2"/>
                  </a:lnTo>
                  <a:lnTo>
                    <a:pt x="112" y="3"/>
                  </a:lnTo>
                  <a:lnTo>
                    <a:pt x="112" y="3"/>
                  </a:lnTo>
                  <a:lnTo>
                    <a:pt x="111" y="3"/>
                  </a:lnTo>
                  <a:lnTo>
                    <a:pt x="87" y="3"/>
                  </a:lnTo>
                  <a:lnTo>
                    <a:pt x="85" y="3"/>
                  </a:lnTo>
                  <a:lnTo>
                    <a:pt x="85" y="3"/>
                  </a:lnTo>
                  <a:lnTo>
                    <a:pt x="85" y="2"/>
                  </a:lnTo>
                  <a:lnTo>
                    <a:pt x="85" y="1"/>
                  </a:lnTo>
                  <a:lnTo>
                    <a:pt x="85" y="0"/>
                  </a:lnTo>
                  <a:lnTo>
                    <a:pt x="87" y="0"/>
                  </a:lnTo>
                  <a:lnTo>
                    <a:pt x="87" y="0"/>
                  </a:lnTo>
                  <a:close/>
                  <a:moveTo>
                    <a:pt x="130" y="0"/>
                  </a:moveTo>
                  <a:lnTo>
                    <a:pt x="154" y="0"/>
                  </a:lnTo>
                  <a:lnTo>
                    <a:pt x="154" y="0"/>
                  </a:lnTo>
                  <a:lnTo>
                    <a:pt x="155" y="1"/>
                  </a:lnTo>
                  <a:lnTo>
                    <a:pt x="155" y="1"/>
                  </a:lnTo>
                  <a:lnTo>
                    <a:pt x="155" y="2"/>
                  </a:lnTo>
                  <a:lnTo>
                    <a:pt x="155" y="2"/>
                  </a:lnTo>
                  <a:lnTo>
                    <a:pt x="155" y="3"/>
                  </a:lnTo>
                  <a:lnTo>
                    <a:pt x="154" y="3"/>
                  </a:lnTo>
                  <a:lnTo>
                    <a:pt x="154" y="3"/>
                  </a:lnTo>
                  <a:lnTo>
                    <a:pt x="130" y="3"/>
                  </a:lnTo>
                  <a:lnTo>
                    <a:pt x="129" y="3"/>
                  </a:lnTo>
                  <a:lnTo>
                    <a:pt x="127" y="3"/>
                  </a:lnTo>
                  <a:lnTo>
                    <a:pt x="127" y="2"/>
                  </a:lnTo>
                  <a:lnTo>
                    <a:pt x="127" y="2"/>
                  </a:lnTo>
                  <a:lnTo>
                    <a:pt x="127" y="1"/>
                  </a:lnTo>
                  <a:lnTo>
                    <a:pt x="127" y="1"/>
                  </a:lnTo>
                  <a:lnTo>
                    <a:pt x="129" y="0"/>
                  </a:lnTo>
                  <a:lnTo>
                    <a:pt x="130" y="0"/>
                  </a:lnTo>
                  <a:lnTo>
                    <a:pt x="130" y="0"/>
                  </a:lnTo>
                  <a:close/>
                  <a:moveTo>
                    <a:pt x="172" y="0"/>
                  </a:moveTo>
                  <a:lnTo>
                    <a:pt x="196" y="0"/>
                  </a:lnTo>
                  <a:lnTo>
                    <a:pt x="197" y="0"/>
                  </a:lnTo>
                  <a:lnTo>
                    <a:pt x="197" y="1"/>
                  </a:lnTo>
                  <a:lnTo>
                    <a:pt x="197" y="1"/>
                  </a:lnTo>
                  <a:lnTo>
                    <a:pt x="198" y="2"/>
                  </a:lnTo>
                  <a:lnTo>
                    <a:pt x="197" y="2"/>
                  </a:lnTo>
                  <a:lnTo>
                    <a:pt x="197" y="3"/>
                  </a:lnTo>
                  <a:lnTo>
                    <a:pt x="197" y="3"/>
                  </a:lnTo>
                  <a:lnTo>
                    <a:pt x="196" y="3"/>
                  </a:lnTo>
                  <a:lnTo>
                    <a:pt x="172" y="3"/>
                  </a:lnTo>
                  <a:lnTo>
                    <a:pt x="170" y="3"/>
                  </a:lnTo>
                  <a:lnTo>
                    <a:pt x="170" y="3"/>
                  </a:lnTo>
                  <a:lnTo>
                    <a:pt x="169" y="2"/>
                  </a:lnTo>
                  <a:lnTo>
                    <a:pt x="169" y="2"/>
                  </a:lnTo>
                  <a:lnTo>
                    <a:pt x="169" y="1"/>
                  </a:lnTo>
                  <a:lnTo>
                    <a:pt x="170" y="1"/>
                  </a:lnTo>
                  <a:lnTo>
                    <a:pt x="170" y="0"/>
                  </a:lnTo>
                  <a:lnTo>
                    <a:pt x="172" y="0"/>
                  </a:lnTo>
                  <a:lnTo>
                    <a:pt x="172" y="0"/>
                  </a:lnTo>
                  <a:close/>
                  <a:moveTo>
                    <a:pt x="214" y="0"/>
                  </a:moveTo>
                  <a:lnTo>
                    <a:pt x="238" y="0"/>
                  </a:lnTo>
                  <a:lnTo>
                    <a:pt x="239" y="0"/>
                  </a:lnTo>
                  <a:lnTo>
                    <a:pt x="240" y="1"/>
                  </a:lnTo>
                  <a:lnTo>
                    <a:pt x="240" y="1"/>
                  </a:lnTo>
                  <a:lnTo>
                    <a:pt x="240" y="2"/>
                  </a:lnTo>
                  <a:lnTo>
                    <a:pt x="240" y="2"/>
                  </a:lnTo>
                  <a:lnTo>
                    <a:pt x="240" y="3"/>
                  </a:lnTo>
                  <a:lnTo>
                    <a:pt x="239" y="3"/>
                  </a:lnTo>
                  <a:lnTo>
                    <a:pt x="238" y="3"/>
                  </a:lnTo>
                  <a:lnTo>
                    <a:pt x="214" y="3"/>
                  </a:lnTo>
                  <a:lnTo>
                    <a:pt x="214" y="3"/>
                  </a:lnTo>
                  <a:lnTo>
                    <a:pt x="212" y="3"/>
                  </a:lnTo>
                  <a:lnTo>
                    <a:pt x="212" y="2"/>
                  </a:lnTo>
                  <a:lnTo>
                    <a:pt x="212" y="2"/>
                  </a:lnTo>
                  <a:lnTo>
                    <a:pt x="212" y="1"/>
                  </a:lnTo>
                  <a:lnTo>
                    <a:pt x="212" y="1"/>
                  </a:lnTo>
                  <a:lnTo>
                    <a:pt x="214" y="0"/>
                  </a:lnTo>
                  <a:lnTo>
                    <a:pt x="214" y="0"/>
                  </a:lnTo>
                  <a:lnTo>
                    <a:pt x="214" y="0"/>
                  </a:lnTo>
                  <a:close/>
                  <a:moveTo>
                    <a:pt x="257" y="0"/>
                  </a:moveTo>
                  <a:lnTo>
                    <a:pt x="281" y="0"/>
                  </a:lnTo>
                  <a:lnTo>
                    <a:pt x="281" y="0"/>
                  </a:lnTo>
                  <a:lnTo>
                    <a:pt x="282" y="1"/>
                  </a:lnTo>
                  <a:lnTo>
                    <a:pt x="282" y="1"/>
                  </a:lnTo>
                  <a:lnTo>
                    <a:pt x="282" y="2"/>
                  </a:lnTo>
                  <a:lnTo>
                    <a:pt x="282" y="2"/>
                  </a:lnTo>
                  <a:lnTo>
                    <a:pt x="282" y="3"/>
                  </a:lnTo>
                  <a:lnTo>
                    <a:pt x="281" y="3"/>
                  </a:lnTo>
                  <a:lnTo>
                    <a:pt x="281" y="3"/>
                  </a:lnTo>
                  <a:lnTo>
                    <a:pt x="257" y="3"/>
                  </a:lnTo>
                  <a:lnTo>
                    <a:pt x="255" y="3"/>
                  </a:lnTo>
                  <a:lnTo>
                    <a:pt x="255" y="3"/>
                  </a:lnTo>
                  <a:lnTo>
                    <a:pt x="254" y="2"/>
                  </a:lnTo>
                  <a:lnTo>
                    <a:pt x="254" y="2"/>
                  </a:lnTo>
                  <a:lnTo>
                    <a:pt x="254" y="1"/>
                  </a:lnTo>
                  <a:lnTo>
                    <a:pt x="255" y="1"/>
                  </a:lnTo>
                  <a:lnTo>
                    <a:pt x="255" y="0"/>
                  </a:lnTo>
                  <a:lnTo>
                    <a:pt x="257" y="0"/>
                  </a:lnTo>
                  <a:lnTo>
                    <a:pt x="257" y="0"/>
                  </a:lnTo>
                  <a:close/>
                  <a:moveTo>
                    <a:pt x="299" y="0"/>
                  </a:moveTo>
                  <a:lnTo>
                    <a:pt x="323" y="0"/>
                  </a:lnTo>
                  <a:lnTo>
                    <a:pt x="324" y="0"/>
                  </a:lnTo>
                  <a:lnTo>
                    <a:pt x="324" y="1"/>
                  </a:lnTo>
                  <a:lnTo>
                    <a:pt x="325" y="1"/>
                  </a:lnTo>
                  <a:lnTo>
                    <a:pt x="325" y="2"/>
                  </a:lnTo>
                  <a:lnTo>
                    <a:pt x="325" y="2"/>
                  </a:lnTo>
                  <a:lnTo>
                    <a:pt x="324" y="3"/>
                  </a:lnTo>
                  <a:lnTo>
                    <a:pt x="324" y="3"/>
                  </a:lnTo>
                  <a:lnTo>
                    <a:pt x="323" y="3"/>
                  </a:lnTo>
                  <a:lnTo>
                    <a:pt x="299" y="3"/>
                  </a:lnTo>
                  <a:lnTo>
                    <a:pt x="299" y="3"/>
                  </a:lnTo>
                  <a:lnTo>
                    <a:pt x="297" y="3"/>
                  </a:lnTo>
                  <a:lnTo>
                    <a:pt x="297" y="2"/>
                  </a:lnTo>
                  <a:lnTo>
                    <a:pt x="297" y="2"/>
                  </a:lnTo>
                  <a:lnTo>
                    <a:pt x="297" y="1"/>
                  </a:lnTo>
                  <a:lnTo>
                    <a:pt x="297" y="1"/>
                  </a:lnTo>
                  <a:lnTo>
                    <a:pt x="299" y="0"/>
                  </a:lnTo>
                  <a:lnTo>
                    <a:pt x="299" y="0"/>
                  </a:lnTo>
                  <a:lnTo>
                    <a:pt x="299" y="0"/>
                  </a:lnTo>
                  <a:close/>
                  <a:moveTo>
                    <a:pt x="342" y="0"/>
                  </a:moveTo>
                  <a:lnTo>
                    <a:pt x="366" y="0"/>
                  </a:lnTo>
                  <a:lnTo>
                    <a:pt x="366" y="0"/>
                  </a:lnTo>
                  <a:lnTo>
                    <a:pt x="367" y="1"/>
                  </a:lnTo>
                  <a:lnTo>
                    <a:pt x="367" y="1"/>
                  </a:lnTo>
                  <a:lnTo>
                    <a:pt x="367" y="2"/>
                  </a:lnTo>
                  <a:lnTo>
                    <a:pt x="367" y="2"/>
                  </a:lnTo>
                  <a:lnTo>
                    <a:pt x="367" y="3"/>
                  </a:lnTo>
                  <a:lnTo>
                    <a:pt x="366" y="3"/>
                  </a:lnTo>
                  <a:lnTo>
                    <a:pt x="366" y="3"/>
                  </a:lnTo>
                  <a:lnTo>
                    <a:pt x="342" y="3"/>
                  </a:lnTo>
                  <a:lnTo>
                    <a:pt x="340" y="3"/>
                  </a:lnTo>
                  <a:lnTo>
                    <a:pt x="339" y="3"/>
                  </a:lnTo>
                  <a:lnTo>
                    <a:pt x="339" y="2"/>
                  </a:lnTo>
                  <a:lnTo>
                    <a:pt x="339" y="2"/>
                  </a:lnTo>
                  <a:lnTo>
                    <a:pt x="339" y="1"/>
                  </a:lnTo>
                  <a:lnTo>
                    <a:pt x="339" y="1"/>
                  </a:lnTo>
                  <a:lnTo>
                    <a:pt x="340" y="0"/>
                  </a:lnTo>
                  <a:lnTo>
                    <a:pt x="342" y="0"/>
                  </a:lnTo>
                  <a:lnTo>
                    <a:pt x="342" y="0"/>
                  </a:lnTo>
                  <a:close/>
                  <a:moveTo>
                    <a:pt x="384" y="0"/>
                  </a:moveTo>
                  <a:lnTo>
                    <a:pt x="408" y="0"/>
                  </a:lnTo>
                  <a:lnTo>
                    <a:pt x="409" y="0"/>
                  </a:lnTo>
                  <a:lnTo>
                    <a:pt x="409" y="1"/>
                  </a:lnTo>
                  <a:lnTo>
                    <a:pt x="410" y="1"/>
                  </a:lnTo>
                  <a:lnTo>
                    <a:pt x="410" y="2"/>
                  </a:lnTo>
                  <a:lnTo>
                    <a:pt x="410" y="2"/>
                  </a:lnTo>
                  <a:lnTo>
                    <a:pt x="409" y="3"/>
                  </a:lnTo>
                  <a:lnTo>
                    <a:pt x="409" y="3"/>
                  </a:lnTo>
                  <a:lnTo>
                    <a:pt x="408" y="3"/>
                  </a:lnTo>
                  <a:lnTo>
                    <a:pt x="384" y="3"/>
                  </a:lnTo>
                  <a:lnTo>
                    <a:pt x="382" y="3"/>
                  </a:lnTo>
                  <a:lnTo>
                    <a:pt x="382" y="3"/>
                  </a:lnTo>
                  <a:lnTo>
                    <a:pt x="381" y="2"/>
                  </a:lnTo>
                  <a:lnTo>
                    <a:pt x="381" y="2"/>
                  </a:lnTo>
                  <a:lnTo>
                    <a:pt x="381" y="1"/>
                  </a:lnTo>
                  <a:lnTo>
                    <a:pt x="382" y="1"/>
                  </a:lnTo>
                  <a:lnTo>
                    <a:pt x="382" y="0"/>
                  </a:lnTo>
                  <a:lnTo>
                    <a:pt x="384" y="0"/>
                  </a:lnTo>
                  <a:lnTo>
                    <a:pt x="384" y="0"/>
                  </a:lnTo>
                  <a:close/>
                  <a:moveTo>
                    <a:pt x="426" y="0"/>
                  </a:moveTo>
                  <a:lnTo>
                    <a:pt x="450" y="0"/>
                  </a:lnTo>
                  <a:lnTo>
                    <a:pt x="451" y="0"/>
                  </a:lnTo>
                  <a:lnTo>
                    <a:pt x="452" y="1"/>
                  </a:lnTo>
                  <a:lnTo>
                    <a:pt x="452" y="1"/>
                  </a:lnTo>
                  <a:lnTo>
                    <a:pt x="452" y="2"/>
                  </a:lnTo>
                  <a:lnTo>
                    <a:pt x="452" y="2"/>
                  </a:lnTo>
                  <a:lnTo>
                    <a:pt x="452" y="3"/>
                  </a:lnTo>
                  <a:lnTo>
                    <a:pt x="451" y="3"/>
                  </a:lnTo>
                  <a:lnTo>
                    <a:pt x="450" y="3"/>
                  </a:lnTo>
                  <a:lnTo>
                    <a:pt x="426" y="3"/>
                  </a:lnTo>
                  <a:lnTo>
                    <a:pt x="426" y="3"/>
                  </a:lnTo>
                  <a:lnTo>
                    <a:pt x="424" y="3"/>
                  </a:lnTo>
                  <a:lnTo>
                    <a:pt x="424" y="2"/>
                  </a:lnTo>
                  <a:lnTo>
                    <a:pt x="424" y="2"/>
                  </a:lnTo>
                  <a:lnTo>
                    <a:pt x="424" y="1"/>
                  </a:lnTo>
                  <a:lnTo>
                    <a:pt x="424" y="1"/>
                  </a:lnTo>
                  <a:lnTo>
                    <a:pt x="426" y="0"/>
                  </a:lnTo>
                  <a:lnTo>
                    <a:pt x="426" y="0"/>
                  </a:lnTo>
                  <a:lnTo>
                    <a:pt x="426" y="0"/>
                  </a:lnTo>
                  <a:close/>
                  <a:moveTo>
                    <a:pt x="469" y="0"/>
                  </a:moveTo>
                  <a:lnTo>
                    <a:pt x="493" y="0"/>
                  </a:lnTo>
                  <a:lnTo>
                    <a:pt x="493" y="0"/>
                  </a:lnTo>
                  <a:lnTo>
                    <a:pt x="494" y="1"/>
                  </a:lnTo>
                  <a:lnTo>
                    <a:pt x="494" y="1"/>
                  </a:lnTo>
                  <a:lnTo>
                    <a:pt x="494" y="2"/>
                  </a:lnTo>
                  <a:lnTo>
                    <a:pt x="494" y="2"/>
                  </a:lnTo>
                  <a:lnTo>
                    <a:pt x="494" y="3"/>
                  </a:lnTo>
                  <a:lnTo>
                    <a:pt x="493" y="3"/>
                  </a:lnTo>
                  <a:lnTo>
                    <a:pt x="493" y="3"/>
                  </a:lnTo>
                  <a:lnTo>
                    <a:pt x="469" y="3"/>
                  </a:lnTo>
                  <a:lnTo>
                    <a:pt x="467" y="3"/>
                  </a:lnTo>
                  <a:lnTo>
                    <a:pt x="467" y="3"/>
                  </a:lnTo>
                  <a:lnTo>
                    <a:pt x="466" y="2"/>
                  </a:lnTo>
                  <a:lnTo>
                    <a:pt x="466" y="2"/>
                  </a:lnTo>
                  <a:lnTo>
                    <a:pt x="466" y="1"/>
                  </a:lnTo>
                  <a:lnTo>
                    <a:pt x="467" y="1"/>
                  </a:lnTo>
                  <a:lnTo>
                    <a:pt x="467" y="0"/>
                  </a:lnTo>
                  <a:lnTo>
                    <a:pt x="469" y="0"/>
                  </a:lnTo>
                  <a:lnTo>
                    <a:pt x="469" y="0"/>
                  </a:lnTo>
                  <a:close/>
                  <a:moveTo>
                    <a:pt x="511" y="0"/>
                  </a:moveTo>
                  <a:lnTo>
                    <a:pt x="535" y="0"/>
                  </a:lnTo>
                  <a:lnTo>
                    <a:pt x="536" y="0"/>
                  </a:lnTo>
                  <a:lnTo>
                    <a:pt x="536" y="1"/>
                  </a:lnTo>
                  <a:lnTo>
                    <a:pt x="537" y="2"/>
                  </a:lnTo>
                  <a:lnTo>
                    <a:pt x="536" y="3"/>
                  </a:lnTo>
                  <a:lnTo>
                    <a:pt x="536" y="3"/>
                  </a:lnTo>
                  <a:lnTo>
                    <a:pt x="535" y="3"/>
                  </a:lnTo>
                  <a:lnTo>
                    <a:pt x="511" y="3"/>
                  </a:lnTo>
                  <a:lnTo>
                    <a:pt x="511" y="3"/>
                  </a:lnTo>
                  <a:lnTo>
                    <a:pt x="509" y="3"/>
                  </a:lnTo>
                  <a:lnTo>
                    <a:pt x="509" y="2"/>
                  </a:lnTo>
                  <a:lnTo>
                    <a:pt x="509" y="2"/>
                  </a:lnTo>
                  <a:lnTo>
                    <a:pt x="509" y="1"/>
                  </a:lnTo>
                  <a:lnTo>
                    <a:pt x="509" y="1"/>
                  </a:lnTo>
                  <a:lnTo>
                    <a:pt x="511" y="0"/>
                  </a:lnTo>
                  <a:lnTo>
                    <a:pt x="511" y="0"/>
                  </a:lnTo>
                  <a:lnTo>
                    <a:pt x="511" y="0"/>
                  </a:lnTo>
                  <a:close/>
                  <a:moveTo>
                    <a:pt x="554" y="0"/>
                  </a:moveTo>
                  <a:lnTo>
                    <a:pt x="578" y="0"/>
                  </a:lnTo>
                  <a:lnTo>
                    <a:pt x="578" y="0"/>
                  </a:lnTo>
                  <a:lnTo>
                    <a:pt x="579" y="1"/>
                  </a:lnTo>
                  <a:lnTo>
                    <a:pt x="579" y="1"/>
                  </a:lnTo>
                  <a:lnTo>
                    <a:pt x="579" y="2"/>
                  </a:lnTo>
                  <a:lnTo>
                    <a:pt x="579" y="2"/>
                  </a:lnTo>
                  <a:lnTo>
                    <a:pt x="579" y="3"/>
                  </a:lnTo>
                  <a:lnTo>
                    <a:pt x="578" y="3"/>
                  </a:lnTo>
                  <a:lnTo>
                    <a:pt x="578" y="3"/>
                  </a:lnTo>
                  <a:lnTo>
                    <a:pt x="554" y="3"/>
                  </a:lnTo>
                  <a:lnTo>
                    <a:pt x="552" y="3"/>
                  </a:lnTo>
                  <a:lnTo>
                    <a:pt x="551" y="3"/>
                  </a:lnTo>
                  <a:lnTo>
                    <a:pt x="551" y="2"/>
                  </a:lnTo>
                  <a:lnTo>
                    <a:pt x="551" y="2"/>
                  </a:lnTo>
                  <a:lnTo>
                    <a:pt x="551" y="1"/>
                  </a:lnTo>
                  <a:lnTo>
                    <a:pt x="551" y="1"/>
                  </a:lnTo>
                  <a:lnTo>
                    <a:pt x="552" y="0"/>
                  </a:lnTo>
                  <a:lnTo>
                    <a:pt x="554" y="0"/>
                  </a:lnTo>
                  <a:lnTo>
                    <a:pt x="554" y="0"/>
                  </a:lnTo>
                  <a:close/>
                  <a:moveTo>
                    <a:pt x="596" y="0"/>
                  </a:moveTo>
                  <a:lnTo>
                    <a:pt x="620" y="0"/>
                  </a:lnTo>
                  <a:lnTo>
                    <a:pt x="621" y="0"/>
                  </a:lnTo>
                  <a:lnTo>
                    <a:pt x="621" y="1"/>
                  </a:lnTo>
                  <a:lnTo>
                    <a:pt x="622" y="1"/>
                  </a:lnTo>
                  <a:lnTo>
                    <a:pt x="622" y="2"/>
                  </a:lnTo>
                  <a:lnTo>
                    <a:pt x="622" y="2"/>
                  </a:lnTo>
                  <a:lnTo>
                    <a:pt x="621" y="3"/>
                  </a:lnTo>
                  <a:lnTo>
                    <a:pt x="621" y="3"/>
                  </a:lnTo>
                  <a:lnTo>
                    <a:pt x="620" y="3"/>
                  </a:lnTo>
                  <a:lnTo>
                    <a:pt x="596" y="3"/>
                  </a:lnTo>
                  <a:lnTo>
                    <a:pt x="594" y="3"/>
                  </a:lnTo>
                  <a:lnTo>
                    <a:pt x="594" y="3"/>
                  </a:lnTo>
                  <a:lnTo>
                    <a:pt x="594" y="2"/>
                  </a:lnTo>
                  <a:lnTo>
                    <a:pt x="593" y="2"/>
                  </a:lnTo>
                  <a:lnTo>
                    <a:pt x="594" y="1"/>
                  </a:lnTo>
                  <a:lnTo>
                    <a:pt x="594" y="1"/>
                  </a:lnTo>
                  <a:lnTo>
                    <a:pt x="594" y="0"/>
                  </a:lnTo>
                  <a:lnTo>
                    <a:pt x="596" y="0"/>
                  </a:lnTo>
                  <a:lnTo>
                    <a:pt x="596" y="0"/>
                  </a:lnTo>
                  <a:close/>
                  <a:moveTo>
                    <a:pt x="637" y="0"/>
                  </a:moveTo>
                  <a:lnTo>
                    <a:pt x="662" y="0"/>
                  </a:lnTo>
                  <a:lnTo>
                    <a:pt x="663" y="0"/>
                  </a:lnTo>
                  <a:lnTo>
                    <a:pt x="664" y="1"/>
                  </a:lnTo>
                  <a:lnTo>
                    <a:pt x="664" y="1"/>
                  </a:lnTo>
                  <a:lnTo>
                    <a:pt x="664" y="2"/>
                  </a:lnTo>
                  <a:lnTo>
                    <a:pt x="664" y="2"/>
                  </a:lnTo>
                  <a:lnTo>
                    <a:pt x="664" y="3"/>
                  </a:lnTo>
                  <a:lnTo>
                    <a:pt x="663" y="3"/>
                  </a:lnTo>
                  <a:lnTo>
                    <a:pt x="662" y="3"/>
                  </a:lnTo>
                  <a:lnTo>
                    <a:pt x="637" y="3"/>
                  </a:lnTo>
                  <a:lnTo>
                    <a:pt x="637" y="3"/>
                  </a:lnTo>
                  <a:lnTo>
                    <a:pt x="636" y="3"/>
                  </a:lnTo>
                  <a:lnTo>
                    <a:pt x="636" y="2"/>
                  </a:lnTo>
                  <a:lnTo>
                    <a:pt x="636" y="2"/>
                  </a:lnTo>
                  <a:lnTo>
                    <a:pt x="636" y="1"/>
                  </a:lnTo>
                  <a:lnTo>
                    <a:pt x="636" y="1"/>
                  </a:lnTo>
                  <a:lnTo>
                    <a:pt x="637" y="0"/>
                  </a:lnTo>
                  <a:lnTo>
                    <a:pt x="637" y="0"/>
                  </a:lnTo>
                  <a:lnTo>
                    <a:pt x="637" y="0"/>
                  </a:lnTo>
                  <a:close/>
                  <a:moveTo>
                    <a:pt x="681" y="0"/>
                  </a:moveTo>
                  <a:lnTo>
                    <a:pt x="705" y="0"/>
                  </a:lnTo>
                  <a:lnTo>
                    <a:pt x="705" y="0"/>
                  </a:lnTo>
                  <a:lnTo>
                    <a:pt x="706" y="1"/>
                  </a:lnTo>
                  <a:lnTo>
                    <a:pt x="706" y="2"/>
                  </a:lnTo>
                  <a:lnTo>
                    <a:pt x="706" y="3"/>
                  </a:lnTo>
                  <a:lnTo>
                    <a:pt x="705" y="3"/>
                  </a:lnTo>
                  <a:lnTo>
                    <a:pt x="705" y="3"/>
                  </a:lnTo>
                  <a:lnTo>
                    <a:pt x="681" y="3"/>
                  </a:lnTo>
                  <a:lnTo>
                    <a:pt x="679" y="3"/>
                  </a:lnTo>
                  <a:lnTo>
                    <a:pt x="679" y="3"/>
                  </a:lnTo>
                  <a:lnTo>
                    <a:pt x="678" y="2"/>
                  </a:lnTo>
                  <a:lnTo>
                    <a:pt x="678" y="2"/>
                  </a:lnTo>
                  <a:lnTo>
                    <a:pt x="678" y="1"/>
                  </a:lnTo>
                  <a:lnTo>
                    <a:pt x="679" y="1"/>
                  </a:lnTo>
                  <a:lnTo>
                    <a:pt x="679" y="0"/>
                  </a:lnTo>
                  <a:lnTo>
                    <a:pt x="681" y="0"/>
                  </a:lnTo>
                  <a:lnTo>
                    <a:pt x="681" y="0"/>
                  </a:lnTo>
                  <a:close/>
                  <a:moveTo>
                    <a:pt x="723" y="0"/>
                  </a:moveTo>
                  <a:lnTo>
                    <a:pt x="747" y="0"/>
                  </a:lnTo>
                  <a:lnTo>
                    <a:pt x="748" y="0"/>
                  </a:lnTo>
                  <a:lnTo>
                    <a:pt x="748" y="1"/>
                  </a:lnTo>
                  <a:lnTo>
                    <a:pt x="749" y="1"/>
                  </a:lnTo>
                  <a:lnTo>
                    <a:pt x="749" y="2"/>
                  </a:lnTo>
                  <a:lnTo>
                    <a:pt x="749" y="2"/>
                  </a:lnTo>
                  <a:lnTo>
                    <a:pt x="748" y="3"/>
                  </a:lnTo>
                  <a:lnTo>
                    <a:pt x="748" y="3"/>
                  </a:lnTo>
                  <a:lnTo>
                    <a:pt x="747" y="3"/>
                  </a:lnTo>
                  <a:lnTo>
                    <a:pt x="723" y="3"/>
                  </a:lnTo>
                  <a:lnTo>
                    <a:pt x="723" y="3"/>
                  </a:lnTo>
                  <a:lnTo>
                    <a:pt x="721" y="3"/>
                  </a:lnTo>
                  <a:lnTo>
                    <a:pt x="721" y="2"/>
                  </a:lnTo>
                  <a:lnTo>
                    <a:pt x="721" y="1"/>
                  </a:lnTo>
                  <a:lnTo>
                    <a:pt x="723" y="0"/>
                  </a:lnTo>
                  <a:lnTo>
                    <a:pt x="723" y="0"/>
                  </a:lnTo>
                  <a:lnTo>
                    <a:pt x="723" y="0"/>
                  </a:lnTo>
                  <a:close/>
                  <a:moveTo>
                    <a:pt x="766" y="0"/>
                  </a:moveTo>
                  <a:lnTo>
                    <a:pt x="790" y="0"/>
                  </a:lnTo>
                  <a:lnTo>
                    <a:pt x="790" y="0"/>
                  </a:lnTo>
                  <a:lnTo>
                    <a:pt x="791" y="1"/>
                  </a:lnTo>
                  <a:lnTo>
                    <a:pt x="791" y="1"/>
                  </a:lnTo>
                  <a:lnTo>
                    <a:pt x="791" y="2"/>
                  </a:lnTo>
                  <a:lnTo>
                    <a:pt x="791" y="2"/>
                  </a:lnTo>
                  <a:lnTo>
                    <a:pt x="791" y="3"/>
                  </a:lnTo>
                  <a:lnTo>
                    <a:pt x="790" y="3"/>
                  </a:lnTo>
                  <a:lnTo>
                    <a:pt x="790" y="3"/>
                  </a:lnTo>
                  <a:lnTo>
                    <a:pt x="766" y="3"/>
                  </a:lnTo>
                  <a:lnTo>
                    <a:pt x="764" y="3"/>
                  </a:lnTo>
                  <a:lnTo>
                    <a:pt x="764" y="3"/>
                  </a:lnTo>
                  <a:lnTo>
                    <a:pt x="763" y="2"/>
                  </a:lnTo>
                  <a:lnTo>
                    <a:pt x="763" y="2"/>
                  </a:lnTo>
                  <a:lnTo>
                    <a:pt x="763" y="1"/>
                  </a:lnTo>
                  <a:lnTo>
                    <a:pt x="764" y="1"/>
                  </a:lnTo>
                  <a:lnTo>
                    <a:pt x="764" y="0"/>
                  </a:lnTo>
                  <a:lnTo>
                    <a:pt x="766" y="0"/>
                  </a:lnTo>
                  <a:lnTo>
                    <a:pt x="766" y="0"/>
                  </a:lnTo>
                  <a:close/>
                  <a:moveTo>
                    <a:pt x="808" y="0"/>
                  </a:moveTo>
                  <a:lnTo>
                    <a:pt x="832" y="0"/>
                  </a:lnTo>
                  <a:lnTo>
                    <a:pt x="833" y="0"/>
                  </a:lnTo>
                  <a:lnTo>
                    <a:pt x="833" y="1"/>
                  </a:lnTo>
                  <a:lnTo>
                    <a:pt x="834" y="1"/>
                  </a:lnTo>
                  <a:lnTo>
                    <a:pt x="834" y="2"/>
                  </a:lnTo>
                  <a:lnTo>
                    <a:pt x="834" y="2"/>
                  </a:lnTo>
                  <a:lnTo>
                    <a:pt x="833" y="3"/>
                  </a:lnTo>
                  <a:lnTo>
                    <a:pt x="833" y="3"/>
                  </a:lnTo>
                  <a:lnTo>
                    <a:pt x="832" y="3"/>
                  </a:lnTo>
                  <a:lnTo>
                    <a:pt x="808" y="3"/>
                  </a:lnTo>
                  <a:lnTo>
                    <a:pt x="806" y="3"/>
                  </a:lnTo>
                  <a:lnTo>
                    <a:pt x="806" y="3"/>
                  </a:lnTo>
                  <a:lnTo>
                    <a:pt x="806" y="2"/>
                  </a:lnTo>
                  <a:lnTo>
                    <a:pt x="805" y="2"/>
                  </a:lnTo>
                  <a:lnTo>
                    <a:pt x="806" y="1"/>
                  </a:lnTo>
                  <a:lnTo>
                    <a:pt x="806" y="1"/>
                  </a:lnTo>
                  <a:lnTo>
                    <a:pt x="806" y="0"/>
                  </a:lnTo>
                  <a:lnTo>
                    <a:pt x="808" y="0"/>
                  </a:lnTo>
                  <a:lnTo>
                    <a:pt x="808" y="0"/>
                  </a:lnTo>
                  <a:close/>
                  <a:moveTo>
                    <a:pt x="851" y="0"/>
                  </a:moveTo>
                  <a:lnTo>
                    <a:pt x="874" y="0"/>
                  </a:lnTo>
                  <a:lnTo>
                    <a:pt x="875" y="0"/>
                  </a:lnTo>
                  <a:lnTo>
                    <a:pt x="876" y="1"/>
                  </a:lnTo>
                  <a:lnTo>
                    <a:pt x="876" y="1"/>
                  </a:lnTo>
                  <a:lnTo>
                    <a:pt x="876" y="2"/>
                  </a:lnTo>
                  <a:lnTo>
                    <a:pt x="876" y="2"/>
                  </a:lnTo>
                  <a:lnTo>
                    <a:pt x="876" y="3"/>
                  </a:lnTo>
                  <a:lnTo>
                    <a:pt x="875" y="3"/>
                  </a:lnTo>
                  <a:lnTo>
                    <a:pt x="874" y="3"/>
                  </a:lnTo>
                  <a:lnTo>
                    <a:pt x="851" y="3"/>
                  </a:lnTo>
                  <a:lnTo>
                    <a:pt x="849" y="3"/>
                  </a:lnTo>
                  <a:lnTo>
                    <a:pt x="848" y="3"/>
                  </a:lnTo>
                  <a:lnTo>
                    <a:pt x="848" y="2"/>
                  </a:lnTo>
                  <a:lnTo>
                    <a:pt x="848" y="2"/>
                  </a:lnTo>
                  <a:lnTo>
                    <a:pt x="848" y="1"/>
                  </a:lnTo>
                  <a:lnTo>
                    <a:pt x="848" y="1"/>
                  </a:lnTo>
                  <a:lnTo>
                    <a:pt x="849" y="0"/>
                  </a:lnTo>
                  <a:lnTo>
                    <a:pt x="851" y="0"/>
                  </a:lnTo>
                  <a:lnTo>
                    <a:pt x="851" y="0"/>
                  </a:lnTo>
                  <a:close/>
                  <a:moveTo>
                    <a:pt x="893" y="0"/>
                  </a:moveTo>
                  <a:lnTo>
                    <a:pt x="917" y="0"/>
                  </a:lnTo>
                  <a:lnTo>
                    <a:pt x="918" y="0"/>
                  </a:lnTo>
                  <a:lnTo>
                    <a:pt x="918" y="1"/>
                  </a:lnTo>
                  <a:lnTo>
                    <a:pt x="918" y="1"/>
                  </a:lnTo>
                  <a:lnTo>
                    <a:pt x="919" y="2"/>
                  </a:lnTo>
                  <a:lnTo>
                    <a:pt x="918" y="2"/>
                  </a:lnTo>
                  <a:lnTo>
                    <a:pt x="918" y="3"/>
                  </a:lnTo>
                  <a:lnTo>
                    <a:pt x="918" y="3"/>
                  </a:lnTo>
                  <a:lnTo>
                    <a:pt x="917" y="3"/>
                  </a:lnTo>
                  <a:lnTo>
                    <a:pt x="893" y="3"/>
                  </a:lnTo>
                  <a:lnTo>
                    <a:pt x="891" y="3"/>
                  </a:lnTo>
                  <a:lnTo>
                    <a:pt x="891" y="3"/>
                  </a:lnTo>
                  <a:lnTo>
                    <a:pt x="890" y="2"/>
                  </a:lnTo>
                  <a:lnTo>
                    <a:pt x="890" y="2"/>
                  </a:lnTo>
                  <a:lnTo>
                    <a:pt x="890" y="1"/>
                  </a:lnTo>
                  <a:lnTo>
                    <a:pt x="891" y="1"/>
                  </a:lnTo>
                  <a:lnTo>
                    <a:pt x="891" y="0"/>
                  </a:lnTo>
                  <a:lnTo>
                    <a:pt x="893" y="0"/>
                  </a:lnTo>
                  <a:lnTo>
                    <a:pt x="893" y="0"/>
                  </a:lnTo>
                  <a:close/>
                  <a:moveTo>
                    <a:pt x="934" y="0"/>
                  </a:moveTo>
                  <a:lnTo>
                    <a:pt x="959" y="0"/>
                  </a:lnTo>
                  <a:lnTo>
                    <a:pt x="960" y="0"/>
                  </a:lnTo>
                  <a:lnTo>
                    <a:pt x="960" y="1"/>
                  </a:lnTo>
                  <a:lnTo>
                    <a:pt x="961" y="1"/>
                  </a:lnTo>
                  <a:lnTo>
                    <a:pt x="961" y="2"/>
                  </a:lnTo>
                  <a:lnTo>
                    <a:pt x="961" y="2"/>
                  </a:lnTo>
                  <a:lnTo>
                    <a:pt x="960" y="3"/>
                  </a:lnTo>
                  <a:lnTo>
                    <a:pt x="960" y="3"/>
                  </a:lnTo>
                  <a:lnTo>
                    <a:pt x="959" y="3"/>
                  </a:lnTo>
                  <a:lnTo>
                    <a:pt x="934" y="3"/>
                  </a:lnTo>
                  <a:lnTo>
                    <a:pt x="934" y="3"/>
                  </a:lnTo>
                  <a:lnTo>
                    <a:pt x="933" y="3"/>
                  </a:lnTo>
                  <a:lnTo>
                    <a:pt x="933" y="2"/>
                  </a:lnTo>
                  <a:lnTo>
                    <a:pt x="933" y="2"/>
                  </a:lnTo>
                  <a:lnTo>
                    <a:pt x="933" y="1"/>
                  </a:lnTo>
                  <a:lnTo>
                    <a:pt x="933" y="1"/>
                  </a:lnTo>
                  <a:lnTo>
                    <a:pt x="934" y="0"/>
                  </a:lnTo>
                  <a:lnTo>
                    <a:pt x="934" y="0"/>
                  </a:lnTo>
                  <a:lnTo>
                    <a:pt x="934" y="0"/>
                  </a:lnTo>
                  <a:close/>
                  <a:moveTo>
                    <a:pt x="978" y="0"/>
                  </a:moveTo>
                  <a:lnTo>
                    <a:pt x="1002" y="0"/>
                  </a:lnTo>
                  <a:lnTo>
                    <a:pt x="1002" y="0"/>
                  </a:lnTo>
                  <a:lnTo>
                    <a:pt x="1003" y="1"/>
                  </a:lnTo>
                  <a:lnTo>
                    <a:pt x="1003" y="1"/>
                  </a:lnTo>
                  <a:lnTo>
                    <a:pt x="1003" y="2"/>
                  </a:lnTo>
                  <a:lnTo>
                    <a:pt x="1003" y="2"/>
                  </a:lnTo>
                  <a:lnTo>
                    <a:pt x="1003" y="3"/>
                  </a:lnTo>
                  <a:lnTo>
                    <a:pt x="1002" y="3"/>
                  </a:lnTo>
                  <a:lnTo>
                    <a:pt x="1002" y="3"/>
                  </a:lnTo>
                  <a:lnTo>
                    <a:pt x="978" y="3"/>
                  </a:lnTo>
                  <a:lnTo>
                    <a:pt x="976" y="3"/>
                  </a:lnTo>
                  <a:lnTo>
                    <a:pt x="976" y="3"/>
                  </a:lnTo>
                  <a:lnTo>
                    <a:pt x="975" y="2"/>
                  </a:lnTo>
                  <a:lnTo>
                    <a:pt x="975" y="2"/>
                  </a:lnTo>
                  <a:lnTo>
                    <a:pt x="975" y="1"/>
                  </a:lnTo>
                  <a:lnTo>
                    <a:pt x="976" y="1"/>
                  </a:lnTo>
                  <a:lnTo>
                    <a:pt x="976" y="0"/>
                  </a:lnTo>
                  <a:lnTo>
                    <a:pt x="978" y="0"/>
                  </a:lnTo>
                  <a:lnTo>
                    <a:pt x="978" y="0"/>
                  </a:lnTo>
                  <a:close/>
                  <a:moveTo>
                    <a:pt x="1020" y="0"/>
                  </a:moveTo>
                  <a:lnTo>
                    <a:pt x="1044" y="0"/>
                  </a:lnTo>
                  <a:lnTo>
                    <a:pt x="1045" y="0"/>
                  </a:lnTo>
                  <a:lnTo>
                    <a:pt x="1045" y="1"/>
                  </a:lnTo>
                  <a:lnTo>
                    <a:pt x="1046" y="1"/>
                  </a:lnTo>
                  <a:lnTo>
                    <a:pt x="1046" y="2"/>
                  </a:lnTo>
                  <a:lnTo>
                    <a:pt x="1046" y="2"/>
                  </a:lnTo>
                  <a:lnTo>
                    <a:pt x="1045" y="3"/>
                  </a:lnTo>
                  <a:lnTo>
                    <a:pt x="1045" y="3"/>
                  </a:lnTo>
                  <a:lnTo>
                    <a:pt x="1044" y="3"/>
                  </a:lnTo>
                  <a:lnTo>
                    <a:pt x="1020" y="3"/>
                  </a:lnTo>
                  <a:lnTo>
                    <a:pt x="1018" y="3"/>
                  </a:lnTo>
                  <a:lnTo>
                    <a:pt x="1018" y="3"/>
                  </a:lnTo>
                  <a:lnTo>
                    <a:pt x="1018" y="2"/>
                  </a:lnTo>
                  <a:lnTo>
                    <a:pt x="1017" y="2"/>
                  </a:lnTo>
                  <a:lnTo>
                    <a:pt x="1018" y="1"/>
                  </a:lnTo>
                  <a:lnTo>
                    <a:pt x="1018" y="1"/>
                  </a:lnTo>
                  <a:lnTo>
                    <a:pt x="1018" y="0"/>
                  </a:lnTo>
                  <a:lnTo>
                    <a:pt x="1020" y="0"/>
                  </a:lnTo>
                  <a:lnTo>
                    <a:pt x="1020" y="0"/>
                  </a:lnTo>
                  <a:close/>
                  <a:moveTo>
                    <a:pt x="1055" y="3"/>
                  </a:moveTo>
                  <a:lnTo>
                    <a:pt x="1030" y="3"/>
                  </a:lnTo>
                  <a:lnTo>
                    <a:pt x="1029" y="3"/>
                  </a:lnTo>
                  <a:lnTo>
                    <a:pt x="1029" y="3"/>
                  </a:lnTo>
                  <a:lnTo>
                    <a:pt x="1028" y="2"/>
                  </a:lnTo>
                  <a:lnTo>
                    <a:pt x="1028" y="2"/>
                  </a:lnTo>
                  <a:lnTo>
                    <a:pt x="1028" y="1"/>
                  </a:lnTo>
                  <a:lnTo>
                    <a:pt x="1029" y="1"/>
                  </a:lnTo>
                  <a:lnTo>
                    <a:pt x="1029" y="0"/>
                  </a:lnTo>
                  <a:lnTo>
                    <a:pt x="1030" y="0"/>
                  </a:lnTo>
                  <a:lnTo>
                    <a:pt x="1055" y="0"/>
                  </a:lnTo>
                  <a:lnTo>
                    <a:pt x="1056" y="0"/>
                  </a:lnTo>
                  <a:lnTo>
                    <a:pt x="1056" y="1"/>
                  </a:lnTo>
                  <a:lnTo>
                    <a:pt x="1057" y="2"/>
                  </a:lnTo>
                  <a:lnTo>
                    <a:pt x="1056" y="3"/>
                  </a:lnTo>
                  <a:lnTo>
                    <a:pt x="1056" y="3"/>
                  </a:lnTo>
                  <a:lnTo>
                    <a:pt x="1055" y="3"/>
                  </a:lnTo>
                  <a:lnTo>
                    <a:pt x="1055" y="3"/>
                  </a:lnTo>
                  <a:close/>
                  <a:moveTo>
                    <a:pt x="1013" y="3"/>
                  </a:moveTo>
                  <a:lnTo>
                    <a:pt x="988" y="3"/>
                  </a:lnTo>
                  <a:lnTo>
                    <a:pt x="987" y="3"/>
                  </a:lnTo>
                  <a:lnTo>
                    <a:pt x="986" y="3"/>
                  </a:lnTo>
                  <a:lnTo>
                    <a:pt x="986" y="2"/>
                  </a:lnTo>
                  <a:lnTo>
                    <a:pt x="986" y="2"/>
                  </a:lnTo>
                  <a:lnTo>
                    <a:pt x="986" y="1"/>
                  </a:lnTo>
                  <a:lnTo>
                    <a:pt x="986" y="1"/>
                  </a:lnTo>
                  <a:lnTo>
                    <a:pt x="987" y="0"/>
                  </a:lnTo>
                  <a:lnTo>
                    <a:pt x="988" y="0"/>
                  </a:lnTo>
                  <a:lnTo>
                    <a:pt x="1013" y="0"/>
                  </a:lnTo>
                  <a:lnTo>
                    <a:pt x="1013" y="0"/>
                  </a:lnTo>
                  <a:lnTo>
                    <a:pt x="1014" y="1"/>
                  </a:lnTo>
                  <a:lnTo>
                    <a:pt x="1014" y="1"/>
                  </a:lnTo>
                  <a:lnTo>
                    <a:pt x="1014" y="2"/>
                  </a:lnTo>
                  <a:lnTo>
                    <a:pt x="1014" y="2"/>
                  </a:lnTo>
                  <a:lnTo>
                    <a:pt x="1014" y="3"/>
                  </a:lnTo>
                  <a:lnTo>
                    <a:pt x="1013" y="3"/>
                  </a:lnTo>
                  <a:lnTo>
                    <a:pt x="1013" y="3"/>
                  </a:lnTo>
                  <a:lnTo>
                    <a:pt x="1013" y="3"/>
                  </a:lnTo>
                  <a:close/>
                  <a:moveTo>
                    <a:pt x="970" y="3"/>
                  </a:moveTo>
                  <a:lnTo>
                    <a:pt x="945" y="3"/>
                  </a:lnTo>
                  <a:lnTo>
                    <a:pt x="945" y="3"/>
                  </a:lnTo>
                  <a:lnTo>
                    <a:pt x="944" y="3"/>
                  </a:lnTo>
                  <a:lnTo>
                    <a:pt x="944" y="2"/>
                  </a:lnTo>
                  <a:lnTo>
                    <a:pt x="944" y="2"/>
                  </a:lnTo>
                  <a:lnTo>
                    <a:pt x="944" y="1"/>
                  </a:lnTo>
                  <a:lnTo>
                    <a:pt x="944" y="1"/>
                  </a:lnTo>
                  <a:lnTo>
                    <a:pt x="945" y="0"/>
                  </a:lnTo>
                  <a:lnTo>
                    <a:pt x="945" y="0"/>
                  </a:lnTo>
                  <a:lnTo>
                    <a:pt x="970" y="0"/>
                  </a:lnTo>
                  <a:lnTo>
                    <a:pt x="971" y="0"/>
                  </a:lnTo>
                  <a:lnTo>
                    <a:pt x="971" y="1"/>
                  </a:lnTo>
                  <a:lnTo>
                    <a:pt x="972" y="1"/>
                  </a:lnTo>
                  <a:lnTo>
                    <a:pt x="972" y="2"/>
                  </a:lnTo>
                  <a:lnTo>
                    <a:pt x="972" y="2"/>
                  </a:lnTo>
                  <a:lnTo>
                    <a:pt x="971" y="3"/>
                  </a:lnTo>
                  <a:lnTo>
                    <a:pt x="971" y="3"/>
                  </a:lnTo>
                  <a:lnTo>
                    <a:pt x="970" y="3"/>
                  </a:lnTo>
                  <a:lnTo>
                    <a:pt x="970" y="3"/>
                  </a:lnTo>
                  <a:close/>
                  <a:moveTo>
                    <a:pt x="928" y="3"/>
                  </a:moveTo>
                  <a:lnTo>
                    <a:pt x="903" y="3"/>
                  </a:lnTo>
                  <a:lnTo>
                    <a:pt x="902" y="3"/>
                  </a:lnTo>
                  <a:lnTo>
                    <a:pt x="902" y="3"/>
                  </a:lnTo>
                  <a:lnTo>
                    <a:pt x="901" y="2"/>
                  </a:lnTo>
                  <a:lnTo>
                    <a:pt x="901" y="2"/>
                  </a:lnTo>
                  <a:lnTo>
                    <a:pt x="901" y="1"/>
                  </a:lnTo>
                  <a:lnTo>
                    <a:pt x="902" y="1"/>
                  </a:lnTo>
                  <a:lnTo>
                    <a:pt x="902" y="0"/>
                  </a:lnTo>
                  <a:lnTo>
                    <a:pt x="903" y="0"/>
                  </a:lnTo>
                  <a:lnTo>
                    <a:pt x="928" y="0"/>
                  </a:lnTo>
                  <a:lnTo>
                    <a:pt x="928" y="0"/>
                  </a:lnTo>
                  <a:lnTo>
                    <a:pt x="929" y="1"/>
                  </a:lnTo>
                  <a:lnTo>
                    <a:pt x="929" y="1"/>
                  </a:lnTo>
                  <a:lnTo>
                    <a:pt x="929" y="2"/>
                  </a:lnTo>
                  <a:lnTo>
                    <a:pt x="929" y="2"/>
                  </a:lnTo>
                  <a:lnTo>
                    <a:pt x="929" y="3"/>
                  </a:lnTo>
                  <a:lnTo>
                    <a:pt x="928" y="3"/>
                  </a:lnTo>
                  <a:lnTo>
                    <a:pt x="928" y="3"/>
                  </a:lnTo>
                  <a:lnTo>
                    <a:pt x="928" y="3"/>
                  </a:lnTo>
                  <a:close/>
                  <a:moveTo>
                    <a:pt x="885" y="3"/>
                  </a:moveTo>
                  <a:lnTo>
                    <a:pt x="860" y="3"/>
                  </a:lnTo>
                  <a:lnTo>
                    <a:pt x="860" y="3"/>
                  </a:lnTo>
                  <a:lnTo>
                    <a:pt x="859" y="3"/>
                  </a:lnTo>
                  <a:lnTo>
                    <a:pt x="859" y="2"/>
                  </a:lnTo>
                  <a:lnTo>
                    <a:pt x="859" y="2"/>
                  </a:lnTo>
                  <a:lnTo>
                    <a:pt x="859" y="1"/>
                  </a:lnTo>
                  <a:lnTo>
                    <a:pt x="859" y="1"/>
                  </a:lnTo>
                  <a:lnTo>
                    <a:pt x="860" y="0"/>
                  </a:lnTo>
                  <a:lnTo>
                    <a:pt x="860" y="0"/>
                  </a:lnTo>
                  <a:lnTo>
                    <a:pt x="885" y="0"/>
                  </a:lnTo>
                  <a:lnTo>
                    <a:pt x="886" y="0"/>
                  </a:lnTo>
                  <a:lnTo>
                    <a:pt x="886" y="1"/>
                  </a:lnTo>
                  <a:lnTo>
                    <a:pt x="887" y="1"/>
                  </a:lnTo>
                  <a:lnTo>
                    <a:pt x="887" y="2"/>
                  </a:lnTo>
                  <a:lnTo>
                    <a:pt x="887" y="2"/>
                  </a:lnTo>
                  <a:lnTo>
                    <a:pt x="886" y="3"/>
                  </a:lnTo>
                  <a:lnTo>
                    <a:pt x="886" y="3"/>
                  </a:lnTo>
                  <a:lnTo>
                    <a:pt x="885" y="3"/>
                  </a:lnTo>
                  <a:lnTo>
                    <a:pt x="885" y="3"/>
                  </a:lnTo>
                  <a:close/>
                  <a:moveTo>
                    <a:pt x="843" y="3"/>
                  </a:moveTo>
                  <a:lnTo>
                    <a:pt x="818" y="3"/>
                  </a:lnTo>
                  <a:lnTo>
                    <a:pt x="817" y="3"/>
                  </a:lnTo>
                  <a:lnTo>
                    <a:pt x="817" y="3"/>
                  </a:lnTo>
                  <a:lnTo>
                    <a:pt x="816" y="2"/>
                  </a:lnTo>
                  <a:lnTo>
                    <a:pt x="816" y="2"/>
                  </a:lnTo>
                  <a:lnTo>
                    <a:pt x="816" y="1"/>
                  </a:lnTo>
                  <a:lnTo>
                    <a:pt x="817" y="1"/>
                  </a:lnTo>
                  <a:lnTo>
                    <a:pt x="817" y="0"/>
                  </a:lnTo>
                  <a:lnTo>
                    <a:pt x="818" y="0"/>
                  </a:lnTo>
                  <a:lnTo>
                    <a:pt x="843" y="0"/>
                  </a:lnTo>
                  <a:lnTo>
                    <a:pt x="844" y="0"/>
                  </a:lnTo>
                  <a:lnTo>
                    <a:pt x="844" y="1"/>
                  </a:lnTo>
                  <a:lnTo>
                    <a:pt x="844" y="1"/>
                  </a:lnTo>
                  <a:lnTo>
                    <a:pt x="845" y="2"/>
                  </a:lnTo>
                  <a:lnTo>
                    <a:pt x="844" y="2"/>
                  </a:lnTo>
                  <a:lnTo>
                    <a:pt x="844" y="3"/>
                  </a:lnTo>
                  <a:lnTo>
                    <a:pt x="844" y="3"/>
                  </a:lnTo>
                  <a:lnTo>
                    <a:pt x="843" y="3"/>
                  </a:lnTo>
                  <a:lnTo>
                    <a:pt x="843" y="3"/>
                  </a:lnTo>
                  <a:close/>
                  <a:moveTo>
                    <a:pt x="801" y="3"/>
                  </a:moveTo>
                  <a:lnTo>
                    <a:pt x="776" y="3"/>
                  </a:lnTo>
                  <a:lnTo>
                    <a:pt x="775" y="3"/>
                  </a:lnTo>
                  <a:lnTo>
                    <a:pt x="774" y="3"/>
                  </a:lnTo>
                  <a:lnTo>
                    <a:pt x="774" y="2"/>
                  </a:lnTo>
                  <a:lnTo>
                    <a:pt x="774" y="2"/>
                  </a:lnTo>
                  <a:lnTo>
                    <a:pt x="774" y="1"/>
                  </a:lnTo>
                  <a:lnTo>
                    <a:pt x="774" y="1"/>
                  </a:lnTo>
                  <a:lnTo>
                    <a:pt x="775" y="0"/>
                  </a:lnTo>
                  <a:lnTo>
                    <a:pt x="776" y="0"/>
                  </a:lnTo>
                  <a:lnTo>
                    <a:pt x="801" y="0"/>
                  </a:lnTo>
                  <a:lnTo>
                    <a:pt x="801" y="0"/>
                  </a:lnTo>
                  <a:lnTo>
                    <a:pt x="802" y="1"/>
                  </a:lnTo>
                  <a:lnTo>
                    <a:pt x="802" y="1"/>
                  </a:lnTo>
                  <a:lnTo>
                    <a:pt x="802" y="2"/>
                  </a:lnTo>
                  <a:lnTo>
                    <a:pt x="802" y="2"/>
                  </a:lnTo>
                  <a:lnTo>
                    <a:pt x="802" y="3"/>
                  </a:lnTo>
                  <a:lnTo>
                    <a:pt x="801" y="3"/>
                  </a:lnTo>
                  <a:lnTo>
                    <a:pt x="801" y="3"/>
                  </a:lnTo>
                  <a:lnTo>
                    <a:pt x="801" y="3"/>
                  </a:lnTo>
                  <a:close/>
                  <a:moveTo>
                    <a:pt x="758" y="3"/>
                  </a:moveTo>
                  <a:lnTo>
                    <a:pt x="733" y="3"/>
                  </a:lnTo>
                  <a:lnTo>
                    <a:pt x="732" y="3"/>
                  </a:lnTo>
                  <a:lnTo>
                    <a:pt x="732" y="3"/>
                  </a:lnTo>
                  <a:lnTo>
                    <a:pt x="732" y="2"/>
                  </a:lnTo>
                  <a:lnTo>
                    <a:pt x="731" y="2"/>
                  </a:lnTo>
                  <a:lnTo>
                    <a:pt x="732" y="1"/>
                  </a:lnTo>
                  <a:lnTo>
                    <a:pt x="732" y="1"/>
                  </a:lnTo>
                  <a:lnTo>
                    <a:pt x="732" y="0"/>
                  </a:lnTo>
                  <a:lnTo>
                    <a:pt x="733" y="0"/>
                  </a:lnTo>
                  <a:lnTo>
                    <a:pt x="758" y="0"/>
                  </a:lnTo>
                  <a:lnTo>
                    <a:pt x="759" y="0"/>
                  </a:lnTo>
                  <a:lnTo>
                    <a:pt x="759" y="1"/>
                  </a:lnTo>
                  <a:lnTo>
                    <a:pt x="760" y="1"/>
                  </a:lnTo>
                  <a:lnTo>
                    <a:pt x="760" y="2"/>
                  </a:lnTo>
                  <a:lnTo>
                    <a:pt x="760" y="2"/>
                  </a:lnTo>
                  <a:lnTo>
                    <a:pt x="759" y="3"/>
                  </a:lnTo>
                  <a:lnTo>
                    <a:pt x="759" y="3"/>
                  </a:lnTo>
                  <a:lnTo>
                    <a:pt x="758" y="3"/>
                  </a:lnTo>
                  <a:lnTo>
                    <a:pt x="758" y="3"/>
                  </a:lnTo>
                  <a:close/>
                  <a:moveTo>
                    <a:pt x="716" y="3"/>
                  </a:moveTo>
                  <a:lnTo>
                    <a:pt x="691" y="3"/>
                  </a:lnTo>
                  <a:lnTo>
                    <a:pt x="690" y="3"/>
                  </a:lnTo>
                  <a:lnTo>
                    <a:pt x="690" y="3"/>
                  </a:lnTo>
                  <a:lnTo>
                    <a:pt x="689" y="2"/>
                  </a:lnTo>
                  <a:lnTo>
                    <a:pt x="689" y="2"/>
                  </a:lnTo>
                  <a:lnTo>
                    <a:pt x="689" y="1"/>
                  </a:lnTo>
                  <a:lnTo>
                    <a:pt x="690" y="1"/>
                  </a:lnTo>
                  <a:lnTo>
                    <a:pt x="690" y="0"/>
                  </a:lnTo>
                  <a:lnTo>
                    <a:pt x="691" y="0"/>
                  </a:lnTo>
                  <a:lnTo>
                    <a:pt x="716" y="0"/>
                  </a:lnTo>
                  <a:lnTo>
                    <a:pt x="716" y="0"/>
                  </a:lnTo>
                  <a:lnTo>
                    <a:pt x="717" y="1"/>
                  </a:lnTo>
                  <a:lnTo>
                    <a:pt x="717" y="1"/>
                  </a:lnTo>
                  <a:lnTo>
                    <a:pt x="717" y="2"/>
                  </a:lnTo>
                  <a:lnTo>
                    <a:pt x="717" y="2"/>
                  </a:lnTo>
                  <a:lnTo>
                    <a:pt x="717" y="3"/>
                  </a:lnTo>
                  <a:lnTo>
                    <a:pt x="716" y="3"/>
                  </a:lnTo>
                  <a:lnTo>
                    <a:pt x="716" y="3"/>
                  </a:lnTo>
                  <a:lnTo>
                    <a:pt x="716" y="3"/>
                  </a:lnTo>
                  <a:close/>
                  <a:moveTo>
                    <a:pt x="673" y="3"/>
                  </a:moveTo>
                  <a:lnTo>
                    <a:pt x="648" y="3"/>
                  </a:lnTo>
                  <a:lnTo>
                    <a:pt x="648" y="3"/>
                  </a:lnTo>
                  <a:lnTo>
                    <a:pt x="647" y="3"/>
                  </a:lnTo>
                  <a:lnTo>
                    <a:pt x="647" y="2"/>
                  </a:lnTo>
                  <a:lnTo>
                    <a:pt x="647" y="2"/>
                  </a:lnTo>
                  <a:lnTo>
                    <a:pt x="647" y="1"/>
                  </a:lnTo>
                  <a:lnTo>
                    <a:pt x="647" y="1"/>
                  </a:lnTo>
                  <a:lnTo>
                    <a:pt x="648" y="0"/>
                  </a:lnTo>
                  <a:lnTo>
                    <a:pt x="648" y="0"/>
                  </a:lnTo>
                  <a:lnTo>
                    <a:pt x="673" y="0"/>
                  </a:lnTo>
                  <a:lnTo>
                    <a:pt x="674" y="0"/>
                  </a:lnTo>
                  <a:lnTo>
                    <a:pt x="674" y="1"/>
                  </a:lnTo>
                  <a:lnTo>
                    <a:pt x="675" y="1"/>
                  </a:lnTo>
                  <a:lnTo>
                    <a:pt x="675" y="2"/>
                  </a:lnTo>
                  <a:lnTo>
                    <a:pt x="675" y="2"/>
                  </a:lnTo>
                  <a:lnTo>
                    <a:pt x="674" y="3"/>
                  </a:lnTo>
                  <a:lnTo>
                    <a:pt x="674" y="3"/>
                  </a:lnTo>
                  <a:lnTo>
                    <a:pt x="673" y="3"/>
                  </a:lnTo>
                  <a:lnTo>
                    <a:pt x="673" y="3"/>
                  </a:lnTo>
                  <a:close/>
                  <a:moveTo>
                    <a:pt x="631" y="3"/>
                  </a:moveTo>
                  <a:lnTo>
                    <a:pt x="606" y="3"/>
                  </a:lnTo>
                  <a:lnTo>
                    <a:pt x="605" y="3"/>
                  </a:lnTo>
                  <a:lnTo>
                    <a:pt x="605" y="3"/>
                  </a:lnTo>
                  <a:lnTo>
                    <a:pt x="604" y="2"/>
                  </a:lnTo>
                  <a:lnTo>
                    <a:pt x="605" y="1"/>
                  </a:lnTo>
                  <a:lnTo>
                    <a:pt x="605" y="0"/>
                  </a:lnTo>
                  <a:lnTo>
                    <a:pt x="606" y="0"/>
                  </a:lnTo>
                  <a:lnTo>
                    <a:pt x="631" y="0"/>
                  </a:lnTo>
                  <a:lnTo>
                    <a:pt x="632" y="0"/>
                  </a:lnTo>
                  <a:lnTo>
                    <a:pt x="632" y="1"/>
                  </a:lnTo>
                  <a:lnTo>
                    <a:pt x="632" y="1"/>
                  </a:lnTo>
                  <a:lnTo>
                    <a:pt x="633" y="2"/>
                  </a:lnTo>
                  <a:lnTo>
                    <a:pt x="632" y="2"/>
                  </a:lnTo>
                  <a:lnTo>
                    <a:pt x="632" y="3"/>
                  </a:lnTo>
                  <a:lnTo>
                    <a:pt x="632" y="3"/>
                  </a:lnTo>
                  <a:lnTo>
                    <a:pt x="631" y="3"/>
                  </a:lnTo>
                  <a:lnTo>
                    <a:pt x="631" y="3"/>
                  </a:lnTo>
                  <a:close/>
                  <a:moveTo>
                    <a:pt x="588" y="3"/>
                  </a:moveTo>
                  <a:lnTo>
                    <a:pt x="563" y="3"/>
                  </a:lnTo>
                  <a:lnTo>
                    <a:pt x="563" y="3"/>
                  </a:lnTo>
                  <a:lnTo>
                    <a:pt x="562" y="3"/>
                  </a:lnTo>
                  <a:lnTo>
                    <a:pt x="562" y="2"/>
                  </a:lnTo>
                  <a:lnTo>
                    <a:pt x="562" y="2"/>
                  </a:lnTo>
                  <a:lnTo>
                    <a:pt x="562" y="1"/>
                  </a:lnTo>
                  <a:lnTo>
                    <a:pt x="562" y="1"/>
                  </a:lnTo>
                  <a:lnTo>
                    <a:pt x="563" y="0"/>
                  </a:lnTo>
                  <a:lnTo>
                    <a:pt x="563" y="0"/>
                  </a:lnTo>
                  <a:lnTo>
                    <a:pt x="588" y="0"/>
                  </a:lnTo>
                  <a:lnTo>
                    <a:pt x="589" y="0"/>
                  </a:lnTo>
                  <a:lnTo>
                    <a:pt x="590" y="1"/>
                  </a:lnTo>
                  <a:lnTo>
                    <a:pt x="590" y="2"/>
                  </a:lnTo>
                  <a:lnTo>
                    <a:pt x="590" y="3"/>
                  </a:lnTo>
                  <a:lnTo>
                    <a:pt x="589" y="3"/>
                  </a:lnTo>
                  <a:lnTo>
                    <a:pt x="588" y="3"/>
                  </a:lnTo>
                  <a:lnTo>
                    <a:pt x="588" y="3"/>
                  </a:lnTo>
                  <a:close/>
                  <a:moveTo>
                    <a:pt x="546" y="3"/>
                  </a:moveTo>
                  <a:lnTo>
                    <a:pt x="521" y="3"/>
                  </a:lnTo>
                  <a:lnTo>
                    <a:pt x="520" y="3"/>
                  </a:lnTo>
                  <a:lnTo>
                    <a:pt x="520" y="3"/>
                  </a:lnTo>
                  <a:lnTo>
                    <a:pt x="520" y="2"/>
                  </a:lnTo>
                  <a:lnTo>
                    <a:pt x="519" y="2"/>
                  </a:lnTo>
                  <a:lnTo>
                    <a:pt x="520" y="1"/>
                  </a:lnTo>
                  <a:lnTo>
                    <a:pt x="520" y="1"/>
                  </a:lnTo>
                  <a:lnTo>
                    <a:pt x="520" y="0"/>
                  </a:lnTo>
                  <a:lnTo>
                    <a:pt x="521" y="0"/>
                  </a:lnTo>
                  <a:lnTo>
                    <a:pt x="546" y="0"/>
                  </a:lnTo>
                  <a:lnTo>
                    <a:pt x="547" y="0"/>
                  </a:lnTo>
                  <a:lnTo>
                    <a:pt x="547" y="1"/>
                  </a:lnTo>
                  <a:lnTo>
                    <a:pt x="548" y="1"/>
                  </a:lnTo>
                  <a:lnTo>
                    <a:pt x="548" y="2"/>
                  </a:lnTo>
                  <a:lnTo>
                    <a:pt x="548" y="2"/>
                  </a:lnTo>
                  <a:lnTo>
                    <a:pt x="547" y="3"/>
                  </a:lnTo>
                  <a:lnTo>
                    <a:pt x="547" y="3"/>
                  </a:lnTo>
                  <a:lnTo>
                    <a:pt x="546" y="3"/>
                  </a:lnTo>
                  <a:lnTo>
                    <a:pt x="546" y="3"/>
                  </a:lnTo>
                  <a:close/>
                  <a:moveTo>
                    <a:pt x="504" y="3"/>
                  </a:moveTo>
                  <a:lnTo>
                    <a:pt x="479" y="3"/>
                  </a:lnTo>
                  <a:lnTo>
                    <a:pt x="478" y="3"/>
                  </a:lnTo>
                  <a:lnTo>
                    <a:pt x="478" y="3"/>
                  </a:lnTo>
                  <a:lnTo>
                    <a:pt x="477" y="2"/>
                  </a:lnTo>
                  <a:lnTo>
                    <a:pt x="477" y="2"/>
                  </a:lnTo>
                  <a:lnTo>
                    <a:pt x="477" y="1"/>
                  </a:lnTo>
                  <a:lnTo>
                    <a:pt x="478" y="1"/>
                  </a:lnTo>
                  <a:lnTo>
                    <a:pt x="478" y="0"/>
                  </a:lnTo>
                  <a:lnTo>
                    <a:pt x="479" y="0"/>
                  </a:lnTo>
                  <a:lnTo>
                    <a:pt x="504" y="0"/>
                  </a:lnTo>
                  <a:lnTo>
                    <a:pt x="504" y="0"/>
                  </a:lnTo>
                  <a:lnTo>
                    <a:pt x="505" y="1"/>
                  </a:lnTo>
                  <a:lnTo>
                    <a:pt x="505" y="1"/>
                  </a:lnTo>
                  <a:lnTo>
                    <a:pt x="505" y="2"/>
                  </a:lnTo>
                  <a:lnTo>
                    <a:pt x="505" y="2"/>
                  </a:lnTo>
                  <a:lnTo>
                    <a:pt x="505" y="3"/>
                  </a:lnTo>
                  <a:lnTo>
                    <a:pt x="504" y="3"/>
                  </a:lnTo>
                  <a:lnTo>
                    <a:pt x="504" y="3"/>
                  </a:lnTo>
                  <a:lnTo>
                    <a:pt x="504" y="3"/>
                  </a:lnTo>
                  <a:close/>
                  <a:moveTo>
                    <a:pt x="461" y="3"/>
                  </a:moveTo>
                  <a:lnTo>
                    <a:pt x="436" y="3"/>
                  </a:lnTo>
                  <a:lnTo>
                    <a:pt x="436" y="3"/>
                  </a:lnTo>
                  <a:lnTo>
                    <a:pt x="435" y="3"/>
                  </a:lnTo>
                  <a:lnTo>
                    <a:pt x="435" y="2"/>
                  </a:lnTo>
                  <a:lnTo>
                    <a:pt x="435" y="2"/>
                  </a:lnTo>
                  <a:lnTo>
                    <a:pt x="435" y="1"/>
                  </a:lnTo>
                  <a:lnTo>
                    <a:pt x="435" y="1"/>
                  </a:lnTo>
                  <a:lnTo>
                    <a:pt x="436" y="0"/>
                  </a:lnTo>
                  <a:lnTo>
                    <a:pt x="436" y="0"/>
                  </a:lnTo>
                  <a:lnTo>
                    <a:pt x="461" y="0"/>
                  </a:lnTo>
                  <a:lnTo>
                    <a:pt x="462" y="0"/>
                  </a:lnTo>
                  <a:lnTo>
                    <a:pt x="462" y="1"/>
                  </a:lnTo>
                  <a:lnTo>
                    <a:pt x="463" y="1"/>
                  </a:lnTo>
                  <a:lnTo>
                    <a:pt x="463" y="2"/>
                  </a:lnTo>
                  <a:lnTo>
                    <a:pt x="463" y="2"/>
                  </a:lnTo>
                  <a:lnTo>
                    <a:pt x="462" y="3"/>
                  </a:lnTo>
                  <a:lnTo>
                    <a:pt x="462" y="3"/>
                  </a:lnTo>
                  <a:lnTo>
                    <a:pt x="461" y="3"/>
                  </a:lnTo>
                  <a:lnTo>
                    <a:pt x="461" y="3"/>
                  </a:lnTo>
                  <a:close/>
                  <a:moveTo>
                    <a:pt x="419" y="3"/>
                  </a:moveTo>
                  <a:lnTo>
                    <a:pt x="394" y="3"/>
                  </a:lnTo>
                  <a:lnTo>
                    <a:pt x="393" y="3"/>
                  </a:lnTo>
                  <a:lnTo>
                    <a:pt x="393" y="3"/>
                  </a:lnTo>
                  <a:lnTo>
                    <a:pt x="392" y="2"/>
                  </a:lnTo>
                  <a:lnTo>
                    <a:pt x="392" y="2"/>
                  </a:lnTo>
                  <a:lnTo>
                    <a:pt x="392" y="1"/>
                  </a:lnTo>
                  <a:lnTo>
                    <a:pt x="393" y="1"/>
                  </a:lnTo>
                  <a:lnTo>
                    <a:pt x="393" y="0"/>
                  </a:lnTo>
                  <a:lnTo>
                    <a:pt x="394" y="0"/>
                  </a:lnTo>
                  <a:lnTo>
                    <a:pt x="419" y="0"/>
                  </a:lnTo>
                  <a:lnTo>
                    <a:pt x="419" y="0"/>
                  </a:lnTo>
                  <a:lnTo>
                    <a:pt x="420" y="1"/>
                  </a:lnTo>
                  <a:lnTo>
                    <a:pt x="420" y="2"/>
                  </a:lnTo>
                  <a:lnTo>
                    <a:pt x="420" y="3"/>
                  </a:lnTo>
                  <a:lnTo>
                    <a:pt x="419" y="3"/>
                  </a:lnTo>
                  <a:lnTo>
                    <a:pt x="419" y="3"/>
                  </a:lnTo>
                  <a:lnTo>
                    <a:pt x="419" y="3"/>
                  </a:lnTo>
                  <a:close/>
                  <a:moveTo>
                    <a:pt x="376" y="3"/>
                  </a:moveTo>
                  <a:lnTo>
                    <a:pt x="351" y="3"/>
                  </a:lnTo>
                  <a:lnTo>
                    <a:pt x="351" y="3"/>
                  </a:lnTo>
                  <a:lnTo>
                    <a:pt x="350" y="3"/>
                  </a:lnTo>
                  <a:lnTo>
                    <a:pt x="350" y="2"/>
                  </a:lnTo>
                  <a:lnTo>
                    <a:pt x="350" y="2"/>
                  </a:lnTo>
                  <a:lnTo>
                    <a:pt x="350" y="1"/>
                  </a:lnTo>
                  <a:lnTo>
                    <a:pt x="350" y="1"/>
                  </a:lnTo>
                  <a:lnTo>
                    <a:pt x="351" y="0"/>
                  </a:lnTo>
                  <a:lnTo>
                    <a:pt x="351" y="0"/>
                  </a:lnTo>
                  <a:lnTo>
                    <a:pt x="376" y="0"/>
                  </a:lnTo>
                  <a:lnTo>
                    <a:pt x="377" y="0"/>
                  </a:lnTo>
                  <a:lnTo>
                    <a:pt x="378" y="1"/>
                  </a:lnTo>
                  <a:lnTo>
                    <a:pt x="378" y="1"/>
                  </a:lnTo>
                  <a:lnTo>
                    <a:pt x="378" y="2"/>
                  </a:lnTo>
                  <a:lnTo>
                    <a:pt x="378" y="2"/>
                  </a:lnTo>
                  <a:lnTo>
                    <a:pt x="378" y="3"/>
                  </a:lnTo>
                  <a:lnTo>
                    <a:pt x="377" y="3"/>
                  </a:lnTo>
                  <a:lnTo>
                    <a:pt x="376" y="3"/>
                  </a:lnTo>
                  <a:lnTo>
                    <a:pt x="376" y="3"/>
                  </a:lnTo>
                  <a:close/>
                  <a:moveTo>
                    <a:pt x="334" y="3"/>
                  </a:moveTo>
                  <a:lnTo>
                    <a:pt x="309" y="3"/>
                  </a:lnTo>
                  <a:lnTo>
                    <a:pt x="308" y="3"/>
                  </a:lnTo>
                  <a:lnTo>
                    <a:pt x="308" y="3"/>
                  </a:lnTo>
                  <a:lnTo>
                    <a:pt x="308" y="2"/>
                  </a:lnTo>
                  <a:lnTo>
                    <a:pt x="307" y="2"/>
                  </a:lnTo>
                  <a:lnTo>
                    <a:pt x="308" y="1"/>
                  </a:lnTo>
                  <a:lnTo>
                    <a:pt x="308" y="1"/>
                  </a:lnTo>
                  <a:lnTo>
                    <a:pt x="308" y="0"/>
                  </a:lnTo>
                  <a:lnTo>
                    <a:pt x="309" y="0"/>
                  </a:lnTo>
                  <a:lnTo>
                    <a:pt x="334" y="0"/>
                  </a:lnTo>
                  <a:lnTo>
                    <a:pt x="335" y="0"/>
                  </a:lnTo>
                  <a:lnTo>
                    <a:pt x="335" y="1"/>
                  </a:lnTo>
                  <a:lnTo>
                    <a:pt x="336" y="1"/>
                  </a:lnTo>
                  <a:lnTo>
                    <a:pt x="336" y="2"/>
                  </a:lnTo>
                  <a:lnTo>
                    <a:pt x="336" y="2"/>
                  </a:lnTo>
                  <a:lnTo>
                    <a:pt x="335" y="3"/>
                  </a:lnTo>
                  <a:lnTo>
                    <a:pt x="335" y="3"/>
                  </a:lnTo>
                  <a:lnTo>
                    <a:pt x="334" y="3"/>
                  </a:lnTo>
                  <a:lnTo>
                    <a:pt x="334" y="3"/>
                  </a:lnTo>
                  <a:close/>
                  <a:moveTo>
                    <a:pt x="292" y="3"/>
                  </a:moveTo>
                  <a:lnTo>
                    <a:pt x="267" y="3"/>
                  </a:lnTo>
                  <a:lnTo>
                    <a:pt x="266" y="3"/>
                  </a:lnTo>
                  <a:lnTo>
                    <a:pt x="265" y="3"/>
                  </a:lnTo>
                  <a:lnTo>
                    <a:pt x="265" y="2"/>
                  </a:lnTo>
                  <a:lnTo>
                    <a:pt x="265" y="2"/>
                  </a:lnTo>
                  <a:lnTo>
                    <a:pt x="265" y="1"/>
                  </a:lnTo>
                  <a:lnTo>
                    <a:pt x="265" y="1"/>
                  </a:lnTo>
                  <a:lnTo>
                    <a:pt x="266" y="0"/>
                  </a:lnTo>
                  <a:lnTo>
                    <a:pt x="267" y="0"/>
                  </a:lnTo>
                  <a:lnTo>
                    <a:pt x="292" y="0"/>
                  </a:lnTo>
                  <a:lnTo>
                    <a:pt x="292" y="0"/>
                  </a:lnTo>
                  <a:lnTo>
                    <a:pt x="293" y="1"/>
                  </a:lnTo>
                  <a:lnTo>
                    <a:pt x="293" y="1"/>
                  </a:lnTo>
                  <a:lnTo>
                    <a:pt x="293" y="2"/>
                  </a:lnTo>
                  <a:lnTo>
                    <a:pt x="293" y="2"/>
                  </a:lnTo>
                  <a:lnTo>
                    <a:pt x="293" y="3"/>
                  </a:lnTo>
                  <a:lnTo>
                    <a:pt x="292" y="3"/>
                  </a:lnTo>
                  <a:lnTo>
                    <a:pt x="292" y="3"/>
                  </a:lnTo>
                  <a:lnTo>
                    <a:pt x="292" y="3"/>
                  </a:lnTo>
                  <a:close/>
                  <a:moveTo>
                    <a:pt x="249" y="3"/>
                  </a:moveTo>
                  <a:lnTo>
                    <a:pt x="224" y="3"/>
                  </a:lnTo>
                  <a:lnTo>
                    <a:pt x="224" y="3"/>
                  </a:lnTo>
                  <a:lnTo>
                    <a:pt x="223" y="3"/>
                  </a:lnTo>
                  <a:lnTo>
                    <a:pt x="223" y="2"/>
                  </a:lnTo>
                  <a:lnTo>
                    <a:pt x="223" y="2"/>
                  </a:lnTo>
                  <a:lnTo>
                    <a:pt x="223" y="1"/>
                  </a:lnTo>
                  <a:lnTo>
                    <a:pt x="223" y="1"/>
                  </a:lnTo>
                  <a:lnTo>
                    <a:pt x="224" y="0"/>
                  </a:lnTo>
                  <a:lnTo>
                    <a:pt x="224" y="0"/>
                  </a:lnTo>
                  <a:lnTo>
                    <a:pt x="249" y="0"/>
                  </a:lnTo>
                  <a:lnTo>
                    <a:pt x="250" y="0"/>
                  </a:lnTo>
                  <a:lnTo>
                    <a:pt x="250" y="1"/>
                  </a:lnTo>
                  <a:lnTo>
                    <a:pt x="251" y="1"/>
                  </a:lnTo>
                  <a:lnTo>
                    <a:pt x="251" y="2"/>
                  </a:lnTo>
                  <a:lnTo>
                    <a:pt x="251" y="2"/>
                  </a:lnTo>
                  <a:lnTo>
                    <a:pt x="250" y="3"/>
                  </a:lnTo>
                  <a:lnTo>
                    <a:pt x="250" y="3"/>
                  </a:lnTo>
                  <a:lnTo>
                    <a:pt x="249" y="3"/>
                  </a:lnTo>
                  <a:lnTo>
                    <a:pt x="249" y="3"/>
                  </a:lnTo>
                  <a:close/>
                  <a:moveTo>
                    <a:pt x="207" y="3"/>
                  </a:moveTo>
                  <a:lnTo>
                    <a:pt x="182" y="3"/>
                  </a:lnTo>
                  <a:lnTo>
                    <a:pt x="181" y="3"/>
                  </a:lnTo>
                  <a:lnTo>
                    <a:pt x="181" y="3"/>
                  </a:lnTo>
                  <a:lnTo>
                    <a:pt x="180" y="2"/>
                  </a:lnTo>
                  <a:lnTo>
                    <a:pt x="180" y="2"/>
                  </a:lnTo>
                  <a:lnTo>
                    <a:pt x="180" y="1"/>
                  </a:lnTo>
                  <a:lnTo>
                    <a:pt x="181" y="1"/>
                  </a:lnTo>
                  <a:lnTo>
                    <a:pt x="181" y="0"/>
                  </a:lnTo>
                  <a:lnTo>
                    <a:pt x="182" y="0"/>
                  </a:lnTo>
                  <a:lnTo>
                    <a:pt x="207" y="0"/>
                  </a:lnTo>
                  <a:lnTo>
                    <a:pt x="207" y="0"/>
                  </a:lnTo>
                  <a:lnTo>
                    <a:pt x="208" y="1"/>
                  </a:lnTo>
                  <a:lnTo>
                    <a:pt x="208" y="1"/>
                  </a:lnTo>
                  <a:lnTo>
                    <a:pt x="208" y="2"/>
                  </a:lnTo>
                  <a:lnTo>
                    <a:pt x="208" y="2"/>
                  </a:lnTo>
                  <a:lnTo>
                    <a:pt x="208" y="3"/>
                  </a:lnTo>
                  <a:lnTo>
                    <a:pt x="207" y="3"/>
                  </a:lnTo>
                  <a:lnTo>
                    <a:pt x="207" y="3"/>
                  </a:lnTo>
                  <a:lnTo>
                    <a:pt x="207" y="3"/>
                  </a:lnTo>
                  <a:close/>
                  <a:moveTo>
                    <a:pt x="164" y="3"/>
                  </a:moveTo>
                  <a:lnTo>
                    <a:pt x="139" y="3"/>
                  </a:lnTo>
                  <a:lnTo>
                    <a:pt x="139" y="3"/>
                  </a:lnTo>
                  <a:lnTo>
                    <a:pt x="138" y="3"/>
                  </a:lnTo>
                  <a:lnTo>
                    <a:pt x="138" y="2"/>
                  </a:lnTo>
                  <a:lnTo>
                    <a:pt x="138" y="1"/>
                  </a:lnTo>
                  <a:lnTo>
                    <a:pt x="139" y="0"/>
                  </a:lnTo>
                  <a:lnTo>
                    <a:pt x="139" y="0"/>
                  </a:lnTo>
                  <a:lnTo>
                    <a:pt x="164" y="0"/>
                  </a:lnTo>
                  <a:lnTo>
                    <a:pt x="165" y="0"/>
                  </a:lnTo>
                  <a:lnTo>
                    <a:pt x="166" y="1"/>
                  </a:lnTo>
                  <a:lnTo>
                    <a:pt x="166" y="1"/>
                  </a:lnTo>
                  <a:lnTo>
                    <a:pt x="166" y="2"/>
                  </a:lnTo>
                  <a:lnTo>
                    <a:pt x="166" y="2"/>
                  </a:lnTo>
                  <a:lnTo>
                    <a:pt x="166" y="3"/>
                  </a:lnTo>
                  <a:lnTo>
                    <a:pt x="165" y="3"/>
                  </a:lnTo>
                  <a:lnTo>
                    <a:pt x="164" y="3"/>
                  </a:lnTo>
                  <a:lnTo>
                    <a:pt x="164" y="3"/>
                  </a:lnTo>
                  <a:close/>
                  <a:moveTo>
                    <a:pt x="122" y="3"/>
                  </a:moveTo>
                  <a:lnTo>
                    <a:pt x="97" y="3"/>
                  </a:lnTo>
                  <a:lnTo>
                    <a:pt x="96" y="3"/>
                  </a:lnTo>
                  <a:lnTo>
                    <a:pt x="96" y="3"/>
                  </a:lnTo>
                  <a:lnTo>
                    <a:pt x="95" y="2"/>
                  </a:lnTo>
                  <a:lnTo>
                    <a:pt x="95" y="2"/>
                  </a:lnTo>
                  <a:lnTo>
                    <a:pt x="95" y="1"/>
                  </a:lnTo>
                  <a:lnTo>
                    <a:pt x="96" y="1"/>
                  </a:lnTo>
                  <a:lnTo>
                    <a:pt x="96" y="0"/>
                  </a:lnTo>
                  <a:lnTo>
                    <a:pt x="97" y="0"/>
                  </a:lnTo>
                  <a:lnTo>
                    <a:pt x="122" y="0"/>
                  </a:lnTo>
                  <a:lnTo>
                    <a:pt x="123" y="0"/>
                  </a:lnTo>
                  <a:lnTo>
                    <a:pt x="123" y="1"/>
                  </a:lnTo>
                  <a:lnTo>
                    <a:pt x="124" y="1"/>
                  </a:lnTo>
                  <a:lnTo>
                    <a:pt x="124" y="2"/>
                  </a:lnTo>
                  <a:lnTo>
                    <a:pt x="124" y="2"/>
                  </a:lnTo>
                  <a:lnTo>
                    <a:pt x="123" y="3"/>
                  </a:lnTo>
                  <a:lnTo>
                    <a:pt x="123" y="3"/>
                  </a:lnTo>
                  <a:lnTo>
                    <a:pt x="122" y="3"/>
                  </a:lnTo>
                  <a:lnTo>
                    <a:pt x="122" y="3"/>
                  </a:lnTo>
                  <a:close/>
                  <a:moveTo>
                    <a:pt x="80" y="3"/>
                  </a:moveTo>
                  <a:lnTo>
                    <a:pt x="55" y="3"/>
                  </a:lnTo>
                  <a:lnTo>
                    <a:pt x="54" y="3"/>
                  </a:lnTo>
                  <a:lnTo>
                    <a:pt x="53" y="3"/>
                  </a:lnTo>
                  <a:lnTo>
                    <a:pt x="53" y="2"/>
                  </a:lnTo>
                  <a:lnTo>
                    <a:pt x="53" y="2"/>
                  </a:lnTo>
                  <a:lnTo>
                    <a:pt x="53" y="1"/>
                  </a:lnTo>
                  <a:lnTo>
                    <a:pt x="53" y="1"/>
                  </a:lnTo>
                  <a:lnTo>
                    <a:pt x="54" y="0"/>
                  </a:lnTo>
                  <a:lnTo>
                    <a:pt x="55" y="0"/>
                  </a:lnTo>
                  <a:lnTo>
                    <a:pt x="80" y="0"/>
                  </a:lnTo>
                  <a:lnTo>
                    <a:pt x="80" y="0"/>
                  </a:lnTo>
                  <a:lnTo>
                    <a:pt x="81" y="1"/>
                  </a:lnTo>
                  <a:lnTo>
                    <a:pt x="81" y="1"/>
                  </a:lnTo>
                  <a:lnTo>
                    <a:pt x="81" y="2"/>
                  </a:lnTo>
                  <a:lnTo>
                    <a:pt x="81" y="2"/>
                  </a:lnTo>
                  <a:lnTo>
                    <a:pt x="81" y="3"/>
                  </a:lnTo>
                  <a:lnTo>
                    <a:pt x="80" y="3"/>
                  </a:lnTo>
                  <a:lnTo>
                    <a:pt x="80" y="3"/>
                  </a:lnTo>
                  <a:lnTo>
                    <a:pt x="80" y="3"/>
                  </a:lnTo>
                  <a:close/>
                  <a:moveTo>
                    <a:pt x="37" y="3"/>
                  </a:moveTo>
                  <a:lnTo>
                    <a:pt x="12" y="3"/>
                  </a:lnTo>
                  <a:lnTo>
                    <a:pt x="12" y="3"/>
                  </a:lnTo>
                  <a:lnTo>
                    <a:pt x="11" y="3"/>
                  </a:lnTo>
                  <a:lnTo>
                    <a:pt x="11" y="2"/>
                  </a:lnTo>
                  <a:lnTo>
                    <a:pt x="11" y="2"/>
                  </a:lnTo>
                  <a:lnTo>
                    <a:pt x="11" y="1"/>
                  </a:lnTo>
                  <a:lnTo>
                    <a:pt x="11" y="1"/>
                  </a:lnTo>
                  <a:lnTo>
                    <a:pt x="12" y="0"/>
                  </a:lnTo>
                  <a:lnTo>
                    <a:pt x="12" y="0"/>
                  </a:lnTo>
                  <a:lnTo>
                    <a:pt x="37" y="0"/>
                  </a:lnTo>
                  <a:lnTo>
                    <a:pt x="38" y="0"/>
                  </a:lnTo>
                  <a:lnTo>
                    <a:pt x="38" y="1"/>
                  </a:lnTo>
                  <a:lnTo>
                    <a:pt x="39" y="1"/>
                  </a:lnTo>
                  <a:lnTo>
                    <a:pt x="39" y="2"/>
                  </a:lnTo>
                  <a:lnTo>
                    <a:pt x="39" y="2"/>
                  </a:lnTo>
                  <a:lnTo>
                    <a:pt x="38" y="3"/>
                  </a:lnTo>
                  <a:lnTo>
                    <a:pt x="38" y="3"/>
                  </a:lnTo>
                  <a:lnTo>
                    <a:pt x="37" y="3"/>
                  </a:lnTo>
                  <a:lnTo>
                    <a:pt x="37" y="3"/>
                  </a:lnTo>
                  <a:close/>
                </a:path>
              </a:pathLst>
            </a:custGeom>
            <a:solidFill>
              <a:srgbClr val="000000"/>
            </a:solidFill>
            <a:ln w="25400">
              <a:solidFill>
                <a:srgbClr val="000000"/>
              </a:solidFill>
              <a:prstDash val="solid"/>
              <a:round/>
              <a:headEnd/>
              <a:tailEnd/>
            </a:ln>
          </p:spPr>
          <p:txBody>
            <a:bodyPr/>
            <a:lstStyle/>
            <a:p>
              <a:endParaRPr lang="en-US"/>
            </a:p>
          </p:txBody>
        </p:sp>
        <p:sp>
          <p:nvSpPr>
            <p:cNvPr id="309642" name="Freeform 394">
              <a:extLst>
                <a:ext uri="{FF2B5EF4-FFF2-40B4-BE49-F238E27FC236}">
                  <a16:creationId xmlns:a16="http://schemas.microsoft.com/office/drawing/2014/main" id="{EAACE17D-B37A-6E4D-89D0-0AE478A5A5FB}"/>
                </a:ext>
              </a:extLst>
            </p:cNvPr>
            <p:cNvSpPr>
              <a:spLocks noEditPoints="1"/>
            </p:cNvSpPr>
            <p:nvPr/>
          </p:nvSpPr>
          <p:spPr bwMode="auto">
            <a:xfrm>
              <a:off x="3755" y="1391"/>
              <a:ext cx="260" cy="0"/>
            </a:xfrm>
            <a:custGeom>
              <a:avLst/>
              <a:gdLst>
                <a:gd name="T0" fmla="*/ 0 w 1057"/>
                <a:gd name="T1" fmla="*/ 1 h 3"/>
                <a:gd name="T2" fmla="*/ 42 w 1057"/>
                <a:gd name="T3" fmla="*/ 2 h 3"/>
                <a:gd name="T4" fmla="*/ 111 w 1057"/>
                <a:gd name="T5" fmla="*/ 3 h 3"/>
                <a:gd name="T6" fmla="*/ 155 w 1057"/>
                <a:gd name="T7" fmla="*/ 3 h 3"/>
                <a:gd name="T8" fmla="*/ 197 w 1057"/>
                <a:gd name="T9" fmla="*/ 1 h 3"/>
                <a:gd name="T10" fmla="*/ 172 w 1057"/>
                <a:gd name="T11" fmla="*/ 0 h 3"/>
                <a:gd name="T12" fmla="*/ 212 w 1057"/>
                <a:gd name="T13" fmla="*/ 1 h 3"/>
                <a:gd name="T14" fmla="*/ 255 w 1057"/>
                <a:gd name="T15" fmla="*/ 3 h 3"/>
                <a:gd name="T16" fmla="*/ 324 w 1057"/>
                <a:gd name="T17" fmla="*/ 3 h 3"/>
                <a:gd name="T18" fmla="*/ 367 w 1057"/>
                <a:gd name="T19" fmla="*/ 1 h 3"/>
                <a:gd name="T20" fmla="*/ 342 w 1057"/>
                <a:gd name="T21" fmla="*/ 0 h 3"/>
                <a:gd name="T22" fmla="*/ 381 w 1057"/>
                <a:gd name="T23" fmla="*/ 1 h 3"/>
                <a:gd name="T24" fmla="*/ 426 w 1057"/>
                <a:gd name="T25" fmla="*/ 3 h 3"/>
                <a:gd name="T26" fmla="*/ 494 w 1057"/>
                <a:gd name="T27" fmla="*/ 3 h 3"/>
                <a:gd name="T28" fmla="*/ 536 w 1057"/>
                <a:gd name="T29" fmla="*/ 1 h 3"/>
                <a:gd name="T30" fmla="*/ 578 w 1057"/>
                <a:gd name="T31" fmla="*/ 0 h 3"/>
                <a:gd name="T32" fmla="*/ 552 w 1057"/>
                <a:gd name="T33" fmla="*/ 0 h 3"/>
                <a:gd name="T34" fmla="*/ 594 w 1057"/>
                <a:gd name="T35" fmla="*/ 2 h 3"/>
                <a:gd name="T36" fmla="*/ 662 w 1057"/>
                <a:gd name="T37" fmla="*/ 3 h 3"/>
                <a:gd name="T38" fmla="*/ 706 w 1057"/>
                <a:gd name="T39" fmla="*/ 3 h 3"/>
                <a:gd name="T40" fmla="*/ 748 w 1057"/>
                <a:gd name="T41" fmla="*/ 1 h 3"/>
                <a:gd name="T42" fmla="*/ 790 w 1057"/>
                <a:gd name="T43" fmla="*/ 0 h 3"/>
                <a:gd name="T44" fmla="*/ 764 w 1057"/>
                <a:gd name="T45" fmla="*/ 0 h 3"/>
                <a:gd name="T46" fmla="*/ 806 w 1057"/>
                <a:gd name="T47" fmla="*/ 2 h 3"/>
                <a:gd name="T48" fmla="*/ 874 w 1057"/>
                <a:gd name="T49" fmla="*/ 3 h 3"/>
                <a:gd name="T50" fmla="*/ 919 w 1057"/>
                <a:gd name="T51" fmla="*/ 2 h 3"/>
                <a:gd name="T52" fmla="*/ 959 w 1057"/>
                <a:gd name="T53" fmla="*/ 0 h 3"/>
                <a:gd name="T54" fmla="*/ 934 w 1057"/>
                <a:gd name="T55" fmla="*/ 0 h 3"/>
                <a:gd name="T56" fmla="*/ 975 w 1057"/>
                <a:gd name="T57" fmla="*/ 2 h 3"/>
                <a:gd name="T58" fmla="*/ 1044 w 1057"/>
                <a:gd name="T59" fmla="*/ 3 h 3"/>
                <a:gd name="T60" fmla="*/ 1028 w 1057"/>
                <a:gd name="T61" fmla="*/ 2 h 3"/>
                <a:gd name="T62" fmla="*/ 986 w 1057"/>
                <a:gd name="T63" fmla="*/ 3 h 3"/>
                <a:gd name="T64" fmla="*/ 1013 w 1057"/>
                <a:gd name="T65" fmla="*/ 3 h 3"/>
                <a:gd name="T66" fmla="*/ 972 w 1057"/>
                <a:gd name="T67" fmla="*/ 2 h 3"/>
                <a:gd name="T68" fmla="*/ 928 w 1057"/>
                <a:gd name="T69" fmla="*/ 0 h 3"/>
                <a:gd name="T70" fmla="*/ 859 w 1057"/>
                <a:gd name="T71" fmla="*/ 1 h 3"/>
                <a:gd name="T72" fmla="*/ 817 w 1057"/>
                <a:gd name="T73" fmla="*/ 3 h 3"/>
                <a:gd name="T74" fmla="*/ 843 w 1057"/>
                <a:gd name="T75" fmla="*/ 3 h 3"/>
                <a:gd name="T76" fmla="*/ 802 w 1057"/>
                <a:gd name="T77" fmla="*/ 2 h 3"/>
                <a:gd name="T78" fmla="*/ 759 w 1057"/>
                <a:gd name="T79" fmla="*/ 0 h 3"/>
                <a:gd name="T80" fmla="*/ 690 w 1057"/>
                <a:gd name="T81" fmla="*/ 1 h 3"/>
                <a:gd name="T82" fmla="*/ 647 w 1057"/>
                <a:gd name="T83" fmla="*/ 3 h 3"/>
                <a:gd name="T84" fmla="*/ 673 w 1057"/>
                <a:gd name="T85" fmla="*/ 3 h 3"/>
                <a:gd name="T86" fmla="*/ 632 w 1057"/>
                <a:gd name="T87" fmla="*/ 3 h 3"/>
                <a:gd name="T88" fmla="*/ 590 w 1057"/>
                <a:gd name="T89" fmla="*/ 2 h 3"/>
                <a:gd name="T90" fmla="*/ 547 w 1057"/>
                <a:gd name="T91" fmla="*/ 0 h 3"/>
                <a:gd name="T92" fmla="*/ 478 w 1057"/>
                <a:gd name="T93" fmla="*/ 1 h 3"/>
                <a:gd name="T94" fmla="*/ 435 w 1057"/>
                <a:gd name="T95" fmla="*/ 3 h 3"/>
                <a:gd name="T96" fmla="*/ 461 w 1057"/>
                <a:gd name="T97" fmla="*/ 3 h 3"/>
                <a:gd name="T98" fmla="*/ 419 w 1057"/>
                <a:gd name="T99" fmla="*/ 3 h 3"/>
                <a:gd name="T100" fmla="*/ 378 w 1057"/>
                <a:gd name="T101" fmla="*/ 1 h 3"/>
                <a:gd name="T102" fmla="*/ 309 w 1057"/>
                <a:gd name="T103" fmla="*/ 0 h 3"/>
                <a:gd name="T104" fmla="*/ 265 w 1057"/>
                <a:gd name="T105" fmla="*/ 2 h 3"/>
                <a:gd name="T106" fmla="*/ 224 w 1057"/>
                <a:gd name="T107" fmla="*/ 3 h 3"/>
                <a:gd name="T108" fmla="*/ 250 w 1057"/>
                <a:gd name="T109" fmla="*/ 3 h 3"/>
                <a:gd name="T110" fmla="*/ 208 w 1057"/>
                <a:gd name="T111" fmla="*/ 1 h 3"/>
                <a:gd name="T112" fmla="*/ 165 w 1057"/>
                <a:gd name="T113" fmla="*/ 0 h 3"/>
                <a:gd name="T114" fmla="*/ 96 w 1057"/>
                <a:gd name="T115" fmla="*/ 1 h 3"/>
                <a:gd name="T116" fmla="*/ 53 w 1057"/>
                <a:gd name="T117" fmla="*/ 3 h 3"/>
                <a:gd name="T118" fmla="*/ 80 w 1057"/>
                <a:gd name="T119" fmla="*/ 3 h 3"/>
                <a:gd name="T120" fmla="*/ 39 w 1057"/>
                <a:gd name="T1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7" h="3">
                  <a:moveTo>
                    <a:pt x="2" y="0"/>
                  </a:moveTo>
                  <a:lnTo>
                    <a:pt x="26" y="0"/>
                  </a:lnTo>
                  <a:lnTo>
                    <a:pt x="27" y="0"/>
                  </a:lnTo>
                  <a:lnTo>
                    <a:pt x="27" y="1"/>
                  </a:lnTo>
                  <a:lnTo>
                    <a:pt x="28" y="1"/>
                  </a:lnTo>
                  <a:lnTo>
                    <a:pt x="28" y="2"/>
                  </a:lnTo>
                  <a:lnTo>
                    <a:pt x="28" y="2"/>
                  </a:lnTo>
                  <a:lnTo>
                    <a:pt x="27" y="3"/>
                  </a:lnTo>
                  <a:lnTo>
                    <a:pt x="27" y="3"/>
                  </a:lnTo>
                  <a:lnTo>
                    <a:pt x="26" y="3"/>
                  </a:lnTo>
                  <a:lnTo>
                    <a:pt x="2" y="3"/>
                  </a:lnTo>
                  <a:lnTo>
                    <a:pt x="2" y="3"/>
                  </a:lnTo>
                  <a:lnTo>
                    <a:pt x="0" y="3"/>
                  </a:lnTo>
                  <a:lnTo>
                    <a:pt x="0" y="2"/>
                  </a:lnTo>
                  <a:lnTo>
                    <a:pt x="0" y="2"/>
                  </a:lnTo>
                  <a:lnTo>
                    <a:pt x="0" y="1"/>
                  </a:lnTo>
                  <a:lnTo>
                    <a:pt x="0" y="1"/>
                  </a:lnTo>
                  <a:lnTo>
                    <a:pt x="2" y="0"/>
                  </a:lnTo>
                  <a:lnTo>
                    <a:pt x="2" y="0"/>
                  </a:lnTo>
                  <a:lnTo>
                    <a:pt x="2" y="0"/>
                  </a:lnTo>
                  <a:close/>
                  <a:moveTo>
                    <a:pt x="45" y="0"/>
                  </a:moveTo>
                  <a:lnTo>
                    <a:pt x="69" y="0"/>
                  </a:lnTo>
                  <a:lnTo>
                    <a:pt x="69" y="0"/>
                  </a:lnTo>
                  <a:lnTo>
                    <a:pt x="70" y="1"/>
                  </a:lnTo>
                  <a:lnTo>
                    <a:pt x="70" y="2"/>
                  </a:lnTo>
                  <a:lnTo>
                    <a:pt x="70" y="3"/>
                  </a:lnTo>
                  <a:lnTo>
                    <a:pt x="69" y="3"/>
                  </a:lnTo>
                  <a:lnTo>
                    <a:pt x="69" y="3"/>
                  </a:lnTo>
                  <a:lnTo>
                    <a:pt x="45" y="3"/>
                  </a:lnTo>
                  <a:lnTo>
                    <a:pt x="43" y="3"/>
                  </a:lnTo>
                  <a:lnTo>
                    <a:pt x="43" y="3"/>
                  </a:lnTo>
                  <a:lnTo>
                    <a:pt x="42" y="2"/>
                  </a:lnTo>
                  <a:lnTo>
                    <a:pt x="42" y="2"/>
                  </a:lnTo>
                  <a:lnTo>
                    <a:pt x="42" y="1"/>
                  </a:lnTo>
                  <a:lnTo>
                    <a:pt x="43" y="1"/>
                  </a:lnTo>
                  <a:lnTo>
                    <a:pt x="43" y="0"/>
                  </a:lnTo>
                  <a:lnTo>
                    <a:pt x="45" y="0"/>
                  </a:lnTo>
                  <a:lnTo>
                    <a:pt x="45" y="0"/>
                  </a:lnTo>
                  <a:close/>
                  <a:moveTo>
                    <a:pt x="87" y="0"/>
                  </a:moveTo>
                  <a:lnTo>
                    <a:pt x="111" y="0"/>
                  </a:lnTo>
                  <a:lnTo>
                    <a:pt x="112" y="0"/>
                  </a:lnTo>
                  <a:lnTo>
                    <a:pt x="112" y="1"/>
                  </a:lnTo>
                  <a:lnTo>
                    <a:pt x="113" y="1"/>
                  </a:lnTo>
                  <a:lnTo>
                    <a:pt x="113" y="2"/>
                  </a:lnTo>
                  <a:lnTo>
                    <a:pt x="113" y="2"/>
                  </a:lnTo>
                  <a:lnTo>
                    <a:pt x="112" y="3"/>
                  </a:lnTo>
                  <a:lnTo>
                    <a:pt x="112" y="3"/>
                  </a:lnTo>
                  <a:lnTo>
                    <a:pt x="111" y="3"/>
                  </a:lnTo>
                  <a:lnTo>
                    <a:pt x="87" y="3"/>
                  </a:lnTo>
                  <a:lnTo>
                    <a:pt x="85" y="3"/>
                  </a:lnTo>
                  <a:lnTo>
                    <a:pt x="85" y="3"/>
                  </a:lnTo>
                  <a:lnTo>
                    <a:pt x="85" y="2"/>
                  </a:lnTo>
                  <a:lnTo>
                    <a:pt x="85" y="1"/>
                  </a:lnTo>
                  <a:lnTo>
                    <a:pt x="85" y="0"/>
                  </a:lnTo>
                  <a:lnTo>
                    <a:pt x="87" y="0"/>
                  </a:lnTo>
                  <a:lnTo>
                    <a:pt x="87" y="0"/>
                  </a:lnTo>
                  <a:close/>
                  <a:moveTo>
                    <a:pt x="130" y="0"/>
                  </a:moveTo>
                  <a:lnTo>
                    <a:pt x="154" y="0"/>
                  </a:lnTo>
                  <a:lnTo>
                    <a:pt x="154" y="0"/>
                  </a:lnTo>
                  <a:lnTo>
                    <a:pt x="155" y="1"/>
                  </a:lnTo>
                  <a:lnTo>
                    <a:pt x="155" y="1"/>
                  </a:lnTo>
                  <a:lnTo>
                    <a:pt x="155" y="2"/>
                  </a:lnTo>
                  <a:lnTo>
                    <a:pt x="155" y="2"/>
                  </a:lnTo>
                  <a:lnTo>
                    <a:pt x="155" y="3"/>
                  </a:lnTo>
                  <a:lnTo>
                    <a:pt x="154" y="3"/>
                  </a:lnTo>
                  <a:lnTo>
                    <a:pt x="154" y="3"/>
                  </a:lnTo>
                  <a:lnTo>
                    <a:pt x="130" y="3"/>
                  </a:lnTo>
                  <a:lnTo>
                    <a:pt x="129" y="3"/>
                  </a:lnTo>
                  <a:lnTo>
                    <a:pt x="127" y="3"/>
                  </a:lnTo>
                  <a:lnTo>
                    <a:pt x="127" y="2"/>
                  </a:lnTo>
                  <a:lnTo>
                    <a:pt x="127" y="2"/>
                  </a:lnTo>
                  <a:lnTo>
                    <a:pt x="127" y="1"/>
                  </a:lnTo>
                  <a:lnTo>
                    <a:pt x="127" y="1"/>
                  </a:lnTo>
                  <a:lnTo>
                    <a:pt x="129" y="0"/>
                  </a:lnTo>
                  <a:lnTo>
                    <a:pt x="130" y="0"/>
                  </a:lnTo>
                  <a:lnTo>
                    <a:pt x="130" y="0"/>
                  </a:lnTo>
                  <a:close/>
                  <a:moveTo>
                    <a:pt x="172" y="0"/>
                  </a:moveTo>
                  <a:lnTo>
                    <a:pt x="196" y="0"/>
                  </a:lnTo>
                  <a:lnTo>
                    <a:pt x="197" y="0"/>
                  </a:lnTo>
                  <a:lnTo>
                    <a:pt x="197" y="1"/>
                  </a:lnTo>
                  <a:lnTo>
                    <a:pt x="197" y="1"/>
                  </a:lnTo>
                  <a:lnTo>
                    <a:pt x="198" y="2"/>
                  </a:lnTo>
                  <a:lnTo>
                    <a:pt x="197" y="2"/>
                  </a:lnTo>
                  <a:lnTo>
                    <a:pt x="197" y="3"/>
                  </a:lnTo>
                  <a:lnTo>
                    <a:pt x="197" y="3"/>
                  </a:lnTo>
                  <a:lnTo>
                    <a:pt x="196" y="3"/>
                  </a:lnTo>
                  <a:lnTo>
                    <a:pt x="172" y="3"/>
                  </a:lnTo>
                  <a:lnTo>
                    <a:pt x="170" y="3"/>
                  </a:lnTo>
                  <a:lnTo>
                    <a:pt x="170" y="3"/>
                  </a:lnTo>
                  <a:lnTo>
                    <a:pt x="169" y="2"/>
                  </a:lnTo>
                  <a:lnTo>
                    <a:pt x="169" y="2"/>
                  </a:lnTo>
                  <a:lnTo>
                    <a:pt x="169" y="1"/>
                  </a:lnTo>
                  <a:lnTo>
                    <a:pt x="170" y="1"/>
                  </a:lnTo>
                  <a:lnTo>
                    <a:pt x="170" y="0"/>
                  </a:lnTo>
                  <a:lnTo>
                    <a:pt x="172" y="0"/>
                  </a:lnTo>
                  <a:lnTo>
                    <a:pt x="172" y="0"/>
                  </a:lnTo>
                  <a:close/>
                  <a:moveTo>
                    <a:pt x="214" y="0"/>
                  </a:moveTo>
                  <a:lnTo>
                    <a:pt x="238" y="0"/>
                  </a:lnTo>
                  <a:lnTo>
                    <a:pt x="239" y="0"/>
                  </a:lnTo>
                  <a:lnTo>
                    <a:pt x="240" y="1"/>
                  </a:lnTo>
                  <a:lnTo>
                    <a:pt x="240" y="1"/>
                  </a:lnTo>
                  <a:lnTo>
                    <a:pt x="240" y="2"/>
                  </a:lnTo>
                  <a:lnTo>
                    <a:pt x="240" y="2"/>
                  </a:lnTo>
                  <a:lnTo>
                    <a:pt x="240" y="3"/>
                  </a:lnTo>
                  <a:lnTo>
                    <a:pt x="239" y="3"/>
                  </a:lnTo>
                  <a:lnTo>
                    <a:pt x="238" y="3"/>
                  </a:lnTo>
                  <a:lnTo>
                    <a:pt x="214" y="3"/>
                  </a:lnTo>
                  <a:lnTo>
                    <a:pt x="214" y="3"/>
                  </a:lnTo>
                  <a:lnTo>
                    <a:pt x="212" y="3"/>
                  </a:lnTo>
                  <a:lnTo>
                    <a:pt x="212" y="2"/>
                  </a:lnTo>
                  <a:lnTo>
                    <a:pt x="212" y="2"/>
                  </a:lnTo>
                  <a:lnTo>
                    <a:pt x="212" y="1"/>
                  </a:lnTo>
                  <a:lnTo>
                    <a:pt x="212" y="1"/>
                  </a:lnTo>
                  <a:lnTo>
                    <a:pt x="214" y="0"/>
                  </a:lnTo>
                  <a:lnTo>
                    <a:pt x="214" y="0"/>
                  </a:lnTo>
                  <a:lnTo>
                    <a:pt x="214" y="0"/>
                  </a:lnTo>
                  <a:close/>
                  <a:moveTo>
                    <a:pt x="257" y="0"/>
                  </a:moveTo>
                  <a:lnTo>
                    <a:pt x="281" y="0"/>
                  </a:lnTo>
                  <a:lnTo>
                    <a:pt x="281" y="0"/>
                  </a:lnTo>
                  <a:lnTo>
                    <a:pt x="282" y="1"/>
                  </a:lnTo>
                  <a:lnTo>
                    <a:pt x="282" y="1"/>
                  </a:lnTo>
                  <a:lnTo>
                    <a:pt x="282" y="2"/>
                  </a:lnTo>
                  <a:lnTo>
                    <a:pt x="282" y="2"/>
                  </a:lnTo>
                  <a:lnTo>
                    <a:pt x="282" y="3"/>
                  </a:lnTo>
                  <a:lnTo>
                    <a:pt x="281" y="3"/>
                  </a:lnTo>
                  <a:lnTo>
                    <a:pt x="281" y="3"/>
                  </a:lnTo>
                  <a:lnTo>
                    <a:pt x="257" y="3"/>
                  </a:lnTo>
                  <a:lnTo>
                    <a:pt x="255" y="3"/>
                  </a:lnTo>
                  <a:lnTo>
                    <a:pt x="255" y="3"/>
                  </a:lnTo>
                  <a:lnTo>
                    <a:pt x="254" y="2"/>
                  </a:lnTo>
                  <a:lnTo>
                    <a:pt x="254" y="2"/>
                  </a:lnTo>
                  <a:lnTo>
                    <a:pt x="254" y="1"/>
                  </a:lnTo>
                  <a:lnTo>
                    <a:pt x="255" y="1"/>
                  </a:lnTo>
                  <a:lnTo>
                    <a:pt x="255" y="0"/>
                  </a:lnTo>
                  <a:lnTo>
                    <a:pt x="257" y="0"/>
                  </a:lnTo>
                  <a:lnTo>
                    <a:pt x="257" y="0"/>
                  </a:lnTo>
                  <a:close/>
                  <a:moveTo>
                    <a:pt x="299" y="0"/>
                  </a:moveTo>
                  <a:lnTo>
                    <a:pt x="323" y="0"/>
                  </a:lnTo>
                  <a:lnTo>
                    <a:pt x="324" y="0"/>
                  </a:lnTo>
                  <a:lnTo>
                    <a:pt x="324" y="1"/>
                  </a:lnTo>
                  <a:lnTo>
                    <a:pt x="325" y="1"/>
                  </a:lnTo>
                  <a:lnTo>
                    <a:pt x="325" y="2"/>
                  </a:lnTo>
                  <a:lnTo>
                    <a:pt x="325" y="2"/>
                  </a:lnTo>
                  <a:lnTo>
                    <a:pt x="324" y="3"/>
                  </a:lnTo>
                  <a:lnTo>
                    <a:pt x="324" y="3"/>
                  </a:lnTo>
                  <a:lnTo>
                    <a:pt x="323" y="3"/>
                  </a:lnTo>
                  <a:lnTo>
                    <a:pt x="299" y="3"/>
                  </a:lnTo>
                  <a:lnTo>
                    <a:pt x="299" y="3"/>
                  </a:lnTo>
                  <a:lnTo>
                    <a:pt x="297" y="3"/>
                  </a:lnTo>
                  <a:lnTo>
                    <a:pt x="297" y="2"/>
                  </a:lnTo>
                  <a:lnTo>
                    <a:pt x="297" y="2"/>
                  </a:lnTo>
                  <a:lnTo>
                    <a:pt x="297" y="1"/>
                  </a:lnTo>
                  <a:lnTo>
                    <a:pt x="297" y="1"/>
                  </a:lnTo>
                  <a:lnTo>
                    <a:pt x="299" y="0"/>
                  </a:lnTo>
                  <a:lnTo>
                    <a:pt x="299" y="0"/>
                  </a:lnTo>
                  <a:lnTo>
                    <a:pt x="299" y="0"/>
                  </a:lnTo>
                  <a:close/>
                  <a:moveTo>
                    <a:pt x="342" y="0"/>
                  </a:moveTo>
                  <a:lnTo>
                    <a:pt x="366" y="0"/>
                  </a:lnTo>
                  <a:lnTo>
                    <a:pt x="366" y="0"/>
                  </a:lnTo>
                  <a:lnTo>
                    <a:pt x="367" y="1"/>
                  </a:lnTo>
                  <a:lnTo>
                    <a:pt x="367" y="1"/>
                  </a:lnTo>
                  <a:lnTo>
                    <a:pt x="367" y="2"/>
                  </a:lnTo>
                  <a:lnTo>
                    <a:pt x="367" y="2"/>
                  </a:lnTo>
                  <a:lnTo>
                    <a:pt x="367" y="3"/>
                  </a:lnTo>
                  <a:lnTo>
                    <a:pt x="366" y="3"/>
                  </a:lnTo>
                  <a:lnTo>
                    <a:pt x="366" y="3"/>
                  </a:lnTo>
                  <a:lnTo>
                    <a:pt x="342" y="3"/>
                  </a:lnTo>
                  <a:lnTo>
                    <a:pt x="340" y="3"/>
                  </a:lnTo>
                  <a:lnTo>
                    <a:pt x="339" y="3"/>
                  </a:lnTo>
                  <a:lnTo>
                    <a:pt x="339" y="2"/>
                  </a:lnTo>
                  <a:lnTo>
                    <a:pt x="339" y="2"/>
                  </a:lnTo>
                  <a:lnTo>
                    <a:pt x="339" y="1"/>
                  </a:lnTo>
                  <a:lnTo>
                    <a:pt x="339" y="1"/>
                  </a:lnTo>
                  <a:lnTo>
                    <a:pt x="340" y="0"/>
                  </a:lnTo>
                  <a:lnTo>
                    <a:pt x="342" y="0"/>
                  </a:lnTo>
                  <a:lnTo>
                    <a:pt x="342" y="0"/>
                  </a:lnTo>
                  <a:close/>
                  <a:moveTo>
                    <a:pt x="384" y="0"/>
                  </a:moveTo>
                  <a:lnTo>
                    <a:pt x="408" y="0"/>
                  </a:lnTo>
                  <a:lnTo>
                    <a:pt x="409" y="0"/>
                  </a:lnTo>
                  <a:lnTo>
                    <a:pt x="409" y="1"/>
                  </a:lnTo>
                  <a:lnTo>
                    <a:pt x="410" y="1"/>
                  </a:lnTo>
                  <a:lnTo>
                    <a:pt x="410" y="2"/>
                  </a:lnTo>
                  <a:lnTo>
                    <a:pt x="410" y="2"/>
                  </a:lnTo>
                  <a:lnTo>
                    <a:pt x="409" y="3"/>
                  </a:lnTo>
                  <a:lnTo>
                    <a:pt x="409" y="3"/>
                  </a:lnTo>
                  <a:lnTo>
                    <a:pt x="408" y="3"/>
                  </a:lnTo>
                  <a:lnTo>
                    <a:pt x="384" y="3"/>
                  </a:lnTo>
                  <a:lnTo>
                    <a:pt x="382" y="3"/>
                  </a:lnTo>
                  <a:lnTo>
                    <a:pt x="382" y="3"/>
                  </a:lnTo>
                  <a:lnTo>
                    <a:pt x="381" y="2"/>
                  </a:lnTo>
                  <a:lnTo>
                    <a:pt x="381" y="2"/>
                  </a:lnTo>
                  <a:lnTo>
                    <a:pt x="381" y="1"/>
                  </a:lnTo>
                  <a:lnTo>
                    <a:pt x="382" y="1"/>
                  </a:lnTo>
                  <a:lnTo>
                    <a:pt x="382" y="0"/>
                  </a:lnTo>
                  <a:lnTo>
                    <a:pt x="384" y="0"/>
                  </a:lnTo>
                  <a:lnTo>
                    <a:pt x="384" y="0"/>
                  </a:lnTo>
                  <a:close/>
                  <a:moveTo>
                    <a:pt x="426" y="0"/>
                  </a:moveTo>
                  <a:lnTo>
                    <a:pt x="450" y="0"/>
                  </a:lnTo>
                  <a:lnTo>
                    <a:pt x="451" y="0"/>
                  </a:lnTo>
                  <a:lnTo>
                    <a:pt x="452" y="1"/>
                  </a:lnTo>
                  <a:lnTo>
                    <a:pt x="452" y="1"/>
                  </a:lnTo>
                  <a:lnTo>
                    <a:pt x="452" y="2"/>
                  </a:lnTo>
                  <a:lnTo>
                    <a:pt x="452" y="2"/>
                  </a:lnTo>
                  <a:lnTo>
                    <a:pt x="452" y="3"/>
                  </a:lnTo>
                  <a:lnTo>
                    <a:pt x="451" y="3"/>
                  </a:lnTo>
                  <a:lnTo>
                    <a:pt x="450" y="3"/>
                  </a:lnTo>
                  <a:lnTo>
                    <a:pt x="426" y="3"/>
                  </a:lnTo>
                  <a:lnTo>
                    <a:pt x="426" y="3"/>
                  </a:lnTo>
                  <a:lnTo>
                    <a:pt x="424" y="3"/>
                  </a:lnTo>
                  <a:lnTo>
                    <a:pt x="424" y="2"/>
                  </a:lnTo>
                  <a:lnTo>
                    <a:pt x="424" y="2"/>
                  </a:lnTo>
                  <a:lnTo>
                    <a:pt x="424" y="1"/>
                  </a:lnTo>
                  <a:lnTo>
                    <a:pt x="424" y="1"/>
                  </a:lnTo>
                  <a:lnTo>
                    <a:pt x="426" y="0"/>
                  </a:lnTo>
                  <a:lnTo>
                    <a:pt x="426" y="0"/>
                  </a:lnTo>
                  <a:lnTo>
                    <a:pt x="426" y="0"/>
                  </a:lnTo>
                  <a:close/>
                  <a:moveTo>
                    <a:pt x="469" y="0"/>
                  </a:moveTo>
                  <a:lnTo>
                    <a:pt x="493" y="0"/>
                  </a:lnTo>
                  <a:lnTo>
                    <a:pt x="493" y="0"/>
                  </a:lnTo>
                  <a:lnTo>
                    <a:pt x="494" y="1"/>
                  </a:lnTo>
                  <a:lnTo>
                    <a:pt x="494" y="1"/>
                  </a:lnTo>
                  <a:lnTo>
                    <a:pt x="494" y="2"/>
                  </a:lnTo>
                  <a:lnTo>
                    <a:pt x="494" y="2"/>
                  </a:lnTo>
                  <a:lnTo>
                    <a:pt x="494" y="3"/>
                  </a:lnTo>
                  <a:lnTo>
                    <a:pt x="493" y="3"/>
                  </a:lnTo>
                  <a:lnTo>
                    <a:pt x="493" y="3"/>
                  </a:lnTo>
                  <a:lnTo>
                    <a:pt x="469" y="3"/>
                  </a:lnTo>
                  <a:lnTo>
                    <a:pt x="467" y="3"/>
                  </a:lnTo>
                  <a:lnTo>
                    <a:pt x="467" y="3"/>
                  </a:lnTo>
                  <a:lnTo>
                    <a:pt x="466" y="2"/>
                  </a:lnTo>
                  <a:lnTo>
                    <a:pt x="466" y="2"/>
                  </a:lnTo>
                  <a:lnTo>
                    <a:pt x="466" y="1"/>
                  </a:lnTo>
                  <a:lnTo>
                    <a:pt x="467" y="1"/>
                  </a:lnTo>
                  <a:lnTo>
                    <a:pt x="467" y="0"/>
                  </a:lnTo>
                  <a:lnTo>
                    <a:pt x="469" y="0"/>
                  </a:lnTo>
                  <a:lnTo>
                    <a:pt x="469" y="0"/>
                  </a:lnTo>
                  <a:close/>
                  <a:moveTo>
                    <a:pt x="511" y="0"/>
                  </a:moveTo>
                  <a:lnTo>
                    <a:pt x="535" y="0"/>
                  </a:lnTo>
                  <a:lnTo>
                    <a:pt x="536" y="0"/>
                  </a:lnTo>
                  <a:lnTo>
                    <a:pt x="536" y="1"/>
                  </a:lnTo>
                  <a:lnTo>
                    <a:pt x="537" y="2"/>
                  </a:lnTo>
                  <a:lnTo>
                    <a:pt x="536" y="3"/>
                  </a:lnTo>
                  <a:lnTo>
                    <a:pt x="536" y="3"/>
                  </a:lnTo>
                  <a:lnTo>
                    <a:pt x="535" y="3"/>
                  </a:lnTo>
                  <a:lnTo>
                    <a:pt x="511" y="3"/>
                  </a:lnTo>
                  <a:lnTo>
                    <a:pt x="511" y="3"/>
                  </a:lnTo>
                  <a:lnTo>
                    <a:pt x="509" y="3"/>
                  </a:lnTo>
                  <a:lnTo>
                    <a:pt x="509" y="2"/>
                  </a:lnTo>
                  <a:lnTo>
                    <a:pt x="509" y="2"/>
                  </a:lnTo>
                  <a:lnTo>
                    <a:pt x="509" y="1"/>
                  </a:lnTo>
                  <a:lnTo>
                    <a:pt x="509" y="1"/>
                  </a:lnTo>
                  <a:lnTo>
                    <a:pt x="511" y="0"/>
                  </a:lnTo>
                  <a:lnTo>
                    <a:pt x="511" y="0"/>
                  </a:lnTo>
                  <a:lnTo>
                    <a:pt x="511" y="0"/>
                  </a:lnTo>
                  <a:close/>
                  <a:moveTo>
                    <a:pt x="554" y="0"/>
                  </a:moveTo>
                  <a:lnTo>
                    <a:pt x="578" y="0"/>
                  </a:lnTo>
                  <a:lnTo>
                    <a:pt x="578" y="0"/>
                  </a:lnTo>
                  <a:lnTo>
                    <a:pt x="579" y="1"/>
                  </a:lnTo>
                  <a:lnTo>
                    <a:pt x="579" y="1"/>
                  </a:lnTo>
                  <a:lnTo>
                    <a:pt x="579" y="2"/>
                  </a:lnTo>
                  <a:lnTo>
                    <a:pt x="579" y="2"/>
                  </a:lnTo>
                  <a:lnTo>
                    <a:pt x="579" y="3"/>
                  </a:lnTo>
                  <a:lnTo>
                    <a:pt x="578" y="3"/>
                  </a:lnTo>
                  <a:lnTo>
                    <a:pt x="578" y="3"/>
                  </a:lnTo>
                  <a:lnTo>
                    <a:pt x="554" y="3"/>
                  </a:lnTo>
                  <a:lnTo>
                    <a:pt x="552" y="3"/>
                  </a:lnTo>
                  <a:lnTo>
                    <a:pt x="551" y="3"/>
                  </a:lnTo>
                  <a:lnTo>
                    <a:pt x="551" y="2"/>
                  </a:lnTo>
                  <a:lnTo>
                    <a:pt x="551" y="2"/>
                  </a:lnTo>
                  <a:lnTo>
                    <a:pt x="551" y="1"/>
                  </a:lnTo>
                  <a:lnTo>
                    <a:pt x="551" y="1"/>
                  </a:lnTo>
                  <a:lnTo>
                    <a:pt x="552" y="0"/>
                  </a:lnTo>
                  <a:lnTo>
                    <a:pt x="554" y="0"/>
                  </a:lnTo>
                  <a:lnTo>
                    <a:pt x="554" y="0"/>
                  </a:lnTo>
                  <a:close/>
                  <a:moveTo>
                    <a:pt x="596" y="0"/>
                  </a:moveTo>
                  <a:lnTo>
                    <a:pt x="620" y="0"/>
                  </a:lnTo>
                  <a:lnTo>
                    <a:pt x="621" y="0"/>
                  </a:lnTo>
                  <a:lnTo>
                    <a:pt x="621" y="1"/>
                  </a:lnTo>
                  <a:lnTo>
                    <a:pt x="622" y="1"/>
                  </a:lnTo>
                  <a:lnTo>
                    <a:pt x="622" y="2"/>
                  </a:lnTo>
                  <a:lnTo>
                    <a:pt x="622" y="2"/>
                  </a:lnTo>
                  <a:lnTo>
                    <a:pt x="621" y="3"/>
                  </a:lnTo>
                  <a:lnTo>
                    <a:pt x="621" y="3"/>
                  </a:lnTo>
                  <a:lnTo>
                    <a:pt x="620" y="3"/>
                  </a:lnTo>
                  <a:lnTo>
                    <a:pt x="596" y="3"/>
                  </a:lnTo>
                  <a:lnTo>
                    <a:pt x="594" y="3"/>
                  </a:lnTo>
                  <a:lnTo>
                    <a:pt x="594" y="3"/>
                  </a:lnTo>
                  <a:lnTo>
                    <a:pt x="594" y="2"/>
                  </a:lnTo>
                  <a:lnTo>
                    <a:pt x="593" y="2"/>
                  </a:lnTo>
                  <a:lnTo>
                    <a:pt x="594" y="1"/>
                  </a:lnTo>
                  <a:lnTo>
                    <a:pt x="594" y="1"/>
                  </a:lnTo>
                  <a:lnTo>
                    <a:pt x="594" y="0"/>
                  </a:lnTo>
                  <a:lnTo>
                    <a:pt x="596" y="0"/>
                  </a:lnTo>
                  <a:lnTo>
                    <a:pt x="596" y="0"/>
                  </a:lnTo>
                  <a:close/>
                  <a:moveTo>
                    <a:pt x="637" y="0"/>
                  </a:moveTo>
                  <a:lnTo>
                    <a:pt x="662" y="0"/>
                  </a:lnTo>
                  <a:lnTo>
                    <a:pt x="663" y="0"/>
                  </a:lnTo>
                  <a:lnTo>
                    <a:pt x="664" y="1"/>
                  </a:lnTo>
                  <a:lnTo>
                    <a:pt x="664" y="1"/>
                  </a:lnTo>
                  <a:lnTo>
                    <a:pt x="664" y="2"/>
                  </a:lnTo>
                  <a:lnTo>
                    <a:pt x="664" y="2"/>
                  </a:lnTo>
                  <a:lnTo>
                    <a:pt x="664" y="3"/>
                  </a:lnTo>
                  <a:lnTo>
                    <a:pt x="663" y="3"/>
                  </a:lnTo>
                  <a:lnTo>
                    <a:pt x="662" y="3"/>
                  </a:lnTo>
                  <a:lnTo>
                    <a:pt x="637" y="3"/>
                  </a:lnTo>
                  <a:lnTo>
                    <a:pt x="637" y="3"/>
                  </a:lnTo>
                  <a:lnTo>
                    <a:pt x="636" y="3"/>
                  </a:lnTo>
                  <a:lnTo>
                    <a:pt x="636" y="2"/>
                  </a:lnTo>
                  <a:lnTo>
                    <a:pt x="636" y="2"/>
                  </a:lnTo>
                  <a:lnTo>
                    <a:pt x="636" y="1"/>
                  </a:lnTo>
                  <a:lnTo>
                    <a:pt x="636" y="1"/>
                  </a:lnTo>
                  <a:lnTo>
                    <a:pt x="637" y="0"/>
                  </a:lnTo>
                  <a:lnTo>
                    <a:pt x="637" y="0"/>
                  </a:lnTo>
                  <a:lnTo>
                    <a:pt x="637" y="0"/>
                  </a:lnTo>
                  <a:close/>
                  <a:moveTo>
                    <a:pt x="681" y="0"/>
                  </a:moveTo>
                  <a:lnTo>
                    <a:pt x="705" y="0"/>
                  </a:lnTo>
                  <a:lnTo>
                    <a:pt x="705" y="0"/>
                  </a:lnTo>
                  <a:lnTo>
                    <a:pt x="706" y="1"/>
                  </a:lnTo>
                  <a:lnTo>
                    <a:pt x="706" y="2"/>
                  </a:lnTo>
                  <a:lnTo>
                    <a:pt x="706" y="3"/>
                  </a:lnTo>
                  <a:lnTo>
                    <a:pt x="705" y="3"/>
                  </a:lnTo>
                  <a:lnTo>
                    <a:pt x="705" y="3"/>
                  </a:lnTo>
                  <a:lnTo>
                    <a:pt x="681" y="3"/>
                  </a:lnTo>
                  <a:lnTo>
                    <a:pt x="679" y="3"/>
                  </a:lnTo>
                  <a:lnTo>
                    <a:pt x="679" y="3"/>
                  </a:lnTo>
                  <a:lnTo>
                    <a:pt x="678" y="2"/>
                  </a:lnTo>
                  <a:lnTo>
                    <a:pt x="678" y="2"/>
                  </a:lnTo>
                  <a:lnTo>
                    <a:pt x="678" y="1"/>
                  </a:lnTo>
                  <a:lnTo>
                    <a:pt x="679" y="1"/>
                  </a:lnTo>
                  <a:lnTo>
                    <a:pt x="679" y="0"/>
                  </a:lnTo>
                  <a:lnTo>
                    <a:pt x="681" y="0"/>
                  </a:lnTo>
                  <a:lnTo>
                    <a:pt x="681" y="0"/>
                  </a:lnTo>
                  <a:close/>
                  <a:moveTo>
                    <a:pt x="723" y="0"/>
                  </a:moveTo>
                  <a:lnTo>
                    <a:pt x="747" y="0"/>
                  </a:lnTo>
                  <a:lnTo>
                    <a:pt x="748" y="0"/>
                  </a:lnTo>
                  <a:lnTo>
                    <a:pt x="748" y="1"/>
                  </a:lnTo>
                  <a:lnTo>
                    <a:pt x="749" y="1"/>
                  </a:lnTo>
                  <a:lnTo>
                    <a:pt x="749" y="2"/>
                  </a:lnTo>
                  <a:lnTo>
                    <a:pt x="749" y="2"/>
                  </a:lnTo>
                  <a:lnTo>
                    <a:pt x="748" y="3"/>
                  </a:lnTo>
                  <a:lnTo>
                    <a:pt x="748" y="3"/>
                  </a:lnTo>
                  <a:lnTo>
                    <a:pt x="747" y="3"/>
                  </a:lnTo>
                  <a:lnTo>
                    <a:pt x="723" y="3"/>
                  </a:lnTo>
                  <a:lnTo>
                    <a:pt x="723" y="3"/>
                  </a:lnTo>
                  <a:lnTo>
                    <a:pt x="721" y="3"/>
                  </a:lnTo>
                  <a:lnTo>
                    <a:pt x="721" y="2"/>
                  </a:lnTo>
                  <a:lnTo>
                    <a:pt x="721" y="1"/>
                  </a:lnTo>
                  <a:lnTo>
                    <a:pt x="723" y="0"/>
                  </a:lnTo>
                  <a:lnTo>
                    <a:pt x="723" y="0"/>
                  </a:lnTo>
                  <a:lnTo>
                    <a:pt x="723" y="0"/>
                  </a:lnTo>
                  <a:close/>
                  <a:moveTo>
                    <a:pt x="766" y="0"/>
                  </a:moveTo>
                  <a:lnTo>
                    <a:pt x="790" y="0"/>
                  </a:lnTo>
                  <a:lnTo>
                    <a:pt x="790" y="0"/>
                  </a:lnTo>
                  <a:lnTo>
                    <a:pt x="791" y="1"/>
                  </a:lnTo>
                  <a:lnTo>
                    <a:pt x="791" y="1"/>
                  </a:lnTo>
                  <a:lnTo>
                    <a:pt x="791" y="2"/>
                  </a:lnTo>
                  <a:lnTo>
                    <a:pt x="791" y="2"/>
                  </a:lnTo>
                  <a:lnTo>
                    <a:pt x="791" y="3"/>
                  </a:lnTo>
                  <a:lnTo>
                    <a:pt x="790" y="3"/>
                  </a:lnTo>
                  <a:lnTo>
                    <a:pt x="790" y="3"/>
                  </a:lnTo>
                  <a:lnTo>
                    <a:pt x="766" y="3"/>
                  </a:lnTo>
                  <a:lnTo>
                    <a:pt x="764" y="3"/>
                  </a:lnTo>
                  <a:lnTo>
                    <a:pt x="764" y="3"/>
                  </a:lnTo>
                  <a:lnTo>
                    <a:pt x="763" y="2"/>
                  </a:lnTo>
                  <a:lnTo>
                    <a:pt x="763" y="2"/>
                  </a:lnTo>
                  <a:lnTo>
                    <a:pt x="763" y="1"/>
                  </a:lnTo>
                  <a:lnTo>
                    <a:pt x="764" y="1"/>
                  </a:lnTo>
                  <a:lnTo>
                    <a:pt x="764" y="0"/>
                  </a:lnTo>
                  <a:lnTo>
                    <a:pt x="766" y="0"/>
                  </a:lnTo>
                  <a:lnTo>
                    <a:pt x="766" y="0"/>
                  </a:lnTo>
                  <a:close/>
                  <a:moveTo>
                    <a:pt x="808" y="0"/>
                  </a:moveTo>
                  <a:lnTo>
                    <a:pt x="832" y="0"/>
                  </a:lnTo>
                  <a:lnTo>
                    <a:pt x="833" y="0"/>
                  </a:lnTo>
                  <a:lnTo>
                    <a:pt x="833" y="1"/>
                  </a:lnTo>
                  <a:lnTo>
                    <a:pt x="834" y="1"/>
                  </a:lnTo>
                  <a:lnTo>
                    <a:pt x="834" y="2"/>
                  </a:lnTo>
                  <a:lnTo>
                    <a:pt x="834" y="2"/>
                  </a:lnTo>
                  <a:lnTo>
                    <a:pt x="833" y="3"/>
                  </a:lnTo>
                  <a:lnTo>
                    <a:pt x="833" y="3"/>
                  </a:lnTo>
                  <a:lnTo>
                    <a:pt x="832" y="3"/>
                  </a:lnTo>
                  <a:lnTo>
                    <a:pt x="808" y="3"/>
                  </a:lnTo>
                  <a:lnTo>
                    <a:pt x="806" y="3"/>
                  </a:lnTo>
                  <a:lnTo>
                    <a:pt x="806" y="3"/>
                  </a:lnTo>
                  <a:lnTo>
                    <a:pt x="806" y="2"/>
                  </a:lnTo>
                  <a:lnTo>
                    <a:pt x="805" y="2"/>
                  </a:lnTo>
                  <a:lnTo>
                    <a:pt x="806" y="1"/>
                  </a:lnTo>
                  <a:lnTo>
                    <a:pt x="806" y="1"/>
                  </a:lnTo>
                  <a:lnTo>
                    <a:pt x="806" y="0"/>
                  </a:lnTo>
                  <a:lnTo>
                    <a:pt x="808" y="0"/>
                  </a:lnTo>
                  <a:lnTo>
                    <a:pt x="808" y="0"/>
                  </a:lnTo>
                  <a:close/>
                  <a:moveTo>
                    <a:pt x="851" y="0"/>
                  </a:moveTo>
                  <a:lnTo>
                    <a:pt x="874" y="0"/>
                  </a:lnTo>
                  <a:lnTo>
                    <a:pt x="875" y="0"/>
                  </a:lnTo>
                  <a:lnTo>
                    <a:pt x="876" y="1"/>
                  </a:lnTo>
                  <a:lnTo>
                    <a:pt x="876" y="1"/>
                  </a:lnTo>
                  <a:lnTo>
                    <a:pt x="876" y="2"/>
                  </a:lnTo>
                  <a:lnTo>
                    <a:pt x="876" y="2"/>
                  </a:lnTo>
                  <a:lnTo>
                    <a:pt x="876" y="3"/>
                  </a:lnTo>
                  <a:lnTo>
                    <a:pt x="875" y="3"/>
                  </a:lnTo>
                  <a:lnTo>
                    <a:pt x="874" y="3"/>
                  </a:lnTo>
                  <a:lnTo>
                    <a:pt x="851" y="3"/>
                  </a:lnTo>
                  <a:lnTo>
                    <a:pt x="849" y="3"/>
                  </a:lnTo>
                  <a:lnTo>
                    <a:pt x="848" y="3"/>
                  </a:lnTo>
                  <a:lnTo>
                    <a:pt x="848" y="2"/>
                  </a:lnTo>
                  <a:lnTo>
                    <a:pt x="848" y="2"/>
                  </a:lnTo>
                  <a:lnTo>
                    <a:pt x="848" y="1"/>
                  </a:lnTo>
                  <a:lnTo>
                    <a:pt x="848" y="1"/>
                  </a:lnTo>
                  <a:lnTo>
                    <a:pt x="849" y="0"/>
                  </a:lnTo>
                  <a:lnTo>
                    <a:pt x="851" y="0"/>
                  </a:lnTo>
                  <a:lnTo>
                    <a:pt x="851" y="0"/>
                  </a:lnTo>
                  <a:close/>
                  <a:moveTo>
                    <a:pt x="893" y="0"/>
                  </a:moveTo>
                  <a:lnTo>
                    <a:pt x="917" y="0"/>
                  </a:lnTo>
                  <a:lnTo>
                    <a:pt x="918" y="0"/>
                  </a:lnTo>
                  <a:lnTo>
                    <a:pt x="918" y="1"/>
                  </a:lnTo>
                  <a:lnTo>
                    <a:pt x="918" y="1"/>
                  </a:lnTo>
                  <a:lnTo>
                    <a:pt x="919" y="2"/>
                  </a:lnTo>
                  <a:lnTo>
                    <a:pt x="918" y="2"/>
                  </a:lnTo>
                  <a:lnTo>
                    <a:pt x="918" y="3"/>
                  </a:lnTo>
                  <a:lnTo>
                    <a:pt x="918" y="3"/>
                  </a:lnTo>
                  <a:lnTo>
                    <a:pt x="917" y="3"/>
                  </a:lnTo>
                  <a:lnTo>
                    <a:pt x="893" y="3"/>
                  </a:lnTo>
                  <a:lnTo>
                    <a:pt x="891" y="3"/>
                  </a:lnTo>
                  <a:lnTo>
                    <a:pt x="891" y="3"/>
                  </a:lnTo>
                  <a:lnTo>
                    <a:pt x="890" y="2"/>
                  </a:lnTo>
                  <a:lnTo>
                    <a:pt x="890" y="2"/>
                  </a:lnTo>
                  <a:lnTo>
                    <a:pt x="890" y="1"/>
                  </a:lnTo>
                  <a:lnTo>
                    <a:pt x="891" y="1"/>
                  </a:lnTo>
                  <a:lnTo>
                    <a:pt x="891" y="0"/>
                  </a:lnTo>
                  <a:lnTo>
                    <a:pt x="893" y="0"/>
                  </a:lnTo>
                  <a:lnTo>
                    <a:pt x="893" y="0"/>
                  </a:lnTo>
                  <a:close/>
                  <a:moveTo>
                    <a:pt x="934" y="0"/>
                  </a:moveTo>
                  <a:lnTo>
                    <a:pt x="959" y="0"/>
                  </a:lnTo>
                  <a:lnTo>
                    <a:pt x="960" y="0"/>
                  </a:lnTo>
                  <a:lnTo>
                    <a:pt x="960" y="1"/>
                  </a:lnTo>
                  <a:lnTo>
                    <a:pt x="961" y="1"/>
                  </a:lnTo>
                  <a:lnTo>
                    <a:pt x="961" y="2"/>
                  </a:lnTo>
                  <a:lnTo>
                    <a:pt x="961" y="2"/>
                  </a:lnTo>
                  <a:lnTo>
                    <a:pt x="960" y="3"/>
                  </a:lnTo>
                  <a:lnTo>
                    <a:pt x="960" y="3"/>
                  </a:lnTo>
                  <a:lnTo>
                    <a:pt x="959" y="3"/>
                  </a:lnTo>
                  <a:lnTo>
                    <a:pt x="934" y="3"/>
                  </a:lnTo>
                  <a:lnTo>
                    <a:pt x="934" y="3"/>
                  </a:lnTo>
                  <a:lnTo>
                    <a:pt x="933" y="3"/>
                  </a:lnTo>
                  <a:lnTo>
                    <a:pt x="933" y="2"/>
                  </a:lnTo>
                  <a:lnTo>
                    <a:pt x="933" y="2"/>
                  </a:lnTo>
                  <a:lnTo>
                    <a:pt x="933" y="1"/>
                  </a:lnTo>
                  <a:lnTo>
                    <a:pt x="933" y="1"/>
                  </a:lnTo>
                  <a:lnTo>
                    <a:pt x="934" y="0"/>
                  </a:lnTo>
                  <a:lnTo>
                    <a:pt x="934" y="0"/>
                  </a:lnTo>
                  <a:lnTo>
                    <a:pt x="934" y="0"/>
                  </a:lnTo>
                  <a:close/>
                  <a:moveTo>
                    <a:pt x="978" y="0"/>
                  </a:moveTo>
                  <a:lnTo>
                    <a:pt x="1002" y="0"/>
                  </a:lnTo>
                  <a:lnTo>
                    <a:pt x="1002" y="0"/>
                  </a:lnTo>
                  <a:lnTo>
                    <a:pt x="1003" y="1"/>
                  </a:lnTo>
                  <a:lnTo>
                    <a:pt x="1003" y="1"/>
                  </a:lnTo>
                  <a:lnTo>
                    <a:pt x="1003" y="2"/>
                  </a:lnTo>
                  <a:lnTo>
                    <a:pt x="1003" y="2"/>
                  </a:lnTo>
                  <a:lnTo>
                    <a:pt x="1003" y="3"/>
                  </a:lnTo>
                  <a:lnTo>
                    <a:pt x="1002" y="3"/>
                  </a:lnTo>
                  <a:lnTo>
                    <a:pt x="1002" y="3"/>
                  </a:lnTo>
                  <a:lnTo>
                    <a:pt x="978" y="3"/>
                  </a:lnTo>
                  <a:lnTo>
                    <a:pt x="976" y="3"/>
                  </a:lnTo>
                  <a:lnTo>
                    <a:pt x="976" y="3"/>
                  </a:lnTo>
                  <a:lnTo>
                    <a:pt x="975" y="2"/>
                  </a:lnTo>
                  <a:lnTo>
                    <a:pt x="975" y="2"/>
                  </a:lnTo>
                  <a:lnTo>
                    <a:pt x="975" y="1"/>
                  </a:lnTo>
                  <a:lnTo>
                    <a:pt x="976" y="1"/>
                  </a:lnTo>
                  <a:lnTo>
                    <a:pt x="976" y="0"/>
                  </a:lnTo>
                  <a:lnTo>
                    <a:pt x="978" y="0"/>
                  </a:lnTo>
                  <a:lnTo>
                    <a:pt x="978" y="0"/>
                  </a:lnTo>
                  <a:close/>
                  <a:moveTo>
                    <a:pt x="1020" y="0"/>
                  </a:moveTo>
                  <a:lnTo>
                    <a:pt x="1044" y="0"/>
                  </a:lnTo>
                  <a:lnTo>
                    <a:pt x="1045" y="0"/>
                  </a:lnTo>
                  <a:lnTo>
                    <a:pt x="1045" y="1"/>
                  </a:lnTo>
                  <a:lnTo>
                    <a:pt x="1046" y="1"/>
                  </a:lnTo>
                  <a:lnTo>
                    <a:pt x="1046" y="2"/>
                  </a:lnTo>
                  <a:lnTo>
                    <a:pt x="1046" y="2"/>
                  </a:lnTo>
                  <a:lnTo>
                    <a:pt x="1045" y="3"/>
                  </a:lnTo>
                  <a:lnTo>
                    <a:pt x="1045" y="3"/>
                  </a:lnTo>
                  <a:lnTo>
                    <a:pt x="1044" y="3"/>
                  </a:lnTo>
                  <a:lnTo>
                    <a:pt x="1020" y="3"/>
                  </a:lnTo>
                  <a:lnTo>
                    <a:pt x="1018" y="3"/>
                  </a:lnTo>
                  <a:lnTo>
                    <a:pt x="1018" y="3"/>
                  </a:lnTo>
                  <a:lnTo>
                    <a:pt x="1018" y="2"/>
                  </a:lnTo>
                  <a:lnTo>
                    <a:pt x="1017" y="2"/>
                  </a:lnTo>
                  <a:lnTo>
                    <a:pt x="1018" y="1"/>
                  </a:lnTo>
                  <a:lnTo>
                    <a:pt x="1018" y="1"/>
                  </a:lnTo>
                  <a:lnTo>
                    <a:pt x="1018" y="0"/>
                  </a:lnTo>
                  <a:lnTo>
                    <a:pt x="1020" y="0"/>
                  </a:lnTo>
                  <a:lnTo>
                    <a:pt x="1020" y="0"/>
                  </a:lnTo>
                  <a:close/>
                  <a:moveTo>
                    <a:pt x="1055" y="3"/>
                  </a:moveTo>
                  <a:lnTo>
                    <a:pt x="1030" y="3"/>
                  </a:lnTo>
                  <a:lnTo>
                    <a:pt x="1029" y="3"/>
                  </a:lnTo>
                  <a:lnTo>
                    <a:pt x="1029" y="3"/>
                  </a:lnTo>
                  <a:lnTo>
                    <a:pt x="1028" y="2"/>
                  </a:lnTo>
                  <a:lnTo>
                    <a:pt x="1028" y="2"/>
                  </a:lnTo>
                  <a:lnTo>
                    <a:pt x="1028" y="1"/>
                  </a:lnTo>
                  <a:lnTo>
                    <a:pt x="1029" y="1"/>
                  </a:lnTo>
                  <a:lnTo>
                    <a:pt x="1029" y="0"/>
                  </a:lnTo>
                  <a:lnTo>
                    <a:pt x="1030" y="0"/>
                  </a:lnTo>
                  <a:lnTo>
                    <a:pt x="1055" y="0"/>
                  </a:lnTo>
                  <a:lnTo>
                    <a:pt x="1056" y="0"/>
                  </a:lnTo>
                  <a:lnTo>
                    <a:pt x="1056" y="1"/>
                  </a:lnTo>
                  <a:lnTo>
                    <a:pt x="1057" y="2"/>
                  </a:lnTo>
                  <a:lnTo>
                    <a:pt x="1056" y="3"/>
                  </a:lnTo>
                  <a:lnTo>
                    <a:pt x="1056" y="3"/>
                  </a:lnTo>
                  <a:lnTo>
                    <a:pt x="1055" y="3"/>
                  </a:lnTo>
                  <a:lnTo>
                    <a:pt x="1055" y="3"/>
                  </a:lnTo>
                  <a:close/>
                  <a:moveTo>
                    <a:pt x="1013" y="3"/>
                  </a:moveTo>
                  <a:lnTo>
                    <a:pt x="988" y="3"/>
                  </a:lnTo>
                  <a:lnTo>
                    <a:pt x="987" y="3"/>
                  </a:lnTo>
                  <a:lnTo>
                    <a:pt x="986" y="3"/>
                  </a:lnTo>
                  <a:lnTo>
                    <a:pt x="986" y="2"/>
                  </a:lnTo>
                  <a:lnTo>
                    <a:pt x="986" y="2"/>
                  </a:lnTo>
                  <a:lnTo>
                    <a:pt x="986" y="1"/>
                  </a:lnTo>
                  <a:lnTo>
                    <a:pt x="986" y="1"/>
                  </a:lnTo>
                  <a:lnTo>
                    <a:pt x="987" y="0"/>
                  </a:lnTo>
                  <a:lnTo>
                    <a:pt x="988" y="0"/>
                  </a:lnTo>
                  <a:lnTo>
                    <a:pt x="1013" y="0"/>
                  </a:lnTo>
                  <a:lnTo>
                    <a:pt x="1013" y="0"/>
                  </a:lnTo>
                  <a:lnTo>
                    <a:pt x="1014" y="1"/>
                  </a:lnTo>
                  <a:lnTo>
                    <a:pt x="1014" y="1"/>
                  </a:lnTo>
                  <a:lnTo>
                    <a:pt x="1014" y="2"/>
                  </a:lnTo>
                  <a:lnTo>
                    <a:pt x="1014" y="2"/>
                  </a:lnTo>
                  <a:lnTo>
                    <a:pt x="1014" y="3"/>
                  </a:lnTo>
                  <a:lnTo>
                    <a:pt x="1013" y="3"/>
                  </a:lnTo>
                  <a:lnTo>
                    <a:pt x="1013" y="3"/>
                  </a:lnTo>
                  <a:lnTo>
                    <a:pt x="1013" y="3"/>
                  </a:lnTo>
                  <a:close/>
                  <a:moveTo>
                    <a:pt x="970" y="3"/>
                  </a:moveTo>
                  <a:lnTo>
                    <a:pt x="945" y="3"/>
                  </a:lnTo>
                  <a:lnTo>
                    <a:pt x="945" y="3"/>
                  </a:lnTo>
                  <a:lnTo>
                    <a:pt x="944" y="3"/>
                  </a:lnTo>
                  <a:lnTo>
                    <a:pt x="944" y="2"/>
                  </a:lnTo>
                  <a:lnTo>
                    <a:pt x="944" y="2"/>
                  </a:lnTo>
                  <a:lnTo>
                    <a:pt x="944" y="1"/>
                  </a:lnTo>
                  <a:lnTo>
                    <a:pt x="944" y="1"/>
                  </a:lnTo>
                  <a:lnTo>
                    <a:pt x="945" y="0"/>
                  </a:lnTo>
                  <a:lnTo>
                    <a:pt x="945" y="0"/>
                  </a:lnTo>
                  <a:lnTo>
                    <a:pt x="970" y="0"/>
                  </a:lnTo>
                  <a:lnTo>
                    <a:pt x="971" y="0"/>
                  </a:lnTo>
                  <a:lnTo>
                    <a:pt x="971" y="1"/>
                  </a:lnTo>
                  <a:lnTo>
                    <a:pt x="972" y="1"/>
                  </a:lnTo>
                  <a:lnTo>
                    <a:pt x="972" y="2"/>
                  </a:lnTo>
                  <a:lnTo>
                    <a:pt x="972" y="2"/>
                  </a:lnTo>
                  <a:lnTo>
                    <a:pt x="971" y="3"/>
                  </a:lnTo>
                  <a:lnTo>
                    <a:pt x="971" y="3"/>
                  </a:lnTo>
                  <a:lnTo>
                    <a:pt x="970" y="3"/>
                  </a:lnTo>
                  <a:lnTo>
                    <a:pt x="970" y="3"/>
                  </a:lnTo>
                  <a:close/>
                  <a:moveTo>
                    <a:pt x="928" y="3"/>
                  </a:moveTo>
                  <a:lnTo>
                    <a:pt x="903" y="3"/>
                  </a:lnTo>
                  <a:lnTo>
                    <a:pt x="902" y="3"/>
                  </a:lnTo>
                  <a:lnTo>
                    <a:pt x="902" y="3"/>
                  </a:lnTo>
                  <a:lnTo>
                    <a:pt x="901" y="2"/>
                  </a:lnTo>
                  <a:lnTo>
                    <a:pt x="901" y="2"/>
                  </a:lnTo>
                  <a:lnTo>
                    <a:pt x="901" y="1"/>
                  </a:lnTo>
                  <a:lnTo>
                    <a:pt x="902" y="1"/>
                  </a:lnTo>
                  <a:lnTo>
                    <a:pt x="902" y="0"/>
                  </a:lnTo>
                  <a:lnTo>
                    <a:pt x="903" y="0"/>
                  </a:lnTo>
                  <a:lnTo>
                    <a:pt x="928" y="0"/>
                  </a:lnTo>
                  <a:lnTo>
                    <a:pt x="928" y="0"/>
                  </a:lnTo>
                  <a:lnTo>
                    <a:pt x="929" y="1"/>
                  </a:lnTo>
                  <a:lnTo>
                    <a:pt x="929" y="1"/>
                  </a:lnTo>
                  <a:lnTo>
                    <a:pt x="929" y="2"/>
                  </a:lnTo>
                  <a:lnTo>
                    <a:pt x="929" y="2"/>
                  </a:lnTo>
                  <a:lnTo>
                    <a:pt x="929" y="3"/>
                  </a:lnTo>
                  <a:lnTo>
                    <a:pt x="928" y="3"/>
                  </a:lnTo>
                  <a:lnTo>
                    <a:pt x="928" y="3"/>
                  </a:lnTo>
                  <a:lnTo>
                    <a:pt x="928" y="3"/>
                  </a:lnTo>
                  <a:close/>
                  <a:moveTo>
                    <a:pt x="885" y="3"/>
                  </a:moveTo>
                  <a:lnTo>
                    <a:pt x="860" y="3"/>
                  </a:lnTo>
                  <a:lnTo>
                    <a:pt x="860" y="3"/>
                  </a:lnTo>
                  <a:lnTo>
                    <a:pt x="859" y="3"/>
                  </a:lnTo>
                  <a:lnTo>
                    <a:pt x="859" y="2"/>
                  </a:lnTo>
                  <a:lnTo>
                    <a:pt x="859" y="2"/>
                  </a:lnTo>
                  <a:lnTo>
                    <a:pt x="859" y="1"/>
                  </a:lnTo>
                  <a:lnTo>
                    <a:pt x="859" y="1"/>
                  </a:lnTo>
                  <a:lnTo>
                    <a:pt x="860" y="0"/>
                  </a:lnTo>
                  <a:lnTo>
                    <a:pt x="860" y="0"/>
                  </a:lnTo>
                  <a:lnTo>
                    <a:pt x="885" y="0"/>
                  </a:lnTo>
                  <a:lnTo>
                    <a:pt x="886" y="0"/>
                  </a:lnTo>
                  <a:lnTo>
                    <a:pt x="886" y="1"/>
                  </a:lnTo>
                  <a:lnTo>
                    <a:pt x="887" y="1"/>
                  </a:lnTo>
                  <a:lnTo>
                    <a:pt x="887" y="2"/>
                  </a:lnTo>
                  <a:lnTo>
                    <a:pt x="887" y="2"/>
                  </a:lnTo>
                  <a:lnTo>
                    <a:pt x="886" y="3"/>
                  </a:lnTo>
                  <a:lnTo>
                    <a:pt x="886" y="3"/>
                  </a:lnTo>
                  <a:lnTo>
                    <a:pt x="885" y="3"/>
                  </a:lnTo>
                  <a:lnTo>
                    <a:pt x="885" y="3"/>
                  </a:lnTo>
                  <a:close/>
                  <a:moveTo>
                    <a:pt x="843" y="3"/>
                  </a:moveTo>
                  <a:lnTo>
                    <a:pt x="818" y="3"/>
                  </a:lnTo>
                  <a:lnTo>
                    <a:pt x="817" y="3"/>
                  </a:lnTo>
                  <a:lnTo>
                    <a:pt x="817" y="3"/>
                  </a:lnTo>
                  <a:lnTo>
                    <a:pt x="816" y="2"/>
                  </a:lnTo>
                  <a:lnTo>
                    <a:pt x="816" y="2"/>
                  </a:lnTo>
                  <a:lnTo>
                    <a:pt x="816" y="1"/>
                  </a:lnTo>
                  <a:lnTo>
                    <a:pt x="817" y="1"/>
                  </a:lnTo>
                  <a:lnTo>
                    <a:pt x="817" y="0"/>
                  </a:lnTo>
                  <a:lnTo>
                    <a:pt x="818" y="0"/>
                  </a:lnTo>
                  <a:lnTo>
                    <a:pt x="843" y="0"/>
                  </a:lnTo>
                  <a:lnTo>
                    <a:pt x="844" y="0"/>
                  </a:lnTo>
                  <a:lnTo>
                    <a:pt x="844" y="1"/>
                  </a:lnTo>
                  <a:lnTo>
                    <a:pt x="844" y="1"/>
                  </a:lnTo>
                  <a:lnTo>
                    <a:pt x="845" y="2"/>
                  </a:lnTo>
                  <a:lnTo>
                    <a:pt x="844" y="2"/>
                  </a:lnTo>
                  <a:lnTo>
                    <a:pt x="844" y="3"/>
                  </a:lnTo>
                  <a:lnTo>
                    <a:pt x="844" y="3"/>
                  </a:lnTo>
                  <a:lnTo>
                    <a:pt x="843" y="3"/>
                  </a:lnTo>
                  <a:lnTo>
                    <a:pt x="843" y="3"/>
                  </a:lnTo>
                  <a:close/>
                  <a:moveTo>
                    <a:pt x="801" y="3"/>
                  </a:moveTo>
                  <a:lnTo>
                    <a:pt x="776" y="3"/>
                  </a:lnTo>
                  <a:lnTo>
                    <a:pt x="775" y="3"/>
                  </a:lnTo>
                  <a:lnTo>
                    <a:pt x="774" y="3"/>
                  </a:lnTo>
                  <a:lnTo>
                    <a:pt x="774" y="2"/>
                  </a:lnTo>
                  <a:lnTo>
                    <a:pt x="774" y="2"/>
                  </a:lnTo>
                  <a:lnTo>
                    <a:pt x="774" y="1"/>
                  </a:lnTo>
                  <a:lnTo>
                    <a:pt x="774" y="1"/>
                  </a:lnTo>
                  <a:lnTo>
                    <a:pt x="775" y="0"/>
                  </a:lnTo>
                  <a:lnTo>
                    <a:pt x="776" y="0"/>
                  </a:lnTo>
                  <a:lnTo>
                    <a:pt x="801" y="0"/>
                  </a:lnTo>
                  <a:lnTo>
                    <a:pt x="801" y="0"/>
                  </a:lnTo>
                  <a:lnTo>
                    <a:pt x="802" y="1"/>
                  </a:lnTo>
                  <a:lnTo>
                    <a:pt x="802" y="1"/>
                  </a:lnTo>
                  <a:lnTo>
                    <a:pt x="802" y="2"/>
                  </a:lnTo>
                  <a:lnTo>
                    <a:pt x="802" y="2"/>
                  </a:lnTo>
                  <a:lnTo>
                    <a:pt x="802" y="3"/>
                  </a:lnTo>
                  <a:lnTo>
                    <a:pt x="801" y="3"/>
                  </a:lnTo>
                  <a:lnTo>
                    <a:pt x="801" y="3"/>
                  </a:lnTo>
                  <a:lnTo>
                    <a:pt x="801" y="3"/>
                  </a:lnTo>
                  <a:close/>
                  <a:moveTo>
                    <a:pt x="758" y="3"/>
                  </a:moveTo>
                  <a:lnTo>
                    <a:pt x="733" y="3"/>
                  </a:lnTo>
                  <a:lnTo>
                    <a:pt x="732" y="3"/>
                  </a:lnTo>
                  <a:lnTo>
                    <a:pt x="732" y="3"/>
                  </a:lnTo>
                  <a:lnTo>
                    <a:pt x="732" y="2"/>
                  </a:lnTo>
                  <a:lnTo>
                    <a:pt x="731" y="2"/>
                  </a:lnTo>
                  <a:lnTo>
                    <a:pt x="732" y="1"/>
                  </a:lnTo>
                  <a:lnTo>
                    <a:pt x="732" y="1"/>
                  </a:lnTo>
                  <a:lnTo>
                    <a:pt x="732" y="0"/>
                  </a:lnTo>
                  <a:lnTo>
                    <a:pt x="733" y="0"/>
                  </a:lnTo>
                  <a:lnTo>
                    <a:pt x="758" y="0"/>
                  </a:lnTo>
                  <a:lnTo>
                    <a:pt x="759" y="0"/>
                  </a:lnTo>
                  <a:lnTo>
                    <a:pt x="759" y="1"/>
                  </a:lnTo>
                  <a:lnTo>
                    <a:pt x="760" y="1"/>
                  </a:lnTo>
                  <a:lnTo>
                    <a:pt x="760" y="2"/>
                  </a:lnTo>
                  <a:lnTo>
                    <a:pt x="760" y="2"/>
                  </a:lnTo>
                  <a:lnTo>
                    <a:pt x="759" y="3"/>
                  </a:lnTo>
                  <a:lnTo>
                    <a:pt x="759" y="3"/>
                  </a:lnTo>
                  <a:lnTo>
                    <a:pt x="758" y="3"/>
                  </a:lnTo>
                  <a:lnTo>
                    <a:pt x="758" y="3"/>
                  </a:lnTo>
                  <a:close/>
                  <a:moveTo>
                    <a:pt x="716" y="3"/>
                  </a:moveTo>
                  <a:lnTo>
                    <a:pt x="691" y="3"/>
                  </a:lnTo>
                  <a:lnTo>
                    <a:pt x="690" y="3"/>
                  </a:lnTo>
                  <a:lnTo>
                    <a:pt x="690" y="3"/>
                  </a:lnTo>
                  <a:lnTo>
                    <a:pt x="689" y="2"/>
                  </a:lnTo>
                  <a:lnTo>
                    <a:pt x="689" y="2"/>
                  </a:lnTo>
                  <a:lnTo>
                    <a:pt x="689" y="1"/>
                  </a:lnTo>
                  <a:lnTo>
                    <a:pt x="690" y="1"/>
                  </a:lnTo>
                  <a:lnTo>
                    <a:pt x="690" y="0"/>
                  </a:lnTo>
                  <a:lnTo>
                    <a:pt x="691" y="0"/>
                  </a:lnTo>
                  <a:lnTo>
                    <a:pt x="716" y="0"/>
                  </a:lnTo>
                  <a:lnTo>
                    <a:pt x="716" y="0"/>
                  </a:lnTo>
                  <a:lnTo>
                    <a:pt x="717" y="1"/>
                  </a:lnTo>
                  <a:lnTo>
                    <a:pt x="717" y="1"/>
                  </a:lnTo>
                  <a:lnTo>
                    <a:pt x="717" y="2"/>
                  </a:lnTo>
                  <a:lnTo>
                    <a:pt x="717" y="2"/>
                  </a:lnTo>
                  <a:lnTo>
                    <a:pt x="717" y="3"/>
                  </a:lnTo>
                  <a:lnTo>
                    <a:pt x="716" y="3"/>
                  </a:lnTo>
                  <a:lnTo>
                    <a:pt x="716" y="3"/>
                  </a:lnTo>
                  <a:lnTo>
                    <a:pt x="716" y="3"/>
                  </a:lnTo>
                  <a:close/>
                  <a:moveTo>
                    <a:pt x="673" y="3"/>
                  </a:moveTo>
                  <a:lnTo>
                    <a:pt x="648" y="3"/>
                  </a:lnTo>
                  <a:lnTo>
                    <a:pt x="648" y="3"/>
                  </a:lnTo>
                  <a:lnTo>
                    <a:pt x="647" y="3"/>
                  </a:lnTo>
                  <a:lnTo>
                    <a:pt x="647" y="2"/>
                  </a:lnTo>
                  <a:lnTo>
                    <a:pt x="647" y="2"/>
                  </a:lnTo>
                  <a:lnTo>
                    <a:pt x="647" y="1"/>
                  </a:lnTo>
                  <a:lnTo>
                    <a:pt x="647" y="1"/>
                  </a:lnTo>
                  <a:lnTo>
                    <a:pt x="648" y="0"/>
                  </a:lnTo>
                  <a:lnTo>
                    <a:pt x="648" y="0"/>
                  </a:lnTo>
                  <a:lnTo>
                    <a:pt x="673" y="0"/>
                  </a:lnTo>
                  <a:lnTo>
                    <a:pt x="674" y="0"/>
                  </a:lnTo>
                  <a:lnTo>
                    <a:pt x="674" y="1"/>
                  </a:lnTo>
                  <a:lnTo>
                    <a:pt x="675" y="1"/>
                  </a:lnTo>
                  <a:lnTo>
                    <a:pt x="675" y="2"/>
                  </a:lnTo>
                  <a:lnTo>
                    <a:pt x="675" y="2"/>
                  </a:lnTo>
                  <a:lnTo>
                    <a:pt x="674" y="3"/>
                  </a:lnTo>
                  <a:lnTo>
                    <a:pt x="674" y="3"/>
                  </a:lnTo>
                  <a:lnTo>
                    <a:pt x="673" y="3"/>
                  </a:lnTo>
                  <a:lnTo>
                    <a:pt x="673" y="3"/>
                  </a:lnTo>
                  <a:close/>
                  <a:moveTo>
                    <a:pt x="631" y="3"/>
                  </a:moveTo>
                  <a:lnTo>
                    <a:pt x="606" y="3"/>
                  </a:lnTo>
                  <a:lnTo>
                    <a:pt x="605" y="3"/>
                  </a:lnTo>
                  <a:lnTo>
                    <a:pt x="605" y="3"/>
                  </a:lnTo>
                  <a:lnTo>
                    <a:pt x="604" y="2"/>
                  </a:lnTo>
                  <a:lnTo>
                    <a:pt x="605" y="1"/>
                  </a:lnTo>
                  <a:lnTo>
                    <a:pt x="605" y="0"/>
                  </a:lnTo>
                  <a:lnTo>
                    <a:pt x="606" y="0"/>
                  </a:lnTo>
                  <a:lnTo>
                    <a:pt x="631" y="0"/>
                  </a:lnTo>
                  <a:lnTo>
                    <a:pt x="632" y="0"/>
                  </a:lnTo>
                  <a:lnTo>
                    <a:pt x="632" y="1"/>
                  </a:lnTo>
                  <a:lnTo>
                    <a:pt x="632" y="1"/>
                  </a:lnTo>
                  <a:lnTo>
                    <a:pt x="633" y="2"/>
                  </a:lnTo>
                  <a:lnTo>
                    <a:pt x="632" y="2"/>
                  </a:lnTo>
                  <a:lnTo>
                    <a:pt x="632" y="3"/>
                  </a:lnTo>
                  <a:lnTo>
                    <a:pt x="632" y="3"/>
                  </a:lnTo>
                  <a:lnTo>
                    <a:pt x="631" y="3"/>
                  </a:lnTo>
                  <a:lnTo>
                    <a:pt x="631" y="3"/>
                  </a:lnTo>
                  <a:close/>
                  <a:moveTo>
                    <a:pt x="588" y="3"/>
                  </a:moveTo>
                  <a:lnTo>
                    <a:pt x="563" y="3"/>
                  </a:lnTo>
                  <a:lnTo>
                    <a:pt x="563" y="3"/>
                  </a:lnTo>
                  <a:lnTo>
                    <a:pt x="562" y="3"/>
                  </a:lnTo>
                  <a:lnTo>
                    <a:pt x="562" y="2"/>
                  </a:lnTo>
                  <a:lnTo>
                    <a:pt x="562" y="2"/>
                  </a:lnTo>
                  <a:lnTo>
                    <a:pt x="562" y="1"/>
                  </a:lnTo>
                  <a:lnTo>
                    <a:pt x="562" y="1"/>
                  </a:lnTo>
                  <a:lnTo>
                    <a:pt x="563" y="0"/>
                  </a:lnTo>
                  <a:lnTo>
                    <a:pt x="563" y="0"/>
                  </a:lnTo>
                  <a:lnTo>
                    <a:pt x="588" y="0"/>
                  </a:lnTo>
                  <a:lnTo>
                    <a:pt x="589" y="0"/>
                  </a:lnTo>
                  <a:lnTo>
                    <a:pt x="590" y="1"/>
                  </a:lnTo>
                  <a:lnTo>
                    <a:pt x="590" y="2"/>
                  </a:lnTo>
                  <a:lnTo>
                    <a:pt x="590" y="3"/>
                  </a:lnTo>
                  <a:lnTo>
                    <a:pt x="589" y="3"/>
                  </a:lnTo>
                  <a:lnTo>
                    <a:pt x="588" y="3"/>
                  </a:lnTo>
                  <a:lnTo>
                    <a:pt x="588" y="3"/>
                  </a:lnTo>
                  <a:close/>
                  <a:moveTo>
                    <a:pt x="546" y="3"/>
                  </a:moveTo>
                  <a:lnTo>
                    <a:pt x="521" y="3"/>
                  </a:lnTo>
                  <a:lnTo>
                    <a:pt x="520" y="3"/>
                  </a:lnTo>
                  <a:lnTo>
                    <a:pt x="520" y="3"/>
                  </a:lnTo>
                  <a:lnTo>
                    <a:pt x="520" y="2"/>
                  </a:lnTo>
                  <a:lnTo>
                    <a:pt x="519" y="2"/>
                  </a:lnTo>
                  <a:lnTo>
                    <a:pt x="520" y="1"/>
                  </a:lnTo>
                  <a:lnTo>
                    <a:pt x="520" y="1"/>
                  </a:lnTo>
                  <a:lnTo>
                    <a:pt x="520" y="0"/>
                  </a:lnTo>
                  <a:lnTo>
                    <a:pt x="521" y="0"/>
                  </a:lnTo>
                  <a:lnTo>
                    <a:pt x="546" y="0"/>
                  </a:lnTo>
                  <a:lnTo>
                    <a:pt x="547" y="0"/>
                  </a:lnTo>
                  <a:lnTo>
                    <a:pt x="547" y="1"/>
                  </a:lnTo>
                  <a:lnTo>
                    <a:pt x="548" y="1"/>
                  </a:lnTo>
                  <a:lnTo>
                    <a:pt x="548" y="2"/>
                  </a:lnTo>
                  <a:lnTo>
                    <a:pt x="548" y="2"/>
                  </a:lnTo>
                  <a:lnTo>
                    <a:pt x="547" y="3"/>
                  </a:lnTo>
                  <a:lnTo>
                    <a:pt x="547" y="3"/>
                  </a:lnTo>
                  <a:lnTo>
                    <a:pt x="546" y="3"/>
                  </a:lnTo>
                  <a:lnTo>
                    <a:pt x="546" y="3"/>
                  </a:lnTo>
                  <a:close/>
                  <a:moveTo>
                    <a:pt x="504" y="3"/>
                  </a:moveTo>
                  <a:lnTo>
                    <a:pt x="479" y="3"/>
                  </a:lnTo>
                  <a:lnTo>
                    <a:pt x="478" y="3"/>
                  </a:lnTo>
                  <a:lnTo>
                    <a:pt x="478" y="3"/>
                  </a:lnTo>
                  <a:lnTo>
                    <a:pt x="477" y="2"/>
                  </a:lnTo>
                  <a:lnTo>
                    <a:pt x="477" y="2"/>
                  </a:lnTo>
                  <a:lnTo>
                    <a:pt x="477" y="1"/>
                  </a:lnTo>
                  <a:lnTo>
                    <a:pt x="478" y="1"/>
                  </a:lnTo>
                  <a:lnTo>
                    <a:pt x="478" y="0"/>
                  </a:lnTo>
                  <a:lnTo>
                    <a:pt x="479" y="0"/>
                  </a:lnTo>
                  <a:lnTo>
                    <a:pt x="504" y="0"/>
                  </a:lnTo>
                  <a:lnTo>
                    <a:pt x="504" y="0"/>
                  </a:lnTo>
                  <a:lnTo>
                    <a:pt x="505" y="1"/>
                  </a:lnTo>
                  <a:lnTo>
                    <a:pt x="505" y="1"/>
                  </a:lnTo>
                  <a:lnTo>
                    <a:pt x="505" y="2"/>
                  </a:lnTo>
                  <a:lnTo>
                    <a:pt x="505" y="2"/>
                  </a:lnTo>
                  <a:lnTo>
                    <a:pt x="505" y="3"/>
                  </a:lnTo>
                  <a:lnTo>
                    <a:pt x="504" y="3"/>
                  </a:lnTo>
                  <a:lnTo>
                    <a:pt x="504" y="3"/>
                  </a:lnTo>
                  <a:lnTo>
                    <a:pt x="504" y="3"/>
                  </a:lnTo>
                  <a:close/>
                  <a:moveTo>
                    <a:pt x="461" y="3"/>
                  </a:moveTo>
                  <a:lnTo>
                    <a:pt x="436" y="3"/>
                  </a:lnTo>
                  <a:lnTo>
                    <a:pt x="436" y="3"/>
                  </a:lnTo>
                  <a:lnTo>
                    <a:pt x="435" y="3"/>
                  </a:lnTo>
                  <a:lnTo>
                    <a:pt x="435" y="2"/>
                  </a:lnTo>
                  <a:lnTo>
                    <a:pt x="435" y="2"/>
                  </a:lnTo>
                  <a:lnTo>
                    <a:pt x="435" y="1"/>
                  </a:lnTo>
                  <a:lnTo>
                    <a:pt x="435" y="1"/>
                  </a:lnTo>
                  <a:lnTo>
                    <a:pt x="436" y="0"/>
                  </a:lnTo>
                  <a:lnTo>
                    <a:pt x="436" y="0"/>
                  </a:lnTo>
                  <a:lnTo>
                    <a:pt x="461" y="0"/>
                  </a:lnTo>
                  <a:lnTo>
                    <a:pt x="462" y="0"/>
                  </a:lnTo>
                  <a:lnTo>
                    <a:pt x="462" y="1"/>
                  </a:lnTo>
                  <a:lnTo>
                    <a:pt x="463" y="1"/>
                  </a:lnTo>
                  <a:lnTo>
                    <a:pt x="463" y="2"/>
                  </a:lnTo>
                  <a:lnTo>
                    <a:pt x="463" y="2"/>
                  </a:lnTo>
                  <a:lnTo>
                    <a:pt x="462" y="3"/>
                  </a:lnTo>
                  <a:lnTo>
                    <a:pt x="462" y="3"/>
                  </a:lnTo>
                  <a:lnTo>
                    <a:pt x="461" y="3"/>
                  </a:lnTo>
                  <a:lnTo>
                    <a:pt x="461" y="3"/>
                  </a:lnTo>
                  <a:close/>
                  <a:moveTo>
                    <a:pt x="419" y="3"/>
                  </a:moveTo>
                  <a:lnTo>
                    <a:pt x="394" y="3"/>
                  </a:lnTo>
                  <a:lnTo>
                    <a:pt x="393" y="3"/>
                  </a:lnTo>
                  <a:lnTo>
                    <a:pt x="393" y="3"/>
                  </a:lnTo>
                  <a:lnTo>
                    <a:pt x="392" y="2"/>
                  </a:lnTo>
                  <a:lnTo>
                    <a:pt x="392" y="2"/>
                  </a:lnTo>
                  <a:lnTo>
                    <a:pt x="392" y="1"/>
                  </a:lnTo>
                  <a:lnTo>
                    <a:pt x="393" y="1"/>
                  </a:lnTo>
                  <a:lnTo>
                    <a:pt x="393" y="0"/>
                  </a:lnTo>
                  <a:lnTo>
                    <a:pt x="394" y="0"/>
                  </a:lnTo>
                  <a:lnTo>
                    <a:pt x="419" y="0"/>
                  </a:lnTo>
                  <a:lnTo>
                    <a:pt x="419" y="0"/>
                  </a:lnTo>
                  <a:lnTo>
                    <a:pt x="420" y="1"/>
                  </a:lnTo>
                  <a:lnTo>
                    <a:pt x="420" y="2"/>
                  </a:lnTo>
                  <a:lnTo>
                    <a:pt x="420" y="3"/>
                  </a:lnTo>
                  <a:lnTo>
                    <a:pt x="419" y="3"/>
                  </a:lnTo>
                  <a:lnTo>
                    <a:pt x="419" y="3"/>
                  </a:lnTo>
                  <a:lnTo>
                    <a:pt x="419" y="3"/>
                  </a:lnTo>
                  <a:close/>
                  <a:moveTo>
                    <a:pt x="376" y="3"/>
                  </a:moveTo>
                  <a:lnTo>
                    <a:pt x="351" y="3"/>
                  </a:lnTo>
                  <a:lnTo>
                    <a:pt x="351" y="3"/>
                  </a:lnTo>
                  <a:lnTo>
                    <a:pt x="350" y="3"/>
                  </a:lnTo>
                  <a:lnTo>
                    <a:pt x="350" y="2"/>
                  </a:lnTo>
                  <a:lnTo>
                    <a:pt x="350" y="2"/>
                  </a:lnTo>
                  <a:lnTo>
                    <a:pt x="350" y="1"/>
                  </a:lnTo>
                  <a:lnTo>
                    <a:pt x="350" y="1"/>
                  </a:lnTo>
                  <a:lnTo>
                    <a:pt x="351" y="0"/>
                  </a:lnTo>
                  <a:lnTo>
                    <a:pt x="351" y="0"/>
                  </a:lnTo>
                  <a:lnTo>
                    <a:pt x="376" y="0"/>
                  </a:lnTo>
                  <a:lnTo>
                    <a:pt x="377" y="0"/>
                  </a:lnTo>
                  <a:lnTo>
                    <a:pt x="378" y="1"/>
                  </a:lnTo>
                  <a:lnTo>
                    <a:pt x="378" y="1"/>
                  </a:lnTo>
                  <a:lnTo>
                    <a:pt x="378" y="2"/>
                  </a:lnTo>
                  <a:lnTo>
                    <a:pt x="378" y="2"/>
                  </a:lnTo>
                  <a:lnTo>
                    <a:pt x="378" y="3"/>
                  </a:lnTo>
                  <a:lnTo>
                    <a:pt x="377" y="3"/>
                  </a:lnTo>
                  <a:lnTo>
                    <a:pt x="376" y="3"/>
                  </a:lnTo>
                  <a:lnTo>
                    <a:pt x="376" y="3"/>
                  </a:lnTo>
                  <a:close/>
                  <a:moveTo>
                    <a:pt x="334" y="3"/>
                  </a:moveTo>
                  <a:lnTo>
                    <a:pt x="309" y="3"/>
                  </a:lnTo>
                  <a:lnTo>
                    <a:pt x="308" y="3"/>
                  </a:lnTo>
                  <a:lnTo>
                    <a:pt x="308" y="3"/>
                  </a:lnTo>
                  <a:lnTo>
                    <a:pt x="308" y="2"/>
                  </a:lnTo>
                  <a:lnTo>
                    <a:pt x="307" y="2"/>
                  </a:lnTo>
                  <a:lnTo>
                    <a:pt x="308" y="1"/>
                  </a:lnTo>
                  <a:lnTo>
                    <a:pt x="308" y="1"/>
                  </a:lnTo>
                  <a:lnTo>
                    <a:pt x="308" y="0"/>
                  </a:lnTo>
                  <a:lnTo>
                    <a:pt x="309" y="0"/>
                  </a:lnTo>
                  <a:lnTo>
                    <a:pt x="334" y="0"/>
                  </a:lnTo>
                  <a:lnTo>
                    <a:pt x="335" y="0"/>
                  </a:lnTo>
                  <a:lnTo>
                    <a:pt x="335" y="1"/>
                  </a:lnTo>
                  <a:lnTo>
                    <a:pt x="336" y="1"/>
                  </a:lnTo>
                  <a:lnTo>
                    <a:pt x="336" y="2"/>
                  </a:lnTo>
                  <a:lnTo>
                    <a:pt x="336" y="2"/>
                  </a:lnTo>
                  <a:lnTo>
                    <a:pt x="335" y="3"/>
                  </a:lnTo>
                  <a:lnTo>
                    <a:pt x="335" y="3"/>
                  </a:lnTo>
                  <a:lnTo>
                    <a:pt x="334" y="3"/>
                  </a:lnTo>
                  <a:lnTo>
                    <a:pt x="334" y="3"/>
                  </a:lnTo>
                  <a:close/>
                  <a:moveTo>
                    <a:pt x="292" y="3"/>
                  </a:moveTo>
                  <a:lnTo>
                    <a:pt x="267" y="3"/>
                  </a:lnTo>
                  <a:lnTo>
                    <a:pt x="266" y="3"/>
                  </a:lnTo>
                  <a:lnTo>
                    <a:pt x="265" y="3"/>
                  </a:lnTo>
                  <a:lnTo>
                    <a:pt x="265" y="2"/>
                  </a:lnTo>
                  <a:lnTo>
                    <a:pt x="265" y="2"/>
                  </a:lnTo>
                  <a:lnTo>
                    <a:pt x="265" y="1"/>
                  </a:lnTo>
                  <a:lnTo>
                    <a:pt x="265" y="1"/>
                  </a:lnTo>
                  <a:lnTo>
                    <a:pt x="266" y="0"/>
                  </a:lnTo>
                  <a:lnTo>
                    <a:pt x="267" y="0"/>
                  </a:lnTo>
                  <a:lnTo>
                    <a:pt x="292" y="0"/>
                  </a:lnTo>
                  <a:lnTo>
                    <a:pt x="292" y="0"/>
                  </a:lnTo>
                  <a:lnTo>
                    <a:pt x="293" y="1"/>
                  </a:lnTo>
                  <a:lnTo>
                    <a:pt x="293" y="1"/>
                  </a:lnTo>
                  <a:lnTo>
                    <a:pt x="293" y="2"/>
                  </a:lnTo>
                  <a:lnTo>
                    <a:pt x="293" y="2"/>
                  </a:lnTo>
                  <a:lnTo>
                    <a:pt x="293" y="3"/>
                  </a:lnTo>
                  <a:lnTo>
                    <a:pt x="292" y="3"/>
                  </a:lnTo>
                  <a:lnTo>
                    <a:pt x="292" y="3"/>
                  </a:lnTo>
                  <a:lnTo>
                    <a:pt x="292" y="3"/>
                  </a:lnTo>
                  <a:close/>
                  <a:moveTo>
                    <a:pt x="249" y="3"/>
                  </a:moveTo>
                  <a:lnTo>
                    <a:pt x="224" y="3"/>
                  </a:lnTo>
                  <a:lnTo>
                    <a:pt x="224" y="3"/>
                  </a:lnTo>
                  <a:lnTo>
                    <a:pt x="223" y="3"/>
                  </a:lnTo>
                  <a:lnTo>
                    <a:pt x="223" y="2"/>
                  </a:lnTo>
                  <a:lnTo>
                    <a:pt x="223" y="2"/>
                  </a:lnTo>
                  <a:lnTo>
                    <a:pt x="223" y="1"/>
                  </a:lnTo>
                  <a:lnTo>
                    <a:pt x="223" y="1"/>
                  </a:lnTo>
                  <a:lnTo>
                    <a:pt x="224" y="0"/>
                  </a:lnTo>
                  <a:lnTo>
                    <a:pt x="224" y="0"/>
                  </a:lnTo>
                  <a:lnTo>
                    <a:pt x="249" y="0"/>
                  </a:lnTo>
                  <a:lnTo>
                    <a:pt x="250" y="0"/>
                  </a:lnTo>
                  <a:lnTo>
                    <a:pt x="250" y="1"/>
                  </a:lnTo>
                  <a:lnTo>
                    <a:pt x="251" y="1"/>
                  </a:lnTo>
                  <a:lnTo>
                    <a:pt x="251" y="2"/>
                  </a:lnTo>
                  <a:lnTo>
                    <a:pt x="251" y="2"/>
                  </a:lnTo>
                  <a:lnTo>
                    <a:pt x="250" y="3"/>
                  </a:lnTo>
                  <a:lnTo>
                    <a:pt x="250" y="3"/>
                  </a:lnTo>
                  <a:lnTo>
                    <a:pt x="249" y="3"/>
                  </a:lnTo>
                  <a:lnTo>
                    <a:pt x="249" y="3"/>
                  </a:lnTo>
                  <a:close/>
                  <a:moveTo>
                    <a:pt x="207" y="3"/>
                  </a:moveTo>
                  <a:lnTo>
                    <a:pt x="182" y="3"/>
                  </a:lnTo>
                  <a:lnTo>
                    <a:pt x="181" y="3"/>
                  </a:lnTo>
                  <a:lnTo>
                    <a:pt x="181" y="3"/>
                  </a:lnTo>
                  <a:lnTo>
                    <a:pt x="180" y="2"/>
                  </a:lnTo>
                  <a:lnTo>
                    <a:pt x="180" y="2"/>
                  </a:lnTo>
                  <a:lnTo>
                    <a:pt x="180" y="1"/>
                  </a:lnTo>
                  <a:lnTo>
                    <a:pt x="181" y="1"/>
                  </a:lnTo>
                  <a:lnTo>
                    <a:pt x="181" y="0"/>
                  </a:lnTo>
                  <a:lnTo>
                    <a:pt x="182" y="0"/>
                  </a:lnTo>
                  <a:lnTo>
                    <a:pt x="207" y="0"/>
                  </a:lnTo>
                  <a:lnTo>
                    <a:pt x="207" y="0"/>
                  </a:lnTo>
                  <a:lnTo>
                    <a:pt x="208" y="1"/>
                  </a:lnTo>
                  <a:lnTo>
                    <a:pt x="208" y="1"/>
                  </a:lnTo>
                  <a:lnTo>
                    <a:pt x="208" y="2"/>
                  </a:lnTo>
                  <a:lnTo>
                    <a:pt x="208" y="2"/>
                  </a:lnTo>
                  <a:lnTo>
                    <a:pt x="208" y="3"/>
                  </a:lnTo>
                  <a:lnTo>
                    <a:pt x="207" y="3"/>
                  </a:lnTo>
                  <a:lnTo>
                    <a:pt x="207" y="3"/>
                  </a:lnTo>
                  <a:lnTo>
                    <a:pt x="207" y="3"/>
                  </a:lnTo>
                  <a:close/>
                  <a:moveTo>
                    <a:pt x="164" y="3"/>
                  </a:moveTo>
                  <a:lnTo>
                    <a:pt x="139" y="3"/>
                  </a:lnTo>
                  <a:lnTo>
                    <a:pt x="139" y="3"/>
                  </a:lnTo>
                  <a:lnTo>
                    <a:pt x="138" y="3"/>
                  </a:lnTo>
                  <a:lnTo>
                    <a:pt x="138" y="2"/>
                  </a:lnTo>
                  <a:lnTo>
                    <a:pt x="138" y="1"/>
                  </a:lnTo>
                  <a:lnTo>
                    <a:pt x="139" y="0"/>
                  </a:lnTo>
                  <a:lnTo>
                    <a:pt x="139" y="0"/>
                  </a:lnTo>
                  <a:lnTo>
                    <a:pt x="164" y="0"/>
                  </a:lnTo>
                  <a:lnTo>
                    <a:pt x="165" y="0"/>
                  </a:lnTo>
                  <a:lnTo>
                    <a:pt x="166" y="1"/>
                  </a:lnTo>
                  <a:lnTo>
                    <a:pt x="166" y="1"/>
                  </a:lnTo>
                  <a:lnTo>
                    <a:pt x="166" y="2"/>
                  </a:lnTo>
                  <a:lnTo>
                    <a:pt x="166" y="2"/>
                  </a:lnTo>
                  <a:lnTo>
                    <a:pt x="166" y="3"/>
                  </a:lnTo>
                  <a:lnTo>
                    <a:pt x="165" y="3"/>
                  </a:lnTo>
                  <a:lnTo>
                    <a:pt x="164" y="3"/>
                  </a:lnTo>
                  <a:lnTo>
                    <a:pt x="164" y="3"/>
                  </a:lnTo>
                  <a:close/>
                  <a:moveTo>
                    <a:pt x="122" y="3"/>
                  </a:moveTo>
                  <a:lnTo>
                    <a:pt x="97" y="3"/>
                  </a:lnTo>
                  <a:lnTo>
                    <a:pt x="96" y="3"/>
                  </a:lnTo>
                  <a:lnTo>
                    <a:pt x="96" y="3"/>
                  </a:lnTo>
                  <a:lnTo>
                    <a:pt x="95" y="2"/>
                  </a:lnTo>
                  <a:lnTo>
                    <a:pt x="95" y="2"/>
                  </a:lnTo>
                  <a:lnTo>
                    <a:pt x="95" y="1"/>
                  </a:lnTo>
                  <a:lnTo>
                    <a:pt x="96" y="1"/>
                  </a:lnTo>
                  <a:lnTo>
                    <a:pt x="96" y="0"/>
                  </a:lnTo>
                  <a:lnTo>
                    <a:pt x="97" y="0"/>
                  </a:lnTo>
                  <a:lnTo>
                    <a:pt x="122" y="0"/>
                  </a:lnTo>
                  <a:lnTo>
                    <a:pt x="123" y="0"/>
                  </a:lnTo>
                  <a:lnTo>
                    <a:pt x="123" y="1"/>
                  </a:lnTo>
                  <a:lnTo>
                    <a:pt x="124" y="1"/>
                  </a:lnTo>
                  <a:lnTo>
                    <a:pt x="124" y="2"/>
                  </a:lnTo>
                  <a:lnTo>
                    <a:pt x="124" y="2"/>
                  </a:lnTo>
                  <a:lnTo>
                    <a:pt x="123" y="3"/>
                  </a:lnTo>
                  <a:lnTo>
                    <a:pt x="123" y="3"/>
                  </a:lnTo>
                  <a:lnTo>
                    <a:pt x="122" y="3"/>
                  </a:lnTo>
                  <a:lnTo>
                    <a:pt x="122" y="3"/>
                  </a:lnTo>
                  <a:close/>
                  <a:moveTo>
                    <a:pt x="80" y="3"/>
                  </a:moveTo>
                  <a:lnTo>
                    <a:pt x="55" y="3"/>
                  </a:lnTo>
                  <a:lnTo>
                    <a:pt x="54" y="3"/>
                  </a:lnTo>
                  <a:lnTo>
                    <a:pt x="53" y="3"/>
                  </a:lnTo>
                  <a:lnTo>
                    <a:pt x="53" y="2"/>
                  </a:lnTo>
                  <a:lnTo>
                    <a:pt x="53" y="2"/>
                  </a:lnTo>
                  <a:lnTo>
                    <a:pt x="53" y="1"/>
                  </a:lnTo>
                  <a:lnTo>
                    <a:pt x="53" y="1"/>
                  </a:lnTo>
                  <a:lnTo>
                    <a:pt x="54" y="0"/>
                  </a:lnTo>
                  <a:lnTo>
                    <a:pt x="55" y="0"/>
                  </a:lnTo>
                  <a:lnTo>
                    <a:pt x="80" y="0"/>
                  </a:lnTo>
                  <a:lnTo>
                    <a:pt x="80" y="0"/>
                  </a:lnTo>
                  <a:lnTo>
                    <a:pt x="81" y="1"/>
                  </a:lnTo>
                  <a:lnTo>
                    <a:pt x="81" y="1"/>
                  </a:lnTo>
                  <a:lnTo>
                    <a:pt x="81" y="2"/>
                  </a:lnTo>
                  <a:lnTo>
                    <a:pt x="81" y="2"/>
                  </a:lnTo>
                  <a:lnTo>
                    <a:pt x="81" y="3"/>
                  </a:lnTo>
                  <a:lnTo>
                    <a:pt x="80" y="3"/>
                  </a:lnTo>
                  <a:lnTo>
                    <a:pt x="80" y="3"/>
                  </a:lnTo>
                  <a:lnTo>
                    <a:pt x="80" y="3"/>
                  </a:lnTo>
                  <a:close/>
                  <a:moveTo>
                    <a:pt x="37" y="3"/>
                  </a:moveTo>
                  <a:lnTo>
                    <a:pt x="12" y="3"/>
                  </a:lnTo>
                  <a:lnTo>
                    <a:pt x="12" y="3"/>
                  </a:lnTo>
                  <a:lnTo>
                    <a:pt x="11" y="3"/>
                  </a:lnTo>
                  <a:lnTo>
                    <a:pt x="11" y="2"/>
                  </a:lnTo>
                  <a:lnTo>
                    <a:pt x="11" y="2"/>
                  </a:lnTo>
                  <a:lnTo>
                    <a:pt x="11" y="1"/>
                  </a:lnTo>
                  <a:lnTo>
                    <a:pt x="11" y="1"/>
                  </a:lnTo>
                  <a:lnTo>
                    <a:pt x="12" y="0"/>
                  </a:lnTo>
                  <a:lnTo>
                    <a:pt x="12" y="0"/>
                  </a:lnTo>
                  <a:lnTo>
                    <a:pt x="37" y="0"/>
                  </a:lnTo>
                  <a:lnTo>
                    <a:pt x="38" y="0"/>
                  </a:lnTo>
                  <a:lnTo>
                    <a:pt x="38" y="1"/>
                  </a:lnTo>
                  <a:lnTo>
                    <a:pt x="39" y="1"/>
                  </a:lnTo>
                  <a:lnTo>
                    <a:pt x="39" y="2"/>
                  </a:lnTo>
                  <a:lnTo>
                    <a:pt x="39" y="2"/>
                  </a:lnTo>
                  <a:lnTo>
                    <a:pt x="38" y="3"/>
                  </a:lnTo>
                  <a:lnTo>
                    <a:pt x="38" y="3"/>
                  </a:lnTo>
                  <a:lnTo>
                    <a:pt x="37" y="3"/>
                  </a:lnTo>
                  <a:lnTo>
                    <a:pt x="37" y="3"/>
                  </a:lnTo>
                  <a:close/>
                </a:path>
              </a:pathLst>
            </a:custGeom>
            <a:solidFill>
              <a:srgbClr val="000000"/>
            </a:solidFill>
            <a:ln w="25400">
              <a:solidFill>
                <a:srgbClr val="000000"/>
              </a:solidFill>
              <a:prstDash val="solid"/>
              <a:round/>
              <a:headEnd/>
              <a:tailEnd/>
            </a:ln>
          </p:spPr>
          <p:txBody>
            <a:bodyPr/>
            <a:lstStyle/>
            <a:p>
              <a:endParaRPr lang="en-US"/>
            </a:p>
          </p:txBody>
        </p:sp>
        <p:sp>
          <p:nvSpPr>
            <p:cNvPr id="309643" name="Rectangle 395">
              <a:extLst>
                <a:ext uri="{FF2B5EF4-FFF2-40B4-BE49-F238E27FC236}">
                  <a16:creationId xmlns:a16="http://schemas.microsoft.com/office/drawing/2014/main" id="{96A0579C-74D9-8C42-B1C5-57DD3B56DD56}"/>
                </a:ext>
              </a:extLst>
            </p:cNvPr>
            <p:cNvSpPr>
              <a:spLocks noChangeArrowheads="1"/>
            </p:cNvSpPr>
            <p:nvPr/>
          </p:nvSpPr>
          <p:spPr bwMode="auto">
            <a:xfrm>
              <a:off x="3754" y="1241"/>
              <a:ext cx="261" cy="150"/>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44" name="Rectangle 396">
              <a:extLst>
                <a:ext uri="{FF2B5EF4-FFF2-40B4-BE49-F238E27FC236}">
                  <a16:creationId xmlns:a16="http://schemas.microsoft.com/office/drawing/2014/main" id="{EA7DBC65-8716-6A4F-B245-7C88B2B769F7}"/>
                </a:ext>
              </a:extLst>
            </p:cNvPr>
            <p:cNvSpPr>
              <a:spLocks noChangeArrowheads="1"/>
            </p:cNvSpPr>
            <p:nvPr/>
          </p:nvSpPr>
          <p:spPr bwMode="auto">
            <a:xfrm>
              <a:off x="3727" y="1241"/>
              <a:ext cx="288" cy="15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45" name="Rectangle 397">
              <a:extLst>
                <a:ext uri="{FF2B5EF4-FFF2-40B4-BE49-F238E27FC236}">
                  <a16:creationId xmlns:a16="http://schemas.microsoft.com/office/drawing/2014/main" id="{97D510CD-7541-E445-B627-96D31718C2C6}"/>
                </a:ext>
              </a:extLst>
            </p:cNvPr>
            <p:cNvSpPr>
              <a:spLocks noChangeArrowheads="1"/>
            </p:cNvSpPr>
            <p:nvPr/>
          </p:nvSpPr>
          <p:spPr bwMode="auto">
            <a:xfrm>
              <a:off x="3813" y="1258"/>
              <a:ext cx="1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dm :</a:t>
              </a:r>
              <a:endParaRPr lang="en-US" altLang="en-US" sz="1800" b="1">
                <a:solidFill>
                  <a:schemeClr val="tx2"/>
                </a:solidFill>
                <a:latin typeface="Tahoma" panose="020B0604030504040204" pitchFamily="34" charset="0"/>
              </a:endParaRPr>
            </a:p>
          </p:txBody>
        </p:sp>
        <p:sp>
          <p:nvSpPr>
            <p:cNvPr id="309646" name="Rectangle 398">
              <a:extLst>
                <a:ext uri="{FF2B5EF4-FFF2-40B4-BE49-F238E27FC236}">
                  <a16:creationId xmlns:a16="http://schemas.microsoft.com/office/drawing/2014/main" id="{D50C28B1-3184-6B4E-956A-E81536C10BFC}"/>
                </a:ext>
              </a:extLst>
            </p:cNvPr>
            <p:cNvSpPr>
              <a:spLocks noChangeArrowheads="1"/>
            </p:cNvSpPr>
            <p:nvPr/>
          </p:nvSpPr>
          <p:spPr bwMode="auto">
            <a:xfrm>
              <a:off x="3677" y="1315"/>
              <a:ext cx="39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DataManager</a:t>
              </a:r>
              <a:endParaRPr lang="en-US" altLang="en-US" sz="1800" b="1">
                <a:solidFill>
                  <a:schemeClr val="tx2"/>
                </a:solidFill>
                <a:latin typeface="Tahoma" panose="020B0604030504040204" pitchFamily="34" charset="0"/>
              </a:endParaRPr>
            </a:p>
          </p:txBody>
        </p:sp>
        <p:sp>
          <p:nvSpPr>
            <p:cNvPr id="309647" name="Rectangle 399">
              <a:extLst>
                <a:ext uri="{FF2B5EF4-FFF2-40B4-BE49-F238E27FC236}">
                  <a16:creationId xmlns:a16="http://schemas.microsoft.com/office/drawing/2014/main" id="{00B40D9B-6F2C-904A-BE89-18F18FA3B790}"/>
                </a:ext>
              </a:extLst>
            </p:cNvPr>
            <p:cNvSpPr>
              <a:spLocks noChangeArrowheads="1"/>
            </p:cNvSpPr>
            <p:nvPr/>
          </p:nvSpPr>
          <p:spPr bwMode="auto">
            <a:xfrm>
              <a:off x="3754" y="1617"/>
              <a:ext cx="261" cy="151"/>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48" name="Rectangle 400">
              <a:extLst>
                <a:ext uri="{FF2B5EF4-FFF2-40B4-BE49-F238E27FC236}">
                  <a16:creationId xmlns:a16="http://schemas.microsoft.com/office/drawing/2014/main" id="{FC80702E-F540-B34B-B092-0A16FCDBFAD0}"/>
                </a:ext>
              </a:extLst>
            </p:cNvPr>
            <p:cNvSpPr>
              <a:spLocks noChangeArrowheads="1"/>
            </p:cNvSpPr>
            <p:nvPr/>
          </p:nvSpPr>
          <p:spPr bwMode="auto">
            <a:xfrm>
              <a:off x="3710" y="1617"/>
              <a:ext cx="334" cy="151"/>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49" name="Rectangle 401">
              <a:extLst>
                <a:ext uri="{FF2B5EF4-FFF2-40B4-BE49-F238E27FC236}">
                  <a16:creationId xmlns:a16="http://schemas.microsoft.com/office/drawing/2014/main" id="{3023EAED-2F8D-F54D-A59E-0D219BF1082E}"/>
                </a:ext>
              </a:extLst>
            </p:cNvPr>
            <p:cNvSpPr>
              <a:spLocks noChangeArrowheads="1"/>
            </p:cNvSpPr>
            <p:nvPr/>
          </p:nvSpPr>
          <p:spPr bwMode="auto">
            <a:xfrm>
              <a:off x="3653" y="1635"/>
              <a:ext cx="45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ecu : Execution</a:t>
              </a:r>
              <a:endParaRPr lang="en-US" altLang="en-US" sz="1800" b="1">
                <a:solidFill>
                  <a:schemeClr val="tx2"/>
                </a:solidFill>
                <a:latin typeface="Tahoma" panose="020B0604030504040204" pitchFamily="34" charset="0"/>
              </a:endParaRPr>
            </a:p>
          </p:txBody>
        </p:sp>
        <p:sp>
          <p:nvSpPr>
            <p:cNvPr id="309650" name="Rectangle 402">
              <a:extLst>
                <a:ext uri="{FF2B5EF4-FFF2-40B4-BE49-F238E27FC236}">
                  <a16:creationId xmlns:a16="http://schemas.microsoft.com/office/drawing/2014/main" id="{C5FC63BE-E227-B14B-A34B-17881EC660E7}"/>
                </a:ext>
              </a:extLst>
            </p:cNvPr>
            <p:cNvSpPr>
              <a:spLocks noChangeArrowheads="1"/>
            </p:cNvSpPr>
            <p:nvPr/>
          </p:nvSpPr>
          <p:spPr bwMode="auto">
            <a:xfrm>
              <a:off x="3691" y="1691"/>
              <a:ext cx="37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Control Unit</a:t>
              </a:r>
              <a:endParaRPr lang="en-US" altLang="en-US" sz="1800" b="1">
                <a:solidFill>
                  <a:schemeClr val="tx2"/>
                </a:solidFill>
                <a:latin typeface="Tahoma" panose="020B0604030504040204" pitchFamily="34" charset="0"/>
              </a:endParaRPr>
            </a:p>
          </p:txBody>
        </p:sp>
        <p:sp>
          <p:nvSpPr>
            <p:cNvPr id="309651" name="Line 403">
              <a:extLst>
                <a:ext uri="{FF2B5EF4-FFF2-40B4-BE49-F238E27FC236}">
                  <a16:creationId xmlns:a16="http://schemas.microsoft.com/office/drawing/2014/main" id="{C9E59A78-7A5C-1040-8E20-4471F28F7AB0}"/>
                </a:ext>
              </a:extLst>
            </p:cNvPr>
            <p:cNvSpPr>
              <a:spLocks noChangeShapeType="1"/>
            </p:cNvSpPr>
            <p:nvPr/>
          </p:nvSpPr>
          <p:spPr bwMode="auto">
            <a:xfrm>
              <a:off x="3885" y="1391"/>
              <a:ext cx="0" cy="226"/>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652" name="Freeform 404">
              <a:extLst>
                <a:ext uri="{FF2B5EF4-FFF2-40B4-BE49-F238E27FC236}">
                  <a16:creationId xmlns:a16="http://schemas.microsoft.com/office/drawing/2014/main" id="{177858AE-3048-D74B-9DD2-CF5E69A25D48}"/>
                </a:ext>
              </a:extLst>
            </p:cNvPr>
            <p:cNvSpPr>
              <a:spLocks noEditPoints="1"/>
            </p:cNvSpPr>
            <p:nvPr/>
          </p:nvSpPr>
          <p:spPr bwMode="auto">
            <a:xfrm>
              <a:off x="4015" y="1973"/>
              <a:ext cx="0" cy="149"/>
            </a:xfrm>
            <a:custGeom>
              <a:avLst/>
              <a:gdLst>
                <a:gd name="T0" fmla="*/ 0 w 3"/>
                <a:gd name="T1" fmla="*/ 28 h 547"/>
                <a:gd name="T2" fmla="*/ 2 w 3"/>
                <a:gd name="T3" fmla="*/ 0 h 547"/>
                <a:gd name="T4" fmla="*/ 3 w 3"/>
                <a:gd name="T5" fmla="*/ 70 h 547"/>
                <a:gd name="T6" fmla="*/ 0 w 3"/>
                <a:gd name="T7" fmla="*/ 43 h 547"/>
                <a:gd name="T8" fmla="*/ 3 w 3"/>
                <a:gd name="T9" fmla="*/ 44 h 547"/>
                <a:gd name="T10" fmla="*/ 0 w 3"/>
                <a:gd name="T11" fmla="*/ 112 h 547"/>
                <a:gd name="T12" fmla="*/ 2 w 3"/>
                <a:gd name="T13" fmla="*/ 85 h 547"/>
                <a:gd name="T14" fmla="*/ 3 w 3"/>
                <a:gd name="T15" fmla="*/ 155 h 547"/>
                <a:gd name="T16" fmla="*/ 0 w 3"/>
                <a:gd name="T17" fmla="*/ 128 h 547"/>
                <a:gd name="T18" fmla="*/ 3 w 3"/>
                <a:gd name="T19" fmla="*/ 129 h 547"/>
                <a:gd name="T20" fmla="*/ 0 w 3"/>
                <a:gd name="T21" fmla="*/ 196 h 547"/>
                <a:gd name="T22" fmla="*/ 3 w 3"/>
                <a:gd name="T23" fmla="*/ 170 h 547"/>
                <a:gd name="T24" fmla="*/ 1 w 3"/>
                <a:gd name="T25" fmla="*/ 240 h 547"/>
                <a:gd name="T26" fmla="*/ 1 w 3"/>
                <a:gd name="T27" fmla="*/ 212 h 547"/>
                <a:gd name="T28" fmla="*/ 3 w 3"/>
                <a:gd name="T29" fmla="*/ 281 h 547"/>
                <a:gd name="T30" fmla="*/ 0 w 3"/>
                <a:gd name="T31" fmla="*/ 281 h 547"/>
                <a:gd name="T32" fmla="*/ 3 w 3"/>
                <a:gd name="T33" fmla="*/ 255 h 547"/>
                <a:gd name="T34" fmla="*/ 1 w 3"/>
                <a:gd name="T35" fmla="*/ 325 h 547"/>
                <a:gd name="T36" fmla="*/ 1 w 3"/>
                <a:gd name="T37" fmla="*/ 297 h 547"/>
                <a:gd name="T38" fmla="*/ 3 w 3"/>
                <a:gd name="T39" fmla="*/ 366 h 547"/>
                <a:gd name="T40" fmla="*/ 0 w 3"/>
                <a:gd name="T41" fmla="*/ 366 h 547"/>
                <a:gd name="T42" fmla="*/ 3 w 3"/>
                <a:gd name="T43" fmla="*/ 340 h 547"/>
                <a:gd name="T44" fmla="*/ 1 w 3"/>
                <a:gd name="T45" fmla="*/ 410 h 547"/>
                <a:gd name="T46" fmla="*/ 1 w 3"/>
                <a:gd name="T47" fmla="*/ 382 h 547"/>
                <a:gd name="T48" fmla="*/ 3 w 3"/>
                <a:gd name="T49" fmla="*/ 452 h 547"/>
                <a:gd name="T50" fmla="*/ 0 w 3"/>
                <a:gd name="T51" fmla="*/ 425 h 547"/>
                <a:gd name="T52" fmla="*/ 3 w 3"/>
                <a:gd name="T53" fmla="*/ 426 h 547"/>
                <a:gd name="T54" fmla="*/ 0 w 3"/>
                <a:gd name="T55" fmla="*/ 494 h 547"/>
                <a:gd name="T56" fmla="*/ 2 w 3"/>
                <a:gd name="T57" fmla="*/ 466 h 547"/>
                <a:gd name="T58" fmla="*/ 3 w 3"/>
                <a:gd name="T59" fmla="*/ 537 h 547"/>
                <a:gd name="T60" fmla="*/ 0 w 3"/>
                <a:gd name="T61" fmla="*/ 510 h 547"/>
                <a:gd name="T62" fmla="*/ 3 w 3"/>
                <a:gd name="T63" fmla="*/ 510 h 547"/>
                <a:gd name="T64" fmla="*/ 3 w 3"/>
                <a:gd name="T65" fmla="*/ 519 h 547"/>
                <a:gd name="T66" fmla="*/ 0 w 3"/>
                <a:gd name="T67" fmla="*/ 546 h 547"/>
                <a:gd name="T68" fmla="*/ 1 w 3"/>
                <a:gd name="T69" fmla="*/ 477 h 547"/>
                <a:gd name="T70" fmla="*/ 2 w 3"/>
                <a:gd name="T71" fmla="*/ 505 h 547"/>
                <a:gd name="T72" fmla="*/ 0 w 3"/>
                <a:gd name="T73" fmla="*/ 436 h 547"/>
                <a:gd name="T74" fmla="*/ 3 w 3"/>
                <a:gd name="T75" fmla="*/ 436 h 547"/>
                <a:gd name="T76" fmla="*/ 0 w 3"/>
                <a:gd name="T77" fmla="*/ 461 h 547"/>
                <a:gd name="T78" fmla="*/ 1 w 3"/>
                <a:gd name="T79" fmla="*/ 392 h 547"/>
                <a:gd name="T80" fmla="*/ 2 w 3"/>
                <a:gd name="T81" fmla="*/ 420 h 547"/>
                <a:gd name="T82" fmla="*/ 0 w 3"/>
                <a:gd name="T83" fmla="*/ 351 h 547"/>
                <a:gd name="T84" fmla="*/ 3 w 3"/>
                <a:gd name="T85" fmla="*/ 351 h 547"/>
                <a:gd name="T86" fmla="*/ 0 w 3"/>
                <a:gd name="T87" fmla="*/ 376 h 547"/>
                <a:gd name="T88" fmla="*/ 1 w 3"/>
                <a:gd name="T89" fmla="*/ 307 h 547"/>
                <a:gd name="T90" fmla="*/ 2 w 3"/>
                <a:gd name="T91" fmla="*/ 335 h 547"/>
                <a:gd name="T92" fmla="*/ 0 w 3"/>
                <a:gd name="T93" fmla="*/ 266 h 547"/>
                <a:gd name="T94" fmla="*/ 3 w 3"/>
                <a:gd name="T95" fmla="*/ 292 h 547"/>
                <a:gd name="T96" fmla="*/ 0 w 3"/>
                <a:gd name="T97" fmla="*/ 291 h 547"/>
                <a:gd name="T98" fmla="*/ 3 w 3"/>
                <a:gd name="T99" fmla="*/ 222 h 547"/>
                <a:gd name="T100" fmla="*/ 1 w 3"/>
                <a:gd name="T101" fmla="*/ 250 h 547"/>
                <a:gd name="T102" fmla="*/ 0 w 3"/>
                <a:gd name="T103" fmla="*/ 180 h 547"/>
                <a:gd name="T104" fmla="*/ 3 w 3"/>
                <a:gd name="T105" fmla="*/ 207 h 547"/>
                <a:gd name="T106" fmla="*/ 0 w 3"/>
                <a:gd name="T107" fmla="*/ 206 h 547"/>
                <a:gd name="T108" fmla="*/ 3 w 3"/>
                <a:gd name="T109" fmla="*/ 138 h 547"/>
                <a:gd name="T110" fmla="*/ 1 w 3"/>
                <a:gd name="T111" fmla="*/ 165 h 547"/>
                <a:gd name="T112" fmla="*/ 0 w 3"/>
                <a:gd name="T113" fmla="*/ 95 h 547"/>
                <a:gd name="T114" fmla="*/ 3 w 3"/>
                <a:gd name="T115" fmla="*/ 122 h 547"/>
                <a:gd name="T116" fmla="*/ 0 w 3"/>
                <a:gd name="T117" fmla="*/ 122 h 547"/>
                <a:gd name="T118" fmla="*/ 3 w 3"/>
                <a:gd name="T119" fmla="*/ 53 h 547"/>
                <a:gd name="T120" fmla="*/ 0 w 3"/>
                <a:gd name="T121" fmla="*/ 80 h 547"/>
                <a:gd name="T122" fmla="*/ 1 w 3"/>
                <a:gd name="T123" fmla="*/ 10 h 547"/>
                <a:gd name="T124" fmla="*/ 2 w 3"/>
                <a:gd name="T125" fmla="*/ 38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 h="547">
                  <a:moveTo>
                    <a:pt x="3" y="1"/>
                  </a:moveTo>
                  <a:lnTo>
                    <a:pt x="3" y="26"/>
                  </a:lnTo>
                  <a:lnTo>
                    <a:pt x="3" y="27"/>
                  </a:lnTo>
                  <a:lnTo>
                    <a:pt x="3" y="28"/>
                  </a:lnTo>
                  <a:lnTo>
                    <a:pt x="2" y="28"/>
                  </a:lnTo>
                  <a:lnTo>
                    <a:pt x="1" y="28"/>
                  </a:lnTo>
                  <a:lnTo>
                    <a:pt x="1" y="28"/>
                  </a:lnTo>
                  <a:lnTo>
                    <a:pt x="0" y="28"/>
                  </a:lnTo>
                  <a:lnTo>
                    <a:pt x="0" y="27"/>
                  </a:lnTo>
                  <a:lnTo>
                    <a:pt x="0" y="26"/>
                  </a:lnTo>
                  <a:lnTo>
                    <a:pt x="0" y="1"/>
                  </a:lnTo>
                  <a:lnTo>
                    <a:pt x="0" y="1"/>
                  </a:lnTo>
                  <a:lnTo>
                    <a:pt x="0" y="0"/>
                  </a:lnTo>
                  <a:lnTo>
                    <a:pt x="1" y="0"/>
                  </a:lnTo>
                  <a:lnTo>
                    <a:pt x="1" y="0"/>
                  </a:lnTo>
                  <a:lnTo>
                    <a:pt x="2" y="0"/>
                  </a:lnTo>
                  <a:lnTo>
                    <a:pt x="3" y="0"/>
                  </a:lnTo>
                  <a:lnTo>
                    <a:pt x="3" y="1"/>
                  </a:lnTo>
                  <a:lnTo>
                    <a:pt x="3" y="1"/>
                  </a:lnTo>
                  <a:lnTo>
                    <a:pt x="3" y="1"/>
                  </a:lnTo>
                  <a:close/>
                  <a:moveTo>
                    <a:pt x="3" y="44"/>
                  </a:moveTo>
                  <a:lnTo>
                    <a:pt x="3" y="69"/>
                  </a:lnTo>
                  <a:lnTo>
                    <a:pt x="3" y="69"/>
                  </a:lnTo>
                  <a:lnTo>
                    <a:pt x="3" y="70"/>
                  </a:lnTo>
                  <a:lnTo>
                    <a:pt x="2" y="70"/>
                  </a:lnTo>
                  <a:lnTo>
                    <a:pt x="1" y="71"/>
                  </a:lnTo>
                  <a:lnTo>
                    <a:pt x="1" y="70"/>
                  </a:lnTo>
                  <a:lnTo>
                    <a:pt x="0" y="70"/>
                  </a:lnTo>
                  <a:lnTo>
                    <a:pt x="0" y="69"/>
                  </a:lnTo>
                  <a:lnTo>
                    <a:pt x="0" y="69"/>
                  </a:lnTo>
                  <a:lnTo>
                    <a:pt x="0" y="44"/>
                  </a:lnTo>
                  <a:lnTo>
                    <a:pt x="0" y="43"/>
                  </a:lnTo>
                  <a:lnTo>
                    <a:pt x="0" y="43"/>
                  </a:lnTo>
                  <a:lnTo>
                    <a:pt x="1" y="42"/>
                  </a:lnTo>
                  <a:lnTo>
                    <a:pt x="1" y="42"/>
                  </a:lnTo>
                  <a:lnTo>
                    <a:pt x="2" y="42"/>
                  </a:lnTo>
                  <a:lnTo>
                    <a:pt x="3" y="43"/>
                  </a:lnTo>
                  <a:lnTo>
                    <a:pt x="3" y="43"/>
                  </a:lnTo>
                  <a:lnTo>
                    <a:pt x="3" y="44"/>
                  </a:lnTo>
                  <a:lnTo>
                    <a:pt x="3" y="44"/>
                  </a:lnTo>
                  <a:close/>
                  <a:moveTo>
                    <a:pt x="3" y="86"/>
                  </a:moveTo>
                  <a:lnTo>
                    <a:pt x="3" y="111"/>
                  </a:lnTo>
                  <a:lnTo>
                    <a:pt x="3" y="112"/>
                  </a:lnTo>
                  <a:lnTo>
                    <a:pt x="3" y="112"/>
                  </a:lnTo>
                  <a:lnTo>
                    <a:pt x="2" y="113"/>
                  </a:lnTo>
                  <a:lnTo>
                    <a:pt x="1" y="113"/>
                  </a:lnTo>
                  <a:lnTo>
                    <a:pt x="1" y="113"/>
                  </a:lnTo>
                  <a:lnTo>
                    <a:pt x="0" y="112"/>
                  </a:lnTo>
                  <a:lnTo>
                    <a:pt x="0" y="112"/>
                  </a:lnTo>
                  <a:lnTo>
                    <a:pt x="0" y="111"/>
                  </a:lnTo>
                  <a:lnTo>
                    <a:pt x="0" y="86"/>
                  </a:lnTo>
                  <a:lnTo>
                    <a:pt x="0" y="86"/>
                  </a:lnTo>
                  <a:lnTo>
                    <a:pt x="0" y="85"/>
                  </a:lnTo>
                  <a:lnTo>
                    <a:pt x="1" y="85"/>
                  </a:lnTo>
                  <a:lnTo>
                    <a:pt x="1" y="85"/>
                  </a:lnTo>
                  <a:lnTo>
                    <a:pt x="2" y="85"/>
                  </a:lnTo>
                  <a:lnTo>
                    <a:pt x="3" y="85"/>
                  </a:lnTo>
                  <a:lnTo>
                    <a:pt x="3" y="86"/>
                  </a:lnTo>
                  <a:lnTo>
                    <a:pt x="3" y="86"/>
                  </a:lnTo>
                  <a:lnTo>
                    <a:pt x="3" y="86"/>
                  </a:lnTo>
                  <a:close/>
                  <a:moveTo>
                    <a:pt x="3" y="129"/>
                  </a:moveTo>
                  <a:lnTo>
                    <a:pt x="3" y="154"/>
                  </a:lnTo>
                  <a:lnTo>
                    <a:pt x="3" y="154"/>
                  </a:lnTo>
                  <a:lnTo>
                    <a:pt x="3" y="155"/>
                  </a:lnTo>
                  <a:lnTo>
                    <a:pt x="2" y="155"/>
                  </a:lnTo>
                  <a:lnTo>
                    <a:pt x="1" y="155"/>
                  </a:lnTo>
                  <a:lnTo>
                    <a:pt x="1" y="155"/>
                  </a:lnTo>
                  <a:lnTo>
                    <a:pt x="0" y="155"/>
                  </a:lnTo>
                  <a:lnTo>
                    <a:pt x="0" y="154"/>
                  </a:lnTo>
                  <a:lnTo>
                    <a:pt x="0" y="154"/>
                  </a:lnTo>
                  <a:lnTo>
                    <a:pt x="0" y="129"/>
                  </a:lnTo>
                  <a:lnTo>
                    <a:pt x="0" y="128"/>
                  </a:lnTo>
                  <a:lnTo>
                    <a:pt x="0" y="127"/>
                  </a:lnTo>
                  <a:lnTo>
                    <a:pt x="1" y="127"/>
                  </a:lnTo>
                  <a:lnTo>
                    <a:pt x="1" y="127"/>
                  </a:lnTo>
                  <a:lnTo>
                    <a:pt x="2" y="127"/>
                  </a:lnTo>
                  <a:lnTo>
                    <a:pt x="3" y="127"/>
                  </a:lnTo>
                  <a:lnTo>
                    <a:pt x="3" y="128"/>
                  </a:lnTo>
                  <a:lnTo>
                    <a:pt x="3" y="129"/>
                  </a:lnTo>
                  <a:lnTo>
                    <a:pt x="3" y="129"/>
                  </a:lnTo>
                  <a:close/>
                  <a:moveTo>
                    <a:pt x="3" y="171"/>
                  </a:moveTo>
                  <a:lnTo>
                    <a:pt x="3" y="196"/>
                  </a:lnTo>
                  <a:lnTo>
                    <a:pt x="3" y="197"/>
                  </a:lnTo>
                  <a:lnTo>
                    <a:pt x="3" y="197"/>
                  </a:lnTo>
                  <a:lnTo>
                    <a:pt x="1" y="198"/>
                  </a:lnTo>
                  <a:lnTo>
                    <a:pt x="0" y="197"/>
                  </a:lnTo>
                  <a:lnTo>
                    <a:pt x="0" y="197"/>
                  </a:lnTo>
                  <a:lnTo>
                    <a:pt x="0" y="196"/>
                  </a:lnTo>
                  <a:lnTo>
                    <a:pt x="0" y="171"/>
                  </a:lnTo>
                  <a:lnTo>
                    <a:pt x="0" y="170"/>
                  </a:lnTo>
                  <a:lnTo>
                    <a:pt x="0" y="170"/>
                  </a:lnTo>
                  <a:lnTo>
                    <a:pt x="1" y="169"/>
                  </a:lnTo>
                  <a:lnTo>
                    <a:pt x="1" y="169"/>
                  </a:lnTo>
                  <a:lnTo>
                    <a:pt x="2" y="169"/>
                  </a:lnTo>
                  <a:lnTo>
                    <a:pt x="3" y="170"/>
                  </a:lnTo>
                  <a:lnTo>
                    <a:pt x="3" y="170"/>
                  </a:lnTo>
                  <a:lnTo>
                    <a:pt x="3" y="171"/>
                  </a:lnTo>
                  <a:lnTo>
                    <a:pt x="3" y="171"/>
                  </a:lnTo>
                  <a:close/>
                  <a:moveTo>
                    <a:pt x="3" y="214"/>
                  </a:moveTo>
                  <a:lnTo>
                    <a:pt x="3" y="239"/>
                  </a:lnTo>
                  <a:lnTo>
                    <a:pt x="3" y="239"/>
                  </a:lnTo>
                  <a:lnTo>
                    <a:pt x="3" y="240"/>
                  </a:lnTo>
                  <a:lnTo>
                    <a:pt x="2" y="240"/>
                  </a:lnTo>
                  <a:lnTo>
                    <a:pt x="1" y="240"/>
                  </a:lnTo>
                  <a:lnTo>
                    <a:pt x="1" y="240"/>
                  </a:lnTo>
                  <a:lnTo>
                    <a:pt x="0" y="240"/>
                  </a:lnTo>
                  <a:lnTo>
                    <a:pt x="0" y="239"/>
                  </a:lnTo>
                  <a:lnTo>
                    <a:pt x="0" y="239"/>
                  </a:lnTo>
                  <a:lnTo>
                    <a:pt x="0" y="214"/>
                  </a:lnTo>
                  <a:lnTo>
                    <a:pt x="0" y="213"/>
                  </a:lnTo>
                  <a:lnTo>
                    <a:pt x="0" y="212"/>
                  </a:lnTo>
                  <a:lnTo>
                    <a:pt x="1" y="212"/>
                  </a:lnTo>
                  <a:lnTo>
                    <a:pt x="1" y="212"/>
                  </a:lnTo>
                  <a:lnTo>
                    <a:pt x="2" y="212"/>
                  </a:lnTo>
                  <a:lnTo>
                    <a:pt x="3" y="212"/>
                  </a:lnTo>
                  <a:lnTo>
                    <a:pt x="3" y="213"/>
                  </a:lnTo>
                  <a:lnTo>
                    <a:pt x="3" y="214"/>
                  </a:lnTo>
                  <a:lnTo>
                    <a:pt x="3" y="214"/>
                  </a:lnTo>
                  <a:close/>
                  <a:moveTo>
                    <a:pt x="3" y="256"/>
                  </a:moveTo>
                  <a:lnTo>
                    <a:pt x="3" y="281"/>
                  </a:lnTo>
                  <a:lnTo>
                    <a:pt x="3" y="281"/>
                  </a:lnTo>
                  <a:lnTo>
                    <a:pt x="3" y="282"/>
                  </a:lnTo>
                  <a:lnTo>
                    <a:pt x="2" y="282"/>
                  </a:lnTo>
                  <a:lnTo>
                    <a:pt x="1" y="283"/>
                  </a:lnTo>
                  <a:lnTo>
                    <a:pt x="1" y="282"/>
                  </a:lnTo>
                  <a:lnTo>
                    <a:pt x="0" y="282"/>
                  </a:lnTo>
                  <a:lnTo>
                    <a:pt x="0" y="281"/>
                  </a:lnTo>
                  <a:lnTo>
                    <a:pt x="0" y="281"/>
                  </a:lnTo>
                  <a:lnTo>
                    <a:pt x="0" y="256"/>
                  </a:lnTo>
                  <a:lnTo>
                    <a:pt x="0" y="255"/>
                  </a:lnTo>
                  <a:lnTo>
                    <a:pt x="0" y="255"/>
                  </a:lnTo>
                  <a:lnTo>
                    <a:pt x="1" y="254"/>
                  </a:lnTo>
                  <a:lnTo>
                    <a:pt x="1" y="254"/>
                  </a:lnTo>
                  <a:lnTo>
                    <a:pt x="2" y="254"/>
                  </a:lnTo>
                  <a:lnTo>
                    <a:pt x="3" y="255"/>
                  </a:lnTo>
                  <a:lnTo>
                    <a:pt x="3" y="255"/>
                  </a:lnTo>
                  <a:lnTo>
                    <a:pt x="3" y="256"/>
                  </a:lnTo>
                  <a:lnTo>
                    <a:pt x="3" y="256"/>
                  </a:lnTo>
                  <a:close/>
                  <a:moveTo>
                    <a:pt x="3" y="298"/>
                  </a:moveTo>
                  <a:lnTo>
                    <a:pt x="3" y="323"/>
                  </a:lnTo>
                  <a:lnTo>
                    <a:pt x="3" y="324"/>
                  </a:lnTo>
                  <a:lnTo>
                    <a:pt x="3" y="324"/>
                  </a:lnTo>
                  <a:lnTo>
                    <a:pt x="2" y="325"/>
                  </a:lnTo>
                  <a:lnTo>
                    <a:pt x="1" y="325"/>
                  </a:lnTo>
                  <a:lnTo>
                    <a:pt x="1" y="325"/>
                  </a:lnTo>
                  <a:lnTo>
                    <a:pt x="0" y="324"/>
                  </a:lnTo>
                  <a:lnTo>
                    <a:pt x="0" y="324"/>
                  </a:lnTo>
                  <a:lnTo>
                    <a:pt x="0" y="323"/>
                  </a:lnTo>
                  <a:lnTo>
                    <a:pt x="0" y="298"/>
                  </a:lnTo>
                  <a:lnTo>
                    <a:pt x="0" y="298"/>
                  </a:lnTo>
                  <a:lnTo>
                    <a:pt x="0" y="297"/>
                  </a:lnTo>
                  <a:lnTo>
                    <a:pt x="1" y="297"/>
                  </a:lnTo>
                  <a:lnTo>
                    <a:pt x="1" y="297"/>
                  </a:lnTo>
                  <a:lnTo>
                    <a:pt x="2" y="297"/>
                  </a:lnTo>
                  <a:lnTo>
                    <a:pt x="3" y="297"/>
                  </a:lnTo>
                  <a:lnTo>
                    <a:pt x="3" y="298"/>
                  </a:lnTo>
                  <a:lnTo>
                    <a:pt x="3" y="298"/>
                  </a:lnTo>
                  <a:lnTo>
                    <a:pt x="3" y="298"/>
                  </a:lnTo>
                  <a:close/>
                  <a:moveTo>
                    <a:pt x="3" y="341"/>
                  </a:moveTo>
                  <a:lnTo>
                    <a:pt x="3" y="366"/>
                  </a:lnTo>
                  <a:lnTo>
                    <a:pt x="3" y="366"/>
                  </a:lnTo>
                  <a:lnTo>
                    <a:pt x="3" y="367"/>
                  </a:lnTo>
                  <a:lnTo>
                    <a:pt x="2" y="367"/>
                  </a:lnTo>
                  <a:lnTo>
                    <a:pt x="1" y="367"/>
                  </a:lnTo>
                  <a:lnTo>
                    <a:pt x="1" y="367"/>
                  </a:lnTo>
                  <a:lnTo>
                    <a:pt x="0" y="367"/>
                  </a:lnTo>
                  <a:lnTo>
                    <a:pt x="0" y="366"/>
                  </a:lnTo>
                  <a:lnTo>
                    <a:pt x="0" y="366"/>
                  </a:lnTo>
                  <a:lnTo>
                    <a:pt x="0" y="341"/>
                  </a:lnTo>
                  <a:lnTo>
                    <a:pt x="0" y="340"/>
                  </a:lnTo>
                  <a:lnTo>
                    <a:pt x="0" y="339"/>
                  </a:lnTo>
                  <a:lnTo>
                    <a:pt x="1" y="339"/>
                  </a:lnTo>
                  <a:lnTo>
                    <a:pt x="1" y="339"/>
                  </a:lnTo>
                  <a:lnTo>
                    <a:pt x="2" y="339"/>
                  </a:lnTo>
                  <a:lnTo>
                    <a:pt x="3" y="339"/>
                  </a:lnTo>
                  <a:lnTo>
                    <a:pt x="3" y="340"/>
                  </a:lnTo>
                  <a:lnTo>
                    <a:pt x="3" y="341"/>
                  </a:lnTo>
                  <a:lnTo>
                    <a:pt x="3" y="341"/>
                  </a:lnTo>
                  <a:close/>
                  <a:moveTo>
                    <a:pt x="3" y="383"/>
                  </a:moveTo>
                  <a:lnTo>
                    <a:pt x="3" y="408"/>
                  </a:lnTo>
                  <a:lnTo>
                    <a:pt x="3" y="409"/>
                  </a:lnTo>
                  <a:lnTo>
                    <a:pt x="3" y="409"/>
                  </a:lnTo>
                  <a:lnTo>
                    <a:pt x="2" y="410"/>
                  </a:lnTo>
                  <a:lnTo>
                    <a:pt x="1" y="410"/>
                  </a:lnTo>
                  <a:lnTo>
                    <a:pt x="1" y="410"/>
                  </a:lnTo>
                  <a:lnTo>
                    <a:pt x="0" y="409"/>
                  </a:lnTo>
                  <a:lnTo>
                    <a:pt x="0" y="409"/>
                  </a:lnTo>
                  <a:lnTo>
                    <a:pt x="0" y="408"/>
                  </a:lnTo>
                  <a:lnTo>
                    <a:pt x="0" y="383"/>
                  </a:lnTo>
                  <a:lnTo>
                    <a:pt x="0" y="382"/>
                  </a:lnTo>
                  <a:lnTo>
                    <a:pt x="0" y="382"/>
                  </a:lnTo>
                  <a:lnTo>
                    <a:pt x="1" y="382"/>
                  </a:lnTo>
                  <a:lnTo>
                    <a:pt x="3" y="382"/>
                  </a:lnTo>
                  <a:lnTo>
                    <a:pt x="3" y="382"/>
                  </a:lnTo>
                  <a:lnTo>
                    <a:pt x="3" y="383"/>
                  </a:lnTo>
                  <a:lnTo>
                    <a:pt x="3" y="383"/>
                  </a:lnTo>
                  <a:close/>
                  <a:moveTo>
                    <a:pt x="3" y="426"/>
                  </a:moveTo>
                  <a:lnTo>
                    <a:pt x="3" y="451"/>
                  </a:lnTo>
                  <a:lnTo>
                    <a:pt x="3" y="451"/>
                  </a:lnTo>
                  <a:lnTo>
                    <a:pt x="3" y="452"/>
                  </a:lnTo>
                  <a:lnTo>
                    <a:pt x="2" y="452"/>
                  </a:lnTo>
                  <a:lnTo>
                    <a:pt x="1" y="452"/>
                  </a:lnTo>
                  <a:lnTo>
                    <a:pt x="1" y="452"/>
                  </a:lnTo>
                  <a:lnTo>
                    <a:pt x="0" y="452"/>
                  </a:lnTo>
                  <a:lnTo>
                    <a:pt x="0" y="451"/>
                  </a:lnTo>
                  <a:lnTo>
                    <a:pt x="0" y="451"/>
                  </a:lnTo>
                  <a:lnTo>
                    <a:pt x="0" y="426"/>
                  </a:lnTo>
                  <a:lnTo>
                    <a:pt x="0" y="425"/>
                  </a:lnTo>
                  <a:lnTo>
                    <a:pt x="0" y="424"/>
                  </a:lnTo>
                  <a:lnTo>
                    <a:pt x="1" y="424"/>
                  </a:lnTo>
                  <a:lnTo>
                    <a:pt x="1" y="424"/>
                  </a:lnTo>
                  <a:lnTo>
                    <a:pt x="2" y="424"/>
                  </a:lnTo>
                  <a:lnTo>
                    <a:pt x="3" y="424"/>
                  </a:lnTo>
                  <a:lnTo>
                    <a:pt x="3" y="425"/>
                  </a:lnTo>
                  <a:lnTo>
                    <a:pt x="3" y="426"/>
                  </a:lnTo>
                  <a:lnTo>
                    <a:pt x="3" y="426"/>
                  </a:lnTo>
                  <a:close/>
                  <a:moveTo>
                    <a:pt x="3" y="468"/>
                  </a:moveTo>
                  <a:lnTo>
                    <a:pt x="3" y="493"/>
                  </a:lnTo>
                  <a:lnTo>
                    <a:pt x="3" y="493"/>
                  </a:lnTo>
                  <a:lnTo>
                    <a:pt x="3" y="494"/>
                  </a:lnTo>
                  <a:lnTo>
                    <a:pt x="2" y="494"/>
                  </a:lnTo>
                  <a:lnTo>
                    <a:pt x="1" y="495"/>
                  </a:lnTo>
                  <a:lnTo>
                    <a:pt x="1" y="494"/>
                  </a:lnTo>
                  <a:lnTo>
                    <a:pt x="0" y="494"/>
                  </a:lnTo>
                  <a:lnTo>
                    <a:pt x="0" y="493"/>
                  </a:lnTo>
                  <a:lnTo>
                    <a:pt x="0" y="493"/>
                  </a:lnTo>
                  <a:lnTo>
                    <a:pt x="0" y="468"/>
                  </a:lnTo>
                  <a:lnTo>
                    <a:pt x="0" y="467"/>
                  </a:lnTo>
                  <a:lnTo>
                    <a:pt x="0" y="467"/>
                  </a:lnTo>
                  <a:lnTo>
                    <a:pt x="1" y="466"/>
                  </a:lnTo>
                  <a:lnTo>
                    <a:pt x="1" y="466"/>
                  </a:lnTo>
                  <a:lnTo>
                    <a:pt x="2" y="466"/>
                  </a:lnTo>
                  <a:lnTo>
                    <a:pt x="3" y="467"/>
                  </a:lnTo>
                  <a:lnTo>
                    <a:pt x="3" y="467"/>
                  </a:lnTo>
                  <a:lnTo>
                    <a:pt x="3" y="468"/>
                  </a:lnTo>
                  <a:lnTo>
                    <a:pt x="3" y="468"/>
                  </a:lnTo>
                  <a:close/>
                  <a:moveTo>
                    <a:pt x="3" y="510"/>
                  </a:moveTo>
                  <a:lnTo>
                    <a:pt x="3" y="535"/>
                  </a:lnTo>
                  <a:lnTo>
                    <a:pt x="3" y="536"/>
                  </a:lnTo>
                  <a:lnTo>
                    <a:pt x="3" y="537"/>
                  </a:lnTo>
                  <a:lnTo>
                    <a:pt x="2" y="537"/>
                  </a:lnTo>
                  <a:lnTo>
                    <a:pt x="1" y="537"/>
                  </a:lnTo>
                  <a:lnTo>
                    <a:pt x="1" y="537"/>
                  </a:lnTo>
                  <a:lnTo>
                    <a:pt x="0" y="537"/>
                  </a:lnTo>
                  <a:lnTo>
                    <a:pt x="0" y="536"/>
                  </a:lnTo>
                  <a:lnTo>
                    <a:pt x="0" y="535"/>
                  </a:lnTo>
                  <a:lnTo>
                    <a:pt x="0" y="510"/>
                  </a:lnTo>
                  <a:lnTo>
                    <a:pt x="0" y="510"/>
                  </a:lnTo>
                  <a:lnTo>
                    <a:pt x="0" y="509"/>
                  </a:lnTo>
                  <a:lnTo>
                    <a:pt x="1" y="509"/>
                  </a:lnTo>
                  <a:lnTo>
                    <a:pt x="1" y="509"/>
                  </a:lnTo>
                  <a:lnTo>
                    <a:pt x="2" y="509"/>
                  </a:lnTo>
                  <a:lnTo>
                    <a:pt x="3" y="509"/>
                  </a:lnTo>
                  <a:lnTo>
                    <a:pt x="3" y="510"/>
                  </a:lnTo>
                  <a:lnTo>
                    <a:pt x="3" y="510"/>
                  </a:lnTo>
                  <a:lnTo>
                    <a:pt x="3" y="510"/>
                  </a:lnTo>
                  <a:close/>
                  <a:moveTo>
                    <a:pt x="0" y="546"/>
                  </a:moveTo>
                  <a:lnTo>
                    <a:pt x="0" y="521"/>
                  </a:lnTo>
                  <a:lnTo>
                    <a:pt x="0" y="520"/>
                  </a:lnTo>
                  <a:lnTo>
                    <a:pt x="0" y="519"/>
                  </a:lnTo>
                  <a:lnTo>
                    <a:pt x="1" y="519"/>
                  </a:lnTo>
                  <a:lnTo>
                    <a:pt x="1" y="519"/>
                  </a:lnTo>
                  <a:lnTo>
                    <a:pt x="2" y="519"/>
                  </a:lnTo>
                  <a:lnTo>
                    <a:pt x="3" y="519"/>
                  </a:lnTo>
                  <a:lnTo>
                    <a:pt x="3" y="520"/>
                  </a:lnTo>
                  <a:lnTo>
                    <a:pt x="3" y="521"/>
                  </a:lnTo>
                  <a:lnTo>
                    <a:pt x="3" y="546"/>
                  </a:lnTo>
                  <a:lnTo>
                    <a:pt x="3" y="546"/>
                  </a:lnTo>
                  <a:lnTo>
                    <a:pt x="3" y="547"/>
                  </a:lnTo>
                  <a:lnTo>
                    <a:pt x="1" y="547"/>
                  </a:lnTo>
                  <a:lnTo>
                    <a:pt x="0" y="547"/>
                  </a:lnTo>
                  <a:lnTo>
                    <a:pt x="0" y="546"/>
                  </a:lnTo>
                  <a:lnTo>
                    <a:pt x="0" y="546"/>
                  </a:lnTo>
                  <a:lnTo>
                    <a:pt x="0" y="546"/>
                  </a:lnTo>
                  <a:close/>
                  <a:moveTo>
                    <a:pt x="0" y="503"/>
                  </a:moveTo>
                  <a:lnTo>
                    <a:pt x="0" y="478"/>
                  </a:lnTo>
                  <a:lnTo>
                    <a:pt x="0" y="477"/>
                  </a:lnTo>
                  <a:lnTo>
                    <a:pt x="0" y="477"/>
                  </a:lnTo>
                  <a:lnTo>
                    <a:pt x="1" y="477"/>
                  </a:lnTo>
                  <a:lnTo>
                    <a:pt x="1" y="477"/>
                  </a:lnTo>
                  <a:lnTo>
                    <a:pt x="2" y="477"/>
                  </a:lnTo>
                  <a:lnTo>
                    <a:pt x="3" y="477"/>
                  </a:lnTo>
                  <a:lnTo>
                    <a:pt x="3" y="477"/>
                  </a:lnTo>
                  <a:lnTo>
                    <a:pt x="3" y="478"/>
                  </a:lnTo>
                  <a:lnTo>
                    <a:pt x="3" y="503"/>
                  </a:lnTo>
                  <a:lnTo>
                    <a:pt x="3" y="504"/>
                  </a:lnTo>
                  <a:lnTo>
                    <a:pt x="3" y="504"/>
                  </a:lnTo>
                  <a:lnTo>
                    <a:pt x="2" y="505"/>
                  </a:lnTo>
                  <a:lnTo>
                    <a:pt x="1" y="505"/>
                  </a:lnTo>
                  <a:lnTo>
                    <a:pt x="1" y="505"/>
                  </a:lnTo>
                  <a:lnTo>
                    <a:pt x="0" y="504"/>
                  </a:lnTo>
                  <a:lnTo>
                    <a:pt x="0" y="504"/>
                  </a:lnTo>
                  <a:lnTo>
                    <a:pt x="0" y="503"/>
                  </a:lnTo>
                  <a:lnTo>
                    <a:pt x="0" y="503"/>
                  </a:lnTo>
                  <a:close/>
                  <a:moveTo>
                    <a:pt x="0" y="461"/>
                  </a:moveTo>
                  <a:lnTo>
                    <a:pt x="0" y="436"/>
                  </a:lnTo>
                  <a:lnTo>
                    <a:pt x="0" y="435"/>
                  </a:lnTo>
                  <a:lnTo>
                    <a:pt x="0" y="435"/>
                  </a:lnTo>
                  <a:lnTo>
                    <a:pt x="1" y="434"/>
                  </a:lnTo>
                  <a:lnTo>
                    <a:pt x="1" y="434"/>
                  </a:lnTo>
                  <a:lnTo>
                    <a:pt x="2" y="434"/>
                  </a:lnTo>
                  <a:lnTo>
                    <a:pt x="3" y="435"/>
                  </a:lnTo>
                  <a:lnTo>
                    <a:pt x="3" y="435"/>
                  </a:lnTo>
                  <a:lnTo>
                    <a:pt x="3" y="436"/>
                  </a:lnTo>
                  <a:lnTo>
                    <a:pt x="3" y="461"/>
                  </a:lnTo>
                  <a:lnTo>
                    <a:pt x="3" y="461"/>
                  </a:lnTo>
                  <a:lnTo>
                    <a:pt x="3" y="462"/>
                  </a:lnTo>
                  <a:lnTo>
                    <a:pt x="2" y="462"/>
                  </a:lnTo>
                  <a:lnTo>
                    <a:pt x="1" y="462"/>
                  </a:lnTo>
                  <a:lnTo>
                    <a:pt x="1" y="462"/>
                  </a:lnTo>
                  <a:lnTo>
                    <a:pt x="0" y="462"/>
                  </a:lnTo>
                  <a:lnTo>
                    <a:pt x="0" y="461"/>
                  </a:lnTo>
                  <a:lnTo>
                    <a:pt x="0" y="461"/>
                  </a:lnTo>
                  <a:lnTo>
                    <a:pt x="0" y="461"/>
                  </a:lnTo>
                  <a:close/>
                  <a:moveTo>
                    <a:pt x="0" y="418"/>
                  </a:moveTo>
                  <a:lnTo>
                    <a:pt x="0" y="393"/>
                  </a:lnTo>
                  <a:lnTo>
                    <a:pt x="0" y="393"/>
                  </a:lnTo>
                  <a:lnTo>
                    <a:pt x="0" y="392"/>
                  </a:lnTo>
                  <a:lnTo>
                    <a:pt x="1" y="392"/>
                  </a:lnTo>
                  <a:lnTo>
                    <a:pt x="1" y="392"/>
                  </a:lnTo>
                  <a:lnTo>
                    <a:pt x="2" y="392"/>
                  </a:lnTo>
                  <a:lnTo>
                    <a:pt x="3" y="392"/>
                  </a:lnTo>
                  <a:lnTo>
                    <a:pt x="3" y="393"/>
                  </a:lnTo>
                  <a:lnTo>
                    <a:pt x="3" y="393"/>
                  </a:lnTo>
                  <a:lnTo>
                    <a:pt x="3" y="418"/>
                  </a:lnTo>
                  <a:lnTo>
                    <a:pt x="3" y="419"/>
                  </a:lnTo>
                  <a:lnTo>
                    <a:pt x="3" y="420"/>
                  </a:lnTo>
                  <a:lnTo>
                    <a:pt x="2" y="420"/>
                  </a:lnTo>
                  <a:lnTo>
                    <a:pt x="1" y="420"/>
                  </a:lnTo>
                  <a:lnTo>
                    <a:pt x="1" y="420"/>
                  </a:lnTo>
                  <a:lnTo>
                    <a:pt x="0" y="420"/>
                  </a:lnTo>
                  <a:lnTo>
                    <a:pt x="0" y="419"/>
                  </a:lnTo>
                  <a:lnTo>
                    <a:pt x="0" y="418"/>
                  </a:lnTo>
                  <a:lnTo>
                    <a:pt x="0" y="418"/>
                  </a:lnTo>
                  <a:close/>
                  <a:moveTo>
                    <a:pt x="0" y="376"/>
                  </a:moveTo>
                  <a:lnTo>
                    <a:pt x="0" y="351"/>
                  </a:lnTo>
                  <a:lnTo>
                    <a:pt x="0" y="350"/>
                  </a:lnTo>
                  <a:lnTo>
                    <a:pt x="0" y="350"/>
                  </a:lnTo>
                  <a:lnTo>
                    <a:pt x="1" y="349"/>
                  </a:lnTo>
                  <a:lnTo>
                    <a:pt x="1" y="349"/>
                  </a:lnTo>
                  <a:lnTo>
                    <a:pt x="2" y="349"/>
                  </a:lnTo>
                  <a:lnTo>
                    <a:pt x="3" y="350"/>
                  </a:lnTo>
                  <a:lnTo>
                    <a:pt x="3" y="350"/>
                  </a:lnTo>
                  <a:lnTo>
                    <a:pt x="3" y="351"/>
                  </a:lnTo>
                  <a:lnTo>
                    <a:pt x="3" y="376"/>
                  </a:lnTo>
                  <a:lnTo>
                    <a:pt x="3" y="376"/>
                  </a:lnTo>
                  <a:lnTo>
                    <a:pt x="3" y="377"/>
                  </a:lnTo>
                  <a:lnTo>
                    <a:pt x="2" y="377"/>
                  </a:lnTo>
                  <a:lnTo>
                    <a:pt x="1" y="378"/>
                  </a:lnTo>
                  <a:lnTo>
                    <a:pt x="1" y="377"/>
                  </a:lnTo>
                  <a:lnTo>
                    <a:pt x="0" y="377"/>
                  </a:lnTo>
                  <a:lnTo>
                    <a:pt x="0" y="376"/>
                  </a:lnTo>
                  <a:lnTo>
                    <a:pt x="0" y="376"/>
                  </a:lnTo>
                  <a:lnTo>
                    <a:pt x="0" y="376"/>
                  </a:lnTo>
                  <a:close/>
                  <a:moveTo>
                    <a:pt x="0" y="334"/>
                  </a:moveTo>
                  <a:lnTo>
                    <a:pt x="0" y="309"/>
                  </a:lnTo>
                  <a:lnTo>
                    <a:pt x="0" y="308"/>
                  </a:lnTo>
                  <a:lnTo>
                    <a:pt x="0" y="307"/>
                  </a:lnTo>
                  <a:lnTo>
                    <a:pt x="1" y="307"/>
                  </a:lnTo>
                  <a:lnTo>
                    <a:pt x="1" y="307"/>
                  </a:lnTo>
                  <a:lnTo>
                    <a:pt x="2" y="307"/>
                  </a:lnTo>
                  <a:lnTo>
                    <a:pt x="3" y="307"/>
                  </a:lnTo>
                  <a:lnTo>
                    <a:pt x="3" y="308"/>
                  </a:lnTo>
                  <a:lnTo>
                    <a:pt x="3" y="309"/>
                  </a:lnTo>
                  <a:lnTo>
                    <a:pt x="3" y="334"/>
                  </a:lnTo>
                  <a:lnTo>
                    <a:pt x="3" y="334"/>
                  </a:lnTo>
                  <a:lnTo>
                    <a:pt x="3" y="335"/>
                  </a:lnTo>
                  <a:lnTo>
                    <a:pt x="2" y="335"/>
                  </a:lnTo>
                  <a:lnTo>
                    <a:pt x="1" y="335"/>
                  </a:lnTo>
                  <a:lnTo>
                    <a:pt x="1" y="335"/>
                  </a:lnTo>
                  <a:lnTo>
                    <a:pt x="0" y="335"/>
                  </a:lnTo>
                  <a:lnTo>
                    <a:pt x="0" y="334"/>
                  </a:lnTo>
                  <a:lnTo>
                    <a:pt x="0" y="334"/>
                  </a:lnTo>
                  <a:lnTo>
                    <a:pt x="0" y="334"/>
                  </a:lnTo>
                  <a:close/>
                  <a:moveTo>
                    <a:pt x="0" y="291"/>
                  </a:moveTo>
                  <a:lnTo>
                    <a:pt x="0" y="266"/>
                  </a:lnTo>
                  <a:lnTo>
                    <a:pt x="0" y="265"/>
                  </a:lnTo>
                  <a:lnTo>
                    <a:pt x="0" y="265"/>
                  </a:lnTo>
                  <a:lnTo>
                    <a:pt x="1" y="265"/>
                  </a:lnTo>
                  <a:lnTo>
                    <a:pt x="3" y="265"/>
                  </a:lnTo>
                  <a:lnTo>
                    <a:pt x="3" y="265"/>
                  </a:lnTo>
                  <a:lnTo>
                    <a:pt x="3" y="266"/>
                  </a:lnTo>
                  <a:lnTo>
                    <a:pt x="3" y="291"/>
                  </a:lnTo>
                  <a:lnTo>
                    <a:pt x="3" y="292"/>
                  </a:lnTo>
                  <a:lnTo>
                    <a:pt x="3" y="292"/>
                  </a:lnTo>
                  <a:lnTo>
                    <a:pt x="2" y="293"/>
                  </a:lnTo>
                  <a:lnTo>
                    <a:pt x="1" y="293"/>
                  </a:lnTo>
                  <a:lnTo>
                    <a:pt x="1" y="293"/>
                  </a:lnTo>
                  <a:lnTo>
                    <a:pt x="0" y="292"/>
                  </a:lnTo>
                  <a:lnTo>
                    <a:pt x="0" y="292"/>
                  </a:lnTo>
                  <a:lnTo>
                    <a:pt x="0" y="291"/>
                  </a:lnTo>
                  <a:lnTo>
                    <a:pt x="0" y="291"/>
                  </a:lnTo>
                  <a:close/>
                  <a:moveTo>
                    <a:pt x="0" y="249"/>
                  </a:moveTo>
                  <a:lnTo>
                    <a:pt x="0" y="224"/>
                  </a:lnTo>
                  <a:lnTo>
                    <a:pt x="0" y="223"/>
                  </a:lnTo>
                  <a:lnTo>
                    <a:pt x="0" y="222"/>
                  </a:lnTo>
                  <a:lnTo>
                    <a:pt x="1" y="222"/>
                  </a:lnTo>
                  <a:lnTo>
                    <a:pt x="1" y="222"/>
                  </a:lnTo>
                  <a:lnTo>
                    <a:pt x="2" y="222"/>
                  </a:lnTo>
                  <a:lnTo>
                    <a:pt x="3" y="222"/>
                  </a:lnTo>
                  <a:lnTo>
                    <a:pt x="3" y="223"/>
                  </a:lnTo>
                  <a:lnTo>
                    <a:pt x="3" y="224"/>
                  </a:lnTo>
                  <a:lnTo>
                    <a:pt x="3" y="249"/>
                  </a:lnTo>
                  <a:lnTo>
                    <a:pt x="3" y="249"/>
                  </a:lnTo>
                  <a:lnTo>
                    <a:pt x="3" y="250"/>
                  </a:lnTo>
                  <a:lnTo>
                    <a:pt x="2" y="250"/>
                  </a:lnTo>
                  <a:lnTo>
                    <a:pt x="1" y="250"/>
                  </a:lnTo>
                  <a:lnTo>
                    <a:pt x="1" y="250"/>
                  </a:lnTo>
                  <a:lnTo>
                    <a:pt x="0" y="250"/>
                  </a:lnTo>
                  <a:lnTo>
                    <a:pt x="0" y="249"/>
                  </a:lnTo>
                  <a:lnTo>
                    <a:pt x="0" y="249"/>
                  </a:lnTo>
                  <a:lnTo>
                    <a:pt x="0" y="249"/>
                  </a:lnTo>
                  <a:close/>
                  <a:moveTo>
                    <a:pt x="0" y="206"/>
                  </a:moveTo>
                  <a:lnTo>
                    <a:pt x="0" y="181"/>
                  </a:lnTo>
                  <a:lnTo>
                    <a:pt x="0" y="181"/>
                  </a:lnTo>
                  <a:lnTo>
                    <a:pt x="0" y="180"/>
                  </a:lnTo>
                  <a:lnTo>
                    <a:pt x="1" y="180"/>
                  </a:lnTo>
                  <a:lnTo>
                    <a:pt x="1" y="180"/>
                  </a:lnTo>
                  <a:lnTo>
                    <a:pt x="2" y="180"/>
                  </a:lnTo>
                  <a:lnTo>
                    <a:pt x="3" y="180"/>
                  </a:lnTo>
                  <a:lnTo>
                    <a:pt x="3" y="181"/>
                  </a:lnTo>
                  <a:lnTo>
                    <a:pt x="3" y="181"/>
                  </a:lnTo>
                  <a:lnTo>
                    <a:pt x="3" y="206"/>
                  </a:lnTo>
                  <a:lnTo>
                    <a:pt x="3" y="207"/>
                  </a:lnTo>
                  <a:lnTo>
                    <a:pt x="3" y="207"/>
                  </a:lnTo>
                  <a:lnTo>
                    <a:pt x="2" y="208"/>
                  </a:lnTo>
                  <a:lnTo>
                    <a:pt x="1" y="208"/>
                  </a:lnTo>
                  <a:lnTo>
                    <a:pt x="1" y="208"/>
                  </a:lnTo>
                  <a:lnTo>
                    <a:pt x="0" y="207"/>
                  </a:lnTo>
                  <a:lnTo>
                    <a:pt x="0" y="207"/>
                  </a:lnTo>
                  <a:lnTo>
                    <a:pt x="0" y="206"/>
                  </a:lnTo>
                  <a:lnTo>
                    <a:pt x="0" y="206"/>
                  </a:lnTo>
                  <a:close/>
                  <a:moveTo>
                    <a:pt x="0" y="164"/>
                  </a:moveTo>
                  <a:lnTo>
                    <a:pt x="0" y="139"/>
                  </a:lnTo>
                  <a:lnTo>
                    <a:pt x="0" y="138"/>
                  </a:lnTo>
                  <a:lnTo>
                    <a:pt x="0" y="138"/>
                  </a:lnTo>
                  <a:lnTo>
                    <a:pt x="1" y="137"/>
                  </a:lnTo>
                  <a:lnTo>
                    <a:pt x="1" y="137"/>
                  </a:lnTo>
                  <a:lnTo>
                    <a:pt x="2" y="137"/>
                  </a:lnTo>
                  <a:lnTo>
                    <a:pt x="3" y="138"/>
                  </a:lnTo>
                  <a:lnTo>
                    <a:pt x="3" y="138"/>
                  </a:lnTo>
                  <a:lnTo>
                    <a:pt x="3" y="139"/>
                  </a:lnTo>
                  <a:lnTo>
                    <a:pt x="3" y="164"/>
                  </a:lnTo>
                  <a:lnTo>
                    <a:pt x="3" y="164"/>
                  </a:lnTo>
                  <a:lnTo>
                    <a:pt x="3" y="165"/>
                  </a:lnTo>
                  <a:lnTo>
                    <a:pt x="2" y="165"/>
                  </a:lnTo>
                  <a:lnTo>
                    <a:pt x="1" y="166"/>
                  </a:lnTo>
                  <a:lnTo>
                    <a:pt x="1" y="165"/>
                  </a:lnTo>
                  <a:lnTo>
                    <a:pt x="0" y="165"/>
                  </a:lnTo>
                  <a:lnTo>
                    <a:pt x="0" y="164"/>
                  </a:lnTo>
                  <a:lnTo>
                    <a:pt x="0" y="164"/>
                  </a:lnTo>
                  <a:lnTo>
                    <a:pt x="0" y="164"/>
                  </a:lnTo>
                  <a:close/>
                  <a:moveTo>
                    <a:pt x="0" y="122"/>
                  </a:moveTo>
                  <a:lnTo>
                    <a:pt x="0" y="97"/>
                  </a:lnTo>
                  <a:lnTo>
                    <a:pt x="0" y="96"/>
                  </a:lnTo>
                  <a:lnTo>
                    <a:pt x="0" y="95"/>
                  </a:lnTo>
                  <a:lnTo>
                    <a:pt x="1" y="95"/>
                  </a:lnTo>
                  <a:lnTo>
                    <a:pt x="1" y="95"/>
                  </a:lnTo>
                  <a:lnTo>
                    <a:pt x="2" y="95"/>
                  </a:lnTo>
                  <a:lnTo>
                    <a:pt x="3" y="95"/>
                  </a:lnTo>
                  <a:lnTo>
                    <a:pt x="3" y="96"/>
                  </a:lnTo>
                  <a:lnTo>
                    <a:pt x="3" y="97"/>
                  </a:lnTo>
                  <a:lnTo>
                    <a:pt x="3" y="122"/>
                  </a:lnTo>
                  <a:lnTo>
                    <a:pt x="3" y="122"/>
                  </a:lnTo>
                  <a:lnTo>
                    <a:pt x="3" y="123"/>
                  </a:lnTo>
                  <a:lnTo>
                    <a:pt x="2" y="123"/>
                  </a:lnTo>
                  <a:lnTo>
                    <a:pt x="1" y="123"/>
                  </a:lnTo>
                  <a:lnTo>
                    <a:pt x="1" y="123"/>
                  </a:lnTo>
                  <a:lnTo>
                    <a:pt x="0" y="123"/>
                  </a:lnTo>
                  <a:lnTo>
                    <a:pt x="0" y="122"/>
                  </a:lnTo>
                  <a:lnTo>
                    <a:pt x="0" y="122"/>
                  </a:lnTo>
                  <a:lnTo>
                    <a:pt x="0" y="122"/>
                  </a:lnTo>
                  <a:close/>
                  <a:moveTo>
                    <a:pt x="0" y="79"/>
                  </a:moveTo>
                  <a:lnTo>
                    <a:pt x="0" y="54"/>
                  </a:lnTo>
                  <a:lnTo>
                    <a:pt x="0" y="53"/>
                  </a:lnTo>
                  <a:lnTo>
                    <a:pt x="0" y="53"/>
                  </a:lnTo>
                  <a:lnTo>
                    <a:pt x="1" y="52"/>
                  </a:lnTo>
                  <a:lnTo>
                    <a:pt x="1" y="52"/>
                  </a:lnTo>
                  <a:lnTo>
                    <a:pt x="2" y="52"/>
                  </a:lnTo>
                  <a:lnTo>
                    <a:pt x="3" y="53"/>
                  </a:lnTo>
                  <a:lnTo>
                    <a:pt x="3" y="53"/>
                  </a:lnTo>
                  <a:lnTo>
                    <a:pt x="3" y="54"/>
                  </a:lnTo>
                  <a:lnTo>
                    <a:pt x="3" y="79"/>
                  </a:lnTo>
                  <a:lnTo>
                    <a:pt x="3" y="80"/>
                  </a:lnTo>
                  <a:lnTo>
                    <a:pt x="3" y="80"/>
                  </a:lnTo>
                  <a:lnTo>
                    <a:pt x="1" y="81"/>
                  </a:lnTo>
                  <a:lnTo>
                    <a:pt x="0" y="80"/>
                  </a:lnTo>
                  <a:lnTo>
                    <a:pt x="0" y="80"/>
                  </a:lnTo>
                  <a:lnTo>
                    <a:pt x="0" y="79"/>
                  </a:lnTo>
                  <a:lnTo>
                    <a:pt x="0" y="79"/>
                  </a:lnTo>
                  <a:close/>
                  <a:moveTo>
                    <a:pt x="0" y="37"/>
                  </a:moveTo>
                  <a:lnTo>
                    <a:pt x="0" y="12"/>
                  </a:lnTo>
                  <a:lnTo>
                    <a:pt x="0" y="11"/>
                  </a:lnTo>
                  <a:lnTo>
                    <a:pt x="0" y="10"/>
                  </a:lnTo>
                  <a:lnTo>
                    <a:pt x="1" y="10"/>
                  </a:lnTo>
                  <a:lnTo>
                    <a:pt x="1" y="10"/>
                  </a:lnTo>
                  <a:lnTo>
                    <a:pt x="2" y="10"/>
                  </a:lnTo>
                  <a:lnTo>
                    <a:pt x="3" y="10"/>
                  </a:lnTo>
                  <a:lnTo>
                    <a:pt x="3" y="11"/>
                  </a:lnTo>
                  <a:lnTo>
                    <a:pt x="3" y="12"/>
                  </a:lnTo>
                  <a:lnTo>
                    <a:pt x="3" y="37"/>
                  </a:lnTo>
                  <a:lnTo>
                    <a:pt x="3" y="37"/>
                  </a:lnTo>
                  <a:lnTo>
                    <a:pt x="3" y="38"/>
                  </a:lnTo>
                  <a:lnTo>
                    <a:pt x="2" y="38"/>
                  </a:lnTo>
                  <a:lnTo>
                    <a:pt x="1" y="38"/>
                  </a:lnTo>
                  <a:lnTo>
                    <a:pt x="1" y="38"/>
                  </a:lnTo>
                  <a:lnTo>
                    <a:pt x="0" y="38"/>
                  </a:lnTo>
                  <a:lnTo>
                    <a:pt x="0" y="37"/>
                  </a:lnTo>
                  <a:lnTo>
                    <a:pt x="0" y="37"/>
                  </a:lnTo>
                  <a:lnTo>
                    <a:pt x="0" y="37"/>
                  </a:lnTo>
                  <a:close/>
                </a:path>
              </a:pathLst>
            </a:custGeom>
            <a:solidFill>
              <a:srgbClr val="000000"/>
            </a:solidFill>
            <a:ln w="25400">
              <a:solidFill>
                <a:srgbClr val="000000"/>
              </a:solidFill>
              <a:prstDash val="solid"/>
              <a:round/>
              <a:headEnd/>
              <a:tailEnd/>
            </a:ln>
          </p:spPr>
          <p:txBody>
            <a:bodyPr/>
            <a:lstStyle/>
            <a:p>
              <a:endParaRPr lang="en-US"/>
            </a:p>
          </p:txBody>
        </p:sp>
        <p:sp>
          <p:nvSpPr>
            <p:cNvPr id="309653" name="Freeform 405">
              <a:extLst>
                <a:ext uri="{FF2B5EF4-FFF2-40B4-BE49-F238E27FC236}">
                  <a16:creationId xmlns:a16="http://schemas.microsoft.com/office/drawing/2014/main" id="{FC5BC08F-372E-6A4A-B8C7-E5953DCF00BC}"/>
                </a:ext>
              </a:extLst>
            </p:cNvPr>
            <p:cNvSpPr>
              <a:spLocks noEditPoints="1"/>
            </p:cNvSpPr>
            <p:nvPr/>
          </p:nvSpPr>
          <p:spPr bwMode="auto">
            <a:xfrm>
              <a:off x="3755" y="2122"/>
              <a:ext cx="260" cy="1"/>
            </a:xfrm>
            <a:custGeom>
              <a:avLst/>
              <a:gdLst>
                <a:gd name="T0" fmla="*/ 0 w 1057"/>
                <a:gd name="T1" fmla="*/ 0 h 3"/>
                <a:gd name="T2" fmla="*/ 42 w 1057"/>
                <a:gd name="T3" fmla="*/ 2 h 3"/>
                <a:gd name="T4" fmla="*/ 111 w 1057"/>
                <a:gd name="T5" fmla="*/ 3 h 3"/>
                <a:gd name="T6" fmla="*/ 155 w 1057"/>
                <a:gd name="T7" fmla="*/ 1 h 3"/>
                <a:gd name="T8" fmla="*/ 196 w 1057"/>
                <a:gd name="T9" fmla="*/ 0 h 3"/>
                <a:gd name="T10" fmla="*/ 170 w 1057"/>
                <a:gd name="T11" fmla="*/ 0 h 3"/>
                <a:gd name="T12" fmla="*/ 212 w 1057"/>
                <a:gd name="T13" fmla="*/ 2 h 3"/>
                <a:gd name="T14" fmla="*/ 281 w 1057"/>
                <a:gd name="T15" fmla="*/ 3 h 3"/>
                <a:gd name="T16" fmla="*/ 324 w 1057"/>
                <a:gd name="T17" fmla="*/ 2 h 3"/>
                <a:gd name="T18" fmla="*/ 367 w 1057"/>
                <a:gd name="T19" fmla="*/ 0 h 3"/>
                <a:gd name="T20" fmla="*/ 342 w 1057"/>
                <a:gd name="T21" fmla="*/ 0 h 3"/>
                <a:gd name="T22" fmla="*/ 381 w 1057"/>
                <a:gd name="T23" fmla="*/ 0 h 3"/>
                <a:gd name="T24" fmla="*/ 426 w 1057"/>
                <a:gd name="T25" fmla="*/ 3 h 3"/>
                <a:gd name="T26" fmla="*/ 494 w 1057"/>
                <a:gd name="T27" fmla="*/ 2 h 3"/>
                <a:gd name="T28" fmla="*/ 536 w 1057"/>
                <a:gd name="T29" fmla="*/ 0 h 3"/>
                <a:gd name="T30" fmla="*/ 511 w 1057"/>
                <a:gd name="T31" fmla="*/ 0 h 3"/>
                <a:gd name="T32" fmla="*/ 551 w 1057"/>
                <a:gd name="T33" fmla="*/ 0 h 3"/>
                <a:gd name="T34" fmla="*/ 594 w 1057"/>
                <a:gd name="T35" fmla="*/ 3 h 3"/>
                <a:gd name="T36" fmla="*/ 664 w 1057"/>
                <a:gd name="T37" fmla="*/ 2 h 3"/>
                <a:gd name="T38" fmla="*/ 706 w 1057"/>
                <a:gd name="T39" fmla="*/ 0 h 3"/>
                <a:gd name="T40" fmla="*/ 681 w 1057"/>
                <a:gd name="T41" fmla="*/ 0 h 3"/>
                <a:gd name="T42" fmla="*/ 723 w 1057"/>
                <a:gd name="T43" fmla="*/ 0 h 3"/>
                <a:gd name="T44" fmla="*/ 763 w 1057"/>
                <a:gd name="T45" fmla="*/ 2 h 3"/>
                <a:gd name="T46" fmla="*/ 832 w 1057"/>
                <a:gd name="T47" fmla="*/ 3 h 3"/>
                <a:gd name="T48" fmla="*/ 876 w 1057"/>
                <a:gd name="T49" fmla="*/ 1 h 3"/>
                <a:gd name="T50" fmla="*/ 917 w 1057"/>
                <a:gd name="T51" fmla="*/ 0 h 3"/>
                <a:gd name="T52" fmla="*/ 891 w 1057"/>
                <a:gd name="T53" fmla="*/ 0 h 3"/>
                <a:gd name="T54" fmla="*/ 933 w 1057"/>
                <a:gd name="T55" fmla="*/ 2 h 3"/>
                <a:gd name="T56" fmla="*/ 1002 w 1057"/>
                <a:gd name="T57" fmla="*/ 3 h 3"/>
                <a:gd name="T58" fmla="*/ 1046 w 1057"/>
                <a:gd name="T59" fmla="*/ 1 h 3"/>
                <a:gd name="T60" fmla="*/ 1030 w 1057"/>
                <a:gd name="T61" fmla="*/ 3 h 3"/>
                <a:gd name="T62" fmla="*/ 1055 w 1057"/>
                <a:gd name="T63" fmla="*/ 3 h 3"/>
                <a:gd name="T64" fmla="*/ 1014 w 1057"/>
                <a:gd name="T65" fmla="*/ 2 h 3"/>
                <a:gd name="T66" fmla="*/ 971 w 1057"/>
                <a:gd name="T67" fmla="*/ 0 h 3"/>
                <a:gd name="T68" fmla="*/ 902 w 1057"/>
                <a:gd name="T69" fmla="*/ 0 h 3"/>
                <a:gd name="T70" fmla="*/ 859 w 1057"/>
                <a:gd name="T71" fmla="*/ 2 h 3"/>
                <a:gd name="T72" fmla="*/ 885 w 1057"/>
                <a:gd name="T73" fmla="*/ 3 h 3"/>
                <a:gd name="T74" fmla="*/ 844 w 1057"/>
                <a:gd name="T75" fmla="*/ 2 h 3"/>
                <a:gd name="T76" fmla="*/ 802 w 1057"/>
                <a:gd name="T77" fmla="*/ 0 h 3"/>
                <a:gd name="T78" fmla="*/ 733 w 1057"/>
                <a:gd name="T79" fmla="*/ 0 h 3"/>
                <a:gd name="T80" fmla="*/ 689 w 1057"/>
                <a:gd name="T81" fmla="*/ 1 h 3"/>
                <a:gd name="T82" fmla="*/ 648 w 1057"/>
                <a:gd name="T83" fmla="*/ 3 h 3"/>
                <a:gd name="T84" fmla="*/ 674 w 1057"/>
                <a:gd name="T85" fmla="*/ 3 h 3"/>
                <a:gd name="T86" fmla="*/ 632 w 1057"/>
                <a:gd name="T87" fmla="*/ 0 h 3"/>
                <a:gd name="T88" fmla="*/ 564 w 1057"/>
                <a:gd name="T89" fmla="*/ 0 h 3"/>
                <a:gd name="T90" fmla="*/ 520 w 1057"/>
                <a:gd name="T91" fmla="*/ 0 h 3"/>
                <a:gd name="T92" fmla="*/ 478 w 1057"/>
                <a:gd name="T93" fmla="*/ 2 h 3"/>
                <a:gd name="T94" fmla="*/ 504 w 1057"/>
                <a:gd name="T95" fmla="*/ 3 h 3"/>
                <a:gd name="T96" fmla="*/ 463 w 1057"/>
                <a:gd name="T97" fmla="*/ 2 h 3"/>
                <a:gd name="T98" fmla="*/ 419 w 1057"/>
                <a:gd name="T99" fmla="*/ 0 h 3"/>
                <a:gd name="T100" fmla="*/ 350 w 1057"/>
                <a:gd name="T101" fmla="*/ 0 h 3"/>
                <a:gd name="T102" fmla="*/ 308 w 1057"/>
                <a:gd name="T103" fmla="*/ 2 h 3"/>
                <a:gd name="T104" fmla="*/ 334 w 1057"/>
                <a:gd name="T105" fmla="*/ 3 h 3"/>
                <a:gd name="T106" fmla="*/ 293 w 1057"/>
                <a:gd name="T107" fmla="*/ 2 h 3"/>
                <a:gd name="T108" fmla="*/ 250 w 1057"/>
                <a:gd name="T109" fmla="*/ 0 h 3"/>
                <a:gd name="T110" fmla="*/ 181 w 1057"/>
                <a:gd name="T111" fmla="*/ 0 h 3"/>
                <a:gd name="T112" fmla="*/ 138 w 1057"/>
                <a:gd name="T113" fmla="*/ 2 h 3"/>
                <a:gd name="T114" fmla="*/ 165 w 1057"/>
                <a:gd name="T115" fmla="*/ 3 h 3"/>
                <a:gd name="T116" fmla="*/ 123 w 1057"/>
                <a:gd name="T117" fmla="*/ 3 h 3"/>
                <a:gd name="T118" fmla="*/ 81 w 1057"/>
                <a:gd name="T119" fmla="*/ 0 h 3"/>
                <a:gd name="T120" fmla="*/ 12 w 1057"/>
                <a:gd name="T1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7" h="3">
                  <a:moveTo>
                    <a:pt x="2" y="0"/>
                  </a:moveTo>
                  <a:lnTo>
                    <a:pt x="26" y="0"/>
                  </a:lnTo>
                  <a:lnTo>
                    <a:pt x="27" y="0"/>
                  </a:lnTo>
                  <a:lnTo>
                    <a:pt x="28" y="0"/>
                  </a:lnTo>
                  <a:lnTo>
                    <a:pt x="28" y="0"/>
                  </a:lnTo>
                  <a:lnTo>
                    <a:pt x="28" y="1"/>
                  </a:lnTo>
                  <a:lnTo>
                    <a:pt x="28" y="2"/>
                  </a:lnTo>
                  <a:lnTo>
                    <a:pt x="28" y="2"/>
                  </a:lnTo>
                  <a:lnTo>
                    <a:pt x="27" y="3"/>
                  </a:lnTo>
                  <a:lnTo>
                    <a:pt x="26" y="3"/>
                  </a:lnTo>
                  <a:lnTo>
                    <a:pt x="2" y="3"/>
                  </a:lnTo>
                  <a:lnTo>
                    <a:pt x="2" y="3"/>
                  </a:lnTo>
                  <a:lnTo>
                    <a:pt x="0" y="2"/>
                  </a:lnTo>
                  <a:lnTo>
                    <a:pt x="0" y="2"/>
                  </a:lnTo>
                  <a:lnTo>
                    <a:pt x="0" y="1"/>
                  </a:lnTo>
                  <a:lnTo>
                    <a:pt x="0" y="0"/>
                  </a:lnTo>
                  <a:lnTo>
                    <a:pt x="0" y="0"/>
                  </a:lnTo>
                  <a:lnTo>
                    <a:pt x="2" y="0"/>
                  </a:lnTo>
                  <a:lnTo>
                    <a:pt x="2" y="0"/>
                  </a:lnTo>
                  <a:lnTo>
                    <a:pt x="2" y="0"/>
                  </a:lnTo>
                  <a:close/>
                  <a:moveTo>
                    <a:pt x="45" y="0"/>
                  </a:moveTo>
                  <a:lnTo>
                    <a:pt x="69" y="0"/>
                  </a:lnTo>
                  <a:lnTo>
                    <a:pt x="69" y="0"/>
                  </a:lnTo>
                  <a:lnTo>
                    <a:pt x="70" y="0"/>
                  </a:lnTo>
                  <a:lnTo>
                    <a:pt x="70" y="1"/>
                  </a:lnTo>
                  <a:lnTo>
                    <a:pt x="70" y="2"/>
                  </a:lnTo>
                  <a:lnTo>
                    <a:pt x="69" y="3"/>
                  </a:lnTo>
                  <a:lnTo>
                    <a:pt x="69" y="3"/>
                  </a:lnTo>
                  <a:lnTo>
                    <a:pt x="45" y="3"/>
                  </a:lnTo>
                  <a:lnTo>
                    <a:pt x="43" y="3"/>
                  </a:lnTo>
                  <a:lnTo>
                    <a:pt x="43" y="2"/>
                  </a:lnTo>
                  <a:lnTo>
                    <a:pt x="42" y="2"/>
                  </a:lnTo>
                  <a:lnTo>
                    <a:pt x="42" y="1"/>
                  </a:lnTo>
                  <a:lnTo>
                    <a:pt x="42" y="0"/>
                  </a:lnTo>
                  <a:lnTo>
                    <a:pt x="43" y="0"/>
                  </a:lnTo>
                  <a:lnTo>
                    <a:pt x="43" y="0"/>
                  </a:lnTo>
                  <a:lnTo>
                    <a:pt x="45" y="0"/>
                  </a:lnTo>
                  <a:lnTo>
                    <a:pt x="45" y="0"/>
                  </a:lnTo>
                  <a:close/>
                  <a:moveTo>
                    <a:pt x="87" y="0"/>
                  </a:moveTo>
                  <a:lnTo>
                    <a:pt x="111" y="0"/>
                  </a:lnTo>
                  <a:lnTo>
                    <a:pt x="112" y="0"/>
                  </a:lnTo>
                  <a:lnTo>
                    <a:pt x="112" y="0"/>
                  </a:lnTo>
                  <a:lnTo>
                    <a:pt x="113" y="0"/>
                  </a:lnTo>
                  <a:lnTo>
                    <a:pt x="113" y="1"/>
                  </a:lnTo>
                  <a:lnTo>
                    <a:pt x="113" y="2"/>
                  </a:lnTo>
                  <a:lnTo>
                    <a:pt x="112" y="2"/>
                  </a:lnTo>
                  <a:lnTo>
                    <a:pt x="112" y="3"/>
                  </a:lnTo>
                  <a:lnTo>
                    <a:pt x="111" y="3"/>
                  </a:lnTo>
                  <a:lnTo>
                    <a:pt x="87" y="3"/>
                  </a:lnTo>
                  <a:lnTo>
                    <a:pt x="87" y="3"/>
                  </a:lnTo>
                  <a:lnTo>
                    <a:pt x="85" y="2"/>
                  </a:lnTo>
                  <a:lnTo>
                    <a:pt x="85" y="2"/>
                  </a:lnTo>
                  <a:lnTo>
                    <a:pt x="85" y="1"/>
                  </a:lnTo>
                  <a:lnTo>
                    <a:pt x="85" y="0"/>
                  </a:lnTo>
                  <a:lnTo>
                    <a:pt x="85" y="0"/>
                  </a:lnTo>
                  <a:lnTo>
                    <a:pt x="87" y="0"/>
                  </a:lnTo>
                  <a:lnTo>
                    <a:pt x="87" y="0"/>
                  </a:lnTo>
                  <a:lnTo>
                    <a:pt x="87" y="0"/>
                  </a:lnTo>
                  <a:close/>
                  <a:moveTo>
                    <a:pt x="130" y="0"/>
                  </a:moveTo>
                  <a:lnTo>
                    <a:pt x="154" y="0"/>
                  </a:lnTo>
                  <a:lnTo>
                    <a:pt x="154" y="0"/>
                  </a:lnTo>
                  <a:lnTo>
                    <a:pt x="155" y="0"/>
                  </a:lnTo>
                  <a:lnTo>
                    <a:pt x="155" y="0"/>
                  </a:lnTo>
                  <a:lnTo>
                    <a:pt x="155" y="1"/>
                  </a:lnTo>
                  <a:lnTo>
                    <a:pt x="155" y="2"/>
                  </a:lnTo>
                  <a:lnTo>
                    <a:pt x="155" y="2"/>
                  </a:lnTo>
                  <a:lnTo>
                    <a:pt x="154" y="3"/>
                  </a:lnTo>
                  <a:lnTo>
                    <a:pt x="154" y="3"/>
                  </a:lnTo>
                  <a:lnTo>
                    <a:pt x="130" y="3"/>
                  </a:lnTo>
                  <a:lnTo>
                    <a:pt x="129" y="3"/>
                  </a:lnTo>
                  <a:lnTo>
                    <a:pt x="127" y="2"/>
                  </a:lnTo>
                  <a:lnTo>
                    <a:pt x="127" y="2"/>
                  </a:lnTo>
                  <a:lnTo>
                    <a:pt x="127" y="1"/>
                  </a:lnTo>
                  <a:lnTo>
                    <a:pt x="127" y="0"/>
                  </a:lnTo>
                  <a:lnTo>
                    <a:pt x="127" y="0"/>
                  </a:lnTo>
                  <a:lnTo>
                    <a:pt x="129" y="0"/>
                  </a:lnTo>
                  <a:lnTo>
                    <a:pt x="130" y="0"/>
                  </a:lnTo>
                  <a:lnTo>
                    <a:pt x="130" y="0"/>
                  </a:lnTo>
                  <a:close/>
                  <a:moveTo>
                    <a:pt x="172" y="0"/>
                  </a:moveTo>
                  <a:lnTo>
                    <a:pt x="196" y="0"/>
                  </a:lnTo>
                  <a:lnTo>
                    <a:pt x="197" y="0"/>
                  </a:lnTo>
                  <a:lnTo>
                    <a:pt x="197" y="0"/>
                  </a:lnTo>
                  <a:lnTo>
                    <a:pt x="197" y="0"/>
                  </a:lnTo>
                  <a:lnTo>
                    <a:pt x="198" y="1"/>
                  </a:lnTo>
                  <a:lnTo>
                    <a:pt x="197" y="2"/>
                  </a:lnTo>
                  <a:lnTo>
                    <a:pt x="197" y="2"/>
                  </a:lnTo>
                  <a:lnTo>
                    <a:pt x="197" y="3"/>
                  </a:lnTo>
                  <a:lnTo>
                    <a:pt x="196" y="3"/>
                  </a:lnTo>
                  <a:lnTo>
                    <a:pt x="172" y="3"/>
                  </a:lnTo>
                  <a:lnTo>
                    <a:pt x="170" y="3"/>
                  </a:lnTo>
                  <a:lnTo>
                    <a:pt x="170" y="2"/>
                  </a:lnTo>
                  <a:lnTo>
                    <a:pt x="169" y="2"/>
                  </a:lnTo>
                  <a:lnTo>
                    <a:pt x="169" y="1"/>
                  </a:lnTo>
                  <a:lnTo>
                    <a:pt x="169" y="0"/>
                  </a:lnTo>
                  <a:lnTo>
                    <a:pt x="170" y="0"/>
                  </a:lnTo>
                  <a:lnTo>
                    <a:pt x="170" y="0"/>
                  </a:lnTo>
                  <a:lnTo>
                    <a:pt x="172" y="0"/>
                  </a:lnTo>
                  <a:lnTo>
                    <a:pt x="172" y="0"/>
                  </a:lnTo>
                  <a:close/>
                  <a:moveTo>
                    <a:pt x="214" y="0"/>
                  </a:moveTo>
                  <a:lnTo>
                    <a:pt x="238" y="0"/>
                  </a:lnTo>
                  <a:lnTo>
                    <a:pt x="239" y="0"/>
                  </a:lnTo>
                  <a:lnTo>
                    <a:pt x="240" y="0"/>
                  </a:lnTo>
                  <a:lnTo>
                    <a:pt x="240" y="0"/>
                  </a:lnTo>
                  <a:lnTo>
                    <a:pt x="240" y="1"/>
                  </a:lnTo>
                  <a:lnTo>
                    <a:pt x="240" y="2"/>
                  </a:lnTo>
                  <a:lnTo>
                    <a:pt x="240" y="2"/>
                  </a:lnTo>
                  <a:lnTo>
                    <a:pt x="239" y="3"/>
                  </a:lnTo>
                  <a:lnTo>
                    <a:pt x="238" y="3"/>
                  </a:lnTo>
                  <a:lnTo>
                    <a:pt x="214" y="3"/>
                  </a:lnTo>
                  <a:lnTo>
                    <a:pt x="214" y="3"/>
                  </a:lnTo>
                  <a:lnTo>
                    <a:pt x="212" y="2"/>
                  </a:lnTo>
                  <a:lnTo>
                    <a:pt x="212" y="2"/>
                  </a:lnTo>
                  <a:lnTo>
                    <a:pt x="212" y="1"/>
                  </a:lnTo>
                  <a:lnTo>
                    <a:pt x="212" y="0"/>
                  </a:lnTo>
                  <a:lnTo>
                    <a:pt x="212" y="0"/>
                  </a:lnTo>
                  <a:lnTo>
                    <a:pt x="214" y="0"/>
                  </a:lnTo>
                  <a:lnTo>
                    <a:pt x="214" y="0"/>
                  </a:lnTo>
                  <a:lnTo>
                    <a:pt x="214" y="0"/>
                  </a:lnTo>
                  <a:close/>
                  <a:moveTo>
                    <a:pt x="257" y="0"/>
                  </a:moveTo>
                  <a:lnTo>
                    <a:pt x="281" y="0"/>
                  </a:lnTo>
                  <a:lnTo>
                    <a:pt x="281" y="0"/>
                  </a:lnTo>
                  <a:lnTo>
                    <a:pt x="282" y="0"/>
                  </a:lnTo>
                  <a:lnTo>
                    <a:pt x="282" y="0"/>
                  </a:lnTo>
                  <a:lnTo>
                    <a:pt x="283" y="1"/>
                  </a:lnTo>
                  <a:lnTo>
                    <a:pt x="282" y="2"/>
                  </a:lnTo>
                  <a:lnTo>
                    <a:pt x="282" y="2"/>
                  </a:lnTo>
                  <a:lnTo>
                    <a:pt x="281" y="3"/>
                  </a:lnTo>
                  <a:lnTo>
                    <a:pt x="281" y="3"/>
                  </a:lnTo>
                  <a:lnTo>
                    <a:pt x="257" y="3"/>
                  </a:lnTo>
                  <a:lnTo>
                    <a:pt x="255" y="3"/>
                  </a:lnTo>
                  <a:lnTo>
                    <a:pt x="255" y="2"/>
                  </a:lnTo>
                  <a:lnTo>
                    <a:pt x="254" y="1"/>
                  </a:lnTo>
                  <a:lnTo>
                    <a:pt x="255" y="0"/>
                  </a:lnTo>
                  <a:lnTo>
                    <a:pt x="255" y="0"/>
                  </a:lnTo>
                  <a:lnTo>
                    <a:pt x="257" y="0"/>
                  </a:lnTo>
                  <a:lnTo>
                    <a:pt x="257" y="0"/>
                  </a:lnTo>
                  <a:close/>
                  <a:moveTo>
                    <a:pt x="299" y="0"/>
                  </a:moveTo>
                  <a:lnTo>
                    <a:pt x="323" y="0"/>
                  </a:lnTo>
                  <a:lnTo>
                    <a:pt x="324" y="0"/>
                  </a:lnTo>
                  <a:lnTo>
                    <a:pt x="324" y="0"/>
                  </a:lnTo>
                  <a:lnTo>
                    <a:pt x="325" y="0"/>
                  </a:lnTo>
                  <a:lnTo>
                    <a:pt x="325" y="1"/>
                  </a:lnTo>
                  <a:lnTo>
                    <a:pt x="325" y="2"/>
                  </a:lnTo>
                  <a:lnTo>
                    <a:pt x="324" y="2"/>
                  </a:lnTo>
                  <a:lnTo>
                    <a:pt x="324" y="3"/>
                  </a:lnTo>
                  <a:lnTo>
                    <a:pt x="323" y="3"/>
                  </a:lnTo>
                  <a:lnTo>
                    <a:pt x="299" y="3"/>
                  </a:lnTo>
                  <a:lnTo>
                    <a:pt x="299" y="3"/>
                  </a:lnTo>
                  <a:lnTo>
                    <a:pt x="297" y="2"/>
                  </a:lnTo>
                  <a:lnTo>
                    <a:pt x="297" y="2"/>
                  </a:lnTo>
                  <a:lnTo>
                    <a:pt x="297" y="1"/>
                  </a:lnTo>
                  <a:lnTo>
                    <a:pt x="297" y="0"/>
                  </a:lnTo>
                  <a:lnTo>
                    <a:pt x="297" y="0"/>
                  </a:lnTo>
                  <a:lnTo>
                    <a:pt x="299" y="0"/>
                  </a:lnTo>
                  <a:lnTo>
                    <a:pt x="299" y="0"/>
                  </a:lnTo>
                  <a:lnTo>
                    <a:pt x="299" y="0"/>
                  </a:lnTo>
                  <a:close/>
                  <a:moveTo>
                    <a:pt x="342" y="0"/>
                  </a:moveTo>
                  <a:lnTo>
                    <a:pt x="366" y="0"/>
                  </a:lnTo>
                  <a:lnTo>
                    <a:pt x="366" y="0"/>
                  </a:lnTo>
                  <a:lnTo>
                    <a:pt x="367" y="0"/>
                  </a:lnTo>
                  <a:lnTo>
                    <a:pt x="367" y="0"/>
                  </a:lnTo>
                  <a:lnTo>
                    <a:pt x="367" y="1"/>
                  </a:lnTo>
                  <a:lnTo>
                    <a:pt x="367" y="2"/>
                  </a:lnTo>
                  <a:lnTo>
                    <a:pt x="367" y="2"/>
                  </a:lnTo>
                  <a:lnTo>
                    <a:pt x="366" y="3"/>
                  </a:lnTo>
                  <a:lnTo>
                    <a:pt x="366" y="3"/>
                  </a:lnTo>
                  <a:lnTo>
                    <a:pt x="342" y="3"/>
                  </a:lnTo>
                  <a:lnTo>
                    <a:pt x="340" y="3"/>
                  </a:lnTo>
                  <a:lnTo>
                    <a:pt x="339" y="2"/>
                  </a:lnTo>
                  <a:lnTo>
                    <a:pt x="339" y="2"/>
                  </a:lnTo>
                  <a:lnTo>
                    <a:pt x="339" y="1"/>
                  </a:lnTo>
                  <a:lnTo>
                    <a:pt x="339" y="0"/>
                  </a:lnTo>
                  <a:lnTo>
                    <a:pt x="339" y="0"/>
                  </a:lnTo>
                  <a:lnTo>
                    <a:pt x="340" y="0"/>
                  </a:lnTo>
                  <a:lnTo>
                    <a:pt x="342" y="0"/>
                  </a:lnTo>
                  <a:lnTo>
                    <a:pt x="342" y="0"/>
                  </a:lnTo>
                  <a:close/>
                  <a:moveTo>
                    <a:pt x="384" y="0"/>
                  </a:moveTo>
                  <a:lnTo>
                    <a:pt x="408" y="0"/>
                  </a:lnTo>
                  <a:lnTo>
                    <a:pt x="409" y="0"/>
                  </a:lnTo>
                  <a:lnTo>
                    <a:pt x="409" y="0"/>
                  </a:lnTo>
                  <a:lnTo>
                    <a:pt x="410" y="0"/>
                  </a:lnTo>
                  <a:lnTo>
                    <a:pt x="410" y="1"/>
                  </a:lnTo>
                  <a:lnTo>
                    <a:pt x="410" y="2"/>
                  </a:lnTo>
                  <a:lnTo>
                    <a:pt x="409" y="2"/>
                  </a:lnTo>
                  <a:lnTo>
                    <a:pt x="409" y="3"/>
                  </a:lnTo>
                  <a:lnTo>
                    <a:pt x="408" y="3"/>
                  </a:lnTo>
                  <a:lnTo>
                    <a:pt x="384" y="3"/>
                  </a:lnTo>
                  <a:lnTo>
                    <a:pt x="382" y="3"/>
                  </a:lnTo>
                  <a:lnTo>
                    <a:pt x="382" y="2"/>
                  </a:lnTo>
                  <a:lnTo>
                    <a:pt x="381" y="2"/>
                  </a:lnTo>
                  <a:lnTo>
                    <a:pt x="381" y="1"/>
                  </a:lnTo>
                  <a:lnTo>
                    <a:pt x="381" y="0"/>
                  </a:lnTo>
                  <a:lnTo>
                    <a:pt x="382" y="0"/>
                  </a:lnTo>
                  <a:lnTo>
                    <a:pt x="382" y="0"/>
                  </a:lnTo>
                  <a:lnTo>
                    <a:pt x="384" y="0"/>
                  </a:lnTo>
                  <a:lnTo>
                    <a:pt x="384" y="0"/>
                  </a:lnTo>
                  <a:close/>
                  <a:moveTo>
                    <a:pt x="427" y="0"/>
                  </a:moveTo>
                  <a:lnTo>
                    <a:pt x="451" y="0"/>
                  </a:lnTo>
                  <a:lnTo>
                    <a:pt x="451" y="0"/>
                  </a:lnTo>
                  <a:lnTo>
                    <a:pt x="452" y="0"/>
                  </a:lnTo>
                  <a:lnTo>
                    <a:pt x="452" y="0"/>
                  </a:lnTo>
                  <a:lnTo>
                    <a:pt x="452" y="1"/>
                  </a:lnTo>
                  <a:lnTo>
                    <a:pt x="452" y="2"/>
                  </a:lnTo>
                  <a:lnTo>
                    <a:pt x="452" y="2"/>
                  </a:lnTo>
                  <a:lnTo>
                    <a:pt x="451" y="3"/>
                  </a:lnTo>
                  <a:lnTo>
                    <a:pt x="451" y="3"/>
                  </a:lnTo>
                  <a:lnTo>
                    <a:pt x="427" y="3"/>
                  </a:lnTo>
                  <a:lnTo>
                    <a:pt x="426" y="3"/>
                  </a:lnTo>
                  <a:lnTo>
                    <a:pt x="424" y="2"/>
                  </a:lnTo>
                  <a:lnTo>
                    <a:pt x="424" y="2"/>
                  </a:lnTo>
                  <a:lnTo>
                    <a:pt x="424" y="1"/>
                  </a:lnTo>
                  <a:lnTo>
                    <a:pt x="424" y="0"/>
                  </a:lnTo>
                  <a:lnTo>
                    <a:pt x="424" y="0"/>
                  </a:lnTo>
                  <a:lnTo>
                    <a:pt x="426" y="0"/>
                  </a:lnTo>
                  <a:lnTo>
                    <a:pt x="427" y="0"/>
                  </a:lnTo>
                  <a:lnTo>
                    <a:pt x="427" y="0"/>
                  </a:lnTo>
                  <a:close/>
                  <a:moveTo>
                    <a:pt x="469" y="0"/>
                  </a:moveTo>
                  <a:lnTo>
                    <a:pt x="493" y="0"/>
                  </a:lnTo>
                  <a:lnTo>
                    <a:pt x="493" y="0"/>
                  </a:lnTo>
                  <a:lnTo>
                    <a:pt x="494" y="0"/>
                  </a:lnTo>
                  <a:lnTo>
                    <a:pt x="494" y="0"/>
                  </a:lnTo>
                  <a:lnTo>
                    <a:pt x="495" y="1"/>
                  </a:lnTo>
                  <a:lnTo>
                    <a:pt x="494" y="2"/>
                  </a:lnTo>
                  <a:lnTo>
                    <a:pt x="494" y="2"/>
                  </a:lnTo>
                  <a:lnTo>
                    <a:pt x="493" y="3"/>
                  </a:lnTo>
                  <a:lnTo>
                    <a:pt x="493" y="3"/>
                  </a:lnTo>
                  <a:lnTo>
                    <a:pt x="469" y="3"/>
                  </a:lnTo>
                  <a:lnTo>
                    <a:pt x="467" y="3"/>
                  </a:lnTo>
                  <a:lnTo>
                    <a:pt x="467" y="2"/>
                  </a:lnTo>
                  <a:lnTo>
                    <a:pt x="466" y="2"/>
                  </a:lnTo>
                  <a:lnTo>
                    <a:pt x="466" y="1"/>
                  </a:lnTo>
                  <a:lnTo>
                    <a:pt x="466" y="0"/>
                  </a:lnTo>
                  <a:lnTo>
                    <a:pt x="467" y="0"/>
                  </a:lnTo>
                  <a:lnTo>
                    <a:pt x="467" y="0"/>
                  </a:lnTo>
                  <a:lnTo>
                    <a:pt x="469" y="0"/>
                  </a:lnTo>
                  <a:lnTo>
                    <a:pt x="469" y="0"/>
                  </a:lnTo>
                  <a:close/>
                  <a:moveTo>
                    <a:pt x="511" y="0"/>
                  </a:moveTo>
                  <a:lnTo>
                    <a:pt x="535" y="0"/>
                  </a:lnTo>
                  <a:lnTo>
                    <a:pt x="536" y="0"/>
                  </a:lnTo>
                  <a:lnTo>
                    <a:pt x="536" y="0"/>
                  </a:lnTo>
                  <a:lnTo>
                    <a:pt x="537" y="0"/>
                  </a:lnTo>
                  <a:lnTo>
                    <a:pt x="537" y="1"/>
                  </a:lnTo>
                  <a:lnTo>
                    <a:pt x="537" y="2"/>
                  </a:lnTo>
                  <a:lnTo>
                    <a:pt x="536" y="2"/>
                  </a:lnTo>
                  <a:lnTo>
                    <a:pt x="536" y="3"/>
                  </a:lnTo>
                  <a:lnTo>
                    <a:pt x="535" y="3"/>
                  </a:lnTo>
                  <a:lnTo>
                    <a:pt x="511" y="3"/>
                  </a:lnTo>
                  <a:lnTo>
                    <a:pt x="511" y="3"/>
                  </a:lnTo>
                  <a:lnTo>
                    <a:pt x="509" y="2"/>
                  </a:lnTo>
                  <a:lnTo>
                    <a:pt x="509" y="2"/>
                  </a:lnTo>
                  <a:lnTo>
                    <a:pt x="509" y="1"/>
                  </a:lnTo>
                  <a:lnTo>
                    <a:pt x="509" y="0"/>
                  </a:lnTo>
                  <a:lnTo>
                    <a:pt x="509" y="0"/>
                  </a:lnTo>
                  <a:lnTo>
                    <a:pt x="511" y="0"/>
                  </a:lnTo>
                  <a:lnTo>
                    <a:pt x="511" y="0"/>
                  </a:lnTo>
                  <a:lnTo>
                    <a:pt x="511" y="0"/>
                  </a:lnTo>
                  <a:close/>
                  <a:moveTo>
                    <a:pt x="554" y="0"/>
                  </a:moveTo>
                  <a:lnTo>
                    <a:pt x="578" y="0"/>
                  </a:lnTo>
                  <a:lnTo>
                    <a:pt x="578" y="0"/>
                  </a:lnTo>
                  <a:lnTo>
                    <a:pt x="579" y="0"/>
                  </a:lnTo>
                  <a:lnTo>
                    <a:pt x="579" y="0"/>
                  </a:lnTo>
                  <a:lnTo>
                    <a:pt x="579" y="1"/>
                  </a:lnTo>
                  <a:lnTo>
                    <a:pt x="579" y="2"/>
                  </a:lnTo>
                  <a:lnTo>
                    <a:pt x="579" y="2"/>
                  </a:lnTo>
                  <a:lnTo>
                    <a:pt x="578" y="3"/>
                  </a:lnTo>
                  <a:lnTo>
                    <a:pt x="578" y="3"/>
                  </a:lnTo>
                  <a:lnTo>
                    <a:pt x="554" y="3"/>
                  </a:lnTo>
                  <a:lnTo>
                    <a:pt x="552" y="3"/>
                  </a:lnTo>
                  <a:lnTo>
                    <a:pt x="552" y="2"/>
                  </a:lnTo>
                  <a:lnTo>
                    <a:pt x="551" y="2"/>
                  </a:lnTo>
                  <a:lnTo>
                    <a:pt x="551" y="1"/>
                  </a:lnTo>
                  <a:lnTo>
                    <a:pt x="551" y="0"/>
                  </a:lnTo>
                  <a:lnTo>
                    <a:pt x="552" y="0"/>
                  </a:lnTo>
                  <a:lnTo>
                    <a:pt x="552" y="0"/>
                  </a:lnTo>
                  <a:lnTo>
                    <a:pt x="554" y="0"/>
                  </a:lnTo>
                  <a:lnTo>
                    <a:pt x="554" y="0"/>
                  </a:lnTo>
                  <a:close/>
                  <a:moveTo>
                    <a:pt x="596" y="0"/>
                  </a:moveTo>
                  <a:lnTo>
                    <a:pt x="620" y="0"/>
                  </a:lnTo>
                  <a:lnTo>
                    <a:pt x="621" y="0"/>
                  </a:lnTo>
                  <a:lnTo>
                    <a:pt x="621" y="0"/>
                  </a:lnTo>
                  <a:lnTo>
                    <a:pt x="622" y="0"/>
                  </a:lnTo>
                  <a:lnTo>
                    <a:pt x="622" y="1"/>
                  </a:lnTo>
                  <a:lnTo>
                    <a:pt x="622" y="2"/>
                  </a:lnTo>
                  <a:lnTo>
                    <a:pt x="621" y="2"/>
                  </a:lnTo>
                  <a:lnTo>
                    <a:pt x="621" y="3"/>
                  </a:lnTo>
                  <a:lnTo>
                    <a:pt x="620" y="3"/>
                  </a:lnTo>
                  <a:lnTo>
                    <a:pt x="596" y="3"/>
                  </a:lnTo>
                  <a:lnTo>
                    <a:pt x="594" y="3"/>
                  </a:lnTo>
                  <a:lnTo>
                    <a:pt x="594" y="2"/>
                  </a:lnTo>
                  <a:lnTo>
                    <a:pt x="594" y="2"/>
                  </a:lnTo>
                  <a:lnTo>
                    <a:pt x="594" y="1"/>
                  </a:lnTo>
                  <a:lnTo>
                    <a:pt x="594" y="0"/>
                  </a:lnTo>
                  <a:lnTo>
                    <a:pt x="594" y="0"/>
                  </a:lnTo>
                  <a:lnTo>
                    <a:pt x="594" y="0"/>
                  </a:lnTo>
                  <a:lnTo>
                    <a:pt x="596" y="0"/>
                  </a:lnTo>
                  <a:lnTo>
                    <a:pt x="596" y="0"/>
                  </a:lnTo>
                  <a:close/>
                  <a:moveTo>
                    <a:pt x="639" y="0"/>
                  </a:moveTo>
                  <a:lnTo>
                    <a:pt x="663" y="0"/>
                  </a:lnTo>
                  <a:lnTo>
                    <a:pt x="663" y="0"/>
                  </a:lnTo>
                  <a:lnTo>
                    <a:pt x="664" y="0"/>
                  </a:lnTo>
                  <a:lnTo>
                    <a:pt x="664" y="0"/>
                  </a:lnTo>
                  <a:lnTo>
                    <a:pt x="664" y="1"/>
                  </a:lnTo>
                  <a:lnTo>
                    <a:pt x="664" y="2"/>
                  </a:lnTo>
                  <a:lnTo>
                    <a:pt x="664" y="2"/>
                  </a:lnTo>
                  <a:lnTo>
                    <a:pt x="663" y="3"/>
                  </a:lnTo>
                  <a:lnTo>
                    <a:pt x="663" y="3"/>
                  </a:lnTo>
                  <a:lnTo>
                    <a:pt x="639" y="3"/>
                  </a:lnTo>
                  <a:lnTo>
                    <a:pt x="637" y="3"/>
                  </a:lnTo>
                  <a:lnTo>
                    <a:pt x="636" y="2"/>
                  </a:lnTo>
                  <a:lnTo>
                    <a:pt x="636" y="2"/>
                  </a:lnTo>
                  <a:lnTo>
                    <a:pt x="636" y="1"/>
                  </a:lnTo>
                  <a:lnTo>
                    <a:pt x="636" y="0"/>
                  </a:lnTo>
                  <a:lnTo>
                    <a:pt x="636" y="0"/>
                  </a:lnTo>
                  <a:lnTo>
                    <a:pt x="637" y="0"/>
                  </a:lnTo>
                  <a:lnTo>
                    <a:pt x="639" y="0"/>
                  </a:lnTo>
                  <a:lnTo>
                    <a:pt x="639" y="0"/>
                  </a:lnTo>
                  <a:close/>
                  <a:moveTo>
                    <a:pt x="681" y="0"/>
                  </a:moveTo>
                  <a:lnTo>
                    <a:pt x="705" y="0"/>
                  </a:lnTo>
                  <a:lnTo>
                    <a:pt x="705" y="0"/>
                  </a:lnTo>
                  <a:lnTo>
                    <a:pt x="706" y="0"/>
                  </a:lnTo>
                  <a:lnTo>
                    <a:pt x="706" y="0"/>
                  </a:lnTo>
                  <a:lnTo>
                    <a:pt x="707" y="1"/>
                  </a:lnTo>
                  <a:lnTo>
                    <a:pt x="706" y="2"/>
                  </a:lnTo>
                  <a:lnTo>
                    <a:pt x="706" y="2"/>
                  </a:lnTo>
                  <a:lnTo>
                    <a:pt x="705" y="3"/>
                  </a:lnTo>
                  <a:lnTo>
                    <a:pt x="705" y="3"/>
                  </a:lnTo>
                  <a:lnTo>
                    <a:pt x="681" y="3"/>
                  </a:lnTo>
                  <a:lnTo>
                    <a:pt x="679" y="3"/>
                  </a:lnTo>
                  <a:lnTo>
                    <a:pt x="679" y="2"/>
                  </a:lnTo>
                  <a:lnTo>
                    <a:pt x="678" y="2"/>
                  </a:lnTo>
                  <a:lnTo>
                    <a:pt x="678" y="1"/>
                  </a:lnTo>
                  <a:lnTo>
                    <a:pt x="678" y="0"/>
                  </a:lnTo>
                  <a:lnTo>
                    <a:pt x="679" y="0"/>
                  </a:lnTo>
                  <a:lnTo>
                    <a:pt x="679" y="0"/>
                  </a:lnTo>
                  <a:lnTo>
                    <a:pt x="681" y="0"/>
                  </a:lnTo>
                  <a:lnTo>
                    <a:pt x="681" y="0"/>
                  </a:lnTo>
                  <a:close/>
                  <a:moveTo>
                    <a:pt x="723" y="0"/>
                  </a:moveTo>
                  <a:lnTo>
                    <a:pt x="747" y="0"/>
                  </a:lnTo>
                  <a:lnTo>
                    <a:pt x="748" y="0"/>
                  </a:lnTo>
                  <a:lnTo>
                    <a:pt x="749" y="0"/>
                  </a:lnTo>
                  <a:lnTo>
                    <a:pt x="749" y="0"/>
                  </a:lnTo>
                  <a:lnTo>
                    <a:pt x="749" y="1"/>
                  </a:lnTo>
                  <a:lnTo>
                    <a:pt x="749" y="2"/>
                  </a:lnTo>
                  <a:lnTo>
                    <a:pt x="749" y="2"/>
                  </a:lnTo>
                  <a:lnTo>
                    <a:pt x="748" y="3"/>
                  </a:lnTo>
                  <a:lnTo>
                    <a:pt x="747" y="3"/>
                  </a:lnTo>
                  <a:lnTo>
                    <a:pt x="723" y="3"/>
                  </a:lnTo>
                  <a:lnTo>
                    <a:pt x="723" y="3"/>
                  </a:lnTo>
                  <a:lnTo>
                    <a:pt x="721" y="2"/>
                  </a:lnTo>
                  <a:lnTo>
                    <a:pt x="721" y="1"/>
                  </a:lnTo>
                  <a:lnTo>
                    <a:pt x="721" y="0"/>
                  </a:lnTo>
                  <a:lnTo>
                    <a:pt x="723" y="0"/>
                  </a:lnTo>
                  <a:lnTo>
                    <a:pt x="723" y="0"/>
                  </a:lnTo>
                  <a:lnTo>
                    <a:pt x="723" y="0"/>
                  </a:lnTo>
                  <a:close/>
                  <a:moveTo>
                    <a:pt x="766" y="0"/>
                  </a:moveTo>
                  <a:lnTo>
                    <a:pt x="790" y="0"/>
                  </a:lnTo>
                  <a:lnTo>
                    <a:pt x="790" y="0"/>
                  </a:lnTo>
                  <a:lnTo>
                    <a:pt x="791" y="0"/>
                  </a:lnTo>
                  <a:lnTo>
                    <a:pt x="791" y="0"/>
                  </a:lnTo>
                  <a:lnTo>
                    <a:pt x="791" y="1"/>
                  </a:lnTo>
                  <a:lnTo>
                    <a:pt x="791" y="2"/>
                  </a:lnTo>
                  <a:lnTo>
                    <a:pt x="791" y="2"/>
                  </a:lnTo>
                  <a:lnTo>
                    <a:pt x="790" y="3"/>
                  </a:lnTo>
                  <a:lnTo>
                    <a:pt x="790" y="3"/>
                  </a:lnTo>
                  <a:lnTo>
                    <a:pt x="766" y="3"/>
                  </a:lnTo>
                  <a:lnTo>
                    <a:pt x="764" y="3"/>
                  </a:lnTo>
                  <a:lnTo>
                    <a:pt x="764" y="2"/>
                  </a:lnTo>
                  <a:lnTo>
                    <a:pt x="763" y="2"/>
                  </a:lnTo>
                  <a:lnTo>
                    <a:pt x="763" y="1"/>
                  </a:lnTo>
                  <a:lnTo>
                    <a:pt x="763" y="0"/>
                  </a:lnTo>
                  <a:lnTo>
                    <a:pt x="764" y="0"/>
                  </a:lnTo>
                  <a:lnTo>
                    <a:pt x="764" y="0"/>
                  </a:lnTo>
                  <a:lnTo>
                    <a:pt x="766" y="0"/>
                  </a:lnTo>
                  <a:lnTo>
                    <a:pt x="766" y="0"/>
                  </a:lnTo>
                  <a:close/>
                  <a:moveTo>
                    <a:pt x="808" y="0"/>
                  </a:moveTo>
                  <a:lnTo>
                    <a:pt x="832" y="0"/>
                  </a:lnTo>
                  <a:lnTo>
                    <a:pt x="833" y="0"/>
                  </a:lnTo>
                  <a:lnTo>
                    <a:pt x="833" y="0"/>
                  </a:lnTo>
                  <a:lnTo>
                    <a:pt x="834" y="0"/>
                  </a:lnTo>
                  <a:lnTo>
                    <a:pt x="834" y="1"/>
                  </a:lnTo>
                  <a:lnTo>
                    <a:pt x="834" y="2"/>
                  </a:lnTo>
                  <a:lnTo>
                    <a:pt x="833" y="2"/>
                  </a:lnTo>
                  <a:lnTo>
                    <a:pt x="833" y="3"/>
                  </a:lnTo>
                  <a:lnTo>
                    <a:pt x="832" y="3"/>
                  </a:lnTo>
                  <a:lnTo>
                    <a:pt x="808" y="3"/>
                  </a:lnTo>
                  <a:lnTo>
                    <a:pt x="806" y="3"/>
                  </a:lnTo>
                  <a:lnTo>
                    <a:pt x="806" y="2"/>
                  </a:lnTo>
                  <a:lnTo>
                    <a:pt x="806" y="2"/>
                  </a:lnTo>
                  <a:lnTo>
                    <a:pt x="806" y="1"/>
                  </a:lnTo>
                  <a:lnTo>
                    <a:pt x="806" y="0"/>
                  </a:lnTo>
                  <a:lnTo>
                    <a:pt x="806" y="0"/>
                  </a:lnTo>
                  <a:lnTo>
                    <a:pt x="806" y="0"/>
                  </a:lnTo>
                  <a:lnTo>
                    <a:pt x="808" y="0"/>
                  </a:lnTo>
                  <a:lnTo>
                    <a:pt x="808" y="0"/>
                  </a:lnTo>
                  <a:close/>
                  <a:moveTo>
                    <a:pt x="851" y="0"/>
                  </a:moveTo>
                  <a:lnTo>
                    <a:pt x="875" y="0"/>
                  </a:lnTo>
                  <a:lnTo>
                    <a:pt x="875" y="0"/>
                  </a:lnTo>
                  <a:lnTo>
                    <a:pt x="876" y="0"/>
                  </a:lnTo>
                  <a:lnTo>
                    <a:pt x="876" y="0"/>
                  </a:lnTo>
                  <a:lnTo>
                    <a:pt x="876" y="1"/>
                  </a:lnTo>
                  <a:lnTo>
                    <a:pt x="876" y="2"/>
                  </a:lnTo>
                  <a:lnTo>
                    <a:pt x="876" y="2"/>
                  </a:lnTo>
                  <a:lnTo>
                    <a:pt x="875" y="3"/>
                  </a:lnTo>
                  <a:lnTo>
                    <a:pt x="875" y="3"/>
                  </a:lnTo>
                  <a:lnTo>
                    <a:pt x="851" y="3"/>
                  </a:lnTo>
                  <a:lnTo>
                    <a:pt x="849" y="3"/>
                  </a:lnTo>
                  <a:lnTo>
                    <a:pt x="848" y="2"/>
                  </a:lnTo>
                  <a:lnTo>
                    <a:pt x="848" y="2"/>
                  </a:lnTo>
                  <a:lnTo>
                    <a:pt x="848" y="1"/>
                  </a:lnTo>
                  <a:lnTo>
                    <a:pt x="848" y="0"/>
                  </a:lnTo>
                  <a:lnTo>
                    <a:pt x="848" y="0"/>
                  </a:lnTo>
                  <a:lnTo>
                    <a:pt x="849" y="0"/>
                  </a:lnTo>
                  <a:lnTo>
                    <a:pt x="851" y="0"/>
                  </a:lnTo>
                  <a:lnTo>
                    <a:pt x="851" y="0"/>
                  </a:lnTo>
                  <a:close/>
                  <a:moveTo>
                    <a:pt x="893" y="0"/>
                  </a:moveTo>
                  <a:lnTo>
                    <a:pt x="917" y="0"/>
                  </a:lnTo>
                  <a:lnTo>
                    <a:pt x="918" y="0"/>
                  </a:lnTo>
                  <a:lnTo>
                    <a:pt x="918" y="0"/>
                  </a:lnTo>
                  <a:lnTo>
                    <a:pt x="918" y="0"/>
                  </a:lnTo>
                  <a:lnTo>
                    <a:pt x="919" y="1"/>
                  </a:lnTo>
                  <a:lnTo>
                    <a:pt x="918" y="2"/>
                  </a:lnTo>
                  <a:lnTo>
                    <a:pt x="918" y="2"/>
                  </a:lnTo>
                  <a:lnTo>
                    <a:pt x="918" y="3"/>
                  </a:lnTo>
                  <a:lnTo>
                    <a:pt x="917" y="3"/>
                  </a:lnTo>
                  <a:lnTo>
                    <a:pt x="893" y="3"/>
                  </a:lnTo>
                  <a:lnTo>
                    <a:pt x="891" y="3"/>
                  </a:lnTo>
                  <a:lnTo>
                    <a:pt x="891" y="2"/>
                  </a:lnTo>
                  <a:lnTo>
                    <a:pt x="890" y="2"/>
                  </a:lnTo>
                  <a:lnTo>
                    <a:pt x="890" y="1"/>
                  </a:lnTo>
                  <a:lnTo>
                    <a:pt x="890" y="0"/>
                  </a:lnTo>
                  <a:lnTo>
                    <a:pt x="891" y="0"/>
                  </a:lnTo>
                  <a:lnTo>
                    <a:pt x="891" y="0"/>
                  </a:lnTo>
                  <a:lnTo>
                    <a:pt x="893" y="0"/>
                  </a:lnTo>
                  <a:lnTo>
                    <a:pt x="893" y="0"/>
                  </a:lnTo>
                  <a:close/>
                  <a:moveTo>
                    <a:pt x="934" y="0"/>
                  </a:moveTo>
                  <a:lnTo>
                    <a:pt x="959" y="0"/>
                  </a:lnTo>
                  <a:lnTo>
                    <a:pt x="960" y="0"/>
                  </a:lnTo>
                  <a:lnTo>
                    <a:pt x="961" y="0"/>
                  </a:lnTo>
                  <a:lnTo>
                    <a:pt x="961" y="0"/>
                  </a:lnTo>
                  <a:lnTo>
                    <a:pt x="961" y="1"/>
                  </a:lnTo>
                  <a:lnTo>
                    <a:pt x="961" y="2"/>
                  </a:lnTo>
                  <a:lnTo>
                    <a:pt x="961" y="2"/>
                  </a:lnTo>
                  <a:lnTo>
                    <a:pt x="960" y="3"/>
                  </a:lnTo>
                  <a:lnTo>
                    <a:pt x="959" y="3"/>
                  </a:lnTo>
                  <a:lnTo>
                    <a:pt x="934" y="3"/>
                  </a:lnTo>
                  <a:lnTo>
                    <a:pt x="934" y="3"/>
                  </a:lnTo>
                  <a:lnTo>
                    <a:pt x="933" y="2"/>
                  </a:lnTo>
                  <a:lnTo>
                    <a:pt x="933" y="2"/>
                  </a:lnTo>
                  <a:lnTo>
                    <a:pt x="933" y="1"/>
                  </a:lnTo>
                  <a:lnTo>
                    <a:pt x="933" y="0"/>
                  </a:lnTo>
                  <a:lnTo>
                    <a:pt x="933" y="0"/>
                  </a:lnTo>
                  <a:lnTo>
                    <a:pt x="934" y="0"/>
                  </a:lnTo>
                  <a:lnTo>
                    <a:pt x="934" y="0"/>
                  </a:lnTo>
                  <a:lnTo>
                    <a:pt x="934" y="0"/>
                  </a:lnTo>
                  <a:close/>
                  <a:moveTo>
                    <a:pt x="978" y="0"/>
                  </a:moveTo>
                  <a:lnTo>
                    <a:pt x="1002" y="0"/>
                  </a:lnTo>
                  <a:lnTo>
                    <a:pt x="1002" y="0"/>
                  </a:lnTo>
                  <a:lnTo>
                    <a:pt x="1003" y="0"/>
                  </a:lnTo>
                  <a:lnTo>
                    <a:pt x="1003" y="0"/>
                  </a:lnTo>
                  <a:lnTo>
                    <a:pt x="1003" y="1"/>
                  </a:lnTo>
                  <a:lnTo>
                    <a:pt x="1003" y="2"/>
                  </a:lnTo>
                  <a:lnTo>
                    <a:pt x="1003" y="2"/>
                  </a:lnTo>
                  <a:lnTo>
                    <a:pt x="1002" y="3"/>
                  </a:lnTo>
                  <a:lnTo>
                    <a:pt x="1002" y="3"/>
                  </a:lnTo>
                  <a:lnTo>
                    <a:pt x="978" y="3"/>
                  </a:lnTo>
                  <a:lnTo>
                    <a:pt x="976" y="3"/>
                  </a:lnTo>
                  <a:lnTo>
                    <a:pt x="976" y="2"/>
                  </a:lnTo>
                  <a:lnTo>
                    <a:pt x="975" y="2"/>
                  </a:lnTo>
                  <a:lnTo>
                    <a:pt x="975" y="1"/>
                  </a:lnTo>
                  <a:lnTo>
                    <a:pt x="975" y="0"/>
                  </a:lnTo>
                  <a:lnTo>
                    <a:pt x="976" y="0"/>
                  </a:lnTo>
                  <a:lnTo>
                    <a:pt x="976" y="0"/>
                  </a:lnTo>
                  <a:lnTo>
                    <a:pt x="978" y="0"/>
                  </a:lnTo>
                  <a:lnTo>
                    <a:pt x="978" y="0"/>
                  </a:lnTo>
                  <a:close/>
                  <a:moveTo>
                    <a:pt x="1020" y="0"/>
                  </a:moveTo>
                  <a:lnTo>
                    <a:pt x="1044" y="0"/>
                  </a:lnTo>
                  <a:lnTo>
                    <a:pt x="1045" y="0"/>
                  </a:lnTo>
                  <a:lnTo>
                    <a:pt x="1045" y="0"/>
                  </a:lnTo>
                  <a:lnTo>
                    <a:pt x="1046" y="0"/>
                  </a:lnTo>
                  <a:lnTo>
                    <a:pt x="1046" y="1"/>
                  </a:lnTo>
                  <a:lnTo>
                    <a:pt x="1046" y="2"/>
                  </a:lnTo>
                  <a:lnTo>
                    <a:pt x="1045" y="2"/>
                  </a:lnTo>
                  <a:lnTo>
                    <a:pt x="1045" y="3"/>
                  </a:lnTo>
                  <a:lnTo>
                    <a:pt x="1044" y="3"/>
                  </a:lnTo>
                  <a:lnTo>
                    <a:pt x="1020" y="3"/>
                  </a:lnTo>
                  <a:lnTo>
                    <a:pt x="1020" y="3"/>
                  </a:lnTo>
                  <a:lnTo>
                    <a:pt x="1018" y="2"/>
                  </a:lnTo>
                  <a:lnTo>
                    <a:pt x="1018" y="2"/>
                  </a:lnTo>
                  <a:lnTo>
                    <a:pt x="1018" y="1"/>
                  </a:lnTo>
                  <a:lnTo>
                    <a:pt x="1018" y="0"/>
                  </a:lnTo>
                  <a:lnTo>
                    <a:pt x="1018" y="0"/>
                  </a:lnTo>
                  <a:lnTo>
                    <a:pt x="1020" y="0"/>
                  </a:lnTo>
                  <a:lnTo>
                    <a:pt x="1020" y="0"/>
                  </a:lnTo>
                  <a:lnTo>
                    <a:pt x="1020" y="0"/>
                  </a:lnTo>
                  <a:close/>
                  <a:moveTo>
                    <a:pt x="1055" y="3"/>
                  </a:moveTo>
                  <a:lnTo>
                    <a:pt x="1030" y="3"/>
                  </a:lnTo>
                  <a:lnTo>
                    <a:pt x="1029" y="3"/>
                  </a:lnTo>
                  <a:lnTo>
                    <a:pt x="1029" y="2"/>
                  </a:lnTo>
                  <a:lnTo>
                    <a:pt x="1028" y="2"/>
                  </a:lnTo>
                  <a:lnTo>
                    <a:pt x="1028" y="1"/>
                  </a:lnTo>
                  <a:lnTo>
                    <a:pt x="1028" y="0"/>
                  </a:lnTo>
                  <a:lnTo>
                    <a:pt x="1029" y="0"/>
                  </a:lnTo>
                  <a:lnTo>
                    <a:pt x="1029" y="0"/>
                  </a:lnTo>
                  <a:lnTo>
                    <a:pt x="1030" y="0"/>
                  </a:lnTo>
                  <a:lnTo>
                    <a:pt x="1055" y="0"/>
                  </a:lnTo>
                  <a:lnTo>
                    <a:pt x="1056" y="0"/>
                  </a:lnTo>
                  <a:lnTo>
                    <a:pt x="1056" y="0"/>
                  </a:lnTo>
                  <a:lnTo>
                    <a:pt x="1057" y="1"/>
                  </a:lnTo>
                  <a:lnTo>
                    <a:pt x="1056" y="2"/>
                  </a:lnTo>
                  <a:lnTo>
                    <a:pt x="1056" y="3"/>
                  </a:lnTo>
                  <a:lnTo>
                    <a:pt x="1055" y="3"/>
                  </a:lnTo>
                  <a:lnTo>
                    <a:pt x="1055" y="3"/>
                  </a:lnTo>
                  <a:close/>
                  <a:moveTo>
                    <a:pt x="1013" y="3"/>
                  </a:moveTo>
                  <a:lnTo>
                    <a:pt x="988" y="3"/>
                  </a:lnTo>
                  <a:lnTo>
                    <a:pt x="987" y="3"/>
                  </a:lnTo>
                  <a:lnTo>
                    <a:pt x="986" y="2"/>
                  </a:lnTo>
                  <a:lnTo>
                    <a:pt x="986" y="2"/>
                  </a:lnTo>
                  <a:lnTo>
                    <a:pt x="986" y="1"/>
                  </a:lnTo>
                  <a:lnTo>
                    <a:pt x="986" y="0"/>
                  </a:lnTo>
                  <a:lnTo>
                    <a:pt x="986" y="0"/>
                  </a:lnTo>
                  <a:lnTo>
                    <a:pt x="987" y="0"/>
                  </a:lnTo>
                  <a:lnTo>
                    <a:pt x="988" y="0"/>
                  </a:lnTo>
                  <a:lnTo>
                    <a:pt x="1013" y="0"/>
                  </a:lnTo>
                  <a:lnTo>
                    <a:pt x="1013" y="0"/>
                  </a:lnTo>
                  <a:lnTo>
                    <a:pt x="1014" y="0"/>
                  </a:lnTo>
                  <a:lnTo>
                    <a:pt x="1014" y="0"/>
                  </a:lnTo>
                  <a:lnTo>
                    <a:pt x="1014" y="1"/>
                  </a:lnTo>
                  <a:lnTo>
                    <a:pt x="1014" y="2"/>
                  </a:lnTo>
                  <a:lnTo>
                    <a:pt x="1014" y="2"/>
                  </a:lnTo>
                  <a:lnTo>
                    <a:pt x="1013" y="3"/>
                  </a:lnTo>
                  <a:lnTo>
                    <a:pt x="1013" y="3"/>
                  </a:lnTo>
                  <a:lnTo>
                    <a:pt x="1013" y="3"/>
                  </a:lnTo>
                  <a:close/>
                  <a:moveTo>
                    <a:pt x="970" y="3"/>
                  </a:moveTo>
                  <a:lnTo>
                    <a:pt x="945" y="3"/>
                  </a:lnTo>
                  <a:lnTo>
                    <a:pt x="945" y="3"/>
                  </a:lnTo>
                  <a:lnTo>
                    <a:pt x="944" y="2"/>
                  </a:lnTo>
                  <a:lnTo>
                    <a:pt x="944" y="2"/>
                  </a:lnTo>
                  <a:lnTo>
                    <a:pt x="944" y="1"/>
                  </a:lnTo>
                  <a:lnTo>
                    <a:pt x="944" y="0"/>
                  </a:lnTo>
                  <a:lnTo>
                    <a:pt x="944" y="0"/>
                  </a:lnTo>
                  <a:lnTo>
                    <a:pt x="945" y="0"/>
                  </a:lnTo>
                  <a:lnTo>
                    <a:pt x="945" y="0"/>
                  </a:lnTo>
                  <a:lnTo>
                    <a:pt x="970" y="0"/>
                  </a:lnTo>
                  <a:lnTo>
                    <a:pt x="971" y="0"/>
                  </a:lnTo>
                  <a:lnTo>
                    <a:pt x="971" y="0"/>
                  </a:lnTo>
                  <a:lnTo>
                    <a:pt x="972" y="0"/>
                  </a:lnTo>
                  <a:lnTo>
                    <a:pt x="972" y="1"/>
                  </a:lnTo>
                  <a:lnTo>
                    <a:pt x="972" y="2"/>
                  </a:lnTo>
                  <a:lnTo>
                    <a:pt x="971" y="2"/>
                  </a:lnTo>
                  <a:lnTo>
                    <a:pt x="971" y="3"/>
                  </a:lnTo>
                  <a:lnTo>
                    <a:pt x="970" y="3"/>
                  </a:lnTo>
                  <a:lnTo>
                    <a:pt x="970" y="3"/>
                  </a:lnTo>
                  <a:close/>
                  <a:moveTo>
                    <a:pt x="928" y="3"/>
                  </a:moveTo>
                  <a:lnTo>
                    <a:pt x="903" y="3"/>
                  </a:lnTo>
                  <a:lnTo>
                    <a:pt x="902" y="3"/>
                  </a:lnTo>
                  <a:lnTo>
                    <a:pt x="902" y="2"/>
                  </a:lnTo>
                  <a:lnTo>
                    <a:pt x="901" y="2"/>
                  </a:lnTo>
                  <a:lnTo>
                    <a:pt x="901" y="1"/>
                  </a:lnTo>
                  <a:lnTo>
                    <a:pt x="901" y="0"/>
                  </a:lnTo>
                  <a:lnTo>
                    <a:pt x="902" y="0"/>
                  </a:lnTo>
                  <a:lnTo>
                    <a:pt x="902" y="0"/>
                  </a:lnTo>
                  <a:lnTo>
                    <a:pt x="903" y="0"/>
                  </a:lnTo>
                  <a:lnTo>
                    <a:pt x="928" y="0"/>
                  </a:lnTo>
                  <a:lnTo>
                    <a:pt x="928" y="0"/>
                  </a:lnTo>
                  <a:lnTo>
                    <a:pt x="929" y="0"/>
                  </a:lnTo>
                  <a:lnTo>
                    <a:pt x="929" y="0"/>
                  </a:lnTo>
                  <a:lnTo>
                    <a:pt x="930" y="1"/>
                  </a:lnTo>
                  <a:lnTo>
                    <a:pt x="929" y="2"/>
                  </a:lnTo>
                  <a:lnTo>
                    <a:pt x="929" y="2"/>
                  </a:lnTo>
                  <a:lnTo>
                    <a:pt x="928" y="3"/>
                  </a:lnTo>
                  <a:lnTo>
                    <a:pt x="928" y="3"/>
                  </a:lnTo>
                  <a:lnTo>
                    <a:pt x="928" y="3"/>
                  </a:lnTo>
                  <a:close/>
                  <a:moveTo>
                    <a:pt x="885" y="3"/>
                  </a:moveTo>
                  <a:lnTo>
                    <a:pt x="860" y="3"/>
                  </a:lnTo>
                  <a:lnTo>
                    <a:pt x="860" y="3"/>
                  </a:lnTo>
                  <a:lnTo>
                    <a:pt x="859" y="2"/>
                  </a:lnTo>
                  <a:lnTo>
                    <a:pt x="859" y="2"/>
                  </a:lnTo>
                  <a:lnTo>
                    <a:pt x="859" y="1"/>
                  </a:lnTo>
                  <a:lnTo>
                    <a:pt x="859" y="0"/>
                  </a:lnTo>
                  <a:lnTo>
                    <a:pt x="859" y="0"/>
                  </a:lnTo>
                  <a:lnTo>
                    <a:pt x="860" y="0"/>
                  </a:lnTo>
                  <a:lnTo>
                    <a:pt x="860" y="0"/>
                  </a:lnTo>
                  <a:lnTo>
                    <a:pt x="885" y="0"/>
                  </a:lnTo>
                  <a:lnTo>
                    <a:pt x="886" y="0"/>
                  </a:lnTo>
                  <a:lnTo>
                    <a:pt x="887" y="0"/>
                  </a:lnTo>
                  <a:lnTo>
                    <a:pt x="887" y="0"/>
                  </a:lnTo>
                  <a:lnTo>
                    <a:pt x="887" y="1"/>
                  </a:lnTo>
                  <a:lnTo>
                    <a:pt x="887" y="2"/>
                  </a:lnTo>
                  <a:lnTo>
                    <a:pt x="887" y="2"/>
                  </a:lnTo>
                  <a:lnTo>
                    <a:pt x="886" y="3"/>
                  </a:lnTo>
                  <a:lnTo>
                    <a:pt x="885" y="3"/>
                  </a:lnTo>
                  <a:lnTo>
                    <a:pt x="885" y="3"/>
                  </a:lnTo>
                  <a:close/>
                  <a:moveTo>
                    <a:pt x="843" y="3"/>
                  </a:moveTo>
                  <a:lnTo>
                    <a:pt x="818" y="3"/>
                  </a:lnTo>
                  <a:lnTo>
                    <a:pt x="817" y="3"/>
                  </a:lnTo>
                  <a:lnTo>
                    <a:pt x="817" y="2"/>
                  </a:lnTo>
                  <a:lnTo>
                    <a:pt x="816" y="2"/>
                  </a:lnTo>
                  <a:lnTo>
                    <a:pt x="816" y="1"/>
                  </a:lnTo>
                  <a:lnTo>
                    <a:pt x="816" y="0"/>
                  </a:lnTo>
                  <a:lnTo>
                    <a:pt x="817" y="0"/>
                  </a:lnTo>
                  <a:lnTo>
                    <a:pt x="817" y="0"/>
                  </a:lnTo>
                  <a:lnTo>
                    <a:pt x="818" y="0"/>
                  </a:lnTo>
                  <a:lnTo>
                    <a:pt x="843" y="0"/>
                  </a:lnTo>
                  <a:lnTo>
                    <a:pt x="844" y="0"/>
                  </a:lnTo>
                  <a:lnTo>
                    <a:pt x="844" y="0"/>
                  </a:lnTo>
                  <a:lnTo>
                    <a:pt x="844" y="0"/>
                  </a:lnTo>
                  <a:lnTo>
                    <a:pt x="845" y="1"/>
                  </a:lnTo>
                  <a:lnTo>
                    <a:pt x="844" y="2"/>
                  </a:lnTo>
                  <a:lnTo>
                    <a:pt x="844" y="2"/>
                  </a:lnTo>
                  <a:lnTo>
                    <a:pt x="844" y="3"/>
                  </a:lnTo>
                  <a:lnTo>
                    <a:pt x="843" y="3"/>
                  </a:lnTo>
                  <a:lnTo>
                    <a:pt x="843" y="3"/>
                  </a:lnTo>
                  <a:close/>
                  <a:moveTo>
                    <a:pt x="801" y="3"/>
                  </a:moveTo>
                  <a:lnTo>
                    <a:pt x="776" y="3"/>
                  </a:lnTo>
                  <a:lnTo>
                    <a:pt x="775" y="3"/>
                  </a:lnTo>
                  <a:lnTo>
                    <a:pt x="774" y="2"/>
                  </a:lnTo>
                  <a:lnTo>
                    <a:pt x="774" y="1"/>
                  </a:lnTo>
                  <a:lnTo>
                    <a:pt x="774" y="0"/>
                  </a:lnTo>
                  <a:lnTo>
                    <a:pt x="775" y="0"/>
                  </a:lnTo>
                  <a:lnTo>
                    <a:pt x="776" y="0"/>
                  </a:lnTo>
                  <a:lnTo>
                    <a:pt x="801" y="0"/>
                  </a:lnTo>
                  <a:lnTo>
                    <a:pt x="801" y="0"/>
                  </a:lnTo>
                  <a:lnTo>
                    <a:pt x="802" y="0"/>
                  </a:lnTo>
                  <a:lnTo>
                    <a:pt x="802" y="0"/>
                  </a:lnTo>
                  <a:lnTo>
                    <a:pt x="802" y="1"/>
                  </a:lnTo>
                  <a:lnTo>
                    <a:pt x="802" y="2"/>
                  </a:lnTo>
                  <a:lnTo>
                    <a:pt x="802" y="2"/>
                  </a:lnTo>
                  <a:lnTo>
                    <a:pt x="801" y="3"/>
                  </a:lnTo>
                  <a:lnTo>
                    <a:pt x="801" y="3"/>
                  </a:lnTo>
                  <a:lnTo>
                    <a:pt x="801" y="3"/>
                  </a:lnTo>
                  <a:close/>
                  <a:moveTo>
                    <a:pt x="758" y="3"/>
                  </a:moveTo>
                  <a:lnTo>
                    <a:pt x="733" y="3"/>
                  </a:lnTo>
                  <a:lnTo>
                    <a:pt x="732" y="3"/>
                  </a:lnTo>
                  <a:lnTo>
                    <a:pt x="732" y="2"/>
                  </a:lnTo>
                  <a:lnTo>
                    <a:pt x="732" y="2"/>
                  </a:lnTo>
                  <a:lnTo>
                    <a:pt x="732" y="1"/>
                  </a:lnTo>
                  <a:lnTo>
                    <a:pt x="732" y="0"/>
                  </a:lnTo>
                  <a:lnTo>
                    <a:pt x="732" y="0"/>
                  </a:lnTo>
                  <a:lnTo>
                    <a:pt x="732" y="0"/>
                  </a:lnTo>
                  <a:lnTo>
                    <a:pt x="733" y="0"/>
                  </a:lnTo>
                  <a:lnTo>
                    <a:pt x="758" y="0"/>
                  </a:lnTo>
                  <a:lnTo>
                    <a:pt x="759" y="0"/>
                  </a:lnTo>
                  <a:lnTo>
                    <a:pt x="759" y="0"/>
                  </a:lnTo>
                  <a:lnTo>
                    <a:pt x="760" y="0"/>
                  </a:lnTo>
                  <a:lnTo>
                    <a:pt x="760" y="1"/>
                  </a:lnTo>
                  <a:lnTo>
                    <a:pt x="760" y="2"/>
                  </a:lnTo>
                  <a:lnTo>
                    <a:pt x="759" y="2"/>
                  </a:lnTo>
                  <a:lnTo>
                    <a:pt x="759" y="3"/>
                  </a:lnTo>
                  <a:lnTo>
                    <a:pt x="758" y="3"/>
                  </a:lnTo>
                  <a:lnTo>
                    <a:pt x="758" y="3"/>
                  </a:lnTo>
                  <a:close/>
                  <a:moveTo>
                    <a:pt x="716" y="3"/>
                  </a:moveTo>
                  <a:lnTo>
                    <a:pt x="691" y="3"/>
                  </a:lnTo>
                  <a:lnTo>
                    <a:pt x="690" y="3"/>
                  </a:lnTo>
                  <a:lnTo>
                    <a:pt x="690" y="2"/>
                  </a:lnTo>
                  <a:lnTo>
                    <a:pt x="689" y="2"/>
                  </a:lnTo>
                  <a:lnTo>
                    <a:pt x="689" y="1"/>
                  </a:lnTo>
                  <a:lnTo>
                    <a:pt x="689" y="0"/>
                  </a:lnTo>
                  <a:lnTo>
                    <a:pt x="690" y="0"/>
                  </a:lnTo>
                  <a:lnTo>
                    <a:pt x="690" y="0"/>
                  </a:lnTo>
                  <a:lnTo>
                    <a:pt x="691" y="0"/>
                  </a:lnTo>
                  <a:lnTo>
                    <a:pt x="716" y="0"/>
                  </a:lnTo>
                  <a:lnTo>
                    <a:pt x="716" y="0"/>
                  </a:lnTo>
                  <a:lnTo>
                    <a:pt x="717" y="0"/>
                  </a:lnTo>
                  <a:lnTo>
                    <a:pt x="717" y="0"/>
                  </a:lnTo>
                  <a:lnTo>
                    <a:pt x="717" y="1"/>
                  </a:lnTo>
                  <a:lnTo>
                    <a:pt x="717" y="2"/>
                  </a:lnTo>
                  <a:lnTo>
                    <a:pt x="717" y="2"/>
                  </a:lnTo>
                  <a:lnTo>
                    <a:pt x="716" y="3"/>
                  </a:lnTo>
                  <a:lnTo>
                    <a:pt x="716" y="3"/>
                  </a:lnTo>
                  <a:lnTo>
                    <a:pt x="716" y="3"/>
                  </a:lnTo>
                  <a:close/>
                  <a:moveTo>
                    <a:pt x="673" y="3"/>
                  </a:moveTo>
                  <a:lnTo>
                    <a:pt x="648" y="3"/>
                  </a:lnTo>
                  <a:lnTo>
                    <a:pt x="648" y="3"/>
                  </a:lnTo>
                  <a:lnTo>
                    <a:pt x="647" y="2"/>
                  </a:lnTo>
                  <a:lnTo>
                    <a:pt x="647" y="2"/>
                  </a:lnTo>
                  <a:lnTo>
                    <a:pt x="647" y="1"/>
                  </a:lnTo>
                  <a:lnTo>
                    <a:pt x="647" y="0"/>
                  </a:lnTo>
                  <a:lnTo>
                    <a:pt x="647" y="0"/>
                  </a:lnTo>
                  <a:lnTo>
                    <a:pt x="648" y="0"/>
                  </a:lnTo>
                  <a:lnTo>
                    <a:pt x="648" y="0"/>
                  </a:lnTo>
                  <a:lnTo>
                    <a:pt x="673" y="0"/>
                  </a:lnTo>
                  <a:lnTo>
                    <a:pt x="674" y="0"/>
                  </a:lnTo>
                  <a:lnTo>
                    <a:pt x="675" y="0"/>
                  </a:lnTo>
                  <a:lnTo>
                    <a:pt x="675" y="0"/>
                  </a:lnTo>
                  <a:lnTo>
                    <a:pt x="675" y="1"/>
                  </a:lnTo>
                  <a:lnTo>
                    <a:pt x="675" y="2"/>
                  </a:lnTo>
                  <a:lnTo>
                    <a:pt x="675" y="2"/>
                  </a:lnTo>
                  <a:lnTo>
                    <a:pt x="674" y="3"/>
                  </a:lnTo>
                  <a:lnTo>
                    <a:pt x="673" y="3"/>
                  </a:lnTo>
                  <a:lnTo>
                    <a:pt x="673" y="3"/>
                  </a:lnTo>
                  <a:close/>
                  <a:moveTo>
                    <a:pt x="631" y="3"/>
                  </a:moveTo>
                  <a:lnTo>
                    <a:pt x="606" y="3"/>
                  </a:lnTo>
                  <a:lnTo>
                    <a:pt x="605" y="3"/>
                  </a:lnTo>
                  <a:lnTo>
                    <a:pt x="605" y="2"/>
                  </a:lnTo>
                  <a:lnTo>
                    <a:pt x="604" y="2"/>
                  </a:lnTo>
                  <a:lnTo>
                    <a:pt x="604" y="1"/>
                  </a:lnTo>
                  <a:lnTo>
                    <a:pt x="604" y="0"/>
                  </a:lnTo>
                  <a:lnTo>
                    <a:pt x="605" y="0"/>
                  </a:lnTo>
                  <a:lnTo>
                    <a:pt x="605" y="0"/>
                  </a:lnTo>
                  <a:lnTo>
                    <a:pt x="606" y="0"/>
                  </a:lnTo>
                  <a:lnTo>
                    <a:pt x="631" y="0"/>
                  </a:lnTo>
                  <a:lnTo>
                    <a:pt x="632" y="0"/>
                  </a:lnTo>
                  <a:lnTo>
                    <a:pt x="632" y="0"/>
                  </a:lnTo>
                  <a:lnTo>
                    <a:pt x="632" y="0"/>
                  </a:lnTo>
                  <a:lnTo>
                    <a:pt x="633" y="1"/>
                  </a:lnTo>
                  <a:lnTo>
                    <a:pt x="632" y="2"/>
                  </a:lnTo>
                  <a:lnTo>
                    <a:pt x="632" y="2"/>
                  </a:lnTo>
                  <a:lnTo>
                    <a:pt x="632" y="3"/>
                  </a:lnTo>
                  <a:lnTo>
                    <a:pt x="631" y="3"/>
                  </a:lnTo>
                  <a:lnTo>
                    <a:pt x="631" y="3"/>
                  </a:lnTo>
                  <a:close/>
                  <a:moveTo>
                    <a:pt x="589" y="3"/>
                  </a:moveTo>
                  <a:lnTo>
                    <a:pt x="564" y="3"/>
                  </a:lnTo>
                  <a:lnTo>
                    <a:pt x="563" y="3"/>
                  </a:lnTo>
                  <a:lnTo>
                    <a:pt x="562" y="2"/>
                  </a:lnTo>
                  <a:lnTo>
                    <a:pt x="562" y="2"/>
                  </a:lnTo>
                  <a:lnTo>
                    <a:pt x="562" y="1"/>
                  </a:lnTo>
                  <a:lnTo>
                    <a:pt x="562" y="0"/>
                  </a:lnTo>
                  <a:lnTo>
                    <a:pt x="562" y="0"/>
                  </a:lnTo>
                  <a:lnTo>
                    <a:pt x="563" y="0"/>
                  </a:lnTo>
                  <a:lnTo>
                    <a:pt x="564" y="0"/>
                  </a:lnTo>
                  <a:lnTo>
                    <a:pt x="589" y="0"/>
                  </a:lnTo>
                  <a:lnTo>
                    <a:pt x="589" y="0"/>
                  </a:lnTo>
                  <a:lnTo>
                    <a:pt x="590" y="0"/>
                  </a:lnTo>
                  <a:lnTo>
                    <a:pt x="590" y="1"/>
                  </a:lnTo>
                  <a:lnTo>
                    <a:pt x="590" y="2"/>
                  </a:lnTo>
                  <a:lnTo>
                    <a:pt x="589" y="3"/>
                  </a:lnTo>
                  <a:lnTo>
                    <a:pt x="589" y="3"/>
                  </a:lnTo>
                  <a:lnTo>
                    <a:pt x="589" y="3"/>
                  </a:lnTo>
                  <a:close/>
                  <a:moveTo>
                    <a:pt x="546" y="3"/>
                  </a:moveTo>
                  <a:lnTo>
                    <a:pt x="521" y="3"/>
                  </a:lnTo>
                  <a:lnTo>
                    <a:pt x="520" y="3"/>
                  </a:lnTo>
                  <a:lnTo>
                    <a:pt x="520" y="2"/>
                  </a:lnTo>
                  <a:lnTo>
                    <a:pt x="520" y="2"/>
                  </a:lnTo>
                  <a:lnTo>
                    <a:pt x="520" y="1"/>
                  </a:lnTo>
                  <a:lnTo>
                    <a:pt x="520" y="0"/>
                  </a:lnTo>
                  <a:lnTo>
                    <a:pt x="520" y="0"/>
                  </a:lnTo>
                  <a:lnTo>
                    <a:pt x="520" y="0"/>
                  </a:lnTo>
                  <a:lnTo>
                    <a:pt x="521" y="0"/>
                  </a:lnTo>
                  <a:lnTo>
                    <a:pt x="546" y="0"/>
                  </a:lnTo>
                  <a:lnTo>
                    <a:pt x="547" y="0"/>
                  </a:lnTo>
                  <a:lnTo>
                    <a:pt x="547" y="0"/>
                  </a:lnTo>
                  <a:lnTo>
                    <a:pt x="548" y="0"/>
                  </a:lnTo>
                  <a:lnTo>
                    <a:pt x="548" y="1"/>
                  </a:lnTo>
                  <a:lnTo>
                    <a:pt x="548" y="2"/>
                  </a:lnTo>
                  <a:lnTo>
                    <a:pt x="547" y="2"/>
                  </a:lnTo>
                  <a:lnTo>
                    <a:pt x="547" y="3"/>
                  </a:lnTo>
                  <a:lnTo>
                    <a:pt x="546" y="3"/>
                  </a:lnTo>
                  <a:lnTo>
                    <a:pt x="546" y="3"/>
                  </a:lnTo>
                  <a:close/>
                  <a:moveTo>
                    <a:pt x="504" y="3"/>
                  </a:moveTo>
                  <a:lnTo>
                    <a:pt x="479" y="3"/>
                  </a:lnTo>
                  <a:lnTo>
                    <a:pt x="478" y="3"/>
                  </a:lnTo>
                  <a:lnTo>
                    <a:pt x="478" y="2"/>
                  </a:lnTo>
                  <a:lnTo>
                    <a:pt x="477" y="2"/>
                  </a:lnTo>
                  <a:lnTo>
                    <a:pt x="477" y="1"/>
                  </a:lnTo>
                  <a:lnTo>
                    <a:pt x="477" y="0"/>
                  </a:lnTo>
                  <a:lnTo>
                    <a:pt x="478" y="0"/>
                  </a:lnTo>
                  <a:lnTo>
                    <a:pt x="478" y="0"/>
                  </a:lnTo>
                  <a:lnTo>
                    <a:pt x="479" y="0"/>
                  </a:lnTo>
                  <a:lnTo>
                    <a:pt x="504" y="0"/>
                  </a:lnTo>
                  <a:lnTo>
                    <a:pt x="504" y="0"/>
                  </a:lnTo>
                  <a:lnTo>
                    <a:pt x="505" y="0"/>
                  </a:lnTo>
                  <a:lnTo>
                    <a:pt x="505" y="0"/>
                  </a:lnTo>
                  <a:lnTo>
                    <a:pt x="505" y="1"/>
                  </a:lnTo>
                  <a:lnTo>
                    <a:pt x="505" y="2"/>
                  </a:lnTo>
                  <a:lnTo>
                    <a:pt x="505" y="2"/>
                  </a:lnTo>
                  <a:lnTo>
                    <a:pt x="504" y="3"/>
                  </a:lnTo>
                  <a:lnTo>
                    <a:pt x="504" y="3"/>
                  </a:lnTo>
                  <a:lnTo>
                    <a:pt x="504" y="3"/>
                  </a:lnTo>
                  <a:close/>
                  <a:moveTo>
                    <a:pt x="461" y="3"/>
                  </a:moveTo>
                  <a:lnTo>
                    <a:pt x="436" y="3"/>
                  </a:lnTo>
                  <a:lnTo>
                    <a:pt x="436" y="3"/>
                  </a:lnTo>
                  <a:lnTo>
                    <a:pt x="435" y="2"/>
                  </a:lnTo>
                  <a:lnTo>
                    <a:pt x="435" y="2"/>
                  </a:lnTo>
                  <a:lnTo>
                    <a:pt x="435" y="1"/>
                  </a:lnTo>
                  <a:lnTo>
                    <a:pt x="435" y="0"/>
                  </a:lnTo>
                  <a:lnTo>
                    <a:pt x="435" y="0"/>
                  </a:lnTo>
                  <a:lnTo>
                    <a:pt x="436" y="0"/>
                  </a:lnTo>
                  <a:lnTo>
                    <a:pt x="436" y="0"/>
                  </a:lnTo>
                  <a:lnTo>
                    <a:pt x="461" y="0"/>
                  </a:lnTo>
                  <a:lnTo>
                    <a:pt x="462" y="0"/>
                  </a:lnTo>
                  <a:lnTo>
                    <a:pt x="463" y="0"/>
                  </a:lnTo>
                  <a:lnTo>
                    <a:pt x="463" y="0"/>
                  </a:lnTo>
                  <a:lnTo>
                    <a:pt x="463" y="1"/>
                  </a:lnTo>
                  <a:lnTo>
                    <a:pt x="463" y="2"/>
                  </a:lnTo>
                  <a:lnTo>
                    <a:pt x="463" y="2"/>
                  </a:lnTo>
                  <a:lnTo>
                    <a:pt x="462" y="3"/>
                  </a:lnTo>
                  <a:lnTo>
                    <a:pt x="461" y="3"/>
                  </a:lnTo>
                  <a:lnTo>
                    <a:pt x="461" y="3"/>
                  </a:lnTo>
                  <a:close/>
                  <a:moveTo>
                    <a:pt x="419" y="3"/>
                  </a:moveTo>
                  <a:lnTo>
                    <a:pt x="394" y="3"/>
                  </a:lnTo>
                  <a:lnTo>
                    <a:pt x="393" y="3"/>
                  </a:lnTo>
                  <a:lnTo>
                    <a:pt x="393" y="2"/>
                  </a:lnTo>
                  <a:lnTo>
                    <a:pt x="392" y="2"/>
                  </a:lnTo>
                  <a:lnTo>
                    <a:pt x="392" y="1"/>
                  </a:lnTo>
                  <a:lnTo>
                    <a:pt x="392" y="0"/>
                  </a:lnTo>
                  <a:lnTo>
                    <a:pt x="393" y="0"/>
                  </a:lnTo>
                  <a:lnTo>
                    <a:pt x="393" y="0"/>
                  </a:lnTo>
                  <a:lnTo>
                    <a:pt x="394" y="0"/>
                  </a:lnTo>
                  <a:lnTo>
                    <a:pt x="419" y="0"/>
                  </a:lnTo>
                  <a:lnTo>
                    <a:pt x="419" y="0"/>
                  </a:lnTo>
                  <a:lnTo>
                    <a:pt x="420" y="0"/>
                  </a:lnTo>
                  <a:lnTo>
                    <a:pt x="420" y="0"/>
                  </a:lnTo>
                  <a:lnTo>
                    <a:pt x="421" y="1"/>
                  </a:lnTo>
                  <a:lnTo>
                    <a:pt x="420" y="2"/>
                  </a:lnTo>
                  <a:lnTo>
                    <a:pt x="420" y="2"/>
                  </a:lnTo>
                  <a:lnTo>
                    <a:pt x="419" y="3"/>
                  </a:lnTo>
                  <a:lnTo>
                    <a:pt x="419" y="3"/>
                  </a:lnTo>
                  <a:lnTo>
                    <a:pt x="419" y="3"/>
                  </a:lnTo>
                  <a:close/>
                  <a:moveTo>
                    <a:pt x="377" y="3"/>
                  </a:moveTo>
                  <a:lnTo>
                    <a:pt x="352" y="3"/>
                  </a:lnTo>
                  <a:lnTo>
                    <a:pt x="351" y="3"/>
                  </a:lnTo>
                  <a:lnTo>
                    <a:pt x="350" y="2"/>
                  </a:lnTo>
                  <a:lnTo>
                    <a:pt x="350" y="2"/>
                  </a:lnTo>
                  <a:lnTo>
                    <a:pt x="350" y="1"/>
                  </a:lnTo>
                  <a:lnTo>
                    <a:pt x="350" y="0"/>
                  </a:lnTo>
                  <a:lnTo>
                    <a:pt x="350" y="0"/>
                  </a:lnTo>
                  <a:lnTo>
                    <a:pt x="351" y="0"/>
                  </a:lnTo>
                  <a:lnTo>
                    <a:pt x="352" y="0"/>
                  </a:lnTo>
                  <a:lnTo>
                    <a:pt x="377" y="0"/>
                  </a:lnTo>
                  <a:lnTo>
                    <a:pt x="377" y="0"/>
                  </a:lnTo>
                  <a:lnTo>
                    <a:pt x="378" y="0"/>
                  </a:lnTo>
                  <a:lnTo>
                    <a:pt x="378" y="0"/>
                  </a:lnTo>
                  <a:lnTo>
                    <a:pt x="378" y="1"/>
                  </a:lnTo>
                  <a:lnTo>
                    <a:pt x="378" y="2"/>
                  </a:lnTo>
                  <a:lnTo>
                    <a:pt x="378" y="2"/>
                  </a:lnTo>
                  <a:lnTo>
                    <a:pt x="377" y="3"/>
                  </a:lnTo>
                  <a:lnTo>
                    <a:pt x="377" y="3"/>
                  </a:lnTo>
                  <a:lnTo>
                    <a:pt x="377" y="3"/>
                  </a:lnTo>
                  <a:close/>
                  <a:moveTo>
                    <a:pt x="334" y="3"/>
                  </a:moveTo>
                  <a:lnTo>
                    <a:pt x="309" y="3"/>
                  </a:lnTo>
                  <a:lnTo>
                    <a:pt x="308" y="3"/>
                  </a:lnTo>
                  <a:lnTo>
                    <a:pt x="308" y="2"/>
                  </a:lnTo>
                  <a:lnTo>
                    <a:pt x="308" y="2"/>
                  </a:lnTo>
                  <a:lnTo>
                    <a:pt x="308" y="1"/>
                  </a:lnTo>
                  <a:lnTo>
                    <a:pt x="308" y="0"/>
                  </a:lnTo>
                  <a:lnTo>
                    <a:pt x="308" y="0"/>
                  </a:lnTo>
                  <a:lnTo>
                    <a:pt x="308" y="0"/>
                  </a:lnTo>
                  <a:lnTo>
                    <a:pt x="309" y="0"/>
                  </a:lnTo>
                  <a:lnTo>
                    <a:pt x="334" y="0"/>
                  </a:lnTo>
                  <a:lnTo>
                    <a:pt x="335" y="0"/>
                  </a:lnTo>
                  <a:lnTo>
                    <a:pt x="335" y="0"/>
                  </a:lnTo>
                  <a:lnTo>
                    <a:pt x="336" y="0"/>
                  </a:lnTo>
                  <a:lnTo>
                    <a:pt x="336" y="1"/>
                  </a:lnTo>
                  <a:lnTo>
                    <a:pt x="336" y="2"/>
                  </a:lnTo>
                  <a:lnTo>
                    <a:pt x="335" y="2"/>
                  </a:lnTo>
                  <a:lnTo>
                    <a:pt x="335" y="3"/>
                  </a:lnTo>
                  <a:lnTo>
                    <a:pt x="334" y="3"/>
                  </a:lnTo>
                  <a:lnTo>
                    <a:pt x="334" y="3"/>
                  </a:lnTo>
                  <a:close/>
                  <a:moveTo>
                    <a:pt x="292" y="3"/>
                  </a:moveTo>
                  <a:lnTo>
                    <a:pt x="267" y="3"/>
                  </a:lnTo>
                  <a:lnTo>
                    <a:pt x="266" y="3"/>
                  </a:lnTo>
                  <a:lnTo>
                    <a:pt x="266" y="2"/>
                  </a:lnTo>
                  <a:lnTo>
                    <a:pt x="265" y="2"/>
                  </a:lnTo>
                  <a:lnTo>
                    <a:pt x="265" y="1"/>
                  </a:lnTo>
                  <a:lnTo>
                    <a:pt x="265" y="0"/>
                  </a:lnTo>
                  <a:lnTo>
                    <a:pt x="266" y="0"/>
                  </a:lnTo>
                  <a:lnTo>
                    <a:pt x="266" y="0"/>
                  </a:lnTo>
                  <a:lnTo>
                    <a:pt x="267" y="0"/>
                  </a:lnTo>
                  <a:lnTo>
                    <a:pt x="292" y="0"/>
                  </a:lnTo>
                  <a:lnTo>
                    <a:pt x="292" y="0"/>
                  </a:lnTo>
                  <a:lnTo>
                    <a:pt x="293" y="0"/>
                  </a:lnTo>
                  <a:lnTo>
                    <a:pt x="293" y="0"/>
                  </a:lnTo>
                  <a:lnTo>
                    <a:pt x="293" y="1"/>
                  </a:lnTo>
                  <a:lnTo>
                    <a:pt x="293" y="2"/>
                  </a:lnTo>
                  <a:lnTo>
                    <a:pt x="293" y="2"/>
                  </a:lnTo>
                  <a:lnTo>
                    <a:pt x="292" y="3"/>
                  </a:lnTo>
                  <a:lnTo>
                    <a:pt x="292" y="3"/>
                  </a:lnTo>
                  <a:lnTo>
                    <a:pt x="292" y="3"/>
                  </a:lnTo>
                  <a:close/>
                  <a:moveTo>
                    <a:pt x="249" y="3"/>
                  </a:moveTo>
                  <a:lnTo>
                    <a:pt x="224" y="3"/>
                  </a:lnTo>
                  <a:lnTo>
                    <a:pt x="224" y="3"/>
                  </a:lnTo>
                  <a:lnTo>
                    <a:pt x="223" y="2"/>
                  </a:lnTo>
                  <a:lnTo>
                    <a:pt x="223" y="2"/>
                  </a:lnTo>
                  <a:lnTo>
                    <a:pt x="223" y="1"/>
                  </a:lnTo>
                  <a:lnTo>
                    <a:pt x="223" y="0"/>
                  </a:lnTo>
                  <a:lnTo>
                    <a:pt x="223" y="0"/>
                  </a:lnTo>
                  <a:lnTo>
                    <a:pt x="224" y="0"/>
                  </a:lnTo>
                  <a:lnTo>
                    <a:pt x="224" y="0"/>
                  </a:lnTo>
                  <a:lnTo>
                    <a:pt x="249" y="0"/>
                  </a:lnTo>
                  <a:lnTo>
                    <a:pt x="250" y="0"/>
                  </a:lnTo>
                  <a:lnTo>
                    <a:pt x="250" y="0"/>
                  </a:lnTo>
                  <a:lnTo>
                    <a:pt x="251" y="0"/>
                  </a:lnTo>
                  <a:lnTo>
                    <a:pt x="251" y="1"/>
                  </a:lnTo>
                  <a:lnTo>
                    <a:pt x="251" y="2"/>
                  </a:lnTo>
                  <a:lnTo>
                    <a:pt x="250" y="2"/>
                  </a:lnTo>
                  <a:lnTo>
                    <a:pt x="250" y="3"/>
                  </a:lnTo>
                  <a:lnTo>
                    <a:pt x="249" y="3"/>
                  </a:lnTo>
                  <a:lnTo>
                    <a:pt x="249" y="3"/>
                  </a:lnTo>
                  <a:close/>
                  <a:moveTo>
                    <a:pt x="207" y="3"/>
                  </a:moveTo>
                  <a:lnTo>
                    <a:pt x="182" y="3"/>
                  </a:lnTo>
                  <a:lnTo>
                    <a:pt x="181" y="3"/>
                  </a:lnTo>
                  <a:lnTo>
                    <a:pt x="181" y="2"/>
                  </a:lnTo>
                  <a:lnTo>
                    <a:pt x="180" y="2"/>
                  </a:lnTo>
                  <a:lnTo>
                    <a:pt x="180" y="1"/>
                  </a:lnTo>
                  <a:lnTo>
                    <a:pt x="180" y="0"/>
                  </a:lnTo>
                  <a:lnTo>
                    <a:pt x="181" y="0"/>
                  </a:lnTo>
                  <a:lnTo>
                    <a:pt x="181" y="0"/>
                  </a:lnTo>
                  <a:lnTo>
                    <a:pt x="182" y="0"/>
                  </a:lnTo>
                  <a:lnTo>
                    <a:pt x="207" y="0"/>
                  </a:lnTo>
                  <a:lnTo>
                    <a:pt x="207" y="0"/>
                  </a:lnTo>
                  <a:lnTo>
                    <a:pt x="208" y="0"/>
                  </a:lnTo>
                  <a:lnTo>
                    <a:pt x="208" y="0"/>
                  </a:lnTo>
                  <a:lnTo>
                    <a:pt x="209" y="1"/>
                  </a:lnTo>
                  <a:lnTo>
                    <a:pt x="208" y="2"/>
                  </a:lnTo>
                  <a:lnTo>
                    <a:pt x="208" y="2"/>
                  </a:lnTo>
                  <a:lnTo>
                    <a:pt x="207" y="3"/>
                  </a:lnTo>
                  <a:lnTo>
                    <a:pt x="207" y="3"/>
                  </a:lnTo>
                  <a:lnTo>
                    <a:pt x="207" y="3"/>
                  </a:lnTo>
                  <a:close/>
                  <a:moveTo>
                    <a:pt x="165" y="3"/>
                  </a:moveTo>
                  <a:lnTo>
                    <a:pt x="140" y="3"/>
                  </a:lnTo>
                  <a:lnTo>
                    <a:pt x="139" y="3"/>
                  </a:lnTo>
                  <a:lnTo>
                    <a:pt x="138" y="2"/>
                  </a:lnTo>
                  <a:lnTo>
                    <a:pt x="138" y="2"/>
                  </a:lnTo>
                  <a:lnTo>
                    <a:pt x="138" y="1"/>
                  </a:lnTo>
                  <a:lnTo>
                    <a:pt x="138" y="0"/>
                  </a:lnTo>
                  <a:lnTo>
                    <a:pt x="138" y="0"/>
                  </a:lnTo>
                  <a:lnTo>
                    <a:pt x="139" y="0"/>
                  </a:lnTo>
                  <a:lnTo>
                    <a:pt x="140" y="0"/>
                  </a:lnTo>
                  <a:lnTo>
                    <a:pt x="165" y="0"/>
                  </a:lnTo>
                  <a:lnTo>
                    <a:pt x="165" y="0"/>
                  </a:lnTo>
                  <a:lnTo>
                    <a:pt x="166" y="0"/>
                  </a:lnTo>
                  <a:lnTo>
                    <a:pt x="166" y="0"/>
                  </a:lnTo>
                  <a:lnTo>
                    <a:pt x="166" y="1"/>
                  </a:lnTo>
                  <a:lnTo>
                    <a:pt x="166" y="2"/>
                  </a:lnTo>
                  <a:lnTo>
                    <a:pt x="166" y="2"/>
                  </a:lnTo>
                  <a:lnTo>
                    <a:pt x="165" y="3"/>
                  </a:lnTo>
                  <a:lnTo>
                    <a:pt x="165" y="3"/>
                  </a:lnTo>
                  <a:lnTo>
                    <a:pt x="165" y="3"/>
                  </a:lnTo>
                  <a:close/>
                  <a:moveTo>
                    <a:pt x="122" y="3"/>
                  </a:moveTo>
                  <a:lnTo>
                    <a:pt x="97" y="3"/>
                  </a:lnTo>
                  <a:lnTo>
                    <a:pt x="96" y="3"/>
                  </a:lnTo>
                  <a:lnTo>
                    <a:pt x="96" y="2"/>
                  </a:lnTo>
                  <a:lnTo>
                    <a:pt x="95" y="2"/>
                  </a:lnTo>
                  <a:lnTo>
                    <a:pt x="95" y="1"/>
                  </a:lnTo>
                  <a:lnTo>
                    <a:pt x="95" y="0"/>
                  </a:lnTo>
                  <a:lnTo>
                    <a:pt x="96" y="0"/>
                  </a:lnTo>
                  <a:lnTo>
                    <a:pt x="96" y="0"/>
                  </a:lnTo>
                  <a:lnTo>
                    <a:pt x="97" y="0"/>
                  </a:lnTo>
                  <a:lnTo>
                    <a:pt x="122" y="0"/>
                  </a:lnTo>
                  <a:lnTo>
                    <a:pt x="123" y="0"/>
                  </a:lnTo>
                  <a:lnTo>
                    <a:pt x="123" y="0"/>
                  </a:lnTo>
                  <a:lnTo>
                    <a:pt x="124" y="1"/>
                  </a:lnTo>
                  <a:lnTo>
                    <a:pt x="123" y="2"/>
                  </a:lnTo>
                  <a:lnTo>
                    <a:pt x="123" y="3"/>
                  </a:lnTo>
                  <a:lnTo>
                    <a:pt x="122" y="3"/>
                  </a:lnTo>
                  <a:lnTo>
                    <a:pt x="122" y="3"/>
                  </a:lnTo>
                  <a:close/>
                  <a:moveTo>
                    <a:pt x="80" y="3"/>
                  </a:moveTo>
                  <a:lnTo>
                    <a:pt x="55" y="3"/>
                  </a:lnTo>
                  <a:lnTo>
                    <a:pt x="54" y="3"/>
                  </a:lnTo>
                  <a:lnTo>
                    <a:pt x="53" y="2"/>
                  </a:lnTo>
                  <a:lnTo>
                    <a:pt x="53" y="2"/>
                  </a:lnTo>
                  <a:lnTo>
                    <a:pt x="53" y="1"/>
                  </a:lnTo>
                  <a:lnTo>
                    <a:pt x="53" y="0"/>
                  </a:lnTo>
                  <a:lnTo>
                    <a:pt x="53" y="0"/>
                  </a:lnTo>
                  <a:lnTo>
                    <a:pt x="54" y="0"/>
                  </a:lnTo>
                  <a:lnTo>
                    <a:pt x="55" y="0"/>
                  </a:lnTo>
                  <a:lnTo>
                    <a:pt x="80" y="0"/>
                  </a:lnTo>
                  <a:lnTo>
                    <a:pt x="80" y="0"/>
                  </a:lnTo>
                  <a:lnTo>
                    <a:pt x="81" y="0"/>
                  </a:lnTo>
                  <a:lnTo>
                    <a:pt x="81" y="0"/>
                  </a:lnTo>
                  <a:lnTo>
                    <a:pt x="81" y="1"/>
                  </a:lnTo>
                  <a:lnTo>
                    <a:pt x="81" y="2"/>
                  </a:lnTo>
                  <a:lnTo>
                    <a:pt x="81" y="2"/>
                  </a:lnTo>
                  <a:lnTo>
                    <a:pt x="80" y="3"/>
                  </a:lnTo>
                  <a:lnTo>
                    <a:pt x="80" y="3"/>
                  </a:lnTo>
                  <a:lnTo>
                    <a:pt x="80" y="3"/>
                  </a:lnTo>
                  <a:close/>
                  <a:moveTo>
                    <a:pt x="37" y="3"/>
                  </a:moveTo>
                  <a:lnTo>
                    <a:pt x="12" y="3"/>
                  </a:lnTo>
                  <a:lnTo>
                    <a:pt x="12" y="3"/>
                  </a:lnTo>
                  <a:lnTo>
                    <a:pt x="11" y="2"/>
                  </a:lnTo>
                  <a:lnTo>
                    <a:pt x="11" y="2"/>
                  </a:lnTo>
                  <a:lnTo>
                    <a:pt x="11" y="1"/>
                  </a:lnTo>
                  <a:lnTo>
                    <a:pt x="11" y="0"/>
                  </a:lnTo>
                  <a:lnTo>
                    <a:pt x="11" y="0"/>
                  </a:lnTo>
                  <a:lnTo>
                    <a:pt x="12" y="0"/>
                  </a:lnTo>
                  <a:lnTo>
                    <a:pt x="12" y="0"/>
                  </a:lnTo>
                  <a:lnTo>
                    <a:pt x="37" y="0"/>
                  </a:lnTo>
                  <a:lnTo>
                    <a:pt x="38" y="0"/>
                  </a:lnTo>
                  <a:lnTo>
                    <a:pt x="38" y="0"/>
                  </a:lnTo>
                  <a:lnTo>
                    <a:pt x="39" y="0"/>
                  </a:lnTo>
                  <a:lnTo>
                    <a:pt x="39" y="1"/>
                  </a:lnTo>
                  <a:lnTo>
                    <a:pt x="39" y="2"/>
                  </a:lnTo>
                  <a:lnTo>
                    <a:pt x="38" y="2"/>
                  </a:lnTo>
                  <a:lnTo>
                    <a:pt x="38" y="3"/>
                  </a:lnTo>
                  <a:lnTo>
                    <a:pt x="37" y="3"/>
                  </a:lnTo>
                  <a:lnTo>
                    <a:pt x="37" y="3"/>
                  </a:lnTo>
                  <a:close/>
                </a:path>
              </a:pathLst>
            </a:custGeom>
            <a:solidFill>
              <a:srgbClr val="000000"/>
            </a:solidFill>
            <a:ln w="25400">
              <a:solidFill>
                <a:srgbClr val="000000"/>
              </a:solidFill>
              <a:prstDash val="solid"/>
              <a:round/>
              <a:headEnd/>
              <a:tailEnd/>
            </a:ln>
          </p:spPr>
          <p:txBody>
            <a:bodyPr/>
            <a:lstStyle/>
            <a:p>
              <a:endParaRPr lang="en-US"/>
            </a:p>
          </p:txBody>
        </p:sp>
        <p:sp>
          <p:nvSpPr>
            <p:cNvPr id="309654" name="Freeform 406">
              <a:extLst>
                <a:ext uri="{FF2B5EF4-FFF2-40B4-BE49-F238E27FC236}">
                  <a16:creationId xmlns:a16="http://schemas.microsoft.com/office/drawing/2014/main" id="{95E5EAAB-87A1-CC4B-B0B1-99FF2B682567}"/>
                </a:ext>
              </a:extLst>
            </p:cNvPr>
            <p:cNvSpPr>
              <a:spLocks noEditPoints="1"/>
            </p:cNvSpPr>
            <p:nvPr/>
          </p:nvSpPr>
          <p:spPr bwMode="auto">
            <a:xfrm>
              <a:off x="3755" y="2122"/>
              <a:ext cx="260" cy="1"/>
            </a:xfrm>
            <a:custGeom>
              <a:avLst/>
              <a:gdLst>
                <a:gd name="T0" fmla="*/ 0 w 1057"/>
                <a:gd name="T1" fmla="*/ 0 h 3"/>
                <a:gd name="T2" fmla="*/ 42 w 1057"/>
                <a:gd name="T3" fmla="*/ 2 h 3"/>
                <a:gd name="T4" fmla="*/ 111 w 1057"/>
                <a:gd name="T5" fmla="*/ 3 h 3"/>
                <a:gd name="T6" fmla="*/ 155 w 1057"/>
                <a:gd name="T7" fmla="*/ 1 h 3"/>
                <a:gd name="T8" fmla="*/ 196 w 1057"/>
                <a:gd name="T9" fmla="*/ 0 h 3"/>
                <a:gd name="T10" fmla="*/ 170 w 1057"/>
                <a:gd name="T11" fmla="*/ 0 h 3"/>
                <a:gd name="T12" fmla="*/ 212 w 1057"/>
                <a:gd name="T13" fmla="*/ 2 h 3"/>
                <a:gd name="T14" fmla="*/ 281 w 1057"/>
                <a:gd name="T15" fmla="*/ 3 h 3"/>
                <a:gd name="T16" fmla="*/ 324 w 1057"/>
                <a:gd name="T17" fmla="*/ 2 h 3"/>
                <a:gd name="T18" fmla="*/ 367 w 1057"/>
                <a:gd name="T19" fmla="*/ 0 h 3"/>
                <a:gd name="T20" fmla="*/ 342 w 1057"/>
                <a:gd name="T21" fmla="*/ 0 h 3"/>
                <a:gd name="T22" fmla="*/ 381 w 1057"/>
                <a:gd name="T23" fmla="*/ 0 h 3"/>
                <a:gd name="T24" fmla="*/ 426 w 1057"/>
                <a:gd name="T25" fmla="*/ 3 h 3"/>
                <a:gd name="T26" fmla="*/ 494 w 1057"/>
                <a:gd name="T27" fmla="*/ 2 h 3"/>
                <a:gd name="T28" fmla="*/ 536 w 1057"/>
                <a:gd name="T29" fmla="*/ 0 h 3"/>
                <a:gd name="T30" fmla="*/ 511 w 1057"/>
                <a:gd name="T31" fmla="*/ 0 h 3"/>
                <a:gd name="T32" fmla="*/ 551 w 1057"/>
                <a:gd name="T33" fmla="*/ 0 h 3"/>
                <a:gd name="T34" fmla="*/ 594 w 1057"/>
                <a:gd name="T35" fmla="*/ 3 h 3"/>
                <a:gd name="T36" fmla="*/ 664 w 1057"/>
                <a:gd name="T37" fmla="*/ 2 h 3"/>
                <a:gd name="T38" fmla="*/ 706 w 1057"/>
                <a:gd name="T39" fmla="*/ 0 h 3"/>
                <a:gd name="T40" fmla="*/ 681 w 1057"/>
                <a:gd name="T41" fmla="*/ 0 h 3"/>
                <a:gd name="T42" fmla="*/ 723 w 1057"/>
                <a:gd name="T43" fmla="*/ 0 h 3"/>
                <a:gd name="T44" fmla="*/ 763 w 1057"/>
                <a:gd name="T45" fmla="*/ 2 h 3"/>
                <a:gd name="T46" fmla="*/ 832 w 1057"/>
                <a:gd name="T47" fmla="*/ 3 h 3"/>
                <a:gd name="T48" fmla="*/ 876 w 1057"/>
                <a:gd name="T49" fmla="*/ 1 h 3"/>
                <a:gd name="T50" fmla="*/ 917 w 1057"/>
                <a:gd name="T51" fmla="*/ 0 h 3"/>
                <a:gd name="T52" fmla="*/ 891 w 1057"/>
                <a:gd name="T53" fmla="*/ 0 h 3"/>
                <a:gd name="T54" fmla="*/ 933 w 1057"/>
                <a:gd name="T55" fmla="*/ 2 h 3"/>
                <a:gd name="T56" fmla="*/ 1002 w 1057"/>
                <a:gd name="T57" fmla="*/ 3 h 3"/>
                <a:gd name="T58" fmla="*/ 1046 w 1057"/>
                <a:gd name="T59" fmla="*/ 1 h 3"/>
                <a:gd name="T60" fmla="*/ 1030 w 1057"/>
                <a:gd name="T61" fmla="*/ 3 h 3"/>
                <a:gd name="T62" fmla="*/ 1055 w 1057"/>
                <a:gd name="T63" fmla="*/ 3 h 3"/>
                <a:gd name="T64" fmla="*/ 1014 w 1057"/>
                <a:gd name="T65" fmla="*/ 2 h 3"/>
                <a:gd name="T66" fmla="*/ 971 w 1057"/>
                <a:gd name="T67" fmla="*/ 0 h 3"/>
                <a:gd name="T68" fmla="*/ 902 w 1057"/>
                <a:gd name="T69" fmla="*/ 0 h 3"/>
                <a:gd name="T70" fmla="*/ 859 w 1057"/>
                <a:gd name="T71" fmla="*/ 2 h 3"/>
                <a:gd name="T72" fmla="*/ 885 w 1057"/>
                <a:gd name="T73" fmla="*/ 3 h 3"/>
                <a:gd name="T74" fmla="*/ 844 w 1057"/>
                <a:gd name="T75" fmla="*/ 2 h 3"/>
                <a:gd name="T76" fmla="*/ 802 w 1057"/>
                <a:gd name="T77" fmla="*/ 0 h 3"/>
                <a:gd name="T78" fmla="*/ 733 w 1057"/>
                <a:gd name="T79" fmla="*/ 0 h 3"/>
                <a:gd name="T80" fmla="*/ 689 w 1057"/>
                <a:gd name="T81" fmla="*/ 1 h 3"/>
                <a:gd name="T82" fmla="*/ 648 w 1057"/>
                <a:gd name="T83" fmla="*/ 3 h 3"/>
                <a:gd name="T84" fmla="*/ 674 w 1057"/>
                <a:gd name="T85" fmla="*/ 3 h 3"/>
                <a:gd name="T86" fmla="*/ 632 w 1057"/>
                <a:gd name="T87" fmla="*/ 0 h 3"/>
                <a:gd name="T88" fmla="*/ 564 w 1057"/>
                <a:gd name="T89" fmla="*/ 0 h 3"/>
                <a:gd name="T90" fmla="*/ 520 w 1057"/>
                <a:gd name="T91" fmla="*/ 0 h 3"/>
                <a:gd name="T92" fmla="*/ 478 w 1057"/>
                <a:gd name="T93" fmla="*/ 2 h 3"/>
                <a:gd name="T94" fmla="*/ 504 w 1057"/>
                <a:gd name="T95" fmla="*/ 3 h 3"/>
                <a:gd name="T96" fmla="*/ 463 w 1057"/>
                <a:gd name="T97" fmla="*/ 2 h 3"/>
                <a:gd name="T98" fmla="*/ 419 w 1057"/>
                <a:gd name="T99" fmla="*/ 0 h 3"/>
                <a:gd name="T100" fmla="*/ 350 w 1057"/>
                <a:gd name="T101" fmla="*/ 0 h 3"/>
                <a:gd name="T102" fmla="*/ 308 w 1057"/>
                <a:gd name="T103" fmla="*/ 2 h 3"/>
                <a:gd name="T104" fmla="*/ 334 w 1057"/>
                <a:gd name="T105" fmla="*/ 3 h 3"/>
                <a:gd name="T106" fmla="*/ 293 w 1057"/>
                <a:gd name="T107" fmla="*/ 2 h 3"/>
                <a:gd name="T108" fmla="*/ 250 w 1057"/>
                <a:gd name="T109" fmla="*/ 0 h 3"/>
                <a:gd name="T110" fmla="*/ 181 w 1057"/>
                <a:gd name="T111" fmla="*/ 0 h 3"/>
                <a:gd name="T112" fmla="*/ 138 w 1057"/>
                <a:gd name="T113" fmla="*/ 2 h 3"/>
                <a:gd name="T114" fmla="*/ 165 w 1057"/>
                <a:gd name="T115" fmla="*/ 3 h 3"/>
                <a:gd name="T116" fmla="*/ 123 w 1057"/>
                <a:gd name="T117" fmla="*/ 3 h 3"/>
                <a:gd name="T118" fmla="*/ 81 w 1057"/>
                <a:gd name="T119" fmla="*/ 0 h 3"/>
                <a:gd name="T120" fmla="*/ 12 w 1057"/>
                <a:gd name="T1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7" h="3">
                  <a:moveTo>
                    <a:pt x="2" y="0"/>
                  </a:moveTo>
                  <a:lnTo>
                    <a:pt x="26" y="0"/>
                  </a:lnTo>
                  <a:lnTo>
                    <a:pt x="27" y="0"/>
                  </a:lnTo>
                  <a:lnTo>
                    <a:pt x="28" y="0"/>
                  </a:lnTo>
                  <a:lnTo>
                    <a:pt x="28" y="0"/>
                  </a:lnTo>
                  <a:lnTo>
                    <a:pt x="28" y="1"/>
                  </a:lnTo>
                  <a:lnTo>
                    <a:pt x="28" y="2"/>
                  </a:lnTo>
                  <a:lnTo>
                    <a:pt x="28" y="2"/>
                  </a:lnTo>
                  <a:lnTo>
                    <a:pt x="27" y="3"/>
                  </a:lnTo>
                  <a:lnTo>
                    <a:pt x="26" y="3"/>
                  </a:lnTo>
                  <a:lnTo>
                    <a:pt x="2" y="3"/>
                  </a:lnTo>
                  <a:lnTo>
                    <a:pt x="2" y="3"/>
                  </a:lnTo>
                  <a:lnTo>
                    <a:pt x="0" y="2"/>
                  </a:lnTo>
                  <a:lnTo>
                    <a:pt x="0" y="2"/>
                  </a:lnTo>
                  <a:lnTo>
                    <a:pt x="0" y="1"/>
                  </a:lnTo>
                  <a:lnTo>
                    <a:pt x="0" y="0"/>
                  </a:lnTo>
                  <a:lnTo>
                    <a:pt x="0" y="0"/>
                  </a:lnTo>
                  <a:lnTo>
                    <a:pt x="2" y="0"/>
                  </a:lnTo>
                  <a:lnTo>
                    <a:pt x="2" y="0"/>
                  </a:lnTo>
                  <a:lnTo>
                    <a:pt x="2" y="0"/>
                  </a:lnTo>
                  <a:close/>
                  <a:moveTo>
                    <a:pt x="45" y="0"/>
                  </a:moveTo>
                  <a:lnTo>
                    <a:pt x="69" y="0"/>
                  </a:lnTo>
                  <a:lnTo>
                    <a:pt x="69" y="0"/>
                  </a:lnTo>
                  <a:lnTo>
                    <a:pt x="70" y="0"/>
                  </a:lnTo>
                  <a:lnTo>
                    <a:pt x="70" y="1"/>
                  </a:lnTo>
                  <a:lnTo>
                    <a:pt x="70" y="2"/>
                  </a:lnTo>
                  <a:lnTo>
                    <a:pt x="69" y="3"/>
                  </a:lnTo>
                  <a:lnTo>
                    <a:pt x="69" y="3"/>
                  </a:lnTo>
                  <a:lnTo>
                    <a:pt x="45" y="3"/>
                  </a:lnTo>
                  <a:lnTo>
                    <a:pt x="43" y="3"/>
                  </a:lnTo>
                  <a:lnTo>
                    <a:pt x="43" y="2"/>
                  </a:lnTo>
                  <a:lnTo>
                    <a:pt x="42" y="2"/>
                  </a:lnTo>
                  <a:lnTo>
                    <a:pt x="42" y="1"/>
                  </a:lnTo>
                  <a:lnTo>
                    <a:pt x="42" y="0"/>
                  </a:lnTo>
                  <a:lnTo>
                    <a:pt x="43" y="0"/>
                  </a:lnTo>
                  <a:lnTo>
                    <a:pt x="43" y="0"/>
                  </a:lnTo>
                  <a:lnTo>
                    <a:pt x="45" y="0"/>
                  </a:lnTo>
                  <a:lnTo>
                    <a:pt x="45" y="0"/>
                  </a:lnTo>
                  <a:close/>
                  <a:moveTo>
                    <a:pt x="87" y="0"/>
                  </a:moveTo>
                  <a:lnTo>
                    <a:pt x="111" y="0"/>
                  </a:lnTo>
                  <a:lnTo>
                    <a:pt x="112" y="0"/>
                  </a:lnTo>
                  <a:lnTo>
                    <a:pt x="112" y="0"/>
                  </a:lnTo>
                  <a:lnTo>
                    <a:pt x="113" y="0"/>
                  </a:lnTo>
                  <a:lnTo>
                    <a:pt x="113" y="1"/>
                  </a:lnTo>
                  <a:lnTo>
                    <a:pt x="113" y="2"/>
                  </a:lnTo>
                  <a:lnTo>
                    <a:pt x="112" y="2"/>
                  </a:lnTo>
                  <a:lnTo>
                    <a:pt x="112" y="3"/>
                  </a:lnTo>
                  <a:lnTo>
                    <a:pt x="111" y="3"/>
                  </a:lnTo>
                  <a:lnTo>
                    <a:pt x="87" y="3"/>
                  </a:lnTo>
                  <a:lnTo>
                    <a:pt x="87" y="3"/>
                  </a:lnTo>
                  <a:lnTo>
                    <a:pt x="85" y="2"/>
                  </a:lnTo>
                  <a:lnTo>
                    <a:pt x="85" y="2"/>
                  </a:lnTo>
                  <a:lnTo>
                    <a:pt x="85" y="1"/>
                  </a:lnTo>
                  <a:lnTo>
                    <a:pt x="85" y="0"/>
                  </a:lnTo>
                  <a:lnTo>
                    <a:pt x="85" y="0"/>
                  </a:lnTo>
                  <a:lnTo>
                    <a:pt x="87" y="0"/>
                  </a:lnTo>
                  <a:lnTo>
                    <a:pt x="87" y="0"/>
                  </a:lnTo>
                  <a:lnTo>
                    <a:pt x="87" y="0"/>
                  </a:lnTo>
                  <a:close/>
                  <a:moveTo>
                    <a:pt x="130" y="0"/>
                  </a:moveTo>
                  <a:lnTo>
                    <a:pt x="154" y="0"/>
                  </a:lnTo>
                  <a:lnTo>
                    <a:pt x="154" y="0"/>
                  </a:lnTo>
                  <a:lnTo>
                    <a:pt x="155" y="0"/>
                  </a:lnTo>
                  <a:lnTo>
                    <a:pt x="155" y="0"/>
                  </a:lnTo>
                  <a:lnTo>
                    <a:pt x="155" y="1"/>
                  </a:lnTo>
                  <a:lnTo>
                    <a:pt x="155" y="2"/>
                  </a:lnTo>
                  <a:lnTo>
                    <a:pt x="155" y="2"/>
                  </a:lnTo>
                  <a:lnTo>
                    <a:pt x="154" y="3"/>
                  </a:lnTo>
                  <a:lnTo>
                    <a:pt x="154" y="3"/>
                  </a:lnTo>
                  <a:lnTo>
                    <a:pt x="130" y="3"/>
                  </a:lnTo>
                  <a:lnTo>
                    <a:pt x="129" y="3"/>
                  </a:lnTo>
                  <a:lnTo>
                    <a:pt x="127" y="2"/>
                  </a:lnTo>
                  <a:lnTo>
                    <a:pt x="127" y="2"/>
                  </a:lnTo>
                  <a:lnTo>
                    <a:pt x="127" y="1"/>
                  </a:lnTo>
                  <a:lnTo>
                    <a:pt x="127" y="0"/>
                  </a:lnTo>
                  <a:lnTo>
                    <a:pt x="127" y="0"/>
                  </a:lnTo>
                  <a:lnTo>
                    <a:pt x="129" y="0"/>
                  </a:lnTo>
                  <a:lnTo>
                    <a:pt x="130" y="0"/>
                  </a:lnTo>
                  <a:lnTo>
                    <a:pt x="130" y="0"/>
                  </a:lnTo>
                  <a:close/>
                  <a:moveTo>
                    <a:pt x="172" y="0"/>
                  </a:moveTo>
                  <a:lnTo>
                    <a:pt x="196" y="0"/>
                  </a:lnTo>
                  <a:lnTo>
                    <a:pt x="197" y="0"/>
                  </a:lnTo>
                  <a:lnTo>
                    <a:pt x="197" y="0"/>
                  </a:lnTo>
                  <a:lnTo>
                    <a:pt x="197" y="0"/>
                  </a:lnTo>
                  <a:lnTo>
                    <a:pt x="198" y="1"/>
                  </a:lnTo>
                  <a:lnTo>
                    <a:pt x="197" y="2"/>
                  </a:lnTo>
                  <a:lnTo>
                    <a:pt x="197" y="2"/>
                  </a:lnTo>
                  <a:lnTo>
                    <a:pt x="197" y="3"/>
                  </a:lnTo>
                  <a:lnTo>
                    <a:pt x="196" y="3"/>
                  </a:lnTo>
                  <a:lnTo>
                    <a:pt x="172" y="3"/>
                  </a:lnTo>
                  <a:lnTo>
                    <a:pt x="170" y="3"/>
                  </a:lnTo>
                  <a:lnTo>
                    <a:pt x="170" y="2"/>
                  </a:lnTo>
                  <a:lnTo>
                    <a:pt x="169" y="2"/>
                  </a:lnTo>
                  <a:lnTo>
                    <a:pt x="169" y="1"/>
                  </a:lnTo>
                  <a:lnTo>
                    <a:pt x="169" y="0"/>
                  </a:lnTo>
                  <a:lnTo>
                    <a:pt x="170" y="0"/>
                  </a:lnTo>
                  <a:lnTo>
                    <a:pt x="170" y="0"/>
                  </a:lnTo>
                  <a:lnTo>
                    <a:pt x="172" y="0"/>
                  </a:lnTo>
                  <a:lnTo>
                    <a:pt x="172" y="0"/>
                  </a:lnTo>
                  <a:close/>
                  <a:moveTo>
                    <a:pt x="214" y="0"/>
                  </a:moveTo>
                  <a:lnTo>
                    <a:pt x="238" y="0"/>
                  </a:lnTo>
                  <a:lnTo>
                    <a:pt x="239" y="0"/>
                  </a:lnTo>
                  <a:lnTo>
                    <a:pt x="240" y="0"/>
                  </a:lnTo>
                  <a:lnTo>
                    <a:pt x="240" y="0"/>
                  </a:lnTo>
                  <a:lnTo>
                    <a:pt x="240" y="1"/>
                  </a:lnTo>
                  <a:lnTo>
                    <a:pt x="240" y="2"/>
                  </a:lnTo>
                  <a:lnTo>
                    <a:pt x="240" y="2"/>
                  </a:lnTo>
                  <a:lnTo>
                    <a:pt x="239" y="3"/>
                  </a:lnTo>
                  <a:lnTo>
                    <a:pt x="238" y="3"/>
                  </a:lnTo>
                  <a:lnTo>
                    <a:pt x="214" y="3"/>
                  </a:lnTo>
                  <a:lnTo>
                    <a:pt x="214" y="3"/>
                  </a:lnTo>
                  <a:lnTo>
                    <a:pt x="212" y="2"/>
                  </a:lnTo>
                  <a:lnTo>
                    <a:pt x="212" y="2"/>
                  </a:lnTo>
                  <a:lnTo>
                    <a:pt x="212" y="1"/>
                  </a:lnTo>
                  <a:lnTo>
                    <a:pt x="212" y="0"/>
                  </a:lnTo>
                  <a:lnTo>
                    <a:pt x="212" y="0"/>
                  </a:lnTo>
                  <a:lnTo>
                    <a:pt x="214" y="0"/>
                  </a:lnTo>
                  <a:lnTo>
                    <a:pt x="214" y="0"/>
                  </a:lnTo>
                  <a:lnTo>
                    <a:pt x="214" y="0"/>
                  </a:lnTo>
                  <a:close/>
                  <a:moveTo>
                    <a:pt x="257" y="0"/>
                  </a:moveTo>
                  <a:lnTo>
                    <a:pt x="281" y="0"/>
                  </a:lnTo>
                  <a:lnTo>
                    <a:pt x="281" y="0"/>
                  </a:lnTo>
                  <a:lnTo>
                    <a:pt x="282" y="0"/>
                  </a:lnTo>
                  <a:lnTo>
                    <a:pt x="282" y="0"/>
                  </a:lnTo>
                  <a:lnTo>
                    <a:pt x="283" y="1"/>
                  </a:lnTo>
                  <a:lnTo>
                    <a:pt x="282" y="2"/>
                  </a:lnTo>
                  <a:lnTo>
                    <a:pt x="282" y="2"/>
                  </a:lnTo>
                  <a:lnTo>
                    <a:pt x="281" y="3"/>
                  </a:lnTo>
                  <a:lnTo>
                    <a:pt x="281" y="3"/>
                  </a:lnTo>
                  <a:lnTo>
                    <a:pt x="257" y="3"/>
                  </a:lnTo>
                  <a:lnTo>
                    <a:pt x="255" y="3"/>
                  </a:lnTo>
                  <a:lnTo>
                    <a:pt x="255" y="2"/>
                  </a:lnTo>
                  <a:lnTo>
                    <a:pt x="254" y="1"/>
                  </a:lnTo>
                  <a:lnTo>
                    <a:pt x="255" y="0"/>
                  </a:lnTo>
                  <a:lnTo>
                    <a:pt x="255" y="0"/>
                  </a:lnTo>
                  <a:lnTo>
                    <a:pt x="257" y="0"/>
                  </a:lnTo>
                  <a:lnTo>
                    <a:pt x="257" y="0"/>
                  </a:lnTo>
                  <a:close/>
                  <a:moveTo>
                    <a:pt x="299" y="0"/>
                  </a:moveTo>
                  <a:lnTo>
                    <a:pt x="323" y="0"/>
                  </a:lnTo>
                  <a:lnTo>
                    <a:pt x="324" y="0"/>
                  </a:lnTo>
                  <a:lnTo>
                    <a:pt x="324" y="0"/>
                  </a:lnTo>
                  <a:lnTo>
                    <a:pt x="325" y="0"/>
                  </a:lnTo>
                  <a:lnTo>
                    <a:pt x="325" y="1"/>
                  </a:lnTo>
                  <a:lnTo>
                    <a:pt x="325" y="2"/>
                  </a:lnTo>
                  <a:lnTo>
                    <a:pt x="324" y="2"/>
                  </a:lnTo>
                  <a:lnTo>
                    <a:pt x="324" y="3"/>
                  </a:lnTo>
                  <a:lnTo>
                    <a:pt x="323" y="3"/>
                  </a:lnTo>
                  <a:lnTo>
                    <a:pt x="299" y="3"/>
                  </a:lnTo>
                  <a:lnTo>
                    <a:pt x="299" y="3"/>
                  </a:lnTo>
                  <a:lnTo>
                    <a:pt x="297" y="2"/>
                  </a:lnTo>
                  <a:lnTo>
                    <a:pt x="297" y="2"/>
                  </a:lnTo>
                  <a:lnTo>
                    <a:pt x="297" y="1"/>
                  </a:lnTo>
                  <a:lnTo>
                    <a:pt x="297" y="0"/>
                  </a:lnTo>
                  <a:lnTo>
                    <a:pt x="297" y="0"/>
                  </a:lnTo>
                  <a:lnTo>
                    <a:pt x="299" y="0"/>
                  </a:lnTo>
                  <a:lnTo>
                    <a:pt x="299" y="0"/>
                  </a:lnTo>
                  <a:lnTo>
                    <a:pt x="299" y="0"/>
                  </a:lnTo>
                  <a:close/>
                  <a:moveTo>
                    <a:pt x="342" y="0"/>
                  </a:moveTo>
                  <a:lnTo>
                    <a:pt x="366" y="0"/>
                  </a:lnTo>
                  <a:lnTo>
                    <a:pt x="366" y="0"/>
                  </a:lnTo>
                  <a:lnTo>
                    <a:pt x="367" y="0"/>
                  </a:lnTo>
                  <a:lnTo>
                    <a:pt x="367" y="0"/>
                  </a:lnTo>
                  <a:lnTo>
                    <a:pt x="367" y="1"/>
                  </a:lnTo>
                  <a:lnTo>
                    <a:pt x="367" y="2"/>
                  </a:lnTo>
                  <a:lnTo>
                    <a:pt x="367" y="2"/>
                  </a:lnTo>
                  <a:lnTo>
                    <a:pt x="366" y="3"/>
                  </a:lnTo>
                  <a:lnTo>
                    <a:pt x="366" y="3"/>
                  </a:lnTo>
                  <a:lnTo>
                    <a:pt x="342" y="3"/>
                  </a:lnTo>
                  <a:lnTo>
                    <a:pt x="340" y="3"/>
                  </a:lnTo>
                  <a:lnTo>
                    <a:pt x="339" y="2"/>
                  </a:lnTo>
                  <a:lnTo>
                    <a:pt x="339" y="2"/>
                  </a:lnTo>
                  <a:lnTo>
                    <a:pt x="339" y="1"/>
                  </a:lnTo>
                  <a:lnTo>
                    <a:pt x="339" y="0"/>
                  </a:lnTo>
                  <a:lnTo>
                    <a:pt x="339" y="0"/>
                  </a:lnTo>
                  <a:lnTo>
                    <a:pt x="340" y="0"/>
                  </a:lnTo>
                  <a:lnTo>
                    <a:pt x="342" y="0"/>
                  </a:lnTo>
                  <a:lnTo>
                    <a:pt x="342" y="0"/>
                  </a:lnTo>
                  <a:close/>
                  <a:moveTo>
                    <a:pt x="384" y="0"/>
                  </a:moveTo>
                  <a:lnTo>
                    <a:pt x="408" y="0"/>
                  </a:lnTo>
                  <a:lnTo>
                    <a:pt x="409" y="0"/>
                  </a:lnTo>
                  <a:lnTo>
                    <a:pt x="409" y="0"/>
                  </a:lnTo>
                  <a:lnTo>
                    <a:pt x="410" y="0"/>
                  </a:lnTo>
                  <a:lnTo>
                    <a:pt x="410" y="1"/>
                  </a:lnTo>
                  <a:lnTo>
                    <a:pt x="410" y="2"/>
                  </a:lnTo>
                  <a:lnTo>
                    <a:pt x="409" y="2"/>
                  </a:lnTo>
                  <a:lnTo>
                    <a:pt x="409" y="3"/>
                  </a:lnTo>
                  <a:lnTo>
                    <a:pt x="408" y="3"/>
                  </a:lnTo>
                  <a:lnTo>
                    <a:pt x="384" y="3"/>
                  </a:lnTo>
                  <a:lnTo>
                    <a:pt x="382" y="3"/>
                  </a:lnTo>
                  <a:lnTo>
                    <a:pt x="382" y="2"/>
                  </a:lnTo>
                  <a:lnTo>
                    <a:pt x="381" y="2"/>
                  </a:lnTo>
                  <a:lnTo>
                    <a:pt x="381" y="1"/>
                  </a:lnTo>
                  <a:lnTo>
                    <a:pt x="381" y="0"/>
                  </a:lnTo>
                  <a:lnTo>
                    <a:pt x="382" y="0"/>
                  </a:lnTo>
                  <a:lnTo>
                    <a:pt x="382" y="0"/>
                  </a:lnTo>
                  <a:lnTo>
                    <a:pt x="384" y="0"/>
                  </a:lnTo>
                  <a:lnTo>
                    <a:pt x="384" y="0"/>
                  </a:lnTo>
                  <a:close/>
                  <a:moveTo>
                    <a:pt x="427" y="0"/>
                  </a:moveTo>
                  <a:lnTo>
                    <a:pt x="451" y="0"/>
                  </a:lnTo>
                  <a:lnTo>
                    <a:pt x="451" y="0"/>
                  </a:lnTo>
                  <a:lnTo>
                    <a:pt x="452" y="0"/>
                  </a:lnTo>
                  <a:lnTo>
                    <a:pt x="452" y="0"/>
                  </a:lnTo>
                  <a:lnTo>
                    <a:pt x="452" y="1"/>
                  </a:lnTo>
                  <a:lnTo>
                    <a:pt x="452" y="2"/>
                  </a:lnTo>
                  <a:lnTo>
                    <a:pt x="452" y="2"/>
                  </a:lnTo>
                  <a:lnTo>
                    <a:pt x="451" y="3"/>
                  </a:lnTo>
                  <a:lnTo>
                    <a:pt x="451" y="3"/>
                  </a:lnTo>
                  <a:lnTo>
                    <a:pt x="427" y="3"/>
                  </a:lnTo>
                  <a:lnTo>
                    <a:pt x="426" y="3"/>
                  </a:lnTo>
                  <a:lnTo>
                    <a:pt x="424" y="2"/>
                  </a:lnTo>
                  <a:lnTo>
                    <a:pt x="424" y="2"/>
                  </a:lnTo>
                  <a:lnTo>
                    <a:pt x="424" y="1"/>
                  </a:lnTo>
                  <a:lnTo>
                    <a:pt x="424" y="0"/>
                  </a:lnTo>
                  <a:lnTo>
                    <a:pt x="424" y="0"/>
                  </a:lnTo>
                  <a:lnTo>
                    <a:pt x="426" y="0"/>
                  </a:lnTo>
                  <a:lnTo>
                    <a:pt x="427" y="0"/>
                  </a:lnTo>
                  <a:lnTo>
                    <a:pt x="427" y="0"/>
                  </a:lnTo>
                  <a:close/>
                  <a:moveTo>
                    <a:pt x="469" y="0"/>
                  </a:moveTo>
                  <a:lnTo>
                    <a:pt x="493" y="0"/>
                  </a:lnTo>
                  <a:lnTo>
                    <a:pt x="493" y="0"/>
                  </a:lnTo>
                  <a:lnTo>
                    <a:pt x="494" y="0"/>
                  </a:lnTo>
                  <a:lnTo>
                    <a:pt x="494" y="0"/>
                  </a:lnTo>
                  <a:lnTo>
                    <a:pt x="495" y="1"/>
                  </a:lnTo>
                  <a:lnTo>
                    <a:pt x="494" y="2"/>
                  </a:lnTo>
                  <a:lnTo>
                    <a:pt x="494" y="2"/>
                  </a:lnTo>
                  <a:lnTo>
                    <a:pt x="493" y="3"/>
                  </a:lnTo>
                  <a:lnTo>
                    <a:pt x="493" y="3"/>
                  </a:lnTo>
                  <a:lnTo>
                    <a:pt x="469" y="3"/>
                  </a:lnTo>
                  <a:lnTo>
                    <a:pt x="467" y="3"/>
                  </a:lnTo>
                  <a:lnTo>
                    <a:pt x="467" y="2"/>
                  </a:lnTo>
                  <a:lnTo>
                    <a:pt x="466" y="2"/>
                  </a:lnTo>
                  <a:lnTo>
                    <a:pt x="466" y="1"/>
                  </a:lnTo>
                  <a:lnTo>
                    <a:pt x="466" y="0"/>
                  </a:lnTo>
                  <a:lnTo>
                    <a:pt x="467" y="0"/>
                  </a:lnTo>
                  <a:lnTo>
                    <a:pt x="467" y="0"/>
                  </a:lnTo>
                  <a:lnTo>
                    <a:pt x="469" y="0"/>
                  </a:lnTo>
                  <a:lnTo>
                    <a:pt x="469" y="0"/>
                  </a:lnTo>
                  <a:close/>
                  <a:moveTo>
                    <a:pt x="511" y="0"/>
                  </a:moveTo>
                  <a:lnTo>
                    <a:pt x="535" y="0"/>
                  </a:lnTo>
                  <a:lnTo>
                    <a:pt x="536" y="0"/>
                  </a:lnTo>
                  <a:lnTo>
                    <a:pt x="536" y="0"/>
                  </a:lnTo>
                  <a:lnTo>
                    <a:pt x="537" y="0"/>
                  </a:lnTo>
                  <a:lnTo>
                    <a:pt x="537" y="1"/>
                  </a:lnTo>
                  <a:lnTo>
                    <a:pt x="537" y="2"/>
                  </a:lnTo>
                  <a:lnTo>
                    <a:pt x="536" y="2"/>
                  </a:lnTo>
                  <a:lnTo>
                    <a:pt x="536" y="3"/>
                  </a:lnTo>
                  <a:lnTo>
                    <a:pt x="535" y="3"/>
                  </a:lnTo>
                  <a:lnTo>
                    <a:pt x="511" y="3"/>
                  </a:lnTo>
                  <a:lnTo>
                    <a:pt x="511" y="3"/>
                  </a:lnTo>
                  <a:lnTo>
                    <a:pt x="509" y="2"/>
                  </a:lnTo>
                  <a:lnTo>
                    <a:pt x="509" y="2"/>
                  </a:lnTo>
                  <a:lnTo>
                    <a:pt x="509" y="1"/>
                  </a:lnTo>
                  <a:lnTo>
                    <a:pt x="509" y="0"/>
                  </a:lnTo>
                  <a:lnTo>
                    <a:pt x="509" y="0"/>
                  </a:lnTo>
                  <a:lnTo>
                    <a:pt x="511" y="0"/>
                  </a:lnTo>
                  <a:lnTo>
                    <a:pt x="511" y="0"/>
                  </a:lnTo>
                  <a:lnTo>
                    <a:pt x="511" y="0"/>
                  </a:lnTo>
                  <a:close/>
                  <a:moveTo>
                    <a:pt x="554" y="0"/>
                  </a:moveTo>
                  <a:lnTo>
                    <a:pt x="578" y="0"/>
                  </a:lnTo>
                  <a:lnTo>
                    <a:pt x="578" y="0"/>
                  </a:lnTo>
                  <a:lnTo>
                    <a:pt x="579" y="0"/>
                  </a:lnTo>
                  <a:lnTo>
                    <a:pt x="579" y="0"/>
                  </a:lnTo>
                  <a:lnTo>
                    <a:pt x="579" y="1"/>
                  </a:lnTo>
                  <a:lnTo>
                    <a:pt x="579" y="2"/>
                  </a:lnTo>
                  <a:lnTo>
                    <a:pt x="579" y="2"/>
                  </a:lnTo>
                  <a:lnTo>
                    <a:pt x="578" y="3"/>
                  </a:lnTo>
                  <a:lnTo>
                    <a:pt x="578" y="3"/>
                  </a:lnTo>
                  <a:lnTo>
                    <a:pt x="554" y="3"/>
                  </a:lnTo>
                  <a:lnTo>
                    <a:pt x="552" y="3"/>
                  </a:lnTo>
                  <a:lnTo>
                    <a:pt x="552" y="2"/>
                  </a:lnTo>
                  <a:lnTo>
                    <a:pt x="551" y="2"/>
                  </a:lnTo>
                  <a:lnTo>
                    <a:pt x="551" y="1"/>
                  </a:lnTo>
                  <a:lnTo>
                    <a:pt x="551" y="0"/>
                  </a:lnTo>
                  <a:lnTo>
                    <a:pt x="552" y="0"/>
                  </a:lnTo>
                  <a:lnTo>
                    <a:pt x="552" y="0"/>
                  </a:lnTo>
                  <a:lnTo>
                    <a:pt x="554" y="0"/>
                  </a:lnTo>
                  <a:lnTo>
                    <a:pt x="554" y="0"/>
                  </a:lnTo>
                  <a:close/>
                  <a:moveTo>
                    <a:pt x="596" y="0"/>
                  </a:moveTo>
                  <a:lnTo>
                    <a:pt x="620" y="0"/>
                  </a:lnTo>
                  <a:lnTo>
                    <a:pt x="621" y="0"/>
                  </a:lnTo>
                  <a:lnTo>
                    <a:pt x="621" y="0"/>
                  </a:lnTo>
                  <a:lnTo>
                    <a:pt x="622" y="0"/>
                  </a:lnTo>
                  <a:lnTo>
                    <a:pt x="622" y="1"/>
                  </a:lnTo>
                  <a:lnTo>
                    <a:pt x="622" y="2"/>
                  </a:lnTo>
                  <a:lnTo>
                    <a:pt x="621" y="2"/>
                  </a:lnTo>
                  <a:lnTo>
                    <a:pt x="621" y="3"/>
                  </a:lnTo>
                  <a:lnTo>
                    <a:pt x="620" y="3"/>
                  </a:lnTo>
                  <a:lnTo>
                    <a:pt x="596" y="3"/>
                  </a:lnTo>
                  <a:lnTo>
                    <a:pt x="594" y="3"/>
                  </a:lnTo>
                  <a:lnTo>
                    <a:pt x="594" y="2"/>
                  </a:lnTo>
                  <a:lnTo>
                    <a:pt x="594" y="2"/>
                  </a:lnTo>
                  <a:lnTo>
                    <a:pt x="594" y="1"/>
                  </a:lnTo>
                  <a:lnTo>
                    <a:pt x="594" y="0"/>
                  </a:lnTo>
                  <a:lnTo>
                    <a:pt x="594" y="0"/>
                  </a:lnTo>
                  <a:lnTo>
                    <a:pt x="594" y="0"/>
                  </a:lnTo>
                  <a:lnTo>
                    <a:pt x="596" y="0"/>
                  </a:lnTo>
                  <a:lnTo>
                    <a:pt x="596" y="0"/>
                  </a:lnTo>
                  <a:close/>
                  <a:moveTo>
                    <a:pt x="639" y="0"/>
                  </a:moveTo>
                  <a:lnTo>
                    <a:pt x="663" y="0"/>
                  </a:lnTo>
                  <a:lnTo>
                    <a:pt x="663" y="0"/>
                  </a:lnTo>
                  <a:lnTo>
                    <a:pt x="664" y="0"/>
                  </a:lnTo>
                  <a:lnTo>
                    <a:pt x="664" y="0"/>
                  </a:lnTo>
                  <a:lnTo>
                    <a:pt x="664" y="1"/>
                  </a:lnTo>
                  <a:lnTo>
                    <a:pt x="664" y="2"/>
                  </a:lnTo>
                  <a:lnTo>
                    <a:pt x="664" y="2"/>
                  </a:lnTo>
                  <a:lnTo>
                    <a:pt x="663" y="3"/>
                  </a:lnTo>
                  <a:lnTo>
                    <a:pt x="663" y="3"/>
                  </a:lnTo>
                  <a:lnTo>
                    <a:pt x="639" y="3"/>
                  </a:lnTo>
                  <a:lnTo>
                    <a:pt x="637" y="3"/>
                  </a:lnTo>
                  <a:lnTo>
                    <a:pt x="636" y="2"/>
                  </a:lnTo>
                  <a:lnTo>
                    <a:pt x="636" y="2"/>
                  </a:lnTo>
                  <a:lnTo>
                    <a:pt x="636" y="1"/>
                  </a:lnTo>
                  <a:lnTo>
                    <a:pt x="636" y="0"/>
                  </a:lnTo>
                  <a:lnTo>
                    <a:pt x="636" y="0"/>
                  </a:lnTo>
                  <a:lnTo>
                    <a:pt x="637" y="0"/>
                  </a:lnTo>
                  <a:lnTo>
                    <a:pt x="639" y="0"/>
                  </a:lnTo>
                  <a:lnTo>
                    <a:pt x="639" y="0"/>
                  </a:lnTo>
                  <a:close/>
                  <a:moveTo>
                    <a:pt x="681" y="0"/>
                  </a:moveTo>
                  <a:lnTo>
                    <a:pt x="705" y="0"/>
                  </a:lnTo>
                  <a:lnTo>
                    <a:pt x="705" y="0"/>
                  </a:lnTo>
                  <a:lnTo>
                    <a:pt x="706" y="0"/>
                  </a:lnTo>
                  <a:lnTo>
                    <a:pt x="706" y="0"/>
                  </a:lnTo>
                  <a:lnTo>
                    <a:pt x="707" y="1"/>
                  </a:lnTo>
                  <a:lnTo>
                    <a:pt x="706" y="2"/>
                  </a:lnTo>
                  <a:lnTo>
                    <a:pt x="706" y="2"/>
                  </a:lnTo>
                  <a:lnTo>
                    <a:pt x="705" y="3"/>
                  </a:lnTo>
                  <a:lnTo>
                    <a:pt x="705" y="3"/>
                  </a:lnTo>
                  <a:lnTo>
                    <a:pt x="681" y="3"/>
                  </a:lnTo>
                  <a:lnTo>
                    <a:pt x="679" y="3"/>
                  </a:lnTo>
                  <a:lnTo>
                    <a:pt x="679" y="2"/>
                  </a:lnTo>
                  <a:lnTo>
                    <a:pt x="678" y="2"/>
                  </a:lnTo>
                  <a:lnTo>
                    <a:pt x="678" y="1"/>
                  </a:lnTo>
                  <a:lnTo>
                    <a:pt x="678" y="0"/>
                  </a:lnTo>
                  <a:lnTo>
                    <a:pt x="679" y="0"/>
                  </a:lnTo>
                  <a:lnTo>
                    <a:pt x="679" y="0"/>
                  </a:lnTo>
                  <a:lnTo>
                    <a:pt x="681" y="0"/>
                  </a:lnTo>
                  <a:lnTo>
                    <a:pt x="681" y="0"/>
                  </a:lnTo>
                  <a:close/>
                  <a:moveTo>
                    <a:pt x="723" y="0"/>
                  </a:moveTo>
                  <a:lnTo>
                    <a:pt x="747" y="0"/>
                  </a:lnTo>
                  <a:lnTo>
                    <a:pt x="748" y="0"/>
                  </a:lnTo>
                  <a:lnTo>
                    <a:pt x="749" y="0"/>
                  </a:lnTo>
                  <a:lnTo>
                    <a:pt x="749" y="0"/>
                  </a:lnTo>
                  <a:lnTo>
                    <a:pt x="749" y="1"/>
                  </a:lnTo>
                  <a:lnTo>
                    <a:pt x="749" y="2"/>
                  </a:lnTo>
                  <a:lnTo>
                    <a:pt x="749" y="2"/>
                  </a:lnTo>
                  <a:lnTo>
                    <a:pt x="748" y="3"/>
                  </a:lnTo>
                  <a:lnTo>
                    <a:pt x="747" y="3"/>
                  </a:lnTo>
                  <a:lnTo>
                    <a:pt x="723" y="3"/>
                  </a:lnTo>
                  <a:lnTo>
                    <a:pt x="723" y="3"/>
                  </a:lnTo>
                  <a:lnTo>
                    <a:pt x="721" y="2"/>
                  </a:lnTo>
                  <a:lnTo>
                    <a:pt x="721" y="1"/>
                  </a:lnTo>
                  <a:lnTo>
                    <a:pt x="721" y="0"/>
                  </a:lnTo>
                  <a:lnTo>
                    <a:pt x="723" y="0"/>
                  </a:lnTo>
                  <a:lnTo>
                    <a:pt x="723" y="0"/>
                  </a:lnTo>
                  <a:lnTo>
                    <a:pt x="723" y="0"/>
                  </a:lnTo>
                  <a:close/>
                  <a:moveTo>
                    <a:pt x="766" y="0"/>
                  </a:moveTo>
                  <a:lnTo>
                    <a:pt x="790" y="0"/>
                  </a:lnTo>
                  <a:lnTo>
                    <a:pt x="790" y="0"/>
                  </a:lnTo>
                  <a:lnTo>
                    <a:pt x="791" y="0"/>
                  </a:lnTo>
                  <a:lnTo>
                    <a:pt x="791" y="0"/>
                  </a:lnTo>
                  <a:lnTo>
                    <a:pt x="791" y="1"/>
                  </a:lnTo>
                  <a:lnTo>
                    <a:pt x="791" y="2"/>
                  </a:lnTo>
                  <a:lnTo>
                    <a:pt x="791" y="2"/>
                  </a:lnTo>
                  <a:lnTo>
                    <a:pt x="790" y="3"/>
                  </a:lnTo>
                  <a:lnTo>
                    <a:pt x="790" y="3"/>
                  </a:lnTo>
                  <a:lnTo>
                    <a:pt x="766" y="3"/>
                  </a:lnTo>
                  <a:lnTo>
                    <a:pt x="764" y="3"/>
                  </a:lnTo>
                  <a:lnTo>
                    <a:pt x="764" y="2"/>
                  </a:lnTo>
                  <a:lnTo>
                    <a:pt x="763" y="2"/>
                  </a:lnTo>
                  <a:lnTo>
                    <a:pt x="763" y="1"/>
                  </a:lnTo>
                  <a:lnTo>
                    <a:pt x="763" y="0"/>
                  </a:lnTo>
                  <a:lnTo>
                    <a:pt x="764" y="0"/>
                  </a:lnTo>
                  <a:lnTo>
                    <a:pt x="764" y="0"/>
                  </a:lnTo>
                  <a:lnTo>
                    <a:pt x="766" y="0"/>
                  </a:lnTo>
                  <a:lnTo>
                    <a:pt x="766" y="0"/>
                  </a:lnTo>
                  <a:close/>
                  <a:moveTo>
                    <a:pt x="808" y="0"/>
                  </a:moveTo>
                  <a:lnTo>
                    <a:pt x="832" y="0"/>
                  </a:lnTo>
                  <a:lnTo>
                    <a:pt x="833" y="0"/>
                  </a:lnTo>
                  <a:lnTo>
                    <a:pt x="833" y="0"/>
                  </a:lnTo>
                  <a:lnTo>
                    <a:pt x="834" y="0"/>
                  </a:lnTo>
                  <a:lnTo>
                    <a:pt x="834" y="1"/>
                  </a:lnTo>
                  <a:lnTo>
                    <a:pt x="834" y="2"/>
                  </a:lnTo>
                  <a:lnTo>
                    <a:pt x="833" y="2"/>
                  </a:lnTo>
                  <a:lnTo>
                    <a:pt x="833" y="3"/>
                  </a:lnTo>
                  <a:lnTo>
                    <a:pt x="832" y="3"/>
                  </a:lnTo>
                  <a:lnTo>
                    <a:pt x="808" y="3"/>
                  </a:lnTo>
                  <a:lnTo>
                    <a:pt x="806" y="3"/>
                  </a:lnTo>
                  <a:lnTo>
                    <a:pt x="806" y="2"/>
                  </a:lnTo>
                  <a:lnTo>
                    <a:pt x="806" y="2"/>
                  </a:lnTo>
                  <a:lnTo>
                    <a:pt x="806" y="1"/>
                  </a:lnTo>
                  <a:lnTo>
                    <a:pt x="806" y="0"/>
                  </a:lnTo>
                  <a:lnTo>
                    <a:pt x="806" y="0"/>
                  </a:lnTo>
                  <a:lnTo>
                    <a:pt x="806" y="0"/>
                  </a:lnTo>
                  <a:lnTo>
                    <a:pt x="808" y="0"/>
                  </a:lnTo>
                  <a:lnTo>
                    <a:pt x="808" y="0"/>
                  </a:lnTo>
                  <a:close/>
                  <a:moveTo>
                    <a:pt x="851" y="0"/>
                  </a:moveTo>
                  <a:lnTo>
                    <a:pt x="875" y="0"/>
                  </a:lnTo>
                  <a:lnTo>
                    <a:pt x="875" y="0"/>
                  </a:lnTo>
                  <a:lnTo>
                    <a:pt x="876" y="0"/>
                  </a:lnTo>
                  <a:lnTo>
                    <a:pt x="876" y="0"/>
                  </a:lnTo>
                  <a:lnTo>
                    <a:pt x="876" y="1"/>
                  </a:lnTo>
                  <a:lnTo>
                    <a:pt x="876" y="2"/>
                  </a:lnTo>
                  <a:lnTo>
                    <a:pt x="876" y="2"/>
                  </a:lnTo>
                  <a:lnTo>
                    <a:pt x="875" y="3"/>
                  </a:lnTo>
                  <a:lnTo>
                    <a:pt x="875" y="3"/>
                  </a:lnTo>
                  <a:lnTo>
                    <a:pt x="851" y="3"/>
                  </a:lnTo>
                  <a:lnTo>
                    <a:pt x="849" y="3"/>
                  </a:lnTo>
                  <a:lnTo>
                    <a:pt x="848" y="2"/>
                  </a:lnTo>
                  <a:lnTo>
                    <a:pt x="848" y="2"/>
                  </a:lnTo>
                  <a:lnTo>
                    <a:pt x="848" y="1"/>
                  </a:lnTo>
                  <a:lnTo>
                    <a:pt x="848" y="0"/>
                  </a:lnTo>
                  <a:lnTo>
                    <a:pt x="848" y="0"/>
                  </a:lnTo>
                  <a:lnTo>
                    <a:pt x="849" y="0"/>
                  </a:lnTo>
                  <a:lnTo>
                    <a:pt x="851" y="0"/>
                  </a:lnTo>
                  <a:lnTo>
                    <a:pt x="851" y="0"/>
                  </a:lnTo>
                  <a:close/>
                  <a:moveTo>
                    <a:pt x="893" y="0"/>
                  </a:moveTo>
                  <a:lnTo>
                    <a:pt x="917" y="0"/>
                  </a:lnTo>
                  <a:lnTo>
                    <a:pt x="918" y="0"/>
                  </a:lnTo>
                  <a:lnTo>
                    <a:pt x="918" y="0"/>
                  </a:lnTo>
                  <a:lnTo>
                    <a:pt x="918" y="0"/>
                  </a:lnTo>
                  <a:lnTo>
                    <a:pt x="919" y="1"/>
                  </a:lnTo>
                  <a:lnTo>
                    <a:pt x="918" y="2"/>
                  </a:lnTo>
                  <a:lnTo>
                    <a:pt x="918" y="2"/>
                  </a:lnTo>
                  <a:lnTo>
                    <a:pt x="918" y="3"/>
                  </a:lnTo>
                  <a:lnTo>
                    <a:pt x="917" y="3"/>
                  </a:lnTo>
                  <a:lnTo>
                    <a:pt x="893" y="3"/>
                  </a:lnTo>
                  <a:lnTo>
                    <a:pt x="891" y="3"/>
                  </a:lnTo>
                  <a:lnTo>
                    <a:pt x="891" y="2"/>
                  </a:lnTo>
                  <a:lnTo>
                    <a:pt x="890" y="2"/>
                  </a:lnTo>
                  <a:lnTo>
                    <a:pt x="890" y="1"/>
                  </a:lnTo>
                  <a:lnTo>
                    <a:pt x="890" y="0"/>
                  </a:lnTo>
                  <a:lnTo>
                    <a:pt x="891" y="0"/>
                  </a:lnTo>
                  <a:lnTo>
                    <a:pt x="891" y="0"/>
                  </a:lnTo>
                  <a:lnTo>
                    <a:pt x="893" y="0"/>
                  </a:lnTo>
                  <a:lnTo>
                    <a:pt x="893" y="0"/>
                  </a:lnTo>
                  <a:close/>
                  <a:moveTo>
                    <a:pt x="934" y="0"/>
                  </a:moveTo>
                  <a:lnTo>
                    <a:pt x="959" y="0"/>
                  </a:lnTo>
                  <a:lnTo>
                    <a:pt x="960" y="0"/>
                  </a:lnTo>
                  <a:lnTo>
                    <a:pt x="961" y="0"/>
                  </a:lnTo>
                  <a:lnTo>
                    <a:pt x="961" y="0"/>
                  </a:lnTo>
                  <a:lnTo>
                    <a:pt x="961" y="1"/>
                  </a:lnTo>
                  <a:lnTo>
                    <a:pt x="961" y="2"/>
                  </a:lnTo>
                  <a:lnTo>
                    <a:pt x="961" y="2"/>
                  </a:lnTo>
                  <a:lnTo>
                    <a:pt x="960" y="3"/>
                  </a:lnTo>
                  <a:lnTo>
                    <a:pt x="959" y="3"/>
                  </a:lnTo>
                  <a:lnTo>
                    <a:pt x="934" y="3"/>
                  </a:lnTo>
                  <a:lnTo>
                    <a:pt x="934" y="3"/>
                  </a:lnTo>
                  <a:lnTo>
                    <a:pt x="933" y="2"/>
                  </a:lnTo>
                  <a:lnTo>
                    <a:pt x="933" y="2"/>
                  </a:lnTo>
                  <a:lnTo>
                    <a:pt x="933" y="1"/>
                  </a:lnTo>
                  <a:lnTo>
                    <a:pt x="933" y="0"/>
                  </a:lnTo>
                  <a:lnTo>
                    <a:pt x="933" y="0"/>
                  </a:lnTo>
                  <a:lnTo>
                    <a:pt x="934" y="0"/>
                  </a:lnTo>
                  <a:lnTo>
                    <a:pt x="934" y="0"/>
                  </a:lnTo>
                  <a:lnTo>
                    <a:pt x="934" y="0"/>
                  </a:lnTo>
                  <a:close/>
                  <a:moveTo>
                    <a:pt x="978" y="0"/>
                  </a:moveTo>
                  <a:lnTo>
                    <a:pt x="1002" y="0"/>
                  </a:lnTo>
                  <a:lnTo>
                    <a:pt x="1002" y="0"/>
                  </a:lnTo>
                  <a:lnTo>
                    <a:pt x="1003" y="0"/>
                  </a:lnTo>
                  <a:lnTo>
                    <a:pt x="1003" y="0"/>
                  </a:lnTo>
                  <a:lnTo>
                    <a:pt x="1003" y="1"/>
                  </a:lnTo>
                  <a:lnTo>
                    <a:pt x="1003" y="2"/>
                  </a:lnTo>
                  <a:lnTo>
                    <a:pt x="1003" y="2"/>
                  </a:lnTo>
                  <a:lnTo>
                    <a:pt x="1002" y="3"/>
                  </a:lnTo>
                  <a:lnTo>
                    <a:pt x="1002" y="3"/>
                  </a:lnTo>
                  <a:lnTo>
                    <a:pt x="978" y="3"/>
                  </a:lnTo>
                  <a:lnTo>
                    <a:pt x="976" y="3"/>
                  </a:lnTo>
                  <a:lnTo>
                    <a:pt x="976" y="2"/>
                  </a:lnTo>
                  <a:lnTo>
                    <a:pt x="975" y="2"/>
                  </a:lnTo>
                  <a:lnTo>
                    <a:pt x="975" y="1"/>
                  </a:lnTo>
                  <a:lnTo>
                    <a:pt x="975" y="0"/>
                  </a:lnTo>
                  <a:lnTo>
                    <a:pt x="976" y="0"/>
                  </a:lnTo>
                  <a:lnTo>
                    <a:pt x="976" y="0"/>
                  </a:lnTo>
                  <a:lnTo>
                    <a:pt x="978" y="0"/>
                  </a:lnTo>
                  <a:lnTo>
                    <a:pt x="978" y="0"/>
                  </a:lnTo>
                  <a:close/>
                  <a:moveTo>
                    <a:pt x="1020" y="0"/>
                  </a:moveTo>
                  <a:lnTo>
                    <a:pt x="1044" y="0"/>
                  </a:lnTo>
                  <a:lnTo>
                    <a:pt x="1045" y="0"/>
                  </a:lnTo>
                  <a:lnTo>
                    <a:pt x="1045" y="0"/>
                  </a:lnTo>
                  <a:lnTo>
                    <a:pt x="1046" y="0"/>
                  </a:lnTo>
                  <a:lnTo>
                    <a:pt x="1046" y="1"/>
                  </a:lnTo>
                  <a:lnTo>
                    <a:pt x="1046" y="2"/>
                  </a:lnTo>
                  <a:lnTo>
                    <a:pt x="1045" y="2"/>
                  </a:lnTo>
                  <a:lnTo>
                    <a:pt x="1045" y="3"/>
                  </a:lnTo>
                  <a:lnTo>
                    <a:pt x="1044" y="3"/>
                  </a:lnTo>
                  <a:lnTo>
                    <a:pt x="1020" y="3"/>
                  </a:lnTo>
                  <a:lnTo>
                    <a:pt x="1020" y="3"/>
                  </a:lnTo>
                  <a:lnTo>
                    <a:pt x="1018" y="2"/>
                  </a:lnTo>
                  <a:lnTo>
                    <a:pt x="1018" y="2"/>
                  </a:lnTo>
                  <a:lnTo>
                    <a:pt x="1018" y="1"/>
                  </a:lnTo>
                  <a:lnTo>
                    <a:pt x="1018" y="0"/>
                  </a:lnTo>
                  <a:lnTo>
                    <a:pt x="1018" y="0"/>
                  </a:lnTo>
                  <a:lnTo>
                    <a:pt x="1020" y="0"/>
                  </a:lnTo>
                  <a:lnTo>
                    <a:pt x="1020" y="0"/>
                  </a:lnTo>
                  <a:lnTo>
                    <a:pt x="1020" y="0"/>
                  </a:lnTo>
                  <a:close/>
                  <a:moveTo>
                    <a:pt x="1055" y="3"/>
                  </a:moveTo>
                  <a:lnTo>
                    <a:pt x="1030" y="3"/>
                  </a:lnTo>
                  <a:lnTo>
                    <a:pt x="1029" y="3"/>
                  </a:lnTo>
                  <a:lnTo>
                    <a:pt x="1029" y="2"/>
                  </a:lnTo>
                  <a:lnTo>
                    <a:pt x="1028" y="2"/>
                  </a:lnTo>
                  <a:lnTo>
                    <a:pt x="1028" y="1"/>
                  </a:lnTo>
                  <a:lnTo>
                    <a:pt x="1028" y="0"/>
                  </a:lnTo>
                  <a:lnTo>
                    <a:pt x="1029" y="0"/>
                  </a:lnTo>
                  <a:lnTo>
                    <a:pt x="1029" y="0"/>
                  </a:lnTo>
                  <a:lnTo>
                    <a:pt x="1030" y="0"/>
                  </a:lnTo>
                  <a:lnTo>
                    <a:pt x="1055" y="0"/>
                  </a:lnTo>
                  <a:lnTo>
                    <a:pt x="1056" y="0"/>
                  </a:lnTo>
                  <a:lnTo>
                    <a:pt x="1056" y="0"/>
                  </a:lnTo>
                  <a:lnTo>
                    <a:pt x="1057" y="1"/>
                  </a:lnTo>
                  <a:lnTo>
                    <a:pt x="1056" y="2"/>
                  </a:lnTo>
                  <a:lnTo>
                    <a:pt x="1056" y="3"/>
                  </a:lnTo>
                  <a:lnTo>
                    <a:pt x="1055" y="3"/>
                  </a:lnTo>
                  <a:lnTo>
                    <a:pt x="1055" y="3"/>
                  </a:lnTo>
                  <a:close/>
                  <a:moveTo>
                    <a:pt x="1013" y="3"/>
                  </a:moveTo>
                  <a:lnTo>
                    <a:pt x="988" y="3"/>
                  </a:lnTo>
                  <a:lnTo>
                    <a:pt x="987" y="3"/>
                  </a:lnTo>
                  <a:lnTo>
                    <a:pt x="986" y="2"/>
                  </a:lnTo>
                  <a:lnTo>
                    <a:pt x="986" y="2"/>
                  </a:lnTo>
                  <a:lnTo>
                    <a:pt x="986" y="1"/>
                  </a:lnTo>
                  <a:lnTo>
                    <a:pt x="986" y="0"/>
                  </a:lnTo>
                  <a:lnTo>
                    <a:pt x="986" y="0"/>
                  </a:lnTo>
                  <a:lnTo>
                    <a:pt x="987" y="0"/>
                  </a:lnTo>
                  <a:lnTo>
                    <a:pt x="988" y="0"/>
                  </a:lnTo>
                  <a:lnTo>
                    <a:pt x="1013" y="0"/>
                  </a:lnTo>
                  <a:lnTo>
                    <a:pt x="1013" y="0"/>
                  </a:lnTo>
                  <a:lnTo>
                    <a:pt x="1014" y="0"/>
                  </a:lnTo>
                  <a:lnTo>
                    <a:pt x="1014" y="0"/>
                  </a:lnTo>
                  <a:lnTo>
                    <a:pt x="1014" y="1"/>
                  </a:lnTo>
                  <a:lnTo>
                    <a:pt x="1014" y="2"/>
                  </a:lnTo>
                  <a:lnTo>
                    <a:pt x="1014" y="2"/>
                  </a:lnTo>
                  <a:lnTo>
                    <a:pt x="1013" y="3"/>
                  </a:lnTo>
                  <a:lnTo>
                    <a:pt x="1013" y="3"/>
                  </a:lnTo>
                  <a:lnTo>
                    <a:pt x="1013" y="3"/>
                  </a:lnTo>
                  <a:close/>
                  <a:moveTo>
                    <a:pt x="970" y="3"/>
                  </a:moveTo>
                  <a:lnTo>
                    <a:pt x="945" y="3"/>
                  </a:lnTo>
                  <a:lnTo>
                    <a:pt x="945" y="3"/>
                  </a:lnTo>
                  <a:lnTo>
                    <a:pt x="944" y="2"/>
                  </a:lnTo>
                  <a:lnTo>
                    <a:pt x="944" y="2"/>
                  </a:lnTo>
                  <a:lnTo>
                    <a:pt x="944" y="1"/>
                  </a:lnTo>
                  <a:lnTo>
                    <a:pt x="944" y="0"/>
                  </a:lnTo>
                  <a:lnTo>
                    <a:pt x="944" y="0"/>
                  </a:lnTo>
                  <a:lnTo>
                    <a:pt x="945" y="0"/>
                  </a:lnTo>
                  <a:lnTo>
                    <a:pt x="945" y="0"/>
                  </a:lnTo>
                  <a:lnTo>
                    <a:pt x="970" y="0"/>
                  </a:lnTo>
                  <a:lnTo>
                    <a:pt x="971" y="0"/>
                  </a:lnTo>
                  <a:lnTo>
                    <a:pt x="971" y="0"/>
                  </a:lnTo>
                  <a:lnTo>
                    <a:pt x="972" y="0"/>
                  </a:lnTo>
                  <a:lnTo>
                    <a:pt x="972" y="1"/>
                  </a:lnTo>
                  <a:lnTo>
                    <a:pt x="972" y="2"/>
                  </a:lnTo>
                  <a:lnTo>
                    <a:pt x="971" y="2"/>
                  </a:lnTo>
                  <a:lnTo>
                    <a:pt x="971" y="3"/>
                  </a:lnTo>
                  <a:lnTo>
                    <a:pt x="970" y="3"/>
                  </a:lnTo>
                  <a:lnTo>
                    <a:pt x="970" y="3"/>
                  </a:lnTo>
                  <a:close/>
                  <a:moveTo>
                    <a:pt x="928" y="3"/>
                  </a:moveTo>
                  <a:lnTo>
                    <a:pt x="903" y="3"/>
                  </a:lnTo>
                  <a:lnTo>
                    <a:pt x="902" y="3"/>
                  </a:lnTo>
                  <a:lnTo>
                    <a:pt x="902" y="2"/>
                  </a:lnTo>
                  <a:lnTo>
                    <a:pt x="901" y="2"/>
                  </a:lnTo>
                  <a:lnTo>
                    <a:pt x="901" y="1"/>
                  </a:lnTo>
                  <a:lnTo>
                    <a:pt x="901" y="0"/>
                  </a:lnTo>
                  <a:lnTo>
                    <a:pt x="902" y="0"/>
                  </a:lnTo>
                  <a:lnTo>
                    <a:pt x="902" y="0"/>
                  </a:lnTo>
                  <a:lnTo>
                    <a:pt x="903" y="0"/>
                  </a:lnTo>
                  <a:lnTo>
                    <a:pt x="928" y="0"/>
                  </a:lnTo>
                  <a:lnTo>
                    <a:pt x="928" y="0"/>
                  </a:lnTo>
                  <a:lnTo>
                    <a:pt x="929" y="0"/>
                  </a:lnTo>
                  <a:lnTo>
                    <a:pt x="929" y="0"/>
                  </a:lnTo>
                  <a:lnTo>
                    <a:pt x="930" y="1"/>
                  </a:lnTo>
                  <a:lnTo>
                    <a:pt x="929" y="2"/>
                  </a:lnTo>
                  <a:lnTo>
                    <a:pt x="929" y="2"/>
                  </a:lnTo>
                  <a:lnTo>
                    <a:pt x="928" y="3"/>
                  </a:lnTo>
                  <a:lnTo>
                    <a:pt x="928" y="3"/>
                  </a:lnTo>
                  <a:lnTo>
                    <a:pt x="928" y="3"/>
                  </a:lnTo>
                  <a:close/>
                  <a:moveTo>
                    <a:pt x="885" y="3"/>
                  </a:moveTo>
                  <a:lnTo>
                    <a:pt x="860" y="3"/>
                  </a:lnTo>
                  <a:lnTo>
                    <a:pt x="860" y="3"/>
                  </a:lnTo>
                  <a:lnTo>
                    <a:pt x="859" y="2"/>
                  </a:lnTo>
                  <a:lnTo>
                    <a:pt x="859" y="2"/>
                  </a:lnTo>
                  <a:lnTo>
                    <a:pt x="859" y="1"/>
                  </a:lnTo>
                  <a:lnTo>
                    <a:pt x="859" y="0"/>
                  </a:lnTo>
                  <a:lnTo>
                    <a:pt x="859" y="0"/>
                  </a:lnTo>
                  <a:lnTo>
                    <a:pt x="860" y="0"/>
                  </a:lnTo>
                  <a:lnTo>
                    <a:pt x="860" y="0"/>
                  </a:lnTo>
                  <a:lnTo>
                    <a:pt x="885" y="0"/>
                  </a:lnTo>
                  <a:lnTo>
                    <a:pt x="886" y="0"/>
                  </a:lnTo>
                  <a:lnTo>
                    <a:pt x="887" y="0"/>
                  </a:lnTo>
                  <a:lnTo>
                    <a:pt x="887" y="0"/>
                  </a:lnTo>
                  <a:lnTo>
                    <a:pt x="887" y="1"/>
                  </a:lnTo>
                  <a:lnTo>
                    <a:pt x="887" y="2"/>
                  </a:lnTo>
                  <a:lnTo>
                    <a:pt x="887" y="2"/>
                  </a:lnTo>
                  <a:lnTo>
                    <a:pt x="886" y="3"/>
                  </a:lnTo>
                  <a:lnTo>
                    <a:pt x="885" y="3"/>
                  </a:lnTo>
                  <a:lnTo>
                    <a:pt x="885" y="3"/>
                  </a:lnTo>
                  <a:close/>
                  <a:moveTo>
                    <a:pt x="843" y="3"/>
                  </a:moveTo>
                  <a:lnTo>
                    <a:pt x="818" y="3"/>
                  </a:lnTo>
                  <a:lnTo>
                    <a:pt x="817" y="3"/>
                  </a:lnTo>
                  <a:lnTo>
                    <a:pt x="817" y="2"/>
                  </a:lnTo>
                  <a:lnTo>
                    <a:pt x="816" y="2"/>
                  </a:lnTo>
                  <a:lnTo>
                    <a:pt x="816" y="1"/>
                  </a:lnTo>
                  <a:lnTo>
                    <a:pt x="816" y="0"/>
                  </a:lnTo>
                  <a:lnTo>
                    <a:pt x="817" y="0"/>
                  </a:lnTo>
                  <a:lnTo>
                    <a:pt x="817" y="0"/>
                  </a:lnTo>
                  <a:lnTo>
                    <a:pt x="818" y="0"/>
                  </a:lnTo>
                  <a:lnTo>
                    <a:pt x="843" y="0"/>
                  </a:lnTo>
                  <a:lnTo>
                    <a:pt x="844" y="0"/>
                  </a:lnTo>
                  <a:lnTo>
                    <a:pt x="844" y="0"/>
                  </a:lnTo>
                  <a:lnTo>
                    <a:pt x="844" y="0"/>
                  </a:lnTo>
                  <a:lnTo>
                    <a:pt x="845" y="1"/>
                  </a:lnTo>
                  <a:lnTo>
                    <a:pt x="844" y="2"/>
                  </a:lnTo>
                  <a:lnTo>
                    <a:pt x="844" y="2"/>
                  </a:lnTo>
                  <a:lnTo>
                    <a:pt x="844" y="3"/>
                  </a:lnTo>
                  <a:lnTo>
                    <a:pt x="843" y="3"/>
                  </a:lnTo>
                  <a:lnTo>
                    <a:pt x="843" y="3"/>
                  </a:lnTo>
                  <a:close/>
                  <a:moveTo>
                    <a:pt x="801" y="3"/>
                  </a:moveTo>
                  <a:lnTo>
                    <a:pt x="776" y="3"/>
                  </a:lnTo>
                  <a:lnTo>
                    <a:pt x="775" y="3"/>
                  </a:lnTo>
                  <a:lnTo>
                    <a:pt x="774" y="2"/>
                  </a:lnTo>
                  <a:lnTo>
                    <a:pt x="774" y="1"/>
                  </a:lnTo>
                  <a:lnTo>
                    <a:pt x="774" y="0"/>
                  </a:lnTo>
                  <a:lnTo>
                    <a:pt x="775" y="0"/>
                  </a:lnTo>
                  <a:lnTo>
                    <a:pt x="776" y="0"/>
                  </a:lnTo>
                  <a:lnTo>
                    <a:pt x="801" y="0"/>
                  </a:lnTo>
                  <a:lnTo>
                    <a:pt x="801" y="0"/>
                  </a:lnTo>
                  <a:lnTo>
                    <a:pt x="802" y="0"/>
                  </a:lnTo>
                  <a:lnTo>
                    <a:pt x="802" y="0"/>
                  </a:lnTo>
                  <a:lnTo>
                    <a:pt x="802" y="1"/>
                  </a:lnTo>
                  <a:lnTo>
                    <a:pt x="802" y="2"/>
                  </a:lnTo>
                  <a:lnTo>
                    <a:pt x="802" y="2"/>
                  </a:lnTo>
                  <a:lnTo>
                    <a:pt x="801" y="3"/>
                  </a:lnTo>
                  <a:lnTo>
                    <a:pt x="801" y="3"/>
                  </a:lnTo>
                  <a:lnTo>
                    <a:pt x="801" y="3"/>
                  </a:lnTo>
                  <a:close/>
                  <a:moveTo>
                    <a:pt x="758" y="3"/>
                  </a:moveTo>
                  <a:lnTo>
                    <a:pt x="733" y="3"/>
                  </a:lnTo>
                  <a:lnTo>
                    <a:pt x="732" y="3"/>
                  </a:lnTo>
                  <a:lnTo>
                    <a:pt x="732" y="2"/>
                  </a:lnTo>
                  <a:lnTo>
                    <a:pt x="732" y="2"/>
                  </a:lnTo>
                  <a:lnTo>
                    <a:pt x="732" y="1"/>
                  </a:lnTo>
                  <a:lnTo>
                    <a:pt x="732" y="0"/>
                  </a:lnTo>
                  <a:lnTo>
                    <a:pt x="732" y="0"/>
                  </a:lnTo>
                  <a:lnTo>
                    <a:pt x="732" y="0"/>
                  </a:lnTo>
                  <a:lnTo>
                    <a:pt x="733" y="0"/>
                  </a:lnTo>
                  <a:lnTo>
                    <a:pt x="758" y="0"/>
                  </a:lnTo>
                  <a:lnTo>
                    <a:pt x="759" y="0"/>
                  </a:lnTo>
                  <a:lnTo>
                    <a:pt x="759" y="0"/>
                  </a:lnTo>
                  <a:lnTo>
                    <a:pt x="760" y="0"/>
                  </a:lnTo>
                  <a:lnTo>
                    <a:pt x="760" y="1"/>
                  </a:lnTo>
                  <a:lnTo>
                    <a:pt x="760" y="2"/>
                  </a:lnTo>
                  <a:lnTo>
                    <a:pt x="759" y="2"/>
                  </a:lnTo>
                  <a:lnTo>
                    <a:pt x="759" y="3"/>
                  </a:lnTo>
                  <a:lnTo>
                    <a:pt x="758" y="3"/>
                  </a:lnTo>
                  <a:lnTo>
                    <a:pt x="758" y="3"/>
                  </a:lnTo>
                  <a:close/>
                  <a:moveTo>
                    <a:pt x="716" y="3"/>
                  </a:moveTo>
                  <a:lnTo>
                    <a:pt x="691" y="3"/>
                  </a:lnTo>
                  <a:lnTo>
                    <a:pt x="690" y="3"/>
                  </a:lnTo>
                  <a:lnTo>
                    <a:pt x="690" y="2"/>
                  </a:lnTo>
                  <a:lnTo>
                    <a:pt x="689" y="2"/>
                  </a:lnTo>
                  <a:lnTo>
                    <a:pt x="689" y="1"/>
                  </a:lnTo>
                  <a:lnTo>
                    <a:pt x="689" y="0"/>
                  </a:lnTo>
                  <a:lnTo>
                    <a:pt x="690" y="0"/>
                  </a:lnTo>
                  <a:lnTo>
                    <a:pt x="690" y="0"/>
                  </a:lnTo>
                  <a:lnTo>
                    <a:pt x="691" y="0"/>
                  </a:lnTo>
                  <a:lnTo>
                    <a:pt x="716" y="0"/>
                  </a:lnTo>
                  <a:lnTo>
                    <a:pt x="716" y="0"/>
                  </a:lnTo>
                  <a:lnTo>
                    <a:pt x="717" y="0"/>
                  </a:lnTo>
                  <a:lnTo>
                    <a:pt x="717" y="0"/>
                  </a:lnTo>
                  <a:lnTo>
                    <a:pt x="717" y="1"/>
                  </a:lnTo>
                  <a:lnTo>
                    <a:pt x="717" y="2"/>
                  </a:lnTo>
                  <a:lnTo>
                    <a:pt x="717" y="2"/>
                  </a:lnTo>
                  <a:lnTo>
                    <a:pt x="716" y="3"/>
                  </a:lnTo>
                  <a:lnTo>
                    <a:pt x="716" y="3"/>
                  </a:lnTo>
                  <a:lnTo>
                    <a:pt x="716" y="3"/>
                  </a:lnTo>
                  <a:close/>
                  <a:moveTo>
                    <a:pt x="673" y="3"/>
                  </a:moveTo>
                  <a:lnTo>
                    <a:pt x="648" y="3"/>
                  </a:lnTo>
                  <a:lnTo>
                    <a:pt x="648" y="3"/>
                  </a:lnTo>
                  <a:lnTo>
                    <a:pt x="647" y="2"/>
                  </a:lnTo>
                  <a:lnTo>
                    <a:pt x="647" y="2"/>
                  </a:lnTo>
                  <a:lnTo>
                    <a:pt x="647" y="1"/>
                  </a:lnTo>
                  <a:lnTo>
                    <a:pt x="647" y="0"/>
                  </a:lnTo>
                  <a:lnTo>
                    <a:pt x="647" y="0"/>
                  </a:lnTo>
                  <a:lnTo>
                    <a:pt x="648" y="0"/>
                  </a:lnTo>
                  <a:lnTo>
                    <a:pt x="648" y="0"/>
                  </a:lnTo>
                  <a:lnTo>
                    <a:pt x="673" y="0"/>
                  </a:lnTo>
                  <a:lnTo>
                    <a:pt x="674" y="0"/>
                  </a:lnTo>
                  <a:lnTo>
                    <a:pt x="675" y="0"/>
                  </a:lnTo>
                  <a:lnTo>
                    <a:pt x="675" y="0"/>
                  </a:lnTo>
                  <a:lnTo>
                    <a:pt x="675" y="1"/>
                  </a:lnTo>
                  <a:lnTo>
                    <a:pt x="675" y="2"/>
                  </a:lnTo>
                  <a:lnTo>
                    <a:pt x="675" y="2"/>
                  </a:lnTo>
                  <a:lnTo>
                    <a:pt x="674" y="3"/>
                  </a:lnTo>
                  <a:lnTo>
                    <a:pt x="673" y="3"/>
                  </a:lnTo>
                  <a:lnTo>
                    <a:pt x="673" y="3"/>
                  </a:lnTo>
                  <a:close/>
                  <a:moveTo>
                    <a:pt x="631" y="3"/>
                  </a:moveTo>
                  <a:lnTo>
                    <a:pt x="606" y="3"/>
                  </a:lnTo>
                  <a:lnTo>
                    <a:pt x="605" y="3"/>
                  </a:lnTo>
                  <a:lnTo>
                    <a:pt x="605" y="2"/>
                  </a:lnTo>
                  <a:lnTo>
                    <a:pt x="604" y="2"/>
                  </a:lnTo>
                  <a:lnTo>
                    <a:pt x="604" y="1"/>
                  </a:lnTo>
                  <a:lnTo>
                    <a:pt x="604" y="0"/>
                  </a:lnTo>
                  <a:lnTo>
                    <a:pt x="605" y="0"/>
                  </a:lnTo>
                  <a:lnTo>
                    <a:pt x="605" y="0"/>
                  </a:lnTo>
                  <a:lnTo>
                    <a:pt x="606" y="0"/>
                  </a:lnTo>
                  <a:lnTo>
                    <a:pt x="631" y="0"/>
                  </a:lnTo>
                  <a:lnTo>
                    <a:pt x="632" y="0"/>
                  </a:lnTo>
                  <a:lnTo>
                    <a:pt x="632" y="0"/>
                  </a:lnTo>
                  <a:lnTo>
                    <a:pt x="632" y="0"/>
                  </a:lnTo>
                  <a:lnTo>
                    <a:pt x="633" y="1"/>
                  </a:lnTo>
                  <a:lnTo>
                    <a:pt x="632" y="2"/>
                  </a:lnTo>
                  <a:lnTo>
                    <a:pt x="632" y="2"/>
                  </a:lnTo>
                  <a:lnTo>
                    <a:pt x="632" y="3"/>
                  </a:lnTo>
                  <a:lnTo>
                    <a:pt x="631" y="3"/>
                  </a:lnTo>
                  <a:lnTo>
                    <a:pt x="631" y="3"/>
                  </a:lnTo>
                  <a:close/>
                  <a:moveTo>
                    <a:pt x="589" y="3"/>
                  </a:moveTo>
                  <a:lnTo>
                    <a:pt x="564" y="3"/>
                  </a:lnTo>
                  <a:lnTo>
                    <a:pt x="563" y="3"/>
                  </a:lnTo>
                  <a:lnTo>
                    <a:pt x="562" y="2"/>
                  </a:lnTo>
                  <a:lnTo>
                    <a:pt x="562" y="2"/>
                  </a:lnTo>
                  <a:lnTo>
                    <a:pt x="562" y="1"/>
                  </a:lnTo>
                  <a:lnTo>
                    <a:pt x="562" y="0"/>
                  </a:lnTo>
                  <a:lnTo>
                    <a:pt x="562" y="0"/>
                  </a:lnTo>
                  <a:lnTo>
                    <a:pt x="563" y="0"/>
                  </a:lnTo>
                  <a:lnTo>
                    <a:pt x="564" y="0"/>
                  </a:lnTo>
                  <a:lnTo>
                    <a:pt x="589" y="0"/>
                  </a:lnTo>
                  <a:lnTo>
                    <a:pt x="589" y="0"/>
                  </a:lnTo>
                  <a:lnTo>
                    <a:pt x="590" y="0"/>
                  </a:lnTo>
                  <a:lnTo>
                    <a:pt x="590" y="1"/>
                  </a:lnTo>
                  <a:lnTo>
                    <a:pt x="590" y="2"/>
                  </a:lnTo>
                  <a:lnTo>
                    <a:pt x="589" y="3"/>
                  </a:lnTo>
                  <a:lnTo>
                    <a:pt x="589" y="3"/>
                  </a:lnTo>
                  <a:lnTo>
                    <a:pt x="589" y="3"/>
                  </a:lnTo>
                  <a:close/>
                  <a:moveTo>
                    <a:pt x="546" y="3"/>
                  </a:moveTo>
                  <a:lnTo>
                    <a:pt x="521" y="3"/>
                  </a:lnTo>
                  <a:lnTo>
                    <a:pt x="520" y="3"/>
                  </a:lnTo>
                  <a:lnTo>
                    <a:pt x="520" y="2"/>
                  </a:lnTo>
                  <a:lnTo>
                    <a:pt x="520" y="2"/>
                  </a:lnTo>
                  <a:lnTo>
                    <a:pt x="520" y="1"/>
                  </a:lnTo>
                  <a:lnTo>
                    <a:pt x="520" y="0"/>
                  </a:lnTo>
                  <a:lnTo>
                    <a:pt x="520" y="0"/>
                  </a:lnTo>
                  <a:lnTo>
                    <a:pt x="520" y="0"/>
                  </a:lnTo>
                  <a:lnTo>
                    <a:pt x="521" y="0"/>
                  </a:lnTo>
                  <a:lnTo>
                    <a:pt x="546" y="0"/>
                  </a:lnTo>
                  <a:lnTo>
                    <a:pt x="547" y="0"/>
                  </a:lnTo>
                  <a:lnTo>
                    <a:pt x="547" y="0"/>
                  </a:lnTo>
                  <a:lnTo>
                    <a:pt x="548" y="0"/>
                  </a:lnTo>
                  <a:lnTo>
                    <a:pt x="548" y="1"/>
                  </a:lnTo>
                  <a:lnTo>
                    <a:pt x="548" y="2"/>
                  </a:lnTo>
                  <a:lnTo>
                    <a:pt x="547" y="2"/>
                  </a:lnTo>
                  <a:lnTo>
                    <a:pt x="547" y="3"/>
                  </a:lnTo>
                  <a:lnTo>
                    <a:pt x="546" y="3"/>
                  </a:lnTo>
                  <a:lnTo>
                    <a:pt x="546" y="3"/>
                  </a:lnTo>
                  <a:close/>
                  <a:moveTo>
                    <a:pt x="504" y="3"/>
                  </a:moveTo>
                  <a:lnTo>
                    <a:pt x="479" y="3"/>
                  </a:lnTo>
                  <a:lnTo>
                    <a:pt x="478" y="3"/>
                  </a:lnTo>
                  <a:lnTo>
                    <a:pt x="478" y="2"/>
                  </a:lnTo>
                  <a:lnTo>
                    <a:pt x="477" y="2"/>
                  </a:lnTo>
                  <a:lnTo>
                    <a:pt x="477" y="1"/>
                  </a:lnTo>
                  <a:lnTo>
                    <a:pt x="477" y="0"/>
                  </a:lnTo>
                  <a:lnTo>
                    <a:pt x="478" y="0"/>
                  </a:lnTo>
                  <a:lnTo>
                    <a:pt x="478" y="0"/>
                  </a:lnTo>
                  <a:lnTo>
                    <a:pt x="479" y="0"/>
                  </a:lnTo>
                  <a:lnTo>
                    <a:pt x="504" y="0"/>
                  </a:lnTo>
                  <a:lnTo>
                    <a:pt x="504" y="0"/>
                  </a:lnTo>
                  <a:lnTo>
                    <a:pt x="505" y="0"/>
                  </a:lnTo>
                  <a:lnTo>
                    <a:pt x="505" y="0"/>
                  </a:lnTo>
                  <a:lnTo>
                    <a:pt x="505" y="1"/>
                  </a:lnTo>
                  <a:lnTo>
                    <a:pt x="505" y="2"/>
                  </a:lnTo>
                  <a:lnTo>
                    <a:pt x="505" y="2"/>
                  </a:lnTo>
                  <a:lnTo>
                    <a:pt x="504" y="3"/>
                  </a:lnTo>
                  <a:lnTo>
                    <a:pt x="504" y="3"/>
                  </a:lnTo>
                  <a:lnTo>
                    <a:pt x="504" y="3"/>
                  </a:lnTo>
                  <a:close/>
                  <a:moveTo>
                    <a:pt x="461" y="3"/>
                  </a:moveTo>
                  <a:lnTo>
                    <a:pt x="436" y="3"/>
                  </a:lnTo>
                  <a:lnTo>
                    <a:pt x="436" y="3"/>
                  </a:lnTo>
                  <a:lnTo>
                    <a:pt x="435" y="2"/>
                  </a:lnTo>
                  <a:lnTo>
                    <a:pt x="435" y="2"/>
                  </a:lnTo>
                  <a:lnTo>
                    <a:pt x="435" y="1"/>
                  </a:lnTo>
                  <a:lnTo>
                    <a:pt x="435" y="0"/>
                  </a:lnTo>
                  <a:lnTo>
                    <a:pt x="435" y="0"/>
                  </a:lnTo>
                  <a:lnTo>
                    <a:pt x="436" y="0"/>
                  </a:lnTo>
                  <a:lnTo>
                    <a:pt x="436" y="0"/>
                  </a:lnTo>
                  <a:lnTo>
                    <a:pt x="461" y="0"/>
                  </a:lnTo>
                  <a:lnTo>
                    <a:pt x="462" y="0"/>
                  </a:lnTo>
                  <a:lnTo>
                    <a:pt x="463" y="0"/>
                  </a:lnTo>
                  <a:lnTo>
                    <a:pt x="463" y="0"/>
                  </a:lnTo>
                  <a:lnTo>
                    <a:pt x="463" y="1"/>
                  </a:lnTo>
                  <a:lnTo>
                    <a:pt x="463" y="2"/>
                  </a:lnTo>
                  <a:lnTo>
                    <a:pt x="463" y="2"/>
                  </a:lnTo>
                  <a:lnTo>
                    <a:pt x="462" y="3"/>
                  </a:lnTo>
                  <a:lnTo>
                    <a:pt x="461" y="3"/>
                  </a:lnTo>
                  <a:lnTo>
                    <a:pt x="461" y="3"/>
                  </a:lnTo>
                  <a:close/>
                  <a:moveTo>
                    <a:pt x="419" y="3"/>
                  </a:moveTo>
                  <a:lnTo>
                    <a:pt x="394" y="3"/>
                  </a:lnTo>
                  <a:lnTo>
                    <a:pt x="393" y="3"/>
                  </a:lnTo>
                  <a:lnTo>
                    <a:pt x="393" y="2"/>
                  </a:lnTo>
                  <a:lnTo>
                    <a:pt x="392" y="2"/>
                  </a:lnTo>
                  <a:lnTo>
                    <a:pt x="392" y="1"/>
                  </a:lnTo>
                  <a:lnTo>
                    <a:pt x="392" y="0"/>
                  </a:lnTo>
                  <a:lnTo>
                    <a:pt x="393" y="0"/>
                  </a:lnTo>
                  <a:lnTo>
                    <a:pt x="393" y="0"/>
                  </a:lnTo>
                  <a:lnTo>
                    <a:pt x="394" y="0"/>
                  </a:lnTo>
                  <a:lnTo>
                    <a:pt x="419" y="0"/>
                  </a:lnTo>
                  <a:lnTo>
                    <a:pt x="419" y="0"/>
                  </a:lnTo>
                  <a:lnTo>
                    <a:pt x="420" y="0"/>
                  </a:lnTo>
                  <a:lnTo>
                    <a:pt x="420" y="0"/>
                  </a:lnTo>
                  <a:lnTo>
                    <a:pt x="421" y="1"/>
                  </a:lnTo>
                  <a:lnTo>
                    <a:pt x="420" y="2"/>
                  </a:lnTo>
                  <a:lnTo>
                    <a:pt x="420" y="2"/>
                  </a:lnTo>
                  <a:lnTo>
                    <a:pt x="419" y="3"/>
                  </a:lnTo>
                  <a:lnTo>
                    <a:pt x="419" y="3"/>
                  </a:lnTo>
                  <a:lnTo>
                    <a:pt x="419" y="3"/>
                  </a:lnTo>
                  <a:close/>
                  <a:moveTo>
                    <a:pt x="377" y="3"/>
                  </a:moveTo>
                  <a:lnTo>
                    <a:pt x="352" y="3"/>
                  </a:lnTo>
                  <a:lnTo>
                    <a:pt x="351" y="3"/>
                  </a:lnTo>
                  <a:lnTo>
                    <a:pt x="350" y="2"/>
                  </a:lnTo>
                  <a:lnTo>
                    <a:pt x="350" y="2"/>
                  </a:lnTo>
                  <a:lnTo>
                    <a:pt x="350" y="1"/>
                  </a:lnTo>
                  <a:lnTo>
                    <a:pt x="350" y="0"/>
                  </a:lnTo>
                  <a:lnTo>
                    <a:pt x="350" y="0"/>
                  </a:lnTo>
                  <a:lnTo>
                    <a:pt x="351" y="0"/>
                  </a:lnTo>
                  <a:lnTo>
                    <a:pt x="352" y="0"/>
                  </a:lnTo>
                  <a:lnTo>
                    <a:pt x="377" y="0"/>
                  </a:lnTo>
                  <a:lnTo>
                    <a:pt x="377" y="0"/>
                  </a:lnTo>
                  <a:lnTo>
                    <a:pt x="378" y="0"/>
                  </a:lnTo>
                  <a:lnTo>
                    <a:pt x="378" y="0"/>
                  </a:lnTo>
                  <a:lnTo>
                    <a:pt x="378" y="1"/>
                  </a:lnTo>
                  <a:lnTo>
                    <a:pt x="378" y="2"/>
                  </a:lnTo>
                  <a:lnTo>
                    <a:pt x="378" y="2"/>
                  </a:lnTo>
                  <a:lnTo>
                    <a:pt x="377" y="3"/>
                  </a:lnTo>
                  <a:lnTo>
                    <a:pt x="377" y="3"/>
                  </a:lnTo>
                  <a:lnTo>
                    <a:pt x="377" y="3"/>
                  </a:lnTo>
                  <a:close/>
                  <a:moveTo>
                    <a:pt x="334" y="3"/>
                  </a:moveTo>
                  <a:lnTo>
                    <a:pt x="309" y="3"/>
                  </a:lnTo>
                  <a:lnTo>
                    <a:pt x="308" y="3"/>
                  </a:lnTo>
                  <a:lnTo>
                    <a:pt x="308" y="2"/>
                  </a:lnTo>
                  <a:lnTo>
                    <a:pt x="308" y="2"/>
                  </a:lnTo>
                  <a:lnTo>
                    <a:pt x="308" y="1"/>
                  </a:lnTo>
                  <a:lnTo>
                    <a:pt x="308" y="0"/>
                  </a:lnTo>
                  <a:lnTo>
                    <a:pt x="308" y="0"/>
                  </a:lnTo>
                  <a:lnTo>
                    <a:pt x="308" y="0"/>
                  </a:lnTo>
                  <a:lnTo>
                    <a:pt x="309" y="0"/>
                  </a:lnTo>
                  <a:lnTo>
                    <a:pt x="334" y="0"/>
                  </a:lnTo>
                  <a:lnTo>
                    <a:pt x="335" y="0"/>
                  </a:lnTo>
                  <a:lnTo>
                    <a:pt x="335" y="0"/>
                  </a:lnTo>
                  <a:lnTo>
                    <a:pt x="336" y="0"/>
                  </a:lnTo>
                  <a:lnTo>
                    <a:pt x="336" y="1"/>
                  </a:lnTo>
                  <a:lnTo>
                    <a:pt x="336" y="2"/>
                  </a:lnTo>
                  <a:lnTo>
                    <a:pt x="335" y="2"/>
                  </a:lnTo>
                  <a:lnTo>
                    <a:pt x="335" y="3"/>
                  </a:lnTo>
                  <a:lnTo>
                    <a:pt x="334" y="3"/>
                  </a:lnTo>
                  <a:lnTo>
                    <a:pt x="334" y="3"/>
                  </a:lnTo>
                  <a:close/>
                  <a:moveTo>
                    <a:pt x="292" y="3"/>
                  </a:moveTo>
                  <a:lnTo>
                    <a:pt x="267" y="3"/>
                  </a:lnTo>
                  <a:lnTo>
                    <a:pt x="266" y="3"/>
                  </a:lnTo>
                  <a:lnTo>
                    <a:pt x="266" y="2"/>
                  </a:lnTo>
                  <a:lnTo>
                    <a:pt x="265" y="2"/>
                  </a:lnTo>
                  <a:lnTo>
                    <a:pt x="265" y="1"/>
                  </a:lnTo>
                  <a:lnTo>
                    <a:pt x="265" y="0"/>
                  </a:lnTo>
                  <a:lnTo>
                    <a:pt x="266" y="0"/>
                  </a:lnTo>
                  <a:lnTo>
                    <a:pt x="266" y="0"/>
                  </a:lnTo>
                  <a:lnTo>
                    <a:pt x="267" y="0"/>
                  </a:lnTo>
                  <a:lnTo>
                    <a:pt x="292" y="0"/>
                  </a:lnTo>
                  <a:lnTo>
                    <a:pt x="292" y="0"/>
                  </a:lnTo>
                  <a:lnTo>
                    <a:pt x="293" y="0"/>
                  </a:lnTo>
                  <a:lnTo>
                    <a:pt x="293" y="0"/>
                  </a:lnTo>
                  <a:lnTo>
                    <a:pt x="293" y="1"/>
                  </a:lnTo>
                  <a:lnTo>
                    <a:pt x="293" y="2"/>
                  </a:lnTo>
                  <a:lnTo>
                    <a:pt x="293" y="2"/>
                  </a:lnTo>
                  <a:lnTo>
                    <a:pt x="292" y="3"/>
                  </a:lnTo>
                  <a:lnTo>
                    <a:pt x="292" y="3"/>
                  </a:lnTo>
                  <a:lnTo>
                    <a:pt x="292" y="3"/>
                  </a:lnTo>
                  <a:close/>
                  <a:moveTo>
                    <a:pt x="249" y="3"/>
                  </a:moveTo>
                  <a:lnTo>
                    <a:pt x="224" y="3"/>
                  </a:lnTo>
                  <a:lnTo>
                    <a:pt x="224" y="3"/>
                  </a:lnTo>
                  <a:lnTo>
                    <a:pt x="223" y="2"/>
                  </a:lnTo>
                  <a:lnTo>
                    <a:pt x="223" y="2"/>
                  </a:lnTo>
                  <a:lnTo>
                    <a:pt x="223" y="1"/>
                  </a:lnTo>
                  <a:lnTo>
                    <a:pt x="223" y="0"/>
                  </a:lnTo>
                  <a:lnTo>
                    <a:pt x="223" y="0"/>
                  </a:lnTo>
                  <a:lnTo>
                    <a:pt x="224" y="0"/>
                  </a:lnTo>
                  <a:lnTo>
                    <a:pt x="224" y="0"/>
                  </a:lnTo>
                  <a:lnTo>
                    <a:pt x="249" y="0"/>
                  </a:lnTo>
                  <a:lnTo>
                    <a:pt x="250" y="0"/>
                  </a:lnTo>
                  <a:lnTo>
                    <a:pt x="250" y="0"/>
                  </a:lnTo>
                  <a:lnTo>
                    <a:pt x="251" y="0"/>
                  </a:lnTo>
                  <a:lnTo>
                    <a:pt x="251" y="1"/>
                  </a:lnTo>
                  <a:lnTo>
                    <a:pt x="251" y="2"/>
                  </a:lnTo>
                  <a:lnTo>
                    <a:pt x="250" y="2"/>
                  </a:lnTo>
                  <a:lnTo>
                    <a:pt x="250" y="3"/>
                  </a:lnTo>
                  <a:lnTo>
                    <a:pt x="249" y="3"/>
                  </a:lnTo>
                  <a:lnTo>
                    <a:pt x="249" y="3"/>
                  </a:lnTo>
                  <a:close/>
                  <a:moveTo>
                    <a:pt x="207" y="3"/>
                  </a:moveTo>
                  <a:lnTo>
                    <a:pt x="182" y="3"/>
                  </a:lnTo>
                  <a:lnTo>
                    <a:pt x="181" y="3"/>
                  </a:lnTo>
                  <a:lnTo>
                    <a:pt x="181" y="2"/>
                  </a:lnTo>
                  <a:lnTo>
                    <a:pt x="180" y="2"/>
                  </a:lnTo>
                  <a:lnTo>
                    <a:pt x="180" y="1"/>
                  </a:lnTo>
                  <a:lnTo>
                    <a:pt x="180" y="0"/>
                  </a:lnTo>
                  <a:lnTo>
                    <a:pt x="181" y="0"/>
                  </a:lnTo>
                  <a:lnTo>
                    <a:pt x="181" y="0"/>
                  </a:lnTo>
                  <a:lnTo>
                    <a:pt x="182" y="0"/>
                  </a:lnTo>
                  <a:lnTo>
                    <a:pt x="207" y="0"/>
                  </a:lnTo>
                  <a:lnTo>
                    <a:pt x="207" y="0"/>
                  </a:lnTo>
                  <a:lnTo>
                    <a:pt x="208" y="0"/>
                  </a:lnTo>
                  <a:lnTo>
                    <a:pt x="208" y="0"/>
                  </a:lnTo>
                  <a:lnTo>
                    <a:pt x="209" y="1"/>
                  </a:lnTo>
                  <a:lnTo>
                    <a:pt x="208" y="2"/>
                  </a:lnTo>
                  <a:lnTo>
                    <a:pt x="208" y="2"/>
                  </a:lnTo>
                  <a:lnTo>
                    <a:pt x="207" y="3"/>
                  </a:lnTo>
                  <a:lnTo>
                    <a:pt x="207" y="3"/>
                  </a:lnTo>
                  <a:lnTo>
                    <a:pt x="207" y="3"/>
                  </a:lnTo>
                  <a:close/>
                  <a:moveTo>
                    <a:pt x="165" y="3"/>
                  </a:moveTo>
                  <a:lnTo>
                    <a:pt x="140" y="3"/>
                  </a:lnTo>
                  <a:lnTo>
                    <a:pt x="139" y="3"/>
                  </a:lnTo>
                  <a:lnTo>
                    <a:pt x="138" y="2"/>
                  </a:lnTo>
                  <a:lnTo>
                    <a:pt x="138" y="2"/>
                  </a:lnTo>
                  <a:lnTo>
                    <a:pt x="138" y="1"/>
                  </a:lnTo>
                  <a:lnTo>
                    <a:pt x="138" y="0"/>
                  </a:lnTo>
                  <a:lnTo>
                    <a:pt x="138" y="0"/>
                  </a:lnTo>
                  <a:lnTo>
                    <a:pt x="139" y="0"/>
                  </a:lnTo>
                  <a:lnTo>
                    <a:pt x="140" y="0"/>
                  </a:lnTo>
                  <a:lnTo>
                    <a:pt x="165" y="0"/>
                  </a:lnTo>
                  <a:lnTo>
                    <a:pt x="165" y="0"/>
                  </a:lnTo>
                  <a:lnTo>
                    <a:pt x="166" y="0"/>
                  </a:lnTo>
                  <a:lnTo>
                    <a:pt x="166" y="0"/>
                  </a:lnTo>
                  <a:lnTo>
                    <a:pt x="166" y="1"/>
                  </a:lnTo>
                  <a:lnTo>
                    <a:pt x="166" y="2"/>
                  </a:lnTo>
                  <a:lnTo>
                    <a:pt x="166" y="2"/>
                  </a:lnTo>
                  <a:lnTo>
                    <a:pt x="165" y="3"/>
                  </a:lnTo>
                  <a:lnTo>
                    <a:pt x="165" y="3"/>
                  </a:lnTo>
                  <a:lnTo>
                    <a:pt x="165" y="3"/>
                  </a:lnTo>
                  <a:close/>
                  <a:moveTo>
                    <a:pt x="122" y="3"/>
                  </a:moveTo>
                  <a:lnTo>
                    <a:pt x="97" y="3"/>
                  </a:lnTo>
                  <a:lnTo>
                    <a:pt x="96" y="3"/>
                  </a:lnTo>
                  <a:lnTo>
                    <a:pt x="96" y="2"/>
                  </a:lnTo>
                  <a:lnTo>
                    <a:pt x="95" y="2"/>
                  </a:lnTo>
                  <a:lnTo>
                    <a:pt x="95" y="1"/>
                  </a:lnTo>
                  <a:lnTo>
                    <a:pt x="95" y="0"/>
                  </a:lnTo>
                  <a:lnTo>
                    <a:pt x="96" y="0"/>
                  </a:lnTo>
                  <a:lnTo>
                    <a:pt x="96" y="0"/>
                  </a:lnTo>
                  <a:lnTo>
                    <a:pt x="97" y="0"/>
                  </a:lnTo>
                  <a:lnTo>
                    <a:pt x="122" y="0"/>
                  </a:lnTo>
                  <a:lnTo>
                    <a:pt x="123" y="0"/>
                  </a:lnTo>
                  <a:lnTo>
                    <a:pt x="123" y="0"/>
                  </a:lnTo>
                  <a:lnTo>
                    <a:pt x="124" y="1"/>
                  </a:lnTo>
                  <a:lnTo>
                    <a:pt x="123" y="2"/>
                  </a:lnTo>
                  <a:lnTo>
                    <a:pt x="123" y="3"/>
                  </a:lnTo>
                  <a:lnTo>
                    <a:pt x="122" y="3"/>
                  </a:lnTo>
                  <a:lnTo>
                    <a:pt x="122" y="3"/>
                  </a:lnTo>
                  <a:close/>
                  <a:moveTo>
                    <a:pt x="80" y="3"/>
                  </a:moveTo>
                  <a:lnTo>
                    <a:pt x="55" y="3"/>
                  </a:lnTo>
                  <a:lnTo>
                    <a:pt x="54" y="3"/>
                  </a:lnTo>
                  <a:lnTo>
                    <a:pt x="53" y="2"/>
                  </a:lnTo>
                  <a:lnTo>
                    <a:pt x="53" y="2"/>
                  </a:lnTo>
                  <a:lnTo>
                    <a:pt x="53" y="1"/>
                  </a:lnTo>
                  <a:lnTo>
                    <a:pt x="53" y="0"/>
                  </a:lnTo>
                  <a:lnTo>
                    <a:pt x="53" y="0"/>
                  </a:lnTo>
                  <a:lnTo>
                    <a:pt x="54" y="0"/>
                  </a:lnTo>
                  <a:lnTo>
                    <a:pt x="55" y="0"/>
                  </a:lnTo>
                  <a:lnTo>
                    <a:pt x="80" y="0"/>
                  </a:lnTo>
                  <a:lnTo>
                    <a:pt x="80" y="0"/>
                  </a:lnTo>
                  <a:lnTo>
                    <a:pt x="81" y="0"/>
                  </a:lnTo>
                  <a:lnTo>
                    <a:pt x="81" y="0"/>
                  </a:lnTo>
                  <a:lnTo>
                    <a:pt x="81" y="1"/>
                  </a:lnTo>
                  <a:lnTo>
                    <a:pt x="81" y="2"/>
                  </a:lnTo>
                  <a:lnTo>
                    <a:pt x="81" y="2"/>
                  </a:lnTo>
                  <a:lnTo>
                    <a:pt x="80" y="3"/>
                  </a:lnTo>
                  <a:lnTo>
                    <a:pt x="80" y="3"/>
                  </a:lnTo>
                  <a:lnTo>
                    <a:pt x="80" y="3"/>
                  </a:lnTo>
                  <a:close/>
                  <a:moveTo>
                    <a:pt x="37" y="3"/>
                  </a:moveTo>
                  <a:lnTo>
                    <a:pt x="12" y="3"/>
                  </a:lnTo>
                  <a:lnTo>
                    <a:pt x="12" y="3"/>
                  </a:lnTo>
                  <a:lnTo>
                    <a:pt x="11" y="2"/>
                  </a:lnTo>
                  <a:lnTo>
                    <a:pt x="11" y="2"/>
                  </a:lnTo>
                  <a:lnTo>
                    <a:pt x="11" y="1"/>
                  </a:lnTo>
                  <a:lnTo>
                    <a:pt x="11" y="0"/>
                  </a:lnTo>
                  <a:lnTo>
                    <a:pt x="11" y="0"/>
                  </a:lnTo>
                  <a:lnTo>
                    <a:pt x="12" y="0"/>
                  </a:lnTo>
                  <a:lnTo>
                    <a:pt x="12" y="0"/>
                  </a:lnTo>
                  <a:lnTo>
                    <a:pt x="37" y="0"/>
                  </a:lnTo>
                  <a:lnTo>
                    <a:pt x="38" y="0"/>
                  </a:lnTo>
                  <a:lnTo>
                    <a:pt x="38" y="0"/>
                  </a:lnTo>
                  <a:lnTo>
                    <a:pt x="39" y="0"/>
                  </a:lnTo>
                  <a:lnTo>
                    <a:pt x="39" y="1"/>
                  </a:lnTo>
                  <a:lnTo>
                    <a:pt x="39" y="2"/>
                  </a:lnTo>
                  <a:lnTo>
                    <a:pt x="38" y="2"/>
                  </a:lnTo>
                  <a:lnTo>
                    <a:pt x="38" y="3"/>
                  </a:lnTo>
                  <a:lnTo>
                    <a:pt x="37" y="3"/>
                  </a:lnTo>
                  <a:lnTo>
                    <a:pt x="37" y="3"/>
                  </a:lnTo>
                  <a:close/>
                </a:path>
              </a:pathLst>
            </a:custGeom>
            <a:solidFill>
              <a:srgbClr val="000000"/>
            </a:solidFill>
            <a:ln w="25400">
              <a:solidFill>
                <a:srgbClr val="000000"/>
              </a:solidFill>
              <a:prstDash val="solid"/>
              <a:round/>
              <a:headEnd/>
              <a:tailEnd/>
            </a:ln>
          </p:spPr>
          <p:txBody>
            <a:bodyPr/>
            <a:lstStyle/>
            <a:p>
              <a:endParaRPr lang="en-US"/>
            </a:p>
          </p:txBody>
        </p:sp>
        <p:sp>
          <p:nvSpPr>
            <p:cNvPr id="309655" name="Freeform 407">
              <a:extLst>
                <a:ext uri="{FF2B5EF4-FFF2-40B4-BE49-F238E27FC236}">
                  <a16:creationId xmlns:a16="http://schemas.microsoft.com/office/drawing/2014/main" id="{2902924B-2D76-194D-8A61-E665123D7EBA}"/>
                </a:ext>
              </a:extLst>
            </p:cNvPr>
            <p:cNvSpPr>
              <a:spLocks noEditPoints="1"/>
            </p:cNvSpPr>
            <p:nvPr/>
          </p:nvSpPr>
          <p:spPr bwMode="auto">
            <a:xfrm>
              <a:off x="3755" y="2122"/>
              <a:ext cx="260" cy="1"/>
            </a:xfrm>
            <a:custGeom>
              <a:avLst/>
              <a:gdLst>
                <a:gd name="T0" fmla="*/ 0 w 1057"/>
                <a:gd name="T1" fmla="*/ 0 h 3"/>
                <a:gd name="T2" fmla="*/ 42 w 1057"/>
                <a:gd name="T3" fmla="*/ 2 h 3"/>
                <a:gd name="T4" fmla="*/ 111 w 1057"/>
                <a:gd name="T5" fmla="*/ 3 h 3"/>
                <a:gd name="T6" fmla="*/ 155 w 1057"/>
                <a:gd name="T7" fmla="*/ 1 h 3"/>
                <a:gd name="T8" fmla="*/ 196 w 1057"/>
                <a:gd name="T9" fmla="*/ 0 h 3"/>
                <a:gd name="T10" fmla="*/ 170 w 1057"/>
                <a:gd name="T11" fmla="*/ 0 h 3"/>
                <a:gd name="T12" fmla="*/ 212 w 1057"/>
                <a:gd name="T13" fmla="*/ 2 h 3"/>
                <a:gd name="T14" fmla="*/ 281 w 1057"/>
                <a:gd name="T15" fmla="*/ 3 h 3"/>
                <a:gd name="T16" fmla="*/ 324 w 1057"/>
                <a:gd name="T17" fmla="*/ 2 h 3"/>
                <a:gd name="T18" fmla="*/ 367 w 1057"/>
                <a:gd name="T19" fmla="*/ 0 h 3"/>
                <a:gd name="T20" fmla="*/ 342 w 1057"/>
                <a:gd name="T21" fmla="*/ 0 h 3"/>
                <a:gd name="T22" fmla="*/ 381 w 1057"/>
                <a:gd name="T23" fmla="*/ 0 h 3"/>
                <a:gd name="T24" fmla="*/ 426 w 1057"/>
                <a:gd name="T25" fmla="*/ 3 h 3"/>
                <a:gd name="T26" fmla="*/ 494 w 1057"/>
                <a:gd name="T27" fmla="*/ 2 h 3"/>
                <a:gd name="T28" fmla="*/ 536 w 1057"/>
                <a:gd name="T29" fmla="*/ 0 h 3"/>
                <a:gd name="T30" fmla="*/ 511 w 1057"/>
                <a:gd name="T31" fmla="*/ 0 h 3"/>
                <a:gd name="T32" fmla="*/ 551 w 1057"/>
                <a:gd name="T33" fmla="*/ 0 h 3"/>
                <a:gd name="T34" fmla="*/ 594 w 1057"/>
                <a:gd name="T35" fmla="*/ 3 h 3"/>
                <a:gd name="T36" fmla="*/ 664 w 1057"/>
                <a:gd name="T37" fmla="*/ 2 h 3"/>
                <a:gd name="T38" fmla="*/ 706 w 1057"/>
                <a:gd name="T39" fmla="*/ 0 h 3"/>
                <a:gd name="T40" fmla="*/ 681 w 1057"/>
                <a:gd name="T41" fmla="*/ 0 h 3"/>
                <a:gd name="T42" fmla="*/ 723 w 1057"/>
                <a:gd name="T43" fmla="*/ 0 h 3"/>
                <a:gd name="T44" fmla="*/ 763 w 1057"/>
                <a:gd name="T45" fmla="*/ 2 h 3"/>
                <a:gd name="T46" fmla="*/ 832 w 1057"/>
                <a:gd name="T47" fmla="*/ 3 h 3"/>
                <a:gd name="T48" fmla="*/ 876 w 1057"/>
                <a:gd name="T49" fmla="*/ 1 h 3"/>
                <a:gd name="T50" fmla="*/ 917 w 1057"/>
                <a:gd name="T51" fmla="*/ 0 h 3"/>
                <a:gd name="T52" fmla="*/ 891 w 1057"/>
                <a:gd name="T53" fmla="*/ 0 h 3"/>
                <a:gd name="T54" fmla="*/ 933 w 1057"/>
                <a:gd name="T55" fmla="*/ 2 h 3"/>
                <a:gd name="T56" fmla="*/ 1002 w 1057"/>
                <a:gd name="T57" fmla="*/ 3 h 3"/>
                <a:gd name="T58" fmla="*/ 1046 w 1057"/>
                <a:gd name="T59" fmla="*/ 1 h 3"/>
                <a:gd name="T60" fmla="*/ 1030 w 1057"/>
                <a:gd name="T61" fmla="*/ 3 h 3"/>
                <a:gd name="T62" fmla="*/ 1055 w 1057"/>
                <a:gd name="T63" fmla="*/ 3 h 3"/>
                <a:gd name="T64" fmla="*/ 1014 w 1057"/>
                <a:gd name="T65" fmla="*/ 2 h 3"/>
                <a:gd name="T66" fmla="*/ 971 w 1057"/>
                <a:gd name="T67" fmla="*/ 0 h 3"/>
                <a:gd name="T68" fmla="*/ 902 w 1057"/>
                <a:gd name="T69" fmla="*/ 0 h 3"/>
                <a:gd name="T70" fmla="*/ 859 w 1057"/>
                <a:gd name="T71" fmla="*/ 2 h 3"/>
                <a:gd name="T72" fmla="*/ 885 w 1057"/>
                <a:gd name="T73" fmla="*/ 3 h 3"/>
                <a:gd name="T74" fmla="*/ 844 w 1057"/>
                <a:gd name="T75" fmla="*/ 2 h 3"/>
                <a:gd name="T76" fmla="*/ 802 w 1057"/>
                <a:gd name="T77" fmla="*/ 0 h 3"/>
                <a:gd name="T78" fmla="*/ 733 w 1057"/>
                <a:gd name="T79" fmla="*/ 0 h 3"/>
                <a:gd name="T80" fmla="*/ 689 w 1057"/>
                <a:gd name="T81" fmla="*/ 1 h 3"/>
                <a:gd name="T82" fmla="*/ 648 w 1057"/>
                <a:gd name="T83" fmla="*/ 3 h 3"/>
                <a:gd name="T84" fmla="*/ 674 w 1057"/>
                <a:gd name="T85" fmla="*/ 3 h 3"/>
                <a:gd name="T86" fmla="*/ 632 w 1057"/>
                <a:gd name="T87" fmla="*/ 0 h 3"/>
                <a:gd name="T88" fmla="*/ 564 w 1057"/>
                <a:gd name="T89" fmla="*/ 0 h 3"/>
                <a:gd name="T90" fmla="*/ 520 w 1057"/>
                <a:gd name="T91" fmla="*/ 0 h 3"/>
                <a:gd name="T92" fmla="*/ 478 w 1057"/>
                <a:gd name="T93" fmla="*/ 2 h 3"/>
                <a:gd name="T94" fmla="*/ 504 w 1057"/>
                <a:gd name="T95" fmla="*/ 3 h 3"/>
                <a:gd name="T96" fmla="*/ 463 w 1057"/>
                <a:gd name="T97" fmla="*/ 2 h 3"/>
                <a:gd name="T98" fmla="*/ 419 w 1057"/>
                <a:gd name="T99" fmla="*/ 0 h 3"/>
                <a:gd name="T100" fmla="*/ 350 w 1057"/>
                <a:gd name="T101" fmla="*/ 0 h 3"/>
                <a:gd name="T102" fmla="*/ 308 w 1057"/>
                <a:gd name="T103" fmla="*/ 2 h 3"/>
                <a:gd name="T104" fmla="*/ 334 w 1057"/>
                <a:gd name="T105" fmla="*/ 3 h 3"/>
                <a:gd name="T106" fmla="*/ 293 w 1057"/>
                <a:gd name="T107" fmla="*/ 2 h 3"/>
                <a:gd name="T108" fmla="*/ 250 w 1057"/>
                <a:gd name="T109" fmla="*/ 0 h 3"/>
                <a:gd name="T110" fmla="*/ 181 w 1057"/>
                <a:gd name="T111" fmla="*/ 0 h 3"/>
                <a:gd name="T112" fmla="*/ 138 w 1057"/>
                <a:gd name="T113" fmla="*/ 2 h 3"/>
                <a:gd name="T114" fmla="*/ 165 w 1057"/>
                <a:gd name="T115" fmla="*/ 3 h 3"/>
                <a:gd name="T116" fmla="*/ 123 w 1057"/>
                <a:gd name="T117" fmla="*/ 3 h 3"/>
                <a:gd name="T118" fmla="*/ 81 w 1057"/>
                <a:gd name="T119" fmla="*/ 0 h 3"/>
                <a:gd name="T120" fmla="*/ 12 w 1057"/>
                <a:gd name="T121"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7" h="3">
                  <a:moveTo>
                    <a:pt x="2" y="0"/>
                  </a:moveTo>
                  <a:lnTo>
                    <a:pt x="26" y="0"/>
                  </a:lnTo>
                  <a:lnTo>
                    <a:pt x="27" y="0"/>
                  </a:lnTo>
                  <a:lnTo>
                    <a:pt x="28" y="0"/>
                  </a:lnTo>
                  <a:lnTo>
                    <a:pt x="28" y="0"/>
                  </a:lnTo>
                  <a:lnTo>
                    <a:pt x="28" y="1"/>
                  </a:lnTo>
                  <a:lnTo>
                    <a:pt x="28" y="2"/>
                  </a:lnTo>
                  <a:lnTo>
                    <a:pt x="28" y="2"/>
                  </a:lnTo>
                  <a:lnTo>
                    <a:pt x="27" y="3"/>
                  </a:lnTo>
                  <a:lnTo>
                    <a:pt x="26" y="3"/>
                  </a:lnTo>
                  <a:lnTo>
                    <a:pt x="2" y="3"/>
                  </a:lnTo>
                  <a:lnTo>
                    <a:pt x="2" y="3"/>
                  </a:lnTo>
                  <a:lnTo>
                    <a:pt x="0" y="2"/>
                  </a:lnTo>
                  <a:lnTo>
                    <a:pt x="0" y="2"/>
                  </a:lnTo>
                  <a:lnTo>
                    <a:pt x="0" y="1"/>
                  </a:lnTo>
                  <a:lnTo>
                    <a:pt x="0" y="0"/>
                  </a:lnTo>
                  <a:lnTo>
                    <a:pt x="0" y="0"/>
                  </a:lnTo>
                  <a:lnTo>
                    <a:pt x="2" y="0"/>
                  </a:lnTo>
                  <a:lnTo>
                    <a:pt x="2" y="0"/>
                  </a:lnTo>
                  <a:lnTo>
                    <a:pt x="2" y="0"/>
                  </a:lnTo>
                  <a:close/>
                  <a:moveTo>
                    <a:pt x="45" y="0"/>
                  </a:moveTo>
                  <a:lnTo>
                    <a:pt x="69" y="0"/>
                  </a:lnTo>
                  <a:lnTo>
                    <a:pt x="69" y="0"/>
                  </a:lnTo>
                  <a:lnTo>
                    <a:pt x="70" y="0"/>
                  </a:lnTo>
                  <a:lnTo>
                    <a:pt x="70" y="1"/>
                  </a:lnTo>
                  <a:lnTo>
                    <a:pt x="70" y="2"/>
                  </a:lnTo>
                  <a:lnTo>
                    <a:pt x="69" y="3"/>
                  </a:lnTo>
                  <a:lnTo>
                    <a:pt x="69" y="3"/>
                  </a:lnTo>
                  <a:lnTo>
                    <a:pt x="45" y="3"/>
                  </a:lnTo>
                  <a:lnTo>
                    <a:pt x="43" y="3"/>
                  </a:lnTo>
                  <a:lnTo>
                    <a:pt x="43" y="2"/>
                  </a:lnTo>
                  <a:lnTo>
                    <a:pt x="42" y="2"/>
                  </a:lnTo>
                  <a:lnTo>
                    <a:pt x="42" y="1"/>
                  </a:lnTo>
                  <a:lnTo>
                    <a:pt x="42" y="0"/>
                  </a:lnTo>
                  <a:lnTo>
                    <a:pt x="43" y="0"/>
                  </a:lnTo>
                  <a:lnTo>
                    <a:pt x="43" y="0"/>
                  </a:lnTo>
                  <a:lnTo>
                    <a:pt x="45" y="0"/>
                  </a:lnTo>
                  <a:lnTo>
                    <a:pt x="45" y="0"/>
                  </a:lnTo>
                  <a:close/>
                  <a:moveTo>
                    <a:pt x="87" y="0"/>
                  </a:moveTo>
                  <a:lnTo>
                    <a:pt x="111" y="0"/>
                  </a:lnTo>
                  <a:lnTo>
                    <a:pt x="112" y="0"/>
                  </a:lnTo>
                  <a:lnTo>
                    <a:pt x="112" y="0"/>
                  </a:lnTo>
                  <a:lnTo>
                    <a:pt x="113" y="0"/>
                  </a:lnTo>
                  <a:lnTo>
                    <a:pt x="113" y="1"/>
                  </a:lnTo>
                  <a:lnTo>
                    <a:pt x="113" y="2"/>
                  </a:lnTo>
                  <a:lnTo>
                    <a:pt x="112" y="2"/>
                  </a:lnTo>
                  <a:lnTo>
                    <a:pt x="112" y="3"/>
                  </a:lnTo>
                  <a:lnTo>
                    <a:pt x="111" y="3"/>
                  </a:lnTo>
                  <a:lnTo>
                    <a:pt x="87" y="3"/>
                  </a:lnTo>
                  <a:lnTo>
                    <a:pt x="87" y="3"/>
                  </a:lnTo>
                  <a:lnTo>
                    <a:pt x="85" y="2"/>
                  </a:lnTo>
                  <a:lnTo>
                    <a:pt x="85" y="2"/>
                  </a:lnTo>
                  <a:lnTo>
                    <a:pt x="85" y="1"/>
                  </a:lnTo>
                  <a:lnTo>
                    <a:pt x="85" y="0"/>
                  </a:lnTo>
                  <a:lnTo>
                    <a:pt x="85" y="0"/>
                  </a:lnTo>
                  <a:lnTo>
                    <a:pt x="87" y="0"/>
                  </a:lnTo>
                  <a:lnTo>
                    <a:pt x="87" y="0"/>
                  </a:lnTo>
                  <a:lnTo>
                    <a:pt x="87" y="0"/>
                  </a:lnTo>
                  <a:close/>
                  <a:moveTo>
                    <a:pt x="130" y="0"/>
                  </a:moveTo>
                  <a:lnTo>
                    <a:pt x="154" y="0"/>
                  </a:lnTo>
                  <a:lnTo>
                    <a:pt x="154" y="0"/>
                  </a:lnTo>
                  <a:lnTo>
                    <a:pt x="155" y="0"/>
                  </a:lnTo>
                  <a:lnTo>
                    <a:pt x="155" y="0"/>
                  </a:lnTo>
                  <a:lnTo>
                    <a:pt x="155" y="1"/>
                  </a:lnTo>
                  <a:lnTo>
                    <a:pt x="155" y="2"/>
                  </a:lnTo>
                  <a:lnTo>
                    <a:pt x="155" y="2"/>
                  </a:lnTo>
                  <a:lnTo>
                    <a:pt x="154" y="3"/>
                  </a:lnTo>
                  <a:lnTo>
                    <a:pt x="154" y="3"/>
                  </a:lnTo>
                  <a:lnTo>
                    <a:pt x="130" y="3"/>
                  </a:lnTo>
                  <a:lnTo>
                    <a:pt x="129" y="3"/>
                  </a:lnTo>
                  <a:lnTo>
                    <a:pt x="127" y="2"/>
                  </a:lnTo>
                  <a:lnTo>
                    <a:pt x="127" y="2"/>
                  </a:lnTo>
                  <a:lnTo>
                    <a:pt x="127" y="1"/>
                  </a:lnTo>
                  <a:lnTo>
                    <a:pt x="127" y="0"/>
                  </a:lnTo>
                  <a:lnTo>
                    <a:pt x="127" y="0"/>
                  </a:lnTo>
                  <a:lnTo>
                    <a:pt x="129" y="0"/>
                  </a:lnTo>
                  <a:lnTo>
                    <a:pt x="130" y="0"/>
                  </a:lnTo>
                  <a:lnTo>
                    <a:pt x="130" y="0"/>
                  </a:lnTo>
                  <a:close/>
                  <a:moveTo>
                    <a:pt x="172" y="0"/>
                  </a:moveTo>
                  <a:lnTo>
                    <a:pt x="196" y="0"/>
                  </a:lnTo>
                  <a:lnTo>
                    <a:pt x="197" y="0"/>
                  </a:lnTo>
                  <a:lnTo>
                    <a:pt x="197" y="0"/>
                  </a:lnTo>
                  <a:lnTo>
                    <a:pt x="197" y="0"/>
                  </a:lnTo>
                  <a:lnTo>
                    <a:pt x="198" y="1"/>
                  </a:lnTo>
                  <a:lnTo>
                    <a:pt x="197" y="2"/>
                  </a:lnTo>
                  <a:lnTo>
                    <a:pt x="197" y="2"/>
                  </a:lnTo>
                  <a:lnTo>
                    <a:pt x="197" y="3"/>
                  </a:lnTo>
                  <a:lnTo>
                    <a:pt x="196" y="3"/>
                  </a:lnTo>
                  <a:lnTo>
                    <a:pt x="172" y="3"/>
                  </a:lnTo>
                  <a:lnTo>
                    <a:pt x="170" y="3"/>
                  </a:lnTo>
                  <a:lnTo>
                    <a:pt x="170" y="2"/>
                  </a:lnTo>
                  <a:lnTo>
                    <a:pt x="169" y="2"/>
                  </a:lnTo>
                  <a:lnTo>
                    <a:pt x="169" y="1"/>
                  </a:lnTo>
                  <a:lnTo>
                    <a:pt x="169" y="0"/>
                  </a:lnTo>
                  <a:lnTo>
                    <a:pt x="170" y="0"/>
                  </a:lnTo>
                  <a:lnTo>
                    <a:pt x="170" y="0"/>
                  </a:lnTo>
                  <a:lnTo>
                    <a:pt x="172" y="0"/>
                  </a:lnTo>
                  <a:lnTo>
                    <a:pt x="172" y="0"/>
                  </a:lnTo>
                  <a:close/>
                  <a:moveTo>
                    <a:pt x="214" y="0"/>
                  </a:moveTo>
                  <a:lnTo>
                    <a:pt x="238" y="0"/>
                  </a:lnTo>
                  <a:lnTo>
                    <a:pt x="239" y="0"/>
                  </a:lnTo>
                  <a:lnTo>
                    <a:pt x="240" y="0"/>
                  </a:lnTo>
                  <a:lnTo>
                    <a:pt x="240" y="0"/>
                  </a:lnTo>
                  <a:lnTo>
                    <a:pt x="240" y="1"/>
                  </a:lnTo>
                  <a:lnTo>
                    <a:pt x="240" y="2"/>
                  </a:lnTo>
                  <a:lnTo>
                    <a:pt x="240" y="2"/>
                  </a:lnTo>
                  <a:lnTo>
                    <a:pt x="239" y="3"/>
                  </a:lnTo>
                  <a:lnTo>
                    <a:pt x="238" y="3"/>
                  </a:lnTo>
                  <a:lnTo>
                    <a:pt x="214" y="3"/>
                  </a:lnTo>
                  <a:lnTo>
                    <a:pt x="214" y="3"/>
                  </a:lnTo>
                  <a:lnTo>
                    <a:pt x="212" y="2"/>
                  </a:lnTo>
                  <a:lnTo>
                    <a:pt x="212" y="2"/>
                  </a:lnTo>
                  <a:lnTo>
                    <a:pt x="212" y="1"/>
                  </a:lnTo>
                  <a:lnTo>
                    <a:pt x="212" y="0"/>
                  </a:lnTo>
                  <a:lnTo>
                    <a:pt x="212" y="0"/>
                  </a:lnTo>
                  <a:lnTo>
                    <a:pt x="214" y="0"/>
                  </a:lnTo>
                  <a:lnTo>
                    <a:pt x="214" y="0"/>
                  </a:lnTo>
                  <a:lnTo>
                    <a:pt x="214" y="0"/>
                  </a:lnTo>
                  <a:close/>
                  <a:moveTo>
                    <a:pt x="257" y="0"/>
                  </a:moveTo>
                  <a:lnTo>
                    <a:pt x="281" y="0"/>
                  </a:lnTo>
                  <a:lnTo>
                    <a:pt x="281" y="0"/>
                  </a:lnTo>
                  <a:lnTo>
                    <a:pt x="282" y="0"/>
                  </a:lnTo>
                  <a:lnTo>
                    <a:pt x="282" y="0"/>
                  </a:lnTo>
                  <a:lnTo>
                    <a:pt x="283" y="1"/>
                  </a:lnTo>
                  <a:lnTo>
                    <a:pt x="282" y="2"/>
                  </a:lnTo>
                  <a:lnTo>
                    <a:pt x="282" y="2"/>
                  </a:lnTo>
                  <a:lnTo>
                    <a:pt x="281" y="3"/>
                  </a:lnTo>
                  <a:lnTo>
                    <a:pt x="281" y="3"/>
                  </a:lnTo>
                  <a:lnTo>
                    <a:pt x="257" y="3"/>
                  </a:lnTo>
                  <a:lnTo>
                    <a:pt x="255" y="3"/>
                  </a:lnTo>
                  <a:lnTo>
                    <a:pt x="255" y="2"/>
                  </a:lnTo>
                  <a:lnTo>
                    <a:pt x="254" y="1"/>
                  </a:lnTo>
                  <a:lnTo>
                    <a:pt x="255" y="0"/>
                  </a:lnTo>
                  <a:lnTo>
                    <a:pt x="255" y="0"/>
                  </a:lnTo>
                  <a:lnTo>
                    <a:pt x="257" y="0"/>
                  </a:lnTo>
                  <a:lnTo>
                    <a:pt x="257" y="0"/>
                  </a:lnTo>
                  <a:close/>
                  <a:moveTo>
                    <a:pt x="299" y="0"/>
                  </a:moveTo>
                  <a:lnTo>
                    <a:pt x="323" y="0"/>
                  </a:lnTo>
                  <a:lnTo>
                    <a:pt x="324" y="0"/>
                  </a:lnTo>
                  <a:lnTo>
                    <a:pt x="324" y="0"/>
                  </a:lnTo>
                  <a:lnTo>
                    <a:pt x="325" y="0"/>
                  </a:lnTo>
                  <a:lnTo>
                    <a:pt x="325" y="1"/>
                  </a:lnTo>
                  <a:lnTo>
                    <a:pt x="325" y="2"/>
                  </a:lnTo>
                  <a:lnTo>
                    <a:pt x="324" y="2"/>
                  </a:lnTo>
                  <a:lnTo>
                    <a:pt x="324" y="3"/>
                  </a:lnTo>
                  <a:lnTo>
                    <a:pt x="323" y="3"/>
                  </a:lnTo>
                  <a:lnTo>
                    <a:pt x="299" y="3"/>
                  </a:lnTo>
                  <a:lnTo>
                    <a:pt x="299" y="3"/>
                  </a:lnTo>
                  <a:lnTo>
                    <a:pt x="297" y="2"/>
                  </a:lnTo>
                  <a:lnTo>
                    <a:pt x="297" y="2"/>
                  </a:lnTo>
                  <a:lnTo>
                    <a:pt x="297" y="1"/>
                  </a:lnTo>
                  <a:lnTo>
                    <a:pt x="297" y="0"/>
                  </a:lnTo>
                  <a:lnTo>
                    <a:pt x="297" y="0"/>
                  </a:lnTo>
                  <a:lnTo>
                    <a:pt x="299" y="0"/>
                  </a:lnTo>
                  <a:lnTo>
                    <a:pt x="299" y="0"/>
                  </a:lnTo>
                  <a:lnTo>
                    <a:pt x="299" y="0"/>
                  </a:lnTo>
                  <a:close/>
                  <a:moveTo>
                    <a:pt x="342" y="0"/>
                  </a:moveTo>
                  <a:lnTo>
                    <a:pt x="366" y="0"/>
                  </a:lnTo>
                  <a:lnTo>
                    <a:pt x="366" y="0"/>
                  </a:lnTo>
                  <a:lnTo>
                    <a:pt x="367" y="0"/>
                  </a:lnTo>
                  <a:lnTo>
                    <a:pt x="367" y="0"/>
                  </a:lnTo>
                  <a:lnTo>
                    <a:pt x="367" y="1"/>
                  </a:lnTo>
                  <a:lnTo>
                    <a:pt x="367" y="2"/>
                  </a:lnTo>
                  <a:lnTo>
                    <a:pt x="367" y="2"/>
                  </a:lnTo>
                  <a:lnTo>
                    <a:pt x="366" y="3"/>
                  </a:lnTo>
                  <a:lnTo>
                    <a:pt x="366" y="3"/>
                  </a:lnTo>
                  <a:lnTo>
                    <a:pt x="342" y="3"/>
                  </a:lnTo>
                  <a:lnTo>
                    <a:pt x="340" y="3"/>
                  </a:lnTo>
                  <a:lnTo>
                    <a:pt x="339" y="2"/>
                  </a:lnTo>
                  <a:lnTo>
                    <a:pt x="339" y="2"/>
                  </a:lnTo>
                  <a:lnTo>
                    <a:pt x="339" y="1"/>
                  </a:lnTo>
                  <a:lnTo>
                    <a:pt x="339" y="0"/>
                  </a:lnTo>
                  <a:lnTo>
                    <a:pt x="339" y="0"/>
                  </a:lnTo>
                  <a:lnTo>
                    <a:pt x="340" y="0"/>
                  </a:lnTo>
                  <a:lnTo>
                    <a:pt x="342" y="0"/>
                  </a:lnTo>
                  <a:lnTo>
                    <a:pt x="342" y="0"/>
                  </a:lnTo>
                  <a:close/>
                  <a:moveTo>
                    <a:pt x="384" y="0"/>
                  </a:moveTo>
                  <a:lnTo>
                    <a:pt x="408" y="0"/>
                  </a:lnTo>
                  <a:lnTo>
                    <a:pt x="409" y="0"/>
                  </a:lnTo>
                  <a:lnTo>
                    <a:pt x="409" y="0"/>
                  </a:lnTo>
                  <a:lnTo>
                    <a:pt x="410" y="0"/>
                  </a:lnTo>
                  <a:lnTo>
                    <a:pt x="410" y="1"/>
                  </a:lnTo>
                  <a:lnTo>
                    <a:pt x="410" y="2"/>
                  </a:lnTo>
                  <a:lnTo>
                    <a:pt x="409" y="2"/>
                  </a:lnTo>
                  <a:lnTo>
                    <a:pt x="409" y="3"/>
                  </a:lnTo>
                  <a:lnTo>
                    <a:pt x="408" y="3"/>
                  </a:lnTo>
                  <a:lnTo>
                    <a:pt x="384" y="3"/>
                  </a:lnTo>
                  <a:lnTo>
                    <a:pt x="382" y="3"/>
                  </a:lnTo>
                  <a:lnTo>
                    <a:pt x="382" y="2"/>
                  </a:lnTo>
                  <a:lnTo>
                    <a:pt x="381" y="2"/>
                  </a:lnTo>
                  <a:lnTo>
                    <a:pt x="381" y="1"/>
                  </a:lnTo>
                  <a:lnTo>
                    <a:pt x="381" y="0"/>
                  </a:lnTo>
                  <a:lnTo>
                    <a:pt x="382" y="0"/>
                  </a:lnTo>
                  <a:lnTo>
                    <a:pt x="382" y="0"/>
                  </a:lnTo>
                  <a:lnTo>
                    <a:pt x="384" y="0"/>
                  </a:lnTo>
                  <a:lnTo>
                    <a:pt x="384" y="0"/>
                  </a:lnTo>
                  <a:close/>
                  <a:moveTo>
                    <a:pt x="427" y="0"/>
                  </a:moveTo>
                  <a:lnTo>
                    <a:pt x="451" y="0"/>
                  </a:lnTo>
                  <a:lnTo>
                    <a:pt x="451" y="0"/>
                  </a:lnTo>
                  <a:lnTo>
                    <a:pt x="452" y="0"/>
                  </a:lnTo>
                  <a:lnTo>
                    <a:pt x="452" y="0"/>
                  </a:lnTo>
                  <a:lnTo>
                    <a:pt x="452" y="1"/>
                  </a:lnTo>
                  <a:lnTo>
                    <a:pt x="452" y="2"/>
                  </a:lnTo>
                  <a:lnTo>
                    <a:pt x="452" y="2"/>
                  </a:lnTo>
                  <a:lnTo>
                    <a:pt x="451" y="3"/>
                  </a:lnTo>
                  <a:lnTo>
                    <a:pt x="451" y="3"/>
                  </a:lnTo>
                  <a:lnTo>
                    <a:pt x="427" y="3"/>
                  </a:lnTo>
                  <a:lnTo>
                    <a:pt x="426" y="3"/>
                  </a:lnTo>
                  <a:lnTo>
                    <a:pt x="424" y="2"/>
                  </a:lnTo>
                  <a:lnTo>
                    <a:pt x="424" y="2"/>
                  </a:lnTo>
                  <a:lnTo>
                    <a:pt x="424" y="1"/>
                  </a:lnTo>
                  <a:lnTo>
                    <a:pt x="424" y="0"/>
                  </a:lnTo>
                  <a:lnTo>
                    <a:pt x="424" y="0"/>
                  </a:lnTo>
                  <a:lnTo>
                    <a:pt x="426" y="0"/>
                  </a:lnTo>
                  <a:lnTo>
                    <a:pt x="427" y="0"/>
                  </a:lnTo>
                  <a:lnTo>
                    <a:pt x="427" y="0"/>
                  </a:lnTo>
                  <a:close/>
                  <a:moveTo>
                    <a:pt x="469" y="0"/>
                  </a:moveTo>
                  <a:lnTo>
                    <a:pt x="493" y="0"/>
                  </a:lnTo>
                  <a:lnTo>
                    <a:pt x="493" y="0"/>
                  </a:lnTo>
                  <a:lnTo>
                    <a:pt x="494" y="0"/>
                  </a:lnTo>
                  <a:lnTo>
                    <a:pt x="494" y="0"/>
                  </a:lnTo>
                  <a:lnTo>
                    <a:pt x="495" y="1"/>
                  </a:lnTo>
                  <a:lnTo>
                    <a:pt x="494" y="2"/>
                  </a:lnTo>
                  <a:lnTo>
                    <a:pt x="494" y="2"/>
                  </a:lnTo>
                  <a:lnTo>
                    <a:pt x="493" y="3"/>
                  </a:lnTo>
                  <a:lnTo>
                    <a:pt x="493" y="3"/>
                  </a:lnTo>
                  <a:lnTo>
                    <a:pt x="469" y="3"/>
                  </a:lnTo>
                  <a:lnTo>
                    <a:pt x="467" y="3"/>
                  </a:lnTo>
                  <a:lnTo>
                    <a:pt x="467" y="2"/>
                  </a:lnTo>
                  <a:lnTo>
                    <a:pt x="466" y="2"/>
                  </a:lnTo>
                  <a:lnTo>
                    <a:pt x="466" y="1"/>
                  </a:lnTo>
                  <a:lnTo>
                    <a:pt x="466" y="0"/>
                  </a:lnTo>
                  <a:lnTo>
                    <a:pt x="467" y="0"/>
                  </a:lnTo>
                  <a:lnTo>
                    <a:pt x="467" y="0"/>
                  </a:lnTo>
                  <a:lnTo>
                    <a:pt x="469" y="0"/>
                  </a:lnTo>
                  <a:lnTo>
                    <a:pt x="469" y="0"/>
                  </a:lnTo>
                  <a:close/>
                  <a:moveTo>
                    <a:pt x="511" y="0"/>
                  </a:moveTo>
                  <a:lnTo>
                    <a:pt x="535" y="0"/>
                  </a:lnTo>
                  <a:lnTo>
                    <a:pt x="536" y="0"/>
                  </a:lnTo>
                  <a:lnTo>
                    <a:pt x="536" y="0"/>
                  </a:lnTo>
                  <a:lnTo>
                    <a:pt x="537" y="0"/>
                  </a:lnTo>
                  <a:lnTo>
                    <a:pt x="537" y="1"/>
                  </a:lnTo>
                  <a:lnTo>
                    <a:pt x="537" y="2"/>
                  </a:lnTo>
                  <a:lnTo>
                    <a:pt x="536" y="2"/>
                  </a:lnTo>
                  <a:lnTo>
                    <a:pt x="536" y="3"/>
                  </a:lnTo>
                  <a:lnTo>
                    <a:pt x="535" y="3"/>
                  </a:lnTo>
                  <a:lnTo>
                    <a:pt x="511" y="3"/>
                  </a:lnTo>
                  <a:lnTo>
                    <a:pt x="511" y="3"/>
                  </a:lnTo>
                  <a:lnTo>
                    <a:pt x="509" y="2"/>
                  </a:lnTo>
                  <a:lnTo>
                    <a:pt x="509" y="2"/>
                  </a:lnTo>
                  <a:lnTo>
                    <a:pt x="509" y="1"/>
                  </a:lnTo>
                  <a:lnTo>
                    <a:pt x="509" y="0"/>
                  </a:lnTo>
                  <a:lnTo>
                    <a:pt x="509" y="0"/>
                  </a:lnTo>
                  <a:lnTo>
                    <a:pt x="511" y="0"/>
                  </a:lnTo>
                  <a:lnTo>
                    <a:pt x="511" y="0"/>
                  </a:lnTo>
                  <a:lnTo>
                    <a:pt x="511" y="0"/>
                  </a:lnTo>
                  <a:close/>
                  <a:moveTo>
                    <a:pt x="554" y="0"/>
                  </a:moveTo>
                  <a:lnTo>
                    <a:pt x="578" y="0"/>
                  </a:lnTo>
                  <a:lnTo>
                    <a:pt x="578" y="0"/>
                  </a:lnTo>
                  <a:lnTo>
                    <a:pt x="579" y="0"/>
                  </a:lnTo>
                  <a:lnTo>
                    <a:pt x="579" y="0"/>
                  </a:lnTo>
                  <a:lnTo>
                    <a:pt x="579" y="1"/>
                  </a:lnTo>
                  <a:lnTo>
                    <a:pt x="579" y="2"/>
                  </a:lnTo>
                  <a:lnTo>
                    <a:pt x="579" y="2"/>
                  </a:lnTo>
                  <a:lnTo>
                    <a:pt x="578" y="3"/>
                  </a:lnTo>
                  <a:lnTo>
                    <a:pt x="578" y="3"/>
                  </a:lnTo>
                  <a:lnTo>
                    <a:pt x="554" y="3"/>
                  </a:lnTo>
                  <a:lnTo>
                    <a:pt x="552" y="3"/>
                  </a:lnTo>
                  <a:lnTo>
                    <a:pt x="552" y="2"/>
                  </a:lnTo>
                  <a:lnTo>
                    <a:pt x="551" y="2"/>
                  </a:lnTo>
                  <a:lnTo>
                    <a:pt x="551" y="1"/>
                  </a:lnTo>
                  <a:lnTo>
                    <a:pt x="551" y="0"/>
                  </a:lnTo>
                  <a:lnTo>
                    <a:pt x="552" y="0"/>
                  </a:lnTo>
                  <a:lnTo>
                    <a:pt x="552" y="0"/>
                  </a:lnTo>
                  <a:lnTo>
                    <a:pt x="554" y="0"/>
                  </a:lnTo>
                  <a:lnTo>
                    <a:pt x="554" y="0"/>
                  </a:lnTo>
                  <a:close/>
                  <a:moveTo>
                    <a:pt x="596" y="0"/>
                  </a:moveTo>
                  <a:lnTo>
                    <a:pt x="620" y="0"/>
                  </a:lnTo>
                  <a:lnTo>
                    <a:pt x="621" y="0"/>
                  </a:lnTo>
                  <a:lnTo>
                    <a:pt x="621" y="0"/>
                  </a:lnTo>
                  <a:lnTo>
                    <a:pt x="622" y="0"/>
                  </a:lnTo>
                  <a:lnTo>
                    <a:pt x="622" y="1"/>
                  </a:lnTo>
                  <a:lnTo>
                    <a:pt x="622" y="2"/>
                  </a:lnTo>
                  <a:lnTo>
                    <a:pt x="621" y="2"/>
                  </a:lnTo>
                  <a:lnTo>
                    <a:pt x="621" y="3"/>
                  </a:lnTo>
                  <a:lnTo>
                    <a:pt x="620" y="3"/>
                  </a:lnTo>
                  <a:lnTo>
                    <a:pt x="596" y="3"/>
                  </a:lnTo>
                  <a:lnTo>
                    <a:pt x="594" y="3"/>
                  </a:lnTo>
                  <a:lnTo>
                    <a:pt x="594" y="2"/>
                  </a:lnTo>
                  <a:lnTo>
                    <a:pt x="594" y="2"/>
                  </a:lnTo>
                  <a:lnTo>
                    <a:pt x="594" y="1"/>
                  </a:lnTo>
                  <a:lnTo>
                    <a:pt x="594" y="0"/>
                  </a:lnTo>
                  <a:lnTo>
                    <a:pt x="594" y="0"/>
                  </a:lnTo>
                  <a:lnTo>
                    <a:pt x="594" y="0"/>
                  </a:lnTo>
                  <a:lnTo>
                    <a:pt x="596" y="0"/>
                  </a:lnTo>
                  <a:lnTo>
                    <a:pt x="596" y="0"/>
                  </a:lnTo>
                  <a:close/>
                  <a:moveTo>
                    <a:pt x="639" y="0"/>
                  </a:moveTo>
                  <a:lnTo>
                    <a:pt x="663" y="0"/>
                  </a:lnTo>
                  <a:lnTo>
                    <a:pt x="663" y="0"/>
                  </a:lnTo>
                  <a:lnTo>
                    <a:pt x="664" y="0"/>
                  </a:lnTo>
                  <a:lnTo>
                    <a:pt x="664" y="0"/>
                  </a:lnTo>
                  <a:lnTo>
                    <a:pt x="664" y="1"/>
                  </a:lnTo>
                  <a:lnTo>
                    <a:pt x="664" y="2"/>
                  </a:lnTo>
                  <a:lnTo>
                    <a:pt x="664" y="2"/>
                  </a:lnTo>
                  <a:lnTo>
                    <a:pt x="663" y="3"/>
                  </a:lnTo>
                  <a:lnTo>
                    <a:pt x="663" y="3"/>
                  </a:lnTo>
                  <a:lnTo>
                    <a:pt x="639" y="3"/>
                  </a:lnTo>
                  <a:lnTo>
                    <a:pt x="637" y="3"/>
                  </a:lnTo>
                  <a:lnTo>
                    <a:pt x="636" y="2"/>
                  </a:lnTo>
                  <a:lnTo>
                    <a:pt x="636" y="2"/>
                  </a:lnTo>
                  <a:lnTo>
                    <a:pt x="636" y="1"/>
                  </a:lnTo>
                  <a:lnTo>
                    <a:pt x="636" y="0"/>
                  </a:lnTo>
                  <a:lnTo>
                    <a:pt x="636" y="0"/>
                  </a:lnTo>
                  <a:lnTo>
                    <a:pt x="637" y="0"/>
                  </a:lnTo>
                  <a:lnTo>
                    <a:pt x="639" y="0"/>
                  </a:lnTo>
                  <a:lnTo>
                    <a:pt x="639" y="0"/>
                  </a:lnTo>
                  <a:close/>
                  <a:moveTo>
                    <a:pt x="681" y="0"/>
                  </a:moveTo>
                  <a:lnTo>
                    <a:pt x="705" y="0"/>
                  </a:lnTo>
                  <a:lnTo>
                    <a:pt x="705" y="0"/>
                  </a:lnTo>
                  <a:lnTo>
                    <a:pt x="706" y="0"/>
                  </a:lnTo>
                  <a:lnTo>
                    <a:pt x="706" y="0"/>
                  </a:lnTo>
                  <a:lnTo>
                    <a:pt x="707" y="1"/>
                  </a:lnTo>
                  <a:lnTo>
                    <a:pt x="706" y="2"/>
                  </a:lnTo>
                  <a:lnTo>
                    <a:pt x="706" y="2"/>
                  </a:lnTo>
                  <a:lnTo>
                    <a:pt x="705" y="3"/>
                  </a:lnTo>
                  <a:lnTo>
                    <a:pt x="705" y="3"/>
                  </a:lnTo>
                  <a:lnTo>
                    <a:pt x="681" y="3"/>
                  </a:lnTo>
                  <a:lnTo>
                    <a:pt x="679" y="3"/>
                  </a:lnTo>
                  <a:lnTo>
                    <a:pt x="679" y="2"/>
                  </a:lnTo>
                  <a:lnTo>
                    <a:pt x="678" y="2"/>
                  </a:lnTo>
                  <a:lnTo>
                    <a:pt x="678" y="1"/>
                  </a:lnTo>
                  <a:lnTo>
                    <a:pt x="678" y="0"/>
                  </a:lnTo>
                  <a:lnTo>
                    <a:pt x="679" y="0"/>
                  </a:lnTo>
                  <a:lnTo>
                    <a:pt x="679" y="0"/>
                  </a:lnTo>
                  <a:lnTo>
                    <a:pt x="681" y="0"/>
                  </a:lnTo>
                  <a:lnTo>
                    <a:pt x="681" y="0"/>
                  </a:lnTo>
                  <a:close/>
                  <a:moveTo>
                    <a:pt x="723" y="0"/>
                  </a:moveTo>
                  <a:lnTo>
                    <a:pt x="747" y="0"/>
                  </a:lnTo>
                  <a:lnTo>
                    <a:pt x="748" y="0"/>
                  </a:lnTo>
                  <a:lnTo>
                    <a:pt x="749" y="0"/>
                  </a:lnTo>
                  <a:lnTo>
                    <a:pt x="749" y="0"/>
                  </a:lnTo>
                  <a:lnTo>
                    <a:pt x="749" y="1"/>
                  </a:lnTo>
                  <a:lnTo>
                    <a:pt x="749" y="2"/>
                  </a:lnTo>
                  <a:lnTo>
                    <a:pt x="749" y="2"/>
                  </a:lnTo>
                  <a:lnTo>
                    <a:pt x="748" y="3"/>
                  </a:lnTo>
                  <a:lnTo>
                    <a:pt x="747" y="3"/>
                  </a:lnTo>
                  <a:lnTo>
                    <a:pt x="723" y="3"/>
                  </a:lnTo>
                  <a:lnTo>
                    <a:pt x="723" y="3"/>
                  </a:lnTo>
                  <a:lnTo>
                    <a:pt x="721" y="2"/>
                  </a:lnTo>
                  <a:lnTo>
                    <a:pt x="721" y="1"/>
                  </a:lnTo>
                  <a:lnTo>
                    <a:pt x="721" y="0"/>
                  </a:lnTo>
                  <a:lnTo>
                    <a:pt x="723" y="0"/>
                  </a:lnTo>
                  <a:lnTo>
                    <a:pt x="723" y="0"/>
                  </a:lnTo>
                  <a:lnTo>
                    <a:pt x="723" y="0"/>
                  </a:lnTo>
                  <a:close/>
                  <a:moveTo>
                    <a:pt x="766" y="0"/>
                  </a:moveTo>
                  <a:lnTo>
                    <a:pt x="790" y="0"/>
                  </a:lnTo>
                  <a:lnTo>
                    <a:pt x="790" y="0"/>
                  </a:lnTo>
                  <a:lnTo>
                    <a:pt x="791" y="0"/>
                  </a:lnTo>
                  <a:lnTo>
                    <a:pt x="791" y="0"/>
                  </a:lnTo>
                  <a:lnTo>
                    <a:pt x="791" y="1"/>
                  </a:lnTo>
                  <a:lnTo>
                    <a:pt x="791" y="2"/>
                  </a:lnTo>
                  <a:lnTo>
                    <a:pt x="791" y="2"/>
                  </a:lnTo>
                  <a:lnTo>
                    <a:pt x="790" y="3"/>
                  </a:lnTo>
                  <a:lnTo>
                    <a:pt x="790" y="3"/>
                  </a:lnTo>
                  <a:lnTo>
                    <a:pt x="766" y="3"/>
                  </a:lnTo>
                  <a:lnTo>
                    <a:pt x="764" y="3"/>
                  </a:lnTo>
                  <a:lnTo>
                    <a:pt x="764" y="2"/>
                  </a:lnTo>
                  <a:lnTo>
                    <a:pt x="763" y="2"/>
                  </a:lnTo>
                  <a:lnTo>
                    <a:pt x="763" y="1"/>
                  </a:lnTo>
                  <a:lnTo>
                    <a:pt x="763" y="0"/>
                  </a:lnTo>
                  <a:lnTo>
                    <a:pt x="764" y="0"/>
                  </a:lnTo>
                  <a:lnTo>
                    <a:pt x="764" y="0"/>
                  </a:lnTo>
                  <a:lnTo>
                    <a:pt x="766" y="0"/>
                  </a:lnTo>
                  <a:lnTo>
                    <a:pt x="766" y="0"/>
                  </a:lnTo>
                  <a:close/>
                  <a:moveTo>
                    <a:pt x="808" y="0"/>
                  </a:moveTo>
                  <a:lnTo>
                    <a:pt x="832" y="0"/>
                  </a:lnTo>
                  <a:lnTo>
                    <a:pt x="833" y="0"/>
                  </a:lnTo>
                  <a:lnTo>
                    <a:pt x="833" y="0"/>
                  </a:lnTo>
                  <a:lnTo>
                    <a:pt x="834" y="0"/>
                  </a:lnTo>
                  <a:lnTo>
                    <a:pt x="834" y="1"/>
                  </a:lnTo>
                  <a:lnTo>
                    <a:pt x="834" y="2"/>
                  </a:lnTo>
                  <a:lnTo>
                    <a:pt x="833" y="2"/>
                  </a:lnTo>
                  <a:lnTo>
                    <a:pt x="833" y="3"/>
                  </a:lnTo>
                  <a:lnTo>
                    <a:pt x="832" y="3"/>
                  </a:lnTo>
                  <a:lnTo>
                    <a:pt x="808" y="3"/>
                  </a:lnTo>
                  <a:lnTo>
                    <a:pt x="806" y="3"/>
                  </a:lnTo>
                  <a:lnTo>
                    <a:pt x="806" y="2"/>
                  </a:lnTo>
                  <a:lnTo>
                    <a:pt x="806" y="2"/>
                  </a:lnTo>
                  <a:lnTo>
                    <a:pt x="806" y="1"/>
                  </a:lnTo>
                  <a:lnTo>
                    <a:pt x="806" y="0"/>
                  </a:lnTo>
                  <a:lnTo>
                    <a:pt x="806" y="0"/>
                  </a:lnTo>
                  <a:lnTo>
                    <a:pt x="806" y="0"/>
                  </a:lnTo>
                  <a:lnTo>
                    <a:pt x="808" y="0"/>
                  </a:lnTo>
                  <a:lnTo>
                    <a:pt x="808" y="0"/>
                  </a:lnTo>
                  <a:close/>
                  <a:moveTo>
                    <a:pt x="851" y="0"/>
                  </a:moveTo>
                  <a:lnTo>
                    <a:pt x="875" y="0"/>
                  </a:lnTo>
                  <a:lnTo>
                    <a:pt x="875" y="0"/>
                  </a:lnTo>
                  <a:lnTo>
                    <a:pt x="876" y="0"/>
                  </a:lnTo>
                  <a:lnTo>
                    <a:pt x="876" y="0"/>
                  </a:lnTo>
                  <a:lnTo>
                    <a:pt x="876" y="1"/>
                  </a:lnTo>
                  <a:lnTo>
                    <a:pt x="876" y="2"/>
                  </a:lnTo>
                  <a:lnTo>
                    <a:pt x="876" y="2"/>
                  </a:lnTo>
                  <a:lnTo>
                    <a:pt x="875" y="3"/>
                  </a:lnTo>
                  <a:lnTo>
                    <a:pt x="875" y="3"/>
                  </a:lnTo>
                  <a:lnTo>
                    <a:pt x="851" y="3"/>
                  </a:lnTo>
                  <a:lnTo>
                    <a:pt x="849" y="3"/>
                  </a:lnTo>
                  <a:lnTo>
                    <a:pt x="848" y="2"/>
                  </a:lnTo>
                  <a:lnTo>
                    <a:pt x="848" y="2"/>
                  </a:lnTo>
                  <a:lnTo>
                    <a:pt x="848" y="1"/>
                  </a:lnTo>
                  <a:lnTo>
                    <a:pt x="848" y="0"/>
                  </a:lnTo>
                  <a:lnTo>
                    <a:pt x="848" y="0"/>
                  </a:lnTo>
                  <a:lnTo>
                    <a:pt x="849" y="0"/>
                  </a:lnTo>
                  <a:lnTo>
                    <a:pt x="851" y="0"/>
                  </a:lnTo>
                  <a:lnTo>
                    <a:pt x="851" y="0"/>
                  </a:lnTo>
                  <a:close/>
                  <a:moveTo>
                    <a:pt x="893" y="0"/>
                  </a:moveTo>
                  <a:lnTo>
                    <a:pt x="917" y="0"/>
                  </a:lnTo>
                  <a:lnTo>
                    <a:pt x="918" y="0"/>
                  </a:lnTo>
                  <a:lnTo>
                    <a:pt x="918" y="0"/>
                  </a:lnTo>
                  <a:lnTo>
                    <a:pt x="918" y="0"/>
                  </a:lnTo>
                  <a:lnTo>
                    <a:pt x="919" y="1"/>
                  </a:lnTo>
                  <a:lnTo>
                    <a:pt x="918" y="2"/>
                  </a:lnTo>
                  <a:lnTo>
                    <a:pt x="918" y="2"/>
                  </a:lnTo>
                  <a:lnTo>
                    <a:pt x="918" y="3"/>
                  </a:lnTo>
                  <a:lnTo>
                    <a:pt x="917" y="3"/>
                  </a:lnTo>
                  <a:lnTo>
                    <a:pt x="893" y="3"/>
                  </a:lnTo>
                  <a:lnTo>
                    <a:pt x="891" y="3"/>
                  </a:lnTo>
                  <a:lnTo>
                    <a:pt x="891" y="2"/>
                  </a:lnTo>
                  <a:lnTo>
                    <a:pt x="890" y="2"/>
                  </a:lnTo>
                  <a:lnTo>
                    <a:pt x="890" y="1"/>
                  </a:lnTo>
                  <a:lnTo>
                    <a:pt x="890" y="0"/>
                  </a:lnTo>
                  <a:lnTo>
                    <a:pt x="891" y="0"/>
                  </a:lnTo>
                  <a:lnTo>
                    <a:pt x="891" y="0"/>
                  </a:lnTo>
                  <a:lnTo>
                    <a:pt x="893" y="0"/>
                  </a:lnTo>
                  <a:lnTo>
                    <a:pt x="893" y="0"/>
                  </a:lnTo>
                  <a:close/>
                  <a:moveTo>
                    <a:pt x="934" y="0"/>
                  </a:moveTo>
                  <a:lnTo>
                    <a:pt x="959" y="0"/>
                  </a:lnTo>
                  <a:lnTo>
                    <a:pt x="960" y="0"/>
                  </a:lnTo>
                  <a:lnTo>
                    <a:pt x="961" y="0"/>
                  </a:lnTo>
                  <a:lnTo>
                    <a:pt x="961" y="0"/>
                  </a:lnTo>
                  <a:lnTo>
                    <a:pt x="961" y="1"/>
                  </a:lnTo>
                  <a:lnTo>
                    <a:pt x="961" y="2"/>
                  </a:lnTo>
                  <a:lnTo>
                    <a:pt x="961" y="2"/>
                  </a:lnTo>
                  <a:lnTo>
                    <a:pt x="960" y="3"/>
                  </a:lnTo>
                  <a:lnTo>
                    <a:pt x="959" y="3"/>
                  </a:lnTo>
                  <a:lnTo>
                    <a:pt x="934" y="3"/>
                  </a:lnTo>
                  <a:lnTo>
                    <a:pt x="934" y="3"/>
                  </a:lnTo>
                  <a:lnTo>
                    <a:pt x="933" y="2"/>
                  </a:lnTo>
                  <a:lnTo>
                    <a:pt x="933" y="2"/>
                  </a:lnTo>
                  <a:lnTo>
                    <a:pt x="933" y="1"/>
                  </a:lnTo>
                  <a:lnTo>
                    <a:pt x="933" y="0"/>
                  </a:lnTo>
                  <a:lnTo>
                    <a:pt x="933" y="0"/>
                  </a:lnTo>
                  <a:lnTo>
                    <a:pt x="934" y="0"/>
                  </a:lnTo>
                  <a:lnTo>
                    <a:pt x="934" y="0"/>
                  </a:lnTo>
                  <a:lnTo>
                    <a:pt x="934" y="0"/>
                  </a:lnTo>
                  <a:close/>
                  <a:moveTo>
                    <a:pt x="978" y="0"/>
                  </a:moveTo>
                  <a:lnTo>
                    <a:pt x="1002" y="0"/>
                  </a:lnTo>
                  <a:lnTo>
                    <a:pt x="1002" y="0"/>
                  </a:lnTo>
                  <a:lnTo>
                    <a:pt x="1003" y="0"/>
                  </a:lnTo>
                  <a:lnTo>
                    <a:pt x="1003" y="0"/>
                  </a:lnTo>
                  <a:lnTo>
                    <a:pt x="1003" y="1"/>
                  </a:lnTo>
                  <a:lnTo>
                    <a:pt x="1003" y="2"/>
                  </a:lnTo>
                  <a:lnTo>
                    <a:pt x="1003" y="2"/>
                  </a:lnTo>
                  <a:lnTo>
                    <a:pt x="1002" y="3"/>
                  </a:lnTo>
                  <a:lnTo>
                    <a:pt x="1002" y="3"/>
                  </a:lnTo>
                  <a:lnTo>
                    <a:pt x="978" y="3"/>
                  </a:lnTo>
                  <a:lnTo>
                    <a:pt x="976" y="3"/>
                  </a:lnTo>
                  <a:lnTo>
                    <a:pt x="976" y="2"/>
                  </a:lnTo>
                  <a:lnTo>
                    <a:pt x="975" y="2"/>
                  </a:lnTo>
                  <a:lnTo>
                    <a:pt x="975" y="1"/>
                  </a:lnTo>
                  <a:lnTo>
                    <a:pt x="975" y="0"/>
                  </a:lnTo>
                  <a:lnTo>
                    <a:pt x="976" y="0"/>
                  </a:lnTo>
                  <a:lnTo>
                    <a:pt x="976" y="0"/>
                  </a:lnTo>
                  <a:lnTo>
                    <a:pt x="978" y="0"/>
                  </a:lnTo>
                  <a:lnTo>
                    <a:pt x="978" y="0"/>
                  </a:lnTo>
                  <a:close/>
                  <a:moveTo>
                    <a:pt x="1020" y="0"/>
                  </a:moveTo>
                  <a:lnTo>
                    <a:pt x="1044" y="0"/>
                  </a:lnTo>
                  <a:lnTo>
                    <a:pt x="1045" y="0"/>
                  </a:lnTo>
                  <a:lnTo>
                    <a:pt x="1045" y="0"/>
                  </a:lnTo>
                  <a:lnTo>
                    <a:pt x="1046" y="0"/>
                  </a:lnTo>
                  <a:lnTo>
                    <a:pt x="1046" y="1"/>
                  </a:lnTo>
                  <a:lnTo>
                    <a:pt x="1046" y="2"/>
                  </a:lnTo>
                  <a:lnTo>
                    <a:pt x="1045" y="2"/>
                  </a:lnTo>
                  <a:lnTo>
                    <a:pt x="1045" y="3"/>
                  </a:lnTo>
                  <a:lnTo>
                    <a:pt x="1044" y="3"/>
                  </a:lnTo>
                  <a:lnTo>
                    <a:pt x="1020" y="3"/>
                  </a:lnTo>
                  <a:lnTo>
                    <a:pt x="1020" y="3"/>
                  </a:lnTo>
                  <a:lnTo>
                    <a:pt x="1018" y="2"/>
                  </a:lnTo>
                  <a:lnTo>
                    <a:pt x="1018" y="2"/>
                  </a:lnTo>
                  <a:lnTo>
                    <a:pt x="1018" y="1"/>
                  </a:lnTo>
                  <a:lnTo>
                    <a:pt x="1018" y="0"/>
                  </a:lnTo>
                  <a:lnTo>
                    <a:pt x="1018" y="0"/>
                  </a:lnTo>
                  <a:lnTo>
                    <a:pt x="1020" y="0"/>
                  </a:lnTo>
                  <a:lnTo>
                    <a:pt x="1020" y="0"/>
                  </a:lnTo>
                  <a:lnTo>
                    <a:pt x="1020" y="0"/>
                  </a:lnTo>
                  <a:close/>
                  <a:moveTo>
                    <a:pt x="1055" y="3"/>
                  </a:moveTo>
                  <a:lnTo>
                    <a:pt x="1030" y="3"/>
                  </a:lnTo>
                  <a:lnTo>
                    <a:pt x="1029" y="3"/>
                  </a:lnTo>
                  <a:lnTo>
                    <a:pt x="1029" y="2"/>
                  </a:lnTo>
                  <a:lnTo>
                    <a:pt x="1028" y="2"/>
                  </a:lnTo>
                  <a:lnTo>
                    <a:pt x="1028" y="1"/>
                  </a:lnTo>
                  <a:lnTo>
                    <a:pt x="1028" y="0"/>
                  </a:lnTo>
                  <a:lnTo>
                    <a:pt x="1029" y="0"/>
                  </a:lnTo>
                  <a:lnTo>
                    <a:pt x="1029" y="0"/>
                  </a:lnTo>
                  <a:lnTo>
                    <a:pt x="1030" y="0"/>
                  </a:lnTo>
                  <a:lnTo>
                    <a:pt x="1055" y="0"/>
                  </a:lnTo>
                  <a:lnTo>
                    <a:pt x="1056" y="0"/>
                  </a:lnTo>
                  <a:lnTo>
                    <a:pt x="1056" y="0"/>
                  </a:lnTo>
                  <a:lnTo>
                    <a:pt x="1057" y="1"/>
                  </a:lnTo>
                  <a:lnTo>
                    <a:pt x="1056" y="2"/>
                  </a:lnTo>
                  <a:lnTo>
                    <a:pt x="1056" y="3"/>
                  </a:lnTo>
                  <a:lnTo>
                    <a:pt x="1055" y="3"/>
                  </a:lnTo>
                  <a:lnTo>
                    <a:pt x="1055" y="3"/>
                  </a:lnTo>
                  <a:close/>
                  <a:moveTo>
                    <a:pt x="1013" y="3"/>
                  </a:moveTo>
                  <a:lnTo>
                    <a:pt x="988" y="3"/>
                  </a:lnTo>
                  <a:lnTo>
                    <a:pt x="987" y="3"/>
                  </a:lnTo>
                  <a:lnTo>
                    <a:pt x="986" y="2"/>
                  </a:lnTo>
                  <a:lnTo>
                    <a:pt x="986" y="2"/>
                  </a:lnTo>
                  <a:lnTo>
                    <a:pt x="986" y="1"/>
                  </a:lnTo>
                  <a:lnTo>
                    <a:pt x="986" y="0"/>
                  </a:lnTo>
                  <a:lnTo>
                    <a:pt x="986" y="0"/>
                  </a:lnTo>
                  <a:lnTo>
                    <a:pt x="987" y="0"/>
                  </a:lnTo>
                  <a:lnTo>
                    <a:pt x="988" y="0"/>
                  </a:lnTo>
                  <a:lnTo>
                    <a:pt x="1013" y="0"/>
                  </a:lnTo>
                  <a:lnTo>
                    <a:pt x="1013" y="0"/>
                  </a:lnTo>
                  <a:lnTo>
                    <a:pt x="1014" y="0"/>
                  </a:lnTo>
                  <a:lnTo>
                    <a:pt x="1014" y="0"/>
                  </a:lnTo>
                  <a:lnTo>
                    <a:pt x="1014" y="1"/>
                  </a:lnTo>
                  <a:lnTo>
                    <a:pt x="1014" y="2"/>
                  </a:lnTo>
                  <a:lnTo>
                    <a:pt x="1014" y="2"/>
                  </a:lnTo>
                  <a:lnTo>
                    <a:pt x="1013" y="3"/>
                  </a:lnTo>
                  <a:lnTo>
                    <a:pt x="1013" y="3"/>
                  </a:lnTo>
                  <a:lnTo>
                    <a:pt x="1013" y="3"/>
                  </a:lnTo>
                  <a:close/>
                  <a:moveTo>
                    <a:pt x="970" y="3"/>
                  </a:moveTo>
                  <a:lnTo>
                    <a:pt x="945" y="3"/>
                  </a:lnTo>
                  <a:lnTo>
                    <a:pt x="945" y="3"/>
                  </a:lnTo>
                  <a:lnTo>
                    <a:pt x="944" y="2"/>
                  </a:lnTo>
                  <a:lnTo>
                    <a:pt x="944" y="2"/>
                  </a:lnTo>
                  <a:lnTo>
                    <a:pt x="944" y="1"/>
                  </a:lnTo>
                  <a:lnTo>
                    <a:pt x="944" y="0"/>
                  </a:lnTo>
                  <a:lnTo>
                    <a:pt x="944" y="0"/>
                  </a:lnTo>
                  <a:lnTo>
                    <a:pt x="945" y="0"/>
                  </a:lnTo>
                  <a:lnTo>
                    <a:pt x="945" y="0"/>
                  </a:lnTo>
                  <a:lnTo>
                    <a:pt x="970" y="0"/>
                  </a:lnTo>
                  <a:lnTo>
                    <a:pt x="971" y="0"/>
                  </a:lnTo>
                  <a:lnTo>
                    <a:pt x="971" y="0"/>
                  </a:lnTo>
                  <a:lnTo>
                    <a:pt x="972" y="0"/>
                  </a:lnTo>
                  <a:lnTo>
                    <a:pt x="972" y="1"/>
                  </a:lnTo>
                  <a:lnTo>
                    <a:pt x="972" y="2"/>
                  </a:lnTo>
                  <a:lnTo>
                    <a:pt x="971" y="2"/>
                  </a:lnTo>
                  <a:lnTo>
                    <a:pt x="971" y="3"/>
                  </a:lnTo>
                  <a:lnTo>
                    <a:pt x="970" y="3"/>
                  </a:lnTo>
                  <a:lnTo>
                    <a:pt x="970" y="3"/>
                  </a:lnTo>
                  <a:close/>
                  <a:moveTo>
                    <a:pt x="928" y="3"/>
                  </a:moveTo>
                  <a:lnTo>
                    <a:pt x="903" y="3"/>
                  </a:lnTo>
                  <a:lnTo>
                    <a:pt x="902" y="3"/>
                  </a:lnTo>
                  <a:lnTo>
                    <a:pt x="902" y="2"/>
                  </a:lnTo>
                  <a:lnTo>
                    <a:pt x="901" y="2"/>
                  </a:lnTo>
                  <a:lnTo>
                    <a:pt x="901" y="1"/>
                  </a:lnTo>
                  <a:lnTo>
                    <a:pt x="901" y="0"/>
                  </a:lnTo>
                  <a:lnTo>
                    <a:pt x="902" y="0"/>
                  </a:lnTo>
                  <a:lnTo>
                    <a:pt x="902" y="0"/>
                  </a:lnTo>
                  <a:lnTo>
                    <a:pt x="903" y="0"/>
                  </a:lnTo>
                  <a:lnTo>
                    <a:pt x="928" y="0"/>
                  </a:lnTo>
                  <a:lnTo>
                    <a:pt x="928" y="0"/>
                  </a:lnTo>
                  <a:lnTo>
                    <a:pt x="929" y="0"/>
                  </a:lnTo>
                  <a:lnTo>
                    <a:pt x="929" y="0"/>
                  </a:lnTo>
                  <a:lnTo>
                    <a:pt x="930" y="1"/>
                  </a:lnTo>
                  <a:lnTo>
                    <a:pt x="929" y="2"/>
                  </a:lnTo>
                  <a:lnTo>
                    <a:pt x="929" y="2"/>
                  </a:lnTo>
                  <a:lnTo>
                    <a:pt x="928" y="3"/>
                  </a:lnTo>
                  <a:lnTo>
                    <a:pt x="928" y="3"/>
                  </a:lnTo>
                  <a:lnTo>
                    <a:pt x="928" y="3"/>
                  </a:lnTo>
                  <a:close/>
                  <a:moveTo>
                    <a:pt x="885" y="3"/>
                  </a:moveTo>
                  <a:lnTo>
                    <a:pt x="860" y="3"/>
                  </a:lnTo>
                  <a:lnTo>
                    <a:pt x="860" y="3"/>
                  </a:lnTo>
                  <a:lnTo>
                    <a:pt x="859" y="2"/>
                  </a:lnTo>
                  <a:lnTo>
                    <a:pt x="859" y="2"/>
                  </a:lnTo>
                  <a:lnTo>
                    <a:pt x="859" y="1"/>
                  </a:lnTo>
                  <a:lnTo>
                    <a:pt x="859" y="0"/>
                  </a:lnTo>
                  <a:lnTo>
                    <a:pt x="859" y="0"/>
                  </a:lnTo>
                  <a:lnTo>
                    <a:pt x="860" y="0"/>
                  </a:lnTo>
                  <a:lnTo>
                    <a:pt x="860" y="0"/>
                  </a:lnTo>
                  <a:lnTo>
                    <a:pt x="885" y="0"/>
                  </a:lnTo>
                  <a:lnTo>
                    <a:pt x="886" y="0"/>
                  </a:lnTo>
                  <a:lnTo>
                    <a:pt x="887" y="0"/>
                  </a:lnTo>
                  <a:lnTo>
                    <a:pt x="887" y="0"/>
                  </a:lnTo>
                  <a:lnTo>
                    <a:pt x="887" y="1"/>
                  </a:lnTo>
                  <a:lnTo>
                    <a:pt x="887" y="2"/>
                  </a:lnTo>
                  <a:lnTo>
                    <a:pt x="887" y="2"/>
                  </a:lnTo>
                  <a:lnTo>
                    <a:pt x="886" y="3"/>
                  </a:lnTo>
                  <a:lnTo>
                    <a:pt x="885" y="3"/>
                  </a:lnTo>
                  <a:lnTo>
                    <a:pt x="885" y="3"/>
                  </a:lnTo>
                  <a:close/>
                  <a:moveTo>
                    <a:pt x="843" y="3"/>
                  </a:moveTo>
                  <a:lnTo>
                    <a:pt x="818" y="3"/>
                  </a:lnTo>
                  <a:lnTo>
                    <a:pt x="817" y="3"/>
                  </a:lnTo>
                  <a:lnTo>
                    <a:pt x="817" y="2"/>
                  </a:lnTo>
                  <a:lnTo>
                    <a:pt x="816" y="2"/>
                  </a:lnTo>
                  <a:lnTo>
                    <a:pt x="816" y="1"/>
                  </a:lnTo>
                  <a:lnTo>
                    <a:pt x="816" y="0"/>
                  </a:lnTo>
                  <a:lnTo>
                    <a:pt x="817" y="0"/>
                  </a:lnTo>
                  <a:lnTo>
                    <a:pt x="817" y="0"/>
                  </a:lnTo>
                  <a:lnTo>
                    <a:pt x="818" y="0"/>
                  </a:lnTo>
                  <a:lnTo>
                    <a:pt x="843" y="0"/>
                  </a:lnTo>
                  <a:lnTo>
                    <a:pt x="844" y="0"/>
                  </a:lnTo>
                  <a:lnTo>
                    <a:pt x="844" y="0"/>
                  </a:lnTo>
                  <a:lnTo>
                    <a:pt x="844" y="0"/>
                  </a:lnTo>
                  <a:lnTo>
                    <a:pt x="845" y="1"/>
                  </a:lnTo>
                  <a:lnTo>
                    <a:pt x="844" y="2"/>
                  </a:lnTo>
                  <a:lnTo>
                    <a:pt x="844" y="2"/>
                  </a:lnTo>
                  <a:lnTo>
                    <a:pt x="844" y="3"/>
                  </a:lnTo>
                  <a:lnTo>
                    <a:pt x="843" y="3"/>
                  </a:lnTo>
                  <a:lnTo>
                    <a:pt x="843" y="3"/>
                  </a:lnTo>
                  <a:close/>
                  <a:moveTo>
                    <a:pt x="801" y="3"/>
                  </a:moveTo>
                  <a:lnTo>
                    <a:pt x="776" y="3"/>
                  </a:lnTo>
                  <a:lnTo>
                    <a:pt x="775" y="3"/>
                  </a:lnTo>
                  <a:lnTo>
                    <a:pt x="774" y="2"/>
                  </a:lnTo>
                  <a:lnTo>
                    <a:pt x="774" y="1"/>
                  </a:lnTo>
                  <a:lnTo>
                    <a:pt x="774" y="0"/>
                  </a:lnTo>
                  <a:lnTo>
                    <a:pt x="775" y="0"/>
                  </a:lnTo>
                  <a:lnTo>
                    <a:pt x="776" y="0"/>
                  </a:lnTo>
                  <a:lnTo>
                    <a:pt x="801" y="0"/>
                  </a:lnTo>
                  <a:lnTo>
                    <a:pt x="801" y="0"/>
                  </a:lnTo>
                  <a:lnTo>
                    <a:pt x="802" y="0"/>
                  </a:lnTo>
                  <a:lnTo>
                    <a:pt x="802" y="0"/>
                  </a:lnTo>
                  <a:lnTo>
                    <a:pt x="802" y="1"/>
                  </a:lnTo>
                  <a:lnTo>
                    <a:pt x="802" y="2"/>
                  </a:lnTo>
                  <a:lnTo>
                    <a:pt x="802" y="2"/>
                  </a:lnTo>
                  <a:lnTo>
                    <a:pt x="801" y="3"/>
                  </a:lnTo>
                  <a:lnTo>
                    <a:pt x="801" y="3"/>
                  </a:lnTo>
                  <a:lnTo>
                    <a:pt x="801" y="3"/>
                  </a:lnTo>
                  <a:close/>
                  <a:moveTo>
                    <a:pt x="758" y="3"/>
                  </a:moveTo>
                  <a:lnTo>
                    <a:pt x="733" y="3"/>
                  </a:lnTo>
                  <a:lnTo>
                    <a:pt x="732" y="3"/>
                  </a:lnTo>
                  <a:lnTo>
                    <a:pt x="732" y="2"/>
                  </a:lnTo>
                  <a:lnTo>
                    <a:pt x="732" y="2"/>
                  </a:lnTo>
                  <a:lnTo>
                    <a:pt x="732" y="1"/>
                  </a:lnTo>
                  <a:lnTo>
                    <a:pt x="732" y="0"/>
                  </a:lnTo>
                  <a:lnTo>
                    <a:pt x="732" y="0"/>
                  </a:lnTo>
                  <a:lnTo>
                    <a:pt x="732" y="0"/>
                  </a:lnTo>
                  <a:lnTo>
                    <a:pt x="733" y="0"/>
                  </a:lnTo>
                  <a:lnTo>
                    <a:pt x="758" y="0"/>
                  </a:lnTo>
                  <a:lnTo>
                    <a:pt x="759" y="0"/>
                  </a:lnTo>
                  <a:lnTo>
                    <a:pt x="759" y="0"/>
                  </a:lnTo>
                  <a:lnTo>
                    <a:pt x="760" y="0"/>
                  </a:lnTo>
                  <a:lnTo>
                    <a:pt x="760" y="1"/>
                  </a:lnTo>
                  <a:lnTo>
                    <a:pt x="760" y="2"/>
                  </a:lnTo>
                  <a:lnTo>
                    <a:pt x="759" y="2"/>
                  </a:lnTo>
                  <a:lnTo>
                    <a:pt x="759" y="3"/>
                  </a:lnTo>
                  <a:lnTo>
                    <a:pt x="758" y="3"/>
                  </a:lnTo>
                  <a:lnTo>
                    <a:pt x="758" y="3"/>
                  </a:lnTo>
                  <a:close/>
                  <a:moveTo>
                    <a:pt x="716" y="3"/>
                  </a:moveTo>
                  <a:lnTo>
                    <a:pt x="691" y="3"/>
                  </a:lnTo>
                  <a:lnTo>
                    <a:pt x="690" y="3"/>
                  </a:lnTo>
                  <a:lnTo>
                    <a:pt x="690" y="2"/>
                  </a:lnTo>
                  <a:lnTo>
                    <a:pt x="689" y="2"/>
                  </a:lnTo>
                  <a:lnTo>
                    <a:pt x="689" y="1"/>
                  </a:lnTo>
                  <a:lnTo>
                    <a:pt x="689" y="0"/>
                  </a:lnTo>
                  <a:lnTo>
                    <a:pt x="690" y="0"/>
                  </a:lnTo>
                  <a:lnTo>
                    <a:pt x="690" y="0"/>
                  </a:lnTo>
                  <a:lnTo>
                    <a:pt x="691" y="0"/>
                  </a:lnTo>
                  <a:lnTo>
                    <a:pt x="716" y="0"/>
                  </a:lnTo>
                  <a:lnTo>
                    <a:pt x="716" y="0"/>
                  </a:lnTo>
                  <a:lnTo>
                    <a:pt x="717" y="0"/>
                  </a:lnTo>
                  <a:lnTo>
                    <a:pt x="717" y="0"/>
                  </a:lnTo>
                  <a:lnTo>
                    <a:pt x="717" y="1"/>
                  </a:lnTo>
                  <a:lnTo>
                    <a:pt x="717" y="2"/>
                  </a:lnTo>
                  <a:lnTo>
                    <a:pt x="717" y="2"/>
                  </a:lnTo>
                  <a:lnTo>
                    <a:pt x="716" y="3"/>
                  </a:lnTo>
                  <a:lnTo>
                    <a:pt x="716" y="3"/>
                  </a:lnTo>
                  <a:lnTo>
                    <a:pt x="716" y="3"/>
                  </a:lnTo>
                  <a:close/>
                  <a:moveTo>
                    <a:pt x="673" y="3"/>
                  </a:moveTo>
                  <a:lnTo>
                    <a:pt x="648" y="3"/>
                  </a:lnTo>
                  <a:lnTo>
                    <a:pt x="648" y="3"/>
                  </a:lnTo>
                  <a:lnTo>
                    <a:pt x="647" y="2"/>
                  </a:lnTo>
                  <a:lnTo>
                    <a:pt x="647" y="2"/>
                  </a:lnTo>
                  <a:lnTo>
                    <a:pt x="647" y="1"/>
                  </a:lnTo>
                  <a:lnTo>
                    <a:pt x="647" y="0"/>
                  </a:lnTo>
                  <a:lnTo>
                    <a:pt x="647" y="0"/>
                  </a:lnTo>
                  <a:lnTo>
                    <a:pt x="648" y="0"/>
                  </a:lnTo>
                  <a:lnTo>
                    <a:pt x="648" y="0"/>
                  </a:lnTo>
                  <a:lnTo>
                    <a:pt x="673" y="0"/>
                  </a:lnTo>
                  <a:lnTo>
                    <a:pt x="674" y="0"/>
                  </a:lnTo>
                  <a:lnTo>
                    <a:pt x="675" y="0"/>
                  </a:lnTo>
                  <a:lnTo>
                    <a:pt x="675" y="0"/>
                  </a:lnTo>
                  <a:lnTo>
                    <a:pt x="675" y="1"/>
                  </a:lnTo>
                  <a:lnTo>
                    <a:pt x="675" y="2"/>
                  </a:lnTo>
                  <a:lnTo>
                    <a:pt x="675" y="2"/>
                  </a:lnTo>
                  <a:lnTo>
                    <a:pt x="674" y="3"/>
                  </a:lnTo>
                  <a:lnTo>
                    <a:pt x="673" y="3"/>
                  </a:lnTo>
                  <a:lnTo>
                    <a:pt x="673" y="3"/>
                  </a:lnTo>
                  <a:close/>
                  <a:moveTo>
                    <a:pt x="631" y="3"/>
                  </a:moveTo>
                  <a:lnTo>
                    <a:pt x="606" y="3"/>
                  </a:lnTo>
                  <a:lnTo>
                    <a:pt x="605" y="3"/>
                  </a:lnTo>
                  <a:lnTo>
                    <a:pt x="605" y="2"/>
                  </a:lnTo>
                  <a:lnTo>
                    <a:pt x="604" y="2"/>
                  </a:lnTo>
                  <a:lnTo>
                    <a:pt x="604" y="1"/>
                  </a:lnTo>
                  <a:lnTo>
                    <a:pt x="604" y="0"/>
                  </a:lnTo>
                  <a:lnTo>
                    <a:pt x="605" y="0"/>
                  </a:lnTo>
                  <a:lnTo>
                    <a:pt x="605" y="0"/>
                  </a:lnTo>
                  <a:lnTo>
                    <a:pt x="606" y="0"/>
                  </a:lnTo>
                  <a:lnTo>
                    <a:pt x="631" y="0"/>
                  </a:lnTo>
                  <a:lnTo>
                    <a:pt x="632" y="0"/>
                  </a:lnTo>
                  <a:lnTo>
                    <a:pt x="632" y="0"/>
                  </a:lnTo>
                  <a:lnTo>
                    <a:pt x="632" y="0"/>
                  </a:lnTo>
                  <a:lnTo>
                    <a:pt x="633" y="1"/>
                  </a:lnTo>
                  <a:lnTo>
                    <a:pt x="632" y="2"/>
                  </a:lnTo>
                  <a:lnTo>
                    <a:pt x="632" y="2"/>
                  </a:lnTo>
                  <a:lnTo>
                    <a:pt x="632" y="3"/>
                  </a:lnTo>
                  <a:lnTo>
                    <a:pt x="631" y="3"/>
                  </a:lnTo>
                  <a:lnTo>
                    <a:pt x="631" y="3"/>
                  </a:lnTo>
                  <a:close/>
                  <a:moveTo>
                    <a:pt x="589" y="3"/>
                  </a:moveTo>
                  <a:lnTo>
                    <a:pt x="564" y="3"/>
                  </a:lnTo>
                  <a:lnTo>
                    <a:pt x="563" y="3"/>
                  </a:lnTo>
                  <a:lnTo>
                    <a:pt x="562" y="2"/>
                  </a:lnTo>
                  <a:lnTo>
                    <a:pt x="562" y="2"/>
                  </a:lnTo>
                  <a:lnTo>
                    <a:pt x="562" y="1"/>
                  </a:lnTo>
                  <a:lnTo>
                    <a:pt x="562" y="0"/>
                  </a:lnTo>
                  <a:lnTo>
                    <a:pt x="562" y="0"/>
                  </a:lnTo>
                  <a:lnTo>
                    <a:pt x="563" y="0"/>
                  </a:lnTo>
                  <a:lnTo>
                    <a:pt x="564" y="0"/>
                  </a:lnTo>
                  <a:lnTo>
                    <a:pt x="589" y="0"/>
                  </a:lnTo>
                  <a:lnTo>
                    <a:pt x="589" y="0"/>
                  </a:lnTo>
                  <a:lnTo>
                    <a:pt x="590" y="0"/>
                  </a:lnTo>
                  <a:lnTo>
                    <a:pt x="590" y="1"/>
                  </a:lnTo>
                  <a:lnTo>
                    <a:pt x="590" y="2"/>
                  </a:lnTo>
                  <a:lnTo>
                    <a:pt x="589" y="3"/>
                  </a:lnTo>
                  <a:lnTo>
                    <a:pt x="589" y="3"/>
                  </a:lnTo>
                  <a:lnTo>
                    <a:pt x="589" y="3"/>
                  </a:lnTo>
                  <a:close/>
                  <a:moveTo>
                    <a:pt x="546" y="3"/>
                  </a:moveTo>
                  <a:lnTo>
                    <a:pt x="521" y="3"/>
                  </a:lnTo>
                  <a:lnTo>
                    <a:pt x="520" y="3"/>
                  </a:lnTo>
                  <a:lnTo>
                    <a:pt x="520" y="2"/>
                  </a:lnTo>
                  <a:lnTo>
                    <a:pt x="520" y="2"/>
                  </a:lnTo>
                  <a:lnTo>
                    <a:pt x="520" y="1"/>
                  </a:lnTo>
                  <a:lnTo>
                    <a:pt x="520" y="0"/>
                  </a:lnTo>
                  <a:lnTo>
                    <a:pt x="520" y="0"/>
                  </a:lnTo>
                  <a:lnTo>
                    <a:pt x="520" y="0"/>
                  </a:lnTo>
                  <a:lnTo>
                    <a:pt x="521" y="0"/>
                  </a:lnTo>
                  <a:lnTo>
                    <a:pt x="546" y="0"/>
                  </a:lnTo>
                  <a:lnTo>
                    <a:pt x="547" y="0"/>
                  </a:lnTo>
                  <a:lnTo>
                    <a:pt x="547" y="0"/>
                  </a:lnTo>
                  <a:lnTo>
                    <a:pt x="548" y="0"/>
                  </a:lnTo>
                  <a:lnTo>
                    <a:pt x="548" y="1"/>
                  </a:lnTo>
                  <a:lnTo>
                    <a:pt x="548" y="2"/>
                  </a:lnTo>
                  <a:lnTo>
                    <a:pt x="547" y="2"/>
                  </a:lnTo>
                  <a:lnTo>
                    <a:pt x="547" y="3"/>
                  </a:lnTo>
                  <a:lnTo>
                    <a:pt x="546" y="3"/>
                  </a:lnTo>
                  <a:lnTo>
                    <a:pt x="546" y="3"/>
                  </a:lnTo>
                  <a:close/>
                  <a:moveTo>
                    <a:pt x="504" y="3"/>
                  </a:moveTo>
                  <a:lnTo>
                    <a:pt x="479" y="3"/>
                  </a:lnTo>
                  <a:lnTo>
                    <a:pt x="478" y="3"/>
                  </a:lnTo>
                  <a:lnTo>
                    <a:pt x="478" y="2"/>
                  </a:lnTo>
                  <a:lnTo>
                    <a:pt x="477" y="2"/>
                  </a:lnTo>
                  <a:lnTo>
                    <a:pt x="477" y="1"/>
                  </a:lnTo>
                  <a:lnTo>
                    <a:pt x="477" y="0"/>
                  </a:lnTo>
                  <a:lnTo>
                    <a:pt x="478" y="0"/>
                  </a:lnTo>
                  <a:lnTo>
                    <a:pt x="478" y="0"/>
                  </a:lnTo>
                  <a:lnTo>
                    <a:pt x="479" y="0"/>
                  </a:lnTo>
                  <a:lnTo>
                    <a:pt x="504" y="0"/>
                  </a:lnTo>
                  <a:lnTo>
                    <a:pt x="504" y="0"/>
                  </a:lnTo>
                  <a:lnTo>
                    <a:pt x="505" y="0"/>
                  </a:lnTo>
                  <a:lnTo>
                    <a:pt x="505" y="0"/>
                  </a:lnTo>
                  <a:lnTo>
                    <a:pt x="505" y="1"/>
                  </a:lnTo>
                  <a:lnTo>
                    <a:pt x="505" y="2"/>
                  </a:lnTo>
                  <a:lnTo>
                    <a:pt x="505" y="2"/>
                  </a:lnTo>
                  <a:lnTo>
                    <a:pt x="504" y="3"/>
                  </a:lnTo>
                  <a:lnTo>
                    <a:pt x="504" y="3"/>
                  </a:lnTo>
                  <a:lnTo>
                    <a:pt x="504" y="3"/>
                  </a:lnTo>
                  <a:close/>
                  <a:moveTo>
                    <a:pt x="461" y="3"/>
                  </a:moveTo>
                  <a:lnTo>
                    <a:pt x="436" y="3"/>
                  </a:lnTo>
                  <a:lnTo>
                    <a:pt x="436" y="3"/>
                  </a:lnTo>
                  <a:lnTo>
                    <a:pt x="435" y="2"/>
                  </a:lnTo>
                  <a:lnTo>
                    <a:pt x="435" y="2"/>
                  </a:lnTo>
                  <a:lnTo>
                    <a:pt x="435" y="1"/>
                  </a:lnTo>
                  <a:lnTo>
                    <a:pt x="435" y="0"/>
                  </a:lnTo>
                  <a:lnTo>
                    <a:pt x="435" y="0"/>
                  </a:lnTo>
                  <a:lnTo>
                    <a:pt x="436" y="0"/>
                  </a:lnTo>
                  <a:lnTo>
                    <a:pt x="436" y="0"/>
                  </a:lnTo>
                  <a:lnTo>
                    <a:pt x="461" y="0"/>
                  </a:lnTo>
                  <a:lnTo>
                    <a:pt x="462" y="0"/>
                  </a:lnTo>
                  <a:lnTo>
                    <a:pt x="463" y="0"/>
                  </a:lnTo>
                  <a:lnTo>
                    <a:pt x="463" y="0"/>
                  </a:lnTo>
                  <a:lnTo>
                    <a:pt x="463" y="1"/>
                  </a:lnTo>
                  <a:lnTo>
                    <a:pt x="463" y="2"/>
                  </a:lnTo>
                  <a:lnTo>
                    <a:pt x="463" y="2"/>
                  </a:lnTo>
                  <a:lnTo>
                    <a:pt x="462" y="3"/>
                  </a:lnTo>
                  <a:lnTo>
                    <a:pt x="461" y="3"/>
                  </a:lnTo>
                  <a:lnTo>
                    <a:pt x="461" y="3"/>
                  </a:lnTo>
                  <a:close/>
                  <a:moveTo>
                    <a:pt x="419" y="3"/>
                  </a:moveTo>
                  <a:lnTo>
                    <a:pt x="394" y="3"/>
                  </a:lnTo>
                  <a:lnTo>
                    <a:pt x="393" y="3"/>
                  </a:lnTo>
                  <a:lnTo>
                    <a:pt x="393" y="2"/>
                  </a:lnTo>
                  <a:lnTo>
                    <a:pt x="392" y="2"/>
                  </a:lnTo>
                  <a:lnTo>
                    <a:pt x="392" y="1"/>
                  </a:lnTo>
                  <a:lnTo>
                    <a:pt x="392" y="0"/>
                  </a:lnTo>
                  <a:lnTo>
                    <a:pt x="393" y="0"/>
                  </a:lnTo>
                  <a:lnTo>
                    <a:pt x="393" y="0"/>
                  </a:lnTo>
                  <a:lnTo>
                    <a:pt x="394" y="0"/>
                  </a:lnTo>
                  <a:lnTo>
                    <a:pt x="419" y="0"/>
                  </a:lnTo>
                  <a:lnTo>
                    <a:pt x="419" y="0"/>
                  </a:lnTo>
                  <a:lnTo>
                    <a:pt x="420" y="0"/>
                  </a:lnTo>
                  <a:lnTo>
                    <a:pt x="420" y="0"/>
                  </a:lnTo>
                  <a:lnTo>
                    <a:pt x="421" y="1"/>
                  </a:lnTo>
                  <a:lnTo>
                    <a:pt x="420" y="2"/>
                  </a:lnTo>
                  <a:lnTo>
                    <a:pt x="420" y="2"/>
                  </a:lnTo>
                  <a:lnTo>
                    <a:pt x="419" y="3"/>
                  </a:lnTo>
                  <a:lnTo>
                    <a:pt x="419" y="3"/>
                  </a:lnTo>
                  <a:lnTo>
                    <a:pt x="419" y="3"/>
                  </a:lnTo>
                  <a:close/>
                  <a:moveTo>
                    <a:pt x="377" y="3"/>
                  </a:moveTo>
                  <a:lnTo>
                    <a:pt x="352" y="3"/>
                  </a:lnTo>
                  <a:lnTo>
                    <a:pt x="351" y="3"/>
                  </a:lnTo>
                  <a:lnTo>
                    <a:pt x="350" y="2"/>
                  </a:lnTo>
                  <a:lnTo>
                    <a:pt x="350" y="2"/>
                  </a:lnTo>
                  <a:lnTo>
                    <a:pt x="350" y="1"/>
                  </a:lnTo>
                  <a:lnTo>
                    <a:pt x="350" y="0"/>
                  </a:lnTo>
                  <a:lnTo>
                    <a:pt x="350" y="0"/>
                  </a:lnTo>
                  <a:lnTo>
                    <a:pt x="351" y="0"/>
                  </a:lnTo>
                  <a:lnTo>
                    <a:pt x="352" y="0"/>
                  </a:lnTo>
                  <a:lnTo>
                    <a:pt x="377" y="0"/>
                  </a:lnTo>
                  <a:lnTo>
                    <a:pt x="377" y="0"/>
                  </a:lnTo>
                  <a:lnTo>
                    <a:pt x="378" y="0"/>
                  </a:lnTo>
                  <a:lnTo>
                    <a:pt x="378" y="0"/>
                  </a:lnTo>
                  <a:lnTo>
                    <a:pt x="378" y="1"/>
                  </a:lnTo>
                  <a:lnTo>
                    <a:pt x="378" y="2"/>
                  </a:lnTo>
                  <a:lnTo>
                    <a:pt x="378" y="2"/>
                  </a:lnTo>
                  <a:lnTo>
                    <a:pt x="377" y="3"/>
                  </a:lnTo>
                  <a:lnTo>
                    <a:pt x="377" y="3"/>
                  </a:lnTo>
                  <a:lnTo>
                    <a:pt x="377" y="3"/>
                  </a:lnTo>
                  <a:close/>
                  <a:moveTo>
                    <a:pt x="334" y="3"/>
                  </a:moveTo>
                  <a:lnTo>
                    <a:pt x="309" y="3"/>
                  </a:lnTo>
                  <a:lnTo>
                    <a:pt x="308" y="3"/>
                  </a:lnTo>
                  <a:lnTo>
                    <a:pt x="308" y="2"/>
                  </a:lnTo>
                  <a:lnTo>
                    <a:pt x="308" y="2"/>
                  </a:lnTo>
                  <a:lnTo>
                    <a:pt x="308" y="1"/>
                  </a:lnTo>
                  <a:lnTo>
                    <a:pt x="308" y="0"/>
                  </a:lnTo>
                  <a:lnTo>
                    <a:pt x="308" y="0"/>
                  </a:lnTo>
                  <a:lnTo>
                    <a:pt x="308" y="0"/>
                  </a:lnTo>
                  <a:lnTo>
                    <a:pt x="309" y="0"/>
                  </a:lnTo>
                  <a:lnTo>
                    <a:pt x="334" y="0"/>
                  </a:lnTo>
                  <a:lnTo>
                    <a:pt x="335" y="0"/>
                  </a:lnTo>
                  <a:lnTo>
                    <a:pt x="335" y="0"/>
                  </a:lnTo>
                  <a:lnTo>
                    <a:pt x="336" y="0"/>
                  </a:lnTo>
                  <a:lnTo>
                    <a:pt x="336" y="1"/>
                  </a:lnTo>
                  <a:lnTo>
                    <a:pt x="336" y="2"/>
                  </a:lnTo>
                  <a:lnTo>
                    <a:pt x="335" y="2"/>
                  </a:lnTo>
                  <a:lnTo>
                    <a:pt x="335" y="3"/>
                  </a:lnTo>
                  <a:lnTo>
                    <a:pt x="334" y="3"/>
                  </a:lnTo>
                  <a:lnTo>
                    <a:pt x="334" y="3"/>
                  </a:lnTo>
                  <a:close/>
                  <a:moveTo>
                    <a:pt x="292" y="3"/>
                  </a:moveTo>
                  <a:lnTo>
                    <a:pt x="267" y="3"/>
                  </a:lnTo>
                  <a:lnTo>
                    <a:pt x="266" y="3"/>
                  </a:lnTo>
                  <a:lnTo>
                    <a:pt x="266" y="2"/>
                  </a:lnTo>
                  <a:lnTo>
                    <a:pt x="265" y="2"/>
                  </a:lnTo>
                  <a:lnTo>
                    <a:pt x="265" y="1"/>
                  </a:lnTo>
                  <a:lnTo>
                    <a:pt x="265" y="0"/>
                  </a:lnTo>
                  <a:lnTo>
                    <a:pt x="266" y="0"/>
                  </a:lnTo>
                  <a:lnTo>
                    <a:pt x="266" y="0"/>
                  </a:lnTo>
                  <a:lnTo>
                    <a:pt x="267" y="0"/>
                  </a:lnTo>
                  <a:lnTo>
                    <a:pt x="292" y="0"/>
                  </a:lnTo>
                  <a:lnTo>
                    <a:pt x="292" y="0"/>
                  </a:lnTo>
                  <a:lnTo>
                    <a:pt x="293" y="0"/>
                  </a:lnTo>
                  <a:lnTo>
                    <a:pt x="293" y="0"/>
                  </a:lnTo>
                  <a:lnTo>
                    <a:pt x="293" y="1"/>
                  </a:lnTo>
                  <a:lnTo>
                    <a:pt x="293" y="2"/>
                  </a:lnTo>
                  <a:lnTo>
                    <a:pt x="293" y="2"/>
                  </a:lnTo>
                  <a:lnTo>
                    <a:pt x="292" y="3"/>
                  </a:lnTo>
                  <a:lnTo>
                    <a:pt x="292" y="3"/>
                  </a:lnTo>
                  <a:lnTo>
                    <a:pt x="292" y="3"/>
                  </a:lnTo>
                  <a:close/>
                  <a:moveTo>
                    <a:pt x="249" y="3"/>
                  </a:moveTo>
                  <a:lnTo>
                    <a:pt x="224" y="3"/>
                  </a:lnTo>
                  <a:lnTo>
                    <a:pt x="224" y="3"/>
                  </a:lnTo>
                  <a:lnTo>
                    <a:pt x="223" y="2"/>
                  </a:lnTo>
                  <a:lnTo>
                    <a:pt x="223" y="2"/>
                  </a:lnTo>
                  <a:lnTo>
                    <a:pt x="223" y="1"/>
                  </a:lnTo>
                  <a:lnTo>
                    <a:pt x="223" y="0"/>
                  </a:lnTo>
                  <a:lnTo>
                    <a:pt x="223" y="0"/>
                  </a:lnTo>
                  <a:lnTo>
                    <a:pt x="224" y="0"/>
                  </a:lnTo>
                  <a:lnTo>
                    <a:pt x="224" y="0"/>
                  </a:lnTo>
                  <a:lnTo>
                    <a:pt x="249" y="0"/>
                  </a:lnTo>
                  <a:lnTo>
                    <a:pt x="250" y="0"/>
                  </a:lnTo>
                  <a:lnTo>
                    <a:pt x="250" y="0"/>
                  </a:lnTo>
                  <a:lnTo>
                    <a:pt x="251" y="0"/>
                  </a:lnTo>
                  <a:lnTo>
                    <a:pt x="251" y="1"/>
                  </a:lnTo>
                  <a:lnTo>
                    <a:pt x="251" y="2"/>
                  </a:lnTo>
                  <a:lnTo>
                    <a:pt x="250" y="2"/>
                  </a:lnTo>
                  <a:lnTo>
                    <a:pt x="250" y="3"/>
                  </a:lnTo>
                  <a:lnTo>
                    <a:pt x="249" y="3"/>
                  </a:lnTo>
                  <a:lnTo>
                    <a:pt x="249" y="3"/>
                  </a:lnTo>
                  <a:close/>
                  <a:moveTo>
                    <a:pt x="207" y="3"/>
                  </a:moveTo>
                  <a:lnTo>
                    <a:pt x="182" y="3"/>
                  </a:lnTo>
                  <a:lnTo>
                    <a:pt x="181" y="3"/>
                  </a:lnTo>
                  <a:lnTo>
                    <a:pt x="181" y="2"/>
                  </a:lnTo>
                  <a:lnTo>
                    <a:pt x="180" y="2"/>
                  </a:lnTo>
                  <a:lnTo>
                    <a:pt x="180" y="1"/>
                  </a:lnTo>
                  <a:lnTo>
                    <a:pt x="180" y="0"/>
                  </a:lnTo>
                  <a:lnTo>
                    <a:pt x="181" y="0"/>
                  </a:lnTo>
                  <a:lnTo>
                    <a:pt x="181" y="0"/>
                  </a:lnTo>
                  <a:lnTo>
                    <a:pt x="182" y="0"/>
                  </a:lnTo>
                  <a:lnTo>
                    <a:pt x="207" y="0"/>
                  </a:lnTo>
                  <a:lnTo>
                    <a:pt x="207" y="0"/>
                  </a:lnTo>
                  <a:lnTo>
                    <a:pt x="208" y="0"/>
                  </a:lnTo>
                  <a:lnTo>
                    <a:pt x="208" y="0"/>
                  </a:lnTo>
                  <a:lnTo>
                    <a:pt x="209" y="1"/>
                  </a:lnTo>
                  <a:lnTo>
                    <a:pt x="208" y="2"/>
                  </a:lnTo>
                  <a:lnTo>
                    <a:pt x="208" y="2"/>
                  </a:lnTo>
                  <a:lnTo>
                    <a:pt x="207" y="3"/>
                  </a:lnTo>
                  <a:lnTo>
                    <a:pt x="207" y="3"/>
                  </a:lnTo>
                  <a:lnTo>
                    <a:pt x="207" y="3"/>
                  </a:lnTo>
                  <a:close/>
                  <a:moveTo>
                    <a:pt x="165" y="3"/>
                  </a:moveTo>
                  <a:lnTo>
                    <a:pt x="140" y="3"/>
                  </a:lnTo>
                  <a:lnTo>
                    <a:pt x="139" y="3"/>
                  </a:lnTo>
                  <a:lnTo>
                    <a:pt x="138" y="2"/>
                  </a:lnTo>
                  <a:lnTo>
                    <a:pt x="138" y="2"/>
                  </a:lnTo>
                  <a:lnTo>
                    <a:pt x="138" y="1"/>
                  </a:lnTo>
                  <a:lnTo>
                    <a:pt x="138" y="0"/>
                  </a:lnTo>
                  <a:lnTo>
                    <a:pt x="138" y="0"/>
                  </a:lnTo>
                  <a:lnTo>
                    <a:pt x="139" y="0"/>
                  </a:lnTo>
                  <a:lnTo>
                    <a:pt x="140" y="0"/>
                  </a:lnTo>
                  <a:lnTo>
                    <a:pt x="165" y="0"/>
                  </a:lnTo>
                  <a:lnTo>
                    <a:pt x="165" y="0"/>
                  </a:lnTo>
                  <a:lnTo>
                    <a:pt x="166" y="0"/>
                  </a:lnTo>
                  <a:lnTo>
                    <a:pt x="166" y="0"/>
                  </a:lnTo>
                  <a:lnTo>
                    <a:pt x="166" y="1"/>
                  </a:lnTo>
                  <a:lnTo>
                    <a:pt x="166" y="2"/>
                  </a:lnTo>
                  <a:lnTo>
                    <a:pt x="166" y="2"/>
                  </a:lnTo>
                  <a:lnTo>
                    <a:pt x="165" y="3"/>
                  </a:lnTo>
                  <a:lnTo>
                    <a:pt x="165" y="3"/>
                  </a:lnTo>
                  <a:lnTo>
                    <a:pt x="165" y="3"/>
                  </a:lnTo>
                  <a:close/>
                  <a:moveTo>
                    <a:pt x="122" y="3"/>
                  </a:moveTo>
                  <a:lnTo>
                    <a:pt x="97" y="3"/>
                  </a:lnTo>
                  <a:lnTo>
                    <a:pt x="96" y="3"/>
                  </a:lnTo>
                  <a:lnTo>
                    <a:pt x="96" y="2"/>
                  </a:lnTo>
                  <a:lnTo>
                    <a:pt x="95" y="2"/>
                  </a:lnTo>
                  <a:lnTo>
                    <a:pt x="95" y="1"/>
                  </a:lnTo>
                  <a:lnTo>
                    <a:pt x="95" y="0"/>
                  </a:lnTo>
                  <a:lnTo>
                    <a:pt x="96" y="0"/>
                  </a:lnTo>
                  <a:lnTo>
                    <a:pt x="96" y="0"/>
                  </a:lnTo>
                  <a:lnTo>
                    <a:pt x="97" y="0"/>
                  </a:lnTo>
                  <a:lnTo>
                    <a:pt x="122" y="0"/>
                  </a:lnTo>
                  <a:lnTo>
                    <a:pt x="123" y="0"/>
                  </a:lnTo>
                  <a:lnTo>
                    <a:pt x="123" y="0"/>
                  </a:lnTo>
                  <a:lnTo>
                    <a:pt x="124" y="1"/>
                  </a:lnTo>
                  <a:lnTo>
                    <a:pt x="123" y="2"/>
                  </a:lnTo>
                  <a:lnTo>
                    <a:pt x="123" y="3"/>
                  </a:lnTo>
                  <a:lnTo>
                    <a:pt x="122" y="3"/>
                  </a:lnTo>
                  <a:lnTo>
                    <a:pt x="122" y="3"/>
                  </a:lnTo>
                  <a:close/>
                  <a:moveTo>
                    <a:pt x="80" y="3"/>
                  </a:moveTo>
                  <a:lnTo>
                    <a:pt x="55" y="3"/>
                  </a:lnTo>
                  <a:lnTo>
                    <a:pt x="54" y="3"/>
                  </a:lnTo>
                  <a:lnTo>
                    <a:pt x="53" y="2"/>
                  </a:lnTo>
                  <a:lnTo>
                    <a:pt x="53" y="2"/>
                  </a:lnTo>
                  <a:lnTo>
                    <a:pt x="53" y="1"/>
                  </a:lnTo>
                  <a:lnTo>
                    <a:pt x="53" y="0"/>
                  </a:lnTo>
                  <a:lnTo>
                    <a:pt x="53" y="0"/>
                  </a:lnTo>
                  <a:lnTo>
                    <a:pt x="54" y="0"/>
                  </a:lnTo>
                  <a:lnTo>
                    <a:pt x="55" y="0"/>
                  </a:lnTo>
                  <a:lnTo>
                    <a:pt x="80" y="0"/>
                  </a:lnTo>
                  <a:lnTo>
                    <a:pt x="80" y="0"/>
                  </a:lnTo>
                  <a:lnTo>
                    <a:pt x="81" y="0"/>
                  </a:lnTo>
                  <a:lnTo>
                    <a:pt x="81" y="0"/>
                  </a:lnTo>
                  <a:lnTo>
                    <a:pt x="81" y="1"/>
                  </a:lnTo>
                  <a:lnTo>
                    <a:pt x="81" y="2"/>
                  </a:lnTo>
                  <a:lnTo>
                    <a:pt x="81" y="2"/>
                  </a:lnTo>
                  <a:lnTo>
                    <a:pt x="80" y="3"/>
                  </a:lnTo>
                  <a:lnTo>
                    <a:pt x="80" y="3"/>
                  </a:lnTo>
                  <a:lnTo>
                    <a:pt x="80" y="3"/>
                  </a:lnTo>
                  <a:close/>
                  <a:moveTo>
                    <a:pt x="37" y="3"/>
                  </a:moveTo>
                  <a:lnTo>
                    <a:pt x="12" y="3"/>
                  </a:lnTo>
                  <a:lnTo>
                    <a:pt x="12" y="3"/>
                  </a:lnTo>
                  <a:lnTo>
                    <a:pt x="11" y="2"/>
                  </a:lnTo>
                  <a:lnTo>
                    <a:pt x="11" y="2"/>
                  </a:lnTo>
                  <a:lnTo>
                    <a:pt x="11" y="1"/>
                  </a:lnTo>
                  <a:lnTo>
                    <a:pt x="11" y="0"/>
                  </a:lnTo>
                  <a:lnTo>
                    <a:pt x="11" y="0"/>
                  </a:lnTo>
                  <a:lnTo>
                    <a:pt x="12" y="0"/>
                  </a:lnTo>
                  <a:lnTo>
                    <a:pt x="12" y="0"/>
                  </a:lnTo>
                  <a:lnTo>
                    <a:pt x="37" y="0"/>
                  </a:lnTo>
                  <a:lnTo>
                    <a:pt x="38" y="0"/>
                  </a:lnTo>
                  <a:lnTo>
                    <a:pt x="38" y="0"/>
                  </a:lnTo>
                  <a:lnTo>
                    <a:pt x="39" y="0"/>
                  </a:lnTo>
                  <a:lnTo>
                    <a:pt x="39" y="1"/>
                  </a:lnTo>
                  <a:lnTo>
                    <a:pt x="39" y="2"/>
                  </a:lnTo>
                  <a:lnTo>
                    <a:pt x="38" y="2"/>
                  </a:lnTo>
                  <a:lnTo>
                    <a:pt x="38" y="3"/>
                  </a:lnTo>
                  <a:lnTo>
                    <a:pt x="37" y="3"/>
                  </a:lnTo>
                  <a:lnTo>
                    <a:pt x="37" y="3"/>
                  </a:lnTo>
                  <a:close/>
                </a:path>
              </a:pathLst>
            </a:custGeom>
            <a:solidFill>
              <a:srgbClr val="000000"/>
            </a:solidFill>
            <a:ln w="25400">
              <a:solidFill>
                <a:srgbClr val="000000"/>
              </a:solidFill>
              <a:prstDash val="solid"/>
              <a:round/>
              <a:headEnd/>
              <a:tailEnd/>
            </a:ln>
          </p:spPr>
          <p:txBody>
            <a:bodyPr/>
            <a:lstStyle/>
            <a:p>
              <a:endParaRPr lang="en-US"/>
            </a:p>
          </p:txBody>
        </p:sp>
        <p:sp>
          <p:nvSpPr>
            <p:cNvPr id="309656" name="Rectangle 408">
              <a:extLst>
                <a:ext uri="{FF2B5EF4-FFF2-40B4-BE49-F238E27FC236}">
                  <a16:creationId xmlns:a16="http://schemas.microsoft.com/office/drawing/2014/main" id="{0065740E-C9F3-AA4B-B4F2-8BA7A112FA97}"/>
                </a:ext>
              </a:extLst>
            </p:cNvPr>
            <p:cNvSpPr>
              <a:spLocks noChangeArrowheads="1"/>
            </p:cNvSpPr>
            <p:nvPr/>
          </p:nvSpPr>
          <p:spPr bwMode="auto">
            <a:xfrm>
              <a:off x="3754" y="1972"/>
              <a:ext cx="261" cy="151"/>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57" name="Rectangle 409">
              <a:extLst>
                <a:ext uri="{FF2B5EF4-FFF2-40B4-BE49-F238E27FC236}">
                  <a16:creationId xmlns:a16="http://schemas.microsoft.com/office/drawing/2014/main" id="{4366122A-DA17-C64E-9218-B09740BC2949}"/>
                </a:ext>
              </a:extLst>
            </p:cNvPr>
            <p:cNvSpPr>
              <a:spLocks noChangeArrowheads="1"/>
            </p:cNvSpPr>
            <p:nvPr/>
          </p:nvSpPr>
          <p:spPr bwMode="auto">
            <a:xfrm>
              <a:off x="3676" y="1972"/>
              <a:ext cx="339" cy="151"/>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58" name="Rectangle 410">
              <a:extLst>
                <a:ext uri="{FF2B5EF4-FFF2-40B4-BE49-F238E27FC236}">
                  <a16:creationId xmlns:a16="http://schemas.microsoft.com/office/drawing/2014/main" id="{AC108ACC-E6FF-4C42-A168-2158592AB861}"/>
                </a:ext>
              </a:extLst>
            </p:cNvPr>
            <p:cNvSpPr>
              <a:spLocks noChangeArrowheads="1"/>
            </p:cNvSpPr>
            <p:nvPr/>
          </p:nvSpPr>
          <p:spPr bwMode="auto">
            <a:xfrm>
              <a:off x="3780" y="1988"/>
              <a:ext cx="11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oc :</a:t>
              </a:r>
              <a:endParaRPr lang="en-US" altLang="en-US" sz="1800" b="1">
                <a:solidFill>
                  <a:schemeClr val="tx2"/>
                </a:solidFill>
                <a:latin typeface="Tahoma" panose="020B0604030504040204" pitchFamily="34" charset="0"/>
              </a:endParaRPr>
            </a:p>
          </p:txBody>
        </p:sp>
        <p:sp>
          <p:nvSpPr>
            <p:cNvPr id="309659" name="Rectangle 411">
              <a:extLst>
                <a:ext uri="{FF2B5EF4-FFF2-40B4-BE49-F238E27FC236}">
                  <a16:creationId xmlns:a16="http://schemas.microsoft.com/office/drawing/2014/main" id="{950C50A2-836B-F94F-9F18-CD60079DCC74}"/>
                </a:ext>
              </a:extLst>
            </p:cNvPr>
            <p:cNvSpPr>
              <a:spLocks noChangeArrowheads="1"/>
            </p:cNvSpPr>
            <p:nvPr/>
          </p:nvSpPr>
          <p:spPr bwMode="auto">
            <a:xfrm>
              <a:off x="3670" y="2046"/>
              <a:ext cx="35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ObsControl</a:t>
              </a:r>
              <a:endParaRPr lang="en-US" altLang="en-US" sz="1800" b="1">
                <a:solidFill>
                  <a:schemeClr val="tx2"/>
                </a:solidFill>
                <a:latin typeface="Tahoma" panose="020B0604030504040204" pitchFamily="34" charset="0"/>
              </a:endParaRPr>
            </a:p>
          </p:txBody>
        </p:sp>
        <p:sp>
          <p:nvSpPr>
            <p:cNvPr id="309660" name="Line 412">
              <a:extLst>
                <a:ext uri="{FF2B5EF4-FFF2-40B4-BE49-F238E27FC236}">
                  <a16:creationId xmlns:a16="http://schemas.microsoft.com/office/drawing/2014/main" id="{6567D7F6-325E-724A-AC1E-C8BCC8AD99E4}"/>
                </a:ext>
              </a:extLst>
            </p:cNvPr>
            <p:cNvSpPr>
              <a:spLocks noChangeShapeType="1"/>
            </p:cNvSpPr>
            <p:nvPr/>
          </p:nvSpPr>
          <p:spPr bwMode="auto">
            <a:xfrm flipV="1">
              <a:off x="3792" y="1768"/>
              <a:ext cx="0" cy="204"/>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661" name="Rectangle 413">
              <a:extLst>
                <a:ext uri="{FF2B5EF4-FFF2-40B4-BE49-F238E27FC236}">
                  <a16:creationId xmlns:a16="http://schemas.microsoft.com/office/drawing/2014/main" id="{FC4A4251-55F4-A044-BC92-950F4DA1751E}"/>
                </a:ext>
              </a:extLst>
            </p:cNvPr>
            <p:cNvSpPr>
              <a:spLocks noChangeArrowheads="1"/>
            </p:cNvSpPr>
            <p:nvPr/>
          </p:nvSpPr>
          <p:spPr bwMode="auto">
            <a:xfrm>
              <a:off x="3876" y="2104"/>
              <a:ext cx="32" cy="3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62" name="Rectangle 414">
              <a:extLst>
                <a:ext uri="{FF2B5EF4-FFF2-40B4-BE49-F238E27FC236}">
                  <a16:creationId xmlns:a16="http://schemas.microsoft.com/office/drawing/2014/main" id="{60CBA0CB-96CD-AD40-AA42-9D3768A08CEA}"/>
                </a:ext>
              </a:extLst>
            </p:cNvPr>
            <p:cNvSpPr>
              <a:spLocks noChangeArrowheads="1"/>
            </p:cNvSpPr>
            <p:nvPr/>
          </p:nvSpPr>
          <p:spPr bwMode="auto">
            <a:xfrm>
              <a:off x="3876" y="2104"/>
              <a:ext cx="32" cy="3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63" name="Rectangle 415">
              <a:extLst>
                <a:ext uri="{FF2B5EF4-FFF2-40B4-BE49-F238E27FC236}">
                  <a16:creationId xmlns:a16="http://schemas.microsoft.com/office/drawing/2014/main" id="{3B9C49F6-791C-8941-90C6-235998682670}"/>
                </a:ext>
              </a:extLst>
            </p:cNvPr>
            <p:cNvSpPr>
              <a:spLocks noChangeArrowheads="1"/>
            </p:cNvSpPr>
            <p:nvPr/>
          </p:nvSpPr>
          <p:spPr bwMode="auto">
            <a:xfrm>
              <a:off x="3998" y="2028"/>
              <a:ext cx="33" cy="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64" name="Rectangle 416">
              <a:extLst>
                <a:ext uri="{FF2B5EF4-FFF2-40B4-BE49-F238E27FC236}">
                  <a16:creationId xmlns:a16="http://schemas.microsoft.com/office/drawing/2014/main" id="{3DEB60B2-E345-EA4B-86F6-76CDFB9DAE88}"/>
                </a:ext>
              </a:extLst>
            </p:cNvPr>
            <p:cNvSpPr>
              <a:spLocks noChangeArrowheads="1"/>
            </p:cNvSpPr>
            <p:nvPr/>
          </p:nvSpPr>
          <p:spPr bwMode="auto">
            <a:xfrm>
              <a:off x="3998" y="2028"/>
              <a:ext cx="33" cy="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65" name="Rectangle 417">
              <a:extLst>
                <a:ext uri="{FF2B5EF4-FFF2-40B4-BE49-F238E27FC236}">
                  <a16:creationId xmlns:a16="http://schemas.microsoft.com/office/drawing/2014/main" id="{453BE272-3E03-F847-9C0F-98472E7B9AC2}"/>
                </a:ext>
              </a:extLst>
            </p:cNvPr>
            <p:cNvSpPr>
              <a:spLocks noChangeArrowheads="1"/>
            </p:cNvSpPr>
            <p:nvPr/>
          </p:nvSpPr>
          <p:spPr bwMode="auto">
            <a:xfrm>
              <a:off x="3776" y="1749"/>
              <a:ext cx="32" cy="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66" name="Rectangle 418">
              <a:extLst>
                <a:ext uri="{FF2B5EF4-FFF2-40B4-BE49-F238E27FC236}">
                  <a16:creationId xmlns:a16="http://schemas.microsoft.com/office/drawing/2014/main" id="{D6A0BB66-9DCE-F447-8B99-3BA80AF94634}"/>
                </a:ext>
              </a:extLst>
            </p:cNvPr>
            <p:cNvSpPr>
              <a:spLocks noChangeArrowheads="1"/>
            </p:cNvSpPr>
            <p:nvPr/>
          </p:nvSpPr>
          <p:spPr bwMode="auto">
            <a:xfrm>
              <a:off x="3776" y="1749"/>
              <a:ext cx="32" cy="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67" name="Rectangle 419">
              <a:extLst>
                <a:ext uri="{FF2B5EF4-FFF2-40B4-BE49-F238E27FC236}">
                  <a16:creationId xmlns:a16="http://schemas.microsoft.com/office/drawing/2014/main" id="{5AE6BBCE-B790-EF49-A3F9-A5664570C768}"/>
                </a:ext>
              </a:extLst>
            </p:cNvPr>
            <p:cNvSpPr>
              <a:spLocks noChangeArrowheads="1"/>
            </p:cNvSpPr>
            <p:nvPr/>
          </p:nvSpPr>
          <p:spPr bwMode="auto">
            <a:xfrm>
              <a:off x="3868" y="1599"/>
              <a:ext cx="33" cy="3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68" name="Rectangle 420">
              <a:extLst>
                <a:ext uri="{FF2B5EF4-FFF2-40B4-BE49-F238E27FC236}">
                  <a16:creationId xmlns:a16="http://schemas.microsoft.com/office/drawing/2014/main" id="{B4B6F14C-3661-8D4E-BDB4-A8AFCCDFA236}"/>
                </a:ext>
              </a:extLst>
            </p:cNvPr>
            <p:cNvSpPr>
              <a:spLocks noChangeArrowheads="1"/>
            </p:cNvSpPr>
            <p:nvPr/>
          </p:nvSpPr>
          <p:spPr bwMode="auto">
            <a:xfrm>
              <a:off x="3868" y="1599"/>
              <a:ext cx="33" cy="37"/>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69" name="Rectangle 421">
              <a:extLst>
                <a:ext uri="{FF2B5EF4-FFF2-40B4-BE49-F238E27FC236}">
                  <a16:creationId xmlns:a16="http://schemas.microsoft.com/office/drawing/2014/main" id="{4E9931B8-CE67-904B-A55A-C0624E04E542}"/>
                </a:ext>
              </a:extLst>
            </p:cNvPr>
            <p:cNvSpPr>
              <a:spLocks noChangeArrowheads="1"/>
            </p:cNvSpPr>
            <p:nvPr/>
          </p:nvSpPr>
          <p:spPr bwMode="auto">
            <a:xfrm>
              <a:off x="3868" y="1372"/>
              <a:ext cx="33" cy="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70" name="Rectangle 422">
              <a:extLst>
                <a:ext uri="{FF2B5EF4-FFF2-40B4-BE49-F238E27FC236}">
                  <a16:creationId xmlns:a16="http://schemas.microsoft.com/office/drawing/2014/main" id="{C46EC461-21BC-614F-AAB6-56EA64E86B04}"/>
                </a:ext>
              </a:extLst>
            </p:cNvPr>
            <p:cNvSpPr>
              <a:spLocks noChangeArrowheads="1"/>
            </p:cNvSpPr>
            <p:nvPr/>
          </p:nvSpPr>
          <p:spPr bwMode="auto">
            <a:xfrm>
              <a:off x="3868" y="1372"/>
              <a:ext cx="33" cy="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71" name="Rectangle 423">
              <a:extLst>
                <a:ext uri="{FF2B5EF4-FFF2-40B4-BE49-F238E27FC236}">
                  <a16:creationId xmlns:a16="http://schemas.microsoft.com/office/drawing/2014/main" id="{F2443680-4E03-D84D-8D18-A78798D7CD06}"/>
                </a:ext>
              </a:extLst>
            </p:cNvPr>
            <p:cNvSpPr>
              <a:spLocks noChangeArrowheads="1"/>
            </p:cNvSpPr>
            <p:nvPr/>
          </p:nvSpPr>
          <p:spPr bwMode="auto">
            <a:xfrm>
              <a:off x="3998" y="1297"/>
              <a:ext cx="33" cy="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72" name="Rectangle 424">
              <a:extLst>
                <a:ext uri="{FF2B5EF4-FFF2-40B4-BE49-F238E27FC236}">
                  <a16:creationId xmlns:a16="http://schemas.microsoft.com/office/drawing/2014/main" id="{89FD68C0-5A20-2E41-944A-2E8D82B8BA7A}"/>
                </a:ext>
              </a:extLst>
            </p:cNvPr>
            <p:cNvSpPr>
              <a:spLocks noChangeArrowheads="1"/>
            </p:cNvSpPr>
            <p:nvPr/>
          </p:nvSpPr>
          <p:spPr bwMode="auto">
            <a:xfrm>
              <a:off x="3998" y="1297"/>
              <a:ext cx="33" cy="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73" name="Rectangle 425">
              <a:extLst>
                <a:ext uri="{FF2B5EF4-FFF2-40B4-BE49-F238E27FC236}">
                  <a16:creationId xmlns:a16="http://schemas.microsoft.com/office/drawing/2014/main" id="{5349B127-3781-8644-9E92-4148962EDDDE}"/>
                </a:ext>
              </a:extLst>
            </p:cNvPr>
            <p:cNvSpPr>
              <a:spLocks noChangeArrowheads="1"/>
            </p:cNvSpPr>
            <p:nvPr/>
          </p:nvSpPr>
          <p:spPr bwMode="auto">
            <a:xfrm>
              <a:off x="3776" y="1953"/>
              <a:ext cx="32" cy="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74" name="Rectangle 426">
              <a:extLst>
                <a:ext uri="{FF2B5EF4-FFF2-40B4-BE49-F238E27FC236}">
                  <a16:creationId xmlns:a16="http://schemas.microsoft.com/office/drawing/2014/main" id="{191A6641-D0B5-DE4A-8A53-4CDE2488DEBD}"/>
                </a:ext>
              </a:extLst>
            </p:cNvPr>
            <p:cNvSpPr>
              <a:spLocks noChangeArrowheads="1"/>
            </p:cNvSpPr>
            <p:nvPr/>
          </p:nvSpPr>
          <p:spPr bwMode="auto">
            <a:xfrm>
              <a:off x="3776" y="1953"/>
              <a:ext cx="32" cy="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75" name="Rectangle 427">
              <a:extLst>
                <a:ext uri="{FF2B5EF4-FFF2-40B4-BE49-F238E27FC236}">
                  <a16:creationId xmlns:a16="http://schemas.microsoft.com/office/drawing/2014/main" id="{169F9DEC-92C6-7447-BD2E-FEDEE5732951}"/>
                </a:ext>
              </a:extLst>
            </p:cNvPr>
            <p:cNvSpPr>
              <a:spLocks noChangeArrowheads="1"/>
            </p:cNvSpPr>
            <p:nvPr/>
          </p:nvSpPr>
          <p:spPr bwMode="auto">
            <a:xfrm>
              <a:off x="3522" y="1810"/>
              <a:ext cx="32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InstrCmnd</a:t>
              </a:r>
            </a:p>
            <a:p>
              <a:pPr algn="ctr"/>
              <a:r>
                <a:rPr lang="en-US" altLang="en-US" sz="800" b="1">
                  <a:solidFill>
                    <a:srgbClr val="000000"/>
                  </a:solidFill>
                  <a:latin typeface="Arial" panose="020B0604020202020204" pitchFamily="34" charset="0"/>
                </a:rPr>
                <a:t>Port</a:t>
              </a:r>
            </a:p>
          </p:txBody>
        </p:sp>
        <p:sp>
          <p:nvSpPr>
            <p:cNvPr id="309676" name="Rectangle 428">
              <a:extLst>
                <a:ext uri="{FF2B5EF4-FFF2-40B4-BE49-F238E27FC236}">
                  <a16:creationId xmlns:a16="http://schemas.microsoft.com/office/drawing/2014/main" id="{67531B16-A816-894E-A41D-D8466DF3E722}"/>
                </a:ext>
              </a:extLst>
            </p:cNvPr>
            <p:cNvSpPr>
              <a:spLocks noChangeArrowheads="1"/>
            </p:cNvSpPr>
            <p:nvPr/>
          </p:nvSpPr>
          <p:spPr bwMode="auto">
            <a:xfrm>
              <a:off x="3725" y="1453"/>
              <a:ext cx="134" cy="4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77" name="Line 429">
              <a:extLst>
                <a:ext uri="{FF2B5EF4-FFF2-40B4-BE49-F238E27FC236}">
                  <a16:creationId xmlns:a16="http://schemas.microsoft.com/office/drawing/2014/main" id="{F9C1F5A5-2484-8E46-8E03-45DD619980CD}"/>
                </a:ext>
              </a:extLst>
            </p:cNvPr>
            <p:cNvSpPr>
              <a:spLocks noChangeShapeType="1"/>
            </p:cNvSpPr>
            <p:nvPr/>
          </p:nvSpPr>
          <p:spPr bwMode="auto">
            <a:xfrm flipH="1">
              <a:off x="4034" y="1316"/>
              <a:ext cx="153"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678" name="Line 430">
              <a:extLst>
                <a:ext uri="{FF2B5EF4-FFF2-40B4-BE49-F238E27FC236}">
                  <a16:creationId xmlns:a16="http://schemas.microsoft.com/office/drawing/2014/main" id="{2CB9CB5C-500C-9646-88AC-C6553F9F9A3E}"/>
                </a:ext>
              </a:extLst>
            </p:cNvPr>
            <p:cNvSpPr>
              <a:spLocks noChangeShapeType="1"/>
            </p:cNvSpPr>
            <p:nvPr/>
          </p:nvSpPr>
          <p:spPr bwMode="auto">
            <a:xfrm flipH="1">
              <a:off x="4037" y="2047"/>
              <a:ext cx="152"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679" name="Line 431">
              <a:extLst>
                <a:ext uri="{FF2B5EF4-FFF2-40B4-BE49-F238E27FC236}">
                  <a16:creationId xmlns:a16="http://schemas.microsoft.com/office/drawing/2014/main" id="{C1D2033C-C289-2244-A1B6-F8828331477F}"/>
                </a:ext>
              </a:extLst>
            </p:cNvPr>
            <p:cNvSpPr>
              <a:spLocks noChangeShapeType="1"/>
            </p:cNvSpPr>
            <p:nvPr/>
          </p:nvSpPr>
          <p:spPr bwMode="auto">
            <a:xfrm rot="16200000" flipH="1">
              <a:off x="3856" y="2184"/>
              <a:ext cx="76"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680" name="Rectangle 432">
              <a:extLst>
                <a:ext uri="{FF2B5EF4-FFF2-40B4-BE49-F238E27FC236}">
                  <a16:creationId xmlns:a16="http://schemas.microsoft.com/office/drawing/2014/main" id="{269E1C06-6EEE-B441-B0E7-0D022C7218FD}"/>
                </a:ext>
              </a:extLst>
            </p:cNvPr>
            <p:cNvSpPr>
              <a:spLocks noChangeArrowheads="1"/>
            </p:cNvSpPr>
            <p:nvPr/>
          </p:nvSpPr>
          <p:spPr bwMode="auto">
            <a:xfrm>
              <a:off x="4584" y="1297"/>
              <a:ext cx="33" cy="38"/>
            </a:xfrm>
            <a:prstGeom prst="rect">
              <a:avLst/>
            </a:prstGeom>
            <a:solidFill>
              <a:schemeClr val="bg1"/>
            </a:solidFill>
            <a:ln w="25400">
              <a:solidFill>
                <a:srgbClr val="000000"/>
              </a:solidFill>
              <a:miter lim="800000"/>
              <a:headEnd/>
              <a:tailEnd/>
            </a:ln>
          </p:spPr>
          <p:txBody>
            <a:bodyPr/>
            <a:lstStyle/>
            <a:p>
              <a:endParaRPr lang="en-US"/>
            </a:p>
          </p:txBody>
        </p:sp>
        <p:sp>
          <p:nvSpPr>
            <p:cNvPr id="309681" name="Rectangle 433">
              <a:extLst>
                <a:ext uri="{FF2B5EF4-FFF2-40B4-BE49-F238E27FC236}">
                  <a16:creationId xmlns:a16="http://schemas.microsoft.com/office/drawing/2014/main" id="{38482BA3-64D4-8044-A391-93F8D94B07E7}"/>
                </a:ext>
              </a:extLst>
            </p:cNvPr>
            <p:cNvSpPr>
              <a:spLocks noChangeArrowheads="1"/>
            </p:cNvSpPr>
            <p:nvPr/>
          </p:nvSpPr>
          <p:spPr bwMode="auto">
            <a:xfrm>
              <a:off x="4592" y="2028"/>
              <a:ext cx="32" cy="38"/>
            </a:xfrm>
            <a:prstGeom prst="rect">
              <a:avLst/>
            </a:prstGeom>
            <a:solidFill>
              <a:schemeClr val="bg1"/>
            </a:solidFill>
            <a:ln w="25400">
              <a:solidFill>
                <a:srgbClr val="000000"/>
              </a:solidFill>
              <a:miter lim="800000"/>
              <a:headEnd/>
              <a:tailEnd/>
            </a:ln>
          </p:spPr>
          <p:txBody>
            <a:bodyPr/>
            <a:lstStyle/>
            <a:p>
              <a:endParaRPr lang="en-US"/>
            </a:p>
          </p:txBody>
        </p:sp>
        <p:sp>
          <p:nvSpPr>
            <p:cNvPr id="309682" name="Rectangle 434">
              <a:extLst>
                <a:ext uri="{FF2B5EF4-FFF2-40B4-BE49-F238E27FC236}">
                  <a16:creationId xmlns:a16="http://schemas.microsoft.com/office/drawing/2014/main" id="{CFAC2ECC-9708-2843-B70F-D6F561C92173}"/>
                </a:ext>
              </a:extLst>
            </p:cNvPr>
            <p:cNvSpPr>
              <a:spLocks noChangeArrowheads="1"/>
            </p:cNvSpPr>
            <p:nvPr/>
          </p:nvSpPr>
          <p:spPr bwMode="auto">
            <a:xfrm>
              <a:off x="5013" y="2020"/>
              <a:ext cx="32" cy="38"/>
            </a:xfrm>
            <a:prstGeom prst="rect">
              <a:avLst/>
            </a:prstGeom>
            <a:solidFill>
              <a:schemeClr val="bg1"/>
            </a:solidFill>
            <a:ln w="25400">
              <a:solidFill>
                <a:srgbClr val="000000"/>
              </a:solidFill>
              <a:miter lim="800000"/>
              <a:headEnd/>
              <a:tailEnd/>
            </a:ln>
          </p:spPr>
          <p:txBody>
            <a:bodyPr/>
            <a:lstStyle/>
            <a:p>
              <a:endParaRPr lang="en-US"/>
            </a:p>
          </p:txBody>
        </p:sp>
        <p:sp>
          <p:nvSpPr>
            <p:cNvPr id="309683" name="Rectangle 435">
              <a:extLst>
                <a:ext uri="{FF2B5EF4-FFF2-40B4-BE49-F238E27FC236}">
                  <a16:creationId xmlns:a16="http://schemas.microsoft.com/office/drawing/2014/main" id="{CA52C78C-4D92-3E4E-9ACC-E735EAD3217B}"/>
                </a:ext>
              </a:extLst>
            </p:cNvPr>
            <p:cNvSpPr>
              <a:spLocks noChangeArrowheads="1"/>
            </p:cNvSpPr>
            <p:nvPr/>
          </p:nvSpPr>
          <p:spPr bwMode="auto">
            <a:xfrm>
              <a:off x="4188" y="2262"/>
              <a:ext cx="30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TelemPort</a:t>
              </a:r>
              <a:endParaRPr lang="en-US" altLang="en-US" sz="1800" b="1">
                <a:solidFill>
                  <a:schemeClr val="tx2"/>
                </a:solidFill>
                <a:latin typeface="Tahoma" panose="020B0604030504040204" pitchFamily="34" charset="0"/>
              </a:endParaRPr>
            </a:p>
          </p:txBody>
        </p:sp>
        <p:sp>
          <p:nvSpPr>
            <p:cNvPr id="309684" name="AutoShape 436">
              <a:extLst>
                <a:ext uri="{FF2B5EF4-FFF2-40B4-BE49-F238E27FC236}">
                  <a16:creationId xmlns:a16="http://schemas.microsoft.com/office/drawing/2014/main" id="{4BB81E6E-F446-5C4F-8332-719607ED7415}"/>
                </a:ext>
              </a:extLst>
            </p:cNvPr>
            <p:cNvSpPr>
              <a:spLocks noChangeArrowheads="1"/>
            </p:cNvSpPr>
            <p:nvPr/>
          </p:nvSpPr>
          <p:spPr bwMode="auto">
            <a:xfrm rot="-5400000">
              <a:off x="4389" y="1290"/>
              <a:ext cx="60" cy="45"/>
            </a:xfrm>
            <a:prstGeom prst="triangle">
              <a:avLst>
                <a:gd name="adj" fmla="val 50000"/>
              </a:avLst>
            </a:prstGeom>
            <a:solidFill>
              <a:schemeClr val="tx1"/>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9685" name="AutoShape 437">
              <a:extLst>
                <a:ext uri="{FF2B5EF4-FFF2-40B4-BE49-F238E27FC236}">
                  <a16:creationId xmlns:a16="http://schemas.microsoft.com/office/drawing/2014/main" id="{53B42795-DB9D-4340-B9E5-3AF7FC5DBB53}"/>
                </a:ext>
              </a:extLst>
            </p:cNvPr>
            <p:cNvSpPr>
              <a:spLocks noChangeArrowheads="1"/>
            </p:cNvSpPr>
            <p:nvPr/>
          </p:nvSpPr>
          <p:spPr bwMode="auto">
            <a:xfrm rot="5400000">
              <a:off x="4395" y="2025"/>
              <a:ext cx="60" cy="45"/>
            </a:xfrm>
            <a:prstGeom prst="triangle">
              <a:avLst>
                <a:gd name="adj" fmla="val 50000"/>
              </a:avLst>
            </a:prstGeom>
            <a:solidFill>
              <a:schemeClr val="tx1"/>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09686" name="Rectangle 438">
              <a:extLst>
                <a:ext uri="{FF2B5EF4-FFF2-40B4-BE49-F238E27FC236}">
                  <a16:creationId xmlns:a16="http://schemas.microsoft.com/office/drawing/2014/main" id="{BD28F47B-AEC2-2A44-95B3-4F2C5816F1D7}"/>
                </a:ext>
              </a:extLst>
            </p:cNvPr>
            <p:cNvSpPr>
              <a:spLocks noChangeArrowheads="1"/>
            </p:cNvSpPr>
            <p:nvPr/>
          </p:nvSpPr>
          <p:spPr bwMode="auto">
            <a:xfrm>
              <a:off x="4305" y="2078"/>
              <a:ext cx="217"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i="1">
                  <a:solidFill>
                    <a:srgbClr val="000000"/>
                  </a:solidFill>
                  <a:latin typeface="Arial" panose="020B0604020202020204" pitchFamily="34" charset="0"/>
                </a:rPr>
                <a:t>Take</a:t>
              </a:r>
            </a:p>
            <a:p>
              <a:pPr algn="ctr"/>
              <a:r>
                <a:rPr lang="en-US" altLang="en-US" sz="800" b="1" i="1">
                  <a:solidFill>
                    <a:srgbClr val="000000"/>
                  </a:solidFill>
                  <a:latin typeface="Arial" panose="020B0604020202020204" pitchFamily="34" charset="0"/>
                </a:rPr>
                <a:t>Obs</a:t>
              </a:r>
              <a:endParaRPr lang="en-US" altLang="en-US" sz="1800" b="1">
                <a:solidFill>
                  <a:schemeClr val="tx2"/>
                </a:solidFill>
                <a:latin typeface="Tahoma" panose="020B0604030504040204" pitchFamily="34" charset="0"/>
              </a:endParaRPr>
            </a:p>
          </p:txBody>
        </p:sp>
        <p:sp>
          <p:nvSpPr>
            <p:cNvPr id="309687" name="Rectangle 439">
              <a:extLst>
                <a:ext uri="{FF2B5EF4-FFF2-40B4-BE49-F238E27FC236}">
                  <a16:creationId xmlns:a16="http://schemas.microsoft.com/office/drawing/2014/main" id="{7E63D8E0-8ABD-3040-B3B6-766B040B8C98}"/>
                </a:ext>
              </a:extLst>
            </p:cNvPr>
            <p:cNvSpPr>
              <a:spLocks noChangeArrowheads="1"/>
            </p:cNvSpPr>
            <p:nvPr/>
          </p:nvSpPr>
          <p:spPr bwMode="auto">
            <a:xfrm>
              <a:off x="4301" y="1360"/>
              <a:ext cx="227"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i="1">
                  <a:solidFill>
                    <a:srgbClr val="000000"/>
                  </a:solidFill>
                  <a:latin typeface="Arial" panose="020B0604020202020204" pitchFamily="34" charset="0"/>
                </a:rPr>
                <a:t>SensorData</a:t>
              </a:r>
              <a:endParaRPr lang="en-US" altLang="en-US" sz="1800" b="1">
                <a:solidFill>
                  <a:schemeClr val="tx2"/>
                </a:solidFill>
                <a:latin typeface="Tahoma" panose="020B0604030504040204" pitchFamily="34" charset="0"/>
              </a:endParaRPr>
            </a:p>
          </p:txBody>
        </p:sp>
        <p:sp>
          <p:nvSpPr>
            <p:cNvPr id="309688" name="Rectangle 440">
              <a:extLst>
                <a:ext uri="{FF2B5EF4-FFF2-40B4-BE49-F238E27FC236}">
                  <a16:creationId xmlns:a16="http://schemas.microsoft.com/office/drawing/2014/main" id="{2CA18272-10B3-794E-B57A-683C8FE3307B}"/>
                </a:ext>
              </a:extLst>
            </p:cNvPr>
            <p:cNvSpPr>
              <a:spLocks noChangeArrowheads="1"/>
            </p:cNvSpPr>
            <p:nvPr/>
          </p:nvSpPr>
          <p:spPr bwMode="auto">
            <a:xfrm>
              <a:off x="4948" y="2327"/>
              <a:ext cx="32" cy="37"/>
            </a:xfrm>
            <a:prstGeom prst="rect">
              <a:avLst/>
            </a:prstGeom>
            <a:solidFill>
              <a:schemeClr val="bg1"/>
            </a:solidFill>
            <a:ln w="25400">
              <a:solidFill>
                <a:srgbClr val="000000"/>
              </a:solidFill>
              <a:miter lim="800000"/>
              <a:headEnd/>
              <a:tailEnd/>
            </a:ln>
          </p:spPr>
          <p:txBody>
            <a:bodyPr/>
            <a:lstStyle/>
            <a:p>
              <a:endParaRPr lang="en-US"/>
            </a:p>
          </p:txBody>
        </p:sp>
        <p:sp>
          <p:nvSpPr>
            <p:cNvPr id="309690" name="Freeform 442">
              <a:extLst>
                <a:ext uri="{FF2B5EF4-FFF2-40B4-BE49-F238E27FC236}">
                  <a16:creationId xmlns:a16="http://schemas.microsoft.com/office/drawing/2014/main" id="{2A827591-34FE-944C-8D47-70BB2CED576C}"/>
                </a:ext>
              </a:extLst>
            </p:cNvPr>
            <p:cNvSpPr>
              <a:spLocks/>
            </p:cNvSpPr>
            <p:nvPr/>
          </p:nvSpPr>
          <p:spPr bwMode="auto">
            <a:xfrm flipH="1" flipV="1">
              <a:off x="4985" y="2343"/>
              <a:ext cx="142" cy="188"/>
            </a:xfrm>
            <a:custGeom>
              <a:avLst/>
              <a:gdLst>
                <a:gd name="T0" fmla="*/ 0 w 1324"/>
                <a:gd name="T1" fmla="*/ 0 h 1080"/>
                <a:gd name="T2" fmla="*/ 0 w 1324"/>
                <a:gd name="T3" fmla="*/ 1080 h 1080"/>
                <a:gd name="T4" fmla="*/ 1324 w 1324"/>
                <a:gd name="T5" fmla="*/ 1080 h 1080"/>
              </a:gdLst>
              <a:ahLst/>
              <a:cxnLst>
                <a:cxn ang="0">
                  <a:pos x="T0" y="T1"/>
                </a:cxn>
                <a:cxn ang="0">
                  <a:pos x="T2" y="T3"/>
                </a:cxn>
                <a:cxn ang="0">
                  <a:pos x="T4" y="T5"/>
                </a:cxn>
              </a:cxnLst>
              <a:rect l="0" t="0" r="r" b="b"/>
              <a:pathLst>
                <a:path w="1324" h="1080">
                  <a:moveTo>
                    <a:pt x="0" y="0"/>
                  </a:moveTo>
                  <a:lnTo>
                    <a:pt x="0" y="1080"/>
                  </a:lnTo>
                  <a:lnTo>
                    <a:pt x="1324" y="108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91" name="Freeform 443">
              <a:extLst>
                <a:ext uri="{FF2B5EF4-FFF2-40B4-BE49-F238E27FC236}">
                  <a16:creationId xmlns:a16="http://schemas.microsoft.com/office/drawing/2014/main" id="{BAF2601F-5058-9B49-A2F0-D9966B2EA907}"/>
                </a:ext>
              </a:extLst>
            </p:cNvPr>
            <p:cNvSpPr>
              <a:spLocks/>
            </p:cNvSpPr>
            <p:nvPr/>
          </p:nvSpPr>
          <p:spPr bwMode="auto">
            <a:xfrm flipV="1">
              <a:off x="5046" y="1876"/>
              <a:ext cx="111" cy="160"/>
            </a:xfrm>
            <a:custGeom>
              <a:avLst/>
              <a:gdLst>
                <a:gd name="T0" fmla="*/ 689 w 689"/>
                <a:gd name="T1" fmla="*/ 1413 h 1413"/>
                <a:gd name="T2" fmla="*/ 689 w 689"/>
                <a:gd name="T3" fmla="*/ 0 h 1413"/>
                <a:gd name="T4" fmla="*/ 0 w 689"/>
                <a:gd name="T5" fmla="*/ 0 h 1413"/>
              </a:gdLst>
              <a:ahLst/>
              <a:cxnLst>
                <a:cxn ang="0">
                  <a:pos x="T0" y="T1"/>
                </a:cxn>
                <a:cxn ang="0">
                  <a:pos x="T2" y="T3"/>
                </a:cxn>
                <a:cxn ang="0">
                  <a:pos x="T4" y="T5"/>
                </a:cxn>
              </a:cxnLst>
              <a:rect l="0" t="0" r="r" b="b"/>
              <a:pathLst>
                <a:path w="689" h="1413">
                  <a:moveTo>
                    <a:pt x="689" y="1413"/>
                  </a:moveTo>
                  <a:lnTo>
                    <a:pt x="689" y="0"/>
                  </a:lnTo>
                  <a:lnTo>
                    <a:pt x="0" y="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92" name="Rectangle 444">
              <a:extLst>
                <a:ext uri="{FF2B5EF4-FFF2-40B4-BE49-F238E27FC236}">
                  <a16:creationId xmlns:a16="http://schemas.microsoft.com/office/drawing/2014/main" id="{38DC63CC-8D36-0547-B19D-161D93CFD008}"/>
                </a:ext>
              </a:extLst>
            </p:cNvPr>
            <p:cNvSpPr>
              <a:spLocks noChangeArrowheads="1"/>
            </p:cNvSpPr>
            <p:nvPr/>
          </p:nvSpPr>
          <p:spPr bwMode="auto">
            <a:xfrm>
              <a:off x="5216" y="2442"/>
              <a:ext cx="200"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RFAnt</a:t>
              </a:r>
              <a:endParaRPr lang="en-US" altLang="en-US" sz="1800" b="1">
                <a:solidFill>
                  <a:schemeClr val="tx2"/>
                </a:solidFill>
                <a:latin typeface="Tahoma" panose="020B0604030504040204" pitchFamily="34" charset="0"/>
              </a:endParaRPr>
            </a:p>
          </p:txBody>
        </p:sp>
        <p:sp>
          <p:nvSpPr>
            <p:cNvPr id="309693" name="Freeform 445">
              <a:extLst>
                <a:ext uri="{FF2B5EF4-FFF2-40B4-BE49-F238E27FC236}">
                  <a16:creationId xmlns:a16="http://schemas.microsoft.com/office/drawing/2014/main" id="{E0D29AFD-8A62-B443-93FD-2AB5F3B29DB3}"/>
                </a:ext>
              </a:extLst>
            </p:cNvPr>
            <p:cNvSpPr>
              <a:spLocks/>
            </p:cNvSpPr>
            <p:nvPr/>
          </p:nvSpPr>
          <p:spPr bwMode="auto">
            <a:xfrm>
              <a:off x="3437" y="1681"/>
              <a:ext cx="872" cy="797"/>
            </a:xfrm>
            <a:custGeom>
              <a:avLst/>
              <a:gdLst>
                <a:gd name="T0" fmla="*/ 0 w 1324"/>
                <a:gd name="T1" fmla="*/ 0 h 1080"/>
                <a:gd name="T2" fmla="*/ 0 w 1324"/>
                <a:gd name="T3" fmla="*/ 1080 h 1080"/>
                <a:gd name="T4" fmla="*/ 1324 w 1324"/>
                <a:gd name="T5" fmla="*/ 1080 h 1080"/>
              </a:gdLst>
              <a:ahLst/>
              <a:cxnLst>
                <a:cxn ang="0">
                  <a:pos x="T0" y="T1"/>
                </a:cxn>
                <a:cxn ang="0">
                  <a:pos x="T2" y="T3"/>
                </a:cxn>
                <a:cxn ang="0">
                  <a:pos x="T4" y="T5"/>
                </a:cxn>
              </a:cxnLst>
              <a:rect l="0" t="0" r="r" b="b"/>
              <a:pathLst>
                <a:path w="1324" h="1080">
                  <a:moveTo>
                    <a:pt x="0" y="0"/>
                  </a:moveTo>
                  <a:lnTo>
                    <a:pt x="0" y="1080"/>
                  </a:lnTo>
                  <a:lnTo>
                    <a:pt x="1324" y="108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94" name="Rectangle 446">
              <a:extLst>
                <a:ext uri="{FF2B5EF4-FFF2-40B4-BE49-F238E27FC236}">
                  <a16:creationId xmlns:a16="http://schemas.microsoft.com/office/drawing/2014/main" id="{AD610B14-9A83-FF4F-A2F0-1B941CFB6546}"/>
                </a:ext>
              </a:extLst>
            </p:cNvPr>
            <p:cNvSpPr>
              <a:spLocks noChangeArrowheads="1"/>
            </p:cNvSpPr>
            <p:nvPr/>
          </p:nvSpPr>
          <p:spPr bwMode="auto">
            <a:xfrm>
              <a:off x="3479" y="1670"/>
              <a:ext cx="33" cy="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95" name="Rectangle 447">
              <a:extLst>
                <a:ext uri="{FF2B5EF4-FFF2-40B4-BE49-F238E27FC236}">
                  <a16:creationId xmlns:a16="http://schemas.microsoft.com/office/drawing/2014/main" id="{E809F8F2-D8B8-C846-982E-6458E03231F9}"/>
                </a:ext>
              </a:extLst>
            </p:cNvPr>
            <p:cNvSpPr>
              <a:spLocks noChangeArrowheads="1"/>
            </p:cNvSpPr>
            <p:nvPr/>
          </p:nvSpPr>
          <p:spPr bwMode="auto">
            <a:xfrm>
              <a:off x="4327" y="2405"/>
              <a:ext cx="374" cy="76"/>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96" name="Rectangle 448">
              <a:extLst>
                <a:ext uri="{FF2B5EF4-FFF2-40B4-BE49-F238E27FC236}">
                  <a16:creationId xmlns:a16="http://schemas.microsoft.com/office/drawing/2014/main" id="{A50865D4-2C32-7C46-97DF-D18D08D33261}"/>
                </a:ext>
              </a:extLst>
            </p:cNvPr>
            <p:cNvSpPr>
              <a:spLocks noChangeArrowheads="1"/>
            </p:cNvSpPr>
            <p:nvPr/>
          </p:nvSpPr>
          <p:spPr bwMode="auto">
            <a:xfrm>
              <a:off x="4327" y="2423"/>
              <a:ext cx="429" cy="102"/>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97" name="Rectangle 449">
              <a:extLst>
                <a:ext uri="{FF2B5EF4-FFF2-40B4-BE49-F238E27FC236}">
                  <a16:creationId xmlns:a16="http://schemas.microsoft.com/office/drawing/2014/main" id="{6041DBF1-701B-9442-8BD1-3BA6407CC354}"/>
                </a:ext>
              </a:extLst>
            </p:cNvPr>
            <p:cNvSpPr>
              <a:spLocks noChangeArrowheads="1"/>
            </p:cNvSpPr>
            <p:nvPr/>
          </p:nvSpPr>
          <p:spPr bwMode="auto">
            <a:xfrm>
              <a:off x="4392" y="2444"/>
              <a:ext cx="328"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ul : UpLink</a:t>
              </a:r>
              <a:endParaRPr lang="en-US" altLang="en-US" sz="1800" b="1">
                <a:solidFill>
                  <a:schemeClr val="tx2"/>
                </a:solidFill>
                <a:latin typeface="Tahoma" panose="020B0604030504040204" pitchFamily="34" charset="0"/>
              </a:endParaRPr>
            </a:p>
          </p:txBody>
        </p:sp>
        <p:sp>
          <p:nvSpPr>
            <p:cNvPr id="309698" name="Rectangle 450">
              <a:extLst>
                <a:ext uri="{FF2B5EF4-FFF2-40B4-BE49-F238E27FC236}">
                  <a16:creationId xmlns:a16="http://schemas.microsoft.com/office/drawing/2014/main" id="{9015DFEE-DE05-B649-AB71-221A785109E6}"/>
                </a:ext>
              </a:extLst>
            </p:cNvPr>
            <p:cNvSpPr>
              <a:spLocks noChangeArrowheads="1"/>
            </p:cNvSpPr>
            <p:nvPr/>
          </p:nvSpPr>
          <p:spPr bwMode="auto">
            <a:xfrm>
              <a:off x="4310" y="2458"/>
              <a:ext cx="33" cy="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699" name="Rectangle 451">
              <a:extLst>
                <a:ext uri="{FF2B5EF4-FFF2-40B4-BE49-F238E27FC236}">
                  <a16:creationId xmlns:a16="http://schemas.microsoft.com/office/drawing/2014/main" id="{82CC14A1-1675-4F4A-94B1-2F878DB36BA5}"/>
                </a:ext>
              </a:extLst>
            </p:cNvPr>
            <p:cNvSpPr>
              <a:spLocks noChangeArrowheads="1"/>
            </p:cNvSpPr>
            <p:nvPr/>
          </p:nvSpPr>
          <p:spPr bwMode="auto">
            <a:xfrm>
              <a:off x="4310" y="2458"/>
              <a:ext cx="33" cy="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700" name="Rectangle 452">
              <a:extLst>
                <a:ext uri="{FF2B5EF4-FFF2-40B4-BE49-F238E27FC236}">
                  <a16:creationId xmlns:a16="http://schemas.microsoft.com/office/drawing/2014/main" id="{91E804BB-B2D6-4844-B2BF-BCB97FEEF6F4}"/>
                </a:ext>
              </a:extLst>
            </p:cNvPr>
            <p:cNvSpPr>
              <a:spLocks noChangeArrowheads="1"/>
            </p:cNvSpPr>
            <p:nvPr/>
          </p:nvSpPr>
          <p:spPr bwMode="auto">
            <a:xfrm>
              <a:off x="3695" y="1665"/>
              <a:ext cx="32" cy="38"/>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701" name="Rectangle 453">
              <a:extLst>
                <a:ext uri="{FF2B5EF4-FFF2-40B4-BE49-F238E27FC236}">
                  <a16:creationId xmlns:a16="http://schemas.microsoft.com/office/drawing/2014/main" id="{6DCDAA4A-E777-314D-89BC-42A701EA97E3}"/>
                </a:ext>
              </a:extLst>
            </p:cNvPr>
            <p:cNvSpPr>
              <a:spLocks noChangeArrowheads="1"/>
            </p:cNvSpPr>
            <p:nvPr/>
          </p:nvSpPr>
          <p:spPr bwMode="auto">
            <a:xfrm>
              <a:off x="3860" y="2392"/>
              <a:ext cx="43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TeleCmndPort</a:t>
              </a:r>
              <a:endParaRPr lang="en-US" altLang="en-US" sz="1800" b="1">
                <a:solidFill>
                  <a:schemeClr val="tx2"/>
                </a:solidFill>
                <a:latin typeface="Tahoma" panose="020B0604030504040204" pitchFamily="34" charset="0"/>
              </a:endParaRPr>
            </a:p>
          </p:txBody>
        </p:sp>
        <p:sp>
          <p:nvSpPr>
            <p:cNvPr id="309702" name="Rectangle 454">
              <a:extLst>
                <a:ext uri="{FF2B5EF4-FFF2-40B4-BE49-F238E27FC236}">
                  <a16:creationId xmlns:a16="http://schemas.microsoft.com/office/drawing/2014/main" id="{515437AD-5112-CB4E-8DFC-228645313B41}"/>
                </a:ext>
              </a:extLst>
            </p:cNvPr>
            <p:cNvSpPr>
              <a:spLocks noChangeArrowheads="1"/>
            </p:cNvSpPr>
            <p:nvPr/>
          </p:nvSpPr>
          <p:spPr bwMode="auto">
            <a:xfrm>
              <a:off x="4738" y="2457"/>
              <a:ext cx="33" cy="38"/>
            </a:xfrm>
            <a:prstGeom prst="rect">
              <a:avLst/>
            </a:prstGeom>
            <a:solidFill>
              <a:schemeClr val="bg1"/>
            </a:solidFill>
            <a:ln w="25400">
              <a:solidFill>
                <a:srgbClr val="000000"/>
              </a:solidFill>
              <a:miter lim="800000"/>
              <a:headEnd/>
              <a:tailEnd/>
            </a:ln>
          </p:spPr>
          <p:txBody>
            <a:bodyPr/>
            <a:lstStyle/>
            <a:p>
              <a:endParaRPr lang="en-US"/>
            </a:p>
          </p:txBody>
        </p:sp>
        <p:sp>
          <p:nvSpPr>
            <p:cNvPr id="309703" name="Freeform 455">
              <a:extLst>
                <a:ext uri="{FF2B5EF4-FFF2-40B4-BE49-F238E27FC236}">
                  <a16:creationId xmlns:a16="http://schemas.microsoft.com/office/drawing/2014/main" id="{E3954FA6-F34B-FE4F-8D5E-CE62CD52DE24}"/>
                </a:ext>
              </a:extLst>
            </p:cNvPr>
            <p:cNvSpPr>
              <a:spLocks/>
            </p:cNvSpPr>
            <p:nvPr/>
          </p:nvSpPr>
          <p:spPr bwMode="auto">
            <a:xfrm flipH="1" flipV="1">
              <a:off x="4768" y="2476"/>
              <a:ext cx="244" cy="62"/>
            </a:xfrm>
            <a:custGeom>
              <a:avLst/>
              <a:gdLst>
                <a:gd name="T0" fmla="*/ 0 w 1324"/>
                <a:gd name="T1" fmla="*/ 0 h 1080"/>
                <a:gd name="T2" fmla="*/ 0 w 1324"/>
                <a:gd name="T3" fmla="*/ 1080 h 1080"/>
                <a:gd name="T4" fmla="*/ 1324 w 1324"/>
                <a:gd name="T5" fmla="*/ 1080 h 1080"/>
              </a:gdLst>
              <a:ahLst/>
              <a:cxnLst>
                <a:cxn ang="0">
                  <a:pos x="T0" y="T1"/>
                </a:cxn>
                <a:cxn ang="0">
                  <a:pos x="T2" y="T3"/>
                </a:cxn>
                <a:cxn ang="0">
                  <a:pos x="T4" y="T5"/>
                </a:cxn>
              </a:cxnLst>
              <a:rect l="0" t="0" r="r" b="b"/>
              <a:pathLst>
                <a:path w="1324" h="1080">
                  <a:moveTo>
                    <a:pt x="0" y="0"/>
                  </a:moveTo>
                  <a:lnTo>
                    <a:pt x="0" y="1080"/>
                  </a:lnTo>
                  <a:lnTo>
                    <a:pt x="1324" y="108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704" name="Rectangle 456">
              <a:extLst>
                <a:ext uri="{FF2B5EF4-FFF2-40B4-BE49-F238E27FC236}">
                  <a16:creationId xmlns:a16="http://schemas.microsoft.com/office/drawing/2014/main" id="{8ADD6978-1B7A-804A-82E9-923FE84EB2D0}"/>
                </a:ext>
              </a:extLst>
            </p:cNvPr>
            <p:cNvSpPr>
              <a:spLocks noChangeArrowheads="1"/>
            </p:cNvSpPr>
            <p:nvPr/>
          </p:nvSpPr>
          <p:spPr bwMode="auto">
            <a:xfrm>
              <a:off x="3501" y="1523"/>
              <a:ext cx="24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800" b="1">
                  <a:solidFill>
                    <a:srgbClr val="000000"/>
                  </a:solidFill>
                  <a:latin typeface="Arial" panose="020B0604020202020204" pitchFamily="34" charset="0"/>
                </a:rPr>
                <a:t>Cmndin</a:t>
              </a:r>
            </a:p>
            <a:p>
              <a:pPr algn="ctr"/>
              <a:r>
                <a:rPr lang="en-US" altLang="en-US" sz="800" b="1">
                  <a:solidFill>
                    <a:srgbClr val="000000"/>
                  </a:solidFill>
                  <a:latin typeface="Arial" panose="020B0604020202020204" pitchFamily="34" charset="0"/>
                </a:rPr>
                <a:t>Port</a:t>
              </a:r>
              <a:endParaRPr lang="en-US" altLang="en-US" sz="1800" b="1">
                <a:solidFill>
                  <a:schemeClr val="tx2"/>
                </a:solidFill>
                <a:latin typeface="Tahoma" panose="020B0604030504040204" pitchFamily="34" charset="0"/>
              </a:endParaRPr>
            </a:p>
          </p:txBody>
        </p:sp>
        <p:sp>
          <p:nvSpPr>
            <p:cNvPr id="309705" name="Line 457">
              <a:extLst>
                <a:ext uri="{FF2B5EF4-FFF2-40B4-BE49-F238E27FC236}">
                  <a16:creationId xmlns:a16="http://schemas.microsoft.com/office/drawing/2014/main" id="{3B534E01-4EB5-F14A-B71B-7CBF419CF36A}"/>
                </a:ext>
              </a:extLst>
            </p:cNvPr>
            <p:cNvSpPr>
              <a:spLocks noChangeShapeType="1"/>
            </p:cNvSpPr>
            <p:nvPr/>
          </p:nvSpPr>
          <p:spPr bwMode="auto">
            <a:xfrm flipH="1">
              <a:off x="3432" y="1688"/>
              <a:ext cx="266" cy="3"/>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706" name="Rectangle 458">
              <a:extLst>
                <a:ext uri="{FF2B5EF4-FFF2-40B4-BE49-F238E27FC236}">
                  <a16:creationId xmlns:a16="http://schemas.microsoft.com/office/drawing/2014/main" id="{3842C3F5-9769-A841-968C-C14F4DB025D2}"/>
                </a:ext>
              </a:extLst>
            </p:cNvPr>
            <p:cNvSpPr>
              <a:spLocks noChangeArrowheads="1"/>
            </p:cNvSpPr>
            <p:nvPr/>
          </p:nvSpPr>
          <p:spPr bwMode="auto">
            <a:xfrm>
              <a:off x="3479" y="1670"/>
              <a:ext cx="33" cy="38"/>
            </a:xfrm>
            <a:prstGeom prst="rect">
              <a:avLst/>
            </a:prstGeom>
            <a:solidFill>
              <a:schemeClr val="bg1"/>
            </a:solidFill>
            <a:ln w="25400">
              <a:solidFill>
                <a:srgbClr val="000000"/>
              </a:solidFill>
              <a:miter lim="800000"/>
              <a:headEnd/>
              <a:tailEnd/>
            </a:ln>
          </p:spPr>
          <p:txBody>
            <a:bodyPr/>
            <a:lstStyle/>
            <a:p>
              <a:endParaRPr lang="en-US"/>
            </a:p>
          </p:txBody>
        </p:sp>
        <p:sp>
          <p:nvSpPr>
            <p:cNvPr id="309707" name="Rectangle 459">
              <a:extLst>
                <a:ext uri="{FF2B5EF4-FFF2-40B4-BE49-F238E27FC236}">
                  <a16:creationId xmlns:a16="http://schemas.microsoft.com/office/drawing/2014/main" id="{FDF57C98-CE14-2C42-BE50-959B695DB009}"/>
                </a:ext>
              </a:extLst>
            </p:cNvPr>
            <p:cNvSpPr>
              <a:spLocks noChangeArrowheads="1"/>
            </p:cNvSpPr>
            <p:nvPr/>
          </p:nvSpPr>
          <p:spPr bwMode="auto">
            <a:xfrm>
              <a:off x="3695" y="1665"/>
              <a:ext cx="32" cy="38"/>
            </a:xfrm>
            <a:prstGeom prst="rect">
              <a:avLst/>
            </a:prstGeom>
            <a:solidFill>
              <a:schemeClr val="bg1"/>
            </a:solidFill>
            <a:ln w="25400">
              <a:solidFill>
                <a:srgbClr val="000000"/>
              </a:solidFill>
              <a:miter lim="800000"/>
              <a:headEnd/>
              <a:tailEnd/>
            </a:ln>
          </p:spPr>
          <p:txBody>
            <a:bodyPr/>
            <a:lstStyle/>
            <a:p>
              <a:endParaRPr lang="en-US"/>
            </a:p>
          </p:txBody>
        </p:sp>
        <p:sp>
          <p:nvSpPr>
            <p:cNvPr id="309708" name="Line 460">
              <a:extLst>
                <a:ext uri="{FF2B5EF4-FFF2-40B4-BE49-F238E27FC236}">
                  <a16:creationId xmlns:a16="http://schemas.microsoft.com/office/drawing/2014/main" id="{F9DB393B-B79E-CC40-A6F2-42F18550903E}"/>
                </a:ext>
              </a:extLst>
            </p:cNvPr>
            <p:cNvSpPr>
              <a:spLocks noChangeShapeType="1"/>
            </p:cNvSpPr>
            <p:nvPr/>
          </p:nvSpPr>
          <p:spPr bwMode="auto">
            <a:xfrm flipV="1">
              <a:off x="3936" y="1768"/>
              <a:ext cx="0" cy="204"/>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9709" name="Rectangle 461">
              <a:extLst>
                <a:ext uri="{FF2B5EF4-FFF2-40B4-BE49-F238E27FC236}">
                  <a16:creationId xmlns:a16="http://schemas.microsoft.com/office/drawing/2014/main" id="{F6339E91-0198-ED40-A97C-B2B06B5A5D29}"/>
                </a:ext>
              </a:extLst>
            </p:cNvPr>
            <p:cNvSpPr>
              <a:spLocks noChangeArrowheads="1"/>
            </p:cNvSpPr>
            <p:nvPr/>
          </p:nvSpPr>
          <p:spPr bwMode="auto">
            <a:xfrm>
              <a:off x="3920" y="1749"/>
              <a:ext cx="32" cy="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710" name="Rectangle 462">
              <a:extLst>
                <a:ext uri="{FF2B5EF4-FFF2-40B4-BE49-F238E27FC236}">
                  <a16:creationId xmlns:a16="http://schemas.microsoft.com/office/drawing/2014/main" id="{BFCBA23F-568E-904C-846C-5CFA4AC486B3}"/>
                </a:ext>
              </a:extLst>
            </p:cNvPr>
            <p:cNvSpPr>
              <a:spLocks noChangeArrowheads="1"/>
            </p:cNvSpPr>
            <p:nvPr/>
          </p:nvSpPr>
          <p:spPr bwMode="auto">
            <a:xfrm>
              <a:off x="3920" y="1749"/>
              <a:ext cx="32" cy="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711" name="Rectangle 463">
              <a:extLst>
                <a:ext uri="{FF2B5EF4-FFF2-40B4-BE49-F238E27FC236}">
                  <a16:creationId xmlns:a16="http://schemas.microsoft.com/office/drawing/2014/main" id="{291FE784-E07F-0A4E-AF66-94DF184A9037}"/>
                </a:ext>
              </a:extLst>
            </p:cNvPr>
            <p:cNvSpPr>
              <a:spLocks noChangeArrowheads="1"/>
            </p:cNvSpPr>
            <p:nvPr/>
          </p:nvSpPr>
          <p:spPr bwMode="auto">
            <a:xfrm>
              <a:off x="3920" y="1953"/>
              <a:ext cx="32" cy="38"/>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9712" name="Rectangle 464">
              <a:extLst>
                <a:ext uri="{FF2B5EF4-FFF2-40B4-BE49-F238E27FC236}">
                  <a16:creationId xmlns:a16="http://schemas.microsoft.com/office/drawing/2014/main" id="{CDF47AD6-B77E-2248-AF10-7EA9F8688145}"/>
                </a:ext>
              </a:extLst>
            </p:cNvPr>
            <p:cNvSpPr>
              <a:spLocks noChangeArrowheads="1"/>
            </p:cNvSpPr>
            <p:nvPr/>
          </p:nvSpPr>
          <p:spPr bwMode="auto">
            <a:xfrm>
              <a:off x="3920" y="1953"/>
              <a:ext cx="32" cy="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9689" name="Rectangle 441">
              <a:extLst>
                <a:ext uri="{FF2B5EF4-FFF2-40B4-BE49-F238E27FC236}">
                  <a16:creationId xmlns:a16="http://schemas.microsoft.com/office/drawing/2014/main" id="{12739736-3169-E644-8011-9840DE30C59A}"/>
                </a:ext>
              </a:extLst>
            </p:cNvPr>
            <p:cNvSpPr>
              <a:spLocks noChangeArrowheads="1"/>
            </p:cNvSpPr>
            <p:nvPr/>
          </p:nvSpPr>
          <p:spPr bwMode="auto">
            <a:xfrm>
              <a:off x="5110" y="2532"/>
              <a:ext cx="32" cy="38"/>
            </a:xfrm>
            <a:prstGeom prst="rect">
              <a:avLst/>
            </a:prstGeom>
            <a:solidFill>
              <a:schemeClr val="bg1"/>
            </a:solidFill>
            <a:ln w="25400">
              <a:solidFill>
                <a:srgbClr val="000000"/>
              </a:solidFill>
              <a:miter lim="800000"/>
              <a:headEnd/>
              <a:tailEnd/>
            </a:ln>
          </p:spPr>
          <p:txBody>
            <a:bodyPr/>
            <a:lstStyle/>
            <a:p>
              <a:endParaRPr lang="en-US"/>
            </a:p>
          </p:txBody>
        </p:sp>
      </p:grpSp>
      <p:sp>
        <p:nvSpPr>
          <p:cNvPr id="310001" name="Rectangle 753">
            <a:extLst>
              <a:ext uri="{FF2B5EF4-FFF2-40B4-BE49-F238E27FC236}">
                <a16:creationId xmlns:a16="http://schemas.microsoft.com/office/drawing/2014/main" id="{70E118FE-2109-4641-8221-9448D2C18CD0}"/>
              </a:ext>
            </a:extLst>
          </p:cNvPr>
          <p:cNvSpPr>
            <a:spLocks noChangeArrowheads="1"/>
          </p:cNvSpPr>
          <p:nvPr/>
        </p:nvSpPr>
        <p:spPr bwMode="auto">
          <a:xfrm>
            <a:off x="7929563" y="4022725"/>
            <a:ext cx="50800" cy="60325"/>
          </a:xfrm>
          <a:prstGeom prst="rect">
            <a:avLst/>
          </a:prstGeom>
          <a:solidFill>
            <a:schemeClr val="bg1"/>
          </a:solidFill>
          <a:ln w="25400">
            <a:solidFill>
              <a:srgbClr val="000000"/>
            </a:solidFill>
            <a:miter lim="800000"/>
            <a:headEnd/>
            <a:tailEnd/>
          </a:ln>
        </p:spPr>
        <p:txBody>
          <a:bodyPr/>
          <a:lstStyle/>
          <a:p>
            <a:endParaRPr lang="en-US"/>
          </a:p>
        </p:txBody>
      </p:sp>
      <p:sp>
        <p:nvSpPr>
          <p:cNvPr id="310004" name="Rectangle 756">
            <a:extLst>
              <a:ext uri="{FF2B5EF4-FFF2-40B4-BE49-F238E27FC236}">
                <a16:creationId xmlns:a16="http://schemas.microsoft.com/office/drawing/2014/main" id="{65DCBB12-E337-254D-986F-C67FEE21588F}"/>
              </a:ext>
            </a:extLst>
          </p:cNvPr>
          <p:cNvSpPr>
            <a:spLocks noChangeArrowheads="1"/>
          </p:cNvSpPr>
          <p:nvPr/>
        </p:nvSpPr>
        <p:spPr bwMode="auto">
          <a:xfrm>
            <a:off x="4016375" y="4643438"/>
            <a:ext cx="996950"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b="1">
                <a:solidFill>
                  <a:srgbClr val="000000"/>
                </a:solidFill>
                <a:latin typeface="Arial" panose="020B0604020202020204" pitchFamily="34" charset="0"/>
              </a:rPr>
              <a:t>RF: link [X-band]</a:t>
            </a:r>
          </a:p>
        </p:txBody>
      </p:sp>
      <p:sp>
        <p:nvSpPr>
          <p:cNvPr id="310005" name="Rectangle 757">
            <a:extLst>
              <a:ext uri="{FF2B5EF4-FFF2-40B4-BE49-F238E27FC236}">
                <a16:creationId xmlns:a16="http://schemas.microsoft.com/office/drawing/2014/main" id="{ABD5A6D8-9C33-654E-9E0A-5A4083C6D0C3}"/>
              </a:ext>
            </a:extLst>
          </p:cNvPr>
          <p:cNvSpPr>
            <a:spLocks noChangeArrowheads="1"/>
          </p:cNvSpPr>
          <p:nvPr/>
        </p:nvSpPr>
        <p:spPr bwMode="auto">
          <a:xfrm>
            <a:off x="6921500" y="4127500"/>
            <a:ext cx="1035050" cy="214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800" b="1">
                <a:solidFill>
                  <a:srgbClr val="000000"/>
                </a:solidFill>
                <a:latin typeface="Arial" panose="020B0604020202020204" pitchFamily="34" charset="0"/>
              </a:rPr>
              <a:t>RF: link [KaBand]</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9273"/>
                                        </p:tgtEl>
                                        <p:attrNameLst>
                                          <p:attrName>style.visibility</p:attrName>
                                        </p:attrNameLst>
                                      </p:cBhvr>
                                      <p:to>
                                        <p:strVal val="visible"/>
                                      </p:to>
                                    </p:set>
                                    <p:animEffect transition="in" filter="wipe(left)">
                                      <p:cBhvr>
                                        <p:cTn id="7" dur="500"/>
                                        <p:tgtEl>
                                          <p:spTgt spid="309273"/>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09298"/>
                                        </p:tgtEl>
                                        <p:attrNameLst>
                                          <p:attrName>style.visibility</p:attrName>
                                        </p:attrNameLst>
                                      </p:cBhvr>
                                      <p:to>
                                        <p:strVal val="visible"/>
                                      </p:to>
                                    </p:set>
                                    <p:animEffect transition="in" filter="wipe(up)">
                                      <p:cBhvr>
                                        <p:cTn id="11" dur="500"/>
                                        <p:tgtEl>
                                          <p:spTgt spid="3092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273" grpId="0" autoUpdateAnimBg="0"/>
      <p:bldP spid="309298" grpId="0" autoUpdateAnimBg="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Date Placeholder 2">
            <a:extLst>
              <a:ext uri="{FF2B5EF4-FFF2-40B4-BE49-F238E27FC236}">
                <a16:creationId xmlns:a16="http://schemas.microsoft.com/office/drawing/2014/main" id="{AF510347-D318-B247-8E32-64DF7CF23D56}"/>
              </a:ext>
            </a:extLst>
          </p:cNvPr>
          <p:cNvSpPr>
            <a:spLocks noGrp="1"/>
          </p:cNvSpPr>
          <p:nvPr>
            <p:ph type="dt" sz="half" idx="10"/>
          </p:nvPr>
        </p:nvSpPr>
        <p:spPr bwMode="auto">
          <a:xfrm>
            <a:off x="0" y="6553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r>
              <a:rPr lang="en-US" altLang="en-US"/>
              <a:t>28 Mar 2024</a:t>
            </a:r>
          </a:p>
        </p:txBody>
      </p:sp>
      <p:sp>
        <p:nvSpPr>
          <p:cNvPr id="304251" name="Text Box 123">
            <a:extLst>
              <a:ext uri="{FF2B5EF4-FFF2-40B4-BE49-F238E27FC236}">
                <a16:creationId xmlns:a16="http://schemas.microsoft.com/office/drawing/2014/main" id="{475FAB1C-E3FA-F047-9CDB-CB57B12B0476}"/>
              </a:ext>
            </a:extLst>
          </p:cNvPr>
          <p:cNvSpPr txBox="1">
            <a:spLocks noChangeArrowheads="1"/>
          </p:cNvSpPr>
          <p:nvPr/>
        </p:nvSpPr>
        <p:spPr bwMode="auto">
          <a:xfrm rot="-1919598">
            <a:off x="1422400" y="2705100"/>
            <a:ext cx="6540500" cy="1708150"/>
          </a:xfrm>
          <a:prstGeom prst="rect">
            <a:avLst/>
          </a:prstGeom>
          <a:solidFill>
            <a:schemeClr val="bg1">
              <a:alpha val="13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600">
                <a:solidFill>
                  <a:srgbClr val="EFF5FF"/>
                </a:solidFill>
              </a:rPr>
              <a:t>Preliminary</a:t>
            </a:r>
            <a:endParaRPr lang="en-US" altLang="en-US" sz="10600">
              <a:solidFill>
                <a:schemeClr val="hlink"/>
              </a:solidFill>
            </a:endParaRPr>
          </a:p>
        </p:txBody>
      </p:sp>
      <p:sp>
        <p:nvSpPr>
          <p:cNvPr id="304287" name="Line 159">
            <a:extLst>
              <a:ext uri="{FF2B5EF4-FFF2-40B4-BE49-F238E27FC236}">
                <a16:creationId xmlns:a16="http://schemas.microsoft.com/office/drawing/2014/main" id="{B8D2BB37-B58F-6C4B-A827-852D7D425571}"/>
              </a:ext>
            </a:extLst>
          </p:cNvPr>
          <p:cNvSpPr>
            <a:spLocks noChangeShapeType="1"/>
          </p:cNvSpPr>
          <p:nvPr/>
        </p:nvSpPr>
        <p:spPr bwMode="auto">
          <a:xfrm rot="-5400000">
            <a:off x="6883400" y="2116138"/>
            <a:ext cx="255587" cy="158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130" name="Rectangle 2">
            <a:extLst>
              <a:ext uri="{FF2B5EF4-FFF2-40B4-BE49-F238E27FC236}">
                <a16:creationId xmlns:a16="http://schemas.microsoft.com/office/drawing/2014/main" id="{27CFDED9-FEE4-6546-A7B8-898AC4AD7165}"/>
              </a:ext>
            </a:extLst>
          </p:cNvPr>
          <p:cNvSpPr>
            <a:spLocks noGrp="1" noChangeArrowheads="1"/>
          </p:cNvSpPr>
          <p:nvPr>
            <p:ph type="title"/>
          </p:nvPr>
        </p:nvSpPr>
        <p:spPr>
          <a:xfrm>
            <a:off x="685800" y="-15875"/>
            <a:ext cx="7772400" cy="854075"/>
          </a:xfrm>
        </p:spPr>
        <p:txBody>
          <a:bodyPr/>
          <a:lstStyle/>
          <a:p>
            <a:r>
              <a:rPr lang="en-US" altLang="en-US" sz="2400" dirty="0"/>
              <a:t>Operations View Using </a:t>
            </a:r>
            <a:r>
              <a:rPr lang="en-US" altLang="en-US" sz="2400" dirty="0" err="1"/>
              <a:t>SysML</a:t>
            </a:r>
            <a:br>
              <a:rPr lang="en-US" altLang="en-US" sz="2400" dirty="0"/>
            </a:br>
            <a:r>
              <a:rPr lang="en-US" altLang="en-US" sz="2400" dirty="0"/>
              <a:t>Activity Diagram</a:t>
            </a:r>
          </a:p>
        </p:txBody>
      </p:sp>
      <p:sp>
        <p:nvSpPr>
          <p:cNvPr id="304131" name="Rectangle 3">
            <a:extLst>
              <a:ext uri="{FF2B5EF4-FFF2-40B4-BE49-F238E27FC236}">
                <a16:creationId xmlns:a16="http://schemas.microsoft.com/office/drawing/2014/main" id="{DDFEB4A1-7C2C-E748-81DA-E119B0819956}"/>
              </a:ext>
            </a:extLst>
          </p:cNvPr>
          <p:cNvSpPr>
            <a:spLocks noChangeArrowheads="1"/>
          </p:cNvSpPr>
          <p:nvPr/>
        </p:nvSpPr>
        <p:spPr bwMode="auto">
          <a:xfrm>
            <a:off x="806450" y="1174750"/>
            <a:ext cx="7772400" cy="9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r>
              <a:rPr lang="en-US" altLang="en-US" sz="2400"/>
              <a:t>Showing component allocations (optional)</a:t>
            </a:r>
          </a:p>
        </p:txBody>
      </p:sp>
      <p:sp>
        <p:nvSpPr>
          <p:cNvPr id="304134" name="Rectangle 6">
            <a:extLst>
              <a:ext uri="{FF2B5EF4-FFF2-40B4-BE49-F238E27FC236}">
                <a16:creationId xmlns:a16="http://schemas.microsoft.com/office/drawing/2014/main" id="{222769D6-C351-F04A-97A1-F04C6295389C}"/>
              </a:ext>
            </a:extLst>
          </p:cNvPr>
          <p:cNvSpPr>
            <a:spLocks noChangeArrowheads="1"/>
          </p:cNvSpPr>
          <p:nvPr/>
        </p:nvSpPr>
        <p:spPr bwMode="auto">
          <a:xfrm>
            <a:off x="769938" y="3421063"/>
            <a:ext cx="17462" cy="34925"/>
          </a:xfrm>
          <a:prstGeom prst="rect">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4135" name="Rectangle 7">
            <a:extLst>
              <a:ext uri="{FF2B5EF4-FFF2-40B4-BE49-F238E27FC236}">
                <a16:creationId xmlns:a16="http://schemas.microsoft.com/office/drawing/2014/main" id="{8FF1A411-D58B-054B-BD5A-1D7C63F49A69}"/>
              </a:ext>
            </a:extLst>
          </p:cNvPr>
          <p:cNvSpPr>
            <a:spLocks noChangeArrowheads="1"/>
          </p:cNvSpPr>
          <p:nvPr/>
        </p:nvSpPr>
        <p:spPr bwMode="auto">
          <a:xfrm>
            <a:off x="749300" y="3068638"/>
            <a:ext cx="7294563" cy="42862"/>
          </a:xfrm>
          <a:prstGeom prst="rect">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4136" name="Rectangle 8">
            <a:extLst>
              <a:ext uri="{FF2B5EF4-FFF2-40B4-BE49-F238E27FC236}">
                <a16:creationId xmlns:a16="http://schemas.microsoft.com/office/drawing/2014/main" id="{2F15E2F5-A8C3-9442-89EB-801034D1652C}"/>
              </a:ext>
            </a:extLst>
          </p:cNvPr>
          <p:cNvSpPr>
            <a:spLocks noChangeArrowheads="1"/>
          </p:cNvSpPr>
          <p:nvPr/>
        </p:nvSpPr>
        <p:spPr bwMode="auto">
          <a:xfrm>
            <a:off x="430213" y="1704975"/>
            <a:ext cx="17462" cy="36513"/>
          </a:xfrm>
          <a:prstGeom prst="rect">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4137" name="Rectangle 9">
            <a:extLst>
              <a:ext uri="{FF2B5EF4-FFF2-40B4-BE49-F238E27FC236}">
                <a16:creationId xmlns:a16="http://schemas.microsoft.com/office/drawing/2014/main" id="{C8B1C089-DC1E-A043-AE96-2412225056DB}"/>
              </a:ext>
            </a:extLst>
          </p:cNvPr>
          <p:cNvSpPr>
            <a:spLocks noChangeArrowheads="1"/>
          </p:cNvSpPr>
          <p:nvPr/>
        </p:nvSpPr>
        <p:spPr bwMode="auto">
          <a:xfrm>
            <a:off x="8043863" y="1704975"/>
            <a:ext cx="19050" cy="36513"/>
          </a:xfrm>
          <a:prstGeom prst="rect">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4138" name="Rectangle 10">
            <a:extLst>
              <a:ext uri="{FF2B5EF4-FFF2-40B4-BE49-F238E27FC236}">
                <a16:creationId xmlns:a16="http://schemas.microsoft.com/office/drawing/2014/main" id="{7746A5E8-9B97-2A40-A8CE-1D2CD4A03DA3}"/>
              </a:ext>
            </a:extLst>
          </p:cNvPr>
          <p:cNvSpPr>
            <a:spLocks noChangeArrowheads="1"/>
          </p:cNvSpPr>
          <p:nvPr/>
        </p:nvSpPr>
        <p:spPr bwMode="auto">
          <a:xfrm>
            <a:off x="447675" y="1704975"/>
            <a:ext cx="7596188" cy="36513"/>
          </a:xfrm>
          <a:prstGeom prst="rect">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4140" name="Rectangle 12">
            <a:extLst>
              <a:ext uri="{FF2B5EF4-FFF2-40B4-BE49-F238E27FC236}">
                <a16:creationId xmlns:a16="http://schemas.microsoft.com/office/drawing/2014/main" id="{54C66902-C683-794C-9045-56CC3CC60DC4}"/>
              </a:ext>
            </a:extLst>
          </p:cNvPr>
          <p:cNvSpPr>
            <a:spLocks noChangeArrowheads="1"/>
          </p:cNvSpPr>
          <p:nvPr/>
        </p:nvSpPr>
        <p:spPr bwMode="auto">
          <a:xfrm>
            <a:off x="762000" y="5459413"/>
            <a:ext cx="7281863" cy="42862"/>
          </a:xfrm>
          <a:prstGeom prst="rect">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4141" name="Rectangle 13">
            <a:extLst>
              <a:ext uri="{FF2B5EF4-FFF2-40B4-BE49-F238E27FC236}">
                <a16:creationId xmlns:a16="http://schemas.microsoft.com/office/drawing/2014/main" id="{78B2B34F-8105-434D-9AAF-2A3832380422}"/>
              </a:ext>
            </a:extLst>
          </p:cNvPr>
          <p:cNvSpPr>
            <a:spLocks noChangeArrowheads="1"/>
          </p:cNvSpPr>
          <p:nvPr/>
        </p:nvSpPr>
        <p:spPr bwMode="auto">
          <a:xfrm>
            <a:off x="1144588" y="1741488"/>
            <a:ext cx="36512" cy="17462"/>
          </a:xfrm>
          <a:prstGeom prst="rect">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4142" name="Rectangle 14">
            <a:extLst>
              <a:ext uri="{FF2B5EF4-FFF2-40B4-BE49-F238E27FC236}">
                <a16:creationId xmlns:a16="http://schemas.microsoft.com/office/drawing/2014/main" id="{683D85DF-C916-3D4F-B763-C4B4B2986E08}"/>
              </a:ext>
            </a:extLst>
          </p:cNvPr>
          <p:cNvSpPr>
            <a:spLocks noChangeArrowheads="1"/>
          </p:cNvSpPr>
          <p:nvPr/>
        </p:nvSpPr>
        <p:spPr bwMode="auto">
          <a:xfrm>
            <a:off x="1144588" y="6386513"/>
            <a:ext cx="36512" cy="19050"/>
          </a:xfrm>
          <a:prstGeom prst="rect">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4143" name="Rectangle 15">
            <a:extLst>
              <a:ext uri="{FF2B5EF4-FFF2-40B4-BE49-F238E27FC236}">
                <a16:creationId xmlns:a16="http://schemas.microsoft.com/office/drawing/2014/main" id="{A8239E56-8515-AD48-BEF6-5B0B1FDB335E}"/>
              </a:ext>
            </a:extLst>
          </p:cNvPr>
          <p:cNvSpPr>
            <a:spLocks noChangeArrowheads="1"/>
          </p:cNvSpPr>
          <p:nvPr/>
        </p:nvSpPr>
        <p:spPr bwMode="auto">
          <a:xfrm>
            <a:off x="1128713" y="1728788"/>
            <a:ext cx="52387" cy="4672012"/>
          </a:xfrm>
          <a:prstGeom prst="rect">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4144" name="Rectangle 16">
            <a:extLst>
              <a:ext uri="{FF2B5EF4-FFF2-40B4-BE49-F238E27FC236}">
                <a16:creationId xmlns:a16="http://schemas.microsoft.com/office/drawing/2014/main" id="{2B921684-24CA-734D-A4EE-C26B31CB47FC}"/>
              </a:ext>
            </a:extLst>
          </p:cNvPr>
          <p:cNvSpPr>
            <a:spLocks noChangeArrowheads="1"/>
          </p:cNvSpPr>
          <p:nvPr/>
        </p:nvSpPr>
        <p:spPr bwMode="auto">
          <a:xfrm>
            <a:off x="750888" y="1704975"/>
            <a:ext cx="36512" cy="17463"/>
          </a:xfrm>
          <a:prstGeom prst="rect">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4146" name="Rectangle 18">
            <a:extLst>
              <a:ext uri="{FF2B5EF4-FFF2-40B4-BE49-F238E27FC236}">
                <a16:creationId xmlns:a16="http://schemas.microsoft.com/office/drawing/2014/main" id="{0346FE25-3456-A244-BCFD-C6F81D893240}"/>
              </a:ext>
            </a:extLst>
          </p:cNvPr>
          <p:cNvSpPr>
            <a:spLocks noChangeArrowheads="1"/>
          </p:cNvSpPr>
          <p:nvPr/>
        </p:nvSpPr>
        <p:spPr bwMode="auto">
          <a:xfrm>
            <a:off x="744538" y="1709738"/>
            <a:ext cx="42862" cy="4710112"/>
          </a:xfrm>
          <a:prstGeom prst="rect">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4147" name="Rectangle 19">
            <a:extLst>
              <a:ext uri="{FF2B5EF4-FFF2-40B4-BE49-F238E27FC236}">
                <a16:creationId xmlns:a16="http://schemas.microsoft.com/office/drawing/2014/main" id="{F1DDF8F1-25F3-6F4E-940C-113B88E89578}"/>
              </a:ext>
            </a:extLst>
          </p:cNvPr>
          <p:cNvSpPr>
            <a:spLocks noChangeArrowheads="1"/>
          </p:cNvSpPr>
          <p:nvPr/>
        </p:nvSpPr>
        <p:spPr bwMode="auto">
          <a:xfrm>
            <a:off x="393700" y="6386513"/>
            <a:ext cx="19050" cy="36512"/>
          </a:xfrm>
          <a:prstGeom prst="rect">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4148" name="Rectangle 20">
            <a:extLst>
              <a:ext uri="{FF2B5EF4-FFF2-40B4-BE49-F238E27FC236}">
                <a16:creationId xmlns:a16="http://schemas.microsoft.com/office/drawing/2014/main" id="{29ECAB9E-B57F-AF41-9A73-25731253BE68}"/>
              </a:ext>
            </a:extLst>
          </p:cNvPr>
          <p:cNvSpPr>
            <a:spLocks noChangeArrowheads="1"/>
          </p:cNvSpPr>
          <p:nvPr/>
        </p:nvSpPr>
        <p:spPr bwMode="auto">
          <a:xfrm>
            <a:off x="8062913" y="6386513"/>
            <a:ext cx="17462" cy="36512"/>
          </a:xfrm>
          <a:prstGeom prst="rect">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4149" name="Rectangle 21">
            <a:extLst>
              <a:ext uri="{FF2B5EF4-FFF2-40B4-BE49-F238E27FC236}">
                <a16:creationId xmlns:a16="http://schemas.microsoft.com/office/drawing/2014/main" id="{436BC5A1-3C25-B046-BDB9-088221868D3D}"/>
              </a:ext>
            </a:extLst>
          </p:cNvPr>
          <p:cNvSpPr>
            <a:spLocks noChangeArrowheads="1"/>
          </p:cNvSpPr>
          <p:nvPr/>
        </p:nvSpPr>
        <p:spPr bwMode="auto">
          <a:xfrm>
            <a:off x="412750" y="6386513"/>
            <a:ext cx="7650163" cy="36512"/>
          </a:xfrm>
          <a:prstGeom prst="rect">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4150" name="Rectangle 22">
            <a:extLst>
              <a:ext uri="{FF2B5EF4-FFF2-40B4-BE49-F238E27FC236}">
                <a16:creationId xmlns:a16="http://schemas.microsoft.com/office/drawing/2014/main" id="{42EAF924-7A34-DB4D-BC18-668C583744D5}"/>
              </a:ext>
            </a:extLst>
          </p:cNvPr>
          <p:cNvSpPr>
            <a:spLocks noChangeArrowheads="1"/>
          </p:cNvSpPr>
          <p:nvPr/>
        </p:nvSpPr>
        <p:spPr bwMode="auto">
          <a:xfrm rot="-5400000">
            <a:off x="-91281" y="5044281"/>
            <a:ext cx="11811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1200" b="1">
                <a:latin typeface="Arial" panose="020B0604020202020204" pitchFamily="34" charset="0"/>
              </a:rPr>
              <a:t>Spacecraft</a:t>
            </a:r>
          </a:p>
        </p:txBody>
      </p:sp>
      <p:sp>
        <p:nvSpPr>
          <p:cNvPr id="304151" name="Rectangle 23">
            <a:extLst>
              <a:ext uri="{FF2B5EF4-FFF2-40B4-BE49-F238E27FC236}">
                <a16:creationId xmlns:a16="http://schemas.microsoft.com/office/drawing/2014/main" id="{62CEC51D-8B85-444B-894D-CF29A88F3E50}"/>
              </a:ext>
            </a:extLst>
          </p:cNvPr>
          <p:cNvSpPr>
            <a:spLocks noChangeArrowheads="1"/>
          </p:cNvSpPr>
          <p:nvPr/>
        </p:nvSpPr>
        <p:spPr bwMode="auto">
          <a:xfrm rot="-5400000">
            <a:off x="-91281" y="2877344"/>
            <a:ext cx="12890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200" b="1">
                <a:latin typeface="Arial" panose="020B0604020202020204" pitchFamily="34" charset="0"/>
              </a:rPr>
              <a:t>Ground System</a:t>
            </a:r>
          </a:p>
        </p:txBody>
      </p:sp>
      <p:sp>
        <p:nvSpPr>
          <p:cNvPr id="304152" name="Rectangle 24">
            <a:extLst>
              <a:ext uri="{FF2B5EF4-FFF2-40B4-BE49-F238E27FC236}">
                <a16:creationId xmlns:a16="http://schemas.microsoft.com/office/drawing/2014/main" id="{33D051DA-065F-7445-8683-C636BE50B2F5}"/>
              </a:ext>
            </a:extLst>
          </p:cNvPr>
          <p:cNvSpPr>
            <a:spLocks noChangeArrowheads="1"/>
          </p:cNvSpPr>
          <p:nvPr/>
        </p:nvSpPr>
        <p:spPr bwMode="auto">
          <a:xfrm rot="-5400000">
            <a:off x="443707" y="5809456"/>
            <a:ext cx="9715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200" b="1">
                <a:latin typeface="Arial" panose="020B0604020202020204" pitchFamily="34" charset="0"/>
              </a:rPr>
              <a:t>Instrument</a:t>
            </a:r>
          </a:p>
        </p:txBody>
      </p:sp>
      <p:sp>
        <p:nvSpPr>
          <p:cNvPr id="304153" name="Rectangle 25">
            <a:extLst>
              <a:ext uri="{FF2B5EF4-FFF2-40B4-BE49-F238E27FC236}">
                <a16:creationId xmlns:a16="http://schemas.microsoft.com/office/drawing/2014/main" id="{C5E072BB-37B3-A548-9A14-DD2E6190F5CD}"/>
              </a:ext>
            </a:extLst>
          </p:cNvPr>
          <p:cNvSpPr>
            <a:spLocks noChangeArrowheads="1"/>
          </p:cNvSpPr>
          <p:nvPr/>
        </p:nvSpPr>
        <p:spPr bwMode="auto">
          <a:xfrm rot="-5400000">
            <a:off x="445294" y="4777581"/>
            <a:ext cx="9842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200" b="1">
                <a:latin typeface="Arial" panose="020B0604020202020204" pitchFamily="34" charset="0"/>
              </a:rPr>
              <a:t>S/C Control</a:t>
            </a:r>
          </a:p>
        </p:txBody>
      </p:sp>
      <p:sp>
        <p:nvSpPr>
          <p:cNvPr id="304154" name="Rectangle 26">
            <a:extLst>
              <a:ext uri="{FF2B5EF4-FFF2-40B4-BE49-F238E27FC236}">
                <a16:creationId xmlns:a16="http://schemas.microsoft.com/office/drawing/2014/main" id="{796D43C9-2A9A-4140-AAF4-44FAB9D41DF3}"/>
              </a:ext>
            </a:extLst>
          </p:cNvPr>
          <p:cNvSpPr>
            <a:spLocks noChangeArrowheads="1"/>
          </p:cNvSpPr>
          <p:nvPr/>
        </p:nvSpPr>
        <p:spPr bwMode="auto">
          <a:xfrm rot="-5400000">
            <a:off x="399257" y="2262981"/>
            <a:ext cx="10731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200" b="1">
                <a:latin typeface="Arial" panose="020B0604020202020204" pitchFamily="34" charset="0"/>
              </a:rPr>
              <a:t>Mission Ops</a:t>
            </a:r>
          </a:p>
        </p:txBody>
      </p:sp>
      <p:sp>
        <p:nvSpPr>
          <p:cNvPr id="304156" name="Line 28">
            <a:extLst>
              <a:ext uri="{FF2B5EF4-FFF2-40B4-BE49-F238E27FC236}">
                <a16:creationId xmlns:a16="http://schemas.microsoft.com/office/drawing/2014/main" id="{24404FF5-D786-F14B-9BE3-1E1CC1B1FA4E}"/>
              </a:ext>
            </a:extLst>
          </p:cNvPr>
          <p:cNvSpPr>
            <a:spLocks noChangeShapeType="1"/>
          </p:cNvSpPr>
          <p:nvPr/>
        </p:nvSpPr>
        <p:spPr bwMode="auto">
          <a:xfrm>
            <a:off x="2447925" y="2452688"/>
            <a:ext cx="88900" cy="158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158" name="Rectangle 30">
            <a:extLst>
              <a:ext uri="{FF2B5EF4-FFF2-40B4-BE49-F238E27FC236}">
                <a16:creationId xmlns:a16="http://schemas.microsoft.com/office/drawing/2014/main" id="{83302E9E-B396-784A-95B8-1D63D201237D}"/>
              </a:ext>
            </a:extLst>
          </p:cNvPr>
          <p:cNvSpPr>
            <a:spLocks noChangeArrowheads="1"/>
          </p:cNvSpPr>
          <p:nvPr/>
        </p:nvSpPr>
        <p:spPr bwMode="auto">
          <a:xfrm>
            <a:off x="3425825" y="2265363"/>
            <a:ext cx="5842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latin typeface="Arial" panose="020B0604020202020204" pitchFamily="34" charset="0"/>
              </a:rPr>
              <a:t>Prepare</a:t>
            </a:r>
            <a:endParaRPr lang="en-US" altLang="en-US" sz="3200" b="1">
              <a:latin typeface="Arial" panose="020B0604020202020204" pitchFamily="34" charset="0"/>
            </a:endParaRPr>
          </a:p>
        </p:txBody>
      </p:sp>
      <p:sp>
        <p:nvSpPr>
          <p:cNvPr id="304159" name="Rectangle 31">
            <a:extLst>
              <a:ext uri="{FF2B5EF4-FFF2-40B4-BE49-F238E27FC236}">
                <a16:creationId xmlns:a16="http://schemas.microsoft.com/office/drawing/2014/main" id="{0979A922-2FE2-EC48-B1B2-1A4DAFCA02C3}"/>
              </a:ext>
            </a:extLst>
          </p:cNvPr>
          <p:cNvSpPr>
            <a:spLocks noChangeArrowheads="1"/>
          </p:cNvSpPr>
          <p:nvPr/>
        </p:nvSpPr>
        <p:spPr bwMode="auto">
          <a:xfrm>
            <a:off x="3443288" y="2443163"/>
            <a:ext cx="4191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latin typeface="Arial" panose="020B0604020202020204" pitchFamily="34" charset="0"/>
              </a:rPr>
              <a:t>Cmnd</a:t>
            </a:r>
            <a:endParaRPr lang="en-US" altLang="en-US" sz="3200" b="1">
              <a:latin typeface="Arial" panose="020B0604020202020204" pitchFamily="34" charset="0"/>
            </a:endParaRPr>
          </a:p>
        </p:txBody>
      </p:sp>
      <p:sp>
        <p:nvSpPr>
          <p:cNvPr id="304160" name="Rectangle 32">
            <a:extLst>
              <a:ext uri="{FF2B5EF4-FFF2-40B4-BE49-F238E27FC236}">
                <a16:creationId xmlns:a16="http://schemas.microsoft.com/office/drawing/2014/main" id="{30A5BD9E-0B2F-254F-8A51-DD4B547D12E3}"/>
              </a:ext>
            </a:extLst>
          </p:cNvPr>
          <p:cNvSpPr>
            <a:spLocks noChangeArrowheads="1"/>
          </p:cNvSpPr>
          <p:nvPr/>
        </p:nvSpPr>
        <p:spPr bwMode="auto">
          <a:xfrm>
            <a:off x="5805488" y="2282825"/>
            <a:ext cx="5080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latin typeface="Arial" panose="020B0604020202020204" pitchFamily="34" charset="0"/>
              </a:rPr>
              <a:t>Accept</a:t>
            </a:r>
            <a:endParaRPr lang="en-US" altLang="en-US" sz="3200" b="1">
              <a:latin typeface="Arial" panose="020B0604020202020204" pitchFamily="34" charset="0"/>
            </a:endParaRPr>
          </a:p>
        </p:txBody>
      </p:sp>
      <p:sp>
        <p:nvSpPr>
          <p:cNvPr id="304161" name="Rectangle 33">
            <a:extLst>
              <a:ext uri="{FF2B5EF4-FFF2-40B4-BE49-F238E27FC236}">
                <a16:creationId xmlns:a16="http://schemas.microsoft.com/office/drawing/2014/main" id="{6005BAF9-37E5-F24D-8CB3-941CD279B641}"/>
              </a:ext>
            </a:extLst>
          </p:cNvPr>
          <p:cNvSpPr>
            <a:spLocks noChangeArrowheads="1"/>
          </p:cNvSpPr>
          <p:nvPr/>
        </p:nvSpPr>
        <p:spPr bwMode="auto">
          <a:xfrm>
            <a:off x="5805488" y="2460625"/>
            <a:ext cx="3302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latin typeface="Arial" panose="020B0604020202020204" pitchFamily="34" charset="0"/>
              </a:rPr>
              <a:t>Data</a:t>
            </a:r>
            <a:endParaRPr lang="en-US" altLang="en-US" sz="3200" b="1">
              <a:latin typeface="Arial" panose="020B0604020202020204" pitchFamily="34" charset="0"/>
            </a:endParaRPr>
          </a:p>
        </p:txBody>
      </p:sp>
      <p:sp>
        <p:nvSpPr>
          <p:cNvPr id="304162" name="Line 34">
            <a:extLst>
              <a:ext uri="{FF2B5EF4-FFF2-40B4-BE49-F238E27FC236}">
                <a16:creationId xmlns:a16="http://schemas.microsoft.com/office/drawing/2014/main" id="{7E5D112F-3606-904F-8FD6-B450D6C067A3}"/>
              </a:ext>
            </a:extLst>
          </p:cNvPr>
          <p:cNvSpPr>
            <a:spLocks noChangeShapeType="1"/>
          </p:cNvSpPr>
          <p:nvPr/>
        </p:nvSpPr>
        <p:spPr bwMode="auto">
          <a:xfrm>
            <a:off x="3057525" y="2452688"/>
            <a:ext cx="179388" cy="158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163" name="Freeform 35">
            <a:extLst>
              <a:ext uri="{FF2B5EF4-FFF2-40B4-BE49-F238E27FC236}">
                <a16:creationId xmlns:a16="http://schemas.microsoft.com/office/drawing/2014/main" id="{4FD55B7D-2279-0C45-8C53-32A005981B6A}"/>
              </a:ext>
            </a:extLst>
          </p:cNvPr>
          <p:cNvSpPr>
            <a:spLocks/>
          </p:cNvSpPr>
          <p:nvPr/>
        </p:nvSpPr>
        <p:spPr bwMode="auto">
          <a:xfrm>
            <a:off x="3086100" y="2398713"/>
            <a:ext cx="179388" cy="107950"/>
          </a:xfrm>
          <a:custGeom>
            <a:avLst/>
            <a:gdLst>
              <a:gd name="T0" fmla="*/ 0 w 80"/>
              <a:gd name="T1" fmla="*/ 0 h 48"/>
              <a:gd name="T2" fmla="*/ 80 w 80"/>
              <a:gd name="T3" fmla="*/ 24 h 48"/>
              <a:gd name="T4" fmla="*/ 0 w 80"/>
              <a:gd name="T5" fmla="*/ 48 h 48"/>
            </a:gdLst>
            <a:ahLst/>
            <a:cxnLst>
              <a:cxn ang="0">
                <a:pos x="T0" y="T1"/>
              </a:cxn>
              <a:cxn ang="0">
                <a:pos x="T2" y="T3"/>
              </a:cxn>
              <a:cxn ang="0">
                <a:pos x="T4" y="T5"/>
              </a:cxn>
            </a:cxnLst>
            <a:rect l="0" t="0" r="r" b="b"/>
            <a:pathLst>
              <a:path w="80" h="48">
                <a:moveTo>
                  <a:pt x="0" y="0"/>
                </a:moveTo>
                <a:lnTo>
                  <a:pt x="80" y="24"/>
                </a:lnTo>
                <a:lnTo>
                  <a:pt x="0" y="48"/>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164" name="Freeform 36">
            <a:extLst>
              <a:ext uri="{FF2B5EF4-FFF2-40B4-BE49-F238E27FC236}">
                <a16:creationId xmlns:a16="http://schemas.microsoft.com/office/drawing/2014/main" id="{240A46E4-0309-544D-BB9C-310D61F6519E}"/>
              </a:ext>
            </a:extLst>
          </p:cNvPr>
          <p:cNvSpPr>
            <a:spLocks/>
          </p:cNvSpPr>
          <p:nvPr/>
        </p:nvSpPr>
        <p:spPr bwMode="auto">
          <a:xfrm>
            <a:off x="2700338" y="2273300"/>
            <a:ext cx="177800" cy="322263"/>
          </a:xfrm>
          <a:custGeom>
            <a:avLst/>
            <a:gdLst>
              <a:gd name="T0" fmla="*/ 40 w 80"/>
              <a:gd name="T1" fmla="*/ 0 h 144"/>
              <a:gd name="T2" fmla="*/ 0 w 80"/>
              <a:gd name="T3" fmla="*/ 72 h 144"/>
              <a:gd name="T4" fmla="*/ 40 w 80"/>
              <a:gd name="T5" fmla="*/ 144 h 144"/>
              <a:gd name="T6" fmla="*/ 80 w 80"/>
              <a:gd name="T7" fmla="*/ 72 h 144"/>
              <a:gd name="T8" fmla="*/ 40 w 80"/>
              <a:gd name="T9" fmla="*/ 0 h 144"/>
            </a:gdLst>
            <a:ahLst/>
            <a:cxnLst>
              <a:cxn ang="0">
                <a:pos x="T0" y="T1"/>
              </a:cxn>
              <a:cxn ang="0">
                <a:pos x="T2" y="T3"/>
              </a:cxn>
              <a:cxn ang="0">
                <a:pos x="T4" y="T5"/>
              </a:cxn>
              <a:cxn ang="0">
                <a:pos x="T6" y="T7"/>
              </a:cxn>
              <a:cxn ang="0">
                <a:pos x="T8" y="T9"/>
              </a:cxn>
            </a:cxnLst>
            <a:rect l="0" t="0" r="r" b="b"/>
            <a:pathLst>
              <a:path w="80" h="144">
                <a:moveTo>
                  <a:pt x="40" y="0"/>
                </a:moveTo>
                <a:lnTo>
                  <a:pt x="0" y="72"/>
                </a:lnTo>
                <a:lnTo>
                  <a:pt x="40" y="144"/>
                </a:lnTo>
                <a:lnTo>
                  <a:pt x="80" y="72"/>
                </a:lnTo>
                <a:lnTo>
                  <a:pt x="40" y="0"/>
                </a:lnTo>
                <a:close/>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165" name="Line 37">
            <a:extLst>
              <a:ext uri="{FF2B5EF4-FFF2-40B4-BE49-F238E27FC236}">
                <a16:creationId xmlns:a16="http://schemas.microsoft.com/office/drawing/2014/main" id="{C1D80EF3-ACCD-9542-83D5-092740D16ABC}"/>
              </a:ext>
            </a:extLst>
          </p:cNvPr>
          <p:cNvSpPr>
            <a:spLocks noChangeShapeType="1"/>
          </p:cNvSpPr>
          <p:nvPr/>
        </p:nvSpPr>
        <p:spPr bwMode="auto">
          <a:xfrm>
            <a:off x="2878138" y="2452688"/>
            <a:ext cx="179387" cy="158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166" name="Line 38">
            <a:extLst>
              <a:ext uri="{FF2B5EF4-FFF2-40B4-BE49-F238E27FC236}">
                <a16:creationId xmlns:a16="http://schemas.microsoft.com/office/drawing/2014/main" id="{C892E6DB-BE5D-5549-885F-1A922DB17B82}"/>
              </a:ext>
            </a:extLst>
          </p:cNvPr>
          <p:cNvSpPr>
            <a:spLocks noChangeShapeType="1"/>
          </p:cNvSpPr>
          <p:nvPr/>
        </p:nvSpPr>
        <p:spPr bwMode="auto">
          <a:xfrm>
            <a:off x="4308475" y="2435225"/>
            <a:ext cx="179388" cy="158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167" name="Freeform 39">
            <a:extLst>
              <a:ext uri="{FF2B5EF4-FFF2-40B4-BE49-F238E27FC236}">
                <a16:creationId xmlns:a16="http://schemas.microsoft.com/office/drawing/2014/main" id="{C237186D-FE4D-BC42-84D6-046EF5EA2527}"/>
              </a:ext>
            </a:extLst>
          </p:cNvPr>
          <p:cNvSpPr>
            <a:spLocks/>
          </p:cNvSpPr>
          <p:nvPr/>
        </p:nvSpPr>
        <p:spPr bwMode="auto">
          <a:xfrm>
            <a:off x="4325938" y="2381250"/>
            <a:ext cx="161925" cy="106363"/>
          </a:xfrm>
          <a:custGeom>
            <a:avLst/>
            <a:gdLst>
              <a:gd name="T0" fmla="*/ 0 w 72"/>
              <a:gd name="T1" fmla="*/ 0 h 48"/>
              <a:gd name="T2" fmla="*/ 72 w 72"/>
              <a:gd name="T3" fmla="*/ 24 h 48"/>
              <a:gd name="T4" fmla="*/ 0 w 72"/>
              <a:gd name="T5" fmla="*/ 48 h 48"/>
            </a:gdLst>
            <a:ahLst/>
            <a:cxnLst>
              <a:cxn ang="0">
                <a:pos x="T0" y="T1"/>
              </a:cxn>
              <a:cxn ang="0">
                <a:pos x="T2" y="T3"/>
              </a:cxn>
              <a:cxn ang="0">
                <a:pos x="T4" y="T5"/>
              </a:cxn>
            </a:cxnLst>
            <a:rect l="0" t="0" r="r" b="b"/>
            <a:pathLst>
              <a:path w="72" h="48">
                <a:moveTo>
                  <a:pt x="0" y="0"/>
                </a:moveTo>
                <a:lnTo>
                  <a:pt x="72" y="24"/>
                </a:lnTo>
                <a:lnTo>
                  <a:pt x="0" y="48"/>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168" name="Line 40">
            <a:extLst>
              <a:ext uri="{FF2B5EF4-FFF2-40B4-BE49-F238E27FC236}">
                <a16:creationId xmlns:a16="http://schemas.microsoft.com/office/drawing/2014/main" id="{C24A484E-4290-1649-8BDF-45F117113BB6}"/>
              </a:ext>
            </a:extLst>
          </p:cNvPr>
          <p:cNvSpPr>
            <a:spLocks noChangeShapeType="1"/>
          </p:cNvSpPr>
          <p:nvPr/>
        </p:nvSpPr>
        <p:spPr bwMode="auto">
          <a:xfrm>
            <a:off x="4094163" y="2435225"/>
            <a:ext cx="214312" cy="158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171" name="Rectangle 43">
            <a:extLst>
              <a:ext uri="{FF2B5EF4-FFF2-40B4-BE49-F238E27FC236}">
                <a16:creationId xmlns:a16="http://schemas.microsoft.com/office/drawing/2014/main" id="{B66C0E09-7743-D44F-95A8-D3EFBE9D4F0D}"/>
              </a:ext>
            </a:extLst>
          </p:cNvPr>
          <p:cNvSpPr>
            <a:spLocks noChangeArrowheads="1"/>
          </p:cNvSpPr>
          <p:nvPr/>
        </p:nvSpPr>
        <p:spPr bwMode="auto">
          <a:xfrm>
            <a:off x="6700838" y="2166938"/>
            <a:ext cx="34925" cy="517525"/>
          </a:xfrm>
          <a:prstGeom prst="rect">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4172" name="Oval 44">
            <a:extLst>
              <a:ext uri="{FF2B5EF4-FFF2-40B4-BE49-F238E27FC236}">
                <a16:creationId xmlns:a16="http://schemas.microsoft.com/office/drawing/2014/main" id="{29FA5E98-2645-A349-87B1-D07DB4DE40F3}"/>
              </a:ext>
            </a:extLst>
          </p:cNvPr>
          <p:cNvSpPr>
            <a:spLocks noChangeArrowheads="1"/>
          </p:cNvSpPr>
          <p:nvPr/>
        </p:nvSpPr>
        <p:spPr bwMode="auto">
          <a:xfrm>
            <a:off x="1220788" y="2362200"/>
            <a:ext cx="142875" cy="144463"/>
          </a:xfrm>
          <a:prstGeom prst="ellipse">
            <a:avLst/>
          </a:prstGeom>
          <a:solidFill>
            <a:srgbClr val="000000"/>
          </a:solidFill>
          <a:ln w="25400">
            <a:solidFill>
              <a:srgbClr val="000000"/>
            </a:solidFill>
            <a:round/>
            <a:headEnd/>
            <a:tailEnd/>
          </a:ln>
        </p:spPr>
        <p:txBody>
          <a:bodyPr/>
          <a:lstStyle/>
          <a:p>
            <a:endParaRPr lang="en-US"/>
          </a:p>
        </p:txBody>
      </p:sp>
      <p:sp>
        <p:nvSpPr>
          <p:cNvPr id="304173" name="AutoShape 45">
            <a:extLst>
              <a:ext uri="{FF2B5EF4-FFF2-40B4-BE49-F238E27FC236}">
                <a16:creationId xmlns:a16="http://schemas.microsoft.com/office/drawing/2014/main" id="{1D45E142-4F97-F640-9C85-E28C77C5C4A0}"/>
              </a:ext>
            </a:extLst>
          </p:cNvPr>
          <p:cNvSpPr>
            <a:spLocks noChangeArrowheads="1"/>
          </p:cNvSpPr>
          <p:nvPr/>
        </p:nvSpPr>
        <p:spPr bwMode="auto">
          <a:xfrm>
            <a:off x="3289300" y="2166938"/>
            <a:ext cx="804863" cy="554037"/>
          </a:xfrm>
          <a:prstGeom prst="roundRect">
            <a:avLst>
              <a:gd name="adj" fmla="val 35486"/>
            </a:avLst>
          </a:prstGeom>
          <a:noFill/>
          <a:ln w="254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174" name="AutoShape 46">
            <a:extLst>
              <a:ext uri="{FF2B5EF4-FFF2-40B4-BE49-F238E27FC236}">
                <a16:creationId xmlns:a16="http://schemas.microsoft.com/office/drawing/2014/main" id="{F84B4067-7581-584C-A2E3-50E3D7EADAA7}"/>
              </a:ext>
            </a:extLst>
          </p:cNvPr>
          <p:cNvSpPr>
            <a:spLocks noChangeArrowheads="1"/>
          </p:cNvSpPr>
          <p:nvPr/>
        </p:nvSpPr>
        <p:spPr bwMode="auto">
          <a:xfrm>
            <a:off x="5630863" y="2166938"/>
            <a:ext cx="803275" cy="554037"/>
          </a:xfrm>
          <a:prstGeom prst="roundRect">
            <a:avLst>
              <a:gd name="adj" fmla="val 35486"/>
            </a:avLst>
          </a:prstGeom>
          <a:noFill/>
          <a:ln w="254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178" name="AutoShape 50">
            <a:extLst>
              <a:ext uri="{FF2B5EF4-FFF2-40B4-BE49-F238E27FC236}">
                <a16:creationId xmlns:a16="http://schemas.microsoft.com/office/drawing/2014/main" id="{48725F01-1CE2-BF48-A083-7D5DC5B31767}"/>
              </a:ext>
            </a:extLst>
          </p:cNvPr>
          <p:cNvSpPr>
            <a:spLocks noChangeArrowheads="1"/>
          </p:cNvSpPr>
          <p:nvPr/>
        </p:nvSpPr>
        <p:spPr bwMode="auto">
          <a:xfrm>
            <a:off x="4203700" y="5684838"/>
            <a:ext cx="1055688" cy="571500"/>
          </a:xfrm>
          <a:prstGeom prst="roundRect">
            <a:avLst>
              <a:gd name="adj" fmla="val 34375"/>
            </a:avLst>
          </a:prstGeom>
          <a:noFill/>
          <a:ln w="254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182" name="Line 54">
            <a:extLst>
              <a:ext uri="{FF2B5EF4-FFF2-40B4-BE49-F238E27FC236}">
                <a16:creationId xmlns:a16="http://schemas.microsoft.com/office/drawing/2014/main" id="{86778F1F-E182-8B4F-858B-690F9579DCB5}"/>
              </a:ext>
            </a:extLst>
          </p:cNvPr>
          <p:cNvSpPr>
            <a:spLocks noChangeShapeType="1"/>
          </p:cNvSpPr>
          <p:nvPr/>
        </p:nvSpPr>
        <p:spPr bwMode="auto">
          <a:xfrm flipH="1" flipV="1">
            <a:off x="4718050" y="2017713"/>
            <a:ext cx="9525" cy="334962"/>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184" name="Line 56">
            <a:extLst>
              <a:ext uri="{FF2B5EF4-FFF2-40B4-BE49-F238E27FC236}">
                <a16:creationId xmlns:a16="http://schemas.microsoft.com/office/drawing/2014/main" id="{840201BD-7542-A547-981B-B64DADC6D79E}"/>
              </a:ext>
            </a:extLst>
          </p:cNvPr>
          <p:cNvSpPr>
            <a:spLocks noChangeShapeType="1"/>
          </p:cNvSpPr>
          <p:nvPr/>
        </p:nvSpPr>
        <p:spPr bwMode="auto">
          <a:xfrm>
            <a:off x="4530725" y="2352675"/>
            <a:ext cx="196850" cy="317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185" name="Line 57">
            <a:extLst>
              <a:ext uri="{FF2B5EF4-FFF2-40B4-BE49-F238E27FC236}">
                <a16:creationId xmlns:a16="http://schemas.microsoft.com/office/drawing/2014/main" id="{FDB77557-3AA6-8A4B-8F6E-48071E6FFED3}"/>
              </a:ext>
            </a:extLst>
          </p:cNvPr>
          <p:cNvSpPr>
            <a:spLocks noChangeShapeType="1"/>
          </p:cNvSpPr>
          <p:nvPr/>
        </p:nvSpPr>
        <p:spPr bwMode="auto">
          <a:xfrm flipV="1">
            <a:off x="4713288" y="2016125"/>
            <a:ext cx="1782762"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191" name="Line 63">
            <a:extLst>
              <a:ext uri="{FF2B5EF4-FFF2-40B4-BE49-F238E27FC236}">
                <a16:creationId xmlns:a16="http://schemas.microsoft.com/office/drawing/2014/main" id="{E2B98153-4266-7849-8570-E048514FE79E}"/>
              </a:ext>
            </a:extLst>
          </p:cNvPr>
          <p:cNvSpPr>
            <a:spLocks noChangeShapeType="1"/>
          </p:cNvSpPr>
          <p:nvPr/>
        </p:nvSpPr>
        <p:spPr bwMode="auto">
          <a:xfrm>
            <a:off x="2503488" y="2452688"/>
            <a:ext cx="196850" cy="158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192" name="Freeform 64">
            <a:extLst>
              <a:ext uri="{FF2B5EF4-FFF2-40B4-BE49-F238E27FC236}">
                <a16:creationId xmlns:a16="http://schemas.microsoft.com/office/drawing/2014/main" id="{9006B4CC-66FB-D549-8ED5-9436243EEF28}"/>
              </a:ext>
            </a:extLst>
          </p:cNvPr>
          <p:cNvSpPr>
            <a:spLocks/>
          </p:cNvSpPr>
          <p:nvPr/>
        </p:nvSpPr>
        <p:spPr bwMode="auto">
          <a:xfrm>
            <a:off x="2520950" y="2398713"/>
            <a:ext cx="179388" cy="107950"/>
          </a:xfrm>
          <a:custGeom>
            <a:avLst/>
            <a:gdLst>
              <a:gd name="T0" fmla="*/ 0 w 80"/>
              <a:gd name="T1" fmla="*/ 0 h 48"/>
              <a:gd name="T2" fmla="*/ 80 w 80"/>
              <a:gd name="T3" fmla="*/ 24 h 48"/>
              <a:gd name="T4" fmla="*/ 0 w 80"/>
              <a:gd name="T5" fmla="*/ 48 h 48"/>
            </a:gdLst>
            <a:ahLst/>
            <a:cxnLst>
              <a:cxn ang="0">
                <a:pos x="T0" y="T1"/>
              </a:cxn>
              <a:cxn ang="0">
                <a:pos x="T2" y="T3"/>
              </a:cxn>
              <a:cxn ang="0">
                <a:pos x="T4" y="T5"/>
              </a:cxn>
            </a:cxnLst>
            <a:rect l="0" t="0" r="r" b="b"/>
            <a:pathLst>
              <a:path w="80" h="48">
                <a:moveTo>
                  <a:pt x="0" y="0"/>
                </a:moveTo>
                <a:lnTo>
                  <a:pt x="80" y="24"/>
                </a:lnTo>
                <a:lnTo>
                  <a:pt x="0" y="48"/>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193" name="Line 65">
            <a:extLst>
              <a:ext uri="{FF2B5EF4-FFF2-40B4-BE49-F238E27FC236}">
                <a16:creationId xmlns:a16="http://schemas.microsoft.com/office/drawing/2014/main" id="{A8B5F729-B875-CF4D-A74F-CD98D9BEAF8F}"/>
              </a:ext>
            </a:extLst>
          </p:cNvPr>
          <p:cNvSpPr>
            <a:spLocks noChangeShapeType="1"/>
          </p:cNvSpPr>
          <p:nvPr/>
        </p:nvSpPr>
        <p:spPr bwMode="auto">
          <a:xfrm>
            <a:off x="1449388" y="2435225"/>
            <a:ext cx="177800" cy="158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194" name="Freeform 66">
            <a:extLst>
              <a:ext uri="{FF2B5EF4-FFF2-40B4-BE49-F238E27FC236}">
                <a16:creationId xmlns:a16="http://schemas.microsoft.com/office/drawing/2014/main" id="{666EDAF9-D7B0-2745-AC4E-C94F4252B63E}"/>
              </a:ext>
            </a:extLst>
          </p:cNvPr>
          <p:cNvSpPr>
            <a:spLocks/>
          </p:cNvSpPr>
          <p:nvPr/>
        </p:nvSpPr>
        <p:spPr bwMode="auto">
          <a:xfrm>
            <a:off x="1466850" y="2381250"/>
            <a:ext cx="160338" cy="106363"/>
          </a:xfrm>
          <a:custGeom>
            <a:avLst/>
            <a:gdLst>
              <a:gd name="T0" fmla="*/ 0 w 72"/>
              <a:gd name="T1" fmla="*/ 0 h 48"/>
              <a:gd name="T2" fmla="*/ 72 w 72"/>
              <a:gd name="T3" fmla="*/ 24 h 48"/>
              <a:gd name="T4" fmla="*/ 0 w 72"/>
              <a:gd name="T5" fmla="*/ 48 h 48"/>
            </a:gdLst>
            <a:ahLst/>
            <a:cxnLst>
              <a:cxn ang="0">
                <a:pos x="T0" y="T1"/>
              </a:cxn>
              <a:cxn ang="0">
                <a:pos x="T2" y="T3"/>
              </a:cxn>
              <a:cxn ang="0">
                <a:pos x="T4" y="T5"/>
              </a:cxn>
            </a:cxnLst>
            <a:rect l="0" t="0" r="r" b="b"/>
            <a:pathLst>
              <a:path w="72" h="48">
                <a:moveTo>
                  <a:pt x="0" y="0"/>
                </a:moveTo>
                <a:lnTo>
                  <a:pt x="72" y="24"/>
                </a:lnTo>
                <a:lnTo>
                  <a:pt x="0" y="48"/>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195" name="Line 67">
            <a:extLst>
              <a:ext uri="{FF2B5EF4-FFF2-40B4-BE49-F238E27FC236}">
                <a16:creationId xmlns:a16="http://schemas.microsoft.com/office/drawing/2014/main" id="{B866E5B2-34AB-FF49-9F66-C2FD0E045212}"/>
              </a:ext>
            </a:extLst>
          </p:cNvPr>
          <p:cNvSpPr>
            <a:spLocks noChangeShapeType="1"/>
          </p:cNvSpPr>
          <p:nvPr/>
        </p:nvSpPr>
        <p:spPr bwMode="auto">
          <a:xfrm>
            <a:off x="1358900" y="2435225"/>
            <a:ext cx="90488" cy="158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196" name="Rectangle 68">
            <a:extLst>
              <a:ext uri="{FF2B5EF4-FFF2-40B4-BE49-F238E27FC236}">
                <a16:creationId xmlns:a16="http://schemas.microsoft.com/office/drawing/2014/main" id="{CC3BADFE-B702-1B4F-A5F7-305EA657B194}"/>
              </a:ext>
            </a:extLst>
          </p:cNvPr>
          <p:cNvSpPr>
            <a:spLocks noChangeArrowheads="1"/>
          </p:cNvSpPr>
          <p:nvPr/>
        </p:nvSpPr>
        <p:spPr bwMode="auto">
          <a:xfrm>
            <a:off x="4505325" y="2147888"/>
            <a:ext cx="36513" cy="19050"/>
          </a:xfrm>
          <a:prstGeom prst="rect">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4197" name="Rectangle 69">
            <a:extLst>
              <a:ext uri="{FF2B5EF4-FFF2-40B4-BE49-F238E27FC236}">
                <a16:creationId xmlns:a16="http://schemas.microsoft.com/office/drawing/2014/main" id="{4C1072C0-C2AA-A442-8DD9-50F775228339}"/>
              </a:ext>
            </a:extLst>
          </p:cNvPr>
          <p:cNvSpPr>
            <a:spLocks noChangeArrowheads="1"/>
          </p:cNvSpPr>
          <p:nvPr/>
        </p:nvSpPr>
        <p:spPr bwMode="auto">
          <a:xfrm>
            <a:off x="4505325" y="2684463"/>
            <a:ext cx="36513" cy="17462"/>
          </a:xfrm>
          <a:prstGeom prst="rect">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4198" name="Rectangle 70">
            <a:extLst>
              <a:ext uri="{FF2B5EF4-FFF2-40B4-BE49-F238E27FC236}">
                <a16:creationId xmlns:a16="http://schemas.microsoft.com/office/drawing/2014/main" id="{ED13E97A-3B30-B547-B799-6725745E14B9}"/>
              </a:ext>
            </a:extLst>
          </p:cNvPr>
          <p:cNvSpPr>
            <a:spLocks noChangeArrowheads="1"/>
          </p:cNvSpPr>
          <p:nvPr/>
        </p:nvSpPr>
        <p:spPr bwMode="auto">
          <a:xfrm>
            <a:off x="4505325" y="2166938"/>
            <a:ext cx="36513" cy="517525"/>
          </a:xfrm>
          <a:prstGeom prst="rect">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4199" name="Line 71">
            <a:extLst>
              <a:ext uri="{FF2B5EF4-FFF2-40B4-BE49-F238E27FC236}">
                <a16:creationId xmlns:a16="http://schemas.microsoft.com/office/drawing/2014/main" id="{60A7965F-D578-C54D-8346-1D919576572F}"/>
              </a:ext>
            </a:extLst>
          </p:cNvPr>
          <p:cNvSpPr>
            <a:spLocks noChangeShapeType="1"/>
          </p:cNvSpPr>
          <p:nvPr/>
        </p:nvSpPr>
        <p:spPr bwMode="auto">
          <a:xfrm>
            <a:off x="6408738" y="2578100"/>
            <a:ext cx="246062" cy="158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202" name="Freeform 74">
            <a:extLst>
              <a:ext uri="{FF2B5EF4-FFF2-40B4-BE49-F238E27FC236}">
                <a16:creationId xmlns:a16="http://schemas.microsoft.com/office/drawing/2014/main" id="{3838C927-A41D-214E-9BC1-C700381D5B92}"/>
              </a:ext>
            </a:extLst>
          </p:cNvPr>
          <p:cNvSpPr>
            <a:spLocks/>
          </p:cNvSpPr>
          <p:nvPr/>
        </p:nvSpPr>
        <p:spPr bwMode="auto">
          <a:xfrm>
            <a:off x="1652588" y="4695825"/>
            <a:ext cx="179387" cy="107950"/>
          </a:xfrm>
          <a:custGeom>
            <a:avLst/>
            <a:gdLst>
              <a:gd name="T0" fmla="*/ 0 w 80"/>
              <a:gd name="T1" fmla="*/ 0 h 48"/>
              <a:gd name="T2" fmla="*/ 80 w 80"/>
              <a:gd name="T3" fmla="*/ 24 h 48"/>
              <a:gd name="T4" fmla="*/ 0 w 80"/>
              <a:gd name="T5" fmla="*/ 48 h 48"/>
            </a:gdLst>
            <a:ahLst/>
            <a:cxnLst>
              <a:cxn ang="0">
                <a:pos x="T0" y="T1"/>
              </a:cxn>
              <a:cxn ang="0">
                <a:pos x="T2" y="T3"/>
              </a:cxn>
              <a:cxn ang="0">
                <a:pos x="T4" y="T5"/>
              </a:cxn>
            </a:cxnLst>
            <a:rect l="0" t="0" r="r" b="b"/>
            <a:pathLst>
              <a:path w="80" h="48">
                <a:moveTo>
                  <a:pt x="0" y="0"/>
                </a:moveTo>
                <a:lnTo>
                  <a:pt x="80" y="24"/>
                </a:lnTo>
                <a:lnTo>
                  <a:pt x="0" y="48"/>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203" name="Freeform 75">
            <a:extLst>
              <a:ext uri="{FF2B5EF4-FFF2-40B4-BE49-F238E27FC236}">
                <a16:creationId xmlns:a16="http://schemas.microsoft.com/office/drawing/2014/main" id="{A125F95A-4565-984F-B149-728039E2FDF2}"/>
              </a:ext>
            </a:extLst>
          </p:cNvPr>
          <p:cNvSpPr>
            <a:spLocks/>
          </p:cNvSpPr>
          <p:nvPr/>
        </p:nvSpPr>
        <p:spPr bwMode="auto">
          <a:xfrm>
            <a:off x="2613025" y="2582863"/>
            <a:ext cx="2024063" cy="1057275"/>
          </a:xfrm>
          <a:custGeom>
            <a:avLst/>
            <a:gdLst>
              <a:gd name="T0" fmla="*/ 1160 w 1216"/>
              <a:gd name="T1" fmla="*/ 0 h 576"/>
              <a:gd name="T2" fmla="*/ 1216 w 1216"/>
              <a:gd name="T3" fmla="*/ 0 h 576"/>
              <a:gd name="T4" fmla="*/ 1216 w 1216"/>
              <a:gd name="T5" fmla="*/ 392 h 576"/>
              <a:gd name="T6" fmla="*/ 0 w 1216"/>
              <a:gd name="T7" fmla="*/ 392 h 576"/>
              <a:gd name="T8" fmla="*/ 0 w 1216"/>
              <a:gd name="T9" fmla="*/ 576 h 576"/>
              <a:gd name="T10" fmla="*/ 64 w 1216"/>
              <a:gd name="T11" fmla="*/ 576 h 576"/>
            </a:gdLst>
            <a:ahLst/>
            <a:cxnLst>
              <a:cxn ang="0">
                <a:pos x="T0" y="T1"/>
              </a:cxn>
              <a:cxn ang="0">
                <a:pos x="T2" y="T3"/>
              </a:cxn>
              <a:cxn ang="0">
                <a:pos x="T4" y="T5"/>
              </a:cxn>
              <a:cxn ang="0">
                <a:pos x="T6" y="T7"/>
              </a:cxn>
              <a:cxn ang="0">
                <a:pos x="T8" y="T9"/>
              </a:cxn>
              <a:cxn ang="0">
                <a:pos x="T10" y="T11"/>
              </a:cxn>
            </a:cxnLst>
            <a:rect l="0" t="0" r="r" b="b"/>
            <a:pathLst>
              <a:path w="1216" h="576">
                <a:moveTo>
                  <a:pt x="1160" y="0"/>
                </a:moveTo>
                <a:lnTo>
                  <a:pt x="1216" y="0"/>
                </a:lnTo>
                <a:lnTo>
                  <a:pt x="1216" y="392"/>
                </a:lnTo>
                <a:lnTo>
                  <a:pt x="0" y="392"/>
                </a:lnTo>
                <a:lnTo>
                  <a:pt x="0" y="576"/>
                </a:lnTo>
                <a:lnTo>
                  <a:pt x="64" y="576"/>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204" name="Line 76">
            <a:extLst>
              <a:ext uri="{FF2B5EF4-FFF2-40B4-BE49-F238E27FC236}">
                <a16:creationId xmlns:a16="http://schemas.microsoft.com/office/drawing/2014/main" id="{E1774723-D90B-5640-9746-2290C1E00458}"/>
              </a:ext>
            </a:extLst>
          </p:cNvPr>
          <p:cNvSpPr>
            <a:spLocks noChangeShapeType="1"/>
          </p:cNvSpPr>
          <p:nvPr/>
        </p:nvSpPr>
        <p:spPr bwMode="auto">
          <a:xfrm>
            <a:off x="1644650" y="4749800"/>
            <a:ext cx="196850" cy="317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206" name="Freeform 78">
            <a:extLst>
              <a:ext uri="{FF2B5EF4-FFF2-40B4-BE49-F238E27FC236}">
                <a16:creationId xmlns:a16="http://schemas.microsoft.com/office/drawing/2014/main" id="{EE99C2EC-E4E6-FA44-ABE6-B7F8EA5029FB}"/>
              </a:ext>
            </a:extLst>
          </p:cNvPr>
          <p:cNvSpPr>
            <a:spLocks/>
          </p:cNvSpPr>
          <p:nvPr/>
        </p:nvSpPr>
        <p:spPr bwMode="auto">
          <a:xfrm>
            <a:off x="3598863" y="5146675"/>
            <a:ext cx="160337" cy="161925"/>
          </a:xfrm>
          <a:custGeom>
            <a:avLst/>
            <a:gdLst>
              <a:gd name="T0" fmla="*/ 32 w 72"/>
              <a:gd name="T1" fmla="*/ 0 h 72"/>
              <a:gd name="T2" fmla="*/ 72 w 72"/>
              <a:gd name="T3" fmla="*/ 72 h 72"/>
              <a:gd name="T4" fmla="*/ 0 w 72"/>
              <a:gd name="T5" fmla="*/ 32 h 72"/>
            </a:gdLst>
            <a:ahLst/>
            <a:cxnLst>
              <a:cxn ang="0">
                <a:pos x="T0" y="T1"/>
              </a:cxn>
              <a:cxn ang="0">
                <a:pos x="T2" y="T3"/>
              </a:cxn>
              <a:cxn ang="0">
                <a:pos x="T4" y="T5"/>
              </a:cxn>
            </a:cxnLst>
            <a:rect l="0" t="0" r="r" b="b"/>
            <a:pathLst>
              <a:path w="72" h="72">
                <a:moveTo>
                  <a:pt x="32" y="0"/>
                </a:moveTo>
                <a:lnTo>
                  <a:pt x="72" y="72"/>
                </a:lnTo>
                <a:lnTo>
                  <a:pt x="0" y="32"/>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208" name="Line 80">
            <a:extLst>
              <a:ext uri="{FF2B5EF4-FFF2-40B4-BE49-F238E27FC236}">
                <a16:creationId xmlns:a16="http://schemas.microsoft.com/office/drawing/2014/main" id="{44AD9AFB-E6B6-D343-A955-9D795C768980}"/>
              </a:ext>
            </a:extLst>
          </p:cNvPr>
          <p:cNvSpPr>
            <a:spLocks noChangeShapeType="1"/>
          </p:cNvSpPr>
          <p:nvPr/>
        </p:nvSpPr>
        <p:spPr bwMode="auto">
          <a:xfrm rot="533037">
            <a:off x="3529013" y="5100638"/>
            <a:ext cx="238125" cy="18573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210" name="Line 82">
            <a:extLst>
              <a:ext uri="{FF2B5EF4-FFF2-40B4-BE49-F238E27FC236}">
                <a16:creationId xmlns:a16="http://schemas.microsoft.com/office/drawing/2014/main" id="{0E6673FF-3AA0-4141-8EB5-8E0D72E583A6}"/>
              </a:ext>
            </a:extLst>
          </p:cNvPr>
          <p:cNvSpPr>
            <a:spLocks noChangeShapeType="1"/>
          </p:cNvSpPr>
          <p:nvPr/>
        </p:nvSpPr>
        <p:spPr bwMode="auto">
          <a:xfrm>
            <a:off x="6697663" y="2381250"/>
            <a:ext cx="238125" cy="158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215" name="Freeform 87">
            <a:extLst>
              <a:ext uri="{FF2B5EF4-FFF2-40B4-BE49-F238E27FC236}">
                <a16:creationId xmlns:a16="http://schemas.microsoft.com/office/drawing/2014/main" id="{FDCAD24B-C382-3A4E-B510-7B31CC9F0A5D}"/>
              </a:ext>
            </a:extLst>
          </p:cNvPr>
          <p:cNvSpPr>
            <a:spLocks/>
          </p:cNvSpPr>
          <p:nvPr/>
        </p:nvSpPr>
        <p:spPr bwMode="auto">
          <a:xfrm>
            <a:off x="2789238" y="1839913"/>
            <a:ext cx="4225925" cy="469900"/>
          </a:xfrm>
          <a:custGeom>
            <a:avLst/>
            <a:gdLst>
              <a:gd name="T0" fmla="*/ 0 w 1824"/>
              <a:gd name="T1" fmla="*/ 216 h 216"/>
              <a:gd name="T2" fmla="*/ 0 w 1824"/>
              <a:gd name="T3" fmla="*/ 0 h 216"/>
              <a:gd name="T4" fmla="*/ 1824 w 1824"/>
              <a:gd name="T5" fmla="*/ 0 h 216"/>
              <a:gd name="T6" fmla="*/ 1824 w 1824"/>
              <a:gd name="T7" fmla="*/ 104 h 216"/>
            </a:gdLst>
            <a:ahLst/>
            <a:cxnLst>
              <a:cxn ang="0">
                <a:pos x="T0" y="T1"/>
              </a:cxn>
              <a:cxn ang="0">
                <a:pos x="T2" y="T3"/>
              </a:cxn>
              <a:cxn ang="0">
                <a:pos x="T4" y="T5"/>
              </a:cxn>
              <a:cxn ang="0">
                <a:pos x="T6" y="T7"/>
              </a:cxn>
            </a:cxnLst>
            <a:rect l="0" t="0" r="r" b="b"/>
            <a:pathLst>
              <a:path w="1824" h="216">
                <a:moveTo>
                  <a:pt x="0" y="216"/>
                </a:moveTo>
                <a:lnTo>
                  <a:pt x="0" y="0"/>
                </a:lnTo>
                <a:lnTo>
                  <a:pt x="1824" y="0"/>
                </a:lnTo>
                <a:lnTo>
                  <a:pt x="1824" y="104"/>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216" name="Freeform 88">
            <a:extLst>
              <a:ext uri="{FF2B5EF4-FFF2-40B4-BE49-F238E27FC236}">
                <a16:creationId xmlns:a16="http://schemas.microsoft.com/office/drawing/2014/main" id="{3C73DAE6-1D3D-0544-8B16-FADCCE86D37F}"/>
              </a:ext>
            </a:extLst>
          </p:cNvPr>
          <p:cNvSpPr>
            <a:spLocks/>
          </p:cNvSpPr>
          <p:nvPr/>
        </p:nvSpPr>
        <p:spPr bwMode="auto">
          <a:xfrm>
            <a:off x="6927850" y="2219325"/>
            <a:ext cx="179388" cy="322263"/>
          </a:xfrm>
          <a:custGeom>
            <a:avLst/>
            <a:gdLst>
              <a:gd name="T0" fmla="*/ 40 w 80"/>
              <a:gd name="T1" fmla="*/ 0 h 144"/>
              <a:gd name="T2" fmla="*/ 0 w 80"/>
              <a:gd name="T3" fmla="*/ 72 h 144"/>
              <a:gd name="T4" fmla="*/ 40 w 80"/>
              <a:gd name="T5" fmla="*/ 144 h 144"/>
              <a:gd name="T6" fmla="*/ 80 w 80"/>
              <a:gd name="T7" fmla="*/ 72 h 144"/>
              <a:gd name="T8" fmla="*/ 40 w 80"/>
              <a:gd name="T9" fmla="*/ 0 h 144"/>
            </a:gdLst>
            <a:ahLst/>
            <a:cxnLst>
              <a:cxn ang="0">
                <a:pos x="T0" y="T1"/>
              </a:cxn>
              <a:cxn ang="0">
                <a:pos x="T2" y="T3"/>
              </a:cxn>
              <a:cxn ang="0">
                <a:pos x="T4" y="T5"/>
              </a:cxn>
              <a:cxn ang="0">
                <a:pos x="T6" y="T7"/>
              </a:cxn>
              <a:cxn ang="0">
                <a:pos x="T8" y="T9"/>
              </a:cxn>
            </a:cxnLst>
            <a:rect l="0" t="0" r="r" b="b"/>
            <a:pathLst>
              <a:path w="80" h="144">
                <a:moveTo>
                  <a:pt x="40" y="0"/>
                </a:moveTo>
                <a:lnTo>
                  <a:pt x="0" y="72"/>
                </a:lnTo>
                <a:lnTo>
                  <a:pt x="40" y="144"/>
                </a:lnTo>
                <a:lnTo>
                  <a:pt x="80" y="72"/>
                </a:lnTo>
                <a:lnTo>
                  <a:pt x="40" y="0"/>
                </a:lnTo>
                <a:close/>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219" name="Line 91">
            <a:extLst>
              <a:ext uri="{FF2B5EF4-FFF2-40B4-BE49-F238E27FC236}">
                <a16:creationId xmlns:a16="http://schemas.microsoft.com/office/drawing/2014/main" id="{FD9EC233-0FEC-374F-806B-E11AAD5A44F2}"/>
              </a:ext>
            </a:extLst>
          </p:cNvPr>
          <p:cNvSpPr>
            <a:spLocks noChangeShapeType="1"/>
          </p:cNvSpPr>
          <p:nvPr/>
        </p:nvSpPr>
        <p:spPr bwMode="auto">
          <a:xfrm>
            <a:off x="7107238" y="2379663"/>
            <a:ext cx="252412" cy="317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220" name="Rectangle 92">
            <a:extLst>
              <a:ext uri="{FF2B5EF4-FFF2-40B4-BE49-F238E27FC236}">
                <a16:creationId xmlns:a16="http://schemas.microsoft.com/office/drawing/2014/main" id="{ACC90A97-FDF8-0B42-9470-716DE698164B}"/>
              </a:ext>
            </a:extLst>
          </p:cNvPr>
          <p:cNvSpPr>
            <a:spLocks noChangeArrowheads="1"/>
          </p:cNvSpPr>
          <p:nvPr/>
        </p:nvSpPr>
        <p:spPr bwMode="auto">
          <a:xfrm>
            <a:off x="7550150" y="2216150"/>
            <a:ext cx="4191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latin typeface="Arial" panose="020B0604020202020204" pitchFamily="34" charset="0"/>
              </a:rPr>
              <a:t>Finish</a:t>
            </a:r>
            <a:endParaRPr lang="en-US" altLang="en-US" sz="3200" b="1">
              <a:latin typeface="Arial" panose="020B0604020202020204" pitchFamily="34" charset="0"/>
            </a:endParaRPr>
          </a:p>
        </p:txBody>
      </p:sp>
      <p:sp>
        <p:nvSpPr>
          <p:cNvPr id="304221" name="Rectangle 93">
            <a:extLst>
              <a:ext uri="{FF2B5EF4-FFF2-40B4-BE49-F238E27FC236}">
                <a16:creationId xmlns:a16="http://schemas.microsoft.com/office/drawing/2014/main" id="{4D2B163E-8868-0744-9BEF-0CB0C501DA49}"/>
              </a:ext>
            </a:extLst>
          </p:cNvPr>
          <p:cNvSpPr>
            <a:spLocks noChangeArrowheads="1"/>
          </p:cNvSpPr>
          <p:nvPr/>
        </p:nvSpPr>
        <p:spPr bwMode="auto">
          <a:xfrm>
            <a:off x="7545388" y="2395538"/>
            <a:ext cx="5715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latin typeface="Arial" panose="020B0604020202020204" pitchFamily="34" charset="0"/>
              </a:rPr>
              <a:t>ObsSeq</a:t>
            </a:r>
            <a:endParaRPr lang="en-US" altLang="en-US" sz="3200" b="1">
              <a:latin typeface="Arial" panose="020B0604020202020204" pitchFamily="34" charset="0"/>
            </a:endParaRPr>
          </a:p>
        </p:txBody>
      </p:sp>
      <p:sp>
        <p:nvSpPr>
          <p:cNvPr id="304222" name="AutoShape 94">
            <a:extLst>
              <a:ext uri="{FF2B5EF4-FFF2-40B4-BE49-F238E27FC236}">
                <a16:creationId xmlns:a16="http://schemas.microsoft.com/office/drawing/2014/main" id="{F9216BD9-858F-EA46-A69A-4D6D26DE6C50}"/>
              </a:ext>
            </a:extLst>
          </p:cNvPr>
          <p:cNvSpPr>
            <a:spLocks noChangeArrowheads="1"/>
          </p:cNvSpPr>
          <p:nvPr/>
        </p:nvSpPr>
        <p:spPr bwMode="auto">
          <a:xfrm>
            <a:off x="7359650" y="2112963"/>
            <a:ext cx="804863" cy="571500"/>
          </a:xfrm>
          <a:prstGeom prst="roundRect">
            <a:avLst>
              <a:gd name="adj" fmla="val 34375"/>
            </a:avLst>
          </a:prstGeom>
          <a:noFill/>
          <a:ln w="254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223" name="Rectangle 95">
            <a:extLst>
              <a:ext uri="{FF2B5EF4-FFF2-40B4-BE49-F238E27FC236}">
                <a16:creationId xmlns:a16="http://schemas.microsoft.com/office/drawing/2014/main" id="{A27DCAD5-8858-9440-BAB0-A95D6837945D}"/>
              </a:ext>
            </a:extLst>
          </p:cNvPr>
          <p:cNvSpPr>
            <a:spLocks noChangeArrowheads="1"/>
          </p:cNvSpPr>
          <p:nvPr/>
        </p:nvSpPr>
        <p:spPr bwMode="auto">
          <a:xfrm>
            <a:off x="4389438" y="5900738"/>
            <a:ext cx="6858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latin typeface="Arial" panose="020B0604020202020204" pitchFamily="34" charset="0"/>
              </a:rPr>
              <a:t>Take Obs</a:t>
            </a:r>
            <a:endParaRPr lang="en-US" altLang="en-US" sz="3200" b="1">
              <a:latin typeface="Arial" panose="020B0604020202020204" pitchFamily="34" charset="0"/>
            </a:endParaRPr>
          </a:p>
        </p:txBody>
      </p:sp>
      <p:sp>
        <p:nvSpPr>
          <p:cNvPr id="304224" name="Rectangle 96">
            <a:extLst>
              <a:ext uri="{FF2B5EF4-FFF2-40B4-BE49-F238E27FC236}">
                <a16:creationId xmlns:a16="http://schemas.microsoft.com/office/drawing/2014/main" id="{C0609B4F-9A0B-B441-892A-05B39F5267D0}"/>
              </a:ext>
            </a:extLst>
          </p:cNvPr>
          <p:cNvSpPr>
            <a:spLocks noChangeArrowheads="1"/>
          </p:cNvSpPr>
          <p:nvPr/>
        </p:nvSpPr>
        <p:spPr bwMode="auto">
          <a:xfrm>
            <a:off x="2371725" y="2754313"/>
            <a:ext cx="7493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000" b="1">
                <a:solidFill>
                  <a:srgbClr val="000000"/>
                </a:solidFill>
                <a:latin typeface="Arial" panose="020B0604020202020204" pitchFamily="34" charset="0"/>
              </a:rPr>
              <a:t>plannedObs</a:t>
            </a:r>
            <a:endParaRPr lang="en-US" altLang="en-US" sz="1200" b="1">
              <a:solidFill>
                <a:srgbClr val="000000"/>
              </a:solidFill>
              <a:latin typeface="Arial" panose="020B0604020202020204" pitchFamily="34" charset="0"/>
            </a:endParaRPr>
          </a:p>
        </p:txBody>
      </p:sp>
      <p:sp>
        <p:nvSpPr>
          <p:cNvPr id="304229" name="Rectangle 101">
            <a:extLst>
              <a:ext uri="{FF2B5EF4-FFF2-40B4-BE49-F238E27FC236}">
                <a16:creationId xmlns:a16="http://schemas.microsoft.com/office/drawing/2014/main" id="{F1F374A0-6829-0D48-AD20-969229A8EB3B}"/>
              </a:ext>
            </a:extLst>
          </p:cNvPr>
          <p:cNvSpPr>
            <a:spLocks noChangeArrowheads="1"/>
          </p:cNvSpPr>
          <p:nvPr/>
        </p:nvSpPr>
        <p:spPr bwMode="auto">
          <a:xfrm>
            <a:off x="3373438" y="5313363"/>
            <a:ext cx="733425" cy="465137"/>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4230" name="Rectangle 102">
            <a:extLst>
              <a:ext uri="{FF2B5EF4-FFF2-40B4-BE49-F238E27FC236}">
                <a16:creationId xmlns:a16="http://schemas.microsoft.com/office/drawing/2014/main" id="{EA216783-A761-7D42-BF14-9A91C09AD65D}"/>
              </a:ext>
            </a:extLst>
          </p:cNvPr>
          <p:cNvSpPr>
            <a:spLocks noChangeArrowheads="1"/>
          </p:cNvSpPr>
          <p:nvPr/>
        </p:nvSpPr>
        <p:spPr bwMode="auto">
          <a:xfrm>
            <a:off x="3363913" y="5291138"/>
            <a:ext cx="750887" cy="482600"/>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altLang="en-US" sz="3200" b="1">
              <a:solidFill>
                <a:schemeClr val="bg1"/>
              </a:solidFill>
              <a:latin typeface="Arial" panose="020B0604020202020204" pitchFamily="34" charset="0"/>
            </a:endParaRPr>
          </a:p>
        </p:txBody>
      </p:sp>
      <p:sp>
        <p:nvSpPr>
          <p:cNvPr id="304231" name="Rectangle 103">
            <a:extLst>
              <a:ext uri="{FF2B5EF4-FFF2-40B4-BE49-F238E27FC236}">
                <a16:creationId xmlns:a16="http://schemas.microsoft.com/office/drawing/2014/main" id="{EA1DA860-C175-704B-9F6D-86AC4D5C49A1}"/>
              </a:ext>
            </a:extLst>
          </p:cNvPr>
          <p:cNvSpPr>
            <a:spLocks noChangeArrowheads="1"/>
          </p:cNvSpPr>
          <p:nvPr/>
        </p:nvSpPr>
        <p:spPr bwMode="auto">
          <a:xfrm>
            <a:off x="3524250" y="5357813"/>
            <a:ext cx="4191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latin typeface="Arial" panose="020B0604020202020204" pitchFamily="34" charset="0"/>
              </a:rPr>
              <a:t>Instr</a:t>
            </a:r>
          </a:p>
          <a:p>
            <a:pPr eaLnBrk="0" hangingPunct="0"/>
            <a:r>
              <a:rPr lang="en-US" altLang="en-US" sz="1200" b="1">
                <a:solidFill>
                  <a:srgbClr val="000000"/>
                </a:solidFill>
                <a:latin typeface="Arial" panose="020B0604020202020204" pitchFamily="34" charset="0"/>
              </a:rPr>
              <a:t>Cmnd</a:t>
            </a:r>
            <a:endParaRPr lang="en-US" altLang="en-US" sz="3200" b="1">
              <a:latin typeface="Arial" panose="020B0604020202020204" pitchFamily="34" charset="0"/>
            </a:endParaRPr>
          </a:p>
        </p:txBody>
      </p:sp>
      <p:sp>
        <p:nvSpPr>
          <p:cNvPr id="304232" name="AutoShape 104">
            <a:extLst>
              <a:ext uri="{FF2B5EF4-FFF2-40B4-BE49-F238E27FC236}">
                <a16:creationId xmlns:a16="http://schemas.microsoft.com/office/drawing/2014/main" id="{14DD04AA-298A-C64D-8336-3CC08CAE5AB2}"/>
              </a:ext>
            </a:extLst>
          </p:cNvPr>
          <p:cNvSpPr>
            <a:spLocks noChangeArrowheads="1"/>
          </p:cNvSpPr>
          <p:nvPr/>
        </p:nvSpPr>
        <p:spPr bwMode="auto">
          <a:xfrm>
            <a:off x="1644650" y="2166938"/>
            <a:ext cx="804863" cy="554037"/>
          </a:xfrm>
          <a:prstGeom prst="roundRect">
            <a:avLst>
              <a:gd name="adj" fmla="val 35486"/>
            </a:avLst>
          </a:prstGeom>
          <a:noFill/>
          <a:ln w="254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233" name="Rectangle 105">
            <a:extLst>
              <a:ext uri="{FF2B5EF4-FFF2-40B4-BE49-F238E27FC236}">
                <a16:creationId xmlns:a16="http://schemas.microsoft.com/office/drawing/2014/main" id="{7904DB2D-04BD-FA4E-919B-6C50E15B739C}"/>
              </a:ext>
            </a:extLst>
          </p:cNvPr>
          <p:cNvSpPr>
            <a:spLocks noChangeArrowheads="1"/>
          </p:cNvSpPr>
          <p:nvPr/>
        </p:nvSpPr>
        <p:spPr bwMode="auto">
          <a:xfrm>
            <a:off x="1801813" y="2265363"/>
            <a:ext cx="3175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latin typeface="Arial" panose="020B0604020202020204" pitchFamily="34" charset="0"/>
              </a:rPr>
              <a:t>Plan</a:t>
            </a:r>
            <a:endParaRPr lang="en-US" altLang="en-US" sz="3200" b="1">
              <a:latin typeface="Arial" panose="020B0604020202020204" pitchFamily="34" charset="0"/>
            </a:endParaRPr>
          </a:p>
        </p:txBody>
      </p:sp>
      <p:sp>
        <p:nvSpPr>
          <p:cNvPr id="304234" name="Rectangle 106">
            <a:extLst>
              <a:ext uri="{FF2B5EF4-FFF2-40B4-BE49-F238E27FC236}">
                <a16:creationId xmlns:a16="http://schemas.microsoft.com/office/drawing/2014/main" id="{F0540CE4-4D93-0D4D-96E7-FC29DEE483C0}"/>
              </a:ext>
            </a:extLst>
          </p:cNvPr>
          <p:cNvSpPr>
            <a:spLocks noChangeArrowheads="1"/>
          </p:cNvSpPr>
          <p:nvPr/>
        </p:nvSpPr>
        <p:spPr bwMode="auto">
          <a:xfrm>
            <a:off x="1804988" y="2443163"/>
            <a:ext cx="5715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latin typeface="Arial" panose="020B0604020202020204" pitchFamily="34" charset="0"/>
              </a:rPr>
              <a:t>ObsSeq</a:t>
            </a:r>
            <a:endParaRPr lang="en-US" altLang="en-US" sz="3200" b="1">
              <a:latin typeface="Arial" panose="020B0604020202020204" pitchFamily="34" charset="0"/>
            </a:endParaRPr>
          </a:p>
        </p:txBody>
      </p:sp>
      <p:sp>
        <p:nvSpPr>
          <p:cNvPr id="304235" name="Oval 107">
            <a:extLst>
              <a:ext uri="{FF2B5EF4-FFF2-40B4-BE49-F238E27FC236}">
                <a16:creationId xmlns:a16="http://schemas.microsoft.com/office/drawing/2014/main" id="{0F4F3E92-334D-3A46-AAB3-0FC2549DE79A}"/>
              </a:ext>
            </a:extLst>
          </p:cNvPr>
          <p:cNvSpPr>
            <a:spLocks noChangeArrowheads="1"/>
          </p:cNvSpPr>
          <p:nvPr/>
        </p:nvSpPr>
        <p:spPr bwMode="auto">
          <a:xfrm>
            <a:off x="8486775" y="2322513"/>
            <a:ext cx="125413" cy="160337"/>
          </a:xfrm>
          <a:prstGeom prst="ellipse">
            <a:avLst/>
          </a:prstGeom>
          <a:solidFill>
            <a:srgbClr val="000000"/>
          </a:solidFill>
          <a:ln w="25400">
            <a:solidFill>
              <a:srgbClr val="000000"/>
            </a:solidFill>
            <a:round/>
            <a:headEnd/>
            <a:tailEnd/>
          </a:ln>
        </p:spPr>
        <p:txBody>
          <a:bodyPr/>
          <a:lstStyle/>
          <a:p>
            <a:endParaRPr lang="en-US"/>
          </a:p>
        </p:txBody>
      </p:sp>
      <p:sp>
        <p:nvSpPr>
          <p:cNvPr id="304236" name="Oval 108">
            <a:extLst>
              <a:ext uri="{FF2B5EF4-FFF2-40B4-BE49-F238E27FC236}">
                <a16:creationId xmlns:a16="http://schemas.microsoft.com/office/drawing/2014/main" id="{3B9D8CB8-3248-A34D-8D15-B9E1E1DB3B52}"/>
              </a:ext>
            </a:extLst>
          </p:cNvPr>
          <p:cNvSpPr>
            <a:spLocks noChangeArrowheads="1"/>
          </p:cNvSpPr>
          <p:nvPr/>
        </p:nvSpPr>
        <p:spPr bwMode="auto">
          <a:xfrm>
            <a:off x="8432800" y="2268538"/>
            <a:ext cx="231775" cy="268287"/>
          </a:xfrm>
          <a:prstGeom prst="ellipse">
            <a:avLst/>
          </a:prstGeom>
          <a:noFill/>
          <a:ln w="254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237" name="Line 109">
            <a:extLst>
              <a:ext uri="{FF2B5EF4-FFF2-40B4-BE49-F238E27FC236}">
                <a16:creationId xmlns:a16="http://schemas.microsoft.com/office/drawing/2014/main" id="{56BD1577-17B7-3C4C-A707-510C9537FA9E}"/>
              </a:ext>
            </a:extLst>
          </p:cNvPr>
          <p:cNvSpPr>
            <a:spLocks noChangeShapeType="1"/>
          </p:cNvSpPr>
          <p:nvPr/>
        </p:nvSpPr>
        <p:spPr bwMode="auto">
          <a:xfrm flipV="1">
            <a:off x="8177213" y="2398713"/>
            <a:ext cx="239712" cy="952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240" name="Freeform 112">
            <a:extLst>
              <a:ext uri="{FF2B5EF4-FFF2-40B4-BE49-F238E27FC236}">
                <a16:creationId xmlns:a16="http://schemas.microsoft.com/office/drawing/2014/main" id="{9ADC9183-C622-7347-A6EF-E66BBC8C9BD9}"/>
              </a:ext>
            </a:extLst>
          </p:cNvPr>
          <p:cNvSpPr>
            <a:spLocks/>
          </p:cNvSpPr>
          <p:nvPr/>
        </p:nvSpPr>
        <p:spPr bwMode="auto">
          <a:xfrm rot="-648354">
            <a:off x="4035425" y="5895975"/>
            <a:ext cx="160338" cy="161925"/>
          </a:xfrm>
          <a:custGeom>
            <a:avLst/>
            <a:gdLst>
              <a:gd name="T0" fmla="*/ 32 w 72"/>
              <a:gd name="T1" fmla="*/ 0 h 72"/>
              <a:gd name="T2" fmla="*/ 72 w 72"/>
              <a:gd name="T3" fmla="*/ 72 h 72"/>
              <a:gd name="T4" fmla="*/ 0 w 72"/>
              <a:gd name="T5" fmla="*/ 32 h 72"/>
            </a:gdLst>
            <a:ahLst/>
            <a:cxnLst>
              <a:cxn ang="0">
                <a:pos x="T0" y="T1"/>
              </a:cxn>
              <a:cxn ang="0">
                <a:pos x="T2" y="T3"/>
              </a:cxn>
              <a:cxn ang="0">
                <a:pos x="T4" y="T5"/>
              </a:cxn>
            </a:cxnLst>
            <a:rect l="0" t="0" r="r" b="b"/>
            <a:pathLst>
              <a:path w="72" h="72">
                <a:moveTo>
                  <a:pt x="32" y="0"/>
                </a:moveTo>
                <a:lnTo>
                  <a:pt x="72" y="72"/>
                </a:lnTo>
                <a:lnTo>
                  <a:pt x="0" y="32"/>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241" name="Line 113">
            <a:extLst>
              <a:ext uri="{FF2B5EF4-FFF2-40B4-BE49-F238E27FC236}">
                <a16:creationId xmlns:a16="http://schemas.microsoft.com/office/drawing/2014/main" id="{3343234F-CBD0-F546-985A-5AF4592EABE4}"/>
              </a:ext>
            </a:extLst>
          </p:cNvPr>
          <p:cNvSpPr>
            <a:spLocks noChangeShapeType="1"/>
          </p:cNvSpPr>
          <p:nvPr/>
        </p:nvSpPr>
        <p:spPr bwMode="auto">
          <a:xfrm>
            <a:off x="3795713" y="5757863"/>
            <a:ext cx="388937" cy="26352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190" name="Line 62">
            <a:extLst>
              <a:ext uri="{FF2B5EF4-FFF2-40B4-BE49-F238E27FC236}">
                <a16:creationId xmlns:a16="http://schemas.microsoft.com/office/drawing/2014/main" id="{A3B9B316-621C-924F-AB1D-3A67AC433EE7}"/>
              </a:ext>
            </a:extLst>
          </p:cNvPr>
          <p:cNvSpPr>
            <a:spLocks noChangeShapeType="1"/>
          </p:cNvSpPr>
          <p:nvPr/>
        </p:nvSpPr>
        <p:spPr bwMode="auto">
          <a:xfrm flipV="1">
            <a:off x="5243513" y="5346700"/>
            <a:ext cx="192087" cy="423863"/>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244" name="Freeform 116">
            <a:extLst>
              <a:ext uri="{FF2B5EF4-FFF2-40B4-BE49-F238E27FC236}">
                <a16:creationId xmlns:a16="http://schemas.microsoft.com/office/drawing/2014/main" id="{53A6CB0B-EBF6-C545-94AA-4ED2F92217DD}"/>
              </a:ext>
            </a:extLst>
          </p:cNvPr>
          <p:cNvSpPr>
            <a:spLocks/>
          </p:cNvSpPr>
          <p:nvPr/>
        </p:nvSpPr>
        <p:spPr bwMode="auto">
          <a:xfrm rot="-24472418">
            <a:off x="8260557" y="2320131"/>
            <a:ext cx="160338" cy="161925"/>
          </a:xfrm>
          <a:custGeom>
            <a:avLst/>
            <a:gdLst>
              <a:gd name="T0" fmla="*/ 32 w 72"/>
              <a:gd name="T1" fmla="*/ 0 h 72"/>
              <a:gd name="T2" fmla="*/ 72 w 72"/>
              <a:gd name="T3" fmla="*/ 72 h 72"/>
              <a:gd name="T4" fmla="*/ 0 w 72"/>
              <a:gd name="T5" fmla="*/ 32 h 72"/>
            </a:gdLst>
            <a:ahLst/>
            <a:cxnLst>
              <a:cxn ang="0">
                <a:pos x="T0" y="T1"/>
              </a:cxn>
              <a:cxn ang="0">
                <a:pos x="T2" y="T3"/>
              </a:cxn>
              <a:cxn ang="0">
                <a:pos x="T4" y="T5"/>
              </a:cxn>
            </a:cxnLst>
            <a:rect l="0" t="0" r="r" b="b"/>
            <a:pathLst>
              <a:path w="72" h="72">
                <a:moveTo>
                  <a:pt x="32" y="0"/>
                </a:moveTo>
                <a:lnTo>
                  <a:pt x="72" y="72"/>
                </a:lnTo>
                <a:lnTo>
                  <a:pt x="0" y="32"/>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247" name="Freeform 119">
            <a:extLst>
              <a:ext uri="{FF2B5EF4-FFF2-40B4-BE49-F238E27FC236}">
                <a16:creationId xmlns:a16="http://schemas.microsoft.com/office/drawing/2014/main" id="{4913F3C1-5AF1-C248-875F-462383A3CE71}"/>
              </a:ext>
            </a:extLst>
          </p:cNvPr>
          <p:cNvSpPr>
            <a:spLocks/>
          </p:cNvSpPr>
          <p:nvPr/>
        </p:nvSpPr>
        <p:spPr bwMode="auto">
          <a:xfrm>
            <a:off x="5456238" y="2417763"/>
            <a:ext cx="179387" cy="88900"/>
          </a:xfrm>
          <a:custGeom>
            <a:avLst/>
            <a:gdLst>
              <a:gd name="T0" fmla="*/ 0 w 80"/>
              <a:gd name="T1" fmla="*/ 0 h 40"/>
              <a:gd name="T2" fmla="*/ 80 w 80"/>
              <a:gd name="T3" fmla="*/ 24 h 40"/>
              <a:gd name="T4" fmla="*/ 0 w 80"/>
              <a:gd name="T5" fmla="*/ 40 h 40"/>
            </a:gdLst>
            <a:ahLst/>
            <a:cxnLst>
              <a:cxn ang="0">
                <a:pos x="T0" y="T1"/>
              </a:cxn>
              <a:cxn ang="0">
                <a:pos x="T2" y="T3"/>
              </a:cxn>
              <a:cxn ang="0">
                <a:pos x="T4" y="T5"/>
              </a:cxn>
            </a:cxnLst>
            <a:rect l="0" t="0" r="r" b="b"/>
            <a:pathLst>
              <a:path w="80" h="40">
                <a:moveTo>
                  <a:pt x="0" y="0"/>
                </a:moveTo>
                <a:lnTo>
                  <a:pt x="80" y="24"/>
                </a:lnTo>
                <a:lnTo>
                  <a:pt x="0" y="4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248" name="Line 120">
            <a:extLst>
              <a:ext uri="{FF2B5EF4-FFF2-40B4-BE49-F238E27FC236}">
                <a16:creationId xmlns:a16="http://schemas.microsoft.com/office/drawing/2014/main" id="{19A95575-E9F1-B048-92A6-991C3D041CA0}"/>
              </a:ext>
            </a:extLst>
          </p:cNvPr>
          <p:cNvSpPr>
            <a:spLocks noChangeShapeType="1"/>
          </p:cNvSpPr>
          <p:nvPr/>
        </p:nvSpPr>
        <p:spPr bwMode="auto">
          <a:xfrm flipH="1" flipV="1">
            <a:off x="6483350" y="2036763"/>
            <a:ext cx="9525" cy="27622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249" name="Freeform 121">
            <a:extLst>
              <a:ext uri="{FF2B5EF4-FFF2-40B4-BE49-F238E27FC236}">
                <a16:creationId xmlns:a16="http://schemas.microsoft.com/office/drawing/2014/main" id="{E76D078D-8A03-254A-93B6-758F8FECB01C}"/>
              </a:ext>
            </a:extLst>
          </p:cNvPr>
          <p:cNvSpPr>
            <a:spLocks/>
          </p:cNvSpPr>
          <p:nvPr/>
        </p:nvSpPr>
        <p:spPr bwMode="auto">
          <a:xfrm>
            <a:off x="6532563" y="2257425"/>
            <a:ext cx="179387" cy="88900"/>
          </a:xfrm>
          <a:custGeom>
            <a:avLst/>
            <a:gdLst>
              <a:gd name="T0" fmla="*/ 0 w 80"/>
              <a:gd name="T1" fmla="*/ 0 h 40"/>
              <a:gd name="T2" fmla="*/ 80 w 80"/>
              <a:gd name="T3" fmla="*/ 24 h 40"/>
              <a:gd name="T4" fmla="*/ 0 w 80"/>
              <a:gd name="T5" fmla="*/ 40 h 40"/>
            </a:gdLst>
            <a:ahLst/>
            <a:cxnLst>
              <a:cxn ang="0">
                <a:pos x="T0" y="T1"/>
              </a:cxn>
              <a:cxn ang="0">
                <a:pos x="T2" y="T3"/>
              </a:cxn>
              <a:cxn ang="0">
                <a:pos x="T4" y="T5"/>
              </a:cxn>
            </a:cxnLst>
            <a:rect l="0" t="0" r="r" b="b"/>
            <a:pathLst>
              <a:path w="80" h="40">
                <a:moveTo>
                  <a:pt x="0" y="0"/>
                </a:moveTo>
                <a:lnTo>
                  <a:pt x="80" y="24"/>
                </a:lnTo>
                <a:lnTo>
                  <a:pt x="0" y="4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250" name="Line 122">
            <a:extLst>
              <a:ext uri="{FF2B5EF4-FFF2-40B4-BE49-F238E27FC236}">
                <a16:creationId xmlns:a16="http://schemas.microsoft.com/office/drawing/2014/main" id="{5CB0E73F-C899-F849-B9C6-CB368285BCAC}"/>
              </a:ext>
            </a:extLst>
          </p:cNvPr>
          <p:cNvSpPr>
            <a:spLocks noChangeShapeType="1"/>
          </p:cNvSpPr>
          <p:nvPr/>
        </p:nvSpPr>
        <p:spPr bwMode="auto">
          <a:xfrm>
            <a:off x="6478588" y="2306638"/>
            <a:ext cx="185737" cy="158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254" name="Rectangle 126">
            <a:extLst>
              <a:ext uri="{FF2B5EF4-FFF2-40B4-BE49-F238E27FC236}">
                <a16:creationId xmlns:a16="http://schemas.microsoft.com/office/drawing/2014/main" id="{97DE5FBB-8FFA-C042-B279-4D5FBB20A55C}"/>
              </a:ext>
            </a:extLst>
          </p:cNvPr>
          <p:cNvSpPr>
            <a:spLocks noChangeArrowheads="1"/>
          </p:cNvSpPr>
          <p:nvPr/>
        </p:nvSpPr>
        <p:spPr bwMode="auto">
          <a:xfrm>
            <a:off x="431800" y="4305300"/>
            <a:ext cx="7656513" cy="42863"/>
          </a:xfrm>
          <a:prstGeom prst="rect">
            <a:avLst/>
          </a:prstGeom>
          <a:solidFill>
            <a:srgbClr val="000000"/>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04255" name="Rectangle 127">
            <a:extLst>
              <a:ext uri="{FF2B5EF4-FFF2-40B4-BE49-F238E27FC236}">
                <a16:creationId xmlns:a16="http://schemas.microsoft.com/office/drawing/2014/main" id="{5CB1884F-9742-3C4B-8D18-6838D5C93E76}"/>
              </a:ext>
            </a:extLst>
          </p:cNvPr>
          <p:cNvSpPr>
            <a:spLocks noChangeArrowheads="1"/>
          </p:cNvSpPr>
          <p:nvPr/>
        </p:nvSpPr>
        <p:spPr bwMode="auto">
          <a:xfrm rot="-5400000">
            <a:off x="348457" y="3613944"/>
            <a:ext cx="12255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200" b="1">
                <a:latin typeface="Arial" panose="020B0604020202020204" pitchFamily="34" charset="0"/>
              </a:rPr>
              <a:t>TT&amp;C Network</a:t>
            </a:r>
          </a:p>
        </p:txBody>
      </p:sp>
      <p:sp>
        <p:nvSpPr>
          <p:cNvPr id="304256" name="Rectangle 128">
            <a:extLst>
              <a:ext uri="{FF2B5EF4-FFF2-40B4-BE49-F238E27FC236}">
                <a16:creationId xmlns:a16="http://schemas.microsoft.com/office/drawing/2014/main" id="{57162522-C5B9-624A-945C-9D526E63D53F}"/>
              </a:ext>
            </a:extLst>
          </p:cNvPr>
          <p:cNvSpPr>
            <a:spLocks noChangeArrowheads="1"/>
          </p:cNvSpPr>
          <p:nvPr/>
        </p:nvSpPr>
        <p:spPr bwMode="auto">
          <a:xfrm>
            <a:off x="3106738" y="3502025"/>
            <a:ext cx="3302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latin typeface="Arial" panose="020B0604020202020204" pitchFamily="34" charset="0"/>
              </a:rPr>
              <a:t>Xmit</a:t>
            </a:r>
            <a:endParaRPr lang="en-US" altLang="en-US" sz="3200" b="1">
              <a:latin typeface="Arial" panose="020B0604020202020204" pitchFamily="34" charset="0"/>
            </a:endParaRPr>
          </a:p>
        </p:txBody>
      </p:sp>
      <p:sp>
        <p:nvSpPr>
          <p:cNvPr id="304257" name="Rectangle 129">
            <a:extLst>
              <a:ext uri="{FF2B5EF4-FFF2-40B4-BE49-F238E27FC236}">
                <a16:creationId xmlns:a16="http://schemas.microsoft.com/office/drawing/2014/main" id="{0FAA05D6-511B-284F-BCCB-A37561B48D2D}"/>
              </a:ext>
            </a:extLst>
          </p:cNvPr>
          <p:cNvSpPr>
            <a:spLocks noChangeArrowheads="1"/>
          </p:cNvSpPr>
          <p:nvPr/>
        </p:nvSpPr>
        <p:spPr bwMode="auto">
          <a:xfrm>
            <a:off x="3086100" y="3679825"/>
            <a:ext cx="4191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latin typeface="Arial" panose="020B0604020202020204" pitchFamily="34" charset="0"/>
              </a:rPr>
              <a:t>Cmnd</a:t>
            </a:r>
            <a:endParaRPr lang="en-US" altLang="en-US" sz="3200" b="1">
              <a:latin typeface="Arial" panose="020B0604020202020204" pitchFamily="34" charset="0"/>
            </a:endParaRPr>
          </a:p>
        </p:txBody>
      </p:sp>
      <p:sp>
        <p:nvSpPr>
          <p:cNvPr id="304258" name="AutoShape 130">
            <a:extLst>
              <a:ext uri="{FF2B5EF4-FFF2-40B4-BE49-F238E27FC236}">
                <a16:creationId xmlns:a16="http://schemas.microsoft.com/office/drawing/2014/main" id="{146BFA32-BA22-1F49-8497-50EF52213CD8}"/>
              </a:ext>
            </a:extLst>
          </p:cNvPr>
          <p:cNvSpPr>
            <a:spLocks noChangeArrowheads="1"/>
          </p:cNvSpPr>
          <p:nvPr/>
        </p:nvSpPr>
        <p:spPr bwMode="auto">
          <a:xfrm>
            <a:off x="2884488" y="3403600"/>
            <a:ext cx="804862" cy="554038"/>
          </a:xfrm>
          <a:prstGeom prst="roundRect">
            <a:avLst>
              <a:gd name="adj" fmla="val 35486"/>
            </a:avLst>
          </a:prstGeom>
          <a:noFill/>
          <a:ln w="254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259" name="Freeform 131">
            <a:extLst>
              <a:ext uri="{FF2B5EF4-FFF2-40B4-BE49-F238E27FC236}">
                <a16:creationId xmlns:a16="http://schemas.microsoft.com/office/drawing/2014/main" id="{8FFEAB72-DB61-354D-98EF-89E891180943}"/>
              </a:ext>
            </a:extLst>
          </p:cNvPr>
          <p:cNvSpPr>
            <a:spLocks/>
          </p:cNvSpPr>
          <p:nvPr/>
        </p:nvSpPr>
        <p:spPr bwMode="auto">
          <a:xfrm>
            <a:off x="1593850" y="3683000"/>
            <a:ext cx="2209800" cy="1066800"/>
          </a:xfrm>
          <a:custGeom>
            <a:avLst/>
            <a:gdLst>
              <a:gd name="T0" fmla="*/ 1160 w 1216"/>
              <a:gd name="T1" fmla="*/ 0 h 576"/>
              <a:gd name="T2" fmla="*/ 1216 w 1216"/>
              <a:gd name="T3" fmla="*/ 0 h 576"/>
              <a:gd name="T4" fmla="*/ 1216 w 1216"/>
              <a:gd name="T5" fmla="*/ 392 h 576"/>
              <a:gd name="T6" fmla="*/ 0 w 1216"/>
              <a:gd name="T7" fmla="*/ 392 h 576"/>
              <a:gd name="T8" fmla="*/ 0 w 1216"/>
              <a:gd name="T9" fmla="*/ 576 h 576"/>
              <a:gd name="T10" fmla="*/ 64 w 1216"/>
              <a:gd name="T11" fmla="*/ 576 h 576"/>
            </a:gdLst>
            <a:ahLst/>
            <a:cxnLst>
              <a:cxn ang="0">
                <a:pos x="T0" y="T1"/>
              </a:cxn>
              <a:cxn ang="0">
                <a:pos x="T2" y="T3"/>
              </a:cxn>
              <a:cxn ang="0">
                <a:pos x="T4" y="T5"/>
              </a:cxn>
              <a:cxn ang="0">
                <a:pos x="T6" y="T7"/>
              </a:cxn>
              <a:cxn ang="0">
                <a:pos x="T8" y="T9"/>
              </a:cxn>
              <a:cxn ang="0">
                <a:pos x="T10" y="T11"/>
              </a:cxn>
            </a:cxnLst>
            <a:rect l="0" t="0" r="r" b="b"/>
            <a:pathLst>
              <a:path w="1216" h="576">
                <a:moveTo>
                  <a:pt x="1160" y="0"/>
                </a:moveTo>
                <a:lnTo>
                  <a:pt x="1216" y="0"/>
                </a:lnTo>
                <a:lnTo>
                  <a:pt x="1216" y="392"/>
                </a:lnTo>
                <a:lnTo>
                  <a:pt x="0" y="392"/>
                </a:lnTo>
                <a:lnTo>
                  <a:pt x="0" y="576"/>
                </a:lnTo>
                <a:lnTo>
                  <a:pt x="64" y="576"/>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263" name="Freeform 135">
            <a:extLst>
              <a:ext uri="{FF2B5EF4-FFF2-40B4-BE49-F238E27FC236}">
                <a16:creationId xmlns:a16="http://schemas.microsoft.com/office/drawing/2014/main" id="{A1560AFF-6B74-8847-83E4-982E7F2ACB14}"/>
              </a:ext>
            </a:extLst>
          </p:cNvPr>
          <p:cNvSpPr>
            <a:spLocks/>
          </p:cNvSpPr>
          <p:nvPr/>
        </p:nvSpPr>
        <p:spPr bwMode="auto">
          <a:xfrm flipH="1">
            <a:off x="5030788" y="3702050"/>
            <a:ext cx="2220912" cy="1135063"/>
          </a:xfrm>
          <a:custGeom>
            <a:avLst/>
            <a:gdLst>
              <a:gd name="T0" fmla="*/ 1160 w 1216"/>
              <a:gd name="T1" fmla="*/ 0 h 576"/>
              <a:gd name="T2" fmla="*/ 1216 w 1216"/>
              <a:gd name="T3" fmla="*/ 0 h 576"/>
              <a:gd name="T4" fmla="*/ 1216 w 1216"/>
              <a:gd name="T5" fmla="*/ 392 h 576"/>
              <a:gd name="T6" fmla="*/ 0 w 1216"/>
              <a:gd name="T7" fmla="*/ 392 h 576"/>
              <a:gd name="T8" fmla="*/ 0 w 1216"/>
              <a:gd name="T9" fmla="*/ 576 h 576"/>
              <a:gd name="T10" fmla="*/ 64 w 1216"/>
              <a:gd name="T11" fmla="*/ 576 h 576"/>
            </a:gdLst>
            <a:ahLst/>
            <a:cxnLst>
              <a:cxn ang="0">
                <a:pos x="T0" y="T1"/>
              </a:cxn>
              <a:cxn ang="0">
                <a:pos x="T2" y="T3"/>
              </a:cxn>
              <a:cxn ang="0">
                <a:pos x="T4" y="T5"/>
              </a:cxn>
              <a:cxn ang="0">
                <a:pos x="T6" y="T7"/>
              </a:cxn>
              <a:cxn ang="0">
                <a:pos x="T8" y="T9"/>
              </a:cxn>
              <a:cxn ang="0">
                <a:pos x="T10" y="T11"/>
              </a:cxn>
            </a:cxnLst>
            <a:rect l="0" t="0" r="r" b="b"/>
            <a:pathLst>
              <a:path w="1216" h="576">
                <a:moveTo>
                  <a:pt x="1160" y="0"/>
                </a:moveTo>
                <a:lnTo>
                  <a:pt x="1216" y="0"/>
                </a:lnTo>
                <a:lnTo>
                  <a:pt x="1216" y="392"/>
                </a:lnTo>
                <a:lnTo>
                  <a:pt x="0" y="392"/>
                </a:lnTo>
                <a:lnTo>
                  <a:pt x="0" y="576"/>
                </a:lnTo>
                <a:lnTo>
                  <a:pt x="64" y="576"/>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264" name="Freeform 136">
            <a:extLst>
              <a:ext uri="{FF2B5EF4-FFF2-40B4-BE49-F238E27FC236}">
                <a16:creationId xmlns:a16="http://schemas.microsoft.com/office/drawing/2014/main" id="{2398709C-EA4E-9144-9C3C-044E4D9AFFDA}"/>
              </a:ext>
            </a:extLst>
          </p:cNvPr>
          <p:cNvSpPr>
            <a:spLocks/>
          </p:cNvSpPr>
          <p:nvPr/>
        </p:nvSpPr>
        <p:spPr bwMode="auto">
          <a:xfrm flipH="1">
            <a:off x="5281613" y="2457450"/>
            <a:ext cx="931862" cy="1244600"/>
          </a:xfrm>
          <a:custGeom>
            <a:avLst/>
            <a:gdLst>
              <a:gd name="T0" fmla="*/ 1160 w 1216"/>
              <a:gd name="T1" fmla="*/ 0 h 576"/>
              <a:gd name="T2" fmla="*/ 1216 w 1216"/>
              <a:gd name="T3" fmla="*/ 0 h 576"/>
              <a:gd name="T4" fmla="*/ 1216 w 1216"/>
              <a:gd name="T5" fmla="*/ 392 h 576"/>
              <a:gd name="T6" fmla="*/ 0 w 1216"/>
              <a:gd name="T7" fmla="*/ 392 h 576"/>
              <a:gd name="T8" fmla="*/ 0 w 1216"/>
              <a:gd name="T9" fmla="*/ 576 h 576"/>
              <a:gd name="T10" fmla="*/ 64 w 1216"/>
              <a:gd name="T11" fmla="*/ 576 h 576"/>
            </a:gdLst>
            <a:ahLst/>
            <a:cxnLst>
              <a:cxn ang="0">
                <a:pos x="T0" y="T1"/>
              </a:cxn>
              <a:cxn ang="0">
                <a:pos x="T2" y="T3"/>
              </a:cxn>
              <a:cxn ang="0">
                <a:pos x="T4" y="T5"/>
              </a:cxn>
              <a:cxn ang="0">
                <a:pos x="T6" y="T7"/>
              </a:cxn>
              <a:cxn ang="0">
                <a:pos x="T8" y="T9"/>
              </a:cxn>
              <a:cxn ang="0">
                <a:pos x="T10" y="T11"/>
              </a:cxn>
            </a:cxnLst>
            <a:rect l="0" t="0" r="r" b="b"/>
            <a:pathLst>
              <a:path w="1216" h="576">
                <a:moveTo>
                  <a:pt x="1160" y="0"/>
                </a:moveTo>
                <a:lnTo>
                  <a:pt x="1216" y="0"/>
                </a:lnTo>
                <a:lnTo>
                  <a:pt x="1216" y="392"/>
                </a:lnTo>
                <a:lnTo>
                  <a:pt x="0" y="392"/>
                </a:lnTo>
                <a:lnTo>
                  <a:pt x="0" y="576"/>
                </a:lnTo>
                <a:lnTo>
                  <a:pt x="64" y="576"/>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265" name="Line 137">
            <a:extLst>
              <a:ext uri="{FF2B5EF4-FFF2-40B4-BE49-F238E27FC236}">
                <a16:creationId xmlns:a16="http://schemas.microsoft.com/office/drawing/2014/main" id="{15531F70-8B0C-7443-BCFF-C4D6B21A5AA0}"/>
              </a:ext>
            </a:extLst>
          </p:cNvPr>
          <p:cNvSpPr>
            <a:spLocks noChangeShapeType="1"/>
          </p:cNvSpPr>
          <p:nvPr/>
        </p:nvSpPr>
        <p:spPr bwMode="auto">
          <a:xfrm>
            <a:off x="5291138" y="2465388"/>
            <a:ext cx="255587" cy="158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266" name="Line 138">
            <a:extLst>
              <a:ext uri="{FF2B5EF4-FFF2-40B4-BE49-F238E27FC236}">
                <a16:creationId xmlns:a16="http://schemas.microsoft.com/office/drawing/2014/main" id="{3DD01902-63EC-FF4A-BCFC-A118FD7B0E01}"/>
              </a:ext>
            </a:extLst>
          </p:cNvPr>
          <p:cNvSpPr>
            <a:spLocks noChangeShapeType="1"/>
          </p:cNvSpPr>
          <p:nvPr/>
        </p:nvSpPr>
        <p:spPr bwMode="auto">
          <a:xfrm>
            <a:off x="5942013" y="3702050"/>
            <a:ext cx="255587" cy="158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268" name="Line 140">
            <a:extLst>
              <a:ext uri="{FF2B5EF4-FFF2-40B4-BE49-F238E27FC236}">
                <a16:creationId xmlns:a16="http://schemas.microsoft.com/office/drawing/2014/main" id="{69E1EA75-71D9-314A-8C65-98D6D9C195E9}"/>
              </a:ext>
            </a:extLst>
          </p:cNvPr>
          <p:cNvSpPr>
            <a:spLocks noChangeShapeType="1"/>
          </p:cNvSpPr>
          <p:nvPr/>
        </p:nvSpPr>
        <p:spPr bwMode="auto">
          <a:xfrm>
            <a:off x="5053013" y="3706813"/>
            <a:ext cx="255587" cy="158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262" name="AutoShape 134">
            <a:extLst>
              <a:ext uri="{FF2B5EF4-FFF2-40B4-BE49-F238E27FC236}">
                <a16:creationId xmlns:a16="http://schemas.microsoft.com/office/drawing/2014/main" id="{704D6ECA-8F03-8C44-BAAC-90C37221A428}"/>
              </a:ext>
            </a:extLst>
          </p:cNvPr>
          <p:cNvSpPr>
            <a:spLocks noChangeArrowheads="1"/>
          </p:cNvSpPr>
          <p:nvPr/>
        </p:nvSpPr>
        <p:spPr bwMode="auto">
          <a:xfrm>
            <a:off x="5295900" y="3443288"/>
            <a:ext cx="803275" cy="554037"/>
          </a:xfrm>
          <a:prstGeom prst="roundRect">
            <a:avLst>
              <a:gd name="adj" fmla="val 35486"/>
            </a:avLst>
          </a:prstGeom>
          <a:solidFill>
            <a:schemeClr val="bg1"/>
          </a:solidFill>
          <a:ln w="25400">
            <a:solidFill>
              <a:srgbClr val="000000"/>
            </a:solidFill>
            <a:round/>
            <a:headEnd/>
            <a:tailEnd/>
          </a:ln>
        </p:spPr>
        <p:txBody>
          <a:bodyPr/>
          <a:lstStyle/>
          <a:p>
            <a:endParaRPr lang="en-US"/>
          </a:p>
        </p:txBody>
      </p:sp>
      <p:sp>
        <p:nvSpPr>
          <p:cNvPr id="304260" name="Rectangle 132">
            <a:extLst>
              <a:ext uri="{FF2B5EF4-FFF2-40B4-BE49-F238E27FC236}">
                <a16:creationId xmlns:a16="http://schemas.microsoft.com/office/drawing/2014/main" id="{BA25D617-F10D-D347-A4E1-B720D9F80F98}"/>
              </a:ext>
            </a:extLst>
          </p:cNvPr>
          <p:cNvSpPr>
            <a:spLocks noChangeArrowheads="1"/>
          </p:cNvSpPr>
          <p:nvPr/>
        </p:nvSpPr>
        <p:spPr bwMode="auto">
          <a:xfrm>
            <a:off x="5527675" y="3559175"/>
            <a:ext cx="3556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latin typeface="Arial" panose="020B0604020202020204" pitchFamily="34" charset="0"/>
              </a:rPr>
              <a:t>Recv</a:t>
            </a:r>
            <a:endParaRPr lang="en-US" altLang="en-US" sz="3200" b="1">
              <a:latin typeface="Arial" panose="020B0604020202020204" pitchFamily="34" charset="0"/>
            </a:endParaRPr>
          </a:p>
        </p:txBody>
      </p:sp>
      <p:sp>
        <p:nvSpPr>
          <p:cNvPr id="304261" name="Rectangle 133">
            <a:extLst>
              <a:ext uri="{FF2B5EF4-FFF2-40B4-BE49-F238E27FC236}">
                <a16:creationId xmlns:a16="http://schemas.microsoft.com/office/drawing/2014/main" id="{F68D3D55-FDA3-9845-8027-695BCE3B8D56}"/>
              </a:ext>
            </a:extLst>
          </p:cNvPr>
          <p:cNvSpPr>
            <a:spLocks noChangeArrowheads="1"/>
          </p:cNvSpPr>
          <p:nvPr/>
        </p:nvSpPr>
        <p:spPr bwMode="auto">
          <a:xfrm>
            <a:off x="5527675" y="3736975"/>
            <a:ext cx="3302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latin typeface="Arial" panose="020B0604020202020204" pitchFamily="34" charset="0"/>
              </a:rPr>
              <a:t>Data</a:t>
            </a:r>
            <a:endParaRPr lang="en-US" altLang="en-US" sz="3200" b="1">
              <a:latin typeface="Arial" panose="020B0604020202020204" pitchFamily="34" charset="0"/>
            </a:endParaRPr>
          </a:p>
        </p:txBody>
      </p:sp>
      <p:sp>
        <p:nvSpPr>
          <p:cNvPr id="304269" name="Line 141">
            <a:extLst>
              <a:ext uri="{FF2B5EF4-FFF2-40B4-BE49-F238E27FC236}">
                <a16:creationId xmlns:a16="http://schemas.microsoft.com/office/drawing/2014/main" id="{49C4BBFB-CCF4-BB45-9B61-B5978C5FBCA2}"/>
              </a:ext>
            </a:extLst>
          </p:cNvPr>
          <p:cNvSpPr>
            <a:spLocks noChangeShapeType="1"/>
          </p:cNvSpPr>
          <p:nvPr/>
        </p:nvSpPr>
        <p:spPr bwMode="auto">
          <a:xfrm>
            <a:off x="6953250" y="4830763"/>
            <a:ext cx="255588" cy="158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304272" name="Group 144">
            <a:extLst>
              <a:ext uri="{FF2B5EF4-FFF2-40B4-BE49-F238E27FC236}">
                <a16:creationId xmlns:a16="http://schemas.microsoft.com/office/drawing/2014/main" id="{E3A59438-635A-9640-AAD6-2DE66415C261}"/>
              </a:ext>
            </a:extLst>
          </p:cNvPr>
          <p:cNvGrpSpPr>
            <a:grpSpLocks/>
          </p:cNvGrpSpPr>
          <p:nvPr/>
        </p:nvGrpSpPr>
        <p:grpSpPr bwMode="auto">
          <a:xfrm>
            <a:off x="6269038" y="4559300"/>
            <a:ext cx="803275" cy="554038"/>
            <a:chOff x="2897" y="2872"/>
            <a:chExt cx="506" cy="349"/>
          </a:xfrm>
        </p:grpSpPr>
        <p:sp>
          <p:nvSpPr>
            <p:cNvPr id="304179" name="AutoShape 51">
              <a:extLst>
                <a:ext uri="{FF2B5EF4-FFF2-40B4-BE49-F238E27FC236}">
                  <a16:creationId xmlns:a16="http://schemas.microsoft.com/office/drawing/2014/main" id="{00857BDF-A6EA-E047-B1F6-01EFF164DAA6}"/>
                </a:ext>
              </a:extLst>
            </p:cNvPr>
            <p:cNvSpPr>
              <a:spLocks noChangeArrowheads="1"/>
            </p:cNvSpPr>
            <p:nvPr/>
          </p:nvSpPr>
          <p:spPr bwMode="auto">
            <a:xfrm>
              <a:off x="2897" y="2872"/>
              <a:ext cx="506" cy="349"/>
            </a:xfrm>
            <a:prstGeom prst="roundRect">
              <a:avLst>
                <a:gd name="adj" fmla="val 35486"/>
              </a:avLst>
            </a:prstGeom>
            <a:solidFill>
              <a:schemeClr val="bg1"/>
            </a:solidFill>
            <a:ln w="25400">
              <a:solidFill>
                <a:srgbClr val="000000"/>
              </a:solidFill>
              <a:round/>
              <a:headEnd/>
              <a:tailEnd/>
            </a:ln>
          </p:spPr>
          <p:txBody>
            <a:bodyPr/>
            <a:lstStyle/>
            <a:p>
              <a:endParaRPr lang="en-US"/>
            </a:p>
          </p:txBody>
        </p:sp>
        <p:sp>
          <p:nvSpPr>
            <p:cNvPr id="304180" name="Rectangle 52">
              <a:extLst>
                <a:ext uri="{FF2B5EF4-FFF2-40B4-BE49-F238E27FC236}">
                  <a16:creationId xmlns:a16="http://schemas.microsoft.com/office/drawing/2014/main" id="{32316E93-FC3F-6440-B099-71071852535F}"/>
                </a:ext>
              </a:extLst>
            </p:cNvPr>
            <p:cNvSpPr>
              <a:spLocks noChangeArrowheads="1"/>
            </p:cNvSpPr>
            <p:nvPr/>
          </p:nvSpPr>
          <p:spPr bwMode="auto">
            <a:xfrm>
              <a:off x="2980" y="2944"/>
              <a:ext cx="40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latin typeface="Arial" panose="020B0604020202020204" pitchFamily="34" charset="0"/>
                </a:rPr>
                <a:t>Transmit</a:t>
              </a:r>
              <a:endParaRPr lang="en-US" altLang="en-US" sz="3200" b="1">
                <a:latin typeface="Arial" panose="020B0604020202020204" pitchFamily="34" charset="0"/>
              </a:endParaRPr>
            </a:p>
          </p:txBody>
        </p:sp>
        <p:sp>
          <p:nvSpPr>
            <p:cNvPr id="304181" name="Rectangle 53">
              <a:extLst>
                <a:ext uri="{FF2B5EF4-FFF2-40B4-BE49-F238E27FC236}">
                  <a16:creationId xmlns:a16="http://schemas.microsoft.com/office/drawing/2014/main" id="{0979EC9F-724B-AC4C-933D-A9661BF162E8}"/>
                </a:ext>
              </a:extLst>
            </p:cNvPr>
            <p:cNvSpPr>
              <a:spLocks noChangeArrowheads="1"/>
            </p:cNvSpPr>
            <p:nvPr/>
          </p:nvSpPr>
          <p:spPr bwMode="auto">
            <a:xfrm>
              <a:off x="2980" y="3051"/>
              <a:ext cx="20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latin typeface="Arial" panose="020B0604020202020204" pitchFamily="34" charset="0"/>
                </a:rPr>
                <a:t>Data</a:t>
              </a:r>
              <a:endParaRPr lang="en-US" altLang="en-US" sz="3200" b="1">
                <a:latin typeface="Arial" panose="020B0604020202020204" pitchFamily="34" charset="0"/>
              </a:endParaRPr>
            </a:p>
          </p:txBody>
        </p:sp>
      </p:grpSp>
      <p:sp>
        <p:nvSpPr>
          <p:cNvPr id="304273" name="Line 145">
            <a:extLst>
              <a:ext uri="{FF2B5EF4-FFF2-40B4-BE49-F238E27FC236}">
                <a16:creationId xmlns:a16="http://schemas.microsoft.com/office/drawing/2014/main" id="{FE0C0458-AE1F-C640-85E3-1CBAB49EED04}"/>
              </a:ext>
            </a:extLst>
          </p:cNvPr>
          <p:cNvSpPr>
            <a:spLocks noChangeShapeType="1"/>
          </p:cNvSpPr>
          <p:nvPr/>
        </p:nvSpPr>
        <p:spPr bwMode="auto">
          <a:xfrm flipV="1">
            <a:off x="5856288" y="4897438"/>
            <a:ext cx="412750" cy="14605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304274" name="Group 146">
            <a:extLst>
              <a:ext uri="{FF2B5EF4-FFF2-40B4-BE49-F238E27FC236}">
                <a16:creationId xmlns:a16="http://schemas.microsoft.com/office/drawing/2014/main" id="{F6D47FD9-7944-7D47-B010-5BD3B2C62746}"/>
              </a:ext>
            </a:extLst>
          </p:cNvPr>
          <p:cNvGrpSpPr>
            <a:grpSpLocks/>
          </p:cNvGrpSpPr>
          <p:nvPr/>
        </p:nvGrpSpPr>
        <p:grpSpPr bwMode="auto">
          <a:xfrm>
            <a:off x="5056188" y="4776788"/>
            <a:ext cx="803275" cy="554037"/>
            <a:chOff x="2897" y="2872"/>
            <a:chExt cx="506" cy="349"/>
          </a:xfrm>
        </p:grpSpPr>
        <p:sp>
          <p:nvSpPr>
            <p:cNvPr id="304275" name="AutoShape 147">
              <a:extLst>
                <a:ext uri="{FF2B5EF4-FFF2-40B4-BE49-F238E27FC236}">
                  <a16:creationId xmlns:a16="http://schemas.microsoft.com/office/drawing/2014/main" id="{048CA3E7-20D8-3F41-863F-B89179008F11}"/>
                </a:ext>
              </a:extLst>
            </p:cNvPr>
            <p:cNvSpPr>
              <a:spLocks noChangeArrowheads="1"/>
            </p:cNvSpPr>
            <p:nvPr/>
          </p:nvSpPr>
          <p:spPr bwMode="auto">
            <a:xfrm>
              <a:off x="2897" y="2872"/>
              <a:ext cx="506" cy="349"/>
            </a:xfrm>
            <a:prstGeom prst="roundRect">
              <a:avLst>
                <a:gd name="adj" fmla="val 35486"/>
              </a:avLst>
            </a:prstGeom>
            <a:solidFill>
              <a:schemeClr val="bg1"/>
            </a:solidFill>
            <a:ln w="25400">
              <a:solidFill>
                <a:srgbClr val="000000"/>
              </a:solidFill>
              <a:round/>
              <a:headEnd/>
              <a:tailEnd/>
            </a:ln>
          </p:spPr>
          <p:txBody>
            <a:bodyPr/>
            <a:lstStyle/>
            <a:p>
              <a:endParaRPr lang="en-US"/>
            </a:p>
          </p:txBody>
        </p:sp>
        <p:sp>
          <p:nvSpPr>
            <p:cNvPr id="304276" name="Rectangle 148">
              <a:extLst>
                <a:ext uri="{FF2B5EF4-FFF2-40B4-BE49-F238E27FC236}">
                  <a16:creationId xmlns:a16="http://schemas.microsoft.com/office/drawing/2014/main" id="{67E529B0-14EC-D842-94C0-3DDC22FD761B}"/>
                </a:ext>
              </a:extLst>
            </p:cNvPr>
            <p:cNvSpPr>
              <a:spLocks noChangeArrowheads="1"/>
            </p:cNvSpPr>
            <p:nvPr/>
          </p:nvSpPr>
          <p:spPr bwMode="auto">
            <a:xfrm>
              <a:off x="2980" y="2944"/>
              <a:ext cx="24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latin typeface="Arial" panose="020B0604020202020204" pitchFamily="34" charset="0"/>
                </a:rPr>
                <a:t>Store</a:t>
              </a:r>
              <a:endParaRPr lang="en-US" altLang="en-US" sz="3200" b="1">
                <a:latin typeface="Arial" panose="020B0604020202020204" pitchFamily="34" charset="0"/>
              </a:endParaRPr>
            </a:p>
          </p:txBody>
        </p:sp>
        <p:sp>
          <p:nvSpPr>
            <p:cNvPr id="304277" name="Rectangle 149">
              <a:extLst>
                <a:ext uri="{FF2B5EF4-FFF2-40B4-BE49-F238E27FC236}">
                  <a16:creationId xmlns:a16="http://schemas.microsoft.com/office/drawing/2014/main" id="{49697558-DDC9-524D-BF45-BEE0851D35EC}"/>
                </a:ext>
              </a:extLst>
            </p:cNvPr>
            <p:cNvSpPr>
              <a:spLocks noChangeArrowheads="1"/>
            </p:cNvSpPr>
            <p:nvPr/>
          </p:nvSpPr>
          <p:spPr bwMode="auto">
            <a:xfrm>
              <a:off x="2980" y="3051"/>
              <a:ext cx="20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latin typeface="Arial" panose="020B0604020202020204" pitchFamily="34" charset="0"/>
                </a:rPr>
                <a:t>Data</a:t>
              </a:r>
              <a:endParaRPr lang="en-US" altLang="en-US" sz="3200" b="1">
                <a:latin typeface="Arial" panose="020B0604020202020204" pitchFamily="34" charset="0"/>
              </a:endParaRPr>
            </a:p>
          </p:txBody>
        </p:sp>
      </p:grpSp>
      <p:grpSp>
        <p:nvGrpSpPr>
          <p:cNvPr id="304278" name="Group 150">
            <a:extLst>
              <a:ext uri="{FF2B5EF4-FFF2-40B4-BE49-F238E27FC236}">
                <a16:creationId xmlns:a16="http://schemas.microsoft.com/office/drawing/2014/main" id="{F9961E64-75DB-9C47-852E-52C322EB9358}"/>
              </a:ext>
            </a:extLst>
          </p:cNvPr>
          <p:cNvGrpSpPr>
            <a:grpSpLocks/>
          </p:cNvGrpSpPr>
          <p:nvPr/>
        </p:nvGrpSpPr>
        <p:grpSpPr bwMode="auto">
          <a:xfrm>
            <a:off x="2890838" y="4524375"/>
            <a:ext cx="804862" cy="554038"/>
            <a:chOff x="1453" y="2857"/>
            <a:chExt cx="507" cy="349"/>
          </a:xfrm>
        </p:grpSpPr>
        <p:sp>
          <p:nvSpPr>
            <p:cNvPr id="304279" name="AutoShape 151">
              <a:extLst>
                <a:ext uri="{FF2B5EF4-FFF2-40B4-BE49-F238E27FC236}">
                  <a16:creationId xmlns:a16="http://schemas.microsoft.com/office/drawing/2014/main" id="{19C32584-24ED-D94D-BADD-63B611CB4FE3}"/>
                </a:ext>
              </a:extLst>
            </p:cNvPr>
            <p:cNvSpPr>
              <a:spLocks noChangeArrowheads="1"/>
            </p:cNvSpPr>
            <p:nvPr/>
          </p:nvSpPr>
          <p:spPr bwMode="auto">
            <a:xfrm>
              <a:off x="1453" y="2857"/>
              <a:ext cx="507" cy="349"/>
            </a:xfrm>
            <a:prstGeom prst="roundRect">
              <a:avLst>
                <a:gd name="adj" fmla="val 35486"/>
              </a:avLst>
            </a:prstGeom>
            <a:noFill/>
            <a:ln w="254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280" name="Rectangle 152">
              <a:extLst>
                <a:ext uri="{FF2B5EF4-FFF2-40B4-BE49-F238E27FC236}">
                  <a16:creationId xmlns:a16="http://schemas.microsoft.com/office/drawing/2014/main" id="{DA832484-D5EF-6848-A9B9-EC5DDB242D03}"/>
                </a:ext>
              </a:extLst>
            </p:cNvPr>
            <p:cNvSpPr>
              <a:spLocks noChangeArrowheads="1"/>
            </p:cNvSpPr>
            <p:nvPr/>
          </p:nvSpPr>
          <p:spPr bwMode="auto">
            <a:xfrm>
              <a:off x="1551" y="2920"/>
              <a:ext cx="36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latin typeface="Arial" panose="020B0604020202020204" pitchFamily="34" charset="0"/>
                </a:rPr>
                <a:t>Execute</a:t>
              </a:r>
              <a:endParaRPr lang="en-US" altLang="en-US" sz="3200" b="1">
                <a:latin typeface="Arial" panose="020B0604020202020204" pitchFamily="34" charset="0"/>
              </a:endParaRPr>
            </a:p>
          </p:txBody>
        </p:sp>
        <p:sp>
          <p:nvSpPr>
            <p:cNvPr id="304281" name="Rectangle 153">
              <a:extLst>
                <a:ext uri="{FF2B5EF4-FFF2-40B4-BE49-F238E27FC236}">
                  <a16:creationId xmlns:a16="http://schemas.microsoft.com/office/drawing/2014/main" id="{D018DBE7-7C91-1E47-A0E0-57A359CF18F9}"/>
                </a:ext>
              </a:extLst>
            </p:cNvPr>
            <p:cNvSpPr>
              <a:spLocks noChangeArrowheads="1"/>
            </p:cNvSpPr>
            <p:nvPr/>
          </p:nvSpPr>
          <p:spPr bwMode="auto">
            <a:xfrm>
              <a:off x="1567" y="3036"/>
              <a:ext cx="26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latin typeface="Arial" panose="020B0604020202020204" pitchFamily="34" charset="0"/>
                </a:rPr>
                <a:t>Cmnd</a:t>
              </a:r>
              <a:endParaRPr lang="en-US" altLang="en-US" sz="3200" b="1">
                <a:latin typeface="Arial" panose="020B0604020202020204" pitchFamily="34" charset="0"/>
              </a:endParaRPr>
            </a:p>
          </p:txBody>
        </p:sp>
      </p:grpSp>
      <p:sp>
        <p:nvSpPr>
          <p:cNvPr id="304284" name="Freeform 156">
            <a:extLst>
              <a:ext uri="{FF2B5EF4-FFF2-40B4-BE49-F238E27FC236}">
                <a16:creationId xmlns:a16="http://schemas.microsoft.com/office/drawing/2014/main" id="{7B92ADCD-F07A-FB4D-A839-2229B8B176D5}"/>
              </a:ext>
            </a:extLst>
          </p:cNvPr>
          <p:cNvSpPr>
            <a:spLocks/>
          </p:cNvSpPr>
          <p:nvPr/>
        </p:nvSpPr>
        <p:spPr bwMode="auto">
          <a:xfrm>
            <a:off x="2684463" y="3587750"/>
            <a:ext cx="179387" cy="107950"/>
          </a:xfrm>
          <a:custGeom>
            <a:avLst/>
            <a:gdLst>
              <a:gd name="T0" fmla="*/ 0 w 80"/>
              <a:gd name="T1" fmla="*/ 0 h 48"/>
              <a:gd name="T2" fmla="*/ 80 w 80"/>
              <a:gd name="T3" fmla="*/ 24 h 48"/>
              <a:gd name="T4" fmla="*/ 0 w 80"/>
              <a:gd name="T5" fmla="*/ 48 h 48"/>
            </a:gdLst>
            <a:ahLst/>
            <a:cxnLst>
              <a:cxn ang="0">
                <a:pos x="T0" y="T1"/>
              </a:cxn>
              <a:cxn ang="0">
                <a:pos x="T2" y="T3"/>
              </a:cxn>
              <a:cxn ang="0">
                <a:pos x="T4" y="T5"/>
              </a:cxn>
            </a:cxnLst>
            <a:rect l="0" t="0" r="r" b="b"/>
            <a:pathLst>
              <a:path w="80" h="48">
                <a:moveTo>
                  <a:pt x="0" y="0"/>
                </a:moveTo>
                <a:lnTo>
                  <a:pt x="80" y="24"/>
                </a:lnTo>
                <a:lnTo>
                  <a:pt x="0" y="48"/>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285" name="Line 157">
            <a:extLst>
              <a:ext uri="{FF2B5EF4-FFF2-40B4-BE49-F238E27FC236}">
                <a16:creationId xmlns:a16="http://schemas.microsoft.com/office/drawing/2014/main" id="{265AA8B9-992F-3F4C-9B50-F0F4C62CCF4D}"/>
              </a:ext>
            </a:extLst>
          </p:cNvPr>
          <p:cNvSpPr>
            <a:spLocks noChangeShapeType="1"/>
          </p:cNvSpPr>
          <p:nvPr/>
        </p:nvSpPr>
        <p:spPr bwMode="auto">
          <a:xfrm>
            <a:off x="2619375" y="3643313"/>
            <a:ext cx="255588" cy="158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286" name="Freeform 158">
            <a:extLst>
              <a:ext uri="{FF2B5EF4-FFF2-40B4-BE49-F238E27FC236}">
                <a16:creationId xmlns:a16="http://schemas.microsoft.com/office/drawing/2014/main" id="{87B3A4D7-7E86-2F49-B71B-3DEED2799EE7}"/>
              </a:ext>
            </a:extLst>
          </p:cNvPr>
          <p:cNvSpPr>
            <a:spLocks/>
          </p:cNvSpPr>
          <p:nvPr/>
        </p:nvSpPr>
        <p:spPr bwMode="auto">
          <a:xfrm>
            <a:off x="5113338" y="3652838"/>
            <a:ext cx="179387" cy="107950"/>
          </a:xfrm>
          <a:custGeom>
            <a:avLst/>
            <a:gdLst>
              <a:gd name="T0" fmla="*/ 0 w 80"/>
              <a:gd name="T1" fmla="*/ 0 h 48"/>
              <a:gd name="T2" fmla="*/ 80 w 80"/>
              <a:gd name="T3" fmla="*/ 24 h 48"/>
              <a:gd name="T4" fmla="*/ 0 w 80"/>
              <a:gd name="T5" fmla="*/ 48 h 48"/>
            </a:gdLst>
            <a:ahLst/>
            <a:cxnLst>
              <a:cxn ang="0">
                <a:pos x="T0" y="T1"/>
              </a:cxn>
              <a:cxn ang="0">
                <a:pos x="T2" y="T3"/>
              </a:cxn>
              <a:cxn ang="0">
                <a:pos x="T4" y="T5"/>
              </a:cxn>
            </a:cxnLst>
            <a:rect l="0" t="0" r="r" b="b"/>
            <a:pathLst>
              <a:path w="80" h="48">
                <a:moveTo>
                  <a:pt x="0" y="0"/>
                </a:moveTo>
                <a:lnTo>
                  <a:pt x="80" y="24"/>
                </a:lnTo>
                <a:lnTo>
                  <a:pt x="0" y="48"/>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288" name="Freeform 160">
            <a:extLst>
              <a:ext uri="{FF2B5EF4-FFF2-40B4-BE49-F238E27FC236}">
                <a16:creationId xmlns:a16="http://schemas.microsoft.com/office/drawing/2014/main" id="{62B95DA4-442F-4D45-BD81-4B1D3991A02D}"/>
              </a:ext>
            </a:extLst>
          </p:cNvPr>
          <p:cNvSpPr>
            <a:spLocks/>
          </p:cNvSpPr>
          <p:nvPr/>
        </p:nvSpPr>
        <p:spPr bwMode="auto">
          <a:xfrm rot="5400000">
            <a:off x="2699544" y="2164557"/>
            <a:ext cx="179387" cy="107950"/>
          </a:xfrm>
          <a:custGeom>
            <a:avLst/>
            <a:gdLst>
              <a:gd name="T0" fmla="*/ 0 w 80"/>
              <a:gd name="T1" fmla="*/ 0 h 48"/>
              <a:gd name="T2" fmla="*/ 80 w 80"/>
              <a:gd name="T3" fmla="*/ 24 h 48"/>
              <a:gd name="T4" fmla="*/ 0 w 80"/>
              <a:gd name="T5" fmla="*/ 48 h 48"/>
            </a:gdLst>
            <a:ahLst/>
            <a:cxnLst>
              <a:cxn ang="0">
                <a:pos x="T0" y="T1"/>
              </a:cxn>
              <a:cxn ang="0">
                <a:pos x="T2" y="T3"/>
              </a:cxn>
              <a:cxn ang="0">
                <a:pos x="T4" y="T5"/>
              </a:cxn>
            </a:cxnLst>
            <a:rect l="0" t="0" r="r" b="b"/>
            <a:pathLst>
              <a:path w="80" h="48">
                <a:moveTo>
                  <a:pt x="0" y="0"/>
                </a:moveTo>
                <a:lnTo>
                  <a:pt x="80" y="24"/>
                </a:lnTo>
                <a:lnTo>
                  <a:pt x="0" y="48"/>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289" name="Rectangle 161">
            <a:extLst>
              <a:ext uri="{FF2B5EF4-FFF2-40B4-BE49-F238E27FC236}">
                <a16:creationId xmlns:a16="http://schemas.microsoft.com/office/drawing/2014/main" id="{73B8DF6E-A565-0D42-8CDE-CC998E706AC4}"/>
              </a:ext>
            </a:extLst>
          </p:cNvPr>
          <p:cNvSpPr>
            <a:spLocks noChangeArrowheads="1"/>
          </p:cNvSpPr>
          <p:nvPr/>
        </p:nvSpPr>
        <p:spPr bwMode="auto">
          <a:xfrm>
            <a:off x="3379788" y="1863725"/>
            <a:ext cx="6858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000" b="1">
                <a:solidFill>
                  <a:srgbClr val="000000"/>
                </a:solidFill>
                <a:latin typeface="Arial" panose="020B0604020202020204" pitchFamily="34" charset="0"/>
              </a:rPr>
              <a:t>retransReq</a:t>
            </a:r>
            <a:endParaRPr lang="en-US" altLang="en-US" sz="2800" b="1">
              <a:latin typeface="Arial" panose="020B0604020202020204" pitchFamily="34" charset="0"/>
            </a:endParaRPr>
          </a:p>
        </p:txBody>
      </p:sp>
      <p:sp>
        <p:nvSpPr>
          <p:cNvPr id="304290" name="Rectangle 162">
            <a:extLst>
              <a:ext uri="{FF2B5EF4-FFF2-40B4-BE49-F238E27FC236}">
                <a16:creationId xmlns:a16="http://schemas.microsoft.com/office/drawing/2014/main" id="{54D44013-A891-2D47-8C9C-C99D75F023DE}"/>
              </a:ext>
            </a:extLst>
          </p:cNvPr>
          <p:cNvSpPr>
            <a:spLocks noChangeArrowheads="1"/>
          </p:cNvSpPr>
          <p:nvPr/>
        </p:nvSpPr>
        <p:spPr bwMode="auto">
          <a:xfrm>
            <a:off x="3822700" y="2789238"/>
            <a:ext cx="6985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000" b="1">
                <a:solidFill>
                  <a:srgbClr val="000000"/>
                </a:solidFill>
                <a:latin typeface="Arial" panose="020B0604020202020204" pitchFamily="34" charset="0"/>
              </a:rPr>
              <a:t>readyCmnd</a:t>
            </a:r>
          </a:p>
        </p:txBody>
      </p:sp>
      <p:sp>
        <p:nvSpPr>
          <p:cNvPr id="304294" name="Line 166">
            <a:extLst>
              <a:ext uri="{FF2B5EF4-FFF2-40B4-BE49-F238E27FC236}">
                <a16:creationId xmlns:a16="http://schemas.microsoft.com/office/drawing/2014/main" id="{36CCA3A9-AA50-5F4D-822D-14245A8C8EAE}"/>
              </a:ext>
            </a:extLst>
          </p:cNvPr>
          <p:cNvSpPr>
            <a:spLocks noChangeShapeType="1"/>
          </p:cNvSpPr>
          <p:nvPr/>
        </p:nvSpPr>
        <p:spPr bwMode="auto">
          <a:xfrm flipV="1">
            <a:off x="3714750" y="4687888"/>
            <a:ext cx="2541588" cy="317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4296" name="Freeform 168">
            <a:extLst>
              <a:ext uri="{FF2B5EF4-FFF2-40B4-BE49-F238E27FC236}">
                <a16:creationId xmlns:a16="http://schemas.microsoft.com/office/drawing/2014/main" id="{8CED6691-A878-9447-80C1-89D846860036}"/>
              </a:ext>
            </a:extLst>
          </p:cNvPr>
          <p:cNvSpPr>
            <a:spLocks/>
          </p:cNvSpPr>
          <p:nvPr/>
        </p:nvSpPr>
        <p:spPr bwMode="auto">
          <a:xfrm>
            <a:off x="6081713" y="4638675"/>
            <a:ext cx="179387" cy="107950"/>
          </a:xfrm>
          <a:custGeom>
            <a:avLst/>
            <a:gdLst>
              <a:gd name="T0" fmla="*/ 0 w 80"/>
              <a:gd name="T1" fmla="*/ 0 h 48"/>
              <a:gd name="T2" fmla="*/ 80 w 80"/>
              <a:gd name="T3" fmla="*/ 24 h 48"/>
              <a:gd name="T4" fmla="*/ 0 w 80"/>
              <a:gd name="T5" fmla="*/ 48 h 48"/>
            </a:gdLst>
            <a:ahLst/>
            <a:cxnLst>
              <a:cxn ang="0">
                <a:pos x="T0" y="T1"/>
              </a:cxn>
              <a:cxn ang="0">
                <a:pos x="T2" y="T3"/>
              </a:cxn>
              <a:cxn ang="0">
                <a:pos x="T4" y="T5"/>
              </a:cxn>
            </a:cxnLst>
            <a:rect l="0" t="0" r="r" b="b"/>
            <a:pathLst>
              <a:path w="80" h="48">
                <a:moveTo>
                  <a:pt x="0" y="0"/>
                </a:moveTo>
                <a:lnTo>
                  <a:pt x="80" y="24"/>
                </a:lnTo>
                <a:lnTo>
                  <a:pt x="0" y="48"/>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297" name="Freeform 169">
            <a:extLst>
              <a:ext uri="{FF2B5EF4-FFF2-40B4-BE49-F238E27FC236}">
                <a16:creationId xmlns:a16="http://schemas.microsoft.com/office/drawing/2014/main" id="{4625B38C-09C8-F649-9D70-0B23A0E4C388}"/>
              </a:ext>
            </a:extLst>
          </p:cNvPr>
          <p:cNvSpPr>
            <a:spLocks/>
          </p:cNvSpPr>
          <p:nvPr/>
        </p:nvSpPr>
        <p:spPr bwMode="auto">
          <a:xfrm rot="-4024046">
            <a:off x="5317331" y="5355432"/>
            <a:ext cx="179387" cy="107950"/>
          </a:xfrm>
          <a:custGeom>
            <a:avLst/>
            <a:gdLst>
              <a:gd name="T0" fmla="*/ 0 w 80"/>
              <a:gd name="T1" fmla="*/ 0 h 48"/>
              <a:gd name="T2" fmla="*/ 80 w 80"/>
              <a:gd name="T3" fmla="*/ 24 h 48"/>
              <a:gd name="T4" fmla="*/ 0 w 80"/>
              <a:gd name="T5" fmla="*/ 48 h 48"/>
            </a:gdLst>
            <a:ahLst/>
            <a:cxnLst>
              <a:cxn ang="0">
                <a:pos x="T0" y="T1"/>
              </a:cxn>
              <a:cxn ang="0">
                <a:pos x="T2" y="T3"/>
              </a:cxn>
              <a:cxn ang="0">
                <a:pos x="T4" y="T5"/>
              </a:cxn>
            </a:cxnLst>
            <a:rect l="0" t="0" r="r" b="b"/>
            <a:pathLst>
              <a:path w="80" h="48">
                <a:moveTo>
                  <a:pt x="0" y="0"/>
                </a:moveTo>
                <a:lnTo>
                  <a:pt x="80" y="24"/>
                </a:lnTo>
                <a:lnTo>
                  <a:pt x="0" y="48"/>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298" name="Freeform 170">
            <a:extLst>
              <a:ext uri="{FF2B5EF4-FFF2-40B4-BE49-F238E27FC236}">
                <a16:creationId xmlns:a16="http://schemas.microsoft.com/office/drawing/2014/main" id="{8CBF0FAB-1425-684D-A4F9-5860C8D1AAFC}"/>
              </a:ext>
            </a:extLst>
          </p:cNvPr>
          <p:cNvSpPr>
            <a:spLocks/>
          </p:cNvSpPr>
          <p:nvPr/>
        </p:nvSpPr>
        <p:spPr bwMode="auto">
          <a:xfrm rot="-1389543">
            <a:off x="6096000" y="4865688"/>
            <a:ext cx="179388" cy="107950"/>
          </a:xfrm>
          <a:custGeom>
            <a:avLst/>
            <a:gdLst>
              <a:gd name="T0" fmla="*/ 0 w 80"/>
              <a:gd name="T1" fmla="*/ 0 h 48"/>
              <a:gd name="T2" fmla="*/ 80 w 80"/>
              <a:gd name="T3" fmla="*/ 24 h 48"/>
              <a:gd name="T4" fmla="*/ 0 w 80"/>
              <a:gd name="T5" fmla="*/ 48 h 48"/>
            </a:gdLst>
            <a:ahLst/>
            <a:cxnLst>
              <a:cxn ang="0">
                <a:pos x="T0" y="T1"/>
              </a:cxn>
              <a:cxn ang="0">
                <a:pos x="T2" y="T3"/>
              </a:cxn>
              <a:cxn ang="0">
                <a:pos x="T4" y="T5"/>
              </a:cxn>
            </a:cxnLst>
            <a:rect l="0" t="0" r="r" b="b"/>
            <a:pathLst>
              <a:path w="80" h="48">
                <a:moveTo>
                  <a:pt x="0" y="0"/>
                </a:moveTo>
                <a:lnTo>
                  <a:pt x="80" y="24"/>
                </a:lnTo>
                <a:lnTo>
                  <a:pt x="0" y="48"/>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300" name="Freeform 172">
            <a:extLst>
              <a:ext uri="{FF2B5EF4-FFF2-40B4-BE49-F238E27FC236}">
                <a16:creationId xmlns:a16="http://schemas.microsoft.com/office/drawing/2014/main" id="{6CDEADE9-58A6-DF46-BE98-4C79157C5006}"/>
              </a:ext>
            </a:extLst>
          </p:cNvPr>
          <p:cNvSpPr>
            <a:spLocks/>
          </p:cNvSpPr>
          <p:nvPr/>
        </p:nvSpPr>
        <p:spPr bwMode="auto">
          <a:xfrm>
            <a:off x="2713038" y="4751388"/>
            <a:ext cx="179387" cy="107950"/>
          </a:xfrm>
          <a:custGeom>
            <a:avLst/>
            <a:gdLst>
              <a:gd name="T0" fmla="*/ 0 w 80"/>
              <a:gd name="T1" fmla="*/ 0 h 48"/>
              <a:gd name="T2" fmla="*/ 80 w 80"/>
              <a:gd name="T3" fmla="*/ 24 h 48"/>
              <a:gd name="T4" fmla="*/ 0 w 80"/>
              <a:gd name="T5" fmla="*/ 48 h 48"/>
            </a:gdLst>
            <a:ahLst/>
            <a:cxnLst>
              <a:cxn ang="0">
                <a:pos x="T0" y="T1"/>
              </a:cxn>
              <a:cxn ang="0">
                <a:pos x="T2" y="T3"/>
              </a:cxn>
              <a:cxn ang="0">
                <a:pos x="T4" y="T5"/>
              </a:cxn>
            </a:cxnLst>
            <a:rect l="0" t="0" r="r" b="b"/>
            <a:pathLst>
              <a:path w="80" h="48">
                <a:moveTo>
                  <a:pt x="0" y="0"/>
                </a:moveTo>
                <a:lnTo>
                  <a:pt x="80" y="24"/>
                </a:lnTo>
                <a:lnTo>
                  <a:pt x="0" y="48"/>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301" name="Line 173">
            <a:extLst>
              <a:ext uri="{FF2B5EF4-FFF2-40B4-BE49-F238E27FC236}">
                <a16:creationId xmlns:a16="http://schemas.microsoft.com/office/drawing/2014/main" id="{A747F1EE-2A49-654A-9EC5-98A0A971BD9D}"/>
              </a:ext>
            </a:extLst>
          </p:cNvPr>
          <p:cNvSpPr>
            <a:spLocks noChangeShapeType="1"/>
          </p:cNvSpPr>
          <p:nvPr/>
        </p:nvSpPr>
        <p:spPr bwMode="auto">
          <a:xfrm>
            <a:off x="2617788" y="4805363"/>
            <a:ext cx="284162" cy="317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304271" name="Group 143">
            <a:extLst>
              <a:ext uri="{FF2B5EF4-FFF2-40B4-BE49-F238E27FC236}">
                <a16:creationId xmlns:a16="http://schemas.microsoft.com/office/drawing/2014/main" id="{05DB5943-41EB-F748-94FE-2A99D9B5A8B7}"/>
              </a:ext>
            </a:extLst>
          </p:cNvPr>
          <p:cNvGrpSpPr>
            <a:grpSpLocks/>
          </p:cNvGrpSpPr>
          <p:nvPr/>
        </p:nvGrpSpPr>
        <p:grpSpPr bwMode="auto">
          <a:xfrm>
            <a:off x="1839913" y="4524375"/>
            <a:ext cx="804862" cy="554038"/>
            <a:chOff x="1453" y="2857"/>
            <a:chExt cx="507" cy="349"/>
          </a:xfrm>
        </p:grpSpPr>
        <p:sp>
          <p:nvSpPr>
            <p:cNvPr id="304175" name="AutoShape 47">
              <a:extLst>
                <a:ext uri="{FF2B5EF4-FFF2-40B4-BE49-F238E27FC236}">
                  <a16:creationId xmlns:a16="http://schemas.microsoft.com/office/drawing/2014/main" id="{E847E41E-669D-7047-8EB6-066392BA9F3C}"/>
                </a:ext>
              </a:extLst>
            </p:cNvPr>
            <p:cNvSpPr>
              <a:spLocks noChangeArrowheads="1"/>
            </p:cNvSpPr>
            <p:nvPr/>
          </p:nvSpPr>
          <p:spPr bwMode="auto">
            <a:xfrm>
              <a:off x="1453" y="2857"/>
              <a:ext cx="507" cy="349"/>
            </a:xfrm>
            <a:prstGeom prst="roundRect">
              <a:avLst>
                <a:gd name="adj" fmla="val 35486"/>
              </a:avLst>
            </a:prstGeom>
            <a:solidFill>
              <a:schemeClr val="bg1"/>
            </a:solidFill>
            <a:ln w="25400">
              <a:solidFill>
                <a:srgbClr val="000000"/>
              </a:solidFill>
              <a:round/>
              <a:headEnd/>
              <a:tailEnd/>
            </a:ln>
          </p:spPr>
          <p:txBody>
            <a:bodyPr/>
            <a:lstStyle/>
            <a:p>
              <a:endParaRPr lang="en-US"/>
            </a:p>
          </p:txBody>
        </p:sp>
        <p:sp>
          <p:nvSpPr>
            <p:cNvPr id="304176" name="Rectangle 48">
              <a:extLst>
                <a:ext uri="{FF2B5EF4-FFF2-40B4-BE49-F238E27FC236}">
                  <a16:creationId xmlns:a16="http://schemas.microsoft.com/office/drawing/2014/main" id="{B817DB28-6686-384C-B8CC-A40FF15F1B35}"/>
                </a:ext>
              </a:extLst>
            </p:cNvPr>
            <p:cNvSpPr>
              <a:spLocks noChangeArrowheads="1"/>
            </p:cNvSpPr>
            <p:nvPr/>
          </p:nvSpPr>
          <p:spPr bwMode="auto">
            <a:xfrm>
              <a:off x="1551" y="2920"/>
              <a:ext cx="224" cy="115"/>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latin typeface="Arial" panose="020B0604020202020204" pitchFamily="34" charset="0"/>
                </a:rPr>
                <a:t>Recv</a:t>
              </a:r>
              <a:endParaRPr lang="en-US" altLang="en-US" sz="3200" b="1">
                <a:latin typeface="Arial" panose="020B0604020202020204" pitchFamily="34" charset="0"/>
              </a:endParaRPr>
            </a:p>
          </p:txBody>
        </p:sp>
        <p:sp>
          <p:nvSpPr>
            <p:cNvPr id="304177" name="Rectangle 49">
              <a:extLst>
                <a:ext uri="{FF2B5EF4-FFF2-40B4-BE49-F238E27FC236}">
                  <a16:creationId xmlns:a16="http://schemas.microsoft.com/office/drawing/2014/main" id="{FCB802ED-B84E-584B-AF0E-872970492250}"/>
                </a:ext>
              </a:extLst>
            </p:cNvPr>
            <p:cNvSpPr>
              <a:spLocks noChangeArrowheads="1"/>
            </p:cNvSpPr>
            <p:nvPr/>
          </p:nvSpPr>
          <p:spPr bwMode="auto">
            <a:xfrm>
              <a:off x="1567" y="3036"/>
              <a:ext cx="264" cy="115"/>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latin typeface="Arial" panose="020B0604020202020204" pitchFamily="34" charset="0"/>
                </a:rPr>
                <a:t>Cmnd</a:t>
              </a:r>
              <a:endParaRPr lang="en-US" altLang="en-US" sz="3200" b="1">
                <a:latin typeface="Arial" panose="020B0604020202020204" pitchFamily="34" charset="0"/>
              </a:endParaRPr>
            </a:p>
          </p:txBody>
        </p:sp>
      </p:grpSp>
      <p:sp>
        <p:nvSpPr>
          <p:cNvPr id="304302" name="Freeform 174">
            <a:extLst>
              <a:ext uri="{FF2B5EF4-FFF2-40B4-BE49-F238E27FC236}">
                <a16:creationId xmlns:a16="http://schemas.microsoft.com/office/drawing/2014/main" id="{53761465-1BE2-B348-9E7E-5608C4349A76}"/>
              </a:ext>
            </a:extLst>
          </p:cNvPr>
          <p:cNvSpPr>
            <a:spLocks/>
          </p:cNvSpPr>
          <p:nvPr/>
        </p:nvSpPr>
        <p:spPr bwMode="auto">
          <a:xfrm>
            <a:off x="6535738" y="2524125"/>
            <a:ext cx="179387" cy="107950"/>
          </a:xfrm>
          <a:custGeom>
            <a:avLst/>
            <a:gdLst>
              <a:gd name="T0" fmla="*/ 0 w 80"/>
              <a:gd name="T1" fmla="*/ 0 h 48"/>
              <a:gd name="T2" fmla="*/ 80 w 80"/>
              <a:gd name="T3" fmla="*/ 24 h 48"/>
              <a:gd name="T4" fmla="*/ 0 w 80"/>
              <a:gd name="T5" fmla="*/ 48 h 48"/>
            </a:gdLst>
            <a:ahLst/>
            <a:cxnLst>
              <a:cxn ang="0">
                <a:pos x="T0" y="T1"/>
              </a:cxn>
              <a:cxn ang="0">
                <a:pos x="T2" y="T3"/>
              </a:cxn>
              <a:cxn ang="0">
                <a:pos x="T4" y="T5"/>
              </a:cxn>
            </a:cxnLst>
            <a:rect l="0" t="0" r="r" b="b"/>
            <a:pathLst>
              <a:path w="80" h="48">
                <a:moveTo>
                  <a:pt x="0" y="0"/>
                </a:moveTo>
                <a:lnTo>
                  <a:pt x="80" y="24"/>
                </a:lnTo>
                <a:lnTo>
                  <a:pt x="0" y="48"/>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303" name="Freeform 175">
            <a:extLst>
              <a:ext uri="{FF2B5EF4-FFF2-40B4-BE49-F238E27FC236}">
                <a16:creationId xmlns:a16="http://schemas.microsoft.com/office/drawing/2014/main" id="{3AC78B46-2FC6-C649-A1BB-E99F9E0A7082}"/>
              </a:ext>
            </a:extLst>
          </p:cNvPr>
          <p:cNvSpPr>
            <a:spLocks/>
          </p:cNvSpPr>
          <p:nvPr/>
        </p:nvSpPr>
        <p:spPr bwMode="auto">
          <a:xfrm>
            <a:off x="6756400" y="2333625"/>
            <a:ext cx="179388" cy="107950"/>
          </a:xfrm>
          <a:custGeom>
            <a:avLst/>
            <a:gdLst>
              <a:gd name="T0" fmla="*/ 0 w 80"/>
              <a:gd name="T1" fmla="*/ 0 h 48"/>
              <a:gd name="T2" fmla="*/ 80 w 80"/>
              <a:gd name="T3" fmla="*/ 24 h 48"/>
              <a:gd name="T4" fmla="*/ 0 w 80"/>
              <a:gd name="T5" fmla="*/ 48 h 48"/>
            </a:gdLst>
            <a:ahLst/>
            <a:cxnLst>
              <a:cxn ang="0">
                <a:pos x="T0" y="T1"/>
              </a:cxn>
              <a:cxn ang="0">
                <a:pos x="T2" y="T3"/>
              </a:cxn>
              <a:cxn ang="0">
                <a:pos x="T4" y="T5"/>
              </a:cxn>
            </a:cxnLst>
            <a:rect l="0" t="0" r="r" b="b"/>
            <a:pathLst>
              <a:path w="80" h="48">
                <a:moveTo>
                  <a:pt x="0" y="0"/>
                </a:moveTo>
                <a:lnTo>
                  <a:pt x="80" y="24"/>
                </a:lnTo>
                <a:lnTo>
                  <a:pt x="0" y="48"/>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304" name="Freeform 176">
            <a:extLst>
              <a:ext uri="{FF2B5EF4-FFF2-40B4-BE49-F238E27FC236}">
                <a16:creationId xmlns:a16="http://schemas.microsoft.com/office/drawing/2014/main" id="{3EC86390-DDA6-084C-87DE-D9B3E8353F80}"/>
              </a:ext>
            </a:extLst>
          </p:cNvPr>
          <p:cNvSpPr>
            <a:spLocks/>
          </p:cNvSpPr>
          <p:nvPr/>
        </p:nvSpPr>
        <p:spPr bwMode="auto">
          <a:xfrm>
            <a:off x="7177088" y="2325688"/>
            <a:ext cx="179387" cy="107950"/>
          </a:xfrm>
          <a:custGeom>
            <a:avLst/>
            <a:gdLst>
              <a:gd name="T0" fmla="*/ 0 w 80"/>
              <a:gd name="T1" fmla="*/ 0 h 48"/>
              <a:gd name="T2" fmla="*/ 80 w 80"/>
              <a:gd name="T3" fmla="*/ 24 h 48"/>
              <a:gd name="T4" fmla="*/ 0 w 80"/>
              <a:gd name="T5" fmla="*/ 48 h 48"/>
            </a:gdLst>
            <a:ahLst/>
            <a:cxnLst>
              <a:cxn ang="0">
                <a:pos x="T0" y="T1"/>
              </a:cxn>
              <a:cxn ang="0">
                <a:pos x="T2" y="T3"/>
              </a:cxn>
              <a:cxn ang="0">
                <a:pos x="T4" y="T5"/>
              </a:cxn>
            </a:cxnLst>
            <a:rect l="0" t="0" r="r" b="b"/>
            <a:pathLst>
              <a:path w="80" h="48">
                <a:moveTo>
                  <a:pt x="0" y="0"/>
                </a:moveTo>
                <a:lnTo>
                  <a:pt x="80" y="24"/>
                </a:lnTo>
                <a:lnTo>
                  <a:pt x="0" y="48"/>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04305" name="Rectangle 177">
            <a:extLst>
              <a:ext uri="{FF2B5EF4-FFF2-40B4-BE49-F238E27FC236}">
                <a16:creationId xmlns:a16="http://schemas.microsoft.com/office/drawing/2014/main" id="{0695ED85-E8D7-7748-BA62-C30FC7E04056}"/>
              </a:ext>
            </a:extLst>
          </p:cNvPr>
          <p:cNvSpPr>
            <a:spLocks noChangeArrowheads="1"/>
          </p:cNvSpPr>
          <p:nvPr/>
        </p:nvSpPr>
        <p:spPr bwMode="auto">
          <a:xfrm>
            <a:off x="7118350" y="1905000"/>
            <a:ext cx="8128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000" b="1">
                <a:solidFill>
                  <a:srgbClr val="000000"/>
                </a:solidFill>
                <a:latin typeface="Arial" panose="020B0604020202020204" pitchFamily="34" charset="0"/>
              </a:rPr>
              <a:t>obsComplete</a:t>
            </a:r>
          </a:p>
        </p:txBody>
      </p:sp>
      <p:sp>
        <p:nvSpPr>
          <p:cNvPr id="304306" name="Rectangle 178">
            <a:extLst>
              <a:ext uri="{FF2B5EF4-FFF2-40B4-BE49-F238E27FC236}">
                <a16:creationId xmlns:a16="http://schemas.microsoft.com/office/drawing/2014/main" id="{34F49B63-618A-4D4B-8E40-D239CD162B3C}"/>
              </a:ext>
            </a:extLst>
          </p:cNvPr>
          <p:cNvSpPr>
            <a:spLocks noChangeArrowheads="1"/>
          </p:cNvSpPr>
          <p:nvPr/>
        </p:nvSpPr>
        <p:spPr bwMode="auto">
          <a:xfrm>
            <a:off x="3968750" y="4519613"/>
            <a:ext cx="9652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eaLnBrk="0" hangingPunct="0"/>
            <a:r>
              <a:rPr lang="en-US" altLang="en-US" sz="1000" b="1">
                <a:solidFill>
                  <a:srgbClr val="000000"/>
                </a:solidFill>
                <a:latin typeface="Arial" panose="020B0604020202020204" pitchFamily="34" charset="0"/>
              </a:rPr>
              <a:t>retransDataReq</a:t>
            </a: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Date Placeholder 2">
            <a:extLst>
              <a:ext uri="{FF2B5EF4-FFF2-40B4-BE49-F238E27FC236}">
                <a16:creationId xmlns:a16="http://schemas.microsoft.com/office/drawing/2014/main" id="{F3E24E83-8FAC-2E46-BAB5-C7A8D1E380ED}"/>
              </a:ext>
            </a:extLst>
          </p:cNvPr>
          <p:cNvSpPr>
            <a:spLocks noGrp="1"/>
          </p:cNvSpPr>
          <p:nvPr>
            <p:ph type="dt" sz="half" idx="10"/>
          </p:nvPr>
        </p:nvSpPr>
        <p:spPr bwMode="auto">
          <a:xfrm>
            <a:off x="0" y="6553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r>
              <a:rPr lang="en-US" altLang="en-US"/>
              <a:t>28 Mar 2024</a:t>
            </a:r>
          </a:p>
        </p:txBody>
      </p:sp>
      <p:sp>
        <p:nvSpPr>
          <p:cNvPr id="306246" name="Text Box 70">
            <a:extLst>
              <a:ext uri="{FF2B5EF4-FFF2-40B4-BE49-F238E27FC236}">
                <a16:creationId xmlns:a16="http://schemas.microsoft.com/office/drawing/2014/main" id="{7D9FBF76-05A1-304E-B46E-6D70E3758712}"/>
              </a:ext>
            </a:extLst>
          </p:cNvPr>
          <p:cNvSpPr txBox="1">
            <a:spLocks noChangeArrowheads="1"/>
          </p:cNvSpPr>
          <p:nvPr/>
        </p:nvSpPr>
        <p:spPr bwMode="auto">
          <a:xfrm rot="-1919598">
            <a:off x="1422400" y="2716213"/>
            <a:ext cx="6540500" cy="1708150"/>
          </a:xfrm>
          <a:prstGeom prst="rect">
            <a:avLst/>
          </a:prstGeom>
          <a:solidFill>
            <a:schemeClr val="bg1">
              <a:alpha val="13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600">
                <a:solidFill>
                  <a:srgbClr val="EFF5FF"/>
                </a:solidFill>
              </a:rPr>
              <a:t>Preliminary</a:t>
            </a:r>
            <a:endParaRPr lang="en-US" altLang="en-US" sz="10600">
              <a:solidFill>
                <a:schemeClr val="hlink"/>
              </a:solidFill>
            </a:endParaRPr>
          </a:p>
        </p:txBody>
      </p:sp>
      <p:sp>
        <p:nvSpPr>
          <p:cNvPr id="306178" name="Rectangle 2">
            <a:extLst>
              <a:ext uri="{FF2B5EF4-FFF2-40B4-BE49-F238E27FC236}">
                <a16:creationId xmlns:a16="http://schemas.microsoft.com/office/drawing/2014/main" id="{37CB6734-18AD-B547-8FB0-2BEC0D8E3D54}"/>
              </a:ext>
            </a:extLst>
          </p:cNvPr>
          <p:cNvSpPr>
            <a:spLocks noGrp="1" noChangeArrowheads="1"/>
          </p:cNvSpPr>
          <p:nvPr>
            <p:ph type="title"/>
          </p:nvPr>
        </p:nvSpPr>
        <p:spPr>
          <a:xfrm>
            <a:off x="685800" y="-38051"/>
            <a:ext cx="7772400" cy="854075"/>
          </a:xfrm>
        </p:spPr>
        <p:txBody>
          <a:bodyPr/>
          <a:lstStyle/>
          <a:p>
            <a:r>
              <a:rPr lang="en-US" altLang="en-US" sz="2400" dirty="0"/>
              <a:t>Informational View Using </a:t>
            </a:r>
            <a:r>
              <a:rPr lang="en-US" altLang="en-US" sz="2400" dirty="0" err="1"/>
              <a:t>SysML</a:t>
            </a:r>
            <a:br>
              <a:rPr lang="en-US" altLang="en-US" sz="2400" dirty="0"/>
            </a:br>
            <a:r>
              <a:rPr lang="en-US" altLang="en-US" sz="2400" dirty="0"/>
              <a:t>Class Diagram</a:t>
            </a:r>
          </a:p>
        </p:txBody>
      </p:sp>
      <p:sp>
        <p:nvSpPr>
          <p:cNvPr id="306179" name="Rectangle 3">
            <a:extLst>
              <a:ext uri="{FF2B5EF4-FFF2-40B4-BE49-F238E27FC236}">
                <a16:creationId xmlns:a16="http://schemas.microsoft.com/office/drawing/2014/main" id="{FBFE5A35-25C3-DC43-8D89-C38137AEAA34}"/>
              </a:ext>
            </a:extLst>
          </p:cNvPr>
          <p:cNvSpPr>
            <a:spLocks noChangeArrowheads="1"/>
          </p:cNvSpPr>
          <p:nvPr/>
        </p:nvSpPr>
        <p:spPr bwMode="auto">
          <a:xfrm>
            <a:off x="768350" y="1174750"/>
            <a:ext cx="7772400" cy="507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2800">
                <a:solidFill>
                  <a:schemeClr val="tx1"/>
                </a:solidFill>
                <a:latin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defRPr>
            </a:lvl9pPr>
          </a:lstStyle>
          <a:p>
            <a:r>
              <a:rPr lang="en-US" altLang="en-US" sz="2400"/>
              <a:t>Reusable, refinable information structure</a:t>
            </a:r>
            <a:r>
              <a:rPr lang="en-US" altLang="en-US"/>
              <a:t>:</a:t>
            </a:r>
          </a:p>
        </p:txBody>
      </p:sp>
      <p:sp>
        <p:nvSpPr>
          <p:cNvPr id="306181" name="Rectangle 5">
            <a:extLst>
              <a:ext uri="{FF2B5EF4-FFF2-40B4-BE49-F238E27FC236}">
                <a16:creationId xmlns:a16="http://schemas.microsoft.com/office/drawing/2014/main" id="{C2DCE1E9-6630-DE4B-99CA-8457C5689D37}"/>
              </a:ext>
            </a:extLst>
          </p:cNvPr>
          <p:cNvSpPr>
            <a:spLocks noChangeArrowheads="1"/>
          </p:cNvSpPr>
          <p:nvPr/>
        </p:nvSpPr>
        <p:spPr bwMode="auto">
          <a:xfrm>
            <a:off x="3741738" y="1968500"/>
            <a:ext cx="1363662" cy="554038"/>
          </a:xfrm>
          <a:prstGeom prst="rect">
            <a:avLst/>
          </a:prstGeom>
          <a:solidFill>
            <a:srgbClr val="FFFFFF"/>
          </a:solidFill>
          <a:ln w="25400">
            <a:solidFill>
              <a:srgbClr val="000000"/>
            </a:solidFill>
            <a:miter lim="800000"/>
            <a:headEnd/>
            <a:tailEnd/>
          </a:ln>
        </p:spPr>
        <p:txBody>
          <a:bodyPr/>
          <a:lstStyle/>
          <a:p>
            <a:endParaRPr lang="en-US"/>
          </a:p>
        </p:txBody>
      </p:sp>
      <p:sp>
        <p:nvSpPr>
          <p:cNvPr id="306182" name="Rectangle 6">
            <a:extLst>
              <a:ext uri="{FF2B5EF4-FFF2-40B4-BE49-F238E27FC236}">
                <a16:creationId xmlns:a16="http://schemas.microsoft.com/office/drawing/2014/main" id="{797F45EC-E926-F543-A5D0-A7279FA47F85}"/>
              </a:ext>
            </a:extLst>
          </p:cNvPr>
          <p:cNvSpPr>
            <a:spLocks noChangeArrowheads="1"/>
          </p:cNvSpPr>
          <p:nvPr/>
        </p:nvSpPr>
        <p:spPr bwMode="auto">
          <a:xfrm>
            <a:off x="3835400" y="2038350"/>
            <a:ext cx="1195388"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algn="ctr"/>
            <a:r>
              <a:rPr lang="en-US" altLang="en-US" sz="1200" b="1" i="1">
                <a:solidFill>
                  <a:srgbClr val="000000"/>
                </a:solidFill>
                <a:latin typeface="Arial" panose="020B0604020202020204" pitchFamily="34" charset="0"/>
              </a:rPr>
              <a:t>&lt;&lt;info obj&gt;&gt;</a:t>
            </a:r>
          </a:p>
          <a:p>
            <a:pPr algn="ctr"/>
            <a:r>
              <a:rPr lang="en-US" altLang="en-US" sz="1400" b="1" i="1">
                <a:solidFill>
                  <a:srgbClr val="000000"/>
                </a:solidFill>
                <a:latin typeface="Arial" panose="020B0604020202020204" pitchFamily="34" charset="0"/>
              </a:rPr>
              <a:t>InstrCmndFile</a:t>
            </a:r>
            <a:endParaRPr lang="en-US" altLang="en-US" sz="1400" b="1" i="1"/>
          </a:p>
        </p:txBody>
      </p:sp>
      <p:sp>
        <p:nvSpPr>
          <p:cNvPr id="306183" name="Rectangle 7">
            <a:extLst>
              <a:ext uri="{FF2B5EF4-FFF2-40B4-BE49-F238E27FC236}">
                <a16:creationId xmlns:a16="http://schemas.microsoft.com/office/drawing/2014/main" id="{8C7B7F6C-9DCF-6C46-B7C3-207864030886}"/>
              </a:ext>
            </a:extLst>
          </p:cNvPr>
          <p:cNvSpPr>
            <a:spLocks noChangeArrowheads="1"/>
          </p:cNvSpPr>
          <p:nvPr/>
        </p:nvSpPr>
        <p:spPr bwMode="auto">
          <a:xfrm>
            <a:off x="1873250" y="3290888"/>
            <a:ext cx="1570038" cy="474662"/>
          </a:xfrm>
          <a:prstGeom prst="rect">
            <a:avLst/>
          </a:prstGeom>
          <a:solidFill>
            <a:srgbClr val="FFFFFF"/>
          </a:solidFill>
          <a:ln w="25400">
            <a:solidFill>
              <a:srgbClr val="000000"/>
            </a:solidFill>
            <a:miter lim="800000"/>
            <a:headEnd/>
            <a:tailEnd/>
          </a:ln>
        </p:spPr>
        <p:txBody>
          <a:bodyPr/>
          <a:lstStyle/>
          <a:p>
            <a:endParaRPr lang="en-US"/>
          </a:p>
        </p:txBody>
      </p:sp>
      <p:sp>
        <p:nvSpPr>
          <p:cNvPr id="306185" name="Line 9">
            <a:extLst>
              <a:ext uri="{FF2B5EF4-FFF2-40B4-BE49-F238E27FC236}">
                <a16:creationId xmlns:a16="http://schemas.microsoft.com/office/drawing/2014/main" id="{729A2529-A94D-EE45-B28B-CAB4CFB8B693}"/>
              </a:ext>
            </a:extLst>
          </p:cNvPr>
          <p:cNvSpPr>
            <a:spLocks noChangeShapeType="1"/>
          </p:cNvSpPr>
          <p:nvPr/>
        </p:nvSpPr>
        <p:spPr bwMode="auto">
          <a:xfrm flipV="1">
            <a:off x="3530600" y="2522538"/>
            <a:ext cx="538163" cy="37782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6186" name="Freeform 10">
            <a:extLst>
              <a:ext uri="{FF2B5EF4-FFF2-40B4-BE49-F238E27FC236}">
                <a16:creationId xmlns:a16="http://schemas.microsoft.com/office/drawing/2014/main" id="{754789BE-B34F-1140-939B-1CF3902A861A}"/>
              </a:ext>
            </a:extLst>
          </p:cNvPr>
          <p:cNvSpPr>
            <a:spLocks/>
          </p:cNvSpPr>
          <p:nvPr/>
        </p:nvSpPr>
        <p:spPr bwMode="auto">
          <a:xfrm>
            <a:off x="3865563" y="2522538"/>
            <a:ext cx="203200" cy="138112"/>
          </a:xfrm>
          <a:custGeom>
            <a:avLst/>
            <a:gdLst>
              <a:gd name="T0" fmla="*/ 118 w 118"/>
              <a:gd name="T1" fmla="*/ 0 h 81"/>
              <a:gd name="T2" fmla="*/ 84 w 118"/>
              <a:gd name="T3" fmla="*/ 73 h 81"/>
              <a:gd name="T4" fmla="*/ 0 w 118"/>
              <a:gd name="T5" fmla="*/ 81 h 81"/>
              <a:gd name="T6" fmla="*/ 34 w 118"/>
              <a:gd name="T7" fmla="*/ 16 h 81"/>
              <a:gd name="T8" fmla="*/ 118 w 118"/>
              <a:gd name="T9" fmla="*/ 0 h 81"/>
            </a:gdLst>
            <a:ahLst/>
            <a:cxnLst>
              <a:cxn ang="0">
                <a:pos x="T0" y="T1"/>
              </a:cxn>
              <a:cxn ang="0">
                <a:pos x="T2" y="T3"/>
              </a:cxn>
              <a:cxn ang="0">
                <a:pos x="T4" y="T5"/>
              </a:cxn>
              <a:cxn ang="0">
                <a:pos x="T6" y="T7"/>
              </a:cxn>
              <a:cxn ang="0">
                <a:pos x="T8" y="T9"/>
              </a:cxn>
            </a:cxnLst>
            <a:rect l="0" t="0" r="r" b="b"/>
            <a:pathLst>
              <a:path w="118" h="81">
                <a:moveTo>
                  <a:pt x="118" y="0"/>
                </a:moveTo>
                <a:lnTo>
                  <a:pt x="84" y="73"/>
                </a:lnTo>
                <a:lnTo>
                  <a:pt x="0" y="81"/>
                </a:lnTo>
                <a:lnTo>
                  <a:pt x="34" y="16"/>
                </a:lnTo>
                <a:lnTo>
                  <a:pt x="118" y="0"/>
                </a:lnTo>
                <a:close/>
              </a:path>
            </a:pathLst>
          </a:custGeom>
          <a:solidFill>
            <a:srgbClr val="000000"/>
          </a:solidFill>
          <a:ln w="25400">
            <a:solidFill>
              <a:srgbClr val="000000"/>
            </a:solidFill>
            <a:prstDash val="solid"/>
            <a:round/>
            <a:headEnd/>
            <a:tailEnd/>
          </a:ln>
        </p:spPr>
        <p:txBody>
          <a:bodyPr/>
          <a:lstStyle/>
          <a:p>
            <a:endParaRPr lang="en-US"/>
          </a:p>
        </p:txBody>
      </p:sp>
      <p:sp>
        <p:nvSpPr>
          <p:cNvPr id="306187" name="Line 11">
            <a:extLst>
              <a:ext uri="{FF2B5EF4-FFF2-40B4-BE49-F238E27FC236}">
                <a16:creationId xmlns:a16="http://schemas.microsoft.com/office/drawing/2014/main" id="{0423B7D2-E4F4-714D-A619-CBC27764CA5C}"/>
              </a:ext>
            </a:extLst>
          </p:cNvPr>
          <p:cNvSpPr>
            <a:spLocks noChangeShapeType="1"/>
          </p:cNvSpPr>
          <p:nvPr/>
        </p:nvSpPr>
        <p:spPr bwMode="auto">
          <a:xfrm flipH="1">
            <a:off x="2992438" y="2900363"/>
            <a:ext cx="538162" cy="37782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6188" name="Rectangle 12">
            <a:extLst>
              <a:ext uri="{FF2B5EF4-FFF2-40B4-BE49-F238E27FC236}">
                <a16:creationId xmlns:a16="http://schemas.microsoft.com/office/drawing/2014/main" id="{2C9B5EF4-57C2-7C44-AE11-568204E4B0FB}"/>
              </a:ext>
            </a:extLst>
          </p:cNvPr>
          <p:cNvSpPr>
            <a:spLocks noChangeArrowheads="1"/>
          </p:cNvSpPr>
          <p:nvPr/>
        </p:nvSpPr>
        <p:spPr bwMode="auto">
          <a:xfrm>
            <a:off x="5218113" y="3278188"/>
            <a:ext cx="1963737" cy="473075"/>
          </a:xfrm>
          <a:prstGeom prst="rect">
            <a:avLst/>
          </a:prstGeom>
          <a:solidFill>
            <a:srgbClr val="FFFFFF"/>
          </a:solidFill>
          <a:ln w="25400">
            <a:solidFill>
              <a:srgbClr val="000000"/>
            </a:solidFill>
            <a:miter lim="800000"/>
            <a:headEnd/>
            <a:tailEnd/>
          </a:ln>
        </p:spPr>
        <p:txBody>
          <a:bodyPr/>
          <a:lstStyle/>
          <a:p>
            <a:endParaRPr lang="en-US"/>
          </a:p>
        </p:txBody>
      </p:sp>
      <p:sp>
        <p:nvSpPr>
          <p:cNvPr id="306190" name="Line 14">
            <a:extLst>
              <a:ext uri="{FF2B5EF4-FFF2-40B4-BE49-F238E27FC236}">
                <a16:creationId xmlns:a16="http://schemas.microsoft.com/office/drawing/2014/main" id="{384E244D-6FAF-7741-9A16-C6FF784C2E24}"/>
              </a:ext>
            </a:extLst>
          </p:cNvPr>
          <p:cNvSpPr>
            <a:spLocks noChangeShapeType="1"/>
          </p:cNvSpPr>
          <p:nvPr/>
        </p:nvSpPr>
        <p:spPr bwMode="auto">
          <a:xfrm>
            <a:off x="5305425" y="2900363"/>
            <a:ext cx="552450" cy="37782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6191" name="Line 15">
            <a:extLst>
              <a:ext uri="{FF2B5EF4-FFF2-40B4-BE49-F238E27FC236}">
                <a16:creationId xmlns:a16="http://schemas.microsoft.com/office/drawing/2014/main" id="{26E8BF35-9CFF-0C43-94CD-C0EEC3A44A76}"/>
              </a:ext>
            </a:extLst>
          </p:cNvPr>
          <p:cNvSpPr>
            <a:spLocks noChangeShapeType="1"/>
          </p:cNvSpPr>
          <p:nvPr/>
        </p:nvSpPr>
        <p:spPr bwMode="auto">
          <a:xfrm flipH="1" flipV="1">
            <a:off x="4767263" y="2522538"/>
            <a:ext cx="538162" cy="37782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6192" name="Freeform 16">
            <a:extLst>
              <a:ext uri="{FF2B5EF4-FFF2-40B4-BE49-F238E27FC236}">
                <a16:creationId xmlns:a16="http://schemas.microsoft.com/office/drawing/2014/main" id="{FB0F8531-C282-7B46-A1DA-43C41180C99C}"/>
              </a:ext>
            </a:extLst>
          </p:cNvPr>
          <p:cNvSpPr>
            <a:spLocks/>
          </p:cNvSpPr>
          <p:nvPr/>
        </p:nvSpPr>
        <p:spPr bwMode="auto">
          <a:xfrm>
            <a:off x="4767263" y="2522538"/>
            <a:ext cx="203200" cy="138112"/>
          </a:xfrm>
          <a:custGeom>
            <a:avLst/>
            <a:gdLst>
              <a:gd name="T0" fmla="*/ 0 w 118"/>
              <a:gd name="T1" fmla="*/ 0 h 81"/>
              <a:gd name="T2" fmla="*/ 84 w 118"/>
              <a:gd name="T3" fmla="*/ 16 h 81"/>
              <a:gd name="T4" fmla="*/ 118 w 118"/>
              <a:gd name="T5" fmla="*/ 81 h 81"/>
              <a:gd name="T6" fmla="*/ 33 w 118"/>
              <a:gd name="T7" fmla="*/ 73 h 81"/>
              <a:gd name="T8" fmla="*/ 0 w 118"/>
              <a:gd name="T9" fmla="*/ 0 h 81"/>
            </a:gdLst>
            <a:ahLst/>
            <a:cxnLst>
              <a:cxn ang="0">
                <a:pos x="T0" y="T1"/>
              </a:cxn>
              <a:cxn ang="0">
                <a:pos x="T2" y="T3"/>
              </a:cxn>
              <a:cxn ang="0">
                <a:pos x="T4" y="T5"/>
              </a:cxn>
              <a:cxn ang="0">
                <a:pos x="T6" y="T7"/>
              </a:cxn>
              <a:cxn ang="0">
                <a:pos x="T8" y="T9"/>
              </a:cxn>
            </a:cxnLst>
            <a:rect l="0" t="0" r="r" b="b"/>
            <a:pathLst>
              <a:path w="118" h="81">
                <a:moveTo>
                  <a:pt x="0" y="0"/>
                </a:moveTo>
                <a:lnTo>
                  <a:pt x="84" y="16"/>
                </a:lnTo>
                <a:lnTo>
                  <a:pt x="118" y="81"/>
                </a:lnTo>
                <a:lnTo>
                  <a:pt x="33" y="73"/>
                </a:lnTo>
                <a:lnTo>
                  <a:pt x="0" y="0"/>
                </a:lnTo>
                <a:close/>
              </a:path>
            </a:pathLst>
          </a:custGeom>
          <a:solidFill>
            <a:srgbClr val="000000"/>
          </a:solidFill>
          <a:ln w="25400">
            <a:solidFill>
              <a:srgbClr val="000000"/>
            </a:solidFill>
            <a:prstDash val="solid"/>
            <a:round/>
            <a:headEnd/>
            <a:tailEnd/>
          </a:ln>
        </p:spPr>
        <p:txBody>
          <a:bodyPr/>
          <a:lstStyle/>
          <a:p>
            <a:endParaRPr lang="en-US"/>
          </a:p>
        </p:txBody>
      </p:sp>
      <p:sp>
        <p:nvSpPr>
          <p:cNvPr id="306193" name="Line 17">
            <a:extLst>
              <a:ext uri="{FF2B5EF4-FFF2-40B4-BE49-F238E27FC236}">
                <a16:creationId xmlns:a16="http://schemas.microsoft.com/office/drawing/2014/main" id="{05F9EEF9-322B-9E4C-B837-DD3B738D9784}"/>
              </a:ext>
            </a:extLst>
          </p:cNvPr>
          <p:cNvSpPr>
            <a:spLocks noChangeShapeType="1"/>
          </p:cNvSpPr>
          <p:nvPr/>
        </p:nvSpPr>
        <p:spPr bwMode="auto">
          <a:xfrm>
            <a:off x="4330700" y="3514725"/>
            <a:ext cx="887413" cy="158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6194" name="Rectangle 18">
            <a:extLst>
              <a:ext uri="{FF2B5EF4-FFF2-40B4-BE49-F238E27FC236}">
                <a16:creationId xmlns:a16="http://schemas.microsoft.com/office/drawing/2014/main" id="{D9819F6E-F466-2E42-8FF6-5389FAAF4545}"/>
              </a:ext>
            </a:extLst>
          </p:cNvPr>
          <p:cNvSpPr>
            <a:spLocks noChangeArrowheads="1"/>
          </p:cNvSpPr>
          <p:nvPr/>
        </p:nvSpPr>
        <p:spPr bwMode="auto">
          <a:xfrm>
            <a:off x="3505200" y="3617913"/>
            <a:ext cx="24765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r>
              <a:rPr lang="en-US" altLang="en-US" sz="1300" b="1">
                <a:solidFill>
                  <a:srgbClr val="000000"/>
                </a:solidFill>
                <a:latin typeface="Arial" panose="020B0604020202020204" pitchFamily="34" charset="0"/>
              </a:rPr>
              <a:t>1..*</a:t>
            </a:r>
            <a:endParaRPr lang="en-US" altLang="en-US" b="1"/>
          </a:p>
        </p:txBody>
      </p:sp>
      <p:sp>
        <p:nvSpPr>
          <p:cNvPr id="306195" name="Line 19">
            <a:extLst>
              <a:ext uri="{FF2B5EF4-FFF2-40B4-BE49-F238E27FC236}">
                <a16:creationId xmlns:a16="http://schemas.microsoft.com/office/drawing/2014/main" id="{BA648E37-7F5C-0C47-8532-6F256AD85BAB}"/>
              </a:ext>
            </a:extLst>
          </p:cNvPr>
          <p:cNvSpPr>
            <a:spLocks noChangeShapeType="1"/>
          </p:cNvSpPr>
          <p:nvPr/>
        </p:nvSpPr>
        <p:spPr bwMode="auto">
          <a:xfrm flipH="1">
            <a:off x="3443288" y="3514725"/>
            <a:ext cx="887412" cy="1588"/>
          </a:xfrm>
          <a:prstGeom prst="line">
            <a:avLst/>
          </a:prstGeom>
          <a:noFill/>
          <a:ln w="25400">
            <a:solidFill>
              <a:srgbClr val="000000"/>
            </a:solidFill>
            <a:round/>
            <a:headEnd type="none" w="med" len="med"/>
            <a:tailEnd type="arrow" w="med" len="med"/>
          </a:ln>
          <a:extLst>
            <a:ext uri="{909E8E84-426E-40DD-AFC4-6F175D3DCCD1}">
              <a14:hiddenFill xmlns:a14="http://schemas.microsoft.com/office/drawing/2010/main">
                <a:noFill/>
              </a14:hiddenFill>
            </a:ext>
          </a:extLst>
        </p:spPr>
        <p:txBody>
          <a:bodyPr/>
          <a:lstStyle/>
          <a:p>
            <a:endParaRPr lang="en-US"/>
          </a:p>
        </p:txBody>
      </p:sp>
      <p:sp>
        <p:nvSpPr>
          <p:cNvPr id="306196" name="Rectangle 20">
            <a:extLst>
              <a:ext uri="{FF2B5EF4-FFF2-40B4-BE49-F238E27FC236}">
                <a16:creationId xmlns:a16="http://schemas.microsoft.com/office/drawing/2014/main" id="{8E4FEEE4-E855-D642-883C-B894A6FB98F7}"/>
              </a:ext>
            </a:extLst>
          </p:cNvPr>
          <p:cNvSpPr>
            <a:spLocks noChangeArrowheads="1"/>
          </p:cNvSpPr>
          <p:nvPr/>
        </p:nvSpPr>
        <p:spPr bwMode="auto">
          <a:xfrm>
            <a:off x="5035550" y="3581400"/>
            <a:ext cx="920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r>
              <a:rPr lang="en-US" altLang="en-US" sz="1300" b="1">
                <a:solidFill>
                  <a:srgbClr val="000000"/>
                </a:solidFill>
                <a:latin typeface="Arial" panose="020B0604020202020204" pitchFamily="34" charset="0"/>
              </a:rPr>
              <a:t>1</a:t>
            </a:r>
            <a:endParaRPr lang="en-US" altLang="en-US" b="1"/>
          </a:p>
        </p:txBody>
      </p:sp>
      <p:sp>
        <p:nvSpPr>
          <p:cNvPr id="306197" name="Rectangle 21">
            <a:extLst>
              <a:ext uri="{FF2B5EF4-FFF2-40B4-BE49-F238E27FC236}">
                <a16:creationId xmlns:a16="http://schemas.microsoft.com/office/drawing/2014/main" id="{186B5179-708F-3243-BF0E-3C5E83A5C87E}"/>
              </a:ext>
            </a:extLst>
          </p:cNvPr>
          <p:cNvSpPr>
            <a:spLocks noChangeArrowheads="1"/>
          </p:cNvSpPr>
          <p:nvPr/>
        </p:nvSpPr>
        <p:spPr bwMode="auto">
          <a:xfrm>
            <a:off x="4010025" y="3222625"/>
            <a:ext cx="77152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r>
              <a:rPr lang="en-US" altLang="en-US" sz="1300" b="1" i="1">
                <a:solidFill>
                  <a:srgbClr val="000000"/>
                </a:solidFill>
                <a:latin typeface="Arial" panose="020B0604020202020204" pitchFamily="34" charset="0"/>
              </a:rPr>
              <a:t>describes</a:t>
            </a:r>
            <a:endParaRPr lang="en-US" altLang="en-US" b="1"/>
          </a:p>
        </p:txBody>
      </p:sp>
      <p:sp>
        <p:nvSpPr>
          <p:cNvPr id="306200" name="Text Box 24">
            <a:extLst>
              <a:ext uri="{FF2B5EF4-FFF2-40B4-BE49-F238E27FC236}">
                <a16:creationId xmlns:a16="http://schemas.microsoft.com/office/drawing/2014/main" id="{67F123E0-5309-DA4C-B470-0AF729C93727}"/>
              </a:ext>
            </a:extLst>
          </p:cNvPr>
          <p:cNvSpPr txBox="1">
            <a:spLocks noChangeArrowheads="1"/>
          </p:cNvSpPr>
          <p:nvPr/>
        </p:nvSpPr>
        <p:spPr bwMode="auto">
          <a:xfrm>
            <a:off x="4559300" y="5772150"/>
            <a:ext cx="45466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000" b="1">
                <a:solidFill>
                  <a:schemeClr val="folHlink"/>
                </a:solidFill>
                <a:latin typeface="Arial" panose="020B0604020202020204" pitchFamily="34" charset="0"/>
              </a:rPr>
              <a:t>Global representation inherited by each kind of Information Object</a:t>
            </a:r>
          </a:p>
        </p:txBody>
      </p:sp>
      <p:sp>
        <p:nvSpPr>
          <p:cNvPr id="306219" name="Rectangle 43">
            <a:extLst>
              <a:ext uri="{FF2B5EF4-FFF2-40B4-BE49-F238E27FC236}">
                <a16:creationId xmlns:a16="http://schemas.microsoft.com/office/drawing/2014/main" id="{824A9923-EC9E-6246-A71C-19C886CCDDF0}"/>
              </a:ext>
            </a:extLst>
          </p:cNvPr>
          <p:cNvSpPr>
            <a:spLocks noChangeArrowheads="1"/>
          </p:cNvSpPr>
          <p:nvPr/>
        </p:nvSpPr>
        <p:spPr bwMode="auto">
          <a:xfrm>
            <a:off x="6278563" y="4786313"/>
            <a:ext cx="1798637" cy="474662"/>
          </a:xfrm>
          <a:prstGeom prst="rect">
            <a:avLst/>
          </a:prstGeom>
          <a:solidFill>
            <a:srgbClr val="FFFFFF"/>
          </a:solidFill>
          <a:ln w="25400">
            <a:solidFill>
              <a:srgbClr val="000000"/>
            </a:solidFill>
            <a:miter lim="800000"/>
            <a:headEnd/>
            <a:tailEnd/>
          </a:ln>
        </p:spPr>
        <p:txBody>
          <a:bodyPr/>
          <a:lstStyle/>
          <a:p>
            <a:endParaRPr lang="en-US"/>
          </a:p>
        </p:txBody>
      </p:sp>
      <p:sp>
        <p:nvSpPr>
          <p:cNvPr id="306220" name="Rectangle 44">
            <a:extLst>
              <a:ext uri="{FF2B5EF4-FFF2-40B4-BE49-F238E27FC236}">
                <a16:creationId xmlns:a16="http://schemas.microsoft.com/office/drawing/2014/main" id="{E9EA0D00-DB56-944A-BF32-0B854E221505}"/>
              </a:ext>
            </a:extLst>
          </p:cNvPr>
          <p:cNvSpPr>
            <a:spLocks noChangeArrowheads="1"/>
          </p:cNvSpPr>
          <p:nvPr/>
        </p:nvSpPr>
        <p:spPr bwMode="auto">
          <a:xfrm>
            <a:off x="4146550" y="4814888"/>
            <a:ext cx="1860550" cy="474662"/>
          </a:xfrm>
          <a:prstGeom prst="rect">
            <a:avLst/>
          </a:prstGeom>
          <a:solidFill>
            <a:srgbClr val="FFFFFF"/>
          </a:solidFill>
          <a:ln w="25400">
            <a:solidFill>
              <a:srgbClr val="000000"/>
            </a:solidFill>
            <a:miter lim="800000"/>
            <a:headEnd/>
            <a:tailEnd/>
          </a:ln>
        </p:spPr>
        <p:txBody>
          <a:bodyPr/>
          <a:lstStyle/>
          <a:p>
            <a:endParaRPr lang="en-US"/>
          </a:p>
        </p:txBody>
      </p:sp>
      <p:sp>
        <p:nvSpPr>
          <p:cNvPr id="306226" name="Line 50">
            <a:extLst>
              <a:ext uri="{FF2B5EF4-FFF2-40B4-BE49-F238E27FC236}">
                <a16:creationId xmlns:a16="http://schemas.microsoft.com/office/drawing/2014/main" id="{5A5E1F5C-7EB8-3F46-96E9-FC94FAF60EEE}"/>
              </a:ext>
            </a:extLst>
          </p:cNvPr>
          <p:cNvSpPr>
            <a:spLocks noChangeShapeType="1"/>
          </p:cNvSpPr>
          <p:nvPr/>
        </p:nvSpPr>
        <p:spPr bwMode="auto">
          <a:xfrm flipV="1">
            <a:off x="5133975" y="3806825"/>
            <a:ext cx="777875" cy="1011238"/>
          </a:xfrm>
          <a:prstGeom prst="line">
            <a:avLst/>
          </a:prstGeom>
          <a:noFill/>
          <a:ln w="25400">
            <a:solidFill>
              <a:srgbClr val="000000"/>
            </a:solidFill>
            <a:round/>
            <a:headEnd type="none" w="med" len="lg"/>
            <a:tailEnd type="diamond" w="med" len="lg"/>
          </a:ln>
          <a:extLst>
            <a:ext uri="{909E8E84-426E-40DD-AFC4-6F175D3DCCD1}">
              <a14:hiddenFill xmlns:a14="http://schemas.microsoft.com/office/drawing/2010/main">
                <a:noFill/>
              </a14:hiddenFill>
            </a:ext>
          </a:extLst>
        </p:spPr>
        <p:txBody>
          <a:bodyPr/>
          <a:lstStyle/>
          <a:p>
            <a:endParaRPr lang="en-US"/>
          </a:p>
        </p:txBody>
      </p:sp>
      <p:sp>
        <p:nvSpPr>
          <p:cNvPr id="306227" name="Line 51">
            <a:extLst>
              <a:ext uri="{FF2B5EF4-FFF2-40B4-BE49-F238E27FC236}">
                <a16:creationId xmlns:a16="http://schemas.microsoft.com/office/drawing/2014/main" id="{782E422E-0C17-FF42-B910-5F55677EFA50}"/>
              </a:ext>
            </a:extLst>
          </p:cNvPr>
          <p:cNvSpPr>
            <a:spLocks noChangeShapeType="1"/>
          </p:cNvSpPr>
          <p:nvPr/>
        </p:nvSpPr>
        <p:spPr bwMode="auto">
          <a:xfrm flipH="1" flipV="1">
            <a:off x="6415088" y="3821113"/>
            <a:ext cx="719137" cy="946150"/>
          </a:xfrm>
          <a:prstGeom prst="line">
            <a:avLst/>
          </a:prstGeom>
          <a:noFill/>
          <a:ln w="25400">
            <a:solidFill>
              <a:srgbClr val="000000"/>
            </a:solidFill>
            <a:round/>
            <a:headEnd type="none" w="med" len="lg"/>
            <a:tailEnd type="diamond" w="med" len="lg"/>
          </a:ln>
          <a:extLst>
            <a:ext uri="{909E8E84-426E-40DD-AFC4-6F175D3DCCD1}">
              <a14:hiddenFill xmlns:a14="http://schemas.microsoft.com/office/drawing/2010/main">
                <a:noFill/>
              </a14:hiddenFill>
            </a:ext>
          </a:extLst>
        </p:spPr>
        <p:txBody>
          <a:bodyPr/>
          <a:lstStyle/>
          <a:p>
            <a:endParaRPr lang="en-US"/>
          </a:p>
        </p:txBody>
      </p:sp>
      <p:sp>
        <p:nvSpPr>
          <p:cNvPr id="306233" name="Rectangle 57">
            <a:extLst>
              <a:ext uri="{FF2B5EF4-FFF2-40B4-BE49-F238E27FC236}">
                <a16:creationId xmlns:a16="http://schemas.microsoft.com/office/drawing/2014/main" id="{99EB9434-154A-4344-84BD-B833D9CA1762}"/>
              </a:ext>
            </a:extLst>
          </p:cNvPr>
          <p:cNvSpPr>
            <a:spLocks noChangeArrowheads="1"/>
          </p:cNvSpPr>
          <p:nvPr/>
        </p:nvSpPr>
        <p:spPr bwMode="auto">
          <a:xfrm>
            <a:off x="0" y="6356350"/>
            <a:ext cx="19367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000">
                <a:solidFill>
                  <a:schemeClr val="accent2"/>
                </a:solidFill>
                <a:latin typeface="Arial" panose="020B0604020202020204" pitchFamily="34" charset="0"/>
              </a:rPr>
              <a:t>Derived from: SysML Partners</a:t>
            </a:r>
          </a:p>
        </p:txBody>
      </p:sp>
      <p:sp>
        <p:nvSpPr>
          <p:cNvPr id="306250" name="Rectangle 74">
            <a:extLst>
              <a:ext uri="{FF2B5EF4-FFF2-40B4-BE49-F238E27FC236}">
                <a16:creationId xmlns:a16="http://schemas.microsoft.com/office/drawing/2014/main" id="{53BA36DE-78C7-E14A-BAE8-26F4BE7C7A0C}"/>
              </a:ext>
            </a:extLst>
          </p:cNvPr>
          <p:cNvSpPr>
            <a:spLocks noChangeArrowheads="1"/>
          </p:cNvSpPr>
          <p:nvPr/>
        </p:nvSpPr>
        <p:spPr bwMode="auto">
          <a:xfrm>
            <a:off x="2108200" y="3333750"/>
            <a:ext cx="1204913"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algn="ctr"/>
            <a:r>
              <a:rPr lang="en-US" altLang="en-US" sz="1200" b="1" i="1">
                <a:solidFill>
                  <a:srgbClr val="000000"/>
                </a:solidFill>
                <a:latin typeface="Arial" panose="020B0604020202020204" pitchFamily="34" charset="0"/>
              </a:rPr>
              <a:t>&lt;&lt;data obj&gt;&gt;</a:t>
            </a:r>
          </a:p>
          <a:p>
            <a:pPr algn="ctr"/>
            <a:r>
              <a:rPr lang="en-US" altLang="en-US" sz="1400" b="1" i="1">
                <a:solidFill>
                  <a:srgbClr val="000000"/>
                </a:solidFill>
                <a:latin typeface="Arial" panose="020B0604020202020204" pitchFamily="34" charset="0"/>
              </a:rPr>
              <a:t>InstrCmndList</a:t>
            </a:r>
            <a:endParaRPr lang="en-US" altLang="en-US" sz="1400" b="1" i="1"/>
          </a:p>
        </p:txBody>
      </p:sp>
      <p:sp>
        <p:nvSpPr>
          <p:cNvPr id="306251" name="Rectangle 75">
            <a:extLst>
              <a:ext uri="{FF2B5EF4-FFF2-40B4-BE49-F238E27FC236}">
                <a16:creationId xmlns:a16="http://schemas.microsoft.com/office/drawing/2014/main" id="{57B250E0-A5D1-E949-BCA3-81FDFF48443F}"/>
              </a:ext>
            </a:extLst>
          </p:cNvPr>
          <p:cNvSpPr>
            <a:spLocks noChangeArrowheads="1"/>
          </p:cNvSpPr>
          <p:nvPr/>
        </p:nvSpPr>
        <p:spPr bwMode="auto">
          <a:xfrm>
            <a:off x="1860550" y="4440238"/>
            <a:ext cx="1570038" cy="474662"/>
          </a:xfrm>
          <a:prstGeom prst="rect">
            <a:avLst/>
          </a:prstGeom>
          <a:solidFill>
            <a:srgbClr val="FFFFFF"/>
          </a:solidFill>
          <a:ln w="25400">
            <a:solidFill>
              <a:srgbClr val="000000"/>
            </a:solidFill>
            <a:miter lim="800000"/>
            <a:headEnd/>
            <a:tailEnd/>
          </a:ln>
        </p:spPr>
        <p:txBody>
          <a:bodyPr/>
          <a:lstStyle/>
          <a:p>
            <a:endParaRPr lang="en-US"/>
          </a:p>
        </p:txBody>
      </p:sp>
      <p:sp>
        <p:nvSpPr>
          <p:cNvPr id="306252" name="Rectangle 76">
            <a:extLst>
              <a:ext uri="{FF2B5EF4-FFF2-40B4-BE49-F238E27FC236}">
                <a16:creationId xmlns:a16="http://schemas.microsoft.com/office/drawing/2014/main" id="{980DF17D-DB61-514C-9FD9-C34F2751E4EE}"/>
              </a:ext>
            </a:extLst>
          </p:cNvPr>
          <p:cNvSpPr>
            <a:spLocks noChangeArrowheads="1"/>
          </p:cNvSpPr>
          <p:nvPr/>
        </p:nvSpPr>
        <p:spPr bwMode="auto">
          <a:xfrm>
            <a:off x="2235200" y="4483100"/>
            <a:ext cx="927100"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algn="ctr"/>
            <a:r>
              <a:rPr lang="en-US" altLang="en-US" sz="1200" b="1" i="1">
                <a:solidFill>
                  <a:srgbClr val="000000"/>
                </a:solidFill>
                <a:latin typeface="Arial" panose="020B0604020202020204" pitchFamily="34" charset="0"/>
              </a:rPr>
              <a:t>&lt;&lt;data obj&gt;&gt;</a:t>
            </a:r>
          </a:p>
          <a:p>
            <a:pPr algn="ctr"/>
            <a:r>
              <a:rPr lang="en-US" altLang="en-US" sz="1400" b="1" i="1">
                <a:solidFill>
                  <a:srgbClr val="000000"/>
                </a:solidFill>
                <a:latin typeface="Arial" panose="020B0604020202020204" pitchFamily="34" charset="0"/>
              </a:rPr>
              <a:t>InstrCmnd</a:t>
            </a:r>
            <a:endParaRPr lang="en-US" altLang="en-US" sz="1400" b="1" i="1"/>
          </a:p>
        </p:txBody>
      </p:sp>
      <p:sp>
        <p:nvSpPr>
          <p:cNvPr id="306253" name="Rectangle 77">
            <a:extLst>
              <a:ext uri="{FF2B5EF4-FFF2-40B4-BE49-F238E27FC236}">
                <a16:creationId xmlns:a16="http://schemas.microsoft.com/office/drawing/2014/main" id="{A28325FA-FE26-8049-90CB-3148F5DAA785}"/>
              </a:ext>
            </a:extLst>
          </p:cNvPr>
          <p:cNvSpPr>
            <a:spLocks noChangeArrowheads="1"/>
          </p:cNvSpPr>
          <p:nvPr/>
        </p:nvSpPr>
        <p:spPr bwMode="auto">
          <a:xfrm>
            <a:off x="3482975" y="4778375"/>
            <a:ext cx="247650"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r>
              <a:rPr lang="en-US" altLang="en-US" sz="1300" b="1">
                <a:solidFill>
                  <a:srgbClr val="000000"/>
                </a:solidFill>
                <a:latin typeface="Arial" panose="020B0604020202020204" pitchFamily="34" charset="0"/>
              </a:rPr>
              <a:t>1..*</a:t>
            </a:r>
            <a:endParaRPr lang="en-US" altLang="en-US" b="1"/>
          </a:p>
        </p:txBody>
      </p:sp>
      <p:grpSp>
        <p:nvGrpSpPr>
          <p:cNvPr id="306257" name="Group 81">
            <a:extLst>
              <a:ext uri="{FF2B5EF4-FFF2-40B4-BE49-F238E27FC236}">
                <a16:creationId xmlns:a16="http://schemas.microsoft.com/office/drawing/2014/main" id="{90B29A9F-28E6-8D4A-8B48-C83539BD6E8A}"/>
              </a:ext>
            </a:extLst>
          </p:cNvPr>
          <p:cNvGrpSpPr>
            <a:grpSpLocks/>
          </p:cNvGrpSpPr>
          <p:nvPr/>
        </p:nvGrpSpPr>
        <p:grpSpPr bwMode="auto">
          <a:xfrm rot="-3333692">
            <a:off x="2374106" y="3915569"/>
            <a:ext cx="538163" cy="377825"/>
            <a:chOff x="2320" y="1685"/>
            <a:chExt cx="339" cy="238"/>
          </a:xfrm>
        </p:grpSpPr>
        <p:sp>
          <p:nvSpPr>
            <p:cNvPr id="306255" name="Line 79">
              <a:extLst>
                <a:ext uri="{FF2B5EF4-FFF2-40B4-BE49-F238E27FC236}">
                  <a16:creationId xmlns:a16="http://schemas.microsoft.com/office/drawing/2014/main" id="{0CB5315A-0EE6-B745-ADCA-BFA90798917D}"/>
                </a:ext>
              </a:extLst>
            </p:cNvPr>
            <p:cNvSpPr>
              <a:spLocks noChangeShapeType="1"/>
            </p:cNvSpPr>
            <p:nvPr/>
          </p:nvSpPr>
          <p:spPr bwMode="auto">
            <a:xfrm flipV="1">
              <a:off x="2320" y="1685"/>
              <a:ext cx="339" cy="23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06256" name="Freeform 80">
              <a:extLst>
                <a:ext uri="{FF2B5EF4-FFF2-40B4-BE49-F238E27FC236}">
                  <a16:creationId xmlns:a16="http://schemas.microsoft.com/office/drawing/2014/main" id="{FC90C667-ACEC-FE43-90D8-80665BFD4B44}"/>
                </a:ext>
              </a:extLst>
            </p:cNvPr>
            <p:cNvSpPr>
              <a:spLocks/>
            </p:cNvSpPr>
            <p:nvPr/>
          </p:nvSpPr>
          <p:spPr bwMode="auto">
            <a:xfrm>
              <a:off x="2531" y="1685"/>
              <a:ext cx="128" cy="87"/>
            </a:xfrm>
            <a:custGeom>
              <a:avLst/>
              <a:gdLst>
                <a:gd name="T0" fmla="*/ 118 w 118"/>
                <a:gd name="T1" fmla="*/ 0 h 81"/>
                <a:gd name="T2" fmla="*/ 84 w 118"/>
                <a:gd name="T3" fmla="*/ 73 h 81"/>
                <a:gd name="T4" fmla="*/ 0 w 118"/>
                <a:gd name="T5" fmla="*/ 81 h 81"/>
                <a:gd name="T6" fmla="*/ 34 w 118"/>
                <a:gd name="T7" fmla="*/ 16 h 81"/>
                <a:gd name="T8" fmla="*/ 118 w 118"/>
                <a:gd name="T9" fmla="*/ 0 h 81"/>
              </a:gdLst>
              <a:ahLst/>
              <a:cxnLst>
                <a:cxn ang="0">
                  <a:pos x="T0" y="T1"/>
                </a:cxn>
                <a:cxn ang="0">
                  <a:pos x="T2" y="T3"/>
                </a:cxn>
                <a:cxn ang="0">
                  <a:pos x="T4" y="T5"/>
                </a:cxn>
                <a:cxn ang="0">
                  <a:pos x="T6" y="T7"/>
                </a:cxn>
                <a:cxn ang="0">
                  <a:pos x="T8" y="T9"/>
                </a:cxn>
              </a:cxnLst>
              <a:rect l="0" t="0" r="r" b="b"/>
              <a:pathLst>
                <a:path w="118" h="81">
                  <a:moveTo>
                    <a:pt x="118" y="0"/>
                  </a:moveTo>
                  <a:lnTo>
                    <a:pt x="84" y="73"/>
                  </a:lnTo>
                  <a:lnTo>
                    <a:pt x="0" y="81"/>
                  </a:lnTo>
                  <a:lnTo>
                    <a:pt x="34" y="16"/>
                  </a:lnTo>
                  <a:lnTo>
                    <a:pt x="118" y="0"/>
                  </a:lnTo>
                  <a:close/>
                </a:path>
              </a:pathLst>
            </a:custGeom>
            <a:solidFill>
              <a:srgbClr val="000000"/>
            </a:solidFill>
            <a:ln w="25400">
              <a:solidFill>
                <a:srgbClr val="000000"/>
              </a:solidFill>
              <a:prstDash val="solid"/>
              <a:round/>
              <a:headEnd/>
              <a:tailEnd/>
            </a:ln>
          </p:spPr>
          <p:txBody>
            <a:bodyPr/>
            <a:lstStyle/>
            <a:p>
              <a:endParaRPr lang="en-US"/>
            </a:p>
          </p:txBody>
        </p:sp>
      </p:grpSp>
      <p:sp>
        <p:nvSpPr>
          <p:cNvPr id="306258" name="Rectangle 82">
            <a:extLst>
              <a:ext uri="{FF2B5EF4-FFF2-40B4-BE49-F238E27FC236}">
                <a16:creationId xmlns:a16="http://schemas.microsoft.com/office/drawing/2014/main" id="{C0ABBF66-480B-F445-AA5B-600C9ACB136E}"/>
              </a:ext>
            </a:extLst>
          </p:cNvPr>
          <p:cNvSpPr>
            <a:spLocks noChangeArrowheads="1"/>
          </p:cNvSpPr>
          <p:nvPr/>
        </p:nvSpPr>
        <p:spPr bwMode="auto">
          <a:xfrm>
            <a:off x="5345113" y="3316288"/>
            <a:ext cx="1679575"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algn="ctr"/>
            <a:r>
              <a:rPr lang="en-US" altLang="en-US" sz="1200" b="1" i="1">
                <a:solidFill>
                  <a:srgbClr val="000000"/>
                </a:solidFill>
                <a:latin typeface="Arial" panose="020B0604020202020204" pitchFamily="34" charset="0"/>
              </a:rPr>
              <a:t>&lt;&lt;metadata obj&gt;&gt;</a:t>
            </a:r>
          </a:p>
          <a:p>
            <a:pPr algn="ctr"/>
            <a:r>
              <a:rPr lang="en-US" altLang="en-US" sz="1400" b="1" i="1">
                <a:solidFill>
                  <a:srgbClr val="000000"/>
                </a:solidFill>
                <a:latin typeface="Arial" panose="020B0604020202020204" pitchFamily="34" charset="0"/>
              </a:rPr>
              <a:t>InstrCmndMetaData</a:t>
            </a:r>
            <a:endParaRPr lang="en-US" altLang="en-US" sz="1400" b="1" i="1"/>
          </a:p>
        </p:txBody>
      </p:sp>
      <p:sp>
        <p:nvSpPr>
          <p:cNvPr id="306259" name="Rectangle 83">
            <a:extLst>
              <a:ext uri="{FF2B5EF4-FFF2-40B4-BE49-F238E27FC236}">
                <a16:creationId xmlns:a16="http://schemas.microsoft.com/office/drawing/2014/main" id="{9D2693F8-8F65-3444-AD3A-DBFC36A70E75}"/>
              </a:ext>
            </a:extLst>
          </p:cNvPr>
          <p:cNvSpPr>
            <a:spLocks noChangeArrowheads="1"/>
          </p:cNvSpPr>
          <p:nvPr/>
        </p:nvSpPr>
        <p:spPr bwMode="auto">
          <a:xfrm>
            <a:off x="4198938" y="4865688"/>
            <a:ext cx="1778000"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algn="ctr"/>
            <a:r>
              <a:rPr lang="en-US" altLang="en-US" sz="1200" b="1" i="1">
                <a:solidFill>
                  <a:srgbClr val="000000"/>
                </a:solidFill>
                <a:latin typeface="Arial" panose="020B0604020202020204" pitchFamily="34" charset="0"/>
              </a:rPr>
              <a:t>&lt;&lt;metadata obj&gt;&gt;</a:t>
            </a:r>
          </a:p>
          <a:p>
            <a:pPr algn="ctr"/>
            <a:r>
              <a:rPr lang="en-US" altLang="en-US" sz="1400" b="1" i="1">
                <a:solidFill>
                  <a:srgbClr val="000000"/>
                </a:solidFill>
                <a:latin typeface="Arial" panose="020B0604020202020204" pitchFamily="34" charset="0"/>
              </a:rPr>
              <a:t>InstrCmndSemantics</a:t>
            </a:r>
            <a:endParaRPr lang="en-US" altLang="en-US" sz="1400" b="1" i="1"/>
          </a:p>
        </p:txBody>
      </p:sp>
      <p:sp>
        <p:nvSpPr>
          <p:cNvPr id="306260" name="Rectangle 84">
            <a:extLst>
              <a:ext uri="{FF2B5EF4-FFF2-40B4-BE49-F238E27FC236}">
                <a16:creationId xmlns:a16="http://schemas.microsoft.com/office/drawing/2014/main" id="{17F3AC93-3016-F248-97C4-F6D636BA82CE}"/>
              </a:ext>
            </a:extLst>
          </p:cNvPr>
          <p:cNvSpPr>
            <a:spLocks noChangeArrowheads="1"/>
          </p:cNvSpPr>
          <p:nvPr/>
        </p:nvSpPr>
        <p:spPr bwMode="auto">
          <a:xfrm>
            <a:off x="6346825" y="4822825"/>
            <a:ext cx="1679575" cy="39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p>
            <a:pPr algn="ctr"/>
            <a:r>
              <a:rPr lang="en-US" altLang="en-US" sz="1200" b="1" i="1">
                <a:solidFill>
                  <a:srgbClr val="000000"/>
                </a:solidFill>
                <a:latin typeface="Arial" panose="020B0604020202020204" pitchFamily="34" charset="0"/>
              </a:rPr>
              <a:t>&lt;&lt;metadata obj&gt;&gt;</a:t>
            </a:r>
          </a:p>
          <a:p>
            <a:pPr algn="ctr"/>
            <a:r>
              <a:rPr lang="en-US" altLang="en-US" sz="1400" b="1" i="1">
                <a:solidFill>
                  <a:srgbClr val="000000"/>
                </a:solidFill>
                <a:latin typeface="Arial" panose="020B0604020202020204" pitchFamily="34" charset="0"/>
              </a:rPr>
              <a:t>InstrCmndStructure</a:t>
            </a:r>
            <a:endParaRPr lang="en-US" altLang="en-US" sz="1400" b="1" i="1"/>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6200"/>
                                        </p:tgtEl>
                                        <p:attrNameLst>
                                          <p:attrName>style.visibility</p:attrName>
                                        </p:attrNameLst>
                                      </p:cBhvr>
                                      <p:to>
                                        <p:strVal val="visible"/>
                                      </p:to>
                                    </p:set>
                                    <p:animEffect transition="in" filter="wipe(left)">
                                      <p:cBhvr>
                                        <p:cTn id="7" dur="500"/>
                                        <p:tgtEl>
                                          <p:spTgt spid="3062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200" grpId="0" autoUpdateAnimBg="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Date Placeholder 2">
            <a:extLst>
              <a:ext uri="{FF2B5EF4-FFF2-40B4-BE49-F238E27FC236}">
                <a16:creationId xmlns:a16="http://schemas.microsoft.com/office/drawing/2014/main" id="{1AAD6942-F62D-6D40-A222-CEF316FCD08A}"/>
              </a:ext>
            </a:extLst>
          </p:cNvPr>
          <p:cNvSpPr>
            <a:spLocks noGrp="1"/>
          </p:cNvSpPr>
          <p:nvPr>
            <p:ph type="dt" sz="half" idx="10"/>
          </p:nvPr>
        </p:nvSpPr>
        <p:spPr bwMode="auto">
          <a:xfrm>
            <a:off x="0" y="6553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r>
              <a:rPr lang="en-US" altLang="en-US"/>
              <a:t>28 Mar 2024</a:t>
            </a:r>
          </a:p>
        </p:txBody>
      </p:sp>
      <p:sp>
        <p:nvSpPr>
          <p:cNvPr id="310608" name="Line 336">
            <a:extLst>
              <a:ext uri="{FF2B5EF4-FFF2-40B4-BE49-F238E27FC236}">
                <a16:creationId xmlns:a16="http://schemas.microsoft.com/office/drawing/2014/main" id="{CB523DE5-8AB1-8744-B742-E9B70A00D4E4}"/>
              </a:ext>
            </a:extLst>
          </p:cNvPr>
          <p:cNvSpPr>
            <a:spLocks noChangeShapeType="1"/>
          </p:cNvSpPr>
          <p:nvPr/>
        </p:nvSpPr>
        <p:spPr bwMode="auto">
          <a:xfrm flipV="1">
            <a:off x="1346200" y="5859463"/>
            <a:ext cx="3175" cy="32543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553" name="Line 281">
            <a:extLst>
              <a:ext uri="{FF2B5EF4-FFF2-40B4-BE49-F238E27FC236}">
                <a16:creationId xmlns:a16="http://schemas.microsoft.com/office/drawing/2014/main" id="{F5662B10-3995-AA4F-B9E9-17A1BE9B4590}"/>
              </a:ext>
            </a:extLst>
          </p:cNvPr>
          <p:cNvSpPr>
            <a:spLocks noChangeShapeType="1"/>
          </p:cNvSpPr>
          <p:nvPr/>
        </p:nvSpPr>
        <p:spPr bwMode="auto">
          <a:xfrm flipV="1">
            <a:off x="7900988" y="5867400"/>
            <a:ext cx="3175" cy="32543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554" name="Line 282">
            <a:extLst>
              <a:ext uri="{FF2B5EF4-FFF2-40B4-BE49-F238E27FC236}">
                <a16:creationId xmlns:a16="http://schemas.microsoft.com/office/drawing/2014/main" id="{FE4C7669-A547-6847-A698-6468CF2875BE}"/>
              </a:ext>
            </a:extLst>
          </p:cNvPr>
          <p:cNvSpPr>
            <a:spLocks noChangeShapeType="1"/>
          </p:cNvSpPr>
          <p:nvPr/>
        </p:nvSpPr>
        <p:spPr bwMode="auto">
          <a:xfrm flipH="1" flipV="1">
            <a:off x="6842125" y="2479675"/>
            <a:ext cx="552450" cy="317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552" name="Line 280">
            <a:extLst>
              <a:ext uri="{FF2B5EF4-FFF2-40B4-BE49-F238E27FC236}">
                <a16:creationId xmlns:a16="http://schemas.microsoft.com/office/drawing/2014/main" id="{04109912-5CB4-0643-B803-E3E4F5ECB343}"/>
              </a:ext>
            </a:extLst>
          </p:cNvPr>
          <p:cNvSpPr>
            <a:spLocks noChangeShapeType="1"/>
          </p:cNvSpPr>
          <p:nvPr/>
        </p:nvSpPr>
        <p:spPr bwMode="auto">
          <a:xfrm flipV="1">
            <a:off x="7894638" y="2782888"/>
            <a:ext cx="3175" cy="32543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551" name="Line 279">
            <a:extLst>
              <a:ext uri="{FF2B5EF4-FFF2-40B4-BE49-F238E27FC236}">
                <a16:creationId xmlns:a16="http://schemas.microsoft.com/office/drawing/2014/main" id="{9FA401B8-4AA2-F745-97C7-9AFBDFB87AF7}"/>
              </a:ext>
            </a:extLst>
          </p:cNvPr>
          <p:cNvSpPr>
            <a:spLocks noChangeShapeType="1"/>
          </p:cNvSpPr>
          <p:nvPr/>
        </p:nvSpPr>
        <p:spPr bwMode="auto">
          <a:xfrm flipV="1">
            <a:off x="7897813" y="3538538"/>
            <a:ext cx="3175" cy="32543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550" name="Line 278">
            <a:extLst>
              <a:ext uri="{FF2B5EF4-FFF2-40B4-BE49-F238E27FC236}">
                <a16:creationId xmlns:a16="http://schemas.microsoft.com/office/drawing/2014/main" id="{505C111A-96F5-894A-89DE-19131E7D62B1}"/>
              </a:ext>
            </a:extLst>
          </p:cNvPr>
          <p:cNvSpPr>
            <a:spLocks noChangeShapeType="1"/>
          </p:cNvSpPr>
          <p:nvPr/>
        </p:nvSpPr>
        <p:spPr bwMode="auto">
          <a:xfrm flipV="1">
            <a:off x="7900988" y="4294188"/>
            <a:ext cx="3175" cy="32543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479" name="Text Box 207">
            <a:extLst>
              <a:ext uri="{FF2B5EF4-FFF2-40B4-BE49-F238E27FC236}">
                <a16:creationId xmlns:a16="http://schemas.microsoft.com/office/drawing/2014/main" id="{57FA04BD-0C55-3840-B0EE-07CA98E960E8}"/>
              </a:ext>
            </a:extLst>
          </p:cNvPr>
          <p:cNvSpPr txBox="1">
            <a:spLocks noChangeArrowheads="1"/>
          </p:cNvSpPr>
          <p:nvPr/>
        </p:nvSpPr>
        <p:spPr bwMode="auto">
          <a:xfrm rot="-1919598">
            <a:off x="1422400" y="2716213"/>
            <a:ext cx="6540500" cy="170815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9525">
                <a:solidFill>
                  <a:schemeClr val="fo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n-US" altLang="en-US" sz="10600">
                <a:solidFill>
                  <a:srgbClr val="EFF5FF"/>
                </a:solidFill>
              </a:rPr>
              <a:t>Preliminary</a:t>
            </a:r>
            <a:endParaRPr lang="en-US" altLang="en-US" sz="10600">
              <a:solidFill>
                <a:schemeClr val="hlink"/>
              </a:solidFill>
            </a:endParaRPr>
          </a:p>
        </p:txBody>
      </p:sp>
      <p:sp>
        <p:nvSpPr>
          <p:cNvPr id="310478" name="Rectangle 206">
            <a:extLst>
              <a:ext uri="{FF2B5EF4-FFF2-40B4-BE49-F238E27FC236}">
                <a16:creationId xmlns:a16="http://schemas.microsoft.com/office/drawing/2014/main" id="{8AA418F5-81BF-324D-89EE-5FAC8B25C269}"/>
              </a:ext>
            </a:extLst>
          </p:cNvPr>
          <p:cNvSpPr>
            <a:spLocks noChangeArrowheads="1"/>
          </p:cNvSpPr>
          <p:nvPr/>
        </p:nvSpPr>
        <p:spPr bwMode="auto">
          <a:xfrm>
            <a:off x="0" y="6384925"/>
            <a:ext cx="19367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000">
                <a:solidFill>
                  <a:schemeClr val="accent2"/>
                </a:solidFill>
                <a:latin typeface="Arial" panose="020B0604020202020204" pitchFamily="34" charset="0"/>
              </a:rPr>
              <a:t>Derived from: SysML Partners</a:t>
            </a:r>
          </a:p>
        </p:txBody>
      </p:sp>
      <p:sp>
        <p:nvSpPr>
          <p:cNvPr id="310274" name="Rectangle 2">
            <a:extLst>
              <a:ext uri="{FF2B5EF4-FFF2-40B4-BE49-F238E27FC236}">
                <a16:creationId xmlns:a16="http://schemas.microsoft.com/office/drawing/2014/main" id="{C2C43845-BF08-BD4A-8BCD-D88B447628B7}"/>
              </a:ext>
            </a:extLst>
          </p:cNvPr>
          <p:cNvSpPr>
            <a:spLocks noGrp="1" noChangeArrowheads="1"/>
          </p:cNvSpPr>
          <p:nvPr>
            <p:ph type="title"/>
          </p:nvPr>
        </p:nvSpPr>
        <p:spPr>
          <a:xfrm>
            <a:off x="687388" y="-15875"/>
            <a:ext cx="7772400" cy="854075"/>
          </a:xfrm>
        </p:spPr>
        <p:txBody>
          <a:bodyPr/>
          <a:lstStyle/>
          <a:p>
            <a:r>
              <a:rPr lang="en-US" altLang="en-US" sz="2400" dirty="0"/>
              <a:t>Communication View (Protocol Objects)</a:t>
            </a:r>
            <a:br>
              <a:rPr lang="en-US" altLang="en-US" sz="2400" dirty="0"/>
            </a:br>
            <a:r>
              <a:rPr lang="en-US" altLang="en-US" sz="2400" dirty="0"/>
              <a:t>Using </a:t>
            </a:r>
            <a:r>
              <a:rPr lang="en-US" altLang="en-US" sz="2400" dirty="0" err="1"/>
              <a:t>SysML</a:t>
            </a:r>
            <a:r>
              <a:rPr lang="en-US" altLang="en-US" sz="2400" dirty="0"/>
              <a:t> Component Diagram</a:t>
            </a:r>
          </a:p>
        </p:txBody>
      </p:sp>
      <p:sp>
        <p:nvSpPr>
          <p:cNvPr id="310489" name="Line 217">
            <a:extLst>
              <a:ext uri="{FF2B5EF4-FFF2-40B4-BE49-F238E27FC236}">
                <a16:creationId xmlns:a16="http://schemas.microsoft.com/office/drawing/2014/main" id="{E61A38CD-992C-3049-8C86-9BEBA42C95AA}"/>
              </a:ext>
            </a:extLst>
          </p:cNvPr>
          <p:cNvSpPr>
            <a:spLocks noChangeShapeType="1"/>
          </p:cNvSpPr>
          <p:nvPr/>
        </p:nvSpPr>
        <p:spPr bwMode="auto">
          <a:xfrm flipV="1">
            <a:off x="7904163" y="5049838"/>
            <a:ext cx="3175" cy="32543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481" name="Freeform 209">
            <a:extLst>
              <a:ext uri="{FF2B5EF4-FFF2-40B4-BE49-F238E27FC236}">
                <a16:creationId xmlns:a16="http://schemas.microsoft.com/office/drawing/2014/main" id="{1E9358C0-E553-A24F-A4BA-218AE68688C4}"/>
              </a:ext>
            </a:extLst>
          </p:cNvPr>
          <p:cNvSpPr>
            <a:spLocks noEditPoints="1"/>
          </p:cNvSpPr>
          <p:nvPr/>
        </p:nvSpPr>
        <p:spPr bwMode="auto">
          <a:xfrm>
            <a:off x="7351713" y="2770188"/>
            <a:ext cx="1009650" cy="3175"/>
          </a:xfrm>
          <a:custGeom>
            <a:avLst/>
            <a:gdLst>
              <a:gd name="T0" fmla="*/ 0 w 1056"/>
              <a:gd name="T1" fmla="*/ 1 h 4"/>
              <a:gd name="T2" fmla="*/ 43 w 1056"/>
              <a:gd name="T3" fmla="*/ 3 h 4"/>
              <a:gd name="T4" fmla="*/ 112 w 1056"/>
              <a:gd name="T5" fmla="*/ 3 h 4"/>
              <a:gd name="T6" fmla="*/ 155 w 1056"/>
              <a:gd name="T7" fmla="*/ 1 h 4"/>
              <a:gd name="T8" fmla="*/ 128 w 1056"/>
              <a:gd name="T9" fmla="*/ 0 h 4"/>
              <a:gd name="T10" fmla="*/ 170 w 1056"/>
              <a:gd name="T11" fmla="*/ 0 h 4"/>
              <a:gd name="T12" fmla="*/ 212 w 1056"/>
              <a:gd name="T13" fmla="*/ 2 h 4"/>
              <a:gd name="T14" fmla="*/ 281 w 1056"/>
              <a:gd name="T15" fmla="*/ 4 h 4"/>
              <a:gd name="T16" fmla="*/ 325 w 1056"/>
              <a:gd name="T17" fmla="*/ 2 h 4"/>
              <a:gd name="T18" fmla="*/ 366 w 1056"/>
              <a:gd name="T19" fmla="*/ 0 h 4"/>
              <a:gd name="T20" fmla="*/ 340 w 1056"/>
              <a:gd name="T21" fmla="*/ 0 h 4"/>
              <a:gd name="T22" fmla="*/ 381 w 1056"/>
              <a:gd name="T23" fmla="*/ 2 h 4"/>
              <a:gd name="T24" fmla="*/ 450 w 1056"/>
              <a:gd name="T25" fmla="*/ 4 h 4"/>
              <a:gd name="T26" fmla="*/ 494 w 1056"/>
              <a:gd name="T27" fmla="*/ 2 h 4"/>
              <a:gd name="T28" fmla="*/ 535 w 1056"/>
              <a:gd name="T29" fmla="*/ 0 h 4"/>
              <a:gd name="T30" fmla="*/ 509 w 1056"/>
              <a:gd name="T31" fmla="*/ 0 h 4"/>
              <a:gd name="T32" fmla="*/ 551 w 1056"/>
              <a:gd name="T33" fmla="*/ 2 h 4"/>
              <a:gd name="T34" fmla="*/ 620 w 1056"/>
              <a:gd name="T35" fmla="*/ 4 h 4"/>
              <a:gd name="T36" fmla="*/ 664 w 1056"/>
              <a:gd name="T37" fmla="*/ 2 h 4"/>
              <a:gd name="T38" fmla="*/ 705 w 1056"/>
              <a:gd name="T39" fmla="*/ 0 h 4"/>
              <a:gd name="T40" fmla="*/ 679 w 1056"/>
              <a:gd name="T41" fmla="*/ 0 h 4"/>
              <a:gd name="T42" fmla="*/ 721 w 1056"/>
              <a:gd name="T43" fmla="*/ 2 h 4"/>
              <a:gd name="T44" fmla="*/ 764 w 1056"/>
              <a:gd name="T45" fmla="*/ 3 h 4"/>
              <a:gd name="T46" fmla="*/ 833 w 1056"/>
              <a:gd name="T47" fmla="*/ 3 h 4"/>
              <a:gd name="T48" fmla="*/ 876 w 1056"/>
              <a:gd name="T49" fmla="*/ 1 h 4"/>
              <a:gd name="T50" fmla="*/ 849 w 1056"/>
              <a:gd name="T51" fmla="*/ 0 h 4"/>
              <a:gd name="T52" fmla="*/ 890 w 1056"/>
              <a:gd name="T53" fmla="*/ 1 h 4"/>
              <a:gd name="T54" fmla="*/ 934 w 1056"/>
              <a:gd name="T55" fmla="*/ 3 h 4"/>
              <a:gd name="T56" fmla="*/ 1003 w 1056"/>
              <a:gd name="T57" fmla="*/ 3 h 4"/>
              <a:gd name="T58" fmla="*/ 1045 w 1056"/>
              <a:gd name="T59" fmla="*/ 1 h 4"/>
              <a:gd name="T60" fmla="*/ 1019 w 1056"/>
              <a:gd name="T61" fmla="*/ 0 h 4"/>
              <a:gd name="T62" fmla="*/ 1055 w 1056"/>
              <a:gd name="T63" fmla="*/ 2 h 4"/>
              <a:gd name="T64" fmla="*/ 1012 w 1056"/>
              <a:gd name="T65" fmla="*/ 0 h 4"/>
              <a:gd name="T66" fmla="*/ 943 w 1056"/>
              <a:gd name="T67" fmla="*/ 1 h 4"/>
              <a:gd name="T68" fmla="*/ 900 w 1056"/>
              <a:gd name="T69" fmla="*/ 3 h 4"/>
              <a:gd name="T70" fmla="*/ 927 w 1056"/>
              <a:gd name="T71" fmla="*/ 4 h 4"/>
              <a:gd name="T72" fmla="*/ 886 w 1056"/>
              <a:gd name="T73" fmla="*/ 2 h 4"/>
              <a:gd name="T74" fmla="*/ 842 w 1056"/>
              <a:gd name="T75" fmla="*/ 0 h 4"/>
              <a:gd name="T76" fmla="*/ 773 w 1056"/>
              <a:gd name="T77" fmla="*/ 1 h 4"/>
              <a:gd name="T78" fmla="*/ 731 w 1056"/>
              <a:gd name="T79" fmla="*/ 3 h 4"/>
              <a:gd name="T80" fmla="*/ 757 w 1056"/>
              <a:gd name="T81" fmla="*/ 4 h 4"/>
              <a:gd name="T82" fmla="*/ 715 w 1056"/>
              <a:gd name="T83" fmla="*/ 3 h 4"/>
              <a:gd name="T84" fmla="*/ 674 w 1056"/>
              <a:gd name="T85" fmla="*/ 1 h 4"/>
              <a:gd name="T86" fmla="*/ 606 w 1056"/>
              <a:gd name="T87" fmla="*/ 0 h 4"/>
              <a:gd name="T88" fmla="*/ 561 w 1056"/>
              <a:gd name="T89" fmla="*/ 2 h 4"/>
              <a:gd name="T90" fmla="*/ 521 w 1056"/>
              <a:gd name="T91" fmla="*/ 4 h 4"/>
              <a:gd name="T92" fmla="*/ 546 w 1056"/>
              <a:gd name="T93" fmla="*/ 3 h 4"/>
              <a:gd name="T94" fmla="*/ 504 w 1056"/>
              <a:gd name="T95" fmla="*/ 2 h 4"/>
              <a:gd name="T96" fmla="*/ 461 w 1056"/>
              <a:gd name="T97" fmla="*/ 0 h 4"/>
              <a:gd name="T98" fmla="*/ 392 w 1056"/>
              <a:gd name="T99" fmla="*/ 1 h 4"/>
              <a:gd name="T100" fmla="*/ 349 w 1056"/>
              <a:gd name="T101" fmla="*/ 3 h 4"/>
              <a:gd name="T102" fmla="*/ 375 w 1056"/>
              <a:gd name="T103" fmla="*/ 4 h 4"/>
              <a:gd name="T104" fmla="*/ 334 w 1056"/>
              <a:gd name="T105" fmla="*/ 2 h 4"/>
              <a:gd name="T106" fmla="*/ 291 w 1056"/>
              <a:gd name="T107" fmla="*/ 0 h 4"/>
              <a:gd name="T108" fmla="*/ 224 w 1056"/>
              <a:gd name="T109" fmla="*/ 0 h 4"/>
              <a:gd name="T110" fmla="*/ 179 w 1056"/>
              <a:gd name="T111" fmla="*/ 2 h 4"/>
              <a:gd name="T112" fmla="*/ 139 w 1056"/>
              <a:gd name="T113" fmla="*/ 4 h 4"/>
              <a:gd name="T114" fmla="*/ 164 w 1056"/>
              <a:gd name="T115" fmla="*/ 3 h 4"/>
              <a:gd name="T116" fmla="*/ 122 w 1056"/>
              <a:gd name="T117" fmla="*/ 1 h 4"/>
              <a:gd name="T118" fmla="*/ 55 w 1056"/>
              <a:gd name="T119" fmla="*/ 0 h 4"/>
              <a:gd name="T120" fmla="*/ 9 w 1056"/>
              <a:gd name="T1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6" h="4">
                <a:moveTo>
                  <a:pt x="1" y="0"/>
                </a:moveTo>
                <a:lnTo>
                  <a:pt x="26" y="0"/>
                </a:lnTo>
                <a:lnTo>
                  <a:pt x="27" y="0"/>
                </a:lnTo>
                <a:lnTo>
                  <a:pt x="27" y="1"/>
                </a:lnTo>
                <a:lnTo>
                  <a:pt x="28" y="1"/>
                </a:lnTo>
                <a:lnTo>
                  <a:pt x="28" y="2"/>
                </a:lnTo>
                <a:lnTo>
                  <a:pt x="28" y="2"/>
                </a:lnTo>
                <a:lnTo>
                  <a:pt x="27" y="3"/>
                </a:lnTo>
                <a:lnTo>
                  <a:pt x="27" y="3"/>
                </a:lnTo>
                <a:lnTo>
                  <a:pt x="26" y="4"/>
                </a:lnTo>
                <a:lnTo>
                  <a:pt x="1" y="4"/>
                </a:lnTo>
                <a:lnTo>
                  <a:pt x="1" y="3"/>
                </a:lnTo>
                <a:lnTo>
                  <a:pt x="0" y="3"/>
                </a:lnTo>
                <a:lnTo>
                  <a:pt x="0" y="2"/>
                </a:lnTo>
                <a:lnTo>
                  <a:pt x="0" y="2"/>
                </a:lnTo>
                <a:lnTo>
                  <a:pt x="0" y="1"/>
                </a:lnTo>
                <a:lnTo>
                  <a:pt x="0" y="1"/>
                </a:lnTo>
                <a:lnTo>
                  <a:pt x="1" y="0"/>
                </a:lnTo>
                <a:lnTo>
                  <a:pt x="1" y="0"/>
                </a:lnTo>
                <a:lnTo>
                  <a:pt x="1" y="0"/>
                </a:lnTo>
                <a:close/>
                <a:moveTo>
                  <a:pt x="44" y="0"/>
                </a:moveTo>
                <a:lnTo>
                  <a:pt x="69" y="0"/>
                </a:lnTo>
                <a:lnTo>
                  <a:pt x="69" y="0"/>
                </a:lnTo>
                <a:lnTo>
                  <a:pt x="70" y="1"/>
                </a:lnTo>
                <a:lnTo>
                  <a:pt x="70" y="1"/>
                </a:lnTo>
                <a:lnTo>
                  <a:pt x="70" y="2"/>
                </a:lnTo>
                <a:lnTo>
                  <a:pt x="70" y="2"/>
                </a:lnTo>
                <a:lnTo>
                  <a:pt x="70" y="3"/>
                </a:lnTo>
                <a:lnTo>
                  <a:pt x="69" y="3"/>
                </a:lnTo>
                <a:lnTo>
                  <a:pt x="69" y="4"/>
                </a:lnTo>
                <a:lnTo>
                  <a:pt x="44" y="4"/>
                </a:lnTo>
                <a:lnTo>
                  <a:pt x="43" y="3"/>
                </a:lnTo>
                <a:lnTo>
                  <a:pt x="42" y="3"/>
                </a:lnTo>
                <a:lnTo>
                  <a:pt x="42" y="2"/>
                </a:lnTo>
                <a:lnTo>
                  <a:pt x="42" y="2"/>
                </a:lnTo>
                <a:lnTo>
                  <a:pt x="42" y="1"/>
                </a:lnTo>
                <a:lnTo>
                  <a:pt x="42" y="1"/>
                </a:lnTo>
                <a:lnTo>
                  <a:pt x="43" y="0"/>
                </a:lnTo>
                <a:lnTo>
                  <a:pt x="44" y="0"/>
                </a:lnTo>
                <a:lnTo>
                  <a:pt x="44" y="0"/>
                </a:lnTo>
                <a:close/>
                <a:moveTo>
                  <a:pt x="86" y="0"/>
                </a:moveTo>
                <a:lnTo>
                  <a:pt x="111" y="0"/>
                </a:lnTo>
                <a:lnTo>
                  <a:pt x="112" y="0"/>
                </a:lnTo>
                <a:lnTo>
                  <a:pt x="112" y="1"/>
                </a:lnTo>
                <a:lnTo>
                  <a:pt x="112" y="1"/>
                </a:lnTo>
                <a:lnTo>
                  <a:pt x="113" y="2"/>
                </a:lnTo>
                <a:lnTo>
                  <a:pt x="112" y="2"/>
                </a:lnTo>
                <a:lnTo>
                  <a:pt x="112" y="3"/>
                </a:lnTo>
                <a:lnTo>
                  <a:pt x="112" y="3"/>
                </a:lnTo>
                <a:lnTo>
                  <a:pt x="111" y="4"/>
                </a:lnTo>
                <a:lnTo>
                  <a:pt x="86" y="4"/>
                </a:lnTo>
                <a:lnTo>
                  <a:pt x="85" y="3"/>
                </a:lnTo>
                <a:lnTo>
                  <a:pt x="85" y="3"/>
                </a:lnTo>
                <a:lnTo>
                  <a:pt x="84" y="2"/>
                </a:lnTo>
                <a:lnTo>
                  <a:pt x="84" y="2"/>
                </a:lnTo>
                <a:lnTo>
                  <a:pt x="84" y="1"/>
                </a:lnTo>
                <a:lnTo>
                  <a:pt x="85" y="1"/>
                </a:lnTo>
                <a:lnTo>
                  <a:pt x="85" y="0"/>
                </a:lnTo>
                <a:lnTo>
                  <a:pt x="86" y="0"/>
                </a:lnTo>
                <a:lnTo>
                  <a:pt x="86" y="0"/>
                </a:lnTo>
                <a:close/>
                <a:moveTo>
                  <a:pt x="128" y="0"/>
                </a:moveTo>
                <a:lnTo>
                  <a:pt x="153" y="0"/>
                </a:lnTo>
                <a:lnTo>
                  <a:pt x="154" y="0"/>
                </a:lnTo>
                <a:lnTo>
                  <a:pt x="155" y="1"/>
                </a:lnTo>
                <a:lnTo>
                  <a:pt x="155" y="1"/>
                </a:lnTo>
                <a:lnTo>
                  <a:pt x="155" y="2"/>
                </a:lnTo>
                <a:lnTo>
                  <a:pt x="155" y="2"/>
                </a:lnTo>
                <a:lnTo>
                  <a:pt x="155" y="3"/>
                </a:lnTo>
                <a:lnTo>
                  <a:pt x="154" y="3"/>
                </a:lnTo>
                <a:lnTo>
                  <a:pt x="153" y="4"/>
                </a:lnTo>
                <a:lnTo>
                  <a:pt x="128" y="4"/>
                </a:lnTo>
                <a:lnTo>
                  <a:pt x="128" y="3"/>
                </a:lnTo>
                <a:lnTo>
                  <a:pt x="127" y="3"/>
                </a:lnTo>
                <a:lnTo>
                  <a:pt x="127" y="2"/>
                </a:lnTo>
                <a:lnTo>
                  <a:pt x="127" y="2"/>
                </a:lnTo>
                <a:lnTo>
                  <a:pt x="127" y="1"/>
                </a:lnTo>
                <a:lnTo>
                  <a:pt x="127" y="1"/>
                </a:lnTo>
                <a:lnTo>
                  <a:pt x="128" y="0"/>
                </a:lnTo>
                <a:lnTo>
                  <a:pt x="128" y="0"/>
                </a:lnTo>
                <a:lnTo>
                  <a:pt x="128" y="0"/>
                </a:lnTo>
                <a:close/>
                <a:moveTo>
                  <a:pt x="171" y="0"/>
                </a:moveTo>
                <a:lnTo>
                  <a:pt x="196" y="0"/>
                </a:lnTo>
                <a:lnTo>
                  <a:pt x="196" y="0"/>
                </a:lnTo>
                <a:lnTo>
                  <a:pt x="197" y="1"/>
                </a:lnTo>
                <a:lnTo>
                  <a:pt x="197" y="1"/>
                </a:lnTo>
                <a:lnTo>
                  <a:pt x="198" y="2"/>
                </a:lnTo>
                <a:lnTo>
                  <a:pt x="197" y="2"/>
                </a:lnTo>
                <a:lnTo>
                  <a:pt x="197" y="3"/>
                </a:lnTo>
                <a:lnTo>
                  <a:pt x="196" y="3"/>
                </a:lnTo>
                <a:lnTo>
                  <a:pt x="196" y="4"/>
                </a:lnTo>
                <a:lnTo>
                  <a:pt x="171" y="4"/>
                </a:lnTo>
                <a:lnTo>
                  <a:pt x="170" y="3"/>
                </a:lnTo>
                <a:lnTo>
                  <a:pt x="170" y="3"/>
                </a:lnTo>
                <a:lnTo>
                  <a:pt x="169" y="2"/>
                </a:lnTo>
                <a:lnTo>
                  <a:pt x="170" y="1"/>
                </a:lnTo>
                <a:lnTo>
                  <a:pt x="170" y="0"/>
                </a:lnTo>
                <a:lnTo>
                  <a:pt x="171" y="0"/>
                </a:lnTo>
                <a:lnTo>
                  <a:pt x="171" y="0"/>
                </a:lnTo>
                <a:close/>
                <a:moveTo>
                  <a:pt x="213" y="0"/>
                </a:moveTo>
                <a:lnTo>
                  <a:pt x="238" y="0"/>
                </a:lnTo>
                <a:lnTo>
                  <a:pt x="239" y="0"/>
                </a:lnTo>
                <a:lnTo>
                  <a:pt x="239" y="1"/>
                </a:lnTo>
                <a:lnTo>
                  <a:pt x="240" y="1"/>
                </a:lnTo>
                <a:lnTo>
                  <a:pt x="240" y="2"/>
                </a:lnTo>
                <a:lnTo>
                  <a:pt x="240" y="2"/>
                </a:lnTo>
                <a:lnTo>
                  <a:pt x="239" y="3"/>
                </a:lnTo>
                <a:lnTo>
                  <a:pt x="239" y="3"/>
                </a:lnTo>
                <a:lnTo>
                  <a:pt x="238" y="4"/>
                </a:lnTo>
                <a:lnTo>
                  <a:pt x="213" y="4"/>
                </a:lnTo>
                <a:lnTo>
                  <a:pt x="213" y="3"/>
                </a:lnTo>
                <a:lnTo>
                  <a:pt x="212" y="3"/>
                </a:lnTo>
                <a:lnTo>
                  <a:pt x="212" y="2"/>
                </a:lnTo>
                <a:lnTo>
                  <a:pt x="212" y="2"/>
                </a:lnTo>
                <a:lnTo>
                  <a:pt x="212" y="1"/>
                </a:lnTo>
                <a:lnTo>
                  <a:pt x="212" y="1"/>
                </a:lnTo>
                <a:lnTo>
                  <a:pt x="213" y="0"/>
                </a:lnTo>
                <a:lnTo>
                  <a:pt x="213" y="0"/>
                </a:lnTo>
                <a:lnTo>
                  <a:pt x="213" y="0"/>
                </a:lnTo>
                <a:close/>
                <a:moveTo>
                  <a:pt x="256" y="0"/>
                </a:moveTo>
                <a:lnTo>
                  <a:pt x="281" y="0"/>
                </a:lnTo>
                <a:lnTo>
                  <a:pt x="281" y="0"/>
                </a:lnTo>
                <a:lnTo>
                  <a:pt x="282" y="1"/>
                </a:lnTo>
                <a:lnTo>
                  <a:pt x="282" y="1"/>
                </a:lnTo>
                <a:lnTo>
                  <a:pt x="282" y="2"/>
                </a:lnTo>
                <a:lnTo>
                  <a:pt x="282" y="2"/>
                </a:lnTo>
                <a:lnTo>
                  <a:pt x="282" y="3"/>
                </a:lnTo>
                <a:lnTo>
                  <a:pt x="281" y="3"/>
                </a:lnTo>
                <a:lnTo>
                  <a:pt x="281" y="4"/>
                </a:lnTo>
                <a:lnTo>
                  <a:pt x="256" y="4"/>
                </a:lnTo>
                <a:lnTo>
                  <a:pt x="255" y="3"/>
                </a:lnTo>
                <a:lnTo>
                  <a:pt x="254" y="3"/>
                </a:lnTo>
                <a:lnTo>
                  <a:pt x="254" y="2"/>
                </a:lnTo>
                <a:lnTo>
                  <a:pt x="254" y="2"/>
                </a:lnTo>
                <a:lnTo>
                  <a:pt x="254" y="1"/>
                </a:lnTo>
                <a:lnTo>
                  <a:pt x="254" y="1"/>
                </a:lnTo>
                <a:lnTo>
                  <a:pt x="255" y="0"/>
                </a:lnTo>
                <a:lnTo>
                  <a:pt x="256" y="0"/>
                </a:lnTo>
                <a:lnTo>
                  <a:pt x="256" y="0"/>
                </a:lnTo>
                <a:close/>
                <a:moveTo>
                  <a:pt x="298" y="0"/>
                </a:moveTo>
                <a:lnTo>
                  <a:pt x="323" y="0"/>
                </a:lnTo>
                <a:lnTo>
                  <a:pt x="324" y="0"/>
                </a:lnTo>
                <a:lnTo>
                  <a:pt x="324" y="1"/>
                </a:lnTo>
                <a:lnTo>
                  <a:pt x="325" y="1"/>
                </a:lnTo>
                <a:lnTo>
                  <a:pt x="325" y="2"/>
                </a:lnTo>
                <a:lnTo>
                  <a:pt x="325" y="2"/>
                </a:lnTo>
                <a:lnTo>
                  <a:pt x="324" y="3"/>
                </a:lnTo>
                <a:lnTo>
                  <a:pt x="324" y="3"/>
                </a:lnTo>
                <a:lnTo>
                  <a:pt x="323" y="4"/>
                </a:lnTo>
                <a:lnTo>
                  <a:pt x="298" y="4"/>
                </a:lnTo>
                <a:lnTo>
                  <a:pt x="297" y="3"/>
                </a:lnTo>
                <a:lnTo>
                  <a:pt x="297" y="3"/>
                </a:lnTo>
                <a:lnTo>
                  <a:pt x="296" y="2"/>
                </a:lnTo>
                <a:lnTo>
                  <a:pt x="296" y="2"/>
                </a:lnTo>
                <a:lnTo>
                  <a:pt x="296" y="1"/>
                </a:lnTo>
                <a:lnTo>
                  <a:pt x="297" y="1"/>
                </a:lnTo>
                <a:lnTo>
                  <a:pt x="297" y="0"/>
                </a:lnTo>
                <a:lnTo>
                  <a:pt x="298" y="0"/>
                </a:lnTo>
                <a:lnTo>
                  <a:pt x="298" y="0"/>
                </a:lnTo>
                <a:close/>
                <a:moveTo>
                  <a:pt x="341" y="0"/>
                </a:moveTo>
                <a:lnTo>
                  <a:pt x="366" y="0"/>
                </a:lnTo>
                <a:lnTo>
                  <a:pt x="366" y="0"/>
                </a:lnTo>
                <a:lnTo>
                  <a:pt x="367" y="1"/>
                </a:lnTo>
                <a:lnTo>
                  <a:pt x="367" y="1"/>
                </a:lnTo>
                <a:lnTo>
                  <a:pt x="367" y="2"/>
                </a:lnTo>
                <a:lnTo>
                  <a:pt x="367" y="2"/>
                </a:lnTo>
                <a:lnTo>
                  <a:pt x="367" y="3"/>
                </a:lnTo>
                <a:lnTo>
                  <a:pt x="366" y="3"/>
                </a:lnTo>
                <a:lnTo>
                  <a:pt x="366" y="4"/>
                </a:lnTo>
                <a:lnTo>
                  <a:pt x="341" y="4"/>
                </a:lnTo>
                <a:lnTo>
                  <a:pt x="340" y="3"/>
                </a:lnTo>
                <a:lnTo>
                  <a:pt x="339" y="3"/>
                </a:lnTo>
                <a:lnTo>
                  <a:pt x="339" y="2"/>
                </a:lnTo>
                <a:lnTo>
                  <a:pt x="339" y="2"/>
                </a:lnTo>
                <a:lnTo>
                  <a:pt x="339" y="1"/>
                </a:lnTo>
                <a:lnTo>
                  <a:pt x="339" y="1"/>
                </a:lnTo>
                <a:lnTo>
                  <a:pt x="340" y="0"/>
                </a:lnTo>
                <a:lnTo>
                  <a:pt x="341" y="0"/>
                </a:lnTo>
                <a:lnTo>
                  <a:pt x="341" y="0"/>
                </a:lnTo>
                <a:close/>
                <a:moveTo>
                  <a:pt x="383" y="0"/>
                </a:moveTo>
                <a:lnTo>
                  <a:pt x="408" y="0"/>
                </a:lnTo>
                <a:lnTo>
                  <a:pt x="408" y="0"/>
                </a:lnTo>
                <a:lnTo>
                  <a:pt x="409" y="1"/>
                </a:lnTo>
                <a:lnTo>
                  <a:pt x="409" y="1"/>
                </a:lnTo>
                <a:lnTo>
                  <a:pt x="410" y="2"/>
                </a:lnTo>
                <a:lnTo>
                  <a:pt x="409" y="2"/>
                </a:lnTo>
                <a:lnTo>
                  <a:pt x="409" y="3"/>
                </a:lnTo>
                <a:lnTo>
                  <a:pt x="408" y="3"/>
                </a:lnTo>
                <a:lnTo>
                  <a:pt x="408" y="4"/>
                </a:lnTo>
                <a:lnTo>
                  <a:pt x="383" y="4"/>
                </a:lnTo>
                <a:lnTo>
                  <a:pt x="382" y="3"/>
                </a:lnTo>
                <a:lnTo>
                  <a:pt x="382" y="3"/>
                </a:lnTo>
                <a:lnTo>
                  <a:pt x="381" y="2"/>
                </a:lnTo>
                <a:lnTo>
                  <a:pt x="381" y="2"/>
                </a:lnTo>
                <a:lnTo>
                  <a:pt x="381" y="1"/>
                </a:lnTo>
                <a:lnTo>
                  <a:pt x="382" y="1"/>
                </a:lnTo>
                <a:lnTo>
                  <a:pt x="382" y="0"/>
                </a:lnTo>
                <a:lnTo>
                  <a:pt x="383" y="0"/>
                </a:lnTo>
                <a:lnTo>
                  <a:pt x="383" y="0"/>
                </a:lnTo>
                <a:close/>
                <a:moveTo>
                  <a:pt x="425" y="0"/>
                </a:moveTo>
                <a:lnTo>
                  <a:pt x="450" y="0"/>
                </a:lnTo>
                <a:lnTo>
                  <a:pt x="451" y="0"/>
                </a:lnTo>
                <a:lnTo>
                  <a:pt x="451" y="1"/>
                </a:lnTo>
                <a:lnTo>
                  <a:pt x="452" y="1"/>
                </a:lnTo>
                <a:lnTo>
                  <a:pt x="452" y="2"/>
                </a:lnTo>
                <a:lnTo>
                  <a:pt x="452" y="2"/>
                </a:lnTo>
                <a:lnTo>
                  <a:pt x="451" y="3"/>
                </a:lnTo>
                <a:lnTo>
                  <a:pt x="451" y="3"/>
                </a:lnTo>
                <a:lnTo>
                  <a:pt x="450" y="4"/>
                </a:lnTo>
                <a:lnTo>
                  <a:pt x="425" y="4"/>
                </a:lnTo>
                <a:lnTo>
                  <a:pt x="425" y="3"/>
                </a:lnTo>
                <a:lnTo>
                  <a:pt x="424" y="3"/>
                </a:lnTo>
                <a:lnTo>
                  <a:pt x="424" y="2"/>
                </a:lnTo>
                <a:lnTo>
                  <a:pt x="424" y="2"/>
                </a:lnTo>
                <a:lnTo>
                  <a:pt x="424" y="1"/>
                </a:lnTo>
                <a:lnTo>
                  <a:pt x="424" y="1"/>
                </a:lnTo>
                <a:lnTo>
                  <a:pt x="425" y="0"/>
                </a:lnTo>
                <a:lnTo>
                  <a:pt x="425" y="0"/>
                </a:lnTo>
                <a:lnTo>
                  <a:pt x="425" y="0"/>
                </a:lnTo>
                <a:close/>
                <a:moveTo>
                  <a:pt x="468" y="0"/>
                </a:moveTo>
                <a:lnTo>
                  <a:pt x="493" y="0"/>
                </a:lnTo>
                <a:lnTo>
                  <a:pt x="493" y="0"/>
                </a:lnTo>
                <a:lnTo>
                  <a:pt x="494" y="1"/>
                </a:lnTo>
                <a:lnTo>
                  <a:pt x="494" y="1"/>
                </a:lnTo>
                <a:lnTo>
                  <a:pt x="494" y="2"/>
                </a:lnTo>
                <a:lnTo>
                  <a:pt x="494" y="2"/>
                </a:lnTo>
                <a:lnTo>
                  <a:pt x="494" y="3"/>
                </a:lnTo>
                <a:lnTo>
                  <a:pt x="493" y="3"/>
                </a:lnTo>
                <a:lnTo>
                  <a:pt x="493" y="4"/>
                </a:lnTo>
                <a:lnTo>
                  <a:pt x="468" y="4"/>
                </a:lnTo>
                <a:lnTo>
                  <a:pt x="467" y="3"/>
                </a:lnTo>
                <a:lnTo>
                  <a:pt x="467" y="3"/>
                </a:lnTo>
                <a:lnTo>
                  <a:pt x="466" y="2"/>
                </a:lnTo>
                <a:lnTo>
                  <a:pt x="466" y="2"/>
                </a:lnTo>
                <a:lnTo>
                  <a:pt x="466" y="1"/>
                </a:lnTo>
                <a:lnTo>
                  <a:pt x="467" y="1"/>
                </a:lnTo>
                <a:lnTo>
                  <a:pt x="467" y="0"/>
                </a:lnTo>
                <a:lnTo>
                  <a:pt x="468" y="0"/>
                </a:lnTo>
                <a:lnTo>
                  <a:pt x="468" y="0"/>
                </a:lnTo>
                <a:close/>
                <a:moveTo>
                  <a:pt x="510" y="0"/>
                </a:moveTo>
                <a:lnTo>
                  <a:pt x="535" y="0"/>
                </a:lnTo>
                <a:lnTo>
                  <a:pt x="536" y="0"/>
                </a:lnTo>
                <a:lnTo>
                  <a:pt x="536" y="1"/>
                </a:lnTo>
                <a:lnTo>
                  <a:pt x="537" y="1"/>
                </a:lnTo>
                <a:lnTo>
                  <a:pt x="537" y="2"/>
                </a:lnTo>
                <a:lnTo>
                  <a:pt x="537" y="2"/>
                </a:lnTo>
                <a:lnTo>
                  <a:pt x="536" y="3"/>
                </a:lnTo>
                <a:lnTo>
                  <a:pt x="536" y="3"/>
                </a:lnTo>
                <a:lnTo>
                  <a:pt x="535" y="4"/>
                </a:lnTo>
                <a:lnTo>
                  <a:pt x="510" y="4"/>
                </a:lnTo>
                <a:lnTo>
                  <a:pt x="509" y="3"/>
                </a:lnTo>
                <a:lnTo>
                  <a:pt x="509" y="3"/>
                </a:lnTo>
                <a:lnTo>
                  <a:pt x="509" y="2"/>
                </a:lnTo>
                <a:lnTo>
                  <a:pt x="509" y="2"/>
                </a:lnTo>
                <a:lnTo>
                  <a:pt x="509" y="1"/>
                </a:lnTo>
                <a:lnTo>
                  <a:pt x="509" y="1"/>
                </a:lnTo>
                <a:lnTo>
                  <a:pt x="509" y="0"/>
                </a:lnTo>
                <a:lnTo>
                  <a:pt x="510" y="0"/>
                </a:lnTo>
                <a:lnTo>
                  <a:pt x="510" y="0"/>
                </a:lnTo>
                <a:close/>
                <a:moveTo>
                  <a:pt x="553" y="0"/>
                </a:moveTo>
                <a:lnTo>
                  <a:pt x="578" y="0"/>
                </a:lnTo>
                <a:lnTo>
                  <a:pt x="578" y="0"/>
                </a:lnTo>
                <a:lnTo>
                  <a:pt x="579" y="1"/>
                </a:lnTo>
                <a:lnTo>
                  <a:pt x="579" y="1"/>
                </a:lnTo>
                <a:lnTo>
                  <a:pt x="579" y="2"/>
                </a:lnTo>
                <a:lnTo>
                  <a:pt x="579" y="2"/>
                </a:lnTo>
                <a:lnTo>
                  <a:pt x="579" y="3"/>
                </a:lnTo>
                <a:lnTo>
                  <a:pt x="578" y="3"/>
                </a:lnTo>
                <a:lnTo>
                  <a:pt x="578" y="4"/>
                </a:lnTo>
                <a:lnTo>
                  <a:pt x="553" y="4"/>
                </a:lnTo>
                <a:lnTo>
                  <a:pt x="552" y="3"/>
                </a:lnTo>
                <a:lnTo>
                  <a:pt x="551" y="3"/>
                </a:lnTo>
                <a:lnTo>
                  <a:pt x="551" y="2"/>
                </a:lnTo>
                <a:lnTo>
                  <a:pt x="551" y="2"/>
                </a:lnTo>
                <a:lnTo>
                  <a:pt x="551" y="1"/>
                </a:lnTo>
                <a:lnTo>
                  <a:pt x="551" y="1"/>
                </a:lnTo>
                <a:lnTo>
                  <a:pt x="552" y="0"/>
                </a:lnTo>
                <a:lnTo>
                  <a:pt x="553" y="0"/>
                </a:lnTo>
                <a:lnTo>
                  <a:pt x="553" y="0"/>
                </a:lnTo>
                <a:close/>
                <a:moveTo>
                  <a:pt x="595" y="0"/>
                </a:moveTo>
                <a:lnTo>
                  <a:pt x="620" y="0"/>
                </a:lnTo>
                <a:lnTo>
                  <a:pt x="620" y="0"/>
                </a:lnTo>
                <a:lnTo>
                  <a:pt x="621" y="1"/>
                </a:lnTo>
                <a:lnTo>
                  <a:pt x="621" y="1"/>
                </a:lnTo>
                <a:lnTo>
                  <a:pt x="622" y="2"/>
                </a:lnTo>
                <a:lnTo>
                  <a:pt x="621" y="2"/>
                </a:lnTo>
                <a:lnTo>
                  <a:pt x="621" y="3"/>
                </a:lnTo>
                <a:lnTo>
                  <a:pt x="620" y="3"/>
                </a:lnTo>
                <a:lnTo>
                  <a:pt x="620" y="4"/>
                </a:lnTo>
                <a:lnTo>
                  <a:pt x="595" y="4"/>
                </a:lnTo>
                <a:lnTo>
                  <a:pt x="594" y="3"/>
                </a:lnTo>
                <a:lnTo>
                  <a:pt x="594" y="3"/>
                </a:lnTo>
                <a:lnTo>
                  <a:pt x="593" y="2"/>
                </a:lnTo>
                <a:lnTo>
                  <a:pt x="593" y="2"/>
                </a:lnTo>
                <a:lnTo>
                  <a:pt x="593" y="1"/>
                </a:lnTo>
                <a:lnTo>
                  <a:pt x="594" y="1"/>
                </a:lnTo>
                <a:lnTo>
                  <a:pt x="594" y="0"/>
                </a:lnTo>
                <a:lnTo>
                  <a:pt x="595" y="0"/>
                </a:lnTo>
                <a:lnTo>
                  <a:pt x="595" y="0"/>
                </a:lnTo>
                <a:close/>
                <a:moveTo>
                  <a:pt x="637" y="0"/>
                </a:moveTo>
                <a:lnTo>
                  <a:pt x="662" y="0"/>
                </a:lnTo>
                <a:lnTo>
                  <a:pt x="663" y="0"/>
                </a:lnTo>
                <a:lnTo>
                  <a:pt x="664" y="1"/>
                </a:lnTo>
                <a:lnTo>
                  <a:pt x="664" y="1"/>
                </a:lnTo>
                <a:lnTo>
                  <a:pt x="664" y="2"/>
                </a:lnTo>
                <a:lnTo>
                  <a:pt x="664" y="2"/>
                </a:lnTo>
                <a:lnTo>
                  <a:pt x="664" y="3"/>
                </a:lnTo>
                <a:lnTo>
                  <a:pt x="663" y="3"/>
                </a:lnTo>
                <a:lnTo>
                  <a:pt x="662" y="4"/>
                </a:lnTo>
                <a:lnTo>
                  <a:pt x="637" y="4"/>
                </a:lnTo>
                <a:lnTo>
                  <a:pt x="637" y="3"/>
                </a:lnTo>
                <a:lnTo>
                  <a:pt x="636" y="3"/>
                </a:lnTo>
                <a:lnTo>
                  <a:pt x="636" y="2"/>
                </a:lnTo>
                <a:lnTo>
                  <a:pt x="636" y="2"/>
                </a:lnTo>
                <a:lnTo>
                  <a:pt x="636" y="1"/>
                </a:lnTo>
                <a:lnTo>
                  <a:pt x="636" y="1"/>
                </a:lnTo>
                <a:lnTo>
                  <a:pt x="637" y="0"/>
                </a:lnTo>
                <a:lnTo>
                  <a:pt x="637" y="0"/>
                </a:lnTo>
                <a:lnTo>
                  <a:pt x="637" y="0"/>
                </a:lnTo>
                <a:close/>
                <a:moveTo>
                  <a:pt x="680" y="0"/>
                </a:moveTo>
                <a:lnTo>
                  <a:pt x="705" y="0"/>
                </a:lnTo>
                <a:lnTo>
                  <a:pt x="705" y="0"/>
                </a:lnTo>
                <a:lnTo>
                  <a:pt x="706" y="1"/>
                </a:lnTo>
                <a:lnTo>
                  <a:pt x="706" y="1"/>
                </a:lnTo>
                <a:lnTo>
                  <a:pt x="706" y="2"/>
                </a:lnTo>
                <a:lnTo>
                  <a:pt x="706" y="2"/>
                </a:lnTo>
                <a:lnTo>
                  <a:pt x="706" y="3"/>
                </a:lnTo>
                <a:lnTo>
                  <a:pt x="705" y="3"/>
                </a:lnTo>
                <a:lnTo>
                  <a:pt x="705" y="4"/>
                </a:lnTo>
                <a:lnTo>
                  <a:pt x="680" y="4"/>
                </a:lnTo>
                <a:lnTo>
                  <a:pt x="679" y="3"/>
                </a:lnTo>
                <a:lnTo>
                  <a:pt x="679" y="3"/>
                </a:lnTo>
                <a:lnTo>
                  <a:pt x="678" y="2"/>
                </a:lnTo>
                <a:lnTo>
                  <a:pt x="678" y="2"/>
                </a:lnTo>
                <a:lnTo>
                  <a:pt x="678" y="1"/>
                </a:lnTo>
                <a:lnTo>
                  <a:pt x="679" y="1"/>
                </a:lnTo>
                <a:lnTo>
                  <a:pt x="679" y="0"/>
                </a:lnTo>
                <a:lnTo>
                  <a:pt x="680" y="0"/>
                </a:lnTo>
                <a:lnTo>
                  <a:pt x="680" y="0"/>
                </a:lnTo>
                <a:close/>
                <a:moveTo>
                  <a:pt x="722" y="0"/>
                </a:moveTo>
                <a:lnTo>
                  <a:pt x="747" y="0"/>
                </a:lnTo>
                <a:lnTo>
                  <a:pt x="748" y="0"/>
                </a:lnTo>
                <a:lnTo>
                  <a:pt x="748" y="1"/>
                </a:lnTo>
                <a:lnTo>
                  <a:pt x="749" y="1"/>
                </a:lnTo>
                <a:lnTo>
                  <a:pt x="749" y="2"/>
                </a:lnTo>
                <a:lnTo>
                  <a:pt x="749" y="2"/>
                </a:lnTo>
                <a:lnTo>
                  <a:pt x="748" y="3"/>
                </a:lnTo>
                <a:lnTo>
                  <a:pt x="748" y="3"/>
                </a:lnTo>
                <a:lnTo>
                  <a:pt x="747" y="4"/>
                </a:lnTo>
                <a:lnTo>
                  <a:pt x="722" y="4"/>
                </a:lnTo>
                <a:lnTo>
                  <a:pt x="721" y="3"/>
                </a:lnTo>
                <a:lnTo>
                  <a:pt x="721" y="3"/>
                </a:lnTo>
                <a:lnTo>
                  <a:pt x="721" y="2"/>
                </a:lnTo>
                <a:lnTo>
                  <a:pt x="721" y="2"/>
                </a:lnTo>
                <a:lnTo>
                  <a:pt x="721" y="1"/>
                </a:lnTo>
                <a:lnTo>
                  <a:pt x="721" y="1"/>
                </a:lnTo>
                <a:lnTo>
                  <a:pt x="721" y="0"/>
                </a:lnTo>
                <a:lnTo>
                  <a:pt x="722" y="0"/>
                </a:lnTo>
                <a:lnTo>
                  <a:pt x="722" y="0"/>
                </a:lnTo>
                <a:close/>
                <a:moveTo>
                  <a:pt x="765" y="0"/>
                </a:moveTo>
                <a:lnTo>
                  <a:pt x="790" y="0"/>
                </a:lnTo>
                <a:lnTo>
                  <a:pt x="790" y="0"/>
                </a:lnTo>
                <a:lnTo>
                  <a:pt x="791" y="1"/>
                </a:lnTo>
                <a:lnTo>
                  <a:pt x="791" y="2"/>
                </a:lnTo>
                <a:lnTo>
                  <a:pt x="791" y="3"/>
                </a:lnTo>
                <a:lnTo>
                  <a:pt x="790" y="3"/>
                </a:lnTo>
                <a:lnTo>
                  <a:pt x="790" y="4"/>
                </a:lnTo>
                <a:lnTo>
                  <a:pt x="765" y="4"/>
                </a:lnTo>
                <a:lnTo>
                  <a:pt x="764" y="3"/>
                </a:lnTo>
                <a:lnTo>
                  <a:pt x="763" y="3"/>
                </a:lnTo>
                <a:lnTo>
                  <a:pt x="763" y="2"/>
                </a:lnTo>
                <a:lnTo>
                  <a:pt x="763" y="2"/>
                </a:lnTo>
                <a:lnTo>
                  <a:pt x="763" y="1"/>
                </a:lnTo>
                <a:lnTo>
                  <a:pt x="763" y="1"/>
                </a:lnTo>
                <a:lnTo>
                  <a:pt x="764" y="0"/>
                </a:lnTo>
                <a:lnTo>
                  <a:pt x="765" y="0"/>
                </a:lnTo>
                <a:lnTo>
                  <a:pt x="765" y="0"/>
                </a:lnTo>
                <a:close/>
                <a:moveTo>
                  <a:pt x="807" y="0"/>
                </a:moveTo>
                <a:lnTo>
                  <a:pt x="832" y="0"/>
                </a:lnTo>
                <a:lnTo>
                  <a:pt x="833" y="0"/>
                </a:lnTo>
                <a:lnTo>
                  <a:pt x="833" y="1"/>
                </a:lnTo>
                <a:lnTo>
                  <a:pt x="833" y="1"/>
                </a:lnTo>
                <a:lnTo>
                  <a:pt x="834" y="2"/>
                </a:lnTo>
                <a:lnTo>
                  <a:pt x="833" y="2"/>
                </a:lnTo>
                <a:lnTo>
                  <a:pt x="833" y="3"/>
                </a:lnTo>
                <a:lnTo>
                  <a:pt x="833" y="3"/>
                </a:lnTo>
                <a:lnTo>
                  <a:pt x="832" y="4"/>
                </a:lnTo>
                <a:lnTo>
                  <a:pt x="807" y="4"/>
                </a:lnTo>
                <a:lnTo>
                  <a:pt x="806" y="3"/>
                </a:lnTo>
                <a:lnTo>
                  <a:pt x="806" y="3"/>
                </a:lnTo>
                <a:lnTo>
                  <a:pt x="805" y="2"/>
                </a:lnTo>
                <a:lnTo>
                  <a:pt x="805" y="2"/>
                </a:lnTo>
                <a:lnTo>
                  <a:pt x="805" y="1"/>
                </a:lnTo>
                <a:lnTo>
                  <a:pt x="806" y="1"/>
                </a:lnTo>
                <a:lnTo>
                  <a:pt x="806" y="0"/>
                </a:lnTo>
                <a:lnTo>
                  <a:pt x="807" y="0"/>
                </a:lnTo>
                <a:lnTo>
                  <a:pt x="807" y="0"/>
                </a:lnTo>
                <a:close/>
                <a:moveTo>
                  <a:pt x="849" y="0"/>
                </a:moveTo>
                <a:lnTo>
                  <a:pt x="873" y="0"/>
                </a:lnTo>
                <a:lnTo>
                  <a:pt x="875" y="0"/>
                </a:lnTo>
                <a:lnTo>
                  <a:pt x="876" y="1"/>
                </a:lnTo>
                <a:lnTo>
                  <a:pt x="876" y="1"/>
                </a:lnTo>
                <a:lnTo>
                  <a:pt x="876" y="2"/>
                </a:lnTo>
                <a:lnTo>
                  <a:pt x="876" y="2"/>
                </a:lnTo>
                <a:lnTo>
                  <a:pt x="876" y="3"/>
                </a:lnTo>
                <a:lnTo>
                  <a:pt x="875" y="3"/>
                </a:lnTo>
                <a:lnTo>
                  <a:pt x="873" y="4"/>
                </a:lnTo>
                <a:lnTo>
                  <a:pt x="849" y="4"/>
                </a:lnTo>
                <a:lnTo>
                  <a:pt x="849" y="3"/>
                </a:lnTo>
                <a:lnTo>
                  <a:pt x="848" y="3"/>
                </a:lnTo>
                <a:lnTo>
                  <a:pt x="848" y="2"/>
                </a:lnTo>
                <a:lnTo>
                  <a:pt x="848" y="2"/>
                </a:lnTo>
                <a:lnTo>
                  <a:pt x="848" y="1"/>
                </a:lnTo>
                <a:lnTo>
                  <a:pt x="848" y="1"/>
                </a:lnTo>
                <a:lnTo>
                  <a:pt x="849" y="0"/>
                </a:lnTo>
                <a:lnTo>
                  <a:pt x="849" y="0"/>
                </a:lnTo>
                <a:lnTo>
                  <a:pt x="849" y="0"/>
                </a:lnTo>
                <a:close/>
                <a:moveTo>
                  <a:pt x="892" y="0"/>
                </a:moveTo>
                <a:lnTo>
                  <a:pt x="917" y="0"/>
                </a:lnTo>
                <a:lnTo>
                  <a:pt x="917" y="0"/>
                </a:lnTo>
                <a:lnTo>
                  <a:pt x="918" y="1"/>
                </a:lnTo>
                <a:lnTo>
                  <a:pt x="918" y="1"/>
                </a:lnTo>
                <a:lnTo>
                  <a:pt x="918" y="2"/>
                </a:lnTo>
                <a:lnTo>
                  <a:pt x="918" y="2"/>
                </a:lnTo>
                <a:lnTo>
                  <a:pt x="918" y="3"/>
                </a:lnTo>
                <a:lnTo>
                  <a:pt x="917" y="3"/>
                </a:lnTo>
                <a:lnTo>
                  <a:pt x="917" y="4"/>
                </a:lnTo>
                <a:lnTo>
                  <a:pt x="892" y="4"/>
                </a:lnTo>
                <a:lnTo>
                  <a:pt x="891" y="3"/>
                </a:lnTo>
                <a:lnTo>
                  <a:pt x="891" y="3"/>
                </a:lnTo>
                <a:lnTo>
                  <a:pt x="890" y="2"/>
                </a:lnTo>
                <a:lnTo>
                  <a:pt x="890" y="2"/>
                </a:lnTo>
                <a:lnTo>
                  <a:pt x="890" y="1"/>
                </a:lnTo>
                <a:lnTo>
                  <a:pt x="891" y="1"/>
                </a:lnTo>
                <a:lnTo>
                  <a:pt x="891" y="0"/>
                </a:lnTo>
                <a:lnTo>
                  <a:pt x="892" y="0"/>
                </a:lnTo>
                <a:lnTo>
                  <a:pt x="892" y="0"/>
                </a:lnTo>
                <a:close/>
                <a:moveTo>
                  <a:pt x="934" y="0"/>
                </a:moveTo>
                <a:lnTo>
                  <a:pt x="959" y="0"/>
                </a:lnTo>
                <a:lnTo>
                  <a:pt x="960" y="0"/>
                </a:lnTo>
                <a:lnTo>
                  <a:pt x="960" y="1"/>
                </a:lnTo>
                <a:lnTo>
                  <a:pt x="961" y="1"/>
                </a:lnTo>
                <a:lnTo>
                  <a:pt x="961" y="2"/>
                </a:lnTo>
                <a:lnTo>
                  <a:pt x="961" y="2"/>
                </a:lnTo>
                <a:lnTo>
                  <a:pt x="960" y="3"/>
                </a:lnTo>
                <a:lnTo>
                  <a:pt x="960" y="3"/>
                </a:lnTo>
                <a:lnTo>
                  <a:pt x="959" y="4"/>
                </a:lnTo>
                <a:lnTo>
                  <a:pt x="934" y="4"/>
                </a:lnTo>
                <a:lnTo>
                  <a:pt x="934" y="3"/>
                </a:lnTo>
                <a:lnTo>
                  <a:pt x="933" y="3"/>
                </a:lnTo>
                <a:lnTo>
                  <a:pt x="933" y="2"/>
                </a:lnTo>
                <a:lnTo>
                  <a:pt x="933" y="2"/>
                </a:lnTo>
                <a:lnTo>
                  <a:pt x="933" y="1"/>
                </a:lnTo>
                <a:lnTo>
                  <a:pt x="933" y="1"/>
                </a:lnTo>
                <a:lnTo>
                  <a:pt x="934" y="0"/>
                </a:lnTo>
                <a:lnTo>
                  <a:pt x="934" y="0"/>
                </a:lnTo>
                <a:lnTo>
                  <a:pt x="934" y="0"/>
                </a:lnTo>
                <a:close/>
                <a:moveTo>
                  <a:pt x="977" y="0"/>
                </a:moveTo>
                <a:lnTo>
                  <a:pt x="1002" y="0"/>
                </a:lnTo>
                <a:lnTo>
                  <a:pt x="1002" y="0"/>
                </a:lnTo>
                <a:lnTo>
                  <a:pt x="1003" y="1"/>
                </a:lnTo>
                <a:lnTo>
                  <a:pt x="1003" y="1"/>
                </a:lnTo>
                <a:lnTo>
                  <a:pt x="1003" y="2"/>
                </a:lnTo>
                <a:lnTo>
                  <a:pt x="1003" y="2"/>
                </a:lnTo>
                <a:lnTo>
                  <a:pt x="1003" y="3"/>
                </a:lnTo>
                <a:lnTo>
                  <a:pt x="1002" y="3"/>
                </a:lnTo>
                <a:lnTo>
                  <a:pt x="1002" y="4"/>
                </a:lnTo>
                <a:lnTo>
                  <a:pt x="977" y="4"/>
                </a:lnTo>
                <a:lnTo>
                  <a:pt x="976" y="3"/>
                </a:lnTo>
                <a:lnTo>
                  <a:pt x="975" y="3"/>
                </a:lnTo>
                <a:lnTo>
                  <a:pt x="975" y="2"/>
                </a:lnTo>
                <a:lnTo>
                  <a:pt x="975" y="2"/>
                </a:lnTo>
                <a:lnTo>
                  <a:pt x="975" y="1"/>
                </a:lnTo>
                <a:lnTo>
                  <a:pt x="975" y="1"/>
                </a:lnTo>
                <a:lnTo>
                  <a:pt x="976" y="0"/>
                </a:lnTo>
                <a:lnTo>
                  <a:pt x="977" y="0"/>
                </a:lnTo>
                <a:lnTo>
                  <a:pt x="977" y="0"/>
                </a:lnTo>
                <a:close/>
                <a:moveTo>
                  <a:pt x="1019" y="0"/>
                </a:moveTo>
                <a:lnTo>
                  <a:pt x="1044" y="0"/>
                </a:lnTo>
                <a:lnTo>
                  <a:pt x="1045" y="0"/>
                </a:lnTo>
                <a:lnTo>
                  <a:pt x="1045" y="1"/>
                </a:lnTo>
                <a:lnTo>
                  <a:pt x="1045" y="1"/>
                </a:lnTo>
                <a:lnTo>
                  <a:pt x="1046" y="2"/>
                </a:lnTo>
                <a:lnTo>
                  <a:pt x="1045" y="2"/>
                </a:lnTo>
                <a:lnTo>
                  <a:pt x="1045" y="3"/>
                </a:lnTo>
                <a:lnTo>
                  <a:pt x="1045" y="3"/>
                </a:lnTo>
                <a:lnTo>
                  <a:pt x="1044" y="4"/>
                </a:lnTo>
                <a:lnTo>
                  <a:pt x="1019" y="4"/>
                </a:lnTo>
                <a:lnTo>
                  <a:pt x="1018" y="3"/>
                </a:lnTo>
                <a:lnTo>
                  <a:pt x="1018" y="3"/>
                </a:lnTo>
                <a:lnTo>
                  <a:pt x="1017" y="2"/>
                </a:lnTo>
                <a:lnTo>
                  <a:pt x="1017" y="2"/>
                </a:lnTo>
                <a:lnTo>
                  <a:pt x="1017" y="1"/>
                </a:lnTo>
                <a:lnTo>
                  <a:pt x="1018" y="1"/>
                </a:lnTo>
                <a:lnTo>
                  <a:pt x="1018" y="0"/>
                </a:lnTo>
                <a:lnTo>
                  <a:pt x="1019" y="0"/>
                </a:lnTo>
                <a:lnTo>
                  <a:pt x="1019" y="0"/>
                </a:lnTo>
                <a:close/>
                <a:moveTo>
                  <a:pt x="1054" y="4"/>
                </a:moveTo>
                <a:lnTo>
                  <a:pt x="1030" y="4"/>
                </a:lnTo>
                <a:lnTo>
                  <a:pt x="1028" y="3"/>
                </a:lnTo>
                <a:lnTo>
                  <a:pt x="1028" y="3"/>
                </a:lnTo>
                <a:lnTo>
                  <a:pt x="1027" y="2"/>
                </a:lnTo>
                <a:lnTo>
                  <a:pt x="1027" y="2"/>
                </a:lnTo>
                <a:lnTo>
                  <a:pt x="1027" y="1"/>
                </a:lnTo>
                <a:lnTo>
                  <a:pt x="1028" y="1"/>
                </a:lnTo>
                <a:lnTo>
                  <a:pt x="1028" y="0"/>
                </a:lnTo>
                <a:lnTo>
                  <a:pt x="1030" y="0"/>
                </a:lnTo>
                <a:lnTo>
                  <a:pt x="1054" y="0"/>
                </a:lnTo>
                <a:lnTo>
                  <a:pt x="1054" y="0"/>
                </a:lnTo>
                <a:lnTo>
                  <a:pt x="1055" y="1"/>
                </a:lnTo>
                <a:lnTo>
                  <a:pt x="1055" y="1"/>
                </a:lnTo>
                <a:lnTo>
                  <a:pt x="1056" y="2"/>
                </a:lnTo>
                <a:lnTo>
                  <a:pt x="1055" y="2"/>
                </a:lnTo>
                <a:lnTo>
                  <a:pt x="1055" y="3"/>
                </a:lnTo>
                <a:lnTo>
                  <a:pt x="1054" y="3"/>
                </a:lnTo>
                <a:lnTo>
                  <a:pt x="1054" y="4"/>
                </a:lnTo>
                <a:lnTo>
                  <a:pt x="1054" y="4"/>
                </a:lnTo>
                <a:close/>
                <a:moveTo>
                  <a:pt x="1011" y="4"/>
                </a:moveTo>
                <a:lnTo>
                  <a:pt x="988" y="4"/>
                </a:lnTo>
                <a:lnTo>
                  <a:pt x="986" y="3"/>
                </a:lnTo>
                <a:lnTo>
                  <a:pt x="985" y="3"/>
                </a:lnTo>
                <a:lnTo>
                  <a:pt x="985" y="2"/>
                </a:lnTo>
                <a:lnTo>
                  <a:pt x="985" y="2"/>
                </a:lnTo>
                <a:lnTo>
                  <a:pt x="985" y="1"/>
                </a:lnTo>
                <a:lnTo>
                  <a:pt x="985" y="1"/>
                </a:lnTo>
                <a:lnTo>
                  <a:pt x="986" y="0"/>
                </a:lnTo>
                <a:lnTo>
                  <a:pt x="988" y="0"/>
                </a:lnTo>
                <a:lnTo>
                  <a:pt x="1011" y="0"/>
                </a:lnTo>
                <a:lnTo>
                  <a:pt x="1012" y="0"/>
                </a:lnTo>
                <a:lnTo>
                  <a:pt x="1013" y="1"/>
                </a:lnTo>
                <a:lnTo>
                  <a:pt x="1013" y="1"/>
                </a:lnTo>
                <a:lnTo>
                  <a:pt x="1013" y="2"/>
                </a:lnTo>
                <a:lnTo>
                  <a:pt x="1013" y="2"/>
                </a:lnTo>
                <a:lnTo>
                  <a:pt x="1013" y="3"/>
                </a:lnTo>
                <a:lnTo>
                  <a:pt x="1012" y="3"/>
                </a:lnTo>
                <a:lnTo>
                  <a:pt x="1011" y="4"/>
                </a:lnTo>
                <a:lnTo>
                  <a:pt x="1011" y="4"/>
                </a:lnTo>
                <a:close/>
                <a:moveTo>
                  <a:pt x="969" y="4"/>
                </a:moveTo>
                <a:lnTo>
                  <a:pt x="945" y="4"/>
                </a:lnTo>
                <a:lnTo>
                  <a:pt x="943" y="3"/>
                </a:lnTo>
                <a:lnTo>
                  <a:pt x="943" y="3"/>
                </a:lnTo>
                <a:lnTo>
                  <a:pt x="942" y="2"/>
                </a:lnTo>
                <a:lnTo>
                  <a:pt x="942" y="2"/>
                </a:lnTo>
                <a:lnTo>
                  <a:pt x="942" y="1"/>
                </a:lnTo>
                <a:lnTo>
                  <a:pt x="943" y="1"/>
                </a:lnTo>
                <a:lnTo>
                  <a:pt x="943" y="0"/>
                </a:lnTo>
                <a:lnTo>
                  <a:pt x="945" y="0"/>
                </a:lnTo>
                <a:lnTo>
                  <a:pt x="969" y="0"/>
                </a:lnTo>
                <a:lnTo>
                  <a:pt x="970" y="0"/>
                </a:lnTo>
                <a:lnTo>
                  <a:pt x="970" y="1"/>
                </a:lnTo>
                <a:lnTo>
                  <a:pt x="970" y="1"/>
                </a:lnTo>
                <a:lnTo>
                  <a:pt x="971" y="2"/>
                </a:lnTo>
                <a:lnTo>
                  <a:pt x="970" y="2"/>
                </a:lnTo>
                <a:lnTo>
                  <a:pt x="970" y="3"/>
                </a:lnTo>
                <a:lnTo>
                  <a:pt x="970" y="3"/>
                </a:lnTo>
                <a:lnTo>
                  <a:pt x="969" y="4"/>
                </a:lnTo>
                <a:lnTo>
                  <a:pt x="969" y="4"/>
                </a:lnTo>
                <a:close/>
                <a:moveTo>
                  <a:pt x="927" y="4"/>
                </a:moveTo>
                <a:lnTo>
                  <a:pt x="903" y="4"/>
                </a:lnTo>
                <a:lnTo>
                  <a:pt x="901" y="3"/>
                </a:lnTo>
                <a:lnTo>
                  <a:pt x="900" y="3"/>
                </a:lnTo>
                <a:lnTo>
                  <a:pt x="900" y="2"/>
                </a:lnTo>
                <a:lnTo>
                  <a:pt x="900" y="2"/>
                </a:lnTo>
                <a:lnTo>
                  <a:pt x="900" y="1"/>
                </a:lnTo>
                <a:lnTo>
                  <a:pt x="900" y="1"/>
                </a:lnTo>
                <a:lnTo>
                  <a:pt x="901" y="0"/>
                </a:lnTo>
                <a:lnTo>
                  <a:pt x="903" y="0"/>
                </a:lnTo>
                <a:lnTo>
                  <a:pt x="927" y="0"/>
                </a:lnTo>
                <a:lnTo>
                  <a:pt x="927" y="0"/>
                </a:lnTo>
                <a:lnTo>
                  <a:pt x="928" y="1"/>
                </a:lnTo>
                <a:lnTo>
                  <a:pt x="928" y="1"/>
                </a:lnTo>
                <a:lnTo>
                  <a:pt x="928" y="2"/>
                </a:lnTo>
                <a:lnTo>
                  <a:pt x="928" y="2"/>
                </a:lnTo>
                <a:lnTo>
                  <a:pt x="928" y="3"/>
                </a:lnTo>
                <a:lnTo>
                  <a:pt x="927" y="3"/>
                </a:lnTo>
                <a:lnTo>
                  <a:pt x="927" y="4"/>
                </a:lnTo>
                <a:lnTo>
                  <a:pt x="927" y="4"/>
                </a:lnTo>
                <a:close/>
                <a:moveTo>
                  <a:pt x="884" y="4"/>
                </a:moveTo>
                <a:lnTo>
                  <a:pt x="860" y="4"/>
                </a:lnTo>
                <a:lnTo>
                  <a:pt x="860" y="3"/>
                </a:lnTo>
                <a:lnTo>
                  <a:pt x="858" y="3"/>
                </a:lnTo>
                <a:lnTo>
                  <a:pt x="858" y="2"/>
                </a:lnTo>
                <a:lnTo>
                  <a:pt x="858" y="2"/>
                </a:lnTo>
                <a:lnTo>
                  <a:pt x="858" y="1"/>
                </a:lnTo>
                <a:lnTo>
                  <a:pt x="858" y="1"/>
                </a:lnTo>
                <a:lnTo>
                  <a:pt x="860" y="0"/>
                </a:lnTo>
                <a:lnTo>
                  <a:pt x="860" y="0"/>
                </a:lnTo>
                <a:lnTo>
                  <a:pt x="884" y="0"/>
                </a:lnTo>
                <a:lnTo>
                  <a:pt x="885" y="0"/>
                </a:lnTo>
                <a:lnTo>
                  <a:pt x="885" y="1"/>
                </a:lnTo>
                <a:lnTo>
                  <a:pt x="886" y="1"/>
                </a:lnTo>
                <a:lnTo>
                  <a:pt x="886" y="2"/>
                </a:lnTo>
                <a:lnTo>
                  <a:pt x="886" y="2"/>
                </a:lnTo>
                <a:lnTo>
                  <a:pt x="885" y="3"/>
                </a:lnTo>
                <a:lnTo>
                  <a:pt x="885" y="3"/>
                </a:lnTo>
                <a:lnTo>
                  <a:pt x="884" y="4"/>
                </a:lnTo>
                <a:lnTo>
                  <a:pt x="884" y="4"/>
                </a:lnTo>
                <a:close/>
                <a:moveTo>
                  <a:pt x="842" y="4"/>
                </a:moveTo>
                <a:lnTo>
                  <a:pt x="818" y="4"/>
                </a:lnTo>
                <a:lnTo>
                  <a:pt x="816" y="3"/>
                </a:lnTo>
                <a:lnTo>
                  <a:pt x="816" y="3"/>
                </a:lnTo>
                <a:lnTo>
                  <a:pt x="815" y="2"/>
                </a:lnTo>
                <a:lnTo>
                  <a:pt x="815" y="2"/>
                </a:lnTo>
                <a:lnTo>
                  <a:pt x="815" y="1"/>
                </a:lnTo>
                <a:lnTo>
                  <a:pt x="816" y="1"/>
                </a:lnTo>
                <a:lnTo>
                  <a:pt x="816" y="0"/>
                </a:lnTo>
                <a:lnTo>
                  <a:pt x="818" y="0"/>
                </a:lnTo>
                <a:lnTo>
                  <a:pt x="842" y="0"/>
                </a:lnTo>
                <a:lnTo>
                  <a:pt x="842" y="0"/>
                </a:lnTo>
                <a:lnTo>
                  <a:pt x="843" y="1"/>
                </a:lnTo>
                <a:lnTo>
                  <a:pt x="843" y="1"/>
                </a:lnTo>
                <a:lnTo>
                  <a:pt x="844" y="2"/>
                </a:lnTo>
                <a:lnTo>
                  <a:pt x="843" y="2"/>
                </a:lnTo>
                <a:lnTo>
                  <a:pt x="843" y="3"/>
                </a:lnTo>
                <a:lnTo>
                  <a:pt x="842" y="3"/>
                </a:lnTo>
                <a:lnTo>
                  <a:pt x="842" y="4"/>
                </a:lnTo>
                <a:lnTo>
                  <a:pt x="842" y="4"/>
                </a:lnTo>
                <a:close/>
                <a:moveTo>
                  <a:pt x="799" y="4"/>
                </a:moveTo>
                <a:lnTo>
                  <a:pt x="774" y="4"/>
                </a:lnTo>
                <a:lnTo>
                  <a:pt x="774" y="3"/>
                </a:lnTo>
                <a:lnTo>
                  <a:pt x="773" y="3"/>
                </a:lnTo>
                <a:lnTo>
                  <a:pt x="773" y="2"/>
                </a:lnTo>
                <a:lnTo>
                  <a:pt x="773" y="2"/>
                </a:lnTo>
                <a:lnTo>
                  <a:pt x="773" y="1"/>
                </a:lnTo>
                <a:lnTo>
                  <a:pt x="773" y="1"/>
                </a:lnTo>
                <a:lnTo>
                  <a:pt x="774" y="0"/>
                </a:lnTo>
                <a:lnTo>
                  <a:pt x="774" y="0"/>
                </a:lnTo>
                <a:lnTo>
                  <a:pt x="799" y="0"/>
                </a:lnTo>
                <a:lnTo>
                  <a:pt x="800" y="0"/>
                </a:lnTo>
                <a:lnTo>
                  <a:pt x="801" y="1"/>
                </a:lnTo>
                <a:lnTo>
                  <a:pt x="801" y="1"/>
                </a:lnTo>
                <a:lnTo>
                  <a:pt x="801" y="2"/>
                </a:lnTo>
                <a:lnTo>
                  <a:pt x="801" y="2"/>
                </a:lnTo>
                <a:lnTo>
                  <a:pt x="801" y="3"/>
                </a:lnTo>
                <a:lnTo>
                  <a:pt x="800" y="3"/>
                </a:lnTo>
                <a:lnTo>
                  <a:pt x="799" y="4"/>
                </a:lnTo>
                <a:lnTo>
                  <a:pt x="799" y="4"/>
                </a:lnTo>
                <a:close/>
                <a:moveTo>
                  <a:pt x="757" y="4"/>
                </a:moveTo>
                <a:lnTo>
                  <a:pt x="733" y="4"/>
                </a:lnTo>
                <a:lnTo>
                  <a:pt x="731" y="3"/>
                </a:lnTo>
                <a:lnTo>
                  <a:pt x="731" y="3"/>
                </a:lnTo>
                <a:lnTo>
                  <a:pt x="730" y="2"/>
                </a:lnTo>
                <a:lnTo>
                  <a:pt x="730" y="2"/>
                </a:lnTo>
                <a:lnTo>
                  <a:pt x="730" y="1"/>
                </a:lnTo>
                <a:lnTo>
                  <a:pt x="731" y="1"/>
                </a:lnTo>
                <a:lnTo>
                  <a:pt x="731" y="0"/>
                </a:lnTo>
                <a:lnTo>
                  <a:pt x="733" y="0"/>
                </a:lnTo>
                <a:lnTo>
                  <a:pt x="757" y="0"/>
                </a:lnTo>
                <a:lnTo>
                  <a:pt x="758" y="0"/>
                </a:lnTo>
                <a:lnTo>
                  <a:pt x="758" y="1"/>
                </a:lnTo>
                <a:lnTo>
                  <a:pt x="758" y="1"/>
                </a:lnTo>
                <a:lnTo>
                  <a:pt x="759" y="2"/>
                </a:lnTo>
                <a:lnTo>
                  <a:pt x="758" y="2"/>
                </a:lnTo>
                <a:lnTo>
                  <a:pt x="758" y="3"/>
                </a:lnTo>
                <a:lnTo>
                  <a:pt x="758" y="3"/>
                </a:lnTo>
                <a:lnTo>
                  <a:pt x="757" y="4"/>
                </a:lnTo>
                <a:lnTo>
                  <a:pt x="757" y="4"/>
                </a:lnTo>
                <a:close/>
                <a:moveTo>
                  <a:pt x="715" y="4"/>
                </a:moveTo>
                <a:lnTo>
                  <a:pt x="691" y="4"/>
                </a:lnTo>
                <a:lnTo>
                  <a:pt x="689" y="3"/>
                </a:lnTo>
                <a:lnTo>
                  <a:pt x="688" y="3"/>
                </a:lnTo>
                <a:lnTo>
                  <a:pt x="688" y="2"/>
                </a:lnTo>
                <a:lnTo>
                  <a:pt x="688" y="1"/>
                </a:lnTo>
                <a:lnTo>
                  <a:pt x="689" y="0"/>
                </a:lnTo>
                <a:lnTo>
                  <a:pt x="691" y="0"/>
                </a:lnTo>
                <a:lnTo>
                  <a:pt x="715" y="0"/>
                </a:lnTo>
                <a:lnTo>
                  <a:pt x="715" y="0"/>
                </a:lnTo>
                <a:lnTo>
                  <a:pt x="716" y="1"/>
                </a:lnTo>
                <a:lnTo>
                  <a:pt x="716" y="1"/>
                </a:lnTo>
                <a:lnTo>
                  <a:pt x="716" y="2"/>
                </a:lnTo>
                <a:lnTo>
                  <a:pt x="716" y="2"/>
                </a:lnTo>
                <a:lnTo>
                  <a:pt x="716" y="3"/>
                </a:lnTo>
                <a:lnTo>
                  <a:pt x="715" y="3"/>
                </a:lnTo>
                <a:lnTo>
                  <a:pt x="715" y="4"/>
                </a:lnTo>
                <a:lnTo>
                  <a:pt x="715" y="4"/>
                </a:lnTo>
                <a:close/>
                <a:moveTo>
                  <a:pt x="672" y="4"/>
                </a:moveTo>
                <a:lnTo>
                  <a:pt x="648" y="4"/>
                </a:lnTo>
                <a:lnTo>
                  <a:pt x="646" y="3"/>
                </a:lnTo>
                <a:lnTo>
                  <a:pt x="646" y="3"/>
                </a:lnTo>
                <a:lnTo>
                  <a:pt x="646" y="2"/>
                </a:lnTo>
                <a:lnTo>
                  <a:pt x="646" y="2"/>
                </a:lnTo>
                <a:lnTo>
                  <a:pt x="646" y="1"/>
                </a:lnTo>
                <a:lnTo>
                  <a:pt x="646" y="1"/>
                </a:lnTo>
                <a:lnTo>
                  <a:pt x="646" y="0"/>
                </a:lnTo>
                <a:lnTo>
                  <a:pt x="648" y="0"/>
                </a:lnTo>
                <a:lnTo>
                  <a:pt x="672" y="0"/>
                </a:lnTo>
                <a:lnTo>
                  <a:pt x="673" y="0"/>
                </a:lnTo>
                <a:lnTo>
                  <a:pt x="673" y="1"/>
                </a:lnTo>
                <a:lnTo>
                  <a:pt x="674" y="1"/>
                </a:lnTo>
                <a:lnTo>
                  <a:pt x="674" y="2"/>
                </a:lnTo>
                <a:lnTo>
                  <a:pt x="674" y="2"/>
                </a:lnTo>
                <a:lnTo>
                  <a:pt x="673" y="3"/>
                </a:lnTo>
                <a:lnTo>
                  <a:pt x="673" y="3"/>
                </a:lnTo>
                <a:lnTo>
                  <a:pt x="672" y="4"/>
                </a:lnTo>
                <a:lnTo>
                  <a:pt x="672" y="4"/>
                </a:lnTo>
                <a:close/>
                <a:moveTo>
                  <a:pt x="630" y="4"/>
                </a:moveTo>
                <a:lnTo>
                  <a:pt x="606" y="4"/>
                </a:lnTo>
                <a:lnTo>
                  <a:pt x="604" y="3"/>
                </a:lnTo>
                <a:lnTo>
                  <a:pt x="604" y="3"/>
                </a:lnTo>
                <a:lnTo>
                  <a:pt x="603" y="2"/>
                </a:lnTo>
                <a:lnTo>
                  <a:pt x="603" y="2"/>
                </a:lnTo>
                <a:lnTo>
                  <a:pt x="603" y="1"/>
                </a:lnTo>
                <a:lnTo>
                  <a:pt x="604" y="1"/>
                </a:lnTo>
                <a:lnTo>
                  <a:pt x="604" y="0"/>
                </a:lnTo>
                <a:lnTo>
                  <a:pt x="606" y="0"/>
                </a:lnTo>
                <a:lnTo>
                  <a:pt x="630" y="0"/>
                </a:lnTo>
                <a:lnTo>
                  <a:pt x="630" y="0"/>
                </a:lnTo>
                <a:lnTo>
                  <a:pt x="631" y="1"/>
                </a:lnTo>
                <a:lnTo>
                  <a:pt x="631" y="1"/>
                </a:lnTo>
                <a:lnTo>
                  <a:pt x="631" y="2"/>
                </a:lnTo>
                <a:lnTo>
                  <a:pt x="631" y="2"/>
                </a:lnTo>
                <a:lnTo>
                  <a:pt x="631" y="3"/>
                </a:lnTo>
                <a:lnTo>
                  <a:pt x="630" y="3"/>
                </a:lnTo>
                <a:lnTo>
                  <a:pt x="630" y="4"/>
                </a:lnTo>
                <a:lnTo>
                  <a:pt x="630" y="4"/>
                </a:lnTo>
                <a:close/>
                <a:moveTo>
                  <a:pt x="587" y="4"/>
                </a:moveTo>
                <a:lnTo>
                  <a:pt x="563" y="4"/>
                </a:lnTo>
                <a:lnTo>
                  <a:pt x="563" y="3"/>
                </a:lnTo>
                <a:lnTo>
                  <a:pt x="561" y="3"/>
                </a:lnTo>
                <a:lnTo>
                  <a:pt x="561" y="2"/>
                </a:lnTo>
                <a:lnTo>
                  <a:pt x="561" y="2"/>
                </a:lnTo>
                <a:lnTo>
                  <a:pt x="561" y="1"/>
                </a:lnTo>
                <a:lnTo>
                  <a:pt x="561" y="1"/>
                </a:lnTo>
                <a:lnTo>
                  <a:pt x="563" y="0"/>
                </a:lnTo>
                <a:lnTo>
                  <a:pt x="563" y="0"/>
                </a:lnTo>
                <a:lnTo>
                  <a:pt x="587" y="0"/>
                </a:lnTo>
                <a:lnTo>
                  <a:pt x="588" y="0"/>
                </a:lnTo>
                <a:lnTo>
                  <a:pt x="589" y="1"/>
                </a:lnTo>
                <a:lnTo>
                  <a:pt x="589" y="1"/>
                </a:lnTo>
                <a:lnTo>
                  <a:pt x="589" y="2"/>
                </a:lnTo>
                <a:lnTo>
                  <a:pt x="589" y="2"/>
                </a:lnTo>
                <a:lnTo>
                  <a:pt x="589" y="3"/>
                </a:lnTo>
                <a:lnTo>
                  <a:pt x="588" y="3"/>
                </a:lnTo>
                <a:lnTo>
                  <a:pt x="587" y="4"/>
                </a:lnTo>
                <a:lnTo>
                  <a:pt x="587" y="4"/>
                </a:lnTo>
                <a:close/>
                <a:moveTo>
                  <a:pt x="545" y="4"/>
                </a:moveTo>
                <a:lnTo>
                  <a:pt x="521" y="4"/>
                </a:lnTo>
                <a:lnTo>
                  <a:pt x="519" y="3"/>
                </a:lnTo>
                <a:lnTo>
                  <a:pt x="519" y="3"/>
                </a:lnTo>
                <a:lnTo>
                  <a:pt x="518" y="2"/>
                </a:lnTo>
                <a:lnTo>
                  <a:pt x="518" y="2"/>
                </a:lnTo>
                <a:lnTo>
                  <a:pt x="518" y="1"/>
                </a:lnTo>
                <a:lnTo>
                  <a:pt x="519" y="1"/>
                </a:lnTo>
                <a:lnTo>
                  <a:pt x="519" y="0"/>
                </a:lnTo>
                <a:lnTo>
                  <a:pt x="521" y="0"/>
                </a:lnTo>
                <a:lnTo>
                  <a:pt x="545" y="0"/>
                </a:lnTo>
                <a:lnTo>
                  <a:pt x="546" y="0"/>
                </a:lnTo>
                <a:lnTo>
                  <a:pt x="546" y="1"/>
                </a:lnTo>
                <a:lnTo>
                  <a:pt x="546" y="1"/>
                </a:lnTo>
                <a:lnTo>
                  <a:pt x="547" y="2"/>
                </a:lnTo>
                <a:lnTo>
                  <a:pt x="546" y="2"/>
                </a:lnTo>
                <a:lnTo>
                  <a:pt x="546" y="3"/>
                </a:lnTo>
                <a:lnTo>
                  <a:pt x="546" y="3"/>
                </a:lnTo>
                <a:lnTo>
                  <a:pt x="545" y="4"/>
                </a:lnTo>
                <a:lnTo>
                  <a:pt x="545" y="4"/>
                </a:lnTo>
                <a:close/>
                <a:moveTo>
                  <a:pt x="503" y="4"/>
                </a:moveTo>
                <a:lnTo>
                  <a:pt x="479" y="4"/>
                </a:lnTo>
                <a:lnTo>
                  <a:pt x="477" y="3"/>
                </a:lnTo>
                <a:lnTo>
                  <a:pt x="476" y="3"/>
                </a:lnTo>
                <a:lnTo>
                  <a:pt x="476" y="2"/>
                </a:lnTo>
                <a:lnTo>
                  <a:pt x="476" y="2"/>
                </a:lnTo>
                <a:lnTo>
                  <a:pt x="476" y="1"/>
                </a:lnTo>
                <a:lnTo>
                  <a:pt x="476" y="1"/>
                </a:lnTo>
                <a:lnTo>
                  <a:pt x="477" y="0"/>
                </a:lnTo>
                <a:lnTo>
                  <a:pt x="479" y="0"/>
                </a:lnTo>
                <a:lnTo>
                  <a:pt x="503" y="0"/>
                </a:lnTo>
                <a:lnTo>
                  <a:pt x="503" y="0"/>
                </a:lnTo>
                <a:lnTo>
                  <a:pt x="504" y="1"/>
                </a:lnTo>
                <a:lnTo>
                  <a:pt x="504" y="2"/>
                </a:lnTo>
                <a:lnTo>
                  <a:pt x="504" y="3"/>
                </a:lnTo>
                <a:lnTo>
                  <a:pt x="503" y="3"/>
                </a:lnTo>
                <a:lnTo>
                  <a:pt x="503" y="4"/>
                </a:lnTo>
                <a:lnTo>
                  <a:pt x="503" y="4"/>
                </a:lnTo>
                <a:close/>
                <a:moveTo>
                  <a:pt x="460" y="4"/>
                </a:moveTo>
                <a:lnTo>
                  <a:pt x="436" y="4"/>
                </a:lnTo>
                <a:lnTo>
                  <a:pt x="434" y="3"/>
                </a:lnTo>
                <a:lnTo>
                  <a:pt x="434" y="3"/>
                </a:lnTo>
                <a:lnTo>
                  <a:pt x="434" y="2"/>
                </a:lnTo>
                <a:lnTo>
                  <a:pt x="434" y="2"/>
                </a:lnTo>
                <a:lnTo>
                  <a:pt x="434" y="1"/>
                </a:lnTo>
                <a:lnTo>
                  <a:pt x="434" y="1"/>
                </a:lnTo>
                <a:lnTo>
                  <a:pt x="434" y="0"/>
                </a:lnTo>
                <a:lnTo>
                  <a:pt x="436" y="0"/>
                </a:lnTo>
                <a:lnTo>
                  <a:pt x="460" y="0"/>
                </a:lnTo>
                <a:lnTo>
                  <a:pt x="461" y="0"/>
                </a:lnTo>
                <a:lnTo>
                  <a:pt x="461" y="1"/>
                </a:lnTo>
                <a:lnTo>
                  <a:pt x="462" y="1"/>
                </a:lnTo>
                <a:lnTo>
                  <a:pt x="462" y="2"/>
                </a:lnTo>
                <a:lnTo>
                  <a:pt x="462" y="2"/>
                </a:lnTo>
                <a:lnTo>
                  <a:pt x="461" y="3"/>
                </a:lnTo>
                <a:lnTo>
                  <a:pt x="461" y="3"/>
                </a:lnTo>
                <a:lnTo>
                  <a:pt x="460" y="4"/>
                </a:lnTo>
                <a:lnTo>
                  <a:pt x="460" y="4"/>
                </a:lnTo>
                <a:close/>
                <a:moveTo>
                  <a:pt x="418" y="4"/>
                </a:moveTo>
                <a:lnTo>
                  <a:pt x="394" y="4"/>
                </a:lnTo>
                <a:lnTo>
                  <a:pt x="392" y="3"/>
                </a:lnTo>
                <a:lnTo>
                  <a:pt x="392" y="3"/>
                </a:lnTo>
                <a:lnTo>
                  <a:pt x="391" y="2"/>
                </a:lnTo>
                <a:lnTo>
                  <a:pt x="391" y="2"/>
                </a:lnTo>
                <a:lnTo>
                  <a:pt x="391" y="1"/>
                </a:lnTo>
                <a:lnTo>
                  <a:pt x="392" y="1"/>
                </a:lnTo>
                <a:lnTo>
                  <a:pt x="392" y="0"/>
                </a:lnTo>
                <a:lnTo>
                  <a:pt x="394" y="0"/>
                </a:lnTo>
                <a:lnTo>
                  <a:pt x="418" y="0"/>
                </a:lnTo>
                <a:lnTo>
                  <a:pt x="418" y="0"/>
                </a:lnTo>
                <a:lnTo>
                  <a:pt x="419" y="1"/>
                </a:lnTo>
                <a:lnTo>
                  <a:pt x="419" y="1"/>
                </a:lnTo>
                <a:lnTo>
                  <a:pt x="419" y="2"/>
                </a:lnTo>
                <a:lnTo>
                  <a:pt x="419" y="2"/>
                </a:lnTo>
                <a:lnTo>
                  <a:pt x="419" y="3"/>
                </a:lnTo>
                <a:lnTo>
                  <a:pt x="418" y="3"/>
                </a:lnTo>
                <a:lnTo>
                  <a:pt x="418" y="4"/>
                </a:lnTo>
                <a:lnTo>
                  <a:pt x="418" y="4"/>
                </a:lnTo>
                <a:close/>
                <a:moveTo>
                  <a:pt x="375" y="4"/>
                </a:moveTo>
                <a:lnTo>
                  <a:pt x="351" y="4"/>
                </a:lnTo>
                <a:lnTo>
                  <a:pt x="351" y="3"/>
                </a:lnTo>
                <a:lnTo>
                  <a:pt x="349" y="3"/>
                </a:lnTo>
                <a:lnTo>
                  <a:pt x="349" y="2"/>
                </a:lnTo>
                <a:lnTo>
                  <a:pt x="349" y="2"/>
                </a:lnTo>
                <a:lnTo>
                  <a:pt x="349" y="1"/>
                </a:lnTo>
                <a:lnTo>
                  <a:pt x="349" y="1"/>
                </a:lnTo>
                <a:lnTo>
                  <a:pt x="351" y="0"/>
                </a:lnTo>
                <a:lnTo>
                  <a:pt x="351" y="0"/>
                </a:lnTo>
                <a:lnTo>
                  <a:pt x="375" y="0"/>
                </a:lnTo>
                <a:lnTo>
                  <a:pt x="376" y="0"/>
                </a:lnTo>
                <a:lnTo>
                  <a:pt x="377" y="1"/>
                </a:lnTo>
                <a:lnTo>
                  <a:pt x="377" y="1"/>
                </a:lnTo>
                <a:lnTo>
                  <a:pt x="377" y="2"/>
                </a:lnTo>
                <a:lnTo>
                  <a:pt x="377" y="2"/>
                </a:lnTo>
                <a:lnTo>
                  <a:pt x="377" y="3"/>
                </a:lnTo>
                <a:lnTo>
                  <a:pt x="376" y="3"/>
                </a:lnTo>
                <a:lnTo>
                  <a:pt x="375" y="4"/>
                </a:lnTo>
                <a:lnTo>
                  <a:pt x="375" y="4"/>
                </a:lnTo>
                <a:close/>
                <a:moveTo>
                  <a:pt x="333" y="4"/>
                </a:moveTo>
                <a:lnTo>
                  <a:pt x="309" y="4"/>
                </a:lnTo>
                <a:lnTo>
                  <a:pt x="307" y="3"/>
                </a:lnTo>
                <a:lnTo>
                  <a:pt x="307" y="3"/>
                </a:lnTo>
                <a:lnTo>
                  <a:pt x="306" y="2"/>
                </a:lnTo>
                <a:lnTo>
                  <a:pt x="306" y="2"/>
                </a:lnTo>
                <a:lnTo>
                  <a:pt x="306" y="1"/>
                </a:lnTo>
                <a:lnTo>
                  <a:pt x="307" y="1"/>
                </a:lnTo>
                <a:lnTo>
                  <a:pt x="307" y="0"/>
                </a:lnTo>
                <a:lnTo>
                  <a:pt x="309" y="0"/>
                </a:lnTo>
                <a:lnTo>
                  <a:pt x="333" y="0"/>
                </a:lnTo>
                <a:lnTo>
                  <a:pt x="333" y="0"/>
                </a:lnTo>
                <a:lnTo>
                  <a:pt x="334" y="1"/>
                </a:lnTo>
                <a:lnTo>
                  <a:pt x="334" y="1"/>
                </a:lnTo>
                <a:lnTo>
                  <a:pt x="335" y="2"/>
                </a:lnTo>
                <a:lnTo>
                  <a:pt x="334" y="2"/>
                </a:lnTo>
                <a:lnTo>
                  <a:pt x="334" y="3"/>
                </a:lnTo>
                <a:lnTo>
                  <a:pt x="333" y="3"/>
                </a:lnTo>
                <a:lnTo>
                  <a:pt x="333" y="4"/>
                </a:lnTo>
                <a:lnTo>
                  <a:pt x="333" y="4"/>
                </a:lnTo>
                <a:close/>
                <a:moveTo>
                  <a:pt x="291" y="4"/>
                </a:moveTo>
                <a:lnTo>
                  <a:pt x="267" y="4"/>
                </a:lnTo>
                <a:lnTo>
                  <a:pt x="266" y="3"/>
                </a:lnTo>
                <a:lnTo>
                  <a:pt x="264" y="3"/>
                </a:lnTo>
                <a:lnTo>
                  <a:pt x="264" y="2"/>
                </a:lnTo>
                <a:lnTo>
                  <a:pt x="264" y="2"/>
                </a:lnTo>
                <a:lnTo>
                  <a:pt x="264" y="1"/>
                </a:lnTo>
                <a:lnTo>
                  <a:pt x="264" y="1"/>
                </a:lnTo>
                <a:lnTo>
                  <a:pt x="266" y="0"/>
                </a:lnTo>
                <a:lnTo>
                  <a:pt x="267" y="0"/>
                </a:lnTo>
                <a:lnTo>
                  <a:pt x="291" y="0"/>
                </a:lnTo>
                <a:lnTo>
                  <a:pt x="291" y="0"/>
                </a:lnTo>
                <a:lnTo>
                  <a:pt x="292" y="1"/>
                </a:lnTo>
                <a:lnTo>
                  <a:pt x="292" y="1"/>
                </a:lnTo>
                <a:lnTo>
                  <a:pt x="292" y="2"/>
                </a:lnTo>
                <a:lnTo>
                  <a:pt x="292" y="2"/>
                </a:lnTo>
                <a:lnTo>
                  <a:pt x="292" y="3"/>
                </a:lnTo>
                <a:lnTo>
                  <a:pt x="291" y="3"/>
                </a:lnTo>
                <a:lnTo>
                  <a:pt x="291" y="4"/>
                </a:lnTo>
                <a:lnTo>
                  <a:pt x="291" y="4"/>
                </a:lnTo>
                <a:close/>
                <a:moveTo>
                  <a:pt x="248" y="4"/>
                </a:moveTo>
                <a:lnTo>
                  <a:pt x="224" y="4"/>
                </a:lnTo>
                <a:lnTo>
                  <a:pt x="222" y="3"/>
                </a:lnTo>
                <a:lnTo>
                  <a:pt x="222" y="3"/>
                </a:lnTo>
                <a:lnTo>
                  <a:pt x="222" y="2"/>
                </a:lnTo>
                <a:lnTo>
                  <a:pt x="222" y="1"/>
                </a:lnTo>
                <a:lnTo>
                  <a:pt x="222" y="0"/>
                </a:lnTo>
                <a:lnTo>
                  <a:pt x="224" y="0"/>
                </a:lnTo>
                <a:lnTo>
                  <a:pt x="248" y="0"/>
                </a:lnTo>
                <a:lnTo>
                  <a:pt x="249" y="0"/>
                </a:lnTo>
                <a:lnTo>
                  <a:pt x="249" y="1"/>
                </a:lnTo>
                <a:lnTo>
                  <a:pt x="250" y="1"/>
                </a:lnTo>
                <a:lnTo>
                  <a:pt x="250" y="2"/>
                </a:lnTo>
                <a:lnTo>
                  <a:pt x="250" y="2"/>
                </a:lnTo>
                <a:lnTo>
                  <a:pt x="249" y="3"/>
                </a:lnTo>
                <a:lnTo>
                  <a:pt x="249" y="3"/>
                </a:lnTo>
                <a:lnTo>
                  <a:pt x="248" y="4"/>
                </a:lnTo>
                <a:lnTo>
                  <a:pt x="248" y="4"/>
                </a:lnTo>
                <a:close/>
                <a:moveTo>
                  <a:pt x="206" y="4"/>
                </a:moveTo>
                <a:lnTo>
                  <a:pt x="182" y="4"/>
                </a:lnTo>
                <a:lnTo>
                  <a:pt x="180" y="3"/>
                </a:lnTo>
                <a:lnTo>
                  <a:pt x="179" y="3"/>
                </a:lnTo>
                <a:lnTo>
                  <a:pt x="179" y="2"/>
                </a:lnTo>
                <a:lnTo>
                  <a:pt x="179" y="2"/>
                </a:lnTo>
                <a:lnTo>
                  <a:pt x="179" y="1"/>
                </a:lnTo>
                <a:lnTo>
                  <a:pt x="179" y="1"/>
                </a:lnTo>
                <a:lnTo>
                  <a:pt x="180" y="0"/>
                </a:lnTo>
                <a:lnTo>
                  <a:pt x="182" y="0"/>
                </a:lnTo>
                <a:lnTo>
                  <a:pt x="206" y="0"/>
                </a:lnTo>
                <a:lnTo>
                  <a:pt x="206" y="0"/>
                </a:lnTo>
                <a:lnTo>
                  <a:pt x="207" y="1"/>
                </a:lnTo>
                <a:lnTo>
                  <a:pt x="207" y="1"/>
                </a:lnTo>
                <a:lnTo>
                  <a:pt x="207" y="2"/>
                </a:lnTo>
                <a:lnTo>
                  <a:pt x="207" y="2"/>
                </a:lnTo>
                <a:lnTo>
                  <a:pt x="207" y="3"/>
                </a:lnTo>
                <a:lnTo>
                  <a:pt x="206" y="3"/>
                </a:lnTo>
                <a:lnTo>
                  <a:pt x="206" y="4"/>
                </a:lnTo>
                <a:lnTo>
                  <a:pt x="206" y="4"/>
                </a:lnTo>
                <a:close/>
                <a:moveTo>
                  <a:pt x="163" y="4"/>
                </a:moveTo>
                <a:lnTo>
                  <a:pt x="139" y="4"/>
                </a:lnTo>
                <a:lnTo>
                  <a:pt x="139" y="3"/>
                </a:lnTo>
                <a:lnTo>
                  <a:pt x="137" y="3"/>
                </a:lnTo>
                <a:lnTo>
                  <a:pt x="137" y="2"/>
                </a:lnTo>
                <a:lnTo>
                  <a:pt x="137" y="2"/>
                </a:lnTo>
                <a:lnTo>
                  <a:pt x="137" y="1"/>
                </a:lnTo>
                <a:lnTo>
                  <a:pt x="137" y="1"/>
                </a:lnTo>
                <a:lnTo>
                  <a:pt x="139" y="0"/>
                </a:lnTo>
                <a:lnTo>
                  <a:pt x="139" y="0"/>
                </a:lnTo>
                <a:lnTo>
                  <a:pt x="163" y="0"/>
                </a:lnTo>
                <a:lnTo>
                  <a:pt x="164" y="0"/>
                </a:lnTo>
                <a:lnTo>
                  <a:pt x="164" y="1"/>
                </a:lnTo>
                <a:lnTo>
                  <a:pt x="165" y="1"/>
                </a:lnTo>
                <a:lnTo>
                  <a:pt x="165" y="2"/>
                </a:lnTo>
                <a:lnTo>
                  <a:pt x="165" y="2"/>
                </a:lnTo>
                <a:lnTo>
                  <a:pt x="164" y="3"/>
                </a:lnTo>
                <a:lnTo>
                  <a:pt x="164" y="3"/>
                </a:lnTo>
                <a:lnTo>
                  <a:pt x="163" y="4"/>
                </a:lnTo>
                <a:lnTo>
                  <a:pt x="163" y="4"/>
                </a:lnTo>
                <a:close/>
                <a:moveTo>
                  <a:pt x="121" y="4"/>
                </a:moveTo>
                <a:lnTo>
                  <a:pt x="97" y="4"/>
                </a:lnTo>
                <a:lnTo>
                  <a:pt x="95" y="3"/>
                </a:lnTo>
                <a:lnTo>
                  <a:pt x="95" y="3"/>
                </a:lnTo>
                <a:lnTo>
                  <a:pt x="94" y="2"/>
                </a:lnTo>
                <a:lnTo>
                  <a:pt x="94" y="2"/>
                </a:lnTo>
                <a:lnTo>
                  <a:pt x="94" y="1"/>
                </a:lnTo>
                <a:lnTo>
                  <a:pt x="95" y="1"/>
                </a:lnTo>
                <a:lnTo>
                  <a:pt x="95" y="0"/>
                </a:lnTo>
                <a:lnTo>
                  <a:pt x="97" y="0"/>
                </a:lnTo>
                <a:lnTo>
                  <a:pt x="121" y="0"/>
                </a:lnTo>
                <a:lnTo>
                  <a:pt x="121" y="0"/>
                </a:lnTo>
                <a:lnTo>
                  <a:pt x="122" y="1"/>
                </a:lnTo>
                <a:lnTo>
                  <a:pt x="122" y="1"/>
                </a:lnTo>
                <a:lnTo>
                  <a:pt x="123" y="2"/>
                </a:lnTo>
                <a:lnTo>
                  <a:pt x="122" y="2"/>
                </a:lnTo>
                <a:lnTo>
                  <a:pt x="122" y="3"/>
                </a:lnTo>
                <a:lnTo>
                  <a:pt x="121" y="3"/>
                </a:lnTo>
                <a:lnTo>
                  <a:pt x="121" y="4"/>
                </a:lnTo>
                <a:lnTo>
                  <a:pt x="121" y="4"/>
                </a:lnTo>
                <a:close/>
                <a:moveTo>
                  <a:pt x="79" y="4"/>
                </a:moveTo>
                <a:lnTo>
                  <a:pt x="55" y="4"/>
                </a:lnTo>
                <a:lnTo>
                  <a:pt x="54" y="3"/>
                </a:lnTo>
                <a:lnTo>
                  <a:pt x="52" y="3"/>
                </a:lnTo>
                <a:lnTo>
                  <a:pt x="52" y="2"/>
                </a:lnTo>
                <a:lnTo>
                  <a:pt x="52" y="2"/>
                </a:lnTo>
                <a:lnTo>
                  <a:pt x="52" y="1"/>
                </a:lnTo>
                <a:lnTo>
                  <a:pt x="52" y="1"/>
                </a:lnTo>
                <a:lnTo>
                  <a:pt x="54" y="0"/>
                </a:lnTo>
                <a:lnTo>
                  <a:pt x="55" y="0"/>
                </a:lnTo>
                <a:lnTo>
                  <a:pt x="79" y="0"/>
                </a:lnTo>
                <a:lnTo>
                  <a:pt x="79" y="0"/>
                </a:lnTo>
                <a:lnTo>
                  <a:pt x="80" y="1"/>
                </a:lnTo>
                <a:lnTo>
                  <a:pt x="80" y="1"/>
                </a:lnTo>
                <a:lnTo>
                  <a:pt x="80" y="2"/>
                </a:lnTo>
                <a:lnTo>
                  <a:pt x="80" y="2"/>
                </a:lnTo>
                <a:lnTo>
                  <a:pt x="80" y="3"/>
                </a:lnTo>
                <a:lnTo>
                  <a:pt x="79" y="3"/>
                </a:lnTo>
                <a:lnTo>
                  <a:pt x="79" y="4"/>
                </a:lnTo>
                <a:lnTo>
                  <a:pt x="79" y="4"/>
                </a:lnTo>
                <a:close/>
                <a:moveTo>
                  <a:pt x="36" y="4"/>
                </a:moveTo>
                <a:lnTo>
                  <a:pt x="12" y="4"/>
                </a:lnTo>
                <a:lnTo>
                  <a:pt x="10" y="3"/>
                </a:lnTo>
                <a:lnTo>
                  <a:pt x="10" y="3"/>
                </a:lnTo>
                <a:lnTo>
                  <a:pt x="9" y="2"/>
                </a:lnTo>
                <a:lnTo>
                  <a:pt x="9" y="2"/>
                </a:lnTo>
                <a:lnTo>
                  <a:pt x="9" y="1"/>
                </a:lnTo>
                <a:lnTo>
                  <a:pt x="10" y="1"/>
                </a:lnTo>
                <a:lnTo>
                  <a:pt x="10" y="0"/>
                </a:lnTo>
                <a:lnTo>
                  <a:pt x="12" y="0"/>
                </a:lnTo>
                <a:lnTo>
                  <a:pt x="36" y="0"/>
                </a:lnTo>
                <a:lnTo>
                  <a:pt x="37" y="0"/>
                </a:lnTo>
                <a:lnTo>
                  <a:pt x="37" y="1"/>
                </a:lnTo>
                <a:lnTo>
                  <a:pt x="38" y="2"/>
                </a:lnTo>
                <a:lnTo>
                  <a:pt x="37" y="3"/>
                </a:lnTo>
                <a:lnTo>
                  <a:pt x="37" y="3"/>
                </a:lnTo>
                <a:lnTo>
                  <a:pt x="36" y="4"/>
                </a:lnTo>
                <a:lnTo>
                  <a:pt x="36" y="4"/>
                </a:lnTo>
                <a:close/>
              </a:path>
            </a:pathLst>
          </a:custGeom>
          <a:solidFill>
            <a:schemeClr val="bg1"/>
          </a:solidFill>
          <a:ln w="25400">
            <a:solidFill>
              <a:srgbClr val="000000"/>
            </a:solidFill>
            <a:prstDash val="solid"/>
            <a:round/>
            <a:headEnd/>
            <a:tailEnd/>
          </a:ln>
        </p:spPr>
        <p:txBody>
          <a:bodyPr/>
          <a:lstStyle/>
          <a:p>
            <a:endParaRPr lang="en-US"/>
          </a:p>
        </p:txBody>
      </p:sp>
      <p:sp>
        <p:nvSpPr>
          <p:cNvPr id="310482" name="Freeform 210">
            <a:extLst>
              <a:ext uri="{FF2B5EF4-FFF2-40B4-BE49-F238E27FC236}">
                <a16:creationId xmlns:a16="http://schemas.microsoft.com/office/drawing/2014/main" id="{AC2F3302-F204-4B49-A71A-B4CDEAB231CC}"/>
              </a:ext>
            </a:extLst>
          </p:cNvPr>
          <p:cNvSpPr>
            <a:spLocks noEditPoints="1"/>
          </p:cNvSpPr>
          <p:nvPr/>
        </p:nvSpPr>
        <p:spPr bwMode="auto">
          <a:xfrm>
            <a:off x="7351713" y="2770188"/>
            <a:ext cx="1009650" cy="3175"/>
          </a:xfrm>
          <a:custGeom>
            <a:avLst/>
            <a:gdLst>
              <a:gd name="T0" fmla="*/ 0 w 1056"/>
              <a:gd name="T1" fmla="*/ 1 h 4"/>
              <a:gd name="T2" fmla="*/ 43 w 1056"/>
              <a:gd name="T3" fmla="*/ 3 h 4"/>
              <a:gd name="T4" fmla="*/ 112 w 1056"/>
              <a:gd name="T5" fmla="*/ 3 h 4"/>
              <a:gd name="T6" fmla="*/ 155 w 1056"/>
              <a:gd name="T7" fmla="*/ 1 h 4"/>
              <a:gd name="T8" fmla="*/ 128 w 1056"/>
              <a:gd name="T9" fmla="*/ 0 h 4"/>
              <a:gd name="T10" fmla="*/ 170 w 1056"/>
              <a:gd name="T11" fmla="*/ 0 h 4"/>
              <a:gd name="T12" fmla="*/ 212 w 1056"/>
              <a:gd name="T13" fmla="*/ 2 h 4"/>
              <a:gd name="T14" fmla="*/ 281 w 1056"/>
              <a:gd name="T15" fmla="*/ 4 h 4"/>
              <a:gd name="T16" fmla="*/ 325 w 1056"/>
              <a:gd name="T17" fmla="*/ 2 h 4"/>
              <a:gd name="T18" fmla="*/ 366 w 1056"/>
              <a:gd name="T19" fmla="*/ 0 h 4"/>
              <a:gd name="T20" fmla="*/ 340 w 1056"/>
              <a:gd name="T21" fmla="*/ 0 h 4"/>
              <a:gd name="T22" fmla="*/ 381 w 1056"/>
              <a:gd name="T23" fmla="*/ 2 h 4"/>
              <a:gd name="T24" fmla="*/ 450 w 1056"/>
              <a:gd name="T25" fmla="*/ 4 h 4"/>
              <a:gd name="T26" fmla="*/ 494 w 1056"/>
              <a:gd name="T27" fmla="*/ 2 h 4"/>
              <a:gd name="T28" fmla="*/ 535 w 1056"/>
              <a:gd name="T29" fmla="*/ 0 h 4"/>
              <a:gd name="T30" fmla="*/ 509 w 1056"/>
              <a:gd name="T31" fmla="*/ 0 h 4"/>
              <a:gd name="T32" fmla="*/ 551 w 1056"/>
              <a:gd name="T33" fmla="*/ 2 h 4"/>
              <a:gd name="T34" fmla="*/ 620 w 1056"/>
              <a:gd name="T35" fmla="*/ 4 h 4"/>
              <a:gd name="T36" fmla="*/ 664 w 1056"/>
              <a:gd name="T37" fmla="*/ 2 h 4"/>
              <a:gd name="T38" fmla="*/ 705 w 1056"/>
              <a:gd name="T39" fmla="*/ 0 h 4"/>
              <a:gd name="T40" fmla="*/ 679 w 1056"/>
              <a:gd name="T41" fmla="*/ 0 h 4"/>
              <a:gd name="T42" fmla="*/ 721 w 1056"/>
              <a:gd name="T43" fmla="*/ 2 h 4"/>
              <a:gd name="T44" fmla="*/ 764 w 1056"/>
              <a:gd name="T45" fmla="*/ 3 h 4"/>
              <a:gd name="T46" fmla="*/ 833 w 1056"/>
              <a:gd name="T47" fmla="*/ 3 h 4"/>
              <a:gd name="T48" fmla="*/ 876 w 1056"/>
              <a:gd name="T49" fmla="*/ 1 h 4"/>
              <a:gd name="T50" fmla="*/ 849 w 1056"/>
              <a:gd name="T51" fmla="*/ 0 h 4"/>
              <a:gd name="T52" fmla="*/ 890 w 1056"/>
              <a:gd name="T53" fmla="*/ 1 h 4"/>
              <a:gd name="T54" fmla="*/ 934 w 1056"/>
              <a:gd name="T55" fmla="*/ 3 h 4"/>
              <a:gd name="T56" fmla="*/ 1003 w 1056"/>
              <a:gd name="T57" fmla="*/ 3 h 4"/>
              <a:gd name="T58" fmla="*/ 1045 w 1056"/>
              <a:gd name="T59" fmla="*/ 1 h 4"/>
              <a:gd name="T60" fmla="*/ 1019 w 1056"/>
              <a:gd name="T61" fmla="*/ 0 h 4"/>
              <a:gd name="T62" fmla="*/ 1055 w 1056"/>
              <a:gd name="T63" fmla="*/ 2 h 4"/>
              <a:gd name="T64" fmla="*/ 1012 w 1056"/>
              <a:gd name="T65" fmla="*/ 0 h 4"/>
              <a:gd name="T66" fmla="*/ 943 w 1056"/>
              <a:gd name="T67" fmla="*/ 1 h 4"/>
              <a:gd name="T68" fmla="*/ 900 w 1056"/>
              <a:gd name="T69" fmla="*/ 3 h 4"/>
              <a:gd name="T70" fmla="*/ 927 w 1056"/>
              <a:gd name="T71" fmla="*/ 4 h 4"/>
              <a:gd name="T72" fmla="*/ 886 w 1056"/>
              <a:gd name="T73" fmla="*/ 2 h 4"/>
              <a:gd name="T74" fmla="*/ 842 w 1056"/>
              <a:gd name="T75" fmla="*/ 0 h 4"/>
              <a:gd name="T76" fmla="*/ 773 w 1056"/>
              <a:gd name="T77" fmla="*/ 1 h 4"/>
              <a:gd name="T78" fmla="*/ 731 w 1056"/>
              <a:gd name="T79" fmla="*/ 3 h 4"/>
              <a:gd name="T80" fmla="*/ 757 w 1056"/>
              <a:gd name="T81" fmla="*/ 4 h 4"/>
              <a:gd name="T82" fmla="*/ 715 w 1056"/>
              <a:gd name="T83" fmla="*/ 3 h 4"/>
              <a:gd name="T84" fmla="*/ 674 w 1056"/>
              <a:gd name="T85" fmla="*/ 1 h 4"/>
              <a:gd name="T86" fmla="*/ 606 w 1056"/>
              <a:gd name="T87" fmla="*/ 0 h 4"/>
              <a:gd name="T88" fmla="*/ 561 w 1056"/>
              <a:gd name="T89" fmla="*/ 2 h 4"/>
              <a:gd name="T90" fmla="*/ 521 w 1056"/>
              <a:gd name="T91" fmla="*/ 4 h 4"/>
              <a:gd name="T92" fmla="*/ 546 w 1056"/>
              <a:gd name="T93" fmla="*/ 3 h 4"/>
              <a:gd name="T94" fmla="*/ 504 w 1056"/>
              <a:gd name="T95" fmla="*/ 2 h 4"/>
              <a:gd name="T96" fmla="*/ 461 w 1056"/>
              <a:gd name="T97" fmla="*/ 0 h 4"/>
              <a:gd name="T98" fmla="*/ 392 w 1056"/>
              <a:gd name="T99" fmla="*/ 1 h 4"/>
              <a:gd name="T100" fmla="*/ 349 w 1056"/>
              <a:gd name="T101" fmla="*/ 3 h 4"/>
              <a:gd name="T102" fmla="*/ 375 w 1056"/>
              <a:gd name="T103" fmla="*/ 4 h 4"/>
              <a:gd name="T104" fmla="*/ 334 w 1056"/>
              <a:gd name="T105" fmla="*/ 2 h 4"/>
              <a:gd name="T106" fmla="*/ 291 w 1056"/>
              <a:gd name="T107" fmla="*/ 0 h 4"/>
              <a:gd name="T108" fmla="*/ 224 w 1056"/>
              <a:gd name="T109" fmla="*/ 0 h 4"/>
              <a:gd name="T110" fmla="*/ 179 w 1056"/>
              <a:gd name="T111" fmla="*/ 2 h 4"/>
              <a:gd name="T112" fmla="*/ 139 w 1056"/>
              <a:gd name="T113" fmla="*/ 4 h 4"/>
              <a:gd name="T114" fmla="*/ 164 w 1056"/>
              <a:gd name="T115" fmla="*/ 3 h 4"/>
              <a:gd name="T116" fmla="*/ 122 w 1056"/>
              <a:gd name="T117" fmla="*/ 1 h 4"/>
              <a:gd name="T118" fmla="*/ 55 w 1056"/>
              <a:gd name="T119" fmla="*/ 0 h 4"/>
              <a:gd name="T120" fmla="*/ 9 w 1056"/>
              <a:gd name="T1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6" h="4">
                <a:moveTo>
                  <a:pt x="1" y="0"/>
                </a:moveTo>
                <a:lnTo>
                  <a:pt x="26" y="0"/>
                </a:lnTo>
                <a:lnTo>
                  <a:pt x="27" y="0"/>
                </a:lnTo>
                <a:lnTo>
                  <a:pt x="27" y="1"/>
                </a:lnTo>
                <a:lnTo>
                  <a:pt x="28" y="1"/>
                </a:lnTo>
                <a:lnTo>
                  <a:pt x="28" y="2"/>
                </a:lnTo>
                <a:lnTo>
                  <a:pt x="28" y="2"/>
                </a:lnTo>
                <a:lnTo>
                  <a:pt x="27" y="3"/>
                </a:lnTo>
                <a:lnTo>
                  <a:pt x="27" y="3"/>
                </a:lnTo>
                <a:lnTo>
                  <a:pt x="26" y="4"/>
                </a:lnTo>
                <a:lnTo>
                  <a:pt x="1" y="4"/>
                </a:lnTo>
                <a:lnTo>
                  <a:pt x="1" y="3"/>
                </a:lnTo>
                <a:lnTo>
                  <a:pt x="0" y="3"/>
                </a:lnTo>
                <a:lnTo>
                  <a:pt x="0" y="2"/>
                </a:lnTo>
                <a:lnTo>
                  <a:pt x="0" y="2"/>
                </a:lnTo>
                <a:lnTo>
                  <a:pt x="0" y="1"/>
                </a:lnTo>
                <a:lnTo>
                  <a:pt x="0" y="1"/>
                </a:lnTo>
                <a:lnTo>
                  <a:pt x="1" y="0"/>
                </a:lnTo>
                <a:lnTo>
                  <a:pt x="1" y="0"/>
                </a:lnTo>
                <a:lnTo>
                  <a:pt x="1" y="0"/>
                </a:lnTo>
                <a:close/>
                <a:moveTo>
                  <a:pt x="44" y="0"/>
                </a:moveTo>
                <a:lnTo>
                  <a:pt x="69" y="0"/>
                </a:lnTo>
                <a:lnTo>
                  <a:pt x="69" y="0"/>
                </a:lnTo>
                <a:lnTo>
                  <a:pt x="70" y="1"/>
                </a:lnTo>
                <a:lnTo>
                  <a:pt x="70" y="1"/>
                </a:lnTo>
                <a:lnTo>
                  <a:pt x="70" y="2"/>
                </a:lnTo>
                <a:lnTo>
                  <a:pt x="70" y="2"/>
                </a:lnTo>
                <a:lnTo>
                  <a:pt x="70" y="3"/>
                </a:lnTo>
                <a:lnTo>
                  <a:pt x="69" y="3"/>
                </a:lnTo>
                <a:lnTo>
                  <a:pt x="69" y="4"/>
                </a:lnTo>
                <a:lnTo>
                  <a:pt x="44" y="4"/>
                </a:lnTo>
                <a:lnTo>
                  <a:pt x="43" y="3"/>
                </a:lnTo>
                <a:lnTo>
                  <a:pt x="42" y="3"/>
                </a:lnTo>
                <a:lnTo>
                  <a:pt x="42" y="2"/>
                </a:lnTo>
                <a:lnTo>
                  <a:pt x="42" y="2"/>
                </a:lnTo>
                <a:lnTo>
                  <a:pt x="42" y="1"/>
                </a:lnTo>
                <a:lnTo>
                  <a:pt x="42" y="1"/>
                </a:lnTo>
                <a:lnTo>
                  <a:pt x="43" y="0"/>
                </a:lnTo>
                <a:lnTo>
                  <a:pt x="44" y="0"/>
                </a:lnTo>
                <a:lnTo>
                  <a:pt x="44" y="0"/>
                </a:lnTo>
                <a:close/>
                <a:moveTo>
                  <a:pt x="86" y="0"/>
                </a:moveTo>
                <a:lnTo>
                  <a:pt x="111" y="0"/>
                </a:lnTo>
                <a:lnTo>
                  <a:pt x="112" y="0"/>
                </a:lnTo>
                <a:lnTo>
                  <a:pt x="112" y="1"/>
                </a:lnTo>
                <a:lnTo>
                  <a:pt x="112" y="1"/>
                </a:lnTo>
                <a:lnTo>
                  <a:pt x="113" y="2"/>
                </a:lnTo>
                <a:lnTo>
                  <a:pt x="112" y="2"/>
                </a:lnTo>
                <a:lnTo>
                  <a:pt x="112" y="3"/>
                </a:lnTo>
                <a:lnTo>
                  <a:pt x="112" y="3"/>
                </a:lnTo>
                <a:lnTo>
                  <a:pt x="111" y="4"/>
                </a:lnTo>
                <a:lnTo>
                  <a:pt x="86" y="4"/>
                </a:lnTo>
                <a:lnTo>
                  <a:pt x="85" y="3"/>
                </a:lnTo>
                <a:lnTo>
                  <a:pt x="85" y="3"/>
                </a:lnTo>
                <a:lnTo>
                  <a:pt x="84" y="2"/>
                </a:lnTo>
                <a:lnTo>
                  <a:pt x="84" y="2"/>
                </a:lnTo>
                <a:lnTo>
                  <a:pt x="84" y="1"/>
                </a:lnTo>
                <a:lnTo>
                  <a:pt x="85" y="1"/>
                </a:lnTo>
                <a:lnTo>
                  <a:pt x="85" y="0"/>
                </a:lnTo>
                <a:lnTo>
                  <a:pt x="86" y="0"/>
                </a:lnTo>
                <a:lnTo>
                  <a:pt x="86" y="0"/>
                </a:lnTo>
                <a:close/>
                <a:moveTo>
                  <a:pt x="128" y="0"/>
                </a:moveTo>
                <a:lnTo>
                  <a:pt x="153" y="0"/>
                </a:lnTo>
                <a:lnTo>
                  <a:pt x="154" y="0"/>
                </a:lnTo>
                <a:lnTo>
                  <a:pt x="155" y="1"/>
                </a:lnTo>
                <a:lnTo>
                  <a:pt x="155" y="1"/>
                </a:lnTo>
                <a:lnTo>
                  <a:pt x="155" y="2"/>
                </a:lnTo>
                <a:lnTo>
                  <a:pt x="155" y="2"/>
                </a:lnTo>
                <a:lnTo>
                  <a:pt x="155" y="3"/>
                </a:lnTo>
                <a:lnTo>
                  <a:pt x="154" y="3"/>
                </a:lnTo>
                <a:lnTo>
                  <a:pt x="153" y="4"/>
                </a:lnTo>
                <a:lnTo>
                  <a:pt x="128" y="4"/>
                </a:lnTo>
                <a:lnTo>
                  <a:pt x="128" y="3"/>
                </a:lnTo>
                <a:lnTo>
                  <a:pt x="127" y="3"/>
                </a:lnTo>
                <a:lnTo>
                  <a:pt x="127" y="2"/>
                </a:lnTo>
                <a:lnTo>
                  <a:pt x="127" y="2"/>
                </a:lnTo>
                <a:lnTo>
                  <a:pt x="127" y="1"/>
                </a:lnTo>
                <a:lnTo>
                  <a:pt x="127" y="1"/>
                </a:lnTo>
                <a:lnTo>
                  <a:pt x="128" y="0"/>
                </a:lnTo>
                <a:lnTo>
                  <a:pt x="128" y="0"/>
                </a:lnTo>
                <a:lnTo>
                  <a:pt x="128" y="0"/>
                </a:lnTo>
                <a:close/>
                <a:moveTo>
                  <a:pt x="171" y="0"/>
                </a:moveTo>
                <a:lnTo>
                  <a:pt x="196" y="0"/>
                </a:lnTo>
                <a:lnTo>
                  <a:pt x="196" y="0"/>
                </a:lnTo>
                <a:lnTo>
                  <a:pt x="197" y="1"/>
                </a:lnTo>
                <a:lnTo>
                  <a:pt x="197" y="1"/>
                </a:lnTo>
                <a:lnTo>
                  <a:pt x="198" y="2"/>
                </a:lnTo>
                <a:lnTo>
                  <a:pt x="197" y="2"/>
                </a:lnTo>
                <a:lnTo>
                  <a:pt x="197" y="3"/>
                </a:lnTo>
                <a:lnTo>
                  <a:pt x="196" y="3"/>
                </a:lnTo>
                <a:lnTo>
                  <a:pt x="196" y="4"/>
                </a:lnTo>
                <a:lnTo>
                  <a:pt x="171" y="4"/>
                </a:lnTo>
                <a:lnTo>
                  <a:pt x="170" y="3"/>
                </a:lnTo>
                <a:lnTo>
                  <a:pt x="170" y="3"/>
                </a:lnTo>
                <a:lnTo>
                  <a:pt x="169" y="2"/>
                </a:lnTo>
                <a:lnTo>
                  <a:pt x="170" y="1"/>
                </a:lnTo>
                <a:lnTo>
                  <a:pt x="170" y="0"/>
                </a:lnTo>
                <a:lnTo>
                  <a:pt x="171" y="0"/>
                </a:lnTo>
                <a:lnTo>
                  <a:pt x="171" y="0"/>
                </a:lnTo>
                <a:close/>
                <a:moveTo>
                  <a:pt x="213" y="0"/>
                </a:moveTo>
                <a:lnTo>
                  <a:pt x="238" y="0"/>
                </a:lnTo>
                <a:lnTo>
                  <a:pt x="239" y="0"/>
                </a:lnTo>
                <a:lnTo>
                  <a:pt x="239" y="1"/>
                </a:lnTo>
                <a:lnTo>
                  <a:pt x="240" y="1"/>
                </a:lnTo>
                <a:lnTo>
                  <a:pt x="240" y="2"/>
                </a:lnTo>
                <a:lnTo>
                  <a:pt x="240" y="2"/>
                </a:lnTo>
                <a:lnTo>
                  <a:pt x="239" y="3"/>
                </a:lnTo>
                <a:lnTo>
                  <a:pt x="239" y="3"/>
                </a:lnTo>
                <a:lnTo>
                  <a:pt x="238" y="4"/>
                </a:lnTo>
                <a:lnTo>
                  <a:pt x="213" y="4"/>
                </a:lnTo>
                <a:lnTo>
                  <a:pt x="213" y="3"/>
                </a:lnTo>
                <a:lnTo>
                  <a:pt x="212" y="3"/>
                </a:lnTo>
                <a:lnTo>
                  <a:pt x="212" y="2"/>
                </a:lnTo>
                <a:lnTo>
                  <a:pt x="212" y="2"/>
                </a:lnTo>
                <a:lnTo>
                  <a:pt x="212" y="1"/>
                </a:lnTo>
                <a:lnTo>
                  <a:pt x="212" y="1"/>
                </a:lnTo>
                <a:lnTo>
                  <a:pt x="213" y="0"/>
                </a:lnTo>
                <a:lnTo>
                  <a:pt x="213" y="0"/>
                </a:lnTo>
                <a:lnTo>
                  <a:pt x="213" y="0"/>
                </a:lnTo>
                <a:close/>
                <a:moveTo>
                  <a:pt x="256" y="0"/>
                </a:moveTo>
                <a:lnTo>
                  <a:pt x="281" y="0"/>
                </a:lnTo>
                <a:lnTo>
                  <a:pt x="281" y="0"/>
                </a:lnTo>
                <a:lnTo>
                  <a:pt x="282" y="1"/>
                </a:lnTo>
                <a:lnTo>
                  <a:pt x="282" y="1"/>
                </a:lnTo>
                <a:lnTo>
                  <a:pt x="282" y="2"/>
                </a:lnTo>
                <a:lnTo>
                  <a:pt x="282" y="2"/>
                </a:lnTo>
                <a:lnTo>
                  <a:pt x="282" y="3"/>
                </a:lnTo>
                <a:lnTo>
                  <a:pt x="281" y="3"/>
                </a:lnTo>
                <a:lnTo>
                  <a:pt x="281" y="4"/>
                </a:lnTo>
                <a:lnTo>
                  <a:pt x="256" y="4"/>
                </a:lnTo>
                <a:lnTo>
                  <a:pt x="255" y="3"/>
                </a:lnTo>
                <a:lnTo>
                  <a:pt x="254" y="3"/>
                </a:lnTo>
                <a:lnTo>
                  <a:pt x="254" y="2"/>
                </a:lnTo>
                <a:lnTo>
                  <a:pt x="254" y="2"/>
                </a:lnTo>
                <a:lnTo>
                  <a:pt x="254" y="1"/>
                </a:lnTo>
                <a:lnTo>
                  <a:pt x="254" y="1"/>
                </a:lnTo>
                <a:lnTo>
                  <a:pt x="255" y="0"/>
                </a:lnTo>
                <a:lnTo>
                  <a:pt x="256" y="0"/>
                </a:lnTo>
                <a:lnTo>
                  <a:pt x="256" y="0"/>
                </a:lnTo>
                <a:close/>
                <a:moveTo>
                  <a:pt x="298" y="0"/>
                </a:moveTo>
                <a:lnTo>
                  <a:pt x="323" y="0"/>
                </a:lnTo>
                <a:lnTo>
                  <a:pt x="324" y="0"/>
                </a:lnTo>
                <a:lnTo>
                  <a:pt x="324" y="1"/>
                </a:lnTo>
                <a:lnTo>
                  <a:pt x="325" y="1"/>
                </a:lnTo>
                <a:lnTo>
                  <a:pt x="325" y="2"/>
                </a:lnTo>
                <a:lnTo>
                  <a:pt x="325" y="2"/>
                </a:lnTo>
                <a:lnTo>
                  <a:pt x="324" y="3"/>
                </a:lnTo>
                <a:lnTo>
                  <a:pt x="324" y="3"/>
                </a:lnTo>
                <a:lnTo>
                  <a:pt x="323" y="4"/>
                </a:lnTo>
                <a:lnTo>
                  <a:pt x="298" y="4"/>
                </a:lnTo>
                <a:lnTo>
                  <a:pt x="297" y="3"/>
                </a:lnTo>
                <a:lnTo>
                  <a:pt x="297" y="3"/>
                </a:lnTo>
                <a:lnTo>
                  <a:pt x="296" y="2"/>
                </a:lnTo>
                <a:lnTo>
                  <a:pt x="296" y="2"/>
                </a:lnTo>
                <a:lnTo>
                  <a:pt x="296" y="1"/>
                </a:lnTo>
                <a:lnTo>
                  <a:pt x="297" y="1"/>
                </a:lnTo>
                <a:lnTo>
                  <a:pt x="297" y="0"/>
                </a:lnTo>
                <a:lnTo>
                  <a:pt x="298" y="0"/>
                </a:lnTo>
                <a:lnTo>
                  <a:pt x="298" y="0"/>
                </a:lnTo>
                <a:close/>
                <a:moveTo>
                  <a:pt x="341" y="0"/>
                </a:moveTo>
                <a:lnTo>
                  <a:pt x="366" y="0"/>
                </a:lnTo>
                <a:lnTo>
                  <a:pt x="366" y="0"/>
                </a:lnTo>
                <a:lnTo>
                  <a:pt x="367" y="1"/>
                </a:lnTo>
                <a:lnTo>
                  <a:pt x="367" y="1"/>
                </a:lnTo>
                <a:lnTo>
                  <a:pt x="367" y="2"/>
                </a:lnTo>
                <a:lnTo>
                  <a:pt x="367" y="2"/>
                </a:lnTo>
                <a:lnTo>
                  <a:pt x="367" y="3"/>
                </a:lnTo>
                <a:lnTo>
                  <a:pt x="366" y="3"/>
                </a:lnTo>
                <a:lnTo>
                  <a:pt x="366" y="4"/>
                </a:lnTo>
                <a:lnTo>
                  <a:pt x="341" y="4"/>
                </a:lnTo>
                <a:lnTo>
                  <a:pt x="340" y="3"/>
                </a:lnTo>
                <a:lnTo>
                  <a:pt x="339" y="3"/>
                </a:lnTo>
                <a:lnTo>
                  <a:pt x="339" y="2"/>
                </a:lnTo>
                <a:lnTo>
                  <a:pt x="339" y="2"/>
                </a:lnTo>
                <a:lnTo>
                  <a:pt x="339" y="1"/>
                </a:lnTo>
                <a:lnTo>
                  <a:pt x="339" y="1"/>
                </a:lnTo>
                <a:lnTo>
                  <a:pt x="340" y="0"/>
                </a:lnTo>
                <a:lnTo>
                  <a:pt x="341" y="0"/>
                </a:lnTo>
                <a:lnTo>
                  <a:pt x="341" y="0"/>
                </a:lnTo>
                <a:close/>
                <a:moveTo>
                  <a:pt x="383" y="0"/>
                </a:moveTo>
                <a:lnTo>
                  <a:pt x="408" y="0"/>
                </a:lnTo>
                <a:lnTo>
                  <a:pt x="408" y="0"/>
                </a:lnTo>
                <a:lnTo>
                  <a:pt x="409" y="1"/>
                </a:lnTo>
                <a:lnTo>
                  <a:pt x="409" y="1"/>
                </a:lnTo>
                <a:lnTo>
                  <a:pt x="410" y="2"/>
                </a:lnTo>
                <a:lnTo>
                  <a:pt x="409" y="2"/>
                </a:lnTo>
                <a:lnTo>
                  <a:pt x="409" y="3"/>
                </a:lnTo>
                <a:lnTo>
                  <a:pt x="408" y="3"/>
                </a:lnTo>
                <a:lnTo>
                  <a:pt x="408" y="4"/>
                </a:lnTo>
                <a:lnTo>
                  <a:pt x="383" y="4"/>
                </a:lnTo>
                <a:lnTo>
                  <a:pt x="382" y="3"/>
                </a:lnTo>
                <a:lnTo>
                  <a:pt x="382" y="3"/>
                </a:lnTo>
                <a:lnTo>
                  <a:pt x="381" y="2"/>
                </a:lnTo>
                <a:lnTo>
                  <a:pt x="381" y="2"/>
                </a:lnTo>
                <a:lnTo>
                  <a:pt x="381" y="1"/>
                </a:lnTo>
                <a:lnTo>
                  <a:pt x="382" y="1"/>
                </a:lnTo>
                <a:lnTo>
                  <a:pt x="382" y="0"/>
                </a:lnTo>
                <a:lnTo>
                  <a:pt x="383" y="0"/>
                </a:lnTo>
                <a:lnTo>
                  <a:pt x="383" y="0"/>
                </a:lnTo>
                <a:close/>
                <a:moveTo>
                  <a:pt x="425" y="0"/>
                </a:moveTo>
                <a:lnTo>
                  <a:pt x="450" y="0"/>
                </a:lnTo>
                <a:lnTo>
                  <a:pt x="451" y="0"/>
                </a:lnTo>
                <a:lnTo>
                  <a:pt x="451" y="1"/>
                </a:lnTo>
                <a:lnTo>
                  <a:pt x="452" y="1"/>
                </a:lnTo>
                <a:lnTo>
                  <a:pt x="452" y="2"/>
                </a:lnTo>
                <a:lnTo>
                  <a:pt x="452" y="2"/>
                </a:lnTo>
                <a:lnTo>
                  <a:pt x="451" y="3"/>
                </a:lnTo>
                <a:lnTo>
                  <a:pt x="451" y="3"/>
                </a:lnTo>
                <a:lnTo>
                  <a:pt x="450" y="4"/>
                </a:lnTo>
                <a:lnTo>
                  <a:pt x="425" y="4"/>
                </a:lnTo>
                <a:lnTo>
                  <a:pt x="425" y="3"/>
                </a:lnTo>
                <a:lnTo>
                  <a:pt x="424" y="3"/>
                </a:lnTo>
                <a:lnTo>
                  <a:pt x="424" y="2"/>
                </a:lnTo>
                <a:lnTo>
                  <a:pt x="424" y="2"/>
                </a:lnTo>
                <a:lnTo>
                  <a:pt x="424" y="1"/>
                </a:lnTo>
                <a:lnTo>
                  <a:pt x="424" y="1"/>
                </a:lnTo>
                <a:lnTo>
                  <a:pt x="425" y="0"/>
                </a:lnTo>
                <a:lnTo>
                  <a:pt x="425" y="0"/>
                </a:lnTo>
                <a:lnTo>
                  <a:pt x="425" y="0"/>
                </a:lnTo>
                <a:close/>
                <a:moveTo>
                  <a:pt x="468" y="0"/>
                </a:moveTo>
                <a:lnTo>
                  <a:pt x="493" y="0"/>
                </a:lnTo>
                <a:lnTo>
                  <a:pt x="493" y="0"/>
                </a:lnTo>
                <a:lnTo>
                  <a:pt x="494" y="1"/>
                </a:lnTo>
                <a:lnTo>
                  <a:pt x="494" y="1"/>
                </a:lnTo>
                <a:lnTo>
                  <a:pt x="494" y="2"/>
                </a:lnTo>
                <a:lnTo>
                  <a:pt x="494" y="2"/>
                </a:lnTo>
                <a:lnTo>
                  <a:pt x="494" y="3"/>
                </a:lnTo>
                <a:lnTo>
                  <a:pt x="493" y="3"/>
                </a:lnTo>
                <a:lnTo>
                  <a:pt x="493" y="4"/>
                </a:lnTo>
                <a:lnTo>
                  <a:pt x="468" y="4"/>
                </a:lnTo>
                <a:lnTo>
                  <a:pt x="467" y="3"/>
                </a:lnTo>
                <a:lnTo>
                  <a:pt x="467" y="3"/>
                </a:lnTo>
                <a:lnTo>
                  <a:pt x="466" y="2"/>
                </a:lnTo>
                <a:lnTo>
                  <a:pt x="466" y="2"/>
                </a:lnTo>
                <a:lnTo>
                  <a:pt x="466" y="1"/>
                </a:lnTo>
                <a:lnTo>
                  <a:pt x="467" y="1"/>
                </a:lnTo>
                <a:lnTo>
                  <a:pt x="467" y="0"/>
                </a:lnTo>
                <a:lnTo>
                  <a:pt x="468" y="0"/>
                </a:lnTo>
                <a:lnTo>
                  <a:pt x="468" y="0"/>
                </a:lnTo>
                <a:close/>
                <a:moveTo>
                  <a:pt x="510" y="0"/>
                </a:moveTo>
                <a:lnTo>
                  <a:pt x="535" y="0"/>
                </a:lnTo>
                <a:lnTo>
                  <a:pt x="536" y="0"/>
                </a:lnTo>
                <a:lnTo>
                  <a:pt x="536" y="1"/>
                </a:lnTo>
                <a:lnTo>
                  <a:pt x="537" y="1"/>
                </a:lnTo>
                <a:lnTo>
                  <a:pt x="537" y="2"/>
                </a:lnTo>
                <a:lnTo>
                  <a:pt x="537" y="2"/>
                </a:lnTo>
                <a:lnTo>
                  <a:pt x="536" y="3"/>
                </a:lnTo>
                <a:lnTo>
                  <a:pt x="536" y="3"/>
                </a:lnTo>
                <a:lnTo>
                  <a:pt x="535" y="4"/>
                </a:lnTo>
                <a:lnTo>
                  <a:pt x="510" y="4"/>
                </a:lnTo>
                <a:lnTo>
                  <a:pt x="509" y="3"/>
                </a:lnTo>
                <a:lnTo>
                  <a:pt x="509" y="3"/>
                </a:lnTo>
                <a:lnTo>
                  <a:pt x="509" y="2"/>
                </a:lnTo>
                <a:lnTo>
                  <a:pt x="509" y="2"/>
                </a:lnTo>
                <a:lnTo>
                  <a:pt x="509" y="1"/>
                </a:lnTo>
                <a:lnTo>
                  <a:pt x="509" y="1"/>
                </a:lnTo>
                <a:lnTo>
                  <a:pt x="509" y="0"/>
                </a:lnTo>
                <a:lnTo>
                  <a:pt x="510" y="0"/>
                </a:lnTo>
                <a:lnTo>
                  <a:pt x="510" y="0"/>
                </a:lnTo>
                <a:close/>
                <a:moveTo>
                  <a:pt x="553" y="0"/>
                </a:moveTo>
                <a:lnTo>
                  <a:pt x="578" y="0"/>
                </a:lnTo>
                <a:lnTo>
                  <a:pt x="578" y="0"/>
                </a:lnTo>
                <a:lnTo>
                  <a:pt x="579" y="1"/>
                </a:lnTo>
                <a:lnTo>
                  <a:pt x="579" y="1"/>
                </a:lnTo>
                <a:lnTo>
                  <a:pt x="579" y="2"/>
                </a:lnTo>
                <a:lnTo>
                  <a:pt x="579" y="2"/>
                </a:lnTo>
                <a:lnTo>
                  <a:pt x="579" y="3"/>
                </a:lnTo>
                <a:lnTo>
                  <a:pt x="578" y="3"/>
                </a:lnTo>
                <a:lnTo>
                  <a:pt x="578" y="4"/>
                </a:lnTo>
                <a:lnTo>
                  <a:pt x="553" y="4"/>
                </a:lnTo>
                <a:lnTo>
                  <a:pt x="552" y="3"/>
                </a:lnTo>
                <a:lnTo>
                  <a:pt x="551" y="3"/>
                </a:lnTo>
                <a:lnTo>
                  <a:pt x="551" y="2"/>
                </a:lnTo>
                <a:lnTo>
                  <a:pt x="551" y="2"/>
                </a:lnTo>
                <a:lnTo>
                  <a:pt x="551" y="1"/>
                </a:lnTo>
                <a:lnTo>
                  <a:pt x="551" y="1"/>
                </a:lnTo>
                <a:lnTo>
                  <a:pt x="552" y="0"/>
                </a:lnTo>
                <a:lnTo>
                  <a:pt x="553" y="0"/>
                </a:lnTo>
                <a:lnTo>
                  <a:pt x="553" y="0"/>
                </a:lnTo>
                <a:close/>
                <a:moveTo>
                  <a:pt x="595" y="0"/>
                </a:moveTo>
                <a:lnTo>
                  <a:pt x="620" y="0"/>
                </a:lnTo>
                <a:lnTo>
                  <a:pt x="620" y="0"/>
                </a:lnTo>
                <a:lnTo>
                  <a:pt x="621" y="1"/>
                </a:lnTo>
                <a:lnTo>
                  <a:pt x="621" y="1"/>
                </a:lnTo>
                <a:lnTo>
                  <a:pt x="622" y="2"/>
                </a:lnTo>
                <a:lnTo>
                  <a:pt x="621" y="2"/>
                </a:lnTo>
                <a:lnTo>
                  <a:pt x="621" y="3"/>
                </a:lnTo>
                <a:lnTo>
                  <a:pt x="620" y="3"/>
                </a:lnTo>
                <a:lnTo>
                  <a:pt x="620" y="4"/>
                </a:lnTo>
                <a:lnTo>
                  <a:pt x="595" y="4"/>
                </a:lnTo>
                <a:lnTo>
                  <a:pt x="594" y="3"/>
                </a:lnTo>
                <a:lnTo>
                  <a:pt x="594" y="3"/>
                </a:lnTo>
                <a:lnTo>
                  <a:pt x="593" y="2"/>
                </a:lnTo>
                <a:lnTo>
                  <a:pt x="593" y="2"/>
                </a:lnTo>
                <a:lnTo>
                  <a:pt x="593" y="1"/>
                </a:lnTo>
                <a:lnTo>
                  <a:pt x="594" y="1"/>
                </a:lnTo>
                <a:lnTo>
                  <a:pt x="594" y="0"/>
                </a:lnTo>
                <a:lnTo>
                  <a:pt x="595" y="0"/>
                </a:lnTo>
                <a:lnTo>
                  <a:pt x="595" y="0"/>
                </a:lnTo>
                <a:close/>
                <a:moveTo>
                  <a:pt x="637" y="0"/>
                </a:moveTo>
                <a:lnTo>
                  <a:pt x="662" y="0"/>
                </a:lnTo>
                <a:lnTo>
                  <a:pt x="663" y="0"/>
                </a:lnTo>
                <a:lnTo>
                  <a:pt x="664" y="1"/>
                </a:lnTo>
                <a:lnTo>
                  <a:pt x="664" y="1"/>
                </a:lnTo>
                <a:lnTo>
                  <a:pt x="664" y="2"/>
                </a:lnTo>
                <a:lnTo>
                  <a:pt x="664" y="2"/>
                </a:lnTo>
                <a:lnTo>
                  <a:pt x="664" y="3"/>
                </a:lnTo>
                <a:lnTo>
                  <a:pt x="663" y="3"/>
                </a:lnTo>
                <a:lnTo>
                  <a:pt x="662" y="4"/>
                </a:lnTo>
                <a:lnTo>
                  <a:pt x="637" y="4"/>
                </a:lnTo>
                <a:lnTo>
                  <a:pt x="637" y="3"/>
                </a:lnTo>
                <a:lnTo>
                  <a:pt x="636" y="3"/>
                </a:lnTo>
                <a:lnTo>
                  <a:pt x="636" y="2"/>
                </a:lnTo>
                <a:lnTo>
                  <a:pt x="636" y="2"/>
                </a:lnTo>
                <a:lnTo>
                  <a:pt x="636" y="1"/>
                </a:lnTo>
                <a:lnTo>
                  <a:pt x="636" y="1"/>
                </a:lnTo>
                <a:lnTo>
                  <a:pt x="637" y="0"/>
                </a:lnTo>
                <a:lnTo>
                  <a:pt x="637" y="0"/>
                </a:lnTo>
                <a:lnTo>
                  <a:pt x="637" y="0"/>
                </a:lnTo>
                <a:close/>
                <a:moveTo>
                  <a:pt x="680" y="0"/>
                </a:moveTo>
                <a:lnTo>
                  <a:pt x="705" y="0"/>
                </a:lnTo>
                <a:lnTo>
                  <a:pt x="705" y="0"/>
                </a:lnTo>
                <a:lnTo>
                  <a:pt x="706" y="1"/>
                </a:lnTo>
                <a:lnTo>
                  <a:pt x="706" y="1"/>
                </a:lnTo>
                <a:lnTo>
                  <a:pt x="706" y="2"/>
                </a:lnTo>
                <a:lnTo>
                  <a:pt x="706" y="2"/>
                </a:lnTo>
                <a:lnTo>
                  <a:pt x="706" y="3"/>
                </a:lnTo>
                <a:lnTo>
                  <a:pt x="705" y="3"/>
                </a:lnTo>
                <a:lnTo>
                  <a:pt x="705" y="4"/>
                </a:lnTo>
                <a:lnTo>
                  <a:pt x="680" y="4"/>
                </a:lnTo>
                <a:lnTo>
                  <a:pt x="679" y="3"/>
                </a:lnTo>
                <a:lnTo>
                  <a:pt x="679" y="3"/>
                </a:lnTo>
                <a:lnTo>
                  <a:pt x="678" y="2"/>
                </a:lnTo>
                <a:lnTo>
                  <a:pt x="678" y="2"/>
                </a:lnTo>
                <a:lnTo>
                  <a:pt x="678" y="1"/>
                </a:lnTo>
                <a:lnTo>
                  <a:pt x="679" y="1"/>
                </a:lnTo>
                <a:lnTo>
                  <a:pt x="679" y="0"/>
                </a:lnTo>
                <a:lnTo>
                  <a:pt x="680" y="0"/>
                </a:lnTo>
                <a:lnTo>
                  <a:pt x="680" y="0"/>
                </a:lnTo>
                <a:close/>
                <a:moveTo>
                  <a:pt x="722" y="0"/>
                </a:moveTo>
                <a:lnTo>
                  <a:pt x="747" y="0"/>
                </a:lnTo>
                <a:lnTo>
                  <a:pt x="748" y="0"/>
                </a:lnTo>
                <a:lnTo>
                  <a:pt x="748" y="1"/>
                </a:lnTo>
                <a:lnTo>
                  <a:pt x="749" y="1"/>
                </a:lnTo>
                <a:lnTo>
                  <a:pt x="749" y="2"/>
                </a:lnTo>
                <a:lnTo>
                  <a:pt x="749" y="2"/>
                </a:lnTo>
                <a:lnTo>
                  <a:pt x="748" y="3"/>
                </a:lnTo>
                <a:lnTo>
                  <a:pt x="748" y="3"/>
                </a:lnTo>
                <a:lnTo>
                  <a:pt x="747" y="4"/>
                </a:lnTo>
                <a:lnTo>
                  <a:pt x="722" y="4"/>
                </a:lnTo>
                <a:lnTo>
                  <a:pt x="721" y="3"/>
                </a:lnTo>
                <a:lnTo>
                  <a:pt x="721" y="3"/>
                </a:lnTo>
                <a:lnTo>
                  <a:pt x="721" y="2"/>
                </a:lnTo>
                <a:lnTo>
                  <a:pt x="721" y="2"/>
                </a:lnTo>
                <a:lnTo>
                  <a:pt x="721" y="1"/>
                </a:lnTo>
                <a:lnTo>
                  <a:pt x="721" y="1"/>
                </a:lnTo>
                <a:lnTo>
                  <a:pt x="721" y="0"/>
                </a:lnTo>
                <a:lnTo>
                  <a:pt x="722" y="0"/>
                </a:lnTo>
                <a:lnTo>
                  <a:pt x="722" y="0"/>
                </a:lnTo>
                <a:close/>
                <a:moveTo>
                  <a:pt x="765" y="0"/>
                </a:moveTo>
                <a:lnTo>
                  <a:pt x="790" y="0"/>
                </a:lnTo>
                <a:lnTo>
                  <a:pt x="790" y="0"/>
                </a:lnTo>
                <a:lnTo>
                  <a:pt x="791" y="1"/>
                </a:lnTo>
                <a:lnTo>
                  <a:pt x="791" y="2"/>
                </a:lnTo>
                <a:lnTo>
                  <a:pt x="791" y="3"/>
                </a:lnTo>
                <a:lnTo>
                  <a:pt x="790" y="3"/>
                </a:lnTo>
                <a:lnTo>
                  <a:pt x="790" y="4"/>
                </a:lnTo>
                <a:lnTo>
                  <a:pt x="765" y="4"/>
                </a:lnTo>
                <a:lnTo>
                  <a:pt x="764" y="3"/>
                </a:lnTo>
                <a:lnTo>
                  <a:pt x="763" y="3"/>
                </a:lnTo>
                <a:lnTo>
                  <a:pt x="763" y="2"/>
                </a:lnTo>
                <a:lnTo>
                  <a:pt x="763" y="2"/>
                </a:lnTo>
                <a:lnTo>
                  <a:pt x="763" y="1"/>
                </a:lnTo>
                <a:lnTo>
                  <a:pt x="763" y="1"/>
                </a:lnTo>
                <a:lnTo>
                  <a:pt x="764" y="0"/>
                </a:lnTo>
                <a:lnTo>
                  <a:pt x="765" y="0"/>
                </a:lnTo>
                <a:lnTo>
                  <a:pt x="765" y="0"/>
                </a:lnTo>
                <a:close/>
                <a:moveTo>
                  <a:pt x="807" y="0"/>
                </a:moveTo>
                <a:lnTo>
                  <a:pt x="832" y="0"/>
                </a:lnTo>
                <a:lnTo>
                  <a:pt x="833" y="0"/>
                </a:lnTo>
                <a:lnTo>
                  <a:pt x="833" y="1"/>
                </a:lnTo>
                <a:lnTo>
                  <a:pt x="833" y="1"/>
                </a:lnTo>
                <a:lnTo>
                  <a:pt x="834" y="2"/>
                </a:lnTo>
                <a:lnTo>
                  <a:pt x="833" y="2"/>
                </a:lnTo>
                <a:lnTo>
                  <a:pt x="833" y="3"/>
                </a:lnTo>
                <a:lnTo>
                  <a:pt x="833" y="3"/>
                </a:lnTo>
                <a:lnTo>
                  <a:pt x="832" y="4"/>
                </a:lnTo>
                <a:lnTo>
                  <a:pt x="807" y="4"/>
                </a:lnTo>
                <a:lnTo>
                  <a:pt x="806" y="3"/>
                </a:lnTo>
                <a:lnTo>
                  <a:pt x="806" y="3"/>
                </a:lnTo>
                <a:lnTo>
                  <a:pt x="805" y="2"/>
                </a:lnTo>
                <a:lnTo>
                  <a:pt x="805" y="2"/>
                </a:lnTo>
                <a:lnTo>
                  <a:pt x="805" y="1"/>
                </a:lnTo>
                <a:lnTo>
                  <a:pt x="806" y="1"/>
                </a:lnTo>
                <a:lnTo>
                  <a:pt x="806" y="0"/>
                </a:lnTo>
                <a:lnTo>
                  <a:pt x="807" y="0"/>
                </a:lnTo>
                <a:lnTo>
                  <a:pt x="807" y="0"/>
                </a:lnTo>
                <a:close/>
                <a:moveTo>
                  <a:pt x="849" y="0"/>
                </a:moveTo>
                <a:lnTo>
                  <a:pt x="873" y="0"/>
                </a:lnTo>
                <a:lnTo>
                  <a:pt x="875" y="0"/>
                </a:lnTo>
                <a:lnTo>
                  <a:pt x="876" y="1"/>
                </a:lnTo>
                <a:lnTo>
                  <a:pt x="876" y="1"/>
                </a:lnTo>
                <a:lnTo>
                  <a:pt x="876" y="2"/>
                </a:lnTo>
                <a:lnTo>
                  <a:pt x="876" y="2"/>
                </a:lnTo>
                <a:lnTo>
                  <a:pt x="876" y="3"/>
                </a:lnTo>
                <a:lnTo>
                  <a:pt x="875" y="3"/>
                </a:lnTo>
                <a:lnTo>
                  <a:pt x="873" y="4"/>
                </a:lnTo>
                <a:lnTo>
                  <a:pt x="849" y="4"/>
                </a:lnTo>
                <a:lnTo>
                  <a:pt x="849" y="3"/>
                </a:lnTo>
                <a:lnTo>
                  <a:pt x="848" y="3"/>
                </a:lnTo>
                <a:lnTo>
                  <a:pt x="848" y="2"/>
                </a:lnTo>
                <a:lnTo>
                  <a:pt x="848" y="2"/>
                </a:lnTo>
                <a:lnTo>
                  <a:pt x="848" y="1"/>
                </a:lnTo>
                <a:lnTo>
                  <a:pt x="848" y="1"/>
                </a:lnTo>
                <a:lnTo>
                  <a:pt x="849" y="0"/>
                </a:lnTo>
                <a:lnTo>
                  <a:pt x="849" y="0"/>
                </a:lnTo>
                <a:lnTo>
                  <a:pt x="849" y="0"/>
                </a:lnTo>
                <a:close/>
                <a:moveTo>
                  <a:pt x="892" y="0"/>
                </a:moveTo>
                <a:lnTo>
                  <a:pt x="917" y="0"/>
                </a:lnTo>
                <a:lnTo>
                  <a:pt x="917" y="0"/>
                </a:lnTo>
                <a:lnTo>
                  <a:pt x="918" y="1"/>
                </a:lnTo>
                <a:lnTo>
                  <a:pt x="918" y="1"/>
                </a:lnTo>
                <a:lnTo>
                  <a:pt x="918" y="2"/>
                </a:lnTo>
                <a:lnTo>
                  <a:pt x="918" y="2"/>
                </a:lnTo>
                <a:lnTo>
                  <a:pt x="918" y="3"/>
                </a:lnTo>
                <a:lnTo>
                  <a:pt x="917" y="3"/>
                </a:lnTo>
                <a:lnTo>
                  <a:pt x="917" y="4"/>
                </a:lnTo>
                <a:lnTo>
                  <a:pt x="892" y="4"/>
                </a:lnTo>
                <a:lnTo>
                  <a:pt x="891" y="3"/>
                </a:lnTo>
                <a:lnTo>
                  <a:pt x="891" y="3"/>
                </a:lnTo>
                <a:lnTo>
                  <a:pt x="890" y="2"/>
                </a:lnTo>
                <a:lnTo>
                  <a:pt x="890" y="2"/>
                </a:lnTo>
                <a:lnTo>
                  <a:pt x="890" y="1"/>
                </a:lnTo>
                <a:lnTo>
                  <a:pt x="891" y="1"/>
                </a:lnTo>
                <a:lnTo>
                  <a:pt x="891" y="0"/>
                </a:lnTo>
                <a:lnTo>
                  <a:pt x="892" y="0"/>
                </a:lnTo>
                <a:lnTo>
                  <a:pt x="892" y="0"/>
                </a:lnTo>
                <a:close/>
                <a:moveTo>
                  <a:pt x="934" y="0"/>
                </a:moveTo>
                <a:lnTo>
                  <a:pt x="959" y="0"/>
                </a:lnTo>
                <a:lnTo>
                  <a:pt x="960" y="0"/>
                </a:lnTo>
                <a:lnTo>
                  <a:pt x="960" y="1"/>
                </a:lnTo>
                <a:lnTo>
                  <a:pt x="961" y="1"/>
                </a:lnTo>
                <a:lnTo>
                  <a:pt x="961" y="2"/>
                </a:lnTo>
                <a:lnTo>
                  <a:pt x="961" y="2"/>
                </a:lnTo>
                <a:lnTo>
                  <a:pt x="960" y="3"/>
                </a:lnTo>
                <a:lnTo>
                  <a:pt x="960" y="3"/>
                </a:lnTo>
                <a:lnTo>
                  <a:pt x="959" y="4"/>
                </a:lnTo>
                <a:lnTo>
                  <a:pt x="934" y="4"/>
                </a:lnTo>
                <a:lnTo>
                  <a:pt x="934" y="3"/>
                </a:lnTo>
                <a:lnTo>
                  <a:pt x="933" y="3"/>
                </a:lnTo>
                <a:lnTo>
                  <a:pt x="933" y="2"/>
                </a:lnTo>
                <a:lnTo>
                  <a:pt x="933" y="2"/>
                </a:lnTo>
                <a:lnTo>
                  <a:pt x="933" y="1"/>
                </a:lnTo>
                <a:lnTo>
                  <a:pt x="933" y="1"/>
                </a:lnTo>
                <a:lnTo>
                  <a:pt x="934" y="0"/>
                </a:lnTo>
                <a:lnTo>
                  <a:pt x="934" y="0"/>
                </a:lnTo>
                <a:lnTo>
                  <a:pt x="934" y="0"/>
                </a:lnTo>
                <a:close/>
                <a:moveTo>
                  <a:pt x="977" y="0"/>
                </a:moveTo>
                <a:lnTo>
                  <a:pt x="1002" y="0"/>
                </a:lnTo>
                <a:lnTo>
                  <a:pt x="1002" y="0"/>
                </a:lnTo>
                <a:lnTo>
                  <a:pt x="1003" y="1"/>
                </a:lnTo>
                <a:lnTo>
                  <a:pt x="1003" y="1"/>
                </a:lnTo>
                <a:lnTo>
                  <a:pt x="1003" y="2"/>
                </a:lnTo>
                <a:lnTo>
                  <a:pt x="1003" y="2"/>
                </a:lnTo>
                <a:lnTo>
                  <a:pt x="1003" y="3"/>
                </a:lnTo>
                <a:lnTo>
                  <a:pt x="1002" y="3"/>
                </a:lnTo>
                <a:lnTo>
                  <a:pt x="1002" y="4"/>
                </a:lnTo>
                <a:lnTo>
                  <a:pt x="977" y="4"/>
                </a:lnTo>
                <a:lnTo>
                  <a:pt x="976" y="3"/>
                </a:lnTo>
                <a:lnTo>
                  <a:pt x="975" y="3"/>
                </a:lnTo>
                <a:lnTo>
                  <a:pt x="975" y="2"/>
                </a:lnTo>
                <a:lnTo>
                  <a:pt x="975" y="2"/>
                </a:lnTo>
                <a:lnTo>
                  <a:pt x="975" y="1"/>
                </a:lnTo>
                <a:lnTo>
                  <a:pt x="975" y="1"/>
                </a:lnTo>
                <a:lnTo>
                  <a:pt x="976" y="0"/>
                </a:lnTo>
                <a:lnTo>
                  <a:pt x="977" y="0"/>
                </a:lnTo>
                <a:lnTo>
                  <a:pt x="977" y="0"/>
                </a:lnTo>
                <a:close/>
                <a:moveTo>
                  <a:pt x="1019" y="0"/>
                </a:moveTo>
                <a:lnTo>
                  <a:pt x="1044" y="0"/>
                </a:lnTo>
                <a:lnTo>
                  <a:pt x="1045" y="0"/>
                </a:lnTo>
                <a:lnTo>
                  <a:pt x="1045" y="1"/>
                </a:lnTo>
                <a:lnTo>
                  <a:pt x="1045" y="1"/>
                </a:lnTo>
                <a:lnTo>
                  <a:pt x="1046" y="2"/>
                </a:lnTo>
                <a:lnTo>
                  <a:pt x="1045" y="2"/>
                </a:lnTo>
                <a:lnTo>
                  <a:pt x="1045" y="3"/>
                </a:lnTo>
                <a:lnTo>
                  <a:pt x="1045" y="3"/>
                </a:lnTo>
                <a:lnTo>
                  <a:pt x="1044" y="4"/>
                </a:lnTo>
                <a:lnTo>
                  <a:pt x="1019" y="4"/>
                </a:lnTo>
                <a:lnTo>
                  <a:pt x="1018" y="3"/>
                </a:lnTo>
                <a:lnTo>
                  <a:pt x="1018" y="3"/>
                </a:lnTo>
                <a:lnTo>
                  <a:pt x="1017" y="2"/>
                </a:lnTo>
                <a:lnTo>
                  <a:pt x="1017" y="2"/>
                </a:lnTo>
                <a:lnTo>
                  <a:pt x="1017" y="1"/>
                </a:lnTo>
                <a:lnTo>
                  <a:pt x="1018" y="1"/>
                </a:lnTo>
                <a:lnTo>
                  <a:pt x="1018" y="0"/>
                </a:lnTo>
                <a:lnTo>
                  <a:pt x="1019" y="0"/>
                </a:lnTo>
                <a:lnTo>
                  <a:pt x="1019" y="0"/>
                </a:lnTo>
                <a:close/>
                <a:moveTo>
                  <a:pt x="1054" y="4"/>
                </a:moveTo>
                <a:lnTo>
                  <a:pt x="1030" y="4"/>
                </a:lnTo>
                <a:lnTo>
                  <a:pt x="1028" y="3"/>
                </a:lnTo>
                <a:lnTo>
                  <a:pt x="1028" y="3"/>
                </a:lnTo>
                <a:lnTo>
                  <a:pt x="1027" y="2"/>
                </a:lnTo>
                <a:lnTo>
                  <a:pt x="1027" y="2"/>
                </a:lnTo>
                <a:lnTo>
                  <a:pt x="1027" y="1"/>
                </a:lnTo>
                <a:lnTo>
                  <a:pt x="1028" y="1"/>
                </a:lnTo>
                <a:lnTo>
                  <a:pt x="1028" y="0"/>
                </a:lnTo>
                <a:lnTo>
                  <a:pt x="1030" y="0"/>
                </a:lnTo>
                <a:lnTo>
                  <a:pt x="1054" y="0"/>
                </a:lnTo>
                <a:lnTo>
                  <a:pt x="1054" y="0"/>
                </a:lnTo>
                <a:lnTo>
                  <a:pt x="1055" y="1"/>
                </a:lnTo>
                <a:lnTo>
                  <a:pt x="1055" y="1"/>
                </a:lnTo>
                <a:lnTo>
                  <a:pt x="1056" y="2"/>
                </a:lnTo>
                <a:lnTo>
                  <a:pt x="1055" y="2"/>
                </a:lnTo>
                <a:lnTo>
                  <a:pt x="1055" y="3"/>
                </a:lnTo>
                <a:lnTo>
                  <a:pt x="1054" y="3"/>
                </a:lnTo>
                <a:lnTo>
                  <a:pt x="1054" y="4"/>
                </a:lnTo>
                <a:lnTo>
                  <a:pt x="1054" y="4"/>
                </a:lnTo>
                <a:close/>
                <a:moveTo>
                  <a:pt x="1011" y="4"/>
                </a:moveTo>
                <a:lnTo>
                  <a:pt x="988" y="4"/>
                </a:lnTo>
                <a:lnTo>
                  <a:pt x="986" y="3"/>
                </a:lnTo>
                <a:lnTo>
                  <a:pt x="985" y="3"/>
                </a:lnTo>
                <a:lnTo>
                  <a:pt x="985" y="2"/>
                </a:lnTo>
                <a:lnTo>
                  <a:pt x="985" y="2"/>
                </a:lnTo>
                <a:lnTo>
                  <a:pt x="985" y="1"/>
                </a:lnTo>
                <a:lnTo>
                  <a:pt x="985" y="1"/>
                </a:lnTo>
                <a:lnTo>
                  <a:pt x="986" y="0"/>
                </a:lnTo>
                <a:lnTo>
                  <a:pt x="988" y="0"/>
                </a:lnTo>
                <a:lnTo>
                  <a:pt x="1011" y="0"/>
                </a:lnTo>
                <a:lnTo>
                  <a:pt x="1012" y="0"/>
                </a:lnTo>
                <a:lnTo>
                  <a:pt x="1013" y="1"/>
                </a:lnTo>
                <a:lnTo>
                  <a:pt x="1013" y="1"/>
                </a:lnTo>
                <a:lnTo>
                  <a:pt x="1013" y="2"/>
                </a:lnTo>
                <a:lnTo>
                  <a:pt x="1013" y="2"/>
                </a:lnTo>
                <a:lnTo>
                  <a:pt x="1013" y="3"/>
                </a:lnTo>
                <a:lnTo>
                  <a:pt x="1012" y="3"/>
                </a:lnTo>
                <a:lnTo>
                  <a:pt x="1011" y="4"/>
                </a:lnTo>
                <a:lnTo>
                  <a:pt x="1011" y="4"/>
                </a:lnTo>
                <a:close/>
                <a:moveTo>
                  <a:pt x="969" y="4"/>
                </a:moveTo>
                <a:lnTo>
                  <a:pt x="945" y="4"/>
                </a:lnTo>
                <a:lnTo>
                  <a:pt x="943" y="3"/>
                </a:lnTo>
                <a:lnTo>
                  <a:pt x="943" y="3"/>
                </a:lnTo>
                <a:lnTo>
                  <a:pt x="942" y="2"/>
                </a:lnTo>
                <a:lnTo>
                  <a:pt x="942" y="2"/>
                </a:lnTo>
                <a:lnTo>
                  <a:pt x="942" y="1"/>
                </a:lnTo>
                <a:lnTo>
                  <a:pt x="943" y="1"/>
                </a:lnTo>
                <a:lnTo>
                  <a:pt x="943" y="0"/>
                </a:lnTo>
                <a:lnTo>
                  <a:pt x="945" y="0"/>
                </a:lnTo>
                <a:lnTo>
                  <a:pt x="969" y="0"/>
                </a:lnTo>
                <a:lnTo>
                  <a:pt x="970" y="0"/>
                </a:lnTo>
                <a:lnTo>
                  <a:pt x="970" y="1"/>
                </a:lnTo>
                <a:lnTo>
                  <a:pt x="970" y="1"/>
                </a:lnTo>
                <a:lnTo>
                  <a:pt x="971" y="2"/>
                </a:lnTo>
                <a:lnTo>
                  <a:pt x="970" y="2"/>
                </a:lnTo>
                <a:lnTo>
                  <a:pt x="970" y="3"/>
                </a:lnTo>
                <a:lnTo>
                  <a:pt x="970" y="3"/>
                </a:lnTo>
                <a:lnTo>
                  <a:pt x="969" y="4"/>
                </a:lnTo>
                <a:lnTo>
                  <a:pt x="969" y="4"/>
                </a:lnTo>
                <a:close/>
                <a:moveTo>
                  <a:pt x="927" y="4"/>
                </a:moveTo>
                <a:lnTo>
                  <a:pt x="903" y="4"/>
                </a:lnTo>
                <a:lnTo>
                  <a:pt x="901" y="3"/>
                </a:lnTo>
                <a:lnTo>
                  <a:pt x="900" y="3"/>
                </a:lnTo>
                <a:lnTo>
                  <a:pt x="900" y="2"/>
                </a:lnTo>
                <a:lnTo>
                  <a:pt x="900" y="2"/>
                </a:lnTo>
                <a:lnTo>
                  <a:pt x="900" y="1"/>
                </a:lnTo>
                <a:lnTo>
                  <a:pt x="900" y="1"/>
                </a:lnTo>
                <a:lnTo>
                  <a:pt x="901" y="0"/>
                </a:lnTo>
                <a:lnTo>
                  <a:pt x="903" y="0"/>
                </a:lnTo>
                <a:lnTo>
                  <a:pt x="927" y="0"/>
                </a:lnTo>
                <a:lnTo>
                  <a:pt x="927" y="0"/>
                </a:lnTo>
                <a:lnTo>
                  <a:pt x="928" y="1"/>
                </a:lnTo>
                <a:lnTo>
                  <a:pt x="928" y="1"/>
                </a:lnTo>
                <a:lnTo>
                  <a:pt x="928" y="2"/>
                </a:lnTo>
                <a:lnTo>
                  <a:pt x="928" y="2"/>
                </a:lnTo>
                <a:lnTo>
                  <a:pt x="928" y="3"/>
                </a:lnTo>
                <a:lnTo>
                  <a:pt x="927" y="3"/>
                </a:lnTo>
                <a:lnTo>
                  <a:pt x="927" y="4"/>
                </a:lnTo>
                <a:lnTo>
                  <a:pt x="927" y="4"/>
                </a:lnTo>
                <a:close/>
                <a:moveTo>
                  <a:pt x="884" y="4"/>
                </a:moveTo>
                <a:lnTo>
                  <a:pt x="860" y="4"/>
                </a:lnTo>
                <a:lnTo>
                  <a:pt x="860" y="3"/>
                </a:lnTo>
                <a:lnTo>
                  <a:pt x="858" y="3"/>
                </a:lnTo>
                <a:lnTo>
                  <a:pt x="858" y="2"/>
                </a:lnTo>
                <a:lnTo>
                  <a:pt x="858" y="2"/>
                </a:lnTo>
                <a:lnTo>
                  <a:pt x="858" y="1"/>
                </a:lnTo>
                <a:lnTo>
                  <a:pt x="858" y="1"/>
                </a:lnTo>
                <a:lnTo>
                  <a:pt x="860" y="0"/>
                </a:lnTo>
                <a:lnTo>
                  <a:pt x="860" y="0"/>
                </a:lnTo>
                <a:lnTo>
                  <a:pt x="884" y="0"/>
                </a:lnTo>
                <a:lnTo>
                  <a:pt x="885" y="0"/>
                </a:lnTo>
                <a:lnTo>
                  <a:pt x="885" y="1"/>
                </a:lnTo>
                <a:lnTo>
                  <a:pt x="886" y="1"/>
                </a:lnTo>
                <a:lnTo>
                  <a:pt x="886" y="2"/>
                </a:lnTo>
                <a:lnTo>
                  <a:pt x="886" y="2"/>
                </a:lnTo>
                <a:lnTo>
                  <a:pt x="885" y="3"/>
                </a:lnTo>
                <a:lnTo>
                  <a:pt x="885" y="3"/>
                </a:lnTo>
                <a:lnTo>
                  <a:pt x="884" y="4"/>
                </a:lnTo>
                <a:lnTo>
                  <a:pt x="884" y="4"/>
                </a:lnTo>
                <a:close/>
                <a:moveTo>
                  <a:pt x="842" y="4"/>
                </a:moveTo>
                <a:lnTo>
                  <a:pt x="818" y="4"/>
                </a:lnTo>
                <a:lnTo>
                  <a:pt x="816" y="3"/>
                </a:lnTo>
                <a:lnTo>
                  <a:pt x="816" y="3"/>
                </a:lnTo>
                <a:lnTo>
                  <a:pt x="815" y="2"/>
                </a:lnTo>
                <a:lnTo>
                  <a:pt x="815" y="2"/>
                </a:lnTo>
                <a:lnTo>
                  <a:pt x="815" y="1"/>
                </a:lnTo>
                <a:lnTo>
                  <a:pt x="816" y="1"/>
                </a:lnTo>
                <a:lnTo>
                  <a:pt x="816" y="0"/>
                </a:lnTo>
                <a:lnTo>
                  <a:pt x="818" y="0"/>
                </a:lnTo>
                <a:lnTo>
                  <a:pt x="842" y="0"/>
                </a:lnTo>
                <a:lnTo>
                  <a:pt x="842" y="0"/>
                </a:lnTo>
                <a:lnTo>
                  <a:pt x="843" y="1"/>
                </a:lnTo>
                <a:lnTo>
                  <a:pt x="843" y="1"/>
                </a:lnTo>
                <a:lnTo>
                  <a:pt x="844" y="2"/>
                </a:lnTo>
                <a:lnTo>
                  <a:pt x="843" y="2"/>
                </a:lnTo>
                <a:lnTo>
                  <a:pt x="843" y="3"/>
                </a:lnTo>
                <a:lnTo>
                  <a:pt x="842" y="3"/>
                </a:lnTo>
                <a:lnTo>
                  <a:pt x="842" y="4"/>
                </a:lnTo>
                <a:lnTo>
                  <a:pt x="842" y="4"/>
                </a:lnTo>
                <a:close/>
                <a:moveTo>
                  <a:pt x="799" y="4"/>
                </a:moveTo>
                <a:lnTo>
                  <a:pt x="774" y="4"/>
                </a:lnTo>
                <a:lnTo>
                  <a:pt x="774" y="3"/>
                </a:lnTo>
                <a:lnTo>
                  <a:pt x="773" y="3"/>
                </a:lnTo>
                <a:lnTo>
                  <a:pt x="773" y="2"/>
                </a:lnTo>
                <a:lnTo>
                  <a:pt x="773" y="2"/>
                </a:lnTo>
                <a:lnTo>
                  <a:pt x="773" y="1"/>
                </a:lnTo>
                <a:lnTo>
                  <a:pt x="773" y="1"/>
                </a:lnTo>
                <a:lnTo>
                  <a:pt x="774" y="0"/>
                </a:lnTo>
                <a:lnTo>
                  <a:pt x="774" y="0"/>
                </a:lnTo>
                <a:lnTo>
                  <a:pt x="799" y="0"/>
                </a:lnTo>
                <a:lnTo>
                  <a:pt x="800" y="0"/>
                </a:lnTo>
                <a:lnTo>
                  <a:pt x="801" y="1"/>
                </a:lnTo>
                <a:lnTo>
                  <a:pt x="801" y="1"/>
                </a:lnTo>
                <a:lnTo>
                  <a:pt x="801" y="2"/>
                </a:lnTo>
                <a:lnTo>
                  <a:pt x="801" y="2"/>
                </a:lnTo>
                <a:lnTo>
                  <a:pt x="801" y="3"/>
                </a:lnTo>
                <a:lnTo>
                  <a:pt x="800" y="3"/>
                </a:lnTo>
                <a:lnTo>
                  <a:pt x="799" y="4"/>
                </a:lnTo>
                <a:lnTo>
                  <a:pt x="799" y="4"/>
                </a:lnTo>
                <a:close/>
                <a:moveTo>
                  <a:pt x="757" y="4"/>
                </a:moveTo>
                <a:lnTo>
                  <a:pt x="733" y="4"/>
                </a:lnTo>
                <a:lnTo>
                  <a:pt x="731" y="3"/>
                </a:lnTo>
                <a:lnTo>
                  <a:pt x="731" y="3"/>
                </a:lnTo>
                <a:lnTo>
                  <a:pt x="730" y="2"/>
                </a:lnTo>
                <a:lnTo>
                  <a:pt x="730" y="2"/>
                </a:lnTo>
                <a:lnTo>
                  <a:pt x="730" y="1"/>
                </a:lnTo>
                <a:lnTo>
                  <a:pt x="731" y="1"/>
                </a:lnTo>
                <a:lnTo>
                  <a:pt x="731" y="0"/>
                </a:lnTo>
                <a:lnTo>
                  <a:pt x="733" y="0"/>
                </a:lnTo>
                <a:lnTo>
                  <a:pt x="757" y="0"/>
                </a:lnTo>
                <a:lnTo>
                  <a:pt x="758" y="0"/>
                </a:lnTo>
                <a:lnTo>
                  <a:pt x="758" y="1"/>
                </a:lnTo>
                <a:lnTo>
                  <a:pt x="758" y="1"/>
                </a:lnTo>
                <a:lnTo>
                  <a:pt x="759" y="2"/>
                </a:lnTo>
                <a:lnTo>
                  <a:pt x="758" y="2"/>
                </a:lnTo>
                <a:lnTo>
                  <a:pt x="758" y="3"/>
                </a:lnTo>
                <a:lnTo>
                  <a:pt x="758" y="3"/>
                </a:lnTo>
                <a:lnTo>
                  <a:pt x="757" y="4"/>
                </a:lnTo>
                <a:lnTo>
                  <a:pt x="757" y="4"/>
                </a:lnTo>
                <a:close/>
                <a:moveTo>
                  <a:pt x="715" y="4"/>
                </a:moveTo>
                <a:lnTo>
                  <a:pt x="691" y="4"/>
                </a:lnTo>
                <a:lnTo>
                  <a:pt x="689" y="3"/>
                </a:lnTo>
                <a:lnTo>
                  <a:pt x="688" y="3"/>
                </a:lnTo>
                <a:lnTo>
                  <a:pt x="688" y="2"/>
                </a:lnTo>
                <a:lnTo>
                  <a:pt x="688" y="1"/>
                </a:lnTo>
                <a:lnTo>
                  <a:pt x="689" y="0"/>
                </a:lnTo>
                <a:lnTo>
                  <a:pt x="691" y="0"/>
                </a:lnTo>
                <a:lnTo>
                  <a:pt x="715" y="0"/>
                </a:lnTo>
                <a:lnTo>
                  <a:pt x="715" y="0"/>
                </a:lnTo>
                <a:lnTo>
                  <a:pt x="716" y="1"/>
                </a:lnTo>
                <a:lnTo>
                  <a:pt x="716" y="1"/>
                </a:lnTo>
                <a:lnTo>
                  <a:pt x="716" y="2"/>
                </a:lnTo>
                <a:lnTo>
                  <a:pt x="716" y="2"/>
                </a:lnTo>
                <a:lnTo>
                  <a:pt x="716" y="3"/>
                </a:lnTo>
                <a:lnTo>
                  <a:pt x="715" y="3"/>
                </a:lnTo>
                <a:lnTo>
                  <a:pt x="715" y="4"/>
                </a:lnTo>
                <a:lnTo>
                  <a:pt x="715" y="4"/>
                </a:lnTo>
                <a:close/>
                <a:moveTo>
                  <a:pt x="672" y="4"/>
                </a:moveTo>
                <a:lnTo>
                  <a:pt x="648" y="4"/>
                </a:lnTo>
                <a:lnTo>
                  <a:pt x="646" y="3"/>
                </a:lnTo>
                <a:lnTo>
                  <a:pt x="646" y="3"/>
                </a:lnTo>
                <a:lnTo>
                  <a:pt x="646" y="2"/>
                </a:lnTo>
                <a:lnTo>
                  <a:pt x="646" y="2"/>
                </a:lnTo>
                <a:lnTo>
                  <a:pt x="646" y="1"/>
                </a:lnTo>
                <a:lnTo>
                  <a:pt x="646" y="1"/>
                </a:lnTo>
                <a:lnTo>
                  <a:pt x="646" y="0"/>
                </a:lnTo>
                <a:lnTo>
                  <a:pt x="648" y="0"/>
                </a:lnTo>
                <a:lnTo>
                  <a:pt x="672" y="0"/>
                </a:lnTo>
                <a:lnTo>
                  <a:pt x="673" y="0"/>
                </a:lnTo>
                <a:lnTo>
                  <a:pt x="673" y="1"/>
                </a:lnTo>
                <a:lnTo>
                  <a:pt x="674" y="1"/>
                </a:lnTo>
                <a:lnTo>
                  <a:pt x="674" y="2"/>
                </a:lnTo>
                <a:lnTo>
                  <a:pt x="674" y="2"/>
                </a:lnTo>
                <a:lnTo>
                  <a:pt x="673" y="3"/>
                </a:lnTo>
                <a:lnTo>
                  <a:pt x="673" y="3"/>
                </a:lnTo>
                <a:lnTo>
                  <a:pt x="672" y="4"/>
                </a:lnTo>
                <a:lnTo>
                  <a:pt x="672" y="4"/>
                </a:lnTo>
                <a:close/>
                <a:moveTo>
                  <a:pt x="630" y="4"/>
                </a:moveTo>
                <a:lnTo>
                  <a:pt x="606" y="4"/>
                </a:lnTo>
                <a:lnTo>
                  <a:pt x="604" y="3"/>
                </a:lnTo>
                <a:lnTo>
                  <a:pt x="604" y="3"/>
                </a:lnTo>
                <a:lnTo>
                  <a:pt x="603" y="2"/>
                </a:lnTo>
                <a:lnTo>
                  <a:pt x="603" y="2"/>
                </a:lnTo>
                <a:lnTo>
                  <a:pt x="603" y="1"/>
                </a:lnTo>
                <a:lnTo>
                  <a:pt x="604" y="1"/>
                </a:lnTo>
                <a:lnTo>
                  <a:pt x="604" y="0"/>
                </a:lnTo>
                <a:lnTo>
                  <a:pt x="606" y="0"/>
                </a:lnTo>
                <a:lnTo>
                  <a:pt x="630" y="0"/>
                </a:lnTo>
                <a:lnTo>
                  <a:pt x="630" y="0"/>
                </a:lnTo>
                <a:lnTo>
                  <a:pt x="631" y="1"/>
                </a:lnTo>
                <a:lnTo>
                  <a:pt x="631" y="1"/>
                </a:lnTo>
                <a:lnTo>
                  <a:pt x="631" y="2"/>
                </a:lnTo>
                <a:lnTo>
                  <a:pt x="631" y="2"/>
                </a:lnTo>
                <a:lnTo>
                  <a:pt x="631" y="3"/>
                </a:lnTo>
                <a:lnTo>
                  <a:pt x="630" y="3"/>
                </a:lnTo>
                <a:lnTo>
                  <a:pt x="630" y="4"/>
                </a:lnTo>
                <a:lnTo>
                  <a:pt x="630" y="4"/>
                </a:lnTo>
                <a:close/>
                <a:moveTo>
                  <a:pt x="587" y="4"/>
                </a:moveTo>
                <a:lnTo>
                  <a:pt x="563" y="4"/>
                </a:lnTo>
                <a:lnTo>
                  <a:pt x="563" y="3"/>
                </a:lnTo>
                <a:lnTo>
                  <a:pt x="561" y="3"/>
                </a:lnTo>
                <a:lnTo>
                  <a:pt x="561" y="2"/>
                </a:lnTo>
                <a:lnTo>
                  <a:pt x="561" y="2"/>
                </a:lnTo>
                <a:lnTo>
                  <a:pt x="561" y="1"/>
                </a:lnTo>
                <a:lnTo>
                  <a:pt x="561" y="1"/>
                </a:lnTo>
                <a:lnTo>
                  <a:pt x="563" y="0"/>
                </a:lnTo>
                <a:lnTo>
                  <a:pt x="563" y="0"/>
                </a:lnTo>
                <a:lnTo>
                  <a:pt x="587" y="0"/>
                </a:lnTo>
                <a:lnTo>
                  <a:pt x="588" y="0"/>
                </a:lnTo>
                <a:lnTo>
                  <a:pt x="589" y="1"/>
                </a:lnTo>
                <a:lnTo>
                  <a:pt x="589" y="1"/>
                </a:lnTo>
                <a:lnTo>
                  <a:pt x="589" y="2"/>
                </a:lnTo>
                <a:lnTo>
                  <a:pt x="589" y="2"/>
                </a:lnTo>
                <a:lnTo>
                  <a:pt x="589" y="3"/>
                </a:lnTo>
                <a:lnTo>
                  <a:pt x="588" y="3"/>
                </a:lnTo>
                <a:lnTo>
                  <a:pt x="587" y="4"/>
                </a:lnTo>
                <a:lnTo>
                  <a:pt x="587" y="4"/>
                </a:lnTo>
                <a:close/>
                <a:moveTo>
                  <a:pt x="545" y="4"/>
                </a:moveTo>
                <a:lnTo>
                  <a:pt x="521" y="4"/>
                </a:lnTo>
                <a:lnTo>
                  <a:pt x="519" y="3"/>
                </a:lnTo>
                <a:lnTo>
                  <a:pt x="519" y="3"/>
                </a:lnTo>
                <a:lnTo>
                  <a:pt x="518" y="2"/>
                </a:lnTo>
                <a:lnTo>
                  <a:pt x="518" y="2"/>
                </a:lnTo>
                <a:lnTo>
                  <a:pt x="518" y="1"/>
                </a:lnTo>
                <a:lnTo>
                  <a:pt x="519" y="1"/>
                </a:lnTo>
                <a:lnTo>
                  <a:pt x="519" y="0"/>
                </a:lnTo>
                <a:lnTo>
                  <a:pt x="521" y="0"/>
                </a:lnTo>
                <a:lnTo>
                  <a:pt x="545" y="0"/>
                </a:lnTo>
                <a:lnTo>
                  <a:pt x="546" y="0"/>
                </a:lnTo>
                <a:lnTo>
                  <a:pt x="546" y="1"/>
                </a:lnTo>
                <a:lnTo>
                  <a:pt x="546" y="1"/>
                </a:lnTo>
                <a:lnTo>
                  <a:pt x="547" y="2"/>
                </a:lnTo>
                <a:lnTo>
                  <a:pt x="546" y="2"/>
                </a:lnTo>
                <a:lnTo>
                  <a:pt x="546" y="3"/>
                </a:lnTo>
                <a:lnTo>
                  <a:pt x="546" y="3"/>
                </a:lnTo>
                <a:lnTo>
                  <a:pt x="545" y="4"/>
                </a:lnTo>
                <a:lnTo>
                  <a:pt x="545" y="4"/>
                </a:lnTo>
                <a:close/>
                <a:moveTo>
                  <a:pt x="503" y="4"/>
                </a:moveTo>
                <a:lnTo>
                  <a:pt x="479" y="4"/>
                </a:lnTo>
                <a:lnTo>
                  <a:pt x="477" y="3"/>
                </a:lnTo>
                <a:lnTo>
                  <a:pt x="476" y="3"/>
                </a:lnTo>
                <a:lnTo>
                  <a:pt x="476" y="2"/>
                </a:lnTo>
                <a:lnTo>
                  <a:pt x="476" y="2"/>
                </a:lnTo>
                <a:lnTo>
                  <a:pt x="476" y="1"/>
                </a:lnTo>
                <a:lnTo>
                  <a:pt x="476" y="1"/>
                </a:lnTo>
                <a:lnTo>
                  <a:pt x="477" y="0"/>
                </a:lnTo>
                <a:lnTo>
                  <a:pt x="479" y="0"/>
                </a:lnTo>
                <a:lnTo>
                  <a:pt x="503" y="0"/>
                </a:lnTo>
                <a:lnTo>
                  <a:pt x="503" y="0"/>
                </a:lnTo>
                <a:lnTo>
                  <a:pt x="504" y="1"/>
                </a:lnTo>
                <a:lnTo>
                  <a:pt x="504" y="2"/>
                </a:lnTo>
                <a:lnTo>
                  <a:pt x="504" y="3"/>
                </a:lnTo>
                <a:lnTo>
                  <a:pt x="503" y="3"/>
                </a:lnTo>
                <a:lnTo>
                  <a:pt x="503" y="4"/>
                </a:lnTo>
                <a:lnTo>
                  <a:pt x="503" y="4"/>
                </a:lnTo>
                <a:close/>
                <a:moveTo>
                  <a:pt x="460" y="4"/>
                </a:moveTo>
                <a:lnTo>
                  <a:pt x="436" y="4"/>
                </a:lnTo>
                <a:lnTo>
                  <a:pt x="434" y="3"/>
                </a:lnTo>
                <a:lnTo>
                  <a:pt x="434" y="3"/>
                </a:lnTo>
                <a:lnTo>
                  <a:pt x="434" y="2"/>
                </a:lnTo>
                <a:lnTo>
                  <a:pt x="434" y="2"/>
                </a:lnTo>
                <a:lnTo>
                  <a:pt x="434" y="1"/>
                </a:lnTo>
                <a:lnTo>
                  <a:pt x="434" y="1"/>
                </a:lnTo>
                <a:lnTo>
                  <a:pt x="434" y="0"/>
                </a:lnTo>
                <a:lnTo>
                  <a:pt x="436" y="0"/>
                </a:lnTo>
                <a:lnTo>
                  <a:pt x="460" y="0"/>
                </a:lnTo>
                <a:lnTo>
                  <a:pt x="461" y="0"/>
                </a:lnTo>
                <a:lnTo>
                  <a:pt x="461" y="1"/>
                </a:lnTo>
                <a:lnTo>
                  <a:pt x="462" y="1"/>
                </a:lnTo>
                <a:lnTo>
                  <a:pt x="462" y="2"/>
                </a:lnTo>
                <a:lnTo>
                  <a:pt x="462" y="2"/>
                </a:lnTo>
                <a:lnTo>
                  <a:pt x="461" y="3"/>
                </a:lnTo>
                <a:lnTo>
                  <a:pt x="461" y="3"/>
                </a:lnTo>
                <a:lnTo>
                  <a:pt x="460" y="4"/>
                </a:lnTo>
                <a:lnTo>
                  <a:pt x="460" y="4"/>
                </a:lnTo>
                <a:close/>
                <a:moveTo>
                  <a:pt x="418" y="4"/>
                </a:moveTo>
                <a:lnTo>
                  <a:pt x="394" y="4"/>
                </a:lnTo>
                <a:lnTo>
                  <a:pt x="392" y="3"/>
                </a:lnTo>
                <a:lnTo>
                  <a:pt x="392" y="3"/>
                </a:lnTo>
                <a:lnTo>
                  <a:pt x="391" y="2"/>
                </a:lnTo>
                <a:lnTo>
                  <a:pt x="391" y="2"/>
                </a:lnTo>
                <a:lnTo>
                  <a:pt x="391" y="1"/>
                </a:lnTo>
                <a:lnTo>
                  <a:pt x="392" y="1"/>
                </a:lnTo>
                <a:lnTo>
                  <a:pt x="392" y="0"/>
                </a:lnTo>
                <a:lnTo>
                  <a:pt x="394" y="0"/>
                </a:lnTo>
                <a:lnTo>
                  <a:pt x="418" y="0"/>
                </a:lnTo>
                <a:lnTo>
                  <a:pt x="418" y="0"/>
                </a:lnTo>
                <a:lnTo>
                  <a:pt x="419" y="1"/>
                </a:lnTo>
                <a:lnTo>
                  <a:pt x="419" y="1"/>
                </a:lnTo>
                <a:lnTo>
                  <a:pt x="419" y="2"/>
                </a:lnTo>
                <a:lnTo>
                  <a:pt x="419" y="2"/>
                </a:lnTo>
                <a:lnTo>
                  <a:pt x="419" y="3"/>
                </a:lnTo>
                <a:lnTo>
                  <a:pt x="418" y="3"/>
                </a:lnTo>
                <a:lnTo>
                  <a:pt x="418" y="4"/>
                </a:lnTo>
                <a:lnTo>
                  <a:pt x="418" y="4"/>
                </a:lnTo>
                <a:close/>
                <a:moveTo>
                  <a:pt x="375" y="4"/>
                </a:moveTo>
                <a:lnTo>
                  <a:pt x="351" y="4"/>
                </a:lnTo>
                <a:lnTo>
                  <a:pt x="351" y="3"/>
                </a:lnTo>
                <a:lnTo>
                  <a:pt x="349" y="3"/>
                </a:lnTo>
                <a:lnTo>
                  <a:pt x="349" y="2"/>
                </a:lnTo>
                <a:lnTo>
                  <a:pt x="349" y="2"/>
                </a:lnTo>
                <a:lnTo>
                  <a:pt x="349" y="1"/>
                </a:lnTo>
                <a:lnTo>
                  <a:pt x="349" y="1"/>
                </a:lnTo>
                <a:lnTo>
                  <a:pt x="351" y="0"/>
                </a:lnTo>
                <a:lnTo>
                  <a:pt x="351" y="0"/>
                </a:lnTo>
                <a:lnTo>
                  <a:pt x="375" y="0"/>
                </a:lnTo>
                <a:lnTo>
                  <a:pt x="376" y="0"/>
                </a:lnTo>
                <a:lnTo>
                  <a:pt x="377" y="1"/>
                </a:lnTo>
                <a:lnTo>
                  <a:pt x="377" y="1"/>
                </a:lnTo>
                <a:lnTo>
                  <a:pt x="377" y="2"/>
                </a:lnTo>
                <a:lnTo>
                  <a:pt x="377" y="2"/>
                </a:lnTo>
                <a:lnTo>
                  <a:pt x="377" y="3"/>
                </a:lnTo>
                <a:lnTo>
                  <a:pt x="376" y="3"/>
                </a:lnTo>
                <a:lnTo>
                  <a:pt x="375" y="4"/>
                </a:lnTo>
                <a:lnTo>
                  <a:pt x="375" y="4"/>
                </a:lnTo>
                <a:close/>
                <a:moveTo>
                  <a:pt x="333" y="4"/>
                </a:moveTo>
                <a:lnTo>
                  <a:pt x="309" y="4"/>
                </a:lnTo>
                <a:lnTo>
                  <a:pt x="307" y="3"/>
                </a:lnTo>
                <a:lnTo>
                  <a:pt x="307" y="3"/>
                </a:lnTo>
                <a:lnTo>
                  <a:pt x="306" y="2"/>
                </a:lnTo>
                <a:lnTo>
                  <a:pt x="306" y="2"/>
                </a:lnTo>
                <a:lnTo>
                  <a:pt x="306" y="1"/>
                </a:lnTo>
                <a:lnTo>
                  <a:pt x="307" y="1"/>
                </a:lnTo>
                <a:lnTo>
                  <a:pt x="307" y="0"/>
                </a:lnTo>
                <a:lnTo>
                  <a:pt x="309" y="0"/>
                </a:lnTo>
                <a:lnTo>
                  <a:pt x="333" y="0"/>
                </a:lnTo>
                <a:lnTo>
                  <a:pt x="333" y="0"/>
                </a:lnTo>
                <a:lnTo>
                  <a:pt x="334" y="1"/>
                </a:lnTo>
                <a:lnTo>
                  <a:pt x="334" y="1"/>
                </a:lnTo>
                <a:lnTo>
                  <a:pt x="335" y="2"/>
                </a:lnTo>
                <a:lnTo>
                  <a:pt x="334" y="2"/>
                </a:lnTo>
                <a:lnTo>
                  <a:pt x="334" y="3"/>
                </a:lnTo>
                <a:lnTo>
                  <a:pt x="333" y="3"/>
                </a:lnTo>
                <a:lnTo>
                  <a:pt x="333" y="4"/>
                </a:lnTo>
                <a:lnTo>
                  <a:pt x="333" y="4"/>
                </a:lnTo>
                <a:close/>
                <a:moveTo>
                  <a:pt x="291" y="4"/>
                </a:moveTo>
                <a:lnTo>
                  <a:pt x="267" y="4"/>
                </a:lnTo>
                <a:lnTo>
                  <a:pt x="266" y="3"/>
                </a:lnTo>
                <a:lnTo>
                  <a:pt x="264" y="3"/>
                </a:lnTo>
                <a:lnTo>
                  <a:pt x="264" y="2"/>
                </a:lnTo>
                <a:lnTo>
                  <a:pt x="264" y="2"/>
                </a:lnTo>
                <a:lnTo>
                  <a:pt x="264" y="1"/>
                </a:lnTo>
                <a:lnTo>
                  <a:pt x="264" y="1"/>
                </a:lnTo>
                <a:lnTo>
                  <a:pt x="266" y="0"/>
                </a:lnTo>
                <a:lnTo>
                  <a:pt x="267" y="0"/>
                </a:lnTo>
                <a:lnTo>
                  <a:pt x="291" y="0"/>
                </a:lnTo>
                <a:lnTo>
                  <a:pt x="291" y="0"/>
                </a:lnTo>
                <a:lnTo>
                  <a:pt x="292" y="1"/>
                </a:lnTo>
                <a:lnTo>
                  <a:pt x="292" y="1"/>
                </a:lnTo>
                <a:lnTo>
                  <a:pt x="292" y="2"/>
                </a:lnTo>
                <a:lnTo>
                  <a:pt x="292" y="2"/>
                </a:lnTo>
                <a:lnTo>
                  <a:pt x="292" y="3"/>
                </a:lnTo>
                <a:lnTo>
                  <a:pt x="291" y="3"/>
                </a:lnTo>
                <a:lnTo>
                  <a:pt x="291" y="4"/>
                </a:lnTo>
                <a:lnTo>
                  <a:pt x="291" y="4"/>
                </a:lnTo>
                <a:close/>
                <a:moveTo>
                  <a:pt x="248" y="4"/>
                </a:moveTo>
                <a:lnTo>
                  <a:pt x="224" y="4"/>
                </a:lnTo>
                <a:lnTo>
                  <a:pt x="222" y="3"/>
                </a:lnTo>
                <a:lnTo>
                  <a:pt x="222" y="3"/>
                </a:lnTo>
                <a:lnTo>
                  <a:pt x="222" y="2"/>
                </a:lnTo>
                <a:lnTo>
                  <a:pt x="222" y="1"/>
                </a:lnTo>
                <a:lnTo>
                  <a:pt x="222" y="0"/>
                </a:lnTo>
                <a:lnTo>
                  <a:pt x="224" y="0"/>
                </a:lnTo>
                <a:lnTo>
                  <a:pt x="248" y="0"/>
                </a:lnTo>
                <a:lnTo>
                  <a:pt x="249" y="0"/>
                </a:lnTo>
                <a:lnTo>
                  <a:pt x="249" y="1"/>
                </a:lnTo>
                <a:lnTo>
                  <a:pt x="250" y="1"/>
                </a:lnTo>
                <a:lnTo>
                  <a:pt x="250" y="2"/>
                </a:lnTo>
                <a:lnTo>
                  <a:pt x="250" y="2"/>
                </a:lnTo>
                <a:lnTo>
                  <a:pt x="249" y="3"/>
                </a:lnTo>
                <a:lnTo>
                  <a:pt x="249" y="3"/>
                </a:lnTo>
                <a:lnTo>
                  <a:pt x="248" y="4"/>
                </a:lnTo>
                <a:lnTo>
                  <a:pt x="248" y="4"/>
                </a:lnTo>
                <a:close/>
                <a:moveTo>
                  <a:pt x="206" y="4"/>
                </a:moveTo>
                <a:lnTo>
                  <a:pt x="182" y="4"/>
                </a:lnTo>
                <a:lnTo>
                  <a:pt x="180" y="3"/>
                </a:lnTo>
                <a:lnTo>
                  <a:pt x="179" y="3"/>
                </a:lnTo>
                <a:lnTo>
                  <a:pt x="179" y="2"/>
                </a:lnTo>
                <a:lnTo>
                  <a:pt x="179" y="2"/>
                </a:lnTo>
                <a:lnTo>
                  <a:pt x="179" y="1"/>
                </a:lnTo>
                <a:lnTo>
                  <a:pt x="179" y="1"/>
                </a:lnTo>
                <a:lnTo>
                  <a:pt x="180" y="0"/>
                </a:lnTo>
                <a:lnTo>
                  <a:pt x="182" y="0"/>
                </a:lnTo>
                <a:lnTo>
                  <a:pt x="206" y="0"/>
                </a:lnTo>
                <a:lnTo>
                  <a:pt x="206" y="0"/>
                </a:lnTo>
                <a:lnTo>
                  <a:pt x="207" y="1"/>
                </a:lnTo>
                <a:lnTo>
                  <a:pt x="207" y="1"/>
                </a:lnTo>
                <a:lnTo>
                  <a:pt x="207" y="2"/>
                </a:lnTo>
                <a:lnTo>
                  <a:pt x="207" y="2"/>
                </a:lnTo>
                <a:lnTo>
                  <a:pt x="207" y="3"/>
                </a:lnTo>
                <a:lnTo>
                  <a:pt x="206" y="3"/>
                </a:lnTo>
                <a:lnTo>
                  <a:pt x="206" y="4"/>
                </a:lnTo>
                <a:lnTo>
                  <a:pt x="206" y="4"/>
                </a:lnTo>
                <a:close/>
                <a:moveTo>
                  <a:pt x="163" y="4"/>
                </a:moveTo>
                <a:lnTo>
                  <a:pt x="139" y="4"/>
                </a:lnTo>
                <a:lnTo>
                  <a:pt x="139" y="3"/>
                </a:lnTo>
                <a:lnTo>
                  <a:pt x="137" y="3"/>
                </a:lnTo>
                <a:lnTo>
                  <a:pt x="137" y="2"/>
                </a:lnTo>
                <a:lnTo>
                  <a:pt x="137" y="2"/>
                </a:lnTo>
                <a:lnTo>
                  <a:pt x="137" y="1"/>
                </a:lnTo>
                <a:lnTo>
                  <a:pt x="137" y="1"/>
                </a:lnTo>
                <a:lnTo>
                  <a:pt x="139" y="0"/>
                </a:lnTo>
                <a:lnTo>
                  <a:pt x="139" y="0"/>
                </a:lnTo>
                <a:lnTo>
                  <a:pt x="163" y="0"/>
                </a:lnTo>
                <a:lnTo>
                  <a:pt x="164" y="0"/>
                </a:lnTo>
                <a:lnTo>
                  <a:pt x="164" y="1"/>
                </a:lnTo>
                <a:lnTo>
                  <a:pt x="165" y="1"/>
                </a:lnTo>
                <a:lnTo>
                  <a:pt x="165" y="2"/>
                </a:lnTo>
                <a:lnTo>
                  <a:pt x="165" y="2"/>
                </a:lnTo>
                <a:lnTo>
                  <a:pt x="164" y="3"/>
                </a:lnTo>
                <a:lnTo>
                  <a:pt x="164" y="3"/>
                </a:lnTo>
                <a:lnTo>
                  <a:pt x="163" y="4"/>
                </a:lnTo>
                <a:lnTo>
                  <a:pt x="163" y="4"/>
                </a:lnTo>
                <a:close/>
                <a:moveTo>
                  <a:pt x="121" y="4"/>
                </a:moveTo>
                <a:lnTo>
                  <a:pt x="97" y="4"/>
                </a:lnTo>
                <a:lnTo>
                  <a:pt x="95" y="3"/>
                </a:lnTo>
                <a:lnTo>
                  <a:pt x="95" y="3"/>
                </a:lnTo>
                <a:lnTo>
                  <a:pt x="94" y="2"/>
                </a:lnTo>
                <a:lnTo>
                  <a:pt x="94" y="2"/>
                </a:lnTo>
                <a:lnTo>
                  <a:pt x="94" y="1"/>
                </a:lnTo>
                <a:lnTo>
                  <a:pt x="95" y="1"/>
                </a:lnTo>
                <a:lnTo>
                  <a:pt x="95" y="0"/>
                </a:lnTo>
                <a:lnTo>
                  <a:pt x="97" y="0"/>
                </a:lnTo>
                <a:lnTo>
                  <a:pt x="121" y="0"/>
                </a:lnTo>
                <a:lnTo>
                  <a:pt x="121" y="0"/>
                </a:lnTo>
                <a:lnTo>
                  <a:pt x="122" y="1"/>
                </a:lnTo>
                <a:lnTo>
                  <a:pt x="122" y="1"/>
                </a:lnTo>
                <a:lnTo>
                  <a:pt x="123" y="2"/>
                </a:lnTo>
                <a:lnTo>
                  <a:pt x="122" y="2"/>
                </a:lnTo>
                <a:lnTo>
                  <a:pt x="122" y="3"/>
                </a:lnTo>
                <a:lnTo>
                  <a:pt x="121" y="3"/>
                </a:lnTo>
                <a:lnTo>
                  <a:pt x="121" y="4"/>
                </a:lnTo>
                <a:lnTo>
                  <a:pt x="121" y="4"/>
                </a:lnTo>
                <a:close/>
                <a:moveTo>
                  <a:pt x="79" y="4"/>
                </a:moveTo>
                <a:lnTo>
                  <a:pt x="55" y="4"/>
                </a:lnTo>
                <a:lnTo>
                  <a:pt x="54" y="3"/>
                </a:lnTo>
                <a:lnTo>
                  <a:pt x="52" y="3"/>
                </a:lnTo>
                <a:lnTo>
                  <a:pt x="52" y="2"/>
                </a:lnTo>
                <a:lnTo>
                  <a:pt x="52" y="2"/>
                </a:lnTo>
                <a:lnTo>
                  <a:pt x="52" y="1"/>
                </a:lnTo>
                <a:lnTo>
                  <a:pt x="52" y="1"/>
                </a:lnTo>
                <a:lnTo>
                  <a:pt x="54" y="0"/>
                </a:lnTo>
                <a:lnTo>
                  <a:pt x="55" y="0"/>
                </a:lnTo>
                <a:lnTo>
                  <a:pt x="79" y="0"/>
                </a:lnTo>
                <a:lnTo>
                  <a:pt x="79" y="0"/>
                </a:lnTo>
                <a:lnTo>
                  <a:pt x="80" y="1"/>
                </a:lnTo>
                <a:lnTo>
                  <a:pt x="80" y="1"/>
                </a:lnTo>
                <a:lnTo>
                  <a:pt x="80" y="2"/>
                </a:lnTo>
                <a:lnTo>
                  <a:pt x="80" y="2"/>
                </a:lnTo>
                <a:lnTo>
                  <a:pt x="80" y="3"/>
                </a:lnTo>
                <a:lnTo>
                  <a:pt x="79" y="3"/>
                </a:lnTo>
                <a:lnTo>
                  <a:pt x="79" y="4"/>
                </a:lnTo>
                <a:lnTo>
                  <a:pt x="79" y="4"/>
                </a:lnTo>
                <a:close/>
                <a:moveTo>
                  <a:pt x="36" y="4"/>
                </a:moveTo>
                <a:lnTo>
                  <a:pt x="12" y="4"/>
                </a:lnTo>
                <a:lnTo>
                  <a:pt x="10" y="3"/>
                </a:lnTo>
                <a:lnTo>
                  <a:pt x="10" y="3"/>
                </a:lnTo>
                <a:lnTo>
                  <a:pt x="9" y="2"/>
                </a:lnTo>
                <a:lnTo>
                  <a:pt x="9" y="2"/>
                </a:lnTo>
                <a:lnTo>
                  <a:pt x="9" y="1"/>
                </a:lnTo>
                <a:lnTo>
                  <a:pt x="10" y="1"/>
                </a:lnTo>
                <a:lnTo>
                  <a:pt x="10" y="0"/>
                </a:lnTo>
                <a:lnTo>
                  <a:pt x="12" y="0"/>
                </a:lnTo>
                <a:lnTo>
                  <a:pt x="36" y="0"/>
                </a:lnTo>
                <a:lnTo>
                  <a:pt x="37" y="0"/>
                </a:lnTo>
                <a:lnTo>
                  <a:pt x="37" y="1"/>
                </a:lnTo>
                <a:lnTo>
                  <a:pt x="38" y="2"/>
                </a:lnTo>
                <a:lnTo>
                  <a:pt x="37" y="3"/>
                </a:lnTo>
                <a:lnTo>
                  <a:pt x="37" y="3"/>
                </a:lnTo>
                <a:lnTo>
                  <a:pt x="36" y="4"/>
                </a:lnTo>
                <a:lnTo>
                  <a:pt x="36" y="4"/>
                </a:lnTo>
                <a:close/>
              </a:path>
            </a:pathLst>
          </a:custGeom>
          <a:solidFill>
            <a:schemeClr val="bg1"/>
          </a:solidFill>
          <a:ln w="25400">
            <a:solidFill>
              <a:srgbClr val="000000"/>
            </a:solidFill>
            <a:prstDash val="solid"/>
            <a:round/>
            <a:headEnd/>
            <a:tailEnd/>
          </a:ln>
        </p:spPr>
        <p:txBody>
          <a:bodyPr/>
          <a:lstStyle/>
          <a:p>
            <a:endParaRPr lang="en-US"/>
          </a:p>
        </p:txBody>
      </p:sp>
      <p:sp>
        <p:nvSpPr>
          <p:cNvPr id="310483" name="Rectangle 211">
            <a:extLst>
              <a:ext uri="{FF2B5EF4-FFF2-40B4-BE49-F238E27FC236}">
                <a16:creationId xmlns:a16="http://schemas.microsoft.com/office/drawing/2014/main" id="{CA8D1061-5B43-0549-B54E-77347FCADC95}"/>
              </a:ext>
            </a:extLst>
          </p:cNvPr>
          <p:cNvSpPr>
            <a:spLocks noChangeArrowheads="1"/>
          </p:cNvSpPr>
          <p:nvPr/>
        </p:nvSpPr>
        <p:spPr bwMode="auto">
          <a:xfrm>
            <a:off x="7350125" y="2333625"/>
            <a:ext cx="1014413" cy="438150"/>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0484" name="Rectangle 212">
            <a:extLst>
              <a:ext uri="{FF2B5EF4-FFF2-40B4-BE49-F238E27FC236}">
                <a16:creationId xmlns:a16="http://schemas.microsoft.com/office/drawing/2014/main" id="{8EEF5BAB-1092-A143-83A7-40D0FD64659E}"/>
              </a:ext>
            </a:extLst>
          </p:cNvPr>
          <p:cNvSpPr>
            <a:spLocks noChangeArrowheads="1"/>
          </p:cNvSpPr>
          <p:nvPr/>
        </p:nvSpPr>
        <p:spPr bwMode="auto">
          <a:xfrm>
            <a:off x="7350125" y="2232025"/>
            <a:ext cx="1014413" cy="539750"/>
          </a:xfrm>
          <a:prstGeom prst="rect">
            <a:avLst/>
          </a:prstGeom>
          <a:solidFill>
            <a:schemeClr val="bg1"/>
          </a:solidFill>
          <a:ln w="25400">
            <a:solidFill>
              <a:srgbClr val="000000"/>
            </a:solidFill>
            <a:miter lim="800000"/>
            <a:headEnd/>
            <a:tailEnd/>
          </a:ln>
        </p:spPr>
        <p:txBody>
          <a:bodyPr/>
          <a:lstStyle/>
          <a:p>
            <a:endParaRPr lang="en-US"/>
          </a:p>
        </p:txBody>
      </p:sp>
      <p:sp>
        <p:nvSpPr>
          <p:cNvPr id="310485" name="Rectangle 213">
            <a:extLst>
              <a:ext uri="{FF2B5EF4-FFF2-40B4-BE49-F238E27FC236}">
                <a16:creationId xmlns:a16="http://schemas.microsoft.com/office/drawing/2014/main" id="{93CFA242-3332-DA4F-A089-3642B6B5620B}"/>
              </a:ext>
            </a:extLst>
          </p:cNvPr>
          <p:cNvSpPr>
            <a:spLocks noChangeArrowheads="1"/>
          </p:cNvSpPr>
          <p:nvPr/>
        </p:nvSpPr>
        <p:spPr bwMode="auto">
          <a:xfrm>
            <a:off x="7518400" y="2312988"/>
            <a:ext cx="723900" cy="365125"/>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TC :</a:t>
            </a:r>
          </a:p>
          <a:p>
            <a:pPr algn="ctr"/>
            <a:r>
              <a:rPr lang="en-US" altLang="en-US" sz="1200" b="1">
                <a:solidFill>
                  <a:srgbClr val="000000"/>
                </a:solidFill>
                <a:latin typeface="Arial" panose="020B0604020202020204" pitchFamily="34" charset="0"/>
              </a:rPr>
              <a:t>TeleCmnd</a:t>
            </a:r>
            <a:endParaRPr lang="en-US" altLang="en-US" sz="2800" b="1">
              <a:solidFill>
                <a:schemeClr val="tx2"/>
              </a:solidFill>
              <a:latin typeface="Tahoma" panose="020B0604030504040204" pitchFamily="34" charset="0"/>
            </a:endParaRPr>
          </a:p>
        </p:txBody>
      </p:sp>
      <p:sp>
        <p:nvSpPr>
          <p:cNvPr id="310493" name="Rectangle 221">
            <a:extLst>
              <a:ext uri="{FF2B5EF4-FFF2-40B4-BE49-F238E27FC236}">
                <a16:creationId xmlns:a16="http://schemas.microsoft.com/office/drawing/2014/main" id="{450EEDBF-149A-BC4E-A97F-6A527567C7DF}"/>
              </a:ext>
            </a:extLst>
          </p:cNvPr>
          <p:cNvSpPr>
            <a:spLocks noChangeArrowheads="1"/>
          </p:cNvSpPr>
          <p:nvPr/>
        </p:nvSpPr>
        <p:spPr bwMode="auto">
          <a:xfrm>
            <a:off x="7821613" y="2716213"/>
            <a:ext cx="127000" cy="109537"/>
          </a:xfrm>
          <a:prstGeom prst="rect">
            <a:avLst/>
          </a:prstGeom>
          <a:solidFill>
            <a:schemeClr val="bg1"/>
          </a:solidFill>
          <a:ln w="25400">
            <a:solidFill>
              <a:srgbClr val="000000"/>
            </a:solidFill>
            <a:miter lim="800000"/>
            <a:headEnd/>
            <a:tailEnd/>
          </a:ln>
        </p:spPr>
        <p:txBody>
          <a:bodyPr/>
          <a:lstStyle/>
          <a:p>
            <a:endParaRPr lang="en-US"/>
          </a:p>
        </p:txBody>
      </p:sp>
      <p:sp>
        <p:nvSpPr>
          <p:cNvPr id="310497" name="Rectangle 225">
            <a:extLst>
              <a:ext uri="{FF2B5EF4-FFF2-40B4-BE49-F238E27FC236}">
                <a16:creationId xmlns:a16="http://schemas.microsoft.com/office/drawing/2014/main" id="{8A9831C4-83D7-CF4A-B4F7-C33552F6ABEA}"/>
              </a:ext>
            </a:extLst>
          </p:cNvPr>
          <p:cNvSpPr>
            <a:spLocks noChangeArrowheads="1"/>
          </p:cNvSpPr>
          <p:nvPr/>
        </p:nvSpPr>
        <p:spPr bwMode="auto">
          <a:xfrm>
            <a:off x="7285038" y="2441575"/>
            <a:ext cx="128587" cy="109538"/>
          </a:xfrm>
          <a:prstGeom prst="rect">
            <a:avLst/>
          </a:prstGeom>
          <a:solidFill>
            <a:schemeClr val="bg1"/>
          </a:solidFill>
          <a:ln w="25400">
            <a:solidFill>
              <a:srgbClr val="000000"/>
            </a:solidFill>
            <a:miter lim="800000"/>
            <a:headEnd/>
            <a:tailEnd/>
          </a:ln>
        </p:spPr>
        <p:txBody>
          <a:bodyPr/>
          <a:lstStyle/>
          <a:p>
            <a:endParaRPr lang="en-US"/>
          </a:p>
        </p:txBody>
      </p:sp>
      <p:grpSp>
        <p:nvGrpSpPr>
          <p:cNvPr id="310524" name="Group 252">
            <a:extLst>
              <a:ext uri="{FF2B5EF4-FFF2-40B4-BE49-F238E27FC236}">
                <a16:creationId xmlns:a16="http://schemas.microsoft.com/office/drawing/2014/main" id="{BDC17DC0-080B-764D-9921-5A0721FC2E80}"/>
              </a:ext>
            </a:extLst>
          </p:cNvPr>
          <p:cNvGrpSpPr>
            <a:grpSpLocks/>
          </p:cNvGrpSpPr>
          <p:nvPr/>
        </p:nvGrpSpPr>
        <p:grpSpPr bwMode="auto">
          <a:xfrm>
            <a:off x="7313613" y="4516438"/>
            <a:ext cx="1220787" cy="600075"/>
            <a:chOff x="3554" y="2844"/>
            <a:chExt cx="769" cy="378"/>
          </a:xfrm>
        </p:grpSpPr>
        <p:sp>
          <p:nvSpPr>
            <p:cNvPr id="310490" name="Rectangle 218">
              <a:extLst>
                <a:ext uri="{FF2B5EF4-FFF2-40B4-BE49-F238E27FC236}">
                  <a16:creationId xmlns:a16="http://schemas.microsoft.com/office/drawing/2014/main" id="{E7C60269-70A9-6842-B067-FFF248F91400}"/>
                </a:ext>
              </a:extLst>
            </p:cNvPr>
            <p:cNvSpPr>
              <a:spLocks noChangeArrowheads="1"/>
            </p:cNvSpPr>
            <p:nvPr/>
          </p:nvSpPr>
          <p:spPr bwMode="auto">
            <a:xfrm>
              <a:off x="3566" y="2879"/>
              <a:ext cx="639" cy="276"/>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0491" name="Rectangle 219">
              <a:extLst>
                <a:ext uri="{FF2B5EF4-FFF2-40B4-BE49-F238E27FC236}">
                  <a16:creationId xmlns:a16="http://schemas.microsoft.com/office/drawing/2014/main" id="{1AB00F78-6858-F44B-B1E5-4972D87F0701}"/>
                </a:ext>
              </a:extLst>
            </p:cNvPr>
            <p:cNvSpPr>
              <a:spLocks noChangeArrowheads="1"/>
            </p:cNvSpPr>
            <p:nvPr/>
          </p:nvSpPr>
          <p:spPr bwMode="auto">
            <a:xfrm>
              <a:off x="3554" y="2879"/>
              <a:ext cx="769" cy="301"/>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0492" name="Rectangle 220">
              <a:extLst>
                <a:ext uri="{FF2B5EF4-FFF2-40B4-BE49-F238E27FC236}">
                  <a16:creationId xmlns:a16="http://schemas.microsoft.com/office/drawing/2014/main" id="{41F63438-09E0-5F4F-B531-D685E8C2CBAF}"/>
                </a:ext>
              </a:extLst>
            </p:cNvPr>
            <p:cNvSpPr>
              <a:spLocks noChangeArrowheads="1"/>
            </p:cNvSpPr>
            <p:nvPr/>
          </p:nvSpPr>
          <p:spPr bwMode="auto">
            <a:xfrm>
              <a:off x="3638" y="2912"/>
              <a:ext cx="60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&lt;&lt;protocol&gt;&gt;</a:t>
              </a:r>
            </a:p>
            <a:p>
              <a:pPr algn="ctr"/>
              <a:r>
                <a:rPr lang="en-US" altLang="en-US" sz="1200" b="1">
                  <a:solidFill>
                    <a:srgbClr val="000000"/>
                  </a:solidFill>
                  <a:latin typeface="Arial" panose="020B0604020202020204" pitchFamily="34" charset="0"/>
                </a:rPr>
                <a:t>LL: LinkLayer</a:t>
              </a:r>
              <a:endParaRPr lang="en-US" altLang="en-US" sz="2800" b="1">
                <a:solidFill>
                  <a:schemeClr val="tx2"/>
                </a:solidFill>
                <a:latin typeface="Tahoma" panose="020B0604030504040204" pitchFamily="34" charset="0"/>
              </a:endParaRPr>
            </a:p>
          </p:txBody>
        </p:sp>
        <p:sp>
          <p:nvSpPr>
            <p:cNvPr id="310502" name="Rectangle 230">
              <a:extLst>
                <a:ext uri="{FF2B5EF4-FFF2-40B4-BE49-F238E27FC236}">
                  <a16:creationId xmlns:a16="http://schemas.microsoft.com/office/drawing/2014/main" id="{CABE0FD8-D2B7-624A-8914-C13BC6EFD6B4}"/>
                </a:ext>
              </a:extLst>
            </p:cNvPr>
            <p:cNvSpPr>
              <a:spLocks noChangeArrowheads="1"/>
            </p:cNvSpPr>
            <p:nvPr/>
          </p:nvSpPr>
          <p:spPr bwMode="auto">
            <a:xfrm>
              <a:off x="3881" y="2844"/>
              <a:ext cx="80" cy="68"/>
            </a:xfrm>
            <a:prstGeom prst="rect">
              <a:avLst/>
            </a:prstGeom>
            <a:solidFill>
              <a:schemeClr val="bg1"/>
            </a:solidFill>
            <a:ln w="25400">
              <a:solidFill>
                <a:srgbClr val="000000"/>
              </a:solidFill>
              <a:miter lim="800000"/>
              <a:headEnd/>
              <a:tailEnd/>
            </a:ln>
          </p:spPr>
          <p:txBody>
            <a:bodyPr/>
            <a:lstStyle/>
            <a:p>
              <a:endParaRPr lang="en-US"/>
            </a:p>
          </p:txBody>
        </p:sp>
        <p:sp>
          <p:nvSpPr>
            <p:cNvPr id="310503" name="Rectangle 231">
              <a:extLst>
                <a:ext uri="{FF2B5EF4-FFF2-40B4-BE49-F238E27FC236}">
                  <a16:creationId xmlns:a16="http://schemas.microsoft.com/office/drawing/2014/main" id="{FFAABDAE-AA3B-244C-A212-46757A36436D}"/>
                </a:ext>
              </a:extLst>
            </p:cNvPr>
            <p:cNvSpPr>
              <a:spLocks noChangeArrowheads="1"/>
            </p:cNvSpPr>
            <p:nvPr/>
          </p:nvSpPr>
          <p:spPr bwMode="auto">
            <a:xfrm>
              <a:off x="3884" y="3153"/>
              <a:ext cx="80" cy="69"/>
            </a:xfrm>
            <a:prstGeom prst="rect">
              <a:avLst/>
            </a:prstGeom>
            <a:solidFill>
              <a:schemeClr val="bg1"/>
            </a:solidFill>
            <a:ln w="25400">
              <a:solidFill>
                <a:srgbClr val="000000"/>
              </a:solidFill>
              <a:miter lim="800000"/>
              <a:headEnd/>
              <a:tailEnd/>
            </a:ln>
          </p:spPr>
          <p:txBody>
            <a:bodyPr/>
            <a:lstStyle/>
            <a:p>
              <a:endParaRPr lang="en-US"/>
            </a:p>
          </p:txBody>
        </p:sp>
      </p:grpSp>
      <p:grpSp>
        <p:nvGrpSpPr>
          <p:cNvPr id="310506" name="Group 234">
            <a:extLst>
              <a:ext uri="{FF2B5EF4-FFF2-40B4-BE49-F238E27FC236}">
                <a16:creationId xmlns:a16="http://schemas.microsoft.com/office/drawing/2014/main" id="{9A451C76-00B8-3F49-846B-E2BC2E172799}"/>
              </a:ext>
            </a:extLst>
          </p:cNvPr>
          <p:cNvGrpSpPr>
            <a:grpSpLocks/>
          </p:cNvGrpSpPr>
          <p:nvPr/>
        </p:nvGrpSpPr>
        <p:grpSpPr bwMode="auto">
          <a:xfrm>
            <a:off x="5383213" y="1528763"/>
            <a:ext cx="3467100" cy="4598987"/>
            <a:chOff x="3499" y="1224"/>
            <a:chExt cx="1807" cy="2239"/>
          </a:xfrm>
        </p:grpSpPr>
        <p:sp>
          <p:nvSpPr>
            <p:cNvPr id="310507" name="Rectangle 235">
              <a:extLst>
                <a:ext uri="{FF2B5EF4-FFF2-40B4-BE49-F238E27FC236}">
                  <a16:creationId xmlns:a16="http://schemas.microsoft.com/office/drawing/2014/main" id="{08FE2E4F-E267-5F4D-9D51-C658ECEA452D}"/>
                </a:ext>
              </a:extLst>
            </p:cNvPr>
            <p:cNvSpPr>
              <a:spLocks noChangeArrowheads="1"/>
            </p:cNvSpPr>
            <p:nvPr/>
          </p:nvSpPr>
          <p:spPr bwMode="auto">
            <a:xfrm>
              <a:off x="3499" y="1425"/>
              <a:ext cx="1807" cy="20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0508" name="Rectangle 236">
              <a:extLst>
                <a:ext uri="{FF2B5EF4-FFF2-40B4-BE49-F238E27FC236}">
                  <a16:creationId xmlns:a16="http://schemas.microsoft.com/office/drawing/2014/main" id="{9727A97E-6585-1D40-A6E2-04B50183505D}"/>
                </a:ext>
              </a:extLst>
            </p:cNvPr>
            <p:cNvSpPr>
              <a:spLocks noChangeArrowheads="1"/>
            </p:cNvSpPr>
            <p:nvPr/>
          </p:nvSpPr>
          <p:spPr bwMode="auto">
            <a:xfrm>
              <a:off x="3499" y="1224"/>
              <a:ext cx="1807" cy="2239"/>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10509" name="Rectangle 237">
            <a:extLst>
              <a:ext uri="{FF2B5EF4-FFF2-40B4-BE49-F238E27FC236}">
                <a16:creationId xmlns:a16="http://schemas.microsoft.com/office/drawing/2014/main" id="{9310F851-67A1-4544-B1B6-391381D2A29B}"/>
              </a:ext>
            </a:extLst>
          </p:cNvPr>
          <p:cNvSpPr>
            <a:spLocks noChangeArrowheads="1"/>
          </p:cNvSpPr>
          <p:nvPr/>
        </p:nvSpPr>
        <p:spPr bwMode="auto">
          <a:xfrm>
            <a:off x="6400800" y="1616075"/>
            <a:ext cx="11303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SC : SpaceCraft</a:t>
            </a:r>
          </a:p>
        </p:txBody>
      </p:sp>
      <p:sp>
        <p:nvSpPr>
          <p:cNvPr id="310513" name="Line 241">
            <a:extLst>
              <a:ext uri="{FF2B5EF4-FFF2-40B4-BE49-F238E27FC236}">
                <a16:creationId xmlns:a16="http://schemas.microsoft.com/office/drawing/2014/main" id="{D92E93F4-E88F-3E4F-B307-45783F33A9A6}"/>
              </a:ext>
            </a:extLst>
          </p:cNvPr>
          <p:cNvSpPr>
            <a:spLocks noChangeShapeType="1"/>
          </p:cNvSpPr>
          <p:nvPr/>
        </p:nvSpPr>
        <p:spPr bwMode="auto">
          <a:xfrm flipH="1">
            <a:off x="3852863" y="6380163"/>
            <a:ext cx="1422400" cy="1587"/>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514" name="AutoShape 242">
            <a:extLst>
              <a:ext uri="{FF2B5EF4-FFF2-40B4-BE49-F238E27FC236}">
                <a16:creationId xmlns:a16="http://schemas.microsoft.com/office/drawing/2014/main" id="{F837BA50-B014-474E-ABFF-10C085B69D6E}"/>
              </a:ext>
            </a:extLst>
          </p:cNvPr>
          <p:cNvSpPr>
            <a:spLocks noChangeArrowheads="1"/>
          </p:cNvSpPr>
          <p:nvPr/>
        </p:nvSpPr>
        <p:spPr bwMode="auto">
          <a:xfrm rot="5400000">
            <a:off x="4552950" y="6294438"/>
            <a:ext cx="174625" cy="174625"/>
          </a:xfrm>
          <a:prstGeom prst="triangle">
            <a:avLst>
              <a:gd name="adj" fmla="val 50000"/>
            </a:avLst>
          </a:prstGeom>
          <a:solidFill>
            <a:schemeClr val="tx1"/>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0515" name="Rectangle 243">
            <a:extLst>
              <a:ext uri="{FF2B5EF4-FFF2-40B4-BE49-F238E27FC236}">
                <a16:creationId xmlns:a16="http://schemas.microsoft.com/office/drawing/2014/main" id="{29A56E97-5D9D-FF46-8949-3AF3252BCDF9}"/>
              </a:ext>
            </a:extLst>
          </p:cNvPr>
          <p:cNvSpPr>
            <a:spLocks noChangeArrowheads="1"/>
          </p:cNvSpPr>
          <p:nvPr/>
        </p:nvSpPr>
        <p:spPr bwMode="auto">
          <a:xfrm>
            <a:off x="4119563" y="6024563"/>
            <a:ext cx="1020762"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i="1">
                <a:solidFill>
                  <a:srgbClr val="000000"/>
                </a:solidFill>
                <a:latin typeface="Arial" panose="020B0604020202020204" pitchFamily="34" charset="0"/>
              </a:rPr>
              <a:t>CmndData:RF</a:t>
            </a:r>
            <a:endParaRPr lang="en-US" altLang="en-US" sz="2800" b="1">
              <a:solidFill>
                <a:schemeClr val="tx2"/>
              </a:solidFill>
              <a:latin typeface="Tahoma" panose="020B0604030504040204" pitchFamily="34" charset="0"/>
            </a:endParaRPr>
          </a:p>
        </p:txBody>
      </p:sp>
      <p:grpSp>
        <p:nvGrpSpPr>
          <p:cNvPr id="310526" name="Group 254">
            <a:extLst>
              <a:ext uri="{FF2B5EF4-FFF2-40B4-BE49-F238E27FC236}">
                <a16:creationId xmlns:a16="http://schemas.microsoft.com/office/drawing/2014/main" id="{88D1D5DE-FC03-464F-AF14-EBF7C577FFA7}"/>
              </a:ext>
            </a:extLst>
          </p:cNvPr>
          <p:cNvGrpSpPr>
            <a:grpSpLocks/>
          </p:cNvGrpSpPr>
          <p:nvPr/>
        </p:nvGrpSpPr>
        <p:grpSpPr bwMode="auto">
          <a:xfrm>
            <a:off x="7319963" y="5311775"/>
            <a:ext cx="1220787" cy="600075"/>
            <a:chOff x="3558" y="3291"/>
            <a:chExt cx="769" cy="378"/>
          </a:xfrm>
        </p:grpSpPr>
        <p:sp>
          <p:nvSpPr>
            <p:cNvPr id="310518" name="Rectangle 246">
              <a:extLst>
                <a:ext uri="{FF2B5EF4-FFF2-40B4-BE49-F238E27FC236}">
                  <a16:creationId xmlns:a16="http://schemas.microsoft.com/office/drawing/2014/main" id="{8AEEC239-D6E7-8346-98CA-9CE8201FA1F6}"/>
                </a:ext>
              </a:extLst>
            </p:cNvPr>
            <p:cNvSpPr>
              <a:spLocks noChangeArrowheads="1"/>
            </p:cNvSpPr>
            <p:nvPr/>
          </p:nvSpPr>
          <p:spPr bwMode="auto">
            <a:xfrm>
              <a:off x="3570" y="3326"/>
              <a:ext cx="639" cy="276"/>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0519" name="Rectangle 247">
              <a:extLst>
                <a:ext uri="{FF2B5EF4-FFF2-40B4-BE49-F238E27FC236}">
                  <a16:creationId xmlns:a16="http://schemas.microsoft.com/office/drawing/2014/main" id="{227E9581-0269-594C-BC79-FBCDF8B28172}"/>
                </a:ext>
              </a:extLst>
            </p:cNvPr>
            <p:cNvSpPr>
              <a:spLocks noChangeArrowheads="1"/>
            </p:cNvSpPr>
            <p:nvPr/>
          </p:nvSpPr>
          <p:spPr bwMode="auto">
            <a:xfrm>
              <a:off x="3558" y="3326"/>
              <a:ext cx="769" cy="301"/>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0520" name="Rectangle 248">
              <a:extLst>
                <a:ext uri="{FF2B5EF4-FFF2-40B4-BE49-F238E27FC236}">
                  <a16:creationId xmlns:a16="http://schemas.microsoft.com/office/drawing/2014/main" id="{218B0025-CD77-B043-A79C-A849933A74B1}"/>
                </a:ext>
              </a:extLst>
            </p:cNvPr>
            <p:cNvSpPr>
              <a:spLocks noChangeArrowheads="1"/>
            </p:cNvSpPr>
            <p:nvPr/>
          </p:nvSpPr>
          <p:spPr bwMode="auto">
            <a:xfrm>
              <a:off x="3622" y="3359"/>
              <a:ext cx="64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&lt;&lt;protocol&gt;&gt;</a:t>
              </a:r>
            </a:p>
            <a:p>
              <a:pPr algn="ctr"/>
              <a:r>
                <a:rPr lang="en-US" altLang="en-US" sz="1200" b="1">
                  <a:solidFill>
                    <a:srgbClr val="000000"/>
                  </a:solidFill>
                  <a:latin typeface="Arial" panose="020B0604020202020204" pitchFamily="34" charset="0"/>
                </a:rPr>
                <a:t>PL: PhysLayer</a:t>
              </a:r>
              <a:endParaRPr lang="en-US" altLang="en-US" sz="2800" b="1">
                <a:solidFill>
                  <a:schemeClr val="tx2"/>
                </a:solidFill>
                <a:latin typeface="Tahoma" panose="020B0604030504040204" pitchFamily="34" charset="0"/>
              </a:endParaRPr>
            </a:p>
          </p:txBody>
        </p:sp>
        <p:sp>
          <p:nvSpPr>
            <p:cNvPr id="310521" name="Rectangle 249">
              <a:extLst>
                <a:ext uri="{FF2B5EF4-FFF2-40B4-BE49-F238E27FC236}">
                  <a16:creationId xmlns:a16="http://schemas.microsoft.com/office/drawing/2014/main" id="{CDB4C673-AF9F-7442-BF48-F8F2FACFFF1F}"/>
                </a:ext>
              </a:extLst>
            </p:cNvPr>
            <p:cNvSpPr>
              <a:spLocks noChangeArrowheads="1"/>
            </p:cNvSpPr>
            <p:nvPr/>
          </p:nvSpPr>
          <p:spPr bwMode="auto">
            <a:xfrm>
              <a:off x="3885" y="3291"/>
              <a:ext cx="80" cy="68"/>
            </a:xfrm>
            <a:prstGeom prst="rect">
              <a:avLst/>
            </a:prstGeom>
            <a:solidFill>
              <a:schemeClr val="bg1"/>
            </a:solidFill>
            <a:ln w="25400">
              <a:solidFill>
                <a:srgbClr val="000000"/>
              </a:solidFill>
              <a:miter lim="800000"/>
              <a:headEnd/>
              <a:tailEnd/>
            </a:ln>
          </p:spPr>
          <p:txBody>
            <a:bodyPr/>
            <a:lstStyle/>
            <a:p>
              <a:endParaRPr lang="en-US"/>
            </a:p>
          </p:txBody>
        </p:sp>
        <p:sp>
          <p:nvSpPr>
            <p:cNvPr id="310522" name="Rectangle 250">
              <a:extLst>
                <a:ext uri="{FF2B5EF4-FFF2-40B4-BE49-F238E27FC236}">
                  <a16:creationId xmlns:a16="http://schemas.microsoft.com/office/drawing/2014/main" id="{947C9A63-1E28-2E4C-A634-D2E1DDAC97AA}"/>
                </a:ext>
              </a:extLst>
            </p:cNvPr>
            <p:cNvSpPr>
              <a:spLocks noChangeArrowheads="1"/>
            </p:cNvSpPr>
            <p:nvPr/>
          </p:nvSpPr>
          <p:spPr bwMode="auto">
            <a:xfrm>
              <a:off x="3888" y="3600"/>
              <a:ext cx="80" cy="69"/>
            </a:xfrm>
            <a:prstGeom prst="rect">
              <a:avLst/>
            </a:prstGeom>
            <a:solidFill>
              <a:schemeClr val="bg1"/>
            </a:solidFill>
            <a:ln w="25400">
              <a:solidFill>
                <a:srgbClr val="000000"/>
              </a:solidFill>
              <a:miter lim="800000"/>
              <a:headEnd/>
              <a:tailEnd/>
            </a:ln>
          </p:spPr>
          <p:txBody>
            <a:bodyPr/>
            <a:lstStyle/>
            <a:p>
              <a:endParaRPr lang="en-US"/>
            </a:p>
          </p:txBody>
        </p:sp>
      </p:grpSp>
      <p:grpSp>
        <p:nvGrpSpPr>
          <p:cNvPr id="310541" name="Group 269">
            <a:extLst>
              <a:ext uri="{FF2B5EF4-FFF2-40B4-BE49-F238E27FC236}">
                <a16:creationId xmlns:a16="http://schemas.microsoft.com/office/drawing/2014/main" id="{9D0E33FD-EEBF-1E4C-9449-FA2D6DD07148}"/>
              </a:ext>
            </a:extLst>
          </p:cNvPr>
          <p:cNvGrpSpPr>
            <a:grpSpLocks/>
          </p:cNvGrpSpPr>
          <p:nvPr/>
        </p:nvGrpSpPr>
        <p:grpSpPr bwMode="auto">
          <a:xfrm>
            <a:off x="7185025" y="3749675"/>
            <a:ext cx="1366838" cy="600075"/>
            <a:chOff x="3545" y="2343"/>
            <a:chExt cx="861" cy="378"/>
          </a:xfrm>
        </p:grpSpPr>
        <p:sp>
          <p:nvSpPr>
            <p:cNvPr id="310528" name="Rectangle 256">
              <a:extLst>
                <a:ext uri="{FF2B5EF4-FFF2-40B4-BE49-F238E27FC236}">
                  <a16:creationId xmlns:a16="http://schemas.microsoft.com/office/drawing/2014/main" id="{745A0C5A-9553-E441-AB25-B06897078D44}"/>
                </a:ext>
              </a:extLst>
            </p:cNvPr>
            <p:cNvSpPr>
              <a:spLocks noChangeArrowheads="1"/>
            </p:cNvSpPr>
            <p:nvPr/>
          </p:nvSpPr>
          <p:spPr bwMode="auto">
            <a:xfrm>
              <a:off x="3557" y="2378"/>
              <a:ext cx="639" cy="276"/>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0529" name="Rectangle 257">
              <a:extLst>
                <a:ext uri="{FF2B5EF4-FFF2-40B4-BE49-F238E27FC236}">
                  <a16:creationId xmlns:a16="http://schemas.microsoft.com/office/drawing/2014/main" id="{A39EAB2A-49F3-EA42-8F88-7C7424125540}"/>
                </a:ext>
              </a:extLst>
            </p:cNvPr>
            <p:cNvSpPr>
              <a:spLocks noChangeArrowheads="1"/>
            </p:cNvSpPr>
            <p:nvPr/>
          </p:nvSpPr>
          <p:spPr bwMode="auto">
            <a:xfrm>
              <a:off x="3545" y="2378"/>
              <a:ext cx="861" cy="301"/>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0530" name="Rectangle 258">
              <a:extLst>
                <a:ext uri="{FF2B5EF4-FFF2-40B4-BE49-F238E27FC236}">
                  <a16:creationId xmlns:a16="http://schemas.microsoft.com/office/drawing/2014/main" id="{020E0E1F-3ABE-C448-9253-791A7CA7C6E3}"/>
                </a:ext>
              </a:extLst>
            </p:cNvPr>
            <p:cNvSpPr>
              <a:spLocks noChangeArrowheads="1"/>
            </p:cNvSpPr>
            <p:nvPr/>
          </p:nvSpPr>
          <p:spPr bwMode="auto">
            <a:xfrm>
              <a:off x="3604" y="2411"/>
              <a:ext cx="744"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&lt;&lt;protocol&gt;&gt;</a:t>
              </a:r>
            </a:p>
            <a:p>
              <a:pPr algn="ctr"/>
              <a:r>
                <a:rPr lang="en-US" altLang="en-US" sz="1200" b="1">
                  <a:solidFill>
                    <a:srgbClr val="000000"/>
                  </a:solidFill>
                  <a:latin typeface="Arial" panose="020B0604020202020204" pitchFamily="34" charset="0"/>
                </a:rPr>
                <a:t>IP: InternetLayer</a:t>
              </a:r>
              <a:endParaRPr lang="en-US" altLang="en-US" sz="2800" b="1">
                <a:solidFill>
                  <a:schemeClr val="tx2"/>
                </a:solidFill>
                <a:latin typeface="Tahoma" panose="020B0604030504040204" pitchFamily="34" charset="0"/>
              </a:endParaRPr>
            </a:p>
          </p:txBody>
        </p:sp>
        <p:sp>
          <p:nvSpPr>
            <p:cNvPr id="310531" name="Rectangle 259">
              <a:extLst>
                <a:ext uri="{FF2B5EF4-FFF2-40B4-BE49-F238E27FC236}">
                  <a16:creationId xmlns:a16="http://schemas.microsoft.com/office/drawing/2014/main" id="{BC182F3A-718C-744B-99D0-F290DF1177A6}"/>
                </a:ext>
              </a:extLst>
            </p:cNvPr>
            <p:cNvSpPr>
              <a:spLocks noChangeArrowheads="1"/>
            </p:cNvSpPr>
            <p:nvPr/>
          </p:nvSpPr>
          <p:spPr bwMode="auto">
            <a:xfrm>
              <a:off x="3950" y="2343"/>
              <a:ext cx="80" cy="68"/>
            </a:xfrm>
            <a:prstGeom prst="rect">
              <a:avLst/>
            </a:prstGeom>
            <a:solidFill>
              <a:schemeClr val="bg1"/>
            </a:solidFill>
            <a:ln w="25400">
              <a:solidFill>
                <a:srgbClr val="000000"/>
              </a:solidFill>
              <a:miter lim="800000"/>
              <a:headEnd/>
              <a:tailEnd/>
            </a:ln>
          </p:spPr>
          <p:txBody>
            <a:bodyPr/>
            <a:lstStyle/>
            <a:p>
              <a:endParaRPr lang="en-US"/>
            </a:p>
          </p:txBody>
        </p:sp>
        <p:sp>
          <p:nvSpPr>
            <p:cNvPr id="310532" name="Rectangle 260">
              <a:extLst>
                <a:ext uri="{FF2B5EF4-FFF2-40B4-BE49-F238E27FC236}">
                  <a16:creationId xmlns:a16="http://schemas.microsoft.com/office/drawing/2014/main" id="{08EDFCBF-CC05-5045-BC68-4456F0D11B2C}"/>
                </a:ext>
              </a:extLst>
            </p:cNvPr>
            <p:cNvSpPr>
              <a:spLocks noChangeArrowheads="1"/>
            </p:cNvSpPr>
            <p:nvPr/>
          </p:nvSpPr>
          <p:spPr bwMode="auto">
            <a:xfrm>
              <a:off x="3953" y="2652"/>
              <a:ext cx="80" cy="69"/>
            </a:xfrm>
            <a:prstGeom prst="rect">
              <a:avLst/>
            </a:prstGeom>
            <a:solidFill>
              <a:schemeClr val="bg1"/>
            </a:solidFill>
            <a:ln w="25400">
              <a:solidFill>
                <a:srgbClr val="000000"/>
              </a:solidFill>
              <a:miter lim="800000"/>
              <a:headEnd/>
              <a:tailEnd/>
            </a:ln>
          </p:spPr>
          <p:txBody>
            <a:bodyPr/>
            <a:lstStyle/>
            <a:p>
              <a:endParaRPr lang="en-US"/>
            </a:p>
          </p:txBody>
        </p:sp>
      </p:grpSp>
      <p:grpSp>
        <p:nvGrpSpPr>
          <p:cNvPr id="310543" name="Group 271">
            <a:extLst>
              <a:ext uri="{FF2B5EF4-FFF2-40B4-BE49-F238E27FC236}">
                <a16:creationId xmlns:a16="http://schemas.microsoft.com/office/drawing/2014/main" id="{476D5249-AFBB-3F47-9FBD-2C4FB9AC2901}"/>
              </a:ext>
            </a:extLst>
          </p:cNvPr>
          <p:cNvGrpSpPr>
            <a:grpSpLocks/>
          </p:cNvGrpSpPr>
          <p:nvPr/>
        </p:nvGrpSpPr>
        <p:grpSpPr bwMode="auto">
          <a:xfrm>
            <a:off x="7137400" y="3003550"/>
            <a:ext cx="1530350" cy="600075"/>
            <a:chOff x="3545" y="1909"/>
            <a:chExt cx="964" cy="378"/>
          </a:xfrm>
        </p:grpSpPr>
        <p:grpSp>
          <p:nvGrpSpPr>
            <p:cNvPr id="310542" name="Group 270">
              <a:extLst>
                <a:ext uri="{FF2B5EF4-FFF2-40B4-BE49-F238E27FC236}">
                  <a16:creationId xmlns:a16="http://schemas.microsoft.com/office/drawing/2014/main" id="{B1012DA4-B9DE-4D45-92DF-980142BC84F0}"/>
                </a:ext>
              </a:extLst>
            </p:cNvPr>
            <p:cNvGrpSpPr>
              <a:grpSpLocks/>
            </p:cNvGrpSpPr>
            <p:nvPr/>
          </p:nvGrpSpPr>
          <p:grpSpPr bwMode="auto">
            <a:xfrm>
              <a:off x="3545" y="1944"/>
              <a:ext cx="964" cy="301"/>
              <a:chOff x="3545" y="1944"/>
              <a:chExt cx="964" cy="301"/>
            </a:xfrm>
          </p:grpSpPr>
          <p:sp>
            <p:nvSpPr>
              <p:cNvPr id="310534" name="Rectangle 262">
                <a:extLst>
                  <a:ext uri="{FF2B5EF4-FFF2-40B4-BE49-F238E27FC236}">
                    <a16:creationId xmlns:a16="http://schemas.microsoft.com/office/drawing/2014/main" id="{67DC4904-95E4-5F43-B4B4-FC0807B9C2BA}"/>
                  </a:ext>
                </a:extLst>
              </p:cNvPr>
              <p:cNvSpPr>
                <a:spLocks noChangeArrowheads="1"/>
              </p:cNvSpPr>
              <p:nvPr/>
            </p:nvSpPr>
            <p:spPr bwMode="auto">
              <a:xfrm>
                <a:off x="3559" y="1944"/>
                <a:ext cx="755" cy="276"/>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0535" name="Rectangle 263">
                <a:extLst>
                  <a:ext uri="{FF2B5EF4-FFF2-40B4-BE49-F238E27FC236}">
                    <a16:creationId xmlns:a16="http://schemas.microsoft.com/office/drawing/2014/main" id="{304D5C6C-68CD-DD40-BE4C-2FDBD7225CB1}"/>
                  </a:ext>
                </a:extLst>
              </p:cNvPr>
              <p:cNvSpPr>
                <a:spLocks noChangeArrowheads="1"/>
              </p:cNvSpPr>
              <p:nvPr/>
            </p:nvSpPr>
            <p:spPr bwMode="auto">
              <a:xfrm>
                <a:off x="3545" y="1944"/>
                <a:ext cx="964" cy="301"/>
              </a:xfrm>
              <a:prstGeom prst="rect">
                <a:avLst/>
              </a:prstGeom>
              <a:solidFill>
                <a:schemeClr val="bg1"/>
              </a:solidFill>
              <a:ln w="25400">
                <a:solidFill>
                  <a:srgbClr val="000000"/>
                </a:solidFill>
                <a:miter lim="800000"/>
                <a:headEnd/>
                <a:tailEnd/>
              </a:ln>
            </p:spPr>
            <p:txBody>
              <a:bodyPr/>
              <a:lstStyle/>
              <a:p>
                <a:endParaRPr lang="en-US"/>
              </a:p>
            </p:txBody>
          </p:sp>
          <p:sp>
            <p:nvSpPr>
              <p:cNvPr id="310536" name="Rectangle 264">
                <a:extLst>
                  <a:ext uri="{FF2B5EF4-FFF2-40B4-BE49-F238E27FC236}">
                    <a16:creationId xmlns:a16="http://schemas.microsoft.com/office/drawing/2014/main" id="{D2436FC8-E553-F843-99D6-EBF15D7CB26A}"/>
                  </a:ext>
                </a:extLst>
              </p:cNvPr>
              <p:cNvSpPr>
                <a:spLocks noChangeArrowheads="1"/>
              </p:cNvSpPr>
              <p:nvPr/>
            </p:nvSpPr>
            <p:spPr bwMode="auto">
              <a:xfrm>
                <a:off x="3589" y="1977"/>
                <a:ext cx="872" cy="230"/>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&lt;&lt;protocol&gt;&gt;</a:t>
                </a:r>
              </a:p>
              <a:p>
                <a:pPr algn="ctr"/>
                <a:r>
                  <a:rPr lang="en-US" altLang="en-US" sz="1200" b="1">
                    <a:solidFill>
                      <a:srgbClr val="000000"/>
                    </a:solidFill>
                    <a:latin typeface="Arial" panose="020B0604020202020204" pitchFamily="34" charset="0"/>
                  </a:rPr>
                  <a:t>TP: TransportLayer</a:t>
                </a:r>
                <a:endParaRPr lang="en-US" altLang="en-US" sz="2800" b="1">
                  <a:solidFill>
                    <a:schemeClr val="tx2"/>
                  </a:solidFill>
                  <a:latin typeface="Tahoma" panose="020B0604030504040204" pitchFamily="34" charset="0"/>
                </a:endParaRPr>
              </a:p>
            </p:txBody>
          </p:sp>
        </p:grpSp>
        <p:sp>
          <p:nvSpPr>
            <p:cNvPr id="310539" name="Rectangle 267">
              <a:extLst>
                <a:ext uri="{FF2B5EF4-FFF2-40B4-BE49-F238E27FC236}">
                  <a16:creationId xmlns:a16="http://schemas.microsoft.com/office/drawing/2014/main" id="{D6B061C1-934F-674A-8498-178BE05BD90C}"/>
                </a:ext>
              </a:extLst>
            </p:cNvPr>
            <p:cNvSpPr>
              <a:spLocks noChangeArrowheads="1"/>
            </p:cNvSpPr>
            <p:nvPr/>
          </p:nvSpPr>
          <p:spPr bwMode="auto">
            <a:xfrm>
              <a:off x="3980" y="1909"/>
              <a:ext cx="80" cy="68"/>
            </a:xfrm>
            <a:prstGeom prst="rect">
              <a:avLst/>
            </a:prstGeom>
            <a:solidFill>
              <a:schemeClr val="bg1"/>
            </a:solidFill>
            <a:ln w="25400">
              <a:solidFill>
                <a:srgbClr val="000000"/>
              </a:solidFill>
              <a:miter lim="800000"/>
              <a:headEnd/>
              <a:tailEnd/>
            </a:ln>
          </p:spPr>
          <p:txBody>
            <a:bodyPr/>
            <a:lstStyle/>
            <a:p>
              <a:endParaRPr lang="en-US"/>
            </a:p>
          </p:txBody>
        </p:sp>
        <p:sp>
          <p:nvSpPr>
            <p:cNvPr id="310540" name="Rectangle 268">
              <a:extLst>
                <a:ext uri="{FF2B5EF4-FFF2-40B4-BE49-F238E27FC236}">
                  <a16:creationId xmlns:a16="http://schemas.microsoft.com/office/drawing/2014/main" id="{423BBF00-C747-2441-B229-6E8DE2C6AFF3}"/>
                </a:ext>
              </a:extLst>
            </p:cNvPr>
            <p:cNvSpPr>
              <a:spLocks noChangeArrowheads="1"/>
            </p:cNvSpPr>
            <p:nvPr/>
          </p:nvSpPr>
          <p:spPr bwMode="auto">
            <a:xfrm>
              <a:off x="3983" y="2218"/>
              <a:ext cx="80" cy="69"/>
            </a:xfrm>
            <a:prstGeom prst="rect">
              <a:avLst/>
            </a:prstGeom>
            <a:solidFill>
              <a:schemeClr val="bg1"/>
            </a:solidFill>
            <a:ln w="25400">
              <a:solidFill>
                <a:srgbClr val="000000"/>
              </a:solidFill>
              <a:miter lim="800000"/>
              <a:headEnd/>
              <a:tailEnd/>
            </a:ln>
          </p:spPr>
          <p:txBody>
            <a:bodyPr/>
            <a:lstStyle/>
            <a:p>
              <a:endParaRPr lang="en-US"/>
            </a:p>
          </p:txBody>
        </p:sp>
      </p:grpSp>
      <p:sp>
        <p:nvSpPr>
          <p:cNvPr id="310548" name="Rectangle 276">
            <a:extLst>
              <a:ext uri="{FF2B5EF4-FFF2-40B4-BE49-F238E27FC236}">
                <a16:creationId xmlns:a16="http://schemas.microsoft.com/office/drawing/2014/main" id="{B2C15848-3AC6-3548-9F2B-291029EA183E}"/>
              </a:ext>
            </a:extLst>
          </p:cNvPr>
          <p:cNvSpPr>
            <a:spLocks noChangeArrowheads="1"/>
          </p:cNvSpPr>
          <p:nvPr/>
        </p:nvSpPr>
        <p:spPr bwMode="auto">
          <a:xfrm>
            <a:off x="6821488" y="2009775"/>
            <a:ext cx="5461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CmndIn</a:t>
            </a:r>
          </a:p>
          <a:p>
            <a:pPr algn="ctr"/>
            <a:r>
              <a:rPr lang="en-US" altLang="en-US" sz="1200" b="1">
                <a:solidFill>
                  <a:srgbClr val="000000"/>
                </a:solidFill>
                <a:latin typeface="Arial" panose="020B0604020202020204" pitchFamily="34" charset="0"/>
              </a:rPr>
              <a:t>Port</a:t>
            </a:r>
            <a:endParaRPr lang="en-US" altLang="en-US" sz="2800" b="1">
              <a:solidFill>
                <a:schemeClr val="tx2"/>
              </a:solidFill>
              <a:latin typeface="Tahoma" panose="020B0604030504040204" pitchFamily="34" charset="0"/>
            </a:endParaRPr>
          </a:p>
        </p:txBody>
      </p:sp>
      <p:sp>
        <p:nvSpPr>
          <p:cNvPr id="310556" name="Rectangle 284">
            <a:extLst>
              <a:ext uri="{FF2B5EF4-FFF2-40B4-BE49-F238E27FC236}">
                <a16:creationId xmlns:a16="http://schemas.microsoft.com/office/drawing/2014/main" id="{8718E7D7-9BD0-0E4F-9544-608E5E6F7CA8}"/>
              </a:ext>
            </a:extLst>
          </p:cNvPr>
          <p:cNvSpPr>
            <a:spLocks noChangeArrowheads="1"/>
          </p:cNvSpPr>
          <p:nvPr/>
        </p:nvSpPr>
        <p:spPr bwMode="auto">
          <a:xfrm>
            <a:off x="7848600" y="6072188"/>
            <a:ext cx="128588" cy="109537"/>
          </a:xfrm>
          <a:prstGeom prst="rect">
            <a:avLst/>
          </a:prstGeom>
          <a:solidFill>
            <a:schemeClr val="bg1"/>
          </a:solidFill>
          <a:ln w="25400">
            <a:solidFill>
              <a:srgbClr val="000000"/>
            </a:solidFill>
            <a:miter lim="800000"/>
            <a:headEnd/>
            <a:tailEnd/>
          </a:ln>
        </p:spPr>
        <p:txBody>
          <a:bodyPr/>
          <a:lstStyle/>
          <a:p>
            <a:endParaRPr lang="en-US"/>
          </a:p>
        </p:txBody>
      </p:sp>
      <p:sp>
        <p:nvSpPr>
          <p:cNvPr id="310558" name="Freeform 286">
            <a:extLst>
              <a:ext uri="{FF2B5EF4-FFF2-40B4-BE49-F238E27FC236}">
                <a16:creationId xmlns:a16="http://schemas.microsoft.com/office/drawing/2014/main" id="{309576C0-803C-7347-8471-8C07BDAAB1F8}"/>
              </a:ext>
            </a:extLst>
          </p:cNvPr>
          <p:cNvSpPr>
            <a:spLocks/>
          </p:cNvSpPr>
          <p:nvPr/>
        </p:nvSpPr>
        <p:spPr bwMode="auto">
          <a:xfrm rot="16200000" flipV="1">
            <a:off x="2521744" y="4980782"/>
            <a:ext cx="230187" cy="2559050"/>
          </a:xfrm>
          <a:custGeom>
            <a:avLst/>
            <a:gdLst>
              <a:gd name="T0" fmla="*/ 0 w 1324"/>
              <a:gd name="T1" fmla="*/ 0 h 1080"/>
              <a:gd name="T2" fmla="*/ 0 w 1324"/>
              <a:gd name="T3" fmla="*/ 1080 h 1080"/>
              <a:gd name="T4" fmla="*/ 1324 w 1324"/>
              <a:gd name="T5" fmla="*/ 1080 h 1080"/>
            </a:gdLst>
            <a:ahLst/>
            <a:cxnLst>
              <a:cxn ang="0">
                <a:pos x="T0" y="T1"/>
              </a:cxn>
              <a:cxn ang="0">
                <a:pos x="T2" y="T3"/>
              </a:cxn>
              <a:cxn ang="0">
                <a:pos x="T4" y="T5"/>
              </a:cxn>
            </a:cxnLst>
            <a:rect l="0" t="0" r="r" b="b"/>
            <a:pathLst>
              <a:path w="1324" h="1080">
                <a:moveTo>
                  <a:pt x="0" y="0"/>
                </a:moveTo>
                <a:lnTo>
                  <a:pt x="0" y="1080"/>
                </a:lnTo>
                <a:lnTo>
                  <a:pt x="1324" y="108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0559" name="Line 287">
            <a:extLst>
              <a:ext uri="{FF2B5EF4-FFF2-40B4-BE49-F238E27FC236}">
                <a16:creationId xmlns:a16="http://schemas.microsoft.com/office/drawing/2014/main" id="{08E9F228-9C3C-5547-84C3-4E2D30F46002}"/>
              </a:ext>
            </a:extLst>
          </p:cNvPr>
          <p:cNvSpPr>
            <a:spLocks noChangeShapeType="1"/>
          </p:cNvSpPr>
          <p:nvPr/>
        </p:nvSpPr>
        <p:spPr bwMode="auto">
          <a:xfrm flipH="1" flipV="1">
            <a:off x="1804988" y="2474913"/>
            <a:ext cx="552450" cy="3175"/>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560" name="Line 288">
            <a:extLst>
              <a:ext uri="{FF2B5EF4-FFF2-40B4-BE49-F238E27FC236}">
                <a16:creationId xmlns:a16="http://schemas.microsoft.com/office/drawing/2014/main" id="{C7E1C57F-E2DE-A94C-A2F8-5BC244803442}"/>
              </a:ext>
            </a:extLst>
          </p:cNvPr>
          <p:cNvSpPr>
            <a:spLocks noChangeShapeType="1"/>
          </p:cNvSpPr>
          <p:nvPr/>
        </p:nvSpPr>
        <p:spPr bwMode="auto">
          <a:xfrm flipV="1">
            <a:off x="1339850" y="2774950"/>
            <a:ext cx="3175" cy="32543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561" name="Line 289">
            <a:extLst>
              <a:ext uri="{FF2B5EF4-FFF2-40B4-BE49-F238E27FC236}">
                <a16:creationId xmlns:a16="http://schemas.microsoft.com/office/drawing/2014/main" id="{EB6029DA-731C-714B-8D35-A4650624FEA0}"/>
              </a:ext>
            </a:extLst>
          </p:cNvPr>
          <p:cNvSpPr>
            <a:spLocks noChangeShapeType="1"/>
          </p:cNvSpPr>
          <p:nvPr/>
        </p:nvSpPr>
        <p:spPr bwMode="auto">
          <a:xfrm flipV="1">
            <a:off x="1343025" y="3530600"/>
            <a:ext cx="3175" cy="32543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562" name="Line 290">
            <a:extLst>
              <a:ext uri="{FF2B5EF4-FFF2-40B4-BE49-F238E27FC236}">
                <a16:creationId xmlns:a16="http://schemas.microsoft.com/office/drawing/2014/main" id="{F79774C0-08BC-2148-AB33-88257C605275}"/>
              </a:ext>
            </a:extLst>
          </p:cNvPr>
          <p:cNvSpPr>
            <a:spLocks noChangeShapeType="1"/>
          </p:cNvSpPr>
          <p:nvPr/>
        </p:nvSpPr>
        <p:spPr bwMode="auto">
          <a:xfrm flipV="1">
            <a:off x="1346200" y="4286250"/>
            <a:ext cx="3175" cy="32543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563" name="Line 291">
            <a:extLst>
              <a:ext uri="{FF2B5EF4-FFF2-40B4-BE49-F238E27FC236}">
                <a16:creationId xmlns:a16="http://schemas.microsoft.com/office/drawing/2014/main" id="{EB7BA031-5CED-D44E-A81F-B3DD636AD540}"/>
              </a:ext>
            </a:extLst>
          </p:cNvPr>
          <p:cNvSpPr>
            <a:spLocks noChangeShapeType="1"/>
          </p:cNvSpPr>
          <p:nvPr/>
        </p:nvSpPr>
        <p:spPr bwMode="auto">
          <a:xfrm flipV="1">
            <a:off x="1349375" y="5041900"/>
            <a:ext cx="3175" cy="325438"/>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0564" name="Freeform 292">
            <a:extLst>
              <a:ext uri="{FF2B5EF4-FFF2-40B4-BE49-F238E27FC236}">
                <a16:creationId xmlns:a16="http://schemas.microsoft.com/office/drawing/2014/main" id="{A61B6D81-0247-BA4F-BD16-D27C5C24554E}"/>
              </a:ext>
            </a:extLst>
          </p:cNvPr>
          <p:cNvSpPr>
            <a:spLocks noEditPoints="1"/>
          </p:cNvSpPr>
          <p:nvPr/>
        </p:nvSpPr>
        <p:spPr bwMode="auto">
          <a:xfrm>
            <a:off x="1806575" y="2327275"/>
            <a:ext cx="4763" cy="434975"/>
          </a:xfrm>
          <a:custGeom>
            <a:avLst/>
            <a:gdLst>
              <a:gd name="T0" fmla="*/ 0 w 4"/>
              <a:gd name="T1" fmla="*/ 27 h 547"/>
              <a:gd name="T2" fmla="*/ 4 w 4"/>
              <a:gd name="T3" fmla="*/ 0 h 547"/>
              <a:gd name="T4" fmla="*/ 0 w 4"/>
              <a:gd name="T5" fmla="*/ 70 h 547"/>
              <a:gd name="T6" fmla="*/ 3 w 4"/>
              <a:gd name="T7" fmla="*/ 42 h 547"/>
              <a:gd name="T8" fmla="*/ 3 w 4"/>
              <a:gd name="T9" fmla="*/ 112 h 547"/>
              <a:gd name="T10" fmla="*/ 0 w 4"/>
              <a:gd name="T11" fmla="*/ 84 h 547"/>
              <a:gd name="T12" fmla="*/ 4 w 4"/>
              <a:gd name="T13" fmla="*/ 154 h 547"/>
              <a:gd name="T14" fmla="*/ 0 w 4"/>
              <a:gd name="T15" fmla="*/ 128 h 547"/>
              <a:gd name="T16" fmla="*/ 4 w 4"/>
              <a:gd name="T17" fmla="*/ 171 h 547"/>
              <a:gd name="T18" fmla="*/ 0 w 4"/>
              <a:gd name="T19" fmla="*/ 170 h 547"/>
              <a:gd name="T20" fmla="*/ 4 w 4"/>
              <a:gd name="T21" fmla="*/ 213 h 547"/>
              <a:gd name="T22" fmla="*/ 0 w 4"/>
              <a:gd name="T23" fmla="*/ 238 h 547"/>
              <a:gd name="T24" fmla="*/ 4 w 4"/>
              <a:gd name="T25" fmla="*/ 213 h 547"/>
              <a:gd name="T26" fmla="*/ 0 w 4"/>
              <a:gd name="T27" fmla="*/ 282 h 547"/>
              <a:gd name="T28" fmla="*/ 3 w 4"/>
              <a:gd name="T29" fmla="*/ 254 h 547"/>
              <a:gd name="T30" fmla="*/ 2 w 4"/>
              <a:gd name="T31" fmla="*/ 325 h 547"/>
              <a:gd name="T32" fmla="*/ 2 w 4"/>
              <a:gd name="T33" fmla="*/ 296 h 547"/>
              <a:gd name="T34" fmla="*/ 3 w 4"/>
              <a:gd name="T35" fmla="*/ 367 h 547"/>
              <a:gd name="T36" fmla="*/ 0 w 4"/>
              <a:gd name="T37" fmla="*/ 339 h 547"/>
              <a:gd name="T38" fmla="*/ 4 w 4"/>
              <a:gd name="T39" fmla="*/ 408 h 547"/>
              <a:gd name="T40" fmla="*/ 0 w 4"/>
              <a:gd name="T41" fmla="*/ 383 h 547"/>
              <a:gd name="T42" fmla="*/ 4 w 4"/>
              <a:gd name="T43" fmla="*/ 450 h 547"/>
              <a:gd name="T44" fmla="*/ 0 w 4"/>
              <a:gd name="T45" fmla="*/ 425 h 547"/>
              <a:gd name="T46" fmla="*/ 4 w 4"/>
              <a:gd name="T47" fmla="*/ 425 h 547"/>
              <a:gd name="T48" fmla="*/ 0 w 4"/>
              <a:gd name="T49" fmla="*/ 493 h 547"/>
              <a:gd name="T50" fmla="*/ 4 w 4"/>
              <a:gd name="T51" fmla="*/ 467 h 547"/>
              <a:gd name="T52" fmla="*/ 0 w 4"/>
              <a:gd name="T53" fmla="*/ 537 h 547"/>
              <a:gd name="T54" fmla="*/ 3 w 4"/>
              <a:gd name="T55" fmla="*/ 508 h 547"/>
              <a:gd name="T56" fmla="*/ 0 w 4"/>
              <a:gd name="T57" fmla="*/ 519 h 547"/>
              <a:gd name="T58" fmla="*/ 2 w 4"/>
              <a:gd name="T59" fmla="*/ 547 h 547"/>
              <a:gd name="T60" fmla="*/ 0 w 4"/>
              <a:gd name="T61" fmla="*/ 476 h 547"/>
              <a:gd name="T62" fmla="*/ 3 w 4"/>
              <a:gd name="T63" fmla="*/ 504 h 547"/>
              <a:gd name="T64" fmla="*/ 0 w 4"/>
              <a:gd name="T65" fmla="*/ 435 h 547"/>
              <a:gd name="T66" fmla="*/ 4 w 4"/>
              <a:gd name="T67" fmla="*/ 460 h 547"/>
              <a:gd name="T68" fmla="*/ 0 w 4"/>
              <a:gd name="T69" fmla="*/ 417 h 547"/>
              <a:gd name="T70" fmla="*/ 4 w 4"/>
              <a:gd name="T71" fmla="*/ 393 h 547"/>
              <a:gd name="T72" fmla="*/ 0 w 4"/>
              <a:gd name="T73" fmla="*/ 417 h 547"/>
              <a:gd name="T74" fmla="*/ 3 w 4"/>
              <a:gd name="T75" fmla="*/ 348 h 547"/>
              <a:gd name="T76" fmla="*/ 0 w 4"/>
              <a:gd name="T77" fmla="*/ 376 h 547"/>
              <a:gd name="T78" fmla="*/ 2 w 4"/>
              <a:gd name="T79" fmla="*/ 307 h 547"/>
              <a:gd name="T80" fmla="*/ 2 w 4"/>
              <a:gd name="T81" fmla="*/ 334 h 547"/>
              <a:gd name="T82" fmla="*/ 0 w 4"/>
              <a:gd name="T83" fmla="*/ 265 h 547"/>
              <a:gd name="T84" fmla="*/ 3 w 4"/>
              <a:gd name="T85" fmla="*/ 291 h 547"/>
              <a:gd name="T86" fmla="*/ 0 w 4"/>
              <a:gd name="T87" fmla="*/ 224 h 547"/>
              <a:gd name="T88" fmla="*/ 4 w 4"/>
              <a:gd name="T89" fmla="*/ 247 h 547"/>
              <a:gd name="T90" fmla="*/ 0 w 4"/>
              <a:gd name="T91" fmla="*/ 247 h 547"/>
              <a:gd name="T92" fmla="*/ 4 w 4"/>
              <a:gd name="T93" fmla="*/ 179 h 547"/>
              <a:gd name="T94" fmla="*/ 0 w 4"/>
              <a:gd name="T95" fmla="*/ 206 h 547"/>
              <a:gd name="T96" fmla="*/ 3 w 4"/>
              <a:gd name="T97" fmla="*/ 136 h 547"/>
              <a:gd name="T98" fmla="*/ 0 w 4"/>
              <a:gd name="T99" fmla="*/ 164 h 547"/>
              <a:gd name="T100" fmla="*/ 0 w 4"/>
              <a:gd name="T101" fmla="*/ 94 h 547"/>
              <a:gd name="T102" fmla="*/ 3 w 4"/>
              <a:gd name="T103" fmla="*/ 122 h 547"/>
              <a:gd name="T104" fmla="*/ 0 w 4"/>
              <a:gd name="T105" fmla="*/ 52 h 547"/>
              <a:gd name="T106" fmla="*/ 4 w 4"/>
              <a:gd name="T107" fmla="*/ 78 h 547"/>
              <a:gd name="T108" fmla="*/ 0 w 4"/>
              <a:gd name="T109" fmla="*/ 10 h 547"/>
              <a:gd name="T110" fmla="*/ 4 w 4"/>
              <a:gd name="T111" fmla="*/ 36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 h="547">
                <a:moveTo>
                  <a:pt x="4" y="1"/>
                </a:moveTo>
                <a:lnTo>
                  <a:pt x="4" y="26"/>
                </a:lnTo>
                <a:lnTo>
                  <a:pt x="4" y="27"/>
                </a:lnTo>
                <a:lnTo>
                  <a:pt x="3" y="27"/>
                </a:lnTo>
                <a:lnTo>
                  <a:pt x="3" y="28"/>
                </a:lnTo>
                <a:lnTo>
                  <a:pt x="2" y="28"/>
                </a:lnTo>
                <a:lnTo>
                  <a:pt x="0" y="28"/>
                </a:lnTo>
                <a:lnTo>
                  <a:pt x="0" y="27"/>
                </a:lnTo>
                <a:lnTo>
                  <a:pt x="0" y="27"/>
                </a:lnTo>
                <a:lnTo>
                  <a:pt x="0" y="26"/>
                </a:lnTo>
                <a:lnTo>
                  <a:pt x="0" y="1"/>
                </a:lnTo>
                <a:lnTo>
                  <a:pt x="0" y="0"/>
                </a:lnTo>
                <a:lnTo>
                  <a:pt x="0" y="0"/>
                </a:lnTo>
                <a:lnTo>
                  <a:pt x="0" y="0"/>
                </a:lnTo>
                <a:lnTo>
                  <a:pt x="2" y="0"/>
                </a:lnTo>
                <a:lnTo>
                  <a:pt x="3" y="0"/>
                </a:lnTo>
                <a:lnTo>
                  <a:pt x="3" y="0"/>
                </a:lnTo>
                <a:lnTo>
                  <a:pt x="4" y="0"/>
                </a:lnTo>
                <a:lnTo>
                  <a:pt x="4" y="1"/>
                </a:lnTo>
                <a:lnTo>
                  <a:pt x="4" y="1"/>
                </a:lnTo>
                <a:close/>
                <a:moveTo>
                  <a:pt x="4" y="44"/>
                </a:moveTo>
                <a:lnTo>
                  <a:pt x="4" y="69"/>
                </a:lnTo>
                <a:lnTo>
                  <a:pt x="4" y="69"/>
                </a:lnTo>
                <a:lnTo>
                  <a:pt x="3" y="70"/>
                </a:lnTo>
                <a:lnTo>
                  <a:pt x="3" y="70"/>
                </a:lnTo>
                <a:lnTo>
                  <a:pt x="2" y="70"/>
                </a:lnTo>
                <a:lnTo>
                  <a:pt x="0" y="70"/>
                </a:lnTo>
                <a:lnTo>
                  <a:pt x="0" y="70"/>
                </a:lnTo>
                <a:lnTo>
                  <a:pt x="0" y="69"/>
                </a:lnTo>
                <a:lnTo>
                  <a:pt x="0" y="69"/>
                </a:lnTo>
                <a:lnTo>
                  <a:pt x="0" y="44"/>
                </a:lnTo>
                <a:lnTo>
                  <a:pt x="0" y="43"/>
                </a:lnTo>
                <a:lnTo>
                  <a:pt x="0" y="42"/>
                </a:lnTo>
                <a:lnTo>
                  <a:pt x="0" y="42"/>
                </a:lnTo>
                <a:lnTo>
                  <a:pt x="2" y="42"/>
                </a:lnTo>
                <a:lnTo>
                  <a:pt x="3" y="42"/>
                </a:lnTo>
                <a:lnTo>
                  <a:pt x="3" y="42"/>
                </a:lnTo>
                <a:lnTo>
                  <a:pt x="4" y="43"/>
                </a:lnTo>
                <a:lnTo>
                  <a:pt x="4" y="44"/>
                </a:lnTo>
                <a:lnTo>
                  <a:pt x="4" y="44"/>
                </a:lnTo>
                <a:close/>
                <a:moveTo>
                  <a:pt x="4" y="86"/>
                </a:moveTo>
                <a:lnTo>
                  <a:pt x="4" y="111"/>
                </a:lnTo>
                <a:lnTo>
                  <a:pt x="4" y="112"/>
                </a:lnTo>
                <a:lnTo>
                  <a:pt x="3" y="112"/>
                </a:lnTo>
                <a:lnTo>
                  <a:pt x="3" y="112"/>
                </a:lnTo>
                <a:lnTo>
                  <a:pt x="2" y="113"/>
                </a:lnTo>
                <a:lnTo>
                  <a:pt x="0" y="112"/>
                </a:lnTo>
                <a:lnTo>
                  <a:pt x="0" y="112"/>
                </a:lnTo>
                <a:lnTo>
                  <a:pt x="0" y="112"/>
                </a:lnTo>
                <a:lnTo>
                  <a:pt x="0" y="111"/>
                </a:lnTo>
                <a:lnTo>
                  <a:pt x="0" y="86"/>
                </a:lnTo>
                <a:lnTo>
                  <a:pt x="0" y="85"/>
                </a:lnTo>
                <a:lnTo>
                  <a:pt x="0" y="85"/>
                </a:lnTo>
                <a:lnTo>
                  <a:pt x="0" y="84"/>
                </a:lnTo>
                <a:lnTo>
                  <a:pt x="2" y="84"/>
                </a:lnTo>
                <a:lnTo>
                  <a:pt x="3" y="84"/>
                </a:lnTo>
                <a:lnTo>
                  <a:pt x="3" y="85"/>
                </a:lnTo>
                <a:lnTo>
                  <a:pt x="4" y="85"/>
                </a:lnTo>
                <a:lnTo>
                  <a:pt x="4" y="86"/>
                </a:lnTo>
                <a:lnTo>
                  <a:pt x="4" y="86"/>
                </a:lnTo>
                <a:close/>
                <a:moveTo>
                  <a:pt x="4" y="128"/>
                </a:moveTo>
                <a:lnTo>
                  <a:pt x="4" y="153"/>
                </a:lnTo>
                <a:lnTo>
                  <a:pt x="4" y="154"/>
                </a:lnTo>
                <a:lnTo>
                  <a:pt x="3" y="155"/>
                </a:lnTo>
                <a:lnTo>
                  <a:pt x="3" y="155"/>
                </a:lnTo>
                <a:lnTo>
                  <a:pt x="2" y="155"/>
                </a:lnTo>
                <a:lnTo>
                  <a:pt x="0" y="155"/>
                </a:lnTo>
                <a:lnTo>
                  <a:pt x="0" y="155"/>
                </a:lnTo>
                <a:lnTo>
                  <a:pt x="0" y="154"/>
                </a:lnTo>
                <a:lnTo>
                  <a:pt x="0" y="153"/>
                </a:lnTo>
                <a:lnTo>
                  <a:pt x="0" y="128"/>
                </a:lnTo>
                <a:lnTo>
                  <a:pt x="0" y="128"/>
                </a:lnTo>
                <a:lnTo>
                  <a:pt x="0" y="127"/>
                </a:lnTo>
                <a:lnTo>
                  <a:pt x="0" y="127"/>
                </a:lnTo>
                <a:lnTo>
                  <a:pt x="2" y="127"/>
                </a:lnTo>
                <a:lnTo>
                  <a:pt x="3" y="127"/>
                </a:lnTo>
                <a:lnTo>
                  <a:pt x="3" y="127"/>
                </a:lnTo>
                <a:lnTo>
                  <a:pt x="4" y="128"/>
                </a:lnTo>
                <a:lnTo>
                  <a:pt x="4" y="128"/>
                </a:lnTo>
                <a:lnTo>
                  <a:pt x="4" y="128"/>
                </a:lnTo>
                <a:close/>
                <a:moveTo>
                  <a:pt x="4" y="171"/>
                </a:moveTo>
                <a:lnTo>
                  <a:pt x="4" y="196"/>
                </a:lnTo>
                <a:lnTo>
                  <a:pt x="4" y="196"/>
                </a:lnTo>
                <a:lnTo>
                  <a:pt x="3" y="197"/>
                </a:lnTo>
                <a:lnTo>
                  <a:pt x="2" y="197"/>
                </a:lnTo>
                <a:lnTo>
                  <a:pt x="0" y="197"/>
                </a:lnTo>
                <a:lnTo>
                  <a:pt x="0" y="196"/>
                </a:lnTo>
                <a:lnTo>
                  <a:pt x="0" y="196"/>
                </a:lnTo>
                <a:lnTo>
                  <a:pt x="0" y="171"/>
                </a:lnTo>
                <a:lnTo>
                  <a:pt x="0" y="170"/>
                </a:lnTo>
                <a:lnTo>
                  <a:pt x="0" y="170"/>
                </a:lnTo>
                <a:lnTo>
                  <a:pt x="0" y="169"/>
                </a:lnTo>
                <a:lnTo>
                  <a:pt x="2" y="169"/>
                </a:lnTo>
                <a:lnTo>
                  <a:pt x="3" y="169"/>
                </a:lnTo>
                <a:lnTo>
                  <a:pt x="3" y="170"/>
                </a:lnTo>
                <a:lnTo>
                  <a:pt x="4" y="170"/>
                </a:lnTo>
                <a:lnTo>
                  <a:pt x="4" y="171"/>
                </a:lnTo>
                <a:lnTo>
                  <a:pt x="4" y="171"/>
                </a:lnTo>
                <a:close/>
                <a:moveTo>
                  <a:pt x="4" y="213"/>
                </a:moveTo>
                <a:lnTo>
                  <a:pt x="4" y="238"/>
                </a:lnTo>
                <a:lnTo>
                  <a:pt x="4" y="239"/>
                </a:lnTo>
                <a:lnTo>
                  <a:pt x="3" y="239"/>
                </a:lnTo>
                <a:lnTo>
                  <a:pt x="3" y="240"/>
                </a:lnTo>
                <a:lnTo>
                  <a:pt x="2" y="240"/>
                </a:lnTo>
                <a:lnTo>
                  <a:pt x="0" y="240"/>
                </a:lnTo>
                <a:lnTo>
                  <a:pt x="0" y="239"/>
                </a:lnTo>
                <a:lnTo>
                  <a:pt x="0" y="239"/>
                </a:lnTo>
                <a:lnTo>
                  <a:pt x="0" y="238"/>
                </a:lnTo>
                <a:lnTo>
                  <a:pt x="0" y="213"/>
                </a:lnTo>
                <a:lnTo>
                  <a:pt x="0" y="213"/>
                </a:lnTo>
                <a:lnTo>
                  <a:pt x="0" y="212"/>
                </a:lnTo>
                <a:lnTo>
                  <a:pt x="0" y="212"/>
                </a:lnTo>
                <a:lnTo>
                  <a:pt x="2" y="212"/>
                </a:lnTo>
                <a:lnTo>
                  <a:pt x="3" y="212"/>
                </a:lnTo>
                <a:lnTo>
                  <a:pt x="3" y="212"/>
                </a:lnTo>
                <a:lnTo>
                  <a:pt x="4" y="213"/>
                </a:lnTo>
                <a:lnTo>
                  <a:pt x="4" y="213"/>
                </a:lnTo>
                <a:lnTo>
                  <a:pt x="4" y="213"/>
                </a:lnTo>
                <a:close/>
                <a:moveTo>
                  <a:pt x="4" y="256"/>
                </a:moveTo>
                <a:lnTo>
                  <a:pt x="4" y="281"/>
                </a:lnTo>
                <a:lnTo>
                  <a:pt x="4" y="281"/>
                </a:lnTo>
                <a:lnTo>
                  <a:pt x="3" y="282"/>
                </a:lnTo>
                <a:lnTo>
                  <a:pt x="3" y="282"/>
                </a:lnTo>
                <a:lnTo>
                  <a:pt x="2" y="282"/>
                </a:lnTo>
                <a:lnTo>
                  <a:pt x="0" y="282"/>
                </a:lnTo>
                <a:lnTo>
                  <a:pt x="0" y="282"/>
                </a:lnTo>
                <a:lnTo>
                  <a:pt x="0" y="281"/>
                </a:lnTo>
                <a:lnTo>
                  <a:pt x="0" y="281"/>
                </a:lnTo>
                <a:lnTo>
                  <a:pt x="0" y="256"/>
                </a:lnTo>
                <a:lnTo>
                  <a:pt x="0" y="255"/>
                </a:lnTo>
                <a:lnTo>
                  <a:pt x="0" y="254"/>
                </a:lnTo>
                <a:lnTo>
                  <a:pt x="0" y="254"/>
                </a:lnTo>
                <a:lnTo>
                  <a:pt x="2" y="254"/>
                </a:lnTo>
                <a:lnTo>
                  <a:pt x="3" y="254"/>
                </a:lnTo>
                <a:lnTo>
                  <a:pt x="3" y="254"/>
                </a:lnTo>
                <a:lnTo>
                  <a:pt x="4" y="255"/>
                </a:lnTo>
                <a:lnTo>
                  <a:pt x="4" y="256"/>
                </a:lnTo>
                <a:lnTo>
                  <a:pt x="4" y="256"/>
                </a:lnTo>
                <a:close/>
                <a:moveTo>
                  <a:pt x="4" y="298"/>
                </a:moveTo>
                <a:lnTo>
                  <a:pt x="4" y="323"/>
                </a:lnTo>
                <a:lnTo>
                  <a:pt x="4" y="324"/>
                </a:lnTo>
                <a:lnTo>
                  <a:pt x="3" y="324"/>
                </a:lnTo>
                <a:lnTo>
                  <a:pt x="3" y="324"/>
                </a:lnTo>
                <a:lnTo>
                  <a:pt x="2" y="325"/>
                </a:lnTo>
                <a:lnTo>
                  <a:pt x="0" y="324"/>
                </a:lnTo>
                <a:lnTo>
                  <a:pt x="0" y="324"/>
                </a:lnTo>
                <a:lnTo>
                  <a:pt x="0" y="324"/>
                </a:lnTo>
                <a:lnTo>
                  <a:pt x="0" y="323"/>
                </a:lnTo>
                <a:lnTo>
                  <a:pt x="0" y="298"/>
                </a:lnTo>
                <a:lnTo>
                  <a:pt x="0" y="297"/>
                </a:lnTo>
                <a:lnTo>
                  <a:pt x="0" y="297"/>
                </a:lnTo>
                <a:lnTo>
                  <a:pt x="0" y="296"/>
                </a:lnTo>
                <a:lnTo>
                  <a:pt x="2" y="296"/>
                </a:lnTo>
                <a:lnTo>
                  <a:pt x="3" y="296"/>
                </a:lnTo>
                <a:lnTo>
                  <a:pt x="3" y="297"/>
                </a:lnTo>
                <a:lnTo>
                  <a:pt x="4" y="297"/>
                </a:lnTo>
                <a:lnTo>
                  <a:pt x="4" y="298"/>
                </a:lnTo>
                <a:lnTo>
                  <a:pt x="4" y="298"/>
                </a:lnTo>
                <a:close/>
                <a:moveTo>
                  <a:pt x="4" y="340"/>
                </a:moveTo>
                <a:lnTo>
                  <a:pt x="4" y="365"/>
                </a:lnTo>
                <a:lnTo>
                  <a:pt x="4" y="366"/>
                </a:lnTo>
                <a:lnTo>
                  <a:pt x="3" y="367"/>
                </a:lnTo>
                <a:lnTo>
                  <a:pt x="3" y="367"/>
                </a:lnTo>
                <a:lnTo>
                  <a:pt x="2" y="367"/>
                </a:lnTo>
                <a:lnTo>
                  <a:pt x="0" y="367"/>
                </a:lnTo>
                <a:lnTo>
                  <a:pt x="0" y="367"/>
                </a:lnTo>
                <a:lnTo>
                  <a:pt x="0" y="366"/>
                </a:lnTo>
                <a:lnTo>
                  <a:pt x="0" y="365"/>
                </a:lnTo>
                <a:lnTo>
                  <a:pt x="0" y="340"/>
                </a:lnTo>
                <a:lnTo>
                  <a:pt x="0" y="340"/>
                </a:lnTo>
                <a:lnTo>
                  <a:pt x="0" y="339"/>
                </a:lnTo>
                <a:lnTo>
                  <a:pt x="0" y="339"/>
                </a:lnTo>
                <a:lnTo>
                  <a:pt x="2" y="339"/>
                </a:lnTo>
                <a:lnTo>
                  <a:pt x="3" y="339"/>
                </a:lnTo>
                <a:lnTo>
                  <a:pt x="3" y="339"/>
                </a:lnTo>
                <a:lnTo>
                  <a:pt x="4" y="340"/>
                </a:lnTo>
                <a:lnTo>
                  <a:pt x="4" y="340"/>
                </a:lnTo>
                <a:lnTo>
                  <a:pt x="4" y="340"/>
                </a:lnTo>
                <a:close/>
                <a:moveTo>
                  <a:pt x="4" y="383"/>
                </a:moveTo>
                <a:lnTo>
                  <a:pt x="4" y="408"/>
                </a:lnTo>
                <a:lnTo>
                  <a:pt x="4" y="408"/>
                </a:lnTo>
                <a:lnTo>
                  <a:pt x="3" y="409"/>
                </a:lnTo>
                <a:lnTo>
                  <a:pt x="3" y="409"/>
                </a:lnTo>
                <a:lnTo>
                  <a:pt x="2" y="410"/>
                </a:lnTo>
                <a:lnTo>
                  <a:pt x="0" y="409"/>
                </a:lnTo>
                <a:lnTo>
                  <a:pt x="0" y="409"/>
                </a:lnTo>
                <a:lnTo>
                  <a:pt x="0" y="408"/>
                </a:lnTo>
                <a:lnTo>
                  <a:pt x="0" y="408"/>
                </a:lnTo>
                <a:lnTo>
                  <a:pt x="0" y="383"/>
                </a:lnTo>
                <a:lnTo>
                  <a:pt x="0" y="382"/>
                </a:lnTo>
                <a:lnTo>
                  <a:pt x="0" y="382"/>
                </a:lnTo>
                <a:lnTo>
                  <a:pt x="2" y="381"/>
                </a:lnTo>
                <a:lnTo>
                  <a:pt x="3" y="382"/>
                </a:lnTo>
                <a:lnTo>
                  <a:pt x="4" y="382"/>
                </a:lnTo>
                <a:lnTo>
                  <a:pt x="4" y="383"/>
                </a:lnTo>
                <a:lnTo>
                  <a:pt x="4" y="383"/>
                </a:lnTo>
                <a:close/>
                <a:moveTo>
                  <a:pt x="4" y="425"/>
                </a:moveTo>
                <a:lnTo>
                  <a:pt x="4" y="450"/>
                </a:lnTo>
                <a:lnTo>
                  <a:pt x="4" y="451"/>
                </a:lnTo>
                <a:lnTo>
                  <a:pt x="3" y="451"/>
                </a:lnTo>
                <a:lnTo>
                  <a:pt x="3" y="452"/>
                </a:lnTo>
                <a:lnTo>
                  <a:pt x="2" y="452"/>
                </a:lnTo>
                <a:lnTo>
                  <a:pt x="0" y="452"/>
                </a:lnTo>
                <a:lnTo>
                  <a:pt x="0" y="451"/>
                </a:lnTo>
                <a:lnTo>
                  <a:pt x="0" y="451"/>
                </a:lnTo>
                <a:lnTo>
                  <a:pt x="0" y="450"/>
                </a:lnTo>
                <a:lnTo>
                  <a:pt x="0" y="425"/>
                </a:lnTo>
                <a:lnTo>
                  <a:pt x="0" y="425"/>
                </a:lnTo>
                <a:lnTo>
                  <a:pt x="0" y="424"/>
                </a:lnTo>
                <a:lnTo>
                  <a:pt x="0" y="424"/>
                </a:lnTo>
                <a:lnTo>
                  <a:pt x="2" y="424"/>
                </a:lnTo>
                <a:lnTo>
                  <a:pt x="3" y="424"/>
                </a:lnTo>
                <a:lnTo>
                  <a:pt x="3" y="424"/>
                </a:lnTo>
                <a:lnTo>
                  <a:pt x="4" y="425"/>
                </a:lnTo>
                <a:lnTo>
                  <a:pt x="4" y="425"/>
                </a:lnTo>
                <a:lnTo>
                  <a:pt x="4" y="425"/>
                </a:lnTo>
                <a:close/>
                <a:moveTo>
                  <a:pt x="4" y="468"/>
                </a:moveTo>
                <a:lnTo>
                  <a:pt x="4" y="493"/>
                </a:lnTo>
                <a:lnTo>
                  <a:pt x="4" y="493"/>
                </a:lnTo>
                <a:lnTo>
                  <a:pt x="3" y="494"/>
                </a:lnTo>
                <a:lnTo>
                  <a:pt x="3" y="494"/>
                </a:lnTo>
                <a:lnTo>
                  <a:pt x="2" y="494"/>
                </a:lnTo>
                <a:lnTo>
                  <a:pt x="0" y="494"/>
                </a:lnTo>
                <a:lnTo>
                  <a:pt x="0" y="494"/>
                </a:lnTo>
                <a:lnTo>
                  <a:pt x="0" y="493"/>
                </a:lnTo>
                <a:lnTo>
                  <a:pt x="0" y="493"/>
                </a:lnTo>
                <a:lnTo>
                  <a:pt x="0" y="468"/>
                </a:lnTo>
                <a:lnTo>
                  <a:pt x="0" y="467"/>
                </a:lnTo>
                <a:lnTo>
                  <a:pt x="0" y="466"/>
                </a:lnTo>
                <a:lnTo>
                  <a:pt x="0" y="466"/>
                </a:lnTo>
                <a:lnTo>
                  <a:pt x="2" y="466"/>
                </a:lnTo>
                <a:lnTo>
                  <a:pt x="3" y="466"/>
                </a:lnTo>
                <a:lnTo>
                  <a:pt x="3" y="466"/>
                </a:lnTo>
                <a:lnTo>
                  <a:pt x="4" y="467"/>
                </a:lnTo>
                <a:lnTo>
                  <a:pt x="4" y="468"/>
                </a:lnTo>
                <a:lnTo>
                  <a:pt x="4" y="468"/>
                </a:lnTo>
                <a:close/>
                <a:moveTo>
                  <a:pt x="4" y="510"/>
                </a:moveTo>
                <a:lnTo>
                  <a:pt x="4" y="535"/>
                </a:lnTo>
                <a:lnTo>
                  <a:pt x="4" y="536"/>
                </a:lnTo>
                <a:lnTo>
                  <a:pt x="3" y="536"/>
                </a:lnTo>
                <a:lnTo>
                  <a:pt x="3" y="537"/>
                </a:lnTo>
                <a:lnTo>
                  <a:pt x="2" y="537"/>
                </a:lnTo>
                <a:lnTo>
                  <a:pt x="0" y="537"/>
                </a:lnTo>
                <a:lnTo>
                  <a:pt x="0" y="536"/>
                </a:lnTo>
                <a:lnTo>
                  <a:pt x="0" y="536"/>
                </a:lnTo>
                <a:lnTo>
                  <a:pt x="0" y="535"/>
                </a:lnTo>
                <a:lnTo>
                  <a:pt x="0" y="510"/>
                </a:lnTo>
                <a:lnTo>
                  <a:pt x="0" y="509"/>
                </a:lnTo>
                <a:lnTo>
                  <a:pt x="0" y="509"/>
                </a:lnTo>
                <a:lnTo>
                  <a:pt x="0" y="508"/>
                </a:lnTo>
                <a:lnTo>
                  <a:pt x="2" y="508"/>
                </a:lnTo>
                <a:lnTo>
                  <a:pt x="3" y="508"/>
                </a:lnTo>
                <a:lnTo>
                  <a:pt x="3" y="509"/>
                </a:lnTo>
                <a:lnTo>
                  <a:pt x="4" y="509"/>
                </a:lnTo>
                <a:lnTo>
                  <a:pt x="4" y="510"/>
                </a:lnTo>
                <a:lnTo>
                  <a:pt x="4" y="510"/>
                </a:lnTo>
                <a:close/>
                <a:moveTo>
                  <a:pt x="0" y="544"/>
                </a:moveTo>
                <a:lnTo>
                  <a:pt x="0" y="520"/>
                </a:lnTo>
                <a:lnTo>
                  <a:pt x="0" y="520"/>
                </a:lnTo>
                <a:lnTo>
                  <a:pt x="0" y="519"/>
                </a:lnTo>
                <a:lnTo>
                  <a:pt x="0" y="519"/>
                </a:lnTo>
                <a:lnTo>
                  <a:pt x="2" y="519"/>
                </a:lnTo>
                <a:lnTo>
                  <a:pt x="3" y="519"/>
                </a:lnTo>
                <a:lnTo>
                  <a:pt x="3" y="519"/>
                </a:lnTo>
                <a:lnTo>
                  <a:pt x="4" y="520"/>
                </a:lnTo>
                <a:lnTo>
                  <a:pt x="4" y="520"/>
                </a:lnTo>
                <a:lnTo>
                  <a:pt x="4" y="544"/>
                </a:lnTo>
                <a:lnTo>
                  <a:pt x="4" y="546"/>
                </a:lnTo>
                <a:lnTo>
                  <a:pt x="3" y="546"/>
                </a:lnTo>
                <a:lnTo>
                  <a:pt x="2" y="547"/>
                </a:lnTo>
                <a:lnTo>
                  <a:pt x="0" y="546"/>
                </a:lnTo>
                <a:lnTo>
                  <a:pt x="0" y="546"/>
                </a:lnTo>
                <a:lnTo>
                  <a:pt x="0" y="544"/>
                </a:lnTo>
                <a:lnTo>
                  <a:pt x="0" y="544"/>
                </a:lnTo>
                <a:close/>
                <a:moveTo>
                  <a:pt x="0" y="502"/>
                </a:moveTo>
                <a:lnTo>
                  <a:pt x="0" y="478"/>
                </a:lnTo>
                <a:lnTo>
                  <a:pt x="0" y="477"/>
                </a:lnTo>
                <a:lnTo>
                  <a:pt x="0" y="477"/>
                </a:lnTo>
                <a:lnTo>
                  <a:pt x="0" y="476"/>
                </a:lnTo>
                <a:lnTo>
                  <a:pt x="2" y="476"/>
                </a:lnTo>
                <a:lnTo>
                  <a:pt x="3" y="476"/>
                </a:lnTo>
                <a:lnTo>
                  <a:pt x="3" y="477"/>
                </a:lnTo>
                <a:lnTo>
                  <a:pt x="4" y="477"/>
                </a:lnTo>
                <a:lnTo>
                  <a:pt x="4" y="478"/>
                </a:lnTo>
                <a:lnTo>
                  <a:pt x="4" y="502"/>
                </a:lnTo>
                <a:lnTo>
                  <a:pt x="4" y="502"/>
                </a:lnTo>
                <a:lnTo>
                  <a:pt x="3" y="504"/>
                </a:lnTo>
                <a:lnTo>
                  <a:pt x="3" y="504"/>
                </a:lnTo>
                <a:lnTo>
                  <a:pt x="2" y="505"/>
                </a:lnTo>
                <a:lnTo>
                  <a:pt x="0" y="504"/>
                </a:lnTo>
                <a:lnTo>
                  <a:pt x="0" y="504"/>
                </a:lnTo>
                <a:lnTo>
                  <a:pt x="0" y="502"/>
                </a:lnTo>
                <a:lnTo>
                  <a:pt x="0" y="502"/>
                </a:lnTo>
                <a:lnTo>
                  <a:pt x="0" y="502"/>
                </a:lnTo>
                <a:close/>
                <a:moveTo>
                  <a:pt x="0" y="460"/>
                </a:moveTo>
                <a:lnTo>
                  <a:pt x="0" y="436"/>
                </a:lnTo>
                <a:lnTo>
                  <a:pt x="0" y="435"/>
                </a:lnTo>
                <a:lnTo>
                  <a:pt x="0" y="434"/>
                </a:lnTo>
                <a:lnTo>
                  <a:pt x="0" y="434"/>
                </a:lnTo>
                <a:lnTo>
                  <a:pt x="2" y="434"/>
                </a:lnTo>
                <a:lnTo>
                  <a:pt x="3" y="434"/>
                </a:lnTo>
                <a:lnTo>
                  <a:pt x="3" y="434"/>
                </a:lnTo>
                <a:lnTo>
                  <a:pt x="4" y="435"/>
                </a:lnTo>
                <a:lnTo>
                  <a:pt x="4" y="436"/>
                </a:lnTo>
                <a:lnTo>
                  <a:pt x="4" y="460"/>
                </a:lnTo>
                <a:lnTo>
                  <a:pt x="4" y="460"/>
                </a:lnTo>
                <a:lnTo>
                  <a:pt x="3" y="462"/>
                </a:lnTo>
                <a:lnTo>
                  <a:pt x="3" y="462"/>
                </a:lnTo>
                <a:lnTo>
                  <a:pt x="2" y="462"/>
                </a:lnTo>
                <a:lnTo>
                  <a:pt x="0" y="462"/>
                </a:lnTo>
                <a:lnTo>
                  <a:pt x="0" y="462"/>
                </a:lnTo>
                <a:lnTo>
                  <a:pt x="0" y="460"/>
                </a:lnTo>
                <a:lnTo>
                  <a:pt x="0" y="460"/>
                </a:lnTo>
                <a:lnTo>
                  <a:pt x="0" y="460"/>
                </a:lnTo>
                <a:close/>
                <a:moveTo>
                  <a:pt x="0" y="417"/>
                </a:moveTo>
                <a:lnTo>
                  <a:pt x="0" y="393"/>
                </a:lnTo>
                <a:lnTo>
                  <a:pt x="0" y="392"/>
                </a:lnTo>
                <a:lnTo>
                  <a:pt x="0" y="392"/>
                </a:lnTo>
                <a:lnTo>
                  <a:pt x="0" y="390"/>
                </a:lnTo>
                <a:lnTo>
                  <a:pt x="2" y="390"/>
                </a:lnTo>
                <a:lnTo>
                  <a:pt x="3" y="390"/>
                </a:lnTo>
                <a:lnTo>
                  <a:pt x="3" y="392"/>
                </a:lnTo>
                <a:lnTo>
                  <a:pt x="4" y="392"/>
                </a:lnTo>
                <a:lnTo>
                  <a:pt x="4" y="393"/>
                </a:lnTo>
                <a:lnTo>
                  <a:pt x="4" y="417"/>
                </a:lnTo>
                <a:lnTo>
                  <a:pt x="4" y="418"/>
                </a:lnTo>
                <a:lnTo>
                  <a:pt x="3" y="418"/>
                </a:lnTo>
                <a:lnTo>
                  <a:pt x="3" y="420"/>
                </a:lnTo>
                <a:lnTo>
                  <a:pt x="2" y="420"/>
                </a:lnTo>
                <a:lnTo>
                  <a:pt x="0" y="420"/>
                </a:lnTo>
                <a:lnTo>
                  <a:pt x="0" y="418"/>
                </a:lnTo>
                <a:lnTo>
                  <a:pt x="0" y="418"/>
                </a:lnTo>
                <a:lnTo>
                  <a:pt x="0" y="417"/>
                </a:lnTo>
                <a:lnTo>
                  <a:pt x="0" y="417"/>
                </a:lnTo>
                <a:close/>
                <a:moveTo>
                  <a:pt x="0" y="375"/>
                </a:moveTo>
                <a:lnTo>
                  <a:pt x="0" y="351"/>
                </a:lnTo>
                <a:lnTo>
                  <a:pt x="0" y="350"/>
                </a:lnTo>
                <a:lnTo>
                  <a:pt x="0" y="348"/>
                </a:lnTo>
                <a:lnTo>
                  <a:pt x="0" y="348"/>
                </a:lnTo>
                <a:lnTo>
                  <a:pt x="2" y="348"/>
                </a:lnTo>
                <a:lnTo>
                  <a:pt x="3" y="348"/>
                </a:lnTo>
                <a:lnTo>
                  <a:pt x="3" y="348"/>
                </a:lnTo>
                <a:lnTo>
                  <a:pt x="4" y="350"/>
                </a:lnTo>
                <a:lnTo>
                  <a:pt x="4" y="351"/>
                </a:lnTo>
                <a:lnTo>
                  <a:pt x="4" y="375"/>
                </a:lnTo>
                <a:lnTo>
                  <a:pt x="4" y="375"/>
                </a:lnTo>
                <a:lnTo>
                  <a:pt x="3" y="376"/>
                </a:lnTo>
                <a:lnTo>
                  <a:pt x="3" y="376"/>
                </a:lnTo>
                <a:lnTo>
                  <a:pt x="2" y="376"/>
                </a:lnTo>
                <a:lnTo>
                  <a:pt x="0" y="376"/>
                </a:lnTo>
                <a:lnTo>
                  <a:pt x="0" y="376"/>
                </a:lnTo>
                <a:lnTo>
                  <a:pt x="0" y="375"/>
                </a:lnTo>
                <a:lnTo>
                  <a:pt x="0" y="375"/>
                </a:lnTo>
                <a:lnTo>
                  <a:pt x="0" y="375"/>
                </a:lnTo>
                <a:close/>
                <a:moveTo>
                  <a:pt x="0" y="332"/>
                </a:moveTo>
                <a:lnTo>
                  <a:pt x="0" y="308"/>
                </a:lnTo>
                <a:lnTo>
                  <a:pt x="0" y="308"/>
                </a:lnTo>
                <a:lnTo>
                  <a:pt x="0" y="307"/>
                </a:lnTo>
                <a:lnTo>
                  <a:pt x="0" y="307"/>
                </a:lnTo>
                <a:lnTo>
                  <a:pt x="2" y="307"/>
                </a:lnTo>
                <a:lnTo>
                  <a:pt x="3" y="307"/>
                </a:lnTo>
                <a:lnTo>
                  <a:pt x="3" y="307"/>
                </a:lnTo>
                <a:lnTo>
                  <a:pt x="4" y="308"/>
                </a:lnTo>
                <a:lnTo>
                  <a:pt x="4" y="308"/>
                </a:lnTo>
                <a:lnTo>
                  <a:pt x="4" y="332"/>
                </a:lnTo>
                <a:lnTo>
                  <a:pt x="4" y="333"/>
                </a:lnTo>
                <a:lnTo>
                  <a:pt x="3" y="333"/>
                </a:lnTo>
                <a:lnTo>
                  <a:pt x="3" y="334"/>
                </a:lnTo>
                <a:lnTo>
                  <a:pt x="2" y="334"/>
                </a:lnTo>
                <a:lnTo>
                  <a:pt x="0" y="334"/>
                </a:lnTo>
                <a:lnTo>
                  <a:pt x="0" y="333"/>
                </a:lnTo>
                <a:lnTo>
                  <a:pt x="0" y="333"/>
                </a:lnTo>
                <a:lnTo>
                  <a:pt x="0" y="332"/>
                </a:lnTo>
                <a:lnTo>
                  <a:pt x="0" y="332"/>
                </a:lnTo>
                <a:close/>
                <a:moveTo>
                  <a:pt x="0" y="290"/>
                </a:moveTo>
                <a:lnTo>
                  <a:pt x="0" y="266"/>
                </a:lnTo>
                <a:lnTo>
                  <a:pt x="0" y="265"/>
                </a:lnTo>
                <a:lnTo>
                  <a:pt x="0" y="265"/>
                </a:lnTo>
                <a:lnTo>
                  <a:pt x="0" y="263"/>
                </a:lnTo>
                <a:lnTo>
                  <a:pt x="2" y="263"/>
                </a:lnTo>
                <a:lnTo>
                  <a:pt x="3" y="263"/>
                </a:lnTo>
                <a:lnTo>
                  <a:pt x="3" y="265"/>
                </a:lnTo>
                <a:lnTo>
                  <a:pt x="4" y="265"/>
                </a:lnTo>
                <a:lnTo>
                  <a:pt x="4" y="266"/>
                </a:lnTo>
                <a:lnTo>
                  <a:pt x="4" y="290"/>
                </a:lnTo>
                <a:lnTo>
                  <a:pt x="4" y="290"/>
                </a:lnTo>
                <a:lnTo>
                  <a:pt x="3" y="291"/>
                </a:lnTo>
                <a:lnTo>
                  <a:pt x="3" y="291"/>
                </a:lnTo>
                <a:lnTo>
                  <a:pt x="2" y="293"/>
                </a:lnTo>
                <a:lnTo>
                  <a:pt x="0" y="291"/>
                </a:lnTo>
                <a:lnTo>
                  <a:pt x="0" y="291"/>
                </a:lnTo>
                <a:lnTo>
                  <a:pt x="0" y="290"/>
                </a:lnTo>
                <a:lnTo>
                  <a:pt x="0" y="290"/>
                </a:lnTo>
                <a:lnTo>
                  <a:pt x="0" y="290"/>
                </a:lnTo>
                <a:close/>
                <a:moveTo>
                  <a:pt x="0" y="247"/>
                </a:moveTo>
                <a:lnTo>
                  <a:pt x="0" y="224"/>
                </a:lnTo>
                <a:lnTo>
                  <a:pt x="0" y="223"/>
                </a:lnTo>
                <a:lnTo>
                  <a:pt x="0" y="221"/>
                </a:lnTo>
                <a:lnTo>
                  <a:pt x="0" y="221"/>
                </a:lnTo>
                <a:lnTo>
                  <a:pt x="2" y="221"/>
                </a:lnTo>
                <a:lnTo>
                  <a:pt x="3" y="221"/>
                </a:lnTo>
                <a:lnTo>
                  <a:pt x="3" y="221"/>
                </a:lnTo>
                <a:lnTo>
                  <a:pt x="4" y="223"/>
                </a:lnTo>
                <a:lnTo>
                  <a:pt x="4" y="224"/>
                </a:lnTo>
                <a:lnTo>
                  <a:pt x="4" y="247"/>
                </a:lnTo>
                <a:lnTo>
                  <a:pt x="4" y="248"/>
                </a:lnTo>
                <a:lnTo>
                  <a:pt x="3" y="249"/>
                </a:lnTo>
                <a:lnTo>
                  <a:pt x="3" y="249"/>
                </a:lnTo>
                <a:lnTo>
                  <a:pt x="2" y="249"/>
                </a:lnTo>
                <a:lnTo>
                  <a:pt x="0" y="249"/>
                </a:lnTo>
                <a:lnTo>
                  <a:pt x="0" y="249"/>
                </a:lnTo>
                <a:lnTo>
                  <a:pt x="0" y="248"/>
                </a:lnTo>
                <a:lnTo>
                  <a:pt x="0" y="247"/>
                </a:lnTo>
                <a:lnTo>
                  <a:pt x="0" y="247"/>
                </a:lnTo>
                <a:close/>
                <a:moveTo>
                  <a:pt x="0" y="205"/>
                </a:moveTo>
                <a:lnTo>
                  <a:pt x="0" y="181"/>
                </a:lnTo>
                <a:lnTo>
                  <a:pt x="0" y="179"/>
                </a:lnTo>
                <a:lnTo>
                  <a:pt x="0" y="179"/>
                </a:lnTo>
                <a:lnTo>
                  <a:pt x="0" y="178"/>
                </a:lnTo>
                <a:lnTo>
                  <a:pt x="2" y="178"/>
                </a:lnTo>
                <a:lnTo>
                  <a:pt x="3" y="178"/>
                </a:lnTo>
                <a:lnTo>
                  <a:pt x="3" y="179"/>
                </a:lnTo>
                <a:lnTo>
                  <a:pt x="4" y="179"/>
                </a:lnTo>
                <a:lnTo>
                  <a:pt x="4" y="181"/>
                </a:lnTo>
                <a:lnTo>
                  <a:pt x="4" y="205"/>
                </a:lnTo>
                <a:lnTo>
                  <a:pt x="4" y="206"/>
                </a:lnTo>
                <a:lnTo>
                  <a:pt x="3" y="206"/>
                </a:lnTo>
                <a:lnTo>
                  <a:pt x="3" y="206"/>
                </a:lnTo>
                <a:lnTo>
                  <a:pt x="2" y="207"/>
                </a:lnTo>
                <a:lnTo>
                  <a:pt x="0" y="206"/>
                </a:lnTo>
                <a:lnTo>
                  <a:pt x="0" y="206"/>
                </a:lnTo>
                <a:lnTo>
                  <a:pt x="0" y="206"/>
                </a:lnTo>
                <a:lnTo>
                  <a:pt x="0" y="205"/>
                </a:lnTo>
                <a:lnTo>
                  <a:pt x="0" y="205"/>
                </a:lnTo>
                <a:close/>
                <a:moveTo>
                  <a:pt x="0" y="163"/>
                </a:moveTo>
                <a:lnTo>
                  <a:pt x="0" y="139"/>
                </a:lnTo>
                <a:lnTo>
                  <a:pt x="0" y="137"/>
                </a:lnTo>
                <a:lnTo>
                  <a:pt x="0" y="136"/>
                </a:lnTo>
                <a:lnTo>
                  <a:pt x="0" y="136"/>
                </a:lnTo>
                <a:lnTo>
                  <a:pt x="2" y="136"/>
                </a:lnTo>
                <a:lnTo>
                  <a:pt x="3" y="136"/>
                </a:lnTo>
                <a:lnTo>
                  <a:pt x="3" y="136"/>
                </a:lnTo>
                <a:lnTo>
                  <a:pt x="4" y="137"/>
                </a:lnTo>
                <a:lnTo>
                  <a:pt x="4" y="139"/>
                </a:lnTo>
                <a:lnTo>
                  <a:pt x="4" y="163"/>
                </a:lnTo>
                <a:lnTo>
                  <a:pt x="4" y="163"/>
                </a:lnTo>
                <a:lnTo>
                  <a:pt x="3" y="164"/>
                </a:lnTo>
                <a:lnTo>
                  <a:pt x="3" y="164"/>
                </a:lnTo>
                <a:lnTo>
                  <a:pt x="2" y="164"/>
                </a:lnTo>
                <a:lnTo>
                  <a:pt x="0" y="164"/>
                </a:lnTo>
                <a:lnTo>
                  <a:pt x="0" y="164"/>
                </a:lnTo>
                <a:lnTo>
                  <a:pt x="0" y="163"/>
                </a:lnTo>
                <a:lnTo>
                  <a:pt x="0" y="163"/>
                </a:lnTo>
                <a:lnTo>
                  <a:pt x="0" y="163"/>
                </a:lnTo>
                <a:close/>
                <a:moveTo>
                  <a:pt x="0" y="120"/>
                </a:moveTo>
                <a:lnTo>
                  <a:pt x="0" y="95"/>
                </a:lnTo>
                <a:lnTo>
                  <a:pt x="0" y="95"/>
                </a:lnTo>
                <a:lnTo>
                  <a:pt x="0" y="94"/>
                </a:lnTo>
                <a:lnTo>
                  <a:pt x="0" y="94"/>
                </a:lnTo>
                <a:lnTo>
                  <a:pt x="2" y="94"/>
                </a:lnTo>
                <a:lnTo>
                  <a:pt x="3" y="94"/>
                </a:lnTo>
                <a:lnTo>
                  <a:pt x="3" y="94"/>
                </a:lnTo>
                <a:lnTo>
                  <a:pt x="4" y="95"/>
                </a:lnTo>
                <a:lnTo>
                  <a:pt x="4" y="95"/>
                </a:lnTo>
                <a:lnTo>
                  <a:pt x="4" y="120"/>
                </a:lnTo>
                <a:lnTo>
                  <a:pt x="4" y="121"/>
                </a:lnTo>
                <a:lnTo>
                  <a:pt x="3" y="121"/>
                </a:lnTo>
                <a:lnTo>
                  <a:pt x="3" y="122"/>
                </a:lnTo>
                <a:lnTo>
                  <a:pt x="2" y="122"/>
                </a:lnTo>
                <a:lnTo>
                  <a:pt x="0" y="122"/>
                </a:lnTo>
                <a:lnTo>
                  <a:pt x="0" y="121"/>
                </a:lnTo>
                <a:lnTo>
                  <a:pt x="0" y="121"/>
                </a:lnTo>
                <a:lnTo>
                  <a:pt x="0" y="120"/>
                </a:lnTo>
                <a:lnTo>
                  <a:pt x="0" y="120"/>
                </a:lnTo>
                <a:close/>
                <a:moveTo>
                  <a:pt x="0" y="78"/>
                </a:moveTo>
                <a:lnTo>
                  <a:pt x="0" y="53"/>
                </a:lnTo>
                <a:lnTo>
                  <a:pt x="0" y="52"/>
                </a:lnTo>
                <a:lnTo>
                  <a:pt x="0" y="52"/>
                </a:lnTo>
                <a:lnTo>
                  <a:pt x="0" y="51"/>
                </a:lnTo>
                <a:lnTo>
                  <a:pt x="2" y="51"/>
                </a:lnTo>
                <a:lnTo>
                  <a:pt x="3" y="51"/>
                </a:lnTo>
                <a:lnTo>
                  <a:pt x="3" y="52"/>
                </a:lnTo>
                <a:lnTo>
                  <a:pt x="4" y="52"/>
                </a:lnTo>
                <a:lnTo>
                  <a:pt x="4" y="53"/>
                </a:lnTo>
                <a:lnTo>
                  <a:pt x="4" y="78"/>
                </a:lnTo>
                <a:lnTo>
                  <a:pt x="4" y="78"/>
                </a:lnTo>
                <a:lnTo>
                  <a:pt x="3" y="79"/>
                </a:lnTo>
                <a:lnTo>
                  <a:pt x="2" y="79"/>
                </a:lnTo>
                <a:lnTo>
                  <a:pt x="0" y="79"/>
                </a:lnTo>
                <a:lnTo>
                  <a:pt x="0" y="78"/>
                </a:lnTo>
                <a:lnTo>
                  <a:pt x="0" y="78"/>
                </a:lnTo>
                <a:lnTo>
                  <a:pt x="0" y="78"/>
                </a:lnTo>
                <a:close/>
                <a:moveTo>
                  <a:pt x="0" y="35"/>
                </a:moveTo>
                <a:lnTo>
                  <a:pt x="0" y="10"/>
                </a:lnTo>
                <a:lnTo>
                  <a:pt x="0" y="10"/>
                </a:lnTo>
                <a:lnTo>
                  <a:pt x="0" y="9"/>
                </a:lnTo>
                <a:lnTo>
                  <a:pt x="0" y="9"/>
                </a:lnTo>
                <a:lnTo>
                  <a:pt x="2" y="9"/>
                </a:lnTo>
                <a:lnTo>
                  <a:pt x="3" y="9"/>
                </a:lnTo>
                <a:lnTo>
                  <a:pt x="3" y="9"/>
                </a:lnTo>
                <a:lnTo>
                  <a:pt x="4" y="10"/>
                </a:lnTo>
                <a:lnTo>
                  <a:pt x="4" y="10"/>
                </a:lnTo>
                <a:lnTo>
                  <a:pt x="4" y="35"/>
                </a:lnTo>
                <a:lnTo>
                  <a:pt x="4" y="36"/>
                </a:lnTo>
                <a:lnTo>
                  <a:pt x="3" y="37"/>
                </a:lnTo>
                <a:lnTo>
                  <a:pt x="3" y="37"/>
                </a:lnTo>
                <a:lnTo>
                  <a:pt x="2" y="37"/>
                </a:lnTo>
                <a:lnTo>
                  <a:pt x="0" y="37"/>
                </a:lnTo>
                <a:lnTo>
                  <a:pt x="0" y="37"/>
                </a:lnTo>
                <a:lnTo>
                  <a:pt x="0" y="36"/>
                </a:lnTo>
                <a:lnTo>
                  <a:pt x="0" y="35"/>
                </a:lnTo>
                <a:lnTo>
                  <a:pt x="0" y="35"/>
                </a:lnTo>
                <a:close/>
              </a:path>
            </a:pathLst>
          </a:custGeom>
          <a:solidFill>
            <a:schemeClr val="bg1"/>
          </a:solidFill>
          <a:ln w="25400">
            <a:solidFill>
              <a:srgbClr val="000000"/>
            </a:solidFill>
            <a:prstDash val="solid"/>
            <a:round/>
            <a:headEnd/>
            <a:tailEnd/>
          </a:ln>
        </p:spPr>
        <p:txBody>
          <a:bodyPr/>
          <a:lstStyle/>
          <a:p>
            <a:endParaRPr lang="en-US"/>
          </a:p>
        </p:txBody>
      </p:sp>
      <p:sp>
        <p:nvSpPr>
          <p:cNvPr id="310565" name="Freeform 293">
            <a:extLst>
              <a:ext uri="{FF2B5EF4-FFF2-40B4-BE49-F238E27FC236}">
                <a16:creationId xmlns:a16="http://schemas.microsoft.com/office/drawing/2014/main" id="{E5DE1420-C4B5-1F4D-9F26-F0D51FA6A283}"/>
              </a:ext>
            </a:extLst>
          </p:cNvPr>
          <p:cNvSpPr>
            <a:spLocks noEditPoints="1"/>
          </p:cNvSpPr>
          <p:nvPr/>
        </p:nvSpPr>
        <p:spPr bwMode="auto">
          <a:xfrm>
            <a:off x="796925" y="2762250"/>
            <a:ext cx="1009650" cy="3175"/>
          </a:xfrm>
          <a:custGeom>
            <a:avLst/>
            <a:gdLst>
              <a:gd name="T0" fmla="*/ 0 w 1056"/>
              <a:gd name="T1" fmla="*/ 1 h 4"/>
              <a:gd name="T2" fmla="*/ 43 w 1056"/>
              <a:gd name="T3" fmla="*/ 3 h 4"/>
              <a:gd name="T4" fmla="*/ 112 w 1056"/>
              <a:gd name="T5" fmla="*/ 3 h 4"/>
              <a:gd name="T6" fmla="*/ 155 w 1056"/>
              <a:gd name="T7" fmla="*/ 1 h 4"/>
              <a:gd name="T8" fmla="*/ 128 w 1056"/>
              <a:gd name="T9" fmla="*/ 0 h 4"/>
              <a:gd name="T10" fmla="*/ 170 w 1056"/>
              <a:gd name="T11" fmla="*/ 0 h 4"/>
              <a:gd name="T12" fmla="*/ 212 w 1056"/>
              <a:gd name="T13" fmla="*/ 2 h 4"/>
              <a:gd name="T14" fmla="*/ 281 w 1056"/>
              <a:gd name="T15" fmla="*/ 4 h 4"/>
              <a:gd name="T16" fmla="*/ 325 w 1056"/>
              <a:gd name="T17" fmla="*/ 2 h 4"/>
              <a:gd name="T18" fmla="*/ 366 w 1056"/>
              <a:gd name="T19" fmla="*/ 0 h 4"/>
              <a:gd name="T20" fmla="*/ 340 w 1056"/>
              <a:gd name="T21" fmla="*/ 0 h 4"/>
              <a:gd name="T22" fmla="*/ 381 w 1056"/>
              <a:gd name="T23" fmla="*/ 2 h 4"/>
              <a:gd name="T24" fmla="*/ 450 w 1056"/>
              <a:gd name="T25" fmla="*/ 4 h 4"/>
              <a:gd name="T26" fmla="*/ 494 w 1056"/>
              <a:gd name="T27" fmla="*/ 2 h 4"/>
              <a:gd name="T28" fmla="*/ 535 w 1056"/>
              <a:gd name="T29" fmla="*/ 0 h 4"/>
              <a:gd name="T30" fmla="*/ 509 w 1056"/>
              <a:gd name="T31" fmla="*/ 0 h 4"/>
              <a:gd name="T32" fmla="*/ 551 w 1056"/>
              <a:gd name="T33" fmla="*/ 2 h 4"/>
              <a:gd name="T34" fmla="*/ 620 w 1056"/>
              <a:gd name="T35" fmla="*/ 4 h 4"/>
              <a:gd name="T36" fmla="*/ 664 w 1056"/>
              <a:gd name="T37" fmla="*/ 2 h 4"/>
              <a:gd name="T38" fmla="*/ 705 w 1056"/>
              <a:gd name="T39" fmla="*/ 0 h 4"/>
              <a:gd name="T40" fmla="*/ 679 w 1056"/>
              <a:gd name="T41" fmla="*/ 0 h 4"/>
              <a:gd name="T42" fmla="*/ 721 w 1056"/>
              <a:gd name="T43" fmla="*/ 2 h 4"/>
              <a:gd name="T44" fmla="*/ 764 w 1056"/>
              <a:gd name="T45" fmla="*/ 3 h 4"/>
              <a:gd name="T46" fmla="*/ 833 w 1056"/>
              <a:gd name="T47" fmla="*/ 3 h 4"/>
              <a:gd name="T48" fmla="*/ 876 w 1056"/>
              <a:gd name="T49" fmla="*/ 1 h 4"/>
              <a:gd name="T50" fmla="*/ 849 w 1056"/>
              <a:gd name="T51" fmla="*/ 0 h 4"/>
              <a:gd name="T52" fmla="*/ 890 w 1056"/>
              <a:gd name="T53" fmla="*/ 1 h 4"/>
              <a:gd name="T54" fmla="*/ 934 w 1056"/>
              <a:gd name="T55" fmla="*/ 3 h 4"/>
              <a:gd name="T56" fmla="*/ 1003 w 1056"/>
              <a:gd name="T57" fmla="*/ 3 h 4"/>
              <a:gd name="T58" fmla="*/ 1045 w 1056"/>
              <a:gd name="T59" fmla="*/ 1 h 4"/>
              <a:gd name="T60" fmla="*/ 1019 w 1056"/>
              <a:gd name="T61" fmla="*/ 0 h 4"/>
              <a:gd name="T62" fmla="*/ 1055 w 1056"/>
              <a:gd name="T63" fmla="*/ 2 h 4"/>
              <a:gd name="T64" fmla="*/ 1012 w 1056"/>
              <a:gd name="T65" fmla="*/ 0 h 4"/>
              <a:gd name="T66" fmla="*/ 943 w 1056"/>
              <a:gd name="T67" fmla="*/ 1 h 4"/>
              <a:gd name="T68" fmla="*/ 900 w 1056"/>
              <a:gd name="T69" fmla="*/ 3 h 4"/>
              <a:gd name="T70" fmla="*/ 927 w 1056"/>
              <a:gd name="T71" fmla="*/ 4 h 4"/>
              <a:gd name="T72" fmla="*/ 886 w 1056"/>
              <a:gd name="T73" fmla="*/ 2 h 4"/>
              <a:gd name="T74" fmla="*/ 842 w 1056"/>
              <a:gd name="T75" fmla="*/ 0 h 4"/>
              <a:gd name="T76" fmla="*/ 773 w 1056"/>
              <a:gd name="T77" fmla="*/ 1 h 4"/>
              <a:gd name="T78" fmla="*/ 731 w 1056"/>
              <a:gd name="T79" fmla="*/ 3 h 4"/>
              <a:gd name="T80" fmla="*/ 757 w 1056"/>
              <a:gd name="T81" fmla="*/ 4 h 4"/>
              <a:gd name="T82" fmla="*/ 715 w 1056"/>
              <a:gd name="T83" fmla="*/ 3 h 4"/>
              <a:gd name="T84" fmla="*/ 674 w 1056"/>
              <a:gd name="T85" fmla="*/ 1 h 4"/>
              <a:gd name="T86" fmla="*/ 606 w 1056"/>
              <a:gd name="T87" fmla="*/ 0 h 4"/>
              <a:gd name="T88" fmla="*/ 561 w 1056"/>
              <a:gd name="T89" fmla="*/ 2 h 4"/>
              <a:gd name="T90" fmla="*/ 521 w 1056"/>
              <a:gd name="T91" fmla="*/ 4 h 4"/>
              <a:gd name="T92" fmla="*/ 546 w 1056"/>
              <a:gd name="T93" fmla="*/ 3 h 4"/>
              <a:gd name="T94" fmla="*/ 504 w 1056"/>
              <a:gd name="T95" fmla="*/ 2 h 4"/>
              <a:gd name="T96" fmla="*/ 461 w 1056"/>
              <a:gd name="T97" fmla="*/ 0 h 4"/>
              <a:gd name="T98" fmla="*/ 392 w 1056"/>
              <a:gd name="T99" fmla="*/ 1 h 4"/>
              <a:gd name="T100" fmla="*/ 349 w 1056"/>
              <a:gd name="T101" fmla="*/ 3 h 4"/>
              <a:gd name="T102" fmla="*/ 375 w 1056"/>
              <a:gd name="T103" fmla="*/ 4 h 4"/>
              <a:gd name="T104" fmla="*/ 334 w 1056"/>
              <a:gd name="T105" fmla="*/ 2 h 4"/>
              <a:gd name="T106" fmla="*/ 291 w 1056"/>
              <a:gd name="T107" fmla="*/ 0 h 4"/>
              <a:gd name="T108" fmla="*/ 224 w 1056"/>
              <a:gd name="T109" fmla="*/ 0 h 4"/>
              <a:gd name="T110" fmla="*/ 179 w 1056"/>
              <a:gd name="T111" fmla="*/ 2 h 4"/>
              <a:gd name="T112" fmla="*/ 139 w 1056"/>
              <a:gd name="T113" fmla="*/ 4 h 4"/>
              <a:gd name="T114" fmla="*/ 164 w 1056"/>
              <a:gd name="T115" fmla="*/ 3 h 4"/>
              <a:gd name="T116" fmla="*/ 122 w 1056"/>
              <a:gd name="T117" fmla="*/ 1 h 4"/>
              <a:gd name="T118" fmla="*/ 55 w 1056"/>
              <a:gd name="T119" fmla="*/ 0 h 4"/>
              <a:gd name="T120" fmla="*/ 9 w 1056"/>
              <a:gd name="T1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6" h="4">
                <a:moveTo>
                  <a:pt x="1" y="0"/>
                </a:moveTo>
                <a:lnTo>
                  <a:pt x="26" y="0"/>
                </a:lnTo>
                <a:lnTo>
                  <a:pt x="27" y="0"/>
                </a:lnTo>
                <a:lnTo>
                  <a:pt x="27" y="1"/>
                </a:lnTo>
                <a:lnTo>
                  <a:pt x="28" y="1"/>
                </a:lnTo>
                <a:lnTo>
                  <a:pt x="28" y="2"/>
                </a:lnTo>
                <a:lnTo>
                  <a:pt x="28" y="2"/>
                </a:lnTo>
                <a:lnTo>
                  <a:pt x="27" y="3"/>
                </a:lnTo>
                <a:lnTo>
                  <a:pt x="27" y="3"/>
                </a:lnTo>
                <a:lnTo>
                  <a:pt x="26" y="4"/>
                </a:lnTo>
                <a:lnTo>
                  <a:pt x="1" y="4"/>
                </a:lnTo>
                <a:lnTo>
                  <a:pt x="1" y="3"/>
                </a:lnTo>
                <a:lnTo>
                  <a:pt x="0" y="3"/>
                </a:lnTo>
                <a:lnTo>
                  <a:pt x="0" y="2"/>
                </a:lnTo>
                <a:lnTo>
                  <a:pt x="0" y="2"/>
                </a:lnTo>
                <a:lnTo>
                  <a:pt x="0" y="1"/>
                </a:lnTo>
                <a:lnTo>
                  <a:pt x="0" y="1"/>
                </a:lnTo>
                <a:lnTo>
                  <a:pt x="1" y="0"/>
                </a:lnTo>
                <a:lnTo>
                  <a:pt x="1" y="0"/>
                </a:lnTo>
                <a:lnTo>
                  <a:pt x="1" y="0"/>
                </a:lnTo>
                <a:close/>
                <a:moveTo>
                  <a:pt x="44" y="0"/>
                </a:moveTo>
                <a:lnTo>
                  <a:pt x="69" y="0"/>
                </a:lnTo>
                <a:lnTo>
                  <a:pt x="69" y="0"/>
                </a:lnTo>
                <a:lnTo>
                  <a:pt x="70" y="1"/>
                </a:lnTo>
                <a:lnTo>
                  <a:pt x="70" y="1"/>
                </a:lnTo>
                <a:lnTo>
                  <a:pt x="70" y="2"/>
                </a:lnTo>
                <a:lnTo>
                  <a:pt x="70" y="2"/>
                </a:lnTo>
                <a:lnTo>
                  <a:pt x="70" y="3"/>
                </a:lnTo>
                <a:lnTo>
                  <a:pt x="69" y="3"/>
                </a:lnTo>
                <a:lnTo>
                  <a:pt x="69" y="4"/>
                </a:lnTo>
                <a:lnTo>
                  <a:pt x="44" y="4"/>
                </a:lnTo>
                <a:lnTo>
                  <a:pt x="43" y="3"/>
                </a:lnTo>
                <a:lnTo>
                  <a:pt x="42" y="3"/>
                </a:lnTo>
                <a:lnTo>
                  <a:pt x="42" y="2"/>
                </a:lnTo>
                <a:lnTo>
                  <a:pt x="42" y="2"/>
                </a:lnTo>
                <a:lnTo>
                  <a:pt x="42" y="1"/>
                </a:lnTo>
                <a:lnTo>
                  <a:pt x="42" y="1"/>
                </a:lnTo>
                <a:lnTo>
                  <a:pt x="43" y="0"/>
                </a:lnTo>
                <a:lnTo>
                  <a:pt x="44" y="0"/>
                </a:lnTo>
                <a:lnTo>
                  <a:pt x="44" y="0"/>
                </a:lnTo>
                <a:close/>
                <a:moveTo>
                  <a:pt x="86" y="0"/>
                </a:moveTo>
                <a:lnTo>
                  <a:pt x="111" y="0"/>
                </a:lnTo>
                <a:lnTo>
                  <a:pt x="112" y="0"/>
                </a:lnTo>
                <a:lnTo>
                  <a:pt x="112" y="1"/>
                </a:lnTo>
                <a:lnTo>
                  <a:pt x="112" y="1"/>
                </a:lnTo>
                <a:lnTo>
                  <a:pt x="113" y="2"/>
                </a:lnTo>
                <a:lnTo>
                  <a:pt x="112" y="2"/>
                </a:lnTo>
                <a:lnTo>
                  <a:pt x="112" y="3"/>
                </a:lnTo>
                <a:lnTo>
                  <a:pt x="112" y="3"/>
                </a:lnTo>
                <a:lnTo>
                  <a:pt x="111" y="4"/>
                </a:lnTo>
                <a:lnTo>
                  <a:pt x="86" y="4"/>
                </a:lnTo>
                <a:lnTo>
                  <a:pt x="85" y="3"/>
                </a:lnTo>
                <a:lnTo>
                  <a:pt x="85" y="3"/>
                </a:lnTo>
                <a:lnTo>
                  <a:pt x="84" y="2"/>
                </a:lnTo>
                <a:lnTo>
                  <a:pt x="84" y="2"/>
                </a:lnTo>
                <a:lnTo>
                  <a:pt x="84" y="1"/>
                </a:lnTo>
                <a:lnTo>
                  <a:pt x="85" y="1"/>
                </a:lnTo>
                <a:lnTo>
                  <a:pt x="85" y="0"/>
                </a:lnTo>
                <a:lnTo>
                  <a:pt x="86" y="0"/>
                </a:lnTo>
                <a:lnTo>
                  <a:pt x="86" y="0"/>
                </a:lnTo>
                <a:close/>
                <a:moveTo>
                  <a:pt x="128" y="0"/>
                </a:moveTo>
                <a:lnTo>
                  <a:pt x="153" y="0"/>
                </a:lnTo>
                <a:lnTo>
                  <a:pt x="154" y="0"/>
                </a:lnTo>
                <a:lnTo>
                  <a:pt x="155" y="1"/>
                </a:lnTo>
                <a:lnTo>
                  <a:pt x="155" y="1"/>
                </a:lnTo>
                <a:lnTo>
                  <a:pt x="155" y="2"/>
                </a:lnTo>
                <a:lnTo>
                  <a:pt x="155" y="2"/>
                </a:lnTo>
                <a:lnTo>
                  <a:pt x="155" y="3"/>
                </a:lnTo>
                <a:lnTo>
                  <a:pt x="154" y="3"/>
                </a:lnTo>
                <a:lnTo>
                  <a:pt x="153" y="4"/>
                </a:lnTo>
                <a:lnTo>
                  <a:pt x="128" y="4"/>
                </a:lnTo>
                <a:lnTo>
                  <a:pt x="128" y="3"/>
                </a:lnTo>
                <a:lnTo>
                  <a:pt x="127" y="3"/>
                </a:lnTo>
                <a:lnTo>
                  <a:pt x="127" y="2"/>
                </a:lnTo>
                <a:lnTo>
                  <a:pt x="127" y="2"/>
                </a:lnTo>
                <a:lnTo>
                  <a:pt x="127" y="1"/>
                </a:lnTo>
                <a:lnTo>
                  <a:pt x="127" y="1"/>
                </a:lnTo>
                <a:lnTo>
                  <a:pt x="128" y="0"/>
                </a:lnTo>
                <a:lnTo>
                  <a:pt x="128" y="0"/>
                </a:lnTo>
                <a:lnTo>
                  <a:pt x="128" y="0"/>
                </a:lnTo>
                <a:close/>
                <a:moveTo>
                  <a:pt x="171" y="0"/>
                </a:moveTo>
                <a:lnTo>
                  <a:pt x="196" y="0"/>
                </a:lnTo>
                <a:lnTo>
                  <a:pt x="196" y="0"/>
                </a:lnTo>
                <a:lnTo>
                  <a:pt x="197" y="1"/>
                </a:lnTo>
                <a:lnTo>
                  <a:pt x="197" y="1"/>
                </a:lnTo>
                <a:lnTo>
                  <a:pt x="198" y="2"/>
                </a:lnTo>
                <a:lnTo>
                  <a:pt x="197" y="2"/>
                </a:lnTo>
                <a:lnTo>
                  <a:pt x="197" y="3"/>
                </a:lnTo>
                <a:lnTo>
                  <a:pt x="196" y="3"/>
                </a:lnTo>
                <a:lnTo>
                  <a:pt x="196" y="4"/>
                </a:lnTo>
                <a:lnTo>
                  <a:pt x="171" y="4"/>
                </a:lnTo>
                <a:lnTo>
                  <a:pt x="170" y="3"/>
                </a:lnTo>
                <a:lnTo>
                  <a:pt x="170" y="3"/>
                </a:lnTo>
                <a:lnTo>
                  <a:pt x="169" y="2"/>
                </a:lnTo>
                <a:lnTo>
                  <a:pt x="170" y="1"/>
                </a:lnTo>
                <a:lnTo>
                  <a:pt x="170" y="0"/>
                </a:lnTo>
                <a:lnTo>
                  <a:pt x="171" y="0"/>
                </a:lnTo>
                <a:lnTo>
                  <a:pt x="171" y="0"/>
                </a:lnTo>
                <a:close/>
                <a:moveTo>
                  <a:pt x="213" y="0"/>
                </a:moveTo>
                <a:lnTo>
                  <a:pt x="238" y="0"/>
                </a:lnTo>
                <a:lnTo>
                  <a:pt x="239" y="0"/>
                </a:lnTo>
                <a:lnTo>
                  <a:pt x="239" y="1"/>
                </a:lnTo>
                <a:lnTo>
                  <a:pt x="240" y="1"/>
                </a:lnTo>
                <a:lnTo>
                  <a:pt x="240" y="2"/>
                </a:lnTo>
                <a:lnTo>
                  <a:pt x="240" y="2"/>
                </a:lnTo>
                <a:lnTo>
                  <a:pt x="239" y="3"/>
                </a:lnTo>
                <a:lnTo>
                  <a:pt x="239" y="3"/>
                </a:lnTo>
                <a:lnTo>
                  <a:pt x="238" y="4"/>
                </a:lnTo>
                <a:lnTo>
                  <a:pt x="213" y="4"/>
                </a:lnTo>
                <a:lnTo>
                  <a:pt x="213" y="3"/>
                </a:lnTo>
                <a:lnTo>
                  <a:pt x="212" y="3"/>
                </a:lnTo>
                <a:lnTo>
                  <a:pt x="212" y="2"/>
                </a:lnTo>
                <a:lnTo>
                  <a:pt x="212" y="2"/>
                </a:lnTo>
                <a:lnTo>
                  <a:pt x="212" y="1"/>
                </a:lnTo>
                <a:lnTo>
                  <a:pt x="212" y="1"/>
                </a:lnTo>
                <a:lnTo>
                  <a:pt x="213" y="0"/>
                </a:lnTo>
                <a:lnTo>
                  <a:pt x="213" y="0"/>
                </a:lnTo>
                <a:lnTo>
                  <a:pt x="213" y="0"/>
                </a:lnTo>
                <a:close/>
                <a:moveTo>
                  <a:pt x="256" y="0"/>
                </a:moveTo>
                <a:lnTo>
                  <a:pt x="281" y="0"/>
                </a:lnTo>
                <a:lnTo>
                  <a:pt x="281" y="0"/>
                </a:lnTo>
                <a:lnTo>
                  <a:pt x="282" y="1"/>
                </a:lnTo>
                <a:lnTo>
                  <a:pt x="282" y="1"/>
                </a:lnTo>
                <a:lnTo>
                  <a:pt x="282" y="2"/>
                </a:lnTo>
                <a:lnTo>
                  <a:pt x="282" y="2"/>
                </a:lnTo>
                <a:lnTo>
                  <a:pt x="282" y="3"/>
                </a:lnTo>
                <a:lnTo>
                  <a:pt x="281" y="3"/>
                </a:lnTo>
                <a:lnTo>
                  <a:pt x="281" y="4"/>
                </a:lnTo>
                <a:lnTo>
                  <a:pt x="256" y="4"/>
                </a:lnTo>
                <a:lnTo>
                  <a:pt x="255" y="3"/>
                </a:lnTo>
                <a:lnTo>
                  <a:pt x="254" y="3"/>
                </a:lnTo>
                <a:lnTo>
                  <a:pt x="254" y="2"/>
                </a:lnTo>
                <a:lnTo>
                  <a:pt x="254" y="2"/>
                </a:lnTo>
                <a:lnTo>
                  <a:pt x="254" y="1"/>
                </a:lnTo>
                <a:lnTo>
                  <a:pt x="254" y="1"/>
                </a:lnTo>
                <a:lnTo>
                  <a:pt x="255" y="0"/>
                </a:lnTo>
                <a:lnTo>
                  <a:pt x="256" y="0"/>
                </a:lnTo>
                <a:lnTo>
                  <a:pt x="256" y="0"/>
                </a:lnTo>
                <a:close/>
                <a:moveTo>
                  <a:pt x="298" y="0"/>
                </a:moveTo>
                <a:lnTo>
                  <a:pt x="323" y="0"/>
                </a:lnTo>
                <a:lnTo>
                  <a:pt x="324" y="0"/>
                </a:lnTo>
                <a:lnTo>
                  <a:pt x="324" y="1"/>
                </a:lnTo>
                <a:lnTo>
                  <a:pt x="325" y="1"/>
                </a:lnTo>
                <a:lnTo>
                  <a:pt x="325" y="2"/>
                </a:lnTo>
                <a:lnTo>
                  <a:pt x="325" y="2"/>
                </a:lnTo>
                <a:lnTo>
                  <a:pt x="324" y="3"/>
                </a:lnTo>
                <a:lnTo>
                  <a:pt x="324" y="3"/>
                </a:lnTo>
                <a:lnTo>
                  <a:pt x="323" y="4"/>
                </a:lnTo>
                <a:lnTo>
                  <a:pt x="298" y="4"/>
                </a:lnTo>
                <a:lnTo>
                  <a:pt x="297" y="3"/>
                </a:lnTo>
                <a:lnTo>
                  <a:pt x="297" y="3"/>
                </a:lnTo>
                <a:lnTo>
                  <a:pt x="296" y="2"/>
                </a:lnTo>
                <a:lnTo>
                  <a:pt x="296" y="2"/>
                </a:lnTo>
                <a:lnTo>
                  <a:pt x="296" y="1"/>
                </a:lnTo>
                <a:lnTo>
                  <a:pt x="297" y="1"/>
                </a:lnTo>
                <a:lnTo>
                  <a:pt x="297" y="0"/>
                </a:lnTo>
                <a:lnTo>
                  <a:pt x="298" y="0"/>
                </a:lnTo>
                <a:lnTo>
                  <a:pt x="298" y="0"/>
                </a:lnTo>
                <a:close/>
                <a:moveTo>
                  <a:pt x="341" y="0"/>
                </a:moveTo>
                <a:lnTo>
                  <a:pt x="366" y="0"/>
                </a:lnTo>
                <a:lnTo>
                  <a:pt x="366" y="0"/>
                </a:lnTo>
                <a:lnTo>
                  <a:pt x="367" y="1"/>
                </a:lnTo>
                <a:lnTo>
                  <a:pt x="367" y="1"/>
                </a:lnTo>
                <a:lnTo>
                  <a:pt x="367" y="2"/>
                </a:lnTo>
                <a:lnTo>
                  <a:pt x="367" y="2"/>
                </a:lnTo>
                <a:lnTo>
                  <a:pt x="367" y="3"/>
                </a:lnTo>
                <a:lnTo>
                  <a:pt x="366" y="3"/>
                </a:lnTo>
                <a:lnTo>
                  <a:pt x="366" y="4"/>
                </a:lnTo>
                <a:lnTo>
                  <a:pt x="341" y="4"/>
                </a:lnTo>
                <a:lnTo>
                  <a:pt x="340" y="3"/>
                </a:lnTo>
                <a:lnTo>
                  <a:pt x="339" y="3"/>
                </a:lnTo>
                <a:lnTo>
                  <a:pt x="339" y="2"/>
                </a:lnTo>
                <a:lnTo>
                  <a:pt x="339" y="2"/>
                </a:lnTo>
                <a:lnTo>
                  <a:pt x="339" y="1"/>
                </a:lnTo>
                <a:lnTo>
                  <a:pt x="339" y="1"/>
                </a:lnTo>
                <a:lnTo>
                  <a:pt x="340" y="0"/>
                </a:lnTo>
                <a:lnTo>
                  <a:pt x="341" y="0"/>
                </a:lnTo>
                <a:lnTo>
                  <a:pt x="341" y="0"/>
                </a:lnTo>
                <a:close/>
                <a:moveTo>
                  <a:pt x="383" y="0"/>
                </a:moveTo>
                <a:lnTo>
                  <a:pt x="408" y="0"/>
                </a:lnTo>
                <a:lnTo>
                  <a:pt x="408" y="0"/>
                </a:lnTo>
                <a:lnTo>
                  <a:pt x="409" y="1"/>
                </a:lnTo>
                <a:lnTo>
                  <a:pt x="409" y="1"/>
                </a:lnTo>
                <a:lnTo>
                  <a:pt x="410" y="2"/>
                </a:lnTo>
                <a:lnTo>
                  <a:pt x="409" y="2"/>
                </a:lnTo>
                <a:lnTo>
                  <a:pt x="409" y="3"/>
                </a:lnTo>
                <a:lnTo>
                  <a:pt x="408" y="3"/>
                </a:lnTo>
                <a:lnTo>
                  <a:pt x="408" y="4"/>
                </a:lnTo>
                <a:lnTo>
                  <a:pt x="383" y="4"/>
                </a:lnTo>
                <a:lnTo>
                  <a:pt x="382" y="3"/>
                </a:lnTo>
                <a:lnTo>
                  <a:pt x="382" y="3"/>
                </a:lnTo>
                <a:lnTo>
                  <a:pt x="381" y="2"/>
                </a:lnTo>
                <a:lnTo>
                  <a:pt x="381" y="2"/>
                </a:lnTo>
                <a:lnTo>
                  <a:pt x="381" y="1"/>
                </a:lnTo>
                <a:lnTo>
                  <a:pt x="382" y="1"/>
                </a:lnTo>
                <a:lnTo>
                  <a:pt x="382" y="0"/>
                </a:lnTo>
                <a:lnTo>
                  <a:pt x="383" y="0"/>
                </a:lnTo>
                <a:lnTo>
                  <a:pt x="383" y="0"/>
                </a:lnTo>
                <a:close/>
                <a:moveTo>
                  <a:pt x="425" y="0"/>
                </a:moveTo>
                <a:lnTo>
                  <a:pt x="450" y="0"/>
                </a:lnTo>
                <a:lnTo>
                  <a:pt x="451" y="0"/>
                </a:lnTo>
                <a:lnTo>
                  <a:pt x="451" y="1"/>
                </a:lnTo>
                <a:lnTo>
                  <a:pt x="452" y="1"/>
                </a:lnTo>
                <a:lnTo>
                  <a:pt x="452" y="2"/>
                </a:lnTo>
                <a:lnTo>
                  <a:pt x="452" y="2"/>
                </a:lnTo>
                <a:lnTo>
                  <a:pt x="451" y="3"/>
                </a:lnTo>
                <a:lnTo>
                  <a:pt x="451" y="3"/>
                </a:lnTo>
                <a:lnTo>
                  <a:pt x="450" y="4"/>
                </a:lnTo>
                <a:lnTo>
                  <a:pt x="425" y="4"/>
                </a:lnTo>
                <a:lnTo>
                  <a:pt x="425" y="3"/>
                </a:lnTo>
                <a:lnTo>
                  <a:pt x="424" y="3"/>
                </a:lnTo>
                <a:lnTo>
                  <a:pt x="424" y="2"/>
                </a:lnTo>
                <a:lnTo>
                  <a:pt x="424" y="2"/>
                </a:lnTo>
                <a:lnTo>
                  <a:pt x="424" y="1"/>
                </a:lnTo>
                <a:lnTo>
                  <a:pt x="424" y="1"/>
                </a:lnTo>
                <a:lnTo>
                  <a:pt x="425" y="0"/>
                </a:lnTo>
                <a:lnTo>
                  <a:pt x="425" y="0"/>
                </a:lnTo>
                <a:lnTo>
                  <a:pt x="425" y="0"/>
                </a:lnTo>
                <a:close/>
                <a:moveTo>
                  <a:pt x="468" y="0"/>
                </a:moveTo>
                <a:lnTo>
                  <a:pt x="493" y="0"/>
                </a:lnTo>
                <a:lnTo>
                  <a:pt x="493" y="0"/>
                </a:lnTo>
                <a:lnTo>
                  <a:pt x="494" y="1"/>
                </a:lnTo>
                <a:lnTo>
                  <a:pt x="494" y="1"/>
                </a:lnTo>
                <a:lnTo>
                  <a:pt x="494" y="2"/>
                </a:lnTo>
                <a:lnTo>
                  <a:pt x="494" y="2"/>
                </a:lnTo>
                <a:lnTo>
                  <a:pt x="494" y="3"/>
                </a:lnTo>
                <a:lnTo>
                  <a:pt x="493" y="3"/>
                </a:lnTo>
                <a:lnTo>
                  <a:pt x="493" y="4"/>
                </a:lnTo>
                <a:lnTo>
                  <a:pt x="468" y="4"/>
                </a:lnTo>
                <a:lnTo>
                  <a:pt x="467" y="3"/>
                </a:lnTo>
                <a:lnTo>
                  <a:pt x="467" y="3"/>
                </a:lnTo>
                <a:lnTo>
                  <a:pt x="466" y="2"/>
                </a:lnTo>
                <a:lnTo>
                  <a:pt x="466" y="2"/>
                </a:lnTo>
                <a:lnTo>
                  <a:pt x="466" y="1"/>
                </a:lnTo>
                <a:lnTo>
                  <a:pt x="467" y="1"/>
                </a:lnTo>
                <a:lnTo>
                  <a:pt x="467" y="0"/>
                </a:lnTo>
                <a:lnTo>
                  <a:pt x="468" y="0"/>
                </a:lnTo>
                <a:lnTo>
                  <a:pt x="468" y="0"/>
                </a:lnTo>
                <a:close/>
                <a:moveTo>
                  <a:pt x="510" y="0"/>
                </a:moveTo>
                <a:lnTo>
                  <a:pt x="535" y="0"/>
                </a:lnTo>
                <a:lnTo>
                  <a:pt x="536" y="0"/>
                </a:lnTo>
                <a:lnTo>
                  <a:pt x="536" y="1"/>
                </a:lnTo>
                <a:lnTo>
                  <a:pt x="537" y="1"/>
                </a:lnTo>
                <a:lnTo>
                  <a:pt x="537" y="2"/>
                </a:lnTo>
                <a:lnTo>
                  <a:pt x="537" y="2"/>
                </a:lnTo>
                <a:lnTo>
                  <a:pt x="536" y="3"/>
                </a:lnTo>
                <a:lnTo>
                  <a:pt x="536" y="3"/>
                </a:lnTo>
                <a:lnTo>
                  <a:pt x="535" y="4"/>
                </a:lnTo>
                <a:lnTo>
                  <a:pt x="510" y="4"/>
                </a:lnTo>
                <a:lnTo>
                  <a:pt x="509" y="3"/>
                </a:lnTo>
                <a:lnTo>
                  <a:pt x="509" y="3"/>
                </a:lnTo>
                <a:lnTo>
                  <a:pt x="509" y="2"/>
                </a:lnTo>
                <a:lnTo>
                  <a:pt x="509" y="2"/>
                </a:lnTo>
                <a:lnTo>
                  <a:pt x="509" y="1"/>
                </a:lnTo>
                <a:lnTo>
                  <a:pt x="509" y="1"/>
                </a:lnTo>
                <a:lnTo>
                  <a:pt x="509" y="0"/>
                </a:lnTo>
                <a:lnTo>
                  <a:pt x="510" y="0"/>
                </a:lnTo>
                <a:lnTo>
                  <a:pt x="510" y="0"/>
                </a:lnTo>
                <a:close/>
                <a:moveTo>
                  <a:pt x="553" y="0"/>
                </a:moveTo>
                <a:lnTo>
                  <a:pt x="578" y="0"/>
                </a:lnTo>
                <a:lnTo>
                  <a:pt x="578" y="0"/>
                </a:lnTo>
                <a:lnTo>
                  <a:pt x="579" y="1"/>
                </a:lnTo>
                <a:lnTo>
                  <a:pt x="579" y="1"/>
                </a:lnTo>
                <a:lnTo>
                  <a:pt x="579" y="2"/>
                </a:lnTo>
                <a:lnTo>
                  <a:pt x="579" y="2"/>
                </a:lnTo>
                <a:lnTo>
                  <a:pt x="579" y="3"/>
                </a:lnTo>
                <a:lnTo>
                  <a:pt x="578" y="3"/>
                </a:lnTo>
                <a:lnTo>
                  <a:pt x="578" y="4"/>
                </a:lnTo>
                <a:lnTo>
                  <a:pt x="553" y="4"/>
                </a:lnTo>
                <a:lnTo>
                  <a:pt x="552" y="3"/>
                </a:lnTo>
                <a:lnTo>
                  <a:pt x="551" y="3"/>
                </a:lnTo>
                <a:lnTo>
                  <a:pt x="551" y="2"/>
                </a:lnTo>
                <a:lnTo>
                  <a:pt x="551" y="2"/>
                </a:lnTo>
                <a:lnTo>
                  <a:pt x="551" y="1"/>
                </a:lnTo>
                <a:lnTo>
                  <a:pt x="551" y="1"/>
                </a:lnTo>
                <a:lnTo>
                  <a:pt x="552" y="0"/>
                </a:lnTo>
                <a:lnTo>
                  <a:pt x="553" y="0"/>
                </a:lnTo>
                <a:lnTo>
                  <a:pt x="553" y="0"/>
                </a:lnTo>
                <a:close/>
                <a:moveTo>
                  <a:pt x="595" y="0"/>
                </a:moveTo>
                <a:lnTo>
                  <a:pt x="620" y="0"/>
                </a:lnTo>
                <a:lnTo>
                  <a:pt x="620" y="0"/>
                </a:lnTo>
                <a:lnTo>
                  <a:pt x="621" y="1"/>
                </a:lnTo>
                <a:lnTo>
                  <a:pt x="621" y="1"/>
                </a:lnTo>
                <a:lnTo>
                  <a:pt x="622" y="2"/>
                </a:lnTo>
                <a:lnTo>
                  <a:pt x="621" y="2"/>
                </a:lnTo>
                <a:lnTo>
                  <a:pt x="621" y="3"/>
                </a:lnTo>
                <a:lnTo>
                  <a:pt x="620" y="3"/>
                </a:lnTo>
                <a:lnTo>
                  <a:pt x="620" y="4"/>
                </a:lnTo>
                <a:lnTo>
                  <a:pt x="595" y="4"/>
                </a:lnTo>
                <a:lnTo>
                  <a:pt x="594" y="3"/>
                </a:lnTo>
                <a:lnTo>
                  <a:pt x="594" y="3"/>
                </a:lnTo>
                <a:lnTo>
                  <a:pt x="593" y="2"/>
                </a:lnTo>
                <a:lnTo>
                  <a:pt x="593" y="2"/>
                </a:lnTo>
                <a:lnTo>
                  <a:pt x="593" y="1"/>
                </a:lnTo>
                <a:lnTo>
                  <a:pt x="594" y="1"/>
                </a:lnTo>
                <a:lnTo>
                  <a:pt x="594" y="0"/>
                </a:lnTo>
                <a:lnTo>
                  <a:pt x="595" y="0"/>
                </a:lnTo>
                <a:lnTo>
                  <a:pt x="595" y="0"/>
                </a:lnTo>
                <a:close/>
                <a:moveTo>
                  <a:pt x="637" y="0"/>
                </a:moveTo>
                <a:lnTo>
                  <a:pt x="662" y="0"/>
                </a:lnTo>
                <a:lnTo>
                  <a:pt x="663" y="0"/>
                </a:lnTo>
                <a:lnTo>
                  <a:pt x="664" y="1"/>
                </a:lnTo>
                <a:lnTo>
                  <a:pt x="664" y="1"/>
                </a:lnTo>
                <a:lnTo>
                  <a:pt x="664" y="2"/>
                </a:lnTo>
                <a:lnTo>
                  <a:pt x="664" y="2"/>
                </a:lnTo>
                <a:lnTo>
                  <a:pt x="664" y="3"/>
                </a:lnTo>
                <a:lnTo>
                  <a:pt x="663" y="3"/>
                </a:lnTo>
                <a:lnTo>
                  <a:pt x="662" y="4"/>
                </a:lnTo>
                <a:lnTo>
                  <a:pt x="637" y="4"/>
                </a:lnTo>
                <a:lnTo>
                  <a:pt x="637" y="3"/>
                </a:lnTo>
                <a:lnTo>
                  <a:pt x="636" y="3"/>
                </a:lnTo>
                <a:lnTo>
                  <a:pt x="636" y="2"/>
                </a:lnTo>
                <a:lnTo>
                  <a:pt x="636" y="2"/>
                </a:lnTo>
                <a:lnTo>
                  <a:pt x="636" y="1"/>
                </a:lnTo>
                <a:lnTo>
                  <a:pt x="636" y="1"/>
                </a:lnTo>
                <a:lnTo>
                  <a:pt x="637" y="0"/>
                </a:lnTo>
                <a:lnTo>
                  <a:pt x="637" y="0"/>
                </a:lnTo>
                <a:lnTo>
                  <a:pt x="637" y="0"/>
                </a:lnTo>
                <a:close/>
                <a:moveTo>
                  <a:pt x="680" y="0"/>
                </a:moveTo>
                <a:lnTo>
                  <a:pt x="705" y="0"/>
                </a:lnTo>
                <a:lnTo>
                  <a:pt x="705" y="0"/>
                </a:lnTo>
                <a:lnTo>
                  <a:pt x="706" y="1"/>
                </a:lnTo>
                <a:lnTo>
                  <a:pt x="706" y="1"/>
                </a:lnTo>
                <a:lnTo>
                  <a:pt x="706" y="2"/>
                </a:lnTo>
                <a:lnTo>
                  <a:pt x="706" y="2"/>
                </a:lnTo>
                <a:lnTo>
                  <a:pt x="706" y="3"/>
                </a:lnTo>
                <a:lnTo>
                  <a:pt x="705" y="3"/>
                </a:lnTo>
                <a:lnTo>
                  <a:pt x="705" y="4"/>
                </a:lnTo>
                <a:lnTo>
                  <a:pt x="680" y="4"/>
                </a:lnTo>
                <a:lnTo>
                  <a:pt x="679" y="3"/>
                </a:lnTo>
                <a:lnTo>
                  <a:pt x="679" y="3"/>
                </a:lnTo>
                <a:lnTo>
                  <a:pt x="678" y="2"/>
                </a:lnTo>
                <a:lnTo>
                  <a:pt x="678" y="2"/>
                </a:lnTo>
                <a:lnTo>
                  <a:pt x="678" y="1"/>
                </a:lnTo>
                <a:lnTo>
                  <a:pt x="679" y="1"/>
                </a:lnTo>
                <a:lnTo>
                  <a:pt x="679" y="0"/>
                </a:lnTo>
                <a:lnTo>
                  <a:pt x="680" y="0"/>
                </a:lnTo>
                <a:lnTo>
                  <a:pt x="680" y="0"/>
                </a:lnTo>
                <a:close/>
                <a:moveTo>
                  <a:pt x="722" y="0"/>
                </a:moveTo>
                <a:lnTo>
                  <a:pt x="747" y="0"/>
                </a:lnTo>
                <a:lnTo>
                  <a:pt x="748" y="0"/>
                </a:lnTo>
                <a:lnTo>
                  <a:pt x="748" y="1"/>
                </a:lnTo>
                <a:lnTo>
                  <a:pt x="749" y="1"/>
                </a:lnTo>
                <a:lnTo>
                  <a:pt x="749" y="2"/>
                </a:lnTo>
                <a:lnTo>
                  <a:pt x="749" y="2"/>
                </a:lnTo>
                <a:lnTo>
                  <a:pt x="748" y="3"/>
                </a:lnTo>
                <a:lnTo>
                  <a:pt x="748" y="3"/>
                </a:lnTo>
                <a:lnTo>
                  <a:pt x="747" y="4"/>
                </a:lnTo>
                <a:lnTo>
                  <a:pt x="722" y="4"/>
                </a:lnTo>
                <a:lnTo>
                  <a:pt x="721" y="3"/>
                </a:lnTo>
                <a:lnTo>
                  <a:pt x="721" y="3"/>
                </a:lnTo>
                <a:lnTo>
                  <a:pt x="721" y="2"/>
                </a:lnTo>
                <a:lnTo>
                  <a:pt x="721" y="2"/>
                </a:lnTo>
                <a:lnTo>
                  <a:pt x="721" y="1"/>
                </a:lnTo>
                <a:lnTo>
                  <a:pt x="721" y="1"/>
                </a:lnTo>
                <a:lnTo>
                  <a:pt x="721" y="0"/>
                </a:lnTo>
                <a:lnTo>
                  <a:pt x="722" y="0"/>
                </a:lnTo>
                <a:lnTo>
                  <a:pt x="722" y="0"/>
                </a:lnTo>
                <a:close/>
                <a:moveTo>
                  <a:pt x="765" y="0"/>
                </a:moveTo>
                <a:lnTo>
                  <a:pt x="790" y="0"/>
                </a:lnTo>
                <a:lnTo>
                  <a:pt x="790" y="0"/>
                </a:lnTo>
                <a:lnTo>
                  <a:pt x="791" y="1"/>
                </a:lnTo>
                <a:lnTo>
                  <a:pt x="791" y="2"/>
                </a:lnTo>
                <a:lnTo>
                  <a:pt x="791" y="3"/>
                </a:lnTo>
                <a:lnTo>
                  <a:pt x="790" y="3"/>
                </a:lnTo>
                <a:lnTo>
                  <a:pt x="790" y="4"/>
                </a:lnTo>
                <a:lnTo>
                  <a:pt x="765" y="4"/>
                </a:lnTo>
                <a:lnTo>
                  <a:pt x="764" y="3"/>
                </a:lnTo>
                <a:lnTo>
                  <a:pt x="763" y="3"/>
                </a:lnTo>
                <a:lnTo>
                  <a:pt x="763" y="2"/>
                </a:lnTo>
                <a:lnTo>
                  <a:pt x="763" y="2"/>
                </a:lnTo>
                <a:lnTo>
                  <a:pt x="763" y="1"/>
                </a:lnTo>
                <a:lnTo>
                  <a:pt x="763" y="1"/>
                </a:lnTo>
                <a:lnTo>
                  <a:pt x="764" y="0"/>
                </a:lnTo>
                <a:lnTo>
                  <a:pt x="765" y="0"/>
                </a:lnTo>
                <a:lnTo>
                  <a:pt x="765" y="0"/>
                </a:lnTo>
                <a:close/>
                <a:moveTo>
                  <a:pt x="807" y="0"/>
                </a:moveTo>
                <a:lnTo>
                  <a:pt x="832" y="0"/>
                </a:lnTo>
                <a:lnTo>
                  <a:pt x="833" y="0"/>
                </a:lnTo>
                <a:lnTo>
                  <a:pt x="833" y="1"/>
                </a:lnTo>
                <a:lnTo>
                  <a:pt x="833" y="1"/>
                </a:lnTo>
                <a:lnTo>
                  <a:pt x="834" y="2"/>
                </a:lnTo>
                <a:lnTo>
                  <a:pt x="833" y="2"/>
                </a:lnTo>
                <a:lnTo>
                  <a:pt x="833" y="3"/>
                </a:lnTo>
                <a:lnTo>
                  <a:pt x="833" y="3"/>
                </a:lnTo>
                <a:lnTo>
                  <a:pt x="832" y="4"/>
                </a:lnTo>
                <a:lnTo>
                  <a:pt x="807" y="4"/>
                </a:lnTo>
                <a:lnTo>
                  <a:pt x="806" y="3"/>
                </a:lnTo>
                <a:lnTo>
                  <a:pt x="806" y="3"/>
                </a:lnTo>
                <a:lnTo>
                  <a:pt x="805" y="2"/>
                </a:lnTo>
                <a:lnTo>
                  <a:pt x="805" y="2"/>
                </a:lnTo>
                <a:lnTo>
                  <a:pt x="805" y="1"/>
                </a:lnTo>
                <a:lnTo>
                  <a:pt x="806" y="1"/>
                </a:lnTo>
                <a:lnTo>
                  <a:pt x="806" y="0"/>
                </a:lnTo>
                <a:lnTo>
                  <a:pt x="807" y="0"/>
                </a:lnTo>
                <a:lnTo>
                  <a:pt x="807" y="0"/>
                </a:lnTo>
                <a:close/>
                <a:moveTo>
                  <a:pt x="849" y="0"/>
                </a:moveTo>
                <a:lnTo>
                  <a:pt x="873" y="0"/>
                </a:lnTo>
                <a:lnTo>
                  <a:pt x="875" y="0"/>
                </a:lnTo>
                <a:lnTo>
                  <a:pt x="876" y="1"/>
                </a:lnTo>
                <a:lnTo>
                  <a:pt x="876" y="1"/>
                </a:lnTo>
                <a:lnTo>
                  <a:pt x="876" y="2"/>
                </a:lnTo>
                <a:lnTo>
                  <a:pt x="876" y="2"/>
                </a:lnTo>
                <a:lnTo>
                  <a:pt x="876" y="3"/>
                </a:lnTo>
                <a:lnTo>
                  <a:pt x="875" y="3"/>
                </a:lnTo>
                <a:lnTo>
                  <a:pt x="873" y="4"/>
                </a:lnTo>
                <a:lnTo>
                  <a:pt x="849" y="4"/>
                </a:lnTo>
                <a:lnTo>
                  <a:pt x="849" y="3"/>
                </a:lnTo>
                <a:lnTo>
                  <a:pt x="848" y="3"/>
                </a:lnTo>
                <a:lnTo>
                  <a:pt x="848" y="2"/>
                </a:lnTo>
                <a:lnTo>
                  <a:pt x="848" y="2"/>
                </a:lnTo>
                <a:lnTo>
                  <a:pt x="848" y="1"/>
                </a:lnTo>
                <a:lnTo>
                  <a:pt x="848" y="1"/>
                </a:lnTo>
                <a:lnTo>
                  <a:pt x="849" y="0"/>
                </a:lnTo>
                <a:lnTo>
                  <a:pt x="849" y="0"/>
                </a:lnTo>
                <a:lnTo>
                  <a:pt x="849" y="0"/>
                </a:lnTo>
                <a:close/>
                <a:moveTo>
                  <a:pt x="892" y="0"/>
                </a:moveTo>
                <a:lnTo>
                  <a:pt x="917" y="0"/>
                </a:lnTo>
                <a:lnTo>
                  <a:pt x="917" y="0"/>
                </a:lnTo>
                <a:lnTo>
                  <a:pt x="918" y="1"/>
                </a:lnTo>
                <a:lnTo>
                  <a:pt x="918" y="1"/>
                </a:lnTo>
                <a:lnTo>
                  <a:pt x="918" y="2"/>
                </a:lnTo>
                <a:lnTo>
                  <a:pt x="918" y="2"/>
                </a:lnTo>
                <a:lnTo>
                  <a:pt x="918" y="3"/>
                </a:lnTo>
                <a:lnTo>
                  <a:pt x="917" y="3"/>
                </a:lnTo>
                <a:lnTo>
                  <a:pt x="917" y="4"/>
                </a:lnTo>
                <a:lnTo>
                  <a:pt x="892" y="4"/>
                </a:lnTo>
                <a:lnTo>
                  <a:pt x="891" y="3"/>
                </a:lnTo>
                <a:lnTo>
                  <a:pt x="891" y="3"/>
                </a:lnTo>
                <a:lnTo>
                  <a:pt x="890" y="2"/>
                </a:lnTo>
                <a:lnTo>
                  <a:pt x="890" y="2"/>
                </a:lnTo>
                <a:lnTo>
                  <a:pt x="890" y="1"/>
                </a:lnTo>
                <a:lnTo>
                  <a:pt x="891" y="1"/>
                </a:lnTo>
                <a:lnTo>
                  <a:pt x="891" y="0"/>
                </a:lnTo>
                <a:lnTo>
                  <a:pt x="892" y="0"/>
                </a:lnTo>
                <a:lnTo>
                  <a:pt x="892" y="0"/>
                </a:lnTo>
                <a:close/>
                <a:moveTo>
                  <a:pt x="934" y="0"/>
                </a:moveTo>
                <a:lnTo>
                  <a:pt x="959" y="0"/>
                </a:lnTo>
                <a:lnTo>
                  <a:pt x="960" y="0"/>
                </a:lnTo>
                <a:lnTo>
                  <a:pt x="960" y="1"/>
                </a:lnTo>
                <a:lnTo>
                  <a:pt x="961" y="1"/>
                </a:lnTo>
                <a:lnTo>
                  <a:pt x="961" y="2"/>
                </a:lnTo>
                <a:lnTo>
                  <a:pt x="961" y="2"/>
                </a:lnTo>
                <a:lnTo>
                  <a:pt x="960" y="3"/>
                </a:lnTo>
                <a:lnTo>
                  <a:pt x="960" y="3"/>
                </a:lnTo>
                <a:lnTo>
                  <a:pt x="959" y="4"/>
                </a:lnTo>
                <a:lnTo>
                  <a:pt x="934" y="4"/>
                </a:lnTo>
                <a:lnTo>
                  <a:pt x="934" y="3"/>
                </a:lnTo>
                <a:lnTo>
                  <a:pt x="933" y="3"/>
                </a:lnTo>
                <a:lnTo>
                  <a:pt x="933" y="2"/>
                </a:lnTo>
                <a:lnTo>
                  <a:pt x="933" y="2"/>
                </a:lnTo>
                <a:lnTo>
                  <a:pt x="933" y="1"/>
                </a:lnTo>
                <a:lnTo>
                  <a:pt x="933" y="1"/>
                </a:lnTo>
                <a:lnTo>
                  <a:pt x="934" y="0"/>
                </a:lnTo>
                <a:lnTo>
                  <a:pt x="934" y="0"/>
                </a:lnTo>
                <a:lnTo>
                  <a:pt x="934" y="0"/>
                </a:lnTo>
                <a:close/>
                <a:moveTo>
                  <a:pt x="977" y="0"/>
                </a:moveTo>
                <a:lnTo>
                  <a:pt x="1002" y="0"/>
                </a:lnTo>
                <a:lnTo>
                  <a:pt x="1002" y="0"/>
                </a:lnTo>
                <a:lnTo>
                  <a:pt x="1003" y="1"/>
                </a:lnTo>
                <a:lnTo>
                  <a:pt x="1003" y="1"/>
                </a:lnTo>
                <a:lnTo>
                  <a:pt x="1003" y="2"/>
                </a:lnTo>
                <a:lnTo>
                  <a:pt x="1003" y="2"/>
                </a:lnTo>
                <a:lnTo>
                  <a:pt x="1003" y="3"/>
                </a:lnTo>
                <a:lnTo>
                  <a:pt x="1002" y="3"/>
                </a:lnTo>
                <a:lnTo>
                  <a:pt x="1002" y="4"/>
                </a:lnTo>
                <a:lnTo>
                  <a:pt x="977" y="4"/>
                </a:lnTo>
                <a:lnTo>
                  <a:pt x="976" y="3"/>
                </a:lnTo>
                <a:lnTo>
                  <a:pt x="975" y="3"/>
                </a:lnTo>
                <a:lnTo>
                  <a:pt x="975" y="2"/>
                </a:lnTo>
                <a:lnTo>
                  <a:pt x="975" y="2"/>
                </a:lnTo>
                <a:lnTo>
                  <a:pt x="975" y="1"/>
                </a:lnTo>
                <a:lnTo>
                  <a:pt x="975" y="1"/>
                </a:lnTo>
                <a:lnTo>
                  <a:pt x="976" y="0"/>
                </a:lnTo>
                <a:lnTo>
                  <a:pt x="977" y="0"/>
                </a:lnTo>
                <a:lnTo>
                  <a:pt x="977" y="0"/>
                </a:lnTo>
                <a:close/>
                <a:moveTo>
                  <a:pt x="1019" y="0"/>
                </a:moveTo>
                <a:lnTo>
                  <a:pt x="1044" y="0"/>
                </a:lnTo>
                <a:lnTo>
                  <a:pt x="1045" y="0"/>
                </a:lnTo>
                <a:lnTo>
                  <a:pt x="1045" y="1"/>
                </a:lnTo>
                <a:lnTo>
                  <a:pt x="1045" y="1"/>
                </a:lnTo>
                <a:lnTo>
                  <a:pt x="1046" y="2"/>
                </a:lnTo>
                <a:lnTo>
                  <a:pt x="1045" y="2"/>
                </a:lnTo>
                <a:lnTo>
                  <a:pt x="1045" y="3"/>
                </a:lnTo>
                <a:lnTo>
                  <a:pt x="1045" y="3"/>
                </a:lnTo>
                <a:lnTo>
                  <a:pt x="1044" y="4"/>
                </a:lnTo>
                <a:lnTo>
                  <a:pt x="1019" y="4"/>
                </a:lnTo>
                <a:lnTo>
                  <a:pt x="1018" y="3"/>
                </a:lnTo>
                <a:lnTo>
                  <a:pt x="1018" y="3"/>
                </a:lnTo>
                <a:lnTo>
                  <a:pt x="1017" y="2"/>
                </a:lnTo>
                <a:lnTo>
                  <a:pt x="1017" y="2"/>
                </a:lnTo>
                <a:lnTo>
                  <a:pt x="1017" y="1"/>
                </a:lnTo>
                <a:lnTo>
                  <a:pt x="1018" y="1"/>
                </a:lnTo>
                <a:lnTo>
                  <a:pt x="1018" y="0"/>
                </a:lnTo>
                <a:lnTo>
                  <a:pt x="1019" y="0"/>
                </a:lnTo>
                <a:lnTo>
                  <a:pt x="1019" y="0"/>
                </a:lnTo>
                <a:close/>
                <a:moveTo>
                  <a:pt x="1054" y="4"/>
                </a:moveTo>
                <a:lnTo>
                  <a:pt x="1030" y="4"/>
                </a:lnTo>
                <a:lnTo>
                  <a:pt x="1028" y="3"/>
                </a:lnTo>
                <a:lnTo>
                  <a:pt x="1028" y="3"/>
                </a:lnTo>
                <a:lnTo>
                  <a:pt x="1027" y="2"/>
                </a:lnTo>
                <a:lnTo>
                  <a:pt x="1027" y="2"/>
                </a:lnTo>
                <a:lnTo>
                  <a:pt x="1027" y="1"/>
                </a:lnTo>
                <a:lnTo>
                  <a:pt x="1028" y="1"/>
                </a:lnTo>
                <a:lnTo>
                  <a:pt x="1028" y="0"/>
                </a:lnTo>
                <a:lnTo>
                  <a:pt x="1030" y="0"/>
                </a:lnTo>
                <a:lnTo>
                  <a:pt x="1054" y="0"/>
                </a:lnTo>
                <a:lnTo>
                  <a:pt x="1054" y="0"/>
                </a:lnTo>
                <a:lnTo>
                  <a:pt x="1055" y="1"/>
                </a:lnTo>
                <a:lnTo>
                  <a:pt x="1055" y="1"/>
                </a:lnTo>
                <a:lnTo>
                  <a:pt x="1056" y="2"/>
                </a:lnTo>
                <a:lnTo>
                  <a:pt x="1055" y="2"/>
                </a:lnTo>
                <a:lnTo>
                  <a:pt x="1055" y="3"/>
                </a:lnTo>
                <a:lnTo>
                  <a:pt x="1054" y="3"/>
                </a:lnTo>
                <a:lnTo>
                  <a:pt x="1054" y="4"/>
                </a:lnTo>
                <a:lnTo>
                  <a:pt x="1054" y="4"/>
                </a:lnTo>
                <a:close/>
                <a:moveTo>
                  <a:pt x="1011" y="4"/>
                </a:moveTo>
                <a:lnTo>
                  <a:pt x="988" y="4"/>
                </a:lnTo>
                <a:lnTo>
                  <a:pt x="986" y="3"/>
                </a:lnTo>
                <a:lnTo>
                  <a:pt x="985" y="3"/>
                </a:lnTo>
                <a:lnTo>
                  <a:pt x="985" y="2"/>
                </a:lnTo>
                <a:lnTo>
                  <a:pt x="985" y="2"/>
                </a:lnTo>
                <a:lnTo>
                  <a:pt x="985" y="1"/>
                </a:lnTo>
                <a:lnTo>
                  <a:pt x="985" y="1"/>
                </a:lnTo>
                <a:lnTo>
                  <a:pt x="986" y="0"/>
                </a:lnTo>
                <a:lnTo>
                  <a:pt x="988" y="0"/>
                </a:lnTo>
                <a:lnTo>
                  <a:pt x="1011" y="0"/>
                </a:lnTo>
                <a:lnTo>
                  <a:pt x="1012" y="0"/>
                </a:lnTo>
                <a:lnTo>
                  <a:pt x="1013" y="1"/>
                </a:lnTo>
                <a:lnTo>
                  <a:pt x="1013" y="1"/>
                </a:lnTo>
                <a:lnTo>
                  <a:pt x="1013" y="2"/>
                </a:lnTo>
                <a:lnTo>
                  <a:pt x="1013" y="2"/>
                </a:lnTo>
                <a:lnTo>
                  <a:pt x="1013" y="3"/>
                </a:lnTo>
                <a:lnTo>
                  <a:pt x="1012" y="3"/>
                </a:lnTo>
                <a:lnTo>
                  <a:pt x="1011" y="4"/>
                </a:lnTo>
                <a:lnTo>
                  <a:pt x="1011" y="4"/>
                </a:lnTo>
                <a:close/>
                <a:moveTo>
                  <a:pt x="969" y="4"/>
                </a:moveTo>
                <a:lnTo>
                  <a:pt x="945" y="4"/>
                </a:lnTo>
                <a:lnTo>
                  <a:pt x="943" y="3"/>
                </a:lnTo>
                <a:lnTo>
                  <a:pt x="943" y="3"/>
                </a:lnTo>
                <a:lnTo>
                  <a:pt x="942" y="2"/>
                </a:lnTo>
                <a:lnTo>
                  <a:pt x="942" y="2"/>
                </a:lnTo>
                <a:lnTo>
                  <a:pt x="942" y="1"/>
                </a:lnTo>
                <a:lnTo>
                  <a:pt x="943" y="1"/>
                </a:lnTo>
                <a:lnTo>
                  <a:pt x="943" y="0"/>
                </a:lnTo>
                <a:lnTo>
                  <a:pt x="945" y="0"/>
                </a:lnTo>
                <a:lnTo>
                  <a:pt x="969" y="0"/>
                </a:lnTo>
                <a:lnTo>
                  <a:pt x="970" y="0"/>
                </a:lnTo>
                <a:lnTo>
                  <a:pt x="970" y="1"/>
                </a:lnTo>
                <a:lnTo>
                  <a:pt x="970" y="1"/>
                </a:lnTo>
                <a:lnTo>
                  <a:pt x="971" y="2"/>
                </a:lnTo>
                <a:lnTo>
                  <a:pt x="970" y="2"/>
                </a:lnTo>
                <a:lnTo>
                  <a:pt x="970" y="3"/>
                </a:lnTo>
                <a:lnTo>
                  <a:pt x="970" y="3"/>
                </a:lnTo>
                <a:lnTo>
                  <a:pt x="969" y="4"/>
                </a:lnTo>
                <a:lnTo>
                  <a:pt x="969" y="4"/>
                </a:lnTo>
                <a:close/>
                <a:moveTo>
                  <a:pt x="927" y="4"/>
                </a:moveTo>
                <a:lnTo>
                  <a:pt x="903" y="4"/>
                </a:lnTo>
                <a:lnTo>
                  <a:pt x="901" y="3"/>
                </a:lnTo>
                <a:lnTo>
                  <a:pt x="900" y="3"/>
                </a:lnTo>
                <a:lnTo>
                  <a:pt x="900" y="2"/>
                </a:lnTo>
                <a:lnTo>
                  <a:pt x="900" y="2"/>
                </a:lnTo>
                <a:lnTo>
                  <a:pt x="900" y="1"/>
                </a:lnTo>
                <a:lnTo>
                  <a:pt x="900" y="1"/>
                </a:lnTo>
                <a:lnTo>
                  <a:pt x="901" y="0"/>
                </a:lnTo>
                <a:lnTo>
                  <a:pt x="903" y="0"/>
                </a:lnTo>
                <a:lnTo>
                  <a:pt x="927" y="0"/>
                </a:lnTo>
                <a:lnTo>
                  <a:pt x="927" y="0"/>
                </a:lnTo>
                <a:lnTo>
                  <a:pt x="928" y="1"/>
                </a:lnTo>
                <a:lnTo>
                  <a:pt x="928" y="1"/>
                </a:lnTo>
                <a:lnTo>
                  <a:pt x="928" y="2"/>
                </a:lnTo>
                <a:lnTo>
                  <a:pt x="928" y="2"/>
                </a:lnTo>
                <a:lnTo>
                  <a:pt x="928" y="3"/>
                </a:lnTo>
                <a:lnTo>
                  <a:pt x="927" y="3"/>
                </a:lnTo>
                <a:lnTo>
                  <a:pt x="927" y="4"/>
                </a:lnTo>
                <a:lnTo>
                  <a:pt x="927" y="4"/>
                </a:lnTo>
                <a:close/>
                <a:moveTo>
                  <a:pt x="884" y="4"/>
                </a:moveTo>
                <a:lnTo>
                  <a:pt x="860" y="4"/>
                </a:lnTo>
                <a:lnTo>
                  <a:pt x="860" y="3"/>
                </a:lnTo>
                <a:lnTo>
                  <a:pt x="858" y="3"/>
                </a:lnTo>
                <a:lnTo>
                  <a:pt x="858" y="2"/>
                </a:lnTo>
                <a:lnTo>
                  <a:pt x="858" y="2"/>
                </a:lnTo>
                <a:lnTo>
                  <a:pt x="858" y="1"/>
                </a:lnTo>
                <a:lnTo>
                  <a:pt x="858" y="1"/>
                </a:lnTo>
                <a:lnTo>
                  <a:pt x="860" y="0"/>
                </a:lnTo>
                <a:lnTo>
                  <a:pt x="860" y="0"/>
                </a:lnTo>
                <a:lnTo>
                  <a:pt x="884" y="0"/>
                </a:lnTo>
                <a:lnTo>
                  <a:pt x="885" y="0"/>
                </a:lnTo>
                <a:lnTo>
                  <a:pt x="885" y="1"/>
                </a:lnTo>
                <a:lnTo>
                  <a:pt x="886" y="1"/>
                </a:lnTo>
                <a:lnTo>
                  <a:pt x="886" y="2"/>
                </a:lnTo>
                <a:lnTo>
                  <a:pt x="886" y="2"/>
                </a:lnTo>
                <a:lnTo>
                  <a:pt x="885" y="3"/>
                </a:lnTo>
                <a:lnTo>
                  <a:pt x="885" y="3"/>
                </a:lnTo>
                <a:lnTo>
                  <a:pt x="884" y="4"/>
                </a:lnTo>
                <a:lnTo>
                  <a:pt x="884" y="4"/>
                </a:lnTo>
                <a:close/>
                <a:moveTo>
                  <a:pt x="842" y="4"/>
                </a:moveTo>
                <a:lnTo>
                  <a:pt x="818" y="4"/>
                </a:lnTo>
                <a:lnTo>
                  <a:pt x="816" y="3"/>
                </a:lnTo>
                <a:lnTo>
                  <a:pt x="816" y="3"/>
                </a:lnTo>
                <a:lnTo>
                  <a:pt x="815" y="2"/>
                </a:lnTo>
                <a:lnTo>
                  <a:pt x="815" y="2"/>
                </a:lnTo>
                <a:lnTo>
                  <a:pt x="815" y="1"/>
                </a:lnTo>
                <a:lnTo>
                  <a:pt x="816" y="1"/>
                </a:lnTo>
                <a:lnTo>
                  <a:pt x="816" y="0"/>
                </a:lnTo>
                <a:lnTo>
                  <a:pt x="818" y="0"/>
                </a:lnTo>
                <a:lnTo>
                  <a:pt x="842" y="0"/>
                </a:lnTo>
                <a:lnTo>
                  <a:pt x="842" y="0"/>
                </a:lnTo>
                <a:lnTo>
                  <a:pt x="843" y="1"/>
                </a:lnTo>
                <a:lnTo>
                  <a:pt x="843" y="1"/>
                </a:lnTo>
                <a:lnTo>
                  <a:pt x="844" y="2"/>
                </a:lnTo>
                <a:lnTo>
                  <a:pt x="843" y="2"/>
                </a:lnTo>
                <a:lnTo>
                  <a:pt x="843" y="3"/>
                </a:lnTo>
                <a:lnTo>
                  <a:pt x="842" y="3"/>
                </a:lnTo>
                <a:lnTo>
                  <a:pt x="842" y="4"/>
                </a:lnTo>
                <a:lnTo>
                  <a:pt x="842" y="4"/>
                </a:lnTo>
                <a:close/>
                <a:moveTo>
                  <a:pt x="799" y="4"/>
                </a:moveTo>
                <a:lnTo>
                  <a:pt x="774" y="4"/>
                </a:lnTo>
                <a:lnTo>
                  <a:pt x="774" y="3"/>
                </a:lnTo>
                <a:lnTo>
                  <a:pt x="773" y="3"/>
                </a:lnTo>
                <a:lnTo>
                  <a:pt x="773" y="2"/>
                </a:lnTo>
                <a:lnTo>
                  <a:pt x="773" y="2"/>
                </a:lnTo>
                <a:lnTo>
                  <a:pt x="773" y="1"/>
                </a:lnTo>
                <a:lnTo>
                  <a:pt x="773" y="1"/>
                </a:lnTo>
                <a:lnTo>
                  <a:pt x="774" y="0"/>
                </a:lnTo>
                <a:lnTo>
                  <a:pt x="774" y="0"/>
                </a:lnTo>
                <a:lnTo>
                  <a:pt x="799" y="0"/>
                </a:lnTo>
                <a:lnTo>
                  <a:pt x="800" y="0"/>
                </a:lnTo>
                <a:lnTo>
                  <a:pt x="801" y="1"/>
                </a:lnTo>
                <a:lnTo>
                  <a:pt x="801" y="1"/>
                </a:lnTo>
                <a:lnTo>
                  <a:pt x="801" y="2"/>
                </a:lnTo>
                <a:lnTo>
                  <a:pt x="801" y="2"/>
                </a:lnTo>
                <a:lnTo>
                  <a:pt x="801" y="3"/>
                </a:lnTo>
                <a:lnTo>
                  <a:pt x="800" y="3"/>
                </a:lnTo>
                <a:lnTo>
                  <a:pt x="799" y="4"/>
                </a:lnTo>
                <a:lnTo>
                  <a:pt x="799" y="4"/>
                </a:lnTo>
                <a:close/>
                <a:moveTo>
                  <a:pt x="757" y="4"/>
                </a:moveTo>
                <a:lnTo>
                  <a:pt x="733" y="4"/>
                </a:lnTo>
                <a:lnTo>
                  <a:pt x="731" y="3"/>
                </a:lnTo>
                <a:lnTo>
                  <a:pt x="731" y="3"/>
                </a:lnTo>
                <a:lnTo>
                  <a:pt x="730" y="2"/>
                </a:lnTo>
                <a:lnTo>
                  <a:pt x="730" y="2"/>
                </a:lnTo>
                <a:lnTo>
                  <a:pt x="730" y="1"/>
                </a:lnTo>
                <a:lnTo>
                  <a:pt x="731" y="1"/>
                </a:lnTo>
                <a:lnTo>
                  <a:pt x="731" y="0"/>
                </a:lnTo>
                <a:lnTo>
                  <a:pt x="733" y="0"/>
                </a:lnTo>
                <a:lnTo>
                  <a:pt x="757" y="0"/>
                </a:lnTo>
                <a:lnTo>
                  <a:pt x="758" y="0"/>
                </a:lnTo>
                <a:lnTo>
                  <a:pt x="758" y="1"/>
                </a:lnTo>
                <a:lnTo>
                  <a:pt x="758" y="1"/>
                </a:lnTo>
                <a:lnTo>
                  <a:pt x="759" y="2"/>
                </a:lnTo>
                <a:lnTo>
                  <a:pt x="758" y="2"/>
                </a:lnTo>
                <a:lnTo>
                  <a:pt x="758" y="3"/>
                </a:lnTo>
                <a:lnTo>
                  <a:pt x="758" y="3"/>
                </a:lnTo>
                <a:lnTo>
                  <a:pt x="757" y="4"/>
                </a:lnTo>
                <a:lnTo>
                  <a:pt x="757" y="4"/>
                </a:lnTo>
                <a:close/>
                <a:moveTo>
                  <a:pt x="715" y="4"/>
                </a:moveTo>
                <a:lnTo>
                  <a:pt x="691" y="4"/>
                </a:lnTo>
                <a:lnTo>
                  <a:pt x="689" y="3"/>
                </a:lnTo>
                <a:lnTo>
                  <a:pt x="688" y="3"/>
                </a:lnTo>
                <a:lnTo>
                  <a:pt x="688" y="2"/>
                </a:lnTo>
                <a:lnTo>
                  <a:pt x="688" y="1"/>
                </a:lnTo>
                <a:lnTo>
                  <a:pt x="689" y="0"/>
                </a:lnTo>
                <a:lnTo>
                  <a:pt x="691" y="0"/>
                </a:lnTo>
                <a:lnTo>
                  <a:pt x="715" y="0"/>
                </a:lnTo>
                <a:lnTo>
                  <a:pt x="715" y="0"/>
                </a:lnTo>
                <a:lnTo>
                  <a:pt x="716" y="1"/>
                </a:lnTo>
                <a:lnTo>
                  <a:pt x="716" y="1"/>
                </a:lnTo>
                <a:lnTo>
                  <a:pt x="716" y="2"/>
                </a:lnTo>
                <a:lnTo>
                  <a:pt x="716" y="2"/>
                </a:lnTo>
                <a:lnTo>
                  <a:pt x="716" y="3"/>
                </a:lnTo>
                <a:lnTo>
                  <a:pt x="715" y="3"/>
                </a:lnTo>
                <a:lnTo>
                  <a:pt x="715" y="4"/>
                </a:lnTo>
                <a:lnTo>
                  <a:pt x="715" y="4"/>
                </a:lnTo>
                <a:close/>
                <a:moveTo>
                  <a:pt x="672" y="4"/>
                </a:moveTo>
                <a:lnTo>
                  <a:pt x="648" y="4"/>
                </a:lnTo>
                <a:lnTo>
                  <a:pt x="646" y="3"/>
                </a:lnTo>
                <a:lnTo>
                  <a:pt x="646" y="3"/>
                </a:lnTo>
                <a:lnTo>
                  <a:pt x="646" y="2"/>
                </a:lnTo>
                <a:lnTo>
                  <a:pt x="646" y="2"/>
                </a:lnTo>
                <a:lnTo>
                  <a:pt x="646" y="1"/>
                </a:lnTo>
                <a:lnTo>
                  <a:pt x="646" y="1"/>
                </a:lnTo>
                <a:lnTo>
                  <a:pt x="646" y="0"/>
                </a:lnTo>
                <a:lnTo>
                  <a:pt x="648" y="0"/>
                </a:lnTo>
                <a:lnTo>
                  <a:pt x="672" y="0"/>
                </a:lnTo>
                <a:lnTo>
                  <a:pt x="673" y="0"/>
                </a:lnTo>
                <a:lnTo>
                  <a:pt x="673" y="1"/>
                </a:lnTo>
                <a:lnTo>
                  <a:pt x="674" y="1"/>
                </a:lnTo>
                <a:lnTo>
                  <a:pt x="674" y="2"/>
                </a:lnTo>
                <a:lnTo>
                  <a:pt x="674" y="2"/>
                </a:lnTo>
                <a:lnTo>
                  <a:pt x="673" y="3"/>
                </a:lnTo>
                <a:lnTo>
                  <a:pt x="673" y="3"/>
                </a:lnTo>
                <a:lnTo>
                  <a:pt x="672" y="4"/>
                </a:lnTo>
                <a:lnTo>
                  <a:pt x="672" y="4"/>
                </a:lnTo>
                <a:close/>
                <a:moveTo>
                  <a:pt x="630" y="4"/>
                </a:moveTo>
                <a:lnTo>
                  <a:pt x="606" y="4"/>
                </a:lnTo>
                <a:lnTo>
                  <a:pt x="604" y="3"/>
                </a:lnTo>
                <a:lnTo>
                  <a:pt x="604" y="3"/>
                </a:lnTo>
                <a:lnTo>
                  <a:pt x="603" y="2"/>
                </a:lnTo>
                <a:lnTo>
                  <a:pt x="603" y="2"/>
                </a:lnTo>
                <a:lnTo>
                  <a:pt x="603" y="1"/>
                </a:lnTo>
                <a:lnTo>
                  <a:pt x="604" y="1"/>
                </a:lnTo>
                <a:lnTo>
                  <a:pt x="604" y="0"/>
                </a:lnTo>
                <a:lnTo>
                  <a:pt x="606" y="0"/>
                </a:lnTo>
                <a:lnTo>
                  <a:pt x="630" y="0"/>
                </a:lnTo>
                <a:lnTo>
                  <a:pt x="630" y="0"/>
                </a:lnTo>
                <a:lnTo>
                  <a:pt x="631" y="1"/>
                </a:lnTo>
                <a:lnTo>
                  <a:pt x="631" y="1"/>
                </a:lnTo>
                <a:lnTo>
                  <a:pt x="631" y="2"/>
                </a:lnTo>
                <a:lnTo>
                  <a:pt x="631" y="2"/>
                </a:lnTo>
                <a:lnTo>
                  <a:pt x="631" y="3"/>
                </a:lnTo>
                <a:lnTo>
                  <a:pt x="630" y="3"/>
                </a:lnTo>
                <a:lnTo>
                  <a:pt x="630" y="4"/>
                </a:lnTo>
                <a:lnTo>
                  <a:pt x="630" y="4"/>
                </a:lnTo>
                <a:close/>
                <a:moveTo>
                  <a:pt x="587" y="4"/>
                </a:moveTo>
                <a:lnTo>
                  <a:pt x="563" y="4"/>
                </a:lnTo>
                <a:lnTo>
                  <a:pt x="563" y="3"/>
                </a:lnTo>
                <a:lnTo>
                  <a:pt x="561" y="3"/>
                </a:lnTo>
                <a:lnTo>
                  <a:pt x="561" y="2"/>
                </a:lnTo>
                <a:lnTo>
                  <a:pt x="561" y="2"/>
                </a:lnTo>
                <a:lnTo>
                  <a:pt x="561" y="1"/>
                </a:lnTo>
                <a:lnTo>
                  <a:pt x="561" y="1"/>
                </a:lnTo>
                <a:lnTo>
                  <a:pt x="563" y="0"/>
                </a:lnTo>
                <a:lnTo>
                  <a:pt x="563" y="0"/>
                </a:lnTo>
                <a:lnTo>
                  <a:pt x="587" y="0"/>
                </a:lnTo>
                <a:lnTo>
                  <a:pt x="588" y="0"/>
                </a:lnTo>
                <a:lnTo>
                  <a:pt x="589" y="1"/>
                </a:lnTo>
                <a:lnTo>
                  <a:pt x="589" y="1"/>
                </a:lnTo>
                <a:lnTo>
                  <a:pt x="589" y="2"/>
                </a:lnTo>
                <a:lnTo>
                  <a:pt x="589" y="2"/>
                </a:lnTo>
                <a:lnTo>
                  <a:pt x="589" y="3"/>
                </a:lnTo>
                <a:lnTo>
                  <a:pt x="588" y="3"/>
                </a:lnTo>
                <a:lnTo>
                  <a:pt x="587" y="4"/>
                </a:lnTo>
                <a:lnTo>
                  <a:pt x="587" y="4"/>
                </a:lnTo>
                <a:close/>
                <a:moveTo>
                  <a:pt x="545" y="4"/>
                </a:moveTo>
                <a:lnTo>
                  <a:pt x="521" y="4"/>
                </a:lnTo>
                <a:lnTo>
                  <a:pt x="519" y="3"/>
                </a:lnTo>
                <a:lnTo>
                  <a:pt x="519" y="3"/>
                </a:lnTo>
                <a:lnTo>
                  <a:pt x="518" y="2"/>
                </a:lnTo>
                <a:lnTo>
                  <a:pt x="518" y="2"/>
                </a:lnTo>
                <a:lnTo>
                  <a:pt x="518" y="1"/>
                </a:lnTo>
                <a:lnTo>
                  <a:pt x="519" y="1"/>
                </a:lnTo>
                <a:lnTo>
                  <a:pt x="519" y="0"/>
                </a:lnTo>
                <a:lnTo>
                  <a:pt x="521" y="0"/>
                </a:lnTo>
                <a:lnTo>
                  <a:pt x="545" y="0"/>
                </a:lnTo>
                <a:lnTo>
                  <a:pt x="546" y="0"/>
                </a:lnTo>
                <a:lnTo>
                  <a:pt x="546" y="1"/>
                </a:lnTo>
                <a:lnTo>
                  <a:pt x="546" y="1"/>
                </a:lnTo>
                <a:lnTo>
                  <a:pt x="547" y="2"/>
                </a:lnTo>
                <a:lnTo>
                  <a:pt x="546" y="2"/>
                </a:lnTo>
                <a:lnTo>
                  <a:pt x="546" y="3"/>
                </a:lnTo>
                <a:lnTo>
                  <a:pt x="546" y="3"/>
                </a:lnTo>
                <a:lnTo>
                  <a:pt x="545" y="4"/>
                </a:lnTo>
                <a:lnTo>
                  <a:pt x="545" y="4"/>
                </a:lnTo>
                <a:close/>
                <a:moveTo>
                  <a:pt x="503" y="4"/>
                </a:moveTo>
                <a:lnTo>
                  <a:pt x="479" y="4"/>
                </a:lnTo>
                <a:lnTo>
                  <a:pt x="477" y="3"/>
                </a:lnTo>
                <a:lnTo>
                  <a:pt x="476" y="3"/>
                </a:lnTo>
                <a:lnTo>
                  <a:pt x="476" y="2"/>
                </a:lnTo>
                <a:lnTo>
                  <a:pt x="476" y="2"/>
                </a:lnTo>
                <a:lnTo>
                  <a:pt x="476" y="1"/>
                </a:lnTo>
                <a:lnTo>
                  <a:pt x="476" y="1"/>
                </a:lnTo>
                <a:lnTo>
                  <a:pt x="477" y="0"/>
                </a:lnTo>
                <a:lnTo>
                  <a:pt x="479" y="0"/>
                </a:lnTo>
                <a:lnTo>
                  <a:pt x="503" y="0"/>
                </a:lnTo>
                <a:lnTo>
                  <a:pt x="503" y="0"/>
                </a:lnTo>
                <a:lnTo>
                  <a:pt x="504" y="1"/>
                </a:lnTo>
                <a:lnTo>
                  <a:pt x="504" y="2"/>
                </a:lnTo>
                <a:lnTo>
                  <a:pt x="504" y="3"/>
                </a:lnTo>
                <a:lnTo>
                  <a:pt x="503" y="3"/>
                </a:lnTo>
                <a:lnTo>
                  <a:pt x="503" y="4"/>
                </a:lnTo>
                <a:lnTo>
                  <a:pt x="503" y="4"/>
                </a:lnTo>
                <a:close/>
                <a:moveTo>
                  <a:pt x="460" y="4"/>
                </a:moveTo>
                <a:lnTo>
                  <a:pt x="436" y="4"/>
                </a:lnTo>
                <a:lnTo>
                  <a:pt x="434" y="3"/>
                </a:lnTo>
                <a:lnTo>
                  <a:pt x="434" y="3"/>
                </a:lnTo>
                <a:lnTo>
                  <a:pt x="434" y="2"/>
                </a:lnTo>
                <a:lnTo>
                  <a:pt x="434" y="2"/>
                </a:lnTo>
                <a:lnTo>
                  <a:pt x="434" y="1"/>
                </a:lnTo>
                <a:lnTo>
                  <a:pt x="434" y="1"/>
                </a:lnTo>
                <a:lnTo>
                  <a:pt x="434" y="0"/>
                </a:lnTo>
                <a:lnTo>
                  <a:pt x="436" y="0"/>
                </a:lnTo>
                <a:lnTo>
                  <a:pt x="460" y="0"/>
                </a:lnTo>
                <a:lnTo>
                  <a:pt x="461" y="0"/>
                </a:lnTo>
                <a:lnTo>
                  <a:pt x="461" y="1"/>
                </a:lnTo>
                <a:lnTo>
                  <a:pt x="462" y="1"/>
                </a:lnTo>
                <a:lnTo>
                  <a:pt x="462" y="2"/>
                </a:lnTo>
                <a:lnTo>
                  <a:pt x="462" y="2"/>
                </a:lnTo>
                <a:lnTo>
                  <a:pt x="461" y="3"/>
                </a:lnTo>
                <a:lnTo>
                  <a:pt x="461" y="3"/>
                </a:lnTo>
                <a:lnTo>
                  <a:pt x="460" y="4"/>
                </a:lnTo>
                <a:lnTo>
                  <a:pt x="460" y="4"/>
                </a:lnTo>
                <a:close/>
                <a:moveTo>
                  <a:pt x="418" y="4"/>
                </a:moveTo>
                <a:lnTo>
                  <a:pt x="394" y="4"/>
                </a:lnTo>
                <a:lnTo>
                  <a:pt x="392" y="3"/>
                </a:lnTo>
                <a:lnTo>
                  <a:pt x="392" y="3"/>
                </a:lnTo>
                <a:lnTo>
                  <a:pt x="391" y="2"/>
                </a:lnTo>
                <a:lnTo>
                  <a:pt x="391" y="2"/>
                </a:lnTo>
                <a:lnTo>
                  <a:pt x="391" y="1"/>
                </a:lnTo>
                <a:lnTo>
                  <a:pt x="392" y="1"/>
                </a:lnTo>
                <a:lnTo>
                  <a:pt x="392" y="0"/>
                </a:lnTo>
                <a:lnTo>
                  <a:pt x="394" y="0"/>
                </a:lnTo>
                <a:lnTo>
                  <a:pt x="418" y="0"/>
                </a:lnTo>
                <a:lnTo>
                  <a:pt x="418" y="0"/>
                </a:lnTo>
                <a:lnTo>
                  <a:pt x="419" y="1"/>
                </a:lnTo>
                <a:lnTo>
                  <a:pt x="419" y="1"/>
                </a:lnTo>
                <a:lnTo>
                  <a:pt x="419" y="2"/>
                </a:lnTo>
                <a:lnTo>
                  <a:pt x="419" y="2"/>
                </a:lnTo>
                <a:lnTo>
                  <a:pt x="419" y="3"/>
                </a:lnTo>
                <a:lnTo>
                  <a:pt x="418" y="3"/>
                </a:lnTo>
                <a:lnTo>
                  <a:pt x="418" y="4"/>
                </a:lnTo>
                <a:lnTo>
                  <a:pt x="418" y="4"/>
                </a:lnTo>
                <a:close/>
                <a:moveTo>
                  <a:pt x="375" y="4"/>
                </a:moveTo>
                <a:lnTo>
                  <a:pt x="351" y="4"/>
                </a:lnTo>
                <a:lnTo>
                  <a:pt x="351" y="3"/>
                </a:lnTo>
                <a:lnTo>
                  <a:pt x="349" y="3"/>
                </a:lnTo>
                <a:lnTo>
                  <a:pt x="349" y="2"/>
                </a:lnTo>
                <a:lnTo>
                  <a:pt x="349" y="2"/>
                </a:lnTo>
                <a:lnTo>
                  <a:pt x="349" y="1"/>
                </a:lnTo>
                <a:lnTo>
                  <a:pt x="349" y="1"/>
                </a:lnTo>
                <a:lnTo>
                  <a:pt x="351" y="0"/>
                </a:lnTo>
                <a:lnTo>
                  <a:pt x="351" y="0"/>
                </a:lnTo>
                <a:lnTo>
                  <a:pt x="375" y="0"/>
                </a:lnTo>
                <a:lnTo>
                  <a:pt x="376" y="0"/>
                </a:lnTo>
                <a:lnTo>
                  <a:pt x="377" y="1"/>
                </a:lnTo>
                <a:lnTo>
                  <a:pt x="377" y="1"/>
                </a:lnTo>
                <a:lnTo>
                  <a:pt x="377" y="2"/>
                </a:lnTo>
                <a:lnTo>
                  <a:pt x="377" y="2"/>
                </a:lnTo>
                <a:lnTo>
                  <a:pt x="377" y="3"/>
                </a:lnTo>
                <a:lnTo>
                  <a:pt x="376" y="3"/>
                </a:lnTo>
                <a:lnTo>
                  <a:pt x="375" y="4"/>
                </a:lnTo>
                <a:lnTo>
                  <a:pt x="375" y="4"/>
                </a:lnTo>
                <a:close/>
                <a:moveTo>
                  <a:pt x="333" y="4"/>
                </a:moveTo>
                <a:lnTo>
                  <a:pt x="309" y="4"/>
                </a:lnTo>
                <a:lnTo>
                  <a:pt x="307" y="3"/>
                </a:lnTo>
                <a:lnTo>
                  <a:pt x="307" y="3"/>
                </a:lnTo>
                <a:lnTo>
                  <a:pt x="306" y="2"/>
                </a:lnTo>
                <a:lnTo>
                  <a:pt x="306" y="2"/>
                </a:lnTo>
                <a:lnTo>
                  <a:pt x="306" y="1"/>
                </a:lnTo>
                <a:lnTo>
                  <a:pt x="307" y="1"/>
                </a:lnTo>
                <a:lnTo>
                  <a:pt x="307" y="0"/>
                </a:lnTo>
                <a:lnTo>
                  <a:pt x="309" y="0"/>
                </a:lnTo>
                <a:lnTo>
                  <a:pt x="333" y="0"/>
                </a:lnTo>
                <a:lnTo>
                  <a:pt x="333" y="0"/>
                </a:lnTo>
                <a:lnTo>
                  <a:pt x="334" y="1"/>
                </a:lnTo>
                <a:lnTo>
                  <a:pt x="334" y="1"/>
                </a:lnTo>
                <a:lnTo>
                  <a:pt x="335" y="2"/>
                </a:lnTo>
                <a:lnTo>
                  <a:pt x="334" y="2"/>
                </a:lnTo>
                <a:lnTo>
                  <a:pt x="334" y="3"/>
                </a:lnTo>
                <a:lnTo>
                  <a:pt x="333" y="3"/>
                </a:lnTo>
                <a:lnTo>
                  <a:pt x="333" y="4"/>
                </a:lnTo>
                <a:lnTo>
                  <a:pt x="333" y="4"/>
                </a:lnTo>
                <a:close/>
                <a:moveTo>
                  <a:pt x="291" y="4"/>
                </a:moveTo>
                <a:lnTo>
                  <a:pt x="267" y="4"/>
                </a:lnTo>
                <a:lnTo>
                  <a:pt x="266" y="3"/>
                </a:lnTo>
                <a:lnTo>
                  <a:pt x="264" y="3"/>
                </a:lnTo>
                <a:lnTo>
                  <a:pt x="264" y="2"/>
                </a:lnTo>
                <a:lnTo>
                  <a:pt x="264" y="2"/>
                </a:lnTo>
                <a:lnTo>
                  <a:pt x="264" y="1"/>
                </a:lnTo>
                <a:lnTo>
                  <a:pt x="264" y="1"/>
                </a:lnTo>
                <a:lnTo>
                  <a:pt x="266" y="0"/>
                </a:lnTo>
                <a:lnTo>
                  <a:pt x="267" y="0"/>
                </a:lnTo>
                <a:lnTo>
                  <a:pt x="291" y="0"/>
                </a:lnTo>
                <a:lnTo>
                  <a:pt x="291" y="0"/>
                </a:lnTo>
                <a:lnTo>
                  <a:pt x="292" y="1"/>
                </a:lnTo>
                <a:lnTo>
                  <a:pt x="292" y="1"/>
                </a:lnTo>
                <a:lnTo>
                  <a:pt x="292" y="2"/>
                </a:lnTo>
                <a:lnTo>
                  <a:pt x="292" y="2"/>
                </a:lnTo>
                <a:lnTo>
                  <a:pt x="292" y="3"/>
                </a:lnTo>
                <a:lnTo>
                  <a:pt x="291" y="3"/>
                </a:lnTo>
                <a:lnTo>
                  <a:pt x="291" y="4"/>
                </a:lnTo>
                <a:lnTo>
                  <a:pt x="291" y="4"/>
                </a:lnTo>
                <a:close/>
                <a:moveTo>
                  <a:pt x="248" y="4"/>
                </a:moveTo>
                <a:lnTo>
                  <a:pt x="224" y="4"/>
                </a:lnTo>
                <a:lnTo>
                  <a:pt x="222" y="3"/>
                </a:lnTo>
                <a:lnTo>
                  <a:pt x="222" y="3"/>
                </a:lnTo>
                <a:lnTo>
                  <a:pt x="222" y="2"/>
                </a:lnTo>
                <a:lnTo>
                  <a:pt x="222" y="1"/>
                </a:lnTo>
                <a:lnTo>
                  <a:pt x="222" y="0"/>
                </a:lnTo>
                <a:lnTo>
                  <a:pt x="224" y="0"/>
                </a:lnTo>
                <a:lnTo>
                  <a:pt x="248" y="0"/>
                </a:lnTo>
                <a:lnTo>
                  <a:pt x="249" y="0"/>
                </a:lnTo>
                <a:lnTo>
                  <a:pt x="249" y="1"/>
                </a:lnTo>
                <a:lnTo>
                  <a:pt x="250" y="1"/>
                </a:lnTo>
                <a:lnTo>
                  <a:pt x="250" y="2"/>
                </a:lnTo>
                <a:lnTo>
                  <a:pt x="250" y="2"/>
                </a:lnTo>
                <a:lnTo>
                  <a:pt x="249" y="3"/>
                </a:lnTo>
                <a:lnTo>
                  <a:pt x="249" y="3"/>
                </a:lnTo>
                <a:lnTo>
                  <a:pt x="248" y="4"/>
                </a:lnTo>
                <a:lnTo>
                  <a:pt x="248" y="4"/>
                </a:lnTo>
                <a:close/>
                <a:moveTo>
                  <a:pt x="206" y="4"/>
                </a:moveTo>
                <a:lnTo>
                  <a:pt x="182" y="4"/>
                </a:lnTo>
                <a:lnTo>
                  <a:pt x="180" y="3"/>
                </a:lnTo>
                <a:lnTo>
                  <a:pt x="179" y="3"/>
                </a:lnTo>
                <a:lnTo>
                  <a:pt x="179" y="2"/>
                </a:lnTo>
                <a:lnTo>
                  <a:pt x="179" y="2"/>
                </a:lnTo>
                <a:lnTo>
                  <a:pt x="179" y="1"/>
                </a:lnTo>
                <a:lnTo>
                  <a:pt x="179" y="1"/>
                </a:lnTo>
                <a:lnTo>
                  <a:pt x="180" y="0"/>
                </a:lnTo>
                <a:lnTo>
                  <a:pt x="182" y="0"/>
                </a:lnTo>
                <a:lnTo>
                  <a:pt x="206" y="0"/>
                </a:lnTo>
                <a:lnTo>
                  <a:pt x="206" y="0"/>
                </a:lnTo>
                <a:lnTo>
                  <a:pt x="207" y="1"/>
                </a:lnTo>
                <a:lnTo>
                  <a:pt x="207" y="1"/>
                </a:lnTo>
                <a:lnTo>
                  <a:pt x="207" y="2"/>
                </a:lnTo>
                <a:lnTo>
                  <a:pt x="207" y="2"/>
                </a:lnTo>
                <a:lnTo>
                  <a:pt x="207" y="3"/>
                </a:lnTo>
                <a:lnTo>
                  <a:pt x="206" y="3"/>
                </a:lnTo>
                <a:lnTo>
                  <a:pt x="206" y="4"/>
                </a:lnTo>
                <a:lnTo>
                  <a:pt x="206" y="4"/>
                </a:lnTo>
                <a:close/>
                <a:moveTo>
                  <a:pt x="163" y="4"/>
                </a:moveTo>
                <a:lnTo>
                  <a:pt x="139" y="4"/>
                </a:lnTo>
                <a:lnTo>
                  <a:pt x="139" y="3"/>
                </a:lnTo>
                <a:lnTo>
                  <a:pt x="137" y="3"/>
                </a:lnTo>
                <a:lnTo>
                  <a:pt x="137" y="2"/>
                </a:lnTo>
                <a:lnTo>
                  <a:pt x="137" y="2"/>
                </a:lnTo>
                <a:lnTo>
                  <a:pt x="137" y="1"/>
                </a:lnTo>
                <a:lnTo>
                  <a:pt x="137" y="1"/>
                </a:lnTo>
                <a:lnTo>
                  <a:pt x="139" y="0"/>
                </a:lnTo>
                <a:lnTo>
                  <a:pt x="139" y="0"/>
                </a:lnTo>
                <a:lnTo>
                  <a:pt x="163" y="0"/>
                </a:lnTo>
                <a:lnTo>
                  <a:pt x="164" y="0"/>
                </a:lnTo>
                <a:lnTo>
                  <a:pt x="164" y="1"/>
                </a:lnTo>
                <a:lnTo>
                  <a:pt x="165" y="1"/>
                </a:lnTo>
                <a:lnTo>
                  <a:pt x="165" y="2"/>
                </a:lnTo>
                <a:lnTo>
                  <a:pt x="165" y="2"/>
                </a:lnTo>
                <a:lnTo>
                  <a:pt x="164" y="3"/>
                </a:lnTo>
                <a:lnTo>
                  <a:pt x="164" y="3"/>
                </a:lnTo>
                <a:lnTo>
                  <a:pt x="163" y="4"/>
                </a:lnTo>
                <a:lnTo>
                  <a:pt x="163" y="4"/>
                </a:lnTo>
                <a:close/>
                <a:moveTo>
                  <a:pt x="121" y="4"/>
                </a:moveTo>
                <a:lnTo>
                  <a:pt x="97" y="4"/>
                </a:lnTo>
                <a:lnTo>
                  <a:pt x="95" y="3"/>
                </a:lnTo>
                <a:lnTo>
                  <a:pt x="95" y="3"/>
                </a:lnTo>
                <a:lnTo>
                  <a:pt x="94" y="2"/>
                </a:lnTo>
                <a:lnTo>
                  <a:pt x="94" y="2"/>
                </a:lnTo>
                <a:lnTo>
                  <a:pt x="94" y="1"/>
                </a:lnTo>
                <a:lnTo>
                  <a:pt x="95" y="1"/>
                </a:lnTo>
                <a:lnTo>
                  <a:pt x="95" y="0"/>
                </a:lnTo>
                <a:lnTo>
                  <a:pt x="97" y="0"/>
                </a:lnTo>
                <a:lnTo>
                  <a:pt x="121" y="0"/>
                </a:lnTo>
                <a:lnTo>
                  <a:pt x="121" y="0"/>
                </a:lnTo>
                <a:lnTo>
                  <a:pt x="122" y="1"/>
                </a:lnTo>
                <a:lnTo>
                  <a:pt x="122" y="1"/>
                </a:lnTo>
                <a:lnTo>
                  <a:pt x="123" y="2"/>
                </a:lnTo>
                <a:lnTo>
                  <a:pt x="122" y="2"/>
                </a:lnTo>
                <a:lnTo>
                  <a:pt x="122" y="3"/>
                </a:lnTo>
                <a:lnTo>
                  <a:pt x="121" y="3"/>
                </a:lnTo>
                <a:lnTo>
                  <a:pt x="121" y="4"/>
                </a:lnTo>
                <a:lnTo>
                  <a:pt x="121" y="4"/>
                </a:lnTo>
                <a:close/>
                <a:moveTo>
                  <a:pt x="79" y="4"/>
                </a:moveTo>
                <a:lnTo>
                  <a:pt x="55" y="4"/>
                </a:lnTo>
                <a:lnTo>
                  <a:pt x="54" y="3"/>
                </a:lnTo>
                <a:lnTo>
                  <a:pt x="52" y="3"/>
                </a:lnTo>
                <a:lnTo>
                  <a:pt x="52" y="2"/>
                </a:lnTo>
                <a:lnTo>
                  <a:pt x="52" y="2"/>
                </a:lnTo>
                <a:lnTo>
                  <a:pt x="52" y="1"/>
                </a:lnTo>
                <a:lnTo>
                  <a:pt x="52" y="1"/>
                </a:lnTo>
                <a:lnTo>
                  <a:pt x="54" y="0"/>
                </a:lnTo>
                <a:lnTo>
                  <a:pt x="55" y="0"/>
                </a:lnTo>
                <a:lnTo>
                  <a:pt x="79" y="0"/>
                </a:lnTo>
                <a:lnTo>
                  <a:pt x="79" y="0"/>
                </a:lnTo>
                <a:lnTo>
                  <a:pt x="80" y="1"/>
                </a:lnTo>
                <a:lnTo>
                  <a:pt x="80" y="1"/>
                </a:lnTo>
                <a:lnTo>
                  <a:pt x="80" y="2"/>
                </a:lnTo>
                <a:lnTo>
                  <a:pt x="80" y="2"/>
                </a:lnTo>
                <a:lnTo>
                  <a:pt x="80" y="3"/>
                </a:lnTo>
                <a:lnTo>
                  <a:pt x="79" y="3"/>
                </a:lnTo>
                <a:lnTo>
                  <a:pt x="79" y="4"/>
                </a:lnTo>
                <a:lnTo>
                  <a:pt x="79" y="4"/>
                </a:lnTo>
                <a:close/>
                <a:moveTo>
                  <a:pt x="36" y="4"/>
                </a:moveTo>
                <a:lnTo>
                  <a:pt x="12" y="4"/>
                </a:lnTo>
                <a:lnTo>
                  <a:pt x="10" y="3"/>
                </a:lnTo>
                <a:lnTo>
                  <a:pt x="10" y="3"/>
                </a:lnTo>
                <a:lnTo>
                  <a:pt x="9" y="2"/>
                </a:lnTo>
                <a:lnTo>
                  <a:pt x="9" y="2"/>
                </a:lnTo>
                <a:lnTo>
                  <a:pt x="9" y="1"/>
                </a:lnTo>
                <a:lnTo>
                  <a:pt x="10" y="1"/>
                </a:lnTo>
                <a:lnTo>
                  <a:pt x="10" y="0"/>
                </a:lnTo>
                <a:lnTo>
                  <a:pt x="12" y="0"/>
                </a:lnTo>
                <a:lnTo>
                  <a:pt x="36" y="0"/>
                </a:lnTo>
                <a:lnTo>
                  <a:pt x="37" y="0"/>
                </a:lnTo>
                <a:lnTo>
                  <a:pt x="37" y="1"/>
                </a:lnTo>
                <a:lnTo>
                  <a:pt x="38" y="2"/>
                </a:lnTo>
                <a:lnTo>
                  <a:pt x="37" y="3"/>
                </a:lnTo>
                <a:lnTo>
                  <a:pt x="37" y="3"/>
                </a:lnTo>
                <a:lnTo>
                  <a:pt x="36" y="4"/>
                </a:lnTo>
                <a:lnTo>
                  <a:pt x="36" y="4"/>
                </a:lnTo>
                <a:close/>
              </a:path>
            </a:pathLst>
          </a:custGeom>
          <a:solidFill>
            <a:schemeClr val="bg1"/>
          </a:solidFill>
          <a:ln w="25400">
            <a:solidFill>
              <a:srgbClr val="000000"/>
            </a:solidFill>
            <a:prstDash val="solid"/>
            <a:round/>
            <a:headEnd/>
            <a:tailEnd/>
          </a:ln>
        </p:spPr>
        <p:txBody>
          <a:bodyPr/>
          <a:lstStyle/>
          <a:p>
            <a:endParaRPr lang="en-US"/>
          </a:p>
        </p:txBody>
      </p:sp>
      <p:sp>
        <p:nvSpPr>
          <p:cNvPr id="310566" name="Freeform 294">
            <a:extLst>
              <a:ext uri="{FF2B5EF4-FFF2-40B4-BE49-F238E27FC236}">
                <a16:creationId xmlns:a16="http://schemas.microsoft.com/office/drawing/2014/main" id="{38372AAB-B1D0-4D4A-9BDE-227FC1E09597}"/>
              </a:ext>
            </a:extLst>
          </p:cNvPr>
          <p:cNvSpPr>
            <a:spLocks noEditPoints="1"/>
          </p:cNvSpPr>
          <p:nvPr/>
        </p:nvSpPr>
        <p:spPr bwMode="auto">
          <a:xfrm>
            <a:off x="796925" y="2762250"/>
            <a:ext cx="1009650" cy="3175"/>
          </a:xfrm>
          <a:custGeom>
            <a:avLst/>
            <a:gdLst>
              <a:gd name="T0" fmla="*/ 0 w 1056"/>
              <a:gd name="T1" fmla="*/ 1 h 4"/>
              <a:gd name="T2" fmla="*/ 43 w 1056"/>
              <a:gd name="T3" fmla="*/ 3 h 4"/>
              <a:gd name="T4" fmla="*/ 112 w 1056"/>
              <a:gd name="T5" fmla="*/ 3 h 4"/>
              <a:gd name="T6" fmla="*/ 155 w 1056"/>
              <a:gd name="T7" fmla="*/ 1 h 4"/>
              <a:gd name="T8" fmla="*/ 128 w 1056"/>
              <a:gd name="T9" fmla="*/ 0 h 4"/>
              <a:gd name="T10" fmla="*/ 170 w 1056"/>
              <a:gd name="T11" fmla="*/ 0 h 4"/>
              <a:gd name="T12" fmla="*/ 212 w 1056"/>
              <a:gd name="T13" fmla="*/ 2 h 4"/>
              <a:gd name="T14" fmla="*/ 281 w 1056"/>
              <a:gd name="T15" fmla="*/ 4 h 4"/>
              <a:gd name="T16" fmla="*/ 325 w 1056"/>
              <a:gd name="T17" fmla="*/ 2 h 4"/>
              <a:gd name="T18" fmla="*/ 366 w 1056"/>
              <a:gd name="T19" fmla="*/ 0 h 4"/>
              <a:gd name="T20" fmla="*/ 340 w 1056"/>
              <a:gd name="T21" fmla="*/ 0 h 4"/>
              <a:gd name="T22" fmla="*/ 381 w 1056"/>
              <a:gd name="T23" fmla="*/ 2 h 4"/>
              <a:gd name="T24" fmla="*/ 450 w 1056"/>
              <a:gd name="T25" fmla="*/ 4 h 4"/>
              <a:gd name="T26" fmla="*/ 494 w 1056"/>
              <a:gd name="T27" fmla="*/ 2 h 4"/>
              <a:gd name="T28" fmla="*/ 535 w 1056"/>
              <a:gd name="T29" fmla="*/ 0 h 4"/>
              <a:gd name="T30" fmla="*/ 509 w 1056"/>
              <a:gd name="T31" fmla="*/ 0 h 4"/>
              <a:gd name="T32" fmla="*/ 551 w 1056"/>
              <a:gd name="T33" fmla="*/ 2 h 4"/>
              <a:gd name="T34" fmla="*/ 620 w 1056"/>
              <a:gd name="T35" fmla="*/ 4 h 4"/>
              <a:gd name="T36" fmla="*/ 664 w 1056"/>
              <a:gd name="T37" fmla="*/ 2 h 4"/>
              <a:gd name="T38" fmla="*/ 705 w 1056"/>
              <a:gd name="T39" fmla="*/ 0 h 4"/>
              <a:gd name="T40" fmla="*/ 679 w 1056"/>
              <a:gd name="T41" fmla="*/ 0 h 4"/>
              <a:gd name="T42" fmla="*/ 721 w 1056"/>
              <a:gd name="T43" fmla="*/ 2 h 4"/>
              <a:gd name="T44" fmla="*/ 764 w 1056"/>
              <a:gd name="T45" fmla="*/ 3 h 4"/>
              <a:gd name="T46" fmla="*/ 833 w 1056"/>
              <a:gd name="T47" fmla="*/ 3 h 4"/>
              <a:gd name="T48" fmla="*/ 876 w 1056"/>
              <a:gd name="T49" fmla="*/ 1 h 4"/>
              <a:gd name="T50" fmla="*/ 849 w 1056"/>
              <a:gd name="T51" fmla="*/ 0 h 4"/>
              <a:gd name="T52" fmla="*/ 890 w 1056"/>
              <a:gd name="T53" fmla="*/ 1 h 4"/>
              <a:gd name="T54" fmla="*/ 934 w 1056"/>
              <a:gd name="T55" fmla="*/ 3 h 4"/>
              <a:gd name="T56" fmla="*/ 1003 w 1056"/>
              <a:gd name="T57" fmla="*/ 3 h 4"/>
              <a:gd name="T58" fmla="*/ 1045 w 1056"/>
              <a:gd name="T59" fmla="*/ 1 h 4"/>
              <a:gd name="T60" fmla="*/ 1019 w 1056"/>
              <a:gd name="T61" fmla="*/ 0 h 4"/>
              <a:gd name="T62" fmla="*/ 1055 w 1056"/>
              <a:gd name="T63" fmla="*/ 2 h 4"/>
              <a:gd name="T64" fmla="*/ 1012 w 1056"/>
              <a:gd name="T65" fmla="*/ 0 h 4"/>
              <a:gd name="T66" fmla="*/ 943 w 1056"/>
              <a:gd name="T67" fmla="*/ 1 h 4"/>
              <a:gd name="T68" fmla="*/ 900 w 1056"/>
              <a:gd name="T69" fmla="*/ 3 h 4"/>
              <a:gd name="T70" fmla="*/ 927 w 1056"/>
              <a:gd name="T71" fmla="*/ 4 h 4"/>
              <a:gd name="T72" fmla="*/ 886 w 1056"/>
              <a:gd name="T73" fmla="*/ 2 h 4"/>
              <a:gd name="T74" fmla="*/ 842 w 1056"/>
              <a:gd name="T75" fmla="*/ 0 h 4"/>
              <a:gd name="T76" fmla="*/ 773 w 1056"/>
              <a:gd name="T77" fmla="*/ 1 h 4"/>
              <a:gd name="T78" fmla="*/ 731 w 1056"/>
              <a:gd name="T79" fmla="*/ 3 h 4"/>
              <a:gd name="T80" fmla="*/ 757 w 1056"/>
              <a:gd name="T81" fmla="*/ 4 h 4"/>
              <a:gd name="T82" fmla="*/ 715 w 1056"/>
              <a:gd name="T83" fmla="*/ 3 h 4"/>
              <a:gd name="T84" fmla="*/ 674 w 1056"/>
              <a:gd name="T85" fmla="*/ 1 h 4"/>
              <a:gd name="T86" fmla="*/ 606 w 1056"/>
              <a:gd name="T87" fmla="*/ 0 h 4"/>
              <a:gd name="T88" fmla="*/ 561 w 1056"/>
              <a:gd name="T89" fmla="*/ 2 h 4"/>
              <a:gd name="T90" fmla="*/ 521 w 1056"/>
              <a:gd name="T91" fmla="*/ 4 h 4"/>
              <a:gd name="T92" fmla="*/ 546 w 1056"/>
              <a:gd name="T93" fmla="*/ 3 h 4"/>
              <a:gd name="T94" fmla="*/ 504 w 1056"/>
              <a:gd name="T95" fmla="*/ 2 h 4"/>
              <a:gd name="T96" fmla="*/ 461 w 1056"/>
              <a:gd name="T97" fmla="*/ 0 h 4"/>
              <a:gd name="T98" fmla="*/ 392 w 1056"/>
              <a:gd name="T99" fmla="*/ 1 h 4"/>
              <a:gd name="T100" fmla="*/ 349 w 1056"/>
              <a:gd name="T101" fmla="*/ 3 h 4"/>
              <a:gd name="T102" fmla="*/ 375 w 1056"/>
              <a:gd name="T103" fmla="*/ 4 h 4"/>
              <a:gd name="T104" fmla="*/ 334 w 1056"/>
              <a:gd name="T105" fmla="*/ 2 h 4"/>
              <a:gd name="T106" fmla="*/ 291 w 1056"/>
              <a:gd name="T107" fmla="*/ 0 h 4"/>
              <a:gd name="T108" fmla="*/ 224 w 1056"/>
              <a:gd name="T109" fmla="*/ 0 h 4"/>
              <a:gd name="T110" fmla="*/ 179 w 1056"/>
              <a:gd name="T111" fmla="*/ 2 h 4"/>
              <a:gd name="T112" fmla="*/ 139 w 1056"/>
              <a:gd name="T113" fmla="*/ 4 h 4"/>
              <a:gd name="T114" fmla="*/ 164 w 1056"/>
              <a:gd name="T115" fmla="*/ 3 h 4"/>
              <a:gd name="T116" fmla="*/ 122 w 1056"/>
              <a:gd name="T117" fmla="*/ 1 h 4"/>
              <a:gd name="T118" fmla="*/ 55 w 1056"/>
              <a:gd name="T119" fmla="*/ 0 h 4"/>
              <a:gd name="T120" fmla="*/ 9 w 1056"/>
              <a:gd name="T121"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56" h="4">
                <a:moveTo>
                  <a:pt x="1" y="0"/>
                </a:moveTo>
                <a:lnTo>
                  <a:pt x="26" y="0"/>
                </a:lnTo>
                <a:lnTo>
                  <a:pt x="27" y="0"/>
                </a:lnTo>
                <a:lnTo>
                  <a:pt x="27" y="1"/>
                </a:lnTo>
                <a:lnTo>
                  <a:pt x="28" y="1"/>
                </a:lnTo>
                <a:lnTo>
                  <a:pt x="28" y="2"/>
                </a:lnTo>
                <a:lnTo>
                  <a:pt x="28" y="2"/>
                </a:lnTo>
                <a:lnTo>
                  <a:pt x="27" y="3"/>
                </a:lnTo>
                <a:lnTo>
                  <a:pt x="27" y="3"/>
                </a:lnTo>
                <a:lnTo>
                  <a:pt x="26" y="4"/>
                </a:lnTo>
                <a:lnTo>
                  <a:pt x="1" y="4"/>
                </a:lnTo>
                <a:lnTo>
                  <a:pt x="1" y="3"/>
                </a:lnTo>
                <a:lnTo>
                  <a:pt x="0" y="3"/>
                </a:lnTo>
                <a:lnTo>
                  <a:pt x="0" y="2"/>
                </a:lnTo>
                <a:lnTo>
                  <a:pt x="0" y="2"/>
                </a:lnTo>
                <a:lnTo>
                  <a:pt x="0" y="1"/>
                </a:lnTo>
                <a:lnTo>
                  <a:pt x="0" y="1"/>
                </a:lnTo>
                <a:lnTo>
                  <a:pt x="1" y="0"/>
                </a:lnTo>
                <a:lnTo>
                  <a:pt x="1" y="0"/>
                </a:lnTo>
                <a:lnTo>
                  <a:pt x="1" y="0"/>
                </a:lnTo>
                <a:close/>
                <a:moveTo>
                  <a:pt x="44" y="0"/>
                </a:moveTo>
                <a:lnTo>
                  <a:pt x="69" y="0"/>
                </a:lnTo>
                <a:lnTo>
                  <a:pt x="69" y="0"/>
                </a:lnTo>
                <a:lnTo>
                  <a:pt x="70" y="1"/>
                </a:lnTo>
                <a:lnTo>
                  <a:pt x="70" y="1"/>
                </a:lnTo>
                <a:lnTo>
                  <a:pt x="70" y="2"/>
                </a:lnTo>
                <a:lnTo>
                  <a:pt x="70" y="2"/>
                </a:lnTo>
                <a:lnTo>
                  <a:pt x="70" y="3"/>
                </a:lnTo>
                <a:lnTo>
                  <a:pt x="69" y="3"/>
                </a:lnTo>
                <a:lnTo>
                  <a:pt x="69" y="4"/>
                </a:lnTo>
                <a:lnTo>
                  <a:pt x="44" y="4"/>
                </a:lnTo>
                <a:lnTo>
                  <a:pt x="43" y="3"/>
                </a:lnTo>
                <a:lnTo>
                  <a:pt x="42" y="3"/>
                </a:lnTo>
                <a:lnTo>
                  <a:pt x="42" y="2"/>
                </a:lnTo>
                <a:lnTo>
                  <a:pt x="42" y="2"/>
                </a:lnTo>
                <a:lnTo>
                  <a:pt x="42" y="1"/>
                </a:lnTo>
                <a:lnTo>
                  <a:pt x="42" y="1"/>
                </a:lnTo>
                <a:lnTo>
                  <a:pt x="43" y="0"/>
                </a:lnTo>
                <a:lnTo>
                  <a:pt x="44" y="0"/>
                </a:lnTo>
                <a:lnTo>
                  <a:pt x="44" y="0"/>
                </a:lnTo>
                <a:close/>
                <a:moveTo>
                  <a:pt x="86" y="0"/>
                </a:moveTo>
                <a:lnTo>
                  <a:pt x="111" y="0"/>
                </a:lnTo>
                <a:lnTo>
                  <a:pt x="112" y="0"/>
                </a:lnTo>
                <a:lnTo>
                  <a:pt x="112" y="1"/>
                </a:lnTo>
                <a:lnTo>
                  <a:pt x="112" y="1"/>
                </a:lnTo>
                <a:lnTo>
                  <a:pt x="113" y="2"/>
                </a:lnTo>
                <a:lnTo>
                  <a:pt x="112" y="2"/>
                </a:lnTo>
                <a:lnTo>
                  <a:pt x="112" y="3"/>
                </a:lnTo>
                <a:lnTo>
                  <a:pt x="112" y="3"/>
                </a:lnTo>
                <a:lnTo>
                  <a:pt x="111" y="4"/>
                </a:lnTo>
                <a:lnTo>
                  <a:pt x="86" y="4"/>
                </a:lnTo>
                <a:lnTo>
                  <a:pt x="85" y="3"/>
                </a:lnTo>
                <a:lnTo>
                  <a:pt x="85" y="3"/>
                </a:lnTo>
                <a:lnTo>
                  <a:pt x="84" y="2"/>
                </a:lnTo>
                <a:lnTo>
                  <a:pt x="84" y="2"/>
                </a:lnTo>
                <a:lnTo>
                  <a:pt x="84" y="1"/>
                </a:lnTo>
                <a:lnTo>
                  <a:pt x="85" y="1"/>
                </a:lnTo>
                <a:lnTo>
                  <a:pt x="85" y="0"/>
                </a:lnTo>
                <a:lnTo>
                  <a:pt x="86" y="0"/>
                </a:lnTo>
                <a:lnTo>
                  <a:pt x="86" y="0"/>
                </a:lnTo>
                <a:close/>
                <a:moveTo>
                  <a:pt x="128" y="0"/>
                </a:moveTo>
                <a:lnTo>
                  <a:pt x="153" y="0"/>
                </a:lnTo>
                <a:lnTo>
                  <a:pt x="154" y="0"/>
                </a:lnTo>
                <a:lnTo>
                  <a:pt x="155" y="1"/>
                </a:lnTo>
                <a:lnTo>
                  <a:pt x="155" y="1"/>
                </a:lnTo>
                <a:lnTo>
                  <a:pt x="155" y="2"/>
                </a:lnTo>
                <a:lnTo>
                  <a:pt x="155" y="2"/>
                </a:lnTo>
                <a:lnTo>
                  <a:pt x="155" y="3"/>
                </a:lnTo>
                <a:lnTo>
                  <a:pt x="154" y="3"/>
                </a:lnTo>
                <a:lnTo>
                  <a:pt x="153" y="4"/>
                </a:lnTo>
                <a:lnTo>
                  <a:pt x="128" y="4"/>
                </a:lnTo>
                <a:lnTo>
                  <a:pt x="128" y="3"/>
                </a:lnTo>
                <a:lnTo>
                  <a:pt x="127" y="3"/>
                </a:lnTo>
                <a:lnTo>
                  <a:pt x="127" y="2"/>
                </a:lnTo>
                <a:lnTo>
                  <a:pt x="127" y="2"/>
                </a:lnTo>
                <a:lnTo>
                  <a:pt x="127" y="1"/>
                </a:lnTo>
                <a:lnTo>
                  <a:pt x="127" y="1"/>
                </a:lnTo>
                <a:lnTo>
                  <a:pt x="128" y="0"/>
                </a:lnTo>
                <a:lnTo>
                  <a:pt x="128" y="0"/>
                </a:lnTo>
                <a:lnTo>
                  <a:pt x="128" y="0"/>
                </a:lnTo>
                <a:close/>
                <a:moveTo>
                  <a:pt x="171" y="0"/>
                </a:moveTo>
                <a:lnTo>
                  <a:pt x="196" y="0"/>
                </a:lnTo>
                <a:lnTo>
                  <a:pt x="196" y="0"/>
                </a:lnTo>
                <a:lnTo>
                  <a:pt x="197" y="1"/>
                </a:lnTo>
                <a:lnTo>
                  <a:pt x="197" y="1"/>
                </a:lnTo>
                <a:lnTo>
                  <a:pt x="198" y="2"/>
                </a:lnTo>
                <a:lnTo>
                  <a:pt x="197" y="2"/>
                </a:lnTo>
                <a:lnTo>
                  <a:pt x="197" y="3"/>
                </a:lnTo>
                <a:lnTo>
                  <a:pt x="196" y="3"/>
                </a:lnTo>
                <a:lnTo>
                  <a:pt x="196" y="4"/>
                </a:lnTo>
                <a:lnTo>
                  <a:pt x="171" y="4"/>
                </a:lnTo>
                <a:lnTo>
                  <a:pt x="170" y="3"/>
                </a:lnTo>
                <a:lnTo>
                  <a:pt x="170" y="3"/>
                </a:lnTo>
                <a:lnTo>
                  <a:pt x="169" y="2"/>
                </a:lnTo>
                <a:lnTo>
                  <a:pt x="170" y="1"/>
                </a:lnTo>
                <a:lnTo>
                  <a:pt x="170" y="0"/>
                </a:lnTo>
                <a:lnTo>
                  <a:pt x="171" y="0"/>
                </a:lnTo>
                <a:lnTo>
                  <a:pt x="171" y="0"/>
                </a:lnTo>
                <a:close/>
                <a:moveTo>
                  <a:pt x="213" y="0"/>
                </a:moveTo>
                <a:lnTo>
                  <a:pt x="238" y="0"/>
                </a:lnTo>
                <a:lnTo>
                  <a:pt x="239" y="0"/>
                </a:lnTo>
                <a:lnTo>
                  <a:pt x="239" y="1"/>
                </a:lnTo>
                <a:lnTo>
                  <a:pt x="240" y="1"/>
                </a:lnTo>
                <a:lnTo>
                  <a:pt x="240" y="2"/>
                </a:lnTo>
                <a:lnTo>
                  <a:pt x="240" y="2"/>
                </a:lnTo>
                <a:lnTo>
                  <a:pt x="239" y="3"/>
                </a:lnTo>
                <a:lnTo>
                  <a:pt x="239" y="3"/>
                </a:lnTo>
                <a:lnTo>
                  <a:pt x="238" y="4"/>
                </a:lnTo>
                <a:lnTo>
                  <a:pt x="213" y="4"/>
                </a:lnTo>
                <a:lnTo>
                  <a:pt x="213" y="3"/>
                </a:lnTo>
                <a:lnTo>
                  <a:pt x="212" y="3"/>
                </a:lnTo>
                <a:lnTo>
                  <a:pt x="212" y="2"/>
                </a:lnTo>
                <a:lnTo>
                  <a:pt x="212" y="2"/>
                </a:lnTo>
                <a:lnTo>
                  <a:pt x="212" y="1"/>
                </a:lnTo>
                <a:lnTo>
                  <a:pt x="212" y="1"/>
                </a:lnTo>
                <a:lnTo>
                  <a:pt x="213" y="0"/>
                </a:lnTo>
                <a:lnTo>
                  <a:pt x="213" y="0"/>
                </a:lnTo>
                <a:lnTo>
                  <a:pt x="213" y="0"/>
                </a:lnTo>
                <a:close/>
                <a:moveTo>
                  <a:pt x="256" y="0"/>
                </a:moveTo>
                <a:lnTo>
                  <a:pt x="281" y="0"/>
                </a:lnTo>
                <a:lnTo>
                  <a:pt x="281" y="0"/>
                </a:lnTo>
                <a:lnTo>
                  <a:pt x="282" y="1"/>
                </a:lnTo>
                <a:lnTo>
                  <a:pt x="282" y="1"/>
                </a:lnTo>
                <a:lnTo>
                  <a:pt x="282" y="2"/>
                </a:lnTo>
                <a:lnTo>
                  <a:pt x="282" y="2"/>
                </a:lnTo>
                <a:lnTo>
                  <a:pt x="282" y="3"/>
                </a:lnTo>
                <a:lnTo>
                  <a:pt x="281" y="3"/>
                </a:lnTo>
                <a:lnTo>
                  <a:pt x="281" y="4"/>
                </a:lnTo>
                <a:lnTo>
                  <a:pt x="256" y="4"/>
                </a:lnTo>
                <a:lnTo>
                  <a:pt x="255" y="3"/>
                </a:lnTo>
                <a:lnTo>
                  <a:pt x="254" y="3"/>
                </a:lnTo>
                <a:lnTo>
                  <a:pt x="254" y="2"/>
                </a:lnTo>
                <a:lnTo>
                  <a:pt x="254" y="2"/>
                </a:lnTo>
                <a:lnTo>
                  <a:pt x="254" y="1"/>
                </a:lnTo>
                <a:lnTo>
                  <a:pt x="254" y="1"/>
                </a:lnTo>
                <a:lnTo>
                  <a:pt x="255" y="0"/>
                </a:lnTo>
                <a:lnTo>
                  <a:pt x="256" y="0"/>
                </a:lnTo>
                <a:lnTo>
                  <a:pt x="256" y="0"/>
                </a:lnTo>
                <a:close/>
                <a:moveTo>
                  <a:pt x="298" y="0"/>
                </a:moveTo>
                <a:lnTo>
                  <a:pt x="323" y="0"/>
                </a:lnTo>
                <a:lnTo>
                  <a:pt x="324" y="0"/>
                </a:lnTo>
                <a:lnTo>
                  <a:pt x="324" y="1"/>
                </a:lnTo>
                <a:lnTo>
                  <a:pt x="325" y="1"/>
                </a:lnTo>
                <a:lnTo>
                  <a:pt x="325" y="2"/>
                </a:lnTo>
                <a:lnTo>
                  <a:pt x="325" y="2"/>
                </a:lnTo>
                <a:lnTo>
                  <a:pt x="324" y="3"/>
                </a:lnTo>
                <a:lnTo>
                  <a:pt x="324" y="3"/>
                </a:lnTo>
                <a:lnTo>
                  <a:pt x="323" y="4"/>
                </a:lnTo>
                <a:lnTo>
                  <a:pt x="298" y="4"/>
                </a:lnTo>
                <a:lnTo>
                  <a:pt x="297" y="3"/>
                </a:lnTo>
                <a:lnTo>
                  <a:pt x="297" y="3"/>
                </a:lnTo>
                <a:lnTo>
                  <a:pt x="296" y="2"/>
                </a:lnTo>
                <a:lnTo>
                  <a:pt x="296" y="2"/>
                </a:lnTo>
                <a:lnTo>
                  <a:pt x="296" y="1"/>
                </a:lnTo>
                <a:lnTo>
                  <a:pt x="297" y="1"/>
                </a:lnTo>
                <a:lnTo>
                  <a:pt x="297" y="0"/>
                </a:lnTo>
                <a:lnTo>
                  <a:pt x="298" y="0"/>
                </a:lnTo>
                <a:lnTo>
                  <a:pt x="298" y="0"/>
                </a:lnTo>
                <a:close/>
                <a:moveTo>
                  <a:pt x="341" y="0"/>
                </a:moveTo>
                <a:lnTo>
                  <a:pt x="366" y="0"/>
                </a:lnTo>
                <a:lnTo>
                  <a:pt x="366" y="0"/>
                </a:lnTo>
                <a:lnTo>
                  <a:pt x="367" y="1"/>
                </a:lnTo>
                <a:lnTo>
                  <a:pt x="367" y="1"/>
                </a:lnTo>
                <a:lnTo>
                  <a:pt x="367" y="2"/>
                </a:lnTo>
                <a:lnTo>
                  <a:pt x="367" y="2"/>
                </a:lnTo>
                <a:lnTo>
                  <a:pt x="367" y="3"/>
                </a:lnTo>
                <a:lnTo>
                  <a:pt x="366" y="3"/>
                </a:lnTo>
                <a:lnTo>
                  <a:pt x="366" y="4"/>
                </a:lnTo>
                <a:lnTo>
                  <a:pt x="341" y="4"/>
                </a:lnTo>
                <a:lnTo>
                  <a:pt x="340" y="3"/>
                </a:lnTo>
                <a:lnTo>
                  <a:pt x="339" y="3"/>
                </a:lnTo>
                <a:lnTo>
                  <a:pt x="339" y="2"/>
                </a:lnTo>
                <a:lnTo>
                  <a:pt x="339" y="2"/>
                </a:lnTo>
                <a:lnTo>
                  <a:pt x="339" y="1"/>
                </a:lnTo>
                <a:lnTo>
                  <a:pt x="339" y="1"/>
                </a:lnTo>
                <a:lnTo>
                  <a:pt x="340" y="0"/>
                </a:lnTo>
                <a:lnTo>
                  <a:pt x="341" y="0"/>
                </a:lnTo>
                <a:lnTo>
                  <a:pt x="341" y="0"/>
                </a:lnTo>
                <a:close/>
                <a:moveTo>
                  <a:pt x="383" y="0"/>
                </a:moveTo>
                <a:lnTo>
                  <a:pt x="408" y="0"/>
                </a:lnTo>
                <a:lnTo>
                  <a:pt x="408" y="0"/>
                </a:lnTo>
                <a:lnTo>
                  <a:pt x="409" y="1"/>
                </a:lnTo>
                <a:lnTo>
                  <a:pt x="409" y="1"/>
                </a:lnTo>
                <a:lnTo>
                  <a:pt x="410" y="2"/>
                </a:lnTo>
                <a:lnTo>
                  <a:pt x="409" y="2"/>
                </a:lnTo>
                <a:lnTo>
                  <a:pt x="409" y="3"/>
                </a:lnTo>
                <a:lnTo>
                  <a:pt x="408" y="3"/>
                </a:lnTo>
                <a:lnTo>
                  <a:pt x="408" y="4"/>
                </a:lnTo>
                <a:lnTo>
                  <a:pt x="383" y="4"/>
                </a:lnTo>
                <a:lnTo>
                  <a:pt x="382" y="3"/>
                </a:lnTo>
                <a:lnTo>
                  <a:pt x="382" y="3"/>
                </a:lnTo>
                <a:lnTo>
                  <a:pt x="381" y="2"/>
                </a:lnTo>
                <a:lnTo>
                  <a:pt x="381" y="2"/>
                </a:lnTo>
                <a:lnTo>
                  <a:pt x="381" y="1"/>
                </a:lnTo>
                <a:lnTo>
                  <a:pt x="382" y="1"/>
                </a:lnTo>
                <a:lnTo>
                  <a:pt x="382" y="0"/>
                </a:lnTo>
                <a:lnTo>
                  <a:pt x="383" y="0"/>
                </a:lnTo>
                <a:lnTo>
                  <a:pt x="383" y="0"/>
                </a:lnTo>
                <a:close/>
                <a:moveTo>
                  <a:pt x="425" y="0"/>
                </a:moveTo>
                <a:lnTo>
                  <a:pt x="450" y="0"/>
                </a:lnTo>
                <a:lnTo>
                  <a:pt x="451" y="0"/>
                </a:lnTo>
                <a:lnTo>
                  <a:pt x="451" y="1"/>
                </a:lnTo>
                <a:lnTo>
                  <a:pt x="452" y="1"/>
                </a:lnTo>
                <a:lnTo>
                  <a:pt x="452" y="2"/>
                </a:lnTo>
                <a:lnTo>
                  <a:pt x="452" y="2"/>
                </a:lnTo>
                <a:lnTo>
                  <a:pt x="451" y="3"/>
                </a:lnTo>
                <a:lnTo>
                  <a:pt x="451" y="3"/>
                </a:lnTo>
                <a:lnTo>
                  <a:pt x="450" y="4"/>
                </a:lnTo>
                <a:lnTo>
                  <a:pt x="425" y="4"/>
                </a:lnTo>
                <a:lnTo>
                  <a:pt x="425" y="3"/>
                </a:lnTo>
                <a:lnTo>
                  <a:pt x="424" y="3"/>
                </a:lnTo>
                <a:lnTo>
                  <a:pt x="424" y="2"/>
                </a:lnTo>
                <a:lnTo>
                  <a:pt x="424" y="2"/>
                </a:lnTo>
                <a:lnTo>
                  <a:pt x="424" y="1"/>
                </a:lnTo>
                <a:lnTo>
                  <a:pt x="424" y="1"/>
                </a:lnTo>
                <a:lnTo>
                  <a:pt x="425" y="0"/>
                </a:lnTo>
                <a:lnTo>
                  <a:pt x="425" y="0"/>
                </a:lnTo>
                <a:lnTo>
                  <a:pt x="425" y="0"/>
                </a:lnTo>
                <a:close/>
                <a:moveTo>
                  <a:pt x="468" y="0"/>
                </a:moveTo>
                <a:lnTo>
                  <a:pt x="493" y="0"/>
                </a:lnTo>
                <a:lnTo>
                  <a:pt x="493" y="0"/>
                </a:lnTo>
                <a:lnTo>
                  <a:pt x="494" y="1"/>
                </a:lnTo>
                <a:lnTo>
                  <a:pt x="494" y="1"/>
                </a:lnTo>
                <a:lnTo>
                  <a:pt x="494" y="2"/>
                </a:lnTo>
                <a:lnTo>
                  <a:pt x="494" y="2"/>
                </a:lnTo>
                <a:lnTo>
                  <a:pt x="494" y="3"/>
                </a:lnTo>
                <a:lnTo>
                  <a:pt x="493" y="3"/>
                </a:lnTo>
                <a:lnTo>
                  <a:pt x="493" y="4"/>
                </a:lnTo>
                <a:lnTo>
                  <a:pt x="468" y="4"/>
                </a:lnTo>
                <a:lnTo>
                  <a:pt x="467" y="3"/>
                </a:lnTo>
                <a:lnTo>
                  <a:pt x="467" y="3"/>
                </a:lnTo>
                <a:lnTo>
                  <a:pt x="466" y="2"/>
                </a:lnTo>
                <a:lnTo>
                  <a:pt x="466" y="2"/>
                </a:lnTo>
                <a:lnTo>
                  <a:pt x="466" y="1"/>
                </a:lnTo>
                <a:lnTo>
                  <a:pt x="467" y="1"/>
                </a:lnTo>
                <a:lnTo>
                  <a:pt x="467" y="0"/>
                </a:lnTo>
                <a:lnTo>
                  <a:pt x="468" y="0"/>
                </a:lnTo>
                <a:lnTo>
                  <a:pt x="468" y="0"/>
                </a:lnTo>
                <a:close/>
                <a:moveTo>
                  <a:pt x="510" y="0"/>
                </a:moveTo>
                <a:lnTo>
                  <a:pt x="535" y="0"/>
                </a:lnTo>
                <a:lnTo>
                  <a:pt x="536" y="0"/>
                </a:lnTo>
                <a:lnTo>
                  <a:pt x="536" y="1"/>
                </a:lnTo>
                <a:lnTo>
                  <a:pt x="537" y="1"/>
                </a:lnTo>
                <a:lnTo>
                  <a:pt x="537" y="2"/>
                </a:lnTo>
                <a:lnTo>
                  <a:pt x="537" y="2"/>
                </a:lnTo>
                <a:lnTo>
                  <a:pt x="536" y="3"/>
                </a:lnTo>
                <a:lnTo>
                  <a:pt x="536" y="3"/>
                </a:lnTo>
                <a:lnTo>
                  <a:pt x="535" y="4"/>
                </a:lnTo>
                <a:lnTo>
                  <a:pt x="510" y="4"/>
                </a:lnTo>
                <a:lnTo>
                  <a:pt x="509" y="3"/>
                </a:lnTo>
                <a:lnTo>
                  <a:pt x="509" y="3"/>
                </a:lnTo>
                <a:lnTo>
                  <a:pt x="509" y="2"/>
                </a:lnTo>
                <a:lnTo>
                  <a:pt x="509" y="2"/>
                </a:lnTo>
                <a:lnTo>
                  <a:pt x="509" y="1"/>
                </a:lnTo>
                <a:lnTo>
                  <a:pt x="509" y="1"/>
                </a:lnTo>
                <a:lnTo>
                  <a:pt x="509" y="0"/>
                </a:lnTo>
                <a:lnTo>
                  <a:pt x="510" y="0"/>
                </a:lnTo>
                <a:lnTo>
                  <a:pt x="510" y="0"/>
                </a:lnTo>
                <a:close/>
                <a:moveTo>
                  <a:pt x="553" y="0"/>
                </a:moveTo>
                <a:lnTo>
                  <a:pt x="578" y="0"/>
                </a:lnTo>
                <a:lnTo>
                  <a:pt x="578" y="0"/>
                </a:lnTo>
                <a:lnTo>
                  <a:pt x="579" y="1"/>
                </a:lnTo>
                <a:lnTo>
                  <a:pt x="579" y="1"/>
                </a:lnTo>
                <a:lnTo>
                  <a:pt x="579" y="2"/>
                </a:lnTo>
                <a:lnTo>
                  <a:pt x="579" y="2"/>
                </a:lnTo>
                <a:lnTo>
                  <a:pt x="579" y="3"/>
                </a:lnTo>
                <a:lnTo>
                  <a:pt x="578" y="3"/>
                </a:lnTo>
                <a:lnTo>
                  <a:pt x="578" y="4"/>
                </a:lnTo>
                <a:lnTo>
                  <a:pt x="553" y="4"/>
                </a:lnTo>
                <a:lnTo>
                  <a:pt x="552" y="3"/>
                </a:lnTo>
                <a:lnTo>
                  <a:pt x="551" y="3"/>
                </a:lnTo>
                <a:lnTo>
                  <a:pt x="551" y="2"/>
                </a:lnTo>
                <a:lnTo>
                  <a:pt x="551" y="2"/>
                </a:lnTo>
                <a:lnTo>
                  <a:pt x="551" y="1"/>
                </a:lnTo>
                <a:lnTo>
                  <a:pt x="551" y="1"/>
                </a:lnTo>
                <a:lnTo>
                  <a:pt x="552" y="0"/>
                </a:lnTo>
                <a:lnTo>
                  <a:pt x="553" y="0"/>
                </a:lnTo>
                <a:lnTo>
                  <a:pt x="553" y="0"/>
                </a:lnTo>
                <a:close/>
                <a:moveTo>
                  <a:pt x="595" y="0"/>
                </a:moveTo>
                <a:lnTo>
                  <a:pt x="620" y="0"/>
                </a:lnTo>
                <a:lnTo>
                  <a:pt x="620" y="0"/>
                </a:lnTo>
                <a:lnTo>
                  <a:pt x="621" y="1"/>
                </a:lnTo>
                <a:lnTo>
                  <a:pt x="621" y="1"/>
                </a:lnTo>
                <a:lnTo>
                  <a:pt x="622" y="2"/>
                </a:lnTo>
                <a:lnTo>
                  <a:pt x="621" y="2"/>
                </a:lnTo>
                <a:lnTo>
                  <a:pt x="621" y="3"/>
                </a:lnTo>
                <a:lnTo>
                  <a:pt x="620" y="3"/>
                </a:lnTo>
                <a:lnTo>
                  <a:pt x="620" y="4"/>
                </a:lnTo>
                <a:lnTo>
                  <a:pt x="595" y="4"/>
                </a:lnTo>
                <a:lnTo>
                  <a:pt x="594" y="3"/>
                </a:lnTo>
                <a:lnTo>
                  <a:pt x="594" y="3"/>
                </a:lnTo>
                <a:lnTo>
                  <a:pt x="593" y="2"/>
                </a:lnTo>
                <a:lnTo>
                  <a:pt x="593" y="2"/>
                </a:lnTo>
                <a:lnTo>
                  <a:pt x="593" y="1"/>
                </a:lnTo>
                <a:lnTo>
                  <a:pt x="594" y="1"/>
                </a:lnTo>
                <a:lnTo>
                  <a:pt x="594" y="0"/>
                </a:lnTo>
                <a:lnTo>
                  <a:pt x="595" y="0"/>
                </a:lnTo>
                <a:lnTo>
                  <a:pt x="595" y="0"/>
                </a:lnTo>
                <a:close/>
                <a:moveTo>
                  <a:pt x="637" y="0"/>
                </a:moveTo>
                <a:lnTo>
                  <a:pt x="662" y="0"/>
                </a:lnTo>
                <a:lnTo>
                  <a:pt x="663" y="0"/>
                </a:lnTo>
                <a:lnTo>
                  <a:pt x="664" y="1"/>
                </a:lnTo>
                <a:lnTo>
                  <a:pt x="664" y="1"/>
                </a:lnTo>
                <a:lnTo>
                  <a:pt x="664" y="2"/>
                </a:lnTo>
                <a:lnTo>
                  <a:pt x="664" y="2"/>
                </a:lnTo>
                <a:lnTo>
                  <a:pt x="664" y="3"/>
                </a:lnTo>
                <a:lnTo>
                  <a:pt x="663" y="3"/>
                </a:lnTo>
                <a:lnTo>
                  <a:pt x="662" y="4"/>
                </a:lnTo>
                <a:lnTo>
                  <a:pt x="637" y="4"/>
                </a:lnTo>
                <a:lnTo>
                  <a:pt x="637" y="3"/>
                </a:lnTo>
                <a:lnTo>
                  <a:pt x="636" y="3"/>
                </a:lnTo>
                <a:lnTo>
                  <a:pt x="636" y="2"/>
                </a:lnTo>
                <a:lnTo>
                  <a:pt x="636" y="2"/>
                </a:lnTo>
                <a:lnTo>
                  <a:pt x="636" y="1"/>
                </a:lnTo>
                <a:lnTo>
                  <a:pt x="636" y="1"/>
                </a:lnTo>
                <a:lnTo>
                  <a:pt x="637" y="0"/>
                </a:lnTo>
                <a:lnTo>
                  <a:pt x="637" y="0"/>
                </a:lnTo>
                <a:lnTo>
                  <a:pt x="637" y="0"/>
                </a:lnTo>
                <a:close/>
                <a:moveTo>
                  <a:pt x="680" y="0"/>
                </a:moveTo>
                <a:lnTo>
                  <a:pt x="705" y="0"/>
                </a:lnTo>
                <a:lnTo>
                  <a:pt x="705" y="0"/>
                </a:lnTo>
                <a:lnTo>
                  <a:pt x="706" y="1"/>
                </a:lnTo>
                <a:lnTo>
                  <a:pt x="706" y="1"/>
                </a:lnTo>
                <a:lnTo>
                  <a:pt x="706" y="2"/>
                </a:lnTo>
                <a:lnTo>
                  <a:pt x="706" y="2"/>
                </a:lnTo>
                <a:lnTo>
                  <a:pt x="706" y="3"/>
                </a:lnTo>
                <a:lnTo>
                  <a:pt x="705" y="3"/>
                </a:lnTo>
                <a:lnTo>
                  <a:pt x="705" y="4"/>
                </a:lnTo>
                <a:lnTo>
                  <a:pt x="680" y="4"/>
                </a:lnTo>
                <a:lnTo>
                  <a:pt x="679" y="3"/>
                </a:lnTo>
                <a:lnTo>
                  <a:pt x="679" y="3"/>
                </a:lnTo>
                <a:lnTo>
                  <a:pt x="678" y="2"/>
                </a:lnTo>
                <a:lnTo>
                  <a:pt x="678" y="2"/>
                </a:lnTo>
                <a:lnTo>
                  <a:pt x="678" y="1"/>
                </a:lnTo>
                <a:lnTo>
                  <a:pt x="679" y="1"/>
                </a:lnTo>
                <a:lnTo>
                  <a:pt x="679" y="0"/>
                </a:lnTo>
                <a:lnTo>
                  <a:pt x="680" y="0"/>
                </a:lnTo>
                <a:lnTo>
                  <a:pt x="680" y="0"/>
                </a:lnTo>
                <a:close/>
                <a:moveTo>
                  <a:pt x="722" y="0"/>
                </a:moveTo>
                <a:lnTo>
                  <a:pt x="747" y="0"/>
                </a:lnTo>
                <a:lnTo>
                  <a:pt x="748" y="0"/>
                </a:lnTo>
                <a:lnTo>
                  <a:pt x="748" y="1"/>
                </a:lnTo>
                <a:lnTo>
                  <a:pt x="749" y="1"/>
                </a:lnTo>
                <a:lnTo>
                  <a:pt x="749" y="2"/>
                </a:lnTo>
                <a:lnTo>
                  <a:pt x="749" y="2"/>
                </a:lnTo>
                <a:lnTo>
                  <a:pt x="748" y="3"/>
                </a:lnTo>
                <a:lnTo>
                  <a:pt x="748" y="3"/>
                </a:lnTo>
                <a:lnTo>
                  <a:pt x="747" y="4"/>
                </a:lnTo>
                <a:lnTo>
                  <a:pt x="722" y="4"/>
                </a:lnTo>
                <a:lnTo>
                  <a:pt x="721" y="3"/>
                </a:lnTo>
                <a:lnTo>
                  <a:pt x="721" y="3"/>
                </a:lnTo>
                <a:lnTo>
                  <a:pt x="721" y="2"/>
                </a:lnTo>
                <a:lnTo>
                  <a:pt x="721" y="2"/>
                </a:lnTo>
                <a:lnTo>
                  <a:pt x="721" y="1"/>
                </a:lnTo>
                <a:lnTo>
                  <a:pt x="721" y="1"/>
                </a:lnTo>
                <a:lnTo>
                  <a:pt x="721" y="0"/>
                </a:lnTo>
                <a:lnTo>
                  <a:pt x="722" y="0"/>
                </a:lnTo>
                <a:lnTo>
                  <a:pt x="722" y="0"/>
                </a:lnTo>
                <a:close/>
                <a:moveTo>
                  <a:pt x="765" y="0"/>
                </a:moveTo>
                <a:lnTo>
                  <a:pt x="790" y="0"/>
                </a:lnTo>
                <a:lnTo>
                  <a:pt x="790" y="0"/>
                </a:lnTo>
                <a:lnTo>
                  <a:pt x="791" y="1"/>
                </a:lnTo>
                <a:lnTo>
                  <a:pt x="791" y="2"/>
                </a:lnTo>
                <a:lnTo>
                  <a:pt x="791" y="3"/>
                </a:lnTo>
                <a:lnTo>
                  <a:pt x="790" y="3"/>
                </a:lnTo>
                <a:lnTo>
                  <a:pt x="790" y="4"/>
                </a:lnTo>
                <a:lnTo>
                  <a:pt x="765" y="4"/>
                </a:lnTo>
                <a:lnTo>
                  <a:pt x="764" y="3"/>
                </a:lnTo>
                <a:lnTo>
                  <a:pt x="763" y="3"/>
                </a:lnTo>
                <a:lnTo>
                  <a:pt x="763" y="2"/>
                </a:lnTo>
                <a:lnTo>
                  <a:pt x="763" y="2"/>
                </a:lnTo>
                <a:lnTo>
                  <a:pt x="763" y="1"/>
                </a:lnTo>
                <a:lnTo>
                  <a:pt x="763" y="1"/>
                </a:lnTo>
                <a:lnTo>
                  <a:pt x="764" y="0"/>
                </a:lnTo>
                <a:lnTo>
                  <a:pt x="765" y="0"/>
                </a:lnTo>
                <a:lnTo>
                  <a:pt x="765" y="0"/>
                </a:lnTo>
                <a:close/>
                <a:moveTo>
                  <a:pt x="807" y="0"/>
                </a:moveTo>
                <a:lnTo>
                  <a:pt x="832" y="0"/>
                </a:lnTo>
                <a:lnTo>
                  <a:pt x="833" y="0"/>
                </a:lnTo>
                <a:lnTo>
                  <a:pt x="833" y="1"/>
                </a:lnTo>
                <a:lnTo>
                  <a:pt x="833" y="1"/>
                </a:lnTo>
                <a:lnTo>
                  <a:pt x="834" y="2"/>
                </a:lnTo>
                <a:lnTo>
                  <a:pt x="833" y="2"/>
                </a:lnTo>
                <a:lnTo>
                  <a:pt x="833" y="3"/>
                </a:lnTo>
                <a:lnTo>
                  <a:pt x="833" y="3"/>
                </a:lnTo>
                <a:lnTo>
                  <a:pt x="832" y="4"/>
                </a:lnTo>
                <a:lnTo>
                  <a:pt x="807" y="4"/>
                </a:lnTo>
                <a:lnTo>
                  <a:pt x="806" y="3"/>
                </a:lnTo>
                <a:lnTo>
                  <a:pt x="806" y="3"/>
                </a:lnTo>
                <a:lnTo>
                  <a:pt x="805" y="2"/>
                </a:lnTo>
                <a:lnTo>
                  <a:pt x="805" y="2"/>
                </a:lnTo>
                <a:lnTo>
                  <a:pt x="805" y="1"/>
                </a:lnTo>
                <a:lnTo>
                  <a:pt x="806" y="1"/>
                </a:lnTo>
                <a:lnTo>
                  <a:pt x="806" y="0"/>
                </a:lnTo>
                <a:lnTo>
                  <a:pt x="807" y="0"/>
                </a:lnTo>
                <a:lnTo>
                  <a:pt x="807" y="0"/>
                </a:lnTo>
                <a:close/>
                <a:moveTo>
                  <a:pt x="849" y="0"/>
                </a:moveTo>
                <a:lnTo>
                  <a:pt x="873" y="0"/>
                </a:lnTo>
                <a:lnTo>
                  <a:pt x="875" y="0"/>
                </a:lnTo>
                <a:lnTo>
                  <a:pt x="876" y="1"/>
                </a:lnTo>
                <a:lnTo>
                  <a:pt x="876" y="1"/>
                </a:lnTo>
                <a:lnTo>
                  <a:pt x="876" y="2"/>
                </a:lnTo>
                <a:lnTo>
                  <a:pt x="876" y="2"/>
                </a:lnTo>
                <a:lnTo>
                  <a:pt x="876" y="3"/>
                </a:lnTo>
                <a:lnTo>
                  <a:pt x="875" y="3"/>
                </a:lnTo>
                <a:lnTo>
                  <a:pt x="873" y="4"/>
                </a:lnTo>
                <a:lnTo>
                  <a:pt x="849" y="4"/>
                </a:lnTo>
                <a:lnTo>
                  <a:pt x="849" y="3"/>
                </a:lnTo>
                <a:lnTo>
                  <a:pt x="848" y="3"/>
                </a:lnTo>
                <a:lnTo>
                  <a:pt x="848" y="2"/>
                </a:lnTo>
                <a:lnTo>
                  <a:pt x="848" y="2"/>
                </a:lnTo>
                <a:lnTo>
                  <a:pt x="848" y="1"/>
                </a:lnTo>
                <a:lnTo>
                  <a:pt x="848" y="1"/>
                </a:lnTo>
                <a:lnTo>
                  <a:pt x="849" y="0"/>
                </a:lnTo>
                <a:lnTo>
                  <a:pt x="849" y="0"/>
                </a:lnTo>
                <a:lnTo>
                  <a:pt x="849" y="0"/>
                </a:lnTo>
                <a:close/>
                <a:moveTo>
                  <a:pt x="892" y="0"/>
                </a:moveTo>
                <a:lnTo>
                  <a:pt x="917" y="0"/>
                </a:lnTo>
                <a:lnTo>
                  <a:pt x="917" y="0"/>
                </a:lnTo>
                <a:lnTo>
                  <a:pt x="918" y="1"/>
                </a:lnTo>
                <a:lnTo>
                  <a:pt x="918" y="1"/>
                </a:lnTo>
                <a:lnTo>
                  <a:pt x="918" y="2"/>
                </a:lnTo>
                <a:lnTo>
                  <a:pt x="918" y="2"/>
                </a:lnTo>
                <a:lnTo>
                  <a:pt x="918" y="3"/>
                </a:lnTo>
                <a:lnTo>
                  <a:pt x="917" y="3"/>
                </a:lnTo>
                <a:lnTo>
                  <a:pt x="917" y="4"/>
                </a:lnTo>
                <a:lnTo>
                  <a:pt x="892" y="4"/>
                </a:lnTo>
                <a:lnTo>
                  <a:pt x="891" y="3"/>
                </a:lnTo>
                <a:lnTo>
                  <a:pt x="891" y="3"/>
                </a:lnTo>
                <a:lnTo>
                  <a:pt x="890" y="2"/>
                </a:lnTo>
                <a:lnTo>
                  <a:pt x="890" y="2"/>
                </a:lnTo>
                <a:lnTo>
                  <a:pt x="890" y="1"/>
                </a:lnTo>
                <a:lnTo>
                  <a:pt x="891" y="1"/>
                </a:lnTo>
                <a:lnTo>
                  <a:pt x="891" y="0"/>
                </a:lnTo>
                <a:lnTo>
                  <a:pt x="892" y="0"/>
                </a:lnTo>
                <a:lnTo>
                  <a:pt x="892" y="0"/>
                </a:lnTo>
                <a:close/>
                <a:moveTo>
                  <a:pt x="934" y="0"/>
                </a:moveTo>
                <a:lnTo>
                  <a:pt x="959" y="0"/>
                </a:lnTo>
                <a:lnTo>
                  <a:pt x="960" y="0"/>
                </a:lnTo>
                <a:lnTo>
                  <a:pt x="960" y="1"/>
                </a:lnTo>
                <a:lnTo>
                  <a:pt x="961" y="1"/>
                </a:lnTo>
                <a:lnTo>
                  <a:pt x="961" y="2"/>
                </a:lnTo>
                <a:lnTo>
                  <a:pt x="961" y="2"/>
                </a:lnTo>
                <a:lnTo>
                  <a:pt x="960" y="3"/>
                </a:lnTo>
                <a:lnTo>
                  <a:pt x="960" y="3"/>
                </a:lnTo>
                <a:lnTo>
                  <a:pt x="959" y="4"/>
                </a:lnTo>
                <a:lnTo>
                  <a:pt x="934" y="4"/>
                </a:lnTo>
                <a:lnTo>
                  <a:pt x="934" y="3"/>
                </a:lnTo>
                <a:lnTo>
                  <a:pt x="933" y="3"/>
                </a:lnTo>
                <a:lnTo>
                  <a:pt x="933" y="2"/>
                </a:lnTo>
                <a:lnTo>
                  <a:pt x="933" y="2"/>
                </a:lnTo>
                <a:lnTo>
                  <a:pt x="933" y="1"/>
                </a:lnTo>
                <a:lnTo>
                  <a:pt x="933" y="1"/>
                </a:lnTo>
                <a:lnTo>
                  <a:pt x="934" y="0"/>
                </a:lnTo>
                <a:lnTo>
                  <a:pt x="934" y="0"/>
                </a:lnTo>
                <a:lnTo>
                  <a:pt x="934" y="0"/>
                </a:lnTo>
                <a:close/>
                <a:moveTo>
                  <a:pt x="977" y="0"/>
                </a:moveTo>
                <a:lnTo>
                  <a:pt x="1002" y="0"/>
                </a:lnTo>
                <a:lnTo>
                  <a:pt x="1002" y="0"/>
                </a:lnTo>
                <a:lnTo>
                  <a:pt x="1003" y="1"/>
                </a:lnTo>
                <a:lnTo>
                  <a:pt x="1003" y="1"/>
                </a:lnTo>
                <a:lnTo>
                  <a:pt x="1003" y="2"/>
                </a:lnTo>
                <a:lnTo>
                  <a:pt x="1003" y="2"/>
                </a:lnTo>
                <a:lnTo>
                  <a:pt x="1003" y="3"/>
                </a:lnTo>
                <a:lnTo>
                  <a:pt x="1002" y="3"/>
                </a:lnTo>
                <a:lnTo>
                  <a:pt x="1002" y="4"/>
                </a:lnTo>
                <a:lnTo>
                  <a:pt x="977" y="4"/>
                </a:lnTo>
                <a:lnTo>
                  <a:pt x="976" y="3"/>
                </a:lnTo>
                <a:lnTo>
                  <a:pt x="975" y="3"/>
                </a:lnTo>
                <a:lnTo>
                  <a:pt x="975" y="2"/>
                </a:lnTo>
                <a:lnTo>
                  <a:pt x="975" y="2"/>
                </a:lnTo>
                <a:lnTo>
                  <a:pt x="975" y="1"/>
                </a:lnTo>
                <a:lnTo>
                  <a:pt x="975" y="1"/>
                </a:lnTo>
                <a:lnTo>
                  <a:pt x="976" y="0"/>
                </a:lnTo>
                <a:lnTo>
                  <a:pt x="977" y="0"/>
                </a:lnTo>
                <a:lnTo>
                  <a:pt x="977" y="0"/>
                </a:lnTo>
                <a:close/>
                <a:moveTo>
                  <a:pt x="1019" y="0"/>
                </a:moveTo>
                <a:lnTo>
                  <a:pt x="1044" y="0"/>
                </a:lnTo>
                <a:lnTo>
                  <a:pt x="1045" y="0"/>
                </a:lnTo>
                <a:lnTo>
                  <a:pt x="1045" y="1"/>
                </a:lnTo>
                <a:lnTo>
                  <a:pt x="1045" y="1"/>
                </a:lnTo>
                <a:lnTo>
                  <a:pt x="1046" y="2"/>
                </a:lnTo>
                <a:lnTo>
                  <a:pt x="1045" y="2"/>
                </a:lnTo>
                <a:lnTo>
                  <a:pt x="1045" y="3"/>
                </a:lnTo>
                <a:lnTo>
                  <a:pt x="1045" y="3"/>
                </a:lnTo>
                <a:lnTo>
                  <a:pt x="1044" y="4"/>
                </a:lnTo>
                <a:lnTo>
                  <a:pt x="1019" y="4"/>
                </a:lnTo>
                <a:lnTo>
                  <a:pt x="1018" y="3"/>
                </a:lnTo>
                <a:lnTo>
                  <a:pt x="1018" y="3"/>
                </a:lnTo>
                <a:lnTo>
                  <a:pt x="1017" y="2"/>
                </a:lnTo>
                <a:lnTo>
                  <a:pt x="1017" y="2"/>
                </a:lnTo>
                <a:lnTo>
                  <a:pt x="1017" y="1"/>
                </a:lnTo>
                <a:lnTo>
                  <a:pt x="1018" y="1"/>
                </a:lnTo>
                <a:lnTo>
                  <a:pt x="1018" y="0"/>
                </a:lnTo>
                <a:lnTo>
                  <a:pt x="1019" y="0"/>
                </a:lnTo>
                <a:lnTo>
                  <a:pt x="1019" y="0"/>
                </a:lnTo>
                <a:close/>
                <a:moveTo>
                  <a:pt x="1054" y="4"/>
                </a:moveTo>
                <a:lnTo>
                  <a:pt x="1030" y="4"/>
                </a:lnTo>
                <a:lnTo>
                  <a:pt x="1028" y="3"/>
                </a:lnTo>
                <a:lnTo>
                  <a:pt x="1028" y="3"/>
                </a:lnTo>
                <a:lnTo>
                  <a:pt x="1027" y="2"/>
                </a:lnTo>
                <a:lnTo>
                  <a:pt x="1027" y="2"/>
                </a:lnTo>
                <a:lnTo>
                  <a:pt x="1027" y="1"/>
                </a:lnTo>
                <a:lnTo>
                  <a:pt x="1028" y="1"/>
                </a:lnTo>
                <a:lnTo>
                  <a:pt x="1028" y="0"/>
                </a:lnTo>
                <a:lnTo>
                  <a:pt x="1030" y="0"/>
                </a:lnTo>
                <a:lnTo>
                  <a:pt x="1054" y="0"/>
                </a:lnTo>
                <a:lnTo>
                  <a:pt x="1054" y="0"/>
                </a:lnTo>
                <a:lnTo>
                  <a:pt x="1055" y="1"/>
                </a:lnTo>
                <a:lnTo>
                  <a:pt x="1055" y="1"/>
                </a:lnTo>
                <a:lnTo>
                  <a:pt x="1056" y="2"/>
                </a:lnTo>
                <a:lnTo>
                  <a:pt x="1055" y="2"/>
                </a:lnTo>
                <a:lnTo>
                  <a:pt x="1055" y="3"/>
                </a:lnTo>
                <a:lnTo>
                  <a:pt x="1054" y="3"/>
                </a:lnTo>
                <a:lnTo>
                  <a:pt x="1054" y="4"/>
                </a:lnTo>
                <a:lnTo>
                  <a:pt x="1054" y="4"/>
                </a:lnTo>
                <a:close/>
                <a:moveTo>
                  <a:pt x="1011" y="4"/>
                </a:moveTo>
                <a:lnTo>
                  <a:pt x="988" y="4"/>
                </a:lnTo>
                <a:lnTo>
                  <a:pt x="986" y="3"/>
                </a:lnTo>
                <a:lnTo>
                  <a:pt x="985" y="3"/>
                </a:lnTo>
                <a:lnTo>
                  <a:pt x="985" y="2"/>
                </a:lnTo>
                <a:lnTo>
                  <a:pt x="985" y="2"/>
                </a:lnTo>
                <a:lnTo>
                  <a:pt x="985" y="1"/>
                </a:lnTo>
                <a:lnTo>
                  <a:pt x="985" y="1"/>
                </a:lnTo>
                <a:lnTo>
                  <a:pt x="986" y="0"/>
                </a:lnTo>
                <a:lnTo>
                  <a:pt x="988" y="0"/>
                </a:lnTo>
                <a:lnTo>
                  <a:pt x="1011" y="0"/>
                </a:lnTo>
                <a:lnTo>
                  <a:pt x="1012" y="0"/>
                </a:lnTo>
                <a:lnTo>
                  <a:pt x="1013" y="1"/>
                </a:lnTo>
                <a:lnTo>
                  <a:pt x="1013" y="1"/>
                </a:lnTo>
                <a:lnTo>
                  <a:pt x="1013" y="2"/>
                </a:lnTo>
                <a:lnTo>
                  <a:pt x="1013" y="2"/>
                </a:lnTo>
                <a:lnTo>
                  <a:pt x="1013" y="3"/>
                </a:lnTo>
                <a:lnTo>
                  <a:pt x="1012" y="3"/>
                </a:lnTo>
                <a:lnTo>
                  <a:pt x="1011" y="4"/>
                </a:lnTo>
                <a:lnTo>
                  <a:pt x="1011" y="4"/>
                </a:lnTo>
                <a:close/>
                <a:moveTo>
                  <a:pt x="969" y="4"/>
                </a:moveTo>
                <a:lnTo>
                  <a:pt x="945" y="4"/>
                </a:lnTo>
                <a:lnTo>
                  <a:pt x="943" y="3"/>
                </a:lnTo>
                <a:lnTo>
                  <a:pt x="943" y="3"/>
                </a:lnTo>
                <a:lnTo>
                  <a:pt x="942" y="2"/>
                </a:lnTo>
                <a:lnTo>
                  <a:pt x="942" y="2"/>
                </a:lnTo>
                <a:lnTo>
                  <a:pt x="942" y="1"/>
                </a:lnTo>
                <a:lnTo>
                  <a:pt x="943" y="1"/>
                </a:lnTo>
                <a:lnTo>
                  <a:pt x="943" y="0"/>
                </a:lnTo>
                <a:lnTo>
                  <a:pt x="945" y="0"/>
                </a:lnTo>
                <a:lnTo>
                  <a:pt x="969" y="0"/>
                </a:lnTo>
                <a:lnTo>
                  <a:pt x="970" y="0"/>
                </a:lnTo>
                <a:lnTo>
                  <a:pt x="970" y="1"/>
                </a:lnTo>
                <a:lnTo>
                  <a:pt x="970" y="1"/>
                </a:lnTo>
                <a:lnTo>
                  <a:pt x="971" y="2"/>
                </a:lnTo>
                <a:lnTo>
                  <a:pt x="970" y="2"/>
                </a:lnTo>
                <a:lnTo>
                  <a:pt x="970" y="3"/>
                </a:lnTo>
                <a:lnTo>
                  <a:pt x="970" y="3"/>
                </a:lnTo>
                <a:lnTo>
                  <a:pt x="969" y="4"/>
                </a:lnTo>
                <a:lnTo>
                  <a:pt x="969" y="4"/>
                </a:lnTo>
                <a:close/>
                <a:moveTo>
                  <a:pt x="927" y="4"/>
                </a:moveTo>
                <a:lnTo>
                  <a:pt x="903" y="4"/>
                </a:lnTo>
                <a:lnTo>
                  <a:pt x="901" y="3"/>
                </a:lnTo>
                <a:lnTo>
                  <a:pt x="900" y="3"/>
                </a:lnTo>
                <a:lnTo>
                  <a:pt x="900" y="2"/>
                </a:lnTo>
                <a:lnTo>
                  <a:pt x="900" y="2"/>
                </a:lnTo>
                <a:lnTo>
                  <a:pt x="900" y="1"/>
                </a:lnTo>
                <a:lnTo>
                  <a:pt x="900" y="1"/>
                </a:lnTo>
                <a:lnTo>
                  <a:pt x="901" y="0"/>
                </a:lnTo>
                <a:lnTo>
                  <a:pt x="903" y="0"/>
                </a:lnTo>
                <a:lnTo>
                  <a:pt x="927" y="0"/>
                </a:lnTo>
                <a:lnTo>
                  <a:pt x="927" y="0"/>
                </a:lnTo>
                <a:lnTo>
                  <a:pt x="928" y="1"/>
                </a:lnTo>
                <a:lnTo>
                  <a:pt x="928" y="1"/>
                </a:lnTo>
                <a:lnTo>
                  <a:pt x="928" y="2"/>
                </a:lnTo>
                <a:lnTo>
                  <a:pt x="928" y="2"/>
                </a:lnTo>
                <a:lnTo>
                  <a:pt x="928" y="3"/>
                </a:lnTo>
                <a:lnTo>
                  <a:pt x="927" y="3"/>
                </a:lnTo>
                <a:lnTo>
                  <a:pt x="927" y="4"/>
                </a:lnTo>
                <a:lnTo>
                  <a:pt x="927" y="4"/>
                </a:lnTo>
                <a:close/>
                <a:moveTo>
                  <a:pt x="884" y="4"/>
                </a:moveTo>
                <a:lnTo>
                  <a:pt x="860" y="4"/>
                </a:lnTo>
                <a:lnTo>
                  <a:pt x="860" y="3"/>
                </a:lnTo>
                <a:lnTo>
                  <a:pt x="858" y="3"/>
                </a:lnTo>
                <a:lnTo>
                  <a:pt x="858" y="2"/>
                </a:lnTo>
                <a:lnTo>
                  <a:pt x="858" y="2"/>
                </a:lnTo>
                <a:lnTo>
                  <a:pt x="858" y="1"/>
                </a:lnTo>
                <a:lnTo>
                  <a:pt x="858" y="1"/>
                </a:lnTo>
                <a:lnTo>
                  <a:pt x="860" y="0"/>
                </a:lnTo>
                <a:lnTo>
                  <a:pt x="860" y="0"/>
                </a:lnTo>
                <a:lnTo>
                  <a:pt x="884" y="0"/>
                </a:lnTo>
                <a:lnTo>
                  <a:pt x="885" y="0"/>
                </a:lnTo>
                <a:lnTo>
                  <a:pt x="885" y="1"/>
                </a:lnTo>
                <a:lnTo>
                  <a:pt x="886" y="1"/>
                </a:lnTo>
                <a:lnTo>
                  <a:pt x="886" y="2"/>
                </a:lnTo>
                <a:lnTo>
                  <a:pt x="886" y="2"/>
                </a:lnTo>
                <a:lnTo>
                  <a:pt x="885" y="3"/>
                </a:lnTo>
                <a:lnTo>
                  <a:pt x="885" y="3"/>
                </a:lnTo>
                <a:lnTo>
                  <a:pt x="884" y="4"/>
                </a:lnTo>
                <a:lnTo>
                  <a:pt x="884" y="4"/>
                </a:lnTo>
                <a:close/>
                <a:moveTo>
                  <a:pt x="842" y="4"/>
                </a:moveTo>
                <a:lnTo>
                  <a:pt x="818" y="4"/>
                </a:lnTo>
                <a:lnTo>
                  <a:pt x="816" y="3"/>
                </a:lnTo>
                <a:lnTo>
                  <a:pt x="816" y="3"/>
                </a:lnTo>
                <a:lnTo>
                  <a:pt x="815" y="2"/>
                </a:lnTo>
                <a:lnTo>
                  <a:pt x="815" y="2"/>
                </a:lnTo>
                <a:lnTo>
                  <a:pt x="815" y="1"/>
                </a:lnTo>
                <a:lnTo>
                  <a:pt x="816" y="1"/>
                </a:lnTo>
                <a:lnTo>
                  <a:pt x="816" y="0"/>
                </a:lnTo>
                <a:lnTo>
                  <a:pt x="818" y="0"/>
                </a:lnTo>
                <a:lnTo>
                  <a:pt x="842" y="0"/>
                </a:lnTo>
                <a:lnTo>
                  <a:pt x="842" y="0"/>
                </a:lnTo>
                <a:lnTo>
                  <a:pt x="843" y="1"/>
                </a:lnTo>
                <a:lnTo>
                  <a:pt x="843" y="1"/>
                </a:lnTo>
                <a:lnTo>
                  <a:pt x="844" y="2"/>
                </a:lnTo>
                <a:lnTo>
                  <a:pt x="843" y="2"/>
                </a:lnTo>
                <a:lnTo>
                  <a:pt x="843" y="3"/>
                </a:lnTo>
                <a:lnTo>
                  <a:pt x="842" y="3"/>
                </a:lnTo>
                <a:lnTo>
                  <a:pt x="842" y="4"/>
                </a:lnTo>
                <a:lnTo>
                  <a:pt x="842" y="4"/>
                </a:lnTo>
                <a:close/>
                <a:moveTo>
                  <a:pt x="799" y="4"/>
                </a:moveTo>
                <a:lnTo>
                  <a:pt x="774" y="4"/>
                </a:lnTo>
                <a:lnTo>
                  <a:pt x="774" y="3"/>
                </a:lnTo>
                <a:lnTo>
                  <a:pt x="773" y="3"/>
                </a:lnTo>
                <a:lnTo>
                  <a:pt x="773" y="2"/>
                </a:lnTo>
                <a:lnTo>
                  <a:pt x="773" y="2"/>
                </a:lnTo>
                <a:lnTo>
                  <a:pt x="773" y="1"/>
                </a:lnTo>
                <a:lnTo>
                  <a:pt x="773" y="1"/>
                </a:lnTo>
                <a:lnTo>
                  <a:pt x="774" y="0"/>
                </a:lnTo>
                <a:lnTo>
                  <a:pt x="774" y="0"/>
                </a:lnTo>
                <a:lnTo>
                  <a:pt x="799" y="0"/>
                </a:lnTo>
                <a:lnTo>
                  <a:pt x="800" y="0"/>
                </a:lnTo>
                <a:lnTo>
                  <a:pt x="801" y="1"/>
                </a:lnTo>
                <a:lnTo>
                  <a:pt x="801" y="1"/>
                </a:lnTo>
                <a:lnTo>
                  <a:pt x="801" y="2"/>
                </a:lnTo>
                <a:lnTo>
                  <a:pt x="801" y="2"/>
                </a:lnTo>
                <a:lnTo>
                  <a:pt x="801" y="3"/>
                </a:lnTo>
                <a:lnTo>
                  <a:pt x="800" y="3"/>
                </a:lnTo>
                <a:lnTo>
                  <a:pt x="799" y="4"/>
                </a:lnTo>
                <a:lnTo>
                  <a:pt x="799" y="4"/>
                </a:lnTo>
                <a:close/>
                <a:moveTo>
                  <a:pt x="757" y="4"/>
                </a:moveTo>
                <a:lnTo>
                  <a:pt x="733" y="4"/>
                </a:lnTo>
                <a:lnTo>
                  <a:pt x="731" y="3"/>
                </a:lnTo>
                <a:lnTo>
                  <a:pt x="731" y="3"/>
                </a:lnTo>
                <a:lnTo>
                  <a:pt x="730" y="2"/>
                </a:lnTo>
                <a:lnTo>
                  <a:pt x="730" y="2"/>
                </a:lnTo>
                <a:lnTo>
                  <a:pt x="730" y="1"/>
                </a:lnTo>
                <a:lnTo>
                  <a:pt x="731" y="1"/>
                </a:lnTo>
                <a:lnTo>
                  <a:pt x="731" y="0"/>
                </a:lnTo>
                <a:lnTo>
                  <a:pt x="733" y="0"/>
                </a:lnTo>
                <a:lnTo>
                  <a:pt x="757" y="0"/>
                </a:lnTo>
                <a:lnTo>
                  <a:pt x="758" y="0"/>
                </a:lnTo>
                <a:lnTo>
                  <a:pt x="758" y="1"/>
                </a:lnTo>
                <a:lnTo>
                  <a:pt x="758" y="1"/>
                </a:lnTo>
                <a:lnTo>
                  <a:pt x="759" y="2"/>
                </a:lnTo>
                <a:lnTo>
                  <a:pt x="758" y="2"/>
                </a:lnTo>
                <a:lnTo>
                  <a:pt x="758" y="3"/>
                </a:lnTo>
                <a:lnTo>
                  <a:pt x="758" y="3"/>
                </a:lnTo>
                <a:lnTo>
                  <a:pt x="757" y="4"/>
                </a:lnTo>
                <a:lnTo>
                  <a:pt x="757" y="4"/>
                </a:lnTo>
                <a:close/>
                <a:moveTo>
                  <a:pt x="715" y="4"/>
                </a:moveTo>
                <a:lnTo>
                  <a:pt x="691" y="4"/>
                </a:lnTo>
                <a:lnTo>
                  <a:pt x="689" y="3"/>
                </a:lnTo>
                <a:lnTo>
                  <a:pt x="688" y="3"/>
                </a:lnTo>
                <a:lnTo>
                  <a:pt x="688" y="2"/>
                </a:lnTo>
                <a:lnTo>
                  <a:pt x="688" y="1"/>
                </a:lnTo>
                <a:lnTo>
                  <a:pt x="689" y="0"/>
                </a:lnTo>
                <a:lnTo>
                  <a:pt x="691" y="0"/>
                </a:lnTo>
                <a:lnTo>
                  <a:pt x="715" y="0"/>
                </a:lnTo>
                <a:lnTo>
                  <a:pt x="715" y="0"/>
                </a:lnTo>
                <a:lnTo>
                  <a:pt x="716" y="1"/>
                </a:lnTo>
                <a:lnTo>
                  <a:pt x="716" y="1"/>
                </a:lnTo>
                <a:lnTo>
                  <a:pt x="716" y="2"/>
                </a:lnTo>
                <a:lnTo>
                  <a:pt x="716" y="2"/>
                </a:lnTo>
                <a:lnTo>
                  <a:pt x="716" y="3"/>
                </a:lnTo>
                <a:lnTo>
                  <a:pt x="715" y="3"/>
                </a:lnTo>
                <a:lnTo>
                  <a:pt x="715" y="4"/>
                </a:lnTo>
                <a:lnTo>
                  <a:pt x="715" y="4"/>
                </a:lnTo>
                <a:close/>
                <a:moveTo>
                  <a:pt x="672" y="4"/>
                </a:moveTo>
                <a:lnTo>
                  <a:pt x="648" y="4"/>
                </a:lnTo>
                <a:lnTo>
                  <a:pt x="646" y="3"/>
                </a:lnTo>
                <a:lnTo>
                  <a:pt x="646" y="3"/>
                </a:lnTo>
                <a:lnTo>
                  <a:pt x="646" y="2"/>
                </a:lnTo>
                <a:lnTo>
                  <a:pt x="646" y="2"/>
                </a:lnTo>
                <a:lnTo>
                  <a:pt x="646" y="1"/>
                </a:lnTo>
                <a:lnTo>
                  <a:pt x="646" y="1"/>
                </a:lnTo>
                <a:lnTo>
                  <a:pt x="646" y="0"/>
                </a:lnTo>
                <a:lnTo>
                  <a:pt x="648" y="0"/>
                </a:lnTo>
                <a:lnTo>
                  <a:pt x="672" y="0"/>
                </a:lnTo>
                <a:lnTo>
                  <a:pt x="673" y="0"/>
                </a:lnTo>
                <a:lnTo>
                  <a:pt x="673" y="1"/>
                </a:lnTo>
                <a:lnTo>
                  <a:pt x="674" y="1"/>
                </a:lnTo>
                <a:lnTo>
                  <a:pt x="674" y="2"/>
                </a:lnTo>
                <a:lnTo>
                  <a:pt x="674" y="2"/>
                </a:lnTo>
                <a:lnTo>
                  <a:pt x="673" y="3"/>
                </a:lnTo>
                <a:lnTo>
                  <a:pt x="673" y="3"/>
                </a:lnTo>
                <a:lnTo>
                  <a:pt x="672" y="4"/>
                </a:lnTo>
                <a:lnTo>
                  <a:pt x="672" y="4"/>
                </a:lnTo>
                <a:close/>
                <a:moveTo>
                  <a:pt x="630" y="4"/>
                </a:moveTo>
                <a:lnTo>
                  <a:pt x="606" y="4"/>
                </a:lnTo>
                <a:lnTo>
                  <a:pt x="604" y="3"/>
                </a:lnTo>
                <a:lnTo>
                  <a:pt x="604" y="3"/>
                </a:lnTo>
                <a:lnTo>
                  <a:pt x="603" y="2"/>
                </a:lnTo>
                <a:lnTo>
                  <a:pt x="603" y="2"/>
                </a:lnTo>
                <a:lnTo>
                  <a:pt x="603" y="1"/>
                </a:lnTo>
                <a:lnTo>
                  <a:pt x="604" y="1"/>
                </a:lnTo>
                <a:lnTo>
                  <a:pt x="604" y="0"/>
                </a:lnTo>
                <a:lnTo>
                  <a:pt x="606" y="0"/>
                </a:lnTo>
                <a:lnTo>
                  <a:pt x="630" y="0"/>
                </a:lnTo>
                <a:lnTo>
                  <a:pt x="630" y="0"/>
                </a:lnTo>
                <a:lnTo>
                  <a:pt x="631" y="1"/>
                </a:lnTo>
                <a:lnTo>
                  <a:pt x="631" y="1"/>
                </a:lnTo>
                <a:lnTo>
                  <a:pt x="631" y="2"/>
                </a:lnTo>
                <a:lnTo>
                  <a:pt x="631" y="2"/>
                </a:lnTo>
                <a:lnTo>
                  <a:pt x="631" y="3"/>
                </a:lnTo>
                <a:lnTo>
                  <a:pt x="630" y="3"/>
                </a:lnTo>
                <a:lnTo>
                  <a:pt x="630" y="4"/>
                </a:lnTo>
                <a:lnTo>
                  <a:pt x="630" y="4"/>
                </a:lnTo>
                <a:close/>
                <a:moveTo>
                  <a:pt x="587" y="4"/>
                </a:moveTo>
                <a:lnTo>
                  <a:pt x="563" y="4"/>
                </a:lnTo>
                <a:lnTo>
                  <a:pt x="563" y="3"/>
                </a:lnTo>
                <a:lnTo>
                  <a:pt x="561" y="3"/>
                </a:lnTo>
                <a:lnTo>
                  <a:pt x="561" y="2"/>
                </a:lnTo>
                <a:lnTo>
                  <a:pt x="561" y="2"/>
                </a:lnTo>
                <a:lnTo>
                  <a:pt x="561" y="1"/>
                </a:lnTo>
                <a:lnTo>
                  <a:pt x="561" y="1"/>
                </a:lnTo>
                <a:lnTo>
                  <a:pt x="563" y="0"/>
                </a:lnTo>
                <a:lnTo>
                  <a:pt x="563" y="0"/>
                </a:lnTo>
                <a:lnTo>
                  <a:pt x="587" y="0"/>
                </a:lnTo>
                <a:lnTo>
                  <a:pt x="588" y="0"/>
                </a:lnTo>
                <a:lnTo>
                  <a:pt x="589" y="1"/>
                </a:lnTo>
                <a:lnTo>
                  <a:pt x="589" y="1"/>
                </a:lnTo>
                <a:lnTo>
                  <a:pt x="589" y="2"/>
                </a:lnTo>
                <a:lnTo>
                  <a:pt x="589" y="2"/>
                </a:lnTo>
                <a:lnTo>
                  <a:pt x="589" y="3"/>
                </a:lnTo>
                <a:lnTo>
                  <a:pt x="588" y="3"/>
                </a:lnTo>
                <a:lnTo>
                  <a:pt x="587" y="4"/>
                </a:lnTo>
                <a:lnTo>
                  <a:pt x="587" y="4"/>
                </a:lnTo>
                <a:close/>
                <a:moveTo>
                  <a:pt x="545" y="4"/>
                </a:moveTo>
                <a:lnTo>
                  <a:pt x="521" y="4"/>
                </a:lnTo>
                <a:lnTo>
                  <a:pt x="519" y="3"/>
                </a:lnTo>
                <a:lnTo>
                  <a:pt x="519" y="3"/>
                </a:lnTo>
                <a:lnTo>
                  <a:pt x="518" y="2"/>
                </a:lnTo>
                <a:lnTo>
                  <a:pt x="518" y="2"/>
                </a:lnTo>
                <a:lnTo>
                  <a:pt x="518" y="1"/>
                </a:lnTo>
                <a:lnTo>
                  <a:pt x="519" y="1"/>
                </a:lnTo>
                <a:lnTo>
                  <a:pt x="519" y="0"/>
                </a:lnTo>
                <a:lnTo>
                  <a:pt x="521" y="0"/>
                </a:lnTo>
                <a:lnTo>
                  <a:pt x="545" y="0"/>
                </a:lnTo>
                <a:lnTo>
                  <a:pt x="546" y="0"/>
                </a:lnTo>
                <a:lnTo>
                  <a:pt x="546" y="1"/>
                </a:lnTo>
                <a:lnTo>
                  <a:pt x="546" y="1"/>
                </a:lnTo>
                <a:lnTo>
                  <a:pt x="547" y="2"/>
                </a:lnTo>
                <a:lnTo>
                  <a:pt x="546" y="2"/>
                </a:lnTo>
                <a:lnTo>
                  <a:pt x="546" y="3"/>
                </a:lnTo>
                <a:lnTo>
                  <a:pt x="546" y="3"/>
                </a:lnTo>
                <a:lnTo>
                  <a:pt x="545" y="4"/>
                </a:lnTo>
                <a:lnTo>
                  <a:pt x="545" y="4"/>
                </a:lnTo>
                <a:close/>
                <a:moveTo>
                  <a:pt x="503" y="4"/>
                </a:moveTo>
                <a:lnTo>
                  <a:pt x="479" y="4"/>
                </a:lnTo>
                <a:lnTo>
                  <a:pt x="477" y="3"/>
                </a:lnTo>
                <a:lnTo>
                  <a:pt x="476" y="3"/>
                </a:lnTo>
                <a:lnTo>
                  <a:pt x="476" y="2"/>
                </a:lnTo>
                <a:lnTo>
                  <a:pt x="476" y="2"/>
                </a:lnTo>
                <a:lnTo>
                  <a:pt x="476" y="1"/>
                </a:lnTo>
                <a:lnTo>
                  <a:pt x="476" y="1"/>
                </a:lnTo>
                <a:lnTo>
                  <a:pt x="477" y="0"/>
                </a:lnTo>
                <a:lnTo>
                  <a:pt x="479" y="0"/>
                </a:lnTo>
                <a:lnTo>
                  <a:pt x="503" y="0"/>
                </a:lnTo>
                <a:lnTo>
                  <a:pt x="503" y="0"/>
                </a:lnTo>
                <a:lnTo>
                  <a:pt x="504" y="1"/>
                </a:lnTo>
                <a:lnTo>
                  <a:pt x="504" y="2"/>
                </a:lnTo>
                <a:lnTo>
                  <a:pt x="504" y="3"/>
                </a:lnTo>
                <a:lnTo>
                  <a:pt x="503" y="3"/>
                </a:lnTo>
                <a:lnTo>
                  <a:pt x="503" y="4"/>
                </a:lnTo>
                <a:lnTo>
                  <a:pt x="503" y="4"/>
                </a:lnTo>
                <a:close/>
                <a:moveTo>
                  <a:pt x="460" y="4"/>
                </a:moveTo>
                <a:lnTo>
                  <a:pt x="436" y="4"/>
                </a:lnTo>
                <a:lnTo>
                  <a:pt x="434" y="3"/>
                </a:lnTo>
                <a:lnTo>
                  <a:pt x="434" y="3"/>
                </a:lnTo>
                <a:lnTo>
                  <a:pt x="434" y="2"/>
                </a:lnTo>
                <a:lnTo>
                  <a:pt x="434" y="2"/>
                </a:lnTo>
                <a:lnTo>
                  <a:pt x="434" y="1"/>
                </a:lnTo>
                <a:lnTo>
                  <a:pt x="434" y="1"/>
                </a:lnTo>
                <a:lnTo>
                  <a:pt x="434" y="0"/>
                </a:lnTo>
                <a:lnTo>
                  <a:pt x="436" y="0"/>
                </a:lnTo>
                <a:lnTo>
                  <a:pt x="460" y="0"/>
                </a:lnTo>
                <a:lnTo>
                  <a:pt x="461" y="0"/>
                </a:lnTo>
                <a:lnTo>
                  <a:pt x="461" y="1"/>
                </a:lnTo>
                <a:lnTo>
                  <a:pt x="462" y="1"/>
                </a:lnTo>
                <a:lnTo>
                  <a:pt x="462" y="2"/>
                </a:lnTo>
                <a:lnTo>
                  <a:pt x="462" y="2"/>
                </a:lnTo>
                <a:lnTo>
                  <a:pt x="461" y="3"/>
                </a:lnTo>
                <a:lnTo>
                  <a:pt x="461" y="3"/>
                </a:lnTo>
                <a:lnTo>
                  <a:pt x="460" y="4"/>
                </a:lnTo>
                <a:lnTo>
                  <a:pt x="460" y="4"/>
                </a:lnTo>
                <a:close/>
                <a:moveTo>
                  <a:pt x="418" y="4"/>
                </a:moveTo>
                <a:lnTo>
                  <a:pt x="394" y="4"/>
                </a:lnTo>
                <a:lnTo>
                  <a:pt x="392" y="3"/>
                </a:lnTo>
                <a:lnTo>
                  <a:pt x="392" y="3"/>
                </a:lnTo>
                <a:lnTo>
                  <a:pt x="391" y="2"/>
                </a:lnTo>
                <a:lnTo>
                  <a:pt x="391" y="2"/>
                </a:lnTo>
                <a:lnTo>
                  <a:pt x="391" y="1"/>
                </a:lnTo>
                <a:lnTo>
                  <a:pt x="392" y="1"/>
                </a:lnTo>
                <a:lnTo>
                  <a:pt x="392" y="0"/>
                </a:lnTo>
                <a:lnTo>
                  <a:pt x="394" y="0"/>
                </a:lnTo>
                <a:lnTo>
                  <a:pt x="418" y="0"/>
                </a:lnTo>
                <a:lnTo>
                  <a:pt x="418" y="0"/>
                </a:lnTo>
                <a:lnTo>
                  <a:pt x="419" y="1"/>
                </a:lnTo>
                <a:lnTo>
                  <a:pt x="419" y="1"/>
                </a:lnTo>
                <a:lnTo>
                  <a:pt x="419" y="2"/>
                </a:lnTo>
                <a:lnTo>
                  <a:pt x="419" y="2"/>
                </a:lnTo>
                <a:lnTo>
                  <a:pt x="419" y="3"/>
                </a:lnTo>
                <a:lnTo>
                  <a:pt x="418" y="3"/>
                </a:lnTo>
                <a:lnTo>
                  <a:pt x="418" y="4"/>
                </a:lnTo>
                <a:lnTo>
                  <a:pt x="418" y="4"/>
                </a:lnTo>
                <a:close/>
                <a:moveTo>
                  <a:pt x="375" y="4"/>
                </a:moveTo>
                <a:lnTo>
                  <a:pt x="351" y="4"/>
                </a:lnTo>
                <a:lnTo>
                  <a:pt x="351" y="3"/>
                </a:lnTo>
                <a:lnTo>
                  <a:pt x="349" y="3"/>
                </a:lnTo>
                <a:lnTo>
                  <a:pt x="349" y="2"/>
                </a:lnTo>
                <a:lnTo>
                  <a:pt x="349" y="2"/>
                </a:lnTo>
                <a:lnTo>
                  <a:pt x="349" y="1"/>
                </a:lnTo>
                <a:lnTo>
                  <a:pt x="349" y="1"/>
                </a:lnTo>
                <a:lnTo>
                  <a:pt x="351" y="0"/>
                </a:lnTo>
                <a:lnTo>
                  <a:pt x="351" y="0"/>
                </a:lnTo>
                <a:lnTo>
                  <a:pt x="375" y="0"/>
                </a:lnTo>
                <a:lnTo>
                  <a:pt x="376" y="0"/>
                </a:lnTo>
                <a:lnTo>
                  <a:pt x="377" y="1"/>
                </a:lnTo>
                <a:lnTo>
                  <a:pt x="377" y="1"/>
                </a:lnTo>
                <a:lnTo>
                  <a:pt x="377" y="2"/>
                </a:lnTo>
                <a:lnTo>
                  <a:pt x="377" y="2"/>
                </a:lnTo>
                <a:lnTo>
                  <a:pt x="377" y="3"/>
                </a:lnTo>
                <a:lnTo>
                  <a:pt x="376" y="3"/>
                </a:lnTo>
                <a:lnTo>
                  <a:pt x="375" y="4"/>
                </a:lnTo>
                <a:lnTo>
                  <a:pt x="375" y="4"/>
                </a:lnTo>
                <a:close/>
                <a:moveTo>
                  <a:pt x="333" y="4"/>
                </a:moveTo>
                <a:lnTo>
                  <a:pt x="309" y="4"/>
                </a:lnTo>
                <a:lnTo>
                  <a:pt x="307" y="3"/>
                </a:lnTo>
                <a:lnTo>
                  <a:pt x="307" y="3"/>
                </a:lnTo>
                <a:lnTo>
                  <a:pt x="306" y="2"/>
                </a:lnTo>
                <a:lnTo>
                  <a:pt x="306" y="2"/>
                </a:lnTo>
                <a:lnTo>
                  <a:pt x="306" y="1"/>
                </a:lnTo>
                <a:lnTo>
                  <a:pt x="307" y="1"/>
                </a:lnTo>
                <a:lnTo>
                  <a:pt x="307" y="0"/>
                </a:lnTo>
                <a:lnTo>
                  <a:pt x="309" y="0"/>
                </a:lnTo>
                <a:lnTo>
                  <a:pt x="333" y="0"/>
                </a:lnTo>
                <a:lnTo>
                  <a:pt x="333" y="0"/>
                </a:lnTo>
                <a:lnTo>
                  <a:pt x="334" y="1"/>
                </a:lnTo>
                <a:lnTo>
                  <a:pt x="334" y="1"/>
                </a:lnTo>
                <a:lnTo>
                  <a:pt x="335" y="2"/>
                </a:lnTo>
                <a:lnTo>
                  <a:pt x="334" y="2"/>
                </a:lnTo>
                <a:lnTo>
                  <a:pt x="334" y="3"/>
                </a:lnTo>
                <a:lnTo>
                  <a:pt x="333" y="3"/>
                </a:lnTo>
                <a:lnTo>
                  <a:pt x="333" y="4"/>
                </a:lnTo>
                <a:lnTo>
                  <a:pt x="333" y="4"/>
                </a:lnTo>
                <a:close/>
                <a:moveTo>
                  <a:pt x="291" y="4"/>
                </a:moveTo>
                <a:lnTo>
                  <a:pt x="267" y="4"/>
                </a:lnTo>
                <a:lnTo>
                  <a:pt x="266" y="3"/>
                </a:lnTo>
                <a:lnTo>
                  <a:pt x="264" y="3"/>
                </a:lnTo>
                <a:lnTo>
                  <a:pt x="264" y="2"/>
                </a:lnTo>
                <a:lnTo>
                  <a:pt x="264" y="2"/>
                </a:lnTo>
                <a:lnTo>
                  <a:pt x="264" y="1"/>
                </a:lnTo>
                <a:lnTo>
                  <a:pt x="264" y="1"/>
                </a:lnTo>
                <a:lnTo>
                  <a:pt x="266" y="0"/>
                </a:lnTo>
                <a:lnTo>
                  <a:pt x="267" y="0"/>
                </a:lnTo>
                <a:lnTo>
                  <a:pt x="291" y="0"/>
                </a:lnTo>
                <a:lnTo>
                  <a:pt x="291" y="0"/>
                </a:lnTo>
                <a:lnTo>
                  <a:pt x="292" y="1"/>
                </a:lnTo>
                <a:lnTo>
                  <a:pt x="292" y="1"/>
                </a:lnTo>
                <a:lnTo>
                  <a:pt x="292" y="2"/>
                </a:lnTo>
                <a:lnTo>
                  <a:pt x="292" y="2"/>
                </a:lnTo>
                <a:lnTo>
                  <a:pt x="292" y="3"/>
                </a:lnTo>
                <a:lnTo>
                  <a:pt x="291" y="3"/>
                </a:lnTo>
                <a:lnTo>
                  <a:pt x="291" y="4"/>
                </a:lnTo>
                <a:lnTo>
                  <a:pt x="291" y="4"/>
                </a:lnTo>
                <a:close/>
                <a:moveTo>
                  <a:pt x="248" y="4"/>
                </a:moveTo>
                <a:lnTo>
                  <a:pt x="224" y="4"/>
                </a:lnTo>
                <a:lnTo>
                  <a:pt x="222" y="3"/>
                </a:lnTo>
                <a:lnTo>
                  <a:pt x="222" y="3"/>
                </a:lnTo>
                <a:lnTo>
                  <a:pt x="222" y="2"/>
                </a:lnTo>
                <a:lnTo>
                  <a:pt x="222" y="1"/>
                </a:lnTo>
                <a:lnTo>
                  <a:pt x="222" y="0"/>
                </a:lnTo>
                <a:lnTo>
                  <a:pt x="224" y="0"/>
                </a:lnTo>
                <a:lnTo>
                  <a:pt x="248" y="0"/>
                </a:lnTo>
                <a:lnTo>
                  <a:pt x="249" y="0"/>
                </a:lnTo>
                <a:lnTo>
                  <a:pt x="249" y="1"/>
                </a:lnTo>
                <a:lnTo>
                  <a:pt x="250" y="1"/>
                </a:lnTo>
                <a:lnTo>
                  <a:pt x="250" y="2"/>
                </a:lnTo>
                <a:lnTo>
                  <a:pt x="250" y="2"/>
                </a:lnTo>
                <a:lnTo>
                  <a:pt x="249" y="3"/>
                </a:lnTo>
                <a:lnTo>
                  <a:pt x="249" y="3"/>
                </a:lnTo>
                <a:lnTo>
                  <a:pt x="248" y="4"/>
                </a:lnTo>
                <a:lnTo>
                  <a:pt x="248" y="4"/>
                </a:lnTo>
                <a:close/>
                <a:moveTo>
                  <a:pt x="206" y="4"/>
                </a:moveTo>
                <a:lnTo>
                  <a:pt x="182" y="4"/>
                </a:lnTo>
                <a:lnTo>
                  <a:pt x="180" y="3"/>
                </a:lnTo>
                <a:lnTo>
                  <a:pt x="179" y="3"/>
                </a:lnTo>
                <a:lnTo>
                  <a:pt x="179" y="2"/>
                </a:lnTo>
                <a:lnTo>
                  <a:pt x="179" y="2"/>
                </a:lnTo>
                <a:lnTo>
                  <a:pt x="179" y="1"/>
                </a:lnTo>
                <a:lnTo>
                  <a:pt x="179" y="1"/>
                </a:lnTo>
                <a:lnTo>
                  <a:pt x="180" y="0"/>
                </a:lnTo>
                <a:lnTo>
                  <a:pt x="182" y="0"/>
                </a:lnTo>
                <a:lnTo>
                  <a:pt x="206" y="0"/>
                </a:lnTo>
                <a:lnTo>
                  <a:pt x="206" y="0"/>
                </a:lnTo>
                <a:lnTo>
                  <a:pt x="207" y="1"/>
                </a:lnTo>
                <a:lnTo>
                  <a:pt x="207" y="1"/>
                </a:lnTo>
                <a:lnTo>
                  <a:pt x="207" y="2"/>
                </a:lnTo>
                <a:lnTo>
                  <a:pt x="207" y="2"/>
                </a:lnTo>
                <a:lnTo>
                  <a:pt x="207" y="3"/>
                </a:lnTo>
                <a:lnTo>
                  <a:pt x="206" y="3"/>
                </a:lnTo>
                <a:lnTo>
                  <a:pt x="206" y="4"/>
                </a:lnTo>
                <a:lnTo>
                  <a:pt x="206" y="4"/>
                </a:lnTo>
                <a:close/>
                <a:moveTo>
                  <a:pt x="163" y="4"/>
                </a:moveTo>
                <a:lnTo>
                  <a:pt x="139" y="4"/>
                </a:lnTo>
                <a:lnTo>
                  <a:pt x="139" y="3"/>
                </a:lnTo>
                <a:lnTo>
                  <a:pt x="137" y="3"/>
                </a:lnTo>
                <a:lnTo>
                  <a:pt x="137" y="2"/>
                </a:lnTo>
                <a:lnTo>
                  <a:pt x="137" y="2"/>
                </a:lnTo>
                <a:lnTo>
                  <a:pt x="137" y="1"/>
                </a:lnTo>
                <a:lnTo>
                  <a:pt x="137" y="1"/>
                </a:lnTo>
                <a:lnTo>
                  <a:pt x="139" y="0"/>
                </a:lnTo>
                <a:lnTo>
                  <a:pt x="139" y="0"/>
                </a:lnTo>
                <a:lnTo>
                  <a:pt x="163" y="0"/>
                </a:lnTo>
                <a:lnTo>
                  <a:pt x="164" y="0"/>
                </a:lnTo>
                <a:lnTo>
                  <a:pt x="164" y="1"/>
                </a:lnTo>
                <a:lnTo>
                  <a:pt x="165" y="1"/>
                </a:lnTo>
                <a:lnTo>
                  <a:pt x="165" y="2"/>
                </a:lnTo>
                <a:lnTo>
                  <a:pt x="165" y="2"/>
                </a:lnTo>
                <a:lnTo>
                  <a:pt x="164" y="3"/>
                </a:lnTo>
                <a:lnTo>
                  <a:pt x="164" y="3"/>
                </a:lnTo>
                <a:lnTo>
                  <a:pt x="163" y="4"/>
                </a:lnTo>
                <a:lnTo>
                  <a:pt x="163" y="4"/>
                </a:lnTo>
                <a:close/>
                <a:moveTo>
                  <a:pt x="121" y="4"/>
                </a:moveTo>
                <a:lnTo>
                  <a:pt x="97" y="4"/>
                </a:lnTo>
                <a:lnTo>
                  <a:pt x="95" y="3"/>
                </a:lnTo>
                <a:lnTo>
                  <a:pt x="95" y="3"/>
                </a:lnTo>
                <a:lnTo>
                  <a:pt x="94" y="2"/>
                </a:lnTo>
                <a:lnTo>
                  <a:pt x="94" y="2"/>
                </a:lnTo>
                <a:lnTo>
                  <a:pt x="94" y="1"/>
                </a:lnTo>
                <a:lnTo>
                  <a:pt x="95" y="1"/>
                </a:lnTo>
                <a:lnTo>
                  <a:pt x="95" y="0"/>
                </a:lnTo>
                <a:lnTo>
                  <a:pt x="97" y="0"/>
                </a:lnTo>
                <a:lnTo>
                  <a:pt x="121" y="0"/>
                </a:lnTo>
                <a:lnTo>
                  <a:pt x="121" y="0"/>
                </a:lnTo>
                <a:lnTo>
                  <a:pt x="122" y="1"/>
                </a:lnTo>
                <a:lnTo>
                  <a:pt x="122" y="1"/>
                </a:lnTo>
                <a:lnTo>
                  <a:pt x="123" y="2"/>
                </a:lnTo>
                <a:lnTo>
                  <a:pt x="122" y="2"/>
                </a:lnTo>
                <a:lnTo>
                  <a:pt x="122" y="3"/>
                </a:lnTo>
                <a:lnTo>
                  <a:pt x="121" y="3"/>
                </a:lnTo>
                <a:lnTo>
                  <a:pt x="121" y="4"/>
                </a:lnTo>
                <a:lnTo>
                  <a:pt x="121" y="4"/>
                </a:lnTo>
                <a:close/>
                <a:moveTo>
                  <a:pt x="79" y="4"/>
                </a:moveTo>
                <a:lnTo>
                  <a:pt x="55" y="4"/>
                </a:lnTo>
                <a:lnTo>
                  <a:pt x="54" y="3"/>
                </a:lnTo>
                <a:lnTo>
                  <a:pt x="52" y="3"/>
                </a:lnTo>
                <a:lnTo>
                  <a:pt x="52" y="2"/>
                </a:lnTo>
                <a:lnTo>
                  <a:pt x="52" y="2"/>
                </a:lnTo>
                <a:lnTo>
                  <a:pt x="52" y="1"/>
                </a:lnTo>
                <a:lnTo>
                  <a:pt x="52" y="1"/>
                </a:lnTo>
                <a:lnTo>
                  <a:pt x="54" y="0"/>
                </a:lnTo>
                <a:lnTo>
                  <a:pt x="55" y="0"/>
                </a:lnTo>
                <a:lnTo>
                  <a:pt x="79" y="0"/>
                </a:lnTo>
                <a:lnTo>
                  <a:pt x="79" y="0"/>
                </a:lnTo>
                <a:lnTo>
                  <a:pt x="80" y="1"/>
                </a:lnTo>
                <a:lnTo>
                  <a:pt x="80" y="1"/>
                </a:lnTo>
                <a:lnTo>
                  <a:pt x="80" y="2"/>
                </a:lnTo>
                <a:lnTo>
                  <a:pt x="80" y="2"/>
                </a:lnTo>
                <a:lnTo>
                  <a:pt x="80" y="3"/>
                </a:lnTo>
                <a:lnTo>
                  <a:pt x="79" y="3"/>
                </a:lnTo>
                <a:lnTo>
                  <a:pt x="79" y="4"/>
                </a:lnTo>
                <a:lnTo>
                  <a:pt x="79" y="4"/>
                </a:lnTo>
                <a:close/>
                <a:moveTo>
                  <a:pt x="36" y="4"/>
                </a:moveTo>
                <a:lnTo>
                  <a:pt x="12" y="4"/>
                </a:lnTo>
                <a:lnTo>
                  <a:pt x="10" y="3"/>
                </a:lnTo>
                <a:lnTo>
                  <a:pt x="10" y="3"/>
                </a:lnTo>
                <a:lnTo>
                  <a:pt x="9" y="2"/>
                </a:lnTo>
                <a:lnTo>
                  <a:pt x="9" y="2"/>
                </a:lnTo>
                <a:lnTo>
                  <a:pt x="9" y="1"/>
                </a:lnTo>
                <a:lnTo>
                  <a:pt x="10" y="1"/>
                </a:lnTo>
                <a:lnTo>
                  <a:pt x="10" y="0"/>
                </a:lnTo>
                <a:lnTo>
                  <a:pt x="12" y="0"/>
                </a:lnTo>
                <a:lnTo>
                  <a:pt x="36" y="0"/>
                </a:lnTo>
                <a:lnTo>
                  <a:pt x="37" y="0"/>
                </a:lnTo>
                <a:lnTo>
                  <a:pt x="37" y="1"/>
                </a:lnTo>
                <a:lnTo>
                  <a:pt x="38" y="2"/>
                </a:lnTo>
                <a:lnTo>
                  <a:pt x="37" y="3"/>
                </a:lnTo>
                <a:lnTo>
                  <a:pt x="37" y="3"/>
                </a:lnTo>
                <a:lnTo>
                  <a:pt x="36" y="4"/>
                </a:lnTo>
                <a:lnTo>
                  <a:pt x="36" y="4"/>
                </a:lnTo>
                <a:close/>
              </a:path>
            </a:pathLst>
          </a:custGeom>
          <a:solidFill>
            <a:schemeClr val="bg1"/>
          </a:solidFill>
          <a:ln w="25400">
            <a:solidFill>
              <a:srgbClr val="000000"/>
            </a:solidFill>
            <a:prstDash val="solid"/>
            <a:round/>
            <a:headEnd/>
            <a:tailEnd/>
          </a:ln>
        </p:spPr>
        <p:txBody>
          <a:bodyPr/>
          <a:lstStyle/>
          <a:p>
            <a:endParaRPr lang="en-US"/>
          </a:p>
        </p:txBody>
      </p:sp>
      <p:sp>
        <p:nvSpPr>
          <p:cNvPr id="310567" name="Rectangle 295">
            <a:extLst>
              <a:ext uri="{FF2B5EF4-FFF2-40B4-BE49-F238E27FC236}">
                <a16:creationId xmlns:a16="http://schemas.microsoft.com/office/drawing/2014/main" id="{2B49CB76-4309-A14C-90C7-E1336E2F06FB}"/>
              </a:ext>
            </a:extLst>
          </p:cNvPr>
          <p:cNvSpPr>
            <a:spLocks noChangeArrowheads="1"/>
          </p:cNvSpPr>
          <p:nvPr/>
        </p:nvSpPr>
        <p:spPr bwMode="auto">
          <a:xfrm>
            <a:off x="795338" y="2325688"/>
            <a:ext cx="1014412" cy="438150"/>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0568" name="Rectangle 296">
            <a:extLst>
              <a:ext uri="{FF2B5EF4-FFF2-40B4-BE49-F238E27FC236}">
                <a16:creationId xmlns:a16="http://schemas.microsoft.com/office/drawing/2014/main" id="{FF60A3A8-CAB8-CF48-AD4D-13C39A71D4E0}"/>
              </a:ext>
            </a:extLst>
          </p:cNvPr>
          <p:cNvSpPr>
            <a:spLocks noChangeArrowheads="1"/>
          </p:cNvSpPr>
          <p:nvPr/>
        </p:nvSpPr>
        <p:spPr bwMode="auto">
          <a:xfrm>
            <a:off x="795338" y="2224088"/>
            <a:ext cx="1014412" cy="539750"/>
          </a:xfrm>
          <a:prstGeom prst="rect">
            <a:avLst/>
          </a:prstGeom>
          <a:solidFill>
            <a:schemeClr val="bg1"/>
          </a:solidFill>
          <a:ln w="25400">
            <a:solidFill>
              <a:srgbClr val="000000"/>
            </a:solidFill>
            <a:miter lim="800000"/>
            <a:headEnd/>
            <a:tailEnd/>
          </a:ln>
        </p:spPr>
        <p:txBody>
          <a:bodyPr/>
          <a:lstStyle/>
          <a:p>
            <a:endParaRPr lang="en-US"/>
          </a:p>
        </p:txBody>
      </p:sp>
      <p:sp>
        <p:nvSpPr>
          <p:cNvPr id="310569" name="Rectangle 297">
            <a:extLst>
              <a:ext uri="{FF2B5EF4-FFF2-40B4-BE49-F238E27FC236}">
                <a16:creationId xmlns:a16="http://schemas.microsoft.com/office/drawing/2014/main" id="{B08C16CD-4914-D142-9181-4685CDD39E18}"/>
              </a:ext>
            </a:extLst>
          </p:cNvPr>
          <p:cNvSpPr>
            <a:spLocks noChangeArrowheads="1"/>
          </p:cNvSpPr>
          <p:nvPr/>
        </p:nvSpPr>
        <p:spPr bwMode="auto">
          <a:xfrm>
            <a:off x="935038" y="2305050"/>
            <a:ext cx="787400" cy="365125"/>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SC :</a:t>
            </a:r>
          </a:p>
          <a:p>
            <a:pPr algn="ctr"/>
            <a:r>
              <a:rPr lang="en-US" altLang="en-US" sz="1200" b="1">
                <a:solidFill>
                  <a:srgbClr val="000000"/>
                </a:solidFill>
                <a:latin typeface="Arial" panose="020B0604020202020204" pitchFamily="34" charset="0"/>
              </a:rPr>
              <a:t>SendCmnd</a:t>
            </a:r>
            <a:endParaRPr lang="en-US" altLang="en-US" sz="2800" b="1">
              <a:solidFill>
                <a:schemeClr val="tx2"/>
              </a:solidFill>
              <a:latin typeface="Tahoma" panose="020B0604030504040204" pitchFamily="34" charset="0"/>
            </a:endParaRPr>
          </a:p>
        </p:txBody>
      </p:sp>
      <p:sp>
        <p:nvSpPr>
          <p:cNvPr id="310570" name="Rectangle 298">
            <a:extLst>
              <a:ext uri="{FF2B5EF4-FFF2-40B4-BE49-F238E27FC236}">
                <a16:creationId xmlns:a16="http://schemas.microsoft.com/office/drawing/2014/main" id="{D3B9E64A-118F-DD40-BA52-30C0E57DA1D5}"/>
              </a:ext>
            </a:extLst>
          </p:cNvPr>
          <p:cNvSpPr>
            <a:spLocks noChangeArrowheads="1"/>
          </p:cNvSpPr>
          <p:nvPr/>
        </p:nvSpPr>
        <p:spPr bwMode="auto">
          <a:xfrm>
            <a:off x="1266825" y="2708275"/>
            <a:ext cx="127000" cy="109538"/>
          </a:xfrm>
          <a:prstGeom prst="rect">
            <a:avLst/>
          </a:prstGeom>
          <a:solidFill>
            <a:schemeClr val="bg1"/>
          </a:solidFill>
          <a:ln w="25400">
            <a:solidFill>
              <a:srgbClr val="000000"/>
            </a:solidFill>
            <a:miter lim="800000"/>
            <a:headEnd/>
            <a:tailEnd/>
          </a:ln>
        </p:spPr>
        <p:txBody>
          <a:bodyPr/>
          <a:lstStyle/>
          <a:p>
            <a:endParaRPr lang="en-US"/>
          </a:p>
        </p:txBody>
      </p:sp>
      <p:sp>
        <p:nvSpPr>
          <p:cNvPr id="310572" name="Rectangle 300">
            <a:extLst>
              <a:ext uri="{FF2B5EF4-FFF2-40B4-BE49-F238E27FC236}">
                <a16:creationId xmlns:a16="http://schemas.microsoft.com/office/drawing/2014/main" id="{B43C1587-F4B9-494F-9B03-D6E77D3B00E1}"/>
              </a:ext>
            </a:extLst>
          </p:cNvPr>
          <p:cNvSpPr>
            <a:spLocks noChangeArrowheads="1"/>
          </p:cNvSpPr>
          <p:nvPr/>
        </p:nvSpPr>
        <p:spPr bwMode="auto">
          <a:xfrm>
            <a:off x="1746250" y="2433638"/>
            <a:ext cx="125413" cy="109537"/>
          </a:xfrm>
          <a:prstGeom prst="rect">
            <a:avLst/>
          </a:prstGeom>
          <a:solidFill>
            <a:schemeClr val="bg1"/>
          </a:solidFill>
          <a:ln w="25400">
            <a:solidFill>
              <a:srgbClr val="000000"/>
            </a:solidFill>
            <a:miter lim="800000"/>
            <a:headEnd/>
            <a:tailEnd/>
          </a:ln>
        </p:spPr>
        <p:txBody>
          <a:bodyPr/>
          <a:lstStyle/>
          <a:p>
            <a:endParaRPr lang="en-US"/>
          </a:p>
        </p:txBody>
      </p:sp>
      <p:grpSp>
        <p:nvGrpSpPr>
          <p:cNvPr id="310573" name="Group 301">
            <a:extLst>
              <a:ext uri="{FF2B5EF4-FFF2-40B4-BE49-F238E27FC236}">
                <a16:creationId xmlns:a16="http://schemas.microsoft.com/office/drawing/2014/main" id="{847B6D6A-9B5D-E941-9253-522AB3E51FD9}"/>
              </a:ext>
            </a:extLst>
          </p:cNvPr>
          <p:cNvGrpSpPr>
            <a:grpSpLocks/>
          </p:cNvGrpSpPr>
          <p:nvPr/>
        </p:nvGrpSpPr>
        <p:grpSpPr bwMode="auto">
          <a:xfrm>
            <a:off x="758825" y="4508500"/>
            <a:ext cx="1220788" cy="600075"/>
            <a:chOff x="3554" y="2844"/>
            <a:chExt cx="769" cy="378"/>
          </a:xfrm>
        </p:grpSpPr>
        <p:sp>
          <p:nvSpPr>
            <p:cNvPr id="310574" name="Rectangle 302">
              <a:extLst>
                <a:ext uri="{FF2B5EF4-FFF2-40B4-BE49-F238E27FC236}">
                  <a16:creationId xmlns:a16="http://schemas.microsoft.com/office/drawing/2014/main" id="{A457A9D6-2239-4B4C-BAB4-6F7703CF9626}"/>
                </a:ext>
              </a:extLst>
            </p:cNvPr>
            <p:cNvSpPr>
              <a:spLocks noChangeArrowheads="1"/>
            </p:cNvSpPr>
            <p:nvPr/>
          </p:nvSpPr>
          <p:spPr bwMode="auto">
            <a:xfrm>
              <a:off x="3566" y="2879"/>
              <a:ext cx="639" cy="276"/>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0575" name="Rectangle 303">
              <a:extLst>
                <a:ext uri="{FF2B5EF4-FFF2-40B4-BE49-F238E27FC236}">
                  <a16:creationId xmlns:a16="http://schemas.microsoft.com/office/drawing/2014/main" id="{48DD58BB-8CE8-4B4F-99F2-92BA1CDDEEFD}"/>
                </a:ext>
              </a:extLst>
            </p:cNvPr>
            <p:cNvSpPr>
              <a:spLocks noChangeArrowheads="1"/>
            </p:cNvSpPr>
            <p:nvPr/>
          </p:nvSpPr>
          <p:spPr bwMode="auto">
            <a:xfrm>
              <a:off x="3554" y="2879"/>
              <a:ext cx="769" cy="301"/>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0576" name="Rectangle 304">
              <a:extLst>
                <a:ext uri="{FF2B5EF4-FFF2-40B4-BE49-F238E27FC236}">
                  <a16:creationId xmlns:a16="http://schemas.microsoft.com/office/drawing/2014/main" id="{18B6957D-0233-034E-82C5-FB050CC43199}"/>
                </a:ext>
              </a:extLst>
            </p:cNvPr>
            <p:cNvSpPr>
              <a:spLocks noChangeArrowheads="1"/>
            </p:cNvSpPr>
            <p:nvPr/>
          </p:nvSpPr>
          <p:spPr bwMode="auto">
            <a:xfrm>
              <a:off x="3638" y="2912"/>
              <a:ext cx="60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&lt;&lt;protocol&gt;&gt;</a:t>
              </a:r>
            </a:p>
            <a:p>
              <a:pPr algn="ctr"/>
              <a:r>
                <a:rPr lang="en-US" altLang="en-US" sz="1200" b="1">
                  <a:solidFill>
                    <a:srgbClr val="000000"/>
                  </a:solidFill>
                  <a:latin typeface="Arial" panose="020B0604020202020204" pitchFamily="34" charset="0"/>
                </a:rPr>
                <a:t>LL: LinkLayer</a:t>
              </a:r>
              <a:endParaRPr lang="en-US" altLang="en-US" sz="2800" b="1">
                <a:solidFill>
                  <a:schemeClr val="tx2"/>
                </a:solidFill>
                <a:latin typeface="Tahoma" panose="020B0604030504040204" pitchFamily="34" charset="0"/>
              </a:endParaRPr>
            </a:p>
          </p:txBody>
        </p:sp>
        <p:sp>
          <p:nvSpPr>
            <p:cNvPr id="310577" name="Rectangle 305">
              <a:extLst>
                <a:ext uri="{FF2B5EF4-FFF2-40B4-BE49-F238E27FC236}">
                  <a16:creationId xmlns:a16="http://schemas.microsoft.com/office/drawing/2014/main" id="{068387F2-D9ED-014D-B26E-463C11142C0D}"/>
                </a:ext>
              </a:extLst>
            </p:cNvPr>
            <p:cNvSpPr>
              <a:spLocks noChangeArrowheads="1"/>
            </p:cNvSpPr>
            <p:nvPr/>
          </p:nvSpPr>
          <p:spPr bwMode="auto">
            <a:xfrm>
              <a:off x="3881" y="2844"/>
              <a:ext cx="80" cy="68"/>
            </a:xfrm>
            <a:prstGeom prst="rect">
              <a:avLst/>
            </a:prstGeom>
            <a:solidFill>
              <a:schemeClr val="bg1"/>
            </a:solidFill>
            <a:ln w="25400">
              <a:solidFill>
                <a:srgbClr val="000000"/>
              </a:solidFill>
              <a:miter lim="800000"/>
              <a:headEnd/>
              <a:tailEnd/>
            </a:ln>
          </p:spPr>
          <p:txBody>
            <a:bodyPr/>
            <a:lstStyle/>
            <a:p>
              <a:endParaRPr lang="en-US"/>
            </a:p>
          </p:txBody>
        </p:sp>
        <p:sp>
          <p:nvSpPr>
            <p:cNvPr id="310578" name="Rectangle 306">
              <a:extLst>
                <a:ext uri="{FF2B5EF4-FFF2-40B4-BE49-F238E27FC236}">
                  <a16:creationId xmlns:a16="http://schemas.microsoft.com/office/drawing/2014/main" id="{F1E2B22C-67BE-2E4F-B861-16725CCCD618}"/>
                </a:ext>
              </a:extLst>
            </p:cNvPr>
            <p:cNvSpPr>
              <a:spLocks noChangeArrowheads="1"/>
            </p:cNvSpPr>
            <p:nvPr/>
          </p:nvSpPr>
          <p:spPr bwMode="auto">
            <a:xfrm>
              <a:off x="3884" y="3153"/>
              <a:ext cx="80" cy="69"/>
            </a:xfrm>
            <a:prstGeom prst="rect">
              <a:avLst/>
            </a:prstGeom>
            <a:solidFill>
              <a:schemeClr val="bg1"/>
            </a:solidFill>
            <a:ln w="25400">
              <a:solidFill>
                <a:srgbClr val="000000"/>
              </a:solidFill>
              <a:miter lim="800000"/>
              <a:headEnd/>
              <a:tailEnd/>
            </a:ln>
          </p:spPr>
          <p:txBody>
            <a:bodyPr/>
            <a:lstStyle/>
            <a:p>
              <a:endParaRPr lang="en-US"/>
            </a:p>
          </p:txBody>
        </p:sp>
      </p:grpSp>
      <p:grpSp>
        <p:nvGrpSpPr>
          <p:cNvPr id="310579" name="Group 307">
            <a:extLst>
              <a:ext uri="{FF2B5EF4-FFF2-40B4-BE49-F238E27FC236}">
                <a16:creationId xmlns:a16="http://schemas.microsoft.com/office/drawing/2014/main" id="{2BB2C683-1F62-564C-88AD-81CC91F29BB4}"/>
              </a:ext>
            </a:extLst>
          </p:cNvPr>
          <p:cNvGrpSpPr>
            <a:grpSpLocks/>
          </p:cNvGrpSpPr>
          <p:nvPr/>
        </p:nvGrpSpPr>
        <p:grpSpPr bwMode="auto">
          <a:xfrm>
            <a:off x="338138" y="1522413"/>
            <a:ext cx="3467100" cy="4598987"/>
            <a:chOff x="3499" y="1224"/>
            <a:chExt cx="1807" cy="2239"/>
          </a:xfrm>
        </p:grpSpPr>
        <p:sp>
          <p:nvSpPr>
            <p:cNvPr id="310580" name="Rectangle 308">
              <a:extLst>
                <a:ext uri="{FF2B5EF4-FFF2-40B4-BE49-F238E27FC236}">
                  <a16:creationId xmlns:a16="http://schemas.microsoft.com/office/drawing/2014/main" id="{7AE6C5A1-C0AB-7245-9DBE-611EE62A6902}"/>
                </a:ext>
              </a:extLst>
            </p:cNvPr>
            <p:cNvSpPr>
              <a:spLocks noChangeArrowheads="1"/>
            </p:cNvSpPr>
            <p:nvPr/>
          </p:nvSpPr>
          <p:spPr bwMode="auto">
            <a:xfrm>
              <a:off x="3499" y="1425"/>
              <a:ext cx="1807" cy="20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0581" name="Rectangle 309">
              <a:extLst>
                <a:ext uri="{FF2B5EF4-FFF2-40B4-BE49-F238E27FC236}">
                  <a16:creationId xmlns:a16="http://schemas.microsoft.com/office/drawing/2014/main" id="{37D83C43-4FA8-9641-A24D-BC9AF3116065}"/>
                </a:ext>
              </a:extLst>
            </p:cNvPr>
            <p:cNvSpPr>
              <a:spLocks noChangeArrowheads="1"/>
            </p:cNvSpPr>
            <p:nvPr/>
          </p:nvSpPr>
          <p:spPr bwMode="auto">
            <a:xfrm>
              <a:off x="3499" y="1224"/>
              <a:ext cx="1807" cy="2239"/>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10582" name="Rectangle 310">
            <a:extLst>
              <a:ext uri="{FF2B5EF4-FFF2-40B4-BE49-F238E27FC236}">
                <a16:creationId xmlns:a16="http://schemas.microsoft.com/office/drawing/2014/main" id="{EE6CB68F-9A02-F44A-A7E7-3F24384F9F73}"/>
              </a:ext>
            </a:extLst>
          </p:cNvPr>
          <p:cNvSpPr>
            <a:spLocks noChangeArrowheads="1"/>
          </p:cNvSpPr>
          <p:nvPr/>
        </p:nvSpPr>
        <p:spPr bwMode="auto">
          <a:xfrm>
            <a:off x="1003300" y="1609725"/>
            <a:ext cx="18542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MOS : MissionOpsSystem</a:t>
            </a:r>
          </a:p>
        </p:txBody>
      </p:sp>
      <p:grpSp>
        <p:nvGrpSpPr>
          <p:cNvPr id="310583" name="Group 311">
            <a:extLst>
              <a:ext uri="{FF2B5EF4-FFF2-40B4-BE49-F238E27FC236}">
                <a16:creationId xmlns:a16="http://schemas.microsoft.com/office/drawing/2014/main" id="{E3246361-61F1-264E-B465-D0EBDCDDE213}"/>
              </a:ext>
            </a:extLst>
          </p:cNvPr>
          <p:cNvGrpSpPr>
            <a:grpSpLocks/>
          </p:cNvGrpSpPr>
          <p:nvPr/>
        </p:nvGrpSpPr>
        <p:grpSpPr bwMode="auto">
          <a:xfrm>
            <a:off x="765175" y="5303838"/>
            <a:ext cx="1220788" cy="600075"/>
            <a:chOff x="3558" y="3291"/>
            <a:chExt cx="769" cy="378"/>
          </a:xfrm>
        </p:grpSpPr>
        <p:sp>
          <p:nvSpPr>
            <p:cNvPr id="310584" name="Rectangle 312">
              <a:extLst>
                <a:ext uri="{FF2B5EF4-FFF2-40B4-BE49-F238E27FC236}">
                  <a16:creationId xmlns:a16="http://schemas.microsoft.com/office/drawing/2014/main" id="{5B783829-6F7D-2C4B-80D1-196E72DE546D}"/>
                </a:ext>
              </a:extLst>
            </p:cNvPr>
            <p:cNvSpPr>
              <a:spLocks noChangeArrowheads="1"/>
            </p:cNvSpPr>
            <p:nvPr/>
          </p:nvSpPr>
          <p:spPr bwMode="auto">
            <a:xfrm>
              <a:off x="3570" y="3326"/>
              <a:ext cx="639" cy="276"/>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0585" name="Rectangle 313">
              <a:extLst>
                <a:ext uri="{FF2B5EF4-FFF2-40B4-BE49-F238E27FC236}">
                  <a16:creationId xmlns:a16="http://schemas.microsoft.com/office/drawing/2014/main" id="{A4D43C5B-4808-A842-867C-01BE30713173}"/>
                </a:ext>
              </a:extLst>
            </p:cNvPr>
            <p:cNvSpPr>
              <a:spLocks noChangeArrowheads="1"/>
            </p:cNvSpPr>
            <p:nvPr/>
          </p:nvSpPr>
          <p:spPr bwMode="auto">
            <a:xfrm>
              <a:off x="3558" y="3326"/>
              <a:ext cx="769" cy="301"/>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0586" name="Rectangle 314">
              <a:extLst>
                <a:ext uri="{FF2B5EF4-FFF2-40B4-BE49-F238E27FC236}">
                  <a16:creationId xmlns:a16="http://schemas.microsoft.com/office/drawing/2014/main" id="{8042BA5C-D201-1F49-8C3F-F6A1B369800B}"/>
                </a:ext>
              </a:extLst>
            </p:cNvPr>
            <p:cNvSpPr>
              <a:spLocks noChangeArrowheads="1"/>
            </p:cNvSpPr>
            <p:nvPr/>
          </p:nvSpPr>
          <p:spPr bwMode="auto">
            <a:xfrm>
              <a:off x="3622" y="3359"/>
              <a:ext cx="64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&lt;&lt;protocol&gt;&gt;</a:t>
              </a:r>
            </a:p>
            <a:p>
              <a:pPr algn="ctr"/>
              <a:r>
                <a:rPr lang="en-US" altLang="en-US" sz="1200" b="1">
                  <a:solidFill>
                    <a:srgbClr val="000000"/>
                  </a:solidFill>
                  <a:latin typeface="Arial" panose="020B0604020202020204" pitchFamily="34" charset="0"/>
                </a:rPr>
                <a:t>PL: PhysLayer</a:t>
              </a:r>
              <a:endParaRPr lang="en-US" altLang="en-US" sz="2800" b="1">
                <a:solidFill>
                  <a:schemeClr val="tx2"/>
                </a:solidFill>
                <a:latin typeface="Tahoma" panose="020B0604030504040204" pitchFamily="34" charset="0"/>
              </a:endParaRPr>
            </a:p>
          </p:txBody>
        </p:sp>
        <p:sp>
          <p:nvSpPr>
            <p:cNvPr id="310587" name="Rectangle 315">
              <a:extLst>
                <a:ext uri="{FF2B5EF4-FFF2-40B4-BE49-F238E27FC236}">
                  <a16:creationId xmlns:a16="http://schemas.microsoft.com/office/drawing/2014/main" id="{009D4B63-49CD-1F49-8B53-8370DEBFB7AA}"/>
                </a:ext>
              </a:extLst>
            </p:cNvPr>
            <p:cNvSpPr>
              <a:spLocks noChangeArrowheads="1"/>
            </p:cNvSpPr>
            <p:nvPr/>
          </p:nvSpPr>
          <p:spPr bwMode="auto">
            <a:xfrm>
              <a:off x="3885" y="3291"/>
              <a:ext cx="80" cy="68"/>
            </a:xfrm>
            <a:prstGeom prst="rect">
              <a:avLst/>
            </a:prstGeom>
            <a:solidFill>
              <a:schemeClr val="bg1"/>
            </a:solidFill>
            <a:ln w="25400">
              <a:solidFill>
                <a:srgbClr val="000000"/>
              </a:solidFill>
              <a:miter lim="800000"/>
              <a:headEnd/>
              <a:tailEnd/>
            </a:ln>
          </p:spPr>
          <p:txBody>
            <a:bodyPr/>
            <a:lstStyle/>
            <a:p>
              <a:endParaRPr lang="en-US"/>
            </a:p>
          </p:txBody>
        </p:sp>
        <p:sp>
          <p:nvSpPr>
            <p:cNvPr id="310588" name="Rectangle 316">
              <a:extLst>
                <a:ext uri="{FF2B5EF4-FFF2-40B4-BE49-F238E27FC236}">
                  <a16:creationId xmlns:a16="http://schemas.microsoft.com/office/drawing/2014/main" id="{0CAB2696-209E-3849-B2EA-E012F32E99C3}"/>
                </a:ext>
              </a:extLst>
            </p:cNvPr>
            <p:cNvSpPr>
              <a:spLocks noChangeArrowheads="1"/>
            </p:cNvSpPr>
            <p:nvPr/>
          </p:nvSpPr>
          <p:spPr bwMode="auto">
            <a:xfrm>
              <a:off x="3888" y="3600"/>
              <a:ext cx="80" cy="69"/>
            </a:xfrm>
            <a:prstGeom prst="rect">
              <a:avLst/>
            </a:prstGeom>
            <a:solidFill>
              <a:schemeClr val="bg1"/>
            </a:solidFill>
            <a:ln w="25400">
              <a:solidFill>
                <a:srgbClr val="000000"/>
              </a:solidFill>
              <a:miter lim="800000"/>
              <a:headEnd/>
              <a:tailEnd/>
            </a:ln>
          </p:spPr>
          <p:txBody>
            <a:bodyPr/>
            <a:lstStyle/>
            <a:p>
              <a:endParaRPr lang="en-US"/>
            </a:p>
          </p:txBody>
        </p:sp>
      </p:grpSp>
      <p:grpSp>
        <p:nvGrpSpPr>
          <p:cNvPr id="310589" name="Group 317">
            <a:extLst>
              <a:ext uri="{FF2B5EF4-FFF2-40B4-BE49-F238E27FC236}">
                <a16:creationId xmlns:a16="http://schemas.microsoft.com/office/drawing/2014/main" id="{B7FCFE76-FD6A-CA44-9CD8-C5F8B9343146}"/>
              </a:ext>
            </a:extLst>
          </p:cNvPr>
          <p:cNvGrpSpPr>
            <a:grpSpLocks/>
          </p:cNvGrpSpPr>
          <p:nvPr/>
        </p:nvGrpSpPr>
        <p:grpSpPr bwMode="auto">
          <a:xfrm>
            <a:off x="630238" y="3741738"/>
            <a:ext cx="1366837" cy="600075"/>
            <a:chOff x="3545" y="2343"/>
            <a:chExt cx="861" cy="378"/>
          </a:xfrm>
        </p:grpSpPr>
        <p:sp>
          <p:nvSpPr>
            <p:cNvPr id="310590" name="Rectangle 318">
              <a:extLst>
                <a:ext uri="{FF2B5EF4-FFF2-40B4-BE49-F238E27FC236}">
                  <a16:creationId xmlns:a16="http://schemas.microsoft.com/office/drawing/2014/main" id="{CE1C0285-F059-FB4C-9307-CB533FC79390}"/>
                </a:ext>
              </a:extLst>
            </p:cNvPr>
            <p:cNvSpPr>
              <a:spLocks noChangeArrowheads="1"/>
            </p:cNvSpPr>
            <p:nvPr/>
          </p:nvSpPr>
          <p:spPr bwMode="auto">
            <a:xfrm>
              <a:off x="3557" y="2378"/>
              <a:ext cx="639" cy="276"/>
            </a:xfrm>
            <a:prstGeom prst="rect">
              <a:avLst/>
            </a:prstGeom>
            <a:solidFill>
              <a:srgbClr val="FFFFFF"/>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0591" name="Rectangle 319">
              <a:extLst>
                <a:ext uri="{FF2B5EF4-FFF2-40B4-BE49-F238E27FC236}">
                  <a16:creationId xmlns:a16="http://schemas.microsoft.com/office/drawing/2014/main" id="{50C38984-6BDE-8F4A-9712-814FDA264DA3}"/>
                </a:ext>
              </a:extLst>
            </p:cNvPr>
            <p:cNvSpPr>
              <a:spLocks noChangeArrowheads="1"/>
            </p:cNvSpPr>
            <p:nvPr/>
          </p:nvSpPr>
          <p:spPr bwMode="auto">
            <a:xfrm>
              <a:off x="3545" y="2378"/>
              <a:ext cx="861" cy="301"/>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0592" name="Rectangle 320">
              <a:extLst>
                <a:ext uri="{FF2B5EF4-FFF2-40B4-BE49-F238E27FC236}">
                  <a16:creationId xmlns:a16="http://schemas.microsoft.com/office/drawing/2014/main" id="{60F9FD0E-C2EC-7C44-974D-C560BE3C3AAB}"/>
                </a:ext>
              </a:extLst>
            </p:cNvPr>
            <p:cNvSpPr>
              <a:spLocks noChangeArrowheads="1"/>
            </p:cNvSpPr>
            <p:nvPr/>
          </p:nvSpPr>
          <p:spPr bwMode="auto">
            <a:xfrm>
              <a:off x="3604" y="2411"/>
              <a:ext cx="744"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&lt;&lt;protocol&gt;&gt;</a:t>
              </a:r>
            </a:p>
            <a:p>
              <a:pPr algn="ctr"/>
              <a:r>
                <a:rPr lang="en-US" altLang="en-US" sz="1200" b="1">
                  <a:solidFill>
                    <a:srgbClr val="000000"/>
                  </a:solidFill>
                  <a:latin typeface="Arial" panose="020B0604020202020204" pitchFamily="34" charset="0"/>
                </a:rPr>
                <a:t>IP: InternetLayer</a:t>
              </a:r>
              <a:endParaRPr lang="en-US" altLang="en-US" sz="2800" b="1">
                <a:solidFill>
                  <a:schemeClr val="tx2"/>
                </a:solidFill>
                <a:latin typeface="Tahoma" panose="020B0604030504040204" pitchFamily="34" charset="0"/>
              </a:endParaRPr>
            </a:p>
          </p:txBody>
        </p:sp>
        <p:sp>
          <p:nvSpPr>
            <p:cNvPr id="310593" name="Rectangle 321">
              <a:extLst>
                <a:ext uri="{FF2B5EF4-FFF2-40B4-BE49-F238E27FC236}">
                  <a16:creationId xmlns:a16="http://schemas.microsoft.com/office/drawing/2014/main" id="{BEF8B73C-8608-5444-BFD7-1B4E42749E00}"/>
                </a:ext>
              </a:extLst>
            </p:cNvPr>
            <p:cNvSpPr>
              <a:spLocks noChangeArrowheads="1"/>
            </p:cNvSpPr>
            <p:nvPr/>
          </p:nvSpPr>
          <p:spPr bwMode="auto">
            <a:xfrm>
              <a:off x="3950" y="2343"/>
              <a:ext cx="80" cy="68"/>
            </a:xfrm>
            <a:prstGeom prst="rect">
              <a:avLst/>
            </a:prstGeom>
            <a:solidFill>
              <a:schemeClr val="bg1"/>
            </a:solidFill>
            <a:ln w="25400">
              <a:solidFill>
                <a:srgbClr val="000000"/>
              </a:solidFill>
              <a:miter lim="800000"/>
              <a:headEnd/>
              <a:tailEnd/>
            </a:ln>
          </p:spPr>
          <p:txBody>
            <a:bodyPr/>
            <a:lstStyle/>
            <a:p>
              <a:endParaRPr lang="en-US"/>
            </a:p>
          </p:txBody>
        </p:sp>
        <p:sp>
          <p:nvSpPr>
            <p:cNvPr id="310594" name="Rectangle 322">
              <a:extLst>
                <a:ext uri="{FF2B5EF4-FFF2-40B4-BE49-F238E27FC236}">
                  <a16:creationId xmlns:a16="http://schemas.microsoft.com/office/drawing/2014/main" id="{6C268E6B-F708-6C48-8CC4-C40F24E76C0C}"/>
                </a:ext>
              </a:extLst>
            </p:cNvPr>
            <p:cNvSpPr>
              <a:spLocks noChangeArrowheads="1"/>
            </p:cNvSpPr>
            <p:nvPr/>
          </p:nvSpPr>
          <p:spPr bwMode="auto">
            <a:xfrm>
              <a:off x="3953" y="2652"/>
              <a:ext cx="80" cy="69"/>
            </a:xfrm>
            <a:prstGeom prst="rect">
              <a:avLst/>
            </a:prstGeom>
            <a:solidFill>
              <a:schemeClr val="bg1"/>
            </a:solidFill>
            <a:ln w="25400">
              <a:solidFill>
                <a:srgbClr val="000000"/>
              </a:solidFill>
              <a:miter lim="800000"/>
              <a:headEnd/>
              <a:tailEnd/>
            </a:ln>
          </p:spPr>
          <p:txBody>
            <a:bodyPr/>
            <a:lstStyle/>
            <a:p>
              <a:endParaRPr lang="en-US"/>
            </a:p>
          </p:txBody>
        </p:sp>
      </p:grpSp>
      <p:grpSp>
        <p:nvGrpSpPr>
          <p:cNvPr id="310595" name="Group 323">
            <a:extLst>
              <a:ext uri="{FF2B5EF4-FFF2-40B4-BE49-F238E27FC236}">
                <a16:creationId xmlns:a16="http://schemas.microsoft.com/office/drawing/2014/main" id="{3496B345-7C4A-004E-944A-DA11C04F0C02}"/>
              </a:ext>
            </a:extLst>
          </p:cNvPr>
          <p:cNvGrpSpPr>
            <a:grpSpLocks/>
          </p:cNvGrpSpPr>
          <p:nvPr/>
        </p:nvGrpSpPr>
        <p:grpSpPr bwMode="auto">
          <a:xfrm>
            <a:off x="582613" y="2995613"/>
            <a:ext cx="1530350" cy="600075"/>
            <a:chOff x="3545" y="1909"/>
            <a:chExt cx="964" cy="378"/>
          </a:xfrm>
        </p:grpSpPr>
        <p:grpSp>
          <p:nvGrpSpPr>
            <p:cNvPr id="310596" name="Group 324">
              <a:extLst>
                <a:ext uri="{FF2B5EF4-FFF2-40B4-BE49-F238E27FC236}">
                  <a16:creationId xmlns:a16="http://schemas.microsoft.com/office/drawing/2014/main" id="{AFD1B4E9-702B-8D4D-ADA6-20BBCBB0EC5D}"/>
                </a:ext>
              </a:extLst>
            </p:cNvPr>
            <p:cNvGrpSpPr>
              <a:grpSpLocks/>
            </p:cNvGrpSpPr>
            <p:nvPr/>
          </p:nvGrpSpPr>
          <p:grpSpPr bwMode="auto">
            <a:xfrm>
              <a:off x="3545" y="1944"/>
              <a:ext cx="964" cy="301"/>
              <a:chOff x="3545" y="1944"/>
              <a:chExt cx="964" cy="301"/>
            </a:xfrm>
          </p:grpSpPr>
          <p:sp>
            <p:nvSpPr>
              <p:cNvPr id="310597" name="Rectangle 325">
                <a:extLst>
                  <a:ext uri="{FF2B5EF4-FFF2-40B4-BE49-F238E27FC236}">
                    <a16:creationId xmlns:a16="http://schemas.microsoft.com/office/drawing/2014/main" id="{338C533F-40F5-E144-AED8-BC913AA9EAB3}"/>
                  </a:ext>
                </a:extLst>
              </p:cNvPr>
              <p:cNvSpPr>
                <a:spLocks noChangeArrowheads="1"/>
              </p:cNvSpPr>
              <p:nvPr/>
            </p:nvSpPr>
            <p:spPr bwMode="auto">
              <a:xfrm>
                <a:off x="3559" y="1944"/>
                <a:ext cx="755" cy="276"/>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a:lstStyle/>
              <a:p>
                <a:endParaRPr lang="en-US"/>
              </a:p>
            </p:txBody>
          </p:sp>
          <p:sp>
            <p:nvSpPr>
              <p:cNvPr id="310598" name="Rectangle 326">
                <a:extLst>
                  <a:ext uri="{FF2B5EF4-FFF2-40B4-BE49-F238E27FC236}">
                    <a16:creationId xmlns:a16="http://schemas.microsoft.com/office/drawing/2014/main" id="{914498B2-42AA-AF4B-B37A-AB2F72CDD9BF}"/>
                  </a:ext>
                </a:extLst>
              </p:cNvPr>
              <p:cNvSpPr>
                <a:spLocks noChangeArrowheads="1"/>
              </p:cNvSpPr>
              <p:nvPr/>
            </p:nvSpPr>
            <p:spPr bwMode="auto">
              <a:xfrm>
                <a:off x="3545" y="1944"/>
                <a:ext cx="964" cy="301"/>
              </a:xfrm>
              <a:prstGeom prst="rect">
                <a:avLst/>
              </a:prstGeom>
              <a:solidFill>
                <a:schemeClr val="bg1"/>
              </a:solidFill>
              <a:ln w="25400">
                <a:solidFill>
                  <a:srgbClr val="000000"/>
                </a:solidFill>
                <a:miter lim="800000"/>
                <a:headEnd/>
                <a:tailEnd/>
              </a:ln>
            </p:spPr>
            <p:txBody>
              <a:bodyPr/>
              <a:lstStyle/>
              <a:p>
                <a:endParaRPr lang="en-US"/>
              </a:p>
            </p:txBody>
          </p:sp>
          <p:sp>
            <p:nvSpPr>
              <p:cNvPr id="310599" name="Rectangle 327">
                <a:extLst>
                  <a:ext uri="{FF2B5EF4-FFF2-40B4-BE49-F238E27FC236}">
                    <a16:creationId xmlns:a16="http://schemas.microsoft.com/office/drawing/2014/main" id="{81CD9248-5014-0E43-8DB2-BBC53EA8C69B}"/>
                  </a:ext>
                </a:extLst>
              </p:cNvPr>
              <p:cNvSpPr>
                <a:spLocks noChangeArrowheads="1"/>
              </p:cNvSpPr>
              <p:nvPr/>
            </p:nvSpPr>
            <p:spPr bwMode="auto">
              <a:xfrm>
                <a:off x="3589" y="1977"/>
                <a:ext cx="872" cy="230"/>
              </a:xfrm>
              <a:prstGeom prst="rect">
                <a:avLst/>
              </a:prstGeom>
              <a:solidFill>
                <a:schemeClr val="bg1"/>
              </a:solidFill>
              <a:ln>
                <a:noFill/>
              </a:ln>
              <a:extLs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&lt;&lt;protocol&gt;&gt;</a:t>
                </a:r>
              </a:p>
              <a:p>
                <a:pPr algn="ctr"/>
                <a:r>
                  <a:rPr lang="en-US" altLang="en-US" sz="1200" b="1">
                    <a:solidFill>
                      <a:srgbClr val="000000"/>
                    </a:solidFill>
                    <a:latin typeface="Arial" panose="020B0604020202020204" pitchFamily="34" charset="0"/>
                  </a:rPr>
                  <a:t>TP: TransportLayer</a:t>
                </a:r>
                <a:endParaRPr lang="en-US" altLang="en-US" sz="2800" b="1">
                  <a:solidFill>
                    <a:schemeClr val="tx2"/>
                  </a:solidFill>
                  <a:latin typeface="Tahoma" panose="020B0604030504040204" pitchFamily="34" charset="0"/>
                </a:endParaRPr>
              </a:p>
            </p:txBody>
          </p:sp>
        </p:grpSp>
        <p:sp>
          <p:nvSpPr>
            <p:cNvPr id="310600" name="Rectangle 328">
              <a:extLst>
                <a:ext uri="{FF2B5EF4-FFF2-40B4-BE49-F238E27FC236}">
                  <a16:creationId xmlns:a16="http://schemas.microsoft.com/office/drawing/2014/main" id="{8BB71AEC-CB4C-F747-BDE9-0A197CF60BB0}"/>
                </a:ext>
              </a:extLst>
            </p:cNvPr>
            <p:cNvSpPr>
              <a:spLocks noChangeArrowheads="1"/>
            </p:cNvSpPr>
            <p:nvPr/>
          </p:nvSpPr>
          <p:spPr bwMode="auto">
            <a:xfrm>
              <a:off x="3980" y="1909"/>
              <a:ext cx="80" cy="68"/>
            </a:xfrm>
            <a:prstGeom prst="rect">
              <a:avLst/>
            </a:prstGeom>
            <a:solidFill>
              <a:schemeClr val="bg1"/>
            </a:solidFill>
            <a:ln w="25400">
              <a:solidFill>
                <a:srgbClr val="000000"/>
              </a:solidFill>
              <a:miter lim="800000"/>
              <a:headEnd/>
              <a:tailEnd/>
            </a:ln>
          </p:spPr>
          <p:txBody>
            <a:bodyPr/>
            <a:lstStyle/>
            <a:p>
              <a:endParaRPr lang="en-US"/>
            </a:p>
          </p:txBody>
        </p:sp>
        <p:sp>
          <p:nvSpPr>
            <p:cNvPr id="310601" name="Rectangle 329">
              <a:extLst>
                <a:ext uri="{FF2B5EF4-FFF2-40B4-BE49-F238E27FC236}">
                  <a16:creationId xmlns:a16="http://schemas.microsoft.com/office/drawing/2014/main" id="{C70FCE0D-6A70-8641-AB2C-2DC4A1F8189E}"/>
                </a:ext>
              </a:extLst>
            </p:cNvPr>
            <p:cNvSpPr>
              <a:spLocks noChangeArrowheads="1"/>
            </p:cNvSpPr>
            <p:nvPr/>
          </p:nvSpPr>
          <p:spPr bwMode="auto">
            <a:xfrm>
              <a:off x="3983" y="2218"/>
              <a:ext cx="80" cy="69"/>
            </a:xfrm>
            <a:prstGeom prst="rect">
              <a:avLst/>
            </a:prstGeom>
            <a:solidFill>
              <a:schemeClr val="bg1"/>
            </a:solidFill>
            <a:ln w="25400">
              <a:solidFill>
                <a:srgbClr val="000000"/>
              </a:solidFill>
              <a:miter lim="800000"/>
              <a:headEnd/>
              <a:tailEnd/>
            </a:ln>
          </p:spPr>
          <p:txBody>
            <a:bodyPr/>
            <a:lstStyle/>
            <a:p>
              <a:endParaRPr lang="en-US"/>
            </a:p>
          </p:txBody>
        </p:sp>
      </p:grpSp>
      <p:sp>
        <p:nvSpPr>
          <p:cNvPr id="310602" name="Rectangle 330">
            <a:extLst>
              <a:ext uri="{FF2B5EF4-FFF2-40B4-BE49-F238E27FC236}">
                <a16:creationId xmlns:a16="http://schemas.microsoft.com/office/drawing/2014/main" id="{79786EC2-7BC3-AA4A-BD0C-ED0854825EDA}"/>
              </a:ext>
            </a:extLst>
          </p:cNvPr>
          <p:cNvSpPr>
            <a:spLocks noChangeArrowheads="1"/>
          </p:cNvSpPr>
          <p:nvPr/>
        </p:nvSpPr>
        <p:spPr bwMode="auto">
          <a:xfrm>
            <a:off x="1798638" y="2012950"/>
            <a:ext cx="4191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Cmnd</a:t>
            </a:r>
          </a:p>
          <a:p>
            <a:pPr algn="ctr"/>
            <a:r>
              <a:rPr lang="en-US" altLang="en-US" sz="1200" b="1">
                <a:solidFill>
                  <a:srgbClr val="000000"/>
                </a:solidFill>
                <a:latin typeface="Arial" panose="020B0604020202020204" pitchFamily="34" charset="0"/>
              </a:rPr>
              <a:t>Port</a:t>
            </a:r>
            <a:endParaRPr lang="en-US" altLang="en-US" sz="2800" b="1">
              <a:solidFill>
                <a:schemeClr val="tx2"/>
              </a:solidFill>
              <a:latin typeface="Tahoma" panose="020B0604030504040204" pitchFamily="34" charset="0"/>
            </a:endParaRPr>
          </a:p>
        </p:txBody>
      </p:sp>
      <p:sp>
        <p:nvSpPr>
          <p:cNvPr id="310609" name="Rectangle 337">
            <a:extLst>
              <a:ext uri="{FF2B5EF4-FFF2-40B4-BE49-F238E27FC236}">
                <a16:creationId xmlns:a16="http://schemas.microsoft.com/office/drawing/2014/main" id="{E26E8299-EC2A-634D-B238-F7F2B46B28F5}"/>
              </a:ext>
            </a:extLst>
          </p:cNvPr>
          <p:cNvSpPr>
            <a:spLocks noChangeArrowheads="1"/>
          </p:cNvSpPr>
          <p:nvPr/>
        </p:nvSpPr>
        <p:spPr bwMode="auto">
          <a:xfrm>
            <a:off x="1293813" y="6064250"/>
            <a:ext cx="128587" cy="109538"/>
          </a:xfrm>
          <a:prstGeom prst="rect">
            <a:avLst/>
          </a:prstGeom>
          <a:solidFill>
            <a:schemeClr val="bg1"/>
          </a:solidFill>
          <a:ln w="25400">
            <a:solidFill>
              <a:srgbClr val="000000"/>
            </a:solidFill>
            <a:miter lim="800000"/>
            <a:headEnd/>
            <a:tailEnd/>
          </a:ln>
        </p:spPr>
        <p:txBody>
          <a:bodyPr/>
          <a:lstStyle/>
          <a:p>
            <a:endParaRPr lang="en-US"/>
          </a:p>
        </p:txBody>
      </p:sp>
      <p:sp>
        <p:nvSpPr>
          <p:cNvPr id="310611" name="Freeform 339">
            <a:extLst>
              <a:ext uri="{FF2B5EF4-FFF2-40B4-BE49-F238E27FC236}">
                <a16:creationId xmlns:a16="http://schemas.microsoft.com/office/drawing/2014/main" id="{4EF3A4CC-1786-A44C-8828-08206EF3B671}"/>
              </a:ext>
            </a:extLst>
          </p:cNvPr>
          <p:cNvSpPr>
            <a:spLocks/>
          </p:cNvSpPr>
          <p:nvPr/>
        </p:nvSpPr>
        <p:spPr bwMode="auto">
          <a:xfrm rot="5400000" flipH="1" flipV="1">
            <a:off x="6463507" y="4925218"/>
            <a:ext cx="184150" cy="2716213"/>
          </a:xfrm>
          <a:custGeom>
            <a:avLst/>
            <a:gdLst>
              <a:gd name="T0" fmla="*/ 0 w 1324"/>
              <a:gd name="T1" fmla="*/ 0 h 1080"/>
              <a:gd name="T2" fmla="*/ 0 w 1324"/>
              <a:gd name="T3" fmla="*/ 1080 h 1080"/>
              <a:gd name="T4" fmla="*/ 1324 w 1324"/>
              <a:gd name="T5" fmla="*/ 1080 h 1080"/>
            </a:gdLst>
            <a:ahLst/>
            <a:cxnLst>
              <a:cxn ang="0">
                <a:pos x="T0" y="T1"/>
              </a:cxn>
              <a:cxn ang="0">
                <a:pos x="T2" y="T3"/>
              </a:cxn>
              <a:cxn ang="0">
                <a:pos x="T4" y="T5"/>
              </a:cxn>
            </a:cxnLst>
            <a:rect l="0" t="0" r="r" b="b"/>
            <a:pathLst>
              <a:path w="1324" h="1080">
                <a:moveTo>
                  <a:pt x="0" y="0"/>
                </a:moveTo>
                <a:lnTo>
                  <a:pt x="0" y="1080"/>
                </a:lnTo>
                <a:lnTo>
                  <a:pt x="1324" y="1080"/>
                </a:lnTo>
              </a:path>
            </a:pathLst>
          </a:custGeom>
          <a:noFill/>
          <a:ln w="254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310619" name="Group 347">
            <a:extLst>
              <a:ext uri="{FF2B5EF4-FFF2-40B4-BE49-F238E27FC236}">
                <a16:creationId xmlns:a16="http://schemas.microsoft.com/office/drawing/2014/main" id="{1D78B47E-8ECD-784F-8325-59537F4112FA}"/>
              </a:ext>
            </a:extLst>
          </p:cNvPr>
          <p:cNvGrpSpPr>
            <a:grpSpLocks/>
          </p:cNvGrpSpPr>
          <p:nvPr/>
        </p:nvGrpSpPr>
        <p:grpSpPr bwMode="auto">
          <a:xfrm>
            <a:off x="5613400" y="2281238"/>
            <a:ext cx="1373188" cy="438150"/>
            <a:chOff x="3536" y="1437"/>
            <a:chExt cx="865" cy="276"/>
          </a:xfrm>
        </p:grpSpPr>
        <p:sp>
          <p:nvSpPr>
            <p:cNvPr id="310545" name="Rectangle 273">
              <a:extLst>
                <a:ext uri="{FF2B5EF4-FFF2-40B4-BE49-F238E27FC236}">
                  <a16:creationId xmlns:a16="http://schemas.microsoft.com/office/drawing/2014/main" id="{825BCE22-6479-AC4B-BF2C-B9F4AA97EE0B}"/>
                </a:ext>
              </a:extLst>
            </p:cNvPr>
            <p:cNvSpPr>
              <a:spLocks noChangeArrowheads="1"/>
            </p:cNvSpPr>
            <p:nvPr/>
          </p:nvSpPr>
          <p:spPr bwMode="auto">
            <a:xfrm>
              <a:off x="3536" y="1437"/>
              <a:ext cx="819" cy="276"/>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0546" name="Rectangle 274">
              <a:extLst>
                <a:ext uri="{FF2B5EF4-FFF2-40B4-BE49-F238E27FC236}">
                  <a16:creationId xmlns:a16="http://schemas.microsoft.com/office/drawing/2014/main" id="{812ED0B4-C433-E548-8743-4C5183262720}"/>
                </a:ext>
              </a:extLst>
            </p:cNvPr>
            <p:cNvSpPr>
              <a:spLocks noChangeArrowheads="1"/>
            </p:cNvSpPr>
            <p:nvPr/>
          </p:nvSpPr>
          <p:spPr bwMode="auto">
            <a:xfrm>
              <a:off x="3594" y="1468"/>
              <a:ext cx="70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ECU : Execution</a:t>
              </a:r>
              <a:endParaRPr lang="en-US" altLang="en-US" sz="2800" b="1">
                <a:solidFill>
                  <a:schemeClr val="tx2"/>
                </a:solidFill>
                <a:latin typeface="Tahoma" panose="020B0604030504040204" pitchFamily="34" charset="0"/>
              </a:endParaRPr>
            </a:p>
          </p:txBody>
        </p:sp>
        <p:sp>
          <p:nvSpPr>
            <p:cNvPr id="310547" name="Rectangle 275">
              <a:extLst>
                <a:ext uri="{FF2B5EF4-FFF2-40B4-BE49-F238E27FC236}">
                  <a16:creationId xmlns:a16="http://schemas.microsoft.com/office/drawing/2014/main" id="{95789CCC-6C01-6140-8A87-2FC97B938F0A}"/>
                </a:ext>
              </a:extLst>
            </p:cNvPr>
            <p:cNvSpPr>
              <a:spLocks noChangeArrowheads="1"/>
            </p:cNvSpPr>
            <p:nvPr/>
          </p:nvSpPr>
          <p:spPr bwMode="auto">
            <a:xfrm>
              <a:off x="3673" y="1573"/>
              <a:ext cx="52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Control Unit</a:t>
              </a:r>
              <a:endParaRPr lang="en-US" altLang="en-US" sz="2800" b="1">
                <a:solidFill>
                  <a:schemeClr val="tx2"/>
                </a:solidFill>
                <a:latin typeface="Tahoma" panose="020B0604030504040204" pitchFamily="34" charset="0"/>
              </a:endParaRPr>
            </a:p>
          </p:txBody>
        </p:sp>
        <p:sp>
          <p:nvSpPr>
            <p:cNvPr id="310499" name="Rectangle 227">
              <a:extLst>
                <a:ext uri="{FF2B5EF4-FFF2-40B4-BE49-F238E27FC236}">
                  <a16:creationId xmlns:a16="http://schemas.microsoft.com/office/drawing/2014/main" id="{62125C26-A6C4-6041-A476-AB6FAD836673}"/>
                </a:ext>
              </a:extLst>
            </p:cNvPr>
            <p:cNvSpPr>
              <a:spLocks noChangeArrowheads="1"/>
            </p:cNvSpPr>
            <p:nvPr/>
          </p:nvSpPr>
          <p:spPr bwMode="auto">
            <a:xfrm>
              <a:off x="4322" y="1536"/>
              <a:ext cx="79" cy="69"/>
            </a:xfrm>
            <a:prstGeom prst="rect">
              <a:avLst/>
            </a:prstGeom>
            <a:solidFill>
              <a:schemeClr val="bg1"/>
            </a:solidFill>
            <a:ln w="25400">
              <a:solidFill>
                <a:srgbClr val="000000"/>
              </a:solidFill>
              <a:miter lim="800000"/>
              <a:headEnd/>
              <a:tailEnd/>
            </a:ln>
          </p:spPr>
          <p:txBody>
            <a:bodyPr/>
            <a:lstStyle/>
            <a:p>
              <a:endParaRPr lang="en-US"/>
            </a:p>
          </p:txBody>
        </p:sp>
      </p:grpSp>
      <p:grpSp>
        <p:nvGrpSpPr>
          <p:cNvPr id="310614" name="Group 342">
            <a:extLst>
              <a:ext uri="{FF2B5EF4-FFF2-40B4-BE49-F238E27FC236}">
                <a16:creationId xmlns:a16="http://schemas.microsoft.com/office/drawing/2014/main" id="{072B750B-0E86-1440-9A14-724B1F614DA9}"/>
              </a:ext>
            </a:extLst>
          </p:cNvPr>
          <p:cNvGrpSpPr>
            <a:grpSpLocks/>
          </p:cNvGrpSpPr>
          <p:nvPr/>
        </p:nvGrpSpPr>
        <p:grpSpPr bwMode="auto">
          <a:xfrm>
            <a:off x="2284413" y="2276475"/>
            <a:ext cx="1360487" cy="438150"/>
            <a:chOff x="1439" y="1434"/>
            <a:chExt cx="857" cy="276"/>
          </a:xfrm>
        </p:grpSpPr>
        <p:sp>
          <p:nvSpPr>
            <p:cNvPr id="310604" name="Rectangle 332">
              <a:extLst>
                <a:ext uri="{FF2B5EF4-FFF2-40B4-BE49-F238E27FC236}">
                  <a16:creationId xmlns:a16="http://schemas.microsoft.com/office/drawing/2014/main" id="{BBA930E2-553C-6F46-B197-D82375BA6CE9}"/>
                </a:ext>
              </a:extLst>
            </p:cNvPr>
            <p:cNvSpPr>
              <a:spLocks noChangeArrowheads="1"/>
            </p:cNvSpPr>
            <p:nvPr/>
          </p:nvSpPr>
          <p:spPr bwMode="auto">
            <a:xfrm>
              <a:off x="1477" y="1434"/>
              <a:ext cx="819" cy="276"/>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0607" name="Rectangle 335">
              <a:extLst>
                <a:ext uri="{FF2B5EF4-FFF2-40B4-BE49-F238E27FC236}">
                  <a16:creationId xmlns:a16="http://schemas.microsoft.com/office/drawing/2014/main" id="{717BE2BA-675D-DD4B-A5D8-289B5EF698DB}"/>
                </a:ext>
              </a:extLst>
            </p:cNvPr>
            <p:cNvSpPr>
              <a:spLocks noChangeArrowheads="1"/>
            </p:cNvSpPr>
            <p:nvPr/>
          </p:nvSpPr>
          <p:spPr bwMode="auto">
            <a:xfrm>
              <a:off x="1439" y="1522"/>
              <a:ext cx="79" cy="69"/>
            </a:xfrm>
            <a:prstGeom prst="rect">
              <a:avLst/>
            </a:prstGeom>
            <a:solidFill>
              <a:schemeClr val="bg1"/>
            </a:solidFill>
            <a:ln w="25400">
              <a:solidFill>
                <a:srgbClr val="000000"/>
              </a:solidFill>
              <a:miter lim="800000"/>
              <a:headEnd/>
              <a:tailEnd/>
            </a:ln>
          </p:spPr>
          <p:txBody>
            <a:bodyPr/>
            <a:lstStyle/>
            <a:p>
              <a:endParaRPr lang="en-US"/>
            </a:p>
          </p:txBody>
        </p:sp>
        <p:sp>
          <p:nvSpPr>
            <p:cNvPr id="310612" name="Rectangle 340">
              <a:extLst>
                <a:ext uri="{FF2B5EF4-FFF2-40B4-BE49-F238E27FC236}">
                  <a16:creationId xmlns:a16="http://schemas.microsoft.com/office/drawing/2014/main" id="{4733D020-21F6-7F47-8774-6BF8F197F2DF}"/>
                </a:ext>
              </a:extLst>
            </p:cNvPr>
            <p:cNvSpPr>
              <a:spLocks noChangeArrowheads="1"/>
            </p:cNvSpPr>
            <p:nvPr/>
          </p:nvSpPr>
          <p:spPr bwMode="auto">
            <a:xfrm>
              <a:off x="1571" y="1462"/>
              <a:ext cx="64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MOP : Mission</a:t>
              </a:r>
              <a:endParaRPr lang="en-US" altLang="en-US" sz="2800" b="1">
                <a:solidFill>
                  <a:schemeClr val="tx2"/>
                </a:solidFill>
                <a:latin typeface="Tahoma" panose="020B0604030504040204" pitchFamily="34" charset="0"/>
              </a:endParaRPr>
            </a:p>
          </p:txBody>
        </p:sp>
        <p:sp>
          <p:nvSpPr>
            <p:cNvPr id="310613" name="Rectangle 341">
              <a:extLst>
                <a:ext uri="{FF2B5EF4-FFF2-40B4-BE49-F238E27FC236}">
                  <a16:creationId xmlns:a16="http://schemas.microsoft.com/office/drawing/2014/main" id="{F98C3204-30D3-664A-B3C3-A4D74626F9BB}"/>
                </a:ext>
              </a:extLst>
            </p:cNvPr>
            <p:cNvSpPr>
              <a:spLocks noChangeArrowheads="1"/>
            </p:cNvSpPr>
            <p:nvPr/>
          </p:nvSpPr>
          <p:spPr bwMode="auto">
            <a:xfrm>
              <a:off x="1596" y="1567"/>
              <a:ext cx="57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0" tIns="0" rIns="0" bIns="0">
              <a:spAutoFit/>
            </a:bodyPr>
            <a:lstStyle>
              <a:lvl1pPr defTabSz="762000">
                <a:defRPr sz="2400">
                  <a:solidFill>
                    <a:schemeClr val="tx1"/>
                  </a:solidFill>
                  <a:latin typeface="Times New Roman" panose="02020603050405020304" pitchFamily="18" charset="0"/>
                </a:defRPr>
              </a:lvl1pPr>
              <a:lvl2pPr marL="571500" defTabSz="762000">
                <a:defRPr sz="2400">
                  <a:solidFill>
                    <a:schemeClr val="tx1"/>
                  </a:solidFill>
                  <a:latin typeface="Times New Roman" panose="02020603050405020304" pitchFamily="18" charset="0"/>
                </a:defRPr>
              </a:lvl2pPr>
              <a:lvl3pPr marL="1143000" defTabSz="762000">
                <a:defRPr sz="2400">
                  <a:solidFill>
                    <a:schemeClr val="tx1"/>
                  </a:solidFill>
                  <a:latin typeface="Times New Roman" panose="02020603050405020304" pitchFamily="18" charset="0"/>
                </a:defRPr>
              </a:lvl3pPr>
              <a:lvl4pPr marL="1714500" defTabSz="762000">
                <a:defRPr sz="2400">
                  <a:solidFill>
                    <a:schemeClr val="tx1"/>
                  </a:solidFill>
                  <a:latin typeface="Times New Roman" panose="02020603050405020304" pitchFamily="18" charset="0"/>
                </a:defRPr>
              </a:lvl4pPr>
              <a:lvl5pPr marL="2286000" defTabSz="762000">
                <a:defRPr sz="2400">
                  <a:solidFill>
                    <a:schemeClr val="tx1"/>
                  </a:solidFill>
                  <a:latin typeface="Times New Roman" panose="02020603050405020304" pitchFamily="18" charset="0"/>
                </a:defRPr>
              </a:lvl5pPr>
              <a:lvl6pPr marL="2743200" defTabSz="762000" fontAlgn="base">
                <a:spcBef>
                  <a:spcPct val="0"/>
                </a:spcBef>
                <a:spcAft>
                  <a:spcPct val="0"/>
                </a:spcAft>
                <a:defRPr sz="2400">
                  <a:solidFill>
                    <a:schemeClr val="tx1"/>
                  </a:solidFill>
                  <a:latin typeface="Times New Roman" panose="02020603050405020304" pitchFamily="18" charset="0"/>
                </a:defRPr>
              </a:lvl6pPr>
              <a:lvl7pPr marL="3200400" defTabSz="762000" fontAlgn="base">
                <a:spcBef>
                  <a:spcPct val="0"/>
                </a:spcBef>
                <a:spcAft>
                  <a:spcPct val="0"/>
                </a:spcAft>
                <a:defRPr sz="2400">
                  <a:solidFill>
                    <a:schemeClr val="tx1"/>
                  </a:solidFill>
                  <a:latin typeface="Times New Roman" panose="02020603050405020304" pitchFamily="18" charset="0"/>
                </a:defRPr>
              </a:lvl7pPr>
              <a:lvl8pPr marL="3657600" defTabSz="762000" fontAlgn="base">
                <a:spcBef>
                  <a:spcPct val="0"/>
                </a:spcBef>
                <a:spcAft>
                  <a:spcPct val="0"/>
                </a:spcAft>
                <a:defRPr sz="2400">
                  <a:solidFill>
                    <a:schemeClr val="tx1"/>
                  </a:solidFill>
                  <a:latin typeface="Times New Roman" panose="02020603050405020304" pitchFamily="18" charset="0"/>
                </a:defRPr>
              </a:lvl8pPr>
              <a:lvl9pPr marL="4114800" defTabSz="762000" fontAlgn="base">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OpsPlanning</a:t>
              </a:r>
              <a:endParaRPr lang="en-US" altLang="en-US" sz="2800" b="1">
                <a:solidFill>
                  <a:schemeClr val="tx2"/>
                </a:solidFill>
                <a:latin typeface="Tahoma" panose="020B0604030504040204" pitchFamily="34" charset="0"/>
              </a:endParaRPr>
            </a:p>
          </p:txBody>
        </p:sp>
      </p:grpSp>
      <p:sp>
        <p:nvSpPr>
          <p:cNvPr id="310616" name="Rectangle 344">
            <a:extLst>
              <a:ext uri="{FF2B5EF4-FFF2-40B4-BE49-F238E27FC236}">
                <a16:creationId xmlns:a16="http://schemas.microsoft.com/office/drawing/2014/main" id="{2FD2E277-E207-424E-9AC3-001BFACC15D9}"/>
              </a:ext>
            </a:extLst>
          </p:cNvPr>
          <p:cNvSpPr>
            <a:spLocks noChangeArrowheads="1"/>
          </p:cNvSpPr>
          <p:nvPr/>
        </p:nvSpPr>
        <p:spPr bwMode="auto">
          <a:xfrm>
            <a:off x="1474788" y="6126163"/>
            <a:ext cx="128905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b="1">
                <a:solidFill>
                  <a:srgbClr val="000000"/>
                </a:solidFill>
                <a:latin typeface="Arial" panose="020B0604020202020204" pitchFamily="34" charset="0"/>
              </a:rPr>
              <a:t>RF: link [Xband]</a:t>
            </a:r>
          </a:p>
        </p:txBody>
      </p:sp>
      <p:sp>
        <p:nvSpPr>
          <p:cNvPr id="310617" name="Line 345">
            <a:extLst>
              <a:ext uri="{FF2B5EF4-FFF2-40B4-BE49-F238E27FC236}">
                <a16:creationId xmlns:a16="http://schemas.microsoft.com/office/drawing/2014/main" id="{DF358760-7A05-164E-9F4F-0E29E1E67176}"/>
              </a:ext>
            </a:extLst>
          </p:cNvPr>
          <p:cNvSpPr>
            <a:spLocks noChangeShapeType="1"/>
          </p:cNvSpPr>
          <p:nvPr/>
        </p:nvSpPr>
        <p:spPr bwMode="auto">
          <a:xfrm>
            <a:off x="3654425" y="2490788"/>
            <a:ext cx="1943100" cy="0"/>
          </a:xfrm>
          <a:prstGeom prst="line">
            <a:avLst/>
          </a:prstGeom>
          <a:noFill/>
          <a:ln w="28575">
            <a:solidFill>
              <a:schemeClr val="tx1"/>
            </a:solidFill>
            <a:prstDash val="dash"/>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0618" name="Rectangle 346">
            <a:extLst>
              <a:ext uri="{FF2B5EF4-FFF2-40B4-BE49-F238E27FC236}">
                <a16:creationId xmlns:a16="http://schemas.microsoft.com/office/drawing/2014/main" id="{52C63E60-C910-D242-A1B1-1A038EFB7808}"/>
              </a:ext>
            </a:extLst>
          </p:cNvPr>
          <p:cNvSpPr>
            <a:spLocks noChangeArrowheads="1"/>
          </p:cNvSpPr>
          <p:nvPr/>
        </p:nvSpPr>
        <p:spPr bwMode="auto">
          <a:xfrm>
            <a:off x="3984625" y="2168525"/>
            <a:ext cx="11366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200" b="1">
                <a:solidFill>
                  <a:srgbClr val="000000"/>
                </a:solidFill>
                <a:latin typeface="Arial" panose="020B0604020202020204" pitchFamily="34" charset="0"/>
              </a:rPr>
              <a:t>&lt;&lt;controls&gt;&gt;</a:t>
            </a: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Date Placeholder 2">
            <a:extLst>
              <a:ext uri="{FF2B5EF4-FFF2-40B4-BE49-F238E27FC236}">
                <a16:creationId xmlns:a16="http://schemas.microsoft.com/office/drawing/2014/main" id="{571E9C42-3D3D-2840-B8E2-12411A31B7E7}"/>
              </a:ext>
            </a:extLst>
          </p:cNvPr>
          <p:cNvSpPr>
            <a:spLocks noGrp="1"/>
          </p:cNvSpPr>
          <p:nvPr>
            <p:ph type="dt" sz="half" idx="10"/>
          </p:nvPr>
        </p:nvSpPr>
        <p:spPr bwMode="auto">
          <a:xfrm>
            <a:off x="0" y="6553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r>
              <a:rPr lang="en-US" altLang="en-US"/>
              <a:t>28 Mar 2024</a:t>
            </a:r>
          </a:p>
        </p:txBody>
      </p:sp>
      <p:sp>
        <p:nvSpPr>
          <p:cNvPr id="314403" name="Text Box 35">
            <a:extLst>
              <a:ext uri="{FF2B5EF4-FFF2-40B4-BE49-F238E27FC236}">
                <a16:creationId xmlns:a16="http://schemas.microsoft.com/office/drawing/2014/main" id="{CD7AD864-5306-4948-98DA-DB3C9E078612}"/>
              </a:ext>
            </a:extLst>
          </p:cNvPr>
          <p:cNvSpPr txBox="1">
            <a:spLocks noChangeArrowheads="1"/>
          </p:cNvSpPr>
          <p:nvPr/>
        </p:nvSpPr>
        <p:spPr bwMode="auto">
          <a:xfrm rot="-1919598">
            <a:off x="1422400" y="2716213"/>
            <a:ext cx="6540500" cy="1708150"/>
          </a:xfrm>
          <a:prstGeom prst="rect">
            <a:avLst/>
          </a:prstGeom>
          <a:solidFill>
            <a:schemeClr val="bg1">
              <a:alpha val="13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600">
                <a:solidFill>
                  <a:srgbClr val="EFF5FF"/>
                </a:solidFill>
              </a:rPr>
              <a:t>Preliminary</a:t>
            </a:r>
          </a:p>
        </p:txBody>
      </p:sp>
      <p:sp>
        <p:nvSpPr>
          <p:cNvPr id="314370" name="Rectangle 2">
            <a:extLst>
              <a:ext uri="{FF2B5EF4-FFF2-40B4-BE49-F238E27FC236}">
                <a16:creationId xmlns:a16="http://schemas.microsoft.com/office/drawing/2014/main" id="{C8C571FC-1619-6D42-AC19-1869C7B879C7}"/>
              </a:ext>
            </a:extLst>
          </p:cNvPr>
          <p:cNvSpPr>
            <a:spLocks noGrp="1" noChangeArrowheads="1"/>
          </p:cNvSpPr>
          <p:nvPr>
            <p:ph type="title"/>
          </p:nvPr>
        </p:nvSpPr>
        <p:spPr>
          <a:xfrm>
            <a:off x="439738" y="-51011"/>
            <a:ext cx="8229600" cy="1143000"/>
          </a:xfrm>
        </p:spPr>
        <p:txBody>
          <a:bodyPr/>
          <a:lstStyle/>
          <a:p>
            <a:r>
              <a:rPr lang="en-US" altLang="en-US" sz="2400" dirty="0"/>
              <a:t>Communication View Using </a:t>
            </a:r>
            <a:r>
              <a:rPr lang="en-US" altLang="en-US" sz="2400" dirty="0" err="1"/>
              <a:t>SysML</a:t>
            </a:r>
            <a:br>
              <a:rPr lang="en-US" altLang="en-US" sz="2400" dirty="0"/>
            </a:br>
            <a:r>
              <a:rPr lang="en-US" altLang="en-US" sz="2400" dirty="0"/>
              <a:t>State Machine Diagram</a:t>
            </a:r>
          </a:p>
        </p:txBody>
      </p:sp>
      <p:grpSp>
        <p:nvGrpSpPr>
          <p:cNvPr id="314371" name="Group 3">
            <a:extLst>
              <a:ext uri="{FF2B5EF4-FFF2-40B4-BE49-F238E27FC236}">
                <a16:creationId xmlns:a16="http://schemas.microsoft.com/office/drawing/2014/main" id="{C26D963C-4B44-B644-8E1F-C7545A908157}"/>
              </a:ext>
            </a:extLst>
          </p:cNvPr>
          <p:cNvGrpSpPr>
            <a:grpSpLocks/>
          </p:cNvGrpSpPr>
          <p:nvPr/>
        </p:nvGrpSpPr>
        <p:grpSpPr bwMode="auto">
          <a:xfrm>
            <a:off x="566738" y="1522413"/>
            <a:ext cx="8145462" cy="4179887"/>
            <a:chOff x="3499" y="1224"/>
            <a:chExt cx="1807" cy="2239"/>
          </a:xfrm>
        </p:grpSpPr>
        <p:sp>
          <p:nvSpPr>
            <p:cNvPr id="314372" name="Rectangle 4">
              <a:extLst>
                <a:ext uri="{FF2B5EF4-FFF2-40B4-BE49-F238E27FC236}">
                  <a16:creationId xmlns:a16="http://schemas.microsoft.com/office/drawing/2014/main" id="{44B33AA0-1FE2-6C46-9685-2CC1BCD2E866}"/>
                </a:ext>
              </a:extLst>
            </p:cNvPr>
            <p:cNvSpPr>
              <a:spLocks noChangeArrowheads="1"/>
            </p:cNvSpPr>
            <p:nvPr/>
          </p:nvSpPr>
          <p:spPr bwMode="auto">
            <a:xfrm>
              <a:off x="3499" y="1425"/>
              <a:ext cx="1807" cy="20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14373" name="Rectangle 5">
              <a:extLst>
                <a:ext uri="{FF2B5EF4-FFF2-40B4-BE49-F238E27FC236}">
                  <a16:creationId xmlns:a16="http://schemas.microsoft.com/office/drawing/2014/main" id="{450BEA02-6BF6-F14A-AAE7-38992DBC8C4A}"/>
                </a:ext>
              </a:extLst>
            </p:cNvPr>
            <p:cNvSpPr>
              <a:spLocks noChangeArrowheads="1"/>
            </p:cNvSpPr>
            <p:nvPr/>
          </p:nvSpPr>
          <p:spPr bwMode="auto">
            <a:xfrm>
              <a:off x="3499" y="1224"/>
              <a:ext cx="1807" cy="2239"/>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314382" name="Rectangle 14">
            <a:extLst>
              <a:ext uri="{FF2B5EF4-FFF2-40B4-BE49-F238E27FC236}">
                <a16:creationId xmlns:a16="http://schemas.microsoft.com/office/drawing/2014/main" id="{2081D437-7093-904E-B8EF-334C83BBF0C0}"/>
              </a:ext>
            </a:extLst>
          </p:cNvPr>
          <p:cNvSpPr>
            <a:spLocks noChangeArrowheads="1"/>
          </p:cNvSpPr>
          <p:nvPr/>
        </p:nvSpPr>
        <p:spPr bwMode="auto">
          <a:xfrm>
            <a:off x="3843338" y="1495425"/>
            <a:ext cx="15684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1200" b="1">
                <a:solidFill>
                  <a:srgbClr val="000000"/>
                </a:solidFill>
                <a:latin typeface="Arial" panose="020B0604020202020204" pitchFamily="34" charset="0"/>
              </a:rPr>
              <a:t>&lt;&lt;protocol&gt;&gt;</a:t>
            </a:r>
          </a:p>
          <a:p>
            <a:pPr algn="ctr"/>
            <a:r>
              <a:rPr lang="en-US" altLang="en-US" sz="1200" b="1">
                <a:solidFill>
                  <a:srgbClr val="000000"/>
                </a:solidFill>
                <a:latin typeface="Arial" panose="020B0604020202020204" pitchFamily="34" charset="0"/>
              </a:rPr>
              <a:t>TP: TransportLayer</a:t>
            </a:r>
          </a:p>
        </p:txBody>
      </p:sp>
      <p:sp>
        <p:nvSpPr>
          <p:cNvPr id="314383" name="Rectangle 15">
            <a:extLst>
              <a:ext uri="{FF2B5EF4-FFF2-40B4-BE49-F238E27FC236}">
                <a16:creationId xmlns:a16="http://schemas.microsoft.com/office/drawing/2014/main" id="{A701778D-77E2-EE40-AED5-2E0B976319D2}"/>
              </a:ext>
            </a:extLst>
          </p:cNvPr>
          <p:cNvSpPr>
            <a:spLocks noChangeArrowheads="1"/>
          </p:cNvSpPr>
          <p:nvPr/>
        </p:nvSpPr>
        <p:spPr bwMode="auto">
          <a:xfrm>
            <a:off x="0" y="6384925"/>
            <a:ext cx="19367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000">
                <a:solidFill>
                  <a:schemeClr val="accent2"/>
                </a:solidFill>
                <a:latin typeface="Arial" panose="020B0604020202020204" pitchFamily="34" charset="0"/>
              </a:rPr>
              <a:t>Derived from: SysML Partners</a:t>
            </a:r>
          </a:p>
        </p:txBody>
      </p:sp>
      <p:sp>
        <p:nvSpPr>
          <p:cNvPr id="314384" name="AutoShape 16">
            <a:extLst>
              <a:ext uri="{FF2B5EF4-FFF2-40B4-BE49-F238E27FC236}">
                <a16:creationId xmlns:a16="http://schemas.microsoft.com/office/drawing/2014/main" id="{6E2D6A4B-4562-9A4F-A3DC-B77088A0FE89}"/>
              </a:ext>
            </a:extLst>
          </p:cNvPr>
          <p:cNvSpPr>
            <a:spLocks noChangeArrowheads="1"/>
          </p:cNvSpPr>
          <p:nvPr/>
        </p:nvSpPr>
        <p:spPr bwMode="auto">
          <a:xfrm>
            <a:off x="1536700" y="3276600"/>
            <a:ext cx="1787525" cy="957263"/>
          </a:xfrm>
          <a:prstGeom prst="roundRect">
            <a:avLst>
              <a:gd name="adj" fmla="val 16667"/>
            </a:avLst>
          </a:prstGeom>
          <a:solidFill>
            <a:schemeClr val="bg1"/>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600" b="1">
                <a:solidFill>
                  <a:srgbClr val="000000"/>
                </a:solidFill>
                <a:latin typeface="Arial" panose="020B0604020202020204" pitchFamily="34" charset="0"/>
              </a:rPr>
              <a:t>Idle</a:t>
            </a:r>
            <a:endParaRPr lang="en-US" altLang="en-US"/>
          </a:p>
        </p:txBody>
      </p:sp>
      <p:sp>
        <p:nvSpPr>
          <p:cNvPr id="314385" name="AutoShape 17">
            <a:extLst>
              <a:ext uri="{FF2B5EF4-FFF2-40B4-BE49-F238E27FC236}">
                <a16:creationId xmlns:a16="http://schemas.microsoft.com/office/drawing/2014/main" id="{EDDB7A39-305A-0245-A942-6462FE232203}"/>
              </a:ext>
            </a:extLst>
          </p:cNvPr>
          <p:cNvSpPr>
            <a:spLocks noChangeArrowheads="1"/>
          </p:cNvSpPr>
          <p:nvPr/>
        </p:nvSpPr>
        <p:spPr bwMode="auto">
          <a:xfrm>
            <a:off x="4591050" y="4356100"/>
            <a:ext cx="1787525" cy="957263"/>
          </a:xfrm>
          <a:prstGeom prst="roundRect">
            <a:avLst>
              <a:gd name="adj" fmla="val 16667"/>
            </a:avLst>
          </a:prstGeom>
          <a:solidFill>
            <a:schemeClr val="bg1"/>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600" b="1">
                <a:solidFill>
                  <a:srgbClr val="000000"/>
                </a:solidFill>
                <a:latin typeface="Arial" panose="020B0604020202020204" pitchFamily="34" charset="0"/>
              </a:rPr>
              <a:t>Waiting</a:t>
            </a:r>
          </a:p>
        </p:txBody>
      </p:sp>
      <p:sp>
        <p:nvSpPr>
          <p:cNvPr id="314386" name="AutoShape 18">
            <a:extLst>
              <a:ext uri="{FF2B5EF4-FFF2-40B4-BE49-F238E27FC236}">
                <a16:creationId xmlns:a16="http://schemas.microsoft.com/office/drawing/2014/main" id="{A4A67242-2056-9E44-9BF9-231214D5852E}"/>
              </a:ext>
            </a:extLst>
          </p:cNvPr>
          <p:cNvSpPr>
            <a:spLocks noChangeArrowheads="1"/>
          </p:cNvSpPr>
          <p:nvPr/>
        </p:nvSpPr>
        <p:spPr bwMode="auto">
          <a:xfrm>
            <a:off x="5340350" y="2270125"/>
            <a:ext cx="1787525" cy="957263"/>
          </a:xfrm>
          <a:prstGeom prst="roundRect">
            <a:avLst>
              <a:gd name="adj" fmla="val 10616"/>
            </a:avLst>
          </a:prstGeom>
          <a:solidFill>
            <a:schemeClr val="bg1"/>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600" b="1">
                <a:solidFill>
                  <a:srgbClr val="000000"/>
                </a:solidFill>
                <a:latin typeface="Arial" panose="020B0604020202020204" pitchFamily="34" charset="0"/>
              </a:rPr>
              <a:t>Sending</a:t>
            </a:r>
          </a:p>
        </p:txBody>
      </p:sp>
      <p:cxnSp>
        <p:nvCxnSpPr>
          <p:cNvPr id="314388" name="AutoShape 20">
            <a:extLst>
              <a:ext uri="{FF2B5EF4-FFF2-40B4-BE49-F238E27FC236}">
                <a16:creationId xmlns:a16="http://schemas.microsoft.com/office/drawing/2014/main" id="{8F5625FA-A40A-0B4B-8D0C-0E332365D38F}"/>
              </a:ext>
            </a:extLst>
          </p:cNvPr>
          <p:cNvCxnSpPr>
            <a:cxnSpLocks noChangeShapeType="1"/>
            <a:stCxn id="314384" idx="3"/>
            <a:endCxn id="314386" idx="1"/>
          </p:cNvCxnSpPr>
          <p:nvPr/>
        </p:nvCxnSpPr>
        <p:spPr bwMode="auto">
          <a:xfrm flipV="1">
            <a:off x="3338513" y="2749550"/>
            <a:ext cx="1987550" cy="1006475"/>
          </a:xfrm>
          <a:prstGeom prst="curvedConnector3">
            <a:avLst>
              <a:gd name="adj1" fmla="val 50000"/>
            </a:avLst>
          </a:prstGeom>
          <a:noFill/>
          <a:ln w="9525">
            <a:solidFill>
              <a:srgbClr val="E30D05"/>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4391" name="AutoShape 23">
            <a:extLst>
              <a:ext uri="{FF2B5EF4-FFF2-40B4-BE49-F238E27FC236}">
                <a16:creationId xmlns:a16="http://schemas.microsoft.com/office/drawing/2014/main" id="{0AA6FC19-8BED-DF41-80AF-F9F9B3ACF259}"/>
              </a:ext>
            </a:extLst>
          </p:cNvPr>
          <p:cNvCxnSpPr>
            <a:cxnSpLocks noChangeShapeType="1"/>
            <a:stCxn id="314385" idx="1"/>
          </p:cNvCxnSpPr>
          <p:nvPr/>
        </p:nvCxnSpPr>
        <p:spPr bwMode="auto">
          <a:xfrm rot="10800000">
            <a:off x="3074988" y="4243388"/>
            <a:ext cx="1501775" cy="592137"/>
          </a:xfrm>
          <a:prstGeom prst="curvedConnector3">
            <a:avLst>
              <a:gd name="adj1" fmla="val 54755"/>
            </a:avLst>
          </a:prstGeom>
          <a:noFill/>
          <a:ln w="9525">
            <a:solidFill>
              <a:srgbClr val="E30D05"/>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4392" name="AutoShape 24">
            <a:extLst>
              <a:ext uri="{FF2B5EF4-FFF2-40B4-BE49-F238E27FC236}">
                <a16:creationId xmlns:a16="http://schemas.microsoft.com/office/drawing/2014/main" id="{4834AD0F-2C05-0547-A066-1A58B92379E7}"/>
              </a:ext>
            </a:extLst>
          </p:cNvPr>
          <p:cNvCxnSpPr>
            <a:cxnSpLocks noChangeShapeType="1"/>
            <a:endCxn id="314384" idx="2"/>
          </p:cNvCxnSpPr>
          <p:nvPr/>
        </p:nvCxnSpPr>
        <p:spPr bwMode="auto">
          <a:xfrm rot="10800000">
            <a:off x="2430463" y="4248150"/>
            <a:ext cx="2124075" cy="944563"/>
          </a:xfrm>
          <a:prstGeom prst="curvedConnector2">
            <a:avLst/>
          </a:prstGeom>
          <a:noFill/>
          <a:ln w="9525">
            <a:solidFill>
              <a:srgbClr val="E30D05"/>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4394" name="AutoShape 26">
            <a:extLst>
              <a:ext uri="{FF2B5EF4-FFF2-40B4-BE49-F238E27FC236}">
                <a16:creationId xmlns:a16="http://schemas.microsoft.com/office/drawing/2014/main" id="{F1180126-A15B-664B-8C9D-1F9EF17AC4C5}"/>
              </a:ext>
            </a:extLst>
          </p:cNvPr>
          <p:cNvCxnSpPr>
            <a:cxnSpLocks noChangeShapeType="1"/>
            <a:stCxn id="314384" idx="0"/>
          </p:cNvCxnSpPr>
          <p:nvPr/>
        </p:nvCxnSpPr>
        <p:spPr bwMode="auto">
          <a:xfrm rot="5400000" flipH="1">
            <a:off x="1503363" y="2335212"/>
            <a:ext cx="801688" cy="1052513"/>
          </a:xfrm>
          <a:prstGeom prst="curvedConnector3">
            <a:avLst>
              <a:gd name="adj1" fmla="val 49111"/>
            </a:avLst>
          </a:prstGeom>
          <a:noFill/>
          <a:ln w="9525">
            <a:solidFill>
              <a:srgbClr val="E30D05"/>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4395" name="AutoShape 27">
            <a:extLst>
              <a:ext uri="{FF2B5EF4-FFF2-40B4-BE49-F238E27FC236}">
                <a16:creationId xmlns:a16="http://schemas.microsoft.com/office/drawing/2014/main" id="{8805252B-EC36-DA4D-A8F2-A86160AE845D}"/>
              </a:ext>
            </a:extLst>
          </p:cNvPr>
          <p:cNvCxnSpPr>
            <a:cxnSpLocks noChangeShapeType="1"/>
            <a:endCxn id="314386" idx="2"/>
          </p:cNvCxnSpPr>
          <p:nvPr/>
        </p:nvCxnSpPr>
        <p:spPr bwMode="auto">
          <a:xfrm rot="16200000">
            <a:off x="5587206" y="3710782"/>
            <a:ext cx="1116013" cy="177800"/>
          </a:xfrm>
          <a:prstGeom prst="curvedConnector3">
            <a:avLst>
              <a:gd name="adj1" fmla="val 50639"/>
            </a:avLst>
          </a:prstGeom>
          <a:noFill/>
          <a:ln w="9525">
            <a:solidFill>
              <a:srgbClr val="E30D05"/>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4396" name="AutoShape 28">
            <a:extLst>
              <a:ext uri="{FF2B5EF4-FFF2-40B4-BE49-F238E27FC236}">
                <a16:creationId xmlns:a16="http://schemas.microsoft.com/office/drawing/2014/main" id="{0CCAEA3B-BD78-414A-B13F-11BF740F56D0}"/>
              </a:ext>
            </a:extLst>
          </p:cNvPr>
          <p:cNvCxnSpPr>
            <a:cxnSpLocks noChangeShapeType="1"/>
          </p:cNvCxnSpPr>
          <p:nvPr/>
        </p:nvCxnSpPr>
        <p:spPr bwMode="auto">
          <a:xfrm rot="16200000">
            <a:off x="4968082" y="3715544"/>
            <a:ext cx="1116012" cy="177800"/>
          </a:xfrm>
          <a:prstGeom prst="curvedConnector3">
            <a:avLst>
              <a:gd name="adj1" fmla="val 50639"/>
            </a:avLst>
          </a:prstGeom>
          <a:noFill/>
          <a:ln w="9525">
            <a:solidFill>
              <a:srgbClr val="E30D05"/>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4397" name="Oval 29">
            <a:extLst>
              <a:ext uri="{FF2B5EF4-FFF2-40B4-BE49-F238E27FC236}">
                <a16:creationId xmlns:a16="http://schemas.microsoft.com/office/drawing/2014/main" id="{9D2B7750-18F2-6641-BD32-ABF97D65D044}"/>
              </a:ext>
            </a:extLst>
          </p:cNvPr>
          <p:cNvSpPr>
            <a:spLocks noChangeArrowheads="1"/>
          </p:cNvSpPr>
          <p:nvPr/>
        </p:nvSpPr>
        <p:spPr bwMode="auto">
          <a:xfrm>
            <a:off x="1320800" y="2378075"/>
            <a:ext cx="117475" cy="127000"/>
          </a:xfrm>
          <a:prstGeom prst="ellipse">
            <a:avLst/>
          </a:prstGeom>
          <a:solidFill>
            <a:srgbClr val="E30D05"/>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14398" name="Rectangle 30">
            <a:extLst>
              <a:ext uri="{FF2B5EF4-FFF2-40B4-BE49-F238E27FC236}">
                <a16:creationId xmlns:a16="http://schemas.microsoft.com/office/drawing/2014/main" id="{5A26182F-F724-964C-AB50-D8E71A1B8349}"/>
              </a:ext>
            </a:extLst>
          </p:cNvPr>
          <p:cNvSpPr>
            <a:spLocks noChangeArrowheads="1"/>
          </p:cNvSpPr>
          <p:nvPr/>
        </p:nvSpPr>
        <p:spPr bwMode="auto">
          <a:xfrm>
            <a:off x="3303588" y="2435225"/>
            <a:ext cx="1493837"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solidFill>
                  <a:schemeClr val="accent2"/>
                </a:solidFill>
                <a:latin typeface="Arial" panose="020B0604020202020204" pitchFamily="34" charset="0"/>
              </a:rPr>
              <a:t>evSend /</a:t>
            </a:r>
          </a:p>
          <a:p>
            <a:r>
              <a:rPr lang="en-US" altLang="en-US" sz="1400">
                <a:solidFill>
                  <a:schemeClr val="accent2"/>
                </a:solidFill>
                <a:latin typeface="Arial" panose="020B0604020202020204" pitchFamily="34" charset="0"/>
              </a:rPr>
              <a:t>transmitCount=0</a:t>
            </a:r>
          </a:p>
        </p:txBody>
      </p:sp>
      <p:sp>
        <p:nvSpPr>
          <p:cNvPr id="314399" name="Rectangle 31">
            <a:extLst>
              <a:ext uri="{FF2B5EF4-FFF2-40B4-BE49-F238E27FC236}">
                <a16:creationId xmlns:a16="http://schemas.microsoft.com/office/drawing/2014/main" id="{DE4D2731-6020-EE45-80E9-2E7E75B82259}"/>
              </a:ext>
            </a:extLst>
          </p:cNvPr>
          <p:cNvSpPr>
            <a:spLocks noChangeArrowheads="1"/>
          </p:cNvSpPr>
          <p:nvPr/>
        </p:nvSpPr>
        <p:spPr bwMode="auto">
          <a:xfrm>
            <a:off x="6251575" y="3630613"/>
            <a:ext cx="1947863"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solidFill>
                  <a:schemeClr val="accent2"/>
                </a:solidFill>
                <a:latin typeface="Arial" panose="020B0604020202020204" pitchFamily="34" charset="0"/>
              </a:rPr>
              <a:t>tm(Wait Time) </a:t>
            </a:r>
          </a:p>
          <a:p>
            <a:r>
              <a:rPr lang="en-US" altLang="en-US" sz="1400">
                <a:solidFill>
                  <a:schemeClr val="accent2"/>
                </a:solidFill>
                <a:latin typeface="Arial" panose="020B0604020202020204" pitchFamily="34" charset="0"/>
              </a:rPr>
              <a:t>[transmitCount&lt;LIMIT]</a:t>
            </a:r>
          </a:p>
        </p:txBody>
      </p:sp>
      <p:sp>
        <p:nvSpPr>
          <p:cNvPr id="314400" name="Rectangle 32">
            <a:extLst>
              <a:ext uri="{FF2B5EF4-FFF2-40B4-BE49-F238E27FC236}">
                <a16:creationId xmlns:a16="http://schemas.microsoft.com/office/drawing/2014/main" id="{602BE9BB-EC27-7645-8A8D-783B65BCA593}"/>
              </a:ext>
            </a:extLst>
          </p:cNvPr>
          <p:cNvSpPr>
            <a:spLocks noChangeArrowheads="1"/>
          </p:cNvSpPr>
          <p:nvPr/>
        </p:nvSpPr>
        <p:spPr bwMode="auto">
          <a:xfrm>
            <a:off x="4052888" y="3556000"/>
            <a:ext cx="14986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solidFill>
                  <a:schemeClr val="accent2"/>
                </a:solidFill>
                <a:latin typeface="Arial" panose="020B0604020202020204" pitchFamily="34" charset="0"/>
              </a:rPr>
              <a:t>evDoneSend /</a:t>
            </a:r>
          </a:p>
          <a:p>
            <a:r>
              <a:rPr lang="en-US" altLang="en-US" sz="1400">
                <a:solidFill>
                  <a:schemeClr val="accent2"/>
                </a:solidFill>
                <a:latin typeface="Arial" panose="020B0604020202020204" pitchFamily="34" charset="0"/>
              </a:rPr>
              <a:t>++transmitCount</a:t>
            </a:r>
          </a:p>
        </p:txBody>
      </p:sp>
      <p:sp>
        <p:nvSpPr>
          <p:cNvPr id="314401" name="Rectangle 33">
            <a:extLst>
              <a:ext uri="{FF2B5EF4-FFF2-40B4-BE49-F238E27FC236}">
                <a16:creationId xmlns:a16="http://schemas.microsoft.com/office/drawing/2014/main" id="{A3694F74-4E98-5B4C-A531-5447D94B55C9}"/>
              </a:ext>
            </a:extLst>
          </p:cNvPr>
          <p:cNvSpPr>
            <a:spLocks noChangeArrowheads="1"/>
          </p:cNvSpPr>
          <p:nvPr/>
        </p:nvSpPr>
        <p:spPr bwMode="auto">
          <a:xfrm>
            <a:off x="3219450" y="4360863"/>
            <a:ext cx="13604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solidFill>
                  <a:schemeClr val="accent2"/>
                </a:solidFill>
                <a:latin typeface="Arial" panose="020B0604020202020204" pitchFamily="34" charset="0"/>
              </a:rPr>
              <a:t>evACK[isValid]</a:t>
            </a:r>
          </a:p>
        </p:txBody>
      </p:sp>
      <p:sp>
        <p:nvSpPr>
          <p:cNvPr id="314402" name="Rectangle 34">
            <a:extLst>
              <a:ext uri="{FF2B5EF4-FFF2-40B4-BE49-F238E27FC236}">
                <a16:creationId xmlns:a16="http://schemas.microsoft.com/office/drawing/2014/main" id="{5A76B5B7-822F-D54F-961F-E2C277330305}"/>
              </a:ext>
            </a:extLst>
          </p:cNvPr>
          <p:cNvSpPr>
            <a:spLocks noChangeArrowheads="1"/>
          </p:cNvSpPr>
          <p:nvPr/>
        </p:nvSpPr>
        <p:spPr bwMode="auto">
          <a:xfrm>
            <a:off x="1663700" y="4867275"/>
            <a:ext cx="213995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solidFill>
                  <a:schemeClr val="accent2"/>
                </a:solidFill>
                <a:latin typeface="Arial" panose="020B0604020202020204" pitchFamily="34" charset="0"/>
              </a:rPr>
              <a:t>tm(Wait Time) </a:t>
            </a:r>
          </a:p>
          <a:p>
            <a:r>
              <a:rPr lang="en-US" altLang="en-US" sz="1400">
                <a:solidFill>
                  <a:schemeClr val="accent2"/>
                </a:solidFill>
                <a:latin typeface="Arial" panose="020B0604020202020204" pitchFamily="34" charset="0"/>
              </a:rPr>
              <a:t>Throw(“Unable to Send”)</a:t>
            </a:r>
          </a:p>
        </p:txBody>
      </p:sp>
      <p:sp>
        <p:nvSpPr>
          <p:cNvPr id="314404" name="Text Box 36">
            <a:extLst>
              <a:ext uri="{FF2B5EF4-FFF2-40B4-BE49-F238E27FC236}">
                <a16:creationId xmlns:a16="http://schemas.microsoft.com/office/drawing/2014/main" id="{EA172FE1-0764-4745-A52D-0C8DACF98C1C}"/>
              </a:ext>
            </a:extLst>
          </p:cNvPr>
          <p:cNvSpPr txBox="1">
            <a:spLocks noChangeArrowheads="1"/>
          </p:cNvSpPr>
          <p:nvPr/>
        </p:nvSpPr>
        <p:spPr bwMode="auto">
          <a:xfrm>
            <a:off x="4454525" y="5819775"/>
            <a:ext cx="45466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000" b="1">
                <a:solidFill>
                  <a:schemeClr val="folHlink"/>
                </a:solidFill>
                <a:latin typeface="Arial" panose="020B0604020202020204" pitchFamily="34" charset="0"/>
              </a:rPr>
              <a:t>Protocol specifications inherited by each instance of Protocol Objects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4404"/>
                                        </p:tgtEl>
                                        <p:attrNameLst>
                                          <p:attrName>style.visibility</p:attrName>
                                        </p:attrNameLst>
                                      </p:cBhvr>
                                      <p:to>
                                        <p:strVal val="visible"/>
                                      </p:to>
                                    </p:set>
                                    <p:animEffect transition="in" filter="wipe(left)">
                                      <p:cBhvr>
                                        <p:cTn id="7" dur="500"/>
                                        <p:tgtEl>
                                          <p:spTgt spid="3144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4404" grpId="0" autoUpdateAnimBg="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ext Box 1"/>
          <p:cNvSpPr txBox="1">
            <a:spLocks noChangeArrowheads="1"/>
          </p:cNvSpPr>
          <p:nvPr/>
        </p:nvSpPr>
        <p:spPr bwMode="auto">
          <a:xfrm>
            <a:off x="693738" y="212725"/>
            <a:ext cx="7772400" cy="85407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ctr" eaLnBrk="0" hangingPunct="0">
              <a:lnSpc>
                <a:spcPct val="90000"/>
              </a:lnSpc>
              <a:defRPr sz="2000">
                <a:solidFill>
                  <a:srgbClr val="0099A6"/>
                </a:solidFill>
              </a:defRPr>
            </a:lvl1pPr>
            <a:lvl2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2pPr>
            <a:lvl3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3pPr>
            <a:lvl4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4pPr>
            <a:lvl5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5pPr>
            <a:lvl6pPr marL="457200" algn="ctr" eaLnBrk="0" fontAlgn="base" hangingPunct="0">
              <a:lnSpc>
                <a:spcPct val="90000"/>
              </a:lnSpc>
              <a:spcBef>
                <a:spcPct val="0"/>
              </a:spcBef>
              <a:spcAft>
                <a:spcPct val="0"/>
              </a:spcAft>
              <a:defRPr sz="2500">
                <a:solidFill>
                  <a:schemeClr val="hlink"/>
                </a:solidFill>
                <a:latin typeface="Arial" pitchFamily="-107" charset="0"/>
              </a:defRPr>
            </a:lvl6pPr>
            <a:lvl7pPr marL="914400" algn="ctr" eaLnBrk="0" fontAlgn="base" hangingPunct="0">
              <a:lnSpc>
                <a:spcPct val="90000"/>
              </a:lnSpc>
              <a:spcBef>
                <a:spcPct val="0"/>
              </a:spcBef>
              <a:spcAft>
                <a:spcPct val="0"/>
              </a:spcAft>
              <a:defRPr sz="2500">
                <a:solidFill>
                  <a:schemeClr val="hlink"/>
                </a:solidFill>
                <a:latin typeface="Arial" pitchFamily="-107" charset="0"/>
              </a:defRPr>
            </a:lvl7pPr>
            <a:lvl8pPr marL="1371600" algn="ctr" eaLnBrk="0" fontAlgn="base" hangingPunct="0">
              <a:lnSpc>
                <a:spcPct val="90000"/>
              </a:lnSpc>
              <a:spcBef>
                <a:spcPct val="0"/>
              </a:spcBef>
              <a:spcAft>
                <a:spcPct val="0"/>
              </a:spcAft>
              <a:defRPr sz="2500">
                <a:solidFill>
                  <a:schemeClr val="hlink"/>
                </a:solidFill>
                <a:latin typeface="Arial" pitchFamily="-107" charset="0"/>
              </a:defRPr>
            </a:lvl8pPr>
            <a:lvl9pPr marL="1828800" algn="ctr" eaLnBrk="0" fontAlgn="base" hangingPunct="0">
              <a:lnSpc>
                <a:spcPct val="90000"/>
              </a:lnSpc>
              <a:spcBef>
                <a:spcPct val="0"/>
              </a:spcBef>
              <a:spcAft>
                <a:spcPct val="0"/>
              </a:spcAft>
              <a:defRPr sz="2500">
                <a:solidFill>
                  <a:schemeClr val="hlink"/>
                </a:solidFill>
                <a:latin typeface="Arial" pitchFamily="-107" charset="0"/>
              </a:defRPr>
            </a:lvl9pPr>
          </a:lstStyle>
          <a:p>
            <a:r>
              <a:rPr lang="en-US" sz="2400" dirty="0"/>
              <a:t>CCSDS / SC14 - RASDS update project</a:t>
            </a:r>
          </a:p>
        </p:txBody>
      </p:sp>
      <p:sp>
        <p:nvSpPr>
          <p:cNvPr id="17410" name="Text Box 2"/>
          <p:cNvSpPr txBox="1">
            <a:spLocks noChangeArrowheads="1"/>
          </p:cNvSpPr>
          <p:nvPr/>
        </p:nvSpPr>
        <p:spPr bwMode="auto">
          <a:xfrm>
            <a:off x="228600" y="838200"/>
            <a:ext cx="8686800" cy="54102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lvl1pPr marL="341313" indent="-341313">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1pPr>
            <a:lvl2pPr marL="741363" indent="-284163">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9pPr>
          </a:lstStyle>
          <a:p>
            <a:pPr>
              <a:spcBef>
                <a:spcPts val="700"/>
              </a:spcBef>
              <a:buFont typeface="Arial" charset="0"/>
              <a:buChar char="•"/>
              <a:defRPr/>
            </a:pPr>
            <a:r>
              <a:rPr lang="en-US" dirty="0">
                <a:latin typeface="Arial" charset="0"/>
              </a:rPr>
              <a:t>Proposed RASDS update tasks</a:t>
            </a:r>
          </a:p>
          <a:p>
            <a:pPr lvl="1">
              <a:spcBef>
                <a:spcPts val="600"/>
              </a:spcBef>
              <a:buFont typeface="Arial" charset="0"/>
              <a:buChar char="–"/>
              <a:defRPr/>
            </a:pPr>
            <a:r>
              <a:rPr lang="en-US" sz="1800" dirty="0">
                <a:latin typeface="Arial" charset="0"/>
              </a:rPr>
              <a:t>Update RASDS, add new viewpoints</a:t>
            </a:r>
          </a:p>
          <a:p>
            <a:pPr lvl="2">
              <a:spcBef>
                <a:spcPts val="600"/>
              </a:spcBef>
              <a:buFont typeface="Arial" charset="0"/>
              <a:buChar char="–"/>
              <a:defRPr/>
            </a:pPr>
            <a:r>
              <a:rPr lang="en-US" sz="1600" dirty="0">
                <a:latin typeface="Arial" charset="0"/>
              </a:rPr>
              <a:t> Integrate ASL &amp; SCCS ADD approaches to refine framework</a:t>
            </a:r>
          </a:p>
          <a:p>
            <a:pPr lvl="2">
              <a:spcBef>
                <a:spcPts val="600"/>
              </a:spcBef>
              <a:buFont typeface="Arial" charset="0"/>
              <a:buChar char="–"/>
              <a:defRPr/>
            </a:pPr>
            <a:r>
              <a:rPr lang="en-US" sz="1600" dirty="0">
                <a:latin typeface="Arial" charset="0"/>
              </a:rPr>
              <a:t> Work in collaboration with TC20/SC14 SE team to extend framework</a:t>
            </a:r>
          </a:p>
          <a:p>
            <a:pPr lvl="2">
              <a:spcBef>
                <a:spcPts val="600"/>
              </a:spcBef>
              <a:buFont typeface="Arial" charset="0"/>
              <a:buChar char="–"/>
              <a:defRPr/>
            </a:pPr>
            <a:r>
              <a:rPr lang="en-US" sz="1600" dirty="0">
                <a:latin typeface="Arial" charset="0"/>
              </a:rPr>
              <a:t> Incorporate published diagrams from ASL and SCCS where appropriate</a:t>
            </a:r>
          </a:p>
          <a:p>
            <a:pPr lvl="2">
              <a:spcBef>
                <a:spcPts val="600"/>
              </a:spcBef>
              <a:buFont typeface="Arial" charset="0"/>
              <a:buChar char="–"/>
              <a:defRPr/>
            </a:pPr>
            <a:r>
              <a:rPr lang="en-US" sz="1600" dirty="0">
                <a:latin typeface="Arial" charset="0"/>
              </a:rPr>
              <a:t> Update security view sections, as needed</a:t>
            </a:r>
          </a:p>
          <a:p>
            <a:pPr lvl="2">
              <a:spcBef>
                <a:spcPts val="600"/>
              </a:spcBef>
              <a:buFont typeface="Arial" charset="0"/>
              <a:buChar char="–"/>
              <a:defRPr/>
            </a:pPr>
            <a:r>
              <a:rPr lang="en-US" sz="1600" dirty="0">
                <a:latin typeface="Arial" charset="0"/>
              </a:rPr>
              <a:t> </a:t>
            </a:r>
            <a:r>
              <a:rPr lang="en-US" sz="1600" dirty="0">
                <a:solidFill>
                  <a:srgbClr val="FF0000"/>
                </a:solidFill>
                <a:latin typeface="Arial" charset="0"/>
              </a:rPr>
              <a:t>=&gt; Is a new Engineering / Process Viewpoint needed to deal with SC14 V&amp;V and process considerations?  </a:t>
            </a:r>
            <a:r>
              <a:rPr lang="en-US" sz="1600" u="sng" dirty="0">
                <a:solidFill>
                  <a:srgbClr val="FF0000"/>
                </a:solidFill>
                <a:latin typeface="Arial" charset="0"/>
              </a:rPr>
              <a:t>No, leave for ISO 15288 and agency </a:t>
            </a:r>
            <a:r>
              <a:rPr lang="en-US" sz="1600" u="sng" dirty="0" err="1">
                <a:solidFill>
                  <a:srgbClr val="FF0000"/>
                </a:solidFill>
                <a:latin typeface="Arial" charset="0"/>
              </a:rPr>
              <a:t>stds</a:t>
            </a:r>
            <a:r>
              <a:rPr lang="en-US" sz="1600" u="sng" dirty="0">
                <a:solidFill>
                  <a:srgbClr val="FF0000"/>
                </a:solidFill>
                <a:latin typeface="Arial" charset="0"/>
              </a:rPr>
              <a:t>.</a:t>
            </a:r>
          </a:p>
          <a:p>
            <a:pPr lvl="1">
              <a:spcBef>
                <a:spcPts val="600"/>
              </a:spcBef>
              <a:buFont typeface="Arial" charset="0"/>
              <a:buChar char="–"/>
              <a:defRPr/>
            </a:pPr>
            <a:r>
              <a:rPr lang="en-US" sz="1800" dirty="0">
                <a:latin typeface="Arial" charset="0"/>
              </a:rPr>
              <a:t>Add annex with MBSE / SysML representations</a:t>
            </a:r>
          </a:p>
          <a:p>
            <a:pPr lvl="2">
              <a:spcBef>
                <a:spcPts val="600"/>
              </a:spcBef>
              <a:buFont typeface="Arial" charset="0"/>
              <a:buChar char="–"/>
              <a:defRPr/>
            </a:pPr>
            <a:r>
              <a:rPr lang="en-US" sz="1800" dirty="0">
                <a:latin typeface="Arial" charset="0"/>
              </a:rPr>
              <a:t> </a:t>
            </a:r>
            <a:r>
              <a:rPr lang="en-US" sz="1600" dirty="0">
                <a:latin typeface="Arial" charset="0"/>
              </a:rPr>
              <a:t>May use SysML representations or just adopt a uniform set of OWL / ontology diagrams documenting the concepts for each viewpoint</a:t>
            </a:r>
          </a:p>
          <a:p>
            <a:pPr lvl="2">
              <a:spcBef>
                <a:spcPts val="600"/>
              </a:spcBef>
              <a:buFont typeface="Arial" charset="0"/>
              <a:buChar char="–"/>
              <a:defRPr/>
            </a:pPr>
            <a:r>
              <a:rPr lang="en-US" sz="1600" dirty="0">
                <a:latin typeface="Arial" charset="0"/>
              </a:rPr>
              <a:t> The methodology is the same for either approach, but the representation differs</a:t>
            </a:r>
          </a:p>
          <a:p>
            <a:pPr lvl="2">
              <a:spcBef>
                <a:spcPts val="600"/>
              </a:spcBef>
              <a:buFont typeface="Arial" charset="0"/>
              <a:buChar char="–"/>
              <a:defRPr/>
            </a:pPr>
            <a:r>
              <a:rPr lang="en-US" sz="1600" dirty="0">
                <a:latin typeface="Arial" charset="0"/>
              </a:rPr>
              <a:t> Incorporate representation &amp; figures from published MBSE papers</a:t>
            </a:r>
            <a:endParaRPr lang="en-US" sz="1800" dirty="0">
              <a:latin typeface="Arial" charset="0"/>
            </a:endParaRPr>
          </a:p>
          <a:p>
            <a:pPr lvl="1">
              <a:spcBef>
                <a:spcPts val="600"/>
              </a:spcBef>
              <a:buFont typeface="Arial" charset="0"/>
              <a:buChar char="–"/>
              <a:defRPr/>
            </a:pPr>
            <a:r>
              <a:rPr lang="en-US" sz="1800" dirty="0">
                <a:latin typeface="Arial" charset="0"/>
              </a:rPr>
              <a:t>With TC20/SC14 refine and extend existing CCSDS Glossary </a:t>
            </a:r>
          </a:p>
          <a:p>
            <a:pPr lvl="2">
              <a:spcBef>
                <a:spcPts val="600"/>
              </a:spcBef>
              <a:buFont typeface="Arial" charset="0"/>
              <a:buChar char="–"/>
              <a:defRPr/>
            </a:pPr>
            <a:r>
              <a:rPr lang="en-US" sz="1600" dirty="0">
                <a:latin typeface="Arial" charset="0"/>
              </a:rPr>
              <a:t> Leverage SANA on-line repository for human and machine access</a:t>
            </a:r>
          </a:p>
          <a:p>
            <a:pPr lvl="2">
              <a:spcBef>
                <a:spcPts val="600"/>
              </a:spcBef>
              <a:buFont typeface="Arial" charset="0"/>
              <a:buChar char="–"/>
              <a:defRPr/>
            </a:pPr>
            <a:r>
              <a:rPr lang="en-US" sz="1600" dirty="0">
                <a:latin typeface="Arial" charset="0"/>
              </a:rPr>
              <a:t> Add SC14 specific terms where required</a:t>
            </a:r>
          </a:p>
          <a:p>
            <a:pPr lvl="2">
              <a:spcBef>
                <a:spcPts val="600"/>
              </a:spcBef>
              <a:buFont typeface="Arial" charset="0"/>
              <a:buChar char="–"/>
              <a:defRPr/>
            </a:pPr>
            <a:r>
              <a:rPr lang="en-US" sz="1600" dirty="0">
                <a:latin typeface="Arial" charset="0"/>
              </a:rPr>
              <a:t> ECSS interests may also be considered</a:t>
            </a:r>
          </a:p>
          <a:p>
            <a:pPr lvl="2">
              <a:spcBef>
                <a:spcPts val="500"/>
              </a:spcBef>
              <a:defRPr/>
            </a:pPr>
            <a:endParaRPr lang="en-US" sz="1600" dirty="0">
              <a:latin typeface="Arial" charset="0"/>
            </a:endParaRPr>
          </a:p>
        </p:txBody>
      </p:sp>
      <p:sp>
        <p:nvSpPr>
          <p:cNvPr id="2" name="Date Placeholder 1">
            <a:extLst>
              <a:ext uri="{FF2B5EF4-FFF2-40B4-BE49-F238E27FC236}">
                <a16:creationId xmlns:a16="http://schemas.microsoft.com/office/drawing/2014/main" id="{5CD2387B-654C-F045-B3BA-58EE86A0A558}"/>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384552968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E55D60-038E-0E4C-8F3D-DD008FCB5F48}"/>
              </a:ext>
            </a:extLst>
          </p:cNvPr>
          <p:cNvSpPr>
            <a:spLocks noGrp="1"/>
          </p:cNvSpPr>
          <p:nvPr>
            <p:ph type="ctrTitle"/>
          </p:nvPr>
        </p:nvSpPr>
        <p:spPr/>
        <p:txBody>
          <a:bodyPr/>
          <a:lstStyle/>
          <a:p>
            <a:r>
              <a:rPr lang="en-US" sz="6000" dirty="0"/>
              <a:t>BACKUP</a:t>
            </a:r>
          </a:p>
        </p:txBody>
      </p:sp>
      <p:sp>
        <p:nvSpPr>
          <p:cNvPr id="4" name="Subtitle 3">
            <a:extLst>
              <a:ext uri="{FF2B5EF4-FFF2-40B4-BE49-F238E27FC236}">
                <a16:creationId xmlns:a16="http://schemas.microsoft.com/office/drawing/2014/main" id="{A59B0ED3-EEB5-7E4B-9FA2-57428C083F2C}"/>
              </a:ext>
            </a:extLst>
          </p:cNvPr>
          <p:cNvSpPr>
            <a:spLocks noGrp="1"/>
          </p:cNvSpPr>
          <p:nvPr>
            <p:ph type="subTitle" idx="1"/>
          </p:nvPr>
        </p:nvSpPr>
        <p:spPr/>
        <p:txBody>
          <a:bodyPr/>
          <a:lstStyle/>
          <a:p>
            <a:endParaRPr lang="en-US"/>
          </a:p>
        </p:txBody>
      </p:sp>
      <p:sp>
        <p:nvSpPr>
          <p:cNvPr id="2" name="Date Placeholder 1">
            <a:extLst>
              <a:ext uri="{FF2B5EF4-FFF2-40B4-BE49-F238E27FC236}">
                <a16:creationId xmlns:a16="http://schemas.microsoft.com/office/drawing/2014/main" id="{C9190C13-FB24-A844-8170-F1ADD3C08D34}"/>
              </a:ext>
            </a:extLst>
          </p:cNvPr>
          <p:cNvSpPr>
            <a:spLocks noGrp="1"/>
          </p:cNvSpPr>
          <p:nvPr>
            <p:ph type="dt" sz="half" idx="10"/>
          </p:nvPr>
        </p:nvSpPr>
        <p:spPr/>
        <p:txBody>
          <a:bodyPr/>
          <a:lstStyle/>
          <a:p>
            <a:r>
              <a:rPr lang="en-US"/>
              <a:t>28 Mar 2024</a:t>
            </a:r>
            <a:endParaRPr lang="en-US" dirty="0"/>
          </a:p>
        </p:txBody>
      </p:sp>
    </p:spTree>
    <p:extLst>
      <p:ext uri="{BB962C8B-B14F-4D97-AF65-F5344CB8AC3E}">
        <p14:creationId xmlns:p14="http://schemas.microsoft.com/office/powerpoint/2010/main" val="1010219569"/>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43156C-832F-4546-98CC-6974079FB52C}"/>
              </a:ext>
            </a:extLst>
          </p:cNvPr>
          <p:cNvSpPr>
            <a:spLocks noGrp="1"/>
          </p:cNvSpPr>
          <p:nvPr>
            <p:ph type="title"/>
          </p:nvPr>
        </p:nvSpPr>
        <p:spPr/>
        <p:txBody>
          <a:bodyPr/>
          <a:lstStyle/>
          <a:p>
            <a:r>
              <a:rPr lang="en-US" dirty="0"/>
              <a:t>“Singing and Dancing” Views</a:t>
            </a:r>
          </a:p>
        </p:txBody>
      </p:sp>
      <p:sp>
        <p:nvSpPr>
          <p:cNvPr id="3" name="Content Placeholder 2">
            <a:extLst>
              <a:ext uri="{FF2B5EF4-FFF2-40B4-BE49-F238E27FC236}">
                <a16:creationId xmlns:a16="http://schemas.microsoft.com/office/drawing/2014/main" id="{77F10B44-2784-DA4D-BE40-E73AF3AC41EE}"/>
              </a:ext>
            </a:extLst>
          </p:cNvPr>
          <p:cNvSpPr>
            <a:spLocks noGrp="1"/>
          </p:cNvSpPr>
          <p:nvPr>
            <p:ph idx="1"/>
          </p:nvPr>
        </p:nvSpPr>
        <p:spPr/>
        <p:txBody>
          <a:bodyPr/>
          <a:lstStyle/>
          <a:p>
            <a:r>
              <a:rPr lang="en-US" dirty="0"/>
              <a:t>Shows the relationship between related Functional and Task flows shown using a UML Activity diagram.</a:t>
            </a:r>
          </a:p>
          <a:p>
            <a:r>
              <a:rPr lang="en-US" dirty="0"/>
              <a:t>UML Activity diagram is better for showing temporal flows</a:t>
            </a:r>
          </a:p>
          <a:p>
            <a:r>
              <a:rPr lang="en-US" dirty="0"/>
              <a:t>Functional diagram is better at showing relationships, interfaces, and data source / sink behavior</a:t>
            </a:r>
          </a:p>
          <a:p>
            <a:r>
              <a:rPr lang="en-US" dirty="0"/>
              <a:t>Each step in the flow is marked to show the active functions</a:t>
            </a:r>
          </a:p>
        </p:txBody>
      </p:sp>
      <p:sp>
        <p:nvSpPr>
          <p:cNvPr id="4" name="Date Placeholder 3">
            <a:extLst>
              <a:ext uri="{FF2B5EF4-FFF2-40B4-BE49-F238E27FC236}">
                <a16:creationId xmlns:a16="http://schemas.microsoft.com/office/drawing/2014/main" id="{3B145F16-94E7-F94C-86D3-0C47CE00B5B7}"/>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355997113"/>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863" y="0"/>
            <a:ext cx="8229600" cy="737653"/>
          </a:xfrm>
        </p:spPr>
        <p:txBody>
          <a:bodyPr vert="horz"/>
          <a:lstStyle/>
          <a:p>
            <a:r>
              <a:rPr lang="en-GB" sz="2400" dirty="0">
                <a:solidFill>
                  <a:srgbClr val="0099A6"/>
                </a:solidFill>
              </a:rPr>
              <a:t>Functional &amp; Operations  Diagram</a:t>
            </a:r>
            <a:br>
              <a:rPr lang="en-GB" sz="2400" dirty="0">
                <a:solidFill>
                  <a:srgbClr val="0099A6"/>
                </a:solidFill>
              </a:rPr>
            </a:br>
            <a:r>
              <a:rPr lang="en-GB" sz="2400" dirty="0">
                <a:solidFill>
                  <a:srgbClr val="0099A6"/>
                </a:solidFill>
              </a:rPr>
              <a:t>Tracking #1</a:t>
            </a:r>
          </a:p>
        </p:txBody>
      </p:sp>
      <p:sp>
        <p:nvSpPr>
          <p:cNvPr id="4" name="Date Placeholder 3"/>
          <p:cNvSpPr>
            <a:spLocks noGrp="1"/>
          </p:cNvSpPr>
          <p:nvPr>
            <p:ph type="dt" sz="half" idx="2"/>
          </p:nvPr>
        </p:nvSpPr>
        <p:spPr/>
        <p:txBody>
          <a:bodyPr/>
          <a:lstStyle/>
          <a:p>
            <a:r>
              <a:rPr lang="en-US"/>
              <a:t>28 Mar 2024</a:t>
            </a:r>
            <a:endParaRPr lang="en-GB" dirty="0"/>
          </a:p>
        </p:txBody>
      </p:sp>
      <p:grpSp>
        <p:nvGrpSpPr>
          <p:cNvPr id="3" name="Group 2">
            <a:extLst>
              <a:ext uri="{FF2B5EF4-FFF2-40B4-BE49-F238E27FC236}">
                <a16:creationId xmlns:a16="http://schemas.microsoft.com/office/drawing/2014/main" id="{E50AC9AD-E9ED-F648-94F3-0A0DFD81EF1F}"/>
              </a:ext>
            </a:extLst>
          </p:cNvPr>
          <p:cNvGrpSpPr/>
          <p:nvPr/>
        </p:nvGrpSpPr>
        <p:grpSpPr>
          <a:xfrm>
            <a:off x="1143000" y="775259"/>
            <a:ext cx="7162800" cy="2577541"/>
            <a:chOff x="1140856" y="883432"/>
            <a:chExt cx="6860144" cy="5375143"/>
          </a:xfrm>
        </p:grpSpPr>
        <p:sp>
          <p:nvSpPr>
            <p:cNvPr id="86" name="Oval 8">
              <a:extLst>
                <a:ext uri="{FF2B5EF4-FFF2-40B4-BE49-F238E27FC236}">
                  <a16:creationId xmlns:a16="http://schemas.microsoft.com/office/drawing/2014/main" id="{C90D8DD0-4C10-7C44-A4C2-6ED234526242}"/>
                </a:ext>
              </a:extLst>
            </p:cNvPr>
            <p:cNvSpPr>
              <a:spLocks noChangeArrowheads="1"/>
            </p:cNvSpPr>
            <p:nvPr/>
          </p:nvSpPr>
          <p:spPr bwMode="auto">
            <a:xfrm>
              <a:off x="4908345" y="883432"/>
              <a:ext cx="1352313" cy="622176"/>
            </a:xfrm>
            <a:prstGeom prst="ellipse">
              <a:avLst/>
            </a:prstGeom>
            <a:solidFill>
              <a:srgbClr val="FF99FF"/>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Navigation &amp; Timing</a:t>
              </a:r>
            </a:p>
          </p:txBody>
        </p:sp>
        <p:sp>
          <p:nvSpPr>
            <p:cNvPr id="6" name="Oval 8"/>
            <p:cNvSpPr>
              <a:spLocks noChangeArrowheads="1"/>
            </p:cNvSpPr>
            <p:nvPr/>
          </p:nvSpPr>
          <p:spPr bwMode="auto">
            <a:xfrm>
              <a:off x="6648687" y="3501510"/>
              <a:ext cx="1352313" cy="622176"/>
            </a:xfrm>
            <a:prstGeom prst="ellipse">
              <a:avLst/>
            </a:prstGeom>
            <a:solidFill>
              <a:schemeClr val="tx2">
                <a:lumMod val="40000"/>
                <a:lumOff val="60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Planning &amp; Sequencing</a:t>
              </a:r>
            </a:p>
          </p:txBody>
        </p:sp>
        <p:sp>
          <p:nvSpPr>
            <p:cNvPr id="7" name="Oval 6"/>
            <p:cNvSpPr>
              <a:spLocks noChangeArrowheads="1"/>
            </p:cNvSpPr>
            <p:nvPr/>
          </p:nvSpPr>
          <p:spPr bwMode="auto">
            <a:xfrm>
              <a:off x="6550507" y="1876981"/>
              <a:ext cx="1352313" cy="622176"/>
            </a:xfrm>
            <a:prstGeom prst="ellipse">
              <a:avLst/>
            </a:prstGeom>
            <a:solidFill>
              <a:srgbClr val="FF99FF"/>
            </a:solidFill>
            <a:ln w="9525">
              <a:solidFill>
                <a:schemeClr val="tx1"/>
              </a:solidFill>
              <a:round/>
              <a:headEnd/>
              <a:tailEnd/>
            </a:ln>
          </p:spPr>
          <p:txBody>
            <a:bodyPr lIns="0" rIns="0" anchor="ctr"/>
            <a:lstStyle/>
            <a:p>
              <a:pPr algn="ct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Maneuver Design</a:t>
              </a:r>
            </a:p>
          </p:txBody>
        </p:sp>
        <p:sp>
          <p:nvSpPr>
            <p:cNvPr id="8" name="Oval 7"/>
            <p:cNvSpPr>
              <a:spLocks noChangeArrowheads="1"/>
            </p:cNvSpPr>
            <p:nvPr/>
          </p:nvSpPr>
          <p:spPr bwMode="auto">
            <a:xfrm>
              <a:off x="4446218" y="5636399"/>
              <a:ext cx="1352313" cy="622176"/>
            </a:xfrm>
            <a:prstGeom prst="ellipse">
              <a:avLst/>
            </a:prstGeom>
            <a:solidFill>
              <a:srgbClr val="66FF99"/>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Data Storage and Archiving</a:t>
              </a:r>
            </a:p>
          </p:txBody>
        </p:sp>
        <p:sp>
          <p:nvSpPr>
            <p:cNvPr id="9" name="Oval 8"/>
            <p:cNvSpPr>
              <a:spLocks noChangeArrowheads="1"/>
            </p:cNvSpPr>
            <p:nvPr/>
          </p:nvSpPr>
          <p:spPr bwMode="auto">
            <a:xfrm>
              <a:off x="1185121" y="2398095"/>
              <a:ext cx="1352313" cy="622176"/>
            </a:xfrm>
            <a:prstGeom prst="ellipse">
              <a:avLst/>
            </a:prstGeom>
            <a:solidFill>
              <a:srgbClr val="FFC000"/>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Process Telemetry</a:t>
              </a:r>
            </a:p>
          </p:txBody>
        </p:sp>
        <p:sp>
          <p:nvSpPr>
            <p:cNvPr id="11" name="Oval 10"/>
            <p:cNvSpPr>
              <a:spLocks noChangeArrowheads="1"/>
            </p:cNvSpPr>
            <p:nvPr/>
          </p:nvSpPr>
          <p:spPr bwMode="auto">
            <a:xfrm>
              <a:off x="1140856" y="930108"/>
              <a:ext cx="1352313" cy="622176"/>
            </a:xfrm>
            <a:prstGeom prst="ellipse">
              <a:avLst/>
            </a:prstGeom>
            <a:solidFill>
              <a:schemeClr val="bg1">
                <a:lumMod val="95000"/>
              </a:schemeClr>
            </a:solidFill>
            <a:ln w="28575">
              <a:solidFill>
                <a:srgbClr val="FF0000"/>
              </a:solidFill>
              <a:round/>
              <a:headEnd/>
              <a:tailEnd/>
            </a:ln>
          </p:spPr>
          <p:txBody>
            <a:bodyPr lIns="0" rIns="0" anchor="ctr"/>
            <a:lstStyle/>
            <a:p>
              <a:pPr algn="ctr" fontAlgn="base">
                <a:spcBef>
                  <a:spcPct val="0"/>
                </a:spcBef>
                <a:spcAft>
                  <a:spcPct val="0"/>
                </a:spcAft>
              </a:pPr>
              <a:r>
                <a:rPr kumimoji="1" lang="en-US" sz="1100" b="0" dirty="0" err="1">
                  <a:solidFill>
                    <a:srgbClr val="000000"/>
                  </a:solidFill>
                  <a:latin typeface="Arial" panose="020B0604020202020204" pitchFamily="34" charset="0"/>
                  <a:ea typeface="ＭＳ Ｐゴシック" pitchFamily="34" charset="-128"/>
                  <a:cs typeface="Arial" panose="020B0604020202020204" pitchFamily="34" charset="0"/>
                </a:rPr>
                <a:t>TT&amp;C</a:t>
              </a:r>
              <a:endPar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13" name="Oval 12"/>
            <p:cNvSpPr>
              <a:spLocks noChangeArrowheads="1"/>
            </p:cNvSpPr>
            <p:nvPr/>
          </p:nvSpPr>
          <p:spPr bwMode="auto">
            <a:xfrm>
              <a:off x="4516653" y="2258493"/>
              <a:ext cx="1352313" cy="622176"/>
            </a:xfrm>
            <a:prstGeom prst="ellipse">
              <a:avLst/>
            </a:prstGeom>
            <a:solidFill>
              <a:srgbClr val="999999"/>
            </a:solidFill>
            <a:ln w="9525">
              <a:solidFill>
                <a:schemeClr val="tx1"/>
              </a:solidFill>
              <a:round/>
              <a:headEnd/>
              <a:tailEnd/>
            </a:ln>
          </p:spPr>
          <p:txBody>
            <a:bodyPr lIns="0" rIns="0" anchor="ctr"/>
            <a:lstStyle/>
            <a:p>
              <a:pPr algn="ct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Command Generation</a:t>
              </a:r>
            </a:p>
          </p:txBody>
        </p:sp>
        <p:sp>
          <p:nvSpPr>
            <p:cNvPr id="14" name="Oval 13"/>
            <p:cNvSpPr>
              <a:spLocks noChangeArrowheads="1"/>
            </p:cNvSpPr>
            <p:nvPr/>
          </p:nvSpPr>
          <p:spPr bwMode="auto">
            <a:xfrm>
              <a:off x="3416079" y="3339294"/>
              <a:ext cx="1352313" cy="622176"/>
            </a:xfrm>
            <a:prstGeom prst="ellipse">
              <a:avLst/>
            </a:prstGeom>
            <a:solidFill>
              <a:srgbClr val="FFC000"/>
            </a:solidFill>
            <a:ln w="9525">
              <a:solidFill>
                <a:schemeClr val="tx1"/>
              </a:solidFill>
              <a:round/>
              <a:headEnd/>
              <a:tailEnd/>
            </a:ln>
          </p:spPr>
          <p:txBody>
            <a:bodyPr lIns="0" rIns="0" anchor="ctr"/>
            <a:lstStyle/>
            <a:p>
              <a:pPr algn="ct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S/C &amp; Trend Analysis</a:t>
              </a:r>
            </a:p>
          </p:txBody>
        </p:sp>
        <p:cxnSp>
          <p:nvCxnSpPr>
            <p:cNvPr id="18" name="Straight Connector 17"/>
            <p:cNvCxnSpPr>
              <a:cxnSpLocks/>
              <a:stCxn id="11" idx="4"/>
              <a:endCxn id="9" idx="0"/>
            </p:cNvCxnSpPr>
            <p:nvPr/>
          </p:nvCxnSpPr>
          <p:spPr bwMode="auto">
            <a:xfrm>
              <a:off x="1817013" y="1552284"/>
              <a:ext cx="44265" cy="845811"/>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22" name="Straight Connector 21"/>
            <p:cNvCxnSpPr>
              <a:cxnSpLocks/>
              <a:stCxn id="6" idx="3"/>
              <a:endCxn id="107" idx="6"/>
            </p:cNvCxnSpPr>
            <p:nvPr/>
          </p:nvCxnSpPr>
          <p:spPr bwMode="auto">
            <a:xfrm flipH="1">
              <a:off x="5404850" y="4032570"/>
              <a:ext cx="1441879" cy="63994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53" name="Straight Connector 52"/>
            <p:cNvCxnSpPr>
              <a:cxnSpLocks/>
              <a:stCxn id="7" idx="0"/>
              <a:endCxn id="86" idx="5"/>
            </p:cNvCxnSpPr>
            <p:nvPr/>
          </p:nvCxnSpPr>
          <p:spPr bwMode="auto">
            <a:xfrm flipH="1" flipV="1">
              <a:off x="6062616" y="1414492"/>
              <a:ext cx="1164048" cy="46248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56" name="Straight Connector 55"/>
            <p:cNvCxnSpPr>
              <a:stCxn id="7" idx="4"/>
              <a:endCxn id="6" idx="0"/>
            </p:cNvCxnSpPr>
            <p:nvPr/>
          </p:nvCxnSpPr>
          <p:spPr bwMode="auto">
            <a:xfrm>
              <a:off x="7226664" y="2499157"/>
              <a:ext cx="98180" cy="1002353"/>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64" name="Straight Connector 63"/>
            <p:cNvCxnSpPr>
              <a:cxnSpLocks/>
              <a:stCxn id="13" idx="5"/>
              <a:endCxn id="6" idx="1"/>
            </p:cNvCxnSpPr>
            <p:nvPr/>
          </p:nvCxnSpPr>
          <p:spPr bwMode="auto">
            <a:xfrm>
              <a:off x="5670924" y="2789553"/>
              <a:ext cx="1175805" cy="803073"/>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73" name="Straight Connector 72"/>
            <p:cNvCxnSpPr>
              <a:stCxn id="83" idx="0"/>
              <a:endCxn id="12" idx="4"/>
            </p:cNvCxnSpPr>
            <p:nvPr/>
          </p:nvCxnSpPr>
          <p:spPr bwMode="auto">
            <a:xfrm flipH="1" flipV="1">
              <a:off x="1930702" y="4478231"/>
              <a:ext cx="142107" cy="89401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82" name="Straight Connector 81"/>
            <p:cNvCxnSpPr>
              <a:stCxn id="14" idx="1"/>
              <a:endCxn id="9" idx="5"/>
            </p:cNvCxnSpPr>
            <p:nvPr/>
          </p:nvCxnSpPr>
          <p:spPr bwMode="auto">
            <a:xfrm flipH="1" flipV="1">
              <a:off x="2339392" y="2929155"/>
              <a:ext cx="1274729" cy="501255"/>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98" name="Straight Connector 97"/>
            <p:cNvCxnSpPr>
              <a:cxnSpLocks/>
              <a:stCxn id="14" idx="6"/>
              <a:endCxn id="6" idx="2"/>
            </p:cNvCxnSpPr>
            <p:nvPr/>
          </p:nvCxnSpPr>
          <p:spPr bwMode="auto">
            <a:xfrm>
              <a:off x="4768392" y="3650382"/>
              <a:ext cx="1880295" cy="16221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06" name="Oval 105"/>
            <p:cNvSpPr/>
            <p:nvPr/>
          </p:nvSpPr>
          <p:spPr>
            <a:xfrm>
              <a:off x="1748314" y="1464944"/>
              <a:ext cx="144000" cy="144000"/>
            </a:xfrm>
            <a:prstGeom prst="ellipse">
              <a:avLst/>
            </a:prstGeom>
            <a:solidFill>
              <a:schemeClr val="bg1">
                <a:lumMod val="65000"/>
              </a:schemeClr>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107" name="Oval 106"/>
            <p:cNvSpPr>
              <a:spLocks noChangeArrowheads="1"/>
            </p:cNvSpPr>
            <p:nvPr/>
          </p:nvSpPr>
          <p:spPr bwMode="auto">
            <a:xfrm>
              <a:off x="4052537" y="4361431"/>
              <a:ext cx="1352313" cy="622176"/>
            </a:xfrm>
            <a:prstGeom prst="ellipse">
              <a:avLst/>
            </a:prstGeom>
            <a:solidFill>
              <a:schemeClr val="accent1">
                <a:lumMod val="40000"/>
                <a:lumOff val="60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Science Planning</a:t>
              </a:r>
            </a:p>
          </p:txBody>
        </p:sp>
        <p:sp>
          <p:nvSpPr>
            <p:cNvPr id="12" name="Oval 11"/>
            <p:cNvSpPr>
              <a:spLocks noChangeArrowheads="1"/>
            </p:cNvSpPr>
            <p:nvPr/>
          </p:nvSpPr>
          <p:spPr bwMode="auto">
            <a:xfrm>
              <a:off x="1254545" y="3856055"/>
              <a:ext cx="1352313" cy="622176"/>
            </a:xfrm>
            <a:prstGeom prst="ellipse">
              <a:avLst/>
            </a:prstGeom>
            <a:solidFill>
              <a:schemeClr val="accent1">
                <a:lumMod val="40000"/>
                <a:lumOff val="60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Science</a:t>
              </a:r>
            </a:p>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Processing</a:t>
              </a:r>
            </a:p>
          </p:txBody>
        </p:sp>
        <p:cxnSp>
          <p:nvCxnSpPr>
            <p:cNvPr id="110" name="Straight Connector 109"/>
            <p:cNvCxnSpPr>
              <a:cxnSpLocks/>
              <a:stCxn id="107" idx="2"/>
              <a:endCxn id="12" idx="6"/>
            </p:cNvCxnSpPr>
            <p:nvPr/>
          </p:nvCxnSpPr>
          <p:spPr bwMode="auto">
            <a:xfrm flipH="1" flipV="1">
              <a:off x="2606858" y="4167143"/>
              <a:ext cx="1445679" cy="50537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13" name="Straight Connector 112"/>
            <p:cNvCxnSpPr>
              <a:cxnSpLocks/>
              <a:stCxn id="12" idx="0"/>
              <a:endCxn id="9" idx="4"/>
            </p:cNvCxnSpPr>
            <p:nvPr/>
          </p:nvCxnSpPr>
          <p:spPr bwMode="auto">
            <a:xfrm flipH="1" flipV="1">
              <a:off x="1861278" y="3020271"/>
              <a:ext cx="69424" cy="835784"/>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16" name="Straight Connector 115"/>
            <p:cNvCxnSpPr>
              <a:cxnSpLocks/>
              <a:stCxn id="11" idx="6"/>
              <a:endCxn id="86" idx="2"/>
            </p:cNvCxnSpPr>
            <p:nvPr/>
          </p:nvCxnSpPr>
          <p:spPr bwMode="auto">
            <a:xfrm flipV="1">
              <a:off x="2493169" y="1194520"/>
              <a:ext cx="2415176" cy="4667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33" name="Straight Connector 132"/>
            <p:cNvCxnSpPr>
              <a:stCxn id="84" idx="5"/>
              <a:endCxn id="13" idx="1"/>
            </p:cNvCxnSpPr>
            <p:nvPr/>
          </p:nvCxnSpPr>
          <p:spPr bwMode="auto">
            <a:xfrm>
              <a:off x="4177414" y="2000613"/>
              <a:ext cx="537281" cy="34899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38" name="Straight Connector 137"/>
            <p:cNvCxnSpPr>
              <a:stCxn id="83" idx="6"/>
              <a:endCxn id="8" idx="2"/>
            </p:cNvCxnSpPr>
            <p:nvPr/>
          </p:nvCxnSpPr>
          <p:spPr bwMode="auto">
            <a:xfrm>
              <a:off x="2748965" y="5683338"/>
              <a:ext cx="1697253" cy="26414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41" name="Oval 140"/>
            <p:cNvSpPr/>
            <p:nvPr/>
          </p:nvSpPr>
          <p:spPr>
            <a:xfrm>
              <a:off x="4374218" y="5875487"/>
              <a:ext cx="144000" cy="144000"/>
            </a:xfrm>
            <a:prstGeom prst="ellipse">
              <a:avLst/>
            </a:prstGeom>
            <a:solidFill>
              <a:srgbClr val="008000"/>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cxnSp>
          <p:nvCxnSpPr>
            <p:cNvPr id="153" name="Straight Connector 152"/>
            <p:cNvCxnSpPr>
              <a:cxnSpLocks/>
              <a:stCxn id="84" idx="2"/>
              <a:endCxn id="11" idx="5"/>
            </p:cNvCxnSpPr>
            <p:nvPr/>
          </p:nvCxnSpPr>
          <p:spPr bwMode="auto">
            <a:xfrm flipH="1" flipV="1">
              <a:off x="2295127" y="1461168"/>
              <a:ext cx="728016" cy="319473"/>
            </a:xfrm>
            <a:prstGeom prst="straightConnector1">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52" name="Oval 151"/>
            <p:cNvSpPr/>
            <p:nvPr/>
          </p:nvSpPr>
          <p:spPr>
            <a:xfrm>
              <a:off x="2529864" y="4110332"/>
              <a:ext cx="144000" cy="144000"/>
            </a:xfrm>
            <a:prstGeom prst="ellipse">
              <a:avLst/>
            </a:prstGeom>
            <a:solidFill>
              <a:schemeClr val="accent1">
                <a:lumMod val="40000"/>
                <a:lumOff val="60000"/>
              </a:schemeClr>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46" name="Rectangle 45"/>
            <p:cNvSpPr/>
            <p:nvPr/>
          </p:nvSpPr>
          <p:spPr bwMode="auto">
            <a:xfrm>
              <a:off x="7100291" y="2958994"/>
              <a:ext cx="350926" cy="268675"/>
            </a:xfrm>
            <a:prstGeom prst="rect">
              <a:avLst/>
            </a:prstGeom>
            <a:solidFill>
              <a:srgbClr val="CC00CC"/>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TCM</a:t>
              </a:r>
              <a:endParaRPr kumimoji="0" lang="en-GB" sz="7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67" name="Oval 166"/>
            <p:cNvSpPr/>
            <p:nvPr/>
          </p:nvSpPr>
          <p:spPr>
            <a:xfrm>
              <a:off x="6586585" y="3733782"/>
              <a:ext cx="144000" cy="144000"/>
            </a:xfrm>
            <a:prstGeom prst="ellipse">
              <a:avLst/>
            </a:prstGeom>
            <a:solidFill>
              <a:srgbClr val="999999"/>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168" name="Rectangle 167"/>
            <p:cNvSpPr/>
            <p:nvPr/>
          </p:nvSpPr>
          <p:spPr bwMode="auto">
            <a:xfrm>
              <a:off x="2763643" y="3033872"/>
              <a:ext cx="350926" cy="159462"/>
            </a:xfrm>
            <a:prstGeom prst="rect">
              <a:avLst/>
            </a:prstGeom>
            <a:solidFill>
              <a:srgbClr val="FF9900"/>
            </a:solidFill>
            <a:ln w="19050">
              <a:solidFill>
                <a:schemeClr val="bg1">
                  <a:lumMod val="50000"/>
                </a:schemeClr>
              </a:solidFill>
              <a:prstDash val="sysDash"/>
            </a:ln>
            <a:effectLst/>
          </p:spPr>
          <p:txBody>
            <a:bodyPr vert="horz" wrap="none" lIns="18000" tIns="18000" rIns="18000" bIns="18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a:solidFill>
                    <a:schemeClr val="bg1"/>
                  </a:solidFill>
                  <a:latin typeface="Arial" panose="020B0604020202020204" pitchFamily="34" charset="0"/>
                  <a:cs typeface="Arial" panose="020B0604020202020204" pitchFamily="34" charset="0"/>
                </a:rPr>
                <a:t>Chan</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69" name="Rectangle 168"/>
            <p:cNvSpPr/>
            <p:nvPr/>
          </p:nvSpPr>
          <p:spPr bwMode="auto">
            <a:xfrm>
              <a:off x="2763643" y="3193337"/>
              <a:ext cx="350926"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a:solidFill>
                    <a:schemeClr val="bg1"/>
                  </a:solidFill>
                  <a:latin typeface="Arial" panose="020B0604020202020204" pitchFamily="34" charset="0"/>
                  <a:cs typeface="Arial" panose="020B0604020202020204" pitchFamily="34" charset="0"/>
                </a:rPr>
                <a:t>TLM</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05" name="Rectangle 104"/>
            <p:cNvSpPr/>
            <p:nvPr/>
          </p:nvSpPr>
          <p:spPr bwMode="auto">
            <a:xfrm>
              <a:off x="3356169" y="1118845"/>
              <a:ext cx="404935" cy="268675"/>
            </a:xfrm>
            <a:prstGeom prst="rect">
              <a:avLst/>
            </a:prstGeom>
            <a:solidFill>
              <a:schemeClr val="bg1">
                <a:lumMod val="75000"/>
              </a:schemeClr>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a:solidFill>
                    <a:schemeClr val="bg1"/>
                  </a:solidFill>
                  <a:latin typeface="Arial" panose="020B0604020202020204" pitchFamily="34" charset="0"/>
                  <a:cs typeface="Arial" panose="020B0604020202020204" pitchFamily="34" charset="0"/>
                </a:rPr>
                <a:t>TDM</a:t>
              </a:r>
              <a:endParaRPr kumimoji="0" lang="en-GB" sz="7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83" name="Oval 82">
              <a:extLst>
                <a:ext uri="{FF2B5EF4-FFF2-40B4-BE49-F238E27FC236}">
                  <a16:creationId xmlns:a16="http://schemas.microsoft.com/office/drawing/2014/main" id="{F91FFFCC-F158-244D-9279-407D1B6B2B3D}"/>
                </a:ext>
              </a:extLst>
            </p:cNvPr>
            <p:cNvSpPr>
              <a:spLocks noChangeArrowheads="1"/>
            </p:cNvSpPr>
            <p:nvPr/>
          </p:nvSpPr>
          <p:spPr bwMode="auto">
            <a:xfrm>
              <a:off x="1396652" y="5372250"/>
              <a:ext cx="1352313" cy="622176"/>
            </a:xfrm>
            <a:prstGeom prst="ellipse">
              <a:avLst/>
            </a:prstGeom>
            <a:solidFill>
              <a:srgbClr val="FFC000"/>
            </a:solidFill>
            <a:ln w="9525">
              <a:solidFill>
                <a:schemeClr val="tx1"/>
              </a:solidFill>
              <a:round/>
              <a:headEnd/>
              <a:tailEnd/>
            </a:ln>
          </p:spPr>
          <p:txBody>
            <a:bodyPr lIns="0" rIns="0" anchor="ctr"/>
            <a:lstStyle/>
            <a:p>
              <a:pPr algn="ct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Manage Mission Data</a:t>
              </a:r>
            </a:p>
          </p:txBody>
        </p:sp>
        <p:sp>
          <p:nvSpPr>
            <p:cNvPr id="84" name="Oval 83">
              <a:extLst>
                <a:ext uri="{FF2B5EF4-FFF2-40B4-BE49-F238E27FC236}">
                  <a16:creationId xmlns:a16="http://schemas.microsoft.com/office/drawing/2014/main" id="{15E04A3C-A70B-324A-83C5-D037262AF551}"/>
                </a:ext>
              </a:extLst>
            </p:cNvPr>
            <p:cNvSpPr>
              <a:spLocks noChangeArrowheads="1"/>
            </p:cNvSpPr>
            <p:nvPr/>
          </p:nvSpPr>
          <p:spPr bwMode="auto">
            <a:xfrm>
              <a:off x="3023143" y="1469553"/>
              <a:ext cx="1352313" cy="622176"/>
            </a:xfrm>
            <a:prstGeom prst="ellipse">
              <a:avLst/>
            </a:prstGeom>
            <a:solidFill>
              <a:srgbClr val="FF7C80"/>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Uplink Generation</a:t>
              </a:r>
            </a:p>
          </p:txBody>
        </p:sp>
        <p:sp>
          <p:nvSpPr>
            <p:cNvPr id="96" name="Oval 95">
              <a:extLst>
                <a:ext uri="{FF2B5EF4-FFF2-40B4-BE49-F238E27FC236}">
                  <a16:creationId xmlns:a16="http://schemas.microsoft.com/office/drawing/2014/main" id="{72370341-58B2-9340-ACD7-35853C7B4CC8}"/>
                </a:ext>
              </a:extLst>
            </p:cNvPr>
            <p:cNvSpPr/>
            <p:nvPr/>
          </p:nvSpPr>
          <p:spPr>
            <a:xfrm>
              <a:off x="2234818" y="1349334"/>
              <a:ext cx="144000" cy="144000"/>
            </a:xfrm>
            <a:prstGeom prst="ellipse">
              <a:avLst/>
            </a:prstGeom>
            <a:solidFill>
              <a:schemeClr val="bg1">
                <a:lumMod val="65000"/>
              </a:schemeClr>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88" name="Rectangle 87"/>
            <p:cNvSpPr/>
            <p:nvPr/>
          </p:nvSpPr>
          <p:spPr bwMode="auto">
            <a:xfrm>
              <a:off x="1667920" y="3307819"/>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a:solidFill>
                    <a:schemeClr val="bg1"/>
                  </a:solidFill>
                  <a:latin typeface="Arial" panose="020B0604020202020204" pitchFamily="34" charset="0"/>
                  <a:cs typeface="Arial" panose="020B0604020202020204" pitchFamily="34" charset="0"/>
                </a:rPr>
                <a:t>L0Data</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09" name="Rectangle 108">
              <a:extLst>
                <a:ext uri="{FF2B5EF4-FFF2-40B4-BE49-F238E27FC236}">
                  <a16:creationId xmlns:a16="http://schemas.microsoft.com/office/drawing/2014/main" id="{CB9D18BB-AB71-9B45-975E-57605EEF587D}"/>
                </a:ext>
              </a:extLst>
            </p:cNvPr>
            <p:cNvSpPr/>
            <p:nvPr/>
          </p:nvSpPr>
          <p:spPr bwMode="auto">
            <a:xfrm>
              <a:off x="1673878" y="3483973"/>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err="1">
                  <a:solidFill>
                    <a:schemeClr val="bg1"/>
                  </a:solidFill>
                  <a:latin typeface="Arial" panose="020B0604020202020204" pitchFamily="34" charset="0"/>
                  <a:cs typeface="Arial" panose="020B0604020202020204" pitchFamily="34" charset="0"/>
                </a:rPr>
                <a:t>Telem</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16" name="Oval 215">
              <a:extLst>
                <a:ext uri="{FF2B5EF4-FFF2-40B4-BE49-F238E27FC236}">
                  <a16:creationId xmlns:a16="http://schemas.microsoft.com/office/drawing/2014/main" id="{29DB1FE2-51CD-434A-A1A3-DE63857F86D9}"/>
                </a:ext>
              </a:extLst>
            </p:cNvPr>
            <p:cNvSpPr/>
            <p:nvPr/>
          </p:nvSpPr>
          <p:spPr>
            <a:xfrm>
              <a:off x="2408791" y="1163298"/>
              <a:ext cx="144000" cy="144000"/>
            </a:xfrm>
            <a:prstGeom prst="ellipse">
              <a:avLst/>
            </a:prstGeom>
            <a:solidFill>
              <a:schemeClr val="bg1">
                <a:lumMod val="65000"/>
              </a:schemeClr>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17" name="Rectangle 216">
              <a:extLst>
                <a:ext uri="{FF2B5EF4-FFF2-40B4-BE49-F238E27FC236}">
                  <a16:creationId xmlns:a16="http://schemas.microsoft.com/office/drawing/2014/main" id="{29EC18AF-483E-1246-82D0-BECA9C2A14DC}"/>
                </a:ext>
              </a:extLst>
            </p:cNvPr>
            <p:cNvSpPr/>
            <p:nvPr/>
          </p:nvSpPr>
          <p:spPr bwMode="auto">
            <a:xfrm>
              <a:off x="2480810" y="1537684"/>
              <a:ext cx="410483" cy="268675"/>
            </a:xfrm>
            <a:prstGeom prst="rect">
              <a:avLst/>
            </a:prstGeom>
            <a:solidFill>
              <a:schemeClr val="bg1">
                <a:lumMod val="75000"/>
              </a:schemeClr>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a:solidFill>
                    <a:schemeClr val="bg1"/>
                  </a:solidFill>
                  <a:latin typeface="Arial" panose="020B0604020202020204" pitchFamily="34" charset="0"/>
                  <a:cs typeface="Arial" panose="020B0604020202020204" pitchFamily="34" charset="0"/>
                </a:rPr>
                <a:t>CLTU</a:t>
              </a:r>
              <a:endParaRPr kumimoji="0" lang="en-GB" sz="7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18" name="Rectangle 217">
              <a:extLst>
                <a:ext uri="{FF2B5EF4-FFF2-40B4-BE49-F238E27FC236}">
                  <a16:creationId xmlns:a16="http://schemas.microsoft.com/office/drawing/2014/main" id="{BD64292D-BCD7-AE4C-929D-801229770AEB}"/>
                </a:ext>
              </a:extLst>
            </p:cNvPr>
            <p:cNvSpPr/>
            <p:nvPr/>
          </p:nvSpPr>
          <p:spPr bwMode="auto">
            <a:xfrm>
              <a:off x="1530700" y="1851156"/>
              <a:ext cx="572624" cy="268675"/>
            </a:xfrm>
            <a:prstGeom prst="rect">
              <a:avLst/>
            </a:prstGeom>
            <a:solidFill>
              <a:schemeClr val="bg1">
                <a:lumMod val="75000"/>
              </a:schemeClr>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a:solidFill>
                    <a:schemeClr val="bg1"/>
                  </a:solidFill>
                  <a:latin typeface="Arial" panose="020B0604020202020204" pitchFamily="34" charset="0"/>
                  <a:cs typeface="Arial" panose="020B0604020202020204" pitchFamily="34" charset="0"/>
                </a:rPr>
                <a:t>Frames</a:t>
              </a:r>
              <a:endParaRPr kumimoji="0" lang="en-GB" sz="7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35" name="Oval 34"/>
            <p:cNvSpPr/>
            <p:nvPr/>
          </p:nvSpPr>
          <p:spPr>
            <a:xfrm>
              <a:off x="7156280" y="2431907"/>
              <a:ext cx="144000" cy="144000"/>
            </a:xfrm>
            <a:prstGeom prst="ellipse">
              <a:avLst/>
            </a:prstGeom>
            <a:solidFill>
              <a:srgbClr val="CC00CC"/>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39" name="Rectangle 38"/>
            <p:cNvSpPr/>
            <p:nvPr/>
          </p:nvSpPr>
          <p:spPr bwMode="auto">
            <a:xfrm>
              <a:off x="6451067" y="1552284"/>
              <a:ext cx="350926" cy="268675"/>
            </a:xfrm>
            <a:prstGeom prst="rect">
              <a:avLst/>
            </a:prstGeom>
            <a:solidFill>
              <a:srgbClr val="CC00CC"/>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ODM</a:t>
              </a:r>
              <a:endParaRPr kumimoji="0" lang="en-GB" sz="7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19" name="Oval 218">
              <a:extLst>
                <a:ext uri="{FF2B5EF4-FFF2-40B4-BE49-F238E27FC236}">
                  <a16:creationId xmlns:a16="http://schemas.microsoft.com/office/drawing/2014/main" id="{940BD67B-24FF-6C43-8593-A1F5A5DA9EF9}"/>
                </a:ext>
              </a:extLst>
            </p:cNvPr>
            <p:cNvSpPr/>
            <p:nvPr/>
          </p:nvSpPr>
          <p:spPr>
            <a:xfrm>
              <a:off x="5990616" y="1325553"/>
              <a:ext cx="144000" cy="144000"/>
            </a:xfrm>
            <a:prstGeom prst="ellipse">
              <a:avLst/>
            </a:prstGeom>
            <a:solidFill>
              <a:srgbClr val="CC00CC"/>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20" name="Oval 219">
              <a:extLst>
                <a:ext uri="{FF2B5EF4-FFF2-40B4-BE49-F238E27FC236}">
                  <a16:creationId xmlns:a16="http://schemas.microsoft.com/office/drawing/2014/main" id="{2CB63342-7168-EE4A-A6D4-0DD6A0C9F9F4}"/>
                </a:ext>
              </a:extLst>
            </p:cNvPr>
            <p:cNvSpPr/>
            <p:nvPr/>
          </p:nvSpPr>
          <p:spPr>
            <a:xfrm>
              <a:off x="5610507" y="2694094"/>
              <a:ext cx="144000" cy="144000"/>
            </a:xfrm>
            <a:prstGeom prst="ellipse">
              <a:avLst/>
            </a:prstGeom>
            <a:solidFill>
              <a:srgbClr val="999999"/>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21" name="Oval 220">
              <a:extLst>
                <a:ext uri="{FF2B5EF4-FFF2-40B4-BE49-F238E27FC236}">
                  <a16:creationId xmlns:a16="http://schemas.microsoft.com/office/drawing/2014/main" id="{7D9F465D-5C52-B440-8E71-CAD5EB0290C8}"/>
                </a:ext>
              </a:extLst>
            </p:cNvPr>
            <p:cNvSpPr/>
            <p:nvPr/>
          </p:nvSpPr>
          <p:spPr>
            <a:xfrm>
              <a:off x="6774729" y="3947427"/>
              <a:ext cx="144000" cy="144000"/>
            </a:xfrm>
            <a:prstGeom prst="ellipse">
              <a:avLst/>
            </a:prstGeom>
            <a:solidFill>
              <a:srgbClr val="999999"/>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85" name="Oval 84"/>
            <p:cNvSpPr/>
            <p:nvPr/>
          </p:nvSpPr>
          <p:spPr>
            <a:xfrm>
              <a:off x="2000808" y="5303209"/>
              <a:ext cx="144000" cy="144000"/>
            </a:xfrm>
            <a:prstGeom prst="ellipse">
              <a:avLst/>
            </a:prstGeom>
            <a:solidFill>
              <a:srgbClr val="FF9900"/>
            </a:solidFill>
            <a:ln w="19050">
              <a:solidFill>
                <a:srgbClr val="0000FF"/>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29" name="Oval 228">
              <a:extLst>
                <a:ext uri="{FF2B5EF4-FFF2-40B4-BE49-F238E27FC236}">
                  <a16:creationId xmlns:a16="http://schemas.microsoft.com/office/drawing/2014/main" id="{F679AFB7-A571-384B-B189-5E8E5863F8BF}"/>
                </a:ext>
              </a:extLst>
            </p:cNvPr>
            <p:cNvSpPr/>
            <p:nvPr/>
          </p:nvSpPr>
          <p:spPr>
            <a:xfrm>
              <a:off x="1808886" y="2960137"/>
              <a:ext cx="144000" cy="144000"/>
            </a:xfrm>
            <a:prstGeom prst="ellipse">
              <a:avLst/>
            </a:prstGeom>
            <a:solidFill>
              <a:srgbClr val="FF9900"/>
            </a:solidFill>
            <a:ln w="19050">
              <a:solidFill>
                <a:srgbClr val="0000FF"/>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17" name="Oval 16"/>
            <p:cNvSpPr/>
            <p:nvPr/>
          </p:nvSpPr>
          <p:spPr>
            <a:xfrm>
              <a:off x="4105414" y="1908208"/>
              <a:ext cx="144000" cy="144000"/>
            </a:xfrm>
            <a:prstGeom prst="ellipse">
              <a:avLst/>
            </a:prstGeom>
            <a:solidFill>
              <a:srgbClr val="FF0000"/>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30" name="Rectangle 229">
              <a:extLst>
                <a:ext uri="{FF2B5EF4-FFF2-40B4-BE49-F238E27FC236}">
                  <a16:creationId xmlns:a16="http://schemas.microsoft.com/office/drawing/2014/main" id="{C85BE95B-1B60-6841-9A4F-D7F0F97A1322}"/>
                </a:ext>
              </a:extLst>
            </p:cNvPr>
            <p:cNvSpPr/>
            <p:nvPr/>
          </p:nvSpPr>
          <p:spPr bwMode="auto">
            <a:xfrm>
              <a:off x="1802928" y="4727721"/>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a:solidFill>
                    <a:schemeClr val="bg1"/>
                  </a:solidFill>
                  <a:latin typeface="Arial" panose="020B0604020202020204" pitchFamily="34" charset="0"/>
                  <a:cs typeface="Arial" panose="020B0604020202020204" pitchFamily="34" charset="0"/>
                </a:rPr>
                <a:t>L1Data</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1" name="Rectangle 230">
              <a:extLst>
                <a:ext uri="{FF2B5EF4-FFF2-40B4-BE49-F238E27FC236}">
                  <a16:creationId xmlns:a16="http://schemas.microsoft.com/office/drawing/2014/main" id="{A99E877F-3A10-7144-B6A0-16066D52047C}"/>
                </a:ext>
              </a:extLst>
            </p:cNvPr>
            <p:cNvSpPr/>
            <p:nvPr/>
          </p:nvSpPr>
          <p:spPr bwMode="auto">
            <a:xfrm>
              <a:off x="1808886" y="4903875"/>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err="1">
                  <a:solidFill>
                    <a:schemeClr val="bg1"/>
                  </a:solidFill>
                  <a:latin typeface="Arial" panose="020B0604020202020204" pitchFamily="34" charset="0"/>
                  <a:cs typeface="Arial" panose="020B0604020202020204" pitchFamily="34" charset="0"/>
                </a:rPr>
                <a:t>Telem</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2" name="Rectangle 231">
              <a:extLst>
                <a:ext uri="{FF2B5EF4-FFF2-40B4-BE49-F238E27FC236}">
                  <a16:creationId xmlns:a16="http://schemas.microsoft.com/office/drawing/2014/main" id="{8F58F4A1-0899-D34A-B632-B70C38723C9E}"/>
                </a:ext>
              </a:extLst>
            </p:cNvPr>
            <p:cNvSpPr/>
            <p:nvPr/>
          </p:nvSpPr>
          <p:spPr bwMode="auto">
            <a:xfrm>
              <a:off x="3312980" y="5635919"/>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a:solidFill>
                    <a:schemeClr val="bg1"/>
                  </a:solidFill>
                  <a:latin typeface="Arial" panose="020B0604020202020204" pitchFamily="34" charset="0"/>
                  <a:cs typeface="Arial" panose="020B0604020202020204" pitchFamily="34" charset="0"/>
                </a:rPr>
                <a:t>L1Data</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3" name="Rectangle 232">
              <a:extLst>
                <a:ext uri="{FF2B5EF4-FFF2-40B4-BE49-F238E27FC236}">
                  <a16:creationId xmlns:a16="http://schemas.microsoft.com/office/drawing/2014/main" id="{989B3212-F741-9343-A246-2E9E360613EB}"/>
                </a:ext>
              </a:extLst>
            </p:cNvPr>
            <p:cNvSpPr/>
            <p:nvPr/>
          </p:nvSpPr>
          <p:spPr bwMode="auto">
            <a:xfrm>
              <a:off x="3318938" y="5812073"/>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err="1">
                  <a:solidFill>
                    <a:schemeClr val="bg1"/>
                  </a:solidFill>
                  <a:latin typeface="Arial" panose="020B0604020202020204" pitchFamily="34" charset="0"/>
                  <a:cs typeface="Arial" panose="020B0604020202020204" pitchFamily="34" charset="0"/>
                </a:rPr>
                <a:t>Telem</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4" name="Rectangle 233">
              <a:extLst>
                <a:ext uri="{FF2B5EF4-FFF2-40B4-BE49-F238E27FC236}">
                  <a16:creationId xmlns:a16="http://schemas.microsoft.com/office/drawing/2014/main" id="{C6521EA7-5280-9345-8E3B-D2CF34094392}"/>
                </a:ext>
              </a:extLst>
            </p:cNvPr>
            <p:cNvSpPr/>
            <p:nvPr/>
          </p:nvSpPr>
          <p:spPr bwMode="auto">
            <a:xfrm>
              <a:off x="3319010" y="5964473"/>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a:solidFill>
                    <a:schemeClr val="bg1"/>
                  </a:solidFill>
                  <a:latin typeface="Arial" panose="020B0604020202020204" pitchFamily="34" charset="0"/>
                  <a:cs typeface="Arial" panose="020B0604020202020204" pitchFamily="34" charset="0"/>
                </a:rPr>
                <a:t>Meta</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5" name="Rectangle 234">
              <a:extLst>
                <a:ext uri="{FF2B5EF4-FFF2-40B4-BE49-F238E27FC236}">
                  <a16:creationId xmlns:a16="http://schemas.microsoft.com/office/drawing/2014/main" id="{51402C23-FE9B-504B-8EAD-E00C62557F59}"/>
                </a:ext>
              </a:extLst>
            </p:cNvPr>
            <p:cNvSpPr/>
            <p:nvPr/>
          </p:nvSpPr>
          <p:spPr bwMode="auto">
            <a:xfrm>
              <a:off x="3166798" y="4263884"/>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ProcSci</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6" name="Rectangle 235">
              <a:extLst>
                <a:ext uri="{FF2B5EF4-FFF2-40B4-BE49-F238E27FC236}">
                  <a16:creationId xmlns:a16="http://schemas.microsoft.com/office/drawing/2014/main" id="{7C65EA01-DBB0-2549-A23B-2767DBBB219D}"/>
                </a:ext>
              </a:extLst>
            </p:cNvPr>
            <p:cNvSpPr/>
            <p:nvPr/>
          </p:nvSpPr>
          <p:spPr bwMode="auto">
            <a:xfrm>
              <a:off x="3172756" y="4440038"/>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err="1">
                  <a:solidFill>
                    <a:schemeClr val="bg1"/>
                  </a:solidFill>
                  <a:latin typeface="Arial" panose="020B0604020202020204" pitchFamily="34" charset="0"/>
                  <a:cs typeface="Arial" panose="020B0604020202020204" pitchFamily="34" charset="0"/>
                </a:rPr>
                <a:t>Telem</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7" name="Rectangle 236">
              <a:extLst>
                <a:ext uri="{FF2B5EF4-FFF2-40B4-BE49-F238E27FC236}">
                  <a16:creationId xmlns:a16="http://schemas.microsoft.com/office/drawing/2014/main" id="{0642F80F-BC6B-7945-96D1-C279001B1AD1}"/>
                </a:ext>
              </a:extLst>
            </p:cNvPr>
            <p:cNvSpPr/>
            <p:nvPr/>
          </p:nvSpPr>
          <p:spPr bwMode="auto">
            <a:xfrm>
              <a:off x="5842579" y="4267200"/>
              <a:ext cx="425932" cy="268675"/>
            </a:xfrm>
            <a:prstGeom prst="rect">
              <a:avLst/>
            </a:prstGeom>
            <a:solidFill>
              <a:schemeClr val="accent1">
                <a:lumMod val="40000"/>
                <a:lumOff val="60000"/>
              </a:schemeClr>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SciPlan</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9" name="Rectangle 238">
              <a:extLst>
                <a:ext uri="{FF2B5EF4-FFF2-40B4-BE49-F238E27FC236}">
                  <a16:creationId xmlns:a16="http://schemas.microsoft.com/office/drawing/2014/main" id="{F18ED655-3856-E14D-8E64-9922C06CBB3B}"/>
                </a:ext>
              </a:extLst>
            </p:cNvPr>
            <p:cNvSpPr/>
            <p:nvPr/>
          </p:nvSpPr>
          <p:spPr bwMode="auto">
            <a:xfrm>
              <a:off x="5457958" y="3627758"/>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CorrAct</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40" name="Rectangle 239">
              <a:extLst>
                <a:ext uri="{FF2B5EF4-FFF2-40B4-BE49-F238E27FC236}">
                  <a16:creationId xmlns:a16="http://schemas.microsoft.com/office/drawing/2014/main" id="{400B4448-0324-7546-B919-69EDDE0BAE20}"/>
                </a:ext>
              </a:extLst>
            </p:cNvPr>
            <p:cNvSpPr/>
            <p:nvPr/>
          </p:nvSpPr>
          <p:spPr bwMode="auto">
            <a:xfrm>
              <a:off x="6035093" y="3103992"/>
              <a:ext cx="425932" cy="268675"/>
            </a:xfrm>
            <a:prstGeom prst="rect">
              <a:avLst/>
            </a:prstGeom>
            <a:solidFill>
              <a:schemeClr val="bg1">
                <a:lumMod val="65000"/>
              </a:schemeClr>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AppSeq</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41" name="Rectangle 240">
              <a:extLst>
                <a:ext uri="{FF2B5EF4-FFF2-40B4-BE49-F238E27FC236}">
                  <a16:creationId xmlns:a16="http://schemas.microsoft.com/office/drawing/2014/main" id="{016B632D-84C4-C54A-B31F-D5F045BC7F67}"/>
                </a:ext>
              </a:extLst>
            </p:cNvPr>
            <p:cNvSpPr/>
            <p:nvPr/>
          </p:nvSpPr>
          <p:spPr bwMode="auto">
            <a:xfrm>
              <a:off x="4284989" y="2127926"/>
              <a:ext cx="425932" cy="268675"/>
            </a:xfrm>
            <a:prstGeom prst="rect">
              <a:avLst/>
            </a:prstGeom>
            <a:solidFill>
              <a:schemeClr val="bg1">
                <a:lumMod val="65000"/>
              </a:schemeClr>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Cmds</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42" name="Oval 241">
              <a:extLst>
                <a:ext uri="{FF2B5EF4-FFF2-40B4-BE49-F238E27FC236}">
                  <a16:creationId xmlns:a16="http://schemas.microsoft.com/office/drawing/2014/main" id="{8697BA1C-9F19-6642-8640-7CCB897F73F6}"/>
                </a:ext>
              </a:extLst>
            </p:cNvPr>
            <p:cNvSpPr/>
            <p:nvPr/>
          </p:nvSpPr>
          <p:spPr>
            <a:xfrm>
              <a:off x="2275229" y="2857155"/>
              <a:ext cx="144000" cy="144000"/>
            </a:xfrm>
            <a:prstGeom prst="ellipse">
              <a:avLst/>
            </a:prstGeom>
            <a:solidFill>
              <a:srgbClr val="FF9900"/>
            </a:solidFill>
            <a:ln w="19050">
              <a:solidFill>
                <a:srgbClr val="0000FF"/>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grpSp>
      <p:grpSp>
        <p:nvGrpSpPr>
          <p:cNvPr id="5" name="Group 4">
            <a:extLst>
              <a:ext uri="{FF2B5EF4-FFF2-40B4-BE49-F238E27FC236}">
                <a16:creationId xmlns:a16="http://schemas.microsoft.com/office/drawing/2014/main" id="{2099B14F-1EA8-4C48-9162-384DB3CF9319}"/>
              </a:ext>
            </a:extLst>
          </p:cNvPr>
          <p:cNvGrpSpPr/>
          <p:nvPr/>
        </p:nvGrpSpPr>
        <p:grpSpPr>
          <a:xfrm>
            <a:off x="137836" y="3618067"/>
            <a:ext cx="8929964" cy="2706533"/>
            <a:chOff x="137836" y="3618067"/>
            <a:chExt cx="8929964" cy="2706533"/>
          </a:xfrm>
        </p:grpSpPr>
        <p:sp>
          <p:nvSpPr>
            <p:cNvPr id="66" name="Rectangle 65">
              <a:extLst>
                <a:ext uri="{FF2B5EF4-FFF2-40B4-BE49-F238E27FC236}">
                  <a16:creationId xmlns:a16="http://schemas.microsoft.com/office/drawing/2014/main" id="{5D0A4031-535A-2A43-B201-5A1F32371A40}"/>
                </a:ext>
              </a:extLst>
            </p:cNvPr>
            <p:cNvSpPr/>
            <p:nvPr/>
          </p:nvSpPr>
          <p:spPr bwMode="auto">
            <a:xfrm>
              <a:off x="7682222" y="3657600"/>
              <a:ext cx="1385578" cy="2667000"/>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200" b="1" i="0" u="none" strike="noStrike" cap="none" normalizeH="0" baseline="0" dirty="0">
                <a:ln>
                  <a:noFill/>
                </a:ln>
                <a:solidFill>
                  <a:schemeClr val="tx1"/>
                </a:solidFill>
                <a:effectLst/>
                <a:latin typeface="Arial" pitchFamily="-107" charset="0"/>
              </a:endParaRPr>
            </a:p>
          </p:txBody>
        </p:sp>
        <p:sp>
          <p:nvSpPr>
            <p:cNvPr id="67" name="Rectangle 66">
              <a:extLst>
                <a:ext uri="{FF2B5EF4-FFF2-40B4-BE49-F238E27FC236}">
                  <a16:creationId xmlns:a16="http://schemas.microsoft.com/office/drawing/2014/main" id="{0BE975F7-D1D2-214B-A2C8-460899C58097}"/>
                </a:ext>
              </a:extLst>
            </p:cNvPr>
            <p:cNvSpPr/>
            <p:nvPr/>
          </p:nvSpPr>
          <p:spPr bwMode="auto">
            <a:xfrm>
              <a:off x="6012113" y="3657600"/>
              <a:ext cx="1670583" cy="2667000"/>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200" b="1" i="0" u="none" strike="noStrike" cap="none" normalizeH="0" baseline="0" dirty="0">
                <a:ln>
                  <a:noFill/>
                </a:ln>
                <a:solidFill>
                  <a:schemeClr val="tx1"/>
                </a:solidFill>
                <a:effectLst/>
                <a:latin typeface="Arial" pitchFamily="-107" charset="0"/>
              </a:endParaRPr>
            </a:p>
          </p:txBody>
        </p:sp>
        <p:sp>
          <p:nvSpPr>
            <p:cNvPr id="68" name="Rectangle 67">
              <a:extLst>
                <a:ext uri="{FF2B5EF4-FFF2-40B4-BE49-F238E27FC236}">
                  <a16:creationId xmlns:a16="http://schemas.microsoft.com/office/drawing/2014/main" id="{42AA4999-F8C4-0542-A074-03CC0EE2756D}"/>
                </a:ext>
              </a:extLst>
            </p:cNvPr>
            <p:cNvSpPr/>
            <p:nvPr/>
          </p:nvSpPr>
          <p:spPr bwMode="auto">
            <a:xfrm>
              <a:off x="4186839" y="3657600"/>
              <a:ext cx="1829430" cy="2667000"/>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200" b="1" i="0" u="none" strike="noStrike" cap="none" normalizeH="0" baseline="0">
                <a:ln>
                  <a:noFill/>
                </a:ln>
                <a:solidFill>
                  <a:schemeClr val="tx1"/>
                </a:solidFill>
                <a:effectLst/>
                <a:latin typeface="Arial" pitchFamily="-107" charset="0"/>
              </a:endParaRPr>
            </a:p>
          </p:txBody>
        </p:sp>
        <p:sp>
          <p:nvSpPr>
            <p:cNvPr id="69" name="Rectangle 68">
              <a:extLst>
                <a:ext uri="{FF2B5EF4-FFF2-40B4-BE49-F238E27FC236}">
                  <a16:creationId xmlns:a16="http://schemas.microsoft.com/office/drawing/2014/main" id="{C549BEBB-C149-6F47-9320-EC014FCCC1F6}"/>
                </a:ext>
              </a:extLst>
            </p:cNvPr>
            <p:cNvSpPr/>
            <p:nvPr/>
          </p:nvSpPr>
          <p:spPr bwMode="auto">
            <a:xfrm>
              <a:off x="2361154" y="3657600"/>
              <a:ext cx="1829430" cy="2667000"/>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200" b="1" i="0" u="none" strike="noStrike" cap="none" normalizeH="0" baseline="0" dirty="0">
                <a:ln>
                  <a:noFill/>
                </a:ln>
                <a:solidFill>
                  <a:schemeClr val="tx1"/>
                </a:solidFill>
                <a:effectLst/>
                <a:latin typeface="Arial" pitchFamily="-107" charset="0"/>
              </a:endParaRPr>
            </a:p>
          </p:txBody>
        </p:sp>
        <p:sp>
          <p:nvSpPr>
            <p:cNvPr id="70" name="Rectangle 69">
              <a:extLst>
                <a:ext uri="{FF2B5EF4-FFF2-40B4-BE49-F238E27FC236}">
                  <a16:creationId xmlns:a16="http://schemas.microsoft.com/office/drawing/2014/main" id="{C53740E5-9475-F941-AC6D-7BBB1977D38F}"/>
                </a:ext>
              </a:extLst>
            </p:cNvPr>
            <p:cNvSpPr/>
            <p:nvPr/>
          </p:nvSpPr>
          <p:spPr bwMode="auto">
            <a:xfrm>
              <a:off x="137836" y="3657600"/>
              <a:ext cx="2231802" cy="2667000"/>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200" b="1" i="0" u="none" strike="noStrike" cap="none" normalizeH="0" baseline="0" dirty="0">
                <a:ln>
                  <a:noFill/>
                </a:ln>
                <a:solidFill>
                  <a:schemeClr val="tx1"/>
                </a:solidFill>
                <a:effectLst/>
                <a:latin typeface="Arial" pitchFamily="-107" charset="0"/>
              </a:endParaRPr>
            </a:p>
          </p:txBody>
        </p:sp>
        <p:sp>
          <p:nvSpPr>
            <p:cNvPr id="71" name="Rounded Rectangle 70">
              <a:extLst>
                <a:ext uri="{FF2B5EF4-FFF2-40B4-BE49-F238E27FC236}">
                  <a16:creationId xmlns:a16="http://schemas.microsoft.com/office/drawing/2014/main" id="{F72D04F7-09EB-FB42-A4F9-3C088C6722CD}"/>
                </a:ext>
              </a:extLst>
            </p:cNvPr>
            <p:cNvSpPr/>
            <p:nvPr/>
          </p:nvSpPr>
          <p:spPr bwMode="auto">
            <a:xfrm>
              <a:off x="712970" y="4353851"/>
              <a:ext cx="917162" cy="204771"/>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900" b="0" i="0" u="none" strike="noStrike" cap="none" normalizeH="0" baseline="0" dirty="0">
                  <a:ln>
                    <a:noFill/>
                  </a:ln>
                  <a:solidFill>
                    <a:schemeClr val="tx1"/>
                  </a:solidFill>
                  <a:effectLst/>
                  <a:latin typeface="Arial" pitchFamily="-107" charset="0"/>
                </a:rPr>
                <a:t>Process Telemetry</a:t>
              </a:r>
            </a:p>
          </p:txBody>
        </p:sp>
        <p:sp>
          <p:nvSpPr>
            <p:cNvPr id="72" name="Rectangle 71">
              <a:extLst>
                <a:ext uri="{FF2B5EF4-FFF2-40B4-BE49-F238E27FC236}">
                  <a16:creationId xmlns:a16="http://schemas.microsoft.com/office/drawing/2014/main" id="{A670C291-277D-8045-81A5-E7A32B623912}"/>
                </a:ext>
              </a:extLst>
            </p:cNvPr>
            <p:cNvSpPr/>
            <p:nvPr/>
          </p:nvSpPr>
          <p:spPr bwMode="auto">
            <a:xfrm>
              <a:off x="1395194" y="3982874"/>
              <a:ext cx="900672" cy="15825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Channelized data</a:t>
              </a:r>
            </a:p>
          </p:txBody>
        </p:sp>
        <p:sp>
          <p:nvSpPr>
            <p:cNvPr id="74" name="Rounded Rectangle 73">
              <a:extLst>
                <a:ext uri="{FF2B5EF4-FFF2-40B4-BE49-F238E27FC236}">
                  <a16:creationId xmlns:a16="http://schemas.microsoft.com/office/drawing/2014/main" id="{7BB1C594-427D-AC42-AD3C-C844052F6C95}"/>
                </a:ext>
              </a:extLst>
            </p:cNvPr>
            <p:cNvSpPr/>
            <p:nvPr/>
          </p:nvSpPr>
          <p:spPr bwMode="auto">
            <a:xfrm>
              <a:off x="6152752" y="4026355"/>
              <a:ext cx="1242199" cy="223387"/>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900" b="0" i="0" u="none" strike="noStrike" cap="none" normalizeH="0" baseline="0" dirty="0">
                  <a:ln>
                    <a:noFill/>
                  </a:ln>
                  <a:solidFill>
                    <a:schemeClr val="tx1"/>
                  </a:solidFill>
                  <a:effectLst/>
                  <a:latin typeface="Arial" pitchFamily="-107" charset="0"/>
                </a:rPr>
                <a:t>S/C and Trend Analysis </a:t>
              </a:r>
            </a:p>
          </p:txBody>
        </p:sp>
        <p:sp>
          <p:nvSpPr>
            <p:cNvPr id="75" name="Rectangle 74">
              <a:extLst>
                <a:ext uri="{FF2B5EF4-FFF2-40B4-BE49-F238E27FC236}">
                  <a16:creationId xmlns:a16="http://schemas.microsoft.com/office/drawing/2014/main" id="{96141FFD-DD02-4C4B-8793-9ECF6BB8445F}"/>
                </a:ext>
              </a:extLst>
            </p:cNvPr>
            <p:cNvSpPr/>
            <p:nvPr/>
          </p:nvSpPr>
          <p:spPr bwMode="auto">
            <a:xfrm>
              <a:off x="6427276" y="4371624"/>
              <a:ext cx="917162" cy="186156"/>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Corrective Action</a:t>
              </a:r>
            </a:p>
          </p:txBody>
        </p:sp>
        <p:cxnSp>
          <p:nvCxnSpPr>
            <p:cNvPr id="76" name="Elbow Connector 75">
              <a:extLst>
                <a:ext uri="{FF2B5EF4-FFF2-40B4-BE49-F238E27FC236}">
                  <a16:creationId xmlns:a16="http://schemas.microsoft.com/office/drawing/2014/main" id="{471CAD51-238F-4149-9030-588817549F87}"/>
                </a:ext>
              </a:extLst>
            </p:cNvPr>
            <p:cNvCxnSpPr>
              <a:cxnSpLocks/>
              <a:stCxn id="74" idx="2"/>
              <a:endCxn id="75" idx="0"/>
            </p:cNvCxnSpPr>
            <p:nvPr/>
          </p:nvCxnSpPr>
          <p:spPr bwMode="auto">
            <a:xfrm rot="16200000" flipH="1">
              <a:off x="6768913" y="4254680"/>
              <a:ext cx="121883" cy="112005"/>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77" name="Rounded Rectangle 76">
              <a:extLst>
                <a:ext uri="{FF2B5EF4-FFF2-40B4-BE49-F238E27FC236}">
                  <a16:creationId xmlns:a16="http://schemas.microsoft.com/office/drawing/2014/main" id="{19EEC9BF-4560-3E40-8283-1A9D31F47FA8}"/>
                </a:ext>
              </a:extLst>
            </p:cNvPr>
            <p:cNvSpPr/>
            <p:nvPr/>
          </p:nvSpPr>
          <p:spPr bwMode="auto">
            <a:xfrm>
              <a:off x="6335033" y="4723662"/>
              <a:ext cx="1242199" cy="223387"/>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Planning &amp; Sequencing</a:t>
              </a:r>
              <a:endParaRPr kumimoji="0" lang="en-US" sz="900" b="0" i="0" u="none" strike="noStrike" cap="none" normalizeH="0" baseline="0" dirty="0">
                <a:ln>
                  <a:noFill/>
                </a:ln>
                <a:solidFill>
                  <a:schemeClr val="tx1"/>
                </a:solidFill>
                <a:effectLst/>
                <a:latin typeface="Arial" pitchFamily="-107" charset="0"/>
              </a:endParaRPr>
            </a:p>
          </p:txBody>
        </p:sp>
        <p:cxnSp>
          <p:nvCxnSpPr>
            <p:cNvPr id="78" name="Elbow Connector 77">
              <a:extLst>
                <a:ext uri="{FF2B5EF4-FFF2-40B4-BE49-F238E27FC236}">
                  <a16:creationId xmlns:a16="http://schemas.microsoft.com/office/drawing/2014/main" id="{28464AFB-C1B0-7F4D-8528-C33F6E1581E8}"/>
                </a:ext>
              </a:extLst>
            </p:cNvPr>
            <p:cNvCxnSpPr>
              <a:cxnSpLocks/>
              <a:stCxn id="75" idx="2"/>
              <a:endCxn id="77" idx="0"/>
            </p:cNvCxnSpPr>
            <p:nvPr/>
          </p:nvCxnSpPr>
          <p:spPr bwMode="auto">
            <a:xfrm rot="16200000" flipH="1">
              <a:off x="6838054" y="4605583"/>
              <a:ext cx="165883" cy="70276"/>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79" name="Rectangle 78">
              <a:extLst>
                <a:ext uri="{FF2B5EF4-FFF2-40B4-BE49-F238E27FC236}">
                  <a16:creationId xmlns:a16="http://schemas.microsoft.com/office/drawing/2014/main" id="{E4278F29-FE1B-844D-A7CF-8A6CF3AD5AEF}"/>
                </a:ext>
              </a:extLst>
            </p:cNvPr>
            <p:cNvSpPr/>
            <p:nvPr/>
          </p:nvSpPr>
          <p:spPr bwMode="auto">
            <a:xfrm>
              <a:off x="6202968" y="5358551"/>
              <a:ext cx="1353608" cy="120343"/>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Approved Sequence</a:t>
              </a:r>
            </a:p>
          </p:txBody>
        </p:sp>
        <p:cxnSp>
          <p:nvCxnSpPr>
            <p:cNvPr id="80" name="Elbow Connector 79">
              <a:extLst>
                <a:ext uri="{FF2B5EF4-FFF2-40B4-BE49-F238E27FC236}">
                  <a16:creationId xmlns:a16="http://schemas.microsoft.com/office/drawing/2014/main" id="{6ADFCAAC-F674-5E42-9041-5ED3D78EF9BA}"/>
                </a:ext>
              </a:extLst>
            </p:cNvPr>
            <p:cNvCxnSpPr>
              <a:cxnSpLocks/>
              <a:stCxn id="77" idx="2"/>
              <a:endCxn id="79" idx="0"/>
            </p:cNvCxnSpPr>
            <p:nvPr/>
          </p:nvCxnSpPr>
          <p:spPr bwMode="auto">
            <a:xfrm rot="5400000">
              <a:off x="6712202" y="5114620"/>
              <a:ext cx="411501" cy="76361"/>
            </a:xfrm>
            <a:prstGeom prst="bentConnector3">
              <a:avLst>
                <a:gd name="adj1" fmla="val 64805"/>
              </a:avLst>
            </a:prstGeom>
            <a:solidFill>
              <a:srgbClr val="FFFFFF"/>
            </a:solidFill>
            <a:ln w="9525" cap="flat" cmpd="sng" algn="ctr">
              <a:solidFill>
                <a:srgbClr val="000000"/>
              </a:solidFill>
              <a:prstDash val="solid"/>
              <a:round/>
              <a:headEnd type="none" w="med" len="med"/>
              <a:tailEnd type="triangle"/>
            </a:ln>
            <a:effectLst/>
          </p:spPr>
        </p:cxnSp>
        <p:sp>
          <p:nvSpPr>
            <p:cNvPr id="81" name="Rounded Rectangle 80">
              <a:extLst>
                <a:ext uri="{FF2B5EF4-FFF2-40B4-BE49-F238E27FC236}">
                  <a16:creationId xmlns:a16="http://schemas.microsoft.com/office/drawing/2014/main" id="{C481EBED-CBD6-5141-829E-F3468B25A2F3}"/>
                </a:ext>
              </a:extLst>
            </p:cNvPr>
            <p:cNvSpPr/>
            <p:nvPr/>
          </p:nvSpPr>
          <p:spPr bwMode="auto">
            <a:xfrm>
              <a:off x="614611" y="5741364"/>
              <a:ext cx="977633" cy="230883"/>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Uplink Generation</a:t>
              </a:r>
              <a:endParaRPr kumimoji="0" lang="en-US" sz="900" b="0" i="0" u="none" strike="noStrike" cap="none" normalizeH="0" baseline="0" dirty="0">
                <a:ln>
                  <a:noFill/>
                </a:ln>
                <a:solidFill>
                  <a:schemeClr val="tx1"/>
                </a:solidFill>
                <a:effectLst/>
                <a:latin typeface="Arial" pitchFamily="-107" charset="0"/>
              </a:endParaRPr>
            </a:p>
          </p:txBody>
        </p:sp>
        <p:sp>
          <p:nvSpPr>
            <p:cNvPr id="87" name="Rectangle 86">
              <a:extLst>
                <a:ext uri="{FF2B5EF4-FFF2-40B4-BE49-F238E27FC236}">
                  <a16:creationId xmlns:a16="http://schemas.microsoft.com/office/drawing/2014/main" id="{75644BA7-75A3-BC4A-88EB-E5A662D0F2DA}"/>
                </a:ext>
              </a:extLst>
            </p:cNvPr>
            <p:cNvSpPr/>
            <p:nvPr/>
          </p:nvSpPr>
          <p:spPr bwMode="auto">
            <a:xfrm>
              <a:off x="322941" y="6108979"/>
              <a:ext cx="1031386" cy="106059"/>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Uplink data</a:t>
              </a:r>
            </a:p>
          </p:txBody>
        </p:sp>
        <p:cxnSp>
          <p:nvCxnSpPr>
            <p:cNvPr id="89" name="Elbow Connector 88">
              <a:extLst>
                <a:ext uri="{FF2B5EF4-FFF2-40B4-BE49-F238E27FC236}">
                  <a16:creationId xmlns:a16="http://schemas.microsoft.com/office/drawing/2014/main" id="{C447B627-7F8F-ED43-991B-454BE75B1846}"/>
                </a:ext>
              </a:extLst>
            </p:cNvPr>
            <p:cNvCxnSpPr>
              <a:cxnSpLocks/>
              <a:stCxn id="81" idx="2"/>
              <a:endCxn id="87" idx="0"/>
            </p:cNvCxnSpPr>
            <p:nvPr/>
          </p:nvCxnSpPr>
          <p:spPr bwMode="auto">
            <a:xfrm rot="5400000">
              <a:off x="902667" y="5908217"/>
              <a:ext cx="136731" cy="264792"/>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90" name="TextBox 89">
              <a:extLst>
                <a:ext uri="{FF2B5EF4-FFF2-40B4-BE49-F238E27FC236}">
                  <a16:creationId xmlns:a16="http://schemas.microsoft.com/office/drawing/2014/main" id="{19326BF6-FC75-7E43-89B9-D10611AC8FB2}"/>
                </a:ext>
              </a:extLst>
            </p:cNvPr>
            <p:cNvSpPr txBox="1"/>
            <p:nvPr/>
          </p:nvSpPr>
          <p:spPr>
            <a:xfrm>
              <a:off x="5583183" y="4677839"/>
              <a:ext cx="184731" cy="338554"/>
            </a:xfrm>
            <a:prstGeom prst="rect">
              <a:avLst/>
            </a:prstGeom>
            <a:noFill/>
          </p:spPr>
          <p:txBody>
            <a:bodyPr wrap="none" rtlCol="0">
              <a:spAutoFit/>
            </a:bodyPr>
            <a:lstStyle/>
            <a:p>
              <a:endParaRPr lang="en-US" sz="1600" dirty="0"/>
            </a:p>
          </p:txBody>
        </p:sp>
        <p:sp>
          <p:nvSpPr>
            <p:cNvPr id="91" name="Rounded Rectangle 90">
              <a:extLst>
                <a:ext uri="{FF2B5EF4-FFF2-40B4-BE49-F238E27FC236}">
                  <a16:creationId xmlns:a16="http://schemas.microsoft.com/office/drawing/2014/main" id="{67F3D531-B02F-4746-9B0D-CCCFEAC8071D}"/>
                </a:ext>
              </a:extLst>
            </p:cNvPr>
            <p:cNvSpPr/>
            <p:nvPr/>
          </p:nvSpPr>
          <p:spPr bwMode="auto">
            <a:xfrm>
              <a:off x="4534251" y="4524840"/>
              <a:ext cx="1043053" cy="223457"/>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Maneuver</a:t>
              </a:r>
            </a:p>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900" b="0" i="0" u="none" strike="noStrike" cap="none" normalizeH="0" baseline="0" dirty="0">
                  <a:ln>
                    <a:noFill/>
                  </a:ln>
                  <a:solidFill>
                    <a:schemeClr val="tx1"/>
                  </a:solidFill>
                  <a:effectLst/>
                  <a:latin typeface="Arial" pitchFamily="-107" charset="0"/>
                </a:rPr>
                <a:t>Design</a:t>
              </a:r>
            </a:p>
          </p:txBody>
        </p:sp>
        <p:sp>
          <p:nvSpPr>
            <p:cNvPr id="92" name="Rectangle 91">
              <a:extLst>
                <a:ext uri="{FF2B5EF4-FFF2-40B4-BE49-F238E27FC236}">
                  <a16:creationId xmlns:a16="http://schemas.microsoft.com/office/drawing/2014/main" id="{F23A8237-C683-7441-8F4B-C233413A6DEE}"/>
                </a:ext>
              </a:extLst>
            </p:cNvPr>
            <p:cNvSpPr/>
            <p:nvPr/>
          </p:nvSpPr>
          <p:spPr bwMode="auto">
            <a:xfrm>
              <a:off x="4843658" y="4852058"/>
              <a:ext cx="917162" cy="243916"/>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TCM and/or Pointing Solution</a:t>
              </a:r>
            </a:p>
          </p:txBody>
        </p:sp>
        <p:cxnSp>
          <p:nvCxnSpPr>
            <p:cNvPr id="93" name="Elbow Connector 92">
              <a:extLst>
                <a:ext uri="{FF2B5EF4-FFF2-40B4-BE49-F238E27FC236}">
                  <a16:creationId xmlns:a16="http://schemas.microsoft.com/office/drawing/2014/main" id="{31D726A3-373D-134B-AF8C-70B8CF7790B8}"/>
                </a:ext>
              </a:extLst>
            </p:cNvPr>
            <p:cNvCxnSpPr>
              <a:cxnSpLocks/>
              <a:stCxn id="91" idx="2"/>
              <a:endCxn id="92" idx="0"/>
            </p:cNvCxnSpPr>
            <p:nvPr/>
          </p:nvCxnSpPr>
          <p:spPr bwMode="auto">
            <a:xfrm rot="16200000" flipH="1">
              <a:off x="5127128" y="4676947"/>
              <a:ext cx="103760" cy="246462"/>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cxnSp>
          <p:nvCxnSpPr>
            <p:cNvPr id="94" name="Elbow Connector 93">
              <a:extLst>
                <a:ext uri="{FF2B5EF4-FFF2-40B4-BE49-F238E27FC236}">
                  <a16:creationId xmlns:a16="http://schemas.microsoft.com/office/drawing/2014/main" id="{DA3DF795-B74F-6F44-A152-3CF14C6C5D31}"/>
                </a:ext>
              </a:extLst>
            </p:cNvPr>
            <p:cNvCxnSpPr>
              <a:cxnSpLocks/>
              <a:stCxn id="92" idx="3"/>
              <a:endCxn id="77" idx="1"/>
            </p:cNvCxnSpPr>
            <p:nvPr/>
          </p:nvCxnSpPr>
          <p:spPr bwMode="auto">
            <a:xfrm flipV="1">
              <a:off x="5760820" y="4835356"/>
              <a:ext cx="574213" cy="138660"/>
            </a:xfrm>
            <a:prstGeom prst="bentConnector3">
              <a:avLst>
                <a:gd name="adj1" fmla="val 65558"/>
              </a:avLst>
            </a:prstGeom>
            <a:solidFill>
              <a:srgbClr val="FFFFFF"/>
            </a:solidFill>
            <a:ln w="9525" cap="flat" cmpd="sng" algn="ctr">
              <a:solidFill>
                <a:srgbClr val="000000"/>
              </a:solidFill>
              <a:prstDash val="solid"/>
              <a:round/>
              <a:headEnd type="none" w="med" len="med"/>
              <a:tailEnd type="triangle"/>
            </a:ln>
            <a:effectLst/>
          </p:spPr>
        </p:cxnSp>
        <p:sp>
          <p:nvSpPr>
            <p:cNvPr id="95" name="Rounded Rectangle 94">
              <a:extLst>
                <a:ext uri="{FF2B5EF4-FFF2-40B4-BE49-F238E27FC236}">
                  <a16:creationId xmlns:a16="http://schemas.microsoft.com/office/drawing/2014/main" id="{7ED557BC-9AB7-794A-9150-A91F4EC57450}"/>
                </a:ext>
              </a:extLst>
            </p:cNvPr>
            <p:cNvSpPr/>
            <p:nvPr/>
          </p:nvSpPr>
          <p:spPr bwMode="auto">
            <a:xfrm>
              <a:off x="2581393" y="4772459"/>
              <a:ext cx="1043053" cy="230883"/>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Science Processing</a:t>
              </a:r>
              <a:endParaRPr kumimoji="0" lang="en-US" sz="900" b="0" i="0" u="none" strike="noStrike" cap="none" normalizeH="0" baseline="0" dirty="0">
                <a:ln>
                  <a:noFill/>
                </a:ln>
                <a:solidFill>
                  <a:schemeClr val="tx1"/>
                </a:solidFill>
                <a:effectLst/>
                <a:latin typeface="Arial" pitchFamily="-107" charset="0"/>
              </a:endParaRPr>
            </a:p>
          </p:txBody>
        </p:sp>
        <p:cxnSp>
          <p:nvCxnSpPr>
            <p:cNvPr id="97" name="Elbow Connector 96">
              <a:extLst>
                <a:ext uri="{FF2B5EF4-FFF2-40B4-BE49-F238E27FC236}">
                  <a16:creationId xmlns:a16="http://schemas.microsoft.com/office/drawing/2014/main" id="{D776644A-4892-434F-9C9D-04A7870AAEC0}"/>
                </a:ext>
              </a:extLst>
            </p:cNvPr>
            <p:cNvCxnSpPr>
              <a:cxnSpLocks/>
              <a:stCxn id="71" idx="2"/>
              <a:endCxn id="99" idx="0"/>
            </p:cNvCxnSpPr>
            <p:nvPr/>
          </p:nvCxnSpPr>
          <p:spPr bwMode="auto">
            <a:xfrm rot="16200000" flipH="1">
              <a:off x="1148765" y="4581408"/>
              <a:ext cx="131641" cy="86069"/>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99" name="Rectangle 98">
              <a:extLst>
                <a:ext uri="{FF2B5EF4-FFF2-40B4-BE49-F238E27FC236}">
                  <a16:creationId xmlns:a16="http://schemas.microsoft.com/office/drawing/2014/main" id="{FE60EB68-3CF0-0E45-915F-21D0D497377D}"/>
                </a:ext>
              </a:extLst>
            </p:cNvPr>
            <p:cNvSpPr/>
            <p:nvPr/>
          </p:nvSpPr>
          <p:spPr bwMode="auto">
            <a:xfrm>
              <a:off x="799039" y="4690264"/>
              <a:ext cx="917162" cy="14509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L0 data</a:t>
              </a:r>
            </a:p>
          </p:txBody>
        </p:sp>
        <p:cxnSp>
          <p:nvCxnSpPr>
            <p:cNvPr id="100" name="Elbow Connector 99">
              <a:extLst>
                <a:ext uri="{FF2B5EF4-FFF2-40B4-BE49-F238E27FC236}">
                  <a16:creationId xmlns:a16="http://schemas.microsoft.com/office/drawing/2014/main" id="{04155CEE-3EB2-F84B-B6DF-115A8BF9DEA5}"/>
                </a:ext>
              </a:extLst>
            </p:cNvPr>
            <p:cNvCxnSpPr>
              <a:cxnSpLocks/>
              <a:stCxn id="99" idx="2"/>
              <a:endCxn id="95" idx="1"/>
            </p:cNvCxnSpPr>
            <p:nvPr/>
          </p:nvCxnSpPr>
          <p:spPr bwMode="auto">
            <a:xfrm rot="16200000" flipH="1">
              <a:off x="1893233" y="4199741"/>
              <a:ext cx="52545" cy="1323773"/>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01" name="Rectangle 100">
              <a:extLst>
                <a:ext uri="{FF2B5EF4-FFF2-40B4-BE49-F238E27FC236}">
                  <a16:creationId xmlns:a16="http://schemas.microsoft.com/office/drawing/2014/main" id="{D9CC0498-57A9-C54A-806F-D3A5365B98E1}"/>
                </a:ext>
              </a:extLst>
            </p:cNvPr>
            <p:cNvSpPr/>
            <p:nvPr/>
          </p:nvSpPr>
          <p:spPr bwMode="auto">
            <a:xfrm>
              <a:off x="3236589" y="5065068"/>
              <a:ext cx="830442" cy="16424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Science Data</a:t>
              </a:r>
            </a:p>
          </p:txBody>
        </p:sp>
        <p:cxnSp>
          <p:nvCxnSpPr>
            <p:cNvPr id="102" name="Elbow Connector 101">
              <a:extLst>
                <a:ext uri="{FF2B5EF4-FFF2-40B4-BE49-F238E27FC236}">
                  <a16:creationId xmlns:a16="http://schemas.microsoft.com/office/drawing/2014/main" id="{9ED0AAFA-F715-E642-BEC2-808F8A25317C}"/>
                </a:ext>
              </a:extLst>
            </p:cNvPr>
            <p:cNvCxnSpPr>
              <a:cxnSpLocks/>
              <a:stCxn id="95" idx="2"/>
              <a:endCxn id="101" idx="1"/>
            </p:cNvCxnSpPr>
            <p:nvPr/>
          </p:nvCxnSpPr>
          <p:spPr bwMode="auto">
            <a:xfrm rot="16200000" flipH="1">
              <a:off x="3097830" y="5008431"/>
              <a:ext cx="143848" cy="133670"/>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03" name="Rectangle 102">
              <a:extLst>
                <a:ext uri="{FF2B5EF4-FFF2-40B4-BE49-F238E27FC236}">
                  <a16:creationId xmlns:a16="http://schemas.microsoft.com/office/drawing/2014/main" id="{51AFF9FA-313D-AC4D-BBBF-8625B2E06D01}"/>
                </a:ext>
              </a:extLst>
            </p:cNvPr>
            <p:cNvSpPr/>
            <p:nvPr/>
          </p:nvSpPr>
          <p:spPr bwMode="auto">
            <a:xfrm>
              <a:off x="4411477" y="4264294"/>
              <a:ext cx="764301" cy="16424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Orbit</a:t>
              </a:r>
            </a:p>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Data</a:t>
              </a:r>
            </a:p>
          </p:txBody>
        </p:sp>
        <p:cxnSp>
          <p:nvCxnSpPr>
            <p:cNvPr id="104" name="Elbow Connector 103">
              <a:extLst>
                <a:ext uri="{FF2B5EF4-FFF2-40B4-BE49-F238E27FC236}">
                  <a16:creationId xmlns:a16="http://schemas.microsoft.com/office/drawing/2014/main" id="{61415FC9-B4B7-484C-B02D-0AA1630330A6}"/>
                </a:ext>
              </a:extLst>
            </p:cNvPr>
            <p:cNvCxnSpPr>
              <a:cxnSpLocks/>
              <a:stCxn id="103" idx="2"/>
              <a:endCxn id="91" idx="0"/>
            </p:cNvCxnSpPr>
            <p:nvPr/>
          </p:nvCxnSpPr>
          <p:spPr bwMode="auto">
            <a:xfrm rot="16200000" flipH="1">
              <a:off x="4876550" y="4345614"/>
              <a:ext cx="96304" cy="262149"/>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108" name="Rounded Rectangle 107">
              <a:extLst>
                <a:ext uri="{FF2B5EF4-FFF2-40B4-BE49-F238E27FC236}">
                  <a16:creationId xmlns:a16="http://schemas.microsoft.com/office/drawing/2014/main" id="{37A81282-5A3D-1446-8BC4-60B6FADBA397}"/>
                </a:ext>
              </a:extLst>
            </p:cNvPr>
            <p:cNvSpPr/>
            <p:nvPr/>
          </p:nvSpPr>
          <p:spPr bwMode="auto">
            <a:xfrm>
              <a:off x="8024747" y="5137443"/>
              <a:ext cx="952006" cy="231046"/>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Science planning</a:t>
              </a:r>
              <a:endParaRPr kumimoji="0" lang="en-US" sz="900" b="0" i="0" u="none" strike="noStrike" cap="none" normalizeH="0" baseline="0" dirty="0">
                <a:ln>
                  <a:noFill/>
                </a:ln>
                <a:solidFill>
                  <a:schemeClr val="tx1"/>
                </a:solidFill>
                <a:effectLst/>
                <a:latin typeface="Arial" pitchFamily="-107" charset="0"/>
              </a:endParaRPr>
            </a:p>
          </p:txBody>
        </p:sp>
        <p:sp>
          <p:nvSpPr>
            <p:cNvPr id="111" name="Rectangle 110">
              <a:extLst>
                <a:ext uri="{FF2B5EF4-FFF2-40B4-BE49-F238E27FC236}">
                  <a16:creationId xmlns:a16="http://schemas.microsoft.com/office/drawing/2014/main" id="{8657E772-306E-3E42-B594-483CD92F6336}"/>
                </a:ext>
              </a:extLst>
            </p:cNvPr>
            <p:cNvSpPr/>
            <p:nvPr/>
          </p:nvSpPr>
          <p:spPr bwMode="auto">
            <a:xfrm>
              <a:off x="7950204" y="4723662"/>
              <a:ext cx="917162" cy="186156"/>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Science Activity Plan</a:t>
              </a:r>
            </a:p>
          </p:txBody>
        </p:sp>
        <p:cxnSp>
          <p:nvCxnSpPr>
            <p:cNvPr id="112" name="Elbow Connector 111">
              <a:extLst>
                <a:ext uri="{FF2B5EF4-FFF2-40B4-BE49-F238E27FC236}">
                  <a16:creationId xmlns:a16="http://schemas.microsoft.com/office/drawing/2014/main" id="{BC821CDF-2A74-FC42-AEC8-0E39CD5E366B}"/>
                </a:ext>
              </a:extLst>
            </p:cNvPr>
            <p:cNvCxnSpPr>
              <a:cxnSpLocks/>
              <a:stCxn id="111" idx="1"/>
              <a:endCxn id="77" idx="3"/>
            </p:cNvCxnSpPr>
            <p:nvPr/>
          </p:nvCxnSpPr>
          <p:spPr bwMode="auto">
            <a:xfrm rot="10800000" flipV="1">
              <a:off x="7577233" y="4816740"/>
              <a:ext cx="372972" cy="18616"/>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cxnSp>
          <p:nvCxnSpPr>
            <p:cNvPr id="114" name="Elbow Connector 113">
              <a:extLst>
                <a:ext uri="{FF2B5EF4-FFF2-40B4-BE49-F238E27FC236}">
                  <a16:creationId xmlns:a16="http://schemas.microsoft.com/office/drawing/2014/main" id="{39344D1E-3AF3-CB4A-BC9B-B651B1E9B1B3}"/>
                </a:ext>
              </a:extLst>
            </p:cNvPr>
            <p:cNvCxnSpPr>
              <a:cxnSpLocks/>
              <a:stCxn id="108" idx="0"/>
              <a:endCxn id="111" idx="2"/>
            </p:cNvCxnSpPr>
            <p:nvPr/>
          </p:nvCxnSpPr>
          <p:spPr bwMode="auto">
            <a:xfrm rot="16200000" flipV="1">
              <a:off x="8340956" y="4977648"/>
              <a:ext cx="227625" cy="91966"/>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115" name="Rounded Rectangle 114">
              <a:extLst>
                <a:ext uri="{FF2B5EF4-FFF2-40B4-BE49-F238E27FC236}">
                  <a16:creationId xmlns:a16="http://schemas.microsoft.com/office/drawing/2014/main" id="{1A9AD8F5-B1FB-3A45-995F-F8FF9282A975}"/>
                </a:ext>
              </a:extLst>
            </p:cNvPr>
            <p:cNvSpPr/>
            <p:nvPr/>
          </p:nvSpPr>
          <p:spPr bwMode="auto">
            <a:xfrm>
              <a:off x="8024747" y="5505516"/>
              <a:ext cx="952006" cy="151726"/>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Archive</a:t>
              </a:r>
              <a:endParaRPr kumimoji="0" lang="en-US" sz="900" b="0" i="0" u="none" strike="noStrike" cap="none" normalizeH="0" baseline="0" dirty="0">
                <a:ln>
                  <a:noFill/>
                </a:ln>
                <a:solidFill>
                  <a:schemeClr val="tx1"/>
                </a:solidFill>
                <a:effectLst/>
                <a:latin typeface="Arial" pitchFamily="-107" charset="0"/>
              </a:endParaRPr>
            </a:p>
          </p:txBody>
        </p:sp>
        <p:cxnSp>
          <p:nvCxnSpPr>
            <p:cNvPr id="117" name="Elbow Connector 116">
              <a:extLst>
                <a:ext uri="{FF2B5EF4-FFF2-40B4-BE49-F238E27FC236}">
                  <a16:creationId xmlns:a16="http://schemas.microsoft.com/office/drawing/2014/main" id="{A95B8E9E-94B0-334D-84DE-1016981EA690}"/>
                </a:ext>
              </a:extLst>
            </p:cNvPr>
            <p:cNvCxnSpPr>
              <a:cxnSpLocks/>
              <a:stCxn id="101" idx="2"/>
              <a:endCxn id="118" idx="3"/>
            </p:cNvCxnSpPr>
            <p:nvPr/>
          </p:nvCxnSpPr>
          <p:spPr bwMode="auto">
            <a:xfrm rot="5400000">
              <a:off x="2590663" y="4292725"/>
              <a:ext cx="124563" cy="1997734"/>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18" name="Rounded Rectangle 117">
              <a:extLst>
                <a:ext uri="{FF2B5EF4-FFF2-40B4-BE49-F238E27FC236}">
                  <a16:creationId xmlns:a16="http://schemas.microsoft.com/office/drawing/2014/main" id="{016A972A-424F-F74F-9C65-35695F87B35D}"/>
                </a:ext>
              </a:extLst>
            </p:cNvPr>
            <p:cNvSpPr/>
            <p:nvPr/>
          </p:nvSpPr>
          <p:spPr bwMode="auto">
            <a:xfrm>
              <a:off x="611024" y="5238432"/>
              <a:ext cx="1043053" cy="230883"/>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Manage Mission Data</a:t>
              </a:r>
              <a:endParaRPr kumimoji="0" lang="en-US" sz="900" b="0" i="0" u="none" strike="noStrike" cap="none" normalizeH="0" baseline="0" dirty="0">
                <a:ln>
                  <a:noFill/>
                </a:ln>
                <a:solidFill>
                  <a:schemeClr val="tx1"/>
                </a:solidFill>
                <a:effectLst/>
                <a:latin typeface="Arial" pitchFamily="-107" charset="0"/>
              </a:endParaRPr>
            </a:p>
          </p:txBody>
        </p:sp>
        <p:cxnSp>
          <p:nvCxnSpPr>
            <p:cNvPr id="119" name="Elbow Connector 118">
              <a:extLst>
                <a:ext uri="{FF2B5EF4-FFF2-40B4-BE49-F238E27FC236}">
                  <a16:creationId xmlns:a16="http://schemas.microsoft.com/office/drawing/2014/main" id="{A925C956-CCD0-3548-ABC6-53879E69ECD3}"/>
                </a:ext>
              </a:extLst>
            </p:cNvPr>
            <p:cNvCxnSpPr>
              <a:cxnSpLocks/>
              <a:stCxn id="118" idx="2"/>
              <a:endCxn id="146" idx="1"/>
            </p:cNvCxnSpPr>
            <p:nvPr/>
          </p:nvCxnSpPr>
          <p:spPr bwMode="auto">
            <a:xfrm rot="16200000" flipH="1">
              <a:off x="1995917" y="4605948"/>
              <a:ext cx="118322" cy="1845056"/>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20" name="TextBox 119">
              <a:extLst>
                <a:ext uri="{FF2B5EF4-FFF2-40B4-BE49-F238E27FC236}">
                  <a16:creationId xmlns:a16="http://schemas.microsoft.com/office/drawing/2014/main" id="{E5669FB3-8EAF-8E4A-A4CF-ACDBC03EB823}"/>
                </a:ext>
              </a:extLst>
            </p:cNvPr>
            <p:cNvSpPr txBox="1"/>
            <p:nvPr/>
          </p:nvSpPr>
          <p:spPr>
            <a:xfrm>
              <a:off x="7653188" y="3618067"/>
              <a:ext cx="1026243" cy="253916"/>
            </a:xfrm>
            <a:prstGeom prst="rect">
              <a:avLst/>
            </a:prstGeom>
            <a:noFill/>
          </p:spPr>
          <p:txBody>
            <a:bodyPr wrap="none" rtlCol="0">
              <a:spAutoFit/>
            </a:bodyPr>
            <a:lstStyle/>
            <a:p>
              <a:r>
                <a:rPr lang="en-US" sz="1050" dirty="0"/>
                <a:t>Sci. Planning</a:t>
              </a:r>
            </a:p>
          </p:txBody>
        </p:sp>
        <p:sp>
          <p:nvSpPr>
            <p:cNvPr id="121" name="TextBox 120">
              <a:extLst>
                <a:ext uri="{FF2B5EF4-FFF2-40B4-BE49-F238E27FC236}">
                  <a16:creationId xmlns:a16="http://schemas.microsoft.com/office/drawing/2014/main" id="{DAD04D4D-518A-D443-BBBC-A488B53896C4}"/>
                </a:ext>
              </a:extLst>
            </p:cNvPr>
            <p:cNvSpPr txBox="1"/>
            <p:nvPr/>
          </p:nvSpPr>
          <p:spPr>
            <a:xfrm>
              <a:off x="6037564" y="3624590"/>
              <a:ext cx="1205779" cy="253916"/>
            </a:xfrm>
            <a:prstGeom prst="rect">
              <a:avLst/>
            </a:prstGeom>
            <a:noFill/>
          </p:spPr>
          <p:txBody>
            <a:bodyPr wrap="none" rtlCol="0">
              <a:spAutoFit/>
            </a:bodyPr>
            <a:lstStyle/>
            <a:p>
              <a:r>
                <a:rPr lang="en-US" sz="1050" dirty="0"/>
                <a:t>Planning &amp; Seq.</a:t>
              </a:r>
            </a:p>
          </p:txBody>
        </p:sp>
        <p:sp>
          <p:nvSpPr>
            <p:cNvPr id="122" name="TextBox 121">
              <a:extLst>
                <a:ext uri="{FF2B5EF4-FFF2-40B4-BE49-F238E27FC236}">
                  <a16:creationId xmlns:a16="http://schemas.microsoft.com/office/drawing/2014/main" id="{74FA7DBB-587B-6346-9D98-F1D0DAAE8BF5}"/>
                </a:ext>
              </a:extLst>
            </p:cNvPr>
            <p:cNvSpPr txBox="1"/>
            <p:nvPr/>
          </p:nvSpPr>
          <p:spPr>
            <a:xfrm>
              <a:off x="4601398" y="3619565"/>
              <a:ext cx="906017" cy="261610"/>
            </a:xfrm>
            <a:prstGeom prst="rect">
              <a:avLst/>
            </a:prstGeom>
            <a:noFill/>
          </p:spPr>
          <p:txBody>
            <a:bodyPr wrap="none" rtlCol="0">
              <a:spAutoFit/>
            </a:bodyPr>
            <a:lstStyle/>
            <a:p>
              <a:r>
                <a:rPr lang="en-US" sz="1050" dirty="0"/>
                <a:t>Navigation</a:t>
              </a:r>
            </a:p>
          </p:txBody>
        </p:sp>
        <p:sp>
          <p:nvSpPr>
            <p:cNvPr id="123" name="TextBox 122">
              <a:extLst>
                <a:ext uri="{FF2B5EF4-FFF2-40B4-BE49-F238E27FC236}">
                  <a16:creationId xmlns:a16="http://schemas.microsoft.com/office/drawing/2014/main" id="{81FA257E-0959-8648-B604-817A6BD38220}"/>
                </a:ext>
              </a:extLst>
            </p:cNvPr>
            <p:cNvSpPr txBox="1"/>
            <p:nvPr/>
          </p:nvSpPr>
          <p:spPr>
            <a:xfrm>
              <a:off x="2368918" y="3624590"/>
              <a:ext cx="1391728" cy="261610"/>
            </a:xfrm>
            <a:prstGeom prst="rect">
              <a:avLst/>
            </a:prstGeom>
            <a:noFill/>
          </p:spPr>
          <p:txBody>
            <a:bodyPr wrap="none" rtlCol="0">
              <a:spAutoFit/>
            </a:bodyPr>
            <a:lstStyle/>
            <a:p>
              <a:r>
                <a:rPr lang="en-US" sz="1050" dirty="0"/>
                <a:t>Science Data Sys.</a:t>
              </a:r>
            </a:p>
          </p:txBody>
        </p:sp>
        <p:sp>
          <p:nvSpPr>
            <p:cNvPr id="124" name="TextBox 123">
              <a:extLst>
                <a:ext uri="{FF2B5EF4-FFF2-40B4-BE49-F238E27FC236}">
                  <a16:creationId xmlns:a16="http://schemas.microsoft.com/office/drawing/2014/main" id="{6FDAD29F-26E6-3A4F-8E58-20135020199F}"/>
                </a:ext>
              </a:extLst>
            </p:cNvPr>
            <p:cNvSpPr txBox="1"/>
            <p:nvPr/>
          </p:nvSpPr>
          <p:spPr>
            <a:xfrm>
              <a:off x="401231" y="3622881"/>
              <a:ext cx="1199367" cy="253916"/>
            </a:xfrm>
            <a:prstGeom prst="rect">
              <a:avLst/>
            </a:prstGeom>
            <a:noFill/>
          </p:spPr>
          <p:txBody>
            <a:bodyPr wrap="none" rtlCol="0">
              <a:spAutoFit/>
            </a:bodyPr>
            <a:lstStyle/>
            <a:p>
              <a:r>
                <a:rPr lang="en-US" sz="1050" dirty="0"/>
                <a:t>Mission Control</a:t>
              </a:r>
            </a:p>
          </p:txBody>
        </p:sp>
        <p:cxnSp>
          <p:nvCxnSpPr>
            <p:cNvPr id="125" name="Elbow Connector 124">
              <a:extLst>
                <a:ext uri="{FF2B5EF4-FFF2-40B4-BE49-F238E27FC236}">
                  <a16:creationId xmlns:a16="http://schemas.microsoft.com/office/drawing/2014/main" id="{88830271-BDE8-5140-AB04-65874F3EE985}"/>
                </a:ext>
              </a:extLst>
            </p:cNvPr>
            <p:cNvCxnSpPr>
              <a:cxnSpLocks/>
              <a:stCxn id="101" idx="3"/>
              <a:endCxn id="108" idx="1"/>
            </p:cNvCxnSpPr>
            <p:nvPr/>
          </p:nvCxnSpPr>
          <p:spPr bwMode="auto">
            <a:xfrm>
              <a:off x="4067032" y="5147190"/>
              <a:ext cx="3957716" cy="105776"/>
            </a:xfrm>
            <a:prstGeom prst="bentConnector3">
              <a:avLst>
                <a:gd name="adj1" fmla="val 84888"/>
              </a:avLst>
            </a:prstGeom>
            <a:solidFill>
              <a:srgbClr val="FFFFFF"/>
            </a:solidFill>
            <a:ln w="9525" cap="flat" cmpd="sng" algn="ctr">
              <a:solidFill>
                <a:srgbClr val="000000"/>
              </a:solidFill>
              <a:prstDash val="solid"/>
              <a:round/>
              <a:headEnd type="none" w="med" len="med"/>
              <a:tailEnd type="triangle"/>
            </a:ln>
            <a:effectLst/>
          </p:spPr>
        </p:cxnSp>
        <p:cxnSp>
          <p:nvCxnSpPr>
            <p:cNvPr id="126" name="Straight Connector 125">
              <a:extLst>
                <a:ext uri="{FF2B5EF4-FFF2-40B4-BE49-F238E27FC236}">
                  <a16:creationId xmlns:a16="http://schemas.microsoft.com/office/drawing/2014/main" id="{6A11703E-AFD7-7E4A-9B68-B2291D41F05A}"/>
                </a:ext>
              </a:extLst>
            </p:cNvPr>
            <p:cNvCxnSpPr>
              <a:cxnSpLocks/>
            </p:cNvCxnSpPr>
            <p:nvPr/>
          </p:nvCxnSpPr>
          <p:spPr bwMode="auto">
            <a:xfrm>
              <a:off x="152445" y="3824593"/>
              <a:ext cx="8915355" cy="0"/>
            </a:xfrm>
            <a:prstGeom prst="line">
              <a:avLst/>
            </a:prstGeom>
            <a:solidFill>
              <a:srgbClr val="FFFFFF"/>
            </a:solidFill>
            <a:ln w="38100" cap="flat" cmpd="sng" algn="ctr">
              <a:solidFill>
                <a:srgbClr val="000000"/>
              </a:solidFill>
              <a:prstDash val="solid"/>
              <a:round/>
              <a:headEnd type="none" w="med" len="med"/>
              <a:tailEnd type="none" w="med" len="med"/>
            </a:ln>
            <a:effectLst/>
          </p:spPr>
        </p:cxnSp>
        <p:cxnSp>
          <p:nvCxnSpPr>
            <p:cNvPr id="127" name="Elbow Connector 126">
              <a:extLst>
                <a:ext uri="{FF2B5EF4-FFF2-40B4-BE49-F238E27FC236}">
                  <a16:creationId xmlns:a16="http://schemas.microsoft.com/office/drawing/2014/main" id="{15505C67-F8B7-6A4D-81C5-7CB8A60D1215}"/>
                </a:ext>
              </a:extLst>
            </p:cNvPr>
            <p:cNvCxnSpPr>
              <a:cxnSpLocks/>
              <a:stCxn id="71" idx="0"/>
              <a:endCxn id="72" idx="2"/>
            </p:cNvCxnSpPr>
            <p:nvPr/>
          </p:nvCxnSpPr>
          <p:spPr bwMode="auto">
            <a:xfrm rot="5400000" flipH="1" flipV="1">
              <a:off x="1402178" y="3910500"/>
              <a:ext cx="212725" cy="673979"/>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cxnSp>
          <p:nvCxnSpPr>
            <p:cNvPr id="128" name="Elbow Connector 127">
              <a:extLst>
                <a:ext uri="{FF2B5EF4-FFF2-40B4-BE49-F238E27FC236}">
                  <a16:creationId xmlns:a16="http://schemas.microsoft.com/office/drawing/2014/main" id="{0C8F8276-288E-4849-AEC6-7B6A41018117}"/>
                </a:ext>
              </a:extLst>
            </p:cNvPr>
            <p:cNvCxnSpPr>
              <a:cxnSpLocks/>
              <a:stCxn id="72" idx="0"/>
              <a:endCxn id="74" idx="0"/>
            </p:cNvCxnSpPr>
            <p:nvPr/>
          </p:nvCxnSpPr>
          <p:spPr bwMode="auto">
            <a:xfrm rot="16200000" flipH="1">
              <a:off x="4287950" y="1540454"/>
              <a:ext cx="43481" cy="4928322"/>
            </a:xfrm>
            <a:prstGeom prst="bentConnector3">
              <a:avLst>
                <a:gd name="adj1" fmla="val -256880"/>
              </a:avLst>
            </a:prstGeom>
            <a:solidFill>
              <a:srgbClr val="FFFFFF"/>
            </a:solidFill>
            <a:ln w="9525" cap="flat" cmpd="sng" algn="ctr">
              <a:solidFill>
                <a:srgbClr val="000000"/>
              </a:solidFill>
              <a:prstDash val="solid"/>
              <a:round/>
              <a:headEnd type="none" w="med" len="med"/>
              <a:tailEnd type="triangle"/>
            </a:ln>
            <a:effectLst/>
          </p:spPr>
        </p:cxnSp>
        <p:sp>
          <p:nvSpPr>
            <p:cNvPr id="129" name="Rectangle 128">
              <a:extLst>
                <a:ext uri="{FF2B5EF4-FFF2-40B4-BE49-F238E27FC236}">
                  <a16:creationId xmlns:a16="http://schemas.microsoft.com/office/drawing/2014/main" id="{CBEAFCFE-4DF8-7A42-A20D-E269243D7317}"/>
                </a:ext>
              </a:extLst>
            </p:cNvPr>
            <p:cNvSpPr/>
            <p:nvPr/>
          </p:nvSpPr>
          <p:spPr bwMode="auto">
            <a:xfrm>
              <a:off x="217262" y="4154713"/>
              <a:ext cx="733553" cy="159407"/>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Downlink Data</a:t>
              </a:r>
            </a:p>
          </p:txBody>
        </p:sp>
        <p:cxnSp>
          <p:nvCxnSpPr>
            <p:cNvPr id="130" name="Elbow Connector 129">
              <a:extLst>
                <a:ext uri="{FF2B5EF4-FFF2-40B4-BE49-F238E27FC236}">
                  <a16:creationId xmlns:a16="http://schemas.microsoft.com/office/drawing/2014/main" id="{1749519C-C724-9740-8B4F-4FF49561C757}"/>
                </a:ext>
              </a:extLst>
            </p:cNvPr>
            <p:cNvCxnSpPr>
              <a:cxnSpLocks/>
              <a:stCxn id="129" idx="2"/>
              <a:endCxn id="71" idx="1"/>
            </p:cNvCxnSpPr>
            <p:nvPr/>
          </p:nvCxnSpPr>
          <p:spPr bwMode="auto">
            <a:xfrm rot="16200000" flipH="1">
              <a:off x="577446" y="4320713"/>
              <a:ext cx="142117" cy="128931"/>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31" name="Rounded Rectangle 130">
              <a:extLst>
                <a:ext uri="{FF2B5EF4-FFF2-40B4-BE49-F238E27FC236}">
                  <a16:creationId xmlns:a16="http://schemas.microsoft.com/office/drawing/2014/main" id="{19EF3537-1665-8D43-A005-1AE00B260D6B}"/>
                </a:ext>
              </a:extLst>
            </p:cNvPr>
            <p:cNvSpPr/>
            <p:nvPr/>
          </p:nvSpPr>
          <p:spPr bwMode="auto">
            <a:xfrm>
              <a:off x="6158880" y="5760764"/>
              <a:ext cx="965960" cy="233470"/>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Command Generation</a:t>
              </a:r>
              <a:endParaRPr kumimoji="0" lang="en-US" sz="900" b="0" i="0" u="none" strike="noStrike" cap="none" normalizeH="0" baseline="0" dirty="0">
                <a:ln>
                  <a:noFill/>
                </a:ln>
                <a:solidFill>
                  <a:schemeClr val="tx1"/>
                </a:solidFill>
                <a:effectLst/>
                <a:latin typeface="Arial" pitchFamily="-107" charset="0"/>
              </a:endParaRPr>
            </a:p>
          </p:txBody>
        </p:sp>
        <p:cxnSp>
          <p:nvCxnSpPr>
            <p:cNvPr id="132" name="Elbow Connector 131">
              <a:extLst>
                <a:ext uri="{FF2B5EF4-FFF2-40B4-BE49-F238E27FC236}">
                  <a16:creationId xmlns:a16="http://schemas.microsoft.com/office/drawing/2014/main" id="{073556F3-4330-B54E-95BB-950257B421C6}"/>
                </a:ext>
              </a:extLst>
            </p:cNvPr>
            <p:cNvCxnSpPr>
              <a:cxnSpLocks/>
              <a:stCxn id="79" idx="2"/>
              <a:endCxn id="131" idx="0"/>
            </p:cNvCxnSpPr>
            <p:nvPr/>
          </p:nvCxnSpPr>
          <p:spPr bwMode="auto">
            <a:xfrm rot="5400000">
              <a:off x="6619881" y="5500873"/>
              <a:ext cx="281871" cy="237911"/>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cxnSp>
          <p:nvCxnSpPr>
            <p:cNvPr id="134" name="Elbow Connector 133">
              <a:extLst>
                <a:ext uri="{FF2B5EF4-FFF2-40B4-BE49-F238E27FC236}">
                  <a16:creationId xmlns:a16="http://schemas.microsoft.com/office/drawing/2014/main" id="{BEB33254-F27A-5846-A530-FA6084956E46}"/>
                </a:ext>
              </a:extLst>
            </p:cNvPr>
            <p:cNvCxnSpPr>
              <a:cxnSpLocks/>
              <a:stCxn id="135" idx="1"/>
              <a:endCxn id="81" idx="3"/>
            </p:cNvCxnSpPr>
            <p:nvPr/>
          </p:nvCxnSpPr>
          <p:spPr bwMode="auto">
            <a:xfrm rot="10800000">
              <a:off x="1592244" y="5856806"/>
              <a:ext cx="4489314" cy="363356"/>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135" name="Rectangle 134">
              <a:extLst>
                <a:ext uri="{FF2B5EF4-FFF2-40B4-BE49-F238E27FC236}">
                  <a16:creationId xmlns:a16="http://schemas.microsoft.com/office/drawing/2014/main" id="{9B5BC9A6-5554-704F-85D6-0007CCFCC0AD}"/>
                </a:ext>
              </a:extLst>
            </p:cNvPr>
            <p:cNvSpPr/>
            <p:nvPr/>
          </p:nvSpPr>
          <p:spPr bwMode="auto">
            <a:xfrm>
              <a:off x="6081557" y="6159991"/>
              <a:ext cx="843083" cy="120343"/>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Commands</a:t>
              </a:r>
            </a:p>
          </p:txBody>
        </p:sp>
        <p:cxnSp>
          <p:nvCxnSpPr>
            <p:cNvPr id="136" name="Elbow Connector 135">
              <a:extLst>
                <a:ext uri="{FF2B5EF4-FFF2-40B4-BE49-F238E27FC236}">
                  <a16:creationId xmlns:a16="http://schemas.microsoft.com/office/drawing/2014/main" id="{347578CB-D445-F745-835D-D739316A2768}"/>
                </a:ext>
              </a:extLst>
            </p:cNvPr>
            <p:cNvCxnSpPr>
              <a:cxnSpLocks/>
              <a:stCxn id="131" idx="2"/>
              <a:endCxn id="135" idx="0"/>
            </p:cNvCxnSpPr>
            <p:nvPr/>
          </p:nvCxnSpPr>
          <p:spPr bwMode="auto">
            <a:xfrm rot="5400000">
              <a:off x="6489602" y="6007731"/>
              <a:ext cx="165756" cy="138762"/>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137" name="Rounded Rectangle 136">
              <a:extLst>
                <a:ext uri="{FF2B5EF4-FFF2-40B4-BE49-F238E27FC236}">
                  <a16:creationId xmlns:a16="http://schemas.microsoft.com/office/drawing/2014/main" id="{617B9447-400A-6B42-9286-7DFB44B1EE8B}"/>
                </a:ext>
              </a:extLst>
            </p:cNvPr>
            <p:cNvSpPr/>
            <p:nvPr/>
          </p:nvSpPr>
          <p:spPr bwMode="auto">
            <a:xfrm>
              <a:off x="234682" y="3857230"/>
              <a:ext cx="917162" cy="204771"/>
            </a:xfrm>
            <a:prstGeom prst="roundRect">
              <a:avLst/>
            </a:prstGeom>
            <a:solidFill>
              <a:srgbClr val="FF82D6"/>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900" b="0" i="0" u="none" strike="noStrike" cap="none" normalizeH="0" baseline="0" dirty="0">
                  <a:ln>
                    <a:noFill/>
                  </a:ln>
                  <a:solidFill>
                    <a:schemeClr val="tx1"/>
                  </a:solidFill>
                  <a:effectLst/>
                  <a:latin typeface="Arial" pitchFamily="-107" charset="0"/>
                </a:rPr>
                <a:t>TT&amp;C Services</a:t>
              </a:r>
            </a:p>
          </p:txBody>
        </p:sp>
        <p:cxnSp>
          <p:nvCxnSpPr>
            <p:cNvPr id="139" name="Elbow Connector 138">
              <a:extLst>
                <a:ext uri="{FF2B5EF4-FFF2-40B4-BE49-F238E27FC236}">
                  <a16:creationId xmlns:a16="http://schemas.microsoft.com/office/drawing/2014/main" id="{F492B27B-F3B4-0A42-8A25-72E5B52010A8}"/>
                </a:ext>
              </a:extLst>
            </p:cNvPr>
            <p:cNvCxnSpPr>
              <a:cxnSpLocks/>
              <a:stCxn id="137" idx="2"/>
              <a:endCxn id="129" idx="0"/>
            </p:cNvCxnSpPr>
            <p:nvPr/>
          </p:nvCxnSpPr>
          <p:spPr bwMode="auto">
            <a:xfrm rot="5400000">
              <a:off x="592295" y="4053745"/>
              <a:ext cx="92712" cy="109224"/>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140" name="Rounded Rectangle 139">
              <a:extLst>
                <a:ext uri="{FF2B5EF4-FFF2-40B4-BE49-F238E27FC236}">
                  <a16:creationId xmlns:a16="http://schemas.microsoft.com/office/drawing/2014/main" id="{B3E99884-6424-3A4B-8C3E-FFE531E140DB}"/>
                </a:ext>
              </a:extLst>
            </p:cNvPr>
            <p:cNvSpPr/>
            <p:nvPr/>
          </p:nvSpPr>
          <p:spPr bwMode="auto">
            <a:xfrm>
              <a:off x="4465423" y="3911123"/>
              <a:ext cx="1043053" cy="223457"/>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Navigation</a:t>
              </a:r>
            </a:p>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900" b="0" i="0" u="none" strike="noStrike" cap="none" normalizeH="0" baseline="0" dirty="0">
                  <a:ln>
                    <a:noFill/>
                  </a:ln>
                  <a:solidFill>
                    <a:schemeClr val="tx1"/>
                  </a:solidFill>
                  <a:effectLst/>
                  <a:latin typeface="Arial" pitchFamily="-107" charset="0"/>
                </a:rPr>
                <a:t>&amp; Timing</a:t>
              </a:r>
            </a:p>
          </p:txBody>
        </p:sp>
        <p:cxnSp>
          <p:nvCxnSpPr>
            <p:cNvPr id="142" name="Elbow Connector 141">
              <a:extLst>
                <a:ext uri="{FF2B5EF4-FFF2-40B4-BE49-F238E27FC236}">
                  <a16:creationId xmlns:a16="http://schemas.microsoft.com/office/drawing/2014/main" id="{E371CBEC-534D-A64F-9858-7053FC871076}"/>
                </a:ext>
              </a:extLst>
            </p:cNvPr>
            <p:cNvCxnSpPr>
              <a:cxnSpLocks/>
              <a:stCxn id="140" idx="2"/>
              <a:endCxn id="103" idx="0"/>
            </p:cNvCxnSpPr>
            <p:nvPr/>
          </p:nvCxnSpPr>
          <p:spPr bwMode="auto">
            <a:xfrm rot="5400000">
              <a:off x="4825432" y="4102776"/>
              <a:ext cx="129713" cy="193322"/>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cxnSp>
          <p:nvCxnSpPr>
            <p:cNvPr id="143" name="Elbow Connector 142">
              <a:extLst>
                <a:ext uri="{FF2B5EF4-FFF2-40B4-BE49-F238E27FC236}">
                  <a16:creationId xmlns:a16="http://schemas.microsoft.com/office/drawing/2014/main" id="{7A6A6083-5E5B-9547-B0C1-2E4E50411377}"/>
                </a:ext>
              </a:extLst>
            </p:cNvPr>
            <p:cNvCxnSpPr>
              <a:cxnSpLocks/>
              <a:stCxn id="71" idx="3"/>
              <a:endCxn id="144" idx="2"/>
            </p:cNvCxnSpPr>
            <p:nvPr/>
          </p:nvCxnSpPr>
          <p:spPr bwMode="auto">
            <a:xfrm flipV="1">
              <a:off x="1630131" y="4309017"/>
              <a:ext cx="1334403" cy="147220"/>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44" name="Rectangle 143">
              <a:extLst>
                <a:ext uri="{FF2B5EF4-FFF2-40B4-BE49-F238E27FC236}">
                  <a16:creationId xmlns:a16="http://schemas.microsoft.com/office/drawing/2014/main" id="{C8B31ADE-F2E0-2447-A77E-10E6F71CFE59}"/>
                </a:ext>
              </a:extLst>
            </p:cNvPr>
            <p:cNvSpPr/>
            <p:nvPr/>
          </p:nvSpPr>
          <p:spPr bwMode="auto">
            <a:xfrm>
              <a:off x="2514198" y="4150765"/>
              <a:ext cx="900672" cy="15825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Tracking data</a:t>
              </a:r>
            </a:p>
          </p:txBody>
        </p:sp>
        <p:cxnSp>
          <p:nvCxnSpPr>
            <p:cNvPr id="145" name="Elbow Connector 144">
              <a:extLst>
                <a:ext uri="{FF2B5EF4-FFF2-40B4-BE49-F238E27FC236}">
                  <a16:creationId xmlns:a16="http://schemas.microsoft.com/office/drawing/2014/main" id="{D24B25D7-0739-1645-B640-C2EBE858939B}"/>
                </a:ext>
              </a:extLst>
            </p:cNvPr>
            <p:cNvCxnSpPr>
              <a:cxnSpLocks/>
              <a:stCxn id="144" idx="0"/>
              <a:endCxn id="140" idx="1"/>
            </p:cNvCxnSpPr>
            <p:nvPr/>
          </p:nvCxnSpPr>
          <p:spPr bwMode="auto">
            <a:xfrm rot="5400000" flipH="1" flipV="1">
              <a:off x="3651023" y="3336364"/>
              <a:ext cx="127912" cy="1500889"/>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46" name="Rectangle 145">
              <a:extLst>
                <a:ext uri="{FF2B5EF4-FFF2-40B4-BE49-F238E27FC236}">
                  <a16:creationId xmlns:a16="http://schemas.microsoft.com/office/drawing/2014/main" id="{226DBFA9-B047-7A45-9E14-96ADBBAB686E}"/>
                </a:ext>
              </a:extLst>
            </p:cNvPr>
            <p:cNvSpPr/>
            <p:nvPr/>
          </p:nvSpPr>
          <p:spPr bwMode="auto">
            <a:xfrm>
              <a:off x="2977607" y="5505516"/>
              <a:ext cx="830442" cy="16424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L1 Data &amp;</a:t>
              </a:r>
            </a:p>
            <a:p>
              <a:pPr marL="0" marR="0" indent="0" algn="ctr" defTabSz="914400" rtl="0" eaLnBrk="0" fontAlgn="base" latinLnBrk="0" hangingPunct="0">
                <a:lnSpc>
                  <a:spcPct val="60000"/>
                </a:lnSpc>
                <a:spcBef>
                  <a:spcPct val="0"/>
                </a:spcBef>
                <a:spcAft>
                  <a:spcPct val="10000"/>
                </a:spcAft>
                <a:buClrTx/>
                <a:buSzPct val="125000"/>
                <a:buFontTx/>
                <a:buNone/>
                <a:tabLst/>
              </a:pPr>
              <a:r>
                <a:rPr lang="en-US" sz="700" b="0" dirty="0">
                  <a:latin typeface="Arial" pitchFamily="-107" charset="0"/>
                </a:rPr>
                <a:t>Metadata</a:t>
              </a:r>
              <a:endParaRPr kumimoji="0" lang="en-US" sz="700" b="0" i="0" u="none" strike="noStrike" cap="none" normalizeH="0" baseline="0" dirty="0">
                <a:ln>
                  <a:noFill/>
                </a:ln>
                <a:solidFill>
                  <a:schemeClr val="tx1"/>
                </a:solidFill>
                <a:effectLst/>
                <a:latin typeface="Arial" pitchFamily="-107" charset="0"/>
              </a:endParaRPr>
            </a:p>
          </p:txBody>
        </p:sp>
        <p:cxnSp>
          <p:nvCxnSpPr>
            <p:cNvPr id="147" name="Elbow Connector 146">
              <a:extLst>
                <a:ext uri="{FF2B5EF4-FFF2-40B4-BE49-F238E27FC236}">
                  <a16:creationId xmlns:a16="http://schemas.microsoft.com/office/drawing/2014/main" id="{70D551C0-D96E-9744-85BB-25E81F8343AB}"/>
                </a:ext>
              </a:extLst>
            </p:cNvPr>
            <p:cNvCxnSpPr>
              <a:cxnSpLocks/>
              <a:stCxn id="146" idx="3"/>
              <a:endCxn id="115" idx="1"/>
            </p:cNvCxnSpPr>
            <p:nvPr/>
          </p:nvCxnSpPr>
          <p:spPr bwMode="auto">
            <a:xfrm flipV="1">
              <a:off x="3808049" y="5581379"/>
              <a:ext cx="4216698" cy="6258"/>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grpSp>
    </p:spTree>
    <p:extLst>
      <p:ext uri="{BB962C8B-B14F-4D97-AF65-F5344CB8AC3E}">
        <p14:creationId xmlns:p14="http://schemas.microsoft.com/office/powerpoint/2010/main" val="24841962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Date Placeholder 1">
            <a:extLst>
              <a:ext uri="{FF2B5EF4-FFF2-40B4-BE49-F238E27FC236}">
                <a16:creationId xmlns:a16="http://schemas.microsoft.com/office/drawing/2014/main" id="{05D83704-E6B4-514A-BCAA-893D72557DAB}"/>
              </a:ext>
            </a:extLst>
          </p:cNvPr>
          <p:cNvSpPr>
            <a:spLocks noGrp="1"/>
          </p:cNvSpPr>
          <p:nvPr>
            <p:ph type="dt" sz="quarter" idx="2"/>
          </p:nvPr>
        </p:nvSpPr>
        <p:spPr bwMode="auto">
          <a:xfrm>
            <a:off x="0" y="6553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l" rtl="0" eaLnBrk="1" fontAlgn="base" hangingPunct="1">
              <a:spcBef>
                <a:spcPct val="0"/>
              </a:spcBef>
              <a:spcAft>
                <a:spcPct val="0"/>
              </a:spcAft>
              <a:defRPr sz="1200" kern="1200" smtClean="0">
                <a:solidFill>
                  <a:schemeClr val="tx1"/>
                </a:solidFill>
                <a:latin typeface="+mn-lt"/>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r>
              <a:rPr lang="en-US" altLang="en-US" b="0"/>
              <a:t>28 Mar 2024</a:t>
            </a:r>
            <a:endParaRPr lang="en-US" altLang="en-US" b="0" dirty="0"/>
          </a:p>
        </p:txBody>
      </p:sp>
      <p:sp>
        <p:nvSpPr>
          <p:cNvPr id="14340" name="Oval 2">
            <a:extLst>
              <a:ext uri="{FF2B5EF4-FFF2-40B4-BE49-F238E27FC236}">
                <a16:creationId xmlns:a16="http://schemas.microsoft.com/office/drawing/2014/main" id="{18EE2A61-E0EC-2B44-AAFD-4666C00158E8}"/>
              </a:ext>
            </a:extLst>
          </p:cNvPr>
          <p:cNvSpPr>
            <a:spLocks noChangeArrowheads="1"/>
          </p:cNvSpPr>
          <p:nvPr/>
        </p:nvSpPr>
        <p:spPr bwMode="auto">
          <a:xfrm>
            <a:off x="3429000" y="2895600"/>
            <a:ext cx="2209800" cy="1219200"/>
          </a:xfrm>
          <a:prstGeom prst="ellipse">
            <a:avLst/>
          </a:prstGeom>
          <a:solidFill>
            <a:srgbClr val="92D050"/>
          </a:solidFill>
          <a:ln w="9525">
            <a:solidFill>
              <a:schemeClr val="tx1"/>
            </a:solidFill>
            <a:round/>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ja-JP" dirty="0">
                <a:solidFill>
                  <a:schemeClr val="bg1"/>
                </a:solidFill>
                <a:latin typeface="Helvetica" charset="0"/>
              </a:rPr>
              <a:t>Object</a:t>
            </a:r>
          </a:p>
        </p:txBody>
      </p:sp>
      <p:sp>
        <p:nvSpPr>
          <p:cNvPr id="14341" name="Rectangle 3">
            <a:extLst>
              <a:ext uri="{FF2B5EF4-FFF2-40B4-BE49-F238E27FC236}">
                <a16:creationId xmlns:a16="http://schemas.microsoft.com/office/drawing/2014/main" id="{9243C4E9-4A0F-7043-B3D5-C0B50364D851}"/>
              </a:ext>
            </a:extLst>
          </p:cNvPr>
          <p:cNvSpPr>
            <a:spLocks noChangeArrowheads="1"/>
          </p:cNvSpPr>
          <p:nvPr/>
        </p:nvSpPr>
        <p:spPr bwMode="auto">
          <a:xfrm>
            <a:off x="1676400" y="0"/>
            <a:ext cx="5791200" cy="438582"/>
          </a:xfrm>
          <a:prstGeom prst="rect">
            <a:avLst/>
          </a:prstGeom>
        </p:spPr>
        <p:txBody>
          <a:bodyPr vert="horz"/>
          <a:lstStyle/>
          <a:p>
            <a:pPr algn="ctr" eaLnBrk="0" hangingPunct="0">
              <a:lnSpc>
                <a:spcPct val="90000"/>
              </a:lnSpc>
            </a:pPr>
            <a:r>
              <a:rPr lang="en-US" altLang="ja-JP" sz="2500" dirty="0">
                <a:solidFill>
                  <a:srgbClr val="0099A6"/>
                </a:solidFill>
                <a:latin typeface="+mj-lt"/>
                <a:ea typeface="ＭＳ Ｐゴシック" pitchFamily="26" charset="-128"/>
                <a:cs typeface="ＭＳ Ｐゴシック" pitchFamily="26" charset="-128"/>
              </a:rPr>
              <a:t>Unified Set of Object Features Representation</a:t>
            </a:r>
          </a:p>
        </p:txBody>
      </p:sp>
      <p:sp>
        <p:nvSpPr>
          <p:cNvPr id="14342" name="Rectangle 4">
            <a:extLst>
              <a:ext uri="{FF2B5EF4-FFF2-40B4-BE49-F238E27FC236}">
                <a16:creationId xmlns:a16="http://schemas.microsoft.com/office/drawing/2014/main" id="{4A4825F6-0228-B14B-91A0-FDC12760922B}"/>
              </a:ext>
            </a:extLst>
          </p:cNvPr>
          <p:cNvSpPr>
            <a:spLocks noChangeArrowheads="1"/>
          </p:cNvSpPr>
          <p:nvPr/>
        </p:nvSpPr>
        <p:spPr bwMode="auto">
          <a:xfrm>
            <a:off x="3733800" y="4267200"/>
            <a:ext cx="1963738"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a:latin typeface="Arial" panose="020B0604020202020204" pitchFamily="34" charset="0"/>
                <a:ea typeface="Osaka" charset="-128"/>
              </a:rPr>
              <a:t>Core Functions</a:t>
            </a:r>
          </a:p>
          <a:p>
            <a:pPr eaLnBrk="1" hangingPunct="1"/>
            <a:r>
              <a:rPr kumimoji="1" lang="en-US" altLang="ja-JP" sz="1800" b="1">
                <a:latin typeface="Arial" panose="020B0604020202020204" pitchFamily="34" charset="0"/>
                <a:ea typeface="Osaka" charset="-128"/>
              </a:rPr>
              <a:t>  </a:t>
            </a:r>
            <a:r>
              <a:rPr kumimoji="1" lang="en-US" altLang="ja-JP" sz="1800">
                <a:latin typeface="Arial" panose="020B0604020202020204" pitchFamily="34" charset="0"/>
                <a:ea typeface="Osaka" charset="-128"/>
              </a:rPr>
              <a:t>What the object </a:t>
            </a:r>
          </a:p>
          <a:p>
            <a:pPr eaLnBrk="1" hangingPunct="1"/>
            <a:r>
              <a:rPr kumimoji="1" lang="en-US" altLang="ja-JP" sz="1800">
                <a:latin typeface="Arial" panose="020B0604020202020204" pitchFamily="34" charset="0"/>
                <a:ea typeface="Osaka" charset="-128"/>
              </a:rPr>
              <a:t>  does</a:t>
            </a:r>
          </a:p>
        </p:txBody>
      </p:sp>
      <p:sp>
        <p:nvSpPr>
          <p:cNvPr id="14343" name="AutoShape 5">
            <a:extLst>
              <a:ext uri="{FF2B5EF4-FFF2-40B4-BE49-F238E27FC236}">
                <a16:creationId xmlns:a16="http://schemas.microsoft.com/office/drawing/2014/main" id="{E8104FFF-3988-0047-9632-826522DF9F9C}"/>
              </a:ext>
            </a:extLst>
          </p:cNvPr>
          <p:cNvSpPr>
            <a:spLocks noChangeArrowheads="1"/>
          </p:cNvSpPr>
          <p:nvPr/>
        </p:nvSpPr>
        <p:spPr bwMode="auto">
          <a:xfrm>
            <a:off x="1524000" y="3276600"/>
            <a:ext cx="1371600" cy="609600"/>
          </a:xfrm>
          <a:prstGeom prst="leftRightArrow">
            <a:avLst>
              <a:gd name="adj1" fmla="val 50000"/>
              <a:gd name="adj2" fmla="val 4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14344" name="AutoShape 6">
            <a:extLst>
              <a:ext uri="{FF2B5EF4-FFF2-40B4-BE49-F238E27FC236}">
                <a16:creationId xmlns:a16="http://schemas.microsoft.com/office/drawing/2014/main" id="{8247E67A-EF0D-8543-900D-2B99CB1E6F2B}"/>
              </a:ext>
            </a:extLst>
          </p:cNvPr>
          <p:cNvSpPr>
            <a:spLocks noChangeArrowheads="1"/>
          </p:cNvSpPr>
          <p:nvPr/>
        </p:nvSpPr>
        <p:spPr bwMode="auto">
          <a:xfrm>
            <a:off x="6172200" y="3276600"/>
            <a:ext cx="1371600" cy="609600"/>
          </a:xfrm>
          <a:prstGeom prst="leftRightArrow">
            <a:avLst>
              <a:gd name="adj1" fmla="val 50000"/>
              <a:gd name="adj2" fmla="val 4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14345" name="AutoShape 7">
            <a:extLst>
              <a:ext uri="{FF2B5EF4-FFF2-40B4-BE49-F238E27FC236}">
                <a16:creationId xmlns:a16="http://schemas.microsoft.com/office/drawing/2014/main" id="{CB2E4D2C-BD5D-BB4A-88DE-CD76F5FAFD11}"/>
              </a:ext>
            </a:extLst>
          </p:cNvPr>
          <p:cNvSpPr>
            <a:spLocks noChangeArrowheads="1"/>
          </p:cNvSpPr>
          <p:nvPr/>
        </p:nvSpPr>
        <p:spPr bwMode="auto">
          <a:xfrm rot="5400000">
            <a:off x="3810000" y="1524000"/>
            <a:ext cx="1371600" cy="609600"/>
          </a:xfrm>
          <a:prstGeom prst="leftRightArrow">
            <a:avLst>
              <a:gd name="adj1" fmla="val 50000"/>
              <a:gd name="adj2" fmla="val 4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14346" name="Rectangle 8">
            <a:extLst>
              <a:ext uri="{FF2B5EF4-FFF2-40B4-BE49-F238E27FC236}">
                <a16:creationId xmlns:a16="http://schemas.microsoft.com/office/drawing/2014/main" id="{22A12EB1-7C9D-514E-B2A9-7000A4750B29}"/>
              </a:ext>
            </a:extLst>
          </p:cNvPr>
          <p:cNvSpPr>
            <a:spLocks noChangeArrowheads="1"/>
          </p:cNvSpPr>
          <p:nvPr/>
        </p:nvSpPr>
        <p:spPr bwMode="auto">
          <a:xfrm>
            <a:off x="6172200" y="4038600"/>
            <a:ext cx="2763838"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a:latin typeface="Arial" panose="020B0604020202020204" pitchFamily="34" charset="0"/>
                <a:ea typeface="Osaka" charset="-128"/>
              </a:rPr>
              <a:t>External Interfaces:</a:t>
            </a:r>
            <a:endParaRPr kumimoji="1" lang="en-US" altLang="ja-JP" sz="1800">
              <a:latin typeface="Arial" panose="020B0604020202020204" pitchFamily="34" charset="0"/>
              <a:ea typeface="Osaka" charset="-128"/>
            </a:endParaRPr>
          </a:p>
          <a:p>
            <a:pPr eaLnBrk="1" hangingPunct="1"/>
            <a:r>
              <a:rPr kumimoji="1" lang="en-US" altLang="ja-JP" sz="1800">
                <a:latin typeface="Arial" panose="020B0604020202020204" pitchFamily="34" charset="0"/>
                <a:ea typeface="Osaka" charset="-128"/>
              </a:rPr>
              <a:t>    How external elements</a:t>
            </a:r>
          </a:p>
          <a:p>
            <a:pPr eaLnBrk="1" hangingPunct="1"/>
            <a:r>
              <a:rPr kumimoji="1" lang="en-US" altLang="ja-JP" sz="1800">
                <a:latin typeface="Arial" panose="020B0604020202020204" pitchFamily="34" charset="0"/>
                <a:ea typeface="Osaka" charset="-128"/>
              </a:rPr>
              <a:t>    are controlled</a:t>
            </a:r>
          </a:p>
        </p:txBody>
      </p:sp>
      <p:sp>
        <p:nvSpPr>
          <p:cNvPr id="14347" name="Rectangle 9">
            <a:extLst>
              <a:ext uri="{FF2B5EF4-FFF2-40B4-BE49-F238E27FC236}">
                <a16:creationId xmlns:a16="http://schemas.microsoft.com/office/drawing/2014/main" id="{B20809E8-5EFF-D24A-AF49-9E1E8EE65C1C}"/>
              </a:ext>
            </a:extLst>
          </p:cNvPr>
          <p:cNvSpPr>
            <a:spLocks noChangeArrowheads="1"/>
          </p:cNvSpPr>
          <p:nvPr/>
        </p:nvSpPr>
        <p:spPr bwMode="auto">
          <a:xfrm>
            <a:off x="4902200" y="1306513"/>
            <a:ext cx="3467616"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Management Interfaces:</a:t>
            </a:r>
            <a:endParaRPr kumimoji="1" lang="en-US" altLang="ja-JP" sz="1800" dirty="0">
              <a:latin typeface="Arial" panose="020B0604020202020204" pitchFamily="34" charset="0"/>
              <a:ea typeface="Osaka" charset="-128"/>
            </a:endParaRPr>
          </a:p>
          <a:p>
            <a:pPr eaLnBrk="1" hangingPunct="1"/>
            <a:r>
              <a:rPr kumimoji="1" lang="en-US" altLang="ja-JP" sz="1800" dirty="0">
                <a:latin typeface="Arial" panose="020B0604020202020204" pitchFamily="34" charset="0"/>
                <a:ea typeface="Osaka" charset="-128"/>
              </a:rPr>
              <a:t>    How objects are configured</a:t>
            </a:r>
          </a:p>
          <a:p>
            <a:pPr eaLnBrk="1" hangingPunct="1"/>
            <a:r>
              <a:rPr kumimoji="1" lang="en-US" altLang="ja-JP" sz="1800" dirty="0">
                <a:latin typeface="Arial" panose="020B0604020202020204" pitchFamily="34" charset="0"/>
                <a:ea typeface="Osaka" charset="-128"/>
              </a:rPr>
              <a:t>    controlled, and monitored</a:t>
            </a:r>
          </a:p>
        </p:txBody>
      </p:sp>
      <p:sp>
        <p:nvSpPr>
          <p:cNvPr id="14348" name="Rectangle 10">
            <a:extLst>
              <a:ext uri="{FF2B5EF4-FFF2-40B4-BE49-F238E27FC236}">
                <a16:creationId xmlns:a16="http://schemas.microsoft.com/office/drawing/2014/main" id="{A771B5C8-E316-A84C-B4AC-285288E2667B}"/>
              </a:ext>
            </a:extLst>
          </p:cNvPr>
          <p:cNvSpPr>
            <a:spLocks noChangeArrowheads="1"/>
          </p:cNvSpPr>
          <p:nvPr/>
        </p:nvSpPr>
        <p:spPr bwMode="auto">
          <a:xfrm>
            <a:off x="887413" y="4024313"/>
            <a:ext cx="2586037"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a:latin typeface="Arial" panose="020B0604020202020204" pitchFamily="34" charset="0"/>
                <a:ea typeface="Osaka" charset="-128"/>
              </a:rPr>
              <a:t>Service Interfaces:</a:t>
            </a:r>
            <a:endParaRPr kumimoji="1" lang="en-US" altLang="ja-JP" sz="1800">
              <a:latin typeface="Arial" panose="020B0604020202020204" pitchFamily="34" charset="0"/>
              <a:ea typeface="Osaka" charset="-128"/>
            </a:endParaRPr>
          </a:p>
          <a:p>
            <a:pPr eaLnBrk="1" hangingPunct="1"/>
            <a:r>
              <a:rPr kumimoji="1" lang="en-US" altLang="ja-JP" sz="1800">
                <a:latin typeface="Arial" panose="020B0604020202020204" pitchFamily="34" charset="0"/>
                <a:ea typeface="Osaka" charset="-128"/>
              </a:rPr>
              <a:t>    How services are</a:t>
            </a:r>
          </a:p>
          <a:p>
            <a:pPr eaLnBrk="1" hangingPunct="1"/>
            <a:r>
              <a:rPr kumimoji="1" lang="en-US" altLang="ja-JP" sz="1800">
                <a:latin typeface="Arial" panose="020B0604020202020204" pitchFamily="34" charset="0"/>
                <a:ea typeface="Osaka" charset="-128"/>
              </a:rPr>
              <a:t>    requested &amp; supplied</a:t>
            </a:r>
          </a:p>
        </p:txBody>
      </p:sp>
      <p:sp>
        <p:nvSpPr>
          <p:cNvPr id="14349" name="Rectangle 11">
            <a:extLst>
              <a:ext uri="{FF2B5EF4-FFF2-40B4-BE49-F238E27FC236}">
                <a16:creationId xmlns:a16="http://schemas.microsoft.com/office/drawing/2014/main" id="{290EE804-21C0-C94E-9685-CE78F4019E7A}"/>
              </a:ext>
            </a:extLst>
          </p:cNvPr>
          <p:cNvSpPr>
            <a:spLocks noChangeArrowheads="1"/>
          </p:cNvSpPr>
          <p:nvPr/>
        </p:nvSpPr>
        <p:spPr bwMode="auto">
          <a:xfrm>
            <a:off x="4945063" y="5254625"/>
            <a:ext cx="140335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Concerns:</a:t>
            </a:r>
            <a:endParaRPr kumimoji="1" lang="en-US" altLang="ja-JP" sz="1800" dirty="0">
              <a:latin typeface="Arial" panose="020B0604020202020204" pitchFamily="34" charset="0"/>
              <a:ea typeface="Osaka" charset="-128"/>
            </a:endParaRPr>
          </a:p>
          <a:p>
            <a:pPr eaLnBrk="1" hangingPunct="1"/>
            <a:r>
              <a:rPr kumimoji="1" lang="en-US" altLang="ja-JP" sz="1800" dirty="0">
                <a:latin typeface="Arial" panose="020B0604020202020204" pitchFamily="34" charset="0"/>
                <a:ea typeface="Osaka" charset="-128"/>
              </a:rPr>
              <a:t>  Issues</a:t>
            </a:r>
          </a:p>
          <a:p>
            <a:pPr eaLnBrk="1" hangingPunct="1"/>
            <a:r>
              <a:rPr kumimoji="1" lang="en-US" altLang="ja-JP" sz="1800" dirty="0">
                <a:latin typeface="Arial" panose="020B0604020202020204" pitchFamily="34" charset="0"/>
                <a:ea typeface="Osaka" charset="-128"/>
              </a:rPr>
              <a:t>  Resources</a:t>
            </a:r>
          </a:p>
          <a:p>
            <a:pPr eaLnBrk="1" hangingPunct="1"/>
            <a:r>
              <a:rPr kumimoji="1" lang="en-US" altLang="ja-JP" sz="1800" dirty="0">
                <a:latin typeface="Arial" panose="020B0604020202020204" pitchFamily="34" charset="0"/>
                <a:ea typeface="Osaka" charset="-128"/>
              </a:rPr>
              <a:t>  Policies</a:t>
            </a:r>
          </a:p>
        </p:txBody>
      </p:sp>
      <p:sp>
        <p:nvSpPr>
          <p:cNvPr id="2" name="Date Placeholder 1">
            <a:extLst>
              <a:ext uri="{FF2B5EF4-FFF2-40B4-BE49-F238E27FC236}">
                <a16:creationId xmlns:a16="http://schemas.microsoft.com/office/drawing/2014/main" id="{CF8DFEDB-DDE0-30B9-BB5A-6B9844A7B2DD}"/>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3-2</a:t>
            </a:r>
          </a:p>
        </p:txBody>
      </p:sp>
    </p:spTree>
    <p:extLst>
      <p:ext uri="{BB962C8B-B14F-4D97-AF65-F5344CB8AC3E}">
        <p14:creationId xmlns:p14="http://schemas.microsoft.com/office/powerpoint/2010/main" val="314196641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863" y="0"/>
            <a:ext cx="8229600" cy="737653"/>
          </a:xfrm>
        </p:spPr>
        <p:txBody>
          <a:bodyPr vert="horz"/>
          <a:lstStyle/>
          <a:p>
            <a:r>
              <a:rPr lang="en-GB" sz="2400" dirty="0">
                <a:solidFill>
                  <a:srgbClr val="0099A6"/>
                </a:solidFill>
              </a:rPr>
              <a:t>Functional &amp; Operations Diagram</a:t>
            </a:r>
            <a:br>
              <a:rPr lang="en-GB" sz="2400" dirty="0">
                <a:solidFill>
                  <a:srgbClr val="0099A6"/>
                </a:solidFill>
              </a:rPr>
            </a:br>
            <a:r>
              <a:rPr lang="en-GB" sz="2400" dirty="0">
                <a:solidFill>
                  <a:srgbClr val="0099A6"/>
                </a:solidFill>
              </a:rPr>
              <a:t>Tracking #2</a:t>
            </a:r>
          </a:p>
        </p:txBody>
      </p:sp>
      <p:sp>
        <p:nvSpPr>
          <p:cNvPr id="4" name="Date Placeholder 3"/>
          <p:cNvSpPr>
            <a:spLocks noGrp="1"/>
          </p:cNvSpPr>
          <p:nvPr>
            <p:ph type="dt" sz="half" idx="2"/>
          </p:nvPr>
        </p:nvSpPr>
        <p:spPr/>
        <p:txBody>
          <a:bodyPr/>
          <a:lstStyle/>
          <a:p>
            <a:r>
              <a:rPr lang="en-US"/>
              <a:t>28 Mar 2024</a:t>
            </a:r>
            <a:endParaRPr lang="en-GB" dirty="0"/>
          </a:p>
        </p:txBody>
      </p:sp>
      <p:grpSp>
        <p:nvGrpSpPr>
          <p:cNvPr id="3" name="Group 2">
            <a:extLst>
              <a:ext uri="{FF2B5EF4-FFF2-40B4-BE49-F238E27FC236}">
                <a16:creationId xmlns:a16="http://schemas.microsoft.com/office/drawing/2014/main" id="{E50AC9AD-E9ED-F648-94F3-0A0DFD81EF1F}"/>
              </a:ext>
            </a:extLst>
          </p:cNvPr>
          <p:cNvGrpSpPr/>
          <p:nvPr/>
        </p:nvGrpSpPr>
        <p:grpSpPr>
          <a:xfrm>
            <a:off x="1143000" y="775259"/>
            <a:ext cx="7162800" cy="2577541"/>
            <a:chOff x="1140856" y="883432"/>
            <a:chExt cx="6860144" cy="5375143"/>
          </a:xfrm>
        </p:grpSpPr>
        <p:sp>
          <p:nvSpPr>
            <p:cNvPr id="86" name="Oval 8">
              <a:extLst>
                <a:ext uri="{FF2B5EF4-FFF2-40B4-BE49-F238E27FC236}">
                  <a16:creationId xmlns:a16="http://schemas.microsoft.com/office/drawing/2014/main" id="{C90D8DD0-4C10-7C44-A4C2-6ED234526242}"/>
                </a:ext>
              </a:extLst>
            </p:cNvPr>
            <p:cNvSpPr>
              <a:spLocks noChangeArrowheads="1"/>
            </p:cNvSpPr>
            <p:nvPr/>
          </p:nvSpPr>
          <p:spPr bwMode="auto">
            <a:xfrm>
              <a:off x="4908345" y="883432"/>
              <a:ext cx="1352313" cy="622176"/>
            </a:xfrm>
            <a:prstGeom prst="ellipse">
              <a:avLst/>
            </a:prstGeom>
            <a:solidFill>
              <a:srgbClr val="FF99FF"/>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Navigation &amp; Timing</a:t>
              </a:r>
            </a:p>
          </p:txBody>
        </p:sp>
        <p:sp>
          <p:nvSpPr>
            <p:cNvPr id="6" name="Oval 8"/>
            <p:cNvSpPr>
              <a:spLocks noChangeArrowheads="1"/>
            </p:cNvSpPr>
            <p:nvPr/>
          </p:nvSpPr>
          <p:spPr bwMode="auto">
            <a:xfrm>
              <a:off x="6648687" y="3501510"/>
              <a:ext cx="1352313" cy="622176"/>
            </a:xfrm>
            <a:prstGeom prst="ellipse">
              <a:avLst/>
            </a:prstGeom>
            <a:solidFill>
              <a:schemeClr val="tx2">
                <a:lumMod val="40000"/>
                <a:lumOff val="60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Planning &amp; Sequencing</a:t>
              </a:r>
            </a:p>
          </p:txBody>
        </p:sp>
        <p:sp>
          <p:nvSpPr>
            <p:cNvPr id="7" name="Oval 6"/>
            <p:cNvSpPr>
              <a:spLocks noChangeArrowheads="1"/>
            </p:cNvSpPr>
            <p:nvPr/>
          </p:nvSpPr>
          <p:spPr bwMode="auto">
            <a:xfrm>
              <a:off x="6550507" y="1876981"/>
              <a:ext cx="1352313" cy="622176"/>
            </a:xfrm>
            <a:prstGeom prst="ellipse">
              <a:avLst/>
            </a:prstGeom>
            <a:solidFill>
              <a:srgbClr val="FF99FF"/>
            </a:solidFill>
            <a:ln w="9525">
              <a:solidFill>
                <a:schemeClr val="tx1"/>
              </a:solidFill>
              <a:round/>
              <a:headEnd/>
              <a:tailEnd/>
            </a:ln>
          </p:spPr>
          <p:txBody>
            <a:bodyPr lIns="0" rIns="0" anchor="ctr"/>
            <a:lstStyle/>
            <a:p>
              <a:pPr algn="ct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Maneuver Design</a:t>
              </a:r>
            </a:p>
          </p:txBody>
        </p:sp>
        <p:sp>
          <p:nvSpPr>
            <p:cNvPr id="8" name="Oval 7"/>
            <p:cNvSpPr>
              <a:spLocks noChangeArrowheads="1"/>
            </p:cNvSpPr>
            <p:nvPr/>
          </p:nvSpPr>
          <p:spPr bwMode="auto">
            <a:xfrm>
              <a:off x="4446218" y="5636399"/>
              <a:ext cx="1352313" cy="622176"/>
            </a:xfrm>
            <a:prstGeom prst="ellipse">
              <a:avLst/>
            </a:prstGeom>
            <a:solidFill>
              <a:srgbClr val="66FF99"/>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Data Storage and Archiving</a:t>
              </a:r>
            </a:p>
          </p:txBody>
        </p:sp>
        <p:sp>
          <p:nvSpPr>
            <p:cNvPr id="9" name="Oval 8"/>
            <p:cNvSpPr>
              <a:spLocks noChangeArrowheads="1"/>
            </p:cNvSpPr>
            <p:nvPr/>
          </p:nvSpPr>
          <p:spPr bwMode="auto">
            <a:xfrm>
              <a:off x="1185121" y="2398095"/>
              <a:ext cx="1352313" cy="622176"/>
            </a:xfrm>
            <a:prstGeom prst="ellipse">
              <a:avLst/>
            </a:prstGeom>
            <a:solidFill>
              <a:srgbClr val="FFC000"/>
            </a:solidFill>
            <a:ln w="28575">
              <a:solidFill>
                <a:srgbClr val="FF0000"/>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Process Telemetry</a:t>
              </a:r>
            </a:p>
          </p:txBody>
        </p:sp>
        <p:sp>
          <p:nvSpPr>
            <p:cNvPr id="11" name="Oval 10"/>
            <p:cNvSpPr>
              <a:spLocks noChangeArrowheads="1"/>
            </p:cNvSpPr>
            <p:nvPr/>
          </p:nvSpPr>
          <p:spPr bwMode="auto">
            <a:xfrm>
              <a:off x="1140856" y="930108"/>
              <a:ext cx="1352313" cy="622176"/>
            </a:xfrm>
            <a:prstGeom prst="ellipse">
              <a:avLst/>
            </a:prstGeom>
            <a:solidFill>
              <a:schemeClr val="bg1">
                <a:lumMod val="95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err="1">
                  <a:solidFill>
                    <a:srgbClr val="000000"/>
                  </a:solidFill>
                  <a:latin typeface="Arial" panose="020B0604020202020204" pitchFamily="34" charset="0"/>
                  <a:ea typeface="ＭＳ Ｐゴシック" pitchFamily="34" charset="-128"/>
                  <a:cs typeface="Arial" panose="020B0604020202020204" pitchFamily="34" charset="0"/>
                </a:rPr>
                <a:t>TT&amp;C</a:t>
              </a:r>
              <a:endPar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13" name="Oval 12"/>
            <p:cNvSpPr>
              <a:spLocks noChangeArrowheads="1"/>
            </p:cNvSpPr>
            <p:nvPr/>
          </p:nvSpPr>
          <p:spPr bwMode="auto">
            <a:xfrm>
              <a:off x="4516653" y="2258493"/>
              <a:ext cx="1352313" cy="622176"/>
            </a:xfrm>
            <a:prstGeom prst="ellipse">
              <a:avLst/>
            </a:prstGeom>
            <a:solidFill>
              <a:srgbClr val="999999"/>
            </a:solidFill>
            <a:ln w="9525">
              <a:solidFill>
                <a:schemeClr val="tx1"/>
              </a:solidFill>
              <a:round/>
              <a:headEnd/>
              <a:tailEnd/>
            </a:ln>
          </p:spPr>
          <p:txBody>
            <a:bodyPr lIns="0" rIns="0" anchor="ctr"/>
            <a:lstStyle/>
            <a:p>
              <a:pPr algn="ct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Command Generation</a:t>
              </a:r>
            </a:p>
          </p:txBody>
        </p:sp>
        <p:sp>
          <p:nvSpPr>
            <p:cNvPr id="14" name="Oval 13"/>
            <p:cNvSpPr>
              <a:spLocks noChangeArrowheads="1"/>
            </p:cNvSpPr>
            <p:nvPr/>
          </p:nvSpPr>
          <p:spPr bwMode="auto">
            <a:xfrm>
              <a:off x="3416079" y="3339294"/>
              <a:ext cx="1352313" cy="622176"/>
            </a:xfrm>
            <a:prstGeom prst="ellipse">
              <a:avLst/>
            </a:prstGeom>
            <a:solidFill>
              <a:srgbClr val="FFC000"/>
            </a:solidFill>
            <a:ln w="9525">
              <a:solidFill>
                <a:schemeClr val="tx1"/>
              </a:solidFill>
              <a:round/>
              <a:headEnd/>
              <a:tailEnd/>
            </a:ln>
          </p:spPr>
          <p:txBody>
            <a:bodyPr lIns="0" rIns="0" anchor="ctr"/>
            <a:lstStyle/>
            <a:p>
              <a:pPr algn="ct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S/C &amp; Trend Analysis</a:t>
              </a:r>
            </a:p>
          </p:txBody>
        </p:sp>
        <p:cxnSp>
          <p:nvCxnSpPr>
            <p:cNvPr id="18" name="Straight Connector 17"/>
            <p:cNvCxnSpPr>
              <a:cxnSpLocks/>
              <a:stCxn id="11" idx="4"/>
              <a:endCxn id="9" idx="0"/>
            </p:cNvCxnSpPr>
            <p:nvPr/>
          </p:nvCxnSpPr>
          <p:spPr bwMode="auto">
            <a:xfrm>
              <a:off x="1817013" y="1552284"/>
              <a:ext cx="44265" cy="845811"/>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22" name="Straight Connector 21"/>
            <p:cNvCxnSpPr>
              <a:cxnSpLocks/>
              <a:stCxn id="6" idx="3"/>
              <a:endCxn id="107" idx="6"/>
            </p:cNvCxnSpPr>
            <p:nvPr/>
          </p:nvCxnSpPr>
          <p:spPr bwMode="auto">
            <a:xfrm flipH="1">
              <a:off x="5404850" y="4032570"/>
              <a:ext cx="1441879" cy="63994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53" name="Straight Connector 52"/>
            <p:cNvCxnSpPr>
              <a:cxnSpLocks/>
              <a:stCxn id="7" idx="0"/>
              <a:endCxn id="86" idx="5"/>
            </p:cNvCxnSpPr>
            <p:nvPr/>
          </p:nvCxnSpPr>
          <p:spPr bwMode="auto">
            <a:xfrm flipH="1" flipV="1">
              <a:off x="6062616" y="1414492"/>
              <a:ext cx="1164048" cy="46248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56" name="Straight Connector 55"/>
            <p:cNvCxnSpPr>
              <a:stCxn id="7" idx="4"/>
              <a:endCxn id="6" idx="0"/>
            </p:cNvCxnSpPr>
            <p:nvPr/>
          </p:nvCxnSpPr>
          <p:spPr bwMode="auto">
            <a:xfrm>
              <a:off x="7226664" y="2499157"/>
              <a:ext cx="98180" cy="1002353"/>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64" name="Straight Connector 63"/>
            <p:cNvCxnSpPr>
              <a:cxnSpLocks/>
              <a:stCxn id="13" idx="5"/>
              <a:endCxn id="6" idx="1"/>
            </p:cNvCxnSpPr>
            <p:nvPr/>
          </p:nvCxnSpPr>
          <p:spPr bwMode="auto">
            <a:xfrm>
              <a:off x="5670924" y="2789553"/>
              <a:ext cx="1175805" cy="803073"/>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73" name="Straight Connector 72"/>
            <p:cNvCxnSpPr>
              <a:stCxn id="83" idx="0"/>
              <a:endCxn id="12" idx="4"/>
            </p:cNvCxnSpPr>
            <p:nvPr/>
          </p:nvCxnSpPr>
          <p:spPr bwMode="auto">
            <a:xfrm flipH="1" flipV="1">
              <a:off x="1930702" y="4478231"/>
              <a:ext cx="142107" cy="89401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82" name="Straight Connector 81"/>
            <p:cNvCxnSpPr>
              <a:stCxn id="14" idx="1"/>
              <a:endCxn id="9" idx="5"/>
            </p:cNvCxnSpPr>
            <p:nvPr/>
          </p:nvCxnSpPr>
          <p:spPr bwMode="auto">
            <a:xfrm flipH="1" flipV="1">
              <a:off x="2339392" y="2929155"/>
              <a:ext cx="1274729" cy="501255"/>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98" name="Straight Connector 97"/>
            <p:cNvCxnSpPr>
              <a:cxnSpLocks/>
              <a:stCxn id="14" idx="6"/>
              <a:endCxn id="6" idx="2"/>
            </p:cNvCxnSpPr>
            <p:nvPr/>
          </p:nvCxnSpPr>
          <p:spPr bwMode="auto">
            <a:xfrm>
              <a:off x="4768392" y="3650382"/>
              <a:ext cx="1880295" cy="16221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06" name="Oval 105"/>
            <p:cNvSpPr/>
            <p:nvPr/>
          </p:nvSpPr>
          <p:spPr>
            <a:xfrm>
              <a:off x="1748314" y="1464944"/>
              <a:ext cx="144000" cy="144000"/>
            </a:xfrm>
            <a:prstGeom prst="ellipse">
              <a:avLst/>
            </a:prstGeom>
            <a:solidFill>
              <a:schemeClr val="bg1">
                <a:lumMod val="65000"/>
              </a:schemeClr>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107" name="Oval 106"/>
            <p:cNvSpPr>
              <a:spLocks noChangeArrowheads="1"/>
            </p:cNvSpPr>
            <p:nvPr/>
          </p:nvSpPr>
          <p:spPr bwMode="auto">
            <a:xfrm>
              <a:off x="4052537" y="4361431"/>
              <a:ext cx="1352313" cy="622176"/>
            </a:xfrm>
            <a:prstGeom prst="ellipse">
              <a:avLst/>
            </a:prstGeom>
            <a:solidFill>
              <a:schemeClr val="accent1">
                <a:lumMod val="40000"/>
                <a:lumOff val="60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Science Planning</a:t>
              </a:r>
            </a:p>
          </p:txBody>
        </p:sp>
        <p:sp>
          <p:nvSpPr>
            <p:cNvPr id="12" name="Oval 11"/>
            <p:cNvSpPr>
              <a:spLocks noChangeArrowheads="1"/>
            </p:cNvSpPr>
            <p:nvPr/>
          </p:nvSpPr>
          <p:spPr bwMode="auto">
            <a:xfrm>
              <a:off x="1254545" y="3856055"/>
              <a:ext cx="1352313" cy="622176"/>
            </a:xfrm>
            <a:prstGeom prst="ellipse">
              <a:avLst/>
            </a:prstGeom>
            <a:solidFill>
              <a:schemeClr val="accent1">
                <a:lumMod val="40000"/>
                <a:lumOff val="60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Science</a:t>
              </a:r>
            </a:p>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Processing</a:t>
              </a:r>
            </a:p>
          </p:txBody>
        </p:sp>
        <p:cxnSp>
          <p:nvCxnSpPr>
            <p:cNvPr id="110" name="Straight Connector 109"/>
            <p:cNvCxnSpPr>
              <a:cxnSpLocks/>
              <a:stCxn id="107" idx="2"/>
              <a:endCxn id="12" idx="6"/>
            </p:cNvCxnSpPr>
            <p:nvPr/>
          </p:nvCxnSpPr>
          <p:spPr bwMode="auto">
            <a:xfrm flipH="1" flipV="1">
              <a:off x="2606858" y="4167143"/>
              <a:ext cx="1445679" cy="50537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13" name="Straight Connector 112"/>
            <p:cNvCxnSpPr>
              <a:cxnSpLocks/>
              <a:stCxn id="12" idx="0"/>
              <a:endCxn id="9" idx="4"/>
            </p:cNvCxnSpPr>
            <p:nvPr/>
          </p:nvCxnSpPr>
          <p:spPr bwMode="auto">
            <a:xfrm flipH="1" flipV="1">
              <a:off x="1861278" y="3020271"/>
              <a:ext cx="69424" cy="835784"/>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16" name="Straight Connector 115"/>
            <p:cNvCxnSpPr>
              <a:cxnSpLocks/>
              <a:stCxn id="11" idx="6"/>
              <a:endCxn id="86" idx="2"/>
            </p:cNvCxnSpPr>
            <p:nvPr/>
          </p:nvCxnSpPr>
          <p:spPr bwMode="auto">
            <a:xfrm flipV="1">
              <a:off x="2493169" y="1194520"/>
              <a:ext cx="2415176" cy="4667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33" name="Straight Connector 132"/>
            <p:cNvCxnSpPr>
              <a:stCxn id="84" idx="5"/>
              <a:endCxn id="13" idx="1"/>
            </p:cNvCxnSpPr>
            <p:nvPr/>
          </p:nvCxnSpPr>
          <p:spPr bwMode="auto">
            <a:xfrm>
              <a:off x="4177414" y="2000613"/>
              <a:ext cx="537281" cy="34899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38" name="Straight Connector 137"/>
            <p:cNvCxnSpPr>
              <a:stCxn id="83" idx="6"/>
              <a:endCxn id="8" idx="2"/>
            </p:cNvCxnSpPr>
            <p:nvPr/>
          </p:nvCxnSpPr>
          <p:spPr bwMode="auto">
            <a:xfrm>
              <a:off x="2748965" y="5683338"/>
              <a:ext cx="1697253" cy="26414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41" name="Oval 140"/>
            <p:cNvSpPr/>
            <p:nvPr/>
          </p:nvSpPr>
          <p:spPr>
            <a:xfrm>
              <a:off x="4374218" y="5875487"/>
              <a:ext cx="144000" cy="144000"/>
            </a:xfrm>
            <a:prstGeom prst="ellipse">
              <a:avLst/>
            </a:prstGeom>
            <a:solidFill>
              <a:srgbClr val="008000"/>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cxnSp>
          <p:nvCxnSpPr>
            <p:cNvPr id="153" name="Straight Connector 152"/>
            <p:cNvCxnSpPr>
              <a:cxnSpLocks/>
              <a:stCxn id="84" idx="2"/>
              <a:endCxn id="11" idx="5"/>
            </p:cNvCxnSpPr>
            <p:nvPr/>
          </p:nvCxnSpPr>
          <p:spPr bwMode="auto">
            <a:xfrm flipH="1" flipV="1">
              <a:off x="2295127" y="1461168"/>
              <a:ext cx="728016" cy="319473"/>
            </a:xfrm>
            <a:prstGeom prst="straightConnector1">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52" name="Oval 151"/>
            <p:cNvSpPr/>
            <p:nvPr/>
          </p:nvSpPr>
          <p:spPr>
            <a:xfrm>
              <a:off x="2529864" y="4110332"/>
              <a:ext cx="144000" cy="144000"/>
            </a:xfrm>
            <a:prstGeom prst="ellipse">
              <a:avLst/>
            </a:prstGeom>
            <a:solidFill>
              <a:schemeClr val="accent1">
                <a:lumMod val="40000"/>
                <a:lumOff val="60000"/>
              </a:schemeClr>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46" name="Rectangle 45"/>
            <p:cNvSpPr/>
            <p:nvPr/>
          </p:nvSpPr>
          <p:spPr bwMode="auto">
            <a:xfrm>
              <a:off x="7100291" y="2958994"/>
              <a:ext cx="350926" cy="268675"/>
            </a:xfrm>
            <a:prstGeom prst="rect">
              <a:avLst/>
            </a:prstGeom>
            <a:solidFill>
              <a:srgbClr val="CC00CC"/>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TCM</a:t>
              </a:r>
              <a:endParaRPr kumimoji="0" lang="en-GB" sz="7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67" name="Oval 166"/>
            <p:cNvSpPr/>
            <p:nvPr/>
          </p:nvSpPr>
          <p:spPr>
            <a:xfrm>
              <a:off x="6586585" y="3733782"/>
              <a:ext cx="144000" cy="144000"/>
            </a:xfrm>
            <a:prstGeom prst="ellipse">
              <a:avLst/>
            </a:prstGeom>
            <a:solidFill>
              <a:srgbClr val="999999"/>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168" name="Rectangle 167"/>
            <p:cNvSpPr/>
            <p:nvPr/>
          </p:nvSpPr>
          <p:spPr bwMode="auto">
            <a:xfrm>
              <a:off x="2763643" y="3033872"/>
              <a:ext cx="350926" cy="159462"/>
            </a:xfrm>
            <a:prstGeom prst="rect">
              <a:avLst/>
            </a:prstGeom>
            <a:solidFill>
              <a:srgbClr val="FF9900"/>
            </a:solidFill>
            <a:ln w="19050">
              <a:solidFill>
                <a:schemeClr val="bg1">
                  <a:lumMod val="50000"/>
                </a:schemeClr>
              </a:solidFill>
              <a:prstDash val="sysDash"/>
            </a:ln>
            <a:effectLst/>
          </p:spPr>
          <p:txBody>
            <a:bodyPr vert="horz" wrap="none" lIns="18000" tIns="18000" rIns="18000" bIns="18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a:solidFill>
                    <a:schemeClr val="bg1"/>
                  </a:solidFill>
                  <a:latin typeface="Arial" panose="020B0604020202020204" pitchFamily="34" charset="0"/>
                  <a:cs typeface="Arial" panose="020B0604020202020204" pitchFamily="34" charset="0"/>
                </a:rPr>
                <a:t>Chan</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69" name="Rectangle 168"/>
            <p:cNvSpPr/>
            <p:nvPr/>
          </p:nvSpPr>
          <p:spPr bwMode="auto">
            <a:xfrm>
              <a:off x="2763643" y="3193337"/>
              <a:ext cx="350926"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a:solidFill>
                    <a:schemeClr val="bg1"/>
                  </a:solidFill>
                  <a:latin typeface="Arial" panose="020B0604020202020204" pitchFamily="34" charset="0"/>
                  <a:cs typeface="Arial" panose="020B0604020202020204" pitchFamily="34" charset="0"/>
                </a:rPr>
                <a:t>TLM</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05" name="Rectangle 104"/>
            <p:cNvSpPr/>
            <p:nvPr/>
          </p:nvSpPr>
          <p:spPr bwMode="auto">
            <a:xfrm>
              <a:off x="3356169" y="1118845"/>
              <a:ext cx="404935" cy="268675"/>
            </a:xfrm>
            <a:prstGeom prst="rect">
              <a:avLst/>
            </a:prstGeom>
            <a:solidFill>
              <a:schemeClr val="bg1">
                <a:lumMod val="75000"/>
              </a:schemeClr>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a:solidFill>
                    <a:schemeClr val="bg1"/>
                  </a:solidFill>
                  <a:latin typeface="Arial" panose="020B0604020202020204" pitchFamily="34" charset="0"/>
                  <a:cs typeface="Arial" panose="020B0604020202020204" pitchFamily="34" charset="0"/>
                </a:rPr>
                <a:t>TDM</a:t>
              </a:r>
              <a:endParaRPr kumimoji="0" lang="en-GB" sz="7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83" name="Oval 82">
              <a:extLst>
                <a:ext uri="{FF2B5EF4-FFF2-40B4-BE49-F238E27FC236}">
                  <a16:creationId xmlns:a16="http://schemas.microsoft.com/office/drawing/2014/main" id="{F91FFFCC-F158-244D-9279-407D1B6B2B3D}"/>
                </a:ext>
              </a:extLst>
            </p:cNvPr>
            <p:cNvSpPr>
              <a:spLocks noChangeArrowheads="1"/>
            </p:cNvSpPr>
            <p:nvPr/>
          </p:nvSpPr>
          <p:spPr bwMode="auto">
            <a:xfrm>
              <a:off x="1396652" y="5372250"/>
              <a:ext cx="1352313" cy="622176"/>
            </a:xfrm>
            <a:prstGeom prst="ellipse">
              <a:avLst/>
            </a:prstGeom>
            <a:solidFill>
              <a:srgbClr val="FFC000"/>
            </a:solidFill>
            <a:ln w="9525">
              <a:solidFill>
                <a:schemeClr val="tx1"/>
              </a:solidFill>
              <a:round/>
              <a:headEnd/>
              <a:tailEnd/>
            </a:ln>
          </p:spPr>
          <p:txBody>
            <a:bodyPr lIns="0" rIns="0" anchor="ctr"/>
            <a:lstStyle/>
            <a:p>
              <a:pPr algn="ct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Manage Mission Data</a:t>
              </a:r>
            </a:p>
          </p:txBody>
        </p:sp>
        <p:sp>
          <p:nvSpPr>
            <p:cNvPr id="84" name="Oval 83">
              <a:extLst>
                <a:ext uri="{FF2B5EF4-FFF2-40B4-BE49-F238E27FC236}">
                  <a16:creationId xmlns:a16="http://schemas.microsoft.com/office/drawing/2014/main" id="{15E04A3C-A70B-324A-83C5-D037262AF551}"/>
                </a:ext>
              </a:extLst>
            </p:cNvPr>
            <p:cNvSpPr>
              <a:spLocks noChangeArrowheads="1"/>
            </p:cNvSpPr>
            <p:nvPr/>
          </p:nvSpPr>
          <p:spPr bwMode="auto">
            <a:xfrm>
              <a:off x="3023143" y="1469553"/>
              <a:ext cx="1352313" cy="622176"/>
            </a:xfrm>
            <a:prstGeom prst="ellipse">
              <a:avLst/>
            </a:prstGeom>
            <a:solidFill>
              <a:srgbClr val="FF7C80"/>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Uplink Generation</a:t>
              </a:r>
            </a:p>
          </p:txBody>
        </p:sp>
        <p:sp>
          <p:nvSpPr>
            <p:cNvPr id="96" name="Oval 95">
              <a:extLst>
                <a:ext uri="{FF2B5EF4-FFF2-40B4-BE49-F238E27FC236}">
                  <a16:creationId xmlns:a16="http://schemas.microsoft.com/office/drawing/2014/main" id="{72370341-58B2-9340-ACD7-35853C7B4CC8}"/>
                </a:ext>
              </a:extLst>
            </p:cNvPr>
            <p:cNvSpPr/>
            <p:nvPr/>
          </p:nvSpPr>
          <p:spPr>
            <a:xfrm>
              <a:off x="2234818" y="1349334"/>
              <a:ext cx="144000" cy="144000"/>
            </a:xfrm>
            <a:prstGeom prst="ellipse">
              <a:avLst/>
            </a:prstGeom>
            <a:solidFill>
              <a:schemeClr val="bg1">
                <a:lumMod val="65000"/>
              </a:schemeClr>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88" name="Rectangle 87"/>
            <p:cNvSpPr/>
            <p:nvPr/>
          </p:nvSpPr>
          <p:spPr bwMode="auto">
            <a:xfrm>
              <a:off x="1667920" y="3307819"/>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a:solidFill>
                    <a:schemeClr val="bg1"/>
                  </a:solidFill>
                  <a:latin typeface="Arial" panose="020B0604020202020204" pitchFamily="34" charset="0"/>
                  <a:cs typeface="Arial" panose="020B0604020202020204" pitchFamily="34" charset="0"/>
                </a:rPr>
                <a:t>L0Data</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09" name="Rectangle 108">
              <a:extLst>
                <a:ext uri="{FF2B5EF4-FFF2-40B4-BE49-F238E27FC236}">
                  <a16:creationId xmlns:a16="http://schemas.microsoft.com/office/drawing/2014/main" id="{CB9D18BB-AB71-9B45-975E-57605EEF587D}"/>
                </a:ext>
              </a:extLst>
            </p:cNvPr>
            <p:cNvSpPr/>
            <p:nvPr/>
          </p:nvSpPr>
          <p:spPr bwMode="auto">
            <a:xfrm>
              <a:off x="1673878" y="3483973"/>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err="1">
                  <a:solidFill>
                    <a:schemeClr val="bg1"/>
                  </a:solidFill>
                  <a:latin typeface="Arial" panose="020B0604020202020204" pitchFamily="34" charset="0"/>
                  <a:cs typeface="Arial" panose="020B0604020202020204" pitchFamily="34" charset="0"/>
                </a:rPr>
                <a:t>Telem</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16" name="Oval 215">
              <a:extLst>
                <a:ext uri="{FF2B5EF4-FFF2-40B4-BE49-F238E27FC236}">
                  <a16:creationId xmlns:a16="http://schemas.microsoft.com/office/drawing/2014/main" id="{29DB1FE2-51CD-434A-A1A3-DE63857F86D9}"/>
                </a:ext>
              </a:extLst>
            </p:cNvPr>
            <p:cNvSpPr/>
            <p:nvPr/>
          </p:nvSpPr>
          <p:spPr>
            <a:xfrm>
              <a:off x="2408791" y="1163298"/>
              <a:ext cx="144000" cy="144000"/>
            </a:xfrm>
            <a:prstGeom prst="ellipse">
              <a:avLst/>
            </a:prstGeom>
            <a:solidFill>
              <a:schemeClr val="bg1">
                <a:lumMod val="65000"/>
              </a:schemeClr>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17" name="Rectangle 216">
              <a:extLst>
                <a:ext uri="{FF2B5EF4-FFF2-40B4-BE49-F238E27FC236}">
                  <a16:creationId xmlns:a16="http://schemas.microsoft.com/office/drawing/2014/main" id="{29EC18AF-483E-1246-82D0-BECA9C2A14DC}"/>
                </a:ext>
              </a:extLst>
            </p:cNvPr>
            <p:cNvSpPr/>
            <p:nvPr/>
          </p:nvSpPr>
          <p:spPr bwMode="auto">
            <a:xfrm>
              <a:off x="2480810" y="1537684"/>
              <a:ext cx="410483" cy="268675"/>
            </a:xfrm>
            <a:prstGeom prst="rect">
              <a:avLst/>
            </a:prstGeom>
            <a:solidFill>
              <a:schemeClr val="bg1">
                <a:lumMod val="75000"/>
              </a:schemeClr>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a:solidFill>
                    <a:schemeClr val="bg1"/>
                  </a:solidFill>
                  <a:latin typeface="Arial" panose="020B0604020202020204" pitchFamily="34" charset="0"/>
                  <a:cs typeface="Arial" panose="020B0604020202020204" pitchFamily="34" charset="0"/>
                </a:rPr>
                <a:t>CLTU</a:t>
              </a:r>
              <a:endParaRPr kumimoji="0" lang="en-GB" sz="7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18" name="Rectangle 217">
              <a:extLst>
                <a:ext uri="{FF2B5EF4-FFF2-40B4-BE49-F238E27FC236}">
                  <a16:creationId xmlns:a16="http://schemas.microsoft.com/office/drawing/2014/main" id="{BD64292D-BCD7-AE4C-929D-801229770AEB}"/>
                </a:ext>
              </a:extLst>
            </p:cNvPr>
            <p:cNvSpPr/>
            <p:nvPr/>
          </p:nvSpPr>
          <p:spPr bwMode="auto">
            <a:xfrm>
              <a:off x="1530700" y="1851156"/>
              <a:ext cx="572624" cy="268675"/>
            </a:xfrm>
            <a:prstGeom prst="rect">
              <a:avLst/>
            </a:prstGeom>
            <a:solidFill>
              <a:schemeClr val="bg1">
                <a:lumMod val="75000"/>
              </a:schemeClr>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a:solidFill>
                    <a:schemeClr val="bg1"/>
                  </a:solidFill>
                  <a:latin typeface="Arial" panose="020B0604020202020204" pitchFamily="34" charset="0"/>
                  <a:cs typeface="Arial" panose="020B0604020202020204" pitchFamily="34" charset="0"/>
                </a:rPr>
                <a:t>Frames</a:t>
              </a:r>
              <a:endParaRPr kumimoji="0" lang="en-GB" sz="7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35" name="Oval 34"/>
            <p:cNvSpPr/>
            <p:nvPr/>
          </p:nvSpPr>
          <p:spPr>
            <a:xfrm>
              <a:off x="7156280" y="2431907"/>
              <a:ext cx="144000" cy="144000"/>
            </a:xfrm>
            <a:prstGeom prst="ellipse">
              <a:avLst/>
            </a:prstGeom>
            <a:solidFill>
              <a:srgbClr val="CC00CC"/>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39" name="Rectangle 38"/>
            <p:cNvSpPr/>
            <p:nvPr/>
          </p:nvSpPr>
          <p:spPr bwMode="auto">
            <a:xfrm>
              <a:off x="6451067" y="1552284"/>
              <a:ext cx="350926" cy="268675"/>
            </a:xfrm>
            <a:prstGeom prst="rect">
              <a:avLst/>
            </a:prstGeom>
            <a:solidFill>
              <a:srgbClr val="CC00CC"/>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ODM</a:t>
              </a:r>
              <a:endParaRPr kumimoji="0" lang="en-GB" sz="7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19" name="Oval 218">
              <a:extLst>
                <a:ext uri="{FF2B5EF4-FFF2-40B4-BE49-F238E27FC236}">
                  <a16:creationId xmlns:a16="http://schemas.microsoft.com/office/drawing/2014/main" id="{940BD67B-24FF-6C43-8593-A1F5A5DA9EF9}"/>
                </a:ext>
              </a:extLst>
            </p:cNvPr>
            <p:cNvSpPr/>
            <p:nvPr/>
          </p:nvSpPr>
          <p:spPr>
            <a:xfrm>
              <a:off x="5990616" y="1325553"/>
              <a:ext cx="144000" cy="144000"/>
            </a:xfrm>
            <a:prstGeom prst="ellipse">
              <a:avLst/>
            </a:prstGeom>
            <a:solidFill>
              <a:srgbClr val="CC00CC"/>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20" name="Oval 219">
              <a:extLst>
                <a:ext uri="{FF2B5EF4-FFF2-40B4-BE49-F238E27FC236}">
                  <a16:creationId xmlns:a16="http://schemas.microsoft.com/office/drawing/2014/main" id="{2CB63342-7168-EE4A-A6D4-0DD6A0C9F9F4}"/>
                </a:ext>
              </a:extLst>
            </p:cNvPr>
            <p:cNvSpPr/>
            <p:nvPr/>
          </p:nvSpPr>
          <p:spPr>
            <a:xfrm>
              <a:off x="5610507" y="2694094"/>
              <a:ext cx="144000" cy="144000"/>
            </a:xfrm>
            <a:prstGeom prst="ellipse">
              <a:avLst/>
            </a:prstGeom>
            <a:solidFill>
              <a:srgbClr val="999999"/>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21" name="Oval 220">
              <a:extLst>
                <a:ext uri="{FF2B5EF4-FFF2-40B4-BE49-F238E27FC236}">
                  <a16:creationId xmlns:a16="http://schemas.microsoft.com/office/drawing/2014/main" id="{7D9F465D-5C52-B440-8E71-CAD5EB0290C8}"/>
                </a:ext>
              </a:extLst>
            </p:cNvPr>
            <p:cNvSpPr/>
            <p:nvPr/>
          </p:nvSpPr>
          <p:spPr>
            <a:xfrm>
              <a:off x="6774729" y="3947427"/>
              <a:ext cx="144000" cy="144000"/>
            </a:xfrm>
            <a:prstGeom prst="ellipse">
              <a:avLst/>
            </a:prstGeom>
            <a:solidFill>
              <a:srgbClr val="999999"/>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85" name="Oval 84"/>
            <p:cNvSpPr/>
            <p:nvPr/>
          </p:nvSpPr>
          <p:spPr>
            <a:xfrm>
              <a:off x="2000808" y="5303209"/>
              <a:ext cx="144000" cy="144000"/>
            </a:xfrm>
            <a:prstGeom prst="ellipse">
              <a:avLst/>
            </a:prstGeom>
            <a:solidFill>
              <a:srgbClr val="FF9900"/>
            </a:solidFill>
            <a:ln w="19050">
              <a:solidFill>
                <a:srgbClr val="0000FF"/>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29" name="Oval 228">
              <a:extLst>
                <a:ext uri="{FF2B5EF4-FFF2-40B4-BE49-F238E27FC236}">
                  <a16:creationId xmlns:a16="http://schemas.microsoft.com/office/drawing/2014/main" id="{F679AFB7-A571-384B-B189-5E8E5863F8BF}"/>
                </a:ext>
              </a:extLst>
            </p:cNvPr>
            <p:cNvSpPr/>
            <p:nvPr/>
          </p:nvSpPr>
          <p:spPr>
            <a:xfrm>
              <a:off x="1808886" y="2960137"/>
              <a:ext cx="144000" cy="144000"/>
            </a:xfrm>
            <a:prstGeom prst="ellipse">
              <a:avLst/>
            </a:prstGeom>
            <a:solidFill>
              <a:srgbClr val="FF9900"/>
            </a:solidFill>
            <a:ln w="19050">
              <a:solidFill>
                <a:srgbClr val="0000FF"/>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17" name="Oval 16"/>
            <p:cNvSpPr/>
            <p:nvPr/>
          </p:nvSpPr>
          <p:spPr>
            <a:xfrm>
              <a:off x="4105414" y="1908208"/>
              <a:ext cx="144000" cy="144000"/>
            </a:xfrm>
            <a:prstGeom prst="ellipse">
              <a:avLst/>
            </a:prstGeom>
            <a:solidFill>
              <a:srgbClr val="FF0000"/>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30" name="Rectangle 229">
              <a:extLst>
                <a:ext uri="{FF2B5EF4-FFF2-40B4-BE49-F238E27FC236}">
                  <a16:creationId xmlns:a16="http://schemas.microsoft.com/office/drawing/2014/main" id="{C85BE95B-1B60-6841-9A4F-D7F0F97A1322}"/>
                </a:ext>
              </a:extLst>
            </p:cNvPr>
            <p:cNvSpPr/>
            <p:nvPr/>
          </p:nvSpPr>
          <p:spPr bwMode="auto">
            <a:xfrm>
              <a:off x="1802928" y="4727721"/>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a:solidFill>
                    <a:schemeClr val="bg1"/>
                  </a:solidFill>
                  <a:latin typeface="Arial" panose="020B0604020202020204" pitchFamily="34" charset="0"/>
                  <a:cs typeface="Arial" panose="020B0604020202020204" pitchFamily="34" charset="0"/>
                </a:rPr>
                <a:t>L1Data</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1" name="Rectangle 230">
              <a:extLst>
                <a:ext uri="{FF2B5EF4-FFF2-40B4-BE49-F238E27FC236}">
                  <a16:creationId xmlns:a16="http://schemas.microsoft.com/office/drawing/2014/main" id="{A99E877F-3A10-7144-B6A0-16066D52047C}"/>
                </a:ext>
              </a:extLst>
            </p:cNvPr>
            <p:cNvSpPr/>
            <p:nvPr/>
          </p:nvSpPr>
          <p:spPr bwMode="auto">
            <a:xfrm>
              <a:off x="1808886" y="4903875"/>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err="1">
                  <a:solidFill>
                    <a:schemeClr val="bg1"/>
                  </a:solidFill>
                  <a:latin typeface="Arial" panose="020B0604020202020204" pitchFamily="34" charset="0"/>
                  <a:cs typeface="Arial" panose="020B0604020202020204" pitchFamily="34" charset="0"/>
                </a:rPr>
                <a:t>Telem</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2" name="Rectangle 231">
              <a:extLst>
                <a:ext uri="{FF2B5EF4-FFF2-40B4-BE49-F238E27FC236}">
                  <a16:creationId xmlns:a16="http://schemas.microsoft.com/office/drawing/2014/main" id="{8F58F4A1-0899-D34A-B632-B70C38723C9E}"/>
                </a:ext>
              </a:extLst>
            </p:cNvPr>
            <p:cNvSpPr/>
            <p:nvPr/>
          </p:nvSpPr>
          <p:spPr bwMode="auto">
            <a:xfrm>
              <a:off x="3312980" y="5635919"/>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a:solidFill>
                    <a:schemeClr val="bg1"/>
                  </a:solidFill>
                  <a:latin typeface="Arial" panose="020B0604020202020204" pitchFamily="34" charset="0"/>
                  <a:cs typeface="Arial" panose="020B0604020202020204" pitchFamily="34" charset="0"/>
                </a:rPr>
                <a:t>L1Data</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3" name="Rectangle 232">
              <a:extLst>
                <a:ext uri="{FF2B5EF4-FFF2-40B4-BE49-F238E27FC236}">
                  <a16:creationId xmlns:a16="http://schemas.microsoft.com/office/drawing/2014/main" id="{989B3212-F741-9343-A246-2E9E360613EB}"/>
                </a:ext>
              </a:extLst>
            </p:cNvPr>
            <p:cNvSpPr/>
            <p:nvPr/>
          </p:nvSpPr>
          <p:spPr bwMode="auto">
            <a:xfrm>
              <a:off x="3318938" y="5812073"/>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err="1">
                  <a:solidFill>
                    <a:schemeClr val="bg1"/>
                  </a:solidFill>
                  <a:latin typeface="Arial" panose="020B0604020202020204" pitchFamily="34" charset="0"/>
                  <a:cs typeface="Arial" panose="020B0604020202020204" pitchFamily="34" charset="0"/>
                </a:rPr>
                <a:t>Telem</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4" name="Rectangle 233">
              <a:extLst>
                <a:ext uri="{FF2B5EF4-FFF2-40B4-BE49-F238E27FC236}">
                  <a16:creationId xmlns:a16="http://schemas.microsoft.com/office/drawing/2014/main" id="{C6521EA7-5280-9345-8E3B-D2CF34094392}"/>
                </a:ext>
              </a:extLst>
            </p:cNvPr>
            <p:cNvSpPr/>
            <p:nvPr/>
          </p:nvSpPr>
          <p:spPr bwMode="auto">
            <a:xfrm>
              <a:off x="3319010" y="5964473"/>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a:solidFill>
                    <a:schemeClr val="bg1"/>
                  </a:solidFill>
                  <a:latin typeface="Arial" panose="020B0604020202020204" pitchFamily="34" charset="0"/>
                  <a:cs typeface="Arial" panose="020B0604020202020204" pitchFamily="34" charset="0"/>
                </a:rPr>
                <a:t>Meta</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5" name="Rectangle 234">
              <a:extLst>
                <a:ext uri="{FF2B5EF4-FFF2-40B4-BE49-F238E27FC236}">
                  <a16:creationId xmlns:a16="http://schemas.microsoft.com/office/drawing/2014/main" id="{51402C23-FE9B-504B-8EAD-E00C62557F59}"/>
                </a:ext>
              </a:extLst>
            </p:cNvPr>
            <p:cNvSpPr/>
            <p:nvPr/>
          </p:nvSpPr>
          <p:spPr bwMode="auto">
            <a:xfrm>
              <a:off x="3166798" y="4263884"/>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ProcSci</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6" name="Rectangle 235">
              <a:extLst>
                <a:ext uri="{FF2B5EF4-FFF2-40B4-BE49-F238E27FC236}">
                  <a16:creationId xmlns:a16="http://schemas.microsoft.com/office/drawing/2014/main" id="{7C65EA01-DBB0-2549-A23B-2767DBBB219D}"/>
                </a:ext>
              </a:extLst>
            </p:cNvPr>
            <p:cNvSpPr/>
            <p:nvPr/>
          </p:nvSpPr>
          <p:spPr bwMode="auto">
            <a:xfrm>
              <a:off x="3172756" y="4440038"/>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err="1">
                  <a:solidFill>
                    <a:schemeClr val="bg1"/>
                  </a:solidFill>
                  <a:latin typeface="Arial" panose="020B0604020202020204" pitchFamily="34" charset="0"/>
                  <a:cs typeface="Arial" panose="020B0604020202020204" pitchFamily="34" charset="0"/>
                </a:rPr>
                <a:t>Telem</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7" name="Rectangle 236">
              <a:extLst>
                <a:ext uri="{FF2B5EF4-FFF2-40B4-BE49-F238E27FC236}">
                  <a16:creationId xmlns:a16="http://schemas.microsoft.com/office/drawing/2014/main" id="{0642F80F-BC6B-7945-96D1-C279001B1AD1}"/>
                </a:ext>
              </a:extLst>
            </p:cNvPr>
            <p:cNvSpPr/>
            <p:nvPr/>
          </p:nvSpPr>
          <p:spPr bwMode="auto">
            <a:xfrm>
              <a:off x="5842579" y="4267200"/>
              <a:ext cx="425932" cy="268675"/>
            </a:xfrm>
            <a:prstGeom prst="rect">
              <a:avLst/>
            </a:prstGeom>
            <a:solidFill>
              <a:schemeClr val="accent1">
                <a:lumMod val="40000"/>
                <a:lumOff val="60000"/>
              </a:schemeClr>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SciPlan</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9" name="Rectangle 238">
              <a:extLst>
                <a:ext uri="{FF2B5EF4-FFF2-40B4-BE49-F238E27FC236}">
                  <a16:creationId xmlns:a16="http://schemas.microsoft.com/office/drawing/2014/main" id="{F18ED655-3856-E14D-8E64-9922C06CBB3B}"/>
                </a:ext>
              </a:extLst>
            </p:cNvPr>
            <p:cNvSpPr/>
            <p:nvPr/>
          </p:nvSpPr>
          <p:spPr bwMode="auto">
            <a:xfrm>
              <a:off x="5457958" y="3627758"/>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CorrAct</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40" name="Rectangle 239">
              <a:extLst>
                <a:ext uri="{FF2B5EF4-FFF2-40B4-BE49-F238E27FC236}">
                  <a16:creationId xmlns:a16="http://schemas.microsoft.com/office/drawing/2014/main" id="{400B4448-0324-7546-B919-69EDDE0BAE20}"/>
                </a:ext>
              </a:extLst>
            </p:cNvPr>
            <p:cNvSpPr/>
            <p:nvPr/>
          </p:nvSpPr>
          <p:spPr bwMode="auto">
            <a:xfrm>
              <a:off x="6035093" y="3103992"/>
              <a:ext cx="425932" cy="268675"/>
            </a:xfrm>
            <a:prstGeom prst="rect">
              <a:avLst/>
            </a:prstGeom>
            <a:solidFill>
              <a:schemeClr val="bg1">
                <a:lumMod val="65000"/>
              </a:schemeClr>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AppSeq</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41" name="Rectangle 240">
              <a:extLst>
                <a:ext uri="{FF2B5EF4-FFF2-40B4-BE49-F238E27FC236}">
                  <a16:creationId xmlns:a16="http://schemas.microsoft.com/office/drawing/2014/main" id="{016B632D-84C4-C54A-B31F-D5F045BC7F67}"/>
                </a:ext>
              </a:extLst>
            </p:cNvPr>
            <p:cNvSpPr/>
            <p:nvPr/>
          </p:nvSpPr>
          <p:spPr bwMode="auto">
            <a:xfrm>
              <a:off x="4284989" y="2127926"/>
              <a:ext cx="425932" cy="268675"/>
            </a:xfrm>
            <a:prstGeom prst="rect">
              <a:avLst/>
            </a:prstGeom>
            <a:solidFill>
              <a:schemeClr val="bg1">
                <a:lumMod val="65000"/>
              </a:schemeClr>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Cmds</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42" name="Oval 241">
              <a:extLst>
                <a:ext uri="{FF2B5EF4-FFF2-40B4-BE49-F238E27FC236}">
                  <a16:creationId xmlns:a16="http://schemas.microsoft.com/office/drawing/2014/main" id="{8697BA1C-9F19-6642-8640-7CCB897F73F6}"/>
                </a:ext>
              </a:extLst>
            </p:cNvPr>
            <p:cNvSpPr/>
            <p:nvPr/>
          </p:nvSpPr>
          <p:spPr>
            <a:xfrm>
              <a:off x="2275229" y="2857155"/>
              <a:ext cx="144000" cy="144000"/>
            </a:xfrm>
            <a:prstGeom prst="ellipse">
              <a:avLst/>
            </a:prstGeom>
            <a:solidFill>
              <a:srgbClr val="FF9900"/>
            </a:solidFill>
            <a:ln w="19050">
              <a:solidFill>
                <a:srgbClr val="0000FF"/>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grpSp>
      <p:grpSp>
        <p:nvGrpSpPr>
          <p:cNvPr id="5" name="Group 4">
            <a:extLst>
              <a:ext uri="{FF2B5EF4-FFF2-40B4-BE49-F238E27FC236}">
                <a16:creationId xmlns:a16="http://schemas.microsoft.com/office/drawing/2014/main" id="{2099B14F-1EA8-4C48-9162-384DB3CF9319}"/>
              </a:ext>
            </a:extLst>
          </p:cNvPr>
          <p:cNvGrpSpPr/>
          <p:nvPr/>
        </p:nvGrpSpPr>
        <p:grpSpPr>
          <a:xfrm>
            <a:off x="137836" y="3618067"/>
            <a:ext cx="8929964" cy="2706533"/>
            <a:chOff x="137836" y="3618067"/>
            <a:chExt cx="8929964" cy="2706533"/>
          </a:xfrm>
        </p:grpSpPr>
        <p:sp>
          <p:nvSpPr>
            <p:cNvPr id="66" name="Rectangle 65">
              <a:extLst>
                <a:ext uri="{FF2B5EF4-FFF2-40B4-BE49-F238E27FC236}">
                  <a16:creationId xmlns:a16="http://schemas.microsoft.com/office/drawing/2014/main" id="{5D0A4031-535A-2A43-B201-5A1F32371A40}"/>
                </a:ext>
              </a:extLst>
            </p:cNvPr>
            <p:cNvSpPr/>
            <p:nvPr/>
          </p:nvSpPr>
          <p:spPr bwMode="auto">
            <a:xfrm>
              <a:off x="7682222" y="3657600"/>
              <a:ext cx="1385578" cy="2667000"/>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200" b="1" i="0" u="none" strike="noStrike" cap="none" normalizeH="0" baseline="0" dirty="0">
                <a:ln>
                  <a:noFill/>
                </a:ln>
                <a:solidFill>
                  <a:schemeClr val="tx1"/>
                </a:solidFill>
                <a:effectLst/>
                <a:latin typeface="Arial" pitchFamily="-107" charset="0"/>
              </a:endParaRPr>
            </a:p>
          </p:txBody>
        </p:sp>
        <p:sp>
          <p:nvSpPr>
            <p:cNvPr id="67" name="Rectangle 66">
              <a:extLst>
                <a:ext uri="{FF2B5EF4-FFF2-40B4-BE49-F238E27FC236}">
                  <a16:creationId xmlns:a16="http://schemas.microsoft.com/office/drawing/2014/main" id="{0BE975F7-D1D2-214B-A2C8-460899C58097}"/>
                </a:ext>
              </a:extLst>
            </p:cNvPr>
            <p:cNvSpPr/>
            <p:nvPr/>
          </p:nvSpPr>
          <p:spPr bwMode="auto">
            <a:xfrm>
              <a:off x="6012113" y="3657600"/>
              <a:ext cx="1670583" cy="2667000"/>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200" b="1" i="0" u="none" strike="noStrike" cap="none" normalizeH="0" baseline="0" dirty="0">
                <a:ln>
                  <a:noFill/>
                </a:ln>
                <a:solidFill>
                  <a:schemeClr val="tx1"/>
                </a:solidFill>
                <a:effectLst/>
                <a:latin typeface="Arial" pitchFamily="-107" charset="0"/>
              </a:endParaRPr>
            </a:p>
          </p:txBody>
        </p:sp>
        <p:sp>
          <p:nvSpPr>
            <p:cNvPr id="68" name="Rectangle 67">
              <a:extLst>
                <a:ext uri="{FF2B5EF4-FFF2-40B4-BE49-F238E27FC236}">
                  <a16:creationId xmlns:a16="http://schemas.microsoft.com/office/drawing/2014/main" id="{42AA4999-F8C4-0542-A074-03CC0EE2756D}"/>
                </a:ext>
              </a:extLst>
            </p:cNvPr>
            <p:cNvSpPr/>
            <p:nvPr/>
          </p:nvSpPr>
          <p:spPr bwMode="auto">
            <a:xfrm>
              <a:off x="4186839" y="3657600"/>
              <a:ext cx="1829430" cy="2667000"/>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200" b="1" i="0" u="none" strike="noStrike" cap="none" normalizeH="0" baseline="0">
                <a:ln>
                  <a:noFill/>
                </a:ln>
                <a:solidFill>
                  <a:schemeClr val="tx1"/>
                </a:solidFill>
                <a:effectLst/>
                <a:latin typeface="Arial" pitchFamily="-107" charset="0"/>
              </a:endParaRPr>
            </a:p>
          </p:txBody>
        </p:sp>
        <p:sp>
          <p:nvSpPr>
            <p:cNvPr id="69" name="Rectangle 68">
              <a:extLst>
                <a:ext uri="{FF2B5EF4-FFF2-40B4-BE49-F238E27FC236}">
                  <a16:creationId xmlns:a16="http://schemas.microsoft.com/office/drawing/2014/main" id="{C549BEBB-C149-6F47-9320-EC014FCCC1F6}"/>
                </a:ext>
              </a:extLst>
            </p:cNvPr>
            <p:cNvSpPr/>
            <p:nvPr/>
          </p:nvSpPr>
          <p:spPr bwMode="auto">
            <a:xfrm>
              <a:off x="2361154" y="3657600"/>
              <a:ext cx="1829430" cy="2667000"/>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200" b="1" i="0" u="none" strike="noStrike" cap="none" normalizeH="0" baseline="0" dirty="0">
                <a:ln>
                  <a:noFill/>
                </a:ln>
                <a:solidFill>
                  <a:schemeClr val="tx1"/>
                </a:solidFill>
                <a:effectLst/>
                <a:latin typeface="Arial" pitchFamily="-107" charset="0"/>
              </a:endParaRPr>
            </a:p>
          </p:txBody>
        </p:sp>
        <p:sp>
          <p:nvSpPr>
            <p:cNvPr id="70" name="Rectangle 69">
              <a:extLst>
                <a:ext uri="{FF2B5EF4-FFF2-40B4-BE49-F238E27FC236}">
                  <a16:creationId xmlns:a16="http://schemas.microsoft.com/office/drawing/2014/main" id="{C53740E5-9475-F941-AC6D-7BBB1977D38F}"/>
                </a:ext>
              </a:extLst>
            </p:cNvPr>
            <p:cNvSpPr/>
            <p:nvPr/>
          </p:nvSpPr>
          <p:spPr bwMode="auto">
            <a:xfrm>
              <a:off x="137836" y="3657600"/>
              <a:ext cx="2231802" cy="2667000"/>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200" b="1" i="0" u="none" strike="noStrike" cap="none" normalizeH="0" baseline="0" dirty="0">
                <a:ln>
                  <a:noFill/>
                </a:ln>
                <a:solidFill>
                  <a:schemeClr val="tx1"/>
                </a:solidFill>
                <a:effectLst/>
                <a:latin typeface="Arial" pitchFamily="-107" charset="0"/>
              </a:endParaRPr>
            </a:p>
          </p:txBody>
        </p:sp>
        <p:sp>
          <p:nvSpPr>
            <p:cNvPr id="71" name="Rounded Rectangle 70">
              <a:extLst>
                <a:ext uri="{FF2B5EF4-FFF2-40B4-BE49-F238E27FC236}">
                  <a16:creationId xmlns:a16="http://schemas.microsoft.com/office/drawing/2014/main" id="{F72D04F7-09EB-FB42-A4F9-3C088C6722CD}"/>
                </a:ext>
              </a:extLst>
            </p:cNvPr>
            <p:cNvSpPr/>
            <p:nvPr/>
          </p:nvSpPr>
          <p:spPr bwMode="auto">
            <a:xfrm>
              <a:off x="712970" y="4353851"/>
              <a:ext cx="917162" cy="204771"/>
            </a:xfrm>
            <a:prstGeom prst="roundRect">
              <a:avLst/>
            </a:prstGeom>
            <a:solidFill>
              <a:srgbClr val="FF82D6"/>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900" b="0" i="0" u="none" strike="noStrike" cap="none" normalizeH="0" baseline="0" dirty="0">
                  <a:ln>
                    <a:noFill/>
                  </a:ln>
                  <a:solidFill>
                    <a:schemeClr val="tx1"/>
                  </a:solidFill>
                  <a:effectLst/>
                  <a:latin typeface="Arial" pitchFamily="-107" charset="0"/>
                </a:rPr>
                <a:t>Process Telemetry</a:t>
              </a:r>
            </a:p>
          </p:txBody>
        </p:sp>
        <p:sp>
          <p:nvSpPr>
            <p:cNvPr id="72" name="Rectangle 71">
              <a:extLst>
                <a:ext uri="{FF2B5EF4-FFF2-40B4-BE49-F238E27FC236}">
                  <a16:creationId xmlns:a16="http://schemas.microsoft.com/office/drawing/2014/main" id="{A670C291-277D-8045-81A5-E7A32B623912}"/>
                </a:ext>
              </a:extLst>
            </p:cNvPr>
            <p:cNvSpPr/>
            <p:nvPr/>
          </p:nvSpPr>
          <p:spPr bwMode="auto">
            <a:xfrm>
              <a:off x="1395194" y="3982874"/>
              <a:ext cx="900672" cy="15825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Channelized data</a:t>
              </a:r>
            </a:p>
          </p:txBody>
        </p:sp>
        <p:sp>
          <p:nvSpPr>
            <p:cNvPr id="74" name="Rounded Rectangle 73">
              <a:extLst>
                <a:ext uri="{FF2B5EF4-FFF2-40B4-BE49-F238E27FC236}">
                  <a16:creationId xmlns:a16="http://schemas.microsoft.com/office/drawing/2014/main" id="{7BB1C594-427D-AC42-AD3C-C844052F6C95}"/>
                </a:ext>
              </a:extLst>
            </p:cNvPr>
            <p:cNvSpPr/>
            <p:nvPr/>
          </p:nvSpPr>
          <p:spPr bwMode="auto">
            <a:xfrm>
              <a:off x="6152752" y="4026355"/>
              <a:ext cx="1242199" cy="223387"/>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900" b="0" i="0" u="none" strike="noStrike" cap="none" normalizeH="0" baseline="0" dirty="0">
                  <a:ln>
                    <a:noFill/>
                  </a:ln>
                  <a:solidFill>
                    <a:schemeClr val="tx1"/>
                  </a:solidFill>
                  <a:effectLst/>
                  <a:latin typeface="Arial" pitchFamily="-107" charset="0"/>
                </a:rPr>
                <a:t>S/C and Trend Analysis </a:t>
              </a:r>
            </a:p>
          </p:txBody>
        </p:sp>
        <p:sp>
          <p:nvSpPr>
            <p:cNvPr id="75" name="Rectangle 74">
              <a:extLst>
                <a:ext uri="{FF2B5EF4-FFF2-40B4-BE49-F238E27FC236}">
                  <a16:creationId xmlns:a16="http://schemas.microsoft.com/office/drawing/2014/main" id="{96141FFD-DD02-4C4B-8793-9ECF6BB8445F}"/>
                </a:ext>
              </a:extLst>
            </p:cNvPr>
            <p:cNvSpPr/>
            <p:nvPr/>
          </p:nvSpPr>
          <p:spPr bwMode="auto">
            <a:xfrm>
              <a:off x="6427276" y="4371624"/>
              <a:ext cx="917162" cy="186156"/>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Corrective Action</a:t>
              </a:r>
            </a:p>
          </p:txBody>
        </p:sp>
        <p:cxnSp>
          <p:nvCxnSpPr>
            <p:cNvPr id="76" name="Elbow Connector 75">
              <a:extLst>
                <a:ext uri="{FF2B5EF4-FFF2-40B4-BE49-F238E27FC236}">
                  <a16:creationId xmlns:a16="http://schemas.microsoft.com/office/drawing/2014/main" id="{471CAD51-238F-4149-9030-588817549F87}"/>
                </a:ext>
              </a:extLst>
            </p:cNvPr>
            <p:cNvCxnSpPr>
              <a:cxnSpLocks/>
              <a:stCxn id="74" idx="2"/>
              <a:endCxn id="75" idx="0"/>
            </p:cNvCxnSpPr>
            <p:nvPr/>
          </p:nvCxnSpPr>
          <p:spPr bwMode="auto">
            <a:xfrm rot="16200000" flipH="1">
              <a:off x="6768913" y="4254680"/>
              <a:ext cx="121883" cy="112005"/>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77" name="Rounded Rectangle 76">
              <a:extLst>
                <a:ext uri="{FF2B5EF4-FFF2-40B4-BE49-F238E27FC236}">
                  <a16:creationId xmlns:a16="http://schemas.microsoft.com/office/drawing/2014/main" id="{19EEC9BF-4560-3E40-8283-1A9D31F47FA8}"/>
                </a:ext>
              </a:extLst>
            </p:cNvPr>
            <p:cNvSpPr/>
            <p:nvPr/>
          </p:nvSpPr>
          <p:spPr bwMode="auto">
            <a:xfrm>
              <a:off x="6335033" y="4723662"/>
              <a:ext cx="1242199" cy="223387"/>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Planning &amp; Sequencing</a:t>
              </a:r>
              <a:endParaRPr kumimoji="0" lang="en-US" sz="900" b="0" i="0" u="none" strike="noStrike" cap="none" normalizeH="0" baseline="0" dirty="0">
                <a:ln>
                  <a:noFill/>
                </a:ln>
                <a:solidFill>
                  <a:schemeClr val="tx1"/>
                </a:solidFill>
                <a:effectLst/>
                <a:latin typeface="Arial" pitchFamily="-107" charset="0"/>
              </a:endParaRPr>
            </a:p>
          </p:txBody>
        </p:sp>
        <p:cxnSp>
          <p:nvCxnSpPr>
            <p:cNvPr id="78" name="Elbow Connector 77">
              <a:extLst>
                <a:ext uri="{FF2B5EF4-FFF2-40B4-BE49-F238E27FC236}">
                  <a16:creationId xmlns:a16="http://schemas.microsoft.com/office/drawing/2014/main" id="{28464AFB-C1B0-7F4D-8528-C33F6E1581E8}"/>
                </a:ext>
              </a:extLst>
            </p:cNvPr>
            <p:cNvCxnSpPr>
              <a:cxnSpLocks/>
              <a:stCxn id="75" idx="2"/>
              <a:endCxn id="77" idx="0"/>
            </p:cNvCxnSpPr>
            <p:nvPr/>
          </p:nvCxnSpPr>
          <p:spPr bwMode="auto">
            <a:xfrm rot="16200000" flipH="1">
              <a:off x="6838054" y="4605583"/>
              <a:ext cx="165883" cy="70276"/>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79" name="Rectangle 78">
              <a:extLst>
                <a:ext uri="{FF2B5EF4-FFF2-40B4-BE49-F238E27FC236}">
                  <a16:creationId xmlns:a16="http://schemas.microsoft.com/office/drawing/2014/main" id="{E4278F29-FE1B-844D-A7CF-8A6CF3AD5AEF}"/>
                </a:ext>
              </a:extLst>
            </p:cNvPr>
            <p:cNvSpPr/>
            <p:nvPr/>
          </p:nvSpPr>
          <p:spPr bwMode="auto">
            <a:xfrm>
              <a:off x="6202968" y="5358551"/>
              <a:ext cx="1353608" cy="120343"/>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Approved Sequence</a:t>
              </a:r>
            </a:p>
          </p:txBody>
        </p:sp>
        <p:cxnSp>
          <p:nvCxnSpPr>
            <p:cNvPr id="80" name="Elbow Connector 79">
              <a:extLst>
                <a:ext uri="{FF2B5EF4-FFF2-40B4-BE49-F238E27FC236}">
                  <a16:creationId xmlns:a16="http://schemas.microsoft.com/office/drawing/2014/main" id="{6ADFCAAC-F674-5E42-9041-5ED3D78EF9BA}"/>
                </a:ext>
              </a:extLst>
            </p:cNvPr>
            <p:cNvCxnSpPr>
              <a:cxnSpLocks/>
              <a:stCxn id="77" idx="2"/>
              <a:endCxn id="79" idx="0"/>
            </p:cNvCxnSpPr>
            <p:nvPr/>
          </p:nvCxnSpPr>
          <p:spPr bwMode="auto">
            <a:xfrm rot="5400000">
              <a:off x="6712202" y="5114620"/>
              <a:ext cx="411501" cy="76361"/>
            </a:xfrm>
            <a:prstGeom prst="bentConnector3">
              <a:avLst>
                <a:gd name="adj1" fmla="val 64805"/>
              </a:avLst>
            </a:prstGeom>
            <a:solidFill>
              <a:srgbClr val="FFFFFF"/>
            </a:solidFill>
            <a:ln w="9525" cap="flat" cmpd="sng" algn="ctr">
              <a:solidFill>
                <a:srgbClr val="000000"/>
              </a:solidFill>
              <a:prstDash val="solid"/>
              <a:round/>
              <a:headEnd type="none" w="med" len="med"/>
              <a:tailEnd type="triangle"/>
            </a:ln>
            <a:effectLst/>
          </p:spPr>
        </p:cxnSp>
        <p:sp>
          <p:nvSpPr>
            <p:cNvPr id="81" name="Rounded Rectangle 80">
              <a:extLst>
                <a:ext uri="{FF2B5EF4-FFF2-40B4-BE49-F238E27FC236}">
                  <a16:creationId xmlns:a16="http://schemas.microsoft.com/office/drawing/2014/main" id="{C481EBED-CBD6-5141-829E-F3468B25A2F3}"/>
                </a:ext>
              </a:extLst>
            </p:cNvPr>
            <p:cNvSpPr/>
            <p:nvPr/>
          </p:nvSpPr>
          <p:spPr bwMode="auto">
            <a:xfrm>
              <a:off x="614611" y="5741364"/>
              <a:ext cx="977633" cy="230883"/>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Uplink Generation</a:t>
              </a:r>
              <a:endParaRPr kumimoji="0" lang="en-US" sz="900" b="0" i="0" u="none" strike="noStrike" cap="none" normalizeH="0" baseline="0" dirty="0">
                <a:ln>
                  <a:noFill/>
                </a:ln>
                <a:solidFill>
                  <a:schemeClr val="tx1"/>
                </a:solidFill>
                <a:effectLst/>
                <a:latin typeface="Arial" pitchFamily="-107" charset="0"/>
              </a:endParaRPr>
            </a:p>
          </p:txBody>
        </p:sp>
        <p:sp>
          <p:nvSpPr>
            <p:cNvPr id="87" name="Rectangle 86">
              <a:extLst>
                <a:ext uri="{FF2B5EF4-FFF2-40B4-BE49-F238E27FC236}">
                  <a16:creationId xmlns:a16="http://schemas.microsoft.com/office/drawing/2014/main" id="{75644BA7-75A3-BC4A-88EB-E5A662D0F2DA}"/>
                </a:ext>
              </a:extLst>
            </p:cNvPr>
            <p:cNvSpPr/>
            <p:nvPr/>
          </p:nvSpPr>
          <p:spPr bwMode="auto">
            <a:xfrm>
              <a:off x="322941" y="6108979"/>
              <a:ext cx="1031386" cy="106059"/>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Uplink data</a:t>
              </a:r>
            </a:p>
          </p:txBody>
        </p:sp>
        <p:cxnSp>
          <p:nvCxnSpPr>
            <p:cNvPr id="89" name="Elbow Connector 88">
              <a:extLst>
                <a:ext uri="{FF2B5EF4-FFF2-40B4-BE49-F238E27FC236}">
                  <a16:creationId xmlns:a16="http://schemas.microsoft.com/office/drawing/2014/main" id="{C447B627-7F8F-ED43-991B-454BE75B1846}"/>
                </a:ext>
              </a:extLst>
            </p:cNvPr>
            <p:cNvCxnSpPr>
              <a:cxnSpLocks/>
              <a:stCxn id="81" idx="2"/>
              <a:endCxn id="87" idx="0"/>
            </p:cNvCxnSpPr>
            <p:nvPr/>
          </p:nvCxnSpPr>
          <p:spPr bwMode="auto">
            <a:xfrm rot="5400000">
              <a:off x="902667" y="5908217"/>
              <a:ext cx="136731" cy="264792"/>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90" name="TextBox 89">
              <a:extLst>
                <a:ext uri="{FF2B5EF4-FFF2-40B4-BE49-F238E27FC236}">
                  <a16:creationId xmlns:a16="http://schemas.microsoft.com/office/drawing/2014/main" id="{19326BF6-FC75-7E43-89B9-D10611AC8FB2}"/>
                </a:ext>
              </a:extLst>
            </p:cNvPr>
            <p:cNvSpPr txBox="1"/>
            <p:nvPr/>
          </p:nvSpPr>
          <p:spPr>
            <a:xfrm>
              <a:off x="5583183" y="4677839"/>
              <a:ext cx="184731" cy="338554"/>
            </a:xfrm>
            <a:prstGeom prst="rect">
              <a:avLst/>
            </a:prstGeom>
            <a:noFill/>
          </p:spPr>
          <p:txBody>
            <a:bodyPr wrap="none" rtlCol="0">
              <a:spAutoFit/>
            </a:bodyPr>
            <a:lstStyle/>
            <a:p>
              <a:endParaRPr lang="en-US" sz="1600" dirty="0"/>
            </a:p>
          </p:txBody>
        </p:sp>
        <p:sp>
          <p:nvSpPr>
            <p:cNvPr id="91" name="Rounded Rectangle 90">
              <a:extLst>
                <a:ext uri="{FF2B5EF4-FFF2-40B4-BE49-F238E27FC236}">
                  <a16:creationId xmlns:a16="http://schemas.microsoft.com/office/drawing/2014/main" id="{67F3D531-B02F-4746-9B0D-CCCFEAC8071D}"/>
                </a:ext>
              </a:extLst>
            </p:cNvPr>
            <p:cNvSpPr/>
            <p:nvPr/>
          </p:nvSpPr>
          <p:spPr bwMode="auto">
            <a:xfrm>
              <a:off x="4534251" y="4524840"/>
              <a:ext cx="1043053" cy="223457"/>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Maneuver</a:t>
              </a:r>
            </a:p>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900" b="0" i="0" u="none" strike="noStrike" cap="none" normalizeH="0" baseline="0" dirty="0">
                  <a:ln>
                    <a:noFill/>
                  </a:ln>
                  <a:solidFill>
                    <a:schemeClr val="tx1"/>
                  </a:solidFill>
                  <a:effectLst/>
                  <a:latin typeface="Arial" pitchFamily="-107" charset="0"/>
                </a:rPr>
                <a:t>Design</a:t>
              </a:r>
            </a:p>
          </p:txBody>
        </p:sp>
        <p:sp>
          <p:nvSpPr>
            <p:cNvPr id="92" name="Rectangle 91">
              <a:extLst>
                <a:ext uri="{FF2B5EF4-FFF2-40B4-BE49-F238E27FC236}">
                  <a16:creationId xmlns:a16="http://schemas.microsoft.com/office/drawing/2014/main" id="{F23A8237-C683-7441-8F4B-C233413A6DEE}"/>
                </a:ext>
              </a:extLst>
            </p:cNvPr>
            <p:cNvSpPr/>
            <p:nvPr/>
          </p:nvSpPr>
          <p:spPr bwMode="auto">
            <a:xfrm>
              <a:off x="4843658" y="4852058"/>
              <a:ext cx="917162" cy="243916"/>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TCM and/or Pointing Solution</a:t>
              </a:r>
            </a:p>
          </p:txBody>
        </p:sp>
        <p:cxnSp>
          <p:nvCxnSpPr>
            <p:cNvPr id="93" name="Elbow Connector 92">
              <a:extLst>
                <a:ext uri="{FF2B5EF4-FFF2-40B4-BE49-F238E27FC236}">
                  <a16:creationId xmlns:a16="http://schemas.microsoft.com/office/drawing/2014/main" id="{31D726A3-373D-134B-AF8C-70B8CF7790B8}"/>
                </a:ext>
              </a:extLst>
            </p:cNvPr>
            <p:cNvCxnSpPr>
              <a:cxnSpLocks/>
              <a:stCxn id="91" idx="2"/>
              <a:endCxn id="92" idx="0"/>
            </p:cNvCxnSpPr>
            <p:nvPr/>
          </p:nvCxnSpPr>
          <p:spPr bwMode="auto">
            <a:xfrm rot="16200000" flipH="1">
              <a:off x="5127128" y="4676947"/>
              <a:ext cx="103760" cy="246462"/>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cxnSp>
          <p:nvCxnSpPr>
            <p:cNvPr id="94" name="Elbow Connector 93">
              <a:extLst>
                <a:ext uri="{FF2B5EF4-FFF2-40B4-BE49-F238E27FC236}">
                  <a16:creationId xmlns:a16="http://schemas.microsoft.com/office/drawing/2014/main" id="{DA3DF795-B74F-6F44-A152-3CF14C6C5D31}"/>
                </a:ext>
              </a:extLst>
            </p:cNvPr>
            <p:cNvCxnSpPr>
              <a:cxnSpLocks/>
              <a:stCxn id="92" idx="3"/>
              <a:endCxn id="77" idx="1"/>
            </p:cNvCxnSpPr>
            <p:nvPr/>
          </p:nvCxnSpPr>
          <p:spPr bwMode="auto">
            <a:xfrm flipV="1">
              <a:off x="5760820" y="4835356"/>
              <a:ext cx="574213" cy="138660"/>
            </a:xfrm>
            <a:prstGeom prst="bentConnector3">
              <a:avLst>
                <a:gd name="adj1" fmla="val 65558"/>
              </a:avLst>
            </a:prstGeom>
            <a:solidFill>
              <a:srgbClr val="FFFFFF"/>
            </a:solidFill>
            <a:ln w="9525" cap="flat" cmpd="sng" algn="ctr">
              <a:solidFill>
                <a:srgbClr val="000000"/>
              </a:solidFill>
              <a:prstDash val="solid"/>
              <a:round/>
              <a:headEnd type="none" w="med" len="med"/>
              <a:tailEnd type="triangle"/>
            </a:ln>
            <a:effectLst/>
          </p:spPr>
        </p:cxnSp>
        <p:sp>
          <p:nvSpPr>
            <p:cNvPr id="95" name="Rounded Rectangle 94">
              <a:extLst>
                <a:ext uri="{FF2B5EF4-FFF2-40B4-BE49-F238E27FC236}">
                  <a16:creationId xmlns:a16="http://schemas.microsoft.com/office/drawing/2014/main" id="{7ED557BC-9AB7-794A-9150-A91F4EC57450}"/>
                </a:ext>
              </a:extLst>
            </p:cNvPr>
            <p:cNvSpPr/>
            <p:nvPr/>
          </p:nvSpPr>
          <p:spPr bwMode="auto">
            <a:xfrm>
              <a:off x="2581393" y="4772459"/>
              <a:ext cx="1043053" cy="230883"/>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Science Processing</a:t>
              </a:r>
              <a:endParaRPr kumimoji="0" lang="en-US" sz="900" b="0" i="0" u="none" strike="noStrike" cap="none" normalizeH="0" baseline="0" dirty="0">
                <a:ln>
                  <a:noFill/>
                </a:ln>
                <a:solidFill>
                  <a:schemeClr val="tx1"/>
                </a:solidFill>
                <a:effectLst/>
                <a:latin typeface="Arial" pitchFamily="-107" charset="0"/>
              </a:endParaRPr>
            </a:p>
          </p:txBody>
        </p:sp>
        <p:cxnSp>
          <p:nvCxnSpPr>
            <p:cNvPr id="97" name="Elbow Connector 96">
              <a:extLst>
                <a:ext uri="{FF2B5EF4-FFF2-40B4-BE49-F238E27FC236}">
                  <a16:creationId xmlns:a16="http://schemas.microsoft.com/office/drawing/2014/main" id="{D776644A-4892-434F-9C9D-04A7870AAEC0}"/>
                </a:ext>
              </a:extLst>
            </p:cNvPr>
            <p:cNvCxnSpPr>
              <a:cxnSpLocks/>
              <a:stCxn id="71" idx="2"/>
              <a:endCxn id="99" idx="0"/>
            </p:cNvCxnSpPr>
            <p:nvPr/>
          </p:nvCxnSpPr>
          <p:spPr bwMode="auto">
            <a:xfrm rot="16200000" flipH="1">
              <a:off x="1148765" y="4581408"/>
              <a:ext cx="131641" cy="86069"/>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99" name="Rectangle 98">
              <a:extLst>
                <a:ext uri="{FF2B5EF4-FFF2-40B4-BE49-F238E27FC236}">
                  <a16:creationId xmlns:a16="http://schemas.microsoft.com/office/drawing/2014/main" id="{FE60EB68-3CF0-0E45-915F-21D0D497377D}"/>
                </a:ext>
              </a:extLst>
            </p:cNvPr>
            <p:cNvSpPr/>
            <p:nvPr/>
          </p:nvSpPr>
          <p:spPr bwMode="auto">
            <a:xfrm>
              <a:off x="799039" y="4690264"/>
              <a:ext cx="917162" cy="14509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L0 data</a:t>
              </a:r>
            </a:p>
          </p:txBody>
        </p:sp>
        <p:cxnSp>
          <p:nvCxnSpPr>
            <p:cNvPr id="100" name="Elbow Connector 99">
              <a:extLst>
                <a:ext uri="{FF2B5EF4-FFF2-40B4-BE49-F238E27FC236}">
                  <a16:creationId xmlns:a16="http://schemas.microsoft.com/office/drawing/2014/main" id="{04155CEE-3EB2-F84B-B6DF-115A8BF9DEA5}"/>
                </a:ext>
              </a:extLst>
            </p:cNvPr>
            <p:cNvCxnSpPr>
              <a:cxnSpLocks/>
              <a:stCxn id="99" idx="2"/>
              <a:endCxn id="95" idx="1"/>
            </p:cNvCxnSpPr>
            <p:nvPr/>
          </p:nvCxnSpPr>
          <p:spPr bwMode="auto">
            <a:xfrm rot="16200000" flipH="1">
              <a:off x="1893233" y="4199741"/>
              <a:ext cx="52545" cy="1323773"/>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01" name="Rectangle 100">
              <a:extLst>
                <a:ext uri="{FF2B5EF4-FFF2-40B4-BE49-F238E27FC236}">
                  <a16:creationId xmlns:a16="http://schemas.microsoft.com/office/drawing/2014/main" id="{D9CC0498-57A9-C54A-806F-D3A5365B98E1}"/>
                </a:ext>
              </a:extLst>
            </p:cNvPr>
            <p:cNvSpPr/>
            <p:nvPr/>
          </p:nvSpPr>
          <p:spPr bwMode="auto">
            <a:xfrm>
              <a:off x="3236589" y="5065068"/>
              <a:ext cx="830442" cy="16424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Science Data</a:t>
              </a:r>
            </a:p>
          </p:txBody>
        </p:sp>
        <p:cxnSp>
          <p:nvCxnSpPr>
            <p:cNvPr id="102" name="Elbow Connector 101">
              <a:extLst>
                <a:ext uri="{FF2B5EF4-FFF2-40B4-BE49-F238E27FC236}">
                  <a16:creationId xmlns:a16="http://schemas.microsoft.com/office/drawing/2014/main" id="{9ED0AAFA-F715-E642-BEC2-808F8A25317C}"/>
                </a:ext>
              </a:extLst>
            </p:cNvPr>
            <p:cNvCxnSpPr>
              <a:cxnSpLocks/>
              <a:stCxn id="95" idx="2"/>
              <a:endCxn id="101" idx="1"/>
            </p:cNvCxnSpPr>
            <p:nvPr/>
          </p:nvCxnSpPr>
          <p:spPr bwMode="auto">
            <a:xfrm rot="16200000" flipH="1">
              <a:off x="3097830" y="5008431"/>
              <a:ext cx="143848" cy="133670"/>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03" name="Rectangle 102">
              <a:extLst>
                <a:ext uri="{FF2B5EF4-FFF2-40B4-BE49-F238E27FC236}">
                  <a16:creationId xmlns:a16="http://schemas.microsoft.com/office/drawing/2014/main" id="{51AFF9FA-313D-AC4D-BBBF-8625B2E06D01}"/>
                </a:ext>
              </a:extLst>
            </p:cNvPr>
            <p:cNvSpPr/>
            <p:nvPr/>
          </p:nvSpPr>
          <p:spPr bwMode="auto">
            <a:xfrm>
              <a:off x="4411477" y="4264294"/>
              <a:ext cx="764301" cy="16424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Orbit</a:t>
              </a:r>
            </a:p>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Data</a:t>
              </a:r>
            </a:p>
          </p:txBody>
        </p:sp>
        <p:cxnSp>
          <p:nvCxnSpPr>
            <p:cNvPr id="104" name="Elbow Connector 103">
              <a:extLst>
                <a:ext uri="{FF2B5EF4-FFF2-40B4-BE49-F238E27FC236}">
                  <a16:creationId xmlns:a16="http://schemas.microsoft.com/office/drawing/2014/main" id="{61415FC9-B4B7-484C-B02D-0AA1630330A6}"/>
                </a:ext>
              </a:extLst>
            </p:cNvPr>
            <p:cNvCxnSpPr>
              <a:cxnSpLocks/>
              <a:stCxn id="103" idx="2"/>
              <a:endCxn id="91" idx="0"/>
            </p:cNvCxnSpPr>
            <p:nvPr/>
          </p:nvCxnSpPr>
          <p:spPr bwMode="auto">
            <a:xfrm rot="16200000" flipH="1">
              <a:off x="4876550" y="4345614"/>
              <a:ext cx="96304" cy="262149"/>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108" name="Rounded Rectangle 107">
              <a:extLst>
                <a:ext uri="{FF2B5EF4-FFF2-40B4-BE49-F238E27FC236}">
                  <a16:creationId xmlns:a16="http://schemas.microsoft.com/office/drawing/2014/main" id="{37A81282-5A3D-1446-8BC4-60B6FADBA397}"/>
                </a:ext>
              </a:extLst>
            </p:cNvPr>
            <p:cNvSpPr/>
            <p:nvPr/>
          </p:nvSpPr>
          <p:spPr bwMode="auto">
            <a:xfrm>
              <a:off x="8024747" y="5137443"/>
              <a:ext cx="952006" cy="231046"/>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Science planning</a:t>
              </a:r>
              <a:endParaRPr kumimoji="0" lang="en-US" sz="900" b="0" i="0" u="none" strike="noStrike" cap="none" normalizeH="0" baseline="0" dirty="0">
                <a:ln>
                  <a:noFill/>
                </a:ln>
                <a:solidFill>
                  <a:schemeClr val="tx1"/>
                </a:solidFill>
                <a:effectLst/>
                <a:latin typeface="Arial" pitchFamily="-107" charset="0"/>
              </a:endParaRPr>
            </a:p>
          </p:txBody>
        </p:sp>
        <p:sp>
          <p:nvSpPr>
            <p:cNvPr id="111" name="Rectangle 110">
              <a:extLst>
                <a:ext uri="{FF2B5EF4-FFF2-40B4-BE49-F238E27FC236}">
                  <a16:creationId xmlns:a16="http://schemas.microsoft.com/office/drawing/2014/main" id="{8657E772-306E-3E42-B594-483CD92F6336}"/>
                </a:ext>
              </a:extLst>
            </p:cNvPr>
            <p:cNvSpPr/>
            <p:nvPr/>
          </p:nvSpPr>
          <p:spPr bwMode="auto">
            <a:xfrm>
              <a:off x="7950204" y="4723662"/>
              <a:ext cx="917162" cy="186156"/>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Science Activity Plan</a:t>
              </a:r>
            </a:p>
          </p:txBody>
        </p:sp>
        <p:cxnSp>
          <p:nvCxnSpPr>
            <p:cNvPr id="112" name="Elbow Connector 111">
              <a:extLst>
                <a:ext uri="{FF2B5EF4-FFF2-40B4-BE49-F238E27FC236}">
                  <a16:creationId xmlns:a16="http://schemas.microsoft.com/office/drawing/2014/main" id="{BC821CDF-2A74-FC42-AEC8-0E39CD5E366B}"/>
                </a:ext>
              </a:extLst>
            </p:cNvPr>
            <p:cNvCxnSpPr>
              <a:cxnSpLocks/>
              <a:stCxn id="111" idx="1"/>
              <a:endCxn id="77" idx="3"/>
            </p:cNvCxnSpPr>
            <p:nvPr/>
          </p:nvCxnSpPr>
          <p:spPr bwMode="auto">
            <a:xfrm rot="10800000" flipV="1">
              <a:off x="7577233" y="4816740"/>
              <a:ext cx="372972" cy="18616"/>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cxnSp>
          <p:nvCxnSpPr>
            <p:cNvPr id="114" name="Elbow Connector 113">
              <a:extLst>
                <a:ext uri="{FF2B5EF4-FFF2-40B4-BE49-F238E27FC236}">
                  <a16:creationId xmlns:a16="http://schemas.microsoft.com/office/drawing/2014/main" id="{39344D1E-3AF3-CB4A-BC9B-B651B1E9B1B3}"/>
                </a:ext>
              </a:extLst>
            </p:cNvPr>
            <p:cNvCxnSpPr>
              <a:cxnSpLocks/>
              <a:stCxn id="108" idx="0"/>
              <a:endCxn id="111" idx="2"/>
            </p:cNvCxnSpPr>
            <p:nvPr/>
          </p:nvCxnSpPr>
          <p:spPr bwMode="auto">
            <a:xfrm rot="16200000" flipV="1">
              <a:off x="8340956" y="4977648"/>
              <a:ext cx="227625" cy="91966"/>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115" name="Rounded Rectangle 114">
              <a:extLst>
                <a:ext uri="{FF2B5EF4-FFF2-40B4-BE49-F238E27FC236}">
                  <a16:creationId xmlns:a16="http://schemas.microsoft.com/office/drawing/2014/main" id="{1A9AD8F5-B1FB-3A45-995F-F8FF9282A975}"/>
                </a:ext>
              </a:extLst>
            </p:cNvPr>
            <p:cNvSpPr/>
            <p:nvPr/>
          </p:nvSpPr>
          <p:spPr bwMode="auto">
            <a:xfrm>
              <a:off x="8024747" y="5505516"/>
              <a:ext cx="952006" cy="151726"/>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Archive</a:t>
              </a:r>
              <a:endParaRPr kumimoji="0" lang="en-US" sz="900" b="0" i="0" u="none" strike="noStrike" cap="none" normalizeH="0" baseline="0" dirty="0">
                <a:ln>
                  <a:noFill/>
                </a:ln>
                <a:solidFill>
                  <a:schemeClr val="tx1"/>
                </a:solidFill>
                <a:effectLst/>
                <a:latin typeface="Arial" pitchFamily="-107" charset="0"/>
              </a:endParaRPr>
            </a:p>
          </p:txBody>
        </p:sp>
        <p:cxnSp>
          <p:nvCxnSpPr>
            <p:cNvPr id="117" name="Elbow Connector 116">
              <a:extLst>
                <a:ext uri="{FF2B5EF4-FFF2-40B4-BE49-F238E27FC236}">
                  <a16:creationId xmlns:a16="http://schemas.microsoft.com/office/drawing/2014/main" id="{A95B8E9E-94B0-334D-84DE-1016981EA690}"/>
                </a:ext>
              </a:extLst>
            </p:cNvPr>
            <p:cNvCxnSpPr>
              <a:cxnSpLocks/>
              <a:stCxn id="101" idx="2"/>
              <a:endCxn id="118" idx="3"/>
            </p:cNvCxnSpPr>
            <p:nvPr/>
          </p:nvCxnSpPr>
          <p:spPr bwMode="auto">
            <a:xfrm rot="5400000">
              <a:off x="2590663" y="4292725"/>
              <a:ext cx="124563" cy="1997734"/>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18" name="Rounded Rectangle 117">
              <a:extLst>
                <a:ext uri="{FF2B5EF4-FFF2-40B4-BE49-F238E27FC236}">
                  <a16:creationId xmlns:a16="http://schemas.microsoft.com/office/drawing/2014/main" id="{016A972A-424F-F74F-9C65-35695F87B35D}"/>
                </a:ext>
              </a:extLst>
            </p:cNvPr>
            <p:cNvSpPr/>
            <p:nvPr/>
          </p:nvSpPr>
          <p:spPr bwMode="auto">
            <a:xfrm>
              <a:off x="611024" y="5238432"/>
              <a:ext cx="1043053" cy="230883"/>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Manage Mission Data</a:t>
              </a:r>
              <a:endParaRPr kumimoji="0" lang="en-US" sz="900" b="0" i="0" u="none" strike="noStrike" cap="none" normalizeH="0" baseline="0" dirty="0">
                <a:ln>
                  <a:noFill/>
                </a:ln>
                <a:solidFill>
                  <a:schemeClr val="tx1"/>
                </a:solidFill>
                <a:effectLst/>
                <a:latin typeface="Arial" pitchFamily="-107" charset="0"/>
              </a:endParaRPr>
            </a:p>
          </p:txBody>
        </p:sp>
        <p:cxnSp>
          <p:nvCxnSpPr>
            <p:cNvPr id="119" name="Elbow Connector 118">
              <a:extLst>
                <a:ext uri="{FF2B5EF4-FFF2-40B4-BE49-F238E27FC236}">
                  <a16:creationId xmlns:a16="http://schemas.microsoft.com/office/drawing/2014/main" id="{A925C956-CCD0-3548-ABC6-53879E69ECD3}"/>
                </a:ext>
              </a:extLst>
            </p:cNvPr>
            <p:cNvCxnSpPr>
              <a:cxnSpLocks/>
              <a:stCxn id="118" idx="2"/>
              <a:endCxn id="146" idx="1"/>
            </p:cNvCxnSpPr>
            <p:nvPr/>
          </p:nvCxnSpPr>
          <p:spPr bwMode="auto">
            <a:xfrm rot="16200000" flipH="1">
              <a:off x="1995917" y="4605948"/>
              <a:ext cx="118322" cy="1845056"/>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20" name="TextBox 119">
              <a:extLst>
                <a:ext uri="{FF2B5EF4-FFF2-40B4-BE49-F238E27FC236}">
                  <a16:creationId xmlns:a16="http://schemas.microsoft.com/office/drawing/2014/main" id="{E5669FB3-8EAF-8E4A-A4CF-ACDBC03EB823}"/>
                </a:ext>
              </a:extLst>
            </p:cNvPr>
            <p:cNvSpPr txBox="1"/>
            <p:nvPr/>
          </p:nvSpPr>
          <p:spPr>
            <a:xfrm>
              <a:off x="7653188" y="3618067"/>
              <a:ext cx="1026243" cy="253916"/>
            </a:xfrm>
            <a:prstGeom prst="rect">
              <a:avLst/>
            </a:prstGeom>
            <a:noFill/>
          </p:spPr>
          <p:txBody>
            <a:bodyPr wrap="none" rtlCol="0">
              <a:spAutoFit/>
            </a:bodyPr>
            <a:lstStyle/>
            <a:p>
              <a:r>
                <a:rPr lang="en-US" sz="1050" dirty="0"/>
                <a:t>Sci. Planning</a:t>
              </a:r>
            </a:p>
          </p:txBody>
        </p:sp>
        <p:sp>
          <p:nvSpPr>
            <p:cNvPr id="121" name="TextBox 120">
              <a:extLst>
                <a:ext uri="{FF2B5EF4-FFF2-40B4-BE49-F238E27FC236}">
                  <a16:creationId xmlns:a16="http://schemas.microsoft.com/office/drawing/2014/main" id="{DAD04D4D-518A-D443-BBBC-A488B53896C4}"/>
                </a:ext>
              </a:extLst>
            </p:cNvPr>
            <p:cNvSpPr txBox="1"/>
            <p:nvPr/>
          </p:nvSpPr>
          <p:spPr>
            <a:xfrm>
              <a:off x="6037564" y="3624590"/>
              <a:ext cx="1205779" cy="253916"/>
            </a:xfrm>
            <a:prstGeom prst="rect">
              <a:avLst/>
            </a:prstGeom>
            <a:noFill/>
          </p:spPr>
          <p:txBody>
            <a:bodyPr wrap="none" rtlCol="0">
              <a:spAutoFit/>
            </a:bodyPr>
            <a:lstStyle/>
            <a:p>
              <a:r>
                <a:rPr lang="en-US" sz="1050" dirty="0"/>
                <a:t>Planning &amp; Seq.</a:t>
              </a:r>
            </a:p>
          </p:txBody>
        </p:sp>
        <p:sp>
          <p:nvSpPr>
            <p:cNvPr id="122" name="TextBox 121">
              <a:extLst>
                <a:ext uri="{FF2B5EF4-FFF2-40B4-BE49-F238E27FC236}">
                  <a16:creationId xmlns:a16="http://schemas.microsoft.com/office/drawing/2014/main" id="{74FA7DBB-587B-6346-9D98-F1D0DAAE8BF5}"/>
                </a:ext>
              </a:extLst>
            </p:cNvPr>
            <p:cNvSpPr txBox="1"/>
            <p:nvPr/>
          </p:nvSpPr>
          <p:spPr>
            <a:xfrm>
              <a:off x="4601398" y="3619565"/>
              <a:ext cx="906017" cy="261610"/>
            </a:xfrm>
            <a:prstGeom prst="rect">
              <a:avLst/>
            </a:prstGeom>
            <a:noFill/>
          </p:spPr>
          <p:txBody>
            <a:bodyPr wrap="none" rtlCol="0">
              <a:spAutoFit/>
            </a:bodyPr>
            <a:lstStyle/>
            <a:p>
              <a:r>
                <a:rPr lang="en-US" sz="1050" dirty="0"/>
                <a:t>Navigation</a:t>
              </a:r>
            </a:p>
          </p:txBody>
        </p:sp>
        <p:sp>
          <p:nvSpPr>
            <p:cNvPr id="123" name="TextBox 122">
              <a:extLst>
                <a:ext uri="{FF2B5EF4-FFF2-40B4-BE49-F238E27FC236}">
                  <a16:creationId xmlns:a16="http://schemas.microsoft.com/office/drawing/2014/main" id="{81FA257E-0959-8648-B604-817A6BD38220}"/>
                </a:ext>
              </a:extLst>
            </p:cNvPr>
            <p:cNvSpPr txBox="1"/>
            <p:nvPr/>
          </p:nvSpPr>
          <p:spPr>
            <a:xfrm>
              <a:off x="2368918" y="3624590"/>
              <a:ext cx="1391728" cy="261610"/>
            </a:xfrm>
            <a:prstGeom prst="rect">
              <a:avLst/>
            </a:prstGeom>
            <a:noFill/>
          </p:spPr>
          <p:txBody>
            <a:bodyPr wrap="none" rtlCol="0">
              <a:spAutoFit/>
            </a:bodyPr>
            <a:lstStyle/>
            <a:p>
              <a:r>
                <a:rPr lang="en-US" sz="1050" dirty="0"/>
                <a:t>Science Data Sys.</a:t>
              </a:r>
            </a:p>
          </p:txBody>
        </p:sp>
        <p:sp>
          <p:nvSpPr>
            <p:cNvPr id="124" name="TextBox 123">
              <a:extLst>
                <a:ext uri="{FF2B5EF4-FFF2-40B4-BE49-F238E27FC236}">
                  <a16:creationId xmlns:a16="http://schemas.microsoft.com/office/drawing/2014/main" id="{6FDAD29F-26E6-3A4F-8E58-20135020199F}"/>
                </a:ext>
              </a:extLst>
            </p:cNvPr>
            <p:cNvSpPr txBox="1"/>
            <p:nvPr/>
          </p:nvSpPr>
          <p:spPr>
            <a:xfrm>
              <a:off x="401231" y="3622881"/>
              <a:ext cx="1199367" cy="253916"/>
            </a:xfrm>
            <a:prstGeom prst="rect">
              <a:avLst/>
            </a:prstGeom>
            <a:noFill/>
          </p:spPr>
          <p:txBody>
            <a:bodyPr wrap="none" rtlCol="0">
              <a:spAutoFit/>
            </a:bodyPr>
            <a:lstStyle/>
            <a:p>
              <a:r>
                <a:rPr lang="en-US" sz="1050" dirty="0"/>
                <a:t>Mission Control</a:t>
              </a:r>
            </a:p>
          </p:txBody>
        </p:sp>
        <p:cxnSp>
          <p:nvCxnSpPr>
            <p:cNvPr id="125" name="Elbow Connector 124">
              <a:extLst>
                <a:ext uri="{FF2B5EF4-FFF2-40B4-BE49-F238E27FC236}">
                  <a16:creationId xmlns:a16="http://schemas.microsoft.com/office/drawing/2014/main" id="{88830271-BDE8-5140-AB04-65874F3EE985}"/>
                </a:ext>
              </a:extLst>
            </p:cNvPr>
            <p:cNvCxnSpPr>
              <a:cxnSpLocks/>
              <a:stCxn id="101" idx="3"/>
              <a:endCxn id="108" idx="1"/>
            </p:cNvCxnSpPr>
            <p:nvPr/>
          </p:nvCxnSpPr>
          <p:spPr bwMode="auto">
            <a:xfrm>
              <a:off x="4067032" y="5147190"/>
              <a:ext cx="3957716" cy="105776"/>
            </a:xfrm>
            <a:prstGeom prst="bentConnector3">
              <a:avLst>
                <a:gd name="adj1" fmla="val 84888"/>
              </a:avLst>
            </a:prstGeom>
            <a:solidFill>
              <a:srgbClr val="FFFFFF"/>
            </a:solidFill>
            <a:ln w="9525" cap="flat" cmpd="sng" algn="ctr">
              <a:solidFill>
                <a:srgbClr val="000000"/>
              </a:solidFill>
              <a:prstDash val="solid"/>
              <a:round/>
              <a:headEnd type="none" w="med" len="med"/>
              <a:tailEnd type="triangle"/>
            </a:ln>
            <a:effectLst/>
          </p:spPr>
        </p:cxnSp>
        <p:cxnSp>
          <p:nvCxnSpPr>
            <p:cNvPr id="126" name="Straight Connector 125">
              <a:extLst>
                <a:ext uri="{FF2B5EF4-FFF2-40B4-BE49-F238E27FC236}">
                  <a16:creationId xmlns:a16="http://schemas.microsoft.com/office/drawing/2014/main" id="{6A11703E-AFD7-7E4A-9B68-B2291D41F05A}"/>
                </a:ext>
              </a:extLst>
            </p:cNvPr>
            <p:cNvCxnSpPr>
              <a:cxnSpLocks/>
            </p:cNvCxnSpPr>
            <p:nvPr/>
          </p:nvCxnSpPr>
          <p:spPr bwMode="auto">
            <a:xfrm>
              <a:off x="152445" y="3824593"/>
              <a:ext cx="8915355" cy="0"/>
            </a:xfrm>
            <a:prstGeom prst="line">
              <a:avLst/>
            </a:prstGeom>
            <a:solidFill>
              <a:srgbClr val="FFFFFF"/>
            </a:solidFill>
            <a:ln w="38100" cap="flat" cmpd="sng" algn="ctr">
              <a:solidFill>
                <a:srgbClr val="000000"/>
              </a:solidFill>
              <a:prstDash val="solid"/>
              <a:round/>
              <a:headEnd type="none" w="med" len="med"/>
              <a:tailEnd type="none" w="med" len="med"/>
            </a:ln>
            <a:effectLst/>
          </p:spPr>
        </p:cxnSp>
        <p:cxnSp>
          <p:nvCxnSpPr>
            <p:cNvPr id="127" name="Elbow Connector 126">
              <a:extLst>
                <a:ext uri="{FF2B5EF4-FFF2-40B4-BE49-F238E27FC236}">
                  <a16:creationId xmlns:a16="http://schemas.microsoft.com/office/drawing/2014/main" id="{15505C67-F8B7-6A4D-81C5-7CB8A60D1215}"/>
                </a:ext>
              </a:extLst>
            </p:cNvPr>
            <p:cNvCxnSpPr>
              <a:cxnSpLocks/>
              <a:stCxn id="71" idx="0"/>
              <a:endCxn id="72" idx="2"/>
            </p:cNvCxnSpPr>
            <p:nvPr/>
          </p:nvCxnSpPr>
          <p:spPr bwMode="auto">
            <a:xfrm rot="5400000" flipH="1" flipV="1">
              <a:off x="1402178" y="3910500"/>
              <a:ext cx="212725" cy="673979"/>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cxnSp>
          <p:nvCxnSpPr>
            <p:cNvPr id="128" name="Elbow Connector 127">
              <a:extLst>
                <a:ext uri="{FF2B5EF4-FFF2-40B4-BE49-F238E27FC236}">
                  <a16:creationId xmlns:a16="http://schemas.microsoft.com/office/drawing/2014/main" id="{0C8F8276-288E-4849-AEC6-7B6A41018117}"/>
                </a:ext>
              </a:extLst>
            </p:cNvPr>
            <p:cNvCxnSpPr>
              <a:cxnSpLocks/>
              <a:stCxn id="72" idx="0"/>
              <a:endCxn id="74" idx="0"/>
            </p:cNvCxnSpPr>
            <p:nvPr/>
          </p:nvCxnSpPr>
          <p:spPr bwMode="auto">
            <a:xfrm rot="16200000" flipH="1">
              <a:off x="4287950" y="1540454"/>
              <a:ext cx="43481" cy="4928322"/>
            </a:xfrm>
            <a:prstGeom prst="bentConnector3">
              <a:avLst>
                <a:gd name="adj1" fmla="val -256880"/>
              </a:avLst>
            </a:prstGeom>
            <a:solidFill>
              <a:srgbClr val="FFFFFF"/>
            </a:solidFill>
            <a:ln w="9525" cap="flat" cmpd="sng" algn="ctr">
              <a:solidFill>
                <a:srgbClr val="000000"/>
              </a:solidFill>
              <a:prstDash val="solid"/>
              <a:round/>
              <a:headEnd type="none" w="med" len="med"/>
              <a:tailEnd type="triangle"/>
            </a:ln>
            <a:effectLst/>
          </p:spPr>
        </p:cxnSp>
        <p:sp>
          <p:nvSpPr>
            <p:cNvPr id="129" name="Rectangle 128">
              <a:extLst>
                <a:ext uri="{FF2B5EF4-FFF2-40B4-BE49-F238E27FC236}">
                  <a16:creationId xmlns:a16="http://schemas.microsoft.com/office/drawing/2014/main" id="{CBEAFCFE-4DF8-7A42-A20D-E269243D7317}"/>
                </a:ext>
              </a:extLst>
            </p:cNvPr>
            <p:cNvSpPr/>
            <p:nvPr/>
          </p:nvSpPr>
          <p:spPr bwMode="auto">
            <a:xfrm>
              <a:off x="217262" y="4154713"/>
              <a:ext cx="733553" cy="159407"/>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Downlink Data</a:t>
              </a:r>
            </a:p>
          </p:txBody>
        </p:sp>
        <p:cxnSp>
          <p:nvCxnSpPr>
            <p:cNvPr id="130" name="Elbow Connector 129">
              <a:extLst>
                <a:ext uri="{FF2B5EF4-FFF2-40B4-BE49-F238E27FC236}">
                  <a16:creationId xmlns:a16="http://schemas.microsoft.com/office/drawing/2014/main" id="{1749519C-C724-9740-8B4F-4FF49561C757}"/>
                </a:ext>
              </a:extLst>
            </p:cNvPr>
            <p:cNvCxnSpPr>
              <a:cxnSpLocks/>
              <a:stCxn id="129" idx="2"/>
              <a:endCxn id="71" idx="1"/>
            </p:cNvCxnSpPr>
            <p:nvPr/>
          </p:nvCxnSpPr>
          <p:spPr bwMode="auto">
            <a:xfrm rot="16200000" flipH="1">
              <a:off x="577446" y="4320713"/>
              <a:ext cx="142117" cy="128931"/>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31" name="Rounded Rectangle 130">
              <a:extLst>
                <a:ext uri="{FF2B5EF4-FFF2-40B4-BE49-F238E27FC236}">
                  <a16:creationId xmlns:a16="http://schemas.microsoft.com/office/drawing/2014/main" id="{19EF3537-1665-8D43-A005-1AE00B260D6B}"/>
                </a:ext>
              </a:extLst>
            </p:cNvPr>
            <p:cNvSpPr/>
            <p:nvPr/>
          </p:nvSpPr>
          <p:spPr bwMode="auto">
            <a:xfrm>
              <a:off x="6158880" y="5760764"/>
              <a:ext cx="965960" cy="233470"/>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Command Generation</a:t>
              </a:r>
              <a:endParaRPr kumimoji="0" lang="en-US" sz="900" b="0" i="0" u="none" strike="noStrike" cap="none" normalizeH="0" baseline="0" dirty="0">
                <a:ln>
                  <a:noFill/>
                </a:ln>
                <a:solidFill>
                  <a:schemeClr val="tx1"/>
                </a:solidFill>
                <a:effectLst/>
                <a:latin typeface="Arial" pitchFamily="-107" charset="0"/>
              </a:endParaRPr>
            </a:p>
          </p:txBody>
        </p:sp>
        <p:cxnSp>
          <p:nvCxnSpPr>
            <p:cNvPr id="132" name="Elbow Connector 131">
              <a:extLst>
                <a:ext uri="{FF2B5EF4-FFF2-40B4-BE49-F238E27FC236}">
                  <a16:creationId xmlns:a16="http://schemas.microsoft.com/office/drawing/2014/main" id="{073556F3-4330-B54E-95BB-950257B421C6}"/>
                </a:ext>
              </a:extLst>
            </p:cNvPr>
            <p:cNvCxnSpPr>
              <a:cxnSpLocks/>
              <a:stCxn id="79" idx="2"/>
              <a:endCxn id="131" idx="0"/>
            </p:cNvCxnSpPr>
            <p:nvPr/>
          </p:nvCxnSpPr>
          <p:spPr bwMode="auto">
            <a:xfrm rot="5400000">
              <a:off x="6619881" y="5500873"/>
              <a:ext cx="281871" cy="237911"/>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cxnSp>
          <p:nvCxnSpPr>
            <p:cNvPr id="134" name="Elbow Connector 133">
              <a:extLst>
                <a:ext uri="{FF2B5EF4-FFF2-40B4-BE49-F238E27FC236}">
                  <a16:creationId xmlns:a16="http://schemas.microsoft.com/office/drawing/2014/main" id="{BEB33254-F27A-5846-A530-FA6084956E46}"/>
                </a:ext>
              </a:extLst>
            </p:cNvPr>
            <p:cNvCxnSpPr>
              <a:cxnSpLocks/>
              <a:stCxn id="135" idx="1"/>
              <a:endCxn id="81" idx="3"/>
            </p:cNvCxnSpPr>
            <p:nvPr/>
          </p:nvCxnSpPr>
          <p:spPr bwMode="auto">
            <a:xfrm rot="10800000">
              <a:off x="1592244" y="5856806"/>
              <a:ext cx="4489314" cy="363356"/>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135" name="Rectangle 134">
              <a:extLst>
                <a:ext uri="{FF2B5EF4-FFF2-40B4-BE49-F238E27FC236}">
                  <a16:creationId xmlns:a16="http://schemas.microsoft.com/office/drawing/2014/main" id="{9B5BC9A6-5554-704F-85D6-0007CCFCC0AD}"/>
                </a:ext>
              </a:extLst>
            </p:cNvPr>
            <p:cNvSpPr/>
            <p:nvPr/>
          </p:nvSpPr>
          <p:spPr bwMode="auto">
            <a:xfrm>
              <a:off x="6081557" y="6159991"/>
              <a:ext cx="843083" cy="120343"/>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Commands</a:t>
              </a:r>
            </a:p>
          </p:txBody>
        </p:sp>
        <p:cxnSp>
          <p:nvCxnSpPr>
            <p:cNvPr id="136" name="Elbow Connector 135">
              <a:extLst>
                <a:ext uri="{FF2B5EF4-FFF2-40B4-BE49-F238E27FC236}">
                  <a16:creationId xmlns:a16="http://schemas.microsoft.com/office/drawing/2014/main" id="{347578CB-D445-F745-835D-D739316A2768}"/>
                </a:ext>
              </a:extLst>
            </p:cNvPr>
            <p:cNvCxnSpPr>
              <a:cxnSpLocks/>
              <a:stCxn id="131" idx="2"/>
              <a:endCxn id="135" idx="0"/>
            </p:cNvCxnSpPr>
            <p:nvPr/>
          </p:nvCxnSpPr>
          <p:spPr bwMode="auto">
            <a:xfrm rot="5400000">
              <a:off x="6489602" y="6007731"/>
              <a:ext cx="165756" cy="138762"/>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137" name="Rounded Rectangle 136">
              <a:extLst>
                <a:ext uri="{FF2B5EF4-FFF2-40B4-BE49-F238E27FC236}">
                  <a16:creationId xmlns:a16="http://schemas.microsoft.com/office/drawing/2014/main" id="{617B9447-400A-6B42-9286-7DFB44B1EE8B}"/>
                </a:ext>
              </a:extLst>
            </p:cNvPr>
            <p:cNvSpPr/>
            <p:nvPr/>
          </p:nvSpPr>
          <p:spPr bwMode="auto">
            <a:xfrm>
              <a:off x="234682" y="3857230"/>
              <a:ext cx="917162" cy="204771"/>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900" b="0" i="0" u="none" strike="noStrike" cap="none" normalizeH="0" baseline="0" dirty="0">
                  <a:ln>
                    <a:noFill/>
                  </a:ln>
                  <a:solidFill>
                    <a:schemeClr val="tx1"/>
                  </a:solidFill>
                  <a:effectLst/>
                  <a:latin typeface="Arial" pitchFamily="-107" charset="0"/>
                </a:rPr>
                <a:t>TT&amp;C Services</a:t>
              </a:r>
            </a:p>
          </p:txBody>
        </p:sp>
        <p:cxnSp>
          <p:nvCxnSpPr>
            <p:cNvPr id="139" name="Elbow Connector 138">
              <a:extLst>
                <a:ext uri="{FF2B5EF4-FFF2-40B4-BE49-F238E27FC236}">
                  <a16:creationId xmlns:a16="http://schemas.microsoft.com/office/drawing/2014/main" id="{F492B27B-F3B4-0A42-8A25-72E5B52010A8}"/>
                </a:ext>
              </a:extLst>
            </p:cNvPr>
            <p:cNvCxnSpPr>
              <a:cxnSpLocks/>
              <a:stCxn id="137" idx="2"/>
              <a:endCxn id="129" idx="0"/>
            </p:cNvCxnSpPr>
            <p:nvPr/>
          </p:nvCxnSpPr>
          <p:spPr bwMode="auto">
            <a:xfrm rot="5400000">
              <a:off x="592295" y="4053745"/>
              <a:ext cx="92712" cy="109224"/>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140" name="Rounded Rectangle 139">
              <a:extLst>
                <a:ext uri="{FF2B5EF4-FFF2-40B4-BE49-F238E27FC236}">
                  <a16:creationId xmlns:a16="http://schemas.microsoft.com/office/drawing/2014/main" id="{B3E99884-6424-3A4B-8C3E-FFE531E140DB}"/>
                </a:ext>
              </a:extLst>
            </p:cNvPr>
            <p:cNvSpPr/>
            <p:nvPr/>
          </p:nvSpPr>
          <p:spPr bwMode="auto">
            <a:xfrm>
              <a:off x="4465423" y="3911123"/>
              <a:ext cx="1043053" cy="223457"/>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Navigation</a:t>
              </a:r>
            </a:p>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900" b="0" i="0" u="none" strike="noStrike" cap="none" normalizeH="0" baseline="0" dirty="0">
                  <a:ln>
                    <a:noFill/>
                  </a:ln>
                  <a:solidFill>
                    <a:schemeClr val="tx1"/>
                  </a:solidFill>
                  <a:effectLst/>
                  <a:latin typeface="Arial" pitchFamily="-107" charset="0"/>
                </a:rPr>
                <a:t>&amp; Timing</a:t>
              </a:r>
            </a:p>
          </p:txBody>
        </p:sp>
        <p:cxnSp>
          <p:nvCxnSpPr>
            <p:cNvPr id="142" name="Elbow Connector 141">
              <a:extLst>
                <a:ext uri="{FF2B5EF4-FFF2-40B4-BE49-F238E27FC236}">
                  <a16:creationId xmlns:a16="http://schemas.microsoft.com/office/drawing/2014/main" id="{E371CBEC-534D-A64F-9858-7053FC871076}"/>
                </a:ext>
              </a:extLst>
            </p:cNvPr>
            <p:cNvCxnSpPr>
              <a:cxnSpLocks/>
              <a:stCxn id="140" idx="2"/>
              <a:endCxn id="103" idx="0"/>
            </p:cNvCxnSpPr>
            <p:nvPr/>
          </p:nvCxnSpPr>
          <p:spPr bwMode="auto">
            <a:xfrm rot="5400000">
              <a:off x="4825432" y="4102776"/>
              <a:ext cx="129713" cy="193322"/>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cxnSp>
          <p:nvCxnSpPr>
            <p:cNvPr id="143" name="Elbow Connector 142">
              <a:extLst>
                <a:ext uri="{FF2B5EF4-FFF2-40B4-BE49-F238E27FC236}">
                  <a16:creationId xmlns:a16="http://schemas.microsoft.com/office/drawing/2014/main" id="{7A6A6083-5E5B-9547-B0C1-2E4E50411377}"/>
                </a:ext>
              </a:extLst>
            </p:cNvPr>
            <p:cNvCxnSpPr>
              <a:cxnSpLocks/>
              <a:stCxn id="71" idx="3"/>
              <a:endCxn id="144" idx="2"/>
            </p:cNvCxnSpPr>
            <p:nvPr/>
          </p:nvCxnSpPr>
          <p:spPr bwMode="auto">
            <a:xfrm flipV="1">
              <a:off x="1630131" y="4309017"/>
              <a:ext cx="1334403" cy="147220"/>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44" name="Rectangle 143">
              <a:extLst>
                <a:ext uri="{FF2B5EF4-FFF2-40B4-BE49-F238E27FC236}">
                  <a16:creationId xmlns:a16="http://schemas.microsoft.com/office/drawing/2014/main" id="{C8B31ADE-F2E0-2447-A77E-10E6F71CFE59}"/>
                </a:ext>
              </a:extLst>
            </p:cNvPr>
            <p:cNvSpPr/>
            <p:nvPr/>
          </p:nvSpPr>
          <p:spPr bwMode="auto">
            <a:xfrm>
              <a:off x="2514198" y="4150765"/>
              <a:ext cx="900672" cy="15825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Tracking data</a:t>
              </a:r>
            </a:p>
          </p:txBody>
        </p:sp>
        <p:cxnSp>
          <p:nvCxnSpPr>
            <p:cNvPr id="145" name="Elbow Connector 144">
              <a:extLst>
                <a:ext uri="{FF2B5EF4-FFF2-40B4-BE49-F238E27FC236}">
                  <a16:creationId xmlns:a16="http://schemas.microsoft.com/office/drawing/2014/main" id="{D24B25D7-0739-1645-B640-C2EBE858939B}"/>
                </a:ext>
              </a:extLst>
            </p:cNvPr>
            <p:cNvCxnSpPr>
              <a:cxnSpLocks/>
              <a:stCxn id="144" idx="0"/>
              <a:endCxn id="140" idx="1"/>
            </p:cNvCxnSpPr>
            <p:nvPr/>
          </p:nvCxnSpPr>
          <p:spPr bwMode="auto">
            <a:xfrm rot="5400000" flipH="1" flipV="1">
              <a:off x="3651023" y="3336364"/>
              <a:ext cx="127912" cy="1500889"/>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46" name="Rectangle 145">
              <a:extLst>
                <a:ext uri="{FF2B5EF4-FFF2-40B4-BE49-F238E27FC236}">
                  <a16:creationId xmlns:a16="http://schemas.microsoft.com/office/drawing/2014/main" id="{226DBFA9-B047-7A45-9E14-96ADBBAB686E}"/>
                </a:ext>
              </a:extLst>
            </p:cNvPr>
            <p:cNvSpPr/>
            <p:nvPr/>
          </p:nvSpPr>
          <p:spPr bwMode="auto">
            <a:xfrm>
              <a:off x="2977607" y="5505516"/>
              <a:ext cx="830442" cy="16424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L1 Data &amp;</a:t>
              </a:r>
            </a:p>
            <a:p>
              <a:pPr marL="0" marR="0" indent="0" algn="ctr" defTabSz="914400" rtl="0" eaLnBrk="0" fontAlgn="base" latinLnBrk="0" hangingPunct="0">
                <a:lnSpc>
                  <a:spcPct val="60000"/>
                </a:lnSpc>
                <a:spcBef>
                  <a:spcPct val="0"/>
                </a:spcBef>
                <a:spcAft>
                  <a:spcPct val="10000"/>
                </a:spcAft>
                <a:buClrTx/>
                <a:buSzPct val="125000"/>
                <a:buFontTx/>
                <a:buNone/>
                <a:tabLst/>
              </a:pPr>
              <a:r>
                <a:rPr lang="en-US" sz="700" b="0" dirty="0">
                  <a:latin typeface="Arial" pitchFamily="-107" charset="0"/>
                </a:rPr>
                <a:t>Metadata</a:t>
              </a:r>
              <a:endParaRPr kumimoji="0" lang="en-US" sz="700" b="0" i="0" u="none" strike="noStrike" cap="none" normalizeH="0" baseline="0" dirty="0">
                <a:ln>
                  <a:noFill/>
                </a:ln>
                <a:solidFill>
                  <a:schemeClr val="tx1"/>
                </a:solidFill>
                <a:effectLst/>
                <a:latin typeface="Arial" pitchFamily="-107" charset="0"/>
              </a:endParaRPr>
            </a:p>
          </p:txBody>
        </p:sp>
        <p:cxnSp>
          <p:nvCxnSpPr>
            <p:cNvPr id="147" name="Elbow Connector 146">
              <a:extLst>
                <a:ext uri="{FF2B5EF4-FFF2-40B4-BE49-F238E27FC236}">
                  <a16:creationId xmlns:a16="http://schemas.microsoft.com/office/drawing/2014/main" id="{70D551C0-D96E-9744-85BB-25E81F8343AB}"/>
                </a:ext>
              </a:extLst>
            </p:cNvPr>
            <p:cNvCxnSpPr>
              <a:cxnSpLocks/>
              <a:stCxn id="146" idx="3"/>
              <a:endCxn id="115" idx="1"/>
            </p:cNvCxnSpPr>
            <p:nvPr/>
          </p:nvCxnSpPr>
          <p:spPr bwMode="auto">
            <a:xfrm flipV="1">
              <a:off x="3808049" y="5581379"/>
              <a:ext cx="4216698" cy="6258"/>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grpSp>
    </p:spTree>
    <p:extLst>
      <p:ext uri="{BB962C8B-B14F-4D97-AF65-F5344CB8AC3E}">
        <p14:creationId xmlns:p14="http://schemas.microsoft.com/office/powerpoint/2010/main" val="3598113473"/>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863" y="0"/>
            <a:ext cx="8229600" cy="737653"/>
          </a:xfrm>
        </p:spPr>
        <p:txBody>
          <a:bodyPr vert="horz"/>
          <a:lstStyle/>
          <a:p>
            <a:r>
              <a:rPr lang="en-GB" sz="2400" dirty="0">
                <a:solidFill>
                  <a:srgbClr val="0099A6"/>
                </a:solidFill>
              </a:rPr>
              <a:t>Functional &amp; Operations Diagram</a:t>
            </a:r>
            <a:br>
              <a:rPr lang="en-GB" sz="2400" dirty="0">
                <a:solidFill>
                  <a:srgbClr val="0099A6"/>
                </a:solidFill>
              </a:rPr>
            </a:br>
            <a:r>
              <a:rPr lang="en-GB" sz="2400" dirty="0">
                <a:solidFill>
                  <a:srgbClr val="0099A6"/>
                </a:solidFill>
              </a:rPr>
              <a:t>Tracking #3</a:t>
            </a:r>
          </a:p>
        </p:txBody>
      </p:sp>
      <p:sp>
        <p:nvSpPr>
          <p:cNvPr id="4" name="Date Placeholder 3"/>
          <p:cNvSpPr>
            <a:spLocks noGrp="1"/>
          </p:cNvSpPr>
          <p:nvPr>
            <p:ph type="dt" sz="half" idx="2"/>
          </p:nvPr>
        </p:nvSpPr>
        <p:spPr/>
        <p:txBody>
          <a:bodyPr/>
          <a:lstStyle/>
          <a:p>
            <a:r>
              <a:rPr lang="en-US"/>
              <a:t>28 Mar 2024</a:t>
            </a:r>
            <a:endParaRPr lang="en-GB" dirty="0"/>
          </a:p>
        </p:txBody>
      </p:sp>
      <p:grpSp>
        <p:nvGrpSpPr>
          <p:cNvPr id="3" name="Group 2">
            <a:extLst>
              <a:ext uri="{FF2B5EF4-FFF2-40B4-BE49-F238E27FC236}">
                <a16:creationId xmlns:a16="http://schemas.microsoft.com/office/drawing/2014/main" id="{E50AC9AD-E9ED-F648-94F3-0A0DFD81EF1F}"/>
              </a:ext>
            </a:extLst>
          </p:cNvPr>
          <p:cNvGrpSpPr/>
          <p:nvPr/>
        </p:nvGrpSpPr>
        <p:grpSpPr>
          <a:xfrm>
            <a:off x="1143000" y="775259"/>
            <a:ext cx="7162800" cy="2577541"/>
            <a:chOff x="1140856" y="883432"/>
            <a:chExt cx="6860144" cy="5375143"/>
          </a:xfrm>
        </p:grpSpPr>
        <p:sp>
          <p:nvSpPr>
            <p:cNvPr id="86" name="Oval 8">
              <a:extLst>
                <a:ext uri="{FF2B5EF4-FFF2-40B4-BE49-F238E27FC236}">
                  <a16:creationId xmlns:a16="http://schemas.microsoft.com/office/drawing/2014/main" id="{C90D8DD0-4C10-7C44-A4C2-6ED234526242}"/>
                </a:ext>
              </a:extLst>
            </p:cNvPr>
            <p:cNvSpPr>
              <a:spLocks noChangeArrowheads="1"/>
            </p:cNvSpPr>
            <p:nvPr/>
          </p:nvSpPr>
          <p:spPr bwMode="auto">
            <a:xfrm>
              <a:off x="4908345" y="883432"/>
              <a:ext cx="1352313" cy="622176"/>
            </a:xfrm>
            <a:prstGeom prst="ellipse">
              <a:avLst/>
            </a:prstGeom>
            <a:solidFill>
              <a:srgbClr val="FF99FF"/>
            </a:solidFill>
            <a:ln w="28575">
              <a:solidFill>
                <a:srgbClr val="FF0000"/>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Navigation &amp; Timing</a:t>
              </a:r>
            </a:p>
          </p:txBody>
        </p:sp>
        <p:sp>
          <p:nvSpPr>
            <p:cNvPr id="6" name="Oval 8"/>
            <p:cNvSpPr>
              <a:spLocks noChangeArrowheads="1"/>
            </p:cNvSpPr>
            <p:nvPr/>
          </p:nvSpPr>
          <p:spPr bwMode="auto">
            <a:xfrm>
              <a:off x="6648687" y="3501510"/>
              <a:ext cx="1352313" cy="622176"/>
            </a:xfrm>
            <a:prstGeom prst="ellipse">
              <a:avLst/>
            </a:prstGeom>
            <a:solidFill>
              <a:schemeClr val="tx2">
                <a:lumMod val="40000"/>
                <a:lumOff val="60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Planning &amp; Sequencing</a:t>
              </a:r>
            </a:p>
          </p:txBody>
        </p:sp>
        <p:sp>
          <p:nvSpPr>
            <p:cNvPr id="7" name="Oval 6"/>
            <p:cNvSpPr>
              <a:spLocks noChangeArrowheads="1"/>
            </p:cNvSpPr>
            <p:nvPr/>
          </p:nvSpPr>
          <p:spPr bwMode="auto">
            <a:xfrm>
              <a:off x="6550507" y="1876981"/>
              <a:ext cx="1352313" cy="622176"/>
            </a:xfrm>
            <a:prstGeom prst="ellipse">
              <a:avLst/>
            </a:prstGeom>
            <a:solidFill>
              <a:srgbClr val="FF99FF"/>
            </a:solidFill>
            <a:ln w="9525">
              <a:solidFill>
                <a:schemeClr val="tx1"/>
              </a:solidFill>
              <a:round/>
              <a:headEnd/>
              <a:tailEnd/>
            </a:ln>
          </p:spPr>
          <p:txBody>
            <a:bodyPr lIns="0" rIns="0" anchor="ctr"/>
            <a:lstStyle/>
            <a:p>
              <a:pPr algn="ct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Maneuver Design</a:t>
              </a:r>
            </a:p>
          </p:txBody>
        </p:sp>
        <p:sp>
          <p:nvSpPr>
            <p:cNvPr id="8" name="Oval 7"/>
            <p:cNvSpPr>
              <a:spLocks noChangeArrowheads="1"/>
            </p:cNvSpPr>
            <p:nvPr/>
          </p:nvSpPr>
          <p:spPr bwMode="auto">
            <a:xfrm>
              <a:off x="4446218" y="5636399"/>
              <a:ext cx="1352313" cy="622176"/>
            </a:xfrm>
            <a:prstGeom prst="ellipse">
              <a:avLst/>
            </a:prstGeom>
            <a:solidFill>
              <a:srgbClr val="66FF99"/>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Data Storage and Archiving</a:t>
              </a:r>
            </a:p>
          </p:txBody>
        </p:sp>
        <p:sp>
          <p:nvSpPr>
            <p:cNvPr id="9" name="Oval 8"/>
            <p:cNvSpPr>
              <a:spLocks noChangeArrowheads="1"/>
            </p:cNvSpPr>
            <p:nvPr/>
          </p:nvSpPr>
          <p:spPr bwMode="auto">
            <a:xfrm>
              <a:off x="1185121" y="2398095"/>
              <a:ext cx="1352313" cy="622176"/>
            </a:xfrm>
            <a:prstGeom prst="ellipse">
              <a:avLst/>
            </a:prstGeom>
            <a:solidFill>
              <a:srgbClr val="FFC000"/>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Process Telemetry</a:t>
              </a:r>
            </a:p>
          </p:txBody>
        </p:sp>
        <p:sp>
          <p:nvSpPr>
            <p:cNvPr id="11" name="Oval 10"/>
            <p:cNvSpPr>
              <a:spLocks noChangeArrowheads="1"/>
            </p:cNvSpPr>
            <p:nvPr/>
          </p:nvSpPr>
          <p:spPr bwMode="auto">
            <a:xfrm>
              <a:off x="1140856" y="930108"/>
              <a:ext cx="1352313" cy="622176"/>
            </a:xfrm>
            <a:prstGeom prst="ellipse">
              <a:avLst/>
            </a:prstGeom>
            <a:solidFill>
              <a:schemeClr val="bg1">
                <a:lumMod val="95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err="1">
                  <a:solidFill>
                    <a:srgbClr val="000000"/>
                  </a:solidFill>
                  <a:latin typeface="Arial" panose="020B0604020202020204" pitchFamily="34" charset="0"/>
                  <a:ea typeface="ＭＳ Ｐゴシック" pitchFamily="34" charset="-128"/>
                  <a:cs typeface="Arial" panose="020B0604020202020204" pitchFamily="34" charset="0"/>
                </a:rPr>
                <a:t>TT&amp;C</a:t>
              </a:r>
              <a:endPar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13" name="Oval 12"/>
            <p:cNvSpPr>
              <a:spLocks noChangeArrowheads="1"/>
            </p:cNvSpPr>
            <p:nvPr/>
          </p:nvSpPr>
          <p:spPr bwMode="auto">
            <a:xfrm>
              <a:off x="4516653" y="2258493"/>
              <a:ext cx="1352313" cy="622176"/>
            </a:xfrm>
            <a:prstGeom prst="ellipse">
              <a:avLst/>
            </a:prstGeom>
            <a:solidFill>
              <a:srgbClr val="999999"/>
            </a:solidFill>
            <a:ln w="9525">
              <a:solidFill>
                <a:schemeClr val="tx1"/>
              </a:solidFill>
              <a:round/>
              <a:headEnd/>
              <a:tailEnd/>
            </a:ln>
          </p:spPr>
          <p:txBody>
            <a:bodyPr lIns="0" rIns="0" anchor="ctr"/>
            <a:lstStyle/>
            <a:p>
              <a:pPr algn="ct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Command Generation</a:t>
              </a:r>
            </a:p>
          </p:txBody>
        </p:sp>
        <p:sp>
          <p:nvSpPr>
            <p:cNvPr id="14" name="Oval 13"/>
            <p:cNvSpPr>
              <a:spLocks noChangeArrowheads="1"/>
            </p:cNvSpPr>
            <p:nvPr/>
          </p:nvSpPr>
          <p:spPr bwMode="auto">
            <a:xfrm>
              <a:off x="3416079" y="3339294"/>
              <a:ext cx="1352313" cy="622176"/>
            </a:xfrm>
            <a:prstGeom prst="ellipse">
              <a:avLst/>
            </a:prstGeom>
            <a:solidFill>
              <a:srgbClr val="FFC000"/>
            </a:solidFill>
            <a:ln w="28575">
              <a:solidFill>
                <a:srgbClr val="FF0000"/>
              </a:solidFill>
              <a:round/>
              <a:headEnd/>
              <a:tailEnd/>
            </a:ln>
          </p:spPr>
          <p:txBody>
            <a:bodyPr lIns="0" rIns="0" anchor="ctr"/>
            <a:lstStyle/>
            <a:p>
              <a:pPr algn="ct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S/C &amp; Trend Analysis</a:t>
              </a:r>
            </a:p>
          </p:txBody>
        </p:sp>
        <p:cxnSp>
          <p:nvCxnSpPr>
            <p:cNvPr id="18" name="Straight Connector 17"/>
            <p:cNvCxnSpPr>
              <a:cxnSpLocks/>
              <a:stCxn id="11" idx="4"/>
              <a:endCxn id="9" idx="0"/>
            </p:cNvCxnSpPr>
            <p:nvPr/>
          </p:nvCxnSpPr>
          <p:spPr bwMode="auto">
            <a:xfrm>
              <a:off x="1817013" y="1552284"/>
              <a:ext cx="44265" cy="845811"/>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22" name="Straight Connector 21"/>
            <p:cNvCxnSpPr>
              <a:cxnSpLocks/>
              <a:stCxn id="6" idx="3"/>
              <a:endCxn id="107" idx="6"/>
            </p:cNvCxnSpPr>
            <p:nvPr/>
          </p:nvCxnSpPr>
          <p:spPr bwMode="auto">
            <a:xfrm flipH="1">
              <a:off x="5404850" y="4032570"/>
              <a:ext cx="1441879" cy="63994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53" name="Straight Connector 52"/>
            <p:cNvCxnSpPr>
              <a:cxnSpLocks/>
              <a:stCxn id="7" idx="0"/>
              <a:endCxn id="86" idx="5"/>
            </p:cNvCxnSpPr>
            <p:nvPr/>
          </p:nvCxnSpPr>
          <p:spPr bwMode="auto">
            <a:xfrm flipH="1" flipV="1">
              <a:off x="6062616" y="1414492"/>
              <a:ext cx="1164048" cy="46248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56" name="Straight Connector 55"/>
            <p:cNvCxnSpPr>
              <a:stCxn id="7" idx="4"/>
              <a:endCxn id="6" idx="0"/>
            </p:cNvCxnSpPr>
            <p:nvPr/>
          </p:nvCxnSpPr>
          <p:spPr bwMode="auto">
            <a:xfrm>
              <a:off x="7226664" y="2499157"/>
              <a:ext cx="98180" cy="1002353"/>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64" name="Straight Connector 63"/>
            <p:cNvCxnSpPr>
              <a:cxnSpLocks/>
              <a:stCxn id="13" idx="5"/>
              <a:endCxn id="6" idx="1"/>
            </p:cNvCxnSpPr>
            <p:nvPr/>
          </p:nvCxnSpPr>
          <p:spPr bwMode="auto">
            <a:xfrm>
              <a:off x="5670924" y="2789553"/>
              <a:ext cx="1175805" cy="803073"/>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73" name="Straight Connector 72"/>
            <p:cNvCxnSpPr>
              <a:stCxn id="83" idx="0"/>
              <a:endCxn id="12" idx="4"/>
            </p:cNvCxnSpPr>
            <p:nvPr/>
          </p:nvCxnSpPr>
          <p:spPr bwMode="auto">
            <a:xfrm flipH="1" flipV="1">
              <a:off x="1930702" y="4478231"/>
              <a:ext cx="142107" cy="89401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82" name="Straight Connector 81"/>
            <p:cNvCxnSpPr>
              <a:stCxn id="14" idx="1"/>
              <a:endCxn id="9" idx="5"/>
            </p:cNvCxnSpPr>
            <p:nvPr/>
          </p:nvCxnSpPr>
          <p:spPr bwMode="auto">
            <a:xfrm flipH="1" flipV="1">
              <a:off x="2339392" y="2929155"/>
              <a:ext cx="1274729" cy="501255"/>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98" name="Straight Connector 97"/>
            <p:cNvCxnSpPr>
              <a:cxnSpLocks/>
              <a:stCxn id="14" idx="6"/>
              <a:endCxn id="6" idx="2"/>
            </p:cNvCxnSpPr>
            <p:nvPr/>
          </p:nvCxnSpPr>
          <p:spPr bwMode="auto">
            <a:xfrm>
              <a:off x="4768392" y="3650382"/>
              <a:ext cx="1880295" cy="16221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06" name="Oval 105"/>
            <p:cNvSpPr/>
            <p:nvPr/>
          </p:nvSpPr>
          <p:spPr>
            <a:xfrm>
              <a:off x="1748314" y="1464944"/>
              <a:ext cx="144000" cy="144000"/>
            </a:xfrm>
            <a:prstGeom prst="ellipse">
              <a:avLst/>
            </a:prstGeom>
            <a:solidFill>
              <a:schemeClr val="bg1">
                <a:lumMod val="65000"/>
              </a:schemeClr>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107" name="Oval 106"/>
            <p:cNvSpPr>
              <a:spLocks noChangeArrowheads="1"/>
            </p:cNvSpPr>
            <p:nvPr/>
          </p:nvSpPr>
          <p:spPr bwMode="auto">
            <a:xfrm>
              <a:off x="4052537" y="4361431"/>
              <a:ext cx="1352313" cy="622176"/>
            </a:xfrm>
            <a:prstGeom prst="ellipse">
              <a:avLst/>
            </a:prstGeom>
            <a:solidFill>
              <a:schemeClr val="accent1">
                <a:lumMod val="40000"/>
                <a:lumOff val="60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Science Planning</a:t>
              </a:r>
            </a:p>
          </p:txBody>
        </p:sp>
        <p:sp>
          <p:nvSpPr>
            <p:cNvPr id="12" name="Oval 11"/>
            <p:cNvSpPr>
              <a:spLocks noChangeArrowheads="1"/>
            </p:cNvSpPr>
            <p:nvPr/>
          </p:nvSpPr>
          <p:spPr bwMode="auto">
            <a:xfrm>
              <a:off x="1254545" y="3856055"/>
              <a:ext cx="1352313" cy="622176"/>
            </a:xfrm>
            <a:prstGeom prst="ellipse">
              <a:avLst/>
            </a:prstGeom>
            <a:solidFill>
              <a:schemeClr val="accent1">
                <a:lumMod val="40000"/>
                <a:lumOff val="60000"/>
              </a:schemeClr>
            </a:solidFill>
            <a:ln w="28575">
              <a:solidFill>
                <a:srgbClr val="FF0000"/>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Science</a:t>
              </a:r>
            </a:p>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Processing</a:t>
              </a:r>
            </a:p>
          </p:txBody>
        </p:sp>
        <p:cxnSp>
          <p:nvCxnSpPr>
            <p:cNvPr id="110" name="Straight Connector 109"/>
            <p:cNvCxnSpPr>
              <a:cxnSpLocks/>
              <a:stCxn id="107" idx="2"/>
              <a:endCxn id="12" idx="6"/>
            </p:cNvCxnSpPr>
            <p:nvPr/>
          </p:nvCxnSpPr>
          <p:spPr bwMode="auto">
            <a:xfrm flipH="1" flipV="1">
              <a:off x="2606858" y="4167143"/>
              <a:ext cx="1445679" cy="50537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13" name="Straight Connector 112"/>
            <p:cNvCxnSpPr>
              <a:cxnSpLocks/>
              <a:stCxn id="12" idx="0"/>
              <a:endCxn id="9" idx="4"/>
            </p:cNvCxnSpPr>
            <p:nvPr/>
          </p:nvCxnSpPr>
          <p:spPr bwMode="auto">
            <a:xfrm flipH="1" flipV="1">
              <a:off x="1861278" y="3020271"/>
              <a:ext cx="69424" cy="835784"/>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16" name="Straight Connector 115"/>
            <p:cNvCxnSpPr>
              <a:cxnSpLocks/>
              <a:stCxn id="11" idx="6"/>
              <a:endCxn id="86" idx="2"/>
            </p:cNvCxnSpPr>
            <p:nvPr/>
          </p:nvCxnSpPr>
          <p:spPr bwMode="auto">
            <a:xfrm flipV="1">
              <a:off x="2493169" y="1194520"/>
              <a:ext cx="2415176" cy="4667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33" name="Straight Connector 132"/>
            <p:cNvCxnSpPr>
              <a:stCxn id="84" idx="5"/>
              <a:endCxn id="13" idx="1"/>
            </p:cNvCxnSpPr>
            <p:nvPr/>
          </p:nvCxnSpPr>
          <p:spPr bwMode="auto">
            <a:xfrm>
              <a:off x="4177414" y="2000613"/>
              <a:ext cx="537281" cy="34899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38" name="Straight Connector 137"/>
            <p:cNvCxnSpPr>
              <a:stCxn id="83" idx="6"/>
              <a:endCxn id="8" idx="2"/>
            </p:cNvCxnSpPr>
            <p:nvPr/>
          </p:nvCxnSpPr>
          <p:spPr bwMode="auto">
            <a:xfrm>
              <a:off x="2748965" y="5683338"/>
              <a:ext cx="1697253" cy="26414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41" name="Oval 140"/>
            <p:cNvSpPr/>
            <p:nvPr/>
          </p:nvSpPr>
          <p:spPr>
            <a:xfrm>
              <a:off x="4374218" y="5875487"/>
              <a:ext cx="144000" cy="144000"/>
            </a:xfrm>
            <a:prstGeom prst="ellipse">
              <a:avLst/>
            </a:prstGeom>
            <a:solidFill>
              <a:srgbClr val="008000"/>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cxnSp>
          <p:nvCxnSpPr>
            <p:cNvPr id="153" name="Straight Connector 152"/>
            <p:cNvCxnSpPr>
              <a:cxnSpLocks/>
              <a:stCxn id="84" idx="2"/>
              <a:endCxn id="11" idx="5"/>
            </p:cNvCxnSpPr>
            <p:nvPr/>
          </p:nvCxnSpPr>
          <p:spPr bwMode="auto">
            <a:xfrm flipH="1" flipV="1">
              <a:off x="2295127" y="1461168"/>
              <a:ext cx="728016" cy="319473"/>
            </a:xfrm>
            <a:prstGeom prst="straightConnector1">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52" name="Oval 151"/>
            <p:cNvSpPr/>
            <p:nvPr/>
          </p:nvSpPr>
          <p:spPr>
            <a:xfrm>
              <a:off x="2529864" y="4110332"/>
              <a:ext cx="144000" cy="144000"/>
            </a:xfrm>
            <a:prstGeom prst="ellipse">
              <a:avLst/>
            </a:prstGeom>
            <a:solidFill>
              <a:schemeClr val="accent1">
                <a:lumMod val="40000"/>
                <a:lumOff val="60000"/>
              </a:schemeClr>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46" name="Rectangle 45"/>
            <p:cNvSpPr/>
            <p:nvPr/>
          </p:nvSpPr>
          <p:spPr bwMode="auto">
            <a:xfrm>
              <a:off x="7100291" y="2958994"/>
              <a:ext cx="350926" cy="268675"/>
            </a:xfrm>
            <a:prstGeom prst="rect">
              <a:avLst/>
            </a:prstGeom>
            <a:solidFill>
              <a:srgbClr val="CC00CC"/>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TCM</a:t>
              </a:r>
              <a:endParaRPr kumimoji="0" lang="en-GB" sz="7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67" name="Oval 166"/>
            <p:cNvSpPr/>
            <p:nvPr/>
          </p:nvSpPr>
          <p:spPr>
            <a:xfrm>
              <a:off x="6586585" y="3733782"/>
              <a:ext cx="144000" cy="144000"/>
            </a:xfrm>
            <a:prstGeom prst="ellipse">
              <a:avLst/>
            </a:prstGeom>
            <a:solidFill>
              <a:srgbClr val="999999"/>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168" name="Rectangle 167"/>
            <p:cNvSpPr/>
            <p:nvPr/>
          </p:nvSpPr>
          <p:spPr bwMode="auto">
            <a:xfrm>
              <a:off x="2763643" y="3033872"/>
              <a:ext cx="350926" cy="159462"/>
            </a:xfrm>
            <a:prstGeom prst="rect">
              <a:avLst/>
            </a:prstGeom>
            <a:solidFill>
              <a:srgbClr val="FF9900"/>
            </a:solidFill>
            <a:ln w="19050">
              <a:solidFill>
                <a:schemeClr val="bg1">
                  <a:lumMod val="50000"/>
                </a:schemeClr>
              </a:solidFill>
              <a:prstDash val="sysDash"/>
            </a:ln>
            <a:effectLst/>
          </p:spPr>
          <p:txBody>
            <a:bodyPr vert="horz" wrap="none" lIns="18000" tIns="18000" rIns="18000" bIns="18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a:solidFill>
                    <a:schemeClr val="bg1"/>
                  </a:solidFill>
                  <a:latin typeface="Arial" panose="020B0604020202020204" pitchFamily="34" charset="0"/>
                  <a:cs typeface="Arial" panose="020B0604020202020204" pitchFamily="34" charset="0"/>
                </a:rPr>
                <a:t>Chan</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69" name="Rectangle 168"/>
            <p:cNvSpPr/>
            <p:nvPr/>
          </p:nvSpPr>
          <p:spPr bwMode="auto">
            <a:xfrm>
              <a:off x="2763643" y="3193337"/>
              <a:ext cx="350926"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a:solidFill>
                    <a:schemeClr val="bg1"/>
                  </a:solidFill>
                  <a:latin typeface="Arial" panose="020B0604020202020204" pitchFamily="34" charset="0"/>
                  <a:cs typeface="Arial" panose="020B0604020202020204" pitchFamily="34" charset="0"/>
                </a:rPr>
                <a:t>TLM</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05" name="Rectangle 104"/>
            <p:cNvSpPr/>
            <p:nvPr/>
          </p:nvSpPr>
          <p:spPr bwMode="auto">
            <a:xfrm>
              <a:off x="3356169" y="1118845"/>
              <a:ext cx="404935" cy="268675"/>
            </a:xfrm>
            <a:prstGeom prst="rect">
              <a:avLst/>
            </a:prstGeom>
            <a:solidFill>
              <a:schemeClr val="bg1">
                <a:lumMod val="75000"/>
              </a:schemeClr>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a:solidFill>
                    <a:schemeClr val="bg1"/>
                  </a:solidFill>
                  <a:latin typeface="Arial" panose="020B0604020202020204" pitchFamily="34" charset="0"/>
                  <a:cs typeface="Arial" panose="020B0604020202020204" pitchFamily="34" charset="0"/>
                </a:rPr>
                <a:t>TDM</a:t>
              </a:r>
              <a:endParaRPr kumimoji="0" lang="en-GB" sz="7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83" name="Oval 82">
              <a:extLst>
                <a:ext uri="{FF2B5EF4-FFF2-40B4-BE49-F238E27FC236}">
                  <a16:creationId xmlns:a16="http://schemas.microsoft.com/office/drawing/2014/main" id="{F91FFFCC-F158-244D-9279-407D1B6B2B3D}"/>
                </a:ext>
              </a:extLst>
            </p:cNvPr>
            <p:cNvSpPr>
              <a:spLocks noChangeArrowheads="1"/>
            </p:cNvSpPr>
            <p:nvPr/>
          </p:nvSpPr>
          <p:spPr bwMode="auto">
            <a:xfrm>
              <a:off x="1396652" y="5372250"/>
              <a:ext cx="1352313" cy="622176"/>
            </a:xfrm>
            <a:prstGeom prst="ellipse">
              <a:avLst/>
            </a:prstGeom>
            <a:solidFill>
              <a:srgbClr val="FFC000"/>
            </a:solidFill>
            <a:ln w="9525">
              <a:solidFill>
                <a:schemeClr val="tx1"/>
              </a:solidFill>
              <a:round/>
              <a:headEnd/>
              <a:tailEnd/>
            </a:ln>
          </p:spPr>
          <p:txBody>
            <a:bodyPr lIns="0" rIns="0" anchor="ctr"/>
            <a:lstStyle/>
            <a:p>
              <a:pPr algn="ct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Manage Mission Data</a:t>
              </a:r>
            </a:p>
          </p:txBody>
        </p:sp>
        <p:sp>
          <p:nvSpPr>
            <p:cNvPr id="84" name="Oval 83">
              <a:extLst>
                <a:ext uri="{FF2B5EF4-FFF2-40B4-BE49-F238E27FC236}">
                  <a16:creationId xmlns:a16="http://schemas.microsoft.com/office/drawing/2014/main" id="{15E04A3C-A70B-324A-83C5-D037262AF551}"/>
                </a:ext>
              </a:extLst>
            </p:cNvPr>
            <p:cNvSpPr>
              <a:spLocks noChangeArrowheads="1"/>
            </p:cNvSpPr>
            <p:nvPr/>
          </p:nvSpPr>
          <p:spPr bwMode="auto">
            <a:xfrm>
              <a:off x="3023143" y="1469553"/>
              <a:ext cx="1352313" cy="622176"/>
            </a:xfrm>
            <a:prstGeom prst="ellipse">
              <a:avLst/>
            </a:prstGeom>
            <a:solidFill>
              <a:srgbClr val="FF7C80"/>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Uplink Generation</a:t>
              </a:r>
            </a:p>
          </p:txBody>
        </p:sp>
        <p:sp>
          <p:nvSpPr>
            <p:cNvPr id="96" name="Oval 95">
              <a:extLst>
                <a:ext uri="{FF2B5EF4-FFF2-40B4-BE49-F238E27FC236}">
                  <a16:creationId xmlns:a16="http://schemas.microsoft.com/office/drawing/2014/main" id="{72370341-58B2-9340-ACD7-35853C7B4CC8}"/>
                </a:ext>
              </a:extLst>
            </p:cNvPr>
            <p:cNvSpPr/>
            <p:nvPr/>
          </p:nvSpPr>
          <p:spPr>
            <a:xfrm>
              <a:off x="2234818" y="1349334"/>
              <a:ext cx="144000" cy="144000"/>
            </a:xfrm>
            <a:prstGeom prst="ellipse">
              <a:avLst/>
            </a:prstGeom>
            <a:solidFill>
              <a:schemeClr val="bg1">
                <a:lumMod val="65000"/>
              </a:schemeClr>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88" name="Rectangle 87"/>
            <p:cNvSpPr/>
            <p:nvPr/>
          </p:nvSpPr>
          <p:spPr bwMode="auto">
            <a:xfrm>
              <a:off x="1667920" y="3307819"/>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a:solidFill>
                    <a:schemeClr val="bg1"/>
                  </a:solidFill>
                  <a:latin typeface="Arial" panose="020B0604020202020204" pitchFamily="34" charset="0"/>
                  <a:cs typeface="Arial" panose="020B0604020202020204" pitchFamily="34" charset="0"/>
                </a:rPr>
                <a:t>L0Data</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09" name="Rectangle 108">
              <a:extLst>
                <a:ext uri="{FF2B5EF4-FFF2-40B4-BE49-F238E27FC236}">
                  <a16:creationId xmlns:a16="http://schemas.microsoft.com/office/drawing/2014/main" id="{CB9D18BB-AB71-9B45-975E-57605EEF587D}"/>
                </a:ext>
              </a:extLst>
            </p:cNvPr>
            <p:cNvSpPr/>
            <p:nvPr/>
          </p:nvSpPr>
          <p:spPr bwMode="auto">
            <a:xfrm>
              <a:off x="1673878" y="3483973"/>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err="1">
                  <a:solidFill>
                    <a:schemeClr val="bg1"/>
                  </a:solidFill>
                  <a:latin typeface="Arial" panose="020B0604020202020204" pitchFamily="34" charset="0"/>
                  <a:cs typeface="Arial" panose="020B0604020202020204" pitchFamily="34" charset="0"/>
                </a:rPr>
                <a:t>Telem</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16" name="Oval 215">
              <a:extLst>
                <a:ext uri="{FF2B5EF4-FFF2-40B4-BE49-F238E27FC236}">
                  <a16:creationId xmlns:a16="http://schemas.microsoft.com/office/drawing/2014/main" id="{29DB1FE2-51CD-434A-A1A3-DE63857F86D9}"/>
                </a:ext>
              </a:extLst>
            </p:cNvPr>
            <p:cNvSpPr/>
            <p:nvPr/>
          </p:nvSpPr>
          <p:spPr>
            <a:xfrm>
              <a:off x="2408791" y="1163298"/>
              <a:ext cx="144000" cy="144000"/>
            </a:xfrm>
            <a:prstGeom prst="ellipse">
              <a:avLst/>
            </a:prstGeom>
            <a:solidFill>
              <a:schemeClr val="bg1">
                <a:lumMod val="65000"/>
              </a:schemeClr>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17" name="Rectangle 216">
              <a:extLst>
                <a:ext uri="{FF2B5EF4-FFF2-40B4-BE49-F238E27FC236}">
                  <a16:creationId xmlns:a16="http://schemas.microsoft.com/office/drawing/2014/main" id="{29EC18AF-483E-1246-82D0-BECA9C2A14DC}"/>
                </a:ext>
              </a:extLst>
            </p:cNvPr>
            <p:cNvSpPr/>
            <p:nvPr/>
          </p:nvSpPr>
          <p:spPr bwMode="auto">
            <a:xfrm>
              <a:off x="2480810" y="1537684"/>
              <a:ext cx="410483" cy="268675"/>
            </a:xfrm>
            <a:prstGeom prst="rect">
              <a:avLst/>
            </a:prstGeom>
            <a:solidFill>
              <a:schemeClr val="bg1">
                <a:lumMod val="75000"/>
              </a:schemeClr>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a:solidFill>
                    <a:schemeClr val="bg1"/>
                  </a:solidFill>
                  <a:latin typeface="Arial" panose="020B0604020202020204" pitchFamily="34" charset="0"/>
                  <a:cs typeface="Arial" panose="020B0604020202020204" pitchFamily="34" charset="0"/>
                </a:rPr>
                <a:t>CLTU</a:t>
              </a:r>
              <a:endParaRPr kumimoji="0" lang="en-GB" sz="7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18" name="Rectangle 217">
              <a:extLst>
                <a:ext uri="{FF2B5EF4-FFF2-40B4-BE49-F238E27FC236}">
                  <a16:creationId xmlns:a16="http://schemas.microsoft.com/office/drawing/2014/main" id="{BD64292D-BCD7-AE4C-929D-801229770AEB}"/>
                </a:ext>
              </a:extLst>
            </p:cNvPr>
            <p:cNvSpPr/>
            <p:nvPr/>
          </p:nvSpPr>
          <p:spPr bwMode="auto">
            <a:xfrm>
              <a:off x="1530700" y="1851156"/>
              <a:ext cx="572624" cy="268675"/>
            </a:xfrm>
            <a:prstGeom prst="rect">
              <a:avLst/>
            </a:prstGeom>
            <a:solidFill>
              <a:schemeClr val="bg1">
                <a:lumMod val="75000"/>
              </a:schemeClr>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a:solidFill>
                    <a:schemeClr val="bg1"/>
                  </a:solidFill>
                  <a:latin typeface="Arial" panose="020B0604020202020204" pitchFamily="34" charset="0"/>
                  <a:cs typeface="Arial" panose="020B0604020202020204" pitchFamily="34" charset="0"/>
                </a:rPr>
                <a:t>Frames</a:t>
              </a:r>
              <a:endParaRPr kumimoji="0" lang="en-GB" sz="7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35" name="Oval 34"/>
            <p:cNvSpPr/>
            <p:nvPr/>
          </p:nvSpPr>
          <p:spPr>
            <a:xfrm>
              <a:off x="7156280" y="2431907"/>
              <a:ext cx="144000" cy="144000"/>
            </a:xfrm>
            <a:prstGeom prst="ellipse">
              <a:avLst/>
            </a:prstGeom>
            <a:solidFill>
              <a:srgbClr val="CC00CC"/>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39" name="Rectangle 38"/>
            <p:cNvSpPr/>
            <p:nvPr/>
          </p:nvSpPr>
          <p:spPr bwMode="auto">
            <a:xfrm>
              <a:off x="6451067" y="1552284"/>
              <a:ext cx="350926" cy="268675"/>
            </a:xfrm>
            <a:prstGeom prst="rect">
              <a:avLst/>
            </a:prstGeom>
            <a:solidFill>
              <a:srgbClr val="CC00CC"/>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ODM</a:t>
              </a:r>
              <a:endParaRPr kumimoji="0" lang="en-GB" sz="7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19" name="Oval 218">
              <a:extLst>
                <a:ext uri="{FF2B5EF4-FFF2-40B4-BE49-F238E27FC236}">
                  <a16:creationId xmlns:a16="http://schemas.microsoft.com/office/drawing/2014/main" id="{940BD67B-24FF-6C43-8593-A1F5A5DA9EF9}"/>
                </a:ext>
              </a:extLst>
            </p:cNvPr>
            <p:cNvSpPr/>
            <p:nvPr/>
          </p:nvSpPr>
          <p:spPr>
            <a:xfrm>
              <a:off x="5990616" y="1325553"/>
              <a:ext cx="144000" cy="144000"/>
            </a:xfrm>
            <a:prstGeom prst="ellipse">
              <a:avLst/>
            </a:prstGeom>
            <a:solidFill>
              <a:srgbClr val="CC00CC"/>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20" name="Oval 219">
              <a:extLst>
                <a:ext uri="{FF2B5EF4-FFF2-40B4-BE49-F238E27FC236}">
                  <a16:creationId xmlns:a16="http://schemas.microsoft.com/office/drawing/2014/main" id="{2CB63342-7168-EE4A-A6D4-0DD6A0C9F9F4}"/>
                </a:ext>
              </a:extLst>
            </p:cNvPr>
            <p:cNvSpPr/>
            <p:nvPr/>
          </p:nvSpPr>
          <p:spPr>
            <a:xfrm>
              <a:off x="5610507" y="2694094"/>
              <a:ext cx="144000" cy="144000"/>
            </a:xfrm>
            <a:prstGeom prst="ellipse">
              <a:avLst/>
            </a:prstGeom>
            <a:solidFill>
              <a:srgbClr val="999999"/>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21" name="Oval 220">
              <a:extLst>
                <a:ext uri="{FF2B5EF4-FFF2-40B4-BE49-F238E27FC236}">
                  <a16:creationId xmlns:a16="http://schemas.microsoft.com/office/drawing/2014/main" id="{7D9F465D-5C52-B440-8E71-CAD5EB0290C8}"/>
                </a:ext>
              </a:extLst>
            </p:cNvPr>
            <p:cNvSpPr/>
            <p:nvPr/>
          </p:nvSpPr>
          <p:spPr>
            <a:xfrm>
              <a:off x="6774729" y="3947427"/>
              <a:ext cx="144000" cy="144000"/>
            </a:xfrm>
            <a:prstGeom prst="ellipse">
              <a:avLst/>
            </a:prstGeom>
            <a:solidFill>
              <a:srgbClr val="999999"/>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85" name="Oval 84"/>
            <p:cNvSpPr/>
            <p:nvPr/>
          </p:nvSpPr>
          <p:spPr>
            <a:xfrm>
              <a:off x="2000808" y="5303209"/>
              <a:ext cx="144000" cy="144000"/>
            </a:xfrm>
            <a:prstGeom prst="ellipse">
              <a:avLst/>
            </a:prstGeom>
            <a:solidFill>
              <a:srgbClr val="FF9900"/>
            </a:solidFill>
            <a:ln w="19050">
              <a:solidFill>
                <a:srgbClr val="0000FF"/>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29" name="Oval 228">
              <a:extLst>
                <a:ext uri="{FF2B5EF4-FFF2-40B4-BE49-F238E27FC236}">
                  <a16:creationId xmlns:a16="http://schemas.microsoft.com/office/drawing/2014/main" id="{F679AFB7-A571-384B-B189-5E8E5863F8BF}"/>
                </a:ext>
              </a:extLst>
            </p:cNvPr>
            <p:cNvSpPr/>
            <p:nvPr/>
          </p:nvSpPr>
          <p:spPr>
            <a:xfrm>
              <a:off x="1808886" y="2960137"/>
              <a:ext cx="144000" cy="144000"/>
            </a:xfrm>
            <a:prstGeom prst="ellipse">
              <a:avLst/>
            </a:prstGeom>
            <a:solidFill>
              <a:srgbClr val="FF9900"/>
            </a:solidFill>
            <a:ln w="19050">
              <a:solidFill>
                <a:srgbClr val="0000FF"/>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17" name="Oval 16"/>
            <p:cNvSpPr/>
            <p:nvPr/>
          </p:nvSpPr>
          <p:spPr>
            <a:xfrm>
              <a:off x="4105414" y="1908208"/>
              <a:ext cx="144000" cy="144000"/>
            </a:xfrm>
            <a:prstGeom prst="ellipse">
              <a:avLst/>
            </a:prstGeom>
            <a:solidFill>
              <a:srgbClr val="FF0000"/>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30" name="Rectangle 229">
              <a:extLst>
                <a:ext uri="{FF2B5EF4-FFF2-40B4-BE49-F238E27FC236}">
                  <a16:creationId xmlns:a16="http://schemas.microsoft.com/office/drawing/2014/main" id="{C85BE95B-1B60-6841-9A4F-D7F0F97A1322}"/>
                </a:ext>
              </a:extLst>
            </p:cNvPr>
            <p:cNvSpPr/>
            <p:nvPr/>
          </p:nvSpPr>
          <p:spPr bwMode="auto">
            <a:xfrm>
              <a:off x="1802928" y="4727721"/>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a:solidFill>
                    <a:schemeClr val="bg1"/>
                  </a:solidFill>
                  <a:latin typeface="Arial" panose="020B0604020202020204" pitchFamily="34" charset="0"/>
                  <a:cs typeface="Arial" panose="020B0604020202020204" pitchFamily="34" charset="0"/>
                </a:rPr>
                <a:t>L1Data</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1" name="Rectangle 230">
              <a:extLst>
                <a:ext uri="{FF2B5EF4-FFF2-40B4-BE49-F238E27FC236}">
                  <a16:creationId xmlns:a16="http://schemas.microsoft.com/office/drawing/2014/main" id="{A99E877F-3A10-7144-B6A0-16066D52047C}"/>
                </a:ext>
              </a:extLst>
            </p:cNvPr>
            <p:cNvSpPr/>
            <p:nvPr/>
          </p:nvSpPr>
          <p:spPr bwMode="auto">
            <a:xfrm>
              <a:off x="1808886" y="4903875"/>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err="1">
                  <a:solidFill>
                    <a:schemeClr val="bg1"/>
                  </a:solidFill>
                  <a:latin typeface="Arial" panose="020B0604020202020204" pitchFamily="34" charset="0"/>
                  <a:cs typeface="Arial" panose="020B0604020202020204" pitchFamily="34" charset="0"/>
                </a:rPr>
                <a:t>Telem</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2" name="Rectangle 231">
              <a:extLst>
                <a:ext uri="{FF2B5EF4-FFF2-40B4-BE49-F238E27FC236}">
                  <a16:creationId xmlns:a16="http://schemas.microsoft.com/office/drawing/2014/main" id="{8F58F4A1-0899-D34A-B632-B70C38723C9E}"/>
                </a:ext>
              </a:extLst>
            </p:cNvPr>
            <p:cNvSpPr/>
            <p:nvPr/>
          </p:nvSpPr>
          <p:spPr bwMode="auto">
            <a:xfrm>
              <a:off x="3312980" y="5635919"/>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a:solidFill>
                    <a:schemeClr val="bg1"/>
                  </a:solidFill>
                  <a:latin typeface="Arial" panose="020B0604020202020204" pitchFamily="34" charset="0"/>
                  <a:cs typeface="Arial" panose="020B0604020202020204" pitchFamily="34" charset="0"/>
                </a:rPr>
                <a:t>L1Data</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3" name="Rectangle 232">
              <a:extLst>
                <a:ext uri="{FF2B5EF4-FFF2-40B4-BE49-F238E27FC236}">
                  <a16:creationId xmlns:a16="http://schemas.microsoft.com/office/drawing/2014/main" id="{989B3212-F741-9343-A246-2E9E360613EB}"/>
                </a:ext>
              </a:extLst>
            </p:cNvPr>
            <p:cNvSpPr/>
            <p:nvPr/>
          </p:nvSpPr>
          <p:spPr bwMode="auto">
            <a:xfrm>
              <a:off x="3318938" y="5812073"/>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err="1">
                  <a:solidFill>
                    <a:schemeClr val="bg1"/>
                  </a:solidFill>
                  <a:latin typeface="Arial" panose="020B0604020202020204" pitchFamily="34" charset="0"/>
                  <a:cs typeface="Arial" panose="020B0604020202020204" pitchFamily="34" charset="0"/>
                </a:rPr>
                <a:t>Telem</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4" name="Rectangle 233">
              <a:extLst>
                <a:ext uri="{FF2B5EF4-FFF2-40B4-BE49-F238E27FC236}">
                  <a16:creationId xmlns:a16="http://schemas.microsoft.com/office/drawing/2014/main" id="{C6521EA7-5280-9345-8E3B-D2CF34094392}"/>
                </a:ext>
              </a:extLst>
            </p:cNvPr>
            <p:cNvSpPr/>
            <p:nvPr/>
          </p:nvSpPr>
          <p:spPr bwMode="auto">
            <a:xfrm>
              <a:off x="3319010" y="5964473"/>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a:solidFill>
                    <a:schemeClr val="bg1"/>
                  </a:solidFill>
                  <a:latin typeface="Arial" panose="020B0604020202020204" pitchFamily="34" charset="0"/>
                  <a:cs typeface="Arial" panose="020B0604020202020204" pitchFamily="34" charset="0"/>
                </a:rPr>
                <a:t>Meta</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5" name="Rectangle 234">
              <a:extLst>
                <a:ext uri="{FF2B5EF4-FFF2-40B4-BE49-F238E27FC236}">
                  <a16:creationId xmlns:a16="http://schemas.microsoft.com/office/drawing/2014/main" id="{51402C23-FE9B-504B-8EAD-E00C62557F59}"/>
                </a:ext>
              </a:extLst>
            </p:cNvPr>
            <p:cNvSpPr/>
            <p:nvPr/>
          </p:nvSpPr>
          <p:spPr bwMode="auto">
            <a:xfrm>
              <a:off x="3166798" y="4263884"/>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ProcSci</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6" name="Rectangle 235">
              <a:extLst>
                <a:ext uri="{FF2B5EF4-FFF2-40B4-BE49-F238E27FC236}">
                  <a16:creationId xmlns:a16="http://schemas.microsoft.com/office/drawing/2014/main" id="{7C65EA01-DBB0-2549-A23B-2767DBBB219D}"/>
                </a:ext>
              </a:extLst>
            </p:cNvPr>
            <p:cNvSpPr/>
            <p:nvPr/>
          </p:nvSpPr>
          <p:spPr bwMode="auto">
            <a:xfrm>
              <a:off x="3172756" y="4440038"/>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err="1">
                  <a:solidFill>
                    <a:schemeClr val="bg1"/>
                  </a:solidFill>
                  <a:latin typeface="Arial" panose="020B0604020202020204" pitchFamily="34" charset="0"/>
                  <a:cs typeface="Arial" panose="020B0604020202020204" pitchFamily="34" charset="0"/>
                </a:rPr>
                <a:t>Telem</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7" name="Rectangle 236">
              <a:extLst>
                <a:ext uri="{FF2B5EF4-FFF2-40B4-BE49-F238E27FC236}">
                  <a16:creationId xmlns:a16="http://schemas.microsoft.com/office/drawing/2014/main" id="{0642F80F-BC6B-7945-96D1-C279001B1AD1}"/>
                </a:ext>
              </a:extLst>
            </p:cNvPr>
            <p:cNvSpPr/>
            <p:nvPr/>
          </p:nvSpPr>
          <p:spPr bwMode="auto">
            <a:xfrm>
              <a:off x="5842579" y="4267200"/>
              <a:ext cx="425932" cy="268675"/>
            </a:xfrm>
            <a:prstGeom prst="rect">
              <a:avLst/>
            </a:prstGeom>
            <a:solidFill>
              <a:schemeClr val="accent1">
                <a:lumMod val="40000"/>
                <a:lumOff val="60000"/>
              </a:schemeClr>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SciPlan</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9" name="Rectangle 238">
              <a:extLst>
                <a:ext uri="{FF2B5EF4-FFF2-40B4-BE49-F238E27FC236}">
                  <a16:creationId xmlns:a16="http://schemas.microsoft.com/office/drawing/2014/main" id="{F18ED655-3856-E14D-8E64-9922C06CBB3B}"/>
                </a:ext>
              </a:extLst>
            </p:cNvPr>
            <p:cNvSpPr/>
            <p:nvPr/>
          </p:nvSpPr>
          <p:spPr bwMode="auto">
            <a:xfrm>
              <a:off x="5457958" y="3627758"/>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CorrAct</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40" name="Rectangle 239">
              <a:extLst>
                <a:ext uri="{FF2B5EF4-FFF2-40B4-BE49-F238E27FC236}">
                  <a16:creationId xmlns:a16="http://schemas.microsoft.com/office/drawing/2014/main" id="{400B4448-0324-7546-B919-69EDDE0BAE20}"/>
                </a:ext>
              </a:extLst>
            </p:cNvPr>
            <p:cNvSpPr/>
            <p:nvPr/>
          </p:nvSpPr>
          <p:spPr bwMode="auto">
            <a:xfrm>
              <a:off x="6035093" y="3103992"/>
              <a:ext cx="425932" cy="268675"/>
            </a:xfrm>
            <a:prstGeom prst="rect">
              <a:avLst/>
            </a:prstGeom>
            <a:solidFill>
              <a:schemeClr val="bg1">
                <a:lumMod val="65000"/>
              </a:schemeClr>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AppSeq</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41" name="Rectangle 240">
              <a:extLst>
                <a:ext uri="{FF2B5EF4-FFF2-40B4-BE49-F238E27FC236}">
                  <a16:creationId xmlns:a16="http://schemas.microsoft.com/office/drawing/2014/main" id="{016B632D-84C4-C54A-B31F-D5F045BC7F67}"/>
                </a:ext>
              </a:extLst>
            </p:cNvPr>
            <p:cNvSpPr/>
            <p:nvPr/>
          </p:nvSpPr>
          <p:spPr bwMode="auto">
            <a:xfrm>
              <a:off x="4284989" y="2127926"/>
              <a:ext cx="425932" cy="268675"/>
            </a:xfrm>
            <a:prstGeom prst="rect">
              <a:avLst/>
            </a:prstGeom>
            <a:solidFill>
              <a:schemeClr val="bg1">
                <a:lumMod val="65000"/>
              </a:schemeClr>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Cmds</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42" name="Oval 241">
              <a:extLst>
                <a:ext uri="{FF2B5EF4-FFF2-40B4-BE49-F238E27FC236}">
                  <a16:creationId xmlns:a16="http://schemas.microsoft.com/office/drawing/2014/main" id="{8697BA1C-9F19-6642-8640-7CCB897F73F6}"/>
                </a:ext>
              </a:extLst>
            </p:cNvPr>
            <p:cNvSpPr/>
            <p:nvPr/>
          </p:nvSpPr>
          <p:spPr>
            <a:xfrm>
              <a:off x="2275229" y="2857155"/>
              <a:ext cx="144000" cy="144000"/>
            </a:xfrm>
            <a:prstGeom prst="ellipse">
              <a:avLst/>
            </a:prstGeom>
            <a:solidFill>
              <a:srgbClr val="FF9900"/>
            </a:solidFill>
            <a:ln w="19050">
              <a:solidFill>
                <a:srgbClr val="0000FF"/>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grpSp>
      <p:grpSp>
        <p:nvGrpSpPr>
          <p:cNvPr id="5" name="Group 4">
            <a:extLst>
              <a:ext uri="{FF2B5EF4-FFF2-40B4-BE49-F238E27FC236}">
                <a16:creationId xmlns:a16="http://schemas.microsoft.com/office/drawing/2014/main" id="{2099B14F-1EA8-4C48-9162-384DB3CF9319}"/>
              </a:ext>
            </a:extLst>
          </p:cNvPr>
          <p:cNvGrpSpPr/>
          <p:nvPr/>
        </p:nvGrpSpPr>
        <p:grpSpPr>
          <a:xfrm>
            <a:off x="137836" y="3618067"/>
            <a:ext cx="8929964" cy="2706533"/>
            <a:chOff x="137836" y="3618067"/>
            <a:chExt cx="8929964" cy="2706533"/>
          </a:xfrm>
        </p:grpSpPr>
        <p:sp>
          <p:nvSpPr>
            <p:cNvPr id="66" name="Rectangle 65">
              <a:extLst>
                <a:ext uri="{FF2B5EF4-FFF2-40B4-BE49-F238E27FC236}">
                  <a16:creationId xmlns:a16="http://schemas.microsoft.com/office/drawing/2014/main" id="{5D0A4031-535A-2A43-B201-5A1F32371A40}"/>
                </a:ext>
              </a:extLst>
            </p:cNvPr>
            <p:cNvSpPr/>
            <p:nvPr/>
          </p:nvSpPr>
          <p:spPr bwMode="auto">
            <a:xfrm>
              <a:off x="7682222" y="3657600"/>
              <a:ext cx="1385578" cy="2667000"/>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200" b="1" i="0" u="none" strike="noStrike" cap="none" normalizeH="0" baseline="0" dirty="0">
                <a:ln>
                  <a:noFill/>
                </a:ln>
                <a:solidFill>
                  <a:schemeClr val="tx1"/>
                </a:solidFill>
                <a:effectLst/>
                <a:latin typeface="Arial" pitchFamily="-107" charset="0"/>
              </a:endParaRPr>
            </a:p>
          </p:txBody>
        </p:sp>
        <p:sp>
          <p:nvSpPr>
            <p:cNvPr id="67" name="Rectangle 66">
              <a:extLst>
                <a:ext uri="{FF2B5EF4-FFF2-40B4-BE49-F238E27FC236}">
                  <a16:creationId xmlns:a16="http://schemas.microsoft.com/office/drawing/2014/main" id="{0BE975F7-D1D2-214B-A2C8-460899C58097}"/>
                </a:ext>
              </a:extLst>
            </p:cNvPr>
            <p:cNvSpPr/>
            <p:nvPr/>
          </p:nvSpPr>
          <p:spPr bwMode="auto">
            <a:xfrm>
              <a:off x="6012113" y="3657600"/>
              <a:ext cx="1670583" cy="2667000"/>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200" b="1" i="0" u="none" strike="noStrike" cap="none" normalizeH="0" baseline="0" dirty="0">
                <a:ln>
                  <a:noFill/>
                </a:ln>
                <a:solidFill>
                  <a:schemeClr val="tx1"/>
                </a:solidFill>
                <a:effectLst/>
                <a:latin typeface="Arial" pitchFamily="-107" charset="0"/>
              </a:endParaRPr>
            </a:p>
          </p:txBody>
        </p:sp>
        <p:sp>
          <p:nvSpPr>
            <p:cNvPr id="68" name="Rectangle 67">
              <a:extLst>
                <a:ext uri="{FF2B5EF4-FFF2-40B4-BE49-F238E27FC236}">
                  <a16:creationId xmlns:a16="http://schemas.microsoft.com/office/drawing/2014/main" id="{42AA4999-F8C4-0542-A074-03CC0EE2756D}"/>
                </a:ext>
              </a:extLst>
            </p:cNvPr>
            <p:cNvSpPr/>
            <p:nvPr/>
          </p:nvSpPr>
          <p:spPr bwMode="auto">
            <a:xfrm>
              <a:off x="4186839" y="3657600"/>
              <a:ext cx="1829430" cy="2667000"/>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200" b="1" i="0" u="none" strike="noStrike" cap="none" normalizeH="0" baseline="0">
                <a:ln>
                  <a:noFill/>
                </a:ln>
                <a:solidFill>
                  <a:schemeClr val="tx1"/>
                </a:solidFill>
                <a:effectLst/>
                <a:latin typeface="Arial" pitchFamily="-107" charset="0"/>
              </a:endParaRPr>
            </a:p>
          </p:txBody>
        </p:sp>
        <p:sp>
          <p:nvSpPr>
            <p:cNvPr id="69" name="Rectangle 68">
              <a:extLst>
                <a:ext uri="{FF2B5EF4-FFF2-40B4-BE49-F238E27FC236}">
                  <a16:creationId xmlns:a16="http://schemas.microsoft.com/office/drawing/2014/main" id="{C549BEBB-C149-6F47-9320-EC014FCCC1F6}"/>
                </a:ext>
              </a:extLst>
            </p:cNvPr>
            <p:cNvSpPr/>
            <p:nvPr/>
          </p:nvSpPr>
          <p:spPr bwMode="auto">
            <a:xfrm>
              <a:off x="2361154" y="3657600"/>
              <a:ext cx="1829430" cy="2667000"/>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200" b="1" i="0" u="none" strike="noStrike" cap="none" normalizeH="0" baseline="0" dirty="0">
                <a:ln>
                  <a:noFill/>
                </a:ln>
                <a:solidFill>
                  <a:schemeClr val="tx1"/>
                </a:solidFill>
                <a:effectLst/>
                <a:latin typeface="Arial" pitchFamily="-107" charset="0"/>
              </a:endParaRPr>
            </a:p>
          </p:txBody>
        </p:sp>
        <p:sp>
          <p:nvSpPr>
            <p:cNvPr id="70" name="Rectangle 69">
              <a:extLst>
                <a:ext uri="{FF2B5EF4-FFF2-40B4-BE49-F238E27FC236}">
                  <a16:creationId xmlns:a16="http://schemas.microsoft.com/office/drawing/2014/main" id="{C53740E5-9475-F941-AC6D-7BBB1977D38F}"/>
                </a:ext>
              </a:extLst>
            </p:cNvPr>
            <p:cNvSpPr/>
            <p:nvPr/>
          </p:nvSpPr>
          <p:spPr bwMode="auto">
            <a:xfrm>
              <a:off x="137836" y="3657600"/>
              <a:ext cx="2231802" cy="2667000"/>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200" b="1" i="0" u="none" strike="noStrike" cap="none" normalizeH="0" baseline="0" dirty="0">
                <a:ln>
                  <a:noFill/>
                </a:ln>
                <a:solidFill>
                  <a:schemeClr val="tx1"/>
                </a:solidFill>
                <a:effectLst/>
                <a:latin typeface="Arial" pitchFamily="-107" charset="0"/>
              </a:endParaRPr>
            </a:p>
          </p:txBody>
        </p:sp>
        <p:sp>
          <p:nvSpPr>
            <p:cNvPr id="71" name="Rounded Rectangle 70">
              <a:extLst>
                <a:ext uri="{FF2B5EF4-FFF2-40B4-BE49-F238E27FC236}">
                  <a16:creationId xmlns:a16="http://schemas.microsoft.com/office/drawing/2014/main" id="{F72D04F7-09EB-FB42-A4F9-3C088C6722CD}"/>
                </a:ext>
              </a:extLst>
            </p:cNvPr>
            <p:cNvSpPr/>
            <p:nvPr/>
          </p:nvSpPr>
          <p:spPr bwMode="auto">
            <a:xfrm>
              <a:off x="712970" y="4353851"/>
              <a:ext cx="917162" cy="204771"/>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900" b="0" i="0" u="none" strike="noStrike" cap="none" normalizeH="0" baseline="0" dirty="0">
                  <a:ln>
                    <a:noFill/>
                  </a:ln>
                  <a:solidFill>
                    <a:schemeClr val="tx1"/>
                  </a:solidFill>
                  <a:effectLst/>
                  <a:latin typeface="Arial" pitchFamily="-107" charset="0"/>
                </a:rPr>
                <a:t>Process Telemetry</a:t>
              </a:r>
            </a:p>
          </p:txBody>
        </p:sp>
        <p:sp>
          <p:nvSpPr>
            <p:cNvPr id="72" name="Rectangle 71">
              <a:extLst>
                <a:ext uri="{FF2B5EF4-FFF2-40B4-BE49-F238E27FC236}">
                  <a16:creationId xmlns:a16="http://schemas.microsoft.com/office/drawing/2014/main" id="{A670C291-277D-8045-81A5-E7A32B623912}"/>
                </a:ext>
              </a:extLst>
            </p:cNvPr>
            <p:cNvSpPr/>
            <p:nvPr/>
          </p:nvSpPr>
          <p:spPr bwMode="auto">
            <a:xfrm>
              <a:off x="1395194" y="3982874"/>
              <a:ext cx="900672" cy="15825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Channelized data</a:t>
              </a:r>
            </a:p>
          </p:txBody>
        </p:sp>
        <p:sp>
          <p:nvSpPr>
            <p:cNvPr id="74" name="Rounded Rectangle 73">
              <a:extLst>
                <a:ext uri="{FF2B5EF4-FFF2-40B4-BE49-F238E27FC236}">
                  <a16:creationId xmlns:a16="http://schemas.microsoft.com/office/drawing/2014/main" id="{7BB1C594-427D-AC42-AD3C-C844052F6C95}"/>
                </a:ext>
              </a:extLst>
            </p:cNvPr>
            <p:cNvSpPr/>
            <p:nvPr/>
          </p:nvSpPr>
          <p:spPr bwMode="auto">
            <a:xfrm>
              <a:off x="6152752" y="4026355"/>
              <a:ext cx="1242199" cy="223387"/>
            </a:xfrm>
            <a:prstGeom prst="roundRect">
              <a:avLst/>
            </a:prstGeom>
            <a:solidFill>
              <a:srgbClr val="75C7C2"/>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900" b="0" i="0" u="none" strike="noStrike" cap="none" normalizeH="0" baseline="0" dirty="0">
                  <a:ln>
                    <a:noFill/>
                  </a:ln>
                  <a:solidFill>
                    <a:schemeClr val="tx1"/>
                  </a:solidFill>
                  <a:effectLst/>
                  <a:latin typeface="Arial" pitchFamily="-107" charset="0"/>
                </a:rPr>
                <a:t>S/C and Trend Analysis </a:t>
              </a:r>
            </a:p>
          </p:txBody>
        </p:sp>
        <p:sp>
          <p:nvSpPr>
            <p:cNvPr id="75" name="Rectangle 74">
              <a:extLst>
                <a:ext uri="{FF2B5EF4-FFF2-40B4-BE49-F238E27FC236}">
                  <a16:creationId xmlns:a16="http://schemas.microsoft.com/office/drawing/2014/main" id="{96141FFD-DD02-4C4B-8793-9ECF6BB8445F}"/>
                </a:ext>
              </a:extLst>
            </p:cNvPr>
            <p:cNvSpPr/>
            <p:nvPr/>
          </p:nvSpPr>
          <p:spPr bwMode="auto">
            <a:xfrm>
              <a:off x="6427276" y="4371624"/>
              <a:ext cx="917162" cy="186156"/>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Corrective Action</a:t>
              </a:r>
            </a:p>
          </p:txBody>
        </p:sp>
        <p:cxnSp>
          <p:nvCxnSpPr>
            <p:cNvPr id="76" name="Elbow Connector 75">
              <a:extLst>
                <a:ext uri="{FF2B5EF4-FFF2-40B4-BE49-F238E27FC236}">
                  <a16:creationId xmlns:a16="http://schemas.microsoft.com/office/drawing/2014/main" id="{471CAD51-238F-4149-9030-588817549F87}"/>
                </a:ext>
              </a:extLst>
            </p:cNvPr>
            <p:cNvCxnSpPr>
              <a:cxnSpLocks/>
              <a:stCxn id="74" idx="2"/>
              <a:endCxn id="75" idx="0"/>
            </p:cNvCxnSpPr>
            <p:nvPr/>
          </p:nvCxnSpPr>
          <p:spPr bwMode="auto">
            <a:xfrm rot="16200000" flipH="1">
              <a:off x="6768913" y="4254680"/>
              <a:ext cx="121883" cy="112005"/>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77" name="Rounded Rectangle 76">
              <a:extLst>
                <a:ext uri="{FF2B5EF4-FFF2-40B4-BE49-F238E27FC236}">
                  <a16:creationId xmlns:a16="http://schemas.microsoft.com/office/drawing/2014/main" id="{19EEC9BF-4560-3E40-8283-1A9D31F47FA8}"/>
                </a:ext>
              </a:extLst>
            </p:cNvPr>
            <p:cNvSpPr/>
            <p:nvPr/>
          </p:nvSpPr>
          <p:spPr bwMode="auto">
            <a:xfrm>
              <a:off x="6335033" y="4723662"/>
              <a:ext cx="1242199" cy="223387"/>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Planning &amp; Sequencing</a:t>
              </a:r>
              <a:endParaRPr kumimoji="0" lang="en-US" sz="900" b="0" i="0" u="none" strike="noStrike" cap="none" normalizeH="0" baseline="0" dirty="0">
                <a:ln>
                  <a:noFill/>
                </a:ln>
                <a:solidFill>
                  <a:schemeClr val="tx1"/>
                </a:solidFill>
                <a:effectLst/>
                <a:latin typeface="Arial" pitchFamily="-107" charset="0"/>
              </a:endParaRPr>
            </a:p>
          </p:txBody>
        </p:sp>
        <p:cxnSp>
          <p:nvCxnSpPr>
            <p:cNvPr id="78" name="Elbow Connector 77">
              <a:extLst>
                <a:ext uri="{FF2B5EF4-FFF2-40B4-BE49-F238E27FC236}">
                  <a16:creationId xmlns:a16="http://schemas.microsoft.com/office/drawing/2014/main" id="{28464AFB-C1B0-7F4D-8528-C33F6E1581E8}"/>
                </a:ext>
              </a:extLst>
            </p:cNvPr>
            <p:cNvCxnSpPr>
              <a:cxnSpLocks/>
              <a:stCxn id="75" idx="2"/>
              <a:endCxn id="77" idx="0"/>
            </p:cNvCxnSpPr>
            <p:nvPr/>
          </p:nvCxnSpPr>
          <p:spPr bwMode="auto">
            <a:xfrm rot="16200000" flipH="1">
              <a:off x="6838054" y="4605583"/>
              <a:ext cx="165883" cy="70276"/>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79" name="Rectangle 78">
              <a:extLst>
                <a:ext uri="{FF2B5EF4-FFF2-40B4-BE49-F238E27FC236}">
                  <a16:creationId xmlns:a16="http://schemas.microsoft.com/office/drawing/2014/main" id="{E4278F29-FE1B-844D-A7CF-8A6CF3AD5AEF}"/>
                </a:ext>
              </a:extLst>
            </p:cNvPr>
            <p:cNvSpPr/>
            <p:nvPr/>
          </p:nvSpPr>
          <p:spPr bwMode="auto">
            <a:xfrm>
              <a:off x="6202968" y="5358551"/>
              <a:ext cx="1353608" cy="120343"/>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Approved Sequence</a:t>
              </a:r>
            </a:p>
          </p:txBody>
        </p:sp>
        <p:cxnSp>
          <p:nvCxnSpPr>
            <p:cNvPr id="80" name="Elbow Connector 79">
              <a:extLst>
                <a:ext uri="{FF2B5EF4-FFF2-40B4-BE49-F238E27FC236}">
                  <a16:creationId xmlns:a16="http://schemas.microsoft.com/office/drawing/2014/main" id="{6ADFCAAC-F674-5E42-9041-5ED3D78EF9BA}"/>
                </a:ext>
              </a:extLst>
            </p:cNvPr>
            <p:cNvCxnSpPr>
              <a:cxnSpLocks/>
              <a:stCxn id="77" idx="2"/>
              <a:endCxn id="79" idx="0"/>
            </p:cNvCxnSpPr>
            <p:nvPr/>
          </p:nvCxnSpPr>
          <p:spPr bwMode="auto">
            <a:xfrm rot="5400000">
              <a:off x="6712202" y="5114620"/>
              <a:ext cx="411501" cy="76361"/>
            </a:xfrm>
            <a:prstGeom prst="bentConnector3">
              <a:avLst>
                <a:gd name="adj1" fmla="val 64805"/>
              </a:avLst>
            </a:prstGeom>
            <a:solidFill>
              <a:srgbClr val="FFFFFF"/>
            </a:solidFill>
            <a:ln w="9525" cap="flat" cmpd="sng" algn="ctr">
              <a:solidFill>
                <a:srgbClr val="000000"/>
              </a:solidFill>
              <a:prstDash val="solid"/>
              <a:round/>
              <a:headEnd type="none" w="med" len="med"/>
              <a:tailEnd type="triangle"/>
            </a:ln>
            <a:effectLst/>
          </p:spPr>
        </p:cxnSp>
        <p:sp>
          <p:nvSpPr>
            <p:cNvPr id="81" name="Rounded Rectangle 80">
              <a:extLst>
                <a:ext uri="{FF2B5EF4-FFF2-40B4-BE49-F238E27FC236}">
                  <a16:creationId xmlns:a16="http://schemas.microsoft.com/office/drawing/2014/main" id="{C481EBED-CBD6-5141-829E-F3468B25A2F3}"/>
                </a:ext>
              </a:extLst>
            </p:cNvPr>
            <p:cNvSpPr/>
            <p:nvPr/>
          </p:nvSpPr>
          <p:spPr bwMode="auto">
            <a:xfrm>
              <a:off x="614611" y="5741364"/>
              <a:ext cx="977633" cy="230883"/>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Uplink Generation</a:t>
              </a:r>
              <a:endParaRPr kumimoji="0" lang="en-US" sz="900" b="0" i="0" u="none" strike="noStrike" cap="none" normalizeH="0" baseline="0" dirty="0">
                <a:ln>
                  <a:noFill/>
                </a:ln>
                <a:solidFill>
                  <a:schemeClr val="tx1"/>
                </a:solidFill>
                <a:effectLst/>
                <a:latin typeface="Arial" pitchFamily="-107" charset="0"/>
              </a:endParaRPr>
            </a:p>
          </p:txBody>
        </p:sp>
        <p:sp>
          <p:nvSpPr>
            <p:cNvPr id="87" name="Rectangle 86">
              <a:extLst>
                <a:ext uri="{FF2B5EF4-FFF2-40B4-BE49-F238E27FC236}">
                  <a16:creationId xmlns:a16="http://schemas.microsoft.com/office/drawing/2014/main" id="{75644BA7-75A3-BC4A-88EB-E5A662D0F2DA}"/>
                </a:ext>
              </a:extLst>
            </p:cNvPr>
            <p:cNvSpPr/>
            <p:nvPr/>
          </p:nvSpPr>
          <p:spPr bwMode="auto">
            <a:xfrm>
              <a:off x="322941" y="6108979"/>
              <a:ext cx="1031386" cy="106059"/>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Uplink data</a:t>
              </a:r>
            </a:p>
          </p:txBody>
        </p:sp>
        <p:cxnSp>
          <p:nvCxnSpPr>
            <p:cNvPr id="89" name="Elbow Connector 88">
              <a:extLst>
                <a:ext uri="{FF2B5EF4-FFF2-40B4-BE49-F238E27FC236}">
                  <a16:creationId xmlns:a16="http://schemas.microsoft.com/office/drawing/2014/main" id="{C447B627-7F8F-ED43-991B-454BE75B1846}"/>
                </a:ext>
              </a:extLst>
            </p:cNvPr>
            <p:cNvCxnSpPr>
              <a:cxnSpLocks/>
              <a:stCxn id="81" idx="2"/>
              <a:endCxn id="87" idx="0"/>
            </p:cNvCxnSpPr>
            <p:nvPr/>
          </p:nvCxnSpPr>
          <p:spPr bwMode="auto">
            <a:xfrm rot="5400000">
              <a:off x="902667" y="5908217"/>
              <a:ext cx="136731" cy="264792"/>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90" name="TextBox 89">
              <a:extLst>
                <a:ext uri="{FF2B5EF4-FFF2-40B4-BE49-F238E27FC236}">
                  <a16:creationId xmlns:a16="http://schemas.microsoft.com/office/drawing/2014/main" id="{19326BF6-FC75-7E43-89B9-D10611AC8FB2}"/>
                </a:ext>
              </a:extLst>
            </p:cNvPr>
            <p:cNvSpPr txBox="1"/>
            <p:nvPr/>
          </p:nvSpPr>
          <p:spPr>
            <a:xfrm>
              <a:off x="5583183" y="4677839"/>
              <a:ext cx="184731" cy="338554"/>
            </a:xfrm>
            <a:prstGeom prst="rect">
              <a:avLst/>
            </a:prstGeom>
            <a:noFill/>
          </p:spPr>
          <p:txBody>
            <a:bodyPr wrap="none" rtlCol="0">
              <a:spAutoFit/>
            </a:bodyPr>
            <a:lstStyle/>
            <a:p>
              <a:endParaRPr lang="en-US" sz="1600" dirty="0"/>
            </a:p>
          </p:txBody>
        </p:sp>
        <p:sp>
          <p:nvSpPr>
            <p:cNvPr id="91" name="Rounded Rectangle 90">
              <a:extLst>
                <a:ext uri="{FF2B5EF4-FFF2-40B4-BE49-F238E27FC236}">
                  <a16:creationId xmlns:a16="http://schemas.microsoft.com/office/drawing/2014/main" id="{67F3D531-B02F-4746-9B0D-CCCFEAC8071D}"/>
                </a:ext>
              </a:extLst>
            </p:cNvPr>
            <p:cNvSpPr/>
            <p:nvPr/>
          </p:nvSpPr>
          <p:spPr bwMode="auto">
            <a:xfrm>
              <a:off x="4534251" y="4524840"/>
              <a:ext cx="1043053" cy="223457"/>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Maneuver</a:t>
              </a:r>
            </a:p>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900" b="0" i="0" u="none" strike="noStrike" cap="none" normalizeH="0" baseline="0" dirty="0">
                  <a:ln>
                    <a:noFill/>
                  </a:ln>
                  <a:solidFill>
                    <a:schemeClr val="tx1"/>
                  </a:solidFill>
                  <a:effectLst/>
                  <a:latin typeface="Arial" pitchFamily="-107" charset="0"/>
                </a:rPr>
                <a:t>Design</a:t>
              </a:r>
            </a:p>
          </p:txBody>
        </p:sp>
        <p:sp>
          <p:nvSpPr>
            <p:cNvPr id="92" name="Rectangle 91">
              <a:extLst>
                <a:ext uri="{FF2B5EF4-FFF2-40B4-BE49-F238E27FC236}">
                  <a16:creationId xmlns:a16="http://schemas.microsoft.com/office/drawing/2014/main" id="{F23A8237-C683-7441-8F4B-C233413A6DEE}"/>
                </a:ext>
              </a:extLst>
            </p:cNvPr>
            <p:cNvSpPr/>
            <p:nvPr/>
          </p:nvSpPr>
          <p:spPr bwMode="auto">
            <a:xfrm>
              <a:off x="4843658" y="4852058"/>
              <a:ext cx="917162" cy="243916"/>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TCM and/or Pointing Solution</a:t>
              </a:r>
            </a:p>
          </p:txBody>
        </p:sp>
        <p:cxnSp>
          <p:nvCxnSpPr>
            <p:cNvPr id="93" name="Elbow Connector 92">
              <a:extLst>
                <a:ext uri="{FF2B5EF4-FFF2-40B4-BE49-F238E27FC236}">
                  <a16:creationId xmlns:a16="http://schemas.microsoft.com/office/drawing/2014/main" id="{31D726A3-373D-134B-AF8C-70B8CF7790B8}"/>
                </a:ext>
              </a:extLst>
            </p:cNvPr>
            <p:cNvCxnSpPr>
              <a:cxnSpLocks/>
              <a:stCxn id="91" idx="2"/>
              <a:endCxn id="92" idx="0"/>
            </p:cNvCxnSpPr>
            <p:nvPr/>
          </p:nvCxnSpPr>
          <p:spPr bwMode="auto">
            <a:xfrm rot="16200000" flipH="1">
              <a:off x="5127128" y="4676947"/>
              <a:ext cx="103760" cy="246462"/>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cxnSp>
          <p:nvCxnSpPr>
            <p:cNvPr id="94" name="Elbow Connector 93">
              <a:extLst>
                <a:ext uri="{FF2B5EF4-FFF2-40B4-BE49-F238E27FC236}">
                  <a16:creationId xmlns:a16="http://schemas.microsoft.com/office/drawing/2014/main" id="{DA3DF795-B74F-6F44-A152-3CF14C6C5D31}"/>
                </a:ext>
              </a:extLst>
            </p:cNvPr>
            <p:cNvCxnSpPr>
              <a:cxnSpLocks/>
              <a:stCxn id="92" idx="3"/>
              <a:endCxn id="77" idx="1"/>
            </p:cNvCxnSpPr>
            <p:nvPr/>
          </p:nvCxnSpPr>
          <p:spPr bwMode="auto">
            <a:xfrm flipV="1">
              <a:off x="5760820" y="4835356"/>
              <a:ext cx="574213" cy="138660"/>
            </a:xfrm>
            <a:prstGeom prst="bentConnector3">
              <a:avLst>
                <a:gd name="adj1" fmla="val 65558"/>
              </a:avLst>
            </a:prstGeom>
            <a:solidFill>
              <a:srgbClr val="FFFFFF"/>
            </a:solidFill>
            <a:ln w="9525" cap="flat" cmpd="sng" algn="ctr">
              <a:solidFill>
                <a:srgbClr val="000000"/>
              </a:solidFill>
              <a:prstDash val="solid"/>
              <a:round/>
              <a:headEnd type="none" w="med" len="med"/>
              <a:tailEnd type="triangle"/>
            </a:ln>
            <a:effectLst/>
          </p:spPr>
        </p:cxnSp>
        <p:sp>
          <p:nvSpPr>
            <p:cNvPr id="95" name="Rounded Rectangle 94">
              <a:extLst>
                <a:ext uri="{FF2B5EF4-FFF2-40B4-BE49-F238E27FC236}">
                  <a16:creationId xmlns:a16="http://schemas.microsoft.com/office/drawing/2014/main" id="{7ED557BC-9AB7-794A-9150-A91F4EC57450}"/>
                </a:ext>
              </a:extLst>
            </p:cNvPr>
            <p:cNvSpPr/>
            <p:nvPr/>
          </p:nvSpPr>
          <p:spPr bwMode="auto">
            <a:xfrm>
              <a:off x="2581393" y="4772459"/>
              <a:ext cx="1043053" cy="230883"/>
            </a:xfrm>
            <a:prstGeom prst="roundRect">
              <a:avLst/>
            </a:prstGeom>
            <a:solidFill>
              <a:srgbClr val="FF82D6"/>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Science Processing</a:t>
              </a:r>
              <a:endParaRPr kumimoji="0" lang="en-US" sz="900" b="0" i="0" u="none" strike="noStrike" cap="none" normalizeH="0" baseline="0" dirty="0">
                <a:ln>
                  <a:noFill/>
                </a:ln>
                <a:solidFill>
                  <a:schemeClr val="tx1"/>
                </a:solidFill>
                <a:effectLst/>
                <a:latin typeface="Arial" pitchFamily="-107" charset="0"/>
              </a:endParaRPr>
            </a:p>
          </p:txBody>
        </p:sp>
        <p:cxnSp>
          <p:nvCxnSpPr>
            <p:cNvPr id="97" name="Elbow Connector 96">
              <a:extLst>
                <a:ext uri="{FF2B5EF4-FFF2-40B4-BE49-F238E27FC236}">
                  <a16:creationId xmlns:a16="http://schemas.microsoft.com/office/drawing/2014/main" id="{D776644A-4892-434F-9C9D-04A7870AAEC0}"/>
                </a:ext>
              </a:extLst>
            </p:cNvPr>
            <p:cNvCxnSpPr>
              <a:cxnSpLocks/>
              <a:stCxn id="71" idx="2"/>
              <a:endCxn id="99" idx="0"/>
            </p:cNvCxnSpPr>
            <p:nvPr/>
          </p:nvCxnSpPr>
          <p:spPr bwMode="auto">
            <a:xfrm rot="16200000" flipH="1">
              <a:off x="1148765" y="4581408"/>
              <a:ext cx="131641" cy="86069"/>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99" name="Rectangle 98">
              <a:extLst>
                <a:ext uri="{FF2B5EF4-FFF2-40B4-BE49-F238E27FC236}">
                  <a16:creationId xmlns:a16="http://schemas.microsoft.com/office/drawing/2014/main" id="{FE60EB68-3CF0-0E45-915F-21D0D497377D}"/>
                </a:ext>
              </a:extLst>
            </p:cNvPr>
            <p:cNvSpPr/>
            <p:nvPr/>
          </p:nvSpPr>
          <p:spPr bwMode="auto">
            <a:xfrm>
              <a:off x="799039" y="4690264"/>
              <a:ext cx="917162" cy="14509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L0 data</a:t>
              </a:r>
            </a:p>
          </p:txBody>
        </p:sp>
        <p:cxnSp>
          <p:nvCxnSpPr>
            <p:cNvPr id="100" name="Elbow Connector 99">
              <a:extLst>
                <a:ext uri="{FF2B5EF4-FFF2-40B4-BE49-F238E27FC236}">
                  <a16:creationId xmlns:a16="http://schemas.microsoft.com/office/drawing/2014/main" id="{04155CEE-3EB2-F84B-B6DF-115A8BF9DEA5}"/>
                </a:ext>
              </a:extLst>
            </p:cNvPr>
            <p:cNvCxnSpPr>
              <a:cxnSpLocks/>
              <a:stCxn id="99" idx="2"/>
              <a:endCxn id="95" idx="1"/>
            </p:cNvCxnSpPr>
            <p:nvPr/>
          </p:nvCxnSpPr>
          <p:spPr bwMode="auto">
            <a:xfrm rot="16200000" flipH="1">
              <a:off x="1893233" y="4199741"/>
              <a:ext cx="52545" cy="1323773"/>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01" name="Rectangle 100">
              <a:extLst>
                <a:ext uri="{FF2B5EF4-FFF2-40B4-BE49-F238E27FC236}">
                  <a16:creationId xmlns:a16="http://schemas.microsoft.com/office/drawing/2014/main" id="{D9CC0498-57A9-C54A-806F-D3A5365B98E1}"/>
                </a:ext>
              </a:extLst>
            </p:cNvPr>
            <p:cNvSpPr/>
            <p:nvPr/>
          </p:nvSpPr>
          <p:spPr bwMode="auto">
            <a:xfrm>
              <a:off x="3236589" y="5065068"/>
              <a:ext cx="830442" cy="16424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Science Data</a:t>
              </a:r>
            </a:p>
          </p:txBody>
        </p:sp>
        <p:cxnSp>
          <p:nvCxnSpPr>
            <p:cNvPr id="102" name="Elbow Connector 101">
              <a:extLst>
                <a:ext uri="{FF2B5EF4-FFF2-40B4-BE49-F238E27FC236}">
                  <a16:creationId xmlns:a16="http://schemas.microsoft.com/office/drawing/2014/main" id="{9ED0AAFA-F715-E642-BEC2-808F8A25317C}"/>
                </a:ext>
              </a:extLst>
            </p:cNvPr>
            <p:cNvCxnSpPr>
              <a:cxnSpLocks/>
              <a:stCxn id="95" idx="2"/>
              <a:endCxn id="101" idx="1"/>
            </p:cNvCxnSpPr>
            <p:nvPr/>
          </p:nvCxnSpPr>
          <p:spPr bwMode="auto">
            <a:xfrm rot="16200000" flipH="1">
              <a:off x="3097830" y="5008431"/>
              <a:ext cx="143848" cy="133670"/>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03" name="Rectangle 102">
              <a:extLst>
                <a:ext uri="{FF2B5EF4-FFF2-40B4-BE49-F238E27FC236}">
                  <a16:creationId xmlns:a16="http://schemas.microsoft.com/office/drawing/2014/main" id="{51AFF9FA-313D-AC4D-BBBF-8625B2E06D01}"/>
                </a:ext>
              </a:extLst>
            </p:cNvPr>
            <p:cNvSpPr/>
            <p:nvPr/>
          </p:nvSpPr>
          <p:spPr bwMode="auto">
            <a:xfrm>
              <a:off x="4411477" y="4264294"/>
              <a:ext cx="764301" cy="16424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Orbit</a:t>
              </a:r>
            </a:p>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Data</a:t>
              </a:r>
            </a:p>
          </p:txBody>
        </p:sp>
        <p:cxnSp>
          <p:nvCxnSpPr>
            <p:cNvPr id="104" name="Elbow Connector 103">
              <a:extLst>
                <a:ext uri="{FF2B5EF4-FFF2-40B4-BE49-F238E27FC236}">
                  <a16:creationId xmlns:a16="http://schemas.microsoft.com/office/drawing/2014/main" id="{61415FC9-B4B7-484C-B02D-0AA1630330A6}"/>
                </a:ext>
              </a:extLst>
            </p:cNvPr>
            <p:cNvCxnSpPr>
              <a:cxnSpLocks/>
              <a:stCxn id="103" idx="2"/>
              <a:endCxn id="91" idx="0"/>
            </p:cNvCxnSpPr>
            <p:nvPr/>
          </p:nvCxnSpPr>
          <p:spPr bwMode="auto">
            <a:xfrm rot="16200000" flipH="1">
              <a:off x="4876550" y="4345614"/>
              <a:ext cx="96304" cy="262149"/>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108" name="Rounded Rectangle 107">
              <a:extLst>
                <a:ext uri="{FF2B5EF4-FFF2-40B4-BE49-F238E27FC236}">
                  <a16:creationId xmlns:a16="http://schemas.microsoft.com/office/drawing/2014/main" id="{37A81282-5A3D-1446-8BC4-60B6FADBA397}"/>
                </a:ext>
              </a:extLst>
            </p:cNvPr>
            <p:cNvSpPr/>
            <p:nvPr/>
          </p:nvSpPr>
          <p:spPr bwMode="auto">
            <a:xfrm>
              <a:off x="8024747" y="5137443"/>
              <a:ext cx="952006" cy="231046"/>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Science planning</a:t>
              </a:r>
              <a:endParaRPr kumimoji="0" lang="en-US" sz="900" b="0" i="0" u="none" strike="noStrike" cap="none" normalizeH="0" baseline="0" dirty="0">
                <a:ln>
                  <a:noFill/>
                </a:ln>
                <a:solidFill>
                  <a:schemeClr val="tx1"/>
                </a:solidFill>
                <a:effectLst/>
                <a:latin typeface="Arial" pitchFamily="-107" charset="0"/>
              </a:endParaRPr>
            </a:p>
          </p:txBody>
        </p:sp>
        <p:sp>
          <p:nvSpPr>
            <p:cNvPr id="111" name="Rectangle 110">
              <a:extLst>
                <a:ext uri="{FF2B5EF4-FFF2-40B4-BE49-F238E27FC236}">
                  <a16:creationId xmlns:a16="http://schemas.microsoft.com/office/drawing/2014/main" id="{8657E772-306E-3E42-B594-483CD92F6336}"/>
                </a:ext>
              </a:extLst>
            </p:cNvPr>
            <p:cNvSpPr/>
            <p:nvPr/>
          </p:nvSpPr>
          <p:spPr bwMode="auto">
            <a:xfrm>
              <a:off x="7950204" y="4723662"/>
              <a:ext cx="917162" cy="186156"/>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Science Activity Plan</a:t>
              </a:r>
            </a:p>
          </p:txBody>
        </p:sp>
        <p:cxnSp>
          <p:nvCxnSpPr>
            <p:cNvPr id="112" name="Elbow Connector 111">
              <a:extLst>
                <a:ext uri="{FF2B5EF4-FFF2-40B4-BE49-F238E27FC236}">
                  <a16:creationId xmlns:a16="http://schemas.microsoft.com/office/drawing/2014/main" id="{BC821CDF-2A74-FC42-AEC8-0E39CD5E366B}"/>
                </a:ext>
              </a:extLst>
            </p:cNvPr>
            <p:cNvCxnSpPr>
              <a:cxnSpLocks/>
              <a:stCxn id="111" idx="1"/>
              <a:endCxn id="77" idx="3"/>
            </p:cNvCxnSpPr>
            <p:nvPr/>
          </p:nvCxnSpPr>
          <p:spPr bwMode="auto">
            <a:xfrm rot="10800000" flipV="1">
              <a:off x="7577233" y="4816740"/>
              <a:ext cx="372972" cy="18616"/>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cxnSp>
          <p:nvCxnSpPr>
            <p:cNvPr id="114" name="Elbow Connector 113">
              <a:extLst>
                <a:ext uri="{FF2B5EF4-FFF2-40B4-BE49-F238E27FC236}">
                  <a16:creationId xmlns:a16="http://schemas.microsoft.com/office/drawing/2014/main" id="{39344D1E-3AF3-CB4A-BC9B-B651B1E9B1B3}"/>
                </a:ext>
              </a:extLst>
            </p:cNvPr>
            <p:cNvCxnSpPr>
              <a:cxnSpLocks/>
              <a:stCxn id="108" idx="0"/>
              <a:endCxn id="111" idx="2"/>
            </p:cNvCxnSpPr>
            <p:nvPr/>
          </p:nvCxnSpPr>
          <p:spPr bwMode="auto">
            <a:xfrm rot="16200000" flipV="1">
              <a:off x="8340956" y="4977648"/>
              <a:ext cx="227625" cy="91966"/>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115" name="Rounded Rectangle 114">
              <a:extLst>
                <a:ext uri="{FF2B5EF4-FFF2-40B4-BE49-F238E27FC236}">
                  <a16:creationId xmlns:a16="http://schemas.microsoft.com/office/drawing/2014/main" id="{1A9AD8F5-B1FB-3A45-995F-F8FF9282A975}"/>
                </a:ext>
              </a:extLst>
            </p:cNvPr>
            <p:cNvSpPr/>
            <p:nvPr/>
          </p:nvSpPr>
          <p:spPr bwMode="auto">
            <a:xfrm>
              <a:off x="8024747" y="5505516"/>
              <a:ext cx="952006" cy="151726"/>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Archive</a:t>
              </a:r>
              <a:endParaRPr kumimoji="0" lang="en-US" sz="900" b="0" i="0" u="none" strike="noStrike" cap="none" normalizeH="0" baseline="0" dirty="0">
                <a:ln>
                  <a:noFill/>
                </a:ln>
                <a:solidFill>
                  <a:schemeClr val="tx1"/>
                </a:solidFill>
                <a:effectLst/>
                <a:latin typeface="Arial" pitchFamily="-107" charset="0"/>
              </a:endParaRPr>
            </a:p>
          </p:txBody>
        </p:sp>
        <p:cxnSp>
          <p:nvCxnSpPr>
            <p:cNvPr id="117" name="Elbow Connector 116">
              <a:extLst>
                <a:ext uri="{FF2B5EF4-FFF2-40B4-BE49-F238E27FC236}">
                  <a16:creationId xmlns:a16="http://schemas.microsoft.com/office/drawing/2014/main" id="{A95B8E9E-94B0-334D-84DE-1016981EA690}"/>
                </a:ext>
              </a:extLst>
            </p:cNvPr>
            <p:cNvCxnSpPr>
              <a:cxnSpLocks/>
              <a:stCxn id="101" idx="2"/>
              <a:endCxn id="118" idx="3"/>
            </p:cNvCxnSpPr>
            <p:nvPr/>
          </p:nvCxnSpPr>
          <p:spPr bwMode="auto">
            <a:xfrm rot="5400000">
              <a:off x="2590663" y="4292725"/>
              <a:ext cx="124563" cy="1997734"/>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18" name="Rounded Rectangle 117">
              <a:extLst>
                <a:ext uri="{FF2B5EF4-FFF2-40B4-BE49-F238E27FC236}">
                  <a16:creationId xmlns:a16="http://schemas.microsoft.com/office/drawing/2014/main" id="{016A972A-424F-F74F-9C65-35695F87B35D}"/>
                </a:ext>
              </a:extLst>
            </p:cNvPr>
            <p:cNvSpPr/>
            <p:nvPr/>
          </p:nvSpPr>
          <p:spPr bwMode="auto">
            <a:xfrm>
              <a:off x="611024" y="5238432"/>
              <a:ext cx="1043053" cy="230883"/>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Manage Mission Data</a:t>
              </a:r>
              <a:endParaRPr kumimoji="0" lang="en-US" sz="900" b="0" i="0" u="none" strike="noStrike" cap="none" normalizeH="0" baseline="0" dirty="0">
                <a:ln>
                  <a:noFill/>
                </a:ln>
                <a:solidFill>
                  <a:schemeClr val="tx1"/>
                </a:solidFill>
                <a:effectLst/>
                <a:latin typeface="Arial" pitchFamily="-107" charset="0"/>
              </a:endParaRPr>
            </a:p>
          </p:txBody>
        </p:sp>
        <p:cxnSp>
          <p:nvCxnSpPr>
            <p:cNvPr id="119" name="Elbow Connector 118">
              <a:extLst>
                <a:ext uri="{FF2B5EF4-FFF2-40B4-BE49-F238E27FC236}">
                  <a16:creationId xmlns:a16="http://schemas.microsoft.com/office/drawing/2014/main" id="{A925C956-CCD0-3548-ABC6-53879E69ECD3}"/>
                </a:ext>
              </a:extLst>
            </p:cNvPr>
            <p:cNvCxnSpPr>
              <a:cxnSpLocks/>
              <a:stCxn id="118" idx="2"/>
              <a:endCxn id="146" idx="1"/>
            </p:cNvCxnSpPr>
            <p:nvPr/>
          </p:nvCxnSpPr>
          <p:spPr bwMode="auto">
            <a:xfrm rot="16200000" flipH="1">
              <a:off x="1995917" y="4605948"/>
              <a:ext cx="118322" cy="1845056"/>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20" name="TextBox 119">
              <a:extLst>
                <a:ext uri="{FF2B5EF4-FFF2-40B4-BE49-F238E27FC236}">
                  <a16:creationId xmlns:a16="http://schemas.microsoft.com/office/drawing/2014/main" id="{E5669FB3-8EAF-8E4A-A4CF-ACDBC03EB823}"/>
                </a:ext>
              </a:extLst>
            </p:cNvPr>
            <p:cNvSpPr txBox="1"/>
            <p:nvPr/>
          </p:nvSpPr>
          <p:spPr>
            <a:xfrm>
              <a:off x="7653188" y="3618067"/>
              <a:ext cx="1026243" cy="253916"/>
            </a:xfrm>
            <a:prstGeom prst="rect">
              <a:avLst/>
            </a:prstGeom>
            <a:noFill/>
          </p:spPr>
          <p:txBody>
            <a:bodyPr wrap="none" rtlCol="0">
              <a:spAutoFit/>
            </a:bodyPr>
            <a:lstStyle/>
            <a:p>
              <a:r>
                <a:rPr lang="en-US" sz="1050" dirty="0"/>
                <a:t>Sci. Planning</a:t>
              </a:r>
            </a:p>
          </p:txBody>
        </p:sp>
        <p:sp>
          <p:nvSpPr>
            <p:cNvPr id="121" name="TextBox 120">
              <a:extLst>
                <a:ext uri="{FF2B5EF4-FFF2-40B4-BE49-F238E27FC236}">
                  <a16:creationId xmlns:a16="http://schemas.microsoft.com/office/drawing/2014/main" id="{DAD04D4D-518A-D443-BBBC-A488B53896C4}"/>
                </a:ext>
              </a:extLst>
            </p:cNvPr>
            <p:cNvSpPr txBox="1"/>
            <p:nvPr/>
          </p:nvSpPr>
          <p:spPr>
            <a:xfrm>
              <a:off x="6037564" y="3624590"/>
              <a:ext cx="1205779" cy="253916"/>
            </a:xfrm>
            <a:prstGeom prst="rect">
              <a:avLst/>
            </a:prstGeom>
            <a:noFill/>
          </p:spPr>
          <p:txBody>
            <a:bodyPr wrap="none" rtlCol="0">
              <a:spAutoFit/>
            </a:bodyPr>
            <a:lstStyle/>
            <a:p>
              <a:r>
                <a:rPr lang="en-US" sz="1050" dirty="0"/>
                <a:t>Planning &amp; Seq.</a:t>
              </a:r>
            </a:p>
          </p:txBody>
        </p:sp>
        <p:sp>
          <p:nvSpPr>
            <p:cNvPr id="122" name="TextBox 121">
              <a:extLst>
                <a:ext uri="{FF2B5EF4-FFF2-40B4-BE49-F238E27FC236}">
                  <a16:creationId xmlns:a16="http://schemas.microsoft.com/office/drawing/2014/main" id="{74FA7DBB-587B-6346-9D98-F1D0DAAE8BF5}"/>
                </a:ext>
              </a:extLst>
            </p:cNvPr>
            <p:cNvSpPr txBox="1"/>
            <p:nvPr/>
          </p:nvSpPr>
          <p:spPr>
            <a:xfrm>
              <a:off x="4601398" y="3619565"/>
              <a:ext cx="906017" cy="261610"/>
            </a:xfrm>
            <a:prstGeom prst="rect">
              <a:avLst/>
            </a:prstGeom>
            <a:noFill/>
          </p:spPr>
          <p:txBody>
            <a:bodyPr wrap="none" rtlCol="0">
              <a:spAutoFit/>
            </a:bodyPr>
            <a:lstStyle/>
            <a:p>
              <a:r>
                <a:rPr lang="en-US" sz="1050" dirty="0"/>
                <a:t>Navigation</a:t>
              </a:r>
            </a:p>
          </p:txBody>
        </p:sp>
        <p:sp>
          <p:nvSpPr>
            <p:cNvPr id="123" name="TextBox 122">
              <a:extLst>
                <a:ext uri="{FF2B5EF4-FFF2-40B4-BE49-F238E27FC236}">
                  <a16:creationId xmlns:a16="http://schemas.microsoft.com/office/drawing/2014/main" id="{81FA257E-0959-8648-B604-817A6BD38220}"/>
                </a:ext>
              </a:extLst>
            </p:cNvPr>
            <p:cNvSpPr txBox="1"/>
            <p:nvPr/>
          </p:nvSpPr>
          <p:spPr>
            <a:xfrm>
              <a:off x="2368918" y="3624590"/>
              <a:ext cx="1391728" cy="261610"/>
            </a:xfrm>
            <a:prstGeom prst="rect">
              <a:avLst/>
            </a:prstGeom>
            <a:noFill/>
          </p:spPr>
          <p:txBody>
            <a:bodyPr wrap="none" rtlCol="0">
              <a:spAutoFit/>
            </a:bodyPr>
            <a:lstStyle/>
            <a:p>
              <a:r>
                <a:rPr lang="en-US" sz="1050" dirty="0"/>
                <a:t>Science Data Sys.</a:t>
              </a:r>
            </a:p>
          </p:txBody>
        </p:sp>
        <p:sp>
          <p:nvSpPr>
            <p:cNvPr id="124" name="TextBox 123">
              <a:extLst>
                <a:ext uri="{FF2B5EF4-FFF2-40B4-BE49-F238E27FC236}">
                  <a16:creationId xmlns:a16="http://schemas.microsoft.com/office/drawing/2014/main" id="{6FDAD29F-26E6-3A4F-8E58-20135020199F}"/>
                </a:ext>
              </a:extLst>
            </p:cNvPr>
            <p:cNvSpPr txBox="1"/>
            <p:nvPr/>
          </p:nvSpPr>
          <p:spPr>
            <a:xfrm>
              <a:off x="401231" y="3622881"/>
              <a:ext cx="1199367" cy="253916"/>
            </a:xfrm>
            <a:prstGeom prst="rect">
              <a:avLst/>
            </a:prstGeom>
            <a:noFill/>
          </p:spPr>
          <p:txBody>
            <a:bodyPr wrap="none" rtlCol="0">
              <a:spAutoFit/>
            </a:bodyPr>
            <a:lstStyle/>
            <a:p>
              <a:r>
                <a:rPr lang="en-US" sz="1050" dirty="0"/>
                <a:t>Mission Control</a:t>
              </a:r>
            </a:p>
          </p:txBody>
        </p:sp>
        <p:cxnSp>
          <p:nvCxnSpPr>
            <p:cNvPr id="125" name="Elbow Connector 124">
              <a:extLst>
                <a:ext uri="{FF2B5EF4-FFF2-40B4-BE49-F238E27FC236}">
                  <a16:creationId xmlns:a16="http://schemas.microsoft.com/office/drawing/2014/main" id="{88830271-BDE8-5140-AB04-65874F3EE985}"/>
                </a:ext>
              </a:extLst>
            </p:cNvPr>
            <p:cNvCxnSpPr>
              <a:cxnSpLocks/>
              <a:stCxn id="101" idx="3"/>
              <a:endCxn id="108" idx="1"/>
            </p:cNvCxnSpPr>
            <p:nvPr/>
          </p:nvCxnSpPr>
          <p:spPr bwMode="auto">
            <a:xfrm>
              <a:off x="4067032" y="5147190"/>
              <a:ext cx="3957716" cy="105776"/>
            </a:xfrm>
            <a:prstGeom prst="bentConnector3">
              <a:avLst>
                <a:gd name="adj1" fmla="val 84888"/>
              </a:avLst>
            </a:prstGeom>
            <a:solidFill>
              <a:srgbClr val="FFFFFF"/>
            </a:solidFill>
            <a:ln w="9525" cap="flat" cmpd="sng" algn="ctr">
              <a:solidFill>
                <a:srgbClr val="000000"/>
              </a:solidFill>
              <a:prstDash val="solid"/>
              <a:round/>
              <a:headEnd type="none" w="med" len="med"/>
              <a:tailEnd type="triangle"/>
            </a:ln>
            <a:effectLst/>
          </p:spPr>
        </p:cxnSp>
        <p:cxnSp>
          <p:nvCxnSpPr>
            <p:cNvPr id="126" name="Straight Connector 125">
              <a:extLst>
                <a:ext uri="{FF2B5EF4-FFF2-40B4-BE49-F238E27FC236}">
                  <a16:creationId xmlns:a16="http://schemas.microsoft.com/office/drawing/2014/main" id="{6A11703E-AFD7-7E4A-9B68-B2291D41F05A}"/>
                </a:ext>
              </a:extLst>
            </p:cNvPr>
            <p:cNvCxnSpPr>
              <a:cxnSpLocks/>
            </p:cNvCxnSpPr>
            <p:nvPr/>
          </p:nvCxnSpPr>
          <p:spPr bwMode="auto">
            <a:xfrm>
              <a:off x="152445" y="3824593"/>
              <a:ext cx="8915355" cy="0"/>
            </a:xfrm>
            <a:prstGeom prst="line">
              <a:avLst/>
            </a:prstGeom>
            <a:solidFill>
              <a:srgbClr val="FFFFFF"/>
            </a:solidFill>
            <a:ln w="38100" cap="flat" cmpd="sng" algn="ctr">
              <a:solidFill>
                <a:srgbClr val="000000"/>
              </a:solidFill>
              <a:prstDash val="solid"/>
              <a:round/>
              <a:headEnd type="none" w="med" len="med"/>
              <a:tailEnd type="none" w="med" len="med"/>
            </a:ln>
            <a:effectLst/>
          </p:spPr>
        </p:cxnSp>
        <p:cxnSp>
          <p:nvCxnSpPr>
            <p:cNvPr id="127" name="Elbow Connector 126">
              <a:extLst>
                <a:ext uri="{FF2B5EF4-FFF2-40B4-BE49-F238E27FC236}">
                  <a16:creationId xmlns:a16="http://schemas.microsoft.com/office/drawing/2014/main" id="{15505C67-F8B7-6A4D-81C5-7CB8A60D1215}"/>
                </a:ext>
              </a:extLst>
            </p:cNvPr>
            <p:cNvCxnSpPr>
              <a:cxnSpLocks/>
              <a:stCxn id="71" idx="0"/>
              <a:endCxn id="72" idx="2"/>
            </p:cNvCxnSpPr>
            <p:nvPr/>
          </p:nvCxnSpPr>
          <p:spPr bwMode="auto">
            <a:xfrm rot="5400000" flipH="1" flipV="1">
              <a:off x="1402178" y="3910500"/>
              <a:ext cx="212725" cy="673979"/>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cxnSp>
          <p:nvCxnSpPr>
            <p:cNvPr id="128" name="Elbow Connector 127">
              <a:extLst>
                <a:ext uri="{FF2B5EF4-FFF2-40B4-BE49-F238E27FC236}">
                  <a16:creationId xmlns:a16="http://schemas.microsoft.com/office/drawing/2014/main" id="{0C8F8276-288E-4849-AEC6-7B6A41018117}"/>
                </a:ext>
              </a:extLst>
            </p:cNvPr>
            <p:cNvCxnSpPr>
              <a:cxnSpLocks/>
              <a:stCxn id="72" idx="0"/>
              <a:endCxn id="74" idx="0"/>
            </p:cNvCxnSpPr>
            <p:nvPr/>
          </p:nvCxnSpPr>
          <p:spPr bwMode="auto">
            <a:xfrm rot="16200000" flipH="1">
              <a:off x="4287950" y="1540454"/>
              <a:ext cx="43481" cy="4928322"/>
            </a:xfrm>
            <a:prstGeom prst="bentConnector3">
              <a:avLst>
                <a:gd name="adj1" fmla="val -256880"/>
              </a:avLst>
            </a:prstGeom>
            <a:solidFill>
              <a:srgbClr val="FFFFFF"/>
            </a:solidFill>
            <a:ln w="9525" cap="flat" cmpd="sng" algn="ctr">
              <a:solidFill>
                <a:srgbClr val="000000"/>
              </a:solidFill>
              <a:prstDash val="solid"/>
              <a:round/>
              <a:headEnd type="none" w="med" len="med"/>
              <a:tailEnd type="triangle"/>
            </a:ln>
            <a:effectLst/>
          </p:spPr>
        </p:cxnSp>
        <p:sp>
          <p:nvSpPr>
            <p:cNvPr id="129" name="Rectangle 128">
              <a:extLst>
                <a:ext uri="{FF2B5EF4-FFF2-40B4-BE49-F238E27FC236}">
                  <a16:creationId xmlns:a16="http://schemas.microsoft.com/office/drawing/2014/main" id="{CBEAFCFE-4DF8-7A42-A20D-E269243D7317}"/>
                </a:ext>
              </a:extLst>
            </p:cNvPr>
            <p:cNvSpPr/>
            <p:nvPr/>
          </p:nvSpPr>
          <p:spPr bwMode="auto">
            <a:xfrm>
              <a:off x="217262" y="4154713"/>
              <a:ext cx="733553" cy="159407"/>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Downlink Data</a:t>
              </a:r>
            </a:p>
          </p:txBody>
        </p:sp>
        <p:cxnSp>
          <p:nvCxnSpPr>
            <p:cNvPr id="130" name="Elbow Connector 129">
              <a:extLst>
                <a:ext uri="{FF2B5EF4-FFF2-40B4-BE49-F238E27FC236}">
                  <a16:creationId xmlns:a16="http://schemas.microsoft.com/office/drawing/2014/main" id="{1749519C-C724-9740-8B4F-4FF49561C757}"/>
                </a:ext>
              </a:extLst>
            </p:cNvPr>
            <p:cNvCxnSpPr>
              <a:cxnSpLocks/>
              <a:stCxn id="129" idx="2"/>
              <a:endCxn id="71" idx="1"/>
            </p:cNvCxnSpPr>
            <p:nvPr/>
          </p:nvCxnSpPr>
          <p:spPr bwMode="auto">
            <a:xfrm rot="16200000" flipH="1">
              <a:off x="577446" y="4320713"/>
              <a:ext cx="142117" cy="128931"/>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31" name="Rounded Rectangle 130">
              <a:extLst>
                <a:ext uri="{FF2B5EF4-FFF2-40B4-BE49-F238E27FC236}">
                  <a16:creationId xmlns:a16="http://schemas.microsoft.com/office/drawing/2014/main" id="{19EF3537-1665-8D43-A005-1AE00B260D6B}"/>
                </a:ext>
              </a:extLst>
            </p:cNvPr>
            <p:cNvSpPr/>
            <p:nvPr/>
          </p:nvSpPr>
          <p:spPr bwMode="auto">
            <a:xfrm>
              <a:off x="6158880" y="5760764"/>
              <a:ext cx="965960" cy="233470"/>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Command Generation</a:t>
              </a:r>
              <a:endParaRPr kumimoji="0" lang="en-US" sz="900" b="0" i="0" u="none" strike="noStrike" cap="none" normalizeH="0" baseline="0" dirty="0">
                <a:ln>
                  <a:noFill/>
                </a:ln>
                <a:solidFill>
                  <a:schemeClr val="tx1"/>
                </a:solidFill>
                <a:effectLst/>
                <a:latin typeface="Arial" pitchFamily="-107" charset="0"/>
              </a:endParaRPr>
            </a:p>
          </p:txBody>
        </p:sp>
        <p:cxnSp>
          <p:nvCxnSpPr>
            <p:cNvPr id="132" name="Elbow Connector 131">
              <a:extLst>
                <a:ext uri="{FF2B5EF4-FFF2-40B4-BE49-F238E27FC236}">
                  <a16:creationId xmlns:a16="http://schemas.microsoft.com/office/drawing/2014/main" id="{073556F3-4330-B54E-95BB-950257B421C6}"/>
                </a:ext>
              </a:extLst>
            </p:cNvPr>
            <p:cNvCxnSpPr>
              <a:cxnSpLocks/>
              <a:stCxn id="79" idx="2"/>
              <a:endCxn id="131" idx="0"/>
            </p:cNvCxnSpPr>
            <p:nvPr/>
          </p:nvCxnSpPr>
          <p:spPr bwMode="auto">
            <a:xfrm rot="5400000">
              <a:off x="6619881" y="5500873"/>
              <a:ext cx="281871" cy="237911"/>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cxnSp>
          <p:nvCxnSpPr>
            <p:cNvPr id="134" name="Elbow Connector 133">
              <a:extLst>
                <a:ext uri="{FF2B5EF4-FFF2-40B4-BE49-F238E27FC236}">
                  <a16:creationId xmlns:a16="http://schemas.microsoft.com/office/drawing/2014/main" id="{BEB33254-F27A-5846-A530-FA6084956E46}"/>
                </a:ext>
              </a:extLst>
            </p:cNvPr>
            <p:cNvCxnSpPr>
              <a:cxnSpLocks/>
              <a:stCxn id="135" idx="1"/>
              <a:endCxn id="81" idx="3"/>
            </p:cNvCxnSpPr>
            <p:nvPr/>
          </p:nvCxnSpPr>
          <p:spPr bwMode="auto">
            <a:xfrm rot="10800000">
              <a:off x="1592244" y="5856806"/>
              <a:ext cx="4489314" cy="363356"/>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135" name="Rectangle 134">
              <a:extLst>
                <a:ext uri="{FF2B5EF4-FFF2-40B4-BE49-F238E27FC236}">
                  <a16:creationId xmlns:a16="http://schemas.microsoft.com/office/drawing/2014/main" id="{9B5BC9A6-5554-704F-85D6-0007CCFCC0AD}"/>
                </a:ext>
              </a:extLst>
            </p:cNvPr>
            <p:cNvSpPr/>
            <p:nvPr/>
          </p:nvSpPr>
          <p:spPr bwMode="auto">
            <a:xfrm>
              <a:off x="6081557" y="6159991"/>
              <a:ext cx="843083" cy="120343"/>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Commands</a:t>
              </a:r>
            </a:p>
          </p:txBody>
        </p:sp>
        <p:cxnSp>
          <p:nvCxnSpPr>
            <p:cNvPr id="136" name="Elbow Connector 135">
              <a:extLst>
                <a:ext uri="{FF2B5EF4-FFF2-40B4-BE49-F238E27FC236}">
                  <a16:creationId xmlns:a16="http://schemas.microsoft.com/office/drawing/2014/main" id="{347578CB-D445-F745-835D-D739316A2768}"/>
                </a:ext>
              </a:extLst>
            </p:cNvPr>
            <p:cNvCxnSpPr>
              <a:cxnSpLocks/>
              <a:stCxn id="131" idx="2"/>
              <a:endCxn id="135" idx="0"/>
            </p:cNvCxnSpPr>
            <p:nvPr/>
          </p:nvCxnSpPr>
          <p:spPr bwMode="auto">
            <a:xfrm rot="5400000">
              <a:off x="6489602" y="6007731"/>
              <a:ext cx="165756" cy="138762"/>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137" name="Rounded Rectangle 136">
              <a:extLst>
                <a:ext uri="{FF2B5EF4-FFF2-40B4-BE49-F238E27FC236}">
                  <a16:creationId xmlns:a16="http://schemas.microsoft.com/office/drawing/2014/main" id="{617B9447-400A-6B42-9286-7DFB44B1EE8B}"/>
                </a:ext>
              </a:extLst>
            </p:cNvPr>
            <p:cNvSpPr/>
            <p:nvPr/>
          </p:nvSpPr>
          <p:spPr bwMode="auto">
            <a:xfrm>
              <a:off x="234682" y="3857230"/>
              <a:ext cx="917162" cy="204771"/>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900" b="0" i="0" u="none" strike="noStrike" cap="none" normalizeH="0" baseline="0" dirty="0">
                  <a:ln>
                    <a:noFill/>
                  </a:ln>
                  <a:solidFill>
                    <a:schemeClr val="tx1"/>
                  </a:solidFill>
                  <a:effectLst/>
                  <a:latin typeface="Arial" pitchFamily="-107" charset="0"/>
                </a:rPr>
                <a:t>TT&amp;C Services</a:t>
              </a:r>
            </a:p>
          </p:txBody>
        </p:sp>
        <p:cxnSp>
          <p:nvCxnSpPr>
            <p:cNvPr id="139" name="Elbow Connector 138">
              <a:extLst>
                <a:ext uri="{FF2B5EF4-FFF2-40B4-BE49-F238E27FC236}">
                  <a16:creationId xmlns:a16="http://schemas.microsoft.com/office/drawing/2014/main" id="{F492B27B-F3B4-0A42-8A25-72E5B52010A8}"/>
                </a:ext>
              </a:extLst>
            </p:cNvPr>
            <p:cNvCxnSpPr>
              <a:cxnSpLocks/>
              <a:stCxn id="137" idx="2"/>
              <a:endCxn id="129" idx="0"/>
            </p:cNvCxnSpPr>
            <p:nvPr/>
          </p:nvCxnSpPr>
          <p:spPr bwMode="auto">
            <a:xfrm rot="5400000">
              <a:off x="592295" y="4053745"/>
              <a:ext cx="92712" cy="109224"/>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140" name="Rounded Rectangle 139">
              <a:extLst>
                <a:ext uri="{FF2B5EF4-FFF2-40B4-BE49-F238E27FC236}">
                  <a16:creationId xmlns:a16="http://schemas.microsoft.com/office/drawing/2014/main" id="{B3E99884-6424-3A4B-8C3E-FFE531E140DB}"/>
                </a:ext>
              </a:extLst>
            </p:cNvPr>
            <p:cNvSpPr/>
            <p:nvPr/>
          </p:nvSpPr>
          <p:spPr bwMode="auto">
            <a:xfrm>
              <a:off x="4465423" y="3911123"/>
              <a:ext cx="1043053" cy="223457"/>
            </a:xfrm>
            <a:prstGeom prst="roundRect">
              <a:avLst/>
            </a:prstGeom>
            <a:solidFill>
              <a:schemeClr val="accent2">
                <a:lumMod val="40000"/>
                <a:lumOff val="60000"/>
              </a:schemeClr>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Navigation</a:t>
              </a:r>
            </a:p>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900" b="0" i="0" u="none" strike="noStrike" cap="none" normalizeH="0" baseline="0" dirty="0">
                  <a:ln>
                    <a:noFill/>
                  </a:ln>
                  <a:solidFill>
                    <a:schemeClr val="tx1"/>
                  </a:solidFill>
                  <a:effectLst/>
                  <a:latin typeface="Arial" pitchFamily="-107" charset="0"/>
                </a:rPr>
                <a:t>&amp; Timing</a:t>
              </a:r>
            </a:p>
          </p:txBody>
        </p:sp>
        <p:cxnSp>
          <p:nvCxnSpPr>
            <p:cNvPr id="142" name="Elbow Connector 141">
              <a:extLst>
                <a:ext uri="{FF2B5EF4-FFF2-40B4-BE49-F238E27FC236}">
                  <a16:creationId xmlns:a16="http://schemas.microsoft.com/office/drawing/2014/main" id="{E371CBEC-534D-A64F-9858-7053FC871076}"/>
                </a:ext>
              </a:extLst>
            </p:cNvPr>
            <p:cNvCxnSpPr>
              <a:cxnSpLocks/>
              <a:stCxn id="140" idx="2"/>
              <a:endCxn id="103" idx="0"/>
            </p:cNvCxnSpPr>
            <p:nvPr/>
          </p:nvCxnSpPr>
          <p:spPr bwMode="auto">
            <a:xfrm rot="5400000">
              <a:off x="4825432" y="4102776"/>
              <a:ext cx="129713" cy="193322"/>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cxnSp>
          <p:nvCxnSpPr>
            <p:cNvPr id="143" name="Elbow Connector 142">
              <a:extLst>
                <a:ext uri="{FF2B5EF4-FFF2-40B4-BE49-F238E27FC236}">
                  <a16:creationId xmlns:a16="http://schemas.microsoft.com/office/drawing/2014/main" id="{7A6A6083-5E5B-9547-B0C1-2E4E50411377}"/>
                </a:ext>
              </a:extLst>
            </p:cNvPr>
            <p:cNvCxnSpPr>
              <a:cxnSpLocks/>
              <a:stCxn id="71" idx="3"/>
              <a:endCxn id="144" idx="2"/>
            </p:cNvCxnSpPr>
            <p:nvPr/>
          </p:nvCxnSpPr>
          <p:spPr bwMode="auto">
            <a:xfrm flipV="1">
              <a:off x="1630131" y="4309017"/>
              <a:ext cx="1334403" cy="147220"/>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44" name="Rectangle 143">
              <a:extLst>
                <a:ext uri="{FF2B5EF4-FFF2-40B4-BE49-F238E27FC236}">
                  <a16:creationId xmlns:a16="http://schemas.microsoft.com/office/drawing/2014/main" id="{C8B31ADE-F2E0-2447-A77E-10E6F71CFE59}"/>
                </a:ext>
              </a:extLst>
            </p:cNvPr>
            <p:cNvSpPr/>
            <p:nvPr/>
          </p:nvSpPr>
          <p:spPr bwMode="auto">
            <a:xfrm>
              <a:off x="2514198" y="4150765"/>
              <a:ext cx="900672" cy="15825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Tracking data</a:t>
              </a:r>
            </a:p>
          </p:txBody>
        </p:sp>
        <p:cxnSp>
          <p:nvCxnSpPr>
            <p:cNvPr id="145" name="Elbow Connector 144">
              <a:extLst>
                <a:ext uri="{FF2B5EF4-FFF2-40B4-BE49-F238E27FC236}">
                  <a16:creationId xmlns:a16="http://schemas.microsoft.com/office/drawing/2014/main" id="{D24B25D7-0739-1645-B640-C2EBE858939B}"/>
                </a:ext>
              </a:extLst>
            </p:cNvPr>
            <p:cNvCxnSpPr>
              <a:cxnSpLocks/>
              <a:stCxn id="144" idx="0"/>
              <a:endCxn id="140" idx="1"/>
            </p:cNvCxnSpPr>
            <p:nvPr/>
          </p:nvCxnSpPr>
          <p:spPr bwMode="auto">
            <a:xfrm rot="5400000" flipH="1" flipV="1">
              <a:off x="3651023" y="3336364"/>
              <a:ext cx="127912" cy="1500889"/>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46" name="Rectangle 145">
              <a:extLst>
                <a:ext uri="{FF2B5EF4-FFF2-40B4-BE49-F238E27FC236}">
                  <a16:creationId xmlns:a16="http://schemas.microsoft.com/office/drawing/2014/main" id="{226DBFA9-B047-7A45-9E14-96ADBBAB686E}"/>
                </a:ext>
              </a:extLst>
            </p:cNvPr>
            <p:cNvSpPr/>
            <p:nvPr/>
          </p:nvSpPr>
          <p:spPr bwMode="auto">
            <a:xfrm>
              <a:off x="2977607" y="5505516"/>
              <a:ext cx="830442" cy="16424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L1 Data &amp;</a:t>
              </a:r>
            </a:p>
            <a:p>
              <a:pPr marL="0" marR="0" indent="0" algn="ctr" defTabSz="914400" rtl="0" eaLnBrk="0" fontAlgn="base" latinLnBrk="0" hangingPunct="0">
                <a:lnSpc>
                  <a:spcPct val="60000"/>
                </a:lnSpc>
                <a:spcBef>
                  <a:spcPct val="0"/>
                </a:spcBef>
                <a:spcAft>
                  <a:spcPct val="10000"/>
                </a:spcAft>
                <a:buClrTx/>
                <a:buSzPct val="125000"/>
                <a:buFontTx/>
                <a:buNone/>
                <a:tabLst/>
              </a:pPr>
              <a:r>
                <a:rPr lang="en-US" sz="700" b="0" dirty="0">
                  <a:latin typeface="Arial" pitchFamily="-107" charset="0"/>
                </a:rPr>
                <a:t>Metadata</a:t>
              </a:r>
              <a:endParaRPr kumimoji="0" lang="en-US" sz="700" b="0" i="0" u="none" strike="noStrike" cap="none" normalizeH="0" baseline="0" dirty="0">
                <a:ln>
                  <a:noFill/>
                </a:ln>
                <a:solidFill>
                  <a:schemeClr val="tx1"/>
                </a:solidFill>
                <a:effectLst/>
                <a:latin typeface="Arial" pitchFamily="-107" charset="0"/>
              </a:endParaRPr>
            </a:p>
          </p:txBody>
        </p:sp>
        <p:cxnSp>
          <p:nvCxnSpPr>
            <p:cNvPr id="147" name="Elbow Connector 146">
              <a:extLst>
                <a:ext uri="{FF2B5EF4-FFF2-40B4-BE49-F238E27FC236}">
                  <a16:creationId xmlns:a16="http://schemas.microsoft.com/office/drawing/2014/main" id="{70D551C0-D96E-9744-85BB-25E81F8343AB}"/>
                </a:ext>
              </a:extLst>
            </p:cNvPr>
            <p:cNvCxnSpPr>
              <a:cxnSpLocks/>
              <a:stCxn id="146" idx="3"/>
              <a:endCxn id="115" idx="1"/>
            </p:cNvCxnSpPr>
            <p:nvPr/>
          </p:nvCxnSpPr>
          <p:spPr bwMode="auto">
            <a:xfrm flipV="1">
              <a:off x="3808049" y="5581379"/>
              <a:ext cx="4216698" cy="6258"/>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grpSp>
    </p:spTree>
    <p:extLst>
      <p:ext uri="{BB962C8B-B14F-4D97-AF65-F5344CB8AC3E}">
        <p14:creationId xmlns:p14="http://schemas.microsoft.com/office/powerpoint/2010/main" val="303369410"/>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863" y="0"/>
            <a:ext cx="8229600" cy="737653"/>
          </a:xfrm>
        </p:spPr>
        <p:txBody>
          <a:bodyPr vert="horz"/>
          <a:lstStyle/>
          <a:p>
            <a:r>
              <a:rPr lang="en-GB" sz="2400" dirty="0">
                <a:solidFill>
                  <a:srgbClr val="0099A6"/>
                </a:solidFill>
              </a:rPr>
              <a:t>Functional &amp; Operations Diagram</a:t>
            </a:r>
            <a:br>
              <a:rPr lang="en-GB" sz="2400" dirty="0">
                <a:solidFill>
                  <a:srgbClr val="0099A6"/>
                </a:solidFill>
              </a:rPr>
            </a:br>
            <a:r>
              <a:rPr lang="en-GB" sz="2400" dirty="0">
                <a:solidFill>
                  <a:srgbClr val="0099A6"/>
                </a:solidFill>
              </a:rPr>
              <a:t>Tracking #4</a:t>
            </a:r>
          </a:p>
        </p:txBody>
      </p:sp>
      <p:sp>
        <p:nvSpPr>
          <p:cNvPr id="4" name="Date Placeholder 3"/>
          <p:cNvSpPr>
            <a:spLocks noGrp="1"/>
          </p:cNvSpPr>
          <p:nvPr>
            <p:ph type="dt" sz="half" idx="2"/>
          </p:nvPr>
        </p:nvSpPr>
        <p:spPr/>
        <p:txBody>
          <a:bodyPr/>
          <a:lstStyle/>
          <a:p>
            <a:r>
              <a:rPr lang="en-US"/>
              <a:t>28 Mar 2024</a:t>
            </a:r>
            <a:endParaRPr lang="en-GB" dirty="0"/>
          </a:p>
        </p:txBody>
      </p:sp>
      <p:grpSp>
        <p:nvGrpSpPr>
          <p:cNvPr id="3" name="Group 2">
            <a:extLst>
              <a:ext uri="{FF2B5EF4-FFF2-40B4-BE49-F238E27FC236}">
                <a16:creationId xmlns:a16="http://schemas.microsoft.com/office/drawing/2014/main" id="{E50AC9AD-E9ED-F648-94F3-0A0DFD81EF1F}"/>
              </a:ext>
            </a:extLst>
          </p:cNvPr>
          <p:cNvGrpSpPr/>
          <p:nvPr/>
        </p:nvGrpSpPr>
        <p:grpSpPr>
          <a:xfrm>
            <a:off x="1143000" y="775259"/>
            <a:ext cx="7162800" cy="2577541"/>
            <a:chOff x="1140856" y="883432"/>
            <a:chExt cx="6860144" cy="5375143"/>
          </a:xfrm>
        </p:grpSpPr>
        <p:sp>
          <p:nvSpPr>
            <p:cNvPr id="86" name="Oval 8">
              <a:extLst>
                <a:ext uri="{FF2B5EF4-FFF2-40B4-BE49-F238E27FC236}">
                  <a16:creationId xmlns:a16="http://schemas.microsoft.com/office/drawing/2014/main" id="{C90D8DD0-4C10-7C44-A4C2-6ED234526242}"/>
                </a:ext>
              </a:extLst>
            </p:cNvPr>
            <p:cNvSpPr>
              <a:spLocks noChangeArrowheads="1"/>
            </p:cNvSpPr>
            <p:nvPr/>
          </p:nvSpPr>
          <p:spPr bwMode="auto">
            <a:xfrm>
              <a:off x="4908345" y="883432"/>
              <a:ext cx="1352313" cy="622176"/>
            </a:xfrm>
            <a:prstGeom prst="ellipse">
              <a:avLst/>
            </a:prstGeom>
            <a:solidFill>
              <a:srgbClr val="FF99FF"/>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Navigation &amp; Timing</a:t>
              </a:r>
            </a:p>
          </p:txBody>
        </p:sp>
        <p:sp>
          <p:nvSpPr>
            <p:cNvPr id="6" name="Oval 8"/>
            <p:cNvSpPr>
              <a:spLocks noChangeArrowheads="1"/>
            </p:cNvSpPr>
            <p:nvPr/>
          </p:nvSpPr>
          <p:spPr bwMode="auto">
            <a:xfrm>
              <a:off x="6648687" y="3501510"/>
              <a:ext cx="1352313" cy="622176"/>
            </a:xfrm>
            <a:prstGeom prst="ellipse">
              <a:avLst/>
            </a:prstGeom>
            <a:solidFill>
              <a:schemeClr val="tx2">
                <a:lumMod val="40000"/>
                <a:lumOff val="60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Planning &amp; Sequencing</a:t>
              </a:r>
            </a:p>
          </p:txBody>
        </p:sp>
        <p:sp>
          <p:nvSpPr>
            <p:cNvPr id="7" name="Oval 6"/>
            <p:cNvSpPr>
              <a:spLocks noChangeArrowheads="1"/>
            </p:cNvSpPr>
            <p:nvPr/>
          </p:nvSpPr>
          <p:spPr bwMode="auto">
            <a:xfrm>
              <a:off x="6550507" y="1876981"/>
              <a:ext cx="1352313" cy="622176"/>
            </a:xfrm>
            <a:prstGeom prst="ellipse">
              <a:avLst/>
            </a:prstGeom>
            <a:solidFill>
              <a:srgbClr val="FF99FF"/>
            </a:solidFill>
            <a:ln w="28575">
              <a:solidFill>
                <a:srgbClr val="FF0000"/>
              </a:solidFill>
              <a:round/>
              <a:headEnd/>
              <a:tailEnd/>
            </a:ln>
          </p:spPr>
          <p:txBody>
            <a:bodyPr lIns="0" rIns="0" anchor="ctr"/>
            <a:lstStyle/>
            <a:p>
              <a:pPr algn="ct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Maneuver Design</a:t>
              </a:r>
            </a:p>
          </p:txBody>
        </p:sp>
        <p:sp>
          <p:nvSpPr>
            <p:cNvPr id="8" name="Oval 7"/>
            <p:cNvSpPr>
              <a:spLocks noChangeArrowheads="1"/>
            </p:cNvSpPr>
            <p:nvPr/>
          </p:nvSpPr>
          <p:spPr bwMode="auto">
            <a:xfrm>
              <a:off x="4446218" y="5636399"/>
              <a:ext cx="1352313" cy="622176"/>
            </a:xfrm>
            <a:prstGeom prst="ellipse">
              <a:avLst/>
            </a:prstGeom>
            <a:solidFill>
              <a:srgbClr val="66FF99"/>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Data Storage and Archiving</a:t>
              </a:r>
            </a:p>
          </p:txBody>
        </p:sp>
        <p:sp>
          <p:nvSpPr>
            <p:cNvPr id="9" name="Oval 8"/>
            <p:cNvSpPr>
              <a:spLocks noChangeArrowheads="1"/>
            </p:cNvSpPr>
            <p:nvPr/>
          </p:nvSpPr>
          <p:spPr bwMode="auto">
            <a:xfrm>
              <a:off x="1185121" y="2398095"/>
              <a:ext cx="1352313" cy="622176"/>
            </a:xfrm>
            <a:prstGeom prst="ellipse">
              <a:avLst/>
            </a:prstGeom>
            <a:solidFill>
              <a:srgbClr val="FFC000"/>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Process Telemetry</a:t>
              </a:r>
            </a:p>
          </p:txBody>
        </p:sp>
        <p:sp>
          <p:nvSpPr>
            <p:cNvPr id="11" name="Oval 10"/>
            <p:cNvSpPr>
              <a:spLocks noChangeArrowheads="1"/>
            </p:cNvSpPr>
            <p:nvPr/>
          </p:nvSpPr>
          <p:spPr bwMode="auto">
            <a:xfrm>
              <a:off x="1140856" y="930108"/>
              <a:ext cx="1352313" cy="622176"/>
            </a:xfrm>
            <a:prstGeom prst="ellipse">
              <a:avLst/>
            </a:prstGeom>
            <a:solidFill>
              <a:schemeClr val="bg1">
                <a:lumMod val="95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err="1">
                  <a:solidFill>
                    <a:srgbClr val="000000"/>
                  </a:solidFill>
                  <a:latin typeface="Arial" panose="020B0604020202020204" pitchFamily="34" charset="0"/>
                  <a:ea typeface="ＭＳ Ｐゴシック" pitchFamily="34" charset="-128"/>
                  <a:cs typeface="Arial" panose="020B0604020202020204" pitchFamily="34" charset="0"/>
                </a:rPr>
                <a:t>TT&amp;C</a:t>
              </a:r>
              <a:endPar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13" name="Oval 12"/>
            <p:cNvSpPr>
              <a:spLocks noChangeArrowheads="1"/>
            </p:cNvSpPr>
            <p:nvPr/>
          </p:nvSpPr>
          <p:spPr bwMode="auto">
            <a:xfrm>
              <a:off x="4516653" y="2258493"/>
              <a:ext cx="1352313" cy="622176"/>
            </a:xfrm>
            <a:prstGeom prst="ellipse">
              <a:avLst/>
            </a:prstGeom>
            <a:solidFill>
              <a:srgbClr val="999999"/>
            </a:solidFill>
            <a:ln w="9525">
              <a:solidFill>
                <a:schemeClr val="tx1"/>
              </a:solidFill>
              <a:round/>
              <a:headEnd/>
              <a:tailEnd/>
            </a:ln>
          </p:spPr>
          <p:txBody>
            <a:bodyPr lIns="0" rIns="0" anchor="ctr"/>
            <a:lstStyle/>
            <a:p>
              <a:pPr algn="ct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Command Generation</a:t>
              </a:r>
            </a:p>
          </p:txBody>
        </p:sp>
        <p:sp>
          <p:nvSpPr>
            <p:cNvPr id="14" name="Oval 13"/>
            <p:cNvSpPr>
              <a:spLocks noChangeArrowheads="1"/>
            </p:cNvSpPr>
            <p:nvPr/>
          </p:nvSpPr>
          <p:spPr bwMode="auto">
            <a:xfrm>
              <a:off x="3416079" y="3339294"/>
              <a:ext cx="1352313" cy="622176"/>
            </a:xfrm>
            <a:prstGeom prst="ellipse">
              <a:avLst/>
            </a:prstGeom>
            <a:solidFill>
              <a:srgbClr val="FFC000"/>
            </a:solidFill>
            <a:ln w="9525">
              <a:solidFill>
                <a:schemeClr val="tx1"/>
              </a:solidFill>
              <a:round/>
              <a:headEnd/>
              <a:tailEnd/>
            </a:ln>
          </p:spPr>
          <p:txBody>
            <a:bodyPr lIns="0" rIns="0" anchor="ctr"/>
            <a:lstStyle/>
            <a:p>
              <a:pPr algn="ct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S/C &amp; Trend Analysis</a:t>
              </a:r>
            </a:p>
          </p:txBody>
        </p:sp>
        <p:cxnSp>
          <p:nvCxnSpPr>
            <p:cNvPr id="18" name="Straight Connector 17"/>
            <p:cNvCxnSpPr>
              <a:cxnSpLocks/>
              <a:stCxn id="11" idx="4"/>
              <a:endCxn id="9" idx="0"/>
            </p:cNvCxnSpPr>
            <p:nvPr/>
          </p:nvCxnSpPr>
          <p:spPr bwMode="auto">
            <a:xfrm>
              <a:off x="1817013" y="1552284"/>
              <a:ext cx="44265" cy="845811"/>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22" name="Straight Connector 21"/>
            <p:cNvCxnSpPr>
              <a:cxnSpLocks/>
              <a:stCxn id="6" idx="3"/>
              <a:endCxn id="107" idx="6"/>
            </p:cNvCxnSpPr>
            <p:nvPr/>
          </p:nvCxnSpPr>
          <p:spPr bwMode="auto">
            <a:xfrm flipH="1">
              <a:off x="5404850" y="4032570"/>
              <a:ext cx="1441879" cy="63994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53" name="Straight Connector 52"/>
            <p:cNvCxnSpPr>
              <a:cxnSpLocks/>
              <a:stCxn id="7" idx="0"/>
              <a:endCxn id="86" idx="5"/>
            </p:cNvCxnSpPr>
            <p:nvPr/>
          </p:nvCxnSpPr>
          <p:spPr bwMode="auto">
            <a:xfrm flipH="1" flipV="1">
              <a:off x="6062616" y="1414492"/>
              <a:ext cx="1164048" cy="46248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56" name="Straight Connector 55"/>
            <p:cNvCxnSpPr>
              <a:stCxn id="7" idx="4"/>
              <a:endCxn id="6" idx="0"/>
            </p:cNvCxnSpPr>
            <p:nvPr/>
          </p:nvCxnSpPr>
          <p:spPr bwMode="auto">
            <a:xfrm>
              <a:off x="7226664" y="2499157"/>
              <a:ext cx="98180" cy="1002353"/>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64" name="Straight Connector 63"/>
            <p:cNvCxnSpPr>
              <a:cxnSpLocks/>
              <a:stCxn id="13" idx="5"/>
              <a:endCxn id="6" idx="1"/>
            </p:cNvCxnSpPr>
            <p:nvPr/>
          </p:nvCxnSpPr>
          <p:spPr bwMode="auto">
            <a:xfrm>
              <a:off x="5670924" y="2789553"/>
              <a:ext cx="1175805" cy="803073"/>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73" name="Straight Connector 72"/>
            <p:cNvCxnSpPr>
              <a:stCxn id="83" idx="0"/>
              <a:endCxn id="12" idx="4"/>
            </p:cNvCxnSpPr>
            <p:nvPr/>
          </p:nvCxnSpPr>
          <p:spPr bwMode="auto">
            <a:xfrm flipH="1" flipV="1">
              <a:off x="1930702" y="4478231"/>
              <a:ext cx="142107" cy="89401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82" name="Straight Connector 81"/>
            <p:cNvCxnSpPr>
              <a:stCxn id="14" idx="1"/>
              <a:endCxn id="9" idx="5"/>
            </p:cNvCxnSpPr>
            <p:nvPr/>
          </p:nvCxnSpPr>
          <p:spPr bwMode="auto">
            <a:xfrm flipH="1" flipV="1">
              <a:off x="2339392" y="2929155"/>
              <a:ext cx="1274729" cy="501255"/>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98" name="Straight Connector 97"/>
            <p:cNvCxnSpPr>
              <a:cxnSpLocks/>
              <a:stCxn id="14" idx="6"/>
              <a:endCxn id="6" idx="2"/>
            </p:cNvCxnSpPr>
            <p:nvPr/>
          </p:nvCxnSpPr>
          <p:spPr bwMode="auto">
            <a:xfrm>
              <a:off x="4768392" y="3650382"/>
              <a:ext cx="1880295" cy="16221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06" name="Oval 105"/>
            <p:cNvSpPr/>
            <p:nvPr/>
          </p:nvSpPr>
          <p:spPr>
            <a:xfrm>
              <a:off x="1748314" y="1464944"/>
              <a:ext cx="144000" cy="144000"/>
            </a:xfrm>
            <a:prstGeom prst="ellipse">
              <a:avLst/>
            </a:prstGeom>
            <a:solidFill>
              <a:schemeClr val="bg1">
                <a:lumMod val="65000"/>
              </a:schemeClr>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107" name="Oval 106"/>
            <p:cNvSpPr>
              <a:spLocks noChangeArrowheads="1"/>
            </p:cNvSpPr>
            <p:nvPr/>
          </p:nvSpPr>
          <p:spPr bwMode="auto">
            <a:xfrm>
              <a:off x="4052537" y="4361431"/>
              <a:ext cx="1352313" cy="622176"/>
            </a:xfrm>
            <a:prstGeom prst="ellipse">
              <a:avLst/>
            </a:prstGeom>
            <a:solidFill>
              <a:schemeClr val="accent1">
                <a:lumMod val="40000"/>
                <a:lumOff val="60000"/>
              </a:schemeClr>
            </a:solidFill>
            <a:ln w="28575">
              <a:solidFill>
                <a:srgbClr val="FF0000"/>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Science Planning</a:t>
              </a:r>
            </a:p>
          </p:txBody>
        </p:sp>
        <p:sp>
          <p:nvSpPr>
            <p:cNvPr id="12" name="Oval 11"/>
            <p:cNvSpPr>
              <a:spLocks noChangeArrowheads="1"/>
            </p:cNvSpPr>
            <p:nvPr/>
          </p:nvSpPr>
          <p:spPr bwMode="auto">
            <a:xfrm>
              <a:off x="1254545" y="3856055"/>
              <a:ext cx="1352313" cy="622176"/>
            </a:xfrm>
            <a:prstGeom prst="ellipse">
              <a:avLst/>
            </a:prstGeom>
            <a:solidFill>
              <a:schemeClr val="accent1">
                <a:lumMod val="40000"/>
                <a:lumOff val="60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Science</a:t>
              </a:r>
            </a:p>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Processing</a:t>
              </a:r>
            </a:p>
          </p:txBody>
        </p:sp>
        <p:cxnSp>
          <p:nvCxnSpPr>
            <p:cNvPr id="110" name="Straight Connector 109"/>
            <p:cNvCxnSpPr>
              <a:cxnSpLocks/>
              <a:stCxn id="107" idx="2"/>
              <a:endCxn id="12" idx="6"/>
            </p:cNvCxnSpPr>
            <p:nvPr/>
          </p:nvCxnSpPr>
          <p:spPr bwMode="auto">
            <a:xfrm flipH="1" flipV="1">
              <a:off x="2606858" y="4167143"/>
              <a:ext cx="1445679" cy="50537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13" name="Straight Connector 112"/>
            <p:cNvCxnSpPr>
              <a:cxnSpLocks/>
              <a:stCxn id="12" idx="0"/>
              <a:endCxn id="9" idx="4"/>
            </p:cNvCxnSpPr>
            <p:nvPr/>
          </p:nvCxnSpPr>
          <p:spPr bwMode="auto">
            <a:xfrm flipH="1" flipV="1">
              <a:off x="1861278" y="3020271"/>
              <a:ext cx="69424" cy="835784"/>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16" name="Straight Connector 115"/>
            <p:cNvCxnSpPr>
              <a:cxnSpLocks/>
              <a:stCxn id="11" idx="6"/>
              <a:endCxn id="86" idx="2"/>
            </p:cNvCxnSpPr>
            <p:nvPr/>
          </p:nvCxnSpPr>
          <p:spPr bwMode="auto">
            <a:xfrm flipV="1">
              <a:off x="2493169" y="1194520"/>
              <a:ext cx="2415176" cy="4667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33" name="Straight Connector 132"/>
            <p:cNvCxnSpPr>
              <a:stCxn id="84" idx="5"/>
              <a:endCxn id="13" idx="1"/>
            </p:cNvCxnSpPr>
            <p:nvPr/>
          </p:nvCxnSpPr>
          <p:spPr bwMode="auto">
            <a:xfrm>
              <a:off x="4177414" y="2000613"/>
              <a:ext cx="537281" cy="34899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38" name="Straight Connector 137"/>
            <p:cNvCxnSpPr>
              <a:stCxn id="83" idx="6"/>
              <a:endCxn id="8" idx="2"/>
            </p:cNvCxnSpPr>
            <p:nvPr/>
          </p:nvCxnSpPr>
          <p:spPr bwMode="auto">
            <a:xfrm>
              <a:off x="2748965" y="5683338"/>
              <a:ext cx="1697253" cy="26414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41" name="Oval 140"/>
            <p:cNvSpPr/>
            <p:nvPr/>
          </p:nvSpPr>
          <p:spPr>
            <a:xfrm>
              <a:off x="4374218" y="5875487"/>
              <a:ext cx="144000" cy="144000"/>
            </a:xfrm>
            <a:prstGeom prst="ellipse">
              <a:avLst/>
            </a:prstGeom>
            <a:solidFill>
              <a:srgbClr val="008000"/>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cxnSp>
          <p:nvCxnSpPr>
            <p:cNvPr id="153" name="Straight Connector 152"/>
            <p:cNvCxnSpPr>
              <a:cxnSpLocks/>
              <a:stCxn id="84" idx="2"/>
              <a:endCxn id="11" idx="5"/>
            </p:cNvCxnSpPr>
            <p:nvPr/>
          </p:nvCxnSpPr>
          <p:spPr bwMode="auto">
            <a:xfrm flipH="1" flipV="1">
              <a:off x="2295127" y="1461168"/>
              <a:ext cx="728016" cy="319473"/>
            </a:xfrm>
            <a:prstGeom prst="straightConnector1">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52" name="Oval 151"/>
            <p:cNvSpPr/>
            <p:nvPr/>
          </p:nvSpPr>
          <p:spPr>
            <a:xfrm>
              <a:off x="2529864" y="4110332"/>
              <a:ext cx="144000" cy="144000"/>
            </a:xfrm>
            <a:prstGeom prst="ellipse">
              <a:avLst/>
            </a:prstGeom>
            <a:solidFill>
              <a:schemeClr val="accent1">
                <a:lumMod val="40000"/>
                <a:lumOff val="60000"/>
              </a:schemeClr>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46" name="Rectangle 45"/>
            <p:cNvSpPr/>
            <p:nvPr/>
          </p:nvSpPr>
          <p:spPr bwMode="auto">
            <a:xfrm>
              <a:off x="7100291" y="2958994"/>
              <a:ext cx="350926" cy="268675"/>
            </a:xfrm>
            <a:prstGeom prst="rect">
              <a:avLst/>
            </a:prstGeom>
            <a:solidFill>
              <a:srgbClr val="CC00CC"/>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TCM</a:t>
              </a:r>
              <a:endParaRPr kumimoji="0" lang="en-GB" sz="7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67" name="Oval 166"/>
            <p:cNvSpPr/>
            <p:nvPr/>
          </p:nvSpPr>
          <p:spPr>
            <a:xfrm>
              <a:off x="6586585" y="3733782"/>
              <a:ext cx="144000" cy="144000"/>
            </a:xfrm>
            <a:prstGeom prst="ellipse">
              <a:avLst/>
            </a:prstGeom>
            <a:solidFill>
              <a:srgbClr val="999999"/>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168" name="Rectangle 167"/>
            <p:cNvSpPr/>
            <p:nvPr/>
          </p:nvSpPr>
          <p:spPr bwMode="auto">
            <a:xfrm>
              <a:off x="2763643" y="3033872"/>
              <a:ext cx="350926" cy="159462"/>
            </a:xfrm>
            <a:prstGeom prst="rect">
              <a:avLst/>
            </a:prstGeom>
            <a:solidFill>
              <a:srgbClr val="FF9900"/>
            </a:solidFill>
            <a:ln w="19050">
              <a:solidFill>
                <a:schemeClr val="bg1">
                  <a:lumMod val="50000"/>
                </a:schemeClr>
              </a:solidFill>
              <a:prstDash val="sysDash"/>
            </a:ln>
            <a:effectLst/>
          </p:spPr>
          <p:txBody>
            <a:bodyPr vert="horz" wrap="none" lIns="18000" tIns="18000" rIns="18000" bIns="18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a:solidFill>
                    <a:schemeClr val="bg1"/>
                  </a:solidFill>
                  <a:latin typeface="Arial" panose="020B0604020202020204" pitchFamily="34" charset="0"/>
                  <a:cs typeface="Arial" panose="020B0604020202020204" pitchFamily="34" charset="0"/>
                </a:rPr>
                <a:t>Chan</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69" name="Rectangle 168"/>
            <p:cNvSpPr/>
            <p:nvPr/>
          </p:nvSpPr>
          <p:spPr bwMode="auto">
            <a:xfrm>
              <a:off x="2763643" y="3193337"/>
              <a:ext cx="350926"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a:solidFill>
                    <a:schemeClr val="bg1"/>
                  </a:solidFill>
                  <a:latin typeface="Arial" panose="020B0604020202020204" pitchFamily="34" charset="0"/>
                  <a:cs typeface="Arial" panose="020B0604020202020204" pitchFamily="34" charset="0"/>
                </a:rPr>
                <a:t>TLM</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05" name="Rectangle 104"/>
            <p:cNvSpPr/>
            <p:nvPr/>
          </p:nvSpPr>
          <p:spPr bwMode="auto">
            <a:xfrm>
              <a:off x="3356169" y="1118845"/>
              <a:ext cx="404935" cy="268675"/>
            </a:xfrm>
            <a:prstGeom prst="rect">
              <a:avLst/>
            </a:prstGeom>
            <a:solidFill>
              <a:schemeClr val="bg1">
                <a:lumMod val="75000"/>
              </a:schemeClr>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a:solidFill>
                    <a:schemeClr val="bg1"/>
                  </a:solidFill>
                  <a:latin typeface="Arial" panose="020B0604020202020204" pitchFamily="34" charset="0"/>
                  <a:cs typeface="Arial" panose="020B0604020202020204" pitchFamily="34" charset="0"/>
                </a:rPr>
                <a:t>TDM</a:t>
              </a:r>
              <a:endParaRPr kumimoji="0" lang="en-GB" sz="7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83" name="Oval 82">
              <a:extLst>
                <a:ext uri="{FF2B5EF4-FFF2-40B4-BE49-F238E27FC236}">
                  <a16:creationId xmlns:a16="http://schemas.microsoft.com/office/drawing/2014/main" id="{F91FFFCC-F158-244D-9279-407D1B6B2B3D}"/>
                </a:ext>
              </a:extLst>
            </p:cNvPr>
            <p:cNvSpPr>
              <a:spLocks noChangeArrowheads="1"/>
            </p:cNvSpPr>
            <p:nvPr/>
          </p:nvSpPr>
          <p:spPr bwMode="auto">
            <a:xfrm>
              <a:off x="1396652" y="5372250"/>
              <a:ext cx="1352313" cy="622176"/>
            </a:xfrm>
            <a:prstGeom prst="ellipse">
              <a:avLst/>
            </a:prstGeom>
            <a:solidFill>
              <a:srgbClr val="FFC000"/>
            </a:solidFill>
            <a:ln w="28575">
              <a:solidFill>
                <a:srgbClr val="FF0000"/>
              </a:solidFill>
              <a:round/>
              <a:headEnd/>
              <a:tailEnd/>
            </a:ln>
          </p:spPr>
          <p:txBody>
            <a:bodyPr lIns="0" rIns="0" anchor="ctr"/>
            <a:lstStyle/>
            <a:p>
              <a:pPr algn="ct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Manage Mission Data</a:t>
              </a:r>
            </a:p>
          </p:txBody>
        </p:sp>
        <p:sp>
          <p:nvSpPr>
            <p:cNvPr id="84" name="Oval 83">
              <a:extLst>
                <a:ext uri="{FF2B5EF4-FFF2-40B4-BE49-F238E27FC236}">
                  <a16:creationId xmlns:a16="http://schemas.microsoft.com/office/drawing/2014/main" id="{15E04A3C-A70B-324A-83C5-D037262AF551}"/>
                </a:ext>
              </a:extLst>
            </p:cNvPr>
            <p:cNvSpPr>
              <a:spLocks noChangeArrowheads="1"/>
            </p:cNvSpPr>
            <p:nvPr/>
          </p:nvSpPr>
          <p:spPr bwMode="auto">
            <a:xfrm>
              <a:off x="3023143" y="1469553"/>
              <a:ext cx="1352313" cy="622176"/>
            </a:xfrm>
            <a:prstGeom prst="ellipse">
              <a:avLst/>
            </a:prstGeom>
            <a:solidFill>
              <a:srgbClr val="FF7C80"/>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Uplink Generation</a:t>
              </a:r>
            </a:p>
          </p:txBody>
        </p:sp>
        <p:sp>
          <p:nvSpPr>
            <p:cNvPr id="96" name="Oval 95">
              <a:extLst>
                <a:ext uri="{FF2B5EF4-FFF2-40B4-BE49-F238E27FC236}">
                  <a16:creationId xmlns:a16="http://schemas.microsoft.com/office/drawing/2014/main" id="{72370341-58B2-9340-ACD7-35853C7B4CC8}"/>
                </a:ext>
              </a:extLst>
            </p:cNvPr>
            <p:cNvSpPr/>
            <p:nvPr/>
          </p:nvSpPr>
          <p:spPr>
            <a:xfrm>
              <a:off x="2234818" y="1349334"/>
              <a:ext cx="144000" cy="144000"/>
            </a:xfrm>
            <a:prstGeom prst="ellipse">
              <a:avLst/>
            </a:prstGeom>
            <a:solidFill>
              <a:schemeClr val="bg1">
                <a:lumMod val="65000"/>
              </a:schemeClr>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88" name="Rectangle 87"/>
            <p:cNvSpPr/>
            <p:nvPr/>
          </p:nvSpPr>
          <p:spPr bwMode="auto">
            <a:xfrm>
              <a:off x="1667920" y="3307819"/>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a:solidFill>
                    <a:schemeClr val="bg1"/>
                  </a:solidFill>
                  <a:latin typeface="Arial" panose="020B0604020202020204" pitchFamily="34" charset="0"/>
                  <a:cs typeface="Arial" panose="020B0604020202020204" pitchFamily="34" charset="0"/>
                </a:rPr>
                <a:t>L0Data</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09" name="Rectangle 108">
              <a:extLst>
                <a:ext uri="{FF2B5EF4-FFF2-40B4-BE49-F238E27FC236}">
                  <a16:creationId xmlns:a16="http://schemas.microsoft.com/office/drawing/2014/main" id="{CB9D18BB-AB71-9B45-975E-57605EEF587D}"/>
                </a:ext>
              </a:extLst>
            </p:cNvPr>
            <p:cNvSpPr/>
            <p:nvPr/>
          </p:nvSpPr>
          <p:spPr bwMode="auto">
            <a:xfrm>
              <a:off x="1673878" y="3483973"/>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err="1">
                  <a:solidFill>
                    <a:schemeClr val="bg1"/>
                  </a:solidFill>
                  <a:latin typeface="Arial" panose="020B0604020202020204" pitchFamily="34" charset="0"/>
                  <a:cs typeface="Arial" panose="020B0604020202020204" pitchFamily="34" charset="0"/>
                </a:rPr>
                <a:t>Telem</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16" name="Oval 215">
              <a:extLst>
                <a:ext uri="{FF2B5EF4-FFF2-40B4-BE49-F238E27FC236}">
                  <a16:creationId xmlns:a16="http://schemas.microsoft.com/office/drawing/2014/main" id="{29DB1FE2-51CD-434A-A1A3-DE63857F86D9}"/>
                </a:ext>
              </a:extLst>
            </p:cNvPr>
            <p:cNvSpPr/>
            <p:nvPr/>
          </p:nvSpPr>
          <p:spPr>
            <a:xfrm>
              <a:off x="2408791" y="1163298"/>
              <a:ext cx="144000" cy="144000"/>
            </a:xfrm>
            <a:prstGeom prst="ellipse">
              <a:avLst/>
            </a:prstGeom>
            <a:solidFill>
              <a:schemeClr val="bg1">
                <a:lumMod val="65000"/>
              </a:schemeClr>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17" name="Rectangle 216">
              <a:extLst>
                <a:ext uri="{FF2B5EF4-FFF2-40B4-BE49-F238E27FC236}">
                  <a16:creationId xmlns:a16="http://schemas.microsoft.com/office/drawing/2014/main" id="{29EC18AF-483E-1246-82D0-BECA9C2A14DC}"/>
                </a:ext>
              </a:extLst>
            </p:cNvPr>
            <p:cNvSpPr/>
            <p:nvPr/>
          </p:nvSpPr>
          <p:spPr bwMode="auto">
            <a:xfrm>
              <a:off x="2480810" y="1537684"/>
              <a:ext cx="410483" cy="268675"/>
            </a:xfrm>
            <a:prstGeom prst="rect">
              <a:avLst/>
            </a:prstGeom>
            <a:solidFill>
              <a:schemeClr val="bg1">
                <a:lumMod val="75000"/>
              </a:schemeClr>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a:solidFill>
                    <a:schemeClr val="bg1"/>
                  </a:solidFill>
                  <a:latin typeface="Arial" panose="020B0604020202020204" pitchFamily="34" charset="0"/>
                  <a:cs typeface="Arial" panose="020B0604020202020204" pitchFamily="34" charset="0"/>
                </a:rPr>
                <a:t>CLTU</a:t>
              </a:r>
              <a:endParaRPr kumimoji="0" lang="en-GB" sz="7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18" name="Rectangle 217">
              <a:extLst>
                <a:ext uri="{FF2B5EF4-FFF2-40B4-BE49-F238E27FC236}">
                  <a16:creationId xmlns:a16="http://schemas.microsoft.com/office/drawing/2014/main" id="{BD64292D-BCD7-AE4C-929D-801229770AEB}"/>
                </a:ext>
              </a:extLst>
            </p:cNvPr>
            <p:cNvSpPr/>
            <p:nvPr/>
          </p:nvSpPr>
          <p:spPr bwMode="auto">
            <a:xfrm>
              <a:off x="1530700" y="1851156"/>
              <a:ext cx="572624" cy="268675"/>
            </a:xfrm>
            <a:prstGeom prst="rect">
              <a:avLst/>
            </a:prstGeom>
            <a:solidFill>
              <a:schemeClr val="bg1">
                <a:lumMod val="75000"/>
              </a:schemeClr>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a:solidFill>
                    <a:schemeClr val="bg1"/>
                  </a:solidFill>
                  <a:latin typeface="Arial" panose="020B0604020202020204" pitchFamily="34" charset="0"/>
                  <a:cs typeface="Arial" panose="020B0604020202020204" pitchFamily="34" charset="0"/>
                </a:rPr>
                <a:t>Frames</a:t>
              </a:r>
              <a:endParaRPr kumimoji="0" lang="en-GB" sz="7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35" name="Oval 34"/>
            <p:cNvSpPr/>
            <p:nvPr/>
          </p:nvSpPr>
          <p:spPr>
            <a:xfrm>
              <a:off x="7156280" y="2431907"/>
              <a:ext cx="144000" cy="144000"/>
            </a:xfrm>
            <a:prstGeom prst="ellipse">
              <a:avLst/>
            </a:prstGeom>
            <a:solidFill>
              <a:srgbClr val="CC00CC"/>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39" name="Rectangle 38"/>
            <p:cNvSpPr/>
            <p:nvPr/>
          </p:nvSpPr>
          <p:spPr bwMode="auto">
            <a:xfrm>
              <a:off x="6451067" y="1552284"/>
              <a:ext cx="350926" cy="268675"/>
            </a:xfrm>
            <a:prstGeom prst="rect">
              <a:avLst/>
            </a:prstGeom>
            <a:solidFill>
              <a:srgbClr val="CC00CC"/>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ODM</a:t>
              </a:r>
              <a:endParaRPr kumimoji="0" lang="en-GB" sz="7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19" name="Oval 218">
              <a:extLst>
                <a:ext uri="{FF2B5EF4-FFF2-40B4-BE49-F238E27FC236}">
                  <a16:creationId xmlns:a16="http://schemas.microsoft.com/office/drawing/2014/main" id="{940BD67B-24FF-6C43-8593-A1F5A5DA9EF9}"/>
                </a:ext>
              </a:extLst>
            </p:cNvPr>
            <p:cNvSpPr/>
            <p:nvPr/>
          </p:nvSpPr>
          <p:spPr>
            <a:xfrm>
              <a:off x="5990616" y="1325553"/>
              <a:ext cx="144000" cy="144000"/>
            </a:xfrm>
            <a:prstGeom prst="ellipse">
              <a:avLst/>
            </a:prstGeom>
            <a:solidFill>
              <a:srgbClr val="CC00CC"/>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20" name="Oval 219">
              <a:extLst>
                <a:ext uri="{FF2B5EF4-FFF2-40B4-BE49-F238E27FC236}">
                  <a16:creationId xmlns:a16="http://schemas.microsoft.com/office/drawing/2014/main" id="{2CB63342-7168-EE4A-A6D4-0DD6A0C9F9F4}"/>
                </a:ext>
              </a:extLst>
            </p:cNvPr>
            <p:cNvSpPr/>
            <p:nvPr/>
          </p:nvSpPr>
          <p:spPr>
            <a:xfrm>
              <a:off x="5610507" y="2694094"/>
              <a:ext cx="144000" cy="144000"/>
            </a:xfrm>
            <a:prstGeom prst="ellipse">
              <a:avLst/>
            </a:prstGeom>
            <a:solidFill>
              <a:srgbClr val="999999"/>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21" name="Oval 220">
              <a:extLst>
                <a:ext uri="{FF2B5EF4-FFF2-40B4-BE49-F238E27FC236}">
                  <a16:creationId xmlns:a16="http://schemas.microsoft.com/office/drawing/2014/main" id="{7D9F465D-5C52-B440-8E71-CAD5EB0290C8}"/>
                </a:ext>
              </a:extLst>
            </p:cNvPr>
            <p:cNvSpPr/>
            <p:nvPr/>
          </p:nvSpPr>
          <p:spPr>
            <a:xfrm>
              <a:off x="6774729" y="3947427"/>
              <a:ext cx="144000" cy="144000"/>
            </a:xfrm>
            <a:prstGeom prst="ellipse">
              <a:avLst/>
            </a:prstGeom>
            <a:solidFill>
              <a:srgbClr val="999999"/>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85" name="Oval 84"/>
            <p:cNvSpPr/>
            <p:nvPr/>
          </p:nvSpPr>
          <p:spPr>
            <a:xfrm>
              <a:off x="2000808" y="5303209"/>
              <a:ext cx="144000" cy="144000"/>
            </a:xfrm>
            <a:prstGeom prst="ellipse">
              <a:avLst/>
            </a:prstGeom>
            <a:solidFill>
              <a:srgbClr val="FF9900"/>
            </a:solidFill>
            <a:ln w="19050">
              <a:solidFill>
                <a:srgbClr val="0000FF"/>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29" name="Oval 228">
              <a:extLst>
                <a:ext uri="{FF2B5EF4-FFF2-40B4-BE49-F238E27FC236}">
                  <a16:creationId xmlns:a16="http://schemas.microsoft.com/office/drawing/2014/main" id="{F679AFB7-A571-384B-B189-5E8E5863F8BF}"/>
                </a:ext>
              </a:extLst>
            </p:cNvPr>
            <p:cNvSpPr/>
            <p:nvPr/>
          </p:nvSpPr>
          <p:spPr>
            <a:xfrm>
              <a:off x="1808886" y="2960137"/>
              <a:ext cx="144000" cy="144000"/>
            </a:xfrm>
            <a:prstGeom prst="ellipse">
              <a:avLst/>
            </a:prstGeom>
            <a:solidFill>
              <a:srgbClr val="FF9900"/>
            </a:solidFill>
            <a:ln w="19050">
              <a:solidFill>
                <a:srgbClr val="0000FF"/>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17" name="Oval 16"/>
            <p:cNvSpPr/>
            <p:nvPr/>
          </p:nvSpPr>
          <p:spPr>
            <a:xfrm>
              <a:off x="4105414" y="1908208"/>
              <a:ext cx="144000" cy="144000"/>
            </a:xfrm>
            <a:prstGeom prst="ellipse">
              <a:avLst/>
            </a:prstGeom>
            <a:solidFill>
              <a:srgbClr val="FF0000"/>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sp>
          <p:nvSpPr>
            <p:cNvPr id="230" name="Rectangle 229">
              <a:extLst>
                <a:ext uri="{FF2B5EF4-FFF2-40B4-BE49-F238E27FC236}">
                  <a16:creationId xmlns:a16="http://schemas.microsoft.com/office/drawing/2014/main" id="{C85BE95B-1B60-6841-9A4F-D7F0F97A1322}"/>
                </a:ext>
              </a:extLst>
            </p:cNvPr>
            <p:cNvSpPr/>
            <p:nvPr/>
          </p:nvSpPr>
          <p:spPr bwMode="auto">
            <a:xfrm>
              <a:off x="1802928" y="4727721"/>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a:solidFill>
                    <a:schemeClr val="bg1"/>
                  </a:solidFill>
                  <a:latin typeface="Arial" panose="020B0604020202020204" pitchFamily="34" charset="0"/>
                  <a:cs typeface="Arial" panose="020B0604020202020204" pitchFamily="34" charset="0"/>
                </a:rPr>
                <a:t>L1Data</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1" name="Rectangle 230">
              <a:extLst>
                <a:ext uri="{FF2B5EF4-FFF2-40B4-BE49-F238E27FC236}">
                  <a16:creationId xmlns:a16="http://schemas.microsoft.com/office/drawing/2014/main" id="{A99E877F-3A10-7144-B6A0-16066D52047C}"/>
                </a:ext>
              </a:extLst>
            </p:cNvPr>
            <p:cNvSpPr/>
            <p:nvPr/>
          </p:nvSpPr>
          <p:spPr bwMode="auto">
            <a:xfrm>
              <a:off x="1808886" y="4903875"/>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err="1">
                  <a:solidFill>
                    <a:schemeClr val="bg1"/>
                  </a:solidFill>
                  <a:latin typeface="Arial" panose="020B0604020202020204" pitchFamily="34" charset="0"/>
                  <a:cs typeface="Arial" panose="020B0604020202020204" pitchFamily="34" charset="0"/>
                </a:rPr>
                <a:t>Telem</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2" name="Rectangle 231">
              <a:extLst>
                <a:ext uri="{FF2B5EF4-FFF2-40B4-BE49-F238E27FC236}">
                  <a16:creationId xmlns:a16="http://schemas.microsoft.com/office/drawing/2014/main" id="{8F58F4A1-0899-D34A-B632-B70C38723C9E}"/>
                </a:ext>
              </a:extLst>
            </p:cNvPr>
            <p:cNvSpPr/>
            <p:nvPr/>
          </p:nvSpPr>
          <p:spPr bwMode="auto">
            <a:xfrm>
              <a:off x="3312980" y="5635919"/>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a:solidFill>
                    <a:schemeClr val="bg1"/>
                  </a:solidFill>
                  <a:latin typeface="Arial" panose="020B0604020202020204" pitchFamily="34" charset="0"/>
                  <a:cs typeface="Arial" panose="020B0604020202020204" pitchFamily="34" charset="0"/>
                </a:rPr>
                <a:t>L1Data</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3" name="Rectangle 232">
              <a:extLst>
                <a:ext uri="{FF2B5EF4-FFF2-40B4-BE49-F238E27FC236}">
                  <a16:creationId xmlns:a16="http://schemas.microsoft.com/office/drawing/2014/main" id="{989B3212-F741-9343-A246-2E9E360613EB}"/>
                </a:ext>
              </a:extLst>
            </p:cNvPr>
            <p:cNvSpPr/>
            <p:nvPr/>
          </p:nvSpPr>
          <p:spPr bwMode="auto">
            <a:xfrm>
              <a:off x="3318938" y="5812073"/>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err="1">
                  <a:solidFill>
                    <a:schemeClr val="bg1"/>
                  </a:solidFill>
                  <a:latin typeface="Arial" panose="020B0604020202020204" pitchFamily="34" charset="0"/>
                  <a:cs typeface="Arial" panose="020B0604020202020204" pitchFamily="34" charset="0"/>
                </a:rPr>
                <a:t>Telem</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4" name="Rectangle 233">
              <a:extLst>
                <a:ext uri="{FF2B5EF4-FFF2-40B4-BE49-F238E27FC236}">
                  <a16:creationId xmlns:a16="http://schemas.microsoft.com/office/drawing/2014/main" id="{C6521EA7-5280-9345-8E3B-D2CF34094392}"/>
                </a:ext>
              </a:extLst>
            </p:cNvPr>
            <p:cNvSpPr/>
            <p:nvPr/>
          </p:nvSpPr>
          <p:spPr bwMode="auto">
            <a:xfrm>
              <a:off x="3319010" y="5964473"/>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a:solidFill>
                    <a:schemeClr val="bg1"/>
                  </a:solidFill>
                  <a:latin typeface="Arial" panose="020B0604020202020204" pitchFamily="34" charset="0"/>
                  <a:cs typeface="Arial" panose="020B0604020202020204" pitchFamily="34" charset="0"/>
                </a:rPr>
                <a:t>Meta</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5" name="Rectangle 234">
              <a:extLst>
                <a:ext uri="{FF2B5EF4-FFF2-40B4-BE49-F238E27FC236}">
                  <a16:creationId xmlns:a16="http://schemas.microsoft.com/office/drawing/2014/main" id="{51402C23-FE9B-504B-8EAD-E00C62557F59}"/>
                </a:ext>
              </a:extLst>
            </p:cNvPr>
            <p:cNvSpPr/>
            <p:nvPr/>
          </p:nvSpPr>
          <p:spPr bwMode="auto">
            <a:xfrm>
              <a:off x="3166798" y="4263884"/>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ProcSci</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6" name="Rectangle 235">
              <a:extLst>
                <a:ext uri="{FF2B5EF4-FFF2-40B4-BE49-F238E27FC236}">
                  <a16:creationId xmlns:a16="http://schemas.microsoft.com/office/drawing/2014/main" id="{7C65EA01-DBB0-2549-A23B-2767DBBB219D}"/>
                </a:ext>
              </a:extLst>
            </p:cNvPr>
            <p:cNvSpPr/>
            <p:nvPr/>
          </p:nvSpPr>
          <p:spPr bwMode="auto">
            <a:xfrm>
              <a:off x="3172756" y="4440038"/>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i="1" dirty="0" err="1">
                  <a:solidFill>
                    <a:schemeClr val="bg1"/>
                  </a:solidFill>
                  <a:latin typeface="Arial" panose="020B0604020202020204" pitchFamily="34" charset="0"/>
                  <a:cs typeface="Arial" panose="020B0604020202020204" pitchFamily="34" charset="0"/>
                </a:rPr>
                <a:t>Telem</a:t>
              </a:r>
              <a:endParaRPr kumimoji="0" lang="en-GB" sz="7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7" name="Rectangle 236">
              <a:extLst>
                <a:ext uri="{FF2B5EF4-FFF2-40B4-BE49-F238E27FC236}">
                  <a16:creationId xmlns:a16="http://schemas.microsoft.com/office/drawing/2014/main" id="{0642F80F-BC6B-7945-96D1-C279001B1AD1}"/>
                </a:ext>
              </a:extLst>
            </p:cNvPr>
            <p:cNvSpPr/>
            <p:nvPr/>
          </p:nvSpPr>
          <p:spPr bwMode="auto">
            <a:xfrm>
              <a:off x="5842579" y="4267200"/>
              <a:ext cx="425932" cy="268675"/>
            </a:xfrm>
            <a:prstGeom prst="rect">
              <a:avLst/>
            </a:prstGeom>
            <a:solidFill>
              <a:schemeClr val="accent1">
                <a:lumMod val="40000"/>
                <a:lumOff val="60000"/>
              </a:schemeClr>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SciPlan</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39" name="Rectangle 238">
              <a:extLst>
                <a:ext uri="{FF2B5EF4-FFF2-40B4-BE49-F238E27FC236}">
                  <a16:creationId xmlns:a16="http://schemas.microsoft.com/office/drawing/2014/main" id="{F18ED655-3856-E14D-8E64-9922C06CBB3B}"/>
                </a:ext>
              </a:extLst>
            </p:cNvPr>
            <p:cNvSpPr/>
            <p:nvPr/>
          </p:nvSpPr>
          <p:spPr bwMode="auto">
            <a:xfrm>
              <a:off x="5457958" y="3627758"/>
              <a:ext cx="425932" cy="26867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CorrAct</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40" name="Rectangle 239">
              <a:extLst>
                <a:ext uri="{FF2B5EF4-FFF2-40B4-BE49-F238E27FC236}">
                  <a16:creationId xmlns:a16="http://schemas.microsoft.com/office/drawing/2014/main" id="{400B4448-0324-7546-B919-69EDDE0BAE20}"/>
                </a:ext>
              </a:extLst>
            </p:cNvPr>
            <p:cNvSpPr/>
            <p:nvPr/>
          </p:nvSpPr>
          <p:spPr bwMode="auto">
            <a:xfrm>
              <a:off x="6035093" y="3103992"/>
              <a:ext cx="425932" cy="268675"/>
            </a:xfrm>
            <a:prstGeom prst="rect">
              <a:avLst/>
            </a:prstGeom>
            <a:solidFill>
              <a:schemeClr val="bg1">
                <a:lumMod val="65000"/>
              </a:schemeClr>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AppSeq</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41" name="Rectangle 240">
              <a:extLst>
                <a:ext uri="{FF2B5EF4-FFF2-40B4-BE49-F238E27FC236}">
                  <a16:creationId xmlns:a16="http://schemas.microsoft.com/office/drawing/2014/main" id="{016B632D-84C4-C54A-B31F-D5F045BC7F67}"/>
                </a:ext>
              </a:extLst>
            </p:cNvPr>
            <p:cNvSpPr/>
            <p:nvPr/>
          </p:nvSpPr>
          <p:spPr bwMode="auto">
            <a:xfrm>
              <a:off x="4284989" y="2127926"/>
              <a:ext cx="425932" cy="268675"/>
            </a:xfrm>
            <a:prstGeom prst="rect">
              <a:avLst/>
            </a:prstGeom>
            <a:solidFill>
              <a:schemeClr val="bg1">
                <a:lumMod val="65000"/>
              </a:schemeClr>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700" dirty="0" err="1">
                  <a:solidFill>
                    <a:schemeClr val="bg1"/>
                  </a:solidFill>
                  <a:latin typeface="Arial" panose="020B0604020202020204" pitchFamily="34" charset="0"/>
                  <a:cs typeface="Arial" panose="020B0604020202020204" pitchFamily="34" charset="0"/>
                </a:rPr>
                <a:t>Cmds</a:t>
              </a:r>
              <a:endParaRPr kumimoji="0" lang="en-GB" sz="700" b="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42" name="Oval 241">
              <a:extLst>
                <a:ext uri="{FF2B5EF4-FFF2-40B4-BE49-F238E27FC236}">
                  <a16:creationId xmlns:a16="http://schemas.microsoft.com/office/drawing/2014/main" id="{8697BA1C-9F19-6642-8640-7CCB897F73F6}"/>
                </a:ext>
              </a:extLst>
            </p:cNvPr>
            <p:cNvSpPr/>
            <p:nvPr/>
          </p:nvSpPr>
          <p:spPr>
            <a:xfrm>
              <a:off x="2275229" y="2857155"/>
              <a:ext cx="144000" cy="144000"/>
            </a:xfrm>
            <a:prstGeom prst="ellipse">
              <a:avLst/>
            </a:prstGeom>
            <a:solidFill>
              <a:srgbClr val="FF9900"/>
            </a:solidFill>
            <a:ln w="19050">
              <a:solidFill>
                <a:srgbClr val="0000FF"/>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grpSp>
      <p:grpSp>
        <p:nvGrpSpPr>
          <p:cNvPr id="5" name="Group 4">
            <a:extLst>
              <a:ext uri="{FF2B5EF4-FFF2-40B4-BE49-F238E27FC236}">
                <a16:creationId xmlns:a16="http://schemas.microsoft.com/office/drawing/2014/main" id="{2099B14F-1EA8-4C48-9162-384DB3CF9319}"/>
              </a:ext>
            </a:extLst>
          </p:cNvPr>
          <p:cNvGrpSpPr/>
          <p:nvPr/>
        </p:nvGrpSpPr>
        <p:grpSpPr>
          <a:xfrm>
            <a:off x="137836" y="3618067"/>
            <a:ext cx="8929964" cy="2706533"/>
            <a:chOff x="137836" y="3618067"/>
            <a:chExt cx="8929964" cy="2706533"/>
          </a:xfrm>
        </p:grpSpPr>
        <p:sp>
          <p:nvSpPr>
            <p:cNvPr id="66" name="Rectangle 65">
              <a:extLst>
                <a:ext uri="{FF2B5EF4-FFF2-40B4-BE49-F238E27FC236}">
                  <a16:creationId xmlns:a16="http://schemas.microsoft.com/office/drawing/2014/main" id="{5D0A4031-535A-2A43-B201-5A1F32371A40}"/>
                </a:ext>
              </a:extLst>
            </p:cNvPr>
            <p:cNvSpPr/>
            <p:nvPr/>
          </p:nvSpPr>
          <p:spPr bwMode="auto">
            <a:xfrm>
              <a:off x="7682222" y="3657600"/>
              <a:ext cx="1385578" cy="2667000"/>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200" b="1" i="0" u="none" strike="noStrike" cap="none" normalizeH="0" baseline="0" dirty="0">
                <a:ln>
                  <a:noFill/>
                </a:ln>
                <a:solidFill>
                  <a:schemeClr val="tx1"/>
                </a:solidFill>
                <a:effectLst/>
                <a:latin typeface="Arial" pitchFamily="-107" charset="0"/>
              </a:endParaRPr>
            </a:p>
          </p:txBody>
        </p:sp>
        <p:sp>
          <p:nvSpPr>
            <p:cNvPr id="67" name="Rectangle 66">
              <a:extLst>
                <a:ext uri="{FF2B5EF4-FFF2-40B4-BE49-F238E27FC236}">
                  <a16:creationId xmlns:a16="http://schemas.microsoft.com/office/drawing/2014/main" id="{0BE975F7-D1D2-214B-A2C8-460899C58097}"/>
                </a:ext>
              </a:extLst>
            </p:cNvPr>
            <p:cNvSpPr/>
            <p:nvPr/>
          </p:nvSpPr>
          <p:spPr bwMode="auto">
            <a:xfrm>
              <a:off x="6012113" y="3657600"/>
              <a:ext cx="1670583" cy="2667000"/>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200" b="1" i="0" u="none" strike="noStrike" cap="none" normalizeH="0" baseline="0" dirty="0">
                <a:ln>
                  <a:noFill/>
                </a:ln>
                <a:solidFill>
                  <a:schemeClr val="tx1"/>
                </a:solidFill>
                <a:effectLst/>
                <a:latin typeface="Arial" pitchFamily="-107" charset="0"/>
              </a:endParaRPr>
            </a:p>
          </p:txBody>
        </p:sp>
        <p:sp>
          <p:nvSpPr>
            <p:cNvPr id="68" name="Rectangle 67">
              <a:extLst>
                <a:ext uri="{FF2B5EF4-FFF2-40B4-BE49-F238E27FC236}">
                  <a16:creationId xmlns:a16="http://schemas.microsoft.com/office/drawing/2014/main" id="{42AA4999-F8C4-0542-A074-03CC0EE2756D}"/>
                </a:ext>
              </a:extLst>
            </p:cNvPr>
            <p:cNvSpPr/>
            <p:nvPr/>
          </p:nvSpPr>
          <p:spPr bwMode="auto">
            <a:xfrm>
              <a:off x="4186839" y="3657600"/>
              <a:ext cx="1829430" cy="2667000"/>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200" b="1" i="0" u="none" strike="noStrike" cap="none" normalizeH="0" baseline="0">
                <a:ln>
                  <a:noFill/>
                </a:ln>
                <a:solidFill>
                  <a:schemeClr val="tx1"/>
                </a:solidFill>
                <a:effectLst/>
                <a:latin typeface="Arial" pitchFamily="-107" charset="0"/>
              </a:endParaRPr>
            </a:p>
          </p:txBody>
        </p:sp>
        <p:sp>
          <p:nvSpPr>
            <p:cNvPr id="69" name="Rectangle 68">
              <a:extLst>
                <a:ext uri="{FF2B5EF4-FFF2-40B4-BE49-F238E27FC236}">
                  <a16:creationId xmlns:a16="http://schemas.microsoft.com/office/drawing/2014/main" id="{C549BEBB-C149-6F47-9320-EC014FCCC1F6}"/>
                </a:ext>
              </a:extLst>
            </p:cNvPr>
            <p:cNvSpPr/>
            <p:nvPr/>
          </p:nvSpPr>
          <p:spPr bwMode="auto">
            <a:xfrm>
              <a:off x="2361154" y="3657600"/>
              <a:ext cx="1829430" cy="2667000"/>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200" b="1" i="0" u="none" strike="noStrike" cap="none" normalizeH="0" baseline="0" dirty="0">
                <a:ln>
                  <a:noFill/>
                </a:ln>
                <a:solidFill>
                  <a:schemeClr val="tx1"/>
                </a:solidFill>
                <a:effectLst/>
                <a:latin typeface="Arial" pitchFamily="-107" charset="0"/>
              </a:endParaRPr>
            </a:p>
          </p:txBody>
        </p:sp>
        <p:sp>
          <p:nvSpPr>
            <p:cNvPr id="70" name="Rectangle 69">
              <a:extLst>
                <a:ext uri="{FF2B5EF4-FFF2-40B4-BE49-F238E27FC236}">
                  <a16:creationId xmlns:a16="http://schemas.microsoft.com/office/drawing/2014/main" id="{C53740E5-9475-F941-AC6D-7BBB1977D38F}"/>
                </a:ext>
              </a:extLst>
            </p:cNvPr>
            <p:cNvSpPr/>
            <p:nvPr/>
          </p:nvSpPr>
          <p:spPr bwMode="auto">
            <a:xfrm>
              <a:off x="137836" y="3657600"/>
              <a:ext cx="2231802" cy="2667000"/>
            </a:xfrm>
            <a:prstGeom prst="rect">
              <a:avLst/>
            </a:prstGeom>
            <a:solidFill>
              <a:srgbClr val="FFFFFF"/>
            </a:solidFill>
            <a:ln w="3810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200" b="1" i="0" u="none" strike="noStrike" cap="none" normalizeH="0" baseline="0" dirty="0">
                <a:ln>
                  <a:noFill/>
                </a:ln>
                <a:solidFill>
                  <a:schemeClr val="tx1"/>
                </a:solidFill>
                <a:effectLst/>
                <a:latin typeface="Arial" pitchFamily="-107" charset="0"/>
              </a:endParaRPr>
            </a:p>
          </p:txBody>
        </p:sp>
        <p:sp>
          <p:nvSpPr>
            <p:cNvPr id="71" name="Rounded Rectangle 70">
              <a:extLst>
                <a:ext uri="{FF2B5EF4-FFF2-40B4-BE49-F238E27FC236}">
                  <a16:creationId xmlns:a16="http://schemas.microsoft.com/office/drawing/2014/main" id="{F72D04F7-09EB-FB42-A4F9-3C088C6722CD}"/>
                </a:ext>
              </a:extLst>
            </p:cNvPr>
            <p:cNvSpPr/>
            <p:nvPr/>
          </p:nvSpPr>
          <p:spPr bwMode="auto">
            <a:xfrm>
              <a:off x="712970" y="4353851"/>
              <a:ext cx="917162" cy="204771"/>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900" b="0" i="0" u="none" strike="noStrike" cap="none" normalizeH="0" baseline="0" dirty="0">
                  <a:ln>
                    <a:noFill/>
                  </a:ln>
                  <a:solidFill>
                    <a:schemeClr val="tx1"/>
                  </a:solidFill>
                  <a:effectLst/>
                  <a:latin typeface="Arial" pitchFamily="-107" charset="0"/>
                </a:rPr>
                <a:t>Process Telemetry</a:t>
              </a:r>
            </a:p>
          </p:txBody>
        </p:sp>
        <p:sp>
          <p:nvSpPr>
            <p:cNvPr id="72" name="Rectangle 71">
              <a:extLst>
                <a:ext uri="{FF2B5EF4-FFF2-40B4-BE49-F238E27FC236}">
                  <a16:creationId xmlns:a16="http://schemas.microsoft.com/office/drawing/2014/main" id="{A670C291-277D-8045-81A5-E7A32B623912}"/>
                </a:ext>
              </a:extLst>
            </p:cNvPr>
            <p:cNvSpPr/>
            <p:nvPr/>
          </p:nvSpPr>
          <p:spPr bwMode="auto">
            <a:xfrm>
              <a:off x="1395194" y="3982874"/>
              <a:ext cx="900672" cy="15825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Channelized data</a:t>
              </a:r>
            </a:p>
          </p:txBody>
        </p:sp>
        <p:sp>
          <p:nvSpPr>
            <p:cNvPr id="74" name="Rounded Rectangle 73">
              <a:extLst>
                <a:ext uri="{FF2B5EF4-FFF2-40B4-BE49-F238E27FC236}">
                  <a16:creationId xmlns:a16="http://schemas.microsoft.com/office/drawing/2014/main" id="{7BB1C594-427D-AC42-AD3C-C844052F6C95}"/>
                </a:ext>
              </a:extLst>
            </p:cNvPr>
            <p:cNvSpPr/>
            <p:nvPr/>
          </p:nvSpPr>
          <p:spPr bwMode="auto">
            <a:xfrm>
              <a:off x="6152752" y="4026355"/>
              <a:ext cx="1242199" cy="223387"/>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900" b="0" i="0" u="none" strike="noStrike" cap="none" normalizeH="0" baseline="0" dirty="0">
                  <a:ln>
                    <a:noFill/>
                  </a:ln>
                  <a:solidFill>
                    <a:schemeClr val="tx1"/>
                  </a:solidFill>
                  <a:effectLst/>
                  <a:latin typeface="Arial" pitchFamily="-107" charset="0"/>
                </a:rPr>
                <a:t>S/C and Trend Analysis </a:t>
              </a:r>
            </a:p>
          </p:txBody>
        </p:sp>
        <p:sp>
          <p:nvSpPr>
            <p:cNvPr id="75" name="Rectangle 74">
              <a:extLst>
                <a:ext uri="{FF2B5EF4-FFF2-40B4-BE49-F238E27FC236}">
                  <a16:creationId xmlns:a16="http://schemas.microsoft.com/office/drawing/2014/main" id="{96141FFD-DD02-4C4B-8793-9ECF6BB8445F}"/>
                </a:ext>
              </a:extLst>
            </p:cNvPr>
            <p:cNvSpPr/>
            <p:nvPr/>
          </p:nvSpPr>
          <p:spPr bwMode="auto">
            <a:xfrm>
              <a:off x="6427276" y="4371624"/>
              <a:ext cx="917162" cy="186156"/>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Corrective Action</a:t>
              </a:r>
            </a:p>
          </p:txBody>
        </p:sp>
        <p:cxnSp>
          <p:nvCxnSpPr>
            <p:cNvPr id="76" name="Elbow Connector 75">
              <a:extLst>
                <a:ext uri="{FF2B5EF4-FFF2-40B4-BE49-F238E27FC236}">
                  <a16:creationId xmlns:a16="http://schemas.microsoft.com/office/drawing/2014/main" id="{471CAD51-238F-4149-9030-588817549F87}"/>
                </a:ext>
              </a:extLst>
            </p:cNvPr>
            <p:cNvCxnSpPr>
              <a:cxnSpLocks/>
              <a:stCxn id="74" idx="2"/>
              <a:endCxn id="75" idx="0"/>
            </p:cNvCxnSpPr>
            <p:nvPr/>
          </p:nvCxnSpPr>
          <p:spPr bwMode="auto">
            <a:xfrm rot="16200000" flipH="1">
              <a:off x="6768913" y="4254680"/>
              <a:ext cx="121883" cy="112005"/>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77" name="Rounded Rectangle 76">
              <a:extLst>
                <a:ext uri="{FF2B5EF4-FFF2-40B4-BE49-F238E27FC236}">
                  <a16:creationId xmlns:a16="http://schemas.microsoft.com/office/drawing/2014/main" id="{19EEC9BF-4560-3E40-8283-1A9D31F47FA8}"/>
                </a:ext>
              </a:extLst>
            </p:cNvPr>
            <p:cNvSpPr/>
            <p:nvPr/>
          </p:nvSpPr>
          <p:spPr bwMode="auto">
            <a:xfrm>
              <a:off x="6335033" y="4723662"/>
              <a:ext cx="1242199" cy="223387"/>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Planning &amp; Sequencing</a:t>
              </a:r>
              <a:endParaRPr kumimoji="0" lang="en-US" sz="900" b="0" i="0" u="none" strike="noStrike" cap="none" normalizeH="0" baseline="0" dirty="0">
                <a:ln>
                  <a:noFill/>
                </a:ln>
                <a:solidFill>
                  <a:schemeClr val="tx1"/>
                </a:solidFill>
                <a:effectLst/>
                <a:latin typeface="Arial" pitchFamily="-107" charset="0"/>
              </a:endParaRPr>
            </a:p>
          </p:txBody>
        </p:sp>
        <p:cxnSp>
          <p:nvCxnSpPr>
            <p:cNvPr id="78" name="Elbow Connector 77">
              <a:extLst>
                <a:ext uri="{FF2B5EF4-FFF2-40B4-BE49-F238E27FC236}">
                  <a16:creationId xmlns:a16="http://schemas.microsoft.com/office/drawing/2014/main" id="{28464AFB-C1B0-7F4D-8528-C33F6E1581E8}"/>
                </a:ext>
              </a:extLst>
            </p:cNvPr>
            <p:cNvCxnSpPr>
              <a:cxnSpLocks/>
              <a:stCxn id="75" idx="2"/>
              <a:endCxn id="77" idx="0"/>
            </p:cNvCxnSpPr>
            <p:nvPr/>
          </p:nvCxnSpPr>
          <p:spPr bwMode="auto">
            <a:xfrm rot="16200000" flipH="1">
              <a:off x="6838054" y="4605583"/>
              <a:ext cx="165883" cy="70276"/>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79" name="Rectangle 78">
              <a:extLst>
                <a:ext uri="{FF2B5EF4-FFF2-40B4-BE49-F238E27FC236}">
                  <a16:creationId xmlns:a16="http://schemas.microsoft.com/office/drawing/2014/main" id="{E4278F29-FE1B-844D-A7CF-8A6CF3AD5AEF}"/>
                </a:ext>
              </a:extLst>
            </p:cNvPr>
            <p:cNvSpPr/>
            <p:nvPr/>
          </p:nvSpPr>
          <p:spPr bwMode="auto">
            <a:xfrm>
              <a:off x="6202968" y="5358551"/>
              <a:ext cx="1353608" cy="120343"/>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Approved Sequence</a:t>
              </a:r>
            </a:p>
          </p:txBody>
        </p:sp>
        <p:cxnSp>
          <p:nvCxnSpPr>
            <p:cNvPr id="80" name="Elbow Connector 79">
              <a:extLst>
                <a:ext uri="{FF2B5EF4-FFF2-40B4-BE49-F238E27FC236}">
                  <a16:creationId xmlns:a16="http://schemas.microsoft.com/office/drawing/2014/main" id="{6ADFCAAC-F674-5E42-9041-5ED3D78EF9BA}"/>
                </a:ext>
              </a:extLst>
            </p:cNvPr>
            <p:cNvCxnSpPr>
              <a:cxnSpLocks/>
              <a:stCxn id="77" idx="2"/>
              <a:endCxn id="79" idx="0"/>
            </p:cNvCxnSpPr>
            <p:nvPr/>
          </p:nvCxnSpPr>
          <p:spPr bwMode="auto">
            <a:xfrm rot="5400000">
              <a:off x="6712202" y="5114620"/>
              <a:ext cx="411501" cy="76361"/>
            </a:xfrm>
            <a:prstGeom prst="bentConnector3">
              <a:avLst>
                <a:gd name="adj1" fmla="val 64805"/>
              </a:avLst>
            </a:prstGeom>
            <a:solidFill>
              <a:srgbClr val="FFFFFF"/>
            </a:solidFill>
            <a:ln w="9525" cap="flat" cmpd="sng" algn="ctr">
              <a:solidFill>
                <a:srgbClr val="000000"/>
              </a:solidFill>
              <a:prstDash val="solid"/>
              <a:round/>
              <a:headEnd type="none" w="med" len="med"/>
              <a:tailEnd type="triangle"/>
            </a:ln>
            <a:effectLst/>
          </p:spPr>
        </p:cxnSp>
        <p:sp>
          <p:nvSpPr>
            <p:cNvPr id="81" name="Rounded Rectangle 80">
              <a:extLst>
                <a:ext uri="{FF2B5EF4-FFF2-40B4-BE49-F238E27FC236}">
                  <a16:creationId xmlns:a16="http://schemas.microsoft.com/office/drawing/2014/main" id="{C481EBED-CBD6-5141-829E-F3468B25A2F3}"/>
                </a:ext>
              </a:extLst>
            </p:cNvPr>
            <p:cNvSpPr/>
            <p:nvPr/>
          </p:nvSpPr>
          <p:spPr bwMode="auto">
            <a:xfrm>
              <a:off x="614611" y="5741364"/>
              <a:ext cx="977633" cy="230883"/>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Uplink Generation</a:t>
              </a:r>
              <a:endParaRPr kumimoji="0" lang="en-US" sz="900" b="0" i="0" u="none" strike="noStrike" cap="none" normalizeH="0" baseline="0" dirty="0">
                <a:ln>
                  <a:noFill/>
                </a:ln>
                <a:solidFill>
                  <a:schemeClr val="tx1"/>
                </a:solidFill>
                <a:effectLst/>
                <a:latin typeface="Arial" pitchFamily="-107" charset="0"/>
              </a:endParaRPr>
            </a:p>
          </p:txBody>
        </p:sp>
        <p:sp>
          <p:nvSpPr>
            <p:cNvPr id="87" name="Rectangle 86">
              <a:extLst>
                <a:ext uri="{FF2B5EF4-FFF2-40B4-BE49-F238E27FC236}">
                  <a16:creationId xmlns:a16="http://schemas.microsoft.com/office/drawing/2014/main" id="{75644BA7-75A3-BC4A-88EB-E5A662D0F2DA}"/>
                </a:ext>
              </a:extLst>
            </p:cNvPr>
            <p:cNvSpPr/>
            <p:nvPr/>
          </p:nvSpPr>
          <p:spPr bwMode="auto">
            <a:xfrm>
              <a:off x="322941" y="6108979"/>
              <a:ext cx="1031386" cy="106059"/>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Uplink data</a:t>
              </a:r>
            </a:p>
          </p:txBody>
        </p:sp>
        <p:cxnSp>
          <p:nvCxnSpPr>
            <p:cNvPr id="89" name="Elbow Connector 88">
              <a:extLst>
                <a:ext uri="{FF2B5EF4-FFF2-40B4-BE49-F238E27FC236}">
                  <a16:creationId xmlns:a16="http://schemas.microsoft.com/office/drawing/2014/main" id="{C447B627-7F8F-ED43-991B-454BE75B1846}"/>
                </a:ext>
              </a:extLst>
            </p:cNvPr>
            <p:cNvCxnSpPr>
              <a:cxnSpLocks/>
              <a:stCxn id="81" idx="2"/>
              <a:endCxn id="87" idx="0"/>
            </p:cNvCxnSpPr>
            <p:nvPr/>
          </p:nvCxnSpPr>
          <p:spPr bwMode="auto">
            <a:xfrm rot="5400000">
              <a:off x="902667" y="5908217"/>
              <a:ext cx="136731" cy="264792"/>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90" name="TextBox 89">
              <a:extLst>
                <a:ext uri="{FF2B5EF4-FFF2-40B4-BE49-F238E27FC236}">
                  <a16:creationId xmlns:a16="http://schemas.microsoft.com/office/drawing/2014/main" id="{19326BF6-FC75-7E43-89B9-D10611AC8FB2}"/>
                </a:ext>
              </a:extLst>
            </p:cNvPr>
            <p:cNvSpPr txBox="1"/>
            <p:nvPr/>
          </p:nvSpPr>
          <p:spPr>
            <a:xfrm>
              <a:off x="5583183" y="4677839"/>
              <a:ext cx="184731" cy="338554"/>
            </a:xfrm>
            <a:prstGeom prst="rect">
              <a:avLst/>
            </a:prstGeom>
            <a:noFill/>
          </p:spPr>
          <p:txBody>
            <a:bodyPr wrap="none" rtlCol="0">
              <a:spAutoFit/>
            </a:bodyPr>
            <a:lstStyle/>
            <a:p>
              <a:endParaRPr lang="en-US" sz="1600" dirty="0"/>
            </a:p>
          </p:txBody>
        </p:sp>
        <p:sp>
          <p:nvSpPr>
            <p:cNvPr id="91" name="Rounded Rectangle 90">
              <a:extLst>
                <a:ext uri="{FF2B5EF4-FFF2-40B4-BE49-F238E27FC236}">
                  <a16:creationId xmlns:a16="http://schemas.microsoft.com/office/drawing/2014/main" id="{67F3D531-B02F-4746-9B0D-CCCFEAC8071D}"/>
                </a:ext>
              </a:extLst>
            </p:cNvPr>
            <p:cNvSpPr/>
            <p:nvPr/>
          </p:nvSpPr>
          <p:spPr bwMode="auto">
            <a:xfrm>
              <a:off x="4534251" y="4524840"/>
              <a:ext cx="1043053" cy="223457"/>
            </a:xfrm>
            <a:prstGeom prst="roundRect">
              <a:avLst/>
            </a:prstGeom>
            <a:solidFill>
              <a:schemeClr val="accent2">
                <a:lumMod val="40000"/>
                <a:lumOff val="60000"/>
              </a:schemeClr>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Maneuver</a:t>
              </a:r>
            </a:p>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900" b="0" i="0" u="none" strike="noStrike" cap="none" normalizeH="0" baseline="0" dirty="0">
                  <a:ln>
                    <a:noFill/>
                  </a:ln>
                  <a:solidFill>
                    <a:schemeClr val="tx1"/>
                  </a:solidFill>
                  <a:effectLst/>
                  <a:latin typeface="Arial" pitchFamily="-107" charset="0"/>
                </a:rPr>
                <a:t>Design</a:t>
              </a:r>
            </a:p>
          </p:txBody>
        </p:sp>
        <p:sp>
          <p:nvSpPr>
            <p:cNvPr id="92" name="Rectangle 91">
              <a:extLst>
                <a:ext uri="{FF2B5EF4-FFF2-40B4-BE49-F238E27FC236}">
                  <a16:creationId xmlns:a16="http://schemas.microsoft.com/office/drawing/2014/main" id="{F23A8237-C683-7441-8F4B-C233413A6DEE}"/>
                </a:ext>
              </a:extLst>
            </p:cNvPr>
            <p:cNvSpPr/>
            <p:nvPr/>
          </p:nvSpPr>
          <p:spPr bwMode="auto">
            <a:xfrm>
              <a:off x="4843658" y="4852058"/>
              <a:ext cx="917162" cy="243916"/>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TCM and/or Pointing Solution</a:t>
              </a:r>
            </a:p>
          </p:txBody>
        </p:sp>
        <p:cxnSp>
          <p:nvCxnSpPr>
            <p:cNvPr id="93" name="Elbow Connector 92">
              <a:extLst>
                <a:ext uri="{FF2B5EF4-FFF2-40B4-BE49-F238E27FC236}">
                  <a16:creationId xmlns:a16="http://schemas.microsoft.com/office/drawing/2014/main" id="{31D726A3-373D-134B-AF8C-70B8CF7790B8}"/>
                </a:ext>
              </a:extLst>
            </p:cNvPr>
            <p:cNvCxnSpPr>
              <a:cxnSpLocks/>
              <a:stCxn id="91" idx="2"/>
              <a:endCxn id="92" idx="0"/>
            </p:cNvCxnSpPr>
            <p:nvPr/>
          </p:nvCxnSpPr>
          <p:spPr bwMode="auto">
            <a:xfrm rot="16200000" flipH="1">
              <a:off x="5127128" y="4676947"/>
              <a:ext cx="103760" cy="246462"/>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cxnSp>
          <p:nvCxnSpPr>
            <p:cNvPr id="94" name="Elbow Connector 93">
              <a:extLst>
                <a:ext uri="{FF2B5EF4-FFF2-40B4-BE49-F238E27FC236}">
                  <a16:creationId xmlns:a16="http://schemas.microsoft.com/office/drawing/2014/main" id="{DA3DF795-B74F-6F44-A152-3CF14C6C5D31}"/>
                </a:ext>
              </a:extLst>
            </p:cNvPr>
            <p:cNvCxnSpPr>
              <a:cxnSpLocks/>
              <a:stCxn id="92" idx="3"/>
              <a:endCxn id="77" idx="1"/>
            </p:cNvCxnSpPr>
            <p:nvPr/>
          </p:nvCxnSpPr>
          <p:spPr bwMode="auto">
            <a:xfrm flipV="1">
              <a:off x="5760820" y="4835356"/>
              <a:ext cx="574213" cy="138660"/>
            </a:xfrm>
            <a:prstGeom prst="bentConnector3">
              <a:avLst>
                <a:gd name="adj1" fmla="val 65558"/>
              </a:avLst>
            </a:prstGeom>
            <a:solidFill>
              <a:srgbClr val="FFFFFF"/>
            </a:solidFill>
            <a:ln w="9525" cap="flat" cmpd="sng" algn="ctr">
              <a:solidFill>
                <a:srgbClr val="000000"/>
              </a:solidFill>
              <a:prstDash val="solid"/>
              <a:round/>
              <a:headEnd type="none" w="med" len="med"/>
              <a:tailEnd type="triangle"/>
            </a:ln>
            <a:effectLst/>
          </p:spPr>
        </p:cxnSp>
        <p:sp>
          <p:nvSpPr>
            <p:cNvPr id="95" name="Rounded Rectangle 94">
              <a:extLst>
                <a:ext uri="{FF2B5EF4-FFF2-40B4-BE49-F238E27FC236}">
                  <a16:creationId xmlns:a16="http://schemas.microsoft.com/office/drawing/2014/main" id="{7ED557BC-9AB7-794A-9150-A91F4EC57450}"/>
                </a:ext>
              </a:extLst>
            </p:cNvPr>
            <p:cNvSpPr/>
            <p:nvPr/>
          </p:nvSpPr>
          <p:spPr bwMode="auto">
            <a:xfrm>
              <a:off x="2581393" y="4772459"/>
              <a:ext cx="1043053" cy="230883"/>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Science Processing</a:t>
              </a:r>
              <a:endParaRPr kumimoji="0" lang="en-US" sz="900" b="0" i="0" u="none" strike="noStrike" cap="none" normalizeH="0" baseline="0" dirty="0">
                <a:ln>
                  <a:noFill/>
                </a:ln>
                <a:solidFill>
                  <a:schemeClr val="tx1"/>
                </a:solidFill>
                <a:effectLst/>
                <a:latin typeface="Arial" pitchFamily="-107" charset="0"/>
              </a:endParaRPr>
            </a:p>
          </p:txBody>
        </p:sp>
        <p:cxnSp>
          <p:nvCxnSpPr>
            <p:cNvPr id="97" name="Elbow Connector 96">
              <a:extLst>
                <a:ext uri="{FF2B5EF4-FFF2-40B4-BE49-F238E27FC236}">
                  <a16:creationId xmlns:a16="http://schemas.microsoft.com/office/drawing/2014/main" id="{D776644A-4892-434F-9C9D-04A7870AAEC0}"/>
                </a:ext>
              </a:extLst>
            </p:cNvPr>
            <p:cNvCxnSpPr>
              <a:cxnSpLocks/>
              <a:stCxn id="71" idx="2"/>
              <a:endCxn id="99" idx="0"/>
            </p:cNvCxnSpPr>
            <p:nvPr/>
          </p:nvCxnSpPr>
          <p:spPr bwMode="auto">
            <a:xfrm rot="16200000" flipH="1">
              <a:off x="1148765" y="4581408"/>
              <a:ext cx="131641" cy="86069"/>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99" name="Rectangle 98">
              <a:extLst>
                <a:ext uri="{FF2B5EF4-FFF2-40B4-BE49-F238E27FC236}">
                  <a16:creationId xmlns:a16="http://schemas.microsoft.com/office/drawing/2014/main" id="{FE60EB68-3CF0-0E45-915F-21D0D497377D}"/>
                </a:ext>
              </a:extLst>
            </p:cNvPr>
            <p:cNvSpPr/>
            <p:nvPr/>
          </p:nvSpPr>
          <p:spPr bwMode="auto">
            <a:xfrm>
              <a:off x="799039" y="4690264"/>
              <a:ext cx="917162" cy="14509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L0 data</a:t>
              </a:r>
            </a:p>
          </p:txBody>
        </p:sp>
        <p:cxnSp>
          <p:nvCxnSpPr>
            <p:cNvPr id="100" name="Elbow Connector 99">
              <a:extLst>
                <a:ext uri="{FF2B5EF4-FFF2-40B4-BE49-F238E27FC236}">
                  <a16:creationId xmlns:a16="http://schemas.microsoft.com/office/drawing/2014/main" id="{04155CEE-3EB2-F84B-B6DF-115A8BF9DEA5}"/>
                </a:ext>
              </a:extLst>
            </p:cNvPr>
            <p:cNvCxnSpPr>
              <a:cxnSpLocks/>
              <a:stCxn id="99" idx="2"/>
              <a:endCxn id="95" idx="1"/>
            </p:cNvCxnSpPr>
            <p:nvPr/>
          </p:nvCxnSpPr>
          <p:spPr bwMode="auto">
            <a:xfrm rot="16200000" flipH="1">
              <a:off x="1893233" y="4199741"/>
              <a:ext cx="52545" cy="1323773"/>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01" name="Rectangle 100">
              <a:extLst>
                <a:ext uri="{FF2B5EF4-FFF2-40B4-BE49-F238E27FC236}">
                  <a16:creationId xmlns:a16="http://schemas.microsoft.com/office/drawing/2014/main" id="{D9CC0498-57A9-C54A-806F-D3A5365B98E1}"/>
                </a:ext>
              </a:extLst>
            </p:cNvPr>
            <p:cNvSpPr/>
            <p:nvPr/>
          </p:nvSpPr>
          <p:spPr bwMode="auto">
            <a:xfrm>
              <a:off x="3236589" y="5065068"/>
              <a:ext cx="830442" cy="16424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Science Data</a:t>
              </a:r>
            </a:p>
          </p:txBody>
        </p:sp>
        <p:cxnSp>
          <p:nvCxnSpPr>
            <p:cNvPr id="102" name="Elbow Connector 101">
              <a:extLst>
                <a:ext uri="{FF2B5EF4-FFF2-40B4-BE49-F238E27FC236}">
                  <a16:creationId xmlns:a16="http://schemas.microsoft.com/office/drawing/2014/main" id="{9ED0AAFA-F715-E642-BEC2-808F8A25317C}"/>
                </a:ext>
              </a:extLst>
            </p:cNvPr>
            <p:cNvCxnSpPr>
              <a:cxnSpLocks/>
              <a:stCxn id="95" idx="2"/>
              <a:endCxn id="101" idx="1"/>
            </p:cNvCxnSpPr>
            <p:nvPr/>
          </p:nvCxnSpPr>
          <p:spPr bwMode="auto">
            <a:xfrm rot="16200000" flipH="1">
              <a:off x="3097830" y="5008431"/>
              <a:ext cx="143848" cy="133670"/>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03" name="Rectangle 102">
              <a:extLst>
                <a:ext uri="{FF2B5EF4-FFF2-40B4-BE49-F238E27FC236}">
                  <a16:creationId xmlns:a16="http://schemas.microsoft.com/office/drawing/2014/main" id="{51AFF9FA-313D-AC4D-BBBF-8625B2E06D01}"/>
                </a:ext>
              </a:extLst>
            </p:cNvPr>
            <p:cNvSpPr/>
            <p:nvPr/>
          </p:nvSpPr>
          <p:spPr bwMode="auto">
            <a:xfrm>
              <a:off x="4411477" y="4264294"/>
              <a:ext cx="764301" cy="16424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Orbit</a:t>
              </a:r>
            </a:p>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Data</a:t>
              </a:r>
            </a:p>
          </p:txBody>
        </p:sp>
        <p:cxnSp>
          <p:nvCxnSpPr>
            <p:cNvPr id="104" name="Elbow Connector 103">
              <a:extLst>
                <a:ext uri="{FF2B5EF4-FFF2-40B4-BE49-F238E27FC236}">
                  <a16:creationId xmlns:a16="http://schemas.microsoft.com/office/drawing/2014/main" id="{61415FC9-B4B7-484C-B02D-0AA1630330A6}"/>
                </a:ext>
              </a:extLst>
            </p:cNvPr>
            <p:cNvCxnSpPr>
              <a:cxnSpLocks/>
              <a:stCxn id="103" idx="2"/>
              <a:endCxn id="91" idx="0"/>
            </p:cNvCxnSpPr>
            <p:nvPr/>
          </p:nvCxnSpPr>
          <p:spPr bwMode="auto">
            <a:xfrm rot="16200000" flipH="1">
              <a:off x="4876550" y="4345614"/>
              <a:ext cx="96304" cy="262149"/>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108" name="Rounded Rectangle 107">
              <a:extLst>
                <a:ext uri="{FF2B5EF4-FFF2-40B4-BE49-F238E27FC236}">
                  <a16:creationId xmlns:a16="http://schemas.microsoft.com/office/drawing/2014/main" id="{37A81282-5A3D-1446-8BC4-60B6FADBA397}"/>
                </a:ext>
              </a:extLst>
            </p:cNvPr>
            <p:cNvSpPr/>
            <p:nvPr/>
          </p:nvSpPr>
          <p:spPr bwMode="auto">
            <a:xfrm>
              <a:off x="8024747" y="5137443"/>
              <a:ext cx="952006" cy="231046"/>
            </a:xfrm>
            <a:prstGeom prst="roundRect">
              <a:avLst/>
            </a:prstGeom>
            <a:solidFill>
              <a:srgbClr val="FF82D6"/>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Science planning</a:t>
              </a:r>
              <a:endParaRPr kumimoji="0" lang="en-US" sz="900" b="0" i="0" u="none" strike="noStrike" cap="none" normalizeH="0" baseline="0" dirty="0">
                <a:ln>
                  <a:noFill/>
                </a:ln>
                <a:solidFill>
                  <a:schemeClr val="tx1"/>
                </a:solidFill>
                <a:effectLst/>
                <a:latin typeface="Arial" pitchFamily="-107" charset="0"/>
              </a:endParaRPr>
            </a:p>
          </p:txBody>
        </p:sp>
        <p:sp>
          <p:nvSpPr>
            <p:cNvPr id="111" name="Rectangle 110">
              <a:extLst>
                <a:ext uri="{FF2B5EF4-FFF2-40B4-BE49-F238E27FC236}">
                  <a16:creationId xmlns:a16="http://schemas.microsoft.com/office/drawing/2014/main" id="{8657E772-306E-3E42-B594-483CD92F6336}"/>
                </a:ext>
              </a:extLst>
            </p:cNvPr>
            <p:cNvSpPr/>
            <p:nvPr/>
          </p:nvSpPr>
          <p:spPr bwMode="auto">
            <a:xfrm>
              <a:off x="7950204" y="4723662"/>
              <a:ext cx="917162" cy="186156"/>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Science Activity Plan</a:t>
              </a:r>
            </a:p>
          </p:txBody>
        </p:sp>
        <p:cxnSp>
          <p:nvCxnSpPr>
            <p:cNvPr id="112" name="Elbow Connector 111">
              <a:extLst>
                <a:ext uri="{FF2B5EF4-FFF2-40B4-BE49-F238E27FC236}">
                  <a16:creationId xmlns:a16="http://schemas.microsoft.com/office/drawing/2014/main" id="{BC821CDF-2A74-FC42-AEC8-0E39CD5E366B}"/>
                </a:ext>
              </a:extLst>
            </p:cNvPr>
            <p:cNvCxnSpPr>
              <a:cxnSpLocks/>
              <a:stCxn id="111" idx="1"/>
              <a:endCxn id="77" idx="3"/>
            </p:cNvCxnSpPr>
            <p:nvPr/>
          </p:nvCxnSpPr>
          <p:spPr bwMode="auto">
            <a:xfrm rot="10800000" flipV="1">
              <a:off x="7577233" y="4816740"/>
              <a:ext cx="372972" cy="18616"/>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cxnSp>
          <p:nvCxnSpPr>
            <p:cNvPr id="114" name="Elbow Connector 113">
              <a:extLst>
                <a:ext uri="{FF2B5EF4-FFF2-40B4-BE49-F238E27FC236}">
                  <a16:creationId xmlns:a16="http://schemas.microsoft.com/office/drawing/2014/main" id="{39344D1E-3AF3-CB4A-BC9B-B651B1E9B1B3}"/>
                </a:ext>
              </a:extLst>
            </p:cNvPr>
            <p:cNvCxnSpPr>
              <a:cxnSpLocks/>
              <a:stCxn id="108" idx="0"/>
              <a:endCxn id="111" idx="2"/>
            </p:cNvCxnSpPr>
            <p:nvPr/>
          </p:nvCxnSpPr>
          <p:spPr bwMode="auto">
            <a:xfrm rot="16200000" flipV="1">
              <a:off x="8340956" y="4977648"/>
              <a:ext cx="227625" cy="91966"/>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115" name="Rounded Rectangle 114">
              <a:extLst>
                <a:ext uri="{FF2B5EF4-FFF2-40B4-BE49-F238E27FC236}">
                  <a16:creationId xmlns:a16="http://schemas.microsoft.com/office/drawing/2014/main" id="{1A9AD8F5-B1FB-3A45-995F-F8FF9282A975}"/>
                </a:ext>
              </a:extLst>
            </p:cNvPr>
            <p:cNvSpPr/>
            <p:nvPr/>
          </p:nvSpPr>
          <p:spPr bwMode="auto">
            <a:xfrm>
              <a:off x="8024747" y="5505516"/>
              <a:ext cx="952006" cy="151726"/>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Archive</a:t>
              </a:r>
              <a:endParaRPr kumimoji="0" lang="en-US" sz="900" b="0" i="0" u="none" strike="noStrike" cap="none" normalizeH="0" baseline="0" dirty="0">
                <a:ln>
                  <a:noFill/>
                </a:ln>
                <a:solidFill>
                  <a:schemeClr val="tx1"/>
                </a:solidFill>
                <a:effectLst/>
                <a:latin typeface="Arial" pitchFamily="-107" charset="0"/>
              </a:endParaRPr>
            </a:p>
          </p:txBody>
        </p:sp>
        <p:cxnSp>
          <p:nvCxnSpPr>
            <p:cNvPr id="117" name="Elbow Connector 116">
              <a:extLst>
                <a:ext uri="{FF2B5EF4-FFF2-40B4-BE49-F238E27FC236}">
                  <a16:creationId xmlns:a16="http://schemas.microsoft.com/office/drawing/2014/main" id="{A95B8E9E-94B0-334D-84DE-1016981EA690}"/>
                </a:ext>
              </a:extLst>
            </p:cNvPr>
            <p:cNvCxnSpPr>
              <a:cxnSpLocks/>
              <a:stCxn id="101" idx="2"/>
              <a:endCxn id="118" idx="3"/>
            </p:cNvCxnSpPr>
            <p:nvPr/>
          </p:nvCxnSpPr>
          <p:spPr bwMode="auto">
            <a:xfrm rot="5400000">
              <a:off x="2590663" y="4292725"/>
              <a:ext cx="124563" cy="1997734"/>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18" name="Rounded Rectangle 117">
              <a:extLst>
                <a:ext uri="{FF2B5EF4-FFF2-40B4-BE49-F238E27FC236}">
                  <a16:creationId xmlns:a16="http://schemas.microsoft.com/office/drawing/2014/main" id="{016A972A-424F-F74F-9C65-35695F87B35D}"/>
                </a:ext>
              </a:extLst>
            </p:cNvPr>
            <p:cNvSpPr/>
            <p:nvPr/>
          </p:nvSpPr>
          <p:spPr bwMode="auto">
            <a:xfrm>
              <a:off x="611024" y="5238432"/>
              <a:ext cx="1043053" cy="230883"/>
            </a:xfrm>
            <a:prstGeom prst="roundRect">
              <a:avLst/>
            </a:prstGeom>
            <a:solidFill>
              <a:srgbClr val="FF82D6"/>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Manage Mission Data</a:t>
              </a:r>
              <a:endParaRPr kumimoji="0" lang="en-US" sz="900" b="0" i="0" u="none" strike="noStrike" cap="none" normalizeH="0" baseline="0" dirty="0">
                <a:ln>
                  <a:noFill/>
                </a:ln>
                <a:solidFill>
                  <a:schemeClr val="tx1"/>
                </a:solidFill>
                <a:effectLst/>
                <a:latin typeface="Arial" pitchFamily="-107" charset="0"/>
              </a:endParaRPr>
            </a:p>
          </p:txBody>
        </p:sp>
        <p:cxnSp>
          <p:nvCxnSpPr>
            <p:cNvPr id="119" name="Elbow Connector 118">
              <a:extLst>
                <a:ext uri="{FF2B5EF4-FFF2-40B4-BE49-F238E27FC236}">
                  <a16:creationId xmlns:a16="http://schemas.microsoft.com/office/drawing/2014/main" id="{A925C956-CCD0-3548-ABC6-53879E69ECD3}"/>
                </a:ext>
              </a:extLst>
            </p:cNvPr>
            <p:cNvCxnSpPr>
              <a:cxnSpLocks/>
              <a:stCxn id="118" idx="2"/>
              <a:endCxn id="146" idx="1"/>
            </p:cNvCxnSpPr>
            <p:nvPr/>
          </p:nvCxnSpPr>
          <p:spPr bwMode="auto">
            <a:xfrm rot="16200000" flipH="1">
              <a:off x="1995917" y="4605948"/>
              <a:ext cx="118322" cy="1845056"/>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20" name="TextBox 119">
              <a:extLst>
                <a:ext uri="{FF2B5EF4-FFF2-40B4-BE49-F238E27FC236}">
                  <a16:creationId xmlns:a16="http://schemas.microsoft.com/office/drawing/2014/main" id="{E5669FB3-8EAF-8E4A-A4CF-ACDBC03EB823}"/>
                </a:ext>
              </a:extLst>
            </p:cNvPr>
            <p:cNvSpPr txBox="1"/>
            <p:nvPr/>
          </p:nvSpPr>
          <p:spPr>
            <a:xfrm>
              <a:off x="7653188" y="3618067"/>
              <a:ext cx="1026243" cy="253916"/>
            </a:xfrm>
            <a:prstGeom prst="rect">
              <a:avLst/>
            </a:prstGeom>
            <a:noFill/>
          </p:spPr>
          <p:txBody>
            <a:bodyPr wrap="none" rtlCol="0">
              <a:spAutoFit/>
            </a:bodyPr>
            <a:lstStyle/>
            <a:p>
              <a:r>
                <a:rPr lang="en-US" sz="1050" dirty="0"/>
                <a:t>Sci. Planning</a:t>
              </a:r>
            </a:p>
          </p:txBody>
        </p:sp>
        <p:sp>
          <p:nvSpPr>
            <p:cNvPr id="121" name="TextBox 120">
              <a:extLst>
                <a:ext uri="{FF2B5EF4-FFF2-40B4-BE49-F238E27FC236}">
                  <a16:creationId xmlns:a16="http://schemas.microsoft.com/office/drawing/2014/main" id="{DAD04D4D-518A-D443-BBBC-A488B53896C4}"/>
                </a:ext>
              </a:extLst>
            </p:cNvPr>
            <p:cNvSpPr txBox="1"/>
            <p:nvPr/>
          </p:nvSpPr>
          <p:spPr>
            <a:xfrm>
              <a:off x="6037564" y="3624590"/>
              <a:ext cx="1205779" cy="253916"/>
            </a:xfrm>
            <a:prstGeom prst="rect">
              <a:avLst/>
            </a:prstGeom>
            <a:noFill/>
          </p:spPr>
          <p:txBody>
            <a:bodyPr wrap="none" rtlCol="0">
              <a:spAutoFit/>
            </a:bodyPr>
            <a:lstStyle/>
            <a:p>
              <a:r>
                <a:rPr lang="en-US" sz="1050" dirty="0"/>
                <a:t>Planning &amp; Seq.</a:t>
              </a:r>
            </a:p>
          </p:txBody>
        </p:sp>
        <p:sp>
          <p:nvSpPr>
            <p:cNvPr id="122" name="TextBox 121">
              <a:extLst>
                <a:ext uri="{FF2B5EF4-FFF2-40B4-BE49-F238E27FC236}">
                  <a16:creationId xmlns:a16="http://schemas.microsoft.com/office/drawing/2014/main" id="{74FA7DBB-587B-6346-9D98-F1D0DAAE8BF5}"/>
                </a:ext>
              </a:extLst>
            </p:cNvPr>
            <p:cNvSpPr txBox="1"/>
            <p:nvPr/>
          </p:nvSpPr>
          <p:spPr>
            <a:xfrm>
              <a:off x="4601398" y="3619565"/>
              <a:ext cx="906017" cy="261610"/>
            </a:xfrm>
            <a:prstGeom prst="rect">
              <a:avLst/>
            </a:prstGeom>
            <a:noFill/>
          </p:spPr>
          <p:txBody>
            <a:bodyPr wrap="none" rtlCol="0">
              <a:spAutoFit/>
            </a:bodyPr>
            <a:lstStyle/>
            <a:p>
              <a:r>
                <a:rPr lang="en-US" sz="1050" dirty="0"/>
                <a:t>Navigation</a:t>
              </a:r>
            </a:p>
          </p:txBody>
        </p:sp>
        <p:sp>
          <p:nvSpPr>
            <p:cNvPr id="123" name="TextBox 122">
              <a:extLst>
                <a:ext uri="{FF2B5EF4-FFF2-40B4-BE49-F238E27FC236}">
                  <a16:creationId xmlns:a16="http://schemas.microsoft.com/office/drawing/2014/main" id="{81FA257E-0959-8648-B604-817A6BD38220}"/>
                </a:ext>
              </a:extLst>
            </p:cNvPr>
            <p:cNvSpPr txBox="1"/>
            <p:nvPr/>
          </p:nvSpPr>
          <p:spPr>
            <a:xfrm>
              <a:off x="2368918" y="3624590"/>
              <a:ext cx="1391728" cy="261610"/>
            </a:xfrm>
            <a:prstGeom prst="rect">
              <a:avLst/>
            </a:prstGeom>
            <a:noFill/>
          </p:spPr>
          <p:txBody>
            <a:bodyPr wrap="none" rtlCol="0">
              <a:spAutoFit/>
            </a:bodyPr>
            <a:lstStyle/>
            <a:p>
              <a:r>
                <a:rPr lang="en-US" sz="1050" dirty="0"/>
                <a:t>Science Data Sys.</a:t>
              </a:r>
            </a:p>
          </p:txBody>
        </p:sp>
        <p:sp>
          <p:nvSpPr>
            <p:cNvPr id="124" name="TextBox 123">
              <a:extLst>
                <a:ext uri="{FF2B5EF4-FFF2-40B4-BE49-F238E27FC236}">
                  <a16:creationId xmlns:a16="http://schemas.microsoft.com/office/drawing/2014/main" id="{6FDAD29F-26E6-3A4F-8E58-20135020199F}"/>
                </a:ext>
              </a:extLst>
            </p:cNvPr>
            <p:cNvSpPr txBox="1"/>
            <p:nvPr/>
          </p:nvSpPr>
          <p:spPr>
            <a:xfrm>
              <a:off x="401231" y="3622881"/>
              <a:ext cx="1199367" cy="253916"/>
            </a:xfrm>
            <a:prstGeom prst="rect">
              <a:avLst/>
            </a:prstGeom>
            <a:noFill/>
          </p:spPr>
          <p:txBody>
            <a:bodyPr wrap="none" rtlCol="0">
              <a:spAutoFit/>
            </a:bodyPr>
            <a:lstStyle/>
            <a:p>
              <a:r>
                <a:rPr lang="en-US" sz="1050" dirty="0"/>
                <a:t>Mission Control</a:t>
              </a:r>
            </a:p>
          </p:txBody>
        </p:sp>
        <p:cxnSp>
          <p:nvCxnSpPr>
            <p:cNvPr id="125" name="Elbow Connector 124">
              <a:extLst>
                <a:ext uri="{FF2B5EF4-FFF2-40B4-BE49-F238E27FC236}">
                  <a16:creationId xmlns:a16="http://schemas.microsoft.com/office/drawing/2014/main" id="{88830271-BDE8-5140-AB04-65874F3EE985}"/>
                </a:ext>
              </a:extLst>
            </p:cNvPr>
            <p:cNvCxnSpPr>
              <a:cxnSpLocks/>
              <a:stCxn id="101" idx="3"/>
              <a:endCxn id="108" idx="1"/>
            </p:cNvCxnSpPr>
            <p:nvPr/>
          </p:nvCxnSpPr>
          <p:spPr bwMode="auto">
            <a:xfrm>
              <a:off x="4067032" y="5147190"/>
              <a:ext cx="3957716" cy="105776"/>
            </a:xfrm>
            <a:prstGeom prst="bentConnector3">
              <a:avLst>
                <a:gd name="adj1" fmla="val 84888"/>
              </a:avLst>
            </a:prstGeom>
            <a:solidFill>
              <a:srgbClr val="FFFFFF"/>
            </a:solidFill>
            <a:ln w="9525" cap="flat" cmpd="sng" algn="ctr">
              <a:solidFill>
                <a:srgbClr val="000000"/>
              </a:solidFill>
              <a:prstDash val="solid"/>
              <a:round/>
              <a:headEnd type="none" w="med" len="med"/>
              <a:tailEnd type="triangle"/>
            </a:ln>
            <a:effectLst/>
          </p:spPr>
        </p:cxnSp>
        <p:cxnSp>
          <p:nvCxnSpPr>
            <p:cNvPr id="126" name="Straight Connector 125">
              <a:extLst>
                <a:ext uri="{FF2B5EF4-FFF2-40B4-BE49-F238E27FC236}">
                  <a16:creationId xmlns:a16="http://schemas.microsoft.com/office/drawing/2014/main" id="{6A11703E-AFD7-7E4A-9B68-B2291D41F05A}"/>
                </a:ext>
              </a:extLst>
            </p:cNvPr>
            <p:cNvCxnSpPr>
              <a:cxnSpLocks/>
            </p:cNvCxnSpPr>
            <p:nvPr/>
          </p:nvCxnSpPr>
          <p:spPr bwMode="auto">
            <a:xfrm>
              <a:off x="152445" y="3824593"/>
              <a:ext cx="8915355" cy="0"/>
            </a:xfrm>
            <a:prstGeom prst="line">
              <a:avLst/>
            </a:prstGeom>
            <a:solidFill>
              <a:srgbClr val="FFFFFF"/>
            </a:solidFill>
            <a:ln w="38100" cap="flat" cmpd="sng" algn="ctr">
              <a:solidFill>
                <a:srgbClr val="000000"/>
              </a:solidFill>
              <a:prstDash val="solid"/>
              <a:round/>
              <a:headEnd type="none" w="med" len="med"/>
              <a:tailEnd type="none" w="med" len="med"/>
            </a:ln>
            <a:effectLst/>
          </p:spPr>
        </p:cxnSp>
        <p:cxnSp>
          <p:nvCxnSpPr>
            <p:cNvPr id="127" name="Elbow Connector 126">
              <a:extLst>
                <a:ext uri="{FF2B5EF4-FFF2-40B4-BE49-F238E27FC236}">
                  <a16:creationId xmlns:a16="http://schemas.microsoft.com/office/drawing/2014/main" id="{15505C67-F8B7-6A4D-81C5-7CB8A60D1215}"/>
                </a:ext>
              </a:extLst>
            </p:cNvPr>
            <p:cNvCxnSpPr>
              <a:cxnSpLocks/>
              <a:stCxn id="71" idx="0"/>
              <a:endCxn id="72" idx="2"/>
            </p:cNvCxnSpPr>
            <p:nvPr/>
          </p:nvCxnSpPr>
          <p:spPr bwMode="auto">
            <a:xfrm rot="5400000" flipH="1" flipV="1">
              <a:off x="1402178" y="3910500"/>
              <a:ext cx="212725" cy="673979"/>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cxnSp>
          <p:nvCxnSpPr>
            <p:cNvPr id="128" name="Elbow Connector 127">
              <a:extLst>
                <a:ext uri="{FF2B5EF4-FFF2-40B4-BE49-F238E27FC236}">
                  <a16:creationId xmlns:a16="http://schemas.microsoft.com/office/drawing/2014/main" id="{0C8F8276-288E-4849-AEC6-7B6A41018117}"/>
                </a:ext>
              </a:extLst>
            </p:cNvPr>
            <p:cNvCxnSpPr>
              <a:cxnSpLocks/>
              <a:stCxn id="72" idx="0"/>
              <a:endCxn id="74" idx="0"/>
            </p:cNvCxnSpPr>
            <p:nvPr/>
          </p:nvCxnSpPr>
          <p:spPr bwMode="auto">
            <a:xfrm rot="16200000" flipH="1">
              <a:off x="4287950" y="1540454"/>
              <a:ext cx="43481" cy="4928322"/>
            </a:xfrm>
            <a:prstGeom prst="bentConnector3">
              <a:avLst>
                <a:gd name="adj1" fmla="val -256880"/>
              </a:avLst>
            </a:prstGeom>
            <a:solidFill>
              <a:srgbClr val="FFFFFF"/>
            </a:solidFill>
            <a:ln w="9525" cap="flat" cmpd="sng" algn="ctr">
              <a:solidFill>
                <a:srgbClr val="000000"/>
              </a:solidFill>
              <a:prstDash val="solid"/>
              <a:round/>
              <a:headEnd type="none" w="med" len="med"/>
              <a:tailEnd type="triangle"/>
            </a:ln>
            <a:effectLst/>
          </p:spPr>
        </p:cxnSp>
        <p:sp>
          <p:nvSpPr>
            <p:cNvPr id="129" name="Rectangle 128">
              <a:extLst>
                <a:ext uri="{FF2B5EF4-FFF2-40B4-BE49-F238E27FC236}">
                  <a16:creationId xmlns:a16="http://schemas.microsoft.com/office/drawing/2014/main" id="{CBEAFCFE-4DF8-7A42-A20D-E269243D7317}"/>
                </a:ext>
              </a:extLst>
            </p:cNvPr>
            <p:cNvSpPr/>
            <p:nvPr/>
          </p:nvSpPr>
          <p:spPr bwMode="auto">
            <a:xfrm>
              <a:off x="217262" y="4154713"/>
              <a:ext cx="733553" cy="159407"/>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Downlink Data</a:t>
              </a:r>
            </a:p>
          </p:txBody>
        </p:sp>
        <p:cxnSp>
          <p:nvCxnSpPr>
            <p:cNvPr id="130" name="Elbow Connector 129">
              <a:extLst>
                <a:ext uri="{FF2B5EF4-FFF2-40B4-BE49-F238E27FC236}">
                  <a16:creationId xmlns:a16="http://schemas.microsoft.com/office/drawing/2014/main" id="{1749519C-C724-9740-8B4F-4FF49561C757}"/>
                </a:ext>
              </a:extLst>
            </p:cNvPr>
            <p:cNvCxnSpPr>
              <a:cxnSpLocks/>
              <a:stCxn id="129" idx="2"/>
              <a:endCxn id="71" idx="1"/>
            </p:cNvCxnSpPr>
            <p:nvPr/>
          </p:nvCxnSpPr>
          <p:spPr bwMode="auto">
            <a:xfrm rot="16200000" flipH="1">
              <a:off x="577446" y="4320713"/>
              <a:ext cx="142117" cy="128931"/>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31" name="Rounded Rectangle 130">
              <a:extLst>
                <a:ext uri="{FF2B5EF4-FFF2-40B4-BE49-F238E27FC236}">
                  <a16:creationId xmlns:a16="http://schemas.microsoft.com/office/drawing/2014/main" id="{19EF3537-1665-8D43-A005-1AE00B260D6B}"/>
                </a:ext>
              </a:extLst>
            </p:cNvPr>
            <p:cNvSpPr/>
            <p:nvPr/>
          </p:nvSpPr>
          <p:spPr bwMode="auto">
            <a:xfrm>
              <a:off x="6158880" y="5760764"/>
              <a:ext cx="965960" cy="233470"/>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Command Generation</a:t>
              </a:r>
              <a:endParaRPr kumimoji="0" lang="en-US" sz="900" b="0" i="0" u="none" strike="noStrike" cap="none" normalizeH="0" baseline="0" dirty="0">
                <a:ln>
                  <a:noFill/>
                </a:ln>
                <a:solidFill>
                  <a:schemeClr val="tx1"/>
                </a:solidFill>
                <a:effectLst/>
                <a:latin typeface="Arial" pitchFamily="-107" charset="0"/>
              </a:endParaRPr>
            </a:p>
          </p:txBody>
        </p:sp>
        <p:cxnSp>
          <p:nvCxnSpPr>
            <p:cNvPr id="132" name="Elbow Connector 131">
              <a:extLst>
                <a:ext uri="{FF2B5EF4-FFF2-40B4-BE49-F238E27FC236}">
                  <a16:creationId xmlns:a16="http://schemas.microsoft.com/office/drawing/2014/main" id="{073556F3-4330-B54E-95BB-950257B421C6}"/>
                </a:ext>
              </a:extLst>
            </p:cNvPr>
            <p:cNvCxnSpPr>
              <a:cxnSpLocks/>
              <a:stCxn id="79" idx="2"/>
              <a:endCxn id="131" idx="0"/>
            </p:cNvCxnSpPr>
            <p:nvPr/>
          </p:nvCxnSpPr>
          <p:spPr bwMode="auto">
            <a:xfrm rot="5400000">
              <a:off x="6619881" y="5500873"/>
              <a:ext cx="281871" cy="237911"/>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cxnSp>
          <p:nvCxnSpPr>
            <p:cNvPr id="134" name="Elbow Connector 133">
              <a:extLst>
                <a:ext uri="{FF2B5EF4-FFF2-40B4-BE49-F238E27FC236}">
                  <a16:creationId xmlns:a16="http://schemas.microsoft.com/office/drawing/2014/main" id="{BEB33254-F27A-5846-A530-FA6084956E46}"/>
                </a:ext>
              </a:extLst>
            </p:cNvPr>
            <p:cNvCxnSpPr>
              <a:cxnSpLocks/>
              <a:stCxn id="135" idx="1"/>
              <a:endCxn id="81" idx="3"/>
            </p:cNvCxnSpPr>
            <p:nvPr/>
          </p:nvCxnSpPr>
          <p:spPr bwMode="auto">
            <a:xfrm rot="10800000">
              <a:off x="1592244" y="5856806"/>
              <a:ext cx="4489314" cy="363356"/>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135" name="Rectangle 134">
              <a:extLst>
                <a:ext uri="{FF2B5EF4-FFF2-40B4-BE49-F238E27FC236}">
                  <a16:creationId xmlns:a16="http://schemas.microsoft.com/office/drawing/2014/main" id="{9B5BC9A6-5554-704F-85D6-0007CCFCC0AD}"/>
                </a:ext>
              </a:extLst>
            </p:cNvPr>
            <p:cNvSpPr/>
            <p:nvPr/>
          </p:nvSpPr>
          <p:spPr bwMode="auto">
            <a:xfrm>
              <a:off x="6081557" y="6159991"/>
              <a:ext cx="843083" cy="120343"/>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Commands</a:t>
              </a:r>
            </a:p>
          </p:txBody>
        </p:sp>
        <p:cxnSp>
          <p:nvCxnSpPr>
            <p:cNvPr id="136" name="Elbow Connector 135">
              <a:extLst>
                <a:ext uri="{FF2B5EF4-FFF2-40B4-BE49-F238E27FC236}">
                  <a16:creationId xmlns:a16="http://schemas.microsoft.com/office/drawing/2014/main" id="{347578CB-D445-F745-835D-D739316A2768}"/>
                </a:ext>
              </a:extLst>
            </p:cNvPr>
            <p:cNvCxnSpPr>
              <a:cxnSpLocks/>
              <a:stCxn id="131" idx="2"/>
              <a:endCxn id="135" idx="0"/>
            </p:cNvCxnSpPr>
            <p:nvPr/>
          </p:nvCxnSpPr>
          <p:spPr bwMode="auto">
            <a:xfrm rot="5400000">
              <a:off x="6489602" y="6007731"/>
              <a:ext cx="165756" cy="138762"/>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137" name="Rounded Rectangle 136">
              <a:extLst>
                <a:ext uri="{FF2B5EF4-FFF2-40B4-BE49-F238E27FC236}">
                  <a16:creationId xmlns:a16="http://schemas.microsoft.com/office/drawing/2014/main" id="{617B9447-400A-6B42-9286-7DFB44B1EE8B}"/>
                </a:ext>
              </a:extLst>
            </p:cNvPr>
            <p:cNvSpPr/>
            <p:nvPr/>
          </p:nvSpPr>
          <p:spPr bwMode="auto">
            <a:xfrm>
              <a:off x="234682" y="3857230"/>
              <a:ext cx="917162" cy="204771"/>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900" b="0" i="0" u="none" strike="noStrike" cap="none" normalizeH="0" baseline="0" dirty="0">
                  <a:ln>
                    <a:noFill/>
                  </a:ln>
                  <a:solidFill>
                    <a:schemeClr val="tx1"/>
                  </a:solidFill>
                  <a:effectLst/>
                  <a:latin typeface="Arial" pitchFamily="-107" charset="0"/>
                </a:rPr>
                <a:t>TT&amp;C Services</a:t>
              </a:r>
            </a:p>
          </p:txBody>
        </p:sp>
        <p:cxnSp>
          <p:nvCxnSpPr>
            <p:cNvPr id="139" name="Elbow Connector 138">
              <a:extLst>
                <a:ext uri="{FF2B5EF4-FFF2-40B4-BE49-F238E27FC236}">
                  <a16:creationId xmlns:a16="http://schemas.microsoft.com/office/drawing/2014/main" id="{F492B27B-F3B4-0A42-8A25-72E5B52010A8}"/>
                </a:ext>
              </a:extLst>
            </p:cNvPr>
            <p:cNvCxnSpPr>
              <a:cxnSpLocks/>
              <a:stCxn id="137" idx="2"/>
              <a:endCxn id="129" idx="0"/>
            </p:cNvCxnSpPr>
            <p:nvPr/>
          </p:nvCxnSpPr>
          <p:spPr bwMode="auto">
            <a:xfrm rot="5400000">
              <a:off x="592295" y="4053745"/>
              <a:ext cx="92712" cy="109224"/>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sp>
          <p:nvSpPr>
            <p:cNvPr id="140" name="Rounded Rectangle 139">
              <a:extLst>
                <a:ext uri="{FF2B5EF4-FFF2-40B4-BE49-F238E27FC236}">
                  <a16:creationId xmlns:a16="http://schemas.microsoft.com/office/drawing/2014/main" id="{B3E99884-6424-3A4B-8C3E-FFE531E140DB}"/>
                </a:ext>
              </a:extLst>
            </p:cNvPr>
            <p:cNvSpPr/>
            <p:nvPr/>
          </p:nvSpPr>
          <p:spPr bwMode="auto">
            <a:xfrm>
              <a:off x="4465423" y="3911123"/>
              <a:ext cx="1043053" cy="223457"/>
            </a:xfrm>
            <a:prstGeom prst="roundRect">
              <a:avLst/>
            </a:prstGeom>
            <a:solidFill>
              <a:srgbClr val="FFFFFF"/>
            </a:solidFill>
            <a:ln w="4127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lang="en-US" sz="900" b="0" dirty="0">
                  <a:latin typeface="Arial" pitchFamily="-107" charset="0"/>
                </a:rPr>
                <a:t>Navigation</a:t>
              </a:r>
            </a:p>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900" b="0" i="0" u="none" strike="noStrike" cap="none" normalizeH="0" baseline="0" dirty="0">
                  <a:ln>
                    <a:noFill/>
                  </a:ln>
                  <a:solidFill>
                    <a:schemeClr val="tx1"/>
                  </a:solidFill>
                  <a:effectLst/>
                  <a:latin typeface="Arial" pitchFamily="-107" charset="0"/>
                </a:rPr>
                <a:t>&amp; Timing</a:t>
              </a:r>
            </a:p>
          </p:txBody>
        </p:sp>
        <p:cxnSp>
          <p:nvCxnSpPr>
            <p:cNvPr id="142" name="Elbow Connector 141">
              <a:extLst>
                <a:ext uri="{FF2B5EF4-FFF2-40B4-BE49-F238E27FC236}">
                  <a16:creationId xmlns:a16="http://schemas.microsoft.com/office/drawing/2014/main" id="{E371CBEC-534D-A64F-9858-7053FC871076}"/>
                </a:ext>
              </a:extLst>
            </p:cNvPr>
            <p:cNvCxnSpPr>
              <a:cxnSpLocks/>
              <a:stCxn id="140" idx="2"/>
              <a:endCxn id="103" idx="0"/>
            </p:cNvCxnSpPr>
            <p:nvPr/>
          </p:nvCxnSpPr>
          <p:spPr bwMode="auto">
            <a:xfrm rot="5400000">
              <a:off x="4825432" y="4102776"/>
              <a:ext cx="129713" cy="193322"/>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cxnSp>
          <p:nvCxnSpPr>
            <p:cNvPr id="143" name="Elbow Connector 142">
              <a:extLst>
                <a:ext uri="{FF2B5EF4-FFF2-40B4-BE49-F238E27FC236}">
                  <a16:creationId xmlns:a16="http://schemas.microsoft.com/office/drawing/2014/main" id="{7A6A6083-5E5B-9547-B0C1-2E4E50411377}"/>
                </a:ext>
              </a:extLst>
            </p:cNvPr>
            <p:cNvCxnSpPr>
              <a:cxnSpLocks/>
              <a:stCxn id="71" idx="3"/>
              <a:endCxn id="144" idx="2"/>
            </p:cNvCxnSpPr>
            <p:nvPr/>
          </p:nvCxnSpPr>
          <p:spPr bwMode="auto">
            <a:xfrm flipV="1">
              <a:off x="1630131" y="4309017"/>
              <a:ext cx="1334403" cy="147220"/>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44" name="Rectangle 143">
              <a:extLst>
                <a:ext uri="{FF2B5EF4-FFF2-40B4-BE49-F238E27FC236}">
                  <a16:creationId xmlns:a16="http://schemas.microsoft.com/office/drawing/2014/main" id="{C8B31ADE-F2E0-2447-A77E-10E6F71CFE59}"/>
                </a:ext>
              </a:extLst>
            </p:cNvPr>
            <p:cNvSpPr/>
            <p:nvPr/>
          </p:nvSpPr>
          <p:spPr bwMode="auto">
            <a:xfrm>
              <a:off x="2514198" y="4150765"/>
              <a:ext cx="900672" cy="15825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Tracking data</a:t>
              </a:r>
            </a:p>
          </p:txBody>
        </p:sp>
        <p:cxnSp>
          <p:nvCxnSpPr>
            <p:cNvPr id="145" name="Elbow Connector 144">
              <a:extLst>
                <a:ext uri="{FF2B5EF4-FFF2-40B4-BE49-F238E27FC236}">
                  <a16:creationId xmlns:a16="http://schemas.microsoft.com/office/drawing/2014/main" id="{D24B25D7-0739-1645-B640-C2EBE858939B}"/>
                </a:ext>
              </a:extLst>
            </p:cNvPr>
            <p:cNvCxnSpPr>
              <a:cxnSpLocks/>
              <a:stCxn id="144" idx="0"/>
              <a:endCxn id="140" idx="1"/>
            </p:cNvCxnSpPr>
            <p:nvPr/>
          </p:nvCxnSpPr>
          <p:spPr bwMode="auto">
            <a:xfrm rot="5400000" flipH="1" flipV="1">
              <a:off x="3651023" y="3336364"/>
              <a:ext cx="127912" cy="1500889"/>
            </a:xfrm>
            <a:prstGeom prst="bentConnector2">
              <a:avLst/>
            </a:prstGeom>
            <a:solidFill>
              <a:srgbClr val="FFFFFF"/>
            </a:solidFill>
            <a:ln w="9525" cap="flat" cmpd="sng" algn="ctr">
              <a:solidFill>
                <a:srgbClr val="000000"/>
              </a:solidFill>
              <a:prstDash val="solid"/>
              <a:round/>
              <a:headEnd type="none" w="med" len="med"/>
              <a:tailEnd type="triangle"/>
            </a:ln>
            <a:effectLst/>
          </p:spPr>
        </p:cxnSp>
        <p:sp>
          <p:nvSpPr>
            <p:cNvPr id="146" name="Rectangle 145">
              <a:extLst>
                <a:ext uri="{FF2B5EF4-FFF2-40B4-BE49-F238E27FC236}">
                  <a16:creationId xmlns:a16="http://schemas.microsoft.com/office/drawing/2014/main" id="{226DBFA9-B047-7A45-9E14-96ADBBAB686E}"/>
                </a:ext>
              </a:extLst>
            </p:cNvPr>
            <p:cNvSpPr/>
            <p:nvPr/>
          </p:nvSpPr>
          <p:spPr bwMode="auto">
            <a:xfrm>
              <a:off x="2977607" y="5505516"/>
              <a:ext cx="830442" cy="164242"/>
            </a:xfrm>
            <a:prstGeom prst="rect">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60000"/>
                </a:lnSpc>
                <a:spcBef>
                  <a:spcPct val="0"/>
                </a:spcBef>
                <a:spcAft>
                  <a:spcPct val="10000"/>
                </a:spcAft>
                <a:buClrTx/>
                <a:buSzPct val="125000"/>
                <a:buFontTx/>
                <a:buNone/>
                <a:tabLst/>
              </a:pPr>
              <a:r>
                <a:rPr kumimoji="0" lang="en-US" sz="700" b="0" i="0" u="none" strike="noStrike" cap="none" normalizeH="0" baseline="0" dirty="0">
                  <a:ln>
                    <a:noFill/>
                  </a:ln>
                  <a:solidFill>
                    <a:schemeClr val="tx1"/>
                  </a:solidFill>
                  <a:effectLst/>
                  <a:latin typeface="Arial" pitchFamily="-107" charset="0"/>
                </a:rPr>
                <a:t>L1 Data &amp;</a:t>
              </a:r>
            </a:p>
            <a:p>
              <a:pPr marL="0" marR="0" indent="0" algn="ctr" defTabSz="914400" rtl="0" eaLnBrk="0" fontAlgn="base" latinLnBrk="0" hangingPunct="0">
                <a:lnSpc>
                  <a:spcPct val="60000"/>
                </a:lnSpc>
                <a:spcBef>
                  <a:spcPct val="0"/>
                </a:spcBef>
                <a:spcAft>
                  <a:spcPct val="10000"/>
                </a:spcAft>
                <a:buClrTx/>
                <a:buSzPct val="125000"/>
                <a:buFontTx/>
                <a:buNone/>
                <a:tabLst/>
              </a:pPr>
              <a:r>
                <a:rPr lang="en-US" sz="700" b="0" dirty="0">
                  <a:latin typeface="Arial" pitchFamily="-107" charset="0"/>
                </a:rPr>
                <a:t>Metadata</a:t>
              </a:r>
              <a:endParaRPr kumimoji="0" lang="en-US" sz="700" b="0" i="0" u="none" strike="noStrike" cap="none" normalizeH="0" baseline="0" dirty="0">
                <a:ln>
                  <a:noFill/>
                </a:ln>
                <a:solidFill>
                  <a:schemeClr val="tx1"/>
                </a:solidFill>
                <a:effectLst/>
                <a:latin typeface="Arial" pitchFamily="-107" charset="0"/>
              </a:endParaRPr>
            </a:p>
          </p:txBody>
        </p:sp>
        <p:cxnSp>
          <p:nvCxnSpPr>
            <p:cNvPr id="147" name="Elbow Connector 146">
              <a:extLst>
                <a:ext uri="{FF2B5EF4-FFF2-40B4-BE49-F238E27FC236}">
                  <a16:creationId xmlns:a16="http://schemas.microsoft.com/office/drawing/2014/main" id="{70D551C0-D96E-9744-85BB-25E81F8343AB}"/>
                </a:ext>
              </a:extLst>
            </p:cNvPr>
            <p:cNvCxnSpPr>
              <a:cxnSpLocks/>
              <a:stCxn id="146" idx="3"/>
              <a:endCxn id="115" idx="1"/>
            </p:cNvCxnSpPr>
            <p:nvPr/>
          </p:nvCxnSpPr>
          <p:spPr bwMode="auto">
            <a:xfrm flipV="1">
              <a:off x="3808049" y="5581379"/>
              <a:ext cx="4216698" cy="6258"/>
            </a:xfrm>
            <a:prstGeom prst="bentConnector3">
              <a:avLst>
                <a:gd name="adj1" fmla="val 50000"/>
              </a:avLst>
            </a:prstGeom>
            <a:solidFill>
              <a:srgbClr val="FFFFFF"/>
            </a:solidFill>
            <a:ln w="9525" cap="flat" cmpd="sng" algn="ctr">
              <a:solidFill>
                <a:srgbClr val="000000"/>
              </a:solidFill>
              <a:prstDash val="solid"/>
              <a:round/>
              <a:headEnd type="none" w="med" len="med"/>
              <a:tailEnd type="triangle"/>
            </a:ln>
            <a:effectLst/>
          </p:spPr>
        </p:cxnSp>
      </p:grpSp>
    </p:spTree>
    <p:extLst>
      <p:ext uri="{BB962C8B-B14F-4D97-AF65-F5344CB8AC3E}">
        <p14:creationId xmlns:p14="http://schemas.microsoft.com/office/powerpoint/2010/main" val="678532276"/>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a:extLst>
              <a:ext uri="{FF2B5EF4-FFF2-40B4-BE49-F238E27FC236}">
                <a16:creationId xmlns:a16="http://schemas.microsoft.com/office/drawing/2014/main" id="{9355C236-C325-214E-8562-DBF78B28D26A}"/>
              </a:ext>
            </a:extLst>
          </p:cNvPr>
          <p:cNvSpPr>
            <a:spLocks noGrp="1" noChangeArrowheads="1"/>
          </p:cNvSpPr>
          <p:nvPr>
            <p:ph type="title"/>
          </p:nvPr>
        </p:nvSpPr>
        <p:spPr>
          <a:xfrm>
            <a:off x="685800" y="-34924"/>
            <a:ext cx="7232648" cy="1254124"/>
          </a:xfrm>
        </p:spPr>
        <p:txBody>
          <a:bodyPr vert="horz"/>
          <a:lstStyle/>
          <a:p>
            <a:r>
              <a:rPr lang="en-US" altLang="en-US" dirty="0">
                <a:solidFill>
                  <a:srgbClr val="0099A6"/>
                </a:solidFill>
              </a:rPr>
              <a:t>Original RASDS</a:t>
            </a:r>
            <a:br>
              <a:rPr lang="en-US" altLang="en-US" dirty="0">
                <a:solidFill>
                  <a:srgbClr val="0099A6"/>
                </a:solidFill>
              </a:rPr>
            </a:br>
            <a:r>
              <a:rPr lang="en-US" altLang="en-US" dirty="0">
                <a:solidFill>
                  <a:srgbClr val="0099A6"/>
                </a:solidFill>
              </a:rPr>
              <a:t>Top Level Object Ontology</a:t>
            </a:r>
            <a:br>
              <a:rPr lang="en-US" altLang="en-US" dirty="0">
                <a:solidFill>
                  <a:srgbClr val="0099A6"/>
                </a:solidFill>
              </a:rPr>
            </a:br>
            <a:endParaRPr lang="en-US" altLang="en-US" dirty="0">
              <a:solidFill>
                <a:srgbClr val="0099A6"/>
              </a:solidFill>
            </a:endParaRPr>
          </a:p>
        </p:txBody>
      </p:sp>
      <p:sp>
        <p:nvSpPr>
          <p:cNvPr id="3075" name="Rectangle 3">
            <a:extLst>
              <a:ext uri="{FF2B5EF4-FFF2-40B4-BE49-F238E27FC236}">
                <a16:creationId xmlns:a16="http://schemas.microsoft.com/office/drawing/2014/main" id="{29273D62-BA20-8D43-8FBD-4E1C2BA819E2}"/>
              </a:ext>
            </a:extLst>
          </p:cNvPr>
          <p:cNvSpPr>
            <a:spLocks noChangeArrowheads="1"/>
          </p:cNvSpPr>
          <p:nvPr/>
        </p:nvSpPr>
        <p:spPr bwMode="auto">
          <a:xfrm>
            <a:off x="1295400" y="2895600"/>
            <a:ext cx="1371600" cy="457200"/>
          </a:xfrm>
          <a:prstGeom prst="rect">
            <a:avLst/>
          </a:prstGeom>
          <a:solidFill>
            <a:srgbClr val="CC0ECC"/>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r>
              <a:rPr lang="en-US" sz="1600">
                <a:latin typeface="Helvetica" charset="0"/>
                <a:ea typeface="ＭＳ Ｐゴシック" charset="0"/>
              </a:rPr>
              <a:t>Function</a:t>
            </a:r>
          </a:p>
        </p:txBody>
      </p:sp>
      <p:cxnSp>
        <p:nvCxnSpPr>
          <p:cNvPr id="3076" name="AutoShape 4">
            <a:extLst>
              <a:ext uri="{FF2B5EF4-FFF2-40B4-BE49-F238E27FC236}">
                <a16:creationId xmlns:a16="http://schemas.microsoft.com/office/drawing/2014/main" id="{6DADE0E2-C239-3F4B-8C87-0A2992EB3115}"/>
              </a:ext>
            </a:extLst>
          </p:cNvPr>
          <p:cNvCxnSpPr>
            <a:cxnSpLocks noChangeShapeType="1"/>
            <a:stCxn id="3075" idx="3"/>
            <a:endCxn id="3075" idx="0"/>
          </p:cNvCxnSpPr>
          <p:nvPr/>
        </p:nvCxnSpPr>
        <p:spPr bwMode="auto">
          <a:xfrm flipH="1" flipV="1">
            <a:off x="1981200" y="2895600"/>
            <a:ext cx="685800" cy="228600"/>
          </a:xfrm>
          <a:prstGeom prst="bentConnector4">
            <a:avLst>
              <a:gd name="adj1" fmla="val -33333"/>
              <a:gd name="adj2" fmla="val 200000"/>
            </a:avLst>
          </a:prstGeom>
          <a:noFill/>
          <a:ln w="9525">
            <a:solidFill>
              <a:schemeClr val="tx1"/>
            </a:solidFill>
            <a:miter lim="800000"/>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077" name="Rectangle 5">
            <a:extLst>
              <a:ext uri="{FF2B5EF4-FFF2-40B4-BE49-F238E27FC236}">
                <a16:creationId xmlns:a16="http://schemas.microsoft.com/office/drawing/2014/main" id="{2C707252-70FF-534E-A072-C4A17133618D}"/>
              </a:ext>
            </a:extLst>
          </p:cNvPr>
          <p:cNvSpPr>
            <a:spLocks noChangeArrowheads="1"/>
          </p:cNvSpPr>
          <p:nvPr/>
        </p:nvSpPr>
        <p:spPr bwMode="auto">
          <a:xfrm>
            <a:off x="1295400" y="3581400"/>
            <a:ext cx="1371600" cy="228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a:latin typeface="Helvetica" charset="0"/>
                <a:ea typeface="ＭＳ Ｐゴシック" charset="0"/>
              </a:rPr>
              <a:t> Behavior</a:t>
            </a:r>
          </a:p>
        </p:txBody>
      </p:sp>
      <p:sp>
        <p:nvSpPr>
          <p:cNvPr id="3078" name="Rectangle 6">
            <a:extLst>
              <a:ext uri="{FF2B5EF4-FFF2-40B4-BE49-F238E27FC236}">
                <a16:creationId xmlns:a16="http://schemas.microsoft.com/office/drawing/2014/main" id="{28A22B49-AF5B-0C40-9526-D22F3B445B73}"/>
              </a:ext>
            </a:extLst>
          </p:cNvPr>
          <p:cNvSpPr>
            <a:spLocks noChangeArrowheads="1"/>
          </p:cNvSpPr>
          <p:nvPr/>
        </p:nvSpPr>
        <p:spPr bwMode="auto">
          <a:xfrm>
            <a:off x="1295400" y="3810000"/>
            <a:ext cx="1371600" cy="228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a:latin typeface="Helvetica" charset="0"/>
                <a:ea typeface="ＭＳ Ｐゴシック" charset="0"/>
              </a:rPr>
              <a:t> Interfaces</a:t>
            </a:r>
          </a:p>
        </p:txBody>
      </p:sp>
      <p:sp>
        <p:nvSpPr>
          <p:cNvPr id="3079" name="Rectangle 7">
            <a:extLst>
              <a:ext uri="{FF2B5EF4-FFF2-40B4-BE49-F238E27FC236}">
                <a16:creationId xmlns:a16="http://schemas.microsoft.com/office/drawing/2014/main" id="{9BCEE73D-5588-334B-815C-E299D96E2904}"/>
              </a:ext>
            </a:extLst>
          </p:cNvPr>
          <p:cNvSpPr>
            <a:spLocks noChangeArrowheads="1"/>
          </p:cNvSpPr>
          <p:nvPr/>
        </p:nvSpPr>
        <p:spPr bwMode="auto">
          <a:xfrm>
            <a:off x="1295400" y="4038600"/>
            <a:ext cx="1371600" cy="228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a:latin typeface="Helvetica" charset="0"/>
                <a:ea typeface="ＭＳ Ｐゴシック" charset="0"/>
              </a:rPr>
              <a:t> Constraints</a:t>
            </a:r>
          </a:p>
        </p:txBody>
      </p:sp>
      <p:sp>
        <p:nvSpPr>
          <p:cNvPr id="3080" name="Rectangle 8">
            <a:extLst>
              <a:ext uri="{FF2B5EF4-FFF2-40B4-BE49-F238E27FC236}">
                <a16:creationId xmlns:a16="http://schemas.microsoft.com/office/drawing/2014/main" id="{DAB38622-D61F-9D49-AED4-FCCFC82B3E34}"/>
              </a:ext>
            </a:extLst>
          </p:cNvPr>
          <p:cNvSpPr>
            <a:spLocks noChangeArrowheads="1"/>
          </p:cNvSpPr>
          <p:nvPr/>
        </p:nvSpPr>
        <p:spPr bwMode="auto">
          <a:xfrm>
            <a:off x="1295400" y="3352800"/>
            <a:ext cx="1371600" cy="228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a:latin typeface="Helvetica" charset="0"/>
                <a:ea typeface="ＭＳ Ｐゴシック" charset="0"/>
              </a:rPr>
              <a:t> Logical structure</a:t>
            </a:r>
          </a:p>
        </p:txBody>
      </p:sp>
      <p:sp>
        <p:nvSpPr>
          <p:cNvPr id="3081" name="Rectangle 9">
            <a:extLst>
              <a:ext uri="{FF2B5EF4-FFF2-40B4-BE49-F238E27FC236}">
                <a16:creationId xmlns:a16="http://schemas.microsoft.com/office/drawing/2014/main" id="{5CC97385-5D98-794A-B9B7-9A59B55505BA}"/>
              </a:ext>
            </a:extLst>
          </p:cNvPr>
          <p:cNvSpPr>
            <a:spLocks noChangeArrowheads="1"/>
          </p:cNvSpPr>
          <p:nvPr/>
        </p:nvSpPr>
        <p:spPr bwMode="auto">
          <a:xfrm>
            <a:off x="5867400" y="5638800"/>
            <a:ext cx="1219200" cy="457200"/>
          </a:xfrm>
          <a:prstGeom prst="rect">
            <a:avLst/>
          </a:prstGeom>
          <a:solidFill>
            <a:srgbClr val="0C8FCC"/>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r>
              <a:rPr lang="en-US" sz="1600">
                <a:latin typeface="Helvetica" charset="0"/>
                <a:ea typeface="ＭＳ Ｐゴシック" charset="0"/>
              </a:rPr>
              <a:t>Connector</a:t>
            </a:r>
          </a:p>
        </p:txBody>
      </p:sp>
      <p:sp>
        <p:nvSpPr>
          <p:cNvPr id="3082" name="Rectangle 10">
            <a:extLst>
              <a:ext uri="{FF2B5EF4-FFF2-40B4-BE49-F238E27FC236}">
                <a16:creationId xmlns:a16="http://schemas.microsoft.com/office/drawing/2014/main" id="{9F48BCD1-D91F-D343-A75E-AF651518B9F9}"/>
              </a:ext>
            </a:extLst>
          </p:cNvPr>
          <p:cNvSpPr>
            <a:spLocks noChangeArrowheads="1"/>
          </p:cNvSpPr>
          <p:nvPr/>
        </p:nvSpPr>
        <p:spPr bwMode="auto">
          <a:xfrm>
            <a:off x="5867400" y="6096000"/>
            <a:ext cx="1219200" cy="228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a:latin typeface="Helvetica" charset="0"/>
                <a:ea typeface="ＭＳ Ｐゴシック" charset="0"/>
              </a:rPr>
              <a:t> Type</a:t>
            </a:r>
          </a:p>
        </p:txBody>
      </p:sp>
      <p:sp>
        <p:nvSpPr>
          <p:cNvPr id="3083" name="Rectangle 11">
            <a:extLst>
              <a:ext uri="{FF2B5EF4-FFF2-40B4-BE49-F238E27FC236}">
                <a16:creationId xmlns:a16="http://schemas.microsoft.com/office/drawing/2014/main" id="{959FF7B7-6D50-1C4F-A631-F68B04A74B52}"/>
              </a:ext>
            </a:extLst>
          </p:cNvPr>
          <p:cNvSpPr>
            <a:spLocks noChangeArrowheads="1"/>
          </p:cNvSpPr>
          <p:nvPr/>
        </p:nvSpPr>
        <p:spPr bwMode="auto">
          <a:xfrm>
            <a:off x="5867400" y="6324600"/>
            <a:ext cx="1219200" cy="228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a:latin typeface="Helvetica" charset="0"/>
                <a:ea typeface="ＭＳ Ｐゴシック" charset="0"/>
              </a:rPr>
              <a:t> Attributes</a:t>
            </a:r>
          </a:p>
        </p:txBody>
      </p:sp>
      <p:sp>
        <p:nvSpPr>
          <p:cNvPr id="3084" name="Rectangle 12">
            <a:extLst>
              <a:ext uri="{FF2B5EF4-FFF2-40B4-BE49-F238E27FC236}">
                <a16:creationId xmlns:a16="http://schemas.microsoft.com/office/drawing/2014/main" id="{27C0CBF3-2BCF-8242-8A83-9669AB93345C}"/>
              </a:ext>
            </a:extLst>
          </p:cNvPr>
          <p:cNvSpPr>
            <a:spLocks noChangeArrowheads="1"/>
          </p:cNvSpPr>
          <p:nvPr/>
        </p:nvSpPr>
        <p:spPr bwMode="auto">
          <a:xfrm>
            <a:off x="1600200" y="5105400"/>
            <a:ext cx="1524000" cy="533400"/>
          </a:xfrm>
          <a:prstGeom prst="rect">
            <a:avLst/>
          </a:prstGeom>
          <a:solidFill>
            <a:srgbClr val="CCC30C"/>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r>
              <a:rPr lang="en-US" sz="1600">
                <a:latin typeface="Helvetica" charset="0"/>
                <a:ea typeface="ＭＳ Ｐゴシック" charset="0"/>
              </a:rPr>
              <a:t>Communication</a:t>
            </a:r>
            <a:endParaRPr lang="en-US" sz="1400">
              <a:latin typeface="Helvetica" charset="0"/>
              <a:ea typeface="ＭＳ Ｐゴシック" charset="0"/>
            </a:endParaRPr>
          </a:p>
        </p:txBody>
      </p:sp>
      <p:sp>
        <p:nvSpPr>
          <p:cNvPr id="3085" name="Rectangle 13">
            <a:extLst>
              <a:ext uri="{FF2B5EF4-FFF2-40B4-BE49-F238E27FC236}">
                <a16:creationId xmlns:a16="http://schemas.microsoft.com/office/drawing/2014/main" id="{B1522F21-C50D-BE42-8066-3E177BB4E15B}"/>
              </a:ext>
            </a:extLst>
          </p:cNvPr>
          <p:cNvSpPr>
            <a:spLocks noChangeArrowheads="1"/>
          </p:cNvSpPr>
          <p:nvPr/>
        </p:nvSpPr>
        <p:spPr bwMode="auto">
          <a:xfrm>
            <a:off x="1600200" y="5638800"/>
            <a:ext cx="1524000" cy="228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a:latin typeface="Helvetica" charset="0"/>
                <a:ea typeface="ＭＳ Ｐゴシック" charset="0"/>
              </a:rPr>
              <a:t> Protocol stack</a:t>
            </a:r>
          </a:p>
        </p:txBody>
      </p:sp>
      <p:sp>
        <p:nvSpPr>
          <p:cNvPr id="3086" name="Rectangle 14">
            <a:extLst>
              <a:ext uri="{FF2B5EF4-FFF2-40B4-BE49-F238E27FC236}">
                <a16:creationId xmlns:a16="http://schemas.microsoft.com/office/drawing/2014/main" id="{F3EE2F1C-0088-9D45-9933-C164BCE719FC}"/>
              </a:ext>
            </a:extLst>
          </p:cNvPr>
          <p:cNvSpPr>
            <a:spLocks noChangeArrowheads="1"/>
          </p:cNvSpPr>
          <p:nvPr/>
        </p:nvSpPr>
        <p:spPr bwMode="auto">
          <a:xfrm>
            <a:off x="1600200" y="5867400"/>
            <a:ext cx="1524000" cy="228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a:latin typeface="Helvetica" charset="0"/>
                <a:ea typeface="ＭＳ Ｐゴシック" charset="0"/>
              </a:rPr>
              <a:t> Standards</a:t>
            </a:r>
          </a:p>
        </p:txBody>
      </p:sp>
      <p:cxnSp>
        <p:nvCxnSpPr>
          <p:cNvPr id="3087" name="AutoShape 15">
            <a:extLst>
              <a:ext uri="{FF2B5EF4-FFF2-40B4-BE49-F238E27FC236}">
                <a16:creationId xmlns:a16="http://schemas.microsoft.com/office/drawing/2014/main" id="{7816692A-3A25-7341-8AD4-65FD598807DC}"/>
              </a:ext>
            </a:extLst>
          </p:cNvPr>
          <p:cNvCxnSpPr>
            <a:cxnSpLocks noChangeShapeType="1"/>
            <a:stCxn id="3088" idx="3"/>
            <a:endCxn id="3088" idx="0"/>
          </p:cNvCxnSpPr>
          <p:nvPr/>
        </p:nvCxnSpPr>
        <p:spPr bwMode="auto">
          <a:xfrm flipH="1" flipV="1">
            <a:off x="4114800" y="1066800"/>
            <a:ext cx="609600" cy="228600"/>
          </a:xfrm>
          <a:prstGeom prst="bentConnector4">
            <a:avLst>
              <a:gd name="adj1" fmla="val -37500"/>
              <a:gd name="adj2" fmla="val 200000"/>
            </a:avLst>
          </a:prstGeom>
          <a:noFill/>
          <a:ln w="9525">
            <a:solidFill>
              <a:schemeClr val="tx1"/>
            </a:solidFill>
            <a:miter lim="800000"/>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088" name="Rectangle 16">
            <a:extLst>
              <a:ext uri="{FF2B5EF4-FFF2-40B4-BE49-F238E27FC236}">
                <a16:creationId xmlns:a16="http://schemas.microsoft.com/office/drawing/2014/main" id="{2BFD9055-C92C-3A49-85BA-64BC10E0107E}"/>
              </a:ext>
            </a:extLst>
          </p:cNvPr>
          <p:cNvSpPr>
            <a:spLocks noChangeArrowheads="1"/>
          </p:cNvSpPr>
          <p:nvPr/>
        </p:nvSpPr>
        <p:spPr bwMode="auto">
          <a:xfrm>
            <a:off x="3505200" y="1066800"/>
            <a:ext cx="1219200" cy="457200"/>
          </a:xfrm>
          <a:prstGeom prst="rect">
            <a:avLst/>
          </a:prstGeom>
          <a:solidFill>
            <a:srgbClr val="00FF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r>
              <a:rPr lang="en-US" sz="1600" dirty="0">
                <a:highlight>
                  <a:srgbClr val="00FF00"/>
                </a:highlight>
                <a:latin typeface="Helvetica" charset="0"/>
                <a:ea typeface="ＭＳ Ｐゴシック" charset="0"/>
              </a:rPr>
              <a:t>Organization</a:t>
            </a:r>
          </a:p>
        </p:txBody>
      </p:sp>
      <p:sp>
        <p:nvSpPr>
          <p:cNvPr id="3089" name="Rectangle 17">
            <a:extLst>
              <a:ext uri="{FF2B5EF4-FFF2-40B4-BE49-F238E27FC236}">
                <a16:creationId xmlns:a16="http://schemas.microsoft.com/office/drawing/2014/main" id="{64599D5F-82AA-964A-9F46-346AD6EAFF2A}"/>
              </a:ext>
            </a:extLst>
          </p:cNvPr>
          <p:cNvSpPr>
            <a:spLocks noChangeArrowheads="1"/>
          </p:cNvSpPr>
          <p:nvPr/>
        </p:nvSpPr>
        <p:spPr bwMode="auto">
          <a:xfrm>
            <a:off x="3505200" y="1752600"/>
            <a:ext cx="1219200" cy="228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dirty="0">
                <a:latin typeface="Helvetica" charset="0"/>
                <a:ea typeface="ＭＳ Ｐゴシック" charset="0"/>
              </a:rPr>
              <a:t> Requirements</a:t>
            </a:r>
          </a:p>
        </p:txBody>
      </p:sp>
      <p:sp>
        <p:nvSpPr>
          <p:cNvPr id="3090" name="Rectangle 18">
            <a:extLst>
              <a:ext uri="{FF2B5EF4-FFF2-40B4-BE49-F238E27FC236}">
                <a16:creationId xmlns:a16="http://schemas.microsoft.com/office/drawing/2014/main" id="{D6C0F7AD-C415-C04B-8722-3D808A9C9C8C}"/>
              </a:ext>
            </a:extLst>
          </p:cNvPr>
          <p:cNvSpPr>
            <a:spLocks noChangeArrowheads="1"/>
          </p:cNvSpPr>
          <p:nvPr/>
        </p:nvSpPr>
        <p:spPr bwMode="auto">
          <a:xfrm>
            <a:off x="3505200" y="1981200"/>
            <a:ext cx="1219200" cy="228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dirty="0">
                <a:latin typeface="Helvetica" charset="0"/>
                <a:ea typeface="ＭＳ Ｐゴシック" charset="0"/>
              </a:rPr>
              <a:t> Objectives</a:t>
            </a:r>
          </a:p>
        </p:txBody>
      </p:sp>
      <p:sp>
        <p:nvSpPr>
          <p:cNvPr id="3091" name="Rectangle 19">
            <a:extLst>
              <a:ext uri="{FF2B5EF4-FFF2-40B4-BE49-F238E27FC236}">
                <a16:creationId xmlns:a16="http://schemas.microsoft.com/office/drawing/2014/main" id="{7C640ABE-5ABD-AE49-9169-8B01F976D5B2}"/>
              </a:ext>
            </a:extLst>
          </p:cNvPr>
          <p:cNvSpPr>
            <a:spLocks noChangeArrowheads="1"/>
          </p:cNvSpPr>
          <p:nvPr/>
        </p:nvSpPr>
        <p:spPr bwMode="auto">
          <a:xfrm>
            <a:off x="3505200" y="2209800"/>
            <a:ext cx="1219200" cy="228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dirty="0">
                <a:latin typeface="Helvetica" charset="0"/>
                <a:ea typeface="ＭＳ Ｐゴシック" charset="0"/>
              </a:rPr>
              <a:t> Goals</a:t>
            </a:r>
          </a:p>
        </p:txBody>
      </p:sp>
      <p:sp>
        <p:nvSpPr>
          <p:cNvPr id="3092" name="Rectangle 20">
            <a:extLst>
              <a:ext uri="{FF2B5EF4-FFF2-40B4-BE49-F238E27FC236}">
                <a16:creationId xmlns:a16="http://schemas.microsoft.com/office/drawing/2014/main" id="{3CF02F0A-CC6D-DE4E-AEB1-79925FB47058}"/>
              </a:ext>
            </a:extLst>
          </p:cNvPr>
          <p:cNvSpPr>
            <a:spLocks noChangeArrowheads="1"/>
          </p:cNvSpPr>
          <p:nvPr/>
        </p:nvSpPr>
        <p:spPr bwMode="auto">
          <a:xfrm>
            <a:off x="3505200" y="2438400"/>
            <a:ext cx="1219200" cy="228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dirty="0">
                <a:latin typeface="Helvetica" charset="0"/>
                <a:ea typeface="ＭＳ Ｐゴシック" charset="0"/>
              </a:rPr>
              <a:t> Scenarios</a:t>
            </a:r>
          </a:p>
        </p:txBody>
      </p:sp>
      <p:sp>
        <p:nvSpPr>
          <p:cNvPr id="3093" name="Rectangle 21">
            <a:extLst>
              <a:ext uri="{FF2B5EF4-FFF2-40B4-BE49-F238E27FC236}">
                <a16:creationId xmlns:a16="http://schemas.microsoft.com/office/drawing/2014/main" id="{94D3C20E-CE81-5E4C-AA70-C5B1C4D6765C}"/>
              </a:ext>
            </a:extLst>
          </p:cNvPr>
          <p:cNvSpPr>
            <a:spLocks noChangeArrowheads="1"/>
          </p:cNvSpPr>
          <p:nvPr/>
        </p:nvSpPr>
        <p:spPr bwMode="auto">
          <a:xfrm>
            <a:off x="3505200" y="1524000"/>
            <a:ext cx="1219200" cy="228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dirty="0">
                <a:latin typeface="Helvetica" charset="0"/>
                <a:ea typeface="ＭＳ Ｐゴシック" charset="0"/>
              </a:rPr>
              <a:t> Mission</a:t>
            </a:r>
          </a:p>
        </p:txBody>
      </p:sp>
      <p:cxnSp>
        <p:nvCxnSpPr>
          <p:cNvPr id="3094" name="AutoShape 22">
            <a:extLst>
              <a:ext uri="{FF2B5EF4-FFF2-40B4-BE49-F238E27FC236}">
                <a16:creationId xmlns:a16="http://schemas.microsoft.com/office/drawing/2014/main" id="{734F0C61-F203-6843-A1F8-EF950E4579AE}"/>
              </a:ext>
            </a:extLst>
          </p:cNvPr>
          <p:cNvCxnSpPr>
            <a:cxnSpLocks noChangeShapeType="1"/>
            <a:stCxn id="3089" idx="1"/>
            <a:endCxn id="3075" idx="0"/>
          </p:cNvCxnSpPr>
          <p:nvPr/>
        </p:nvCxnSpPr>
        <p:spPr bwMode="auto">
          <a:xfrm rot="10800000" flipV="1">
            <a:off x="1981200" y="1866900"/>
            <a:ext cx="1524000" cy="1028700"/>
          </a:xfrm>
          <a:prstGeom prst="curvedConnector2">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095" name="Rectangle 23">
            <a:extLst>
              <a:ext uri="{FF2B5EF4-FFF2-40B4-BE49-F238E27FC236}">
                <a16:creationId xmlns:a16="http://schemas.microsoft.com/office/drawing/2014/main" id="{2FB7F1DC-A9A3-6543-9E7A-4EBD6510BC6D}"/>
              </a:ext>
            </a:extLst>
          </p:cNvPr>
          <p:cNvSpPr>
            <a:spLocks noChangeArrowheads="1"/>
          </p:cNvSpPr>
          <p:nvPr/>
        </p:nvSpPr>
        <p:spPr bwMode="auto">
          <a:xfrm>
            <a:off x="2286000" y="2057400"/>
            <a:ext cx="641350" cy="214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a:latin typeface="Helvetica" charset="0"/>
                <a:ea typeface="ＭＳ Ｐゴシック" charset="0"/>
              </a:rPr>
              <a:t>FulfilledBy</a:t>
            </a:r>
          </a:p>
        </p:txBody>
      </p:sp>
      <p:sp>
        <p:nvSpPr>
          <p:cNvPr id="3096" name="Rectangle 24">
            <a:extLst>
              <a:ext uri="{FF2B5EF4-FFF2-40B4-BE49-F238E27FC236}">
                <a16:creationId xmlns:a16="http://schemas.microsoft.com/office/drawing/2014/main" id="{B23EF4A7-452E-1D46-9C65-1EC0D4A1E4FD}"/>
              </a:ext>
            </a:extLst>
          </p:cNvPr>
          <p:cNvSpPr>
            <a:spLocks noChangeArrowheads="1"/>
          </p:cNvSpPr>
          <p:nvPr/>
        </p:nvSpPr>
        <p:spPr bwMode="auto">
          <a:xfrm>
            <a:off x="2895600" y="2590800"/>
            <a:ext cx="476250" cy="214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a:latin typeface="Helvetica" charset="0"/>
                <a:ea typeface="ＭＳ Ｐゴシック" charset="0"/>
              </a:rPr>
              <a:t>Fulfills</a:t>
            </a:r>
          </a:p>
        </p:txBody>
      </p:sp>
      <p:cxnSp>
        <p:nvCxnSpPr>
          <p:cNvPr id="3097" name="AutoShape 25">
            <a:extLst>
              <a:ext uri="{FF2B5EF4-FFF2-40B4-BE49-F238E27FC236}">
                <a16:creationId xmlns:a16="http://schemas.microsoft.com/office/drawing/2014/main" id="{6AF610FF-D9ED-734C-9F2B-FABD1A33B701}"/>
              </a:ext>
            </a:extLst>
          </p:cNvPr>
          <p:cNvCxnSpPr>
            <a:cxnSpLocks noChangeShapeType="1"/>
            <a:stCxn id="3077" idx="3"/>
            <a:endCxn id="3127" idx="0"/>
          </p:cNvCxnSpPr>
          <p:nvPr/>
        </p:nvCxnSpPr>
        <p:spPr bwMode="auto">
          <a:xfrm>
            <a:off x="2667000" y="3695700"/>
            <a:ext cx="2057400" cy="495300"/>
          </a:xfrm>
          <a:prstGeom prst="curvedConnector2">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098" name="Rectangle 26">
            <a:extLst>
              <a:ext uri="{FF2B5EF4-FFF2-40B4-BE49-F238E27FC236}">
                <a16:creationId xmlns:a16="http://schemas.microsoft.com/office/drawing/2014/main" id="{3B0E92C9-22DE-8D44-9EA6-3AF0280B5AD1}"/>
              </a:ext>
            </a:extLst>
          </p:cNvPr>
          <p:cNvSpPr>
            <a:spLocks noChangeArrowheads="1"/>
          </p:cNvSpPr>
          <p:nvPr/>
        </p:nvSpPr>
        <p:spPr bwMode="auto">
          <a:xfrm>
            <a:off x="3276600" y="3733800"/>
            <a:ext cx="768350" cy="214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a:latin typeface="Helvetica" charset="0"/>
                <a:ea typeface="ＭＳ Ｐゴシック" charset="0"/>
              </a:rPr>
              <a:t>IsAllocatedTo</a:t>
            </a:r>
          </a:p>
        </p:txBody>
      </p:sp>
      <p:sp>
        <p:nvSpPr>
          <p:cNvPr id="3099" name="Rectangle 27">
            <a:extLst>
              <a:ext uri="{FF2B5EF4-FFF2-40B4-BE49-F238E27FC236}">
                <a16:creationId xmlns:a16="http://schemas.microsoft.com/office/drawing/2014/main" id="{C80C69A5-9F93-514C-B290-BEFE473A3365}"/>
              </a:ext>
            </a:extLst>
          </p:cNvPr>
          <p:cNvSpPr>
            <a:spLocks noChangeArrowheads="1"/>
          </p:cNvSpPr>
          <p:nvPr/>
        </p:nvSpPr>
        <p:spPr bwMode="auto">
          <a:xfrm>
            <a:off x="2133600" y="2449513"/>
            <a:ext cx="755650" cy="2143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a:latin typeface="Helvetica" charset="0"/>
                <a:ea typeface="ＭＳ Ｐゴシック" charset="0"/>
              </a:rPr>
              <a:t>ComposedOf</a:t>
            </a:r>
          </a:p>
        </p:txBody>
      </p:sp>
      <p:sp>
        <p:nvSpPr>
          <p:cNvPr id="3100" name="Rectangle 28">
            <a:extLst>
              <a:ext uri="{FF2B5EF4-FFF2-40B4-BE49-F238E27FC236}">
                <a16:creationId xmlns:a16="http://schemas.microsoft.com/office/drawing/2014/main" id="{55D09621-0D2B-2545-A1A7-9CF07BEF8118}"/>
              </a:ext>
            </a:extLst>
          </p:cNvPr>
          <p:cNvSpPr>
            <a:spLocks noChangeArrowheads="1"/>
          </p:cNvSpPr>
          <p:nvPr/>
        </p:nvSpPr>
        <p:spPr bwMode="auto">
          <a:xfrm>
            <a:off x="4114800" y="623888"/>
            <a:ext cx="781050" cy="2143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dirty="0">
                <a:latin typeface="Helvetica" charset="0"/>
                <a:ea typeface="ＭＳ Ｐゴシック" charset="0"/>
              </a:rPr>
              <a:t>Composed Of</a:t>
            </a:r>
          </a:p>
        </p:txBody>
      </p:sp>
      <p:sp>
        <p:nvSpPr>
          <p:cNvPr id="3101" name="Rectangle 29">
            <a:extLst>
              <a:ext uri="{FF2B5EF4-FFF2-40B4-BE49-F238E27FC236}">
                <a16:creationId xmlns:a16="http://schemas.microsoft.com/office/drawing/2014/main" id="{1EC5A58C-D6EF-8C4A-96DC-689D7245E10E}"/>
              </a:ext>
            </a:extLst>
          </p:cNvPr>
          <p:cNvSpPr>
            <a:spLocks noChangeArrowheads="1"/>
          </p:cNvSpPr>
          <p:nvPr/>
        </p:nvSpPr>
        <p:spPr bwMode="auto">
          <a:xfrm>
            <a:off x="4730750" y="3810000"/>
            <a:ext cx="755650" cy="214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a:latin typeface="Helvetica" charset="0"/>
                <a:ea typeface="ＭＳ Ｐゴシック" charset="0"/>
              </a:rPr>
              <a:t>ComposedOf</a:t>
            </a:r>
          </a:p>
        </p:txBody>
      </p:sp>
      <p:cxnSp>
        <p:nvCxnSpPr>
          <p:cNvPr id="3102" name="AutoShape 30">
            <a:extLst>
              <a:ext uri="{FF2B5EF4-FFF2-40B4-BE49-F238E27FC236}">
                <a16:creationId xmlns:a16="http://schemas.microsoft.com/office/drawing/2014/main" id="{058C1ADF-C6EE-6B4C-8B07-9B9F2BD799BE}"/>
              </a:ext>
            </a:extLst>
          </p:cNvPr>
          <p:cNvCxnSpPr>
            <a:cxnSpLocks noChangeShapeType="1"/>
            <a:stCxn id="3127" idx="1"/>
            <a:endCxn id="3078" idx="3"/>
          </p:cNvCxnSpPr>
          <p:nvPr/>
        </p:nvCxnSpPr>
        <p:spPr bwMode="auto">
          <a:xfrm rot="10800000">
            <a:off x="2667000" y="3924300"/>
            <a:ext cx="1447800" cy="495300"/>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03" name="Rectangle 31">
            <a:extLst>
              <a:ext uri="{FF2B5EF4-FFF2-40B4-BE49-F238E27FC236}">
                <a16:creationId xmlns:a16="http://schemas.microsoft.com/office/drawing/2014/main" id="{8E252B92-6C97-CB4C-BAB6-6D8A304DE019}"/>
              </a:ext>
            </a:extLst>
          </p:cNvPr>
          <p:cNvSpPr>
            <a:spLocks noChangeArrowheads="1"/>
          </p:cNvSpPr>
          <p:nvPr/>
        </p:nvSpPr>
        <p:spPr bwMode="auto">
          <a:xfrm>
            <a:off x="2971800" y="4114800"/>
            <a:ext cx="971550" cy="214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a:latin typeface="Helvetica" charset="0"/>
                <a:ea typeface="ＭＳ Ｐゴシック" charset="0"/>
              </a:rPr>
              <a:t>ContainsInstances</a:t>
            </a:r>
          </a:p>
        </p:txBody>
      </p:sp>
      <p:cxnSp>
        <p:nvCxnSpPr>
          <p:cNvPr id="3104" name="AutoShape 32">
            <a:extLst>
              <a:ext uri="{FF2B5EF4-FFF2-40B4-BE49-F238E27FC236}">
                <a16:creationId xmlns:a16="http://schemas.microsoft.com/office/drawing/2014/main" id="{E0514BD1-0DA8-1C47-BC95-DE52DB7FC2AC}"/>
              </a:ext>
            </a:extLst>
          </p:cNvPr>
          <p:cNvCxnSpPr>
            <a:cxnSpLocks noChangeShapeType="1"/>
            <a:stCxn id="3075" idx="3"/>
            <a:endCxn id="3120" idx="1"/>
          </p:cNvCxnSpPr>
          <p:nvPr/>
        </p:nvCxnSpPr>
        <p:spPr bwMode="auto">
          <a:xfrm>
            <a:off x="2667000" y="3124200"/>
            <a:ext cx="3810000" cy="0"/>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3105" name="AutoShape 33">
            <a:extLst>
              <a:ext uri="{FF2B5EF4-FFF2-40B4-BE49-F238E27FC236}">
                <a16:creationId xmlns:a16="http://schemas.microsoft.com/office/drawing/2014/main" id="{7CB5DECA-1C72-3549-9A36-C381B2BEFB9A}"/>
              </a:ext>
            </a:extLst>
          </p:cNvPr>
          <p:cNvCxnSpPr>
            <a:cxnSpLocks noChangeShapeType="1"/>
            <a:stCxn id="3121" idx="1"/>
            <a:endCxn id="3080" idx="3"/>
          </p:cNvCxnSpPr>
          <p:nvPr/>
        </p:nvCxnSpPr>
        <p:spPr bwMode="auto">
          <a:xfrm rot="10800000">
            <a:off x="2667000" y="3467100"/>
            <a:ext cx="3810000" cy="0"/>
          </a:xfrm>
          <a:prstGeom prst="straightConnector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06" name="Rectangle 34">
            <a:extLst>
              <a:ext uri="{FF2B5EF4-FFF2-40B4-BE49-F238E27FC236}">
                <a16:creationId xmlns:a16="http://schemas.microsoft.com/office/drawing/2014/main" id="{657ED9BC-1A2C-E543-B809-2FFB98B369AD}"/>
              </a:ext>
            </a:extLst>
          </p:cNvPr>
          <p:cNvSpPr>
            <a:spLocks noChangeArrowheads="1"/>
          </p:cNvSpPr>
          <p:nvPr/>
        </p:nvSpPr>
        <p:spPr bwMode="auto">
          <a:xfrm>
            <a:off x="4070350" y="2971800"/>
            <a:ext cx="590550" cy="214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a:latin typeface="Helvetica" charset="0"/>
                <a:ea typeface="ＭＳ Ｐゴシック" charset="0"/>
              </a:rPr>
              <a:t>Produces</a:t>
            </a:r>
          </a:p>
        </p:txBody>
      </p:sp>
      <p:sp>
        <p:nvSpPr>
          <p:cNvPr id="3107" name="Rectangle 35">
            <a:extLst>
              <a:ext uri="{FF2B5EF4-FFF2-40B4-BE49-F238E27FC236}">
                <a16:creationId xmlns:a16="http://schemas.microsoft.com/office/drawing/2014/main" id="{231A9335-48D8-1B49-BCB8-1A241FC35341}"/>
              </a:ext>
            </a:extLst>
          </p:cNvPr>
          <p:cNvSpPr>
            <a:spLocks noChangeArrowheads="1"/>
          </p:cNvSpPr>
          <p:nvPr/>
        </p:nvSpPr>
        <p:spPr bwMode="auto">
          <a:xfrm>
            <a:off x="4070350" y="3276600"/>
            <a:ext cx="654050" cy="214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a:latin typeface="Helvetica" charset="0"/>
                <a:ea typeface="ＭＳ Ｐゴシック" charset="0"/>
              </a:rPr>
              <a:t>Consumes</a:t>
            </a:r>
          </a:p>
        </p:txBody>
      </p:sp>
      <p:cxnSp>
        <p:nvCxnSpPr>
          <p:cNvPr id="3108" name="AutoShape 36">
            <a:extLst>
              <a:ext uri="{FF2B5EF4-FFF2-40B4-BE49-F238E27FC236}">
                <a16:creationId xmlns:a16="http://schemas.microsoft.com/office/drawing/2014/main" id="{F48DB7BF-A588-DC48-BABF-3C14F17844D6}"/>
              </a:ext>
            </a:extLst>
          </p:cNvPr>
          <p:cNvCxnSpPr>
            <a:cxnSpLocks noChangeShapeType="1"/>
            <a:stCxn id="3127" idx="3"/>
            <a:endCxn id="3081" idx="0"/>
          </p:cNvCxnSpPr>
          <p:nvPr/>
        </p:nvCxnSpPr>
        <p:spPr bwMode="auto">
          <a:xfrm>
            <a:off x="5334000" y="4419600"/>
            <a:ext cx="1143000" cy="1219200"/>
          </a:xfrm>
          <a:prstGeom prst="curvedConnector2">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3109" name="AutoShape 37">
            <a:extLst>
              <a:ext uri="{FF2B5EF4-FFF2-40B4-BE49-F238E27FC236}">
                <a16:creationId xmlns:a16="http://schemas.microsoft.com/office/drawing/2014/main" id="{CA6B520F-7390-F64A-8E42-1AA5481626B1}"/>
              </a:ext>
            </a:extLst>
          </p:cNvPr>
          <p:cNvCxnSpPr>
            <a:cxnSpLocks noChangeShapeType="1"/>
            <a:stCxn id="3081" idx="1"/>
            <a:endCxn id="3131" idx="3"/>
          </p:cNvCxnSpPr>
          <p:nvPr/>
        </p:nvCxnSpPr>
        <p:spPr bwMode="auto">
          <a:xfrm rot="10800000">
            <a:off x="5334000" y="5219700"/>
            <a:ext cx="533400" cy="647700"/>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10" name="Rectangle 38">
            <a:extLst>
              <a:ext uri="{FF2B5EF4-FFF2-40B4-BE49-F238E27FC236}">
                <a16:creationId xmlns:a16="http://schemas.microsoft.com/office/drawing/2014/main" id="{9EB1A252-AB35-444D-AB15-E10DB9EAC895}"/>
              </a:ext>
            </a:extLst>
          </p:cNvPr>
          <p:cNvSpPr>
            <a:spLocks noChangeArrowheads="1"/>
          </p:cNvSpPr>
          <p:nvPr/>
        </p:nvSpPr>
        <p:spPr bwMode="auto">
          <a:xfrm>
            <a:off x="5791200" y="4876800"/>
            <a:ext cx="679450" cy="214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a:latin typeface="Helvetica" charset="0"/>
                <a:ea typeface="ＭＳ Ｐゴシック" charset="0"/>
              </a:rPr>
              <a:t>ConnectVia</a:t>
            </a:r>
          </a:p>
        </p:txBody>
      </p:sp>
      <p:sp>
        <p:nvSpPr>
          <p:cNvPr id="3111" name="Rectangle 39">
            <a:extLst>
              <a:ext uri="{FF2B5EF4-FFF2-40B4-BE49-F238E27FC236}">
                <a16:creationId xmlns:a16="http://schemas.microsoft.com/office/drawing/2014/main" id="{74ED6BC8-AAF7-DC41-993C-51266D7CBDE6}"/>
              </a:ext>
            </a:extLst>
          </p:cNvPr>
          <p:cNvSpPr>
            <a:spLocks noChangeArrowheads="1"/>
          </p:cNvSpPr>
          <p:nvPr/>
        </p:nvSpPr>
        <p:spPr bwMode="auto">
          <a:xfrm>
            <a:off x="5340350" y="5410200"/>
            <a:ext cx="831850" cy="214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a:latin typeface="Helvetica" charset="0"/>
                <a:ea typeface="ＭＳ Ｐゴシック" charset="0"/>
              </a:rPr>
              <a:t>ConnectToPort</a:t>
            </a:r>
          </a:p>
        </p:txBody>
      </p:sp>
      <p:cxnSp>
        <p:nvCxnSpPr>
          <p:cNvPr id="3112" name="AutoShape 40">
            <a:extLst>
              <a:ext uri="{FF2B5EF4-FFF2-40B4-BE49-F238E27FC236}">
                <a16:creationId xmlns:a16="http://schemas.microsoft.com/office/drawing/2014/main" id="{FE792D99-4F30-774F-885B-214B6E32D9E6}"/>
              </a:ext>
            </a:extLst>
          </p:cNvPr>
          <p:cNvCxnSpPr>
            <a:cxnSpLocks noChangeShapeType="1"/>
          </p:cNvCxnSpPr>
          <p:nvPr/>
        </p:nvCxnSpPr>
        <p:spPr bwMode="auto">
          <a:xfrm rot="16200000" flipH="1">
            <a:off x="1524000" y="4495800"/>
            <a:ext cx="838200" cy="381000"/>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13" name="Rectangle 41">
            <a:extLst>
              <a:ext uri="{FF2B5EF4-FFF2-40B4-BE49-F238E27FC236}">
                <a16:creationId xmlns:a16="http://schemas.microsoft.com/office/drawing/2014/main" id="{A41DA616-20A6-5147-B126-4215D95E50EE}"/>
              </a:ext>
            </a:extLst>
          </p:cNvPr>
          <p:cNvSpPr>
            <a:spLocks noChangeArrowheads="1"/>
          </p:cNvSpPr>
          <p:nvPr/>
        </p:nvSpPr>
        <p:spPr bwMode="auto">
          <a:xfrm>
            <a:off x="1676400" y="4648200"/>
            <a:ext cx="412750" cy="214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a:latin typeface="Helvetica" charset="0"/>
                <a:ea typeface="ＭＳ Ｐゴシック" charset="0"/>
              </a:rPr>
              <a:t>Uses</a:t>
            </a:r>
          </a:p>
        </p:txBody>
      </p:sp>
      <p:cxnSp>
        <p:nvCxnSpPr>
          <p:cNvPr id="3114" name="AutoShape 42">
            <a:extLst>
              <a:ext uri="{FF2B5EF4-FFF2-40B4-BE49-F238E27FC236}">
                <a16:creationId xmlns:a16="http://schemas.microsoft.com/office/drawing/2014/main" id="{E572C3E0-9804-5447-8010-77F86C1A73BB}"/>
              </a:ext>
            </a:extLst>
          </p:cNvPr>
          <p:cNvCxnSpPr>
            <a:cxnSpLocks noChangeShapeType="1"/>
            <a:stCxn id="3084" idx="0"/>
            <a:endCxn id="3079" idx="2"/>
          </p:cNvCxnSpPr>
          <p:nvPr/>
        </p:nvCxnSpPr>
        <p:spPr bwMode="auto">
          <a:xfrm rot="5400000" flipH="1">
            <a:off x="1752600" y="4495800"/>
            <a:ext cx="838200" cy="381000"/>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15" name="Rectangle 43">
            <a:extLst>
              <a:ext uri="{FF2B5EF4-FFF2-40B4-BE49-F238E27FC236}">
                <a16:creationId xmlns:a16="http://schemas.microsoft.com/office/drawing/2014/main" id="{2C80C9E3-2280-1841-8EEF-A9D90FA135AF}"/>
              </a:ext>
            </a:extLst>
          </p:cNvPr>
          <p:cNvSpPr>
            <a:spLocks noChangeArrowheads="1"/>
          </p:cNvSpPr>
          <p:nvPr/>
        </p:nvSpPr>
        <p:spPr bwMode="auto">
          <a:xfrm>
            <a:off x="2057400" y="4495800"/>
            <a:ext cx="895350" cy="214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a:latin typeface="Helvetica" charset="0"/>
                <a:ea typeface="ＭＳ Ｐゴシック" charset="0"/>
              </a:rPr>
              <a:t>ProvidesService</a:t>
            </a:r>
          </a:p>
        </p:txBody>
      </p:sp>
      <p:cxnSp>
        <p:nvCxnSpPr>
          <p:cNvPr id="3116" name="AutoShape 44">
            <a:extLst>
              <a:ext uri="{FF2B5EF4-FFF2-40B4-BE49-F238E27FC236}">
                <a16:creationId xmlns:a16="http://schemas.microsoft.com/office/drawing/2014/main" id="{2793AB55-A349-AB41-AB81-A8CD285EBC94}"/>
              </a:ext>
            </a:extLst>
          </p:cNvPr>
          <p:cNvCxnSpPr>
            <a:cxnSpLocks noChangeShapeType="1"/>
            <a:stCxn id="3085" idx="3"/>
            <a:endCxn id="3082" idx="1"/>
          </p:cNvCxnSpPr>
          <p:nvPr/>
        </p:nvCxnSpPr>
        <p:spPr bwMode="auto">
          <a:xfrm>
            <a:off x="3124200" y="5753100"/>
            <a:ext cx="2743200" cy="457200"/>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17" name="Rectangle 45">
            <a:extLst>
              <a:ext uri="{FF2B5EF4-FFF2-40B4-BE49-F238E27FC236}">
                <a16:creationId xmlns:a16="http://schemas.microsoft.com/office/drawing/2014/main" id="{8E7430EC-00BB-D449-9D3B-01AE36CC1825}"/>
              </a:ext>
            </a:extLst>
          </p:cNvPr>
          <p:cNvSpPr>
            <a:spLocks noChangeArrowheads="1"/>
          </p:cNvSpPr>
          <p:nvPr/>
        </p:nvSpPr>
        <p:spPr bwMode="auto">
          <a:xfrm>
            <a:off x="3733800" y="5791200"/>
            <a:ext cx="857250" cy="214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a:latin typeface="Helvetica" charset="0"/>
                <a:ea typeface="ＭＳ Ｐゴシック" charset="0"/>
              </a:rPr>
              <a:t>AssociatedWith</a:t>
            </a:r>
          </a:p>
        </p:txBody>
      </p:sp>
      <p:cxnSp>
        <p:nvCxnSpPr>
          <p:cNvPr id="3118" name="AutoShape 46">
            <a:extLst>
              <a:ext uri="{FF2B5EF4-FFF2-40B4-BE49-F238E27FC236}">
                <a16:creationId xmlns:a16="http://schemas.microsoft.com/office/drawing/2014/main" id="{6E117464-70F5-6648-978C-E16E7FBA054A}"/>
              </a:ext>
            </a:extLst>
          </p:cNvPr>
          <p:cNvCxnSpPr>
            <a:cxnSpLocks noChangeShapeType="1"/>
            <a:stCxn id="3084" idx="3"/>
            <a:endCxn id="3129" idx="1"/>
          </p:cNvCxnSpPr>
          <p:nvPr/>
        </p:nvCxnSpPr>
        <p:spPr bwMode="auto">
          <a:xfrm flipV="1">
            <a:off x="3124200" y="4762500"/>
            <a:ext cx="990600" cy="609600"/>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19" name="Rectangle 47">
            <a:extLst>
              <a:ext uri="{FF2B5EF4-FFF2-40B4-BE49-F238E27FC236}">
                <a16:creationId xmlns:a16="http://schemas.microsoft.com/office/drawing/2014/main" id="{634A2C2E-6531-334D-8A95-1C9BE2BBDFF8}"/>
              </a:ext>
            </a:extLst>
          </p:cNvPr>
          <p:cNvSpPr>
            <a:spLocks noChangeArrowheads="1"/>
          </p:cNvSpPr>
          <p:nvPr/>
        </p:nvSpPr>
        <p:spPr bwMode="auto">
          <a:xfrm>
            <a:off x="2940050" y="4876800"/>
            <a:ext cx="869950" cy="214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a:latin typeface="Helvetica" charset="0"/>
                <a:ea typeface="ＭＳ Ｐゴシック" charset="0"/>
              </a:rPr>
              <a:t>ImplementedOn</a:t>
            </a:r>
          </a:p>
        </p:txBody>
      </p:sp>
      <p:sp>
        <p:nvSpPr>
          <p:cNvPr id="3120" name="Rectangle 48">
            <a:extLst>
              <a:ext uri="{FF2B5EF4-FFF2-40B4-BE49-F238E27FC236}">
                <a16:creationId xmlns:a16="http://schemas.microsoft.com/office/drawing/2014/main" id="{20BA96D3-20F7-7547-BDF4-9A34639A93D8}"/>
              </a:ext>
            </a:extLst>
          </p:cNvPr>
          <p:cNvSpPr>
            <a:spLocks noChangeArrowheads="1"/>
          </p:cNvSpPr>
          <p:nvPr/>
        </p:nvSpPr>
        <p:spPr bwMode="auto">
          <a:xfrm>
            <a:off x="6477000" y="2895600"/>
            <a:ext cx="1219200" cy="457200"/>
          </a:xfrm>
          <a:prstGeom prst="rect">
            <a:avLst/>
          </a:prstGeom>
          <a:solidFill>
            <a:srgbClr val="CC0606"/>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r>
              <a:rPr lang="en-US" sz="1600">
                <a:latin typeface="Helvetica" charset="0"/>
                <a:ea typeface="ＭＳ Ｐゴシック" charset="0"/>
              </a:rPr>
              <a:t>Information</a:t>
            </a:r>
          </a:p>
        </p:txBody>
      </p:sp>
      <p:sp>
        <p:nvSpPr>
          <p:cNvPr id="3121" name="Rectangle 49">
            <a:extLst>
              <a:ext uri="{FF2B5EF4-FFF2-40B4-BE49-F238E27FC236}">
                <a16:creationId xmlns:a16="http://schemas.microsoft.com/office/drawing/2014/main" id="{6A13006E-B37B-8446-AA71-702E259AF619}"/>
              </a:ext>
            </a:extLst>
          </p:cNvPr>
          <p:cNvSpPr>
            <a:spLocks noChangeArrowheads="1"/>
          </p:cNvSpPr>
          <p:nvPr/>
        </p:nvSpPr>
        <p:spPr bwMode="auto">
          <a:xfrm>
            <a:off x="6477000" y="3352800"/>
            <a:ext cx="1219200" cy="228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a:latin typeface="Helvetica" charset="0"/>
                <a:ea typeface="ＭＳ Ｐゴシック" charset="0"/>
              </a:rPr>
              <a:t> Data</a:t>
            </a:r>
          </a:p>
        </p:txBody>
      </p:sp>
      <p:sp>
        <p:nvSpPr>
          <p:cNvPr id="3122" name="Rectangle 50">
            <a:extLst>
              <a:ext uri="{FF2B5EF4-FFF2-40B4-BE49-F238E27FC236}">
                <a16:creationId xmlns:a16="http://schemas.microsoft.com/office/drawing/2014/main" id="{DBCE49D1-2B96-7641-91C3-8EFA6AF89430}"/>
              </a:ext>
            </a:extLst>
          </p:cNvPr>
          <p:cNvSpPr>
            <a:spLocks noChangeArrowheads="1"/>
          </p:cNvSpPr>
          <p:nvPr/>
        </p:nvSpPr>
        <p:spPr bwMode="auto">
          <a:xfrm>
            <a:off x="6477000" y="3581400"/>
            <a:ext cx="1219200" cy="228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a:latin typeface="Helvetica" charset="0"/>
                <a:ea typeface="ＭＳ Ｐゴシック" charset="0"/>
              </a:rPr>
              <a:t> Metadata</a:t>
            </a:r>
          </a:p>
        </p:txBody>
      </p:sp>
      <p:sp>
        <p:nvSpPr>
          <p:cNvPr id="3123" name="Rectangle 51">
            <a:extLst>
              <a:ext uri="{FF2B5EF4-FFF2-40B4-BE49-F238E27FC236}">
                <a16:creationId xmlns:a16="http://schemas.microsoft.com/office/drawing/2014/main" id="{643CB921-F66F-4D49-9010-B04303208FC1}"/>
              </a:ext>
            </a:extLst>
          </p:cNvPr>
          <p:cNvSpPr>
            <a:spLocks noChangeArrowheads="1"/>
          </p:cNvSpPr>
          <p:nvPr/>
        </p:nvSpPr>
        <p:spPr bwMode="auto">
          <a:xfrm>
            <a:off x="6477000" y="3810000"/>
            <a:ext cx="1219200" cy="228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a:latin typeface="Helvetica" charset="0"/>
                <a:ea typeface="ＭＳ Ｐゴシック" charset="0"/>
              </a:rPr>
              <a:t> Rules</a:t>
            </a:r>
          </a:p>
        </p:txBody>
      </p:sp>
      <p:cxnSp>
        <p:nvCxnSpPr>
          <p:cNvPr id="3124" name="AutoShape 52">
            <a:extLst>
              <a:ext uri="{FF2B5EF4-FFF2-40B4-BE49-F238E27FC236}">
                <a16:creationId xmlns:a16="http://schemas.microsoft.com/office/drawing/2014/main" id="{B276AD62-3040-1841-8284-9230CF05CB4A}"/>
              </a:ext>
            </a:extLst>
          </p:cNvPr>
          <p:cNvCxnSpPr>
            <a:cxnSpLocks noChangeShapeType="1"/>
            <a:stCxn id="3075" idx="3"/>
            <a:endCxn id="3090" idx="1"/>
          </p:cNvCxnSpPr>
          <p:nvPr/>
        </p:nvCxnSpPr>
        <p:spPr bwMode="auto">
          <a:xfrm flipV="1">
            <a:off x="2667000" y="2095500"/>
            <a:ext cx="838200" cy="1028700"/>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3125" name="AutoShape 53">
            <a:extLst>
              <a:ext uri="{FF2B5EF4-FFF2-40B4-BE49-F238E27FC236}">
                <a16:creationId xmlns:a16="http://schemas.microsoft.com/office/drawing/2014/main" id="{63E3A658-D405-ED49-870B-5A0AB389BEFB}"/>
              </a:ext>
            </a:extLst>
          </p:cNvPr>
          <p:cNvCxnSpPr>
            <a:cxnSpLocks noChangeShapeType="1"/>
            <a:stCxn id="3093" idx="3"/>
            <a:endCxn id="3127" idx="0"/>
          </p:cNvCxnSpPr>
          <p:nvPr/>
        </p:nvCxnSpPr>
        <p:spPr bwMode="auto">
          <a:xfrm>
            <a:off x="4724400" y="1638300"/>
            <a:ext cx="1588" cy="2552700"/>
          </a:xfrm>
          <a:prstGeom prst="curvedConnector4">
            <a:avLst>
              <a:gd name="adj1" fmla="val 14400000"/>
              <a:gd name="adj2" fmla="val 52241"/>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26" name="Rectangle 54">
            <a:extLst>
              <a:ext uri="{FF2B5EF4-FFF2-40B4-BE49-F238E27FC236}">
                <a16:creationId xmlns:a16="http://schemas.microsoft.com/office/drawing/2014/main" id="{8F5136E7-2E98-C041-84B4-5EB083DA5F24}"/>
              </a:ext>
            </a:extLst>
          </p:cNvPr>
          <p:cNvSpPr>
            <a:spLocks noChangeArrowheads="1"/>
          </p:cNvSpPr>
          <p:nvPr/>
        </p:nvSpPr>
        <p:spPr bwMode="auto">
          <a:xfrm>
            <a:off x="4972050" y="2514600"/>
            <a:ext cx="857250" cy="214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a:latin typeface="Helvetica" charset="0"/>
                <a:ea typeface="ＭＳ Ｐゴシック" charset="0"/>
              </a:rPr>
              <a:t>Owns/Operates</a:t>
            </a:r>
          </a:p>
        </p:txBody>
      </p:sp>
      <p:sp>
        <p:nvSpPr>
          <p:cNvPr id="3127" name="Rectangle 55">
            <a:extLst>
              <a:ext uri="{FF2B5EF4-FFF2-40B4-BE49-F238E27FC236}">
                <a16:creationId xmlns:a16="http://schemas.microsoft.com/office/drawing/2014/main" id="{A6434DBB-DF18-1644-8698-246E82E40B05}"/>
              </a:ext>
            </a:extLst>
          </p:cNvPr>
          <p:cNvSpPr>
            <a:spLocks noChangeArrowheads="1"/>
          </p:cNvSpPr>
          <p:nvPr/>
        </p:nvSpPr>
        <p:spPr bwMode="auto">
          <a:xfrm>
            <a:off x="4114800" y="4191000"/>
            <a:ext cx="1219200" cy="457200"/>
          </a:xfrm>
          <a:prstGeom prst="rect">
            <a:avLst/>
          </a:prstGeom>
          <a:solidFill>
            <a:srgbClr val="0C8FCC"/>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r>
              <a:rPr lang="en-US" sz="1600">
                <a:latin typeface="Helvetica" charset="0"/>
                <a:ea typeface="ＭＳ Ｐゴシック" charset="0"/>
              </a:rPr>
              <a:t>Component</a:t>
            </a:r>
            <a:endParaRPr lang="en-US" sz="1400">
              <a:latin typeface="Helvetica" charset="0"/>
              <a:ea typeface="ＭＳ Ｐゴシック" charset="0"/>
            </a:endParaRPr>
          </a:p>
        </p:txBody>
      </p:sp>
      <p:cxnSp>
        <p:nvCxnSpPr>
          <p:cNvPr id="3128" name="AutoShape 56">
            <a:extLst>
              <a:ext uri="{FF2B5EF4-FFF2-40B4-BE49-F238E27FC236}">
                <a16:creationId xmlns:a16="http://schemas.microsoft.com/office/drawing/2014/main" id="{2C3FEDEB-742E-5343-A710-826EE67698E1}"/>
              </a:ext>
            </a:extLst>
          </p:cNvPr>
          <p:cNvCxnSpPr>
            <a:cxnSpLocks noChangeShapeType="1"/>
            <a:stCxn id="3127" idx="3"/>
            <a:endCxn id="3127" idx="0"/>
          </p:cNvCxnSpPr>
          <p:nvPr/>
        </p:nvCxnSpPr>
        <p:spPr bwMode="auto">
          <a:xfrm flipH="1" flipV="1">
            <a:off x="4724400" y="4191000"/>
            <a:ext cx="609600" cy="228600"/>
          </a:xfrm>
          <a:prstGeom prst="bentConnector4">
            <a:avLst>
              <a:gd name="adj1" fmla="val -37500"/>
              <a:gd name="adj2" fmla="val 200000"/>
            </a:avLst>
          </a:prstGeom>
          <a:noFill/>
          <a:ln w="9525">
            <a:solidFill>
              <a:schemeClr val="tx1"/>
            </a:solidFill>
            <a:miter lim="800000"/>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29" name="Rectangle 57">
            <a:extLst>
              <a:ext uri="{FF2B5EF4-FFF2-40B4-BE49-F238E27FC236}">
                <a16:creationId xmlns:a16="http://schemas.microsoft.com/office/drawing/2014/main" id="{F6F5324B-9B51-AB49-905A-4E92729DF377}"/>
              </a:ext>
            </a:extLst>
          </p:cNvPr>
          <p:cNvSpPr>
            <a:spLocks noChangeArrowheads="1"/>
          </p:cNvSpPr>
          <p:nvPr/>
        </p:nvSpPr>
        <p:spPr bwMode="auto">
          <a:xfrm>
            <a:off x="4114800" y="4648200"/>
            <a:ext cx="1219200" cy="228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a:latin typeface="Helvetica" charset="0"/>
                <a:ea typeface="ＭＳ Ｐゴシック" charset="0"/>
              </a:rPr>
              <a:t> Type</a:t>
            </a:r>
          </a:p>
        </p:txBody>
      </p:sp>
      <p:sp>
        <p:nvSpPr>
          <p:cNvPr id="3130" name="Rectangle 58">
            <a:extLst>
              <a:ext uri="{FF2B5EF4-FFF2-40B4-BE49-F238E27FC236}">
                <a16:creationId xmlns:a16="http://schemas.microsoft.com/office/drawing/2014/main" id="{2FF235E1-8E14-2841-AC7E-D5838B4C7D0D}"/>
              </a:ext>
            </a:extLst>
          </p:cNvPr>
          <p:cNvSpPr>
            <a:spLocks noChangeArrowheads="1"/>
          </p:cNvSpPr>
          <p:nvPr/>
        </p:nvSpPr>
        <p:spPr bwMode="auto">
          <a:xfrm>
            <a:off x="4114800" y="4876800"/>
            <a:ext cx="1219200" cy="228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a:latin typeface="Helvetica" charset="0"/>
                <a:ea typeface="ＭＳ Ｐゴシック" charset="0"/>
              </a:rPr>
              <a:t> Attributes</a:t>
            </a:r>
          </a:p>
        </p:txBody>
      </p:sp>
      <p:sp>
        <p:nvSpPr>
          <p:cNvPr id="3131" name="Rectangle 59">
            <a:extLst>
              <a:ext uri="{FF2B5EF4-FFF2-40B4-BE49-F238E27FC236}">
                <a16:creationId xmlns:a16="http://schemas.microsoft.com/office/drawing/2014/main" id="{69369C6C-A673-8C44-B43D-650DEA190B4B}"/>
              </a:ext>
            </a:extLst>
          </p:cNvPr>
          <p:cNvSpPr>
            <a:spLocks noChangeArrowheads="1"/>
          </p:cNvSpPr>
          <p:nvPr/>
        </p:nvSpPr>
        <p:spPr bwMode="auto">
          <a:xfrm>
            <a:off x="4114800" y="5105400"/>
            <a:ext cx="1219200" cy="228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a:latin typeface="Helvetica" charset="0"/>
                <a:ea typeface="ＭＳ Ｐゴシック" charset="0"/>
              </a:rPr>
              <a:t> Ports</a:t>
            </a:r>
          </a:p>
        </p:txBody>
      </p:sp>
      <p:cxnSp>
        <p:nvCxnSpPr>
          <p:cNvPr id="3132" name="AutoShape 60">
            <a:extLst>
              <a:ext uri="{FF2B5EF4-FFF2-40B4-BE49-F238E27FC236}">
                <a16:creationId xmlns:a16="http://schemas.microsoft.com/office/drawing/2014/main" id="{7E2A0034-9894-024D-9AC3-D22195263D1A}"/>
              </a:ext>
            </a:extLst>
          </p:cNvPr>
          <p:cNvCxnSpPr>
            <a:cxnSpLocks noChangeShapeType="1"/>
            <a:stCxn id="3080" idx="1"/>
            <a:endCxn id="3075" idx="1"/>
          </p:cNvCxnSpPr>
          <p:nvPr/>
        </p:nvCxnSpPr>
        <p:spPr bwMode="auto">
          <a:xfrm rot="10800000" flipH="1">
            <a:off x="1295400" y="3124200"/>
            <a:ext cx="1588" cy="342900"/>
          </a:xfrm>
          <a:prstGeom prst="bentConnector3">
            <a:avLst>
              <a:gd name="adj1" fmla="val -27300005"/>
            </a:avLst>
          </a:prstGeom>
          <a:noFill/>
          <a:ln w="9525">
            <a:solidFill>
              <a:schemeClr val="tx1"/>
            </a:solidFill>
            <a:miter lim="800000"/>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33" name="Rectangle 61">
            <a:extLst>
              <a:ext uri="{FF2B5EF4-FFF2-40B4-BE49-F238E27FC236}">
                <a16:creationId xmlns:a16="http://schemas.microsoft.com/office/drawing/2014/main" id="{38B5B4CE-E38D-5E43-8B6D-AFE8AB2A41D3}"/>
              </a:ext>
            </a:extLst>
          </p:cNvPr>
          <p:cNvSpPr>
            <a:spLocks noChangeArrowheads="1"/>
          </p:cNvSpPr>
          <p:nvPr/>
        </p:nvSpPr>
        <p:spPr bwMode="auto">
          <a:xfrm>
            <a:off x="762000" y="2895600"/>
            <a:ext cx="412750" cy="2143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a:latin typeface="Helvetica" charset="0"/>
                <a:ea typeface="ＭＳ Ｐゴシック" charset="0"/>
              </a:rPr>
              <a:t>Calls</a:t>
            </a:r>
          </a:p>
        </p:txBody>
      </p:sp>
      <p:sp>
        <p:nvSpPr>
          <p:cNvPr id="3134" name="Rectangle 62">
            <a:extLst>
              <a:ext uri="{FF2B5EF4-FFF2-40B4-BE49-F238E27FC236}">
                <a16:creationId xmlns:a16="http://schemas.microsoft.com/office/drawing/2014/main" id="{6675C354-0422-1544-AE8E-72AD3F496B84}"/>
              </a:ext>
            </a:extLst>
          </p:cNvPr>
          <p:cNvSpPr>
            <a:spLocks noChangeArrowheads="1"/>
          </p:cNvSpPr>
          <p:nvPr/>
        </p:nvSpPr>
        <p:spPr bwMode="auto">
          <a:xfrm>
            <a:off x="7162800" y="4419600"/>
            <a:ext cx="1371600" cy="457200"/>
          </a:xfrm>
          <a:prstGeom prst="rect">
            <a:avLst/>
          </a:prstGeom>
          <a:solidFill>
            <a:srgbClr val="0C8FCC"/>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r>
              <a:rPr lang="en-US" sz="1600">
                <a:latin typeface="Helvetica" charset="0"/>
                <a:ea typeface="ＭＳ Ｐゴシック" charset="0"/>
              </a:rPr>
              <a:t>Environment</a:t>
            </a:r>
            <a:endParaRPr lang="en-US" sz="1400">
              <a:latin typeface="Helvetica" charset="0"/>
              <a:ea typeface="ＭＳ Ｐゴシック" charset="0"/>
            </a:endParaRPr>
          </a:p>
        </p:txBody>
      </p:sp>
      <p:sp>
        <p:nvSpPr>
          <p:cNvPr id="3135" name="Rectangle 63">
            <a:extLst>
              <a:ext uri="{FF2B5EF4-FFF2-40B4-BE49-F238E27FC236}">
                <a16:creationId xmlns:a16="http://schemas.microsoft.com/office/drawing/2014/main" id="{74CCD07C-AF0A-884D-B162-495F846170D8}"/>
              </a:ext>
            </a:extLst>
          </p:cNvPr>
          <p:cNvSpPr>
            <a:spLocks noChangeArrowheads="1"/>
          </p:cNvSpPr>
          <p:nvPr/>
        </p:nvSpPr>
        <p:spPr bwMode="auto">
          <a:xfrm>
            <a:off x="7162800" y="4876800"/>
            <a:ext cx="1371600" cy="228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a:latin typeface="Helvetica" charset="0"/>
                <a:ea typeface="ＭＳ Ｐゴシック" charset="0"/>
              </a:rPr>
              <a:t> Physical Environs</a:t>
            </a:r>
          </a:p>
        </p:txBody>
      </p:sp>
      <p:cxnSp>
        <p:nvCxnSpPr>
          <p:cNvPr id="3136" name="AutoShape 64">
            <a:extLst>
              <a:ext uri="{FF2B5EF4-FFF2-40B4-BE49-F238E27FC236}">
                <a16:creationId xmlns:a16="http://schemas.microsoft.com/office/drawing/2014/main" id="{ACB4714E-3662-A447-B3C6-4588951AA69A}"/>
              </a:ext>
            </a:extLst>
          </p:cNvPr>
          <p:cNvCxnSpPr>
            <a:cxnSpLocks noChangeShapeType="1"/>
            <a:stCxn id="3134" idx="1"/>
            <a:endCxn id="3127" idx="3"/>
          </p:cNvCxnSpPr>
          <p:nvPr/>
        </p:nvCxnSpPr>
        <p:spPr bwMode="auto">
          <a:xfrm rot="10800000">
            <a:off x="5334000" y="4419600"/>
            <a:ext cx="1828800" cy="228600"/>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37" name="Rectangle 65">
            <a:extLst>
              <a:ext uri="{FF2B5EF4-FFF2-40B4-BE49-F238E27FC236}">
                <a16:creationId xmlns:a16="http://schemas.microsoft.com/office/drawing/2014/main" id="{6AC8A100-665B-044F-A9C8-03AF43B10FF7}"/>
              </a:ext>
            </a:extLst>
          </p:cNvPr>
          <p:cNvSpPr>
            <a:spLocks noChangeArrowheads="1"/>
          </p:cNvSpPr>
          <p:nvPr/>
        </p:nvSpPr>
        <p:spPr bwMode="auto">
          <a:xfrm>
            <a:off x="6477000" y="4586288"/>
            <a:ext cx="476250" cy="21431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800">
                <a:latin typeface="Helvetica" charset="0"/>
                <a:ea typeface="ＭＳ Ｐゴシック" charset="0"/>
              </a:rPr>
              <a:t>Affects</a:t>
            </a:r>
          </a:p>
        </p:txBody>
      </p:sp>
      <p:cxnSp>
        <p:nvCxnSpPr>
          <p:cNvPr id="3138" name="AutoShape 66">
            <a:extLst>
              <a:ext uri="{FF2B5EF4-FFF2-40B4-BE49-F238E27FC236}">
                <a16:creationId xmlns:a16="http://schemas.microsoft.com/office/drawing/2014/main" id="{2260C7EA-86C3-B143-BA19-2898432D6100}"/>
              </a:ext>
            </a:extLst>
          </p:cNvPr>
          <p:cNvCxnSpPr>
            <a:cxnSpLocks noChangeShapeType="1"/>
            <a:stCxn id="3134" idx="1"/>
            <a:endCxn id="3081" idx="0"/>
          </p:cNvCxnSpPr>
          <p:nvPr/>
        </p:nvCxnSpPr>
        <p:spPr bwMode="auto">
          <a:xfrm rot="10800000" flipV="1">
            <a:off x="6477000" y="4648200"/>
            <a:ext cx="685800" cy="990600"/>
          </a:xfrm>
          <a:prstGeom prst="curvedConnector2">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46" name="Rectangle 74">
            <a:extLst>
              <a:ext uri="{FF2B5EF4-FFF2-40B4-BE49-F238E27FC236}">
                <a16:creationId xmlns:a16="http://schemas.microsoft.com/office/drawing/2014/main" id="{B68E4013-D5C1-724B-A73A-2A8C232432F6}"/>
              </a:ext>
            </a:extLst>
          </p:cNvPr>
          <p:cNvSpPr>
            <a:spLocks noChangeArrowheads="1"/>
          </p:cNvSpPr>
          <p:nvPr/>
        </p:nvSpPr>
        <p:spPr bwMode="auto">
          <a:xfrm>
            <a:off x="4114800" y="5334000"/>
            <a:ext cx="1219200" cy="228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a:latin typeface="Helvetica" charset="0"/>
                <a:ea typeface="ＭＳ Ｐゴシック" charset="0"/>
              </a:rPr>
              <a:t> Location</a:t>
            </a:r>
          </a:p>
        </p:txBody>
      </p:sp>
      <p:sp>
        <p:nvSpPr>
          <p:cNvPr id="3147" name="Rectangle 75">
            <a:extLst>
              <a:ext uri="{FF2B5EF4-FFF2-40B4-BE49-F238E27FC236}">
                <a16:creationId xmlns:a16="http://schemas.microsoft.com/office/drawing/2014/main" id="{322E2AA8-93F5-DC4D-B9D5-D2C9632A9329}"/>
              </a:ext>
            </a:extLst>
          </p:cNvPr>
          <p:cNvSpPr>
            <a:spLocks noChangeArrowheads="1"/>
          </p:cNvSpPr>
          <p:nvPr/>
        </p:nvSpPr>
        <p:spPr bwMode="auto">
          <a:xfrm>
            <a:off x="7162800" y="5105400"/>
            <a:ext cx="1371600" cy="228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a:latin typeface="Helvetica" charset="0"/>
                <a:ea typeface="ＭＳ Ｐゴシック" charset="0"/>
              </a:rPr>
              <a:t> Attributes</a:t>
            </a:r>
          </a:p>
        </p:txBody>
      </p:sp>
      <p:grpSp>
        <p:nvGrpSpPr>
          <p:cNvPr id="26692" name="Group 78">
            <a:extLst>
              <a:ext uri="{FF2B5EF4-FFF2-40B4-BE49-F238E27FC236}">
                <a16:creationId xmlns:a16="http://schemas.microsoft.com/office/drawing/2014/main" id="{E49D5D71-B992-CD43-8CA3-86955C05B444}"/>
              </a:ext>
            </a:extLst>
          </p:cNvPr>
          <p:cNvGrpSpPr>
            <a:grpSpLocks/>
          </p:cNvGrpSpPr>
          <p:nvPr/>
        </p:nvGrpSpPr>
        <p:grpSpPr bwMode="auto">
          <a:xfrm>
            <a:off x="5791200" y="1143000"/>
            <a:ext cx="2819400" cy="1371600"/>
            <a:chOff x="3648" y="864"/>
            <a:chExt cx="1776" cy="864"/>
          </a:xfrm>
        </p:grpSpPr>
        <p:sp>
          <p:nvSpPr>
            <p:cNvPr id="3139" name="Rectangle 67">
              <a:extLst>
                <a:ext uri="{FF2B5EF4-FFF2-40B4-BE49-F238E27FC236}">
                  <a16:creationId xmlns:a16="http://schemas.microsoft.com/office/drawing/2014/main" id="{C6C8315F-A1B8-DA48-B6CC-C530EB812FF2}"/>
                </a:ext>
              </a:extLst>
            </p:cNvPr>
            <p:cNvSpPr>
              <a:spLocks noChangeArrowheads="1"/>
            </p:cNvSpPr>
            <p:nvPr/>
          </p:nvSpPr>
          <p:spPr bwMode="auto">
            <a:xfrm>
              <a:off x="4464" y="864"/>
              <a:ext cx="960" cy="288"/>
            </a:xfrm>
            <a:prstGeom prst="rect">
              <a:avLst/>
            </a:prstGeom>
            <a:solidFill>
              <a:schemeClr val="hlink"/>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eaLnBrk="1" hangingPunct="1">
                <a:defRPr/>
              </a:pPr>
              <a:r>
                <a:rPr lang="en-US" sz="1600" dirty="0">
                  <a:latin typeface="Helvetica" charset="0"/>
                  <a:ea typeface="ＭＳ Ｐゴシック" charset="0"/>
                </a:rPr>
                <a:t>Meta-model</a:t>
              </a:r>
            </a:p>
            <a:p>
              <a:pPr algn="ctr" eaLnBrk="1" hangingPunct="1">
                <a:defRPr/>
              </a:pPr>
              <a:r>
                <a:rPr lang="en-US" sz="1200" dirty="0">
                  <a:latin typeface="Helvetica" charset="0"/>
                  <a:ea typeface="ＭＳ Ｐゴシック" charset="0"/>
                </a:rPr>
                <a:t>(each Viewpoint)</a:t>
              </a:r>
              <a:endParaRPr lang="en-US" sz="1100" dirty="0">
                <a:latin typeface="Helvetica" charset="0"/>
                <a:ea typeface="ＭＳ Ｐゴシック" charset="0"/>
              </a:endParaRPr>
            </a:p>
          </p:txBody>
        </p:sp>
        <p:sp>
          <p:nvSpPr>
            <p:cNvPr id="3140" name="Rectangle 68">
              <a:extLst>
                <a:ext uri="{FF2B5EF4-FFF2-40B4-BE49-F238E27FC236}">
                  <a16:creationId xmlns:a16="http://schemas.microsoft.com/office/drawing/2014/main" id="{DF89473C-180F-4C48-B111-752380006BFF}"/>
                </a:ext>
              </a:extLst>
            </p:cNvPr>
            <p:cNvSpPr>
              <a:spLocks noChangeArrowheads="1"/>
            </p:cNvSpPr>
            <p:nvPr/>
          </p:nvSpPr>
          <p:spPr bwMode="auto">
            <a:xfrm>
              <a:off x="4464" y="1152"/>
              <a:ext cx="960" cy="144"/>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a:latin typeface="Helvetica" charset="0"/>
                  <a:ea typeface="ＭＳ Ｐゴシック" charset="0"/>
                </a:rPr>
                <a:t> Defines Objects</a:t>
              </a:r>
            </a:p>
          </p:txBody>
        </p:sp>
        <p:sp>
          <p:nvSpPr>
            <p:cNvPr id="3141" name="Rectangle 69">
              <a:extLst>
                <a:ext uri="{FF2B5EF4-FFF2-40B4-BE49-F238E27FC236}">
                  <a16:creationId xmlns:a16="http://schemas.microsoft.com/office/drawing/2014/main" id="{4BD94763-D967-0446-A454-426B8E7CD502}"/>
                </a:ext>
              </a:extLst>
            </p:cNvPr>
            <p:cNvSpPr>
              <a:spLocks noChangeArrowheads="1"/>
            </p:cNvSpPr>
            <p:nvPr/>
          </p:nvSpPr>
          <p:spPr bwMode="auto">
            <a:xfrm>
              <a:off x="4464" y="1440"/>
              <a:ext cx="960" cy="144"/>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a:latin typeface="Helvetica" charset="0"/>
                  <a:ea typeface="ＭＳ Ｐゴシック" charset="0"/>
                </a:rPr>
                <a:t> Defines Rules</a:t>
              </a:r>
            </a:p>
          </p:txBody>
        </p:sp>
        <p:sp>
          <p:nvSpPr>
            <p:cNvPr id="3142" name="Rectangle 70">
              <a:extLst>
                <a:ext uri="{FF2B5EF4-FFF2-40B4-BE49-F238E27FC236}">
                  <a16:creationId xmlns:a16="http://schemas.microsoft.com/office/drawing/2014/main" id="{4D9EB143-ED46-A44E-BF41-5EF3D44A9C4F}"/>
                </a:ext>
              </a:extLst>
            </p:cNvPr>
            <p:cNvSpPr>
              <a:spLocks noChangeArrowheads="1"/>
            </p:cNvSpPr>
            <p:nvPr/>
          </p:nvSpPr>
          <p:spPr bwMode="auto">
            <a:xfrm>
              <a:off x="4464" y="1584"/>
              <a:ext cx="960" cy="144"/>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a:latin typeface="Helvetica" charset="0"/>
                  <a:ea typeface="ＭＳ Ｐゴシック" charset="0"/>
                </a:rPr>
                <a:t> Exposes Concerns</a:t>
              </a:r>
            </a:p>
          </p:txBody>
        </p:sp>
        <p:cxnSp>
          <p:nvCxnSpPr>
            <p:cNvPr id="3143" name="AutoShape 71">
              <a:extLst>
                <a:ext uri="{FF2B5EF4-FFF2-40B4-BE49-F238E27FC236}">
                  <a16:creationId xmlns:a16="http://schemas.microsoft.com/office/drawing/2014/main" id="{9EDC6943-B29D-0840-AF03-DE6321118029}"/>
                </a:ext>
              </a:extLst>
            </p:cNvPr>
            <p:cNvCxnSpPr>
              <a:cxnSpLocks noChangeShapeType="1"/>
            </p:cNvCxnSpPr>
            <p:nvPr/>
          </p:nvCxnSpPr>
          <p:spPr bwMode="auto">
            <a:xfrm rot="10800000">
              <a:off x="3648" y="1056"/>
              <a:ext cx="816" cy="144"/>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3144" name="AutoShape 72">
              <a:extLst>
                <a:ext uri="{FF2B5EF4-FFF2-40B4-BE49-F238E27FC236}">
                  <a16:creationId xmlns:a16="http://schemas.microsoft.com/office/drawing/2014/main" id="{9B8454D3-496D-DF46-A281-0798391ACB93}"/>
                </a:ext>
              </a:extLst>
            </p:cNvPr>
            <p:cNvCxnSpPr>
              <a:cxnSpLocks noChangeShapeType="1"/>
              <a:stCxn id="3140" idx="1"/>
            </p:cNvCxnSpPr>
            <p:nvPr/>
          </p:nvCxnSpPr>
          <p:spPr bwMode="auto">
            <a:xfrm rot="10800000" flipV="1">
              <a:off x="3648" y="1224"/>
              <a:ext cx="816" cy="168"/>
            </a:xfrm>
            <a:prstGeom prst="curvedConnector3">
              <a:avLst>
                <a:gd name="adj1" fmla="val 50000"/>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cxnSp>
          <p:nvCxnSpPr>
            <p:cNvPr id="3145" name="AutoShape 73">
              <a:extLst>
                <a:ext uri="{FF2B5EF4-FFF2-40B4-BE49-F238E27FC236}">
                  <a16:creationId xmlns:a16="http://schemas.microsoft.com/office/drawing/2014/main" id="{6038E92B-2769-A44C-B681-2F602B698A47}"/>
                </a:ext>
              </a:extLst>
            </p:cNvPr>
            <p:cNvCxnSpPr>
              <a:cxnSpLocks noChangeShapeType="1"/>
              <a:stCxn id="3140" idx="1"/>
            </p:cNvCxnSpPr>
            <p:nvPr/>
          </p:nvCxnSpPr>
          <p:spPr bwMode="auto">
            <a:xfrm rot="10800000" flipV="1">
              <a:off x="4080" y="1224"/>
              <a:ext cx="384" cy="408"/>
            </a:xfrm>
            <a:prstGeom prst="curvedConnector2">
              <a:avLst/>
            </a:prstGeom>
            <a:noFill/>
            <a:ln w="9525">
              <a:solidFill>
                <a:schemeClr val="tx1"/>
              </a:solidFill>
              <a:round/>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cxnSp>
        <p:sp>
          <p:nvSpPr>
            <p:cNvPr id="3149" name="Rectangle 77">
              <a:extLst>
                <a:ext uri="{FF2B5EF4-FFF2-40B4-BE49-F238E27FC236}">
                  <a16:creationId xmlns:a16="http://schemas.microsoft.com/office/drawing/2014/main" id="{9C42F07B-8CE0-FB4B-8905-CEFF84E383D7}"/>
                </a:ext>
              </a:extLst>
            </p:cNvPr>
            <p:cNvSpPr>
              <a:spLocks noChangeArrowheads="1"/>
            </p:cNvSpPr>
            <p:nvPr/>
          </p:nvSpPr>
          <p:spPr bwMode="auto">
            <a:xfrm>
              <a:off x="4464" y="1296"/>
              <a:ext cx="960" cy="144"/>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rgbClr val="CC0606"/>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eaLnBrk="1" hangingPunct="1">
                <a:buFontTx/>
                <a:buChar char="•"/>
                <a:defRPr/>
              </a:pPr>
              <a:r>
                <a:rPr lang="en-US" sz="1200">
                  <a:latin typeface="Helvetica" charset="0"/>
                  <a:ea typeface="ＭＳ Ｐゴシック" charset="0"/>
                </a:rPr>
                <a:t> Defines Relations</a:t>
              </a:r>
            </a:p>
          </p:txBody>
        </p:sp>
      </p:grpSp>
      <p:sp>
        <p:nvSpPr>
          <p:cNvPr id="2" name="Date Placeholder 1">
            <a:extLst>
              <a:ext uri="{FF2B5EF4-FFF2-40B4-BE49-F238E27FC236}">
                <a16:creationId xmlns:a16="http://schemas.microsoft.com/office/drawing/2014/main" id="{CF73070C-63C1-574E-8CD5-25AB68C8F799}"/>
              </a:ext>
            </a:extLst>
          </p:cNvPr>
          <p:cNvSpPr>
            <a:spLocks noGrp="1"/>
          </p:cNvSpPr>
          <p:nvPr>
            <p:ph type="dt" sz="half" idx="2"/>
          </p:nvPr>
        </p:nvSpPr>
        <p:spPr/>
        <p:txBody>
          <a:bodyPr/>
          <a:lstStyle/>
          <a:p>
            <a:r>
              <a:rPr lang="en-US"/>
              <a:t>28 Mar 2024</a:t>
            </a:r>
            <a:endParaRPr lang="en-US" dirty="0"/>
          </a:p>
        </p:txBody>
      </p:sp>
    </p:spTree>
    <p:extLst>
      <p:ext uri="{BB962C8B-B14F-4D97-AF65-F5344CB8AC3E}">
        <p14:creationId xmlns:p14="http://schemas.microsoft.com/office/powerpoint/2010/main" val="3456682278"/>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E529841-4E7D-D241-8D96-BB6A0DB2FA6F}"/>
              </a:ext>
            </a:extLst>
          </p:cNvPr>
          <p:cNvSpPr>
            <a:spLocks noGrp="1"/>
          </p:cNvSpPr>
          <p:nvPr>
            <p:ph type="title"/>
          </p:nvPr>
        </p:nvSpPr>
        <p:spPr>
          <a:xfrm>
            <a:off x="259441" y="850247"/>
            <a:ext cx="8514080" cy="434101"/>
          </a:xfrm>
        </p:spPr>
        <p:txBody>
          <a:bodyPr/>
          <a:lstStyle/>
          <a:p>
            <a:r>
              <a:rPr lang="en-US" sz="2400" dirty="0"/>
              <a:t>Organizations value and manage Assets </a:t>
            </a:r>
            <a:r>
              <a:rPr lang="en-US" sz="2400" dirty="0">
                <a:solidFill>
                  <a:srgbClr val="FF0000"/>
                </a:solidFill>
              </a:rPr>
              <a:t>(NIST 800-207 terms)</a:t>
            </a:r>
          </a:p>
        </p:txBody>
      </p:sp>
      <p:sp>
        <p:nvSpPr>
          <p:cNvPr id="4" name="Date Placeholder 3">
            <a:extLst>
              <a:ext uri="{FF2B5EF4-FFF2-40B4-BE49-F238E27FC236}">
                <a16:creationId xmlns:a16="http://schemas.microsoft.com/office/drawing/2014/main" id="{A0389DC4-0EFE-F448-A2D0-AFFC5EA61A78}"/>
              </a:ext>
            </a:extLst>
          </p:cNvPr>
          <p:cNvSpPr>
            <a:spLocks noGrp="1"/>
          </p:cNvSpPr>
          <p:nvPr>
            <p:ph type="dt" sz="half" idx="20"/>
          </p:nvPr>
        </p:nvSpPr>
        <p:spPr/>
        <p:txBody>
          <a:bodyPr/>
          <a:lstStyle/>
          <a:p>
            <a:r>
              <a:rPr lang="en-US"/>
              <a:t>28 Mar 2024</a:t>
            </a:r>
            <a:endParaRPr lang="en-US" dirty="0"/>
          </a:p>
        </p:txBody>
      </p:sp>
      <p:sp>
        <p:nvSpPr>
          <p:cNvPr id="7" name="Rectangle 6">
            <a:extLst>
              <a:ext uri="{FF2B5EF4-FFF2-40B4-BE49-F238E27FC236}">
                <a16:creationId xmlns:a16="http://schemas.microsoft.com/office/drawing/2014/main" id="{DC286EA3-8639-E04B-B207-847103E1F01A}"/>
              </a:ext>
            </a:extLst>
          </p:cNvPr>
          <p:cNvSpPr/>
          <p:nvPr/>
        </p:nvSpPr>
        <p:spPr>
          <a:xfrm>
            <a:off x="6253204" y="2501749"/>
            <a:ext cx="953544" cy="20198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System</a:t>
            </a:r>
          </a:p>
        </p:txBody>
      </p:sp>
      <p:sp>
        <p:nvSpPr>
          <p:cNvPr id="8" name="Rectangle 7">
            <a:extLst>
              <a:ext uri="{FF2B5EF4-FFF2-40B4-BE49-F238E27FC236}">
                <a16:creationId xmlns:a16="http://schemas.microsoft.com/office/drawing/2014/main" id="{934EAF55-78C7-854F-B4D3-E959BC394CDD}"/>
              </a:ext>
            </a:extLst>
          </p:cNvPr>
          <p:cNvSpPr/>
          <p:nvPr/>
        </p:nvSpPr>
        <p:spPr>
          <a:xfrm>
            <a:off x="1950797" y="3165424"/>
            <a:ext cx="953544" cy="20198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Assets</a:t>
            </a:r>
          </a:p>
        </p:txBody>
      </p:sp>
      <p:sp>
        <p:nvSpPr>
          <p:cNvPr id="9" name="Rectangle 8">
            <a:extLst>
              <a:ext uri="{FF2B5EF4-FFF2-40B4-BE49-F238E27FC236}">
                <a16:creationId xmlns:a16="http://schemas.microsoft.com/office/drawing/2014/main" id="{83329777-EF09-234B-BFCB-BB658DCDC890}"/>
              </a:ext>
            </a:extLst>
          </p:cNvPr>
          <p:cNvSpPr/>
          <p:nvPr/>
        </p:nvSpPr>
        <p:spPr>
          <a:xfrm>
            <a:off x="4039709" y="3812122"/>
            <a:ext cx="953544" cy="20198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Resource</a:t>
            </a:r>
          </a:p>
        </p:txBody>
      </p:sp>
      <p:sp>
        <p:nvSpPr>
          <p:cNvPr id="11" name="TextBox 10">
            <a:extLst>
              <a:ext uri="{FF2B5EF4-FFF2-40B4-BE49-F238E27FC236}">
                <a16:creationId xmlns:a16="http://schemas.microsoft.com/office/drawing/2014/main" id="{5EBF0472-16F6-654C-813A-4B5BA8835949}"/>
              </a:ext>
            </a:extLst>
          </p:cNvPr>
          <p:cNvSpPr txBox="1"/>
          <p:nvPr/>
        </p:nvSpPr>
        <p:spPr>
          <a:xfrm>
            <a:off x="229750" y="3645784"/>
            <a:ext cx="2090746" cy="784830"/>
          </a:xfrm>
          <a:prstGeom prst="rect">
            <a:avLst/>
          </a:prstGeom>
          <a:noFill/>
        </p:spPr>
        <p:txBody>
          <a:bodyPr wrap="square" rtlCol="0">
            <a:spAutoFit/>
          </a:bodyPr>
          <a:lstStyle/>
          <a:p>
            <a:r>
              <a:rPr lang="en-US" sz="750" dirty="0"/>
              <a:t>Assets have attributes: Asset Type {Data, Database, virtual artifacts}; Deployment Type {Physical, virtual, cloud}; Asset state {Sensitivity, Integrity, Security posture}; Environmental attributes {…}; Other {…}</a:t>
            </a:r>
          </a:p>
        </p:txBody>
      </p:sp>
      <p:sp>
        <p:nvSpPr>
          <p:cNvPr id="13" name="Rectangle 12">
            <a:extLst>
              <a:ext uri="{FF2B5EF4-FFF2-40B4-BE49-F238E27FC236}">
                <a16:creationId xmlns:a16="http://schemas.microsoft.com/office/drawing/2014/main" id="{39B17110-C382-0044-BAA7-7F03FC1F3600}"/>
              </a:ext>
            </a:extLst>
          </p:cNvPr>
          <p:cNvSpPr/>
          <p:nvPr/>
        </p:nvSpPr>
        <p:spPr>
          <a:xfrm>
            <a:off x="3379731" y="2727353"/>
            <a:ext cx="953544" cy="20198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Catalog</a:t>
            </a:r>
          </a:p>
        </p:txBody>
      </p:sp>
      <p:sp>
        <p:nvSpPr>
          <p:cNvPr id="14" name="Rectangle 13">
            <a:extLst>
              <a:ext uri="{FF2B5EF4-FFF2-40B4-BE49-F238E27FC236}">
                <a16:creationId xmlns:a16="http://schemas.microsoft.com/office/drawing/2014/main" id="{E79A749E-4AC4-C941-8E84-A1817A561649}"/>
              </a:ext>
            </a:extLst>
          </p:cNvPr>
          <p:cNvSpPr/>
          <p:nvPr/>
        </p:nvSpPr>
        <p:spPr>
          <a:xfrm>
            <a:off x="1496615" y="2289284"/>
            <a:ext cx="1268355" cy="20198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Organization</a:t>
            </a:r>
          </a:p>
        </p:txBody>
      </p:sp>
      <p:cxnSp>
        <p:nvCxnSpPr>
          <p:cNvPr id="15" name="Straight Arrow Connector 14">
            <a:extLst>
              <a:ext uri="{FF2B5EF4-FFF2-40B4-BE49-F238E27FC236}">
                <a16:creationId xmlns:a16="http://schemas.microsoft.com/office/drawing/2014/main" id="{F246AC5C-BDF3-284A-A8ED-5254A6C0FBEC}"/>
              </a:ext>
            </a:extLst>
          </p:cNvPr>
          <p:cNvCxnSpPr>
            <a:cxnSpLocks/>
            <a:stCxn id="14" idx="2"/>
            <a:endCxn id="8" idx="0"/>
          </p:cNvCxnSpPr>
          <p:nvPr/>
        </p:nvCxnSpPr>
        <p:spPr>
          <a:xfrm>
            <a:off x="2130794" y="2491267"/>
            <a:ext cx="296776" cy="67415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D53F687C-9E8C-7745-857A-07EA2BCD3B17}"/>
              </a:ext>
            </a:extLst>
          </p:cNvPr>
          <p:cNvSpPr txBox="1"/>
          <p:nvPr/>
        </p:nvSpPr>
        <p:spPr>
          <a:xfrm>
            <a:off x="2299570" y="2691722"/>
            <a:ext cx="732773" cy="230832"/>
          </a:xfrm>
          <a:prstGeom prst="rect">
            <a:avLst/>
          </a:prstGeom>
          <a:noFill/>
        </p:spPr>
        <p:txBody>
          <a:bodyPr wrap="square" rtlCol="0">
            <a:spAutoFit/>
          </a:bodyPr>
          <a:lstStyle/>
          <a:p>
            <a:r>
              <a:rPr lang="en-US" sz="900" dirty="0"/>
              <a:t>Values</a:t>
            </a:r>
          </a:p>
        </p:txBody>
      </p:sp>
      <p:sp>
        <p:nvSpPr>
          <p:cNvPr id="28" name="Rectangle 27">
            <a:extLst>
              <a:ext uri="{FF2B5EF4-FFF2-40B4-BE49-F238E27FC236}">
                <a16:creationId xmlns:a16="http://schemas.microsoft.com/office/drawing/2014/main" id="{26D6C48A-87D2-1A4C-B3CA-2CB2B60B50FD}"/>
              </a:ext>
            </a:extLst>
          </p:cNvPr>
          <p:cNvSpPr/>
          <p:nvPr/>
        </p:nvSpPr>
        <p:spPr>
          <a:xfrm>
            <a:off x="3063734" y="5083585"/>
            <a:ext cx="953544" cy="20198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Hardware</a:t>
            </a:r>
          </a:p>
        </p:txBody>
      </p:sp>
      <p:sp>
        <p:nvSpPr>
          <p:cNvPr id="29" name="Rectangle 28">
            <a:extLst>
              <a:ext uri="{FF2B5EF4-FFF2-40B4-BE49-F238E27FC236}">
                <a16:creationId xmlns:a16="http://schemas.microsoft.com/office/drawing/2014/main" id="{13AB043E-9870-8F44-85C8-F5A79FB7A428}"/>
              </a:ext>
            </a:extLst>
          </p:cNvPr>
          <p:cNvSpPr/>
          <p:nvPr/>
        </p:nvSpPr>
        <p:spPr>
          <a:xfrm>
            <a:off x="4175173" y="5083585"/>
            <a:ext cx="1486073" cy="20198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Virtual Platform</a:t>
            </a:r>
          </a:p>
        </p:txBody>
      </p:sp>
      <p:sp>
        <p:nvSpPr>
          <p:cNvPr id="30" name="Rectangle 29">
            <a:extLst>
              <a:ext uri="{FF2B5EF4-FFF2-40B4-BE49-F238E27FC236}">
                <a16:creationId xmlns:a16="http://schemas.microsoft.com/office/drawing/2014/main" id="{9907F458-9471-7144-A0EC-361AA3C54139}"/>
              </a:ext>
            </a:extLst>
          </p:cNvPr>
          <p:cNvSpPr/>
          <p:nvPr/>
        </p:nvSpPr>
        <p:spPr>
          <a:xfrm>
            <a:off x="1956722" y="5083585"/>
            <a:ext cx="953544" cy="20198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Data</a:t>
            </a:r>
          </a:p>
        </p:txBody>
      </p:sp>
      <p:cxnSp>
        <p:nvCxnSpPr>
          <p:cNvPr id="32" name="Straight Arrow Connector 31">
            <a:extLst>
              <a:ext uri="{FF2B5EF4-FFF2-40B4-BE49-F238E27FC236}">
                <a16:creationId xmlns:a16="http://schemas.microsoft.com/office/drawing/2014/main" id="{3064BEE8-516B-824C-84E0-72D01F123AEE}"/>
              </a:ext>
            </a:extLst>
          </p:cNvPr>
          <p:cNvCxnSpPr>
            <a:cxnSpLocks/>
            <a:stCxn id="8" idx="3"/>
            <a:endCxn id="22" idx="1"/>
          </p:cNvCxnSpPr>
          <p:nvPr/>
        </p:nvCxnSpPr>
        <p:spPr>
          <a:xfrm>
            <a:off x="2904341" y="3266416"/>
            <a:ext cx="841800" cy="11736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371DA2DA-84D3-F346-BA2A-A7B95A08D698}"/>
              </a:ext>
            </a:extLst>
          </p:cNvPr>
          <p:cNvCxnSpPr>
            <a:cxnSpLocks/>
            <a:stCxn id="9" idx="2"/>
            <a:endCxn id="23" idx="0"/>
          </p:cNvCxnSpPr>
          <p:nvPr/>
        </p:nvCxnSpPr>
        <p:spPr>
          <a:xfrm flipH="1">
            <a:off x="3007235" y="4014106"/>
            <a:ext cx="1509246" cy="17016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26F57C9C-C356-3643-B6D2-8CE4B1E85FCD}"/>
              </a:ext>
            </a:extLst>
          </p:cNvPr>
          <p:cNvCxnSpPr>
            <a:cxnSpLocks/>
            <a:stCxn id="14" idx="3"/>
            <a:endCxn id="13" idx="0"/>
          </p:cNvCxnSpPr>
          <p:nvPr/>
        </p:nvCxnSpPr>
        <p:spPr>
          <a:xfrm>
            <a:off x="2764971" y="2390276"/>
            <a:ext cx="1091533" cy="33707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61E94D3C-3EDB-CD4D-A863-3E7365DF94DC}"/>
              </a:ext>
            </a:extLst>
          </p:cNvPr>
          <p:cNvSpPr txBox="1"/>
          <p:nvPr/>
        </p:nvSpPr>
        <p:spPr>
          <a:xfrm>
            <a:off x="3075476" y="2304112"/>
            <a:ext cx="1227333" cy="230832"/>
          </a:xfrm>
          <a:prstGeom prst="rect">
            <a:avLst/>
          </a:prstGeom>
          <a:noFill/>
        </p:spPr>
        <p:txBody>
          <a:bodyPr wrap="square" rtlCol="0">
            <a:spAutoFit/>
          </a:bodyPr>
          <a:lstStyle/>
          <a:p>
            <a:r>
              <a:rPr lang="en-US" sz="900" dirty="0"/>
              <a:t>Creates Catalog</a:t>
            </a:r>
          </a:p>
        </p:txBody>
      </p:sp>
      <p:cxnSp>
        <p:nvCxnSpPr>
          <p:cNvPr id="47" name="Straight Arrow Connector 46">
            <a:extLst>
              <a:ext uri="{FF2B5EF4-FFF2-40B4-BE49-F238E27FC236}">
                <a16:creationId xmlns:a16="http://schemas.microsoft.com/office/drawing/2014/main" id="{D3D8D91F-08C7-F743-AA71-5F18B80398C4}"/>
              </a:ext>
            </a:extLst>
          </p:cNvPr>
          <p:cNvCxnSpPr>
            <a:cxnSpLocks/>
            <a:stCxn id="13" idx="2"/>
            <a:endCxn id="8" idx="3"/>
          </p:cNvCxnSpPr>
          <p:nvPr/>
        </p:nvCxnSpPr>
        <p:spPr>
          <a:xfrm flipH="1">
            <a:off x="2904342" y="2929335"/>
            <a:ext cx="952162" cy="33708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E5A8B327-3099-044E-93AF-BEE335B9E1AC}"/>
              </a:ext>
            </a:extLst>
          </p:cNvPr>
          <p:cNvCxnSpPr>
            <a:cxnSpLocks/>
            <a:stCxn id="9" idx="2"/>
            <a:endCxn id="27" idx="0"/>
          </p:cNvCxnSpPr>
          <p:nvPr/>
        </p:nvCxnSpPr>
        <p:spPr>
          <a:xfrm flipH="1">
            <a:off x="3004411" y="4014105"/>
            <a:ext cx="1512070" cy="66738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8E022ACF-2BF2-6240-A10D-9FFD3B104966}"/>
              </a:ext>
            </a:extLst>
          </p:cNvPr>
          <p:cNvCxnSpPr>
            <a:cxnSpLocks/>
            <a:stCxn id="9" idx="2"/>
            <a:endCxn id="26" idx="0"/>
          </p:cNvCxnSpPr>
          <p:nvPr/>
        </p:nvCxnSpPr>
        <p:spPr>
          <a:xfrm flipH="1">
            <a:off x="4241804" y="4014105"/>
            <a:ext cx="274677" cy="67151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430E44E1-3EBB-B04C-863C-486C17F3C7E3}"/>
              </a:ext>
            </a:extLst>
          </p:cNvPr>
          <p:cNvCxnSpPr>
            <a:cxnSpLocks/>
            <a:stCxn id="9" idx="2"/>
            <a:endCxn id="25" idx="0"/>
          </p:cNvCxnSpPr>
          <p:nvPr/>
        </p:nvCxnSpPr>
        <p:spPr>
          <a:xfrm>
            <a:off x="4516481" y="4014105"/>
            <a:ext cx="950720" cy="66375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D7FDB420-B2EF-0443-87AB-6D4526C5D7DA}"/>
              </a:ext>
            </a:extLst>
          </p:cNvPr>
          <p:cNvCxnSpPr>
            <a:cxnSpLocks/>
            <a:stCxn id="9" idx="2"/>
            <a:endCxn id="30" idx="0"/>
          </p:cNvCxnSpPr>
          <p:nvPr/>
        </p:nvCxnSpPr>
        <p:spPr>
          <a:xfrm flipH="1">
            <a:off x="2433495" y="4014105"/>
            <a:ext cx="2082986" cy="106947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D7368E45-7F1F-7B4C-B745-3AF8667D03C4}"/>
              </a:ext>
            </a:extLst>
          </p:cNvPr>
          <p:cNvCxnSpPr>
            <a:cxnSpLocks/>
            <a:stCxn id="9" idx="2"/>
            <a:endCxn id="28" idx="0"/>
          </p:cNvCxnSpPr>
          <p:nvPr/>
        </p:nvCxnSpPr>
        <p:spPr>
          <a:xfrm flipH="1">
            <a:off x="3540506" y="4014105"/>
            <a:ext cx="975975" cy="106948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6648AEB4-A8B6-544A-BD27-017407C489A8}"/>
              </a:ext>
            </a:extLst>
          </p:cNvPr>
          <p:cNvCxnSpPr>
            <a:cxnSpLocks/>
            <a:stCxn id="9" idx="2"/>
            <a:endCxn id="29" idx="0"/>
          </p:cNvCxnSpPr>
          <p:nvPr/>
        </p:nvCxnSpPr>
        <p:spPr>
          <a:xfrm>
            <a:off x="4516481" y="4014105"/>
            <a:ext cx="401729" cy="1069479"/>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57196EBA-EE24-FF45-89D2-61941427ADB9}"/>
              </a:ext>
            </a:extLst>
          </p:cNvPr>
          <p:cNvSpPr/>
          <p:nvPr/>
        </p:nvSpPr>
        <p:spPr>
          <a:xfrm>
            <a:off x="3746141" y="3282791"/>
            <a:ext cx="953544" cy="20198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Person</a:t>
            </a:r>
          </a:p>
        </p:txBody>
      </p:sp>
      <p:sp>
        <p:nvSpPr>
          <p:cNvPr id="23" name="Rectangle 22">
            <a:extLst>
              <a:ext uri="{FF2B5EF4-FFF2-40B4-BE49-F238E27FC236}">
                <a16:creationId xmlns:a16="http://schemas.microsoft.com/office/drawing/2014/main" id="{E1AC087E-697A-6F4F-B55D-6B3E7CA05FC0}"/>
              </a:ext>
            </a:extLst>
          </p:cNvPr>
          <p:cNvSpPr/>
          <p:nvPr/>
        </p:nvSpPr>
        <p:spPr>
          <a:xfrm>
            <a:off x="2530463" y="4184268"/>
            <a:ext cx="953544" cy="20198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Device</a:t>
            </a:r>
          </a:p>
        </p:txBody>
      </p:sp>
      <p:sp>
        <p:nvSpPr>
          <p:cNvPr id="25" name="Rectangle 24">
            <a:extLst>
              <a:ext uri="{FF2B5EF4-FFF2-40B4-BE49-F238E27FC236}">
                <a16:creationId xmlns:a16="http://schemas.microsoft.com/office/drawing/2014/main" id="{04EFF4DE-37CC-8B42-94ED-4D6422E07A90}"/>
              </a:ext>
            </a:extLst>
          </p:cNvPr>
          <p:cNvSpPr/>
          <p:nvPr/>
        </p:nvSpPr>
        <p:spPr>
          <a:xfrm>
            <a:off x="4990429" y="4677863"/>
            <a:ext cx="953544" cy="20198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Network</a:t>
            </a:r>
          </a:p>
        </p:txBody>
      </p:sp>
      <p:sp>
        <p:nvSpPr>
          <p:cNvPr id="26" name="Rectangle 25">
            <a:extLst>
              <a:ext uri="{FF2B5EF4-FFF2-40B4-BE49-F238E27FC236}">
                <a16:creationId xmlns:a16="http://schemas.microsoft.com/office/drawing/2014/main" id="{FEFD2A9F-8917-CB4C-ADF1-14480D67923D}"/>
              </a:ext>
            </a:extLst>
          </p:cNvPr>
          <p:cNvSpPr/>
          <p:nvPr/>
        </p:nvSpPr>
        <p:spPr>
          <a:xfrm>
            <a:off x="3765032" y="4685623"/>
            <a:ext cx="953544" cy="20198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IT Circuit</a:t>
            </a:r>
          </a:p>
        </p:txBody>
      </p:sp>
      <p:cxnSp>
        <p:nvCxnSpPr>
          <p:cNvPr id="70" name="Straight Arrow Connector 69">
            <a:extLst>
              <a:ext uri="{FF2B5EF4-FFF2-40B4-BE49-F238E27FC236}">
                <a16:creationId xmlns:a16="http://schemas.microsoft.com/office/drawing/2014/main" id="{1447974A-B187-5F40-8FEC-BA7EB2B44A00}"/>
              </a:ext>
            </a:extLst>
          </p:cNvPr>
          <p:cNvCxnSpPr>
            <a:cxnSpLocks/>
            <a:stCxn id="8" idx="2"/>
            <a:endCxn id="9" idx="1"/>
          </p:cNvCxnSpPr>
          <p:nvPr/>
        </p:nvCxnSpPr>
        <p:spPr>
          <a:xfrm>
            <a:off x="2427570" y="3367407"/>
            <a:ext cx="1612139" cy="545707"/>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5" name="Rectangle 74">
            <a:extLst>
              <a:ext uri="{FF2B5EF4-FFF2-40B4-BE49-F238E27FC236}">
                <a16:creationId xmlns:a16="http://schemas.microsoft.com/office/drawing/2014/main" id="{B2CF4A46-0419-ED45-8791-98F301B4F582}"/>
              </a:ext>
            </a:extLst>
          </p:cNvPr>
          <p:cNvSpPr/>
          <p:nvPr/>
        </p:nvSpPr>
        <p:spPr>
          <a:xfrm>
            <a:off x="5246797" y="3825191"/>
            <a:ext cx="1700979" cy="669414"/>
          </a:xfrm>
          <a:prstGeom prst="rect">
            <a:avLst/>
          </a:prstGeom>
          <a:noFill/>
        </p:spPr>
        <p:txBody>
          <a:bodyPr wrap="square" rtlCol="0">
            <a:spAutoFit/>
          </a:bodyPr>
          <a:lstStyle/>
          <a:p>
            <a:r>
              <a:rPr lang="en-US" sz="750" dirty="0"/>
              <a:t>Resource = All hardware, software, programs, information, data, and other devices that are in use within or connected to a given system</a:t>
            </a:r>
          </a:p>
        </p:txBody>
      </p:sp>
      <p:cxnSp>
        <p:nvCxnSpPr>
          <p:cNvPr id="76" name="Straight Arrow Connector 75">
            <a:extLst>
              <a:ext uri="{FF2B5EF4-FFF2-40B4-BE49-F238E27FC236}">
                <a16:creationId xmlns:a16="http://schemas.microsoft.com/office/drawing/2014/main" id="{0D4F22CE-4D87-4941-939D-8D7360432A65}"/>
              </a:ext>
            </a:extLst>
          </p:cNvPr>
          <p:cNvCxnSpPr>
            <a:cxnSpLocks/>
            <a:stCxn id="7" idx="2"/>
            <a:endCxn id="9" idx="0"/>
          </p:cNvCxnSpPr>
          <p:nvPr/>
        </p:nvCxnSpPr>
        <p:spPr>
          <a:xfrm flipH="1">
            <a:off x="4516481" y="2703731"/>
            <a:ext cx="2213495" cy="110839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3" name="Rectangle 82">
            <a:extLst>
              <a:ext uri="{FF2B5EF4-FFF2-40B4-BE49-F238E27FC236}">
                <a16:creationId xmlns:a16="http://schemas.microsoft.com/office/drawing/2014/main" id="{223BD8A0-55B4-414A-A724-15C13DE32D80}"/>
              </a:ext>
            </a:extLst>
          </p:cNvPr>
          <p:cNvSpPr/>
          <p:nvPr/>
        </p:nvSpPr>
        <p:spPr>
          <a:xfrm>
            <a:off x="7574797" y="3179730"/>
            <a:ext cx="1044458" cy="19483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Procedures</a:t>
            </a:r>
          </a:p>
        </p:txBody>
      </p:sp>
      <p:cxnSp>
        <p:nvCxnSpPr>
          <p:cNvPr id="84" name="Straight Arrow Connector 83">
            <a:extLst>
              <a:ext uri="{FF2B5EF4-FFF2-40B4-BE49-F238E27FC236}">
                <a16:creationId xmlns:a16="http://schemas.microsoft.com/office/drawing/2014/main" id="{E7B444ED-E6D3-3140-99F2-87BD9FB8D04A}"/>
              </a:ext>
            </a:extLst>
          </p:cNvPr>
          <p:cNvCxnSpPr>
            <a:cxnSpLocks/>
            <a:stCxn id="7" idx="2"/>
            <a:endCxn id="22" idx="3"/>
          </p:cNvCxnSpPr>
          <p:nvPr/>
        </p:nvCxnSpPr>
        <p:spPr>
          <a:xfrm flipH="1">
            <a:off x="4699685" y="2703732"/>
            <a:ext cx="2030291" cy="68005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3E692646-A7E5-B442-AC88-2C74A972DC66}"/>
              </a:ext>
            </a:extLst>
          </p:cNvPr>
          <p:cNvCxnSpPr>
            <a:cxnSpLocks/>
            <a:stCxn id="7" idx="2"/>
            <a:endCxn id="83" idx="0"/>
          </p:cNvCxnSpPr>
          <p:nvPr/>
        </p:nvCxnSpPr>
        <p:spPr>
          <a:xfrm>
            <a:off x="6729976" y="2703731"/>
            <a:ext cx="1367050" cy="475998"/>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Curved Connector 37">
            <a:extLst>
              <a:ext uri="{FF2B5EF4-FFF2-40B4-BE49-F238E27FC236}">
                <a16:creationId xmlns:a16="http://schemas.microsoft.com/office/drawing/2014/main" id="{46FF9A28-3BE0-EA84-B9FB-150AC6B4C746}"/>
              </a:ext>
            </a:extLst>
          </p:cNvPr>
          <p:cNvCxnSpPr>
            <a:stCxn id="8" idx="1"/>
            <a:endCxn id="14" idx="1"/>
          </p:cNvCxnSpPr>
          <p:nvPr/>
        </p:nvCxnSpPr>
        <p:spPr>
          <a:xfrm rot="10800000">
            <a:off x="1496615" y="2390277"/>
            <a:ext cx="454182" cy="876140"/>
          </a:xfrm>
          <a:prstGeom prst="curvedConnector3">
            <a:avLst>
              <a:gd name="adj1" fmla="val 184333"/>
            </a:avLst>
          </a:prstGeom>
          <a:ln w="12700">
            <a:solidFill>
              <a:schemeClr val="tx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F7BDF46B-74B3-FB11-6AA9-D9034426C548}"/>
              </a:ext>
            </a:extLst>
          </p:cNvPr>
          <p:cNvSpPr txBox="1"/>
          <p:nvPr/>
        </p:nvSpPr>
        <p:spPr>
          <a:xfrm>
            <a:off x="698287" y="2758575"/>
            <a:ext cx="732773" cy="230832"/>
          </a:xfrm>
          <a:prstGeom prst="rect">
            <a:avLst/>
          </a:prstGeom>
          <a:noFill/>
        </p:spPr>
        <p:txBody>
          <a:bodyPr wrap="square" rtlCol="0">
            <a:spAutoFit/>
          </a:bodyPr>
          <a:lstStyle/>
          <a:p>
            <a:r>
              <a:rPr lang="en-US" sz="900" dirty="0"/>
              <a:t>Is an</a:t>
            </a:r>
          </a:p>
        </p:txBody>
      </p:sp>
      <p:sp>
        <p:nvSpPr>
          <p:cNvPr id="111" name="TextBox 110">
            <a:extLst>
              <a:ext uri="{FF2B5EF4-FFF2-40B4-BE49-F238E27FC236}">
                <a16:creationId xmlns:a16="http://schemas.microsoft.com/office/drawing/2014/main" id="{C386758C-5B4C-E79C-3B0E-91DE7E912F21}"/>
              </a:ext>
            </a:extLst>
          </p:cNvPr>
          <p:cNvSpPr txBox="1"/>
          <p:nvPr/>
        </p:nvSpPr>
        <p:spPr>
          <a:xfrm>
            <a:off x="6460430" y="2816528"/>
            <a:ext cx="778570" cy="507831"/>
          </a:xfrm>
          <a:prstGeom prst="rect">
            <a:avLst/>
          </a:prstGeom>
          <a:noFill/>
        </p:spPr>
        <p:txBody>
          <a:bodyPr wrap="square" rtlCol="0">
            <a:spAutoFit/>
          </a:bodyPr>
          <a:lstStyle/>
          <a:p>
            <a:r>
              <a:rPr lang="en-US" sz="900" dirty="0"/>
              <a:t>Is composed of …</a:t>
            </a:r>
          </a:p>
        </p:txBody>
      </p:sp>
      <p:sp>
        <p:nvSpPr>
          <p:cNvPr id="27" name="Rectangle 26">
            <a:extLst>
              <a:ext uri="{FF2B5EF4-FFF2-40B4-BE49-F238E27FC236}">
                <a16:creationId xmlns:a16="http://schemas.microsoft.com/office/drawing/2014/main" id="{DB03F4F7-D196-4940-BACD-CFAD14FFBDAC}"/>
              </a:ext>
            </a:extLst>
          </p:cNvPr>
          <p:cNvSpPr/>
          <p:nvPr/>
        </p:nvSpPr>
        <p:spPr>
          <a:xfrm>
            <a:off x="2527639" y="4681488"/>
            <a:ext cx="953544" cy="21025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Software</a:t>
            </a:r>
          </a:p>
        </p:txBody>
      </p:sp>
      <p:sp>
        <p:nvSpPr>
          <p:cNvPr id="118" name="TextBox 117">
            <a:extLst>
              <a:ext uri="{FF2B5EF4-FFF2-40B4-BE49-F238E27FC236}">
                <a16:creationId xmlns:a16="http://schemas.microsoft.com/office/drawing/2014/main" id="{862720CA-A09D-33A9-FCD7-AF782EF3E868}"/>
              </a:ext>
            </a:extLst>
          </p:cNvPr>
          <p:cNvSpPr txBox="1"/>
          <p:nvPr/>
        </p:nvSpPr>
        <p:spPr>
          <a:xfrm>
            <a:off x="3682784" y="2945711"/>
            <a:ext cx="1227333" cy="230832"/>
          </a:xfrm>
          <a:prstGeom prst="rect">
            <a:avLst/>
          </a:prstGeom>
          <a:noFill/>
        </p:spPr>
        <p:txBody>
          <a:bodyPr wrap="square" rtlCol="0">
            <a:spAutoFit/>
          </a:bodyPr>
          <a:lstStyle/>
          <a:p>
            <a:r>
              <a:rPr lang="en-US" sz="900" dirty="0"/>
              <a:t>Is Inventory of</a:t>
            </a:r>
          </a:p>
        </p:txBody>
      </p:sp>
    </p:spTree>
    <p:extLst>
      <p:ext uri="{BB962C8B-B14F-4D97-AF65-F5344CB8AC3E}">
        <p14:creationId xmlns:p14="http://schemas.microsoft.com/office/powerpoint/2010/main" val="290087582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A9632-9608-5741-9128-71A0109E9202}"/>
              </a:ext>
            </a:extLst>
          </p:cNvPr>
          <p:cNvSpPr>
            <a:spLocks noGrp="1"/>
          </p:cNvSpPr>
          <p:nvPr>
            <p:ph type="title"/>
          </p:nvPr>
        </p:nvSpPr>
        <p:spPr>
          <a:xfrm>
            <a:off x="1714500" y="0"/>
            <a:ext cx="5715000" cy="1143000"/>
          </a:xfrm>
        </p:spPr>
        <p:txBody>
          <a:bodyPr/>
          <a:lstStyle/>
          <a:p>
            <a:r>
              <a:rPr lang="en-US" sz="2400" dirty="0">
                <a:solidFill>
                  <a:srgbClr val="C00000"/>
                </a:solidFill>
              </a:rPr>
              <a:t>Research: </a:t>
            </a:r>
            <a:r>
              <a:rPr lang="en-US" sz="2400" dirty="0"/>
              <a:t>Operations Viewpoint </a:t>
            </a:r>
            <a:r>
              <a:rPr lang="en-US" sz="2400" dirty="0">
                <a:solidFill>
                  <a:srgbClr val="C00000"/>
                </a:solidFill>
              </a:rPr>
              <a:t>Identified</a:t>
            </a:r>
            <a:r>
              <a:rPr lang="en-US" sz="2400" dirty="0"/>
              <a:t> Definitions of Terms</a:t>
            </a:r>
          </a:p>
        </p:txBody>
      </p:sp>
      <p:sp>
        <p:nvSpPr>
          <p:cNvPr id="3" name="Content Placeholder 2">
            <a:extLst>
              <a:ext uri="{FF2B5EF4-FFF2-40B4-BE49-F238E27FC236}">
                <a16:creationId xmlns:a16="http://schemas.microsoft.com/office/drawing/2014/main" id="{7A4D5ADE-F3D7-424E-96A0-C08A4FF328C7}"/>
              </a:ext>
            </a:extLst>
          </p:cNvPr>
          <p:cNvSpPr>
            <a:spLocks noGrp="1"/>
          </p:cNvSpPr>
          <p:nvPr>
            <p:ph idx="1"/>
          </p:nvPr>
        </p:nvSpPr>
        <p:spPr>
          <a:xfrm>
            <a:off x="457200" y="838200"/>
            <a:ext cx="8229600" cy="5486400"/>
          </a:xfrm>
        </p:spPr>
        <p:txBody>
          <a:bodyPr/>
          <a:lstStyle/>
          <a:p>
            <a:r>
              <a:rPr lang="en-US" sz="1400" dirty="0"/>
              <a:t>For the Operations Viewpoint we need a hierarchy of terms and associated definitions.  We did some research and found these (not necessarily self-consistent):</a:t>
            </a:r>
          </a:p>
          <a:p>
            <a:pPr lvl="1"/>
            <a:r>
              <a:rPr lang="en-US" sz="1400" dirty="0"/>
              <a:t>Action:</a:t>
            </a:r>
          </a:p>
          <a:p>
            <a:pPr lvl="2"/>
            <a:r>
              <a:rPr lang="en-US" sz="1100" dirty="0"/>
              <a:t>“An action is something that happens within an object, either with or without participation of another object. An interaction is an action performed by an object with participation of another object or with its environment. “ RASDS </a:t>
            </a:r>
          </a:p>
          <a:p>
            <a:pPr lvl="1"/>
            <a:r>
              <a:rPr lang="en-US" sz="1400" dirty="0"/>
              <a:t>Activity:</a:t>
            </a:r>
          </a:p>
          <a:p>
            <a:pPr lvl="2"/>
            <a:r>
              <a:rPr lang="en-US" sz="1100" dirty="0"/>
              <a:t>“Work, not specific to a single organization, Operations system or individual that transforms inputs (Resources) into outputs (Resources) or changes their state.”  </a:t>
            </a:r>
            <a:r>
              <a:rPr lang="en-US" sz="1100" dirty="0" err="1"/>
              <a:t>DoDAF</a:t>
            </a:r>
            <a:r>
              <a:rPr lang="en-US" sz="1100" dirty="0"/>
              <a:t> – modified</a:t>
            </a:r>
          </a:p>
          <a:p>
            <a:pPr lvl="2"/>
            <a:r>
              <a:rPr lang="en-US" sz="1100" dirty="0"/>
              <a:t>“An activity is a specification of behavior described as a sequence of actions” RASDS</a:t>
            </a:r>
          </a:p>
          <a:p>
            <a:pPr lvl="2"/>
            <a:r>
              <a:rPr lang="en-US" sz="1100" dirty="0"/>
              <a:t>“Set of cohesive tasks of a process.” NIST</a:t>
            </a:r>
          </a:p>
          <a:p>
            <a:pPr lvl="2"/>
            <a:r>
              <a:rPr lang="en-US" sz="1100" dirty="0"/>
              <a:t>“An Activity is a generic term for work that company performs. An Activity can be atomic or non- atomic (compound). The types of Activities are: Task and Sub-Process.”   BPMN</a:t>
            </a:r>
          </a:p>
          <a:p>
            <a:pPr lvl="1"/>
            <a:r>
              <a:rPr lang="en-US" sz="1400" dirty="0"/>
              <a:t>Procedure:</a:t>
            </a:r>
          </a:p>
          <a:p>
            <a:pPr lvl="2"/>
            <a:r>
              <a:rPr lang="en-US" sz="1100" dirty="0"/>
              <a:t>“An ordered set of tasks for performing some action.” Wikipedia</a:t>
            </a:r>
          </a:p>
          <a:p>
            <a:pPr lvl="1"/>
            <a:r>
              <a:rPr lang="en-US" sz="1400" dirty="0"/>
              <a:t>Process:</a:t>
            </a:r>
          </a:p>
          <a:p>
            <a:pPr lvl="2"/>
            <a:r>
              <a:rPr lang="en-US" sz="1100" dirty="0"/>
              <a:t>“A Process is an activity authorized by a Work Package in support of delivering a Component or producing a Product. “ IMCE</a:t>
            </a:r>
          </a:p>
          <a:p>
            <a:pPr lvl="2"/>
            <a:r>
              <a:rPr lang="en-US" sz="1100" dirty="0"/>
              <a:t>“Business Process Model is a network of graphical objects, which are activities (i.e., work) and the flow controls that define their order of performance. “  BPMN</a:t>
            </a:r>
          </a:p>
          <a:p>
            <a:pPr lvl="2"/>
            <a:r>
              <a:rPr lang="en-US" sz="1100" dirty="0"/>
              <a:t>“A logical, systematic sequence of activities, triggered by an event, producing a meaningful output.” </a:t>
            </a:r>
            <a:r>
              <a:rPr lang="en-US" sz="1100" dirty="0" err="1"/>
              <a:t>DoDAF</a:t>
            </a:r>
            <a:endParaRPr lang="en-US" sz="1100" dirty="0"/>
          </a:p>
          <a:p>
            <a:pPr lvl="2"/>
            <a:r>
              <a:rPr lang="en-US" sz="1100" dirty="0"/>
              <a:t>“set of interrelated or interacting activities which transforms inputs into outputs” NIST</a:t>
            </a:r>
          </a:p>
          <a:p>
            <a:pPr lvl="1"/>
            <a:r>
              <a:rPr lang="en-US" sz="1400" dirty="0"/>
              <a:t>Product:</a:t>
            </a:r>
          </a:p>
          <a:p>
            <a:pPr lvl="2"/>
            <a:r>
              <a:rPr lang="en-US" sz="1100" dirty="0"/>
              <a:t>“A Product is a concrete output of the design process.  It may be a Component or a Document.  A Product is any Element that an Authority properly supplies or produces. “ IMCE</a:t>
            </a:r>
          </a:p>
          <a:p>
            <a:pPr lvl="2"/>
            <a:r>
              <a:rPr lang="en-US" sz="1100" dirty="0"/>
              <a:t>“Result of a process. Note: A system as a “product” is what is delivered by systems engineering.” NIST</a:t>
            </a:r>
          </a:p>
          <a:p>
            <a:pPr lvl="1"/>
            <a:r>
              <a:rPr lang="en-US" sz="1400" dirty="0"/>
              <a:t>Task:</a:t>
            </a:r>
          </a:p>
          <a:p>
            <a:pPr lvl="2"/>
            <a:r>
              <a:rPr lang="en-US" sz="1100" dirty="0"/>
              <a:t>“An action, activity or undertaking enabling missions, activities or functions to be performed or accomplished.” </a:t>
            </a:r>
            <a:r>
              <a:rPr lang="en-US" sz="1100" dirty="0" err="1"/>
              <a:t>DoDAF</a:t>
            </a:r>
            <a:endParaRPr lang="en-US" sz="1100" dirty="0"/>
          </a:p>
          <a:p>
            <a:pPr lvl="2"/>
            <a:r>
              <a:rPr lang="en-US" sz="1100" dirty="0"/>
              <a:t>“A Task is a specific defined piece of work that, combined with other identified Tasks, composes the work in a specific specialty area or work role.”  NIST</a:t>
            </a:r>
          </a:p>
          <a:p>
            <a:pPr lvl="2"/>
            <a:endParaRPr lang="en-US" sz="1100" dirty="0"/>
          </a:p>
        </p:txBody>
      </p:sp>
      <p:sp>
        <p:nvSpPr>
          <p:cNvPr id="4" name="Date Placeholder 3">
            <a:extLst>
              <a:ext uri="{FF2B5EF4-FFF2-40B4-BE49-F238E27FC236}">
                <a16:creationId xmlns:a16="http://schemas.microsoft.com/office/drawing/2014/main" id="{3665030B-1E0E-174A-9F6B-C8B6B55B8485}"/>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1477420322"/>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45416-76EB-5A46-8EB8-A5DEC4CCFEE6}"/>
              </a:ext>
            </a:extLst>
          </p:cNvPr>
          <p:cNvSpPr>
            <a:spLocks noGrp="1"/>
          </p:cNvSpPr>
          <p:nvPr>
            <p:ph type="title"/>
          </p:nvPr>
        </p:nvSpPr>
        <p:spPr/>
        <p:txBody>
          <a:bodyPr/>
          <a:lstStyle/>
          <a:p>
            <a:r>
              <a:rPr lang="en-US" dirty="0">
                <a:solidFill>
                  <a:srgbClr val="C00000"/>
                </a:solidFill>
              </a:rPr>
              <a:t>DRAFT</a:t>
            </a:r>
            <a:r>
              <a:rPr lang="en-US" dirty="0"/>
              <a:t> Operations Meta-model (OWL)</a:t>
            </a:r>
            <a:br>
              <a:rPr lang="en-US" dirty="0"/>
            </a:br>
            <a:r>
              <a:rPr lang="en-US" dirty="0">
                <a:solidFill>
                  <a:srgbClr val="FF0000"/>
                </a:solidFill>
              </a:rPr>
              <a:t>Replace / Update</a:t>
            </a:r>
          </a:p>
        </p:txBody>
      </p:sp>
      <p:pic>
        <p:nvPicPr>
          <p:cNvPr id="6" name="Content Placeholder 5">
            <a:extLst>
              <a:ext uri="{FF2B5EF4-FFF2-40B4-BE49-F238E27FC236}">
                <a16:creationId xmlns:a16="http://schemas.microsoft.com/office/drawing/2014/main" id="{B58D16B9-0590-854D-A103-D52E189B12BB}"/>
              </a:ext>
            </a:extLst>
          </p:cNvPr>
          <p:cNvPicPr>
            <a:picLocks noGrp="1" noChangeAspect="1"/>
          </p:cNvPicPr>
          <p:nvPr>
            <p:ph idx="1"/>
          </p:nvPr>
        </p:nvPicPr>
        <p:blipFill rotWithShape="1">
          <a:blip r:embed="rId2"/>
          <a:srcRect b="33292"/>
          <a:stretch/>
        </p:blipFill>
        <p:spPr>
          <a:xfrm>
            <a:off x="381000" y="1981200"/>
            <a:ext cx="8426142" cy="4343400"/>
          </a:xfrm>
        </p:spPr>
      </p:pic>
      <p:sp>
        <p:nvSpPr>
          <p:cNvPr id="4" name="Date Placeholder 3">
            <a:extLst>
              <a:ext uri="{FF2B5EF4-FFF2-40B4-BE49-F238E27FC236}">
                <a16:creationId xmlns:a16="http://schemas.microsoft.com/office/drawing/2014/main" id="{B78BD9C7-B1DE-0B40-9A88-1EF5133EC504}"/>
              </a:ext>
            </a:extLst>
          </p:cNvPr>
          <p:cNvSpPr>
            <a:spLocks noGrp="1"/>
          </p:cNvSpPr>
          <p:nvPr>
            <p:ph type="dt" sz="half" idx="2"/>
          </p:nvPr>
        </p:nvSpPr>
        <p:spPr>
          <a:xfrm>
            <a:off x="0" y="6553200"/>
            <a:ext cx="1731963" cy="268288"/>
          </a:xfrm>
        </p:spPr>
        <p:txBody>
          <a:bodyPr/>
          <a:lstStyle/>
          <a:p>
            <a:r>
              <a:rPr lang="en-US"/>
              <a:t>28 Mar 2024</a:t>
            </a:r>
            <a:endParaRPr lang="en-US" dirty="0"/>
          </a:p>
        </p:txBody>
      </p:sp>
      <p:grpSp>
        <p:nvGrpSpPr>
          <p:cNvPr id="29" name="Group 28">
            <a:extLst>
              <a:ext uri="{FF2B5EF4-FFF2-40B4-BE49-F238E27FC236}">
                <a16:creationId xmlns:a16="http://schemas.microsoft.com/office/drawing/2014/main" id="{75AD10CD-EB9B-E244-A014-8A47DC6B3D1A}"/>
              </a:ext>
            </a:extLst>
          </p:cNvPr>
          <p:cNvGrpSpPr/>
          <p:nvPr/>
        </p:nvGrpSpPr>
        <p:grpSpPr>
          <a:xfrm>
            <a:off x="304800" y="1035846"/>
            <a:ext cx="3657600" cy="1255638"/>
            <a:chOff x="1183320" y="3943357"/>
            <a:chExt cx="6981955" cy="2657333"/>
          </a:xfrm>
        </p:grpSpPr>
        <p:sp>
          <p:nvSpPr>
            <p:cNvPr id="7" name="Rectangle 6">
              <a:extLst>
                <a:ext uri="{FF2B5EF4-FFF2-40B4-BE49-F238E27FC236}">
                  <a16:creationId xmlns:a16="http://schemas.microsoft.com/office/drawing/2014/main" id="{2FEB5899-A49A-D448-A11A-526A7062628A}"/>
                </a:ext>
              </a:extLst>
            </p:cNvPr>
            <p:cNvSpPr/>
            <p:nvPr/>
          </p:nvSpPr>
          <p:spPr bwMode="auto">
            <a:xfrm>
              <a:off x="1383475" y="3975623"/>
              <a:ext cx="838200" cy="304800"/>
            </a:xfrm>
            <a:prstGeom prst="rect">
              <a:avLst/>
            </a:prstGeom>
            <a:solidFill>
              <a:schemeClr val="accent1">
                <a:lumMod val="40000"/>
                <a:lumOff val="60000"/>
              </a:scheme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500" b="1" i="0" u="none" strike="noStrike" cap="none" normalizeH="0" baseline="0" dirty="0">
                  <a:ln>
                    <a:noFill/>
                  </a:ln>
                  <a:solidFill>
                    <a:schemeClr val="tx1"/>
                  </a:solidFill>
                  <a:effectLst/>
                  <a:latin typeface="Arial" pitchFamily="-107" charset="0"/>
                </a:rPr>
                <a:t>Process</a:t>
              </a:r>
            </a:p>
          </p:txBody>
        </p:sp>
        <p:sp>
          <p:nvSpPr>
            <p:cNvPr id="8" name="Rectangle 7">
              <a:extLst>
                <a:ext uri="{FF2B5EF4-FFF2-40B4-BE49-F238E27FC236}">
                  <a16:creationId xmlns:a16="http://schemas.microsoft.com/office/drawing/2014/main" id="{48EC54AD-3A54-9146-9DB6-3D8FF6589154}"/>
                </a:ext>
              </a:extLst>
            </p:cNvPr>
            <p:cNvSpPr/>
            <p:nvPr/>
          </p:nvSpPr>
          <p:spPr bwMode="auto">
            <a:xfrm>
              <a:off x="2541989" y="4645205"/>
              <a:ext cx="838200" cy="304800"/>
            </a:xfrm>
            <a:prstGeom prst="rect">
              <a:avLst/>
            </a:prstGeom>
            <a:solidFill>
              <a:schemeClr val="accent1">
                <a:lumMod val="40000"/>
                <a:lumOff val="60000"/>
              </a:scheme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500" b="1" i="0" u="none" strike="noStrike" cap="none" normalizeH="0" baseline="0" dirty="0">
                  <a:ln>
                    <a:noFill/>
                  </a:ln>
                  <a:solidFill>
                    <a:schemeClr val="tx1"/>
                  </a:solidFill>
                  <a:effectLst/>
                  <a:latin typeface="Arial" pitchFamily="-107" charset="0"/>
                </a:rPr>
                <a:t>Activity</a:t>
              </a:r>
            </a:p>
          </p:txBody>
        </p:sp>
        <p:sp>
          <p:nvSpPr>
            <p:cNvPr id="9" name="Rectangle 8">
              <a:extLst>
                <a:ext uri="{FF2B5EF4-FFF2-40B4-BE49-F238E27FC236}">
                  <a16:creationId xmlns:a16="http://schemas.microsoft.com/office/drawing/2014/main" id="{CAE52C67-9E01-5B4C-AA7A-1D4FF8EE373A}"/>
                </a:ext>
              </a:extLst>
            </p:cNvPr>
            <p:cNvSpPr/>
            <p:nvPr/>
          </p:nvSpPr>
          <p:spPr bwMode="auto">
            <a:xfrm>
              <a:off x="3962400" y="4191396"/>
              <a:ext cx="990600" cy="304800"/>
            </a:xfrm>
            <a:prstGeom prst="rect">
              <a:avLst/>
            </a:prstGeom>
            <a:solidFill>
              <a:schemeClr val="accent1">
                <a:lumMod val="40000"/>
                <a:lumOff val="60000"/>
              </a:scheme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500" b="1" i="0" u="none" strike="noStrike" cap="none" normalizeH="0" baseline="0" dirty="0">
                  <a:ln>
                    <a:noFill/>
                  </a:ln>
                  <a:solidFill>
                    <a:schemeClr val="tx1"/>
                  </a:solidFill>
                  <a:effectLst/>
                  <a:latin typeface="Arial" pitchFamily="-107" charset="0"/>
                </a:rPr>
                <a:t>Procedure</a:t>
              </a:r>
            </a:p>
          </p:txBody>
        </p:sp>
        <p:sp>
          <p:nvSpPr>
            <p:cNvPr id="10" name="Rectangle 9">
              <a:extLst>
                <a:ext uri="{FF2B5EF4-FFF2-40B4-BE49-F238E27FC236}">
                  <a16:creationId xmlns:a16="http://schemas.microsoft.com/office/drawing/2014/main" id="{A3E6E902-F4E2-2845-8CA7-51C9E87ED079}"/>
                </a:ext>
              </a:extLst>
            </p:cNvPr>
            <p:cNvSpPr/>
            <p:nvPr/>
          </p:nvSpPr>
          <p:spPr bwMode="auto">
            <a:xfrm>
              <a:off x="4232650" y="5002300"/>
              <a:ext cx="990600" cy="304800"/>
            </a:xfrm>
            <a:prstGeom prst="rect">
              <a:avLst/>
            </a:prstGeom>
            <a:solidFill>
              <a:schemeClr val="accent1">
                <a:lumMod val="40000"/>
                <a:lumOff val="60000"/>
              </a:scheme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500" b="1" i="0" u="none" strike="noStrike" cap="none" normalizeH="0" baseline="0" dirty="0">
                  <a:ln>
                    <a:noFill/>
                  </a:ln>
                  <a:solidFill>
                    <a:schemeClr val="tx1"/>
                  </a:solidFill>
                  <a:effectLst/>
                  <a:latin typeface="Arial" pitchFamily="-107" charset="0"/>
                </a:rPr>
                <a:t>Task</a:t>
              </a:r>
            </a:p>
          </p:txBody>
        </p:sp>
        <p:sp>
          <p:nvSpPr>
            <p:cNvPr id="11" name="Rectangle 10">
              <a:extLst>
                <a:ext uri="{FF2B5EF4-FFF2-40B4-BE49-F238E27FC236}">
                  <a16:creationId xmlns:a16="http://schemas.microsoft.com/office/drawing/2014/main" id="{ECFF8574-4000-6643-81C9-EA805375E4C1}"/>
                </a:ext>
              </a:extLst>
            </p:cNvPr>
            <p:cNvSpPr/>
            <p:nvPr/>
          </p:nvSpPr>
          <p:spPr bwMode="auto">
            <a:xfrm>
              <a:off x="5957053" y="5403729"/>
              <a:ext cx="990600" cy="304800"/>
            </a:xfrm>
            <a:prstGeom prst="rect">
              <a:avLst/>
            </a:prstGeom>
            <a:solidFill>
              <a:schemeClr val="accent1">
                <a:lumMod val="40000"/>
                <a:lumOff val="60000"/>
              </a:scheme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500" b="1" i="0" u="none" strike="noStrike" cap="none" normalizeH="0" baseline="0" dirty="0">
                  <a:ln>
                    <a:noFill/>
                  </a:ln>
                  <a:solidFill>
                    <a:schemeClr val="tx1"/>
                  </a:solidFill>
                  <a:effectLst/>
                  <a:latin typeface="Arial" pitchFamily="-107" charset="0"/>
                </a:rPr>
                <a:t>Action</a:t>
              </a:r>
            </a:p>
          </p:txBody>
        </p:sp>
        <p:cxnSp>
          <p:nvCxnSpPr>
            <p:cNvPr id="12" name="Straight Arrow Connector 11">
              <a:extLst>
                <a:ext uri="{FF2B5EF4-FFF2-40B4-BE49-F238E27FC236}">
                  <a16:creationId xmlns:a16="http://schemas.microsoft.com/office/drawing/2014/main" id="{E6E284D3-5507-EB45-8A8F-5E5100830942}"/>
                </a:ext>
              </a:extLst>
            </p:cNvPr>
            <p:cNvCxnSpPr>
              <a:cxnSpLocks/>
              <a:stCxn id="7" idx="3"/>
              <a:endCxn id="8" idx="0"/>
            </p:cNvCxnSpPr>
            <p:nvPr/>
          </p:nvCxnSpPr>
          <p:spPr bwMode="auto">
            <a:xfrm>
              <a:off x="2221675" y="4128023"/>
              <a:ext cx="739414" cy="517182"/>
            </a:xfrm>
            <a:prstGeom prst="straightConnector1">
              <a:avLst/>
            </a:prstGeom>
            <a:solidFill>
              <a:srgbClr val="FFFFFF"/>
            </a:solidFill>
            <a:ln w="9525" cap="flat" cmpd="sng" algn="ctr">
              <a:solidFill>
                <a:srgbClr val="000000"/>
              </a:solidFill>
              <a:prstDash val="solid"/>
              <a:round/>
              <a:headEnd type="none" w="med" len="med"/>
              <a:tailEnd type="triangle"/>
            </a:ln>
            <a:effectLst/>
          </p:spPr>
        </p:cxnSp>
        <p:sp>
          <p:nvSpPr>
            <p:cNvPr id="13" name="Rectangle 12">
              <a:extLst>
                <a:ext uri="{FF2B5EF4-FFF2-40B4-BE49-F238E27FC236}">
                  <a16:creationId xmlns:a16="http://schemas.microsoft.com/office/drawing/2014/main" id="{55CA2D03-1AA9-D041-8843-CA61738B7CC7}"/>
                </a:ext>
              </a:extLst>
            </p:cNvPr>
            <p:cNvSpPr/>
            <p:nvPr/>
          </p:nvSpPr>
          <p:spPr>
            <a:xfrm>
              <a:off x="2384787" y="3943357"/>
              <a:ext cx="914398" cy="455949"/>
            </a:xfrm>
            <a:prstGeom prst="rect">
              <a:avLst/>
            </a:prstGeom>
          </p:spPr>
          <p:txBody>
            <a:bodyPr wrap="square">
              <a:spAutoFit/>
            </a:bodyPr>
            <a:lstStyle/>
            <a:p>
              <a:r>
                <a:rPr lang="en-US" sz="400" b="0" dirty="0"/>
                <a:t>Has 1 .. Inter-related</a:t>
              </a:r>
            </a:p>
          </p:txBody>
        </p:sp>
        <p:cxnSp>
          <p:nvCxnSpPr>
            <p:cNvPr id="14" name="Straight Arrow Connector 13">
              <a:extLst>
                <a:ext uri="{FF2B5EF4-FFF2-40B4-BE49-F238E27FC236}">
                  <a16:creationId xmlns:a16="http://schemas.microsoft.com/office/drawing/2014/main" id="{E2F5F57D-04A3-854F-8735-D0C187C88C8A}"/>
                </a:ext>
              </a:extLst>
            </p:cNvPr>
            <p:cNvCxnSpPr>
              <a:cxnSpLocks/>
              <a:stCxn id="9" idx="2"/>
              <a:endCxn id="10" idx="0"/>
            </p:cNvCxnSpPr>
            <p:nvPr/>
          </p:nvCxnSpPr>
          <p:spPr bwMode="auto">
            <a:xfrm>
              <a:off x="4457700" y="4496196"/>
              <a:ext cx="270250" cy="506104"/>
            </a:xfrm>
            <a:prstGeom prst="straightConnector1">
              <a:avLst/>
            </a:prstGeom>
            <a:solidFill>
              <a:srgbClr val="FFFFFF"/>
            </a:solidFill>
            <a:ln w="9525" cap="flat" cmpd="sng" algn="ctr">
              <a:solidFill>
                <a:srgbClr val="000000"/>
              </a:solidFill>
              <a:prstDash val="solid"/>
              <a:round/>
              <a:headEnd type="none" w="med" len="med"/>
              <a:tailEnd type="triangle"/>
            </a:ln>
            <a:effectLst/>
          </p:spPr>
        </p:cxnSp>
        <p:sp>
          <p:nvSpPr>
            <p:cNvPr id="15" name="Rectangle 14">
              <a:extLst>
                <a:ext uri="{FF2B5EF4-FFF2-40B4-BE49-F238E27FC236}">
                  <a16:creationId xmlns:a16="http://schemas.microsoft.com/office/drawing/2014/main" id="{66C21F12-131E-4A43-AD50-51C0AD788C64}"/>
                </a:ext>
              </a:extLst>
            </p:cNvPr>
            <p:cNvSpPr/>
            <p:nvPr/>
          </p:nvSpPr>
          <p:spPr>
            <a:xfrm>
              <a:off x="3073701" y="4968761"/>
              <a:ext cx="883633" cy="586219"/>
            </a:xfrm>
            <a:prstGeom prst="rect">
              <a:avLst/>
            </a:prstGeom>
          </p:spPr>
          <p:txBody>
            <a:bodyPr wrap="square">
              <a:spAutoFit/>
            </a:bodyPr>
            <a:lstStyle/>
            <a:p>
              <a:r>
                <a:rPr lang="en-US" sz="400" b="0" dirty="0"/>
                <a:t>Has cohesive set of 1 ..</a:t>
              </a:r>
            </a:p>
          </p:txBody>
        </p:sp>
        <p:cxnSp>
          <p:nvCxnSpPr>
            <p:cNvPr id="16" name="Straight Arrow Connector 15">
              <a:extLst>
                <a:ext uri="{FF2B5EF4-FFF2-40B4-BE49-F238E27FC236}">
                  <a16:creationId xmlns:a16="http://schemas.microsoft.com/office/drawing/2014/main" id="{59BF273C-E715-504E-884A-118FC6CE8054}"/>
                </a:ext>
              </a:extLst>
            </p:cNvPr>
            <p:cNvCxnSpPr>
              <a:cxnSpLocks/>
              <a:stCxn id="8" idx="3"/>
              <a:endCxn id="10" idx="1"/>
            </p:cNvCxnSpPr>
            <p:nvPr/>
          </p:nvCxnSpPr>
          <p:spPr bwMode="auto">
            <a:xfrm>
              <a:off x="3380189" y="4797605"/>
              <a:ext cx="852461" cy="357095"/>
            </a:xfrm>
            <a:prstGeom prst="straightConnector1">
              <a:avLst/>
            </a:prstGeom>
            <a:solidFill>
              <a:srgbClr val="FFFFFF"/>
            </a:solidFill>
            <a:ln w="9525" cap="flat" cmpd="sng" algn="ctr">
              <a:solidFill>
                <a:srgbClr val="000000"/>
              </a:solidFill>
              <a:prstDash val="solid"/>
              <a:round/>
              <a:headEnd type="none" w="med" len="med"/>
              <a:tailEnd type="triangle"/>
            </a:ln>
            <a:effectLst/>
          </p:spPr>
        </p:cxnSp>
        <p:sp>
          <p:nvSpPr>
            <p:cNvPr id="17" name="Rectangle 16">
              <a:extLst>
                <a:ext uri="{FF2B5EF4-FFF2-40B4-BE49-F238E27FC236}">
                  <a16:creationId xmlns:a16="http://schemas.microsoft.com/office/drawing/2014/main" id="{BDF4635C-FDFF-F542-93F9-CFDC9F246CD5}"/>
                </a:ext>
              </a:extLst>
            </p:cNvPr>
            <p:cNvSpPr/>
            <p:nvPr/>
          </p:nvSpPr>
          <p:spPr>
            <a:xfrm>
              <a:off x="4543737" y="4532367"/>
              <a:ext cx="1151156" cy="325676"/>
            </a:xfrm>
            <a:prstGeom prst="rect">
              <a:avLst/>
            </a:prstGeom>
          </p:spPr>
          <p:txBody>
            <a:bodyPr wrap="none">
              <a:spAutoFit/>
            </a:bodyPr>
            <a:lstStyle/>
            <a:p>
              <a:r>
                <a:rPr lang="en-US" sz="400" b="0" dirty="0"/>
                <a:t>Ordered set of 1 ..</a:t>
              </a:r>
            </a:p>
          </p:txBody>
        </p:sp>
        <p:cxnSp>
          <p:nvCxnSpPr>
            <p:cNvPr id="18" name="Straight Arrow Connector 17">
              <a:extLst>
                <a:ext uri="{FF2B5EF4-FFF2-40B4-BE49-F238E27FC236}">
                  <a16:creationId xmlns:a16="http://schemas.microsoft.com/office/drawing/2014/main" id="{7ECA5934-DE27-8E4A-BC82-DC3ADFC804D6}"/>
                </a:ext>
              </a:extLst>
            </p:cNvPr>
            <p:cNvCxnSpPr>
              <a:cxnSpLocks/>
              <a:stCxn id="10" idx="3"/>
              <a:endCxn id="11" idx="1"/>
            </p:cNvCxnSpPr>
            <p:nvPr/>
          </p:nvCxnSpPr>
          <p:spPr bwMode="auto">
            <a:xfrm>
              <a:off x="5223250" y="5154700"/>
              <a:ext cx="733803" cy="401429"/>
            </a:xfrm>
            <a:prstGeom prst="straightConnector1">
              <a:avLst/>
            </a:prstGeom>
            <a:solidFill>
              <a:srgbClr val="FFFFFF"/>
            </a:solidFill>
            <a:ln w="9525" cap="flat" cmpd="sng" algn="ctr">
              <a:solidFill>
                <a:srgbClr val="000000"/>
              </a:solidFill>
              <a:prstDash val="solid"/>
              <a:round/>
              <a:headEnd type="none" w="med" len="med"/>
              <a:tailEnd type="triangle"/>
            </a:ln>
            <a:effectLst/>
          </p:spPr>
        </p:cxnSp>
        <p:sp>
          <p:nvSpPr>
            <p:cNvPr id="19" name="Rectangle 18">
              <a:extLst>
                <a:ext uri="{FF2B5EF4-FFF2-40B4-BE49-F238E27FC236}">
                  <a16:creationId xmlns:a16="http://schemas.microsoft.com/office/drawing/2014/main" id="{BF2466AA-30B7-4D4A-8CE2-E0D397D36557}"/>
                </a:ext>
              </a:extLst>
            </p:cNvPr>
            <p:cNvSpPr/>
            <p:nvPr/>
          </p:nvSpPr>
          <p:spPr>
            <a:xfrm>
              <a:off x="5318439" y="5025972"/>
              <a:ext cx="878818" cy="325676"/>
            </a:xfrm>
            <a:prstGeom prst="rect">
              <a:avLst/>
            </a:prstGeom>
          </p:spPr>
          <p:txBody>
            <a:bodyPr wrap="none">
              <a:spAutoFit/>
            </a:bodyPr>
            <a:lstStyle/>
            <a:p>
              <a:r>
                <a:rPr lang="en-US" sz="400" b="0" dirty="0"/>
                <a:t>Performs …</a:t>
              </a:r>
            </a:p>
          </p:txBody>
        </p:sp>
        <p:sp>
          <p:nvSpPr>
            <p:cNvPr id="20" name="Rectangle 19">
              <a:extLst>
                <a:ext uri="{FF2B5EF4-FFF2-40B4-BE49-F238E27FC236}">
                  <a16:creationId xmlns:a16="http://schemas.microsoft.com/office/drawing/2014/main" id="{7AB99B78-F7CD-3B44-B0AC-81DA93DD2895}"/>
                </a:ext>
              </a:extLst>
            </p:cNvPr>
            <p:cNvSpPr/>
            <p:nvPr/>
          </p:nvSpPr>
          <p:spPr bwMode="auto">
            <a:xfrm>
              <a:off x="1663157" y="5338093"/>
              <a:ext cx="838200" cy="304800"/>
            </a:xfrm>
            <a:prstGeom prst="rect">
              <a:avLst/>
            </a:prstGeom>
            <a:solidFill>
              <a:schemeClr val="accent1">
                <a:lumMod val="40000"/>
                <a:lumOff val="60000"/>
              </a:scheme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500" b="1" i="0" u="none" strike="noStrike" cap="none" normalizeH="0" baseline="0" dirty="0">
                  <a:ln>
                    <a:noFill/>
                  </a:ln>
                  <a:solidFill>
                    <a:schemeClr val="tx1"/>
                  </a:solidFill>
                  <a:effectLst/>
                  <a:latin typeface="Arial" pitchFamily="-107" charset="0"/>
                </a:rPr>
                <a:t>Product</a:t>
              </a:r>
            </a:p>
          </p:txBody>
        </p:sp>
        <p:cxnSp>
          <p:nvCxnSpPr>
            <p:cNvPr id="21" name="Straight Arrow Connector 20">
              <a:extLst>
                <a:ext uri="{FF2B5EF4-FFF2-40B4-BE49-F238E27FC236}">
                  <a16:creationId xmlns:a16="http://schemas.microsoft.com/office/drawing/2014/main" id="{33B6C1DE-A394-2547-8862-69A17E25A06C}"/>
                </a:ext>
              </a:extLst>
            </p:cNvPr>
            <p:cNvCxnSpPr>
              <a:cxnSpLocks/>
              <a:stCxn id="7" idx="2"/>
              <a:endCxn id="20" idx="0"/>
            </p:cNvCxnSpPr>
            <p:nvPr/>
          </p:nvCxnSpPr>
          <p:spPr bwMode="auto">
            <a:xfrm>
              <a:off x="1802575" y="4280423"/>
              <a:ext cx="279682" cy="1057670"/>
            </a:xfrm>
            <a:prstGeom prst="straightConnector1">
              <a:avLst/>
            </a:prstGeom>
            <a:solidFill>
              <a:srgbClr val="FFFFFF"/>
            </a:solidFill>
            <a:ln w="9525" cap="flat" cmpd="sng" algn="ctr">
              <a:solidFill>
                <a:srgbClr val="000000"/>
              </a:solidFill>
              <a:prstDash val="solid"/>
              <a:round/>
              <a:headEnd type="none" w="med" len="med"/>
              <a:tailEnd type="triangle"/>
            </a:ln>
            <a:effectLst/>
          </p:spPr>
        </p:cxnSp>
        <p:sp>
          <p:nvSpPr>
            <p:cNvPr id="22" name="Rectangle 21">
              <a:extLst>
                <a:ext uri="{FF2B5EF4-FFF2-40B4-BE49-F238E27FC236}">
                  <a16:creationId xmlns:a16="http://schemas.microsoft.com/office/drawing/2014/main" id="{720397CE-B750-7648-8971-DB568A222805}"/>
                </a:ext>
              </a:extLst>
            </p:cNvPr>
            <p:cNvSpPr/>
            <p:nvPr/>
          </p:nvSpPr>
          <p:spPr>
            <a:xfrm>
              <a:off x="1183320" y="4546007"/>
              <a:ext cx="768660" cy="325676"/>
            </a:xfrm>
            <a:prstGeom prst="rect">
              <a:avLst/>
            </a:prstGeom>
          </p:spPr>
          <p:txBody>
            <a:bodyPr wrap="none">
              <a:spAutoFit/>
            </a:bodyPr>
            <a:lstStyle/>
            <a:p>
              <a:r>
                <a:rPr lang="en-US" sz="400" b="0" dirty="0"/>
                <a:t>Produces</a:t>
              </a:r>
            </a:p>
          </p:txBody>
        </p:sp>
        <p:sp>
          <p:nvSpPr>
            <p:cNvPr id="23" name="Rectangle 22">
              <a:extLst>
                <a:ext uri="{FF2B5EF4-FFF2-40B4-BE49-F238E27FC236}">
                  <a16:creationId xmlns:a16="http://schemas.microsoft.com/office/drawing/2014/main" id="{5C7790D9-6671-9F4A-8864-071A58BBD951}"/>
                </a:ext>
              </a:extLst>
            </p:cNvPr>
            <p:cNvSpPr/>
            <p:nvPr/>
          </p:nvSpPr>
          <p:spPr bwMode="auto">
            <a:xfrm>
              <a:off x="4605641" y="5761601"/>
              <a:ext cx="990600" cy="304800"/>
            </a:xfrm>
            <a:prstGeom prst="rect">
              <a:avLst/>
            </a:prstGeom>
            <a:solidFill>
              <a:schemeClr val="accent1">
                <a:lumMod val="40000"/>
                <a:lumOff val="60000"/>
              </a:scheme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500" b="1" i="0" u="none" strike="noStrike" cap="none" normalizeH="0" baseline="0" dirty="0">
                  <a:ln>
                    <a:noFill/>
                  </a:ln>
                  <a:solidFill>
                    <a:schemeClr val="tx1"/>
                  </a:solidFill>
                  <a:effectLst/>
                  <a:latin typeface="Arial" pitchFamily="-107" charset="0"/>
                </a:rPr>
                <a:t>Work</a:t>
              </a:r>
            </a:p>
          </p:txBody>
        </p:sp>
        <p:cxnSp>
          <p:nvCxnSpPr>
            <p:cNvPr id="24" name="Straight Arrow Connector 23">
              <a:extLst>
                <a:ext uri="{FF2B5EF4-FFF2-40B4-BE49-F238E27FC236}">
                  <a16:creationId xmlns:a16="http://schemas.microsoft.com/office/drawing/2014/main" id="{BB3BA799-D39B-6444-93D7-6C6116F47F30}"/>
                </a:ext>
              </a:extLst>
            </p:cNvPr>
            <p:cNvCxnSpPr>
              <a:cxnSpLocks/>
              <a:stCxn id="10" idx="2"/>
              <a:endCxn id="23" idx="0"/>
            </p:cNvCxnSpPr>
            <p:nvPr/>
          </p:nvCxnSpPr>
          <p:spPr bwMode="auto">
            <a:xfrm>
              <a:off x="4727950" y="5307100"/>
              <a:ext cx="372991" cy="454501"/>
            </a:xfrm>
            <a:prstGeom prst="straightConnector1">
              <a:avLst/>
            </a:prstGeom>
            <a:solidFill>
              <a:srgbClr val="FFFFFF"/>
            </a:solidFill>
            <a:ln w="9525" cap="flat" cmpd="sng" algn="ctr">
              <a:solidFill>
                <a:srgbClr val="000000"/>
              </a:solidFill>
              <a:prstDash val="solid"/>
              <a:round/>
              <a:headEnd type="none" w="med" len="med"/>
              <a:tailEnd type="triangle"/>
            </a:ln>
            <a:effectLst/>
          </p:spPr>
        </p:cxnSp>
        <p:sp>
          <p:nvSpPr>
            <p:cNvPr id="25" name="Rectangle 24">
              <a:extLst>
                <a:ext uri="{FF2B5EF4-FFF2-40B4-BE49-F238E27FC236}">
                  <a16:creationId xmlns:a16="http://schemas.microsoft.com/office/drawing/2014/main" id="{E046B1C8-1211-7C43-B430-9B8AC8DC63A5}"/>
                </a:ext>
              </a:extLst>
            </p:cNvPr>
            <p:cNvSpPr/>
            <p:nvPr/>
          </p:nvSpPr>
          <p:spPr>
            <a:xfrm>
              <a:off x="4947715" y="5440713"/>
              <a:ext cx="554464" cy="325676"/>
            </a:xfrm>
            <a:prstGeom prst="rect">
              <a:avLst/>
            </a:prstGeom>
          </p:spPr>
          <p:txBody>
            <a:bodyPr wrap="none">
              <a:spAutoFit/>
            </a:bodyPr>
            <a:lstStyle/>
            <a:p>
              <a:r>
                <a:rPr lang="en-US" sz="400" b="0" dirty="0"/>
                <a:t>Is …</a:t>
              </a:r>
            </a:p>
          </p:txBody>
        </p:sp>
        <p:sp>
          <p:nvSpPr>
            <p:cNvPr id="26" name="Rectangle 25">
              <a:extLst>
                <a:ext uri="{FF2B5EF4-FFF2-40B4-BE49-F238E27FC236}">
                  <a16:creationId xmlns:a16="http://schemas.microsoft.com/office/drawing/2014/main" id="{A7F65E85-70ED-744E-8335-FDF5148B1A19}"/>
                </a:ext>
              </a:extLst>
            </p:cNvPr>
            <p:cNvSpPr/>
            <p:nvPr/>
          </p:nvSpPr>
          <p:spPr bwMode="auto">
            <a:xfrm>
              <a:off x="7174676" y="6157594"/>
              <a:ext cx="990599" cy="443096"/>
            </a:xfrm>
            <a:prstGeom prst="rect">
              <a:avLst/>
            </a:prstGeom>
            <a:solidFill>
              <a:schemeClr val="accent1">
                <a:lumMod val="40000"/>
                <a:lumOff val="60000"/>
              </a:scheme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10000"/>
                </a:spcAft>
                <a:buClrTx/>
                <a:buSzPct val="125000"/>
                <a:buFontTx/>
                <a:buNone/>
                <a:tabLst/>
              </a:pPr>
              <a:r>
                <a:rPr kumimoji="0" lang="en-US" sz="500" b="1" i="0" u="none" strike="noStrike" cap="none" normalizeH="0" baseline="0" dirty="0">
                  <a:ln>
                    <a:noFill/>
                  </a:ln>
                  <a:solidFill>
                    <a:schemeClr val="tx1"/>
                  </a:solidFill>
                  <a:effectLst/>
                  <a:latin typeface="Arial" pitchFamily="-107" charset="0"/>
                </a:rPr>
                <a:t>Systems</a:t>
              </a:r>
            </a:p>
            <a:p>
              <a:pPr marL="0" marR="0" indent="0" algn="ctr" defTabSz="914400" rtl="0" eaLnBrk="0" fontAlgn="base" latinLnBrk="0" hangingPunct="0">
                <a:lnSpc>
                  <a:spcPct val="90000"/>
                </a:lnSpc>
                <a:spcBef>
                  <a:spcPct val="0"/>
                </a:spcBef>
                <a:spcAft>
                  <a:spcPct val="10000"/>
                </a:spcAft>
                <a:buClrTx/>
                <a:buSzPct val="125000"/>
                <a:buFontTx/>
                <a:buNone/>
                <a:tabLst/>
              </a:pPr>
              <a:r>
                <a:rPr lang="en-US" sz="500" dirty="0">
                  <a:latin typeface="Arial" pitchFamily="-107" charset="0"/>
                </a:rPr>
                <a:t>Object</a:t>
              </a:r>
              <a:endParaRPr kumimoji="0" lang="en-US" sz="500" b="1" i="0" u="none" strike="noStrike" cap="none" normalizeH="0" baseline="0" dirty="0">
                <a:ln>
                  <a:noFill/>
                </a:ln>
                <a:solidFill>
                  <a:schemeClr val="tx1"/>
                </a:solidFill>
                <a:effectLst/>
                <a:latin typeface="Arial" pitchFamily="-107" charset="0"/>
              </a:endParaRPr>
            </a:p>
          </p:txBody>
        </p:sp>
        <p:cxnSp>
          <p:nvCxnSpPr>
            <p:cNvPr id="27" name="Straight Arrow Connector 26">
              <a:extLst>
                <a:ext uri="{FF2B5EF4-FFF2-40B4-BE49-F238E27FC236}">
                  <a16:creationId xmlns:a16="http://schemas.microsoft.com/office/drawing/2014/main" id="{336F3CA4-E5F4-0E45-9372-31C070B151A7}"/>
                </a:ext>
              </a:extLst>
            </p:cNvPr>
            <p:cNvCxnSpPr>
              <a:cxnSpLocks/>
              <a:stCxn id="11" idx="3"/>
              <a:endCxn id="26" idx="0"/>
            </p:cNvCxnSpPr>
            <p:nvPr/>
          </p:nvCxnSpPr>
          <p:spPr bwMode="auto">
            <a:xfrm>
              <a:off x="6947652" y="5556129"/>
              <a:ext cx="722324" cy="601465"/>
            </a:xfrm>
            <a:prstGeom prst="straightConnector1">
              <a:avLst/>
            </a:prstGeom>
            <a:solidFill>
              <a:srgbClr val="FFFFFF"/>
            </a:solidFill>
            <a:ln w="9525" cap="flat" cmpd="sng" algn="ctr">
              <a:solidFill>
                <a:srgbClr val="000000"/>
              </a:solidFill>
              <a:prstDash val="solid"/>
              <a:round/>
              <a:headEnd type="none" w="med" len="med"/>
              <a:tailEnd type="triangle"/>
            </a:ln>
            <a:effectLst/>
          </p:spPr>
        </p:cxnSp>
        <p:sp>
          <p:nvSpPr>
            <p:cNvPr id="28" name="Rectangle 27">
              <a:extLst>
                <a:ext uri="{FF2B5EF4-FFF2-40B4-BE49-F238E27FC236}">
                  <a16:creationId xmlns:a16="http://schemas.microsoft.com/office/drawing/2014/main" id="{6F6328F0-30F6-ED4E-9A7E-91B9ABEDF793}"/>
                </a:ext>
              </a:extLst>
            </p:cNvPr>
            <p:cNvSpPr/>
            <p:nvPr/>
          </p:nvSpPr>
          <p:spPr>
            <a:xfrm>
              <a:off x="7095734" y="5355415"/>
              <a:ext cx="821890" cy="455949"/>
            </a:xfrm>
            <a:prstGeom prst="rect">
              <a:avLst/>
            </a:prstGeom>
          </p:spPr>
          <p:txBody>
            <a:bodyPr wrap="square">
              <a:spAutoFit/>
            </a:bodyPr>
            <a:lstStyle/>
            <a:p>
              <a:r>
                <a:rPr lang="en-US" sz="400" b="0" dirty="0"/>
                <a:t>Occurs  within …</a:t>
              </a:r>
            </a:p>
          </p:txBody>
        </p:sp>
      </p:grpSp>
      <p:sp>
        <p:nvSpPr>
          <p:cNvPr id="30" name="Rectangle 29">
            <a:extLst>
              <a:ext uri="{FF2B5EF4-FFF2-40B4-BE49-F238E27FC236}">
                <a16:creationId xmlns:a16="http://schemas.microsoft.com/office/drawing/2014/main" id="{EAD1555E-4718-BB42-9FA1-2936F6BCA814}"/>
              </a:ext>
            </a:extLst>
          </p:cNvPr>
          <p:cNvSpPr/>
          <p:nvPr/>
        </p:nvSpPr>
        <p:spPr>
          <a:xfrm>
            <a:off x="4546211" y="1035846"/>
            <a:ext cx="1856302" cy="461665"/>
          </a:xfrm>
          <a:prstGeom prst="rect">
            <a:avLst/>
          </a:prstGeom>
        </p:spPr>
        <p:txBody>
          <a:bodyPr wrap="square">
            <a:spAutoFit/>
          </a:bodyPr>
          <a:lstStyle/>
          <a:p>
            <a:r>
              <a:rPr lang="en-US" sz="800" dirty="0">
                <a:latin typeface="Arial" pitchFamily="-107" charset="0"/>
              </a:rPr>
              <a:t>If </a:t>
            </a:r>
            <a:r>
              <a:rPr lang="en-US" sz="800" i="1" dirty="0">
                <a:latin typeface="Arial" pitchFamily="-107" charset="0"/>
              </a:rPr>
              <a:t>these</a:t>
            </a:r>
            <a:r>
              <a:rPr lang="en-US" sz="800" dirty="0">
                <a:latin typeface="Arial" pitchFamily="-107" charset="0"/>
              </a:rPr>
              <a:t> are the definitions of terms and relationships, does </a:t>
            </a:r>
            <a:r>
              <a:rPr lang="en-US" sz="800" i="1" dirty="0">
                <a:latin typeface="Arial" pitchFamily="-107" charset="0"/>
              </a:rPr>
              <a:t>this ontology </a:t>
            </a:r>
            <a:r>
              <a:rPr lang="en-US" sz="800" dirty="0">
                <a:latin typeface="Arial" pitchFamily="-107" charset="0"/>
              </a:rPr>
              <a:t>accurately reflect them?</a:t>
            </a:r>
            <a:endParaRPr lang="en-US" dirty="0"/>
          </a:p>
        </p:txBody>
      </p:sp>
      <p:cxnSp>
        <p:nvCxnSpPr>
          <p:cNvPr id="31" name="Straight Arrow Connector 30">
            <a:extLst>
              <a:ext uri="{FF2B5EF4-FFF2-40B4-BE49-F238E27FC236}">
                <a16:creationId xmlns:a16="http://schemas.microsoft.com/office/drawing/2014/main" id="{A1F51DAD-C619-F04A-82B6-442D5F0D2DEE}"/>
              </a:ext>
            </a:extLst>
          </p:cNvPr>
          <p:cNvCxnSpPr>
            <a:cxnSpLocks/>
          </p:cNvCxnSpPr>
          <p:nvPr/>
        </p:nvCxnSpPr>
        <p:spPr bwMode="auto">
          <a:xfrm>
            <a:off x="5015507" y="1497511"/>
            <a:ext cx="614251" cy="870397"/>
          </a:xfrm>
          <a:prstGeom prst="straightConnector1">
            <a:avLst/>
          </a:prstGeom>
          <a:solidFill>
            <a:srgbClr val="FFFFFF"/>
          </a:solidFill>
          <a:ln w="19050" cap="flat" cmpd="sng" algn="ctr">
            <a:solidFill>
              <a:srgbClr val="FF0000"/>
            </a:solidFill>
            <a:prstDash val="dash"/>
            <a:round/>
            <a:headEnd type="none" w="med" len="med"/>
            <a:tailEnd type="triangle"/>
          </a:ln>
          <a:effectLst/>
        </p:spPr>
      </p:cxnSp>
      <p:cxnSp>
        <p:nvCxnSpPr>
          <p:cNvPr id="34" name="Straight Arrow Connector 33">
            <a:extLst>
              <a:ext uri="{FF2B5EF4-FFF2-40B4-BE49-F238E27FC236}">
                <a16:creationId xmlns:a16="http://schemas.microsoft.com/office/drawing/2014/main" id="{F6D107CE-F0E2-AE4F-853D-B3F5CB419866}"/>
              </a:ext>
            </a:extLst>
          </p:cNvPr>
          <p:cNvCxnSpPr>
            <a:cxnSpLocks/>
          </p:cNvCxnSpPr>
          <p:nvPr/>
        </p:nvCxnSpPr>
        <p:spPr bwMode="auto">
          <a:xfrm flipH="1">
            <a:off x="3679836" y="1195116"/>
            <a:ext cx="1046567" cy="272936"/>
          </a:xfrm>
          <a:prstGeom prst="straightConnector1">
            <a:avLst/>
          </a:prstGeom>
          <a:solidFill>
            <a:srgbClr val="FFFFFF"/>
          </a:solidFill>
          <a:ln w="19050" cap="flat" cmpd="sng" algn="ctr">
            <a:solidFill>
              <a:srgbClr val="FF0000"/>
            </a:solidFill>
            <a:prstDash val="dash"/>
            <a:round/>
            <a:headEnd type="none" w="med" len="med"/>
            <a:tailEnd type="triangle"/>
          </a:ln>
          <a:effectLst/>
        </p:spPr>
      </p:cxnSp>
    </p:spTree>
    <p:extLst>
      <p:ext uri="{BB962C8B-B14F-4D97-AF65-F5344CB8AC3E}">
        <p14:creationId xmlns:p14="http://schemas.microsoft.com/office/powerpoint/2010/main" val="1735596332"/>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3DC567F2-99E9-CD48-B735-80730EB3DEFC}"/>
              </a:ext>
            </a:extLst>
          </p:cNvPr>
          <p:cNvGrpSpPr/>
          <p:nvPr/>
        </p:nvGrpSpPr>
        <p:grpSpPr>
          <a:xfrm>
            <a:off x="4734697" y="3867194"/>
            <a:ext cx="4195220" cy="1835157"/>
            <a:chOff x="6312930" y="4013259"/>
            <a:chExt cx="5593627" cy="2446877"/>
          </a:xfrm>
        </p:grpSpPr>
        <p:sp>
          <p:nvSpPr>
            <p:cNvPr id="7" name="Rounded Rectangle 6">
              <a:extLst>
                <a:ext uri="{FF2B5EF4-FFF2-40B4-BE49-F238E27FC236}">
                  <a16:creationId xmlns:a16="http://schemas.microsoft.com/office/drawing/2014/main" id="{08A4CE26-EB34-2A42-9699-5B4A0D2843BF}"/>
                </a:ext>
              </a:extLst>
            </p:cNvPr>
            <p:cNvSpPr/>
            <p:nvPr/>
          </p:nvSpPr>
          <p:spPr>
            <a:xfrm>
              <a:off x="8891265" y="4855503"/>
              <a:ext cx="1135433" cy="452772"/>
            </a:xfrm>
            <a:prstGeom prst="roundRect">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System **</a:t>
              </a:r>
            </a:p>
          </p:txBody>
        </p:sp>
        <p:sp>
          <p:nvSpPr>
            <p:cNvPr id="8" name="Rounded Rectangle 7">
              <a:extLst>
                <a:ext uri="{FF2B5EF4-FFF2-40B4-BE49-F238E27FC236}">
                  <a16:creationId xmlns:a16="http://schemas.microsoft.com/office/drawing/2014/main" id="{CC79A4C3-0194-7D41-B96C-EF675853E909}"/>
                </a:ext>
              </a:extLst>
            </p:cNvPr>
            <p:cNvSpPr/>
            <p:nvPr/>
          </p:nvSpPr>
          <p:spPr>
            <a:xfrm>
              <a:off x="10781528" y="4013259"/>
              <a:ext cx="1029461" cy="452772"/>
            </a:xfrm>
            <a:prstGeom prst="roundRect">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Hardware</a:t>
              </a:r>
            </a:p>
          </p:txBody>
        </p:sp>
        <p:sp>
          <p:nvSpPr>
            <p:cNvPr id="9" name="Rounded Rectangle 8">
              <a:extLst>
                <a:ext uri="{FF2B5EF4-FFF2-40B4-BE49-F238E27FC236}">
                  <a16:creationId xmlns:a16="http://schemas.microsoft.com/office/drawing/2014/main" id="{0F1DFDDF-FF2F-DF43-8FAE-F4C186218FE4}"/>
                </a:ext>
              </a:extLst>
            </p:cNvPr>
            <p:cNvSpPr/>
            <p:nvPr/>
          </p:nvSpPr>
          <p:spPr>
            <a:xfrm>
              <a:off x="10782772" y="4583817"/>
              <a:ext cx="1029461" cy="452772"/>
            </a:xfrm>
            <a:prstGeom prst="roundRect">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Software</a:t>
              </a:r>
            </a:p>
          </p:txBody>
        </p:sp>
        <p:sp>
          <p:nvSpPr>
            <p:cNvPr id="10" name="Rounded Rectangle 9">
              <a:extLst>
                <a:ext uri="{FF2B5EF4-FFF2-40B4-BE49-F238E27FC236}">
                  <a16:creationId xmlns:a16="http://schemas.microsoft.com/office/drawing/2014/main" id="{F724AB52-F7ED-5644-9738-EE5537E95130}"/>
                </a:ext>
              </a:extLst>
            </p:cNvPr>
            <p:cNvSpPr/>
            <p:nvPr/>
          </p:nvSpPr>
          <p:spPr>
            <a:xfrm>
              <a:off x="10781528" y="5154371"/>
              <a:ext cx="1029461" cy="452772"/>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Persons</a:t>
              </a:r>
            </a:p>
          </p:txBody>
        </p:sp>
        <p:sp>
          <p:nvSpPr>
            <p:cNvPr id="11" name="Rounded Rectangle 10">
              <a:extLst>
                <a:ext uri="{FF2B5EF4-FFF2-40B4-BE49-F238E27FC236}">
                  <a16:creationId xmlns:a16="http://schemas.microsoft.com/office/drawing/2014/main" id="{7600C7DF-7930-FE40-923A-59E106E310FE}"/>
                </a:ext>
              </a:extLst>
            </p:cNvPr>
            <p:cNvSpPr/>
            <p:nvPr/>
          </p:nvSpPr>
          <p:spPr>
            <a:xfrm>
              <a:off x="10781528" y="5724929"/>
              <a:ext cx="1125029" cy="452772"/>
            </a:xfrm>
            <a:prstGeom prst="roundRect">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Procedures</a:t>
              </a:r>
            </a:p>
          </p:txBody>
        </p:sp>
        <p:cxnSp>
          <p:nvCxnSpPr>
            <p:cNvPr id="15" name="Straight Arrow Connector 14">
              <a:extLst>
                <a:ext uri="{FF2B5EF4-FFF2-40B4-BE49-F238E27FC236}">
                  <a16:creationId xmlns:a16="http://schemas.microsoft.com/office/drawing/2014/main" id="{C7B8E1A5-A2D4-FC4A-AAD4-ED6820437A69}"/>
                </a:ext>
              </a:extLst>
            </p:cNvPr>
            <p:cNvCxnSpPr>
              <a:cxnSpLocks/>
            </p:cNvCxnSpPr>
            <p:nvPr/>
          </p:nvCxnSpPr>
          <p:spPr>
            <a:xfrm flipV="1">
              <a:off x="10026698" y="4239646"/>
              <a:ext cx="754829" cy="842244"/>
            </a:xfrm>
            <a:prstGeom prst="straightConnector1">
              <a:avLst/>
            </a:prstGeom>
            <a:solidFill>
              <a:schemeClr val="bg1">
                <a:lumMod val="85000"/>
              </a:schemeClr>
            </a:solidFill>
            <a:ln>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9F7841A7-6E39-A347-B9C1-96AAAED2C704}"/>
                </a:ext>
              </a:extLst>
            </p:cNvPr>
            <p:cNvCxnSpPr>
              <a:cxnSpLocks/>
            </p:cNvCxnSpPr>
            <p:nvPr/>
          </p:nvCxnSpPr>
          <p:spPr>
            <a:xfrm flipV="1">
              <a:off x="10026698" y="4810203"/>
              <a:ext cx="756073" cy="271687"/>
            </a:xfrm>
            <a:prstGeom prst="straightConnector1">
              <a:avLst/>
            </a:prstGeom>
            <a:solidFill>
              <a:schemeClr val="bg1">
                <a:lumMod val="85000"/>
              </a:schemeClr>
            </a:solidFill>
            <a:ln>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02AF5A94-7839-3148-BE43-9398679A8632}"/>
                </a:ext>
              </a:extLst>
            </p:cNvPr>
            <p:cNvCxnSpPr>
              <a:cxnSpLocks/>
            </p:cNvCxnSpPr>
            <p:nvPr/>
          </p:nvCxnSpPr>
          <p:spPr>
            <a:xfrm>
              <a:off x="10026698" y="5081890"/>
              <a:ext cx="754829" cy="298868"/>
            </a:xfrm>
            <a:prstGeom prst="straightConnector1">
              <a:avLst/>
            </a:prstGeom>
            <a:solidFill>
              <a:schemeClr val="bg1">
                <a:lumMod val="85000"/>
              </a:schemeClr>
            </a:solidFill>
            <a:ln>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178538C2-21CF-B04A-9FA8-FDE43042DD4D}"/>
                </a:ext>
              </a:extLst>
            </p:cNvPr>
            <p:cNvCxnSpPr>
              <a:cxnSpLocks/>
            </p:cNvCxnSpPr>
            <p:nvPr/>
          </p:nvCxnSpPr>
          <p:spPr>
            <a:xfrm>
              <a:off x="10026698" y="5081890"/>
              <a:ext cx="754829" cy="869426"/>
            </a:xfrm>
            <a:prstGeom prst="straightConnector1">
              <a:avLst/>
            </a:prstGeom>
            <a:solidFill>
              <a:schemeClr val="bg1">
                <a:lumMod val="85000"/>
              </a:schemeClr>
            </a:solidFill>
            <a:ln>
              <a:tailEnd type="triangle"/>
            </a:ln>
          </p:spPr>
          <p:style>
            <a:lnRef idx="2">
              <a:schemeClr val="accent1"/>
            </a:lnRef>
            <a:fillRef idx="0">
              <a:schemeClr val="accent1"/>
            </a:fillRef>
            <a:effectRef idx="1">
              <a:schemeClr val="accent1"/>
            </a:effectRef>
            <a:fontRef idx="minor">
              <a:schemeClr val="tx1"/>
            </a:fontRef>
          </p:style>
        </p:cxnSp>
        <p:sp>
          <p:nvSpPr>
            <p:cNvPr id="53" name="TextBox 52">
              <a:extLst>
                <a:ext uri="{FF2B5EF4-FFF2-40B4-BE49-F238E27FC236}">
                  <a16:creationId xmlns:a16="http://schemas.microsoft.com/office/drawing/2014/main" id="{35266810-EA7B-1648-8F9D-C7331EA8CB95}"/>
                </a:ext>
              </a:extLst>
            </p:cNvPr>
            <p:cNvSpPr txBox="1"/>
            <p:nvPr/>
          </p:nvSpPr>
          <p:spPr>
            <a:xfrm>
              <a:off x="9886761" y="4250128"/>
              <a:ext cx="852575" cy="400109"/>
            </a:xfrm>
            <a:prstGeom prst="rect">
              <a:avLst/>
            </a:prstGeom>
            <a:noFill/>
          </p:spPr>
          <p:txBody>
            <a:bodyPr wrap="square" rtlCol="0">
              <a:spAutoFit/>
            </a:bodyPr>
            <a:lstStyle/>
            <a:p>
              <a:r>
                <a:rPr lang="en-US" sz="675" dirty="0"/>
                <a:t>Composed of 1..</a:t>
              </a:r>
            </a:p>
          </p:txBody>
        </p:sp>
        <p:sp>
          <p:nvSpPr>
            <p:cNvPr id="60" name="Rounded Rectangle 59">
              <a:extLst>
                <a:ext uri="{FF2B5EF4-FFF2-40B4-BE49-F238E27FC236}">
                  <a16:creationId xmlns:a16="http://schemas.microsoft.com/office/drawing/2014/main" id="{5A61AF96-DD0C-8648-9320-BF78DFE0971A}"/>
                </a:ext>
              </a:extLst>
            </p:cNvPr>
            <p:cNvSpPr/>
            <p:nvPr/>
          </p:nvSpPr>
          <p:spPr>
            <a:xfrm>
              <a:off x="8856274" y="5995294"/>
              <a:ext cx="1226220" cy="452772"/>
            </a:xfrm>
            <a:prstGeom prst="roundRect">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Environment</a:t>
              </a:r>
            </a:p>
          </p:txBody>
        </p:sp>
        <p:cxnSp>
          <p:nvCxnSpPr>
            <p:cNvPr id="61" name="Straight Arrow Connector 60">
              <a:extLst>
                <a:ext uri="{FF2B5EF4-FFF2-40B4-BE49-F238E27FC236}">
                  <a16:creationId xmlns:a16="http://schemas.microsoft.com/office/drawing/2014/main" id="{5C08B4C3-060D-6543-B28D-25292D430CD3}"/>
                </a:ext>
              </a:extLst>
            </p:cNvPr>
            <p:cNvCxnSpPr>
              <a:cxnSpLocks/>
            </p:cNvCxnSpPr>
            <p:nvPr/>
          </p:nvCxnSpPr>
          <p:spPr>
            <a:xfrm flipH="1" flipV="1">
              <a:off x="9458982" y="5308276"/>
              <a:ext cx="10403" cy="687019"/>
            </a:xfrm>
            <a:prstGeom prst="straightConnector1">
              <a:avLst/>
            </a:prstGeom>
            <a:solidFill>
              <a:schemeClr val="bg1">
                <a:lumMod val="85000"/>
              </a:schemeClr>
            </a:solidFill>
            <a:ln>
              <a:tailEnd type="triangle"/>
            </a:ln>
          </p:spPr>
          <p:style>
            <a:lnRef idx="2">
              <a:schemeClr val="accent1"/>
            </a:lnRef>
            <a:fillRef idx="0">
              <a:schemeClr val="accent1"/>
            </a:fillRef>
            <a:effectRef idx="1">
              <a:schemeClr val="accent1"/>
            </a:effectRef>
            <a:fontRef idx="minor">
              <a:schemeClr val="tx1"/>
            </a:fontRef>
          </p:style>
        </p:cxnSp>
        <p:sp>
          <p:nvSpPr>
            <p:cNvPr id="67" name="TextBox 66">
              <a:extLst>
                <a:ext uri="{FF2B5EF4-FFF2-40B4-BE49-F238E27FC236}">
                  <a16:creationId xmlns:a16="http://schemas.microsoft.com/office/drawing/2014/main" id="{D7BE220D-E918-404B-97AA-CD74EA11CB75}"/>
                </a:ext>
              </a:extLst>
            </p:cNvPr>
            <p:cNvSpPr txBox="1"/>
            <p:nvPr/>
          </p:nvSpPr>
          <p:spPr>
            <a:xfrm>
              <a:off x="9467436" y="5651785"/>
              <a:ext cx="744247" cy="261611"/>
            </a:xfrm>
            <a:prstGeom prst="rect">
              <a:avLst/>
            </a:prstGeom>
            <a:noFill/>
          </p:spPr>
          <p:txBody>
            <a:bodyPr wrap="square" rtlCol="0">
              <a:spAutoFit/>
            </a:bodyPr>
            <a:lstStyle/>
            <a:p>
              <a:r>
                <a:rPr lang="en-US" sz="675" dirty="0"/>
                <a:t>Affects </a:t>
              </a:r>
            </a:p>
          </p:txBody>
        </p:sp>
        <p:sp>
          <p:nvSpPr>
            <p:cNvPr id="43" name="Rounded Rectangle 42">
              <a:extLst>
                <a:ext uri="{FF2B5EF4-FFF2-40B4-BE49-F238E27FC236}">
                  <a16:creationId xmlns:a16="http://schemas.microsoft.com/office/drawing/2014/main" id="{6CF07328-EF50-FE46-9DBB-0DEE4456CCA9}"/>
                </a:ext>
              </a:extLst>
            </p:cNvPr>
            <p:cNvSpPr/>
            <p:nvPr/>
          </p:nvSpPr>
          <p:spPr>
            <a:xfrm>
              <a:off x="7357640" y="5443688"/>
              <a:ext cx="1081784" cy="455111"/>
            </a:xfrm>
            <a:prstGeom prst="roundRect">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Function</a:t>
              </a:r>
            </a:p>
          </p:txBody>
        </p:sp>
        <p:cxnSp>
          <p:nvCxnSpPr>
            <p:cNvPr id="45" name="Straight Arrow Connector 44">
              <a:extLst>
                <a:ext uri="{FF2B5EF4-FFF2-40B4-BE49-F238E27FC236}">
                  <a16:creationId xmlns:a16="http://schemas.microsoft.com/office/drawing/2014/main" id="{D2EF69A8-AC70-A044-9FB0-C82304289AB8}"/>
                </a:ext>
              </a:extLst>
            </p:cNvPr>
            <p:cNvCxnSpPr>
              <a:cxnSpLocks/>
            </p:cNvCxnSpPr>
            <p:nvPr/>
          </p:nvCxnSpPr>
          <p:spPr>
            <a:xfrm flipH="1">
              <a:off x="7898532" y="5081890"/>
              <a:ext cx="992733" cy="361797"/>
            </a:xfrm>
            <a:prstGeom prst="straightConnector1">
              <a:avLst/>
            </a:prstGeom>
            <a:solidFill>
              <a:schemeClr val="bg1">
                <a:lumMod val="85000"/>
              </a:schemeClr>
            </a:solidFill>
            <a:ln>
              <a:tailEnd type="triangle"/>
            </a:ln>
          </p:spPr>
          <p:style>
            <a:lnRef idx="2">
              <a:schemeClr val="accent1"/>
            </a:lnRef>
            <a:fillRef idx="0">
              <a:schemeClr val="accent1"/>
            </a:fillRef>
            <a:effectRef idx="1">
              <a:schemeClr val="accent1"/>
            </a:effectRef>
            <a:fontRef idx="minor">
              <a:schemeClr val="tx1"/>
            </a:fontRef>
          </p:style>
        </p:cxnSp>
        <p:sp>
          <p:nvSpPr>
            <p:cNvPr id="48" name="TextBox 47">
              <a:extLst>
                <a:ext uri="{FF2B5EF4-FFF2-40B4-BE49-F238E27FC236}">
                  <a16:creationId xmlns:a16="http://schemas.microsoft.com/office/drawing/2014/main" id="{43B77A7B-5FDE-424D-A266-2F4DB80DDA46}"/>
                </a:ext>
              </a:extLst>
            </p:cNvPr>
            <p:cNvSpPr txBox="1"/>
            <p:nvPr/>
          </p:nvSpPr>
          <p:spPr>
            <a:xfrm>
              <a:off x="7817345" y="4913542"/>
              <a:ext cx="1038931" cy="261611"/>
            </a:xfrm>
            <a:prstGeom prst="rect">
              <a:avLst/>
            </a:prstGeom>
            <a:noFill/>
          </p:spPr>
          <p:txBody>
            <a:bodyPr wrap="square" rtlCol="0">
              <a:spAutoFit/>
            </a:bodyPr>
            <a:lstStyle/>
            <a:p>
              <a:r>
                <a:rPr lang="en-US" sz="675" dirty="0"/>
                <a:t>Implement 1..</a:t>
              </a:r>
            </a:p>
          </p:txBody>
        </p:sp>
        <p:sp>
          <p:nvSpPr>
            <p:cNvPr id="56" name="TextBox 55">
              <a:extLst>
                <a:ext uri="{FF2B5EF4-FFF2-40B4-BE49-F238E27FC236}">
                  <a16:creationId xmlns:a16="http://schemas.microsoft.com/office/drawing/2014/main" id="{3B54646B-ABAE-D643-8F5D-D176DCC0BD88}"/>
                </a:ext>
              </a:extLst>
            </p:cNvPr>
            <p:cNvSpPr txBox="1"/>
            <p:nvPr/>
          </p:nvSpPr>
          <p:spPr>
            <a:xfrm>
              <a:off x="6312930" y="5664873"/>
              <a:ext cx="1200203" cy="538610"/>
            </a:xfrm>
            <a:prstGeom prst="rect">
              <a:avLst/>
            </a:prstGeom>
            <a:noFill/>
          </p:spPr>
          <p:txBody>
            <a:bodyPr wrap="square" rtlCol="0">
              <a:spAutoFit/>
            </a:bodyPr>
            <a:lstStyle/>
            <a:p>
              <a:r>
                <a:rPr lang="en-US" sz="675" dirty="0">
                  <a:solidFill>
                    <a:srgbClr val="0070C0"/>
                  </a:solidFill>
                </a:rPr>
                <a:t>Function offers 0.. Service Interfaces</a:t>
              </a:r>
            </a:p>
          </p:txBody>
        </p:sp>
        <p:sp>
          <p:nvSpPr>
            <p:cNvPr id="59" name="TextBox 58">
              <a:extLst>
                <a:ext uri="{FF2B5EF4-FFF2-40B4-BE49-F238E27FC236}">
                  <a16:creationId xmlns:a16="http://schemas.microsoft.com/office/drawing/2014/main" id="{656EBB8A-5206-F047-95AE-11E1149CE326}"/>
                </a:ext>
              </a:extLst>
            </p:cNvPr>
            <p:cNvSpPr txBox="1"/>
            <p:nvPr/>
          </p:nvSpPr>
          <p:spPr>
            <a:xfrm>
              <a:off x="7652041" y="5921527"/>
              <a:ext cx="700020" cy="538609"/>
            </a:xfrm>
            <a:prstGeom prst="rect">
              <a:avLst/>
            </a:prstGeom>
            <a:noFill/>
          </p:spPr>
          <p:txBody>
            <a:bodyPr wrap="square" rtlCol="0">
              <a:spAutoFit/>
            </a:bodyPr>
            <a:lstStyle/>
            <a:p>
              <a:r>
                <a:rPr lang="en-US" sz="675" dirty="0"/>
                <a:t>Process</a:t>
              </a:r>
            </a:p>
            <a:p>
              <a:r>
                <a:rPr lang="en-US" sz="675" dirty="0"/>
                <a:t>Action</a:t>
              </a:r>
            </a:p>
            <a:p>
              <a:r>
                <a:rPr lang="en-US" sz="675" dirty="0"/>
                <a:t>Task</a:t>
              </a:r>
            </a:p>
          </p:txBody>
        </p:sp>
      </p:grpSp>
      <p:sp>
        <p:nvSpPr>
          <p:cNvPr id="85" name="TextBox 84">
            <a:extLst>
              <a:ext uri="{FF2B5EF4-FFF2-40B4-BE49-F238E27FC236}">
                <a16:creationId xmlns:a16="http://schemas.microsoft.com/office/drawing/2014/main" id="{D6644318-D34A-ED4B-8F82-41C7B4F02D55}"/>
              </a:ext>
            </a:extLst>
          </p:cNvPr>
          <p:cNvSpPr txBox="1"/>
          <p:nvPr/>
        </p:nvSpPr>
        <p:spPr>
          <a:xfrm>
            <a:off x="982993" y="5035443"/>
            <a:ext cx="1749635" cy="507831"/>
          </a:xfrm>
          <a:prstGeom prst="rect">
            <a:avLst/>
          </a:prstGeom>
          <a:noFill/>
        </p:spPr>
        <p:txBody>
          <a:bodyPr wrap="square" rtlCol="0">
            <a:spAutoFit/>
          </a:bodyPr>
          <a:lstStyle/>
          <a:p>
            <a:r>
              <a:rPr lang="en-US" sz="675" dirty="0">
                <a:solidFill>
                  <a:srgbClr val="FF0000"/>
                </a:solidFill>
              </a:rPr>
              <a:t>* An “Application” is Software, a set of functions deployed (somehow) on a server as part of a system, with defined interfaces</a:t>
            </a:r>
          </a:p>
        </p:txBody>
      </p:sp>
      <p:grpSp>
        <p:nvGrpSpPr>
          <p:cNvPr id="3" name="Group 2">
            <a:extLst>
              <a:ext uri="{FF2B5EF4-FFF2-40B4-BE49-F238E27FC236}">
                <a16:creationId xmlns:a16="http://schemas.microsoft.com/office/drawing/2014/main" id="{18C84722-D61C-7041-B272-641B22DDE3F5}"/>
              </a:ext>
            </a:extLst>
          </p:cNvPr>
          <p:cNvGrpSpPr/>
          <p:nvPr/>
        </p:nvGrpSpPr>
        <p:grpSpPr>
          <a:xfrm>
            <a:off x="144820" y="1764323"/>
            <a:ext cx="5876087" cy="3180446"/>
            <a:chOff x="193093" y="1199281"/>
            <a:chExt cx="10771970" cy="5111456"/>
          </a:xfrm>
        </p:grpSpPr>
        <p:sp>
          <p:nvSpPr>
            <p:cNvPr id="91" name="Rounded Rectangle 90">
              <a:extLst>
                <a:ext uri="{FF2B5EF4-FFF2-40B4-BE49-F238E27FC236}">
                  <a16:creationId xmlns:a16="http://schemas.microsoft.com/office/drawing/2014/main" id="{F26DC706-51FC-C84C-83A8-BF5F40553889}"/>
                </a:ext>
              </a:extLst>
            </p:cNvPr>
            <p:cNvSpPr/>
            <p:nvPr/>
          </p:nvSpPr>
          <p:spPr>
            <a:xfrm>
              <a:off x="199017" y="3772631"/>
              <a:ext cx="4960194" cy="2538106"/>
            </a:xfrm>
            <a:prstGeom prst="roundRect">
              <a:avLst>
                <a:gd name="adj" fmla="val 9675"/>
              </a:avLst>
            </a:prstGeom>
            <a:noFill/>
            <a:ln w="28575">
              <a:solidFill>
                <a:srgbClr val="FF000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50"/>
            </a:p>
          </p:txBody>
        </p:sp>
        <p:sp>
          <p:nvSpPr>
            <p:cNvPr id="90" name="Rounded Rectangle 89">
              <a:extLst>
                <a:ext uri="{FF2B5EF4-FFF2-40B4-BE49-F238E27FC236}">
                  <a16:creationId xmlns:a16="http://schemas.microsoft.com/office/drawing/2014/main" id="{19B3C11E-02E2-3D47-B3B2-C0E1DD3E9577}"/>
                </a:ext>
              </a:extLst>
            </p:cNvPr>
            <p:cNvSpPr/>
            <p:nvPr/>
          </p:nvSpPr>
          <p:spPr>
            <a:xfrm>
              <a:off x="193093" y="2847814"/>
              <a:ext cx="8686549" cy="2486186"/>
            </a:xfrm>
            <a:prstGeom prst="roundRect">
              <a:avLst/>
            </a:prstGeom>
            <a:solidFill>
              <a:schemeClr val="bg1"/>
            </a:solidFill>
            <a:ln w="28575">
              <a:solidFill>
                <a:srgbClr val="FF000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50"/>
            </a:p>
          </p:txBody>
        </p:sp>
        <p:sp>
          <p:nvSpPr>
            <p:cNvPr id="92" name="Rectangle 91">
              <a:extLst>
                <a:ext uri="{FF2B5EF4-FFF2-40B4-BE49-F238E27FC236}">
                  <a16:creationId xmlns:a16="http://schemas.microsoft.com/office/drawing/2014/main" id="{FA8EAF00-06AE-1E40-9520-24AD424D1BEF}"/>
                </a:ext>
              </a:extLst>
            </p:cNvPr>
            <p:cNvSpPr/>
            <p:nvPr/>
          </p:nvSpPr>
          <p:spPr>
            <a:xfrm>
              <a:off x="224469" y="5172461"/>
              <a:ext cx="4909293" cy="23773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50" dirty="0"/>
            </a:p>
          </p:txBody>
        </p:sp>
        <p:sp>
          <p:nvSpPr>
            <p:cNvPr id="12" name="Rounded Rectangle 11">
              <a:extLst>
                <a:ext uri="{FF2B5EF4-FFF2-40B4-BE49-F238E27FC236}">
                  <a16:creationId xmlns:a16="http://schemas.microsoft.com/office/drawing/2014/main" id="{589ECC00-520B-A347-8B9F-26C10A8E201E}"/>
                </a:ext>
              </a:extLst>
            </p:cNvPr>
            <p:cNvSpPr/>
            <p:nvPr/>
          </p:nvSpPr>
          <p:spPr>
            <a:xfrm>
              <a:off x="2098550" y="3001698"/>
              <a:ext cx="3651499" cy="665870"/>
            </a:xfrm>
            <a:prstGeom prst="round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t>(Business) Process</a:t>
              </a:r>
            </a:p>
          </p:txBody>
        </p:sp>
        <p:cxnSp>
          <p:nvCxnSpPr>
            <p:cNvPr id="27" name="Straight Arrow Connector 26">
              <a:extLst>
                <a:ext uri="{FF2B5EF4-FFF2-40B4-BE49-F238E27FC236}">
                  <a16:creationId xmlns:a16="http://schemas.microsoft.com/office/drawing/2014/main" id="{22BD5CE8-1517-BE4E-A697-A43FA7B35F29}"/>
                </a:ext>
              </a:extLst>
            </p:cNvPr>
            <p:cNvCxnSpPr>
              <a:cxnSpLocks/>
              <a:endCxn id="75" idx="0"/>
            </p:cNvCxnSpPr>
            <p:nvPr/>
          </p:nvCxnSpPr>
          <p:spPr>
            <a:xfrm>
              <a:off x="3143086" y="3667569"/>
              <a:ext cx="12770" cy="185558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1" name="Rounded Rectangle 30">
              <a:extLst>
                <a:ext uri="{FF2B5EF4-FFF2-40B4-BE49-F238E27FC236}">
                  <a16:creationId xmlns:a16="http://schemas.microsoft.com/office/drawing/2014/main" id="{CD909224-B6E7-9A42-9B9E-5DAFE8B76E08}"/>
                </a:ext>
              </a:extLst>
            </p:cNvPr>
            <p:cNvSpPr/>
            <p:nvPr/>
          </p:nvSpPr>
          <p:spPr>
            <a:xfrm>
              <a:off x="3143088" y="1352942"/>
              <a:ext cx="1481428" cy="685800"/>
            </a:xfrm>
            <a:prstGeom prst="round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t>Capability</a:t>
              </a:r>
            </a:p>
          </p:txBody>
        </p:sp>
        <p:sp>
          <p:nvSpPr>
            <p:cNvPr id="35" name="Rounded Rectangle 34">
              <a:extLst>
                <a:ext uri="{FF2B5EF4-FFF2-40B4-BE49-F238E27FC236}">
                  <a16:creationId xmlns:a16="http://schemas.microsoft.com/office/drawing/2014/main" id="{3D00E5C1-0284-4340-A0C4-86F65C471272}"/>
                </a:ext>
              </a:extLst>
            </p:cNvPr>
            <p:cNvSpPr/>
            <p:nvPr/>
          </p:nvSpPr>
          <p:spPr>
            <a:xfrm>
              <a:off x="7225104" y="2991931"/>
              <a:ext cx="1295400" cy="685800"/>
            </a:xfrm>
            <a:prstGeom prst="round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t>Actor</a:t>
              </a:r>
            </a:p>
          </p:txBody>
        </p:sp>
        <p:cxnSp>
          <p:nvCxnSpPr>
            <p:cNvPr id="36" name="Straight Arrow Connector 35">
              <a:extLst>
                <a:ext uri="{FF2B5EF4-FFF2-40B4-BE49-F238E27FC236}">
                  <a16:creationId xmlns:a16="http://schemas.microsoft.com/office/drawing/2014/main" id="{FA166F86-C5D8-EA47-9909-2180A2E671D8}"/>
                </a:ext>
              </a:extLst>
            </p:cNvPr>
            <p:cNvCxnSpPr>
              <a:cxnSpLocks/>
            </p:cNvCxnSpPr>
            <p:nvPr/>
          </p:nvCxnSpPr>
          <p:spPr>
            <a:xfrm>
              <a:off x="5750049" y="3334633"/>
              <a:ext cx="1475055" cy="19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4" name="TextBox 43">
              <a:extLst>
                <a:ext uri="{FF2B5EF4-FFF2-40B4-BE49-F238E27FC236}">
                  <a16:creationId xmlns:a16="http://schemas.microsoft.com/office/drawing/2014/main" id="{C6F15887-F8A9-1047-BB7B-994490DECBE7}"/>
                </a:ext>
              </a:extLst>
            </p:cNvPr>
            <p:cNvSpPr txBox="1"/>
            <p:nvPr/>
          </p:nvSpPr>
          <p:spPr>
            <a:xfrm>
              <a:off x="5654856" y="2885963"/>
              <a:ext cx="1248043" cy="519375"/>
            </a:xfrm>
            <a:prstGeom prst="rect">
              <a:avLst/>
            </a:prstGeom>
            <a:noFill/>
          </p:spPr>
          <p:txBody>
            <a:bodyPr wrap="square" rtlCol="0">
              <a:spAutoFit/>
            </a:bodyPr>
            <a:lstStyle/>
            <a:p>
              <a:r>
                <a:rPr lang="en-US" sz="750" dirty="0"/>
                <a:t>Performed</a:t>
              </a:r>
            </a:p>
            <a:p>
              <a:r>
                <a:rPr lang="en-US" sz="750" dirty="0"/>
                <a:t>by</a:t>
              </a:r>
            </a:p>
          </p:txBody>
        </p:sp>
        <p:sp>
          <p:nvSpPr>
            <p:cNvPr id="46" name="Rounded Rectangle 45">
              <a:extLst>
                <a:ext uri="{FF2B5EF4-FFF2-40B4-BE49-F238E27FC236}">
                  <a16:creationId xmlns:a16="http://schemas.microsoft.com/office/drawing/2014/main" id="{D0EED7CC-1D22-CD41-BA66-2D1482ACC0A2}"/>
                </a:ext>
              </a:extLst>
            </p:cNvPr>
            <p:cNvSpPr/>
            <p:nvPr/>
          </p:nvSpPr>
          <p:spPr>
            <a:xfrm>
              <a:off x="692285" y="1352942"/>
              <a:ext cx="1400432" cy="685800"/>
            </a:xfrm>
            <a:prstGeom prst="round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t>Business</a:t>
              </a:r>
            </a:p>
          </p:txBody>
        </p:sp>
        <p:cxnSp>
          <p:nvCxnSpPr>
            <p:cNvPr id="47" name="Straight Arrow Connector 46">
              <a:extLst>
                <a:ext uri="{FF2B5EF4-FFF2-40B4-BE49-F238E27FC236}">
                  <a16:creationId xmlns:a16="http://schemas.microsoft.com/office/drawing/2014/main" id="{23FB6544-C653-824C-84F7-8621F87E02E4}"/>
                </a:ext>
              </a:extLst>
            </p:cNvPr>
            <p:cNvCxnSpPr>
              <a:cxnSpLocks/>
              <a:endCxn id="31" idx="1"/>
            </p:cNvCxnSpPr>
            <p:nvPr/>
          </p:nvCxnSpPr>
          <p:spPr>
            <a:xfrm>
              <a:off x="2092717" y="1695842"/>
              <a:ext cx="1050371"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0" name="TextBox 49">
              <a:extLst>
                <a:ext uri="{FF2B5EF4-FFF2-40B4-BE49-F238E27FC236}">
                  <a16:creationId xmlns:a16="http://schemas.microsoft.com/office/drawing/2014/main" id="{17969137-40B1-D744-8A30-B3A67FDD1E6D}"/>
                </a:ext>
              </a:extLst>
            </p:cNvPr>
            <p:cNvSpPr txBox="1"/>
            <p:nvPr/>
          </p:nvSpPr>
          <p:spPr>
            <a:xfrm>
              <a:off x="2025960" y="1199281"/>
              <a:ext cx="1183882" cy="519375"/>
            </a:xfrm>
            <a:prstGeom prst="rect">
              <a:avLst/>
            </a:prstGeom>
            <a:noFill/>
          </p:spPr>
          <p:txBody>
            <a:bodyPr wrap="square" rtlCol="0">
              <a:spAutoFit/>
            </a:bodyPr>
            <a:lstStyle/>
            <a:p>
              <a:r>
                <a:rPr lang="en-US" sz="750" dirty="0"/>
                <a:t>Possess set of 1..</a:t>
              </a:r>
            </a:p>
          </p:txBody>
        </p:sp>
        <p:sp>
          <p:nvSpPr>
            <p:cNvPr id="51" name="TextBox 50">
              <a:extLst>
                <a:ext uri="{FF2B5EF4-FFF2-40B4-BE49-F238E27FC236}">
                  <a16:creationId xmlns:a16="http://schemas.microsoft.com/office/drawing/2014/main" id="{E1C82E74-F68A-C44E-A8A2-FC38B9D3A90F}"/>
                </a:ext>
              </a:extLst>
            </p:cNvPr>
            <p:cNvSpPr txBox="1"/>
            <p:nvPr/>
          </p:nvSpPr>
          <p:spPr>
            <a:xfrm>
              <a:off x="3898378" y="5538993"/>
              <a:ext cx="1523705" cy="519375"/>
            </a:xfrm>
            <a:prstGeom prst="rect">
              <a:avLst/>
            </a:prstGeom>
            <a:noFill/>
          </p:spPr>
          <p:txBody>
            <a:bodyPr wrap="square" rtlCol="0">
              <a:spAutoFit/>
            </a:bodyPr>
            <a:lstStyle/>
            <a:p>
              <a:r>
                <a:rPr lang="en-US" sz="750" dirty="0"/>
                <a:t>Implemented by 1..</a:t>
              </a:r>
            </a:p>
          </p:txBody>
        </p:sp>
        <p:sp>
          <p:nvSpPr>
            <p:cNvPr id="68" name="TextBox 67">
              <a:extLst>
                <a:ext uri="{FF2B5EF4-FFF2-40B4-BE49-F238E27FC236}">
                  <a16:creationId xmlns:a16="http://schemas.microsoft.com/office/drawing/2014/main" id="{87277400-F079-C744-81CD-0406010AA9E5}"/>
                </a:ext>
              </a:extLst>
            </p:cNvPr>
            <p:cNvSpPr txBox="1"/>
            <p:nvPr/>
          </p:nvSpPr>
          <p:spPr>
            <a:xfrm>
              <a:off x="4048701" y="3813622"/>
              <a:ext cx="916112" cy="519375"/>
            </a:xfrm>
            <a:prstGeom prst="rect">
              <a:avLst/>
            </a:prstGeom>
            <a:noFill/>
          </p:spPr>
          <p:txBody>
            <a:bodyPr wrap="square" rtlCol="0">
              <a:spAutoFit/>
            </a:bodyPr>
            <a:lstStyle/>
            <a:p>
              <a:r>
                <a:rPr lang="en-US" sz="750" dirty="0"/>
                <a:t>Uses …</a:t>
              </a:r>
            </a:p>
          </p:txBody>
        </p:sp>
        <p:sp>
          <p:nvSpPr>
            <p:cNvPr id="69" name="Rounded Rectangle 68">
              <a:extLst>
                <a:ext uri="{FF2B5EF4-FFF2-40B4-BE49-F238E27FC236}">
                  <a16:creationId xmlns:a16="http://schemas.microsoft.com/office/drawing/2014/main" id="{DB2AE2C1-3C01-0F49-A948-940270306CD7}"/>
                </a:ext>
              </a:extLst>
            </p:cNvPr>
            <p:cNvSpPr/>
            <p:nvPr/>
          </p:nvSpPr>
          <p:spPr>
            <a:xfrm>
              <a:off x="4136931" y="4229831"/>
              <a:ext cx="1295400" cy="685800"/>
            </a:xfrm>
            <a:prstGeom prst="round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50" dirty="0"/>
            </a:p>
          </p:txBody>
        </p:sp>
        <p:sp>
          <p:nvSpPr>
            <p:cNvPr id="74" name="TextBox 73">
              <a:extLst>
                <a:ext uri="{FF2B5EF4-FFF2-40B4-BE49-F238E27FC236}">
                  <a16:creationId xmlns:a16="http://schemas.microsoft.com/office/drawing/2014/main" id="{C0C9C8ED-A48A-5040-B9AB-9F2001781F5D}"/>
                </a:ext>
              </a:extLst>
            </p:cNvPr>
            <p:cNvSpPr txBox="1"/>
            <p:nvPr/>
          </p:nvSpPr>
          <p:spPr>
            <a:xfrm>
              <a:off x="5833525" y="4492477"/>
              <a:ext cx="1483500" cy="890358"/>
            </a:xfrm>
            <a:prstGeom prst="rect">
              <a:avLst/>
            </a:prstGeom>
            <a:noFill/>
          </p:spPr>
          <p:txBody>
            <a:bodyPr wrap="square" rtlCol="0">
              <a:spAutoFit/>
            </a:bodyPr>
            <a:lstStyle/>
            <a:p>
              <a:r>
                <a:rPr lang="en-US" sz="750" dirty="0"/>
                <a:t>Application</a:t>
              </a:r>
            </a:p>
            <a:p>
              <a:r>
                <a:rPr lang="en-US" sz="750" dirty="0"/>
                <a:t>Business</a:t>
              </a:r>
            </a:p>
            <a:p>
              <a:r>
                <a:rPr lang="en-US" sz="750" dirty="0"/>
                <a:t>Information</a:t>
              </a:r>
            </a:p>
            <a:p>
              <a:r>
                <a:rPr lang="en-US" sz="750" dirty="0"/>
                <a:t>Services …</a:t>
              </a:r>
            </a:p>
          </p:txBody>
        </p:sp>
        <p:cxnSp>
          <p:nvCxnSpPr>
            <p:cNvPr id="81" name="Straight Arrow Connector 80">
              <a:extLst>
                <a:ext uri="{FF2B5EF4-FFF2-40B4-BE49-F238E27FC236}">
                  <a16:creationId xmlns:a16="http://schemas.microsoft.com/office/drawing/2014/main" id="{0BBE60A1-63C3-D245-8938-8292B1931DC3}"/>
                </a:ext>
              </a:extLst>
            </p:cNvPr>
            <p:cNvCxnSpPr>
              <a:cxnSpLocks/>
            </p:cNvCxnSpPr>
            <p:nvPr/>
          </p:nvCxnSpPr>
          <p:spPr>
            <a:xfrm>
              <a:off x="4784153" y="3667568"/>
              <a:ext cx="478" cy="56226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9" name="TextBox 48">
              <a:extLst>
                <a:ext uri="{FF2B5EF4-FFF2-40B4-BE49-F238E27FC236}">
                  <a16:creationId xmlns:a16="http://schemas.microsoft.com/office/drawing/2014/main" id="{F8827750-D90C-A447-AE5F-7AE10F1206CA}"/>
                </a:ext>
              </a:extLst>
            </p:cNvPr>
            <p:cNvSpPr txBox="1"/>
            <p:nvPr/>
          </p:nvSpPr>
          <p:spPr>
            <a:xfrm>
              <a:off x="3941316" y="2121710"/>
              <a:ext cx="1023494" cy="333884"/>
            </a:xfrm>
            <a:prstGeom prst="rect">
              <a:avLst/>
            </a:prstGeom>
            <a:noFill/>
          </p:spPr>
          <p:txBody>
            <a:bodyPr wrap="square" rtlCol="0">
              <a:spAutoFit/>
            </a:bodyPr>
            <a:lstStyle/>
            <a:p>
              <a:r>
                <a:rPr lang="en-US" sz="750" dirty="0"/>
                <a:t>Uses</a:t>
              </a:r>
            </a:p>
          </p:txBody>
        </p:sp>
        <p:cxnSp>
          <p:nvCxnSpPr>
            <p:cNvPr id="57" name="Straight Arrow Connector 56">
              <a:extLst>
                <a:ext uri="{FF2B5EF4-FFF2-40B4-BE49-F238E27FC236}">
                  <a16:creationId xmlns:a16="http://schemas.microsoft.com/office/drawing/2014/main" id="{96C4B64B-6F0E-A449-848F-5A2667521A8B}"/>
                </a:ext>
              </a:extLst>
            </p:cNvPr>
            <p:cNvCxnSpPr>
              <a:cxnSpLocks/>
            </p:cNvCxnSpPr>
            <p:nvPr/>
          </p:nvCxnSpPr>
          <p:spPr>
            <a:xfrm>
              <a:off x="3924299" y="2038742"/>
              <a:ext cx="2" cy="96295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3" name="Rounded Rectangle 62">
              <a:extLst>
                <a:ext uri="{FF2B5EF4-FFF2-40B4-BE49-F238E27FC236}">
                  <a16:creationId xmlns:a16="http://schemas.microsoft.com/office/drawing/2014/main" id="{09AA0526-1811-8541-B392-2632DD23D0C8}"/>
                </a:ext>
              </a:extLst>
            </p:cNvPr>
            <p:cNvSpPr/>
            <p:nvPr/>
          </p:nvSpPr>
          <p:spPr>
            <a:xfrm>
              <a:off x="9327240" y="2991930"/>
              <a:ext cx="1637823" cy="685800"/>
            </a:xfrm>
            <a:prstGeom prst="round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t>Department</a:t>
              </a:r>
            </a:p>
          </p:txBody>
        </p:sp>
        <p:cxnSp>
          <p:nvCxnSpPr>
            <p:cNvPr id="64" name="Straight Arrow Connector 63">
              <a:extLst>
                <a:ext uri="{FF2B5EF4-FFF2-40B4-BE49-F238E27FC236}">
                  <a16:creationId xmlns:a16="http://schemas.microsoft.com/office/drawing/2014/main" id="{40921652-AF12-1B43-B89F-F5D8D76BEDFE}"/>
                </a:ext>
              </a:extLst>
            </p:cNvPr>
            <p:cNvCxnSpPr>
              <a:cxnSpLocks/>
            </p:cNvCxnSpPr>
            <p:nvPr/>
          </p:nvCxnSpPr>
          <p:spPr>
            <a:xfrm>
              <a:off x="8520503" y="3334832"/>
              <a:ext cx="806736"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5" name="TextBox 64">
              <a:extLst>
                <a:ext uri="{FF2B5EF4-FFF2-40B4-BE49-F238E27FC236}">
                  <a16:creationId xmlns:a16="http://schemas.microsoft.com/office/drawing/2014/main" id="{51A8C850-5493-C64C-B8AB-031787CBC4CC}"/>
                </a:ext>
              </a:extLst>
            </p:cNvPr>
            <p:cNvSpPr txBox="1"/>
            <p:nvPr/>
          </p:nvSpPr>
          <p:spPr>
            <a:xfrm>
              <a:off x="8459816" y="2905638"/>
              <a:ext cx="1106329" cy="519375"/>
            </a:xfrm>
            <a:prstGeom prst="rect">
              <a:avLst/>
            </a:prstGeom>
            <a:noFill/>
          </p:spPr>
          <p:txBody>
            <a:bodyPr wrap="square" rtlCol="0">
              <a:spAutoFit/>
            </a:bodyPr>
            <a:lstStyle/>
            <a:p>
              <a:r>
                <a:rPr lang="en-US" sz="750" dirty="0"/>
                <a:t>Member</a:t>
              </a:r>
            </a:p>
            <a:p>
              <a:r>
                <a:rPr lang="en-US" sz="750" dirty="0"/>
                <a:t>of</a:t>
              </a:r>
            </a:p>
          </p:txBody>
        </p:sp>
        <p:sp>
          <p:nvSpPr>
            <p:cNvPr id="73" name="Rounded Rectangle 72">
              <a:extLst>
                <a:ext uri="{FF2B5EF4-FFF2-40B4-BE49-F238E27FC236}">
                  <a16:creationId xmlns:a16="http://schemas.microsoft.com/office/drawing/2014/main" id="{71E910A3-D543-2D44-89CB-E860692E9456}"/>
                </a:ext>
              </a:extLst>
            </p:cNvPr>
            <p:cNvSpPr/>
            <p:nvPr/>
          </p:nvSpPr>
          <p:spPr>
            <a:xfrm>
              <a:off x="4289331" y="4382231"/>
              <a:ext cx="1295400" cy="685800"/>
            </a:xfrm>
            <a:prstGeom prst="round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50" dirty="0"/>
            </a:p>
          </p:txBody>
        </p:sp>
        <p:sp>
          <p:nvSpPr>
            <p:cNvPr id="72" name="Rounded Rectangle 71">
              <a:extLst>
                <a:ext uri="{FF2B5EF4-FFF2-40B4-BE49-F238E27FC236}">
                  <a16:creationId xmlns:a16="http://schemas.microsoft.com/office/drawing/2014/main" id="{A06C0D41-1FE5-2744-93A5-F6ACA8DACB94}"/>
                </a:ext>
              </a:extLst>
            </p:cNvPr>
            <p:cNvSpPr/>
            <p:nvPr/>
          </p:nvSpPr>
          <p:spPr>
            <a:xfrm>
              <a:off x="4441731" y="4534631"/>
              <a:ext cx="1295400" cy="685800"/>
            </a:xfrm>
            <a:prstGeom prst="round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t>Service</a:t>
              </a:r>
            </a:p>
          </p:txBody>
        </p:sp>
        <p:sp>
          <p:nvSpPr>
            <p:cNvPr id="75" name="Rounded Rectangle 74">
              <a:extLst>
                <a:ext uri="{FF2B5EF4-FFF2-40B4-BE49-F238E27FC236}">
                  <a16:creationId xmlns:a16="http://schemas.microsoft.com/office/drawing/2014/main" id="{E8096FA7-7C43-5840-A70E-2A08061E4173}"/>
                </a:ext>
              </a:extLst>
            </p:cNvPr>
            <p:cNvSpPr/>
            <p:nvPr/>
          </p:nvSpPr>
          <p:spPr>
            <a:xfrm>
              <a:off x="2337242" y="5523156"/>
              <a:ext cx="1637225" cy="685800"/>
            </a:xfrm>
            <a:prstGeom prst="round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t>Application</a:t>
              </a:r>
              <a:r>
                <a:rPr lang="en-US" sz="900" dirty="0">
                  <a:solidFill>
                    <a:srgbClr val="FF0000"/>
                  </a:solidFill>
                </a:rPr>
                <a:t>*</a:t>
              </a:r>
            </a:p>
          </p:txBody>
        </p:sp>
        <p:sp>
          <p:nvSpPr>
            <p:cNvPr id="76" name="Rounded Rectangle 75">
              <a:extLst>
                <a:ext uri="{FF2B5EF4-FFF2-40B4-BE49-F238E27FC236}">
                  <a16:creationId xmlns:a16="http://schemas.microsoft.com/office/drawing/2014/main" id="{61EED67F-7E38-6E48-AE2D-FC15181FA0AD}"/>
                </a:ext>
              </a:extLst>
            </p:cNvPr>
            <p:cNvSpPr/>
            <p:nvPr/>
          </p:nvSpPr>
          <p:spPr>
            <a:xfrm>
              <a:off x="531951" y="5535686"/>
              <a:ext cx="1295400" cy="685800"/>
            </a:xfrm>
            <a:prstGeom prst="roundRect">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t>Data Artifact</a:t>
              </a:r>
            </a:p>
          </p:txBody>
        </p:sp>
        <p:cxnSp>
          <p:nvCxnSpPr>
            <p:cNvPr id="77" name="Straight Arrow Connector 76">
              <a:extLst>
                <a:ext uri="{FF2B5EF4-FFF2-40B4-BE49-F238E27FC236}">
                  <a16:creationId xmlns:a16="http://schemas.microsoft.com/office/drawing/2014/main" id="{C7EE7268-22B8-8A4C-95E9-96F080A72121}"/>
                </a:ext>
              </a:extLst>
            </p:cNvPr>
            <p:cNvCxnSpPr>
              <a:cxnSpLocks/>
            </p:cNvCxnSpPr>
            <p:nvPr/>
          </p:nvCxnSpPr>
          <p:spPr>
            <a:xfrm flipH="1">
              <a:off x="3883802" y="4877531"/>
              <a:ext cx="557929" cy="69207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79" name="Straight Arrow Connector 78">
              <a:extLst>
                <a:ext uri="{FF2B5EF4-FFF2-40B4-BE49-F238E27FC236}">
                  <a16:creationId xmlns:a16="http://schemas.microsoft.com/office/drawing/2014/main" id="{30091B86-6A79-9144-8D68-1AB3682B79BB}"/>
                </a:ext>
              </a:extLst>
            </p:cNvPr>
            <p:cNvCxnSpPr>
              <a:cxnSpLocks/>
            </p:cNvCxnSpPr>
            <p:nvPr/>
          </p:nvCxnSpPr>
          <p:spPr>
            <a:xfrm flipH="1">
              <a:off x="1764802" y="5876679"/>
              <a:ext cx="509894" cy="1252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2" name="TextBox 81">
              <a:extLst>
                <a:ext uri="{FF2B5EF4-FFF2-40B4-BE49-F238E27FC236}">
                  <a16:creationId xmlns:a16="http://schemas.microsoft.com/office/drawing/2014/main" id="{83DC4140-8319-5D4A-BE8C-3C66C997B010}"/>
                </a:ext>
              </a:extLst>
            </p:cNvPr>
            <p:cNvSpPr txBox="1"/>
            <p:nvPr/>
          </p:nvSpPr>
          <p:spPr>
            <a:xfrm>
              <a:off x="2253105" y="3748858"/>
              <a:ext cx="1023494" cy="333884"/>
            </a:xfrm>
            <a:prstGeom prst="rect">
              <a:avLst/>
            </a:prstGeom>
            <a:noFill/>
          </p:spPr>
          <p:txBody>
            <a:bodyPr wrap="square" rtlCol="0">
              <a:spAutoFit/>
            </a:bodyPr>
            <a:lstStyle/>
            <a:p>
              <a:r>
                <a:rPr lang="en-US" sz="750" dirty="0"/>
                <a:t>Uses …</a:t>
              </a:r>
            </a:p>
          </p:txBody>
        </p:sp>
        <p:sp>
          <p:nvSpPr>
            <p:cNvPr id="83" name="TextBox 82">
              <a:extLst>
                <a:ext uri="{FF2B5EF4-FFF2-40B4-BE49-F238E27FC236}">
                  <a16:creationId xmlns:a16="http://schemas.microsoft.com/office/drawing/2014/main" id="{61D78BCD-07E2-7E46-AB00-7553FB05BC80}"/>
                </a:ext>
              </a:extLst>
            </p:cNvPr>
            <p:cNvSpPr txBox="1"/>
            <p:nvPr/>
          </p:nvSpPr>
          <p:spPr>
            <a:xfrm>
              <a:off x="1629372" y="5254432"/>
              <a:ext cx="1295398" cy="333884"/>
            </a:xfrm>
            <a:prstGeom prst="rect">
              <a:avLst/>
            </a:prstGeom>
            <a:noFill/>
          </p:spPr>
          <p:txBody>
            <a:bodyPr wrap="square" rtlCol="0">
              <a:spAutoFit/>
            </a:bodyPr>
            <a:lstStyle/>
            <a:p>
              <a:r>
                <a:rPr lang="en-US" sz="750" dirty="0"/>
                <a:t>Accesses</a:t>
              </a:r>
            </a:p>
          </p:txBody>
        </p:sp>
        <p:sp>
          <p:nvSpPr>
            <p:cNvPr id="94" name="TextBox 93">
              <a:extLst>
                <a:ext uri="{FF2B5EF4-FFF2-40B4-BE49-F238E27FC236}">
                  <a16:creationId xmlns:a16="http://schemas.microsoft.com/office/drawing/2014/main" id="{289AAEE3-EF76-7448-9221-91F1ADFE1A07}"/>
                </a:ext>
              </a:extLst>
            </p:cNvPr>
            <p:cNvSpPr txBox="1"/>
            <p:nvPr/>
          </p:nvSpPr>
          <p:spPr>
            <a:xfrm>
              <a:off x="5701378" y="2308205"/>
              <a:ext cx="5175209" cy="408081"/>
            </a:xfrm>
            <a:prstGeom prst="rect">
              <a:avLst/>
            </a:prstGeom>
            <a:noFill/>
          </p:spPr>
          <p:txBody>
            <a:bodyPr wrap="square" rtlCol="0">
              <a:spAutoFit/>
            </a:bodyPr>
            <a:lstStyle/>
            <a:p>
              <a:r>
                <a:rPr lang="en-US" sz="1050" dirty="0">
                  <a:solidFill>
                    <a:srgbClr val="FF0000"/>
                  </a:solidFill>
                </a:rPr>
                <a:t>“Logical” Enterprise System Boundary **</a:t>
              </a:r>
            </a:p>
          </p:txBody>
        </p:sp>
      </p:grpSp>
      <p:sp>
        <p:nvSpPr>
          <p:cNvPr id="66" name="Rectangle 65">
            <a:extLst>
              <a:ext uri="{FF2B5EF4-FFF2-40B4-BE49-F238E27FC236}">
                <a16:creationId xmlns:a16="http://schemas.microsoft.com/office/drawing/2014/main" id="{56FC9F27-4503-4E47-8BCF-2C3D52AC38BA}"/>
              </a:ext>
            </a:extLst>
          </p:cNvPr>
          <p:cNvSpPr/>
          <p:nvPr/>
        </p:nvSpPr>
        <p:spPr>
          <a:xfrm>
            <a:off x="4295105" y="1248782"/>
            <a:ext cx="3986308" cy="784830"/>
          </a:xfrm>
          <a:prstGeom prst="rect">
            <a:avLst/>
          </a:prstGeom>
        </p:spPr>
        <p:txBody>
          <a:bodyPr wrap="square">
            <a:spAutoFit/>
          </a:bodyPr>
          <a:lstStyle/>
          <a:p>
            <a:pPr lvl="1"/>
            <a:r>
              <a:rPr lang="en-US" sz="900" dirty="0">
                <a:solidFill>
                  <a:srgbClr val="00B050"/>
                </a:solidFill>
              </a:rPr>
              <a:t>The Enterprise Architecture addresses processes, services, and applications, all of which are implemented by the Technical Architecture, but without directly addressing the relationships among functions, HW, SW, and Persons that are addressed in the Technical Architecture.</a:t>
            </a:r>
          </a:p>
        </p:txBody>
      </p:sp>
      <p:cxnSp>
        <p:nvCxnSpPr>
          <p:cNvPr id="70" name="Straight Arrow Connector 69">
            <a:extLst>
              <a:ext uri="{FF2B5EF4-FFF2-40B4-BE49-F238E27FC236}">
                <a16:creationId xmlns:a16="http://schemas.microsoft.com/office/drawing/2014/main" id="{CD05ACC2-D444-FC43-BF57-1B1B3DFD1D45}"/>
              </a:ext>
            </a:extLst>
          </p:cNvPr>
          <p:cNvCxnSpPr>
            <a:cxnSpLocks/>
          </p:cNvCxnSpPr>
          <p:nvPr/>
        </p:nvCxnSpPr>
        <p:spPr>
          <a:xfrm>
            <a:off x="3184275" y="3290904"/>
            <a:ext cx="2333955" cy="1688828"/>
          </a:xfrm>
          <a:prstGeom prst="straightConnector1">
            <a:avLst/>
          </a:prstGeom>
          <a:solidFill>
            <a:schemeClr val="bg1">
              <a:lumMod val="85000"/>
            </a:schemeClr>
          </a:solidFill>
          <a:ln>
            <a:solidFill>
              <a:srgbClr val="0070C0"/>
            </a:solidFill>
            <a:prstDash val="dash"/>
            <a:tailEnd type="triangle"/>
          </a:ln>
        </p:spPr>
        <p:style>
          <a:lnRef idx="2">
            <a:schemeClr val="accent1"/>
          </a:lnRef>
          <a:fillRef idx="0">
            <a:schemeClr val="accent1"/>
          </a:fillRef>
          <a:effectRef idx="1">
            <a:schemeClr val="accent1"/>
          </a:effectRef>
          <a:fontRef idx="minor">
            <a:schemeClr val="tx1"/>
          </a:fontRef>
        </p:style>
      </p:cxnSp>
      <p:sp>
        <p:nvSpPr>
          <p:cNvPr id="71" name="TextBox 70">
            <a:extLst>
              <a:ext uri="{FF2B5EF4-FFF2-40B4-BE49-F238E27FC236}">
                <a16:creationId xmlns:a16="http://schemas.microsoft.com/office/drawing/2014/main" id="{09267D45-3CF2-254C-AD53-F024AA423012}"/>
              </a:ext>
            </a:extLst>
          </p:cNvPr>
          <p:cNvSpPr txBox="1"/>
          <p:nvPr/>
        </p:nvSpPr>
        <p:spPr>
          <a:xfrm>
            <a:off x="3287141" y="3083929"/>
            <a:ext cx="989355" cy="403957"/>
          </a:xfrm>
          <a:prstGeom prst="rect">
            <a:avLst/>
          </a:prstGeom>
          <a:noFill/>
        </p:spPr>
        <p:txBody>
          <a:bodyPr wrap="square" rtlCol="0">
            <a:spAutoFit/>
          </a:bodyPr>
          <a:lstStyle/>
          <a:p>
            <a:r>
              <a:rPr lang="en-US" sz="675" dirty="0">
                <a:solidFill>
                  <a:srgbClr val="0070C0"/>
                </a:solidFill>
              </a:rPr>
              <a:t>Process is an ordered set of Functions</a:t>
            </a:r>
          </a:p>
        </p:txBody>
      </p:sp>
      <p:cxnSp>
        <p:nvCxnSpPr>
          <p:cNvPr id="28" name="Curved Connector 27">
            <a:extLst>
              <a:ext uri="{FF2B5EF4-FFF2-40B4-BE49-F238E27FC236}">
                <a16:creationId xmlns:a16="http://schemas.microsoft.com/office/drawing/2014/main" id="{004412F4-CFFA-9747-8F44-3AF32BA1705B}"/>
              </a:ext>
            </a:extLst>
          </p:cNvPr>
          <p:cNvCxnSpPr>
            <a:cxnSpLocks/>
          </p:cNvCxnSpPr>
          <p:nvPr/>
        </p:nvCxnSpPr>
        <p:spPr>
          <a:xfrm>
            <a:off x="4883314" y="3563549"/>
            <a:ext cx="2210923" cy="935328"/>
          </a:xfrm>
          <a:prstGeom prst="curvedConnector2">
            <a:avLst/>
          </a:prstGeom>
          <a:ln>
            <a:solidFill>
              <a:srgbClr val="0070C0"/>
            </a:solidFill>
            <a:prstDash val="dash"/>
            <a:headEnd type="triangle" w="med" len="med"/>
            <a:tailEnd type="none" w="med" len="med"/>
          </a:ln>
        </p:spPr>
        <p:style>
          <a:lnRef idx="2">
            <a:schemeClr val="accent1"/>
          </a:lnRef>
          <a:fillRef idx="0">
            <a:schemeClr val="accent1"/>
          </a:fillRef>
          <a:effectRef idx="1">
            <a:schemeClr val="accent1"/>
          </a:effectRef>
          <a:fontRef idx="minor">
            <a:schemeClr val="tx1"/>
          </a:fontRef>
        </p:style>
      </p:cxnSp>
      <p:sp>
        <p:nvSpPr>
          <p:cNvPr id="78" name="TextBox 77">
            <a:extLst>
              <a:ext uri="{FF2B5EF4-FFF2-40B4-BE49-F238E27FC236}">
                <a16:creationId xmlns:a16="http://schemas.microsoft.com/office/drawing/2014/main" id="{2CB9F1EE-7551-A246-926E-42453090F1E4}"/>
              </a:ext>
            </a:extLst>
          </p:cNvPr>
          <p:cNvSpPr txBox="1"/>
          <p:nvPr/>
        </p:nvSpPr>
        <p:spPr>
          <a:xfrm>
            <a:off x="6216816" y="2479955"/>
            <a:ext cx="1441931" cy="403957"/>
          </a:xfrm>
          <a:prstGeom prst="rect">
            <a:avLst/>
          </a:prstGeom>
          <a:noFill/>
        </p:spPr>
        <p:txBody>
          <a:bodyPr wrap="square" rtlCol="0">
            <a:spAutoFit/>
          </a:bodyPr>
          <a:lstStyle/>
          <a:p>
            <a:r>
              <a:rPr lang="en-US" sz="675" dirty="0">
                <a:solidFill>
                  <a:srgbClr val="0070C0"/>
                </a:solidFill>
              </a:rPr>
              <a:t>The “Enterprise Architecture”, in actuality, is implemented by the Technical Architecture</a:t>
            </a:r>
          </a:p>
        </p:txBody>
      </p:sp>
      <p:cxnSp>
        <p:nvCxnSpPr>
          <p:cNvPr id="58" name="Straight Arrow Connector 57">
            <a:extLst>
              <a:ext uri="{FF2B5EF4-FFF2-40B4-BE49-F238E27FC236}">
                <a16:creationId xmlns:a16="http://schemas.microsoft.com/office/drawing/2014/main" id="{BCA5674B-746A-C346-915D-10F21808297E}"/>
              </a:ext>
            </a:extLst>
          </p:cNvPr>
          <p:cNvCxnSpPr>
            <a:cxnSpLocks/>
          </p:cNvCxnSpPr>
          <p:nvPr/>
        </p:nvCxnSpPr>
        <p:spPr>
          <a:xfrm flipH="1" flipV="1">
            <a:off x="3191660" y="4265340"/>
            <a:ext cx="2326570" cy="845342"/>
          </a:xfrm>
          <a:prstGeom prst="straightConnector1">
            <a:avLst/>
          </a:prstGeom>
          <a:solidFill>
            <a:schemeClr val="bg1">
              <a:lumMod val="85000"/>
            </a:schemeClr>
          </a:solidFill>
          <a:ln>
            <a:solidFill>
              <a:srgbClr val="0070C0"/>
            </a:solidFill>
            <a:prstDash val="dash"/>
            <a:tailEnd type="triangle"/>
          </a:ln>
        </p:spPr>
        <p:style>
          <a:lnRef idx="2">
            <a:schemeClr val="accent1"/>
          </a:lnRef>
          <a:fillRef idx="0">
            <a:schemeClr val="accent1"/>
          </a:fillRef>
          <a:effectRef idx="1">
            <a:schemeClr val="accent1"/>
          </a:effectRef>
          <a:fontRef idx="minor">
            <a:schemeClr val="tx1"/>
          </a:fontRef>
        </p:style>
      </p:cxnSp>
      <p:sp>
        <p:nvSpPr>
          <p:cNvPr id="84" name="TextBox 83">
            <a:extLst>
              <a:ext uri="{FF2B5EF4-FFF2-40B4-BE49-F238E27FC236}">
                <a16:creationId xmlns:a16="http://schemas.microsoft.com/office/drawing/2014/main" id="{2343FF06-AA00-E44D-911C-8B69D9560658}"/>
              </a:ext>
            </a:extLst>
          </p:cNvPr>
          <p:cNvSpPr txBox="1"/>
          <p:nvPr/>
        </p:nvSpPr>
        <p:spPr>
          <a:xfrm>
            <a:off x="2921006" y="5255528"/>
            <a:ext cx="1152581" cy="507831"/>
          </a:xfrm>
          <a:prstGeom prst="rect">
            <a:avLst/>
          </a:prstGeom>
          <a:noFill/>
          <a:ln>
            <a:noFill/>
          </a:ln>
        </p:spPr>
        <p:txBody>
          <a:bodyPr wrap="square" rtlCol="0">
            <a:spAutoFit/>
          </a:bodyPr>
          <a:lstStyle/>
          <a:p>
            <a:r>
              <a:rPr lang="en-US" sz="675" dirty="0">
                <a:solidFill>
                  <a:srgbClr val="0070C0"/>
                </a:solidFill>
              </a:rPr>
              <a:t>“Actors” are Persons who have assigned identities and roles in a real system.</a:t>
            </a:r>
          </a:p>
        </p:txBody>
      </p:sp>
      <p:sp>
        <p:nvSpPr>
          <p:cNvPr id="86" name="TextBox 85">
            <a:extLst>
              <a:ext uri="{FF2B5EF4-FFF2-40B4-BE49-F238E27FC236}">
                <a16:creationId xmlns:a16="http://schemas.microsoft.com/office/drawing/2014/main" id="{D1603E80-6D82-CB4A-A530-526A7ABA99AB}"/>
              </a:ext>
            </a:extLst>
          </p:cNvPr>
          <p:cNvSpPr txBox="1"/>
          <p:nvPr/>
        </p:nvSpPr>
        <p:spPr>
          <a:xfrm>
            <a:off x="6773809" y="3574746"/>
            <a:ext cx="1382939" cy="403957"/>
          </a:xfrm>
          <a:prstGeom prst="rect">
            <a:avLst/>
          </a:prstGeom>
          <a:noFill/>
        </p:spPr>
        <p:txBody>
          <a:bodyPr wrap="square" rtlCol="0">
            <a:spAutoFit/>
          </a:bodyPr>
          <a:lstStyle/>
          <a:p>
            <a:r>
              <a:rPr lang="en-US" sz="675" dirty="0">
                <a:solidFill>
                  <a:srgbClr val="0070C0"/>
                </a:solidFill>
              </a:rPr>
              <a:t>The “Technical Architecture” implements the systems, services, and processes.</a:t>
            </a:r>
          </a:p>
        </p:txBody>
      </p:sp>
      <p:cxnSp>
        <p:nvCxnSpPr>
          <p:cNvPr id="87" name="Straight Arrow Connector 86">
            <a:extLst>
              <a:ext uri="{FF2B5EF4-FFF2-40B4-BE49-F238E27FC236}">
                <a16:creationId xmlns:a16="http://schemas.microsoft.com/office/drawing/2014/main" id="{5D219736-9A53-C443-AB11-2C8BD067B0C7}"/>
              </a:ext>
            </a:extLst>
          </p:cNvPr>
          <p:cNvCxnSpPr>
            <a:cxnSpLocks/>
          </p:cNvCxnSpPr>
          <p:nvPr/>
        </p:nvCxnSpPr>
        <p:spPr>
          <a:xfrm flipV="1">
            <a:off x="3279615" y="4687952"/>
            <a:ext cx="367456" cy="567576"/>
          </a:xfrm>
          <a:prstGeom prst="straightConnector1">
            <a:avLst/>
          </a:prstGeom>
          <a:solidFill>
            <a:schemeClr val="bg1">
              <a:lumMod val="85000"/>
            </a:schemeClr>
          </a:solidFill>
          <a:ln>
            <a:solidFill>
              <a:srgbClr val="0070C0"/>
            </a:solidFill>
            <a:prstDash val="dash"/>
            <a:tailEnd type="triangle"/>
          </a:ln>
        </p:spPr>
        <p:style>
          <a:lnRef idx="2">
            <a:schemeClr val="accent1"/>
          </a:lnRef>
          <a:fillRef idx="0">
            <a:schemeClr val="accent1"/>
          </a:fillRef>
          <a:effectRef idx="1">
            <a:schemeClr val="accent1"/>
          </a:effectRef>
          <a:fontRef idx="minor">
            <a:schemeClr val="tx1"/>
          </a:fontRef>
        </p:style>
      </p:cxnSp>
      <p:cxnSp>
        <p:nvCxnSpPr>
          <p:cNvPr id="88" name="Straight Arrow Connector 87">
            <a:extLst>
              <a:ext uri="{FF2B5EF4-FFF2-40B4-BE49-F238E27FC236}">
                <a16:creationId xmlns:a16="http://schemas.microsoft.com/office/drawing/2014/main" id="{1D195056-E3F8-C24A-A7AB-D60D5510A3DD}"/>
              </a:ext>
            </a:extLst>
          </p:cNvPr>
          <p:cNvCxnSpPr>
            <a:cxnSpLocks/>
          </p:cNvCxnSpPr>
          <p:nvPr/>
        </p:nvCxnSpPr>
        <p:spPr>
          <a:xfrm flipV="1">
            <a:off x="3980767" y="5390892"/>
            <a:ext cx="711954" cy="67928"/>
          </a:xfrm>
          <a:prstGeom prst="straightConnector1">
            <a:avLst/>
          </a:prstGeom>
          <a:solidFill>
            <a:schemeClr val="bg1">
              <a:lumMod val="85000"/>
            </a:schemeClr>
          </a:solidFill>
          <a:ln>
            <a:solidFill>
              <a:srgbClr val="0070C0"/>
            </a:solidFill>
            <a:prstDash val="dash"/>
            <a:tailEnd type="triangle"/>
          </a:ln>
        </p:spPr>
        <p:style>
          <a:lnRef idx="2">
            <a:schemeClr val="accent1"/>
          </a:lnRef>
          <a:fillRef idx="0">
            <a:schemeClr val="accent1"/>
          </a:fillRef>
          <a:effectRef idx="1">
            <a:schemeClr val="accent1"/>
          </a:effectRef>
          <a:fontRef idx="minor">
            <a:schemeClr val="tx1"/>
          </a:fontRef>
        </p:style>
      </p:cxnSp>
      <p:sp>
        <p:nvSpPr>
          <p:cNvPr id="38" name="Date Placeholder 37">
            <a:extLst>
              <a:ext uri="{FF2B5EF4-FFF2-40B4-BE49-F238E27FC236}">
                <a16:creationId xmlns:a16="http://schemas.microsoft.com/office/drawing/2014/main" id="{AC51912A-4AAF-BE44-B6A6-BAEA6D266943}"/>
              </a:ext>
            </a:extLst>
          </p:cNvPr>
          <p:cNvSpPr>
            <a:spLocks noGrp="1"/>
          </p:cNvSpPr>
          <p:nvPr>
            <p:ph type="dt" sz="half" idx="2"/>
          </p:nvPr>
        </p:nvSpPr>
        <p:spPr/>
        <p:txBody>
          <a:bodyPr/>
          <a:lstStyle/>
          <a:p>
            <a:pPr>
              <a:defRPr/>
            </a:pPr>
            <a:r>
              <a:rPr lang="en-US"/>
              <a:t>28 Mar 2024</a:t>
            </a:r>
          </a:p>
        </p:txBody>
      </p:sp>
      <p:sp>
        <p:nvSpPr>
          <p:cNvPr id="89" name="TextBox 88">
            <a:extLst>
              <a:ext uri="{FF2B5EF4-FFF2-40B4-BE49-F238E27FC236}">
                <a16:creationId xmlns:a16="http://schemas.microsoft.com/office/drawing/2014/main" id="{5E7E2D5B-088B-6641-BA30-42DB99667FA4}"/>
              </a:ext>
            </a:extLst>
          </p:cNvPr>
          <p:cNvSpPr txBox="1"/>
          <p:nvPr/>
        </p:nvSpPr>
        <p:spPr>
          <a:xfrm>
            <a:off x="5994611" y="2912770"/>
            <a:ext cx="779198" cy="300082"/>
          </a:xfrm>
          <a:prstGeom prst="rect">
            <a:avLst/>
          </a:prstGeom>
          <a:noFill/>
        </p:spPr>
        <p:txBody>
          <a:bodyPr wrap="square" rtlCol="0">
            <a:spAutoFit/>
          </a:bodyPr>
          <a:lstStyle/>
          <a:p>
            <a:r>
              <a:rPr lang="en-US" sz="675" dirty="0"/>
              <a:t>Supports the Enterprise</a:t>
            </a:r>
          </a:p>
        </p:txBody>
      </p:sp>
      <p:sp>
        <p:nvSpPr>
          <p:cNvPr id="2" name="Title 1">
            <a:extLst>
              <a:ext uri="{FF2B5EF4-FFF2-40B4-BE49-F238E27FC236}">
                <a16:creationId xmlns:a16="http://schemas.microsoft.com/office/drawing/2014/main" id="{3264CECF-C0D7-BA41-9403-894CFC8E2EF6}"/>
              </a:ext>
            </a:extLst>
          </p:cNvPr>
          <p:cNvSpPr>
            <a:spLocks noGrp="1"/>
          </p:cNvSpPr>
          <p:nvPr>
            <p:ph type="title"/>
          </p:nvPr>
        </p:nvSpPr>
        <p:spPr>
          <a:xfrm>
            <a:off x="1223281" y="-64102"/>
            <a:ext cx="7059122" cy="734282"/>
          </a:xfrm>
        </p:spPr>
        <p:txBody>
          <a:bodyPr vert="horz"/>
          <a:lstStyle/>
          <a:p>
            <a:r>
              <a:rPr lang="en-US" sz="2000" dirty="0">
                <a:solidFill>
                  <a:srgbClr val="0099A6"/>
                </a:solidFill>
              </a:rPr>
              <a:t>Formalized Relationships between Enterprise &amp; Technical Architecture</a:t>
            </a:r>
            <a:br>
              <a:rPr lang="en-US" sz="2000" dirty="0">
                <a:solidFill>
                  <a:srgbClr val="0099A6"/>
                </a:solidFill>
              </a:rPr>
            </a:br>
            <a:r>
              <a:rPr lang="en-US" sz="1400" dirty="0">
                <a:solidFill>
                  <a:srgbClr val="0099A6"/>
                </a:solidFill>
              </a:rPr>
              <a:t>(Enterprise Viewpoint &amp; System Architecture Viewpoint objects)</a:t>
            </a:r>
            <a:endParaRPr lang="en-US" sz="2000" dirty="0">
              <a:solidFill>
                <a:srgbClr val="0099A6"/>
              </a:solidFill>
            </a:endParaRPr>
          </a:p>
        </p:txBody>
      </p:sp>
      <p:sp>
        <p:nvSpPr>
          <p:cNvPr id="80" name="Rounded Rectangle 79">
            <a:extLst>
              <a:ext uri="{FF2B5EF4-FFF2-40B4-BE49-F238E27FC236}">
                <a16:creationId xmlns:a16="http://schemas.microsoft.com/office/drawing/2014/main" id="{B9145253-1F87-FF4A-8EE6-5A5136010BFC}"/>
              </a:ext>
            </a:extLst>
          </p:cNvPr>
          <p:cNvSpPr/>
          <p:nvPr/>
        </p:nvSpPr>
        <p:spPr>
          <a:xfrm>
            <a:off x="144820" y="3537617"/>
            <a:ext cx="8837245" cy="2240718"/>
          </a:xfrm>
          <a:prstGeom prst="roundRect">
            <a:avLst>
              <a:gd name="adj" fmla="val 9675"/>
            </a:avLst>
          </a:prstGeom>
          <a:noFill/>
          <a:ln w="28575">
            <a:solidFill>
              <a:srgbClr val="0070C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50"/>
          </a:p>
        </p:txBody>
      </p:sp>
    </p:spTree>
    <p:extLst>
      <p:ext uri="{BB962C8B-B14F-4D97-AF65-F5344CB8AC3E}">
        <p14:creationId xmlns:p14="http://schemas.microsoft.com/office/powerpoint/2010/main" val="1462288032"/>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Date Placeholder 2">
            <a:extLst>
              <a:ext uri="{FF2B5EF4-FFF2-40B4-BE49-F238E27FC236}">
                <a16:creationId xmlns:a16="http://schemas.microsoft.com/office/drawing/2014/main" id="{42C50856-8D18-EE48-A589-94C9845F7EDE}"/>
              </a:ext>
            </a:extLst>
          </p:cNvPr>
          <p:cNvSpPr>
            <a:spLocks noGrp="1"/>
          </p:cNvSpPr>
          <p:nvPr>
            <p:ph type="dt" sz="quarter" idx="10"/>
          </p:nvPr>
        </p:nvSpPr>
        <p:spPr bwMode="auto">
          <a:xfrm>
            <a:off x="0" y="6553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l" rtl="0" eaLnBrk="1" fontAlgn="base" hangingPunct="1">
              <a:spcBef>
                <a:spcPct val="0"/>
              </a:spcBef>
              <a:spcAft>
                <a:spcPct val="0"/>
              </a:spcAft>
              <a:defRPr sz="1200" kern="1200" smtClean="0">
                <a:solidFill>
                  <a:schemeClr val="tx1"/>
                </a:solidFill>
                <a:latin typeface="+mn-lt"/>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r>
              <a:rPr lang="en-US" altLang="en-US" b="0"/>
              <a:t>28 Mar 2024</a:t>
            </a:r>
            <a:endParaRPr lang="en-US" altLang="en-US" b="0" dirty="0"/>
          </a:p>
        </p:txBody>
      </p:sp>
      <p:sp>
        <p:nvSpPr>
          <p:cNvPr id="22532" name="AutoShape 33">
            <a:extLst>
              <a:ext uri="{FF2B5EF4-FFF2-40B4-BE49-F238E27FC236}">
                <a16:creationId xmlns:a16="http://schemas.microsoft.com/office/drawing/2014/main" id="{CC25A71F-A233-9041-B384-4EE00D2F4274}"/>
              </a:ext>
            </a:extLst>
          </p:cNvPr>
          <p:cNvSpPr>
            <a:spLocks noChangeArrowheads="1"/>
          </p:cNvSpPr>
          <p:nvPr/>
        </p:nvSpPr>
        <p:spPr bwMode="auto">
          <a:xfrm>
            <a:off x="3913188" y="1117600"/>
            <a:ext cx="4568825" cy="3806825"/>
          </a:xfrm>
          <a:prstGeom prst="cube">
            <a:avLst>
              <a:gd name="adj" fmla="val 7046"/>
            </a:avLst>
          </a:prstGeom>
          <a:solidFill>
            <a:srgbClr val="FFCCE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en-US" altLang="en-US" sz="1800" b="1">
              <a:solidFill>
                <a:schemeClr val="bg1"/>
              </a:solidFill>
              <a:latin typeface="Arial" panose="020B0604020202020204" pitchFamily="34" charset="0"/>
              <a:ea typeface="Osaka" charset="-128"/>
            </a:endParaRPr>
          </a:p>
        </p:txBody>
      </p:sp>
      <p:sp>
        <p:nvSpPr>
          <p:cNvPr id="22533" name="Rectangle 2">
            <a:extLst>
              <a:ext uri="{FF2B5EF4-FFF2-40B4-BE49-F238E27FC236}">
                <a16:creationId xmlns:a16="http://schemas.microsoft.com/office/drawing/2014/main" id="{8BD3946F-CC0D-2B43-BD82-4569D9A1B7B5}"/>
              </a:ext>
            </a:extLst>
          </p:cNvPr>
          <p:cNvSpPr>
            <a:spLocks noGrp="1" noChangeArrowheads="1"/>
          </p:cNvSpPr>
          <p:nvPr>
            <p:ph type="title"/>
          </p:nvPr>
        </p:nvSpPr>
        <p:spPr>
          <a:xfrm>
            <a:off x="609600" y="0"/>
            <a:ext cx="7772400" cy="838200"/>
          </a:xfrm>
        </p:spPr>
        <p:txBody>
          <a:bodyPr vert="horz"/>
          <a:lstStyle/>
          <a:p>
            <a:r>
              <a:rPr lang="en-US" altLang="en-US" kern="1200" dirty="0">
                <a:solidFill>
                  <a:srgbClr val="0099A6"/>
                </a:solidFill>
              </a:rPr>
              <a:t>Connectivity View</a:t>
            </a:r>
            <a:br>
              <a:rPr lang="en-US" altLang="en-US" kern="1200" dirty="0">
                <a:solidFill>
                  <a:srgbClr val="0099A6"/>
                </a:solidFill>
              </a:rPr>
            </a:br>
            <a:r>
              <a:rPr lang="en-US" altLang="en-US" kern="1200" dirty="0">
                <a:solidFill>
                  <a:srgbClr val="0099A6"/>
                </a:solidFill>
              </a:rPr>
              <a:t>Nodes &amp; Links</a:t>
            </a:r>
          </a:p>
        </p:txBody>
      </p:sp>
      <p:sp>
        <p:nvSpPr>
          <p:cNvPr id="22534" name="AutoShape 4" descr="30%">
            <a:extLst>
              <a:ext uri="{FF2B5EF4-FFF2-40B4-BE49-F238E27FC236}">
                <a16:creationId xmlns:a16="http://schemas.microsoft.com/office/drawing/2014/main" id="{6C6B9337-B530-6749-AD08-F1EFBDDFB25B}"/>
              </a:ext>
            </a:extLst>
          </p:cNvPr>
          <p:cNvSpPr>
            <a:spLocks noChangeArrowheads="1"/>
          </p:cNvSpPr>
          <p:nvPr/>
        </p:nvSpPr>
        <p:spPr bwMode="auto">
          <a:xfrm>
            <a:off x="381000" y="1019175"/>
            <a:ext cx="2895600" cy="1600200"/>
          </a:xfrm>
          <a:prstGeom prst="cube">
            <a:avLst>
              <a:gd name="adj" fmla="val 25000"/>
            </a:avLst>
          </a:prstGeom>
          <a:blipFill dpi="0" rotWithShape="0">
            <a:blip r:embed="rId3"/>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22535" name="AutoShape 5" descr="Large confetti">
            <a:extLst>
              <a:ext uri="{FF2B5EF4-FFF2-40B4-BE49-F238E27FC236}">
                <a16:creationId xmlns:a16="http://schemas.microsoft.com/office/drawing/2014/main" id="{694309C3-3289-4141-A26F-B5EC9D4C86CD}"/>
              </a:ext>
            </a:extLst>
          </p:cNvPr>
          <p:cNvSpPr>
            <a:spLocks noChangeArrowheads="1"/>
          </p:cNvSpPr>
          <p:nvPr/>
        </p:nvSpPr>
        <p:spPr bwMode="auto">
          <a:xfrm>
            <a:off x="304800" y="3152775"/>
            <a:ext cx="1524000" cy="2667000"/>
          </a:xfrm>
          <a:prstGeom prst="cube">
            <a:avLst>
              <a:gd name="adj" fmla="val 25000"/>
            </a:avLst>
          </a:prstGeom>
          <a:blipFill dpi="0" rotWithShape="0">
            <a:blip r:embed="rId4"/>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22536" name="Line 6">
            <a:extLst>
              <a:ext uri="{FF2B5EF4-FFF2-40B4-BE49-F238E27FC236}">
                <a16:creationId xmlns:a16="http://schemas.microsoft.com/office/drawing/2014/main" id="{DD796464-7F6B-DD44-995C-D28BA4906D6D}"/>
              </a:ext>
            </a:extLst>
          </p:cNvPr>
          <p:cNvSpPr>
            <a:spLocks noChangeShapeType="1"/>
          </p:cNvSpPr>
          <p:nvPr/>
        </p:nvSpPr>
        <p:spPr bwMode="auto">
          <a:xfrm>
            <a:off x="1066800" y="2627313"/>
            <a:ext cx="15875" cy="53022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37" name="Text Box 10">
            <a:extLst>
              <a:ext uri="{FF2B5EF4-FFF2-40B4-BE49-F238E27FC236}">
                <a16:creationId xmlns:a16="http://schemas.microsoft.com/office/drawing/2014/main" id="{A8B96F0D-DE23-7543-9B20-DC68906645B4}"/>
              </a:ext>
            </a:extLst>
          </p:cNvPr>
          <p:cNvSpPr txBox="1">
            <a:spLocks noChangeArrowheads="1"/>
          </p:cNvSpPr>
          <p:nvPr/>
        </p:nvSpPr>
        <p:spPr bwMode="auto">
          <a:xfrm>
            <a:off x="825500" y="1766888"/>
            <a:ext cx="1646238" cy="5175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b="1">
                <a:latin typeface="Arial" panose="020B0604020202020204" pitchFamily="34" charset="0"/>
              </a:rPr>
              <a:t>Mission Planning</a:t>
            </a:r>
          </a:p>
          <a:p>
            <a:pPr algn="ctr"/>
            <a:r>
              <a:rPr lang="en-US" altLang="en-US" sz="1400" b="1">
                <a:latin typeface="Arial" panose="020B0604020202020204" pitchFamily="34" charset="0"/>
              </a:rPr>
              <a:t>Computer</a:t>
            </a:r>
          </a:p>
        </p:txBody>
      </p:sp>
      <p:sp>
        <p:nvSpPr>
          <p:cNvPr id="22538" name="Text Box 11">
            <a:extLst>
              <a:ext uri="{FF2B5EF4-FFF2-40B4-BE49-F238E27FC236}">
                <a16:creationId xmlns:a16="http://schemas.microsoft.com/office/drawing/2014/main" id="{B3BCF55B-B57B-6945-84C9-D7D73ECCDE99}"/>
              </a:ext>
            </a:extLst>
          </p:cNvPr>
          <p:cNvSpPr txBox="1">
            <a:spLocks noChangeArrowheads="1"/>
          </p:cNvSpPr>
          <p:nvPr/>
        </p:nvSpPr>
        <p:spPr bwMode="auto">
          <a:xfrm>
            <a:off x="331788" y="4141788"/>
            <a:ext cx="1093787" cy="7302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b="1">
                <a:latin typeface="Arial" panose="020B0604020202020204" pitchFamily="34" charset="0"/>
              </a:rPr>
              <a:t>Spacecraft</a:t>
            </a:r>
          </a:p>
          <a:p>
            <a:pPr algn="ctr"/>
            <a:r>
              <a:rPr lang="en-US" altLang="en-US" sz="1400" b="1">
                <a:latin typeface="Arial" panose="020B0604020202020204" pitchFamily="34" charset="0"/>
              </a:rPr>
              <a:t>Control </a:t>
            </a:r>
          </a:p>
          <a:p>
            <a:pPr algn="ctr"/>
            <a:r>
              <a:rPr lang="en-US" altLang="en-US" sz="1400" b="1">
                <a:latin typeface="Arial" panose="020B0604020202020204" pitchFamily="34" charset="0"/>
              </a:rPr>
              <a:t>Computer</a:t>
            </a:r>
          </a:p>
        </p:txBody>
      </p:sp>
      <p:sp>
        <p:nvSpPr>
          <p:cNvPr id="22539" name="Text Box 20">
            <a:extLst>
              <a:ext uri="{FF2B5EF4-FFF2-40B4-BE49-F238E27FC236}">
                <a16:creationId xmlns:a16="http://schemas.microsoft.com/office/drawing/2014/main" id="{10290FEC-F7E6-3848-9301-509B498D24E2}"/>
              </a:ext>
            </a:extLst>
          </p:cNvPr>
          <p:cNvSpPr txBox="1">
            <a:spLocks noChangeArrowheads="1"/>
          </p:cNvSpPr>
          <p:nvPr/>
        </p:nvSpPr>
        <p:spPr bwMode="auto">
          <a:xfrm>
            <a:off x="3481388" y="3046413"/>
            <a:ext cx="9620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b="1">
                <a:latin typeface="Arial" panose="020B0604020202020204" pitchFamily="34" charset="0"/>
              </a:rPr>
              <a:t>Space Link</a:t>
            </a:r>
          </a:p>
        </p:txBody>
      </p:sp>
      <p:sp>
        <p:nvSpPr>
          <p:cNvPr id="22540" name="Text Box 21">
            <a:extLst>
              <a:ext uri="{FF2B5EF4-FFF2-40B4-BE49-F238E27FC236}">
                <a16:creationId xmlns:a16="http://schemas.microsoft.com/office/drawing/2014/main" id="{DB885139-A381-9B4F-BD5E-7E6EECD72B6E}"/>
              </a:ext>
            </a:extLst>
          </p:cNvPr>
          <p:cNvSpPr txBox="1">
            <a:spLocks noChangeArrowheads="1"/>
          </p:cNvSpPr>
          <p:nvPr/>
        </p:nvSpPr>
        <p:spPr bwMode="auto">
          <a:xfrm>
            <a:off x="1524000" y="2743200"/>
            <a:ext cx="9620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b="1">
                <a:latin typeface="Arial" panose="020B0604020202020204" pitchFamily="34" charset="0"/>
              </a:rPr>
              <a:t>Internet</a:t>
            </a:r>
          </a:p>
        </p:txBody>
      </p:sp>
      <p:sp>
        <p:nvSpPr>
          <p:cNvPr id="22541" name="Freeform 23">
            <a:extLst>
              <a:ext uri="{FF2B5EF4-FFF2-40B4-BE49-F238E27FC236}">
                <a16:creationId xmlns:a16="http://schemas.microsoft.com/office/drawing/2014/main" id="{AD34D00E-DE3C-0D4C-BCB8-0A3AA7D95B7E}"/>
              </a:ext>
            </a:extLst>
          </p:cNvPr>
          <p:cNvSpPr>
            <a:spLocks/>
          </p:cNvSpPr>
          <p:nvPr/>
        </p:nvSpPr>
        <p:spPr bwMode="auto">
          <a:xfrm rot="-3550141">
            <a:off x="2357438" y="2881313"/>
            <a:ext cx="1971675" cy="460375"/>
          </a:xfrm>
          <a:custGeom>
            <a:avLst/>
            <a:gdLst>
              <a:gd name="T0" fmla="*/ 0 w 1104"/>
              <a:gd name="T1" fmla="*/ 0 h 288"/>
              <a:gd name="T2" fmla="*/ 1114425 w 1104"/>
              <a:gd name="T3" fmla="*/ 153458 h 288"/>
              <a:gd name="T4" fmla="*/ 771525 w 1104"/>
              <a:gd name="T5" fmla="*/ 306917 h 288"/>
              <a:gd name="T6" fmla="*/ 1971675 w 1104"/>
              <a:gd name="T7" fmla="*/ 460375 h 2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04" h="288">
                <a:moveTo>
                  <a:pt x="0" y="0"/>
                </a:moveTo>
                <a:lnTo>
                  <a:pt x="624" y="96"/>
                </a:lnTo>
                <a:lnTo>
                  <a:pt x="432" y="192"/>
                </a:lnTo>
                <a:lnTo>
                  <a:pt x="1104" y="288"/>
                </a:lnTo>
              </a:path>
            </a:pathLst>
          </a:custGeom>
          <a:noFill/>
          <a:ln w="38100"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42" name="AutoShape 24" descr="Zig zag">
            <a:extLst>
              <a:ext uri="{FF2B5EF4-FFF2-40B4-BE49-F238E27FC236}">
                <a16:creationId xmlns:a16="http://schemas.microsoft.com/office/drawing/2014/main" id="{A7A4E9C2-5FD6-7D4C-AD3E-08B941F67B98}"/>
              </a:ext>
            </a:extLst>
          </p:cNvPr>
          <p:cNvSpPr>
            <a:spLocks noChangeArrowheads="1"/>
          </p:cNvSpPr>
          <p:nvPr/>
        </p:nvSpPr>
        <p:spPr bwMode="auto">
          <a:xfrm>
            <a:off x="2057400" y="3827463"/>
            <a:ext cx="1371600" cy="838200"/>
          </a:xfrm>
          <a:prstGeom prst="cube">
            <a:avLst>
              <a:gd name="adj" fmla="val 25000"/>
            </a:avLst>
          </a:prstGeom>
          <a:blipFill dpi="0" rotWithShape="0">
            <a:blip r:embed="rId5"/>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b="1">
                <a:latin typeface="Arial" panose="020B0604020202020204" pitchFamily="34" charset="0"/>
              </a:rPr>
              <a:t>Ground</a:t>
            </a:r>
          </a:p>
          <a:p>
            <a:pPr algn="ctr"/>
            <a:r>
              <a:rPr lang="en-US" altLang="en-US" sz="1400" b="1">
                <a:latin typeface="Arial" panose="020B0604020202020204" pitchFamily="34" charset="0"/>
              </a:rPr>
              <a:t>Tracking</a:t>
            </a:r>
          </a:p>
          <a:p>
            <a:pPr algn="ctr"/>
            <a:r>
              <a:rPr lang="en-US" altLang="en-US" sz="1400" b="1">
                <a:latin typeface="Arial" panose="020B0604020202020204" pitchFamily="34" charset="0"/>
              </a:rPr>
              <a:t>Station</a:t>
            </a:r>
            <a:endParaRPr lang="en-US" altLang="en-US" sz="2000"/>
          </a:p>
        </p:txBody>
      </p:sp>
      <p:sp>
        <p:nvSpPr>
          <p:cNvPr id="22543" name="Line 26">
            <a:extLst>
              <a:ext uri="{FF2B5EF4-FFF2-40B4-BE49-F238E27FC236}">
                <a16:creationId xmlns:a16="http://schemas.microsoft.com/office/drawing/2014/main" id="{C10A59CB-B761-094F-8DB9-0E716D28DBE7}"/>
              </a:ext>
            </a:extLst>
          </p:cNvPr>
          <p:cNvSpPr>
            <a:spLocks noChangeShapeType="1"/>
          </p:cNvSpPr>
          <p:nvPr/>
        </p:nvSpPr>
        <p:spPr bwMode="auto">
          <a:xfrm flipH="1">
            <a:off x="1828800" y="4371975"/>
            <a:ext cx="228600" cy="2286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22544" name="Group 32">
            <a:extLst>
              <a:ext uri="{FF2B5EF4-FFF2-40B4-BE49-F238E27FC236}">
                <a16:creationId xmlns:a16="http://schemas.microsoft.com/office/drawing/2014/main" id="{D8CF0DFF-8700-9243-A5B0-D5CFEC056E91}"/>
              </a:ext>
            </a:extLst>
          </p:cNvPr>
          <p:cNvGrpSpPr>
            <a:grpSpLocks/>
          </p:cNvGrpSpPr>
          <p:nvPr/>
        </p:nvGrpSpPr>
        <p:grpSpPr bwMode="auto">
          <a:xfrm>
            <a:off x="4022725" y="1520825"/>
            <a:ext cx="4046538" cy="3287713"/>
            <a:chOff x="2393" y="1157"/>
            <a:chExt cx="2549" cy="2071"/>
          </a:xfrm>
        </p:grpSpPr>
        <p:sp>
          <p:nvSpPr>
            <p:cNvPr id="22547" name="AutoShape 7" descr="Wide upward diagonal">
              <a:extLst>
                <a:ext uri="{FF2B5EF4-FFF2-40B4-BE49-F238E27FC236}">
                  <a16:creationId xmlns:a16="http://schemas.microsoft.com/office/drawing/2014/main" id="{5F62EFB2-4EEB-5C4B-93A7-E90D29B3D139}"/>
                </a:ext>
              </a:extLst>
            </p:cNvPr>
            <p:cNvSpPr>
              <a:spLocks noChangeArrowheads="1"/>
            </p:cNvSpPr>
            <p:nvPr/>
          </p:nvSpPr>
          <p:spPr bwMode="auto">
            <a:xfrm>
              <a:off x="2832" y="2448"/>
              <a:ext cx="882" cy="780"/>
            </a:xfrm>
            <a:prstGeom prst="cube">
              <a:avLst>
                <a:gd name="adj" fmla="val 15426"/>
              </a:avLst>
            </a:prstGeom>
            <a:blipFill dpi="0" rotWithShape="0">
              <a:blip r:embed="rId6"/>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22548" name="Line 8">
              <a:extLst>
                <a:ext uri="{FF2B5EF4-FFF2-40B4-BE49-F238E27FC236}">
                  <a16:creationId xmlns:a16="http://schemas.microsoft.com/office/drawing/2014/main" id="{C30A91E5-4126-CF43-8520-CBB257013697}"/>
                </a:ext>
              </a:extLst>
            </p:cNvPr>
            <p:cNvSpPr>
              <a:spLocks noChangeShapeType="1"/>
            </p:cNvSpPr>
            <p:nvPr/>
          </p:nvSpPr>
          <p:spPr bwMode="auto">
            <a:xfrm flipH="1" flipV="1">
              <a:off x="3696" y="2064"/>
              <a:ext cx="0" cy="192"/>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49" name="AutoShape 9" descr="Wide downward diagonal">
              <a:extLst>
                <a:ext uri="{FF2B5EF4-FFF2-40B4-BE49-F238E27FC236}">
                  <a16:creationId xmlns:a16="http://schemas.microsoft.com/office/drawing/2014/main" id="{EF9BC01F-8FB3-7C4E-A7FF-7C9A38C0B07E}"/>
                </a:ext>
              </a:extLst>
            </p:cNvPr>
            <p:cNvSpPr>
              <a:spLocks noChangeArrowheads="1"/>
            </p:cNvSpPr>
            <p:nvPr/>
          </p:nvSpPr>
          <p:spPr bwMode="auto">
            <a:xfrm>
              <a:off x="3360" y="1157"/>
              <a:ext cx="1575" cy="907"/>
            </a:xfrm>
            <a:prstGeom prst="cube">
              <a:avLst>
                <a:gd name="adj" fmla="val 15417"/>
              </a:avLst>
            </a:prstGeom>
            <a:blipFill dpi="0" rotWithShape="0">
              <a:blip r:embed="rId7"/>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22550" name="Text Box 12">
              <a:extLst>
                <a:ext uri="{FF2B5EF4-FFF2-40B4-BE49-F238E27FC236}">
                  <a16:creationId xmlns:a16="http://schemas.microsoft.com/office/drawing/2014/main" id="{1E91BD61-ABAF-7D4E-AB12-26C1B412A9DD}"/>
                </a:ext>
              </a:extLst>
            </p:cNvPr>
            <p:cNvSpPr txBox="1">
              <a:spLocks noChangeArrowheads="1"/>
            </p:cNvSpPr>
            <p:nvPr/>
          </p:nvSpPr>
          <p:spPr bwMode="auto">
            <a:xfrm>
              <a:off x="3646" y="1449"/>
              <a:ext cx="869" cy="46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b="1">
                  <a:latin typeface="Arial" panose="020B0604020202020204" pitchFamily="34" charset="0"/>
                </a:rPr>
                <a:t>Command &amp;</a:t>
              </a:r>
            </a:p>
            <a:p>
              <a:pPr algn="ctr"/>
              <a:r>
                <a:rPr lang="en-US" altLang="en-US" sz="1400" b="1">
                  <a:latin typeface="Arial" panose="020B0604020202020204" pitchFamily="34" charset="0"/>
                </a:rPr>
                <a:t>Data Handling</a:t>
              </a:r>
            </a:p>
            <a:p>
              <a:pPr algn="ctr"/>
              <a:r>
                <a:rPr lang="en-US" altLang="en-US" sz="1400" b="1">
                  <a:latin typeface="Arial" panose="020B0604020202020204" pitchFamily="34" charset="0"/>
                </a:rPr>
                <a:t>Computer</a:t>
              </a:r>
            </a:p>
          </p:txBody>
        </p:sp>
        <p:sp>
          <p:nvSpPr>
            <p:cNvPr id="22551" name="Text Box 13">
              <a:extLst>
                <a:ext uri="{FF2B5EF4-FFF2-40B4-BE49-F238E27FC236}">
                  <a16:creationId xmlns:a16="http://schemas.microsoft.com/office/drawing/2014/main" id="{50623634-F309-844F-A947-28B4EC2DCCD1}"/>
                </a:ext>
              </a:extLst>
            </p:cNvPr>
            <p:cNvSpPr txBox="1">
              <a:spLocks noChangeArrowheads="1"/>
            </p:cNvSpPr>
            <p:nvPr/>
          </p:nvSpPr>
          <p:spPr bwMode="auto">
            <a:xfrm>
              <a:off x="2887" y="2725"/>
              <a:ext cx="645" cy="32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b="1">
                  <a:latin typeface="Arial" panose="020B0604020202020204" pitchFamily="34" charset="0"/>
                </a:rPr>
                <a:t>ACS</a:t>
              </a:r>
            </a:p>
            <a:p>
              <a:pPr algn="ctr"/>
              <a:r>
                <a:rPr lang="en-US" altLang="en-US" sz="1400" b="1">
                  <a:latin typeface="Arial" panose="020B0604020202020204" pitchFamily="34" charset="0"/>
                </a:rPr>
                <a:t>Computer</a:t>
              </a:r>
            </a:p>
          </p:txBody>
        </p:sp>
        <p:sp>
          <p:nvSpPr>
            <p:cNvPr id="22552" name="Line 14">
              <a:extLst>
                <a:ext uri="{FF2B5EF4-FFF2-40B4-BE49-F238E27FC236}">
                  <a16:creationId xmlns:a16="http://schemas.microsoft.com/office/drawing/2014/main" id="{14DB6174-D03E-E74F-BA2E-AA42E0FCECE1}"/>
                </a:ext>
              </a:extLst>
            </p:cNvPr>
            <p:cNvSpPr>
              <a:spLocks noChangeShapeType="1"/>
            </p:cNvSpPr>
            <p:nvPr/>
          </p:nvSpPr>
          <p:spPr bwMode="auto">
            <a:xfrm flipH="1" flipV="1">
              <a:off x="2880" y="2256"/>
              <a:ext cx="2062" cy="5"/>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53" name="Line 15">
              <a:extLst>
                <a:ext uri="{FF2B5EF4-FFF2-40B4-BE49-F238E27FC236}">
                  <a16:creationId xmlns:a16="http://schemas.microsoft.com/office/drawing/2014/main" id="{51F124B9-42D4-9F4E-B686-D191F8250F43}"/>
                </a:ext>
              </a:extLst>
            </p:cNvPr>
            <p:cNvSpPr>
              <a:spLocks noChangeShapeType="1"/>
            </p:cNvSpPr>
            <p:nvPr/>
          </p:nvSpPr>
          <p:spPr bwMode="auto">
            <a:xfrm flipH="1">
              <a:off x="3360" y="2256"/>
              <a:ext cx="0" cy="192"/>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54" name="Text Box 16">
              <a:extLst>
                <a:ext uri="{FF2B5EF4-FFF2-40B4-BE49-F238E27FC236}">
                  <a16:creationId xmlns:a16="http://schemas.microsoft.com/office/drawing/2014/main" id="{57BCB4DE-FCA6-6347-A6BD-6D5C3DA1B428}"/>
                </a:ext>
              </a:extLst>
            </p:cNvPr>
            <p:cNvSpPr txBox="1">
              <a:spLocks noChangeArrowheads="1"/>
            </p:cNvSpPr>
            <p:nvPr/>
          </p:nvSpPr>
          <p:spPr bwMode="auto">
            <a:xfrm>
              <a:off x="4002" y="2044"/>
              <a:ext cx="606"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b="1">
                  <a:latin typeface="Arial" panose="020B0604020202020204" pitchFamily="34" charset="0"/>
                </a:rPr>
                <a:t>S/C Bus</a:t>
              </a:r>
            </a:p>
          </p:txBody>
        </p:sp>
        <p:sp>
          <p:nvSpPr>
            <p:cNvPr id="22555" name="AutoShape 17" descr="Shingle">
              <a:extLst>
                <a:ext uri="{FF2B5EF4-FFF2-40B4-BE49-F238E27FC236}">
                  <a16:creationId xmlns:a16="http://schemas.microsoft.com/office/drawing/2014/main" id="{3D0DCAA2-B6FE-4B49-B379-D18357F7B0DC}"/>
                </a:ext>
              </a:extLst>
            </p:cNvPr>
            <p:cNvSpPr>
              <a:spLocks noChangeArrowheads="1"/>
            </p:cNvSpPr>
            <p:nvPr/>
          </p:nvSpPr>
          <p:spPr bwMode="auto">
            <a:xfrm>
              <a:off x="3936" y="2400"/>
              <a:ext cx="960" cy="576"/>
            </a:xfrm>
            <a:prstGeom prst="cube">
              <a:avLst>
                <a:gd name="adj" fmla="val 25000"/>
              </a:avLst>
            </a:prstGeom>
            <a:blipFill dpi="0" rotWithShape="0">
              <a:blip r:embed="rId8"/>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22556" name="Line 18">
              <a:extLst>
                <a:ext uri="{FF2B5EF4-FFF2-40B4-BE49-F238E27FC236}">
                  <a16:creationId xmlns:a16="http://schemas.microsoft.com/office/drawing/2014/main" id="{FE48B076-B8DD-0C4F-8DA4-DC9DB73B6CA1}"/>
                </a:ext>
              </a:extLst>
            </p:cNvPr>
            <p:cNvSpPr>
              <a:spLocks noChangeShapeType="1"/>
            </p:cNvSpPr>
            <p:nvPr/>
          </p:nvSpPr>
          <p:spPr bwMode="auto">
            <a:xfrm flipH="1">
              <a:off x="4416" y="2256"/>
              <a:ext cx="0" cy="14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57" name="Text Box 19">
              <a:extLst>
                <a:ext uri="{FF2B5EF4-FFF2-40B4-BE49-F238E27FC236}">
                  <a16:creationId xmlns:a16="http://schemas.microsoft.com/office/drawing/2014/main" id="{54452060-3362-3843-8706-40895D5D9A06}"/>
                </a:ext>
              </a:extLst>
            </p:cNvPr>
            <p:cNvSpPr txBox="1">
              <a:spLocks noChangeArrowheads="1"/>
            </p:cNvSpPr>
            <p:nvPr/>
          </p:nvSpPr>
          <p:spPr bwMode="auto">
            <a:xfrm>
              <a:off x="3990" y="2604"/>
              <a:ext cx="695" cy="326"/>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b="1">
                  <a:latin typeface="Arial" panose="020B0604020202020204" pitchFamily="34" charset="0"/>
                </a:rPr>
                <a:t>Science</a:t>
              </a:r>
            </a:p>
            <a:p>
              <a:pPr algn="ctr"/>
              <a:r>
                <a:rPr lang="en-US" altLang="en-US" sz="1400" b="1">
                  <a:latin typeface="Arial" panose="020B0604020202020204" pitchFamily="34" charset="0"/>
                </a:rPr>
                <a:t>Instrument</a:t>
              </a:r>
            </a:p>
          </p:txBody>
        </p:sp>
        <p:sp>
          <p:nvSpPr>
            <p:cNvPr id="22558" name="Line 22">
              <a:extLst>
                <a:ext uri="{FF2B5EF4-FFF2-40B4-BE49-F238E27FC236}">
                  <a16:creationId xmlns:a16="http://schemas.microsoft.com/office/drawing/2014/main" id="{5E7D6C04-A577-8A48-BFE6-C35D46A625FA}"/>
                </a:ext>
              </a:extLst>
            </p:cNvPr>
            <p:cNvSpPr>
              <a:spLocks noChangeShapeType="1"/>
            </p:cNvSpPr>
            <p:nvPr/>
          </p:nvSpPr>
          <p:spPr bwMode="auto">
            <a:xfrm flipV="1">
              <a:off x="2880" y="1880"/>
              <a:ext cx="0" cy="384"/>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59" name="AutoShape 25" descr="Zig zag">
              <a:extLst>
                <a:ext uri="{FF2B5EF4-FFF2-40B4-BE49-F238E27FC236}">
                  <a16:creationId xmlns:a16="http://schemas.microsoft.com/office/drawing/2014/main" id="{0901122F-4B51-AB49-A5AF-5505003D0792}"/>
                </a:ext>
              </a:extLst>
            </p:cNvPr>
            <p:cNvSpPr>
              <a:spLocks noChangeArrowheads="1"/>
            </p:cNvSpPr>
            <p:nvPr/>
          </p:nvSpPr>
          <p:spPr bwMode="auto">
            <a:xfrm>
              <a:off x="2400" y="1362"/>
              <a:ext cx="864" cy="528"/>
            </a:xfrm>
            <a:prstGeom prst="cube">
              <a:avLst>
                <a:gd name="adj" fmla="val 25000"/>
              </a:avLst>
            </a:prstGeom>
            <a:blipFill dpi="0" rotWithShape="0">
              <a:blip r:embed="rId5"/>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22560" name="Text Box 28">
              <a:extLst>
                <a:ext uri="{FF2B5EF4-FFF2-40B4-BE49-F238E27FC236}">
                  <a16:creationId xmlns:a16="http://schemas.microsoft.com/office/drawing/2014/main" id="{0E02E1F3-05E3-214A-9536-618AB290D956}"/>
                </a:ext>
              </a:extLst>
            </p:cNvPr>
            <p:cNvSpPr txBox="1">
              <a:spLocks noChangeArrowheads="1"/>
            </p:cNvSpPr>
            <p:nvPr/>
          </p:nvSpPr>
          <p:spPr bwMode="auto">
            <a:xfrm>
              <a:off x="2393" y="1532"/>
              <a:ext cx="745"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b="1">
                  <a:latin typeface="Arial" panose="020B0604020202020204" pitchFamily="34" charset="0"/>
                </a:rPr>
                <a:t>Spacecraft</a:t>
              </a:r>
            </a:p>
            <a:p>
              <a:pPr algn="ctr"/>
              <a:r>
                <a:rPr lang="en-US" altLang="en-US" sz="1400" b="1">
                  <a:latin typeface="Arial" panose="020B0604020202020204" pitchFamily="34" charset="0"/>
                </a:rPr>
                <a:t>Transceiver</a:t>
              </a:r>
            </a:p>
          </p:txBody>
        </p:sp>
      </p:grpSp>
      <p:sp>
        <p:nvSpPr>
          <p:cNvPr id="22545" name="Rectangle 31">
            <a:extLst>
              <a:ext uri="{FF2B5EF4-FFF2-40B4-BE49-F238E27FC236}">
                <a16:creationId xmlns:a16="http://schemas.microsoft.com/office/drawing/2014/main" id="{1AD5B24E-F1D6-8647-818C-7405CD697D61}"/>
              </a:ext>
            </a:extLst>
          </p:cNvPr>
          <p:cNvSpPr>
            <a:spLocks noChangeArrowheads="1"/>
          </p:cNvSpPr>
          <p:nvPr/>
        </p:nvSpPr>
        <p:spPr bwMode="auto">
          <a:xfrm>
            <a:off x="6637338" y="5167313"/>
            <a:ext cx="2400300" cy="158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a:latin typeface="Arial" panose="020B0604020202020204" pitchFamily="34" charset="0"/>
              </a:rPr>
              <a:t>Connectivity Concerns:</a:t>
            </a:r>
          </a:p>
          <a:p>
            <a:pPr lvl="1"/>
            <a:r>
              <a:rPr lang="en-US" altLang="en-US" sz="1400">
                <a:latin typeface="Arial" panose="020B0604020202020204" pitchFamily="34" charset="0"/>
              </a:rPr>
              <a:t>Distribution</a:t>
            </a:r>
          </a:p>
          <a:p>
            <a:pPr lvl="1"/>
            <a:r>
              <a:rPr lang="en-US" altLang="en-US" sz="1400">
                <a:latin typeface="Arial" panose="020B0604020202020204" pitchFamily="34" charset="0"/>
              </a:rPr>
              <a:t>Communication</a:t>
            </a:r>
          </a:p>
          <a:p>
            <a:pPr lvl="1"/>
            <a:r>
              <a:rPr lang="en-US" altLang="en-US" sz="1400">
                <a:latin typeface="Arial" panose="020B0604020202020204" pitchFamily="34" charset="0"/>
              </a:rPr>
              <a:t>Physical Environment </a:t>
            </a:r>
          </a:p>
          <a:p>
            <a:pPr lvl="1"/>
            <a:r>
              <a:rPr lang="en-US" altLang="en-US" sz="1400">
                <a:latin typeface="Arial" panose="020B0604020202020204" pitchFamily="34" charset="0"/>
              </a:rPr>
              <a:t>Behaviors</a:t>
            </a:r>
          </a:p>
          <a:p>
            <a:pPr lvl="1"/>
            <a:r>
              <a:rPr lang="en-US" altLang="en-US" sz="1400">
                <a:latin typeface="Arial" panose="020B0604020202020204" pitchFamily="34" charset="0"/>
              </a:rPr>
              <a:t>Constraints </a:t>
            </a:r>
          </a:p>
          <a:p>
            <a:pPr lvl="1"/>
            <a:r>
              <a:rPr lang="en-US" altLang="en-US" sz="1400">
                <a:latin typeface="Arial" panose="020B0604020202020204" pitchFamily="34" charset="0"/>
              </a:rPr>
              <a:t>Configuration</a:t>
            </a:r>
          </a:p>
        </p:txBody>
      </p:sp>
      <p:sp>
        <p:nvSpPr>
          <p:cNvPr id="22546" name="Rectangle 34">
            <a:extLst>
              <a:ext uri="{FF2B5EF4-FFF2-40B4-BE49-F238E27FC236}">
                <a16:creationId xmlns:a16="http://schemas.microsoft.com/office/drawing/2014/main" id="{DBDAD115-C764-5D47-8EB8-451450EA7D61}"/>
              </a:ext>
            </a:extLst>
          </p:cNvPr>
          <p:cNvSpPr>
            <a:spLocks noChangeArrowheads="1"/>
          </p:cNvSpPr>
          <p:nvPr/>
        </p:nvSpPr>
        <p:spPr bwMode="auto">
          <a:xfrm>
            <a:off x="5467350" y="1111250"/>
            <a:ext cx="13001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ja-JP" sz="1200" b="1">
                <a:latin typeface="Arial" panose="020B0604020202020204" pitchFamily="34" charset="0"/>
                <a:ea typeface="ＭＳ Ｐゴシック" panose="020B0600070205080204" pitchFamily="34" charset="-128"/>
              </a:rPr>
              <a:t>SPACECRAFT</a:t>
            </a:r>
          </a:p>
        </p:txBody>
      </p:sp>
    </p:spTree>
    <p:extLst>
      <p:ext uri="{BB962C8B-B14F-4D97-AF65-F5344CB8AC3E}">
        <p14:creationId xmlns:p14="http://schemas.microsoft.com/office/powerpoint/2010/main" val="3679658793"/>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3DC81-9711-5240-83B3-FFA5ED9E9769}"/>
              </a:ext>
            </a:extLst>
          </p:cNvPr>
          <p:cNvSpPr>
            <a:spLocks noGrp="1"/>
          </p:cNvSpPr>
          <p:nvPr>
            <p:ph type="title"/>
          </p:nvPr>
        </p:nvSpPr>
        <p:spPr>
          <a:xfrm>
            <a:off x="1066800" y="56357"/>
            <a:ext cx="7315200" cy="1143000"/>
          </a:xfrm>
        </p:spPr>
        <p:txBody>
          <a:bodyPr/>
          <a:lstStyle/>
          <a:p>
            <a:r>
              <a:rPr lang="en-US" sz="2000" dirty="0"/>
              <a:t>Meta-models: UML relationships among meta-models, user models, and instances</a:t>
            </a:r>
          </a:p>
        </p:txBody>
      </p:sp>
      <p:pic>
        <p:nvPicPr>
          <p:cNvPr id="6" name="Content Placeholder 5">
            <a:extLst>
              <a:ext uri="{FF2B5EF4-FFF2-40B4-BE49-F238E27FC236}">
                <a16:creationId xmlns:a16="http://schemas.microsoft.com/office/drawing/2014/main" id="{7076B07B-5F3B-7044-A3A5-0924623BEE1D}"/>
              </a:ext>
            </a:extLst>
          </p:cNvPr>
          <p:cNvPicPr>
            <a:picLocks noGrp="1" noChangeAspect="1"/>
          </p:cNvPicPr>
          <p:nvPr>
            <p:ph idx="1"/>
          </p:nvPr>
        </p:nvPicPr>
        <p:blipFill>
          <a:blip r:embed="rId2"/>
          <a:stretch>
            <a:fillRect/>
          </a:stretch>
        </p:blipFill>
        <p:spPr>
          <a:xfrm>
            <a:off x="1732463" y="1600200"/>
            <a:ext cx="5679074" cy="4525963"/>
          </a:xfrm>
        </p:spPr>
      </p:pic>
      <p:sp>
        <p:nvSpPr>
          <p:cNvPr id="4" name="Date Placeholder 3">
            <a:extLst>
              <a:ext uri="{FF2B5EF4-FFF2-40B4-BE49-F238E27FC236}">
                <a16:creationId xmlns:a16="http://schemas.microsoft.com/office/drawing/2014/main" id="{CEAC7C4C-288A-574A-97F5-B3F375974213}"/>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26765882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92A6F-AEEF-BC74-872A-5724EB373DAA}"/>
              </a:ext>
            </a:extLst>
          </p:cNvPr>
          <p:cNvSpPr>
            <a:spLocks noGrp="1"/>
          </p:cNvSpPr>
          <p:nvPr>
            <p:ph type="title"/>
          </p:nvPr>
        </p:nvSpPr>
        <p:spPr>
          <a:xfrm>
            <a:off x="457200" y="0"/>
            <a:ext cx="8229600" cy="1143000"/>
          </a:xfrm>
        </p:spPr>
        <p:txBody>
          <a:bodyPr vert="horz"/>
          <a:lstStyle/>
          <a:p>
            <a:r>
              <a:rPr lang="en-US" dirty="0">
                <a:solidFill>
                  <a:srgbClr val="0099A6"/>
                </a:solidFill>
              </a:rPr>
              <a:t>RASDS Relationship Types</a:t>
            </a:r>
            <a:br>
              <a:rPr lang="en-US" dirty="0">
                <a:solidFill>
                  <a:srgbClr val="0099A6"/>
                </a:solidFill>
              </a:rPr>
            </a:br>
            <a:r>
              <a:rPr lang="en-US" sz="2000" dirty="0">
                <a:solidFill>
                  <a:srgbClr val="0099A6"/>
                </a:solidFill>
              </a:rPr>
              <a:t>(UML derived)</a:t>
            </a:r>
            <a:endParaRPr lang="en-US" dirty="0">
              <a:solidFill>
                <a:srgbClr val="0099A6"/>
              </a:solidFill>
            </a:endParaRPr>
          </a:p>
        </p:txBody>
      </p:sp>
      <p:sp>
        <p:nvSpPr>
          <p:cNvPr id="3" name="Date Placeholder 2">
            <a:extLst>
              <a:ext uri="{FF2B5EF4-FFF2-40B4-BE49-F238E27FC236}">
                <a16:creationId xmlns:a16="http://schemas.microsoft.com/office/drawing/2014/main" id="{9A1E3FAF-B184-9320-4279-B53192FF57A1}"/>
              </a:ext>
            </a:extLst>
          </p:cNvPr>
          <p:cNvSpPr>
            <a:spLocks noGrp="1"/>
          </p:cNvSpPr>
          <p:nvPr>
            <p:ph type="dt" sz="half" idx="2"/>
          </p:nvPr>
        </p:nvSpPr>
        <p:spPr/>
        <p:txBody>
          <a:bodyPr/>
          <a:lstStyle/>
          <a:p>
            <a:r>
              <a:rPr lang="en-US"/>
              <a:t>28 Mar 2024</a:t>
            </a:r>
            <a:endParaRPr lang="en-US" dirty="0"/>
          </a:p>
        </p:txBody>
      </p:sp>
      <p:sp>
        <p:nvSpPr>
          <p:cNvPr id="4" name="TextBox 3">
            <a:extLst>
              <a:ext uri="{FF2B5EF4-FFF2-40B4-BE49-F238E27FC236}">
                <a16:creationId xmlns:a16="http://schemas.microsoft.com/office/drawing/2014/main" id="{98EA603A-F72A-61EB-5067-772FE4310D72}"/>
              </a:ext>
            </a:extLst>
          </p:cNvPr>
          <p:cNvSpPr txBox="1"/>
          <p:nvPr/>
        </p:nvSpPr>
        <p:spPr>
          <a:xfrm>
            <a:off x="3886200" y="1524000"/>
            <a:ext cx="2446504" cy="1448795"/>
          </a:xfrm>
          <a:prstGeom prst="rect">
            <a:avLst/>
          </a:prstGeom>
          <a:noFill/>
        </p:spPr>
        <p:txBody>
          <a:bodyPr wrap="none" rtlCol="0">
            <a:spAutoFit/>
          </a:bodyPr>
          <a:lstStyle/>
          <a:p>
            <a:pPr>
              <a:lnSpc>
                <a:spcPts val="1800"/>
              </a:lnSpc>
            </a:pPr>
            <a:r>
              <a:rPr lang="en-GB" sz="1000" b="0" dirty="0">
                <a:solidFill>
                  <a:schemeClr val="tx1"/>
                </a:solidFill>
                <a:latin typeface="Arial" panose="020B0604020202020204" pitchFamily="34" charset="0"/>
                <a:cs typeface="Arial" panose="020B0604020202020204" pitchFamily="34" charset="0"/>
              </a:rPr>
              <a:t>Inheritance</a:t>
            </a:r>
          </a:p>
          <a:p>
            <a:pPr>
              <a:lnSpc>
                <a:spcPts val="1800"/>
              </a:lnSpc>
            </a:pPr>
            <a:r>
              <a:rPr lang="en-GB" sz="1000" b="0" dirty="0">
                <a:solidFill>
                  <a:schemeClr val="tx1"/>
                </a:solidFill>
                <a:latin typeface="Arial" panose="020B0604020202020204" pitchFamily="34" charset="0"/>
                <a:cs typeface="Arial" panose="020B0604020202020204" pitchFamily="34" charset="0"/>
              </a:rPr>
              <a:t>Composition</a:t>
            </a:r>
          </a:p>
          <a:p>
            <a:pPr>
              <a:lnSpc>
                <a:spcPts val="1800"/>
              </a:lnSpc>
            </a:pPr>
            <a:r>
              <a:rPr lang="en-GB" sz="1000" b="0" dirty="0">
                <a:solidFill>
                  <a:schemeClr val="tx1"/>
                </a:solidFill>
                <a:latin typeface="Arial" panose="020B0604020202020204" pitchFamily="34" charset="0"/>
                <a:cs typeface="Arial" panose="020B0604020202020204" pitchFamily="34" charset="0"/>
              </a:rPr>
              <a:t>Aggregation</a:t>
            </a:r>
          </a:p>
          <a:p>
            <a:pPr>
              <a:lnSpc>
                <a:spcPts val="1800"/>
              </a:lnSpc>
            </a:pPr>
            <a:r>
              <a:rPr lang="en-GB" sz="1000" b="0" dirty="0">
                <a:solidFill>
                  <a:schemeClr val="tx1"/>
                </a:solidFill>
                <a:latin typeface="Arial" panose="020B0604020202020204" pitchFamily="34" charset="0"/>
                <a:cs typeface="Arial" panose="020B0604020202020204" pitchFamily="34" charset="0"/>
              </a:rPr>
              <a:t>Association (other relationship, labelled)</a:t>
            </a:r>
          </a:p>
          <a:p>
            <a:pPr>
              <a:lnSpc>
                <a:spcPts val="1800"/>
              </a:lnSpc>
            </a:pPr>
            <a:r>
              <a:rPr lang="en-GB" sz="1000" b="0" dirty="0">
                <a:solidFill>
                  <a:schemeClr val="tx1"/>
                </a:solidFill>
                <a:latin typeface="Arial" panose="020B0604020202020204" pitchFamily="34" charset="0"/>
                <a:cs typeface="Arial" panose="020B0604020202020204" pitchFamily="34" charset="0"/>
              </a:rPr>
              <a:t>Directional Association</a:t>
            </a:r>
          </a:p>
          <a:p>
            <a:pPr>
              <a:lnSpc>
                <a:spcPts val="1800"/>
              </a:lnSpc>
            </a:pPr>
            <a:r>
              <a:rPr lang="en-GB" sz="1000" b="0" dirty="0">
                <a:latin typeface="Arial" panose="020B0604020202020204" pitchFamily="34" charset="0"/>
                <a:cs typeface="Arial" panose="020B0604020202020204" pitchFamily="34" charset="0"/>
              </a:rPr>
              <a:t>Correspondence</a:t>
            </a:r>
            <a:endParaRPr lang="en-GB" sz="1000" b="0" dirty="0">
              <a:solidFill>
                <a:schemeClr val="tx1"/>
              </a:solidFill>
              <a:latin typeface="Arial" panose="020B0604020202020204" pitchFamily="34" charset="0"/>
              <a:cs typeface="Arial" panose="020B0604020202020204" pitchFamily="34" charset="0"/>
            </a:endParaRPr>
          </a:p>
        </p:txBody>
      </p:sp>
      <p:sp>
        <p:nvSpPr>
          <p:cNvPr id="5" name="Rectangle 12">
            <a:extLst>
              <a:ext uri="{FF2B5EF4-FFF2-40B4-BE49-F238E27FC236}">
                <a16:creationId xmlns:a16="http://schemas.microsoft.com/office/drawing/2014/main" id="{EF17531E-C4C8-61BA-0270-B744FB2724B4}"/>
              </a:ext>
            </a:extLst>
          </p:cNvPr>
          <p:cNvSpPr>
            <a:spLocks noChangeArrowheads="1"/>
          </p:cNvSpPr>
          <p:nvPr/>
        </p:nvSpPr>
        <p:spPr bwMode="auto">
          <a:xfrm>
            <a:off x="1447800" y="1143391"/>
            <a:ext cx="60810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lang="en-US" sz="1100" dirty="0"/>
              <a:t>Read as sentence with subject = start of arrow, verb = label, and object = end of arrow</a:t>
            </a:r>
            <a:endParaRPr kumimoji="1" lang="en-US" sz="1100" i="0" u="none" strike="noStrike" kern="0" cap="none" spc="0" normalizeH="0" baseline="0" noProof="0" dirty="0">
              <a:ln>
                <a:noFill/>
              </a:ln>
              <a:solidFill>
                <a:srgbClr val="000000"/>
              </a:solidFill>
              <a:effectLst/>
              <a:uLnTx/>
              <a:uFillTx/>
              <a:latin typeface="Arial"/>
              <a:ea typeface="ＭＳ Ｐゴシック" pitchFamily="34" charset="-128"/>
              <a:cs typeface="Arial" pitchFamily="34" charset="0"/>
            </a:endParaRPr>
          </a:p>
        </p:txBody>
      </p:sp>
      <p:grpSp>
        <p:nvGrpSpPr>
          <p:cNvPr id="6" name="Group 5">
            <a:extLst>
              <a:ext uri="{FF2B5EF4-FFF2-40B4-BE49-F238E27FC236}">
                <a16:creationId xmlns:a16="http://schemas.microsoft.com/office/drawing/2014/main" id="{B7C9252F-BC72-3350-2EFA-E6BB3B093105}"/>
              </a:ext>
            </a:extLst>
          </p:cNvPr>
          <p:cNvGrpSpPr/>
          <p:nvPr/>
        </p:nvGrpSpPr>
        <p:grpSpPr>
          <a:xfrm>
            <a:off x="2788999" y="1619229"/>
            <a:ext cx="874287" cy="966969"/>
            <a:chOff x="3764599" y="2894079"/>
            <a:chExt cx="874287" cy="966969"/>
          </a:xfrm>
        </p:grpSpPr>
        <p:cxnSp>
          <p:nvCxnSpPr>
            <p:cNvPr id="7" name="Straight Connector 6">
              <a:extLst>
                <a:ext uri="{FF2B5EF4-FFF2-40B4-BE49-F238E27FC236}">
                  <a16:creationId xmlns:a16="http://schemas.microsoft.com/office/drawing/2014/main" id="{A4326774-A593-3574-9679-3D6CD4F7A87E}"/>
                </a:ext>
              </a:extLst>
            </p:cNvPr>
            <p:cNvCxnSpPr/>
            <p:nvPr/>
          </p:nvCxnSpPr>
          <p:spPr bwMode="auto">
            <a:xfrm flipH="1">
              <a:off x="3764599" y="3651158"/>
              <a:ext cx="874287"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grpSp>
          <p:nvGrpSpPr>
            <p:cNvPr id="8" name="Group 7">
              <a:extLst>
                <a:ext uri="{FF2B5EF4-FFF2-40B4-BE49-F238E27FC236}">
                  <a16:creationId xmlns:a16="http://schemas.microsoft.com/office/drawing/2014/main" id="{A5625BA9-26F5-E628-1B72-4C1E51FF4A16}"/>
                </a:ext>
              </a:extLst>
            </p:cNvPr>
            <p:cNvGrpSpPr/>
            <p:nvPr/>
          </p:nvGrpSpPr>
          <p:grpSpPr>
            <a:xfrm flipH="1">
              <a:off x="3764599" y="3130211"/>
              <a:ext cx="874287" cy="123469"/>
              <a:chOff x="2411760" y="3271836"/>
              <a:chExt cx="874287" cy="123469"/>
            </a:xfrm>
          </p:grpSpPr>
          <p:cxnSp>
            <p:nvCxnSpPr>
              <p:cNvPr id="16" name="Straight Connector 15">
                <a:extLst>
                  <a:ext uri="{FF2B5EF4-FFF2-40B4-BE49-F238E27FC236}">
                    <a16:creationId xmlns:a16="http://schemas.microsoft.com/office/drawing/2014/main" id="{83D34B55-D6D4-9899-50EA-F685F57C6B5B}"/>
                  </a:ext>
                </a:extLst>
              </p:cNvPr>
              <p:cNvCxnSpPr/>
              <p:nvPr/>
            </p:nvCxnSpPr>
            <p:spPr bwMode="auto">
              <a:xfrm>
                <a:off x="2411760" y="3333571"/>
                <a:ext cx="72008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7" name="Flowchart: Decision 17">
                <a:extLst>
                  <a:ext uri="{FF2B5EF4-FFF2-40B4-BE49-F238E27FC236}">
                    <a16:creationId xmlns:a16="http://schemas.microsoft.com/office/drawing/2014/main" id="{D2064579-42BB-8591-E624-CE449B6F05F3}"/>
                  </a:ext>
                </a:extLst>
              </p:cNvPr>
              <p:cNvSpPr/>
              <p:nvPr/>
            </p:nvSpPr>
            <p:spPr bwMode="auto">
              <a:xfrm>
                <a:off x="3070023" y="3271836"/>
                <a:ext cx="216024" cy="123469"/>
              </a:xfrm>
              <a:prstGeom prst="flowChartDecision">
                <a:avLst/>
              </a:prstGeom>
              <a:solidFill>
                <a:schemeClr val="tx1"/>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grpSp>
        <p:grpSp>
          <p:nvGrpSpPr>
            <p:cNvPr id="9" name="Group 8">
              <a:extLst>
                <a:ext uri="{FF2B5EF4-FFF2-40B4-BE49-F238E27FC236}">
                  <a16:creationId xmlns:a16="http://schemas.microsoft.com/office/drawing/2014/main" id="{763F4EB2-4A7F-F75C-A057-D6B53F7DF047}"/>
                </a:ext>
              </a:extLst>
            </p:cNvPr>
            <p:cNvGrpSpPr/>
            <p:nvPr/>
          </p:nvGrpSpPr>
          <p:grpSpPr>
            <a:xfrm flipH="1">
              <a:off x="3764599" y="3363126"/>
              <a:ext cx="874287" cy="123469"/>
              <a:chOff x="2411760" y="3511281"/>
              <a:chExt cx="874287" cy="123469"/>
            </a:xfrm>
          </p:grpSpPr>
          <p:cxnSp>
            <p:nvCxnSpPr>
              <p:cNvPr id="14" name="Straight Connector 13">
                <a:extLst>
                  <a:ext uri="{FF2B5EF4-FFF2-40B4-BE49-F238E27FC236}">
                    <a16:creationId xmlns:a16="http://schemas.microsoft.com/office/drawing/2014/main" id="{9DC85DCD-5364-E8E3-51CF-06975FCD9AAB}"/>
                  </a:ext>
                </a:extLst>
              </p:cNvPr>
              <p:cNvCxnSpPr/>
              <p:nvPr/>
            </p:nvCxnSpPr>
            <p:spPr bwMode="auto">
              <a:xfrm>
                <a:off x="2411760" y="3573016"/>
                <a:ext cx="72008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5" name="Flowchart: Decision 18">
                <a:extLst>
                  <a:ext uri="{FF2B5EF4-FFF2-40B4-BE49-F238E27FC236}">
                    <a16:creationId xmlns:a16="http://schemas.microsoft.com/office/drawing/2014/main" id="{ADEA343E-7C9C-8CA2-FCA8-22BC3E6A5F41}"/>
                  </a:ext>
                </a:extLst>
              </p:cNvPr>
              <p:cNvSpPr/>
              <p:nvPr/>
            </p:nvSpPr>
            <p:spPr bwMode="auto">
              <a:xfrm>
                <a:off x="3070023" y="3511281"/>
                <a:ext cx="216024" cy="123469"/>
              </a:xfrm>
              <a:prstGeom prst="flowChartDecision">
                <a:avLst/>
              </a:prstGeom>
              <a:solidFill>
                <a:schemeClr val="bg1"/>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grpSp>
        <p:grpSp>
          <p:nvGrpSpPr>
            <p:cNvPr id="10" name="Group 9">
              <a:extLst>
                <a:ext uri="{FF2B5EF4-FFF2-40B4-BE49-F238E27FC236}">
                  <a16:creationId xmlns:a16="http://schemas.microsoft.com/office/drawing/2014/main" id="{A46FCA09-F805-6652-F03F-540569BF0F64}"/>
                </a:ext>
              </a:extLst>
            </p:cNvPr>
            <p:cNvGrpSpPr/>
            <p:nvPr/>
          </p:nvGrpSpPr>
          <p:grpSpPr>
            <a:xfrm flipH="1">
              <a:off x="3764599" y="2894079"/>
              <a:ext cx="874287" cy="126020"/>
              <a:chOff x="2411760" y="3031961"/>
              <a:chExt cx="874287" cy="126020"/>
            </a:xfrm>
          </p:grpSpPr>
          <p:cxnSp>
            <p:nvCxnSpPr>
              <p:cNvPr id="12" name="Straight Connector 11">
                <a:extLst>
                  <a:ext uri="{FF2B5EF4-FFF2-40B4-BE49-F238E27FC236}">
                    <a16:creationId xmlns:a16="http://schemas.microsoft.com/office/drawing/2014/main" id="{8E2FBC6F-94CE-93C0-F2CE-FAD95D72F35B}"/>
                  </a:ext>
                </a:extLst>
              </p:cNvPr>
              <p:cNvCxnSpPr/>
              <p:nvPr/>
            </p:nvCxnSpPr>
            <p:spPr bwMode="auto">
              <a:xfrm>
                <a:off x="2411760" y="3094971"/>
                <a:ext cx="72008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3" name="Isosceles Triangle 19">
                <a:extLst>
                  <a:ext uri="{FF2B5EF4-FFF2-40B4-BE49-F238E27FC236}">
                    <a16:creationId xmlns:a16="http://schemas.microsoft.com/office/drawing/2014/main" id="{06C5B0F1-D0D4-E49C-3564-434051B3EE32}"/>
                  </a:ext>
                </a:extLst>
              </p:cNvPr>
              <p:cNvSpPr/>
              <p:nvPr/>
            </p:nvSpPr>
            <p:spPr bwMode="auto">
              <a:xfrm rot="5400000">
                <a:off x="3145933" y="3017867"/>
                <a:ext cx="126020" cy="154208"/>
              </a:xfrm>
              <a:prstGeom prst="triangl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grpSp>
        <p:cxnSp>
          <p:nvCxnSpPr>
            <p:cNvPr id="11" name="Straight Connector 10">
              <a:extLst>
                <a:ext uri="{FF2B5EF4-FFF2-40B4-BE49-F238E27FC236}">
                  <a16:creationId xmlns:a16="http://schemas.microsoft.com/office/drawing/2014/main" id="{94157475-39F6-9752-D9AD-33FBD67CE9E9}"/>
                </a:ext>
              </a:extLst>
            </p:cNvPr>
            <p:cNvCxnSpPr/>
            <p:nvPr/>
          </p:nvCxnSpPr>
          <p:spPr bwMode="auto">
            <a:xfrm flipH="1">
              <a:off x="3766310" y="3861048"/>
              <a:ext cx="870864" cy="0"/>
            </a:xfrm>
            <a:prstGeom prst="line">
              <a:avLst/>
            </a:prstGeom>
            <a:noFill/>
            <a:ln w="9525" cap="flat" cmpd="sng" algn="ctr">
              <a:solidFill>
                <a:schemeClr val="tx1"/>
              </a:solidFill>
              <a:prstDash val="solid"/>
              <a:round/>
              <a:headEnd type="none" w="med" len="med"/>
              <a:tailEnd type="arrow" w="lg" len="lg"/>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grpSp>
      <p:sp>
        <p:nvSpPr>
          <p:cNvPr id="19" name="TextBox 18">
            <a:extLst>
              <a:ext uri="{FF2B5EF4-FFF2-40B4-BE49-F238E27FC236}">
                <a16:creationId xmlns:a16="http://schemas.microsoft.com/office/drawing/2014/main" id="{108A606D-3851-8BDB-5D29-E8DE9553D29A}"/>
              </a:ext>
            </a:extLst>
          </p:cNvPr>
          <p:cNvSpPr txBox="1"/>
          <p:nvPr/>
        </p:nvSpPr>
        <p:spPr>
          <a:xfrm>
            <a:off x="434419" y="3174203"/>
            <a:ext cx="7772400" cy="3067571"/>
          </a:xfrm>
          <a:prstGeom prst="rect">
            <a:avLst/>
          </a:prstGeom>
          <a:noFill/>
        </p:spPr>
        <p:txBody>
          <a:bodyPr wrap="square">
            <a:spAutoFit/>
          </a:bodyPr>
          <a:lstStyle/>
          <a:p>
            <a:pPr marL="342900" indent="-342900">
              <a:lnSpc>
                <a:spcPts val="1800"/>
              </a:lnSpc>
              <a:buFont typeface="Arial" panose="020B0604020202020204" pitchFamily="34" charset="0"/>
              <a:buChar char="•"/>
            </a:pPr>
            <a:r>
              <a:rPr lang="en-GB" sz="1400" u="sng" dirty="0">
                <a:solidFill>
                  <a:schemeClr val="tx1"/>
                </a:solidFill>
                <a:latin typeface="Arial" panose="020B0604020202020204" pitchFamily="34" charset="0"/>
                <a:cs typeface="Arial" panose="020B0604020202020204" pitchFamily="34" charset="0"/>
              </a:rPr>
              <a:t>Inheritance</a:t>
            </a:r>
            <a:r>
              <a:rPr lang="en-GB" sz="1400" b="0" dirty="0">
                <a:solidFill>
                  <a:schemeClr val="tx1"/>
                </a:solidFill>
                <a:latin typeface="Arial" panose="020B0604020202020204" pitchFamily="34" charset="0"/>
                <a:cs typeface="Arial" panose="020B0604020202020204" pitchFamily="34" charset="0"/>
              </a:rPr>
              <a:t>: </a:t>
            </a:r>
            <a:r>
              <a:rPr lang="en-US" sz="1100" dirty="0">
                <a:solidFill>
                  <a:schemeClr val="tx1"/>
                </a:solidFill>
                <a:latin typeface="Arial" panose="020B0604020202020204" pitchFamily="34" charset="0"/>
                <a:cs typeface="Arial" panose="020B0604020202020204" pitchFamily="34" charset="0"/>
              </a:rPr>
              <a:t>T</a:t>
            </a:r>
            <a:r>
              <a:rPr lang="en-US" sz="1100" b="1" dirty="0"/>
              <a:t>he ability of one class (child class) to inherit the identical functionality of another class (super class), and then add new functionality of its own.  E.g. super class: “round ball”, child classes: “baseball”, “soccer ball”, “basketball”, but not “football”</a:t>
            </a:r>
            <a:endParaRPr lang="en-GB" sz="1400" b="0" dirty="0">
              <a:solidFill>
                <a:schemeClr val="tx1"/>
              </a:solidFill>
              <a:latin typeface="Arial" panose="020B0604020202020204" pitchFamily="34" charset="0"/>
              <a:cs typeface="Arial" panose="020B0604020202020204" pitchFamily="34" charset="0"/>
            </a:endParaRPr>
          </a:p>
          <a:p>
            <a:pPr marL="342900" indent="-342900">
              <a:lnSpc>
                <a:spcPts val="1800"/>
              </a:lnSpc>
              <a:buFont typeface="Arial" panose="020B0604020202020204" pitchFamily="34" charset="0"/>
              <a:buChar char="•"/>
            </a:pPr>
            <a:r>
              <a:rPr lang="en-GB" sz="1400" u="sng" dirty="0">
                <a:solidFill>
                  <a:schemeClr val="tx1"/>
                </a:solidFill>
                <a:latin typeface="Arial" panose="020B0604020202020204" pitchFamily="34" charset="0"/>
                <a:cs typeface="Arial" panose="020B0604020202020204" pitchFamily="34" charset="0"/>
              </a:rPr>
              <a:t>Composition</a:t>
            </a:r>
            <a:r>
              <a:rPr lang="en-GB" sz="1400" b="0" dirty="0">
                <a:solidFill>
                  <a:schemeClr val="tx1"/>
                </a:solidFill>
                <a:latin typeface="Arial" panose="020B0604020202020204" pitchFamily="34" charset="0"/>
                <a:cs typeface="Arial" panose="020B0604020202020204" pitchFamily="34" charset="0"/>
              </a:rPr>
              <a:t>: A</a:t>
            </a:r>
            <a:r>
              <a:rPr lang="en-US" sz="1100" b="1" dirty="0"/>
              <a:t> special case of association that describes a relationship between a whole and its existential parts.  E.g. a person, with head, arms, legs.  Note that the parts cannot exist separate from the rest of the person.</a:t>
            </a:r>
            <a:endParaRPr lang="en-GB" sz="1400" b="0" dirty="0">
              <a:solidFill>
                <a:schemeClr val="tx1"/>
              </a:solidFill>
              <a:latin typeface="Arial" panose="020B0604020202020204" pitchFamily="34" charset="0"/>
              <a:cs typeface="Arial" panose="020B0604020202020204" pitchFamily="34" charset="0"/>
            </a:endParaRPr>
          </a:p>
          <a:p>
            <a:pPr marL="342900" indent="-342900">
              <a:lnSpc>
                <a:spcPts val="1800"/>
              </a:lnSpc>
              <a:buFont typeface="Arial" panose="020B0604020202020204" pitchFamily="34" charset="0"/>
              <a:buChar char="•"/>
            </a:pPr>
            <a:r>
              <a:rPr lang="en-GB" sz="1400" u="sng" dirty="0">
                <a:solidFill>
                  <a:schemeClr val="tx1"/>
                </a:solidFill>
                <a:latin typeface="Arial" panose="020B0604020202020204" pitchFamily="34" charset="0"/>
                <a:cs typeface="Arial" panose="020B0604020202020204" pitchFamily="34" charset="0"/>
              </a:rPr>
              <a:t>Aggregation</a:t>
            </a:r>
            <a:r>
              <a:rPr lang="en-GB" sz="1400" b="0" dirty="0">
                <a:solidFill>
                  <a:schemeClr val="tx1"/>
                </a:solidFill>
                <a:latin typeface="Arial" panose="020B0604020202020204" pitchFamily="34" charset="0"/>
                <a:cs typeface="Arial" panose="020B0604020202020204" pitchFamily="34" charset="0"/>
              </a:rPr>
              <a:t>: </a:t>
            </a:r>
            <a:r>
              <a:rPr lang="en-US" sz="1100" b="1" dirty="0"/>
              <a:t>a special type of association in which objects are assembled or configured together to create a more complex object.  </a:t>
            </a:r>
            <a:r>
              <a:rPr lang="en-US" sz="1100" dirty="0"/>
              <a:t>E.g. a car is assembled from a body, wheels, and an engine.  Note that the engine can exist apart from the rest of the car</a:t>
            </a:r>
            <a:endParaRPr lang="en-GB" sz="1400" b="0" dirty="0">
              <a:solidFill>
                <a:schemeClr val="tx1"/>
              </a:solidFill>
              <a:latin typeface="Arial" panose="020B0604020202020204" pitchFamily="34" charset="0"/>
              <a:cs typeface="Arial" panose="020B0604020202020204" pitchFamily="34" charset="0"/>
            </a:endParaRPr>
          </a:p>
          <a:p>
            <a:pPr marL="342900" indent="-342900">
              <a:lnSpc>
                <a:spcPts val="1800"/>
              </a:lnSpc>
              <a:buFont typeface="Arial" panose="020B0604020202020204" pitchFamily="34" charset="0"/>
              <a:buChar char="•"/>
            </a:pPr>
            <a:r>
              <a:rPr lang="en-GB" sz="1400" u="sng" dirty="0">
                <a:solidFill>
                  <a:schemeClr val="tx1"/>
                </a:solidFill>
                <a:latin typeface="Arial" panose="020B0604020202020204" pitchFamily="34" charset="0"/>
                <a:cs typeface="Arial" panose="020B0604020202020204" pitchFamily="34" charset="0"/>
              </a:rPr>
              <a:t>Association (other relationship, labelled)</a:t>
            </a:r>
            <a:r>
              <a:rPr lang="en-GB" sz="1400" b="0" dirty="0">
                <a:solidFill>
                  <a:schemeClr val="tx1"/>
                </a:solidFill>
                <a:latin typeface="Arial" panose="020B0604020202020204" pitchFamily="34" charset="0"/>
                <a:cs typeface="Arial" panose="020B0604020202020204" pitchFamily="34" charset="0"/>
              </a:rPr>
              <a:t>: </a:t>
            </a:r>
            <a:r>
              <a:rPr lang="en-US" sz="1100" dirty="0"/>
              <a:t>Association is a relationship between classifiers which is used to show that instances of classifiers could be either linked to each other or combined logically.</a:t>
            </a:r>
            <a:endParaRPr lang="en-GB" sz="1100" dirty="0"/>
          </a:p>
          <a:p>
            <a:pPr marL="342900" indent="-342900">
              <a:lnSpc>
                <a:spcPts val="1800"/>
              </a:lnSpc>
              <a:buFont typeface="Arial" panose="020B0604020202020204" pitchFamily="34" charset="0"/>
              <a:buChar char="•"/>
            </a:pPr>
            <a:r>
              <a:rPr lang="en-GB" sz="1400" u="sng" dirty="0">
                <a:solidFill>
                  <a:schemeClr val="tx1"/>
                </a:solidFill>
                <a:latin typeface="Arial" panose="020B0604020202020204" pitchFamily="34" charset="0"/>
                <a:cs typeface="Arial" panose="020B0604020202020204" pitchFamily="34" charset="0"/>
              </a:rPr>
              <a:t>Directional Association</a:t>
            </a:r>
            <a:r>
              <a:rPr lang="en-GB" sz="1400" b="0" dirty="0">
                <a:solidFill>
                  <a:schemeClr val="tx1"/>
                </a:solidFill>
                <a:latin typeface="Arial" panose="020B0604020202020204" pitchFamily="34" charset="0"/>
                <a:cs typeface="Arial" panose="020B0604020202020204" pitchFamily="34" charset="0"/>
              </a:rPr>
              <a:t>: </a:t>
            </a:r>
            <a:r>
              <a:rPr lang="en-US" sz="1100" dirty="0">
                <a:solidFill>
                  <a:schemeClr val="tx1"/>
                </a:solidFill>
                <a:latin typeface="Arial" panose="020B0604020202020204" pitchFamily="34" charset="0"/>
                <a:cs typeface="Arial" panose="020B0604020202020204" pitchFamily="34" charset="0"/>
              </a:rPr>
              <a:t>A</a:t>
            </a:r>
            <a:r>
              <a:rPr lang="en-US" sz="1100" b="1" dirty="0"/>
              <a:t>ssociations that are navigable in only one direction</a:t>
            </a:r>
            <a:r>
              <a:rPr lang="en-US" sz="1100" dirty="0"/>
              <a:t>. A directed association indicates that control flows from one classifier to another; for example an actor to a use case.</a:t>
            </a:r>
            <a:endParaRPr lang="en-GB" sz="1400" b="0" dirty="0">
              <a:solidFill>
                <a:schemeClr val="tx1"/>
              </a:solidFill>
              <a:latin typeface="Arial" panose="020B0604020202020204" pitchFamily="34" charset="0"/>
              <a:cs typeface="Arial" panose="020B0604020202020204" pitchFamily="34" charset="0"/>
            </a:endParaRPr>
          </a:p>
        </p:txBody>
      </p:sp>
      <p:sp>
        <p:nvSpPr>
          <p:cNvPr id="18" name="Date Placeholder 1">
            <a:extLst>
              <a:ext uri="{FF2B5EF4-FFF2-40B4-BE49-F238E27FC236}">
                <a16:creationId xmlns:a16="http://schemas.microsoft.com/office/drawing/2014/main" id="{E3410661-89D2-8596-8100-FE8472D9EBBB}"/>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3-3</a:t>
            </a:r>
          </a:p>
        </p:txBody>
      </p:sp>
      <p:cxnSp>
        <p:nvCxnSpPr>
          <p:cNvPr id="20" name="Straight Connector 19">
            <a:extLst>
              <a:ext uri="{FF2B5EF4-FFF2-40B4-BE49-F238E27FC236}">
                <a16:creationId xmlns:a16="http://schemas.microsoft.com/office/drawing/2014/main" id="{31C99A02-0BA7-9733-2780-BBC0BAB598C9}"/>
              </a:ext>
            </a:extLst>
          </p:cNvPr>
          <p:cNvCxnSpPr/>
          <p:nvPr/>
        </p:nvCxnSpPr>
        <p:spPr bwMode="auto">
          <a:xfrm flipH="1">
            <a:off x="2786736" y="2819400"/>
            <a:ext cx="870864" cy="0"/>
          </a:xfrm>
          <a:prstGeom prst="line">
            <a:avLst/>
          </a:prstGeom>
          <a:noFill/>
          <a:ln w="9525" cap="flat" cmpd="sng" algn="ctr">
            <a:solidFill>
              <a:schemeClr val="tx1"/>
            </a:solidFill>
            <a:prstDash val="lgDash"/>
            <a:round/>
            <a:headEnd type="none" w="med" len="med"/>
            <a:tailEnd type="arrow" w="lg" len="lg"/>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Tree>
    <p:extLst>
      <p:ext uri="{BB962C8B-B14F-4D97-AF65-F5344CB8AC3E}">
        <p14:creationId xmlns:p14="http://schemas.microsoft.com/office/powerpoint/2010/main" val="3136132280"/>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16803"/>
            <a:ext cx="8229600" cy="1143000"/>
          </a:xfrm>
        </p:spPr>
        <p:txBody>
          <a:bodyPr vert="horz"/>
          <a:lstStyle/>
          <a:p>
            <a:r>
              <a:rPr lang="en-GB" sz="2000" dirty="0">
                <a:solidFill>
                  <a:srgbClr val="0099A6"/>
                </a:solidFill>
              </a:rPr>
              <a:t>ASL Connectivity Example: Physical Model (SSI)</a:t>
            </a:r>
            <a:br>
              <a:rPr lang="en-GB" sz="2000" dirty="0">
                <a:solidFill>
                  <a:srgbClr val="0099A6"/>
                </a:solidFill>
              </a:rPr>
            </a:br>
            <a:r>
              <a:rPr lang="en-GB" sz="2000" dirty="0">
                <a:solidFill>
                  <a:srgbClr val="0099A6"/>
                </a:solidFill>
              </a:rPr>
              <a:t>With representative Functional Deployment</a:t>
            </a:r>
          </a:p>
        </p:txBody>
      </p:sp>
      <p:sp>
        <p:nvSpPr>
          <p:cNvPr id="5" name="Date Placeholder 4"/>
          <p:cNvSpPr>
            <a:spLocks noGrp="1"/>
          </p:cNvSpPr>
          <p:nvPr>
            <p:ph type="dt" sz="half" idx="2"/>
          </p:nvPr>
        </p:nvSpPr>
        <p:spPr/>
        <p:txBody>
          <a:bodyPr/>
          <a:lstStyle/>
          <a:p>
            <a:r>
              <a:rPr lang="en-US"/>
              <a:t>28 Mar 2024</a:t>
            </a:r>
            <a:endParaRPr lang="en-GB" dirty="0"/>
          </a:p>
        </p:txBody>
      </p:sp>
      <p:sp>
        <p:nvSpPr>
          <p:cNvPr id="7" name="Cube 6"/>
          <p:cNvSpPr/>
          <p:nvPr/>
        </p:nvSpPr>
        <p:spPr bwMode="auto">
          <a:xfrm>
            <a:off x="3776083" y="980728"/>
            <a:ext cx="1368152" cy="936104"/>
          </a:xfrm>
          <a:prstGeom prst="cube">
            <a:avLst>
              <a:gd name="adj" fmla="val 14418"/>
            </a:avLst>
          </a:prstGeom>
          <a:gradFill flip="none" rotWithShape="1">
            <a:gsLst>
              <a:gs pos="0">
                <a:srgbClr val="CCFF66"/>
              </a:gs>
              <a:gs pos="100000">
                <a:srgbClr val="00C0BC"/>
              </a:gs>
            </a:gsLst>
            <a:lin ang="5400000" scaled="1"/>
            <a:tileRect/>
          </a:gra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Relay Spacecraft</a:t>
            </a:r>
          </a:p>
        </p:txBody>
      </p:sp>
      <p:sp>
        <p:nvSpPr>
          <p:cNvPr id="8" name="Cube 7"/>
          <p:cNvSpPr/>
          <p:nvPr/>
        </p:nvSpPr>
        <p:spPr bwMode="auto">
          <a:xfrm>
            <a:off x="6037058" y="980728"/>
            <a:ext cx="1352836" cy="936104"/>
          </a:xfrm>
          <a:prstGeom prst="cube">
            <a:avLst>
              <a:gd name="adj" fmla="val 14418"/>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Lander/Rover</a:t>
            </a:r>
          </a:p>
          <a:p>
            <a:pPr marL="0" marR="0" indent="0" algn="ctr" defTabSz="914400" rtl="0" eaLnBrk="1" fontAlgn="base" latinLnBrk="0" hangingPunct="1">
              <a:lnSpc>
                <a:spcPts val="1000"/>
              </a:lnSpc>
              <a:spcBef>
                <a:spcPct val="0"/>
              </a:spcBef>
              <a:spcAft>
                <a:spcPct val="0"/>
              </a:spcAft>
              <a:buClrTx/>
              <a:buSzTx/>
              <a:buFontTx/>
              <a:buNone/>
              <a:tabLst/>
            </a:pPr>
            <a:r>
              <a:rPr lang="en-GB" sz="1200" b="0" i="1" dirty="0">
                <a:solidFill>
                  <a:schemeClr val="tx1"/>
                </a:solidFill>
                <a:latin typeface="Arial" panose="020B0604020202020204" pitchFamily="34" charset="0"/>
                <a:cs typeface="Arial" panose="020B0604020202020204" pitchFamily="34" charset="0"/>
              </a:rPr>
              <a:t>or Habitat</a:t>
            </a:r>
            <a:endParaRPr kumimoji="0" lang="en-GB" sz="1200" b="0" i="1"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2" name="Cube 11"/>
          <p:cNvSpPr/>
          <p:nvPr/>
        </p:nvSpPr>
        <p:spPr bwMode="auto">
          <a:xfrm>
            <a:off x="3776083" y="2344355"/>
            <a:ext cx="1368152" cy="936104"/>
          </a:xfrm>
          <a:prstGeom prst="cube">
            <a:avLst>
              <a:gd name="adj" fmla="val 14418"/>
            </a:avLst>
          </a:prstGeom>
          <a:solidFill>
            <a:srgbClr val="E0C62C"/>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ESLT</a:t>
            </a:r>
          </a:p>
        </p:txBody>
      </p:sp>
      <p:sp>
        <p:nvSpPr>
          <p:cNvPr id="35" name="Oval 34"/>
          <p:cNvSpPr>
            <a:spLocks noChangeArrowheads="1"/>
          </p:cNvSpPr>
          <p:nvPr/>
        </p:nvSpPr>
        <p:spPr bwMode="auto">
          <a:xfrm>
            <a:off x="3820020" y="2691589"/>
            <a:ext cx="502847" cy="274171"/>
          </a:xfrm>
          <a:prstGeom prst="ellipse">
            <a:avLst/>
          </a:prstGeom>
          <a:solidFill>
            <a:schemeClr val="bg1">
              <a:lumMod val="95000"/>
            </a:schemeClr>
          </a:solidFill>
          <a:ln w="9525">
            <a:solidFill>
              <a:schemeClr val="tx1"/>
            </a:solidFill>
            <a:round/>
            <a:headEnd/>
            <a:tailEnd/>
          </a:ln>
        </p:spPr>
        <p:txBody>
          <a:bodyPr lIns="0" rIns="0" anchor="ctr"/>
          <a:lstStyle/>
          <a:p>
            <a:pPr algn="ctr"/>
            <a:r>
              <a:rPr kumimoji="1" lang="en-US" sz="600" b="0" dirty="0">
                <a:solidFill>
                  <a:srgbClr val="000000"/>
                </a:solidFill>
                <a:latin typeface="Arial" panose="020B0604020202020204" pitchFamily="34" charset="0"/>
                <a:ea typeface="ＭＳ Ｐゴシック" pitchFamily="34" charset="-128"/>
                <a:cs typeface="Arial" panose="020B0604020202020204" pitchFamily="34" charset="0"/>
              </a:rPr>
              <a:t>TT&amp;C</a:t>
            </a:r>
          </a:p>
        </p:txBody>
      </p:sp>
      <p:cxnSp>
        <p:nvCxnSpPr>
          <p:cNvPr id="18" name="Straight Connector 17"/>
          <p:cNvCxnSpPr>
            <a:stCxn id="7" idx="3"/>
            <a:endCxn id="12" idx="1"/>
          </p:cNvCxnSpPr>
          <p:nvPr/>
        </p:nvCxnSpPr>
        <p:spPr bwMode="auto">
          <a:xfrm>
            <a:off x="4392675" y="1916832"/>
            <a:ext cx="0" cy="562490"/>
          </a:xfrm>
          <a:prstGeom prst="line">
            <a:avLst/>
          </a:prstGeom>
          <a:noFill/>
          <a:ln w="38100" cap="flat" cmpd="sng" algn="ctr">
            <a:solidFill>
              <a:srgbClr val="0000FF"/>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33" name="Straight Connector 32"/>
          <p:cNvCxnSpPr>
            <a:stCxn id="7" idx="4"/>
            <a:endCxn id="8" idx="2"/>
          </p:cNvCxnSpPr>
          <p:nvPr/>
        </p:nvCxnSpPr>
        <p:spPr bwMode="auto">
          <a:xfrm>
            <a:off x="5009268" y="1516264"/>
            <a:ext cx="1027790" cy="0"/>
          </a:xfrm>
          <a:prstGeom prst="line">
            <a:avLst/>
          </a:prstGeom>
          <a:noFill/>
          <a:ln w="38100" cap="flat" cmpd="sng" algn="ctr">
            <a:solidFill>
              <a:srgbClr val="0000FF"/>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pic>
        <p:nvPicPr>
          <p:cNvPr id="72" name="Picture 1" descr="router_joeseph_teed_01.jpg"/>
          <p:cNvPicPr>
            <a:picLocks noChangeAspect="1"/>
          </p:cNvPicPr>
          <p:nvPr/>
        </p:nvPicPr>
        <p:blipFill>
          <a:blip r:embed="rId3" cstate="print">
            <a:clrChange>
              <a:clrFrom>
                <a:srgbClr val="FCFFFF"/>
              </a:clrFrom>
              <a:clrTo>
                <a:srgbClr val="FCFFFF">
                  <a:alpha val="0"/>
                </a:srgbClr>
              </a:clrTo>
            </a:clrChange>
            <a:extLst>
              <a:ext uri="{28A0092B-C50C-407E-A947-70E740481C1C}">
                <a14:useLocalDpi xmlns:a14="http://schemas.microsoft.com/office/drawing/2010/main" val="0"/>
              </a:ext>
            </a:extLst>
          </a:blip>
          <a:srcRect/>
          <a:stretch>
            <a:fillRect/>
          </a:stretch>
        </p:blipFill>
        <p:spPr bwMode="auto">
          <a:xfrm>
            <a:off x="4284676" y="1690856"/>
            <a:ext cx="216000" cy="1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7" name="Elbow Connector 86"/>
          <p:cNvCxnSpPr>
            <a:stCxn id="7" idx="3"/>
            <a:endCxn id="72" idx="2"/>
          </p:cNvCxnSpPr>
          <p:nvPr/>
        </p:nvCxnSpPr>
        <p:spPr bwMode="auto">
          <a:xfrm rot="5400000" flipH="1" flipV="1">
            <a:off x="4369687" y="1893843"/>
            <a:ext cx="45976" cy="1"/>
          </a:xfrm>
          <a:prstGeom prst="bentConnector3">
            <a:avLst>
              <a:gd name="adj1" fmla="val -497216"/>
            </a:avLst>
          </a:prstGeom>
          <a:noFill/>
          <a:ln w="19050" cap="flat" cmpd="sng" algn="ctr">
            <a:solidFill>
              <a:srgbClr val="CC00CC"/>
            </a:solidFill>
            <a:prstDash val="sys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93" name="Straight Connector 92"/>
          <p:cNvCxnSpPr>
            <a:stCxn id="72" idx="3"/>
            <a:endCxn id="111" idx="1"/>
          </p:cNvCxnSpPr>
          <p:nvPr/>
        </p:nvCxnSpPr>
        <p:spPr bwMode="auto">
          <a:xfrm flipV="1">
            <a:off x="4500676" y="1533481"/>
            <a:ext cx="1675456" cy="247375"/>
          </a:xfrm>
          <a:prstGeom prst="bentConnector3">
            <a:avLst>
              <a:gd name="adj1" fmla="val 24228"/>
            </a:avLst>
          </a:prstGeom>
          <a:noFill/>
          <a:ln w="19050" cap="flat" cmpd="sng" algn="ctr">
            <a:solidFill>
              <a:srgbClr val="CC00CC"/>
            </a:solidFill>
            <a:prstDash val="sys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84" name="Cube 83"/>
          <p:cNvSpPr/>
          <p:nvPr/>
        </p:nvSpPr>
        <p:spPr bwMode="auto">
          <a:xfrm>
            <a:off x="1528378" y="980728"/>
            <a:ext cx="1368152" cy="936104"/>
          </a:xfrm>
          <a:prstGeom prst="cube">
            <a:avLst>
              <a:gd name="adj" fmla="val 14418"/>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Spacecraft</a:t>
            </a:r>
          </a:p>
        </p:txBody>
      </p:sp>
      <p:cxnSp>
        <p:nvCxnSpPr>
          <p:cNvPr id="91" name="Straight Connector 90"/>
          <p:cNvCxnSpPr>
            <a:stCxn id="84" idx="4"/>
            <a:endCxn id="7" idx="2"/>
          </p:cNvCxnSpPr>
          <p:nvPr/>
        </p:nvCxnSpPr>
        <p:spPr bwMode="auto">
          <a:xfrm>
            <a:off x="2761563" y="1516264"/>
            <a:ext cx="1014520" cy="0"/>
          </a:xfrm>
          <a:prstGeom prst="line">
            <a:avLst/>
          </a:prstGeom>
          <a:noFill/>
          <a:ln w="38100" cap="flat" cmpd="sng" algn="ctr">
            <a:solidFill>
              <a:srgbClr val="0000FF"/>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13" name="Oval 8"/>
          <p:cNvSpPr>
            <a:spLocks noChangeArrowheads="1"/>
          </p:cNvSpPr>
          <p:nvPr/>
        </p:nvSpPr>
        <p:spPr bwMode="auto">
          <a:xfrm>
            <a:off x="1975078" y="1559614"/>
            <a:ext cx="215904" cy="135424"/>
          </a:xfrm>
          <a:prstGeom prst="ellipse">
            <a:avLst/>
          </a:prstGeom>
          <a:solidFill>
            <a:srgbClr val="FF99FF"/>
          </a:solidFill>
          <a:ln w="9525">
            <a:solidFill>
              <a:schemeClr val="tx1"/>
            </a:solidFill>
            <a:round/>
            <a:headEnd/>
            <a:tailEnd/>
          </a:ln>
        </p:spPr>
        <p:txBody>
          <a:bodyPr wrap="none" lIns="0" rIns="0" anchor="ctr"/>
          <a:lstStyle/>
          <a:p>
            <a:pPr algn="ctr" fontAlgn="base">
              <a:spcBef>
                <a:spcPct val="0"/>
              </a:spcBef>
              <a:spcAft>
                <a:spcPct val="0"/>
              </a:spcAft>
            </a:pP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NAVT</a:t>
            </a:r>
          </a:p>
        </p:txBody>
      </p:sp>
      <p:sp>
        <p:nvSpPr>
          <p:cNvPr id="115" name="Oval 8"/>
          <p:cNvSpPr>
            <a:spLocks noChangeArrowheads="1"/>
          </p:cNvSpPr>
          <p:nvPr/>
        </p:nvSpPr>
        <p:spPr bwMode="auto">
          <a:xfrm>
            <a:off x="1691680" y="1382488"/>
            <a:ext cx="215904" cy="135424"/>
          </a:xfrm>
          <a:prstGeom prst="ellipse">
            <a:avLst/>
          </a:prstGeom>
          <a:solidFill>
            <a:srgbClr val="FF7C80"/>
          </a:solidFill>
          <a:ln w="9525">
            <a:solidFill>
              <a:schemeClr val="tx1"/>
            </a:solidFill>
            <a:round/>
            <a:headEnd/>
            <a:tailEnd/>
          </a:ln>
        </p:spPr>
        <p:txBody>
          <a:bodyPr lIns="0" rIns="0" anchor="ctr"/>
          <a:lstStyle/>
          <a:p>
            <a:pPr algn="ct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MCS</a:t>
            </a:r>
          </a:p>
        </p:txBody>
      </p:sp>
      <p:sp>
        <p:nvSpPr>
          <p:cNvPr id="116" name="Oval 8"/>
          <p:cNvSpPr>
            <a:spLocks noChangeArrowheads="1"/>
          </p:cNvSpPr>
          <p:nvPr/>
        </p:nvSpPr>
        <p:spPr bwMode="auto">
          <a:xfrm>
            <a:off x="1691680" y="1559614"/>
            <a:ext cx="215904" cy="135424"/>
          </a:xfrm>
          <a:prstGeom prst="ellipse">
            <a:avLst/>
          </a:prstGeom>
          <a:solidFill>
            <a:srgbClr val="66FF99"/>
          </a:solidFill>
          <a:ln w="9525">
            <a:solidFill>
              <a:schemeClr val="tx1"/>
            </a:solidFill>
            <a:round/>
            <a:headEnd/>
            <a:tailEnd/>
          </a:ln>
        </p:spPr>
        <p:txBody>
          <a:bodyPr lIns="0" rIns="0" anchor="ctr"/>
          <a:lstStyle/>
          <a:p>
            <a:pPr algn="ct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DSA</a:t>
            </a:r>
          </a:p>
        </p:txBody>
      </p:sp>
      <p:sp>
        <p:nvSpPr>
          <p:cNvPr id="117" name="Oval 8"/>
          <p:cNvSpPr>
            <a:spLocks noChangeArrowheads="1"/>
          </p:cNvSpPr>
          <p:nvPr/>
        </p:nvSpPr>
        <p:spPr bwMode="auto">
          <a:xfrm>
            <a:off x="1975078" y="1382488"/>
            <a:ext cx="215904" cy="135424"/>
          </a:xfrm>
          <a:prstGeom prst="ellipse">
            <a:avLst/>
          </a:prstGeom>
          <a:solidFill>
            <a:schemeClr val="tx2">
              <a:lumMod val="40000"/>
              <a:lumOff val="60000"/>
            </a:schemeClr>
          </a:solidFill>
          <a:ln w="9525">
            <a:solidFill>
              <a:schemeClr val="tx1"/>
            </a:solidFill>
            <a:round/>
            <a:headEnd/>
            <a:tailEnd/>
          </a:ln>
        </p:spPr>
        <p:txBody>
          <a:bodyPr lIns="0" rIns="0" anchor="ctr"/>
          <a:lstStyle/>
          <a:p>
            <a:pPr algn="ct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MPS</a:t>
            </a:r>
          </a:p>
        </p:txBody>
      </p:sp>
      <p:sp>
        <p:nvSpPr>
          <p:cNvPr id="118" name="Oval 8"/>
          <p:cNvSpPr>
            <a:spLocks noChangeArrowheads="1"/>
          </p:cNvSpPr>
          <p:nvPr/>
        </p:nvSpPr>
        <p:spPr bwMode="auto">
          <a:xfrm>
            <a:off x="6948384" y="1661910"/>
            <a:ext cx="215904" cy="135424"/>
          </a:xfrm>
          <a:prstGeom prst="ellipse">
            <a:avLst/>
          </a:prstGeom>
          <a:solidFill>
            <a:srgbClr val="FF99FF"/>
          </a:solidFill>
          <a:ln w="9525">
            <a:solidFill>
              <a:schemeClr val="tx1"/>
            </a:solidFill>
            <a:round/>
            <a:headEnd/>
            <a:tailEnd/>
          </a:ln>
        </p:spPr>
        <p:txBody>
          <a:bodyPr wrap="none" lIns="0" rIns="0" anchor="ctr"/>
          <a:lstStyle/>
          <a:p>
            <a:pPr algn="ctr" fontAlgn="base">
              <a:spcBef>
                <a:spcPct val="0"/>
              </a:spcBef>
              <a:spcAft>
                <a:spcPct val="0"/>
              </a:spcAft>
            </a:pP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NAVT</a:t>
            </a:r>
          </a:p>
        </p:txBody>
      </p:sp>
      <p:sp>
        <p:nvSpPr>
          <p:cNvPr id="119" name="Oval 8"/>
          <p:cNvSpPr>
            <a:spLocks noChangeArrowheads="1"/>
          </p:cNvSpPr>
          <p:nvPr/>
        </p:nvSpPr>
        <p:spPr bwMode="auto">
          <a:xfrm>
            <a:off x="6664986" y="1484784"/>
            <a:ext cx="215904" cy="135424"/>
          </a:xfrm>
          <a:prstGeom prst="ellipse">
            <a:avLst/>
          </a:prstGeom>
          <a:solidFill>
            <a:srgbClr val="FF7C80"/>
          </a:solidFill>
          <a:ln w="9525">
            <a:solidFill>
              <a:schemeClr val="tx1"/>
            </a:solidFill>
            <a:round/>
            <a:headEnd/>
            <a:tailEnd/>
          </a:ln>
        </p:spPr>
        <p:txBody>
          <a:bodyPr lIns="0" rIns="0" anchor="ctr"/>
          <a:lstStyle/>
          <a:p>
            <a:pPr algn="ct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MCS</a:t>
            </a:r>
          </a:p>
        </p:txBody>
      </p:sp>
      <p:sp>
        <p:nvSpPr>
          <p:cNvPr id="120" name="Oval 8"/>
          <p:cNvSpPr>
            <a:spLocks noChangeArrowheads="1"/>
          </p:cNvSpPr>
          <p:nvPr/>
        </p:nvSpPr>
        <p:spPr bwMode="auto">
          <a:xfrm>
            <a:off x="6664986" y="1661910"/>
            <a:ext cx="215904" cy="135424"/>
          </a:xfrm>
          <a:prstGeom prst="ellipse">
            <a:avLst/>
          </a:prstGeom>
          <a:solidFill>
            <a:srgbClr val="66FF99"/>
          </a:solidFill>
          <a:ln w="9525">
            <a:solidFill>
              <a:schemeClr val="tx1"/>
            </a:solidFill>
            <a:round/>
            <a:headEnd/>
            <a:tailEnd/>
          </a:ln>
        </p:spPr>
        <p:txBody>
          <a:bodyPr lIns="0" rIns="0" anchor="ctr"/>
          <a:lstStyle/>
          <a:p>
            <a:pPr algn="ct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DSA</a:t>
            </a:r>
          </a:p>
        </p:txBody>
      </p:sp>
      <p:sp>
        <p:nvSpPr>
          <p:cNvPr id="121" name="Oval 8"/>
          <p:cNvSpPr>
            <a:spLocks noChangeArrowheads="1"/>
          </p:cNvSpPr>
          <p:nvPr/>
        </p:nvSpPr>
        <p:spPr bwMode="auto">
          <a:xfrm>
            <a:off x="6948384" y="1484784"/>
            <a:ext cx="215904" cy="135424"/>
          </a:xfrm>
          <a:prstGeom prst="ellipse">
            <a:avLst/>
          </a:prstGeom>
          <a:solidFill>
            <a:schemeClr val="tx2">
              <a:lumMod val="40000"/>
              <a:lumOff val="60000"/>
            </a:schemeClr>
          </a:solidFill>
          <a:ln w="9525">
            <a:solidFill>
              <a:schemeClr val="tx1"/>
            </a:solidFill>
            <a:round/>
            <a:headEnd/>
            <a:tailEnd/>
          </a:ln>
        </p:spPr>
        <p:txBody>
          <a:bodyPr lIns="0" rIns="0" anchor="ctr"/>
          <a:lstStyle/>
          <a:p>
            <a:pPr algn="ct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MPS</a:t>
            </a:r>
          </a:p>
        </p:txBody>
      </p:sp>
      <p:sp>
        <p:nvSpPr>
          <p:cNvPr id="122" name="Oval 8"/>
          <p:cNvSpPr>
            <a:spLocks noChangeArrowheads="1"/>
          </p:cNvSpPr>
          <p:nvPr/>
        </p:nvSpPr>
        <p:spPr bwMode="auto">
          <a:xfrm>
            <a:off x="4437945" y="1509992"/>
            <a:ext cx="215904" cy="135424"/>
          </a:xfrm>
          <a:prstGeom prst="ellipse">
            <a:avLst/>
          </a:prstGeom>
          <a:solidFill>
            <a:srgbClr val="FF99FF"/>
          </a:solidFill>
          <a:ln w="9525">
            <a:solidFill>
              <a:schemeClr val="tx1"/>
            </a:solidFill>
            <a:round/>
            <a:headEnd/>
            <a:tailEnd/>
          </a:ln>
        </p:spPr>
        <p:txBody>
          <a:bodyPr wrap="none" lIns="0" rIns="0" anchor="ctr"/>
          <a:lstStyle/>
          <a:p>
            <a:pPr algn="ctr" fontAlgn="base">
              <a:spcBef>
                <a:spcPct val="0"/>
              </a:spcBef>
              <a:spcAft>
                <a:spcPct val="0"/>
              </a:spcAft>
            </a:pP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NAVT</a:t>
            </a:r>
          </a:p>
        </p:txBody>
      </p:sp>
      <p:sp>
        <p:nvSpPr>
          <p:cNvPr id="123" name="Oval 8"/>
          <p:cNvSpPr>
            <a:spLocks noChangeArrowheads="1"/>
          </p:cNvSpPr>
          <p:nvPr/>
        </p:nvSpPr>
        <p:spPr bwMode="auto">
          <a:xfrm>
            <a:off x="4154547" y="1332866"/>
            <a:ext cx="215904" cy="135424"/>
          </a:xfrm>
          <a:prstGeom prst="ellipse">
            <a:avLst/>
          </a:prstGeom>
          <a:solidFill>
            <a:srgbClr val="FF7C80"/>
          </a:solidFill>
          <a:ln w="9525">
            <a:solidFill>
              <a:schemeClr val="tx1"/>
            </a:solidFill>
            <a:round/>
            <a:headEnd/>
            <a:tailEnd/>
          </a:ln>
        </p:spPr>
        <p:txBody>
          <a:bodyPr lIns="0" rIns="0" anchor="ctr"/>
          <a:lstStyle/>
          <a:p>
            <a:pPr algn="ct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MCS</a:t>
            </a:r>
          </a:p>
        </p:txBody>
      </p:sp>
      <p:sp>
        <p:nvSpPr>
          <p:cNvPr id="124" name="Oval 8"/>
          <p:cNvSpPr>
            <a:spLocks noChangeArrowheads="1"/>
          </p:cNvSpPr>
          <p:nvPr/>
        </p:nvSpPr>
        <p:spPr bwMode="auto">
          <a:xfrm>
            <a:off x="4154547" y="1509992"/>
            <a:ext cx="215904" cy="135424"/>
          </a:xfrm>
          <a:prstGeom prst="ellipse">
            <a:avLst/>
          </a:prstGeom>
          <a:solidFill>
            <a:srgbClr val="66FF99"/>
          </a:solidFill>
          <a:ln w="9525">
            <a:solidFill>
              <a:schemeClr val="tx1"/>
            </a:solidFill>
            <a:round/>
            <a:headEnd/>
            <a:tailEnd/>
          </a:ln>
        </p:spPr>
        <p:txBody>
          <a:bodyPr lIns="0" rIns="0" anchor="ctr"/>
          <a:lstStyle/>
          <a:p>
            <a:pPr algn="ct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DSA</a:t>
            </a:r>
          </a:p>
        </p:txBody>
      </p:sp>
      <p:sp>
        <p:nvSpPr>
          <p:cNvPr id="125" name="Oval 8"/>
          <p:cNvSpPr>
            <a:spLocks noChangeArrowheads="1"/>
          </p:cNvSpPr>
          <p:nvPr/>
        </p:nvSpPr>
        <p:spPr bwMode="auto">
          <a:xfrm>
            <a:off x="4437945" y="1332866"/>
            <a:ext cx="215904" cy="135424"/>
          </a:xfrm>
          <a:prstGeom prst="ellipse">
            <a:avLst/>
          </a:prstGeom>
          <a:solidFill>
            <a:schemeClr val="tx2">
              <a:lumMod val="40000"/>
              <a:lumOff val="60000"/>
            </a:schemeClr>
          </a:solidFill>
          <a:ln w="9525">
            <a:solidFill>
              <a:schemeClr val="tx1"/>
            </a:solidFill>
            <a:round/>
            <a:headEnd/>
            <a:tailEnd/>
          </a:ln>
        </p:spPr>
        <p:txBody>
          <a:bodyPr lIns="0" rIns="0" anchor="ctr"/>
          <a:lstStyle/>
          <a:p>
            <a:pPr algn="ct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MPS</a:t>
            </a:r>
          </a:p>
        </p:txBody>
      </p:sp>
      <p:sp>
        <p:nvSpPr>
          <p:cNvPr id="68" name="Cube 67"/>
          <p:cNvSpPr/>
          <p:nvPr/>
        </p:nvSpPr>
        <p:spPr bwMode="auto">
          <a:xfrm>
            <a:off x="2768606" y="3879721"/>
            <a:ext cx="1352836" cy="936104"/>
          </a:xfrm>
          <a:prstGeom prst="cube">
            <a:avLst>
              <a:gd name="adj" fmla="val 14418"/>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MOC</a:t>
            </a:r>
          </a:p>
        </p:txBody>
      </p:sp>
      <p:sp>
        <p:nvSpPr>
          <p:cNvPr id="69" name="Cube 68"/>
          <p:cNvSpPr/>
          <p:nvPr/>
        </p:nvSpPr>
        <p:spPr bwMode="auto">
          <a:xfrm>
            <a:off x="4846745" y="3879721"/>
            <a:ext cx="1352836" cy="936104"/>
          </a:xfrm>
          <a:prstGeom prst="cube">
            <a:avLst>
              <a:gd name="adj" fmla="val 14418"/>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DPC</a:t>
            </a:r>
          </a:p>
        </p:txBody>
      </p:sp>
      <p:sp>
        <p:nvSpPr>
          <p:cNvPr id="70" name="Cube 69"/>
          <p:cNvSpPr/>
          <p:nvPr/>
        </p:nvSpPr>
        <p:spPr bwMode="auto">
          <a:xfrm>
            <a:off x="6937857" y="3879721"/>
            <a:ext cx="1352836" cy="936104"/>
          </a:xfrm>
          <a:prstGeom prst="cube">
            <a:avLst>
              <a:gd name="adj" fmla="val 14418"/>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DAC</a:t>
            </a:r>
          </a:p>
        </p:txBody>
      </p:sp>
      <p:sp>
        <p:nvSpPr>
          <p:cNvPr id="71" name="Cube 70"/>
          <p:cNvSpPr/>
          <p:nvPr/>
        </p:nvSpPr>
        <p:spPr bwMode="auto">
          <a:xfrm>
            <a:off x="2768606" y="5445224"/>
            <a:ext cx="1352836" cy="936104"/>
          </a:xfrm>
          <a:prstGeom prst="cube">
            <a:avLst>
              <a:gd name="adj" fmla="val 14418"/>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POC</a:t>
            </a:r>
          </a:p>
        </p:txBody>
      </p:sp>
      <p:sp>
        <p:nvSpPr>
          <p:cNvPr id="73" name="Cube 72"/>
          <p:cNvSpPr/>
          <p:nvPr/>
        </p:nvSpPr>
        <p:spPr bwMode="auto">
          <a:xfrm>
            <a:off x="4846745" y="5445224"/>
            <a:ext cx="1352836" cy="936104"/>
          </a:xfrm>
          <a:prstGeom prst="cube">
            <a:avLst>
              <a:gd name="adj" fmla="val 14418"/>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PI/User</a:t>
            </a:r>
          </a:p>
        </p:txBody>
      </p:sp>
      <p:sp>
        <p:nvSpPr>
          <p:cNvPr id="74" name="Cube 73"/>
          <p:cNvSpPr/>
          <p:nvPr/>
        </p:nvSpPr>
        <p:spPr bwMode="auto">
          <a:xfrm>
            <a:off x="698884" y="5445224"/>
            <a:ext cx="1352836" cy="936104"/>
          </a:xfrm>
          <a:prstGeom prst="cube">
            <a:avLst>
              <a:gd name="adj" fmla="val 14418"/>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SCM</a:t>
            </a:r>
          </a:p>
        </p:txBody>
      </p:sp>
      <p:cxnSp>
        <p:nvCxnSpPr>
          <p:cNvPr id="75" name="Straight Connector 74"/>
          <p:cNvCxnSpPr>
            <a:stCxn id="71" idx="1"/>
            <a:endCxn id="68" idx="3"/>
          </p:cNvCxnSpPr>
          <p:nvPr/>
        </p:nvCxnSpPr>
        <p:spPr bwMode="auto">
          <a:xfrm flipV="1">
            <a:off x="3377540" y="4815825"/>
            <a:ext cx="0" cy="764366"/>
          </a:xfrm>
          <a:prstGeom prst="line">
            <a:avLst/>
          </a:prstGeom>
          <a:noFill/>
          <a:ln w="28575" cap="flat" cmpd="sng" algn="ctr">
            <a:solidFill>
              <a:srgbClr val="006600"/>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78" name="Straight Connector 107"/>
          <p:cNvCxnSpPr>
            <a:stCxn id="73" idx="1"/>
            <a:endCxn id="70" idx="3"/>
          </p:cNvCxnSpPr>
          <p:nvPr/>
        </p:nvCxnSpPr>
        <p:spPr bwMode="auto">
          <a:xfrm rot="5400000" flipH="1" flipV="1">
            <a:off x="6119052" y="4152452"/>
            <a:ext cx="764366" cy="2091112"/>
          </a:xfrm>
          <a:prstGeom prst="bentConnector3">
            <a:avLst>
              <a:gd name="adj1" fmla="val 50000"/>
            </a:avLst>
          </a:prstGeom>
          <a:noFill/>
          <a:ln w="28575" cap="flat" cmpd="sng" algn="ctr">
            <a:solidFill>
              <a:srgbClr val="006600"/>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85" name="Oval 84"/>
          <p:cNvSpPr/>
          <p:nvPr/>
        </p:nvSpPr>
        <p:spPr bwMode="auto">
          <a:xfrm>
            <a:off x="2236511" y="5144008"/>
            <a:ext cx="108000" cy="108000"/>
          </a:xfrm>
          <a:prstGeom prst="ellipse">
            <a:avLst/>
          </a:prstGeom>
          <a:solidFill>
            <a:schemeClr val="bg1"/>
          </a:solidFill>
          <a:ln>
            <a:noFill/>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cxnSp>
        <p:nvCxnSpPr>
          <p:cNvPr id="86" name="Straight Connector 56"/>
          <p:cNvCxnSpPr>
            <a:stCxn id="74" idx="1"/>
            <a:endCxn id="89" idx="3"/>
          </p:cNvCxnSpPr>
          <p:nvPr/>
        </p:nvCxnSpPr>
        <p:spPr bwMode="auto">
          <a:xfrm flipV="1">
            <a:off x="1307818" y="4815825"/>
            <a:ext cx="0" cy="764366"/>
          </a:xfrm>
          <a:prstGeom prst="straightConnector1">
            <a:avLst/>
          </a:prstGeom>
          <a:noFill/>
          <a:ln w="28575" cap="flat" cmpd="sng" algn="ctr">
            <a:solidFill>
              <a:srgbClr val="006600"/>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89" name="Cube 88"/>
          <p:cNvSpPr/>
          <p:nvPr/>
        </p:nvSpPr>
        <p:spPr bwMode="auto">
          <a:xfrm>
            <a:off x="698884" y="3879721"/>
            <a:ext cx="1352836" cy="936104"/>
          </a:xfrm>
          <a:prstGeom prst="cube">
            <a:avLst>
              <a:gd name="adj" fmla="val 14418"/>
            </a:avLst>
          </a:prstGeom>
          <a:solidFill>
            <a:srgbClr val="CCFF66"/>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NSC</a:t>
            </a:r>
          </a:p>
        </p:txBody>
      </p:sp>
      <p:cxnSp>
        <p:nvCxnSpPr>
          <p:cNvPr id="92" name="Straight Connector 91"/>
          <p:cNvCxnSpPr>
            <a:stCxn id="73" idx="1"/>
            <a:endCxn id="69" idx="3"/>
          </p:cNvCxnSpPr>
          <p:nvPr/>
        </p:nvCxnSpPr>
        <p:spPr bwMode="auto">
          <a:xfrm flipV="1">
            <a:off x="5455679" y="4815825"/>
            <a:ext cx="0" cy="764366"/>
          </a:xfrm>
          <a:prstGeom prst="line">
            <a:avLst/>
          </a:prstGeom>
          <a:noFill/>
          <a:ln w="28575" cap="flat" cmpd="sng" algn="ctr">
            <a:solidFill>
              <a:srgbClr val="006600"/>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94" name="Straight Connector 93"/>
          <p:cNvCxnSpPr/>
          <p:nvPr/>
        </p:nvCxnSpPr>
        <p:spPr bwMode="auto">
          <a:xfrm flipH="1">
            <a:off x="584216" y="5198008"/>
            <a:ext cx="7804208" cy="0"/>
          </a:xfrm>
          <a:prstGeom prst="line">
            <a:avLst/>
          </a:prstGeom>
          <a:noFill/>
          <a:ln w="28575" cap="flat" cmpd="sng" algn="ctr">
            <a:solidFill>
              <a:srgbClr val="006600"/>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95" name="Straight Connector 107"/>
          <p:cNvCxnSpPr>
            <a:stCxn id="89" idx="1"/>
            <a:endCxn id="12" idx="2"/>
          </p:cNvCxnSpPr>
          <p:nvPr/>
        </p:nvCxnSpPr>
        <p:spPr bwMode="auto">
          <a:xfrm rot="5400000" flipH="1" flipV="1">
            <a:off x="1974552" y="2213158"/>
            <a:ext cx="1134797" cy="2468265"/>
          </a:xfrm>
          <a:prstGeom prst="bentConnector2">
            <a:avLst/>
          </a:prstGeom>
          <a:noFill/>
          <a:ln w="28575" cap="flat" cmpd="sng" algn="ctr">
            <a:solidFill>
              <a:srgbClr val="006600"/>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24" name="Elbow Connector 23"/>
          <p:cNvCxnSpPr>
            <a:endCxn id="68" idx="1"/>
          </p:cNvCxnSpPr>
          <p:nvPr/>
        </p:nvCxnSpPr>
        <p:spPr bwMode="auto">
          <a:xfrm rot="5400000">
            <a:off x="3114053" y="3352657"/>
            <a:ext cx="925519" cy="398543"/>
          </a:xfrm>
          <a:prstGeom prst="bentConnector3">
            <a:avLst>
              <a:gd name="adj1" fmla="val -1229"/>
            </a:avLst>
          </a:prstGeom>
          <a:noFill/>
          <a:ln w="38100" cap="flat" cmpd="sng" algn="ctr">
            <a:solidFill>
              <a:srgbClr val="0000FF"/>
            </a:solidFill>
            <a:prstDash val="sys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61" name="Elbow Connector 60"/>
          <p:cNvCxnSpPr>
            <a:stCxn id="7" idx="3"/>
            <a:endCxn id="79" idx="0"/>
          </p:cNvCxnSpPr>
          <p:nvPr/>
        </p:nvCxnSpPr>
        <p:spPr bwMode="auto">
          <a:xfrm rot="16200000" flipH="1">
            <a:off x="3851506" y="2458000"/>
            <a:ext cx="1082339" cy="1"/>
          </a:xfrm>
          <a:prstGeom prst="bentConnector3">
            <a:avLst>
              <a:gd name="adj1" fmla="val 50000"/>
            </a:avLst>
          </a:prstGeom>
          <a:noFill/>
          <a:ln w="19050" cap="flat" cmpd="sng" algn="ctr">
            <a:solidFill>
              <a:srgbClr val="CC00CC"/>
            </a:solidFill>
            <a:prstDash val="sys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26" name="Elbow Connector 25"/>
          <p:cNvCxnSpPr>
            <a:endCxn id="69" idx="1"/>
          </p:cNvCxnSpPr>
          <p:nvPr/>
        </p:nvCxnSpPr>
        <p:spPr bwMode="auto">
          <a:xfrm rot="16200000" flipH="1">
            <a:off x="4769716" y="3328725"/>
            <a:ext cx="925516" cy="446409"/>
          </a:xfrm>
          <a:prstGeom prst="bentConnector3">
            <a:avLst>
              <a:gd name="adj1" fmla="val -314"/>
            </a:avLst>
          </a:prstGeom>
          <a:noFill/>
          <a:ln w="38100" cap="flat" cmpd="sng" algn="ctr">
            <a:solidFill>
              <a:srgbClr val="0000FF"/>
            </a:solidFill>
            <a:prstDash val="sys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03" name="Elbow Connector 102"/>
          <p:cNvCxnSpPr>
            <a:stCxn id="79" idx="3"/>
            <a:endCxn id="139" idx="0"/>
          </p:cNvCxnSpPr>
          <p:nvPr/>
        </p:nvCxnSpPr>
        <p:spPr bwMode="auto">
          <a:xfrm>
            <a:off x="4500676" y="3089171"/>
            <a:ext cx="955003" cy="1112204"/>
          </a:xfrm>
          <a:prstGeom prst="bentConnector2">
            <a:avLst/>
          </a:prstGeom>
          <a:noFill/>
          <a:ln w="19050" cap="flat" cmpd="sng" algn="ctr">
            <a:solidFill>
              <a:srgbClr val="CC00CC"/>
            </a:solidFill>
            <a:prstDash val="sys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96" name="Oval 8"/>
          <p:cNvSpPr>
            <a:spLocks noChangeArrowheads="1"/>
          </p:cNvSpPr>
          <p:nvPr/>
        </p:nvSpPr>
        <p:spPr bwMode="auto">
          <a:xfrm>
            <a:off x="3445024" y="5845564"/>
            <a:ext cx="215904" cy="135424"/>
          </a:xfrm>
          <a:prstGeom prst="ellipse">
            <a:avLst/>
          </a:prstGeom>
          <a:solidFill>
            <a:srgbClr val="FFC000"/>
          </a:solidFill>
          <a:ln w="9525">
            <a:solidFill>
              <a:schemeClr val="tx1"/>
            </a:solidFill>
            <a:round/>
            <a:headEnd/>
            <a:tailEnd/>
          </a:ln>
        </p:spPr>
        <p:txBody>
          <a:bodyPr lIns="0" rIns="0" anchor="ctr"/>
          <a:lstStyle/>
          <a:p>
            <a:pPr algn="ct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OPS</a:t>
            </a:r>
          </a:p>
        </p:txBody>
      </p:sp>
      <p:sp>
        <p:nvSpPr>
          <p:cNvPr id="97" name="Oval 8"/>
          <p:cNvSpPr>
            <a:spLocks noChangeArrowheads="1"/>
          </p:cNvSpPr>
          <p:nvPr/>
        </p:nvSpPr>
        <p:spPr bwMode="auto">
          <a:xfrm>
            <a:off x="3164079" y="6022690"/>
            <a:ext cx="215904" cy="135424"/>
          </a:xfrm>
          <a:prstGeom prst="ellipse">
            <a:avLst/>
          </a:prstGeom>
          <a:solidFill>
            <a:srgbClr val="FF99FF"/>
          </a:solidFill>
          <a:ln w="9525">
            <a:solidFill>
              <a:schemeClr val="tx1"/>
            </a:solidFill>
            <a:round/>
            <a:headEnd/>
            <a:tailEnd/>
          </a:ln>
        </p:spPr>
        <p:txBody>
          <a:bodyPr wrap="none" lIns="0" rIns="0" anchor="ctr"/>
          <a:lstStyle/>
          <a:p>
            <a:pPr algn="ctr" fontAlgn="base">
              <a:spcBef>
                <a:spcPct val="0"/>
              </a:spcBef>
              <a:spcAft>
                <a:spcPct val="0"/>
              </a:spcAft>
            </a:pP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NAVT</a:t>
            </a:r>
          </a:p>
        </p:txBody>
      </p:sp>
      <p:sp>
        <p:nvSpPr>
          <p:cNvPr id="98" name="Oval 8"/>
          <p:cNvSpPr>
            <a:spLocks noChangeArrowheads="1"/>
          </p:cNvSpPr>
          <p:nvPr/>
        </p:nvSpPr>
        <p:spPr bwMode="auto">
          <a:xfrm>
            <a:off x="2880681" y="5845564"/>
            <a:ext cx="215904" cy="135424"/>
          </a:xfrm>
          <a:prstGeom prst="ellipse">
            <a:avLst/>
          </a:prstGeom>
          <a:solidFill>
            <a:srgbClr val="FF7C80"/>
          </a:solidFill>
          <a:ln w="9525">
            <a:solidFill>
              <a:schemeClr val="tx1"/>
            </a:solidFill>
            <a:round/>
            <a:headEnd/>
            <a:tailEnd/>
          </a:ln>
        </p:spPr>
        <p:txBody>
          <a:bodyPr lIns="0" rIns="0" anchor="ctr"/>
          <a:lstStyle/>
          <a:p>
            <a:pPr algn="ct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MCS</a:t>
            </a:r>
          </a:p>
        </p:txBody>
      </p:sp>
      <p:sp>
        <p:nvSpPr>
          <p:cNvPr id="99" name="Oval 8"/>
          <p:cNvSpPr>
            <a:spLocks noChangeArrowheads="1"/>
          </p:cNvSpPr>
          <p:nvPr/>
        </p:nvSpPr>
        <p:spPr bwMode="auto">
          <a:xfrm>
            <a:off x="2880681" y="6022690"/>
            <a:ext cx="215904" cy="135424"/>
          </a:xfrm>
          <a:prstGeom prst="ellipse">
            <a:avLst/>
          </a:prstGeom>
          <a:solidFill>
            <a:srgbClr val="66FF99"/>
          </a:solidFill>
          <a:ln w="9525">
            <a:solidFill>
              <a:schemeClr val="tx1"/>
            </a:solidFill>
            <a:round/>
            <a:headEnd/>
            <a:tailEnd/>
          </a:ln>
        </p:spPr>
        <p:txBody>
          <a:bodyPr lIns="0" rIns="0" anchor="ctr"/>
          <a:lstStyle/>
          <a:p>
            <a:pPr algn="ct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DSA</a:t>
            </a:r>
          </a:p>
        </p:txBody>
      </p:sp>
      <p:sp>
        <p:nvSpPr>
          <p:cNvPr id="100" name="Oval 8"/>
          <p:cNvSpPr>
            <a:spLocks noChangeArrowheads="1"/>
          </p:cNvSpPr>
          <p:nvPr/>
        </p:nvSpPr>
        <p:spPr bwMode="auto">
          <a:xfrm>
            <a:off x="3164079" y="5845564"/>
            <a:ext cx="215904" cy="135424"/>
          </a:xfrm>
          <a:prstGeom prst="ellipse">
            <a:avLst/>
          </a:prstGeom>
          <a:solidFill>
            <a:schemeClr val="tx2">
              <a:lumMod val="40000"/>
              <a:lumOff val="60000"/>
            </a:schemeClr>
          </a:solidFill>
          <a:ln w="9525">
            <a:solidFill>
              <a:schemeClr val="tx1"/>
            </a:solidFill>
            <a:round/>
            <a:headEnd/>
            <a:tailEnd/>
          </a:ln>
        </p:spPr>
        <p:txBody>
          <a:bodyPr lIns="0" rIns="0" anchor="ctr"/>
          <a:lstStyle/>
          <a:p>
            <a:pPr algn="ct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MPS</a:t>
            </a:r>
          </a:p>
        </p:txBody>
      </p:sp>
      <p:sp>
        <p:nvSpPr>
          <p:cNvPr id="126" name="Oval 8"/>
          <p:cNvSpPr>
            <a:spLocks noChangeArrowheads="1"/>
          </p:cNvSpPr>
          <p:nvPr/>
        </p:nvSpPr>
        <p:spPr bwMode="auto">
          <a:xfrm>
            <a:off x="3445024" y="4412594"/>
            <a:ext cx="215904" cy="135424"/>
          </a:xfrm>
          <a:prstGeom prst="ellipse">
            <a:avLst/>
          </a:prstGeom>
          <a:solidFill>
            <a:srgbClr val="FFC000"/>
          </a:solidFill>
          <a:ln w="9525">
            <a:solidFill>
              <a:schemeClr val="tx1"/>
            </a:solidFill>
            <a:round/>
            <a:headEnd/>
            <a:tailEnd/>
          </a:ln>
        </p:spPr>
        <p:txBody>
          <a:bodyPr lIns="0" rIns="0" anchor="ctr"/>
          <a:lstStyle/>
          <a:p>
            <a:pPr algn="ct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OPS</a:t>
            </a:r>
          </a:p>
        </p:txBody>
      </p:sp>
      <p:sp>
        <p:nvSpPr>
          <p:cNvPr id="127" name="Oval 8"/>
          <p:cNvSpPr>
            <a:spLocks noChangeArrowheads="1"/>
          </p:cNvSpPr>
          <p:nvPr/>
        </p:nvSpPr>
        <p:spPr bwMode="auto">
          <a:xfrm>
            <a:off x="3164079" y="4589720"/>
            <a:ext cx="215904" cy="135424"/>
          </a:xfrm>
          <a:prstGeom prst="ellipse">
            <a:avLst/>
          </a:prstGeom>
          <a:solidFill>
            <a:srgbClr val="FF99FF"/>
          </a:solidFill>
          <a:ln w="9525">
            <a:solidFill>
              <a:schemeClr val="tx1"/>
            </a:solidFill>
            <a:round/>
            <a:headEnd/>
            <a:tailEnd/>
          </a:ln>
        </p:spPr>
        <p:txBody>
          <a:bodyPr wrap="none" lIns="0" rIns="0" anchor="ctr"/>
          <a:lstStyle/>
          <a:p>
            <a:pPr algn="ctr" fontAlgn="base">
              <a:spcBef>
                <a:spcPct val="0"/>
              </a:spcBef>
              <a:spcAft>
                <a:spcPct val="0"/>
              </a:spcAft>
            </a:pP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NAVT</a:t>
            </a:r>
          </a:p>
        </p:txBody>
      </p:sp>
      <p:sp>
        <p:nvSpPr>
          <p:cNvPr id="128" name="Oval 8"/>
          <p:cNvSpPr>
            <a:spLocks noChangeArrowheads="1"/>
          </p:cNvSpPr>
          <p:nvPr/>
        </p:nvSpPr>
        <p:spPr bwMode="auto">
          <a:xfrm>
            <a:off x="2880681" y="4412594"/>
            <a:ext cx="215904" cy="135424"/>
          </a:xfrm>
          <a:prstGeom prst="ellipse">
            <a:avLst/>
          </a:prstGeom>
          <a:solidFill>
            <a:srgbClr val="FF7C80"/>
          </a:solidFill>
          <a:ln w="9525">
            <a:solidFill>
              <a:schemeClr val="tx1"/>
            </a:solidFill>
            <a:round/>
            <a:headEnd/>
            <a:tailEnd/>
          </a:ln>
        </p:spPr>
        <p:txBody>
          <a:bodyPr lIns="0" rIns="0" anchor="ctr"/>
          <a:lstStyle/>
          <a:p>
            <a:pPr algn="ct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MCS</a:t>
            </a:r>
          </a:p>
        </p:txBody>
      </p:sp>
      <p:sp>
        <p:nvSpPr>
          <p:cNvPr id="129" name="Oval 8"/>
          <p:cNvSpPr>
            <a:spLocks noChangeArrowheads="1"/>
          </p:cNvSpPr>
          <p:nvPr/>
        </p:nvSpPr>
        <p:spPr bwMode="auto">
          <a:xfrm>
            <a:off x="2880681" y="4589720"/>
            <a:ext cx="215904" cy="135424"/>
          </a:xfrm>
          <a:prstGeom prst="ellipse">
            <a:avLst/>
          </a:prstGeom>
          <a:solidFill>
            <a:srgbClr val="66FF99"/>
          </a:solidFill>
          <a:ln w="9525">
            <a:solidFill>
              <a:schemeClr val="tx1"/>
            </a:solidFill>
            <a:round/>
            <a:headEnd/>
            <a:tailEnd/>
          </a:ln>
        </p:spPr>
        <p:txBody>
          <a:bodyPr lIns="0" rIns="0" anchor="ctr"/>
          <a:lstStyle/>
          <a:p>
            <a:pPr algn="ct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DSA</a:t>
            </a:r>
          </a:p>
        </p:txBody>
      </p:sp>
      <p:sp>
        <p:nvSpPr>
          <p:cNvPr id="130" name="Oval 8"/>
          <p:cNvSpPr>
            <a:spLocks noChangeArrowheads="1"/>
          </p:cNvSpPr>
          <p:nvPr/>
        </p:nvSpPr>
        <p:spPr bwMode="auto">
          <a:xfrm>
            <a:off x="3164079" y="4412594"/>
            <a:ext cx="215904" cy="135424"/>
          </a:xfrm>
          <a:prstGeom prst="ellipse">
            <a:avLst/>
          </a:prstGeom>
          <a:solidFill>
            <a:schemeClr val="tx2">
              <a:lumMod val="40000"/>
              <a:lumOff val="60000"/>
            </a:schemeClr>
          </a:solidFill>
          <a:ln w="9525">
            <a:solidFill>
              <a:schemeClr val="tx1"/>
            </a:solidFill>
            <a:round/>
            <a:headEnd/>
            <a:tailEnd/>
          </a:ln>
        </p:spPr>
        <p:txBody>
          <a:bodyPr lIns="0" rIns="0" anchor="ctr"/>
          <a:lstStyle/>
          <a:p>
            <a:pPr algn="ct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MPS</a:t>
            </a:r>
          </a:p>
        </p:txBody>
      </p:sp>
      <p:sp>
        <p:nvSpPr>
          <p:cNvPr id="131" name="Oval 130"/>
          <p:cNvSpPr>
            <a:spLocks noChangeArrowheads="1"/>
          </p:cNvSpPr>
          <p:nvPr/>
        </p:nvSpPr>
        <p:spPr bwMode="auto">
          <a:xfrm>
            <a:off x="5455679" y="4412594"/>
            <a:ext cx="576000" cy="324000"/>
          </a:xfrm>
          <a:prstGeom prst="ellipse">
            <a:avLst/>
          </a:prstGeom>
          <a:solidFill>
            <a:schemeClr val="bg1">
              <a:lumMod val="95000"/>
            </a:schemeClr>
          </a:solidFill>
          <a:ln w="9525">
            <a:solidFill>
              <a:schemeClr val="tx1"/>
            </a:solidFill>
            <a:round/>
            <a:headEnd/>
            <a:tailEnd/>
          </a:ln>
        </p:spPr>
        <p:txBody>
          <a:bodyPr wrap="none" lIns="0" rIns="0" anchor="ctr"/>
          <a:lstStyle/>
          <a:p>
            <a:pPr algn="ctr"/>
            <a:r>
              <a:rPr kumimoji="1" lang="en-US" sz="600" b="0" dirty="0">
                <a:solidFill>
                  <a:srgbClr val="000000"/>
                </a:solidFill>
                <a:latin typeface="Arial" panose="020B0604020202020204" pitchFamily="34" charset="0"/>
                <a:ea typeface="ＭＳ Ｐゴシック" pitchFamily="34" charset="-128"/>
                <a:cs typeface="Arial" panose="020B0604020202020204" pitchFamily="34" charset="0"/>
              </a:rPr>
              <a:t>Mission Data</a:t>
            </a:r>
            <a:br>
              <a:rPr kumimoji="1" lang="en-US" sz="600" b="0" dirty="0">
                <a:solidFill>
                  <a:srgbClr val="000000"/>
                </a:solidFill>
                <a:latin typeface="Arial" panose="020B0604020202020204" pitchFamily="34" charset="0"/>
                <a:ea typeface="ＭＳ Ｐゴシック" pitchFamily="34" charset="-128"/>
                <a:cs typeface="Arial" panose="020B0604020202020204" pitchFamily="34" charset="0"/>
              </a:rPr>
            </a:br>
            <a:r>
              <a:rPr kumimoji="1" lang="en-US" sz="600" b="0" dirty="0">
                <a:solidFill>
                  <a:srgbClr val="000000"/>
                </a:solidFill>
                <a:latin typeface="Arial" panose="020B0604020202020204" pitchFamily="34" charset="0"/>
                <a:ea typeface="ＭＳ Ｐゴシック" pitchFamily="34" charset="-128"/>
                <a:cs typeface="Arial" panose="020B0604020202020204" pitchFamily="34" charset="0"/>
              </a:rPr>
              <a:t>Processing</a:t>
            </a:r>
          </a:p>
        </p:txBody>
      </p:sp>
      <p:sp>
        <p:nvSpPr>
          <p:cNvPr id="135" name="Oval 134"/>
          <p:cNvSpPr>
            <a:spLocks noChangeArrowheads="1"/>
          </p:cNvSpPr>
          <p:nvPr/>
        </p:nvSpPr>
        <p:spPr bwMode="auto">
          <a:xfrm>
            <a:off x="5081597" y="5882952"/>
            <a:ext cx="612000" cy="324000"/>
          </a:xfrm>
          <a:prstGeom prst="ellipse">
            <a:avLst/>
          </a:prstGeom>
          <a:solidFill>
            <a:schemeClr val="bg1">
              <a:lumMod val="95000"/>
            </a:schemeClr>
          </a:solidFill>
          <a:ln w="9525">
            <a:solidFill>
              <a:schemeClr val="tx1"/>
            </a:solidFill>
            <a:round/>
            <a:headEnd/>
            <a:tailEnd/>
          </a:ln>
        </p:spPr>
        <p:txBody>
          <a:bodyPr wrap="none" lIns="0" rIns="0" anchor="ctr"/>
          <a:lstStyle/>
          <a:p>
            <a:pPr algn="ctr"/>
            <a:r>
              <a:rPr kumimoji="1" lang="en-US" sz="600" b="0" dirty="0">
                <a:solidFill>
                  <a:srgbClr val="000000"/>
                </a:solidFill>
                <a:latin typeface="Arial" panose="020B0604020202020204" pitchFamily="34" charset="0"/>
                <a:ea typeface="ＭＳ Ｐゴシック" pitchFamily="34" charset="-128"/>
                <a:cs typeface="Arial" panose="020B0604020202020204" pitchFamily="34" charset="0"/>
              </a:rPr>
              <a:t>User Support</a:t>
            </a:r>
          </a:p>
        </p:txBody>
      </p:sp>
      <p:sp>
        <p:nvSpPr>
          <p:cNvPr id="136" name="Oval 135"/>
          <p:cNvSpPr>
            <a:spLocks noChangeArrowheads="1"/>
          </p:cNvSpPr>
          <p:nvPr/>
        </p:nvSpPr>
        <p:spPr bwMode="auto">
          <a:xfrm>
            <a:off x="943516" y="5877272"/>
            <a:ext cx="612000" cy="324000"/>
          </a:xfrm>
          <a:prstGeom prst="ellipse">
            <a:avLst/>
          </a:prstGeom>
          <a:solidFill>
            <a:schemeClr val="bg1">
              <a:lumMod val="95000"/>
            </a:schemeClr>
          </a:solidFill>
          <a:ln w="9525">
            <a:solidFill>
              <a:schemeClr val="tx1"/>
            </a:solidFill>
            <a:round/>
            <a:headEnd/>
            <a:tailEnd/>
          </a:ln>
        </p:spPr>
        <p:txBody>
          <a:bodyPr wrap="none" lIns="0" rIns="0" anchor="ctr"/>
          <a:lstStyle/>
          <a:p>
            <a:pPr lvl="0" algn="ctr"/>
            <a:r>
              <a:rPr kumimoji="1" lang="en-US" sz="600" b="0" dirty="0">
                <a:solidFill>
                  <a:srgbClr val="000000"/>
                </a:solidFill>
                <a:latin typeface="Arial" panose="020B0604020202020204" pitchFamily="34" charset="0"/>
                <a:ea typeface="ＭＳ Ｐゴシック" pitchFamily="34" charset="-128"/>
                <a:cs typeface="Arial" panose="020B0604020202020204" pitchFamily="34" charset="0"/>
              </a:rPr>
              <a:t>Spacecraft </a:t>
            </a:r>
          </a:p>
          <a:p>
            <a:pPr lvl="0" algn="ctr"/>
            <a:r>
              <a:rPr kumimoji="1" lang="en-US" sz="600" b="0" dirty="0">
                <a:solidFill>
                  <a:srgbClr val="000000"/>
                </a:solidFill>
                <a:latin typeface="Arial" panose="020B0604020202020204" pitchFamily="34" charset="0"/>
                <a:ea typeface="ＭＳ Ｐゴシック" pitchFamily="34" charset="-128"/>
                <a:cs typeface="Arial" panose="020B0604020202020204" pitchFamily="34" charset="0"/>
              </a:rPr>
              <a:t>Development &amp; </a:t>
            </a:r>
          </a:p>
          <a:p>
            <a:pPr lvl="0" algn="ctr"/>
            <a:r>
              <a:rPr kumimoji="1" lang="en-US" sz="600" b="0" dirty="0">
                <a:solidFill>
                  <a:srgbClr val="000000"/>
                </a:solidFill>
                <a:latin typeface="Arial" panose="020B0604020202020204" pitchFamily="34" charset="0"/>
                <a:ea typeface="ＭＳ Ｐゴシック" pitchFamily="34" charset="-128"/>
                <a:cs typeface="Arial" panose="020B0604020202020204" pitchFamily="34" charset="0"/>
              </a:rPr>
              <a:t>Maintenance</a:t>
            </a:r>
            <a:endPar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137" name="Oval 8"/>
          <p:cNvSpPr>
            <a:spLocks noChangeArrowheads="1"/>
          </p:cNvSpPr>
          <p:nvPr/>
        </p:nvSpPr>
        <p:spPr bwMode="auto">
          <a:xfrm>
            <a:off x="835564" y="4255624"/>
            <a:ext cx="215904" cy="135424"/>
          </a:xfrm>
          <a:prstGeom prst="ellipse">
            <a:avLst/>
          </a:prstGeom>
          <a:solidFill>
            <a:srgbClr val="FF99FF"/>
          </a:solidFill>
          <a:ln w="9525">
            <a:solidFill>
              <a:schemeClr val="tx1"/>
            </a:solidFill>
            <a:round/>
            <a:headEnd/>
            <a:tailEnd/>
          </a:ln>
        </p:spPr>
        <p:txBody>
          <a:bodyPr wrap="none" lIns="0" rIns="0" anchor="ctr"/>
          <a:lstStyle/>
          <a:p>
            <a:pPr algn="ctr" fontAlgn="base">
              <a:spcBef>
                <a:spcPct val="0"/>
              </a:spcBef>
              <a:spcAft>
                <a:spcPct val="0"/>
              </a:spcAft>
            </a:pP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NAVT</a:t>
            </a:r>
          </a:p>
        </p:txBody>
      </p:sp>
      <p:sp>
        <p:nvSpPr>
          <p:cNvPr id="138" name="Oval 8"/>
          <p:cNvSpPr>
            <a:spLocks noChangeArrowheads="1"/>
          </p:cNvSpPr>
          <p:nvPr/>
        </p:nvSpPr>
        <p:spPr bwMode="auto">
          <a:xfrm>
            <a:off x="7092400" y="4255624"/>
            <a:ext cx="215904" cy="135424"/>
          </a:xfrm>
          <a:prstGeom prst="ellipse">
            <a:avLst/>
          </a:prstGeom>
          <a:solidFill>
            <a:srgbClr val="66FF99"/>
          </a:solidFill>
          <a:ln w="9525">
            <a:solidFill>
              <a:schemeClr val="tx1"/>
            </a:solidFill>
            <a:round/>
            <a:headEnd/>
            <a:tailEnd/>
          </a:ln>
        </p:spPr>
        <p:txBody>
          <a:bodyPr lIns="0" rIns="0" anchor="ctr"/>
          <a:lstStyle/>
          <a:p>
            <a:pPr algn="ct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DSA</a:t>
            </a:r>
          </a:p>
        </p:txBody>
      </p:sp>
      <p:pic>
        <p:nvPicPr>
          <p:cNvPr id="79" name="Picture 1" descr="router_joeseph_teed_01.jpg"/>
          <p:cNvPicPr>
            <a:picLocks noChangeAspect="1"/>
          </p:cNvPicPr>
          <p:nvPr/>
        </p:nvPicPr>
        <p:blipFill>
          <a:blip r:embed="rId3" cstate="print">
            <a:clrChange>
              <a:clrFrom>
                <a:srgbClr val="FCFFFF"/>
              </a:clrFrom>
              <a:clrTo>
                <a:srgbClr val="FCFFFF">
                  <a:alpha val="0"/>
                </a:srgbClr>
              </a:clrTo>
            </a:clrChange>
            <a:extLst>
              <a:ext uri="{28A0092B-C50C-407E-A947-70E740481C1C}">
                <a14:useLocalDpi xmlns:a14="http://schemas.microsoft.com/office/drawing/2010/main" val="0"/>
              </a:ext>
            </a:extLst>
          </a:blip>
          <a:srcRect/>
          <a:stretch>
            <a:fillRect/>
          </a:stretch>
        </p:blipFill>
        <p:spPr bwMode="auto">
          <a:xfrm>
            <a:off x="4284676" y="2999171"/>
            <a:ext cx="216000" cy="1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0" name="Elbow Connector 79"/>
          <p:cNvCxnSpPr>
            <a:stCxn id="79" idx="1"/>
            <a:endCxn id="112" idx="0"/>
          </p:cNvCxnSpPr>
          <p:nvPr/>
        </p:nvCxnSpPr>
        <p:spPr bwMode="auto">
          <a:xfrm rot="10800000" flipV="1">
            <a:off x="3384048" y="3089170"/>
            <a:ext cx="900628" cy="1100607"/>
          </a:xfrm>
          <a:prstGeom prst="bentConnector2">
            <a:avLst/>
          </a:prstGeom>
          <a:noFill/>
          <a:ln w="19050" cap="flat" cmpd="sng" algn="ctr">
            <a:solidFill>
              <a:srgbClr val="CC00CC"/>
            </a:solidFill>
            <a:prstDash val="sys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90" name="Straight Connector 92"/>
          <p:cNvCxnSpPr>
            <a:stCxn id="110" idx="3"/>
            <a:endCxn id="72" idx="1"/>
          </p:cNvCxnSpPr>
          <p:nvPr/>
        </p:nvCxnSpPr>
        <p:spPr bwMode="auto">
          <a:xfrm>
            <a:off x="2606746" y="1530208"/>
            <a:ext cx="1677930" cy="250648"/>
          </a:xfrm>
          <a:prstGeom prst="bentConnector3">
            <a:avLst>
              <a:gd name="adj1" fmla="val 76239"/>
            </a:avLst>
          </a:prstGeom>
          <a:noFill/>
          <a:ln w="19050" cap="flat" cmpd="sng" algn="ctr">
            <a:solidFill>
              <a:srgbClr val="CC00CC"/>
            </a:solidFill>
            <a:prstDash val="sys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81" name="Oval 8"/>
          <p:cNvSpPr>
            <a:spLocks noChangeArrowheads="1"/>
          </p:cNvSpPr>
          <p:nvPr/>
        </p:nvSpPr>
        <p:spPr bwMode="auto">
          <a:xfrm>
            <a:off x="1583728" y="5762303"/>
            <a:ext cx="215904" cy="135424"/>
          </a:xfrm>
          <a:prstGeom prst="ellipse">
            <a:avLst/>
          </a:prstGeom>
          <a:solidFill>
            <a:srgbClr val="FFC000"/>
          </a:solidFill>
          <a:ln w="9525">
            <a:solidFill>
              <a:schemeClr val="tx1"/>
            </a:solidFill>
            <a:round/>
            <a:headEnd/>
            <a:tailEnd/>
          </a:ln>
        </p:spPr>
        <p:txBody>
          <a:bodyPr lIns="0" rIns="0" anchor="ctr"/>
          <a:lstStyle/>
          <a:p>
            <a:pPr algn="ct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OPS</a:t>
            </a:r>
          </a:p>
        </p:txBody>
      </p:sp>
      <p:sp>
        <p:nvSpPr>
          <p:cNvPr id="106" name="Oval 8"/>
          <p:cNvSpPr>
            <a:spLocks noChangeArrowheads="1"/>
          </p:cNvSpPr>
          <p:nvPr/>
        </p:nvSpPr>
        <p:spPr bwMode="auto">
          <a:xfrm>
            <a:off x="5192873" y="4589720"/>
            <a:ext cx="215904" cy="135424"/>
          </a:xfrm>
          <a:prstGeom prst="ellipse">
            <a:avLst/>
          </a:prstGeom>
          <a:solidFill>
            <a:srgbClr val="FF99FF"/>
          </a:solidFill>
          <a:ln w="9525">
            <a:solidFill>
              <a:schemeClr val="tx1"/>
            </a:solidFill>
            <a:round/>
            <a:headEnd/>
            <a:tailEnd/>
          </a:ln>
        </p:spPr>
        <p:txBody>
          <a:bodyPr wrap="none" lIns="0" rIns="0" anchor="ctr"/>
          <a:lstStyle/>
          <a:p>
            <a:pPr algn="ctr" fontAlgn="base">
              <a:spcBef>
                <a:spcPct val="0"/>
              </a:spcBef>
              <a:spcAft>
                <a:spcPct val="0"/>
              </a:spcAft>
            </a:pP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NAVT</a:t>
            </a:r>
          </a:p>
        </p:txBody>
      </p:sp>
      <p:sp>
        <p:nvSpPr>
          <p:cNvPr id="108" name="Oval 8"/>
          <p:cNvSpPr>
            <a:spLocks noChangeArrowheads="1"/>
          </p:cNvSpPr>
          <p:nvPr/>
        </p:nvSpPr>
        <p:spPr bwMode="auto">
          <a:xfrm>
            <a:off x="4909475" y="4589720"/>
            <a:ext cx="215904" cy="135424"/>
          </a:xfrm>
          <a:prstGeom prst="ellipse">
            <a:avLst/>
          </a:prstGeom>
          <a:solidFill>
            <a:srgbClr val="66FF99"/>
          </a:solidFill>
          <a:ln w="9525">
            <a:solidFill>
              <a:schemeClr val="tx1"/>
            </a:solidFill>
            <a:round/>
            <a:headEnd/>
            <a:tailEnd/>
          </a:ln>
        </p:spPr>
        <p:txBody>
          <a:bodyPr lIns="0" rIns="0" anchor="ctr"/>
          <a:lstStyle/>
          <a:p>
            <a:pPr algn="ct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DSA</a:t>
            </a:r>
          </a:p>
        </p:txBody>
      </p:sp>
      <p:sp>
        <p:nvSpPr>
          <p:cNvPr id="109" name="Oval 8"/>
          <p:cNvSpPr>
            <a:spLocks noChangeArrowheads="1"/>
          </p:cNvSpPr>
          <p:nvPr/>
        </p:nvSpPr>
        <p:spPr bwMode="auto">
          <a:xfrm>
            <a:off x="5192873" y="4412594"/>
            <a:ext cx="215904" cy="135424"/>
          </a:xfrm>
          <a:prstGeom prst="ellipse">
            <a:avLst/>
          </a:prstGeom>
          <a:solidFill>
            <a:schemeClr val="tx2">
              <a:lumMod val="40000"/>
              <a:lumOff val="60000"/>
            </a:schemeClr>
          </a:solidFill>
          <a:ln w="9525">
            <a:solidFill>
              <a:schemeClr val="tx1"/>
            </a:solidFill>
            <a:round/>
            <a:headEnd/>
            <a:tailEnd/>
          </a:ln>
        </p:spPr>
        <p:txBody>
          <a:bodyPr lIns="0" rIns="0" anchor="ctr"/>
          <a:lstStyle/>
          <a:p>
            <a:pPr algn="ctr"/>
            <a:r>
              <a:rPr kumimoji="1" lang="en-US" sz="500" b="0" dirty="0">
                <a:solidFill>
                  <a:srgbClr val="000000"/>
                </a:solidFill>
                <a:latin typeface="Arial" panose="020B0604020202020204" pitchFamily="34" charset="0"/>
                <a:ea typeface="ＭＳ Ｐゴシック" pitchFamily="34" charset="-128"/>
                <a:cs typeface="Arial" panose="020B0604020202020204" pitchFamily="34" charset="0"/>
              </a:rPr>
              <a:t>MPS</a:t>
            </a:r>
          </a:p>
        </p:txBody>
      </p:sp>
      <p:pic>
        <p:nvPicPr>
          <p:cNvPr id="110" name="Picture 1" descr="router_joeseph_teed_01.jpg"/>
          <p:cNvPicPr>
            <a:picLocks noChangeAspect="1"/>
          </p:cNvPicPr>
          <p:nvPr/>
        </p:nvPicPr>
        <p:blipFill>
          <a:blip r:embed="rId3" cstate="print">
            <a:clrChange>
              <a:clrFrom>
                <a:srgbClr val="FCFFFF"/>
              </a:clrFrom>
              <a:clrTo>
                <a:srgbClr val="FCFFFF">
                  <a:alpha val="0"/>
                </a:srgbClr>
              </a:clrTo>
            </a:clrChange>
            <a:extLst>
              <a:ext uri="{28A0092B-C50C-407E-A947-70E740481C1C}">
                <a14:useLocalDpi xmlns:a14="http://schemas.microsoft.com/office/drawing/2010/main" val="0"/>
              </a:ext>
            </a:extLst>
          </a:blip>
          <a:srcRect/>
          <a:stretch>
            <a:fillRect/>
          </a:stretch>
        </p:blipFill>
        <p:spPr bwMode="auto">
          <a:xfrm>
            <a:off x="2390746" y="1440208"/>
            <a:ext cx="216000" cy="1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1" name="Picture 1" descr="router_joeseph_teed_01.jpg"/>
          <p:cNvPicPr>
            <a:picLocks noChangeAspect="1"/>
          </p:cNvPicPr>
          <p:nvPr/>
        </p:nvPicPr>
        <p:blipFill>
          <a:blip r:embed="rId3" cstate="print">
            <a:clrChange>
              <a:clrFrom>
                <a:srgbClr val="FCFFFF"/>
              </a:clrFrom>
              <a:clrTo>
                <a:srgbClr val="FCFFFF">
                  <a:alpha val="0"/>
                </a:srgbClr>
              </a:clrTo>
            </a:clrChange>
            <a:extLst>
              <a:ext uri="{28A0092B-C50C-407E-A947-70E740481C1C}">
                <a14:useLocalDpi xmlns:a14="http://schemas.microsoft.com/office/drawing/2010/main" val="0"/>
              </a:ext>
            </a:extLst>
          </a:blip>
          <a:srcRect/>
          <a:stretch>
            <a:fillRect/>
          </a:stretch>
        </p:blipFill>
        <p:spPr bwMode="auto">
          <a:xfrm>
            <a:off x="6176132" y="1443481"/>
            <a:ext cx="216000" cy="1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 name="Picture 1" descr="router_joeseph_teed_01.jpg"/>
          <p:cNvPicPr>
            <a:picLocks noChangeAspect="1"/>
          </p:cNvPicPr>
          <p:nvPr/>
        </p:nvPicPr>
        <p:blipFill>
          <a:blip r:embed="rId3" cstate="print">
            <a:clrChange>
              <a:clrFrom>
                <a:srgbClr val="FCFFFF"/>
              </a:clrFrom>
              <a:clrTo>
                <a:srgbClr val="FCFFFF">
                  <a:alpha val="0"/>
                </a:srgbClr>
              </a:clrTo>
            </a:clrChange>
            <a:extLst>
              <a:ext uri="{28A0092B-C50C-407E-A947-70E740481C1C}">
                <a14:useLocalDpi xmlns:a14="http://schemas.microsoft.com/office/drawing/2010/main" val="0"/>
              </a:ext>
            </a:extLst>
          </a:blip>
          <a:srcRect/>
          <a:stretch>
            <a:fillRect/>
          </a:stretch>
        </p:blipFill>
        <p:spPr bwMode="auto">
          <a:xfrm>
            <a:off x="3275846" y="4189778"/>
            <a:ext cx="216403" cy="1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 name="Picture 1" descr="router_joeseph_teed_01.jpg"/>
          <p:cNvPicPr>
            <a:picLocks noChangeAspect="1"/>
          </p:cNvPicPr>
          <p:nvPr/>
        </p:nvPicPr>
        <p:blipFill>
          <a:blip r:embed="rId3" cstate="print">
            <a:clrChange>
              <a:clrFrom>
                <a:srgbClr val="FCFFFF"/>
              </a:clrFrom>
              <a:clrTo>
                <a:srgbClr val="FCFFFF">
                  <a:alpha val="0"/>
                </a:srgbClr>
              </a:clrTo>
            </a:clrChange>
            <a:extLst>
              <a:ext uri="{28A0092B-C50C-407E-A947-70E740481C1C}">
                <a14:useLocalDpi xmlns:a14="http://schemas.microsoft.com/office/drawing/2010/main" val="0"/>
              </a:ext>
            </a:extLst>
          </a:blip>
          <a:srcRect/>
          <a:stretch>
            <a:fillRect/>
          </a:stretch>
        </p:blipFill>
        <p:spPr bwMode="auto">
          <a:xfrm>
            <a:off x="5347679" y="4201375"/>
            <a:ext cx="216000" cy="1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6396320"/>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2863" y="0"/>
            <a:ext cx="8229600" cy="1143000"/>
          </a:xfrm>
        </p:spPr>
        <p:txBody>
          <a:bodyPr vert="horz"/>
          <a:lstStyle/>
          <a:p>
            <a:r>
              <a:rPr lang="en-GB" sz="2400" dirty="0">
                <a:solidFill>
                  <a:srgbClr val="0099A6"/>
                </a:solidFill>
              </a:rPr>
              <a:t>ASL Example: Mission Control functional decomposition</a:t>
            </a:r>
          </a:p>
        </p:txBody>
      </p:sp>
      <p:sp>
        <p:nvSpPr>
          <p:cNvPr id="4" name="Date Placeholder 3"/>
          <p:cNvSpPr>
            <a:spLocks noGrp="1"/>
          </p:cNvSpPr>
          <p:nvPr>
            <p:ph type="dt" sz="half" idx="2"/>
          </p:nvPr>
        </p:nvSpPr>
        <p:spPr/>
        <p:txBody>
          <a:bodyPr/>
          <a:lstStyle/>
          <a:p>
            <a:r>
              <a:rPr lang="en-US"/>
              <a:t>28 Mar 2024</a:t>
            </a:r>
            <a:endParaRPr lang="en-GB" dirty="0"/>
          </a:p>
        </p:txBody>
      </p:sp>
      <p:sp>
        <p:nvSpPr>
          <p:cNvPr id="5" name="Oval 8"/>
          <p:cNvSpPr>
            <a:spLocks noChangeArrowheads="1"/>
          </p:cNvSpPr>
          <p:nvPr/>
        </p:nvSpPr>
        <p:spPr bwMode="auto">
          <a:xfrm>
            <a:off x="7682560" y="4211253"/>
            <a:ext cx="1352313" cy="622176"/>
          </a:xfrm>
          <a:prstGeom prst="ellipse">
            <a:avLst/>
          </a:prstGeom>
          <a:solidFill>
            <a:srgbClr val="FF99FF"/>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Navigation &amp; Timing</a:t>
            </a:r>
          </a:p>
        </p:txBody>
      </p:sp>
      <p:sp>
        <p:nvSpPr>
          <p:cNvPr id="6" name="Oval 8"/>
          <p:cNvSpPr>
            <a:spLocks noChangeArrowheads="1"/>
          </p:cNvSpPr>
          <p:nvPr/>
        </p:nvSpPr>
        <p:spPr bwMode="auto">
          <a:xfrm>
            <a:off x="3864397" y="1175145"/>
            <a:ext cx="1352313" cy="622176"/>
          </a:xfrm>
          <a:prstGeom prst="ellipse">
            <a:avLst/>
          </a:prstGeom>
          <a:solidFill>
            <a:schemeClr val="tx2">
              <a:lumMod val="40000"/>
              <a:lumOff val="60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Planning &amp; Scheduling</a:t>
            </a:r>
          </a:p>
        </p:txBody>
      </p:sp>
      <p:sp>
        <p:nvSpPr>
          <p:cNvPr id="7" name="Oval 6"/>
          <p:cNvSpPr>
            <a:spLocks noChangeArrowheads="1"/>
          </p:cNvSpPr>
          <p:nvPr/>
        </p:nvSpPr>
        <p:spPr bwMode="auto">
          <a:xfrm>
            <a:off x="5478027" y="4211253"/>
            <a:ext cx="1352313" cy="622176"/>
          </a:xfrm>
          <a:prstGeom prst="ellipse">
            <a:avLst/>
          </a:prstGeom>
          <a:solidFill>
            <a:srgbClr val="FF7C80"/>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Navigation Interface</a:t>
            </a:r>
          </a:p>
        </p:txBody>
      </p:sp>
      <p:sp>
        <p:nvSpPr>
          <p:cNvPr id="8" name="Oval 7"/>
          <p:cNvSpPr>
            <a:spLocks noChangeArrowheads="1"/>
          </p:cNvSpPr>
          <p:nvPr/>
        </p:nvSpPr>
        <p:spPr bwMode="auto">
          <a:xfrm>
            <a:off x="3870408" y="5636399"/>
            <a:ext cx="1352313" cy="622176"/>
          </a:xfrm>
          <a:prstGeom prst="ellipse">
            <a:avLst/>
          </a:prstGeom>
          <a:solidFill>
            <a:srgbClr val="66FF99"/>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Data Storage and Archiving</a:t>
            </a:r>
          </a:p>
        </p:txBody>
      </p:sp>
      <p:sp>
        <p:nvSpPr>
          <p:cNvPr id="9" name="Oval 8"/>
          <p:cNvSpPr>
            <a:spLocks noChangeArrowheads="1"/>
          </p:cNvSpPr>
          <p:nvPr/>
        </p:nvSpPr>
        <p:spPr bwMode="auto">
          <a:xfrm>
            <a:off x="167375" y="1210275"/>
            <a:ext cx="1352313" cy="622176"/>
          </a:xfrm>
          <a:prstGeom prst="ellipse">
            <a:avLst/>
          </a:prstGeom>
          <a:solidFill>
            <a:srgbClr val="FFC000"/>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Operations</a:t>
            </a:r>
            <a:b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b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Preparation</a:t>
            </a:r>
          </a:p>
        </p:txBody>
      </p:sp>
      <p:sp>
        <p:nvSpPr>
          <p:cNvPr id="11" name="Oval 10"/>
          <p:cNvSpPr>
            <a:spLocks noChangeArrowheads="1"/>
          </p:cNvSpPr>
          <p:nvPr/>
        </p:nvSpPr>
        <p:spPr bwMode="auto">
          <a:xfrm>
            <a:off x="7705263" y="2583244"/>
            <a:ext cx="1352313" cy="622176"/>
          </a:xfrm>
          <a:prstGeom prst="ellipse">
            <a:avLst/>
          </a:prstGeom>
          <a:solidFill>
            <a:schemeClr val="bg1">
              <a:lumMod val="95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err="1">
                <a:solidFill>
                  <a:srgbClr val="000000"/>
                </a:solidFill>
                <a:latin typeface="Arial" panose="020B0604020202020204" pitchFamily="34" charset="0"/>
                <a:ea typeface="ＭＳ Ｐゴシック" pitchFamily="34" charset="-128"/>
                <a:cs typeface="Arial" panose="020B0604020202020204" pitchFamily="34" charset="0"/>
              </a:rPr>
              <a:t>TT&amp;C</a:t>
            </a: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13" name="Oval 12"/>
          <p:cNvSpPr>
            <a:spLocks noChangeArrowheads="1"/>
          </p:cNvSpPr>
          <p:nvPr/>
        </p:nvSpPr>
        <p:spPr bwMode="auto">
          <a:xfrm>
            <a:off x="2224986" y="2576029"/>
            <a:ext cx="1352313" cy="622176"/>
          </a:xfrm>
          <a:prstGeom prst="ellipse">
            <a:avLst/>
          </a:prstGeom>
          <a:solidFill>
            <a:srgbClr val="FF7C80"/>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Automation</a:t>
            </a:r>
          </a:p>
        </p:txBody>
      </p:sp>
      <p:sp>
        <p:nvSpPr>
          <p:cNvPr id="14" name="Oval 13"/>
          <p:cNvSpPr>
            <a:spLocks noChangeArrowheads="1"/>
          </p:cNvSpPr>
          <p:nvPr/>
        </p:nvSpPr>
        <p:spPr bwMode="auto">
          <a:xfrm>
            <a:off x="2224986" y="4252755"/>
            <a:ext cx="1352313" cy="622176"/>
          </a:xfrm>
          <a:prstGeom prst="ellipse">
            <a:avLst/>
          </a:prstGeom>
          <a:solidFill>
            <a:srgbClr val="FF7C80"/>
          </a:solidFill>
          <a:ln w="9525">
            <a:solidFill>
              <a:schemeClr val="tx1"/>
            </a:solidFill>
            <a:round/>
            <a:headEnd/>
            <a:tailEnd/>
          </a:ln>
        </p:spPr>
        <p:txBody>
          <a:bodyPr lIns="0" rIns="0" anchor="ctr"/>
          <a:lstStyle/>
          <a:p>
            <a:pPr algn="ctr" fontAlgn="base">
              <a:spcBef>
                <a:spcPct val="0"/>
              </a:spcBef>
              <a:spcAft>
                <a:spcPct val="0"/>
              </a:spcAft>
            </a:pPr>
            <a:r>
              <a:rPr kumimoji="1" lang="en-US" sz="1100" b="0" dirty="0">
                <a:solidFill>
                  <a:srgbClr val="000000"/>
                </a:solidFill>
                <a:latin typeface="Arial" panose="020B0604020202020204" pitchFamily="34" charset="0"/>
                <a:ea typeface="ＭＳ Ｐゴシック" pitchFamily="34" charset="-128"/>
                <a:cs typeface="Arial" panose="020B0604020202020204" pitchFamily="34" charset="0"/>
              </a:rPr>
              <a:t>On-board Configuration Management</a:t>
            </a:r>
          </a:p>
        </p:txBody>
      </p:sp>
      <p:sp>
        <p:nvSpPr>
          <p:cNvPr id="15" name="Oval 14"/>
          <p:cNvSpPr>
            <a:spLocks noChangeArrowheads="1"/>
          </p:cNvSpPr>
          <p:nvPr/>
        </p:nvSpPr>
        <p:spPr bwMode="auto">
          <a:xfrm>
            <a:off x="5478280" y="2590459"/>
            <a:ext cx="1352313" cy="622176"/>
          </a:xfrm>
          <a:prstGeom prst="ellipse">
            <a:avLst/>
          </a:prstGeom>
          <a:solidFill>
            <a:srgbClr val="FF7C80"/>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Monitoring and Control</a:t>
            </a:r>
          </a:p>
        </p:txBody>
      </p:sp>
      <p:cxnSp>
        <p:nvCxnSpPr>
          <p:cNvPr id="18" name="Straight Connector 17"/>
          <p:cNvCxnSpPr>
            <a:stCxn id="11" idx="2"/>
            <a:endCxn id="15" idx="6"/>
          </p:cNvCxnSpPr>
          <p:nvPr/>
        </p:nvCxnSpPr>
        <p:spPr bwMode="auto">
          <a:xfrm flipH="1">
            <a:off x="6830593" y="2894332"/>
            <a:ext cx="874670" cy="7215"/>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22" name="Straight Connector 21"/>
          <p:cNvCxnSpPr>
            <a:stCxn id="6" idx="5"/>
            <a:endCxn id="15" idx="0"/>
          </p:cNvCxnSpPr>
          <p:nvPr/>
        </p:nvCxnSpPr>
        <p:spPr bwMode="auto">
          <a:xfrm>
            <a:off x="5018668" y="1706205"/>
            <a:ext cx="1135769" cy="884254"/>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25" name="Rectangle 24"/>
          <p:cNvSpPr/>
          <p:nvPr/>
        </p:nvSpPr>
        <p:spPr bwMode="auto">
          <a:xfrm>
            <a:off x="5173985" y="1886102"/>
            <a:ext cx="350926" cy="159462"/>
          </a:xfrm>
          <a:prstGeom prst="rect">
            <a:avLst/>
          </a:prstGeom>
          <a:solidFill>
            <a:srgbClr val="FF0000"/>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M&amp;C</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cxnSp>
        <p:nvCxnSpPr>
          <p:cNvPr id="32" name="Straight Connector 31"/>
          <p:cNvCxnSpPr>
            <a:stCxn id="5" idx="2"/>
            <a:endCxn id="7" idx="6"/>
          </p:cNvCxnSpPr>
          <p:nvPr/>
        </p:nvCxnSpPr>
        <p:spPr bwMode="auto">
          <a:xfrm flipH="1">
            <a:off x="6830340" y="4522341"/>
            <a:ext cx="852220" cy="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35" name="Oval 34"/>
          <p:cNvSpPr/>
          <p:nvPr/>
        </p:nvSpPr>
        <p:spPr>
          <a:xfrm>
            <a:off x="7610560" y="4442505"/>
            <a:ext cx="144000" cy="144000"/>
          </a:xfrm>
          <a:prstGeom prst="ellipse">
            <a:avLst/>
          </a:prstGeom>
          <a:solidFill>
            <a:srgbClr val="CC00CC"/>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9" name="Rectangle 38"/>
          <p:cNvSpPr/>
          <p:nvPr/>
        </p:nvSpPr>
        <p:spPr bwMode="auto">
          <a:xfrm>
            <a:off x="7065390" y="4195581"/>
            <a:ext cx="350926" cy="159462"/>
          </a:xfrm>
          <a:prstGeom prst="rect">
            <a:avLst/>
          </a:prstGeom>
          <a:solidFill>
            <a:srgbClr val="CC00CC"/>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err="1">
                <a:solidFill>
                  <a:schemeClr val="bg1"/>
                </a:solidFill>
                <a:latin typeface="Arial" panose="020B0604020202020204" pitchFamily="34" charset="0"/>
                <a:cs typeface="Arial" panose="020B0604020202020204" pitchFamily="34" charset="0"/>
              </a:rPr>
              <a:t>ODM</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41" name="Rectangle 40"/>
          <p:cNvSpPr/>
          <p:nvPr/>
        </p:nvSpPr>
        <p:spPr bwMode="auto">
          <a:xfrm>
            <a:off x="7065390" y="4673967"/>
            <a:ext cx="350926" cy="159462"/>
          </a:xfrm>
          <a:prstGeom prst="rect">
            <a:avLst/>
          </a:prstGeom>
          <a:solidFill>
            <a:srgbClr val="CC00CC"/>
          </a:solidFill>
          <a:ln w="19050">
            <a:solidFill>
              <a:srgbClr val="0000FF"/>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err="1">
                <a:solidFill>
                  <a:schemeClr val="bg1"/>
                </a:solidFill>
                <a:latin typeface="Arial" panose="020B0604020202020204" pitchFamily="34" charset="0"/>
                <a:cs typeface="Arial" panose="020B0604020202020204" pitchFamily="34" charset="0"/>
              </a:rPr>
              <a:t>PRM</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42" name="Rectangle 41"/>
          <p:cNvSpPr/>
          <p:nvPr/>
        </p:nvSpPr>
        <p:spPr bwMode="auto">
          <a:xfrm>
            <a:off x="7065390" y="4355043"/>
            <a:ext cx="350926" cy="159462"/>
          </a:xfrm>
          <a:prstGeom prst="rect">
            <a:avLst/>
          </a:prstGeom>
          <a:solidFill>
            <a:srgbClr val="CC00CC"/>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ADM</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43" name="Rectangle 42"/>
          <p:cNvSpPr/>
          <p:nvPr/>
        </p:nvSpPr>
        <p:spPr bwMode="auto">
          <a:xfrm>
            <a:off x="7065390" y="4514505"/>
            <a:ext cx="350926" cy="159462"/>
          </a:xfrm>
          <a:prstGeom prst="rect">
            <a:avLst/>
          </a:prstGeom>
          <a:solidFill>
            <a:srgbClr val="CC00CC"/>
          </a:solidFill>
          <a:ln w="19050">
            <a:solidFill>
              <a:srgbClr val="0000FF"/>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NEM</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cxnSp>
        <p:nvCxnSpPr>
          <p:cNvPr id="53" name="Straight Connector 52"/>
          <p:cNvCxnSpPr>
            <a:stCxn id="7" idx="0"/>
            <a:endCxn id="15" idx="4"/>
          </p:cNvCxnSpPr>
          <p:nvPr/>
        </p:nvCxnSpPr>
        <p:spPr bwMode="auto">
          <a:xfrm flipV="1">
            <a:off x="6154184" y="3212635"/>
            <a:ext cx="253" cy="998618"/>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56" name="Straight Connector 55"/>
          <p:cNvCxnSpPr>
            <a:stCxn id="7" idx="1"/>
            <a:endCxn id="13" idx="5"/>
          </p:cNvCxnSpPr>
          <p:nvPr/>
        </p:nvCxnSpPr>
        <p:spPr bwMode="auto">
          <a:xfrm flipH="1" flipV="1">
            <a:off x="3379257" y="3107089"/>
            <a:ext cx="2296812" cy="119528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62" name="Rectangle 61"/>
          <p:cNvSpPr/>
          <p:nvPr/>
        </p:nvSpPr>
        <p:spPr bwMode="auto">
          <a:xfrm>
            <a:off x="5978720" y="3616789"/>
            <a:ext cx="350926" cy="159462"/>
          </a:xfrm>
          <a:prstGeom prst="rect">
            <a:avLst/>
          </a:prstGeom>
          <a:solidFill>
            <a:srgbClr val="FF0000"/>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M&amp;C</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63" name="Rectangle 62"/>
          <p:cNvSpPr/>
          <p:nvPr/>
        </p:nvSpPr>
        <p:spPr bwMode="auto">
          <a:xfrm>
            <a:off x="4812206" y="3861048"/>
            <a:ext cx="350926" cy="159462"/>
          </a:xfrm>
          <a:prstGeom prst="rect">
            <a:avLst/>
          </a:prstGeom>
          <a:solidFill>
            <a:srgbClr val="FF0000"/>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AUT</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cxnSp>
        <p:nvCxnSpPr>
          <p:cNvPr id="64" name="Straight Connector 63"/>
          <p:cNvCxnSpPr>
            <a:stCxn id="13" idx="6"/>
            <a:endCxn id="15" idx="2"/>
          </p:cNvCxnSpPr>
          <p:nvPr/>
        </p:nvCxnSpPr>
        <p:spPr bwMode="auto">
          <a:xfrm>
            <a:off x="3577299" y="2887117"/>
            <a:ext cx="1900981" cy="1443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68" name="Rectangle 67"/>
          <p:cNvSpPr/>
          <p:nvPr/>
        </p:nvSpPr>
        <p:spPr bwMode="auto">
          <a:xfrm>
            <a:off x="4331234" y="2821816"/>
            <a:ext cx="350926" cy="159462"/>
          </a:xfrm>
          <a:prstGeom prst="rect">
            <a:avLst/>
          </a:prstGeom>
          <a:solidFill>
            <a:srgbClr val="FF0000"/>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M&amp;C</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cxnSp>
        <p:nvCxnSpPr>
          <p:cNvPr id="70" name="Straight Connector 69"/>
          <p:cNvCxnSpPr>
            <a:stCxn id="14" idx="0"/>
            <a:endCxn id="13" idx="4"/>
          </p:cNvCxnSpPr>
          <p:nvPr/>
        </p:nvCxnSpPr>
        <p:spPr bwMode="auto">
          <a:xfrm flipV="1">
            <a:off x="2901143" y="3198205"/>
            <a:ext cx="0" cy="105455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73" name="Straight Connector 72"/>
          <p:cNvCxnSpPr>
            <a:stCxn id="14" idx="0"/>
            <a:endCxn id="6" idx="4"/>
          </p:cNvCxnSpPr>
          <p:nvPr/>
        </p:nvCxnSpPr>
        <p:spPr bwMode="auto">
          <a:xfrm flipV="1">
            <a:off x="2901143" y="1797321"/>
            <a:ext cx="1639411" cy="2455434"/>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77" name="Rectangle 76"/>
          <p:cNvSpPr/>
          <p:nvPr/>
        </p:nvSpPr>
        <p:spPr bwMode="auto">
          <a:xfrm>
            <a:off x="2725679" y="3448454"/>
            <a:ext cx="350926" cy="159462"/>
          </a:xfrm>
          <a:prstGeom prst="rect">
            <a:avLst/>
          </a:prstGeom>
          <a:solidFill>
            <a:srgbClr val="FF0000"/>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OBSM</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78" name="Rectangle 77"/>
          <p:cNvSpPr/>
          <p:nvPr/>
        </p:nvSpPr>
        <p:spPr bwMode="auto">
          <a:xfrm>
            <a:off x="2725679" y="3602421"/>
            <a:ext cx="350926" cy="159462"/>
          </a:xfrm>
          <a:prstGeom prst="rect">
            <a:avLst/>
          </a:prstGeom>
          <a:solidFill>
            <a:srgbClr val="FF0000"/>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OBPM</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79" name="Rectangle 78"/>
          <p:cNvSpPr/>
          <p:nvPr/>
        </p:nvSpPr>
        <p:spPr bwMode="auto">
          <a:xfrm>
            <a:off x="4195639" y="1886102"/>
            <a:ext cx="350926" cy="159462"/>
          </a:xfrm>
          <a:prstGeom prst="rect">
            <a:avLst/>
          </a:prstGeom>
          <a:solidFill>
            <a:srgbClr val="FF0000"/>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OBSM</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80" name="Rectangle 79"/>
          <p:cNvSpPr/>
          <p:nvPr/>
        </p:nvSpPr>
        <p:spPr bwMode="auto">
          <a:xfrm>
            <a:off x="4195639" y="2040069"/>
            <a:ext cx="350926" cy="159462"/>
          </a:xfrm>
          <a:prstGeom prst="rect">
            <a:avLst/>
          </a:prstGeom>
          <a:solidFill>
            <a:srgbClr val="FF0000"/>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OBPM</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cxnSp>
        <p:nvCxnSpPr>
          <p:cNvPr id="82" name="Straight Connector 81"/>
          <p:cNvCxnSpPr>
            <a:stCxn id="14" idx="1"/>
            <a:endCxn id="9" idx="4"/>
          </p:cNvCxnSpPr>
          <p:nvPr/>
        </p:nvCxnSpPr>
        <p:spPr bwMode="auto">
          <a:xfrm flipH="1" flipV="1">
            <a:off x="843532" y="1832451"/>
            <a:ext cx="1579496" cy="251142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89" name="Straight Connector 88"/>
          <p:cNvCxnSpPr>
            <a:stCxn id="13" idx="1"/>
            <a:endCxn id="9" idx="4"/>
          </p:cNvCxnSpPr>
          <p:nvPr/>
        </p:nvCxnSpPr>
        <p:spPr bwMode="auto">
          <a:xfrm flipH="1" flipV="1">
            <a:off x="843532" y="1832451"/>
            <a:ext cx="1579496" cy="834694"/>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92" name="Rectangle 91"/>
          <p:cNvSpPr/>
          <p:nvPr/>
        </p:nvSpPr>
        <p:spPr bwMode="auto">
          <a:xfrm>
            <a:off x="1363247" y="2119800"/>
            <a:ext cx="350926" cy="159462"/>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i="1" dirty="0">
                <a:solidFill>
                  <a:schemeClr val="bg1"/>
                </a:solidFill>
                <a:latin typeface="Arial" panose="020B0604020202020204" pitchFamily="34" charset="0"/>
                <a:cs typeface="Arial" panose="020B0604020202020204" pitchFamily="34" charset="0"/>
              </a:rPr>
              <a:t>APD</a:t>
            </a:r>
            <a:endParaRPr kumimoji="0" lang="en-GB" sz="8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cxnSp>
        <p:nvCxnSpPr>
          <p:cNvPr id="93" name="Straight Connector 92"/>
          <p:cNvCxnSpPr>
            <a:stCxn id="15" idx="1"/>
            <a:endCxn id="9" idx="5"/>
          </p:cNvCxnSpPr>
          <p:nvPr/>
        </p:nvCxnSpPr>
        <p:spPr bwMode="auto">
          <a:xfrm flipH="1" flipV="1">
            <a:off x="1321646" y="1741335"/>
            <a:ext cx="4354676" cy="940240"/>
          </a:xfrm>
          <a:prstGeom prst="straightConnector1">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88" name="Rectangle 87"/>
          <p:cNvSpPr/>
          <p:nvPr/>
        </p:nvSpPr>
        <p:spPr bwMode="auto">
          <a:xfrm>
            <a:off x="1642173" y="1780533"/>
            <a:ext cx="350926" cy="159462"/>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i="1" dirty="0">
                <a:solidFill>
                  <a:schemeClr val="bg1"/>
                </a:solidFill>
                <a:latin typeface="Arial" panose="020B0604020202020204" pitchFamily="34" charset="0"/>
                <a:cs typeface="Arial" panose="020B0604020202020204" pitchFamily="34" charset="0"/>
              </a:rPr>
              <a:t>SDB</a:t>
            </a:r>
            <a:endParaRPr kumimoji="0" lang="en-GB" sz="8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85" name="Oval 84"/>
          <p:cNvSpPr/>
          <p:nvPr/>
        </p:nvSpPr>
        <p:spPr>
          <a:xfrm>
            <a:off x="838800" y="1779706"/>
            <a:ext cx="144000" cy="144000"/>
          </a:xfrm>
          <a:prstGeom prst="ellipse">
            <a:avLst/>
          </a:prstGeom>
          <a:solidFill>
            <a:srgbClr val="FF9900"/>
          </a:solidFill>
          <a:ln w="19050">
            <a:solidFill>
              <a:srgbClr val="0000FF"/>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8" name="Straight Connector 97"/>
          <p:cNvCxnSpPr>
            <a:stCxn id="14" idx="7"/>
            <a:endCxn id="15" idx="3"/>
          </p:cNvCxnSpPr>
          <p:nvPr/>
        </p:nvCxnSpPr>
        <p:spPr bwMode="auto">
          <a:xfrm flipV="1">
            <a:off x="3379257" y="3121519"/>
            <a:ext cx="2297065" cy="1222352"/>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67" name="Oval 66"/>
          <p:cNvSpPr/>
          <p:nvPr/>
        </p:nvSpPr>
        <p:spPr>
          <a:xfrm>
            <a:off x="6082183" y="2523145"/>
            <a:ext cx="144000" cy="144000"/>
          </a:xfrm>
          <a:prstGeom prst="ellipse">
            <a:avLst/>
          </a:prstGeom>
          <a:solidFill>
            <a:srgbClr val="FF0000"/>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 name="Rectangle 101"/>
          <p:cNvSpPr/>
          <p:nvPr/>
        </p:nvSpPr>
        <p:spPr bwMode="auto">
          <a:xfrm>
            <a:off x="4812206" y="3427465"/>
            <a:ext cx="350926" cy="159462"/>
          </a:xfrm>
          <a:prstGeom prst="rect">
            <a:avLst/>
          </a:prstGeom>
          <a:solidFill>
            <a:srgbClr val="FF0000"/>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M&amp;C</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06" name="Oval 105"/>
          <p:cNvSpPr/>
          <p:nvPr/>
        </p:nvSpPr>
        <p:spPr>
          <a:xfrm>
            <a:off x="7640331" y="2815117"/>
            <a:ext cx="144000" cy="144000"/>
          </a:xfrm>
          <a:prstGeom prst="ellipse">
            <a:avLst/>
          </a:prstGeom>
          <a:solidFill>
            <a:schemeClr val="bg1">
              <a:lumMod val="65000"/>
            </a:schemeClr>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7" name="Oval 106"/>
          <p:cNvSpPr>
            <a:spLocks noChangeArrowheads="1"/>
          </p:cNvSpPr>
          <p:nvPr/>
        </p:nvSpPr>
        <p:spPr bwMode="auto">
          <a:xfrm>
            <a:off x="6216299" y="907956"/>
            <a:ext cx="1352313" cy="622176"/>
          </a:xfrm>
          <a:prstGeom prst="ellipse">
            <a:avLst/>
          </a:prstGeom>
          <a:solidFill>
            <a:schemeClr val="bg1">
              <a:lumMod val="95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User Support</a:t>
            </a:r>
          </a:p>
        </p:txBody>
      </p:sp>
      <p:sp>
        <p:nvSpPr>
          <p:cNvPr id="12" name="Oval 11"/>
          <p:cNvSpPr>
            <a:spLocks noChangeArrowheads="1"/>
          </p:cNvSpPr>
          <p:nvPr/>
        </p:nvSpPr>
        <p:spPr bwMode="auto">
          <a:xfrm>
            <a:off x="7006404" y="1301530"/>
            <a:ext cx="1352313" cy="622176"/>
          </a:xfrm>
          <a:prstGeom prst="ellipse">
            <a:avLst/>
          </a:prstGeom>
          <a:solidFill>
            <a:schemeClr val="bg1">
              <a:lumMod val="95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Mission Data</a:t>
            </a:r>
            <a:b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b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Processing</a:t>
            </a:r>
          </a:p>
        </p:txBody>
      </p:sp>
      <p:sp>
        <p:nvSpPr>
          <p:cNvPr id="108" name="Oval 107"/>
          <p:cNvSpPr>
            <a:spLocks noChangeArrowheads="1"/>
          </p:cNvSpPr>
          <p:nvPr/>
        </p:nvSpPr>
        <p:spPr bwMode="auto">
          <a:xfrm>
            <a:off x="7682560" y="1755109"/>
            <a:ext cx="1352313" cy="622176"/>
          </a:xfrm>
          <a:prstGeom prst="ellipse">
            <a:avLst/>
          </a:prstGeom>
          <a:solidFill>
            <a:schemeClr val="bg1">
              <a:lumMod val="95000"/>
            </a:schemeClr>
          </a:solidFill>
          <a:ln w="9525">
            <a:solidFill>
              <a:schemeClr val="tx1"/>
            </a:solidFill>
            <a:round/>
            <a:headEnd/>
            <a:tailEnd/>
          </a:ln>
        </p:spPr>
        <p:txBody>
          <a:bodyPr lIns="0" rIns="0" anchor="ctr"/>
          <a:lstStyle/>
          <a:p>
            <a:pPr lvl="0" algn="ctr"/>
            <a:r>
              <a:rPr kumimoji="1" lang="en-US" sz="1050" b="0" dirty="0">
                <a:solidFill>
                  <a:srgbClr val="000000"/>
                </a:solidFill>
                <a:latin typeface="Arial" panose="020B0604020202020204" pitchFamily="34" charset="0"/>
                <a:ea typeface="ＭＳ Ｐゴシック" pitchFamily="34" charset="-128"/>
                <a:cs typeface="Arial" panose="020B0604020202020204" pitchFamily="34" charset="0"/>
              </a:rPr>
              <a:t>Spacecraft Development &amp; Maintenance</a:t>
            </a:r>
          </a:p>
        </p:txBody>
      </p:sp>
      <p:cxnSp>
        <p:nvCxnSpPr>
          <p:cNvPr id="110" name="Straight Connector 109"/>
          <p:cNvCxnSpPr>
            <a:stCxn id="107" idx="4"/>
            <a:endCxn id="15" idx="7"/>
          </p:cNvCxnSpPr>
          <p:nvPr/>
        </p:nvCxnSpPr>
        <p:spPr bwMode="auto">
          <a:xfrm flipH="1">
            <a:off x="6632551" y="1530132"/>
            <a:ext cx="259905" cy="1151443"/>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13" name="Straight Connector 112"/>
          <p:cNvCxnSpPr>
            <a:stCxn id="12" idx="3"/>
            <a:endCxn id="15" idx="7"/>
          </p:cNvCxnSpPr>
          <p:nvPr/>
        </p:nvCxnSpPr>
        <p:spPr bwMode="auto">
          <a:xfrm flipH="1">
            <a:off x="6632551" y="1832590"/>
            <a:ext cx="571895" cy="848985"/>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16" name="Straight Connector 115"/>
          <p:cNvCxnSpPr>
            <a:stCxn id="108" idx="2"/>
            <a:endCxn id="15" idx="7"/>
          </p:cNvCxnSpPr>
          <p:nvPr/>
        </p:nvCxnSpPr>
        <p:spPr bwMode="auto">
          <a:xfrm flipH="1">
            <a:off x="6632551" y="2066197"/>
            <a:ext cx="1050009" cy="615378"/>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20" name="Rectangle 119"/>
          <p:cNvSpPr/>
          <p:nvPr/>
        </p:nvSpPr>
        <p:spPr bwMode="auto">
          <a:xfrm>
            <a:off x="6642058" y="2401519"/>
            <a:ext cx="350926" cy="159462"/>
          </a:xfrm>
          <a:prstGeom prst="rect">
            <a:avLst/>
          </a:prstGeom>
          <a:solidFill>
            <a:srgbClr val="FF0000"/>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M&amp;C</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cxnSp>
        <p:nvCxnSpPr>
          <p:cNvPr id="121" name="Straight Connector 120"/>
          <p:cNvCxnSpPr>
            <a:stCxn id="8" idx="7"/>
            <a:endCxn id="15" idx="3"/>
          </p:cNvCxnSpPr>
          <p:nvPr/>
        </p:nvCxnSpPr>
        <p:spPr bwMode="auto">
          <a:xfrm flipV="1">
            <a:off x="5024679" y="3121519"/>
            <a:ext cx="651643" cy="260599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24" name="Oval 123"/>
          <p:cNvSpPr/>
          <p:nvPr/>
        </p:nvSpPr>
        <p:spPr>
          <a:xfrm>
            <a:off x="5604322" y="3054205"/>
            <a:ext cx="144000" cy="144000"/>
          </a:xfrm>
          <a:prstGeom prst="ellipse">
            <a:avLst/>
          </a:prstGeom>
          <a:solidFill>
            <a:srgbClr val="FF0000"/>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5" name="Rectangle 124"/>
          <p:cNvSpPr/>
          <p:nvPr/>
        </p:nvSpPr>
        <p:spPr bwMode="auto">
          <a:xfrm>
            <a:off x="5015374" y="5143032"/>
            <a:ext cx="350926" cy="159462"/>
          </a:xfrm>
          <a:prstGeom prst="rect">
            <a:avLst/>
          </a:prstGeom>
          <a:solidFill>
            <a:srgbClr val="FF0000"/>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M&amp;C</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26" name="Oval 125"/>
          <p:cNvSpPr/>
          <p:nvPr/>
        </p:nvSpPr>
        <p:spPr>
          <a:xfrm>
            <a:off x="4944296" y="5636399"/>
            <a:ext cx="144000" cy="144000"/>
          </a:xfrm>
          <a:prstGeom prst="ellipse">
            <a:avLst/>
          </a:prstGeom>
          <a:solidFill>
            <a:srgbClr val="008000"/>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7" name="Straight Connector 126"/>
          <p:cNvCxnSpPr>
            <a:stCxn id="8" idx="1"/>
            <a:endCxn id="13" idx="5"/>
          </p:cNvCxnSpPr>
          <p:nvPr/>
        </p:nvCxnSpPr>
        <p:spPr bwMode="auto">
          <a:xfrm flipH="1" flipV="1">
            <a:off x="3379257" y="3107089"/>
            <a:ext cx="689193" cy="262042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60" name="Oval 59"/>
          <p:cNvSpPr/>
          <p:nvPr/>
        </p:nvSpPr>
        <p:spPr>
          <a:xfrm>
            <a:off x="3307257" y="3047934"/>
            <a:ext cx="144000" cy="144000"/>
          </a:xfrm>
          <a:prstGeom prst="ellipse">
            <a:avLst/>
          </a:prstGeom>
          <a:solidFill>
            <a:srgbClr val="FF0000"/>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33" name="Straight Connector 132"/>
          <p:cNvCxnSpPr>
            <a:stCxn id="6" idx="3"/>
            <a:endCxn id="13" idx="0"/>
          </p:cNvCxnSpPr>
          <p:nvPr/>
        </p:nvCxnSpPr>
        <p:spPr bwMode="auto">
          <a:xfrm flipH="1">
            <a:off x="2901143" y="1706205"/>
            <a:ext cx="1161296" cy="869824"/>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7" name="Oval 16"/>
          <p:cNvSpPr/>
          <p:nvPr/>
        </p:nvSpPr>
        <p:spPr>
          <a:xfrm>
            <a:off x="2829143" y="2489266"/>
            <a:ext cx="144000" cy="144000"/>
          </a:xfrm>
          <a:prstGeom prst="ellipse">
            <a:avLst/>
          </a:prstGeom>
          <a:solidFill>
            <a:srgbClr val="FF0000"/>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6" name="Oval 135"/>
          <p:cNvSpPr/>
          <p:nvPr/>
        </p:nvSpPr>
        <p:spPr>
          <a:xfrm>
            <a:off x="3990439" y="5636399"/>
            <a:ext cx="144000" cy="144000"/>
          </a:xfrm>
          <a:prstGeom prst="ellipse">
            <a:avLst/>
          </a:prstGeom>
          <a:solidFill>
            <a:srgbClr val="008000"/>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7" name="Rectangle 136"/>
          <p:cNvSpPr/>
          <p:nvPr/>
        </p:nvSpPr>
        <p:spPr bwMode="auto">
          <a:xfrm>
            <a:off x="3761113" y="5143747"/>
            <a:ext cx="350926" cy="159462"/>
          </a:xfrm>
          <a:prstGeom prst="rect">
            <a:avLst/>
          </a:prstGeom>
          <a:solidFill>
            <a:srgbClr val="FF0000"/>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AUT</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cxnSp>
        <p:nvCxnSpPr>
          <p:cNvPr id="138" name="Straight Connector 137"/>
          <p:cNvCxnSpPr>
            <a:stCxn id="14" idx="4"/>
            <a:endCxn id="8" idx="2"/>
          </p:cNvCxnSpPr>
          <p:nvPr/>
        </p:nvCxnSpPr>
        <p:spPr bwMode="auto">
          <a:xfrm>
            <a:off x="2901143" y="4874931"/>
            <a:ext cx="969265" cy="107255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76" name="Oval 75"/>
          <p:cNvSpPr/>
          <p:nvPr/>
        </p:nvSpPr>
        <p:spPr>
          <a:xfrm>
            <a:off x="2834183" y="4817718"/>
            <a:ext cx="144000" cy="144000"/>
          </a:xfrm>
          <a:prstGeom prst="ellipse">
            <a:avLst/>
          </a:prstGeom>
          <a:solidFill>
            <a:srgbClr val="FF0000"/>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1" name="Oval 140"/>
          <p:cNvSpPr/>
          <p:nvPr/>
        </p:nvSpPr>
        <p:spPr>
          <a:xfrm>
            <a:off x="3798408" y="5875487"/>
            <a:ext cx="144000" cy="144000"/>
          </a:xfrm>
          <a:prstGeom prst="ellipse">
            <a:avLst/>
          </a:prstGeom>
          <a:solidFill>
            <a:srgbClr val="008000"/>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2" name="Rectangle 141"/>
          <p:cNvSpPr/>
          <p:nvPr/>
        </p:nvSpPr>
        <p:spPr bwMode="auto">
          <a:xfrm>
            <a:off x="3076605" y="5149242"/>
            <a:ext cx="350926" cy="159462"/>
          </a:xfrm>
          <a:prstGeom prst="rect">
            <a:avLst/>
          </a:prstGeom>
          <a:solidFill>
            <a:srgbClr val="FF0000"/>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OBSM</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43" name="Rectangle 142"/>
          <p:cNvSpPr/>
          <p:nvPr/>
        </p:nvSpPr>
        <p:spPr bwMode="auto">
          <a:xfrm>
            <a:off x="3076605" y="5303209"/>
            <a:ext cx="350926" cy="159462"/>
          </a:xfrm>
          <a:prstGeom prst="rect">
            <a:avLst/>
          </a:prstGeom>
          <a:solidFill>
            <a:srgbClr val="FF0000"/>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OBPM</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1" name="Rectangle 20"/>
          <p:cNvSpPr/>
          <p:nvPr/>
        </p:nvSpPr>
        <p:spPr bwMode="auto">
          <a:xfrm>
            <a:off x="3513471" y="1880607"/>
            <a:ext cx="350926" cy="159462"/>
          </a:xfrm>
          <a:prstGeom prst="rect">
            <a:avLst/>
          </a:prstGeom>
          <a:solidFill>
            <a:srgbClr val="FF0000"/>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AUT</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cxnSp>
        <p:nvCxnSpPr>
          <p:cNvPr id="153" name="Straight Connector 152"/>
          <p:cNvCxnSpPr>
            <a:stCxn id="5" idx="0"/>
            <a:endCxn id="15" idx="5"/>
          </p:cNvCxnSpPr>
          <p:nvPr/>
        </p:nvCxnSpPr>
        <p:spPr bwMode="auto">
          <a:xfrm flipH="1" flipV="1">
            <a:off x="6632551" y="3121519"/>
            <a:ext cx="1726166" cy="1089734"/>
          </a:xfrm>
          <a:prstGeom prst="straightConnector1">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52" name="Oval 151"/>
          <p:cNvSpPr/>
          <p:nvPr/>
        </p:nvSpPr>
        <p:spPr>
          <a:xfrm>
            <a:off x="8258317" y="4149108"/>
            <a:ext cx="144000" cy="144000"/>
          </a:xfrm>
          <a:prstGeom prst="ellipse">
            <a:avLst/>
          </a:prstGeom>
          <a:solidFill>
            <a:srgbClr val="CC00CC"/>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Rectangle 45"/>
          <p:cNvSpPr/>
          <p:nvPr/>
        </p:nvSpPr>
        <p:spPr bwMode="auto">
          <a:xfrm>
            <a:off x="7327010" y="3616789"/>
            <a:ext cx="350926" cy="159462"/>
          </a:xfrm>
          <a:prstGeom prst="rect">
            <a:avLst/>
          </a:prstGeom>
          <a:solidFill>
            <a:srgbClr val="CC00CC"/>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err="1">
                <a:solidFill>
                  <a:schemeClr val="bg1"/>
                </a:solidFill>
                <a:latin typeface="Arial" panose="020B0604020202020204" pitchFamily="34" charset="0"/>
                <a:cs typeface="Arial" panose="020B0604020202020204" pitchFamily="34" charset="0"/>
              </a:rPr>
              <a:t>TCM</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67" name="Oval 166"/>
          <p:cNvSpPr/>
          <p:nvPr/>
        </p:nvSpPr>
        <p:spPr>
          <a:xfrm>
            <a:off x="1257821" y="1659955"/>
            <a:ext cx="144000" cy="144000"/>
          </a:xfrm>
          <a:prstGeom prst="ellipse">
            <a:avLst/>
          </a:prstGeom>
          <a:solidFill>
            <a:srgbClr val="FF9900"/>
          </a:solidFill>
          <a:ln w="19050">
            <a:solidFill>
              <a:srgbClr val="0000FF"/>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8" name="Rectangle 167"/>
          <p:cNvSpPr/>
          <p:nvPr/>
        </p:nvSpPr>
        <p:spPr bwMode="auto">
          <a:xfrm>
            <a:off x="1080206" y="2401519"/>
            <a:ext cx="350926" cy="159462"/>
          </a:xfrm>
          <a:prstGeom prst="rect">
            <a:avLst/>
          </a:prstGeom>
          <a:solidFill>
            <a:srgbClr val="FF9900"/>
          </a:solidFill>
          <a:ln w="19050">
            <a:solidFill>
              <a:schemeClr val="bg1">
                <a:lumMod val="50000"/>
              </a:schemeClr>
            </a:solidFill>
            <a:prstDash val="sysDash"/>
          </a:ln>
          <a:effectLst/>
        </p:spPr>
        <p:txBody>
          <a:bodyPr vert="horz" wrap="none" lIns="18000" tIns="18000" rIns="18000" bIns="18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i="1" dirty="0">
                <a:solidFill>
                  <a:schemeClr val="bg1"/>
                </a:solidFill>
                <a:latin typeface="Arial" panose="020B0604020202020204" pitchFamily="34" charset="0"/>
                <a:cs typeface="Arial" panose="020B0604020202020204" pitchFamily="34" charset="0"/>
              </a:rPr>
              <a:t>OBSW</a:t>
            </a:r>
            <a:endParaRPr kumimoji="0" lang="en-GB" sz="8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69" name="Rectangle 168"/>
          <p:cNvSpPr/>
          <p:nvPr/>
        </p:nvSpPr>
        <p:spPr bwMode="auto">
          <a:xfrm>
            <a:off x="1080206" y="2560985"/>
            <a:ext cx="350926" cy="159462"/>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i="1" dirty="0">
                <a:solidFill>
                  <a:schemeClr val="bg1"/>
                </a:solidFill>
                <a:latin typeface="Arial" panose="020B0604020202020204" pitchFamily="34" charset="0"/>
                <a:cs typeface="Arial" panose="020B0604020202020204" pitchFamily="34" charset="0"/>
              </a:rPr>
              <a:t>APD</a:t>
            </a:r>
            <a:endParaRPr kumimoji="0" lang="en-GB" sz="8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74" name="Oval 173"/>
          <p:cNvSpPr/>
          <p:nvPr/>
        </p:nvSpPr>
        <p:spPr>
          <a:xfrm>
            <a:off x="2829142" y="4195581"/>
            <a:ext cx="144000" cy="144000"/>
          </a:xfrm>
          <a:prstGeom prst="ellipse">
            <a:avLst/>
          </a:prstGeom>
          <a:solidFill>
            <a:srgbClr val="FF0000"/>
          </a:solidFill>
          <a:ln w="19050">
            <a:solidFill>
              <a:schemeClr val="bg1">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87" name="Straight Connector 86"/>
          <p:cNvCxnSpPr>
            <a:stCxn id="5" idx="1"/>
            <a:endCxn id="15" idx="4"/>
          </p:cNvCxnSpPr>
          <p:nvPr/>
        </p:nvCxnSpPr>
        <p:spPr bwMode="auto">
          <a:xfrm flipH="1" flipV="1">
            <a:off x="6154437" y="3212635"/>
            <a:ext cx="1726165" cy="1089734"/>
          </a:xfrm>
          <a:prstGeom prst="straightConnector1">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94" name="Oval 93"/>
          <p:cNvSpPr/>
          <p:nvPr/>
        </p:nvSpPr>
        <p:spPr>
          <a:xfrm>
            <a:off x="6587931" y="2630358"/>
            <a:ext cx="144000" cy="144000"/>
          </a:xfrm>
          <a:prstGeom prst="ellipse">
            <a:avLst/>
          </a:prstGeom>
          <a:solidFill>
            <a:srgbClr val="FF0000"/>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5" name="Rectangle 94"/>
          <p:cNvSpPr/>
          <p:nvPr/>
        </p:nvSpPr>
        <p:spPr bwMode="auto">
          <a:xfrm>
            <a:off x="6702990" y="3616789"/>
            <a:ext cx="350926" cy="159462"/>
          </a:xfrm>
          <a:prstGeom prst="rect">
            <a:avLst/>
          </a:prstGeom>
          <a:solidFill>
            <a:srgbClr val="FF0000"/>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M&amp;C</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61" name="Oval 60"/>
          <p:cNvSpPr/>
          <p:nvPr/>
        </p:nvSpPr>
        <p:spPr>
          <a:xfrm>
            <a:off x="5406280" y="2829547"/>
            <a:ext cx="144000" cy="144000"/>
          </a:xfrm>
          <a:prstGeom prst="ellipse">
            <a:avLst/>
          </a:prstGeom>
          <a:solidFill>
            <a:srgbClr val="FF0000"/>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9" name="Oval 118"/>
          <p:cNvSpPr/>
          <p:nvPr/>
        </p:nvSpPr>
        <p:spPr>
          <a:xfrm>
            <a:off x="6082437" y="3144354"/>
            <a:ext cx="144000" cy="144000"/>
          </a:xfrm>
          <a:prstGeom prst="ellipse">
            <a:avLst/>
          </a:prstGeom>
          <a:solidFill>
            <a:srgbClr val="FF0000"/>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1" name="Rectangle 80"/>
          <p:cNvSpPr/>
          <p:nvPr/>
        </p:nvSpPr>
        <p:spPr bwMode="auto">
          <a:xfrm>
            <a:off x="6978797" y="2984892"/>
            <a:ext cx="572624" cy="159462"/>
          </a:xfrm>
          <a:prstGeom prst="rect">
            <a:avLst/>
          </a:prstGeom>
          <a:solidFill>
            <a:schemeClr val="bg1">
              <a:lumMod val="75000"/>
            </a:schemeClr>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SC-CSTS</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05" name="Rectangle 104"/>
          <p:cNvSpPr/>
          <p:nvPr/>
        </p:nvSpPr>
        <p:spPr bwMode="auto">
          <a:xfrm>
            <a:off x="6978798" y="2818208"/>
            <a:ext cx="572624" cy="159462"/>
          </a:xfrm>
          <a:prstGeom prst="rect">
            <a:avLst/>
          </a:prstGeom>
          <a:solidFill>
            <a:schemeClr val="bg1">
              <a:lumMod val="75000"/>
            </a:schemeClr>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MD-CSTS</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8878850"/>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243E9544-A6CE-CC44-BA96-0F68EA0FCDCA}"/>
              </a:ext>
            </a:extLst>
          </p:cNvPr>
          <p:cNvSpPr>
            <a:spLocks noGrp="1" noChangeArrowheads="1"/>
          </p:cNvSpPr>
          <p:nvPr>
            <p:ph type="title"/>
          </p:nvPr>
        </p:nvSpPr>
        <p:spPr>
          <a:xfrm>
            <a:off x="457200" y="-30854"/>
            <a:ext cx="8229600" cy="1143000"/>
          </a:xfrm>
        </p:spPr>
        <p:txBody>
          <a:bodyPr vert="horz"/>
          <a:lstStyle/>
          <a:p>
            <a:r>
              <a:rPr lang="en-US" altLang="en-US" kern="1200" dirty="0">
                <a:solidFill>
                  <a:srgbClr val="0099A6"/>
                </a:solidFill>
              </a:rPr>
              <a:t>Alternate Functional &amp; Protocol Diagram</a:t>
            </a:r>
            <a:br>
              <a:rPr lang="en-US" altLang="en-US" kern="1200" dirty="0">
                <a:solidFill>
                  <a:srgbClr val="0099A6"/>
                </a:solidFill>
              </a:rPr>
            </a:br>
            <a:r>
              <a:rPr lang="en-US" altLang="en-US" sz="2000" kern="1200" dirty="0">
                <a:solidFill>
                  <a:srgbClr val="0099A6"/>
                </a:solidFill>
              </a:rPr>
              <a:t>(for a Single Process)</a:t>
            </a:r>
            <a:br>
              <a:rPr lang="en-US" altLang="en-US" sz="2000" kern="1200" dirty="0">
                <a:solidFill>
                  <a:srgbClr val="0099A6"/>
                </a:solidFill>
              </a:rPr>
            </a:br>
            <a:endParaRPr lang="en-US" altLang="en-US" kern="1200" dirty="0">
              <a:solidFill>
                <a:srgbClr val="0099A6"/>
              </a:solidFill>
            </a:endParaRPr>
          </a:p>
        </p:txBody>
      </p:sp>
      <p:sp>
        <p:nvSpPr>
          <p:cNvPr id="22532" name="Rectangle 4">
            <a:extLst>
              <a:ext uri="{FF2B5EF4-FFF2-40B4-BE49-F238E27FC236}">
                <a16:creationId xmlns:a16="http://schemas.microsoft.com/office/drawing/2014/main" id="{9D488784-8236-CF4D-8410-CCB214154B9B}"/>
              </a:ext>
            </a:extLst>
          </p:cNvPr>
          <p:cNvSpPr>
            <a:spLocks noChangeArrowheads="1"/>
          </p:cNvSpPr>
          <p:nvPr/>
        </p:nvSpPr>
        <p:spPr bwMode="auto">
          <a:xfrm>
            <a:off x="2743200" y="4419600"/>
            <a:ext cx="38100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33" name="AutoShape 5">
            <a:extLst>
              <a:ext uri="{FF2B5EF4-FFF2-40B4-BE49-F238E27FC236}">
                <a16:creationId xmlns:a16="http://schemas.microsoft.com/office/drawing/2014/main" id="{4901F924-81B8-3A41-8D12-BFCD2CE041A5}"/>
              </a:ext>
            </a:extLst>
          </p:cNvPr>
          <p:cNvSpPr>
            <a:spLocks noChangeArrowheads="1"/>
          </p:cNvSpPr>
          <p:nvPr/>
        </p:nvSpPr>
        <p:spPr bwMode="auto">
          <a:xfrm>
            <a:off x="990600" y="3733800"/>
            <a:ext cx="762000" cy="762000"/>
          </a:xfrm>
          <a:prstGeom prst="can">
            <a:avLst>
              <a:gd name="adj" fmla="val 25000"/>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34" name="Line 6">
            <a:extLst>
              <a:ext uri="{FF2B5EF4-FFF2-40B4-BE49-F238E27FC236}">
                <a16:creationId xmlns:a16="http://schemas.microsoft.com/office/drawing/2014/main" id="{3C4E9132-644B-9141-9C53-35D282AE6502}"/>
              </a:ext>
            </a:extLst>
          </p:cNvPr>
          <p:cNvSpPr>
            <a:spLocks noChangeShapeType="1"/>
          </p:cNvSpPr>
          <p:nvPr/>
        </p:nvSpPr>
        <p:spPr bwMode="auto">
          <a:xfrm flipH="1">
            <a:off x="1752600" y="3962400"/>
            <a:ext cx="9906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35" name="Line 7">
            <a:extLst>
              <a:ext uri="{FF2B5EF4-FFF2-40B4-BE49-F238E27FC236}">
                <a16:creationId xmlns:a16="http://schemas.microsoft.com/office/drawing/2014/main" id="{13767792-607F-454F-B9EE-BE40DB7F7028}"/>
              </a:ext>
            </a:extLst>
          </p:cNvPr>
          <p:cNvSpPr>
            <a:spLocks noChangeShapeType="1"/>
          </p:cNvSpPr>
          <p:nvPr/>
        </p:nvSpPr>
        <p:spPr bwMode="auto">
          <a:xfrm flipH="1">
            <a:off x="1752600" y="4267200"/>
            <a:ext cx="990600" cy="0"/>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36" name="Text Box 8">
            <a:extLst>
              <a:ext uri="{FF2B5EF4-FFF2-40B4-BE49-F238E27FC236}">
                <a16:creationId xmlns:a16="http://schemas.microsoft.com/office/drawing/2014/main" id="{6ADF1C66-7BD4-F445-9173-2EFA9F3EFF54}"/>
              </a:ext>
            </a:extLst>
          </p:cNvPr>
          <p:cNvSpPr txBox="1">
            <a:spLocks noChangeArrowheads="1"/>
          </p:cNvSpPr>
          <p:nvPr/>
        </p:nvSpPr>
        <p:spPr bwMode="auto">
          <a:xfrm>
            <a:off x="1905000" y="3657600"/>
            <a:ext cx="431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put</a:t>
            </a:r>
          </a:p>
        </p:txBody>
      </p:sp>
      <p:sp>
        <p:nvSpPr>
          <p:cNvPr id="22537" name="Text Box 9">
            <a:extLst>
              <a:ext uri="{FF2B5EF4-FFF2-40B4-BE49-F238E27FC236}">
                <a16:creationId xmlns:a16="http://schemas.microsoft.com/office/drawing/2014/main" id="{88AE0EDF-F427-9945-B1D6-448C51D034D7}"/>
              </a:ext>
            </a:extLst>
          </p:cNvPr>
          <p:cNvSpPr txBox="1">
            <a:spLocks noChangeArrowheads="1"/>
          </p:cNvSpPr>
          <p:nvPr/>
        </p:nvSpPr>
        <p:spPr bwMode="auto">
          <a:xfrm>
            <a:off x="1905000" y="3962400"/>
            <a:ext cx="431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get</a:t>
            </a:r>
          </a:p>
        </p:txBody>
      </p:sp>
      <p:sp>
        <p:nvSpPr>
          <p:cNvPr id="22538" name="Text Box 10">
            <a:extLst>
              <a:ext uri="{FF2B5EF4-FFF2-40B4-BE49-F238E27FC236}">
                <a16:creationId xmlns:a16="http://schemas.microsoft.com/office/drawing/2014/main" id="{E40CD145-6A7E-BC49-B064-220E9FDE0993}"/>
              </a:ext>
            </a:extLst>
          </p:cNvPr>
          <p:cNvSpPr txBox="1">
            <a:spLocks noChangeArrowheads="1"/>
          </p:cNvSpPr>
          <p:nvPr/>
        </p:nvSpPr>
        <p:spPr bwMode="auto">
          <a:xfrm>
            <a:off x="1143000" y="4495800"/>
            <a:ext cx="500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MIB</a:t>
            </a:r>
          </a:p>
        </p:txBody>
      </p:sp>
      <p:sp>
        <p:nvSpPr>
          <p:cNvPr id="22539" name="Line 11">
            <a:extLst>
              <a:ext uri="{FF2B5EF4-FFF2-40B4-BE49-F238E27FC236}">
                <a16:creationId xmlns:a16="http://schemas.microsoft.com/office/drawing/2014/main" id="{111A0DB9-F0EA-F348-A4EC-EB4244AEE772}"/>
              </a:ext>
            </a:extLst>
          </p:cNvPr>
          <p:cNvSpPr>
            <a:spLocks noChangeShapeType="1"/>
          </p:cNvSpPr>
          <p:nvPr/>
        </p:nvSpPr>
        <p:spPr bwMode="auto">
          <a:xfrm>
            <a:off x="6553200" y="4724400"/>
            <a:ext cx="1600200" cy="0"/>
          </a:xfrm>
          <a:prstGeom prst="line">
            <a:avLst/>
          </a:prstGeom>
          <a:noFill/>
          <a:ln w="2857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40" name="Line 12">
            <a:extLst>
              <a:ext uri="{FF2B5EF4-FFF2-40B4-BE49-F238E27FC236}">
                <a16:creationId xmlns:a16="http://schemas.microsoft.com/office/drawing/2014/main" id="{E594EC3C-20F1-BE44-8F92-80FD41E34F4F}"/>
              </a:ext>
            </a:extLst>
          </p:cNvPr>
          <p:cNvSpPr>
            <a:spLocks noChangeShapeType="1"/>
          </p:cNvSpPr>
          <p:nvPr/>
        </p:nvSpPr>
        <p:spPr bwMode="auto">
          <a:xfrm>
            <a:off x="6553200" y="5029200"/>
            <a:ext cx="1600200" cy="0"/>
          </a:xfrm>
          <a:prstGeom prst="line">
            <a:avLst/>
          </a:prstGeom>
          <a:noFill/>
          <a:ln w="28575">
            <a:solidFill>
              <a:schemeClr val="tx1"/>
            </a:solidFill>
            <a:prstDash val="dash"/>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41" name="Text Box 13">
            <a:extLst>
              <a:ext uri="{FF2B5EF4-FFF2-40B4-BE49-F238E27FC236}">
                <a16:creationId xmlns:a16="http://schemas.microsoft.com/office/drawing/2014/main" id="{92E25B4E-C4A6-1F41-B687-2EB6E4438421}"/>
              </a:ext>
            </a:extLst>
          </p:cNvPr>
          <p:cNvSpPr txBox="1">
            <a:spLocks noChangeArrowheads="1"/>
          </p:cNvSpPr>
          <p:nvPr/>
        </p:nvSpPr>
        <p:spPr bwMode="auto">
          <a:xfrm>
            <a:off x="6705600" y="4419600"/>
            <a:ext cx="17653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Outbound Link PDU</a:t>
            </a:r>
          </a:p>
        </p:txBody>
      </p:sp>
      <p:sp>
        <p:nvSpPr>
          <p:cNvPr id="22542" name="Text Box 14">
            <a:extLst>
              <a:ext uri="{FF2B5EF4-FFF2-40B4-BE49-F238E27FC236}">
                <a16:creationId xmlns:a16="http://schemas.microsoft.com/office/drawing/2014/main" id="{D941848A-D773-7642-8516-DCBD14BEBA69}"/>
              </a:ext>
            </a:extLst>
          </p:cNvPr>
          <p:cNvSpPr txBox="1">
            <a:spLocks noChangeArrowheads="1"/>
          </p:cNvSpPr>
          <p:nvPr/>
        </p:nvSpPr>
        <p:spPr bwMode="auto">
          <a:xfrm>
            <a:off x="6705600" y="4724400"/>
            <a:ext cx="16271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Inbound Link PDU</a:t>
            </a:r>
          </a:p>
        </p:txBody>
      </p:sp>
      <p:sp>
        <p:nvSpPr>
          <p:cNvPr id="22543" name="Oval 15">
            <a:extLst>
              <a:ext uri="{FF2B5EF4-FFF2-40B4-BE49-F238E27FC236}">
                <a16:creationId xmlns:a16="http://schemas.microsoft.com/office/drawing/2014/main" id="{3B6236AA-5EF6-C945-BA62-642EA8D3F906}"/>
              </a:ext>
            </a:extLst>
          </p:cNvPr>
          <p:cNvSpPr>
            <a:spLocks noChangeArrowheads="1"/>
          </p:cNvSpPr>
          <p:nvPr/>
        </p:nvSpPr>
        <p:spPr bwMode="auto">
          <a:xfrm>
            <a:off x="2819400" y="2133600"/>
            <a:ext cx="3581400" cy="1066800"/>
          </a:xfrm>
          <a:prstGeom prst="ellipse">
            <a:avLst/>
          </a:prstGeom>
          <a:solidFill>
            <a:srgbClr val="FF9933"/>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44" name="AutoShape 16">
            <a:extLst>
              <a:ext uri="{FF2B5EF4-FFF2-40B4-BE49-F238E27FC236}">
                <a16:creationId xmlns:a16="http://schemas.microsoft.com/office/drawing/2014/main" id="{D46FCAA6-B502-C34D-94F0-65BA6F795BFA}"/>
              </a:ext>
            </a:extLst>
          </p:cNvPr>
          <p:cNvSpPr>
            <a:spLocks noChangeArrowheads="1"/>
          </p:cNvSpPr>
          <p:nvPr/>
        </p:nvSpPr>
        <p:spPr bwMode="auto">
          <a:xfrm>
            <a:off x="1066800" y="2286000"/>
            <a:ext cx="762000" cy="762000"/>
          </a:xfrm>
          <a:prstGeom prst="can">
            <a:avLst>
              <a:gd name="adj" fmla="val 25000"/>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45" name="Line 17">
            <a:extLst>
              <a:ext uri="{FF2B5EF4-FFF2-40B4-BE49-F238E27FC236}">
                <a16:creationId xmlns:a16="http://schemas.microsoft.com/office/drawing/2014/main" id="{F6121C73-6AED-3147-862B-664B8CFE4764}"/>
              </a:ext>
            </a:extLst>
          </p:cNvPr>
          <p:cNvSpPr>
            <a:spLocks noChangeShapeType="1"/>
          </p:cNvSpPr>
          <p:nvPr/>
        </p:nvSpPr>
        <p:spPr bwMode="auto">
          <a:xfrm flipH="1">
            <a:off x="1828800" y="2514600"/>
            <a:ext cx="990600"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46" name="Line 18">
            <a:extLst>
              <a:ext uri="{FF2B5EF4-FFF2-40B4-BE49-F238E27FC236}">
                <a16:creationId xmlns:a16="http://schemas.microsoft.com/office/drawing/2014/main" id="{57CC2CBC-4DD9-B249-8CC2-733271CF3653}"/>
              </a:ext>
            </a:extLst>
          </p:cNvPr>
          <p:cNvSpPr>
            <a:spLocks noChangeShapeType="1"/>
          </p:cNvSpPr>
          <p:nvPr/>
        </p:nvSpPr>
        <p:spPr bwMode="auto">
          <a:xfrm flipH="1">
            <a:off x="1828800" y="2819400"/>
            <a:ext cx="990600" cy="0"/>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47" name="Text Box 19">
            <a:extLst>
              <a:ext uri="{FF2B5EF4-FFF2-40B4-BE49-F238E27FC236}">
                <a16:creationId xmlns:a16="http://schemas.microsoft.com/office/drawing/2014/main" id="{AD788FBB-1450-554D-A91F-7C33F14A5313}"/>
              </a:ext>
            </a:extLst>
          </p:cNvPr>
          <p:cNvSpPr txBox="1">
            <a:spLocks noChangeArrowheads="1"/>
          </p:cNvSpPr>
          <p:nvPr/>
        </p:nvSpPr>
        <p:spPr bwMode="auto">
          <a:xfrm>
            <a:off x="1905000" y="2209800"/>
            <a:ext cx="431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put</a:t>
            </a:r>
          </a:p>
        </p:txBody>
      </p:sp>
      <p:sp>
        <p:nvSpPr>
          <p:cNvPr id="22548" name="Text Box 20">
            <a:extLst>
              <a:ext uri="{FF2B5EF4-FFF2-40B4-BE49-F238E27FC236}">
                <a16:creationId xmlns:a16="http://schemas.microsoft.com/office/drawing/2014/main" id="{D58CB2A5-2B06-0E48-BFA3-F674526BCCBD}"/>
              </a:ext>
            </a:extLst>
          </p:cNvPr>
          <p:cNvSpPr txBox="1">
            <a:spLocks noChangeArrowheads="1"/>
          </p:cNvSpPr>
          <p:nvPr/>
        </p:nvSpPr>
        <p:spPr bwMode="auto">
          <a:xfrm>
            <a:off x="1981200" y="2514600"/>
            <a:ext cx="431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get</a:t>
            </a:r>
          </a:p>
        </p:txBody>
      </p:sp>
      <p:sp>
        <p:nvSpPr>
          <p:cNvPr id="22549" name="Text Box 21">
            <a:extLst>
              <a:ext uri="{FF2B5EF4-FFF2-40B4-BE49-F238E27FC236}">
                <a16:creationId xmlns:a16="http://schemas.microsoft.com/office/drawing/2014/main" id="{5DD31053-B064-0A4A-A6B2-2FA11D8A936D}"/>
              </a:ext>
            </a:extLst>
          </p:cNvPr>
          <p:cNvSpPr txBox="1">
            <a:spLocks noChangeArrowheads="1"/>
          </p:cNvSpPr>
          <p:nvPr/>
        </p:nvSpPr>
        <p:spPr bwMode="auto">
          <a:xfrm>
            <a:off x="950118" y="3029067"/>
            <a:ext cx="915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dirty="0"/>
              <a:t>database</a:t>
            </a:r>
          </a:p>
        </p:txBody>
      </p:sp>
      <p:sp>
        <p:nvSpPr>
          <p:cNvPr id="22550" name="Rectangle 22">
            <a:extLst>
              <a:ext uri="{FF2B5EF4-FFF2-40B4-BE49-F238E27FC236}">
                <a16:creationId xmlns:a16="http://schemas.microsoft.com/office/drawing/2014/main" id="{F54EFDDD-54EC-E04F-9409-0CF21EA9F285}"/>
              </a:ext>
            </a:extLst>
          </p:cNvPr>
          <p:cNvSpPr>
            <a:spLocks noChangeArrowheads="1"/>
          </p:cNvSpPr>
          <p:nvPr/>
        </p:nvSpPr>
        <p:spPr bwMode="auto">
          <a:xfrm>
            <a:off x="2743200" y="3657600"/>
            <a:ext cx="3810000" cy="762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51" name="Line 23">
            <a:extLst>
              <a:ext uri="{FF2B5EF4-FFF2-40B4-BE49-F238E27FC236}">
                <a16:creationId xmlns:a16="http://schemas.microsoft.com/office/drawing/2014/main" id="{C91FD488-ACB2-F34B-A3D9-E7AEF5A4DA6F}"/>
              </a:ext>
            </a:extLst>
          </p:cNvPr>
          <p:cNvSpPr>
            <a:spLocks noChangeShapeType="1"/>
          </p:cNvSpPr>
          <p:nvPr/>
        </p:nvSpPr>
        <p:spPr bwMode="auto">
          <a:xfrm>
            <a:off x="6553200" y="3810000"/>
            <a:ext cx="1600200" cy="0"/>
          </a:xfrm>
          <a:prstGeom prst="line">
            <a:avLst/>
          </a:prstGeom>
          <a:noFill/>
          <a:ln w="2857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52" name="Line 24">
            <a:extLst>
              <a:ext uri="{FF2B5EF4-FFF2-40B4-BE49-F238E27FC236}">
                <a16:creationId xmlns:a16="http://schemas.microsoft.com/office/drawing/2014/main" id="{3933DCFE-FC87-674A-9D9B-D8625C24BA09}"/>
              </a:ext>
            </a:extLst>
          </p:cNvPr>
          <p:cNvSpPr>
            <a:spLocks noChangeShapeType="1"/>
          </p:cNvSpPr>
          <p:nvPr/>
        </p:nvSpPr>
        <p:spPr bwMode="auto">
          <a:xfrm>
            <a:off x="6553200" y="4191000"/>
            <a:ext cx="1600200" cy="0"/>
          </a:xfrm>
          <a:prstGeom prst="line">
            <a:avLst/>
          </a:prstGeom>
          <a:noFill/>
          <a:ln w="28575">
            <a:solidFill>
              <a:schemeClr val="tx1"/>
            </a:solidFill>
            <a:prstDash val="dash"/>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53" name="Text Box 25">
            <a:extLst>
              <a:ext uri="{FF2B5EF4-FFF2-40B4-BE49-F238E27FC236}">
                <a16:creationId xmlns:a16="http://schemas.microsoft.com/office/drawing/2014/main" id="{C4B32CC1-5A2B-344D-9DC4-1CBBFED241B3}"/>
              </a:ext>
            </a:extLst>
          </p:cNvPr>
          <p:cNvSpPr txBox="1">
            <a:spLocks noChangeArrowheads="1"/>
          </p:cNvSpPr>
          <p:nvPr/>
        </p:nvSpPr>
        <p:spPr bwMode="auto">
          <a:xfrm>
            <a:off x="6705600" y="3505200"/>
            <a:ext cx="17557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Outbound App PDU</a:t>
            </a:r>
          </a:p>
        </p:txBody>
      </p:sp>
      <p:sp>
        <p:nvSpPr>
          <p:cNvPr id="22554" name="Text Box 26">
            <a:extLst>
              <a:ext uri="{FF2B5EF4-FFF2-40B4-BE49-F238E27FC236}">
                <a16:creationId xmlns:a16="http://schemas.microsoft.com/office/drawing/2014/main" id="{C26ED61D-B0C6-1246-96F9-53D146963CEB}"/>
              </a:ext>
            </a:extLst>
          </p:cNvPr>
          <p:cNvSpPr txBox="1">
            <a:spLocks noChangeArrowheads="1"/>
          </p:cNvSpPr>
          <p:nvPr/>
        </p:nvSpPr>
        <p:spPr bwMode="auto">
          <a:xfrm>
            <a:off x="6705600" y="3886200"/>
            <a:ext cx="16176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Inbound App PDU</a:t>
            </a:r>
          </a:p>
        </p:txBody>
      </p:sp>
      <p:sp>
        <p:nvSpPr>
          <p:cNvPr id="22555" name="Line 27">
            <a:extLst>
              <a:ext uri="{FF2B5EF4-FFF2-40B4-BE49-F238E27FC236}">
                <a16:creationId xmlns:a16="http://schemas.microsoft.com/office/drawing/2014/main" id="{B1032288-88B2-9546-8159-19B562795097}"/>
              </a:ext>
            </a:extLst>
          </p:cNvPr>
          <p:cNvSpPr>
            <a:spLocks noChangeShapeType="1"/>
          </p:cNvSpPr>
          <p:nvPr/>
        </p:nvSpPr>
        <p:spPr bwMode="auto">
          <a:xfrm>
            <a:off x="4419600" y="4419600"/>
            <a:ext cx="0" cy="762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56" name="Text Box 28">
            <a:extLst>
              <a:ext uri="{FF2B5EF4-FFF2-40B4-BE49-F238E27FC236}">
                <a16:creationId xmlns:a16="http://schemas.microsoft.com/office/drawing/2014/main" id="{1A68C5AE-C578-0B45-B876-2E272CBC29B1}"/>
              </a:ext>
            </a:extLst>
          </p:cNvPr>
          <p:cNvSpPr txBox="1">
            <a:spLocks noChangeArrowheads="1"/>
          </p:cNvSpPr>
          <p:nvPr/>
        </p:nvSpPr>
        <p:spPr bwMode="auto">
          <a:xfrm>
            <a:off x="4114800" y="3733800"/>
            <a:ext cx="103505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application</a:t>
            </a:r>
          </a:p>
          <a:p>
            <a:r>
              <a:rPr lang="en-US" altLang="en-US" sz="1400"/>
              <a:t>protocol</a:t>
            </a:r>
          </a:p>
        </p:txBody>
      </p:sp>
      <p:sp>
        <p:nvSpPr>
          <p:cNvPr id="22557" name="Text Box 29">
            <a:extLst>
              <a:ext uri="{FF2B5EF4-FFF2-40B4-BE49-F238E27FC236}">
                <a16:creationId xmlns:a16="http://schemas.microsoft.com/office/drawing/2014/main" id="{6B946D38-185C-C446-B05C-90D07DB135CB}"/>
              </a:ext>
            </a:extLst>
          </p:cNvPr>
          <p:cNvSpPr txBox="1">
            <a:spLocks noChangeArrowheads="1"/>
          </p:cNvSpPr>
          <p:nvPr/>
        </p:nvSpPr>
        <p:spPr bwMode="auto">
          <a:xfrm>
            <a:off x="4073525" y="2514600"/>
            <a:ext cx="10350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application</a:t>
            </a:r>
          </a:p>
        </p:txBody>
      </p:sp>
      <p:sp>
        <p:nvSpPr>
          <p:cNvPr id="22558" name="Text Box 30">
            <a:extLst>
              <a:ext uri="{FF2B5EF4-FFF2-40B4-BE49-F238E27FC236}">
                <a16:creationId xmlns:a16="http://schemas.microsoft.com/office/drawing/2014/main" id="{344765C6-DEA0-4A41-8F8F-B3E49CD4D335}"/>
              </a:ext>
            </a:extLst>
          </p:cNvPr>
          <p:cNvSpPr txBox="1">
            <a:spLocks noChangeArrowheads="1"/>
          </p:cNvSpPr>
          <p:nvPr/>
        </p:nvSpPr>
        <p:spPr bwMode="auto">
          <a:xfrm>
            <a:off x="3276600" y="4587875"/>
            <a:ext cx="1004888"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encryption</a:t>
            </a:r>
          </a:p>
          <a:p>
            <a:r>
              <a:rPr lang="en-US" altLang="en-US" sz="1400"/>
              <a:t>service</a:t>
            </a:r>
          </a:p>
        </p:txBody>
      </p:sp>
      <p:sp>
        <p:nvSpPr>
          <p:cNvPr id="22559" name="Text Box 31">
            <a:extLst>
              <a:ext uri="{FF2B5EF4-FFF2-40B4-BE49-F238E27FC236}">
                <a16:creationId xmlns:a16="http://schemas.microsoft.com/office/drawing/2014/main" id="{FC3CFE79-063E-BD42-8C8A-40CBF2FA90FD}"/>
              </a:ext>
            </a:extLst>
          </p:cNvPr>
          <p:cNvSpPr txBox="1">
            <a:spLocks noChangeArrowheads="1"/>
          </p:cNvSpPr>
          <p:nvPr/>
        </p:nvSpPr>
        <p:spPr bwMode="auto">
          <a:xfrm>
            <a:off x="4953000" y="4800600"/>
            <a:ext cx="11334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a:t>link protocol</a:t>
            </a:r>
          </a:p>
        </p:txBody>
      </p:sp>
      <p:sp>
        <p:nvSpPr>
          <p:cNvPr id="22560" name="Oval 32">
            <a:extLst>
              <a:ext uri="{FF2B5EF4-FFF2-40B4-BE49-F238E27FC236}">
                <a16:creationId xmlns:a16="http://schemas.microsoft.com/office/drawing/2014/main" id="{EBE4D593-39BF-4A49-A47A-098C09858B59}"/>
              </a:ext>
            </a:extLst>
          </p:cNvPr>
          <p:cNvSpPr>
            <a:spLocks noChangeArrowheads="1"/>
          </p:cNvSpPr>
          <p:nvPr/>
        </p:nvSpPr>
        <p:spPr bwMode="auto">
          <a:xfrm>
            <a:off x="3200400" y="3505200"/>
            <a:ext cx="609600" cy="228600"/>
          </a:xfrm>
          <a:prstGeom prst="ellipse">
            <a:avLst/>
          </a:prstGeom>
          <a:gradFill rotWithShape="0">
            <a:gsLst>
              <a:gs pos="0">
                <a:srgbClr val="FF3300">
                  <a:gamma/>
                  <a:shade val="46275"/>
                  <a:invGamma/>
                </a:srgbClr>
              </a:gs>
              <a:gs pos="50000">
                <a:srgbClr val="FF3300"/>
              </a:gs>
              <a:gs pos="100000">
                <a:srgbClr val="FF33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61" name="Oval 33">
            <a:extLst>
              <a:ext uri="{FF2B5EF4-FFF2-40B4-BE49-F238E27FC236}">
                <a16:creationId xmlns:a16="http://schemas.microsoft.com/office/drawing/2014/main" id="{0D4FDFA5-3BCD-AA43-AC37-233936F9C681}"/>
              </a:ext>
            </a:extLst>
          </p:cNvPr>
          <p:cNvSpPr>
            <a:spLocks noChangeArrowheads="1"/>
          </p:cNvSpPr>
          <p:nvPr/>
        </p:nvSpPr>
        <p:spPr bwMode="auto">
          <a:xfrm>
            <a:off x="5105400" y="3505200"/>
            <a:ext cx="609600" cy="228600"/>
          </a:xfrm>
          <a:prstGeom prst="ellipse">
            <a:avLst/>
          </a:prstGeom>
          <a:gradFill rotWithShape="0">
            <a:gsLst>
              <a:gs pos="0">
                <a:srgbClr val="FF3300">
                  <a:gamma/>
                  <a:shade val="46275"/>
                  <a:invGamma/>
                </a:srgbClr>
              </a:gs>
              <a:gs pos="50000">
                <a:srgbClr val="FF3300"/>
              </a:gs>
              <a:gs pos="100000">
                <a:srgbClr val="FF33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62" name="Oval 34">
            <a:extLst>
              <a:ext uri="{FF2B5EF4-FFF2-40B4-BE49-F238E27FC236}">
                <a16:creationId xmlns:a16="http://schemas.microsoft.com/office/drawing/2014/main" id="{4B811751-5027-044B-B04F-FAF67A6EFC70}"/>
              </a:ext>
            </a:extLst>
          </p:cNvPr>
          <p:cNvSpPr>
            <a:spLocks noChangeArrowheads="1"/>
          </p:cNvSpPr>
          <p:nvPr/>
        </p:nvSpPr>
        <p:spPr bwMode="auto">
          <a:xfrm>
            <a:off x="3048000" y="4267200"/>
            <a:ext cx="609600" cy="228600"/>
          </a:xfrm>
          <a:prstGeom prst="ellipse">
            <a:avLst/>
          </a:prstGeom>
          <a:gradFill rotWithShape="0">
            <a:gsLst>
              <a:gs pos="0">
                <a:srgbClr val="FF3300">
                  <a:gamma/>
                  <a:shade val="46275"/>
                  <a:invGamma/>
                </a:srgbClr>
              </a:gs>
              <a:gs pos="50000">
                <a:srgbClr val="FF3300"/>
              </a:gs>
              <a:gs pos="100000">
                <a:srgbClr val="FF33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63" name="Oval 35">
            <a:extLst>
              <a:ext uri="{FF2B5EF4-FFF2-40B4-BE49-F238E27FC236}">
                <a16:creationId xmlns:a16="http://schemas.microsoft.com/office/drawing/2014/main" id="{5FB7F35F-D5CA-B24F-977D-1D65BA373018}"/>
              </a:ext>
            </a:extLst>
          </p:cNvPr>
          <p:cNvSpPr>
            <a:spLocks noChangeArrowheads="1"/>
          </p:cNvSpPr>
          <p:nvPr/>
        </p:nvSpPr>
        <p:spPr bwMode="auto">
          <a:xfrm>
            <a:off x="4648200" y="4267200"/>
            <a:ext cx="609600" cy="228600"/>
          </a:xfrm>
          <a:prstGeom prst="ellipse">
            <a:avLst/>
          </a:prstGeom>
          <a:gradFill rotWithShape="0">
            <a:gsLst>
              <a:gs pos="0">
                <a:srgbClr val="FF3300">
                  <a:gamma/>
                  <a:shade val="46275"/>
                  <a:invGamma/>
                </a:srgbClr>
              </a:gs>
              <a:gs pos="50000">
                <a:srgbClr val="FF3300"/>
              </a:gs>
              <a:gs pos="100000">
                <a:srgbClr val="FF33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64" name="Oval 36">
            <a:extLst>
              <a:ext uri="{FF2B5EF4-FFF2-40B4-BE49-F238E27FC236}">
                <a16:creationId xmlns:a16="http://schemas.microsoft.com/office/drawing/2014/main" id="{05C3BC5F-09D4-AD4D-A1D4-D0DFC71B3EB7}"/>
              </a:ext>
            </a:extLst>
          </p:cNvPr>
          <p:cNvSpPr>
            <a:spLocks noChangeArrowheads="1"/>
          </p:cNvSpPr>
          <p:nvPr/>
        </p:nvSpPr>
        <p:spPr bwMode="auto">
          <a:xfrm>
            <a:off x="5638800" y="4267200"/>
            <a:ext cx="609600" cy="228600"/>
          </a:xfrm>
          <a:prstGeom prst="ellipse">
            <a:avLst/>
          </a:prstGeom>
          <a:gradFill rotWithShape="0">
            <a:gsLst>
              <a:gs pos="0">
                <a:srgbClr val="FF3300">
                  <a:gamma/>
                  <a:shade val="46275"/>
                  <a:invGamma/>
                </a:srgbClr>
              </a:gs>
              <a:gs pos="50000">
                <a:srgbClr val="FF3300"/>
              </a:gs>
              <a:gs pos="100000">
                <a:srgbClr val="FF33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65" name="Line 37">
            <a:extLst>
              <a:ext uri="{FF2B5EF4-FFF2-40B4-BE49-F238E27FC236}">
                <a16:creationId xmlns:a16="http://schemas.microsoft.com/office/drawing/2014/main" id="{E9EFC042-7A45-8F4B-AE23-8CFBE2A3415D}"/>
              </a:ext>
            </a:extLst>
          </p:cNvPr>
          <p:cNvSpPr>
            <a:spLocks noChangeShapeType="1"/>
          </p:cNvSpPr>
          <p:nvPr/>
        </p:nvSpPr>
        <p:spPr bwMode="auto">
          <a:xfrm>
            <a:off x="5181600" y="3124200"/>
            <a:ext cx="152400" cy="381000"/>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66" name="Line 38">
            <a:extLst>
              <a:ext uri="{FF2B5EF4-FFF2-40B4-BE49-F238E27FC236}">
                <a16:creationId xmlns:a16="http://schemas.microsoft.com/office/drawing/2014/main" id="{29D0F84C-425F-0949-92B0-C7A35DEAADFA}"/>
              </a:ext>
            </a:extLst>
          </p:cNvPr>
          <p:cNvSpPr>
            <a:spLocks noChangeShapeType="1"/>
          </p:cNvSpPr>
          <p:nvPr/>
        </p:nvSpPr>
        <p:spPr bwMode="auto">
          <a:xfrm flipV="1">
            <a:off x="3505200" y="3124200"/>
            <a:ext cx="152400" cy="381000"/>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567" name="Text Box 39">
            <a:extLst>
              <a:ext uri="{FF2B5EF4-FFF2-40B4-BE49-F238E27FC236}">
                <a16:creationId xmlns:a16="http://schemas.microsoft.com/office/drawing/2014/main" id="{A777676E-781F-C24B-8C46-48448E899B52}"/>
              </a:ext>
            </a:extLst>
          </p:cNvPr>
          <p:cNvSpPr txBox="1">
            <a:spLocks noChangeArrowheads="1"/>
          </p:cNvSpPr>
          <p:nvPr/>
        </p:nvSpPr>
        <p:spPr bwMode="auto">
          <a:xfrm>
            <a:off x="6858000" y="2667000"/>
            <a:ext cx="12414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i="1"/>
              <a:t>Protocol</a:t>
            </a:r>
            <a:r>
              <a:rPr lang="en-US" altLang="en-US" sz="1400"/>
              <a:t> SAP</a:t>
            </a:r>
          </a:p>
        </p:txBody>
      </p:sp>
      <p:sp>
        <p:nvSpPr>
          <p:cNvPr id="22568" name="Line 40">
            <a:extLst>
              <a:ext uri="{FF2B5EF4-FFF2-40B4-BE49-F238E27FC236}">
                <a16:creationId xmlns:a16="http://schemas.microsoft.com/office/drawing/2014/main" id="{D677DCE2-0A5D-8C4D-9B12-A5C9A6C7BF91}"/>
              </a:ext>
            </a:extLst>
          </p:cNvPr>
          <p:cNvSpPr>
            <a:spLocks noChangeShapeType="1"/>
          </p:cNvSpPr>
          <p:nvPr/>
        </p:nvSpPr>
        <p:spPr bwMode="auto">
          <a:xfrm flipH="1">
            <a:off x="5715000" y="2971800"/>
            <a:ext cx="1143000" cy="533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 name="Date Placeholder 1">
            <a:extLst>
              <a:ext uri="{FF2B5EF4-FFF2-40B4-BE49-F238E27FC236}">
                <a16:creationId xmlns:a16="http://schemas.microsoft.com/office/drawing/2014/main" id="{D53B52AE-F14D-A14D-9160-369CBDDB450C}"/>
              </a:ext>
            </a:extLst>
          </p:cNvPr>
          <p:cNvSpPr>
            <a:spLocks noGrp="1"/>
          </p:cNvSpPr>
          <p:nvPr>
            <p:ph type="dt" sz="half" idx="2"/>
          </p:nvPr>
        </p:nvSpPr>
        <p:spPr/>
        <p:txBody>
          <a:bodyPr/>
          <a:lstStyle/>
          <a:p>
            <a:r>
              <a:rPr lang="en-US"/>
              <a:t>28 Mar 2024</a:t>
            </a:r>
            <a:endParaRPr lang="en-US" dirty="0"/>
          </a:p>
        </p:txBody>
      </p:sp>
    </p:spTree>
    <p:extLst>
      <p:ext uri="{BB962C8B-B14F-4D97-AF65-F5344CB8AC3E}">
        <p14:creationId xmlns:p14="http://schemas.microsoft.com/office/powerpoint/2010/main" val="1243315800"/>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フローチャート: データ 3">
            <a:extLst>
              <a:ext uri="{FF2B5EF4-FFF2-40B4-BE49-F238E27FC236}">
                <a16:creationId xmlns:a16="http://schemas.microsoft.com/office/drawing/2014/main" id="{558CA4C5-BA46-399E-C87A-C6B6DFB7CFB0}"/>
              </a:ext>
            </a:extLst>
          </p:cNvPr>
          <p:cNvSpPr/>
          <p:nvPr/>
        </p:nvSpPr>
        <p:spPr>
          <a:xfrm>
            <a:off x="2729110" y="3504151"/>
            <a:ext cx="4486151" cy="1422409"/>
          </a:xfrm>
          <a:prstGeom prst="flowChartInputOutput">
            <a:avLst/>
          </a:prstGeom>
          <a:solidFill>
            <a:schemeClr val="accent6">
              <a:lumMod val="5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8" name="グループ化 107">
            <a:extLst>
              <a:ext uri="{FF2B5EF4-FFF2-40B4-BE49-F238E27FC236}">
                <a16:creationId xmlns:a16="http://schemas.microsoft.com/office/drawing/2014/main" id="{E1859CB8-5189-D3F3-DC1D-33AA9C8F18A1}"/>
              </a:ext>
            </a:extLst>
          </p:cNvPr>
          <p:cNvGrpSpPr/>
          <p:nvPr/>
        </p:nvGrpSpPr>
        <p:grpSpPr>
          <a:xfrm>
            <a:off x="2862636" y="3490122"/>
            <a:ext cx="4225506" cy="1438513"/>
            <a:chOff x="7770790" y="512433"/>
            <a:chExt cx="4225506" cy="1438513"/>
          </a:xfrm>
        </p:grpSpPr>
        <p:cxnSp>
          <p:nvCxnSpPr>
            <p:cNvPr id="109" name="直線コネクタ 108">
              <a:extLst>
                <a:ext uri="{FF2B5EF4-FFF2-40B4-BE49-F238E27FC236}">
                  <a16:creationId xmlns:a16="http://schemas.microsoft.com/office/drawing/2014/main" id="{16E60C7A-3D63-E305-3B45-325CDF531135}"/>
                </a:ext>
              </a:extLst>
            </p:cNvPr>
            <p:cNvCxnSpPr>
              <a:cxnSpLocks/>
            </p:cNvCxnSpPr>
            <p:nvPr/>
          </p:nvCxnSpPr>
          <p:spPr>
            <a:xfrm flipH="1">
              <a:off x="9404213" y="528537"/>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直線コネクタ 109">
              <a:extLst>
                <a:ext uri="{FF2B5EF4-FFF2-40B4-BE49-F238E27FC236}">
                  <a16:creationId xmlns:a16="http://schemas.microsoft.com/office/drawing/2014/main" id="{20D6B07F-B625-A181-2B2E-2D13D3421DD2}"/>
                </a:ext>
              </a:extLst>
            </p:cNvPr>
            <p:cNvCxnSpPr>
              <a:cxnSpLocks/>
            </p:cNvCxnSpPr>
            <p:nvPr/>
          </p:nvCxnSpPr>
          <p:spPr>
            <a:xfrm flipH="1">
              <a:off x="8058368" y="1239742"/>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直線コネクタ 110">
              <a:extLst>
                <a:ext uri="{FF2B5EF4-FFF2-40B4-BE49-F238E27FC236}">
                  <a16:creationId xmlns:a16="http://schemas.microsoft.com/office/drawing/2014/main" id="{C0060E95-514F-3E42-C37B-B4B51078E1BF}"/>
                </a:ext>
              </a:extLst>
            </p:cNvPr>
            <p:cNvCxnSpPr>
              <a:cxnSpLocks/>
            </p:cNvCxnSpPr>
            <p:nvPr/>
          </p:nvCxnSpPr>
          <p:spPr>
            <a:xfrm flipH="1">
              <a:off x="8288801" y="863994"/>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B958FF35-AFC5-D366-C705-0A1B1D9B0482}"/>
                </a:ext>
              </a:extLst>
            </p:cNvPr>
            <p:cNvCxnSpPr>
              <a:cxnSpLocks/>
            </p:cNvCxnSpPr>
            <p:nvPr/>
          </p:nvCxnSpPr>
          <p:spPr>
            <a:xfrm flipH="1">
              <a:off x="7770790" y="1690518"/>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線コネクタ 112">
              <a:extLst>
                <a:ext uri="{FF2B5EF4-FFF2-40B4-BE49-F238E27FC236}">
                  <a16:creationId xmlns:a16="http://schemas.microsoft.com/office/drawing/2014/main" id="{D9085DE1-6983-E796-6A72-FC881A65CFD6}"/>
                </a:ext>
              </a:extLst>
            </p:cNvPr>
            <p:cNvCxnSpPr>
              <a:cxnSpLocks/>
            </p:cNvCxnSpPr>
            <p:nvPr/>
          </p:nvCxnSpPr>
          <p:spPr>
            <a:xfrm flipH="1">
              <a:off x="9980985" y="524445"/>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線コネクタ 113">
              <a:extLst>
                <a:ext uri="{FF2B5EF4-FFF2-40B4-BE49-F238E27FC236}">
                  <a16:creationId xmlns:a16="http://schemas.microsoft.com/office/drawing/2014/main" id="{7BCCBEA9-A764-D451-E1B4-38D7F534456B}"/>
                </a:ext>
              </a:extLst>
            </p:cNvPr>
            <p:cNvCxnSpPr>
              <a:cxnSpLocks/>
            </p:cNvCxnSpPr>
            <p:nvPr/>
          </p:nvCxnSpPr>
          <p:spPr>
            <a:xfrm flipH="1">
              <a:off x="8194145" y="522659"/>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線コネクタ 114">
              <a:extLst>
                <a:ext uri="{FF2B5EF4-FFF2-40B4-BE49-F238E27FC236}">
                  <a16:creationId xmlns:a16="http://schemas.microsoft.com/office/drawing/2014/main" id="{26D4F25E-C6A2-E94E-CD5B-6B4AFE5B9E88}"/>
                </a:ext>
              </a:extLst>
            </p:cNvPr>
            <p:cNvCxnSpPr>
              <a:cxnSpLocks/>
            </p:cNvCxnSpPr>
            <p:nvPr/>
          </p:nvCxnSpPr>
          <p:spPr>
            <a:xfrm flipH="1">
              <a:off x="10570402" y="512433"/>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直線コネクタ 115">
              <a:extLst>
                <a:ext uri="{FF2B5EF4-FFF2-40B4-BE49-F238E27FC236}">
                  <a16:creationId xmlns:a16="http://schemas.microsoft.com/office/drawing/2014/main" id="{603CE75D-D095-C1DC-84FD-0B765A778CA7}"/>
                </a:ext>
              </a:extLst>
            </p:cNvPr>
            <p:cNvCxnSpPr>
              <a:cxnSpLocks/>
            </p:cNvCxnSpPr>
            <p:nvPr/>
          </p:nvCxnSpPr>
          <p:spPr>
            <a:xfrm flipH="1">
              <a:off x="8794875" y="515720"/>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直線コネクタ 116">
              <a:extLst>
                <a:ext uri="{FF2B5EF4-FFF2-40B4-BE49-F238E27FC236}">
                  <a16:creationId xmlns:a16="http://schemas.microsoft.com/office/drawing/2014/main" id="{8856242C-46D6-86DF-9CD4-098DBE032B6C}"/>
                </a:ext>
              </a:extLst>
            </p:cNvPr>
            <p:cNvCxnSpPr>
              <a:cxnSpLocks/>
            </p:cNvCxnSpPr>
            <p:nvPr/>
          </p:nvCxnSpPr>
          <p:spPr>
            <a:xfrm flipH="1">
              <a:off x="8407375" y="685294"/>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線コネクタ 117">
              <a:extLst>
                <a:ext uri="{FF2B5EF4-FFF2-40B4-BE49-F238E27FC236}">
                  <a16:creationId xmlns:a16="http://schemas.microsoft.com/office/drawing/2014/main" id="{FB405504-CB7E-8EDC-68D6-75725C4B4AD0}"/>
                </a:ext>
              </a:extLst>
            </p:cNvPr>
            <p:cNvCxnSpPr>
              <a:cxnSpLocks/>
            </p:cNvCxnSpPr>
            <p:nvPr/>
          </p:nvCxnSpPr>
          <p:spPr>
            <a:xfrm flipH="1">
              <a:off x="8163091" y="1049242"/>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直線コネクタ 118">
              <a:extLst>
                <a:ext uri="{FF2B5EF4-FFF2-40B4-BE49-F238E27FC236}">
                  <a16:creationId xmlns:a16="http://schemas.microsoft.com/office/drawing/2014/main" id="{853EE3E1-FC99-839F-39FF-76408DECBA9B}"/>
                </a:ext>
              </a:extLst>
            </p:cNvPr>
            <p:cNvCxnSpPr>
              <a:cxnSpLocks/>
            </p:cNvCxnSpPr>
            <p:nvPr/>
          </p:nvCxnSpPr>
          <p:spPr>
            <a:xfrm flipH="1">
              <a:off x="7919164" y="1453481"/>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テキスト ボックス 10">
            <a:extLst>
              <a:ext uri="{FF2B5EF4-FFF2-40B4-BE49-F238E27FC236}">
                <a16:creationId xmlns:a16="http://schemas.microsoft.com/office/drawing/2014/main" id="{2577AF76-E066-1899-5155-5FC63C37CE03}"/>
              </a:ext>
            </a:extLst>
          </p:cNvPr>
          <p:cNvSpPr txBox="1"/>
          <p:nvPr/>
        </p:nvSpPr>
        <p:spPr>
          <a:xfrm>
            <a:off x="878878" y="1937653"/>
            <a:ext cx="1374969" cy="338554"/>
          </a:xfrm>
          <a:prstGeom prst="rect">
            <a:avLst/>
          </a:prstGeom>
          <a:noFill/>
        </p:spPr>
        <p:txBody>
          <a:bodyPr wrap="square" rtlCol="0">
            <a:spAutoFit/>
          </a:bodyPr>
          <a:lstStyle/>
          <a:p>
            <a:r>
              <a:rPr kumimoji="1" lang="en-US" altLang="ja-JP" sz="1600" b="1" dirty="0">
                <a:solidFill>
                  <a:srgbClr val="00B050"/>
                </a:solidFill>
                <a:latin typeface="Cambria" panose="02040503050406030204" pitchFamily="18" charset="0"/>
              </a:rPr>
              <a:t>Enterprise</a:t>
            </a:r>
            <a:endParaRPr kumimoji="1" lang="ja-JP" altLang="en-US" sz="1600" b="1" dirty="0">
              <a:solidFill>
                <a:srgbClr val="00B050"/>
              </a:solidFill>
              <a:latin typeface="Cambria" panose="02040503050406030204" pitchFamily="18" charset="0"/>
            </a:endParaRPr>
          </a:p>
        </p:txBody>
      </p:sp>
      <p:sp>
        <p:nvSpPr>
          <p:cNvPr id="12" name="テキスト ボックス 11">
            <a:extLst>
              <a:ext uri="{FF2B5EF4-FFF2-40B4-BE49-F238E27FC236}">
                <a16:creationId xmlns:a16="http://schemas.microsoft.com/office/drawing/2014/main" id="{AF735510-9C96-0669-0969-742EC2D20A2D}"/>
              </a:ext>
            </a:extLst>
          </p:cNvPr>
          <p:cNvSpPr txBox="1"/>
          <p:nvPr/>
        </p:nvSpPr>
        <p:spPr>
          <a:xfrm>
            <a:off x="839393" y="3606091"/>
            <a:ext cx="1502909" cy="338554"/>
          </a:xfrm>
          <a:prstGeom prst="rect">
            <a:avLst/>
          </a:prstGeom>
          <a:noFill/>
        </p:spPr>
        <p:txBody>
          <a:bodyPr wrap="square" rtlCol="0">
            <a:spAutoFit/>
          </a:bodyPr>
          <a:lstStyle/>
          <a:p>
            <a:r>
              <a:rPr kumimoji="1" lang="en-US" altLang="ja-JP" sz="1600" b="1" dirty="0">
                <a:solidFill>
                  <a:srgbClr val="FF0000"/>
                </a:solidFill>
                <a:latin typeface="Cambria" panose="02040503050406030204" pitchFamily="18" charset="0"/>
                <a:ea typeface="Cambria" panose="02040503050406030204" pitchFamily="18" charset="0"/>
              </a:rPr>
              <a:t>Information</a:t>
            </a:r>
          </a:p>
        </p:txBody>
      </p:sp>
      <p:sp>
        <p:nvSpPr>
          <p:cNvPr id="13" name="テキスト ボックス 12">
            <a:extLst>
              <a:ext uri="{FF2B5EF4-FFF2-40B4-BE49-F238E27FC236}">
                <a16:creationId xmlns:a16="http://schemas.microsoft.com/office/drawing/2014/main" id="{6AA26BBA-3C8B-0A40-7FBA-5ED70B7C06B4}"/>
              </a:ext>
            </a:extLst>
          </p:cNvPr>
          <p:cNvSpPr txBox="1"/>
          <p:nvPr/>
        </p:nvSpPr>
        <p:spPr>
          <a:xfrm>
            <a:off x="790338" y="5280543"/>
            <a:ext cx="1696055" cy="338554"/>
          </a:xfrm>
          <a:prstGeom prst="rect">
            <a:avLst/>
          </a:prstGeom>
          <a:noFill/>
        </p:spPr>
        <p:txBody>
          <a:bodyPr wrap="square" rtlCol="0">
            <a:spAutoFit/>
          </a:bodyPr>
          <a:lstStyle/>
          <a:p>
            <a:r>
              <a:rPr kumimoji="1" lang="en-US" altLang="ja-JP" sz="1600" b="1" dirty="0">
                <a:solidFill>
                  <a:srgbClr val="00B050"/>
                </a:solidFill>
                <a:latin typeface="Cambria" panose="02040503050406030204" pitchFamily="18" charset="0"/>
                <a:ea typeface="Cambria" panose="02040503050406030204" pitchFamily="18" charset="0"/>
              </a:rPr>
              <a:t>Environment</a:t>
            </a:r>
          </a:p>
        </p:txBody>
      </p:sp>
      <p:sp>
        <p:nvSpPr>
          <p:cNvPr id="14" name="テキスト ボックス 13">
            <a:extLst>
              <a:ext uri="{FF2B5EF4-FFF2-40B4-BE49-F238E27FC236}">
                <a16:creationId xmlns:a16="http://schemas.microsoft.com/office/drawing/2014/main" id="{E6695C6A-EB7C-287F-E156-78092E7F6F39}"/>
              </a:ext>
            </a:extLst>
          </p:cNvPr>
          <p:cNvSpPr txBox="1"/>
          <p:nvPr/>
        </p:nvSpPr>
        <p:spPr>
          <a:xfrm>
            <a:off x="841694" y="3055908"/>
            <a:ext cx="1487506" cy="338554"/>
          </a:xfrm>
          <a:prstGeom prst="rect">
            <a:avLst/>
          </a:prstGeom>
          <a:noFill/>
        </p:spPr>
        <p:txBody>
          <a:bodyPr wrap="square" rtlCol="0">
            <a:spAutoFit/>
          </a:bodyPr>
          <a:lstStyle/>
          <a:p>
            <a:r>
              <a:rPr kumimoji="1" lang="en-US" altLang="ja-JP" sz="1600" b="1" dirty="0">
                <a:solidFill>
                  <a:srgbClr val="0070C0"/>
                </a:solidFill>
                <a:latin typeface="Cambria" panose="02040503050406030204" pitchFamily="18" charset="0"/>
              </a:rPr>
              <a:t>Function</a:t>
            </a:r>
            <a:endParaRPr kumimoji="1" lang="ja-JP" altLang="en-US" sz="1600" b="1" dirty="0">
              <a:solidFill>
                <a:srgbClr val="0070C0"/>
              </a:solidFill>
              <a:latin typeface="Cambria" panose="02040503050406030204" pitchFamily="18" charset="0"/>
            </a:endParaRPr>
          </a:p>
        </p:txBody>
      </p:sp>
      <p:sp>
        <p:nvSpPr>
          <p:cNvPr id="15" name="テキスト ボックス 14">
            <a:extLst>
              <a:ext uri="{FF2B5EF4-FFF2-40B4-BE49-F238E27FC236}">
                <a16:creationId xmlns:a16="http://schemas.microsoft.com/office/drawing/2014/main" id="{D8530DF0-7CB6-1E2D-E3D5-D2741D3F364B}"/>
              </a:ext>
            </a:extLst>
          </p:cNvPr>
          <p:cNvSpPr txBox="1"/>
          <p:nvPr/>
        </p:nvSpPr>
        <p:spPr>
          <a:xfrm rot="18106214">
            <a:off x="1664869" y="5643014"/>
            <a:ext cx="1503456" cy="338554"/>
          </a:xfrm>
          <a:prstGeom prst="rect">
            <a:avLst/>
          </a:prstGeom>
          <a:noFill/>
        </p:spPr>
        <p:txBody>
          <a:bodyPr wrap="square" rtlCol="0">
            <a:spAutoFit/>
          </a:bodyPr>
          <a:lstStyle/>
          <a:p>
            <a:pPr algn="r"/>
            <a:r>
              <a:rPr kumimoji="1" lang="en-US" altLang="ja-JP" sz="1600" dirty="0">
                <a:latin typeface="Cambria" panose="02040503050406030204" pitchFamily="18" charset="0"/>
                <a:ea typeface="Cambria" panose="02040503050406030204" pitchFamily="18" charset="0"/>
              </a:rPr>
              <a:t>Requirement</a:t>
            </a:r>
            <a:endParaRPr kumimoji="1" lang="ja-JP" altLang="en-US" sz="1600" dirty="0">
              <a:latin typeface="Cambria" panose="02040503050406030204" pitchFamily="18" charset="0"/>
            </a:endParaRPr>
          </a:p>
        </p:txBody>
      </p:sp>
      <p:sp>
        <p:nvSpPr>
          <p:cNvPr id="16" name="テキスト ボックス 15">
            <a:extLst>
              <a:ext uri="{FF2B5EF4-FFF2-40B4-BE49-F238E27FC236}">
                <a16:creationId xmlns:a16="http://schemas.microsoft.com/office/drawing/2014/main" id="{BDFAF25B-D7FC-D315-0380-95DC5491BE86}"/>
              </a:ext>
            </a:extLst>
          </p:cNvPr>
          <p:cNvSpPr txBox="1"/>
          <p:nvPr/>
        </p:nvSpPr>
        <p:spPr>
          <a:xfrm rot="18106214">
            <a:off x="2564097" y="5695159"/>
            <a:ext cx="1734417" cy="584775"/>
          </a:xfrm>
          <a:prstGeom prst="rect">
            <a:avLst/>
          </a:prstGeom>
          <a:noFill/>
        </p:spPr>
        <p:txBody>
          <a:bodyPr wrap="square" rtlCol="0">
            <a:spAutoFit/>
          </a:bodyPr>
          <a:lstStyle/>
          <a:p>
            <a:pPr algn="r"/>
            <a:r>
              <a:rPr kumimoji="1" lang="en-US" altLang="ja-JP" sz="1600" dirty="0">
                <a:latin typeface="Cambria" panose="02040503050406030204" pitchFamily="18" charset="0"/>
                <a:ea typeface="Cambria" panose="02040503050406030204" pitchFamily="18" charset="0"/>
              </a:rPr>
              <a:t>Design &amp; Engineering</a:t>
            </a:r>
            <a:endParaRPr kumimoji="1" lang="ja-JP" altLang="en-US" sz="1600" dirty="0">
              <a:latin typeface="Cambria" panose="02040503050406030204" pitchFamily="18" charset="0"/>
            </a:endParaRPr>
          </a:p>
        </p:txBody>
      </p:sp>
      <p:sp>
        <p:nvSpPr>
          <p:cNvPr id="17" name="テキスト ボックス 16">
            <a:extLst>
              <a:ext uri="{FF2B5EF4-FFF2-40B4-BE49-F238E27FC236}">
                <a16:creationId xmlns:a16="http://schemas.microsoft.com/office/drawing/2014/main" id="{DAD9EC49-713F-40D1-61BA-20863C4A21EF}"/>
              </a:ext>
            </a:extLst>
          </p:cNvPr>
          <p:cNvSpPr txBox="1"/>
          <p:nvPr/>
        </p:nvSpPr>
        <p:spPr>
          <a:xfrm rot="18106214">
            <a:off x="3399751" y="5655479"/>
            <a:ext cx="1422410" cy="338554"/>
          </a:xfrm>
          <a:prstGeom prst="rect">
            <a:avLst/>
          </a:prstGeom>
          <a:noFill/>
        </p:spPr>
        <p:txBody>
          <a:bodyPr wrap="square" rtlCol="0">
            <a:spAutoFit/>
          </a:bodyPr>
          <a:lstStyle/>
          <a:p>
            <a:pPr algn="r"/>
            <a:r>
              <a:rPr kumimoji="1" lang="en-US" altLang="ja-JP" sz="1600" dirty="0">
                <a:latin typeface="Cambria" panose="02040503050406030204" pitchFamily="18" charset="0"/>
                <a:ea typeface="Cambria" panose="02040503050406030204" pitchFamily="18" charset="0"/>
              </a:rPr>
              <a:t>Production</a:t>
            </a:r>
            <a:endParaRPr kumimoji="1" lang="ja-JP" altLang="en-US" sz="1600" dirty="0">
              <a:latin typeface="Cambria" panose="02040503050406030204" pitchFamily="18" charset="0"/>
            </a:endParaRPr>
          </a:p>
        </p:txBody>
      </p:sp>
      <p:sp>
        <p:nvSpPr>
          <p:cNvPr id="18" name="テキスト ボックス 17">
            <a:extLst>
              <a:ext uri="{FF2B5EF4-FFF2-40B4-BE49-F238E27FC236}">
                <a16:creationId xmlns:a16="http://schemas.microsoft.com/office/drawing/2014/main" id="{A4EF1E9A-7DA2-3AC9-1B16-E8FE7CC083F1}"/>
              </a:ext>
            </a:extLst>
          </p:cNvPr>
          <p:cNvSpPr txBox="1"/>
          <p:nvPr/>
        </p:nvSpPr>
        <p:spPr>
          <a:xfrm rot="18106214">
            <a:off x="3934691" y="5623646"/>
            <a:ext cx="1407733" cy="338554"/>
          </a:xfrm>
          <a:prstGeom prst="rect">
            <a:avLst/>
          </a:prstGeom>
          <a:noFill/>
        </p:spPr>
        <p:txBody>
          <a:bodyPr wrap="square" rtlCol="0">
            <a:spAutoFit/>
          </a:bodyPr>
          <a:lstStyle/>
          <a:p>
            <a:pPr algn="r"/>
            <a:r>
              <a:rPr lang="en-US" altLang="ja-JP" sz="1600" dirty="0">
                <a:latin typeface="Cambria" panose="02040503050406030204" pitchFamily="18" charset="0"/>
                <a:ea typeface="Cambria" panose="02040503050406030204" pitchFamily="18" charset="0"/>
              </a:rPr>
              <a:t>Verification</a:t>
            </a:r>
            <a:endParaRPr kumimoji="1" lang="ja-JP" altLang="en-US" sz="1600" dirty="0">
              <a:latin typeface="Cambria" panose="02040503050406030204" pitchFamily="18" charset="0"/>
            </a:endParaRPr>
          </a:p>
        </p:txBody>
      </p:sp>
      <p:sp>
        <p:nvSpPr>
          <p:cNvPr id="19" name="テキスト ボックス 18">
            <a:extLst>
              <a:ext uri="{FF2B5EF4-FFF2-40B4-BE49-F238E27FC236}">
                <a16:creationId xmlns:a16="http://schemas.microsoft.com/office/drawing/2014/main" id="{15FBBC69-EF83-536C-96D3-E141FED3201D}"/>
              </a:ext>
            </a:extLst>
          </p:cNvPr>
          <p:cNvSpPr txBox="1"/>
          <p:nvPr/>
        </p:nvSpPr>
        <p:spPr>
          <a:xfrm rot="18106214">
            <a:off x="4458619" y="5573971"/>
            <a:ext cx="1413514" cy="338554"/>
          </a:xfrm>
          <a:prstGeom prst="rect">
            <a:avLst/>
          </a:prstGeom>
          <a:noFill/>
        </p:spPr>
        <p:txBody>
          <a:bodyPr wrap="square" rtlCol="0">
            <a:spAutoFit/>
          </a:bodyPr>
          <a:lstStyle/>
          <a:p>
            <a:pPr algn="r"/>
            <a:r>
              <a:rPr kumimoji="1" lang="en-US" altLang="ja-JP" sz="1600" dirty="0">
                <a:latin typeface="Cambria" panose="02040503050406030204" pitchFamily="18" charset="0"/>
                <a:ea typeface="Cambria" panose="02040503050406030204" pitchFamily="18" charset="0"/>
              </a:rPr>
              <a:t>Operations</a:t>
            </a:r>
            <a:endParaRPr kumimoji="1" lang="ja-JP" altLang="en-US" sz="1600" dirty="0">
              <a:latin typeface="Cambria" panose="02040503050406030204" pitchFamily="18" charset="0"/>
            </a:endParaRPr>
          </a:p>
        </p:txBody>
      </p:sp>
      <p:cxnSp>
        <p:nvCxnSpPr>
          <p:cNvPr id="20" name="直線矢印コネクタ 19">
            <a:extLst>
              <a:ext uri="{FF2B5EF4-FFF2-40B4-BE49-F238E27FC236}">
                <a16:creationId xmlns:a16="http://schemas.microsoft.com/office/drawing/2014/main" id="{E166B8F1-C694-6629-3471-A86EFD72DCF4}"/>
              </a:ext>
            </a:extLst>
          </p:cNvPr>
          <p:cNvCxnSpPr>
            <a:cxnSpLocks/>
          </p:cNvCxnSpPr>
          <p:nvPr/>
        </p:nvCxnSpPr>
        <p:spPr>
          <a:xfrm>
            <a:off x="2729110" y="5136357"/>
            <a:ext cx="3578049" cy="5964"/>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a16="http://schemas.microsoft.com/office/drawing/2014/main" id="{CF68AA50-0946-5EB5-91A2-E053A729F173}"/>
              </a:ext>
            </a:extLst>
          </p:cNvPr>
          <p:cNvSpPr txBox="1"/>
          <p:nvPr/>
        </p:nvSpPr>
        <p:spPr>
          <a:xfrm>
            <a:off x="6785225" y="4545472"/>
            <a:ext cx="1319491" cy="338554"/>
          </a:xfrm>
          <a:prstGeom prst="rect">
            <a:avLst/>
          </a:prstGeom>
          <a:noFill/>
        </p:spPr>
        <p:txBody>
          <a:bodyPr wrap="square" rtlCol="0">
            <a:spAutoFit/>
          </a:bodyPr>
          <a:lstStyle/>
          <a:p>
            <a:r>
              <a:rPr kumimoji="1" lang="en-US" altLang="ja-JP" sz="1600" dirty="0">
                <a:latin typeface="Cambria" panose="02040503050406030204" pitchFamily="18" charset="0"/>
                <a:ea typeface="Cambria" panose="02040503050406030204" pitchFamily="18" charset="0"/>
              </a:rPr>
              <a:t>System</a:t>
            </a:r>
          </a:p>
        </p:txBody>
      </p:sp>
      <p:sp>
        <p:nvSpPr>
          <p:cNvPr id="22" name="テキスト ボックス 21">
            <a:extLst>
              <a:ext uri="{FF2B5EF4-FFF2-40B4-BE49-F238E27FC236}">
                <a16:creationId xmlns:a16="http://schemas.microsoft.com/office/drawing/2014/main" id="{10811F03-8A48-BEBC-4CC2-E781B13CE9A9}"/>
              </a:ext>
            </a:extLst>
          </p:cNvPr>
          <p:cNvSpPr txBox="1"/>
          <p:nvPr/>
        </p:nvSpPr>
        <p:spPr>
          <a:xfrm>
            <a:off x="6940884" y="4328469"/>
            <a:ext cx="1319491" cy="338554"/>
          </a:xfrm>
          <a:prstGeom prst="rect">
            <a:avLst/>
          </a:prstGeom>
          <a:noFill/>
        </p:spPr>
        <p:txBody>
          <a:bodyPr wrap="square" rtlCol="0">
            <a:spAutoFit/>
          </a:bodyPr>
          <a:lstStyle/>
          <a:p>
            <a:r>
              <a:rPr kumimoji="1" lang="en-US" altLang="ja-JP" sz="1600" dirty="0">
                <a:latin typeface="Cambria" panose="02040503050406030204" pitchFamily="18" charset="0"/>
                <a:ea typeface="Cambria" panose="02040503050406030204" pitchFamily="18" charset="0"/>
              </a:rPr>
              <a:t>Venue</a:t>
            </a:r>
            <a:endParaRPr kumimoji="1" lang="ja-JP" altLang="en-US" sz="1600" dirty="0">
              <a:latin typeface="Cambria" panose="02040503050406030204" pitchFamily="18" charset="0"/>
            </a:endParaRPr>
          </a:p>
        </p:txBody>
      </p:sp>
      <p:sp>
        <p:nvSpPr>
          <p:cNvPr id="23" name="テキスト ボックス 22">
            <a:extLst>
              <a:ext uri="{FF2B5EF4-FFF2-40B4-BE49-F238E27FC236}">
                <a16:creationId xmlns:a16="http://schemas.microsoft.com/office/drawing/2014/main" id="{8886E1C3-E8DB-621B-1B53-72DD587BBF0F}"/>
              </a:ext>
            </a:extLst>
          </p:cNvPr>
          <p:cNvSpPr txBox="1"/>
          <p:nvPr/>
        </p:nvSpPr>
        <p:spPr>
          <a:xfrm>
            <a:off x="7252304" y="3863610"/>
            <a:ext cx="1319491" cy="338554"/>
          </a:xfrm>
          <a:prstGeom prst="rect">
            <a:avLst/>
          </a:prstGeom>
          <a:noFill/>
        </p:spPr>
        <p:txBody>
          <a:bodyPr wrap="square" rtlCol="0">
            <a:spAutoFit/>
          </a:bodyPr>
          <a:lstStyle/>
          <a:p>
            <a:r>
              <a:rPr kumimoji="1" lang="en-US" altLang="ja-JP" sz="1600" dirty="0">
                <a:latin typeface="Cambria" panose="02040503050406030204" pitchFamily="18" charset="0"/>
                <a:ea typeface="Cambria" panose="02040503050406030204" pitchFamily="18" charset="0"/>
              </a:rPr>
              <a:t>Region</a:t>
            </a:r>
            <a:endParaRPr kumimoji="1" lang="ja-JP" altLang="en-US" sz="1600" dirty="0">
              <a:latin typeface="Cambria" panose="02040503050406030204" pitchFamily="18" charset="0"/>
            </a:endParaRPr>
          </a:p>
        </p:txBody>
      </p:sp>
      <p:sp>
        <p:nvSpPr>
          <p:cNvPr id="24" name="テキスト ボックス 23">
            <a:extLst>
              <a:ext uri="{FF2B5EF4-FFF2-40B4-BE49-F238E27FC236}">
                <a16:creationId xmlns:a16="http://schemas.microsoft.com/office/drawing/2014/main" id="{991D29B6-B4BE-954F-705B-D8642C29B912}"/>
              </a:ext>
            </a:extLst>
          </p:cNvPr>
          <p:cNvSpPr txBox="1"/>
          <p:nvPr/>
        </p:nvSpPr>
        <p:spPr>
          <a:xfrm>
            <a:off x="7387587" y="3656322"/>
            <a:ext cx="1319491" cy="338554"/>
          </a:xfrm>
          <a:prstGeom prst="rect">
            <a:avLst/>
          </a:prstGeom>
          <a:noFill/>
        </p:spPr>
        <p:txBody>
          <a:bodyPr wrap="square" rtlCol="0">
            <a:spAutoFit/>
          </a:bodyPr>
          <a:lstStyle/>
          <a:p>
            <a:r>
              <a:rPr kumimoji="1" lang="en-US" altLang="ja-JP" sz="1600" dirty="0">
                <a:latin typeface="Cambria" panose="02040503050406030204" pitchFamily="18" charset="0"/>
                <a:ea typeface="Cambria" panose="02040503050406030204" pitchFamily="18" charset="0"/>
              </a:rPr>
              <a:t>Globe</a:t>
            </a:r>
            <a:endParaRPr kumimoji="1" lang="ja-JP" altLang="en-US" sz="1600" dirty="0">
              <a:latin typeface="Cambria" panose="02040503050406030204" pitchFamily="18" charset="0"/>
            </a:endParaRPr>
          </a:p>
        </p:txBody>
      </p:sp>
      <p:sp>
        <p:nvSpPr>
          <p:cNvPr id="25" name="テキスト ボックス 24">
            <a:extLst>
              <a:ext uri="{FF2B5EF4-FFF2-40B4-BE49-F238E27FC236}">
                <a16:creationId xmlns:a16="http://schemas.microsoft.com/office/drawing/2014/main" id="{3F29AD7F-4343-5939-2E41-DF50A82695AC}"/>
              </a:ext>
            </a:extLst>
          </p:cNvPr>
          <p:cNvSpPr txBox="1"/>
          <p:nvPr/>
        </p:nvSpPr>
        <p:spPr>
          <a:xfrm>
            <a:off x="7495603" y="3415757"/>
            <a:ext cx="907326" cy="338554"/>
          </a:xfrm>
          <a:prstGeom prst="rect">
            <a:avLst/>
          </a:prstGeom>
          <a:noFill/>
        </p:spPr>
        <p:txBody>
          <a:bodyPr wrap="square" rtlCol="0">
            <a:spAutoFit/>
          </a:bodyPr>
          <a:lstStyle/>
          <a:p>
            <a:r>
              <a:rPr kumimoji="1" lang="en-US" altLang="ja-JP" sz="1600" dirty="0">
                <a:latin typeface="Cambria" panose="02040503050406030204" pitchFamily="18" charset="0"/>
                <a:ea typeface="Cambria" panose="02040503050406030204" pitchFamily="18" charset="0"/>
              </a:rPr>
              <a:t>Space</a:t>
            </a:r>
            <a:endParaRPr kumimoji="1" lang="ja-JP" altLang="en-US" sz="1600" dirty="0">
              <a:latin typeface="Cambria" panose="02040503050406030204" pitchFamily="18" charset="0"/>
            </a:endParaRPr>
          </a:p>
        </p:txBody>
      </p:sp>
      <p:sp>
        <p:nvSpPr>
          <p:cNvPr id="26" name="テキスト ボックス 25">
            <a:extLst>
              <a:ext uri="{FF2B5EF4-FFF2-40B4-BE49-F238E27FC236}">
                <a16:creationId xmlns:a16="http://schemas.microsoft.com/office/drawing/2014/main" id="{0F9830D4-560F-B0C2-F823-319E5BC7F4EE}"/>
              </a:ext>
            </a:extLst>
          </p:cNvPr>
          <p:cNvSpPr txBox="1"/>
          <p:nvPr/>
        </p:nvSpPr>
        <p:spPr>
          <a:xfrm>
            <a:off x="7095234" y="4089484"/>
            <a:ext cx="1199537" cy="338554"/>
          </a:xfrm>
          <a:prstGeom prst="rect">
            <a:avLst/>
          </a:prstGeom>
          <a:noFill/>
        </p:spPr>
        <p:txBody>
          <a:bodyPr wrap="square" rtlCol="0">
            <a:spAutoFit/>
          </a:bodyPr>
          <a:lstStyle/>
          <a:p>
            <a:r>
              <a:rPr kumimoji="1" lang="en-US" altLang="ja-JP" sz="1600" dirty="0">
                <a:latin typeface="Cambria" panose="02040503050406030204" pitchFamily="18" charset="0"/>
                <a:ea typeface="Cambria" panose="02040503050406030204" pitchFamily="18" charset="0"/>
              </a:rPr>
              <a:t>City</a:t>
            </a:r>
            <a:endParaRPr kumimoji="1" lang="ja-JP" altLang="en-US" sz="1600" dirty="0">
              <a:latin typeface="Cambria" panose="02040503050406030204" pitchFamily="18" charset="0"/>
            </a:endParaRPr>
          </a:p>
        </p:txBody>
      </p:sp>
      <p:sp>
        <p:nvSpPr>
          <p:cNvPr id="27" name="テキスト ボックス 26">
            <a:extLst>
              <a:ext uri="{FF2B5EF4-FFF2-40B4-BE49-F238E27FC236}">
                <a16:creationId xmlns:a16="http://schemas.microsoft.com/office/drawing/2014/main" id="{A76FCCBE-24DD-0443-96BE-F18A956C95F1}"/>
              </a:ext>
            </a:extLst>
          </p:cNvPr>
          <p:cNvSpPr txBox="1"/>
          <p:nvPr/>
        </p:nvSpPr>
        <p:spPr>
          <a:xfrm>
            <a:off x="3899841" y="4947272"/>
            <a:ext cx="1040872" cy="318924"/>
          </a:xfrm>
          <a:prstGeom prst="rect">
            <a:avLst/>
          </a:prstGeom>
          <a:solidFill>
            <a:schemeClr val="bg1"/>
          </a:solidFill>
        </p:spPr>
        <p:txBody>
          <a:bodyPr wrap="square" lIns="36000" tIns="36000" rIns="36000" bIns="36000" rtlCol="0">
            <a:spAutoFit/>
          </a:bodyPr>
          <a:lstStyle/>
          <a:p>
            <a:pPr algn="ctr"/>
            <a:r>
              <a:rPr kumimoji="1" lang="en-US" altLang="ja-JP" sz="1600" b="1" dirty="0">
                <a:solidFill>
                  <a:schemeClr val="accent6"/>
                </a:solidFill>
                <a:latin typeface="Cambria" panose="02040503050406030204" pitchFamily="18" charset="0"/>
                <a:ea typeface="Cambria" panose="02040503050406030204" pitchFamily="18" charset="0"/>
              </a:rPr>
              <a:t>Lifecycle</a:t>
            </a:r>
            <a:endParaRPr kumimoji="1" lang="ja-JP" altLang="en-US" sz="1600" b="1" dirty="0">
              <a:solidFill>
                <a:schemeClr val="accent6"/>
              </a:solidFill>
              <a:latin typeface="Cambria" panose="02040503050406030204" pitchFamily="18" charset="0"/>
            </a:endParaRPr>
          </a:p>
        </p:txBody>
      </p:sp>
      <p:sp>
        <p:nvSpPr>
          <p:cNvPr id="28" name="テキスト ボックス 27">
            <a:extLst>
              <a:ext uri="{FF2B5EF4-FFF2-40B4-BE49-F238E27FC236}">
                <a16:creationId xmlns:a16="http://schemas.microsoft.com/office/drawing/2014/main" id="{51F3FDC9-4B38-9370-8DD4-D5C0D58CFFF9}"/>
              </a:ext>
            </a:extLst>
          </p:cNvPr>
          <p:cNvSpPr txBox="1"/>
          <p:nvPr/>
        </p:nvSpPr>
        <p:spPr>
          <a:xfrm rot="16200000">
            <a:off x="-1366037" y="3146200"/>
            <a:ext cx="3691539" cy="584775"/>
          </a:xfrm>
          <a:prstGeom prst="rect">
            <a:avLst/>
          </a:prstGeom>
          <a:noFill/>
        </p:spPr>
        <p:txBody>
          <a:bodyPr wrap="square" rtlCol="0">
            <a:spAutoFit/>
          </a:bodyPr>
          <a:lstStyle/>
          <a:p>
            <a:pPr algn="ctr"/>
            <a:r>
              <a:rPr kumimoji="1" lang="en-US" altLang="ja-JP" sz="1600" dirty="0">
                <a:solidFill>
                  <a:schemeClr val="tx1">
                    <a:lumMod val="50000"/>
                    <a:lumOff val="50000"/>
                  </a:schemeClr>
                </a:solidFill>
                <a:latin typeface="Cambria" panose="02040503050406030204" pitchFamily="18" charset="0"/>
                <a:ea typeface="Cambria" panose="02040503050406030204" pitchFamily="18" charset="0"/>
              </a:rPr>
              <a:t>RASDS/RASDS++</a:t>
            </a:r>
          </a:p>
          <a:p>
            <a:pPr algn="ctr"/>
            <a:r>
              <a:rPr lang="en-US" altLang="ja-JP" sz="1600" b="1" dirty="0">
                <a:solidFill>
                  <a:schemeClr val="tx1">
                    <a:lumMod val="50000"/>
                    <a:lumOff val="50000"/>
                  </a:schemeClr>
                </a:solidFill>
                <a:latin typeface="Cambria" panose="02040503050406030204" pitchFamily="18" charset="0"/>
                <a:ea typeface="Cambria" panose="02040503050406030204" pitchFamily="18" charset="0"/>
              </a:rPr>
              <a:t>Interoperability viewpoints</a:t>
            </a:r>
            <a:endParaRPr kumimoji="1" lang="ja-JP" altLang="en-US" sz="1600" b="1" dirty="0">
              <a:solidFill>
                <a:schemeClr val="tx1">
                  <a:lumMod val="50000"/>
                  <a:lumOff val="50000"/>
                </a:schemeClr>
              </a:solidFill>
              <a:latin typeface="Cambria" panose="02040503050406030204" pitchFamily="18" charset="0"/>
            </a:endParaRPr>
          </a:p>
        </p:txBody>
      </p:sp>
      <p:sp>
        <p:nvSpPr>
          <p:cNvPr id="29" name="テキスト ボックス 28">
            <a:extLst>
              <a:ext uri="{FF2B5EF4-FFF2-40B4-BE49-F238E27FC236}">
                <a16:creationId xmlns:a16="http://schemas.microsoft.com/office/drawing/2014/main" id="{31814370-C28B-B6D3-ED46-979940ADE11D}"/>
              </a:ext>
            </a:extLst>
          </p:cNvPr>
          <p:cNvSpPr txBox="1"/>
          <p:nvPr/>
        </p:nvSpPr>
        <p:spPr>
          <a:xfrm rot="18106214">
            <a:off x="5259950" y="5445172"/>
            <a:ext cx="1029791" cy="338554"/>
          </a:xfrm>
          <a:prstGeom prst="rect">
            <a:avLst/>
          </a:prstGeom>
          <a:noFill/>
        </p:spPr>
        <p:txBody>
          <a:bodyPr wrap="square" rtlCol="0">
            <a:spAutoFit/>
          </a:bodyPr>
          <a:lstStyle/>
          <a:p>
            <a:pPr algn="r"/>
            <a:r>
              <a:rPr kumimoji="1" lang="en-US" altLang="ja-JP" sz="1600" dirty="0">
                <a:latin typeface="Cambria" panose="02040503050406030204" pitchFamily="18" charset="0"/>
                <a:ea typeface="Cambria" panose="02040503050406030204" pitchFamily="18" charset="0"/>
              </a:rPr>
              <a:t>Disposal</a:t>
            </a:r>
            <a:endParaRPr kumimoji="1" lang="ja-JP" altLang="en-US" sz="1600" dirty="0">
              <a:latin typeface="Cambria" panose="02040503050406030204" pitchFamily="18" charset="0"/>
            </a:endParaRPr>
          </a:p>
        </p:txBody>
      </p:sp>
      <p:cxnSp>
        <p:nvCxnSpPr>
          <p:cNvPr id="30" name="直線矢印コネクタ 29">
            <a:extLst>
              <a:ext uri="{FF2B5EF4-FFF2-40B4-BE49-F238E27FC236}">
                <a16:creationId xmlns:a16="http://schemas.microsoft.com/office/drawing/2014/main" id="{45496E9B-109F-B3E5-A3C2-B138749E0C58}"/>
              </a:ext>
            </a:extLst>
          </p:cNvPr>
          <p:cNvCxnSpPr>
            <a:cxnSpLocks/>
          </p:cNvCxnSpPr>
          <p:nvPr/>
        </p:nvCxnSpPr>
        <p:spPr>
          <a:xfrm flipV="1">
            <a:off x="6551344" y="3504151"/>
            <a:ext cx="849642" cy="1480198"/>
          </a:xfrm>
          <a:prstGeom prst="straightConnector1">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1" name="テキスト ボックス 30">
            <a:extLst>
              <a:ext uri="{FF2B5EF4-FFF2-40B4-BE49-F238E27FC236}">
                <a16:creationId xmlns:a16="http://schemas.microsoft.com/office/drawing/2014/main" id="{2D5AFE90-7BF4-0BFD-308F-52A9DA4A5768}"/>
              </a:ext>
            </a:extLst>
          </p:cNvPr>
          <p:cNvSpPr txBox="1"/>
          <p:nvPr/>
        </p:nvSpPr>
        <p:spPr>
          <a:xfrm rot="18126862">
            <a:off x="6505181" y="4110307"/>
            <a:ext cx="885791" cy="246221"/>
          </a:xfrm>
          <a:prstGeom prst="rect">
            <a:avLst/>
          </a:prstGeom>
          <a:solidFill>
            <a:schemeClr val="bg1"/>
          </a:solidFill>
        </p:spPr>
        <p:txBody>
          <a:bodyPr wrap="square" lIns="36000" tIns="0" rIns="36000" bIns="0" rtlCol="0">
            <a:spAutoFit/>
          </a:bodyPr>
          <a:lstStyle/>
          <a:p>
            <a:pPr algn="ctr"/>
            <a:r>
              <a:rPr kumimoji="1" lang="en-US" altLang="ja-JP" sz="1600" b="1" dirty="0">
                <a:solidFill>
                  <a:schemeClr val="accent6"/>
                </a:solidFill>
                <a:latin typeface="Cambria" panose="02040503050406030204" pitchFamily="18" charset="0"/>
                <a:ea typeface="Cambria" panose="02040503050406030204" pitchFamily="18" charset="0"/>
              </a:rPr>
              <a:t>Scope</a:t>
            </a:r>
            <a:endParaRPr kumimoji="1" lang="ja-JP" altLang="en-US" sz="1600" b="1" dirty="0">
              <a:solidFill>
                <a:schemeClr val="accent6"/>
              </a:solidFill>
              <a:latin typeface="Cambria" panose="02040503050406030204" pitchFamily="18" charset="0"/>
            </a:endParaRPr>
          </a:p>
        </p:txBody>
      </p:sp>
      <p:sp>
        <p:nvSpPr>
          <p:cNvPr id="32" name="テキスト ボックス 31">
            <a:extLst>
              <a:ext uri="{FF2B5EF4-FFF2-40B4-BE49-F238E27FC236}">
                <a16:creationId xmlns:a16="http://schemas.microsoft.com/office/drawing/2014/main" id="{BEBA6755-66B0-C3B5-5314-AA0BDE19B71E}"/>
              </a:ext>
            </a:extLst>
          </p:cNvPr>
          <p:cNvSpPr txBox="1"/>
          <p:nvPr/>
        </p:nvSpPr>
        <p:spPr>
          <a:xfrm>
            <a:off x="6634912" y="4782490"/>
            <a:ext cx="1319491" cy="338554"/>
          </a:xfrm>
          <a:prstGeom prst="rect">
            <a:avLst/>
          </a:prstGeom>
          <a:noFill/>
        </p:spPr>
        <p:txBody>
          <a:bodyPr wrap="square" rtlCol="0">
            <a:spAutoFit/>
          </a:bodyPr>
          <a:lstStyle/>
          <a:p>
            <a:r>
              <a:rPr kumimoji="1" lang="en-US" altLang="ja-JP" sz="1600" dirty="0">
                <a:latin typeface="Cambria" panose="02040503050406030204" pitchFamily="18" charset="0"/>
                <a:ea typeface="Cambria" panose="02040503050406030204" pitchFamily="18" charset="0"/>
              </a:rPr>
              <a:t>Component</a:t>
            </a:r>
          </a:p>
        </p:txBody>
      </p:sp>
      <p:sp>
        <p:nvSpPr>
          <p:cNvPr id="34" name="テキスト ボックス 33">
            <a:extLst>
              <a:ext uri="{FF2B5EF4-FFF2-40B4-BE49-F238E27FC236}">
                <a16:creationId xmlns:a16="http://schemas.microsoft.com/office/drawing/2014/main" id="{01AA7901-239D-3999-B2E7-FA05A343503A}"/>
              </a:ext>
            </a:extLst>
          </p:cNvPr>
          <p:cNvSpPr txBox="1"/>
          <p:nvPr/>
        </p:nvSpPr>
        <p:spPr>
          <a:xfrm>
            <a:off x="846296" y="2401466"/>
            <a:ext cx="1696055" cy="584775"/>
          </a:xfrm>
          <a:prstGeom prst="rect">
            <a:avLst/>
          </a:prstGeom>
          <a:noFill/>
        </p:spPr>
        <p:txBody>
          <a:bodyPr wrap="square" rtlCol="0">
            <a:spAutoFit/>
          </a:bodyPr>
          <a:lstStyle/>
          <a:p>
            <a:r>
              <a:rPr lang="en-US" altLang="ja-JP" sz="1600" b="1" dirty="0">
                <a:solidFill>
                  <a:schemeClr val="accent4">
                    <a:lumMod val="75000"/>
                  </a:schemeClr>
                </a:solidFill>
                <a:latin typeface="Cambria" panose="02040503050406030204" pitchFamily="18" charset="0"/>
                <a:ea typeface="Cambria" panose="02040503050406030204" pitchFamily="18" charset="0"/>
              </a:rPr>
              <a:t>Connectivity</a:t>
            </a:r>
          </a:p>
          <a:p>
            <a:r>
              <a:rPr kumimoji="1" lang="en-US" altLang="ja-JP" sz="1600" b="1" dirty="0">
                <a:solidFill>
                  <a:schemeClr val="accent4">
                    <a:lumMod val="75000"/>
                  </a:schemeClr>
                </a:solidFill>
                <a:latin typeface="Cambria" panose="02040503050406030204" pitchFamily="18" charset="0"/>
                <a:ea typeface="Cambria" panose="02040503050406030204" pitchFamily="18" charset="0"/>
              </a:rPr>
              <a:t>(Structure)</a:t>
            </a:r>
          </a:p>
        </p:txBody>
      </p:sp>
      <p:sp>
        <p:nvSpPr>
          <p:cNvPr id="41" name="テキスト ボックス 40">
            <a:extLst>
              <a:ext uri="{FF2B5EF4-FFF2-40B4-BE49-F238E27FC236}">
                <a16:creationId xmlns:a16="http://schemas.microsoft.com/office/drawing/2014/main" id="{2A23CABB-325B-AD97-096B-50E3B8BE301C}"/>
              </a:ext>
            </a:extLst>
          </p:cNvPr>
          <p:cNvSpPr txBox="1"/>
          <p:nvPr/>
        </p:nvSpPr>
        <p:spPr>
          <a:xfrm>
            <a:off x="824537" y="4114800"/>
            <a:ext cx="1858472" cy="338554"/>
          </a:xfrm>
          <a:prstGeom prst="rect">
            <a:avLst/>
          </a:prstGeom>
          <a:noFill/>
        </p:spPr>
        <p:txBody>
          <a:bodyPr wrap="square" rtlCol="0">
            <a:spAutoFit/>
          </a:bodyPr>
          <a:lstStyle/>
          <a:p>
            <a:r>
              <a:rPr kumimoji="1" lang="en-US" altLang="ja-JP" sz="1600" b="1" dirty="0">
                <a:solidFill>
                  <a:schemeClr val="accent6">
                    <a:lumMod val="50000"/>
                  </a:schemeClr>
                </a:solidFill>
                <a:latin typeface="Cambria" panose="02040503050406030204" pitchFamily="18" charset="0"/>
                <a:ea typeface="Cambria" panose="02040503050406030204" pitchFamily="18" charset="0"/>
              </a:rPr>
              <a:t>Communication</a:t>
            </a:r>
          </a:p>
        </p:txBody>
      </p:sp>
      <p:sp>
        <p:nvSpPr>
          <p:cNvPr id="60" name="正方形/長方形 59">
            <a:extLst>
              <a:ext uri="{FF2B5EF4-FFF2-40B4-BE49-F238E27FC236}">
                <a16:creationId xmlns:a16="http://schemas.microsoft.com/office/drawing/2014/main" id="{E9C25937-A566-EACC-C382-9E987B1190EB}"/>
              </a:ext>
            </a:extLst>
          </p:cNvPr>
          <p:cNvSpPr/>
          <p:nvPr/>
        </p:nvSpPr>
        <p:spPr>
          <a:xfrm>
            <a:off x="3645522" y="6442279"/>
            <a:ext cx="2087417" cy="336408"/>
          </a:xfrm>
          <a:prstGeom prst="rect">
            <a:avLst/>
          </a:prstGeom>
          <a:solidFill>
            <a:schemeClr val="accent5">
              <a:lumMod val="75000"/>
            </a:schemeClr>
          </a:solidFill>
          <a:ln w="19050">
            <a:no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en-US" altLang="ja-JP" sz="1600" dirty="0">
                <a:solidFill>
                  <a:schemeClr val="bg1"/>
                </a:solidFill>
                <a:latin typeface="Cambria" panose="02040503050406030204" pitchFamily="18" charset="0"/>
              </a:rPr>
              <a:t>Mission assurance</a:t>
            </a:r>
            <a:endParaRPr kumimoji="1" lang="ja-JP" altLang="en-US" sz="1600" dirty="0">
              <a:solidFill>
                <a:schemeClr val="bg1"/>
              </a:solidFill>
              <a:latin typeface="Cambria" panose="02040503050406030204" pitchFamily="18" charset="0"/>
            </a:endParaRPr>
          </a:p>
        </p:txBody>
      </p:sp>
      <p:sp>
        <p:nvSpPr>
          <p:cNvPr id="61" name="正方形/長方形 60">
            <a:extLst>
              <a:ext uri="{FF2B5EF4-FFF2-40B4-BE49-F238E27FC236}">
                <a16:creationId xmlns:a16="http://schemas.microsoft.com/office/drawing/2014/main" id="{D27A4A4F-9A75-BEC7-1FDD-9B40D3B09F7B}"/>
              </a:ext>
            </a:extLst>
          </p:cNvPr>
          <p:cNvSpPr/>
          <p:nvPr/>
        </p:nvSpPr>
        <p:spPr>
          <a:xfrm>
            <a:off x="5185516" y="6058991"/>
            <a:ext cx="2087417" cy="305825"/>
          </a:xfrm>
          <a:prstGeom prst="rect">
            <a:avLst/>
          </a:prstGeom>
          <a:solidFill>
            <a:schemeClr val="accent5">
              <a:lumMod val="75000"/>
            </a:schemeClr>
          </a:solidFill>
          <a:ln w="19050">
            <a:no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ja-JP" sz="1600" dirty="0">
                <a:solidFill>
                  <a:schemeClr val="bg1"/>
                </a:solidFill>
                <a:latin typeface="Cambria" panose="02040503050406030204" pitchFamily="18" charset="0"/>
              </a:rPr>
              <a:t>Service/Operation</a:t>
            </a:r>
            <a:endParaRPr kumimoji="1" lang="ja-JP" altLang="en-US" sz="1600" dirty="0">
              <a:solidFill>
                <a:schemeClr val="bg1"/>
              </a:solidFill>
              <a:latin typeface="Cambria" panose="02040503050406030204" pitchFamily="18" charset="0"/>
            </a:endParaRPr>
          </a:p>
        </p:txBody>
      </p:sp>
      <p:sp>
        <p:nvSpPr>
          <p:cNvPr id="62" name="右中かっこ 61">
            <a:extLst>
              <a:ext uri="{FF2B5EF4-FFF2-40B4-BE49-F238E27FC236}">
                <a16:creationId xmlns:a16="http://schemas.microsoft.com/office/drawing/2014/main" id="{AB2FC3F4-C191-E8A9-8921-9E56F6BB3939}"/>
              </a:ext>
            </a:extLst>
          </p:cNvPr>
          <p:cNvSpPr/>
          <p:nvPr/>
        </p:nvSpPr>
        <p:spPr>
          <a:xfrm rot="5400000">
            <a:off x="4610138" y="5765601"/>
            <a:ext cx="157740" cy="847672"/>
          </a:xfrm>
          <a:prstGeom prst="rightBrace">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600"/>
          </a:p>
        </p:txBody>
      </p:sp>
      <p:cxnSp>
        <p:nvCxnSpPr>
          <p:cNvPr id="63" name="直線矢印コネクタ 62">
            <a:extLst>
              <a:ext uri="{FF2B5EF4-FFF2-40B4-BE49-F238E27FC236}">
                <a16:creationId xmlns:a16="http://schemas.microsoft.com/office/drawing/2014/main" id="{92B573F7-380D-7157-6A97-7D6390541BE5}"/>
              </a:ext>
            </a:extLst>
          </p:cNvPr>
          <p:cNvCxnSpPr>
            <a:cxnSpLocks/>
            <a:stCxn id="60" idx="0"/>
            <a:endCxn id="62" idx="1"/>
          </p:cNvCxnSpPr>
          <p:nvPr/>
        </p:nvCxnSpPr>
        <p:spPr>
          <a:xfrm flipH="1" flipV="1">
            <a:off x="4689008" y="6268307"/>
            <a:ext cx="223" cy="17397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直線矢印コネクタ 63">
            <a:extLst>
              <a:ext uri="{FF2B5EF4-FFF2-40B4-BE49-F238E27FC236}">
                <a16:creationId xmlns:a16="http://schemas.microsoft.com/office/drawing/2014/main" id="{00194833-CD82-1B69-937F-AC396C3C1A06}"/>
              </a:ext>
            </a:extLst>
          </p:cNvPr>
          <p:cNvCxnSpPr>
            <a:cxnSpLocks/>
            <a:endCxn id="19" idx="2"/>
          </p:cNvCxnSpPr>
          <p:nvPr/>
        </p:nvCxnSpPr>
        <p:spPr>
          <a:xfrm flipH="1" flipV="1">
            <a:off x="5309290" y="5832375"/>
            <a:ext cx="84000" cy="226616"/>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正方形/長方形 64">
            <a:extLst>
              <a:ext uri="{FF2B5EF4-FFF2-40B4-BE49-F238E27FC236}">
                <a16:creationId xmlns:a16="http://schemas.microsoft.com/office/drawing/2014/main" id="{DD1A4B30-88C2-4155-8C67-93788FA7623A}"/>
              </a:ext>
            </a:extLst>
          </p:cNvPr>
          <p:cNvSpPr/>
          <p:nvPr/>
        </p:nvSpPr>
        <p:spPr>
          <a:xfrm>
            <a:off x="7562441" y="2698980"/>
            <a:ext cx="1498167" cy="647414"/>
          </a:xfrm>
          <a:prstGeom prst="rect">
            <a:avLst/>
          </a:prstGeom>
          <a:solidFill>
            <a:schemeClr val="accent5">
              <a:lumMod val="75000"/>
            </a:schemeClr>
          </a:solidFill>
          <a:ln w="19050">
            <a:no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altLang="ja-JP" sz="1600" dirty="0">
                <a:solidFill>
                  <a:schemeClr val="bg1"/>
                </a:solidFill>
                <a:latin typeface="Cambria" panose="02040503050406030204" pitchFamily="18" charset="0"/>
              </a:rPr>
              <a:t>Wider </a:t>
            </a:r>
          </a:p>
          <a:p>
            <a:pPr algn="ctr"/>
            <a:r>
              <a:rPr lang="en-US" altLang="ja-JP" sz="1600" dirty="0">
                <a:solidFill>
                  <a:schemeClr val="bg1"/>
                </a:solidFill>
                <a:latin typeface="Cambria" panose="02040503050406030204" pitchFamily="18" charset="0"/>
              </a:rPr>
              <a:t>Spatial Scope</a:t>
            </a:r>
          </a:p>
        </p:txBody>
      </p:sp>
      <p:sp>
        <p:nvSpPr>
          <p:cNvPr id="66" name="右中かっこ 65">
            <a:extLst>
              <a:ext uri="{FF2B5EF4-FFF2-40B4-BE49-F238E27FC236}">
                <a16:creationId xmlns:a16="http://schemas.microsoft.com/office/drawing/2014/main" id="{18B4A1FC-333F-F3E8-B14C-27EB1A7D74A7}"/>
              </a:ext>
            </a:extLst>
          </p:cNvPr>
          <p:cNvSpPr/>
          <p:nvPr/>
        </p:nvSpPr>
        <p:spPr>
          <a:xfrm>
            <a:off x="8200813" y="3604938"/>
            <a:ext cx="221424" cy="539610"/>
          </a:xfrm>
          <a:prstGeom prst="rightBrace">
            <a:avLst/>
          </a:prstGeom>
          <a:noFill/>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sz="1600"/>
          </a:p>
        </p:txBody>
      </p:sp>
      <p:cxnSp>
        <p:nvCxnSpPr>
          <p:cNvPr id="67" name="直線矢印コネクタ 66">
            <a:extLst>
              <a:ext uri="{FF2B5EF4-FFF2-40B4-BE49-F238E27FC236}">
                <a16:creationId xmlns:a16="http://schemas.microsoft.com/office/drawing/2014/main" id="{12966390-AB1B-9DCC-AA7D-F4D67EC604EE}"/>
              </a:ext>
            </a:extLst>
          </p:cNvPr>
          <p:cNvCxnSpPr>
            <a:cxnSpLocks/>
            <a:stCxn id="66" idx="1"/>
          </p:cNvCxnSpPr>
          <p:nvPr/>
        </p:nvCxnSpPr>
        <p:spPr>
          <a:xfrm flipV="1">
            <a:off x="8422237" y="3340820"/>
            <a:ext cx="0" cy="53392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8" name="テキスト ボックス 67">
            <a:extLst>
              <a:ext uri="{FF2B5EF4-FFF2-40B4-BE49-F238E27FC236}">
                <a16:creationId xmlns:a16="http://schemas.microsoft.com/office/drawing/2014/main" id="{B94E6C4A-4192-9AAA-BE9E-953417E623ED}"/>
              </a:ext>
            </a:extLst>
          </p:cNvPr>
          <p:cNvSpPr txBox="1"/>
          <p:nvPr/>
        </p:nvSpPr>
        <p:spPr>
          <a:xfrm>
            <a:off x="14724" y="-17307"/>
            <a:ext cx="9144000" cy="584775"/>
          </a:xfrm>
          <a:prstGeom prst="rect">
            <a:avLst/>
          </a:prstGeom>
        </p:spPr>
        <p:txBody>
          <a:bodyPr vert="horz"/>
          <a:lstStyle>
            <a:lvl1pPr algn="ctr" eaLnBrk="0" hangingPunct="0">
              <a:lnSpc>
                <a:spcPct val="90000"/>
              </a:lnSpc>
              <a:defRPr>
                <a:solidFill>
                  <a:srgbClr val="0099A6"/>
                </a:solidFill>
                <a:cs typeface="ＭＳ Ｐゴシック" pitchFamily="26" charset="-128"/>
              </a:defRPr>
            </a:lvl1pPr>
            <a:lvl2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2pPr>
            <a:lvl3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3pPr>
            <a:lvl4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4pPr>
            <a:lvl5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5pPr>
            <a:lvl6pPr marL="457200" algn="ctr" eaLnBrk="0" fontAlgn="base" hangingPunct="0">
              <a:lnSpc>
                <a:spcPct val="90000"/>
              </a:lnSpc>
              <a:spcBef>
                <a:spcPct val="0"/>
              </a:spcBef>
              <a:spcAft>
                <a:spcPct val="0"/>
              </a:spcAft>
              <a:defRPr sz="2500">
                <a:solidFill>
                  <a:schemeClr val="hlink"/>
                </a:solidFill>
                <a:latin typeface="Arial" pitchFamily="-107" charset="0"/>
              </a:defRPr>
            </a:lvl6pPr>
            <a:lvl7pPr marL="914400" algn="ctr" eaLnBrk="0" fontAlgn="base" hangingPunct="0">
              <a:lnSpc>
                <a:spcPct val="90000"/>
              </a:lnSpc>
              <a:spcBef>
                <a:spcPct val="0"/>
              </a:spcBef>
              <a:spcAft>
                <a:spcPct val="0"/>
              </a:spcAft>
              <a:defRPr sz="2500">
                <a:solidFill>
                  <a:schemeClr val="hlink"/>
                </a:solidFill>
                <a:latin typeface="Arial" pitchFamily="-107" charset="0"/>
              </a:defRPr>
            </a:lvl7pPr>
            <a:lvl8pPr marL="1371600" algn="ctr" eaLnBrk="0" fontAlgn="base" hangingPunct="0">
              <a:lnSpc>
                <a:spcPct val="90000"/>
              </a:lnSpc>
              <a:spcBef>
                <a:spcPct val="0"/>
              </a:spcBef>
              <a:spcAft>
                <a:spcPct val="0"/>
              </a:spcAft>
              <a:defRPr sz="2500">
                <a:solidFill>
                  <a:schemeClr val="hlink"/>
                </a:solidFill>
                <a:latin typeface="Arial" pitchFamily="-107" charset="0"/>
              </a:defRPr>
            </a:lvl8pPr>
            <a:lvl9pPr marL="1828800" algn="ctr" eaLnBrk="0" fontAlgn="base" hangingPunct="0">
              <a:lnSpc>
                <a:spcPct val="90000"/>
              </a:lnSpc>
              <a:spcBef>
                <a:spcPct val="0"/>
              </a:spcBef>
              <a:spcAft>
                <a:spcPct val="0"/>
              </a:spcAft>
              <a:defRPr sz="2500">
                <a:solidFill>
                  <a:schemeClr val="hlink"/>
                </a:solidFill>
                <a:latin typeface="Arial" pitchFamily="-107" charset="0"/>
              </a:defRPr>
            </a:lvl9pPr>
          </a:lstStyle>
          <a:p>
            <a:r>
              <a:rPr lang="en-US" altLang="ja-JP" dirty="0"/>
              <a:t>Proposed Utilization of RASDS/RASDS++</a:t>
            </a:r>
            <a:endParaRPr lang="ja-JP" altLang="en-US" dirty="0"/>
          </a:p>
        </p:txBody>
      </p:sp>
      <p:grpSp>
        <p:nvGrpSpPr>
          <p:cNvPr id="96" name="グループ化 95">
            <a:extLst>
              <a:ext uri="{FF2B5EF4-FFF2-40B4-BE49-F238E27FC236}">
                <a16:creationId xmlns:a16="http://schemas.microsoft.com/office/drawing/2014/main" id="{5C07D7B7-65B7-8DAB-67E9-FAB501883E1C}"/>
              </a:ext>
            </a:extLst>
          </p:cNvPr>
          <p:cNvGrpSpPr/>
          <p:nvPr/>
        </p:nvGrpSpPr>
        <p:grpSpPr>
          <a:xfrm>
            <a:off x="2794011" y="2484192"/>
            <a:ext cx="4225506" cy="1438513"/>
            <a:chOff x="7770790" y="512433"/>
            <a:chExt cx="4225506" cy="1438513"/>
          </a:xfrm>
        </p:grpSpPr>
        <p:cxnSp>
          <p:nvCxnSpPr>
            <p:cNvPr id="97" name="直線コネクタ 96">
              <a:extLst>
                <a:ext uri="{FF2B5EF4-FFF2-40B4-BE49-F238E27FC236}">
                  <a16:creationId xmlns:a16="http://schemas.microsoft.com/office/drawing/2014/main" id="{609CD2DB-C477-483F-AD2C-6D901BFAFA3A}"/>
                </a:ext>
              </a:extLst>
            </p:cNvPr>
            <p:cNvCxnSpPr>
              <a:cxnSpLocks/>
            </p:cNvCxnSpPr>
            <p:nvPr/>
          </p:nvCxnSpPr>
          <p:spPr>
            <a:xfrm flipH="1">
              <a:off x="9404213" y="528537"/>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線コネクタ 97">
              <a:extLst>
                <a:ext uri="{FF2B5EF4-FFF2-40B4-BE49-F238E27FC236}">
                  <a16:creationId xmlns:a16="http://schemas.microsoft.com/office/drawing/2014/main" id="{DDEEE7F3-29CE-16B1-1A44-B47B614F8597}"/>
                </a:ext>
              </a:extLst>
            </p:cNvPr>
            <p:cNvCxnSpPr>
              <a:cxnSpLocks/>
            </p:cNvCxnSpPr>
            <p:nvPr/>
          </p:nvCxnSpPr>
          <p:spPr>
            <a:xfrm flipH="1">
              <a:off x="8058368" y="1239742"/>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直線コネクタ 98">
              <a:extLst>
                <a:ext uri="{FF2B5EF4-FFF2-40B4-BE49-F238E27FC236}">
                  <a16:creationId xmlns:a16="http://schemas.microsoft.com/office/drawing/2014/main" id="{7CB24E81-7B17-D634-2587-B5AE8214B2C2}"/>
                </a:ext>
              </a:extLst>
            </p:cNvPr>
            <p:cNvCxnSpPr>
              <a:cxnSpLocks/>
            </p:cNvCxnSpPr>
            <p:nvPr/>
          </p:nvCxnSpPr>
          <p:spPr>
            <a:xfrm flipH="1">
              <a:off x="8288801" y="863994"/>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8D87F1B9-5B7A-BD34-0BF6-61EA522B1B43}"/>
                </a:ext>
              </a:extLst>
            </p:cNvPr>
            <p:cNvCxnSpPr>
              <a:cxnSpLocks/>
            </p:cNvCxnSpPr>
            <p:nvPr/>
          </p:nvCxnSpPr>
          <p:spPr>
            <a:xfrm flipH="1">
              <a:off x="7770790" y="1690518"/>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8E474BA7-D27E-ED58-0AD3-B6DA201D1020}"/>
                </a:ext>
              </a:extLst>
            </p:cNvPr>
            <p:cNvCxnSpPr>
              <a:cxnSpLocks/>
            </p:cNvCxnSpPr>
            <p:nvPr/>
          </p:nvCxnSpPr>
          <p:spPr>
            <a:xfrm flipH="1">
              <a:off x="9980985" y="524445"/>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0125A1C0-F7F5-DDAB-9E4B-95721C17C3A7}"/>
                </a:ext>
              </a:extLst>
            </p:cNvPr>
            <p:cNvCxnSpPr>
              <a:cxnSpLocks/>
            </p:cNvCxnSpPr>
            <p:nvPr/>
          </p:nvCxnSpPr>
          <p:spPr>
            <a:xfrm flipH="1">
              <a:off x="8194145" y="522659"/>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92C3F02F-3690-9E74-E105-8B6EDCCF2078}"/>
                </a:ext>
              </a:extLst>
            </p:cNvPr>
            <p:cNvCxnSpPr>
              <a:cxnSpLocks/>
            </p:cNvCxnSpPr>
            <p:nvPr/>
          </p:nvCxnSpPr>
          <p:spPr>
            <a:xfrm flipH="1">
              <a:off x="10570402" y="512433"/>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371C2B96-C848-8376-EBA9-D35413E85181}"/>
                </a:ext>
              </a:extLst>
            </p:cNvPr>
            <p:cNvCxnSpPr>
              <a:cxnSpLocks/>
            </p:cNvCxnSpPr>
            <p:nvPr/>
          </p:nvCxnSpPr>
          <p:spPr>
            <a:xfrm flipH="1">
              <a:off x="8794875" y="515720"/>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直線コネクタ 104">
              <a:extLst>
                <a:ext uri="{FF2B5EF4-FFF2-40B4-BE49-F238E27FC236}">
                  <a16:creationId xmlns:a16="http://schemas.microsoft.com/office/drawing/2014/main" id="{BDD11E10-BEFE-27E5-49E4-C3FBEC603CA1}"/>
                </a:ext>
              </a:extLst>
            </p:cNvPr>
            <p:cNvCxnSpPr>
              <a:cxnSpLocks/>
            </p:cNvCxnSpPr>
            <p:nvPr/>
          </p:nvCxnSpPr>
          <p:spPr>
            <a:xfrm flipH="1">
              <a:off x="8407375" y="685294"/>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線コネクタ 105">
              <a:extLst>
                <a:ext uri="{FF2B5EF4-FFF2-40B4-BE49-F238E27FC236}">
                  <a16:creationId xmlns:a16="http://schemas.microsoft.com/office/drawing/2014/main" id="{79C8A411-93B8-9C20-8C6B-0E87834E5DD2}"/>
                </a:ext>
              </a:extLst>
            </p:cNvPr>
            <p:cNvCxnSpPr>
              <a:cxnSpLocks/>
            </p:cNvCxnSpPr>
            <p:nvPr/>
          </p:nvCxnSpPr>
          <p:spPr>
            <a:xfrm flipH="1">
              <a:off x="8163091" y="1049242"/>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線コネクタ 106">
              <a:extLst>
                <a:ext uri="{FF2B5EF4-FFF2-40B4-BE49-F238E27FC236}">
                  <a16:creationId xmlns:a16="http://schemas.microsoft.com/office/drawing/2014/main" id="{6678C8FB-9B5B-1292-0ECC-DB3D5131B0B1}"/>
                </a:ext>
              </a:extLst>
            </p:cNvPr>
            <p:cNvCxnSpPr>
              <a:cxnSpLocks/>
            </p:cNvCxnSpPr>
            <p:nvPr/>
          </p:nvCxnSpPr>
          <p:spPr>
            <a:xfrm flipH="1">
              <a:off x="7919164" y="1453481"/>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フローチャート: データ 4">
            <a:extLst>
              <a:ext uri="{FF2B5EF4-FFF2-40B4-BE49-F238E27FC236}">
                <a16:creationId xmlns:a16="http://schemas.microsoft.com/office/drawing/2014/main" id="{C0400292-6AA8-1CA7-D09A-C5EB08B2FB2A}"/>
              </a:ext>
            </a:extLst>
          </p:cNvPr>
          <p:cNvSpPr/>
          <p:nvPr/>
        </p:nvSpPr>
        <p:spPr>
          <a:xfrm>
            <a:off x="2724611" y="3047797"/>
            <a:ext cx="4486151" cy="1422409"/>
          </a:xfrm>
          <a:prstGeom prst="flowChartInputOutput">
            <a:avLst/>
          </a:prstGeom>
          <a:solidFill>
            <a:srgbClr val="548235">
              <a:alpha val="80000"/>
            </a:srgb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46" name="グループ化 145">
            <a:extLst>
              <a:ext uri="{FF2B5EF4-FFF2-40B4-BE49-F238E27FC236}">
                <a16:creationId xmlns:a16="http://schemas.microsoft.com/office/drawing/2014/main" id="{3A41BFE0-9520-8F62-C989-916315514086}"/>
              </a:ext>
            </a:extLst>
          </p:cNvPr>
          <p:cNvGrpSpPr/>
          <p:nvPr/>
        </p:nvGrpSpPr>
        <p:grpSpPr>
          <a:xfrm>
            <a:off x="2862985" y="3050817"/>
            <a:ext cx="4225506" cy="1438513"/>
            <a:chOff x="7770790" y="512433"/>
            <a:chExt cx="4225506" cy="1438513"/>
          </a:xfrm>
        </p:grpSpPr>
        <p:cxnSp>
          <p:nvCxnSpPr>
            <p:cNvPr id="147" name="直線コネクタ 146">
              <a:extLst>
                <a:ext uri="{FF2B5EF4-FFF2-40B4-BE49-F238E27FC236}">
                  <a16:creationId xmlns:a16="http://schemas.microsoft.com/office/drawing/2014/main" id="{820B7C2F-A267-4E05-8226-A941C5260BC4}"/>
                </a:ext>
              </a:extLst>
            </p:cNvPr>
            <p:cNvCxnSpPr>
              <a:cxnSpLocks/>
            </p:cNvCxnSpPr>
            <p:nvPr/>
          </p:nvCxnSpPr>
          <p:spPr>
            <a:xfrm flipH="1">
              <a:off x="9404213" y="528537"/>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直線コネクタ 147">
              <a:extLst>
                <a:ext uri="{FF2B5EF4-FFF2-40B4-BE49-F238E27FC236}">
                  <a16:creationId xmlns:a16="http://schemas.microsoft.com/office/drawing/2014/main" id="{E14A217D-20CE-B9AF-9394-338B76636DC4}"/>
                </a:ext>
              </a:extLst>
            </p:cNvPr>
            <p:cNvCxnSpPr>
              <a:cxnSpLocks/>
            </p:cNvCxnSpPr>
            <p:nvPr/>
          </p:nvCxnSpPr>
          <p:spPr>
            <a:xfrm flipH="1">
              <a:off x="8058368" y="1239742"/>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直線コネクタ 148">
              <a:extLst>
                <a:ext uri="{FF2B5EF4-FFF2-40B4-BE49-F238E27FC236}">
                  <a16:creationId xmlns:a16="http://schemas.microsoft.com/office/drawing/2014/main" id="{6D479667-C50E-A495-0113-079D3C64C0B9}"/>
                </a:ext>
              </a:extLst>
            </p:cNvPr>
            <p:cNvCxnSpPr>
              <a:cxnSpLocks/>
            </p:cNvCxnSpPr>
            <p:nvPr/>
          </p:nvCxnSpPr>
          <p:spPr>
            <a:xfrm flipH="1">
              <a:off x="8288801" y="863994"/>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直線コネクタ 149">
              <a:extLst>
                <a:ext uri="{FF2B5EF4-FFF2-40B4-BE49-F238E27FC236}">
                  <a16:creationId xmlns:a16="http://schemas.microsoft.com/office/drawing/2014/main" id="{EE108D06-9239-FCF2-A9B8-A7AF368530D7}"/>
                </a:ext>
              </a:extLst>
            </p:cNvPr>
            <p:cNvCxnSpPr>
              <a:cxnSpLocks/>
            </p:cNvCxnSpPr>
            <p:nvPr/>
          </p:nvCxnSpPr>
          <p:spPr>
            <a:xfrm flipH="1">
              <a:off x="7770790" y="1690518"/>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直線コネクタ 150">
              <a:extLst>
                <a:ext uri="{FF2B5EF4-FFF2-40B4-BE49-F238E27FC236}">
                  <a16:creationId xmlns:a16="http://schemas.microsoft.com/office/drawing/2014/main" id="{AF797C10-0CD6-777F-F9F2-ADA60A745C72}"/>
                </a:ext>
              </a:extLst>
            </p:cNvPr>
            <p:cNvCxnSpPr>
              <a:cxnSpLocks/>
            </p:cNvCxnSpPr>
            <p:nvPr/>
          </p:nvCxnSpPr>
          <p:spPr>
            <a:xfrm flipH="1">
              <a:off x="9980985" y="524445"/>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直線コネクタ 151">
              <a:extLst>
                <a:ext uri="{FF2B5EF4-FFF2-40B4-BE49-F238E27FC236}">
                  <a16:creationId xmlns:a16="http://schemas.microsoft.com/office/drawing/2014/main" id="{37967316-ACEF-D486-E098-CB5CDE699CED}"/>
                </a:ext>
              </a:extLst>
            </p:cNvPr>
            <p:cNvCxnSpPr>
              <a:cxnSpLocks/>
            </p:cNvCxnSpPr>
            <p:nvPr/>
          </p:nvCxnSpPr>
          <p:spPr>
            <a:xfrm flipH="1">
              <a:off x="8194145" y="522659"/>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直線コネクタ 152">
              <a:extLst>
                <a:ext uri="{FF2B5EF4-FFF2-40B4-BE49-F238E27FC236}">
                  <a16:creationId xmlns:a16="http://schemas.microsoft.com/office/drawing/2014/main" id="{12B6F657-2106-3043-6809-213FD7BC64B7}"/>
                </a:ext>
              </a:extLst>
            </p:cNvPr>
            <p:cNvCxnSpPr>
              <a:cxnSpLocks/>
            </p:cNvCxnSpPr>
            <p:nvPr/>
          </p:nvCxnSpPr>
          <p:spPr>
            <a:xfrm flipH="1">
              <a:off x="10570402" y="512433"/>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直線コネクタ 153">
              <a:extLst>
                <a:ext uri="{FF2B5EF4-FFF2-40B4-BE49-F238E27FC236}">
                  <a16:creationId xmlns:a16="http://schemas.microsoft.com/office/drawing/2014/main" id="{5ADFE216-5E7F-9C67-8EBC-A318F1991A37}"/>
                </a:ext>
              </a:extLst>
            </p:cNvPr>
            <p:cNvCxnSpPr>
              <a:cxnSpLocks/>
            </p:cNvCxnSpPr>
            <p:nvPr/>
          </p:nvCxnSpPr>
          <p:spPr>
            <a:xfrm flipH="1">
              <a:off x="8794875" y="515720"/>
              <a:ext cx="897231" cy="1422409"/>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直線コネクタ 154">
              <a:extLst>
                <a:ext uri="{FF2B5EF4-FFF2-40B4-BE49-F238E27FC236}">
                  <a16:creationId xmlns:a16="http://schemas.microsoft.com/office/drawing/2014/main" id="{C5E197D4-E912-F39D-B14D-734C6D009CF9}"/>
                </a:ext>
              </a:extLst>
            </p:cNvPr>
            <p:cNvCxnSpPr>
              <a:cxnSpLocks/>
            </p:cNvCxnSpPr>
            <p:nvPr/>
          </p:nvCxnSpPr>
          <p:spPr>
            <a:xfrm flipH="1">
              <a:off x="8407375" y="685294"/>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直線コネクタ 155">
              <a:extLst>
                <a:ext uri="{FF2B5EF4-FFF2-40B4-BE49-F238E27FC236}">
                  <a16:creationId xmlns:a16="http://schemas.microsoft.com/office/drawing/2014/main" id="{7E216ECD-99F4-67F9-0778-40E8480C549B}"/>
                </a:ext>
              </a:extLst>
            </p:cNvPr>
            <p:cNvCxnSpPr>
              <a:cxnSpLocks/>
            </p:cNvCxnSpPr>
            <p:nvPr/>
          </p:nvCxnSpPr>
          <p:spPr>
            <a:xfrm flipH="1">
              <a:off x="8163091" y="1049242"/>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7" name="直線コネクタ 156">
              <a:extLst>
                <a:ext uri="{FF2B5EF4-FFF2-40B4-BE49-F238E27FC236}">
                  <a16:creationId xmlns:a16="http://schemas.microsoft.com/office/drawing/2014/main" id="{34361B0D-A1E8-3DEE-1B91-0692E7D5AC13}"/>
                </a:ext>
              </a:extLst>
            </p:cNvPr>
            <p:cNvCxnSpPr>
              <a:cxnSpLocks/>
            </p:cNvCxnSpPr>
            <p:nvPr/>
          </p:nvCxnSpPr>
          <p:spPr>
            <a:xfrm flipH="1">
              <a:off x="7919164" y="1453481"/>
              <a:ext cx="3588921"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0" name="楕円 69">
            <a:extLst>
              <a:ext uri="{FF2B5EF4-FFF2-40B4-BE49-F238E27FC236}">
                <a16:creationId xmlns:a16="http://schemas.microsoft.com/office/drawing/2014/main" id="{84D39FE4-8BB8-61DC-CD1C-A0486931D752}"/>
              </a:ext>
            </a:extLst>
          </p:cNvPr>
          <p:cNvSpPr/>
          <p:nvPr/>
        </p:nvSpPr>
        <p:spPr>
          <a:xfrm>
            <a:off x="3645522" y="3968683"/>
            <a:ext cx="1357228" cy="293933"/>
          </a:xfrm>
          <a:prstGeom prst="ellipse">
            <a:avLst/>
          </a:prstGeom>
          <a:solidFill>
            <a:srgbClr val="385723">
              <a:alpha val="98039"/>
            </a:srgbClr>
          </a:solidFill>
          <a:ln w="3175">
            <a:no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en-US" altLang="ja-JP" sz="1300" dirty="0">
                <a:solidFill>
                  <a:schemeClr val="accent6">
                    <a:lumMod val="75000"/>
                  </a:schemeClr>
                </a:solidFill>
                <a:latin typeface="Cambria" panose="02040503050406030204" pitchFamily="18" charset="0"/>
              </a:rPr>
              <a:t>Protocol</a:t>
            </a:r>
            <a:endParaRPr kumimoji="1" lang="ja-JP" altLang="en-US" sz="1300" dirty="0">
              <a:solidFill>
                <a:schemeClr val="accent6">
                  <a:lumMod val="75000"/>
                </a:schemeClr>
              </a:solidFill>
              <a:latin typeface="Cambria" panose="02040503050406030204" pitchFamily="18" charset="0"/>
            </a:endParaRPr>
          </a:p>
        </p:txBody>
      </p:sp>
      <p:sp>
        <p:nvSpPr>
          <p:cNvPr id="69" name="楕円 68">
            <a:extLst>
              <a:ext uri="{FF2B5EF4-FFF2-40B4-BE49-F238E27FC236}">
                <a16:creationId xmlns:a16="http://schemas.microsoft.com/office/drawing/2014/main" id="{778CF907-25B9-A2D6-2559-D64C4F6B74E1}"/>
              </a:ext>
            </a:extLst>
          </p:cNvPr>
          <p:cNvSpPr/>
          <p:nvPr/>
        </p:nvSpPr>
        <p:spPr>
          <a:xfrm>
            <a:off x="5157013" y="3962152"/>
            <a:ext cx="682290" cy="235090"/>
          </a:xfrm>
          <a:prstGeom prst="ellipse">
            <a:avLst/>
          </a:prstGeom>
          <a:solidFill>
            <a:srgbClr val="385723">
              <a:alpha val="98039"/>
            </a:srgbClr>
          </a:solidFill>
          <a:ln w="3175">
            <a:no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en-US" altLang="ja-JP" sz="1300" dirty="0">
                <a:solidFill>
                  <a:schemeClr val="accent6">
                    <a:lumMod val="75000"/>
                  </a:schemeClr>
                </a:solidFill>
                <a:latin typeface="Cambria" panose="02040503050406030204" pitchFamily="18" charset="0"/>
              </a:rPr>
              <a:t>RF</a:t>
            </a:r>
            <a:endParaRPr kumimoji="1" lang="ja-JP" altLang="en-US" sz="1300" dirty="0">
              <a:solidFill>
                <a:schemeClr val="accent6">
                  <a:lumMod val="75000"/>
                </a:schemeClr>
              </a:solidFill>
              <a:latin typeface="Cambria" panose="02040503050406030204" pitchFamily="18" charset="0"/>
            </a:endParaRPr>
          </a:p>
        </p:txBody>
      </p:sp>
      <p:sp>
        <p:nvSpPr>
          <p:cNvPr id="6" name="フローチャート: データ 5">
            <a:extLst>
              <a:ext uri="{FF2B5EF4-FFF2-40B4-BE49-F238E27FC236}">
                <a16:creationId xmlns:a16="http://schemas.microsoft.com/office/drawing/2014/main" id="{61E0B80B-F9C6-1BD2-6D02-B51AFD34DFA6}"/>
              </a:ext>
            </a:extLst>
          </p:cNvPr>
          <p:cNvSpPr/>
          <p:nvPr/>
        </p:nvSpPr>
        <p:spPr>
          <a:xfrm>
            <a:off x="2668363" y="2482200"/>
            <a:ext cx="4486151" cy="1422409"/>
          </a:xfrm>
          <a:prstGeom prst="flowChartInputOutput">
            <a:avLst/>
          </a:prstGeom>
          <a:solidFill>
            <a:srgbClr val="A9D18E">
              <a:alpha val="81176"/>
            </a:srgb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楕円 72">
            <a:extLst>
              <a:ext uri="{FF2B5EF4-FFF2-40B4-BE49-F238E27FC236}">
                <a16:creationId xmlns:a16="http://schemas.microsoft.com/office/drawing/2014/main" id="{7F14D1FC-5A6C-95F0-D344-9EE85F03AA56}"/>
              </a:ext>
            </a:extLst>
          </p:cNvPr>
          <p:cNvSpPr/>
          <p:nvPr/>
        </p:nvSpPr>
        <p:spPr>
          <a:xfrm>
            <a:off x="3952933" y="3476191"/>
            <a:ext cx="1569224" cy="297511"/>
          </a:xfrm>
          <a:prstGeom prst="ellipse">
            <a:avLst/>
          </a:prstGeom>
          <a:solidFill>
            <a:schemeClr val="accent6">
              <a:lumMod val="60000"/>
              <a:lumOff val="40000"/>
            </a:schemeClr>
          </a:solidFill>
          <a:ln w="3175">
            <a:no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r>
              <a:rPr kumimoji="1" lang="en-US" altLang="ja-JP" sz="1300" dirty="0">
                <a:solidFill>
                  <a:schemeClr val="accent6">
                    <a:lumMod val="75000"/>
                  </a:schemeClr>
                </a:solidFill>
                <a:latin typeface="Cambria" panose="02040503050406030204" pitchFamily="18" charset="0"/>
              </a:rPr>
              <a:t>Data model</a:t>
            </a:r>
            <a:endParaRPr kumimoji="1" lang="ja-JP" altLang="en-US" sz="1300" dirty="0">
              <a:solidFill>
                <a:schemeClr val="accent6">
                  <a:lumMod val="75000"/>
                </a:schemeClr>
              </a:solidFill>
              <a:latin typeface="Cambria" panose="02040503050406030204" pitchFamily="18" charset="0"/>
            </a:endParaRPr>
          </a:p>
        </p:txBody>
      </p:sp>
      <p:grpSp>
        <p:nvGrpSpPr>
          <p:cNvPr id="162" name="グループ化 161">
            <a:extLst>
              <a:ext uri="{FF2B5EF4-FFF2-40B4-BE49-F238E27FC236}">
                <a16:creationId xmlns:a16="http://schemas.microsoft.com/office/drawing/2014/main" id="{3C1E58A2-003E-AB53-5599-3F33DCEE07F5}"/>
              </a:ext>
            </a:extLst>
          </p:cNvPr>
          <p:cNvGrpSpPr/>
          <p:nvPr/>
        </p:nvGrpSpPr>
        <p:grpSpPr>
          <a:xfrm>
            <a:off x="2655198" y="1920685"/>
            <a:ext cx="4486151" cy="1438513"/>
            <a:chOff x="1825006" y="643238"/>
            <a:chExt cx="4486151" cy="1438513"/>
          </a:xfrm>
        </p:grpSpPr>
        <p:sp>
          <p:nvSpPr>
            <p:cNvPr id="7" name="フローチャート: データ 6">
              <a:extLst>
                <a:ext uri="{FF2B5EF4-FFF2-40B4-BE49-F238E27FC236}">
                  <a16:creationId xmlns:a16="http://schemas.microsoft.com/office/drawing/2014/main" id="{EBBF413D-C4D6-80D4-2E83-13362006100C}"/>
                </a:ext>
              </a:extLst>
            </p:cNvPr>
            <p:cNvSpPr/>
            <p:nvPr/>
          </p:nvSpPr>
          <p:spPr>
            <a:xfrm>
              <a:off x="1825006" y="654886"/>
              <a:ext cx="4486151" cy="1422409"/>
            </a:xfrm>
            <a:prstGeom prst="flowChartInputOutput">
              <a:avLst/>
            </a:prstGeom>
            <a:solidFill>
              <a:srgbClr val="C5E0B4">
                <a:alpha val="80000"/>
              </a:srgb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3" name="グループ化 132">
              <a:extLst>
                <a:ext uri="{FF2B5EF4-FFF2-40B4-BE49-F238E27FC236}">
                  <a16:creationId xmlns:a16="http://schemas.microsoft.com/office/drawing/2014/main" id="{E48A4142-9CA5-CFCF-704E-F83E25AEC371}"/>
                </a:ext>
              </a:extLst>
            </p:cNvPr>
            <p:cNvGrpSpPr/>
            <p:nvPr/>
          </p:nvGrpSpPr>
          <p:grpSpPr>
            <a:xfrm>
              <a:off x="1958785" y="643238"/>
              <a:ext cx="4225506" cy="1438513"/>
              <a:chOff x="7770790" y="512433"/>
              <a:chExt cx="4225506" cy="1438513"/>
            </a:xfrm>
          </p:grpSpPr>
          <p:cxnSp>
            <p:nvCxnSpPr>
              <p:cNvPr id="134" name="直線コネクタ 133">
                <a:extLst>
                  <a:ext uri="{FF2B5EF4-FFF2-40B4-BE49-F238E27FC236}">
                    <a16:creationId xmlns:a16="http://schemas.microsoft.com/office/drawing/2014/main" id="{377171F6-E1E0-2C98-B35E-A0583B94D639}"/>
                  </a:ext>
                </a:extLst>
              </p:cNvPr>
              <p:cNvCxnSpPr>
                <a:cxnSpLocks/>
              </p:cNvCxnSpPr>
              <p:nvPr/>
            </p:nvCxnSpPr>
            <p:spPr>
              <a:xfrm flipH="1">
                <a:off x="9404213" y="528537"/>
                <a:ext cx="897231" cy="1422409"/>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5" name="直線コネクタ 134">
                <a:extLst>
                  <a:ext uri="{FF2B5EF4-FFF2-40B4-BE49-F238E27FC236}">
                    <a16:creationId xmlns:a16="http://schemas.microsoft.com/office/drawing/2014/main" id="{94B2A503-2206-EB52-5D17-12058E01367C}"/>
                  </a:ext>
                </a:extLst>
              </p:cNvPr>
              <p:cNvCxnSpPr>
                <a:cxnSpLocks/>
              </p:cNvCxnSpPr>
              <p:nvPr/>
            </p:nvCxnSpPr>
            <p:spPr>
              <a:xfrm flipH="1">
                <a:off x="8058368" y="1239742"/>
                <a:ext cx="3588921" cy="0"/>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6" name="直線コネクタ 135">
                <a:extLst>
                  <a:ext uri="{FF2B5EF4-FFF2-40B4-BE49-F238E27FC236}">
                    <a16:creationId xmlns:a16="http://schemas.microsoft.com/office/drawing/2014/main" id="{C8AAEA0A-A32D-9BD1-9DD5-235C1EE30F82}"/>
                  </a:ext>
                </a:extLst>
              </p:cNvPr>
              <p:cNvCxnSpPr>
                <a:cxnSpLocks/>
              </p:cNvCxnSpPr>
              <p:nvPr/>
            </p:nvCxnSpPr>
            <p:spPr>
              <a:xfrm flipH="1">
                <a:off x="8288801" y="863994"/>
                <a:ext cx="3588921" cy="0"/>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7" name="直線コネクタ 136">
                <a:extLst>
                  <a:ext uri="{FF2B5EF4-FFF2-40B4-BE49-F238E27FC236}">
                    <a16:creationId xmlns:a16="http://schemas.microsoft.com/office/drawing/2014/main" id="{CEB58057-00F0-9C95-8A86-6FBAC8F5C3D0}"/>
                  </a:ext>
                </a:extLst>
              </p:cNvPr>
              <p:cNvCxnSpPr>
                <a:cxnSpLocks/>
              </p:cNvCxnSpPr>
              <p:nvPr/>
            </p:nvCxnSpPr>
            <p:spPr>
              <a:xfrm flipH="1">
                <a:off x="7770790" y="1690518"/>
                <a:ext cx="3588921" cy="0"/>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8" name="直線コネクタ 137">
                <a:extLst>
                  <a:ext uri="{FF2B5EF4-FFF2-40B4-BE49-F238E27FC236}">
                    <a16:creationId xmlns:a16="http://schemas.microsoft.com/office/drawing/2014/main" id="{71B32F7B-C9EC-4134-2998-352A02060D71}"/>
                  </a:ext>
                </a:extLst>
              </p:cNvPr>
              <p:cNvCxnSpPr>
                <a:cxnSpLocks/>
              </p:cNvCxnSpPr>
              <p:nvPr/>
            </p:nvCxnSpPr>
            <p:spPr>
              <a:xfrm flipH="1">
                <a:off x="9980985" y="524445"/>
                <a:ext cx="897231" cy="1422409"/>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9" name="直線コネクタ 138">
                <a:extLst>
                  <a:ext uri="{FF2B5EF4-FFF2-40B4-BE49-F238E27FC236}">
                    <a16:creationId xmlns:a16="http://schemas.microsoft.com/office/drawing/2014/main" id="{6D28BE18-FA31-B421-AE71-E4EAF2865732}"/>
                  </a:ext>
                </a:extLst>
              </p:cNvPr>
              <p:cNvCxnSpPr>
                <a:cxnSpLocks/>
              </p:cNvCxnSpPr>
              <p:nvPr/>
            </p:nvCxnSpPr>
            <p:spPr>
              <a:xfrm flipH="1">
                <a:off x="8194145" y="522659"/>
                <a:ext cx="897231" cy="1422409"/>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0" name="直線コネクタ 139">
                <a:extLst>
                  <a:ext uri="{FF2B5EF4-FFF2-40B4-BE49-F238E27FC236}">
                    <a16:creationId xmlns:a16="http://schemas.microsoft.com/office/drawing/2014/main" id="{0DF4739F-C815-5ECE-B28A-CC639CAC2D38}"/>
                  </a:ext>
                </a:extLst>
              </p:cNvPr>
              <p:cNvCxnSpPr>
                <a:cxnSpLocks/>
              </p:cNvCxnSpPr>
              <p:nvPr/>
            </p:nvCxnSpPr>
            <p:spPr>
              <a:xfrm flipH="1">
                <a:off x="10570402" y="512433"/>
                <a:ext cx="897231" cy="1422409"/>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1" name="直線コネクタ 140">
                <a:extLst>
                  <a:ext uri="{FF2B5EF4-FFF2-40B4-BE49-F238E27FC236}">
                    <a16:creationId xmlns:a16="http://schemas.microsoft.com/office/drawing/2014/main" id="{D317F123-A6B2-168C-630C-95DD3FC73795}"/>
                  </a:ext>
                </a:extLst>
              </p:cNvPr>
              <p:cNvCxnSpPr>
                <a:cxnSpLocks/>
              </p:cNvCxnSpPr>
              <p:nvPr/>
            </p:nvCxnSpPr>
            <p:spPr>
              <a:xfrm flipH="1">
                <a:off x="8794875" y="515720"/>
                <a:ext cx="897231" cy="1422409"/>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2" name="直線コネクタ 141">
                <a:extLst>
                  <a:ext uri="{FF2B5EF4-FFF2-40B4-BE49-F238E27FC236}">
                    <a16:creationId xmlns:a16="http://schemas.microsoft.com/office/drawing/2014/main" id="{D2D0BC2C-32A9-2519-06C1-A9D069A7E65D}"/>
                  </a:ext>
                </a:extLst>
              </p:cNvPr>
              <p:cNvCxnSpPr>
                <a:cxnSpLocks/>
              </p:cNvCxnSpPr>
              <p:nvPr/>
            </p:nvCxnSpPr>
            <p:spPr>
              <a:xfrm flipH="1">
                <a:off x="8407375" y="685294"/>
                <a:ext cx="3588921" cy="0"/>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3" name="直線コネクタ 142">
                <a:extLst>
                  <a:ext uri="{FF2B5EF4-FFF2-40B4-BE49-F238E27FC236}">
                    <a16:creationId xmlns:a16="http://schemas.microsoft.com/office/drawing/2014/main" id="{F8807D5E-4B3F-905D-41DE-2038391E4C37}"/>
                  </a:ext>
                </a:extLst>
              </p:cNvPr>
              <p:cNvCxnSpPr>
                <a:cxnSpLocks/>
              </p:cNvCxnSpPr>
              <p:nvPr/>
            </p:nvCxnSpPr>
            <p:spPr>
              <a:xfrm flipH="1">
                <a:off x="8163091" y="1049242"/>
                <a:ext cx="3588921" cy="0"/>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4" name="直線コネクタ 143">
                <a:extLst>
                  <a:ext uri="{FF2B5EF4-FFF2-40B4-BE49-F238E27FC236}">
                    <a16:creationId xmlns:a16="http://schemas.microsoft.com/office/drawing/2014/main" id="{E9BA6BF8-B921-F4AD-8D13-0BB303C705C6}"/>
                  </a:ext>
                </a:extLst>
              </p:cNvPr>
              <p:cNvCxnSpPr>
                <a:cxnSpLocks/>
              </p:cNvCxnSpPr>
              <p:nvPr/>
            </p:nvCxnSpPr>
            <p:spPr>
              <a:xfrm flipH="1">
                <a:off x="7919164" y="1453481"/>
                <a:ext cx="3588921" cy="0"/>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grpSp>
        <p:nvGrpSpPr>
          <p:cNvPr id="158" name="グループ化 157">
            <a:extLst>
              <a:ext uri="{FF2B5EF4-FFF2-40B4-BE49-F238E27FC236}">
                <a16:creationId xmlns:a16="http://schemas.microsoft.com/office/drawing/2014/main" id="{4E405ADE-EEAD-C68D-8D70-60E5683F776B}"/>
              </a:ext>
            </a:extLst>
          </p:cNvPr>
          <p:cNvGrpSpPr/>
          <p:nvPr/>
        </p:nvGrpSpPr>
        <p:grpSpPr>
          <a:xfrm>
            <a:off x="2648916" y="1421517"/>
            <a:ext cx="4486151" cy="1466730"/>
            <a:chOff x="2674516" y="1225025"/>
            <a:chExt cx="4486151" cy="1466730"/>
          </a:xfrm>
        </p:grpSpPr>
        <p:sp>
          <p:nvSpPr>
            <p:cNvPr id="8" name="フローチャート: データ 7">
              <a:extLst>
                <a:ext uri="{FF2B5EF4-FFF2-40B4-BE49-F238E27FC236}">
                  <a16:creationId xmlns:a16="http://schemas.microsoft.com/office/drawing/2014/main" id="{E688FDC7-CDA2-510E-FE04-73DA1DD2BA1E}"/>
                </a:ext>
              </a:extLst>
            </p:cNvPr>
            <p:cNvSpPr/>
            <p:nvPr/>
          </p:nvSpPr>
          <p:spPr>
            <a:xfrm>
              <a:off x="2674516" y="1243463"/>
              <a:ext cx="4486151" cy="1422409"/>
            </a:xfrm>
            <a:prstGeom prst="flowChartInputOutput">
              <a:avLst/>
            </a:prstGeom>
            <a:solidFill>
              <a:srgbClr val="D8EBCD">
                <a:alpha val="69804"/>
              </a:srgb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楕円 8">
              <a:extLst>
                <a:ext uri="{FF2B5EF4-FFF2-40B4-BE49-F238E27FC236}">
                  <a16:creationId xmlns:a16="http://schemas.microsoft.com/office/drawing/2014/main" id="{C318C851-30C2-2703-1619-F2E3064FED86}"/>
                </a:ext>
              </a:extLst>
            </p:cNvPr>
            <p:cNvSpPr/>
            <p:nvPr/>
          </p:nvSpPr>
          <p:spPr>
            <a:xfrm rot="2539700">
              <a:off x="3863480" y="1388584"/>
              <a:ext cx="709782" cy="1196330"/>
            </a:xfrm>
            <a:prstGeom prst="ellipse">
              <a:avLst/>
            </a:prstGeom>
            <a:solidFill>
              <a:schemeClr val="accent6">
                <a:lumMod val="40000"/>
                <a:lumOff val="60000"/>
              </a:schemeClr>
            </a:solidFill>
            <a:ln w="3175">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Cambria" panose="02040503050406030204" pitchFamily="18" charset="0"/>
              </a:endParaRPr>
            </a:p>
          </p:txBody>
        </p:sp>
        <p:cxnSp>
          <p:nvCxnSpPr>
            <p:cNvPr id="44" name="直線コネクタ 43">
              <a:extLst>
                <a:ext uri="{FF2B5EF4-FFF2-40B4-BE49-F238E27FC236}">
                  <a16:creationId xmlns:a16="http://schemas.microsoft.com/office/drawing/2014/main" id="{716F626A-E562-5527-5016-7A12618AE61B}"/>
                </a:ext>
              </a:extLst>
            </p:cNvPr>
            <p:cNvCxnSpPr>
              <a:cxnSpLocks/>
              <a:stCxn id="8" idx="0"/>
              <a:endCxn id="8" idx="3"/>
            </p:cNvCxnSpPr>
            <p:nvPr/>
          </p:nvCxnSpPr>
          <p:spPr>
            <a:xfrm flipH="1">
              <a:off x="4468976" y="1243463"/>
              <a:ext cx="897231" cy="1422409"/>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5" name="直線コネクタ 44">
              <a:extLst>
                <a:ext uri="{FF2B5EF4-FFF2-40B4-BE49-F238E27FC236}">
                  <a16:creationId xmlns:a16="http://schemas.microsoft.com/office/drawing/2014/main" id="{AB87B35C-7C26-D504-1B1F-B4EA3786E4DD}"/>
                </a:ext>
              </a:extLst>
            </p:cNvPr>
            <p:cNvCxnSpPr>
              <a:cxnSpLocks/>
              <a:stCxn id="8" idx="5"/>
              <a:endCxn id="8" idx="2"/>
            </p:cNvCxnSpPr>
            <p:nvPr/>
          </p:nvCxnSpPr>
          <p:spPr>
            <a:xfrm flipH="1">
              <a:off x="3123131" y="1954668"/>
              <a:ext cx="3588921" cy="0"/>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6" name="直線コネクタ 45">
              <a:extLst>
                <a:ext uri="{FF2B5EF4-FFF2-40B4-BE49-F238E27FC236}">
                  <a16:creationId xmlns:a16="http://schemas.microsoft.com/office/drawing/2014/main" id="{BBC3F94B-52AA-017B-3D45-89F8B4BBF049}"/>
                </a:ext>
              </a:extLst>
            </p:cNvPr>
            <p:cNvCxnSpPr>
              <a:cxnSpLocks/>
            </p:cNvCxnSpPr>
            <p:nvPr/>
          </p:nvCxnSpPr>
          <p:spPr>
            <a:xfrm flipH="1">
              <a:off x="3340449" y="1587340"/>
              <a:ext cx="3588921" cy="0"/>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7" name="直線コネクタ 46">
              <a:extLst>
                <a:ext uri="{FF2B5EF4-FFF2-40B4-BE49-F238E27FC236}">
                  <a16:creationId xmlns:a16="http://schemas.microsoft.com/office/drawing/2014/main" id="{3DCDFE58-A143-68C6-D282-3F1B5EE60935}"/>
                </a:ext>
              </a:extLst>
            </p:cNvPr>
            <p:cNvCxnSpPr>
              <a:cxnSpLocks/>
            </p:cNvCxnSpPr>
            <p:nvPr/>
          </p:nvCxnSpPr>
          <p:spPr>
            <a:xfrm flipH="1">
              <a:off x="2840535" y="2417159"/>
              <a:ext cx="3588921" cy="0"/>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8" name="直線コネクタ 47">
              <a:extLst>
                <a:ext uri="{FF2B5EF4-FFF2-40B4-BE49-F238E27FC236}">
                  <a16:creationId xmlns:a16="http://schemas.microsoft.com/office/drawing/2014/main" id="{92AD6898-D43E-6B05-453D-8579DB916C5D}"/>
                </a:ext>
              </a:extLst>
            </p:cNvPr>
            <p:cNvCxnSpPr>
              <a:cxnSpLocks/>
            </p:cNvCxnSpPr>
            <p:nvPr/>
          </p:nvCxnSpPr>
          <p:spPr>
            <a:xfrm flipH="1">
              <a:off x="5051017" y="1269346"/>
              <a:ext cx="897231" cy="1422409"/>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9" name="直線コネクタ 48">
              <a:extLst>
                <a:ext uri="{FF2B5EF4-FFF2-40B4-BE49-F238E27FC236}">
                  <a16:creationId xmlns:a16="http://schemas.microsoft.com/office/drawing/2014/main" id="{726341DC-2E38-DEE3-27E4-B0A330A3563F}"/>
                </a:ext>
              </a:extLst>
            </p:cNvPr>
            <p:cNvCxnSpPr>
              <a:cxnSpLocks/>
            </p:cNvCxnSpPr>
            <p:nvPr/>
          </p:nvCxnSpPr>
          <p:spPr>
            <a:xfrm flipH="1">
              <a:off x="3279070" y="1230567"/>
              <a:ext cx="897231" cy="1422409"/>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0" name="直線コネクタ 49">
              <a:extLst>
                <a:ext uri="{FF2B5EF4-FFF2-40B4-BE49-F238E27FC236}">
                  <a16:creationId xmlns:a16="http://schemas.microsoft.com/office/drawing/2014/main" id="{A9867191-8BB5-E265-1503-FFB4EC7AA1AA}"/>
                </a:ext>
              </a:extLst>
            </p:cNvPr>
            <p:cNvCxnSpPr>
              <a:cxnSpLocks/>
            </p:cNvCxnSpPr>
            <p:nvPr/>
          </p:nvCxnSpPr>
          <p:spPr>
            <a:xfrm flipH="1">
              <a:off x="5694110" y="1245472"/>
              <a:ext cx="897231" cy="1422409"/>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1" name="直線コネクタ 50">
              <a:extLst>
                <a:ext uri="{FF2B5EF4-FFF2-40B4-BE49-F238E27FC236}">
                  <a16:creationId xmlns:a16="http://schemas.microsoft.com/office/drawing/2014/main" id="{DDB00B70-F857-8717-EB3E-38A89702E917}"/>
                </a:ext>
              </a:extLst>
            </p:cNvPr>
            <p:cNvCxnSpPr>
              <a:cxnSpLocks/>
            </p:cNvCxnSpPr>
            <p:nvPr/>
          </p:nvCxnSpPr>
          <p:spPr>
            <a:xfrm flipH="1">
              <a:off x="3888588" y="1225025"/>
              <a:ext cx="897231" cy="1422409"/>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5" name="楕円 54">
              <a:extLst>
                <a:ext uri="{FF2B5EF4-FFF2-40B4-BE49-F238E27FC236}">
                  <a16:creationId xmlns:a16="http://schemas.microsoft.com/office/drawing/2014/main" id="{FFC4EA2D-7FAC-ACDC-C708-775D43F96500}"/>
                </a:ext>
              </a:extLst>
            </p:cNvPr>
            <p:cNvSpPr/>
            <p:nvPr/>
          </p:nvSpPr>
          <p:spPr>
            <a:xfrm rot="2539700">
              <a:off x="4994952" y="1289020"/>
              <a:ext cx="357551" cy="638408"/>
            </a:xfrm>
            <a:prstGeom prst="ellipse">
              <a:avLst/>
            </a:prstGeom>
            <a:solidFill>
              <a:schemeClr val="accent6">
                <a:lumMod val="40000"/>
                <a:lumOff val="60000"/>
              </a:schemeClr>
            </a:solidFill>
            <a:ln w="3175">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Cambria" panose="02040503050406030204" pitchFamily="18" charset="0"/>
              </a:endParaRPr>
            </a:p>
          </p:txBody>
        </p:sp>
        <p:cxnSp>
          <p:nvCxnSpPr>
            <p:cNvPr id="75" name="直線コネクタ 74">
              <a:extLst>
                <a:ext uri="{FF2B5EF4-FFF2-40B4-BE49-F238E27FC236}">
                  <a16:creationId xmlns:a16="http://schemas.microsoft.com/office/drawing/2014/main" id="{E199657F-6073-ABC4-C0C1-E8A5C87A51B7}"/>
                </a:ext>
              </a:extLst>
            </p:cNvPr>
            <p:cNvCxnSpPr>
              <a:cxnSpLocks/>
            </p:cNvCxnSpPr>
            <p:nvPr/>
          </p:nvCxnSpPr>
          <p:spPr>
            <a:xfrm flipH="1">
              <a:off x="2980388" y="2175284"/>
              <a:ext cx="3588921" cy="0"/>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6" name="直線コネクタ 75">
              <a:extLst>
                <a:ext uri="{FF2B5EF4-FFF2-40B4-BE49-F238E27FC236}">
                  <a16:creationId xmlns:a16="http://schemas.microsoft.com/office/drawing/2014/main" id="{3E33060B-8FB6-EC04-B3DE-0FA741F447A2}"/>
                </a:ext>
              </a:extLst>
            </p:cNvPr>
            <p:cNvCxnSpPr>
              <a:cxnSpLocks/>
            </p:cNvCxnSpPr>
            <p:nvPr/>
          </p:nvCxnSpPr>
          <p:spPr>
            <a:xfrm flipH="1">
              <a:off x="3220770" y="1759473"/>
              <a:ext cx="3589531" cy="15501"/>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77" name="直線コネクタ 76">
              <a:extLst>
                <a:ext uri="{FF2B5EF4-FFF2-40B4-BE49-F238E27FC236}">
                  <a16:creationId xmlns:a16="http://schemas.microsoft.com/office/drawing/2014/main" id="{BA626B00-3994-9837-13AD-93973B0DEE2D}"/>
                </a:ext>
              </a:extLst>
            </p:cNvPr>
            <p:cNvCxnSpPr>
              <a:cxnSpLocks/>
            </p:cNvCxnSpPr>
            <p:nvPr/>
          </p:nvCxnSpPr>
          <p:spPr>
            <a:xfrm flipH="1">
              <a:off x="3471511" y="1393457"/>
              <a:ext cx="3588921" cy="0"/>
            </a:xfrm>
            <a:prstGeom prst="line">
              <a:avLst/>
            </a:prstGeom>
            <a:ln w="3175">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cxnSp>
        <p:nvCxnSpPr>
          <p:cNvPr id="58" name="直線コネクタ 57">
            <a:extLst>
              <a:ext uri="{FF2B5EF4-FFF2-40B4-BE49-F238E27FC236}">
                <a16:creationId xmlns:a16="http://schemas.microsoft.com/office/drawing/2014/main" id="{1B708FEB-E7A0-98E2-D571-35C55285BA7E}"/>
              </a:ext>
            </a:extLst>
          </p:cNvPr>
          <p:cNvCxnSpPr>
            <a:cxnSpLocks/>
          </p:cNvCxnSpPr>
          <p:nvPr/>
        </p:nvCxnSpPr>
        <p:spPr>
          <a:xfrm flipH="1">
            <a:off x="3957262" y="2093234"/>
            <a:ext cx="1066" cy="349636"/>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4" name="直線コネクタ 53">
            <a:extLst>
              <a:ext uri="{FF2B5EF4-FFF2-40B4-BE49-F238E27FC236}">
                <a16:creationId xmlns:a16="http://schemas.microsoft.com/office/drawing/2014/main" id="{8450E21F-3DA8-D54A-44E1-E77FEB0D3294}"/>
              </a:ext>
            </a:extLst>
          </p:cNvPr>
          <p:cNvCxnSpPr>
            <a:cxnSpLocks/>
          </p:cNvCxnSpPr>
          <p:nvPr/>
        </p:nvCxnSpPr>
        <p:spPr>
          <a:xfrm>
            <a:off x="4321778" y="1904288"/>
            <a:ext cx="0" cy="305295"/>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3" name="直線コネクタ 52">
            <a:extLst>
              <a:ext uri="{FF2B5EF4-FFF2-40B4-BE49-F238E27FC236}">
                <a16:creationId xmlns:a16="http://schemas.microsoft.com/office/drawing/2014/main" id="{7DE40591-9868-DA8D-7F0E-8B0B63A45935}"/>
              </a:ext>
            </a:extLst>
          </p:cNvPr>
          <p:cNvCxnSpPr>
            <a:cxnSpLocks/>
          </p:cNvCxnSpPr>
          <p:nvPr/>
        </p:nvCxnSpPr>
        <p:spPr>
          <a:xfrm flipH="1">
            <a:off x="5308554" y="1326536"/>
            <a:ext cx="8701" cy="241267"/>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161" name="グループ化 160">
            <a:extLst>
              <a:ext uri="{FF2B5EF4-FFF2-40B4-BE49-F238E27FC236}">
                <a16:creationId xmlns:a16="http://schemas.microsoft.com/office/drawing/2014/main" id="{8D179726-6027-BCE9-5211-61ABD02EADF1}"/>
              </a:ext>
            </a:extLst>
          </p:cNvPr>
          <p:cNvGrpSpPr/>
          <p:nvPr/>
        </p:nvGrpSpPr>
        <p:grpSpPr>
          <a:xfrm>
            <a:off x="2623188" y="914183"/>
            <a:ext cx="4486151" cy="1438513"/>
            <a:chOff x="7609753" y="512433"/>
            <a:chExt cx="4486151" cy="1438513"/>
          </a:xfrm>
        </p:grpSpPr>
        <p:sp>
          <p:nvSpPr>
            <p:cNvPr id="59" name="フローチャート: データ 58">
              <a:extLst>
                <a:ext uri="{FF2B5EF4-FFF2-40B4-BE49-F238E27FC236}">
                  <a16:creationId xmlns:a16="http://schemas.microsoft.com/office/drawing/2014/main" id="{CB68DF6A-222B-3A22-B97B-5BDB252B928C}"/>
                </a:ext>
              </a:extLst>
            </p:cNvPr>
            <p:cNvSpPr/>
            <p:nvPr/>
          </p:nvSpPr>
          <p:spPr>
            <a:xfrm>
              <a:off x="7609753" y="528537"/>
              <a:ext cx="4486151" cy="1422409"/>
            </a:xfrm>
            <a:prstGeom prst="flowChartInputOutput">
              <a:avLst/>
            </a:prstGeom>
            <a:solidFill>
              <a:srgbClr val="E2F0D9">
                <a:alpha val="60000"/>
              </a:srgb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5" name="グループ化 94">
              <a:extLst>
                <a:ext uri="{FF2B5EF4-FFF2-40B4-BE49-F238E27FC236}">
                  <a16:creationId xmlns:a16="http://schemas.microsoft.com/office/drawing/2014/main" id="{4E0150E0-7AEF-C127-6824-46035B63ECB0}"/>
                </a:ext>
              </a:extLst>
            </p:cNvPr>
            <p:cNvGrpSpPr/>
            <p:nvPr/>
          </p:nvGrpSpPr>
          <p:grpSpPr>
            <a:xfrm>
              <a:off x="7770790" y="512433"/>
              <a:ext cx="4225506" cy="1438513"/>
              <a:chOff x="7770790" y="512433"/>
              <a:chExt cx="4225506" cy="1438513"/>
            </a:xfrm>
          </p:grpSpPr>
          <p:cxnSp>
            <p:nvCxnSpPr>
              <p:cNvPr id="35" name="直線コネクタ 34">
                <a:extLst>
                  <a:ext uri="{FF2B5EF4-FFF2-40B4-BE49-F238E27FC236}">
                    <a16:creationId xmlns:a16="http://schemas.microsoft.com/office/drawing/2014/main" id="{EDBA9A38-1E5D-51A7-F685-42EDEC348DA7}"/>
                  </a:ext>
                </a:extLst>
              </p:cNvPr>
              <p:cNvCxnSpPr>
                <a:cxnSpLocks/>
                <a:stCxn id="59" idx="0"/>
                <a:endCxn id="59" idx="3"/>
              </p:cNvCxnSpPr>
              <p:nvPr/>
            </p:nvCxnSpPr>
            <p:spPr>
              <a:xfrm flipH="1">
                <a:off x="9404213" y="528537"/>
                <a:ext cx="897231" cy="1422409"/>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632C7790-0FFE-1C93-4242-78CD717422C5}"/>
                  </a:ext>
                </a:extLst>
              </p:cNvPr>
              <p:cNvCxnSpPr>
                <a:cxnSpLocks/>
                <a:stCxn id="59" idx="5"/>
                <a:endCxn id="59" idx="2"/>
              </p:cNvCxnSpPr>
              <p:nvPr/>
            </p:nvCxnSpPr>
            <p:spPr>
              <a:xfrm flipH="1">
                <a:off x="8058368" y="1239742"/>
                <a:ext cx="3588921"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7DCF84CD-DEB5-48B0-BBE1-E7ACE00BE6DA}"/>
                  </a:ext>
                </a:extLst>
              </p:cNvPr>
              <p:cNvCxnSpPr>
                <a:cxnSpLocks/>
              </p:cNvCxnSpPr>
              <p:nvPr/>
            </p:nvCxnSpPr>
            <p:spPr>
              <a:xfrm flipH="1">
                <a:off x="8288801" y="863994"/>
                <a:ext cx="3588921"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30A4BEDD-FDD8-43B8-08BF-968F2068DB87}"/>
                  </a:ext>
                </a:extLst>
              </p:cNvPr>
              <p:cNvCxnSpPr>
                <a:cxnSpLocks/>
              </p:cNvCxnSpPr>
              <p:nvPr/>
            </p:nvCxnSpPr>
            <p:spPr>
              <a:xfrm flipH="1">
                <a:off x="7770790" y="1690518"/>
                <a:ext cx="3588921"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7FF77502-F676-5E36-6EC2-0852C2D9784F}"/>
                  </a:ext>
                </a:extLst>
              </p:cNvPr>
              <p:cNvCxnSpPr>
                <a:cxnSpLocks/>
              </p:cNvCxnSpPr>
              <p:nvPr/>
            </p:nvCxnSpPr>
            <p:spPr>
              <a:xfrm flipH="1">
                <a:off x="9980985" y="524445"/>
                <a:ext cx="897231" cy="1422409"/>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0" name="直線コネクタ 39">
                <a:extLst>
                  <a:ext uri="{FF2B5EF4-FFF2-40B4-BE49-F238E27FC236}">
                    <a16:creationId xmlns:a16="http://schemas.microsoft.com/office/drawing/2014/main" id="{A88B2D62-F40F-9ECF-90A7-8BB96F59ECD3}"/>
                  </a:ext>
                </a:extLst>
              </p:cNvPr>
              <p:cNvCxnSpPr>
                <a:cxnSpLocks/>
              </p:cNvCxnSpPr>
              <p:nvPr/>
            </p:nvCxnSpPr>
            <p:spPr>
              <a:xfrm flipH="1">
                <a:off x="8194145" y="522659"/>
                <a:ext cx="897231" cy="1422409"/>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2" name="直線コネクタ 41">
                <a:extLst>
                  <a:ext uri="{FF2B5EF4-FFF2-40B4-BE49-F238E27FC236}">
                    <a16:creationId xmlns:a16="http://schemas.microsoft.com/office/drawing/2014/main" id="{67045FA8-C94A-E61A-8D76-26F320012548}"/>
                  </a:ext>
                </a:extLst>
              </p:cNvPr>
              <p:cNvCxnSpPr>
                <a:cxnSpLocks/>
              </p:cNvCxnSpPr>
              <p:nvPr/>
            </p:nvCxnSpPr>
            <p:spPr>
              <a:xfrm flipH="1">
                <a:off x="10570402" y="512433"/>
                <a:ext cx="897231" cy="1422409"/>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3" name="直線コネクタ 42">
                <a:extLst>
                  <a:ext uri="{FF2B5EF4-FFF2-40B4-BE49-F238E27FC236}">
                    <a16:creationId xmlns:a16="http://schemas.microsoft.com/office/drawing/2014/main" id="{74F90B14-37F3-FFD1-49FB-E66329AEAB70}"/>
                  </a:ext>
                </a:extLst>
              </p:cNvPr>
              <p:cNvCxnSpPr>
                <a:cxnSpLocks/>
              </p:cNvCxnSpPr>
              <p:nvPr/>
            </p:nvCxnSpPr>
            <p:spPr>
              <a:xfrm flipH="1">
                <a:off x="8794875" y="515720"/>
                <a:ext cx="897231" cy="1422409"/>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1" name="直線コネクタ 70">
                <a:extLst>
                  <a:ext uri="{FF2B5EF4-FFF2-40B4-BE49-F238E27FC236}">
                    <a16:creationId xmlns:a16="http://schemas.microsoft.com/office/drawing/2014/main" id="{3C7A5D5B-A77E-6164-0DB3-6F0E9401D385}"/>
                  </a:ext>
                </a:extLst>
              </p:cNvPr>
              <p:cNvCxnSpPr>
                <a:cxnSpLocks/>
              </p:cNvCxnSpPr>
              <p:nvPr/>
            </p:nvCxnSpPr>
            <p:spPr>
              <a:xfrm flipH="1">
                <a:off x="8407375" y="685294"/>
                <a:ext cx="3588921"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2" name="直線コネクタ 71">
                <a:extLst>
                  <a:ext uri="{FF2B5EF4-FFF2-40B4-BE49-F238E27FC236}">
                    <a16:creationId xmlns:a16="http://schemas.microsoft.com/office/drawing/2014/main" id="{992C17D4-953E-5C5A-49A3-038DD23BBCBF}"/>
                  </a:ext>
                </a:extLst>
              </p:cNvPr>
              <p:cNvCxnSpPr>
                <a:cxnSpLocks/>
              </p:cNvCxnSpPr>
              <p:nvPr/>
            </p:nvCxnSpPr>
            <p:spPr>
              <a:xfrm flipH="1">
                <a:off x="8163091" y="1049242"/>
                <a:ext cx="3588921"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4" name="直線コネクタ 73">
                <a:extLst>
                  <a:ext uri="{FF2B5EF4-FFF2-40B4-BE49-F238E27FC236}">
                    <a16:creationId xmlns:a16="http://schemas.microsoft.com/office/drawing/2014/main" id="{04565467-D896-851F-F6D1-FAB30B673CD8}"/>
                  </a:ext>
                </a:extLst>
              </p:cNvPr>
              <p:cNvCxnSpPr>
                <a:cxnSpLocks/>
              </p:cNvCxnSpPr>
              <p:nvPr/>
            </p:nvCxnSpPr>
            <p:spPr>
              <a:xfrm flipH="1">
                <a:off x="7919164" y="1453481"/>
                <a:ext cx="3588921" cy="0"/>
              </a:xfrm>
              <a:prstGeom prst="line">
                <a:avLst/>
              </a:prstGeom>
              <a:ln w="3175">
                <a:solidFill>
                  <a:schemeClr val="accent6"/>
                </a:solidFill>
              </a:ln>
            </p:spPr>
            <p:style>
              <a:lnRef idx="1">
                <a:schemeClr val="accent1"/>
              </a:lnRef>
              <a:fillRef idx="0">
                <a:schemeClr val="accent1"/>
              </a:fillRef>
              <a:effectRef idx="0">
                <a:schemeClr val="accent1"/>
              </a:effectRef>
              <a:fontRef idx="minor">
                <a:schemeClr val="tx1"/>
              </a:fontRef>
            </p:style>
          </p:cxnSp>
        </p:grpSp>
        <p:sp>
          <p:nvSpPr>
            <p:cNvPr id="52" name="楕円 51">
              <a:extLst>
                <a:ext uri="{FF2B5EF4-FFF2-40B4-BE49-F238E27FC236}">
                  <a16:creationId xmlns:a16="http://schemas.microsoft.com/office/drawing/2014/main" id="{57C0C7BF-0980-F16A-5482-935869B06103}"/>
                </a:ext>
              </a:extLst>
            </p:cNvPr>
            <p:cNvSpPr/>
            <p:nvPr/>
          </p:nvSpPr>
          <p:spPr>
            <a:xfrm rot="2539700">
              <a:off x="8786289" y="625106"/>
              <a:ext cx="709782" cy="1196330"/>
            </a:xfrm>
            <a:prstGeom prst="ellipse">
              <a:avLst/>
            </a:prstGeom>
            <a:solidFill>
              <a:srgbClr val="C5E0B4">
                <a:alpha val="70980"/>
              </a:srgbClr>
            </a:solidFill>
            <a:ln w="3175">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Cambria" panose="02040503050406030204" pitchFamily="18" charset="0"/>
              </a:endParaRPr>
            </a:p>
          </p:txBody>
        </p:sp>
        <p:sp>
          <p:nvSpPr>
            <p:cNvPr id="56" name="楕円 55">
              <a:extLst>
                <a:ext uri="{FF2B5EF4-FFF2-40B4-BE49-F238E27FC236}">
                  <a16:creationId xmlns:a16="http://schemas.microsoft.com/office/drawing/2014/main" id="{CDC9EA8E-45AF-0BC7-5CD1-56EA38371240}"/>
                </a:ext>
              </a:extLst>
            </p:cNvPr>
            <p:cNvSpPr/>
            <p:nvPr/>
          </p:nvSpPr>
          <p:spPr>
            <a:xfrm rot="2539700">
              <a:off x="10027350" y="594770"/>
              <a:ext cx="432804" cy="609408"/>
            </a:xfrm>
            <a:prstGeom prst="ellipse">
              <a:avLst/>
            </a:prstGeom>
            <a:solidFill>
              <a:srgbClr val="C5E0B4">
                <a:alpha val="60000"/>
              </a:srgbClr>
            </a:solidFill>
            <a:ln w="3175">
              <a:solidFill>
                <a:schemeClr val="accent6">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Cambria" panose="02040503050406030204" pitchFamily="18" charset="0"/>
              </a:endParaRPr>
            </a:p>
          </p:txBody>
        </p:sp>
      </p:grpSp>
      <p:cxnSp>
        <p:nvCxnSpPr>
          <p:cNvPr id="57" name="直線コネクタ 56">
            <a:extLst>
              <a:ext uri="{FF2B5EF4-FFF2-40B4-BE49-F238E27FC236}">
                <a16:creationId xmlns:a16="http://schemas.microsoft.com/office/drawing/2014/main" id="{8F2466BE-DE90-78A9-8B68-4DD11CC8A564}"/>
              </a:ext>
            </a:extLst>
          </p:cNvPr>
          <p:cNvCxnSpPr>
            <a:cxnSpLocks/>
          </p:cNvCxnSpPr>
          <p:nvPr/>
        </p:nvCxnSpPr>
        <p:spPr>
          <a:xfrm>
            <a:off x="5112844" y="1533094"/>
            <a:ext cx="0" cy="250738"/>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65" name="テキスト ボックス 74">
            <a:extLst>
              <a:ext uri="{FF2B5EF4-FFF2-40B4-BE49-F238E27FC236}">
                <a16:creationId xmlns:a16="http://schemas.microsoft.com/office/drawing/2014/main" id="{F13B3091-3F30-E95E-19A5-070EE3B8BCC3}"/>
              </a:ext>
            </a:extLst>
          </p:cNvPr>
          <p:cNvSpPr txBox="1"/>
          <p:nvPr/>
        </p:nvSpPr>
        <p:spPr>
          <a:xfrm>
            <a:off x="287167" y="381000"/>
            <a:ext cx="8645236" cy="757130"/>
          </a:xfrm>
          <a:prstGeom prst="rect">
            <a:avLst/>
          </a:prstGeom>
        </p:spPr>
        <p:txBody>
          <a:bodyPr vert="horz"/>
          <a:lstStyle>
            <a:defPPr>
              <a:defRPr lang="en-US"/>
            </a:defPPr>
            <a:lvl1pPr algn="ctr" eaLnBrk="0" hangingPunct="0">
              <a:lnSpc>
                <a:spcPct val="90000"/>
              </a:lnSpc>
              <a:defRPr>
                <a:solidFill>
                  <a:srgbClr val="0099A6"/>
                </a:solidFill>
                <a:cs typeface="ＭＳ Ｐゴシック" pitchFamily="26" charset="-128"/>
              </a:defRPr>
            </a:lvl1pPr>
            <a:lvl2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2pPr>
            <a:lvl3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3pPr>
            <a:lvl4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4pPr>
            <a:lvl5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5pPr>
            <a:lvl6pPr marL="457200" algn="ctr" eaLnBrk="0" fontAlgn="base" hangingPunct="0">
              <a:lnSpc>
                <a:spcPct val="90000"/>
              </a:lnSpc>
              <a:spcBef>
                <a:spcPct val="0"/>
              </a:spcBef>
              <a:spcAft>
                <a:spcPct val="0"/>
              </a:spcAft>
              <a:defRPr sz="2500">
                <a:solidFill>
                  <a:schemeClr val="hlink"/>
                </a:solidFill>
                <a:latin typeface="Arial" pitchFamily="-107" charset="0"/>
              </a:defRPr>
            </a:lvl6pPr>
            <a:lvl7pPr marL="914400" algn="ctr" eaLnBrk="0" fontAlgn="base" hangingPunct="0">
              <a:lnSpc>
                <a:spcPct val="90000"/>
              </a:lnSpc>
              <a:spcBef>
                <a:spcPct val="0"/>
              </a:spcBef>
              <a:spcAft>
                <a:spcPct val="0"/>
              </a:spcAft>
              <a:defRPr sz="2500">
                <a:solidFill>
                  <a:schemeClr val="hlink"/>
                </a:solidFill>
                <a:latin typeface="Arial" pitchFamily="-107" charset="0"/>
              </a:defRPr>
            </a:lvl7pPr>
            <a:lvl8pPr marL="1371600" algn="ctr" eaLnBrk="0" fontAlgn="base" hangingPunct="0">
              <a:lnSpc>
                <a:spcPct val="90000"/>
              </a:lnSpc>
              <a:spcBef>
                <a:spcPct val="0"/>
              </a:spcBef>
              <a:spcAft>
                <a:spcPct val="0"/>
              </a:spcAft>
              <a:defRPr sz="2500">
                <a:solidFill>
                  <a:schemeClr val="hlink"/>
                </a:solidFill>
                <a:latin typeface="Arial" pitchFamily="-107" charset="0"/>
              </a:defRPr>
            </a:lvl8pPr>
            <a:lvl9pPr marL="1828800" algn="ctr" eaLnBrk="0" fontAlgn="base" hangingPunct="0">
              <a:lnSpc>
                <a:spcPct val="90000"/>
              </a:lnSpc>
              <a:spcBef>
                <a:spcPct val="0"/>
              </a:spcBef>
              <a:spcAft>
                <a:spcPct val="0"/>
              </a:spcAft>
              <a:defRPr sz="2500">
                <a:solidFill>
                  <a:schemeClr val="hlink"/>
                </a:solidFill>
                <a:latin typeface="Arial" pitchFamily="-107" charset="0"/>
              </a:defRPr>
            </a:lvl9pPr>
          </a:lstStyle>
          <a:p>
            <a:r>
              <a:rPr lang="en-US" altLang="ja-JP" sz="1600" dirty="0"/>
              <a:t>3D-view of views: Viewpoints, adding Lifecycle, Scope dimensions</a:t>
            </a:r>
            <a:endParaRPr lang="ja-JP" altLang="en-US" sz="1600" dirty="0"/>
          </a:p>
        </p:txBody>
      </p:sp>
      <p:sp>
        <p:nvSpPr>
          <p:cNvPr id="168" name="テキスト ボックス 167">
            <a:extLst>
              <a:ext uri="{FF2B5EF4-FFF2-40B4-BE49-F238E27FC236}">
                <a16:creationId xmlns:a16="http://schemas.microsoft.com/office/drawing/2014/main" id="{620E44B8-ED8A-516C-49A2-768DB7A7B662}"/>
              </a:ext>
            </a:extLst>
          </p:cNvPr>
          <p:cNvSpPr txBox="1"/>
          <p:nvPr/>
        </p:nvSpPr>
        <p:spPr>
          <a:xfrm>
            <a:off x="3742761" y="1351927"/>
            <a:ext cx="865942" cy="492443"/>
          </a:xfrm>
          <a:prstGeom prst="rect">
            <a:avLst/>
          </a:prstGeom>
          <a:noFill/>
        </p:spPr>
        <p:txBody>
          <a:bodyPr wrap="none" rtlCol="0">
            <a:spAutoFit/>
          </a:bodyPr>
          <a:lstStyle/>
          <a:p>
            <a:pPr algn="ctr"/>
            <a:r>
              <a:rPr kumimoji="1" lang="en-US" altLang="ja-JP" sz="1300" dirty="0">
                <a:solidFill>
                  <a:srgbClr val="00B050"/>
                </a:solidFill>
                <a:latin typeface="Cambria" panose="02040503050406030204" pitchFamily="18" charset="0"/>
                <a:ea typeface="Cambria" panose="02040503050406030204" pitchFamily="18" charset="0"/>
              </a:rPr>
              <a:t>Business</a:t>
            </a:r>
          </a:p>
          <a:p>
            <a:pPr algn="ctr"/>
            <a:r>
              <a:rPr kumimoji="1" lang="en-US" altLang="ja-JP" sz="1300" dirty="0">
                <a:solidFill>
                  <a:srgbClr val="00B050"/>
                </a:solidFill>
                <a:latin typeface="Cambria" panose="02040503050406030204" pitchFamily="18" charset="0"/>
                <a:ea typeface="Cambria" panose="02040503050406030204" pitchFamily="18" charset="0"/>
              </a:rPr>
              <a:t>model</a:t>
            </a:r>
          </a:p>
        </p:txBody>
      </p:sp>
      <p:sp>
        <p:nvSpPr>
          <p:cNvPr id="128" name="テキスト ボックス 14">
            <a:extLst>
              <a:ext uri="{FF2B5EF4-FFF2-40B4-BE49-F238E27FC236}">
                <a16:creationId xmlns:a16="http://schemas.microsoft.com/office/drawing/2014/main" id="{8CBB11C2-470C-3DCD-AF0F-ADB2A189574A}"/>
              </a:ext>
            </a:extLst>
          </p:cNvPr>
          <p:cNvSpPr txBox="1"/>
          <p:nvPr/>
        </p:nvSpPr>
        <p:spPr>
          <a:xfrm rot="18106214">
            <a:off x="2160737" y="5691607"/>
            <a:ext cx="1503456" cy="338554"/>
          </a:xfrm>
          <a:prstGeom prst="rect">
            <a:avLst/>
          </a:prstGeom>
          <a:noFill/>
        </p:spPr>
        <p:txBody>
          <a:bodyPr wrap="square" rtlCol="0">
            <a:spAutoFit/>
          </a:bodyPr>
          <a:lstStyle/>
          <a:p>
            <a:pPr algn="r"/>
            <a:r>
              <a:rPr kumimoji="1" lang="en-US" altLang="ja-JP" sz="1600" dirty="0">
                <a:solidFill>
                  <a:srgbClr val="FF0000"/>
                </a:solidFill>
                <a:latin typeface="Cambria" panose="02040503050406030204" pitchFamily="18" charset="0"/>
                <a:ea typeface="Cambria" panose="02040503050406030204" pitchFamily="18" charset="0"/>
              </a:rPr>
              <a:t>Architecture</a:t>
            </a:r>
            <a:endParaRPr kumimoji="1" lang="ja-JP" altLang="en-US" sz="1600" dirty="0">
              <a:solidFill>
                <a:srgbClr val="FF0000"/>
              </a:solidFill>
              <a:latin typeface="Cambria" panose="02040503050406030204" pitchFamily="18" charset="0"/>
            </a:endParaRPr>
          </a:p>
        </p:txBody>
      </p:sp>
      <p:sp>
        <p:nvSpPr>
          <p:cNvPr id="129" name="テキスト ボックス 12">
            <a:extLst>
              <a:ext uri="{FF2B5EF4-FFF2-40B4-BE49-F238E27FC236}">
                <a16:creationId xmlns:a16="http://schemas.microsoft.com/office/drawing/2014/main" id="{FA6EDDC7-D95F-74B0-E468-C9BC6E3D964D}"/>
              </a:ext>
            </a:extLst>
          </p:cNvPr>
          <p:cNvSpPr txBox="1"/>
          <p:nvPr/>
        </p:nvSpPr>
        <p:spPr>
          <a:xfrm>
            <a:off x="827844" y="4615017"/>
            <a:ext cx="1696055" cy="338554"/>
          </a:xfrm>
          <a:prstGeom prst="rect">
            <a:avLst/>
          </a:prstGeom>
          <a:noFill/>
        </p:spPr>
        <p:txBody>
          <a:bodyPr wrap="square" rtlCol="0">
            <a:spAutoFit/>
          </a:bodyPr>
          <a:lstStyle/>
          <a:p>
            <a:r>
              <a:rPr kumimoji="1" lang="en-US" altLang="ja-JP" sz="1600" b="1" dirty="0">
                <a:solidFill>
                  <a:srgbClr val="7030A0"/>
                </a:solidFill>
                <a:latin typeface="Cambria" panose="02040503050406030204" pitchFamily="18" charset="0"/>
                <a:ea typeface="Cambria" panose="02040503050406030204" pitchFamily="18" charset="0"/>
              </a:rPr>
              <a:t>Operations</a:t>
            </a:r>
          </a:p>
        </p:txBody>
      </p:sp>
      <p:sp>
        <p:nvSpPr>
          <p:cNvPr id="2" name="Rounded Rectangle 1">
            <a:extLst>
              <a:ext uri="{FF2B5EF4-FFF2-40B4-BE49-F238E27FC236}">
                <a16:creationId xmlns:a16="http://schemas.microsoft.com/office/drawing/2014/main" id="{C357AF59-8B51-59A3-8ACB-75FB4F500BA7}"/>
              </a:ext>
            </a:extLst>
          </p:cNvPr>
          <p:cNvSpPr/>
          <p:nvPr/>
        </p:nvSpPr>
        <p:spPr>
          <a:xfrm>
            <a:off x="846296" y="1875147"/>
            <a:ext cx="1643078" cy="3405396"/>
          </a:xfrm>
          <a:prstGeom prst="roundRect">
            <a:avLst/>
          </a:prstGeom>
          <a:noFill/>
          <a:ln>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32" name="TextBox 131">
            <a:extLst>
              <a:ext uri="{FF2B5EF4-FFF2-40B4-BE49-F238E27FC236}">
                <a16:creationId xmlns:a16="http://schemas.microsoft.com/office/drawing/2014/main" id="{5A03FF40-74E3-D95D-6E43-83C486A1C0C8}"/>
              </a:ext>
            </a:extLst>
          </p:cNvPr>
          <p:cNvSpPr txBox="1"/>
          <p:nvPr/>
        </p:nvSpPr>
        <p:spPr>
          <a:xfrm>
            <a:off x="14724" y="6285374"/>
            <a:ext cx="2777543" cy="400110"/>
          </a:xfrm>
          <a:prstGeom prst="rect">
            <a:avLst/>
          </a:prstGeom>
          <a:noFill/>
        </p:spPr>
        <p:txBody>
          <a:bodyPr wrap="square">
            <a:spAutoFit/>
          </a:bodyPr>
          <a:lstStyle/>
          <a:p>
            <a:pPr marL="0" indent="0">
              <a:buNone/>
            </a:pPr>
            <a:r>
              <a:rPr lang="en-US" altLang="ja-JP" sz="1000" dirty="0">
                <a:solidFill>
                  <a:schemeClr val="tx2">
                    <a:lumMod val="50000"/>
                  </a:schemeClr>
                </a:solidFill>
                <a:latin typeface="Cambria" panose="02040503050406030204" pitchFamily="18" charset="0"/>
                <a:ea typeface="Cambria" panose="02040503050406030204" pitchFamily="18" charset="0"/>
                <a:cs typeface="Arial" panose="020B0604020202020204" pitchFamily="34" charset="0"/>
              </a:rPr>
              <a:t>Source: Koki </a:t>
            </a:r>
            <a:r>
              <a:rPr lang="en-US" altLang="ja-JP" sz="1000" dirty="0" err="1">
                <a:solidFill>
                  <a:schemeClr val="tx2">
                    <a:lumMod val="50000"/>
                  </a:schemeClr>
                </a:solidFill>
                <a:latin typeface="Cambria" panose="02040503050406030204" pitchFamily="18" charset="0"/>
                <a:ea typeface="Cambria" panose="02040503050406030204" pitchFamily="18" charset="0"/>
                <a:cs typeface="Arial" panose="020B0604020202020204" pitchFamily="34" charset="0"/>
              </a:rPr>
              <a:t>Asari</a:t>
            </a:r>
            <a:r>
              <a:rPr lang="en-US" altLang="ja-JP" sz="1000" dirty="0">
                <a:solidFill>
                  <a:schemeClr val="tx2">
                    <a:lumMod val="50000"/>
                  </a:schemeClr>
                </a:solidFill>
                <a:latin typeface="Cambria" panose="02040503050406030204" pitchFamily="18" charset="0"/>
                <a:ea typeface="Cambria" panose="02040503050406030204" pitchFamily="18" charset="0"/>
                <a:cs typeface="Arial" panose="020B0604020202020204" pitchFamily="34" charset="0"/>
              </a:rPr>
              <a:t>, Japan Space Systems </a:t>
            </a:r>
          </a:p>
          <a:p>
            <a:pPr marL="0" indent="0">
              <a:buNone/>
            </a:pPr>
            <a:r>
              <a:rPr lang="en-US" altLang="ja-JP" sz="1000" b="1" dirty="0">
                <a:solidFill>
                  <a:schemeClr val="tx2">
                    <a:lumMod val="50000"/>
                  </a:schemeClr>
                </a:solidFill>
                <a:latin typeface="Cambria" panose="02040503050406030204" pitchFamily="18" charset="0"/>
                <a:ea typeface="Cambria" panose="02040503050406030204" pitchFamily="18" charset="0"/>
                <a:cs typeface="Arial" panose="020B0604020202020204" pitchFamily="34" charset="0"/>
              </a:rPr>
              <a:t>ISO</a:t>
            </a:r>
            <a:r>
              <a:rPr lang="ja-JP" altLang="en-US" sz="1000" b="1">
                <a:solidFill>
                  <a:schemeClr val="tx2">
                    <a:lumMod val="50000"/>
                  </a:schemeClr>
                </a:solidFill>
                <a:latin typeface="Cambria" panose="02040503050406030204" pitchFamily="18" charset="0"/>
                <a:ea typeface="HG丸ｺﾞｼｯｸM-PRO" pitchFamily="50" charset="-128"/>
                <a:cs typeface="Arial" panose="020B0604020202020204" pitchFamily="34" charset="0"/>
              </a:rPr>
              <a:t> </a:t>
            </a:r>
            <a:r>
              <a:rPr lang="en-US" altLang="ja-JP" sz="1000" dirty="0">
                <a:solidFill>
                  <a:schemeClr val="tx2">
                    <a:lumMod val="50000"/>
                  </a:schemeClr>
                </a:solidFill>
                <a:latin typeface="Cambria" panose="02040503050406030204" pitchFamily="18" charset="0"/>
                <a:ea typeface="Cambria" panose="02040503050406030204" pitchFamily="18" charset="0"/>
                <a:cs typeface="Arial" panose="020B0604020202020204" pitchFamily="34" charset="0"/>
              </a:rPr>
              <a:t>TC 20/SC 14/WG8</a:t>
            </a:r>
            <a:endParaRPr lang="en-US" altLang="ja-JP" sz="1000" dirty="0">
              <a:latin typeface="Cambria" panose="02040503050406030204" pitchFamily="18" charset="0"/>
              <a:ea typeface="Cambria" panose="02040503050406030204" pitchFamily="18" charset="0"/>
              <a:cs typeface="Arial" panose="020B0604020202020204" pitchFamily="34" charset="0"/>
            </a:endParaRPr>
          </a:p>
        </p:txBody>
      </p:sp>
      <p:sp>
        <p:nvSpPr>
          <p:cNvPr id="10" name="Date Placeholder 9">
            <a:extLst>
              <a:ext uri="{FF2B5EF4-FFF2-40B4-BE49-F238E27FC236}">
                <a16:creationId xmlns:a16="http://schemas.microsoft.com/office/drawing/2014/main" id="{AA2DE28C-1149-096D-14C4-6A71DA2FF984}"/>
              </a:ext>
            </a:extLst>
          </p:cNvPr>
          <p:cNvSpPr>
            <a:spLocks noGrp="1"/>
          </p:cNvSpPr>
          <p:nvPr>
            <p:ph type="dt" sz="half" idx="2"/>
          </p:nvPr>
        </p:nvSpPr>
        <p:spPr>
          <a:xfrm>
            <a:off x="0" y="6553200"/>
            <a:ext cx="1731963" cy="268288"/>
          </a:xfrm>
        </p:spPr>
        <p:txBody>
          <a:bodyPr/>
          <a:lstStyle/>
          <a:p>
            <a:r>
              <a:rPr lang="en-US"/>
              <a:t>28 Mar 2024</a:t>
            </a:r>
            <a:endParaRPr lang="en-US" dirty="0"/>
          </a:p>
        </p:txBody>
      </p:sp>
      <p:sp>
        <p:nvSpPr>
          <p:cNvPr id="33" name="TextBox 32">
            <a:extLst>
              <a:ext uri="{FF2B5EF4-FFF2-40B4-BE49-F238E27FC236}">
                <a16:creationId xmlns:a16="http://schemas.microsoft.com/office/drawing/2014/main" id="{AD014943-2A0D-6204-E677-4991E4B4282A}"/>
              </a:ext>
            </a:extLst>
          </p:cNvPr>
          <p:cNvSpPr txBox="1"/>
          <p:nvPr/>
        </p:nvSpPr>
        <p:spPr>
          <a:xfrm>
            <a:off x="62152" y="577702"/>
            <a:ext cx="4579494" cy="707886"/>
          </a:xfrm>
          <a:prstGeom prst="rect">
            <a:avLst/>
          </a:prstGeom>
          <a:noFill/>
        </p:spPr>
        <p:txBody>
          <a:bodyPr wrap="square">
            <a:spAutoFit/>
          </a:bodyPr>
          <a:lstStyle/>
          <a:p>
            <a:r>
              <a:rPr kumimoji="1" lang="en-US" altLang="ja-JP" sz="2000" b="1" dirty="0">
                <a:solidFill>
                  <a:srgbClr val="FF0000"/>
                </a:solidFill>
                <a:latin typeface="Cambria" panose="02040503050406030204" pitchFamily="18" charset="0"/>
                <a:ea typeface="Cambria" panose="02040503050406030204" pitchFamily="18" charset="0"/>
              </a:rPr>
              <a:t>Try to align the colors of VP &amp; objects w/ RASDS canonical choices</a:t>
            </a:r>
            <a:endParaRPr lang="en-US" sz="2000" dirty="0"/>
          </a:p>
        </p:txBody>
      </p:sp>
    </p:spTree>
    <p:extLst>
      <p:ext uri="{BB962C8B-B14F-4D97-AF65-F5344CB8AC3E}">
        <p14:creationId xmlns:p14="http://schemas.microsoft.com/office/powerpoint/2010/main" val="2545719073"/>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B6CF3-AB34-AB47-838B-A00DF2391F3B}"/>
              </a:ext>
            </a:extLst>
          </p:cNvPr>
          <p:cNvSpPr>
            <a:spLocks noGrp="1"/>
          </p:cNvSpPr>
          <p:nvPr>
            <p:ph type="title"/>
          </p:nvPr>
        </p:nvSpPr>
        <p:spPr>
          <a:xfrm>
            <a:off x="633325" y="0"/>
            <a:ext cx="7886700" cy="543280"/>
          </a:xfrm>
        </p:spPr>
        <p:txBody>
          <a:bodyPr/>
          <a:lstStyle/>
          <a:p>
            <a:r>
              <a:rPr lang="en-US" b="1" dirty="0" err="1"/>
              <a:t>DoDAF</a:t>
            </a:r>
            <a:r>
              <a:rPr lang="en-US" b="1" dirty="0"/>
              <a:t> Operations Viewpoint</a:t>
            </a:r>
            <a:br>
              <a:rPr lang="en-US" b="1" dirty="0"/>
            </a:br>
            <a:r>
              <a:rPr lang="en-US" sz="2000" b="1" dirty="0"/>
              <a:t>(for consideration …)</a:t>
            </a:r>
            <a:endParaRPr lang="en-US" dirty="0"/>
          </a:p>
        </p:txBody>
      </p:sp>
      <p:sp>
        <p:nvSpPr>
          <p:cNvPr id="3" name="Content Placeholder 2">
            <a:extLst>
              <a:ext uri="{FF2B5EF4-FFF2-40B4-BE49-F238E27FC236}">
                <a16:creationId xmlns:a16="http://schemas.microsoft.com/office/drawing/2014/main" id="{B0497367-CA42-3F46-8BEE-536CBABEFE99}"/>
              </a:ext>
            </a:extLst>
          </p:cNvPr>
          <p:cNvSpPr>
            <a:spLocks noGrp="1"/>
          </p:cNvSpPr>
          <p:nvPr>
            <p:ph idx="1"/>
          </p:nvPr>
        </p:nvSpPr>
        <p:spPr>
          <a:xfrm>
            <a:off x="628650" y="1143000"/>
            <a:ext cx="7886700" cy="5029200"/>
          </a:xfrm>
        </p:spPr>
        <p:txBody>
          <a:bodyPr>
            <a:normAutofit fontScale="70000" lnSpcReduction="20000"/>
          </a:bodyPr>
          <a:lstStyle/>
          <a:p>
            <a:pPr>
              <a:lnSpc>
                <a:spcPct val="100000"/>
              </a:lnSpc>
            </a:pPr>
            <a:r>
              <a:rPr lang="en-US" dirty="0" err="1"/>
              <a:t>DoDAF</a:t>
            </a:r>
            <a:r>
              <a:rPr lang="en-US" dirty="0"/>
              <a:t>-described Models in the Operations Viewpoint describe the tasks and activities, Operations elements, and resource flow exchanges required to conduct operations. A pure Operations model is materiel independent. However, operations and their relationships may be influenced by new technologies, such as collaboration technology, where process improvements are in practice before policy can reflect the new procedures. </a:t>
            </a:r>
          </a:p>
          <a:p>
            <a:pPr>
              <a:lnSpc>
                <a:spcPct val="100000"/>
              </a:lnSpc>
            </a:pPr>
            <a:r>
              <a:rPr lang="en-US" dirty="0"/>
              <a:t>Use of Operations Viewpoint </a:t>
            </a:r>
            <a:r>
              <a:rPr lang="en-US" dirty="0" err="1"/>
              <a:t>DoDAF</a:t>
            </a:r>
            <a:r>
              <a:rPr lang="en-US" dirty="0"/>
              <a:t>-described Models should improve the quality of requirements definitions by:</a:t>
            </a:r>
          </a:p>
          <a:p>
            <a:pPr lvl="1">
              <a:lnSpc>
                <a:spcPct val="100000"/>
              </a:lnSpc>
            </a:pPr>
            <a:r>
              <a:rPr lang="en-US" dirty="0"/>
              <a:t>Explicitly tying user requirements to strategic-level capability needs, enabling early agreement to be reached on the capability boundary. </a:t>
            </a:r>
          </a:p>
          <a:p>
            <a:pPr lvl="1">
              <a:lnSpc>
                <a:spcPct val="100000"/>
              </a:lnSpc>
            </a:pPr>
            <a:r>
              <a:rPr lang="en-US" dirty="0"/>
              <a:t>Providing a validated reference model of the business/operations against which the completeness of a requirements definition can be assessed (visualization aids validation). </a:t>
            </a:r>
          </a:p>
          <a:p>
            <a:pPr lvl="1">
              <a:lnSpc>
                <a:spcPct val="100000"/>
              </a:lnSpc>
            </a:pPr>
            <a:r>
              <a:rPr lang="en-US" dirty="0"/>
              <a:t>Explicitly linking functional requirements to a validated model of the business or operations activities. </a:t>
            </a:r>
          </a:p>
          <a:p>
            <a:pPr lvl="1">
              <a:lnSpc>
                <a:spcPct val="100000"/>
              </a:lnSpc>
            </a:pPr>
            <a:r>
              <a:rPr lang="en-US" dirty="0"/>
              <a:t>Capturing information-related requirements (not just Information Exchange Requirements [IERs]) in a coherent manner and in a way that really reflects the user collaboration needs. </a:t>
            </a:r>
          </a:p>
          <a:p>
            <a:pPr lvl="1">
              <a:lnSpc>
                <a:spcPct val="100000"/>
              </a:lnSpc>
            </a:pPr>
            <a:r>
              <a:rPr lang="en-US" dirty="0"/>
              <a:t>Providing a basis for test scenarios linked to user requirements. </a:t>
            </a:r>
          </a:p>
          <a:p>
            <a:pPr lvl="1">
              <a:lnSpc>
                <a:spcPct val="100000"/>
              </a:lnSpc>
            </a:pPr>
            <a:r>
              <a:rPr lang="en-US" dirty="0"/>
              <a:t>Capturing the activities for Process Engineering or Process Re-engineering. </a:t>
            </a:r>
          </a:p>
        </p:txBody>
      </p:sp>
      <p:sp>
        <p:nvSpPr>
          <p:cNvPr id="4" name="Date Placeholder 3">
            <a:extLst>
              <a:ext uri="{FF2B5EF4-FFF2-40B4-BE49-F238E27FC236}">
                <a16:creationId xmlns:a16="http://schemas.microsoft.com/office/drawing/2014/main" id="{A3BEC0A8-27DC-184D-9FF0-FCFCC9A3A1BC}"/>
              </a:ext>
            </a:extLst>
          </p:cNvPr>
          <p:cNvSpPr>
            <a:spLocks noGrp="1"/>
          </p:cNvSpPr>
          <p:nvPr>
            <p:ph type="dt" sz="half" idx="2"/>
          </p:nvPr>
        </p:nvSpPr>
        <p:spPr>
          <a:xfrm>
            <a:off x="0" y="6553200"/>
            <a:ext cx="1731963" cy="268288"/>
          </a:xfrm>
        </p:spPr>
        <p:txBody>
          <a:bodyPr/>
          <a:lstStyle/>
          <a:p>
            <a:r>
              <a:rPr lang="en-US"/>
              <a:t>28 Mar 2024</a:t>
            </a:r>
          </a:p>
        </p:txBody>
      </p:sp>
    </p:spTree>
    <p:extLst>
      <p:ext uri="{BB962C8B-B14F-4D97-AF65-F5344CB8AC3E}">
        <p14:creationId xmlns:p14="http://schemas.microsoft.com/office/powerpoint/2010/main" val="3050705686"/>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42DE9-713E-EC48-8BEC-004585B0348B}"/>
              </a:ext>
            </a:extLst>
          </p:cNvPr>
          <p:cNvSpPr>
            <a:spLocks noGrp="1"/>
          </p:cNvSpPr>
          <p:nvPr>
            <p:ph type="title"/>
          </p:nvPr>
        </p:nvSpPr>
        <p:spPr>
          <a:xfrm>
            <a:off x="628650" y="0"/>
            <a:ext cx="7886700" cy="652716"/>
          </a:xfrm>
        </p:spPr>
        <p:txBody>
          <a:bodyPr/>
          <a:lstStyle/>
          <a:p>
            <a:r>
              <a:rPr lang="en-US" b="1" dirty="0" err="1"/>
              <a:t>DoDAF</a:t>
            </a:r>
            <a:r>
              <a:rPr lang="en-US" b="1" dirty="0"/>
              <a:t> Operational Viewpoint, </a:t>
            </a:r>
            <a:r>
              <a:rPr lang="en-US" b="1" dirty="0" err="1"/>
              <a:t>contd</a:t>
            </a:r>
            <a:br>
              <a:rPr lang="en-US" b="1" dirty="0"/>
            </a:br>
            <a:r>
              <a:rPr lang="en-US" sz="2000" b="1" dirty="0"/>
              <a:t>Possible Model Views</a:t>
            </a:r>
            <a:endParaRPr lang="en-US" dirty="0"/>
          </a:p>
        </p:txBody>
      </p:sp>
      <p:graphicFrame>
        <p:nvGraphicFramePr>
          <p:cNvPr id="4" name="Content Placeholder 3">
            <a:extLst>
              <a:ext uri="{FF2B5EF4-FFF2-40B4-BE49-F238E27FC236}">
                <a16:creationId xmlns:a16="http://schemas.microsoft.com/office/drawing/2014/main" id="{66FB360E-3DC7-6B48-A9A2-FB00FA3565CE}"/>
              </a:ext>
            </a:extLst>
          </p:cNvPr>
          <p:cNvGraphicFramePr>
            <a:graphicFrameLocks noGrp="1"/>
          </p:cNvGraphicFramePr>
          <p:nvPr>
            <p:ph idx="1"/>
          </p:nvPr>
        </p:nvGraphicFramePr>
        <p:xfrm>
          <a:off x="723494" y="1066800"/>
          <a:ext cx="7697011" cy="4876800"/>
        </p:xfrm>
        <a:graphic>
          <a:graphicData uri="http://schemas.openxmlformats.org/drawingml/2006/table">
            <a:tbl>
              <a:tblPr/>
              <a:tblGrid>
                <a:gridCol w="2582695">
                  <a:extLst>
                    <a:ext uri="{9D8B030D-6E8A-4147-A177-3AD203B41FA5}">
                      <a16:colId xmlns:a16="http://schemas.microsoft.com/office/drawing/2014/main" val="3453797766"/>
                    </a:ext>
                  </a:extLst>
                </a:gridCol>
                <a:gridCol w="5114316">
                  <a:extLst>
                    <a:ext uri="{9D8B030D-6E8A-4147-A177-3AD203B41FA5}">
                      <a16:colId xmlns:a16="http://schemas.microsoft.com/office/drawing/2014/main" val="820488925"/>
                    </a:ext>
                  </a:extLst>
                </a:gridCol>
              </a:tblGrid>
              <a:tr h="247062">
                <a:tc>
                  <a:txBody>
                    <a:bodyPr/>
                    <a:lstStyle/>
                    <a:p>
                      <a:r>
                        <a:rPr lang="en-US" sz="1200" b="1" dirty="0">
                          <a:solidFill>
                            <a:schemeClr val="tx1"/>
                          </a:solidFill>
                          <a:effectLst/>
                        </a:rPr>
                        <a:t>Model</a:t>
                      </a:r>
                      <a:endParaRPr lang="en-US" sz="1200" b="1" dirty="0">
                        <a:solidFill>
                          <a:schemeClr val="tx1"/>
                        </a:solidFill>
                      </a:endParaRPr>
                    </a:p>
                  </a:txBody>
                  <a:tcPr marL="25697" marR="25697" marT="12848" marB="12848" anchor="ctr">
                    <a:lnL>
                      <a:noFill/>
                    </a:lnL>
                    <a:lnR>
                      <a:noFill/>
                    </a:lnR>
                    <a:lnT>
                      <a:noFill/>
                    </a:lnT>
                    <a:lnB>
                      <a:noFill/>
                    </a:lnB>
                  </a:tcPr>
                </a:tc>
                <a:tc>
                  <a:txBody>
                    <a:bodyPr/>
                    <a:lstStyle/>
                    <a:p>
                      <a:r>
                        <a:rPr lang="en-US" sz="1200" b="1" dirty="0">
                          <a:solidFill>
                            <a:schemeClr val="tx1"/>
                          </a:solidFill>
                          <a:effectLst/>
                        </a:rPr>
                        <a:t>Description</a:t>
                      </a:r>
                      <a:endParaRPr lang="en-US" sz="1200" b="1" dirty="0">
                        <a:solidFill>
                          <a:schemeClr val="tx1"/>
                        </a:solidFill>
                      </a:endParaRPr>
                    </a:p>
                  </a:txBody>
                  <a:tcPr marL="25697" marR="25697" marT="12848" marB="12848" anchor="ctr">
                    <a:lnL>
                      <a:noFill/>
                    </a:lnL>
                    <a:lnR>
                      <a:noFill/>
                    </a:lnR>
                    <a:lnT>
                      <a:noFill/>
                    </a:lnT>
                    <a:lnB>
                      <a:noFill/>
                    </a:lnB>
                  </a:tcPr>
                </a:tc>
                <a:extLst>
                  <a:ext uri="{0D108BD9-81ED-4DB2-BD59-A6C34878D82A}">
                    <a16:rowId xmlns:a16="http://schemas.microsoft.com/office/drawing/2014/main" val="1953078158"/>
                  </a:ext>
                </a:extLst>
              </a:tr>
              <a:tr h="463685">
                <a:tc>
                  <a:txBody>
                    <a:bodyPr/>
                    <a:lstStyle/>
                    <a:p>
                      <a:r>
                        <a:rPr lang="en-US" sz="1200" dirty="0">
                          <a:highlight>
                            <a:srgbClr val="00FF00"/>
                          </a:highlight>
                          <a:hlinkClick r:id="rId2"/>
                        </a:rPr>
                        <a:t>OV-1: High-Level Operational Concept Graphic</a:t>
                      </a:r>
                      <a:endParaRPr lang="en-US" sz="1200" dirty="0">
                        <a:highlight>
                          <a:srgbClr val="00FF00"/>
                        </a:highlight>
                      </a:endParaRPr>
                    </a:p>
                  </a:txBody>
                  <a:tcPr marL="25697" marR="25697" marT="12848" marB="12848">
                    <a:lnL>
                      <a:noFill/>
                    </a:lnL>
                    <a:lnR>
                      <a:noFill/>
                    </a:lnR>
                    <a:lnT>
                      <a:noFill/>
                    </a:lnT>
                    <a:lnB>
                      <a:noFill/>
                    </a:lnB>
                  </a:tcPr>
                </a:tc>
                <a:tc>
                  <a:txBody>
                    <a:bodyPr/>
                    <a:lstStyle/>
                    <a:p>
                      <a:r>
                        <a:rPr lang="en-US" sz="1200" dirty="0"/>
                        <a:t>The high-level graphical/textual description of the operational concept.</a:t>
                      </a:r>
                    </a:p>
                  </a:txBody>
                  <a:tcPr marL="25697" marR="25697" marT="12848" marB="12848">
                    <a:lnL>
                      <a:noFill/>
                    </a:lnL>
                    <a:lnR>
                      <a:noFill/>
                    </a:lnR>
                    <a:lnT>
                      <a:noFill/>
                    </a:lnT>
                    <a:lnB>
                      <a:noFill/>
                    </a:lnB>
                  </a:tcPr>
                </a:tc>
                <a:extLst>
                  <a:ext uri="{0D108BD9-81ED-4DB2-BD59-A6C34878D82A}">
                    <a16:rowId xmlns:a16="http://schemas.microsoft.com/office/drawing/2014/main" val="1376243849"/>
                  </a:ext>
                </a:extLst>
              </a:tr>
              <a:tr h="463685">
                <a:tc>
                  <a:txBody>
                    <a:bodyPr/>
                    <a:lstStyle/>
                    <a:p>
                      <a:r>
                        <a:rPr lang="en-US" sz="1200" dirty="0">
                          <a:hlinkClick r:id="rId3"/>
                        </a:rPr>
                        <a:t>OV-2: Operational Resource Flow Description</a:t>
                      </a:r>
                      <a:endParaRPr lang="en-US" sz="1200" dirty="0"/>
                    </a:p>
                  </a:txBody>
                  <a:tcPr marL="25697" marR="25697" marT="12848" marB="12848">
                    <a:lnL>
                      <a:noFill/>
                    </a:lnL>
                    <a:lnR>
                      <a:noFill/>
                    </a:lnR>
                    <a:lnT>
                      <a:noFill/>
                    </a:lnT>
                    <a:lnB>
                      <a:noFill/>
                    </a:lnB>
                  </a:tcPr>
                </a:tc>
                <a:tc>
                  <a:txBody>
                    <a:bodyPr/>
                    <a:lstStyle/>
                    <a:p>
                      <a:r>
                        <a:rPr lang="en-US" sz="1200" dirty="0"/>
                        <a:t>A description of the Resource Flows exchanged between operational activities.</a:t>
                      </a:r>
                    </a:p>
                  </a:txBody>
                  <a:tcPr marL="25697" marR="25697" marT="12848" marB="12848">
                    <a:lnL>
                      <a:noFill/>
                    </a:lnL>
                    <a:lnR>
                      <a:noFill/>
                    </a:lnR>
                    <a:lnT>
                      <a:noFill/>
                    </a:lnT>
                    <a:lnB>
                      <a:noFill/>
                    </a:lnB>
                  </a:tcPr>
                </a:tc>
                <a:extLst>
                  <a:ext uri="{0D108BD9-81ED-4DB2-BD59-A6C34878D82A}">
                    <a16:rowId xmlns:a16="http://schemas.microsoft.com/office/drawing/2014/main" val="3327271575"/>
                  </a:ext>
                </a:extLst>
              </a:tr>
              <a:tr h="463685">
                <a:tc>
                  <a:txBody>
                    <a:bodyPr/>
                    <a:lstStyle/>
                    <a:p>
                      <a:r>
                        <a:rPr lang="en-US" sz="1200" dirty="0">
                          <a:hlinkClick r:id="rId4"/>
                        </a:rPr>
                        <a:t>OV-3: Operational Resource Flow Matrix</a:t>
                      </a:r>
                      <a:endParaRPr lang="en-US" sz="1200" dirty="0"/>
                    </a:p>
                  </a:txBody>
                  <a:tcPr marL="25697" marR="25697" marT="12848" marB="12848">
                    <a:lnL>
                      <a:noFill/>
                    </a:lnL>
                    <a:lnR>
                      <a:noFill/>
                    </a:lnR>
                    <a:lnT>
                      <a:noFill/>
                    </a:lnT>
                    <a:lnB>
                      <a:noFill/>
                    </a:lnB>
                  </a:tcPr>
                </a:tc>
                <a:tc>
                  <a:txBody>
                    <a:bodyPr/>
                    <a:lstStyle/>
                    <a:p>
                      <a:r>
                        <a:rPr lang="en-US" sz="1200" dirty="0"/>
                        <a:t>A description of the resources exchanged and the relevant attributes of the exchanges.</a:t>
                      </a:r>
                    </a:p>
                  </a:txBody>
                  <a:tcPr marL="25697" marR="25697" marT="12848" marB="12848">
                    <a:lnL>
                      <a:noFill/>
                    </a:lnL>
                    <a:lnR>
                      <a:noFill/>
                    </a:lnR>
                    <a:lnT>
                      <a:noFill/>
                    </a:lnT>
                    <a:lnB>
                      <a:noFill/>
                    </a:lnB>
                  </a:tcPr>
                </a:tc>
                <a:extLst>
                  <a:ext uri="{0D108BD9-81ED-4DB2-BD59-A6C34878D82A}">
                    <a16:rowId xmlns:a16="http://schemas.microsoft.com/office/drawing/2014/main" val="2420423432"/>
                  </a:ext>
                </a:extLst>
              </a:tr>
              <a:tr h="463685">
                <a:tc>
                  <a:txBody>
                    <a:bodyPr/>
                    <a:lstStyle/>
                    <a:p>
                      <a:r>
                        <a:rPr lang="en-US" sz="1200" dirty="0">
                          <a:hlinkClick r:id="rId5"/>
                        </a:rPr>
                        <a:t>OV-4: Organizational Relationships Chart</a:t>
                      </a:r>
                      <a:endParaRPr lang="en-US" sz="1200" dirty="0"/>
                    </a:p>
                  </a:txBody>
                  <a:tcPr marL="25697" marR="25697" marT="12848" marB="12848">
                    <a:lnL>
                      <a:noFill/>
                    </a:lnL>
                    <a:lnR>
                      <a:noFill/>
                    </a:lnR>
                    <a:lnT>
                      <a:noFill/>
                    </a:lnT>
                    <a:lnB>
                      <a:noFill/>
                    </a:lnB>
                  </a:tcPr>
                </a:tc>
                <a:tc>
                  <a:txBody>
                    <a:bodyPr/>
                    <a:lstStyle/>
                    <a:p>
                      <a:r>
                        <a:rPr lang="en-US" sz="1200" dirty="0"/>
                        <a:t>The organizational context, role or other relationships among organizations.</a:t>
                      </a:r>
                    </a:p>
                  </a:txBody>
                  <a:tcPr marL="25697" marR="25697" marT="12848" marB="12848">
                    <a:lnL>
                      <a:noFill/>
                    </a:lnL>
                    <a:lnR>
                      <a:noFill/>
                    </a:lnR>
                    <a:lnT>
                      <a:noFill/>
                    </a:lnT>
                    <a:lnB>
                      <a:noFill/>
                    </a:lnB>
                  </a:tcPr>
                </a:tc>
                <a:extLst>
                  <a:ext uri="{0D108BD9-81ED-4DB2-BD59-A6C34878D82A}">
                    <a16:rowId xmlns:a16="http://schemas.microsoft.com/office/drawing/2014/main" val="1458339457"/>
                  </a:ext>
                </a:extLst>
              </a:tr>
              <a:tr h="463685">
                <a:tc>
                  <a:txBody>
                    <a:bodyPr/>
                    <a:lstStyle/>
                    <a:p>
                      <a:r>
                        <a:rPr lang="en-US" sz="1200" dirty="0">
                          <a:hlinkClick r:id="rId6"/>
                        </a:rPr>
                        <a:t>OV-5a: Operational Activity Decomposition Tree</a:t>
                      </a:r>
                      <a:endParaRPr lang="en-US" sz="1200" dirty="0"/>
                    </a:p>
                  </a:txBody>
                  <a:tcPr marL="25697" marR="25697" marT="12848" marB="12848">
                    <a:lnL>
                      <a:noFill/>
                    </a:lnL>
                    <a:lnR>
                      <a:noFill/>
                    </a:lnR>
                    <a:lnT>
                      <a:noFill/>
                    </a:lnT>
                    <a:lnB>
                      <a:noFill/>
                    </a:lnB>
                  </a:tcPr>
                </a:tc>
                <a:tc>
                  <a:txBody>
                    <a:bodyPr/>
                    <a:lstStyle/>
                    <a:p>
                      <a:r>
                        <a:rPr lang="en-US" sz="1200" dirty="0"/>
                        <a:t>The capabilities and activities (operational activities) organized in a hierarchal structure.</a:t>
                      </a:r>
                    </a:p>
                  </a:txBody>
                  <a:tcPr marL="25697" marR="25697" marT="12848" marB="12848">
                    <a:lnL>
                      <a:noFill/>
                    </a:lnL>
                    <a:lnR>
                      <a:noFill/>
                    </a:lnR>
                    <a:lnT>
                      <a:noFill/>
                    </a:lnT>
                    <a:lnB>
                      <a:noFill/>
                    </a:lnB>
                  </a:tcPr>
                </a:tc>
                <a:extLst>
                  <a:ext uri="{0D108BD9-81ED-4DB2-BD59-A6C34878D82A}">
                    <a16:rowId xmlns:a16="http://schemas.microsoft.com/office/drawing/2014/main" val="280556004"/>
                  </a:ext>
                </a:extLst>
              </a:tr>
              <a:tr h="680308">
                <a:tc>
                  <a:txBody>
                    <a:bodyPr/>
                    <a:lstStyle/>
                    <a:p>
                      <a:r>
                        <a:rPr lang="en-US" sz="1200" dirty="0">
                          <a:highlight>
                            <a:srgbClr val="00FF00"/>
                          </a:highlight>
                          <a:hlinkClick r:id="rId6"/>
                        </a:rPr>
                        <a:t>OV-5b: Operational Activity Model</a:t>
                      </a:r>
                      <a:endParaRPr lang="en-US" sz="1200" dirty="0">
                        <a:highlight>
                          <a:srgbClr val="00FF00"/>
                        </a:highlight>
                      </a:endParaRPr>
                    </a:p>
                  </a:txBody>
                  <a:tcPr marL="25697" marR="25697" marT="12848" marB="12848">
                    <a:lnL>
                      <a:noFill/>
                    </a:lnL>
                    <a:lnR>
                      <a:noFill/>
                    </a:lnR>
                    <a:lnT>
                      <a:noFill/>
                    </a:lnT>
                    <a:lnB>
                      <a:noFill/>
                    </a:lnB>
                  </a:tcPr>
                </a:tc>
                <a:tc>
                  <a:txBody>
                    <a:bodyPr/>
                    <a:lstStyle/>
                    <a:p>
                      <a:r>
                        <a:rPr lang="en-US" sz="1200" dirty="0"/>
                        <a:t>The context of capabilities and activities (operational activities) and their relationships among activities, inputs, and outputs; Additional data can show cost, performers or other pertinent information.</a:t>
                      </a:r>
                    </a:p>
                  </a:txBody>
                  <a:tcPr marL="25697" marR="25697" marT="12848" marB="12848">
                    <a:lnL>
                      <a:noFill/>
                    </a:lnL>
                    <a:lnR>
                      <a:noFill/>
                    </a:lnR>
                    <a:lnT>
                      <a:noFill/>
                    </a:lnT>
                    <a:lnB>
                      <a:noFill/>
                    </a:lnB>
                  </a:tcPr>
                </a:tc>
                <a:extLst>
                  <a:ext uri="{0D108BD9-81ED-4DB2-BD59-A6C34878D82A}">
                    <a16:rowId xmlns:a16="http://schemas.microsoft.com/office/drawing/2014/main" val="3506201086"/>
                  </a:ext>
                </a:extLst>
              </a:tr>
              <a:tr h="463685">
                <a:tc>
                  <a:txBody>
                    <a:bodyPr/>
                    <a:lstStyle/>
                    <a:p>
                      <a:r>
                        <a:rPr lang="en-US" sz="1200" dirty="0">
                          <a:hlinkClick r:id="rId7"/>
                        </a:rPr>
                        <a:t>OV-6a: Operational Rules Model</a:t>
                      </a:r>
                      <a:endParaRPr lang="en-US" sz="1200" dirty="0"/>
                    </a:p>
                  </a:txBody>
                  <a:tcPr marL="25697" marR="25697" marT="12848" marB="12848">
                    <a:lnL>
                      <a:noFill/>
                    </a:lnL>
                    <a:lnR>
                      <a:noFill/>
                    </a:lnR>
                    <a:lnT>
                      <a:noFill/>
                    </a:lnT>
                    <a:lnB>
                      <a:noFill/>
                    </a:lnB>
                  </a:tcPr>
                </a:tc>
                <a:tc>
                  <a:txBody>
                    <a:bodyPr/>
                    <a:lstStyle/>
                    <a:p>
                      <a:r>
                        <a:rPr lang="en-US" sz="1200" dirty="0"/>
                        <a:t>One of three models used to describe activity (operational activity). It identifies business rules that constrain operations.</a:t>
                      </a:r>
                    </a:p>
                  </a:txBody>
                  <a:tcPr marL="25697" marR="25697" marT="12848" marB="12848">
                    <a:lnL>
                      <a:noFill/>
                    </a:lnL>
                    <a:lnR>
                      <a:noFill/>
                    </a:lnR>
                    <a:lnT>
                      <a:noFill/>
                    </a:lnT>
                    <a:lnB>
                      <a:noFill/>
                    </a:lnB>
                  </a:tcPr>
                </a:tc>
                <a:extLst>
                  <a:ext uri="{0D108BD9-81ED-4DB2-BD59-A6C34878D82A}">
                    <a16:rowId xmlns:a16="http://schemas.microsoft.com/office/drawing/2014/main" val="2489290589"/>
                  </a:ext>
                </a:extLst>
              </a:tr>
              <a:tr h="680308">
                <a:tc>
                  <a:txBody>
                    <a:bodyPr/>
                    <a:lstStyle/>
                    <a:p>
                      <a:r>
                        <a:rPr lang="en-US" sz="1200" dirty="0">
                          <a:highlight>
                            <a:srgbClr val="00FF00"/>
                          </a:highlight>
                          <a:hlinkClick r:id="rId8"/>
                        </a:rPr>
                        <a:t>OV-6b: State Transition Description</a:t>
                      </a:r>
                      <a:endParaRPr lang="en-US" sz="1200" dirty="0">
                        <a:highlight>
                          <a:srgbClr val="00FF00"/>
                        </a:highlight>
                      </a:endParaRPr>
                    </a:p>
                  </a:txBody>
                  <a:tcPr marL="25697" marR="25697" marT="12848" marB="12848">
                    <a:lnL>
                      <a:noFill/>
                    </a:lnL>
                    <a:lnR>
                      <a:noFill/>
                    </a:lnR>
                    <a:lnT>
                      <a:noFill/>
                    </a:lnT>
                    <a:lnB>
                      <a:noFill/>
                    </a:lnB>
                  </a:tcPr>
                </a:tc>
                <a:tc>
                  <a:txBody>
                    <a:bodyPr/>
                    <a:lstStyle/>
                    <a:p>
                      <a:r>
                        <a:rPr lang="en-US" sz="1200" dirty="0"/>
                        <a:t>One of three models used to describe operational activity (activity). It identifies business process (activity) responses to events (usually, very short activities). </a:t>
                      </a:r>
                    </a:p>
                  </a:txBody>
                  <a:tcPr marL="25697" marR="25697" marT="12848" marB="12848">
                    <a:lnL>
                      <a:noFill/>
                    </a:lnL>
                    <a:lnR>
                      <a:noFill/>
                    </a:lnR>
                    <a:lnT>
                      <a:noFill/>
                    </a:lnT>
                    <a:lnB>
                      <a:noFill/>
                    </a:lnB>
                  </a:tcPr>
                </a:tc>
                <a:extLst>
                  <a:ext uri="{0D108BD9-81ED-4DB2-BD59-A6C34878D82A}">
                    <a16:rowId xmlns:a16="http://schemas.microsoft.com/office/drawing/2014/main" val="3069251135"/>
                  </a:ext>
                </a:extLst>
              </a:tr>
              <a:tr h="487012">
                <a:tc>
                  <a:txBody>
                    <a:bodyPr/>
                    <a:lstStyle/>
                    <a:p>
                      <a:r>
                        <a:rPr lang="en-US" sz="1200" dirty="0">
                          <a:hlinkClick r:id="rId9"/>
                        </a:rPr>
                        <a:t>OV-6c: Event-Trace Description</a:t>
                      </a:r>
                      <a:endParaRPr lang="en-US" sz="1200" dirty="0"/>
                    </a:p>
                  </a:txBody>
                  <a:tcPr marL="25697" marR="25697" marT="12848" marB="12848">
                    <a:lnL>
                      <a:noFill/>
                    </a:lnL>
                    <a:lnR>
                      <a:noFill/>
                    </a:lnR>
                    <a:lnT>
                      <a:noFill/>
                    </a:lnT>
                    <a:lnB>
                      <a:noFill/>
                    </a:lnB>
                  </a:tcPr>
                </a:tc>
                <a:tc>
                  <a:txBody>
                    <a:bodyPr/>
                    <a:lstStyle/>
                    <a:p>
                      <a:r>
                        <a:rPr lang="en-US" sz="1200" dirty="0"/>
                        <a:t>One of three models used to describe activity (operational activity). It traces actions in a scenario or sequence of events.</a:t>
                      </a:r>
                    </a:p>
                  </a:txBody>
                  <a:tcPr marL="25697" marR="25697" marT="12848" marB="12848">
                    <a:lnL>
                      <a:noFill/>
                    </a:lnL>
                    <a:lnR>
                      <a:noFill/>
                    </a:lnR>
                    <a:lnT>
                      <a:noFill/>
                    </a:lnT>
                    <a:lnB>
                      <a:noFill/>
                    </a:lnB>
                  </a:tcPr>
                </a:tc>
                <a:extLst>
                  <a:ext uri="{0D108BD9-81ED-4DB2-BD59-A6C34878D82A}">
                    <a16:rowId xmlns:a16="http://schemas.microsoft.com/office/drawing/2014/main" val="3369965453"/>
                  </a:ext>
                </a:extLst>
              </a:tr>
            </a:tbl>
          </a:graphicData>
        </a:graphic>
      </p:graphicFrame>
      <p:sp>
        <p:nvSpPr>
          <p:cNvPr id="5" name="Rectangle 1">
            <a:extLst>
              <a:ext uri="{FF2B5EF4-FFF2-40B4-BE49-F238E27FC236}">
                <a16:creationId xmlns:a16="http://schemas.microsoft.com/office/drawing/2014/main" id="{D95916D8-E0AC-2145-8559-C9CD0DF1D7B7}"/>
              </a:ext>
            </a:extLst>
          </p:cNvPr>
          <p:cNvSpPr>
            <a:spLocks noChangeArrowheads="1"/>
          </p:cNvSpPr>
          <p:nvPr/>
        </p:nvSpPr>
        <p:spPr bwMode="auto">
          <a:xfrm>
            <a:off x="-17817272" y="855576"/>
            <a:ext cx="4661976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defTabSz="685800" eaLnBrk="0" hangingPunct="0"/>
            <a:r>
              <a:rPr lang="en-US" altLang="en-US" sz="1800" b="0" dirty="0">
                <a:latin typeface="Arial" panose="020B0604020202020204" pitchFamily="34" charset="0"/>
              </a:rPr>
              <a:t>Operations Model Descriptions</a:t>
            </a:r>
          </a:p>
        </p:txBody>
      </p:sp>
      <p:sp>
        <p:nvSpPr>
          <p:cNvPr id="3" name="Date Placeholder 2">
            <a:extLst>
              <a:ext uri="{FF2B5EF4-FFF2-40B4-BE49-F238E27FC236}">
                <a16:creationId xmlns:a16="http://schemas.microsoft.com/office/drawing/2014/main" id="{464E340B-B250-B24D-AFF9-635C32359D32}"/>
              </a:ext>
            </a:extLst>
          </p:cNvPr>
          <p:cNvSpPr>
            <a:spLocks noGrp="1"/>
          </p:cNvSpPr>
          <p:nvPr>
            <p:ph type="dt" sz="half" idx="2"/>
          </p:nvPr>
        </p:nvSpPr>
        <p:spPr>
          <a:xfrm>
            <a:off x="0" y="6553200"/>
            <a:ext cx="1731963" cy="268288"/>
          </a:xfrm>
        </p:spPr>
        <p:txBody>
          <a:bodyPr/>
          <a:lstStyle/>
          <a:p>
            <a:r>
              <a:rPr lang="en-US"/>
              <a:t>28 Mar 2024</a:t>
            </a:r>
          </a:p>
        </p:txBody>
      </p:sp>
    </p:spTree>
    <p:extLst>
      <p:ext uri="{BB962C8B-B14F-4D97-AF65-F5344CB8AC3E}">
        <p14:creationId xmlns:p14="http://schemas.microsoft.com/office/powerpoint/2010/main" val="2817942632"/>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Text Box 1"/>
          <p:cNvSpPr txBox="1">
            <a:spLocks noChangeArrowheads="1"/>
          </p:cNvSpPr>
          <p:nvPr/>
        </p:nvSpPr>
        <p:spPr bwMode="auto">
          <a:xfrm>
            <a:off x="457200" y="-37326"/>
            <a:ext cx="8229600" cy="1143000"/>
          </a:xfrm>
          <a:prstGeom prst="rect">
            <a:avLst/>
          </a:prstGeom>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a:lstStyle>
            <a:defPPr>
              <a:defRPr lang="en-US"/>
            </a:defPPr>
            <a:lvl1pPr algn="ctr" eaLnBrk="0" hangingPunct="0">
              <a:lnSpc>
                <a:spcPct val="90000"/>
              </a:lnSpc>
              <a:defRPr sz="2500">
                <a:solidFill>
                  <a:srgbClr val="0099A6"/>
                </a:solidFill>
                <a:latin typeface="+mj-lt"/>
                <a:ea typeface="ＭＳ Ｐゴシック" pitchFamily="26" charset="-128"/>
                <a:cs typeface="ＭＳ Ｐゴシック" pitchFamily="26" charset="-128"/>
              </a:defRPr>
            </a:lvl1pPr>
            <a:lvl2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2pPr>
            <a:lvl3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3pPr>
            <a:lvl4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4pPr>
            <a:lvl5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5pPr>
            <a:lvl6pPr marL="457200" algn="ctr" eaLnBrk="0" fontAlgn="base" hangingPunct="0">
              <a:lnSpc>
                <a:spcPct val="90000"/>
              </a:lnSpc>
              <a:spcBef>
                <a:spcPct val="0"/>
              </a:spcBef>
              <a:spcAft>
                <a:spcPct val="0"/>
              </a:spcAft>
              <a:defRPr sz="2500">
                <a:solidFill>
                  <a:schemeClr val="hlink"/>
                </a:solidFill>
                <a:latin typeface="Arial" pitchFamily="-107" charset="0"/>
              </a:defRPr>
            </a:lvl6pPr>
            <a:lvl7pPr marL="914400" algn="ctr" eaLnBrk="0" fontAlgn="base" hangingPunct="0">
              <a:lnSpc>
                <a:spcPct val="90000"/>
              </a:lnSpc>
              <a:spcBef>
                <a:spcPct val="0"/>
              </a:spcBef>
              <a:spcAft>
                <a:spcPct val="0"/>
              </a:spcAft>
              <a:defRPr sz="2500">
                <a:solidFill>
                  <a:schemeClr val="hlink"/>
                </a:solidFill>
                <a:latin typeface="Arial" pitchFamily="-107" charset="0"/>
              </a:defRPr>
            </a:lvl7pPr>
            <a:lvl8pPr marL="1371600" algn="ctr" eaLnBrk="0" fontAlgn="base" hangingPunct="0">
              <a:lnSpc>
                <a:spcPct val="90000"/>
              </a:lnSpc>
              <a:spcBef>
                <a:spcPct val="0"/>
              </a:spcBef>
              <a:spcAft>
                <a:spcPct val="0"/>
              </a:spcAft>
              <a:defRPr sz="2500">
                <a:solidFill>
                  <a:schemeClr val="hlink"/>
                </a:solidFill>
                <a:latin typeface="Arial" pitchFamily="-107" charset="0"/>
              </a:defRPr>
            </a:lvl8pPr>
            <a:lvl9pPr marL="1828800" algn="ctr" eaLnBrk="0" fontAlgn="base" hangingPunct="0">
              <a:lnSpc>
                <a:spcPct val="90000"/>
              </a:lnSpc>
              <a:spcBef>
                <a:spcPct val="0"/>
              </a:spcBef>
              <a:spcAft>
                <a:spcPct val="0"/>
              </a:spcAft>
              <a:defRPr sz="2500">
                <a:solidFill>
                  <a:schemeClr val="hlink"/>
                </a:solidFill>
                <a:latin typeface="Arial" pitchFamily="-107" charset="0"/>
              </a:defRPr>
            </a:lvl9pPr>
          </a:lstStyle>
          <a:p>
            <a:r>
              <a:rPr lang="en-US" dirty="0"/>
              <a:t>RASDS background – from the </a:t>
            </a:r>
          </a:p>
          <a:p>
            <a:r>
              <a:rPr lang="en-US" dirty="0"/>
              <a:t>IEEE-1471-2000</a:t>
            </a:r>
            <a:br>
              <a:rPr lang="en-US" dirty="0"/>
            </a:br>
            <a:r>
              <a:rPr lang="en-US" dirty="0"/>
              <a:t>conceptual framework…</a:t>
            </a:r>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390650"/>
            <a:ext cx="6132513" cy="4857750"/>
          </a:xfrm>
          <a:prstGeom prst="rect">
            <a:avLst/>
          </a:prstGeom>
          <a:noFill/>
          <a:ln>
            <a:noFill/>
          </a:ln>
          <a:effectLst/>
          <a:extLst>
            <a:ext uri="{909E8E84-426E-40dd-AFC4-6F175D3DCCD1}">
              <a14:hiddenFill xmlns="" xmlns:a14="http://schemas.microsoft.com/office/drawing/2010/main">
                <a:blipFill dpi="0" rotWithShape="0">
                  <a:blip/>
                  <a:srcRect/>
                  <a:stretch>
                    <a:fillRect/>
                  </a:stretch>
                </a:blip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grpSp>
        <p:nvGrpSpPr>
          <p:cNvPr id="13315" name="Group 3"/>
          <p:cNvGrpSpPr>
            <a:grpSpLocks/>
          </p:cNvGrpSpPr>
          <p:nvPr/>
        </p:nvGrpSpPr>
        <p:grpSpPr bwMode="auto">
          <a:xfrm>
            <a:off x="2895600" y="1676400"/>
            <a:ext cx="6062663" cy="4646613"/>
            <a:chOff x="1824" y="1056"/>
            <a:chExt cx="3819" cy="2927"/>
          </a:xfrm>
        </p:grpSpPr>
        <p:sp>
          <p:nvSpPr>
            <p:cNvPr id="8196" name="Oval 4"/>
            <p:cNvSpPr>
              <a:spLocks noChangeArrowheads="1"/>
            </p:cNvSpPr>
            <p:nvPr/>
          </p:nvSpPr>
          <p:spPr bwMode="auto">
            <a:xfrm>
              <a:off x="2016" y="1344"/>
              <a:ext cx="815" cy="527"/>
            </a:xfrm>
            <a:prstGeom prst="ellipse">
              <a:avLst/>
            </a:prstGeom>
            <a:noFill/>
            <a:ln w="38160" cap="sq">
              <a:solidFill>
                <a:srgbClr val="FF3300"/>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8197" name="Oval 5"/>
            <p:cNvSpPr>
              <a:spLocks noChangeArrowheads="1"/>
            </p:cNvSpPr>
            <p:nvPr/>
          </p:nvSpPr>
          <p:spPr bwMode="auto">
            <a:xfrm>
              <a:off x="3120" y="1344"/>
              <a:ext cx="815" cy="527"/>
            </a:xfrm>
            <a:prstGeom prst="ellipse">
              <a:avLst/>
            </a:prstGeom>
            <a:noFill/>
            <a:ln w="38160" cap="sq">
              <a:solidFill>
                <a:srgbClr val="FF3300"/>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8198" name="Oval 6"/>
            <p:cNvSpPr>
              <a:spLocks noChangeArrowheads="1"/>
            </p:cNvSpPr>
            <p:nvPr/>
          </p:nvSpPr>
          <p:spPr bwMode="auto">
            <a:xfrm>
              <a:off x="3120" y="2016"/>
              <a:ext cx="815" cy="527"/>
            </a:xfrm>
            <a:prstGeom prst="ellipse">
              <a:avLst/>
            </a:prstGeom>
            <a:noFill/>
            <a:ln w="38160" cap="sq">
              <a:solidFill>
                <a:srgbClr val="FF3300"/>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8199" name="Oval 7"/>
            <p:cNvSpPr>
              <a:spLocks noChangeArrowheads="1"/>
            </p:cNvSpPr>
            <p:nvPr/>
          </p:nvSpPr>
          <p:spPr bwMode="auto">
            <a:xfrm>
              <a:off x="1824" y="2880"/>
              <a:ext cx="1967" cy="527"/>
            </a:xfrm>
            <a:prstGeom prst="ellipse">
              <a:avLst/>
            </a:prstGeom>
            <a:noFill/>
            <a:ln w="38160" cap="sq">
              <a:solidFill>
                <a:srgbClr val="FF3300"/>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8200" name="Oval 8"/>
            <p:cNvSpPr>
              <a:spLocks noChangeArrowheads="1"/>
            </p:cNvSpPr>
            <p:nvPr/>
          </p:nvSpPr>
          <p:spPr bwMode="auto">
            <a:xfrm>
              <a:off x="3456" y="3456"/>
              <a:ext cx="815" cy="527"/>
            </a:xfrm>
            <a:prstGeom prst="ellipse">
              <a:avLst/>
            </a:prstGeom>
            <a:noFill/>
            <a:ln w="38160" cap="sq">
              <a:solidFill>
                <a:srgbClr val="FF3300"/>
              </a:solidFill>
              <a:miter lim="800000"/>
              <a:headEnd/>
              <a:tailEnd/>
            </a:ln>
            <a:effectLst/>
            <a:extLst>
              <a:ext uri="{909E8E84-426E-40dd-AFC4-6F175D3DCCD1}">
                <a14:hiddenFill xmlns="" xmlns:a14="http://schemas.microsoft.com/office/drawing/2010/main">
                  <a:solidFill>
                    <a:srgbClr val="FFFFFF"/>
                  </a:solid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8201" name="AutoShape 9"/>
            <p:cNvSpPr>
              <a:spLocks noChangeArrowheads="1"/>
            </p:cNvSpPr>
            <p:nvPr/>
          </p:nvSpPr>
          <p:spPr bwMode="auto">
            <a:xfrm>
              <a:off x="4128" y="1056"/>
              <a:ext cx="1515" cy="838"/>
            </a:xfrm>
            <a:prstGeom prst="foldedCorner">
              <a:avLst>
                <a:gd name="adj" fmla="val 12500"/>
              </a:avLst>
            </a:prstGeom>
            <a:solidFill>
              <a:srgbClr val="FFFF99"/>
            </a:solidFill>
            <a:ln w="9360" cap="sq">
              <a:solidFill>
                <a:srgbClr val="000000"/>
              </a:solidFill>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Century Gothic" charset="0"/>
                </a:rPr>
                <a:t>We formalize and adapt this generic conceptual</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b="1" dirty="0">
                  <a:solidFill>
                    <a:srgbClr val="000000"/>
                  </a:solidFill>
                  <a:latin typeface="Century Gothic" charset="0"/>
                </a:rPr>
                <a:t>framework into one for</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400" dirty="0">
                  <a:solidFill>
                    <a:srgbClr val="000000"/>
                  </a:solidFill>
                  <a:latin typeface="Century Gothic" charset="0"/>
                </a:rPr>
                <a:t>s</a:t>
              </a:r>
              <a:r>
                <a:rPr lang="en-US" sz="1400" b="1" dirty="0">
                  <a:solidFill>
                    <a:srgbClr val="000000"/>
                  </a:solidFill>
                  <a:latin typeface="Century Gothic" charset="0"/>
                </a:rPr>
                <a:t>uitable for space data system design</a:t>
              </a:r>
            </a:p>
          </p:txBody>
        </p:sp>
      </p:grpSp>
      <p:sp>
        <p:nvSpPr>
          <p:cNvPr id="2" name="Date Placeholder 1">
            <a:extLst>
              <a:ext uri="{FF2B5EF4-FFF2-40B4-BE49-F238E27FC236}">
                <a16:creationId xmlns:a16="http://schemas.microsoft.com/office/drawing/2014/main" id="{49447162-0B84-0044-B0C6-70BC0773CACA}"/>
              </a:ext>
            </a:extLst>
          </p:cNvPr>
          <p:cNvSpPr>
            <a:spLocks noGrp="1"/>
          </p:cNvSpPr>
          <p:nvPr>
            <p:ph type="dt" sz="half" idx="2"/>
          </p:nvPr>
        </p:nvSpPr>
        <p:spPr>
          <a:xfrm>
            <a:off x="-2949" y="6589712"/>
            <a:ext cx="1731963" cy="268288"/>
          </a:xfrm>
        </p:spPr>
        <p:txBody>
          <a:bodyPr/>
          <a:lstStyle/>
          <a:p>
            <a:r>
              <a:rPr lang="en-US"/>
              <a:t>28 Mar 2024</a:t>
            </a:r>
            <a:endParaRPr lang="en-US" dirty="0"/>
          </a:p>
        </p:txBody>
      </p:sp>
    </p:spTree>
    <p:extLst>
      <p:ext uri="{BB962C8B-B14F-4D97-AF65-F5344CB8AC3E}">
        <p14:creationId xmlns:p14="http://schemas.microsoft.com/office/powerpoint/2010/main" val="235632754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SAWG Observations on Terminology</a:t>
            </a:r>
          </a:p>
        </p:txBody>
      </p:sp>
      <p:sp>
        <p:nvSpPr>
          <p:cNvPr id="3" name="Content Placeholder 2"/>
          <p:cNvSpPr>
            <a:spLocks noGrp="1"/>
          </p:cNvSpPr>
          <p:nvPr>
            <p:ph idx="1"/>
          </p:nvPr>
        </p:nvSpPr>
        <p:spPr>
          <a:xfrm>
            <a:off x="457200" y="884237"/>
            <a:ext cx="8229600" cy="5059363"/>
          </a:xfrm>
        </p:spPr>
        <p:txBody>
          <a:bodyPr/>
          <a:lstStyle/>
          <a:p>
            <a:r>
              <a:rPr lang="en-US" sz="2000" dirty="0"/>
              <a:t>Some of the terms used in CCSDS documents are not even in the CCSDS Glossary</a:t>
            </a:r>
          </a:p>
          <a:p>
            <a:r>
              <a:rPr lang="en-US" sz="2000" dirty="0"/>
              <a:t>We only have accurate information models and schema for a small sub-set of the terms in use</a:t>
            </a:r>
          </a:p>
          <a:p>
            <a:r>
              <a:rPr lang="en-US" sz="2000" dirty="0"/>
              <a:t>Some terminology is defined in multiple different standards, and this is where issues arise</a:t>
            </a:r>
          </a:p>
          <a:p>
            <a:endParaRPr lang="en-US" sz="2000" dirty="0"/>
          </a:p>
          <a:p>
            <a:r>
              <a:rPr lang="en-US" sz="2000" dirty="0"/>
              <a:t>Lack of consistent terminology makes automation and cross use of terms much more difficult</a:t>
            </a:r>
          </a:p>
          <a:p>
            <a:r>
              <a:rPr lang="en-US" sz="2000" dirty="0"/>
              <a:t>Some terminology is in isolated domains and not an issue</a:t>
            </a:r>
          </a:p>
          <a:p>
            <a:endParaRPr lang="en-US" sz="2000" dirty="0"/>
          </a:p>
          <a:p>
            <a:r>
              <a:rPr lang="en-US" sz="2000" dirty="0"/>
              <a:t>Multiple inconsistencies in use of terminology</a:t>
            </a:r>
          </a:p>
          <a:p>
            <a:pPr lvl="1"/>
            <a:r>
              <a:rPr lang="en-US" sz="1800" dirty="0"/>
              <a:t>Collisions of usage (same word, two different meanings)</a:t>
            </a:r>
          </a:p>
          <a:p>
            <a:pPr lvl="1"/>
            <a:r>
              <a:rPr lang="en-US" sz="1800" dirty="0"/>
              <a:t>Specializations (same word, on analysis one derived from another)</a:t>
            </a:r>
          </a:p>
          <a:p>
            <a:pPr lvl="1"/>
            <a:r>
              <a:rPr lang="en-US" sz="1800" dirty="0"/>
              <a:t>Multiple terms used for the same things </a:t>
            </a:r>
          </a:p>
          <a:p>
            <a:pPr lvl="1"/>
            <a:r>
              <a:rPr lang="en-US" sz="1800" dirty="0"/>
              <a:t>Internal inconsistencies in usage or definitions</a:t>
            </a:r>
          </a:p>
          <a:p>
            <a:pPr lvl="1"/>
            <a:r>
              <a:rPr lang="en-US" sz="1800" dirty="0"/>
              <a:t>Inconsistent use of representations (lack of class diagrams)</a:t>
            </a:r>
          </a:p>
          <a:p>
            <a:pPr lvl="1"/>
            <a:r>
              <a:rPr lang="en-US" sz="1800" dirty="0"/>
              <a:t>Inconsistent references to external standards (ISO BRM and other)</a:t>
            </a:r>
          </a:p>
          <a:p>
            <a:r>
              <a:rPr lang="en-US" sz="2000" dirty="0"/>
              <a:t>Some differences appear to be easy to resolve (reference the document/namespace), others will require more work</a:t>
            </a:r>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a:p>
            <a:pPr lvl="1"/>
            <a:endParaRPr lang="en-US" sz="1800" dirty="0"/>
          </a:p>
        </p:txBody>
      </p:sp>
      <p:sp>
        <p:nvSpPr>
          <p:cNvPr id="4" name="Date Placeholder 3"/>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786187966"/>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F5F06-FEAB-8C41-80BF-2FC9F7245031}"/>
              </a:ext>
            </a:extLst>
          </p:cNvPr>
          <p:cNvSpPr>
            <a:spLocks noGrp="1"/>
          </p:cNvSpPr>
          <p:nvPr>
            <p:ph type="title"/>
          </p:nvPr>
        </p:nvSpPr>
        <p:spPr/>
        <p:txBody>
          <a:bodyPr/>
          <a:lstStyle/>
          <a:p>
            <a:r>
              <a:rPr lang="en-US" b="1" dirty="0" err="1"/>
              <a:t>DoDAF</a:t>
            </a:r>
            <a:r>
              <a:rPr lang="en-US" b="1" dirty="0"/>
              <a:t> Services Viewpoint</a:t>
            </a:r>
            <a:br>
              <a:rPr lang="en-US" b="1" dirty="0"/>
            </a:br>
            <a:endParaRPr lang="en-US" dirty="0"/>
          </a:p>
        </p:txBody>
      </p:sp>
      <p:sp>
        <p:nvSpPr>
          <p:cNvPr id="3" name="Content Placeholder 2">
            <a:extLst>
              <a:ext uri="{FF2B5EF4-FFF2-40B4-BE49-F238E27FC236}">
                <a16:creationId xmlns:a16="http://schemas.microsoft.com/office/drawing/2014/main" id="{941425D3-CE23-494F-A357-B2301271088C}"/>
              </a:ext>
            </a:extLst>
          </p:cNvPr>
          <p:cNvSpPr>
            <a:spLocks noGrp="1"/>
          </p:cNvSpPr>
          <p:nvPr>
            <p:ph idx="1"/>
          </p:nvPr>
        </p:nvSpPr>
        <p:spPr/>
        <p:txBody>
          <a:bodyPr>
            <a:normAutofit fontScale="70000" lnSpcReduction="20000"/>
          </a:bodyPr>
          <a:lstStyle/>
          <a:p>
            <a:pPr>
              <a:lnSpc>
                <a:spcPct val="100000"/>
              </a:lnSpc>
            </a:pPr>
            <a:r>
              <a:rPr lang="en-US" dirty="0"/>
              <a:t>The </a:t>
            </a:r>
            <a:r>
              <a:rPr lang="en-US" dirty="0" err="1"/>
              <a:t>DoDAF</a:t>
            </a:r>
            <a:r>
              <a:rPr lang="en-US" dirty="0"/>
              <a:t>-described Models within the Services Viewpoint describes services and their interconnections providing or supporting, DoD functions. DoD functions include both mission and business functions. The Service Models associate service resources to the operational and capability requirements. These resources support the operational activities and facilitate the exchange of information. </a:t>
            </a:r>
          </a:p>
          <a:p>
            <a:pPr>
              <a:lnSpc>
                <a:spcPct val="100000"/>
              </a:lnSpc>
            </a:pPr>
            <a:r>
              <a:rPr lang="en-US" dirty="0"/>
              <a:t>The relationship between architectural data elements across the Services Viewpoint to the Operational Viewpoint and Capability Viewpoint can be exemplified as services are procured and fielded to support the operations and capabilities of organizations. The structural and behavioral models in the OVs and </a:t>
            </a:r>
            <a:r>
              <a:rPr lang="en-US" dirty="0" err="1"/>
              <a:t>SvcVs</a:t>
            </a:r>
            <a:r>
              <a:rPr lang="en-US" dirty="0"/>
              <a:t> allow architects and stakeholders to quickly ascertain which functions are carried out by humans and which by Services for each alternative specification and so carry out trade analysis based on risk, cost, reliability, etc.</a:t>
            </a:r>
          </a:p>
          <a:p>
            <a:pPr>
              <a:lnSpc>
                <a:spcPct val="100000"/>
              </a:lnSpc>
            </a:pPr>
            <a:r>
              <a:rPr lang="en-US" dirty="0"/>
              <a:t>Services are not limited to internal system functions and can include Human Computer Interface (HCI) and Graphical User Interface (GUI) functions or functions that consume or produce service data to or from service functions. The external service data providers and consumers can be used to represent the human that interacts with the service.</a:t>
            </a:r>
          </a:p>
          <a:p>
            <a:pPr>
              <a:lnSpc>
                <a:spcPct val="100000"/>
              </a:lnSpc>
            </a:pPr>
            <a:endParaRPr lang="en-US" dirty="0"/>
          </a:p>
        </p:txBody>
      </p:sp>
      <p:sp>
        <p:nvSpPr>
          <p:cNvPr id="4" name="Date Placeholder 3">
            <a:extLst>
              <a:ext uri="{FF2B5EF4-FFF2-40B4-BE49-F238E27FC236}">
                <a16:creationId xmlns:a16="http://schemas.microsoft.com/office/drawing/2014/main" id="{5A62A96C-2157-F241-8CF9-16079FA23B62}"/>
              </a:ext>
            </a:extLst>
          </p:cNvPr>
          <p:cNvSpPr>
            <a:spLocks noGrp="1"/>
          </p:cNvSpPr>
          <p:nvPr>
            <p:ph type="dt" sz="half" idx="2"/>
          </p:nvPr>
        </p:nvSpPr>
        <p:spPr>
          <a:xfrm>
            <a:off x="0" y="6553200"/>
            <a:ext cx="1731963" cy="268288"/>
          </a:xfrm>
        </p:spPr>
        <p:txBody>
          <a:bodyPr/>
          <a:lstStyle/>
          <a:p>
            <a:r>
              <a:rPr lang="en-US"/>
              <a:t>28 Mar 2024</a:t>
            </a:r>
          </a:p>
        </p:txBody>
      </p:sp>
    </p:spTree>
    <p:extLst>
      <p:ext uri="{BB962C8B-B14F-4D97-AF65-F5344CB8AC3E}">
        <p14:creationId xmlns:p14="http://schemas.microsoft.com/office/powerpoint/2010/main" val="3252718124"/>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301776-0383-2346-9B91-E988B5AF175E}"/>
              </a:ext>
            </a:extLst>
          </p:cNvPr>
          <p:cNvSpPr>
            <a:spLocks noGrp="1"/>
          </p:cNvSpPr>
          <p:nvPr>
            <p:ph type="title"/>
          </p:nvPr>
        </p:nvSpPr>
        <p:spPr>
          <a:xfrm>
            <a:off x="533400" y="0"/>
            <a:ext cx="7886700" cy="994172"/>
          </a:xfrm>
        </p:spPr>
        <p:txBody>
          <a:bodyPr/>
          <a:lstStyle/>
          <a:p>
            <a:r>
              <a:rPr lang="en-US" b="1" dirty="0" err="1"/>
              <a:t>DoDAF</a:t>
            </a:r>
            <a:r>
              <a:rPr lang="en-US" b="1" dirty="0"/>
              <a:t> Services Viewpoint, </a:t>
            </a:r>
            <a:r>
              <a:rPr lang="en-US" b="1" dirty="0" err="1"/>
              <a:t>cont</a:t>
            </a:r>
            <a:br>
              <a:rPr lang="en-US" b="1" dirty="0"/>
            </a:br>
            <a:r>
              <a:rPr lang="en-US" dirty="0"/>
              <a:t>Possible Model Views</a:t>
            </a:r>
          </a:p>
        </p:txBody>
      </p:sp>
      <p:graphicFrame>
        <p:nvGraphicFramePr>
          <p:cNvPr id="4" name="Content Placeholder 3">
            <a:extLst>
              <a:ext uri="{FF2B5EF4-FFF2-40B4-BE49-F238E27FC236}">
                <a16:creationId xmlns:a16="http://schemas.microsoft.com/office/drawing/2014/main" id="{6F52743F-46F0-D54D-9C7F-61959DB0A5E8}"/>
              </a:ext>
            </a:extLst>
          </p:cNvPr>
          <p:cNvGraphicFramePr>
            <a:graphicFrameLocks noGrp="1"/>
          </p:cNvGraphicFramePr>
          <p:nvPr>
            <p:ph idx="1"/>
          </p:nvPr>
        </p:nvGraphicFramePr>
        <p:xfrm>
          <a:off x="628651" y="762001"/>
          <a:ext cx="7886699" cy="5562603"/>
        </p:xfrm>
        <a:graphic>
          <a:graphicData uri="http://schemas.openxmlformats.org/drawingml/2006/table">
            <a:tbl>
              <a:tblPr/>
              <a:tblGrid>
                <a:gridCol w="2486633">
                  <a:extLst>
                    <a:ext uri="{9D8B030D-6E8A-4147-A177-3AD203B41FA5}">
                      <a16:colId xmlns:a16="http://schemas.microsoft.com/office/drawing/2014/main" val="3273469595"/>
                    </a:ext>
                  </a:extLst>
                </a:gridCol>
                <a:gridCol w="5400066">
                  <a:extLst>
                    <a:ext uri="{9D8B030D-6E8A-4147-A177-3AD203B41FA5}">
                      <a16:colId xmlns:a16="http://schemas.microsoft.com/office/drawing/2014/main" val="1166300138"/>
                    </a:ext>
                  </a:extLst>
                </a:gridCol>
              </a:tblGrid>
              <a:tr h="201038">
                <a:tc>
                  <a:txBody>
                    <a:bodyPr/>
                    <a:lstStyle/>
                    <a:p>
                      <a:r>
                        <a:rPr lang="en-US" sz="1100" b="1" dirty="0">
                          <a:solidFill>
                            <a:schemeClr val="tx1"/>
                          </a:solidFill>
                          <a:effectLst/>
                        </a:rPr>
                        <a:t>Model</a:t>
                      </a:r>
                      <a:endParaRPr lang="en-US" sz="1100" b="1" dirty="0">
                        <a:solidFill>
                          <a:schemeClr val="tx1"/>
                        </a:solidFill>
                      </a:endParaRPr>
                    </a:p>
                  </a:txBody>
                  <a:tcPr marL="16318" marR="16318" marT="8159" marB="8159" anchor="ctr">
                    <a:lnL>
                      <a:noFill/>
                    </a:lnL>
                    <a:lnR>
                      <a:noFill/>
                    </a:lnR>
                    <a:lnT>
                      <a:noFill/>
                    </a:lnT>
                    <a:lnB>
                      <a:noFill/>
                    </a:lnB>
                  </a:tcPr>
                </a:tc>
                <a:tc>
                  <a:txBody>
                    <a:bodyPr/>
                    <a:lstStyle/>
                    <a:p>
                      <a:r>
                        <a:rPr lang="en-US" sz="1100" b="1" dirty="0">
                          <a:solidFill>
                            <a:schemeClr val="tx1"/>
                          </a:solidFill>
                          <a:effectLst/>
                        </a:rPr>
                        <a:t>Description</a:t>
                      </a:r>
                      <a:endParaRPr lang="en-US" sz="1100" b="1" dirty="0">
                        <a:solidFill>
                          <a:schemeClr val="tx1"/>
                        </a:solidFill>
                      </a:endParaRPr>
                    </a:p>
                  </a:txBody>
                  <a:tcPr marL="16318" marR="16318" marT="8159" marB="8159" anchor="ctr">
                    <a:lnL>
                      <a:noFill/>
                    </a:lnL>
                    <a:lnR>
                      <a:noFill/>
                    </a:lnR>
                    <a:lnT>
                      <a:noFill/>
                    </a:lnT>
                    <a:lnB>
                      <a:noFill/>
                    </a:lnB>
                  </a:tcPr>
                </a:tc>
                <a:extLst>
                  <a:ext uri="{0D108BD9-81ED-4DB2-BD59-A6C34878D82A}">
                    <a16:rowId xmlns:a16="http://schemas.microsoft.com/office/drawing/2014/main" val="1644270110"/>
                  </a:ext>
                </a:extLst>
              </a:tr>
              <a:tr h="201038">
                <a:tc>
                  <a:txBody>
                    <a:bodyPr/>
                    <a:lstStyle/>
                    <a:p>
                      <a:r>
                        <a:rPr lang="en-US" sz="1100" dirty="0">
                          <a:hlinkClick r:id="rId2"/>
                        </a:rPr>
                        <a:t>SvcV-1 Services Context Description</a:t>
                      </a:r>
                      <a:endParaRPr lang="en-US" sz="1100" dirty="0"/>
                    </a:p>
                  </a:txBody>
                  <a:tcPr marL="16318" marR="16318" marT="8159" marB="8159">
                    <a:lnL>
                      <a:noFill/>
                    </a:lnL>
                    <a:lnR>
                      <a:noFill/>
                    </a:lnR>
                    <a:lnT>
                      <a:noFill/>
                    </a:lnT>
                    <a:lnB>
                      <a:noFill/>
                    </a:lnB>
                  </a:tcPr>
                </a:tc>
                <a:tc>
                  <a:txBody>
                    <a:bodyPr/>
                    <a:lstStyle/>
                    <a:p>
                      <a:r>
                        <a:rPr lang="en-US" sz="1100" dirty="0"/>
                        <a:t>The identification of services, service items, and their interconnections.</a:t>
                      </a:r>
                    </a:p>
                  </a:txBody>
                  <a:tcPr marL="16318" marR="16318" marT="8159" marB="8159">
                    <a:lnL>
                      <a:noFill/>
                    </a:lnL>
                    <a:lnR>
                      <a:noFill/>
                    </a:lnR>
                    <a:lnT>
                      <a:noFill/>
                    </a:lnT>
                    <a:lnB>
                      <a:noFill/>
                    </a:lnB>
                  </a:tcPr>
                </a:tc>
                <a:extLst>
                  <a:ext uri="{0D108BD9-81ED-4DB2-BD59-A6C34878D82A}">
                    <a16:rowId xmlns:a16="http://schemas.microsoft.com/office/drawing/2014/main" val="2646374962"/>
                  </a:ext>
                </a:extLst>
              </a:tr>
              <a:tr h="384243">
                <a:tc>
                  <a:txBody>
                    <a:bodyPr/>
                    <a:lstStyle/>
                    <a:p>
                      <a:r>
                        <a:rPr lang="en-US" sz="1100" dirty="0">
                          <a:highlight>
                            <a:srgbClr val="00FF00"/>
                          </a:highlight>
                          <a:hlinkClick r:id="rId3"/>
                        </a:rPr>
                        <a:t>SvcV-2 Services Resource Flow Description</a:t>
                      </a:r>
                      <a:endParaRPr lang="en-US" sz="1100" dirty="0">
                        <a:highlight>
                          <a:srgbClr val="00FF00"/>
                        </a:highlight>
                      </a:endParaRPr>
                    </a:p>
                  </a:txBody>
                  <a:tcPr marL="16318" marR="16318" marT="8159" marB="8159">
                    <a:lnL>
                      <a:noFill/>
                    </a:lnL>
                    <a:lnR>
                      <a:noFill/>
                    </a:lnR>
                    <a:lnT>
                      <a:noFill/>
                    </a:lnT>
                    <a:lnB>
                      <a:noFill/>
                    </a:lnB>
                  </a:tcPr>
                </a:tc>
                <a:tc>
                  <a:txBody>
                    <a:bodyPr/>
                    <a:lstStyle/>
                    <a:p>
                      <a:r>
                        <a:rPr lang="en-US" sz="1100" dirty="0"/>
                        <a:t>A description of Resource Flows exchanged between services.</a:t>
                      </a:r>
                    </a:p>
                  </a:txBody>
                  <a:tcPr marL="16318" marR="16318" marT="8159" marB="8159">
                    <a:lnL>
                      <a:noFill/>
                    </a:lnL>
                    <a:lnR>
                      <a:noFill/>
                    </a:lnR>
                    <a:lnT>
                      <a:noFill/>
                    </a:lnT>
                    <a:lnB>
                      <a:noFill/>
                    </a:lnB>
                  </a:tcPr>
                </a:tc>
                <a:extLst>
                  <a:ext uri="{0D108BD9-81ED-4DB2-BD59-A6C34878D82A}">
                    <a16:rowId xmlns:a16="http://schemas.microsoft.com/office/drawing/2014/main" val="3297519672"/>
                  </a:ext>
                </a:extLst>
              </a:tr>
              <a:tr h="384243">
                <a:tc>
                  <a:txBody>
                    <a:bodyPr/>
                    <a:lstStyle/>
                    <a:p>
                      <a:r>
                        <a:rPr lang="en-US" sz="1100" dirty="0">
                          <a:hlinkClick r:id="rId4"/>
                        </a:rPr>
                        <a:t>SvcV-3a Systems-Services Matrix</a:t>
                      </a:r>
                      <a:endParaRPr lang="en-US" sz="1100" dirty="0"/>
                    </a:p>
                  </a:txBody>
                  <a:tcPr marL="16318" marR="16318" marT="8159" marB="8159">
                    <a:lnL>
                      <a:noFill/>
                    </a:lnL>
                    <a:lnR>
                      <a:noFill/>
                    </a:lnR>
                    <a:lnT>
                      <a:noFill/>
                    </a:lnT>
                    <a:lnB>
                      <a:noFill/>
                    </a:lnB>
                  </a:tcPr>
                </a:tc>
                <a:tc>
                  <a:txBody>
                    <a:bodyPr/>
                    <a:lstStyle/>
                    <a:p>
                      <a:r>
                        <a:rPr lang="en-US" sz="1100"/>
                        <a:t>The relationships among or between systems and services in a given Architectural Description.</a:t>
                      </a:r>
                    </a:p>
                  </a:txBody>
                  <a:tcPr marL="16318" marR="16318" marT="8159" marB="8159">
                    <a:lnL>
                      <a:noFill/>
                    </a:lnL>
                    <a:lnR>
                      <a:noFill/>
                    </a:lnR>
                    <a:lnT>
                      <a:noFill/>
                    </a:lnT>
                    <a:lnB>
                      <a:noFill/>
                    </a:lnB>
                  </a:tcPr>
                </a:tc>
                <a:extLst>
                  <a:ext uri="{0D108BD9-81ED-4DB2-BD59-A6C34878D82A}">
                    <a16:rowId xmlns:a16="http://schemas.microsoft.com/office/drawing/2014/main" val="2344256875"/>
                  </a:ext>
                </a:extLst>
              </a:tr>
              <a:tr h="567447">
                <a:tc>
                  <a:txBody>
                    <a:bodyPr/>
                    <a:lstStyle/>
                    <a:p>
                      <a:r>
                        <a:rPr lang="en-US" sz="1100">
                          <a:hlinkClick r:id="rId5"/>
                        </a:rPr>
                        <a:t>SvcV-3b Services-Services Matrix</a:t>
                      </a:r>
                      <a:endParaRPr lang="en-US" sz="1100"/>
                    </a:p>
                  </a:txBody>
                  <a:tcPr marL="16318" marR="16318" marT="8159" marB="8159">
                    <a:lnL>
                      <a:noFill/>
                    </a:lnL>
                    <a:lnR>
                      <a:noFill/>
                    </a:lnR>
                    <a:lnT>
                      <a:noFill/>
                    </a:lnT>
                    <a:lnB>
                      <a:noFill/>
                    </a:lnB>
                  </a:tcPr>
                </a:tc>
                <a:tc>
                  <a:txBody>
                    <a:bodyPr/>
                    <a:lstStyle/>
                    <a:p>
                      <a:r>
                        <a:rPr lang="en-US" sz="1100"/>
                        <a:t>The relationships among services in a given Architectural Description. It can be designed to show relationships of interest, (e.g., service-type interfaces, planned vs. existing interfaces). </a:t>
                      </a:r>
                    </a:p>
                  </a:txBody>
                  <a:tcPr marL="16318" marR="16318" marT="8159" marB="8159">
                    <a:lnL>
                      <a:noFill/>
                    </a:lnL>
                    <a:lnR>
                      <a:noFill/>
                    </a:lnR>
                    <a:lnT>
                      <a:noFill/>
                    </a:lnT>
                    <a:lnB>
                      <a:noFill/>
                    </a:lnB>
                  </a:tcPr>
                </a:tc>
                <a:extLst>
                  <a:ext uri="{0D108BD9-81ED-4DB2-BD59-A6C34878D82A}">
                    <a16:rowId xmlns:a16="http://schemas.microsoft.com/office/drawing/2014/main" val="957594286"/>
                  </a:ext>
                </a:extLst>
              </a:tr>
              <a:tr h="384243">
                <a:tc>
                  <a:txBody>
                    <a:bodyPr/>
                    <a:lstStyle/>
                    <a:p>
                      <a:r>
                        <a:rPr lang="en-US" sz="1100" dirty="0">
                          <a:highlight>
                            <a:srgbClr val="00FF00"/>
                          </a:highlight>
                          <a:hlinkClick r:id="rId6"/>
                        </a:rPr>
                        <a:t>SvcV-4 Services Functionality Description </a:t>
                      </a:r>
                      <a:endParaRPr lang="en-US" sz="1100" dirty="0">
                        <a:highlight>
                          <a:srgbClr val="00FF00"/>
                        </a:highlight>
                      </a:endParaRPr>
                    </a:p>
                  </a:txBody>
                  <a:tcPr marL="16318" marR="16318" marT="8159" marB="8159">
                    <a:lnL>
                      <a:noFill/>
                    </a:lnL>
                    <a:lnR>
                      <a:noFill/>
                    </a:lnR>
                    <a:lnT>
                      <a:noFill/>
                    </a:lnT>
                    <a:lnB>
                      <a:noFill/>
                    </a:lnB>
                  </a:tcPr>
                </a:tc>
                <a:tc>
                  <a:txBody>
                    <a:bodyPr/>
                    <a:lstStyle/>
                    <a:p>
                      <a:r>
                        <a:rPr lang="en-US" sz="1100" dirty="0"/>
                        <a:t>The functions performed by services and the service data flows among service functions (activities).  </a:t>
                      </a:r>
                      <a:r>
                        <a:rPr lang="en-US" sz="1100" dirty="0">
                          <a:solidFill>
                            <a:schemeClr val="accent1">
                              <a:lumMod val="75000"/>
                            </a:schemeClr>
                          </a:solidFill>
                        </a:rPr>
                        <a:t>(Note: service de-composition into functions)</a:t>
                      </a:r>
                    </a:p>
                  </a:txBody>
                  <a:tcPr marL="16318" marR="16318" marT="8159" marB="8159">
                    <a:lnL>
                      <a:noFill/>
                    </a:lnL>
                    <a:lnR>
                      <a:noFill/>
                    </a:lnR>
                    <a:lnT>
                      <a:noFill/>
                    </a:lnT>
                    <a:lnB>
                      <a:noFill/>
                    </a:lnB>
                  </a:tcPr>
                </a:tc>
                <a:extLst>
                  <a:ext uri="{0D108BD9-81ED-4DB2-BD59-A6C34878D82A}">
                    <a16:rowId xmlns:a16="http://schemas.microsoft.com/office/drawing/2014/main" val="2506062954"/>
                  </a:ext>
                </a:extLst>
              </a:tr>
              <a:tr h="384243">
                <a:tc>
                  <a:txBody>
                    <a:bodyPr/>
                    <a:lstStyle/>
                    <a:p>
                      <a:r>
                        <a:rPr lang="en-US" sz="1100" dirty="0">
                          <a:hlinkClick r:id="rId7"/>
                        </a:rPr>
                        <a:t>SvcV-5 Operational Activity to Services Traceability Matrix</a:t>
                      </a:r>
                      <a:endParaRPr lang="en-US" sz="1100" dirty="0"/>
                    </a:p>
                  </a:txBody>
                  <a:tcPr marL="16318" marR="16318" marT="8159" marB="8159">
                    <a:lnL>
                      <a:noFill/>
                    </a:lnL>
                    <a:lnR>
                      <a:noFill/>
                    </a:lnR>
                    <a:lnT>
                      <a:noFill/>
                    </a:lnT>
                    <a:lnB>
                      <a:noFill/>
                    </a:lnB>
                  </a:tcPr>
                </a:tc>
                <a:tc>
                  <a:txBody>
                    <a:bodyPr/>
                    <a:lstStyle/>
                    <a:p>
                      <a:r>
                        <a:rPr lang="en-US" sz="1100" dirty="0"/>
                        <a:t>A mapping of services (activities) back to operational activities (activities).</a:t>
                      </a:r>
                    </a:p>
                  </a:txBody>
                  <a:tcPr marL="16318" marR="16318" marT="8159" marB="8159">
                    <a:lnL>
                      <a:noFill/>
                    </a:lnL>
                    <a:lnR>
                      <a:noFill/>
                    </a:lnR>
                    <a:lnT>
                      <a:noFill/>
                    </a:lnT>
                    <a:lnB>
                      <a:noFill/>
                    </a:lnB>
                  </a:tcPr>
                </a:tc>
                <a:extLst>
                  <a:ext uri="{0D108BD9-81ED-4DB2-BD59-A6C34878D82A}">
                    <a16:rowId xmlns:a16="http://schemas.microsoft.com/office/drawing/2014/main" val="1863824694"/>
                  </a:ext>
                </a:extLst>
              </a:tr>
              <a:tr h="567447">
                <a:tc>
                  <a:txBody>
                    <a:bodyPr/>
                    <a:lstStyle/>
                    <a:p>
                      <a:r>
                        <a:rPr lang="en-US" sz="1100" dirty="0">
                          <a:highlight>
                            <a:srgbClr val="00FF00"/>
                          </a:highlight>
                          <a:hlinkClick r:id="rId8"/>
                        </a:rPr>
                        <a:t>SvcV-6 Services Resource Flow Matrix</a:t>
                      </a:r>
                      <a:endParaRPr lang="en-US" sz="1100" dirty="0">
                        <a:highlight>
                          <a:srgbClr val="00FF00"/>
                        </a:highlight>
                      </a:endParaRPr>
                    </a:p>
                  </a:txBody>
                  <a:tcPr marL="16318" marR="16318" marT="8159" marB="8159">
                    <a:lnL>
                      <a:noFill/>
                    </a:lnL>
                    <a:lnR>
                      <a:noFill/>
                    </a:lnR>
                    <a:lnT>
                      <a:noFill/>
                    </a:lnT>
                    <a:lnB>
                      <a:noFill/>
                    </a:lnB>
                  </a:tcPr>
                </a:tc>
                <a:tc>
                  <a:txBody>
                    <a:bodyPr/>
                    <a:lstStyle/>
                    <a:p>
                      <a:r>
                        <a:rPr lang="en-US" sz="1100" dirty="0"/>
                        <a:t>It provides details of service Resource Flow elements being exchanged between services and the attributes of that exchange.  </a:t>
                      </a:r>
                      <a:r>
                        <a:rPr lang="en-US" sz="1100" dirty="0">
                          <a:solidFill>
                            <a:schemeClr val="accent1">
                              <a:lumMod val="75000"/>
                            </a:schemeClr>
                          </a:solidFill>
                        </a:rPr>
                        <a:t>(Note: Explicitly includes security attributes)</a:t>
                      </a:r>
                    </a:p>
                  </a:txBody>
                  <a:tcPr marL="16318" marR="16318" marT="8159" marB="8159">
                    <a:lnL>
                      <a:noFill/>
                    </a:lnL>
                    <a:lnR>
                      <a:noFill/>
                    </a:lnR>
                    <a:lnT>
                      <a:noFill/>
                    </a:lnT>
                    <a:lnB>
                      <a:noFill/>
                    </a:lnB>
                  </a:tcPr>
                </a:tc>
                <a:extLst>
                  <a:ext uri="{0D108BD9-81ED-4DB2-BD59-A6C34878D82A}">
                    <a16:rowId xmlns:a16="http://schemas.microsoft.com/office/drawing/2014/main" val="1945281144"/>
                  </a:ext>
                </a:extLst>
              </a:tr>
              <a:tr h="201038">
                <a:tc>
                  <a:txBody>
                    <a:bodyPr/>
                    <a:lstStyle/>
                    <a:p>
                      <a:r>
                        <a:rPr lang="en-US" sz="1100">
                          <a:hlinkClick r:id="rId9"/>
                        </a:rPr>
                        <a:t>SvcV-7 Services Measures Matrix</a:t>
                      </a:r>
                      <a:endParaRPr lang="en-US" sz="1100"/>
                    </a:p>
                  </a:txBody>
                  <a:tcPr marL="16318" marR="16318" marT="8159" marB="8159">
                    <a:lnL>
                      <a:noFill/>
                    </a:lnL>
                    <a:lnR>
                      <a:noFill/>
                    </a:lnR>
                    <a:lnT>
                      <a:noFill/>
                    </a:lnT>
                    <a:lnB>
                      <a:noFill/>
                    </a:lnB>
                  </a:tcPr>
                </a:tc>
                <a:tc>
                  <a:txBody>
                    <a:bodyPr/>
                    <a:lstStyle/>
                    <a:p>
                      <a:r>
                        <a:rPr lang="en-US" sz="1100" dirty="0"/>
                        <a:t>The measures (metrics) of Services Model elements for the appropriate timeframe(s).</a:t>
                      </a:r>
                    </a:p>
                  </a:txBody>
                  <a:tcPr marL="16318" marR="16318" marT="8159" marB="8159">
                    <a:lnL>
                      <a:noFill/>
                    </a:lnL>
                    <a:lnR>
                      <a:noFill/>
                    </a:lnR>
                    <a:lnT>
                      <a:noFill/>
                    </a:lnT>
                    <a:lnB>
                      <a:noFill/>
                    </a:lnB>
                  </a:tcPr>
                </a:tc>
                <a:extLst>
                  <a:ext uri="{0D108BD9-81ED-4DB2-BD59-A6C34878D82A}">
                    <a16:rowId xmlns:a16="http://schemas.microsoft.com/office/drawing/2014/main" val="3851643676"/>
                  </a:ext>
                </a:extLst>
              </a:tr>
              <a:tr h="384243">
                <a:tc>
                  <a:txBody>
                    <a:bodyPr/>
                    <a:lstStyle/>
                    <a:p>
                      <a:r>
                        <a:rPr lang="en-US" sz="1100">
                          <a:hlinkClick r:id="rId10"/>
                        </a:rPr>
                        <a:t>SvcV-8 Services Evolution Description</a:t>
                      </a:r>
                      <a:endParaRPr lang="en-US" sz="1100"/>
                    </a:p>
                  </a:txBody>
                  <a:tcPr marL="16318" marR="16318" marT="8159" marB="8159">
                    <a:lnL>
                      <a:noFill/>
                    </a:lnL>
                    <a:lnR>
                      <a:noFill/>
                    </a:lnR>
                    <a:lnT>
                      <a:noFill/>
                    </a:lnT>
                    <a:lnB>
                      <a:noFill/>
                    </a:lnB>
                  </a:tcPr>
                </a:tc>
                <a:tc>
                  <a:txBody>
                    <a:bodyPr/>
                    <a:lstStyle/>
                    <a:p>
                      <a:r>
                        <a:rPr lang="en-US" sz="1100" dirty="0"/>
                        <a:t>The planned incremental steps toward migrating a suite of services to a more efficient suite or toward evolving current services to a future implementation.</a:t>
                      </a:r>
                    </a:p>
                  </a:txBody>
                  <a:tcPr marL="16318" marR="16318" marT="8159" marB="8159">
                    <a:lnL>
                      <a:noFill/>
                    </a:lnL>
                    <a:lnR>
                      <a:noFill/>
                    </a:lnR>
                    <a:lnT>
                      <a:noFill/>
                    </a:lnT>
                    <a:lnB>
                      <a:noFill/>
                    </a:lnB>
                  </a:tcPr>
                </a:tc>
                <a:extLst>
                  <a:ext uri="{0D108BD9-81ED-4DB2-BD59-A6C34878D82A}">
                    <a16:rowId xmlns:a16="http://schemas.microsoft.com/office/drawing/2014/main" val="3934218936"/>
                  </a:ext>
                </a:extLst>
              </a:tr>
              <a:tr h="567447">
                <a:tc>
                  <a:txBody>
                    <a:bodyPr/>
                    <a:lstStyle/>
                    <a:p>
                      <a:r>
                        <a:rPr lang="en-US" sz="1100">
                          <a:hlinkClick r:id="rId11"/>
                        </a:rPr>
                        <a:t>SvcV-9 Services Technology &amp; Skills Forecast</a:t>
                      </a:r>
                      <a:endParaRPr lang="en-US" sz="1100"/>
                    </a:p>
                  </a:txBody>
                  <a:tcPr marL="16318" marR="16318" marT="8159" marB="8159">
                    <a:lnL>
                      <a:noFill/>
                    </a:lnL>
                    <a:lnR>
                      <a:noFill/>
                    </a:lnR>
                    <a:lnT>
                      <a:noFill/>
                    </a:lnT>
                    <a:lnB>
                      <a:noFill/>
                    </a:lnB>
                  </a:tcPr>
                </a:tc>
                <a:tc>
                  <a:txBody>
                    <a:bodyPr/>
                    <a:lstStyle/>
                    <a:p>
                      <a:r>
                        <a:rPr lang="en-US" sz="1100" dirty="0"/>
                        <a:t>The emerging technologies, software/hardware products, and skills that are expected to be available in a given set of time frames and that will affect future service development.</a:t>
                      </a:r>
                    </a:p>
                  </a:txBody>
                  <a:tcPr marL="16318" marR="16318" marT="8159" marB="8159">
                    <a:lnL>
                      <a:noFill/>
                    </a:lnL>
                    <a:lnR>
                      <a:noFill/>
                    </a:lnR>
                    <a:lnT>
                      <a:noFill/>
                    </a:lnT>
                    <a:lnB>
                      <a:noFill/>
                    </a:lnB>
                  </a:tcPr>
                </a:tc>
                <a:extLst>
                  <a:ext uri="{0D108BD9-81ED-4DB2-BD59-A6C34878D82A}">
                    <a16:rowId xmlns:a16="http://schemas.microsoft.com/office/drawing/2014/main" val="2236788497"/>
                  </a:ext>
                </a:extLst>
              </a:tr>
              <a:tr h="567447">
                <a:tc>
                  <a:txBody>
                    <a:bodyPr/>
                    <a:lstStyle/>
                    <a:p>
                      <a:r>
                        <a:rPr lang="en-US" sz="1100" dirty="0">
                          <a:highlight>
                            <a:srgbClr val="00FF00"/>
                          </a:highlight>
                          <a:hlinkClick r:id="rId12"/>
                        </a:rPr>
                        <a:t>SvcV-10a Services Rules Model</a:t>
                      </a:r>
                      <a:endParaRPr lang="en-US" sz="1100" dirty="0">
                        <a:highlight>
                          <a:srgbClr val="00FF00"/>
                        </a:highlight>
                      </a:endParaRPr>
                    </a:p>
                  </a:txBody>
                  <a:tcPr marL="16318" marR="16318" marT="8159" marB="8159">
                    <a:lnL>
                      <a:noFill/>
                    </a:lnL>
                    <a:lnR>
                      <a:noFill/>
                    </a:lnR>
                    <a:lnT>
                      <a:noFill/>
                    </a:lnT>
                    <a:lnB>
                      <a:noFill/>
                    </a:lnB>
                  </a:tcPr>
                </a:tc>
                <a:tc>
                  <a:txBody>
                    <a:bodyPr/>
                    <a:lstStyle/>
                    <a:p>
                      <a:r>
                        <a:rPr lang="en-US" sz="1100" dirty="0"/>
                        <a:t>One of three models used to describe service functionality. It identifies constraints that are imposed on systems functionality due to some aspect of system design or implementation. </a:t>
                      </a:r>
                      <a:r>
                        <a:rPr lang="en-US" sz="1100" dirty="0">
                          <a:solidFill>
                            <a:schemeClr val="accent1">
                              <a:lumMod val="75000"/>
                            </a:schemeClr>
                          </a:solidFill>
                        </a:rPr>
                        <a:t>(Note: includes components, interfaces,  links, I/O, and state)</a:t>
                      </a:r>
                    </a:p>
                  </a:txBody>
                  <a:tcPr marL="16318" marR="16318" marT="8159" marB="8159">
                    <a:lnL>
                      <a:noFill/>
                    </a:lnL>
                    <a:lnR>
                      <a:noFill/>
                    </a:lnR>
                    <a:lnT>
                      <a:noFill/>
                    </a:lnT>
                    <a:lnB>
                      <a:noFill/>
                    </a:lnB>
                  </a:tcPr>
                </a:tc>
                <a:extLst>
                  <a:ext uri="{0D108BD9-81ED-4DB2-BD59-A6C34878D82A}">
                    <a16:rowId xmlns:a16="http://schemas.microsoft.com/office/drawing/2014/main" val="1901854835"/>
                  </a:ext>
                </a:extLst>
              </a:tr>
              <a:tr h="384243">
                <a:tc>
                  <a:txBody>
                    <a:bodyPr/>
                    <a:lstStyle/>
                    <a:p>
                      <a:r>
                        <a:rPr lang="en-US" sz="1100" dirty="0">
                          <a:highlight>
                            <a:srgbClr val="00FF00"/>
                          </a:highlight>
                          <a:hlinkClick r:id="rId13"/>
                        </a:rPr>
                        <a:t>SvcV-10b Services State Transition Description</a:t>
                      </a:r>
                      <a:endParaRPr lang="en-US" sz="1100" dirty="0">
                        <a:highlight>
                          <a:srgbClr val="00FF00"/>
                        </a:highlight>
                      </a:endParaRPr>
                    </a:p>
                  </a:txBody>
                  <a:tcPr marL="16318" marR="16318" marT="8159" marB="8159">
                    <a:lnL>
                      <a:noFill/>
                    </a:lnL>
                    <a:lnR>
                      <a:noFill/>
                    </a:lnR>
                    <a:lnT>
                      <a:noFill/>
                    </a:lnT>
                    <a:lnB>
                      <a:noFill/>
                    </a:lnB>
                  </a:tcPr>
                </a:tc>
                <a:tc>
                  <a:txBody>
                    <a:bodyPr/>
                    <a:lstStyle/>
                    <a:p>
                      <a:r>
                        <a:rPr lang="en-US" sz="1100" dirty="0"/>
                        <a:t>One of three models used to describe service functionality. It identifies responses of services to events.</a:t>
                      </a:r>
                    </a:p>
                  </a:txBody>
                  <a:tcPr marL="16318" marR="16318" marT="8159" marB="8159">
                    <a:lnL>
                      <a:noFill/>
                    </a:lnL>
                    <a:lnR>
                      <a:noFill/>
                    </a:lnR>
                    <a:lnT>
                      <a:noFill/>
                    </a:lnT>
                    <a:lnB>
                      <a:noFill/>
                    </a:lnB>
                  </a:tcPr>
                </a:tc>
                <a:extLst>
                  <a:ext uri="{0D108BD9-81ED-4DB2-BD59-A6C34878D82A}">
                    <a16:rowId xmlns:a16="http://schemas.microsoft.com/office/drawing/2014/main" val="3857978281"/>
                  </a:ext>
                </a:extLst>
              </a:tr>
              <a:tr h="384243">
                <a:tc>
                  <a:txBody>
                    <a:bodyPr/>
                    <a:lstStyle/>
                    <a:p>
                      <a:r>
                        <a:rPr lang="en-US" sz="1100" dirty="0">
                          <a:hlinkClick r:id="rId14"/>
                        </a:rPr>
                        <a:t>SvcV-10c Services Event-Trace Description</a:t>
                      </a:r>
                      <a:endParaRPr lang="en-US" sz="1100" dirty="0"/>
                    </a:p>
                  </a:txBody>
                  <a:tcPr marL="16318" marR="16318" marT="8159" marB="8159">
                    <a:lnL>
                      <a:noFill/>
                    </a:lnL>
                    <a:lnR>
                      <a:noFill/>
                    </a:lnR>
                    <a:lnT>
                      <a:noFill/>
                    </a:lnT>
                    <a:lnB>
                      <a:noFill/>
                    </a:lnB>
                  </a:tcPr>
                </a:tc>
                <a:tc>
                  <a:txBody>
                    <a:bodyPr/>
                    <a:lstStyle/>
                    <a:p>
                      <a:r>
                        <a:rPr lang="en-US" sz="1100" dirty="0"/>
                        <a:t>One of three models used to describe service functionality. It identifies service-specific refinements of critical sequences of events described in the Operational Viewpoint.</a:t>
                      </a:r>
                    </a:p>
                  </a:txBody>
                  <a:tcPr marL="16318" marR="16318" marT="8159" marB="8159">
                    <a:lnL>
                      <a:noFill/>
                    </a:lnL>
                    <a:lnR>
                      <a:noFill/>
                    </a:lnR>
                    <a:lnT>
                      <a:noFill/>
                    </a:lnT>
                    <a:lnB>
                      <a:noFill/>
                    </a:lnB>
                  </a:tcPr>
                </a:tc>
                <a:extLst>
                  <a:ext uri="{0D108BD9-81ED-4DB2-BD59-A6C34878D82A}">
                    <a16:rowId xmlns:a16="http://schemas.microsoft.com/office/drawing/2014/main" val="1766318847"/>
                  </a:ext>
                </a:extLst>
              </a:tr>
            </a:tbl>
          </a:graphicData>
        </a:graphic>
      </p:graphicFrame>
      <p:sp>
        <p:nvSpPr>
          <p:cNvPr id="5" name="Rectangle 1">
            <a:extLst>
              <a:ext uri="{FF2B5EF4-FFF2-40B4-BE49-F238E27FC236}">
                <a16:creationId xmlns:a16="http://schemas.microsoft.com/office/drawing/2014/main" id="{6224D37D-68A5-B84A-B53F-3754207A9836}"/>
              </a:ext>
            </a:extLst>
          </p:cNvPr>
          <p:cNvSpPr>
            <a:spLocks noChangeArrowheads="1"/>
          </p:cNvSpPr>
          <p:nvPr/>
        </p:nvSpPr>
        <p:spPr bwMode="auto">
          <a:xfrm>
            <a:off x="-33041152" y="890201"/>
            <a:ext cx="7522630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defTabSz="685800" eaLnBrk="0" hangingPunct="0"/>
            <a:r>
              <a:rPr lang="en-US" altLang="en-US" sz="1350" b="0">
                <a:latin typeface="Arial" panose="020B0604020202020204" pitchFamily="34" charset="0"/>
              </a:rPr>
              <a:t>Service Model Descriptions</a:t>
            </a:r>
          </a:p>
        </p:txBody>
      </p:sp>
      <p:sp>
        <p:nvSpPr>
          <p:cNvPr id="3" name="Date Placeholder 2">
            <a:extLst>
              <a:ext uri="{FF2B5EF4-FFF2-40B4-BE49-F238E27FC236}">
                <a16:creationId xmlns:a16="http://schemas.microsoft.com/office/drawing/2014/main" id="{6CCB4132-13EC-184D-8416-B39C54A26C5D}"/>
              </a:ext>
            </a:extLst>
          </p:cNvPr>
          <p:cNvSpPr>
            <a:spLocks noGrp="1"/>
          </p:cNvSpPr>
          <p:nvPr>
            <p:ph type="dt" sz="half" idx="2"/>
          </p:nvPr>
        </p:nvSpPr>
        <p:spPr>
          <a:xfrm>
            <a:off x="0" y="6553200"/>
            <a:ext cx="1731963" cy="268288"/>
          </a:xfrm>
        </p:spPr>
        <p:txBody>
          <a:bodyPr/>
          <a:lstStyle/>
          <a:p>
            <a:r>
              <a:rPr lang="en-US"/>
              <a:t>28 Mar 2024</a:t>
            </a:r>
          </a:p>
        </p:txBody>
      </p:sp>
    </p:spTree>
    <p:extLst>
      <p:ext uri="{BB962C8B-B14F-4D97-AF65-F5344CB8AC3E}">
        <p14:creationId xmlns:p14="http://schemas.microsoft.com/office/powerpoint/2010/main" val="1439441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4CECF-C0D7-BA41-9403-894CFC8E2EF6}"/>
              </a:ext>
            </a:extLst>
          </p:cNvPr>
          <p:cNvSpPr>
            <a:spLocks noGrp="1"/>
          </p:cNvSpPr>
          <p:nvPr>
            <p:ph type="title"/>
          </p:nvPr>
        </p:nvSpPr>
        <p:spPr>
          <a:xfrm>
            <a:off x="403261" y="20433"/>
            <a:ext cx="8229600" cy="771567"/>
          </a:xfrm>
        </p:spPr>
        <p:txBody>
          <a:bodyPr vert="horz"/>
          <a:lstStyle/>
          <a:p>
            <a:r>
              <a:rPr lang="en-US" sz="2000" dirty="0">
                <a:solidFill>
                  <a:srgbClr val="C00000"/>
                </a:solidFill>
              </a:rPr>
              <a:t>Example</a:t>
            </a:r>
            <a:r>
              <a:rPr lang="en-US" sz="2000" dirty="0">
                <a:solidFill>
                  <a:srgbClr val="0099A6"/>
                </a:solidFill>
              </a:rPr>
              <a:t> Ontology - Formalized Relationships among Terms</a:t>
            </a:r>
            <a:br>
              <a:rPr lang="en-US" sz="2000" dirty="0">
                <a:solidFill>
                  <a:srgbClr val="0099A6"/>
                </a:solidFill>
              </a:rPr>
            </a:br>
            <a:r>
              <a:rPr lang="en-US" sz="1800" dirty="0">
                <a:solidFill>
                  <a:srgbClr val="FF0000"/>
                </a:solidFill>
              </a:rPr>
              <a:t>(Functional Viewpoint example with added Correspondences)</a:t>
            </a:r>
          </a:p>
        </p:txBody>
      </p:sp>
      <p:sp>
        <p:nvSpPr>
          <p:cNvPr id="6" name="Rounded Rectangle 5">
            <a:extLst>
              <a:ext uri="{FF2B5EF4-FFF2-40B4-BE49-F238E27FC236}">
                <a16:creationId xmlns:a16="http://schemas.microsoft.com/office/drawing/2014/main" id="{F5666A7E-346C-AD4A-BBA5-584A08A94D65}"/>
              </a:ext>
            </a:extLst>
          </p:cNvPr>
          <p:cNvSpPr/>
          <p:nvPr/>
        </p:nvSpPr>
        <p:spPr>
          <a:xfrm>
            <a:off x="3618216" y="4041465"/>
            <a:ext cx="971550" cy="514350"/>
          </a:xfrm>
          <a:prstGeom prst="roundRect">
            <a:avLst/>
          </a:prstGeom>
          <a:solidFill>
            <a:srgbClr val="CC0E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Behavior</a:t>
            </a:r>
          </a:p>
        </p:txBody>
      </p:sp>
      <p:sp>
        <p:nvSpPr>
          <p:cNvPr id="7" name="Rounded Rectangle 6">
            <a:extLst>
              <a:ext uri="{FF2B5EF4-FFF2-40B4-BE49-F238E27FC236}">
                <a16:creationId xmlns:a16="http://schemas.microsoft.com/office/drawing/2014/main" id="{08A4CE26-EB34-2A42-9699-5B4A0D2843BF}"/>
              </a:ext>
            </a:extLst>
          </p:cNvPr>
          <p:cNvSpPr/>
          <p:nvPr/>
        </p:nvSpPr>
        <p:spPr>
          <a:xfrm>
            <a:off x="5202088" y="1269344"/>
            <a:ext cx="971550" cy="514350"/>
          </a:xfrm>
          <a:prstGeom prst="roundRect">
            <a:avLst/>
          </a:prstGeom>
          <a:solidFill>
            <a:srgbClr val="0070C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System</a:t>
            </a:r>
          </a:p>
        </p:txBody>
      </p:sp>
      <p:sp>
        <p:nvSpPr>
          <p:cNvPr id="12" name="Rounded Rectangle 11">
            <a:extLst>
              <a:ext uri="{FF2B5EF4-FFF2-40B4-BE49-F238E27FC236}">
                <a16:creationId xmlns:a16="http://schemas.microsoft.com/office/drawing/2014/main" id="{589ECC00-520B-A347-8B9F-26C10A8E201E}"/>
              </a:ext>
            </a:extLst>
          </p:cNvPr>
          <p:cNvSpPr/>
          <p:nvPr/>
        </p:nvSpPr>
        <p:spPr>
          <a:xfrm>
            <a:off x="3810000" y="2743200"/>
            <a:ext cx="1123950" cy="514350"/>
          </a:xfrm>
          <a:prstGeom prst="roundRect">
            <a:avLst/>
          </a:prstGeom>
          <a:solidFill>
            <a:srgbClr val="CC0E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Main Object</a:t>
            </a:r>
          </a:p>
        </p:txBody>
      </p:sp>
      <p:cxnSp>
        <p:nvCxnSpPr>
          <p:cNvPr id="14" name="Straight Arrow Connector 13">
            <a:extLst>
              <a:ext uri="{FF2B5EF4-FFF2-40B4-BE49-F238E27FC236}">
                <a16:creationId xmlns:a16="http://schemas.microsoft.com/office/drawing/2014/main" id="{DA660229-049A-A148-80A6-6D015217B9B7}"/>
              </a:ext>
            </a:extLst>
          </p:cNvPr>
          <p:cNvCxnSpPr>
            <a:cxnSpLocks/>
            <a:stCxn id="12" idx="3"/>
            <a:endCxn id="60" idx="1"/>
          </p:cNvCxnSpPr>
          <p:nvPr/>
        </p:nvCxnSpPr>
        <p:spPr>
          <a:xfrm>
            <a:off x="4933950" y="3000375"/>
            <a:ext cx="1190734" cy="1029488"/>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22BD5CE8-1517-BE4E-A697-A43FA7B35F29}"/>
              </a:ext>
            </a:extLst>
          </p:cNvPr>
          <p:cNvCxnSpPr>
            <a:cxnSpLocks/>
            <a:stCxn id="7" idx="2"/>
            <a:endCxn id="12" idx="0"/>
          </p:cNvCxnSpPr>
          <p:nvPr/>
        </p:nvCxnSpPr>
        <p:spPr>
          <a:xfrm flipH="1">
            <a:off x="4371975" y="1783694"/>
            <a:ext cx="1315888" cy="959506"/>
          </a:xfrm>
          <a:prstGeom prst="straightConnector1">
            <a:avLst/>
          </a:prstGeom>
          <a:ln>
            <a:solidFill>
              <a:schemeClr val="accent1">
                <a:lumMod val="40000"/>
                <a:lumOff val="60000"/>
              </a:schemeClr>
            </a:solidFill>
            <a:prstDash val="dash"/>
            <a:headEnd type="arrow" w="med" len="med"/>
            <a:tailEnd type="none" w="med" len="med"/>
          </a:ln>
        </p:spPr>
        <p:style>
          <a:lnRef idx="2">
            <a:schemeClr val="accent1"/>
          </a:lnRef>
          <a:fillRef idx="0">
            <a:schemeClr val="accent1"/>
          </a:fillRef>
          <a:effectRef idx="1">
            <a:schemeClr val="accent1"/>
          </a:effectRef>
          <a:fontRef idx="minor">
            <a:schemeClr val="tx1"/>
          </a:fontRef>
        </p:style>
      </p:cxnSp>
      <p:sp>
        <p:nvSpPr>
          <p:cNvPr id="52" name="TextBox 51">
            <a:extLst>
              <a:ext uri="{FF2B5EF4-FFF2-40B4-BE49-F238E27FC236}">
                <a16:creationId xmlns:a16="http://schemas.microsoft.com/office/drawing/2014/main" id="{63B2FD43-1C32-4D47-AE28-7FDD3DC76554}"/>
              </a:ext>
            </a:extLst>
          </p:cNvPr>
          <p:cNvSpPr txBox="1"/>
          <p:nvPr/>
        </p:nvSpPr>
        <p:spPr>
          <a:xfrm>
            <a:off x="5334673" y="3159533"/>
            <a:ext cx="803425" cy="219291"/>
          </a:xfrm>
          <a:prstGeom prst="rect">
            <a:avLst/>
          </a:prstGeom>
          <a:noFill/>
        </p:spPr>
        <p:txBody>
          <a:bodyPr wrap="none" rtlCol="0">
            <a:spAutoFit/>
          </a:bodyPr>
          <a:lstStyle/>
          <a:p>
            <a:r>
              <a:rPr lang="en-US" sz="825" dirty="0"/>
              <a:t>Processes ..</a:t>
            </a:r>
          </a:p>
        </p:txBody>
      </p:sp>
      <p:sp>
        <p:nvSpPr>
          <p:cNvPr id="54" name="TextBox 53">
            <a:extLst>
              <a:ext uri="{FF2B5EF4-FFF2-40B4-BE49-F238E27FC236}">
                <a16:creationId xmlns:a16="http://schemas.microsoft.com/office/drawing/2014/main" id="{20A5DC70-72FC-2740-8E96-15EAFFF5C728}"/>
              </a:ext>
            </a:extLst>
          </p:cNvPr>
          <p:cNvSpPr txBox="1"/>
          <p:nvPr/>
        </p:nvSpPr>
        <p:spPr>
          <a:xfrm>
            <a:off x="5687863" y="1853571"/>
            <a:ext cx="871537" cy="346249"/>
          </a:xfrm>
          <a:prstGeom prst="rect">
            <a:avLst/>
          </a:prstGeom>
          <a:noFill/>
        </p:spPr>
        <p:txBody>
          <a:bodyPr wrap="square" rtlCol="0">
            <a:spAutoFit/>
          </a:bodyPr>
          <a:lstStyle/>
          <a:p>
            <a:r>
              <a:rPr lang="en-US" sz="825" dirty="0"/>
              <a:t>Implemented by 1.. (</a:t>
            </a:r>
            <a:r>
              <a:rPr lang="en-US" sz="825" dirty="0" err="1"/>
              <a:t>corr</a:t>
            </a:r>
            <a:r>
              <a:rPr lang="en-US" sz="825" dirty="0"/>
              <a:t>)</a:t>
            </a:r>
          </a:p>
        </p:txBody>
      </p:sp>
      <p:sp>
        <p:nvSpPr>
          <p:cNvPr id="60" name="Rounded Rectangle 59">
            <a:extLst>
              <a:ext uri="{FF2B5EF4-FFF2-40B4-BE49-F238E27FC236}">
                <a16:creationId xmlns:a16="http://schemas.microsoft.com/office/drawing/2014/main" id="{5A61AF96-DD0C-8648-9320-BF78DFE0971A}"/>
              </a:ext>
            </a:extLst>
          </p:cNvPr>
          <p:cNvSpPr/>
          <p:nvPr/>
        </p:nvSpPr>
        <p:spPr>
          <a:xfrm>
            <a:off x="6124684" y="3772688"/>
            <a:ext cx="928688" cy="51435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Data</a:t>
            </a:r>
          </a:p>
        </p:txBody>
      </p:sp>
      <p:sp>
        <p:nvSpPr>
          <p:cNvPr id="68" name="TextBox 67">
            <a:extLst>
              <a:ext uri="{FF2B5EF4-FFF2-40B4-BE49-F238E27FC236}">
                <a16:creationId xmlns:a16="http://schemas.microsoft.com/office/drawing/2014/main" id="{87277400-F079-C744-81CD-0406010AA9E5}"/>
              </a:ext>
            </a:extLst>
          </p:cNvPr>
          <p:cNvSpPr txBox="1"/>
          <p:nvPr/>
        </p:nvSpPr>
        <p:spPr>
          <a:xfrm>
            <a:off x="3076589" y="2748135"/>
            <a:ext cx="809611" cy="219291"/>
          </a:xfrm>
          <a:prstGeom prst="rect">
            <a:avLst/>
          </a:prstGeom>
          <a:noFill/>
        </p:spPr>
        <p:txBody>
          <a:bodyPr wrap="square" rtlCol="0">
            <a:spAutoFit/>
          </a:bodyPr>
          <a:lstStyle/>
          <a:p>
            <a:r>
              <a:rPr lang="en-US" sz="825" dirty="0"/>
              <a:t>Exposes 0..</a:t>
            </a:r>
          </a:p>
        </p:txBody>
      </p:sp>
      <p:sp>
        <p:nvSpPr>
          <p:cNvPr id="69" name="Rounded Rectangle 68">
            <a:extLst>
              <a:ext uri="{FF2B5EF4-FFF2-40B4-BE49-F238E27FC236}">
                <a16:creationId xmlns:a16="http://schemas.microsoft.com/office/drawing/2014/main" id="{DB2AE2C1-3C01-0F49-A948-940270306CD7}"/>
              </a:ext>
            </a:extLst>
          </p:cNvPr>
          <p:cNvSpPr/>
          <p:nvPr/>
        </p:nvSpPr>
        <p:spPr>
          <a:xfrm>
            <a:off x="2133600" y="2750646"/>
            <a:ext cx="971550" cy="514350"/>
          </a:xfrm>
          <a:prstGeom prst="roundRect">
            <a:avLst/>
          </a:prstGeom>
          <a:solidFill>
            <a:srgbClr val="FF7C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Service</a:t>
            </a:r>
          </a:p>
          <a:p>
            <a:pPr algn="ctr"/>
            <a:r>
              <a:rPr lang="en-US" sz="1200" dirty="0">
                <a:solidFill>
                  <a:schemeClr val="bg1"/>
                </a:solidFill>
              </a:rPr>
              <a:t>Interface</a:t>
            </a:r>
          </a:p>
        </p:txBody>
      </p:sp>
      <p:cxnSp>
        <p:nvCxnSpPr>
          <p:cNvPr id="70" name="Straight Arrow Connector 69">
            <a:extLst>
              <a:ext uri="{FF2B5EF4-FFF2-40B4-BE49-F238E27FC236}">
                <a16:creationId xmlns:a16="http://schemas.microsoft.com/office/drawing/2014/main" id="{F84FDE8E-7BF7-F349-BCA7-707A7FDC7F6A}"/>
              </a:ext>
            </a:extLst>
          </p:cNvPr>
          <p:cNvCxnSpPr>
            <a:cxnSpLocks/>
            <a:stCxn id="12" idx="1"/>
            <a:endCxn id="69" idx="3"/>
          </p:cNvCxnSpPr>
          <p:nvPr/>
        </p:nvCxnSpPr>
        <p:spPr>
          <a:xfrm flipH="1">
            <a:off x="3105150" y="3000375"/>
            <a:ext cx="704850" cy="7446"/>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3" name="Rectangle 2">
            <a:extLst>
              <a:ext uri="{FF2B5EF4-FFF2-40B4-BE49-F238E27FC236}">
                <a16:creationId xmlns:a16="http://schemas.microsoft.com/office/drawing/2014/main" id="{BF311A8F-E531-DB48-B632-F52976A7F6D9}"/>
              </a:ext>
            </a:extLst>
          </p:cNvPr>
          <p:cNvSpPr/>
          <p:nvPr/>
        </p:nvSpPr>
        <p:spPr>
          <a:xfrm>
            <a:off x="398397" y="5157651"/>
            <a:ext cx="3080817" cy="1200329"/>
          </a:xfrm>
          <a:prstGeom prst="rect">
            <a:avLst/>
          </a:prstGeom>
        </p:spPr>
        <p:txBody>
          <a:bodyPr wrap="square">
            <a:spAutoFit/>
          </a:bodyPr>
          <a:lstStyle/>
          <a:p>
            <a:r>
              <a:rPr lang="en-US" sz="900" u="sng" dirty="0">
                <a:solidFill>
                  <a:srgbClr val="0070C0"/>
                </a:solidFill>
              </a:rPr>
              <a:t>Function</a:t>
            </a:r>
            <a:r>
              <a:rPr lang="en-US" sz="900" dirty="0">
                <a:solidFill>
                  <a:srgbClr val="0070C0"/>
                </a:solidFill>
              </a:rPr>
              <a:t> : The set of actions or activities performed by some object to achieve a goal; the transformation of inputs to outputs that may include the creation, modification, monitoring, or destruction of elements.</a:t>
            </a:r>
          </a:p>
          <a:p>
            <a:r>
              <a:rPr lang="en-US" sz="900" u="sng" dirty="0">
                <a:solidFill>
                  <a:srgbClr val="0070C0"/>
                </a:solidFill>
              </a:rPr>
              <a:t>Correspondence</a:t>
            </a:r>
            <a:r>
              <a:rPr lang="en-US" sz="900" dirty="0">
                <a:solidFill>
                  <a:srgbClr val="0070C0"/>
                </a:solidFill>
              </a:rPr>
              <a:t>: A function such that for elements in one viewpoint there is a related element in another viewpoint; the condition of being in conformity from elements in one viewpoint to elements in another. </a:t>
            </a:r>
          </a:p>
        </p:txBody>
      </p:sp>
      <p:sp>
        <p:nvSpPr>
          <p:cNvPr id="4" name="Date Placeholder 3">
            <a:extLst>
              <a:ext uri="{FF2B5EF4-FFF2-40B4-BE49-F238E27FC236}">
                <a16:creationId xmlns:a16="http://schemas.microsoft.com/office/drawing/2014/main" id="{118EB2FF-20CB-464E-85E3-FC61542C08A0}"/>
              </a:ext>
            </a:extLst>
          </p:cNvPr>
          <p:cNvSpPr>
            <a:spLocks noGrp="1"/>
          </p:cNvSpPr>
          <p:nvPr>
            <p:ph type="dt" sz="half" idx="2"/>
          </p:nvPr>
        </p:nvSpPr>
        <p:spPr/>
        <p:txBody>
          <a:bodyPr/>
          <a:lstStyle/>
          <a:p>
            <a:pPr>
              <a:defRPr/>
            </a:pPr>
            <a:r>
              <a:rPr lang="en-US"/>
              <a:t>28 Mar 2024</a:t>
            </a:r>
          </a:p>
        </p:txBody>
      </p:sp>
      <p:cxnSp>
        <p:nvCxnSpPr>
          <p:cNvPr id="39" name="Straight Arrow Connector 38">
            <a:extLst>
              <a:ext uri="{FF2B5EF4-FFF2-40B4-BE49-F238E27FC236}">
                <a16:creationId xmlns:a16="http://schemas.microsoft.com/office/drawing/2014/main" id="{F4977F8F-A1E9-D24C-93CC-AD15887B0FEB}"/>
              </a:ext>
            </a:extLst>
          </p:cNvPr>
          <p:cNvCxnSpPr>
            <a:cxnSpLocks/>
            <a:stCxn id="12" idx="2"/>
            <a:endCxn id="6" idx="0"/>
          </p:cNvCxnSpPr>
          <p:nvPr/>
        </p:nvCxnSpPr>
        <p:spPr>
          <a:xfrm flipH="1">
            <a:off x="4103991" y="3257550"/>
            <a:ext cx="267984" cy="783915"/>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5" name="Straight Arrow Connector 4">
            <a:extLst>
              <a:ext uri="{FF2B5EF4-FFF2-40B4-BE49-F238E27FC236}">
                <a16:creationId xmlns:a16="http://schemas.microsoft.com/office/drawing/2014/main" id="{4168BDBA-843A-D6C6-AC6D-E8B8EC630BA7}"/>
              </a:ext>
            </a:extLst>
          </p:cNvPr>
          <p:cNvCxnSpPr>
            <a:cxnSpLocks/>
            <a:stCxn id="6" idx="1"/>
            <a:endCxn id="69" idx="2"/>
          </p:cNvCxnSpPr>
          <p:nvPr/>
        </p:nvCxnSpPr>
        <p:spPr>
          <a:xfrm flipH="1" flipV="1">
            <a:off x="2619375" y="3264996"/>
            <a:ext cx="998841" cy="1033644"/>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F7E12EEB-7163-2C37-88BD-B086683A30DB}"/>
              </a:ext>
            </a:extLst>
          </p:cNvPr>
          <p:cNvSpPr txBox="1"/>
          <p:nvPr/>
        </p:nvSpPr>
        <p:spPr>
          <a:xfrm>
            <a:off x="4318588" y="3496484"/>
            <a:ext cx="830677" cy="219291"/>
          </a:xfrm>
          <a:prstGeom prst="rect">
            <a:avLst/>
          </a:prstGeom>
          <a:noFill/>
        </p:spPr>
        <p:txBody>
          <a:bodyPr wrap="square" rtlCol="0">
            <a:spAutoFit/>
          </a:bodyPr>
          <a:lstStyle>
            <a:defPPr>
              <a:defRPr lang="en-US"/>
            </a:defPPr>
            <a:lvl1pPr>
              <a:defRPr sz="825"/>
            </a:lvl1pPr>
          </a:lstStyle>
          <a:p>
            <a:r>
              <a:rPr lang="en-US" dirty="0"/>
              <a:t>Has …</a:t>
            </a:r>
          </a:p>
        </p:txBody>
      </p:sp>
      <p:cxnSp>
        <p:nvCxnSpPr>
          <p:cNvPr id="33" name="Elbow Connector 32">
            <a:extLst>
              <a:ext uri="{FF2B5EF4-FFF2-40B4-BE49-F238E27FC236}">
                <a16:creationId xmlns:a16="http://schemas.microsoft.com/office/drawing/2014/main" id="{64641538-37E6-649C-6B8E-6B87DE1860DE}"/>
              </a:ext>
            </a:extLst>
          </p:cNvPr>
          <p:cNvCxnSpPr>
            <a:cxnSpLocks/>
            <a:stCxn id="12" idx="3"/>
            <a:endCxn id="12" idx="0"/>
          </p:cNvCxnSpPr>
          <p:nvPr/>
        </p:nvCxnSpPr>
        <p:spPr bwMode="auto">
          <a:xfrm flipH="1" flipV="1">
            <a:off x="4371975" y="2743200"/>
            <a:ext cx="561975" cy="257175"/>
          </a:xfrm>
          <a:prstGeom prst="bentConnector4">
            <a:avLst>
              <a:gd name="adj1" fmla="val -40678"/>
              <a:gd name="adj2" fmla="val 188889"/>
            </a:avLst>
          </a:prstGeom>
          <a:solidFill>
            <a:srgbClr val="FFFFFF"/>
          </a:solidFill>
          <a:ln w="25400" cap="flat" cmpd="sng" algn="ctr">
            <a:solidFill>
              <a:schemeClr val="accent1"/>
            </a:solidFill>
            <a:prstDash val="solid"/>
            <a:round/>
            <a:headEnd type="none" w="med" len="med"/>
            <a:tailEnd type="triangle"/>
          </a:ln>
          <a:effectLst/>
        </p:spPr>
      </p:cxnSp>
      <p:sp>
        <p:nvSpPr>
          <p:cNvPr id="36" name="TextBox 35">
            <a:extLst>
              <a:ext uri="{FF2B5EF4-FFF2-40B4-BE49-F238E27FC236}">
                <a16:creationId xmlns:a16="http://schemas.microsoft.com/office/drawing/2014/main" id="{E4E845A4-DB2F-1BCA-0156-8A1C1D55FEAC}"/>
              </a:ext>
            </a:extLst>
          </p:cNvPr>
          <p:cNvSpPr txBox="1"/>
          <p:nvPr/>
        </p:nvSpPr>
        <p:spPr>
          <a:xfrm>
            <a:off x="5149265" y="2359817"/>
            <a:ext cx="871537" cy="346249"/>
          </a:xfrm>
          <a:prstGeom prst="rect">
            <a:avLst/>
          </a:prstGeom>
          <a:noFill/>
        </p:spPr>
        <p:txBody>
          <a:bodyPr wrap="square" rtlCol="0">
            <a:spAutoFit/>
          </a:bodyPr>
          <a:lstStyle/>
          <a:p>
            <a:r>
              <a:rPr lang="en-US" sz="825" dirty="0"/>
              <a:t>Composed of …</a:t>
            </a:r>
          </a:p>
        </p:txBody>
      </p:sp>
      <p:sp>
        <p:nvSpPr>
          <p:cNvPr id="45" name="TextBox 44">
            <a:extLst>
              <a:ext uri="{FF2B5EF4-FFF2-40B4-BE49-F238E27FC236}">
                <a16:creationId xmlns:a16="http://schemas.microsoft.com/office/drawing/2014/main" id="{BF17284B-FA41-69E5-000B-D0730ED6BDA8}"/>
              </a:ext>
            </a:extLst>
          </p:cNvPr>
          <p:cNvSpPr txBox="1"/>
          <p:nvPr/>
        </p:nvSpPr>
        <p:spPr>
          <a:xfrm>
            <a:off x="5689552" y="3341994"/>
            <a:ext cx="906291" cy="346249"/>
          </a:xfrm>
          <a:prstGeom prst="rect">
            <a:avLst/>
          </a:prstGeom>
          <a:noFill/>
        </p:spPr>
        <p:txBody>
          <a:bodyPr wrap="square" rtlCol="0">
            <a:spAutoFit/>
          </a:bodyPr>
          <a:lstStyle>
            <a:defPPr>
              <a:defRPr lang="en-US"/>
            </a:defPPr>
            <a:lvl1pPr>
              <a:defRPr sz="825"/>
            </a:lvl1pPr>
          </a:lstStyle>
          <a:p>
            <a:r>
              <a:rPr lang="en-US" dirty="0"/>
              <a:t>Specified by .. (</a:t>
            </a:r>
            <a:r>
              <a:rPr lang="en-US" dirty="0" err="1"/>
              <a:t>corr</a:t>
            </a:r>
            <a:r>
              <a:rPr lang="en-US" dirty="0"/>
              <a:t>)</a:t>
            </a:r>
          </a:p>
        </p:txBody>
      </p:sp>
      <p:sp>
        <p:nvSpPr>
          <p:cNvPr id="10" name="Flowchart: Decision 17">
            <a:extLst>
              <a:ext uri="{FF2B5EF4-FFF2-40B4-BE49-F238E27FC236}">
                <a16:creationId xmlns:a16="http://schemas.microsoft.com/office/drawing/2014/main" id="{EA434AE0-460F-EB5D-C7F5-09C37EF50649}"/>
              </a:ext>
            </a:extLst>
          </p:cNvPr>
          <p:cNvSpPr/>
          <p:nvPr/>
        </p:nvSpPr>
        <p:spPr bwMode="auto">
          <a:xfrm flipH="1">
            <a:off x="4928131" y="2940204"/>
            <a:ext cx="182801" cy="125839"/>
          </a:xfrm>
          <a:prstGeom prst="flowChartDecision">
            <a:avLst/>
          </a:prstGeom>
          <a:solidFill>
            <a:schemeClr val="accent1"/>
          </a:solidFill>
          <a:ln w="9525" cap="flat" cmpd="sng" algn="ctr">
            <a:no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sp>
        <p:nvSpPr>
          <p:cNvPr id="19" name="TextBox 18">
            <a:extLst>
              <a:ext uri="{FF2B5EF4-FFF2-40B4-BE49-F238E27FC236}">
                <a16:creationId xmlns:a16="http://schemas.microsoft.com/office/drawing/2014/main" id="{7019DB81-C955-F25A-FCB7-90B0CDA94121}"/>
              </a:ext>
            </a:extLst>
          </p:cNvPr>
          <p:cNvSpPr txBox="1"/>
          <p:nvPr/>
        </p:nvSpPr>
        <p:spPr>
          <a:xfrm>
            <a:off x="4135504" y="5491520"/>
            <a:ext cx="4708688" cy="646331"/>
          </a:xfrm>
          <a:prstGeom prst="rect">
            <a:avLst/>
          </a:prstGeom>
          <a:noFill/>
        </p:spPr>
        <p:txBody>
          <a:bodyPr wrap="square">
            <a:spAutoFit/>
          </a:bodyPr>
          <a:lstStyle/>
          <a:p>
            <a:pPr lvl="1"/>
            <a:r>
              <a:rPr lang="en-US" sz="1200" u="sng" dirty="0">
                <a:solidFill>
                  <a:srgbClr val="C00000"/>
                </a:solidFill>
              </a:rPr>
              <a:t>Correspondence</a:t>
            </a:r>
            <a:r>
              <a:rPr lang="en-US" sz="1200" dirty="0">
                <a:solidFill>
                  <a:srgbClr val="C00000"/>
                </a:solidFill>
              </a:rPr>
              <a:t> (</a:t>
            </a:r>
            <a:r>
              <a:rPr lang="en-US" sz="1200" dirty="0" err="1">
                <a:solidFill>
                  <a:srgbClr val="C00000"/>
                </a:solidFill>
              </a:rPr>
              <a:t>corr</a:t>
            </a:r>
            <a:r>
              <a:rPr lang="en-US" sz="1200" dirty="0">
                <a:solidFill>
                  <a:srgbClr val="C00000"/>
                </a:solidFill>
              </a:rPr>
              <a:t>): Colored objects shown with dashed lines are formally defined in other viewpoints and are referenced by correspondence </a:t>
            </a:r>
          </a:p>
        </p:txBody>
      </p:sp>
      <p:sp>
        <p:nvSpPr>
          <p:cNvPr id="8" name="TextBox 7">
            <a:extLst>
              <a:ext uri="{FF2B5EF4-FFF2-40B4-BE49-F238E27FC236}">
                <a16:creationId xmlns:a16="http://schemas.microsoft.com/office/drawing/2014/main" id="{9786D787-B902-9584-CF16-05546127C130}"/>
              </a:ext>
            </a:extLst>
          </p:cNvPr>
          <p:cNvSpPr txBox="1"/>
          <p:nvPr/>
        </p:nvSpPr>
        <p:spPr>
          <a:xfrm>
            <a:off x="2831731" y="3320571"/>
            <a:ext cx="871537" cy="219291"/>
          </a:xfrm>
          <a:prstGeom prst="rect">
            <a:avLst/>
          </a:prstGeom>
          <a:noFill/>
        </p:spPr>
        <p:txBody>
          <a:bodyPr wrap="square" rtlCol="0">
            <a:spAutoFit/>
          </a:bodyPr>
          <a:lstStyle/>
          <a:p>
            <a:r>
              <a:rPr lang="en-US" sz="825" dirty="0"/>
              <a:t>Implements</a:t>
            </a:r>
          </a:p>
        </p:txBody>
      </p:sp>
      <p:sp>
        <p:nvSpPr>
          <p:cNvPr id="9" name="Date Placeholder 1">
            <a:extLst>
              <a:ext uri="{FF2B5EF4-FFF2-40B4-BE49-F238E27FC236}">
                <a16:creationId xmlns:a16="http://schemas.microsoft.com/office/drawing/2014/main" id="{C87C2F2E-4A60-B274-0C10-75BDD7589E07}"/>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3-4</a:t>
            </a:r>
          </a:p>
        </p:txBody>
      </p:sp>
    </p:spTree>
    <p:extLst>
      <p:ext uri="{BB962C8B-B14F-4D97-AF65-F5344CB8AC3E}">
        <p14:creationId xmlns:p14="http://schemas.microsoft.com/office/powerpoint/2010/main" val="18398918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D735C-D929-3C44-B023-A12C9282EBD7}"/>
              </a:ext>
            </a:extLst>
          </p:cNvPr>
          <p:cNvSpPr>
            <a:spLocks noGrp="1"/>
          </p:cNvSpPr>
          <p:nvPr>
            <p:ph type="title"/>
          </p:nvPr>
        </p:nvSpPr>
        <p:spPr>
          <a:xfrm>
            <a:off x="448852" y="152400"/>
            <a:ext cx="8229600" cy="682229"/>
          </a:xfrm>
        </p:spPr>
        <p:txBody>
          <a:bodyPr/>
          <a:lstStyle/>
          <a:p>
            <a:r>
              <a:rPr lang="en-US" dirty="0"/>
              <a:t>Technical Architecture Definitions</a:t>
            </a:r>
          </a:p>
        </p:txBody>
      </p:sp>
      <p:sp>
        <p:nvSpPr>
          <p:cNvPr id="3" name="Content Placeholder 2">
            <a:extLst>
              <a:ext uri="{FF2B5EF4-FFF2-40B4-BE49-F238E27FC236}">
                <a16:creationId xmlns:a16="http://schemas.microsoft.com/office/drawing/2014/main" id="{D0A584EA-83D6-1C41-98D9-329EFB040AED}"/>
              </a:ext>
            </a:extLst>
          </p:cNvPr>
          <p:cNvSpPr>
            <a:spLocks noGrp="1"/>
          </p:cNvSpPr>
          <p:nvPr>
            <p:ph idx="1"/>
          </p:nvPr>
        </p:nvSpPr>
        <p:spPr>
          <a:xfrm>
            <a:off x="711378" y="1143000"/>
            <a:ext cx="7704548" cy="4135709"/>
          </a:xfrm>
        </p:spPr>
        <p:txBody>
          <a:bodyPr/>
          <a:lstStyle/>
          <a:p>
            <a:r>
              <a:rPr lang="en-US" sz="1400" dirty="0"/>
              <a:t>System</a:t>
            </a:r>
          </a:p>
          <a:p>
            <a:pPr lvl="1"/>
            <a:r>
              <a:rPr lang="en-US" sz="1400" dirty="0"/>
              <a:t>A System is a group of interacting or interrelated Elements that act according to a set of rules to form a unified whole. A System, surrounded and influenced by its environment, is described by its boundaries, structure and purpose and expressed in its functioning.</a:t>
            </a:r>
          </a:p>
          <a:p>
            <a:pPr lvl="1"/>
            <a:r>
              <a:rPr lang="en-US" sz="1400" dirty="0"/>
              <a:t>A collection of interacting components organized to accomplish a specific function or set of functions.  A System is composed of Elements, which may be any of: Hardware, Software, Persons, and Procedures.</a:t>
            </a:r>
          </a:p>
          <a:p>
            <a:r>
              <a:rPr lang="en-US" sz="1400" dirty="0"/>
              <a:t>Function</a:t>
            </a:r>
          </a:p>
          <a:p>
            <a:pPr lvl="1"/>
            <a:r>
              <a:rPr lang="en-US" sz="1400" dirty="0"/>
              <a:t>A Function is the purpose for which an Element is intended. This can be an activity performed by the Element or the usage of this Element by other parts of the system.</a:t>
            </a:r>
          </a:p>
          <a:p>
            <a:pPr lvl="1"/>
            <a:r>
              <a:rPr lang="en-US" sz="1400" dirty="0"/>
              <a:t>A Function is interpreted as a specific process, action or task that a System is able to perform.</a:t>
            </a:r>
          </a:p>
          <a:p>
            <a:r>
              <a:rPr lang="en-US" sz="1400" dirty="0"/>
              <a:t>Service</a:t>
            </a:r>
          </a:p>
          <a:p>
            <a:pPr lvl="1"/>
            <a:r>
              <a:rPr lang="en-US" sz="1400" dirty="0"/>
              <a:t>A mechanism to enable access to a set of one or more </a:t>
            </a:r>
            <a:r>
              <a:rPr lang="en-US" sz="1400" dirty="0">
                <a:solidFill>
                  <a:srgbClr val="FF0000"/>
                </a:solidFill>
              </a:rPr>
              <a:t>functions</a:t>
            </a:r>
            <a:r>
              <a:rPr lang="en-US" sz="1400" dirty="0"/>
              <a:t> of an Element, where the access is provided using a prescribed interface and is exercised consistent with constraints and policies as specified by the service description.</a:t>
            </a:r>
          </a:p>
          <a:p>
            <a:pPr lvl="1"/>
            <a:r>
              <a:rPr lang="en-US" sz="1400" dirty="0"/>
              <a:t>A Service is an exposed interface of a Function.</a:t>
            </a:r>
          </a:p>
          <a:p>
            <a:r>
              <a:rPr lang="en-US" sz="1400" dirty="0"/>
              <a:t>Interface</a:t>
            </a:r>
          </a:p>
          <a:p>
            <a:pPr lvl="1"/>
            <a:r>
              <a:rPr lang="en-US" sz="1400" dirty="0"/>
              <a:t>An Interface represents a set of mechanical, electrical, signal, or other properties that describe some aspect of a Element’s connection to or interaction with another Element.</a:t>
            </a:r>
          </a:p>
          <a:p>
            <a:pPr lvl="1"/>
            <a:r>
              <a:rPr lang="en-US" sz="1400" dirty="0"/>
              <a:t>An interface is formed of the ports on two or more elements and the junction that joins them.</a:t>
            </a:r>
          </a:p>
        </p:txBody>
      </p:sp>
      <p:sp>
        <p:nvSpPr>
          <p:cNvPr id="5" name="Date Placeholder 4">
            <a:extLst>
              <a:ext uri="{FF2B5EF4-FFF2-40B4-BE49-F238E27FC236}">
                <a16:creationId xmlns:a16="http://schemas.microsoft.com/office/drawing/2014/main" id="{209FB0EC-6786-0D41-93AE-8CDC03851272}"/>
              </a:ext>
            </a:extLst>
          </p:cNvPr>
          <p:cNvSpPr>
            <a:spLocks noGrp="1"/>
          </p:cNvSpPr>
          <p:nvPr>
            <p:ph type="dt" sz="half" idx="2"/>
          </p:nvPr>
        </p:nvSpPr>
        <p:spPr>
          <a:xfrm>
            <a:off x="114300" y="6533924"/>
            <a:ext cx="1562100" cy="260350"/>
          </a:xfrm>
          <a:prstGeom prst="rect">
            <a:avLst/>
          </a:prstGeom>
        </p:spPr>
        <p:txBody>
          <a:bodyPr vert="horz" lIns="91440" tIns="45720" rIns="91440" bIns="45720" rtlCol="0" anchor="ctr"/>
          <a:lstStyle>
            <a:defPPr>
              <a:defRPr lang="en-US"/>
            </a:defPPr>
            <a:lvl1pPr algn="l" rtl="0" fontAlgn="base">
              <a:spcBef>
                <a:spcPct val="0"/>
              </a:spcBef>
              <a:spcAft>
                <a:spcPct val="0"/>
              </a:spcAft>
              <a:defRPr sz="1200" kern="1200" smtClean="0">
                <a:solidFill>
                  <a:srgbClr val="1F497D"/>
                </a:solidFill>
                <a:latin typeface="Arial" charset="0"/>
                <a:ea typeface="Osaka" charset="0"/>
                <a:cs typeface="Osaka" charset="0"/>
              </a:defRPr>
            </a:lvl1pPr>
            <a:lvl2pPr marL="457200" algn="l" rtl="0" fontAlgn="base">
              <a:spcBef>
                <a:spcPct val="0"/>
              </a:spcBef>
              <a:spcAft>
                <a:spcPct val="0"/>
              </a:spcAft>
              <a:defRPr kern="1200">
                <a:solidFill>
                  <a:schemeClr val="tx1"/>
                </a:solidFill>
                <a:latin typeface="Arial" pitchFamily="34" charset="0"/>
                <a:ea typeface="Osaka" pitchFamily="-84" charset="-128"/>
                <a:cs typeface="+mn-cs"/>
              </a:defRPr>
            </a:lvl2pPr>
            <a:lvl3pPr marL="914400" algn="l" rtl="0" fontAlgn="base">
              <a:spcBef>
                <a:spcPct val="0"/>
              </a:spcBef>
              <a:spcAft>
                <a:spcPct val="0"/>
              </a:spcAft>
              <a:defRPr kern="1200">
                <a:solidFill>
                  <a:schemeClr val="tx1"/>
                </a:solidFill>
                <a:latin typeface="Arial" pitchFamily="34" charset="0"/>
                <a:ea typeface="Osaka" pitchFamily="-84" charset="-128"/>
                <a:cs typeface="+mn-cs"/>
              </a:defRPr>
            </a:lvl3pPr>
            <a:lvl4pPr marL="1371600" algn="l" rtl="0" fontAlgn="base">
              <a:spcBef>
                <a:spcPct val="0"/>
              </a:spcBef>
              <a:spcAft>
                <a:spcPct val="0"/>
              </a:spcAft>
              <a:defRPr kern="1200">
                <a:solidFill>
                  <a:schemeClr val="tx1"/>
                </a:solidFill>
                <a:latin typeface="Arial" pitchFamily="34" charset="0"/>
                <a:ea typeface="Osaka" pitchFamily="-84" charset="-128"/>
                <a:cs typeface="+mn-cs"/>
              </a:defRPr>
            </a:lvl4pPr>
            <a:lvl5pPr marL="1828800" algn="l" rtl="0" fontAlgn="base">
              <a:spcBef>
                <a:spcPct val="0"/>
              </a:spcBef>
              <a:spcAft>
                <a:spcPct val="0"/>
              </a:spcAft>
              <a:defRPr kern="1200">
                <a:solidFill>
                  <a:schemeClr val="tx1"/>
                </a:solidFill>
                <a:latin typeface="Arial" pitchFamily="34" charset="0"/>
                <a:ea typeface="Osaka" pitchFamily="-84" charset="-128"/>
                <a:cs typeface="+mn-cs"/>
              </a:defRPr>
            </a:lvl5pPr>
            <a:lvl6pPr marL="2286000" algn="l" defTabSz="914400" rtl="0" eaLnBrk="1" latinLnBrk="0" hangingPunct="1">
              <a:defRPr kern="1200">
                <a:solidFill>
                  <a:schemeClr val="tx1"/>
                </a:solidFill>
                <a:latin typeface="Arial" pitchFamily="34" charset="0"/>
                <a:ea typeface="Osaka" pitchFamily="-84" charset="-128"/>
                <a:cs typeface="+mn-cs"/>
              </a:defRPr>
            </a:lvl6pPr>
            <a:lvl7pPr marL="2743200" algn="l" defTabSz="914400" rtl="0" eaLnBrk="1" latinLnBrk="0" hangingPunct="1">
              <a:defRPr kern="1200">
                <a:solidFill>
                  <a:schemeClr val="tx1"/>
                </a:solidFill>
                <a:latin typeface="Arial" pitchFamily="34" charset="0"/>
                <a:ea typeface="Osaka" pitchFamily="-84" charset="-128"/>
                <a:cs typeface="+mn-cs"/>
              </a:defRPr>
            </a:lvl7pPr>
            <a:lvl8pPr marL="3200400" algn="l" defTabSz="914400" rtl="0" eaLnBrk="1" latinLnBrk="0" hangingPunct="1">
              <a:defRPr kern="1200">
                <a:solidFill>
                  <a:schemeClr val="tx1"/>
                </a:solidFill>
                <a:latin typeface="Arial" pitchFamily="34" charset="0"/>
                <a:ea typeface="Osaka" pitchFamily="-84" charset="-128"/>
                <a:cs typeface="+mn-cs"/>
              </a:defRPr>
            </a:lvl8pPr>
            <a:lvl9pPr marL="3657600" algn="l" defTabSz="914400" rtl="0" eaLnBrk="1" latinLnBrk="0" hangingPunct="1">
              <a:defRPr kern="1200">
                <a:solidFill>
                  <a:schemeClr val="tx1"/>
                </a:solidFill>
                <a:latin typeface="Arial" pitchFamily="34" charset="0"/>
                <a:ea typeface="Osaka" pitchFamily="-84" charset="-128"/>
                <a:cs typeface="+mn-cs"/>
              </a:defRPr>
            </a:lvl9pPr>
          </a:lstStyle>
          <a:p>
            <a:r>
              <a:rPr lang="en-US" sz="1000" b="0"/>
              <a:t>28 Mar 2024</a:t>
            </a:r>
            <a:endParaRPr lang="en-US" altLang="en-US" sz="1000" b="0" dirty="0"/>
          </a:p>
        </p:txBody>
      </p:sp>
    </p:spTree>
    <p:extLst>
      <p:ext uri="{BB962C8B-B14F-4D97-AF65-F5344CB8AC3E}">
        <p14:creationId xmlns:p14="http://schemas.microsoft.com/office/powerpoint/2010/main" val="2850650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4E174A-F744-E683-8F1C-4165E0A92D0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140B4B-E325-B12A-E797-2356DC959C31}"/>
              </a:ext>
            </a:extLst>
          </p:cNvPr>
          <p:cNvSpPr>
            <a:spLocks noGrp="1"/>
          </p:cNvSpPr>
          <p:nvPr>
            <p:ph type="title"/>
          </p:nvPr>
        </p:nvSpPr>
        <p:spPr>
          <a:xfrm>
            <a:off x="457200" y="152400"/>
            <a:ext cx="8229600" cy="487362"/>
          </a:xfrm>
        </p:spPr>
        <p:txBody>
          <a:bodyPr/>
          <a:lstStyle/>
          <a:p>
            <a:r>
              <a:rPr lang="en-US" dirty="0">
                <a:solidFill>
                  <a:srgbClr val="0099A6"/>
                </a:solidFill>
              </a:rPr>
              <a:t>Enterprise Viewpoint - Revised</a:t>
            </a:r>
          </a:p>
        </p:txBody>
      </p:sp>
      <p:sp>
        <p:nvSpPr>
          <p:cNvPr id="4" name="Content Placeholder 3">
            <a:extLst>
              <a:ext uri="{FF2B5EF4-FFF2-40B4-BE49-F238E27FC236}">
                <a16:creationId xmlns:a16="http://schemas.microsoft.com/office/drawing/2014/main" id="{B0519A26-C0C1-5143-299C-7DB9CFC3E2A7}"/>
              </a:ext>
            </a:extLst>
          </p:cNvPr>
          <p:cNvSpPr>
            <a:spLocks noGrp="1"/>
          </p:cNvSpPr>
          <p:nvPr>
            <p:ph idx="1"/>
          </p:nvPr>
        </p:nvSpPr>
        <p:spPr>
          <a:xfrm>
            <a:off x="381000" y="838200"/>
            <a:ext cx="8229600" cy="5715000"/>
          </a:xfrm>
        </p:spPr>
        <p:txBody>
          <a:bodyPr/>
          <a:lstStyle/>
          <a:p>
            <a:r>
              <a:rPr lang="en-US" sz="1800" dirty="0"/>
              <a:t>The Enterprise Viewpoint focuses on the purpose, scope, and policies for the space data system. It describes the organizational entities and relationships; their roles, requirements, goals, objectives, scenarios, constraints; and how to meet them. </a:t>
            </a:r>
          </a:p>
          <a:p>
            <a:r>
              <a:rPr lang="en-US" sz="1800" dirty="0"/>
              <a:t>Stakeholder Concerns:</a:t>
            </a:r>
          </a:p>
          <a:p>
            <a:pPr lvl="1"/>
            <a:r>
              <a:rPr lang="en-US" sz="1400" dirty="0"/>
              <a:t>the purpose, scope, and policies for the system; </a:t>
            </a:r>
          </a:p>
          <a:p>
            <a:pPr lvl="1"/>
            <a:r>
              <a:rPr lang="en-US" sz="1400" dirty="0"/>
              <a:t>the objectives, operations concepts, and scenarios for the system; </a:t>
            </a:r>
          </a:p>
          <a:p>
            <a:pPr lvl="1"/>
            <a:r>
              <a:rPr lang="en-US" sz="1400" dirty="0"/>
              <a:t>the requirements and constraints on the system; </a:t>
            </a:r>
          </a:p>
          <a:p>
            <a:pPr lvl="1"/>
            <a:r>
              <a:rPr lang="en-US" sz="1400" dirty="0"/>
              <a:t>roles played by the system elements; </a:t>
            </a:r>
          </a:p>
          <a:p>
            <a:pPr lvl="1"/>
            <a:r>
              <a:rPr lang="en-US" sz="1400" dirty="0"/>
              <a:t>activities undertaken by the system. </a:t>
            </a:r>
          </a:p>
          <a:p>
            <a:r>
              <a:rPr lang="en-US" sz="1800" dirty="0"/>
              <a:t>Enterprise Objects: </a:t>
            </a:r>
          </a:p>
          <a:p>
            <a:pPr lvl="1"/>
            <a:r>
              <a:rPr lang="en-US" sz="1400" dirty="0"/>
              <a:t>Types: Organizations, both formal and informal (missions, projects, communities, with their roles and responsibilities), and Resources (facilities or other elements having enterprise operational or service roles); </a:t>
            </a:r>
          </a:p>
          <a:p>
            <a:pPr lvl="1"/>
            <a:r>
              <a:rPr lang="en-US" sz="1400" dirty="0"/>
              <a:t>Attributes: name, role, objectives, point of contact, location, members, resources, provided services, types, interfaces and data, interaction modes, requirements, constraints; </a:t>
            </a:r>
          </a:p>
          <a:p>
            <a:r>
              <a:rPr lang="en-US" sz="1800" dirty="0"/>
              <a:t>Domains (boundaries of responsibility or ownership, includes requirements, system elements); </a:t>
            </a:r>
          </a:p>
          <a:p>
            <a:r>
              <a:rPr lang="en-US" sz="1800" dirty="0"/>
              <a:t>Relationships (ownership, membership, participation, roles, contractual); </a:t>
            </a:r>
          </a:p>
          <a:p>
            <a:r>
              <a:rPr lang="en-US" sz="1800" dirty="0"/>
              <a:t>Correspondences to Information objects (defined instances of documents, agreements, contracts, policies, requirements, objectives, goals, scenarios, membership lists, interface specifications, where formal specifications of the data to be exchanged are found in the Information Viewpoint). </a:t>
            </a:r>
          </a:p>
          <a:p>
            <a:endParaRPr lang="en-US" sz="1800" dirty="0"/>
          </a:p>
          <a:p>
            <a:endParaRPr lang="en-US" sz="1800" dirty="0"/>
          </a:p>
        </p:txBody>
      </p:sp>
      <p:sp>
        <p:nvSpPr>
          <p:cNvPr id="3" name="Date Placeholder 2">
            <a:extLst>
              <a:ext uri="{FF2B5EF4-FFF2-40B4-BE49-F238E27FC236}">
                <a16:creationId xmlns:a16="http://schemas.microsoft.com/office/drawing/2014/main" id="{05005208-93D7-DE9C-E5B6-803FCF9F555F}"/>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158857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Date Placeholder 3"/>
          <p:cNvSpPr>
            <a:spLocks noGrp="1"/>
          </p:cNvSpPr>
          <p:nvPr>
            <p:ph type="dt" sz="quarter" idx="2"/>
          </p:nvPr>
        </p:nvSpPr>
        <p:spPr>
          <a:xfrm>
            <a:off x="0" y="6553200"/>
            <a:ext cx="1731963" cy="268288"/>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defTabSz="820738" eaLnBrk="0" hangingPunct="0">
              <a:defRPr sz="2400" b="1">
                <a:solidFill>
                  <a:schemeClr val="tx1"/>
                </a:solidFill>
                <a:latin typeface="Arial" charset="0"/>
                <a:ea typeface="ＭＳ Ｐゴシック" charset="0"/>
                <a:cs typeface="ＭＳ Ｐゴシック" charset="0"/>
              </a:defRPr>
            </a:lvl1pPr>
            <a:lvl2pPr marL="37931725" indent="-37474525" defTabSz="820738" eaLnBrk="0" hangingPunct="0">
              <a:defRPr sz="2400" b="1">
                <a:solidFill>
                  <a:schemeClr val="tx1"/>
                </a:solidFill>
                <a:latin typeface="Arial" charset="0"/>
                <a:ea typeface="ＭＳ Ｐゴシック" charset="0"/>
              </a:defRPr>
            </a:lvl2pPr>
            <a:lvl3pPr eaLnBrk="0" hangingPunct="0">
              <a:defRPr sz="2400" b="1">
                <a:solidFill>
                  <a:schemeClr val="tx1"/>
                </a:solidFill>
                <a:latin typeface="Arial" charset="0"/>
                <a:ea typeface="ＭＳ Ｐゴシック" charset="0"/>
              </a:defRPr>
            </a:lvl3pPr>
            <a:lvl4pPr eaLnBrk="0" hangingPunct="0">
              <a:defRPr sz="2400" b="1">
                <a:solidFill>
                  <a:schemeClr val="tx1"/>
                </a:solidFill>
                <a:latin typeface="Arial" charset="0"/>
                <a:ea typeface="ＭＳ Ｐゴシック" charset="0"/>
              </a:defRPr>
            </a:lvl4pPr>
            <a:lvl5pPr eaLnBrk="0" hangingPunct="0">
              <a:defRPr sz="2400" b="1">
                <a:solidFill>
                  <a:schemeClr val="tx1"/>
                </a:solidFill>
                <a:latin typeface="Arial" charset="0"/>
                <a:ea typeface="ＭＳ Ｐゴシック" charset="0"/>
              </a:defRPr>
            </a:lvl5pPr>
            <a:lvl6pPr marL="457200" eaLnBrk="0" fontAlgn="base" hangingPunct="0">
              <a:spcBef>
                <a:spcPct val="0"/>
              </a:spcBef>
              <a:spcAft>
                <a:spcPct val="0"/>
              </a:spcAft>
              <a:defRPr sz="2400" b="1">
                <a:solidFill>
                  <a:schemeClr val="tx1"/>
                </a:solidFill>
                <a:latin typeface="Arial" charset="0"/>
                <a:ea typeface="ＭＳ Ｐゴシック" charset="0"/>
              </a:defRPr>
            </a:lvl6pPr>
            <a:lvl7pPr marL="914400" eaLnBrk="0" fontAlgn="base" hangingPunct="0">
              <a:spcBef>
                <a:spcPct val="0"/>
              </a:spcBef>
              <a:spcAft>
                <a:spcPct val="0"/>
              </a:spcAft>
              <a:defRPr sz="2400" b="1">
                <a:solidFill>
                  <a:schemeClr val="tx1"/>
                </a:solidFill>
                <a:latin typeface="Arial" charset="0"/>
                <a:ea typeface="ＭＳ Ｐゴシック" charset="0"/>
              </a:defRPr>
            </a:lvl7pPr>
            <a:lvl8pPr marL="1371600" eaLnBrk="0" fontAlgn="base" hangingPunct="0">
              <a:spcBef>
                <a:spcPct val="0"/>
              </a:spcBef>
              <a:spcAft>
                <a:spcPct val="0"/>
              </a:spcAft>
              <a:defRPr sz="2400" b="1">
                <a:solidFill>
                  <a:schemeClr val="tx1"/>
                </a:solidFill>
                <a:latin typeface="Arial" charset="0"/>
                <a:ea typeface="ＭＳ Ｐゴシック" charset="0"/>
              </a:defRPr>
            </a:lvl8pPr>
            <a:lvl9pPr marL="1828800" eaLnBrk="0" fontAlgn="base" hangingPunct="0">
              <a:spcBef>
                <a:spcPct val="0"/>
              </a:spcBef>
              <a:spcAft>
                <a:spcPct val="0"/>
              </a:spcAft>
              <a:defRPr sz="2400" b="1">
                <a:solidFill>
                  <a:schemeClr val="tx1"/>
                </a:solidFill>
                <a:latin typeface="Arial" charset="0"/>
                <a:ea typeface="ＭＳ Ｐゴシック" charset="0"/>
              </a:defRPr>
            </a:lvl9pPr>
          </a:lstStyle>
          <a:p>
            <a:r>
              <a:rPr lang="en-US" sz="1000" b="0">
                <a:solidFill>
                  <a:srgbClr val="333399"/>
                </a:solidFill>
              </a:rPr>
              <a:t>28 Mar 2024</a:t>
            </a:r>
          </a:p>
        </p:txBody>
      </p:sp>
      <p:sp>
        <p:nvSpPr>
          <p:cNvPr id="20483" name="Rectangle 2"/>
          <p:cNvSpPr>
            <a:spLocks noGrp="1" noChangeArrowheads="1"/>
          </p:cNvSpPr>
          <p:nvPr>
            <p:ph type="title"/>
          </p:nvPr>
        </p:nvSpPr>
        <p:spPr bwMode="auto">
          <a:xfrm>
            <a:off x="457200" y="-30162"/>
            <a:ext cx="8229600" cy="487362"/>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r>
              <a:rPr lang="en-US" dirty="0">
                <a:latin typeface="Arial" charset="0"/>
                <a:ea typeface="ＭＳ Ｐゴシック" charset="0"/>
                <a:cs typeface="ＭＳ Ｐゴシック" charset="0"/>
              </a:rPr>
              <a:t>Revision of the Reference Architecture for </a:t>
            </a:r>
            <a:br>
              <a:rPr lang="en-US" dirty="0">
                <a:latin typeface="Arial" charset="0"/>
                <a:ea typeface="ＭＳ Ｐゴシック" charset="0"/>
                <a:cs typeface="ＭＳ Ｐゴシック" charset="0"/>
              </a:rPr>
            </a:br>
            <a:r>
              <a:rPr lang="en-US" dirty="0">
                <a:latin typeface="Arial" charset="0"/>
                <a:ea typeface="ＭＳ Ｐゴシック" charset="0"/>
                <a:cs typeface="ＭＳ Ｐゴシック" charset="0"/>
              </a:rPr>
              <a:t>Space Data Systems (RASDS)</a:t>
            </a:r>
          </a:p>
        </p:txBody>
      </p:sp>
      <p:sp>
        <p:nvSpPr>
          <p:cNvPr id="20484" name="Rectangle 3"/>
          <p:cNvSpPr>
            <a:spLocks noGrp="1" noChangeArrowheads="1"/>
          </p:cNvSpPr>
          <p:nvPr>
            <p:ph type="body" idx="1"/>
          </p:nvPr>
        </p:nvSpPr>
        <p:spPr bwMode="auto">
          <a:xfrm>
            <a:off x="342900" y="938718"/>
            <a:ext cx="8458200" cy="5462081"/>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r>
              <a:rPr lang="en-US" sz="1800" dirty="0">
                <a:latin typeface="Arial" charset="0"/>
                <a:ea typeface="ＭＳ Ｐゴシック" charset="0"/>
                <a:cs typeface="ＭＳ Ｐゴシック" charset="0"/>
              </a:rPr>
              <a:t>Reference Architecture for Space Data Systems (RASDS) CCSDS 311.0-M-1 (ISO 13537) was published in Sept 2008</a:t>
            </a:r>
          </a:p>
          <a:p>
            <a:pPr lvl="1"/>
            <a:r>
              <a:rPr lang="en-US" sz="1600" dirty="0">
                <a:latin typeface="Arial" charset="0"/>
                <a:ea typeface="ＭＳ Ｐゴシック" charset="0"/>
                <a:cs typeface="ＭＳ Ｐゴシック" charset="0"/>
              </a:rPr>
              <a:t>RASDS has been leveraged by a number of CCSDS documents and also by several mission design projects.</a:t>
            </a:r>
          </a:p>
          <a:p>
            <a:pPr lvl="1"/>
            <a:r>
              <a:rPr lang="en-US" sz="1600" dirty="0">
                <a:latin typeface="Arial" charset="0"/>
                <a:ea typeface="ＭＳ Ｐゴシック" charset="0"/>
                <a:cs typeface="ＭＳ Ｐゴシック" charset="0"/>
              </a:rPr>
              <a:t>The document is consistently in the top 20-30 documents downloaded from the CCSDS web site, it is being used and referenced.</a:t>
            </a:r>
          </a:p>
          <a:p>
            <a:pPr lvl="1"/>
            <a:r>
              <a:rPr lang="en-US" sz="1600" dirty="0">
                <a:latin typeface="Arial" charset="0"/>
                <a:ea typeface="ＭＳ Ｐゴシック" charset="0"/>
                <a:cs typeface="ＭＳ Ｐゴシック" charset="0"/>
              </a:rPr>
              <a:t>RASDS is (over)due for a refresh, the question has been just what to do, and when.</a:t>
            </a:r>
          </a:p>
          <a:p>
            <a:pPr marL="0" indent="0">
              <a:buNone/>
            </a:pPr>
            <a:endParaRPr lang="en-US" sz="1800" dirty="0">
              <a:latin typeface="Arial" charset="0"/>
              <a:ea typeface="ＭＳ Ｐゴシック" charset="0"/>
              <a:cs typeface="ＭＳ Ｐゴシック" charset="0"/>
            </a:endParaRPr>
          </a:p>
          <a:p>
            <a:r>
              <a:rPr lang="en-US" sz="1800" dirty="0">
                <a:latin typeface="Arial" charset="0"/>
                <a:ea typeface="ＭＳ Ｐゴシック" charset="0"/>
                <a:cs typeface="ＭＳ Ｐゴシック" charset="0"/>
              </a:rPr>
              <a:t>The extensions to RASDS developed in producing the ASL ADD (CCSDS 371.0-G) and the SCCS-ARD and ADD, should be incorporated into the RASDS revision</a:t>
            </a:r>
          </a:p>
          <a:p>
            <a:pPr lvl="1"/>
            <a:r>
              <a:rPr lang="en-US" sz="1600" dirty="0">
                <a:latin typeface="Arial" charset="0"/>
                <a:ea typeface="ＭＳ Ｐゴシック" charset="0"/>
                <a:cs typeface="ＭＳ Ｐゴシック" charset="0"/>
              </a:rPr>
              <a:t>ASL ADD and SCCS-ADD examples may be adopted to improve graphics.</a:t>
            </a:r>
          </a:p>
          <a:p>
            <a:pPr lvl="1"/>
            <a:r>
              <a:rPr lang="en-US" sz="1600" dirty="0">
                <a:latin typeface="Arial" charset="0"/>
                <a:ea typeface="ＭＳ Ｐゴシック" charset="0"/>
                <a:cs typeface="ＭＳ Ｐゴシック" charset="0"/>
              </a:rPr>
              <a:t>Additional descriptive text on viewpoint &amp; view construction should be added.</a:t>
            </a:r>
          </a:p>
          <a:p>
            <a:pPr lvl="1"/>
            <a:r>
              <a:rPr lang="en-US" sz="1600" dirty="0">
                <a:latin typeface="Arial" charset="0"/>
                <a:ea typeface="ＭＳ Ｐゴシック" charset="0"/>
                <a:cs typeface="ＭＳ Ｐゴシック" charset="0"/>
              </a:rPr>
              <a:t>In keeping with current MBSE best practices, an annex should be provided with a set of SysML representations.  Published papers, and other CCSDS examples, addressing this already exist.</a:t>
            </a:r>
          </a:p>
          <a:p>
            <a:pPr lvl="1"/>
            <a:endParaRPr lang="en-US" sz="1600" dirty="0">
              <a:latin typeface="Arial" charset="0"/>
              <a:ea typeface="ＭＳ Ｐゴシック" charset="0"/>
              <a:cs typeface="ＭＳ Ｐゴシック" charset="0"/>
            </a:endParaRPr>
          </a:p>
          <a:p>
            <a:r>
              <a:rPr lang="en-US" sz="1800" dirty="0">
                <a:latin typeface="Arial" charset="0"/>
                <a:ea typeface="ＭＳ Ｐゴシック" charset="0"/>
                <a:cs typeface="ＭＳ Ｐゴシック" charset="0"/>
              </a:rPr>
              <a:t>ISO TC20/SC14 wishes to make use of RASDS and is adopting it as a framework for describing their standards</a:t>
            </a:r>
            <a:endParaRPr lang="en-US" sz="1600" dirty="0">
              <a:latin typeface="Arial" charset="0"/>
              <a:ea typeface="ＭＳ Ｐゴシック" charset="0"/>
              <a:cs typeface="ＭＳ Ｐゴシック" charset="0"/>
            </a:endParaRPr>
          </a:p>
          <a:p>
            <a:pPr lvl="1"/>
            <a:r>
              <a:rPr lang="en-US" sz="1600" dirty="0">
                <a:latin typeface="Arial" charset="0"/>
                <a:ea typeface="ＭＳ Ｐゴシック" charset="0"/>
                <a:cs typeface="ＭＳ Ｐゴシック" charset="0"/>
              </a:rPr>
              <a:t>A liaison agreement has been agreed by the CMC, </a:t>
            </a:r>
            <a:r>
              <a:rPr lang="en-US" sz="1600" dirty="0"/>
              <a:t>CMC-P-2020-03-003, dated 4-7-2020.</a:t>
            </a:r>
          </a:p>
          <a:p>
            <a:pPr lvl="1"/>
            <a:r>
              <a:rPr lang="en-US" sz="1600" dirty="0">
                <a:latin typeface="Arial" charset="0"/>
                <a:ea typeface="ＭＳ Ｐゴシック" charset="0"/>
                <a:cs typeface="ＭＳ Ｐゴシック" charset="0"/>
              </a:rPr>
              <a:t>A plan for these revisions has been outlined.  See the following pages …</a:t>
            </a:r>
          </a:p>
          <a:p>
            <a:pPr lvl="1"/>
            <a:endParaRPr lang="en-US" sz="1600" dirty="0">
              <a:latin typeface="Arial" charset="0"/>
              <a:ea typeface="ＭＳ Ｐゴシック" charset="0"/>
              <a:cs typeface="ＭＳ Ｐゴシック" charset="0"/>
            </a:endParaRPr>
          </a:p>
        </p:txBody>
      </p:sp>
    </p:spTree>
    <p:extLst>
      <p:ext uri="{BB962C8B-B14F-4D97-AF65-F5344CB8AC3E}">
        <p14:creationId xmlns:p14="http://schemas.microsoft.com/office/powerpoint/2010/main" val="20675277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81984D-AC5A-864E-72E1-04E1C63E15F1}"/>
            </a:ext>
          </a:extLst>
        </p:cNvPr>
        <p:cNvGrpSpPr/>
        <p:nvPr/>
      </p:nvGrpSpPr>
      <p:grpSpPr>
        <a:xfrm>
          <a:off x="0" y="0"/>
          <a:ext cx="0" cy="0"/>
          <a:chOff x="0" y="0"/>
          <a:chExt cx="0" cy="0"/>
        </a:xfrm>
      </p:grpSpPr>
      <p:sp>
        <p:nvSpPr>
          <p:cNvPr id="12" name="Date Placeholder 1">
            <a:extLst>
              <a:ext uri="{FF2B5EF4-FFF2-40B4-BE49-F238E27FC236}">
                <a16:creationId xmlns:a16="http://schemas.microsoft.com/office/drawing/2014/main" id="{AA11A2E5-0875-BB00-78C2-F569C70AA58F}"/>
              </a:ext>
            </a:extLst>
          </p:cNvPr>
          <p:cNvSpPr>
            <a:spLocks noGrp="1"/>
          </p:cNvSpPr>
          <p:nvPr>
            <p:ph type="dt" sz="quarter" idx="2"/>
          </p:nvPr>
        </p:nvSpPr>
        <p:spPr bwMode="auto">
          <a:xfrm>
            <a:off x="0" y="6553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l" rtl="0" eaLnBrk="1" fontAlgn="base" hangingPunct="1">
              <a:spcBef>
                <a:spcPct val="0"/>
              </a:spcBef>
              <a:spcAft>
                <a:spcPct val="0"/>
              </a:spcAft>
              <a:defRPr sz="1200" kern="1200" smtClean="0">
                <a:solidFill>
                  <a:schemeClr val="tx1"/>
                </a:solidFill>
                <a:latin typeface="+mn-lt"/>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r>
              <a:rPr lang="en-US" altLang="en-US" b="0"/>
              <a:t>28 Mar 2024</a:t>
            </a:r>
            <a:endParaRPr lang="en-US" altLang="en-US" b="0" dirty="0"/>
          </a:p>
        </p:txBody>
      </p:sp>
      <p:sp>
        <p:nvSpPr>
          <p:cNvPr id="20484" name="Rectangle 3">
            <a:extLst>
              <a:ext uri="{FF2B5EF4-FFF2-40B4-BE49-F238E27FC236}">
                <a16:creationId xmlns:a16="http://schemas.microsoft.com/office/drawing/2014/main" id="{DC3815B7-0041-8910-F6C2-666EF7C1B7E3}"/>
              </a:ext>
            </a:extLst>
          </p:cNvPr>
          <p:cNvSpPr>
            <a:spLocks noChangeArrowheads="1"/>
          </p:cNvSpPr>
          <p:nvPr/>
        </p:nvSpPr>
        <p:spPr bwMode="auto">
          <a:xfrm>
            <a:off x="457200" y="0"/>
            <a:ext cx="8229600" cy="438582"/>
          </a:xfrm>
          <a:prstGeom prst="rect">
            <a:avLst/>
          </a:prstGeom>
        </p:spPr>
        <p:txBody>
          <a:bodyPr vert="horz"/>
          <a:lstStyle/>
          <a:p>
            <a:pPr algn="ctr" eaLnBrk="0" hangingPunct="0">
              <a:lnSpc>
                <a:spcPct val="90000"/>
              </a:lnSpc>
            </a:pPr>
            <a:r>
              <a:rPr lang="en-US" altLang="ja-JP" sz="2500" dirty="0">
                <a:solidFill>
                  <a:srgbClr val="0099A6"/>
                </a:solidFill>
                <a:latin typeface="+mj-lt"/>
                <a:ea typeface="ＭＳ Ｐゴシック" pitchFamily="26" charset="-128"/>
                <a:cs typeface="ＭＳ Ｐゴシック" pitchFamily="26" charset="-128"/>
              </a:rPr>
              <a:t>Enterprise Viewpoint - Enterprise Object</a:t>
            </a:r>
          </a:p>
          <a:p>
            <a:pPr algn="ctr" eaLnBrk="0" hangingPunct="0">
              <a:lnSpc>
                <a:spcPct val="90000"/>
              </a:lnSpc>
            </a:pPr>
            <a:r>
              <a:rPr lang="en-US" altLang="ja-JP" sz="2000" dirty="0">
                <a:solidFill>
                  <a:srgbClr val="0099A6"/>
                </a:solidFill>
                <a:latin typeface="+mj-lt"/>
                <a:ea typeface="ＭＳ Ｐゴシック" pitchFamily="26" charset="-128"/>
                <a:cs typeface="ＭＳ Ｐゴシック" pitchFamily="26" charset="-128"/>
              </a:rPr>
              <a:t>(Organizational Entity Features)</a:t>
            </a:r>
          </a:p>
        </p:txBody>
      </p:sp>
      <p:sp>
        <p:nvSpPr>
          <p:cNvPr id="20485" name="Rectangle 4">
            <a:extLst>
              <a:ext uri="{FF2B5EF4-FFF2-40B4-BE49-F238E27FC236}">
                <a16:creationId xmlns:a16="http://schemas.microsoft.com/office/drawing/2014/main" id="{A41B1D43-829E-194F-CD68-68C915711BC5}"/>
              </a:ext>
            </a:extLst>
          </p:cNvPr>
          <p:cNvSpPr>
            <a:spLocks noChangeArrowheads="1"/>
          </p:cNvSpPr>
          <p:nvPr/>
        </p:nvSpPr>
        <p:spPr bwMode="auto">
          <a:xfrm>
            <a:off x="3666550" y="3781977"/>
            <a:ext cx="2353529" cy="2739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600" b="1" dirty="0">
                <a:latin typeface="Arial" panose="020B0604020202020204" pitchFamily="34" charset="0"/>
                <a:ea typeface="Osaka" charset="-128"/>
              </a:rPr>
              <a:t>Attributes:</a:t>
            </a:r>
          </a:p>
          <a:p>
            <a:pPr marL="285750" indent="-285750" eaLnBrk="1" hangingPunct="1">
              <a:buFont typeface="Arial" panose="020B0604020202020204" pitchFamily="34" charset="0"/>
              <a:buChar char="•"/>
            </a:pPr>
            <a:r>
              <a:rPr kumimoji="1" lang="en-US" altLang="ja-JP" sz="1200" b="0" dirty="0">
                <a:latin typeface="Arial" panose="020B0604020202020204" pitchFamily="34" charset="0"/>
                <a:ea typeface="Osaka" charset="-128"/>
              </a:rPr>
              <a:t>Identifier</a:t>
            </a:r>
          </a:p>
          <a:p>
            <a:pPr marL="285750" indent="-285750" eaLnBrk="1" hangingPunct="1">
              <a:buFont typeface="Arial" panose="020B0604020202020204" pitchFamily="34" charset="0"/>
              <a:buChar char="•"/>
            </a:pPr>
            <a:r>
              <a:rPr kumimoji="1" lang="en-US" altLang="ja-JP" sz="1200" b="0" dirty="0">
                <a:latin typeface="Arial" panose="020B0604020202020204" pitchFamily="34" charset="0"/>
                <a:ea typeface="Osaka" charset="-128"/>
              </a:rPr>
              <a:t>Organization</a:t>
            </a:r>
          </a:p>
          <a:p>
            <a:pPr marL="285750" indent="-285750">
              <a:buFont typeface="Arial" panose="020B0604020202020204" pitchFamily="34" charset="0"/>
              <a:buChar char="•"/>
            </a:pPr>
            <a:r>
              <a:rPr kumimoji="1" lang="en-US" altLang="ja-JP" sz="1200" b="0" dirty="0">
                <a:latin typeface="Arial" panose="020B0604020202020204" pitchFamily="34" charset="0"/>
                <a:ea typeface="Osaka" charset="-128"/>
              </a:rPr>
              <a:t>Assets &amp; Resources (Persons, Systems, Budget)</a:t>
            </a:r>
          </a:p>
          <a:p>
            <a:pPr marL="285750" indent="-285750" eaLnBrk="1" hangingPunct="1">
              <a:buFont typeface="Arial" panose="020B0604020202020204" pitchFamily="34" charset="0"/>
              <a:buChar char="•"/>
            </a:pPr>
            <a:r>
              <a:rPr kumimoji="1" lang="en-US" altLang="ja-JP" sz="1200" b="0" dirty="0">
                <a:latin typeface="Arial" panose="020B0604020202020204" pitchFamily="34" charset="0"/>
                <a:ea typeface="Osaka" charset="-128"/>
              </a:rPr>
              <a:t>Roles</a:t>
            </a:r>
          </a:p>
          <a:p>
            <a:pPr marL="285750" indent="-285750" eaLnBrk="1" hangingPunct="1">
              <a:buFont typeface="Arial" panose="020B0604020202020204" pitchFamily="34" charset="0"/>
              <a:buChar char="•"/>
            </a:pPr>
            <a:r>
              <a:rPr kumimoji="1" lang="en-US" altLang="ja-JP" sz="1200" b="0" dirty="0">
                <a:latin typeface="Arial" panose="020B0604020202020204" pitchFamily="34" charset="0"/>
                <a:ea typeface="Osaka" charset="-128"/>
              </a:rPr>
              <a:t>Objectives</a:t>
            </a:r>
          </a:p>
          <a:p>
            <a:pPr marL="285750" indent="-285750">
              <a:buFont typeface="Arial" panose="020B0604020202020204" pitchFamily="34" charset="0"/>
              <a:buChar char="•"/>
            </a:pPr>
            <a:r>
              <a:rPr kumimoji="1" lang="en-US" altLang="ja-JP" sz="1200" b="0" dirty="0">
                <a:latin typeface="Arial" panose="020B0604020202020204" pitchFamily="34" charset="0"/>
                <a:ea typeface="Osaka" charset="-128"/>
              </a:rPr>
              <a:t>Use cases</a:t>
            </a:r>
          </a:p>
          <a:p>
            <a:pPr marL="285750" indent="-285750" eaLnBrk="1" hangingPunct="1">
              <a:buFont typeface="Arial" panose="020B0604020202020204" pitchFamily="34" charset="0"/>
              <a:buChar char="•"/>
            </a:pPr>
            <a:r>
              <a:rPr kumimoji="1" lang="en-US" altLang="ja-JP" sz="1200" b="0" dirty="0">
                <a:latin typeface="Arial" panose="020B0604020202020204" pitchFamily="34" charset="0"/>
                <a:ea typeface="Osaka" charset="-128"/>
              </a:rPr>
              <a:t>Requirements</a:t>
            </a:r>
          </a:p>
          <a:p>
            <a:pPr marL="285750" indent="-285750" eaLnBrk="1" hangingPunct="1">
              <a:buFont typeface="Arial" panose="020B0604020202020204" pitchFamily="34" charset="0"/>
              <a:buChar char="•"/>
            </a:pPr>
            <a:r>
              <a:rPr kumimoji="1" lang="en-US" altLang="ja-JP" sz="1200" b="0" dirty="0">
                <a:latin typeface="Arial" panose="020B0604020202020204" pitchFamily="34" charset="0"/>
                <a:ea typeface="Osaka" charset="-128"/>
              </a:rPr>
              <a:t>Capabilities</a:t>
            </a:r>
          </a:p>
          <a:p>
            <a:pPr marL="285750" indent="-285750" eaLnBrk="1" hangingPunct="1">
              <a:buFont typeface="Arial" panose="020B0604020202020204" pitchFamily="34" charset="0"/>
              <a:buChar char="•"/>
            </a:pPr>
            <a:r>
              <a:rPr kumimoji="1" lang="en-US" altLang="ja-JP" sz="1200" b="0" dirty="0">
                <a:latin typeface="Arial" panose="020B0604020202020204" pitchFamily="34" charset="0"/>
                <a:ea typeface="Osaka" charset="-128"/>
              </a:rPr>
              <a:t>Risk Management </a:t>
            </a:r>
          </a:p>
          <a:p>
            <a:pPr marL="285750" indent="-285750" eaLnBrk="1" hangingPunct="1">
              <a:buFont typeface="Arial" panose="020B0604020202020204" pitchFamily="34" charset="0"/>
              <a:buChar char="•"/>
            </a:pPr>
            <a:r>
              <a:rPr kumimoji="1" lang="en-US" altLang="ja-JP" sz="1200" b="0" dirty="0">
                <a:latin typeface="Arial" panose="020B0604020202020204" pitchFamily="34" charset="0"/>
                <a:ea typeface="Osaka" charset="-128"/>
              </a:rPr>
              <a:t>Agreements / contracts</a:t>
            </a:r>
          </a:p>
          <a:p>
            <a:pPr marL="285750" indent="-285750" eaLnBrk="1" hangingPunct="1">
              <a:buFont typeface="Arial" panose="020B0604020202020204" pitchFamily="34" charset="0"/>
              <a:buChar char="•"/>
            </a:pPr>
            <a:endParaRPr kumimoji="1" lang="en-US" altLang="ja-JP" sz="1200" b="0" dirty="0">
              <a:latin typeface="Arial" panose="020B0604020202020204" pitchFamily="34" charset="0"/>
              <a:ea typeface="Osaka" charset="-128"/>
            </a:endParaRPr>
          </a:p>
        </p:txBody>
      </p:sp>
      <p:sp>
        <p:nvSpPr>
          <p:cNvPr id="20489" name="Rectangle 8">
            <a:extLst>
              <a:ext uri="{FF2B5EF4-FFF2-40B4-BE49-F238E27FC236}">
                <a16:creationId xmlns:a16="http://schemas.microsoft.com/office/drawing/2014/main" id="{DF96BB2A-A353-0067-0317-919D49C80D65}"/>
              </a:ext>
            </a:extLst>
          </p:cNvPr>
          <p:cNvSpPr>
            <a:spLocks noChangeArrowheads="1"/>
          </p:cNvSpPr>
          <p:nvPr/>
        </p:nvSpPr>
        <p:spPr bwMode="auto">
          <a:xfrm>
            <a:off x="6172200" y="3670074"/>
            <a:ext cx="2353529" cy="166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External Interfaces:</a:t>
            </a:r>
            <a:endParaRPr kumimoji="1" lang="en-US" altLang="ja-JP" sz="1800" dirty="0">
              <a:latin typeface="Arial" panose="020B0604020202020204" pitchFamily="34" charset="0"/>
              <a:ea typeface="Osaka" charset="-128"/>
            </a:endParaRP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Scope</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Requirements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Policies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Governance</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Agreements / Contracts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Funding / Resources</a:t>
            </a:r>
          </a:p>
        </p:txBody>
      </p:sp>
      <p:sp>
        <p:nvSpPr>
          <p:cNvPr id="20490" name="Rectangle 9">
            <a:extLst>
              <a:ext uri="{FF2B5EF4-FFF2-40B4-BE49-F238E27FC236}">
                <a16:creationId xmlns:a16="http://schemas.microsoft.com/office/drawing/2014/main" id="{AD78709D-587B-C731-EB8D-A596579F698C}"/>
              </a:ext>
            </a:extLst>
          </p:cNvPr>
          <p:cNvSpPr>
            <a:spLocks noChangeArrowheads="1"/>
          </p:cNvSpPr>
          <p:nvPr/>
        </p:nvSpPr>
        <p:spPr bwMode="auto">
          <a:xfrm>
            <a:off x="4902200" y="838200"/>
            <a:ext cx="3130985" cy="166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Management Interfaces:</a:t>
            </a:r>
            <a:endParaRPr kumimoji="1" lang="en-US" altLang="ja-JP" sz="1800" dirty="0">
              <a:latin typeface="Arial" panose="020B0604020202020204" pitchFamily="34" charset="0"/>
              <a:ea typeface="Osaka" charset="-128"/>
            </a:endParaRP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Scope</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Requirements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Policies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Governance</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Purpose / Mission / mission types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Funding / Resources</a:t>
            </a:r>
            <a:endParaRPr kumimoji="1" lang="en-US" altLang="ja-JP" sz="1100" b="0" dirty="0">
              <a:latin typeface="Arial" panose="020B0604020202020204" pitchFamily="34" charset="0"/>
              <a:ea typeface="Osaka" charset="-128"/>
            </a:endParaRPr>
          </a:p>
        </p:txBody>
      </p:sp>
      <p:sp>
        <p:nvSpPr>
          <p:cNvPr id="20491" name="Rectangle 10">
            <a:extLst>
              <a:ext uri="{FF2B5EF4-FFF2-40B4-BE49-F238E27FC236}">
                <a16:creationId xmlns:a16="http://schemas.microsoft.com/office/drawing/2014/main" id="{7586504F-69CE-1857-B68A-2B916CB76315}"/>
              </a:ext>
            </a:extLst>
          </p:cNvPr>
          <p:cNvSpPr>
            <a:spLocks noChangeArrowheads="1"/>
          </p:cNvSpPr>
          <p:nvPr/>
        </p:nvSpPr>
        <p:spPr bwMode="auto">
          <a:xfrm>
            <a:off x="887413" y="3655787"/>
            <a:ext cx="2236510" cy="1231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Service Interfaces:</a:t>
            </a:r>
            <a:endParaRPr kumimoji="1" lang="en-US" altLang="ja-JP" sz="1800" dirty="0">
              <a:latin typeface="Arial" panose="020B0604020202020204" pitchFamily="34" charset="0"/>
              <a:ea typeface="Osaka" charset="-128"/>
            </a:endParaRP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Requirements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Agreements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Contracts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Funding</a:t>
            </a:r>
            <a:endParaRPr kumimoji="1" lang="en-US" altLang="ja-JP" sz="1600" b="0" dirty="0">
              <a:latin typeface="Arial" panose="020B0604020202020204" pitchFamily="34" charset="0"/>
              <a:ea typeface="Osaka" charset="-128"/>
            </a:endParaRPr>
          </a:p>
        </p:txBody>
      </p:sp>
      <p:sp>
        <p:nvSpPr>
          <p:cNvPr id="2" name="Cube 1">
            <a:extLst>
              <a:ext uri="{FF2B5EF4-FFF2-40B4-BE49-F238E27FC236}">
                <a16:creationId xmlns:a16="http://schemas.microsoft.com/office/drawing/2014/main" id="{C9CEB806-C1EA-7A13-5F61-42BAE7C14754}"/>
              </a:ext>
            </a:extLst>
          </p:cNvPr>
          <p:cNvSpPr/>
          <p:nvPr/>
        </p:nvSpPr>
        <p:spPr>
          <a:xfrm>
            <a:off x="3429000" y="2620737"/>
            <a:ext cx="2392363" cy="1049337"/>
          </a:xfrm>
          <a:prstGeom prst="cube">
            <a:avLst>
              <a:gd name="adj" fmla="val 13759"/>
            </a:avLst>
          </a:prstGeom>
          <a:solidFill>
            <a:schemeClr val="accent2"/>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800" b="1" dirty="0">
                <a:solidFill>
                  <a:schemeClr val="bg1"/>
                </a:solidFill>
                <a:latin typeface="+mj-lt"/>
                <a:ea typeface="ＭＳ Ｐゴシック" panose="020B0600070205080204" pitchFamily="34" charset="-128"/>
              </a:rPr>
              <a:t>Enterprise</a:t>
            </a:r>
          </a:p>
          <a:p>
            <a:pPr algn="ctr" eaLnBrk="1" hangingPunct="1">
              <a:defRPr/>
            </a:pPr>
            <a:r>
              <a:rPr lang="en-US" sz="1800" dirty="0">
                <a:solidFill>
                  <a:schemeClr val="bg1"/>
                </a:solidFill>
                <a:latin typeface="+mj-lt"/>
                <a:ea typeface="ＭＳ Ｐゴシック" panose="020B0600070205080204" pitchFamily="34" charset="-128"/>
              </a:rPr>
              <a:t>Object</a:t>
            </a:r>
            <a:endParaRPr lang="en-US" sz="2000" b="1" dirty="0">
              <a:solidFill>
                <a:schemeClr val="bg1"/>
              </a:solidFill>
              <a:latin typeface="+mj-lt"/>
              <a:ea typeface="ＭＳ Ｐゴシック" panose="020B0600070205080204" pitchFamily="34" charset="-128"/>
            </a:endParaRPr>
          </a:p>
        </p:txBody>
      </p:sp>
      <p:sp>
        <p:nvSpPr>
          <p:cNvPr id="18" name="AutoShape 7">
            <a:extLst>
              <a:ext uri="{FF2B5EF4-FFF2-40B4-BE49-F238E27FC236}">
                <a16:creationId xmlns:a16="http://schemas.microsoft.com/office/drawing/2014/main" id="{1F7B8EDD-6C98-EE1C-3A5F-E7675F03B2D3}"/>
              </a:ext>
            </a:extLst>
          </p:cNvPr>
          <p:cNvSpPr>
            <a:spLocks noChangeArrowheads="1"/>
          </p:cNvSpPr>
          <p:nvPr/>
        </p:nvSpPr>
        <p:spPr bwMode="auto">
          <a:xfrm rot="5400000">
            <a:off x="4053681" y="1281880"/>
            <a:ext cx="11430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19" name="AutoShape 7">
            <a:extLst>
              <a:ext uri="{FF2B5EF4-FFF2-40B4-BE49-F238E27FC236}">
                <a16:creationId xmlns:a16="http://schemas.microsoft.com/office/drawing/2014/main" id="{9FDC600B-ED36-DCE5-AEE6-EA807F351E40}"/>
              </a:ext>
            </a:extLst>
          </p:cNvPr>
          <p:cNvSpPr>
            <a:spLocks noChangeArrowheads="1"/>
          </p:cNvSpPr>
          <p:nvPr/>
        </p:nvSpPr>
        <p:spPr bwMode="auto">
          <a:xfrm>
            <a:off x="1767592" y="2908074"/>
            <a:ext cx="11430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20" name="AutoShape 7">
            <a:extLst>
              <a:ext uri="{FF2B5EF4-FFF2-40B4-BE49-F238E27FC236}">
                <a16:creationId xmlns:a16="http://schemas.microsoft.com/office/drawing/2014/main" id="{0A363366-D3B2-937B-D1F0-3291A73531CF}"/>
              </a:ext>
            </a:extLst>
          </p:cNvPr>
          <p:cNvSpPr>
            <a:spLocks noChangeArrowheads="1"/>
          </p:cNvSpPr>
          <p:nvPr/>
        </p:nvSpPr>
        <p:spPr bwMode="auto">
          <a:xfrm>
            <a:off x="6400800" y="2913189"/>
            <a:ext cx="11430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3" name="Date Placeholder 1">
            <a:extLst>
              <a:ext uri="{FF2B5EF4-FFF2-40B4-BE49-F238E27FC236}">
                <a16:creationId xmlns:a16="http://schemas.microsoft.com/office/drawing/2014/main" id="{31CBB90E-4330-DB2B-2CF6-3A3B97F6C203}"/>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4-1</a:t>
            </a:r>
          </a:p>
        </p:txBody>
      </p:sp>
    </p:spTree>
    <p:extLst>
      <p:ext uri="{BB962C8B-B14F-4D97-AF65-F5344CB8AC3E}">
        <p14:creationId xmlns:p14="http://schemas.microsoft.com/office/powerpoint/2010/main" val="8964573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48F3CE2F-7D06-E940-E7EB-03ABF7830C12}"/>
            </a:ext>
          </a:extLst>
        </p:cNvPr>
        <p:cNvGrpSpPr/>
        <p:nvPr/>
      </p:nvGrpSpPr>
      <p:grpSpPr>
        <a:xfrm>
          <a:off x="0" y="0"/>
          <a:ext cx="0" cy="0"/>
          <a:chOff x="0" y="0"/>
          <a:chExt cx="0" cy="0"/>
        </a:xfrm>
      </p:grpSpPr>
      <p:sp>
        <p:nvSpPr>
          <p:cNvPr id="2" name="Date Placeholder 1">
            <a:extLst>
              <a:ext uri="{FF2B5EF4-FFF2-40B4-BE49-F238E27FC236}">
                <a16:creationId xmlns:a16="http://schemas.microsoft.com/office/drawing/2014/main" id="{FB3A3DA2-A2FF-2A26-9ECC-3976F8FA6982}"/>
              </a:ext>
            </a:extLst>
          </p:cNvPr>
          <p:cNvSpPr>
            <a:spLocks noGrp="1"/>
          </p:cNvSpPr>
          <p:nvPr>
            <p:ph type="dt" sz="half" idx="2"/>
          </p:nvPr>
        </p:nvSpPr>
        <p:spPr>
          <a:xfrm>
            <a:off x="0" y="6553200"/>
            <a:ext cx="1731963" cy="268288"/>
          </a:xfrm>
        </p:spPr>
        <p:txBody>
          <a:bodyPr/>
          <a:lstStyle/>
          <a:p>
            <a:r>
              <a:rPr lang="en-US"/>
              <a:t>28 Mar 2024</a:t>
            </a:r>
            <a:endParaRPr lang="en-US" dirty="0"/>
          </a:p>
        </p:txBody>
      </p:sp>
      <p:sp>
        <p:nvSpPr>
          <p:cNvPr id="3" name="Rectangle 3">
            <a:extLst>
              <a:ext uri="{FF2B5EF4-FFF2-40B4-BE49-F238E27FC236}">
                <a16:creationId xmlns:a16="http://schemas.microsoft.com/office/drawing/2014/main" id="{AD637271-A10D-79FD-F765-F2DD5E0D8907}"/>
              </a:ext>
            </a:extLst>
          </p:cNvPr>
          <p:cNvSpPr>
            <a:spLocks noChangeArrowheads="1"/>
          </p:cNvSpPr>
          <p:nvPr/>
        </p:nvSpPr>
        <p:spPr bwMode="auto">
          <a:xfrm>
            <a:off x="457200" y="0"/>
            <a:ext cx="8229600" cy="438582"/>
          </a:xfrm>
          <a:prstGeom prst="rect">
            <a:avLst/>
          </a:prstGeom>
        </p:spPr>
        <p:txBody>
          <a:bodyPr vert="horz"/>
          <a:lstStyle/>
          <a:p>
            <a:pPr algn="ctr" eaLnBrk="0" hangingPunct="0">
              <a:lnSpc>
                <a:spcPct val="90000"/>
              </a:lnSpc>
            </a:pPr>
            <a:r>
              <a:rPr lang="en-US" altLang="ja-JP" sz="2500" dirty="0">
                <a:solidFill>
                  <a:srgbClr val="0099A6"/>
                </a:solidFill>
                <a:latin typeface="+mj-lt"/>
                <a:ea typeface="ＭＳ Ｐゴシック" pitchFamily="26" charset="-128"/>
                <a:cs typeface="ＭＳ Ｐゴシック" pitchFamily="26" charset="-128"/>
              </a:rPr>
              <a:t>Enterprise Viewpoint - Enterprise Object</a:t>
            </a:r>
          </a:p>
          <a:p>
            <a:pPr algn="ctr" eaLnBrk="0" hangingPunct="0">
              <a:lnSpc>
                <a:spcPct val="90000"/>
              </a:lnSpc>
            </a:pPr>
            <a:r>
              <a:rPr lang="en-US" altLang="ja-JP" sz="2000" dirty="0">
                <a:solidFill>
                  <a:srgbClr val="0099A6"/>
                </a:solidFill>
                <a:latin typeface="+mj-lt"/>
                <a:ea typeface="ＭＳ Ｐゴシック" pitchFamily="26" charset="-128"/>
                <a:cs typeface="ＭＳ Ｐゴシック" pitchFamily="26" charset="-128"/>
              </a:rPr>
              <a:t>(Organizational Entity Features)</a:t>
            </a:r>
          </a:p>
          <a:p>
            <a:pPr algn="ctr" eaLnBrk="0" hangingPunct="0">
              <a:lnSpc>
                <a:spcPct val="90000"/>
              </a:lnSpc>
            </a:pPr>
            <a:r>
              <a:rPr lang="en-US" altLang="ja-JP" sz="2000" dirty="0">
                <a:solidFill>
                  <a:srgbClr val="FF0000"/>
                </a:solidFill>
                <a:latin typeface="+mj-lt"/>
                <a:ea typeface="ＭＳ Ｐゴシック" pitchFamily="26" charset="-128"/>
                <a:cs typeface="ＭＳ Ｐゴシック" pitchFamily="26" charset="-128"/>
              </a:rPr>
              <a:t>Notes</a:t>
            </a:r>
          </a:p>
        </p:txBody>
      </p:sp>
      <p:sp>
        <p:nvSpPr>
          <p:cNvPr id="4" name="Rectangle 11">
            <a:extLst>
              <a:ext uri="{FF2B5EF4-FFF2-40B4-BE49-F238E27FC236}">
                <a16:creationId xmlns:a16="http://schemas.microsoft.com/office/drawing/2014/main" id="{CEF89D93-3D5D-08B8-1224-73049651EF27}"/>
              </a:ext>
            </a:extLst>
          </p:cNvPr>
          <p:cNvSpPr>
            <a:spLocks noChangeArrowheads="1"/>
          </p:cNvSpPr>
          <p:nvPr/>
        </p:nvSpPr>
        <p:spPr bwMode="auto">
          <a:xfrm>
            <a:off x="381000" y="2057400"/>
            <a:ext cx="3845096"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200" dirty="0">
                <a:solidFill>
                  <a:srgbClr val="FF0000"/>
                </a:solidFill>
                <a:latin typeface="Arial" panose="020B0604020202020204" pitchFamily="34" charset="0"/>
                <a:ea typeface="Osaka" charset="-128"/>
              </a:rPr>
              <a:t>Enterprise Object </a:t>
            </a:r>
            <a:r>
              <a:rPr kumimoji="1" lang="en-US" altLang="ja-JP" sz="1200" b="1" dirty="0">
                <a:solidFill>
                  <a:srgbClr val="FF0000"/>
                </a:solidFill>
                <a:latin typeface="Arial" panose="020B0604020202020204" pitchFamily="34" charset="0"/>
                <a:ea typeface="Osaka" charset="-128"/>
              </a:rPr>
              <a:t>Notes:</a:t>
            </a:r>
            <a:endParaRPr kumimoji="1" lang="en-US" altLang="ja-JP" sz="1200" dirty="0">
              <a:solidFill>
                <a:srgbClr val="FF0000"/>
              </a:solidFill>
              <a:latin typeface="Arial" panose="020B0604020202020204" pitchFamily="34" charset="0"/>
              <a:ea typeface="Osaka" charset="-128"/>
            </a:endParaRPr>
          </a:p>
          <a:p>
            <a:pPr eaLnBrk="1" hangingPunct="1"/>
            <a:r>
              <a:rPr kumimoji="1" lang="en-US" altLang="ja-JP" sz="1200" b="0" dirty="0">
                <a:solidFill>
                  <a:srgbClr val="FF0000"/>
                </a:solidFill>
                <a:latin typeface="Arial" panose="020B0604020202020204" pitchFamily="34" charset="0"/>
                <a:ea typeface="Osaka" charset="-128"/>
              </a:rPr>
              <a:t>Interfaces of Enterprise Objects are often described as document exchanges</a:t>
            </a:r>
          </a:p>
          <a:p>
            <a:pPr eaLnBrk="1" hangingPunct="1"/>
            <a:r>
              <a:rPr kumimoji="1" lang="en-US" altLang="ja-JP" sz="1200" b="0" dirty="0">
                <a:solidFill>
                  <a:srgbClr val="FF0000"/>
                </a:solidFill>
                <a:latin typeface="Arial" panose="020B0604020202020204" pitchFamily="34" charset="0"/>
                <a:ea typeface="Osaka" charset="-128"/>
              </a:rPr>
              <a:t>Specific Enterprise Objects may own / implement / operate a set of Functions or Components</a:t>
            </a:r>
          </a:p>
        </p:txBody>
      </p:sp>
      <p:sp>
        <p:nvSpPr>
          <p:cNvPr id="5" name="Rectangle 4">
            <a:extLst>
              <a:ext uri="{FF2B5EF4-FFF2-40B4-BE49-F238E27FC236}">
                <a16:creationId xmlns:a16="http://schemas.microsoft.com/office/drawing/2014/main" id="{C6AD1818-EB8A-B6EB-D976-8A34C66E2F86}"/>
              </a:ext>
            </a:extLst>
          </p:cNvPr>
          <p:cNvSpPr/>
          <p:nvPr/>
        </p:nvSpPr>
        <p:spPr>
          <a:xfrm>
            <a:off x="-118706" y="4191000"/>
            <a:ext cx="4844507" cy="1615827"/>
          </a:xfrm>
          <a:prstGeom prst="rect">
            <a:avLst/>
          </a:prstGeom>
        </p:spPr>
        <p:txBody>
          <a:bodyPr wrap="square">
            <a:spAutoFit/>
          </a:bodyPr>
          <a:lstStyle/>
          <a:p>
            <a:pPr lvl="1"/>
            <a:r>
              <a:rPr lang="en-US" sz="900" u="sng" dirty="0">
                <a:solidFill>
                  <a:srgbClr val="0070C0"/>
                </a:solidFill>
              </a:rPr>
              <a:t>Enterprise Ontology Notes</a:t>
            </a:r>
          </a:p>
          <a:p>
            <a:pPr lvl="1"/>
            <a:endParaRPr lang="en-US" sz="900" u="sng" dirty="0">
              <a:solidFill>
                <a:srgbClr val="0070C0"/>
              </a:solidFill>
            </a:endParaRPr>
          </a:p>
          <a:p>
            <a:pPr lvl="1"/>
            <a:r>
              <a:rPr lang="en-US" sz="900" u="sng" dirty="0">
                <a:solidFill>
                  <a:srgbClr val="0070C0"/>
                </a:solidFill>
              </a:rPr>
              <a:t>Assets</a:t>
            </a:r>
            <a:r>
              <a:rPr lang="en-US" sz="900" dirty="0">
                <a:solidFill>
                  <a:srgbClr val="0070C0"/>
                </a:solidFill>
              </a:rPr>
              <a:t>: Devices, system components, applications, infrastructure components</a:t>
            </a:r>
          </a:p>
          <a:p>
            <a:pPr lvl="1"/>
            <a:r>
              <a:rPr lang="en-US" sz="900" u="sng" dirty="0">
                <a:solidFill>
                  <a:srgbClr val="0070C0"/>
                </a:solidFill>
              </a:rPr>
              <a:t>Resource</a:t>
            </a:r>
            <a:r>
              <a:rPr lang="en-US" sz="900" dirty="0">
                <a:solidFill>
                  <a:srgbClr val="0070C0"/>
                </a:solidFill>
              </a:rPr>
              <a:t>: Anything available to a system that can support the achievement of objectives; any physical or virtual element that may be of limited availability within a system. In the Enterprise Viewpoint a resource is an entity that has some role, offers services, and performs some action within a system.</a:t>
            </a:r>
          </a:p>
          <a:p>
            <a:pPr lvl="1"/>
            <a:endParaRPr lang="en-US" sz="900" dirty="0">
              <a:solidFill>
                <a:srgbClr val="0070C0"/>
              </a:solidFill>
            </a:endParaRPr>
          </a:p>
          <a:p>
            <a:pPr lvl="1"/>
            <a:r>
              <a:rPr lang="en-US" sz="900" dirty="0">
                <a:solidFill>
                  <a:srgbClr val="0070C0"/>
                </a:solidFill>
              </a:rPr>
              <a:t>Ref: TOGAF, NIST 800-207</a:t>
            </a:r>
          </a:p>
        </p:txBody>
      </p:sp>
      <p:sp>
        <p:nvSpPr>
          <p:cNvPr id="6" name="Rectangle 5">
            <a:extLst>
              <a:ext uri="{FF2B5EF4-FFF2-40B4-BE49-F238E27FC236}">
                <a16:creationId xmlns:a16="http://schemas.microsoft.com/office/drawing/2014/main" id="{48784439-4C69-1830-DC87-DCDD0CE1D60A}"/>
              </a:ext>
            </a:extLst>
          </p:cNvPr>
          <p:cNvSpPr/>
          <p:nvPr/>
        </p:nvSpPr>
        <p:spPr>
          <a:xfrm>
            <a:off x="4792759" y="4267200"/>
            <a:ext cx="4000500" cy="507831"/>
          </a:xfrm>
          <a:prstGeom prst="rect">
            <a:avLst/>
          </a:prstGeom>
        </p:spPr>
        <p:txBody>
          <a:bodyPr wrap="square">
            <a:spAutoFit/>
          </a:bodyPr>
          <a:lstStyle/>
          <a:p>
            <a:pPr lvl="1"/>
            <a:r>
              <a:rPr lang="en-US" sz="900" dirty="0">
                <a:solidFill>
                  <a:srgbClr val="00B050"/>
                </a:solidFill>
              </a:rPr>
              <a:t>An enterprise capability denotes the “What” an enterprise can do, whereas an enterprise process outlines “how” a particular activity gets done.   </a:t>
            </a:r>
          </a:p>
        </p:txBody>
      </p:sp>
      <p:sp>
        <p:nvSpPr>
          <p:cNvPr id="7" name="Rectangle 6">
            <a:extLst>
              <a:ext uri="{FF2B5EF4-FFF2-40B4-BE49-F238E27FC236}">
                <a16:creationId xmlns:a16="http://schemas.microsoft.com/office/drawing/2014/main" id="{BE73896B-7DC3-93A3-B3DB-D46EECC78C1C}"/>
              </a:ext>
            </a:extLst>
          </p:cNvPr>
          <p:cNvSpPr/>
          <p:nvPr/>
        </p:nvSpPr>
        <p:spPr>
          <a:xfrm>
            <a:off x="5095505" y="5656194"/>
            <a:ext cx="3395008" cy="507831"/>
          </a:xfrm>
          <a:prstGeom prst="rect">
            <a:avLst/>
          </a:prstGeom>
        </p:spPr>
        <p:txBody>
          <a:bodyPr wrap="square">
            <a:spAutoFit/>
          </a:bodyPr>
          <a:lstStyle/>
          <a:p>
            <a:pPr lvl="1"/>
            <a:r>
              <a:rPr lang="en-US" sz="900" dirty="0">
                <a:solidFill>
                  <a:srgbClr val="0070C0"/>
                </a:solidFill>
              </a:rPr>
              <a:t>An </a:t>
            </a:r>
            <a:r>
              <a:rPr lang="en-US" sz="900" u="sng" dirty="0">
                <a:solidFill>
                  <a:srgbClr val="0070C0"/>
                </a:solidFill>
              </a:rPr>
              <a:t>enterprise process </a:t>
            </a:r>
            <a:r>
              <a:rPr lang="en-US" sz="900" dirty="0">
                <a:solidFill>
                  <a:srgbClr val="0070C0"/>
                </a:solidFill>
              </a:rPr>
              <a:t>is defined as a set of activities and tasks that, once completed, will accomplish an organizational goal. </a:t>
            </a:r>
          </a:p>
        </p:txBody>
      </p:sp>
      <p:sp>
        <p:nvSpPr>
          <p:cNvPr id="8" name="TextBox 7">
            <a:extLst>
              <a:ext uri="{FF2B5EF4-FFF2-40B4-BE49-F238E27FC236}">
                <a16:creationId xmlns:a16="http://schemas.microsoft.com/office/drawing/2014/main" id="{856262E1-5696-5600-5152-1C7A980F9CEF}"/>
              </a:ext>
            </a:extLst>
          </p:cNvPr>
          <p:cNvSpPr txBox="1"/>
          <p:nvPr/>
        </p:nvSpPr>
        <p:spPr>
          <a:xfrm>
            <a:off x="5486400" y="2982743"/>
            <a:ext cx="1583602" cy="403957"/>
          </a:xfrm>
          <a:prstGeom prst="rect">
            <a:avLst/>
          </a:prstGeom>
          <a:noFill/>
        </p:spPr>
        <p:txBody>
          <a:bodyPr wrap="square" rtlCol="0">
            <a:spAutoFit/>
          </a:bodyPr>
          <a:lstStyle/>
          <a:p>
            <a:r>
              <a:rPr lang="en-US" sz="675" dirty="0">
                <a:solidFill>
                  <a:srgbClr val="FF0000"/>
                </a:solidFill>
              </a:rPr>
              <a:t>* An “Application” is a set of functions deployed (somehow) on a server as part of a system</a:t>
            </a:r>
          </a:p>
        </p:txBody>
      </p:sp>
      <p:sp>
        <p:nvSpPr>
          <p:cNvPr id="9" name="Rectangle 80">
            <a:extLst>
              <a:ext uri="{FF2B5EF4-FFF2-40B4-BE49-F238E27FC236}">
                <a16:creationId xmlns:a16="http://schemas.microsoft.com/office/drawing/2014/main" id="{DFD98250-091B-A757-D103-16AD6B980BBE}"/>
              </a:ext>
            </a:extLst>
          </p:cNvPr>
          <p:cNvSpPr>
            <a:spLocks noChangeArrowheads="1"/>
          </p:cNvSpPr>
          <p:nvPr/>
        </p:nvSpPr>
        <p:spPr bwMode="auto">
          <a:xfrm>
            <a:off x="5562600" y="949404"/>
            <a:ext cx="1859805" cy="16158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100" dirty="0">
                <a:latin typeface="Arial" panose="020B0604020202020204" pitchFamily="34" charset="0"/>
              </a:rPr>
              <a:t>Enterprise Concerns:</a:t>
            </a:r>
          </a:p>
          <a:p>
            <a:pPr lvl="1" eaLnBrk="0" hangingPunct="0"/>
            <a:r>
              <a:rPr lang="en-US" altLang="en-US" sz="1100" dirty="0">
                <a:latin typeface="Arial" panose="020B0604020202020204" pitchFamily="34" charset="0"/>
              </a:rPr>
              <a:t>Objectives</a:t>
            </a:r>
          </a:p>
          <a:p>
            <a:pPr lvl="1" eaLnBrk="0" hangingPunct="0"/>
            <a:r>
              <a:rPr lang="en-US" altLang="en-US" sz="1100" dirty="0">
                <a:latin typeface="Arial" panose="020B0604020202020204" pitchFamily="34" charset="0"/>
              </a:rPr>
              <a:t>Roles</a:t>
            </a:r>
          </a:p>
          <a:p>
            <a:pPr lvl="1" eaLnBrk="0" hangingPunct="0"/>
            <a:r>
              <a:rPr lang="en-US" altLang="en-US" sz="1100" dirty="0">
                <a:latin typeface="Arial" panose="020B0604020202020204" pitchFamily="34" charset="0"/>
              </a:rPr>
              <a:t>Requirements</a:t>
            </a:r>
          </a:p>
          <a:p>
            <a:pPr lvl="1" eaLnBrk="0" hangingPunct="0"/>
            <a:r>
              <a:rPr lang="en-US" altLang="en-US" sz="1100" dirty="0">
                <a:latin typeface="Arial" panose="020B0604020202020204" pitchFamily="34" charset="0"/>
              </a:rPr>
              <a:t>Policies</a:t>
            </a:r>
          </a:p>
          <a:p>
            <a:pPr lvl="1" eaLnBrk="0" hangingPunct="0"/>
            <a:r>
              <a:rPr lang="en-US" altLang="en-US" sz="1100" dirty="0">
                <a:latin typeface="Arial" panose="020B0604020202020204" pitchFamily="34" charset="0"/>
              </a:rPr>
              <a:t>Risk Management</a:t>
            </a:r>
          </a:p>
          <a:p>
            <a:pPr lvl="1" eaLnBrk="0" hangingPunct="0"/>
            <a:r>
              <a:rPr lang="en-US" altLang="en-US" sz="1100" dirty="0">
                <a:latin typeface="Arial" panose="020B0604020202020204" pitchFamily="34" charset="0"/>
              </a:rPr>
              <a:t>Lifecycle / Phases</a:t>
            </a:r>
          </a:p>
          <a:p>
            <a:pPr lvl="1" eaLnBrk="0" hangingPunct="0"/>
            <a:r>
              <a:rPr lang="en-US" altLang="en-US" sz="1100" dirty="0">
                <a:latin typeface="Arial" panose="020B0604020202020204" pitchFamily="34" charset="0"/>
              </a:rPr>
              <a:t>Configuration</a:t>
            </a:r>
          </a:p>
          <a:p>
            <a:pPr lvl="1" eaLnBrk="0" hangingPunct="0"/>
            <a:r>
              <a:rPr lang="en-US" altLang="en-US" sz="1100" dirty="0">
                <a:latin typeface="Arial" panose="020B0604020202020204" pitchFamily="34" charset="0"/>
              </a:rPr>
              <a:t>Contracts</a:t>
            </a:r>
          </a:p>
        </p:txBody>
      </p:sp>
    </p:spTree>
    <p:extLst>
      <p:ext uri="{BB962C8B-B14F-4D97-AF65-F5344CB8AC3E}">
        <p14:creationId xmlns:p14="http://schemas.microsoft.com/office/powerpoint/2010/main" val="25018296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8DC5FD-909B-5B28-2A72-2CA6E6EB49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CB18B1-D44C-2233-7B64-FA1F0E6DA67F}"/>
              </a:ext>
            </a:extLst>
          </p:cNvPr>
          <p:cNvSpPr>
            <a:spLocks noGrp="1"/>
          </p:cNvSpPr>
          <p:nvPr>
            <p:ph type="title"/>
          </p:nvPr>
        </p:nvSpPr>
        <p:spPr>
          <a:xfrm>
            <a:off x="403261" y="20433"/>
            <a:ext cx="8229600" cy="771567"/>
          </a:xfrm>
        </p:spPr>
        <p:txBody>
          <a:bodyPr vert="horz"/>
          <a:lstStyle/>
          <a:p>
            <a:r>
              <a:rPr lang="en-US" sz="2000" dirty="0">
                <a:solidFill>
                  <a:srgbClr val="0099A6"/>
                </a:solidFill>
              </a:rPr>
              <a:t>Formalized Relationships among Terms</a:t>
            </a:r>
            <a:br>
              <a:rPr lang="en-US" sz="2000" dirty="0">
                <a:solidFill>
                  <a:srgbClr val="0099A6"/>
                </a:solidFill>
              </a:rPr>
            </a:br>
            <a:r>
              <a:rPr lang="en-US" sz="2000" dirty="0">
                <a:solidFill>
                  <a:srgbClr val="0099A6"/>
                </a:solidFill>
              </a:rPr>
              <a:t>(</a:t>
            </a:r>
            <a:r>
              <a:rPr lang="en-US" sz="2000" dirty="0">
                <a:solidFill>
                  <a:srgbClr val="FF0000"/>
                </a:solidFill>
              </a:rPr>
              <a:t>Enterprise</a:t>
            </a:r>
            <a:r>
              <a:rPr lang="en-US" sz="2000" dirty="0">
                <a:solidFill>
                  <a:srgbClr val="0099A6"/>
                </a:solidFill>
              </a:rPr>
              <a:t> Viewpoint ontology)</a:t>
            </a:r>
          </a:p>
        </p:txBody>
      </p:sp>
      <p:sp>
        <p:nvSpPr>
          <p:cNvPr id="6" name="Rounded Rectangle 5">
            <a:extLst>
              <a:ext uri="{FF2B5EF4-FFF2-40B4-BE49-F238E27FC236}">
                <a16:creationId xmlns:a16="http://schemas.microsoft.com/office/drawing/2014/main" id="{778D20F9-6686-3ABE-2B50-E4596C5D5B07}"/>
              </a:ext>
            </a:extLst>
          </p:cNvPr>
          <p:cNvSpPr/>
          <p:nvPr/>
        </p:nvSpPr>
        <p:spPr>
          <a:xfrm>
            <a:off x="2599248" y="4150526"/>
            <a:ext cx="1106184" cy="514350"/>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Capabilities</a:t>
            </a:r>
          </a:p>
        </p:txBody>
      </p:sp>
      <p:sp>
        <p:nvSpPr>
          <p:cNvPr id="7" name="Rounded Rectangle 6">
            <a:extLst>
              <a:ext uri="{FF2B5EF4-FFF2-40B4-BE49-F238E27FC236}">
                <a16:creationId xmlns:a16="http://schemas.microsoft.com/office/drawing/2014/main" id="{37DBC95D-7B99-2010-8BA0-0D8D3E36A12B}"/>
              </a:ext>
            </a:extLst>
          </p:cNvPr>
          <p:cNvSpPr/>
          <p:nvPr/>
        </p:nvSpPr>
        <p:spPr>
          <a:xfrm>
            <a:off x="1617233" y="1089137"/>
            <a:ext cx="1200150" cy="514350"/>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Superior</a:t>
            </a:r>
          </a:p>
          <a:p>
            <a:pPr algn="ctr"/>
            <a:r>
              <a:rPr lang="en-US" sz="1200" dirty="0">
                <a:solidFill>
                  <a:schemeClr val="bg1"/>
                </a:solidFill>
              </a:rPr>
              <a:t>Enterprise</a:t>
            </a:r>
          </a:p>
        </p:txBody>
      </p:sp>
      <p:sp>
        <p:nvSpPr>
          <p:cNvPr id="12" name="Rounded Rectangle 11">
            <a:extLst>
              <a:ext uri="{FF2B5EF4-FFF2-40B4-BE49-F238E27FC236}">
                <a16:creationId xmlns:a16="http://schemas.microsoft.com/office/drawing/2014/main" id="{C256C8AA-9C17-F64D-0DD9-9ABE30022652}"/>
              </a:ext>
            </a:extLst>
          </p:cNvPr>
          <p:cNvSpPr/>
          <p:nvPr/>
        </p:nvSpPr>
        <p:spPr>
          <a:xfrm>
            <a:off x="1579133" y="2780089"/>
            <a:ext cx="1276350" cy="514350"/>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Enterprise</a:t>
            </a:r>
          </a:p>
          <a:p>
            <a:pPr algn="ctr"/>
            <a:r>
              <a:rPr lang="en-US" sz="1200" dirty="0">
                <a:solidFill>
                  <a:schemeClr val="bg1"/>
                </a:solidFill>
              </a:rPr>
              <a:t>(Organization)</a:t>
            </a:r>
          </a:p>
        </p:txBody>
      </p:sp>
      <p:cxnSp>
        <p:nvCxnSpPr>
          <p:cNvPr id="14" name="Straight Arrow Connector 13">
            <a:extLst>
              <a:ext uri="{FF2B5EF4-FFF2-40B4-BE49-F238E27FC236}">
                <a16:creationId xmlns:a16="http://schemas.microsoft.com/office/drawing/2014/main" id="{EFCF0C85-E6BA-C00A-AF8C-A00C379344AD}"/>
              </a:ext>
            </a:extLst>
          </p:cNvPr>
          <p:cNvCxnSpPr>
            <a:cxnSpLocks/>
            <a:stCxn id="38" idx="2"/>
            <a:endCxn id="60" idx="1"/>
          </p:cNvCxnSpPr>
          <p:nvPr/>
        </p:nvCxnSpPr>
        <p:spPr>
          <a:xfrm>
            <a:off x="4200880" y="3301089"/>
            <a:ext cx="739656" cy="1434577"/>
          </a:xfrm>
          <a:prstGeom prst="straightConnector1">
            <a:avLst/>
          </a:prstGeom>
          <a:solidFill>
            <a:schemeClr val="bg1">
              <a:lumMod val="85000"/>
            </a:schemeClr>
          </a:solidFill>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803226D4-D51A-AC96-7A5A-57736A787B5E}"/>
              </a:ext>
            </a:extLst>
          </p:cNvPr>
          <p:cNvCxnSpPr>
            <a:cxnSpLocks/>
            <a:stCxn id="12" idx="0"/>
            <a:endCxn id="7" idx="2"/>
          </p:cNvCxnSpPr>
          <p:nvPr/>
        </p:nvCxnSpPr>
        <p:spPr>
          <a:xfrm flipV="1">
            <a:off x="2217308" y="1603487"/>
            <a:ext cx="0" cy="1176602"/>
          </a:xfrm>
          <a:prstGeom prst="straightConnector1">
            <a:avLst/>
          </a:prstGeom>
          <a:ln>
            <a:headEnd type="arrow" w="med" len="med"/>
            <a:tailEnd type="none" w="med" len="med"/>
          </a:ln>
        </p:spPr>
        <p:style>
          <a:lnRef idx="2">
            <a:schemeClr val="accent1"/>
          </a:lnRef>
          <a:fillRef idx="0">
            <a:schemeClr val="accent1"/>
          </a:fillRef>
          <a:effectRef idx="1">
            <a:schemeClr val="accent1"/>
          </a:effectRef>
          <a:fontRef idx="minor">
            <a:schemeClr val="tx1"/>
          </a:fontRef>
        </p:style>
      </p:cxnSp>
      <p:sp>
        <p:nvSpPr>
          <p:cNvPr id="52" name="TextBox 51">
            <a:extLst>
              <a:ext uri="{FF2B5EF4-FFF2-40B4-BE49-F238E27FC236}">
                <a16:creationId xmlns:a16="http://schemas.microsoft.com/office/drawing/2014/main" id="{AAA8DDC0-E2FD-6C3B-85AC-31FC1FC03D52}"/>
              </a:ext>
            </a:extLst>
          </p:cNvPr>
          <p:cNvSpPr txBox="1"/>
          <p:nvPr/>
        </p:nvSpPr>
        <p:spPr>
          <a:xfrm>
            <a:off x="4355191" y="3439834"/>
            <a:ext cx="678391" cy="219291"/>
          </a:xfrm>
          <a:prstGeom prst="rect">
            <a:avLst/>
          </a:prstGeom>
          <a:noFill/>
        </p:spPr>
        <p:txBody>
          <a:bodyPr wrap="none" rtlCol="0">
            <a:spAutoFit/>
          </a:bodyPr>
          <a:lstStyle/>
          <a:p>
            <a:r>
              <a:rPr lang="en-US" sz="825" dirty="0"/>
              <a:t>Perform ..</a:t>
            </a:r>
          </a:p>
        </p:txBody>
      </p:sp>
      <p:sp>
        <p:nvSpPr>
          <p:cNvPr id="54" name="TextBox 53">
            <a:extLst>
              <a:ext uri="{FF2B5EF4-FFF2-40B4-BE49-F238E27FC236}">
                <a16:creationId xmlns:a16="http://schemas.microsoft.com/office/drawing/2014/main" id="{9D0188B6-052D-3508-71DD-F4290B7B4929}"/>
              </a:ext>
            </a:extLst>
          </p:cNvPr>
          <p:cNvSpPr txBox="1"/>
          <p:nvPr/>
        </p:nvSpPr>
        <p:spPr>
          <a:xfrm>
            <a:off x="2876349" y="1160331"/>
            <a:ext cx="1649059" cy="473206"/>
          </a:xfrm>
          <a:prstGeom prst="rect">
            <a:avLst/>
          </a:prstGeom>
          <a:noFill/>
        </p:spPr>
        <p:txBody>
          <a:bodyPr wrap="square" rtlCol="0">
            <a:spAutoFit/>
          </a:bodyPr>
          <a:lstStyle/>
          <a:p>
            <a:r>
              <a:rPr lang="en-US" sz="825" dirty="0"/>
              <a:t>Provides: Mission, Scope,  Requirements, Governance, Resources …</a:t>
            </a:r>
          </a:p>
        </p:txBody>
      </p:sp>
      <p:sp>
        <p:nvSpPr>
          <p:cNvPr id="60" name="Rounded Rectangle 59">
            <a:extLst>
              <a:ext uri="{FF2B5EF4-FFF2-40B4-BE49-F238E27FC236}">
                <a16:creationId xmlns:a16="http://schemas.microsoft.com/office/drawing/2014/main" id="{3EAE2061-9F1D-ABFF-3730-F5C92750FB0F}"/>
              </a:ext>
            </a:extLst>
          </p:cNvPr>
          <p:cNvSpPr/>
          <p:nvPr/>
        </p:nvSpPr>
        <p:spPr>
          <a:xfrm>
            <a:off x="4940536" y="4478491"/>
            <a:ext cx="1095825" cy="514350"/>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Operations</a:t>
            </a:r>
          </a:p>
        </p:txBody>
      </p:sp>
      <p:sp>
        <p:nvSpPr>
          <p:cNvPr id="68" name="TextBox 67">
            <a:extLst>
              <a:ext uri="{FF2B5EF4-FFF2-40B4-BE49-F238E27FC236}">
                <a16:creationId xmlns:a16="http://schemas.microsoft.com/office/drawing/2014/main" id="{915228BA-000D-8063-556E-2E1FAAD60FD8}"/>
              </a:ext>
            </a:extLst>
          </p:cNvPr>
          <p:cNvSpPr txBox="1"/>
          <p:nvPr/>
        </p:nvSpPr>
        <p:spPr>
          <a:xfrm>
            <a:off x="4967591" y="2723902"/>
            <a:ext cx="794459" cy="346249"/>
          </a:xfrm>
          <a:prstGeom prst="rect">
            <a:avLst/>
          </a:prstGeom>
          <a:noFill/>
        </p:spPr>
        <p:txBody>
          <a:bodyPr wrap="square" rtlCol="0">
            <a:spAutoFit/>
          </a:bodyPr>
          <a:lstStyle/>
          <a:p>
            <a:r>
              <a:rPr lang="en-US" sz="825" dirty="0"/>
              <a:t>Consumes / Expends ..</a:t>
            </a:r>
          </a:p>
        </p:txBody>
      </p:sp>
      <p:sp>
        <p:nvSpPr>
          <p:cNvPr id="69" name="Rounded Rectangle 68">
            <a:extLst>
              <a:ext uri="{FF2B5EF4-FFF2-40B4-BE49-F238E27FC236}">
                <a16:creationId xmlns:a16="http://schemas.microsoft.com/office/drawing/2014/main" id="{1F22E2FE-5BC6-47E3-8C4F-8A54B4E595A7}"/>
              </a:ext>
            </a:extLst>
          </p:cNvPr>
          <p:cNvSpPr/>
          <p:nvPr/>
        </p:nvSpPr>
        <p:spPr>
          <a:xfrm>
            <a:off x="5722625" y="2786739"/>
            <a:ext cx="1094862"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Resources</a:t>
            </a:r>
          </a:p>
        </p:txBody>
      </p:sp>
      <p:cxnSp>
        <p:nvCxnSpPr>
          <p:cNvPr id="70" name="Straight Arrow Connector 69">
            <a:extLst>
              <a:ext uri="{FF2B5EF4-FFF2-40B4-BE49-F238E27FC236}">
                <a16:creationId xmlns:a16="http://schemas.microsoft.com/office/drawing/2014/main" id="{8FA68D56-F4DD-012F-4658-5DCD4ED3CD26}"/>
              </a:ext>
            </a:extLst>
          </p:cNvPr>
          <p:cNvCxnSpPr>
            <a:cxnSpLocks/>
            <a:stCxn id="38" idx="3"/>
            <a:endCxn id="8" idx="2"/>
          </p:cNvCxnSpPr>
          <p:nvPr/>
        </p:nvCxnSpPr>
        <p:spPr>
          <a:xfrm flipV="1">
            <a:off x="4748792" y="2069502"/>
            <a:ext cx="973312" cy="974412"/>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4" name="Date Placeholder 3">
            <a:extLst>
              <a:ext uri="{FF2B5EF4-FFF2-40B4-BE49-F238E27FC236}">
                <a16:creationId xmlns:a16="http://schemas.microsoft.com/office/drawing/2014/main" id="{D2E8B35E-B19F-0211-45FA-8F66EA9464F4}"/>
              </a:ext>
            </a:extLst>
          </p:cNvPr>
          <p:cNvSpPr>
            <a:spLocks noGrp="1"/>
          </p:cNvSpPr>
          <p:nvPr>
            <p:ph type="dt" sz="half" idx="2"/>
          </p:nvPr>
        </p:nvSpPr>
        <p:spPr/>
        <p:txBody>
          <a:bodyPr/>
          <a:lstStyle/>
          <a:p>
            <a:pPr>
              <a:defRPr/>
            </a:pPr>
            <a:r>
              <a:rPr lang="en-US"/>
              <a:t>28 Mar 2024</a:t>
            </a:r>
          </a:p>
        </p:txBody>
      </p:sp>
      <p:cxnSp>
        <p:nvCxnSpPr>
          <p:cNvPr id="39" name="Straight Arrow Connector 38">
            <a:extLst>
              <a:ext uri="{FF2B5EF4-FFF2-40B4-BE49-F238E27FC236}">
                <a16:creationId xmlns:a16="http://schemas.microsoft.com/office/drawing/2014/main" id="{50898CE4-4474-47DD-8371-64CDF8457C3A}"/>
              </a:ext>
            </a:extLst>
          </p:cNvPr>
          <p:cNvCxnSpPr>
            <a:cxnSpLocks/>
            <a:stCxn id="12" idx="2"/>
            <a:endCxn id="6" idx="0"/>
          </p:cNvCxnSpPr>
          <p:nvPr/>
        </p:nvCxnSpPr>
        <p:spPr>
          <a:xfrm>
            <a:off x="2217308" y="3294439"/>
            <a:ext cx="935032" cy="856087"/>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FA595BE9-771E-5C2C-8CEB-1C8B54792660}"/>
              </a:ext>
            </a:extLst>
          </p:cNvPr>
          <p:cNvSpPr txBox="1"/>
          <p:nvPr/>
        </p:nvSpPr>
        <p:spPr>
          <a:xfrm>
            <a:off x="2637087" y="3331010"/>
            <a:ext cx="830677" cy="346249"/>
          </a:xfrm>
          <a:prstGeom prst="rect">
            <a:avLst/>
          </a:prstGeom>
          <a:noFill/>
        </p:spPr>
        <p:txBody>
          <a:bodyPr wrap="square" rtlCol="0">
            <a:spAutoFit/>
          </a:bodyPr>
          <a:lstStyle>
            <a:defPPr>
              <a:defRPr lang="en-US"/>
            </a:defPPr>
            <a:lvl1pPr>
              <a:defRPr sz="825"/>
            </a:lvl1pPr>
          </a:lstStyle>
          <a:p>
            <a:r>
              <a:rPr lang="en-US" sz="825" dirty="0"/>
              <a:t>Possess set of 1..*</a:t>
            </a:r>
          </a:p>
        </p:txBody>
      </p:sp>
      <p:cxnSp>
        <p:nvCxnSpPr>
          <p:cNvPr id="33" name="Elbow Connector 32">
            <a:extLst>
              <a:ext uri="{FF2B5EF4-FFF2-40B4-BE49-F238E27FC236}">
                <a16:creationId xmlns:a16="http://schemas.microsoft.com/office/drawing/2014/main" id="{A9262903-CB1F-311F-3684-D60F2C9F1F80}"/>
              </a:ext>
            </a:extLst>
          </p:cNvPr>
          <p:cNvCxnSpPr>
            <a:cxnSpLocks/>
            <a:stCxn id="12" idx="3"/>
            <a:endCxn id="12" idx="0"/>
          </p:cNvCxnSpPr>
          <p:nvPr/>
        </p:nvCxnSpPr>
        <p:spPr bwMode="auto">
          <a:xfrm flipH="1" flipV="1">
            <a:off x="2217308" y="2780089"/>
            <a:ext cx="638175" cy="257175"/>
          </a:xfrm>
          <a:prstGeom prst="bentConnector4">
            <a:avLst>
              <a:gd name="adj1" fmla="val -35821"/>
              <a:gd name="adj2" fmla="val 188889"/>
            </a:avLst>
          </a:prstGeom>
          <a:solidFill>
            <a:srgbClr val="FFFFFF"/>
          </a:solidFill>
          <a:ln w="25400" cap="flat" cmpd="sng" algn="ctr">
            <a:solidFill>
              <a:schemeClr val="accent1"/>
            </a:solidFill>
            <a:prstDash val="solid"/>
            <a:round/>
            <a:headEnd type="none" w="med" len="med"/>
            <a:tailEnd type="arrow" w="med" len="med"/>
          </a:ln>
          <a:effectLst/>
        </p:spPr>
      </p:cxnSp>
      <p:sp>
        <p:nvSpPr>
          <p:cNvPr id="36" name="TextBox 35">
            <a:extLst>
              <a:ext uri="{FF2B5EF4-FFF2-40B4-BE49-F238E27FC236}">
                <a16:creationId xmlns:a16="http://schemas.microsoft.com/office/drawing/2014/main" id="{B799DC4D-E1A3-D0CF-9891-B47E9AF3237A}"/>
              </a:ext>
            </a:extLst>
          </p:cNvPr>
          <p:cNvSpPr txBox="1"/>
          <p:nvPr/>
        </p:nvSpPr>
        <p:spPr>
          <a:xfrm>
            <a:off x="4738422" y="2085780"/>
            <a:ext cx="871537" cy="346249"/>
          </a:xfrm>
          <a:prstGeom prst="rect">
            <a:avLst/>
          </a:prstGeom>
          <a:noFill/>
        </p:spPr>
        <p:txBody>
          <a:bodyPr wrap="square" rtlCol="0">
            <a:spAutoFit/>
          </a:bodyPr>
          <a:lstStyle/>
          <a:p>
            <a:r>
              <a:rPr lang="en-US" sz="825" dirty="0"/>
              <a:t>Composed of …</a:t>
            </a:r>
          </a:p>
        </p:txBody>
      </p:sp>
      <p:cxnSp>
        <p:nvCxnSpPr>
          <p:cNvPr id="34" name="Straight Arrow Connector 33">
            <a:extLst>
              <a:ext uri="{FF2B5EF4-FFF2-40B4-BE49-F238E27FC236}">
                <a16:creationId xmlns:a16="http://schemas.microsoft.com/office/drawing/2014/main" id="{AD7CB4E2-F402-133D-EBE8-04A53B177F50}"/>
              </a:ext>
            </a:extLst>
          </p:cNvPr>
          <p:cNvCxnSpPr>
            <a:cxnSpLocks/>
            <a:stCxn id="12" idx="3"/>
            <a:endCxn id="38" idx="1"/>
          </p:cNvCxnSpPr>
          <p:nvPr/>
        </p:nvCxnSpPr>
        <p:spPr>
          <a:xfrm>
            <a:off x="2855483" y="3037264"/>
            <a:ext cx="797484" cy="6650"/>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a16="http://schemas.microsoft.com/office/drawing/2014/main" id="{991DCEA7-C430-14EB-A689-1D216C501F09}"/>
              </a:ext>
            </a:extLst>
          </p:cNvPr>
          <p:cNvSpPr txBox="1"/>
          <p:nvPr/>
        </p:nvSpPr>
        <p:spPr>
          <a:xfrm>
            <a:off x="5581494" y="3419147"/>
            <a:ext cx="603050" cy="219291"/>
          </a:xfrm>
          <a:prstGeom prst="rect">
            <a:avLst/>
          </a:prstGeom>
          <a:noFill/>
        </p:spPr>
        <p:txBody>
          <a:bodyPr wrap="none" rtlCol="0">
            <a:spAutoFit/>
          </a:bodyPr>
          <a:lstStyle/>
          <a:p>
            <a:r>
              <a:rPr lang="en-US" sz="825" dirty="0"/>
              <a:t>Create ..</a:t>
            </a:r>
          </a:p>
        </p:txBody>
      </p:sp>
      <p:sp>
        <p:nvSpPr>
          <p:cNvPr id="37" name="Rounded Rectangle 36">
            <a:extLst>
              <a:ext uri="{FF2B5EF4-FFF2-40B4-BE49-F238E27FC236}">
                <a16:creationId xmlns:a16="http://schemas.microsoft.com/office/drawing/2014/main" id="{EFB5DDC5-66FB-1F9D-6E70-5E986C229722}"/>
              </a:ext>
            </a:extLst>
          </p:cNvPr>
          <p:cNvSpPr/>
          <p:nvPr/>
        </p:nvSpPr>
        <p:spPr>
          <a:xfrm>
            <a:off x="7159528" y="4476340"/>
            <a:ext cx="1095825" cy="514350"/>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Products</a:t>
            </a:r>
          </a:p>
        </p:txBody>
      </p:sp>
      <p:sp>
        <p:nvSpPr>
          <p:cNvPr id="45" name="Rounded Rectangle 44">
            <a:extLst>
              <a:ext uri="{FF2B5EF4-FFF2-40B4-BE49-F238E27FC236}">
                <a16:creationId xmlns:a16="http://schemas.microsoft.com/office/drawing/2014/main" id="{A479875A-6F51-4195-0E34-0FFE61102383}"/>
              </a:ext>
            </a:extLst>
          </p:cNvPr>
          <p:cNvSpPr/>
          <p:nvPr/>
        </p:nvSpPr>
        <p:spPr>
          <a:xfrm>
            <a:off x="7563934" y="2403376"/>
            <a:ext cx="772096"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System Elements</a:t>
            </a:r>
          </a:p>
        </p:txBody>
      </p:sp>
      <p:sp>
        <p:nvSpPr>
          <p:cNvPr id="46" name="Rounded Rectangle 45">
            <a:extLst>
              <a:ext uri="{FF2B5EF4-FFF2-40B4-BE49-F238E27FC236}">
                <a16:creationId xmlns:a16="http://schemas.microsoft.com/office/drawing/2014/main" id="{C46F875A-A9D3-844A-CFC3-B34DDEB8E0EA}"/>
              </a:ext>
            </a:extLst>
          </p:cNvPr>
          <p:cNvSpPr/>
          <p:nvPr/>
        </p:nvSpPr>
        <p:spPr>
          <a:xfrm>
            <a:off x="7564867" y="2831294"/>
            <a:ext cx="772096"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Data</a:t>
            </a:r>
          </a:p>
          <a:p>
            <a:pPr algn="ctr"/>
            <a:r>
              <a:rPr lang="en-US" sz="800" dirty="0">
                <a:solidFill>
                  <a:schemeClr val="bg1"/>
                </a:solidFill>
              </a:rPr>
              <a:t>Artifact</a:t>
            </a:r>
          </a:p>
        </p:txBody>
      </p:sp>
      <p:sp>
        <p:nvSpPr>
          <p:cNvPr id="47" name="Rounded Rectangle 46">
            <a:extLst>
              <a:ext uri="{FF2B5EF4-FFF2-40B4-BE49-F238E27FC236}">
                <a16:creationId xmlns:a16="http://schemas.microsoft.com/office/drawing/2014/main" id="{BD4FA7A7-5EDC-AFF9-5EC6-B15D5C1C13B4}"/>
              </a:ext>
            </a:extLst>
          </p:cNvPr>
          <p:cNvSpPr/>
          <p:nvPr/>
        </p:nvSpPr>
        <p:spPr>
          <a:xfrm>
            <a:off x="7563934" y="3259210"/>
            <a:ext cx="772096" cy="339579"/>
          </a:xfrm>
          <a:prstGeom prst="roundRect">
            <a:avLst/>
          </a:prstGeom>
          <a:solidFill>
            <a:srgbClr val="FF7C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Services</a:t>
            </a:r>
          </a:p>
        </p:txBody>
      </p:sp>
      <p:cxnSp>
        <p:nvCxnSpPr>
          <p:cNvPr id="48" name="Straight Arrow Connector 47">
            <a:extLst>
              <a:ext uri="{FF2B5EF4-FFF2-40B4-BE49-F238E27FC236}">
                <a16:creationId xmlns:a16="http://schemas.microsoft.com/office/drawing/2014/main" id="{7037682E-778C-16B7-C6EA-134CBE4B6540}"/>
              </a:ext>
            </a:extLst>
          </p:cNvPr>
          <p:cNvCxnSpPr>
            <a:cxnSpLocks/>
          </p:cNvCxnSpPr>
          <p:nvPr/>
        </p:nvCxnSpPr>
        <p:spPr>
          <a:xfrm flipV="1">
            <a:off x="6828168" y="2573166"/>
            <a:ext cx="735766" cy="451332"/>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49" name="Straight Arrow Connector 48">
            <a:extLst>
              <a:ext uri="{FF2B5EF4-FFF2-40B4-BE49-F238E27FC236}">
                <a16:creationId xmlns:a16="http://schemas.microsoft.com/office/drawing/2014/main" id="{FD2D474E-5083-25BB-23A5-0CABDC47525D}"/>
              </a:ext>
            </a:extLst>
          </p:cNvPr>
          <p:cNvCxnSpPr>
            <a:cxnSpLocks/>
          </p:cNvCxnSpPr>
          <p:nvPr/>
        </p:nvCxnSpPr>
        <p:spPr>
          <a:xfrm flipV="1">
            <a:off x="6828168" y="3001084"/>
            <a:ext cx="736699" cy="23414"/>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50" name="Straight Arrow Connector 49">
            <a:extLst>
              <a:ext uri="{FF2B5EF4-FFF2-40B4-BE49-F238E27FC236}">
                <a16:creationId xmlns:a16="http://schemas.microsoft.com/office/drawing/2014/main" id="{A65FAEC0-C606-54A4-4E41-CBDBB78C75A5}"/>
              </a:ext>
            </a:extLst>
          </p:cNvPr>
          <p:cNvCxnSpPr>
            <a:cxnSpLocks/>
          </p:cNvCxnSpPr>
          <p:nvPr/>
        </p:nvCxnSpPr>
        <p:spPr>
          <a:xfrm>
            <a:off x="6828168" y="3024498"/>
            <a:ext cx="735766" cy="404502"/>
          </a:xfrm>
          <a:prstGeom prst="straightConnector1">
            <a:avLst/>
          </a:prstGeom>
          <a:solidFill>
            <a:schemeClr val="bg1">
              <a:lumMod val="85000"/>
            </a:schemeClr>
          </a:solidFill>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51" name="TextBox 50">
            <a:extLst>
              <a:ext uri="{FF2B5EF4-FFF2-40B4-BE49-F238E27FC236}">
                <a16:creationId xmlns:a16="http://schemas.microsoft.com/office/drawing/2014/main" id="{12FEFDE1-FB54-2163-3177-5A527FB07721}"/>
              </a:ext>
            </a:extLst>
          </p:cNvPr>
          <p:cNvSpPr txBox="1"/>
          <p:nvPr/>
        </p:nvSpPr>
        <p:spPr>
          <a:xfrm>
            <a:off x="6791838" y="2516942"/>
            <a:ext cx="639431" cy="196208"/>
          </a:xfrm>
          <a:prstGeom prst="rect">
            <a:avLst/>
          </a:prstGeom>
          <a:noFill/>
        </p:spPr>
        <p:txBody>
          <a:bodyPr wrap="square" rtlCol="0">
            <a:spAutoFit/>
          </a:bodyPr>
          <a:lstStyle/>
          <a:p>
            <a:r>
              <a:rPr lang="en-US" sz="675" dirty="0"/>
              <a:t>Any of 1..</a:t>
            </a:r>
          </a:p>
        </p:txBody>
      </p:sp>
      <p:sp>
        <p:nvSpPr>
          <p:cNvPr id="53" name="Flowchart: Decision 18">
            <a:extLst>
              <a:ext uri="{FF2B5EF4-FFF2-40B4-BE49-F238E27FC236}">
                <a16:creationId xmlns:a16="http://schemas.microsoft.com/office/drawing/2014/main" id="{482D0825-A30A-B84C-D5FF-DFC5A3474B2B}"/>
              </a:ext>
            </a:extLst>
          </p:cNvPr>
          <p:cNvSpPr/>
          <p:nvPr/>
        </p:nvSpPr>
        <p:spPr bwMode="auto">
          <a:xfrm flipH="1">
            <a:off x="6813647" y="2969376"/>
            <a:ext cx="170969" cy="119832"/>
          </a:xfrm>
          <a:prstGeom prst="flowChartDecision">
            <a:avLst/>
          </a:prstGeom>
          <a:solidFill>
            <a:schemeClr val="bg1"/>
          </a:solidFill>
          <a:ln w="9525" cap="flat" cmpd="sng" algn="ctr">
            <a:solidFill>
              <a:schemeClr val="accent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sp>
        <p:nvSpPr>
          <p:cNvPr id="55" name="Rounded Rectangle 54">
            <a:extLst>
              <a:ext uri="{FF2B5EF4-FFF2-40B4-BE49-F238E27FC236}">
                <a16:creationId xmlns:a16="http://schemas.microsoft.com/office/drawing/2014/main" id="{004C0E36-29BF-5A29-3C33-9C18557B63DF}"/>
              </a:ext>
            </a:extLst>
          </p:cNvPr>
          <p:cNvSpPr/>
          <p:nvPr/>
        </p:nvSpPr>
        <p:spPr>
          <a:xfrm>
            <a:off x="757298" y="4156793"/>
            <a:ext cx="1106184" cy="514350"/>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Domain</a:t>
            </a:r>
          </a:p>
        </p:txBody>
      </p:sp>
      <p:cxnSp>
        <p:nvCxnSpPr>
          <p:cNvPr id="56" name="Straight Arrow Connector 55">
            <a:extLst>
              <a:ext uri="{FF2B5EF4-FFF2-40B4-BE49-F238E27FC236}">
                <a16:creationId xmlns:a16="http://schemas.microsoft.com/office/drawing/2014/main" id="{C4F2B760-653E-DFFB-2A9A-76E1E0EDA652}"/>
              </a:ext>
            </a:extLst>
          </p:cNvPr>
          <p:cNvCxnSpPr>
            <a:cxnSpLocks/>
            <a:endCxn id="55" idx="0"/>
          </p:cNvCxnSpPr>
          <p:nvPr/>
        </p:nvCxnSpPr>
        <p:spPr>
          <a:xfrm flipH="1">
            <a:off x="1310390" y="3296956"/>
            <a:ext cx="917599" cy="859837"/>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57" name="TextBox 56">
            <a:extLst>
              <a:ext uri="{FF2B5EF4-FFF2-40B4-BE49-F238E27FC236}">
                <a16:creationId xmlns:a16="http://schemas.microsoft.com/office/drawing/2014/main" id="{D7F490EC-0599-E7C2-74E3-C1ACB51FF0F3}"/>
              </a:ext>
            </a:extLst>
          </p:cNvPr>
          <p:cNvSpPr txBox="1"/>
          <p:nvPr/>
        </p:nvSpPr>
        <p:spPr>
          <a:xfrm>
            <a:off x="1155485" y="3303717"/>
            <a:ext cx="830677" cy="473206"/>
          </a:xfrm>
          <a:prstGeom prst="rect">
            <a:avLst/>
          </a:prstGeom>
          <a:noFill/>
        </p:spPr>
        <p:txBody>
          <a:bodyPr wrap="square" rtlCol="0">
            <a:spAutoFit/>
          </a:bodyPr>
          <a:lstStyle>
            <a:defPPr>
              <a:defRPr lang="en-US"/>
            </a:defPPr>
            <a:lvl1pPr>
              <a:defRPr sz="825"/>
            </a:lvl1pPr>
          </a:lstStyle>
          <a:p>
            <a:r>
              <a:rPr lang="en-US" dirty="0"/>
              <a:t>Controls / Operates in 1..*</a:t>
            </a:r>
          </a:p>
        </p:txBody>
      </p:sp>
      <p:sp>
        <p:nvSpPr>
          <p:cNvPr id="5" name="Flowchart: Decision 17">
            <a:extLst>
              <a:ext uri="{FF2B5EF4-FFF2-40B4-BE49-F238E27FC236}">
                <a16:creationId xmlns:a16="http://schemas.microsoft.com/office/drawing/2014/main" id="{315FD1FE-29F7-BE4B-DD07-C906CD8438A6}"/>
              </a:ext>
            </a:extLst>
          </p:cNvPr>
          <p:cNvSpPr/>
          <p:nvPr/>
        </p:nvSpPr>
        <p:spPr bwMode="auto">
          <a:xfrm flipH="1">
            <a:off x="2841149" y="2984884"/>
            <a:ext cx="182801" cy="125839"/>
          </a:xfrm>
          <a:prstGeom prst="flowChartDecision">
            <a:avLst/>
          </a:prstGeom>
          <a:solidFill>
            <a:schemeClr val="accent1"/>
          </a:solidFill>
          <a:ln w="9525" cap="flat" cmpd="sng" algn="ctr">
            <a:no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sp>
        <p:nvSpPr>
          <p:cNvPr id="8" name="Rounded Rectangle 7">
            <a:extLst>
              <a:ext uri="{FF2B5EF4-FFF2-40B4-BE49-F238E27FC236}">
                <a16:creationId xmlns:a16="http://schemas.microsoft.com/office/drawing/2014/main" id="{6839AC52-A4F6-9FC3-9489-D61B51A9CD7C}"/>
              </a:ext>
            </a:extLst>
          </p:cNvPr>
          <p:cNvSpPr/>
          <p:nvPr/>
        </p:nvSpPr>
        <p:spPr>
          <a:xfrm>
            <a:off x="5174191" y="1555152"/>
            <a:ext cx="1095825" cy="514350"/>
          </a:xfrm>
          <a:prstGeom prst="roundRect">
            <a:avLst/>
          </a:prstGeom>
          <a:solidFill>
            <a:srgbClr val="00AE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Persons</a:t>
            </a:r>
          </a:p>
        </p:txBody>
      </p:sp>
      <p:sp>
        <p:nvSpPr>
          <p:cNvPr id="9" name="Rounded Rectangle 8">
            <a:extLst>
              <a:ext uri="{FF2B5EF4-FFF2-40B4-BE49-F238E27FC236}">
                <a16:creationId xmlns:a16="http://schemas.microsoft.com/office/drawing/2014/main" id="{8D54882C-A54A-7173-DE41-7FDA06737CB8}"/>
              </a:ext>
            </a:extLst>
          </p:cNvPr>
          <p:cNvSpPr/>
          <p:nvPr/>
        </p:nvSpPr>
        <p:spPr>
          <a:xfrm>
            <a:off x="384595" y="1979811"/>
            <a:ext cx="1254025" cy="514350"/>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Requirements</a:t>
            </a:r>
          </a:p>
        </p:txBody>
      </p:sp>
      <p:sp>
        <p:nvSpPr>
          <p:cNvPr id="38" name="Rounded Rectangle 37">
            <a:extLst>
              <a:ext uri="{FF2B5EF4-FFF2-40B4-BE49-F238E27FC236}">
                <a16:creationId xmlns:a16="http://schemas.microsoft.com/office/drawing/2014/main" id="{08D3CB6A-4497-34B8-E168-4E12D5CB3AA4}"/>
              </a:ext>
            </a:extLst>
          </p:cNvPr>
          <p:cNvSpPr/>
          <p:nvPr/>
        </p:nvSpPr>
        <p:spPr>
          <a:xfrm>
            <a:off x="3652967" y="2786739"/>
            <a:ext cx="1095825" cy="514350"/>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Assets</a:t>
            </a:r>
          </a:p>
        </p:txBody>
      </p:sp>
      <p:sp>
        <p:nvSpPr>
          <p:cNvPr id="42" name="TextBox 41">
            <a:extLst>
              <a:ext uri="{FF2B5EF4-FFF2-40B4-BE49-F238E27FC236}">
                <a16:creationId xmlns:a16="http://schemas.microsoft.com/office/drawing/2014/main" id="{C857886B-322F-7ADC-8248-5990B54B86C9}"/>
              </a:ext>
            </a:extLst>
          </p:cNvPr>
          <p:cNvSpPr txBox="1"/>
          <p:nvPr/>
        </p:nvSpPr>
        <p:spPr>
          <a:xfrm>
            <a:off x="3105788" y="2788434"/>
            <a:ext cx="871537" cy="219291"/>
          </a:xfrm>
          <a:prstGeom prst="rect">
            <a:avLst/>
          </a:prstGeom>
          <a:noFill/>
        </p:spPr>
        <p:txBody>
          <a:bodyPr wrap="square" rtlCol="0">
            <a:spAutoFit/>
          </a:bodyPr>
          <a:lstStyle/>
          <a:p>
            <a:r>
              <a:rPr lang="en-US" sz="825" dirty="0"/>
              <a:t>Values…</a:t>
            </a:r>
          </a:p>
        </p:txBody>
      </p:sp>
      <p:cxnSp>
        <p:nvCxnSpPr>
          <p:cNvPr id="59" name="Straight Arrow Connector 58">
            <a:extLst>
              <a:ext uri="{FF2B5EF4-FFF2-40B4-BE49-F238E27FC236}">
                <a16:creationId xmlns:a16="http://schemas.microsoft.com/office/drawing/2014/main" id="{B24E7C9A-5E44-C197-2E1B-243DAE38B729}"/>
              </a:ext>
            </a:extLst>
          </p:cNvPr>
          <p:cNvCxnSpPr>
            <a:cxnSpLocks/>
            <a:stCxn id="38" idx="3"/>
            <a:endCxn id="69" idx="1"/>
          </p:cNvCxnSpPr>
          <p:nvPr/>
        </p:nvCxnSpPr>
        <p:spPr>
          <a:xfrm>
            <a:off x="4748792" y="3043914"/>
            <a:ext cx="973833" cy="0"/>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66" name="Straight Arrow Connector 65">
            <a:extLst>
              <a:ext uri="{FF2B5EF4-FFF2-40B4-BE49-F238E27FC236}">
                <a16:creationId xmlns:a16="http://schemas.microsoft.com/office/drawing/2014/main" id="{8417DBB2-7485-B653-46A3-9C939590E640}"/>
              </a:ext>
            </a:extLst>
          </p:cNvPr>
          <p:cNvCxnSpPr>
            <a:cxnSpLocks/>
            <a:stCxn id="60" idx="3"/>
            <a:endCxn id="37" idx="1"/>
          </p:cNvCxnSpPr>
          <p:nvPr/>
        </p:nvCxnSpPr>
        <p:spPr>
          <a:xfrm flipV="1">
            <a:off x="6036361" y="4733515"/>
            <a:ext cx="1123167" cy="2151"/>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82" name="Straight Arrow Connector 81">
            <a:extLst>
              <a:ext uri="{FF2B5EF4-FFF2-40B4-BE49-F238E27FC236}">
                <a16:creationId xmlns:a16="http://schemas.microsoft.com/office/drawing/2014/main" id="{443CC7F8-EEF9-4456-51DB-7DEE448E08A7}"/>
              </a:ext>
            </a:extLst>
          </p:cNvPr>
          <p:cNvCxnSpPr>
            <a:cxnSpLocks/>
            <a:stCxn id="9" idx="0"/>
            <a:endCxn id="7" idx="1"/>
          </p:cNvCxnSpPr>
          <p:nvPr/>
        </p:nvCxnSpPr>
        <p:spPr>
          <a:xfrm flipV="1">
            <a:off x="1011608" y="1346312"/>
            <a:ext cx="605625" cy="633499"/>
          </a:xfrm>
          <a:prstGeom prst="straightConnector1">
            <a:avLst/>
          </a:prstGeom>
          <a:ln>
            <a:headEnd type="arrow" w="med" len="med"/>
            <a:tailEnd type="none" w="med" len="med"/>
          </a:ln>
        </p:spPr>
        <p:style>
          <a:lnRef idx="2">
            <a:schemeClr val="accent1"/>
          </a:lnRef>
          <a:fillRef idx="0">
            <a:schemeClr val="accent1"/>
          </a:fillRef>
          <a:effectRef idx="1">
            <a:schemeClr val="accent1"/>
          </a:effectRef>
          <a:fontRef idx="minor">
            <a:schemeClr val="tx1"/>
          </a:fontRef>
        </p:style>
      </p:cxnSp>
      <p:sp>
        <p:nvSpPr>
          <p:cNvPr id="85" name="TextBox 84">
            <a:extLst>
              <a:ext uri="{FF2B5EF4-FFF2-40B4-BE49-F238E27FC236}">
                <a16:creationId xmlns:a16="http://schemas.microsoft.com/office/drawing/2014/main" id="{4D185870-5AE3-4545-D96F-61A31F71D5A3}"/>
              </a:ext>
            </a:extLst>
          </p:cNvPr>
          <p:cNvSpPr txBox="1"/>
          <p:nvPr/>
        </p:nvSpPr>
        <p:spPr>
          <a:xfrm>
            <a:off x="546357" y="1501693"/>
            <a:ext cx="871537" cy="219291"/>
          </a:xfrm>
          <a:prstGeom prst="rect">
            <a:avLst/>
          </a:prstGeom>
          <a:noFill/>
        </p:spPr>
        <p:txBody>
          <a:bodyPr wrap="square" rtlCol="0">
            <a:spAutoFit/>
          </a:bodyPr>
          <a:lstStyle/>
          <a:p>
            <a:r>
              <a:rPr lang="en-US" sz="825" dirty="0"/>
              <a:t>Specifies…</a:t>
            </a:r>
          </a:p>
        </p:txBody>
      </p:sp>
      <p:cxnSp>
        <p:nvCxnSpPr>
          <p:cNvPr id="86" name="Straight Arrow Connector 85">
            <a:extLst>
              <a:ext uri="{FF2B5EF4-FFF2-40B4-BE49-F238E27FC236}">
                <a16:creationId xmlns:a16="http://schemas.microsoft.com/office/drawing/2014/main" id="{F3DF6410-6141-9688-B5E4-05D7CA119BA9}"/>
              </a:ext>
            </a:extLst>
          </p:cNvPr>
          <p:cNvCxnSpPr>
            <a:cxnSpLocks/>
            <a:stCxn id="12" idx="1"/>
            <a:endCxn id="9" idx="2"/>
          </p:cNvCxnSpPr>
          <p:nvPr/>
        </p:nvCxnSpPr>
        <p:spPr>
          <a:xfrm flipH="1" flipV="1">
            <a:off x="1011608" y="2494161"/>
            <a:ext cx="567525" cy="543103"/>
          </a:xfrm>
          <a:prstGeom prst="straightConnector1">
            <a:avLst/>
          </a:prstGeom>
          <a:ln>
            <a:headEnd type="arrow" w="med" len="med"/>
            <a:tailEnd type="none" w="med" len="med"/>
          </a:ln>
        </p:spPr>
        <p:style>
          <a:lnRef idx="2">
            <a:schemeClr val="accent1"/>
          </a:lnRef>
          <a:fillRef idx="0">
            <a:schemeClr val="accent1"/>
          </a:fillRef>
          <a:effectRef idx="1">
            <a:schemeClr val="accent1"/>
          </a:effectRef>
          <a:fontRef idx="minor">
            <a:schemeClr val="tx1"/>
          </a:fontRef>
        </p:style>
      </p:cxnSp>
      <p:sp>
        <p:nvSpPr>
          <p:cNvPr id="87" name="TextBox 86">
            <a:extLst>
              <a:ext uri="{FF2B5EF4-FFF2-40B4-BE49-F238E27FC236}">
                <a16:creationId xmlns:a16="http://schemas.microsoft.com/office/drawing/2014/main" id="{746ABCD4-2C77-2F11-D04F-0BA155AD78FC}"/>
              </a:ext>
            </a:extLst>
          </p:cNvPr>
          <p:cNvSpPr txBox="1"/>
          <p:nvPr/>
        </p:nvSpPr>
        <p:spPr>
          <a:xfrm>
            <a:off x="442653" y="2639802"/>
            <a:ext cx="871537" cy="219291"/>
          </a:xfrm>
          <a:prstGeom prst="rect">
            <a:avLst/>
          </a:prstGeom>
          <a:noFill/>
        </p:spPr>
        <p:txBody>
          <a:bodyPr wrap="square" rtlCol="0">
            <a:spAutoFit/>
          </a:bodyPr>
          <a:lstStyle/>
          <a:p>
            <a:r>
              <a:rPr lang="en-US" sz="825" dirty="0"/>
              <a:t>Constrain …</a:t>
            </a:r>
          </a:p>
        </p:txBody>
      </p:sp>
      <p:sp>
        <p:nvSpPr>
          <p:cNvPr id="11" name="TextBox 10">
            <a:extLst>
              <a:ext uri="{FF2B5EF4-FFF2-40B4-BE49-F238E27FC236}">
                <a16:creationId xmlns:a16="http://schemas.microsoft.com/office/drawing/2014/main" id="{FEC46258-1CF2-0875-CB45-F86D2D923979}"/>
              </a:ext>
            </a:extLst>
          </p:cNvPr>
          <p:cNvSpPr txBox="1"/>
          <p:nvPr/>
        </p:nvSpPr>
        <p:spPr>
          <a:xfrm>
            <a:off x="6270016" y="4393723"/>
            <a:ext cx="694421" cy="219291"/>
          </a:xfrm>
          <a:prstGeom prst="rect">
            <a:avLst/>
          </a:prstGeom>
          <a:noFill/>
        </p:spPr>
        <p:txBody>
          <a:bodyPr wrap="none" rtlCol="0">
            <a:spAutoFit/>
          </a:bodyPr>
          <a:lstStyle/>
          <a:p>
            <a:r>
              <a:rPr lang="en-US" sz="825" dirty="0"/>
              <a:t>Produce ..</a:t>
            </a:r>
          </a:p>
        </p:txBody>
      </p:sp>
      <p:sp>
        <p:nvSpPr>
          <p:cNvPr id="3" name="Date Placeholder 1">
            <a:extLst>
              <a:ext uri="{FF2B5EF4-FFF2-40B4-BE49-F238E27FC236}">
                <a16:creationId xmlns:a16="http://schemas.microsoft.com/office/drawing/2014/main" id="{85E1232E-B393-3151-7714-A4B72EF70AE0}"/>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4-2</a:t>
            </a:r>
          </a:p>
        </p:txBody>
      </p:sp>
    </p:spTree>
    <p:extLst>
      <p:ext uri="{BB962C8B-B14F-4D97-AF65-F5344CB8AC3E}">
        <p14:creationId xmlns:p14="http://schemas.microsoft.com/office/powerpoint/2010/main" val="34414346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C4C594-7FC4-2327-B288-F21C659EBC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826E1A-348E-6F45-7DB8-8B9E105C3F39}"/>
              </a:ext>
            </a:extLst>
          </p:cNvPr>
          <p:cNvSpPr>
            <a:spLocks noGrp="1"/>
          </p:cNvSpPr>
          <p:nvPr>
            <p:ph type="title"/>
          </p:nvPr>
        </p:nvSpPr>
        <p:spPr/>
        <p:txBody>
          <a:bodyPr vert="horz"/>
          <a:lstStyle/>
          <a:p>
            <a:r>
              <a:rPr lang="en-GB" sz="2400" dirty="0">
                <a:solidFill>
                  <a:srgbClr val="0099A6"/>
                </a:solidFill>
              </a:rPr>
              <a:t>RASDS Enterprise View Representation</a:t>
            </a:r>
          </a:p>
        </p:txBody>
      </p:sp>
      <p:sp>
        <p:nvSpPr>
          <p:cNvPr id="4" name="Date Placeholder 3">
            <a:extLst>
              <a:ext uri="{FF2B5EF4-FFF2-40B4-BE49-F238E27FC236}">
                <a16:creationId xmlns:a16="http://schemas.microsoft.com/office/drawing/2014/main" id="{E3A1DBC1-8E5B-71D5-7BF8-DE14E68BE303}"/>
              </a:ext>
            </a:extLst>
          </p:cNvPr>
          <p:cNvSpPr>
            <a:spLocks noGrp="1"/>
          </p:cNvSpPr>
          <p:nvPr>
            <p:ph type="dt" sz="half" idx="2"/>
          </p:nvPr>
        </p:nvSpPr>
        <p:spPr/>
        <p:txBody>
          <a:bodyPr/>
          <a:lstStyle/>
          <a:p>
            <a:r>
              <a:rPr lang="en-US"/>
              <a:t>28 Mar 2024</a:t>
            </a:r>
            <a:endParaRPr lang="en-GB" dirty="0"/>
          </a:p>
        </p:txBody>
      </p:sp>
      <p:sp>
        <p:nvSpPr>
          <p:cNvPr id="5" name="Cube 4">
            <a:extLst>
              <a:ext uri="{FF2B5EF4-FFF2-40B4-BE49-F238E27FC236}">
                <a16:creationId xmlns:a16="http://schemas.microsoft.com/office/drawing/2014/main" id="{CBACE8F3-DB52-47D0-917D-F01CB3A0B175}"/>
              </a:ext>
            </a:extLst>
          </p:cNvPr>
          <p:cNvSpPr>
            <a:spLocks noChangeArrowheads="1"/>
          </p:cNvSpPr>
          <p:nvPr/>
        </p:nvSpPr>
        <p:spPr bwMode="auto">
          <a:xfrm>
            <a:off x="3295550" y="1611506"/>
            <a:ext cx="1466021" cy="830997"/>
          </a:xfrm>
          <a:prstGeom prst="cube">
            <a:avLst>
              <a:gd name="adj" fmla="val 9083"/>
            </a:avLst>
          </a:prstGeom>
          <a:solidFill>
            <a:srgbClr val="FFFFCC"/>
          </a:solidFill>
          <a:ln w="9525">
            <a:solidFill>
              <a:schemeClr val="tx1"/>
            </a:solidFill>
            <a:prstDash val="dash"/>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6" name="Cube 5">
            <a:extLst>
              <a:ext uri="{FF2B5EF4-FFF2-40B4-BE49-F238E27FC236}">
                <a16:creationId xmlns:a16="http://schemas.microsoft.com/office/drawing/2014/main" id="{950B1F23-BE68-38A5-697A-B0B064962C47}"/>
              </a:ext>
            </a:extLst>
          </p:cNvPr>
          <p:cNvSpPr>
            <a:spLocks noChangeArrowheads="1"/>
          </p:cNvSpPr>
          <p:nvPr/>
        </p:nvSpPr>
        <p:spPr bwMode="auto">
          <a:xfrm>
            <a:off x="6819244" y="1611506"/>
            <a:ext cx="1466021" cy="830997"/>
          </a:xfrm>
          <a:prstGeom prst="cube">
            <a:avLst>
              <a:gd name="adj" fmla="val 9083"/>
            </a:avLst>
          </a:prstGeom>
          <a:solidFill>
            <a:srgbClr val="FFFFCC"/>
          </a:solidFill>
          <a:ln w="9525">
            <a:solidFill>
              <a:schemeClr val="tx1"/>
            </a:solidFill>
            <a:prstDash val="dash"/>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cxnSp>
        <p:nvCxnSpPr>
          <p:cNvPr id="7" name="Straight Connector 6">
            <a:extLst>
              <a:ext uri="{FF2B5EF4-FFF2-40B4-BE49-F238E27FC236}">
                <a16:creationId xmlns:a16="http://schemas.microsoft.com/office/drawing/2014/main" id="{A0758F6D-8A81-3E74-677E-50F14C0BB888}"/>
              </a:ext>
            </a:extLst>
          </p:cNvPr>
          <p:cNvCxnSpPr/>
          <p:nvPr/>
        </p:nvCxnSpPr>
        <p:spPr bwMode="auto">
          <a:xfrm>
            <a:off x="4761571" y="2046459"/>
            <a:ext cx="2049879" cy="0"/>
          </a:xfrm>
          <a:prstGeom prst="line">
            <a:avLst/>
          </a:prstGeom>
          <a:noFill/>
          <a:ln w="19050" cap="flat" cmpd="sng" algn="ctr">
            <a:solidFill>
              <a:schemeClr val="tx1"/>
            </a:solidFill>
            <a:prstDash val="dash"/>
            <a:round/>
            <a:headEnd type="none" w="med" len="med"/>
            <a:tailEnd type="triangl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4" name="Rectangle 13">
            <a:extLst>
              <a:ext uri="{FF2B5EF4-FFF2-40B4-BE49-F238E27FC236}">
                <a16:creationId xmlns:a16="http://schemas.microsoft.com/office/drawing/2014/main" id="{CF200CA4-54A1-EE70-B87C-CE664D41CA29}"/>
              </a:ext>
            </a:extLst>
          </p:cNvPr>
          <p:cNvSpPr/>
          <p:nvPr/>
        </p:nvSpPr>
        <p:spPr bwMode="auto">
          <a:xfrm>
            <a:off x="5611047" y="1958997"/>
            <a:ext cx="350926" cy="159462"/>
          </a:xfrm>
          <a:prstGeom prst="rect">
            <a:avLst/>
          </a:prstGeom>
          <a:solidFill>
            <a:srgbClr val="CC99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DATA</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5" name="Line Callout 1 (No Border) 14">
            <a:extLst>
              <a:ext uri="{FF2B5EF4-FFF2-40B4-BE49-F238E27FC236}">
                <a16:creationId xmlns:a16="http://schemas.microsoft.com/office/drawing/2014/main" id="{8F0558EB-626B-0CEC-8540-99DA084B14AA}"/>
              </a:ext>
            </a:extLst>
          </p:cNvPr>
          <p:cNvSpPr/>
          <p:nvPr/>
        </p:nvSpPr>
        <p:spPr bwMode="auto">
          <a:xfrm flipH="1">
            <a:off x="3269197" y="953183"/>
            <a:ext cx="1406497" cy="379747"/>
          </a:xfrm>
          <a:prstGeom prst="callout1">
            <a:avLst>
              <a:gd name="adj1" fmla="val 56309"/>
              <a:gd name="adj2" fmla="val -2459"/>
              <a:gd name="adj3" fmla="val 275380"/>
              <a:gd name="adj4" fmla="val -36136"/>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Logical Link:</a:t>
            </a:r>
            <a:br>
              <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br>
            <a:r>
              <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Node to Node interface </a:t>
            </a:r>
          </a:p>
        </p:txBody>
      </p:sp>
      <p:sp>
        <p:nvSpPr>
          <p:cNvPr id="16" name="Line Callout 1 (No Border) 15">
            <a:extLst>
              <a:ext uri="{FF2B5EF4-FFF2-40B4-BE49-F238E27FC236}">
                <a16:creationId xmlns:a16="http://schemas.microsoft.com/office/drawing/2014/main" id="{5A6C242B-F9DB-1444-E13D-760A3FF876D1}"/>
              </a:ext>
            </a:extLst>
          </p:cNvPr>
          <p:cNvSpPr/>
          <p:nvPr/>
        </p:nvSpPr>
        <p:spPr bwMode="auto">
          <a:xfrm flipH="1">
            <a:off x="4589094" y="3012864"/>
            <a:ext cx="1406497" cy="351606"/>
          </a:xfrm>
          <a:prstGeom prst="callout1">
            <a:avLst>
              <a:gd name="adj1" fmla="val 50552"/>
              <a:gd name="adj2" fmla="val 100513"/>
              <a:gd name="adj3" fmla="val -98731"/>
              <a:gd name="adj4" fmla="val 150615"/>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Domain Boundary</a:t>
            </a:r>
          </a:p>
          <a:p>
            <a:pPr marL="0" marR="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effectLst/>
                <a:latin typeface="Arial" panose="020B0604020202020204" pitchFamily="34" charset="0"/>
                <a:cs typeface="Arial" panose="020B0604020202020204" pitchFamily="34" charset="0"/>
              </a:rPr>
              <a:t>(</a:t>
            </a:r>
            <a:r>
              <a:rPr lang="en-GB" sz="1000" b="0" dirty="0">
                <a:latin typeface="Arial" panose="020B0604020202020204" pitchFamily="34" charset="0"/>
                <a:cs typeface="Arial" panose="020B0604020202020204" pitchFamily="34" charset="0"/>
              </a:rPr>
              <a:t>optional)</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7" name="Line Callout 1 (No Border) 16">
            <a:extLst>
              <a:ext uri="{FF2B5EF4-FFF2-40B4-BE49-F238E27FC236}">
                <a16:creationId xmlns:a16="http://schemas.microsoft.com/office/drawing/2014/main" id="{33F4A200-19B1-5FE5-C4A0-FD1D904ADEB8}"/>
              </a:ext>
            </a:extLst>
          </p:cNvPr>
          <p:cNvSpPr/>
          <p:nvPr/>
        </p:nvSpPr>
        <p:spPr bwMode="auto">
          <a:xfrm flipH="1">
            <a:off x="5486400" y="892681"/>
            <a:ext cx="1461918" cy="379747"/>
          </a:xfrm>
          <a:prstGeom prst="callout1">
            <a:avLst>
              <a:gd name="adj1" fmla="val 56932"/>
              <a:gd name="adj2" fmla="val -1412"/>
              <a:gd name="adj3" fmla="val 173413"/>
              <a:gd name="adj4" fmla="val -30714"/>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Organization Object</a:t>
            </a:r>
          </a:p>
          <a:p>
            <a:pPr algn="ctr"/>
            <a:r>
              <a:rPr lang="en-GB" sz="1000" b="0" dirty="0">
                <a:latin typeface="Arial" panose="020B0604020202020204" pitchFamily="34" charset="0"/>
                <a:cs typeface="Arial" panose="020B0604020202020204" pitchFamily="34" charset="0"/>
              </a:rPr>
              <a:t>(Org, Project, Business)</a:t>
            </a:r>
          </a:p>
          <a:p>
            <a:pPr marL="0" marR="0" indent="0" algn="ctr"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00B461CE-BE47-12C7-2D59-551317249BC0}"/>
              </a:ext>
            </a:extLst>
          </p:cNvPr>
          <p:cNvSpPr txBox="1"/>
          <p:nvPr/>
        </p:nvSpPr>
        <p:spPr>
          <a:xfrm>
            <a:off x="3751763" y="3992757"/>
            <a:ext cx="5087437" cy="1593065"/>
          </a:xfrm>
          <a:prstGeom prst="rect">
            <a:avLst/>
          </a:prstGeom>
          <a:noFill/>
        </p:spPr>
        <p:txBody>
          <a:bodyPr wrap="square" rtlCol="0">
            <a:spAutoFit/>
          </a:bodyPr>
          <a:lstStyle/>
          <a:p>
            <a:pPr>
              <a:lnSpc>
                <a:spcPts val="1700"/>
              </a:lnSpc>
            </a:pPr>
            <a:r>
              <a:rPr lang="en-GB" sz="1000" b="0" dirty="0">
                <a:solidFill>
                  <a:schemeClr val="tx1"/>
                </a:solidFill>
                <a:latin typeface="Arial" panose="020B0604020202020204" pitchFamily="34" charset="0"/>
                <a:cs typeface="Arial" panose="020B0604020202020204" pitchFamily="34" charset="0"/>
              </a:rPr>
              <a:t>Denotes a specific Organization (org, project, business), may have embedded components</a:t>
            </a:r>
          </a:p>
          <a:p>
            <a:pPr>
              <a:lnSpc>
                <a:spcPts val="1700"/>
              </a:lnSpc>
            </a:pPr>
            <a:r>
              <a:rPr lang="en-GB" sz="1000" b="0" dirty="0">
                <a:solidFill>
                  <a:schemeClr val="tx1"/>
                </a:solidFill>
                <a:latin typeface="Arial" panose="020B0604020202020204" pitchFamily="34" charset="0"/>
                <a:cs typeface="Arial" panose="020B0604020202020204" pitchFamily="34" charset="0"/>
              </a:rPr>
              <a:t>Denotes a function an organization carries out (optional, see Functional Viewpoint)</a:t>
            </a:r>
          </a:p>
          <a:p>
            <a:pPr>
              <a:lnSpc>
                <a:spcPts val="1700"/>
              </a:lnSpc>
            </a:pPr>
            <a:r>
              <a:rPr lang="en-GB" sz="1000" b="0" dirty="0">
                <a:solidFill>
                  <a:schemeClr val="tx1"/>
                </a:solidFill>
                <a:latin typeface="Arial" panose="020B0604020202020204" pitchFamily="34" charset="0"/>
                <a:cs typeface="Arial" panose="020B0604020202020204" pitchFamily="34" charset="0"/>
              </a:rPr>
              <a:t>Denotes a Logical Link (information flow of some sort) between two Organizations</a:t>
            </a:r>
          </a:p>
          <a:p>
            <a:pPr>
              <a:lnSpc>
                <a:spcPts val="1700"/>
              </a:lnSpc>
            </a:pPr>
            <a:r>
              <a:rPr lang="en-GB" sz="1000" b="0" dirty="0">
                <a:latin typeface="Arial" panose="020B0604020202020204" pitchFamily="34" charset="0"/>
                <a:cs typeface="Arial" panose="020B0604020202020204" pitchFamily="34" charset="0"/>
              </a:rPr>
              <a:t>Denotes an information object (optional, allows data to be characterized, see Information Viewpoint)</a:t>
            </a:r>
          </a:p>
          <a:p>
            <a:pPr>
              <a:lnSpc>
                <a:spcPts val="1700"/>
              </a:lnSpc>
            </a:pPr>
            <a:r>
              <a:rPr lang="en-GB" sz="1000" b="0" dirty="0">
                <a:solidFill>
                  <a:schemeClr val="tx1"/>
                </a:solidFill>
                <a:latin typeface="Arial" panose="020B0604020202020204" pitchFamily="34" charset="0"/>
                <a:cs typeface="Arial" panose="020B0604020202020204" pitchFamily="34" charset="0"/>
              </a:rPr>
              <a:t>Denotes an organization / domain boundary (ownership / responsibility)</a:t>
            </a:r>
          </a:p>
        </p:txBody>
      </p:sp>
      <p:sp>
        <p:nvSpPr>
          <p:cNvPr id="11" name="TextBox 10">
            <a:extLst>
              <a:ext uri="{FF2B5EF4-FFF2-40B4-BE49-F238E27FC236}">
                <a16:creationId xmlns:a16="http://schemas.microsoft.com/office/drawing/2014/main" id="{498399C8-B312-8690-67EF-1D15E1C2EBFC}"/>
              </a:ext>
            </a:extLst>
          </p:cNvPr>
          <p:cNvSpPr txBox="1"/>
          <p:nvPr/>
        </p:nvSpPr>
        <p:spPr>
          <a:xfrm>
            <a:off x="3733800" y="3752350"/>
            <a:ext cx="3738524" cy="261610"/>
          </a:xfrm>
          <a:prstGeom prst="rect">
            <a:avLst/>
          </a:prstGeom>
          <a:noFill/>
        </p:spPr>
        <p:txBody>
          <a:bodyPr wrap="none" rtlCol="0">
            <a:spAutoFit/>
          </a:bodyPr>
          <a:lstStyle/>
          <a:p>
            <a:r>
              <a:rPr lang="en-GB" sz="1100" dirty="0">
                <a:solidFill>
                  <a:schemeClr val="tx1"/>
                </a:solidFill>
                <a:latin typeface="Arial" panose="020B0604020202020204" pitchFamily="34" charset="0"/>
                <a:cs typeface="Arial" panose="020B0604020202020204" pitchFamily="34" charset="0"/>
              </a:rPr>
              <a:t>Specific and Generic Object Types and Containment:</a:t>
            </a:r>
          </a:p>
        </p:txBody>
      </p:sp>
      <p:sp>
        <p:nvSpPr>
          <p:cNvPr id="9" name="Rectangle 8">
            <a:extLst>
              <a:ext uri="{FF2B5EF4-FFF2-40B4-BE49-F238E27FC236}">
                <a16:creationId xmlns:a16="http://schemas.microsoft.com/office/drawing/2014/main" id="{FD5DD7B4-A03A-8E34-EA5B-F7C58E5A3B19}"/>
              </a:ext>
            </a:extLst>
          </p:cNvPr>
          <p:cNvSpPr/>
          <p:nvPr/>
        </p:nvSpPr>
        <p:spPr>
          <a:xfrm>
            <a:off x="219713" y="2436752"/>
            <a:ext cx="2294887" cy="3816429"/>
          </a:xfrm>
          <a:prstGeom prst="rect">
            <a:avLst/>
          </a:prstGeom>
        </p:spPr>
        <p:txBody>
          <a:bodyPr wrap="square">
            <a:spAutoFit/>
          </a:bodyPr>
          <a:lstStyle/>
          <a:p>
            <a:pPr eaLnBrk="1" hangingPunct="1"/>
            <a:r>
              <a:rPr kumimoji="1" lang="en-US" altLang="ja-JP" sz="1100" b="0" dirty="0">
                <a:latin typeface="Arial" panose="020B0604020202020204" pitchFamily="34" charset="0"/>
                <a:ea typeface="Osaka" charset="-128"/>
              </a:rPr>
              <a:t>Organizations (Agency, Project, Business) will explicitly connect via a Logical Link.  May show the organization domain of control or ownership, or containment (sub-org).</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May show allocation of Functions that an </a:t>
            </a:r>
            <a:r>
              <a:rPr kumimoji="1" lang="en-US" altLang="ja-JP" sz="1050" b="0" dirty="0">
                <a:latin typeface="Arial" panose="020B0604020202020204" pitchFamily="34" charset="0"/>
                <a:ea typeface="Osaka" charset="-128"/>
              </a:rPr>
              <a:t>organization</a:t>
            </a:r>
            <a:r>
              <a:rPr kumimoji="1" lang="en-US" altLang="ja-JP" sz="1100" b="0" dirty="0">
                <a:latin typeface="Arial" panose="020B0604020202020204" pitchFamily="34" charset="0"/>
                <a:ea typeface="Osaka" charset="-128"/>
              </a:rPr>
              <a:t> carries out (tied by correspondence to the Functional View where they are defined).</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May explicitly identify the information objects (such as contracts, requirements, agreements) exchanged between organizations (tied by correspondence to the Information View where they are defined).</a:t>
            </a:r>
          </a:p>
          <a:p>
            <a:pPr eaLnBrk="1" hangingPunct="1"/>
            <a:endParaRPr kumimoji="1" lang="en-US" altLang="ja-JP" sz="1100" b="0" dirty="0">
              <a:latin typeface="Arial" panose="020B0604020202020204" pitchFamily="34" charset="0"/>
              <a:ea typeface="Osaka" charset="-128"/>
            </a:endParaRPr>
          </a:p>
        </p:txBody>
      </p:sp>
      <p:sp>
        <p:nvSpPr>
          <p:cNvPr id="10" name="Rectangle 9">
            <a:extLst>
              <a:ext uri="{FF2B5EF4-FFF2-40B4-BE49-F238E27FC236}">
                <a16:creationId xmlns:a16="http://schemas.microsoft.com/office/drawing/2014/main" id="{3D0B28A3-70A5-C46B-BE14-51E9120745AD}"/>
              </a:ext>
            </a:extLst>
          </p:cNvPr>
          <p:cNvSpPr/>
          <p:nvPr/>
        </p:nvSpPr>
        <p:spPr>
          <a:xfrm>
            <a:off x="3683167" y="1664306"/>
            <a:ext cx="578556" cy="276999"/>
          </a:xfrm>
          <a:prstGeom prst="rect">
            <a:avLst/>
          </a:prstGeom>
        </p:spPr>
        <p:txBody>
          <a:bodyPr wrap="none">
            <a:spAutoFit/>
          </a:bodyPr>
          <a:lstStyle/>
          <a:p>
            <a:pPr algn="ct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Org A</a:t>
            </a:r>
          </a:p>
        </p:txBody>
      </p:sp>
      <p:sp>
        <p:nvSpPr>
          <p:cNvPr id="37" name="Rectangle 36">
            <a:extLst>
              <a:ext uri="{FF2B5EF4-FFF2-40B4-BE49-F238E27FC236}">
                <a16:creationId xmlns:a16="http://schemas.microsoft.com/office/drawing/2014/main" id="{2FD03EE6-6FEB-7D08-13AF-3947261043EF}"/>
              </a:ext>
            </a:extLst>
          </p:cNvPr>
          <p:cNvSpPr/>
          <p:nvPr/>
        </p:nvSpPr>
        <p:spPr>
          <a:xfrm>
            <a:off x="7213070" y="1664305"/>
            <a:ext cx="587020" cy="276999"/>
          </a:xfrm>
          <a:prstGeom prst="rect">
            <a:avLst/>
          </a:prstGeom>
        </p:spPr>
        <p:txBody>
          <a:bodyPr wrap="none">
            <a:spAutoFit/>
          </a:bodyPr>
          <a:lstStyle/>
          <a:p>
            <a:pPr algn="ct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Org B</a:t>
            </a:r>
          </a:p>
        </p:txBody>
      </p:sp>
      <p:sp>
        <p:nvSpPr>
          <p:cNvPr id="40" name="Oval 35">
            <a:extLst>
              <a:ext uri="{FF2B5EF4-FFF2-40B4-BE49-F238E27FC236}">
                <a16:creationId xmlns:a16="http://schemas.microsoft.com/office/drawing/2014/main" id="{8F8FD73D-16D9-D273-A801-D1B7C4A431DD}"/>
              </a:ext>
            </a:extLst>
          </p:cNvPr>
          <p:cNvSpPr>
            <a:spLocks noChangeArrowheads="1"/>
          </p:cNvSpPr>
          <p:nvPr/>
        </p:nvSpPr>
        <p:spPr bwMode="auto">
          <a:xfrm>
            <a:off x="3695113" y="2148905"/>
            <a:ext cx="554663" cy="194168"/>
          </a:xfrm>
          <a:prstGeom prst="ellipse">
            <a:avLst/>
          </a:prstGeom>
          <a:solidFill>
            <a:srgbClr val="FFAED7"/>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600" b="1" dirty="0">
                <a:latin typeface="Arial" panose="020B0604020202020204" pitchFamily="34" charset="0"/>
              </a:rPr>
              <a:t>Function A</a:t>
            </a:r>
          </a:p>
        </p:txBody>
      </p:sp>
      <p:sp>
        <p:nvSpPr>
          <p:cNvPr id="41" name="Cube 40">
            <a:extLst>
              <a:ext uri="{FF2B5EF4-FFF2-40B4-BE49-F238E27FC236}">
                <a16:creationId xmlns:a16="http://schemas.microsoft.com/office/drawing/2014/main" id="{EF1C6CD4-1AFB-A0FA-93CA-0495B63DB702}"/>
              </a:ext>
            </a:extLst>
          </p:cNvPr>
          <p:cNvSpPr>
            <a:spLocks noChangeArrowheads="1"/>
          </p:cNvSpPr>
          <p:nvPr/>
        </p:nvSpPr>
        <p:spPr bwMode="auto">
          <a:xfrm>
            <a:off x="7184348" y="1911532"/>
            <a:ext cx="953156" cy="490703"/>
          </a:xfrm>
          <a:prstGeom prst="cube">
            <a:avLst>
              <a:gd name="adj" fmla="val 9083"/>
            </a:avLst>
          </a:prstGeom>
          <a:solidFill>
            <a:srgbClr val="FFFFCC"/>
          </a:solidFill>
          <a:ln w="9525">
            <a:solidFill>
              <a:schemeClr val="tx1"/>
            </a:solidFill>
            <a:prstDash val="dash"/>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38" name="Oval 9">
            <a:extLst>
              <a:ext uri="{FF2B5EF4-FFF2-40B4-BE49-F238E27FC236}">
                <a16:creationId xmlns:a16="http://schemas.microsoft.com/office/drawing/2014/main" id="{187B75D6-F592-0C00-06A2-F49EEFF37BED}"/>
              </a:ext>
            </a:extLst>
          </p:cNvPr>
          <p:cNvSpPr>
            <a:spLocks noChangeArrowheads="1"/>
          </p:cNvSpPr>
          <p:nvPr/>
        </p:nvSpPr>
        <p:spPr bwMode="auto">
          <a:xfrm>
            <a:off x="7367173" y="2164887"/>
            <a:ext cx="587505" cy="193663"/>
          </a:xfrm>
          <a:prstGeom prst="ellipse">
            <a:avLst/>
          </a:prstGeom>
          <a:solidFill>
            <a:srgbClr val="E30BAD"/>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600" dirty="0">
                <a:latin typeface="Arial" panose="020B0604020202020204" pitchFamily="34" charset="0"/>
              </a:rPr>
              <a:t>Function B</a:t>
            </a:r>
          </a:p>
        </p:txBody>
      </p:sp>
      <p:sp>
        <p:nvSpPr>
          <p:cNvPr id="12" name="Rectangle 11">
            <a:extLst>
              <a:ext uri="{FF2B5EF4-FFF2-40B4-BE49-F238E27FC236}">
                <a16:creationId xmlns:a16="http://schemas.microsoft.com/office/drawing/2014/main" id="{A66371AE-6BB3-CA97-8268-8A74B4AF3434}"/>
              </a:ext>
            </a:extLst>
          </p:cNvPr>
          <p:cNvSpPr/>
          <p:nvPr/>
        </p:nvSpPr>
        <p:spPr>
          <a:xfrm>
            <a:off x="7206791" y="1931908"/>
            <a:ext cx="857927" cy="246221"/>
          </a:xfrm>
          <a:prstGeom prst="rect">
            <a:avLst/>
          </a:prstGeom>
        </p:spPr>
        <p:txBody>
          <a:bodyPr wrap="none">
            <a:spAutoFit/>
          </a:bodyPr>
          <a:lstStyle/>
          <a:p>
            <a:pPr algn="ctr"/>
            <a:r>
              <a:rPr kumimoji="1" lang="en-US" sz="1000" b="0" dirty="0">
                <a:solidFill>
                  <a:srgbClr val="000000"/>
                </a:solidFill>
                <a:latin typeface="Arial" panose="020B0604020202020204" pitchFamily="34" charset="0"/>
                <a:ea typeface="ＭＳ Ｐゴシック" pitchFamily="34" charset="-128"/>
                <a:cs typeface="Arial" panose="020B0604020202020204" pitchFamily="34" charset="0"/>
              </a:rPr>
              <a:t>Sub-Org B1</a:t>
            </a:r>
          </a:p>
        </p:txBody>
      </p:sp>
      <p:sp>
        <p:nvSpPr>
          <p:cNvPr id="43" name="Cube 42">
            <a:extLst>
              <a:ext uri="{FF2B5EF4-FFF2-40B4-BE49-F238E27FC236}">
                <a16:creationId xmlns:a16="http://schemas.microsoft.com/office/drawing/2014/main" id="{AF4AD457-BDD9-7ADB-1414-978E7708DDC7}"/>
              </a:ext>
            </a:extLst>
          </p:cNvPr>
          <p:cNvSpPr>
            <a:spLocks noChangeArrowheads="1"/>
          </p:cNvSpPr>
          <p:nvPr/>
        </p:nvSpPr>
        <p:spPr bwMode="auto">
          <a:xfrm>
            <a:off x="3324637" y="4074167"/>
            <a:ext cx="350926" cy="159462"/>
          </a:xfrm>
          <a:prstGeom prst="cube">
            <a:avLst>
              <a:gd name="adj" fmla="val 19903"/>
            </a:avLst>
          </a:prstGeom>
          <a:solidFill>
            <a:srgbClr val="FFFFCC"/>
          </a:solidFill>
          <a:ln w="9525">
            <a:solidFill>
              <a:schemeClr val="tx1"/>
            </a:solidFill>
            <a:prstDash val="dash"/>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44" name="Oval 35">
            <a:extLst>
              <a:ext uri="{FF2B5EF4-FFF2-40B4-BE49-F238E27FC236}">
                <a16:creationId xmlns:a16="http://schemas.microsoft.com/office/drawing/2014/main" id="{7A4108CF-063A-DBF7-C240-52C516187A1E}"/>
              </a:ext>
            </a:extLst>
          </p:cNvPr>
          <p:cNvSpPr>
            <a:spLocks noChangeArrowheads="1"/>
          </p:cNvSpPr>
          <p:nvPr/>
        </p:nvSpPr>
        <p:spPr bwMode="auto">
          <a:xfrm>
            <a:off x="3324636" y="4510572"/>
            <a:ext cx="350927" cy="137628"/>
          </a:xfrm>
          <a:prstGeom prst="ellipse">
            <a:avLst/>
          </a:prstGeom>
          <a:solidFill>
            <a:srgbClr val="FFAED7"/>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ltLang="en-US" sz="600" b="1" dirty="0">
              <a:latin typeface="Arial" panose="020B0604020202020204" pitchFamily="34" charset="0"/>
            </a:endParaRPr>
          </a:p>
        </p:txBody>
      </p:sp>
      <p:cxnSp>
        <p:nvCxnSpPr>
          <p:cNvPr id="46" name="Straight Connector 45">
            <a:extLst>
              <a:ext uri="{FF2B5EF4-FFF2-40B4-BE49-F238E27FC236}">
                <a16:creationId xmlns:a16="http://schemas.microsoft.com/office/drawing/2014/main" id="{028A2C1F-27DE-FA5A-9DED-B3BA665E8AFB}"/>
              </a:ext>
            </a:extLst>
          </p:cNvPr>
          <p:cNvCxnSpPr/>
          <p:nvPr/>
        </p:nvCxnSpPr>
        <p:spPr bwMode="auto">
          <a:xfrm>
            <a:off x="3324636" y="4800600"/>
            <a:ext cx="304029" cy="0"/>
          </a:xfrm>
          <a:prstGeom prst="line">
            <a:avLst/>
          </a:prstGeom>
          <a:noFill/>
          <a:ln w="19050"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47" name="Rectangle 46">
            <a:extLst>
              <a:ext uri="{FF2B5EF4-FFF2-40B4-BE49-F238E27FC236}">
                <a16:creationId xmlns:a16="http://schemas.microsoft.com/office/drawing/2014/main" id="{9E740D29-C55D-40E9-B2B2-8AFBE341AABD}"/>
              </a:ext>
            </a:extLst>
          </p:cNvPr>
          <p:cNvSpPr>
            <a:spLocks noChangeArrowheads="1"/>
          </p:cNvSpPr>
          <p:nvPr/>
        </p:nvSpPr>
        <p:spPr bwMode="auto">
          <a:xfrm>
            <a:off x="3322726" y="4971982"/>
            <a:ext cx="350926" cy="127819"/>
          </a:xfrm>
          <a:prstGeom prst="rect">
            <a:avLst/>
          </a:prstGeom>
          <a:solidFill>
            <a:schemeClr val="accent3"/>
          </a:solidFill>
          <a:ln w="9525">
            <a:solidFill>
              <a:schemeClr val="tx1"/>
            </a:solidFill>
            <a:round/>
            <a:headEnd/>
            <a:tailEnd/>
          </a:ln>
        </p:spPr>
        <p:txBody>
          <a:bodyPr lIns="0" rIns="0" anchor="ctr"/>
          <a:lstStyle/>
          <a:p>
            <a:pPr algn="ctr" fontAlgn="base">
              <a:spcBef>
                <a:spcPct val="0"/>
              </a:spcBef>
              <a:spcAft>
                <a:spcPct val="0"/>
              </a:spcAft>
            </a:pPr>
            <a: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t>DATA</a:t>
            </a:r>
          </a:p>
        </p:txBody>
      </p:sp>
      <p:sp>
        <p:nvSpPr>
          <p:cNvPr id="28" name="Rounded Rectangle 27">
            <a:extLst>
              <a:ext uri="{FF2B5EF4-FFF2-40B4-BE49-F238E27FC236}">
                <a16:creationId xmlns:a16="http://schemas.microsoft.com/office/drawing/2014/main" id="{A704F25C-9CE9-1FE9-39F6-1A055A9CCBB1}"/>
              </a:ext>
            </a:extLst>
          </p:cNvPr>
          <p:cNvSpPr>
            <a:spLocks noChangeArrowheads="1"/>
          </p:cNvSpPr>
          <p:nvPr/>
        </p:nvSpPr>
        <p:spPr bwMode="auto">
          <a:xfrm>
            <a:off x="3322726" y="5355248"/>
            <a:ext cx="350926" cy="207352"/>
          </a:xfrm>
          <a:prstGeom prst="roundRect">
            <a:avLst/>
          </a:prstGeom>
          <a:solidFill>
            <a:schemeClr val="accent3"/>
          </a:solidFill>
          <a:ln w="9525">
            <a:solidFill>
              <a:schemeClr val="tx1"/>
            </a:solidFill>
            <a:prstDash val="dash"/>
            <a:round/>
            <a:headEnd/>
            <a:tailEnd/>
          </a:ln>
        </p:spPr>
        <p:txBody>
          <a:bodyPr lIns="0" rIns="0" anchor="ctr"/>
          <a:lstStyle/>
          <a:p>
            <a:pPr algn="ctr" fontAlgn="base">
              <a:spcBef>
                <a:spcPct val="0"/>
              </a:spcBef>
              <a:spcAft>
                <a:spcPct val="0"/>
              </a:spcAft>
            </a:pPr>
            <a:endPar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29" name="Rounded Rectangle 28">
            <a:extLst>
              <a:ext uri="{FF2B5EF4-FFF2-40B4-BE49-F238E27FC236}">
                <a16:creationId xmlns:a16="http://schemas.microsoft.com/office/drawing/2014/main" id="{BE158D2E-B5F6-D02C-BAA2-5EDA28A938EE}"/>
              </a:ext>
            </a:extLst>
          </p:cNvPr>
          <p:cNvSpPr>
            <a:spLocks noChangeArrowheads="1"/>
          </p:cNvSpPr>
          <p:nvPr/>
        </p:nvSpPr>
        <p:spPr bwMode="auto">
          <a:xfrm>
            <a:off x="3111040" y="1478598"/>
            <a:ext cx="5423359" cy="1164177"/>
          </a:xfrm>
          <a:prstGeom prst="roundRect">
            <a:avLst/>
          </a:prstGeom>
          <a:noFill/>
          <a:ln w="9525">
            <a:solidFill>
              <a:schemeClr val="tx1"/>
            </a:solidFill>
            <a:prstDash val="dash"/>
            <a:round/>
            <a:headEnd/>
            <a:tailEnd/>
          </a:ln>
        </p:spPr>
        <p:txBody>
          <a:bodyPr lIns="0" rIns="0" anchor="ctr"/>
          <a:lstStyle/>
          <a:p>
            <a:pPr algn="ctr" fontAlgn="base">
              <a:spcBef>
                <a:spcPct val="0"/>
              </a:spcBef>
              <a:spcAft>
                <a:spcPct val="0"/>
              </a:spcAft>
            </a:pPr>
            <a:endPar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18" name="Line Callout 1 (No Border) 17">
            <a:extLst>
              <a:ext uri="{FF2B5EF4-FFF2-40B4-BE49-F238E27FC236}">
                <a16:creationId xmlns:a16="http://schemas.microsoft.com/office/drawing/2014/main" id="{7654DE4D-FBA0-21D6-3D74-DE972FBA7D89}"/>
              </a:ext>
            </a:extLst>
          </p:cNvPr>
          <p:cNvSpPr/>
          <p:nvPr/>
        </p:nvSpPr>
        <p:spPr bwMode="auto">
          <a:xfrm flipH="1">
            <a:off x="6393593" y="2789233"/>
            <a:ext cx="1406497" cy="358000"/>
          </a:xfrm>
          <a:prstGeom prst="callout1">
            <a:avLst>
              <a:gd name="adj1" fmla="val 52950"/>
              <a:gd name="adj2" fmla="val 100513"/>
              <a:gd name="adj3" fmla="val -168493"/>
              <a:gd name="adj4" fmla="val 139645"/>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Information Object</a:t>
            </a:r>
          </a:p>
          <a:p>
            <a:pPr marL="0" marR="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effectLst/>
                <a:latin typeface="Arial" panose="020B0604020202020204" pitchFamily="34" charset="0"/>
                <a:cs typeface="Arial" panose="020B0604020202020204" pitchFamily="34" charset="0"/>
              </a:rPr>
              <a:t>(optional)</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42646352-B633-C0A7-808C-C6C2042CBEA2}"/>
              </a:ext>
            </a:extLst>
          </p:cNvPr>
          <p:cNvSpPr txBox="1"/>
          <p:nvPr/>
        </p:nvSpPr>
        <p:spPr>
          <a:xfrm>
            <a:off x="219713" y="1110843"/>
            <a:ext cx="2532133" cy="738664"/>
          </a:xfrm>
          <a:prstGeom prst="rect">
            <a:avLst/>
          </a:prstGeom>
          <a:noFill/>
        </p:spPr>
        <p:txBody>
          <a:bodyPr wrap="square">
            <a:spAutoFit/>
          </a:bodyPr>
          <a:lstStyle/>
          <a:p>
            <a:r>
              <a:rPr lang="en-US" sz="1400" dirty="0">
                <a:solidFill>
                  <a:srgbClr val="FF3300"/>
                </a:solidFill>
              </a:rPr>
              <a:t>Include Use Case in Enterprise view tie to Services view</a:t>
            </a:r>
            <a:endParaRPr lang="en-US" sz="1400" dirty="0"/>
          </a:p>
        </p:txBody>
      </p:sp>
      <p:sp>
        <p:nvSpPr>
          <p:cNvPr id="8" name="Date Placeholder 1">
            <a:extLst>
              <a:ext uri="{FF2B5EF4-FFF2-40B4-BE49-F238E27FC236}">
                <a16:creationId xmlns:a16="http://schemas.microsoft.com/office/drawing/2014/main" id="{20F7EAE7-82FC-EF2A-F673-AE15727D91C5}"/>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4-3</a:t>
            </a:r>
          </a:p>
        </p:txBody>
      </p:sp>
    </p:spTree>
    <p:extLst>
      <p:ext uri="{BB962C8B-B14F-4D97-AF65-F5344CB8AC3E}">
        <p14:creationId xmlns:p14="http://schemas.microsoft.com/office/powerpoint/2010/main" val="5239580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ABFA3E-3EB2-3994-FDE6-2B2FB7B00013}"/>
            </a:ext>
          </a:extLst>
        </p:cNvPr>
        <p:cNvGrpSpPr/>
        <p:nvPr/>
      </p:nvGrpSpPr>
      <p:grpSpPr>
        <a:xfrm>
          <a:off x="0" y="0"/>
          <a:ext cx="0" cy="0"/>
          <a:chOff x="0" y="0"/>
          <a:chExt cx="0" cy="0"/>
        </a:xfrm>
      </p:grpSpPr>
      <p:sp>
        <p:nvSpPr>
          <p:cNvPr id="80" name="Date Placeholder 2">
            <a:extLst>
              <a:ext uri="{FF2B5EF4-FFF2-40B4-BE49-F238E27FC236}">
                <a16:creationId xmlns:a16="http://schemas.microsoft.com/office/drawing/2014/main" id="{C0AF3331-5B24-12A3-00F5-DE278236F259}"/>
              </a:ext>
            </a:extLst>
          </p:cNvPr>
          <p:cNvSpPr>
            <a:spLocks noGrp="1"/>
          </p:cNvSpPr>
          <p:nvPr>
            <p:ph type="dt" sz="half" idx="10"/>
          </p:nvPr>
        </p:nvSpPr>
        <p:spPr bwMode="auto">
          <a:xfrm>
            <a:off x="0" y="6553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r>
              <a:rPr lang="en-US" altLang="en-US"/>
              <a:t>28 Mar 2024</a:t>
            </a:r>
          </a:p>
        </p:txBody>
      </p:sp>
      <p:sp>
        <p:nvSpPr>
          <p:cNvPr id="46082" name="Rectangle 2">
            <a:extLst>
              <a:ext uri="{FF2B5EF4-FFF2-40B4-BE49-F238E27FC236}">
                <a16:creationId xmlns:a16="http://schemas.microsoft.com/office/drawing/2014/main" id="{BF07801B-D69B-9B43-FB82-467F48C94E71}"/>
              </a:ext>
            </a:extLst>
          </p:cNvPr>
          <p:cNvSpPr>
            <a:spLocks noGrp="1" noChangeArrowheads="1"/>
          </p:cNvSpPr>
          <p:nvPr>
            <p:ph type="title"/>
          </p:nvPr>
        </p:nvSpPr>
        <p:spPr>
          <a:xfrm>
            <a:off x="685800" y="338200"/>
            <a:ext cx="7772400" cy="1143000"/>
          </a:xfrm>
        </p:spPr>
        <p:txBody>
          <a:bodyPr vert="horz"/>
          <a:lstStyle/>
          <a:p>
            <a:r>
              <a:rPr lang="en-US" altLang="en-US" sz="2400" dirty="0">
                <a:solidFill>
                  <a:srgbClr val="0099A6"/>
                </a:solidFill>
              </a:rPr>
              <a:t>Simple Enterprise View</a:t>
            </a:r>
            <a:br>
              <a:rPr lang="en-US" altLang="en-US" sz="2400" dirty="0">
                <a:solidFill>
                  <a:srgbClr val="0099A6"/>
                </a:solidFill>
              </a:rPr>
            </a:br>
            <a:r>
              <a:rPr lang="en-US" altLang="en-US" sz="2000" dirty="0">
                <a:solidFill>
                  <a:srgbClr val="0099A6"/>
                </a:solidFill>
              </a:rPr>
              <a:t>Single Agency Mission Domain &amp; Enterprise Objects</a:t>
            </a:r>
            <a:br>
              <a:rPr lang="en-US" altLang="en-US" sz="2000" dirty="0">
                <a:solidFill>
                  <a:srgbClr val="0099A6"/>
                </a:solidFill>
              </a:rPr>
            </a:br>
            <a:r>
              <a:rPr lang="en-US" altLang="en-US" sz="2000" dirty="0">
                <a:solidFill>
                  <a:srgbClr val="0099A6"/>
                </a:solidFill>
              </a:rPr>
              <a:t>Operations Planning Phase</a:t>
            </a:r>
            <a:br>
              <a:rPr lang="en-US" altLang="en-US" sz="2400" dirty="0">
                <a:solidFill>
                  <a:srgbClr val="0099A6"/>
                </a:solidFill>
              </a:rPr>
            </a:br>
            <a:endParaRPr lang="en-US" altLang="en-US" sz="2400" dirty="0">
              <a:solidFill>
                <a:srgbClr val="0099A6"/>
              </a:solidFill>
            </a:endParaRPr>
          </a:p>
        </p:txBody>
      </p:sp>
      <p:sp>
        <p:nvSpPr>
          <p:cNvPr id="46083" name="Oval 3">
            <a:extLst>
              <a:ext uri="{FF2B5EF4-FFF2-40B4-BE49-F238E27FC236}">
                <a16:creationId xmlns:a16="http://schemas.microsoft.com/office/drawing/2014/main" id="{49F9DD6E-85FE-285F-200B-91C85018AB3E}"/>
              </a:ext>
            </a:extLst>
          </p:cNvPr>
          <p:cNvSpPr>
            <a:spLocks noChangeArrowheads="1"/>
          </p:cNvSpPr>
          <p:nvPr/>
        </p:nvSpPr>
        <p:spPr bwMode="auto">
          <a:xfrm>
            <a:off x="474663" y="1987550"/>
            <a:ext cx="8305800" cy="3810000"/>
          </a:xfrm>
          <a:prstGeom prst="roundRect">
            <a:avLst/>
          </a:prstGeom>
          <a:noFill/>
          <a:ln w="9525">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84" name="Rectangle 4">
            <a:extLst>
              <a:ext uri="{FF2B5EF4-FFF2-40B4-BE49-F238E27FC236}">
                <a16:creationId xmlns:a16="http://schemas.microsoft.com/office/drawing/2014/main" id="{91BB6FFA-E92A-4E23-B109-E5ABC2473710}"/>
              </a:ext>
            </a:extLst>
          </p:cNvPr>
          <p:cNvSpPr>
            <a:spLocks noChangeArrowheads="1"/>
          </p:cNvSpPr>
          <p:nvPr/>
        </p:nvSpPr>
        <p:spPr bwMode="auto">
          <a:xfrm>
            <a:off x="3973513" y="2292350"/>
            <a:ext cx="175666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en-US" altLang="en-US" sz="1800" b="1" dirty="0">
                <a:latin typeface="Arial" panose="020B0604020202020204" pitchFamily="34" charset="0"/>
              </a:rPr>
              <a:t>Agency A</a:t>
            </a:r>
          </a:p>
          <a:p>
            <a:pPr algn="ctr" eaLnBrk="0" hangingPunct="0"/>
            <a:r>
              <a:rPr lang="en-US" altLang="en-US" sz="1800" b="1" dirty="0">
                <a:latin typeface="Arial" panose="020B0604020202020204" pitchFamily="34" charset="0"/>
              </a:rPr>
              <a:t>Mission &amp; </a:t>
            </a:r>
          </a:p>
          <a:p>
            <a:pPr algn="ctr" eaLnBrk="0" hangingPunct="0"/>
            <a:r>
              <a:rPr lang="en-US" altLang="en-US" sz="1800" b="1" dirty="0">
                <a:latin typeface="Arial" panose="020B0604020202020204" pitchFamily="34" charset="0"/>
              </a:rPr>
              <a:t>Support</a:t>
            </a:r>
          </a:p>
          <a:p>
            <a:pPr algn="ctr" eaLnBrk="0" hangingPunct="0"/>
            <a:r>
              <a:rPr lang="en-US" altLang="en-US" sz="1800" b="1" dirty="0">
                <a:latin typeface="Arial" panose="020B0604020202020204" pitchFamily="34" charset="0"/>
              </a:rPr>
              <a:t>Organizations</a:t>
            </a:r>
          </a:p>
        </p:txBody>
      </p:sp>
      <p:sp>
        <p:nvSpPr>
          <p:cNvPr id="46085" name="Line 5">
            <a:extLst>
              <a:ext uri="{FF2B5EF4-FFF2-40B4-BE49-F238E27FC236}">
                <a16:creationId xmlns:a16="http://schemas.microsoft.com/office/drawing/2014/main" id="{75C21BF8-753E-4FB5-A4CC-FE58B35D8B9A}"/>
              </a:ext>
            </a:extLst>
          </p:cNvPr>
          <p:cNvSpPr>
            <a:spLocks noChangeShapeType="1"/>
          </p:cNvSpPr>
          <p:nvPr/>
        </p:nvSpPr>
        <p:spPr bwMode="auto">
          <a:xfrm flipH="1">
            <a:off x="2417763" y="3206750"/>
            <a:ext cx="381000" cy="68580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86" name="Line 6">
            <a:extLst>
              <a:ext uri="{FF2B5EF4-FFF2-40B4-BE49-F238E27FC236}">
                <a16:creationId xmlns:a16="http://schemas.microsoft.com/office/drawing/2014/main" id="{E4117DCB-3DF6-A3B7-0189-CEA782A460C1}"/>
              </a:ext>
            </a:extLst>
          </p:cNvPr>
          <p:cNvSpPr>
            <a:spLocks noChangeShapeType="1"/>
          </p:cNvSpPr>
          <p:nvPr/>
        </p:nvSpPr>
        <p:spPr bwMode="auto">
          <a:xfrm>
            <a:off x="3255963" y="4425950"/>
            <a:ext cx="1371600" cy="30480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87" name="Line 7">
            <a:extLst>
              <a:ext uri="{FF2B5EF4-FFF2-40B4-BE49-F238E27FC236}">
                <a16:creationId xmlns:a16="http://schemas.microsoft.com/office/drawing/2014/main" id="{9BFAC0BA-CE63-E09C-8843-23A533B0247A}"/>
              </a:ext>
            </a:extLst>
          </p:cNvPr>
          <p:cNvSpPr>
            <a:spLocks noChangeShapeType="1"/>
          </p:cNvSpPr>
          <p:nvPr/>
        </p:nvSpPr>
        <p:spPr bwMode="auto">
          <a:xfrm flipV="1">
            <a:off x="6151563" y="3816350"/>
            <a:ext cx="304800" cy="53340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089" name="Oval 9">
            <a:extLst>
              <a:ext uri="{FF2B5EF4-FFF2-40B4-BE49-F238E27FC236}">
                <a16:creationId xmlns:a16="http://schemas.microsoft.com/office/drawing/2014/main" id="{927F578D-19EE-5076-352F-61E7C553AB61}"/>
              </a:ext>
            </a:extLst>
          </p:cNvPr>
          <p:cNvSpPr>
            <a:spLocks noChangeArrowheads="1"/>
          </p:cNvSpPr>
          <p:nvPr/>
        </p:nvSpPr>
        <p:spPr bwMode="auto">
          <a:xfrm>
            <a:off x="2116119" y="2401313"/>
            <a:ext cx="1620837" cy="971729"/>
          </a:xfrm>
          <a:prstGeom prst="cube">
            <a:avLst>
              <a:gd name="adj" fmla="val 9618"/>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ltLang="en-US" sz="1600" b="1" dirty="0">
              <a:solidFill>
                <a:schemeClr val="bg1"/>
              </a:solidFill>
              <a:latin typeface="Arial" panose="020B0604020202020204" pitchFamily="34" charset="0"/>
            </a:endParaRPr>
          </a:p>
        </p:txBody>
      </p:sp>
      <p:sp>
        <p:nvSpPr>
          <p:cNvPr id="46090" name="Oval 10">
            <a:extLst>
              <a:ext uri="{FF2B5EF4-FFF2-40B4-BE49-F238E27FC236}">
                <a16:creationId xmlns:a16="http://schemas.microsoft.com/office/drawing/2014/main" id="{E9416EB5-1B4D-0B0B-A3E3-34DA04F2FF4B}"/>
              </a:ext>
            </a:extLst>
          </p:cNvPr>
          <p:cNvSpPr>
            <a:spLocks noChangeArrowheads="1"/>
          </p:cNvSpPr>
          <p:nvPr/>
        </p:nvSpPr>
        <p:spPr bwMode="auto">
          <a:xfrm>
            <a:off x="5855295" y="2735262"/>
            <a:ext cx="1828800" cy="1143000"/>
          </a:xfrm>
          <a:prstGeom prst="cube">
            <a:avLst>
              <a:gd name="adj" fmla="val 12647"/>
            </a:avLst>
          </a:prstGeom>
          <a:solidFill>
            <a:srgbClr val="00B050"/>
          </a:solidFill>
          <a:ln w="9525">
            <a:solidFill>
              <a:schemeClr val="tx1"/>
            </a:solidFill>
            <a:prstDash val="dash"/>
            <a:round/>
            <a:headEnd/>
            <a:tailEnd/>
          </a:ln>
          <a:effectLst/>
        </p:spPr>
        <p:txBody>
          <a:bodyPr wrap="none" anchor="ctr"/>
          <a:lstStyle/>
          <a:p>
            <a:pPr algn="ctr" eaLnBrk="0" hangingPunct="0"/>
            <a:r>
              <a:rPr lang="en-US" altLang="en-US" sz="1600" b="1" dirty="0">
                <a:solidFill>
                  <a:schemeClr val="bg1"/>
                </a:solidFill>
                <a:latin typeface="Arial" panose="020B0604020202020204" pitchFamily="34" charset="0"/>
              </a:rPr>
              <a:t>Mission A</a:t>
            </a:r>
          </a:p>
          <a:p>
            <a:pPr algn="ctr" eaLnBrk="0" hangingPunct="0"/>
            <a:r>
              <a:rPr lang="en-US" altLang="en-US" sz="1600" b="1" dirty="0">
                <a:solidFill>
                  <a:schemeClr val="bg1"/>
                </a:solidFill>
                <a:latin typeface="Arial" panose="020B0604020202020204" pitchFamily="34" charset="0"/>
              </a:rPr>
              <a:t>Instrument</a:t>
            </a:r>
          </a:p>
          <a:p>
            <a:pPr algn="ctr" eaLnBrk="0" hangingPunct="0"/>
            <a:r>
              <a:rPr lang="en-US" altLang="en-US" sz="1600" b="1" dirty="0">
                <a:solidFill>
                  <a:schemeClr val="bg1"/>
                </a:solidFill>
                <a:latin typeface="Arial" panose="020B0604020202020204" pitchFamily="34" charset="0"/>
              </a:rPr>
              <a:t>Control</a:t>
            </a:r>
          </a:p>
          <a:p>
            <a:pPr algn="ctr" eaLnBrk="0" hangingPunct="0"/>
            <a:r>
              <a:rPr lang="en-US" altLang="en-US" sz="1600" b="1" dirty="0">
                <a:solidFill>
                  <a:schemeClr val="bg1"/>
                </a:solidFill>
                <a:latin typeface="Arial" panose="020B0604020202020204" pitchFamily="34" charset="0"/>
              </a:rPr>
              <a:t>Team C</a:t>
            </a:r>
          </a:p>
        </p:txBody>
      </p:sp>
      <p:sp>
        <p:nvSpPr>
          <p:cNvPr id="46091" name="Oval 11">
            <a:extLst>
              <a:ext uri="{FF2B5EF4-FFF2-40B4-BE49-F238E27FC236}">
                <a16:creationId xmlns:a16="http://schemas.microsoft.com/office/drawing/2014/main" id="{D29DF450-48BC-E885-3201-51A9C4FBA94C}"/>
              </a:ext>
            </a:extLst>
          </p:cNvPr>
          <p:cNvSpPr>
            <a:spLocks noChangeArrowheads="1"/>
          </p:cNvSpPr>
          <p:nvPr/>
        </p:nvSpPr>
        <p:spPr bwMode="auto">
          <a:xfrm>
            <a:off x="4627563" y="4197350"/>
            <a:ext cx="2057400" cy="1066800"/>
          </a:xfrm>
          <a:prstGeom prst="cube">
            <a:avLst>
              <a:gd name="adj" fmla="val 12395"/>
            </a:avLst>
          </a:prstGeom>
          <a:solidFill>
            <a:schemeClr val="accent1"/>
          </a:solidFill>
          <a:ln w="9525">
            <a:solidFill>
              <a:schemeClr val="tx1"/>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600" dirty="0">
                <a:solidFill>
                  <a:schemeClr val="bg1"/>
                </a:solidFill>
                <a:latin typeface="Arial" panose="020B0604020202020204" pitchFamily="34" charset="0"/>
              </a:rPr>
              <a:t>Mission A </a:t>
            </a:r>
          </a:p>
          <a:p>
            <a:pPr algn="ctr" eaLnBrk="0" hangingPunct="0"/>
            <a:r>
              <a:rPr lang="en-US" altLang="en-US" sz="1600" dirty="0">
                <a:solidFill>
                  <a:schemeClr val="bg1"/>
                </a:solidFill>
                <a:latin typeface="Arial" panose="020B0604020202020204" pitchFamily="34" charset="0"/>
              </a:rPr>
              <a:t>Spacecraft</a:t>
            </a:r>
          </a:p>
          <a:p>
            <a:pPr algn="ctr" eaLnBrk="0" hangingPunct="0"/>
            <a:r>
              <a:rPr lang="en-US" altLang="en-US" sz="1600" dirty="0">
                <a:solidFill>
                  <a:schemeClr val="bg1"/>
                </a:solidFill>
                <a:latin typeface="Arial" panose="020B0604020202020204" pitchFamily="34" charset="0"/>
              </a:rPr>
              <a:t>Control Team</a:t>
            </a:r>
          </a:p>
        </p:txBody>
      </p:sp>
      <p:sp>
        <p:nvSpPr>
          <p:cNvPr id="46092" name="Oval 12">
            <a:extLst>
              <a:ext uri="{FF2B5EF4-FFF2-40B4-BE49-F238E27FC236}">
                <a16:creationId xmlns:a16="http://schemas.microsoft.com/office/drawing/2014/main" id="{9CD116F1-BB1B-F85F-A530-6B6589B96976}"/>
              </a:ext>
            </a:extLst>
          </p:cNvPr>
          <p:cNvSpPr>
            <a:spLocks noChangeArrowheads="1"/>
          </p:cNvSpPr>
          <p:nvPr/>
        </p:nvSpPr>
        <p:spPr bwMode="auto">
          <a:xfrm>
            <a:off x="1350963" y="3892550"/>
            <a:ext cx="1905000" cy="1066800"/>
          </a:xfrm>
          <a:prstGeom prst="cube">
            <a:avLst>
              <a:gd name="adj" fmla="val 9874"/>
            </a:avLst>
          </a:prstGeom>
          <a:solidFill>
            <a:schemeClr val="hlink"/>
          </a:solidFill>
          <a:ln w="9525">
            <a:solidFill>
              <a:schemeClr val="tx1"/>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600" b="1" dirty="0">
                <a:latin typeface="Arial" panose="020B0604020202020204" pitchFamily="34" charset="0"/>
              </a:rPr>
              <a:t>Agency B</a:t>
            </a:r>
          </a:p>
          <a:p>
            <a:pPr algn="ctr" eaLnBrk="0" hangingPunct="0"/>
            <a:r>
              <a:rPr lang="en-US" altLang="en-US" sz="1600" b="1" dirty="0">
                <a:latin typeface="Arial" panose="020B0604020202020204" pitchFamily="34" charset="0"/>
              </a:rPr>
              <a:t>Ground</a:t>
            </a:r>
          </a:p>
          <a:p>
            <a:pPr algn="ctr" eaLnBrk="0" hangingPunct="0"/>
            <a:r>
              <a:rPr lang="en-US" altLang="en-US" sz="1600" b="1" dirty="0">
                <a:latin typeface="Arial" panose="020B0604020202020204" pitchFamily="34" charset="0"/>
              </a:rPr>
              <a:t>Tracking Network</a:t>
            </a:r>
          </a:p>
        </p:txBody>
      </p:sp>
      <p:sp>
        <p:nvSpPr>
          <p:cNvPr id="46093" name="Rectangle 13">
            <a:extLst>
              <a:ext uri="{FF2B5EF4-FFF2-40B4-BE49-F238E27FC236}">
                <a16:creationId xmlns:a16="http://schemas.microsoft.com/office/drawing/2014/main" id="{7B443026-D397-37B2-0726-45D4A14FEB35}"/>
              </a:ext>
            </a:extLst>
          </p:cNvPr>
          <p:cNvSpPr>
            <a:spLocks noChangeArrowheads="1"/>
          </p:cNvSpPr>
          <p:nvPr/>
        </p:nvSpPr>
        <p:spPr bwMode="auto">
          <a:xfrm>
            <a:off x="628947" y="2102907"/>
            <a:ext cx="140294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800" dirty="0">
                <a:latin typeface="Arial" panose="020B0604020202020204" pitchFamily="34" charset="0"/>
              </a:rPr>
              <a:t>Agency A</a:t>
            </a:r>
          </a:p>
          <a:p>
            <a:pPr eaLnBrk="0" hangingPunct="0"/>
            <a:r>
              <a:rPr lang="en-US" altLang="en-US" sz="1800" b="1" dirty="0">
                <a:latin typeface="Arial" panose="020B0604020202020204" pitchFamily="34" charset="0"/>
              </a:rPr>
              <a:t>Operations</a:t>
            </a:r>
          </a:p>
          <a:p>
            <a:pPr eaLnBrk="0" hangingPunct="0"/>
            <a:r>
              <a:rPr lang="en-US" altLang="en-US" sz="1800" b="1" dirty="0">
                <a:latin typeface="Arial" panose="020B0604020202020204" pitchFamily="34" charset="0"/>
              </a:rPr>
              <a:t>Domain</a:t>
            </a:r>
          </a:p>
        </p:txBody>
      </p:sp>
      <p:sp>
        <p:nvSpPr>
          <p:cNvPr id="46094" name="Rectangle 14">
            <a:extLst>
              <a:ext uri="{FF2B5EF4-FFF2-40B4-BE49-F238E27FC236}">
                <a16:creationId xmlns:a16="http://schemas.microsoft.com/office/drawing/2014/main" id="{431C2E61-F158-E6C4-7B52-F35EE6A7DB9E}"/>
              </a:ext>
            </a:extLst>
          </p:cNvPr>
          <p:cNvSpPr>
            <a:spLocks noChangeArrowheads="1"/>
          </p:cNvSpPr>
          <p:nvPr/>
        </p:nvSpPr>
        <p:spPr bwMode="auto">
          <a:xfrm>
            <a:off x="6860845" y="3892550"/>
            <a:ext cx="853119"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dirty="0">
                <a:latin typeface="Arial" panose="020B0604020202020204" pitchFamily="34" charset="0"/>
              </a:rPr>
              <a:t>Instrument</a:t>
            </a:r>
          </a:p>
          <a:p>
            <a:r>
              <a:rPr lang="en-US" altLang="en-US" sz="1000" b="1" dirty="0">
                <a:latin typeface="Arial" panose="020B0604020202020204" pitchFamily="34" charset="0"/>
              </a:rPr>
              <a:t>Support</a:t>
            </a:r>
          </a:p>
          <a:p>
            <a:r>
              <a:rPr lang="en-US" altLang="en-US" sz="1000" b="1" dirty="0">
                <a:latin typeface="Arial" panose="020B0604020202020204" pitchFamily="34" charset="0"/>
              </a:rPr>
              <a:t>Agreement</a:t>
            </a:r>
          </a:p>
        </p:txBody>
      </p:sp>
      <p:sp>
        <p:nvSpPr>
          <p:cNvPr id="46095" name="Rectangle 15">
            <a:extLst>
              <a:ext uri="{FF2B5EF4-FFF2-40B4-BE49-F238E27FC236}">
                <a16:creationId xmlns:a16="http://schemas.microsoft.com/office/drawing/2014/main" id="{6D34781E-1FBD-0968-DF93-81FF296F1096}"/>
              </a:ext>
            </a:extLst>
          </p:cNvPr>
          <p:cNvSpPr>
            <a:spLocks noChangeArrowheads="1"/>
          </p:cNvSpPr>
          <p:nvPr/>
        </p:nvSpPr>
        <p:spPr bwMode="auto">
          <a:xfrm>
            <a:off x="3255963" y="5264150"/>
            <a:ext cx="102143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dirty="0">
                <a:latin typeface="Arial" panose="020B0604020202020204" pitchFamily="34" charset="0"/>
              </a:rPr>
              <a:t>Long range</a:t>
            </a:r>
          </a:p>
          <a:p>
            <a:r>
              <a:rPr lang="en-US" altLang="en-US" sz="1000" b="1" dirty="0">
                <a:latin typeface="Arial" panose="020B0604020202020204" pitchFamily="34" charset="0"/>
              </a:rPr>
              <a:t>Tracking Plan</a:t>
            </a:r>
          </a:p>
        </p:txBody>
      </p:sp>
      <p:sp>
        <p:nvSpPr>
          <p:cNvPr id="46096" name="Rectangle 16">
            <a:extLst>
              <a:ext uri="{FF2B5EF4-FFF2-40B4-BE49-F238E27FC236}">
                <a16:creationId xmlns:a16="http://schemas.microsoft.com/office/drawing/2014/main" id="{9A0E6AD1-45E8-F132-27C4-AEFC7027B6B2}"/>
              </a:ext>
            </a:extLst>
          </p:cNvPr>
          <p:cNvSpPr>
            <a:spLocks noChangeArrowheads="1"/>
          </p:cNvSpPr>
          <p:nvPr/>
        </p:nvSpPr>
        <p:spPr bwMode="auto">
          <a:xfrm>
            <a:off x="3255963" y="4806950"/>
            <a:ext cx="109677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latin typeface="Arial" panose="020B0604020202020204" pitchFamily="34" charset="0"/>
              </a:rPr>
              <a:t>Tracking</a:t>
            </a:r>
          </a:p>
          <a:p>
            <a:r>
              <a:rPr lang="en-US" altLang="en-US" sz="1000" b="1">
                <a:latin typeface="Arial" panose="020B0604020202020204" pitchFamily="34" charset="0"/>
              </a:rPr>
              <a:t>Configurations</a:t>
            </a:r>
          </a:p>
        </p:txBody>
      </p:sp>
      <p:grpSp>
        <p:nvGrpSpPr>
          <p:cNvPr id="46097" name="Group 17">
            <a:extLst>
              <a:ext uri="{FF2B5EF4-FFF2-40B4-BE49-F238E27FC236}">
                <a16:creationId xmlns:a16="http://schemas.microsoft.com/office/drawing/2014/main" id="{8F744731-B252-2BB0-3C88-ED8CAC4CA8E9}"/>
              </a:ext>
            </a:extLst>
          </p:cNvPr>
          <p:cNvGrpSpPr>
            <a:grpSpLocks noChangeAspect="1"/>
          </p:cNvGrpSpPr>
          <p:nvPr/>
        </p:nvGrpSpPr>
        <p:grpSpPr bwMode="auto">
          <a:xfrm>
            <a:off x="2036763" y="5035550"/>
            <a:ext cx="350837" cy="504825"/>
            <a:chOff x="864" y="480"/>
            <a:chExt cx="336" cy="480"/>
          </a:xfrm>
        </p:grpSpPr>
        <p:sp>
          <p:nvSpPr>
            <p:cNvPr id="46098" name="Freeform 18">
              <a:extLst>
                <a:ext uri="{FF2B5EF4-FFF2-40B4-BE49-F238E27FC236}">
                  <a16:creationId xmlns:a16="http://schemas.microsoft.com/office/drawing/2014/main" id="{BF70086B-D40B-391C-C5D1-E187D95F0911}"/>
                </a:ext>
              </a:extLst>
            </p:cNvPr>
            <p:cNvSpPr>
              <a:spLocks noChangeAspect="1"/>
            </p:cNvSpPr>
            <p:nvPr/>
          </p:nvSpPr>
          <p:spPr bwMode="auto">
            <a:xfrm>
              <a:off x="864" y="847"/>
              <a:ext cx="336" cy="113"/>
            </a:xfrm>
            <a:custGeom>
              <a:avLst/>
              <a:gdLst>
                <a:gd name="T0" fmla="*/ 1908 w 2218"/>
                <a:gd name="T1" fmla="*/ 3 h 553"/>
                <a:gd name="T2" fmla="*/ 1766 w 2218"/>
                <a:gd name="T3" fmla="*/ 33 h 553"/>
                <a:gd name="T4" fmla="*/ 1535 w 2218"/>
                <a:gd name="T5" fmla="*/ 48 h 553"/>
                <a:gd name="T6" fmla="*/ 1533 w 2218"/>
                <a:gd name="T7" fmla="*/ 48 h 553"/>
                <a:gd name="T8" fmla="*/ 1526 w 2218"/>
                <a:gd name="T9" fmla="*/ 47 h 553"/>
                <a:gd name="T10" fmla="*/ 1515 w 2218"/>
                <a:gd name="T11" fmla="*/ 45 h 553"/>
                <a:gd name="T12" fmla="*/ 1500 w 2218"/>
                <a:gd name="T13" fmla="*/ 43 h 553"/>
                <a:gd name="T14" fmla="*/ 1482 w 2218"/>
                <a:gd name="T15" fmla="*/ 41 h 553"/>
                <a:gd name="T16" fmla="*/ 1463 w 2218"/>
                <a:gd name="T17" fmla="*/ 37 h 553"/>
                <a:gd name="T18" fmla="*/ 1442 w 2218"/>
                <a:gd name="T19" fmla="*/ 34 h 553"/>
                <a:gd name="T20" fmla="*/ 1420 w 2218"/>
                <a:gd name="T21" fmla="*/ 30 h 553"/>
                <a:gd name="T22" fmla="*/ 1398 w 2218"/>
                <a:gd name="T23" fmla="*/ 27 h 553"/>
                <a:gd name="T24" fmla="*/ 1376 w 2218"/>
                <a:gd name="T25" fmla="*/ 23 h 553"/>
                <a:gd name="T26" fmla="*/ 1356 w 2218"/>
                <a:gd name="T27" fmla="*/ 20 h 553"/>
                <a:gd name="T28" fmla="*/ 1336 w 2218"/>
                <a:gd name="T29" fmla="*/ 17 h 553"/>
                <a:gd name="T30" fmla="*/ 1319 w 2218"/>
                <a:gd name="T31" fmla="*/ 12 h 553"/>
                <a:gd name="T32" fmla="*/ 1305 w 2218"/>
                <a:gd name="T33" fmla="*/ 9 h 553"/>
                <a:gd name="T34" fmla="*/ 1295 w 2218"/>
                <a:gd name="T35" fmla="*/ 6 h 553"/>
                <a:gd name="T36" fmla="*/ 1288 w 2218"/>
                <a:gd name="T37" fmla="*/ 3 h 553"/>
                <a:gd name="T38" fmla="*/ 1282 w 2218"/>
                <a:gd name="T39" fmla="*/ 0 h 553"/>
                <a:gd name="T40" fmla="*/ 1272 w 2218"/>
                <a:gd name="T41" fmla="*/ 2 h 553"/>
                <a:gd name="T42" fmla="*/ 1258 w 2218"/>
                <a:gd name="T43" fmla="*/ 3 h 553"/>
                <a:gd name="T44" fmla="*/ 1241 w 2218"/>
                <a:gd name="T45" fmla="*/ 6 h 553"/>
                <a:gd name="T46" fmla="*/ 1222 w 2218"/>
                <a:gd name="T47" fmla="*/ 10 h 553"/>
                <a:gd name="T48" fmla="*/ 1203 w 2218"/>
                <a:gd name="T49" fmla="*/ 15 h 553"/>
                <a:gd name="T50" fmla="*/ 1182 w 2218"/>
                <a:gd name="T51" fmla="*/ 21 h 553"/>
                <a:gd name="T52" fmla="*/ 1160 w 2218"/>
                <a:gd name="T53" fmla="*/ 27 h 553"/>
                <a:gd name="T54" fmla="*/ 1138 w 2218"/>
                <a:gd name="T55" fmla="*/ 34 h 553"/>
                <a:gd name="T56" fmla="*/ 1119 w 2218"/>
                <a:gd name="T57" fmla="*/ 40 h 553"/>
                <a:gd name="T58" fmla="*/ 1099 w 2218"/>
                <a:gd name="T59" fmla="*/ 45 h 553"/>
                <a:gd name="T60" fmla="*/ 1083 w 2218"/>
                <a:gd name="T61" fmla="*/ 51 h 553"/>
                <a:gd name="T62" fmla="*/ 1069 w 2218"/>
                <a:gd name="T63" fmla="*/ 56 h 553"/>
                <a:gd name="T64" fmla="*/ 1058 w 2218"/>
                <a:gd name="T65" fmla="*/ 59 h 553"/>
                <a:gd name="T66" fmla="*/ 1051 w 2218"/>
                <a:gd name="T67" fmla="*/ 61 h 553"/>
                <a:gd name="T68" fmla="*/ 1048 w 2218"/>
                <a:gd name="T69" fmla="*/ 63 h 553"/>
                <a:gd name="T70" fmla="*/ 840 w 2218"/>
                <a:gd name="T71" fmla="*/ 18 h 553"/>
                <a:gd name="T72" fmla="*/ 481 w 2218"/>
                <a:gd name="T73" fmla="*/ 56 h 553"/>
                <a:gd name="T74" fmla="*/ 271 w 2218"/>
                <a:gd name="T75" fmla="*/ 18 h 553"/>
                <a:gd name="T76" fmla="*/ 0 w 2218"/>
                <a:gd name="T77" fmla="*/ 98 h 553"/>
                <a:gd name="T78" fmla="*/ 0 w 2218"/>
                <a:gd name="T79" fmla="*/ 553 h 553"/>
                <a:gd name="T80" fmla="*/ 2218 w 2218"/>
                <a:gd name="T81" fmla="*/ 553 h 553"/>
                <a:gd name="T82" fmla="*/ 2218 w 2218"/>
                <a:gd name="T83" fmla="*/ 98 h 553"/>
                <a:gd name="T84" fmla="*/ 1908 w 2218"/>
                <a:gd name="T85" fmla="*/ 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18" h="553">
                  <a:moveTo>
                    <a:pt x="1908" y="3"/>
                  </a:moveTo>
                  <a:lnTo>
                    <a:pt x="1766" y="33"/>
                  </a:lnTo>
                  <a:lnTo>
                    <a:pt x="1535" y="48"/>
                  </a:lnTo>
                  <a:lnTo>
                    <a:pt x="1533" y="48"/>
                  </a:lnTo>
                  <a:lnTo>
                    <a:pt x="1526" y="47"/>
                  </a:lnTo>
                  <a:lnTo>
                    <a:pt x="1515" y="45"/>
                  </a:lnTo>
                  <a:lnTo>
                    <a:pt x="1500" y="43"/>
                  </a:lnTo>
                  <a:lnTo>
                    <a:pt x="1482" y="41"/>
                  </a:lnTo>
                  <a:lnTo>
                    <a:pt x="1463" y="37"/>
                  </a:lnTo>
                  <a:lnTo>
                    <a:pt x="1442" y="34"/>
                  </a:lnTo>
                  <a:lnTo>
                    <a:pt x="1420" y="30"/>
                  </a:lnTo>
                  <a:lnTo>
                    <a:pt x="1398" y="27"/>
                  </a:lnTo>
                  <a:lnTo>
                    <a:pt x="1376" y="23"/>
                  </a:lnTo>
                  <a:lnTo>
                    <a:pt x="1356" y="20"/>
                  </a:lnTo>
                  <a:lnTo>
                    <a:pt x="1336" y="17"/>
                  </a:lnTo>
                  <a:lnTo>
                    <a:pt x="1319" y="12"/>
                  </a:lnTo>
                  <a:lnTo>
                    <a:pt x="1305" y="9"/>
                  </a:lnTo>
                  <a:lnTo>
                    <a:pt x="1295" y="6"/>
                  </a:lnTo>
                  <a:lnTo>
                    <a:pt x="1288" y="3"/>
                  </a:lnTo>
                  <a:lnTo>
                    <a:pt x="1282" y="0"/>
                  </a:lnTo>
                  <a:lnTo>
                    <a:pt x="1272" y="2"/>
                  </a:lnTo>
                  <a:lnTo>
                    <a:pt x="1258" y="3"/>
                  </a:lnTo>
                  <a:lnTo>
                    <a:pt x="1241" y="6"/>
                  </a:lnTo>
                  <a:lnTo>
                    <a:pt x="1222" y="10"/>
                  </a:lnTo>
                  <a:lnTo>
                    <a:pt x="1203" y="15"/>
                  </a:lnTo>
                  <a:lnTo>
                    <a:pt x="1182" y="21"/>
                  </a:lnTo>
                  <a:lnTo>
                    <a:pt x="1160" y="27"/>
                  </a:lnTo>
                  <a:lnTo>
                    <a:pt x="1138" y="34"/>
                  </a:lnTo>
                  <a:lnTo>
                    <a:pt x="1119" y="40"/>
                  </a:lnTo>
                  <a:lnTo>
                    <a:pt x="1099" y="45"/>
                  </a:lnTo>
                  <a:lnTo>
                    <a:pt x="1083" y="51"/>
                  </a:lnTo>
                  <a:lnTo>
                    <a:pt x="1069" y="56"/>
                  </a:lnTo>
                  <a:lnTo>
                    <a:pt x="1058" y="59"/>
                  </a:lnTo>
                  <a:lnTo>
                    <a:pt x="1051" y="61"/>
                  </a:lnTo>
                  <a:lnTo>
                    <a:pt x="1048" y="63"/>
                  </a:lnTo>
                  <a:lnTo>
                    <a:pt x="840" y="18"/>
                  </a:lnTo>
                  <a:lnTo>
                    <a:pt x="481" y="56"/>
                  </a:lnTo>
                  <a:lnTo>
                    <a:pt x="271" y="18"/>
                  </a:lnTo>
                  <a:lnTo>
                    <a:pt x="0" y="98"/>
                  </a:lnTo>
                  <a:lnTo>
                    <a:pt x="0" y="553"/>
                  </a:lnTo>
                  <a:lnTo>
                    <a:pt x="2218" y="553"/>
                  </a:lnTo>
                  <a:lnTo>
                    <a:pt x="2218" y="98"/>
                  </a:lnTo>
                  <a:lnTo>
                    <a:pt x="1908"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46099" name="Group 19">
              <a:extLst>
                <a:ext uri="{FF2B5EF4-FFF2-40B4-BE49-F238E27FC236}">
                  <a16:creationId xmlns:a16="http://schemas.microsoft.com/office/drawing/2014/main" id="{5DADBF4B-0BE9-6F42-C9E9-DA9A43D6921F}"/>
                </a:ext>
              </a:extLst>
            </p:cNvPr>
            <p:cNvGrpSpPr>
              <a:grpSpLocks noChangeAspect="1"/>
            </p:cNvGrpSpPr>
            <p:nvPr/>
          </p:nvGrpSpPr>
          <p:grpSpPr bwMode="auto">
            <a:xfrm>
              <a:off x="864" y="480"/>
              <a:ext cx="275" cy="433"/>
              <a:chOff x="877" y="441"/>
              <a:chExt cx="275" cy="433"/>
            </a:xfrm>
          </p:grpSpPr>
          <p:sp>
            <p:nvSpPr>
              <p:cNvPr id="46100" name="Freeform 20">
                <a:extLst>
                  <a:ext uri="{FF2B5EF4-FFF2-40B4-BE49-F238E27FC236}">
                    <a16:creationId xmlns:a16="http://schemas.microsoft.com/office/drawing/2014/main" id="{46109CC6-CC4D-CF41-6D6C-7917507A5BEF}"/>
                  </a:ext>
                </a:extLst>
              </p:cNvPr>
              <p:cNvSpPr>
                <a:spLocks noChangeAspect="1"/>
              </p:cNvSpPr>
              <p:nvPr/>
            </p:nvSpPr>
            <p:spPr bwMode="auto">
              <a:xfrm>
                <a:off x="979" y="680"/>
                <a:ext cx="70" cy="125"/>
              </a:xfrm>
              <a:custGeom>
                <a:avLst/>
                <a:gdLst>
                  <a:gd name="T0" fmla="*/ 225 w 245"/>
                  <a:gd name="T1" fmla="*/ 0 h 433"/>
                  <a:gd name="T2" fmla="*/ 130 w 245"/>
                  <a:gd name="T3" fmla="*/ 41 h 433"/>
                  <a:gd name="T4" fmla="*/ 0 w 245"/>
                  <a:gd name="T5" fmla="*/ 433 h 433"/>
                  <a:gd name="T6" fmla="*/ 245 w 245"/>
                  <a:gd name="T7" fmla="*/ 381 h 433"/>
                  <a:gd name="T8" fmla="*/ 225 w 245"/>
                  <a:gd name="T9" fmla="*/ 0 h 433"/>
                </a:gdLst>
                <a:ahLst/>
                <a:cxnLst>
                  <a:cxn ang="0">
                    <a:pos x="T0" y="T1"/>
                  </a:cxn>
                  <a:cxn ang="0">
                    <a:pos x="T2" y="T3"/>
                  </a:cxn>
                  <a:cxn ang="0">
                    <a:pos x="T4" y="T5"/>
                  </a:cxn>
                  <a:cxn ang="0">
                    <a:pos x="T6" y="T7"/>
                  </a:cxn>
                  <a:cxn ang="0">
                    <a:pos x="T8" y="T9"/>
                  </a:cxn>
                </a:cxnLst>
                <a:rect l="0" t="0" r="r" b="b"/>
                <a:pathLst>
                  <a:path w="245" h="433">
                    <a:moveTo>
                      <a:pt x="225" y="0"/>
                    </a:moveTo>
                    <a:lnTo>
                      <a:pt x="130" y="41"/>
                    </a:lnTo>
                    <a:lnTo>
                      <a:pt x="0" y="433"/>
                    </a:lnTo>
                    <a:lnTo>
                      <a:pt x="245" y="381"/>
                    </a:lnTo>
                    <a:lnTo>
                      <a:pt x="2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01" name="Freeform 21">
                <a:extLst>
                  <a:ext uri="{FF2B5EF4-FFF2-40B4-BE49-F238E27FC236}">
                    <a16:creationId xmlns:a16="http://schemas.microsoft.com/office/drawing/2014/main" id="{2F9403AF-47C4-EEE7-1F50-8877B4DBEC60}"/>
                  </a:ext>
                </a:extLst>
              </p:cNvPr>
              <p:cNvSpPr>
                <a:spLocks noChangeAspect="1"/>
              </p:cNvSpPr>
              <p:nvPr/>
            </p:nvSpPr>
            <p:spPr bwMode="auto">
              <a:xfrm>
                <a:off x="1033" y="684"/>
                <a:ext cx="53" cy="124"/>
              </a:xfrm>
              <a:custGeom>
                <a:avLst/>
                <a:gdLst>
                  <a:gd name="T0" fmla="*/ 62 w 184"/>
                  <a:gd name="T1" fmla="*/ 4 h 427"/>
                  <a:gd name="T2" fmla="*/ 49 w 184"/>
                  <a:gd name="T3" fmla="*/ 0 h 427"/>
                  <a:gd name="T4" fmla="*/ 9 w 184"/>
                  <a:gd name="T5" fmla="*/ 23 h 427"/>
                  <a:gd name="T6" fmla="*/ 0 w 184"/>
                  <a:gd name="T7" fmla="*/ 413 h 427"/>
                  <a:gd name="T8" fmla="*/ 184 w 184"/>
                  <a:gd name="T9" fmla="*/ 427 h 427"/>
                  <a:gd name="T10" fmla="*/ 62 w 184"/>
                  <a:gd name="T11" fmla="*/ 4 h 427"/>
                </a:gdLst>
                <a:ahLst/>
                <a:cxnLst>
                  <a:cxn ang="0">
                    <a:pos x="T0" y="T1"/>
                  </a:cxn>
                  <a:cxn ang="0">
                    <a:pos x="T2" y="T3"/>
                  </a:cxn>
                  <a:cxn ang="0">
                    <a:pos x="T4" y="T5"/>
                  </a:cxn>
                  <a:cxn ang="0">
                    <a:pos x="T6" y="T7"/>
                  </a:cxn>
                  <a:cxn ang="0">
                    <a:pos x="T8" y="T9"/>
                  </a:cxn>
                  <a:cxn ang="0">
                    <a:pos x="T10" y="T11"/>
                  </a:cxn>
                </a:cxnLst>
                <a:rect l="0" t="0" r="r" b="b"/>
                <a:pathLst>
                  <a:path w="184" h="427">
                    <a:moveTo>
                      <a:pt x="62" y="4"/>
                    </a:moveTo>
                    <a:lnTo>
                      <a:pt x="49" y="0"/>
                    </a:lnTo>
                    <a:lnTo>
                      <a:pt x="9" y="23"/>
                    </a:lnTo>
                    <a:lnTo>
                      <a:pt x="0" y="413"/>
                    </a:lnTo>
                    <a:lnTo>
                      <a:pt x="184" y="427"/>
                    </a:lnTo>
                    <a:lnTo>
                      <a:pt x="6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02" name="Freeform 22">
                <a:extLst>
                  <a:ext uri="{FF2B5EF4-FFF2-40B4-BE49-F238E27FC236}">
                    <a16:creationId xmlns:a16="http://schemas.microsoft.com/office/drawing/2014/main" id="{833E4EFC-E8E9-134D-AAE3-25F81860F5CA}"/>
                  </a:ext>
                </a:extLst>
              </p:cNvPr>
              <p:cNvSpPr>
                <a:spLocks noChangeAspect="1"/>
              </p:cNvSpPr>
              <p:nvPr/>
            </p:nvSpPr>
            <p:spPr bwMode="auto">
              <a:xfrm>
                <a:off x="990" y="720"/>
                <a:ext cx="51" cy="75"/>
              </a:xfrm>
              <a:custGeom>
                <a:avLst/>
                <a:gdLst>
                  <a:gd name="T0" fmla="*/ 86 w 176"/>
                  <a:gd name="T1" fmla="*/ 0 h 258"/>
                  <a:gd name="T2" fmla="*/ 0 w 176"/>
                  <a:gd name="T3" fmla="*/ 258 h 258"/>
                  <a:gd name="T4" fmla="*/ 176 w 176"/>
                  <a:gd name="T5" fmla="*/ 221 h 258"/>
                  <a:gd name="T6" fmla="*/ 167 w 176"/>
                  <a:gd name="T7" fmla="*/ 43 h 258"/>
                  <a:gd name="T8" fmla="*/ 86 w 176"/>
                  <a:gd name="T9" fmla="*/ 0 h 258"/>
                </a:gdLst>
                <a:ahLst/>
                <a:cxnLst>
                  <a:cxn ang="0">
                    <a:pos x="T0" y="T1"/>
                  </a:cxn>
                  <a:cxn ang="0">
                    <a:pos x="T2" y="T3"/>
                  </a:cxn>
                  <a:cxn ang="0">
                    <a:pos x="T4" y="T5"/>
                  </a:cxn>
                  <a:cxn ang="0">
                    <a:pos x="T6" y="T7"/>
                  </a:cxn>
                  <a:cxn ang="0">
                    <a:pos x="T8" y="T9"/>
                  </a:cxn>
                </a:cxnLst>
                <a:rect l="0" t="0" r="r" b="b"/>
                <a:pathLst>
                  <a:path w="176" h="258">
                    <a:moveTo>
                      <a:pt x="86" y="0"/>
                    </a:moveTo>
                    <a:lnTo>
                      <a:pt x="0" y="258"/>
                    </a:lnTo>
                    <a:lnTo>
                      <a:pt x="176" y="221"/>
                    </a:lnTo>
                    <a:lnTo>
                      <a:pt x="167" y="43"/>
                    </a:lnTo>
                    <a:lnTo>
                      <a:pt x="8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03" name="Freeform 23">
                <a:extLst>
                  <a:ext uri="{FF2B5EF4-FFF2-40B4-BE49-F238E27FC236}">
                    <a16:creationId xmlns:a16="http://schemas.microsoft.com/office/drawing/2014/main" id="{833FB7FF-CAAE-854A-31D0-12D24799C7B0}"/>
                  </a:ext>
                </a:extLst>
              </p:cNvPr>
              <p:cNvSpPr>
                <a:spLocks noChangeAspect="1"/>
              </p:cNvSpPr>
              <p:nvPr/>
            </p:nvSpPr>
            <p:spPr bwMode="auto">
              <a:xfrm>
                <a:off x="877" y="519"/>
                <a:ext cx="265" cy="248"/>
              </a:xfrm>
              <a:custGeom>
                <a:avLst/>
                <a:gdLst>
                  <a:gd name="T0" fmla="*/ 872 w 917"/>
                  <a:gd name="T1" fmla="*/ 36 h 860"/>
                  <a:gd name="T2" fmla="*/ 849 w 917"/>
                  <a:gd name="T3" fmla="*/ 20 h 860"/>
                  <a:gd name="T4" fmla="*/ 823 w 917"/>
                  <a:gd name="T5" fmla="*/ 8 h 860"/>
                  <a:gd name="T6" fmla="*/ 792 w 917"/>
                  <a:gd name="T7" fmla="*/ 1 h 860"/>
                  <a:gd name="T8" fmla="*/ 750 w 917"/>
                  <a:gd name="T9" fmla="*/ 0 h 860"/>
                  <a:gd name="T10" fmla="*/ 697 w 917"/>
                  <a:gd name="T11" fmla="*/ 7 h 860"/>
                  <a:gd name="T12" fmla="*/ 641 w 917"/>
                  <a:gd name="T13" fmla="*/ 23 h 860"/>
                  <a:gd name="T14" fmla="*/ 580 w 917"/>
                  <a:gd name="T15" fmla="*/ 46 h 860"/>
                  <a:gd name="T16" fmla="*/ 518 w 917"/>
                  <a:gd name="T17" fmla="*/ 79 h 860"/>
                  <a:gd name="T18" fmla="*/ 453 w 917"/>
                  <a:gd name="T19" fmla="*/ 118 h 860"/>
                  <a:gd name="T20" fmla="*/ 388 w 917"/>
                  <a:gd name="T21" fmla="*/ 164 h 860"/>
                  <a:gd name="T22" fmla="*/ 322 w 917"/>
                  <a:gd name="T23" fmla="*/ 216 h 860"/>
                  <a:gd name="T24" fmla="*/ 259 w 917"/>
                  <a:gd name="T25" fmla="*/ 273 h 860"/>
                  <a:gd name="T26" fmla="*/ 200 w 917"/>
                  <a:gd name="T27" fmla="*/ 333 h 860"/>
                  <a:gd name="T28" fmla="*/ 148 w 917"/>
                  <a:gd name="T29" fmla="*/ 393 h 860"/>
                  <a:gd name="T30" fmla="*/ 103 w 917"/>
                  <a:gd name="T31" fmla="*/ 454 h 860"/>
                  <a:gd name="T32" fmla="*/ 65 w 917"/>
                  <a:gd name="T33" fmla="*/ 514 h 860"/>
                  <a:gd name="T34" fmla="*/ 35 w 917"/>
                  <a:gd name="T35" fmla="*/ 573 h 860"/>
                  <a:gd name="T36" fmla="*/ 13 w 917"/>
                  <a:gd name="T37" fmla="*/ 628 h 860"/>
                  <a:gd name="T38" fmla="*/ 2 w 917"/>
                  <a:gd name="T39" fmla="*/ 679 h 860"/>
                  <a:gd name="T40" fmla="*/ 0 w 917"/>
                  <a:gd name="T41" fmla="*/ 720 h 860"/>
                  <a:gd name="T42" fmla="*/ 3 w 917"/>
                  <a:gd name="T43" fmla="*/ 751 h 860"/>
                  <a:gd name="T44" fmla="*/ 11 w 917"/>
                  <a:gd name="T45" fmla="*/ 779 h 860"/>
                  <a:gd name="T46" fmla="*/ 25 w 917"/>
                  <a:gd name="T47" fmla="*/ 804 h 860"/>
                  <a:gd name="T48" fmla="*/ 45 w 917"/>
                  <a:gd name="T49" fmla="*/ 825 h 860"/>
                  <a:gd name="T50" fmla="*/ 68 w 917"/>
                  <a:gd name="T51" fmla="*/ 841 h 860"/>
                  <a:gd name="T52" fmla="*/ 94 w 917"/>
                  <a:gd name="T53" fmla="*/ 852 h 860"/>
                  <a:gd name="T54" fmla="*/ 125 w 917"/>
                  <a:gd name="T55" fmla="*/ 859 h 860"/>
                  <a:gd name="T56" fmla="*/ 165 w 917"/>
                  <a:gd name="T57" fmla="*/ 860 h 860"/>
                  <a:gd name="T58" fmla="*/ 218 w 917"/>
                  <a:gd name="T59" fmla="*/ 854 h 860"/>
                  <a:gd name="T60" fmla="*/ 276 w 917"/>
                  <a:gd name="T61" fmla="*/ 837 h 860"/>
                  <a:gd name="T62" fmla="*/ 336 w 917"/>
                  <a:gd name="T63" fmla="*/ 813 h 860"/>
                  <a:gd name="T64" fmla="*/ 400 w 917"/>
                  <a:gd name="T65" fmla="*/ 781 h 860"/>
                  <a:gd name="T66" fmla="*/ 465 w 917"/>
                  <a:gd name="T67" fmla="*/ 743 h 860"/>
                  <a:gd name="T68" fmla="*/ 530 w 917"/>
                  <a:gd name="T69" fmla="*/ 697 h 860"/>
                  <a:gd name="T70" fmla="*/ 595 w 917"/>
                  <a:gd name="T71" fmla="*/ 645 h 860"/>
                  <a:gd name="T72" fmla="*/ 671 w 917"/>
                  <a:gd name="T73" fmla="*/ 575 h 860"/>
                  <a:gd name="T74" fmla="*/ 749 w 917"/>
                  <a:gd name="T75" fmla="*/ 492 h 860"/>
                  <a:gd name="T76" fmla="*/ 812 w 917"/>
                  <a:gd name="T77" fmla="*/ 409 h 860"/>
                  <a:gd name="T78" fmla="*/ 862 w 917"/>
                  <a:gd name="T79" fmla="*/ 327 h 860"/>
                  <a:gd name="T80" fmla="*/ 896 w 917"/>
                  <a:gd name="T81" fmla="*/ 251 h 860"/>
                  <a:gd name="T82" fmla="*/ 915 w 917"/>
                  <a:gd name="T83" fmla="*/ 181 h 860"/>
                  <a:gd name="T84" fmla="*/ 915 w 917"/>
                  <a:gd name="T85" fmla="*/ 120 h 860"/>
                  <a:gd name="T86" fmla="*/ 898 w 917"/>
                  <a:gd name="T87" fmla="*/ 6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17" h="860">
                    <a:moveTo>
                      <a:pt x="883" y="46"/>
                    </a:moveTo>
                    <a:lnTo>
                      <a:pt x="872" y="36"/>
                    </a:lnTo>
                    <a:lnTo>
                      <a:pt x="862" y="27"/>
                    </a:lnTo>
                    <a:lnTo>
                      <a:pt x="849" y="20"/>
                    </a:lnTo>
                    <a:lnTo>
                      <a:pt x="837" y="13"/>
                    </a:lnTo>
                    <a:lnTo>
                      <a:pt x="823" y="8"/>
                    </a:lnTo>
                    <a:lnTo>
                      <a:pt x="807" y="5"/>
                    </a:lnTo>
                    <a:lnTo>
                      <a:pt x="792" y="1"/>
                    </a:lnTo>
                    <a:lnTo>
                      <a:pt x="774" y="0"/>
                    </a:lnTo>
                    <a:lnTo>
                      <a:pt x="750" y="0"/>
                    </a:lnTo>
                    <a:lnTo>
                      <a:pt x="724" y="3"/>
                    </a:lnTo>
                    <a:lnTo>
                      <a:pt x="697" y="7"/>
                    </a:lnTo>
                    <a:lnTo>
                      <a:pt x="670" y="14"/>
                    </a:lnTo>
                    <a:lnTo>
                      <a:pt x="641" y="23"/>
                    </a:lnTo>
                    <a:lnTo>
                      <a:pt x="611" y="34"/>
                    </a:lnTo>
                    <a:lnTo>
                      <a:pt x="580" y="46"/>
                    </a:lnTo>
                    <a:lnTo>
                      <a:pt x="549" y="61"/>
                    </a:lnTo>
                    <a:lnTo>
                      <a:pt x="518" y="79"/>
                    </a:lnTo>
                    <a:lnTo>
                      <a:pt x="485" y="97"/>
                    </a:lnTo>
                    <a:lnTo>
                      <a:pt x="453" y="118"/>
                    </a:lnTo>
                    <a:lnTo>
                      <a:pt x="420" y="140"/>
                    </a:lnTo>
                    <a:lnTo>
                      <a:pt x="388" y="164"/>
                    </a:lnTo>
                    <a:lnTo>
                      <a:pt x="354" y="189"/>
                    </a:lnTo>
                    <a:lnTo>
                      <a:pt x="322" y="216"/>
                    </a:lnTo>
                    <a:lnTo>
                      <a:pt x="290" y="244"/>
                    </a:lnTo>
                    <a:lnTo>
                      <a:pt x="259" y="273"/>
                    </a:lnTo>
                    <a:lnTo>
                      <a:pt x="229" y="303"/>
                    </a:lnTo>
                    <a:lnTo>
                      <a:pt x="200" y="333"/>
                    </a:lnTo>
                    <a:lnTo>
                      <a:pt x="173" y="363"/>
                    </a:lnTo>
                    <a:lnTo>
                      <a:pt x="148" y="393"/>
                    </a:lnTo>
                    <a:lnTo>
                      <a:pt x="125" y="424"/>
                    </a:lnTo>
                    <a:lnTo>
                      <a:pt x="103" y="454"/>
                    </a:lnTo>
                    <a:lnTo>
                      <a:pt x="83" y="484"/>
                    </a:lnTo>
                    <a:lnTo>
                      <a:pt x="65" y="514"/>
                    </a:lnTo>
                    <a:lnTo>
                      <a:pt x="49" y="544"/>
                    </a:lnTo>
                    <a:lnTo>
                      <a:pt x="35" y="573"/>
                    </a:lnTo>
                    <a:lnTo>
                      <a:pt x="24" y="600"/>
                    </a:lnTo>
                    <a:lnTo>
                      <a:pt x="13" y="628"/>
                    </a:lnTo>
                    <a:lnTo>
                      <a:pt x="7" y="653"/>
                    </a:lnTo>
                    <a:lnTo>
                      <a:pt x="2" y="679"/>
                    </a:lnTo>
                    <a:lnTo>
                      <a:pt x="0" y="703"/>
                    </a:lnTo>
                    <a:lnTo>
                      <a:pt x="0" y="720"/>
                    </a:lnTo>
                    <a:lnTo>
                      <a:pt x="1" y="736"/>
                    </a:lnTo>
                    <a:lnTo>
                      <a:pt x="3" y="751"/>
                    </a:lnTo>
                    <a:lnTo>
                      <a:pt x="7" y="765"/>
                    </a:lnTo>
                    <a:lnTo>
                      <a:pt x="11" y="779"/>
                    </a:lnTo>
                    <a:lnTo>
                      <a:pt x="18" y="791"/>
                    </a:lnTo>
                    <a:lnTo>
                      <a:pt x="25" y="804"/>
                    </a:lnTo>
                    <a:lnTo>
                      <a:pt x="34" y="814"/>
                    </a:lnTo>
                    <a:lnTo>
                      <a:pt x="45" y="825"/>
                    </a:lnTo>
                    <a:lnTo>
                      <a:pt x="55" y="834"/>
                    </a:lnTo>
                    <a:lnTo>
                      <a:pt x="68" y="841"/>
                    </a:lnTo>
                    <a:lnTo>
                      <a:pt x="80" y="848"/>
                    </a:lnTo>
                    <a:lnTo>
                      <a:pt x="94" y="852"/>
                    </a:lnTo>
                    <a:lnTo>
                      <a:pt x="109" y="856"/>
                    </a:lnTo>
                    <a:lnTo>
                      <a:pt x="125" y="859"/>
                    </a:lnTo>
                    <a:lnTo>
                      <a:pt x="141" y="860"/>
                    </a:lnTo>
                    <a:lnTo>
                      <a:pt x="165" y="860"/>
                    </a:lnTo>
                    <a:lnTo>
                      <a:pt x="191" y="858"/>
                    </a:lnTo>
                    <a:lnTo>
                      <a:pt x="218" y="854"/>
                    </a:lnTo>
                    <a:lnTo>
                      <a:pt x="246" y="847"/>
                    </a:lnTo>
                    <a:lnTo>
                      <a:pt x="276" y="837"/>
                    </a:lnTo>
                    <a:lnTo>
                      <a:pt x="306" y="826"/>
                    </a:lnTo>
                    <a:lnTo>
                      <a:pt x="336" y="813"/>
                    </a:lnTo>
                    <a:lnTo>
                      <a:pt x="368" y="798"/>
                    </a:lnTo>
                    <a:lnTo>
                      <a:pt x="400" y="781"/>
                    </a:lnTo>
                    <a:lnTo>
                      <a:pt x="432" y="763"/>
                    </a:lnTo>
                    <a:lnTo>
                      <a:pt x="465" y="743"/>
                    </a:lnTo>
                    <a:lnTo>
                      <a:pt x="497" y="720"/>
                    </a:lnTo>
                    <a:lnTo>
                      <a:pt x="530" y="697"/>
                    </a:lnTo>
                    <a:lnTo>
                      <a:pt x="563" y="672"/>
                    </a:lnTo>
                    <a:lnTo>
                      <a:pt x="595" y="645"/>
                    </a:lnTo>
                    <a:lnTo>
                      <a:pt x="627" y="616"/>
                    </a:lnTo>
                    <a:lnTo>
                      <a:pt x="671" y="575"/>
                    </a:lnTo>
                    <a:lnTo>
                      <a:pt x="711" y="533"/>
                    </a:lnTo>
                    <a:lnTo>
                      <a:pt x="749" y="492"/>
                    </a:lnTo>
                    <a:lnTo>
                      <a:pt x="782" y="449"/>
                    </a:lnTo>
                    <a:lnTo>
                      <a:pt x="812" y="409"/>
                    </a:lnTo>
                    <a:lnTo>
                      <a:pt x="839" y="368"/>
                    </a:lnTo>
                    <a:lnTo>
                      <a:pt x="862" y="327"/>
                    </a:lnTo>
                    <a:lnTo>
                      <a:pt x="881" y="289"/>
                    </a:lnTo>
                    <a:lnTo>
                      <a:pt x="896" y="251"/>
                    </a:lnTo>
                    <a:lnTo>
                      <a:pt x="908" y="216"/>
                    </a:lnTo>
                    <a:lnTo>
                      <a:pt x="915" y="181"/>
                    </a:lnTo>
                    <a:lnTo>
                      <a:pt x="917" y="149"/>
                    </a:lnTo>
                    <a:lnTo>
                      <a:pt x="915" y="120"/>
                    </a:lnTo>
                    <a:lnTo>
                      <a:pt x="909" y="92"/>
                    </a:lnTo>
                    <a:lnTo>
                      <a:pt x="898" y="68"/>
                    </a:lnTo>
                    <a:lnTo>
                      <a:pt x="883" y="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04" name="Freeform 24">
                <a:extLst>
                  <a:ext uri="{FF2B5EF4-FFF2-40B4-BE49-F238E27FC236}">
                    <a16:creationId xmlns:a16="http://schemas.microsoft.com/office/drawing/2014/main" id="{BF8C98F5-2775-C07E-E144-738546CDB8D7}"/>
                  </a:ext>
                </a:extLst>
              </p:cNvPr>
              <p:cNvSpPr>
                <a:spLocks noChangeAspect="1"/>
              </p:cNvSpPr>
              <p:nvPr/>
            </p:nvSpPr>
            <p:spPr bwMode="auto">
              <a:xfrm>
                <a:off x="884" y="525"/>
                <a:ext cx="251" cy="236"/>
              </a:xfrm>
              <a:custGeom>
                <a:avLst/>
                <a:gdLst>
                  <a:gd name="T0" fmla="*/ 825 w 872"/>
                  <a:gd name="T1" fmla="*/ 22 h 814"/>
                  <a:gd name="T2" fmla="*/ 779 w 872"/>
                  <a:gd name="T3" fmla="*/ 4 h 814"/>
                  <a:gd name="T4" fmla="*/ 721 w 872"/>
                  <a:gd name="T5" fmla="*/ 0 h 814"/>
                  <a:gd name="T6" fmla="*/ 653 w 872"/>
                  <a:gd name="T7" fmla="*/ 13 h 814"/>
                  <a:gd name="T8" fmla="*/ 577 w 872"/>
                  <a:gd name="T9" fmla="*/ 40 h 814"/>
                  <a:gd name="T10" fmla="*/ 497 w 872"/>
                  <a:gd name="T11" fmla="*/ 80 h 814"/>
                  <a:gd name="T12" fmla="*/ 412 w 872"/>
                  <a:gd name="T13" fmla="*/ 134 h 814"/>
                  <a:gd name="T14" fmla="*/ 325 w 872"/>
                  <a:gd name="T15" fmla="*/ 200 h 814"/>
                  <a:gd name="T16" fmla="*/ 253 w 872"/>
                  <a:gd name="T17" fmla="*/ 266 h 814"/>
                  <a:gd name="T18" fmla="*/ 195 w 872"/>
                  <a:gd name="T19" fmla="*/ 324 h 814"/>
                  <a:gd name="T20" fmla="*/ 145 w 872"/>
                  <a:gd name="T21" fmla="*/ 383 h 814"/>
                  <a:gd name="T22" fmla="*/ 101 w 872"/>
                  <a:gd name="T23" fmla="*/ 441 h 814"/>
                  <a:gd name="T24" fmla="*/ 64 w 872"/>
                  <a:gd name="T25" fmla="*/ 500 h 814"/>
                  <a:gd name="T26" fmla="*/ 35 w 872"/>
                  <a:gd name="T27" fmla="*/ 555 h 814"/>
                  <a:gd name="T28" fmla="*/ 14 w 872"/>
                  <a:gd name="T29" fmla="*/ 608 h 814"/>
                  <a:gd name="T30" fmla="*/ 2 w 872"/>
                  <a:gd name="T31" fmla="*/ 658 h 814"/>
                  <a:gd name="T32" fmla="*/ 1 w 872"/>
                  <a:gd name="T33" fmla="*/ 710 h 814"/>
                  <a:gd name="T34" fmla="*/ 16 w 872"/>
                  <a:gd name="T35" fmla="*/ 758 h 814"/>
                  <a:gd name="T36" fmla="*/ 38 w 872"/>
                  <a:gd name="T37" fmla="*/ 784 h 814"/>
                  <a:gd name="T38" fmla="*/ 57 w 872"/>
                  <a:gd name="T39" fmla="*/ 798 h 814"/>
                  <a:gd name="T40" fmla="*/ 80 w 872"/>
                  <a:gd name="T41" fmla="*/ 807 h 814"/>
                  <a:gd name="T42" fmla="*/ 107 w 872"/>
                  <a:gd name="T43" fmla="*/ 813 h 814"/>
                  <a:gd name="T44" fmla="*/ 143 w 872"/>
                  <a:gd name="T45" fmla="*/ 814 h 814"/>
                  <a:gd name="T46" fmla="*/ 194 w 872"/>
                  <a:gd name="T47" fmla="*/ 807 h 814"/>
                  <a:gd name="T48" fmla="*/ 249 w 872"/>
                  <a:gd name="T49" fmla="*/ 793 h 814"/>
                  <a:gd name="T50" fmla="*/ 308 w 872"/>
                  <a:gd name="T51" fmla="*/ 768 h 814"/>
                  <a:gd name="T52" fmla="*/ 369 w 872"/>
                  <a:gd name="T53" fmla="*/ 737 h 814"/>
                  <a:gd name="T54" fmla="*/ 432 w 872"/>
                  <a:gd name="T55" fmla="*/ 699 h 814"/>
                  <a:gd name="T56" fmla="*/ 496 w 872"/>
                  <a:gd name="T57" fmla="*/ 656 h 814"/>
                  <a:gd name="T58" fmla="*/ 559 w 872"/>
                  <a:gd name="T59" fmla="*/ 605 h 814"/>
                  <a:gd name="T60" fmla="*/ 632 w 872"/>
                  <a:gd name="T61" fmla="*/ 538 h 814"/>
                  <a:gd name="T62" fmla="*/ 705 w 872"/>
                  <a:gd name="T63" fmla="*/ 459 h 814"/>
                  <a:gd name="T64" fmla="*/ 767 w 872"/>
                  <a:gd name="T65" fmla="*/ 379 h 814"/>
                  <a:gd name="T66" fmla="*/ 816 w 872"/>
                  <a:gd name="T67" fmla="*/ 303 h 814"/>
                  <a:gd name="T68" fmla="*/ 850 w 872"/>
                  <a:gd name="T69" fmla="*/ 231 h 814"/>
                  <a:gd name="T70" fmla="*/ 869 w 872"/>
                  <a:gd name="T71" fmla="*/ 164 h 814"/>
                  <a:gd name="T72" fmla="*/ 872 w 872"/>
                  <a:gd name="T73" fmla="*/ 106 h 814"/>
                  <a:gd name="T74" fmla="*/ 857 w 872"/>
                  <a:gd name="T75" fmla="*/ 58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72" h="814">
                    <a:moveTo>
                      <a:pt x="843" y="38"/>
                    </a:moveTo>
                    <a:lnTo>
                      <a:pt x="825" y="22"/>
                    </a:lnTo>
                    <a:lnTo>
                      <a:pt x="804" y="11"/>
                    </a:lnTo>
                    <a:lnTo>
                      <a:pt x="779" y="4"/>
                    </a:lnTo>
                    <a:lnTo>
                      <a:pt x="751" y="0"/>
                    </a:lnTo>
                    <a:lnTo>
                      <a:pt x="721" y="0"/>
                    </a:lnTo>
                    <a:lnTo>
                      <a:pt x="688" y="5"/>
                    </a:lnTo>
                    <a:lnTo>
                      <a:pt x="653" y="13"/>
                    </a:lnTo>
                    <a:lnTo>
                      <a:pt x="617" y="25"/>
                    </a:lnTo>
                    <a:lnTo>
                      <a:pt x="577" y="40"/>
                    </a:lnTo>
                    <a:lnTo>
                      <a:pt x="537" y="58"/>
                    </a:lnTo>
                    <a:lnTo>
                      <a:pt x="497" y="80"/>
                    </a:lnTo>
                    <a:lnTo>
                      <a:pt x="454" y="105"/>
                    </a:lnTo>
                    <a:lnTo>
                      <a:pt x="412" y="134"/>
                    </a:lnTo>
                    <a:lnTo>
                      <a:pt x="369" y="165"/>
                    </a:lnTo>
                    <a:lnTo>
                      <a:pt x="325" y="200"/>
                    </a:lnTo>
                    <a:lnTo>
                      <a:pt x="283" y="238"/>
                    </a:lnTo>
                    <a:lnTo>
                      <a:pt x="253" y="266"/>
                    </a:lnTo>
                    <a:lnTo>
                      <a:pt x="223" y="295"/>
                    </a:lnTo>
                    <a:lnTo>
                      <a:pt x="195" y="324"/>
                    </a:lnTo>
                    <a:lnTo>
                      <a:pt x="170" y="354"/>
                    </a:lnTo>
                    <a:lnTo>
                      <a:pt x="145" y="383"/>
                    </a:lnTo>
                    <a:lnTo>
                      <a:pt x="122" y="413"/>
                    </a:lnTo>
                    <a:lnTo>
                      <a:pt x="101" y="441"/>
                    </a:lnTo>
                    <a:lnTo>
                      <a:pt x="81" y="471"/>
                    </a:lnTo>
                    <a:lnTo>
                      <a:pt x="64" y="500"/>
                    </a:lnTo>
                    <a:lnTo>
                      <a:pt x="49" y="528"/>
                    </a:lnTo>
                    <a:lnTo>
                      <a:pt x="35" y="555"/>
                    </a:lnTo>
                    <a:lnTo>
                      <a:pt x="24" y="583"/>
                    </a:lnTo>
                    <a:lnTo>
                      <a:pt x="14" y="608"/>
                    </a:lnTo>
                    <a:lnTo>
                      <a:pt x="6" y="634"/>
                    </a:lnTo>
                    <a:lnTo>
                      <a:pt x="2" y="658"/>
                    </a:lnTo>
                    <a:lnTo>
                      <a:pt x="0" y="681"/>
                    </a:lnTo>
                    <a:lnTo>
                      <a:pt x="1" y="710"/>
                    </a:lnTo>
                    <a:lnTo>
                      <a:pt x="6" y="735"/>
                    </a:lnTo>
                    <a:lnTo>
                      <a:pt x="16" y="758"/>
                    </a:lnTo>
                    <a:lnTo>
                      <a:pt x="29" y="776"/>
                    </a:lnTo>
                    <a:lnTo>
                      <a:pt x="38" y="784"/>
                    </a:lnTo>
                    <a:lnTo>
                      <a:pt x="47" y="791"/>
                    </a:lnTo>
                    <a:lnTo>
                      <a:pt x="57" y="798"/>
                    </a:lnTo>
                    <a:lnTo>
                      <a:pt x="69" y="804"/>
                    </a:lnTo>
                    <a:lnTo>
                      <a:pt x="80" y="807"/>
                    </a:lnTo>
                    <a:lnTo>
                      <a:pt x="93" y="811"/>
                    </a:lnTo>
                    <a:lnTo>
                      <a:pt x="107" y="813"/>
                    </a:lnTo>
                    <a:lnTo>
                      <a:pt x="120" y="814"/>
                    </a:lnTo>
                    <a:lnTo>
                      <a:pt x="143" y="814"/>
                    </a:lnTo>
                    <a:lnTo>
                      <a:pt x="168" y="812"/>
                    </a:lnTo>
                    <a:lnTo>
                      <a:pt x="194" y="807"/>
                    </a:lnTo>
                    <a:lnTo>
                      <a:pt x="221" y="801"/>
                    </a:lnTo>
                    <a:lnTo>
                      <a:pt x="249" y="793"/>
                    </a:lnTo>
                    <a:lnTo>
                      <a:pt x="278" y="781"/>
                    </a:lnTo>
                    <a:lnTo>
                      <a:pt x="308" y="768"/>
                    </a:lnTo>
                    <a:lnTo>
                      <a:pt x="338" y="755"/>
                    </a:lnTo>
                    <a:lnTo>
                      <a:pt x="369" y="737"/>
                    </a:lnTo>
                    <a:lnTo>
                      <a:pt x="400" y="720"/>
                    </a:lnTo>
                    <a:lnTo>
                      <a:pt x="432" y="699"/>
                    </a:lnTo>
                    <a:lnTo>
                      <a:pt x="463" y="679"/>
                    </a:lnTo>
                    <a:lnTo>
                      <a:pt x="496" y="656"/>
                    </a:lnTo>
                    <a:lnTo>
                      <a:pt x="527" y="630"/>
                    </a:lnTo>
                    <a:lnTo>
                      <a:pt x="559" y="605"/>
                    </a:lnTo>
                    <a:lnTo>
                      <a:pt x="590" y="577"/>
                    </a:lnTo>
                    <a:lnTo>
                      <a:pt x="632" y="538"/>
                    </a:lnTo>
                    <a:lnTo>
                      <a:pt x="670" y="499"/>
                    </a:lnTo>
                    <a:lnTo>
                      <a:pt x="705" y="459"/>
                    </a:lnTo>
                    <a:lnTo>
                      <a:pt x="737" y="419"/>
                    </a:lnTo>
                    <a:lnTo>
                      <a:pt x="767" y="379"/>
                    </a:lnTo>
                    <a:lnTo>
                      <a:pt x="793" y="341"/>
                    </a:lnTo>
                    <a:lnTo>
                      <a:pt x="816" y="303"/>
                    </a:lnTo>
                    <a:lnTo>
                      <a:pt x="834" y="266"/>
                    </a:lnTo>
                    <a:lnTo>
                      <a:pt x="850" y="231"/>
                    </a:lnTo>
                    <a:lnTo>
                      <a:pt x="862" y="196"/>
                    </a:lnTo>
                    <a:lnTo>
                      <a:pt x="869" y="164"/>
                    </a:lnTo>
                    <a:lnTo>
                      <a:pt x="872" y="134"/>
                    </a:lnTo>
                    <a:lnTo>
                      <a:pt x="872" y="106"/>
                    </a:lnTo>
                    <a:lnTo>
                      <a:pt x="866" y="81"/>
                    </a:lnTo>
                    <a:lnTo>
                      <a:pt x="857" y="58"/>
                    </a:lnTo>
                    <a:lnTo>
                      <a:pt x="843"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05" name="Freeform 25">
                <a:extLst>
                  <a:ext uri="{FF2B5EF4-FFF2-40B4-BE49-F238E27FC236}">
                    <a16:creationId xmlns:a16="http://schemas.microsoft.com/office/drawing/2014/main" id="{86038388-6B6B-A16A-C188-40E41F3E7F89}"/>
                  </a:ext>
                </a:extLst>
              </p:cNvPr>
              <p:cNvSpPr>
                <a:spLocks noChangeAspect="1"/>
              </p:cNvSpPr>
              <p:nvPr/>
            </p:nvSpPr>
            <p:spPr bwMode="auto">
              <a:xfrm>
                <a:off x="892" y="533"/>
                <a:ext cx="235" cy="220"/>
              </a:xfrm>
              <a:custGeom>
                <a:avLst/>
                <a:gdLst>
                  <a:gd name="T0" fmla="*/ 515 w 819"/>
                  <a:gd name="T1" fmla="*/ 557 h 761"/>
                  <a:gd name="T2" fmla="*/ 454 w 819"/>
                  <a:gd name="T3" fmla="*/ 605 h 761"/>
                  <a:gd name="T4" fmla="*/ 393 w 819"/>
                  <a:gd name="T5" fmla="*/ 648 h 761"/>
                  <a:gd name="T6" fmla="*/ 332 w 819"/>
                  <a:gd name="T7" fmla="*/ 685 h 761"/>
                  <a:gd name="T8" fmla="*/ 273 w 819"/>
                  <a:gd name="T9" fmla="*/ 716 h 761"/>
                  <a:gd name="T10" fmla="*/ 217 w 819"/>
                  <a:gd name="T11" fmla="*/ 739 h 761"/>
                  <a:gd name="T12" fmla="*/ 165 w 819"/>
                  <a:gd name="T13" fmla="*/ 754 h 761"/>
                  <a:gd name="T14" fmla="*/ 118 w 819"/>
                  <a:gd name="T15" fmla="*/ 761 h 761"/>
                  <a:gd name="T16" fmla="*/ 83 w 819"/>
                  <a:gd name="T17" fmla="*/ 760 h 761"/>
                  <a:gd name="T18" fmla="*/ 62 w 819"/>
                  <a:gd name="T19" fmla="*/ 756 h 761"/>
                  <a:gd name="T20" fmla="*/ 44 w 819"/>
                  <a:gd name="T21" fmla="*/ 748 h 761"/>
                  <a:gd name="T22" fmla="*/ 29 w 819"/>
                  <a:gd name="T23" fmla="*/ 738 h 761"/>
                  <a:gd name="T24" fmla="*/ 12 w 819"/>
                  <a:gd name="T25" fmla="*/ 716 h 761"/>
                  <a:gd name="T26" fmla="*/ 0 w 819"/>
                  <a:gd name="T27" fmla="*/ 679 h 761"/>
                  <a:gd name="T28" fmla="*/ 2 w 819"/>
                  <a:gd name="T29" fmla="*/ 634 h 761"/>
                  <a:gd name="T30" fmla="*/ 14 w 819"/>
                  <a:gd name="T31" fmla="*/ 588 h 761"/>
                  <a:gd name="T32" fmla="*/ 35 w 819"/>
                  <a:gd name="T33" fmla="*/ 536 h 761"/>
                  <a:gd name="T34" fmla="*/ 62 w 819"/>
                  <a:gd name="T35" fmla="*/ 483 h 761"/>
                  <a:gd name="T36" fmla="*/ 98 w 819"/>
                  <a:gd name="T37" fmla="*/ 427 h 761"/>
                  <a:gd name="T38" fmla="*/ 141 w 819"/>
                  <a:gd name="T39" fmla="*/ 371 h 761"/>
                  <a:gd name="T40" fmla="*/ 190 w 819"/>
                  <a:gd name="T41" fmla="*/ 313 h 761"/>
                  <a:gd name="T42" fmla="*/ 244 w 819"/>
                  <a:gd name="T43" fmla="*/ 258 h 761"/>
                  <a:gd name="T44" fmla="*/ 313 w 819"/>
                  <a:gd name="T45" fmla="*/ 196 h 761"/>
                  <a:gd name="T46" fmla="*/ 393 w 819"/>
                  <a:gd name="T47" fmla="*/ 135 h 761"/>
                  <a:gd name="T48" fmla="*/ 473 w 819"/>
                  <a:gd name="T49" fmla="*/ 83 h 761"/>
                  <a:gd name="T50" fmla="*/ 549 w 819"/>
                  <a:gd name="T51" fmla="*/ 44 h 761"/>
                  <a:gd name="T52" fmla="*/ 621 w 819"/>
                  <a:gd name="T53" fmla="*/ 16 h 761"/>
                  <a:gd name="T54" fmla="*/ 685 w 819"/>
                  <a:gd name="T55" fmla="*/ 2 h 761"/>
                  <a:gd name="T56" fmla="*/ 739 w 819"/>
                  <a:gd name="T57" fmla="*/ 2 h 761"/>
                  <a:gd name="T58" fmla="*/ 781 w 819"/>
                  <a:gd name="T59" fmla="*/ 16 h 761"/>
                  <a:gd name="T60" fmla="*/ 808 w 819"/>
                  <a:gd name="T61" fmla="*/ 47 h 761"/>
                  <a:gd name="T62" fmla="*/ 819 w 819"/>
                  <a:gd name="T63" fmla="*/ 90 h 761"/>
                  <a:gd name="T64" fmla="*/ 813 w 819"/>
                  <a:gd name="T65" fmla="*/ 143 h 761"/>
                  <a:gd name="T66" fmla="*/ 793 w 819"/>
                  <a:gd name="T67" fmla="*/ 205 h 761"/>
                  <a:gd name="T68" fmla="*/ 759 w 819"/>
                  <a:gd name="T69" fmla="*/ 274 h 761"/>
                  <a:gd name="T70" fmla="*/ 712 w 819"/>
                  <a:gd name="T71" fmla="*/ 346 h 761"/>
                  <a:gd name="T72" fmla="*/ 653 w 819"/>
                  <a:gd name="T73" fmla="*/ 420 h 761"/>
                  <a:gd name="T74" fmla="*/ 583 w 819"/>
                  <a:gd name="T75" fmla="*/ 495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9" h="761">
                    <a:moveTo>
                      <a:pt x="545" y="531"/>
                    </a:moveTo>
                    <a:lnTo>
                      <a:pt x="515" y="557"/>
                    </a:lnTo>
                    <a:lnTo>
                      <a:pt x="485" y="581"/>
                    </a:lnTo>
                    <a:lnTo>
                      <a:pt x="454" y="605"/>
                    </a:lnTo>
                    <a:lnTo>
                      <a:pt x="424" y="627"/>
                    </a:lnTo>
                    <a:lnTo>
                      <a:pt x="393" y="648"/>
                    </a:lnTo>
                    <a:lnTo>
                      <a:pt x="363" y="668"/>
                    </a:lnTo>
                    <a:lnTo>
                      <a:pt x="332" y="685"/>
                    </a:lnTo>
                    <a:lnTo>
                      <a:pt x="303" y="701"/>
                    </a:lnTo>
                    <a:lnTo>
                      <a:pt x="273" y="716"/>
                    </a:lnTo>
                    <a:lnTo>
                      <a:pt x="244" y="729"/>
                    </a:lnTo>
                    <a:lnTo>
                      <a:pt x="217" y="739"/>
                    </a:lnTo>
                    <a:lnTo>
                      <a:pt x="190" y="747"/>
                    </a:lnTo>
                    <a:lnTo>
                      <a:pt x="165" y="754"/>
                    </a:lnTo>
                    <a:lnTo>
                      <a:pt x="141" y="759"/>
                    </a:lnTo>
                    <a:lnTo>
                      <a:pt x="118" y="761"/>
                    </a:lnTo>
                    <a:lnTo>
                      <a:pt x="96" y="761"/>
                    </a:lnTo>
                    <a:lnTo>
                      <a:pt x="83" y="760"/>
                    </a:lnTo>
                    <a:lnTo>
                      <a:pt x="73" y="759"/>
                    </a:lnTo>
                    <a:lnTo>
                      <a:pt x="62" y="756"/>
                    </a:lnTo>
                    <a:lnTo>
                      <a:pt x="52" y="753"/>
                    </a:lnTo>
                    <a:lnTo>
                      <a:pt x="44" y="748"/>
                    </a:lnTo>
                    <a:lnTo>
                      <a:pt x="36" y="744"/>
                    </a:lnTo>
                    <a:lnTo>
                      <a:pt x="29" y="738"/>
                    </a:lnTo>
                    <a:lnTo>
                      <a:pt x="22" y="731"/>
                    </a:lnTo>
                    <a:lnTo>
                      <a:pt x="12" y="716"/>
                    </a:lnTo>
                    <a:lnTo>
                      <a:pt x="5" y="699"/>
                    </a:lnTo>
                    <a:lnTo>
                      <a:pt x="0" y="679"/>
                    </a:lnTo>
                    <a:lnTo>
                      <a:pt x="0" y="656"/>
                    </a:lnTo>
                    <a:lnTo>
                      <a:pt x="2" y="634"/>
                    </a:lnTo>
                    <a:lnTo>
                      <a:pt x="7" y="611"/>
                    </a:lnTo>
                    <a:lnTo>
                      <a:pt x="14" y="588"/>
                    </a:lnTo>
                    <a:lnTo>
                      <a:pt x="23" y="563"/>
                    </a:lnTo>
                    <a:lnTo>
                      <a:pt x="35" y="536"/>
                    </a:lnTo>
                    <a:lnTo>
                      <a:pt x="47" y="510"/>
                    </a:lnTo>
                    <a:lnTo>
                      <a:pt x="62" y="483"/>
                    </a:lnTo>
                    <a:lnTo>
                      <a:pt x="80" y="455"/>
                    </a:lnTo>
                    <a:lnTo>
                      <a:pt x="98" y="427"/>
                    </a:lnTo>
                    <a:lnTo>
                      <a:pt x="119" y="398"/>
                    </a:lnTo>
                    <a:lnTo>
                      <a:pt x="141" y="371"/>
                    </a:lnTo>
                    <a:lnTo>
                      <a:pt x="165" y="342"/>
                    </a:lnTo>
                    <a:lnTo>
                      <a:pt x="190" y="313"/>
                    </a:lnTo>
                    <a:lnTo>
                      <a:pt x="217" y="285"/>
                    </a:lnTo>
                    <a:lnTo>
                      <a:pt x="244" y="258"/>
                    </a:lnTo>
                    <a:lnTo>
                      <a:pt x="273" y="230"/>
                    </a:lnTo>
                    <a:lnTo>
                      <a:pt x="313" y="196"/>
                    </a:lnTo>
                    <a:lnTo>
                      <a:pt x="352" y="163"/>
                    </a:lnTo>
                    <a:lnTo>
                      <a:pt x="393" y="135"/>
                    </a:lnTo>
                    <a:lnTo>
                      <a:pt x="433" y="107"/>
                    </a:lnTo>
                    <a:lnTo>
                      <a:pt x="473" y="83"/>
                    </a:lnTo>
                    <a:lnTo>
                      <a:pt x="512" y="62"/>
                    </a:lnTo>
                    <a:lnTo>
                      <a:pt x="549" y="44"/>
                    </a:lnTo>
                    <a:lnTo>
                      <a:pt x="586" y="27"/>
                    </a:lnTo>
                    <a:lnTo>
                      <a:pt x="621" y="16"/>
                    </a:lnTo>
                    <a:lnTo>
                      <a:pt x="654" y="7"/>
                    </a:lnTo>
                    <a:lnTo>
                      <a:pt x="685" y="2"/>
                    </a:lnTo>
                    <a:lnTo>
                      <a:pt x="714" y="0"/>
                    </a:lnTo>
                    <a:lnTo>
                      <a:pt x="739" y="2"/>
                    </a:lnTo>
                    <a:lnTo>
                      <a:pt x="762" y="7"/>
                    </a:lnTo>
                    <a:lnTo>
                      <a:pt x="781" y="16"/>
                    </a:lnTo>
                    <a:lnTo>
                      <a:pt x="797" y="30"/>
                    </a:lnTo>
                    <a:lnTo>
                      <a:pt x="808" y="47"/>
                    </a:lnTo>
                    <a:lnTo>
                      <a:pt x="815" y="67"/>
                    </a:lnTo>
                    <a:lnTo>
                      <a:pt x="819" y="90"/>
                    </a:lnTo>
                    <a:lnTo>
                      <a:pt x="819" y="115"/>
                    </a:lnTo>
                    <a:lnTo>
                      <a:pt x="813" y="143"/>
                    </a:lnTo>
                    <a:lnTo>
                      <a:pt x="805" y="174"/>
                    </a:lnTo>
                    <a:lnTo>
                      <a:pt x="793" y="205"/>
                    </a:lnTo>
                    <a:lnTo>
                      <a:pt x="777" y="238"/>
                    </a:lnTo>
                    <a:lnTo>
                      <a:pt x="759" y="274"/>
                    </a:lnTo>
                    <a:lnTo>
                      <a:pt x="737" y="310"/>
                    </a:lnTo>
                    <a:lnTo>
                      <a:pt x="712" y="346"/>
                    </a:lnTo>
                    <a:lnTo>
                      <a:pt x="683" y="383"/>
                    </a:lnTo>
                    <a:lnTo>
                      <a:pt x="653" y="420"/>
                    </a:lnTo>
                    <a:lnTo>
                      <a:pt x="619" y="458"/>
                    </a:lnTo>
                    <a:lnTo>
                      <a:pt x="583" y="495"/>
                    </a:lnTo>
                    <a:lnTo>
                      <a:pt x="545" y="5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06" name="Freeform 26">
                <a:extLst>
                  <a:ext uri="{FF2B5EF4-FFF2-40B4-BE49-F238E27FC236}">
                    <a16:creationId xmlns:a16="http://schemas.microsoft.com/office/drawing/2014/main" id="{D3131858-75F0-D227-6240-034F48061513}"/>
                  </a:ext>
                </a:extLst>
              </p:cNvPr>
              <p:cNvSpPr>
                <a:spLocks noChangeAspect="1"/>
              </p:cNvSpPr>
              <p:nvPr/>
            </p:nvSpPr>
            <p:spPr bwMode="auto">
              <a:xfrm>
                <a:off x="905" y="583"/>
                <a:ext cx="127" cy="160"/>
              </a:xfrm>
              <a:custGeom>
                <a:avLst/>
                <a:gdLst>
                  <a:gd name="T0" fmla="*/ 120 w 441"/>
                  <a:gd name="T1" fmla="*/ 519 h 553"/>
                  <a:gd name="T2" fmla="*/ 101 w 441"/>
                  <a:gd name="T3" fmla="*/ 515 h 553"/>
                  <a:gd name="T4" fmla="*/ 83 w 441"/>
                  <a:gd name="T5" fmla="*/ 508 h 553"/>
                  <a:gd name="T6" fmla="*/ 69 w 441"/>
                  <a:gd name="T7" fmla="*/ 499 h 553"/>
                  <a:gd name="T8" fmla="*/ 54 w 441"/>
                  <a:gd name="T9" fmla="*/ 480 h 553"/>
                  <a:gd name="T10" fmla="*/ 45 w 441"/>
                  <a:gd name="T11" fmla="*/ 445 h 553"/>
                  <a:gd name="T12" fmla="*/ 46 w 441"/>
                  <a:gd name="T13" fmla="*/ 405 h 553"/>
                  <a:gd name="T14" fmla="*/ 57 w 441"/>
                  <a:gd name="T15" fmla="*/ 363 h 553"/>
                  <a:gd name="T16" fmla="*/ 74 w 441"/>
                  <a:gd name="T17" fmla="*/ 317 h 553"/>
                  <a:gd name="T18" fmla="*/ 101 w 441"/>
                  <a:gd name="T19" fmla="*/ 269 h 553"/>
                  <a:gd name="T20" fmla="*/ 133 w 441"/>
                  <a:gd name="T21" fmla="*/ 219 h 553"/>
                  <a:gd name="T22" fmla="*/ 171 w 441"/>
                  <a:gd name="T23" fmla="*/ 168 h 553"/>
                  <a:gd name="T24" fmla="*/ 216 w 441"/>
                  <a:gd name="T25" fmla="*/ 117 h 553"/>
                  <a:gd name="T26" fmla="*/ 264 w 441"/>
                  <a:gd name="T27" fmla="*/ 66 h 553"/>
                  <a:gd name="T28" fmla="*/ 296 w 441"/>
                  <a:gd name="T29" fmla="*/ 36 h 553"/>
                  <a:gd name="T30" fmla="*/ 309 w 441"/>
                  <a:gd name="T31" fmla="*/ 26 h 553"/>
                  <a:gd name="T32" fmla="*/ 322 w 441"/>
                  <a:gd name="T33" fmla="*/ 16 h 553"/>
                  <a:gd name="T34" fmla="*/ 334 w 441"/>
                  <a:gd name="T35" fmla="*/ 5 h 553"/>
                  <a:gd name="T36" fmla="*/ 328 w 441"/>
                  <a:gd name="T37" fmla="*/ 9 h 553"/>
                  <a:gd name="T38" fmla="*/ 305 w 441"/>
                  <a:gd name="T39" fmla="*/ 26 h 553"/>
                  <a:gd name="T40" fmla="*/ 281 w 441"/>
                  <a:gd name="T41" fmla="*/ 46 h 553"/>
                  <a:gd name="T42" fmla="*/ 258 w 441"/>
                  <a:gd name="T43" fmla="*/ 65 h 553"/>
                  <a:gd name="T44" fmla="*/ 220 w 441"/>
                  <a:gd name="T45" fmla="*/ 100 h 553"/>
                  <a:gd name="T46" fmla="*/ 172 w 441"/>
                  <a:gd name="T47" fmla="*/ 150 h 553"/>
                  <a:gd name="T48" fmla="*/ 127 w 441"/>
                  <a:gd name="T49" fmla="*/ 201 h 553"/>
                  <a:gd name="T50" fmla="*/ 89 w 441"/>
                  <a:gd name="T51" fmla="*/ 253 h 553"/>
                  <a:gd name="T52" fmla="*/ 57 w 441"/>
                  <a:gd name="T53" fmla="*/ 304 h 553"/>
                  <a:gd name="T54" fmla="*/ 30 w 441"/>
                  <a:gd name="T55" fmla="*/ 352 h 553"/>
                  <a:gd name="T56" fmla="*/ 13 w 441"/>
                  <a:gd name="T57" fmla="*/ 398 h 553"/>
                  <a:gd name="T58" fmla="*/ 3 w 441"/>
                  <a:gd name="T59" fmla="*/ 439 h 553"/>
                  <a:gd name="T60" fmla="*/ 1 w 441"/>
                  <a:gd name="T61" fmla="*/ 480 h 553"/>
                  <a:gd name="T62" fmla="*/ 11 w 441"/>
                  <a:gd name="T63" fmla="*/ 513 h 553"/>
                  <a:gd name="T64" fmla="*/ 26 w 441"/>
                  <a:gd name="T65" fmla="*/ 533 h 553"/>
                  <a:gd name="T66" fmla="*/ 39 w 441"/>
                  <a:gd name="T67" fmla="*/ 542 h 553"/>
                  <a:gd name="T68" fmla="*/ 57 w 441"/>
                  <a:gd name="T69" fmla="*/ 549 h 553"/>
                  <a:gd name="T70" fmla="*/ 76 w 441"/>
                  <a:gd name="T71" fmla="*/ 552 h 553"/>
                  <a:gd name="T72" fmla="*/ 104 w 441"/>
                  <a:gd name="T73" fmla="*/ 553 h 553"/>
                  <a:gd name="T74" fmla="*/ 141 w 441"/>
                  <a:gd name="T75" fmla="*/ 549 h 553"/>
                  <a:gd name="T76" fmla="*/ 182 w 441"/>
                  <a:gd name="T77" fmla="*/ 538 h 553"/>
                  <a:gd name="T78" fmla="*/ 226 w 441"/>
                  <a:gd name="T79" fmla="*/ 522 h 553"/>
                  <a:gd name="T80" fmla="*/ 272 w 441"/>
                  <a:gd name="T81" fmla="*/ 500 h 553"/>
                  <a:gd name="T82" fmla="*/ 319 w 441"/>
                  <a:gd name="T83" fmla="*/ 474 h 553"/>
                  <a:gd name="T84" fmla="*/ 368 w 441"/>
                  <a:gd name="T85" fmla="*/ 443 h 553"/>
                  <a:gd name="T86" fmla="*/ 417 w 441"/>
                  <a:gd name="T87" fmla="*/ 407 h 553"/>
                  <a:gd name="T88" fmla="*/ 419 w 441"/>
                  <a:gd name="T89" fmla="*/ 404 h 553"/>
                  <a:gd name="T90" fmla="*/ 377 w 441"/>
                  <a:gd name="T91" fmla="*/ 432 h 553"/>
                  <a:gd name="T92" fmla="*/ 334 w 441"/>
                  <a:gd name="T93" fmla="*/ 457 h 553"/>
                  <a:gd name="T94" fmla="*/ 293 w 441"/>
                  <a:gd name="T95" fmla="*/ 479 h 553"/>
                  <a:gd name="T96" fmla="*/ 252 w 441"/>
                  <a:gd name="T97" fmla="*/ 495 h 553"/>
                  <a:gd name="T98" fmla="*/ 214 w 441"/>
                  <a:gd name="T99" fmla="*/ 508 h 553"/>
                  <a:gd name="T100" fmla="*/ 179 w 441"/>
                  <a:gd name="T101" fmla="*/ 517 h 553"/>
                  <a:gd name="T102" fmla="*/ 145 w 441"/>
                  <a:gd name="T103" fmla="*/ 52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1" h="553">
                    <a:moveTo>
                      <a:pt x="130" y="520"/>
                    </a:moveTo>
                    <a:lnTo>
                      <a:pt x="120" y="519"/>
                    </a:lnTo>
                    <a:lnTo>
                      <a:pt x="110" y="518"/>
                    </a:lnTo>
                    <a:lnTo>
                      <a:pt x="101" y="515"/>
                    </a:lnTo>
                    <a:lnTo>
                      <a:pt x="91" y="512"/>
                    </a:lnTo>
                    <a:lnTo>
                      <a:pt x="83" y="508"/>
                    </a:lnTo>
                    <a:lnTo>
                      <a:pt x="76" y="504"/>
                    </a:lnTo>
                    <a:lnTo>
                      <a:pt x="69" y="499"/>
                    </a:lnTo>
                    <a:lnTo>
                      <a:pt x="64" y="494"/>
                    </a:lnTo>
                    <a:lnTo>
                      <a:pt x="54" y="480"/>
                    </a:lnTo>
                    <a:lnTo>
                      <a:pt x="49" y="464"/>
                    </a:lnTo>
                    <a:lnTo>
                      <a:pt x="45" y="445"/>
                    </a:lnTo>
                    <a:lnTo>
                      <a:pt x="44" y="424"/>
                    </a:lnTo>
                    <a:lnTo>
                      <a:pt x="46" y="405"/>
                    </a:lnTo>
                    <a:lnTo>
                      <a:pt x="50" y="385"/>
                    </a:lnTo>
                    <a:lnTo>
                      <a:pt x="57" y="363"/>
                    </a:lnTo>
                    <a:lnTo>
                      <a:pt x="65" y="342"/>
                    </a:lnTo>
                    <a:lnTo>
                      <a:pt x="74" y="317"/>
                    </a:lnTo>
                    <a:lnTo>
                      <a:pt x="87" y="294"/>
                    </a:lnTo>
                    <a:lnTo>
                      <a:pt x="101" y="269"/>
                    </a:lnTo>
                    <a:lnTo>
                      <a:pt x="115" y="245"/>
                    </a:lnTo>
                    <a:lnTo>
                      <a:pt x="133" y="219"/>
                    </a:lnTo>
                    <a:lnTo>
                      <a:pt x="151" y="194"/>
                    </a:lnTo>
                    <a:lnTo>
                      <a:pt x="171" y="168"/>
                    </a:lnTo>
                    <a:lnTo>
                      <a:pt x="193" y="142"/>
                    </a:lnTo>
                    <a:lnTo>
                      <a:pt x="216" y="117"/>
                    </a:lnTo>
                    <a:lnTo>
                      <a:pt x="239" y="92"/>
                    </a:lnTo>
                    <a:lnTo>
                      <a:pt x="264" y="66"/>
                    </a:lnTo>
                    <a:lnTo>
                      <a:pt x="290" y="42"/>
                    </a:lnTo>
                    <a:lnTo>
                      <a:pt x="296" y="36"/>
                    </a:lnTo>
                    <a:lnTo>
                      <a:pt x="303" y="31"/>
                    </a:lnTo>
                    <a:lnTo>
                      <a:pt x="309" y="26"/>
                    </a:lnTo>
                    <a:lnTo>
                      <a:pt x="316" y="20"/>
                    </a:lnTo>
                    <a:lnTo>
                      <a:pt x="322" y="16"/>
                    </a:lnTo>
                    <a:lnTo>
                      <a:pt x="327" y="10"/>
                    </a:lnTo>
                    <a:lnTo>
                      <a:pt x="334" y="5"/>
                    </a:lnTo>
                    <a:lnTo>
                      <a:pt x="340" y="0"/>
                    </a:lnTo>
                    <a:lnTo>
                      <a:pt x="328" y="9"/>
                    </a:lnTo>
                    <a:lnTo>
                      <a:pt x="317" y="17"/>
                    </a:lnTo>
                    <a:lnTo>
                      <a:pt x="305" y="26"/>
                    </a:lnTo>
                    <a:lnTo>
                      <a:pt x="294" y="35"/>
                    </a:lnTo>
                    <a:lnTo>
                      <a:pt x="281" y="46"/>
                    </a:lnTo>
                    <a:lnTo>
                      <a:pt x="270" y="55"/>
                    </a:lnTo>
                    <a:lnTo>
                      <a:pt x="258" y="65"/>
                    </a:lnTo>
                    <a:lnTo>
                      <a:pt x="247" y="76"/>
                    </a:lnTo>
                    <a:lnTo>
                      <a:pt x="220" y="100"/>
                    </a:lnTo>
                    <a:lnTo>
                      <a:pt x="195" y="125"/>
                    </a:lnTo>
                    <a:lnTo>
                      <a:pt x="172" y="150"/>
                    </a:lnTo>
                    <a:lnTo>
                      <a:pt x="149" y="176"/>
                    </a:lnTo>
                    <a:lnTo>
                      <a:pt x="127" y="201"/>
                    </a:lnTo>
                    <a:lnTo>
                      <a:pt x="107" y="228"/>
                    </a:lnTo>
                    <a:lnTo>
                      <a:pt x="89" y="253"/>
                    </a:lnTo>
                    <a:lnTo>
                      <a:pt x="72" y="278"/>
                    </a:lnTo>
                    <a:lnTo>
                      <a:pt x="57" y="304"/>
                    </a:lnTo>
                    <a:lnTo>
                      <a:pt x="43" y="328"/>
                    </a:lnTo>
                    <a:lnTo>
                      <a:pt x="30" y="352"/>
                    </a:lnTo>
                    <a:lnTo>
                      <a:pt x="21" y="375"/>
                    </a:lnTo>
                    <a:lnTo>
                      <a:pt x="13" y="398"/>
                    </a:lnTo>
                    <a:lnTo>
                      <a:pt x="6" y="419"/>
                    </a:lnTo>
                    <a:lnTo>
                      <a:pt x="3" y="439"/>
                    </a:lnTo>
                    <a:lnTo>
                      <a:pt x="0" y="459"/>
                    </a:lnTo>
                    <a:lnTo>
                      <a:pt x="1" y="480"/>
                    </a:lnTo>
                    <a:lnTo>
                      <a:pt x="5" y="498"/>
                    </a:lnTo>
                    <a:lnTo>
                      <a:pt x="11" y="513"/>
                    </a:lnTo>
                    <a:lnTo>
                      <a:pt x="20" y="527"/>
                    </a:lnTo>
                    <a:lnTo>
                      <a:pt x="26" y="533"/>
                    </a:lnTo>
                    <a:lnTo>
                      <a:pt x="33" y="537"/>
                    </a:lnTo>
                    <a:lnTo>
                      <a:pt x="39" y="542"/>
                    </a:lnTo>
                    <a:lnTo>
                      <a:pt x="48" y="545"/>
                    </a:lnTo>
                    <a:lnTo>
                      <a:pt x="57" y="549"/>
                    </a:lnTo>
                    <a:lnTo>
                      <a:pt x="66" y="551"/>
                    </a:lnTo>
                    <a:lnTo>
                      <a:pt x="76" y="552"/>
                    </a:lnTo>
                    <a:lnTo>
                      <a:pt x="87" y="553"/>
                    </a:lnTo>
                    <a:lnTo>
                      <a:pt x="104" y="553"/>
                    </a:lnTo>
                    <a:lnTo>
                      <a:pt x="121" y="552"/>
                    </a:lnTo>
                    <a:lnTo>
                      <a:pt x="141" y="549"/>
                    </a:lnTo>
                    <a:lnTo>
                      <a:pt x="160" y="544"/>
                    </a:lnTo>
                    <a:lnTo>
                      <a:pt x="182" y="538"/>
                    </a:lnTo>
                    <a:lnTo>
                      <a:pt x="203" y="530"/>
                    </a:lnTo>
                    <a:lnTo>
                      <a:pt x="226" y="522"/>
                    </a:lnTo>
                    <a:lnTo>
                      <a:pt x="249" y="512"/>
                    </a:lnTo>
                    <a:lnTo>
                      <a:pt x="272" y="500"/>
                    </a:lnTo>
                    <a:lnTo>
                      <a:pt x="295" y="488"/>
                    </a:lnTo>
                    <a:lnTo>
                      <a:pt x="319" y="474"/>
                    </a:lnTo>
                    <a:lnTo>
                      <a:pt x="343" y="459"/>
                    </a:lnTo>
                    <a:lnTo>
                      <a:pt x="368" y="443"/>
                    </a:lnTo>
                    <a:lnTo>
                      <a:pt x="393" y="426"/>
                    </a:lnTo>
                    <a:lnTo>
                      <a:pt x="417" y="407"/>
                    </a:lnTo>
                    <a:lnTo>
                      <a:pt x="441" y="389"/>
                    </a:lnTo>
                    <a:lnTo>
                      <a:pt x="419" y="404"/>
                    </a:lnTo>
                    <a:lnTo>
                      <a:pt x="398" y="419"/>
                    </a:lnTo>
                    <a:lnTo>
                      <a:pt x="377" y="432"/>
                    </a:lnTo>
                    <a:lnTo>
                      <a:pt x="355" y="445"/>
                    </a:lnTo>
                    <a:lnTo>
                      <a:pt x="334" y="457"/>
                    </a:lnTo>
                    <a:lnTo>
                      <a:pt x="313" y="468"/>
                    </a:lnTo>
                    <a:lnTo>
                      <a:pt x="293" y="479"/>
                    </a:lnTo>
                    <a:lnTo>
                      <a:pt x="272" y="487"/>
                    </a:lnTo>
                    <a:lnTo>
                      <a:pt x="252" y="495"/>
                    </a:lnTo>
                    <a:lnTo>
                      <a:pt x="233" y="502"/>
                    </a:lnTo>
                    <a:lnTo>
                      <a:pt x="214" y="508"/>
                    </a:lnTo>
                    <a:lnTo>
                      <a:pt x="196" y="513"/>
                    </a:lnTo>
                    <a:lnTo>
                      <a:pt x="179" y="517"/>
                    </a:lnTo>
                    <a:lnTo>
                      <a:pt x="162" y="519"/>
                    </a:lnTo>
                    <a:lnTo>
                      <a:pt x="145" y="520"/>
                    </a:lnTo>
                    <a:lnTo>
                      <a:pt x="130" y="5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07" name="Freeform 27">
                <a:extLst>
                  <a:ext uri="{FF2B5EF4-FFF2-40B4-BE49-F238E27FC236}">
                    <a16:creationId xmlns:a16="http://schemas.microsoft.com/office/drawing/2014/main" id="{C7F12A10-F54D-4ED4-EADA-78B64390D9C7}"/>
                  </a:ext>
                </a:extLst>
              </p:cNvPr>
              <p:cNvSpPr>
                <a:spLocks noChangeAspect="1"/>
              </p:cNvSpPr>
              <p:nvPr/>
            </p:nvSpPr>
            <p:spPr bwMode="auto">
              <a:xfrm>
                <a:off x="973" y="543"/>
                <a:ext cx="145" cy="148"/>
              </a:xfrm>
              <a:custGeom>
                <a:avLst/>
                <a:gdLst>
                  <a:gd name="T0" fmla="*/ 467 w 500"/>
                  <a:gd name="T1" fmla="*/ 15 h 512"/>
                  <a:gd name="T2" fmla="*/ 429 w 500"/>
                  <a:gd name="T3" fmla="*/ 1 h 512"/>
                  <a:gd name="T4" fmla="*/ 379 w 500"/>
                  <a:gd name="T5" fmla="*/ 1 h 512"/>
                  <a:gd name="T6" fmla="*/ 323 w 500"/>
                  <a:gd name="T7" fmla="*/ 13 h 512"/>
                  <a:gd name="T8" fmla="*/ 258 w 500"/>
                  <a:gd name="T9" fmla="*/ 39 h 512"/>
                  <a:gd name="T10" fmla="*/ 189 w 500"/>
                  <a:gd name="T11" fmla="*/ 74 h 512"/>
                  <a:gd name="T12" fmla="*/ 118 w 500"/>
                  <a:gd name="T13" fmla="*/ 120 h 512"/>
                  <a:gd name="T14" fmla="*/ 45 w 500"/>
                  <a:gd name="T15" fmla="*/ 176 h 512"/>
                  <a:gd name="T16" fmla="*/ 7 w 500"/>
                  <a:gd name="T17" fmla="*/ 209 h 512"/>
                  <a:gd name="T18" fmla="*/ 3 w 500"/>
                  <a:gd name="T19" fmla="*/ 213 h 512"/>
                  <a:gd name="T20" fmla="*/ 34 w 500"/>
                  <a:gd name="T21" fmla="*/ 188 h 512"/>
                  <a:gd name="T22" fmla="*/ 102 w 500"/>
                  <a:gd name="T23" fmla="*/ 141 h 512"/>
                  <a:gd name="T24" fmla="*/ 167 w 500"/>
                  <a:gd name="T25" fmla="*/ 102 h 512"/>
                  <a:gd name="T26" fmla="*/ 230 w 500"/>
                  <a:gd name="T27" fmla="*/ 72 h 512"/>
                  <a:gd name="T28" fmla="*/ 288 w 500"/>
                  <a:gd name="T29" fmla="*/ 51 h 512"/>
                  <a:gd name="T30" fmla="*/ 340 w 500"/>
                  <a:gd name="T31" fmla="*/ 42 h 512"/>
                  <a:gd name="T32" fmla="*/ 385 w 500"/>
                  <a:gd name="T33" fmla="*/ 43 h 512"/>
                  <a:gd name="T34" fmla="*/ 420 w 500"/>
                  <a:gd name="T35" fmla="*/ 56 h 512"/>
                  <a:gd name="T36" fmla="*/ 443 w 500"/>
                  <a:gd name="T37" fmla="*/ 82 h 512"/>
                  <a:gd name="T38" fmla="*/ 452 w 500"/>
                  <a:gd name="T39" fmla="*/ 120 h 512"/>
                  <a:gd name="T40" fmla="*/ 447 w 500"/>
                  <a:gd name="T41" fmla="*/ 169 h 512"/>
                  <a:gd name="T42" fmla="*/ 430 w 500"/>
                  <a:gd name="T43" fmla="*/ 223 h 512"/>
                  <a:gd name="T44" fmla="*/ 400 w 500"/>
                  <a:gd name="T45" fmla="*/ 284 h 512"/>
                  <a:gd name="T46" fmla="*/ 359 w 500"/>
                  <a:gd name="T47" fmla="*/ 348 h 512"/>
                  <a:gd name="T48" fmla="*/ 308 w 500"/>
                  <a:gd name="T49" fmla="*/ 414 h 512"/>
                  <a:gd name="T50" fmla="*/ 247 w 500"/>
                  <a:gd name="T51" fmla="*/ 480 h 512"/>
                  <a:gd name="T52" fmla="*/ 218 w 500"/>
                  <a:gd name="T53" fmla="*/ 507 h 512"/>
                  <a:gd name="T54" fmla="*/ 228 w 500"/>
                  <a:gd name="T55" fmla="*/ 499 h 512"/>
                  <a:gd name="T56" fmla="*/ 239 w 500"/>
                  <a:gd name="T57" fmla="*/ 490 h 512"/>
                  <a:gd name="T58" fmla="*/ 249 w 500"/>
                  <a:gd name="T59" fmla="*/ 481 h 512"/>
                  <a:gd name="T60" fmla="*/ 288 w 500"/>
                  <a:gd name="T61" fmla="*/ 444 h 512"/>
                  <a:gd name="T62" fmla="*/ 350 w 500"/>
                  <a:gd name="T63" fmla="*/ 377 h 512"/>
                  <a:gd name="T64" fmla="*/ 403 w 500"/>
                  <a:gd name="T65" fmla="*/ 310 h 512"/>
                  <a:gd name="T66" fmla="*/ 446 w 500"/>
                  <a:gd name="T67" fmla="*/ 245 h 512"/>
                  <a:gd name="T68" fmla="*/ 477 w 500"/>
                  <a:gd name="T69" fmla="*/ 184 h 512"/>
                  <a:gd name="T70" fmla="*/ 496 w 500"/>
                  <a:gd name="T71" fmla="*/ 128 h 512"/>
                  <a:gd name="T72" fmla="*/ 500 w 500"/>
                  <a:gd name="T73" fmla="*/ 80 h 512"/>
                  <a:gd name="T74" fmla="*/ 491 w 500"/>
                  <a:gd name="T75" fmla="*/ 41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0" h="512">
                    <a:moveTo>
                      <a:pt x="481" y="26"/>
                    </a:moveTo>
                    <a:lnTo>
                      <a:pt x="467" y="15"/>
                    </a:lnTo>
                    <a:lnTo>
                      <a:pt x="449" y="5"/>
                    </a:lnTo>
                    <a:lnTo>
                      <a:pt x="429" y="1"/>
                    </a:lnTo>
                    <a:lnTo>
                      <a:pt x="406" y="0"/>
                    </a:lnTo>
                    <a:lnTo>
                      <a:pt x="379" y="1"/>
                    </a:lnTo>
                    <a:lnTo>
                      <a:pt x="352" y="5"/>
                    </a:lnTo>
                    <a:lnTo>
                      <a:pt x="323" y="13"/>
                    </a:lnTo>
                    <a:lnTo>
                      <a:pt x="291" y="25"/>
                    </a:lnTo>
                    <a:lnTo>
                      <a:pt x="258" y="39"/>
                    </a:lnTo>
                    <a:lnTo>
                      <a:pt x="224" y="55"/>
                    </a:lnTo>
                    <a:lnTo>
                      <a:pt x="189" y="74"/>
                    </a:lnTo>
                    <a:lnTo>
                      <a:pt x="154" y="96"/>
                    </a:lnTo>
                    <a:lnTo>
                      <a:pt x="118" y="120"/>
                    </a:lnTo>
                    <a:lnTo>
                      <a:pt x="81" y="147"/>
                    </a:lnTo>
                    <a:lnTo>
                      <a:pt x="45" y="176"/>
                    </a:lnTo>
                    <a:lnTo>
                      <a:pt x="10" y="207"/>
                    </a:lnTo>
                    <a:lnTo>
                      <a:pt x="7" y="209"/>
                    </a:lnTo>
                    <a:lnTo>
                      <a:pt x="5" y="210"/>
                    </a:lnTo>
                    <a:lnTo>
                      <a:pt x="3" y="213"/>
                    </a:lnTo>
                    <a:lnTo>
                      <a:pt x="0" y="215"/>
                    </a:lnTo>
                    <a:lnTo>
                      <a:pt x="34" y="188"/>
                    </a:lnTo>
                    <a:lnTo>
                      <a:pt x="67" y="163"/>
                    </a:lnTo>
                    <a:lnTo>
                      <a:pt x="102" y="141"/>
                    </a:lnTo>
                    <a:lnTo>
                      <a:pt x="134" y="120"/>
                    </a:lnTo>
                    <a:lnTo>
                      <a:pt x="167" y="102"/>
                    </a:lnTo>
                    <a:lnTo>
                      <a:pt x="200" y="86"/>
                    </a:lnTo>
                    <a:lnTo>
                      <a:pt x="230" y="72"/>
                    </a:lnTo>
                    <a:lnTo>
                      <a:pt x="260" y="61"/>
                    </a:lnTo>
                    <a:lnTo>
                      <a:pt x="288" y="51"/>
                    </a:lnTo>
                    <a:lnTo>
                      <a:pt x="315" y="46"/>
                    </a:lnTo>
                    <a:lnTo>
                      <a:pt x="340" y="42"/>
                    </a:lnTo>
                    <a:lnTo>
                      <a:pt x="363" y="41"/>
                    </a:lnTo>
                    <a:lnTo>
                      <a:pt x="385" y="43"/>
                    </a:lnTo>
                    <a:lnTo>
                      <a:pt x="403" y="48"/>
                    </a:lnTo>
                    <a:lnTo>
                      <a:pt x="420" y="56"/>
                    </a:lnTo>
                    <a:lnTo>
                      <a:pt x="432" y="67"/>
                    </a:lnTo>
                    <a:lnTo>
                      <a:pt x="443" y="82"/>
                    </a:lnTo>
                    <a:lnTo>
                      <a:pt x="448" y="101"/>
                    </a:lnTo>
                    <a:lnTo>
                      <a:pt x="452" y="120"/>
                    </a:lnTo>
                    <a:lnTo>
                      <a:pt x="451" y="143"/>
                    </a:lnTo>
                    <a:lnTo>
                      <a:pt x="447" y="169"/>
                    </a:lnTo>
                    <a:lnTo>
                      <a:pt x="440" y="195"/>
                    </a:lnTo>
                    <a:lnTo>
                      <a:pt x="430" y="223"/>
                    </a:lnTo>
                    <a:lnTo>
                      <a:pt x="416" y="253"/>
                    </a:lnTo>
                    <a:lnTo>
                      <a:pt x="400" y="284"/>
                    </a:lnTo>
                    <a:lnTo>
                      <a:pt x="380" y="315"/>
                    </a:lnTo>
                    <a:lnTo>
                      <a:pt x="359" y="348"/>
                    </a:lnTo>
                    <a:lnTo>
                      <a:pt x="334" y="381"/>
                    </a:lnTo>
                    <a:lnTo>
                      <a:pt x="308" y="414"/>
                    </a:lnTo>
                    <a:lnTo>
                      <a:pt x="278" y="447"/>
                    </a:lnTo>
                    <a:lnTo>
                      <a:pt x="247" y="480"/>
                    </a:lnTo>
                    <a:lnTo>
                      <a:pt x="213" y="512"/>
                    </a:lnTo>
                    <a:lnTo>
                      <a:pt x="218" y="507"/>
                    </a:lnTo>
                    <a:lnTo>
                      <a:pt x="224" y="503"/>
                    </a:lnTo>
                    <a:lnTo>
                      <a:pt x="228" y="499"/>
                    </a:lnTo>
                    <a:lnTo>
                      <a:pt x="234" y="495"/>
                    </a:lnTo>
                    <a:lnTo>
                      <a:pt x="239" y="490"/>
                    </a:lnTo>
                    <a:lnTo>
                      <a:pt x="245" y="485"/>
                    </a:lnTo>
                    <a:lnTo>
                      <a:pt x="249" y="481"/>
                    </a:lnTo>
                    <a:lnTo>
                      <a:pt x="254" y="476"/>
                    </a:lnTo>
                    <a:lnTo>
                      <a:pt x="288" y="444"/>
                    </a:lnTo>
                    <a:lnTo>
                      <a:pt x="321" y="411"/>
                    </a:lnTo>
                    <a:lnTo>
                      <a:pt x="350" y="377"/>
                    </a:lnTo>
                    <a:lnTo>
                      <a:pt x="378" y="344"/>
                    </a:lnTo>
                    <a:lnTo>
                      <a:pt x="403" y="310"/>
                    </a:lnTo>
                    <a:lnTo>
                      <a:pt x="425" y="277"/>
                    </a:lnTo>
                    <a:lnTo>
                      <a:pt x="446" y="245"/>
                    </a:lnTo>
                    <a:lnTo>
                      <a:pt x="462" y="214"/>
                    </a:lnTo>
                    <a:lnTo>
                      <a:pt x="477" y="184"/>
                    </a:lnTo>
                    <a:lnTo>
                      <a:pt x="487" y="155"/>
                    </a:lnTo>
                    <a:lnTo>
                      <a:pt x="496" y="128"/>
                    </a:lnTo>
                    <a:lnTo>
                      <a:pt x="499" y="103"/>
                    </a:lnTo>
                    <a:lnTo>
                      <a:pt x="500" y="80"/>
                    </a:lnTo>
                    <a:lnTo>
                      <a:pt x="498" y="59"/>
                    </a:lnTo>
                    <a:lnTo>
                      <a:pt x="491" y="41"/>
                    </a:lnTo>
                    <a:lnTo>
                      <a:pt x="48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08" name="Freeform 28">
                <a:extLst>
                  <a:ext uri="{FF2B5EF4-FFF2-40B4-BE49-F238E27FC236}">
                    <a16:creationId xmlns:a16="http://schemas.microsoft.com/office/drawing/2014/main" id="{44BDA5B2-EA9B-644D-65D1-EF18C6F8EE22}"/>
                  </a:ext>
                </a:extLst>
              </p:cNvPr>
              <p:cNvSpPr>
                <a:spLocks noChangeAspect="1"/>
              </p:cNvSpPr>
              <p:nvPr/>
            </p:nvSpPr>
            <p:spPr bwMode="auto">
              <a:xfrm>
                <a:off x="919" y="767"/>
                <a:ext cx="233" cy="107"/>
              </a:xfrm>
              <a:custGeom>
                <a:avLst/>
                <a:gdLst>
                  <a:gd name="T0" fmla="*/ 707 w 805"/>
                  <a:gd name="T1" fmla="*/ 94 h 370"/>
                  <a:gd name="T2" fmla="*/ 423 w 805"/>
                  <a:gd name="T3" fmla="*/ 0 h 370"/>
                  <a:gd name="T4" fmla="*/ 98 w 805"/>
                  <a:gd name="T5" fmla="*/ 66 h 370"/>
                  <a:gd name="T6" fmla="*/ 0 w 805"/>
                  <a:gd name="T7" fmla="*/ 355 h 370"/>
                  <a:gd name="T8" fmla="*/ 805 w 805"/>
                  <a:gd name="T9" fmla="*/ 370 h 370"/>
                  <a:gd name="T10" fmla="*/ 707 w 805"/>
                  <a:gd name="T11" fmla="*/ 94 h 370"/>
                </a:gdLst>
                <a:ahLst/>
                <a:cxnLst>
                  <a:cxn ang="0">
                    <a:pos x="T0" y="T1"/>
                  </a:cxn>
                  <a:cxn ang="0">
                    <a:pos x="T2" y="T3"/>
                  </a:cxn>
                  <a:cxn ang="0">
                    <a:pos x="T4" y="T5"/>
                  </a:cxn>
                  <a:cxn ang="0">
                    <a:pos x="T6" y="T7"/>
                  </a:cxn>
                  <a:cxn ang="0">
                    <a:pos x="T8" y="T9"/>
                  </a:cxn>
                  <a:cxn ang="0">
                    <a:pos x="T10" y="T11"/>
                  </a:cxn>
                </a:cxnLst>
                <a:rect l="0" t="0" r="r" b="b"/>
                <a:pathLst>
                  <a:path w="805" h="370">
                    <a:moveTo>
                      <a:pt x="707" y="94"/>
                    </a:moveTo>
                    <a:lnTo>
                      <a:pt x="423" y="0"/>
                    </a:lnTo>
                    <a:lnTo>
                      <a:pt x="98" y="66"/>
                    </a:lnTo>
                    <a:lnTo>
                      <a:pt x="0" y="355"/>
                    </a:lnTo>
                    <a:lnTo>
                      <a:pt x="805" y="370"/>
                    </a:lnTo>
                    <a:lnTo>
                      <a:pt x="707" y="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09" name="Freeform 29">
                <a:extLst>
                  <a:ext uri="{FF2B5EF4-FFF2-40B4-BE49-F238E27FC236}">
                    <a16:creationId xmlns:a16="http://schemas.microsoft.com/office/drawing/2014/main" id="{8817E9A5-962A-13A3-F9D9-920B0D3D6200}"/>
                  </a:ext>
                </a:extLst>
              </p:cNvPr>
              <p:cNvSpPr>
                <a:spLocks noChangeAspect="1"/>
              </p:cNvSpPr>
              <p:nvPr/>
            </p:nvSpPr>
            <p:spPr bwMode="auto">
              <a:xfrm>
                <a:off x="930" y="776"/>
                <a:ext cx="211" cy="90"/>
              </a:xfrm>
              <a:custGeom>
                <a:avLst/>
                <a:gdLst>
                  <a:gd name="T0" fmla="*/ 81 w 730"/>
                  <a:gd name="T1" fmla="*/ 61 h 314"/>
                  <a:gd name="T2" fmla="*/ 384 w 730"/>
                  <a:gd name="T3" fmla="*/ 0 h 314"/>
                  <a:gd name="T4" fmla="*/ 649 w 730"/>
                  <a:gd name="T5" fmla="*/ 88 h 314"/>
                  <a:gd name="T6" fmla="*/ 730 w 730"/>
                  <a:gd name="T7" fmla="*/ 314 h 314"/>
                  <a:gd name="T8" fmla="*/ 0 w 730"/>
                  <a:gd name="T9" fmla="*/ 302 h 314"/>
                  <a:gd name="T10" fmla="*/ 81 w 730"/>
                  <a:gd name="T11" fmla="*/ 61 h 314"/>
                </a:gdLst>
                <a:ahLst/>
                <a:cxnLst>
                  <a:cxn ang="0">
                    <a:pos x="T0" y="T1"/>
                  </a:cxn>
                  <a:cxn ang="0">
                    <a:pos x="T2" y="T3"/>
                  </a:cxn>
                  <a:cxn ang="0">
                    <a:pos x="T4" y="T5"/>
                  </a:cxn>
                  <a:cxn ang="0">
                    <a:pos x="T6" y="T7"/>
                  </a:cxn>
                  <a:cxn ang="0">
                    <a:pos x="T8" y="T9"/>
                  </a:cxn>
                  <a:cxn ang="0">
                    <a:pos x="T10" y="T11"/>
                  </a:cxn>
                </a:cxnLst>
                <a:rect l="0" t="0" r="r" b="b"/>
                <a:pathLst>
                  <a:path w="730" h="314">
                    <a:moveTo>
                      <a:pt x="81" y="61"/>
                    </a:moveTo>
                    <a:lnTo>
                      <a:pt x="384" y="0"/>
                    </a:lnTo>
                    <a:lnTo>
                      <a:pt x="649" y="88"/>
                    </a:lnTo>
                    <a:lnTo>
                      <a:pt x="730" y="314"/>
                    </a:lnTo>
                    <a:lnTo>
                      <a:pt x="0" y="302"/>
                    </a:lnTo>
                    <a:lnTo>
                      <a:pt x="81"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10" name="Freeform 30">
                <a:extLst>
                  <a:ext uri="{FF2B5EF4-FFF2-40B4-BE49-F238E27FC236}">
                    <a16:creationId xmlns:a16="http://schemas.microsoft.com/office/drawing/2014/main" id="{2488B48F-121F-C1C6-7725-B0F25D60CE78}"/>
                  </a:ext>
                </a:extLst>
              </p:cNvPr>
              <p:cNvSpPr>
                <a:spLocks noChangeAspect="1"/>
              </p:cNvSpPr>
              <p:nvPr/>
            </p:nvSpPr>
            <p:spPr bwMode="auto">
              <a:xfrm>
                <a:off x="1031" y="774"/>
                <a:ext cx="115" cy="99"/>
              </a:xfrm>
              <a:custGeom>
                <a:avLst/>
                <a:gdLst>
                  <a:gd name="T0" fmla="*/ 35 w 399"/>
                  <a:gd name="T1" fmla="*/ 0 h 341"/>
                  <a:gd name="T2" fmla="*/ 0 w 399"/>
                  <a:gd name="T3" fmla="*/ 329 h 341"/>
                  <a:gd name="T4" fmla="*/ 399 w 399"/>
                  <a:gd name="T5" fmla="*/ 341 h 341"/>
                  <a:gd name="T6" fmla="*/ 314 w 399"/>
                  <a:gd name="T7" fmla="*/ 86 h 341"/>
                  <a:gd name="T8" fmla="*/ 35 w 399"/>
                  <a:gd name="T9" fmla="*/ 0 h 341"/>
                </a:gdLst>
                <a:ahLst/>
                <a:cxnLst>
                  <a:cxn ang="0">
                    <a:pos x="T0" y="T1"/>
                  </a:cxn>
                  <a:cxn ang="0">
                    <a:pos x="T2" y="T3"/>
                  </a:cxn>
                  <a:cxn ang="0">
                    <a:pos x="T4" y="T5"/>
                  </a:cxn>
                  <a:cxn ang="0">
                    <a:pos x="T6" y="T7"/>
                  </a:cxn>
                  <a:cxn ang="0">
                    <a:pos x="T8" y="T9"/>
                  </a:cxn>
                </a:cxnLst>
                <a:rect l="0" t="0" r="r" b="b"/>
                <a:pathLst>
                  <a:path w="399" h="341">
                    <a:moveTo>
                      <a:pt x="35" y="0"/>
                    </a:moveTo>
                    <a:lnTo>
                      <a:pt x="0" y="329"/>
                    </a:lnTo>
                    <a:lnTo>
                      <a:pt x="399" y="341"/>
                    </a:lnTo>
                    <a:lnTo>
                      <a:pt x="314" y="86"/>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11" name="Freeform 31">
                <a:extLst>
                  <a:ext uri="{FF2B5EF4-FFF2-40B4-BE49-F238E27FC236}">
                    <a16:creationId xmlns:a16="http://schemas.microsoft.com/office/drawing/2014/main" id="{162AC546-FEC9-BABC-67DD-F7FC0E95AE76}"/>
                  </a:ext>
                </a:extLst>
              </p:cNvPr>
              <p:cNvSpPr>
                <a:spLocks noChangeAspect="1"/>
              </p:cNvSpPr>
              <p:nvPr/>
            </p:nvSpPr>
            <p:spPr bwMode="auto">
              <a:xfrm>
                <a:off x="953" y="806"/>
                <a:ext cx="10" cy="19"/>
              </a:xfrm>
              <a:custGeom>
                <a:avLst/>
                <a:gdLst>
                  <a:gd name="T0" fmla="*/ 8 w 34"/>
                  <a:gd name="T1" fmla="*/ 1 h 66"/>
                  <a:gd name="T2" fmla="*/ 0 w 34"/>
                  <a:gd name="T3" fmla="*/ 30 h 66"/>
                  <a:gd name="T4" fmla="*/ 19 w 34"/>
                  <a:gd name="T5" fmla="*/ 66 h 66"/>
                  <a:gd name="T6" fmla="*/ 34 w 34"/>
                  <a:gd name="T7" fmla="*/ 0 h 66"/>
                  <a:gd name="T8" fmla="*/ 8 w 34"/>
                  <a:gd name="T9" fmla="*/ 1 h 66"/>
                </a:gdLst>
                <a:ahLst/>
                <a:cxnLst>
                  <a:cxn ang="0">
                    <a:pos x="T0" y="T1"/>
                  </a:cxn>
                  <a:cxn ang="0">
                    <a:pos x="T2" y="T3"/>
                  </a:cxn>
                  <a:cxn ang="0">
                    <a:pos x="T4" y="T5"/>
                  </a:cxn>
                  <a:cxn ang="0">
                    <a:pos x="T6" y="T7"/>
                  </a:cxn>
                  <a:cxn ang="0">
                    <a:pos x="T8" y="T9"/>
                  </a:cxn>
                </a:cxnLst>
                <a:rect l="0" t="0" r="r" b="b"/>
                <a:pathLst>
                  <a:path w="34" h="66">
                    <a:moveTo>
                      <a:pt x="8" y="1"/>
                    </a:moveTo>
                    <a:lnTo>
                      <a:pt x="0" y="30"/>
                    </a:lnTo>
                    <a:lnTo>
                      <a:pt x="19" y="66"/>
                    </a:lnTo>
                    <a:lnTo>
                      <a:pt x="34" y="0"/>
                    </a:lnTo>
                    <a:lnTo>
                      <a:pt x="8"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12" name="Freeform 32">
                <a:extLst>
                  <a:ext uri="{FF2B5EF4-FFF2-40B4-BE49-F238E27FC236}">
                    <a16:creationId xmlns:a16="http://schemas.microsoft.com/office/drawing/2014/main" id="{B1B55A4E-93F0-B21E-D626-B19B001CD739}"/>
                  </a:ext>
                </a:extLst>
              </p:cNvPr>
              <p:cNvSpPr>
                <a:spLocks noChangeAspect="1"/>
              </p:cNvSpPr>
              <p:nvPr/>
            </p:nvSpPr>
            <p:spPr bwMode="auto">
              <a:xfrm>
                <a:off x="974" y="803"/>
                <a:ext cx="10" cy="21"/>
              </a:xfrm>
              <a:custGeom>
                <a:avLst/>
                <a:gdLst>
                  <a:gd name="T0" fmla="*/ 7 w 34"/>
                  <a:gd name="T1" fmla="*/ 3 h 72"/>
                  <a:gd name="T2" fmla="*/ 0 w 34"/>
                  <a:gd name="T3" fmla="*/ 34 h 72"/>
                  <a:gd name="T4" fmla="*/ 22 w 34"/>
                  <a:gd name="T5" fmla="*/ 72 h 72"/>
                  <a:gd name="T6" fmla="*/ 34 w 34"/>
                  <a:gd name="T7" fmla="*/ 0 h 72"/>
                  <a:gd name="T8" fmla="*/ 7 w 34"/>
                  <a:gd name="T9" fmla="*/ 3 h 72"/>
                </a:gdLst>
                <a:ahLst/>
                <a:cxnLst>
                  <a:cxn ang="0">
                    <a:pos x="T0" y="T1"/>
                  </a:cxn>
                  <a:cxn ang="0">
                    <a:pos x="T2" y="T3"/>
                  </a:cxn>
                  <a:cxn ang="0">
                    <a:pos x="T4" y="T5"/>
                  </a:cxn>
                  <a:cxn ang="0">
                    <a:pos x="T6" y="T7"/>
                  </a:cxn>
                  <a:cxn ang="0">
                    <a:pos x="T8" y="T9"/>
                  </a:cxn>
                </a:cxnLst>
                <a:rect l="0" t="0" r="r" b="b"/>
                <a:pathLst>
                  <a:path w="34" h="72">
                    <a:moveTo>
                      <a:pt x="7" y="3"/>
                    </a:moveTo>
                    <a:lnTo>
                      <a:pt x="0" y="34"/>
                    </a:lnTo>
                    <a:lnTo>
                      <a:pt x="22" y="72"/>
                    </a:lnTo>
                    <a:lnTo>
                      <a:pt x="34" y="0"/>
                    </a:lnTo>
                    <a:lnTo>
                      <a:pt x="7"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13" name="Freeform 33">
                <a:extLst>
                  <a:ext uri="{FF2B5EF4-FFF2-40B4-BE49-F238E27FC236}">
                    <a16:creationId xmlns:a16="http://schemas.microsoft.com/office/drawing/2014/main" id="{A99E1C92-080B-16FE-158B-60138C555308}"/>
                  </a:ext>
                </a:extLst>
              </p:cNvPr>
              <p:cNvSpPr>
                <a:spLocks noChangeAspect="1"/>
              </p:cNvSpPr>
              <p:nvPr/>
            </p:nvSpPr>
            <p:spPr bwMode="auto">
              <a:xfrm>
                <a:off x="995" y="800"/>
                <a:ext cx="10" cy="23"/>
              </a:xfrm>
              <a:custGeom>
                <a:avLst/>
                <a:gdLst>
                  <a:gd name="T0" fmla="*/ 7 w 36"/>
                  <a:gd name="T1" fmla="*/ 4 h 77"/>
                  <a:gd name="T2" fmla="*/ 0 w 36"/>
                  <a:gd name="T3" fmla="*/ 38 h 77"/>
                  <a:gd name="T4" fmla="*/ 25 w 36"/>
                  <a:gd name="T5" fmla="*/ 77 h 77"/>
                  <a:gd name="T6" fmla="*/ 36 w 36"/>
                  <a:gd name="T7" fmla="*/ 0 h 77"/>
                  <a:gd name="T8" fmla="*/ 7 w 36"/>
                  <a:gd name="T9" fmla="*/ 4 h 77"/>
                </a:gdLst>
                <a:ahLst/>
                <a:cxnLst>
                  <a:cxn ang="0">
                    <a:pos x="T0" y="T1"/>
                  </a:cxn>
                  <a:cxn ang="0">
                    <a:pos x="T2" y="T3"/>
                  </a:cxn>
                  <a:cxn ang="0">
                    <a:pos x="T4" y="T5"/>
                  </a:cxn>
                  <a:cxn ang="0">
                    <a:pos x="T6" y="T7"/>
                  </a:cxn>
                  <a:cxn ang="0">
                    <a:pos x="T8" y="T9"/>
                  </a:cxn>
                </a:cxnLst>
                <a:rect l="0" t="0" r="r" b="b"/>
                <a:pathLst>
                  <a:path w="36" h="77">
                    <a:moveTo>
                      <a:pt x="7" y="4"/>
                    </a:moveTo>
                    <a:lnTo>
                      <a:pt x="0" y="38"/>
                    </a:lnTo>
                    <a:lnTo>
                      <a:pt x="25" y="77"/>
                    </a:lnTo>
                    <a:lnTo>
                      <a:pt x="36" y="0"/>
                    </a:lnTo>
                    <a:lnTo>
                      <a:pt x="7"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14" name="Freeform 34">
                <a:extLst>
                  <a:ext uri="{FF2B5EF4-FFF2-40B4-BE49-F238E27FC236}">
                    <a16:creationId xmlns:a16="http://schemas.microsoft.com/office/drawing/2014/main" id="{8CD7D09D-5703-9940-A58D-848FDC59D6D8}"/>
                  </a:ext>
                </a:extLst>
              </p:cNvPr>
              <p:cNvSpPr>
                <a:spLocks noChangeAspect="1"/>
              </p:cNvSpPr>
              <p:nvPr/>
            </p:nvSpPr>
            <p:spPr bwMode="auto">
              <a:xfrm>
                <a:off x="1015" y="798"/>
                <a:ext cx="11" cy="24"/>
              </a:xfrm>
              <a:custGeom>
                <a:avLst/>
                <a:gdLst>
                  <a:gd name="T0" fmla="*/ 6 w 37"/>
                  <a:gd name="T1" fmla="*/ 7 h 84"/>
                  <a:gd name="T2" fmla="*/ 0 w 37"/>
                  <a:gd name="T3" fmla="*/ 44 h 84"/>
                  <a:gd name="T4" fmla="*/ 29 w 37"/>
                  <a:gd name="T5" fmla="*/ 84 h 84"/>
                  <a:gd name="T6" fmla="*/ 37 w 37"/>
                  <a:gd name="T7" fmla="*/ 0 h 84"/>
                  <a:gd name="T8" fmla="*/ 6 w 37"/>
                  <a:gd name="T9" fmla="*/ 7 h 84"/>
                </a:gdLst>
                <a:ahLst/>
                <a:cxnLst>
                  <a:cxn ang="0">
                    <a:pos x="T0" y="T1"/>
                  </a:cxn>
                  <a:cxn ang="0">
                    <a:pos x="T2" y="T3"/>
                  </a:cxn>
                  <a:cxn ang="0">
                    <a:pos x="T4" y="T5"/>
                  </a:cxn>
                  <a:cxn ang="0">
                    <a:pos x="T6" y="T7"/>
                  </a:cxn>
                  <a:cxn ang="0">
                    <a:pos x="T8" y="T9"/>
                  </a:cxn>
                </a:cxnLst>
                <a:rect l="0" t="0" r="r" b="b"/>
                <a:pathLst>
                  <a:path w="37" h="84">
                    <a:moveTo>
                      <a:pt x="6" y="7"/>
                    </a:moveTo>
                    <a:lnTo>
                      <a:pt x="0" y="44"/>
                    </a:lnTo>
                    <a:lnTo>
                      <a:pt x="29" y="84"/>
                    </a:lnTo>
                    <a:lnTo>
                      <a:pt x="37" y="0"/>
                    </a:lnTo>
                    <a:lnTo>
                      <a:pt x="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15" name="Freeform 35">
                <a:extLst>
                  <a:ext uri="{FF2B5EF4-FFF2-40B4-BE49-F238E27FC236}">
                    <a16:creationId xmlns:a16="http://schemas.microsoft.com/office/drawing/2014/main" id="{40EC7766-581F-8275-2CB0-FF0B90E6E73E}"/>
                  </a:ext>
                </a:extLst>
              </p:cNvPr>
              <p:cNvSpPr>
                <a:spLocks noChangeAspect="1"/>
              </p:cNvSpPr>
              <p:nvPr/>
            </p:nvSpPr>
            <p:spPr bwMode="auto">
              <a:xfrm>
                <a:off x="1085" y="810"/>
                <a:ext cx="7" cy="15"/>
              </a:xfrm>
              <a:custGeom>
                <a:avLst/>
                <a:gdLst>
                  <a:gd name="T0" fmla="*/ 19 w 23"/>
                  <a:gd name="T1" fmla="*/ 2 h 49"/>
                  <a:gd name="T2" fmla="*/ 23 w 23"/>
                  <a:gd name="T3" fmla="*/ 24 h 49"/>
                  <a:gd name="T4" fmla="*/ 6 w 23"/>
                  <a:gd name="T5" fmla="*/ 49 h 49"/>
                  <a:gd name="T6" fmla="*/ 0 w 23"/>
                  <a:gd name="T7" fmla="*/ 0 h 49"/>
                  <a:gd name="T8" fmla="*/ 19 w 23"/>
                  <a:gd name="T9" fmla="*/ 2 h 49"/>
                </a:gdLst>
                <a:ahLst/>
                <a:cxnLst>
                  <a:cxn ang="0">
                    <a:pos x="T0" y="T1"/>
                  </a:cxn>
                  <a:cxn ang="0">
                    <a:pos x="T2" y="T3"/>
                  </a:cxn>
                  <a:cxn ang="0">
                    <a:pos x="T4" y="T5"/>
                  </a:cxn>
                  <a:cxn ang="0">
                    <a:pos x="T6" y="T7"/>
                  </a:cxn>
                  <a:cxn ang="0">
                    <a:pos x="T8" y="T9"/>
                  </a:cxn>
                </a:cxnLst>
                <a:rect l="0" t="0" r="r" b="b"/>
                <a:pathLst>
                  <a:path w="23" h="49">
                    <a:moveTo>
                      <a:pt x="19" y="2"/>
                    </a:moveTo>
                    <a:lnTo>
                      <a:pt x="23" y="24"/>
                    </a:lnTo>
                    <a:lnTo>
                      <a:pt x="6" y="49"/>
                    </a:lnTo>
                    <a:lnTo>
                      <a:pt x="0" y="0"/>
                    </a:lnTo>
                    <a:lnTo>
                      <a:pt x="19"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16" name="Freeform 36">
                <a:extLst>
                  <a:ext uri="{FF2B5EF4-FFF2-40B4-BE49-F238E27FC236}">
                    <a16:creationId xmlns:a16="http://schemas.microsoft.com/office/drawing/2014/main" id="{5AE10FB8-D888-6769-140F-44007AD8E926}"/>
                  </a:ext>
                </a:extLst>
              </p:cNvPr>
              <p:cNvSpPr>
                <a:spLocks noChangeAspect="1"/>
              </p:cNvSpPr>
              <p:nvPr/>
            </p:nvSpPr>
            <p:spPr bwMode="auto">
              <a:xfrm>
                <a:off x="1098" y="813"/>
                <a:ext cx="7" cy="14"/>
              </a:xfrm>
              <a:custGeom>
                <a:avLst/>
                <a:gdLst>
                  <a:gd name="T0" fmla="*/ 20 w 23"/>
                  <a:gd name="T1" fmla="*/ 2 h 50"/>
                  <a:gd name="T2" fmla="*/ 23 w 23"/>
                  <a:gd name="T3" fmla="*/ 24 h 50"/>
                  <a:gd name="T4" fmla="*/ 7 w 23"/>
                  <a:gd name="T5" fmla="*/ 50 h 50"/>
                  <a:gd name="T6" fmla="*/ 0 w 23"/>
                  <a:gd name="T7" fmla="*/ 0 h 50"/>
                  <a:gd name="T8" fmla="*/ 20 w 23"/>
                  <a:gd name="T9" fmla="*/ 2 h 50"/>
                </a:gdLst>
                <a:ahLst/>
                <a:cxnLst>
                  <a:cxn ang="0">
                    <a:pos x="T0" y="T1"/>
                  </a:cxn>
                  <a:cxn ang="0">
                    <a:pos x="T2" y="T3"/>
                  </a:cxn>
                  <a:cxn ang="0">
                    <a:pos x="T4" y="T5"/>
                  </a:cxn>
                  <a:cxn ang="0">
                    <a:pos x="T6" y="T7"/>
                  </a:cxn>
                  <a:cxn ang="0">
                    <a:pos x="T8" y="T9"/>
                  </a:cxn>
                </a:cxnLst>
                <a:rect l="0" t="0" r="r" b="b"/>
                <a:pathLst>
                  <a:path w="23" h="50">
                    <a:moveTo>
                      <a:pt x="20" y="2"/>
                    </a:moveTo>
                    <a:lnTo>
                      <a:pt x="23" y="24"/>
                    </a:lnTo>
                    <a:lnTo>
                      <a:pt x="7" y="50"/>
                    </a:lnTo>
                    <a:lnTo>
                      <a:pt x="0" y="0"/>
                    </a:lnTo>
                    <a:lnTo>
                      <a:pt x="2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17" name="Freeform 37">
                <a:extLst>
                  <a:ext uri="{FF2B5EF4-FFF2-40B4-BE49-F238E27FC236}">
                    <a16:creationId xmlns:a16="http://schemas.microsoft.com/office/drawing/2014/main" id="{F15D0A17-68D9-04B5-1A37-15B18AAFA93A}"/>
                  </a:ext>
                </a:extLst>
              </p:cNvPr>
              <p:cNvSpPr>
                <a:spLocks noChangeAspect="1"/>
              </p:cNvSpPr>
              <p:nvPr/>
            </p:nvSpPr>
            <p:spPr bwMode="auto">
              <a:xfrm>
                <a:off x="1071" y="809"/>
                <a:ext cx="7" cy="15"/>
              </a:xfrm>
              <a:custGeom>
                <a:avLst/>
                <a:gdLst>
                  <a:gd name="T0" fmla="*/ 21 w 24"/>
                  <a:gd name="T1" fmla="*/ 5 h 54"/>
                  <a:gd name="T2" fmla="*/ 24 w 24"/>
                  <a:gd name="T3" fmla="*/ 28 h 54"/>
                  <a:gd name="T4" fmla="*/ 6 w 24"/>
                  <a:gd name="T5" fmla="*/ 54 h 54"/>
                  <a:gd name="T6" fmla="*/ 0 w 24"/>
                  <a:gd name="T7" fmla="*/ 0 h 54"/>
                  <a:gd name="T8" fmla="*/ 21 w 24"/>
                  <a:gd name="T9" fmla="*/ 5 h 54"/>
                </a:gdLst>
                <a:ahLst/>
                <a:cxnLst>
                  <a:cxn ang="0">
                    <a:pos x="T0" y="T1"/>
                  </a:cxn>
                  <a:cxn ang="0">
                    <a:pos x="T2" y="T3"/>
                  </a:cxn>
                  <a:cxn ang="0">
                    <a:pos x="T4" y="T5"/>
                  </a:cxn>
                  <a:cxn ang="0">
                    <a:pos x="T6" y="T7"/>
                  </a:cxn>
                  <a:cxn ang="0">
                    <a:pos x="T8" y="T9"/>
                  </a:cxn>
                </a:cxnLst>
                <a:rect l="0" t="0" r="r" b="b"/>
                <a:pathLst>
                  <a:path w="24" h="54">
                    <a:moveTo>
                      <a:pt x="21" y="5"/>
                    </a:moveTo>
                    <a:lnTo>
                      <a:pt x="24" y="28"/>
                    </a:lnTo>
                    <a:lnTo>
                      <a:pt x="6" y="54"/>
                    </a:lnTo>
                    <a:lnTo>
                      <a:pt x="0" y="0"/>
                    </a:lnTo>
                    <a:lnTo>
                      <a:pt x="2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18" name="Freeform 38">
                <a:extLst>
                  <a:ext uri="{FF2B5EF4-FFF2-40B4-BE49-F238E27FC236}">
                    <a16:creationId xmlns:a16="http://schemas.microsoft.com/office/drawing/2014/main" id="{BA5EE980-EE2D-1D71-61F5-6B08BF94772D}"/>
                  </a:ext>
                </a:extLst>
              </p:cNvPr>
              <p:cNvSpPr>
                <a:spLocks noChangeAspect="1"/>
              </p:cNvSpPr>
              <p:nvPr/>
            </p:nvSpPr>
            <p:spPr bwMode="auto">
              <a:xfrm>
                <a:off x="917" y="552"/>
                <a:ext cx="113" cy="109"/>
              </a:xfrm>
              <a:custGeom>
                <a:avLst/>
                <a:gdLst>
                  <a:gd name="T0" fmla="*/ 372 w 390"/>
                  <a:gd name="T1" fmla="*/ 376 h 376"/>
                  <a:gd name="T2" fmla="*/ 232 w 390"/>
                  <a:gd name="T3" fmla="*/ 340 h 376"/>
                  <a:gd name="T4" fmla="*/ 0 w 390"/>
                  <a:gd name="T5" fmla="*/ 0 h 376"/>
                  <a:gd name="T6" fmla="*/ 390 w 390"/>
                  <a:gd name="T7" fmla="*/ 215 h 376"/>
                  <a:gd name="T8" fmla="*/ 372 w 390"/>
                  <a:gd name="T9" fmla="*/ 376 h 376"/>
                </a:gdLst>
                <a:ahLst/>
                <a:cxnLst>
                  <a:cxn ang="0">
                    <a:pos x="T0" y="T1"/>
                  </a:cxn>
                  <a:cxn ang="0">
                    <a:pos x="T2" y="T3"/>
                  </a:cxn>
                  <a:cxn ang="0">
                    <a:pos x="T4" y="T5"/>
                  </a:cxn>
                  <a:cxn ang="0">
                    <a:pos x="T6" y="T7"/>
                  </a:cxn>
                  <a:cxn ang="0">
                    <a:pos x="T8" y="T9"/>
                  </a:cxn>
                </a:cxnLst>
                <a:rect l="0" t="0" r="r" b="b"/>
                <a:pathLst>
                  <a:path w="390" h="376">
                    <a:moveTo>
                      <a:pt x="372" y="376"/>
                    </a:moveTo>
                    <a:lnTo>
                      <a:pt x="232" y="340"/>
                    </a:lnTo>
                    <a:lnTo>
                      <a:pt x="0" y="0"/>
                    </a:lnTo>
                    <a:lnTo>
                      <a:pt x="390" y="215"/>
                    </a:lnTo>
                    <a:lnTo>
                      <a:pt x="372" y="3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19" name="Freeform 39">
                <a:extLst>
                  <a:ext uri="{FF2B5EF4-FFF2-40B4-BE49-F238E27FC236}">
                    <a16:creationId xmlns:a16="http://schemas.microsoft.com/office/drawing/2014/main" id="{983D6271-FF88-480B-1054-25370513FC4D}"/>
                  </a:ext>
                </a:extLst>
              </p:cNvPr>
              <p:cNvSpPr>
                <a:spLocks noChangeAspect="1"/>
              </p:cNvSpPr>
              <p:nvPr/>
            </p:nvSpPr>
            <p:spPr bwMode="auto">
              <a:xfrm>
                <a:off x="938" y="573"/>
                <a:ext cx="78" cy="76"/>
              </a:xfrm>
              <a:custGeom>
                <a:avLst/>
                <a:gdLst>
                  <a:gd name="T0" fmla="*/ 0 w 272"/>
                  <a:gd name="T1" fmla="*/ 0 h 263"/>
                  <a:gd name="T2" fmla="*/ 171 w 272"/>
                  <a:gd name="T3" fmla="*/ 236 h 263"/>
                  <a:gd name="T4" fmla="*/ 272 w 272"/>
                  <a:gd name="T5" fmla="*/ 263 h 263"/>
                  <a:gd name="T6" fmla="*/ 0 w 272"/>
                  <a:gd name="T7" fmla="*/ 0 h 263"/>
                </a:gdLst>
                <a:ahLst/>
                <a:cxnLst>
                  <a:cxn ang="0">
                    <a:pos x="T0" y="T1"/>
                  </a:cxn>
                  <a:cxn ang="0">
                    <a:pos x="T2" y="T3"/>
                  </a:cxn>
                  <a:cxn ang="0">
                    <a:pos x="T4" y="T5"/>
                  </a:cxn>
                  <a:cxn ang="0">
                    <a:pos x="T6" y="T7"/>
                  </a:cxn>
                </a:cxnLst>
                <a:rect l="0" t="0" r="r" b="b"/>
                <a:pathLst>
                  <a:path w="272" h="263">
                    <a:moveTo>
                      <a:pt x="0" y="0"/>
                    </a:moveTo>
                    <a:lnTo>
                      <a:pt x="171" y="236"/>
                    </a:lnTo>
                    <a:lnTo>
                      <a:pt x="272" y="26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20" name="Freeform 40">
                <a:extLst>
                  <a:ext uri="{FF2B5EF4-FFF2-40B4-BE49-F238E27FC236}">
                    <a16:creationId xmlns:a16="http://schemas.microsoft.com/office/drawing/2014/main" id="{A7B5C17A-6D0F-755F-2400-804E0FB8010B}"/>
                  </a:ext>
                </a:extLst>
              </p:cNvPr>
              <p:cNvSpPr>
                <a:spLocks noChangeAspect="1"/>
              </p:cNvSpPr>
              <p:nvPr/>
            </p:nvSpPr>
            <p:spPr bwMode="auto">
              <a:xfrm>
                <a:off x="921" y="558"/>
                <a:ext cx="213" cy="201"/>
              </a:xfrm>
              <a:custGeom>
                <a:avLst/>
                <a:gdLst>
                  <a:gd name="T0" fmla="*/ 730 w 738"/>
                  <a:gd name="T1" fmla="*/ 22 h 694"/>
                  <a:gd name="T2" fmla="*/ 723 w 738"/>
                  <a:gd name="T3" fmla="*/ 69 h 694"/>
                  <a:gd name="T4" fmla="*/ 705 w 738"/>
                  <a:gd name="T5" fmla="*/ 122 h 694"/>
                  <a:gd name="T6" fmla="*/ 679 w 738"/>
                  <a:gd name="T7" fmla="*/ 179 h 694"/>
                  <a:gd name="T8" fmla="*/ 642 w 738"/>
                  <a:gd name="T9" fmla="*/ 239 h 694"/>
                  <a:gd name="T10" fmla="*/ 598 w 738"/>
                  <a:gd name="T11" fmla="*/ 300 h 694"/>
                  <a:gd name="T12" fmla="*/ 545 w 738"/>
                  <a:gd name="T13" fmla="*/ 362 h 694"/>
                  <a:gd name="T14" fmla="*/ 485 w 738"/>
                  <a:gd name="T15" fmla="*/ 424 h 694"/>
                  <a:gd name="T16" fmla="*/ 422 w 738"/>
                  <a:gd name="T17" fmla="*/ 481 h 694"/>
                  <a:gd name="T18" fmla="*/ 360 w 738"/>
                  <a:gd name="T19" fmla="*/ 531 h 694"/>
                  <a:gd name="T20" fmla="*/ 297 w 738"/>
                  <a:gd name="T21" fmla="*/ 575 h 694"/>
                  <a:gd name="T22" fmla="*/ 238 w 738"/>
                  <a:gd name="T23" fmla="*/ 612 h 694"/>
                  <a:gd name="T24" fmla="*/ 178 w 738"/>
                  <a:gd name="T25" fmla="*/ 642 h 694"/>
                  <a:gd name="T26" fmla="*/ 122 w 738"/>
                  <a:gd name="T27" fmla="*/ 665 h 694"/>
                  <a:gd name="T28" fmla="*/ 70 w 738"/>
                  <a:gd name="T29" fmla="*/ 681 h 694"/>
                  <a:gd name="T30" fmla="*/ 22 w 738"/>
                  <a:gd name="T31" fmla="*/ 688 h 694"/>
                  <a:gd name="T32" fmla="*/ 26 w 738"/>
                  <a:gd name="T33" fmla="*/ 692 h 694"/>
                  <a:gd name="T34" fmla="*/ 79 w 738"/>
                  <a:gd name="T35" fmla="*/ 694 h 694"/>
                  <a:gd name="T36" fmla="*/ 133 w 738"/>
                  <a:gd name="T37" fmla="*/ 691 h 694"/>
                  <a:gd name="T38" fmla="*/ 189 w 738"/>
                  <a:gd name="T39" fmla="*/ 682 h 694"/>
                  <a:gd name="T40" fmla="*/ 246 w 738"/>
                  <a:gd name="T41" fmla="*/ 667 h 694"/>
                  <a:gd name="T42" fmla="*/ 303 w 738"/>
                  <a:gd name="T43" fmla="*/ 646 h 694"/>
                  <a:gd name="T44" fmla="*/ 360 w 738"/>
                  <a:gd name="T45" fmla="*/ 618 h 694"/>
                  <a:gd name="T46" fmla="*/ 416 w 738"/>
                  <a:gd name="T47" fmla="*/ 586 h 694"/>
                  <a:gd name="T48" fmla="*/ 483 w 738"/>
                  <a:gd name="T49" fmla="*/ 539 h 694"/>
                  <a:gd name="T50" fmla="*/ 553 w 738"/>
                  <a:gd name="T51" fmla="*/ 476 h 694"/>
                  <a:gd name="T52" fmla="*/ 614 w 738"/>
                  <a:gd name="T53" fmla="*/ 407 h 694"/>
                  <a:gd name="T54" fmla="*/ 662 w 738"/>
                  <a:gd name="T55" fmla="*/ 334 h 694"/>
                  <a:gd name="T56" fmla="*/ 700 w 738"/>
                  <a:gd name="T57" fmla="*/ 259 h 694"/>
                  <a:gd name="T58" fmla="*/ 725 w 738"/>
                  <a:gd name="T59" fmla="*/ 183 h 694"/>
                  <a:gd name="T60" fmla="*/ 737 w 738"/>
                  <a:gd name="T61" fmla="*/ 107 h 694"/>
                  <a:gd name="T62" fmla="*/ 736 w 738"/>
                  <a:gd name="T63" fmla="*/ 35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8" h="694">
                    <a:moveTo>
                      <a:pt x="730" y="0"/>
                    </a:moveTo>
                    <a:lnTo>
                      <a:pt x="730" y="22"/>
                    </a:lnTo>
                    <a:lnTo>
                      <a:pt x="728" y="45"/>
                    </a:lnTo>
                    <a:lnTo>
                      <a:pt x="723" y="69"/>
                    </a:lnTo>
                    <a:lnTo>
                      <a:pt x="715" y="96"/>
                    </a:lnTo>
                    <a:lnTo>
                      <a:pt x="705" y="122"/>
                    </a:lnTo>
                    <a:lnTo>
                      <a:pt x="692" y="150"/>
                    </a:lnTo>
                    <a:lnTo>
                      <a:pt x="679" y="179"/>
                    </a:lnTo>
                    <a:lnTo>
                      <a:pt x="661" y="209"/>
                    </a:lnTo>
                    <a:lnTo>
                      <a:pt x="642" y="239"/>
                    </a:lnTo>
                    <a:lnTo>
                      <a:pt x="621" y="270"/>
                    </a:lnTo>
                    <a:lnTo>
                      <a:pt x="598" y="300"/>
                    </a:lnTo>
                    <a:lnTo>
                      <a:pt x="573" y="331"/>
                    </a:lnTo>
                    <a:lnTo>
                      <a:pt x="545" y="362"/>
                    </a:lnTo>
                    <a:lnTo>
                      <a:pt x="516" y="393"/>
                    </a:lnTo>
                    <a:lnTo>
                      <a:pt x="485" y="424"/>
                    </a:lnTo>
                    <a:lnTo>
                      <a:pt x="453" y="454"/>
                    </a:lnTo>
                    <a:lnTo>
                      <a:pt x="422" y="481"/>
                    </a:lnTo>
                    <a:lnTo>
                      <a:pt x="391" y="507"/>
                    </a:lnTo>
                    <a:lnTo>
                      <a:pt x="360" y="531"/>
                    </a:lnTo>
                    <a:lnTo>
                      <a:pt x="329" y="553"/>
                    </a:lnTo>
                    <a:lnTo>
                      <a:pt x="297" y="575"/>
                    </a:lnTo>
                    <a:lnTo>
                      <a:pt x="268" y="593"/>
                    </a:lnTo>
                    <a:lnTo>
                      <a:pt x="238" y="612"/>
                    </a:lnTo>
                    <a:lnTo>
                      <a:pt x="208" y="628"/>
                    </a:lnTo>
                    <a:lnTo>
                      <a:pt x="178" y="642"/>
                    </a:lnTo>
                    <a:lnTo>
                      <a:pt x="150" y="654"/>
                    </a:lnTo>
                    <a:lnTo>
                      <a:pt x="122" y="665"/>
                    </a:lnTo>
                    <a:lnTo>
                      <a:pt x="95" y="674"/>
                    </a:lnTo>
                    <a:lnTo>
                      <a:pt x="70" y="681"/>
                    </a:lnTo>
                    <a:lnTo>
                      <a:pt x="45" y="685"/>
                    </a:lnTo>
                    <a:lnTo>
                      <a:pt x="22" y="688"/>
                    </a:lnTo>
                    <a:lnTo>
                      <a:pt x="0" y="689"/>
                    </a:lnTo>
                    <a:lnTo>
                      <a:pt x="26" y="692"/>
                    </a:lnTo>
                    <a:lnTo>
                      <a:pt x="52" y="694"/>
                    </a:lnTo>
                    <a:lnTo>
                      <a:pt x="79" y="694"/>
                    </a:lnTo>
                    <a:lnTo>
                      <a:pt x="105" y="693"/>
                    </a:lnTo>
                    <a:lnTo>
                      <a:pt x="133" y="691"/>
                    </a:lnTo>
                    <a:lnTo>
                      <a:pt x="160" y="688"/>
                    </a:lnTo>
                    <a:lnTo>
                      <a:pt x="189" y="682"/>
                    </a:lnTo>
                    <a:lnTo>
                      <a:pt x="217" y="675"/>
                    </a:lnTo>
                    <a:lnTo>
                      <a:pt x="246" y="667"/>
                    </a:lnTo>
                    <a:lnTo>
                      <a:pt x="274" y="656"/>
                    </a:lnTo>
                    <a:lnTo>
                      <a:pt x="303" y="646"/>
                    </a:lnTo>
                    <a:lnTo>
                      <a:pt x="332" y="633"/>
                    </a:lnTo>
                    <a:lnTo>
                      <a:pt x="360" y="618"/>
                    </a:lnTo>
                    <a:lnTo>
                      <a:pt x="388" y="604"/>
                    </a:lnTo>
                    <a:lnTo>
                      <a:pt x="416" y="586"/>
                    </a:lnTo>
                    <a:lnTo>
                      <a:pt x="444" y="568"/>
                    </a:lnTo>
                    <a:lnTo>
                      <a:pt x="483" y="539"/>
                    </a:lnTo>
                    <a:lnTo>
                      <a:pt x="520" y="508"/>
                    </a:lnTo>
                    <a:lnTo>
                      <a:pt x="553" y="476"/>
                    </a:lnTo>
                    <a:lnTo>
                      <a:pt x="585" y="441"/>
                    </a:lnTo>
                    <a:lnTo>
                      <a:pt x="614" y="407"/>
                    </a:lnTo>
                    <a:lnTo>
                      <a:pt x="639" y="371"/>
                    </a:lnTo>
                    <a:lnTo>
                      <a:pt x="662" y="334"/>
                    </a:lnTo>
                    <a:lnTo>
                      <a:pt x="683" y="296"/>
                    </a:lnTo>
                    <a:lnTo>
                      <a:pt x="700" y="259"/>
                    </a:lnTo>
                    <a:lnTo>
                      <a:pt x="714" y="221"/>
                    </a:lnTo>
                    <a:lnTo>
                      <a:pt x="725" y="183"/>
                    </a:lnTo>
                    <a:lnTo>
                      <a:pt x="733" y="145"/>
                    </a:lnTo>
                    <a:lnTo>
                      <a:pt x="737" y="107"/>
                    </a:lnTo>
                    <a:lnTo>
                      <a:pt x="738" y="72"/>
                    </a:lnTo>
                    <a:lnTo>
                      <a:pt x="736" y="35"/>
                    </a:lnTo>
                    <a:lnTo>
                      <a:pt x="73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21" name="Freeform 41">
                <a:extLst>
                  <a:ext uri="{FF2B5EF4-FFF2-40B4-BE49-F238E27FC236}">
                    <a16:creationId xmlns:a16="http://schemas.microsoft.com/office/drawing/2014/main" id="{CDD63630-E7E0-F732-7B1C-0D5A761F2ED7}"/>
                  </a:ext>
                </a:extLst>
              </p:cNvPr>
              <p:cNvSpPr>
                <a:spLocks noChangeAspect="1"/>
              </p:cNvSpPr>
              <p:nvPr/>
            </p:nvSpPr>
            <p:spPr bwMode="auto">
              <a:xfrm>
                <a:off x="1024" y="590"/>
                <a:ext cx="89" cy="71"/>
              </a:xfrm>
              <a:custGeom>
                <a:avLst/>
                <a:gdLst>
                  <a:gd name="T0" fmla="*/ 0 w 308"/>
                  <a:gd name="T1" fmla="*/ 246 h 246"/>
                  <a:gd name="T2" fmla="*/ 206 w 308"/>
                  <a:gd name="T3" fmla="*/ 174 h 246"/>
                  <a:gd name="T4" fmla="*/ 210 w 308"/>
                  <a:gd name="T5" fmla="*/ 168 h 246"/>
                  <a:gd name="T6" fmla="*/ 215 w 308"/>
                  <a:gd name="T7" fmla="*/ 161 h 246"/>
                  <a:gd name="T8" fmla="*/ 218 w 308"/>
                  <a:gd name="T9" fmla="*/ 155 h 246"/>
                  <a:gd name="T10" fmla="*/ 223 w 308"/>
                  <a:gd name="T11" fmla="*/ 149 h 246"/>
                  <a:gd name="T12" fmla="*/ 228 w 308"/>
                  <a:gd name="T13" fmla="*/ 144 h 246"/>
                  <a:gd name="T14" fmla="*/ 232 w 308"/>
                  <a:gd name="T15" fmla="*/ 137 h 246"/>
                  <a:gd name="T16" fmla="*/ 236 w 308"/>
                  <a:gd name="T17" fmla="*/ 131 h 246"/>
                  <a:gd name="T18" fmla="*/ 240 w 308"/>
                  <a:gd name="T19" fmla="*/ 125 h 246"/>
                  <a:gd name="T20" fmla="*/ 306 w 308"/>
                  <a:gd name="T21" fmla="*/ 7 h 246"/>
                  <a:gd name="T22" fmla="*/ 306 w 308"/>
                  <a:gd name="T23" fmla="*/ 4 h 246"/>
                  <a:gd name="T24" fmla="*/ 307 w 308"/>
                  <a:gd name="T25" fmla="*/ 3 h 246"/>
                  <a:gd name="T26" fmla="*/ 307 w 308"/>
                  <a:gd name="T27" fmla="*/ 1 h 246"/>
                  <a:gd name="T28" fmla="*/ 308 w 308"/>
                  <a:gd name="T29" fmla="*/ 0 h 246"/>
                  <a:gd name="T30" fmla="*/ 18 w 308"/>
                  <a:gd name="T31" fmla="*/ 85 h 246"/>
                  <a:gd name="T32" fmla="*/ 0 w 308"/>
                  <a:gd name="T33" fmla="*/ 24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8" h="246">
                    <a:moveTo>
                      <a:pt x="0" y="246"/>
                    </a:moveTo>
                    <a:lnTo>
                      <a:pt x="206" y="174"/>
                    </a:lnTo>
                    <a:lnTo>
                      <a:pt x="210" y="168"/>
                    </a:lnTo>
                    <a:lnTo>
                      <a:pt x="215" y="161"/>
                    </a:lnTo>
                    <a:lnTo>
                      <a:pt x="218" y="155"/>
                    </a:lnTo>
                    <a:lnTo>
                      <a:pt x="223" y="149"/>
                    </a:lnTo>
                    <a:lnTo>
                      <a:pt x="228" y="144"/>
                    </a:lnTo>
                    <a:lnTo>
                      <a:pt x="232" y="137"/>
                    </a:lnTo>
                    <a:lnTo>
                      <a:pt x="236" y="131"/>
                    </a:lnTo>
                    <a:lnTo>
                      <a:pt x="240" y="125"/>
                    </a:lnTo>
                    <a:lnTo>
                      <a:pt x="306" y="7"/>
                    </a:lnTo>
                    <a:lnTo>
                      <a:pt x="306" y="4"/>
                    </a:lnTo>
                    <a:lnTo>
                      <a:pt x="307" y="3"/>
                    </a:lnTo>
                    <a:lnTo>
                      <a:pt x="307" y="1"/>
                    </a:lnTo>
                    <a:lnTo>
                      <a:pt x="308" y="0"/>
                    </a:lnTo>
                    <a:lnTo>
                      <a:pt x="18" y="85"/>
                    </a:lnTo>
                    <a:lnTo>
                      <a:pt x="0" y="2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22" name="Freeform 42">
                <a:extLst>
                  <a:ext uri="{FF2B5EF4-FFF2-40B4-BE49-F238E27FC236}">
                    <a16:creationId xmlns:a16="http://schemas.microsoft.com/office/drawing/2014/main" id="{27D7271E-F1AA-276A-E49B-A2997155D210}"/>
                  </a:ext>
                </a:extLst>
              </p:cNvPr>
              <p:cNvSpPr>
                <a:spLocks noChangeAspect="1"/>
              </p:cNvSpPr>
              <p:nvPr/>
            </p:nvSpPr>
            <p:spPr bwMode="auto">
              <a:xfrm>
                <a:off x="1059" y="474"/>
                <a:ext cx="7" cy="7"/>
              </a:xfrm>
              <a:custGeom>
                <a:avLst/>
                <a:gdLst>
                  <a:gd name="T0" fmla="*/ 0 w 25"/>
                  <a:gd name="T1" fmla="*/ 12 h 24"/>
                  <a:gd name="T2" fmla="*/ 2 w 25"/>
                  <a:gd name="T3" fmla="*/ 16 h 24"/>
                  <a:gd name="T4" fmla="*/ 4 w 25"/>
                  <a:gd name="T5" fmla="*/ 21 h 24"/>
                  <a:gd name="T6" fmla="*/ 7 w 25"/>
                  <a:gd name="T7" fmla="*/ 23 h 24"/>
                  <a:gd name="T8" fmla="*/ 12 w 25"/>
                  <a:gd name="T9" fmla="*/ 24 h 24"/>
                  <a:gd name="T10" fmla="*/ 16 w 25"/>
                  <a:gd name="T11" fmla="*/ 23 h 24"/>
                  <a:gd name="T12" fmla="*/ 21 w 25"/>
                  <a:gd name="T13" fmla="*/ 21 h 24"/>
                  <a:gd name="T14" fmla="*/ 23 w 25"/>
                  <a:gd name="T15" fmla="*/ 16 h 24"/>
                  <a:gd name="T16" fmla="*/ 25 w 25"/>
                  <a:gd name="T17" fmla="*/ 12 h 24"/>
                  <a:gd name="T18" fmla="*/ 23 w 25"/>
                  <a:gd name="T19" fmla="*/ 7 h 24"/>
                  <a:gd name="T20" fmla="*/ 21 w 25"/>
                  <a:gd name="T21" fmla="*/ 4 h 24"/>
                  <a:gd name="T22" fmla="*/ 16 w 25"/>
                  <a:gd name="T23" fmla="*/ 1 h 24"/>
                  <a:gd name="T24" fmla="*/ 12 w 25"/>
                  <a:gd name="T25" fmla="*/ 0 h 24"/>
                  <a:gd name="T26" fmla="*/ 7 w 25"/>
                  <a:gd name="T27" fmla="*/ 1 h 24"/>
                  <a:gd name="T28" fmla="*/ 4 w 25"/>
                  <a:gd name="T29" fmla="*/ 4 h 24"/>
                  <a:gd name="T30" fmla="*/ 2 w 25"/>
                  <a:gd name="T31" fmla="*/ 7 h 24"/>
                  <a:gd name="T32" fmla="*/ 0 w 25"/>
                  <a:gd name="T33" fmla="*/ 12 h 24"/>
                  <a:gd name="T34" fmla="*/ 0 w 25"/>
                  <a:gd name="T35"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24">
                    <a:moveTo>
                      <a:pt x="0" y="12"/>
                    </a:moveTo>
                    <a:lnTo>
                      <a:pt x="2" y="16"/>
                    </a:lnTo>
                    <a:lnTo>
                      <a:pt x="4" y="21"/>
                    </a:lnTo>
                    <a:lnTo>
                      <a:pt x="7" y="23"/>
                    </a:lnTo>
                    <a:lnTo>
                      <a:pt x="12" y="24"/>
                    </a:lnTo>
                    <a:lnTo>
                      <a:pt x="16" y="23"/>
                    </a:lnTo>
                    <a:lnTo>
                      <a:pt x="21" y="21"/>
                    </a:lnTo>
                    <a:lnTo>
                      <a:pt x="23" y="16"/>
                    </a:lnTo>
                    <a:lnTo>
                      <a:pt x="25" y="12"/>
                    </a:lnTo>
                    <a:lnTo>
                      <a:pt x="23" y="7"/>
                    </a:lnTo>
                    <a:lnTo>
                      <a:pt x="21" y="4"/>
                    </a:lnTo>
                    <a:lnTo>
                      <a:pt x="16" y="1"/>
                    </a:lnTo>
                    <a:lnTo>
                      <a:pt x="12" y="0"/>
                    </a:lnTo>
                    <a:lnTo>
                      <a:pt x="7" y="1"/>
                    </a:lnTo>
                    <a:lnTo>
                      <a:pt x="4" y="4"/>
                    </a:lnTo>
                    <a:lnTo>
                      <a:pt x="2" y="7"/>
                    </a:lnTo>
                    <a:lnTo>
                      <a:pt x="0" y="12"/>
                    </a:lnTo>
                    <a:lnTo>
                      <a:pt x="0"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23" name="Freeform 43">
                <a:extLst>
                  <a:ext uri="{FF2B5EF4-FFF2-40B4-BE49-F238E27FC236}">
                    <a16:creationId xmlns:a16="http://schemas.microsoft.com/office/drawing/2014/main" id="{A304DAC8-F99F-05D3-6831-F1968149CF3C}"/>
                  </a:ext>
                </a:extLst>
              </p:cNvPr>
              <p:cNvSpPr>
                <a:spLocks noChangeAspect="1"/>
              </p:cNvSpPr>
              <p:nvPr/>
            </p:nvSpPr>
            <p:spPr bwMode="auto">
              <a:xfrm>
                <a:off x="898" y="491"/>
                <a:ext cx="4" cy="4"/>
              </a:xfrm>
              <a:custGeom>
                <a:avLst/>
                <a:gdLst>
                  <a:gd name="T0" fmla="*/ 0 w 15"/>
                  <a:gd name="T1" fmla="*/ 8 h 15"/>
                  <a:gd name="T2" fmla="*/ 1 w 15"/>
                  <a:gd name="T3" fmla="*/ 10 h 15"/>
                  <a:gd name="T4" fmla="*/ 2 w 15"/>
                  <a:gd name="T5" fmla="*/ 12 h 15"/>
                  <a:gd name="T6" fmla="*/ 5 w 15"/>
                  <a:gd name="T7" fmla="*/ 14 h 15"/>
                  <a:gd name="T8" fmla="*/ 7 w 15"/>
                  <a:gd name="T9" fmla="*/ 15 h 15"/>
                  <a:gd name="T10" fmla="*/ 10 w 15"/>
                  <a:gd name="T11" fmla="*/ 14 h 15"/>
                  <a:gd name="T12" fmla="*/ 13 w 15"/>
                  <a:gd name="T13" fmla="*/ 12 h 15"/>
                  <a:gd name="T14" fmla="*/ 14 w 15"/>
                  <a:gd name="T15" fmla="*/ 10 h 15"/>
                  <a:gd name="T16" fmla="*/ 15 w 15"/>
                  <a:gd name="T17" fmla="*/ 8 h 15"/>
                  <a:gd name="T18" fmla="*/ 14 w 15"/>
                  <a:gd name="T19" fmla="*/ 4 h 15"/>
                  <a:gd name="T20" fmla="*/ 13 w 15"/>
                  <a:gd name="T21" fmla="*/ 2 h 15"/>
                  <a:gd name="T22" fmla="*/ 10 w 15"/>
                  <a:gd name="T23" fmla="*/ 1 h 15"/>
                  <a:gd name="T24" fmla="*/ 7 w 15"/>
                  <a:gd name="T25" fmla="*/ 0 h 15"/>
                  <a:gd name="T26" fmla="*/ 5 w 15"/>
                  <a:gd name="T27" fmla="*/ 1 h 15"/>
                  <a:gd name="T28" fmla="*/ 2 w 15"/>
                  <a:gd name="T29" fmla="*/ 2 h 15"/>
                  <a:gd name="T30" fmla="*/ 1 w 15"/>
                  <a:gd name="T31" fmla="*/ 4 h 15"/>
                  <a:gd name="T32" fmla="*/ 0 w 15"/>
                  <a:gd name="T33" fmla="*/ 8 h 15"/>
                  <a:gd name="T34" fmla="*/ 0 w 15"/>
                  <a:gd name="T35"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5">
                    <a:moveTo>
                      <a:pt x="0" y="8"/>
                    </a:moveTo>
                    <a:lnTo>
                      <a:pt x="1" y="10"/>
                    </a:lnTo>
                    <a:lnTo>
                      <a:pt x="2" y="12"/>
                    </a:lnTo>
                    <a:lnTo>
                      <a:pt x="5" y="14"/>
                    </a:lnTo>
                    <a:lnTo>
                      <a:pt x="7" y="15"/>
                    </a:lnTo>
                    <a:lnTo>
                      <a:pt x="10" y="14"/>
                    </a:lnTo>
                    <a:lnTo>
                      <a:pt x="13" y="12"/>
                    </a:lnTo>
                    <a:lnTo>
                      <a:pt x="14" y="10"/>
                    </a:lnTo>
                    <a:lnTo>
                      <a:pt x="15" y="8"/>
                    </a:lnTo>
                    <a:lnTo>
                      <a:pt x="14" y="4"/>
                    </a:lnTo>
                    <a:lnTo>
                      <a:pt x="13" y="2"/>
                    </a:lnTo>
                    <a:lnTo>
                      <a:pt x="10" y="1"/>
                    </a:lnTo>
                    <a:lnTo>
                      <a:pt x="7" y="0"/>
                    </a:lnTo>
                    <a:lnTo>
                      <a:pt x="5" y="1"/>
                    </a:lnTo>
                    <a:lnTo>
                      <a:pt x="2" y="2"/>
                    </a:lnTo>
                    <a:lnTo>
                      <a:pt x="1" y="4"/>
                    </a:lnTo>
                    <a:lnTo>
                      <a:pt x="0" y="8"/>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24" name="Freeform 44">
                <a:extLst>
                  <a:ext uri="{FF2B5EF4-FFF2-40B4-BE49-F238E27FC236}">
                    <a16:creationId xmlns:a16="http://schemas.microsoft.com/office/drawing/2014/main" id="{E65B0CEB-704F-E885-36CD-AEE5E892FD30}"/>
                  </a:ext>
                </a:extLst>
              </p:cNvPr>
              <p:cNvSpPr>
                <a:spLocks noChangeAspect="1"/>
              </p:cNvSpPr>
              <p:nvPr/>
            </p:nvSpPr>
            <p:spPr bwMode="auto">
              <a:xfrm>
                <a:off x="995" y="474"/>
                <a:ext cx="5" cy="4"/>
              </a:xfrm>
              <a:custGeom>
                <a:avLst/>
                <a:gdLst>
                  <a:gd name="T0" fmla="*/ 0 w 15"/>
                  <a:gd name="T1" fmla="*/ 8 h 15"/>
                  <a:gd name="T2" fmla="*/ 2 w 15"/>
                  <a:gd name="T3" fmla="*/ 10 h 15"/>
                  <a:gd name="T4" fmla="*/ 3 w 15"/>
                  <a:gd name="T5" fmla="*/ 13 h 15"/>
                  <a:gd name="T6" fmla="*/ 5 w 15"/>
                  <a:gd name="T7" fmla="*/ 14 h 15"/>
                  <a:gd name="T8" fmla="*/ 9 w 15"/>
                  <a:gd name="T9" fmla="*/ 15 h 15"/>
                  <a:gd name="T10" fmla="*/ 11 w 15"/>
                  <a:gd name="T11" fmla="*/ 14 h 15"/>
                  <a:gd name="T12" fmla="*/ 13 w 15"/>
                  <a:gd name="T13" fmla="*/ 13 h 15"/>
                  <a:gd name="T14" fmla="*/ 14 w 15"/>
                  <a:gd name="T15" fmla="*/ 10 h 15"/>
                  <a:gd name="T16" fmla="*/ 15 w 15"/>
                  <a:gd name="T17" fmla="*/ 8 h 15"/>
                  <a:gd name="T18" fmla="*/ 14 w 15"/>
                  <a:gd name="T19" fmla="*/ 5 h 15"/>
                  <a:gd name="T20" fmla="*/ 13 w 15"/>
                  <a:gd name="T21" fmla="*/ 2 h 15"/>
                  <a:gd name="T22" fmla="*/ 11 w 15"/>
                  <a:gd name="T23" fmla="*/ 1 h 15"/>
                  <a:gd name="T24" fmla="*/ 9 w 15"/>
                  <a:gd name="T25" fmla="*/ 0 h 15"/>
                  <a:gd name="T26" fmla="*/ 5 w 15"/>
                  <a:gd name="T27" fmla="*/ 1 h 15"/>
                  <a:gd name="T28" fmla="*/ 3 w 15"/>
                  <a:gd name="T29" fmla="*/ 2 h 15"/>
                  <a:gd name="T30" fmla="*/ 2 w 15"/>
                  <a:gd name="T31" fmla="*/ 5 h 15"/>
                  <a:gd name="T32" fmla="*/ 0 w 15"/>
                  <a:gd name="T33" fmla="*/ 8 h 15"/>
                  <a:gd name="T34" fmla="*/ 0 w 15"/>
                  <a:gd name="T35"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5">
                    <a:moveTo>
                      <a:pt x="0" y="8"/>
                    </a:moveTo>
                    <a:lnTo>
                      <a:pt x="2" y="10"/>
                    </a:lnTo>
                    <a:lnTo>
                      <a:pt x="3" y="13"/>
                    </a:lnTo>
                    <a:lnTo>
                      <a:pt x="5" y="14"/>
                    </a:lnTo>
                    <a:lnTo>
                      <a:pt x="9" y="15"/>
                    </a:lnTo>
                    <a:lnTo>
                      <a:pt x="11" y="14"/>
                    </a:lnTo>
                    <a:lnTo>
                      <a:pt x="13" y="13"/>
                    </a:lnTo>
                    <a:lnTo>
                      <a:pt x="14" y="10"/>
                    </a:lnTo>
                    <a:lnTo>
                      <a:pt x="15" y="8"/>
                    </a:lnTo>
                    <a:lnTo>
                      <a:pt x="14" y="5"/>
                    </a:lnTo>
                    <a:lnTo>
                      <a:pt x="13" y="2"/>
                    </a:lnTo>
                    <a:lnTo>
                      <a:pt x="11" y="1"/>
                    </a:lnTo>
                    <a:lnTo>
                      <a:pt x="9" y="0"/>
                    </a:lnTo>
                    <a:lnTo>
                      <a:pt x="5" y="1"/>
                    </a:lnTo>
                    <a:lnTo>
                      <a:pt x="3" y="2"/>
                    </a:lnTo>
                    <a:lnTo>
                      <a:pt x="2" y="5"/>
                    </a:lnTo>
                    <a:lnTo>
                      <a:pt x="0" y="8"/>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25" name="Freeform 45">
                <a:extLst>
                  <a:ext uri="{FF2B5EF4-FFF2-40B4-BE49-F238E27FC236}">
                    <a16:creationId xmlns:a16="http://schemas.microsoft.com/office/drawing/2014/main" id="{338221EF-23AE-3EE2-8FC6-2C380F62CC8C}"/>
                  </a:ext>
                </a:extLst>
              </p:cNvPr>
              <p:cNvSpPr>
                <a:spLocks noChangeAspect="1"/>
              </p:cNvSpPr>
              <p:nvPr/>
            </p:nvSpPr>
            <p:spPr bwMode="auto">
              <a:xfrm>
                <a:off x="1143" y="484"/>
                <a:ext cx="4" cy="4"/>
              </a:xfrm>
              <a:custGeom>
                <a:avLst/>
                <a:gdLst>
                  <a:gd name="T0" fmla="*/ 0 w 15"/>
                  <a:gd name="T1" fmla="*/ 7 h 15"/>
                  <a:gd name="T2" fmla="*/ 1 w 15"/>
                  <a:gd name="T3" fmla="*/ 10 h 15"/>
                  <a:gd name="T4" fmla="*/ 2 w 15"/>
                  <a:gd name="T5" fmla="*/ 12 h 15"/>
                  <a:gd name="T6" fmla="*/ 5 w 15"/>
                  <a:gd name="T7" fmla="*/ 13 h 15"/>
                  <a:gd name="T8" fmla="*/ 8 w 15"/>
                  <a:gd name="T9" fmla="*/ 15 h 15"/>
                  <a:gd name="T10" fmla="*/ 10 w 15"/>
                  <a:gd name="T11" fmla="*/ 13 h 15"/>
                  <a:gd name="T12" fmla="*/ 13 w 15"/>
                  <a:gd name="T13" fmla="*/ 12 h 15"/>
                  <a:gd name="T14" fmla="*/ 14 w 15"/>
                  <a:gd name="T15" fmla="*/ 10 h 15"/>
                  <a:gd name="T16" fmla="*/ 15 w 15"/>
                  <a:gd name="T17" fmla="*/ 7 h 15"/>
                  <a:gd name="T18" fmla="*/ 14 w 15"/>
                  <a:gd name="T19" fmla="*/ 4 h 15"/>
                  <a:gd name="T20" fmla="*/ 13 w 15"/>
                  <a:gd name="T21" fmla="*/ 2 h 15"/>
                  <a:gd name="T22" fmla="*/ 10 w 15"/>
                  <a:gd name="T23" fmla="*/ 1 h 15"/>
                  <a:gd name="T24" fmla="*/ 8 w 15"/>
                  <a:gd name="T25" fmla="*/ 0 h 15"/>
                  <a:gd name="T26" fmla="*/ 5 w 15"/>
                  <a:gd name="T27" fmla="*/ 1 h 15"/>
                  <a:gd name="T28" fmla="*/ 2 w 15"/>
                  <a:gd name="T29" fmla="*/ 2 h 15"/>
                  <a:gd name="T30" fmla="*/ 1 w 15"/>
                  <a:gd name="T31" fmla="*/ 4 h 15"/>
                  <a:gd name="T32" fmla="*/ 0 w 15"/>
                  <a:gd name="T33" fmla="*/ 7 h 15"/>
                  <a:gd name="T34" fmla="*/ 0 w 15"/>
                  <a:gd name="T35"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5">
                    <a:moveTo>
                      <a:pt x="0" y="7"/>
                    </a:moveTo>
                    <a:lnTo>
                      <a:pt x="1" y="10"/>
                    </a:lnTo>
                    <a:lnTo>
                      <a:pt x="2" y="12"/>
                    </a:lnTo>
                    <a:lnTo>
                      <a:pt x="5" y="13"/>
                    </a:lnTo>
                    <a:lnTo>
                      <a:pt x="8" y="15"/>
                    </a:lnTo>
                    <a:lnTo>
                      <a:pt x="10" y="13"/>
                    </a:lnTo>
                    <a:lnTo>
                      <a:pt x="13" y="12"/>
                    </a:lnTo>
                    <a:lnTo>
                      <a:pt x="14" y="10"/>
                    </a:lnTo>
                    <a:lnTo>
                      <a:pt x="15" y="7"/>
                    </a:lnTo>
                    <a:lnTo>
                      <a:pt x="14" y="4"/>
                    </a:lnTo>
                    <a:lnTo>
                      <a:pt x="13" y="2"/>
                    </a:lnTo>
                    <a:lnTo>
                      <a:pt x="10" y="1"/>
                    </a:lnTo>
                    <a:lnTo>
                      <a:pt x="8" y="0"/>
                    </a:lnTo>
                    <a:lnTo>
                      <a:pt x="5" y="1"/>
                    </a:lnTo>
                    <a:lnTo>
                      <a:pt x="2" y="2"/>
                    </a:lnTo>
                    <a:lnTo>
                      <a:pt x="1" y="4"/>
                    </a:lnTo>
                    <a:lnTo>
                      <a:pt x="0" y="7"/>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6126" name="Freeform 46">
                <a:extLst>
                  <a:ext uri="{FF2B5EF4-FFF2-40B4-BE49-F238E27FC236}">
                    <a16:creationId xmlns:a16="http://schemas.microsoft.com/office/drawing/2014/main" id="{7BBE7773-8A00-5CA7-E6AC-198E0621890C}"/>
                  </a:ext>
                </a:extLst>
              </p:cNvPr>
              <p:cNvSpPr>
                <a:spLocks noChangeAspect="1"/>
              </p:cNvSpPr>
              <p:nvPr/>
            </p:nvSpPr>
            <p:spPr bwMode="auto">
              <a:xfrm>
                <a:off x="960" y="441"/>
                <a:ext cx="7" cy="7"/>
              </a:xfrm>
              <a:custGeom>
                <a:avLst/>
                <a:gdLst>
                  <a:gd name="T0" fmla="*/ 0 w 25"/>
                  <a:gd name="T1" fmla="*/ 13 h 24"/>
                  <a:gd name="T2" fmla="*/ 2 w 25"/>
                  <a:gd name="T3" fmla="*/ 17 h 24"/>
                  <a:gd name="T4" fmla="*/ 4 w 25"/>
                  <a:gd name="T5" fmla="*/ 21 h 24"/>
                  <a:gd name="T6" fmla="*/ 9 w 25"/>
                  <a:gd name="T7" fmla="*/ 23 h 24"/>
                  <a:gd name="T8" fmla="*/ 13 w 25"/>
                  <a:gd name="T9" fmla="*/ 24 h 24"/>
                  <a:gd name="T10" fmla="*/ 18 w 25"/>
                  <a:gd name="T11" fmla="*/ 23 h 24"/>
                  <a:gd name="T12" fmla="*/ 21 w 25"/>
                  <a:gd name="T13" fmla="*/ 21 h 24"/>
                  <a:gd name="T14" fmla="*/ 23 w 25"/>
                  <a:gd name="T15" fmla="*/ 17 h 24"/>
                  <a:gd name="T16" fmla="*/ 25 w 25"/>
                  <a:gd name="T17" fmla="*/ 13 h 24"/>
                  <a:gd name="T18" fmla="*/ 23 w 25"/>
                  <a:gd name="T19" fmla="*/ 8 h 24"/>
                  <a:gd name="T20" fmla="*/ 21 w 25"/>
                  <a:gd name="T21" fmla="*/ 4 h 24"/>
                  <a:gd name="T22" fmla="*/ 18 w 25"/>
                  <a:gd name="T23" fmla="*/ 1 h 24"/>
                  <a:gd name="T24" fmla="*/ 13 w 25"/>
                  <a:gd name="T25" fmla="*/ 0 h 24"/>
                  <a:gd name="T26" fmla="*/ 9 w 25"/>
                  <a:gd name="T27" fmla="*/ 1 h 24"/>
                  <a:gd name="T28" fmla="*/ 4 w 25"/>
                  <a:gd name="T29" fmla="*/ 4 h 24"/>
                  <a:gd name="T30" fmla="*/ 2 w 25"/>
                  <a:gd name="T31" fmla="*/ 8 h 24"/>
                  <a:gd name="T32" fmla="*/ 0 w 25"/>
                  <a:gd name="T33" fmla="*/ 13 h 24"/>
                  <a:gd name="T34" fmla="*/ 0 w 25"/>
                  <a:gd name="T3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24">
                    <a:moveTo>
                      <a:pt x="0" y="13"/>
                    </a:moveTo>
                    <a:lnTo>
                      <a:pt x="2" y="17"/>
                    </a:lnTo>
                    <a:lnTo>
                      <a:pt x="4" y="21"/>
                    </a:lnTo>
                    <a:lnTo>
                      <a:pt x="9" y="23"/>
                    </a:lnTo>
                    <a:lnTo>
                      <a:pt x="13" y="24"/>
                    </a:lnTo>
                    <a:lnTo>
                      <a:pt x="18" y="23"/>
                    </a:lnTo>
                    <a:lnTo>
                      <a:pt x="21" y="21"/>
                    </a:lnTo>
                    <a:lnTo>
                      <a:pt x="23" y="17"/>
                    </a:lnTo>
                    <a:lnTo>
                      <a:pt x="25" y="13"/>
                    </a:lnTo>
                    <a:lnTo>
                      <a:pt x="23" y="8"/>
                    </a:lnTo>
                    <a:lnTo>
                      <a:pt x="21" y="4"/>
                    </a:lnTo>
                    <a:lnTo>
                      <a:pt x="18" y="1"/>
                    </a:lnTo>
                    <a:lnTo>
                      <a:pt x="13" y="0"/>
                    </a:lnTo>
                    <a:lnTo>
                      <a:pt x="9" y="1"/>
                    </a:lnTo>
                    <a:lnTo>
                      <a:pt x="4" y="4"/>
                    </a:lnTo>
                    <a:lnTo>
                      <a:pt x="2" y="8"/>
                    </a:lnTo>
                    <a:lnTo>
                      <a:pt x="0" y="13"/>
                    </a:lnTo>
                    <a:lnTo>
                      <a:pt x="0"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grpSp>
        <p:nvGrpSpPr>
          <p:cNvPr id="46129" name="Group 49">
            <a:extLst>
              <a:ext uri="{FF2B5EF4-FFF2-40B4-BE49-F238E27FC236}">
                <a16:creationId xmlns:a16="http://schemas.microsoft.com/office/drawing/2014/main" id="{8DDAA41C-53E3-3B86-1E33-D6D292A0BD0E}"/>
              </a:ext>
            </a:extLst>
          </p:cNvPr>
          <p:cNvGrpSpPr>
            <a:grpSpLocks/>
          </p:cNvGrpSpPr>
          <p:nvPr/>
        </p:nvGrpSpPr>
        <p:grpSpPr bwMode="auto">
          <a:xfrm rot="-2658237">
            <a:off x="2493963" y="1911350"/>
            <a:ext cx="768350" cy="693738"/>
            <a:chOff x="1370" y="776"/>
            <a:chExt cx="484" cy="437"/>
          </a:xfrm>
        </p:grpSpPr>
        <p:grpSp>
          <p:nvGrpSpPr>
            <p:cNvPr id="46130" name="Group 50">
              <a:extLst>
                <a:ext uri="{FF2B5EF4-FFF2-40B4-BE49-F238E27FC236}">
                  <a16:creationId xmlns:a16="http://schemas.microsoft.com/office/drawing/2014/main" id="{858B210B-324F-42A2-CCEE-67DDF1EFE8B7}"/>
                </a:ext>
              </a:extLst>
            </p:cNvPr>
            <p:cNvGrpSpPr>
              <a:grpSpLocks/>
            </p:cNvGrpSpPr>
            <p:nvPr/>
          </p:nvGrpSpPr>
          <p:grpSpPr bwMode="auto">
            <a:xfrm>
              <a:off x="1558" y="929"/>
              <a:ext cx="146" cy="125"/>
              <a:chOff x="1558" y="929"/>
              <a:chExt cx="146" cy="125"/>
            </a:xfrm>
          </p:grpSpPr>
          <p:sp>
            <p:nvSpPr>
              <p:cNvPr id="46131" name="Freeform 51">
                <a:extLst>
                  <a:ext uri="{FF2B5EF4-FFF2-40B4-BE49-F238E27FC236}">
                    <a16:creationId xmlns:a16="http://schemas.microsoft.com/office/drawing/2014/main" id="{14EEB831-E70B-2BBD-C5D1-F3FDA94FCF4B}"/>
                  </a:ext>
                </a:extLst>
              </p:cNvPr>
              <p:cNvSpPr>
                <a:spLocks/>
              </p:cNvSpPr>
              <p:nvPr/>
            </p:nvSpPr>
            <p:spPr bwMode="auto">
              <a:xfrm>
                <a:off x="1570" y="929"/>
                <a:ext cx="111" cy="87"/>
              </a:xfrm>
              <a:custGeom>
                <a:avLst/>
                <a:gdLst>
                  <a:gd name="T0" fmla="*/ 33 w 111"/>
                  <a:gd name="T1" fmla="*/ 0 h 87"/>
                  <a:gd name="T2" fmla="*/ 77 w 111"/>
                  <a:gd name="T3" fmla="*/ 0 h 87"/>
                  <a:gd name="T4" fmla="*/ 110 w 111"/>
                  <a:gd name="T5" fmla="*/ 32 h 87"/>
                  <a:gd name="T6" fmla="*/ 110 w 111"/>
                  <a:gd name="T7" fmla="*/ 65 h 87"/>
                  <a:gd name="T8" fmla="*/ 83 w 111"/>
                  <a:gd name="T9" fmla="*/ 86 h 87"/>
                  <a:gd name="T10" fmla="*/ 33 w 111"/>
                  <a:gd name="T11" fmla="*/ 86 h 87"/>
                  <a:gd name="T12" fmla="*/ 0 w 111"/>
                  <a:gd name="T13" fmla="*/ 65 h 87"/>
                  <a:gd name="T14" fmla="*/ 0 w 111"/>
                  <a:gd name="T15" fmla="*/ 32 h 87"/>
                  <a:gd name="T16" fmla="*/ 33 w 111"/>
                  <a:gd name="T17"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87">
                    <a:moveTo>
                      <a:pt x="33" y="0"/>
                    </a:moveTo>
                    <a:lnTo>
                      <a:pt x="77" y="0"/>
                    </a:lnTo>
                    <a:lnTo>
                      <a:pt x="110" y="32"/>
                    </a:lnTo>
                    <a:lnTo>
                      <a:pt x="110" y="65"/>
                    </a:lnTo>
                    <a:lnTo>
                      <a:pt x="83" y="86"/>
                    </a:lnTo>
                    <a:lnTo>
                      <a:pt x="33" y="86"/>
                    </a:lnTo>
                    <a:lnTo>
                      <a:pt x="0" y="65"/>
                    </a:lnTo>
                    <a:lnTo>
                      <a:pt x="0" y="32"/>
                    </a:lnTo>
                    <a:lnTo>
                      <a:pt x="33" y="0"/>
                    </a:lnTo>
                  </a:path>
                </a:pathLst>
              </a:custGeom>
              <a:solidFill>
                <a:srgbClr val="FFFFFF"/>
              </a:solidFill>
              <a:ln>
                <a:noFill/>
              </a:ln>
              <a:effectLst/>
              <a:extLst>
                <a:ext uri="{91240B29-F687-4F45-9708-019B960494DF}">
                  <a14:hiddenLine xmlns:a14="http://schemas.microsoft.com/office/drawing/2010/main" w="12700" cap="rnd" cmpd="sng">
                    <a:solidFill>
                      <a:srgbClr val="6E0043"/>
                    </a:solidFill>
                    <a:prstDash val="solid"/>
                    <a:round/>
                    <a:headEnd type="triangl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32" name="Freeform 52">
                <a:extLst>
                  <a:ext uri="{FF2B5EF4-FFF2-40B4-BE49-F238E27FC236}">
                    <a16:creationId xmlns:a16="http://schemas.microsoft.com/office/drawing/2014/main" id="{D2FF0227-1B38-FBAA-F560-290AD0964CF8}"/>
                  </a:ext>
                </a:extLst>
              </p:cNvPr>
              <p:cNvSpPr>
                <a:spLocks/>
              </p:cNvSpPr>
              <p:nvPr/>
            </p:nvSpPr>
            <p:spPr bwMode="auto">
              <a:xfrm>
                <a:off x="1570" y="929"/>
                <a:ext cx="119" cy="95"/>
              </a:xfrm>
              <a:custGeom>
                <a:avLst/>
                <a:gdLst>
                  <a:gd name="T0" fmla="*/ 35 w 119"/>
                  <a:gd name="T1" fmla="*/ 0 h 95"/>
                  <a:gd name="T2" fmla="*/ 83 w 119"/>
                  <a:gd name="T3" fmla="*/ 0 h 95"/>
                  <a:gd name="T4" fmla="*/ 118 w 119"/>
                  <a:gd name="T5" fmla="*/ 35 h 95"/>
                  <a:gd name="T6" fmla="*/ 118 w 119"/>
                  <a:gd name="T7" fmla="*/ 71 h 95"/>
                  <a:gd name="T8" fmla="*/ 89 w 119"/>
                  <a:gd name="T9" fmla="*/ 94 h 95"/>
                  <a:gd name="T10" fmla="*/ 35 w 119"/>
                  <a:gd name="T11" fmla="*/ 94 h 95"/>
                  <a:gd name="T12" fmla="*/ 0 w 119"/>
                  <a:gd name="T13" fmla="*/ 71 h 95"/>
                  <a:gd name="T14" fmla="*/ 0 w 119"/>
                  <a:gd name="T15" fmla="*/ 35 h 95"/>
                  <a:gd name="T16" fmla="*/ 35 w 119"/>
                  <a:gd name="T17" fmla="*/ 0 h 95"/>
                  <a:gd name="T18" fmla="*/ 83 w 119"/>
                  <a:gd name="T19" fmla="*/ 0 h 95"/>
                  <a:gd name="T20" fmla="*/ 118 w 119"/>
                  <a:gd name="T21" fmla="*/ 35 h 95"/>
                  <a:gd name="T22" fmla="*/ 118 w 119"/>
                  <a:gd name="T23" fmla="*/ 71 h 95"/>
                  <a:gd name="T24" fmla="*/ 89 w 119"/>
                  <a:gd name="T25" fmla="*/ 94 h 95"/>
                  <a:gd name="T26" fmla="*/ 35 w 119"/>
                  <a:gd name="T27" fmla="*/ 94 h 95"/>
                  <a:gd name="T28" fmla="*/ 0 w 119"/>
                  <a:gd name="T29" fmla="*/ 71 h 95"/>
                  <a:gd name="T30" fmla="*/ 0 w 119"/>
                  <a:gd name="T31" fmla="*/ 35 h 95"/>
                  <a:gd name="T32" fmla="*/ 35 w 119"/>
                  <a:gd name="T3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 h="95">
                    <a:moveTo>
                      <a:pt x="35" y="0"/>
                    </a:moveTo>
                    <a:lnTo>
                      <a:pt x="83" y="0"/>
                    </a:lnTo>
                    <a:lnTo>
                      <a:pt x="118" y="35"/>
                    </a:lnTo>
                    <a:lnTo>
                      <a:pt x="118" y="71"/>
                    </a:lnTo>
                    <a:lnTo>
                      <a:pt x="89" y="94"/>
                    </a:lnTo>
                    <a:lnTo>
                      <a:pt x="35" y="94"/>
                    </a:lnTo>
                    <a:lnTo>
                      <a:pt x="0" y="71"/>
                    </a:lnTo>
                    <a:lnTo>
                      <a:pt x="0" y="35"/>
                    </a:lnTo>
                    <a:lnTo>
                      <a:pt x="35" y="0"/>
                    </a:lnTo>
                    <a:lnTo>
                      <a:pt x="83" y="0"/>
                    </a:lnTo>
                    <a:lnTo>
                      <a:pt x="118" y="35"/>
                    </a:lnTo>
                    <a:lnTo>
                      <a:pt x="118" y="71"/>
                    </a:lnTo>
                    <a:lnTo>
                      <a:pt x="89" y="94"/>
                    </a:lnTo>
                    <a:lnTo>
                      <a:pt x="35" y="94"/>
                    </a:lnTo>
                    <a:lnTo>
                      <a:pt x="0" y="71"/>
                    </a:lnTo>
                    <a:lnTo>
                      <a:pt x="0" y="35"/>
                    </a:lnTo>
                    <a:lnTo>
                      <a:pt x="35"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C0FEF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33" name="Freeform 53">
                <a:extLst>
                  <a:ext uri="{FF2B5EF4-FFF2-40B4-BE49-F238E27FC236}">
                    <a16:creationId xmlns:a16="http://schemas.microsoft.com/office/drawing/2014/main" id="{38658E40-C01B-D286-0EC6-17F9C3A7BDA0}"/>
                  </a:ext>
                </a:extLst>
              </p:cNvPr>
              <p:cNvSpPr>
                <a:spLocks/>
              </p:cNvSpPr>
              <p:nvPr/>
            </p:nvSpPr>
            <p:spPr bwMode="auto">
              <a:xfrm>
                <a:off x="1558" y="964"/>
                <a:ext cx="111" cy="82"/>
              </a:xfrm>
              <a:custGeom>
                <a:avLst/>
                <a:gdLst>
                  <a:gd name="T0" fmla="*/ 34 w 111"/>
                  <a:gd name="T1" fmla="*/ 0 h 82"/>
                  <a:gd name="T2" fmla="*/ 77 w 111"/>
                  <a:gd name="T3" fmla="*/ 0 h 82"/>
                  <a:gd name="T4" fmla="*/ 110 w 111"/>
                  <a:gd name="T5" fmla="*/ 27 h 82"/>
                  <a:gd name="T6" fmla="*/ 110 w 111"/>
                  <a:gd name="T7" fmla="*/ 59 h 82"/>
                  <a:gd name="T8" fmla="*/ 83 w 111"/>
                  <a:gd name="T9" fmla="*/ 81 h 82"/>
                  <a:gd name="T10" fmla="*/ 34 w 111"/>
                  <a:gd name="T11" fmla="*/ 81 h 82"/>
                  <a:gd name="T12" fmla="*/ 0 w 111"/>
                  <a:gd name="T13" fmla="*/ 59 h 82"/>
                  <a:gd name="T14" fmla="*/ 0 w 111"/>
                  <a:gd name="T15" fmla="*/ 27 h 82"/>
                  <a:gd name="T16" fmla="*/ 34 w 111"/>
                  <a:gd name="T1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82">
                    <a:moveTo>
                      <a:pt x="34" y="0"/>
                    </a:moveTo>
                    <a:lnTo>
                      <a:pt x="77" y="0"/>
                    </a:lnTo>
                    <a:lnTo>
                      <a:pt x="110" y="27"/>
                    </a:lnTo>
                    <a:lnTo>
                      <a:pt x="110" y="59"/>
                    </a:lnTo>
                    <a:lnTo>
                      <a:pt x="83" y="81"/>
                    </a:lnTo>
                    <a:lnTo>
                      <a:pt x="34" y="81"/>
                    </a:lnTo>
                    <a:lnTo>
                      <a:pt x="0" y="59"/>
                    </a:lnTo>
                    <a:lnTo>
                      <a:pt x="0" y="27"/>
                    </a:lnTo>
                    <a:lnTo>
                      <a:pt x="34" y="0"/>
                    </a:lnTo>
                  </a:path>
                </a:pathLst>
              </a:custGeom>
              <a:solidFill>
                <a:srgbClr val="FFFFFF"/>
              </a:solidFill>
              <a:ln>
                <a:noFill/>
              </a:ln>
              <a:effectLst/>
              <a:extLst>
                <a:ext uri="{91240B29-F687-4F45-9708-019B960494DF}">
                  <a14:hiddenLine xmlns:a14="http://schemas.microsoft.com/office/drawing/2010/main" w="12700" cap="rnd" cmpd="sng">
                    <a:solidFill>
                      <a:srgbClr val="6E0043"/>
                    </a:solidFill>
                    <a:prstDash val="solid"/>
                    <a:round/>
                    <a:headEnd type="triangl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34" name="Freeform 54">
                <a:extLst>
                  <a:ext uri="{FF2B5EF4-FFF2-40B4-BE49-F238E27FC236}">
                    <a16:creationId xmlns:a16="http://schemas.microsoft.com/office/drawing/2014/main" id="{1409D8FA-C7BF-2FBF-2518-4941E6F6106F}"/>
                  </a:ext>
                </a:extLst>
              </p:cNvPr>
              <p:cNvSpPr>
                <a:spLocks/>
              </p:cNvSpPr>
              <p:nvPr/>
            </p:nvSpPr>
            <p:spPr bwMode="auto">
              <a:xfrm>
                <a:off x="1558" y="964"/>
                <a:ext cx="119" cy="90"/>
              </a:xfrm>
              <a:custGeom>
                <a:avLst/>
                <a:gdLst>
                  <a:gd name="T0" fmla="*/ 36 w 119"/>
                  <a:gd name="T1" fmla="*/ 0 h 90"/>
                  <a:gd name="T2" fmla="*/ 83 w 119"/>
                  <a:gd name="T3" fmla="*/ 0 h 90"/>
                  <a:gd name="T4" fmla="*/ 118 w 119"/>
                  <a:gd name="T5" fmla="*/ 30 h 90"/>
                  <a:gd name="T6" fmla="*/ 118 w 119"/>
                  <a:gd name="T7" fmla="*/ 65 h 90"/>
                  <a:gd name="T8" fmla="*/ 89 w 119"/>
                  <a:gd name="T9" fmla="*/ 89 h 90"/>
                  <a:gd name="T10" fmla="*/ 36 w 119"/>
                  <a:gd name="T11" fmla="*/ 89 h 90"/>
                  <a:gd name="T12" fmla="*/ 0 w 119"/>
                  <a:gd name="T13" fmla="*/ 65 h 90"/>
                  <a:gd name="T14" fmla="*/ 0 w 119"/>
                  <a:gd name="T15" fmla="*/ 30 h 90"/>
                  <a:gd name="T16" fmla="*/ 36 w 119"/>
                  <a:gd name="T17" fmla="*/ 0 h 90"/>
                  <a:gd name="T18" fmla="*/ 83 w 119"/>
                  <a:gd name="T19" fmla="*/ 0 h 90"/>
                  <a:gd name="T20" fmla="*/ 118 w 119"/>
                  <a:gd name="T21" fmla="*/ 30 h 90"/>
                  <a:gd name="T22" fmla="*/ 118 w 119"/>
                  <a:gd name="T23" fmla="*/ 65 h 90"/>
                  <a:gd name="T24" fmla="*/ 89 w 119"/>
                  <a:gd name="T25" fmla="*/ 89 h 90"/>
                  <a:gd name="T26" fmla="*/ 36 w 119"/>
                  <a:gd name="T27" fmla="*/ 89 h 90"/>
                  <a:gd name="T28" fmla="*/ 0 w 119"/>
                  <a:gd name="T29" fmla="*/ 65 h 90"/>
                  <a:gd name="T30" fmla="*/ 0 w 119"/>
                  <a:gd name="T31" fmla="*/ 30 h 90"/>
                  <a:gd name="T32" fmla="*/ 36 w 119"/>
                  <a:gd name="T33"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 h="90">
                    <a:moveTo>
                      <a:pt x="36" y="0"/>
                    </a:moveTo>
                    <a:lnTo>
                      <a:pt x="83" y="0"/>
                    </a:lnTo>
                    <a:lnTo>
                      <a:pt x="118" y="30"/>
                    </a:lnTo>
                    <a:lnTo>
                      <a:pt x="118" y="65"/>
                    </a:lnTo>
                    <a:lnTo>
                      <a:pt x="89" y="89"/>
                    </a:lnTo>
                    <a:lnTo>
                      <a:pt x="36" y="89"/>
                    </a:lnTo>
                    <a:lnTo>
                      <a:pt x="0" y="65"/>
                    </a:lnTo>
                    <a:lnTo>
                      <a:pt x="0" y="30"/>
                    </a:lnTo>
                    <a:lnTo>
                      <a:pt x="36" y="0"/>
                    </a:lnTo>
                    <a:lnTo>
                      <a:pt x="83" y="0"/>
                    </a:lnTo>
                    <a:lnTo>
                      <a:pt x="118" y="30"/>
                    </a:lnTo>
                    <a:lnTo>
                      <a:pt x="118" y="65"/>
                    </a:lnTo>
                    <a:lnTo>
                      <a:pt x="89" y="89"/>
                    </a:lnTo>
                    <a:lnTo>
                      <a:pt x="36" y="89"/>
                    </a:lnTo>
                    <a:lnTo>
                      <a:pt x="0" y="65"/>
                    </a:lnTo>
                    <a:lnTo>
                      <a:pt x="0" y="30"/>
                    </a:lnTo>
                    <a:lnTo>
                      <a:pt x="36"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C0FEF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35" name="Line 55">
                <a:extLst>
                  <a:ext uri="{FF2B5EF4-FFF2-40B4-BE49-F238E27FC236}">
                    <a16:creationId xmlns:a16="http://schemas.microsoft.com/office/drawing/2014/main" id="{86222340-8770-B559-70CE-8A3D1230A5BA}"/>
                  </a:ext>
                </a:extLst>
              </p:cNvPr>
              <p:cNvSpPr>
                <a:spLocks noChangeShapeType="1"/>
              </p:cNvSpPr>
              <p:nvPr/>
            </p:nvSpPr>
            <p:spPr bwMode="auto">
              <a:xfrm flipH="1">
                <a:off x="1635" y="933"/>
                <a:ext cx="20" cy="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36" name="Line 56">
                <a:extLst>
                  <a:ext uri="{FF2B5EF4-FFF2-40B4-BE49-F238E27FC236}">
                    <a16:creationId xmlns:a16="http://schemas.microsoft.com/office/drawing/2014/main" id="{9AE4F2F2-2D00-2CB0-1FFF-6C33953589F8}"/>
                  </a:ext>
                </a:extLst>
              </p:cNvPr>
              <p:cNvSpPr>
                <a:spLocks noChangeShapeType="1"/>
              </p:cNvSpPr>
              <p:nvPr/>
            </p:nvSpPr>
            <p:spPr bwMode="auto">
              <a:xfrm flipH="1">
                <a:off x="1672" y="968"/>
                <a:ext cx="32" cy="2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37" name="Line 57">
                <a:extLst>
                  <a:ext uri="{FF2B5EF4-FFF2-40B4-BE49-F238E27FC236}">
                    <a16:creationId xmlns:a16="http://schemas.microsoft.com/office/drawing/2014/main" id="{7DD499D2-F3AD-CFB1-9A3A-36DCE6C83EBA}"/>
                  </a:ext>
                </a:extLst>
              </p:cNvPr>
              <p:cNvSpPr>
                <a:spLocks noChangeShapeType="1"/>
              </p:cNvSpPr>
              <p:nvPr/>
            </p:nvSpPr>
            <p:spPr bwMode="auto">
              <a:xfrm flipH="1">
                <a:off x="1672" y="1004"/>
                <a:ext cx="32" cy="33"/>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38" name="Line 58">
                <a:extLst>
                  <a:ext uri="{FF2B5EF4-FFF2-40B4-BE49-F238E27FC236}">
                    <a16:creationId xmlns:a16="http://schemas.microsoft.com/office/drawing/2014/main" id="{D5A58216-52FE-D641-CFDE-53ACD7FB6830}"/>
                  </a:ext>
                </a:extLst>
              </p:cNvPr>
              <p:cNvSpPr>
                <a:spLocks noChangeShapeType="1"/>
              </p:cNvSpPr>
              <p:nvPr/>
            </p:nvSpPr>
            <p:spPr bwMode="auto">
              <a:xfrm flipH="1">
                <a:off x="1594" y="939"/>
                <a:ext cx="19" cy="19"/>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39" name="Line 59">
                <a:extLst>
                  <a:ext uri="{FF2B5EF4-FFF2-40B4-BE49-F238E27FC236}">
                    <a16:creationId xmlns:a16="http://schemas.microsoft.com/office/drawing/2014/main" id="{3D27851C-89C1-DC40-D602-11C771FB248D}"/>
                  </a:ext>
                </a:extLst>
              </p:cNvPr>
              <p:cNvSpPr>
                <a:spLocks noChangeShapeType="1"/>
              </p:cNvSpPr>
              <p:nvPr/>
            </p:nvSpPr>
            <p:spPr bwMode="auto">
              <a:xfrm flipH="1">
                <a:off x="1558" y="968"/>
                <a:ext cx="14" cy="2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6140" name="Freeform 60">
              <a:extLst>
                <a:ext uri="{FF2B5EF4-FFF2-40B4-BE49-F238E27FC236}">
                  <a16:creationId xmlns:a16="http://schemas.microsoft.com/office/drawing/2014/main" id="{DAFC9ED1-2F4E-DCF7-CC36-90D079374B28}"/>
                </a:ext>
              </a:extLst>
            </p:cNvPr>
            <p:cNvSpPr>
              <a:spLocks/>
            </p:cNvSpPr>
            <p:nvPr/>
          </p:nvSpPr>
          <p:spPr bwMode="auto">
            <a:xfrm>
              <a:off x="1370" y="776"/>
              <a:ext cx="199" cy="158"/>
            </a:xfrm>
            <a:custGeom>
              <a:avLst/>
              <a:gdLst>
                <a:gd name="T0" fmla="*/ 62 w 199"/>
                <a:gd name="T1" fmla="*/ 0 h 158"/>
                <a:gd name="T2" fmla="*/ 0 w 199"/>
                <a:gd name="T3" fmla="*/ 50 h 158"/>
                <a:gd name="T4" fmla="*/ 170 w 199"/>
                <a:gd name="T5" fmla="*/ 157 h 158"/>
                <a:gd name="T6" fmla="*/ 198 w 199"/>
                <a:gd name="T7" fmla="*/ 128 h 158"/>
                <a:gd name="T8" fmla="*/ 62 w 199"/>
                <a:gd name="T9" fmla="*/ 0 h 158"/>
              </a:gdLst>
              <a:ahLst/>
              <a:cxnLst>
                <a:cxn ang="0">
                  <a:pos x="T0" y="T1"/>
                </a:cxn>
                <a:cxn ang="0">
                  <a:pos x="T2" y="T3"/>
                </a:cxn>
                <a:cxn ang="0">
                  <a:pos x="T4" y="T5"/>
                </a:cxn>
                <a:cxn ang="0">
                  <a:pos x="T6" y="T7"/>
                </a:cxn>
                <a:cxn ang="0">
                  <a:pos x="T8" y="T9"/>
                </a:cxn>
              </a:cxnLst>
              <a:rect l="0" t="0" r="r" b="b"/>
              <a:pathLst>
                <a:path w="199" h="158">
                  <a:moveTo>
                    <a:pt x="62" y="0"/>
                  </a:moveTo>
                  <a:lnTo>
                    <a:pt x="0" y="50"/>
                  </a:lnTo>
                  <a:lnTo>
                    <a:pt x="170" y="157"/>
                  </a:lnTo>
                  <a:lnTo>
                    <a:pt x="198" y="128"/>
                  </a:lnTo>
                  <a:lnTo>
                    <a:pt x="62" y="0"/>
                  </a:lnTo>
                </a:path>
              </a:pathLst>
            </a:custGeom>
            <a:solidFill>
              <a:srgbClr val="FFFFFF"/>
            </a:solidFill>
            <a:ln>
              <a:noFill/>
            </a:ln>
            <a:effectLst/>
            <a:extLst>
              <a:ext uri="{91240B29-F687-4F45-9708-019B960494DF}">
                <a14:hiddenLine xmlns:a14="http://schemas.microsoft.com/office/drawing/2010/main" w="12700" cap="rnd" cmpd="sng">
                  <a:solidFill>
                    <a:srgbClr val="6E0043"/>
                  </a:solidFill>
                  <a:prstDash val="solid"/>
                  <a:round/>
                  <a:headEnd type="triangl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41" name="Freeform 61">
              <a:extLst>
                <a:ext uri="{FF2B5EF4-FFF2-40B4-BE49-F238E27FC236}">
                  <a16:creationId xmlns:a16="http://schemas.microsoft.com/office/drawing/2014/main" id="{DAB309DD-280F-B58A-88BA-DD31F7705EE7}"/>
                </a:ext>
              </a:extLst>
            </p:cNvPr>
            <p:cNvSpPr>
              <a:spLocks/>
            </p:cNvSpPr>
            <p:nvPr/>
          </p:nvSpPr>
          <p:spPr bwMode="auto">
            <a:xfrm>
              <a:off x="1370" y="776"/>
              <a:ext cx="207" cy="166"/>
            </a:xfrm>
            <a:custGeom>
              <a:avLst/>
              <a:gdLst>
                <a:gd name="T0" fmla="*/ 65 w 207"/>
                <a:gd name="T1" fmla="*/ 0 h 166"/>
                <a:gd name="T2" fmla="*/ 0 w 207"/>
                <a:gd name="T3" fmla="*/ 53 h 166"/>
                <a:gd name="T4" fmla="*/ 177 w 207"/>
                <a:gd name="T5" fmla="*/ 165 h 166"/>
                <a:gd name="T6" fmla="*/ 206 w 207"/>
                <a:gd name="T7" fmla="*/ 135 h 166"/>
                <a:gd name="T8" fmla="*/ 65 w 207"/>
                <a:gd name="T9" fmla="*/ 0 h 166"/>
                <a:gd name="T10" fmla="*/ 0 w 207"/>
                <a:gd name="T11" fmla="*/ 53 h 166"/>
                <a:gd name="T12" fmla="*/ 177 w 207"/>
                <a:gd name="T13" fmla="*/ 165 h 166"/>
                <a:gd name="T14" fmla="*/ 206 w 207"/>
                <a:gd name="T15" fmla="*/ 135 h 166"/>
                <a:gd name="T16" fmla="*/ 65 w 207"/>
                <a:gd name="T1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166">
                  <a:moveTo>
                    <a:pt x="65" y="0"/>
                  </a:moveTo>
                  <a:lnTo>
                    <a:pt x="0" y="53"/>
                  </a:lnTo>
                  <a:lnTo>
                    <a:pt x="177" y="165"/>
                  </a:lnTo>
                  <a:lnTo>
                    <a:pt x="206" y="135"/>
                  </a:lnTo>
                  <a:lnTo>
                    <a:pt x="65" y="0"/>
                  </a:lnTo>
                  <a:lnTo>
                    <a:pt x="0" y="53"/>
                  </a:lnTo>
                  <a:lnTo>
                    <a:pt x="177" y="165"/>
                  </a:lnTo>
                  <a:lnTo>
                    <a:pt x="206" y="135"/>
                  </a:lnTo>
                  <a:lnTo>
                    <a:pt x="65"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C0FEF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42" name="Freeform 62">
              <a:extLst>
                <a:ext uri="{FF2B5EF4-FFF2-40B4-BE49-F238E27FC236}">
                  <a16:creationId xmlns:a16="http://schemas.microsoft.com/office/drawing/2014/main" id="{12E58963-A0ED-0D63-351E-9785689C978E}"/>
                </a:ext>
              </a:extLst>
            </p:cNvPr>
            <p:cNvSpPr>
              <a:spLocks/>
            </p:cNvSpPr>
            <p:nvPr/>
          </p:nvSpPr>
          <p:spPr bwMode="auto">
            <a:xfrm>
              <a:off x="1670" y="1023"/>
              <a:ext cx="176" cy="182"/>
            </a:xfrm>
            <a:custGeom>
              <a:avLst/>
              <a:gdLst>
                <a:gd name="T0" fmla="*/ 175 w 176"/>
                <a:gd name="T1" fmla="*/ 119 h 182"/>
                <a:gd name="T2" fmla="*/ 113 w 176"/>
                <a:gd name="T3" fmla="*/ 181 h 182"/>
                <a:gd name="T4" fmla="*/ 0 w 176"/>
                <a:gd name="T5" fmla="*/ 23 h 182"/>
                <a:gd name="T6" fmla="*/ 34 w 176"/>
                <a:gd name="T7" fmla="*/ 0 h 182"/>
                <a:gd name="T8" fmla="*/ 175 w 176"/>
                <a:gd name="T9" fmla="*/ 119 h 182"/>
              </a:gdLst>
              <a:ahLst/>
              <a:cxnLst>
                <a:cxn ang="0">
                  <a:pos x="T0" y="T1"/>
                </a:cxn>
                <a:cxn ang="0">
                  <a:pos x="T2" y="T3"/>
                </a:cxn>
                <a:cxn ang="0">
                  <a:pos x="T4" y="T5"/>
                </a:cxn>
                <a:cxn ang="0">
                  <a:pos x="T6" y="T7"/>
                </a:cxn>
                <a:cxn ang="0">
                  <a:pos x="T8" y="T9"/>
                </a:cxn>
              </a:cxnLst>
              <a:rect l="0" t="0" r="r" b="b"/>
              <a:pathLst>
                <a:path w="176" h="182">
                  <a:moveTo>
                    <a:pt x="175" y="119"/>
                  </a:moveTo>
                  <a:lnTo>
                    <a:pt x="113" y="181"/>
                  </a:lnTo>
                  <a:lnTo>
                    <a:pt x="0" y="23"/>
                  </a:lnTo>
                  <a:lnTo>
                    <a:pt x="34" y="0"/>
                  </a:lnTo>
                  <a:lnTo>
                    <a:pt x="175" y="119"/>
                  </a:lnTo>
                </a:path>
              </a:pathLst>
            </a:custGeom>
            <a:solidFill>
              <a:srgbClr val="FFFFFF"/>
            </a:solidFill>
            <a:ln>
              <a:noFill/>
            </a:ln>
            <a:effectLst/>
            <a:extLst>
              <a:ext uri="{91240B29-F687-4F45-9708-019B960494DF}">
                <a14:hiddenLine xmlns:a14="http://schemas.microsoft.com/office/drawing/2010/main" w="12700" cap="rnd" cmpd="sng">
                  <a:solidFill>
                    <a:srgbClr val="6E0043"/>
                  </a:solidFill>
                  <a:prstDash val="solid"/>
                  <a:round/>
                  <a:headEnd type="triangl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43" name="Freeform 63">
              <a:extLst>
                <a:ext uri="{FF2B5EF4-FFF2-40B4-BE49-F238E27FC236}">
                  <a16:creationId xmlns:a16="http://schemas.microsoft.com/office/drawing/2014/main" id="{70AEEB73-B2F6-6D62-994B-953B527289D0}"/>
                </a:ext>
              </a:extLst>
            </p:cNvPr>
            <p:cNvSpPr>
              <a:spLocks/>
            </p:cNvSpPr>
            <p:nvPr/>
          </p:nvSpPr>
          <p:spPr bwMode="auto">
            <a:xfrm>
              <a:off x="1670" y="1023"/>
              <a:ext cx="184" cy="190"/>
            </a:xfrm>
            <a:custGeom>
              <a:avLst/>
              <a:gdLst>
                <a:gd name="T0" fmla="*/ 183 w 184"/>
                <a:gd name="T1" fmla="*/ 124 h 190"/>
                <a:gd name="T2" fmla="*/ 118 w 184"/>
                <a:gd name="T3" fmla="*/ 189 h 190"/>
                <a:gd name="T4" fmla="*/ 0 w 184"/>
                <a:gd name="T5" fmla="*/ 24 h 190"/>
                <a:gd name="T6" fmla="*/ 36 w 184"/>
                <a:gd name="T7" fmla="*/ 0 h 190"/>
                <a:gd name="T8" fmla="*/ 183 w 184"/>
                <a:gd name="T9" fmla="*/ 124 h 190"/>
                <a:gd name="T10" fmla="*/ 118 w 184"/>
                <a:gd name="T11" fmla="*/ 189 h 190"/>
                <a:gd name="T12" fmla="*/ 0 w 184"/>
                <a:gd name="T13" fmla="*/ 24 h 190"/>
                <a:gd name="T14" fmla="*/ 36 w 184"/>
                <a:gd name="T15" fmla="*/ 0 h 190"/>
                <a:gd name="T16" fmla="*/ 183 w 184"/>
                <a:gd name="T17" fmla="*/ 12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190">
                  <a:moveTo>
                    <a:pt x="183" y="124"/>
                  </a:moveTo>
                  <a:lnTo>
                    <a:pt x="118" y="189"/>
                  </a:lnTo>
                  <a:lnTo>
                    <a:pt x="0" y="24"/>
                  </a:lnTo>
                  <a:lnTo>
                    <a:pt x="36" y="0"/>
                  </a:lnTo>
                  <a:lnTo>
                    <a:pt x="183" y="124"/>
                  </a:lnTo>
                  <a:lnTo>
                    <a:pt x="118" y="189"/>
                  </a:lnTo>
                  <a:lnTo>
                    <a:pt x="0" y="24"/>
                  </a:lnTo>
                  <a:lnTo>
                    <a:pt x="36" y="0"/>
                  </a:lnTo>
                  <a:lnTo>
                    <a:pt x="183" y="12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C0FEF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44" name="Line 64">
              <a:extLst>
                <a:ext uri="{FF2B5EF4-FFF2-40B4-BE49-F238E27FC236}">
                  <a16:creationId xmlns:a16="http://schemas.microsoft.com/office/drawing/2014/main" id="{50932BBC-DBE9-CC96-DF13-DEEF340D340D}"/>
                </a:ext>
              </a:extLst>
            </p:cNvPr>
            <p:cNvSpPr>
              <a:spLocks noChangeShapeType="1"/>
            </p:cNvSpPr>
            <p:nvPr/>
          </p:nvSpPr>
          <p:spPr bwMode="auto">
            <a:xfrm>
              <a:off x="1574" y="921"/>
              <a:ext cx="16" cy="28"/>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45" name="Line 65">
              <a:extLst>
                <a:ext uri="{FF2B5EF4-FFF2-40B4-BE49-F238E27FC236}">
                  <a16:creationId xmlns:a16="http://schemas.microsoft.com/office/drawing/2014/main" id="{A8B0EB0E-0917-693F-A4ED-951E347D255B}"/>
                </a:ext>
              </a:extLst>
            </p:cNvPr>
            <p:cNvSpPr>
              <a:spLocks noChangeShapeType="1"/>
            </p:cNvSpPr>
            <p:nvPr/>
          </p:nvSpPr>
          <p:spPr bwMode="auto">
            <a:xfrm>
              <a:off x="1551" y="945"/>
              <a:ext cx="27" cy="1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46" name="Line 66">
              <a:extLst>
                <a:ext uri="{FF2B5EF4-FFF2-40B4-BE49-F238E27FC236}">
                  <a16:creationId xmlns:a16="http://schemas.microsoft.com/office/drawing/2014/main" id="{C9F720C0-E550-55C2-D239-47E970185B45}"/>
                </a:ext>
              </a:extLst>
            </p:cNvPr>
            <p:cNvSpPr>
              <a:spLocks noChangeShapeType="1"/>
            </p:cNvSpPr>
            <p:nvPr/>
          </p:nvSpPr>
          <p:spPr bwMode="auto">
            <a:xfrm flipH="1" flipV="1">
              <a:off x="1666" y="1031"/>
              <a:ext cx="20"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47" name="Line 67">
              <a:extLst>
                <a:ext uri="{FF2B5EF4-FFF2-40B4-BE49-F238E27FC236}">
                  <a16:creationId xmlns:a16="http://schemas.microsoft.com/office/drawing/2014/main" id="{0F54724B-9CFB-E539-53CD-85635B03C7F9}"/>
                </a:ext>
              </a:extLst>
            </p:cNvPr>
            <p:cNvSpPr>
              <a:spLocks noChangeShapeType="1"/>
            </p:cNvSpPr>
            <p:nvPr/>
          </p:nvSpPr>
          <p:spPr bwMode="auto">
            <a:xfrm flipH="1" flipV="1">
              <a:off x="1678" y="1019"/>
              <a:ext cx="32" cy="2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48" name="Oval 68">
              <a:extLst>
                <a:ext uri="{FF2B5EF4-FFF2-40B4-BE49-F238E27FC236}">
                  <a16:creationId xmlns:a16="http://schemas.microsoft.com/office/drawing/2014/main" id="{2D1DBD80-7EAB-FE0C-45EB-FA224CF410B3}"/>
                </a:ext>
              </a:extLst>
            </p:cNvPr>
            <p:cNvSpPr>
              <a:spLocks noChangeArrowheads="1"/>
            </p:cNvSpPr>
            <p:nvPr/>
          </p:nvSpPr>
          <p:spPr bwMode="auto">
            <a:xfrm>
              <a:off x="1592" y="986"/>
              <a:ext cx="49" cy="43"/>
            </a:xfrm>
            <a:prstGeom prst="ellipse">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49" name="Oval 69">
              <a:extLst>
                <a:ext uri="{FF2B5EF4-FFF2-40B4-BE49-F238E27FC236}">
                  <a16:creationId xmlns:a16="http://schemas.microsoft.com/office/drawing/2014/main" id="{D83F18B2-D66F-670D-3FF6-DC292D4A00D9}"/>
                </a:ext>
              </a:extLst>
            </p:cNvPr>
            <p:cNvSpPr>
              <a:spLocks noChangeArrowheads="1"/>
            </p:cNvSpPr>
            <p:nvPr/>
          </p:nvSpPr>
          <p:spPr bwMode="auto">
            <a:xfrm>
              <a:off x="1592" y="992"/>
              <a:ext cx="37" cy="31"/>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50" name="Oval 70">
              <a:extLst>
                <a:ext uri="{FF2B5EF4-FFF2-40B4-BE49-F238E27FC236}">
                  <a16:creationId xmlns:a16="http://schemas.microsoft.com/office/drawing/2014/main" id="{1EB0AE1E-D6C9-5B2A-5E30-93ABBC870FB7}"/>
                </a:ext>
              </a:extLst>
            </p:cNvPr>
            <p:cNvSpPr>
              <a:spLocks noChangeArrowheads="1"/>
            </p:cNvSpPr>
            <p:nvPr/>
          </p:nvSpPr>
          <p:spPr bwMode="auto">
            <a:xfrm>
              <a:off x="1580" y="1039"/>
              <a:ext cx="19" cy="19"/>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51" name="Oval 71">
              <a:extLst>
                <a:ext uri="{FF2B5EF4-FFF2-40B4-BE49-F238E27FC236}">
                  <a16:creationId xmlns:a16="http://schemas.microsoft.com/office/drawing/2014/main" id="{84E2A6C5-0A90-A70F-9284-C1886A4764B8}"/>
                </a:ext>
              </a:extLst>
            </p:cNvPr>
            <p:cNvSpPr>
              <a:spLocks noChangeArrowheads="1"/>
            </p:cNvSpPr>
            <p:nvPr/>
          </p:nvSpPr>
          <p:spPr bwMode="auto">
            <a:xfrm>
              <a:off x="1627" y="1045"/>
              <a:ext cx="25" cy="19"/>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52" name="Oval 72">
              <a:extLst>
                <a:ext uri="{FF2B5EF4-FFF2-40B4-BE49-F238E27FC236}">
                  <a16:creationId xmlns:a16="http://schemas.microsoft.com/office/drawing/2014/main" id="{F0134DCA-4193-FCD1-DEAE-64DE6E49EC45}"/>
                </a:ext>
              </a:extLst>
            </p:cNvPr>
            <p:cNvSpPr>
              <a:spLocks noChangeArrowheads="1"/>
            </p:cNvSpPr>
            <p:nvPr/>
          </p:nvSpPr>
          <p:spPr bwMode="auto">
            <a:xfrm>
              <a:off x="1657" y="1015"/>
              <a:ext cx="19" cy="20"/>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53" name="Line 73">
              <a:extLst>
                <a:ext uri="{FF2B5EF4-FFF2-40B4-BE49-F238E27FC236}">
                  <a16:creationId xmlns:a16="http://schemas.microsoft.com/office/drawing/2014/main" id="{2F4CB0C7-B821-7E00-ECEA-B6776A5825D2}"/>
                </a:ext>
              </a:extLst>
            </p:cNvPr>
            <p:cNvSpPr>
              <a:spLocks noChangeShapeType="1"/>
            </p:cNvSpPr>
            <p:nvPr/>
          </p:nvSpPr>
          <p:spPr bwMode="auto">
            <a:xfrm flipH="1">
              <a:off x="1425" y="821"/>
              <a:ext cx="67" cy="51"/>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54" name="Line 74">
              <a:extLst>
                <a:ext uri="{FF2B5EF4-FFF2-40B4-BE49-F238E27FC236}">
                  <a16:creationId xmlns:a16="http://schemas.microsoft.com/office/drawing/2014/main" id="{B7835B70-9183-6021-1562-15FA5D0664B4}"/>
                </a:ext>
              </a:extLst>
            </p:cNvPr>
            <p:cNvSpPr>
              <a:spLocks noChangeShapeType="1"/>
            </p:cNvSpPr>
            <p:nvPr/>
          </p:nvSpPr>
          <p:spPr bwMode="auto">
            <a:xfrm flipH="1">
              <a:off x="1484" y="868"/>
              <a:ext cx="55" cy="39"/>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55" name="Line 75">
              <a:extLst>
                <a:ext uri="{FF2B5EF4-FFF2-40B4-BE49-F238E27FC236}">
                  <a16:creationId xmlns:a16="http://schemas.microsoft.com/office/drawing/2014/main" id="{1C4F354B-3728-9793-524F-4A66C80498E2}"/>
                </a:ext>
              </a:extLst>
            </p:cNvPr>
            <p:cNvSpPr>
              <a:spLocks noChangeShapeType="1"/>
            </p:cNvSpPr>
            <p:nvPr/>
          </p:nvSpPr>
          <p:spPr bwMode="auto">
            <a:xfrm flipH="1">
              <a:off x="1702" y="1062"/>
              <a:ext cx="49" cy="34"/>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56" name="Line 76">
              <a:extLst>
                <a:ext uri="{FF2B5EF4-FFF2-40B4-BE49-F238E27FC236}">
                  <a16:creationId xmlns:a16="http://schemas.microsoft.com/office/drawing/2014/main" id="{624784D0-99B9-F429-D8D6-E4D28E97D094}"/>
                </a:ext>
              </a:extLst>
            </p:cNvPr>
            <p:cNvSpPr>
              <a:spLocks noChangeShapeType="1"/>
            </p:cNvSpPr>
            <p:nvPr/>
          </p:nvSpPr>
          <p:spPr bwMode="auto">
            <a:xfrm flipH="1">
              <a:off x="1749" y="1104"/>
              <a:ext cx="61" cy="51"/>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6157" name="Freeform 77">
              <a:extLst>
                <a:ext uri="{FF2B5EF4-FFF2-40B4-BE49-F238E27FC236}">
                  <a16:creationId xmlns:a16="http://schemas.microsoft.com/office/drawing/2014/main" id="{0D02C7F6-A699-1AC0-7CED-E18D2C438C8D}"/>
                </a:ext>
              </a:extLst>
            </p:cNvPr>
            <p:cNvSpPr>
              <a:spLocks/>
            </p:cNvSpPr>
            <p:nvPr/>
          </p:nvSpPr>
          <p:spPr bwMode="auto">
            <a:xfrm>
              <a:off x="1558" y="935"/>
              <a:ext cx="29" cy="46"/>
            </a:xfrm>
            <a:custGeom>
              <a:avLst/>
              <a:gdLst>
                <a:gd name="T0" fmla="*/ 28 w 29"/>
                <a:gd name="T1" fmla="*/ 0 h 46"/>
                <a:gd name="T2" fmla="*/ 5 w 29"/>
                <a:gd name="T3" fmla="*/ 20 h 46"/>
                <a:gd name="T4" fmla="*/ 0 w 29"/>
                <a:gd name="T5" fmla="*/ 45 h 46"/>
                <a:gd name="T6" fmla="*/ 28 w 29"/>
                <a:gd name="T7" fmla="*/ 20 h 46"/>
                <a:gd name="T8" fmla="*/ 28 w 29"/>
                <a:gd name="T9" fmla="*/ 0 h 46"/>
              </a:gdLst>
              <a:ahLst/>
              <a:cxnLst>
                <a:cxn ang="0">
                  <a:pos x="T0" y="T1"/>
                </a:cxn>
                <a:cxn ang="0">
                  <a:pos x="T2" y="T3"/>
                </a:cxn>
                <a:cxn ang="0">
                  <a:pos x="T4" y="T5"/>
                </a:cxn>
                <a:cxn ang="0">
                  <a:pos x="T6" y="T7"/>
                </a:cxn>
                <a:cxn ang="0">
                  <a:pos x="T8" y="T9"/>
                </a:cxn>
              </a:cxnLst>
              <a:rect l="0" t="0" r="r" b="b"/>
              <a:pathLst>
                <a:path w="29" h="46">
                  <a:moveTo>
                    <a:pt x="28" y="0"/>
                  </a:moveTo>
                  <a:lnTo>
                    <a:pt x="5" y="20"/>
                  </a:lnTo>
                  <a:lnTo>
                    <a:pt x="0" y="45"/>
                  </a:lnTo>
                  <a:lnTo>
                    <a:pt x="28" y="20"/>
                  </a:lnTo>
                  <a:lnTo>
                    <a:pt x="28" y="0"/>
                  </a:lnTo>
                </a:path>
              </a:pathLst>
            </a:custGeom>
            <a:solidFill>
              <a:srgbClr val="000000"/>
            </a:solidFill>
            <a:ln>
              <a:noFill/>
            </a:ln>
            <a:effectLst/>
            <a:extLst>
              <a:ext uri="{91240B29-F687-4F45-9708-019B960494DF}">
                <a14:hiddenLine xmlns:a14="http://schemas.microsoft.com/office/drawing/2010/main" w="12700" cap="rnd" cmpd="sng">
                  <a:solidFill>
                    <a:srgbClr val="6E0043"/>
                  </a:solidFill>
                  <a:prstDash val="solid"/>
                  <a:round/>
                  <a:headEnd type="triangl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6158" name="Freeform 78">
              <a:extLst>
                <a:ext uri="{FF2B5EF4-FFF2-40B4-BE49-F238E27FC236}">
                  <a16:creationId xmlns:a16="http://schemas.microsoft.com/office/drawing/2014/main" id="{342F7E09-1EAD-3AA3-7F79-0CAB288559CB}"/>
                </a:ext>
              </a:extLst>
            </p:cNvPr>
            <p:cNvSpPr>
              <a:spLocks/>
            </p:cNvSpPr>
            <p:nvPr/>
          </p:nvSpPr>
          <p:spPr bwMode="auto">
            <a:xfrm>
              <a:off x="1558" y="935"/>
              <a:ext cx="37" cy="54"/>
            </a:xfrm>
            <a:custGeom>
              <a:avLst/>
              <a:gdLst>
                <a:gd name="T0" fmla="*/ 36 w 37"/>
                <a:gd name="T1" fmla="*/ 0 h 54"/>
                <a:gd name="T2" fmla="*/ 6 w 37"/>
                <a:gd name="T3" fmla="*/ 23 h 54"/>
                <a:gd name="T4" fmla="*/ 0 w 37"/>
                <a:gd name="T5" fmla="*/ 53 h 54"/>
                <a:gd name="T6" fmla="*/ 36 w 37"/>
                <a:gd name="T7" fmla="*/ 23 h 54"/>
                <a:gd name="T8" fmla="*/ 36 w 37"/>
                <a:gd name="T9" fmla="*/ 0 h 54"/>
                <a:gd name="T10" fmla="*/ 6 w 37"/>
                <a:gd name="T11" fmla="*/ 23 h 54"/>
                <a:gd name="T12" fmla="*/ 0 w 37"/>
                <a:gd name="T13" fmla="*/ 53 h 54"/>
                <a:gd name="T14" fmla="*/ 36 w 37"/>
                <a:gd name="T15" fmla="*/ 23 h 54"/>
                <a:gd name="T16" fmla="*/ 36 w 37"/>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4">
                  <a:moveTo>
                    <a:pt x="36" y="0"/>
                  </a:moveTo>
                  <a:lnTo>
                    <a:pt x="6" y="23"/>
                  </a:lnTo>
                  <a:lnTo>
                    <a:pt x="0" y="53"/>
                  </a:lnTo>
                  <a:lnTo>
                    <a:pt x="36" y="23"/>
                  </a:lnTo>
                  <a:lnTo>
                    <a:pt x="36" y="0"/>
                  </a:lnTo>
                  <a:lnTo>
                    <a:pt x="6" y="23"/>
                  </a:lnTo>
                  <a:lnTo>
                    <a:pt x="0" y="53"/>
                  </a:lnTo>
                  <a:lnTo>
                    <a:pt x="36" y="23"/>
                  </a:lnTo>
                  <a:lnTo>
                    <a:pt x="36"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C0FEF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46159" name="Rectangle 79">
            <a:extLst>
              <a:ext uri="{FF2B5EF4-FFF2-40B4-BE49-F238E27FC236}">
                <a16:creationId xmlns:a16="http://schemas.microsoft.com/office/drawing/2014/main" id="{18982C2D-6065-5AE4-6CC1-7AFACE5D52F2}"/>
              </a:ext>
            </a:extLst>
          </p:cNvPr>
          <p:cNvSpPr>
            <a:spLocks noChangeArrowheads="1"/>
          </p:cNvSpPr>
          <p:nvPr/>
        </p:nvSpPr>
        <p:spPr bwMode="auto">
          <a:xfrm>
            <a:off x="1427163" y="3359150"/>
            <a:ext cx="88197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latin typeface="Arial" panose="020B0604020202020204" pitchFamily="34" charset="0"/>
              </a:rPr>
              <a:t>Comm Link</a:t>
            </a:r>
          </a:p>
          <a:p>
            <a:r>
              <a:rPr lang="en-US" altLang="en-US" sz="1000" b="1">
                <a:latin typeface="Arial" panose="020B0604020202020204" pitchFamily="34" charset="0"/>
              </a:rPr>
              <a:t>Modes</a:t>
            </a:r>
          </a:p>
        </p:txBody>
      </p:sp>
      <p:sp>
        <p:nvSpPr>
          <p:cNvPr id="2" name="Rectangle 1">
            <a:extLst>
              <a:ext uri="{FF2B5EF4-FFF2-40B4-BE49-F238E27FC236}">
                <a16:creationId xmlns:a16="http://schemas.microsoft.com/office/drawing/2014/main" id="{7F8DC81A-A197-B7CC-5A0B-3528C19A7F92}"/>
              </a:ext>
            </a:extLst>
          </p:cNvPr>
          <p:cNvSpPr/>
          <p:nvPr/>
        </p:nvSpPr>
        <p:spPr>
          <a:xfrm>
            <a:off x="2125177" y="2454394"/>
            <a:ext cx="1495057" cy="584775"/>
          </a:xfrm>
          <a:prstGeom prst="rect">
            <a:avLst/>
          </a:prstGeom>
        </p:spPr>
        <p:txBody>
          <a:bodyPr wrap="square">
            <a:spAutoFit/>
          </a:bodyPr>
          <a:lstStyle/>
          <a:p>
            <a:pPr algn="ctr" eaLnBrk="0" hangingPunct="0"/>
            <a:r>
              <a:rPr lang="en-US" altLang="en-US" sz="1600" dirty="0">
                <a:solidFill>
                  <a:schemeClr val="bg1"/>
                </a:solidFill>
                <a:latin typeface="Arial" panose="020B0604020202020204" pitchFamily="34" charset="0"/>
              </a:rPr>
              <a:t>Mission A</a:t>
            </a:r>
          </a:p>
          <a:p>
            <a:pPr algn="ctr" eaLnBrk="0" hangingPunct="0"/>
            <a:r>
              <a:rPr lang="en-US" altLang="en-US" sz="1600" dirty="0">
                <a:solidFill>
                  <a:schemeClr val="bg1"/>
                </a:solidFill>
                <a:latin typeface="Arial" panose="020B0604020202020204" pitchFamily="34" charset="0"/>
              </a:rPr>
              <a:t>Spacecraft</a:t>
            </a:r>
          </a:p>
        </p:txBody>
      </p:sp>
      <p:sp>
        <p:nvSpPr>
          <p:cNvPr id="84" name="Oval 9">
            <a:extLst>
              <a:ext uri="{FF2B5EF4-FFF2-40B4-BE49-F238E27FC236}">
                <a16:creationId xmlns:a16="http://schemas.microsoft.com/office/drawing/2014/main" id="{1AFDF4D8-6FC8-9A33-0EE2-3A1FFE827669}"/>
              </a:ext>
            </a:extLst>
          </p:cNvPr>
          <p:cNvSpPr>
            <a:spLocks noChangeArrowheads="1"/>
          </p:cNvSpPr>
          <p:nvPr/>
        </p:nvSpPr>
        <p:spPr bwMode="auto">
          <a:xfrm>
            <a:off x="2919913" y="3036770"/>
            <a:ext cx="608626" cy="266865"/>
          </a:xfrm>
          <a:prstGeom prst="cube">
            <a:avLst>
              <a:gd name="adj" fmla="val 22215"/>
            </a:avLst>
          </a:prstGeom>
          <a:solidFill>
            <a:srgbClr val="00B050"/>
          </a:solidFill>
          <a:ln w="9525">
            <a:solidFill>
              <a:schemeClr val="tx1"/>
            </a:solidFill>
            <a:round/>
            <a:headEnd/>
            <a:tailEnd/>
          </a:ln>
          <a:effectLst/>
        </p:spPr>
        <p:txBody>
          <a:bodyPr wrap="none" anchor="ctr"/>
          <a:lstStyle/>
          <a:p>
            <a:pPr algn="ctr" eaLnBrk="0" hangingPunct="0"/>
            <a:endParaRPr lang="en-US" altLang="en-US" sz="1600" b="1" dirty="0">
              <a:solidFill>
                <a:schemeClr val="bg1"/>
              </a:solidFill>
              <a:latin typeface="Arial" panose="020B0604020202020204" pitchFamily="34" charset="0"/>
            </a:endParaRPr>
          </a:p>
        </p:txBody>
      </p:sp>
      <p:sp>
        <p:nvSpPr>
          <p:cNvPr id="3" name="Rectangle 2">
            <a:extLst>
              <a:ext uri="{FF2B5EF4-FFF2-40B4-BE49-F238E27FC236}">
                <a16:creationId xmlns:a16="http://schemas.microsoft.com/office/drawing/2014/main" id="{9537D89E-B94B-467A-10BB-D73BA63AA4FB}"/>
              </a:ext>
            </a:extLst>
          </p:cNvPr>
          <p:cNvSpPr/>
          <p:nvPr/>
        </p:nvSpPr>
        <p:spPr>
          <a:xfrm>
            <a:off x="2838824" y="3031511"/>
            <a:ext cx="715260" cy="338554"/>
          </a:xfrm>
          <a:prstGeom prst="rect">
            <a:avLst/>
          </a:prstGeom>
        </p:spPr>
        <p:txBody>
          <a:bodyPr wrap="none">
            <a:spAutoFit/>
          </a:bodyPr>
          <a:lstStyle/>
          <a:p>
            <a:pPr algn="ctr"/>
            <a:r>
              <a:rPr lang="en-US" altLang="en-US" sz="800" dirty="0">
                <a:solidFill>
                  <a:schemeClr val="bg1"/>
                </a:solidFill>
                <a:latin typeface="Arial" panose="020B0604020202020204" pitchFamily="34" charset="0"/>
              </a:rPr>
              <a:t>Instrument</a:t>
            </a:r>
          </a:p>
          <a:p>
            <a:pPr algn="ctr"/>
            <a:r>
              <a:rPr lang="en-US" sz="800" dirty="0">
                <a:solidFill>
                  <a:schemeClr val="bg1"/>
                </a:solidFill>
                <a:latin typeface="Arial" panose="020B0604020202020204" pitchFamily="34" charset="0"/>
              </a:rPr>
              <a:t>C</a:t>
            </a:r>
            <a:endParaRPr lang="en-US" sz="800" dirty="0"/>
          </a:p>
        </p:txBody>
      </p:sp>
      <p:pic>
        <p:nvPicPr>
          <p:cNvPr id="5" name="Graphic 4" descr="Customer review RTL">
            <a:extLst>
              <a:ext uri="{FF2B5EF4-FFF2-40B4-BE49-F238E27FC236}">
                <a16:creationId xmlns:a16="http://schemas.microsoft.com/office/drawing/2014/main" id="{F20DE056-4BA5-07B9-5ACF-EE21598439D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25951" y="5332471"/>
            <a:ext cx="506469" cy="506469"/>
          </a:xfrm>
          <a:prstGeom prst="rect">
            <a:avLst/>
          </a:prstGeom>
        </p:spPr>
      </p:pic>
      <p:pic>
        <p:nvPicPr>
          <p:cNvPr id="7" name="Graphic 6" descr="Person with idea">
            <a:extLst>
              <a:ext uri="{FF2B5EF4-FFF2-40B4-BE49-F238E27FC236}">
                <a16:creationId xmlns:a16="http://schemas.microsoft.com/office/drawing/2014/main" id="{F4E78D36-ABE7-9EF9-81D1-C87DE7FA668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475450" y="2078078"/>
            <a:ext cx="543373" cy="543373"/>
          </a:xfrm>
          <a:prstGeom prst="rect">
            <a:avLst/>
          </a:prstGeom>
        </p:spPr>
      </p:pic>
      <p:sp>
        <p:nvSpPr>
          <p:cNvPr id="4" name="Date Placeholder 1">
            <a:extLst>
              <a:ext uri="{FF2B5EF4-FFF2-40B4-BE49-F238E27FC236}">
                <a16:creationId xmlns:a16="http://schemas.microsoft.com/office/drawing/2014/main" id="{10A6CF66-3AF3-4254-E6FD-F979BAD7673F}"/>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4-4</a:t>
            </a:r>
          </a:p>
        </p:txBody>
      </p:sp>
    </p:spTree>
    <p:extLst>
      <p:ext uri="{BB962C8B-B14F-4D97-AF65-F5344CB8AC3E}">
        <p14:creationId xmlns:p14="http://schemas.microsoft.com/office/powerpoint/2010/main" val="41478597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ED8B18-6387-079E-C4D0-D43E87AAC04B}"/>
            </a:ext>
          </a:extLst>
        </p:cNvPr>
        <p:cNvGrpSpPr/>
        <p:nvPr/>
      </p:nvGrpSpPr>
      <p:grpSpPr>
        <a:xfrm>
          <a:off x="0" y="0"/>
          <a:ext cx="0" cy="0"/>
          <a:chOff x="0" y="0"/>
          <a:chExt cx="0" cy="0"/>
        </a:xfrm>
      </p:grpSpPr>
      <p:sp>
        <p:nvSpPr>
          <p:cNvPr id="86" name="Date Placeholder 1">
            <a:extLst>
              <a:ext uri="{FF2B5EF4-FFF2-40B4-BE49-F238E27FC236}">
                <a16:creationId xmlns:a16="http://schemas.microsoft.com/office/drawing/2014/main" id="{80BB6AD8-69F3-9D9C-E135-C57588B07B4A}"/>
              </a:ext>
            </a:extLst>
          </p:cNvPr>
          <p:cNvSpPr>
            <a:spLocks noGrp="1"/>
          </p:cNvSpPr>
          <p:nvPr>
            <p:ph type="dt" sz="half" idx="2"/>
          </p:nvPr>
        </p:nvSpPr>
        <p:spPr bwMode="auto">
          <a:xfrm>
            <a:off x="0" y="6553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2000" kern="1200">
                <a:solidFill>
                  <a:schemeClr val="tx1"/>
                </a:solidFill>
                <a:latin typeface="Times New Roman" panose="02020603050405020304" pitchFamily="18" charset="0"/>
                <a:ea typeface="+mn-ea"/>
                <a:cs typeface="+mn-cs"/>
              </a:defRPr>
            </a:lvl2pPr>
            <a:lvl3pPr marL="914400" algn="l" rtl="0" fontAlgn="base">
              <a:spcBef>
                <a:spcPct val="0"/>
              </a:spcBef>
              <a:spcAft>
                <a:spcPct val="0"/>
              </a:spcAft>
              <a:defRPr sz="2000" kern="1200">
                <a:solidFill>
                  <a:schemeClr val="tx1"/>
                </a:solidFill>
                <a:latin typeface="Times New Roman" panose="02020603050405020304" pitchFamily="18" charset="0"/>
                <a:ea typeface="+mn-ea"/>
                <a:cs typeface="+mn-cs"/>
              </a:defRPr>
            </a:lvl3pPr>
            <a:lvl4pPr marL="1371600" algn="l" rtl="0" fontAlgn="base">
              <a:spcBef>
                <a:spcPct val="0"/>
              </a:spcBef>
              <a:spcAft>
                <a:spcPct val="0"/>
              </a:spcAft>
              <a:defRPr sz="2000" kern="1200">
                <a:solidFill>
                  <a:schemeClr val="tx1"/>
                </a:solidFill>
                <a:latin typeface="Times New Roman" panose="02020603050405020304" pitchFamily="18" charset="0"/>
                <a:ea typeface="+mn-ea"/>
                <a:cs typeface="+mn-cs"/>
              </a:defRPr>
            </a:lvl4pPr>
            <a:lvl5pPr marL="1828800" algn="l" rtl="0" fontAlgn="base">
              <a:spcBef>
                <a:spcPct val="0"/>
              </a:spcBef>
              <a:spcAft>
                <a:spcPct val="0"/>
              </a:spcAft>
              <a:defRPr sz="2000" kern="1200">
                <a:solidFill>
                  <a:schemeClr val="tx1"/>
                </a:solidFill>
                <a:latin typeface="Times New Roman" panose="02020603050405020304" pitchFamily="18" charset="0"/>
                <a:ea typeface="+mn-ea"/>
                <a:cs typeface="+mn-cs"/>
              </a:defRPr>
            </a:lvl5pPr>
            <a:lvl6pPr marL="2286000" algn="l" defTabSz="914400" rtl="0" eaLnBrk="1" latinLnBrk="0" hangingPunct="1">
              <a:defRPr sz="2000" kern="1200">
                <a:solidFill>
                  <a:schemeClr val="tx1"/>
                </a:solidFill>
                <a:latin typeface="Times New Roman" panose="02020603050405020304" pitchFamily="18" charset="0"/>
                <a:ea typeface="+mn-ea"/>
                <a:cs typeface="+mn-cs"/>
              </a:defRPr>
            </a:lvl6pPr>
            <a:lvl7pPr marL="2743200" algn="l" defTabSz="914400" rtl="0" eaLnBrk="1" latinLnBrk="0" hangingPunct="1">
              <a:defRPr sz="2000" kern="1200">
                <a:solidFill>
                  <a:schemeClr val="tx1"/>
                </a:solidFill>
                <a:latin typeface="Times New Roman" panose="02020603050405020304" pitchFamily="18" charset="0"/>
                <a:ea typeface="+mn-ea"/>
                <a:cs typeface="+mn-cs"/>
              </a:defRPr>
            </a:lvl7pPr>
            <a:lvl8pPr marL="3200400" algn="l" defTabSz="914400" rtl="0" eaLnBrk="1" latinLnBrk="0" hangingPunct="1">
              <a:defRPr sz="2000" kern="1200">
                <a:solidFill>
                  <a:schemeClr val="tx1"/>
                </a:solidFill>
                <a:latin typeface="Times New Roman" panose="02020603050405020304" pitchFamily="18" charset="0"/>
                <a:ea typeface="+mn-ea"/>
                <a:cs typeface="+mn-cs"/>
              </a:defRPr>
            </a:lvl8pPr>
            <a:lvl9pPr marL="3657600" algn="l" defTabSz="914400" rtl="0" eaLnBrk="1" latinLnBrk="0" hangingPunct="1">
              <a:defRPr sz="2000" kern="1200">
                <a:solidFill>
                  <a:schemeClr val="tx1"/>
                </a:solidFill>
                <a:latin typeface="Times New Roman" panose="02020603050405020304" pitchFamily="18" charset="0"/>
                <a:ea typeface="+mn-ea"/>
                <a:cs typeface="+mn-cs"/>
              </a:defRPr>
            </a:lvl9pPr>
          </a:lstStyle>
          <a:p>
            <a:r>
              <a:rPr lang="en-US" altLang="en-US"/>
              <a:t>28 Mar 2024</a:t>
            </a:r>
          </a:p>
        </p:txBody>
      </p:sp>
      <p:grpSp>
        <p:nvGrpSpPr>
          <p:cNvPr id="490501" name="Group 5">
            <a:extLst>
              <a:ext uri="{FF2B5EF4-FFF2-40B4-BE49-F238E27FC236}">
                <a16:creationId xmlns:a16="http://schemas.microsoft.com/office/drawing/2014/main" id="{383569C8-225A-AB94-E38F-B74E17D7FF0F}"/>
              </a:ext>
            </a:extLst>
          </p:cNvPr>
          <p:cNvGrpSpPr>
            <a:grpSpLocks/>
          </p:cNvGrpSpPr>
          <p:nvPr/>
        </p:nvGrpSpPr>
        <p:grpSpPr bwMode="auto">
          <a:xfrm>
            <a:off x="685800" y="-6351"/>
            <a:ext cx="7845425" cy="906463"/>
            <a:chOff x="432" y="-4"/>
            <a:chExt cx="4942" cy="571"/>
          </a:xfrm>
        </p:grpSpPr>
        <p:sp>
          <p:nvSpPr>
            <p:cNvPr id="490502" name="AutoShape 6">
              <a:extLst>
                <a:ext uri="{FF2B5EF4-FFF2-40B4-BE49-F238E27FC236}">
                  <a16:creationId xmlns:a16="http://schemas.microsoft.com/office/drawing/2014/main" id="{6D8F1243-6E34-4F70-C557-8F57C54D4479}"/>
                </a:ext>
              </a:extLst>
            </p:cNvPr>
            <p:cNvSpPr>
              <a:spLocks noChangeArrowheads="1"/>
            </p:cNvSpPr>
            <p:nvPr/>
          </p:nvSpPr>
          <p:spPr bwMode="auto">
            <a:xfrm>
              <a:off x="432" y="183"/>
              <a:ext cx="4896" cy="384"/>
            </a:xfrm>
            <a:prstGeom prst="roundRect">
              <a:avLst>
                <a:gd name="adj" fmla="val 25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p>
          </p:txBody>
        </p:sp>
        <p:sp>
          <p:nvSpPr>
            <p:cNvPr id="490503" name="Text Box 7">
              <a:extLst>
                <a:ext uri="{FF2B5EF4-FFF2-40B4-BE49-F238E27FC236}">
                  <a16:creationId xmlns:a16="http://schemas.microsoft.com/office/drawing/2014/main" id="{61ACCE10-1667-2987-426B-023A191316EC}"/>
                </a:ext>
              </a:extLst>
            </p:cNvPr>
            <p:cNvSpPr txBox="1">
              <a:spLocks noChangeArrowheads="1"/>
            </p:cNvSpPr>
            <p:nvPr/>
          </p:nvSpPr>
          <p:spPr bwMode="auto">
            <a:xfrm>
              <a:off x="478" y="-4"/>
              <a:ext cx="4896" cy="478"/>
            </a:xfrm>
            <a:prstGeom prst="rect">
              <a:avLst/>
            </a:prstGeom>
          </p:spPr>
          <p:txBody>
            <a:bodyPr vert="horz"/>
            <a:lstStyle>
              <a:lvl1pPr algn="ctr" eaLnBrk="0" hangingPunct="0">
                <a:lnSpc>
                  <a:spcPct val="90000"/>
                </a:lnSpc>
                <a:defRPr>
                  <a:solidFill>
                    <a:srgbClr val="0099A6"/>
                  </a:solidFill>
                  <a:latin typeface="+mj-lt"/>
                  <a:ea typeface="ＭＳ Ｐゴシック" pitchFamily="26" charset="-128"/>
                  <a:cs typeface="ＭＳ Ｐゴシック" pitchFamily="26" charset="-128"/>
                </a:defRPr>
              </a:lvl1pPr>
              <a:lvl2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2pPr>
              <a:lvl3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3pPr>
              <a:lvl4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4pPr>
              <a:lvl5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5pPr>
              <a:lvl6pPr marL="457200" algn="ctr" eaLnBrk="0" fontAlgn="base" hangingPunct="0">
                <a:lnSpc>
                  <a:spcPct val="90000"/>
                </a:lnSpc>
                <a:spcBef>
                  <a:spcPct val="0"/>
                </a:spcBef>
                <a:spcAft>
                  <a:spcPct val="0"/>
                </a:spcAft>
                <a:defRPr sz="2500">
                  <a:solidFill>
                    <a:schemeClr val="hlink"/>
                  </a:solidFill>
                  <a:latin typeface="Arial" pitchFamily="-107" charset="0"/>
                </a:defRPr>
              </a:lvl6pPr>
              <a:lvl7pPr marL="914400" algn="ctr" eaLnBrk="0" fontAlgn="base" hangingPunct="0">
                <a:lnSpc>
                  <a:spcPct val="90000"/>
                </a:lnSpc>
                <a:spcBef>
                  <a:spcPct val="0"/>
                </a:spcBef>
                <a:spcAft>
                  <a:spcPct val="0"/>
                </a:spcAft>
                <a:defRPr sz="2500">
                  <a:solidFill>
                    <a:schemeClr val="hlink"/>
                  </a:solidFill>
                  <a:latin typeface="Arial" pitchFamily="-107" charset="0"/>
                </a:defRPr>
              </a:lvl7pPr>
              <a:lvl8pPr marL="1371600" algn="ctr" eaLnBrk="0" fontAlgn="base" hangingPunct="0">
                <a:lnSpc>
                  <a:spcPct val="90000"/>
                </a:lnSpc>
                <a:spcBef>
                  <a:spcPct val="0"/>
                </a:spcBef>
                <a:spcAft>
                  <a:spcPct val="0"/>
                </a:spcAft>
                <a:defRPr sz="2500">
                  <a:solidFill>
                    <a:schemeClr val="hlink"/>
                  </a:solidFill>
                  <a:latin typeface="Arial" pitchFamily="-107" charset="0"/>
                </a:defRPr>
              </a:lvl8pPr>
              <a:lvl9pPr marL="1828800" algn="ctr" eaLnBrk="0" fontAlgn="base" hangingPunct="0">
                <a:lnSpc>
                  <a:spcPct val="90000"/>
                </a:lnSpc>
                <a:spcBef>
                  <a:spcPct val="0"/>
                </a:spcBef>
                <a:spcAft>
                  <a:spcPct val="0"/>
                </a:spcAft>
                <a:defRPr sz="2500">
                  <a:solidFill>
                    <a:schemeClr val="hlink"/>
                  </a:solidFill>
                  <a:latin typeface="Arial" pitchFamily="-107" charset="0"/>
                </a:defRPr>
              </a:lvl9pPr>
            </a:lstStyle>
            <a:p>
              <a:r>
                <a:rPr lang="en-GB" altLang="en-US" dirty="0"/>
                <a:t>Enterprise View - Mars Exploration Program </a:t>
              </a:r>
              <a:br>
                <a:rPr lang="en-GB" altLang="en-US" dirty="0"/>
              </a:br>
              <a:r>
                <a:rPr lang="en-GB" altLang="en-US" dirty="0"/>
                <a:t>Example</a:t>
              </a:r>
            </a:p>
          </p:txBody>
        </p:sp>
      </p:grpSp>
      <p:grpSp>
        <p:nvGrpSpPr>
          <p:cNvPr id="490504" name="Group 8">
            <a:extLst>
              <a:ext uri="{FF2B5EF4-FFF2-40B4-BE49-F238E27FC236}">
                <a16:creationId xmlns:a16="http://schemas.microsoft.com/office/drawing/2014/main" id="{F500CDA0-691B-87E5-C7A7-749C0C586018}"/>
              </a:ext>
            </a:extLst>
          </p:cNvPr>
          <p:cNvGrpSpPr>
            <a:grpSpLocks/>
          </p:cNvGrpSpPr>
          <p:nvPr/>
        </p:nvGrpSpPr>
        <p:grpSpPr bwMode="auto">
          <a:xfrm>
            <a:off x="2840038" y="1714500"/>
            <a:ext cx="5926138" cy="4283074"/>
            <a:chOff x="1789" y="1080"/>
            <a:chExt cx="3733" cy="2698"/>
          </a:xfrm>
        </p:grpSpPr>
        <p:sp>
          <p:nvSpPr>
            <p:cNvPr id="490505" name="Oval 9">
              <a:extLst>
                <a:ext uri="{FF2B5EF4-FFF2-40B4-BE49-F238E27FC236}">
                  <a16:creationId xmlns:a16="http://schemas.microsoft.com/office/drawing/2014/main" id="{326E777B-E1DF-F7F6-0D0E-AA8A9407FB83}"/>
                </a:ext>
              </a:extLst>
            </p:cNvPr>
            <p:cNvSpPr>
              <a:spLocks noChangeArrowheads="1"/>
            </p:cNvSpPr>
            <p:nvPr/>
          </p:nvSpPr>
          <p:spPr bwMode="auto">
            <a:xfrm>
              <a:off x="1789" y="1080"/>
              <a:ext cx="3733" cy="2698"/>
            </a:xfrm>
            <a:prstGeom prst="roundRect">
              <a:avLst/>
            </a:prstGeom>
            <a:solidFill>
              <a:srgbClr val="FFFF00"/>
            </a:solidFill>
            <a:ln w="28575">
              <a:solidFill>
                <a:srgbClr val="000000"/>
              </a:solidFill>
              <a:prstDash val="dash"/>
              <a:round/>
              <a:headEnd/>
              <a:tailEnd/>
            </a:ln>
          </p:spPr>
          <p:txBody>
            <a:bodyPr wrap="none" anchor="ctr"/>
            <a:lstStyle/>
            <a:p>
              <a:endParaRPr lang="en-US"/>
            </a:p>
          </p:txBody>
        </p:sp>
        <p:sp>
          <p:nvSpPr>
            <p:cNvPr id="490506" name="AutoShape 10">
              <a:extLst>
                <a:ext uri="{FF2B5EF4-FFF2-40B4-BE49-F238E27FC236}">
                  <a16:creationId xmlns:a16="http://schemas.microsoft.com/office/drawing/2014/main" id="{C4ED7B73-4A85-6A4F-5A79-BFA9D17117AD}"/>
                </a:ext>
              </a:extLst>
            </p:cNvPr>
            <p:cNvSpPr>
              <a:spLocks noChangeArrowheads="1"/>
            </p:cNvSpPr>
            <p:nvPr/>
          </p:nvSpPr>
          <p:spPr bwMode="auto">
            <a:xfrm>
              <a:off x="2341" y="1286"/>
              <a:ext cx="2282" cy="1063"/>
            </a:xfrm>
            <a:prstGeom prst="roundRect">
              <a:avLst/>
            </a:prstGeom>
            <a:noFill/>
            <a:ln w="28575">
              <a:solidFill>
                <a:srgbClr val="00B050"/>
              </a:solidFill>
              <a:prstDash val="dash"/>
              <a:round/>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9pPr>
            </a:lstStyle>
            <a:p>
              <a:pPr algn="ctr" eaLnBrk="0" hangingPunct="0">
                <a:lnSpc>
                  <a:spcPct val="95000"/>
                </a:lnSpc>
                <a:buClr>
                  <a:srgbClr val="000000"/>
                </a:buClr>
                <a:buSzPct val="100000"/>
                <a:buFont typeface="Arial" panose="020B0604020202020204" pitchFamily="34" charset="0"/>
                <a:buNone/>
              </a:pPr>
              <a:endParaRPr lang="en-GB" altLang="en-US" sz="1600" b="1" u="sng" dirty="0">
                <a:latin typeface="Arial" panose="020B0604020202020204" pitchFamily="34" charset="0"/>
              </a:endParaRPr>
            </a:p>
          </p:txBody>
        </p:sp>
      </p:grpSp>
      <p:sp>
        <p:nvSpPr>
          <p:cNvPr id="490507" name="Oval 11">
            <a:extLst>
              <a:ext uri="{FF2B5EF4-FFF2-40B4-BE49-F238E27FC236}">
                <a16:creationId xmlns:a16="http://schemas.microsoft.com/office/drawing/2014/main" id="{D01EEB45-C3BB-5207-0106-31918323587A}"/>
              </a:ext>
            </a:extLst>
          </p:cNvPr>
          <p:cNvSpPr>
            <a:spLocks noChangeArrowheads="1"/>
          </p:cNvSpPr>
          <p:nvPr/>
        </p:nvSpPr>
        <p:spPr bwMode="auto">
          <a:xfrm>
            <a:off x="1714500" y="2206625"/>
            <a:ext cx="4165600" cy="1862138"/>
          </a:xfrm>
          <a:prstGeom prst="roundRect">
            <a:avLst/>
          </a:prstGeom>
          <a:noFill/>
          <a:ln w="28575">
            <a:solidFill>
              <a:srgbClr val="BCE0E3"/>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90508" name="Oval 12">
            <a:extLst>
              <a:ext uri="{FF2B5EF4-FFF2-40B4-BE49-F238E27FC236}">
                <a16:creationId xmlns:a16="http://schemas.microsoft.com/office/drawing/2014/main" id="{7EA31860-32E2-3FBB-FBEC-D245FDCC9215}"/>
              </a:ext>
            </a:extLst>
          </p:cNvPr>
          <p:cNvSpPr>
            <a:spLocks noChangeArrowheads="1"/>
          </p:cNvSpPr>
          <p:nvPr/>
        </p:nvSpPr>
        <p:spPr bwMode="auto">
          <a:xfrm>
            <a:off x="4125913" y="3233738"/>
            <a:ext cx="2040613" cy="2481262"/>
          </a:xfrm>
          <a:prstGeom prst="roundRect">
            <a:avLst/>
          </a:prstGeom>
          <a:noFill/>
          <a:ln w="28575">
            <a:solidFill>
              <a:srgbClr val="009A99"/>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490509" name="Group 13">
            <a:extLst>
              <a:ext uri="{FF2B5EF4-FFF2-40B4-BE49-F238E27FC236}">
                <a16:creationId xmlns:a16="http://schemas.microsoft.com/office/drawing/2014/main" id="{BD8C7CE6-39A0-E7E1-9439-1C9C49D07A6D}"/>
              </a:ext>
            </a:extLst>
          </p:cNvPr>
          <p:cNvGrpSpPr>
            <a:grpSpLocks/>
          </p:cNvGrpSpPr>
          <p:nvPr/>
        </p:nvGrpSpPr>
        <p:grpSpPr bwMode="auto">
          <a:xfrm>
            <a:off x="3133725" y="2582863"/>
            <a:ext cx="1293813" cy="379412"/>
            <a:chOff x="1974" y="1627"/>
            <a:chExt cx="815" cy="239"/>
          </a:xfrm>
        </p:grpSpPr>
        <p:grpSp>
          <p:nvGrpSpPr>
            <p:cNvPr id="490510" name="Group 14">
              <a:extLst>
                <a:ext uri="{FF2B5EF4-FFF2-40B4-BE49-F238E27FC236}">
                  <a16:creationId xmlns:a16="http://schemas.microsoft.com/office/drawing/2014/main" id="{D63FDC31-AED0-A145-432A-DFB0D4383CA7}"/>
                </a:ext>
              </a:extLst>
            </p:cNvPr>
            <p:cNvGrpSpPr>
              <a:grpSpLocks/>
            </p:cNvGrpSpPr>
            <p:nvPr/>
          </p:nvGrpSpPr>
          <p:grpSpPr bwMode="auto">
            <a:xfrm>
              <a:off x="1974" y="1627"/>
              <a:ext cx="815" cy="239"/>
              <a:chOff x="1974" y="1627"/>
              <a:chExt cx="815" cy="239"/>
            </a:xfrm>
          </p:grpSpPr>
          <p:sp>
            <p:nvSpPr>
              <p:cNvPr id="490511" name="Freeform 15">
                <a:extLst>
                  <a:ext uri="{FF2B5EF4-FFF2-40B4-BE49-F238E27FC236}">
                    <a16:creationId xmlns:a16="http://schemas.microsoft.com/office/drawing/2014/main" id="{BF3B9428-E521-4026-9551-B1892AF88DC7}"/>
                  </a:ext>
                </a:extLst>
              </p:cNvPr>
              <p:cNvSpPr>
                <a:spLocks noChangeArrowheads="1"/>
              </p:cNvSpPr>
              <p:nvPr/>
            </p:nvSpPr>
            <p:spPr bwMode="auto">
              <a:xfrm>
                <a:off x="1974" y="1627"/>
                <a:ext cx="816" cy="240"/>
              </a:xfrm>
              <a:custGeom>
                <a:avLst/>
                <a:gdLst>
                  <a:gd name="T0" fmla="*/ 0 w 3600"/>
                  <a:gd name="T1" fmla="*/ 1059 h 1060"/>
                  <a:gd name="T2" fmla="*/ 0 w 3600"/>
                  <a:gd name="T3" fmla="*/ 264 h 1060"/>
                  <a:gd name="T4" fmla="*/ 264 w 3600"/>
                  <a:gd name="T5" fmla="*/ 0 h 1060"/>
                  <a:gd name="T6" fmla="*/ 3599 w 3600"/>
                  <a:gd name="T7" fmla="*/ 0 h 1060"/>
                  <a:gd name="T8" fmla="*/ 3599 w 3600"/>
                  <a:gd name="T9" fmla="*/ 794 h 1060"/>
                  <a:gd name="T10" fmla="*/ 3334 w 3600"/>
                  <a:gd name="T11" fmla="*/ 1059 h 1060"/>
                  <a:gd name="T12" fmla="*/ 0 w 3600"/>
                  <a:gd name="T13" fmla="*/ 1059 h 1060"/>
                </a:gdLst>
                <a:ahLst/>
                <a:cxnLst>
                  <a:cxn ang="0">
                    <a:pos x="T0" y="T1"/>
                  </a:cxn>
                  <a:cxn ang="0">
                    <a:pos x="T2" y="T3"/>
                  </a:cxn>
                  <a:cxn ang="0">
                    <a:pos x="T4" y="T5"/>
                  </a:cxn>
                  <a:cxn ang="0">
                    <a:pos x="T6" y="T7"/>
                  </a:cxn>
                  <a:cxn ang="0">
                    <a:pos x="T8" y="T9"/>
                  </a:cxn>
                  <a:cxn ang="0">
                    <a:pos x="T10" y="T11"/>
                  </a:cxn>
                  <a:cxn ang="0">
                    <a:pos x="T12" y="T13"/>
                  </a:cxn>
                </a:cxnLst>
                <a:rect l="0" t="0" r="r" b="b"/>
                <a:pathLst>
                  <a:path w="3600" h="1060">
                    <a:moveTo>
                      <a:pt x="0" y="1059"/>
                    </a:moveTo>
                    <a:lnTo>
                      <a:pt x="0" y="264"/>
                    </a:lnTo>
                    <a:lnTo>
                      <a:pt x="264" y="0"/>
                    </a:lnTo>
                    <a:lnTo>
                      <a:pt x="3599" y="0"/>
                    </a:lnTo>
                    <a:lnTo>
                      <a:pt x="3599" y="794"/>
                    </a:lnTo>
                    <a:lnTo>
                      <a:pt x="3334" y="1059"/>
                    </a:lnTo>
                    <a:lnTo>
                      <a:pt x="0" y="1059"/>
                    </a:lnTo>
                  </a:path>
                </a:pathLst>
              </a:custGeom>
              <a:solidFill>
                <a:srgbClr val="BBE0E3"/>
              </a:solidFill>
              <a:ln w="9360">
                <a:solidFill>
                  <a:srgbClr val="000000"/>
                </a:solidFill>
                <a:prstDash val="dash"/>
                <a:round/>
                <a:headEnd/>
                <a:tailEnd/>
              </a:ln>
            </p:spPr>
            <p:txBody>
              <a:bodyPr wrap="none" anchor="ctr"/>
              <a:lstStyle/>
              <a:p>
                <a:endParaRPr lang="en-US"/>
              </a:p>
            </p:txBody>
          </p:sp>
          <p:sp>
            <p:nvSpPr>
              <p:cNvPr id="490512" name="Freeform 16">
                <a:extLst>
                  <a:ext uri="{FF2B5EF4-FFF2-40B4-BE49-F238E27FC236}">
                    <a16:creationId xmlns:a16="http://schemas.microsoft.com/office/drawing/2014/main" id="{6A7E660E-E723-0050-4B91-D561FC52C381}"/>
                  </a:ext>
                </a:extLst>
              </p:cNvPr>
              <p:cNvSpPr>
                <a:spLocks noChangeArrowheads="1"/>
              </p:cNvSpPr>
              <p:nvPr/>
            </p:nvSpPr>
            <p:spPr bwMode="auto">
              <a:xfrm>
                <a:off x="1974" y="1627"/>
                <a:ext cx="816" cy="60"/>
              </a:xfrm>
              <a:custGeom>
                <a:avLst/>
                <a:gdLst>
                  <a:gd name="T0" fmla="*/ 0 w 3600"/>
                  <a:gd name="T1" fmla="*/ 264 h 265"/>
                  <a:gd name="T2" fmla="*/ 264 w 3600"/>
                  <a:gd name="T3" fmla="*/ 0 h 265"/>
                  <a:gd name="T4" fmla="*/ 3599 w 3600"/>
                  <a:gd name="T5" fmla="*/ 0 h 265"/>
                  <a:gd name="T6" fmla="*/ 3334 w 3600"/>
                  <a:gd name="T7" fmla="*/ 264 h 265"/>
                  <a:gd name="T8" fmla="*/ 0 w 3600"/>
                  <a:gd name="T9" fmla="*/ 264 h 265"/>
                </a:gdLst>
                <a:ahLst/>
                <a:cxnLst>
                  <a:cxn ang="0">
                    <a:pos x="T0" y="T1"/>
                  </a:cxn>
                  <a:cxn ang="0">
                    <a:pos x="T2" y="T3"/>
                  </a:cxn>
                  <a:cxn ang="0">
                    <a:pos x="T4" y="T5"/>
                  </a:cxn>
                  <a:cxn ang="0">
                    <a:pos x="T6" y="T7"/>
                  </a:cxn>
                  <a:cxn ang="0">
                    <a:pos x="T8" y="T9"/>
                  </a:cxn>
                </a:cxnLst>
                <a:rect l="0" t="0" r="r" b="b"/>
                <a:pathLst>
                  <a:path w="3600" h="265">
                    <a:moveTo>
                      <a:pt x="0" y="264"/>
                    </a:moveTo>
                    <a:lnTo>
                      <a:pt x="264" y="0"/>
                    </a:lnTo>
                    <a:lnTo>
                      <a:pt x="3599" y="0"/>
                    </a:lnTo>
                    <a:lnTo>
                      <a:pt x="3334" y="264"/>
                    </a:lnTo>
                    <a:lnTo>
                      <a:pt x="0" y="264"/>
                    </a:lnTo>
                  </a:path>
                </a:pathLst>
              </a:custGeom>
              <a:solidFill>
                <a:srgbClr val="CCF5F8"/>
              </a:solidFill>
              <a:ln w="9360">
                <a:solidFill>
                  <a:srgbClr val="000000"/>
                </a:solidFill>
                <a:prstDash val="dash"/>
                <a:round/>
                <a:headEnd/>
                <a:tailEnd/>
              </a:ln>
            </p:spPr>
            <p:txBody>
              <a:bodyPr wrap="none" anchor="ctr"/>
              <a:lstStyle/>
              <a:p>
                <a:endParaRPr lang="en-US"/>
              </a:p>
            </p:txBody>
          </p:sp>
          <p:sp>
            <p:nvSpPr>
              <p:cNvPr id="490513" name="Freeform 17">
                <a:extLst>
                  <a:ext uri="{FF2B5EF4-FFF2-40B4-BE49-F238E27FC236}">
                    <a16:creationId xmlns:a16="http://schemas.microsoft.com/office/drawing/2014/main" id="{591E3017-4B90-0FAD-6D9E-D07CC670CF4B}"/>
                  </a:ext>
                </a:extLst>
              </p:cNvPr>
              <p:cNvSpPr>
                <a:spLocks noChangeArrowheads="1"/>
              </p:cNvSpPr>
              <p:nvPr/>
            </p:nvSpPr>
            <p:spPr bwMode="auto">
              <a:xfrm>
                <a:off x="2730" y="1627"/>
                <a:ext cx="60" cy="240"/>
              </a:xfrm>
              <a:custGeom>
                <a:avLst/>
                <a:gdLst>
                  <a:gd name="T0" fmla="*/ 0 w 266"/>
                  <a:gd name="T1" fmla="*/ 1059 h 1060"/>
                  <a:gd name="T2" fmla="*/ 0 w 266"/>
                  <a:gd name="T3" fmla="*/ 264 h 1060"/>
                  <a:gd name="T4" fmla="*/ 265 w 266"/>
                  <a:gd name="T5" fmla="*/ 0 h 1060"/>
                  <a:gd name="T6" fmla="*/ 265 w 266"/>
                  <a:gd name="T7" fmla="*/ 794 h 1060"/>
                  <a:gd name="T8" fmla="*/ 0 w 266"/>
                  <a:gd name="T9" fmla="*/ 1059 h 1060"/>
                </a:gdLst>
                <a:ahLst/>
                <a:cxnLst>
                  <a:cxn ang="0">
                    <a:pos x="T0" y="T1"/>
                  </a:cxn>
                  <a:cxn ang="0">
                    <a:pos x="T2" y="T3"/>
                  </a:cxn>
                  <a:cxn ang="0">
                    <a:pos x="T4" y="T5"/>
                  </a:cxn>
                  <a:cxn ang="0">
                    <a:pos x="T6" y="T7"/>
                  </a:cxn>
                  <a:cxn ang="0">
                    <a:pos x="T8" y="T9"/>
                  </a:cxn>
                </a:cxnLst>
                <a:rect l="0" t="0" r="r" b="b"/>
                <a:pathLst>
                  <a:path w="266" h="1060">
                    <a:moveTo>
                      <a:pt x="0" y="1059"/>
                    </a:moveTo>
                    <a:lnTo>
                      <a:pt x="0" y="264"/>
                    </a:lnTo>
                    <a:lnTo>
                      <a:pt x="265" y="0"/>
                    </a:lnTo>
                    <a:lnTo>
                      <a:pt x="265" y="794"/>
                    </a:lnTo>
                    <a:lnTo>
                      <a:pt x="0" y="1059"/>
                    </a:lnTo>
                  </a:path>
                </a:pathLst>
              </a:custGeom>
              <a:solidFill>
                <a:srgbClr val="A0C0C3"/>
              </a:solidFill>
              <a:ln w="9360">
                <a:solidFill>
                  <a:srgbClr val="000000"/>
                </a:solidFill>
                <a:prstDash val="dash"/>
                <a:round/>
                <a:headEnd/>
                <a:tailEnd/>
              </a:ln>
            </p:spPr>
            <p:txBody>
              <a:bodyPr wrap="none" anchor="ctr"/>
              <a:lstStyle/>
              <a:p>
                <a:endParaRPr lang="en-US"/>
              </a:p>
            </p:txBody>
          </p:sp>
        </p:grpSp>
        <p:sp>
          <p:nvSpPr>
            <p:cNvPr id="490514" name="AutoShape 18">
              <a:extLst>
                <a:ext uri="{FF2B5EF4-FFF2-40B4-BE49-F238E27FC236}">
                  <a16:creationId xmlns:a16="http://schemas.microsoft.com/office/drawing/2014/main" id="{420A9AF7-B8C3-F0C4-FF02-33A7B3BB0CEA}"/>
                </a:ext>
              </a:extLst>
            </p:cNvPr>
            <p:cNvSpPr>
              <a:spLocks noChangeArrowheads="1"/>
            </p:cNvSpPr>
            <p:nvPr/>
          </p:nvSpPr>
          <p:spPr bwMode="auto">
            <a:xfrm>
              <a:off x="1974" y="1687"/>
              <a:ext cx="756" cy="181"/>
            </a:xfrm>
            <a:prstGeom prst="roundRect">
              <a:avLst>
                <a:gd name="adj" fmla="val 556"/>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9pPr>
            </a:lstStyle>
            <a:p>
              <a:pPr algn="ctr" eaLnBrk="0" hangingPunct="0">
                <a:lnSpc>
                  <a:spcPct val="95000"/>
                </a:lnSpc>
                <a:buClr>
                  <a:srgbClr val="000000"/>
                </a:buClr>
                <a:buSzPct val="100000"/>
                <a:buFont typeface="Arial" panose="020B0604020202020204" pitchFamily="34" charset="0"/>
                <a:buNone/>
              </a:pPr>
              <a:r>
                <a:rPr lang="en-GB" altLang="en-US" sz="1600" b="1">
                  <a:latin typeface="Arial" panose="020B0604020202020204" pitchFamily="34" charset="0"/>
                </a:rPr>
                <a:t>MSL Proj</a:t>
              </a:r>
            </a:p>
          </p:txBody>
        </p:sp>
      </p:grpSp>
      <p:grpSp>
        <p:nvGrpSpPr>
          <p:cNvPr id="490515" name="Group 19">
            <a:extLst>
              <a:ext uri="{FF2B5EF4-FFF2-40B4-BE49-F238E27FC236}">
                <a16:creationId xmlns:a16="http://schemas.microsoft.com/office/drawing/2014/main" id="{F021BD23-93D9-3B27-463E-8CB27702CF05}"/>
              </a:ext>
            </a:extLst>
          </p:cNvPr>
          <p:cNvGrpSpPr>
            <a:grpSpLocks/>
          </p:cNvGrpSpPr>
          <p:nvPr/>
        </p:nvGrpSpPr>
        <p:grpSpPr bwMode="auto">
          <a:xfrm>
            <a:off x="4233863" y="4954588"/>
            <a:ext cx="1293812" cy="379412"/>
            <a:chOff x="2667" y="3121"/>
            <a:chExt cx="815" cy="239"/>
          </a:xfrm>
        </p:grpSpPr>
        <p:grpSp>
          <p:nvGrpSpPr>
            <p:cNvPr id="490516" name="Group 20">
              <a:extLst>
                <a:ext uri="{FF2B5EF4-FFF2-40B4-BE49-F238E27FC236}">
                  <a16:creationId xmlns:a16="http://schemas.microsoft.com/office/drawing/2014/main" id="{833183C6-6F14-24D0-8CCF-408E62883364}"/>
                </a:ext>
              </a:extLst>
            </p:cNvPr>
            <p:cNvGrpSpPr>
              <a:grpSpLocks/>
            </p:cNvGrpSpPr>
            <p:nvPr/>
          </p:nvGrpSpPr>
          <p:grpSpPr bwMode="auto">
            <a:xfrm>
              <a:off x="2667" y="3121"/>
              <a:ext cx="815" cy="239"/>
              <a:chOff x="2667" y="3121"/>
              <a:chExt cx="815" cy="239"/>
            </a:xfrm>
          </p:grpSpPr>
          <p:sp>
            <p:nvSpPr>
              <p:cNvPr id="490517" name="Freeform 21">
                <a:extLst>
                  <a:ext uri="{FF2B5EF4-FFF2-40B4-BE49-F238E27FC236}">
                    <a16:creationId xmlns:a16="http://schemas.microsoft.com/office/drawing/2014/main" id="{4257971E-C1D1-4D3A-80EF-634502135D91}"/>
                  </a:ext>
                </a:extLst>
              </p:cNvPr>
              <p:cNvSpPr>
                <a:spLocks noChangeArrowheads="1"/>
              </p:cNvSpPr>
              <p:nvPr/>
            </p:nvSpPr>
            <p:spPr bwMode="auto">
              <a:xfrm>
                <a:off x="2667" y="3121"/>
                <a:ext cx="816" cy="240"/>
              </a:xfrm>
              <a:custGeom>
                <a:avLst/>
                <a:gdLst>
                  <a:gd name="T0" fmla="*/ 0 w 3600"/>
                  <a:gd name="T1" fmla="*/ 1059 h 1060"/>
                  <a:gd name="T2" fmla="*/ 0 w 3600"/>
                  <a:gd name="T3" fmla="*/ 264 h 1060"/>
                  <a:gd name="T4" fmla="*/ 264 w 3600"/>
                  <a:gd name="T5" fmla="*/ 0 h 1060"/>
                  <a:gd name="T6" fmla="*/ 3599 w 3600"/>
                  <a:gd name="T7" fmla="*/ 0 h 1060"/>
                  <a:gd name="T8" fmla="*/ 3599 w 3600"/>
                  <a:gd name="T9" fmla="*/ 794 h 1060"/>
                  <a:gd name="T10" fmla="*/ 3334 w 3600"/>
                  <a:gd name="T11" fmla="*/ 1059 h 1060"/>
                  <a:gd name="T12" fmla="*/ 0 w 3600"/>
                  <a:gd name="T13" fmla="*/ 1059 h 1060"/>
                </a:gdLst>
                <a:ahLst/>
                <a:cxnLst>
                  <a:cxn ang="0">
                    <a:pos x="T0" y="T1"/>
                  </a:cxn>
                  <a:cxn ang="0">
                    <a:pos x="T2" y="T3"/>
                  </a:cxn>
                  <a:cxn ang="0">
                    <a:pos x="T4" y="T5"/>
                  </a:cxn>
                  <a:cxn ang="0">
                    <a:pos x="T6" y="T7"/>
                  </a:cxn>
                  <a:cxn ang="0">
                    <a:pos x="T8" y="T9"/>
                  </a:cxn>
                  <a:cxn ang="0">
                    <a:pos x="T10" y="T11"/>
                  </a:cxn>
                  <a:cxn ang="0">
                    <a:pos x="T12" y="T13"/>
                  </a:cxn>
                </a:cxnLst>
                <a:rect l="0" t="0" r="r" b="b"/>
                <a:pathLst>
                  <a:path w="3600" h="1060">
                    <a:moveTo>
                      <a:pt x="0" y="1059"/>
                    </a:moveTo>
                    <a:lnTo>
                      <a:pt x="0" y="264"/>
                    </a:lnTo>
                    <a:lnTo>
                      <a:pt x="264" y="0"/>
                    </a:lnTo>
                    <a:lnTo>
                      <a:pt x="3599" y="0"/>
                    </a:lnTo>
                    <a:lnTo>
                      <a:pt x="3599" y="794"/>
                    </a:lnTo>
                    <a:lnTo>
                      <a:pt x="3334" y="1059"/>
                    </a:lnTo>
                    <a:lnTo>
                      <a:pt x="0" y="1059"/>
                    </a:lnTo>
                  </a:path>
                </a:pathLst>
              </a:custGeom>
              <a:solidFill>
                <a:srgbClr val="009999"/>
              </a:solidFill>
              <a:ln w="9360">
                <a:solidFill>
                  <a:srgbClr val="000000"/>
                </a:solidFill>
                <a:prstDash val="dash"/>
                <a:round/>
                <a:headEnd/>
                <a:tailEnd/>
              </a:ln>
            </p:spPr>
            <p:txBody>
              <a:bodyPr wrap="none" anchor="ctr"/>
              <a:lstStyle/>
              <a:p>
                <a:endParaRPr lang="en-US"/>
              </a:p>
            </p:txBody>
          </p:sp>
          <p:sp>
            <p:nvSpPr>
              <p:cNvPr id="490518" name="Freeform 22">
                <a:extLst>
                  <a:ext uri="{FF2B5EF4-FFF2-40B4-BE49-F238E27FC236}">
                    <a16:creationId xmlns:a16="http://schemas.microsoft.com/office/drawing/2014/main" id="{5F7779B7-EAA1-FD01-5DFD-ED423F54F1FA}"/>
                  </a:ext>
                </a:extLst>
              </p:cNvPr>
              <p:cNvSpPr>
                <a:spLocks noChangeArrowheads="1"/>
              </p:cNvSpPr>
              <p:nvPr/>
            </p:nvSpPr>
            <p:spPr bwMode="auto">
              <a:xfrm>
                <a:off x="2667" y="3121"/>
                <a:ext cx="816" cy="60"/>
              </a:xfrm>
              <a:custGeom>
                <a:avLst/>
                <a:gdLst>
                  <a:gd name="T0" fmla="*/ 0 w 3600"/>
                  <a:gd name="T1" fmla="*/ 264 h 265"/>
                  <a:gd name="T2" fmla="*/ 264 w 3600"/>
                  <a:gd name="T3" fmla="*/ 0 h 265"/>
                  <a:gd name="T4" fmla="*/ 3599 w 3600"/>
                  <a:gd name="T5" fmla="*/ 0 h 265"/>
                  <a:gd name="T6" fmla="*/ 3334 w 3600"/>
                  <a:gd name="T7" fmla="*/ 264 h 265"/>
                  <a:gd name="T8" fmla="*/ 0 w 3600"/>
                  <a:gd name="T9" fmla="*/ 264 h 265"/>
                </a:gdLst>
                <a:ahLst/>
                <a:cxnLst>
                  <a:cxn ang="0">
                    <a:pos x="T0" y="T1"/>
                  </a:cxn>
                  <a:cxn ang="0">
                    <a:pos x="T2" y="T3"/>
                  </a:cxn>
                  <a:cxn ang="0">
                    <a:pos x="T4" y="T5"/>
                  </a:cxn>
                  <a:cxn ang="0">
                    <a:pos x="T6" y="T7"/>
                  </a:cxn>
                  <a:cxn ang="0">
                    <a:pos x="T8" y="T9"/>
                  </a:cxn>
                </a:cxnLst>
                <a:rect l="0" t="0" r="r" b="b"/>
                <a:pathLst>
                  <a:path w="3600" h="265">
                    <a:moveTo>
                      <a:pt x="0" y="264"/>
                    </a:moveTo>
                    <a:lnTo>
                      <a:pt x="264" y="0"/>
                    </a:lnTo>
                    <a:lnTo>
                      <a:pt x="3599" y="0"/>
                    </a:lnTo>
                    <a:lnTo>
                      <a:pt x="3334" y="264"/>
                    </a:lnTo>
                    <a:lnTo>
                      <a:pt x="0" y="264"/>
                    </a:lnTo>
                  </a:path>
                </a:pathLst>
              </a:custGeom>
              <a:solidFill>
                <a:srgbClr val="00A7A7"/>
              </a:solidFill>
              <a:ln w="9360">
                <a:solidFill>
                  <a:srgbClr val="000000"/>
                </a:solidFill>
                <a:prstDash val="dash"/>
                <a:round/>
                <a:headEnd/>
                <a:tailEnd/>
              </a:ln>
            </p:spPr>
            <p:txBody>
              <a:bodyPr wrap="none" anchor="ctr"/>
              <a:lstStyle/>
              <a:p>
                <a:endParaRPr lang="en-US"/>
              </a:p>
            </p:txBody>
          </p:sp>
          <p:sp>
            <p:nvSpPr>
              <p:cNvPr id="490519" name="Freeform 23">
                <a:extLst>
                  <a:ext uri="{FF2B5EF4-FFF2-40B4-BE49-F238E27FC236}">
                    <a16:creationId xmlns:a16="http://schemas.microsoft.com/office/drawing/2014/main" id="{505EFA25-0268-1767-763C-9DD31C86395C}"/>
                  </a:ext>
                </a:extLst>
              </p:cNvPr>
              <p:cNvSpPr>
                <a:spLocks noChangeArrowheads="1"/>
              </p:cNvSpPr>
              <p:nvPr/>
            </p:nvSpPr>
            <p:spPr bwMode="auto">
              <a:xfrm>
                <a:off x="3423" y="3121"/>
                <a:ext cx="60" cy="240"/>
              </a:xfrm>
              <a:custGeom>
                <a:avLst/>
                <a:gdLst>
                  <a:gd name="T0" fmla="*/ 0 w 266"/>
                  <a:gd name="T1" fmla="*/ 1059 h 1060"/>
                  <a:gd name="T2" fmla="*/ 0 w 266"/>
                  <a:gd name="T3" fmla="*/ 264 h 1060"/>
                  <a:gd name="T4" fmla="*/ 265 w 266"/>
                  <a:gd name="T5" fmla="*/ 0 h 1060"/>
                  <a:gd name="T6" fmla="*/ 265 w 266"/>
                  <a:gd name="T7" fmla="*/ 794 h 1060"/>
                  <a:gd name="T8" fmla="*/ 0 w 266"/>
                  <a:gd name="T9" fmla="*/ 1059 h 1060"/>
                </a:gdLst>
                <a:ahLst/>
                <a:cxnLst>
                  <a:cxn ang="0">
                    <a:pos x="T0" y="T1"/>
                  </a:cxn>
                  <a:cxn ang="0">
                    <a:pos x="T2" y="T3"/>
                  </a:cxn>
                  <a:cxn ang="0">
                    <a:pos x="T4" y="T5"/>
                  </a:cxn>
                  <a:cxn ang="0">
                    <a:pos x="T6" y="T7"/>
                  </a:cxn>
                  <a:cxn ang="0">
                    <a:pos x="T8" y="T9"/>
                  </a:cxn>
                </a:cxnLst>
                <a:rect l="0" t="0" r="r" b="b"/>
                <a:pathLst>
                  <a:path w="266" h="1060">
                    <a:moveTo>
                      <a:pt x="0" y="1059"/>
                    </a:moveTo>
                    <a:lnTo>
                      <a:pt x="0" y="264"/>
                    </a:lnTo>
                    <a:lnTo>
                      <a:pt x="265" y="0"/>
                    </a:lnTo>
                    <a:lnTo>
                      <a:pt x="265" y="794"/>
                    </a:lnTo>
                    <a:lnTo>
                      <a:pt x="0" y="1059"/>
                    </a:lnTo>
                  </a:path>
                </a:pathLst>
              </a:custGeom>
              <a:solidFill>
                <a:srgbClr val="008383"/>
              </a:solidFill>
              <a:ln w="9360">
                <a:solidFill>
                  <a:srgbClr val="000000"/>
                </a:solidFill>
                <a:prstDash val="dash"/>
                <a:round/>
                <a:headEnd/>
                <a:tailEnd/>
              </a:ln>
            </p:spPr>
            <p:txBody>
              <a:bodyPr wrap="none" anchor="ctr"/>
              <a:lstStyle/>
              <a:p>
                <a:endParaRPr lang="en-US"/>
              </a:p>
            </p:txBody>
          </p:sp>
        </p:grpSp>
        <p:sp>
          <p:nvSpPr>
            <p:cNvPr id="490520" name="AutoShape 24">
              <a:extLst>
                <a:ext uri="{FF2B5EF4-FFF2-40B4-BE49-F238E27FC236}">
                  <a16:creationId xmlns:a16="http://schemas.microsoft.com/office/drawing/2014/main" id="{80B691AB-8E52-468C-A646-5D7252F08519}"/>
                </a:ext>
              </a:extLst>
            </p:cNvPr>
            <p:cNvSpPr>
              <a:spLocks noChangeArrowheads="1"/>
            </p:cNvSpPr>
            <p:nvPr/>
          </p:nvSpPr>
          <p:spPr bwMode="auto">
            <a:xfrm>
              <a:off x="2667" y="3181"/>
              <a:ext cx="756" cy="181"/>
            </a:xfrm>
            <a:prstGeom prst="roundRect">
              <a:avLst>
                <a:gd name="adj" fmla="val 556"/>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9pPr>
            </a:lstStyle>
            <a:p>
              <a:pPr algn="ctr" eaLnBrk="0" hangingPunct="0">
                <a:lnSpc>
                  <a:spcPct val="95000"/>
                </a:lnSpc>
                <a:buClr>
                  <a:srgbClr val="FFFFFF"/>
                </a:buClr>
                <a:buSzPct val="100000"/>
                <a:buFont typeface="Arial" panose="020B0604020202020204" pitchFamily="34" charset="0"/>
                <a:buNone/>
              </a:pPr>
              <a:r>
                <a:rPr lang="en-GB" altLang="en-US" sz="1600" b="1">
                  <a:solidFill>
                    <a:srgbClr val="FFFFFF"/>
                  </a:solidFill>
                  <a:latin typeface="Arial" panose="020B0604020202020204" pitchFamily="34" charset="0"/>
                </a:rPr>
                <a:t>MRO Ops</a:t>
              </a:r>
            </a:p>
          </p:txBody>
        </p:sp>
      </p:grpSp>
      <p:grpSp>
        <p:nvGrpSpPr>
          <p:cNvPr id="490521" name="Group 25">
            <a:extLst>
              <a:ext uri="{FF2B5EF4-FFF2-40B4-BE49-F238E27FC236}">
                <a16:creationId xmlns:a16="http://schemas.microsoft.com/office/drawing/2014/main" id="{44CB1962-2CCD-39F4-92F0-3A95CCD9179E}"/>
              </a:ext>
            </a:extLst>
          </p:cNvPr>
          <p:cNvGrpSpPr>
            <a:grpSpLocks/>
          </p:cNvGrpSpPr>
          <p:nvPr/>
        </p:nvGrpSpPr>
        <p:grpSpPr bwMode="auto">
          <a:xfrm>
            <a:off x="3090863" y="3429000"/>
            <a:ext cx="989012" cy="379413"/>
            <a:chOff x="1947" y="2216"/>
            <a:chExt cx="623" cy="239"/>
          </a:xfrm>
        </p:grpSpPr>
        <p:grpSp>
          <p:nvGrpSpPr>
            <p:cNvPr id="490522" name="Group 26">
              <a:extLst>
                <a:ext uri="{FF2B5EF4-FFF2-40B4-BE49-F238E27FC236}">
                  <a16:creationId xmlns:a16="http://schemas.microsoft.com/office/drawing/2014/main" id="{2FC359B4-4559-A574-E060-D5E56D03BF4B}"/>
                </a:ext>
              </a:extLst>
            </p:cNvPr>
            <p:cNvGrpSpPr>
              <a:grpSpLocks/>
            </p:cNvGrpSpPr>
            <p:nvPr/>
          </p:nvGrpSpPr>
          <p:grpSpPr bwMode="auto">
            <a:xfrm>
              <a:off x="1947" y="2216"/>
              <a:ext cx="623" cy="239"/>
              <a:chOff x="1947" y="2216"/>
              <a:chExt cx="623" cy="239"/>
            </a:xfrm>
          </p:grpSpPr>
          <p:sp>
            <p:nvSpPr>
              <p:cNvPr id="490523" name="Freeform 27">
                <a:extLst>
                  <a:ext uri="{FF2B5EF4-FFF2-40B4-BE49-F238E27FC236}">
                    <a16:creationId xmlns:a16="http://schemas.microsoft.com/office/drawing/2014/main" id="{53A6315B-18B4-BCB3-76B5-0256328DA101}"/>
                  </a:ext>
                </a:extLst>
              </p:cNvPr>
              <p:cNvSpPr>
                <a:spLocks noChangeArrowheads="1"/>
              </p:cNvSpPr>
              <p:nvPr/>
            </p:nvSpPr>
            <p:spPr bwMode="auto">
              <a:xfrm>
                <a:off x="1947" y="2216"/>
                <a:ext cx="624" cy="240"/>
              </a:xfrm>
              <a:custGeom>
                <a:avLst/>
                <a:gdLst>
                  <a:gd name="T0" fmla="*/ 0 w 2753"/>
                  <a:gd name="T1" fmla="*/ 1059 h 1060"/>
                  <a:gd name="T2" fmla="*/ 0 w 2753"/>
                  <a:gd name="T3" fmla="*/ 264 h 1060"/>
                  <a:gd name="T4" fmla="*/ 264 w 2753"/>
                  <a:gd name="T5" fmla="*/ 0 h 1060"/>
                  <a:gd name="T6" fmla="*/ 2752 w 2753"/>
                  <a:gd name="T7" fmla="*/ 0 h 1060"/>
                  <a:gd name="T8" fmla="*/ 2752 w 2753"/>
                  <a:gd name="T9" fmla="*/ 794 h 1060"/>
                  <a:gd name="T10" fmla="*/ 2487 w 2753"/>
                  <a:gd name="T11" fmla="*/ 1059 h 1060"/>
                  <a:gd name="T12" fmla="*/ 0 w 2753"/>
                  <a:gd name="T13" fmla="*/ 1059 h 1060"/>
                </a:gdLst>
                <a:ahLst/>
                <a:cxnLst>
                  <a:cxn ang="0">
                    <a:pos x="T0" y="T1"/>
                  </a:cxn>
                  <a:cxn ang="0">
                    <a:pos x="T2" y="T3"/>
                  </a:cxn>
                  <a:cxn ang="0">
                    <a:pos x="T4" y="T5"/>
                  </a:cxn>
                  <a:cxn ang="0">
                    <a:pos x="T6" y="T7"/>
                  </a:cxn>
                  <a:cxn ang="0">
                    <a:pos x="T8" y="T9"/>
                  </a:cxn>
                  <a:cxn ang="0">
                    <a:pos x="T10" y="T11"/>
                  </a:cxn>
                  <a:cxn ang="0">
                    <a:pos x="T12" y="T13"/>
                  </a:cxn>
                </a:cxnLst>
                <a:rect l="0" t="0" r="r" b="b"/>
                <a:pathLst>
                  <a:path w="2753" h="1060">
                    <a:moveTo>
                      <a:pt x="0" y="1059"/>
                    </a:moveTo>
                    <a:lnTo>
                      <a:pt x="0" y="264"/>
                    </a:lnTo>
                    <a:lnTo>
                      <a:pt x="264" y="0"/>
                    </a:lnTo>
                    <a:lnTo>
                      <a:pt x="2752" y="0"/>
                    </a:lnTo>
                    <a:lnTo>
                      <a:pt x="2752" y="794"/>
                    </a:lnTo>
                    <a:lnTo>
                      <a:pt x="2487" y="1059"/>
                    </a:lnTo>
                    <a:lnTo>
                      <a:pt x="0" y="1059"/>
                    </a:lnTo>
                  </a:path>
                </a:pathLst>
              </a:custGeom>
              <a:solidFill>
                <a:srgbClr val="BBE0E3"/>
              </a:solidFill>
              <a:ln w="9360">
                <a:solidFill>
                  <a:srgbClr val="000000"/>
                </a:solidFill>
                <a:prstDash val="dash"/>
                <a:round/>
                <a:headEnd/>
                <a:tailEnd/>
              </a:ln>
            </p:spPr>
            <p:txBody>
              <a:bodyPr wrap="none" anchor="ctr"/>
              <a:lstStyle/>
              <a:p>
                <a:endParaRPr lang="en-US"/>
              </a:p>
            </p:txBody>
          </p:sp>
          <p:sp>
            <p:nvSpPr>
              <p:cNvPr id="490524" name="Freeform 28">
                <a:extLst>
                  <a:ext uri="{FF2B5EF4-FFF2-40B4-BE49-F238E27FC236}">
                    <a16:creationId xmlns:a16="http://schemas.microsoft.com/office/drawing/2014/main" id="{79B855A6-39E1-7E50-2A77-1AB364DF2E13}"/>
                  </a:ext>
                </a:extLst>
              </p:cNvPr>
              <p:cNvSpPr>
                <a:spLocks noChangeArrowheads="1"/>
              </p:cNvSpPr>
              <p:nvPr/>
            </p:nvSpPr>
            <p:spPr bwMode="auto">
              <a:xfrm>
                <a:off x="1947" y="2216"/>
                <a:ext cx="624" cy="60"/>
              </a:xfrm>
              <a:custGeom>
                <a:avLst/>
                <a:gdLst>
                  <a:gd name="T0" fmla="*/ 0 w 2753"/>
                  <a:gd name="T1" fmla="*/ 264 h 265"/>
                  <a:gd name="T2" fmla="*/ 264 w 2753"/>
                  <a:gd name="T3" fmla="*/ 0 h 265"/>
                  <a:gd name="T4" fmla="*/ 2752 w 2753"/>
                  <a:gd name="T5" fmla="*/ 0 h 265"/>
                  <a:gd name="T6" fmla="*/ 2487 w 2753"/>
                  <a:gd name="T7" fmla="*/ 264 h 265"/>
                  <a:gd name="T8" fmla="*/ 0 w 2753"/>
                  <a:gd name="T9" fmla="*/ 264 h 265"/>
                </a:gdLst>
                <a:ahLst/>
                <a:cxnLst>
                  <a:cxn ang="0">
                    <a:pos x="T0" y="T1"/>
                  </a:cxn>
                  <a:cxn ang="0">
                    <a:pos x="T2" y="T3"/>
                  </a:cxn>
                  <a:cxn ang="0">
                    <a:pos x="T4" y="T5"/>
                  </a:cxn>
                  <a:cxn ang="0">
                    <a:pos x="T6" y="T7"/>
                  </a:cxn>
                  <a:cxn ang="0">
                    <a:pos x="T8" y="T9"/>
                  </a:cxn>
                </a:cxnLst>
                <a:rect l="0" t="0" r="r" b="b"/>
                <a:pathLst>
                  <a:path w="2753" h="265">
                    <a:moveTo>
                      <a:pt x="0" y="264"/>
                    </a:moveTo>
                    <a:lnTo>
                      <a:pt x="264" y="0"/>
                    </a:lnTo>
                    <a:lnTo>
                      <a:pt x="2752" y="0"/>
                    </a:lnTo>
                    <a:lnTo>
                      <a:pt x="2487" y="264"/>
                    </a:lnTo>
                    <a:lnTo>
                      <a:pt x="0" y="264"/>
                    </a:lnTo>
                  </a:path>
                </a:pathLst>
              </a:custGeom>
              <a:solidFill>
                <a:srgbClr val="CCF5F8"/>
              </a:solidFill>
              <a:ln w="9360">
                <a:solidFill>
                  <a:srgbClr val="000000"/>
                </a:solidFill>
                <a:prstDash val="dash"/>
                <a:round/>
                <a:headEnd/>
                <a:tailEnd/>
              </a:ln>
            </p:spPr>
            <p:txBody>
              <a:bodyPr wrap="none" anchor="ctr"/>
              <a:lstStyle/>
              <a:p>
                <a:endParaRPr lang="en-US"/>
              </a:p>
            </p:txBody>
          </p:sp>
          <p:sp>
            <p:nvSpPr>
              <p:cNvPr id="490525" name="Freeform 29">
                <a:extLst>
                  <a:ext uri="{FF2B5EF4-FFF2-40B4-BE49-F238E27FC236}">
                    <a16:creationId xmlns:a16="http://schemas.microsoft.com/office/drawing/2014/main" id="{97D630A7-25DA-8540-032F-2465D97E9F04}"/>
                  </a:ext>
                </a:extLst>
              </p:cNvPr>
              <p:cNvSpPr>
                <a:spLocks noChangeArrowheads="1"/>
              </p:cNvSpPr>
              <p:nvPr/>
            </p:nvSpPr>
            <p:spPr bwMode="auto">
              <a:xfrm>
                <a:off x="2511" y="2216"/>
                <a:ext cx="60" cy="240"/>
              </a:xfrm>
              <a:custGeom>
                <a:avLst/>
                <a:gdLst>
                  <a:gd name="T0" fmla="*/ 0 w 266"/>
                  <a:gd name="T1" fmla="*/ 1059 h 1060"/>
                  <a:gd name="T2" fmla="*/ 0 w 266"/>
                  <a:gd name="T3" fmla="*/ 264 h 1060"/>
                  <a:gd name="T4" fmla="*/ 265 w 266"/>
                  <a:gd name="T5" fmla="*/ 0 h 1060"/>
                  <a:gd name="T6" fmla="*/ 265 w 266"/>
                  <a:gd name="T7" fmla="*/ 794 h 1060"/>
                  <a:gd name="T8" fmla="*/ 0 w 266"/>
                  <a:gd name="T9" fmla="*/ 1059 h 1060"/>
                </a:gdLst>
                <a:ahLst/>
                <a:cxnLst>
                  <a:cxn ang="0">
                    <a:pos x="T0" y="T1"/>
                  </a:cxn>
                  <a:cxn ang="0">
                    <a:pos x="T2" y="T3"/>
                  </a:cxn>
                  <a:cxn ang="0">
                    <a:pos x="T4" y="T5"/>
                  </a:cxn>
                  <a:cxn ang="0">
                    <a:pos x="T6" y="T7"/>
                  </a:cxn>
                  <a:cxn ang="0">
                    <a:pos x="T8" y="T9"/>
                  </a:cxn>
                </a:cxnLst>
                <a:rect l="0" t="0" r="r" b="b"/>
                <a:pathLst>
                  <a:path w="266" h="1060">
                    <a:moveTo>
                      <a:pt x="0" y="1059"/>
                    </a:moveTo>
                    <a:lnTo>
                      <a:pt x="0" y="264"/>
                    </a:lnTo>
                    <a:lnTo>
                      <a:pt x="265" y="0"/>
                    </a:lnTo>
                    <a:lnTo>
                      <a:pt x="265" y="794"/>
                    </a:lnTo>
                    <a:lnTo>
                      <a:pt x="0" y="1059"/>
                    </a:lnTo>
                  </a:path>
                </a:pathLst>
              </a:custGeom>
              <a:solidFill>
                <a:srgbClr val="A0C0C3"/>
              </a:solidFill>
              <a:ln w="9360">
                <a:solidFill>
                  <a:srgbClr val="000000"/>
                </a:solidFill>
                <a:prstDash val="dash"/>
                <a:round/>
                <a:headEnd/>
                <a:tailEnd/>
              </a:ln>
            </p:spPr>
            <p:txBody>
              <a:bodyPr wrap="none" anchor="ctr"/>
              <a:lstStyle/>
              <a:p>
                <a:endParaRPr lang="en-US"/>
              </a:p>
            </p:txBody>
          </p:sp>
        </p:grpSp>
        <p:sp>
          <p:nvSpPr>
            <p:cNvPr id="490526" name="AutoShape 30">
              <a:extLst>
                <a:ext uri="{FF2B5EF4-FFF2-40B4-BE49-F238E27FC236}">
                  <a16:creationId xmlns:a16="http://schemas.microsoft.com/office/drawing/2014/main" id="{598E6F03-A0BA-244C-155F-0AEC5FFB7EE7}"/>
                </a:ext>
              </a:extLst>
            </p:cNvPr>
            <p:cNvSpPr>
              <a:spLocks noChangeArrowheads="1"/>
            </p:cNvSpPr>
            <p:nvPr/>
          </p:nvSpPr>
          <p:spPr bwMode="auto">
            <a:xfrm>
              <a:off x="1947" y="2276"/>
              <a:ext cx="564" cy="181"/>
            </a:xfrm>
            <a:prstGeom prst="roundRect">
              <a:avLst>
                <a:gd name="adj" fmla="val 556"/>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9pPr>
            </a:lstStyle>
            <a:p>
              <a:pPr algn="ctr" eaLnBrk="0" hangingPunct="0">
                <a:lnSpc>
                  <a:spcPct val="95000"/>
                </a:lnSpc>
                <a:buClr>
                  <a:srgbClr val="000000"/>
                </a:buClr>
                <a:buSzPct val="100000"/>
                <a:buFont typeface="Arial" panose="020B0604020202020204" pitchFamily="34" charset="0"/>
                <a:buNone/>
              </a:pPr>
              <a:r>
                <a:rPr lang="en-GB" altLang="en-US" sz="1600" b="1">
                  <a:latin typeface="Arial" panose="020B0604020202020204" pitchFamily="34" charset="0"/>
                </a:rPr>
                <a:t>MMO</a:t>
              </a:r>
            </a:p>
          </p:txBody>
        </p:sp>
      </p:grpSp>
      <p:grpSp>
        <p:nvGrpSpPr>
          <p:cNvPr id="490527" name="Group 31">
            <a:extLst>
              <a:ext uri="{FF2B5EF4-FFF2-40B4-BE49-F238E27FC236}">
                <a16:creationId xmlns:a16="http://schemas.microsoft.com/office/drawing/2014/main" id="{7BAA5A78-2894-980F-EB95-81E40DD8B963}"/>
              </a:ext>
            </a:extLst>
          </p:cNvPr>
          <p:cNvGrpSpPr>
            <a:grpSpLocks/>
          </p:cNvGrpSpPr>
          <p:nvPr/>
        </p:nvGrpSpPr>
        <p:grpSpPr bwMode="auto">
          <a:xfrm>
            <a:off x="4724400" y="4406906"/>
            <a:ext cx="1346200" cy="382588"/>
            <a:chOff x="3218" y="2776"/>
            <a:chExt cx="672" cy="241"/>
          </a:xfrm>
        </p:grpSpPr>
        <p:grpSp>
          <p:nvGrpSpPr>
            <p:cNvPr id="490528" name="Group 32">
              <a:extLst>
                <a:ext uri="{FF2B5EF4-FFF2-40B4-BE49-F238E27FC236}">
                  <a16:creationId xmlns:a16="http://schemas.microsoft.com/office/drawing/2014/main" id="{609787D2-4B2E-E990-A203-D914D5171BA2}"/>
                </a:ext>
              </a:extLst>
            </p:cNvPr>
            <p:cNvGrpSpPr>
              <a:grpSpLocks/>
            </p:cNvGrpSpPr>
            <p:nvPr/>
          </p:nvGrpSpPr>
          <p:grpSpPr bwMode="auto">
            <a:xfrm>
              <a:off x="3218" y="2776"/>
              <a:ext cx="672" cy="240"/>
              <a:chOff x="3218" y="2776"/>
              <a:chExt cx="672" cy="240"/>
            </a:xfrm>
          </p:grpSpPr>
          <p:sp>
            <p:nvSpPr>
              <p:cNvPr id="490529" name="Freeform 33">
                <a:extLst>
                  <a:ext uri="{FF2B5EF4-FFF2-40B4-BE49-F238E27FC236}">
                    <a16:creationId xmlns:a16="http://schemas.microsoft.com/office/drawing/2014/main" id="{93C70C67-4DFD-7493-7C1B-74829646C95B}"/>
                  </a:ext>
                </a:extLst>
              </p:cNvPr>
              <p:cNvSpPr>
                <a:spLocks noChangeArrowheads="1"/>
              </p:cNvSpPr>
              <p:nvPr/>
            </p:nvSpPr>
            <p:spPr bwMode="auto">
              <a:xfrm>
                <a:off x="3218" y="2776"/>
                <a:ext cx="673" cy="241"/>
              </a:xfrm>
              <a:custGeom>
                <a:avLst/>
                <a:gdLst>
                  <a:gd name="T0" fmla="*/ 0 w 2966"/>
                  <a:gd name="T1" fmla="*/ 1060 h 1061"/>
                  <a:gd name="T2" fmla="*/ 0 w 2966"/>
                  <a:gd name="T3" fmla="*/ 265 h 1061"/>
                  <a:gd name="T4" fmla="*/ 265 w 2966"/>
                  <a:gd name="T5" fmla="*/ 0 h 1061"/>
                  <a:gd name="T6" fmla="*/ 2965 w 2966"/>
                  <a:gd name="T7" fmla="*/ 0 h 1061"/>
                  <a:gd name="T8" fmla="*/ 2965 w 2966"/>
                  <a:gd name="T9" fmla="*/ 795 h 1061"/>
                  <a:gd name="T10" fmla="*/ 2700 w 2966"/>
                  <a:gd name="T11" fmla="*/ 1060 h 1061"/>
                  <a:gd name="T12" fmla="*/ 0 w 2966"/>
                  <a:gd name="T13" fmla="*/ 1060 h 1061"/>
                </a:gdLst>
                <a:ahLst/>
                <a:cxnLst>
                  <a:cxn ang="0">
                    <a:pos x="T0" y="T1"/>
                  </a:cxn>
                  <a:cxn ang="0">
                    <a:pos x="T2" y="T3"/>
                  </a:cxn>
                  <a:cxn ang="0">
                    <a:pos x="T4" y="T5"/>
                  </a:cxn>
                  <a:cxn ang="0">
                    <a:pos x="T6" y="T7"/>
                  </a:cxn>
                  <a:cxn ang="0">
                    <a:pos x="T8" y="T9"/>
                  </a:cxn>
                  <a:cxn ang="0">
                    <a:pos x="T10" y="T11"/>
                  </a:cxn>
                  <a:cxn ang="0">
                    <a:pos x="T12" y="T13"/>
                  </a:cxn>
                </a:cxnLst>
                <a:rect l="0" t="0" r="r" b="b"/>
                <a:pathLst>
                  <a:path w="2966" h="1061">
                    <a:moveTo>
                      <a:pt x="0" y="1060"/>
                    </a:moveTo>
                    <a:lnTo>
                      <a:pt x="0" y="265"/>
                    </a:lnTo>
                    <a:lnTo>
                      <a:pt x="265" y="0"/>
                    </a:lnTo>
                    <a:lnTo>
                      <a:pt x="2965" y="0"/>
                    </a:lnTo>
                    <a:lnTo>
                      <a:pt x="2965" y="795"/>
                    </a:lnTo>
                    <a:lnTo>
                      <a:pt x="2700" y="1060"/>
                    </a:lnTo>
                    <a:lnTo>
                      <a:pt x="0" y="1060"/>
                    </a:lnTo>
                  </a:path>
                </a:pathLst>
              </a:custGeom>
              <a:solidFill>
                <a:srgbClr val="009999"/>
              </a:solidFill>
              <a:ln w="9360">
                <a:solidFill>
                  <a:srgbClr val="000000"/>
                </a:solidFill>
                <a:prstDash val="dash"/>
                <a:round/>
                <a:headEnd/>
                <a:tailEnd/>
              </a:ln>
            </p:spPr>
            <p:txBody>
              <a:bodyPr wrap="none" anchor="ctr"/>
              <a:lstStyle/>
              <a:p>
                <a:endParaRPr lang="en-US"/>
              </a:p>
            </p:txBody>
          </p:sp>
          <p:sp>
            <p:nvSpPr>
              <p:cNvPr id="490530" name="Freeform 34">
                <a:extLst>
                  <a:ext uri="{FF2B5EF4-FFF2-40B4-BE49-F238E27FC236}">
                    <a16:creationId xmlns:a16="http://schemas.microsoft.com/office/drawing/2014/main" id="{D0DAF2CA-DB50-BD91-CBFF-E7DC1E0DDF0D}"/>
                  </a:ext>
                </a:extLst>
              </p:cNvPr>
              <p:cNvSpPr>
                <a:spLocks noChangeArrowheads="1"/>
              </p:cNvSpPr>
              <p:nvPr/>
            </p:nvSpPr>
            <p:spPr bwMode="auto">
              <a:xfrm>
                <a:off x="3218" y="2776"/>
                <a:ext cx="673" cy="60"/>
              </a:xfrm>
              <a:custGeom>
                <a:avLst/>
                <a:gdLst>
                  <a:gd name="T0" fmla="*/ 0 w 2966"/>
                  <a:gd name="T1" fmla="*/ 265 h 266"/>
                  <a:gd name="T2" fmla="*/ 265 w 2966"/>
                  <a:gd name="T3" fmla="*/ 0 h 266"/>
                  <a:gd name="T4" fmla="*/ 2965 w 2966"/>
                  <a:gd name="T5" fmla="*/ 0 h 266"/>
                  <a:gd name="T6" fmla="*/ 2700 w 2966"/>
                  <a:gd name="T7" fmla="*/ 265 h 266"/>
                  <a:gd name="T8" fmla="*/ 0 w 2966"/>
                  <a:gd name="T9" fmla="*/ 265 h 266"/>
                </a:gdLst>
                <a:ahLst/>
                <a:cxnLst>
                  <a:cxn ang="0">
                    <a:pos x="T0" y="T1"/>
                  </a:cxn>
                  <a:cxn ang="0">
                    <a:pos x="T2" y="T3"/>
                  </a:cxn>
                  <a:cxn ang="0">
                    <a:pos x="T4" y="T5"/>
                  </a:cxn>
                  <a:cxn ang="0">
                    <a:pos x="T6" y="T7"/>
                  </a:cxn>
                  <a:cxn ang="0">
                    <a:pos x="T8" y="T9"/>
                  </a:cxn>
                </a:cxnLst>
                <a:rect l="0" t="0" r="r" b="b"/>
                <a:pathLst>
                  <a:path w="2966" h="266">
                    <a:moveTo>
                      <a:pt x="0" y="265"/>
                    </a:moveTo>
                    <a:lnTo>
                      <a:pt x="265" y="0"/>
                    </a:lnTo>
                    <a:lnTo>
                      <a:pt x="2965" y="0"/>
                    </a:lnTo>
                    <a:lnTo>
                      <a:pt x="2700" y="265"/>
                    </a:lnTo>
                    <a:lnTo>
                      <a:pt x="0" y="265"/>
                    </a:lnTo>
                  </a:path>
                </a:pathLst>
              </a:custGeom>
              <a:solidFill>
                <a:srgbClr val="00A7A7"/>
              </a:solidFill>
              <a:ln w="9360">
                <a:solidFill>
                  <a:srgbClr val="000000"/>
                </a:solidFill>
                <a:prstDash val="dash"/>
                <a:round/>
                <a:headEnd/>
                <a:tailEnd/>
              </a:ln>
            </p:spPr>
            <p:txBody>
              <a:bodyPr wrap="none" anchor="ctr"/>
              <a:lstStyle/>
              <a:p>
                <a:endParaRPr lang="en-US"/>
              </a:p>
            </p:txBody>
          </p:sp>
          <p:sp>
            <p:nvSpPr>
              <p:cNvPr id="490531" name="Freeform 35">
                <a:extLst>
                  <a:ext uri="{FF2B5EF4-FFF2-40B4-BE49-F238E27FC236}">
                    <a16:creationId xmlns:a16="http://schemas.microsoft.com/office/drawing/2014/main" id="{CD463754-B8A1-20B7-6082-BE8001441159}"/>
                  </a:ext>
                </a:extLst>
              </p:cNvPr>
              <p:cNvSpPr>
                <a:spLocks noChangeArrowheads="1"/>
              </p:cNvSpPr>
              <p:nvPr/>
            </p:nvSpPr>
            <p:spPr bwMode="auto">
              <a:xfrm>
                <a:off x="3830" y="2776"/>
                <a:ext cx="60" cy="241"/>
              </a:xfrm>
              <a:custGeom>
                <a:avLst/>
                <a:gdLst>
                  <a:gd name="T0" fmla="*/ 0 w 266"/>
                  <a:gd name="T1" fmla="*/ 1060 h 1061"/>
                  <a:gd name="T2" fmla="*/ 0 w 266"/>
                  <a:gd name="T3" fmla="*/ 265 h 1061"/>
                  <a:gd name="T4" fmla="*/ 265 w 266"/>
                  <a:gd name="T5" fmla="*/ 0 h 1061"/>
                  <a:gd name="T6" fmla="*/ 265 w 266"/>
                  <a:gd name="T7" fmla="*/ 795 h 1061"/>
                  <a:gd name="T8" fmla="*/ 0 w 266"/>
                  <a:gd name="T9" fmla="*/ 1060 h 1061"/>
                </a:gdLst>
                <a:ahLst/>
                <a:cxnLst>
                  <a:cxn ang="0">
                    <a:pos x="T0" y="T1"/>
                  </a:cxn>
                  <a:cxn ang="0">
                    <a:pos x="T2" y="T3"/>
                  </a:cxn>
                  <a:cxn ang="0">
                    <a:pos x="T4" y="T5"/>
                  </a:cxn>
                  <a:cxn ang="0">
                    <a:pos x="T6" y="T7"/>
                  </a:cxn>
                  <a:cxn ang="0">
                    <a:pos x="T8" y="T9"/>
                  </a:cxn>
                </a:cxnLst>
                <a:rect l="0" t="0" r="r" b="b"/>
                <a:pathLst>
                  <a:path w="266" h="1061">
                    <a:moveTo>
                      <a:pt x="0" y="1060"/>
                    </a:moveTo>
                    <a:lnTo>
                      <a:pt x="0" y="265"/>
                    </a:lnTo>
                    <a:lnTo>
                      <a:pt x="265" y="0"/>
                    </a:lnTo>
                    <a:lnTo>
                      <a:pt x="265" y="795"/>
                    </a:lnTo>
                    <a:lnTo>
                      <a:pt x="0" y="1060"/>
                    </a:lnTo>
                  </a:path>
                </a:pathLst>
              </a:custGeom>
              <a:solidFill>
                <a:srgbClr val="008383"/>
              </a:solidFill>
              <a:ln w="9360">
                <a:solidFill>
                  <a:srgbClr val="000000"/>
                </a:solidFill>
                <a:prstDash val="dash"/>
                <a:round/>
                <a:headEnd/>
                <a:tailEnd/>
              </a:ln>
            </p:spPr>
            <p:txBody>
              <a:bodyPr wrap="none" anchor="ctr"/>
              <a:lstStyle/>
              <a:p>
                <a:endParaRPr lang="en-US"/>
              </a:p>
            </p:txBody>
          </p:sp>
        </p:grpSp>
        <p:sp>
          <p:nvSpPr>
            <p:cNvPr id="490532" name="AutoShape 36">
              <a:extLst>
                <a:ext uri="{FF2B5EF4-FFF2-40B4-BE49-F238E27FC236}">
                  <a16:creationId xmlns:a16="http://schemas.microsoft.com/office/drawing/2014/main" id="{1C0B0D72-F75D-D317-A7EF-BAF1550B3A99}"/>
                </a:ext>
              </a:extLst>
            </p:cNvPr>
            <p:cNvSpPr>
              <a:spLocks noChangeArrowheads="1"/>
            </p:cNvSpPr>
            <p:nvPr/>
          </p:nvSpPr>
          <p:spPr bwMode="auto">
            <a:xfrm>
              <a:off x="3225" y="2836"/>
              <a:ext cx="613" cy="181"/>
            </a:xfrm>
            <a:prstGeom prst="roundRect">
              <a:avLst>
                <a:gd name="adj" fmla="val 556"/>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nchorCtr="1"/>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9pPr>
            </a:lstStyle>
            <a:p>
              <a:pPr algn="ctr" eaLnBrk="0" hangingPunct="0">
                <a:lnSpc>
                  <a:spcPct val="95000"/>
                </a:lnSpc>
                <a:buClr>
                  <a:srgbClr val="FFFFFF"/>
                </a:buClr>
                <a:buSzPct val="100000"/>
                <a:buFont typeface="Arial" panose="020B0604020202020204" pitchFamily="34" charset="0"/>
                <a:buNone/>
              </a:pPr>
              <a:r>
                <a:rPr lang="en-GB" altLang="en-US" sz="1600" b="1" dirty="0">
                  <a:solidFill>
                    <a:srgbClr val="FFFFFF"/>
                  </a:solidFill>
                  <a:latin typeface="Arial" panose="020B0604020202020204" pitchFamily="34" charset="0"/>
                </a:rPr>
                <a:t>Svc Org  Z</a:t>
              </a:r>
            </a:p>
          </p:txBody>
        </p:sp>
      </p:grpSp>
      <p:grpSp>
        <p:nvGrpSpPr>
          <p:cNvPr id="490533" name="Group 37">
            <a:extLst>
              <a:ext uri="{FF2B5EF4-FFF2-40B4-BE49-F238E27FC236}">
                <a16:creationId xmlns:a16="http://schemas.microsoft.com/office/drawing/2014/main" id="{3670EFC6-077A-587D-3DF0-AE34DCB4D39B}"/>
              </a:ext>
            </a:extLst>
          </p:cNvPr>
          <p:cNvGrpSpPr>
            <a:grpSpLocks/>
          </p:cNvGrpSpPr>
          <p:nvPr/>
        </p:nvGrpSpPr>
        <p:grpSpPr bwMode="auto">
          <a:xfrm>
            <a:off x="1794985" y="3188134"/>
            <a:ext cx="925512" cy="379413"/>
            <a:chOff x="1351" y="2040"/>
            <a:chExt cx="527" cy="239"/>
          </a:xfrm>
        </p:grpSpPr>
        <p:grpSp>
          <p:nvGrpSpPr>
            <p:cNvPr id="490534" name="Group 38">
              <a:extLst>
                <a:ext uri="{FF2B5EF4-FFF2-40B4-BE49-F238E27FC236}">
                  <a16:creationId xmlns:a16="http://schemas.microsoft.com/office/drawing/2014/main" id="{8F841281-2793-654E-3059-02A92DF86C55}"/>
                </a:ext>
              </a:extLst>
            </p:cNvPr>
            <p:cNvGrpSpPr>
              <a:grpSpLocks/>
            </p:cNvGrpSpPr>
            <p:nvPr/>
          </p:nvGrpSpPr>
          <p:grpSpPr bwMode="auto">
            <a:xfrm>
              <a:off x="1351" y="2040"/>
              <a:ext cx="527" cy="239"/>
              <a:chOff x="1351" y="2040"/>
              <a:chExt cx="527" cy="239"/>
            </a:xfrm>
          </p:grpSpPr>
          <p:sp>
            <p:nvSpPr>
              <p:cNvPr id="490535" name="Freeform 39">
                <a:extLst>
                  <a:ext uri="{FF2B5EF4-FFF2-40B4-BE49-F238E27FC236}">
                    <a16:creationId xmlns:a16="http://schemas.microsoft.com/office/drawing/2014/main" id="{A3B2D005-B3CB-7217-FF64-2110D01BA114}"/>
                  </a:ext>
                </a:extLst>
              </p:cNvPr>
              <p:cNvSpPr>
                <a:spLocks noChangeArrowheads="1"/>
              </p:cNvSpPr>
              <p:nvPr/>
            </p:nvSpPr>
            <p:spPr bwMode="auto">
              <a:xfrm>
                <a:off x="1351" y="2040"/>
                <a:ext cx="528" cy="240"/>
              </a:xfrm>
              <a:custGeom>
                <a:avLst/>
                <a:gdLst>
                  <a:gd name="T0" fmla="*/ 0 w 2330"/>
                  <a:gd name="T1" fmla="*/ 1059 h 1060"/>
                  <a:gd name="T2" fmla="*/ 0 w 2330"/>
                  <a:gd name="T3" fmla="*/ 264 h 1060"/>
                  <a:gd name="T4" fmla="*/ 264 w 2330"/>
                  <a:gd name="T5" fmla="*/ 0 h 1060"/>
                  <a:gd name="T6" fmla="*/ 2329 w 2330"/>
                  <a:gd name="T7" fmla="*/ 0 h 1060"/>
                  <a:gd name="T8" fmla="*/ 2329 w 2330"/>
                  <a:gd name="T9" fmla="*/ 794 h 1060"/>
                  <a:gd name="T10" fmla="*/ 2064 w 2330"/>
                  <a:gd name="T11" fmla="*/ 1059 h 1060"/>
                  <a:gd name="T12" fmla="*/ 0 w 2330"/>
                  <a:gd name="T13" fmla="*/ 1059 h 1060"/>
                </a:gdLst>
                <a:ahLst/>
                <a:cxnLst>
                  <a:cxn ang="0">
                    <a:pos x="T0" y="T1"/>
                  </a:cxn>
                  <a:cxn ang="0">
                    <a:pos x="T2" y="T3"/>
                  </a:cxn>
                  <a:cxn ang="0">
                    <a:pos x="T4" y="T5"/>
                  </a:cxn>
                  <a:cxn ang="0">
                    <a:pos x="T6" y="T7"/>
                  </a:cxn>
                  <a:cxn ang="0">
                    <a:pos x="T8" y="T9"/>
                  </a:cxn>
                  <a:cxn ang="0">
                    <a:pos x="T10" y="T11"/>
                  </a:cxn>
                  <a:cxn ang="0">
                    <a:pos x="T12" y="T13"/>
                  </a:cxn>
                </a:cxnLst>
                <a:rect l="0" t="0" r="r" b="b"/>
                <a:pathLst>
                  <a:path w="2330" h="1060">
                    <a:moveTo>
                      <a:pt x="0" y="1059"/>
                    </a:moveTo>
                    <a:lnTo>
                      <a:pt x="0" y="264"/>
                    </a:lnTo>
                    <a:lnTo>
                      <a:pt x="264" y="0"/>
                    </a:lnTo>
                    <a:lnTo>
                      <a:pt x="2329" y="0"/>
                    </a:lnTo>
                    <a:lnTo>
                      <a:pt x="2329" y="794"/>
                    </a:lnTo>
                    <a:lnTo>
                      <a:pt x="2064" y="1059"/>
                    </a:lnTo>
                    <a:lnTo>
                      <a:pt x="0" y="1059"/>
                    </a:lnTo>
                  </a:path>
                </a:pathLst>
              </a:custGeom>
              <a:solidFill>
                <a:srgbClr val="BBE0E3"/>
              </a:solidFill>
              <a:ln w="9360">
                <a:solidFill>
                  <a:srgbClr val="000000"/>
                </a:solidFill>
                <a:prstDash val="dash"/>
                <a:round/>
                <a:headEnd/>
                <a:tailEnd/>
              </a:ln>
            </p:spPr>
            <p:txBody>
              <a:bodyPr wrap="none" anchor="ctr"/>
              <a:lstStyle/>
              <a:p>
                <a:endParaRPr lang="en-US"/>
              </a:p>
            </p:txBody>
          </p:sp>
          <p:sp>
            <p:nvSpPr>
              <p:cNvPr id="490536" name="Freeform 40">
                <a:extLst>
                  <a:ext uri="{FF2B5EF4-FFF2-40B4-BE49-F238E27FC236}">
                    <a16:creationId xmlns:a16="http://schemas.microsoft.com/office/drawing/2014/main" id="{8A1C03AA-BEF9-2D26-9FE5-6B0D666DCA7B}"/>
                  </a:ext>
                </a:extLst>
              </p:cNvPr>
              <p:cNvSpPr>
                <a:spLocks noChangeArrowheads="1"/>
              </p:cNvSpPr>
              <p:nvPr/>
            </p:nvSpPr>
            <p:spPr bwMode="auto">
              <a:xfrm>
                <a:off x="1351" y="2040"/>
                <a:ext cx="528" cy="60"/>
              </a:xfrm>
              <a:custGeom>
                <a:avLst/>
                <a:gdLst>
                  <a:gd name="T0" fmla="*/ 0 w 2330"/>
                  <a:gd name="T1" fmla="*/ 264 h 265"/>
                  <a:gd name="T2" fmla="*/ 264 w 2330"/>
                  <a:gd name="T3" fmla="*/ 0 h 265"/>
                  <a:gd name="T4" fmla="*/ 2329 w 2330"/>
                  <a:gd name="T5" fmla="*/ 0 h 265"/>
                  <a:gd name="T6" fmla="*/ 2064 w 2330"/>
                  <a:gd name="T7" fmla="*/ 264 h 265"/>
                  <a:gd name="T8" fmla="*/ 0 w 2330"/>
                  <a:gd name="T9" fmla="*/ 264 h 265"/>
                </a:gdLst>
                <a:ahLst/>
                <a:cxnLst>
                  <a:cxn ang="0">
                    <a:pos x="T0" y="T1"/>
                  </a:cxn>
                  <a:cxn ang="0">
                    <a:pos x="T2" y="T3"/>
                  </a:cxn>
                  <a:cxn ang="0">
                    <a:pos x="T4" y="T5"/>
                  </a:cxn>
                  <a:cxn ang="0">
                    <a:pos x="T6" y="T7"/>
                  </a:cxn>
                  <a:cxn ang="0">
                    <a:pos x="T8" y="T9"/>
                  </a:cxn>
                </a:cxnLst>
                <a:rect l="0" t="0" r="r" b="b"/>
                <a:pathLst>
                  <a:path w="2330" h="265">
                    <a:moveTo>
                      <a:pt x="0" y="264"/>
                    </a:moveTo>
                    <a:lnTo>
                      <a:pt x="264" y="0"/>
                    </a:lnTo>
                    <a:lnTo>
                      <a:pt x="2329" y="0"/>
                    </a:lnTo>
                    <a:lnTo>
                      <a:pt x="2064" y="264"/>
                    </a:lnTo>
                    <a:lnTo>
                      <a:pt x="0" y="264"/>
                    </a:lnTo>
                  </a:path>
                </a:pathLst>
              </a:custGeom>
              <a:solidFill>
                <a:srgbClr val="CCF5F8"/>
              </a:solidFill>
              <a:ln w="9360">
                <a:solidFill>
                  <a:srgbClr val="000000"/>
                </a:solidFill>
                <a:prstDash val="dash"/>
                <a:round/>
                <a:headEnd/>
                <a:tailEnd/>
              </a:ln>
            </p:spPr>
            <p:txBody>
              <a:bodyPr wrap="none" anchor="ctr"/>
              <a:lstStyle/>
              <a:p>
                <a:endParaRPr lang="en-US"/>
              </a:p>
            </p:txBody>
          </p:sp>
          <p:sp>
            <p:nvSpPr>
              <p:cNvPr id="490537" name="Freeform 41">
                <a:extLst>
                  <a:ext uri="{FF2B5EF4-FFF2-40B4-BE49-F238E27FC236}">
                    <a16:creationId xmlns:a16="http://schemas.microsoft.com/office/drawing/2014/main" id="{4F470BDE-90EB-ED85-75E2-E258425F58C9}"/>
                  </a:ext>
                </a:extLst>
              </p:cNvPr>
              <p:cNvSpPr>
                <a:spLocks noChangeArrowheads="1"/>
              </p:cNvSpPr>
              <p:nvPr/>
            </p:nvSpPr>
            <p:spPr bwMode="auto">
              <a:xfrm>
                <a:off x="1819" y="2040"/>
                <a:ext cx="60" cy="240"/>
              </a:xfrm>
              <a:custGeom>
                <a:avLst/>
                <a:gdLst>
                  <a:gd name="T0" fmla="*/ 0 w 266"/>
                  <a:gd name="T1" fmla="*/ 1059 h 1060"/>
                  <a:gd name="T2" fmla="*/ 0 w 266"/>
                  <a:gd name="T3" fmla="*/ 264 h 1060"/>
                  <a:gd name="T4" fmla="*/ 265 w 266"/>
                  <a:gd name="T5" fmla="*/ 0 h 1060"/>
                  <a:gd name="T6" fmla="*/ 265 w 266"/>
                  <a:gd name="T7" fmla="*/ 794 h 1060"/>
                  <a:gd name="T8" fmla="*/ 0 w 266"/>
                  <a:gd name="T9" fmla="*/ 1059 h 1060"/>
                </a:gdLst>
                <a:ahLst/>
                <a:cxnLst>
                  <a:cxn ang="0">
                    <a:pos x="T0" y="T1"/>
                  </a:cxn>
                  <a:cxn ang="0">
                    <a:pos x="T2" y="T3"/>
                  </a:cxn>
                  <a:cxn ang="0">
                    <a:pos x="T4" y="T5"/>
                  </a:cxn>
                  <a:cxn ang="0">
                    <a:pos x="T6" y="T7"/>
                  </a:cxn>
                  <a:cxn ang="0">
                    <a:pos x="T8" y="T9"/>
                  </a:cxn>
                </a:cxnLst>
                <a:rect l="0" t="0" r="r" b="b"/>
                <a:pathLst>
                  <a:path w="266" h="1060">
                    <a:moveTo>
                      <a:pt x="0" y="1059"/>
                    </a:moveTo>
                    <a:lnTo>
                      <a:pt x="0" y="264"/>
                    </a:lnTo>
                    <a:lnTo>
                      <a:pt x="265" y="0"/>
                    </a:lnTo>
                    <a:lnTo>
                      <a:pt x="265" y="794"/>
                    </a:lnTo>
                    <a:lnTo>
                      <a:pt x="0" y="1059"/>
                    </a:lnTo>
                  </a:path>
                </a:pathLst>
              </a:custGeom>
              <a:solidFill>
                <a:srgbClr val="A0C0C3"/>
              </a:solidFill>
              <a:ln w="9360">
                <a:solidFill>
                  <a:srgbClr val="000000"/>
                </a:solidFill>
                <a:prstDash val="dash"/>
                <a:round/>
                <a:headEnd/>
                <a:tailEnd/>
              </a:ln>
            </p:spPr>
            <p:txBody>
              <a:bodyPr wrap="none" anchor="ctr"/>
              <a:lstStyle/>
              <a:p>
                <a:endParaRPr lang="en-US"/>
              </a:p>
            </p:txBody>
          </p:sp>
        </p:grpSp>
        <p:sp>
          <p:nvSpPr>
            <p:cNvPr id="490538" name="AutoShape 42">
              <a:extLst>
                <a:ext uri="{FF2B5EF4-FFF2-40B4-BE49-F238E27FC236}">
                  <a16:creationId xmlns:a16="http://schemas.microsoft.com/office/drawing/2014/main" id="{828077AC-E0DC-DC3F-D1ED-0745D183A96F}"/>
                </a:ext>
              </a:extLst>
            </p:cNvPr>
            <p:cNvSpPr>
              <a:spLocks noChangeArrowheads="1"/>
            </p:cNvSpPr>
            <p:nvPr/>
          </p:nvSpPr>
          <p:spPr bwMode="auto">
            <a:xfrm>
              <a:off x="1351" y="2100"/>
              <a:ext cx="468" cy="181"/>
            </a:xfrm>
            <a:prstGeom prst="roundRect">
              <a:avLst>
                <a:gd name="adj" fmla="val 556"/>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nchorCtr="1"/>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9pPr>
            </a:lstStyle>
            <a:p>
              <a:pPr algn="ctr" eaLnBrk="0" hangingPunct="0">
                <a:lnSpc>
                  <a:spcPct val="95000"/>
                </a:lnSpc>
                <a:buClr>
                  <a:srgbClr val="000000"/>
                </a:buClr>
                <a:buSzPct val="100000"/>
                <a:buFont typeface="Arial" panose="020B0604020202020204" pitchFamily="34" charset="0"/>
                <a:buNone/>
              </a:pPr>
              <a:r>
                <a:rPr lang="en-GB" altLang="en-US" sz="1600" b="1" dirty="0">
                  <a:latin typeface="Arial" panose="020B0604020202020204" pitchFamily="34" charset="0"/>
                </a:rPr>
                <a:t>DSN</a:t>
              </a:r>
            </a:p>
          </p:txBody>
        </p:sp>
      </p:grpSp>
      <p:grpSp>
        <p:nvGrpSpPr>
          <p:cNvPr id="490539" name="Group 43">
            <a:extLst>
              <a:ext uri="{FF2B5EF4-FFF2-40B4-BE49-F238E27FC236}">
                <a16:creationId xmlns:a16="http://schemas.microsoft.com/office/drawing/2014/main" id="{392E0313-209A-5EC5-CBEA-5F98BE084942}"/>
              </a:ext>
            </a:extLst>
          </p:cNvPr>
          <p:cNvGrpSpPr>
            <a:grpSpLocks/>
          </p:cNvGrpSpPr>
          <p:nvPr/>
        </p:nvGrpSpPr>
        <p:grpSpPr bwMode="auto">
          <a:xfrm>
            <a:off x="4195763" y="3390900"/>
            <a:ext cx="1522412" cy="455613"/>
            <a:chOff x="2643" y="2136"/>
            <a:chExt cx="959" cy="287"/>
          </a:xfrm>
        </p:grpSpPr>
        <p:grpSp>
          <p:nvGrpSpPr>
            <p:cNvPr id="490540" name="Group 44">
              <a:extLst>
                <a:ext uri="{FF2B5EF4-FFF2-40B4-BE49-F238E27FC236}">
                  <a16:creationId xmlns:a16="http://schemas.microsoft.com/office/drawing/2014/main" id="{CC2EDB59-9060-A1E1-6933-8F028745A8D9}"/>
                </a:ext>
              </a:extLst>
            </p:cNvPr>
            <p:cNvGrpSpPr>
              <a:grpSpLocks/>
            </p:cNvGrpSpPr>
            <p:nvPr/>
          </p:nvGrpSpPr>
          <p:grpSpPr bwMode="auto">
            <a:xfrm>
              <a:off x="2643" y="2136"/>
              <a:ext cx="959" cy="287"/>
              <a:chOff x="2643" y="2136"/>
              <a:chExt cx="959" cy="287"/>
            </a:xfrm>
          </p:grpSpPr>
          <p:sp>
            <p:nvSpPr>
              <p:cNvPr id="490541" name="Freeform 45">
                <a:extLst>
                  <a:ext uri="{FF2B5EF4-FFF2-40B4-BE49-F238E27FC236}">
                    <a16:creationId xmlns:a16="http://schemas.microsoft.com/office/drawing/2014/main" id="{5547C975-B2D7-C6B9-0B12-63496BF9E4E8}"/>
                  </a:ext>
                </a:extLst>
              </p:cNvPr>
              <p:cNvSpPr>
                <a:spLocks noChangeArrowheads="1"/>
              </p:cNvSpPr>
              <p:nvPr/>
            </p:nvSpPr>
            <p:spPr bwMode="auto">
              <a:xfrm>
                <a:off x="2643" y="2136"/>
                <a:ext cx="960" cy="288"/>
              </a:xfrm>
              <a:custGeom>
                <a:avLst/>
                <a:gdLst>
                  <a:gd name="T0" fmla="*/ 0 w 4235"/>
                  <a:gd name="T1" fmla="*/ 1271 h 1272"/>
                  <a:gd name="T2" fmla="*/ 0 w 4235"/>
                  <a:gd name="T3" fmla="*/ 317 h 1272"/>
                  <a:gd name="T4" fmla="*/ 317 w 4235"/>
                  <a:gd name="T5" fmla="*/ 0 h 1272"/>
                  <a:gd name="T6" fmla="*/ 4234 w 4235"/>
                  <a:gd name="T7" fmla="*/ 0 h 1272"/>
                  <a:gd name="T8" fmla="*/ 4234 w 4235"/>
                  <a:gd name="T9" fmla="*/ 953 h 1272"/>
                  <a:gd name="T10" fmla="*/ 3916 w 4235"/>
                  <a:gd name="T11" fmla="*/ 1271 h 1272"/>
                  <a:gd name="T12" fmla="*/ 0 w 4235"/>
                  <a:gd name="T13" fmla="*/ 1271 h 1272"/>
                </a:gdLst>
                <a:ahLst/>
                <a:cxnLst>
                  <a:cxn ang="0">
                    <a:pos x="T0" y="T1"/>
                  </a:cxn>
                  <a:cxn ang="0">
                    <a:pos x="T2" y="T3"/>
                  </a:cxn>
                  <a:cxn ang="0">
                    <a:pos x="T4" y="T5"/>
                  </a:cxn>
                  <a:cxn ang="0">
                    <a:pos x="T6" y="T7"/>
                  </a:cxn>
                  <a:cxn ang="0">
                    <a:pos x="T8" y="T9"/>
                  </a:cxn>
                  <a:cxn ang="0">
                    <a:pos x="T10" y="T11"/>
                  </a:cxn>
                  <a:cxn ang="0">
                    <a:pos x="T12" y="T13"/>
                  </a:cxn>
                </a:cxnLst>
                <a:rect l="0" t="0" r="r" b="b"/>
                <a:pathLst>
                  <a:path w="4235" h="1272">
                    <a:moveTo>
                      <a:pt x="0" y="1271"/>
                    </a:moveTo>
                    <a:lnTo>
                      <a:pt x="0" y="317"/>
                    </a:lnTo>
                    <a:lnTo>
                      <a:pt x="317" y="0"/>
                    </a:lnTo>
                    <a:lnTo>
                      <a:pt x="4234" y="0"/>
                    </a:lnTo>
                    <a:lnTo>
                      <a:pt x="4234" y="953"/>
                    </a:lnTo>
                    <a:lnTo>
                      <a:pt x="3916" y="1271"/>
                    </a:lnTo>
                    <a:lnTo>
                      <a:pt x="0" y="1271"/>
                    </a:lnTo>
                  </a:path>
                </a:pathLst>
              </a:custGeom>
              <a:gradFill rotWithShape="0">
                <a:gsLst>
                  <a:gs pos="0">
                    <a:srgbClr val="009999"/>
                  </a:gs>
                  <a:gs pos="100000">
                    <a:srgbClr val="BBE0E3"/>
                  </a:gs>
                </a:gsLst>
                <a:lin ang="10800000" scaled="1"/>
              </a:gradFill>
              <a:ln w="9360">
                <a:solidFill>
                  <a:srgbClr val="000000"/>
                </a:solidFill>
                <a:prstDash val="dash"/>
                <a:round/>
                <a:headEnd/>
                <a:tailEnd/>
              </a:ln>
            </p:spPr>
            <p:txBody>
              <a:bodyPr wrap="none" anchor="ctr"/>
              <a:lstStyle/>
              <a:p>
                <a:endParaRPr lang="en-US"/>
              </a:p>
            </p:txBody>
          </p:sp>
          <p:sp>
            <p:nvSpPr>
              <p:cNvPr id="490542" name="Freeform 46">
                <a:extLst>
                  <a:ext uri="{FF2B5EF4-FFF2-40B4-BE49-F238E27FC236}">
                    <a16:creationId xmlns:a16="http://schemas.microsoft.com/office/drawing/2014/main" id="{BC9340F6-11C7-039D-9102-877AA327F04A}"/>
                  </a:ext>
                </a:extLst>
              </p:cNvPr>
              <p:cNvSpPr>
                <a:spLocks noChangeArrowheads="1"/>
              </p:cNvSpPr>
              <p:nvPr/>
            </p:nvSpPr>
            <p:spPr bwMode="auto">
              <a:xfrm>
                <a:off x="2643" y="2136"/>
                <a:ext cx="960" cy="72"/>
              </a:xfrm>
              <a:custGeom>
                <a:avLst/>
                <a:gdLst>
                  <a:gd name="T0" fmla="*/ 0 w 4235"/>
                  <a:gd name="T1" fmla="*/ 317 h 318"/>
                  <a:gd name="T2" fmla="*/ 317 w 4235"/>
                  <a:gd name="T3" fmla="*/ 0 h 318"/>
                  <a:gd name="T4" fmla="*/ 4234 w 4235"/>
                  <a:gd name="T5" fmla="*/ 0 h 318"/>
                  <a:gd name="T6" fmla="*/ 3916 w 4235"/>
                  <a:gd name="T7" fmla="*/ 317 h 318"/>
                  <a:gd name="T8" fmla="*/ 0 w 4235"/>
                  <a:gd name="T9" fmla="*/ 317 h 318"/>
                </a:gdLst>
                <a:ahLst/>
                <a:cxnLst>
                  <a:cxn ang="0">
                    <a:pos x="T0" y="T1"/>
                  </a:cxn>
                  <a:cxn ang="0">
                    <a:pos x="T2" y="T3"/>
                  </a:cxn>
                  <a:cxn ang="0">
                    <a:pos x="T4" y="T5"/>
                  </a:cxn>
                  <a:cxn ang="0">
                    <a:pos x="T6" y="T7"/>
                  </a:cxn>
                  <a:cxn ang="0">
                    <a:pos x="T8" y="T9"/>
                  </a:cxn>
                </a:cxnLst>
                <a:rect l="0" t="0" r="r" b="b"/>
                <a:pathLst>
                  <a:path w="4235" h="318">
                    <a:moveTo>
                      <a:pt x="0" y="317"/>
                    </a:moveTo>
                    <a:lnTo>
                      <a:pt x="317" y="0"/>
                    </a:lnTo>
                    <a:lnTo>
                      <a:pt x="4234" y="0"/>
                    </a:lnTo>
                    <a:lnTo>
                      <a:pt x="3916" y="317"/>
                    </a:lnTo>
                    <a:lnTo>
                      <a:pt x="0" y="317"/>
                    </a:lnTo>
                  </a:path>
                </a:pathLst>
              </a:custGeom>
              <a:gradFill rotWithShape="0">
                <a:gsLst>
                  <a:gs pos="0">
                    <a:srgbClr val="009999"/>
                  </a:gs>
                  <a:gs pos="100000">
                    <a:srgbClr val="BBE0E3"/>
                  </a:gs>
                </a:gsLst>
                <a:lin ang="10800000" scaled="1"/>
              </a:gradFill>
              <a:ln w="9360">
                <a:solidFill>
                  <a:srgbClr val="000000"/>
                </a:solidFill>
                <a:prstDash val="dash"/>
                <a:round/>
                <a:headEnd/>
                <a:tailEnd/>
              </a:ln>
            </p:spPr>
            <p:txBody>
              <a:bodyPr wrap="none" anchor="ctr"/>
              <a:lstStyle/>
              <a:p>
                <a:endParaRPr lang="en-US"/>
              </a:p>
            </p:txBody>
          </p:sp>
          <p:sp>
            <p:nvSpPr>
              <p:cNvPr id="490543" name="Freeform 47">
                <a:extLst>
                  <a:ext uri="{FF2B5EF4-FFF2-40B4-BE49-F238E27FC236}">
                    <a16:creationId xmlns:a16="http://schemas.microsoft.com/office/drawing/2014/main" id="{65000393-E19A-22AE-2C22-CB6BFB51CEDD}"/>
                  </a:ext>
                </a:extLst>
              </p:cNvPr>
              <p:cNvSpPr>
                <a:spLocks noChangeArrowheads="1"/>
              </p:cNvSpPr>
              <p:nvPr/>
            </p:nvSpPr>
            <p:spPr bwMode="auto">
              <a:xfrm>
                <a:off x="3531" y="2136"/>
                <a:ext cx="72" cy="288"/>
              </a:xfrm>
              <a:custGeom>
                <a:avLst/>
                <a:gdLst>
                  <a:gd name="T0" fmla="*/ 0 w 319"/>
                  <a:gd name="T1" fmla="*/ 1271 h 1272"/>
                  <a:gd name="T2" fmla="*/ 0 w 319"/>
                  <a:gd name="T3" fmla="*/ 317 h 1272"/>
                  <a:gd name="T4" fmla="*/ 318 w 319"/>
                  <a:gd name="T5" fmla="*/ 0 h 1272"/>
                  <a:gd name="T6" fmla="*/ 318 w 319"/>
                  <a:gd name="T7" fmla="*/ 953 h 1272"/>
                  <a:gd name="T8" fmla="*/ 0 w 319"/>
                  <a:gd name="T9" fmla="*/ 1271 h 1272"/>
                </a:gdLst>
                <a:ahLst/>
                <a:cxnLst>
                  <a:cxn ang="0">
                    <a:pos x="T0" y="T1"/>
                  </a:cxn>
                  <a:cxn ang="0">
                    <a:pos x="T2" y="T3"/>
                  </a:cxn>
                  <a:cxn ang="0">
                    <a:pos x="T4" y="T5"/>
                  </a:cxn>
                  <a:cxn ang="0">
                    <a:pos x="T6" y="T7"/>
                  </a:cxn>
                  <a:cxn ang="0">
                    <a:pos x="T8" y="T9"/>
                  </a:cxn>
                </a:cxnLst>
                <a:rect l="0" t="0" r="r" b="b"/>
                <a:pathLst>
                  <a:path w="319" h="1272">
                    <a:moveTo>
                      <a:pt x="0" y="1271"/>
                    </a:moveTo>
                    <a:lnTo>
                      <a:pt x="0" y="317"/>
                    </a:lnTo>
                    <a:lnTo>
                      <a:pt x="318" y="0"/>
                    </a:lnTo>
                    <a:lnTo>
                      <a:pt x="318" y="953"/>
                    </a:lnTo>
                    <a:lnTo>
                      <a:pt x="0" y="1271"/>
                    </a:lnTo>
                  </a:path>
                </a:pathLst>
              </a:custGeom>
              <a:gradFill rotWithShape="0">
                <a:gsLst>
                  <a:gs pos="0">
                    <a:srgbClr val="009999"/>
                  </a:gs>
                  <a:gs pos="100000">
                    <a:srgbClr val="BBE0E3"/>
                  </a:gs>
                </a:gsLst>
                <a:lin ang="10800000" scaled="1"/>
              </a:gradFill>
              <a:ln w="9360">
                <a:solidFill>
                  <a:srgbClr val="000000"/>
                </a:solidFill>
                <a:prstDash val="dash"/>
                <a:round/>
                <a:headEnd/>
                <a:tailEnd/>
              </a:ln>
            </p:spPr>
            <p:txBody>
              <a:bodyPr wrap="none" anchor="ctr"/>
              <a:lstStyle/>
              <a:p>
                <a:endParaRPr lang="en-US"/>
              </a:p>
            </p:txBody>
          </p:sp>
        </p:grpSp>
        <p:sp>
          <p:nvSpPr>
            <p:cNvPr id="490544" name="AutoShape 48">
              <a:extLst>
                <a:ext uri="{FF2B5EF4-FFF2-40B4-BE49-F238E27FC236}">
                  <a16:creationId xmlns:a16="http://schemas.microsoft.com/office/drawing/2014/main" id="{4E2B4C68-A9D0-99AE-7F51-24F1E074F4B3}"/>
                </a:ext>
              </a:extLst>
            </p:cNvPr>
            <p:cNvSpPr>
              <a:spLocks noChangeArrowheads="1"/>
            </p:cNvSpPr>
            <p:nvPr/>
          </p:nvSpPr>
          <p:spPr bwMode="auto">
            <a:xfrm>
              <a:off x="2643" y="2208"/>
              <a:ext cx="888" cy="217"/>
            </a:xfrm>
            <a:prstGeom prst="roundRect">
              <a:avLst>
                <a:gd name="adj" fmla="val 463"/>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9pPr>
            </a:lstStyle>
            <a:p>
              <a:pPr algn="ctr" eaLnBrk="0" hangingPunct="0">
                <a:lnSpc>
                  <a:spcPct val="95000"/>
                </a:lnSpc>
                <a:buClr>
                  <a:srgbClr val="000000"/>
                </a:buClr>
                <a:buSzPct val="100000"/>
                <a:buFont typeface="Arial" panose="020B0604020202020204" pitchFamily="34" charset="0"/>
                <a:buNone/>
              </a:pPr>
              <a:r>
                <a:rPr lang="en-GB" altLang="en-US" sz="1600" b="1">
                  <a:latin typeface="Arial" panose="020B0604020202020204" pitchFamily="34" charset="0"/>
                </a:rPr>
                <a:t>MRO Proj</a:t>
              </a:r>
            </a:p>
          </p:txBody>
        </p:sp>
      </p:grpSp>
      <p:sp>
        <p:nvSpPr>
          <p:cNvPr id="490545" name="AutoShape 49">
            <a:extLst>
              <a:ext uri="{FF2B5EF4-FFF2-40B4-BE49-F238E27FC236}">
                <a16:creationId xmlns:a16="http://schemas.microsoft.com/office/drawing/2014/main" id="{81542A3D-A866-B9E2-5270-9E06DAB463F7}"/>
              </a:ext>
            </a:extLst>
          </p:cNvPr>
          <p:cNvSpPr>
            <a:spLocks noChangeArrowheads="1"/>
          </p:cNvSpPr>
          <p:nvPr/>
        </p:nvSpPr>
        <p:spPr bwMode="auto">
          <a:xfrm>
            <a:off x="1274763" y="3752850"/>
            <a:ext cx="815975" cy="571500"/>
          </a:xfrm>
          <a:prstGeom prst="roundRect">
            <a:avLst>
              <a:gd name="adj" fmla="val 273"/>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9pPr>
          </a:lstStyle>
          <a:p>
            <a:pPr algn="ctr" eaLnBrk="0" hangingPunct="0">
              <a:lnSpc>
                <a:spcPct val="95000"/>
              </a:lnSpc>
              <a:buClr>
                <a:srgbClr val="000000"/>
              </a:buClr>
              <a:buSzPct val="100000"/>
              <a:buFont typeface="Arial" panose="020B0604020202020204" pitchFamily="34" charset="0"/>
              <a:buNone/>
            </a:pPr>
            <a:r>
              <a:rPr lang="en-GB" altLang="en-US" sz="1600" b="1">
                <a:latin typeface="Arial" panose="020B0604020202020204" pitchFamily="34" charset="0"/>
              </a:rPr>
              <a:t>NASA/</a:t>
            </a:r>
          </a:p>
          <a:p>
            <a:pPr algn="ctr" eaLnBrk="0" hangingPunct="0">
              <a:buClr>
                <a:srgbClr val="000000"/>
              </a:buClr>
              <a:buSzPct val="100000"/>
              <a:buFont typeface="Arial" panose="020B0604020202020204" pitchFamily="34" charset="0"/>
              <a:buNone/>
            </a:pPr>
            <a:r>
              <a:rPr lang="en-GB" altLang="en-US" sz="1600" b="1">
                <a:latin typeface="Arial" panose="020B0604020202020204" pitchFamily="34" charset="0"/>
              </a:rPr>
              <a:t>JPL</a:t>
            </a:r>
          </a:p>
        </p:txBody>
      </p:sp>
      <p:sp>
        <p:nvSpPr>
          <p:cNvPr id="490546" name="AutoShape 50">
            <a:extLst>
              <a:ext uri="{FF2B5EF4-FFF2-40B4-BE49-F238E27FC236}">
                <a16:creationId xmlns:a16="http://schemas.microsoft.com/office/drawing/2014/main" id="{49A55241-D23B-109D-6C86-EBE8E4CD723F}"/>
              </a:ext>
            </a:extLst>
          </p:cNvPr>
          <p:cNvSpPr>
            <a:spLocks noChangeArrowheads="1"/>
          </p:cNvSpPr>
          <p:nvPr/>
        </p:nvSpPr>
        <p:spPr bwMode="auto">
          <a:xfrm>
            <a:off x="4333875" y="5361169"/>
            <a:ext cx="1617662" cy="327025"/>
          </a:xfrm>
          <a:prstGeom prst="roundRect">
            <a:avLst>
              <a:gd name="adj" fmla="val 468"/>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9pPr>
          </a:lstStyle>
          <a:p>
            <a:pPr eaLnBrk="0" hangingPunct="0">
              <a:lnSpc>
                <a:spcPct val="95000"/>
              </a:lnSpc>
              <a:buClr>
                <a:srgbClr val="000000"/>
              </a:buClr>
              <a:buSzPct val="100000"/>
              <a:buFont typeface="Arial" panose="020B0604020202020204" pitchFamily="34" charset="0"/>
              <a:buNone/>
            </a:pPr>
            <a:r>
              <a:rPr lang="en-GB" altLang="en-US" sz="1600" b="1" dirty="0">
                <a:latin typeface="Arial" panose="020B0604020202020204" pitchFamily="34" charset="0"/>
              </a:rPr>
              <a:t>S/C Contractor</a:t>
            </a:r>
          </a:p>
        </p:txBody>
      </p:sp>
      <p:sp>
        <p:nvSpPr>
          <p:cNvPr id="490547" name="Oval 51">
            <a:extLst>
              <a:ext uri="{FF2B5EF4-FFF2-40B4-BE49-F238E27FC236}">
                <a16:creationId xmlns:a16="http://schemas.microsoft.com/office/drawing/2014/main" id="{AA09EC80-F73A-43EC-3F61-2C739CB08C00}"/>
              </a:ext>
            </a:extLst>
          </p:cNvPr>
          <p:cNvSpPr>
            <a:spLocks noChangeArrowheads="1"/>
          </p:cNvSpPr>
          <p:nvPr/>
        </p:nvSpPr>
        <p:spPr bwMode="auto">
          <a:xfrm>
            <a:off x="6380163" y="1585913"/>
            <a:ext cx="2635250" cy="3368675"/>
          </a:xfrm>
          <a:prstGeom prst="roundRect">
            <a:avLst/>
          </a:prstGeom>
          <a:noFill/>
          <a:ln w="28575">
            <a:solidFill>
              <a:srgbClr val="323399"/>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490548" name="Group 52">
            <a:extLst>
              <a:ext uri="{FF2B5EF4-FFF2-40B4-BE49-F238E27FC236}">
                <a16:creationId xmlns:a16="http://schemas.microsoft.com/office/drawing/2014/main" id="{F66595EC-F785-0FB8-ED74-3E89A0BBD31D}"/>
              </a:ext>
            </a:extLst>
          </p:cNvPr>
          <p:cNvGrpSpPr>
            <a:grpSpLocks/>
          </p:cNvGrpSpPr>
          <p:nvPr/>
        </p:nvGrpSpPr>
        <p:grpSpPr bwMode="auto">
          <a:xfrm>
            <a:off x="6594475" y="2200275"/>
            <a:ext cx="1293813" cy="379413"/>
            <a:chOff x="4154" y="1386"/>
            <a:chExt cx="815" cy="239"/>
          </a:xfrm>
        </p:grpSpPr>
        <p:grpSp>
          <p:nvGrpSpPr>
            <p:cNvPr id="490549" name="Group 53">
              <a:extLst>
                <a:ext uri="{FF2B5EF4-FFF2-40B4-BE49-F238E27FC236}">
                  <a16:creationId xmlns:a16="http://schemas.microsoft.com/office/drawing/2014/main" id="{AE583D71-F7A3-0899-C743-9A9E1E47D633}"/>
                </a:ext>
              </a:extLst>
            </p:cNvPr>
            <p:cNvGrpSpPr>
              <a:grpSpLocks/>
            </p:cNvGrpSpPr>
            <p:nvPr/>
          </p:nvGrpSpPr>
          <p:grpSpPr bwMode="auto">
            <a:xfrm>
              <a:off x="4154" y="1386"/>
              <a:ext cx="815" cy="239"/>
              <a:chOff x="4154" y="1386"/>
              <a:chExt cx="815" cy="239"/>
            </a:xfrm>
          </p:grpSpPr>
          <p:sp>
            <p:nvSpPr>
              <p:cNvPr id="490550" name="Freeform 54">
                <a:extLst>
                  <a:ext uri="{FF2B5EF4-FFF2-40B4-BE49-F238E27FC236}">
                    <a16:creationId xmlns:a16="http://schemas.microsoft.com/office/drawing/2014/main" id="{A3CC015C-2B9F-E6AE-7290-49F3C4A83C38}"/>
                  </a:ext>
                </a:extLst>
              </p:cNvPr>
              <p:cNvSpPr>
                <a:spLocks noChangeArrowheads="1"/>
              </p:cNvSpPr>
              <p:nvPr/>
            </p:nvSpPr>
            <p:spPr bwMode="auto">
              <a:xfrm>
                <a:off x="4154" y="1386"/>
                <a:ext cx="816" cy="240"/>
              </a:xfrm>
              <a:custGeom>
                <a:avLst/>
                <a:gdLst>
                  <a:gd name="T0" fmla="*/ 0 w 3600"/>
                  <a:gd name="T1" fmla="*/ 1059 h 1060"/>
                  <a:gd name="T2" fmla="*/ 0 w 3600"/>
                  <a:gd name="T3" fmla="*/ 264 h 1060"/>
                  <a:gd name="T4" fmla="*/ 264 w 3600"/>
                  <a:gd name="T5" fmla="*/ 0 h 1060"/>
                  <a:gd name="T6" fmla="*/ 3599 w 3600"/>
                  <a:gd name="T7" fmla="*/ 0 h 1060"/>
                  <a:gd name="T8" fmla="*/ 3599 w 3600"/>
                  <a:gd name="T9" fmla="*/ 794 h 1060"/>
                  <a:gd name="T10" fmla="*/ 3334 w 3600"/>
                  <a:gd name="T11" fmla="*/ 1059 h 1060"/>
                  <a:gd name="T12" fmla="*/ 0 w 3600"/>
                  <a:gd name="T13" fmla="*/ 1059 h 1060"/>
                </a:gdLst>
                <a:ahLst/>
                <a:cxnLst>
                  <a:cxn ang="0">
                    <a:pos x="T0" y="T1"/>
                  </a:cxn>
                  <a:cxn ang="0">
                    <a:pos x="T2" y="T3"/>
                  </a:cxn>
                  <a:cxn ang="0">
                    <a:pos x="T4" y="T5"/>
                  </a:cxn>
                  <a:cxn ang="0">
                    <a:pos x="T6" y="T7"/>
                  </a:cxn>
                  <a:cxn ang="0">
                    <a:pos x="T8" y="T9"/>
                  </a:cxn>
                  <a:cxn ang="0">
                    <a:pos x="T10" y="T11"/>
                  </a:cxn>
                  <a:cxn ang="0">
                    <a:pos x="T12" y="T13"/>
                  </a:cxn>
                </a:cxnLst>
                <a:rect l="0" t="0" r="r" b="b"/>
                <a:pathLst>
                  <a:path w="3600" h="1060">
                    <a:moveTo>
                      <a:pt x="0" y="1059"/>
                    </a:moveTo>
                    <a:lnTo>
                      <a:pt x="0" y="264"/>
                    </a:lnTo>
                    <a:lnTo>
                      <a:pt x="264" y="0"/>
                    </a:lnTo>
                    <a:lnTo>
                      <a:pt x="3599" y="0"/>
                    </a:lnTo>
                    <a:lnTo>
                      <a:pt x="3599" y="794"/>
                    </a:lnTo>
                    <a:lnTo>
                      <a:pt x="3334" y="1059"/>
                    </a:lnTo>
                    <a:lnTo>
                      <a:pt x="0" y="1059"/>
                    </a:lnTo>
                  </a:path>
                </a:pathLst>
              </a:custGeom>
              <a:solidFill>
                <a:srgbClr val="333399"/>
              </a:solidFill>
              <a:ln w="9360">
                <a:solidFill>
                  <a:srgbClr val="000000"/>
                </a:solidFill>
                <a:prstDash val="dash"/>
                <a:round/>
                <a:headEnd/>
                <a:tailEnd/>
              </a:ln>
            </p:spPr>
            <p:txBody>
              <a:bodyPr wrap="none" anchor="ctr"/>
              <a:lstStyle/>
              <a:p>
                <a:endParaRPr lang="en-US"/>
              </a:p>
            </p:txBody>
          </p:sp>
          <p:sp>
            <p:nvSpPr>
              <p:cNvPr id="490551" name="Freeform 55">
                <a:extLst>
                  <a:ext uri="{FF2B5EF4-FFF2-40B4-BE49-F238E27FC236}">
                    <a16:creationId xmlns:a16="http://schemas.microsoft.com/office/drawing/2014/main" id="{7A0FCA8D-010A-229F-3E1E-552F3D8A778D}"/>
                  </a:ext>
                </a:extLst>
              </p:cNvPr>
              <p:cNvSpPr>
                <a:spLocks noChangeArrowheads="1"/>
              </p:cNvSpPr>
              <p:nvPr/>
            </p:nvSpPr>
            <p:spPr bwMode="auto">
              <a:xfrm>
                <a:off x="4154" y="1386"/>
                <a:ext cx="816" cy="60"/>
              </a:xfrm>
              <a:custGeom>
                <a:avLst/>
                <a:gdLst>
                  <a:gd name="T0" fmla="*/ 0 w 3600"/>
                  <a:gd name="T1" fmla="*/ 264 h 265"/>
                  <a:gd name="T2" fmla="*/ 264 w 3600"/>
                  <a:gd name="T3" fmla="*/ 0 h 265"/>
                  <a:gd name="T4" fmla="*/ 3599 w 3600"/>
                  <a:gd name="T5" fmla="*/ 0 h 265"/>
                  <a:gd name="T6" fmla="*/ 3334 w 3600"/>
                  <a:gd name="T7" fmla="*/ 264 h 265"/>
                  <a:gd name="T8" fmla="*/ 0 w 3600"/>
                  <a:gd name="T9" fmla="*/ 264 h 265"/>
                </a:gdLst>
                <a:ahLst/>
                <a:cxnLst>
                  <a:cxn ang="0">
                    <a:pos x="T0" y="T1"/>
                  </a:cxn>
                  <a:cxn ang="0">
                    <a:pos x="T2" y="T3"/>
                  </a:cxn>
                  <a:cxn ang="0">
                    <a:pos x="T4" y="T5"/>
                  </a:cxn>
                  <a:cxn ang="0">
                    <a:pos x="T6" y="T7"/>
                  </a:cxn>
                  <a:cxn ang="0">
                    <a:pos x="T8" y="T9"/>
                  </a:cxn>
                </a:cxnLst>
                <a:rect l="0" t="0" r="r" b="b"/>
                <a:pathLst>
                  <a:path w="3600" h="265">
                    <a:moveTo>
                      <a:pt x="0" y="264"/>
                    </a:moveTo>
                    <a:lnTo>
                      <a:pt x="264" y="0"/>
                    </a:lnTo>
                    <a:lnTo>
                      <a:pt x="3599" y="0"/>
                    </a:lnTo>
                    <a:lnTo>
                      <a:pt x="3334" y="264"/>
                    </a:lnTo>
                    <a:lnTo>
                      <a:pt x="0" y="264"/>
                    </a:lnTo>
                  </a:path>
                </a:pathLst>
              </a:custGeom>
              <a:solidFill>
                <a:srgbClr val="3737A7"/>
              </a:solidFill>
              <a:ln w="9360">
                <a:solidFill>
                  <a:srgbClr val="000000"/>
                </a:solidFill>
                <a:prstDash val="dash"/>
                <a:round/>
                <a:headEnd/>
                <a:tailEnd/>
              </a:ln>
            </p:spPr>
            <p:txBody>
              <a:bodyPr wrap="none" anchor="ctr"/>
              <a:lstStyle/>
              <a:p>
                <a:endParaRPr lang="en-US"/>
              </a:p>
            </p:txBody>
          </p:sp>
          <p:sp>
            <p:nvSpPr>
              <p:cNvPr id="490552" name="Freeform 56">
                <a:extLst>
                  <a:ext uri="{FF2B5EF4-FFF2-40B4-BE49-F238E27FC236}">
                    <a16:creationId xmlns:a16="http://schemas.microsoft.com/office/drawing/2014/main" id="{4F3AA752-CC73-767E-CA40-7CF58F2A10AC}"/>
                  </a:ext>
                </a:extLst>
              </p:cNvPr>
              <p:cNvSpPr>
                <a:spLocks noChangeArrowheads="1"/>
              </p:cNvSpPr>
              <p:nvPr/>
            </p:nvSpPr>
            <p:spPr bwMode="auto">
              <a:xfrm>
                <a:off x="4910" y="1386"/>
                <a:ext cx="60" cy="240"/>
              </a:xfrm>
              <a:custGeom>
                <a:avLst/>
                <a:gdLst>
                  <a:gd name="T0" fmla="*/ 0 w 266"/>
                  <a:gd name="T1" fmla="*/ 1059 h 1060"/>
                  <a:gd name="T2" fmla="*/ 0 w 266"/>
                  <a:gd name="T3" fmla="*/ 264 h 1060"/>
                  <a:gd name="T4" fmla="*/ 265 w 266"/>
                  <a:gd name="T5" fmla="*/ 0 h 1060"/>
                  <a:gd name="T6" fmla="*/ 265 w 266"/>
                  <a:gd name="T7" fmla="*/ 794 h 1060"/>
                  <a:gd name="T8" fmla="*/ 0 w 266"/>
                  <a:gd name="T9" fmla="*/ 1059 h 1060"/>
                </a:gdLst>
                <a:ahLst/>
                <a:cxnLst>
                  <a:cxn ang="0">
                    <a:pos x="T0" y="T1"/>
                  </a:cxn>
                  <a:cxn ang="0">
                    <a:pos x="T2" y="T3"/>
                  </a:cxn>
                  <a:cxn ang="0">
                    <a:pos x="T4" y="T5"/>
                  </a:cxn>
                  <a:cxn ang="0">
                    <a:pos x="T6" y="T7"/>
                  </a:cxn>
                  <a:cxn ang="0">
                    <a:pos x="T8" y="T9"/>
                  </a:cxn>
                </a:cxnLst>
                <a:rect l="0" t="0" r="r" b="b"/>
                <a:pathLst>
                  <a:path w="266" h="1060">
                    <a:moveTo>
                      <a:pt x="0" y="1059"/>
                    </a:moveTo>
                    <a:lnTo>
                      <a:pt x="0" y="264"/>
                    </a:lnTo>
                    <a:lnTo>
                      <a:pt x="265" y="0"/>
                    </a:lnTo>
                    <a:lnTo>
                      <a:pt x="265" y="794"/>
                    </a:lnTo>
                    <a:lnTo>
                      <a:pt x="0" y="1059"/>
                    </a:lnTo>
                  </a:path>
                </a:pathLst>
              </a:custGeom>
              <a:solidFill>
                <a:srgbClr val="2B2B83"/>
              </a:solidFill>
              <a:ln w="9360">
                <a:solidFill>
                  <a:srgbClr val="000000"/>
                </a:solidFill>
                <a:prstDash val="dash"/>
                <a:round/>
                <a:headEnd/>
                <a:tailEnd/>
              </a:ln>
            </p:spPr>
            <p:txBody>
              <a:bodyPr wrap="none" anchor="ctr"/>
              <a:lstStyle/>
              <a:p>
                <a:endParaRPr lang="en-US"/>
              </a:p>
            </p:txBody>
          </p:sp>
        </p:grpSp>
        <p:sp>
          <p:nvSpPr>
            <p:cNvPr id="490553" name="AutoShape 57">
              <a:extLst>
                <a:ext uri="{FF2B5EF4-FFF2-40B4-BE49-F238E27FC236}">
                  <a16:creationId xmlns:a16="http://schemas.microsoft.com/office/drawing/2014/main" id="{FA531D87-433B-374C-4715-292FFC6433B9}"/>
                </a:ext>
              </a:extLst>
            </p:cNvPr>
            <p:cNvSpPr>
              <a:spLocks noChangeArrowheads="1"/>
            </p:cNvSpPr>
            <p:nvPr/>
          </p:nvSpPr>
          <p:spPr bwMode="auto">
            <a:xfrm>
              <a:off x="4154" y="1446"/>
              <a:ext cx="756" cy="181"/>
            </a:xfrm>
            <a:prstGeom prst="roundRect">
              <a:avLst>
                <a:gd name="adj" fmla="val 556"/>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9pPr>
            </a:lstStyle>
            <a:p>
              <a:pPr algn="ctr" eaLnBrk="0" hangingPunct="0">
                <a:lnSpc>
                  <a:spcPct val="95000"/>
                </a:lnSpc>
                <a:buClr>
                  <a:srgbClr val="FFFFFF"/>
                </a:buClr>
                <a:buSzPct val="100000"/>
                <a:buFont typeface="Arial" panose="020B0604020202020204" pitchFamily="34" charset="0"/>
                <a:buNone/>
              </a:pPr>
              <a:r>
                <a:rPr lang="en-GB" altLang="en-US" sz="1600" b="1">
                  <a:solidFill>
                    <a:srgbClr val="FFFFFF"/>
                  </a:solidFill>
                  <a:latin typeface="Arial" panose="020B0604020202020204" pitchFamily="34" charset="0"/>
                </a:rPr>
                <a:t>MEx Proj</a:t>
              </a:r>
            </a:p>
          </p:txBody>
        </p:sp>
      </p:grpSp>
      <p:grpSp>
        <p:nvGrpSpPr>
          <p:cNvPr id="490554" name="Group 58">
            <a:extLst>
              <a:ext uri="{FF2B5EF4-FFF2-40B4-BE49-F238E27FC236}">
                <a16:creationId xmlns:a16="http://schemas.microsoft.com/office/drawing/2014/main" id="{0D0524B4-2F4D-6FC7-75D9-3B829662C4AA}"/>
              </a:ext>
            </a:extLst>
          </p:cNvPr>
          <p:cNvGrpSpPr>
            <a:grpSpLocks/>
          </p:cNvGrpSpPr>
          <p:nvPr/>
        </p:nvGrpSpPr>
        <p:grpSpPr bwMode="auto">
          <a:xfrm>
            <a:off x="7039709" y="4084009"/>
            <a:ext cx="990600" cy="379412"/>
            <a:chOff x="4447" y="2453"/>
            <a:chExt cx="624" cy="239"/>
          </a:xfrm>
        </p:grpSpPr>
        <p:grpSp>
          <p:nvGrpSpPr>
            <p:cNvPr id="490555" name="Group 59">
              <a:extLst>
                <a:ext uri="{FF2B5EF4-FFF2-40B4-BE49-F238E27FC236}">
                  <a16:creationId xmlns:a16="http://schemas.microsoft.com/office/drawing/2014/main" id="{585F704B-2E91-4AA1-A111-57294C16908E}"/>
                </a:ext>
              </a:extLst>
            </p:cNvPr>
            <p:cNvGrpSpPr>
              <a:grpSpLocks/>
            </p:cNvGrpSpPr>
            <p:nvPr/>
          </p:nvGrpSpPr>
          <p:grpSpPr bwMode="auto">
            <a:xfrm>
              <a:off x="4447" y="2453"/>
              <a:ext cx="624" cy="239"/>
              <a:chOff x="4447" y="2453"/>
              <a:chExt cx="624" cy="239"/>
            </a:xfrm>
          </p:grpSpPr>
          <p:sp>
            <p:nvSpPr>
              <p:cNvPr id="490556" name="Freeform 60">
                <a:extLst>
                  <a:ext uri="{FF2B5EF4-FFF2-40B4-BE49-F238E27FC236}">
                    <a16:creationId xmlns:a16="http://schemas.microsoft.com/office/drawing/2014/main" id="{860CC0DC-FAAF-5EE5-7E83-0BAEFA2452A7}"/>
                  </a:ext>
                </a:extLst>
              </p:cNvPr>
              <p:cNvSpPr>
                <a:spLocks noChangeArrowheads="1"/>
              </p:cNvSpPr>
              <p:nvPr/>
            </p:nvSpPr>
            <p:spPr bwMode="auto">
              <a:xfrm>
                <a:off x="4447" y="2453"/>
                <a:ext cx="625" cy="240"/>
              </a:xfrm>
              <a:custGeom>
                <a:avLst/>
                <a:gdLst>
                  <a:gd name="T0" fmla="*/ 0 w 2754"/>
                  <a:gd name="T1" fmla="*/ 1059 h 1060"/>
                  <a:gd name="T2" fmla="*/ 0 w 2754"/>
                  <a:gd name="T3" fmla="*/ 264 h 1060"/>
                  <a:gd name="T4" fmla="*/ 264 w 2754"/>
                  <a:gd name="T5" fmla="*/ 0 h 1060"/>
                  <a:gd name="T6" fmla="*/ 2753 w 2754"/>
                  <a:gd name="T7" fmla="*/ 0 h 1060"/>
                  <a:gd name="T8" fmla="*/ 2753 w 2754"/>
                  <a:gd name="T9" fmla="*/ 794 h 1060"/>
                  <a:gd name="T10" fmla="*/ 2488 w 2754"/>
                  <a:gd name="T11" fmla="*/ 1059 h 1060"/>
                  <a:gd name="T12" fmla="*/ 0 w 2754"/>
                  <a:gd name="T13" fmla="*/ 1059 h 1060"/>
                </a:gdLst>
                <a:ahLst/>
                <a:cxnLst>
                  <a:cxn ang="0">
                    <a:pos x="T0" y="T1"/>
                  </a:cxn>
                  <a:cxn ang="0">
                    <a:pos x="T2" y="T3"/>
                  </a:cxn>
                  <a:cxn ang="0">
                    <a:pos x="T4" y="T5"/>
                  </a:cxn>
                  <a:cxn ang="0">
                    <a:pos x="T6" y="T7"/>
                  </a:cxn>
                  <a:cxn ang="0">
                    <a:pos x="T8" y="T9"/>
                  </a:cxn>
                  <a:cxn ang="0">
                    <a:pos x="T10" y="T11"/>
                  </a:cxn>
                  <a:cxn ang="0">
                    <a:pos x="T12" y="T13"/>
                  </a:cxn>
                </a:cxnLst>
                <a:rect l="0" t="0" r="r" b="b"/>
                <a:pathLst>
                  <a:path w="2754" h="1060">
                    <a:moveTo>
                      <a:pt x="0" y="1059"/>
                    </a:moveTo>
                    <a:lnTo>
                      <a:pt x="0" y="264"/>
                    </a:lnTo>
                    <a:lnTo>
                      <a:pt x="264" y="0"/>
                    </a:lnTo>
                    <a:lnTo>
                      <a:pt x="2753" y="0"/>
                    </a:lnTo>
                    <a:lnTo>
                      <a:pt x="2753" y="794"/>
                    </a:lnTo>
                    <a:lnTo>
                      <a:pt x="2488" y="1059"/>
                    </a:lnTo>
                    <a:lnTo>
                      <a:pt x="0" y="1059"/>
                    </a:lnTo>
                  </a:path>
                </a:pathLst>
              </a:custGeom>
              <a:solidFill>
                <a:srgbClr val="333399"/>
              </a:solidFill>
              <a:ln w="9360">
                <a:solidFill>
                  <a:srgbClr val="000000"/>
                </a:solidFill>
                <a:prstDash val="dash"/>
                <a:round/>
                <a:headEnd/>
                <a:tailEnd/>
              </a:ln>
            </p:spPr>
            <p:txBody>
              <a:bodyPr wrap="none" anchor="ctr"/>
              <a:lstStyle/>
              <a:p>
                <a:endParaRPr lang="en-US"/>
              </a:p>
            </p:txBody>
          </p:sp>
          <p:sp>
            <p:nvSpPr>
              <p:cNvPr id="490557" name="Freeform 61">
                <a:extLst>
                  <a:ext uri="{FF2B5EF4-FFF2-40B4-BE49-F238E27FC236}">
                    <a16:creationId xmlns:a16="http://schemas.microsoft.com/office/drawing/2014/main" id="{31ACACC6-EFCA-229D-D3B6-413C399E99D2}"/>
                  </a:ext>
                </a:extLst>
              </p:cNvPr>
              <p:cNvSpPr>
                <a:spLocks noChangeArrowheads="1"/>
              </p:cNvSpPr>
              <p:nvPr/>
            </p:nvSpPr>
            <p:spPr bwMode="auto">
              <a:xfrm>
                <a:off x="4447" y="2453"/>
                <a:ext cx="625" cy="60"/>
              </a:xfrm>
              <a:custGeom>
                <a:avLst/>
                <a:gdLst>
                  <a:gd name="T0" fmla="*/ 0 w 2754"/>
                  <a:gd name="T1" fmla="*/ 264 h 265"/>
                  <a:gd name="T2" fmla="*/ 264 w 2754"/>
                  <a:gd name="T3" fmla="*/ 0 h 265"/>
                  <a:gd name="T4" fmla="*/ 2753 w 2754"/>
                  <a:gd name="T5" fmla="*/ 0 h 265"/>
                  <a:gd name="T6" fmla="*/ 2488 w 2754"/>
                  <a:gd name="T7" fmla="*/ 264 h 265"/>
                  <a:gd name="T8" fmla="*/ 0 w 2754"/>
                  <a:gd name="T9" fmla="*/ 264 h 265"/>
                </a:gdLst>
                <a:ahLst/>
                <a:cxnLst>
                  <a:cxn ang="0">
                    <a:pos x="T0" y="T1"/>
                  </a:cxn>
                  <a:cxn ang="0">
                    <a:pos x="T2" y="T3"/>
                  </a:cxn>
                  <a:cxn ang="0">
                    <a:pos x="T4" y="T5"/>
                  </a:cxn>
                  <a:cxn ang="0">
                    <a:pos x="T6" y="T7"/>
                  </a:cxn>
                  <a:cxn ang="0">
                    <a:pos x="T8" y="T9"/>
                  </a:cxn>
                </a:cxnLst>
                <a:rect l="0" t="0" r="r" b="b"/>
                <a:pathLst>
                  <a:path w="2754" h="265">
                    <a:moveTo>
                      <a:pt x="0" y="264"/>
                    </a:moveTo>
                    <a:lnTo>
                      <a:pt x="264" y="0"/>
                    </a:lnTo>
                    <a:lnTo>
                      <a:pt x="2753" y="0"/>
                    </a:lnTo>
                    <a:lnTo>
                      <a:pt x="2488" y="264"/>
                    </a:lnTo>
                    <a:lnTo>
                      <a:pt x="0" y="264"/>
                    </a:lnTo>
                  </a:path>
                </a:pathLst>
              </a:custGeom>
              <a:solidFill>
                <a:srgbClr val="3737A7"/>
              </a:solidFill>
              <a:ln w="9360">
                <a:solidFill>
                  <a:srgbClr val="000000"/>
                </a:solidFill>
                <a:prstDash val="dash"/>
                <a:round/>
                <a:headEnd/>
                <a:tailEnd/>
              </a:ln>
            </p:spPr>
            <p:txBody>
              <a:bodyPr wrap="none" anchor="ctr"/>
              <a:lstStyle/>
              <a:p>
                <a:endParaRPr lang="en-US"/>
              </a:p>
            </p:txBody>
          </p:sp>
          <p:sp>
            <p:nvSpPr>
              <p:cNvPr id="490558" name="Freeform 62">
                <a:extLst>
                  <a:ext uri="{FF2B5EF4-FFF2-40B4-BE49-F238E27FC236}">
                    <a16:creationId xmlns:a16="http://schemas.microsoft.com/office/drawing/2014/main" id="{7D863A0E-5943-7DF9-B50C-5145B6ADA241}"/>
                  </a:ext>
                </a:extLst>
              </p:cNvPr>
              <p:cNvSpPr>
                <a:spLocks noChangeArrowheads="1"/>
              </p:cNvSpPr>
              <p:nvPr/>
            </p:nvSpPr>
            <p:spPr bwMode="auto">
              <a:xfrm>
                <a:off x="5011" y="2453"/>
                <a:ext cx="60" cy="240"/>
              </a:xfrm>
              <a:custGeom>
                <a:avLst/>
                <a:gdLst>
                  <a:gd name="T0" fmla="*/ 0 w 266"/>
                  <a:gd name="T1" fmla="*/ 1059 h 1060"/>
                  <a:gd name="T2" fmla="*/ 0 w 266"/>
                  <a:gd name="T3" fmla="*/ 264 h 1060"/>
                  <a:gd name="T4" fmla="*/ 265 w 266"/>
                  <a:gd name="T5" fmla="*/ 0 h 1060"/>
                  <a:gd name="T6" fmla="*/ 265 w 266"/>
                  <a:gd name="T7" fmla="*/ 794 h 1060"/>
                  <a:gd name="T8" fmla="*/ 0 w 266"/>
                  <a:gd name="T9" fmla="*/ 1059 h 1060"/>
                </a:gdLst>
                <a:ahLst/>
                <a:cxnLst>
                  <a:cxn ang="0">
                    <a:pos x="T0" y="T1"/>
                  </a:cxn>
                  <a:cxn ang="0">
                    <a:pos x="T2" y="T3"/>
                  </a:cxn>
                  <a:cxn ang="0">
                    <a:pos x="T4" y="T5"/>
                  </a:cxn>
                  <a:cxn ang="0">
                    <a:pos x="T6" y="T7"/>
                  </a:cxn>
                  <a:cxn ang="0">
                    <a:pos x="T8" y="T9"/>
                  </a:cxn>
                </a:cxnLst>
                <a:rect l="0" t="0" r="r" b="b"/>
                <a:pathLst>
                  <a:path w="266" h="1060">
                    <a:moveTo>
                      <a:pt x="0" y="1059"/>
                    </a:moveTo>
                    <a:lnTo>
                      <a:pt x="0" y="264"/>
                    </a:lnTo>
                    <a:lnTo>
                      <a:pt x="265" y="0"/>
                    </a:lnTo>
                    <a:lnTo>
                      <a:pt x="265" y="794"/>
                    </a:lnTo>
                    <a:lnTo>
                      <a:pt x="0" y="1059"/>
                    </a:lnTo>
                  </a:path>
                </a:pathLst>
              </a:custGeom>
              <a:solidFill>
                <a:srgbClr val="2B2B83"/>
              </a:solidFill>
              <a:ln w="9360">
                <a:solidFill>
                  <a:srgbClr val="000000"/>
                </a:solidFill>
                <a:prstDash val="dash"/>
                <a:round/>
                <a:headEnd/>
                <a:tailEnd/>
              </a:ln>
            </p:spPr>
            <p:txBody>
              <a:bodyPr wrap="none" anchor="ctr"/>
              <a:lstStyle/>
              <a:p>
                <a:endParaRPr lang="en-US"/>
              </a:p>
            </p:txBody>
          </p:sp>
        </p:grpSp>
        <p:sp>
          <p:nvSpPr>
            <p:cNvPr id="490559" name="AutoShape 63">
              <a:extLst>
                <a:ext uri="{FF2B5EF4-FFF2-40B4-BE49-F238E27FC236}">
                  <a16:creationId xmlns:a16="http://schemas.microsoft.com/office/drawing/2014/main" id="{E890D1CC-2AE0-DD3E-4A20-C090A796E7EE}"/>
                </a:ext>
              </a:extLst>
            </p:cNvPr>
            <p:cNvSpPr>
              <a:spLocks noChangeArrowheads="1"/>
            </p:cNvSpPr>
            <p:nvPr/>
          </p:nvSpPr>
          <p:spPr bwMode="auto">
            <a:xfrm>
              <a:off x="4447" y="2513"/>
              <a:ext cx="564" cy="181"/>
            </a:xfrm>
            <a:prstGeom prst="roundRect">
              <a:avLst>
                <a:gd name="adj" fmla="val 556"/>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9pPr>
            </a:lstStyle>
            <a:p>
              <a:pPr algn="ctr" eaLnBrk="0" hangingPunct="0">
                <a:lnSpc>
                  <a:spcPct val="95000"/>
                </a:lnSpc>
                <a:buClr>
                  <a:srgbClr val="FFFFFF"/>
                </a:buClr>
                <a:buSzPct val="100000"/>
                <a:buFont typeface="Arial" panose="020B0604020202020204" pitchFamily="34" charset="0"/>
                <a:buNone/>
              </a:pPr>
              <a:r>
                <a:rPr lang="en-GB" altLang="en-US" sz="1600" b="1" dirty="0">
                  <a:solidFill>
                    <a:srgbClr val="FFFFFF"/>
                  </a:solidFill>
                  <a:latin typeface="Arial" panose="020B0604020202020204" pitchFamily="34" charset="0"/>
                </a:rPr>
                <a:t>Prog S</a:t>
              </a:r>
            </a:p>
          </p:txBody>
        </p:sp>
      </p:grpSp>
      <p:grpSp>
        <p:nvGrpSpPr>
          <p:cNvPr id="490560" name="Group 64">
            <a:extLst>
              <a:ext uri="{FF2B5EF4-FFF2-40B4-BE49-F238E27FC236}">
                <a16:creationId xmlns:a16="http://schemas.microsoft.com/office/drawing/2014/main" id="{2DF36FF8-A83A-7AC6-2670-5823FD905196}"/>
              </a:ext>
            </a:extLst>
          </p:cNvPr>
          <p:cNvGrpSpPr>
            <a:grpSpLocks/>
          </p:cNvGrpSpPr>
          <p:nvPr/>
        </p:nvGrpSpPr>
        <p:grpSpPr bwMode="auto">
          <a:xfrm>
            <a:off x="6448425" y="3221038"/>
            <a:ext cx="1766888" cy="409575"/>
            <a:chOff x="4062" y="2029"/>
            <a:chExt cx="983" cy="258"/>
          </a:xfrm>
        </p:grpSpPr>
        <p:grpSp>
          <p:nvGrpSpPr>
            <p:cNvPr id="490561" name="Group 65">
              <a:extLst>
                <a:ext uri="{FF2B5EF4-FFF2-40B4-BE49-F238E27FC236}">
                  <a16:creationId xmlns:a16="http://schemas.microsoft.com/office/drawing/2014/main" id="{3751F667-373B-1769-1E28-7881C7EA2723}"/>
                </a:ext>
              </a:extLst>
            </p:cNvPr>
            <p:cNvGrpSpPr>
              <a:grpSpLocks/>
            </p:cNvGrpSpPr>
            <p:nvPr/>
          </p:nvGrpSpPr>
          <p:grpSpPr bwMode="auto">
            <a:xfrm>
              <a:off x="4062" y="2029"/>
              <a:ext cx="983" cy="258"/>
              <a:chOff x="4062" y="2029"/>
              <a:chExt cx="983" cy="258"/>
            </a:xfrm>
          </p:grpSpPr>
          <p:sp>
            <p:nvSpPr>
              <p:cNvPr id="490562" name="Freeform 66">
                <a:extLst>
                  <a:ext uri="{FF2B5EF4-FFF2-40B4-BE49-F238E27FC236}">
                    <a16:creationId xmlns:a16="http://schemas.microsoft.com/office/drawing/2014/main" id="{313F729E-ABB0-B1EF-B9F9-D161FC68157A}"/>
                  </a:ext>
                </a:extLst>
              </p:cNvPr>
              <p:cNvSpPr>
                <a:spLocks noChangeArrowheads="1"/>
              </p:cNvSpPr>
              <p:nvPr/>
            </p:nvSpPr>
            <p:spPr bwMode="auto">
              <a:xfrm>
                <a:off x="4062" y="2029"/>
                <a:ext cx="984" cy="259"/>
              </a:xfrm>
              <a:custGeom>
                <a:avLst/>
                <a:gdLst>
                  <a:gd name="T0" fmla="*/ 0 w 4341"/>
                  <a:gd name="T1" fmla="*/ 1139 h 1140"/>
                  <a:gd name="T2" fmla="*/ 0 w 4341"/>
                  <a:gd name="T3" fmla="*/ 284 h 1140"/>
                  <a:gd name="T4" fmla="*/ 284 w 4341"/>
                  <a:gd name="T5" fmla="*/ 0 h 1140"/>
                  <a:gd name="T6" fmla="*/ 4340 w 4341"/>
                  <a:gd name="T7" fmla="*/ 0 h 1140"/>
                  <a:gd name="T8" fmla="*/ 4340 w 4341"/>
                  <a:gd name="T9" fmla="*/ 854 h 1140"/>
                  <a:gd name="T10" fmla="*/ 4055 w 4341"/>
                  <a:gd name="T11" fmla="*/ 1139 h 1140"/>
                  <a:gd name="T12" fmla="*/ 0 w 4341"/>
                  <a:gd name="T13" fmla="*/ 1139 h 1140"/>
                </a:gdLst>
                <a:ahLst/>
                <a:cxnLst>
                  <a:cxn ang="0">
                    <a:pos x="T0" y="T1"/>
                  </a:cxn>
                  <a:cxn ang="0">
                    <a:pos x="T2" y="T3"/>
                  </a:cxn>
                  <a:cxn ang="0">
                    <a:pos x="T4" y="T5"/>
                  </a:cxn>
                  <a:cxn ang="0">
                    <a:pos x="T6" y="T7"/>
                  </a:cxn>
                  <a:cxn ang="0">
                    <a:pos x="T8" y="T9"/>
                  </a:cxn>
                  <a:cxn ang="0">
                    <a:pos x="T10" y="T11"/>
                  </a:cxn>
                  <a:cxn ang="0">
                    <a:pos x="T12" y="T13"/>
                  </a:cxn>
                </a:cxnLst>
                <a:rect l="0" t="0" r="r" b="b"/>
                <a:pathLst>
                  <a:path w="4341" h="1140">
                    <a:moveTo>
                      <a:pt x="0" y="1139"/>
                    </a:moveTo>
                    <a:lnTo>
                      <a:pt x="0" y="284"/>
                    </a:lnTo>
                    <a:lnTo>
                      <a:pt x="284" y="0"/>
                    </a:lnTo>
                    <a:lnTo>
                      <a:pt x="4340" y="0"/>
                    </a:lnTo>
                    <a:lnTo>
                      <a:pt x="4340" y="854"/>
                    </a:lnTo>
                    <a:lnTo>
                      <a:pt x="4055" y="1139"/>
                    </a:lnTo>
                    <a:lnTo>
                      <a:pt x="0" y="1139"/>
                    </a:lnTo>
                  </a:path>
                </a:pathLst>
              </a:custGeom>
              <a:solidFill>
                <a:srgbClr val="333399"/>
              </a:solidFill>
              <a:ln w="9360">
                <a:solidFill>
                  <a:srgbClr val="000000"/>
                </a:solidFill>
                <a:prstDash val="dash"/>
                <a:round/>
                <a:headEnd/>
                <a:tailEnd/>
              </a:ln>
            </p:spPr>
            <p:txBody>
              <a:bodyPr wrap="none" anchor="ctr"/>
              <a:lstStyle/>
              <a:p>
                <a:endParaRPr lang="en-US"/>
              </a:p>
            </p:txBody>
          </p:sp>
          <p:sp>
            <p:nvSpPr>
              <p:cNvPr id="490563" name="Freeform 67">
                <a:extLst>
                  <a:ext uri="{FF2B5EF4-FFF2-40B4-BE49-F238E27FC236}">
                    <a16:creationId xmlns:a16="http://schemas.microsoft.com/office/drawing/2014/main" id="{5A4EBD59-6042-4E34-6F1E-4BF3A3EB95BF}"/>
                  </a:ext>
                </a:extLst>
              </p:cNvPr>
              <p:cNvSpPr>
                <a:spLocks noChangeArrowheads="1"/>
              </p:cNvSpPr>
              <p:nvPr/>
            </p:nvSpPr>
            <p:spPr bwMode="auto">
              <a:xfrm>
                <a:off x="4062" y="2029"/>
                <a:ext cx="984" cy="65"/>
              </a:xfrm>
              <a:custGeom>
                <a:avLst/>
                <a:gdLst>
                  <a:gd name="T0" fmla="*/ 0 w 4341"/>
                  <a:gd name="T1" fmla="*/ 284 h 285"/>
                  <a:gd name="T2" fmla="*/ 284 w 4341"/>
                  <a:gd name="T3" fmla="*/ 0 h 285"/>
                  <a:gd name="T4" fmla="*/ 4340 w 4341"/>
                  <a:gd name="T5" fmla="*/ 0 h 285"/>
                  <a:gd name="T6" fmla="*/ 4055 w 4341"/>
                  <a:gd name="T7" fmla="*/ 284 h 285"/>
                  <a:gd name="T8" fmla="*/ 0 w 4341"/>
                  <a:gd name="T9" fmla="*/ 284 h 285"/>
                </a:gdLst>
                <a:ahLst/>
                <a:cxnLst>
                  <a:cxn ang="0">
                    <a:pos x="T0" y="T1"/>
                  </a:cxn>
                  <a:cxn ang="0">
                    <a:pos x="T2" y="T3"/>
                  </a:cxn>
                  <a:cxn ang="0">
                    <a:pos x="T4" y="T5"/>
                  </a:cxn>
                  <a:cxn ang="0">
                    <a:pos x="T6" y="T7"/>
                  </a:cxn>
                  <a:cxn ang="0">
                    <a:pos x="T8" y="T9"/>
                  </a:cxn>
                </a:cxnLst>
                <a:rect l="0" t="0" r="r" b="b"/>
                <a:pathLst>
                  <a:path w="4341" h="285">
                    <a:moveTo>
                      <a:pt x="0" y="284"/>
                    </a:moveTo>
                    <a:lnTo>
                      <a:pt x="284" y="0"/>
                    </a:lnTo>
                    <a:lnTo>
                      <a:pt x="4340" y="0"/>
                    </a:lnTo>
                    <a:lnTo>
                      <a:pt x="4055" y="284"/>
                    </a:lnTo>
                    <a:lnTo>
                      <a:pt x="0" y="284"/>
                    </a:lnTo>
                  </a:path>
                </a:pathLst>
              </a:custGeom>
              <a:solidFill>
                <a:srgbClr val="3737A7"/>
              </a:solidFill>
              <a:ln w="9360">
                <a:solidFill>
                  <a:srgbClr val="000000"/>
                </a:solidFill>
                <a:prstDash val="dash"/>
                <a:round/>
                <a:headEnd/>
                <a:tailEnd/>
              </a:ln>
            </p:spPr>
            <p:txBody>
              <a:bodyPr wrap="none" anchor="ctr"/>
              <a:lstStyle/>
              <a:p>
                <a:endParaRPr lang="en-US"/>
              </a:p>
            </p:txBody>
          </p:sp>
          <p:sp>
            <p:nvSpPr>
              <p:cNvPr id="490564" name="Freeform 68">
                <a:extLst>
                  <a:ext uri="{FF2B5EF4-FFF2-40B4-BE49-F238E27FC236}">
                    <a16:creationId xmlns:a16="http://schemas.microsoft.com/office/drawing/2014/main" id="{CD6AD46A-6095-BF35-2451-CC0766B927C7}"/>
                  </a:ext>
                </a:extLst>
              </p:cNvPr>
              <p:cNvSpPr>
                <a:spLocks noChangeArrowheads="1"/>
              </p:cNvSpPr>
              <p:nvPr/>
            </p:nvSpPr>
            <p:spPr bwMode="auto">
              <a:xfrm>
                <a:off x="4981" y="2029"/>
                <a:ext cx="65" cy="259"/>
              </a:xfrm>
              <a:custGeom>
                <a:avLst/>
                <a:gdLst>
                  <a:gd name="T0" fmla="*/ 0 w 286"/>
                  <a:gd name="T1" fmla="*/ 1139 h 1140"/>
                  <a:gd name="T2" fmla="*/ 0 w 286"/>
                  <a:gd name="T3" fmla="*/ 284 h 1140"/>
                  <a:gd name="T4" fmla="*/ 285 w 286"/>
                  <a:gd name="T5" fmla="*/ 0 h 1140"/>
                  <a:gd name="T6" fmla="*/ 285 w 286"/>
                  <a:gd name="T7" fmla="*/ 854 h 1140"/>
                  <a:gd name="T8" fmla="*/ 0 w 286"/>
                  <a:gd name="T9" fmla="*/ 1139 h 1140"/>
                </a:gdLst>
                <a:ahLst/>
                <a:cxnLst>
                  <a:cxn ang="0">
                    <a:pos x="T0" y="T1"/>
                  </a:cxn>
                  <a:cxn ang="0">
                    <a:pos x="T2" y="T3"/>
                  </a:cxn>
                  <a:cxn ang="0">
                    <a:pos x="T4" y="T5"/>
                  </a:cxn>
                  <a:cxn ang="0">
                    <a:pos x="T6" y="T7"/>
                  </a:cxn>
                  <a:cxn ang="0">
                    <a:pos x="T8" y="T9"/>
                  </a:cxn>
                </a:cxnLst>
                <a:rect l="0" t="0" r="r" b="b"/>
                <a:pathLst>
                  <a:path w="286" h="1140">
                    <a:moveTo>
                      <a:pt x="0" y="1139"/>
                    </a:moveTo>
                    <a:lnTo>
                      <a:pt x="0" y="284"/>
                    </a:lnTo>
                    <a:lnTo>
                      <a:pt x="285" y="0"/>
                    </a:lnTo>
                    <a:lnTo>
                      <a:pt x="285" y="854"/>
                    </a:lnTo>
                    <a:lnTo>
                      <a:pt x="0" y="1139"/>
                    </a:lnTo>
                  </a:path>
                </a:pathLst>
              </a:custGeom>
              <a:solidFill>
                <a:srgbClr val="2B2B83"/>
              </a:solidFill>
              <a:ln w="9360">
                <a:solidFill>
                  <a:srgbClr val="000000"/>
                </a:solidFill>
                <a:prstDash val="dash"/>
                <a:round/>
                <a:headEnd/>
                <a:tailEnd/>
              </a:ln>
            </p:spPr>
            <p:txBody>
              <a:bodyPr wrap="none" anchor="ctr"/>
              <a:lstStyle/>
              <a:p>
                <a:endParaRPr lang="en-US"/>
              </a:p>
            </p:txBody>
          </p:sp>
        </p:grpSp>
        <p:sp>
          <p:nvSpPr>
            <p:cNvPr id="490565" name="AutoShape 69">
              <a:extLst>
                <a:ext uri="{FF2B5EF4-FFF2-40B4-BE49-F238E27FC236}">
                  <a16:creationId xmlns:a16="http://schemas.microsoft.com/office/drawing/2014/main" id="{F793215B-2FB9-B95C-7311-5E7962286CD7}"/>
                </a:ext>
              </a:extLst>
            </p:cNvPr>
            <p:cNvSpPr>
              <a:spLocks noChangeArrowheads="1"/>
            </p:cNvSpPr>
            <p:nvPr/>
          </p:nvSpPr>
          <p:spPr bwMode="auto">
            <a:xfrm>
              <a:off x="4062" y="2093"/>
              <a:ext cx="920" cy="194"/>
            </a:xfrm>
            <a:prstGeom prst="roundRect">
              <a:avLst>
                <a:gd name="adj" fmla="val 514"/>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nchorCtr="1"/>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9pPr>
            </a:lstStyle>
            <a:p>
              <a:pPr algn="ctr" eaLnBrk="0" hangingPunct="0">
                <a:lnSpc>
                  <a:spcPct val="95000"/>
                </a:lnSpc>
                <a:buClr>
                  <a:srgbClr val="FFFFFF"/>
                </a:buClr>
                <a:buSzPct val="100000"/>
                <a:buFont typeface="Arial" panose="020B0604020202020204" pitchFamily="34" charset="0"/>
                <a:buNone/>
              </a:pPr>
              <a:r>
                <a:rPr lang="en-GB" altLang="en-US" sz="1600" b="1">
                  <a:solidFill>
                    <a:srgbClr val="FFFFFF"/>
                  </a:solidFill>
                  <a:latin typeface="Arial" panose="020B0604020202020204" pitchFamily="34" charset="0"/>
                </a:rPr>
                <a:t>ExoMars Prog</a:t>
              </a:r>
            </a:p>
          </p:txBody>
        </p:sp>
      </p:grpSp>
      <p:sp>
        <p:nvSpPr>
          <p:cNvPr id="490566" name="AutoShape 70">
            <a:extLst>
              <a:ext uri="{FF2B5EF4-FFF2-40B4-BE49-F238E27FC236}">
                <a16:creationId xmlns:a16="http://schemas.microsoft.com/office/drawing/2014/main" id="{A7562B61-F883-C05D-6AA3-1C33C1A85D8D}"/>
              </a:ext>
            </a:extLst>
          </p:cNvPr>
          <p:cNvSpPr>
            <a:spLocks noChangeArrowheads="1"/>
          </p:cNvSpPr>
          <p:nvPr/>
        </p:nvSpPr>
        <p:spPr bwMode="auto">
          <a:xfrm>
            <a:off x="7266635" y="4580729"/>
            <a:ext cx="601663" cy="327025"/>
          </a:xfrm>
          <a:prstGeom prst="roundRect">
            <a:avLst>
              <a:gd name="adj" fmla="val 468"/>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9pPr>
          </a:lstStyle>
          <a:p>
            <a:pPr eaLnBrk="0" hangingPunct="0">
              <a:lnSpc>
                <a:spcPct val="95000"/>
              </a:lnSpc>
              <a:buClr>
                <a:srgbClr val="000000"/>
              </a:buClr>
              <a:buSzPct val="100000"/>
              <a:buFont typeface="Arial" panose="020B0604020202020204" pitchFamily="34" charset="0"/>
              <a:buNone/>
            </a:pPr>
            <a:r>
              <a:rPr lang="en-GB" altLang="en-US" sz="1600" b="1" dirty="0">
                <a:latin typeface="Arial" panose="020B0604020202020204" pitchFamily="34" charset="0"/>
              </a:rPr>
              <a:t>ESA</a:t>
            </a:r>
          </a:p>
        </p:txBody>
      </p:sp>
      <p:sp>
        <p:nvSpPr>
          <p:cNvPr id="490567" name="AutoShape 71">
            <a:extLst>
              <a:ext uri="{FF2B5EF4-FFF2-40B4-BE49-F238E27FC236}">
                <a16:creationId xmlns:a16="http://schemas.microsoft.com/office/drawing/2014/main" id="{C89ECBE9-6700-7F58-5B3F-CB58B42850B7}"/>
              </a:ext>
            </a:extLst>
          </p:cNvPr>
          <p:cNvSpPr>
            <a:spLocks noChangeArrowheads="1"/>
          </p:cNvSpPr>
          <p:nvPr/>
        </p:nvSpPr>
        <p:spPr bwMode="auto">
          <a:xfrm>
            <a:off x="3625850" y="4119744"/>
            <a:ext cx="1065213" cy="450850"/>
          </a:xfrm>
          <a:prstGeom prst="roundRect">
            <a:avLst>
              <a:gd name="adj" fmla="val 34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9pPr>
          </a:lstStyle>
          <a:p>
            <a:pPr>
              <a:lnSpc>
                <a:spcPct val="95000"/>
              </a:lnSpc>
              <a:buClr>
                <a:srgbClr val="000000"/>
              </a:buClr>
              <a:buSzPct val="100000"/>
              <a:buFont typeface="Arial" panose="020B0604020202020204" pitchFamily="34" charset="0"/>
              <a:buNone/>
            </a:pPr>
            <a:r>
              <a:rPr lang="en-GB" altLang="en-US" sz="1200" b="1" dirty="0">
                <a:latin typeface="Arial" panose="020B0604020202020204" pitchFamily="34" charset="0"/>
              </a:rPr>
              <a:t>Operations</a:t>
            </a:r>
          </a:p>
          <a:p>
            <a:pPr>
              <a:buClr>
                <a:srgbClr val="000000"/>
              </a:buClr>
              <a:buSzPct val="100000"/>
              <a:buFont typeface="Arial" panose="020B0604020202020204" pitchFamily="34" charset="0"/>
              <a:buNone/>
            </a:pPr>
            <a:r>
              <a:rPr lang="en-GB" altLang="en-US" sz="1200" b="1" dirty="0">
                <a:latin typeface="Arial" panose="020B0604020202020204" pitchFamily="34" charset="0"/>
              </a:rPr>
              <a:t>Agreements</a:t>
            </a:r>
          </a:p>
        </p:txBody>
      </p:sp>
      <p:sp>
        <p:nvSpPr>
          <p:cNvPr id="490568" name="AutoShape 72">
            <a:extLst>
              <a:ext uri="{FF2B5EF4-FFF2-40B4-BE49-F238E27FC236}">
                <a16:creationId xmlns:a16="http://schemas.microsoft.com/office/drawing/2014/main" id="{EDC74A2F-B543-A86D-80F6-C99CE1F9F9DC}"/>
              </a:ext>
            </a:extLst>
          </p:cNvPr>
          <p:cNvSpPr>
            <a:spLocks noChangeArrowheads="1"/>
          </p:cNvSpPr>
          <p:nvPr/>
        </p:nvSpPr>
        <p:spPr bwMode="auto">
          <a:xfrm>
            <a:off x="4645025" y="1828800"/>
            <a:ext cx="1293813" cy="450850"/>
          </a:xfrm>
          <a:prstGeom prst="roundRect">
            <a:avLst>
              <a:gd name="adj" fmla="val 34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9pPr>
          </a:lstStyle>
          <a:p>
            <a:pPr>
              <a:lnSpc>
                <a:spcPct val="95000"/>
              </a:lnSpc>
              <a:buClr>
                <a:srgbClr val="000000"/>
              </a:buClr>
              <a:buSzPct val="100000"/>
              <a:buFont typeface="Arial" panose="020B0604020202020204" pitchFamily="34" charset="0"/>
              <a:buNone/>
            </a:pPr>
            <a:r>
              <a:rPr lang="en-GB" altLang="en-US" sz="1200" b="1">
                <a:latin typeface="Arial" panose="020B0604020202020204" pitchFamily="34" charset="0"/>
              </a:rPr>
              <a:t>Cross- Support</a:t>
            </a:r>
          </a:p>
          <a:p>
            <a:pPr>
              <a:buClr>
                <a:srgbClr val="000000"/>
              </a:buClr>
              <a:buSzPct val="100000"/>
              <a:buFont typeface="Arial" panose="020B0604020202020204" pitchFamily="34" charset="0"/>
              <a:buNone/>
            </a:pPr>
            <a:r>
              <a:rPr lang="en-GB" altLang="en-US" sz="1200" b="1">
                <a:latin typeface="Arial" panose="020B0604020202020204" pitchFamily="34" charset="0"/>
              </a:rPr>
              <a:t>Agreements</a:t>
            </a:r>
          </a:p>
        </p:txBody>
      </p:sp>
      <p:grpSp>
        <p:nvGrpSpPr>
          <p:cNvPr id="490570" name="Group 74">
            <a:extLst>
              <a:ext uri="{FF2B5EF4-FFF2-40B4-BE49-F238E27FC236}">
                <a16:creationId xmlns:a16="http://schemas.microsoft.com/office/drawing/2014/main" id="{52C177E6-A5F5-10DB-F075-3D00298411B7}"/>
              </a:ext>
            </a:extLst>
          </p:cNvPr>
          <p:cNvGrpSpPr>
            <a:grpSpLocks/>
          </p:cNvGrpSpPr>
          <p:nvPr/>
        </p:nvGrpSpPr>
        <p:grpSpPr bwMode="auto">
          <a:xfrm>
            <a:off x="674910" y="1461294"/>
            <a:ext cx="990601" cy="482601"/>
            <a:chOff x="470" y="1000"/>
            <a:chExt cx="624" cy="304"/>
          </a:xfrm>
        </p:grpSpPr>
        <p:grpSp>
          <p:nvGrpSpPr>
            <p:cNvPr id="490571" name="Group 75">
              <a:extLst>
                <a:ext uri="{FF2B5EF4-FFF2-40B4-BE49-F238E27FC236}">
                  <a16:creationId xmlns:a16="http://schemas.microsoft.com/office/drawing/2014/main" id="{1C85E318-9FF5-E04B-B8A8-070935CD6917}"/>
                </a:ext>
              </a:extLst>
            </p:cNvPr>
            <p:cNvGrpSpPr>
              <a:grpSpLocks/>
            </p:cNvGrpSpPr>
            <p:nvPr/>
          </p:nvGrpSpPr>
          <p:grpSpPr bwMode="auto">
            <a:xfrm>
              <a:off x="470" y="1000"/>
              <a:ext cx="624" cy="304"/>
              <a:chOff x="470" y="1000"/>
              <a:chExt cx="624" cy="304"/>
            </a:xfrm>
          </p:grpSpPr>
          <p:sp>
            <p:nvSpPr>
              <p:cNvPr id="490572" name="Freeform 76">
                <a:extLst>
                  <a:ext uri="{FF2B5EF4-FFF2-40B4-BE49-F238E27FC236}">
                    <a16:creationId xmlns:a16="http://schemas.microsoft.com/office/drawing/2014/main" id="{182C2840-2BCF-9ABF-8BD5-631B6E114FB2}"/>
                  </a:ext>
                </a:extLst>
              </p:cNvPr>
              <p:cNvSpPr>
                <a:spLocks noChangeArrowheads="1"/>
              </p:cNvSpPr>
              <p:nvPr/>
            </p:nvSpPr>
            <p:spPr bwMode="auto">
              <a:xfrm>
                <a:off x="470" y="1000"/>
                <a:ext cx="624" cy="304"/>
              </a:xfrm>
              <a:custGeom>
                <a:avLst/>
                <a:gdLst>
                  <a:gd name="T0" fmla="*/ 0 w 2753"/>
                  <a:gd name="T1" fmla="*/ 1059 h 1060"/>
                  <a:gd name="T2" fmla="*/ 0 w 2753"/>
                  <a:gd name="T3" fmla="*/ 264 h 1060"/>
                  <a:gd name="T4" fmla="*/ 264 w 2753"/>
                  <a:gd name="T5" fmla="*/ 0 h 1060"/>
                  <a:gd name="T6" fmla="*/ 2752 w 2753"/>
                  <a:gd name="T7" fmla="*/ 0 h 1060"/>
                  <a:gd name="T8" fmla="*/ 2752 w 2753"/>
                  <a:gd name="T9" fmla="*/ 794 h 1060"/>
                  <a:gd name="T10" fmla="*/ 2487 w 2753"/>
                  <a:gd name="T11" fmla="*/ 1059 h 1060"/>
                  <a:gd name="T12" fmla="*/ 0 w 2753"/>
                  <a:gd name="T13" fmla="*/ 1059 h 1060"/>
                </a:gdLst>
                <a:ahLst/>
                <a:cxnLst>
                  <a:cxn ang="0">
                    <a:pos x="T0" y="T1"/>
                  </a:cxn>
                  <a:cxn ang="0">
                    <a:pos x="T2" y="T3"/>
                  </a:cxn>
                  <a:cxn ang="0">
                    <a:pos x="T4" y="T5"/>
                  </a:cxn>
                  <a:cxn ang="0">
                    <a:pos x="T6" y="T7"/>
                  </a:cxn>
                  <a:cxn ang="0">
                    <a:pos x="T8" y="T9"/>
                  </a:cxn>
                  <a:cxn ang="0">
                    <a:pos x="T10" y="T11"/>
                  </a:cxn>
                  <a:cxn ang="0">
                    <a:pos x="T12" y="T13"/>
                  </a:cxn>
                </a:cxnLst>
                <a:rect l="0" t="0" r="r" b="b"/>
                <a:pathLst>
                  <a:path w="2753" h="1060">
                    <a:moveTo>
                      <a:pt x="0" y="1059"/>
                    </a:moveTo>
                    <a:lnTo>
                      <a:pt x="0" y="264"/>
                    </a:lnTo>
                    <a:lnTo>
                      <a:pt x="264" y="0"/>
                    </a:lnTo>
                    <a:lnTo>
                      <a:pt x="2752" y="0"/>
                    </a:lnTo>
                    <a:lnTo>
                      <a:pt x="2752" y="794"/>
                    </a:lnTo>
                    <a:lnTo>
                      <a:pt x="2487" y="1059"/>
                    </a:lnTo>
                    <a:lnTo>
                      <a:pt x="0" y="1059"/>
                    </a:lnTo>
                  </a:path>
                </a:pathLst>
              </a:custGeom>
              <a:solidFill>
                <a:srgbClr val="333399"/>
              </a:solidFill>
              <a:ln w="9360">
                <a:solidFill>
                  <a:srgbClr val="000000"/>
                </a:solidFill>
                <a:prstDash val="dash"/>
                <a:round/>
                <a:headEnd/>
                <a:tailEnd/>
              </a:ln>
            </p:spPr>
            <p:txBody>
              <a:bodyPr wrap="none" anchor="ctr"/>
              <a:lstStyle/>
              <a:p>
                <a:endParaRPr lang="en-US" dirty="0"/>
              </a:p>
            </p:txBody>
          </p:sp>
          <p:sp>
            <p:nvSpPr>
              <p:cNvPr id="490573" name="Freeform 77">
                <a:extLst>
                  <a:ext uri="{FF2B5EF4-FFF2-40B4-BE49-F238E27FC236}">
                    <a16:creationId xmlns:a16="http://schemas.microsoft.com/office/drawing/2014/main" id="{1F7DBC1C-29EA-1154-6486-6DF8B794A71A}"/>
                  </a:ext>
                </a:extLst>
              </p:cNvPr>
              <p:cNvSpPr>
                <a:spLocks noChangeArrowheads="1"/>
              </p:cNvSpPr>
              <p:nvPr/>
            </p:nvSpPr>
            <p:spPr bwMode="auto">
              <a:xfrm>
                <a:off x="470" y="1000"/>
                <a:ext cx="624" cy="60"/>
              </a:xfrm>
              <a:custGeom>
                <a:avLst/>
                <a:gdLst>
                  <a:gd name="T0" fmla="*/ 0 w 2753"/>
                  <a:gd name="T1" fmla="*/ 264 h 265"/>
                  <a:gd name="T2" fmla="*/ 264 w 2753"/>
                  <a:gd name="T3" fmla="*/ 0 h 265"/>
                  <a:gd name="T4" fmla="*/ 2752 w 2753"/>
                  <a:gd name="T5" fmla="*/ 0 h 265"/>
                  <a:gd name="T6" fmla="*/ 2487 w 2753"/>
                  <a:gd name="T7" fmla="*/ 264 h 265"/>
                  <a:gd name="T8" fmla="*/ 0 w 2753"/>
                  <a:gd name="T9" fmla="*/ 264 h 265"/>
                </a:gdLst>
                <a:ahLst/>
                <a:cxnLst>
                  <a:cxn ang="0">
                    <a:pos x="T0" y="T1"/>
                  </a:cxn>
                  <a:cxn ang="0">
                    <a:pos x="T2" y="T3"/>
                  </a:cxn>
                  <a:cxn ang="0">
                    <a:pos x="T4" y="T5"/>
                  </a:cxn>
                  <a:cxn ang="0">
                    <a:pos x="T6" y="T7"/>
                  </a:cxn>
                  <a:cxn ang="0">
                    <a:pos x="T8" y="T9"/>
                  </a:cxn>
                </a:cxnLst>
                <a:rect l="0" t="0" r="r" b="b"/>
                <a:pathLst>
                  <a:path w="2753" h="265">
                    <a:moveTo>
                      <a:pt x="0" y="264"/>
                    </a:moveTo>
                    <a:lnTo>
                      <a:pt x="264" y="0"/>
                    </a:lnTo>
                    <a:lnTo>
                      <a:pt x="2752" y="0"/>
                    </a:lnTo>
                    <a:lnTo>
                      <a:pt x="2487" y="264"/>
                    </a:lnTo>
                    <a:lnTo>
                      <a:pt x="0" y="264"/>
                    </a:lnTo>
                  </a:path>
                </a:pathLst>
              </a:custGeom>
              <a:solidFill>
                <a:srgbClr val="3737A7"/>
              </a:solidFill>
              <a:ln w="9360">
                <a:solidFill>
                  <a:srgbClr val="000000"/>
                </a:solidFill>
                <a:prstDash val="dash"/>
                <a:round/>
                <a:headEnd/>
                <a:tailEnd/>
              </a:ln>
            </p:spPr>
            <p:txBody>
              <a:bodyPr wrap="none" anchor="ctr"/>
              <a:lstStyle/>
              <a:p>
                <a:endParaRPr lang="en-US"/>
              </a:p>
            </p:txBody>
          </p:sp>
          <p:sp>
            <p:nvSpPr>
              <p:cNvPr id="490574" name="Freeform 78">
                <a:extLst>
                  <a:ext uri="{FF2B5EF4-FFF2-40B4-BE49-F238E27FC236}">
                    <a16:creationId xmlns:a16="http://schemas.microsoft.com/office/drawing/2014/main" id="{707BAF73-0EFD-1C45-DB51-CB2BB8C0BAE2}"/>
                  </a:ext>
                </a:extLst>
              </p:cNvPr>
              <p:cNvSpPr>
                <a:spLocks noChangeArrowheads="1"/>
              </p:cNvSpPr>
              <p:nvPr/>
            </p:nvSpPr>
            <p:spPr bwMode="auto">
              <a:xfrm>
                <a:off x="1034" y="1000"/>
                <a:ext cx="60" cy="240"/>
              </a:xfrm>
              <a:custGeom>
                <a:avLst/>
                <a:gdLst>
                  <a:gd name="T0" fmla="*/ 0 w 266"/>
                  <a:gd name="T1" fmla="*/ 1059 h 1060"/>
                  <a:gd name="T2" fmla="*/ 0 w 266"/>
                  <a:gd name="T3" fmla="*/ 264 h 1060"/>
                  <a:gd name="T4" fmla="*/ 265 w 266"/>
                  <a:gd name="T5" fmla="*/ 0 h 1060"/>
                  <a:gd name="T6" fmla="*/ 265 w 266"/>
                  <a:gd name="T7" fmla="*/ 794 h 1060"/>
                  <a:gd name="T8" fmla="*/ 0 w 266"/>
                  <a:gd name="T9" fmla="*/ 1059 h 1060"/>
                </a:gdLst>
                <a:ahLst/>
                <a:cxnLst>
                  <a:cxn ang="0">
                    <a:pos x="T0" y="T1"/>
                  </a:cxn>
                  <a:cxn ang="0">
                    <a:pos x="T2" y="T3"/>
                  </a:cxn>
                  <a:cxn ang="0">
                    <a:pos x="T4" y="T5"/>
                  </a:cxn>
                  <a:cxn ang="0">
                    <a:pos x="T6" y="T7"/>
                  </a:cxn>
                  <a:cxn ang="0">
                    <a:pos x="T8" y="T9"/>
                  </a:cxn>
                </a:cxnLst>
                <a:rect l="0" t="0" r="r" b="b"/>
                <a:pathLst>
                  <a:path w="266" h="1060">
                    <a:moveTo>
                      <a:pt x="0" y="1059"/>
                    </a:moveTo>
                    <a:lnTo>
                      <a:pt x="0" y="264"/>
                    </a:lnTo>
                    <a:lnTo>
                      <a:pt x="265" y="0"/>
                    </a:lnTo>
                    <a:lnTo>
                      <a:pt x="265" y="794"/>
                    </a:lnTo>
                    <a:lnTo>
                      <a:pt x="0" y="1059"/>
                    </a:lnTo>
                  </a:path>
                </a:pathLst>
              </a:custGeom>
              <a:solidFill>
                <a:srgbClr val="2B2B83"/>
              </a:solidFill>
              <a:ln w="9360">
                <a:solidFill>
                  <a:srgbClr val="000000"/>
                </a:solidFill>
                <a:prstDash val="dash"/>
                <a:round/>
                <a:headEnd/>
                <a:tailEnd/>
              </a:ln>
            </p:spPr>
            <p:txBody>
              <a:bodyPr wrap="none" anchor="ctr"/>
              <a:lstStyle/>
              <a:p>
                <a:endParaRPr lang="en-US"/>
              </a:p>
            </p:txBody>
          </p:sp>
        </p:grpSp>
        <p:sp>
          <p:nvSpPr>
            <p:cNvPr id="490575" name="AutoShape 79">
              <a:extLst>
                <a:ext uri="{FF2B5EF4-FFF2-40B4-BE49-F238E27FC236}">
                  <a16:creationId xmlns:a16="http://schemas.microsoft.com/office/drawing/2014/main" id="{5FF04B5B-054C-C19C-7073-AFF86A1CF644}"/>
                </a:ext>
              </a:extLst>
            </p:cNvPr>
            <p:cNvSpPr>
              <a:spLocks noChangeArrowheads="1"/>
            </p:cNvSpPr>
            <p:nvPr/>
          </p:nvSpPr>
          <p:spPr bwMode="auto">
            <a:xfrm>
              <a:off x="470" y="1074"/>
              <a:ext cx="564" cy="181"/>
            </a:xfrm>
            <a:prstGeom prst="roundRect">
              <a:avLst>
                <a:gd name="adj" fmla="val 556"/>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9pPr>
            </a:lstStyle>
            <a:p>
              <a:pPr algn="ctr" eaLnBrk="0" hangingPunct="0">
                <a:lnSpc>
                  <a:spcPct val="95000"/>
                </a:lnSpc>
                <a:buClr>
                  <a:srgbClr val="FFFFFF"/>
                </a:buClr>
                <a:buSzPct val="100000"/>
                <a:buFont typeface="Arial" panose="020B0604020202020204" pitchFamily="34" charset="0"/>
                <a:buNone/>
              </a:pPr>
              <a:r>
                <a:rPr lang="en-GB" altLang="en-US" sz="1600" b="1" dirty="0" err="1">
                  <a:solidFill>
                    <a:srgbClr val="FFFFFF"/>
                  </a:solidFill>
                  <a:latin typeface="Arial" panose="020B0604020202020204" pitchFamily="34" charset="0"/>
                </a:rPr>
                <a:t>Instr</a:t>
              </a:r>
              <a:r>
                <a:rPr lang="en-GB" altLang="en-US" sz="1600" b="1" dirty="0">
                  <a:solidFill>
                    <a:srgbClr val="FFFFFF"/>
                  </a:solidFill>
                  <a:latin typeface="Arial" panose="020B0604020202020204" pitchFamily="34" charset="0"/>
                </a:rPr>
                <a:t> </a:t>
              </a:r>
              <a:r>
                <a:rPr lang="en-GB" altLang="en-US" sz="1600" b="1" u="sng" dirty="0">
                  <a:solidFill>
                    <a:srgbClr val="FFFFFF"/>
                  </a:solidFill>
                  <a:latin typeface="Arial" panose="020B0604020202020204" pitchFamily="34" charset="0"/>
                </a:rPr>
                <a:t>Org S</a:t>
              </a:r>
            </a:p>
          </p:txBody>
        </p:sp>
      </p:grpSp>
      <p:grpSp>
        <p:nvGrpSpPr>
          <p:cNvPr id="490576" name="Group 80">
            <a:extLst>
              <a:ext uri="{FF2B5EF4-FFF2-40B4-BE49-F238E27FC236}">
                <a16:creationId xmlns:a16="http://schemas.microsoft.com/office/drawing/2014/main" id="{4ADCB511-647C-441F-6B12-7858E0C0F06E}"/>
              </a:ext>
            </a:extLst>
          </p:cNvPr>
          <p:cNvGrpSpPr>
            <a:grpSpLocks/>
          </p:cNvGrpSpPr>
          <p:nvPr/>
        </p:nvGrpSpPr>
        <p:grpSpPr bwMode="auto">
          <a:xfrm>
            <a:off x="1911989" y="1978819"/>
            <a:ext cx="579438" cy="460375"/>
            <a:chOff x="1292" y="1221"/>
            <a:chExt cx="365" cy="290"/>
          </a:xfrm>
        </p:grpSpPr>
        <p:sp>
          <p:nvSpPr>
            <p:cNvPr id="490577" name="Freeform 81">
              <a:extLst>
                <a:ext uri="{FF2B5EF4-FFF2-40B4-BE49-F238E27FC236}">
                  <a16:creationId xmlns:a16="http://schemas.microsoft.com/office/drawing/2014/main" id="{3DD0FE56-53FE-95CA-001F-DA8AC374E00D}"/>
                </a:ext>
              </a:extLst>
            </p:cNvPr>
            <p:cNvSpPr>
              <a:spLocks noChangeArrowheads="1"/>
            </p:cNvSpPr>
            <p:nvPr/>
          </p:nvSpPr>
          <p:spPr bwMode="auto">
            <a:xfrm>
              <a:off x="1345" y="1255"/>
              <a:ext cx="312" cy="257"/>
            </a:xfrm>
            <a:custGeom>
              <a:avLst/>
              <a:gdLst>
                <a:gd name="T0" fmla="*/ 172 w 1375"/>
                <a:gd name="T1" fmla="*/ 0 h 1132"/>
                <a:gd name="T2" fmla="*/ 1060 w 1375"/>
                <a:gd name="T3" fmla="*/ 566 h 1132"/>
                <a:gd name="T4" fmla="*/ 1248 w 1375"/>
                <a:gd name="T5" fmla="*/ 271 h 1132"/>
                <a:gd name="T6" fmla="*/ 1374 w 1375"/>
                <a:gd name="T7" fmla="*/ 955 h 1132"/>
                <a:gd name="T8" fmla="*/ 700 w 1375"/>
                <a:gd name="T9" fmla="*/ 1131 h 1132"/>
                <a:gd name="T10" fmla="*/ 889 w 1375"/>
                <a:gd name="T11" fmla="*/ 836 h 1132"/>
                <a:gd name="T12" fmla="*/ 0 w 1375"/>
                <a:gd name="T13" fmla="*/ 270 h 1132"/>
                <a:gd name="T14" fmla="*/ 172 w 1375"/>
                <a:gd name="T15" fmla="*/ 0 h 1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5" h="1132">
                  <a:moveTo>
                    <a:pt x="172" y="0"/>
                  </a:moveTo>
                  <a:lnTo>
                    <a:pt x="1060" y="566"/>
                  </a:lnTo>
                  <a:lnTo>
                    <a:pt x="1248" y="271"/>
                  </a:lnTo>
                  <a:lnTo>
                    <a:pt x="1374" y="955"/>
                  </a:lnTo>
                  <a:lnTo>
                    <a:pt x="700" y="1131"/>
                  </a:lnTo>
                  <a:lnTo>
                    <a:pt x="889" y="836"/>
                  </a:lnTo>
                  <a:lnTo>
                    <a:pt x="0" y="270"/>
                  </a:lnTo>
                  <a:lnTo>
                    <a:pt x="172" y="0"/>
                  </a:lnTo>
                </a:path>
              </a:pathLst>
            </a:custGeom>
            <a:solidFill>
              <a:srgbClr val="FF99CC"/>
            </a:solidFill>
            <a:ln w="9360">
              <a:solidFill>
                <a:srgbClr val="000000"/>
              </a:solidFill>
              <a:round/>
              <a:headEnd/>
              <a:tailEnd/>
            </a:ln>
          </p:spPr>
          <p:txBody>
            <a:bodyPr wrap="none" anchor="ctr"/>
            <a:lstStyle/>
            <a:p>
              <a:endParaRPr lang="en-US"/>
            </a:p>
          </p:txBody>
        </p:sp>
        <p:sp>
          <p:nvSpPr>
            <p:cNvPr id="490578" name="Freeform 82">
              <a:extLst>
                <a:ext uri="{FF2B5EF4-FFF2-40B4-BE49-F238E27FC236}">
                  <a16:creationId xmlns:a16="http://schemas.microsoft.com/office/drawing/2014/main" id="{2EE0AFF5-6F4A-7E6E-8F70-42910AF50751}"/>
                </a:ext>
              </a:extLst>
            </p:cNvPr>
            <p:cNvSpPr>
              <a:spLocks noChangeArrowheads="1"/>
            </p:cNvSpPr>
            <p:nvPr/>
          </p:nvSpPr>
          <p:spPr bwMode="auto">
            <a:xfrm>
              <a:off x="1292" y="1221"/>
              <a:ext cx="50" cy="68"/>
            </a:xfrm>
            <a:custGeom>
              <a:avLst/>
              <a:gdLst>
                <a:gd name="T0" fmla="*/ 172 w 220"/>
                <a:gd name="T1" fmla="*/ 0 h 301"/>
                <a:gd name="T2" fmla="*/ 219 w 220"/>
                <a:gd name="T3" fmla="*/ 30 h 301"/>
                <a:gd name="T4" fmla="*/ 47 w 220"/>
                <a:gd name="T5" fmla="*/ 300 h 301"/>
                <a:gd name="T6" fmla="*/ 0 w 220"/>
                <a:gd name="T7" fmla="*/ 270 h 301"/>
                <a:gd name="T8" fmla="*/ 172 w 220"/>
                <a:gd name="T9" fmla="*/ 0 h 301"/>
              </a:gdLst>
              <a:ahLst/>
              <a:cxnLst>
                <a:cxn ang="0">
                  <a:pos x="T0" y="T1"/>
                </a:cxn>
                <a:cxn ang="0">
                  <a:pos x="T2" y="T3"/>
                </a:cxn>
                <a:cxn ang="0">
                  <a:pos x="T4" y="T5"/>
                </a:cxn>
                <a:cxn ang="0">
                  <a:pos x="T6" y="T7"/>
                </a:cxn>
                <a:cxn ang="0">
                  <a:pos x="T8" y="T9"/>
                </a:cxn>
              </a:cxnLst>
              <a:rect l="0" t="0" r="r" b="b"/>
              <a:pathLst>
                <a:path w="220" h="301">
                  <a:moveTo>
                    <a:pt x="172" y="0"/>
                  </a:moveTo>
                  <a:lnTo>
                    <a:pt x="219" y="30"/>
                  </a:lnTo>
                  <a:lnTo>
                    <a:pt x="47" y="300"/>
                  </a:lnTo>
                  <a:lnTo>
                    <a:pt x="0" y="270"/>
                  </a:lnTo>
                  <a:lnTo>
                    <a:pt x="172" y="0"/>
                  </a:lnTo>
                </a:path>
              </a:pathLst>
            </a:custGeom>
            <a:solidFill>
              <a:srgbClr val="FF99CC"/>
            </a:solidFill>
            <a:ln w="9360">
              <a:solidFill>
                <a:srgbClr val="000000"/>
              </a:solidFill>
              <a:round/>
              <a:headEnd/>
              <a:tailEnd/>
            </a:ln>
          </p:spPr>
          <p:txBody>
            <a:bodyPr wrap="none" anchor="ctr"/>
            <a:lstStyle/>
            <a:p>
              <a:endParaRPr lang="en-US"/>
            </a:p>
          </p:txBody>
        </p:sp>
        <p:sp>
          <p:nvSpPr>
            <p:cNvPr id="490579" name="Freeform 83">
              <a:extLst>
                <a:ext uri="{FF2B5EF4-FFF2-40B4-BE49-F238E27FC236}">
                  <a16:creationId xmlns:a16="http://schemas.microsoft.com/office/drawing/2014/main" id="{1BCB9868-679F-6609-463F-E44438C6A483}"/>
                </a:ext>
              </a:extLst>
            </p:cNvPr>
            <p:cNvSpPr>
              <a:spLocks noChangeArrowheads="1"/>
            </p:cNvSpPr>
            <p:nvPr/>
          </p:nvSpPr>
          <p:spPr bwMode="auto">
            <a:xfrm>
              <a:off x="1313" y="1235"/>
              <a:ext cx="61" cy="75"/>
            </a:xfrm>
            <a:custGeom>
              <a:avLst/>
              <a:gdLst>
                <a:gd name="T0" fmla="*/ 172 w 268"/>
                <a:gd name="T1" fmla="*/ 0 h 332"/>
                <a:gd name="T2" fmla="*/ 267 w 268"/>
                <a:gd name="T3" fmla="*/ 61 h 332"/>
                <a:gd name="T4" fmla="*/ 95 w 268"/>
                <a:gd name="T5" fmla="*/ 331 h 332"/>
                <a:gd name="T6" fmla="*/ 0 w 268"/>
                <a:gd name="T7" fmla="*/ 270 h 332"/>
                <a:gd name="T8" fmla="*/ 172 w 268"/>
                <a:gd name="T9" fmla="*/ 0 h 332"/>
              </a:gdLst>
              <a:ahLst/>
              <a:cxnLst>
                <a:cxn ang="0">
                  <a:pos x="T0" y="T1"/>
                </a:cxn>
                <a:cxn ang="0">
                  <a:pos x="T2" y="T3"/>
                </a:cxn>
                <a:cxn ang="0">
                  <a:pos x="T4" y="T5"/>
                </a:cxn>
                <a:cxn ang="0">
                  <a:pos x="T6" y="T7"/>
                </a:cxn>
                <a:cxn ang="0">
                  <a:pos x="T8" y="T9"/>
                </a:cxn>
              </a:cxnLst>
              <a:rect l="0" t="0" r="r" b="b"/>
              <a:pathLst>
                <a:path w="268" h="332">
                  <a:moveTo>
                    <a:pt x="172" y="0"/>
                  </a:moveTo>
                  <a:lnTo>
                    <a:pt x="267" y="61"/>
                  </a:lnTo>
                  <a:lnTo>
                    <a:pt x="95" y="331"/>
                  </a:lnTo>
                  <a:lnTo>
                    <a:pt x="0" y="270"/>
                  </a:lnTo>
                  <a:lnTo>
                    <a:pt x="172" y="0"/>
                  </a:lnTo>
                </a:path>
              </a:pathLst>
            </a:custGeom>
            <a:solidFill>
              <a:srgbClr val="FF99CC"/>
            </a:solidFill>
            <a:ln w="9360">
              <a:solidFill>
                <a:srgbClr val="000000"/>
              </a:solidFill>
              <a:round/>
              <a:headEnd/>
              <a:tailEnd/>
            </a:ln>
          </p:spPr>
          <p:txBody>
            <a:bodyPr wrap="none" anchor="ctr"/>
            <a:lstStyle/>
            <a:p>
              <a:endParaRPr lang="en-US"/>
            </a:p>
          </p:txBody>
        </p:sp>
      </p:grpSp>
      <p:sp>
        <p:nvSpPr>
          <p:cNvPr id="490580" name="AutoShape 84">
            <a:extLst>
              <a:ext uri="{FF2B5EF4-FFF2-40B4-BE49-F238E27FC236}">
                <a16:creationId xmlns:a16="http://schemas.microsoft.com/office/drawing/2014/main" id="{5E5FF5A5-8EC5-C8D1-69AD-25E2E4375673}"/>
              </a:ext>
            </a:extLst>
          </p:cNvPr>
          <p:cNvSpPr>
            <a:spLocks noChangeArrowheads="1"/>
          </p:cNvSpPr>
          <p:nvPr/>
        </p:nvSpPr>
        <p:spPr bwMode="auto">
          <a:xfrm>
            <a:off x="1989709" y="1265657"/>
            <a:ext cx="978451" cy="639279"/>
          </a:xfrm>
          <a:prstGeom prst="roundRect">
            <a:avLst>
              <a:gd name="adj" fmla="val 34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9pPr>
          </a:lstStyle>
          <a:p>
            <a:pPr>
              <a:lnSpc>
                <a:spcPct val="95000"/>
              </a:lnSpc>
              <a:buClr>
                <a:srgbClr val="000000"/>
              </a:buClr>
              <a:buSzPct val="100000"/>
              <a:buFont typeface="Arial" panose="020B0604020202020204" pitchFamily="34" charset="0"/>
              <a:buNone/>
            </a:pPr>
            <a:r>
              <a:rPr lang="en-GB" altLang="en-US" sz="1200" b="1" dirty="0">
                <a:latin typeface="Arial" panose="020B0604020202020204" pitchFamily="34" charset="0"/>
              </a:rPr>
              <a:t>Instrument</a:t>
            </a:r>
          </a:p>
          <a:p>
            <a:pPr>
              <a:buClr>
                <a:srgbClr val="000000"/>
              </a:buClr>
              <a:buSzPct val="100000"/>
              <a:buFont typeface="Arial" panose="020B0604020202020204" pitchFamily="34" charset="0"/>
              <a:buNone/>
            </a:pPr>
            <a:r>
              <a:rPr lang="en-GB" altLang="en-US" sz="1200" b="1" dirty="0">
                <a:latin typeface="Arial" panose="020B0604020202020204" pitchFamily="34" charset="0"/>
              </a:rPr>
              <a:t>Integration</a:t>
            </a:r>
          </a:p>
          <a:p>
            <a:pPr>
              <a:buClr>
                <a:srgbClr val="000000"/>
              </a:buClr>
              <a:buSzPct val="100000"/>
              <a:buFont typeface="Arial" panose="020B0604020202020204" pitchFamily="34" charset="0"/>
              <a:buNone/>
            </a:pPr>
            <a:r>
              <a:rPr lang="en-GB" altLang="en-US" sz="1200" dirty="0">
                <a:latin typeface="Arial" panose="020B0604020202020204" pitchFamily="34" charset="0"/>
              </a:rPr>
              <a:t>Agreement</a:t>
            </a:r>
            <a:endParaRPr lang="en-GB" altLang="en-US" sz="1200" b="1" dirty="0">
              <a:latin typeface="Arial" panose="020B0604020202020204" pitchFamily="34" charset="0"/>
            </a:endParaRPr>
          </a:p>
        </p:txBody>
      </p:sp>
      <p:sp>
        <p:nvSpPr>
          <p:cNvPr id="490581" name="Oval 85">
            <a:extLst>
              <a:ext uri="{FF2B5EF4-FFF2-40B4-BE49-F238E27FC236}">
                <a16:creationId xmlns:a16="http://schemas.microsoft.com/office/drawing/2014/main" id="{BF0E3BF9-2EDA-31B4-447A-01AD98F74CB0}"/>
              </a:ext>
            </a:extLst>
          </p:cNvPr>
          <p:cNvSpPr>
            <a:spLocks noChangeArrowheads="1"/>
          </p:cNvSpPr>
          <p:nvPr/>
        </p:nvSpPr>
        <p:spPr bwMode="auto">
          <a:xfrm>
            <a:off x="491331" y="1205706"/>
            <a:ext cx="1322388" cy="992188"/>
          </a:xfrm>
          <a:prstGeom prst="roundRect">
            <a:avLst/>
          </a:prstGeom>
          <a:noFill/>
          <a:ln w="28575">
            <a:solidFill>
              <a:srgbClr val="323399"/>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490582" name="AutoShape 86">
            <a:extLst>
              <a:ext uri="{FF2B5EF4-FFF2-40B4-BE49-F238E27FC236}">
                <a16:creationId xmlns:a16="http://schemas.microsoft.com/office/drawing/2014/main" id="{10E3A565-2074-1C44-4E1D-1AEB0A283BA1}"/>
              </a:ext>
            </a:extLst>
          </p:cNvPr>
          <p:cNvSpPr>
            <a:spLocks noChangeArrowheads="1"/>
          </p:cNvSpPr>
          <p:nvPr/>
        </p:nvSpPr>
        <p:spPr bwMode="auto">
          <a:xfrm>
            <a:off x="646335" y="2197893"/>
            <a:ext cx="952500" cy="571500"/>
          </a:xfrm>
          <a:prstGeom prst="roundRect">
            <a:avLst>
              <a:gd name="adj" fmla="val 273"/>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9pPr>
          </a:lstStyle>
          <a:p>
            <a:pPr algn="ctr" eaLnBrk="0" hangingPunct="0">
              <a:lnSpc>
                <a:spcPct val="95000"/>
              </a:lnSpc>
              <a:buClr>
                <a:srgbClr val="000000"/>
              </a:buClr>
              <a:buSzPct val="100000"/>
              <a:buFont typeface="Arial" panose="020B0604020202020204" pitchFamily="34" charset="0"/>
              <a:buNone/>
            </a:pPr>
            <a:r>
              <a:rPr lang="en-GB" altLang="en-US" sz="1600" b="1">
                <a:latin typeface="Arial" panose="020B0604020202020204" pitchFamily="34" charset="0"/>
              </a:rPr>
              <a:t>Science</a:t>
            </a:r>
          </a:p>
          <a:p>
            <a:pPr algn="ctr" eaLnBrk="0" hangingPunct="0">
              <a:buClr>
                <a:srgbClr val="000000"/>
              </a:buClr>
              <a:buSzPct val="100000"/>
              <a:buFont typeface="Arial" panose="020B0604020202020204" pitchFamily="34" charset="0"/>
              <a:buNone/>
            </a:pPr>
            <a:r>
              <a:rPr lang="en-GB" altLang="en-US" sz="1600" b="1">
                <a:latin typeface="Arial" panose="020B0604020202020204" pitchFamily="34" charset="0"/>
              </a:rPr>
              <a:t>PI Org</a:t>
            </a:r>
          </a:p>
        </p:txBody>
      </p:sp>
      <p:sp>
        <p:nvSpPr>
          <p:cNvPr id="490583" name="AutoShape 87">
            <a:extLst>
              <a:ext uri="{FF2B5EF4-FFF2-40B4-BE49-F238E27FC236}">
                <a16:creationId xmlns:a16="http://schemas.microsoft.com/office/drawing/2014/main" id="{BE3D9742-1ECB-E697-25BC-51215D898A07}"/>
              </a:ext>
            </a:extLst>
          </p:cNvPr>
          <p:cNvSpPr>
            <a:spLocks noChangeArrowheads="1"/>
          </p:cNvSpPr>
          <p:nvPr/>
        </p:nvSpPr>
        <p:spPr bwMode="auto">
          <a:xfrm>
            <a:off x="2298700" y="3844925"/>
            <a:ext cx="1065213" cy="450850"/>
          </a:xfrm>
          <a:prstGeom prst="roundRect">
            <a:avLst>
              <a:gd name="adj" fmla="val 34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9pPr>
          </a:lstStyle>
          <a:p>
            <a:pPr>
              <a:lnSpc>
                <a:spcPct val="95000"/>
              </a:lnSpc>
              <a:buClr>
                <a:srgbClr val="000000"/>
              </a:buClr>
              <a:buSzPct val="100000"/>
              <a:buFont typeface="Arial" panose="020B0604020202020204" pitchFamily="34" charset="0"/>
              <a:buNone/>
            </a:pPr>
            <a:r>
              <a:rPr lang="en-GB" altLang="en-US" sz="1200" b="1">
                <a:latin typeface="Arial" panose="020B0604020202020204" pitchFamily="34" charset="0"/>
              </a:rPr>
              <a:t>Tracking</a:t>
            </a:r>
          </a:p>
          <a:p>
            <a:pPr>
              <a:buClr>
                <a:srgbClr val="000000"/>
              </a:buClr>
              <a:buSzPct val="100000"/>
              <a:buFont typeface="Arial" panose="020B0604020202020204" pitchFamily="34" charset="0"/>
              <a:buNone/>
            </a:pPr>
            <a:r>
              <a:rPr lang="en-GB" altLang="en-US" sz="1200" b="1">
                <a:latin typeface="Arial" panose="020B0604020202020204" pitchFamily="34" charset="0"/>
              </a:rPr>
              <a:t>Agreements</a:t>
            </a:r>
          </a:p>
        </p:txBody>
      </p:sp>
      <p:sp>
        <p:nvSpPr>
          <p:cNvPr id="490584" name="AutoShape 88">
            <a:extLst>
              <a:ext uri="{FF2B5EF4-FFF2-40B4-BE49-F238E27FC236}">
                <a16:creationId xmlns:a16="http://schemas.microsoft.com/office/drawing/2014/main" id="{40CDC73B-71E1-B646-2DA9-5D8D7E1A978B}"/>
              </a:ext>
            </a:extLst>
          </p:cNvPr>
          <p:cNvSpPr>
            <a:spLocks noChangeArrowheads="1"/>
          </p:cNvSpPr>
          <p:nvPr/>
        </p:nvSpPr>
        <p:spPr bwMode="auto">
          <a:xfrm>
            <a:off x="4810287" y="4078288"/>
            <a:ext cx="531813" cy="268287"/>
          </a:xfrm>
          <a:prstGeom prst="roundRect">
            <a:avLst>
              <a:gd name="adj" fmla="val 579"/>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Times New Roman" panose="02020603050405020304" pitchFamily="18" charset="0"/>
              </a:defRPr>
            </a:lvl9pPr>
          </a:lstStyle>
          <a:p>
            <a:pPr>
              <a:lnSpc>
                <a:spcPct val="95000"/>
              </a:lnSpc>
              <a:buClr>
                <a:srgbClr val="000000"/>
              </a:buClr>
              <a:buSzPct val="100000"/>
              <a:buFont typeface="Arial" panose="020B0604020202020204" pitchFamily="34" charset="0"/>
              <a:buNone/>
            </a:pPr>
            <a:r>
              <a:rPr lang="en-GB" altLang="en-US" sz="1200" b="1" dirty="0">
                <a:latin typeface="Arial" panose="020B0604020202020204" pitchFamily="34" charset="0"/>
              </a:rPr>
              <a:t>ICDs</a:t>
            </a:r>
          </a:p>
        </p:txBody>
      </p:sp>
      <p:sp>
        <p:nvSpPr>
          <p:cNvPr id="3" name="TextBox 2">
            <a:extLst>
              <a:ext uri="{FF2B5EF4-FFF2-40B4-BE49-F238E27FC236}">
                <a16:creationId xmlns:a16="http://schemas.microsoft.com/office/drawing/2014/main" id="{C12B71FD-5F60-9215-2409-5ADC3E78B652}"/>
              </a:ext>
            </a:extLst>
          </p:cNvPr>
          <p:cNvSpPr txBox="1"/>
          <p:nvPr/>
        </p:nvSpPr>
        <p:spPr>
          <a:xfrm>
            <a:off x="5142706" y="5013937"/>
            <a:ext cx="4572000" cy="692497"/>
          </a:xfrm>
          <a:prstGeom prst="rect">
            <a:avLst/>
          </a:prstGeom>
          <a:noFill/>
        </p:spPr>
        <p:txBody>
          <a:bodyPr wrap="square">
            <a:spAutoFit/>
          </a:bodyPr>
          <a:lstStyle/>
          <a:p>
            <a:pPr algn="ctr" eaLnBrk="0" hangingPunct="0">
              <a:lnSpc>
                <a:spcPct val="95000"/>
              </a:lnSpc>
              <a:buClr>
                <a:srgbClr val="000000"/>
              </a:buClr>
              <a:buSzPct val="100000"/>
              <a:buFont typeface="Arial" panose="020B0604020202020204" pitchFamily="34" charset="0"/>
              <a:buNone/>
            </a:pPr>
            <a:r>
              <a:rPr lang="en-GB" altLang="en-US" sz="2000" b="1" dirty="0">
                <a:latin typeface="Arial" panose="020B0604020202020204" pitchFamily="34" charset="0"/>
              </a:rPr>
              <a:t>Mars Exploration</a:t>
            </a:r>
          </a:p>
          <a:p>
            <a:pPr algn="ctr" eaLnBrk="0" hangingPunct="0">
              <a:buClr>
                <a:srgbClr val="000000"/>
              </a:buClr>
              <a:buSzPct val="100000"/>
              <a:buFont typeface="Arial" panose="020B0604020202020204" pitchFamily="34" charset="0"/>
              <a:buNone/>
            </a:pPr>
            <a:r>
              <a:rPr lang="en-GB" altLang="en-US" sz="2000" b="1" dirty="0">
                <a:latin typeface="Arial" panose="020B0604020202020204" pitchFamily="34" charset="0"/>
              </a:rPr>
              <a:t>Program </a:t>
            </a:r>
            <a:r>
              <a:rPr lang="en-GB" altLang="en-US" sz="2000" b="1" u="sng" dirty="0">
                <a:latin typeface="Arial" panose="020B0604020202020204" pitchFamily="34" charset="0"/>
              </a:rPr>
              <a:t>Federation</a:t>
            </a:r>
          </a:p>
        </p:txBody>
      </p:sp>
      <p:sp>
        <p:nvSpPr>
          <p:cNvPr id="2" name="Date Placeholder 1">
            <a:extLst>
              <a:ext uri="{FF2B5EF4-FFF2-40B4-BE49-F238E27FC236}">
                <a16:creationId xmlns:a16="http://schemas.microsoft.com/office/drawing/2014/main" id="{0A96A08D-FBAA-B104-1193-052D0580605F}"/>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4-5</a:t>
            </a:r>
          </a:p>
        </p:txBody>
      </p:sp>
    </p:spTree>
    <p:extLst>
      <p:ext uri="{BB962C8B-B14F-4D97-AF65-F5344CB8AC3E}">
        <p14:creationId xmlns:p14="http://schemas.microsoft.com/office/powerpoint/2010/main" val="269207299"/>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856598DD-F7A0-1449-9E29-5C251753D0DF}"/>
              </a:ext>
            </a:extLst>
          </p:cNvPr>
          <p:cNvSpPr/>
          <p:nvPr/>
        </p:nvSpPr>
        <p:spPr bwMode="auto">
          <a:xfrm>
            <a:off x="1600201" y="1600200"/>
            <a:ext cx="6099572" cy="4057650"/>
          </a:xfrm>
          <a:prstGeom prst="roundRect">
            <a:avLst/>
          </a:prstGeom>
          <a:noFill/>
          <a:ln w="19050" cap="flat" cmpd="sng" algn="ctr">
            <a:solidFill>
              <a:schemeClr val="tx1"/>
            </a:solidFill>
            <a:prstDash val="dash"/>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eaLnBrk="0" fontAlgn="base" hangingPunct="0">
              <a:lnSpc>
                <a:spcPct val="90000"/>
              </a:lnSpc>
              <a:spcBef>
                <a:spcPct val="0"/>
              </a:spcBef>
              <a:spcAft>
                <a:spcPct val="10000"/>
              </a:spcAft>
              <a:buSzPct val="125000"/>
            </a:pPr>
            <a:endParaRPr lang="en-US" sz="1800">
              <a:solidFill>
                <a:srgbClr val="FF0000"/>
              </a:solidFill>
              <a:latin typeface="Arial" pitchFamily="-107" charset="0"/>
            </a:endParaRPr>
          </a:p>
        </p:txBody>
      </p:sp>
      <p:sp>
        <p:nvSpPr>
          <p:cNvPr id="4" name="Date Placeholder 3">
            <a:extLst>
              <a:ext uri="{FF2B5EF4-FFF2-40B4-BE49-F238E27FC236}">
                <a16:creationId xmlns:a16="http://schemas.microsoft.com/office/drawing/2014/main" id="{00ED619E-2414-364B-AEFE-20E0602E328A}"/>
              </a:ext>
            </a:extLst>
          </p:cNvPr>
          <p:cNvSpPr>
            <a:spLocks noGrp="1"/>
          </p:cNvSpPr>
          <p:nvPr>
            <p:ph type="dt" sz="half" idx="10"/>
          </p:nvPr>
        </p:nvSpPr>
        <p:spPr bwMode="auto">
          <a:xfrm>
            <a:off x="1" y="6553200"/>
            <a:ext cx="2309284"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marL="0" algn="l" defTabSz="914400" rtl="0" eaLnBrk="0" latinLnBrk="0" hangingPunct="0">
              <a:defRPr sz="1000" b="0" kern="1200">
                <a:solidFill>
                  <a:srgbClr val="333399"/>
                </a:solidFill>
                <a:latin typeface="Arial" pitchFamily="26" charset="0"/>
                <a:ea typeface="ＭＳ Ｐゴシック" pitchFamily="26" charset="-128"/>
                <a:cs typeface="ＭＳ Ｐゴシック" pitchFamily="26" charset="-128"/>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spcBef>
                <a:spcPct val="0"/>
              </a:spcBef>
              <a:spcAft>
                <a:spcPct val="0"/>
              </a:spcAft>
            </a:pPr>
            <a:r>
              <a:rPr lang="en-US"/>
              <a:t>28 Mar 2024</a:t>
            </a:r>
            <a:endParaRPr lang="en-US" dirty="0"/>
          </a:p>
        </p:txBody>
      </p:sp>
      <p:sp>
        <p:nvSpPr>
          <p:cNvPr id="14" name="Line 7">
            <a:extLst>
              <a:ext uri="{FF2B5EF4-FFF2-40B4-BE49-F238E27FC236}">
                <a16:creationId xmlns:a16="http://schemas.microsoft.com/office/drawing/2014/main" id="{5D358218-9899-144C-A0BF-534BC074E49D}"/>
              </a:ext>
            </a:extLst>
          </p:cNvPr>
          <p:cNvSpPr>
            <a:spLocks noChangeShapeType="1"/>
          </p:cNvSpPr>
          <p:nvPr/>
        </p:nvSpPr>
        <p:spPr bwMode="auto">
          <a:xfrm flipV="1">
            <a:off x="5841328" y="4625867"/>
            <a:ext cx="143945" cy="396734"/>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15" name="Oval 9">
            <a:extLst>
              <a:ext uri="{FF2B5EF4-FFF2-40B4-BE49-F238E27FC236}">
                <a16:creationId xmlns:a16="http://schemas.microsoft.com/office/drawing/2014/main" id="{F8A05365-C331-3440-A0A2-480002FDAF52}"/>
              </a:ext>
            </a:extLst>
          </p:cNvPr>
          <p:cNvSpPr>
            <a:spLocks noChangeArrowheads="1"/>
          </p:cNvSpPr>
          <p:nvPr/>
        </p:nvSpPr>
        <p:spPr bwMode="auto">
          <a:xfrm>
            <a:off x="5564994" y="3639101"/>
            <a:ext cx="950106" cy="591207"/>
          </a:xfrm>
          <a:prstGeom prst="cube">
            <a:avLst>
              <a:gd name="adj" fmla="val 9618"/>
            </a:avLst>
          </a:prstGeom>
          <a:solidFill>
            <a:schemeClr val="accent1"/>
          </a:solidFill>
          <a:ln w="9525">
            <a:solidFill>
              <a:schemeClr val="tx1"/>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endParaRPr lang="en-US" altLang="en-US" sz="788" dirty="0">
              <a:solidFill>
                <a:srgbClr val="FFFFFF"/>
              </a:solidFill>
              <a:latin typeface="Arial" panose="020B0604020202020204" pitchFamily="34" charset="0"/>
            </a:endParaRPr>
          </a:p>
        </p:txBody>
      </p:sp>
      <p:sp>
        <p:nvSpPr>
          <p:cNvPr id="16" name="Oval 10">
            <a:extLst>
              <a:ext uri="{FF2B5EF4-FFF2-40B4-BE49-F238E27FC236}">
                <a16:creationId xmlns:a16="http://schemas.microsoft.com/office/drawing/2014/main" id="{38570E29-0EAD-3E41-BD12-38A22F555DDC}"/>
              </a:ext>
            </a:extLst>
          </p:cNvPr>
          <p:cNvSpPr>
            <a:spLocks noChangeArrowheads="1"/>
          </p:cNvSpPr>
          <p:nvPr/>
        </p:nvSpPr>
        <p:spPr bwMode="auto">
          <a:xfrm>
            <a:off x="3923051" y="4425842"/>
            <a:ext cx="872646" cy="520304"/>
          </a:xfrm>
          <a:prstGeom prst="cube">
            <a:avLst>
              <a:gd name="adj" fmla="val 7941"/>
            </a:avLst>
          </a:prstGeom>
          <a:solidFill>
            <a:srgbClr val="00B050"/>
          </a:solidFill>
          <a:ln w="9525">
            <a:solidFill>
              <a:schemeClr val="tx1"/>
            </a:solidFill>
            <a:prstDash val="dash"/>
            <a:round/>
            <a:headEnd/>
            <a:tailEnd/>
          </a:ln>
          <a:effectLst/>
        </p:spPr>
        <p:txBody>
          <a:bodyPr wrap="none" anchor="ctr"/>
          <a:lstStyle/>
          <a:p>
            <a:pPr algn="ctr" eaLnBrk="0" fontAlgn="base" hangingPunct="0">
              <a:spcBef>
                <a:spcPct val="0"/>
              </a:spcBef>
              <a:spcAft>
                <a:spcPct val="0"/>
              </a:spcAft>
            </a:pPr>
            <a:r>
              <a:rPr lang="en-US" altLang="en-US" sz="788" dirty="0">
                <a:solidFill>
                  <a:srgbClr val="FFFFFF"/>
                </a:solidFill>
                <a:latin typeface="Arial" panose="020B0604020202020204" pitchFamily="34" charset="0"/>
              </a:rPr>
              <a:t>Agency ABC</a:t>
            </a:r>
          </a:p>
          <a:p>
            <a:pPr algn="ctr" eaLnBrk="0" fontAlgn="base" hangingPunct="0">
              <a:spcBef>
                <a:spcPct val="0"/>
              </a:spcBef>
              <a:spcAft>
                <a:spcPct val="0"/>
              </a:spcAft>
            </a:pPr>
            <a:r>
              <a:rPr lang="en-US" altLang="en-US" sz="788" dirty="0">
                <a:solidFill>
                  <a:srgbClr val="FFFFFF"/>
                </a:solidFill>
                <a:latin typeface="Arial" panose="020B0604020202020204" pitchFamily="34" charset="0"/>
              </a:rPr>
              <a:t>Instrument</a:t>
            </a:r>
          </a:p>
          <a:p>
            <a:pPr algn="ctr" eaLnBrk="0" fontAlgn="base" hangingPunct="0">
              <a:spcBef>
                <a:spcPct val="0"/>
              </a:spcBef>
              <a:spcAft>
                <a:spcPct val="0"/>
              </a:spcAft>
            </a:pPr>
            <a:r>
              <a:rPr lang="en-US" altLang="en-US" sz="788" dirty="0">
                <a:solidFill>
                  <a:srgbClr val="FFFFFF"/>
                </a:solidFill>
                <a:latin typeface="Arial" panose="020B0604020202020204" pitchFamily="34" charset="0"/>
              </a:rPr>
              <a:t>Control Team </a:t>
            </a:r>
          </a:p>
        </p:txBody>
      </p:sp>
      <p:sp>
        <p:nvSpPr>
          <p:cNvPr id="17" name="Oval 11">
            <a:extLst>
              <a:ext uri="{FF2B5EF4-FFF2-40B4-BE49-F238E27FC236}">
                <a16:creationId xmlns:a16="http://schemas.microsoft.com/office/drawing/2014/main" id="{CDA715DF-2D4C-8943-9A71-995CE39E83B0}"/>
              </a:ext>
            </a:extLst>
          </p:cNvPr>
          <p:cNvSpPr>
            <a:spLocks noChangeArrowheads="1"/>
          </p:cNvSpPr>
          <p:nvPr/>
        </p:nvSpPr>
        <p:spPr bwMode="auto">
          <a:xfrm>
            <a:off x="5528493" y="4354876"/>
            <a:ext cx="1028700" cy="502874"/>
          </a:xfrm>
          <a:prstGeom prst="cube">
            <a:avLst>
              <a:gd name="adj" fmla="val 12395"/>
            </a:avLst>
          </a:prstGeom>
          <a:solidFill>
            <a:schemeClr val="accent1"/>
          </a:solidFill>
          <a:ln w="9525">
            <a:solidFill>
              <a:schemeClr val="tx1"/>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r>
              <a:rPr lang="en-US" altLang="en-US" sz="788" dirty="0">
                <a:solidFill>
                  <a:srgbClr val="FFFFFF"/>
                </a:solidFill>
                <a:latin typeface="Arial" panose="020B0604020202020204" pitchFamily="34" charset="0"/>
              </a:rPr>
              <a:t>Mission Z </a:t>
            </a:r>
          </a:p>
          <a:p>
            <a:pPr algn="ctr" eaLnBrk="0" fontAlgn="base" hangingPunct="0">
              <a:spcBef>
                <a:spcPct val="0"/>
              </a:spcBef>
              <a:spcAft>
                <a:spcPct val="0"/>
              </a:spcAft>
            </a:pPr>
            <a:r>
              <a:rPr lang="en-US" altLang="en-US" sz="788" dirty="0">
                <a:solidFill>
                  <a:srgbClr val="FFFFFF"/>
                </a:solidFill>
                <a:latin typeface="Arial" panose="020B0604020202020204" pitchFamily="34" charset="0"/>
              </a:rPr>
              <a:t>Spacecraft Control</a:t>
            </a:r>
          </a:p>
          <a:p>
            <a:pPr algn="ctr" eaLnBrk="0" fontAlgn="base" hangingPunct="0">
              <a:spcBef>
                <a:spcPct val="0"/>
              </a:spcBef>
              <a:spcAft>
                <a:spcPct val="0"/>
              </a:spcAft>
            </a:pPr>
            <a:r>
              <a:rPr lang="en-US" altLang="en-US" sz="788" dirty="0">
                <a:solidFill>
                  <a:srgbClr val="FFFFFF"/>
                </a:solidFill>
                <a:latin typeface="Arial" panose="020B0604020202020204" pitchFamily="34" charset="0"/>
              </a:rPr>
              <a:t>Team</a:t>
            </a:r>
          </a:p>
        </p:txBody>
      </p:sp>
      <p:sp>
        <p:nvSpPr>
          <p:cNvPr id="18" name="Oval 12">
            <a:extLst>
              <a:ext uri="{FF2B5EF4-FFF2-40B4-BE49-F238E27FC236}">
                <a16:creationId xmlns:a16="http://schemas.microsoft.com/office/drawing/2014/main" id="{C545BFFB-4156-804A-9116-14DC7B1E83F4}"/>
              </a:ext>
            </a:extLst>
          </p:cNvPr>
          <p:cNvSpPr>
            <a:spLocks noChangeArrowheads="1"/>
          </p:cNvSpPr>
          <p:nvPr/>
        </p:nvSpPr>
        <p:spPr bwMode="auto">
          <a:xfrm>
            <a:off x="2864522" y="3811954"/>
            <a:ext cx="925636" cy="544755"/>
          </a:xfrm>
          <a:prstGeom prst="cube">
            <a:avLst>
              <a:gd name="adj" fmla="val 9874"/>
            </a:avLst>
          </a:prstGeom>
          <a:solidFill>
            <a:schemeClr val="hlink"/>
          </a:solidFill>
          <a:ln w="9525">
            <a:solidFill>
              <a:schemeClr val="tx1"/>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r>
              <a:rPr lang="en-US" altLang="en-US" sz="788" dirty="0">
                <a:solidFill>
                  <a:srgbClr val="000000"/>
                </a:solidFill>
                <a:latin typeface="Arial" panose="020B0604020202020204" pitchFamily="34" charset="0"/>
              </a:rPr>
              <a:t>Agency ABC </a:t>
            </a:r>
          </a:p>
          <a:p>
            <a:pPr algn="ctr" eaLnBrk="0" fontAlgn="base" hangingPunct="0">
              <a:spcBef>
                <a:spcPct val="0"/>
              </a:spcBef>
              <a:spcAft>
                <a:spcPct val="0"/>
              </a:spcAft>
            </a:pPr>
            <a:r>
              <a:rPr lang="en-US" altLang="en-US" sz="788" dirty="0">
                <a:solidFill>
                  <a:srgbClr val="000000"/>
                </a:solidFill>
                <a:latin typeface="Arial" panose="020B0604020202020204" pitchFamily="34" charset="0"/>
              </a:rPr>
              <a:t>Ground Tracking </a:t>
            </a:r>
          </a:p>
          <a:p>
            <a:pPr algn="ctr" eaLnBrk="0" fontAlgn="base" hangingPunct="0">
              <a:spcBef>
                <a:spcPct val="0"/>
              </a:spcBef>
              <a:spcAft>
                <a:spcPct val="0"/>
              </a:spcAft>
            </a:pPr>
            <a:r>
              <a:rPr lang="en-US" altLang="en-US" sz="788" dirty="0">
                <a:solidFill>
                  <a:srgbClr val="000000"/>
                </a:solidFill>
                <a:latin typeface="Arial" panose="020B0604020202020204" pitchFamily="34" charset="0"/>
              </a:rPr>
              <a:t>Network Ops</a:t>
            </a:r>
          </a:p>
        </p:txBody>
      </p:sp>
      <p:sp>
        <p:nvSpPr>
          <p:cNvPr id="19" name="Rectangle 13">
            <a:extLst>
              <a:ext uri="{FF2B5EF4-FFF2-40B4-BE49-F238E27FC236}">
                <a16:creationId xmlns:a16="http://schemas.microsoft.com/office/drawing/2014/main" id="{F27CF5C3-3EA2-8A45-BBCD-0E95E28F9961}"/>
              </a:ext>
            </a:extLst>
          </p:cNvPr>
          <p:cNvSpPr>
            <a:spLocks noChangeArrowheads="1"/>
          </p:cNvSpPr>
          <p:nvPr/>
        </p:nvSpPr>
        <p:spPr bwMode="auto">
          <a:xfrm>
            <a:off x="2160393" y="3397321"/>
            <a:ext cx="1002197" cy="577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1050" dirty="0">
                <a:solidFill>
                  <a:srgbClr val="000000"/>
                </a:solidFill>
                <a:latin typeface="Arial" panose="020B0604020202020204" pitchFamily="34" charset="0"/>
              </a:rPr>
              <a:t>Agency ABC</a:t>
            </a:r>
          </a:p>
          <a:p>
            <a:pPr eaLnBrk="0" fontAlgn="base" hangingPunct="0">
              <a:spcBef>
                <a:spcPct val="0"/>
              </a:spcBef>
              <a:spcAft>
                <a:spcPct val="0"/>
              </a:spcAft>
            </a:pPr>
            <a:r>
              <a:rPr lang="en-US" altLang="en-US" sz="1050" dirty="0">
                <a:solidFill>
                  <a:srgbClr val="000000"/>
                </a:solidFill>
                <a:latin typeface="Arial" panose="020B0604020202020204" pitchFamily="34" charset="0"/>
              </a:rPr>
              <a:t>Operations</a:t>
            </a:r>
          </a:p>
          <a:p>
            <a:pPr eaLnBrk="0" fontAlgn="base" hangingPunct="0">
              <a:spcBef>
                <a:spcPct val="0"/>
              </a:spcBef>
              <a:spcAft>
                <a:spcPct val="0"/>
              </a:spcAft>
            </a:pPr>
            <a:r>
              <a:rPr lang="en-US" altLang="en-US" sz="1050" dirty="0">
                <a:solidFill>
                  <a:srgbClr val="000000"/>
                </a:solidFill>
                <a:latin typeface="Arial" panose="020B0604020202020204" pitchFamily="34" charset="0"/>
              </a:rPr>
              <a:t>Domain</a:t>
            </a:r>
          </a:p>
        </p:txBody>
      </p:sp>
      <p:sp>
        <p:nvSpPr>
          <p:cNvPr id="20" name="Rectangle 14">
            <a:extLst>
              <a:ext uri="{FF2B5EF4-FFF2-40B4-BE49-F238E27FC236}">
                <a16:creationId xmlns:a16="http://schemas.microsoft.com/office/drawing/2014/main" id="{9DD24A64-E8D5-A743-AE81-394D58F2D12A}"/>
              </a:ext>
            </a:extLst>
          </p:cNvPr>
          <p:cNvSpPr>
            <a:spLocks noChangeArrowheads="1"/>
          </p:cNvSpPr>
          <p:nvPr/>
        </p:nvSpPr>
        <p:spPr bwMode="auto">
          <a:xfrm>
            <a:off x="4881924" y="4661993"/>
            <a:ext cx="745717" cy="438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750" dirty="0">
                <a:solidFill>
                  <a:srgbClr val="000000"/>
                </a:solidFill>
                <a:latin typeface="Arial" panose="020B0604020202020204" pitchFamily="34" charset="0"/>
              </a:rPr>
              <a:t>Instrument</a:t>
            </a:r>
          </a:p>
          <a:p>
            <a:pPr fontAlgn="base">
              <a:spcBef>
                <a:spcPct val="0"/>
              </a:spcBef>
              <a:spcAft>
                <a:spcPct val="0"/>
              </a:spcAft>
            </a:pPr>
            <a:r>
              <a:rPr lang="en-US" altLang="en-US" sz="750" dirty="0">
                <a:solidFill>
                  <a:srgbClr val="000000"/>
                </a:solidFill>
                <a:latin typeface="Arial" panose="020B0604020202020204" pitchFamily="34" charset="0"/>
              </a:rPr>
              <a:t>Observation</a:t>
            </a:r>
          </a:p>
          <a:p>
            <a:pPr fontAlgn="base">
              <a:spcBef>
                <a:spcPct val="0"/>
              </a:spcBef>
              <a:spcAft>
                <a:spcPct val="0"/>
              </a:spcAft>
            </a:pPr>
            <a:r>
              <a:rPr lang="en-US" altLang="en-US" sz="750" dirty="0">
                <a:solidFill>
                  <a:srgbClr val="000000"/>
                </a:solidFill>
                <a:latin typeface="Arial" panose="020B0604020202020204" pitchFamily="34" charset="0"/>
              </a:rPr>
              <a:t>Request</a:t>
            </a:r>
          </a:p>
        </p:txBody>
      </p:sp>
      <p:grpSp>
        <p:nvGrpSpPr>
          <p:cNvPr id="23" name="Group 17">
            <a:extLst>
              <a:ext uri="{FF2B5EF4-FFF2-40B4-BE49-F238E27FC236}">
                <a16:creationId xmlns:a16="http://schemas.microsoft.com/office/drawing/2014/main" id="{C2B35008-85D4-BB49-AD94-07F3F4C1F11C}"/>
              </a:ext>
            </a:extLst>
          </p:cNvPr>
          <p:cNvGrpSpPr>
            <a:grpSpLocks noChangeAspect="1"/>
          </p:cNvGrpSpPr>
          <p:nvPr/>
        </p:nvGrpSpPr>
        <p:grpSpPr bwMode="auto">
          <a:xfrm>
            <a:off x="3228087" y="3340269"/>
            <a:ext cx="263128" cy="378619"/>
            <a:chOff x="864" y="480"/>
            <a:chExt cx="336" cy="480"/>
          </a:xfrm>
        </p:grpSpPr>
        <p:sp>
          <p:nvSpPr>
            <p:cNvPr id="24" name="Freeform 18">
              <a:extLst>
                <a:ext uri="{FF2B5EF4-FFF2-40B4-BE49-F238E27FC236}">
                  <a16:creationId xmlns:a16="http://schemas.microsoft.com/office/drawing/2014/main" id="{195FB68F-0578-2644-908B-2C48655A4E8E}"/>
                </a:ext>
              </a:extLst>
            </p:cNvPr>
            <p:cNvSpPr>
              <a:spLocks noChangeAspect="1"/>
            </p:cNvSpPr>
            <p:nvPr/>
          </p:nvSpPr>
          <p:spPr bwMode="auto">
            <a:xfrm>
              <a:off x="864" y="847"/>
              <a:ext cx="336" cy="113"/>
            </a:xfrm>
            <a:custGeom>
              <a:avLst/>
              <a:gdLst>
                <a:gd name="T0" fmla="*/ 1908 w 2218"/>
                <a:gd name="T1" fmla="*/ 3 h 553"/>
                <a:gd name="T2" fmla="*/ 1766 w 2218"/>
                <a:gd name="T3" fmla="*/ 33 h 553"/>
                <a:gd name="T4" fmla="*/ 1535 w 2218"/>
                <a:gd name="T5" fmla="*/ 48 h 553"/>
                <a:gd name="T6" fmla="*/ 1533 w 2218"/>
                <a:gd name="T7" fmla="*/ 48 h 553"/>
                <a:gd name="T8" fmla="*/ 1526 w 2218"/>
                <a:gd name="T9" fmla="*/ 47 h 553"/>
                <a:gd name="T10" fmla="*/ 1515 w 2218"/>
                <a:gd name="T11" fmla="*/ 45 h 553"/>
                <a:gd name="T12" fmla="*/ 1500 w 2218"/>
                <a:gd name="T13" fmla="*/ 43 h 553"/>
                <a:gd name="T14" fmla="*/ 1482 w 2218"/>
                <a:gd name="T15" fmla="*/ 41 h 553"/>
                <a:gd name="T16" fmla="*/ 1463 w 2218"/>
                <a:gd name="T17" fmla="*/ 37 h 553"/>
                <a:gd name="T18" fmla="*/ 1442 w 2218"/>
                <a:gd name="T19" fmla="*/ 34 h 553"/>
                <a:gd name="T20" fmla="*/ 1420 w 2218"/>
                <a:gd name="T21" fmla="*/ 30 h 553"/>
                <a:gd name="T22" fmla="*/ 1398 w 2218"/>
                <a:gd name="T23" fmla="*/ 27 h 553"/>
                <a:gd name="T24" fmla="*/ 1376 w 2218"/>
                <a:gd name="T25" fmla="*/ 23 h 553"/>
                <a:gd name="T26" fmla="*/ 1356 w 2218"/>
                <a:gd name="T27" fmla="*/ 20 h 553"/>
                <a:gd name="T28" fmla="*/ 1336 w 2218"/>
                <a:gd name="T29" fmla="*/ 17 h 553"/>
                <a:gd name="T30" fmla="*/ 1319 w 2218"/>
                <a:gd name="T31" fmla="*/ 12 h 553"/>
                <a:gd name="T32" fmla="*/ 1305 w 2218"/>
                <a:gd name="T33" fmla="*/ 9 h 553"/>
                <a:gd name="T34" fmla="*/ 1295 w 2218"/>
                <a:gd name="T35" fmla="*/ 6 h 553"/>
                <a:gd name="T36" fmla="*/ 1288 w 2218"/>
                <a:gd name="T37" fmla="*/ 3 h 553"/>
                <a:gd name="T38" fmla="*/ 1282 w 2218"/>
                <a:gd name="T39" fmla="*/ 0 h 553"/>
                <a:gd name="T40" fmla="*/ 1272 w 2218"/>
                <a:gd name="T41" fmla="*/ 2 h 553"/>
                <a:gd name="T42" fmla="*/ 1258 w 2218"/>
                <a:gd name="T43" fmla="*/ 3 h 553"/>
                <a:gd name="T44" fmla="*/ 1241 w 2218"/>
                <a:gd name="T45" fmla="*/ 6 h 553"/>
                <a:gd name="T46" fmla="*/ 1222 w 2218"/>
                <a:gd name="T47" fmla="*/ 10 h 553"/>
                <a:gd name="T48" fmla="*/ 1203 w 2218"/>
                <a:gd name="T49" fmla="*/ 15 h 553"/>
                <a:gd name="T50" fmla="*/ 1182 w 2218"/>
                <a:gd name="T51" fmla="*/ 21 h 553"/>
                <a:gd name="T52" fmla="*/ 1160 w 2218"/>
                <a:gd name="T53" fmla="*/ 27 h 553"/>
                <a:gd name="T54" fmla="*/ 1138 w 2218"/>
                <a:gd name="T55" fmla="*/ 34 h 553"/>
                <a:gd name="T56" fmla="*/ 1119 w 2218"/>
                <a:gd name="T57" fmla="*/ 40 h 553"/>
                <a:gd name="T58" fmla="*/ 1099 w 2218"/>
                <a:gd name="T59" fmla="*/ 45 h 553"/>
                <a:gd name="T60" fmla="*/ 1083 w 2218"/>
                <a:gd name="T61" fmla="*/ 51 h 553"/>
                <a:gd name="T62" fmla="*/ 1069 w 2218"/>
                <a:gd name="T63" fmla="*/ 56 h 553"/>
                <a:gd name="T64" fmla="*/ 1058 w 2218"/>
                <a:gd name="T65" fmla="*/ 59 h 553"/>
                <a:gd name="T66" fmla="*/ 1051 w 2218"/>
                <a:gd name="T67" fmla="*/ 61 h 553"/>
                <a:gd name="T68" fmla="*/ 1048 w 2218"/>
                <a:gd name="T69" fmla="*/ 63 h 553"/>
                <a:gd name="T70" fmla="*/ 840 w 2218"/>
                <a:gd name="T71" fmla="*/ 18 h 553"/>
                <a:gd name="T72" fmla="*/ 481 w 2218"/>
                <a:gd name="T73" fmla="*/ 56 h 553"/>
                <a:gd name="T74" fmla="*/ 271 w 2218"/>
                <a:gd name="T75" fmla="*/ 18 h 553"/>
                <a:gd name="T76" fmla="*/ 0 w 2218"/>
                <a:gd name="T77" fmla="*/ 98 h 553"/>
                <a:gd name="T78" fmla="*/ 0 w 2218"/>
                <a:gd name="T79" fmla="*/ 553 h 553"/>
                <a:gd name="T80" fmla="*/ 2218 w 2218"/>
                <a:gd name="T81" fmla="*/ 553 h 553"/>
                <a:gd name="T82" fmla="*/ 2218 w 2218"/>
                <a:gd name="T83" fmla="*/ 98 h 553"/>
                <a:gd name="T84" fmla="*/ 1908 w 2218"/>
                <a:gd name="T85" fmla="*/ 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18" h="553">
                  <a:moveTo>
                    <a:pt x="1908" y="3"/>
                  </a:moveTo>
                  <a:lnTo>
                    <a:pt x="1766" y="33"/>
                  </a:lnTo>
                  <a:lnTo>
                    <a:pt x="1535" y="48"/>
                  </a:lnTo>
                  <a:lnTo>
                    <a:pt x="1533" y="48"/>
                  </a:lnTo>
                  <a:lnTo>
                    <a:pt x="1526" y="47"/>
                  </a:lnTo>
                  <a:lnTo>
                    <a:pt x="1515" y="45"/>
                  </a:lnTo>
                  <a:lnTo>
                    <a:pt x="1500" y="43"/>
                  </a:lnTo>
                  <a:lnTo>
                    <a:pt x="1482" y="41"/>
                  </a:lnTo>
                  <a:lnTo>
                    <a:pt x="1463" y="37"/>
                  </a:lnTo>
                  <a:lnTo>
                    <a:pt x="1442" y="34"/>
                  </a:lnTo>
                  <a:lnTo>
                    <a:pt x="1420" y="30"/>
                  </a:lnTo>
                  <a:lnTo>
                    <a:pt x="1398" y="27"/>
                  </a:lnTo>
                  <a:lnTo>
                    <a:pt x="1376" y="23"/>
                  </a:lnTo>
                  <a:lnTo>
                    <a:pt x="1356" y="20"/>
                  </a:lnTo>
                  <a:lnTo>
                    <a:pt x="1336" y="17"/>
                  </a:lnTo>
                  <a:lnTo>
                    <a:pt x="1319" y="12"/>
                  </a:lnTo>
                  <a:lnTo>
                    <a:pt x="1305" y="9"/>
                  </a:lnTo>
                  <a:lnTo>
                    <a:pt x="1295" y="6"/>
                  </a:lnTo>
                  <a:lnTo>
                    <a:pt x="1288" y="3"/>
                  </a:lnTo>
                  <a:lnTo>
                    <a:pt x="1282" y="0"/>
                  </a:lnTo>
                  <a:lnTo>
                    <a:pt x="1272" y="2"/>
                  </a:lnTo>
                  <a:lnTo>
                    <a:pt x="1258" y="3"/>
                  </a:lnTo>
                  <a:lnTo>
                    <a:pt x="1241" y="6"/>
                  </a:lnTo>
                  <a:lnTo>
                    <a:pt x="1222" y="10"/>
                  </a:lnTo>
                  <a:lnTo>
                    <a:pt x="1203" y="15"/>
                  </a:lnTo>
                  <a:lnTo>
                    <a:pt x="1182" y="21"/>
                  </a:lnTo>
                  <a:lnTo>
                    <a:pt x="1160" y="27"/>
                  </a:lnTo>
                  <a:lnTo>
                    <a:pt x="1138" y="34"/>
                  </a:lnTo>
                  <a:lnTo>
                    <a:pt x="1119" y="40"/>
                  </a:lnTo>
                  <a:lnTo>
                    <a:pt x="1099" y="45"/>
                  </a:lnTo>
                  <a:lnTo>
                    <a:pt x="1083" y="51"/>
                  </a:lnTo>
                  <a:lnTo>
                    <a:pt x="1069" y="56"/>
                  </a:lnTo>
                  <a:lnTo>
                    <a:pt x="1058" y="59"/>
                  </a:lnTo>
                  <a:lnTo>
                    <a:pt x="1051" y="61"/>
                  </a:lnTo>
                  <a:lnTo>
                    <a:pt x="1048" y="63"/>
                  </a:lnTo>
                  <a:lnTo>
                    <a:pt x="840" y="18"/>
                  </a:lnTo>
                  <a:lnTo>
                    <a:pt x="481" y="56"/>
                  </a:lnTo>
                  <a:lnTo>
                    <a:pt x="271" y="18"/>
                  </a:lnTo>
                  <a:lnTo>
                    <a:pt x="0" y="98"/>
                  </a:lnTo>
                  <a:lnTo>
                    <a:pt x="0" y="553"/>
                  </a:lnTo>
                  <a:lnTo>
                    <a:pt x="2218" y="553"/>
                  </a:lnTo>
                  <a:lnTo>
                    <a:pt x="2218" y="98"/>
                  </a:lnTo>
                  <a:lnTo>
                    <a:pt x="1908"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grpSp>
          <p:nvGrpSpPr>
            <p:cNvPr id="25" name="Group 19">
              <a:extLst>
                <a:ext uri="{FF2B5EF4-FFF2-40B4-BE49-F238E27FC236}">
                  <a16:creationId xmlns:a16="http://schemas.microsoft.com/office/drawing/2014/main" id="{8ECB149B-3586-A244-AD8D-55B34787D7C1}"/>
                </a:ext>
              </a:extLst>
            </p:cNvPr>
            <p:cNvGrpSpPr>
              <a:grpSpLocks noChangeAspect="1"/>
            </p:cNvGrpSpPr>
            <p:nvPr/>
          </p:nvGrpSpPr>
          <p:grpSpPr bwMode="auto">
            <a:xfrm>
              <a:off x="864" y="480"/>
              <a:ext cx="275" cy="433"/>
              <a:chOff x="877" y="441"/>
              <a:chExt cx="275" cy="433"/>
            </a:xfrm>
          </p:grpSpPr>
          <p:sp>
            <p:nvSpPr>
              <p:cNvPr id="26" name="Freeform 20">
                <a:extLst>
                  <a:ext uri="{FF2B5EF4-FFF2-40B4-BE49-F238E27FC236}">
                    <a16:creationId xmlns:a16="http://schemas.microsoft.com/office/drawing/2014/main" id="{07959737-8EEA-B941-B93F-0C7F7D097259}"/>
                  </a:ext>
                </a:extLst>
              </p:cNvPr>
              <p:cNvSpPr>
                <a:spLocks noChangeAspect="1"/>
              </p:cNvSpPr>
              <p:nvPr/>
            </p:nvSpPr>
            <p:spPr bwMode="auto">
              <a:xfrm>
                <a:off x="979" y="680"/>
                <a:ext cx="70" cy="125"/>
              </a:xfrm>
              <a:custGeom>
                <a:avLst/>
                <a:gdLst>
                  <a:gd name="T0" fmla="*/ 225 w 245"/>
                  <a:gd name="T1" fmla="*/ 0 h 433"/>
                  <a:gd name="T2" fmla="*/ 130 w 245"/>
                  <a:gd name="T3" fmla="*/ 41 h 433"/>
                  <a:gd name="T4" fmla="*/ 0 w 245"/>
                  <a:gd name="T5" fmla="*/ 433 h 433"/>
                  <a:gd name="T6" fmla="*/ 245 w 245"/>
                  <a:gd name="T7" fmla="*/ 381 h 433"/>
                  <a:gd name="T8" fmla="*/ 225 w 245"/>
                  <a:gd name="T9" fmla="*/ 0 h 433"/>
                </a:gdLst>
                <a:ahLst/>
                <a:cxnLst>
                  <a:cxn ang="0">
                    <a:pos x="T0" y="T1"/>
                  </a:cxn>
                  <a:cxn ang="0">
                    <a:pos x="T2" y="T3"/>
                  </a:cxn>
                  <a:cxn ang="0">
                    <a:pos x="T4" y="T5"/>
                  </a:cxn>
                  <a:cxn ang="0">
                    <a:pos x="T6" y="T7"/>
                  </a:cxn>
                  <a:cxn ang="0">
                    <a:pos x="T8" y="T9"/>
                  </a:cxn>
                </a:cxnLst>
                <a:rect l="0" t="0" r="r" b="b"/>
                <a:pathLst>
                  <a:path w="245" h="433">
                    <a:moveTo>
                      <a:pt x="225" y="0"/>
                    </a:moveTo>
                    <a:lnTo>
                      <a:pt x="130" y="41"/>
                    </a:lnTo>
                    <a:lnTo>
                      <a:pt x="0" y="433"/>
                    </a:lnTo>
                    <a:lnTo>
                      <a:pt x="245" y="381"/>
                    </a:lnTo>
                    <a:lnTo>
                      <a:pt x="2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27" name="Freeform 21">
                <a:extLst>
                  <a:ext uri="{FF2B5EF4-FFF2-40B4-BE49-F238E27FC236}">
                    <a16:creationId xmlns:a16="http://schemas.microsoft.com/office/drawing/2014/main" id="{59E7DD36-1D18-4B44-8251-5C3F18594E7C}"/>
                  </a:ext>
                </a:extLst>
              </p:cNvPr>
              <p:cNvSpPr>
                <a:spLocks noChangeAspect="1"/>
              </p:cNvSpPr>
              <p:nvPr/>
            </p:nvSpPr>
            <p:spPr bwMode="auto">
              <a:xfrm>
                <a:off x="1033" y="684"/>
                <a:ext cx="53" cy="124"/>
              </a:xfrm>
              <a:custGeom>
                <a:avLst/>
                <a:gdLst>
                  <a:gd name="T0" fmla="*/ 62 w 184"/>
                  <a:gd name="T1" fmla="*/ 4 h 427"/>
                  <a:gd name="T2" fmla="*/ 49 w 184"/>
                  <a:gd name="T3" fmla="*/ 0 h 427"/>
                  <a:gd name="T4" fmla="*/ 9 w 184"/>
                  <a:gd name="T5" fmla="*/ 23 h 427"/>
                  <a:gd name="T6" fmla="*/ 0 w 184"/>
                  <a:gd name="T7" fmla="*/ 413 h 427"/>
                  <a:gd name="T8" fmla="*/ 184 w 184"/>
                  <a:gd name="T9" fmla="*/ 427 h 427"/>
                  <a:gd name="T10" fmla="*/ 62 w 184"/>
                  <a:gd name="T11" fmla="*/ 4 h 427"/>
                </a:gdLst>
                <a:ahLst/>
                <a:cxnLst>
                  <a:cxn ang="0">
                    <a:pos x="T0" y="T1"/>
                  </a:cxn>
                  <a:cxn ang="0">
                    <a:pos x="T2" y="T3"/>
                  </a:cxn>
                  <a:cxn ang="0">
                    <a:pos x="T4" y="T5"/>
                  </a:cxn>
                  <a:cxn ang="0">
                    <a:pos x="T6" y="T7"/>
                  </a:cxn>
                  <a:cxn ang="0">
                    <a:pos x="T8" y="T9"/>
                  </a:cxn>
                  <a:cxn ang="0">
                    <a:pos x="T10" y="T11"/>
                  </a:cxn>
                </a:cxnLst>
                <a:rect l="0" t="0" r="r" b="b"/>
                <a:pathLst>
                  <a:path w="184" h="427">
                    <a:moveTo>
                      <a:pt x="62" y="4"/>
                    </a:moveTo>
                    <a:lnTo>
                      <a:pt x="49" y="0"/>
                    </a:lnTo>
                    <a:lnTo>
                      <a:pt x="9" y="23"/>
                    </a:lnTo>
                    <a:lnTo>
                      <a:pt x="0" y="413"/>
                    </a:lnTo>
                    <a:lnTo>
                      <a:pt x="184" y="427"/>
                    </a:lnTo>
                    <a:lnTo>
                      <a:pt x="6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28" name="Freeform 22">
                <a:extLst>
                  <a:ext uri="{FF2B5EF4-FFF2-40B4-BE49-F238E27FC236}">
                    <a16:creationId xmlns:a16="http://schemas.microsoft.com/office/drawing/2014/main" id="{66645643-3CE8-C749-97A7-9A9F4C5FD578}"/>
                  </a:ext>
                </a:extLst>
              </p:cNvPr>
              <p:cNvSpPr>
                <a:spLocks noChangeAspect="1"/>
              </p:cNvSpPr>
              <p:nvPr/>
            </p:nvSpPr>
            <p:spPr bwMode="auto">
              <a:xfrm>
                <a:off x="990" y="720"/>
                <a:ext cx="51" cy="75"/>
              </a:xfrm>
              <a:custGeom>
                <a:avLst/>
                <a:gdLst>
                  <a:gd name="T0" fmla="*/ 86 w 176"/>
                  <a:gd name="T1" fmla="*/ 0 h 258"/>
                  <a:gd name="T2" fmla="*/ 0 w 176"/>
                  <a:gd name="T3" fmla="*/ 258 h 258"/>
                  <a:gd name="T4" fmla="*/ 176 w 176"/>
                  <a:gd name="T5" fmla="*/ 221 h 258"/>
                  <a:gd name="T6" fmla="*/ 167 w 176"/>
                  <a:gd name="T7" fmla="*/ 43 h 258"/>
                  <a:gd name="T8" fmla="*/ 86 w 176"/>
                  <a:gd name="T9" fmla="*/ 0 h 258"/>
                </a:gdLst>
                <a:ahLst/>
                <a:cxnLst>
                  <a:cxn ang="0">
                    <a:pos x="T0" y="T1"/>
                  </a:cxn>
                  <a:cxn ang="0">
                    <a:pos x="T2" y="T3"/>
                  </a:cxn>
                  <a:cxn ang="0">
                    <a:pos x="T4" y="T5"/>
                  </a:cxn>
                  <a:cxn ang="0">
                    <a:pos x="T6" y="T7"/>
                  </a:cxn>
                  <a:cxn ang="0">
                    <a:pos x="T8" y="T9"/>
                  </a:cxn>
                </a:cxnLst>
                <a:rect l="0" t="0" r="r" b="b"/>
                <a:pathLst>
                  <a:path w="176" h="258">
                    <a:moveTo>
                      <a:pt x="86" y="0"/>
                    </a:moveTo>
                    <a:lnTo>
                      <a:pt x="0" y="258"/>
                    </a:lnTo>
                    <a:lnTo>
                      <a:pt x="176" y="221"/>
                    </a:lnTo>
                    <a:lnTo>
                      <a:pt x="167" y="43"/>
                    </a:lnTo>
                    <a:lnTo>
                      <a:pt x="8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29" name="Freeform 23">
                <a:extLst>
                  <a:ext uri="{FF2B5EF4-FFF2-40B4-BE49-F238E27FC236}">
                    <a16:creationId xmlns:a16="http://schemas.microsoft.com/office/drawing/2014/main" id="{2B87BCC3-A221-5645-9046-1D1667B86B21}"/>
                  </a:ext>
                </a:extLst>
              </p:cNvPr>
              <p:cNvSpPr>
                <a:spLocks noChangeAspect="1"/>
              </p:cNvSpPr>
              <p:nvPr/>
            </p:nvSpPr>
            <p:spPr bwMode="auto">
              <a:xfrm>
                <a:off x="877" y="519"/>
                <a:ext cx="265" cy="248"/>
              </a:xfrm>
              <a:custGeom>
                <a:avLst/>
                <a:gdLst>
                  <a:gd name="T0" fmla="*/ 872 w 917"/>
                  <a:gd name="T1" fmla="*/ 36 h 860"/>
                  <a:gd name="T2" fmla="*/ 849 w 917"/>
                  <a:gd name="T3" fmla="*/ 20 h 860"/>
                  <a:gd name="T4" fmla="*/ 823 w 917"/>
                  <a:gd name="T5" fmla="*/ 8 h 860"/>
                  <a:gd name="T6" fmla="*/ 792 w 917"/>
                  <a:gd name="T7" fmla="*/ 1 h 860"/>
                  <a:gd name="T8" fmla="*/ 750 w 917"/>
                  <a:gd name="T9" fmla="*/ 0 h 860"/>
                  <a:gd name="T10" fmla="*/ 697 w 917"/>
                  <a:gd name="T11" fmla="*/ 7 h 860"/>
                  <a:gd name="T12" fmla="*/ 641 w 917"/>
                  <a:gd name="T13" fmla="*/ 23 h 860"/>
                  <a:gd name="T14" fmla="*/ 580 w 917"/>
                  <a:gd name="T15" fmla="*/ 46 h 860"/>
                  <a:gd name="T16" fmla="*/ 518 w 917"/>
                  <a:gd name="T17" fmla="*/ 79 h 860"/>
                  <a:gd name="T18" fmla="*/ 453 w 917"/>
                  <a:gd name="T19" fmla="*/ 118 h 860"/>
                  <a:gd name="T20" fmla="*/ 388 w 917"/>
                  <a:gd name="T21" fmla="*/ 164 h 860"/>
                  <a:gd name="T22" fmla="*/ 322 w 917"/>
                  <a:gd name="T23" fmla="*/ 216 h 860"/>
                  <a:gd name="T24" fmla="*/ 259 w 917"/>
                  <a:gd name="T25" fmla="*/ 273 h 860"/>
                  <a:gd name="T26" fmla="*/ 200 w 917"/>
                  <a:gd name="T27" fmla="*/ 333 h 860"/>
                  <a:gd name="T28" fmla="*/ 148 w 917"/>
                  <a:gd name="T29" fmla="*/ 393 h 860"/>
                  <a:gd name="T30" fmla="*/ 103 w 917"/>
                  <a:gd name="T31" fmla="*/ 454 h 860"/>
                  <a:gd name="T32" fmla="*/ 65 w 917"/>
                  <a:gd name="T33" fmla="*/ 514 h 860"/>
                  <a:gd name="T34" fmla="*/ 35 w 917"/>
                  <a:gd name="T35" fmla="*/ 573 h 860"/>
                  <a:gd name="T36" fmla="*/ 13 w 917"/>
                  <a:gd name="T37" fmla="*/ 628 h 860"/>
                  <a:gd name="T38" fmla="*/ 2 w 917"/>
                  <a:gd name="T39" fmla="*/ 679 h 860"/>
                  <a:gd name="T40" fmla="*/ 0 w 917"/>
                  <a:gd name="T41" fmla="*/ 720 h 860"/>
                  <a:gd name="T42" fmla="*/ 3 w 917"/>
                  <a:gd name="T43" fmla="*/ 751 h 860"/>
                  <a:gd name="T44" fmla="*/ 11 w 917"/>
                  <a:gd name="T45" fmla="*/ 779 h 860"/>
                  <a:gd name="T46" fmla="*/ 25 w 917"/>
                  <a:gd name="T47" fmla="*/ 804 h 860"/>
                  <a:gd name="T48" fmla="*/ 45 w 917"/>
                  <a:gd name="T49" fmla="*/ 825 h 860"/>
                  <a:gd name="T50" fmla="*/ 68 w 917"/>
                  <a:gd name="T51" fmla="*/ 841 h 860"/>
                  <a:gd name="T52" fmla="*/ 94 w 917"/>
                  <a:gd name="T53" fmla="*/ 852 h 860"/>
                  <a:gd name="T54" fmla="*/ 125 w 917"/>
                  <a:gd name="T55" fmla="*/ 859 h 860"/>
                  <a:gd name="T56" fmla="*/ 165 w 917"/>
                  <a:gd name="T57" fmla="*/ 860 h 860"/>
                  <a:gd name="T58" fmla="*/ 218 w 917"/>
                  <a:gd name="T59" fmla="*/ 854 h 860"/>
                  <a:gd name="T60" fmla="*/ 276 w 917"/>
                  <a:gd name="T61" fmla="*/ 837 h 860"/>
                  <a:gd name="T62" fmla="*/ 336 w 917"/>
                  <a:gd name="T63" fmla="*/ 813 h 860"/>
                  <a:gd name="T64" fmla="*/ 400 w 917"/>
                  <a:gd name="T65" fmla="*/ 781 h 860"/>
                  <a:gd name="T66" fmla="*/ 465 w 917"/>
                  <a:gd name="T67" fmla="*/ 743 h 860"/>
                  <a:gd name="T68" fmla="*/ 530 w 917"/>
                  <a:gd name="T69" fmla="*/ 697 h 860"/>
                  <a:gd name="T70" fmla="*/ 595 w 917"/>
                  <a:gd name="T71" fmla="*/ 645 h 860"/>
                  <a:gd name="T72" fmla="*/ 671 w 917"/>
                  <a:gd name="T73" fmla="*/ 575 h 860"/>
                  <a:gd name="T74" fmla="*/ 749 w 917"/>
                  <a:gd name="T75" fmla="*/ 492 h 860"/>
                  <a:gd name="T76" fmla="*/ 812 w 917"/>
                  <a:gd name="T77" fmla="*/ 409 h 860"/>
                  <a:gd name="T78" fmla="*/ 862 w 917"/>
                  <a:gd name="T79" fmla="*/ 327 h 860"/>
                  <a:gd name="T80" fmla="*/ 896 w 917"/>
                  <a:gd name="T81" fmla="*/ 251 h 860"/>
                  <a:gd name="T82" fmla="*/ 915 w 917"/>
                  <a:gd name="T83" fmla="*/ 181 h 860"/>
                  <a:gd name="T84" fmla="*/ 915 w 917"/>
                  <a:gd name="T85" fmla="*/ 120 h 860"/>
                  <a:gd name="T86" fmla="*/ 898 w 917"/>
                  <a:gd name="T87" fmla="*/ 6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17" h="860">
                    <a:moveTo>
                      <a:pt x="883" y="46"/>
                    </a:moveTo>
                    <a:lnTo>
                      <a:pt x="872" y="36"/>
                    </a:lnTo>
                    <a:lnTo>
                      <a:pt x="862" y="27"/>
                    </a:lnTo>
                    <a:lnTo>
                      <a:pt x="849" y="20"/>
                    </a:lnTo>
                    <a:lnTo>
                      <a:pt x="837" y="13"/>
                    </a:lnTo>
                    <a:lnTo>
                      <a:pt x="823" y="8"/>
                    </a:lnTo>
                    <a:lnTo>
                      <a:pt x="807" y="5"/>
                    </a:lnTo>
                    <a:lnTo>
                      <a:pt x="792" y="1"/>
                    </a:lnTo>
                    <a:lnTo>
                      <a:pt x="774" y="0"/>
                    </a:lnTo>
                    <a:lnTo>
                      <a:pt x="750" y="0"/>
                    </a:lnTo>
                    <a:lnTo>
                      <a:pt x="724" y="3"/>
                    </a:lnTo>
                    <a:lnTo>
                      <a:pt x="697" y="7"/>
                    </a:lnTo>
                    <a:lnTo>
                      <a:pt x="670" y="14"/>
                    </a:lnTo>
                    <a:lnTo>
                      <a:pt x="641" y="23"/>
                    </a:lnTo>
                    <a:lnTo>
                      <a:pt x="611" y="34"/>
                    </a:lnTo>
                    <a:lnTo>
                      <a:pt x="580" y="46"/>
                    </a:lnTo>
                    <a:lnTo>
                      <a:pt x="549" y="61"/>
                    </a:lnTo>
                    <a:lnTo>
                      <a:pt x="518" y="79"/>
                    </a:lnTo>
                    <a:lnTo>
                      <a:pt x="485" y="97"/>
                    </a:lnTo>
                    <a:lnTo>
                      <a:pt x="453" y="118"/>
                    </a:lnTo>
                    <a:lnTo>
                      <a:pt x="420" y="140"/>
                    </a:lnTo>
                    <a:lnTo>
                      <a:pt x="388" y="164"/>
                    </a:lnTo>
                    <a:lnTo>
                      <a:pt x="354" y="189"/>
                    </a:lnTo>
                    <a:lnTo>
                      <a:pt x="322" y="216"/>
                    </a:lnTo>
                    <a:lnTo>
                      <a:pt x="290" y="244"/>
                    </a:lnTo>
                    <a:lnTo>
                      <a:pt x="259" y="273"/>
                    </a:lnTo>
                    <a:lnTo>
                      <a:pt x="229" y="303"/>
                    </a:lnTo>
                    <a:lnTo>
                      <a:pt x="200" y="333"/>
                    </a:lnTo>
                    <a:lnTo>
                      <a:pt x="173" y="363"/>
                    </a:lnTo>
                    <a:lnTo>
                      <a:pt x="148" y="393"/>
                    </a:lnTo>
                    <a:lnTo>
                      <a:pt x="125" y="424"/>
                    </a:lnTo>
                    <a:lnTo>
                      <a:pt x="103" y="454"/>
                    </a:lnTo>
                    <a:lnTo>
                      <a:pt x="83" y="484"/>
                    </a:lnTo>
                    <a:lnTo>
                      <a:pt x="65" y="514"/>
                    </a:lnTo>
                    <a:lnTo>
                      <a:pt x="49" y="544"/>
                    </a:lnTo>
                    <a:lnTo>
                      <a:pt x="35" y="573"/>
                    </a:lnTo>
                    <a:lnTo>
                      <a:pt x="24" y="600"/>
                    </a:lnTo>
                    <a:lnTo>
                      <a:pt x="13" y="628"/>
                    </a:lnTo>
                    <a:lnTo>
                      <a:pt x="7" y="653"/>
                    </a:lnTo>
                    <a:lnTo>
                      <a:pt x="2" y="679"/>
                    </a:lnTo>
                    <a:lnTo>
                      <a:pt x="0" y="703"/>
                    </a:lnTo>
                    <a:lnTo>
                      <a:pt x="0" y="720"/>
                    </a:lnTo>
                    <a:lnTo>
                      <a:pt x="1" y="736"/>
                    </a:lnTo>
                    <a:lnTo>
                      <a:pt x="3" y="751"/>
                    </a:lnTo>
                    <a:lnTo>
                      <a:pt x="7" y="765"/>
                    </a:lnTo>
                    <a:lnTo>
                      <a:pt x="11" y="779"/>
                    </a:lnTo>
                    <a:lnTo>
                      <a:pt x="18" y="791"/>
                    </a:lnTo>
                    <a:lnTo>
                      <a:pt x="25" y="804"/>
                    </a:lnTo>
                    <a:lnTo>
                      <a:pt x="34" y="814"/>
                    </a:lnTo>
                    <a:lnTo>
                      <a:pt x="45" y="825"/>
                    </a:lnTo>
                    <a:lnTo>
                      <a:pt x="55" y="834"/>
                    </a:lnTo>
                    <a:lnTo>
                      <a:pt x="68" y="841"/>
                    </a:lnTo>
                    <a:lnTo>
                      <a:pt x="80" y="848"/>
                    </a:lnTo>
                    <a:lnTo>
                      <a:pt x="94" y="852"/>
                    </a:lnTo>
                    <a:lnTo>
                      <a:pt x="109" y="856"/>
                    </a:lnTo>
                    <a:lnTo>
                      <a:pt x="125" y="859"/>
                    </a:lnTo>
                    <a:lnTo>
                      <a:pt x="141" y="860"/>
                    </a:lnTo>
                    <a:lnTo>
                      <a:pt x="165" y="860"/>
                    </a:lnTo>
                    <a:lnTo>
                      <a:pt x="191" y="858"/>
                    </a:lnTo>
                    <a:lnTo>
                      <a:pt x="218" y="854"/>
                    </a:lnTo>
                    <a:lnTo>
                      <a:pt x="246" y="847"/>
                    </a:lnTo>
                    <a:lnTo>
                      <a:pt x="276" y="837"/>
                    </a:lnTo>
                    <a:lnTo>
                      <a:pt x="306" y="826"/>
                    </a:lnTo>
                    <a:lnTo>
                      <a:pt x="336" y="813"/>
                    </a:lnTo>
                    <a:lnTo>
                      <a:pt x="368" y="798"/>
                    </a:lnTo>
                    <a:lnTo>
                      <a:pt x="400" y="781"/>
                    </a:lnTo>
                    <a:lnTo>
                      <a:pt x="432" y="763"/>
                    </a:lnTo>
                    <a:lnTo>
                      <a:pt x="465" y="743"/>
                    </a:lnTo>
                    <a:lnTo>
                      <a:pt x="497" y="720"/>
                    </a:lnTo>
                    <a:lnTo>
                      <a:pt x="530" y="697"/>
                    </a:lnTo>
                    <a:lnTo>
                      <a:pt x="563" y="672"/>
                    </a:lnTo>
                    <a:lnTo>
                      <a:pt x="595" y="645"/>
                    </a:lnTo>
                    <a:lnTo>
                      <a:pt x="627" y="616"/>
                    </a:lnTo>
                    <a:lnTo>
                      <a:pt x="671" y="575"/>
                    </a:lnTo>
                    <a:lnTo>
                      <a:pt x="711" y="533"/>
                    </a:lnTo>
                    <a:lnTo>
                      <a:pt x="749" y="492"/>
                    </a:lnTo>
                    <a:lnTo>
                      <a:pt x="782" y="449"/>
                    </a:lnTo>
                    <a:lnTo>
                      <a:pt x="812" y="409"/>
                    </a:lnTo>
                    <a:lnTo>
                      <a:pt x="839" y="368"/>
                    </a:lnTo>
                    <a:lnTo>
                      <a:pt x="862" y="327"/>
                    </a:lnTo>
                    <a:lnTo>
                      <a:pt x="881" y="289"/>
                    </a:lnTo>
                    <a:lnTo>
                      <a:pt x="896" y="251"/>
                    </a:lnTo>
                    <a:lnTo>
                      <a:pt x="908" y="216"/>
                    </a:lnTo>
                    <a:lnTo>
                      <a:pt x="915" y="181"/>
                    </a:lnTo>
                    <a:lnTo>
                      <a:pt x="917" y="149"/>
                    </a:lnTo>
                    <a:lnTo>
                      <a:pt x="915" y="120"/>
                    </a:lnTo>
                    <a:lnTo>
                      <a:pt x="909" y="92"/>
                    </a:lnTo>
                    <a:lnTo>
                      <a:pt x="898" y="68"/>
                    </a:lnTo>
                    <a:lnTo>
                      <a:pt x="883" y="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30" name="Freeform 24">
                <a:extLst>
                  <a:ext uri="{FF2B5EF4-FFF2-40B4-BE49-F238E27FC236}">
                    <a16:creationId xmlns:a16="http://schemas.microsoft.com/office/drawing/2014/main" id="{BDA79A48-B9D1-B641-B47D-F27C3D6B6ABD}"/>
                  </a:ext>
                </a:extLst>
              </p:cNvPr>
              <p:cNvSpPr>
                <a:spLocks noChangeAspect="1"/>
              </p:cNvSpPr>
              <p:nvPr/>
            </p:nvSpPr>
            <p:spPr bwMode="auto">
              <a:xfrm>
                <a:off x="884" y="525"/>
                <a:ext cx="251" cy="236"/>
              </a:xfrm>
              <a:custGeom>
                <a:avLst/>
                <a:gdLst>
                  <a:gd name="T0" fmla="*/ 825 w 872"/>
                  <a:gd name="T1" fmla="*/ 22 h 814"/>
                  <a:gd name="T2" fmla="*/ 779 w 872"/>
                  <a:gd name="T3" fmla="*/ 4 h 814"/>
                  <a:gd name="T4" fmla="*/ 721 w 872"/>
                  <a:gd name="T5" fmla="*/ 0 h 814"/>
                  <a:gd name="T6" fmla="*/ 653 w 872"/>
                  <a:gd name="T7" fmla="*/ 13 h 814"/>
                  <a:gd name="T8" fmla="*/ 577 w 872"/>
                  <a:gd name="T9" fmla="*/ 40 h 814"/>
                  <a:gd name="T10" fmla="*/ 497 w 872"/>
                  <a:gd name="T11" fmla="*/ 80 h 814"/>
                  <a:gd name="T12" fmla="*/ 412 w 872"/>
                  <a:gd name="T13" fmla="*/ 134 h 814"/>
                  <a:gd name="T14" fmla="*/ 325 w 872"/>
                  <a:gd name="T15" fmla="*/ 200 h 814"/>
                  <a:gd name="T16" fmla="*/ 253 w 872"/>
                  <a:gd name="T17" fmla="*/ 266 h 814"/>
                  <a:gd name="T18" fmla="*/ 195 w 872"/>
                  <a:gd name="T19" fmla="*/ 324 h 814"/>
                  <a:gd name="T20" fmla="*/ 145 w 872"/>
                  <a:gd name="T21" fmla="*/ 383 h 814"/>
                  <a:gd name="T22" fmla="*/ 101 w 872"/>
                  <a:gd name="T23" fmla="*/ 441 h 814"/>
                  <a:gd name="T24" fmla="*/ 64 w 872"/>
                  <a:gd name="T25" fmla="*/ 500 h 814"/>
                  <a:gd name="T26" fmla="*/ 35 w 872"/>
                  <a:gd name="T27" fmla="*/ 555 h 814"/>
                  <a:gd name="T28" fmla="*/ 14 w 872"/>
                  <a:gd name="T29" fmla="*/ 608 h 814"/>
                  <a:gd name="T30" fmla="*/ 2 w 872"/>
                  <a:gd name="T31" fmla="*/ 658 h 814"/>
                  <a:gd name="T32" fmla="*/ 1 w 872"/>
                  <a:gd name="T33" fmla="*/ 710 h 814"/>
                  <a:gd name="T34" fmla="*/ 16 w 872"/>
                  <a:gd name="T35" fmla="*/ 758 h 814"/>
                  <a:gd name="T36" fmla="*/ 38 w 872"/>
                  <a:gd name="T37" fmla="*/ 784 h 814"/>
                  <a:gd name="T38" fmla="*/ 57 w 872"/>
                  <a:gd name="T39" fmla="*/ 798 h 814"/>
                  <a:gd name="T40" fmla="*/ 80 w 872"/>
                  <a:gd name="T41" fmla="*/ 807 h 814"/>
                  <a:gd name="T42" fmla="*/ 107 w 872"/>
                  <a:gd name="T43" fmla="*/ 813 h 814"/>
                  <a:gd name="T44" fmla="*/ 143 w 872"/>
                  <a:gd name="T45" fmla="*/ 814 h 814"/>
                  <a:gd name="T46" fmla="*/ 194 w 872"/>
                  <a:gd name="T47" fmla="*/ 807 h 814"/>
                  <a:gd name="T48" fmla="*/ 249 w 872"/>
                  <a:gd name="T49" fmla="*/ 793 h 814"/>
                  <a:gd name="T50" fmla="*/ 308 w 872"/>
                  <a:gd name="T51" fmla="*/ 768 h 814"/>
                  <a:gd name="T52" fmla="*/ 369 w 872"/>
                  <a:gd name="T53" fmla="*/ 737 h 814"/>
                  <a:gd name="T54" fmla="*/ 432 w 872"/>
                  <a:gd name="T55" fmla="*/ 699 h 814"/>
                  <a:gd name="T56" fmla="*/ 496 w 872"/>
                  <a:gd name="T57" fmla="*/ 656 h 814"/>
                  <a:gd name="T58" fmla="*/ 559 w 872"/>
                  <a:gd name="T59" fmla="*/ 605 h 814"/>
                  <a:gd name="T60" fmla="*/ 632 w 872"/>
                  <a:gd name="T61" fmla="*/ 538 h 814"/>
                  <a:gd name="T62" fmla="*/ 705 w 872"/>
                  <a:gd name="T63" fmla="*/ 459 h 814"/>
                  <a:gd name="T64" fmla="*/ 767 w 872"/>
                  <a:gd name="T65" fmla="*/ 379 h 814"/>
                  <a:gd name="T66" fmla="*/ 816 w 872"/>
                  <a:gd name="T67" fmla="*/ 303 h 814"/>
                  <a:gd name="T68" fmla="*/ 850 w 872"/>
                  <a:gd name="T69" fmla="*/ 231 h 814"/>
                  <a:gd name="T70" fmla="*/ 869 w 872"/>
                  <a:gd name="T71" fmla="*/ 164 h 814"/>
                  <a:gd name="T72" fmla="*/ 872 w 872"/>
                  <a:gd name="T73" fmla="*/ 106 h 814"/>
                  <a:gd name="T74" fmla="*/ 857 w 872"/>
                  <a:gd name="T75" fmla="*/ 58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72" h="814">
                    <a:moveTo>
                      <a:pt x="843" y="38"/>
                    </a:moveTo>
                    <a:lnTo>
                      <a:pt x="825" y="22"/>
                    </a:lnTo>
                    <a:lnTo>
                      <a:pt x="804" y="11"/>
                    </a:lnTo>
                    <a:lnTo>
                      <a:pt x="779" y="4"/>
                    </a:lnTo>
                    <a:lnTo>
                      <a:pt x="751" y="0"/>
                    </a:lnTo>
                    <a:lnTo>
                      <a:pt x="721" y="0"/>
                    </a:lnTo>
                    <a:lnTo>
                      <a:pt x="688" y="5"/>
                    </a:lnTo>
                    <a:lnTo>
                      <a:pt x="653" y="13"/>
                    </a:lnTo>
                    <a:lnTo>
                      <a:pt x="617" y="25"/>
                    </a:lnTo>
                    <a:lnTo>
                      <a:pt x="577" y="40"/>
                    </a:lnTo>
                    <a:lnTo>
                      <a:pt x="537" y="58"/>
                    </a:lnTo>
                    <a:lnTo>
                      <a:pt x="497" y="80"/>
                    </a:lnTo>
                    <a:lnTo>
                      <a:pt x="454" y="105"/>
                    </a:lnTo>
                    <a:lnTo>
                      <a:pt x="412" y="134"/>
                    </a:lnTo>
                    <a:lnTo>
                      <a:pt x="369" y="165"/>
                    </a:lnTo>
                    <a:lnTo>
                      <a:pt x="325" y="200"/>
                    </a:lnTo>
                    <a:lnTo>
                      <a:pt x="283" y="238"/>
                    </a:lnTo>
                    <a:lnTo>
                      <a:pt x="253" y="266"/>
                    </a:lnTo>
                    <a:lnTo>
                      <a:pt x="223" y="295"/>
                    </a:lnTo>
                    <a:lnTo>
                      <a:pt x="195" y="324"/>
                    </a:lnTo>
                    <a:lnTo>
                      <a:pt x="170" y="354"/>
                    </a:lnTo>
                    <a:lnTo>
                      <a:pt x="145" y="383"/>
                    </a:lnTo>
                    <a:lnTo>
                      <a:pt x="122" y="413"/>
                    </a:lnTo>
                    <a:lnTo>
                      <a:pt x="101" y="441"/>
                    </a:lnTo>
                    <a:lnTo>
                      <a:pt x="81" y="471"/>
                    </a:lnTo>
                    <a:lnTo>
                      <a:pt x="64" y="500"/>
                    </a:lnTo>
                    <a:lnTo>
                      <a:pt x="49" y="528"/>
                    </a:lnTo>
                    <a:lnTo>
                      <a:pt x="35" y="555"/>
                    </a:lnTo>
                    <a:lnTo>
                      <a:pt x="24" y="583"/>
                    </a:lnTo>
                    <a:lnTo>
                      <a:pt x="14" y="608"/>
                    </a:lnTo>
                    <a:lnTo>
                      <a:pt x="6" y="634"/>
                    </a:lnTo>
                    <a:lnTo>
                      <a:pt x="2" y="658"/>
                    </a:lnTo>
                    <a:lnTo>
                      <a:pt x="0" y="681"/>
                    </a:lnTo>
                    <a:lnTo>
                      <a:pt x="1" y="710"/>
                    </a:lnTo>
                    <a:lnTo>
                      <a:pt x="6" y="735"/>
                    </a:lnTo>
                    <a:lnTo>
                      <a:pt x="16" y="758"/>
                    </a:lnTo>
                    <a:lnTo>
                      <a:pt x="29" y="776"/>
                    </a:lnTo>
                    <a:lnTo>
                      <a:pt x="38" y="784"/>
                    </a:lnTo>
                    <a:lnTo>
                      <a:pt x="47" y="791"/>
                    </a:lnTo>
                    <a:lnTo>
                      <a:pt x="57" y="798"/>
                    </a:lnTo>
                    <a:lnTo>
                      <a:pt x="69" y="804"/>
                    </a:lnTo>
                    <a:lnTo>
                      <a:pt x="80" y="807"/>
                    </a:lnTo>
                    <a:lnTo>
                      <a:pt x="93" y="811"/>
                    </a:lnTo>
                    <a:lnTo>
                      <a:pt x="107" y="813"/>
                    </a:lnTo>
                    <a:lnTo>
                      <a:pt x="120" y="814"/>
                    </a:lnTo>
                    <a:lnTo>
                      <a:pt x="143" y="814"/>
                    </a:lnTo>
                    <a:lnTo>
                      <a:pt x="168" y="812"/>
                    </a:lnTo>
                    <a:lnTo>
                      <a:pt x="194" y="807"/>
                    </a:lnTo>
                    <a:lnTo>
                      <a:pt x="221" y="801"/>
                    </a:lnTo>
                    <a:lnTo>
                      <a:pt x="249" y="793"/>
                    </a:lnTo>
                    <a:lnTo>
                      <a:pt x="278" y="781"/>
                    </a:lnTo>
                    <a:lnTo>
                      <a:pt x="308" y="768"/>
                    </a:lnTo>
                    <a:lnTo>
                      <a:pt x="338" y="755"/>
                    </a:lnTo>
                    <a:lnTo>
                      <a:pt x="369" y="737"/>
                    </a:lnTo>
                    <a:lnTo>
                      <a:pt x="400" y="720"/>
                    </a:lnTo>
                    <a:lnTo>
                      <a:pt x="432" y="699"/>
                    </a:lnTo>
                    <a:lnTo>
                      <a:pt x="463" y="679"/>
                    </a:lnTo>
                    <a:lnTo>
                      <a:pt x="496" y="656"/>
                    </a:lnTo>
                    <a:lnTo>
                      <a:pt x="527" y="630"/>
                    </a:lnTo>
                    <a:lnTo>
                      <a:pt x="559" y="605"/>
                    </a:lnTo>
                    <a:lnTo>
                      <a:pt x="590" y="577"/>
                    </a:lnTo>
                    <a:lnTo>
                      <a:pt x="632" y="538"/>
                    </a:lnTo>
                    <a:lnTo>
                      <a:pt x="670" y="499"/>
                    </a:lnTo>
                    <a:lnTo>
                      <a:pt x="705" y="459"/>
                    </a:lnTo>
                    <a:lnTo>
                      <a:pt x="737" y="419"/>
                    </a:lnTo>
                    <a:lnTo>
                      <a:pt x="767" y="379"/>
                    </a:lnTo>
                    <a:lnTo>
                      <a:pt x="793" y="341"/>
                    </a:lnTo>
                    <a:lnTo>
                      <a:pt x="816" y="303"/>
                    </a:lnTo>
                    <a:lnTo>
                      <a:pt x="834" y="266"/>
                    </a:lnTo>
                    <a:lnTo>
                      <a:pt x="850" y="231"/>
                    </a:lnTo>
                    <a:lnTo>
                      <a:pt x="862" y="196"/>
                    </a:lnTo>
                    <a:lnTo>
                      <a:pt x="869" y="164"/>
                    </a:lnTo>
                    <a:lnTo>
                      <a:pt x="872" y="134"/>
                    </a:lnTo>
                    <a:lnTo>
                      <a:pt x="872" y="106"/>
                    </a:lnTo>
                    <a:lnTo>
                      <a:pt x="866" y="81"/>
                    </a:lnTo>
                    <a:lnTo>
                      <a:pt x="857" y="58"/>
                    </a:lnTo>
                    <a:lnTo>
                      <a:pt x="843"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31" name="Freeform 25">
                <a:extLst>
                  <a:ext uri="{FF2B5EF4-FFF2-40B4-BE49-F238E27FC236}">
                    <a16:creationId xmlns:a16="http://schemas.microsoft.com/office/drawing/2014/main" id="{8297EA47-0233-B246-989A-209A6689534F}"/>
                  </a:ext>
                </a:extLst>
              </p:cNvPr>
              <p:cNvSpPr>
                <a:spLocks noChangeAspect="1"/>
              </p:cNvSpPr>
              <p:nvPr/>
            </p:nvSpPr>
            <p:spPr bwMode="auto">
              <a:xfrm>
                <a:off x="892" y="533"/>
                <a:ext cx="235" cy="220"/>
              </a:xfrm>
              <a:custGeom>
                <a:avLst/>
                <a:gdLst>
                  <a:gd name="T0" fmla="*/ 515 w 819"/>
                  <a:gd name="T1" fmla="*/ 557 h 761"/>
                  <a:gd name="T2" fmla="*/ 454 w 819"/>
                  <a:gd name="T3" fmla="*/ 605 h 761"/>
                  <a:gd name="T4" fmla="*/ 393 w 819"/>
                  <a:gd name="T5" fmla="*/ 648 h 761"/>
                  <a:gd name="T6" fmla="*/ 332 w 819"/>
                  <a:gd name="T7" fmla="*/ 685 h 761"/>
                  <a:gd name="T8" fmla="*/ 273 w 819"/>
                  <a:gd name="T9" fmla="*/ 716 h 761"/>
                  <a:gd name="T10" fmla="*/ 217 w 819"/>
                  <a:gd name="T11" fmla="*/ 739 h 761"/>
                  <a:gd name="T12" fmla="*/ 165 w 819"/>
                  <a:gd name="T13" fmla="*/ 754 h 761"/>
                  <a:gd name="T14" fmla="*/ 118 w 819"/>
                  <a:gd name="T15" fmla="*/ 761 h 761"/>
                  <a:gd name="T16" fmla="*/ 83 w 819"/>
                  <a:gd name="T17" fmla="*/ 760 h 761"/>
                  <a:gd name="T18" fmla="*/ 62 w 819"/>
                  <a:gd name="T19" fmla="*/ 756 h 761"/>
                  <a:gd name="T20" fmla="*/ 44 w 819"/>
                  <a:gd name="T21" fmla="*/ 748 h 761"/>
                  <a:gd name="T22" fmla="*/ 29 w 819"/>
                  <a:gd name="T23" fmla="*/ 738 h 761"/>
                  <a:gd name="T24" fmla="*/ 12 w 819"/>
                  <a:gd name="T25" fmla="*/ 716 h 761"/>
                  <a:gd name="T26" fmla="*/ 0 w 819"/>
                  <a:gd name="T27" fmla="*/ 679 h 761"/>
                  <a:gd name="T28" fmla="*/ 2 w 819"/>
                  <a:gd name="T29" fmla="*/ 634 h 761"/>
                  <a:gd name="T30" fmla="*/ 14 w 819"/>
                  <a:gd name="T31" fmla="*/ 588 h 761"/>
                  <a:gd name="T32" fmla="*/ 35 w 819"/>
                  <a:gd name="T33" fmla="*/ 536 h 761"/>
                  <a:gd name="T34" fmla="*/ 62 w 819"/>
                  <a:gd name="T35" fmla="*/ 483 h 761"/>
                  <a:gd name="T36" fmla="*/ 98 w 819"/>
                  <a:gd name="T37" fmla="*/ 427 h 761"/>
                  <a:gd name="T38" fmla="*/ 141 w 819"/>
                  <a:gd name="T39" fmla="*/ 371 h 761"/>
                  <a:gd name="T40" fmla="*/ 190 w 819"/>
                  <a:gd name="T41" fmla="*/ 313 h 761"/>
                  <a:gd name="T42" fmla="*/ 244 w 819"/>
                  <a:gd name="T43" fmla="*/ 258 h 761"/>
                  <a:gd name="T44" fmla="*/ 313 w 819"/>
                  <a:gd name="T45" fmla="*/ 196 h 761"/>
                  <a:gd name="T46" fmla="*/ 393 w 819"/>
                  <a:gd name="T47" fmla="*/ 135 h 761"/>
                  <a:gd name="T48" fmla="*/ 473 w 819"/>
                  <a:gd name="T49" fmla="*/ 83 h 761"/>
                  <a:gd name="T50" fmla="*/ 549 w 819"/>
                  <a:gd name="T51" fmla="*/ 44 h 761"/>
                  <a:gd name="T52" fmla="*/ 621 w 819"/>
                  <a:gd name="T53" fmla="*/ 16 h 761"/>
                  <a:gd name="T54" fmla="*/ 685 w 819"/>
                  <a:gd name="T55" fmla="*/ 2 h 761"/>
                  <a:gd name="T56" fmla="*/ 739 w 819"/>
                  <a:gd name="T57" fmla="*/ 2 h 761"/>
                  <a:gd name="T58" fmla="*/ 781 w 819"/>
                  <a:gd name="T59" fmla="*/ 16 h 761"/>
                  <a:gd name="T60" fmla="*/ 808 w 819"/>
                  <a:gd name="T61" fmla="*/ 47 h 761"/>
                  <a:gd name="T62" fmla="*/ 819 w 819"/>
                  <a:gd name="T63" fmla="*/ 90 h 761"/>
                  <a:gd name="T64" fmla="*/ 813 w 819"/>
                  <a:gd name="T65" fmla="*/ 143 h 761"/>
                  <a:gd name="T66" fmla="*/ 793 w 819"/>
                  <a:gd name="T67" fmla="*/ 205 h 761"/>
                  <a:gd name="T68" fmla="*/ 759 w 819"/>
                  <a:gd name="T69" fmla="*/ 274 h 761"/>
                  <a:gd name="T70" fmla="*/ 712 w 819"/>
                  <a:gd name="T71" fmla="*/ 346 h 761"/>
                  <a:gd name="T72" fmla="*/ 653 w 819"/>
                  <a:gd name="T73" fmla="*/ 420 h 761"/>
                  <a:gd name="T74" fmla="*/ 583 w 819"/>
                  <a:gd name="T75" fmla="*/ 495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9" h="761">
                    <a:moveTo>
                      <a:pt x="545" y="531"/>
                    </a:moveTo>
                    <a:lnTo>
                      <a:pt x="515" y="557"/>
                    </a:lnTo>
                    <a:lnTo>
                      <a:pt x="485" y="581"/>
                    </a:lnTo>
                    <a:lnTo>
                      <a:pt x="454" y="605"/>
                    </a:lnTo>
                    <a:lnTo>
                      <a:pt x="424" y="627"/>
                    </a:lnTo>
                    <a:lnTo>
                      <a:pt x="393" y="648"/>
                    </a:lnTo>
                    <a:lnTo>
                      <a:pt x="363" y="668"/>
                    </a:lnTo>
                    <a:lnTo>
                      <a:pt x="332" y="685"/>
                    </a:lnTo>
                    <a:lnTo>
                      <a:pt x="303" y="701"/>
                    </a:lnTo>
                    <a:lnTo>
                      <a:pt x="273" y="716"/>
                    </a:lnTo>
                    <a:lnTo>
                      <a:pt x="244" y="729"/>
                    </a:lnTo>
                    <a:lnTo>
                      <a:pt x="217" y="739"/>
                    </a:lnTo>
                    <a:lnTo>
                      <a:pt x="190" y="747"/>
                    </a:lnTo>
                    <a:lnTo>
                      <a:pt x="165" y="754"/>
                    </a:lnTo>
                    <a:lnTo>
                      <a:pt x="141" y="759"/>
                    </a:lnTo>
                    <a:lnTo>
                      <a:pt x="118" y="761"/>
                    </a:lnTo>
                    <a:lnTo>
                      <a:pt x="96" y="761"/>
                    </a:lnTo>
                    <a:lnTo>
                      <a:pt x="83" y="760"/>
                    </a:lnTo>
                    <a:lnTo>
                      <a:pt x="73" y="759"/>
                    </a:lnTo>
                    <a:lnTo>
                      <a:pt x="62" y="756"/>
                    </a:lnTo>
                    <a:lnTo>
                      <a:pt x="52" y="753"/>
                    </a:lnTo>
                    <a:lnTo>
                      <a:pt x="44" y="748"/>
                    </a:lnTo>
                    <a:lnTo>
                      <a:pt x="36" y="744"/>
                    </a:lnTo>
                    <a:lnTo>
                      <a:pt x="29" y="738"/>
                    </a:lnTo>
                    <a:lnTo>
                      <a:pt x="22" y="731"/>
                    </a:lnTo>
                    <a:lnTo>
                      <a:pt x="12" y="716"/>
                    </a:lnTo>
                    <a:lnTo>
                      <a:pt x="5" y="699"/>
                    </a:lnTo>
                    <a:lnTo>
                      <a:pt x="0" y="679"/>
                    </a:lnTo>
                    <a:lnTo>
                      <a:pt x="0" y="656"/>
                    </a:lnTo>
                    <a:lnTo>
                      <a:pt x="2" y="634"/>
                    </a:lnTo>
                    <a:lnTo>
                      <a:pt x="7" y="611"/>
                    </a:lnTo>
                    <a:lnTo>
                      <a:pt x="14" y="588"/>
                    </a:lnTo>
                    <a:lnTo>
                      <a:pt x="23" y="563"/>
                    </a:lnTo>
                    <a:lnTo>
                      <a:pt x="35" y="536"/>
                    </a:lnTo>
                    <a:lnTo>
                      <a:pt x="47" y="510"/>
                    </a:lnTo>
                    <a:lnTo>
                      <a:pt x="62" y="483"/>
                    </a:lnTo>
                    <a:lnTo>
                      <a:pt x="80" y="455"/>
                    </a:lnTo>
                    <a:lnTo>
                      <a:pt x="98" y="427"/>
                    </a:lnTo>
                    <a:lnTo>
                      <a:pt x="119" y="398"/>
                    </a:lnTo>
                    <a:lnTo>
                      <a:pt x="141" y="371"/>
                    </a:lnTo>
                    <a:lnTo>
                      <a:pt x="165" y="342"/>
                    </a:lnTo>
                    <a:lnTo>
                      <a:pt x="190" y="313"/>
                    </a:lnTo>
                    <a:lnTo>
                      <a:pt x="217" y="285"/>
                    </a:lnTo>
                    <a:lnTo>
                      <a:pt x="244" y="258"/>
                    </a:lnTo>
                    <a:lnTo>
                      <a:pt x="273" y="230"/>
                    </a:lnTo>
                    <a:lnTo>
                      <a:pt x="313" y="196"/>
                    </a:lnTo>
                    <a:lnTo>
                      <a:pt x="352" y="163"/>
                    </a:lnTo>
                    <a:lnTo>
                      <a:pt x="393" y="135"/>
                    </a:lnTo>
                    <a:lnTo>
                      <a:pt x="433" y="107"/>
                    </a:lnTo>
                    <a:lnTo>
                      <a:pt x="473" y="83"/>
                    </a:lnTo>
                    <a:lnTo>
                      <a:pt x="512" y="62"/>
                    </a:lnTo>
                    <a:lnTo>
                      <a:pt x="549" y="44"/>
                    </a:lnTo>
                    <a:lnTo>
                      <a:pt x="586" y="27"/>
                    </a:lnTo>
                    <a:lnTo>
                      <a:pt x="621" y="16"/>
                    </a:lnTo>
                    <a:lnTo>
                      <a:pt x="654" y="7"/>
                    </a:lnTo>
                    <a:lnTo>
                      <a:pt x="685" y="2"/>
                    </a:lnTo>
                    <a:lnTo>
                      <a:pt x="714" y="0"/>
                    </a:lnTo>
                    <a:lnTo>
                      <a:pt x="739" y="2"/>
                    </a:lnTo>
                    <a:lnTo>
                      <a:pt x="762" y="7"/>
                    </a:lnTo>
                    <a:lnTo>
                      <a:pt x="781" y="16"/>
                    </a:lnTo>
                    <a:lnTo>
                      <a:pt x="797" y="30"/>
                    </a:lnTo>
                    <a:lnTo>
                      <a:pt x="808" y="47"/>
                    </a:lnTo>
                    <a:lnTo>
                      <a:pt x="815" y="67"/>
                    </a:lnTo>
                    <a:lnTo>
                      <a:pt x="819" y="90"/>
                    </a:lnTo>
                    <a:lnTo>
                      <a:pt x="819" y="115"/>
                    </a:lnTo>
                    <a:lnTo>
                      <a:pt x="813" y="143"/>
                    </a:lnTo>
                    <a:lnTo>
                      <a:pt x="805" y="174"/>
                    </a:lnTo>
                    <a:lnTo>
                      <a:pt x="793" y="205"/>
                    </a:lnTo>
                    <a:lnTo>
                      <a:pt x="777" y="238"/>
                    </a:lnTo>
                    <a:lnTo>
                      <a:pt x="759" y="274"/>
                    </a:lnTo>
                    <a:lnTo>
                      <a:pt x="737" y="310"/>
                    </a:lnTo>
                    <a:lnTo>
                      <a:pt x="712" y="346"/>
                    </a:lnTo>
                    <a:lnTo>
                      <a:pt x="683" y="383"/>
                    </a:lnTo>
                    <a:lnTo>
                      <a:pt x="653" y="420"/>
                    </a:lnTo>
                    <a:lnTo>
                      <a:pt x="619" y="458"/>
                    </a:lnTo>
                    <a:lnTo>
                      <a:pt x="583" y="495"/>
                    </a:lnTo>
                    <a:lnTo>
                      <a:pt x="545" y="5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32" name="Freeform 26">
                <a:extLst>
                  <a:ext uri="{FF2B5EF4-FFF2-40B4-BE49-F238E27FC236}">
                    <a16:creationId xmlns:a16="http://schemas.microsoft.com/office/drawing/2014/main" id="{B1AB7AA3-E254-9E4C-92A9-78920ECBC83D}"/>
                  </a:ext>
                </a:extLst>
              </p:cNvPr>
              <p:cNvSpPr>
                <a:spLocks noChangeAspect="1"/>
              </p:cNvSpPr>
              <p:nvPr/>
            </p:nvSpPr>
            <p:spPr bwMode="auto">
              <a:xfrm>
                <a:off x="905" y="583"/>
                <a:ext cx="127" cy="160"/>
              </a:xfrm>
              <a:custGeom>
                <a:avLst/>
                <a:gdLst>
                  <a:gd name="T0" fmla="*/ 120 w 441"/>
                  <a:gd name="T1" fmla="*/ 519 h 553"/>
                  <a:gd name="T2" fmla="*/ 101 w 441"/>
                  <a:gd name="T3" fmla="*/ 515 h 553"/>
                  <a:gd name="T4" fmla="*/ 83 w 441"/>
                  <a:gd name="T5" fmla="*/ 508 h 553"/>
                  <a:gd name="T6" fmla="*/ 69 w 441"/>
                  <a:gd name="T7" fmla="*/ 499 h 553"/>
                  <a:gd name="T8" fmla="*/ 54 w 441"/>
                  <a:gd name="T9" fmla="*/ 480 h 553"/>
                  <a:gd name="T10" fmla="*/ 45 w 441"/>
                  <a:gd name="T11" fmla="*/ 445 h 553"/>
                  <a:gd name="T12" fmla="*/ 46 w 441"/>
                  <a:gd name="T13" fmla="*/ 405 h 553"/>
                  <a:gd name="T14" fmla="*/ 57 w 441"/>
                  <a:gd name="T15" fmla="*/ 363 h 553"/>
                  <a:gd name="T16" fmla="*/ 74 w 441"/>
                  <a:gd name="T17" fmla="*/ 317 h 553"/>
                  <a:gd name="T18" fmla="*/ 101 w 441"/>
                  <a:gd name="T19" fmla="*/ 269 h 553"/>
                  <a:gd name="T20" fmla="*/ 133 w 441"/>
                  <a:gd name="T21" fmla="*/ 219 h 553"/>
                  <a:gd name="T22" fmla="*/ 171 w 441"/>
                  <a:gd name="T23" fmla="*/ 168 h 553"/>
                  <a:gd name="T24" fmla="*/ 216 w 441"/>
                  <a:gd name="T25" fmla="*/ 117 h 553"/>
                  <a:gd name="T26" fmla="*/ 264 w 441"/>
                  <a:gd name="T27" fmla="*/ 66 h 553"/>
                  <a:gd name="T28" fmla="*/ 296 w 441"/>
                  <a:gd name="T29" fmla="*/ 36 h 553"/>
                  <a:gd name="T30" fmla="*/ 309 w 441"/>
                  <a:gd name="T31" fmla="*/ 26 h 553"/>
                  <a:gd name="T32" fmla="*/ 322 w 441"/>
                  <a:gd name="T33" fmla="*/ 16 h 553"/>
                  <a:gd name="T34" fmla="*/ 334 w 441"/>
                  <a:gd name="T35" fmla="*/ 5 h 553"/>
                  <a:gd name="T36" fmla="*/ 328 w 441"/>
                  <a:gd name="T37" fmla="*/ 9 h 553"/>
                  <a:gd name="T38" fmla="*/ 305 w 441"/>
                  <a:gd name="T39" fmla="*/ 26 h 553"/>
                  <a:gd name="T40" fmla="*/ 281 w 441"/>
                  <a:gd name="T41" fmla="*/ 46 h 553"/>
                  <a:gd name="T42" fmla="*/ 258 w 441"/>
                  <a:gd name="T43" fmla="*/ 65 h 553"/>
                  <a:gd name="T44" fmla="*/ 220 w 441"/>
                  <a:gd name="T45" fmla="*/ 100 h 553"/>
                  <a:gd name="T46" fmla="*/ 172 w 441"/>
                  <a:gd name="T47" fmla="*/ 150 h 553"/>
                  <a:gd name="T48" fmla="*/ 127 w 441"/>
                  <a:gd name="T49" fmla="*/ 201 h 553"/>
                  <a:gd name="T50" fmla="*/ 89 w 441"/>
                  <a:gd name="T51" fmla="*/ 253 h 553"/>
                  <a:gd name="T52" fmla="*/ 57 w 441"/>
                  <a:gd name="T53" fmla="*/ 304 h 553"/>
                  <a:gd name="T54" fmla="*/ 30 w 441"/>
                  <a:gd name="T55" fmla="*/ 352 h 553"/>
                  <a:gd name="T56" fmla="*/ 13 w 441"/>
                  <a:gd name="T57" fmla="*/ 398 h 553"/>
                  <a:gd name="T58" fmla="*/ 3 w 441"/>
                  <a:gd name="T59" fmla="*/ 439 h 553"/>
                  <a:gd name="T60" fmla="*/ 1 w 441"/>
                  <a:gd name="T61" fmla="*/ 480 h 553"/>
                  <a:gd name="T62" fmla="*/ 11 w 441"/>
                  <a:gd name="T63" fmla="*/ 513 h 553"/>
                  <a:gd name="T64" fmla="*/ 26 w 441"/>
                  <a:gd name="T65" fmla="*/ 533 h 553"/>
                  <a:gd name="T66" fmla="*/ 39 w 441"/>
                  <a:gd name="T67" fmla="*/ 542 h 553"/>
                  <a:gd name="T68" fmla="*/ 57 w 441"/>
                  <a:gd name="T69" fmla="*/ 549 h 553"/>
                  <a:gd name="T70" fmla="*/ 76 w 441"/>
                  <a:gd name="T71" fmla="*/ 552 h 553"/>
                  <a:gd name="T72" fmla="*/ 104 w 441"/>
                  <a:gd name="T73" fmla="*/ 553 h 553"/>
                  <a:gd name="T74" fmla="*/ 141 w 441"/>
                  <a:gd name="T75" fmla="*/ 549 h 553"/>
                  <a:gd name="T76" fmla="*/ 182 w 441"/>
                  <a:gd name="T77" fmla="*/ 538 h 553"/>
                  <a:gd name="T78" fmla="*/ 226 w 441"/>
                  <a:gd name="T79" fmla="*/ 522 h 553"/>
                  <a:gd name="T80" fmla="*/ 272 w 441"/>
                  <a:gd name="T81" fmla="*/ 500 h 553"/>
                  <a:gd name="T82" fmla="*/ 319 w 441"/>
                  <a:gd name="T83" fmla="*/ 474 h 553"/>
                  <a:gd name="T84" fmla="*/ 368 w 441"/>
                  <a:gd name="T85" fmla="*/ 443 h 553"/>
                  <a:gd name="T86" fmla="*/ 417 w 441"/>
                  <a:gd name="T87" fmla="*/ 407 h 553"/>
                  <a:gd name="T88" fmla="*/ 419 w 441"/>
                  <a:gd name="T89" fmla="*/ 404 h 553"/>
                  <a:gd name="T90" fmla="*/ 377 w 441"/>
                  <a:gd name="T91" fmla="*/ 432 h 553"/>
                  <a:gd name="T92" fmla="*/ 334 w 441"/>
                  <a:gd name="T93" fmla="*/ 457 h 553"/>
                  <a:gd name="T94" fmla="*/ 293 w 441"/>
                  <a:gd name="T95" fmla="*/ 479 h 553"/>
                  <a:gd name="T96" fmla="*/ 252 w 441"/>
                  <a:gd name="T97" fmla="*/ 495 h 553"/>
                  <a:gd name="T98" fmla="*/ 214 w 441"/>
                  <a:gd name="T99" fmla="*/ 508 h 553"/>
                  <a:gd name="T100" fmla="*/ 179 w 441"/>
                  <a:gd name="T101" fmla="*/ 517 h 553"/>
                  <a:gd name="T102" fmla="*/ 145 w 441"/>
                  <a:gd name="T103" fmla="*/ 52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1" h="553">
                    <a:moveTo>
                      <a:pt x="130" y="520"/>
                    </a:moveTo>
                    <a:lnTo>
                      <a:pt x="120" y="519"/>
                    </a:lnTo>
                    <a:lnTo>
                      <a:pt x="110" y="518"/>
                    </a:lnTo>
                    <a:lnTo>
                      <a:pt x="101" y="515"/>
                    </a:lnTo>
                    <a:lnTo>
                      <a:pt x="91" y="512"/>
                    </a:lnTo>
                    <a:lnTo>
                      <a:pt x="83" y="508"/>
                    </a:lnTo>
                    <a:lnTo>
                      <a:pt x="76" y="504"/>
                    </a:lnTo>
                    <a:lnTo>
                      <a:pt x="69" y="499"/>
                    </a:lnTo>
                    <a:lnTo>
                      <a:pt x="64" y="494"/>
                    </a:lnTo>
                    <a:lnTo>
                      <a:pt x="54" y="480"/>
                    </a:lnTo>
                    <a:lnTo>
                      <a:pt x="49" y="464"/>
                    </a:lnTo>
                    <a:lnTo>
                      <a:pt x="45" y="445"/>
                    </a:lnTo>
                    <a:lnTo>
                      <a:pt x="44" y="424"/>
                    </a:lnTo>
                    <a:lnTo>
                      <a:pt x="46" y="405"/>
                    </a:lnTo>
                    <a:lnTo>
                      <a:pt x="50" y="385"/>
                    </a:lnTo>
                    <a:lnTo>
                      <a:pt x="57" y="363"/>
                    </a:lnTo>
                    <a:lnTo>
                      <a:pt x="65" y="342"/>
                    </a:lnTo>
                    <a:lnTo>
                      <a:pt x="74" y="317"/>
                    </a:lnTo>
                    <a:lnTo>
                      <a:pt x="87" y="294"/>
                    </a:lnTo>
                    <a:lnTo>
                      <a:pt x="101" y="269"/>
                    </a:lnTo>
                    <a:lnTo>
                      <a:pt x="115" y="245"/>
                    </a:lnTo>
                    <a:lnTo>
                      <a:pt x="133" y="219"/>
                    </a:lnTo>
                    <a:lnTo>
                      <a:pt x="151" y="194"/>
                    </a:lnTo>
                    <a:lnTo>
                      <a:pt x="171" y="168"/>
                    </a:lnTo>
                    <a:lnTo>
                      <a:pt x="193" y="142"/>
                    </a:lnTo>
                    <a:lnTo>
                      <a:pt x="216" y="117"/>
                    </a:lnTo>
                    <a:lnTo>
                      <a:pt x="239" y="92"/>
                    </a:lnTo>
                    <a:lnTo>
                      <a:pt x="264" y="66"/>
                    </a:lnTo>
                    <a:lnTo>
                      <a:pt x="290" y="42"/>
                    </a:lnTo>
                    <a:lnTo>
                      <a:pt x="296" y="36"/>
                    </a:lnTo>
                    <a:lnTo>
                      <a:pt x="303" y="31"/>
                    </a:lnTo>
                    <a:lnTo>
                      <a:pt x="309" y="26"/>
                    </a:lnTo>
                    <a:lnTo>
                      <a:pt x="316" y="20"/>
                    </a:lnTo>
                    <a:lnTo>
                      <a:pt x="322" y="16"/>
                    </a:lnTo>
                    <a:lnTo>
                      <a:pt x="327" y="10"/>
                    </a:lnTo>
                    <a:lnTo>
                      <a:pt x="334" y="5"/>
                    </a:lnTo>
                    <a:lnTo>
                      <a:pt x="340" y="0"/>
                    </a:lnTo>
                    <a:lnTo>
                      <a:pt x="328" y="9"/>
                    </a:lnTo>
                    <a:lnTo>
                      <a:pt x="317" y="17"/>
                    </a:lnTo>
                    <a:lnTo>
                      <a:pt x="305" y="26"/>
                    </a:lnTo>
                    <a:lnTo>
                      <a:pt x="294" y="35"/>
                    </a:lnTo>
                    <a:lnTo>
                      <a:pt x="281" y="46"/>
                    </a:lnTo>
                    <a:lnTo>
                      <a:pt x="270" y="55"/>
                    </a:lnTo>
                    <a:lnTo>
                      <a:pt x="258" y="65"/>
                    </a:lnTo>
                    <a:lnTo>
                      <a:pt x="247" y="76"/>
                    </a:lnTo>
                    <a:lnTo>
                      <a:pt x="220" y="100"/>
                    </a:lnTo>
                    <a:lnTo>
                      <a:pt x="195" y="125"/>
                    </a:lnTo>
                    <a:lnTo>
                      <a:pt x="172" y="150"/>
                    </a:lnTo>
                    <a:lnTo>
                      <a:pt x="149" y="176"/>
                    </a:lnTo>
                    <a:lnTo>
                      <a:pt x="127" y="201"/>
                    </a:lnTo>
                    <a:lnTo>
                      <a:pt x="107" y="228"/>
                    </a:lnTo>
                    <a:lnTo>
                      <a:pt x="89" y="253"/>
                    </a:lnTo>
                    <a:lnTo>
                      <a:pt x="72" y="278"/>
                    </a:lnTo>
                    <a:lnTo>
                      <a:pt x="57" y="304"/>
                    </a:lnTo>
                    <a:lnTo>
                      <a:pt x="43" y="328"/>
                    </a:lnTo>
                    <a:lnTo>
                      <a:pt x="30" y="352"/>
                    </a:lnTo>
                    <a:lnTo>
                      <a:pt x="21" y="375"/>
                    </a:lnTo>
                    <a:lnTo>
                      <a:pt x="13" y="398"/>
                    </a:lnTo>
                    <a:lnTo>
                      <a:pt x="6" y="419"/>
                    </a:lnTo>
                    <a:lnTo>
                      <a:pt x="3" y="439"/>
                    </a:lnTo>
                    <a:lnTo>
                      <a:pt x="0" y="459"/>
                    </a:lnTo>
                    <a:lnTo>
                      <a:pt x="1" y="480"/>
                    </a:lnTo>
                    <a:lnTo>
                      <a:pt x="5" y="498"/>
                    </a:lnTo>
                    <a:lnTo>
                      <a:pt x="11" y="513"/>
                    </a:lnTo>
                    <a:lnTo>
                      <a:pt x="20" y="527"/>
                    </a:lnTo>
                    <a:lnTo>
                      <a:pt x="26" y="533"/>
                    </a:lnTo>
                    <a:lnTo>
                      <a:pt x="33" y="537"/>
                    </a:lnTo>
                    <a:lnTo>
                      <a:pt x="39" y="542"/>
                    </a:lnTo>
                    <a:lnTo>
                      <a:pt x="48" y="545"/>
                    </a:lnTo>
                    <a:lnTo>
                      <a:pt x="57" y="549"/>
                    </a:lnTo>
                    <a:lnTo>
                      <a:pt x="66" y="551"/>
                    </a:lnTo>
                    <a:lnTo>
                      <a:pt x="76" y="552"/>
                    </a:lnTo>
                    <a:lnTo>
                      <a:pt x="87" y="553"/>
                    </a:lnTo>
                    <a:lnTo>
                      <a:pt x="104" y="553"/>
                    </a:lnTo>
                    <a:lnTo>
                      <a:pt x="121" y="552"/>
                    </a:lnTo>
                    <a:lnTo>
                      <a:pt x="141" y="549"/>
                    </a:lnTo>
                    <a:lnTo>
                      <a:pt x="160" y="544"/>
                    </a:lnTo>
                    <a:lnTo>
                      <a:pt x="182" y="538"/>
                    </a:lnTo>
                    <a:lnTo>
                      <a:pt x="203" y="530"/>
                    </a:lnTo>
                    <a:lnTo>
                      <a:pt x="226" y="522"/>
                    </a:lnTo>
                    <a:lnTo>
                      <a:pt x="249" y="512"/>
                    </a:lnTo>
                    <a:lnTo>
                      <a:pt x="272" y="500"/>
                    </a:lnTo>
                    <a:lnTo>
                      <a:pt x="295" y="488"/>
                    </a:lnTo>
                    <a:lnTo>
                      <a:pt x="319" y="474"/>
                    </a:lnTo>
                    <a:lnTo>
                      <a:pt x="343" y="459"/>
                    </a:lnTo>
                    <a:lnTo>
                      <a:pt x="368" y="443"/>
                    </a:lnTo>
                    <a:lnTo>
                      <a:pt x="393" y="426"/>
                    </a:lnTo>
                    <a:lnTo>
                      <a:pt x="417" y="407"/>
                    </a:lnTo>
                    <a:lnTo>
                      <a:pt x="441" y="389"/>
                    </a:lnTo>
                    <a:lnTo>
                      <a:pt x="419" y="404"/>
                    </a:lnTo>
                    <a:lnTo>
                      <a:pt x="398" y="419"/>
                    </a:lnTo>
                    <a:lnTo>
                      <a:pt x="377" y="432"/>
                    </a:lnTo>
                    <a:lnTo>
                      <a:pt x="355" y="445"/>
                    </a:lnTo>
                    <a:lnTo>
                      <a:pt x="334" y="457"/>
                    </a:lnTo>
                    <a:lnTo>
                      <a:pt x="313" y="468"/>
                    </a:lnTo>
                    <a:lnTo>
                      <a:pt x="293" y="479"/>
                    </a:lnTo>
                    <a:lnTo>
                      <a:pt x="272" y="487"/>
                    </a:lnTo>
                    <a:lnTo>
                      <a:pt x="252" y="495"/>
                    </a:lnTo>
                    <a:lnTo>
                      <a:pt x="233" y="502"/>
                    </a:lnTo>
                    <a:lnTo>
                      <a:pt x="214" y="508"/>
                    </a:lnTo>
                    <a:lnTo>
                      <a:pt x="196" y="513"/>
                    </a:lnTo>
                    <a:lnTo>
                      <a:pt x="179" y="517"/>
                    </a:lnTo>
                    <a:lnTo>
                      <a:pt x="162" y="519"/>
                    </a:lnTo>
                    <a:lnTo>
                      <a:pt x="145" y="520"/>
                    </a:lnTo>
                    <a:lnTo>
                      <a:pt x="130" y="5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33" name="Freeform 27">
                <a:extLst>
                  <a:ext uri="{FF2B5EF4-FFF2-40B4-BE49-F238E27FC236}">
                    <a16:creationId xmlns:a16="http://schemas.microsoft.com/office/drawing/2014/main" id="{F1FC67F5-834A-FC47-B508-6E36673D9C80}"/>
                  </a:ext>
                </a:extLst>
              </p:cNvPr>
              <p:cNvSpPr>
                <a:spLocks noChangeAspect="1"/>
              </p:cNvSpPr>
              <p:nvPr/>
            </p:nvSpPr>
            <p:spPr bwMode="auto">
              <a:xfrm>
                <a:off x="973" y="543"/>
                <a:ext cx="145" cy="148"/>
              </a:xfrm>
              <a:custGeom>
                <a:avLst/>
                <a:gdLst>
                  <a:gd name="T0" fmla="*/ 467 w 500"/>
                  <a:gd name="T1" fmla="*/ 15 h 512"/>
                  <a:gd name="T2" fmla="*/ 429 w 500"/>
                  <a:gd name="T3" fmla="*/ 1 h 512"/>
                  <a:gd name="T4" fmla="*/ 379 w 500"/>
                  <a:gd name="T5" fmla="*/ 1 h 512"/>
                  <a:gd name="T6" fmla="*/ 323 w 500"/>
                  <a:gd name="T7" fmla="*/ 13 h 512"/>
                  <a:gd name="T8" fmla="*/ 258 w 500"/>
                  <a:gd name="T9" fmla="*/ 39 h 512"/>
                  <a:gd name="T10" fmla="*/ 189 w 500"/>
                  <a:gd name="T11" fmla="*/ 74 h 512"/>
                  <a:gd name="T12" fmla="*/ 118 w 500"/>
                  <a:gd name="T13" fmla="*/ 120 h 512"/>
                  <a:gd name="T14" fmla="*/ 45 w 500"/>
                  <a:gd name="T15" fmla="*/ 176 h 512"/>
                  <a:gd name="T16" fmla="*/ 7 w 500"/>
                  <a:gd name="T17" fmla="*/ 209 h 512"/>
                  <a:gd name="T18" fmla="*/ 3 w 500"/>
                  <a:gd name="T19" fmla="*/ 213 h 512"/>
                  <a:gd name="T20" fmla="*/ 34 w 500"/>
                  <a:gd name="T21" fmla="*/ 188 h 512"/>
                  <a:gd name="T22" fmla="*/ 102 w 500"/>
                  <a:gd name="T23" fmla="*/ 141 h 512"/>
                  <a:gd name="T24" fmla="*/ 167 w 500"/>
                  <a:gd name="T25" fmla="*/ 102 h 512"/>
                  <a:gd name="T26" fmla="*/ 230 w 500"/>
                  <a:gd name="T27" fmla="*/ 72 h 512"/>
                  <a:gd name="T28" fmla="*/ 288 w 500"/>
                  <a:gd name="T29" fmla="*/ 51 h 512"/>
                  <a:gd name="T30" fmla="*/ 340 w 500"/>
                  <a:gd name="T31" fmla="*/ 42 h 512"/>
                  <a:gd name="T32" fmla="*/ 385 w 500"/>
                  <a:gd name="T33" fmla="*/ 43 h 512"/>
                  <a:gd name="T34" fmla="*/ 420 w 500"/>
                  <a:gd name="T35" fmla="*/ 56 h 512"/>
                  <a:gd name="T36" fmla="*/ 443 w 500"/>
                  <a:gd name="T37" fmla="*/ 82 h 512"/>
                  <a:gd name="T38" fmla="*/ 452 w 500"/>
                  <a:gd name="T39" fmla="*/ 120 h 512"/>
                  <a:gd name="T40" fmla="*/ 447 w 500"/>
                  <a:gd name="T41" fmla="*/ 169 h 512"/>
                  <a:gd name="T42" fmla="*/ 430 w 500"/>
                  <a:gd name="T43" fmla="*/ 223 h 512"/>
                  <a:gd name="T44" fmla="*/ 400 w 500"/>
                  <a:gd name="T45" fmla="*/ 284 h 512"/>
                  <a:gd name="T46" fmla="*/ 359 w 500"/>
                  <a:gd name="T47" fmla="*/ 348 h 512"/>
                  <a:gd name="T48" fmla="*/ 308 w 500"/>
                  <a:gd name="T49" fmla="*/ 414 h 512"/>
                  <a:gd name="T50" fmla="*/ 247 w 500"/>
                  <a:gd name="T51" fmla="*/ 480 h 512"/>
                  <a:gd name="T52" fmla="*/ 218 w 500"/>
                  <a:gd name="T53" fmla="*/ 507 h 512"/>
                  <a:gd name="T54" fmla="*/ 228 w 500"/>
                  <a:gd name="T55" fmla="*/ 499 h 512"/>
                  <a:gd name="T56" fmla="*/ 239 w 500"/>
                  <a:gd name="T57" fmla="*/ 490 h 512"/>
                  <a:gd name="T58" fmla="*/ 249 w 500"/>
                  <a:gd name="T59" fmla="*/ 481 h 512"/>
                  <a:gd name="T60" fmla="*/ 288 w 500"/>
                  <a:gd name="T61" fmla="*/ 444 h 512"/>
                  <a:gd name="T62" fmla="*/ 350 w 500"/>
                  <a:gd name="T63" fmla="*/ 377 h 512"/>
                  <a:gd name="T64" fmla="*/ 403 w 500"/>
                  <a:gd name="T65" fmla="*/ 310 h 512"/>
                  <a:gd name="T66" fmla="*/ 446 w 500"/>
                  <a:gd name="T67" fmla="*/ 245 h 512"/>
                  <a:gd name="T68" fmla="*/ 477 w 500"/>
                  <a:gd name="T69" fmla="*/ 184 h 512"/>
                  <a:gd name="T70" fmla="*/ 496 w 500"/>
                  <a:gd name="T71" fmla="*/ 128 h 512"/>
                  <a:gd name="T72" fmla="*/ 500 w 500"/>
                  <a:gd name="T73" fmla="*/ 80 h 512"/>
                  <a:gd name="T74" fmla="*/ 491 w 500"/>
                  <a:gd name="T75" fmla="*/ 41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0" h="512">
                    <a:moveTo>
                      <a:pt x="481" y="26"/>
                    </a:moveTo>
                    <a:lnTo>
                      <a:pt x="467" y="15"/>
                    </a:lnTo>
                    <a:lnTo>
                      <a:pt x="449" y="5"/>
                    </a:lnTo>
                    <a:lnTo>
                      <a:pt x="429" y="1"/>
                    </a:lnTo>
                    <a:lnTo>
                      <a:pt x="406" y="0"/>
                    </a:lnTo>
                    <a:lnTo>
                      <a:pt x="379" y="1"/>
                    </a:lnTo>
                    <a:lnTo>
                      <a:pt x="352" y="5"/>
                    </a:lnTo>
                    <a:lnTo>
                      <a:pt x="323" y="13"/>
                    </a:lnTo>
                    <a:lnTo>
                      <a:pt x="291" y="25"/>
                    </a:lnTo>
                    <a:lnTo>
                      <a:pt x="258" y="39"/>
                    </a:lnTo>
                    <a:lnTo>
                      <a:pt x="224" y="55"/>
                    </a:lnTo>
                    <a:lnTo>
                      <a:pt x="189" y="74"/>
                    </a:lnTo>
                    <a:lnTo>
                      <a:pt x="154" y="96"/>
                    </a:lnTo>
                    <a:lnTo>
                      <a:pt x="118" y="120"/>
                    </a:lnTo>
                    <a:lnTo>
                      <a:pt x="81" y="147"/>
                    </a:lnTo>
                    <a:lnTo>
                      <a:pt x="45" y="176"/>
                    </a:lnTo>
                    <a:lnTo>
                      <a:pt x="10" y="207"/>
                    </a:lnTo>
                    <a:lnTo>
                      <a:pt x="7" y="209"/>
                    </a:lnTo>
                    <a:lnTo>
                      <a:pt x="5" y="210"/>
                    </a:lnTo>
                    <a:lnTo>
                      <a:pt x="3" y="213"/>
                    </a:lnTo>
                    <a:lnTo>
                      <a:pt x="0" y="215"/>
                    </a:lnTo>
                    <a:lnTo>
                      <a:pt x="34" y="188"/>
                    </a:lnTo>
                    <a:lnTo>
                      <a:pt x="67" y="163"/>
                    </a:lnTo>
                    <a:lnTo>
                      <a:pt x="102" y="141"/>
                    </a:lnTo>
                    <a:lnTo>
                      <a:pt x="134" y="120"/>
                    </a:lnTo>
                    <a:lnTo>
                      <a:pt x="167" y="102"/>
                    </a:lnTo>
                    <a:lnTo>
                      <a:pt x="200" y="86"/>
                    </a:lnTo>
                    <a:lnTo>
                      <a:pt x="230" y="72"/>
                    </a:lnTo>
                    <a:lnTo>
                      <a:pt x="260" y="61"/>
                    </a:lnTo>
                    <a:lnTo>
                      <a:pt x="288" y="51"/>
                    </a:lnTo>
                    <a:lnTo>
                      <a:pt x="315" y="46"/>
                    </a:lnTo>
                    <a:lnTo>
                      <a:pt x="340" y="42"/>
                    </a:lnTo>
                    <a:lnTo>
                      <a:pt x="363" y="41"/>
                    </a:lnTo>
                    <a:lnTo>
                      <a:pt x="385" y="43"/>
                    </a:lnTo>
                    <a:lnTo>
                      <a:pt x="403" y="48"/>
                    </a:lnTo>
                    <a:lnTo>
                      <a:pt x="420" y="56"/>
                    </a:lnTo>
                    <a:lnTo>
                      <a:pt x="432" y="67"/>
                    </a:lnTo>
                    <a:lnTo>
                      <a:pt x="443" y="82"/>
                    </a:lnTo>
                    <a:lnTo>
                      <a:pt x="448" y="101"/>
                    </a:lnTo>
                    <a:lnTo>
                      <a:pt x="452" y="120"/>
                    </a:lnTo>
                    <a:lnTo>
                      <a:pt x="451" y="143"/>
                    </a:lnTo>
                    <a:lnTo>
                      <a:pt x="447" y="169"/>
                    </a:lnTo>
                    <a:lnTo>
                      <a:pt x="440" y="195"/>
                    </a:lnTo>
                    <a:lnTo>
                      <a:pt x="430" y="223"/>
                    </a:lnTo>
                    <a:lnTo>
                      <a:pt x="416" y="253"/>
                    </a:lnTo>
                    <a:lnTo>
                      <a:pt x="400" y="284"/>
                    </a:lnTo>
                    <a:lnTo>
                      <a:pt x="380" y="315"/>
                    </a:lnTo>
                    <a:lnTo>
                      <a:pt x="359" y="348"/>
                    </a:lnTo>
                    <a:lnTo>
                      <a:pt x="334" y="381"/>
                    </a:lnTo>
                    <a:lnTo>
                      <a:pt x="308" y="414"/>
                    </a:lnTo>
                    <a:lnTo>
                      <a:pt x="278" y="447"/>
                    </a:lnTo>
                    <a:lnTo>
                      <a:pt x="247" y="480"/>
                    </a:lnTo>
                    <a:lnTo>
                      <a:pt x="213" y="512"/>
                    </a:lnTo>
                    <a:lnTo>
                      <a:pt x="218" y="507"/>
                    </a:lnTo>
                    <a:lnTo>
                      <a:pt x="224" y="503"/>
                    </a:lnTo>
                    <a:lnTo>
                      <a:pt x="228" y="499"/>
                    </a:lnTo>
                    <a:lnTo>
                      <a:pt x="234" y="495"/>
                    </a:lnTo>
                    <a:lnTo>
                      <a:pt x="239" y="490"/>
                    </a:lnTo>
                    <a:lnTo>
                      <a:pt x="245" y="485"/>
                    </a:lnTo>
                    <a:lnTo>
                      <a:pt x="249" y="481"/>
                    </a:lnTo>
                    <a:lnTo>
                      <a:pt x="254" y="476"/>
                    </a:lnTo>
                    <a:lnTo>
                      <a:pt x="288" y="444"/>
                    </a:lnTo>
                    <a:lnTo>
                      <a:pt x="321" y="411"/>
                    </a:lnTo>
                    <a:lnTo>
                      <a:pt x="350" y="377"/>
                    </a:lnTo>
                    <a:lnTo>
                      <a:pt x="378" y="344"/>
                    </a:lnTo>
                    <a:lnTo>
                      <a:pt x="403" y="310"/>
                    </a:lnTo>
                    <a:lnTo>
                      <a:pt x="425" y="277"/>
                    </a:lnTo>
                    <a:lnTo>
                      <a:pt x="446" y="245"/>
                    </a:lnTo>
                    <a:lnTo>
                      <a:pt x="462" y="214"/>
                    </a:lnTo>
                    <a:lnTo>
                      <a:pt x="477" y="184"/>
                    </a:lnTo>
                    <a:lnTo>
                      <a:pt x="487" y="155"/>
                    </a:lnTo>
                    <a:lnTo>
                      <a:pt x="496" y="128"/>
                    </a:lnTo>
                    <a:lnTo>
                      <a:pt x="499" y="103"/>
                    </a:lnTo>
                    <a:lnTo>
                      <a:pt x="500" y="80"/>
                    </a:lnTo>
                    <a:lnTo>
                      <a:pt x="498" y="59"/>
                    </a:lnTo>
                    <a:lnTo>
                      <a:pt x="491" y="41"/>
                    </a:lnTo>
                    <a:lnTo>
                      <a:pt x="48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34" name="Freeform 28">
                <a:extLst>
                  <a:ext uri="{FF2B5EF4-FFF2-40B4-BE49-F238E27FC236}">
                    <a16:creationId xmlns:a16="http://schemas.microsoft.com/office/drawing/2014/main" id="{4E7AA9C2-ACED-2548-825F-BB021443E5C0}"/>
                  </a:ext>
                </a:extLst>
              </p:cNvPr>
              <p:cNvSpPr>
                <a:spLocks noChangeAspect="1"/>
              </p:cNvSpPr>
              <p:nvPr/>
            </p:nvSpPr>
            <p:spPr bwMode="auto">
              <a:xfrm>
                <a:off x="919" y="767"/>
                <a:ext cx="233" cy="107"/>
              </a:xfrm>
              <a:custGeom>
                <a:avLst/>
                <a:gdLst>
                  <a:gd name="T0" fmla="*/ 707 w 805"/>
                  <a:gd name="T1" fmla="*/ 94 h 370"/>
                  <a:gd name="T2" fmla="*/ 423 w 805"/>
                  <a:gd name="T3" fmla="*/ 0 h 370"/>
                  <a:gd name="T4" fmla="*/ 98 w 805"/>
                  <a:gd name="T5" fmla="*/ 66 h 370"/>
                  <a:gd name="T6" fmla="*/ 0 w 805"/>
                  <a:gd name="T7" fmla="*/ 355 h 370"/>
                  <a:gd name="T8" fmla="*/ 805 w 805"/>
                  <a:gd name="T9" fmla="*/ 370 h 370"/>
                  <a:gd name="T10" fmla="*/ 707 w 805"/>
                  <a:gd name="T11" fmla="*/ 94 h 370"/>
                </a:gdLst>
                <a:ahLst/>
                <a:cxnLst>
                  <a:cxn ang="0">
                    <a:pos x="T0" y="T1"/>
                  </a:cxn>
                  <a:cxn ang="0">
                    <a:pos x="T2" y="T3"/>
                  </a:cxn>
                  <a:cxn ang="0">
                    <a:pos x="T4" y="T5"/>
                  </a:cxn>
                  <a:cxn ang="0">
                    <a:pos x="T6" y="T7"/>
                  </a:cxn>
                  <a:cxn ang="0">
                    <a:pos x="T8" y="T9"/>
                  </a:cxn>
                  <a:cxn ang="0">
                    <a:pos x="T10" y="T11"/>
                  </a:cxn>
                </a:cxnLst>
                <a:rect l="0" t="0" r="r" b="b"/>
                <a:pathLst>
                  <a:path w="805" h="370">
                    <a:moveTo>
                      <a:pt x="707" y="94"/>
                    </a:moveTo>
                    <a:lnTo>
                      <a:pt x="423" y="0"/>
                    </a:lnTo>
                    <a:lnTo>
                      <a:pt x="98" y="66"/>
                    </a:lnTo>
                    <a:lnTo>
                      <a:pt x="0" y="355"/>
                    </a:lnTo>
                    <a:lnTo>
                      <a:pt x="805" y="370"/>
                    </a:lnTo>
                    <a:lnTo>
                      <a:pt x="707" y="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35" name="Freeform 29">
                <a:extLst>
                  <a:ext uri="{FF2B5EF4-FFF2-40B4-BE49-F238E27FC236}">
                    <a16:creationId xmlns:a16="http://schemas.microsoft.com/office/drawing/2014/main" id="{BC95C215-A23D-3547-8B1F-BA1141E17E85}"/>
                  </a:ext>
                </a:extLst>
              </p:cNvPr>
              <p:cNvSpPr>
                <a:spLocks noChangeAspect="1"/>
              </p:cNvSpPr>
              <p:nvPr/>
            </p:nvSpPr>
            <p:spPr bwMode="auto">
              <a:xfrm>
                <a:off x="930" y="776"/>
                <a:ext cx="211" cy="90"/>
              </a:xfrm>
              <a:custGeom>
                <a:avLst/>
                <a:gdLst>
                  <a:gd name="T0" fmla="*/ 81 w 730"/>
                  <a:gd name="T1" fmla="*/ 61 h 314"/>
                  <a:gd name="T2" fmla="*/ 384 w 730"/>
                  <a:gd name="T3" fmla="*/ 0 h 314"/>
                  <a:gd name="T4" fmla="*/ 649 w 730"/>
                  <a:gd name="T5" fmla="*/ 88 h 314"/>
                  <a:gd name="T6" fmla="*/ 730 w 730"/>
                  <a:gd name="T7" fmla="*/ 314 h 314"/>
                  <a:gd name="T8" fmla="*/ 0 w 730"/>
                  <a:gd name="T9" fmla="*/ 302 h 314"/>
                  <a:gd name="T10" fmla="*/ 81 w 730"/>
                  <a:gd name="T11" fmla="*/ 61 h 314"/>
                </a:gdLst>
                <a:ahLst/>
                <a:cxnLst>
                  <a:cxn ang="0">
                    <a:pos x="T0" y="T1"/>
                  </a:cxn>
                  <a:cxn ang="0">
                    <a:pos x="T2" y="T3"/>
                  </a:cxn>
                  <a:cxn ang="0">
                    <a:pos x="T4" y="T5"/>
                  </a:cxn>
                  <a:cxn ang="0">
                    <a:pos x="T6" y="T7"/>
                  </a:cxn>
                  <a:cxn ang="0">
                    <a:pos x="T8" y="T9"/>
                  </a:cxn>
                  <a:cxn ang="0">
                    <a:pos x="T10" y="T11"/>
                  </a:cxn>
                </a:cxnLst>
                <a:rect l="0" t="0" r="r" b="b"/>
                <a:pathLst>
                  <a:path w="730" h="314">
                    <a:moveTo>
                      <a:pt x="81" y="61"/>
                    </a:moveTo>
                    <a:lnTo>
                      <a:pt x="384" y="0"/>
                    </a:lnTo>
                    <a:lnTo>
                      <a:pt x="649" y="88"/>
                    </a:lnTo>
                    <a:lnTo>
                      <a:pt x="730" y="314"/>
                    </a:lnTo>
                    <a:lnTo>
                      <a:pt x="0" y="302"/>
                    </a:lnTo>
                    <a:lnTo>
                      <a:pt x="81"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36" name="Freeform 30">
                <a:extLst>
                  <a:ext uri="{FF2B5EF4-FFF2-40B4-BE49-F238E27FC236}">
                    <a16:creationId xmlns:a16="http://schemas.microsoft.com/office/drawing/2014/main" id="{7D019CC1-CBC1-8844-ACB2-EFCB3D3624CE}"/>
                  </a:ext>
                </a:extLst>
              </p:cNvPr>
              <p:cNvSpPr>
                <a:spLocks noChangeAspect="1"/>
              </p:cNvSpPr>
              <p:nvPr/>
            </p:nvSpPr>
            <p:spPr bwMode="auto">
              <a:xfrm>
                <a:off x="1031" y="774"/>
                <a:ext cx="115" cy="99"/>
              </a:xfrm>
              <a:custGeom>
                <a:avLst/>
                <a:gdLst>
                  <a:gd name="T0" fmla="*/ 35 w 399"/>
                  <a:gd name="T1" fmla="*/ 0 h 341"/>
                  <a:gd name="T2" fmla="*/ 0 w 399"/>
                  <a:gd name="T3" fmla="*/ 329 h 341"/>
                  <a:gd name="T4" fmla="*/ 399 w 399"/>
                  <a:gd name="T5" fmla="*/ 341 h 341"/>
                  <a:gd name="T6" fmla="*/ 314 w 399"/>
                  <a:gd name="T7" fmla="*/ 86 h 341"/>
                  <a:gd name="T8" fmla="*/ 35 w 399"/>
                  <a:gd name="T9" fmla="*/ 0 h 341"/>
                </a:gdLst>
                <a:ahLst/>
                <a:cxnLst>
                  <a:cxn ang="0">
                    <a:pos x="T0" y="T1"/>
                  </a:cxn>
                  <a:cxn ang="0">
                    <a:pos x="T2" y="T3"/>
                  </a:cxn>
                  <a:cxn ang="0">
                    <a:pos x="T4" y="T5"/>
                  </a:cxn>
                  <a:cxn ang="0">
                    <a:pos x="T6" y="T7"/>
                  </a:cxn>
                  <a:cxn ang="0">
                    <a:pos x="T8" y="T9"/>
                  </a:cxn>
                </a:cxnLst>
                <a:rect l="0" t="0" r="r" b="b"/>
                <a:pathLst>
                  <a:path w="399" h="341">
                    <a:moveTo>
                      <a:pt x="35" y="0"/>
                    </a:moveTo>
                    <a:lnTo>
                      <a:pt x="0" y="329"/>
                    </a:lnTo>
                    <a:lnTo>
                      <a:pt x="399" y="341"/>
                    </a:lnTo>
                    <a:lnTo>
                      <a:pt x="314" y="86"/>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37" name="Freeform 31">
                <a:extLst>
                  <a:ext uri="{FF2B5EF4-FFF2-40B4-BE49-F238E27FC236}">
                    <a16:creationId xmlns:a16="http://schemas.microsoft.com/office/drawing/2014/main" id="{C493E447-AC6B-4D4B-BC50-4C0F96D4CAE9}"/>
                  </a:ext>
                </a:extLst>
              </p:cNvPr>
              <p:cNvSpPr>
                <a:spLocks noChangeAspect="1"/>
              </p:cNvSpPr>
              <p:nvPr/>
            </p:nvSpPr>
            <p:spPr bwMode="auto">
              <a:xfrm>
                <a:off x="953" y="806"/>
                <a:ext cx="10" cy="19"/>
              </a:xfrm>
              <a:custGeom>
                <a:avLst/>
                <a:gdLst>
                  <a:gd name="T0" fmla="*/ 8 w 34"/>
                  <a:gd name="T1" fmla="*/ 1 h 66"/>
                  <a:gd name="T2" fmla="*/ 0 w 34"/>
                  <a:gd name="T3" fmla="*/ 30 h 66"/>
                  <a:gd name="T4" fmla="*/ 19 w 34"/>
                  <a:gd name="T5" fmla="*/ 66 h 66"/>
                  <a:gd name="T6" fmla="*/ 34 w 34"/>
                  <a:gd name="T7" fmla="*/ 0 h 66"/>
                  <a:gd name="T8" fmla="*/ 8 w 34"/>
                  <a:gd name="T9" fmla="*/ 1 h 66"/>
                </a:gdLst>
                <a:ahLst/>
                <a:cxnLst>
                  <a:cxn ang="0">
                    <a:pos x="T0" y="T1"/>
                  </a:cxn>
                  <a:cxn ang="0">
                    <a:pos x="T2" y="T3"/>
                  </a:cxn>
                  <a:cxn ang="0">
                    <a:pos x="T4" y="T5"/>
                  </a:cxn>
                  <a:cxn ang="0">
                    <a:pos x="T6" y="T7"/>
                  </a:cxn>
                  <a:cxn ang="0">
                    <a:pos x="T8" y="T9"/>
                  </a:cxn>
                </a:cxnLst>
                <a:rect l="0" t="0" r="r" b="b"/>
                <a:pathLst>
                  <a:path w="34" h="66">
                    <a:moveTo>
                      <a:pt x="8" y="1"/>
                    </a:moveTo>
                    <a:lnTo>
                      <a:pt x="0" y="30"/>
                    </a:lnTo>
                    <a:lnTo>
                      <a:pt x="19" y="66"/>
                    </a:lnTo>
                    <a:lnTo>
                      <a:pt x="34" y="0"/>
                    </a:lnTo>
                    <a:lnTo>
                      <a:pt x="8"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38" name="Freeform 32">
                <a:extLst>
                  <a:ext uri="{FF2B5EF4-FFF2-40B4-BE49-F238E27FC236}">
                    <a16:creationId xmlns:a16="http://schemas.microsoft.com/office/drawing/2014/main" id="{C620BBE3-26C7-374D-B0F4-E2E42CA65F09}"/>
                  </a:ext>
                </a:extLst>
              </p:cNvPr>
              <p:cNvSpPr>
                <a:spLocks noChangeAspect="1"/>
              </p:cNvSpPr>
              <p:nvPr/>
            </p:nvSpPr>
            <p:spPr bwMode="auto">
              <a:xfrm>
                <a:off x="974" y="803"/>
                <a:ext cx="10" cy="21"/>
              </a:xfrm>
              <a:custGeom>
                <a:avLst/>
                <a:gdLst>
                  <a:gd name="T0" fmla="*/ 7 w 34"/>
                  <a:gd name="T1" fmla="*/ 3 h 72"/>
                  <a:gd name="T2" fmla="*/ 0 w 34"/>
                  <a:gd name="T3" fmla="*/ 34 h 72"/>
                  <a:gd name="T4" fmla="*/ 22 w 34"/>
                  <a:gd name="T5" fmla="*/ 72 h 72"/>
                  <a:gd name="T6" fmla="*/ 34 w 34"/>
                  <a:gd name="T7" fmla="*/ 0 h 72"/>
                  <a:gd name="T8" fmla="*/ 7 w 34"/>
                  <a:gd name="T9" fmla="*/ 3 h 72"/>
                </a:gdLst>
                <a:ahLst/>
                <a:cxnLst>
                  <a:cxn ang="0">
                    <a:pos x="T0" y="T1"/>
                  </a:cxn>
                  <a:cxn ang="0">
                    <a:pos x="T2" y="T3"/>
                  </a:cxn>
                  <a:cxn ang="0">
                    <a:pos x="T4" y="T5"/>
                  </a:cxn>
                  <a:cxn ang="0">
                    <a:pos x="T6" y="T7"/>
                  </a:cxn>
                  <a:cxn ang="0">
                    <a:pos x="T8" y="T9"/>
                  </a:cxn>
                </a:cxnLst>
                <a:rect l="0" t="0" r="r" b="b"/>
                <a:pathLst>
                  <a:path w="34" h="72">
                    <a:moveTo>
                      <a:pt x="7" y="3"/>
                    </a:moveTo>
                    <a:lnTo>
                      <a:pt x="0" y="34"/>
                    </a:lnTo>
                    <a:lnTo>
                      <a:pt x="22" y="72"/>
                    </a:lnTo>
                    <a:lnTo>
                      <a:pt x="34" y="0"/>
                    </a:lnTo>
                    <a:lnTo>
                      <a:pt x="7"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39" name="Freeform 33">
                <a:extLst>
                  <a:ext uri="{FF2B5EF4-FFF2-40B4-BE49-F238E27FC236}">
                    <a16:creationId xmlns:a16="http://schemas.microsoft.com/office/drawing/2014/main" id="{A4B6077C-CB62-4E40-AA63-D9F097230560}"/>
                  </a:ext>
                </a:extLst>
              </p:cNvPr>
              <p:cNvSpPr>
                <a:spLocks noChangeAspect="1"/>
              </p:cNvSpPr>
              <p:nvPr/>
            </p:nvSpPr>
            <p:spPr bwMode="auto">
              <a:xfrm>
                <a:off x="995" y="800"/>
                <a:ext cx="10" cy="23"/>
              </a:xfrm>
              <a:custGeom>
                <a:avLst/>
                <a:gdLst>
                  <a:gd name="T0" fmla="*/ 7 w 36"/>
                  <a:gd name="T1" fmla="*/ 4 h 77"/>
                  <a:gd name="T2" fmla="*/ 0 w 36"/>
                  <a:gd name="T3" fmla="*/ 38 h 77"/>
                  <a:gd name="T4" fmla="*/ 25 w 36"/>
                  <a:gd name="T5" fmla="*/ 77 h 77"/>
                  <a:gd name="T6" fmla="*/ 36 w 36"/>
                  <a:gd name="T7" fmla="*/ 0 h 77"/>
                  <a:gd name="T8" fmla="*/ 7 w 36"/>
                  <a:gd name="T9" fmla="*/ 4 h 77"/>
                </a:gdLst>
                <a:ahLst/>
                <a:cxnLst>
                  <a:cxn ang="0">
                    <a:pos x="T0" y="T1"/>
                  </a:cxn>
                  <a:cxn ang="0">
                    <a:pos x="T2" y="T3"/>
                  </a:cxn>
                  <a:cxn ang="0">
                    <a:pos x="T4" y="T5"/>
                  </a:cxn>
                  <a:cxn ang="0">
                    <a:pos x="T6" y="T7"/>
                  </a:cxn>
                  <a:cxn ang="0">
                    <a:pos x="T8" y="T9"/>
                  </a:cxn>
                </a:cxnLst>
                <a:rect l="0" t="0" r="r" b="b"/>
                <a:pathLst>
                  <a:path w="36" h="77">
                    <a:moveTo>
                      <a:pt x="7" y="4"/>
                    </a:moveTo>
                    <a:lnTo>
                      <a:pt x="0" y="38"/>
                    </a:lnTo>
                    <a:lnTo>
                      <a:pt x="25" y="77"/>
                    </a:lnTo>
                    <a:lnTo>
                      <a:pt x="36" y="0"/>
                    </a:lnTo>
                    <a:lnTo>
                      <a:pt x="7"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40" name="Freeform 34">
                <a:extLst>
                  <a:ext uri="{FF2B5EF4-FFF2-40B4-BE49-F238E27FC236}">
                    <a16:creationId xmlns:a16="http://schemas.microsoft.com/office/drawing/2014/main" id="{0CB1322F-8B5B-A744-BE32-586A43C2F7E7}"/>
                  </a:ext>
                </a:extLst>
              </p:cNvPr>
              <p:cNvSpPr>
                <a:spLocks noChangeAspect="1"/>
              </p:cNvSpPr>
              <p:nvPr/>
            </p:nvSpPr>
            <p:spPr bwMode="auto">
              <a:xfrm>
                <a:off x="1015" y="798"/>
                <a:ext cx="11" cy="24"/>
              </a:xfrm>
              <a:custGeom>
                <a:avLst/>
                <a:gdLst>
                  <a:gd name="T0" fmla="*/ 6 w 37"/>
                  <a:gd name="T1" fmla="*/ 7 h 84"/>
                  <a:gd name="T2" fmla="*/ 0 w 37"/>
                  <a:gd name="T3" fmla="*/ 44 h 84"/>
                  <a:gd name="T4" fmla="*/ 29 w 37"/>
                  <a:gd name="T5" fmla="*/ 84 h 84"/>
                  <a:gd name="T6" fmla="*/ 37 w 37"/>
                  <a:gd name="T7" fmla="*/ 0 h 84"/>
                  <a:gd name="T8" fmla="*/ 6 w 37"/>
                  <a:gd name="T9" fmla="*/ 7 h 84"/>
                </a:gdLst>
                <a:ahLst/>
                <a:cxnLst>
                  <a:cxn ang="0">
                    <a:pos x="T0" y="T1"/>
                  </a:cxn>
                  <a:cxn ang="0">
                    <a:pos x="T2" y="T3"/>
                  </a:cxn>
                  <a:cxn ang="0">
                    <a:pos x="T4" y="T5"/>
                  </a:cxn>
                  <a:cxn ang="0">
                    <a:pos x="T6" y="T7"/>
                  </a:cxn>
                  <a:cxn ang="0">
                    <a:pos x="T8" y="T9"/>
                  </a:cxn>
                </a:cxnLst>
                <a:rect l="0" t="0" r="r" b="b"/>
                <a:pathLst>
                  <a:path w="37" h="84">
                    <a:moveTo>
                      <a:pt x="6" y="7"/>
                    </a:moveTo>
                    <a:lnTo>
                      <a:pt x="0" y="44"/>
                    </a:lnTo>
                    <a:lnTo>
                      <a:pt x="29" y="84"/>
                    </a:lnTo>
                    <a:lnTo>
                      <a:pt x="37" y="0"/>
                    </a:lnTo>
                    <a:lnTo>
                      <a:pt x="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41" name="Freeform 35">
                <a:extLst>
                  <a:ext uri="{FF2B5EF4-FFF2-40B4-BE49-F238E27FC236}">
                    <a16:creationId xmlns:a16="http://schemas.microsoft.com/office/drawing/2014/main" id="{201A4B8A-2C6F-0B4F-8DDE-942991F52639}"/>
                  </a:ext>
                </a:extLst>
              </p:cNvPr>
              <p:cNvSpPr>
                <a:spLocks noChangeAspect="1"/>
              </p:cNvSpPr>
              <p:nvPr/>
            </p:nvSpPr>
            <p:spPr bwMode="auto">
              <a:xfrm>
                <a:off x="1085" y="810"/>
                <a:ext cx="7" cy="15"/>
              </a:xfrm>
              <a:custGeom>
                <a:avLst/>
                <a:gdLst>
                  <a:gd name="T0" fmla="*/ 19 w 23"/>
                  <a:gd name="T1" fmla="*/ 2 h 49"/>
                  <a:gd name="T2" fmla="*/ 23 w 23"/>
                  <a:gd name="T3" fmla="*/ 24 h 49"/>
                  <a:gd name="T4" fmla="*/ 6 w 23"/>
                  <a:gd name="T5" fmla="*/ 49 h 49"/>
                  <a:gd name="T6" fmla="*/ 0 w 23"/>
                  <a:gd name="T7" fmla="*/ 0 h 49"/>
                  <a:gd name="T8" fmla="*/ 19 w 23"/>
                  <a:gd name="T9" fmla="*/ 2 h 49"/>
                </a:gdLst>
                <a:ahLst/>
                <a:cxnLst>
                  <a:cxn ang="0">
                    <a:pos x="T0" y="T1"/>
                  </a:cxn>
                  <a:cxn ang="0">
                    <a:pos x="T2" y="T3"/>
                  </a:cxn>
                  <a:cxn ang="0">
                    <a:pos x="T4" y="T5"/>
                  </a:cxn>
                  <a:cxn ang="0">
                    <a:pos x="T6" y="T7"/>
                  </a:cxn>
                  <a:cxn ang="0">
                    <a:pos x="T8" y="T9"/>
                  </a:cxn>
                </a:cxnLst>
                <a:rect l="0" t="0" r="r" b="b"/>
                <a:pathLst>
                  <a:path w="23" h="49">
                    <a:moveTo>
                      <a:pt x="19" y="2"/>
                    </a:moveTo>
                    <a:lnTo>
                      <a:pt x="23" y="24"/>
                    </a:lnTo>
                    <a:lnTo>
                      <a:pt x="6" y="49"/>
                    </a:lnTo>
                    <a:lnTo>
                      <a:pt x="0" y="0"/>
                    </a:lnTo>
                    <a:lnTo>
                      <a:pt x="19"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42" name="Freeform 36">
                <a:extLst>
                  <a:ext uri="{FF2B5EF4-FFF2-40B4-BE49-F238E27FC236}">
                    <a16:creationId xmlns:a16="http://schemas.microsoft.com/office/drawing/2014/main" id="{D0D4BF91-D439-084D-8683-38243F20B320}"/>
                  </a:ext>
                </a:extLst>
              </p:cNvPr>
              <p:cNvSpPr>
                <a:spLocks noChangeAspect="1"/>
              </p:cNvSpPr>
              <p:nvPr/>
            </p:nvSpPr>
            <p:spPr bwMode="auto">
              <a:xfrm>
                <a:off x="1098" y="813"/>
                <a:ext cx="7" cy="14"/>
              </a:xfrm>
              <a:custGeom>
                <a:avLst/>
                <a:gdLst>
                  <a:gd name="T0" fmla="*/ 20 w 23"/>
                  <a:gd name="T1" fmla="*/ 2 h 50"/>
                  <a:gd name="T2" fmla="*/ 23 w 23"/>
                  <a:gd name="T3" fmla="*/ 24 h 50"/>
                  <a:gd name="T4" fmla="*/ 7 w 23"/>
                  <a:gd name="T5" fmla="*/ 50 h 50"/>
                  <a:gd name="T6" fmla="*/ 0 w 23"/>
                  <a:gd name="T7" fmla="*/ 0 h 50"/>
                  <a:gd name="T8" fmla="*/ 20 w 23"/>
                  <a:gd name="T9" fmla="*/ 2 h 50"/>
                </a:gdLst>
                <a:ahLst/>
                <a:cxnLst>
                  <a:cxn ang="0">
                    <a:pos x="T0" y="T1"/>
                  </a:cxn>
                  <a:cxn ang="0">
                    <a:pos x="T2" y="T3"/>
                  </a:cxn>
                  <a:cxn ang="0">
                    <a:pos x="T4" y="T5"/>
                  </a:cxn>
                  <a:cxn ang="0">
                    <a:pos x="T6" y="T7"/>
                  </a:cxn>
                  <a:cxn ang="0">
                    <a:pos x="T8" y="T9"/>
                  </a:cxn>
                </a:cxnLst>
                <a:rect l="0" t="0" r="r" b="b"/>
                <a:pathLst>
                  <a:path w="23" h="50">
                    <a:moveTo>
                      <a:pt x="20" y="2"/>
                    </a:moveTo>
                    <a:lnTo>
                      <a:pt x="23" y="24"/>
                    </a:lnTo>
                    <a:lnTo>
                      <a:pt x="7" y="50"/>
                    </a:lnTo>
                    <a:lnTo>
                      <a:pt x="0" y="0"/>
                    </a:lnTo>
                    <a:lnTo>
                      <a:pt x="2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43" name="Freeform 37">
                <a:extLst>
                  <a:ext uri="{FF2B5EF4-FFF2-40B4-BE49-F238E27FC236}">
                    <a16:creationId xmlns:a16="http://schemas.microsoft.com/office/drawing/2014/main" id="{1AE722B1-9ED2-1C43-A838-6C22D78A4724}"/>
                  </a:ext>
                </a:extLst>
              </p:cNvPr>
              <p:cNvSpPr>
                <a:spLocks noChangeAspect="1"/>
              </p:cNvSpPr>
              <p:nvPr/>
            </p:nvSpPr>
            <p:spPr bwMode="auto">
              <a:xfrm>
                <a:off x="1071" y="809"/>
                <a:ext cx="7" cy="15"/>
              </a:xfrm>
              <a:custGeom>
                <a:avLst/>
                <a:gdLst>
                  <a:gd name="T0" fmla="*/ 21 w 24"/>
                  <a:gd name="T1" fmla="*/ 5 h 54"/>
                  <a:gd name="T2" fmla="*/ 24 w 24"/>
                  <a:gd name="T3" fmla="*/ 28 h 54"/>
                  <a:gd name="T4" fmla="*/ 6 w 24"/>
                  <a:gd name="T5" fmla="*/ 54 h 54"/>
                  <a:gd name="T6" fmla="*/ 0 w 24"/>
                  <a:gd name="T7" fmla="*/ 0 h 54"/>
                  <a:gd name="T8" fmla="*/ 21 w 24"/>
                  <a:gd name="T9" fmla="*/ 5 h 54"/>
                </a:gdLst>
                <a:ahLst/>
                <a:cxnLst>
                  <a:cxn ang="0">
                    <a:pos x="T0" y="T1"/>
                  </a:cxn>
                  <a:cxn ang="0">
                    <a:pos x="T2" y="T3"/>
                  </a:cxn>
                  <a:cxn ang="0">
                    <a:pos x="T4" y="T5"/>
                  </a:cxn>
                  <a:cxn ang="0">
                    <a:pos x="T6" y="T7"/>
                  </a:cxn>
                  <a:cxn ang="0">
                    <a:pos x="T8" y="T9"/>
                  </a:cxn>
                </a:cxnLst>
                <a:rect l="0" t="0" r="r" b="b"/>
                <a:pathLst>
                  <a:path w="24" h="54">
                    <a:moveTo>
                      <a:pt x="21" y="5"/>
                    </a:moveTo>
                    <a:lnTo>
                      <a:pt x="24" y="28"/>
                    </a:lnTo>
                    <a:lnTo>
                      <a:pt x="6" y="54"/>
                    </a:lnTo>
                    <a:lnTo>
                      <a:pt x="0" y="0"/>
                    </a:lnTo>
                    <a:lnTo>
                      <a:pt x="2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44" name="Freeform 38">
                <a:extLst>
                  <a:ext uri="{FF2B5EF4-FFF2-40B4-BE49-F238E27FC236}">
                    <a16:creationId xmlns:a16="http://schemas.microsoft.com/office/drawing/2014/main" id="{5F5C4284-B264-8A4E-94EB-45B229D96A6C}"/>
                  </a:ext>
                </a:extLst>
              </p:cNvPr>
              <p:cNvSpPr>
                <a:spLocks noChangeAspect="1"/>
              </p:cNvSpPr>
              <p:nvPr/>
            </p:nvSpPr>
            <p:spPr bwMode="auto">
              <a:xfrm>
                <a:off x="917" y="552"/>
                <a:ext cx="113" cy="109"/>
              </a:xfrm>
              <a:custGeom>
                <a:avLst/>
                <a:gdLst>
                  <a:gd name="T0" fmla="*/ 372 w 390"/>
                  <a:gd name="T1" fmla="*/ 376 h 376"/>
                  <a:gd name="T2" fmla="*/ 232 w 390"/>
                  <a:gd name="T3" fmla="*/ 340 h 376"/>
                  <a:gd name="T4" fmla="*/ 0 w 390"/>
                  <a:gd name="T5" fmla="*/ 0 h 376"/>
                  <a:gd name="T6" fmla="*/ 390 w 390"/>
                  <a:gd name="T7" fmla="*/ 215 h 376"/>
                  <a:gd name="T8" fmla="*/ 372 w 390"/>
                  <a:gd name="T9" fmla="*/ 376 h 376"/>
                </a:gdLst>
                <a:ahLst/>
                <a:cxnLst>
                  <a:cxn ang="0">
                    <a:pos x="T0" y="T1"/>
                  </a:cxn>
                  <a:cxn ang="0">
                    <a:pos x="T2" y="T3"/>
                  </a:cxn>
                  <a:cxn ang="0">
                    <a:pos x="T4" y="T5"/>
                  </a:cxn>
                  <a:cxn ang="0">
                    <a:pos x="T6" y="T7"/>
                  </a:cxn>
                  <a:cxn ang="0">
                    <a:pos x="T8" y="T9"/>
                  </a:cxn>
                </a:cxnLst>
                <a:rect l="0" t="0" r="r" b="b"/>
                <a:pathLst>
                  <a:path w="390" h="376">
                    <a:moveTo>
                      <a:pt x="372" y="376"/>
                    </a:moveTo>
                    <a:lnTo>
                      <a:pt x="232" y="340"/>
                    </a:lnTo>
                    <a:lnTo>
                      <a:pt x="0" y="0"/>
                    </a:lnTo>
                    <a:lnTo>
                      <a:pt x="390" y="215"/>
                    </a:lnTo>
                    <a:lnTo>
                      <a:pt x="372" y="3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45" name="Freeform 39">
                <a:extLst>
                  <a:ext uri="{FF2B5EF4-FFF2-40B4-BE49-F238E27FC236}">
                    <a16:creationId xmlns:a16="http://schemas.microsoft.com/office/drawing/2014/main" id="{47E29B85-D039-F141-8BA0-56E33FC6CF79}"/>
                  </a:ext>
                </a:extLst>
              </p:cNvPr>
              <p:cNvSpPr>
                <a:spLocks noChangeAspect="1"/>
              </p:cNvSpPr>
              <p:nvPr/>
            </p:nvSpPr>
            <p:spPr bwMode="auto">
              <a:xfrm>
                <a:off x="938" y="573"/>
                <a:ext cx="78" cy="76"/>
              </a:xfrm>
              <a:custGeom>
                <a:avLst/>
                <a:gdLst>
                  <a:gd name="T0" fmla="*/ 0 w 272"/>
                  <a:gd name="T1" fmla="*/ 0 h 263"/>
                  <a:gd name="T2" fmla="*/ 171 w 272"/>
                  <a:gd name="T3" fmla="*/ 236 h 263"/>
                  <a:gd name="T4" fmla="*/ 272 w 272"/>
                  <a:gd name="T5" fmla="*/ 263 h 263"/>
                  <a:gd name="T6" fmla="*/ 0 w 272"/>
                  <a:gd name="T7" fmla="*/ 0 h 263"/>
                </a:gdLst>
                <a:ahLst/>
                <a:cxnLst>
                  <a:cxn ang="0">
                    <a:pos x="T0" y="T1"/>
                  </a:cxn>
                  <a:cxn ang="0">
                    <a:pos x="T2" y="T3"/>
                  </a:cxn>
                  <a:cxn ang="0">
                    <a:pos x="T4" y="T5"/>
                  </a:cxn>
                  <a:cxn ang="0">
                    <a:pos x="T6" y="T7"/>
                  </a:cxn>
                </a:cxnLst>
                <a:rect l="0" t="0" r="r" b="b"/>
                <a:pathLst>
                  <a:path w="272" h="263">
                    <a:moveTo>
                      <a:pt x="0" y="0"/>
                    </a:moveTo>
                    <a:lnTo>
                      <a:pt x="171" y="236"/>
                    </a:lnTo>
                    <a:lnTo>
                      <a:pt x="272" y="26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46" name="Freeform 40">
                <a:extLst>
                  <a:ext uri="{FF2B5EF4-FFF2-40B4-BE49-F238E27FC236}">
                    <a16:creationId xmlns:a16="http://schemas.microsoft.com/office/drawing/2014/main" id="{F6DFC0F6-EE37-744D-8B05-F895FD6373DF}"/>
                  </a:ext>
                </a:extLst>
              </p:cNvPr>
              <p:cNvSpPr>
                <a:spLocks noChangeAspect="1"/>
              </p:cNvSpPr>
              <p:nvPr/>
            </p:nvSpPr>
            <p:spPr bwMode="auto">
              <a:xfrm>
                <a:off x="921" y="558"/>
                <a:ext cx="213" cy="201"/>
              </a:xfrm>
              <a:custGeom>
                <a:avLst/>
                <a:gdLst>
                  <a:gd name="T0" fmla="*/ 730 w 738"/>
                  <a:gd name="T1" fmla="*/ 22 h 694"/>
                  <a:gd name="T2" fmla="*/ 723 w 738"/>
                  <a:gd name="T3" fmla="*/ 69 h 694"/>
                  <a:gd name="T4" fmla="*/ 705 w 738"/>
                  <a:gd name="T5" fmla="*/ 122 h 694"/>
                  <a:gd name="T6" fmla="*/ 679 w 738"/>
                  <a:gd name="T7" fmla="*/ 179 h 694"/>
                  <a:gd name="T8" fmla="*/ 642 w 738"/>
                  <a:gd name="T9" fmla="*/ 239 h 694"/>
                  <a:gd name="T10" fmla="*/ 598 w 738"/>
                  <a:gd name="T11" fmla="*/ 300 h 694"/>
                  <a:gd name="T12" fmla="*/ 545 w 738"/>
                  <a:gd name="T13" fmla="*/ 362 h 694"/>
                  <a:gd name="T14" fmla="*/ 485 w 738"/>
                  <a:gd name="T15" fmla="*/ 424 h 694"/>
                  <a:gd name="T16" fmla="*/ 422 w 738"/>
                  <a:gd name="T17" fmla="*/ 481 h 694"/>
                  <a:gd name="T18" fmla="*/ 360 w 738"/>
                  <a:gd name="T19" fmla="*/ 531 h 694"/>
                  <a:gd name="T20" fmla="*/ 297 w 738"/>
                  <a:gd name="T21" fmla="*/ 575 h 694"/>
                  <a:gd name="T22" fmla="*/ 238 w 738"/>
                  <a:gd name="T23" fmla="*/ 612 h 694"/>
                  <a:gd name="T24" fmla="*/ 178 w 738"/>
                  <a:gd name="T25" fmla="*/ 642 h 694"/>
                  <a:gd name="T26" fmla="*/ 122 w 738"/>
                  <a:gd name="T27" fmla="*/ 665 h 694"/>
                  <a:gd name="T28" fmla="*/ 70 w 738"/>
                  <a:gd name="T29" fmla="*/ 681 h 694"/>
                  <a:gd name="T30" fmla="*/ 22 w 738"/>
                  <a:gd name="T31" fmla="*/ 688 h 694"/>
                  <a:gd name="T32" fmla="*/ 26 w 738"/>
                  <a:gd name="T33" fmla="*/ 692 h 694"/>
                  <a:gd name="T34" fmla="*/ 79 w 738"/>
                  <a:gd name="T35" fmla="*/ 694 h 694"/>
                  <a:gd name="T36" fmla="*/ 133 w 738"/>
                  <a:gd name="T37" fmla="*/ 691 h 694"/>
                  <a:gd name="T38" fmla="*/ 189 w 738"/>
                  <a:gd name="T39" fmla="*/ 682 h 694"/>
                  <a:gd name="T40" fmla="*/ 246 w 738"/>
                  <a:gd name="T41" fmla="*/ 667 h 694"/>
                  <a:gd name="T42" fmla="*/ 303 w 738"/>
                  <a:gd name="T43" fmla="*/ 646 h 694"/>
                  <a:gd name="T44" fmla="*/ 360 w 738"/>
                  <a:gd name="T45" fmla="*/ 618 h 694"/>
                  <a:gd name="T46" fmla="*/ 416 w 738"/>
                  <a:gd name="T47" fmla="*/ 586 h 694"/>
                  <a:gd name="T48" fmla="*/ 483 w 738"/>
                  <a:gd name="T49" fmla="*/ 539 h 694"/>
                  <a:gd name="T50" fmla="*/ 553 w 738"/>
                  <a:gd name="T51" fmla="*/ 476 h 694"/>
                  <a:gd name="T52" fmla="*/ 614 w 738"/>
                  <a:gd name="T53" fmla="*/ 407 h 694"/>
                  <a:gd name="T54" fmla="*/ 662 w 738"/>
                  <a:gd name="T55" fmla="*/ 334 h 694"/>
                  <a:gd name="T56" fmla="*/ 700 w 738"/>
                  <a:gd name="T57" fmla="*/ 259 h 694"/>
                  <a:gd name="T58" fmla="*/ 725 w 738"/>
                  <a:gd name="T59" fmla="*/ 183 h 694"/>
                  <a:gd name="T60" fmla="*/ 737 w 738"/>
                  <a:gd name="T61" fmla="*/ 107 h 694"/>
                  <a:gd name="T62" fmla="*/ 736 w 738"/>
                  <a:gd name="T63" fmla="*/ 35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8" h="694">
                    <a:moveTo>
                      <a:pt x="730" y="0"/>
                    </a:moveTo>
                    <a:lnTo>
                      <a:pt x="730" y="22"/>
                    </a:lnTo>
                    <a:lnTo>
                      <a:pt x="728" y="45"/>
                    </a:lnTo>
                    <a:lnTo>
                      <a:pt x="723" y="69"/>
                    </a:lnTo>
                    <a:lnTo>
                      <a:pt x="715" y="96"/>
                    </a:lnTo>
                    <a:lnTo>
                      <a:pt x="705" y="122"/>
                    </a:lnTo>
                    <a:lnTo>
                      <a:pt x="692" y="150"/>
                    </a:lnTo>
                    <a:lnTo>
                      <a:pt x="679" y="179"/>
                    </a:lnTo>
                    <a:lnTo>
                      <a:pt x="661" y="209"/>
                    </a:lnTo>
                    <a:lnTo>
                      <a:pt x="642" y="239"/>
                    </a:lnTo>
                    <a:lnTo>
                      <a:pt x="621" y="270"/>
                    </a:lnTo>
                    <a:lnTo>
                      <a:pt x="598" y="300"/>
                    </a:lnTo>
                    <a:lnTo>
                      <a:pt x="573" y="331"/>
                    </a:lnTo>
                    <a:lnTo>
                      <a:pt x="545" y="362"/>
                    </a:lnTo>
                    <a:lnTo>
                      <a:pt x="516" y="393"/>
                    </a:lnTo>
                    <a:lnTo>
                      <a:pt x="485" y="424"/>
                    </a:lnTo>
                    <a:lnTo>
                      <a:pt x="453" y="454"/>
                    </a:lnTo>
                    <a:lnTo>
                      <a:pt x="422" y="481"/>
                    </a:lnTo>
                    <a:lnTo>
                      <a:pt x="391" y="507"/>
                    </a:lnTo>
                    <a:lnTo>
                      <a:pt x="360" y="531"/>
                    </a:lnTo>
                    <a:lnTo>
                      <a:pt x="329" y="553"/>
                    </a:lnTo>
                    <a:lnTo>
                      <a:pt x="297" y="575"/>
                    </a:lnTo>
                    <a:lnTo>
                      <a:pt x="268" y="593"/>
                    </a:lnTo>
                    <a:lnTo>
                      <a:pt x="238" y="612"/>
                    </a:lnTo>
                    <a:lnTo>
                      <a:pt x="208" y="628"/>
                    </a:lnTo>
                    <a:lnTo>
                      <a:pt x="178" y="642"/>
                    </a:lnTo>
                    <a:lnTo>
                      <a:pt x="150" y="654"/>
                    </a:lnTo>
                    <a:lnTo>
                      <a:pt x="122" y="665"/>
                    </a:lnTo>
                    <a:lnTo>
                      <a:pt x="95" y="674"/>
                    </a:lnTo>
                    <a:lnTo>
                      <a:pt x="70" y="681"/>
                    </a:lnTo>
                    <a:lnTo>
                      <a:pt x="45" y="685"/>
                    </a:lnTo>
                    <a:lnTo>
                      <a:pt x="22" y="688"/>
                    </a:lnTo>
                    <a:lnTo>
                      <a:pt x="0" y="689"/>
                    </a:lnTo>
                    <a:lnTo>
                      <a:pt x="26" y="692"/>
                    </a:lnTo>
                    <a:lnTo>
                      <a:pt x="52" y="694"/>
                    </a:lnTo>
                    <a:lnTo>
                      <a:pt x="79" y="694"/>
                    </a:lnTo>
                    <a:lnTo>
                      <a:pt x="105" y="693"/>
                    </a:lnTo>
                    <a:lnTo>
                      <a:pt x="133" y="691"/>
                    </a:lnTo>
                    <a:lnTo>
                      <a:pt x="160" y="688"/>
                    </a:lnTo>
                    <a:lnTo>
                      <a:pt x="189" y="682"/>
                    </a:lnTo>
                    <a:lnTo>
                      <a:pt x="217" y="675"/>
                    </a:lnTo>
                    <a:lnTo>
                      <a:pt x="246" y="667"/>
                    </a:lnTo>
                    <a:lnTo>
                      <a:pt x="274" y="656"/>
                    </a:lnTo>
                    <a:lnTo>
                      <a:pt x="303" y="646"/>
                    </a:lnTo>
                    <a:lnTo>
                      <a:pt x="332" y="633"/>
                    </a:lnTo>
                    <a:lnTo>
                      <a:pt x="360" y="618"/>
                    </a:lnTo>
                    <a:lnTo>
                      <a:pt x="388" y="604"/>
                    </a:lnTo>
                    <a:lnTo>
                      <a:pt x="416" y="586"/>
                    </a:lnTo>
                    <a:lnTo>
                      <a:pt x="444" y="568"/>
                    </a:lnTo>
                    <a:lnTo>
                      <a:pt x="483" y="539"/>
                    </a:lnTo>
                    <a:lnTo>
                      <a:pt x="520" y="508"/>
                    </a:lnTo>
                    <a:lnTo>
                      <a:pt x="553" y="476"/>
                    </a:lnTo>
                    <a:lnTo>
                      <a:pt x="585" y="441"/>
                    </a:lnTo>
                    <a:lnTo>
                      <a:pt x="614" y="407"/>
                    </a:lnTo>
                    <a:lnTo>
                      <a:pt x="639" y="371"/>
                    </a:lnTo>
                    <a:lnTo>
                      <a:pt x="662" y="334"/>
                    </a:lnTo>
                    <a:lnTo>
                      <a:pt x="683" y="296"/>
                    </a:lnTo>
                    <a:lnTo>
                      <a:pt x="700" y="259"/>
                    </a:lnTo>
                    <a:lnTo>
                      <a:pt x="714" y="221"/>
                    </a:lnTo>
                    <a:lnTo>
                      <a:pt x="725" y="183"/>
                    </a:lnTo>
                    <a:lnTo>
                      <a:pt x="733" y="145"/>
                    </a:lnTo>
                    <a:lnTo>
                      <a:pt x="737" y="107"/>
                    </a:lnTo>
                    <a:lnTo>
                      <a:pt x="738" y="72"/>
                    </a:lnTo>
                    <a:lnTo>
                      <a:pt x="736" y="35"/>
                    </a:lnTo>
                    <a:lnTo>
                      <a:pt x="73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47" name="Freeform 41">
                <a:extLst>
                  <a:ext uri="{FF2B5EF4-FFF2-40B4-BE49-F238E27FC236}">
                    <a16:creationId xmlns:a16="http://schemas.microsoft.com/office/drawing/2014/main" id="{256A8900-3961-F442-8ED3-97D7490FA125}"/>
                  </a:ext>
                </a:extLst>
              </p:cNvPr>
              <p:cNvSpPr>
                <a:spLocks noChangeAspect="1"/>
              </p:cNvSpPr>
              <p:nvPr/>
            </p:nvSpPr>
            <p:spPr bwMode="auto">
              <a:xfrm>
                <a:off x="1024" y="590"/>
                <a:ext cx="89" cy="71"/>
              </a:xfrm>
              <a:custGeom>
                <a:avLst/>
                <a:gdLst>
                  <a:gd name="T0" fmla="*/ 0 w 308"/>
                  <a:gd name="T1" fmla="*/ 246 h 246"/>
                  <a:gd name="T2" fmla="*/ 206 w 308"/>
                  <a:gd name="T3" fmla="*/ 174 h 246"/>
                  <a:gd name="T4" fmla="*/ 210 w 308"/>
                  <a:gd name="T5" fmla="*/ 168 h 246"/>
                  <a:gd name="T6" fmla="*/ 215 w 308"/>
                  <a:gd name="T7" fmla="*/ 161 h 246"/>
                  <a:gd name="T8" fmla="*/ 218 w 308"/>
                  <a:gd name="T9" fmla="*/ 155 h 246"/>
                  <a:gd name="T10" fmla="*/ 223 w 308"/>
                  <a:gd name="T11" fmla="*/ 149 h 246"/>
                  <a:gd name="T12" fmla="*/ 228 w 308"/>
                  <a:gd name="T13" fmla="*/ 144 h 246"/>
                  <a:gd name="T14" fmla="*/ 232 w 308"/>
                  <a:gd name="T15" fmla="*/ 137 h 246"/>
                  <a:gd name="T16" fmla="*/ 236 w 308"/>
                  <a:gd name="T17" fmla="*/ 131 h 246"/>
                  <a:gd name="T18" fmla="*/ 240 w 308"/>
                  <a:gd name="T19" fmla="*/ 125 h 246"/>
                  <a:gd name="T20" fmla="*/ 306 w 308"/>
                  <a:gd name="T21" fmla="*/ 7 h 246"/>
                  <a:gd name="T22" fmla="*/ 306 w 308"/>
                  <a:gd name="T23" fmla="*/ 4 h 246"/>
                  <a:gd name="T24" fmla="*/ 307 w 308"/>
                  <a:gd name="T25" fmla="*/ 3 h 246"/>
                  <a:gd name="T26" fmla="*/ 307 w 308"/>
                  <a:gd name="T27" fmla="*/ 1 h 246"/>
                  <a:gd name="T28" fmla="*/ 308 w 308"/>
                  <a:gd name="T29" fmla="*/ 0 h 246"/>
                  <a:gd name="T30" fmla="*/ 18 w 308"/>
                  <a:gd name="T31" fmla="*/ 85 h 246"/>
                  <a:gd name="T32" fmla="*/ 0 w 308"/>
                  <a:gd name="T33" fmla="*/ 24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8" h="246">
                    <a:moveTo>
                      <a:pt x="0" y="246"/>
                    </a:moveTo>
                    <a:lnTo>
                      <a:pt x="206" y="174"/>
                    </a:lnTo>
                    <a:lnTo>
                      <a:pt x="210" y="168"/>
                    </a:lnTo>
                    <a:lnTo>
                      <a:pt x="215" y="161"/>
                    </a:lnTo>
                    <a:lnTo>
                      <a:pt x="218" y="155"/>
                    </a:lnTo>
                    <a:lnTo>
                      <a:pt x="223" y="149"/>
                    </a:lnTo>
                    <a:lnTo>
                      <a:pt x="228" y="144"/>
                    </a:lnTo>
                    <a:lnTo>
                      <a:pt x="232" y="137"/>
                    </a:lnTo>
                    <a:lnTo>
                      <a:pt x="236" y="131"/>
                    </a:lnTo>
                    <a:lnTo>
                      <a:pt x="240" y="125"/>
                    </a:lnTo>
                    <a:lnTo>
                      <a:pt x="306" y="7"/>
                    </a:lnTo>
                    <a:lnTo>
                      <a:pt x="306" y="4"/>
                    </a:lnTo>
                    <a:lnTo>
                      <a:pt x="307" y="3"/>
                    </a:lnTo>
                    <a:lnTo>
                      <a:pt x="307" y="1"/>
                    </a:lnTo>
                    <a:lnTo>
                      <a:pt x="308" y="0"/>
                    </a:lnTo>
                    <a:lnTo>
                      <a:pt x="18" y="85"/>
                    </a:lnTo>
                    <a:lnTo>
                      <a:pt x="0" y="2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48" name="Freeform 42">
                <a:extLst>
                  <a:ext uri="{FF2B5EF4-FFF2-40B4-BE49-F238E27FC236}">
                    <a16:creationId xmlns:a16="http://schemas.microsoft.com/office/drawing/2014/main" id="{9DC88EFB-6ECA-EF4F-937C-0AC80DB7540C}"/>
                  </a:ext>
                </a:extLst>
              </p:cNvPr>
              <p:cNvSpPr>
                <a:spLocks noChangeAspect="1"/>
              </p:cNvSpPr>
              <p:nvPr/>
            </p:nvSpPr>
            <p:spPr bwMode="auto">
              <a:xfrm>
                <a:off x="1059" y="474"/>
                <a:ext cx="7" cy="7"/>
              </a:xfrm>
              <a:custGeom>
                <a:avLst/>
                <a:gdLst>
                  <a:gd name="T0" fmla="*/ 0 w 25"/>
                  <a:gd name="T1" fmla="*/ 12 h 24"/>
                  <a:gd name="T2" fmla="*/ 2 w 25"/>
                  <a:gd name="T3" fmla="*/ 16 h 24"/>
                  <a:gd name="T4" fmla="*/ 4 w 25"/>
                  <a:gd name="T5" fmla="*/ 21 h 24"/>
                  <a:gd name="T6" fmla="*/ 7 w 25"/>
                  <a:gd name="T7" fmla="*/ 23 h 24"/>
                  <a:gd name="T8" fmla="*/ 12 w 25"/>
                  <a:gd name="T9" fmla="*/ 24 h 24"/>
                  <a:gd name="T10" fmla="*/ 16 w 25"/>
                  <a:gd name="T11" fmla="*/ 23 h 24"/>
                  <a:gd name="T12" fmla="*/ 21 w 25"/>
                  <a:gd name="T13" fmla="*/ 21 h 24"/>
                  <a:gd name="T14" fmla="*/ 23 w 25"/>
                  <a:gd name="T15" fmla="*/ 16 h 24"/>
                  <a:gd name="T16" fmla="*/ 25 w 25"/>
                  <a:gd name="T17" fmla="*/ 12 h 24"/>
                  <a:gd name="T18" fmla="*/ 23 w 25"/>
                  <a:gd name="T19" fmla="*/ 7 h 24"/>
                  <a:gd name="T20" fmla="*/ 21 w 25"/>
                  <a:gd name="T21" fmla="*/ 4 h 24"/>
                  <a:gd name="T22" fmla="*/ 16 w 25"/>
                  <a:gd name="T23" fmla="*/ 1 h 24"/>
                  <a:gd name="T24" fmla="*/ 12 w 25"/>
                  <a:gd name="T25" fmla="*/ 0 h 24"/>
                  <a:gd name="T26" fmla="*/ 7 w 25"/>
                  <a:gd name="T27" fmla="*/ 1 h 24"/>
                  <a:gd name="T28" fmla="*/ 4 w 25"/>
                  <a:gd name="T29" fmla="*/ 4 h 24"/>
                  <a:gd name="T30" fmla="*/ 2 w 25"/>
                  <a:gd name="T31" fmla="*/ 7 h 24"/>
                  <a:gd name="T32" fmla="*/ 0 w 25"/>
                  <a:gd name="T33" fmla="*/ 12 h 24"/>
                  <a:gd name="T34" fmla="*/ 0 w 25"/>
                  <a:gd name="T35"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24">
                    <a:moveTo>
                      <a:pt x="0" y="12"/>
                    </a:moveTo>
                    <a:lnTo>
                      <a:pt x="2" y="16"/>
                    </a:lnTo>
                    <a:lnTo>
                      <a:pt x="4" y="21"/>
                    </a:lnTo>
                    <a:lnTo>
                      <a:pt x="7" y="23"/>
                    </a:lnTo>
                    <a:lnTo>
                      <a:pt x="12" y="24"/>
                    </a:lnTo>
                    <a:lnTo>
                      <a:pt x="16" y="23"/>
                    </a:lnTo>
                    <a:lnTo>
                      <a:pt x="21" y="21"/>
                    </a:lnTo>
                    <a:lnTo>
                      <a:pt x="23" y="16"/>
                    </a:lnTo>
                    <a:lnTo>
                      <a:pt x="25" y="12"/>
                    </a:lnTo>
                    <a:lnTo>
                      <a:pt x="23" y="7"/>
                    </a:lnTo>
                    <a:lnTo>
                      <a:pt x="21" y="4"/>
                    </a:lnTo>
                    <a:lnTo>
                      <a:pt x="16" y="1"/>
                    </a:lnTo>
                    <a:lnTo>
                      <a:pt x="12" y="0"/>
                    </a:lnTo>
                    <a:lnTo>
                      <a:pt x="7" y="1"/>
                    </a:lnTo>
                    <a:lnTo>
                      <a:pt x="4" y="4"/>
                    </a:lnTo>
                    <a:lnTo>
                      <a:pt x="2" y="7"/>
                    </a:lnTo>
                    <a:lnTo>
                      <a:pt x="0" y="12"/>
                    </a:lnTo>
                    <a:lnTo>
                      <a:pt x="0"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49" name="Freeform 43">
                <a:extLst>
                  <a:ext uri="{FF2B5EF4-FFF2-40B4-BE49-F238E27FC236}">
                    <a16:creationId xmlns:a16="http://schemas.microsoft.com/office/drawing/2014/main" id="{3BC645B2-4F58-3649-8342-E93BE20A3577}"/>
                  </a:ext>
                </a:extLst>
              </p:cNvPr>
              <p:cNvSpPr>
                <a:spLocks noChangeAspect="1"/>
              </p:cNvSpPr>
              <p:nvPr/>
            </p:nvSpPr>
            <p:spPr bwMode="auto">
              <a:xfrm>
                <a:off x="898" y="491"/>
                <a:ext cx="4" cy="4"/>
              </a:xfrm>
              <a:custGeom>
                <a:avLst/>
                <a:gdLst>
                  <a:gd name="T0" fmla="*/ 0 w 15"/>
                  <a:gd name="T1" fmla="*/ 8 h 15"/>
                  <a:gd name="T2" fmla="*/ 1 w 15"/>
                  <a:gd name="T3" fmla="*/ 10 h 15"/>
                  <a:gd name="T4" fmla="*/ 2 w 15"/>
                  <a:gd name="T5" fmla="*/ 12 h 15"/>
                  <a:gd name="T6" fmla="*/ 5 w 15"/>
                  <a:gd name="T7" fmla="*/ 14 h 15"/>
                  <a:gd name="T8" fmla="*/ 7 w 15"/>
                  <a:gd name="T9" fmla="*/ 15 h 15"/>
                  <a:gd name="T10" fmla="*/ 10 w 15"/>
                  <a:gd name="T11" fmla="*/ 14 h 15"/>
                  <a:gd name="T12" fmla="*/ 13 w 15"/>
                  <a:gd name="T13" fmla="*/ 12 h 15"/>
                  <a:gd name="T14" fmla="*/ 14 w 15"/>
                  <a:gd name="T15" fmla="*/ 10 h 15"/>
                  <a:gd name="T16" fmla="*/ 15 w 15"/>
                  <a:gd name="T17" fmla="*/ 8 h 15"/>
                  <a:gd name="T18" fmla="*/ 14 w 15"/>
                  <a:gd name="T19" fmla="*/ 4 h 15"/>
                  <a:gd name="T20" fmla="*/ 13 w 15"/>
                  <a:gd name="T21" fmla="*/ 2 h 15"/>
                  <a:gd name="T22" fmla="*/ 10 w 15"/>
                  <a:gd name="T23" fmla="*/ 1 h 15"/>
                  <a:gd name="T24" fmla="*/ 7 w 15"/>
                  <a:gd name="T25" fmla="*/ 0 h 15"/>
                  <a:gd name="T26" fmla="*/ 5 w 15"/>
                  <a:gd name="T27" fmla="*/ 1 h 15"/>
                  <a:gd name="T28" fmla="*/ 2 w 15"/>
                  <a:gd name="T29" fmla="*/ 2 h 15"/>
                  <a:gd name="T30" fmla="*/ 1 w 15"/>
                  <a:gd name="T31" fmla="*/ 4 h 15"/>
                  <a:gd name="T32" fmla="*/ 0 w 15"/>
                  <a:gd name="T33" fmla="*/ 8 h 15"/>
                  <a:gd name="T34" fmla="*/ 0 w 15"/>
                  <a:gd name="T35"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5">
                    <a:moveTo>
                      <a:pt x="0" y="8"/>
                    </a:moveTo>
                    <a:lnTo>
                      <a:pt x="1" y="10"/>
                    </a:lnTo>
                    <a:lnTo>
                      <a:pt x="2" y="12"/>
                    </a:lnTo>
                    <a:lnTo>
                      <a:pt x="5" y="14"/>
                    </a:lnTo>
                    <a:lnTo>
                      <a:pt x="7" y="15"/>
                    </a:lnTo>
                    <a:lnTo>
                      <a:pt x="10" y="14"/>
                    </a:lnTo>
                    <a:lnTo>
                      <a:pt x="13" y="12"/>
                    </a:lnTo>
                    <a:lnTo>
                      <a:pt x="14" y="10"/>
                    </a:lnTo>
                    <a:lnTo>
                      <a:pt x="15" y="8"/>
                    </a:lnTo>
                    <a:lnTo>
                      <a:pt x="14" y="4"/>
                    </a:lnTo>
                    <a:lnTo>
                      <a:pt x="13" y="2"/>
                    </a:lnTo>
                    <a:lnTo>
                      <a:pt x="10" y="1"/>
                    </a:lnTo>
                    <a:lnTo>
                      <a:pt x="7" y="0"/>
                    </a:lnTo>
                    <a:lnTo>
                      <a:pt x="5" y="1"/>
                    </a:lnTo>
                    <a:lnTo>
                      <a:pt x="2" y="2"/>
                    </a:lnTo>
                    <a:lnTo>
                      <a:pt x="1" y="4"/>
                    </a:lnTo>
                    <a:lnTo>
                      <a:pt x="0" y="8"/>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50" name="Freeform 44">
                <a:extLst>
                  <a:ext uri="{FF2B5EF4-FFF2-40B4-BE49-F238E27FC236}">
                    <a16:creationId xmlns:a16="http://schemas.microsoft.com/office/drawing/2014/main" id="{792B3618-FF08-134B-9EC7-F279FFBD2253}"/>
                  </a:ext>
                </a:extLst>
              </p:cNvPr>
              <p:cNvSpPr>
                <a:spLocks noChangeAspect="1"/>
              </p:cNvSpPr>
              <p:nvPr/>
            </p:nvSpPr>
            <p:spPr bwMode="auto">
              <a:xfrm>
                <a:off x="995" y="474"/>
                <a:ext cx="5" cy="4"/>
              </a:xfrm>
              <a:custGeom>
                <a:avLst/>
                <a:gdLst>
                  <a:gd name="T0" fmla="*/ 0 w 15"/>
                  <a:gd name="T1" fmla="*/ 8 h 15"/>
                  <a:gd name="T2" fmla="*/ 2 w 15"/>
                  <a:gd name="T3" fmla="*/ 10 h 15"/>
                  <a:gd name="T4" fmla="*/ 3 w 15"/>
                  <a:gd name="T5" fmla="*/ 13 h 15"/>
                  <a:gd name="T6" fmla="*/ 5 w 15"/>
                  <a:gd name="T7" fmla="*/ 14 h 15"/>
                  <a:gd name="T8" fmla="*/ 9 w 15"/>
                  <a:gd name="T9" fmla="*/ 15 h 15"/>
                  <a:gd name="T10" fmla="*/ 11 w 15"/>
                  <a:gd name="T11" fmla="*/ 14 h 15"/>
                  <a:gd name="T12" fmla="*/ 13 w 15"/>
                  <a:gd name="T13" fmla="*/ 13 h 15"/>
                  <a:gd name="T14" fmla="*/ 14 w 15"/>
                  <a:gd name="T15" fmla="*/ 10 h 15"/>
                  <a:gd name="T16" fmla="*/ 15 w 15"/>
                  <a:gd name="T17" fmla="*/ 8 h 15"/>
                  <a:gd name="T18" fmla="*/ 14 w 15"/>
                  <a:gd name="T19" fmla="*/ 5 h 15"/>
                  <a:gd name="T20" fmla="*/ 13 w 15"/>
                  <a:gd name="T21" fmla="*/ 2 h 15"/>
                  <a:gd name="T22" fmla="*/ 11 w 15"/>
                  <a:gd name="T23" fmla="*/ 1 h 15"/>
                  <a:gd name="T24" fmla="*/ 9 w 15"/>
                  <a:gd name="T25" fmla="*/ 0 h 15"/>
                  <a:gd name="T26" fmla="*/ 5 w 15"/>
                  <a:gd name="T27" fmla="*/ 1 h 15"/>
                  <a:gd name="T28" fmla="*/ 3 w 15"/>
                  <a:gd name="T29" fmla="*/ 2 h 15"/>
                  <a:gd name="T30" fmla="*/ 2 w 15"/>
                  <a:gd name="T31" fmla="*/ 5 h 15"/>
                  <a:gd name="T32" fmla="*/ 0 w 15"/>
                  <a:gd name="T33" fmla="*/ 8 h 15"/>
                  <a:gd name="T34" fmla="*/ 0 w 15"/>
                  <a:gd name="T35"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5">
                    <a:moveTo>
                      <a:pt x="0" y="8"/>
                    </a:moveTo>
                    <a:lnTo>
                      <a:pt x="2" y="10"/>
                    </a:lnTo>
                    <a:lnTo>
                      <a:pt x="3" y="13"/>
                    </a:lnTo>
                    <a:lnTo>
                      <a:pt x="5" y="14"/>
                    </a:lnTo>
                    <a:lnTo>
                      <a:pt x="9" y="15"/>
                    </a:lnTo>
                    <a:lnTo>
                      <a:pt x="11" y="14"/>
                    </a:lnTo>
                    <a:lnTo>
                      <a:pt x="13" y="13"/>
                    </a:lnTo>
                    <a:lnTo>
                      <a:pt x="14" y="10"/>
                    </a:lnTo>
                    <a:lnTo>
                      <a:pt x="15" y="8"/>
                    </a:lnTo>
                    <a:lnTo>
                      <a:pt x="14" y="5"/>
                    </a:lnTo>
                    <a:lnTo>
                      <a:pt x="13" y="2"/>
                    </a:lnTo>
                    <a:lnTo>
                      <a:pt x="11" y="1"/>
                    </a:lnTo>
                    <a:lnTo>
                      <a:pt x="9" y="0"/>
                    </a:lnTo>
                    <a:lnTo>
                      <a:pt x="5" y="1"/>
                    </a:lnTo>
                    <a:lnTo>
                      <a:pt x="3" y="2"/>
                    </a:lnTo>
                    <a:lnTo>
                      <a:pt x="2" y="5"/>
                    </a:lnTo>
                    <a:lnTo>
                      <a:pt x="0" y="8"/>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51" name="Freeform 45">
                <a:extLst>
                  <a:ext uri="{FF2B5EF4-FFF2-40B4-BE49-F238E27FC236}">
                    <a16:creationId xmlns:a16="http://schemas.microsoft.com/office/drawing/2014/main" id="{15F7DD46-7500-464F-BDED-866CB9D752D0}"/>
                  </a:ext>
                </a:extLst>
              </p:cNvPr>
              <p:cNvSpPr>
                <a:spLocks noChangeAspect="1"/>
              </p:cNvSpPr>
              <p:nvPr/>
            </p:nvSpPr>
            <p:spPr bwMode="auto">
              <a:xfrm>
                <a:off x="1143" y="484"/>
                <a:ext cx="4" cy="4"/>
              </a:xfrm>
              <a:custGeom>
                <a:avLst/>
                <a:gdLst>
                  <a:gd name="T0" fmla="*/ 0 w 15"/>
                  <a:gd name="T1" fmla="*/ 7 h 15"/>
                  <a:gd name="T2" fmla="*/ 1 w 15"/>
                  <a:gd name="T3" fmla="*/ 10 h 15"/>
                  <a:gd name="T4" fmla="*/ 2 w 15"/>
                  <a:gd name="T5" fmla="*/ 12 h 15"/>
                  <a:gd name="T6" fmla="*/ 5 w 15"/>
                  <a:gd name="T7" fmla="*/ 13 h 15"/>
                  <a:gd name="T8" fmla="*/ 8 w 15"/>
                  <a:gd name="T9" fmla="*/ 15 h 15"/>
                  <a:gd name="T10" fmla="*/ 10 w 15"/>
                  <a:gd name="T11" fmla="*/ 13 h 15"/>
                  <a:gd name="T12" fmla="*/ 13 w 15"/>
                  <a:gd name="T13" fmla="*/ 12 h 15"/>
                  <a:gd name="T14" fmla="*/ 14 w 15"/>
                  <a:gd name="T15" fmla="*/ 10 h 15"/>
                  <a:gd name="T16" fmla="*/ 15 w 15"/>
                  <a:gd name="T17" fmla="*/ 7 h 15"/>
                  <a:gd name="T18" fmla="*/ 14 w 15"/>
                  <a:gd name="T19" fmla="*/ 4 h 15"/>
                  <a:gd name="T20" fmla="*/ 13 w 15"/>
                  <a:gd name="T21" fmla="*/ 2 h 15"/>
                  <a:gd name="T22" fmla="*/ 10 w 15"/>
                  <a:gd name="T23" fmla="*/ 1 h 15"/>
                  <a:gd name="T24" fmla="*/ 8 w 15"/>
                  <a:gd name="T25" fmla="*/ 0 h 15"/>
                  <a:gd name="T26" fmla="*/ 5 w 15"/>
                  <a:gd name="T27" fmla="*/ 1 h 15"/>
                  <a:gd name="T28" fmla="*/ 2 w 15"/>
                  <a:gd name="T29" fmla="*/ 2 h 15"/>
                  <a:gd name="T30" fmla="*/ 1 w 15"/>
                  <a:gd name="T31" fmla="*/ 4 h 15"/>
                  <a:gd name="T32" fmla="*/ 0 w 15"/>
                  <a:gd name="T33" fmla="*/ 7 h 15"/>
                  <a:gd name="T34" fmla="*/ 0 w 15"/>
                  <a:gd name="T35"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5">
                    <a:moveTo>
                      <a:pt x="0" y="7"/>
                    </a:moveTo>
                    <a:lnTo>
                      <a:pt x="1" y="10"/>
                    </a:lnTo>
                    <a:lnTo>
                      <a:pt x="2" y="12"/>
                    </a:lnTo>
                    <a:lnTo>
                      <a:pt x="5" y="13"/>
                    </a:lnTo>
                    <a:lnTo>
                      <a:pt x="8" y="15"/>
                    </a:lnTo>
                    <a:lnTo>
                      <a:pt x="10" y="13"/>
                    </a:lnTo>
                    <a:lnTo>
                      <a:pt x="13" y="12"/>
                    </a:lnTo>
                    <a:lnTo>
                      <a:pt x="14" y="10"/>
                    </a:lnTo>
                    <a:lnTo>
                      <a:pt x="15" y="7"/>
                    </a:lnTo>
                    <a:lnTo>
                      <a:pt x="14" y="4"/>
                    </a:lnTo>
                    <a:lnTo>
                      <a:pt x="13" y="2"/>
                    </a:lnTo>
                    <a:lnTo>
                      <a:pt x="10" y="1"/>
                    </a:lnTo>
                    <a:lnTo>
                      <a:pt x="8" y="0"/>
                    </a:lnTo>
                    <a:lnTo>
                      <a:pt x="5" y="1"/>
                    </a:lnTo>
                    <a:lnTo>
                      <a:pt x="2" y="2"/>
                    </a:lnTo>
                    <a:lnTo>
                      <a:pt x="1" y="4"/>
                    </a:lnTo>
                    <a:lnTo>
                      <a:pt x="0" y="7"/>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52" name="Freeform 46">
                <a:extLst>
                  <a:ext uri="{FF2B5EF4-FFF2-40B4-BE49-F238E27FC236}">
                    <a16:creationId xmlns:a16="http://schemas.microsoft.com/office/drawing/2014/main" id="{A25AFB5B-84E8-1A4C-8D2E-551D9C7D8C2C}"/>
                  </a:ext>
                </a:extLst>
              </p:cNvPr>
              <p:cNvSpPr>
                <a:spLocks noChangeAspect="1"/>
              </p:cNvSpPr>
              <p:nvPr/>
            </p:nvSpPr>
            <p:spPr bwMode="auto">
              <a:xfrm>
                <a:off x="960" y="441"/>
                <a:ext cx="7" cy="7"/>
              </a:xfrm>
              <a:custGeom>
                <a:avLst/>
                <a:gdLst>
                  <a:gd name="T0" fmla="*/ 0 w 25"/>
                  <a:gd name="T1" fmla="*/ 13 h 24"/>
                  <a:gd name="T2" fmla="*/ 2 w 25"/>
                  <a:gd name="T3" fmla="*/ 17 h 24"/>
                  <a:gd name="T4" fmla="*/ 4 w 25"/>
                  <a:gd name="T5" fmla="*/ 21 h 24"/>
                  <a:gd name="T6" fmla="*/ 9 w 25"/>
                  <a:gd name="T7" fmla="*/ 23 h 24"/>
                  <a:gd name="T8" fmla="*/ 13 w 25"/>
                  <a:gd name="T9" fmla="*/ 24 h 24"/>
                  <a:gd name="T10" fmla="*/ 18 w 25"/>
                  <a:gd name="T11" fmla="*/ 23 h 24"/>
                  <a:gd name="T12" fmla="*/ 21 w 25"/>
                  <a:gd name="T13" fmla="*/ 21 h 24"/>
                  <a:gd name="T14" fmla="*/ 23 w 25"/>
                  <a:gd name="T15" fmla="*/ 17 h 24"/>
                  <a:gd name="T16" fmla="*/ 25 w 25"/>
                  <a:gd name="T17" fmla="*/ 13 h 24"/>
                  <a:gd name="T18" fmla="*/ 23 w 25"/>
                  <a:gd name="T19" fmla="*/ 8 h 24"/>
                  <a:gd name="T20" fmla="*/ 21 w 25"/>
                  <a:gd name="T21" fmla="*/ 4 h 24"/>
                  <a:gd name="T22" fmla="*/ 18 w 25"/>
                  <a:gd name="T23" fmla="*/ 1 h 24"/>
                  <a:gd name="T24" fmla="*/ 13 w 25"/>
                  <a:gd name="T25" fmla="*/ 0 h 24"/>
                  <a:gd name="T26" fmla="*/ 9 w 25"/>
                  <a:gd name="T27" fmla="*/ 1 h 24"/>
                  <a:gd name="T28" fmla="*/ 4 w 25"/>
                  <a:gd name="T29" fmla="*/ 4 h 24"/>
                  <a:gd name="T30" fmla="*/ 2 w 25"/>
                  <a:gd name="T31" fmla="*/ 8 h 24"/>
                  <a:gd name="T32" fmla="*/ 0 w 25"/>
                  <a:gd name="T33" fmla="*/ 13 h 24"/>
                  <a:gd name="T34" fmla="*/ 0 w 25"/>
                  <a:gd name="T3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24">
                    <a:moveTo>
                      <a:pt x="0" y="13"/>
                    </a:moveTo>
                    <a:lnTo>
                      <a:pt x="2" y="17"/>
                    </a:lnTo>
                    <a:lnTo>
                      <a:pt x="4" y="21"/>
                    </a:lnTo>
                    <a:lnTo>
                      <a:pt x="9" y="23"/>
                    </a:lnTo>
                    <a:lnTo>
                      <a:pt x="13" y="24"/>
                    </a:lnTo>
                    <a:lnTo>
                      <a:pt x="18" y="23"/>
                    </a:lnTo>
                    <a:lnTo>
                      <a:pt x="21" y="21"/>
                    </a:lnTo>
                    <a:lnTo>
                      <a:pt x="23" y="17"/>
                    </a:lnTo>
                    <a:lnTo>
                      <a:pt x="25" y="13"/>
                    </a:lnTo>
                    <a:lnTo>
                      <a:pt x="23" y="8"/>
                    </a:lnTo>
                    <a:lnTo>
                      <a:pt x="21" y="4"/>
                    </a:lnTo>
                    <a:lnTo>
                      <a:pt x="18" y="1"/>
                    </a:lnTo>
                    <a:lnTo>
                      <a:pt x="13" y="0"/>
                    </a:lnTo>
                    <a:lnTo>
                      <a:pt x="9" y="1"/>
                    </a:lnTo>
                    <a:lnTo>
                      <a:pt x="4" y="4"/>
                    </a:lnTo>
                    <a:lnTo>
                      <a:pt x="2" y="8"/>
                    </a:lnTo>
                    <a:lnTo>
                      <a:pt x="0" y="13"/>
                    </a:lnTo>
                    <a:lnTo>
                      <a:pt x="0"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grpSp>
      </p:grpSp>
      <p:grpSp>
        <p:nvGrpSpPr>
          <p:cNvPr id="53" name="Group 49">
            <a:extLst>
              <a:ext uri="{FF2B5EF4-FFF2-40B4-BE49-F238E27FC236}">
                <a16:creationId xmlns:a16="http://schemas.microsoft.com/office/drawing/2014/main" id="{154A2E82-2151-F94D-9109-E815B77DEA62}"/>
              </a:ext>
            </a:extLst>
          </p:cNvPr>
          <p:cNvGrpSpPr>
            <a:grpSpLocks/>
          </p:cNvGrpSpPr>
          <p:nvPr/>
        </p:nvGrpSpPr>
        <p:grpSpPr bwMode="auto">
          <a:xfrm rot="-2658237">
            <a:off x="6599400" y="3169705"/>
            <a:ext cx="576263" cy="520304"/>
            <a:chOff x="1370" y="776"/>
            <a:chExt cx="484" cy="437"/>
          </a:xfrm>
        </p:grpSpPr>
        <p:grpSp>
          <p:nvGrpSpPr>
            <p:cNvPr id="54" name="Group 50">
              <a:extLst>
                <a:ext uri="{FF2B5EF4-FFF2-40B4-BE49-F238E27FC236}">
                  <a16:creationId xmlns:a16="http://schemas.microsoft.com/office/drawing/2014/main" id="{22B70B90-83BE-9B45-AC14-2BE0E320E0C0}"/>
                </a:ext>
              </a:extLst>
            </p:cNvPr>
            <p:cNvGrpSpPr>
              <a:grpSpLocks/>
            </p:cNvGrpSpPr>
            <p:nvPr/>
          </p:nvGrpSpPr>
          <p:grpSpPr bwMode="auto">
            <a:xfrm>
              <a:off x="1558" y="929"/>
              <a:ext cx="146" cy="125"/>
              <a:chOff x="1558" y="929"/>
              <a:chExt cx="146" cy="125"/>
            </a:xfrm>
          </p:grpSpPr>
          <p:sp>
            <p:nvSpPr>
              <p:cNvPr id="74" name="Freeform 51">
                <a:extLst>
                  <a:ext uri="{FF2B5EF4-FFF2-40B4-BE49-F238E27FC236}">
                    <a16:creationId xmlns:a16="http://schemas.microsoft.com/office/drawing/2014/main" id="{ED01059D-D958-0748-906F-86168A38C83C}"/>
                  </a:ext>
                </a:extLst>
              </p:cNvPr>
              <p:cNvSpPr>
                <a:spLocks/>
              </p:cNvSpPr>
              <p:nvPr/>
            </p:nvSpPr>
            <p:spPr bwMode="auto">
              <a:xfrm>
                <a:off x="1570" y="929"/>
                <a:ext cx="111" cy="87"/>
              </a:xfrm>
              <a:custGeom>
                <a:avLst/>
                <a:gdLst>
                  <a:gd name="T0" fmla="*/ 33 w 111"/>
                  <a:gd name="T1" fmla="*/ 0 h 87"/>
                  <a:gd name="T2" fmla="*/ 77 w 111"/>
                  <a:gd name="T3" fmla="*/ 0 h 87"/>
                  <a:gd name="T4" fmla="*/ 110 w 111"/>
                  <a:gd name="T5" fmla="*/ 32 h 87"/>
                  <a:gd name="T6" fmla="*/ 110 w 111"/>
                  <a:gd name="T7" fmla="*/ 65 h 87"/>
                  <a:gd name="T8" fmla="*/ 83 w 111"/>
                  <a:gd name="T9" fmla="*/ 86 h 87"/>
                  <a:gd name="T10" fmla="*/ 33 w 111"/>
                  <a:gd name="T11" fmla="*/ 86 h 87"/>
                  <a:gd name="T12" fmla="*/ 0 w 111"/>
                  <a:gd name="T13" fmla="*/ 65 h 87"/>
                  <a:gd name="T14" fmla="*/ 0 w 111"/>
                  <a:gd name="T15" fmla="*/ 32 h 87"/>
                  <a:gd name="T16" fmla="*/ 33 w 111"/>
                  <a:gd name="T17"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87">
                    <a:moveTo>
                      <a:pt x="33" y="0"/>
                    </a:moveTo>
                    <a:lnTo>
                      <a:pt x="77" y="0"/>
                    </a:lnTo>
                    <a:lnTo>
                      <a:pt x="110" y="32"/>
                    </a:lnTo>
                    <a:lnTo>
                      <a:pt x="110" y="65"/>
                    </a:lnTo>
                    <a:lnTo>
                      <a:pt x="83" y="86"/>
                    </a:lnTo>
                    <a:lnTo>
                      <a:pt x="33" y="86"/>
                    </a:lnTo>
                    <a:lnTo>
                      <a:pt x="0" y="65"/>
                    </a:lnTo>
                    <a:lnTo>
                      <a:pt x="0" y="32"/>
                    </a:lnTo>
                    <a:lnTo>
                      <a:pt x="33" y="0"/>
                    </a:lnTo>
                  </a:path>
                </a:pathLst>
              </a:custGeom>
              <a:solidFill>
                <a:srgbClr val="FFFFFF"/>
              </a:solidFill>
              <a:ln>
                <a:noFill/>
              </a:ln>
              <a:effectLst/>
              <a:extLst>
                <a:ext uri="{91240B29-F687-4F45-9708-019B960494DF}">
                  <a14:hiddenLine xmlns:a14="http://schemas.microsoft.com/office/drawing/2010/main" w="12700" cap="rnd" cmpd="sng">
                    <a:solidFill>
                      <a:srgbClr val="6E0043"/>
                    </a:solidFill>
                    <a:prstDash val="solid"/>
                    <a:round/>
                    <a:headEnd type="triangl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800">
                  <a:solidFill>
                    <a:srgbClr val="000000"/>
                  </a:solidFill>
                </a:endParaRPr>
              </a:p>
            </p:txBody>
          </p:sp>
          <p:sp>
            <p:nvSpPr>
              <p:cNvPr id="75" name="Freeform 52">
                <a:extLst>
                  <a:ext uri="{FF2B5EF4-FFF2-40B4-BE49-F238E27FC236}">
                    <a16:creationId xmlns:a16="http://schemas.microsoft.com/office/drawing/2014/main" id="{16E91D36-C4EA-614B-84FC-ACC0B60BC081}"/>
                  </a:ext>
                </a:extLst>
              </p:cNvPr>
              <p:cNvSpPr>
                <a:spLocks/>
              </p:cNvSpPr>
              <p:nvPr/>
            </p:nvSpPr>
            <p:spPr bwMode="auto">
              <a:xfrm>
                <a:off x="1570" y="929"/>
                <a:ext cx="119" cy="95"/>
              </a:xfrm>
              <a:custGeom>
                <a:avLst/>
                <a:gdLst>
                  <a:gd name="T0" fmla="*/ 35 w 119"/>
                  <a:gd name="T1" fmla="*/ 0 h 95"/>
                  <a:gd name="T2" fmla="*/ 83 w 119"/>
                  <a:gd name="T3" fmla="*/ 0 h 95"/>
                  <a:gd name="T4" fmla="*/ 118 w 119"/>
                  <a:gd name="T5" fmla="*/ 35 h 95"/>
                  <a:gd name="T6" fmla="*/ 118 w 119"/>
                  <a:gd name="T7" fmla="*/ 71 h 95"/>
                  <a:gd name="T8" fmla="*/ 89 w 119"/>
                  <a:gd name="T9" fmla="*/ 94 h 95"/>
                  <a:gd name="T10" fmla="*/ 35 w 119"/>
                  <a:gd name="T11" fmla="*/ 94 h 95"/>
                  <a:gd name="T12" fmla="*/ 0 w 119"/>
                  <a:gd name="T13" fmla="*/ 71 h 95"/>
                  <a:gd name="T14" fmla="*/ 0 w 119"/>
                  <a:gd name="T15" fmla="*/ 35 h 95"/>
                  <a:gd name="T16" fmla="*/ 35 w 119"/>
                  <a:gd name="T17" fmla="*/ 0 h 95"/>
                  <a:gd name="T18" fmla="*/ 83 w 119"/>
                  <a:gd name="T19" fmla="*/ 0 h 95"/>
                  <a:gd name="T20" fmla="*/ 118 w 119"/>
                  <a:gd name="T21" fmla="*/ 35 h 95"/>
                  <a:gd name="T22" fmla="*/ 118 w 119"/>
                  <a:gd name="T23" fmla="*/ 71 h 95"/>
                  <a:gd name="T24" fmla="*/ 89 w 119"/>
                  <a:gd name="T25" fmla="*/ 94 h 95"/>
                  <a:gd name="T26" fmla="*/ 35 w 119"/>
                  <a:gd name="T27" fmla="*/ 94 h 95"/>
                  <a:gd name="T28" fmla="*/ 0 w 119"/>
                  <a:gd name="T29" fmla="*/ 71 h 95"/>
                  <a:gd name="T30" fmla="*/ 0 w 119"/>
                  <a:gd name="T31" fmla="*/ 35 h 95"/>
                  <a:gd name="T32" fmla="*/ 35 w 119"/>
                  <a:gd name="T3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 h="95">
                    <a:moveTo>
                      <a:pt x="35" y="0"/>
                    </a:moveTo>
                    <a:lnTo>
                      <a:pt x="83" y="0"/>
                    </a:lnTo>
                    <a:lnTo>
                      <a:pt x="118" y="35"/>
                    </a:lnTo>
                    <a:lnTo>
                      <a:pt x="118" y="71"/>
                    </a:lnTo>
                    <a:lnTo>
                      <a:pt x="89" y="94"/>
                    </a:lnTo>
                    <a:lnTo>
                      <a:pt x="35" y="94"/>
                    </a:lnTo>
                    <a:lnTo>
                      <a:pt x="0" y="71"/>
                    </a:lnTo>
                    <a:lnTo>
                      <a:pt x="0" y="35"/>
                    </a:lnTo>
                    <a:lnTo>
                      <a:pt x="35" y="0"/>
                    </a:lnTo>
                    <a:lnTo>
                      <a:pt x="83" y="0"/>
                    </a:lnTo>
                    <a:lnTo>
                      <a:pt x="118" y="35"/>
                    </a:lnTo>
                    <a:lnTo>
                      <a:pt x="118" y="71"/>
                    </a:lnTo>
                    <a:lnTo>
                      <a:pt x="89" y="94"/>
                    </a:lnTo>
                    <a:lnTo>
                      <a:pt x="35" y="94"/>
                    </a:lnTo>
                    <a:lnTo>
                      <a:pt x="0" y="71"/>
                    </a:lnTo>
                    <a:lnTo>
                      <a:pt x="0" y="35"/>
                    </a:lnTo>
                    <a:lnTo>
                      <a:pt x="35"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C0FEF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800">
                  <a:solidFill>
                    <a:srgbClr val="000000"/>
                  </a:solidFill>
                </a:endParaRPr>
              </a:p>
            </p:txBody>
          </p:sp>
          <p:sp>
            <p:nvSpPr>
              <p:cNvPr id="76" name="Freeform 53">
                <a:extLst>
                  <a:ext uri="{FF2B5EF4-FFF2-40B4-BE49-F238E27FC236}">
                    <a16:creationId xmlns:a16="http://schemas.microsoft.com/office/drawing/2014/main" id="{3C714075-68C1-4449-901F-E6AA5A14D9B1}"/>
                  </a:ext>
                </a:extLst>
              </p:cNvPr>
              <p:cNvSpPr>
                <a:spLocks/>
              </p:cNvSpPr>
              <p:nvPr/>
            </p:nvSpPr>
            <p:spPr bwMode="auto">
              <a:xfrm>
                <a:off x="1558" y="964"/>
                <a:ext cx="111" cy="82"/>
              </a:xfrm>
              <a:custGeom>
                <a:avLst/>
                <a:gdLst>
                  <a:gd name="T0" fmla="*/ 34 w 111"/>
                  <a:gd name="T1" fmla="*/ 0 h 82"/>
                  <a:gd name="T2" fmla="*/ 77 w 111"/>
                  <a:gd name="T3" fmla="*/ 0 h 82"/>
                  <a:gd name="T4" fmla="*/ 110 w 111"/>
                  <a:gd name="T5" fmla="*/ 27 h 82"/>
                  <a:gd name="T6" fmla="*/ 110 w 111"/>
                  <a:gd name="T7" fmla="*/ 59 h 82"/>
                  <a:gd name="T8" fmla="*/ 83 w 111"/>
                  <a:gd name="T9" fmla="*/ 81 h 82"/>
                  <a:gd name="T10" fmla="*/ 34 w 111"/>
                  <a:gd name="T11" fmla="*/ 81 h 82"/>
                  <a:gd name="T12" fmla="*/ 0 w 111"/>
                  <a:gd name="T13" fmla="*/ 59 h 82"/>
                  <a:gd name="T14" fmla="*/ 0 w 111"/>
                  <a:gd name="T15" fmla="*/ 27 h 82"/>
                  <a:gd name="T16" fmla="*/ 34 w 111"/>
                  <a:gd name="T1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82">
                    <a:moveTo>
                      <a:pt x="34" y="0"/>
                    </a:moveTo>
                    <a:lnTo>
                      <a:pt x="77" y="0"/>
                    </a:lnTo>
                    <a:lnTo>
                      <a:pt x="110" y="27"/>
                    </a:lnTo>
                    <a:lnTo>
                      <a:pt x="110" y="59"/>
                    </a:lnTo>
                    <a:lnTo>
                      <a:pt x="83" y="81"/>
                    </a:lnTo>
                    <a:lnTo>
                      <a:pt x="34" y="81"/>
                    </a:lnTo>
                    <a:lnTo>
                      <a:pt x="0" y="59"/>
                    </a:lnTo>
                    <a:lnTo>
                      <a:pt x="0" y="27"/>
                    </a:lnTo>
                    <a:lnTo>
                      <a:pt x="34" y="0"/>
                    </a:lnTo>
                  </a:path>
                </a:pathLst>
              </a:custGeom>
              <a:solidFill>
                <a:srgbClr val="FFFFFF"/>
              </a:solidFill>
              <a:ln>
                <a:noFill/>
              </a:ln>
              <a:effectLst/>
              <a:extLst>
                <a:ext uri="{91240B29-F687-4F45-9708-019B960494DF}">
                  <a14:hiddenLine xmlns:a14="http://schemas.microsoft.com/office/drawing/2010/main" w="12700" cap="rnd" cmpd="sng">
                    <a:solidFill>
                      <a:srgbClr val="6E0043"/>
                    </a:solidFill>
                    <a:prstDash val="solid"/>
                    <a:round/>
                    <a:headEnd type="triangl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800">
                  <a:solidFill>
                    <a:srgbClr val="000000"/>
                  </a:solidFill>
                </a:endParaRPr>
              </a:p>
            </p:txBody>
          </p:sp>
          <p:sp>
            <p:nvSpPr>
              <p:cNvPr id="77" name="Freeform 54">
                <a:extLst>
                  <a:ext uri="{FF2B5EF4-FFF2-40B4-BE49-F238E27FC236}">
                    <a16:creationId xmlns:a16="http://schemas.microsoft.com/office/drawing/2014/main" id="{72CED712-09D5-0749-B5E7-E10430CF254C}"/>
                  </a:ext>
                </a:extLst>
              </p:cNvPr>
              <p:cNvSpPr>
                <a:spLocks/>
              </p:cNvSpPr>
              <p:nvPr/>
            </p:nvSpPr>
            <p:spPr bwMode="auto">
              <a:xfrm>
                <a:off x="1558" y="964"/>
                <a:ext cx="119" cy="90"/>
              </a:xfrm>
              <a:custGeom>
                <a:avLst/>
                <a:gdLst>
                  <a:gd name="T0" fmla="*/ 36 w 119"/>
                  <a:gd name="T1" fmla="*/ 0 h 90"/>
                  <a:gd name="T2" fmla="*/ 83 w 119"/>
                  <a:gd name="T3" fmla="*/ 0 h 90"/>
                  <a:gd name="T4" fmla="*/ 118 w 119"/>
                  <a:gd name="T5" fmla="*/ 30 h 90"/>
                  <a:gd name="T6" fmla="*/ 118 w 119"/>
                  <a:gd name="T7" fmla="*/ 65 h 90"/>
                  <a:gd name="T8" fmla="*/ 89 w 119"/>
                  <a:gd name="T9" fmla="*/ 89 h 90"/>
                  <a:gd name="T10" fmla="*/ 36 w 119"/>
                  <a:gd name="T11" fmla="*/ 89 h 90"/>
                  <a:gd name="T12" fmla="*/ 0 w 119"/>
                  <a:gd name="T13" fmla="*/ 65 h 90"/>
                  <a:gd name="T14" fmla="*/ 0 w 119"/>
                  <a:gd name="T15" fmla="*/ 30 h 90"/>
                  <a:gd name="T16" fmla="*/ 36 w 119"/>
                  <a:gd name="T17" fmla="*/ 0 h 90"/>
                  <a:gd name="T18" fmla="*/ 83 w 119"/>
                  <a:gd name="T19" fmla="*/ 0 h 90"/>
                  <a:gd name="T20" fmla="*/ 118 w 119"/>
                  <a:gd name="T21" fmla="*/ 30 h 90"/>
                  <a:gd name="T22" fmla="*/ 118 w 119"/>
                  <a:gd name="T23" fmla="*/ 65 h 90"/>
                  <a:gd name="T24" fmla="*/ 89 w 119"/>
                  <a:gd name="T25" fmla="*/ 89 h 90"/>
                  <a:gd name="T26" fmla="*/ 36 w 119"/>
                  <a:gd name="T27" fmla="*/ 89 h 90"/>
                  <a:gd name="T28" fmla="*/ 0 w 119"/>
                  <a:gd name="T29" fmla="*/ 65 h 90"/>
                  <a:gd name="T30" fmla="*/ 0 w 119"/>
                  <a:gd name="T31" fmla="*/ 30 h 90"/>
                  <a:gd name="T32" fmla="*/ 36 w 119"/>
                  <a:gd name="T33"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9" h="90">
                    <a:moveTo>
                      <a:pt x="36" y="0"/>
                    </a:moveTo>
                    <a:lnTo>
                      <a:pt x="83" y="0"/>
                    </a:lnTo>
                    <a:lnTo>
                      <a:pt x="118" y="30"/>
                    </a:lnTo>
                    <a:lnTo>
                      <a:pt x="118" y="65"/>
                    </a:lnTo>
                    <a:lnTo>
                      <a:pt x="89" y="89"/>
                    </a:lnTo>
                    <a:lnTo>
                      <a:pt x="36" y="89"/>
                    </a:lnTo>
                    <a:lnTo>
                      <a:pt x="0" y="65"/>
                    </a:lnTo>
                    <a:lnTo>
                      <a:pt x="0" y="30"/>
                    </a:lnTo>
                    <a:lnTo>
                      <a:pt x="36" y="0"/>
                    </a:lnTo>
                    <a:lnTo>
                      <a:pt x="83" y="0"/>
                    </a:lnTo>
                    <a:lnTo>
                      <a:pt x="118" y="30"/>
                    </a:lnTo>
                    <a:lnTo>
                      <a:pt x="118" y="65"/>
                    </a:lnTo>
                    <a:lnTo>
                      <a:pt x="89" y="89"/>
                    </a:lnTo>
                    <a:lnTo>
                      <a:pt x="36" y="89"/>
                    </a:lnTo>
                    <a:lnTo>
                      <a:pt x="0" y="65"/>
                    </a:lnTo>
                    <a:lnTo>
                      <a:pt x="0" y="30"/>
                    </a:lnTo>
                    <a:lnTo>
                      <a:pt x="36"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C0FEF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800">
                  <a:solidFill>
                    <a:srgbClr val="000000"/>
                  </a:solidFill>
                </a:endParaRPr>
              </a:p>
            </p:txBody>
          </p:sp>
          <p:sp>
            <p:nvSpPr>
              <p:cNvPr id="78" name="Line 55">
                <a:extLst>
                  <a:ext uri="{FF2B5EF4-FFF2-40B4-BE49-F238E27FC236}">
                    <a16:creationId xmlns:a16="http://schemas.microsoft.com/office/drawing/2014/main" id="{95327181-126D-4C40-807B-A912E85D521A}"/>
                  </a:ext>
                </a:extLst>
              </p:cNvPr>
              <p:cNvSpPr>
                <a:spLocks noChangeShapeType="1"/>
              </p:cNvSpPr>
              <p:nvPr/>
            </p:nvSpPr>
            <p:spPr bwMode="auto">
              <a:xfrm flipH="1">
                <a:off x="1635" y="933"/>
                <a:ext cx="20" cy="2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79" name="Line 56">
                <a:extLst>
                  <a:ext uri="{FF2B5EF4-FFF2-40B4-BE49-F238E27FC236}">
                    <a16:creationId xmlns:a16="http://schemas.microsoft.com/office/drawing/2014/main" id="{77F37FC0-1E40-FE42-8DC4-30AB1DAE0C89}"/>
                  </a:ext>
                </a:extLst>
              </p:cNvPr>
              <p:cNvSpPr>
                <a:spLocks noChangeShapeType="1"/>
              </p:cNvSpPr>
              <p:nvPr/>
            </p:nvSpPr>
            <p:spPr bwMode="auto">
              <a:xfrm flipH="1">
                <a:off x="1672" y="968"/>
                <a:ext cx="32" cy="22"/>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80" name="Line 57">
                <a:extLst>
                  <a:ext uri="{FF2B5EF4-FFF2-40B4-BE49-F238E27FC236}">
                    <a16:creationId xmlns:a16="http://schemas.microsoft.com/office/drawing/2014/main" id="{16DB922E-ACF4-0643-ABF9-0CB750374D74}"/>
                  </a:ext>
                </a:extLst>
              </p:cNvPr>
              <p:cNvSpPr>
                <a:spLocks noChangeShapeType="1"/>
              </p:cNvSpPr>
              <p:nvPr/>
            </p:nvSpPr>
            <p:spPr bwMode="auto">
              <a:xfrm flipH="1">
                <a:off x="1672" y="1004"/>
                <a:ext cx="32" cy="33"/>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81" name="Line 58">
                <a:extLst>
                  <a:ext uri="{FF2B5EF4-FFF2-40B4-BE49-F238E27FC236}">
                    <a16:creationId xmlns:a16="http://schemas.microsoft.com/office/drawing/2014/main" id="{9B737FCA-C826-C241-844F-F689826F61CA}"/>
                  </a:ext>
                </a:extLst>
              </p:cNvPr>
              <p:cNvSpPr>
                <a:spLocks noChangeShapeType="1"/>
              </p:cNvSpPr>
              <p:nvPr/>
            </p:nvSpPr>
            <p:spPr bwMode="auto">
              <a:xfrm flipH="1">
                <a:off x="1594" y="939"/>
                <a:ext cx="19" cy="19"/>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82" name="Line 59">
                <a:extLst>
                  <a:ext uri="{FF2B5EF4-FFF2-40B4-BE49-F238E27FC236}">
                    <a16:creationId xmlns:a16="http://schemas.microsoft.com/office/drawing/2014/main" id="{87B28688-630E-5F47-B562-B85DEFAAA5BE}"/>
                  </a:ext>
                </a:extLst>
              </p:cNvPr>
              <p:cNvSpPr>
                <a:spLocks noChangeShapeType="1"/>
              </p:cNvSpPr>
              <p:nvPr/>
            </p:nvSpPr>
            <p:spPr bwMode="auto">
              <a:xfrm flipH="1">
                <a:off x="1558" y="968"/>
                <a:ext cx="14" cy="2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grpSp>
        <p:sp>
          <p:nvSpPr>
            <p:cNvPr id="55" name="Freeform 60">
              <a:extLst>
                <a:ext uri="{FF2B5EF4-FFF2-40B4-BE49-F238E27FC236}">
                  <a16:creationId xmlns:a16="http://schemas.microsoft.com/office/drawing/2014/main" id="{57E7072E-A753-0245-AE96-2399AE6AC305}"/>
                </a:ext>
              </a:extLst>
            </p:cNvPr>
            <p:cNvSpPr>
              <a:spLocks/>
            </p:cNvSpPr>
            <p:nvPr/>
          </p:nvSpPr>
          <p:spPr bwMode="auto">
            <a:xfrm>
              <a:off x="1370" y="776"/>
              <a:ext cx="199" cy="158"/>
            </a:xfrm>
            <a:custGeom>
              <a:avLst/>
              <a:gdLst>
                <a:gd name="T0" fmla="*/ 62 w 199"/>
                <a:gd name="T1" fmla="*/ 0 h 158"/>
                <a:gd name="T2" fmla="*/ 0 w 199"/>
                <a:gd name="T3" fmla="*/ 50 h 158"/>
                <a:gd name="T4" fmla="*/ 170 w 199"/>
                <a:gd name="T5" fmla="*/ 157 h 158"/>
                <a:gd name="T6" fmla="*/ 198 w 199"/>
                <a:gd name="T7" fmla="*/ 128 h 158"/>
                <a:gd name="T8" fmla="*/ 62 w 199"/>
                <a:gd name="T9" fmla="*/ 0 h 158"/>
              </a:gdLst>
              <a:ahLst/>
              <a:cxnLst>
                <a:cxn ang="0">
                  <a:pos x="T0" y="T1"/>
                </a:cxn>
                <a:cxn ang="0">
                  <a:pos x="T2" y="T3"/>
                </a:cxn>
                <a:cxn ang="0">
                  <a:pos x="T4" y="T5"/>
                </a:cxn>
                <a:cxn ang="0">
                  <a:pos x="T6" y="T7"/>
                </a:cxn>
                <a:cxn ang="0">
                  <a:pos x="T8" y="T9"/>
                </a:cxn>
              </a:cxnLst>
              <a:rect l="0" t="0" r="r" b="b"/>
              <a:pathLst>
                <a:path w="199" h="158">
                  <a:moveTo>
                    <a:pt x="62" y="0"/>
                  </a:moveTo>
                  <a:lnTo>
                    <a:pt x="0" y="50"/>
                  </a:lnTo>
                  <a:lnTo>
                    <a:pt x="170" y="157"/>
                  </a:lnTo>
                  <a:lnTo>
                    <a:pt x="198" y="128"/>
                  </a:lnTo>
                  <a:lnTo>
                    <a:pt x="62" y="0"/>
                  </a:lnTo>
                </a:path>
              </a:pathLst>
            </a:custGeom>
            <a:solidFill>
              <a:srgbClr val="FFFFFF"/>
            </a:solidFill>
            <a:ln>
              <a:noFill/>
            </a:ln>
            <a:effectLst/>
            <a:extLst>
              <a:ext uri="{91240B29-F687-4F45-9708-019B960494DF}">
                <a14:hiddenLine xmlns:a14="http://schemas.microsoft.com/office/drawing/2010/main" w="12700" cap="rnd" cmpd="sng">
                  <a:solidFill>
                    <a:srgbClr val="6E0043"/>
                  </a:solidFill>
                  <a:prstDash val="solid"/>
                  <a:round/>
                  <a:headEnd type="triangl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800">
                <a:solidFill>
                  <a:srgbClr val="000000"/>
                </a:solidFill>
              </a:endParaRPr>
            </a:p>
          </p:txBody>
        </p:sp>
        <p:sp>
          <p:nvSpPr>
            <p:cNvPr id="56" name="Freeform 61">
              <a:extLst>
                <a:ext uri="{FF2B5EF4-FFF2-40B4-BE49-F238E27FC236}">
                  <a16:creationId xmlns:a16="http://schemas.microsoft.com/office/drawing/2014/main" id="{C9E0621B-F755-874B-9C6C-BF818924BF30}"/>
                </a:ext>
              </a:extLst>
            </p:cNvPr>
            <p:cNvSpPr>
              <a:spLocks/>
            </p:cNvSpPr>
            <p:nvPr/>
          </p:nvSpPr>
          <p:spPr bwMode="auto">
            <a:xfrm>
              <a:off x="1370" y="776"/>
              <a:ext cx="207" cy="166"/>
            </a:xfrm>
            <a:custGeom>
              <a:avLst/>
              <a:gdLst>
                <a:gd name="T0" fmla="*/ 65 w 207"/>
                <a:gd name="T1" fmla="*/ 0 h 166"/>
                <a:gd name="T2" fmla="*/ 0 w 207"/>
                <a:gd name="T3" fmla="*/ 53 h 166"/>
                <a:gd name="T4" fmla="*/ 177 w 207"/>
                <a:gd name="T5" fmla="*/ 165 h 166"/>
                <a:gd name="T6" fmla="*/ 206 w 207"/>
                <a:gd name="T7" fmla="*/ 135 h 166"/>
                <a:gd name="T8" fmla="*/ 65 w 207"/>
                <a:gd name="T9" fmla="*/ 0 h 166"/>
                <a:gd name="T10" fmla="*/ 0 w 207"/>
                <a:gd name="T11" fmla="*/ 53 h 166"/>
                <a:gd name="T12" fmla="*/ 177 w 207"/>
                <a:gd name="T13" fmla="*/ 165 h 166"/>
                <a:gd name="T14" fmla="*/ 206 w 207"/>
                <a:gd name="T15" fmla="*/ 135 h 166"/>
                <a:gd name="T16" fmla="*/ 65 w 207"/>
                <a:gd name="T1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166">
                  <a:moveTo>
                    <a:pt x="65" y="0"/>
                  </a:moveTo>
                  <a:lnTo>
                    <a:pt x="0" y="53"/>
                  </a:lnTo>
                  <a:lnTo>
                    <a:pt x="177" y="165"/>
                  </a:lnTo>
                  <a:lnTo>
                    <a:pt x="206" y="135"/>
                  </a:lnTo>
                  <a:lnTo>
                    <a:pt x="65" y="0"/>
                  </a:lnTo>
                  <a:lnTo>
                    <a:pt x="0" y="53"/>
                  </a:lnTo>
                  <a:lnTo>
                    <a:pt x="177" y="165"/>
                  </a:lnTo>
                  <a:lnTo>
                    <a:pt x="206" y="135"/>
                  </a:lnTo>
                  <a:lnTo>
                    <a:pt x="65"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C0FEF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800">
                <a:solidFill>
                  <a:srgbClr val="000000"/>
                </a:solidFill>
              </a:endParaRPr>
            </a:p>
          </p:txBody>
        </p:sp>
        <p:sp>
          <p:nvSpPr>
            <p:cNvPr id="57" name="Freeform 62">
              <a:extLst>
                <a:ext uri="{FF2B5EF4-FFF2-40B4-BE49-F238E27FC236}">
                  <a16:creationId xmlns:a16="http://schemas.microsoft.com/office/drawing/2014/main" id="{1441AB0B-8131-E549-A8FA-5F29B42A1237}"/>
                </a:ext>
              </a:extLst>
            </p:cNvPr>
            <p:cNvSpPr>
              <a:spLocks/>
            </p:cNvSpPr>
            <p:nvPr/>
          </p:nvSpPr>
          <p:spPr bwMode="auto">
            <a:xfrm>
              <a:off x="1670" y="1023"/>
              <a:ext cx="176" cy="182"/>
            </a:xfrm>
            <a:custGeom>
              <a:avLst/>
              <a:gdLst>
                <a:gd name="T0" fmla="*/ 175 w 176"/>
                <a:gd name="T1" fmla="*/ 119 h 182"/>
                <a:gd name="T2" fmla="*/ 113 w 176"/>
                <a:gd name="T3" fmla="*/ 181 h 182"/>
                <a:gd name="T4" fmla="*/ 0 w 176"/>
                <a:gd name="T5" fmla="*/ 23 h 182"/>
                <a:gd name="T6" fmla="*/ 34 w 176"/>
                <a:gd name="T7" fmla="*/ 0 h 182"/>
                <a:gd name="T8" fmla="*/ 175 w 176"/>
                <a:gd name="T9" fmla="*/ 119 h 182"/>
              </a:gdLst>
              <a:ahLst/>
              <a:cxnLst>
                <a:cxn ang="0">
                  <a:pos x="T0" y="T1"/>
                </a:cxn>
                <a:cxn ang="0">
                  <a:pos x="T2" y="T3"/>
                </a:cxn>
                <a:cxn ang="0">
                  <a:pos x="T4" y="T5"/>
                </a:cxn>
                <a:cxn ang="0">
                  <a:pos x="T6" y="T7"/>
                </a:cxn>
                <a:cxn ang="0">
                  <a:pos x="T8" y="T9"/>
                </a:cxn>
              </a:cxnLst>
              <a:rect l="0" t="0" r="r" b="b"/>
              <a:pathLst>
                <a:path w="176" h="182">
                  <a:moveTo>
                    <a:pt x="175" y="119"/>
                  </a:moveTo>
                  <a:lnTo>
                    <a:pt x="113" y="181"/>
                  </a:lnTo>
                  <a:lnTo>
                    <a:pt x="0" y="23"/>
                  </a:lnTo>
                  <a:lnTo>
                    <a:pt x="34" y="0"/>
                  </a:lnTo>
                  <a:lnTo>
                    <a:pt x="175" y="119"/>
                  </a:lnTo>
                </a:path>
              </a:pathLst>
            </a:custGeom>
            <a:solidFill>
              <a:srgbClr val="FFFFFF"/>
            </a:solidFill>
            <a:ln>
              <a:noFill/>
            </a:ln>
            <a:effectLst/>
            <a:extLst>
              <a:ext uri="{91240B29-F687-4F45-9708-019B960494DF}">
                <a14:hiddenLine xmlns:a14="http://schemas.microsoft.com/office/drawing/2010/main" w="12700" cap="rnd" cmpd="sng">
                  <a:solidFill>
                    <a:srgbClr val="6E0043"/>
                  </a:solidFill>
                  <a:prstDash val="solid"/>
                  <a:round/>
                  <a:headEnd type="triangl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800">
                <a:solidFill>
                  <a:srgbClr val="000000"/>
                </a:solidFill>
              </a:endParaRPr>
            </a:p>
          </p:txBody>
        </p:sp>
        <p:sp>
          <p:nvSpPr>
            <p:cNvPr id="58" name="Freeform 63">
              <a:extLst>
                <a:ext uri="{FF2B5EF4-FFF2-40B4-BE49-F238E27FC236}">
                  <a16:creationId xmlns:a16="http://schemas.microsoft.com/office/drawing/2014/main" id="{5ACAAC96-3580-9541-92F3-3D910FDF4F58}"/>
                </a:ext>
              </a:extLst>
            </p:cNvPr>
            <p:cNvSpPr>
              <a:spLocks/>
            </p:cNvSpPr>
            <p:nvPr/>
          </p:nvSpPr>
          <p:spPr bwMode="auto">
            <a:xfrm>
              <a:off x="1670" y="1023"/>
              <a:ext cx="184" cy="190"/>
            </a:xfrm>
            <a:custGeom>
              <a:avLst/>
              <a:gdLst>
                <a:gd name="T0" fmla="*/ 183 w 184"/>
                <a:gd name="T1" fmla="*/ 124 h 190"/>
                <a:gd name="T2" fmla="*/ 118 w 184"/>
                <a:gd name="T3" fmla="*/ 189 h 190"/>
                <a:gd name="T4" fmla="*/ 0 w 184"/>
                <a:gd name="T5" fmla="*/ 24 h 190"/>
                <a:gd name="T6" fmla="*/ 36 w 184"/>
                <a:gd name="T7" fmla="*/ 0 h 190"/>
                <a:gd name="T8" fmla="*/ 183 w 184"/>
                <a:gd name="T9" fmla="*/ 124 h 190"/>
                <a:gd name="T10" fmla="*/ 118 w 184"/>
                <a:gd name="T11" fmla="*/ 189 h 190"/>
                <a:gd name="T12" fmla="*/ 0 w 184"/>
                <a:gd name="T13" fmla="*/ 24 h 190"/>
                <a:gd name="T14" fmla="*/ 36 w 184"/>
                <a:gd name="T15" fmla="*/ 0 h 190"/>
                <a:gd name="T16" fmla="*/ 183 w 184"/>
                <a:gd name="T17" fmla="*/ 12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190">
                  <a:moveTo>
                    <a:pt x="183" y="124"/>
                  </a:moveTo>
                  <a:lnTo>
                    <a:pt x="118" y="189"/>
                  </a:lnTo>
                  <a:lnTo>
                    <a:pt x="0" y="24"/>
                  </a:lnTo>
                  <a:lnTo>
                    <a:pt x="36" y="0"/>
                  </a:lnTo>
                  <a:lnTo>
                    <a:pt x="183" y="124"/>
                  </a:lnTo>
                  <a:lnTo>
                    <a:pt x="118" y="189"/>
                  </a:lnTo>
                  <a:lnTo>
                    <a:pt x="0" y="24"/>
                  </a:lnTo>
                  <a:lnTo>
                    <a:pt x="36" y="0"/>
                  </a:lnTo>
                  <a:lnTo>
                    <a:pt x="183" y="124"/>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C0FEF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800">
                <a:solidFill>
                  <a:srgbClr val="000000"/>
                </a:solidFill>
              </a:endParaRPr>
            </a:p>
          </p:txBody>
        </p:sp>
        <p:sp>
          <p:nvSpPr>
            <p:cNvPr id="59" name="Line 64">
              <a:extLst>
                <a:ext uri="{FF2B5EF4-FFF2-40B4-BE49-F238E27FC236}">
                  <a16:creationId xmlns:a16="http://schemas.microsoft.com/office/drawing/2014/main" id="{0D114EA7-08D1-0947-9CAE-6CDC1CE95AC1}"/>
                </a:ext>
              </a:extLst>
            </p:cNvPr>
            <p:cNvSpPr>
              <a:spLocks noChangeShapeType="1"/>
            </p:cNvSpPr>
            <p:nvPr/>
          </p:nvSpPr>
          <p:spPr bwMode="auto">
            <a:xfrm>
              <a:off x="1574" y="921"/>
              <a:ext cx="16" cy="28"/>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60" name="Line 65">
              <a:extLst>
                <a:ext uri="{FF2B5EF4-FFF2-40B4-BE49-F238E27FC236}">
                  <a16:creationId xmlns:a16="http://schemas.microsoft.com/office/drawing/2014/main" id="{AFE06861-D8AF-8E45-8599-46BFCE3EC743}"/>
                </a:ext>
              </a:extLst>
            </p:cNvPr>
            <p:cNvSpPr>
              <a:spLocks noChangeShapeType="1"/>
            </p:cNvSpPr>
            <p:nvPr/>
          </p:nvSpPr>
          <p:spPr bwMode="auto">
            <a:xfrm>
              <a:off x="1551" y="945"/>
              <a:ext cx="27" cy="15"/>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61" name="Line 66">
              <a:extLst>
                <a:ext uri="{FF2B5EF4-FFF2-40B4-BE49-F238E27FC236}">
                  <a16:creationId xmlns:a16="http://schemas.microsoft.com/office/drawing/2014/main" id="{3B98EAEC-901A-3445-846F-C0EEFE00C2E4}"/>
                </a:ext>
              </a:extLst>
            </p:cNvPr>
            <p:cNvSpPr>
              <a:spLocks noChangeShapeType="1"/>
            </p:cNvSpPr>
            <p:nvPr/>
          </p:nvSpPr>
          <p:spPr bwMode="auto">
            <a:xfrm flipH="1" flipV="1">
              <a:off x="1666" y="1031"/>
              <a:ext cx="20" cy="26"/>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62" name="Line 67">
              <a:extLst>
                <a:ext uri="{FF2B5EF4-FFF2-40B4-BE49-F238E27FC236}">
                  <a16:creationId xmlns:a16="http://schemas.microsoft.com/office/drawing/2014/main" id="{94597A74-AA30-DF48-BCD4-66F154D3395D}"/>
                </a:ext>
              </a:extLst>
            </p:cNvPr>
            <p:cNvSpPr>
              <a:spLocks noChangeShapeType="1"/>
            </p:cNvSpPr>
            <p:nvPr/>
          </p:nvSpPr>
          <p:spPr bwMode="auto">
            <a:xfrm flipH="1" flipV="1">
              <a:off x="1678" y="1019"/>
              <a:ext cx="32" cy="20"/>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63" name="Oval 68">
              <a:extLst>
                <a:ext uri="{FF2B5EF4-FFF2-40B4-BE49-F238E27FC236}">
                  <a16:creationId xmlns:a16="http://schemas.microsoft.com/office/drawing/2014/main" id="{C132BB53-D1AF-BA4D-A470-AA0B532FBE94}"/>
                </a:ext>
              </a:extLst>
            </p:cNvPr>
            <p:cNvSpPr>
              <a:spLocks noChangeArrowheads="1"/>
            </p:cNvSpPr>
            <p:nvPr/>
          </p:nvSpPr>
          <p:spPr bwMode="auto">
            <a:xfrm>
              <a:off x="1592" y="986"/>
              <a:ext cx="49" cy="43"/>
            </a:xfrm>
            <a:prstGeom prst="ellipse">
              <a:avLst/>
            </a:prstGeom>
            <a:solidFill>
              <a:srgbClr val="000000"/>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64" name="Oval 69">
              <a:extLst>
                <a:ext uri="{FF2B5EF4-FFF2-40B4-BE49-F238E27FC236}">
                  <a16:creationId xmlns:a16="http://schemas.microsoft.com/office/drawing/2014/main" id="{08520B43-8E99-0046-894D-CBFBBA2889F8}"/>
                </a:ext>
              </a:extLst>
            </p:cNvPr>
            <p:cNvSpPr>
              <a:spLocks noChangeArrowheads="1"/>
            </p:cNvSpPr>
            <p:nvPr/>
          </p:nvSpPr>
          <p:spPr bwMode="auto">
            <a:xfrm>
              <a:off x="1592" y="992"/>
              <a:ext cx="37" cy="31"/>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65" name="Oval 70">
              <a:extLst>
                <a:ext uri="{FF2B5EF4-FFF2-40B4-BE49-F238E27FC236}">
                  <a16:creationId xmlns:a16="http://schemas.microsoft.com/office/drawing/2014/main" id="{2CAB499D-9EFD-404A-AF84-3F351C5CE513}"/>
                </a:ext>
              </a:extLst>
            </p:cNvPr>
            <p:cNvSpPr>
              <a:spLocks noChangeArrowheads="1"/>
            </p:cNvSpPr>
            <p:nvPr/>
          </p:nvSpPr>
          <p:spPr bwMode="auto">
            <a:xfrm>
              <a:off x="1580" y="1039"/>
              <a:ext cx="19" cy="19"/>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66" name="Oval 71">
              <a:extLst>
                <a:ext uri="{FF2B5EF4-FFF2-40B4-BE49-F238E27FC236}">
                  <a16:creationId xmlns:a16="http://schemas.microsoft.com/office/drawing/2014/main" id="{39E0A37B-342C-7442-8B7F-38D739621C5B}"/>
                </a:ext>
              </a:extLst>
            </p:cNvPr>
            <p:cNvSpPr>
              <a:spLocks noChangeArrowheads="1"/>
            </p:cNvSpPr>
            <p:nvPr/>
          </p:nvSpPr>
          <p:spPr bwMode="auto">
            <a:xfrm>
              <a:off x="1627" y="1045"/>
              <a:ext cx="25" cy="19"/>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67" name="Oval 72">
              <a:extLst>
                <a:ext uri="{FF2B5EF4-FFF2-40B4-BE49-F238E27FC236}">
                  <a16:creationId xmlns:a16="http://schemas.microsoft.com/office/drawing/2014/main" id="{B41188C4-CC17-6340-90AD-1234C104D6DB}"/>
                </a:ext>
              </a:extLst>
            </p:cNvPr>
            <p:cNvSpPr>
              <a:spLocks noChangeArrowheads="1"/>
            </p:cNvSpPr>
            <p:nvPr/>
          </p:nvSpPr>
          <p:spPr bwMode="auto">
            <a:xfrm>
              <a:off x="1657" y="1015"/>
              <a:ext cx="19" cy="20"/>
            </a:xfrm>
            <a:prstGeom prst="ellipse">
              <a:avLst/>
            </a:prstGeom>
            <a:solidFill>
              <a:srgbClr val="FFFFFF"/>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68" name="Line 73">
              <a:extLst>
                <a:ext uri="{FF2B5EF4-FFF2-40B4-BE49-F238E27FC236}">
                  <a16:creationId xmlns:a16="http://schemas.microsoft.com/office/drawing/2014/main" id="{327EB2CA-94A4-A343-A935-552608B4C650}"/>
                </a:ext>
              </a:extLst>
            </p:cNvPr>
            <p:cNvSpPr>
              <a:spLocks noChangeShapeType="1"/>
            </p:cNvSpPr>
            <p:nvPr/>
          </p:nvSpPr>
          <p:spPr bwMode="auto">
            <a:xfrm flipH="1">
              <a:off x="1425" y="821"/>
              <a:ext cx="67" cy="51"/>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69" name="Line 74">
              <a:extLst>
                <a:ext uri="{FF2B5EF4-FFF2-40B4-BE49-F238E27FC236}">
                  <a16:creationId xmlns:a16="http://schemas.microsoft.com/office/drawing/2014/main" id="{0FB15373-D8FF-B94C-8C1A-8AC8C4D1BF1C}"/>
                </a:ext>
              </a:extLst>
            </p:cNvPr>
            <p:cNvSpPr>
              <a:spLocks noChangeShapeType="1"/>
            </p:cNvSpPr>
            <p:nvPr/>
          </p:nvSpPr>
          <p:spPr bwMode="auto">
            <a:xfrm flipH="1">
              <a:off x="1484" y="868"/>
              <a:ext cx="55" cy="39"/>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70" name="Line 75">
              <a:extLst>
                <a:ext uri="{FF2B5EF4-FFF2-40B4-BE49-F238E27FC236}">
                  <a16:creationId xmlns:a16="http://schemas.microsoft.com/office/drawing/2014/main" id="{D8720176-2DC8-D746-A6B7-B6C8968940C0}"/>
                </a:ext>
              </a:extLst>
            </p:cNvPr>
            <p:cNvSpPr>
              <a:spLocks noChangeShapeType="1"/>
            </p:cNvSpPr>
            <p:nvPr/>
          </p:nvSpPr>
          <p:spPr bwMode="auto">
            <a:xfrm flipH="1">
              <a:off x="1702" y="1062"/>
              <a:ext cx="49" cy="34"/>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71" name="Line 76">
              <a:extLst>
                <a:ext uri="{FF2B5EF4-FFF2-40B4-BE49-F238E27FC236}">
                  <a16:creationId xmlns:a16="http://schemas.microsoft.com/office/drawing/2014/main" id="{C2248D4F-5D9D-D949-8F45-F8549421686E}"/>
                </a:ext>
              </a:extLst>
            </p:cNvPr>
            <p:cNvSpPr>
              <a:spLocks noChangeShapeType="1"/>
            </p:cNvSpPr>
            <p:nvPr/>
          </p:nvSpPr>
          <p:spPr bwMode="auto">
            <a:xfrm flipH="1">
              <a:off x="1749" y="1104"/>
              <a:ext cx="61" cy="51"/>
            </a:xfrm>
            <a:prstGeom prst="line">
              <a:avLst/>
            </a:prstGeom>
            <a:noFill/>
            <a:ln w="1270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72" name="Freeform 77">
              <a:extLst>
                <a:ext uri="{FF2B5EF4-FFF2-40B4-BE49-F238E27FC236}">
                  <a16:creationId xmlns:a16="http://schemas.microsoft.com/office/drawing/2014/main" id="{ECF62187-5EAE-FC4B-9223-BA029558C447}"/>
                </a:ext>
              </a:extLst>
            </p:cNvPr>
            <p:cNvSpPr>
              <a:spLocks/>
            </p:cNvSpPr>
            <p:nvPr/>
          </p:nvSpPr>
          <p:spPr bwMode="auto">
            <a:xfrm>
              <a:off x="1558" y="935"/>
              <a:ext cx="29" cy="46"/>
            </a:xfrm>
            <a:custGeom>
              <a:avLst/>
              <a:gdLst>
                <a:gd name="T0" fmla="*/ 28 w 29"/>
                <a:gd name="T1" fmla="*/ 0 h 46"/>
                <a:gd name="T2" fmla="*/ 5 w 29"/>
                <a:gd name="T3" fmla="*/ 20 h 46"/>
                <a:gd name="T4" fmla="*/ 0 w 29"/>
                <a:gd name="T5" fmla="*/ 45 h 46"/>
                <a:gd name="T6" fmla="*/ 28 w 29"/>
                <a:gd name="T7" fmla="*/ 20 h 46"/>
                <a:gd name="T8" fmla="*/ 28 w 29"/>
                <a:gd name="T9" fmla="*/ 0 h 46"/>
              </a:gdLst>
              <a:ahLst/>
              <a:cxnLst>
                <a:cxn ang="0">
                  <a:pos x="T0" y="T1"/>
                </a:cxn>
                <a:cxn ang="0">
                  <a:pos x="T2" y="T3"/>
                </a:cxn>
                <a:cxn ang="0">
                  <a:pos x="T4" y="T5"/>
                </a:cxn>
                <a:cxn ang="0">
                  <a:pos x="T6" y="T7"/>
                </a:cxn>
                <a:cxn ang="0">
                  <a:pos x="T8" y="T9"/>
                </a:cxn>
              </a:cxnLst>
              <a:rect l="0" t="0" r="r" b="b"/>
              <a:pathLst>
                <a:path w="29" h="46">
                  <a:moveTo>
                    <a:pt x="28" y="0"/>
                  </a:moveTo>
                  <a:lnTo>
                    <a:pt x="5" y="20"/>
                  </a:lnTo>
                  <a:lnTo>
                    <a:pt x="0" y="45"/>
                  </a:lnTo>
                  <a:lnTo>
                    <a:pt x="28" y="20"/>
                  </a:lnTo>
                  <a:lnTo>
                    <a:pt x="28" y="0"/>
                  </a:lnTo>
                </a:path>
              </a:pathLst>
            </a:custGeom>
            <a:solidFill>
              <a:srgbClr val="000000"/>
            </a:solidFill>
            <a:ln>
              <a:noFill/>
            </a:ln>
            <a:effectLst/>
            <a:extLst>
              <a:ext uri="{91240B29-F687-4F45-9708-019B960494DF}">
                <a14:hiddenLine xmlns:a14="http://schemas.microsoft.com/office/drawing/2010/main" w="12700" cap="rnd" cmpd="sng">
                  <a:solidFill>
                    <a:srgbClr val="6E0043"/>
                  </a:solidFill>
                  <a:prstDash val="solid"/>
                  <a:round/>
                  <a:headEnd type="triangle" w="med" len="med"/>
                  <a:tailEnd type="triangl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800">
                <a:solidFill>
                  <a:srgbClr val="000000"/>
                </a:solidFill>
              </a:endParaRPr>
            </a:p>
          </p:txBody>
        </p:sp>
        <p:sp>
          <p:nvSpPr>
            <p:cNvPr id="73" name="Freeform 78">
              <a:extLst>
                <a:ext uri="{FF2B5EF4-FFF2-40B4-BE49-F238E27FC236}">
                  <a16:creationId xmlns:a16="http://schemas.microsoft.com/office/drawing/2014/main" id="{B10308A4-213A-B84B-9585-3E9B09EAE069}"/>
                </a:ext>
              </a:extLst>
            </p:cNvPr>
            <p:cNvSpPr>
              <a:spLocks/>
            </p:cNvSpPr>
            <p:nvPr/>
          </p:nvSpPr>
          <p:spPr bwMode="auto">
            <a:xfrm>
              <a:off x="1558" y="935"/>
              <a:ext cx="37" cy="54"/>
            </a:xfrm>
            <a:custGeom>
              <a:avLst/>
              <a:gdLst>
                <a:gd name="T0" fmla="*/ 36 w 37"/>
                <a:gd name="T1" fmla="*/ 0 h 54"/>
                <a:gd name="T2" fmla="*/ 6 w 37"/>
                <a:gd name="T3" fmla="*/ 23 h 54"/>
                <a:gd name="T4" fmla="*/ 0 w 37"/>
                <a:gd name="T5" fmla="*/ 53 h 54"/>
                <a:gd name="T6" fmla="*/ 36 w 37"/>
                <a:gd name="T7" fmla="*/ 23 h 54"/>
                <a:gd name="T8" fmla="*/ 36 w 37"/>
                <a:gd name="T9" fmla="*/ 0 h 54"/>
                <a:gd name="T10" fmla="*/ 6 w 37"/>
                <a:gd name="T11" fmla="*/ 23 h 54"/>
                <a:gd name="T12" fmla="*/ 0 w 37"/>
                <a:gd name="T13" fmla="*/ 53 h 54"/>
                <a:gd name="T14" fmla="*/ 36 w 37"/>
                <a:gd name="T15" fmla="*/ 23 h 54"/>
                <a:gd name="T16" fmla="*/ 36 w 37"/>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54">
                  <a:moveTo>
                    <a:pt x="36" y="0"/>
                  </a:moveTo>
                  <a:lnTo>
                    <a:pt x="6" y="23"/>
                  </a:lnTo>
                  <a:lnTo>
                    <a:pt x="0" y="53"/>
                  </a:lnTo>
                  <a:lnTo>
                    <a:pt x="36" y="23"/>
                  </a:lnTo>
                  <a:lnTo>
                    <a:pt x="36" y="0"/>
                  </a:lnTo>
                  <a:lnTo>
                    <a:pt x="6" y="23"/>
                  </a:lnTo>
                  <a:lnTo>
                    <a:pt x="0" y="53"/>
                  </a:lnTo>
                  <a:lnTo>
                    <a:pt x="36" y="23"/>
                  </a:lnTo>
                  <a:lnTo>
                    <a:pt x="36" y="0"/>
                  </a:lnTo>
                </a:path>
              </a:pathLst>
            </a:custGeom>
            <a:noFill/>
            <a:ln w="12700" cap="rnd" cmpd="sng">
              <a:solidFill>
                <a:srgbClr val="000000"/>
              </a:solidFill>
              <a:prstDash val="solid"/>
              <a:round/>
              <a:headEnd type="none" w="med" len="med"/>
              <a:tailEnd type="none" w="med" len="med"/>
            </a:ln>
            <a:effectLst/>
            <a:extLst>
              <a:ext uri="{909E8E84-426E-40DD-AFC4-6F175D3DCCD1}">
                <a14:hiddenFill xmlns:a14="http://schemas.microsoft.com/office/drawing/2010/main">
                  <a:solidFill>
                    <a:srgbClr val="C0FEF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800">
                <a:solidFill>
                  <a:srgbClr val="000000"/>
                </a:solidFill>
              </a:endParaRPr>
            </a:p>
          </p:txBody>
        </p:sp>
      </p:grpSp>
      <p:sp>
        <p:nvSpPr>
          <p:cNvPr id="83" name="Rectangle 79">
            <a:extLst>
              <a:ext uri="{FF2B5EF4-FFF2-40B4-BE49-F238E27FC236}">
                <a16:creationId xmlns:a16="http://schemas.microsoft.com/office/drawing/2014/main" id="{0FD5D80C-7B5B-5742-9246-F70720CF98EF}"/>
              </a:ext>
            </a:extLst>
          </p:cNvPr>
          <p:cNvSpPr>
            <a:spLocks noChangeArrowheads="1"/>
          </p:cNvSpPr>
          <p:nvPr/>
        </p:nvSpPr>
        <p:spPr bwMode="auto">
          <a:xfrm>
            <a:off x="4923816" y="3936473"/>
            <a:ext cx="708848"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750" dirty="0">
                <a:solidFill>
                  <a:srgbClr val="000000"/>
                </a:solidFill>
                <a:latin typeface="Arial" panose="020B0604020202020204" pitchFamily="34" charset="0"/>
              </a:rPr>
              <a:t>Comm Link</a:t>
            </a:r>
          </a:p>
          <a:p>
            <a:pPr fontAlgn="base">
              <a:spcBef>
                <a:spcPct val="0"/>
              </a:spcBef>
              <a:spcAft>
                <a:spcPct val="0"/>
              </a:spcAft>
            </a:pPr>
            <a:r>
              <a:rPr lang="en-US" altLang="en-US" sz="750" dirty="0">
                <a:solidFill>
                  <a:srgbClr val="000000"/>
                </a:solidFill>
                <a:latin typeface="Arial" panose="020B0604020202020204" pitchFamily="34" charset="0"/>
              </a:rPr>
              <a:t>Configs</a:t>
            </a:r>
          </a:p>
          <a:p>
            <a:pPr fontAlgn="base">
              <a:spcBef>
                <a:spcPct val="0"/>
              </a:spcBef>
              <a:spcAft>
                <a:spcPct val="0"/>
              </a:spcAft>
            </a:pPr>
            <a:r>
              <a:rPr lang="en-US" altLang="en-US" sz="750" dirty="0">
                <a:solidFill>
                  <a:srgbClr val="000000"/>
                </a:solidFill>
                <a:latin typeface="Arial" panose="020B0604020202020204" pitchFamily="34" charset="0"/>
              </a:rPr>
              <a:t>Tracking </a:t>
            </a:r>
          </a:p>
          <a:p>
            <a:pPr fontAlgn="base">
              <a:spcBef>
                <a:spcPct val="0"/>
              </a:spcBef>
              <a:spcAft>
                <a:spcPct val="0"/>
              </a:spcAft>
            </a:pPr>
            <a:r>
              <a:rPr lang="en-US" altLang="en-US" sz="750" dirty="0">
                <a:solidFill>
                  <a:srgbClr val="000000"/>
                </a:solidFill>
                <a:latin typeface="Arial" panose="020B0604020202020204" pitchFamily="34" charset="0"/>
              </a:rPr>
              <a:t>Requests</a:t>
            </a:r>
          </a:p>
        </p:txBody>
      </p:sp>
      <p:sp>
        <p:nvSpPr>
          <p:cNvPr id="85" name="Rectangle 84">
            <a:extLst>
              <a:ext uri="{FF2B5EF4-FFF2-40B4-BE49-F238E27FC236}">
                <a16:creationId xmlns:a16="http://schemas.microsoft.com/office/drawing/2014/main" id="{46BE5FF1-49B3-E548-AC0A-8E5DA4EB0374}"/>
              </a:ext>
            </a:extLst>
          </p:cNvPr>
          <p:cNvSpPr/>
          <p:nvPr/>
        </p:nvSpPr>
        <p:spPr>
          <a:xfrm>
            <a:off x="5444493" y="3685478"/>
            <a:ext cx="1121293" cy="334835"/>
          </a:xfrm>
          <a:prstGeom prst="rect">
            <a:avLst/>
          </a:prstGeom>
        </p:spPr>
        <p:txBody>
          <a:bodyPr wrap="square">
            <a:spAutoFit/>
          </a:bodyPr>
          <a:lstStyle/>
          <a:p>
            <a:pPr algn="ctr" eaLnBrk="0" fontAlgn="base" hangingPunct="0">
              <a:spcBef>
                <a:spcPct val="0"/>
              </a:spcBef>
              <a:spcAft>
                <a:spcPct val="0"/>
              </a:spcAft>
            </a:pPr>
            <a:r>
              <a:rPr lang="en-US" altLang="en-US" sz="788" dirty="0">
                <a:solidFill>
                  <a:srgbClr val="FFFFFF"/>
                </a:solidFill>
                <a:latin typeface="Arial" panose="020B0604020202020204" pitchFamily="34" charset="0"/>
              </a:rPr>
              <a:t>Mission Z </a:t>
            </a:r>
          </a:p>
          <a:p>
            <a:pPr algn="ctr" eaLnBrk="0" fontAlgn="base" hangingPunct="0">
              <a:spcBef>
                <a:spcPct val="0"/>
              </a:spcBef>
              <a:spcAft>
                <a:spcPct val="0"/>
              </a:spcAft>
            </a:pPr>
            <a:r>
              <a:rPr lang="en-US" altLang="en-US" sz="788" dirty="0">
                <a:solidFill>
                  <a:srgbClr val="FFFFFF"/>
                </a:solidFill>
                <a:latin typeface="Arial" panose="020B0604020202020204" pitchFamily="34" charset="0"/>
              </a:rPr>
              <a:t>Spacecraft</a:t>
            </a:r>
          </a:p>
        </p:txBody>
      </p:sp>
      <p:pic>
        <p:nvPicPr>
          <p:cNvPr id="87" name="Graphic 86" descr="Customer review RTL">
            <a:extLst>
              <a:ext uri="{FF2B5EF4-FFF2-40B4-BE49-F238E27FC236}">
                <a16:creationId xmlns:a16="http://schemas.microsoft.com/office/drawing/2014/main" id="{D507A52C-3CB2-A242-99D6-63DE1146709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624233" y="4431589"/>
            <a:ext cx="379852" cy="379852"/>
          </a:xfrm>
          <a:prstGeom prst="rect">
            <a:avLst/>
          </a:prstGeom>
        </p:spPr>
      </p:pic>
      <p:pic>
        <p:nvPicPr>
          <p:cNvPr id="88" name="Graphic 87" descr="Person with idea">
            <a:extLst>
              <a:ext uri="{FF2B5EF4-FFF2-40B4-BE49-F238E27FC236}">
                <a16:creationId xmlns:a16="http://schemas.microsoft.com/office/drawing/2014/main" id="{60CC1003-3A44-7540-A1B0-FF8E65C1616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696497" y="4940574"/>
            <a:ext cx="407530" cy="407530"/>
          </a:xfrm>
          <a:prstGeom prst="rect">
            <a:avLst/>
          </a:prstGeom>
        </p:spPr>
      </p:pic>
      <p:sp>
        <p:nvSpPr>
          <p:cNvPr id="90" name="Rectangle 2">
            <a:extLst>
              <a:ext uri="{FF2B5EF4-FFF2-40B4-BE49-F238E27FC236}">
                <a16:creationId xmlns:a16="http://schemas.microsoft.com/office/drawing/2014/main" id="{3067F050-4EB1-6D4F-A8D3-68C54A3181D1}"/>
              </a:ext>
            </a:extLst>
          </p:cNvPr>
          <p:cNvSpPr>
            <a:spLocks noGrp="1" noChangeArrowheads="1"/>
          </p:cNvSpPr>
          <p:nvPr>
            <p:ph type="title"/>
          </p:nvPr>
        </p:nvSpPr>
        <p:spPr>
          <a:xfrm>
            <a:off x="963813" y="123019"/>
            <a:ext cx="7559278" cy="857250"/>
          </a:xfrm>
        </p:spPr>
        <p:txBody>
          <a:bodyPr vert="horz"/>
          <a:lstStyle/>
          <a:p>
            <a:r>
              <a:rPr lang="en-US" altLang="en-US" sz="1800" dirty="0"/>
              <a:t>Enterprise View</a:t>
            </a:r>
            <a:br>
              <a:rPr lang="en-US" altLang="en-US" sz="1800" dirty="0"/>
            </a:br>
            <a:r>
              <a:rPr lang="en-US" altLang="en-US" sz="1500" dirty="0"/>
              <a:t>Multi-Agency Mission Domain &amp; Enterprise Objects </a:t>
            </a:r>
            <a:r>
              <a:rPr lang="en-US" altLang="en-US" sz="1500" dirty="0">
                <a:solidFill>
                  <a:srgbClr val="FF0000"/>
                </a:solidFill>
              </a:rPr>
              <a:t>Launch</a:t>
            </a:r>
            <a:r>
              <a:rPr lang="en-US" altLang="en-US" sz="1500" dirty="0"/>
              <a:t> Operations Phase</a:t>
            </a:r>
            <a:br>
              <a:rPr lang="en-US" altLang="en-US" sz="1800" dirty="0"/>
            </a:br>
            <a:endParaRPr lang="en-US" altLang="en-US" sz="1800" dirty="0"/>
          </a:p>
        </p:txBody>
      </p:sp>
      <p:sp>
        <p:nvSpPr>
          <p:cNvPr id="91" name="Oval 10">
            <a:extLst>
              <a:ext uri="{FF2B5EF4-FFF2-40B4-BE49-F238E27FC236}">
                <a16:creationId xmlns:a16="http://schemas.microsoft.com/office/drawing/2014/main" id="{F3FF370B-B33E-B142-B8EB-BA735FF79E65}"/>
              </a:ext>
            </a:extLst>
          </p:cNvPr>
          <p:cNvSpPr>
            <a:spLocks noChangeArrowheads="1"/>
          </p:cNvSpPr>
          <p:nvPr/>
        </p:nvSpPr>
        <p:spPr bwMode="auto">
          <a:xfrm>
            <a:off x="4041357" y="3551802"/>
            <a:ext cx="872646" cy="520304"/>
          </a:xfrm>
          <a:prstGeom prst="cube">
            <a:avLst>
              <a:gd name="adj" fmla="val 7941"/>
            </a:avLst>
          </a:prstGeom>
          <a:solidFill>
            <a:schemeClr val="accent6">
              <a:lumMod val="60000"/>
              <a:lumOff val="40000"/>
            </a:schemeClr>
          </a:solidFill>
          <a:ln w="9525">
            <a:solidFill>
              <a:schemeClr val="tx1"/>
            </a:solidFill>
            <a:prstDash val="dash"/>
            <a:round/>
            <a:headEnd/>
            <a:tailEnd/>
          </a:ln>
          <a:effectLst/>
        </p:spPr>
        <p:txBody>
          <a:bodyPr wrap="none" anchor="ctr"/>
          <a:lstStyle/>
          <a:p>
            <a:pPr algn="ctr" eaLnBrk="0" fontAlgn="base" hangingPunct="0">
              <a:spcBef>
                <a:spcPct val="0"/>
              </a:spcBef>
              <a:spcAft>
                <a:spcPct val="0"/>
              </a:spcAft>
            </a:pPr>
            <a:r>
              <a:rPr lang="en-US" altLang="en-US" sz="788" dirty="0">
                <a:latin typeface="Arial" panose="020B0604020202020204" pitchFamily="34" charset="0"/>
              </a:rPr>
              <a:t>Agency ABC</a:t>
            </a:r>
          </a:p>
          <a:p>
            <a:pPr algn="ctr" eaLnBrk="0" fontAlgn="base" hangingPunct="0">
              <a:spcBef>
                <a:spcPct val="0"/>
              </a:spcBef>
              <a:spcAft>
                <a:spcPct val="0"/>
              </a:spcAft>
            </a:pPr>
            <a:r>
              <a:rPr lang="en-US" altLang="en-US" sz="788" dirty="0">
                <a:latin typeface="Arial" panose="020B0604020202020204" pitchFamily="34" charset="0"/>
              </a:rPr>
              <a:t>Space Relay</a:t>
            </a:r>
          </a:p>
          <a:p>
            <a:pPr algn="ctr" eaLnBrk="0" fontAlgn="base" hangingPunct="0">
              <a:spcBef>
                <a:spcPct val="0"/>
              </a:spcBef>
              <a:spcAft>
                <a:spcPct val="0"/>
              </a:spcAft>
            </a:pPr>
            <a:r>
              <a:rPr lang="en-US" altLang="en-US" sz="788" dirty="0">
                <a:latin typeface="Arial" panose="020B0604020202020204" pitchFamily="34" charset="0"/>
              </a:rPr>
              <a:t>Network Ops </a:t>
            </a:r>
          </a:p>
        </p:txBody>
      </p:sp>
      <p:sp>
        <p:nvSpPr>
          <p:cNvPr id="92" name="Oval 9">
            <a:extLst>
              <a:ext uri="{FF2B5EF4-FFF2-40B4-BE49-F238E27FC236}">
                <a16:creationId xmlns:a16="http://schemas.microsoft.com/office/drawing/2014/main" id="{126FDD2D-0589-3D42-8B3D-F8C96747DD93}"/>
              </a:ext>
            </a:extLst>
          </p:cNvPr>
          <p:cNvSpPr>
            <a:spLocks noChangeArrowheads="1"/>
          </p:cNvSpPr>
          <p:nvPr/>
        </p:nvSpPr>
        <p:spPr bwMode="auto">
          <a:xfrm>
            <a:off x="5959900" y="3977622"/>
            <a:ext cx="456470" cy="200149"/>
          </a:xfrm>
          <a:prstGeom prst="cube">
            <a:avLst>
              <a:gd name="adj" fmla="val 22215"/>
            </a:avLst>
          </a:prstGeom>
          <a:solidFill>
            <a:srgbClr val="00B050"/>
          </a:solidFill>
          <a:ln w="9525">
            <a:solidFill>
              <a:schemeClr val="tx1"/>
            </a:solidFill>
            <a:prstDash val="dash"/>
            <a:round/>
            <a:headEnd/>
            <a:tailEnd/>
          </a:ln>
          <a:effectLst/>
        </p:spPr>
        <p:txBody>
          <a:bodyPr wrap="none" anchor="ctr"/>
          <a:lstStyle/>
          <a:p>
            <a:pPr algn="ctr" eaLnBrk="0" fontAlgn="base" hangingPunct="0">
              <a:spcBef>
                <a:spcPct val="0"/>
              </a:spcBef>
              <a:spcAft>
                <a:spcPct val="0"/>
              </a:spcAft>
            </a:pPr>
            <a:endParaRPr lang="en-US" altLang="en-US" sz="788" dirty="0">
              <a:solidFill>
                <a:srgbClr val="FFFFFF"/>
              </a:solidFill>
              <a:latin typeface="Arial" panose="020B0604020202020204" pitchFamily="34" charset="0"/>
            </a:endParaRPr>
          </a:p>
        </p:txBody>
      </p:sp>
      <p:sp>
        <p:nvSpPr>
          <p:cNvPr id="93" name="Rectangle 92">
            <a:extLst>
              <a:ext uri="{FF2B5EF4-FFF2-40B4-BE49-F238E27FC236}">
                <a16:creationId xmlns:a16="http://schemas.microsoft.com/office/drawing/2014/main" id="{5F75ECF8-635D-AF4D-9142-269E4B9C9B41}"/>
              </a:ext>
            </a:extLst>
          </p:cNvPr>
          <p:cNvSpPr/>
          <p:nvPr/>
        </p:nvSpPr>
        <p:spPr>
          <a:xfrm>
            <a:off x="5876201" y="3973677"/>
            <a:ext cx="582211" cy="276999"/>
          </a:xfrm>
          <a:prstGeom prst="rect">
            <a:avLst/>
          </a:prstGeom>
        </p:spPr>
        <p:txBody>
          <a:bodyPr wrap="none">
            <a:spAutoFit/>
          </a:bodyPr>
          <a:lstStyle/>
          <a:p>
            <a:pPr algn="ctr" fontAlgn="base">
              <a:spcBef>
                <a:spcPct val="0"/>
              </a:spcBef>
              <a:spcAft>
                <a:spcPct val="0"/>
              </a:spcAft>
            </a:pPr>
            <a:r>
              <a:rPr lang="en-US" altLang="en-US" sz="600" dirty="0">
                <a:solidFill>
                  <a:srgbClr val="FFFFFF"/>
                </a:solidFill>
                <a:latin typeface="Arial" panose="020B0604020202020204" pitchFamily="34" charset="0"/>
              </a:rPr>
              <a:t>Instrument</a:t>
            </a:r>
          </a:p>
          <a:p>
            <a:pPr algn="ctr" fontAlgn="base">
              <a:spcBef>
                <a:spcPct val="0"/>
              </a:spcBef>
              <a:spcAft>
                <a:spcPct val="0"/>
              </a:spcAft>
            </a:pPr>
            <a:r>
              <a:rPr lang="en-US" sz="600" dirty="0">
                <a:solidFill>
                  <a:srgbClr val="FFFFFF"/>
                </a:solidFill>
                <a:latin typeface="Arial" panose="020B0604020202020204" pitchFamily="34" charset="0"/>
              </a:rPr>
              <a:t>ABC</a:t>
            </a:r>
            <a:endParaRPr lang="en-US" sz="600" dirty="0">
              <a:solidFill>
                <a:srgbClr val="000000"/>
              </a:solidFill>
            </a:endParaRPr>
          </a:p>
        </p:txBody>
      </p:sp>
      <p:sp>
        <p:nvSpPr>
          <p:cNvPr id="95" name="Oval 12">
            <a:extLst>
              <a:ext uri="{FF2B5EF4-FFF2-40B4-BE49-F238E27FC236}">
                <a16:creationId xmlns:a16="http://schemas.microsoft.com/office/drawing/2014/main" id="{2BE3D130-0C60-1542-8F0B-C7901886AE12}"/>
              </a:ext>
            </a:extLst>
          </p:cNvPr>
          <p:cNvSpPr>
            <a:spLocks noChangeArrowheads="1"/>
          </p:cNvSpPr>
          <p:nvPr/>
        </p:nvSpPr>
        <p:spPr bwMode="auto">
          <a:xfrm>
            <a:off x="3116102" y="5031947"/>
            <a:ext cx="750222" cy="316155"/>
          </a:xfrm>
          <a:prstGeom prst="cube">
            <a:avLst>
              <a:gd name="adj" fmla="val 9874"/>
            </a:avLst>
          </a:prstGeom>
          <a:solidFill>
            <a:srgbClr val="FFC000"/>
          </a:solidFill>
          <a:ln w="9525">
            <a:solidFill>
              <a:schemeClr val="tx1"/>
            </a:solidFill>
            <a:prstDash val="dash"/>
            <a:round/>
            <a:headEnd/>
            <a:tailEnd/>
          </a:ln>
          <a:effectLst/>
        </p:spPr>
        <p:txBody>
          <a:bodyPr wrap="none" anchor="ctr"/>
          <a:lstStyle/>
          <a:p>
            <a:pPr algn="ctr" eaLnBrk="0" fontAlgn="base" hangingPunct="0">
              <a:spcBef>
                <a:spcPct val="0"/>
              </a:spcBef>
              <a:spcAft>
                <a:spcPct val="0"/>
              </a:spcAft>
            </a:pPr>
            <a:r>
              <a:rPr lang="en-US" altLang="en-US" sz="788" dirty="0">
                <a:solidFill>
                  <a:srgbClr val="000000"/>
                </a:solidFill>
                <a:latin typeface="Arial" panose="020B0604020202020204" pitchFamily="34" charset="0"/>
              </a:rPr>
              <a:t>Agency ABC </a:t>
            </a:r>
          </a:p>
          <a:p>
            <a:pPr algn="ctr" eaLnBrk="0" fontAlgn="base" hangingPunct="0">
              <a:spcBef>
                <a:spcPct val="0"/>
              </a:spcBef>
              <a:spcAft>
                <a:spcPct val="0"/>
              </a:spcAft>
            </a:pPr>
            <a:r>
              <a:rPr lang="en-US" altLang="en-US" sz="788" dirty="0">
                <a:solidFill>
                  <a:srgbClr val="000000"/>
                </a:solidFill>
                <a:latin typeface="Arial" panose="020B0604020202020204" pitchFamily="34" charset="0"/>
              </a:rPr>
              <a:t>Science Team</a:t>
            </a:r>
          </a:p>
        </p:txBody>
      </p:sp>
      <p:sp>
        <p:nvSpPr>
          <p:cNvPr id="96" name="Oval 12">
            <a:extLst>
              <a:ext uri="{FF2B5EF4-FFF2-40B4-BE49-F238E27FC236}">
                <a16:creationId xmlns:a16="http://schemas.microsoft.com/office/drawing/2014/main" id="{A2ADAF25-FE5E-C844-912E-75CF8D0477B9}"/>
              </a:ext>
            </a:extLst>
          </p:cNvPr>
          <p:cNvSpPr>
            <a:spLocks noChangeArrowheads="1"/>
          </p:cNvSpPr>
          <p:nvPr/>
        </p:nvSpPr>
        <p:spPr bwMode="auto">
          <a:xfrm>
            <a:off x="5624285" y="5022601"/>
            <a:ext cx="750222" cy="316155"/>
          </a:xfrm>
          <a:prstGeom prst="cube">
            <a:avLst>
              <a:gd name="adj" fmla="val 9874"/>
            </a:avLst>
          </a:prstGeom>
          <a:solidFill>
            <a:srgbClr val="FFC000"/>
          </a:solidFill>
          <a:ln w="9525">
            <a:solidFill>
              <a:schemeClr val="tx1"/>
            </a:solidFill>
            <a:prstDash val="dash"/>
            <a:round/>
            <a:headEnd/>
            <a:tailEnd/>
          </a:ln>
          <a:effectLst/>
        </p:spPr>
        <p:txBody>
          <a:bodyPr wrap="none" anchor="ctr"/>
          <a:lstStyle/>
          <a:p>
            <a:pPr algn="ctr" eaLnBrk="0" fontAlgn="base" hangingPunct="0">
              <a:spcBef>
                <a:spcPct val="0"/>
              </a:spcBef>
              <a:spcAft>
                <a:spcPct val="0"/>
              </a:spcAft>
            </a:pPr>
            <a:r>
              <a:rPr lang="en-US" altLang="en-US" sz="788" dirty="0">
                <a:solidFill>
                  <a:srgbClr val="000000"/>
                </a:solidFill>
                <a:latin typeface="Arial" panose="020B0604020202020204" pitchFamily="34" charset="0"/>
              </a:rPr>
              <a:t>Agency QRS </a:t>
            </a:r>
          </a:p>
          <a:p>
            <a:pPr algn="ctr" eaLnBrk="0" fontAlgn="base" hangingPunct="0">
              <a:spcBef>
                <a:spcPct val="0"/>
              </a:spcBef>
              <a:spcAft>
                <a:spcPct val="0"/>
              </a:spcAft>
            </a:pPr>
            <a:r>
              <a:rPr lang="en-US" altLang="en-US" sz="788" dirty="0">
                <a:solidFill>
                  <a:srgbClr val="000000"/>
                </a:solidFill>
                <a:latin typeface="Arial" panose="020B0604020202020204" pitchFamily="34" charset="0"/>
              </a:rPr>
              <a:t>Science Team</a:t>
            </a:r>
          </a:p>
        </p:txBody>
      </p:sp>
      <p:sp>
        <p:nvSpPr>
          <p:cNvPr id="97" name="Oval 3">
            <a:extLst>
              <a:ext uri="{FF2B5EF4-FFF2-40B4-BE49-F238E27FC236}">
                <a16:creationId xmlns:a16="http://schemas.microsoft.com/office/drawing/2014/main" id="{DA95BA06-B54A-1540-B044-6CAE7954998A}"/>
              </a:ext>
            </a:extLst>
          </p:cNvPr>
          <p:cNvSpPr>
            <a:spLocks noChangeArrowheads="1"/>
          </p:cNvSpPr>
          <p:nvPr/>
        </p:nvSpPr>
        <p:spPr bwMode="auto">
          <a:xfrm>
            <a:off x="2068364" y="3354238"/>
            <a:ext cx="2993805" cy="2108063"/>
          </a:xfrm>
          <a:prstGeom prst="roundRect">
            <a:avLst/>
          </a:prstGeom>
          <a:noFill/>
          <a:ln w="9525">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98" name="Oval 3">
            <a:extLst>
              <a:ext uri="{FF2B5EF4-FFF2-40B4-BE49-F238E27FC236}">
                <a16:creationId xmlns:a16="http://schemas.microsoft.com/office/drawing/2014/main" id="{013B9DF4-A6EA-D14C-8C8C-DDEE41819FE7}"/>
              </a:ext>
            </a:extLst>
          </p:cNvPr>
          <p:cNvSpPr>
            <a:spLocks noChangeArrowheads="1"/>
          </p:cNvSpPr>
          <p:nvPr/>
        </p:nvSpPr>
        <p:spPr bwMode="auto">
          <a:xfrm>
            <a:off x="5315628" y="3249506"/>
            <a:ext cx="2133142" cy="2212795"/>
          </a:xfrm>
          <a:prstGeom prst="roundRect">
            <a:avLst/>
          </a:prstGeom>
          <a:noFill/>
          <a:ln w="9525">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99" name="Rectangle 13">
            <a:extLst>
              <a:ext uri="{FF2B5EF4-FFF2-40B4-BE49-F238E27FC236}">
                <a16:creationId xmlns:a16="http://schemas.microsoft.com/office/drawing/2014/main" id="{03BD22A0-D0E2-8F4E-8C10-E4D57BD4E936}"/>
              </a:ext>
            </a:extLst>
          </p:cNvPr>
          <p:cNvSpPr>
            <a:spLocks noChangeArrowheads="1"/>
          </p:cNvSpPr>
          <p:nvPr/>
        </p:nvSpPr>
        <p:spPr bwMode="auto">
          <a:xfrm>
            <a:off x="6496346" y="3571936"/>
            <a:ext cx="1000595"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1050" dirty="0">
                <a:solidFill>
                  <a:srgbClr val="000000"/>
                </a:solidFill>
                <a:latin typeface="Arial" panose="020B0604020202020204" pitchFamily="34" charset="0"/>
              </a:rPr>
              <a:t>Agency QRS</a:t>
            </a:r>
          </a:p>
          <a:p>
            <a:pPr eaLnBrk="0" fontAlgn="base" hangingPunct="0">
              <a:spcBef>
                <a:spcPct val="0"/>
              </a:spcBef>
              <a:spcAft>
                <a:spcPct val="0"/>
              </a:spcAft>
            </a:pPr>
            <a:r>
              <a:rPr lang="en-US" altLang="en-US" sz="1050" dirty="0">
                <a:solidFill>
                  <a:srgbClr val="000000"/>
                </a:solidFill>
                <a:latin typeface="Arial" panose="020B0604020202020204" pitchFamily="34" charset="0"/>
              </a:rPr>
              <a:t>Flight</a:t>
            </a:r>
          </a:p>
          <a:p>
            <a:pPr eaLnBrk="0" fontAlgn="base" hangingPunct="0">
              <a:spcBef>
                <a:spcPct val="0"/>
              </a:spcBef>
              <a:spcAft>
                <a:spcPct val="0"/>
              </a:spcAft>
            </a:pPr>
            <a:r>
              <a:rPr lang="en-US" altLang="en-US" sz="1050" dirty="0">
                <a:solidFill>
                  <a:srgbClr val="000000"/>
                </a:solidFill>
                <a:latin typeface="Arial" panose="020B0604020202020204" pitchFamily="34" charset="0"/>
              </a:rPr>
              <a:t>Operations</a:t>
            </a:r>
          </a:p>
          <a:p>
            <a:pPr eaLnBrk="0" fontAlgn="base" hangingPunct="0">
              <a:spcBef>
                <a:spcPct val="0"/>
              </a:spcBef>
              <a:spcAft>
                <a:spcPct val="0"/>
              </a:spcAft>
            </a:pPr>
            <a:r>
              <a:rPr lang="en-US" altLang="en-US" sz="1050" dirty="0">
                <a:solidFill>
                  <a:srgbClr val="000000"/>
                </a:solidFill>
                <a:latin typeface="Arial" panose="020B0604020202020204" pitchFamily="34" charset="0"/>
              </a:rPr>
              <a:t>Domain</a:t>
            </a:r>
          </a:p>
        </p:txBody>
      </p:sp>
      <p:sp>
        <p:nvSpPr>
          <p:cNvPr id="102" name="Rectangle 13">
            <a:extLst>
              <a:ext uri="{FF2B5EF4-FFF2-40B4-BE49-F238E27FC236}">
                <a16:creationId xmlns:a16="http://schemas.microsoft.com/office/drawing/2014/main" id="{63F99EDF-B42E-1B4C-B6E5-A01A35DF634F}"/>
              </a:ext>
            </a:extLst>
          </p:cNvPr>
          <p:cNvSpPr>
            <a:spLocks noChangeArrowheads="1"/>
          </p:cNvSpPr>
          <p:nvPr/>
        </p:nvSpPr>
        <p:spPr bwMode="auto">
          <a:xfrm>
            <a:off x="1989206" y="1610918"/>
            <a:ext cx="2068443"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fontAlgn="base" hangingPunct="0">
              <a:spcBef>
                <a:spcPct val="0"/>
              </a:spcBef>
              <a:spcAft>
                <a:spcPct val="0"/>
              </a:spcAft>
            </a:pPr>
            <a:r>
              <a:rPr lang="en-US" altLang="en-US" sz="1050" dirty="0">
                <a:solidFill>
                  <a:srgbClr val="000000"/>
                </a:solidFill>
                <a:latin typeface="Arial" panose="020B0604020202020204" pitchFamily="34" charset="0"/>
              </a:rPr>
              <a:t>Mission Z Operations Domain</a:t>
            </a:r>
          </a:p>
        </p:txBody>
      </p:sp>
      <p:sp>
        <p:nvSpPr>
          <p:cNvPr id="103" name="Line 7">
            <a:extLst>
              <a:ext uri="{FF2B5EF4-FFF2-40B4-BE49-F238E27FC236}">
                <a16:creationId xmlns:a16="http://schemas.microsoft.com/office/drawing/2014/main" id="{77944AFA-71E7-9B4F-BB72-8DC132E59E5D}"/>
              </a:ext>
            </a:extLst>
          </p:cNvPr>
          <p:cNvSpPr>
            <a:spLocks noChangeShapeType="1"/>
          </p:cNvSpPr>
          <p:nvPr/>
        </p:nvSpPr>
        <p:spPr bwMode="auto">
          <a:xfrm flipV="1">
            <a:off x="3828376" y="5175343"/>
            <a:ext cx="1795910" cy="12989"/>
          </a:xfrm>
          <a:prstGeom prst="line">
            <a:avLst/>
          </a:prstGeom>
          <a:noFill/>
          <a:ln w="28575">
            <a:solidFill>
              <a:schemeClr val="tx1"/>
            </a:solidFill>
            <a:prstDash val="dash"/>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104" name="Line 7">
            <a:extLst>
              <a:ext uri="{FF2B5EF4-FFF2-40B4-BE49-F238E27FC236}">
                <a16:creationId xmlns:a16="http://schemas.microsoft.com/office/drawing/2014/main" id="{D54EE5CF-C63D-F340-A9A0-4A6F1DE208C1}"/>
              </a:ext>
            </a:extLst>
          </p:cNvPr>
          <p:cNvSpPr>
            <a:spLocks noChangeShapeType="1"/>
          </p:cNvSpPr>
          <p:nvPr/>
        </p:nvSpPr>
        <p:spPr bwMode="auto">
          <a:xfrm flipV="1">
            <a:off x="4743452" y="4652980"/>
            <a:ext cx="785042" cy="57446"/>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105" name="Line 7">
            <a:extLst>
              <a:ext uri="{FF2B5EF4-FFF2-40B4-BE49-F238E27FC236}">
                <a16:creationId xmlns:a16="http://schemas.microsoft.com/office/drawing/2014/main" id="{9C74B4FF-678B-A44D-89CA-320EA1C87D04}"/>
              </a:ext>
            </a:extLst>
          </p:cNvPr>
          <p:cNvSpPr>
            <a:spLocks noChangeShapeType="1"/>
          </p:cNvSpPr>
          <p:nvPr/>
        </p:nvSpPr>
        <p:spPr bwMode="auto">
          <a:xfrm flipH="1" flipV="1">
            <a:off x="3790156" y="4151872"/>
            <a:ext cx="1724154" cy="376538"/>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106" name="Rectangle 14">
            <a:extLst>
              <a:ext uri="{FF2B5EF4-FFF2-40B4-BE49-F238E27FC236}">
                <a16:creationId xmlns:a16="http://schemas.microsoft.com/office/drawing/2014/main" id="{12206129-91C6-E340-A3A7-E65EB3C00095}"/>
              </a:ext>
            </a:extLst>
          </p:cNvPr>
          <p:cNvSpPr>
            <a:spLocks noChangeArrowheads="1"/>
          </p:cNvSpPr>
          <p:nvPr/>
        </p:nvSpPr>
        <p:spPr bwMode="auto">
          <a:xfrm>
            <a:off x="4131386" y="5186318"/>
            <a:ext cx="982961" cy="3231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750" dirty="0">
                <a:solidFill>
                  <a:srgbClr val="000000"/>
                </a:solidFill>
                <a:latin typeface="Arial" panose="020B0604020202020204" pitchFamily="34" charset="0"/>
              </a:rPr>
              <a:t>Science Planning</a:t>
            </a:r>
          </a:p>
          <a:p>
            <a:pPr fontAlgn="base">
              <a:spcBef>
                <a:spcPct val="0"/>
              </a:spcBef>
              <a:spcAft>
                <a:spcPct val="0"/>
              </a:spcAft>
            </a:pPr>
            <a:r>
              <a:rPr lang="en-US" altLang="en-US" sz="750" dirty="0">
                <a:solidFill>
                  <a:srgbClr val="000000"/>
                </a:solidFill>
                <a:latin typeface="Arial" panose="020B0604020202020204" pitchFamily="34" charset="0"/>
              </a:rPr>
              <a:t>Coordination</a:t>
            </a:r>
          </a:p>
        </p:txBody>
      </p:sp>
      <p:sp>
        <p:nvSpPr>
          <p:cNvPr id="107" name="Line 7">
            <a:extLst>
              <a:ext uri="{FF2B5EF4-FFF2-40B4-BE49-F238E27FC236}">
                <a16:creationId xmlns:a16="http://schemas.microsoft.com/office/drawing/2014/main" id="{CA010770-742C-1042-A13E-B7D89AD5F610}"/>
              </a:ext>
            </a:extLst>
          </p:cNvPr>
          <p:cNvSpPr>
            <a:spLocks noChangeShapeType="1"/>
          </p:cNvSpPr>
          <p:nvPr/>
        </p:nvSpPr>
        <p:spPr bwMode="auto">
          <a:xfrm flipV="1">
            <a:off x="3787899" y="3825566"/>
            <a:ext cx="269752" cy="134505"/>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108" name="Line 7">
            <a:extLst>
              <a:ext uri="{FF2B5EF4-FFF2-40B4-BE49-F238E27FC236}">
                <a16:creationId xmlns:a16="http://schemas.microsoft.com/office/drawing/2014/main" id="{A009A12E-B42D-EB43-83B4-92D12C87833F}"/>
              </a:ext>
            </a:extLst>
          </p:cNvPr>
          <p:cNvSpPr>
            <a:spLocks noChangeShapeType="1"/>
          </p:cNvSpPr>
          <p:nvPr/>
        </p:nvSpPr>
        <p:spPr bwMode="auto">
          <a:xfrm flipV="1">
            <a:off x="4903515" y="3817283"/>
            <a:ext cx="608404" cy="0"/>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pic>
        <p:nvPicPr>
          <p:cNvPr id="109" name="Graphic 108" descr="Person with idea">
            <a:extLst>
              <a:ext uri="{FF2B5EF4-FFF2-40B4-BE49-F238E27FC236}">
                <a16:creationId xmlns:a16="http://schemas.microsoft.com/office/drawing/2014/main" id="{62643632-4547-3B42-8297-D23316B3E96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86584" y="5014361"/>
            <a:ext cx="407530" cy="407530"/>
          </a:xfrm>
          <a:prstGeom prst="rect">
            <a:avLst/>
          </a:prstGeom>
        </p:spPr>
      </p:pic>
      <p:grpSp>
        <p:nvGrpSpPr>
          <p:cNvPr id="2" name="Group 1">
            <a:extLst>
              <a:ext uri="{FF2B5EF4-FFF2-40B4-BE49-F238E27FC236}">
                <a16:creationId xmlns:a16="http://schemas.microsoft.com/office/drawing/2014/main" id="{C9FB2762-A483-DDBC-A363-F9888A70E2DB}"/>
              </a:ext>
            </a:extLst>
          </p:cNvPr>
          <p:cNvGrpSpPr/>
          <p:nvPr/>
        </p:nvGrpSpPr>
        <p:grpSpPr>
          <a:xfrm>
            <a:off x="7016854" y="2453660"/>
            <a:ext cx="205811" cy="817635"/>
            <a:chOff x="4410985" y="1687428"/>
            <a:chExt cx="1015085" cy="3924449"/>
          </a:xfrm>
        </p:grpSpPr>
        <p:sp>
          <p:nvSpPr>
            <p:cNvPr id="6" name="Teardrop 5">
              <a:extLst>
                <a:ext uri="{FF2B5EF4-FFF2-40B4-BE49-F238E27FC236}">
                  <a16:creationId xmlns:a16="http://schemas.microsoft.com/office/drawing/2014/main" id="{BA755C7D-766E-955B-591B-3A2AA5FDE8E4}"/>
                </a:ext>
              </a:extLst>
            </p:cNvPr>
            <p:cNvSpPr/>
            <p:nvPr/>
          </p:nvSpPr>
          <p:spPr>
            <a:xfrm rot="8789679">
              <a:off x="4536879" y="3869582"/>
              <a:ext cx="484810" cy="423762"/>
            </a:xfrm>
            <a:prstGeom prst="teardrop">
              <a:avLst>
                <a:gd name="adj" fmla="val 162547"/>
              </a:avLst>
            </a:prstGeom>
            <a:ln>
              <a:solidFill>
                <a:schemeClr val="tx2"/>
              </a:solidFill>
            </a:ln>
          </p:spPr>
          <p:style>
            <a:lnRef idx="2">
              <a:schemeClr val="accent6"/>
            </a:lnRef>
            <a:fillRef idx="1">
              <a:schemeClr val="lt1"/>
            </a:fillRef>
            <a:effectRef idx="0">
              <a:schemeClr val="accent6"/>
            </a:effectRef>
            <a:fontRef idx="minor">
              <a:schemeClr val="dk1"/>
            </a:fontRef>
          </p:style>
          <p:txBody>
            <a:bodyPr rtlCol="0" anchor="ctr"/>
            <a:lstStyle/>
            <a:p>
              <a:pPr algn="ctr" fontAlgn="base">
                <a:spcBef>
                  <a:spcPct val="0"/>
                </a:spcBef>
                <a:spcAft>
                  <a:spcPct val="0"/>
                </a:spcAft>
              </a:pPr>
              <a:endParaRPr lang="en-US" sz="1800">
                <a:solidFill>
                  <a:srgbClr val="000000"/>
                </a:solidFill>
                <a:latin typeface="Arial"/>
              </a:endParaRPr>
            </a:p>
          </p:txBody>
        </p:sp>
        <p:sp>
          <p:nvSpPr>
            <p:cNvPr id="7" name="Chord 6">
              <a:extLst>
                <a:ext uri="{FF2B5EF4-FFF2-40B4-BE49-F238E27FC236}">
                  <a16:creationId xmlns:a16="http://schemas.microsoft.com/office/drawing/2014/main" id="{5DDE6B31-1B90-07D9-9E9C-61766C50DC21}"/>
                </a:ext>
              </a:extLst>
            </p:cNvPr>
            <p:cNvSpPr/>
            <p:nvPr/>
          </p:nvSpPr>
          <p:spPr>
            <a:xfrm rot="6745715">
              <a:off x="2945178" y="3342914"/>
              <a:ext cx="3924449" cy="613477"/>
            </a:xfrm>
            <a:prstGeom prst="chord">
              <a:avLst/>
            </a:prstGeom>
            <a:noFill/>
            <a:ln>
              <a:solidFill>
                <a:schemeClr val="tx2"/>
              </a:solidFill>
            </a:ln>
          </p:spPr>
          <p:style>
            <a:lnRef idx="2">
              <a:schemeClr val="accent6"/>
            </a:lnRef>
            <a:fillRef idx="1">
              <a:schemeClr val="lt1"/>
            </a:fillRef>
            <a:effectRef idx="0">
              <a:schemeClr val="accent6"/>
            </a:effectRef>
            <a:fontRef idx="minor">
              <a:schemeClr val="dk1"/>
            </a:fontRef>
          </p:style>
          <p:txBody>
            <a:bodyPr rtlCol="0" anchor="ctr"/>
            <a:lstStyle/>
            <a:p>
              <a:pPr algn="ctr" fontAlgn="base">
                <a:spcBef>
                  <a:spcPct val="0"/>
                </a:spcBef>
                <a:spcAft>
                  <a:spcPct val="0"/>
                </a:spcAft>
              </a:pPr>
              <a:endParaRPr lang="en-US" sz="1800">
                <a:solidFill>
                  <a:srgbClr val="000000"/>
                </a:solidFill>
                <a:latin typeface="Arial"/>
              </a:endParaRPr>
            </a:p>
          </p:txBody>
        </p:sp>
        <p:sp>
          <p:nvSpPr>
            <p:cNvPr id="8" name="Chord 7">
              <a:extLst>
                <a:ext uri="{FF2B5EF4-FFF2-40B4-BE49-F238E27FC236}">
                  <a16:creationId xmlns:a16="http://schemas.microsoft.com/office/drawing/2014/main" id="{63E7BB4F-A23D-9EC6-EB12-AFBA82F18EAA}"/>
                </a:ext>
              </a:extLst>
            </p:cNvPr>
            <p:cNvSpPr/>
            <p:nvPr/>
          </p:nvSpPr>
          <p:spPr>
            <a:xfrm rot="2086759">
              <a:off x="4410985" y="3342913"/>
              <a:ext cx="212292" cy="613477"/>
            </a:xfrm>
            <a:prstGeom prst="chord">
              <a:avLst/>
            </a:prstGeom>
            <a:noFill/>
            <a:ln>
              <a:solidFill>
                <a:schemeClr val="tx2"/>
              </a:solidFill>
            </a:ln>
          </p:spPr>
          <p:style>
            <a:lnRef idx="2">
              <a:schemeClr val="accent6"/>
            </a:lnRef>
            <a:fillRef idx="1">
              <a:schemeClr val="lt1"/>
            </a:fillRef>
            <a:effectRef idx="0">
              <a:schemeClr val="accent6"/>
            </a:effectRef>
            <a:fontRef idx="minor">
              <a:schemeClr val="dk1"/>
            </a:fontRef>
          </p:style>
          <p:txBody>
            <a:bodyPr rtlCol="0" anchor="ctr"/>
            <a:lstStyle/>
            <a:p>
              <a:pPr algn="ctr" fontAlgn="base">
                <a:spcBef>
                  <a:spcPct val="0"/>
                </a:spcBef>
                <a:spcAft>
                  <a:spcPct val="0"/>
                </a:spcAft>
              </a:pPr>
              <a:endParaRPr lang="en-US" sz="1800">
                <a:solidFill>
                  <a:srgbClr val="000000"/>
                </a:solidFill>
                <a:latin typeface="Arial"/>
              </a:endParaRPr>
            </a:p>
          </p:txBody>
        </p:sp>
        <p:sp>
          <p:nvSpPr>
            <p:cNvPr id="9" name="Chord 8">
              <a:extLst>
                <a:ext uri="{FF2B5EF4-FFF2-40B4-BE49-F238E27FC236}">
                  <a16:creationId xmlns:a16="http://schemas.microsoft.com/office/drawing/2014/main" id="{206351A4-AD62-38AB-D975-7F8C90E6910E}"/>
                </a:ext>
              </a:extLst>
            </p:cNvPr>
            <p:cNvSpPr/>
            <p:nvPr/>
          </p:nvSpPr>
          <p:spPr>
            <a:xfrm rot="481634" flipH="1">
              <a:off x="5190799" y="3414007"/>
              <a:ext cx="235271" cy="471287"/>
            </a:xfrm>
            <a:prstGeom prst="chord">
              <a:avLst/>
            </a:prstGeom>
            <a:noFill/>
            <a:ln>
              <a:solidFill>
                <a:schemeClr val="tx2"/>
              </a:solidFill>
            </a:ln>
          </p:spPr>
          <p:style>
            <a:lnRef idx="2">
              <a:schemeClr val="accent6"/>
            </a:lnRef>
            <a:fillRef idx="1">
              <a:schemeClr val="lt1"/>
            </a:fillRef>
            <a:effectRef idx="0">
              <a:schemeClr val="accent6"/>
            </a:effectRef>
            <a:fontRef idx="minor">
              <a:schemeClr val="dk1"/>
            </a:fontRef>
          </p:style>
          <p:txBody>
            <a:bodyPr rtlCol="0" anchor="ctr"/>
            <a:lstStyle/>
            <a:p>
              <a:pPr algn="ctr" fontAlgn="base">
                <a:spcBef>
                  <a:spcPct val="0"/>
                </a:spcBef>
                <a:spcAft>
                  <a:spcPct val="0"/>
                </a:spcAft>
              </a:pPr>
              <a:endParaRPr lang="en-US" sz="1800">
                <a:solidFill>
                  <a:srgbClr val="000000"/>
                </a:solidFill>
                <a:latin typeface="Arial"/>
              </a:endParaRPr>
            </a:p>
          </p:txBody>
        </p:sp>
      </p:grpSp>
      <p:sp>
        <p:nvSpPr>
          <p:cNvPr id="12" name="Oval 10">
            <a:extLst>
              <a:ext uri="{FF2B5EF4-FFF2-40B4-BE49-F238E27FC236}">
                <a16:creationId xmlns:a16="http://schemas.microsoft.com/office/drawing/2014/main" id="{AC0FF17B-F631-54A6-3978-CA2342AF9D5F}"/>
              </a:ext>
            </a:extLst>
          </p:cNvPr>
          <p:cNvSpPr>
            <a:spLocks noChangeArrowheads="1"/>
          </p:cNvSpPr>
          <p:nvPr/>
        </p:nvSpPr>
        <p:spPr bwMode="auto">
          <a:xfrm>
            <a:off x="2428362" y="2489216"/>
            <a:ext cx="872646" cy="520304"/>
          </a:xfrm>
          <a:prstGeom prst="cube">
            <a:avLst>
              <a:gd name="adj" fmla="val 7941"/>
            </a:avLst>
          </a:prstGeom>
          <a:solidFill>
            <a:srgbClr val="00B050"/>
          </a:solidFill>
          <a:ln w="9525">
            <a:solidFill>
              <a:schemeClr val="tx1"/>
            </a:solidFill>
            <a:prstDash val="dash"/>
            <a:round/>
            <a:headEnd/>
            <a:tailEnd/>
          </a:ln>
          <a:effectLst/>
        </p:spPr>
        <p:txBody>
          <a:bodyPr wrap="none" anchor="ctr"/>
          <a:lstStyle/>
          <a:p>
            <a:pPr algn="ctr" eaLnBrk="0" fontAlgn="base" hangingPunct="0">
              <a:spcBef>
                <a:spcPct val="0"/>
              </a:spcBef>
              <a:spcAft>
                <a:spcPct val="0"/>
              </a:spcAft>
            </a:pPr>
            <a:r>
              <a:rPr lang="en-US" altLang="en-US" sz="788" dirty="0">
                <a:solidFill>
                  <a:srgbClr val="FFFFFF"/>
                </a:solidFill>
                <a:latin typeface="Arial" panose="020B0604020202020204" pitchFamily="34" charset="0"/>
              </a:rPr>
              <a:t>Agency WXY</a:t>
            </a:r>
          </a:p>
          <a:p>
            <a:pPr algn="ctr" eaLnBrk="0" fontAlgn="base" hangingPunct="0">
              <a:spcBef>
                <a:spcPct val="0"/>
              </a:spcBef>
              <a:spcAft>
                <a:spcPct val="0"/>
              </a:spcAft>
            </a:pPr>
            <a:r>
              <a:rPr lang="en-US" altLang="en-US" sz="788" dirty="0">
                <a:solidFill>
                  <a:srgbClr val="FFFFFF"/>
                </a:solidFill>
                <a:latin typeface="Arial" panose="020B0604020202020204" pitchFamily="34" charset="0"/>
              </a:rPr>
              <a:t>Launch Facility  </a:t>
            </a:r>
          </a:p>
        </p:txBody>
      </p:sp>
      <p:sp>
        <p:nvSpPr>
          <p:cNvPr id="21" name="Oval 12">
            <a:extLst>
              <a:ext uri="{FF2B5EF4-FFF2-40B4-BE49-F238E27FC236}">
                <a16:creationId xmlns:a16="http://schemas.microsoft.com/office/drawing/2014/main" id="{43A69CBE-D9AA-1D51-4799-F034E610D6A9}"/>
              </a:ext>
            </a:extLst>
          </p:cNvPr>
          <p:cNvSpPr>
            <a:spLocks noChangeArrowheads="1"/>
          </p:cNvSpPr>
          <p:nvPr/>
        </p:nvSpPr>
        <p:spPr bwMode="auto">
          <a:xfrm>
            <a:off x="3780221" y="1916101"/>
            <a:ext cx="925636" cy="544755"/>
          </a:xfrm>
          <a:prstGeom prst="cube">
            <a:avLst>
              <a:gd name="adj" fmla="val 9874"/>
            </a:avLst>
          </a:prstGeom>
          <a:solidFill>
            <a:schemeClr val="hlink"/>
          </a:solidFill>
          <a:ln w="9525">
            <a:solidFill>
              <a:schemeClr val="tx1"/>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r>
              <a:rPr lang="en-US" altLang="en-US" sz="788" dirty="0">
                <a:solidFill>
                  <a:srgbClr val="000000"/>
                </a:solidFill>
                <a:latin typeface="Arial" panose="020B0604020202020204" pitchFamily="34" charset="0"/>
              </a:rPr>
              <a:t>Agency WXY </a:t>
            </a:r>
          </a:p>
          <a:p>
            <a:pPr algn="ctr" eaLnBrk="0" fontAlgn="base" hangingPunct="0">
              <a:spcBef>
                <a:spcPct val="0"/>
              </a:spcBef>
              <a:spcAft>
                <a:spcPct val="0"/>
              </a:spcAft>
            </a:pPr>
            <a:r>
              <a:rPr lang="en-US" altLang="en-US" sz="788" dirty="0">
                <a:solidFill>
                  <a:srgbClr val="000000"/>
                </a:solidFill>
                <a:latin typeface="Arial" panose="020B0604020202020204" pitchFamily="34" charset="0"/>
              </a:rPr>
              <a:t>Launch Tracking </a:t>
            </a:r>
          </a:p>
          <a:p>
            <a:pPr algn="ctr" eaLnBrk="0" fontAlgn="base" hangingPunct="0">
              <a:spcBef>
                <a:spcPct val="0"/>
              </a:spcBef>
              <a:spcAft>
                <a:spcPct val="0"/>
              </a:spcAft>
            </a:pPr>
            <a:r>
              <a:rPr lang="en-US" altLang="en-US" sz="788" dirty="0">
                <a:solidFill>
                  <a:srgbClr val="000000"/>
                </a:solidFill>
                <a:latin typeface="Arial" panose="020B0604020202020204" pitchFamily="34" charset="0"/>
              </a:rPr>
              <a:t>Network</a:t>
            </a:r>
          </a:p>
        </p:txBody>
      </p:sp>
      <p:sp>
        <p:nvSpPr>
          <p:cNvPr id="22" name="Rectangle 13">
            <a:extLst>
              <a:ext uri="{FF2B5EF4-FFF2-40B4-BE49-F238E27FC236}">
                <a16:creationId xmlns:a16="http://schemas.microsoft.com/office/drawing/2014/main" id="{B188BF15-5601-DE07-1078-E1B37C472570}"/>
              </a:ext>
            </a:extLst>
          </p:cNvPr>
          <p:cNvSpPr>
            <a:spLocks noChangeArrowheads="1"/>
          </p:cNvSpPr>
          <p:nvPr/>
        </p:nvSpPr>
        <p:spPr bwMode="auto">
          <a:xfrm>
            <a:off x="2034769" y="1977429"/>
            <a:ext cx="1015021" cy="5770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fontAlgn="base" hangingPunct="0">
              <a:spcBef>
                <a:spcPct val="0"/>
              </a:spcBef>
              <a:spcAft>
                <a:spcPct val="0"/>
              </a:spcAft>
            </a:pPr>
            <a:r>
              <a:rPr lang="en-US" altLang="en-US" sz="1050" dirty="0">
                <a:solidFill>
                  <a:srgbClr val="000000"/>
                </a:solidFill>
                <a:latin typeface="Arial" panose="020B0604020202020204" pitchFamily="34" charset="0"/>
              </a:rPr>
              <a:t>Agency WXY</a:t>
            </a:r>
          </a:p>
          <a:p>
            <a:pPr eaLnBrk="0" fontAlgn="base" hangingPunct="0">
              <a:spcBef>
                <a:spcPct val="0"/>
              </a:spcBef>
              <a:spcAft>
                <a:spcPct val="0"/>
              </a:spcAft>
            </a:pPr>
            <a:r>
              <a:rPr lang="en-US" altLang="en-US" sz="1050" dirty="0">
                <a:solidFill>
                  <a:srgbClr val="000000"/>
                </a:solidFill>
                <a:latin typeface="Arial" panose="020B0604020202020204" pitchFamily="34" charset="0"/>
              </a:rPr>
              <a:t>Operations</a:t>
            </a:r>
          </a:p>
          <a:p>
            <a:pPr eaLnBrk="0" fontAlgn="base" hangingPunct="0">
              <a:spcBef>
                <a:spcPct val="0"/>
              </a:spcBef>
              <a:spcAft>
                <a:spcPct val="0"/>
              </a:spcAft>
            </a:pPr>
            <a:r>
              <a:rPr lang="en-US" altLang="en-US" sz="1050" dirty="0">
                <a:solidFill>
                  <a:srgbClr val="000000"/>
                </a:solidFill>
                <a:latin typeface="Arial" panose="020B0604020202020204" pitchFamily="34" charset="0"/>
              </a:rPr>
              <a:t>Domain</a:t>
            </a:r>
          </a:p>
        </p:txBody>
      </p:sp>
      <p:sp>
        <p:nvSpPr>
          <p:cNvPr id="84" name="Rectangle 14">
            <a:extLst>
              <a:ext uri="{FF2B5EF4-FFF2-40B4-BE49-F238E27FC236}">
                <a16:creationId xmlns:a16="http://schemas.microsoft.com/office/drawing/2014/main" id="{45248839-1AA7-35F4-1978-08B8FB55DCCC}"/>
              </a:ext>
            </a:extLst>
          </p:cNvPr>
          <p:cNvSpPr>
            <a:spLocks noChangeArrowheads="1"/>
          </p:cNvSpPr>
          <p:nvPr/>
        </p:nvSpPr>
        <p:spPr bwMode="auto">
          <a:xfrm>
            <a:off x="4900311" y="3330970"/>
            <a:ext cx="745717" cy="438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en-US" altLang="en-US" sz="750" dirty="0">
                <a:solidFill>
                  <a:srgbClr val="000000"/>
                </a:solidFill>
                <a:latin typeface="Arial" panose="020B0604020202020204" pitchFamily="34" charset="0"/>
              </a:rPr>
              <a:t>Instrument</a:t>
            </a:r>
          </a:p>
          <a:p>
            <a:pPr fontAlgn="base">
              <a:spcBef>
                <a:spcPct val="0"/>
              </a:spcBef>
              <a:spcAft>
                <a:spcPct val="0"/>
              </a:spcAft>
            </a:pPr>
            <a:r>
              <a:rPr lang="en-US" altLang="en-US" sz="750" dirty="0">
                <a:solidFill>
                  <a:srgbClr val="000000"/>
                </a:solidFill>
                <a:latin typeface="Arial" panose="020B0604020202020204" pitchFamily="34" charset="0"/>
              </a:rPr>
              <a:t>Observation</a:t>
            </a:r>
          </a:p>
          <a:p>
            <a:pPr fontAlgn="base">
              <a:spcBef>
                <a:spcPct val="0"/>
              </a:spcBef>
              <a:spcAft>
                <a:spcPct val="0"/>
              </a:spcAft>
            </a:pPr>
            <a:r>
              <a:rPr lang="en-US" altLang="en-US" sz="750" dirty="0">
                <a:solidFill>
                  <a:srgbClr val="000000"/>
                </a:solidFill>
                <a:latin typeface="Arial" panose="020B0604020202020204" pitchFamily="34" charset="0"/>
              </a:rPr>
              <a:t>Request</a:t>
            </a:r>
          </a:p>
        </p:txBody>
      </p:sp>
      <p:grpSp>
        <p:nvGrpSpPr>
          <p:cNvPr id="86" name="Group 17">
            <a:extLst>
              <a:ext uri="{FF2B5EF4-FFF2-40B4-BE49-F238E27FC236}">
                <a16:creationId xmlns:a16="http://schemas.microsoft.com/office/drawing/2014/main" id="{3BCB2E20-8D98-53FC-F927-D40D648E586B}"/>
              </a:ext>
            </a:extLst>
          </p:cNvPr>
          <p:cNvGrpSpPr>
            <a:grpSpLocks noChangeAspect="1"/>
          </p:cNvGrpSpPr>
          <p:nvPr/>
        </p:nvGrpSpPr>
        <p:grpSpPr bwMode="auto">
          <a:xfrm flipH="1">
            <a:off x="2077188" y="2459685"/>
            <a:ext cx="247481" cy="378619"/>
            <a:chOff x="864" y="480"/>
            <a:chExt cx="336" cy="480"/>
          </a:xfrm>
        </p:grpSpPr>
        <p:sp>
          <p:nvSpPr>
            <p:cNvPr id="89" name="Freeform 18">
              <a:extLst>
                <a:ext uri="{FF2B5EF4-FFF2-40B4-BE49-F238E27FC236}">
                  <a16:creationId xmlns:a16="http://schemas.microsoft.com/office/drawing/2014/main" id="{7F414F4C-26A5-D451-69A5-84F239E66273}"/>
                </a:ext>
              </a:extLst>
            </p:cNvPr>
            <p:cNvSpPr>
              <a:spLocks noChangeAspect="1"/>
            </p:cNvSpPr>
            <p:nvPr/>
          </p:nvSpPr>
          <p:spPr bwMode="auto">
            <a:xfrm>
              <a:off x="864" y="847"/>
              <a:ext cx="336" cy="113"/>
            </a:xfrm>
            <a:custGeom>
              <a:avLst/>
              <a:gdLst>
                <a:gd name="T0" fmla="*/ 1908 w 2218"/>
                <a:gd name="T1" fmla="*/ 3 h 553"/>
                <a:gd name="T2" fmla="*/ 1766 w 2218"/>
                <a:gd name="T3" fmla="*/ 33 h 553"/>
                <a:gd name="T4" fmla="*/ 1535 w 2218"/>
                <a:gd name="T5" fmla="*/ 48 h 553"/>
                <a:gd name="T6" fmla="*/ 1533 w 2218"/>
                <a:gd name="T7" fmla="*/ 48 h 553"/>
                <a:gd name="T8" fmla="*/ 1526 w 2218"/>
                <a:gd name="T9" fmla="*/ 47 h 553"/>
                <a:gd name="T10" fmla="*/ 1515 w 2218"/>
                <a:gd name="T11" fmla="*/ 45 h 553"/>
                <a:gd name="T12" fmla="*/ 1500 w 2218"/>
                <a:gd name="T13" fmla="*/ 43 h 553"/>
                <a:gd name="T14" fmla="*/ 1482 w 2218"/>
                <a:gd name="T15" fmla="*/ 41 h 553"/>
                <a:gd name="T16" fmla="*/ 1463 w 2218"/>
                <a:gd name="T17" fmla="*/ 37 h 553"/>
                <a:gd name="T18" fmla="*/ 1442 w 2218"/>
                <a:gd name="T19" fmla="*/ 34 h 553"/>
                <a:gd name="T20" fmla="*/ 1420 w 2218"/>
                <a:gd name="T21" fmla="*/ 30 h 553"/>
                <a:gd name="T22" fmla="*/ 1398 w 2218"/>
                <a:gd name="T23" fmla="*/ 27 h 553"/>
                <a:gd name="T24" fmla="*/ 1376 w 2218"/>
                <a:gd name="T25" fmla="*/ 23 h 553"/>
                <a:gd name="T26" fmla="*/ 1356 w 2218"/>
                <a:gd name="T27" fmla="*/ 20 h 553"/>
                <a:gd name="T28" fmla="*/ 1336 w 2218"/>
                <a:gd name="T29" fmla="*/ 17 h 553"/>
                <a:gd name="T30" fmla="*/ 1319 w 2218"/>
                <a:gd name="T31" fmla="*/ 12 h 553"/>
                <a:gd name="T32" fmla="*/ 1305 w 2218"/>
                <a:gd name="T33" fmla="*/ 9 h 553"/>
                <a:gd name="T34" fmla="*/ 1295 w 2218"/>
                <a:gd name="T35" fmla="*/ 6 h 553"/>
                <a:gd name="T36" fmla="*/ 1288 w 2218"/>
                <a:gd name="T37" fmla="*/ 3 h 553"/>
                <a:gd name="T38" fmla="*/ 1282 w 2218"/>
                <a:gd name="T39" fmla="*/ 0 h 553"/>
                <a:gd name="T40" fmla="*/ 1272 w 2218"/>
                <a:gd name="T41" fmla="*/ 2 h 553"/>
                <a:gd name="T42" fmla="*/ 1258 w 2218"/>
                <a:gd name="T43" fmla="*/ 3 h 553"/>
                <a:gd name="T44" fmla="*/ 1241 w 2218"/>
                <a:gd name="T45" fmla="*/ 6 h 553"/>
                <a:gd name="T46" fmla="*/ 1222 w 2218"/>
                <a:gd name="T47" fmla="*/ 10 h 553"/>
                <a:gd name="T48" fmla="*/ 1203 w 2218"/>
                <a:gd name="T49" fmla="*/ 15 h 553"/>
                <a:gd name="T50" fmla="*/ 1182 w 2218"/>
                <a:gd name="T51" fmla="*/ 21 h 553"/>
                <a:gd name="T52" fmla="*/ 1160 w 2218"/>
                <a:gd name="T53" fmla="*/ 27 h 553"/>
                <a:gd name="T54" fmla="*/ 1138 w 2218"/>
                <a:gd name="T55" fmla="*/ 34 h 553"/>
                <a:gd name="T56" fmla="*/ 1119 w 2218"/>
                <a:gd name="T57" fmla="*/ 40 h 553"/>
                <a:gd name="T58" fmla="*/ 1099 w 2218"/>
                <a:gd name="T59" fmla="*/ 45 h 553"/>
                <a:gd name="T60" fmla="*/ 1083 w 2218"/>
                <a:gd name="T61" fmla="*/ 51 h 553"/>
                <a:gd name="T62" fmla="*/ 1069 w 2218"/>
                <a:gd name="T63" fmla="*/ 56 h 553"/>
                <a:gd name="T64" fmla="*/ 1058 w 2218"/>
                <a:gd name="T65" fmla="*/ 59 h 553"/>
                <a:gd name="T66" fmla="*/ 1051 w 2218"/>
                <a:gd name="T67" fmla="*/ 61 h 553"/>
                <a:gd name="T68" fmla="*/ 1048 w 2218"/>
                <a:gd name="T69" fmla="*/ 63 h 553"/>
                <a:gd name="T70" fmla="*/ 840 w 2218"/>
                <a:gd name="T71" fmla="*/ 18 h 553"/>
                <a:gd name="T72" fmla="*/ 481 w 2218"/>
                <a:gd name="T73" fmla="*/ 56 h 553"/>
                <a:gd name="T74" fmla="*/ 271 w 2218"/>
                <a:gd name="T75" fmla="*/ 18 h 553"/>
                <a:gd name="T76" fmla="*/ 0 w 2218"/>
                <a:gd name="T77" fmla="*/ 98 h 553"/>
                <a:gd name="T78" fmla="*/ 0 w 2218"/>
                <a:gd name="T79" fmla="*/ 553 h 553"/>
                <a:gd name="T80" fmla="*/ 2218 w 2218"/>
                <a:gd name="T81" fmla="*/ 553 h 553"/>
                <a:gd name="T82" fmla="*/ 2218 w 2218"/>
                <a:gd name="T83" fmla="*/ 98 h 553"/>
                <a:gd name="T84" fmla="*/ 1908 w 2218"/>
                <a:gd name="T85" fmla="*/ 3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18" h="553">
                  <a:moveTo>
                    <a:pt x="1908" y="3"/>
                  </a:moveTo>
                  <a:lnTo>
                    <a:pt x="1766" y="33"/>
                  </a:lnTo>
                  <a:lnTo>
                    <a:pt x="1535" y="48"/>
                  </a:lnTo>
                  <a:lnTo>
                    <a:pt x="1533" y="48"/>
                  </a:lnTo>
                  <a:lnTo>
                    <a:pt x="1526" y="47"/>
                  </a:lnTo>
                  <a:lnTo>
                    <a:pt x="1515" y="45"/>
                  </a:lnTo>
                  <a:lnTo>
                    <a:pt x="1500" y="43"/>
                  </a:lnTo>
                  <a:lnTo>
                    <a:pt x="1482" y="41"/>
                  </a:lnTo>
                  <a:lnTo>
                    <a:pt x="1463" y="37"/>
                  </a:lnTo>
                  <a:lnTo>
                    <a:pt x="1442" y="34"/>
                  </a:lnTo>
                  <a:lnTo>
                    <a:pt x="1420" y="30"/>
                  </a:lnTo>
                  <a:lnTo>
                    <a:pt x="1398" y="27"/>
                  </a:lnTo>
                  <a:lnTo>
                    <a:pt x="1376" y="23"/>
                  </a:lnTo>
                  <a:lnTo>
                    <a:pt x="1356" y="20"/>
                  </a:lnTo>
                  <a:lnTo>
                    <a:pt x="1336" y="17"/>
                  </a:lnTo>
                  <a:lnTo>
                    <a:pt x="1319" y="12"/>
                  </a:lnTo>
                  <a:lnTo>
                    <a:pt x="1305" y="9"/>
                  </a:lnTo>
                  <a:lnTo>
                    <a:pt x="1295" y="6"/>
                  </a:lnTo>
                  <a:lnTo>
                    <a:pt x="1288" y="3"/>
                  </a:lnTo>
                  <a:lnTo>
                    <a:pt x="1282" y="0"/>
                  </a:lnTo>
                  <a:lnTo>
                    <a:pt x="1272" y="2"/>
                  </a:lnTo>
                  <a:lnTo>
                    <a:pt x="1258" y="3"/>
                  </a:lnTo>
                  <a:lnTo>
                    <a:pt x="1241" y="6"/>
                  </a:lnTo>
                  <a:lnTo>
                    <a:pt x="1222" y="10"/>
                  </a:lnTo>
                  <a:lnTo>
                    <a:pt x="1203" y="15"/>
                  </a:lnTo>
                  <a:lnTo>
                    <a:pt x="1182" y="21"/>
                  </a:lnTo>
                  <a:lnTo>
                    <a:pt x="1160" y="27"/>
                  </a:lnTo>
                  <a:lnTo>
                    <a:pt x="1138" y="34"/>
                  </a:lnTo>
                  <a:lnTo>
                    <a:pt x="1119" y="40"/>
                  </a:lnTo>
                  <a:lnTo>
                    <a:pt x="1099" y="45"/>
                  </a:lnTo>
                  <a:lnTo>
                    <a:pt x="1083" y="51"/>
                  </a:lnTo>
                  <a:lnTo>
                    <a:pt x="1069" y="56"/>
                  </a:lnTo>
                  <a:lnTo>
                    <a:pt x="1058" y="59"/>
                  </a:lnTo>
                  <a:lnTo>
                    <a:pt x="1051" y="61"/>
                  </a:lnTo>
                  <a:lnTo>
                    <a:pt x="1048" y="63"/>
                  </a:lnTo>
                  <a:lnTo>
                    <a:pt x="840" y="18"/>
                  </a:lnTo>
                  <a:lnTo>
                    <a:pt x="481" y="56"/>
                  </a:lnTo>
                  <a:lnTo>
                    <a:pt x="271" y="18"/>
                  </a:lnTo>
                  <a:lnTo>
                    <a:pt x="0" y="98"/>
                  </a:lnTo>
                  <a:lnTo>
                    <a:pt x="0" y="553"/>
                  </a:lnTo>
                  <a:lnTo>
                    <a:pt x="2218" y="553"/>
                  </a:lnTo>
                  <a:lnTo>
                    <a:pt x="2218" y="98"/>
                  </a:lnTo>
                  <a:lnTo>
                    <a:pt x="1908"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grpSp>
          <p:nvGrpSpPr>
            <p:cNvPr id="94" name="Group 19">
              <a:extLst>
                <a:ext uri="{FF2B5EF4-FFF2-40B4-BE49-F238E27FC236}">
                  <a16:creationId xmlns:a16="http://schemas.microsoft.com/office/drawing/2014/main" id="{03A284A5-4E8C-A03F-EB25-6A5F4881ACD4}"/>
                </a:ext>
              </a:extLst>
            </p:cNvPr>
            <p:cNvGrpSpPr>
              <a:grpSpLocks noChangeAspect="1"/>
            </p:cNvGrpSpPr>
            <p:nvPr/>
          </p:nvGrpSpPr>
          <p:grpSpPr bwMode="auto">
            <a:xfrm>
              <a:off x="864" y="480"/>
              <a:ext cx="275" cy="433"/>
              <a:chOff x="877" y="441"/>
              <a:chExt cx="275" cy="433"/>
            </a:xfrm>
          </p:grpSpPr>
          <p:sp>
            <p:nvSpPr>
              <p:cNvPr id="100" name="Freeform 20">
                <a:extLst>
                  <a:ext uri="{FF2B5EF4-FFF2-40B4-BE49-F238E27FC236}">
                    <a16:creationId xmlns:a16="http://schemas.microsoft.com/office/drawing/2014/main" id="{1D7508F9-6967-47B3-8577-0EA0A4288C17}"/>
                  </a:ext>
                </a:extLst>
              </p:cNvPr>
              <p:cNvSpPr>
                <a:spLocks noChangeAspect="1"/>
              </p:cNvSpPr>
              <p:nvPr/>
            </p:nvSpPr>
            <p:spPr bwMode="auto">
              <a:xfrm>
                <a:off x="979" y="680"/>
                <a:ext cx="70" cy="125"/>
              </a:xfrm>
              <a:custGeom>
                <a:avLst/>
                <a:gdLst>
                  <a:gd name="T0" fmla="*/ 225 w 245"/>
                  <a:gd name="T1" fmla="*/ 0 h 433"/>
                  <a:gd name="T2" fmla="*/ 130 w 245"/>
                  <a:gd name="T3" fmla="*/ 41 h 433"/>
                  <a:gd name="T4" fmla="*/ 0 w 245"/>
                  <a:gd name="T5" fmla="*/ 433 h 433"/>
                  <a:gd name="T6" fmla="*/ 245 w 245"/>
                  <a:gd name="T7" fmla="*/ 381 h 433"/>
                  <a:gd name="T8" fmla="*/ 225 w 245"/>
                  <a:gd name="T9" fmla="*/ 0 h 433"/>
                </a:gdLst>
                <a:ahLst/>
                <a:cxnLst>
                  <a:cxn ang="0">
                    <a:pos x="T0" y="T1"/>
                  </a:cxn>
                  <a:cxn ang="0">
                    <a:pos x="T2" y="T3"/>
                  </a:cxn>
                  <a:cxn ang="0">
                    <a:pos x="T4" y="T5"/>
                  </a:cxn>
                  <a:cxn ang="0">
                    <a:pos x="T6" y="T7"/>
                  </a:cxn>
                  <a:cxn ang="0">
                    <a:pos x="T8" y="T9"/>
                  </a:cxn>
                </a:cxnLst>
                <a:rect l="0" t="0" r="r" b="b"/>
                <a:pathLst>
                  <a:path w="245" h="433">
                    <a:moveTo>
                      <a:pt x="225" y="0"/>
                    </a:moveTo>
                    <a:lnTo>
                      <a:pt x="130" y="41"/>
                    </a:lnTo>
                    <a:lnTo>
                      <a:pt x="0" y="433"/>
                    </a:lnTo>
                    <a:lnTo>
                      <a:pt x="245" y="381"/>
                    </a:lnTo>
                    <a:lnTo>
                      <a:pt x="2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01" name="Freeform 21">
                <a:extLst>
                  <a:ext uri="{FF2B5EF4-FFF2-40B4-BE49-F238E27FC236}">
                    <a16:creationId xmlns:a16="http://schemas.microsoft.com/office/drawing/2014/main" id="{CB719D94-79FE-62B6-8909-698082F2CDB4}"/>
                  </a:ext>
                </a:extLst>
              </p:cNvPr>
              <p:cNvSpPr>
                <a:spLocks noChangeAspect="1"/>
              </p:cNvSpPr>
              <p:nvPr/>
            </p:nvSpPr>
            <p:spPr bwMode="auto">
              <a:xfrm>
                <a:off x="1033" y="684"/>
                <a:ext cx="53" cy="124"/>
              </a:xfrm>
              <a:custGeom>
                <a:avLst/>
                <a:gdLst>
                  <a:gd name="T0" fmla="*/ 62 w 184"/>
                  <a:gd name="T1" fmla="*/ 4 h 427"/>
                  <a:gd name="T2" fmla="*/ 49 w 184"/>
                  <a:gd name="T3" fmla="*/ 0 h 427"/>
                  <a:gd name="T4" fmla="*/ 9 w 184"/>
                  <a:gd name="T5" fmla="*/ 23 h 427"/>
                  <a:gd name="T6" fmla="*/ 0 w 184"/>
                  <a:gd name="T7" fmla="*/ 413 h 427"/>
                  <a:gd name="T8" fmla="*/ 184 w 184"/>
                  <a:gd name="T9" fmla="*/ 427 h 427"/>
                  <a:gd name="T10" fmla="*/ 62 w 184"/>
                  <a:gd name="T11" fmla="*/ 4 h 427"/>
                </a:gdLst>
                <a:ahLst/>
                <a:cxnLst>
                  <a:cxn ang="0">
                    <a:pos x="T0" y="T1"/>
                  </a:cxn>
                  <a:cxn ang="0">
                    <a:pos x="T2" y="T3"/>
                  </a:cxn>
                  <a:cxn ang="0">
                    <a:pos x="T4" y="T5"/>
                  </a:cxn>
                  <a:cxn ang="0">
                    <a:pos x="T6" y="T7"/>
                  </a:cxn>
                  <a:cxn ang="0">
                    <a:pos x="T8" y="T9"/>
                  </a:cxn>
                  <a:cxn ang="0">
                    <a:pos x="T10" y="T11"/>
                  </a:cxn>
                </a:cxnLst>
                <a:rect l="0" t="0" r="r" b="b"/>
                <a:pathLst>
                  <a:path w="184" h="427">
                    <a:moveTo>
                      <a:pt x="62" y="4"/>
                    </a:moveTo>
                    <a:lnTo>
                      <a:pt x="49" y="0"/>
                    </a:lnTo>
                    <a:lnTo>
                      <a:pt x="9" y="23"/>
                    </a:lnTo>
                    <a:lnTo>
                      <a:pt x="0" y="413"/>
                    </a:lnTo>
                    <a:lnTo>
                      <a:pt x="184" y="427"/>
                    </a:lnTo>
                    <a:lnTo>
                      <a:pt x="62"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11" name="Freeform 22">
                <a:extLst>
                  <a:ext uri="{FF2B5EF4-FFF2-40B4-BE49-F238E27FC236}">
                    <a16:creationId xmlns:a16="http://schemas.microsoft.com/office/drawing/2014/main" id="{17EEBE0A-803B-58C0-E148-173B27E913E5}"/>
                  </a:ext>
                </a:extLst>
              </p:cNvPr>
              <p:cNvSpPr>
                <a:spLocks noChangeAspect="1"/>
              </p:cNvSpPr>
              <p:nvPr/>
            </p:nvSpPr>
            <p:spPr bwMode="auto">
              <a:xfrm>
                <a:off x="990" y="720"/>
                <a:ext cx="51" cy="75"/>
              </a:xfrm>
              <a:custGeom>
                <a:avLst/>
                <a:gdLst>
                  <a:gd name="T0" fmla="*/ 86 w 176"/>
                  <a:gd name="T1" fmla="*/ 0 h 258"/>
                  <a:gd name="T2" fmla="*/ 0 w 176"/>
                  <a:gd name="T3" fmla="*/ 258 h 258"/>
                  <a:gd name="T4" fmla="*/ 176 w 176"/>
                  <a:gd name="T5" fmla="*/ 221 h 258"/>
                  <a:gd name="T6" fmla="*/ 167 w 176"/>
                  <a:gd name="T7" fmla="*/ 43 h 258"/>
                  <a:gd name="T8" fmla="*/ 86 w 176"/>
                  <a:gd name="T9" fmla="*/ 0 h 258"/>
                </a:gdLst>
                <a:ahLst/>
                <a:cxnLst>
                  <a:cxn ang="0">
                    <a:pos x="T0" y="T1"/>
                  </a:cxn>
                  <a:cxn ang="0">
                    <a:pos x="T2" y="T3"/>
                  </a:cxn>
                  <a:cxn ang="0">
                    <a:pos x="T4" y="T5"/>
                  </a:cxn>
                  <a:cxn ang="0">
                    <a:pos x="T6" y="T7"/>
                  </a:cxn>
                  <a:cxn ang="0">
                    <a:pos x="T8" y="T9"/>
                  </a:cxn>
                </a:cxnLst>
                <a:rect l="0" t="0" r="r" b="b"/>
                <a:pathLst>
                  <a:path w="176" h="258">
                    <a:moveTo>
                      <a:pt x="86" y="0"/>
                    </a:moveTo>
                    <a:lnTo>
                      <a:pt x="0" y="258"/>
                    </a:lnTo>
                    <a:lnTo>
                      <a:pt x="176" y="221"/>
                    </a:lnTo>
                    <a:lnTo>
                      <a:pt x="167" y="43"/>
                    </a:lnTo>
                    <a:lnTo>
                      <a:pt x="8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12" name="Freeform 23">
                <a:extLst>
                  <a:ext uri="{FF2B5EF4-FFF2-40B4-BE49-F238E27FC236}">
                    <a16:creationId xmlns:a16="http://schemas.microsoft.com/office/drawing/2014/main" id="{A3CC55DB-5C70-10C2-D484-FEDD9BCCA3F2}"/>
                  </a:ext>
                </a:extLst>
              </p:cNvPr>
              <p:cNvSpPr>
                <a:spLocks noChangeAspect="1"/>
              </p:cNvSpPr>
              <p:nvPr/>
            </p:nvSpPr>
            <p:spPr bwMode="auto">
              <a:xfrm>
                <a:off x="877" y="519"/>
                <a:ext cx="265" cy="248"/>
              </a:xfrm>
              <a:custGeom>
                <a:avLst/>
                <a:gdLst>
                  <a:gd name="T0" fmla="*/ 872 w 917"/>
                  <a:gd name="T1" fmla="*/ 36 h 860"/>
                  <a:gd name="T2" fmla="*/ 849 w 917"/>
                  <a:gd name="T3" fmla="*/ 20 h 860"/>
                  <a:gd name="T4" fmla="*/ 823 w 917"/>
                  <a:gd name="T5" fmla="*/ 8 h 860"/>
                  <a:gd name="T6" fmla="*/ 792 w 917"/>
                  <a:gd name="T7" fmla="*/ 1 h 860"/>
                  <a:gd name="T8" fmla="*/ 750 w 917"/>
                  <a:gd name="T9" fmla="*/ 0 h 860"/>
                  <a:gd name="T10" fmla="*/ 697 w 917"/>
                  <a:gd name="T11" fmla="*/ 7 h 860"/>
                  <a:gd name="T12" fmla="*/ 641 w 917"/>
                  <a:gd name="T13" fmla="*/ 23 h 860"/>
                  <a:gd name="T14" fmla="*/ 580 w 917"/>
                  <a:gd name="T15" fmla="*/ 46 h 860"/>
                  <a:gd name="T16" fmla="*/ 518 w 917"/>
                  <a:gd name="T17" fmla="*/ 79 h 860"/>
                  <a:gd name="T18" fmla="*/ 453 w 917"/>
                  <a:gd name="T19" fmla="*/ 118 h 860"/>
                  <a:gd name="T20" fmla="*/ 388 w 917"/>
                  <a:gd name="T21" fmla="*/ 164 h 860"/>
                  <a:gd name="T22" fmla="*/ 322 w 917"/>
                  <a:gd name="T23" fmla="*/ 216 h 860"/>
                  <a:gd name="T24" fmla="*/ 259 w 917"/>
                  <a:gd name="T25" fmla="*/ 273 h 860"/>
                  <a:gd name="T26" fmla="*/ 200 w 917"/>
                  <a:gd name="T27" fmla="*/ 333 h 860"/>
                  <a:gd name="T28" fmla="*/ 148 w 917"/>
                  <a:gd name="T29" fmla="*/ 393 h 860"/>
                  <a:gd name="T30" fmla="*/ 103 w 917"/>
                  <a:gd name="T31" fmla="*/ 454 h 860"/>
                  <a:gd name="T32" fmla="*/ 65 w 917"/>
                  <a:gd name="T33" fmla="*/ 514 h 860"/>
                  <a:gd name="T34" fmla="*/ 35 w 917"/>
                  <a:gd name="T35" fmla="*/ 573 h 860"/>
                  <a:gd name="T36" fmla="*/ 13 w 917"/>
                  <a:gd name="T37" fmla="*/ 628 h 860"/>
                  <a:gd name="T38" fmla="*/ 2 w 917"/>
                  <a:gd name="T39" fmla="*/ 679 h 860"/>
                  <a:gd name="T40" fmla="*/ 0 w 917"/>
                  <a:gd name="T41" fmla="*/ 720 h 860"/>
                  <a:gd name="T42" fmla="*/ 3 w 917"/>
                  <a:gd name="T43" fmla="*/ 751 h 860"/>
                  <a:gd name="T44" fmla="*/ 11 w 917"/>
                  <a:gd name="T45" fmla="*/ 779 h 860"/>
                  <a:gd name="T46" fmla="*/ 25 w 917"/>
                  <a:gd name="T47" fmla="*/ 804 h 860"/>
                  <a:gd name="T48" fmla="*/ 45 w 917"/>
                  <a:gd name="T49" fmla="*/ 825 h 860"/>
                  <a:gd name="T50" fmla="*/ 68 w 917"/>
                  <a:gd name="T51" fmla="*/ 841 h 860"/>
                  <a:gd name="T52" fmla="*/ 94 w 917"/>
                  <a:gd name="T53" fmla="*/ 852 h 860"/>
                  <a:gd name="T54" fmla="*/ 125 w 917"/>
                  <a:gd name="T55" fmla="*/ 859 h 860"/>
                  <a:gd name="T56" fmla="*/ 165 w 917"/>
                  <a:gd name="T57" fmla="*/ 860 h 860"/>
                  <a:gd name="T58" fmla="*/ 218 w 917"/>
                  <a:gd name="T59" fmla="*/ 854 h 860"/>
                  <a:gd name="T60" fmla="*/ 276 w 917"/>
                  <a:gd name="T61" fmla="*/ 837 h 860"/>
                  <a:gd name="T62" fmla="*/ 336 w 917"/>
                  <a:gd name="T63" fmla="*/ 813 h 860"/>
                  <a:gd name="T64" fmla="*/ 400 w 917"/>
                  <a:gd name="T65" fmla="*/ 781 h 860"/>
                  <a:gd name="T66" fmla="*/ 465 w 917"/>
                  <a:gd name="T67" fmla="*/ 743 h 860"/>
                  <a:gd name="T68" fmla="*/ 530 w 917"/>
                  <a:gd name="T69" fmla="*/ 697 h 860"/>
                  <a:gd name="T70" fmla="*/ 595 w 917"/>
                  <a:gd name="T71" fmla="*/ 645 h 860"/>
                  <a:gd name="T72" fmla="*/ 671 w 917"/>
                  <a:gd name="T73" fmla="*/ 575 h 860"/>
                  <a:gd name="T74" fmla="*/ 749 w 917"/>
                  <a:gd name="T75" fmla="*/ 492 h 860"/>
                  <a:gd name="T76" fmla="*/ 812 w 917"/>
                  <a:gd name="T77" fmla="*/ 409 h 860"/>
                  <a:gd name="T78" fmla="*/ 862 w 917"/>
                  <a:gd name="T79" fmla="*/ 327 h 860"/>
                  <a:gd name="T80" fmla="*/ 896 w 917"/>
                  <a:gd name="T81" fmla="*/ 251 h 860"/>
                  <a:gd name="T82" fmla="*/ 915 w 917"/>
                  <a:gd name="T83" fmla="*/ 181 h 860"/>
                  <a:gd name="T84" fmla="*/ 915 w 917"/>
                  <a:gd name="T85" fmla="*/ 120 h 860"/>
                  <a:gd name="T86" fmla="*/ 898 w 917"/>
                  <a:gd name="T87" fmla="*/ 68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17" h="860">
                    <a:moveTo>
                      <a:pt x="883" y="46"/>
                    </a:moveTo>
                    <a:lnTo>
                      <a:pt x="872" y="36"/>
                    </a:lnTo>
                    <a:lnTo>
                      <a:pt x="862" y="27"/>
                    </a:lnTo>
                    <a:lnTo>
                      <a:pt x="849" y="20"/>
                    </a:lnTo>
                    <a:lnTo>
                      <a:pt x="837" y="13"/>
                    </a:lnTo>
                    <a:lnTo>
                      <a:pt x="823" y="8"/>
                    </a:lnTo>
                    <a:lnTo>
                      <a:pt x="807" y="5"/>
                    </a:lnTo>
                    <a:lnTo>
                      <a:pt x="792" y="1"/>
                    </a:lnTo>
                    <a:lnTo>
                      <a:pt x="774" y="0"/>
                    </a:lnTo>
                    <a:lnTo>
                      <a:pt x="750" y="0"/>
                    </a:lnTo>
                    <a:lnTo>
                      <a:pt x="724" y="3"/>
                    </a:lnTo>
                    <a:lnTo>
                      <a:pt x="697" y="7"/>
                    </a:lnTo>
                    <a:lnTo>
                      <a:pt x="670" y="14"/>
                    </a:lnTo>
                    <a:lnTo>
                      <a:pt x="641" y="23"/>
                    </a:lnTo>
                    <a:lnTo>
                      <a:pt x="611" y="34"/>
                    </a:lnTo>
                    <a:lnTo>
                      <a:pt x="580" y="46"/>
                    </a:lnTo>
                    <a:lnTo>
                      <a:pt x="549" y="61"/>
                    </a:lnTo>
                    <a:lnTo>
                      <a:pt x="518" y="79"/>
                    </a:lnTo>
                    <a:lnTo>
                      <a:pt x="485" y="97"/>
                    </a:lnTo>
                    <a:lnTo>
                      <a:pt x="453" y="118"/>
                    </a:lnTo>
                    <a:lnTo>
                      <a:pt x="420" y="140"/>
                    </a:lnTo>
                    <a:lnTo>
                      <a:pt x="388" y="164"/>
                    </a:lnTo>
                    <a:lnTo>
                      <a:pt x="354" y="189"/>
                    </a:lnTo>
                    <a:lnTo>
                      <a:pt x="322" y="216"/>
                    </a:lnTo>
                    <a:lnTo>
                      <a:pt x="290" y="244"/>
                    </a:lnTo>
                    <a:lnTo>
                      <a:pt x="259" y="273"/>
                    </a:lnTo>
                    <a:lnTo>
                      <a:pt x="229" y="303"/>
                    </a:lnTo>
                    <a:lnTo>
                      <a:pt x="200" y="333"/>
                    </a:lnTo>
                    <a:lnTo>
                      <a:pt x="173" y="363"/>
                    </a:lnTo>
                    <a:lnTo>
                      <a:pt x="148" y="393"/>
                    </a:lnTo>
                    <a:lnTo>
                      <a:pt x="125" y="424"/>
                    </a:lnTo>
                    <a:lnTo>
                      <a:pt x="103" y="454"/>
                    </a:lnTo>
                    <a:lnTo>
                      <a:pt x="83" y="484"/>
                    </a:lnTo>
                    <a:lnTo>
                      <a:pt x="65" y="514"/>
                    </a:lnTo>
                    <a:lnTo>
                      <a:pt x="49" y="544"/>
                    </a:lnTo>
                    <a:lnTo>
                      <a:pt x="35" y="573"/>
                    </a:lnTo>
                    <a:lnTo>
                      <a:pt x="24" y="600"/>
                    </a:lnTo>
                    <a:lnTo>
                      <a:pt x="13" y="628"/>
                    </a:lnTo>
                    <a:lnTo>
                      <a:pt x="7" y="653"/>
                    </a:lnTo>
                    <a:lnTo>
                      <a:pt x="2" y="679"/>
                    </a:lnTo>
                    <a:lnTo>
                      <a:pt x="0" y="703"/>
                    </a:lnTo>
                    <a:lnTo>
                      <a:pt x="0" y="720"/>
                    </a:lnTo>
                    <a:lnTo>
                      <a:pt x="1" y="736"/>
                    </a:lnTo>
                    <a:lnTo>
                      <a:pt x="3" y="751"/>
                    </a:lnTo>
                    <a:lnTo>
                      <a:pt x="7" y="765"/>
                    </a:lnTo>
                    <a:lnTo>
                      <a:pt x="11" y="779"/>
                    </a:lnTo>
                    <a:lnTo>
                      <a:pt x="18" y="791"/>
                    </a:lnTo>
                    <a:lnTo>
                      <a:pt x="25" y="804"/>
                    </a:lnTo>
                    <a:lnTo>
                      <a:pt x="34" y="814"/>
                    </a:lnTo>
                    <a:lnTo>
                      <a:pt x="45" y="825"/>
                    </a:lnTo>
                    <a:lnTo>
                      <a:pt x="55" y="834"/>
                    </a:lnTo>
                    <a:lnTo>
                      <a:pt x="68" y="841"/>
                    </a:lnTo>
                    <a:lnTo>
                      <a:pt x="80" y="848"/>
                    </a:lnTo>
                    <a:lnTo>
                      <a:pt x="94" y="852"/>
                    </a:lnTo>
                    <a:lnTo>
                      <a:pt x="109" y="856"/>
                    </a:lnTo>
                    <a:lnTo>
                      <a:pt x="125" y="859"/>
                    </a:lnTo>
                    <a:lnTo>
                      <a:pt x="141" y="860"/>
                    </a:lnTo>
                    <a:lnTo>
                      <a:pt x="165" y="860"/>
                    </a:lnTo>
                    <a:lnTo>
                      <a:pt x="191" y="858"/>
                    </a:lnTo>
                    <a:lnTo>
                      <a:pt x="218" y="854"/>
                    </a:lnTo>
                    <a:lnTo>
                      <a:pt x="246" y="847"/>
                    </a:lnTo>
                    <a:lnTo>
                      <a:pt x="276" y="837"/>
                    </a:lnTo>
                    <a:lnTo>
                      <a:pt x="306" y="826"/>
                    </a:lnTo>
                    <a:lnTo>
                      <a:pt x="336" y="813"/>
                    </a:lnTo>
                    <a:lnTo>
                      <a:pt x="368" y="798"/>
                    </a:lnTo>
                    <a:lnTo>
                      <a:pt x="400" y="781"/>
                    </a:lnTo>
                    <a:lnTo>
                      <a:pt x="432" y="763"/>
                    </a:lnTo>
                    <a:lnTo>
                      <a:pt x="465" y="743"/>
                    </a:lnTo>
                    <a:lnTo>
                      <a:pt x="497" y="720"/>
                    </a:lnTo>
                    <a:lnTo>
                      <a:pt x="530" y="697"/>
                    </a:lnTo>
                    <a:lnTo>
                      <a:pt x="563" y="672"/>
                    </a:lnTo>
                    <a:lnTo>
                      <a:pt x="595" y="645"/>
                    </a:lnTo>
                    <a:lnTo>
                      <a:pt x="627" y="616"/>
                    </a:lnTo>
                    <a:lnTo>
                      <a:pt x="671" y="575"/>
                    </a:lnTo>
                    <a:lnTo>
                      <a:pt x="711" y="533"/>
                    </a:lnTo>
                    <a:lnTo>
                      <a:pt x="749" y="492"/>
                    </a:lnTo>
                    <a:lnTo>
                      <a:pt x="782" y="449"/>
                    </a:lnTo>
                    <a:lnTo>
                      <a:pt x="812" y="409"/>
                    </a:lnTo>
                    <a:lnTo>
                      <a:pt x="839" y="368"/>
                    </a:lnTo>
                    <a:lnTo>
                      <a:pt x="862" y="327"/>
                    </a:lnTo>
                    <a:lnTo>
                      <a:pt x="881" y="289"/>
                    </a:lnTo>
                    <a:lnTo>
                      <a:pt x="896" y="251"/>
                    </a:lnTo>
                    <a:lnTo>
                      <a:pt x="908" y="216"/>
                    </a:lnTo>
                    <a:lnTo>
                      <a:pt x="915" y="181"/>
                    </a:lnTo>
                    <a:lnTo>
                      <a:pt x="917" y="149"/>
                    </a:lnTo>
                    <a:lnTo>
                      <a:pt x="915" y="120"/>
                    </a:lnTo>
                    <a:lnTo>
                      <a:pt x="909" y="92"/>
                    </a:lnTo>
                    <a:lnTo>
                      <a:pt x="898" y="68"/>
                    </a:lnTo>
                    <a:lnTo>
                      <a:pt x="883" y="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13" name="Freeform 24">
                <a:extLst>
                  <a:ext uri="{FF2B5EF4-FFF2-40B4-BE49-F238E27FC236}">
                    <a16:creationId xmlns:a16="http://schemas.microsoft.com/office/drawing/2014/main" id="{C337BB90-5551-A15B-53E8-02DBD74EE7F0}"/>
                  </a:ext>
                </a:extLst>
              </p:cNvPr>
              <p:cNvSpPr>
                <a:spLocks noChangeAspect="1"/>
              </p:cNvSpPr>
              <p:nvPr/>
            </p:nvSpPr>
            <p:spPr bwMode="auto">
              <a:xfrm>
                <a:off x="884" y="525"/>
                <a:ext cx="251" cy="236"/>
              </a:xfrm>
              <a:custGeom>
                <a:avLst/>
                <a:gdLst>
                  <a:gd name="T0" fmla="*/ 825 w 872"/>
                  <a:gd name="T1" fmla="*/ 22 h 814"/>
                  <a:gd name="T2" fmla="*/ 779 w 872"/>
                  <a:gd name="T3" fmla="*/ 4 h 814"/>
                  <a:gd name="T4" fmla="*/ 721 w 872"/>
                  <a:gd name="T5" fmla="*/ 0 h 814"/>
                  <a:gd name="T6" fmla="*/ 653 w 872"/>
                  <a:gd name="T7" fmla="*/ 13 h 814"/>
                  <a:gd name="T8" fmla="*/ 577 w 872"/>
                  <a:gd name="T9" fmla="*/ 40 h 814"/>
                  <a:gd name="T10" fmla="*/ 497 w 872"/>
                  <a:gd name="T11" fmla="*/ 80 h 814"/>
                  <a:gd name="T12" fmla="*/ 412 w 872"/>
                  <a:gd name="T13" fmla="*/ 134 h 814"/>
                  <a:gd name="T14" fmla="*/ 325 w 872"/>
                  <a:gd name="T15" fmla="*/ 200 h 814"/>
                  <a:gd name="T16" fmla="*/ 253 w 872"/>
                  <a:gd name="T17" fmla="*/ 266 h 814"/>
                  <a:gd name="T18" fmla="*/ 195 w 872"/>
                  <a:gd name="T19" fmla="*/ 324 h 814"/>
                  <a:gd name="T20" fmla="*/ 145 w 872"/>
                  <a:gd name="T21" fmla="*/ 383 h 814"/>
                  <a:gd name="T22" fmla="*/ 101 w 872"/>
                  <a:gd name="T23" fmla="*/ 441 h 814"/>
                  <a:gd name="T24" fmla="*/ 64 w 872"/>
                  <a:gd name="T25" fmla="*/ 500 h 814"/>
                  <a:gd name="T26" fmla="*/ 35 w 872"/>
                  <a:gd name="T27" fmla="*/ 555 h 814"/>
                  <a:gd name="T28" fmla="*/ 14 w 872"/>
                  <a:gd name="T29" fmla="*/ 608 h 814"/>
                  <a:gd name="T30" fmla="*/ 2 w 872"/>
                  <a:gd name="T31" fmla="*/ 658 h 814"/>
                  <a:gd name="T32" fmla="*/ 1 w 872"/>
                  <a:gd name="T33" fmla="*/ 710 h 814"/>
                  <a:gd name="T34" fmla="*/ 16 w 872"/>
                  <a:gd name="T35" fmla="*/ 758 h 814"/>
                  <a:gd name="T36" fmla="*/ 38 w 872"/>
                  <a:gd name="T37" fmla="*/ 784 h 814"/>
                  <a:gd name="T38" fmla="*/ 57 w 872"/>
                  <a:gd name="T39" fmla="*/ 798 h 814"/>
                  <a:gd name="T40" fmla="*/ 80 w 872"/>
                  <a:gd name="T41" fmla="*/ 807 h 814"/>
                  <a:gd name="T42" fmla="*/ 107 w 872"/>
                  <a:gd name="T43" fmla="*/ 813 h 814"/>
                  <a:gd name="T44" fmla="*/ 143 w 872"/>
                  <a:gd name="T45" fmla="*/ 814 h 814"/>
                  <a:gd name="T46" fmla="*/ 194 w 872"/>
                  <a:gd name="T47" fmla="*/ 807 h 814"/>
                  <a:gd name="T48" fmla="*/ 249 w 872"/>
                  <a:gd name="T49" fmla="*/ 793 h 814"/>
                  <a:gd name="T50" fmla="*/ 308 w 872"/>
                  <a:gd name="T51" fmla="*/ 768 h 814"/>
                  <a:gd name="T52" fmla="*/ 369 w 872"/>
                  <a:gd name="T53" fmla="*/ 737 h 814"/>
                  <a:gd name="T54" fmla="*/ 432 w 872"/>
                  <a:gd name="T55" fmla="*/ 699 h 814"/>
                  <a:gd name="T56" fmla="*/ 496 w 872"/>
                  <a:gd name="T57" fmla="*/ 656 h 814"/>
                  <a:gd name="T58" fmla="*/ 559 w 872"/>
                  <a:gd name="T59" fmla="*/ 605 h 814"/>
                  <a:gd name="T60" fmla="*/ 632 w 872"/>
                  <a:gd name="T61" fmla="*/ 538 h 814"/>
                  <a:gd name="T62" fmla="*/ 705 w 872"/>
                  <a:gd name="T63" fmla="*/ 459 h 814"/>
                  <a:gd name="T64" fmla="*/ 767 w 872"/>
                  <a:gd name="T65" fmla="*/ 379 h 814"/>
                  <a:gd name="T66" fmla="*/ 816 w 872"/>
                  <a:gd name="T67" fmla="*/ 303 h 814"/>
                  <a:gd name="T68" fmla="*/ 850 w 872"/>
                  <a:gd name="T69" fmla="*/ 231 h 814"/>
                  <a:gd name="T70" fmla="*/ 869 w 872"/>
                  <a:gd name="T71" fmla="*/ 164 h 814"/>
                  <a:gd name="T72" fmla="*/ 872 w 872"/>
                  <a:gd name="T73" fmla="*/ 106 h 814"/>
                  <a:gd name="T74" fmla="*/ 857 w 872"/>
                  <a:gd name="T75" fmla="*/ 58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72" h="814">
                    <a:moveTo>
                      <a:pt x="843" y="38"/>
                    </a:moveTo>
                    <a:lnTo>
                      <a:pt x="825" y="22"/>
                    </a:lnTo>
                    <a:lnTo>
                      <a:pt x="804" y="11"/>
                    </a:lnTo>
                    <a:lnTo>
                      <a:pt x="779" y="4"/>
                    </a:lnTo>
                    <a:lnTo>
                      <a:pt x="751" y="0"/>
                    </a:lnTo>
                    <a:lnTo>
                      <a:pt x="721" y="0"/>
                    </a:lnTo>
                    <a:lnTo>
                      <a:pt x="688" y="5"/>
                    </a:lnTo>
                    <a:lnTo>
                      <a:pt x="653" y="13"/>
                    </a:lnTo>
                    <a:lnTo>
                      <a:pt x="617" y="25"/>
                    </a:lnTo>
                    <a:lnTo>
                      <a:pt x="577" y="40"/>
                    </a:lnTo>
                    <a:lnTo>
                      <a:pt x="537" y="58"/>
                    </a:lnTo>
                    <a:lnTo>
                      <a:pt x="497" y="80"/>
                    </a:lnTo>
                    <a:lnTo>
                      <a:pt x="454" y="105"/>
                    </a:lnTo>
                    <a:lnTo>
                      <a:pt x="412" y="134"/>
                    </a:lnTo>
                    <a:lnTo>
                      <a:pt x="369" y="165"/>
                    </a:lnTo>
                    <a:lnTo>
                      <a:pt x="325" y="200"/>
                    </a:lnTo>
                    <a:lnTo>
                      <a:pt x="283" y="238"/>
                    </a:lnTo>
                    <a:lnTo>
                      <a:pt x="253" y="266"/>
                    </a:lnTo>
                    <a:lnTo>
                      <a:pt x="223" y="295"/>
                    </a:lnTo>
                    <a:lnTo>
                      <a:pt x="195" y="324"/>
                    </a:lnTo>
                    <a:lnTo>
                      <a:pt x="170" y="354"/>
                    </a:lnTo>
                    <a:lnTo>
                      <a:pt x="145" y="383"/>
                    </a:lnTo>
                    <a:lnTo>
                      <a:pt x="122" y="413"/>
                    </a:lnTo>
                    <a:lnTo>
                      <a:pt x="101" y="441"/>
                    </a:lnTo>
                    <a:lnTo>
                      <a:pt x="81" y="471"/>
                    </a:lnTo>
                    <a:lnTo>
                      <a:pt x="64" y="500"/>
                    </a:lnTo>
                    <a:lnTo>
                      <a:pt x="49" y="528"/>
                    </a:lnTo>
                    <a:lnTo>
                      <a:pt x="35" y="555"/>
                    </a:lnTo>
                    <a:lnTo>
                      <a:pt x="24" y="583"/>
                    </a:lnTo>
                    <a:lnTo>
                      <a:pt x="14" y="608"/>
                    </a:lnTo>
                    <a:lnTo>
                      <a:pt x="6" y="634"/>
                    </a:lnTo>
                    <a:lnTo>
                      <a:pt x="2" y="658"/>
                    </a:lnTo>
                    <a:lnTo>
                      <a:pt x="0" y="681"/>
                    </a:lnTo>
                    <a:lnTo>
                      <a:pt x="1" y="710"/>
                    </a:lnTo>
                    <a:lnTo>
                      <a:pt x="6" y="735"/>
                    </a:lnTo>
                    <a:lnTo>
                      <a:pt x="16" y="758"/>
                    </a:lnTo>
                    <a:lnTo>
                      <a:pt x="29" y="776"/>
                    </a:lnTo>
                    <a:lnTo>
                      <a:pt x="38" y="784"/>
                    </a:lnTo>
                    <a:lnTo>
                      <a:pt x="47" y="791"/>
                    </a:lnTo>
                    <a:lnTo>
                      <a:pt x="57" y="798"/>
                    </a:lnTo>
                    <a:lnTo>
                      <a:pt x="69" y="804"/>
                    </a:lnTo>
                    <a:lnTo>
                      <a:pt x="80" y="807"/>
                    </a:lnTo>
                    <a:lnTo>
                      <a:pt x="93" y="811"/>
                    </a:lnTo>
                    <a:lnTo>
                      <a:pt x="107" y="813"/>
                    </a:lnTo>
                    <a:lnTo>
                      <a:pt x="120" y="814"/>
                    </a:lnTo>
                    <a:lnTo>
                      <a:pt x="143" y="814"/>
                    </a:lnTo>
                    <a:lnTo>
                      <a:pt x="168" y="812"/>
                    </a:lnTo>
                    <a:lnTo>
                      <a:pt x="194" y="807"/>
                    </a:lnTo>
                    <a:lnTo>
                      <a:pt x="221" y="801"/>
                    </a:lnTo>
                    <a:lnTo>
                      <a:pt x="249" y="793"/>
                    </a:lnTo>
                    <a:lnTo>
                      <a:pt x="278" y="781"/>
                    </a:lnTo>
                    <a:lnTo>
                      <a:pt x="308" y="768"/>
                    </a:lnTo>
                    <a:lnTo>
                      <a:pt x="338" y="755"/>
                    </a:lnTo>
                    <a:lnTo>
                      <a:pt x="369" y="737"/>
                    </a:lnTo>
                    <a:lnTo>
                      <a:pt x="400" y="720"/>
                    </a:lnTo>
                    <a:lnTo>
                      <a:pt x="432" y="699"/>
                    </a:lnTo>
                    <a:lnTo>
                      <a:pt x="463" y="679"/>
                    </a:lnTo>
                    <a:lnTo>
                      <a:pt x="496" y="656"/>
                    </a:lnTo>
                    <a:lnTo>
                      <a:pt x="527" y="630"/>
                    </a:lnTo>
                    <a:lnTo>
                      <a:pt x="559" y="605"/>
                    </a:lnTo>
                    <a:lnTo>
                      <a:pt x="590" y="577"/>
                    </a:lnTo>
                    <a:lnTo>
                      <a:pt x="632" y="538"/>
                    </a:lnTo>
                    <a:lnTo>
                      <a:pt x="670" y="499"/>
                    </a:lnTo>
                    <a:lnTo>
                      <a:pt x="705" y="459"/>
                    </a:lnTo>
                    <a:lnTo>
                      <a:pt x="737" y="419"/>
                    </a:lnTo>
                    <a:lnTo>
                      <a:pt x="767" y="379"/>
                    </a:lnTo>
                    <a:lnTo>
                      <a:pt x="793" y="341"/>
                    </a:lnTo>
                    <a:lnTo>
                      <a:pt x="816" y="303"/>
                    </a:lnTo>
                    <a:lnTo>
                      <a:pt x="834" y="266"/>
                    </a:lnTo>
                    <a:lnTo>
                      <a:pt x="850" y="231"/>
                    </a:lnTo>
                    <a:lnTo>
                      <a:pt x="862" y="196"/>
                    </a:lnTo>
                    <a:lnTo>
                      <a:pt x="869" y="164"/>
                    </a:lnTo>
                    <a:lnTo>
                      <a:pt x="872" y="134"/>
                    </a:lnTo>
                    <a:lnTo>
                      <a:pt x="872" y="106"/>
                    </a:lnTo>
                    <a:lnTo>
                      <a:pt x="866" y="81"/>
                    </a:lnTo>
                    <a:lnTo>
                      <a:pt x="857" y="58"/>
                    </a:lnTo>
                    <a:lnTo>
                      <a:pt x="843"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14" name="Freeform 25">
                <a:extLst>
                  <a:ext uri="{FF2B5EF4-FFF2-40B4-BE49-F238E27FC236}">
                    <a16:creationId xmlns:a16="http://schemas.microsoft.com/office/drawing/2014/main" id="{BC6AE27D-83E9-C885-B64D-2DF59AA94242}"/>
                  </a:ext>
                </a:extLst>
              </p:cNvPr>
              <p:cNvSpPr>
                <a:spLocks noChangeAspect="1"/>
              </p:cNvSpPr>
              <p:nvPr/>
            </p:nvSpPr>
            <p:spPr bwMode="auto">
              <a:xfrm>
                <a:off x="892" y="533"/>
                <a:ext cx="235" cy="220"/>
              </a:xfrm>
              <a:custGeom>
                <a:avLst/>
                <a:gdLst>
                  <a:gd name="T0" fmla="*/ 515 w 819"/>
                  <a:gd name="T1" fmla="*/ 557 h 761"/>
                  <a:gd name="T2" fmla="*/ 454 w 819"/>
                  <a:gd name="T3" fmla="*/ 605 h 761"/>
                  <a:gd name="T4" fmla="*/ 393 w 819"/>
                  <a:gd name="T5" fmla="*/ 648 h 761"/>
                  <a:gd name="T6" fmla="*/ 332 w 819"/>
                  <a:gd name="T7" fmla="*/ 685 h 761"/>
                  <a:gd name="T8" fmla="*/ 273 w 819"/>
                  <a:gd name="T9" fmla="*/ 716 h 761"/>
                  <a:gd name="T10" fmla="*/ 217 w 819"/>
                  <a:gd name="T11" fmla="*/ 739 h 761"/>
                  <a:gd name="T12" fmla="*/ 165 w 819"/>
                  <a:gd name="T13" fmla="*/ 754 h 761"/>
                  <a:gd name="T14" fmla="*/ 118 w 819"/>
                  <a:gd name="T15" fmla="*/ 761 h 761"/>
                  <a:gd name="T16" fmla="*/ 83 w 819"/>
                  <a:gd name="T17" fmla="*/ 760 h 761"/>
                  <a:gd name="T18" fmla="*/ 62 w 819"/>
                  <a:gd name="T19" fmla="*/ 756 h 761"/>
                  <a:gd name="T20" fmla="*/ 44 w 819"/>
                  <a:gd name="T21" fmla="*/ 748 h 761"/>
                  <a:gd name="T22" fmla="*/ 29 w 819"/>
                  <a:gd name="T23" fmla="*/ 738 h 761"/>
                  <a:gd name="T24" fmla="*/ 12 w 819"/>
                  <a:gd name="T25" fmla="*/ 716 h 761"/>
                  <a:gd name="T26" fmla="*/ 0 w 819"/>
                  <a:gd name="T27" fmla="*/ 679 h 761"/>
                  <a:gd name="T28" fmla="*/ 2 w 819"/>
                  <a:gd name="T29" fmla="*/ 634 h 761"/>
                  <a:gd name="T30" fmla="*/ 14 w 819"/>
                  <a:gd name="T31" fmla="*/ 588 h 761"/>
                  <a:gd name="T32" fmla="*/ 35 w 819"/>
                  <a:gd name="T33" fmla="*/ 536 h 761"/>
                  <a:gd name="T34" fmla="*/ 62 w 819"/>
                  <a:gd name="T35" fmla="*/ 483 h 761"/>
                  <a:gd name="T36" fmla="*/ 98 w 819"/>
                  <a:gd name="T37" fmla="*/ 427 h 761"/>
                  <a:gd name="T38" fmla="*/ 141 w 819"/>
                  <a:gd name="T39" fmla="*/ 371 h 761"/>
                  <a:gd name="T40" fmla="*/ 190 w 819"/>
                  <a:gd name="T41" fmla="*/ 313 h 761"/>
                  <a:gd name="T42" fmla="*/ 244 w 819"/>
                  <a:gd name="T43" fmla="*/ 258 h 761"/>
                  <a:gd name="T44" fmla="*/ 313 w 819"/>
                  <a:gd name="T45" fmla="*/ 196 h 761"/>
                  <a:gd name="T46" fmla="*/ 393 w 819"/>
                  <a:gd name="T47" fmla="*/ 135 h 761"/>
                  <a:gd name="T48" fmla="*/ 473 w 819"/>
                  <a:gd name="T49" fmla="*/ 83 h 761"/>
                  <a:gd name="T50" fmla="*/ 549 w 819"/>
                  <a:gd name="T51" fmla="*/ 44 h 761"/>
                  <a:gd name="T52" fmla="*/ 621 w 819"/>
                  <a:gd name="T53" fmla="*/ 16 h 761"/>
                  <a:gd name="T54" fmla="*/ 685 w 819"/>
                  <a:gd name="T55" fmla="*/ 2 h 761"/>
                  <a:gd name="T56" fmla="*/ 739 w 819"/>
                  <a:gd name="T57" fmla="*/ 2 h 761"/>
                  <a:gd name="T58" fmla="*/ 781 w 819"/>
                  <a:gd name="T59" fmla="*/ 16 h 761"/>
                  <a:gd name="T60" fmla="*/ 808 w 819"/>
                  <a:gd name="T61" fmla="*/ 47 h 761"/>
                  <a:gd name="T62" fmla="*/ 819 w 819"/>
                  <a:gd name="T63" fmla="*/ 90 h 761"/>
                  <a:gd name="T64" fmla="*/ 813 w 819"/>
                  <a:gd name="T65" fmla="*/ 143 h 761"/>
                  <a:gd name="T66" fmla="*/ 793 w 819"/>
                  <a:gd name="T67" fmla="*/ 205 h 761"/>
                  <a:gd name="T68" fmla="*/ 759 w 819"/>
                  <a:gd name="T69" fmla="*/ 274 h 761"/>
                  <a:gd name="T70" fmla="*/ 712 w 819"/>
                  <a:gd name="T71" fmla="*/ 346 h 761"/>
                  <a:gd name="T72" fmla="*/ 653 w 819"/>
                  <a:gd name="T73" fmla="*/ 420 h 761"/>
                  <a:gd name="T74" fmla="*/ 583 w 819"/>
                  <a:gd name="T75" fmla="*/ 495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9" h="761">
                    <a:moveTo>
                      <a:pt x="545" y="531"/>
                    </a:moveTo>
                    <a:lnTo>
                      <a:pt x="515" y="557"/>
                    </a:lnTo>
                    <a:lnTo>
                      <a:pt x="485" y="581"/>
                    </a:lnTo>
                    <a:lnTo>
                      <a:pt x="454" y="605"/>
                    </a:lnTo>
                    <a:lnTo>
                      <a:pt x="424" y="627"/>
                    </a:lnTo>
                    <a:lnTo>
                      <a:pt x="393" y="648"/>
                    </a:lnTo>
                    <a:lnTo>
                      <a:pt x="363" y="668"/>
                    </a:lnTo>
                    <a:lnTo>
                      <a:pt x="332" y="685"/>
                    </a:lnTo>
                    <a:lnTo>
                      <a:pt x="303" y="701"/>
                    </a:lnTo>
                    <a:lnTo>
                      <a:pt x="273" y="716"/>
                    </a:lnTo>
                    <a:lnTo>
                      <a:pt x="244" y="729"/>
                    </a:lnTo>
                    <a:lnTo>
                      <a:pt x="217" y="739"/>
                    </a:lnTo>
                    <a:lnTo>
                      <a:pt x="190" y="747"/>
                    </a:lnTo>
                    <a:lnTo>
                      <a:pt x="165" y="754"/>
                    </a:lnTo>
                    <a:lnTo>
                      <a:pt x="141" y="759"/>
                    </a:lnTo>
                    <a:lnTo>
                      <a:pt x="118" y="761"/>
                    </a:lnTo>
                    <a:lnTo>
                      <a:pt x="96" y="761"/>
                    </a:lnTo>
                    <a:lnTo>
                      <a:pt x="83" y="760"/>
                    </a:lnTo>
                    <a:lnTo>
                      <a:pt x="73" y="759"/>
                    </a:lnTo>
                    <a:lnTo>
                      <a:pt x="62" y="756"/>
                    </a:lnTo>
                    <a:lnTo>
                      <a:pt x="52" y="753"/>
                    </a:lnTo>
                    <a:lnTo>
                      <a:pt x="44" y="748"/>
                    </a:lnTo>
                    <a:lnTo>
                      <a:pt x="36" y="744"/>
                    </a:lnTo>
                    <a:lnTo>
                      <a:pt x="29" y="738"/>
                    </a:lnTo>
                    <a:lnTo>
                      <a:pt x="22" y="731"/>
                    </a:lnTo>
                    <a:lnTo>
                      <a:pt x="12" y="716"/>
                    </a:lnTo>
                    <a:lnTo>
                      <a:pt x="5" y="699"/>
                    </a:lnTo>
                    <a:lnTo>
                      <a:pt x="0" y="679"/>
                    </a:lnTo>
                    <a:lnTo>
                      <a:pt x="0" y="656"/>
                    </a:lnTo>
                    <a:lnTo>
                      <a:pt x="2" y="634"/>
                    </a:lnTo>
                    <a:lnTo>
                      <a:pt x="7" y="611"/>
                    </a:lnTo>
                    <a:lnTo>
                      <a:pt x="14" y="588"/>
                    </a:lnTo>
                    <a:lnTo>
                      <a:pt x="23" y="563"/>
                    </a:lnTo>
                    <a:lnTo>
                      <a:pt x="35" y="536"/>
                    </a:lnTo>
                    <a:lnTo>
                      <a:pt x="47" y="510"/>
                    </a:lnTo>
                    <a:lnTo>
                      <a:pt x="62" y="483"/>
                    </a:lnTo>
                    <a:lnTo>
                      <a:pt x="80" y="455"/>
                    </a:lnTo>
                    <a:lnTo>
                      <a:pt x="98" y="427"/>
                    </a:lnTo>
                    <a:lnTo>
                      <a:pt x="119" y="398"/>
                    </a:lnTo>
                    <a:lnTo>
                      <a:pt x="141" y="371"/>
                    </a:lnTo>
                    <a:lnTo>
                      <a:pt x="165" y="342"/>
                    </a:lnTo>
                    <a:lnTo>
                      <a:pt x="190" y="313"/>
                    </a:lnTo>
                    <a:lnTo>
                      <a:pt x="217" y="285"/>
                    </a:lnTo>
                    <a:lnTo>
                      <a:pt x="244" y="258"/>
                    </a:lnTo>
                    <a:lnTo>
                      <a:pt x="273" y="230"/>
                    </a:lnTo>
                    <a:lnTo>
                      <a:pt x="313" y="196"/>
                    </a:lnTo>
                    <a:lnTo>
                      <a:pt x="352" y="163"/>
                    </a:lnTo>
                    <a:lnTo>
                      <a:pt x="393" y="135"/>
                    </a:lnTo>
                    <a:lnTo>
                      <a:pt x="433" y="107"/>
                    </a:lnTo>
                    <a:lnTo>
                      <a:pt x="473" y="83"/>
                    </a:lnTo>
                    <a:lnTo>
                      <a:pt x="512" y="62"/>
                    </a:lnTo>
                    <a:lnTo>
                      <a:pt x="549" y="44"/>
                    </a:lnTo>
                    <a:lnTo>
                      <a:pt x="586" y="27"/>
                    </a:lnTo>
                    <a:lnTo>
                      <a:pt x="621" y="16"/>
                    </a:lnTo>
                    <a:lnTo>
                      <a:pt x="654" y="7"/>
                    </a:lnTo>
                    <a:lnTo>
                      <a:pt x="685" y="2"/>
                    </a:lnTo>
                    <a:lnTo>
                      <a:pt x="714" y="0"/>
                    </a:lnTo>
                    <a:lnTo>
                      <a:pt x="739" y="2"/>
                    </a:lnTo>
                    <a:lnTo>
                      <a:pt x="762" y="7"/>
                    </a:lnTo>
                    <a:lnTo>
                      <a:pt x="781" y="16"/>
                    </a:lnTo>
                    <a:lnTo>
                      <a:pt x="797" y="30"/>
                    </a:lnTo>
                    <a:lnTo>
                      <a:pt x="808" y="47"/>
                    </a:lnTo>
                    <a:lnTo>
                      <a:pt x="815" y="67"/>
                    </a:lnTo>
                    <a:lnTo>
                      <a:pt x="819" y="90"/>
                    </a:lnTo>
                    <a:lnTo>
                      <a:pt x="819" y="115"/>
                    </a:lnTo>
                    <a:lnTo>
                      <a:pt x="813" y="143"/>
                    </a:lnTo>
                    <a:lnTo>
                      <a:pt x="805" y="174"/>
                    </a:lnTo>
                    <a:lnTo>
                      <a:pt x="793" y="205"/>
                    </a:lnTo>
                    <a:lnTo>
                      <a:pt x="777" y="238"/>
                    </a:lnTo>
                    <a:lnTo>
                      <a:pt x="759" y="274"/>
                    </a:lnTo>
                    <a:lnTo>
                      <a:pt x="737" y="310"/>
                    </a:lnTo>
                    <a:lnTo>
                      <a:pt x="712" y="346"/>
                    </a:lnTo>
                    <a:lnTo>
                      <a:pt x="683" y="383"/>
                    </a:lnTo>
                    <a:lnTo>
                      <a:pt x="653" y="420"/>
                    </a:lnTo>
                    <a:lnTo>
                      <a:pt x="619" y="458"/>
                    </a:lnTo>
                    <a:lnTo>
                      <a:pt x="583" y="495"/>
                    </a:lnTo>
                    <a:lnTo>
                      <a:pt x="545" y="5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15" name="Freeform 26">
                <a:extLst>
                  <a:ext uri="{FF2B5EF4-FFF2-40B4-BE49-F238E27FC236}">
                    <a16:creationId xmlns:a16="http://schemas.microsoft.com/office/drawing/2014/main" id="{9EDA131D-2880-5301-2A27-E78A4DEED626}"/>
                  </a:ext>
                </a:extLst>
              </p:cNvPr>
              <p:cNvSpPr>
                <a:spLocks noChangeAspect="1"/>
              </p:cNvSpPr>
              <p:nvPr/>
            </p:nvSpPr>
            <p:spPr bwMode="auto">
              <a:xfrm>
                <a:off x="905" y="583"/>
                <a:ext cx="127" cy="160"/>
              </a:xfrm>
              <a:custGeom>
                <a:avLst/>
                <a:gdLst>
                  <a:gd name="T0" fmla="*/ 120 w 441"/>
                  <a:gd name="T1" fmla="*/ 519 h 553"/>
                  <a:gd name="T2" fmla="*/ 101 w 441"/>
                  <a:gd name="T3" fmla="*/ 515 h 553"/>
                  <a:gd name="T4" fmla="*/ 83 w 441"/>
                  <a:gd name="T5" fmla="*/ 508 h 553"/>
                  <a:gd name="T6" fmla="*/ 69 w 441"/>
                  <a:gd name="T7" fmla="*/ 499 h 553"/>
                  <a:gd name="T8" fmla="*/ 54 w 441"/>
                  <a:gd name="T9" fmla="*/ 480 h 553"/>
                  <a:gd name="T10" fmla="*/ 45 w 441"/>
                  <a:gd name="T11" fmla="*/ 445 h 553"/>
                  <a:gd name="T12" fmla="*/ 46 w 441"/>
                  <a:gd name="T13" fmla="*/ 405 h 553"/>
                  <a:gd name="T14" fmla="*/ 57 w 441"/>
                  <a:gd name="T15" fmla="*/ 363 h 553"/>
                  <a:gd name="T16" fmla="*/ 74 w 441"/>
                  <a:gd name="T17" fmla="*/ 317 h 553"/>
                  <a:gd name="T18" fmla="*/ 101 w 441"/>
                  <a:gd name="T19" fmla="*/ 269 h 553"/>
                  <a:gd name="T20" fmla="*/ 133 w 441"/>
                  <a:gd name="T21" fmla="*/ 219 h 553"/>
                  <a:gd name="T22" fmla="*/ 171 w 441"/>
                  <a:gd name="T23" fmla="*/ 168 h 553"/>
                  <a:gd name="T24" fmla="*/ 216 w 441"/>
                  <a:gd name="T25" fmla="*/ 117 h 553"/>
                  <a:gd name="T26" fmla="*/ 264 w 441"/>
                  <a:gd name="T27" fmla="*/ 66 h 553"/>
                  <a:gd name="T28" fmla="*/ 296 w 441"/>
                  <a:gd name="T29" fmla="*/ 36 h 553"/>
                  <a:gd name="T30" fmla="*/ 309 w 441"/>
                  <a:gd name="T31" fmla="*/ 26 h 553"/>
                  <a:gd name="T32" fmla="*/ 322 w 441"/>
                  <a:gd name="T33" fmla="*/ 16 h 553"/>
                  <a:gd name="T34" fmla="*/ 334 w 441"/>
                  <a:gd name="T35" fmla="*/ 5 h 553"/>
                  <a:gd name="T36" fmla="*/ 328 w 441"/>
                  <a:gd name="T37" fmla="*/ 9 h 553"/>
                  <a:gd name="T38" fmla="*/ 305 w 441"/>
                  <a:gd name="T39" fmla="*/ 26 h 553"/>
                  <a:gd name="T40" fmla="*/ 281 w 441"/>
                  <a:gd name="T41" fmla="*/ 46 h 553"/>
                  <a:gd name="T42" fmla="*/ 258 w 441"/>
                  <a:gd name="T43" fmla="*/ 65 h 553"/>
                  <a:gd name="T44" fmla="*/ 220 w 441"/>
                  <a:gd name="T45" fmla="*/ 100 h 553"/>
                  <a:gd name="T46" fmla="*/ 172 w 441"/>
                  <a:gd name="T47" fmla="*/ 150 h 553"/>
                  <a:gd name="T48" fmla="*/ 127 w 441"/>
                  <a:gd name="T49" fmla="*/ 201 h 553"/>
                  <a:gd name="T50" fmla="*/ 89 w 441"/>
                  <a:gd name="T51" fmla="*/ 253 h 553"/>
                  <a:gd name="T52" fmla="*/ 57 w 441"/>
                  <a:gd name="T53" fmla="*/ 304 h 553"/>
                  <a:gd name="T54" fmla="*/ 30 w 441"/>
                  <a:gd name="T55" fmla="*/ 352 h 553"/>
                  <a:gd name="T56" fmla="*/ 13 w 441"/>
                  <a:gd name="T57" fmla="*/ 398 h 553"/>
                  <a:gd name="T58" fmla="*/ 3 w 441"/>
                  <a:gd name="T59" fmla="*/ 439 h 553"/>
                  <a:gd name="T60" fmla="*/ 1 w 441"/>
                  <a:gd name="T61" fmla="*/ 480 h 553"/>
                  <a:gd name="T62" fmla="*/ 11 w 441"/>
                  <a:gd name="T63" fmla="*/ 513 h 553"/>
                  <a:gd name="T64" fmla="*/ 26 w 441"/>
                  <a:gd name="T65" fmla="*/ 533 h 553"/>
                  <a:gd name="T66" fmla="*/ 39 w 441"/>
                  <a:gd name="T67" fmla="*/ 542 h 553"/>
                  <a:gd name="T68" fmla="*/ 57 w 441"/>
                  <a:gd name="T69" fmla="*/ 549 h 553"/>
                  <a:gd name="T70" fmla="*/ 76 w 441"/>
                  <a:gd name="T71" fmla="*/ 552 h 553"/>
                  <a:gd name="T72" fmla="*/ 104 w 441"/>
                  <a:gd name="T73" fmla="*/ 553 h 553"/>
                  <a:gd name="T74" fmla="*/ 141 w 441"/>
                  <a:gd name="T75" fmla="*/ 549 h 553"/>
                  <a:gd name="T76" fmla="*/ 182 w 441"/>
                  <a:gd name="T77" fmla="*/ 538 h 553"/>
                  <a:gd name="T78" fmla="*/ 226 w 441"/>
                  <a:gd name="T79" fmla="*/ 522 h 553"/>
                  <a:gd name="T80" fmla="*/ 272 w 441"/>
                  <a:gd name="T81" fmla="*/ 500 h 553"/>
                  <a:gd name="T82" fmla="*/ 319 w 441"/>
                  <a:gd name="T83" fmla="*/ 474 h 553"/>
                  <a:gd name="T84" fmla="*/ 368 w 441"/>
                  <a:gd name="T85" fmla="*/ 443 h 553"/>
                  <a:gd name="T86" fmla="*/ 417 w 441"/>
                  <a:gd name="T87" fmla="*/ 407 h 553"/>
                  <a:gd name="T88" fmla="*/ 419 w 441"/>
                  <a:gd name="T89" fmla="*/ 404 h 553"/>
                  <a:gd name="T90" fmla="*/ 377 w 441"/>
                  <a:gd name="T91" fmla="*/ 432 h 553"/>
                  <a:gd name="T92" fmla="*/ 334 w 441"/>
                  <a:gd name="T93" fmla="*/ 457 h 553"/>
                  <a:gd name="T94" fmla="*/ 293 w 441"/>
                  <a:gd name="T95" fmla="*/ 479 h 553"/>
                  <a:gd name="T96" fmla="*/ 252 w 441"/>
                  <a:gd name="T97" fmla="*/ 495 h 553"/>
                  <a:gd name="T98" fmla="*/ 214 w 441"/>
                  <a:gd name="T99" fmla="*/ 508 h 553"/>
                  <a:gd name="T100" fmla="*/ 179 w 441"/>
                  <a:gd name="T101" fmla="*/ 517 h 553"/>
                  <a:gd name="T102" fmla="*/ 145 w 441"/>
                  <a:gd name="T103" fmla="*/ 520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1" h="553">
                    <a:moveTo>
                      <a:pt x="130" y="520"/>
                    </a:moveTo>
                    <a:lnTo>
                      <a:pt x="120" y="519"/>
                    </a:lnTo>
                    <a:lnTo>
                      <a:pt x="110" y="518"/>
                    </a:lnTo>
                    <a:lnTo>
                      <a:pt x="101" y="515"/>
                    </a:lnTo>
                    <a:lnTo>
                      <a:pt x="91" y="512"/>
                    </a:lnTo>
                    <a:lnTo>
                      <a:pt x="83" y="508"/>
                    </a:lnTo>
                    <a:lnTo>
                      <a:pt x="76" y="504"/>
                    </a:lnTo>
                    <a:lnTo>
                      <a:pt x="69" y="499"/>
                    </a:lnTo>
                    <a:lnTo>
                      <a:pt x="64" y="494"/>
                    </a:lnTo>
                    <a:lnTo>
                      <a:pt x="54" y="480"/>
                    </a:lnTo>
                    <a:lnTo>
                      <a:pt x="49" y="464"/>
                    </a:lnTo>
                    <a:lnTo>
                      <a:pt x="45" y="445"/>
                    </a:lnTo>
                    <a:lnTo>
                      <a:pt x="44" y="424"/>
                    </a:lnTo>
                    <a:lnTo>
                      <a:pt x="46" y="405"/>
                    </a:lnTo>
                    <a:lnTo>
                      <a:pt x="50" y="385"/>
                    </a:lnTo>
                    <a:lnTo>
                      <a:pt x="57" y="363"/>
                    </a:lnTo>
                    <a:lnTo>
                      <a:pt x="65" y="342"/>
                    </a:lnTo>
                    <a:lnTo>
                      <a:pt x="74" y="317"/>
                    </a:lnTo>
                    <a:lnTo>
                      <a:pt x="87" y="294"/>
                    </a:lnTo>
                    <a:lnTo>
                      <a:pt x="101" y="269"/>
                    </a:lnTo>
                    <a:lnTo>
                      <a:pt x="115" y="245"/>
                    </a:lnTo>
                    <a:lnTo>
                      <a:pt x="133" y="219"/>
                    </a:lnTo>
                    <a:lnTo>
                      <a:pt x="151" y="194"/>
                    </a:lnTo>
                    <a:lnTo>
                      <a:pt x="171" y="168"/>
                    </a:lnTo>
                    <a:lnTo>
                      <a:pt x="193" y="142"/>
                    </a:lnTo>
                    <a:lnTo>
                      <a:pt x="216" y="117"/>
                    </a:lnTo>
                    <a:lnTo>
                      <a:pt x="239" y="92"/>
                    </a:lnTo>
                    <a:lnTo>
                      <a:pt x="264" y="66"/>
                    </a:lnTo>
                    <a:lnTo>
                      <a:pt x="290" y="42"/>
                    </a:lnTo>
                    <a:lnTo>
                      <a:pt x="296" y="36"/>
                    </a:lnTo>
                    <a:lnTo>
                      <a:pt x="303" y="31"/>
                    </a:lnTo>
                    <a:lnTo>
                      <a:pt x="309" y="26"/>
                    </a:lnTo>
                    <a:lnTo>
                      <a:pt x="316" y="20"/>
                    </a:lnTo>
                    <a:lnTo>
                      <a:pt x="322" y="16"/>
                    </a:lnTo>
                    <a:lnTo>
                      <a:pt x="327" y="10"/>
                    </a:lnTo>
                    <a:lnTo>
                      <a:pt x="334" y="5"/>
                    </a:lnTo>
                    <a:lnTo>
                      <a:pt x="340" y="0"/>
                    </a:lnTo>
                    <a:lnTo>
                      <a:pt x="328" y="9"/>
                    </a:lnTo>
                    <a:lnTo>
                      <a:pt x="317" y="17"/>
                    </a:lnTo>
                    <a:lnTo>
                      <a:pt x="305" y="26"/>
                    </a:lnTo>
                    <a:lnTo>
                      <a:pt x="294" y="35"/>
                    </a:lnTo>
                    <a:lnTo>
                      <a:pt x="281" y="46"/>
                    </a:lnTo>
                    <a:lnTo>
                      <a:pt x="270" y="55"/>
                    </a:lnTo>
                    <a:lnTo>
                      <a:pt x="258" y="65"/>
                    </a:lnTo>
                    <a:lnTo>
                      <a:pt x="247" y="76"/>
                    </a:lnTo>
                    <a:lnTo>
                      <a:pt x="220" y="100"/>
                    </a:lnTo>
                    <a:lnTo>
                      <a:pt x="195" y="125"/>
                    </a:lnTo>
                    <a:lnTo>
                      <a:pt x="172" y="150"/>
                    </a:lnTo>
                    <a:lnTo>
                      <a:pt x="149" y="176"/>
                    </a:lnTo>
                    <a:lnTo>
                      <a:pt x="127" y="201"/>
                    </a:lnTo>
                    <a:lnTo>
                      <a:pt x="107" y="228"/>
                    </a:lnTo>
                    <a:lnTo>
                      <a:pt x="89" y="253"/>
                    </a:lnTo>
                    <a:lnTo>
                      <a:pt x="72" y="278"/>
                    </a:lnTo>
                    <a:lnTo>
                      <a:pt x="57" y="304"/>
                    </a:lnTo>
                    <a:lnTo>
                      <a:pt x="43" y="328"/>
                    </a:lnTo>
                    <a:lnTo>
                      <a:pt x="30" y="352"/>
                    </a:lnTo>
                    <a:lnTo>
                      <a:pt x="21" y="375"/>
                    </a:lnTo>
                    <a:lnTo>
                      <a:pt x="13" y="398"/>
                    </a:lnTo>
                    <a:lnTo>
                      <a:pt x="6" y="419"/>
                    </a:lnTo>
                    <a:lnTo>
                      <a:pt x="3" y="439"/>
                    </a:lnTo>
                    <a:lnTo>
                      <a:pt x="0" y="459"/>
                    </a:lnTo>
                    <a:lnTo>
                      <a:pt x="1" y="480"/>
                    </a:lnTo>
                    <a:lnTo>
                      <a:pt x="5" y="498"/>
                    </a:lnTo>
                    <a:lnTo>
                      <a:pt x="11" y="513"/>
                    </a:lnTo>
                    <a:lnTo>
                      <a:pt x="20" y="527"/>
                    </a:lnTo>
                    <a:lnTo>
                      <a:pt x="26" y="533"/>
                    </a:lnTo>
                    <a:lnTo>
                      <a:pt x="33" y="537"/>
                    </a:lnTo>
                    <a:lnTo>
                      <a:pt x="39" y="542"/>
                    </a:lnTo>
                    <a:lnTo>
                      <a:pt x="48" y="545"/>
                    </a:lnTo>
                    <a:lnTo>
                      <a:pt x="57" y="549"/>
                    </a:lnTo>
                    <a:lnTo>
                      <a:pt x="66" y="551"/>
                    </a:lnTo>
                    <a:lnTo>
                      <a:pt x="76" y="552"/>
                    </a:lnTo>
                    <a:lnTo>
                      <a:pt x="87" y="553"/>
                    </a:lnTo>
                    <a:lnTo>
                      <a:pt x="104" y="553"/>
                    </a:lnTo>
                    <a:lnTo>
                      <a:pt x="121" y="552"/>
                    </a:lnTo>
                    <a:lnTo>
                      <a:pt x="141" y="549"/>
                    </a:lnTo>
                    <a:lnTo>
                      <a:pt x="160" y="544"/>
                    </a:lnTo>
                    <a:lnTo>
                      <a:pt x="182" y="538"/>
                    </a:lnTo>
                    <a:lnTo>
                      <a:pt x="203" y="530"/>
                    </a:lnTo>
                    <a:lnTo>
                      <a:pt x="226" y="522"/>
                    </a:lnTo>
                    <a:lnTo>
                      <a:pt x="249" y="512"/>
                    </a:lnTo>
                    <a:lnTo>
                      <a:pt x="272" y="500"/>
                    </a:lnTo>
                    <a:lnTo>
                      <a:pt x="295" y="488"/>
                    </a:lnTo>
                    <a:lnTo>
                      <a:pt x="319" y="474"/>
                    </a:lnTo>
                    <a:lnTo>
                      <a:pt x="343" y="459"/>
                    </a:lnTo>
                    <a:lnTo>
                      <a:pt x="368" y="443"/>
                    </a:lnTo>
                    <a:lnTo>
                      <a:pt x="393" y="426"/>
                    </a:lnTo>
                    <a:lnTo>
                      <a:pt x="417" y="407"/>
                    </a:lnTo>
                    <a:lnTo>
                      <a:pt x="441" y="389"/>
                    </a:lnTo>
                    <a:lnTo>
                      <a:pt x="419" y="404"/>
                    </a:lnTo>
                    <a:lnTo>
                      <a:pt x="398" y="419"/>
                    </a:lnTo>
                    <a:lnTo>
                      <a:pt x="377" y="432"/>
                    </a:lnTo>
                    <a:lnTo>
                      <a:pt x="355" y="445"/>
                    </a:lnTo>
                    <a:lnTo>
                      <a:pt x="334" y="457"/>
                    </a:lnTo>
                    <a:lnTo>
                      <a:pt x="313" y="468"/>
                    </a:lnTo>
                    <a:lnTo>
                      <a:pt x="293" y="479"/>
                    </a:lnTo>
                    <a:lnTo>
                      <a:pt x="272" y="487"/>
                    </a:lnTo>
                    <a:lnTo>
                      <a:pt x="252" y="495"/>
                    </a:lnTo>
                    <a:lnTo>
                      <a:pt x="233" y="502"/>
                    </a:lnTo>
                    <a:lnTo>
                      <a:pt x="214" y="508"/>
                    </a:lnTo>
                    <a:lnTo>
                      <a:pt x="196" y="513"/>
                    </a:lnTo>
                    <a:lnTo>
                      <a:pt x="179" y="517"/>
                    </a:lnTo>
                    <a:lnTo>
                      <a:pt x="162" y="519"/>
                    </a:lnTo>
                    <a:lnTo>
                      <a:pt x="145" y="520"/>
                    </a:lnTo>
                    <a:lnTo>
                      <a:pt x="130" y="5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16" name="Freeform 27">
                <a:extLst>
                  <a:ext uri="{FF2B5EF4-FFF2-40B4-BE49-F238E27FC236}">
                    <a16:creationId xmlns:a16="http://schemas.microsoft.com/office/drawing/2014/main" id="{0100520B-27BD-DB83-CB64-E7F0372BA9A0}"/>
                  </a:ext>
                </a:extLst>
              </p:cNvPr>
              <p:cNvSpPr>
                <a:spLocks noChangeAspect="1"/>
              </p:cNvSpPr>
              <p:nvPr/>
            </p:nvSpPr>
            <p:spPr bwMode="auto">
              <a:xfrm>
                <a:off x="973" y="543"/>
                <a:ext cx="145" cy="148"/>
              </a:xfrm>
              <a:custGeom>
                <a:avLst/>
                <a:gdLst>
                  <a:gd name="T0" fmla="*/ 467 w 500"/>
                  <a:gd name="T1" fmla="*/ 15 h 512"/>
                  <a:gd name="T2" fmla="*/ 429 w 500"/>
                  <a:gd name="T3" fmla="*/ 1 h 512"/>
                  <a:gd name="T4" fmla="*/ 379 w 500"/>
                  <a:gd name="T5" fmla="*/ 1 h 512"/>
                  <a:gd name="T6" fmla="*/ 323 w 500"/>
                  <a:gd name="T7" fmla="*/ 13 h 512"/>
                  <a:gd name="T8" fmla="*/ 258 w 500"/>
                  <a:gd name="T9" fmla="*/ 39 h 512"/>
                  <a:gd name="T10" fmla="*/ 189 w 500"/>
                  <a:gd name="T11" fmla="*/ 74 h 512"/>
                  <a:gd name="T12" fmla="*/ 118 w 500"/>
                  <a:gd name="T13" fmla="*/ 120 h 512"/>
                  <a:gd name="T14" fmla="*/ 45 w 500"/>
                  <a:gd name="T15" fmla="*/ 176 h 512"/>
                  <a:gd name="T16" fmla="*/ 7 w 500"/>
                  <a:gd name="T17" fmla="*/ 209 h 512"/>
                  <a:gd name="T18" fmla="*/ 3 w 500"/>
                  <a:gd name="T19" fmla="*/ 213 h 512"/>
                  <a:gd name="T20" fmla="*/ 34 w 500"/>
                  <a:gd name="T21" fmla="*/ 188 h 512"/>
                  <a:gd name="T22" fmla="*/ 102 w 500"/>
                  <a:gd name="T23" fmla="*/ 141 h 512"/>
                  <a:gd name="T24" fmla="*/ 167 w 500"/>
                  <a:gd name="T25" fmla="*/ 102 h 512"/>
                  <a:gd name="T26" fmla="*/ 230 w 500"/>
                  <a:gd name="T27" fmla="*/ 72 h 512"/>
                  <a:gd name="T28" fmla="*/ 288 w 500"/>
                  <a:gd name="T29" fmla="*/ 51 h 512"/>
                  <a:gd name="T30" fmla="*/ 340 w 500"/>
                  <a:gd name="T31" fmla="*/ 42 h 512"/>
                  <a:gd name="T32" fmla="*/ 385 w 500"/>
                  <a:gd name="T33" fmla="*/ 43 h 512"/>
                  <a:gd name="T34" fmla="*/ 420 w 500"/>
                  <a:gd name="T35" fmla="*/ 56 h 512"/>
                  <a:gd name="T36" fmla="*/ 443 w 500"/>
                  <a:gd name="T37" fmla="*/ 82 h 512"/>
                  <a:gd name="T38" fmla="*/ 452 w 500"/>
                  <a:gd name="T39" fmla="*/ 120 h 512"/>
                  <a:gd name="T40" fmla="*/ 447 w 500"/>
                  <a:gd name="T41" fmla="*/ 169 h 512"/>
                  <a:gd name="T42" fmla="*/ 430 w 500"/>
                  <a:gd name="T43" fmla="*/ 223 h 512"/>
                  <a:gd name="T44" fmla="*/ 400 w 500"/>
                  <a:gd name="T45" fmla="*/ 284 h 512"/>
                  <a:gd name="T46" fmla="*/ 359 w 500"/>
                  <a:gd name="T47" fmla="*/ 348 h 512"/>
                  <a:gd name="T48" fmla="*/ 308 w 500"/>
                  <a:gd name="T49" fmla="*/ 414 h 512"/>
                  <a:gd name="T50" fmla="*/ 247 w 500"/>
                  <a:gd name="T51" fmla="*/ 480 h 512"/>
                  <a:gd name="T52" fmla="*/ 218 w 500"/>
                  <a:gd name="T53" fmla="*/ 507 h 512"/>
                  <a:gd name="T54" fmla="*/ 228 w 500"/>
                  <a:gd name="T55" fmla="*/ 499 h 512"/>
                  <a:gd name="T56" fmla="*/ 239 w 500"/>
                  <a:gd name="T57" fmla="*/ 490 h 512"/>
                  <a:gd name="T58" fmla="*/ 249 w 500"/>
                  <a:gd name="T59" fmla="*/ 481 h 512"/>
                  <a:gd name="T60" fmla="*/ 288 w 500"/>
                  <a:gd name="T61" fmla="*/ 444 h 512"/>
                  <a:gd name="T62" fmla="*/ 350 w 500"/>
                  <a:gd name="T63" fmla="*/ 377 h 512"/>
                  <a:gd name="T64" fmla="*/ 403 w 500"/>
                  <a:gd name="T65" fmla="*/ 310 h 512"/>
                  <a:gd name="T66" fmla="*/ 446 w 500"/>
                  <a:gd name="T67" fmla="*/ 245 h 512"/>
                  <a:gd name="T68" fmla="*/ 477 w 500"/>
                  <a:gd name="T69" fmla="*/ 184 h 512"/>
                  <a:gd name="T70" fmla="*/ 496 w 500"/>
                  <a:gd name="T71" fmla="*/ 128 h 512"/>
                  <a:gd name="T72" fmla="*/ 500 w 500"/>
                  <a:gd name="T73" fmla="*/ 80 h 512"/>
                  <a:gd name="T74" fmla="*/ 491 w 500"/>
                  <a:gd name="T75" fmla="*/ 41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0" h="512">
                    <a:moveTo>
                      <a:pt x="481" y="26"/>
                    </a:moveTo>
                    <a:lnTo>
                      <a:pt x="467" y="15"/>
                    </a:lnTo>
                    <a:lnTo>
                      <a:pt x="449" y="5"/>
                    </a:lnTo>
                    <a:lnTo>
                      <a:pt x="429" y="1"/>
                    </a:lnTo>
                    <a:lnTo>
                      <a:pt x="406" y="0"/>
                    </a:lnTo>
                    <a:lnTo>
                      <a:pt x="379" y="1"/>
                    </a:lnTo>
                    <a:lnTo>
                      <a:pt x="352" y="5"/>
                    </a:lnTo>
                    <a:lnTo>
                      <a:pt x="323" y="13"/>
                    </a:lnTo>
                    <a:lnTo>
                      <a:pt x="291" y="25"/>
                    </a:lnTo>
                    <a:lnTo>
                      <a:pt x="258" y="39"/>
                    </a:lnTo>
                    <a:lnTo>
                      <a:pt x="224" y="55"/>
                    </a:lnTo>
                    <a:lnTo>
                      <a:pt x="189" y="74"/>
                    </a:lnTo>
                    <a:lnTo>
                      <a:pt x="154" y="96"/>
                    </a:lnTo>
                    <a:lnTo>
                      <a:pt x="118" y="120"/>
                    </a:lnTo>
                    <a:lnTo>
                      <a:pt x="81" y="147"/>
                    </a:lnTo>
                    <a:lnTo>
                      <a:pt x="45" y="176"/>
                    </a:lnTo>
                    <a:lnTo>
                      <a:pt x="10" y="207"/>
                    </a:lnTo>
                    <a:lnTo>
                      <a:pt x="7" y="209"/>
                    </a:lnTo>
                    <a:lnTo>
                      <a:pt x="5" y="210"/>
                    </a:lnTo>
                    <a:lnTo>
                      <a:pt x="3" y="213"/>
                    </a:lnTo>
                    <a:lnTo>
                      <a:pt x="0" y="215"/>
                    </a:lnTo>
                    <a:lnTo>
                      <a:pt x="34" y="188"/>
                    </a:lnTo>
                    <a:lnTo>
                      <a:pt x="67" y="163"/>
                    </a:lnTo>
                    <a:lnTo>
                      <a:pt x="102" y="141"/>
                    </a:lnTo>
                    <a:lnTo>
                      <a:pt x="134" y="120"/>
                    </a:lnTo>
                    <a:lnTo>
                      <a:pt x="167" y="102"/>
                    </a:lnTo>
                    <a:lnTo>
                      <a:pt x="200" y="86"/>
                    </a:lnTo>
                    <a:lnTo>
                      <a:pt x="230" y="72"/>
                    </a:lnTo>
                    <a:lnTo>
                      <a:pt x="260" y="61"/>
                    </a:lnTo>
                    <a:lnTo>
                      <a:pt x="288" y="51"/>
                    </a:lnTo>
                    <a:lnTo>
                      <a:pt x="315" y="46"/>
                    </a:lnTo>
                    <a:lnTo>
                      <a:pt x="340" y="42"/>
                    </a:lnTo>
                    <a:lnTo>
                      <a:pt x="363" y="41"/>
                    </a:lnTo>
                    <a:lnTo>
                      <a:pt x="385" y="43"/>
                    </a:lnTo>
                    <a:lnTo>
                      <a:pt x="403" y="48"/>
                    </a:lnTo>
                    <a:lnTo>
                      <a:pt x="420" y="56"/>
                    </a:lnTo>
                    <a:lnTo>
                      <a:pt x="432" y="67"/>
                    </a:lnTo>
                    <a:lnTo>
                      <a:pt x="443" y="82"/>
                    </a:lnTo>
                    <a:lnTo>
                      <a:pt x="448" y="101"/>
                    </a:lnTo>
                    <a:lnTo>
                      <a:pt x="452" y="120"/>
                    </a:lnTo>
                    <a:lnTo>
                      <a:pt x="451" y="143"/>
                    </a:lnTo>
                    <a:lnTo>
                      <a:pt x="447" y="169"/>
                    </a:lnTo>
                    <a:lnTo>
                      <a:pt x="440" y="195"/>
                    </a:lnTo>
                    <a:lnTo>
                      <a:pt x="430" y="223"/>
                    </a:lnTo>
                    <a:lnTo>
                      <a:pt x="416" y="253"/>
                    </a:lnTo>
                    <a:lnTo>
                      <a:pt x="400" y="284"/>
                    </a:lnTo>
                    <a:lnTo>
                      <a:pt x="380" y="315"/>
                    </a:lnTo>
                    <a:lnTo>
                      <a:pt x="359" y="348"/>
                    </a:lnTo>
                    <a:lnTo>
                      <a:pt x="334" y="381"/>
                    </a:lnTo>
                    <a:lnTo>
                      <a:pt x="308" y="414"/>
                    </a:lnTo>
                    <a:lnTo>
                      <a:pt x="278" y="447"/>
                    </a:lnTo>
                    <a:lnTo>
                      <a:pt x="247" y="480"/>
                    </a:lnTo>
                    <a:lnTo>
                      <a:pt x="213" y="512"/>
                    </a:lnTo>
                    <a:lnTo>
                      <a:pt x="218" y="507"/>
                    </a:lnTo>
                    <a:lnTo>
                      <a:pt x="224" y="503"/>
                    </a:lnTo>
                    <a:lnTo>
                      <a:pt x="228" y="499"/>
                    </a:lnTo>
                    <a:lnTo>
                      <a:pt x="234" y="495"/>
                    </a:lnTo>
                    <a:lnTo>
                      <a:pt x="239" y="490"/>
                    </a:lnTo>
                    <a:lnTo>
                      <a:pt x="245" y="485"/>
                    </a:lnTo>
                    <a:lnTo>
                      <a:pt x="249" y="481"/>
                    </a:lnTo>
                    <a:lnTo>
                      <a:pt x="254" y="476"/>
                    </a:lnTo>
                    <a:lnTo>
                      <a:pt x="288" y="444"/>
                    </a:lnTo>
                    <a:lnTo>
                      <a:pt x="321" y="411"/>
                    </a:lnTo>
                    <a:lnTo>
                      <a:pt x="350" y="377"/>
                    </a:lnTo>
                    <a:lnTo>
                      <a:pt x="378" y="344"/>
                    </a:lnTo>
                    <a:lnTo>
                      <a:pt x="403" y="310"/>
                    </a:lnTo>
                    <a:lnTo>
                      <a:pt x="425" y="277"/>
                    </a:lnTo>
                    <a:lnTo>
                      <a:pt x="446" y="245"/>
                    </a:lnTo>
                    <a:lnTo>
                      <a:pt x="462" y="214"/>
                    </a:lnTo>
                    <a:lnTo>
                      <a:pt x="477" y="184"/>
                    </a:lnTo>
                    <a:lnTo>
                      <a:pt x="487" y="155"/>
                    </a:lnTo>
                    <a:lnTo>
                      <a:pt x="496" y="128"/>
                    </a:lnTo>
                    <a:lnTo>
                      <a:pt x="499" y="103"/>
                    </a:lnTo>
                    <a:lnTo>
                      <a:pt x="500" y="80"/>
                    </a:lnTo>
                    <a:lnTo>
                      <a:pt x="498" y="59"/>
                    </a:lnTo>
                    <a:lnTo>
                      <a:pt x="491" y="41"/>
                    </a:lnTo>
                    <a:lnTo>
                      <a:pt x="481"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17" name="Freeform 28">
                <a:extLst>
                  <a:ext uri="{FF2B5EF4-FFF2-40B4-BE49-F238E27FC236}">
                    <a16:creationId xmlns:a16="http://schemas.microsoft.com/office/drawing/2014/main" id="{BCD37360-62FB-BC78-D8AC-4BA419B39D69}"/>
                  </a:ext>
                </a:extLst>
              </p:cNvPr>
              <p:cNvSpPr>
                <a:spLocks noChangeAspect="1"/>
              </p:cNvSpPr>
              <p:nvPr/>
            </p:nvSpPr>
            <p:spPr bwMode="auto">
              <a:xfrm>
                <a:off x="919" y="767"/>
                <a:ext cx="233" cy="107"/>
              </a:xfrm>
              <a:custGeom>
                <a:avLst/>
                <a:gdLst>
                  <a:gd name="T0" fmla="*/ 707 w 805"/>
                  <a:gd name="T1" fmla="*/ 94 h 370"/>
                  <a:gd name="T2" fmla="*/ 423 w 805"/>
                  <a:gd name="T3" fmla="*/ 0 h 370"/>
                  <a:gd name="T4" fmla="*/ 98 w 805"/>
                  <a:gd name="T5" fmla="*/ 66 h 370"/>
                  <a:gd name="T6" fmla="*/ 0 w 805"/>
                  <a:gd name="T7" fmla="*/ 355 h 370"/>
                  <a:gd name="T8" fmla="*/ 805 w 805"/>
                  <a:gd name="T9" fmla="*/ 370 h 370"/>
                  <a:gd name="T10" fmla="*/ 707 w 805"/>
                  <a:gd name="T11" fmla="*/ 94 h 370"/>
                </a:gdLst>
                <a:ahLst/>
                <a:cxnLst>
                  <a:cxn ang="0">
                    <a:pos x="T0" y="T1"/>
                  </a:cxn>
                  <a:cxn ang="0">
                    <a:pos x="T2" y="T3"/>
                  </a:cxn>
                  <a:cxn ang="0">
                    <a:pos x="T4" y="T5"/>
                  </a:cxn>
                  <a:cxn ang="0">
                    <a:pos x="T6" y="T7"/>
                  </a:cxn>
                  <a:cxn ang="0">
                    <a:pos x="T8" y="T9"/>
                  </a:cxn>
                  <a:cxn ang="0">
                    <a:pos x="T10" y="T11"/>
                  </a:cxn>
                </a:cxnLst>
                <a:rect l="0" t="0" r="r" b="b"/>
                <a:pathLst>
                  <a:path w="805" h="370">
                    <a:moveTo>
                      <a:pt x="707" y="94"/>
                    </a:moveTo>
                    <a:lnTo>
                      <a:pt x="423" y="0"/>
                    </a:lnTo>
                    <a:lnTo>
                      <a:pt x="98" y="66"/>
                    </a:lnTo>
                    <a:lnTo>
                      <a:pt x="0" y="355"/>
                    </a:lnTo>
                    <a:lnTo>
                      <a:pt x="805" y="370"/>
                    </a:lnTo>
                    <a:lnTo>
                      <a:pt x="707" y="9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18" name="Freeform 29">
                <a:extLst>
                  <a:ext uri="{FF2B5EF4-FFF2-40B4-BE49-F238E27FC236}">
                    <a16:creationId xmlns:a16="http://schemas.microsoft.com/office/drawing/2014/main" id="{7F661F31-FFE4-B740-DD99-A40117B5F341}"/>
                  </a:ext>
                </a:extLst>
              </p:cNvPr>
              <p:cNvSpPr>
                <a:spLocks noChangeAspect="1"/>
              </p:cNvSpPr>
              <p:nvPr/>
            </p:nvSpPr>
            <p:spPr bwMode="auto">
              <a:xfrm>
                <a:off x="930" y="776"/>
                <a:ext cx="211" cy="90"/>
              </a:xfrm>
              <a:custGeom>
                <a:avLst/>
                <a:gdLst>
                  <a:gd name="T0" fmla="*/ 81 w 730"/>
                  <a:gd name="T1" fmla="*/ 61 h 314"/>
                  <a:gd name="T2" fmla="*/ 384 w 730"/>
                  <a:gd name="T3" fmla="*/ 0 h 314"/>
                  <a:gd name="T4" fmla="*/ 649 w 730"/>
                  <a:gd name="T5" fmla="*/ 88 h 314"/>
                  <a:gd name="T6" fmla="*/ 730 w 730"/>
                  <a:gd name="T7" fmla="*/ 314 h 314"/>
                  <a:gd name="T8" fmla="*/ 0 w 730"/>
                  <a:gd name="T9" fmla="*/ 302 h 314"/>
                  <a:gd name="T10" fmla="*/ 81 w 730"/>
                  <a:gd name="T11" fmla="*/ 61 h 314"/>
                </a:gdLst>
                <a:ahLst/>
                <a:cxnLst>
                  <a:cxn ang="0">
                    <a:pos x="T0" y="T1"/>
                  </a:cxn>
                  <a:cxn ang="0">
                    <a:pos x="T2" y="T3"/>
                  </a:cxn>
                  <a:cxn ang="0">
                    <a:pos x="T4" y="T5"/>
                  </a:cxn>
                  <a:cxn ang="0">
                    <a:pos x="T6" y="T7"/>
                  </a:cxn>
                  <a:cxn ang="0">
                    <a:pos x="T8" y="T9"/>
                  </a:cxn>
                  <a:cxn ang="0">
                    <a:pos x="T10" y="T11"/>
                  </a:cxn>
                </a:cxnLst>
                <a:rect l="0" t="0" r="r" b="b"/>
                <a:pathLst>
                  <a:path w="730" h="314">
                    <a:moveTo>
                      <a:pt x="81" y="61"/>
                    </a:moveTo>
                    <a:lnTo>
                      <a:pt x="384" y="0"/>
                    </a:lnTo>
                    <a:lnTo>
                      <a:pt x="649" y="88"/>
                    </a:lnTo>
                    <a:lnTo>
                      <a:pt x="730" y="314"/>
                    </a:lnTo>
                    <a:lnTo>
                      <a:pt x="0" y="302"/>
                    </a:lnTo>
                    <a:lnTo>
                      <a:pt x="81"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19" name="Freeform 30">
                <a:extLst>
                  <a:ext uri="{FF2B5EF4-FFF2-40B4-BE49-F238E27FC236}">
                    <a16:creationId xmlns:a16="http://schemas.microsoft.com/office/drawing/2014/main" id="{5D0D2A10-E2A1-8E06-935B-7CCB03218846}"/>
                  </a:ext>
                </a:extLst>
              </p:cNvPr>
              <p:cNvSpPr>
                <a:spLocks noChangeAspect="1"/>
              </p:cNvSpPr>
              <p:nvPr/>
            </p:nvSpPr>
            <p:spPr bwMode="auto">
              <a:xfrm>
                <a:off x="1031" y="774"/>
                <a:ext cx="115" cy="99"/>
              </a:xfrm>
              <a:custGeom>
                <a:avLst/>
                <a:gdLst>
                  <a:gd name="T0" fmla="*/ 35 w 399"/>
                  <a:gd name="T1" fmla="*/ 0 h 341"/>
                  <a:gd name="T2" fmla="*/ 0 w 399"/>
                  <a:gd name="T3" fmla="*/ 329 h 341"/>
                  <a:gd name="T4" fmla="*/ 399 w 399"/>
                  <a:gd name="T5" fmla="*/ 341 h 341"/>
                  <a:gd name="T6" fmla="*/ 314 w 399"/>
                  <a:gd name="T7" fmla="*/ 86 h 341"/>
                  <a:gd name="T8" fmla="*/ 35 w 399"/>
                  <a:gd name="T9" fmla="*/ 0 h 341"/>
                </a:gdLst>
                <a:ahLst/>
                <a:cxnLst>
                  <a:cxn ang="0">
                    <a:pos x="T0" y="T1"/>
                  </a:cxn>
                  <a:cxn ang="0">
                    <a:pos x="T2" y="T3"/>
                  </a:cxn>
                  <a:cxn ang="0">
                    <a:pos x="T4" y="T5"/>
                  </a:cxn>
                  <a:cxn ang="0">
                    <a:pos x="T6" y="T7"/>
                  </a:cxn>
                  <a:cxn ang="0">
                    <a:pos x="T8" y="T9"/>
                  </a:cxn>
                </a:cxnLst>
                <a:rect l="0" t="0" r="r" b="b"/>
                <a:pathLst>
                  <a:path w="399" h="341">
                    <a:moveTo>
                      <a:pt x="35" y="0"/>
                    </a:moveTo>
                    <a:lnTo>
                      <a:pt x="0" y="329"/>
                    </a:lnTo>
                    <a:lnTo>
                      <a:pt x="399" y="341"/>
                    </a:lnTo>
                    <a:lnTo>
                      <a:pt x="314" y="86"/>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20" name="Freeform 31">
                <a:extLst>
                  <a:ext uri="{FF2B5EF4-FFF2-40B4-BE49-F238E27FC236}">
                    <a16:creationId xmlns:a16="http://schemas.microsoft.com/office/drawing/2014/main" id="{D3B8525A-286D-5E9F-2E22-7D7195424A30}"/>
                  </a:ext>
                </a:extLst>
              </p:cNvPr>
              <p:cNvSpPr>
                <a:spLocks noChangeAspect="1"/>
              </p:cNvSpPr>
              <p:nvPr/>
            </p:nvSpPr>
            <p:spPr bwMode="auto">
              <a:xfrm>
                <a:off x="953" y="806"/>
                <a:ext cx="10" cy="19"/>
              </a:xfrm>
              <a:custGeom>
                <a:avLst/>
                <a:gdLst>
                  <a:gd name="T0" fmla="*/ 8 w 34"/>
                  <a:gd name="T1" fmla="*/ 1 h 66"/>
                  <a:gd name="T2" fmla="*/ 0 w 34"/>
                  <a:gd name="T3" fmla="*/ 30 h 66"/>
                  <a:gd name="T4" fmla="*/ 19 w 34"/>
                  <a:gd name="T5" fmla="*/ 66 h 66"/>
                  <a:gd name="T6" fmla="*/ 34 w 34"/>
                  <a:gd name="T7" fmla="*/ 0 h 66"/>
                  <a:gd name="T8" fmla="*/ 8 w 34"/>
                  <a:gd name="T9" fmla="*/ 1 h 66"/>
                </a:gdLst>
                <a:ahLst/>
                <a:cxnLst>
                  <a:cxn ang="0">
                    <a:pos x="T0" y="T1"/>
                  </a:cxn>
                  <a:cxn ang="0">
                    <a:pos x="T2" y="T3"/>
                  </a:cxn>
                  <a:cxn ang="0">
                    <a:pos x="T4" y="T5"/>
                  </a:cxn>
                  <a:cxn ang="0">
                    <a:pos x="T6" y="T7"/>
                  </a:cxn>
                  <a:cxn ang="0">
                    <a:pos x="T8" y="T9"/>
                  </a:cxn>
                </a:cxnLst>
                <a:rect l="0" t="0" r="r" b="b"/>
                <a:pathLst>
                  <a:path w="34" h="66">
                    <a:moveTo>
                      <a:pt x="8" y="1"/>
                    </a:moveTo>
                    <a:lnTo>
                      <a:pt x="0" y="30"/>
                    </a:lnTo>
                    <a:lnTo>
                      <a:pt x="19" y="66"/>
                    </a:lnTo>
                    <a:lnTo>
                      <a:pt x="34" y="0"/>
                    </a:lnTo>
                    <a:lnTo>
                      <a:pt x="8"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21" name="Freeform 32">
                <a:extLst>
                  <a:ext uri="{FF2B5EF4-FFF2-40B4-BE49-F238E27FC236}">
                    <a16:creationId xmlns:a16="http://schemas.microsoft.com/office/drawing/2014/main" id="{17EF6CA9-1734-42F2-2E21-81F7F70F9C05}"/>
                  </a:ext>
                </a:extLst>
              </p:cNvPr>
              <p:cNvSpPr>
                <a:spLocks noChangeAspect="1"/>
              </p:cNvSpPr>
              <p:nvPr/>
            </p:nvSpPr>
            <p:spPr bwMode="auto">
              <a:xfrm>
                <a:off x="974" y="803"/>
                <a:ext cx="10" cy="21"/>
              </a:xfrm>
              <a:custGeom>
                <a:avLst/>
                <a:gdLst>
                  <a:gd name="T0" fmla="*/ 7 w 34"/>
                  <a:gd name="T1" fmla="*/ 3 h 72"/>
                  <a:gd name="T2" fmla="*/ 0 w 34"/>
                  <a:gd name="T3" fmla="*/ 34 h 72"/>
                  <a:gd name="T4" fmla="*/ 22 w 34"/>
                  <a:gd name="T5" fmla="*/ 72 h 72"/>
                  <a:gd name="T6" fmla="*/ 34 w 34"/>
                  <a:gd name="T7" fmla="*/ 0 h 72"/>
                  <a:gd name="T8" fmla="*/ 7 w 34"/>
                  <a:gd name="T9" fmla="*/ 3 h 72"/>
                </a:gdLst>
                <a:ahLst/>
                <a:cxnLst>
                  <a:cxn ang="0">
                    <a:pos x="T0" y="T1"/>
                  </a:cxn>
                  <a:cxn ang="0">
                    <a:pos x="T2" y="T3"/>
                  </a:cxn>
                  <a:cxn ang="0">
                    <a:pos x="T4" y="T5"/>
                  </a:cxn>
                  <a:cxn ang="0">
                    <a:pos x="T6" y="T7"/>
                  </a:cxn>
                  <a:cxn ang="0">
                    <a:pos x="T8" y="T9"/>
                  </a:cxn>
                </a:cxnLst>
                <a:rect l="0" t="0" r="r" b="b"/>
                <a:pathLst>
                  <a:path w="34" h="72">
                    <a:moveTo>
                      <a:pt x="7" y="3"/>
                    </a:moveTo>
                    <a:lnTo>
                      <a:pt x="0" y="34"/>
                    </a:lnTo>
                    <a:lnTo>
                      <a:pt x="22" y="72"/>
                    </a:lnTo>
                    <a:lnTo>
                      <a:pt x="34" y="0"/>
                    </a:lnTo>
                    <a:lnTo>
                      <a:pt x="7"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22" name="Freeform 33">
                <a:extLst>
                  <a:ext uri="{FF2B5EF4-FFF2-40B4-BE49-F238E27FC236}">
                    <a16:creationId xmlns:a16="http://schemas.microsoft.com/office/drawing/2014/main" id="{6EE6F839-FCE1-B2F0-FA26-EA497A5A499F}"/>
                  </a:ext>
                </a:extLst>
              </p:cNvPr>
              <p:cNvSpPr>
                <a:spLocks noChangeAspect="1"/>
              </p:cNvSpPr>
              <p:nvPr/>
            </p:nvSpPr>
            <p:spPr bwMode="auto">
              <a:xfrm>
                <a:off x="995" y="800"/>
                <a:ext cx="10" cy="23"/>
              </a:xfrm>
              <a:custGeom>
                <a:avLst/>
                <a:gdLst>
                  <a:gd name="T0" fmla="*/ 7 w 36"/>
                  <a:gd name="T1" fmla="*/ 4 h 77"/>
                  <a:gd name="T2" fmla="*/ 0 w 36"/>
                  <a:gd name="T3" fmla="*/ 38 h 77"/>
                  <a:gd name="T4" fmla="*/ 25 w 36"/>
                  <a:gd name="T5" fmla="*/ 77 h 77"/>
                  <a:gd name="T6" fmla="*/ 36 w 36"/>
                  <a:gd name="T7" fmla="*/ 0 h 77"/>
                  <a:gd name="T8" fmla="*/ 7 w 36"/>
                  <a:gd name="T9" fmla="*/ 4 h 77"/>
                </a:gdLst>
                <a:ahLst/>
                <a:cxnLst>
                  <a:cxn ang="0">
                    <a:pos x="T0" y="T1"/>
                  </a:cxn>
                  <a:cxn ang="0">
                    <a:pos x="T2" y="T3"/>
                  </a:cxn>
                  <a:cxn ang="0">
                    <a:pos x="T4" y="T5"/>
                  </a:cxn>
                  <a:cxn ang="0">
                    <a:pos x="T6" y="T7"/>
                  </a:cxn>
                  <a:cxn ang="0">
                    <a:pos x="T8" y="T9"/>
                  </a:cxn>
                </a:cxnLst>
                <a:rect l="0" t="0" r="r" b="b"/>
                <a:pathLst>
                  <a:path w="36" h="77">
                    <a:moveTo>
                      <a:pt x="7" y="4"/>
                    </a:moveTo>
                    <a:lnTo>
                      <a:pt x="0" y="38"/>
                    </a:lnTo>
                    <a:lnTo>
                      <a:pt x="25" y="77"/>
                    </a:lnTo>
                    <a:lnTo>
                      <a:pt x="36" y="0"/>
                    </a:lnTo>
                    <a:lnTo>
                      <a:pt x="7"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23" name="Freeform 34">
                <a:extLst>
                  <a:ext uri="{FF2B5EF4-FFF2-40B4-BE49-F238E27FC236}">
                    <a16:creationId xmlns:a16="http://schemas.microsoft.com/office/drawing/2014/main" id="{448BC385-3D55-88A5-08C1-BED510561152}"/>
                  </a:ext>
                </a:extLst>
              </p:cNvPr>
              <p:cNvSpPr>
                <a:spLocks noChangeAspect="1"/>
              </p:cNvSpPr>
              <p:nvPr/>
            </p:nvSpPr>
            <p:spPr bwMode="auto">
              <a:xfrm>
                <a:off x="1015" y="798"/>
                <a:ext cx="11" cy="24"/>
              </a:xfrm>
              <a:custGeom>
                <a:avLst/>
                <a:gdLst>
                  <a:gd name="T0" fmla="*/ 6 w 37"/>
                  <a:gd name="T1" fmla="*/ 7 h 84"/>
                  <a:gd name="T2" fmla="*/ 0 w 37"/>
                  <a:gd name="T3" fmla="*/ 44 h 84"/>
                  <a:gd name="T4" fmla="*/ 29 w 37"/>
                  <a:gd name="T5" fmla="*/ 84 h 84"/>
                  <a:gd name="T6" fmla="*/ 37 w 37"/>
                  <a:gd name="T7" fmla="*/ 0 h 84"/>
                  <a:gd name="T8" fmla="*/ 6 w 37"/>
                  <a:gd name="T9" fmla="*/ 7 h 84"/>
                </a:gdLst>
                <a:ahLst/>
                <a:cxnLst>
                  <a:cxn ang="0">
                    <a:pos x="T0" y="T1"/>
                  </a:cxn>
                  <a:cxn ang="0">
                    <a:pos x="T2" y="T3"/>
                  </a:cxn>
                  <a:cxn ang="0">
                    <a:pos x="T4" y="T5"/>
                  </a:cxn>
                  <a:cxn ang="0">
                    <a:pos x="T6" y="T7"/>
                  </a:cxn>
                  <a:cxn ang="0">
                    <a:pos x="T8" y="T9"/>
                  </a:cxn>
                </a:cxnLst>
                <a:rect l="0" t="0" r="r" b="b"/>
                <a:pathLst>
                  <a:path w="37" h="84">
                    <a:moveTo>
                      <a:pt x="6" y="7"/>
                    </a:moveTo>
                    <a:lnTo>
                      <a:pt x="0" y="44"/>
                    </a:lnTo>
                    <a:lnTo>
                      <a:pt x="29" y="84"/>
                    </a:lnTo>
                    <a:lnTo>
                      <a:pt x="37" y="0"/>
                    </a:lnTo>
                    <a:lnTo>
                      <a:pt x="6" y="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24" name="Freeform 35">
                <a:extLst>
                  <a:ext uri="{FF2B5EF4-FFF2-40B4-BE49-F238E27FC236}">
                    <a16:creationId xmlns:a16="http://schemas.microsoft.com/office/drawing/2014/main" id="{72D5DB6F-138B-6221-4CBF-4CD31EF12A93}"/>
                  </a:ext>
                </a:extLst>
              </p:cNvPr>
              <p:cNvSpPr>
                <a:spLocks noChangeAspect="1"/>
              </p:cNvSpPr>
              <p:nvPr/>
            </p:nvSpPr>
            <p:spPr bwMode="auto">
              <a:xfrm>
                <a:off x="1085" y="810"/>
                <a:ext cx="7" cy="15"/>
              </a:xfrm>
              <a:custGeom>
                <a:avLst/>
                <a:gdLst>
                  <a:gd name="T0" fmla="*/ 19 w 23"/>
                  <a:gd name="T1" fmla="*/ 2 h 49"/>
                  <a:gd name="T2" fmla="*/ 23 w 23"/>
                  <a:gd name="T3" fmla="*/ 24 h 49"/>
                  <a:gd name="T4" fmla="*/ 6 w 23"/>
                  <a:gd name="T5" fmla="*/ 49 h 49"/>
                  <a:gd name="T6" fmla="*/ 0 w 23"/>
                  <a:gd name="T7" fmla="*/ 0 h 49"/>
                  <a:gd name="T8" fmla="*/ 19 w 23"/>
                  <a:gd name="T9" fmla="*/ 2 h 49"/>
                </a:gdLst>
                <a:ahLst/>
                <a:cxnLst>
                  <a:cxn ang="0">
                    <a:pos x="T0" y="T1"/>
                  </a:cxn>
                  <a:cxn ang="0">
                    <a:pos x="T2" y="T3"/>
                  </a:cxn>
                  <a:cxn ang="0">
                    <a:pos x="T4" y="T5"/>
                  </a:cxn>
                  <a:cxn ang="0">
                    <a:pos x="T6" y="T7"/>
                  </a:cxn>
                  <a:cxn ang="0">
                    <a:pos x="T8" y="T9"/>
                  </a:cxn>
                </a:cxnLst>
                <a:rect l="0" t="0" r="r" b="b"/>
                <a:pathLst>
                  <a:path w="23" h="49">
                    <a:moveTo>
                      <a:pt x="19" y="2"/>
                    </a:moveTo>
                    <a:lnTo>
                      <a:pt x="23" y="24"/>
                    </a:lnTo>
                    <a:lnTo>
                      <a:pt x="6" y="49"/>
                    </a:lnTo>
                    <a:lnTo>
                      <a:pt x="0" y="0"/>
                    </a:lnTo>
                    <a:lnTo>
                      <a:pt x="19"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25" name="Freeform 36">
                <a:extLst>
                  <a:ext uri="{FF2B5EF4-FFF2-40B4-BE49-F238E27FC236}">
                    <a16:creationId xmlns:a16="http://schemas.microsoft.com/office/drawing/2014/main" id="{8355E16C-F37E-E060-48B1-9C6830CD9E2F}"/>
                  </a:ext>
                </a:extLst>
              </p:cNvPr>
              <p:cNvSpPr>
                <a:spLocks noChangeAspect="1"/>
              </p:cNvSpPr>
              <p:nvPr/>
            </p:nvSpPr>
            <p:spPr bwMode="auto">
              <a:xfrm>
                <a:off x="1098" y="813"/>
                <a:ext cx="7" cy="14"/>
              </a:xfrm>
              <a:custGeom>
                <a:avLst/>
                <a:gdLst>
                  <a:gd name="T0" fmla="*/ 20 w 23"/>
                  <a:gd name="T1" fmla="*/ 2 h 50"/>
                  <a:gd name="T2" fmla="*/ 23 w 23"/>
                  <a:gd name="T3" fmla="*/ 24 h 50"/>
                  <a:gd name="T4" fmla="*/ 7 w 23"/>
                  <a:gd name="T5" fmla="*/ 50 h 50"/>
                  <a:gd name="T6" fmla="*/ 0 w 23"/>
                  <a:gd name="T7" fmla="*/ 0 h 50"/>
                  <a:gd name="T8" fmla="*/ 20 w 23"/>
                  <a:gd name="T9" fmla="*/ 2 h 50"/>
                </a:gdLst>
                <a:ahLst/>
                <a:cxnLst>
                  <a:cxn ang="0">
                    <a:pos x="T0" y="T1"/>
                  </a:cxn>
                  <a:cxn ang="0">
                    <a:pos x="T2" y="T3"/>
                  </a:cxn>
                  <a:cxn ang="0">
                    <a:pos x="T4" y="T5"/>
                  </a:cxn>
                  <a:cxn ang="0">
                    <a:pos x="T6" y="T7"/>
                  </a:cxn>
                  <a:cxn ang="0">
                    <a:pos x="T8" y="T9"/>
                  </a:cxn>
                </a:cxnLst>
                <a:rect l="0" t="0" r="r" b="b"/>
                <a:pathLst>
                  <a:path w="23" h="50">
                    <a:moveTo>
                      <a:pt x="20" y="2"/>
                    </a:moveTo>
                    <a:lnTo>
                      <a:pt x="23" y="24"/>
                    </a:lnTo>
                    <a:lnTo>
                      <a:pt x="7" y="50"/>
                    </a:lnTo>
                    <a:lnTo>
                      <a:pt x="0" y="0"/>
                    </a:lnTo>
                    <a:lnTo>
                      <a:pt x="2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26" name="Freeform 37">
                <a:extLst>
                  <a:ext uri="{FF2B5EF4-FFF2-40B4-BE49-F238E27FC236}">
                    <a16:creationId xmlns:a16="http://schemas.microsoft.com/office/drawing/2014/main" id="{7CA587AF-9DE1-4A4F-EC7F-BD584AEAFE98}"/>
                  </a:ext>
                </a:extLst>
              </p:cNvPr>
              <p:cNvSpPr>
                <a:spLocks noChangeAspect="1"/>
              </p:cNvSpPr>
              <p:nvPr/>
            </p:nvSpPr>
            <p:spPr bwMode="auto">
              <a:xfrm>
                <a:off x="1071" y="809"/>
                <a:ext cx="7" cy="15"/>
              </a:xfrm>
              <a:custGeom>
                <a:avLst/>
                <a:gdLst>
                  <a:gd name="T0" fmla="*/ 21 w 24"/>
                  <a:gd name="T1" fmla="*/ 5 h 54"/>
                  <a:gd name="T2" fmla="*/ 24 w 24"/>
                  <a:gd name="T3" fmla="*/ 28 h 54"/>
                  <a:gd name="T4" fmla="*/ 6 w 24"/>
                  <a:gd name="T5" fmla="*/ 54 h 54"/>
                  <a:gd name="T6" fmla="*/ 0 w 24"/>
                  <a:gd name="T7" fmla="*/ 0 h 54"/>
                  <a:gd name="T8" fmla="*/ 21 w 24"/>
                  <a:gd name="T9" fmla="*/ 5 h 54"/>
                </a:gdLst>
                <a:ahLst/>
                <a:cxnLst>
                  <a:cxn ang="0">
                    <a:pos x="T0" y="T1"/>
                  </a:cxn>
                  <a:cxn ang="0">
                    <a:pos x="T2" y="T3"/>
                  </a:cxn>
                  <a:cxn ang="0">
                    <a:pos x="T4" y="T5"/>
                  </a:cxn>
                  <a:cxn ang="0">
                    <a:pos x="T6" y="T7"/>
                  </a:cxn>
                  <a:cxn ang="0">
                    <a:pos x="T8" y="T9"/>
                  </a:cxn>
                </a:cxnLst>
                <a:rect l="0" t="0" r="r" b="b"/>
                <a:pathLst>
                  <a:path w="24" h="54">
                    <a:moveTo>
                      <a:pt x="21" y="5"/>
                    </a:moveTo>
                    <a:lnTo>
                      <a:pt x="24" y="28"/>
                    </a:lnTo>
                    <a:lnTo>
                      <a:pt x="6" y="54"/>
                    </a:lnTo>
                    <a:lnTo>
                      <a:pt x="0" y="0"/>
                    </a:lnTo>
                    <a:lnTo>
                      <a:pt x="2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27" name="Freeform 38">
                <a:extLst>
                  <a:ext uri="{FF2B5EF4-FFF2-40B4-BE49-F238E27FC236}">
                    <a16:creationId xmlns:a16="http://schemas.microsoft.com/office/drawing/2014/main" id="{99FEB2FF-AA79-42FD-DE2C-9F7A85DE6667}"/>
                  </a:ext>
                </a:extLst>
              </p:cNvPr>
              <p:cNvSpPr>
                <a:spLocks noChangeAspect="1"/>
              </p:cNvSpPr>
              <p:nvPr/>
            </p:nvSpPr>
            <p:spPr bwMode="auto">
              <a:xfrm>
                <a:off x="917" y="552"/>
                <a:ext cx="113" cy="109"/>
              </a:xfrm>
              <a:custGeom>
                <a:avLst/>
                <a:gdLst>
                  <a:gd name="T0" fmla="*/ 372 w 390"/>
                  <a:gd name="T1" fmla="*/ 376 h 376"/>
                  <a:gd name="T2" fmla="*/ 232 w 390"/>
                  <a:gd name="T3" fmla="*/ 340 h 376"/>
                  <a:gd name="T4" fmla="*/ 0 w 390"/>
                  <a:gd name="T5" fmla="*/ 0 h 376"/>
                  <a:gd name="T6" fmla="*/ 390 w 390"/>
                  <a:gd name="T7" fmla="*/ 215 h 376"/>
                  <a:gd name="T8" fmla="*/ 372 w 390"/>
                  <a:gd name="T9" fmla="*/ 376 h 376"/>
                </a:gdLst>
                <a:ahLst/>
                <a:cxnLst>
                  <a:cxn ang="0">
                    <a:pos x="T0" y="T1"/>
                  </a:cxn>
                  <a:cxn ang="0">
                    <a:pos x="T2" y="T3"/>
                  </a:cxn>
                  <a:cxn ang="0">
                    <a:pos x="T4" y="T5"/>
                  </a:cxn>
                  <a:cxn ang="0">
                    <a:pos x="T6" y="T7"/>
                  </a:cxn>
                  <a:cxn ang="0">
                    <a:pos x="T8" y="T9"/>
                  </a:cxn>
                </a:cxnLst>
                <a:rect l="0" t="0" r="r" b="b"/>
                <a:pathLst>
                  <a:path w="390" h="376">
                    <a:moveTo>
                      <a:pt x="372" y="376"/>
                    </a:moveTo>
                    <a:lnTo>
                      <a:pt x="232" y="340"/>
                    </a:lnTo>
                    <a:lnTo>
                      <a:pt x="0" y="0"/>
                    </a:lnTo>
                    <a:lnTo>
                      <a:pt x="390" y="215"/>
                    </a:lnTo>
                    <a:lnTo>
                      <a:pt x="372" y="3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28" name="Freeform 39">
                <a:extLst>
                  <a:ext uri="{FF2B5EF4-FFF2-40B4-BE49-F238E27FC236}">
                    <a16:creationId xmlns:a16="http://schemas.microsoft.com/office/drawing/2014/main" id="{ABAF6205-FE16-5279-35BE-C0AC7F056AA2}"/>
                  </a:ext>
                </a:extLst>
              </p:cNvPr>
              <p:cNvSpPr>
                <a:spLocks noChangeAspect="1"/>
              </p:cNvSpPr>
              <p:nvPr/>
            </p:nvSpPr>
            <p:spPr bwMode="auto">
              <a:xfrm>
                <a:off x="938" y="573"/>
                <a:ext cx="78" cy="76"/>
              </a:xfrm>
              <a:custGeom>
                <a:avLst/>
                <a:gdLst>
                  <a:gd name="T0" fmla="*/ 0 w 272"/>
                  <a:gd name="T1" fmla="*/ 0 h 263"/>
                  <a:gd name="T2" fmla="*/ 171 w 272"/>
                  <a:gd name="T3" fmla="*/ 236 h 263"/>
                  <a:gd name="T4" fmla="*/ 272 w 272"/>
                  <a:gd name="T5" fmla="*/ 263 h 263"/>
                  <a:gd name="T6" fmla="*/ 0 w 272"/>
                  <a:gd name="T7" fmla="*/ 0 h 263"/>
                </a:gdLst>
                <a:ahLst/>
                <a:cxnLst>
                  <a:cxn ang="0">
                    <a:pos x="T0" y="T1"/>
                  </a:cxn>
                  <a:cxn ang="0">
                    <a:pos x="T2" y="T3"/>
                  </a:cxn>
                  <a:cxn ang="0">
                    <a:pos x="T4" y="T5"/>
                  </a:cxn>
                  <a:cxn ang="0">
                    <a:pos x="T6" y="T7"/>
                  </a:cxn>
                </a:cxnLst>
                <a:rect l="0" t="0" r="r" b="b"/>
                <a:pathLst>
                  <a:path w="272" h="263">
                    <a:moveTo>
                      <a:pt x="0" y="0"/>
                    </a:moveTo>
                    <a:lnTo>
                      <a:pt x="171" y="236"/>
                    </a:lnTo>
                    <a:lnTo>
                      <a:pt x="272" y="26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29" name="Freeform 40">
                <a:extLst>
                  <a:ext uri="{FF2B5EF4-FFF2-40B4-BE49-F238E27FC236}">
                    <a16:creationId xmlns:a16="http://schemas.microsoft.com/office/drawing/2014/main" id="{A0746379-6530-EA37-5BC5-5A9B9EF99A08}"/>
                  </a:ext>
                </a:extLst>
              </p:cNvPr>
              <p:cNvSpPr>
                <a:spLocks noChangeAspect="1"/>
              </p:cNvSpPr>
              <p:nvPr/>
            </p:nvSpPr>
            <p:spPr bwMode="auto">
              <a:xfrm>
                <a:off x="921" y="558"/>
                <a:ext cx="213" cy="201"/>
              </a:xfrm>
              <a:custGeom>
                <a:avLst/>
                <a:gdLst>
                  <a:gd name="T0" fmla="*/ 730 w 738"/>
                  <a:gd name="T1" fmla="*/ 22 h 694"/>
                  <a:gd name="T2" fmla="*/ 723 w 738"/>
                  <a:gd name="T3" fmla="*/ 69 h 694"/>
                  <a:gd name="T4" fmla="*/ 705 w 738"/>
                  <a:gd name="T5" fmla="*/ 122 h 694"/>
                  <a:gd name="T6" fmla="*/ 679 w 738"/>
                  <a:gd name="T7" fmla="*/ 179 h 694"/>
                  <a:gd name="T8" fmla="*/ 642 w 738"/>
                  <a:gd name="T9" fmla="*/ 239 h 694"/>
                  <a:gd name="T10" fmla="*/ 598 w 738"/>
                  <a:gd name="T11" fmla="*/ 300 h 694"/>
                  <a:gd name="T12" fmla="*/ 545 w 738"/>
                  <a:gd name="T13" fmla="*/ 362 h 694"/>
                  <a:gd name="T14" fmla="*/ 485 w 738"/>
                  <a:gd name="T15" fmla="*/ 424 h 694"/>
                  <a:gd name="T16" fmla="*/ 422 w 738"/>
                  <a:gd name="T17" fmla="*/ 481 h 694"/>
                  <a:gd name="T18" fmla="*/ 360 w 738"/>
                  <a:gd name="T19" fmla="*/ 531 h 694"/>
                  <a:gd name="T20" fmla="*/ 297 w 738"/>
                  <a:gd name="T21" fmla="*/ 575 h 694"/>
                  <a:gd name="T22" fmla="*/ 238 w 738"/>
                  <a:gd name="T23" fmla="*/ 612 h 694"/>
                  <a:gd name="T24" fmla="*/ 178 w 738"/>
                  <a:gd name="T25" fmla="*/ 642 h 694"/>
                  <a:gd name="T26" fmla="*/ 122 w 738"/>
                  <a:gd name="T27" fmla="*/ 665 h 694"/>
                  <a:gd name="T28" fmla="*/ 70 w 738"/>
                  <a:gd name="T29" fmla="*/ 681 h 694"/>
                  <a:gd name="T30" fmla="*/ 22 w 738"/>
                  <a:gd name="T31" fmla="*/ 688 h 694"/>
                  <a:gd name="T32" fmla="*/ 26 w 738"/>
                  <a:gd name="T33" fmla="*/ 692 h 694"/>
                  <a:gd name="T34" fmla="*/ 79 w 738"/>
                  <a:gd name="T35" fmla="*/ 694 h 694"/>
                  <a:gd name="T36" fmla="*/ 133 w 738"/>
                  <a:gd name="T37" fmla="*/ 691 h 694"/>
                  <a:gd name="T38" fmla="*/ 189 w 738"/>
                  <a:gd name="T39" fmla="*/ 682 h 694"/>
                  <a:gd name="T40" fmla="*/ 246 w 738"/>
                  <a:gd name="T41" fmla="*/ 667 h 694"/>
                  <a:gd name="T42" fmla="*/ 303 w 738"/>
                  <a:gd name="T43" fmla="*/ 646 h 694"/>
                  <a:gd name="T44" fmla="*/ 360 w 738"/>
                  <a:gd name="T45" fmla="*/ 618 h 694"/>
                  <a:gd name="T46" fmla="*/ 416 w 738"/>
                  <a:gd name="T47" fmla="*/ 586 h 694"/>
                  <a:gd name="T48" fmla="*/ 483 w 738"/>
                  <a:gd name="T49" fmla="*/ 539 h 694"/>
                  <a:gd name="T50" fmla="*/ 553 w 738"/>
                  <a:gd name="T51" fmla="*/ 476 h 694"/>
                  <a:gd name="T52" fmla="*/ 614 w 738"/>
                  <a:gd name="T53" fmla="*/ 407 h 694"/>
                  <a:gd name="T54" fmla="*/ 662 w 738"/>
                  <a:gd name="T55" fmla="*/ 334 h 694"/>
                  <a:gd name="T56" fmla="*/ 700 w 738"/>
                  <a:gd name="T57" fmla="*/ 259 h 694"/>
                  <a:gd name="T58" fmla="*/ 725 w 738"/>
                  <a:gd name="T59" fmla="*/ 183 h 694"/>
                  <a:gd name="T60" fmla="*/ 737 w 738"/>
                  <a:gd name="T61" fmla="*/ 107 h 694"/>
                  <a:gd name="T62" fmla="*/ 736 w 738"/>
                  <a:gd name="T63" fmla="*/ 35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8" h="694">
                    <a:moveTo>
                      <a:pt x="730" y="0"/>
                    </a:moveTo>
                    <a:lnTo>
                      <a:pt x="730" y="22"/>
                    </a:lnTo>
                    <a:lnTo>
                      <a:pt x="728" y="45"/>
                    </a:lnTo>
                    <a:lnTo>
                      <a:pt x="723" y="69"/>
                    </a:lnTo>
                    <a:lnTo>
                      <a:pt x="715" y="96"/>
                    </a:lnTo>
                    <a:lnTo>
                      <a:pt x="705" y="122"/>
                    </a:lnTo>
                    <a:lnTo>
                      <a:pt x="692" y="150"/>
                    </a:lnTo>
                    <a:lnTo>
                      <a:pt x="679" y="179"/>
                    </a:lnTo>
                    <a:lnTo>
                      <a:pt x="661" y="209"/>
                    </a:lnTo>
                    <a:lnTo>
                      <a:pt x="642" y="239"/>
                    </a:lnTo>
                    <a:lnTo>
                      <a:pt x="621" y="270"/>
                    </a:lnTo>
                    <a:lnTo>
                      <a:pt x="598" y="300"/>
                    </a:lnTo>
                    <a:lnTo>
                      <a:pt x="573" y="331"/>
                    </a:lnTo>
                    <a:lnTo>
                      <a:pt x="545" y="362"/>
                    </a:lnTo>
                    <a:lnTo>
                      <a:pt x="516" y="393"/>
                    </a:lnTo>
                    <a:lnTo>
                      <a:pt x="485" y="424"/>
                    </a:lnTo>
                    <a:lnTo>
                      <a:pt x="453" y="454"/>
                    </a:lnTo>
                    <a:lnTo>
                      <a:pt x="422" y="481"/>
                    </a:lnTo>
                    <a:lnTo>
                      <a:pt x="391" y="507"/>
                    </a:lnTo>
                    <a:lnTo>
                      <a:pt x="360" y="531"/>
                    </a:lnTo>
                    <a:lnTo>
                      <a:pt x="329" y="553"/>
                    </a:lnTo>
                    <a:lnTo>
                      <a:pt x="297" y="575"/>
                    </a:lnTo>
                    <a:lnTo>
                      <a:pt x="268" y="593"/>
                    </a:lnTo>
                    <a:lnTo>
                      <a:pt x="238" y="612"/>
                    </a:lnTo>
                    <a:lnTo>
                      <a:pt x="208" y="628"/>
                    </a:lnTo>
                    <a:lnTo>
                      <a:pt x="178" y="642"/>
                    </a:lnTo>
                    <a:lnTo>
                      <a:pt x="150" y="654"/>
                    </a:lnTo>
                    <a:lnTo>
                      <a:pt x="122" y="665"/>
                    </a:lnTo>
                    <a:lnTo>
                      <a:pt x="95" y="674"/>
                    </a:lnTo>
                    <a:lnTo>
                      <a:pt x="70" y="681"/>
                    </a:lnTo>
                    <a:lnTo>
                      <a:pt x="45" y="685"/>
                    </a:lnTo>
                    <a:lnTo>
                      <a:pt x="22" y="688"/>
                    </a:lnTo>
                    <a:lnTo>
                      <a:pt x="0" y="689"/>
                    </a:lnTo>
                    <a:lnTo>
                      <a:pt x="26" y="692"/>
                    </a:lnTo>
                    <a:lnTo>
                      <a:pt x="52" y="694"/>
                    </a:lnTo>
                    <a:lnTo>
                      <a:pt x="79" y="694"/>
                    </a:lnTo>
                    <a:lnTo>
                      <a:pt x="105" y="693"/>
                    </a:lnTo>
                    <a:lnTo>
                      <a:pt x="133" y="691"/>
                    </a:lnTo>
                    <a:lnTo>
                      <a:pt x="160" y="688"/>
                    </a:lnTo>
                    <a:lnTo>
                      <a:pt x="189" y="682"/>
                    </a:lnTo>
                    <a:lnTo>
                      <a:pt x="217" y="675"/>
                    </a:lnTo>
                    <a:lnTo>
                      <a:pt x="246" y="667"/>
                    </a:lnTo>
                    <a:lnTo>
                      <a:pt x="274" y="656"/>
                    </a:lnTo>
                    <a:lnTo>
                      <a:pt x="303" y="646"/>
                    </a:lnTo>
                    <a:lnTo>
                      <a:pt x="332" y="633"/>
                    </a:lnTo>
                    <a:lnTo>
                      <a:pt x="360" y="618"/>
                    </a:lnTo>
                    <a:lnTo>
                      <a:pt x="388" y="604"/>
                    </a:lnTo>
                    <a:lnTo>
                      <a:pt x="416" y="586"/>
                    </a:lnTo>
                    <a:lnTo>
                      <a:pt x="444" y="568"/>
                    </a:lnTo>
                    <a:lnTo>
                      <a:pt x="483" y="539"/>
                    </a:lnTo>
                    <a:lnTo>
                      <a:pt x="520" y="508"/>
                    </a:lnTo>
                    <a:lnTo>
                      <a:pt x="553" y="476"/>
                    </a:lnTo>
                    <a:lnTo>
                      <a:pt x="585" y="441"/>
                    </a:lnTo>
                    <a:lnTo>
                      <a:pt x="614" y="407"/>
                    </a:lnTo>
                    <a:lnTo>
                      <a:pt x="639" y="371"/>
                    </a:lnTo>
                    <a:lnTo>
                      <a:pt x="662" y="334"/>
                    </a:lnTo>
                    <a:lnTo>
                      <a:pt x="683" y="296"/>
                    </a:lnTo>
                    <a:lnTo>
                      <a:pt x="700" y="259"/>
                    </a:lnTo>
                    <a:lnTo>
                      <a:pt x="714" y="221"/>
                    </a:lnTo>
                    <a:lnTo>
                      <a:pt x="725" y="183"/>
                    </a:lnTo>
                    <a:lnTo>
                      <a:pt x="733" y="145"/>
                    </a:lnTo>
                    <a:lnTo>
                      <a:pt x="737" y="107"/>
                    </a:lnTo>
                    <a:lnTo>
                      <a:pt x="738" y="72"/>
                    </a:lnTo>
                    <a:lnTo>
                      <a:pt x="736" y="35"/>
                    </a:lnTo>
                    <a:lnTo>
                      <a:pt x="73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30" name="Freeform 41">
                <a:extLst>
                  <a:ext uri="{FF2B5EF4-FFF2-40B4-BE49-F238E27FC236}">
                    <a16:creationId xmlns:a16="http://schemas.microsoft.com/office/drawing/2014/main" id="{ECF71B5F-87F8-9D29-F667-730884EF12FA}"/>
                  </a:ext>
                </a:extLst>
              </p:cNvPr>
              <p:cNvSpPr>
                <a:spLocks noChangeAspect="1"/>
              </p:cNvSpPr>
              <p:nvPr/>
            </p:nvSpPr>
            <p:spPr bwMode="auto">
              <a:xfrm>
                <a:off x="1024" y="590"/>
                <a:ext cx="89" cy="71"/>
              </a:xfrm>
              <a:custGeom>
                <a:avLst/>
                <a:gdLst>
                  <a:gd name="T0" fmla="*/ 0 w 308"/>
                  <a:gd name="T1" fmla="*/ 246 h 246"/>
                  <a:gd name="T2" fmla="*/ 206 w 308"/>
                  <a:gd name="T3" fmla="*/ 174 h 246"/>
                  <a:gd name="T4" fmla="*/ 210 w 308"/>
                  <a:gd name="T5" fmla="*/ 168 h 246"/>
                  <a:gd name="T6" fmla="*/ 215 w 308"/>
                  <a:gd name="T7" fmla="*/ 161 h 246"/>
                  <a:gd name="T8" fmla="*/ 218 w 308"/>
                  <a:gd name="T9" fmla="*/ 155 h 246"/>
                  <a:gd name="T10" fmla="*/ 223 w 308"/>
                  <a:gd name="T11" fmla="*/ 149 h 246"/>
                  <a:gd name="T12" fmla="*/ 228 w 308"/>
                  <a:gd name="T13" fmla="*/ 144 h 246"/>
                  <a:gd name="T14" fmla="*/ 232 w 308"/>
                  <a:gd name="T15" fmla="*/ 137 h 246"/>
                  <a:gd name="T16" fmla="*/ 236 w 308"/>
                  <a:gd name="T17" fmla="*/ 131 h 246"/>
                  <a:gd name="T18" fmla="*/ 240 w 308"/>
                  <a:gd name="T19" fmla="*/ 125 h 246"/>
                  <a:gd name="T20" fmla="*/ 306 w 308"/>
                  <a:gd name="T21" fmla="*/ 7 h 246"/>
                  <a:gd name="T22" fmla="*/ 306 w 308"/>
                  <a:gd name="T23" fmla="*/ 4 h 246"/>
                  <a:gd name="T24" fmla="*/ 307 w 308"/>
                  <a:gd name="T25" fmla="*/ 3 h 246"/>
                  <a:gd name="T26" fmla="*/ 307 w 308"/>
                  <a:gd name="T27" fmla="*/ 1 h 246"/>
                  <a:gd name="T28" fmla="*/ 308 w 308"/>
                  <a:gd name="T29" fmla="*/ 0 h 246"/>
                  <a:gd name="T30" fmla="*/ 18 w 308"/>
                  <a:gd name="T31" fmla="*/ 85 h 246"/>
                  <a:gd name="T32" fmla="*/ 0 w 308"/>
                  <a:gd name="T33" fmla="*/ 24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8" h="246">
                    <a:moveTo>
                      <a:pt x="0" y="246"/>
                    </a:moveTo>
                    <a:lnTo>
                      <a:pt x="206" y="174"/>
                    </a:lnTo>
                    <a:lnTo>
                      <a:pt x="210" y="168"/>
                    </a:lnTo>
                    <a:lnTo>
                      <a:pt x="215" y="161"/>
                    </a:lnTo>
                    <a:lnTo>
                      <a:pt x="218" y="155"/>
                    </a:lnTo>
                    <a:lnTo>
                      <a:pt x="223" y="149"/>
                    </a:lnTo>
                    <a:lnTo>
                      <a:pt x="228" y="144"/>
                    </a:lnTo>
                    <a:lnTo>
                      <a:pt x="232" y="137"/>
                    </a:lnTo>
                    <a:lnTo>
                      <a:pt x="236" y="131"/>
                    </a:lnTo>
                    <a:lnTo>
                      <a:pt x="240" y="125"/>
                    </a:lnTo>
                    <a:lnTo>
                      <a:pt x="306" y="7"/>
                    </a:lnTo>
                    <a:lnTo>
                      <a:pt x="306" y="4"/>
                    </a:lnTo>
                    <a:lnTo>
                      <a:pt x="307" y="3"/>
                    </a:lnTo>
                    <a:lnTo>
                      <a:pt x="307" y="1"/>
                    </a:lnTo>
                    <a:lnTo>
                      <a:pt x="308" y="0"/>
                    </a:lnTo>
                    <a:lnTo>
                      <a:pt x="18" y="85"/>
                    </a:lnTo>
                    <a:lnTo>
                      <a:pt x="0" y="2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31" name="Freeform 42">
                <a:extLst>
                  <a:ext uri="{FF2B5EF4-FFF2-40B4-BE49-F238E27FC236}">
                    <a16:creationId xmlns:a16="http://schemas.microsoft.com/office/drawing/2014/main" id="{5093A1C8-169B-2526-8DFB-B747EB4C777D}"/>
                  </a:ext>
                </a:extLst>
              </p:cNvPr>
              <p:cNvSpPr>
                <a:spLocks noChangeAspect="1"/>
              </p:cNvSpPr>
              <p:nvPr/>
            </p:nvSpPr>
            <p:spPr bwMode="auto">
              <a:xfrm>
                <a:off x="1059" y="474"/>
                <a:ext cx="7" cy="7"/>
              </a:xfrm>
              <a:custGeom>
                <a:avLst/>
                <a:gdLst>
                  <a:gd name="T0" fmla="*/ 0 w 25"/>
                  <a:gd name="T1" fmla="*/ 12 h 24"/>
                  <a:gd name="T2" fmla="*/ 2 w 25"/>
                  <a:gd name="T3" fmla="*/ 16 h 24"/>
                  <a:gd name="T4" fmla="*/ 4 w 25"/>
                  <a:gd name="T5" fmla="*/ 21 h 24"/>
                  <a:gd name="T6" fmla="*/ 7 w 25"/>
                  <a:gd name="T7" fmla="*/ 23 h 24"/>
                  <a:gd name="T8" fmla="*/ 12 w 25"/>
                  <a:gd name="T9" fmla="*/ 24 h 24"/>
                  <a:gd name="T10" fmla="*/ 16 w 25"/>
                  <a:gd name="T11" fmla="*/ 23 h 24"/>
                  <a:gd name="T12" fmla="*/ 21 w 25"/>
                  <a:gd name="T13" fmla="*/ 21 h 24"/>
                  <a:gd name="T14" fmla="*/ 23 w 25"/>
                  <a:gd name="T15" fmla="*/ 16 h 24"/>
                  <a:gd name="T16" fmla="*/ 25 w 25"/>
                  <a:gd name="T17" fmla="*/ 12 h 24"/>
                  <a:gd name="T18" fmla="*/ 23 w 25"/>
                  <a:gd name="T19" fmla="*/ 7 h 24"/>
                  <a:gd name="T20" fmla="*/ 21 w 25"/>
                  <a:gd name="T21" fmla="*/ 4 h 24"/>
                  <a:gd name="T22" fmla="*/ 16 w 25"/>
                  <a:gd name="T23" fmla="*/ 1 h 24"/>
                  <a:gd name="T24" fmla="*/ 12 w 25"/>
                  <a:gd name="T25" fmla="*/ 0 h 24"/>
                  <a:gd name="T26" fmla="*/ 7 w 25"/>
                  <a:gd name="T27" fmla="*/ 1 h 24"/>
                  <a:gd name="T28" fmla="*/ 4 w 25"/>
                  <a:gd name="T29" fmla="*/ 4 h 24"/>
                  <a:gd name="T30" fmla="*/ 2 w 25"/>
                  <a:gd name="T31" fmla="*/ 7 h 24"/>
                  <a:gd name="T32" fmla="*/ 0 w 25"/>
                  <a:gd name="T33" fmla="*/ 12 h 24"/>
                  <a:gd name="T34" fmla="*/ 0 w 25"/>
                  <a:gd name="T35"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24">
                    <a:moveTo>
                      <a:pt x="0" y="12"/>
                    </a:moveTo>
                    <a:lnTo>
                      <a:pt x="2" y="16"/>
                    </a:lnTo>
                    <a:lnTo>
                      <a:pt x="4" y="21"/>
                    </a:lnTo>
                    <a:lnTo>
                      <a:pt x="7" y="23"/>
                    </a:lnTo>
                    <a:lnTo>
                      <a:pt x="12" y="24"/>
                    </a:lnTo>
                    <a:lnTo>
                      <a:pt x="16" y="23"/>
                    </a:lnTo>
                    <a:lnTo>
                      <a:pt x="21" y="21"/>
                    </a:lnTo>
                    <a:lnTo>
                      <a:pt x="23" y="16"/>
                    </a:lnTo>
                    <a:lnTo>
                      <a:pt x="25" y="12"/>
                    </a:lnTo>
                    <a:lnTo>
                      <a:pt x="23" y="7"/>
                    </a:lnTo>
                    <a:lnTo>
                      <a:pt x="21" y="4"/>
                    </a:lnTo>
                    <a:lnTo>
                      <a:pt x="16" y="1"/>
                    </a:lnTo>
                    <a:lnTo>
                      <a:pt x="12" y="0"/>
                    </a:lnTo>
                    <a:lnTo>
                      <a:pt x="7" y="1"/>
                    </a:lnTo>
                    <a:lnTo>
                      <a:pt x="4" y="4"/>
                    </a:lnTo>
                    <a:lnTo>
                      <a:pt x="2" y="7"/>
                    </a:lnTo>
                    <a:lnTo>
                      <a:pt x="0" y="12"/>
                    </a:lnTo>
                    <a:lnTo>
                      <a:pt x="0"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32" name="Freeform 43">
                <a:extLst>
                  <a:ext uri="{FF2B5EF4-FFF2-40B4-BE49-F238E27FC236}">
                    <a16:creationId xmlns:a16="http://schemas.microsoft.com/office/drawing/2014/main" id="{0D562012-1F48-D4E9-2B84-C25D0334130F}"/>
                  </a:ext>
                </a:extLst>
              </p:cNvPr>
              <p:cNvSpPr>
                <a:spLocks noChangeAspect="1"/>
              </p:cNvSpPr>
              <p:nvPr/>
            </p:nvSpPr>
            <p:spPr bwMode="auto">
              <a:xfrm>
                <a:off x="898" y="491"/>
                <a:ext cx="4" cy="4"/>
              </a:xfrm>
              <a:custGeom>
                <a:avLst/>
                <a:gdLst>
                  <a:gd name="T0" fmla="*/ 0 w 15"/>
                  <a:gd name="T1" fmla="*/ 8 h 15"/>
                  <a:gd name="T2" fmla="*/ 1 w 15"/>
                  <a:gd name="T3" fmla="*/ 10 h 15"/>
                  <a:gd name="T4" fmla="*/ 2 w 15"/>
                  <a:gd name="T5" fmla="*/ 12 h 15"/>
                  <a:gd name="T6" fmla="*/ 5 w 15"/>
                  <a:gd name="T7" fmla="*/ 14 h 15"/>
                  <a:gd name="T8" fmla="*/ 7 w 15"/>
                  <a:gd name="T9" fmla="*/ 15 h 15"/>
                  <a:gd name="T10" fmla="*/ 10 w 15"/>
                  <a:gd name="T11" fmla="*/ 14 h 15"/>
                  <a:gd name="T12" fmla="*/ 13 w 15"/>
                  <a:gd name="T13" fmla="*/ 12 h 15"/>
                  <a:gd name="T14" fmla="*/ 14 w 15"/>
                  <a:gd name="T15" fmla="*/ 10 h 15"/>
                  <a:gd name="T16" fmla="*/ 15 w 15"/>
                  <a:gd name="T17" fmla="*/ 8 h 15"/>
                  <a:gd name="T18" fmla="*/ 14 w 15"/>
                  <a:gd name="T19" fmla="*/ 4 h 15"/>
                  <a:gd name="T20" fmla="*/ 13 w 15"/>
                  <a:gd name="T21" fmla="*/ 2 h 15"/>
                  <a:gd name="T22" fmla="*/ 10 w 15"/>
                  <a:gd name="T23" fmla="*/ 1 h 15"/>
                  <a:gd name="T24" fmla="*/ 7 w 15"/>
                  <a:gd name="T25" fmla="*/ 0 h 15"/>
                  <a:gd name="T26" fmla="*/ 5 w 15"/>
                  <a:gd name="T27" fmla="*/ 1 h 15"/>
                  <a:gd name="T28" fmla="*/ 2 w 15"/>
                  <a:gd name="T29" fmla="*/ 2 h 15"/>
                  <a:gd name="T30" fmla="*/ 1 w 15"/>
                  <a:gd name="T31" fmla="*/ 4 h 15"/>
                  <a:gd name="T32" fmla="*/ 0 w 15"/>
                  <a:gd name="T33" fmla="*/ 8 h 15"/>
                  <a:gd name="T34" fmla="*/ 0 w 15"/>
                  <a:gd name="T35"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5">
                    <a:moveTo>
                      <a:pt x="0" y="8"/>
                    </a:moveTo>
                    <a:lnTo>
                      <a:pt x="1" y="10"/>
                    </a:lnTo>
                    <a:lnTo>
                      <a:pt x="2" y="12"/>
                    </a:lnTo>
                    <a:lnTo>
                      <a:pt x="5" y="14"/>
                    </a:lnTo>
                    <a:lnTo>
                      <a:pt x="7" y="15"/>
                    </a:lnTo>
                    <a:lnTo>
                      <a:pt x="10" y="14"/>
                    </a:lnTo>
                    <a:lnTo>
                      <a:pt x="13" y="12"/>
                    </a:lnTo>
                    <a:lnTo>
                      <a:pt x="14" y="10"/>
                    </a:lnTo>
                    <a:lnTo>
                      <a:pt x="15" y="8"/>
                    </a:lnTo>
                    <a:lnTo>
                      <a:pt x="14" y="4"/>
                    </a:lnTo>
                    <a:lnTo>
                      <a:pt x="13" y="2"/>
                    </a:lnTo>
                    <a:lnTo>
                      <a:pt x="10" y="1"/>
                    </a:lnTo>
                    <a:lnTo>
                      <a:pt x="7" y="0"/>
                    </a:lnTo>
                    <a:lnTo>
                      <a:pt x="5" y="1"/>
                    </a:lnTo>
                    <a:lnTo>
                      <a:pt x="2" y="2"/>
                    </a:lnTo>
                    <a:lnTo>
                      <a:pt x="1" y="4"/>
                    </a:lnTo>
                    <a:lnTo>
                      <a:pt x="0" y="8"/>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33" name="Freeform 44">
                <a:extLst>
                  <a:ext uri="{FF2B5EF4-FFF2-40B4-BE49-F238E27FC236}">
                    <a16:creationId xmlns:a16="http://schemas.microsoft.com/office/drawing/2014/main" id="{FCA86805-614F-E36C-38F2-FB69028200B0}"/>
                  </a:ext>
                </a:extLst>
              </p:cNvPr>
              <p:cNvSpPr>
                <a:spLocks noChangeAspect="1"/>
              </p:cNvSpPr>
              <p:nvPr/>
            </p:nvSpPr>
            <p:spPr bwMode="auto">
              <a:xfrm>
                <a:off x="995" y="474"/>
                <a:ext cx="5" cy="4"/>
              </a:xfrm>
              <a:custGeom>
                <a:avLst/>
                <a:gdLst>
                  <a:gd name="T0" fmla="*/ 0 w 15"/>
                  <a:gd name="T1" fmla="*/ 8 h 15"/>
                  <a:gd name="T2" fmla="*/ 2 w 15"/>
                  <a:gd name="T3" fmla="*/ 10 h 15"/>
                  <a:gd name="T4" fmla="*/ 3 w 15"/>
                  <a:gd name="T5" fmla="*/ 13 h 15"/>
                  <a:gd name="T6" fmla="*/ 5 w 15"/>
                  <a:gd name="T7" fmla="*/ 14 h 15"/>
                  <a:gd name="T8" fmla="*/ 9 w 15"/>
                  <a:gd name="T9" fmla="*/ 15 h 15"/>
                  <a:gd name="T10" fmla="*/ 11 w 15"/>
                  <a:gd name="T11" fmla="*/ 14 h 15"/>
                  <a:gd name="T12" fmla="*/ 13 w 15"/>
                  <a:gd name="T13" fmla="*/ 13 h 15"/>
                  <a:gd name="T14" fmla="*/ 14 w 15"/>
                  <a:gd name="T15" fmla="*/ 10 h 15"/>
                  <a:gd name="T16" fmla="*/ 15 w 15"/>
                  <a:gd name="T17" fmla="*/ 8 h 15"/>
                  <a:gd name="T18" fmla="*/ 14 w 15"/>
                  <a:gd name="T19" fmla="*/ 5 h 15"/>
                  <a:gd name="T20" fmla="*/ 13 w 15"/>
                  <a:gd name="T21" fmla="*/ 2 h 15"/>
                  <a:gd name="T22" fmla="*/ 11 w 15"/>
                  <a:gd name="T23" fmla="*/ 1 h 15"/>
                  <a:gd name="T24" fmla="*/ 9 w 15"/>
                  <a:gd name="T25" fmla="*/ 0 h 15"/>
                  <a:gd name="T26" fmla="*/ 5 w 15"/>
                  <a:gd name="T27" fmla="*/ 1 h 15"/>
                  <a:gd name="T28" fmla="*/ 3 w 15"/>
                  <a:gd name="T29" fmla="*/ 2 h 15"/>
                  <a:gd name="T30" fmla="*/ 2 w 15"/>
                  <a:gd name="T31" fmla="*/ 5 h 15"/>
                  <a:gd name="T32" fmla="*/ 0 w 15"/>
                  <a:gd name="T33" fmla="*/ 8 h 15"/>
                  <a:gd name="T34" fmla="*/ 0 w 15"/>
                  <a:gd name="T35"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5">
                    <a:moveTo>
                      <a:pt x="0" y="8"/>
                    </a:moveTo>
                    <a:lnTo>
                      <a:pt x="2" y="10"/>
                    </a:lnTo>
                    <a:lnTo>
                      <a:pt x="3" y="13"/>
                    </a:lnTo>
                    <a:lnTo>
                      <a:pt x="5" y="14"/>
                    </a:lnTo>
                    <a:lnTo>
                      <a:pt x="9" y="15"/>
                    </a:lnTo>
                    <a:lnTo>
                      <a:pt x="11" y="14"/>
                    </a:lnTo>
                    <a:lnTo>
                      <a:pt x="13" y="13"/>
                    </a:lnTo>
                    <a:lnTo>
                      <a:pt x="14" y="10"/>
                    </a:lnTo>
                    <a:lnTo>
                      <a:pt x="15" y="8"/>
                    </a:lnTo>
                    <a:lnTo>
                      <a:pt x="14" y="5"/>
                    </a:lnTo>
                    <a:lnTo>
                      <a:pt x="13" y="2"/>
                    </a:lnTo>
                    <a:lnTo>
                      <a:pt x="11" y="1"/>
                    </a:lnTo>
                    <a:lnTo>
                      <a:pt x="9" y="0"/>
                    </a:lnTo>
                    <a:lnTo>
                      <a:pt x="5" y="1"/>
                    </a:lnTo>
                    <a:lnTo>
                      <a:pt x="3" y="2"/>
                    </a:lnTo>
                    <a:lnTo>
                      <a:pt x="2" y="5"/>
                    </a:lnTo>
                    <a:lnTo>
                      <a:pt x="0" y="8"/>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34" name="Freeform 45">
                <a:extLst>
                  <a:ext uri="{FF2B5EF4-FFF2-40B4-BE49-F238E27FC236}">
                    <a16:creationId xmlns:a16="http://schemas.microsoft.com/office/drawing/2014/main" id="{6902D15A-AAD2-E32D-D3B1-59290F9F759F}"/>
                  </a:ext>
                </a:extLst>
              </p:cNvPr>
              <p:cNvSpPr>
                <a:spLocks noChangeAspect="1"/>
              </p:cNvSpPr>
              <p:nvPr/>
            </p:nvSpPr>
            <p:spPr bwMode="auto">
              <a:xfrm>
                <a:off x="1143" y="484"/>
                <a:ext cx="4" cy="4"/>
              </a:xfrm>
              <a:custGeom>
                <a:avLst/>
                <a:gdLst>
                  <a:gd name="T0" fmla="*/ 0 w 15"/>
                  <a:gd name="T1" fmla="*/ 7 h 15"/>
                  <a:gd name="T2" fmla="*/ 1 w 15"/>
                  <a:gd name="T3" fmla="*/ 10 h 15"/>
                  <a:gd name="T4" fmla="*/ 2 w 15"/>
                  <a:gd name="T5" fmla="*/ 12 h 15"/>
                  <a:gd name="T6" fmla="*/ 5 w 15"/>
                  <a:gd name="T7" fmla="*/ 13 h 15"/>
                  <a:gd name="T8" fmla="*/ 8 w 15"/>
                  <a:gd name="T9" fmla="*/ 15 h 15"/>
                  <a:gd name="T10" fmla="*/ 10 w 15"/>
                  <a:gd name="T11" fmla="*/ 13 h 15"/>
                  <a:gd name="T12" fmla="*/ 13 w 15"/>
                  <a:gd name="T13" fmla="*/ 12 h 15"/>
                  <a:gd name="T14" fmla="*/ 14 w 15"/>
                  <a:gd name="T15" fmla="*/ 10 h 15"/>
                  <a:gd name="T16" fmla="*/ 15 w 15"/>
                  <a:gd name="T17" fmla="*/ 7 h 15"/>
                  <a:gd name="T18" fmla="*/ 14 w 15"/>
                  <a:gd name="T19" fmla="*/ 4 h 15"/>
                  <a:gd name="T20" fmla="*/ 13 w 15"/>
                  <a:gd name="T21" fmla="*/ 2 h 15"/>
                  <a:gd name="T22" fmla="*/ 10 w 15"/>
                  <a:gd name="T23" fmla="*/ 1 h 15"/>
                  <a:gd name="T24" fmla="*/ 8 w 15"/>
                  <a:gd name="T25" fmla="*/ 0 h 15"/>
                  <a:gd name="T26" fmla="*/ 5 w 15"/>
                  <a:gd name="T27" fmla="*/ 1 h 15"/>
                  <a:gd name="T28" fmla="*/ 2 w 15"/>
                  <a:gd name="T29" fmla="*/ 2 h 15"/>
                  <a:gd name="T30" fmla="*/ 1 w 15"/>
                  <a:gd name="T31" fmla="*/ 4 h 15"/>
                  <a:gd name="T32" fmla="*/ 0 w 15"/>
                  <a:gd name="T33" fmla="*/ 7 h 15"/>
                  <a:gd name="T34" fmla="*/ 0 w 15"/>
                  <a:gd name="T35"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15">
                    <a:moveTo>
                      <a:pt x="0" y="7"/>
                    </a:moveTo>
                    <a:lnTo>
                      <a:pt x="1" y="10"/>
                    </a:lnTo>
                    <a:lnTo>
                      <a:pt x="2" y="12"/>
                    </a:lnTo>
                    <a:lnTo>
                      <a:pt x="5" y="13"/>
                    </a:lnTo>
                    <a:lnTo>
                      <a:pt x="8" y="15"/>
                    </a:lnTo>
                    <a:lnTo>
                      <a:pt x="10" y="13"/>
                    </a:lnTo>
                    <a:lnTo>
                      <a:pt x="13" y="12"/>
                    </a:lnTo>
                    <a:lnTo>
                      <a:pt x="14" y="10"/>
                    </a:lnTo>
                    <a:lnTo>
                      <a:pt x="15" y="7"/>
                    </a:lnTo>
                    <a:lnTo>
                      <a:pt x="14" y="4"/>
                    </a:lnTo>
                    <a:lnTo>
                      <a:pt x="13" y="2"/>
                    </a:lnTo>
                    <a:lnTo>
                      <a:pt x="10" y="1"/>
                    </a:lnTo>
                    <a:lnTo>
                      <a:pt x="8" y="0"/>
                    </a:lnTo>
                    <a:lnTo>
                      <a:pt x="5" y="1"/>
                    </a:lnTo>
                    <a:lnTo>
                      <a:pt x="2" y="2"/>
                    </a:lnTo>
                    <a:lnTo>
                      <a:pt x="1" y="4"/>
                    </a:lnTo>
                    <a:lnTo>
                      <a:pt x="0" y="7"/>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sp>
            <p:nvSpPr>
              <p:cNvPr id="135" name="Freeform 46">
                <a:extLst>
                  <a:ext uri="{FF2B5EF4-FFF2-40B4-BE49-F238E27FC236}">
                    <a16:creationId xmlns:a16="http://schemas.microsoft.com/office/drawing/2014/main" id="{2E306D33-BF40-758E-BE76-2D440D893547}"/>
                  </a:ext>
                </a:extLst>
              </p:cNvPr>
              <p:cNvSpPr>
                <a:spLocks noChangeAspect="1"/>
              </p:cNvSpPr>
              <p:nvPr/>
            </p:nvSpPr>
            <p:spPr bwMode="auto">
              <a:xfrm>
                <a:off x="960" y="441"/>
                <a:ext cx="7" cy="7"/>
              </a:xfrm>
              <a:custGeom>
                <a:avLst/>
                <a:gdLst>
                  <a:gd name="T0" fmla="*/ 0 w 25"/>
                  <a:gd name="T1" fmla="*/ 13 h 24"/>
                  <a:gd name="T2" fmla="*/ 2 w 25"/>
                  <a:gd name="T3" fmla="*/ 17 h 24"/>
                  <a:gd name="T4" fmla="*/ 4 w 25"/>
                  <a:gd name="T5" fmla="*/ 21 h 24"/>
                  <a:gd name="T6" fmla="*/ 9 w 25"/>
                  <a:gd name="T7" fmla="*/ 23 h 24"/>
                  <a:gd name="T8" fmla="*/ 13 w 25"/>
                  <a:gd name="T9" fmla="*/ 24 h 24"/>
                  <a:gd name="T10" fmla="*/ 18 w 25"/>
                  <a:gd name="T11" fmla="*/ 23 h 24"/>
                  <a:gd name="T12" fmla="*/ 21 w 25"/>
                  <a:gd name="T13" fmla="*/ 21 h 24"/>
                  <a:gd name="T14" fmla="*/ 23 w 25"/>
                  <a:gd name="T15" fmla="*/ 17 h 24"/>
                  <a:gd name="T16" fmla="*/ 25 w 25"/>
                  <a:gd name="T17" fmla="*/ 13 h 24"/>
                  <a:gd name="T18" fmla="*/ 23 w 25"/>
                  <a:gd name="T19" fmla="*/ 8 h 24"/>
                  <a:gd name="T20" fmla="*/ 21 w 25"/>
                  <a:gd name="T21" fmla="*/ 4 h 24"/>
                  <a:gd name="T22" fmla="*/ 18 w 25"/>
                  <a:gd name="T23" fmla="*/ 1 h 24"/>
                  <a:gd name="T24" fmla="*/ 13 w 25"/>
                  <a:gd name="T25" fmla="*/ 0 h 24"/>
                  <a:gd name="T26" fmla="*/ 9 w 25"/>
                  <a:gd name="T27" fmla="*/ 1 h 24"/>
                  <a:gd name="T28" fmla="*/ 4 w 25"/>
                  <a:gd name="T29" fmla="*/ 4 h 24"/>
                  <a:gd name="T30" fmla="*/ 2 w 25"/>
                  <a:gd name="T31" fmla="*/ 8 h 24"/>
                  <a:gd name="T32" fmla="*/ 0 w 25"/>
                  <a:gd name="T33" fmla="*/ 13 h 24"/>
                  <a:gd name="T34" fmla="*/ 0 w 25"/>
                  <a:gd name="T3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24">
                    <a:moveTo>
                      <a:pt x="0" y="13"/>
                    </a:moveTo>
                    <a:lnTo>
                      <a:pt x="2" y="17"/>
                    </a:lnTo>
                    <a:lnTo>
                      <a:pt x="4" y="21"/>
                    </a:lnTo>
                    <a:lnTo>
                      <a:pt x="9" y="23"/>
                    </a:lnTo>
                    <a:lnTo>
                      <a:pt x="13" y="24"/>
                    </a:lnTo>
                    <a:lnTo>
                      <a:pt x="18" y="23"/>
                    </a:lnTo>
                    <a:lnTo>
                      <a:pt x="21" y="21"/>
                    </a:lnTo>
                    <a:lnTo>
                      <a:pt x="23" y="17"/>
                    </a:lnTo>
                    <a:lnTo>
                      <a:pt x="25" y="13"/>
                    </a:lnTo>
                    <a:lnTo>
                      <a:pt x="23" y="8"/>
                    </a:lnTo>
                    <a:lnTo>
                      <a:pt x="21" y="4"/>
                    </a:lnTo>
                    <a:lnTo>
                      <a:pt x="18" y="1"/>
                    </a:lnTo>
                    <a:lnTo>
                      <a:pt x="13" y="0"/>
                    </a:lnTo>
                    <a:lnTo>
                      <a:pt x="9" y="1"/>
                    </a:lnTo>
                    <a:lnTo>
                      <a:pt x="4" y="4"/>
                    </a:lnTo>
                    <a:lnTo>
                      <a:pt x="2" y="8"/>
                    </a:lnTo>
                    <a:lnTo>
                      <a:pt x="0" y="13"/>
                    </a:lnTo>
                    <a:lnTo>
                      <a:pt x="0"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sz="1800">
                  <a:solidFill>
                    <a:srgbClr val="000000"/>
                  </a:solidFill>
                </a:endParaRPr>
              </a:p>
            </p:txBody>
          </p:sp>
        </p:grpSp>
      </p:grpSp>
      <p:pic>
        <p:nvPicPr>
          <p:cNvPr id="138" name="Graphic 137" descr="Customer review RTL">
            <a:extLst>
              <a:ext uri="{FF2B5EF4-FFF2-40B4-BE49-F238E27FC236}">
                <a16:creationId xmlns:a16="http://schemas.microsoft.com/office/drawing/2014/main" id="{B0726FB8-37DE-C66F-8992-8A80A04BA63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19857" y="2009802"/>
            <a:ext cx="379852" cy="379852"/>
          </a:xfrm>
          <a:prstGeom prst="rect">
            <a:avLst/>
          </a:prstGeom>
        </p:spPr>
      </p:pic>
      <p:sp>
        <p:nvSpPr>
          <p:cNvPr id="140" name="Oval 10">
            <a:extLst>
              <a:ext uri="{FF2B5EF4-FFF2-40B4-BE49-F238E27FC236}">
                <a16:creationId xmlns:a16="http://schemas.microsoft.com/office/drawing/2014/main" id="{AAFD4230-DD6A-DAA0-5CDC-EE37E9FF343D}"/>
              </a:ext>
            </a:extLst>
          </p:cNvPr>
          <p:cNvSpPr>
            <a:spLocks noChangeArrowheads="1"/>
          </p:cNvSpPr>
          <p:nvPr/>
        </p:nvSpPr>
        <p:spPr bwMode="auto">
          <a:xfrm>
            <a:off x="5176254" y="1954481"/>
            <a:ext cx="1777395" cy="966127"/>
          </a:xfrm>
          <a:prstGeom prst="cube">
            <a:avLst>
              <a:gd name="adj" fmla="val 7941"/>
            </a:avLst>
          </a:prstGeom>
          <a:solidFill>
            <a:schemeClr val="accent6">
              <a:lumMod val="60000"/>
              <a:lumOff val="40000"/>
            </a:schemeClr>
          </a:solidFill>
          <a:ln w="9525">
            <a:solidFill>
              <a:schemeClr val="tx1"/>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r>
              <a:rPr lang="en-US" altLang="en-US" sz="788" dirty="0">
                <a:latin typeface="Arial" panose="020B0604020202020204" pitchFamily="34" charset="0"/>
              </a:rPr>
              <a:t>Agency WXY</a:t>
            </a:r>
          </a:p>
          <a:p>
            <a:pPr algn="ctr" eaLnBrk="0" fontAlgn="base" hangingPunct="0">
              <a:spcBef>
                <a:spcPct val="0"/>
              </a:spcBef>
              <a:spcAft>
                <a:spcPct val="0"/>
              </a:spcAft>
            </a:pPr>
            <a:r>
              <a:rPr lang="en-US" altLang="en-US" sz="788" dirty="0">
                <a:latin typeface="Arial" panose="020B0604020202020204" pitchFamily="34" charset="0"/>
              </a:rPr>
              <a:t>Launch Vehicle  </a:t>
            </a:r>
          </a:p>
        </p:txBody>
      </p:sp>
      <p:sp>
        <p:nvSpPr>
          <p:cNvPr id="145" name="Oval 3">
            <a:extLst>
              <a:ext uri="{FF2B5EF4-FFF2-40B4-BE49-F238E27FC236}">
                <a16:creationId xmlns:a16="http://schemas.microsoft.com/office/drawing/2014/main" id="{D9168A36-007A-3240-2515-3EAD7EC5F7F7}"/>
              </a:ext>
            </a:extLst>
          </p:cNvPr>
          <p:cNvSpPr>
            <a:spLocks noChangeArrowheads="1"/>
          </p:cNvSpPr>
          <p:nvPr/>
        </p:nvSpPr>
        <p:spPr bwMode="auto">
          <a:xfrm>
            <a:off x="1942741" y="1811688"/>
            <a:ext cx="5484098" cy="1275062"/>
          </a:xfrm>
          <a:prstGeom prst="roundRect">
            <a:avLst/>
          </a:prstGeom>
          <a:noFill/>
          <a:ln w="9525">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149" name="Line 7">
            <a:extLst>
              <a:ext uri="{FF2B5EF4-FFF2-40B4-BE49-F238E27FC236}">
                <a16:creationId xmlns:a16="http://schemas.microsoft.com/office/drawing/2014/main" id="{44DA59F4-3F77-9387-5373-9EECF7B2B3DC}"/>
              </a:ext>
            </a:extLst>
          </p:cNvPr>
          <p:cNvSpPr>
            <a:spLocks noChangeShapeType="1"/>
          </p:cNvSpPr>
          <p:nvPr/>
        </p:nvSpPr>
        <p:spPr bwMode="auto">
          <a:xfrm flipH="1">
            <a:off x="6002494" y="2903918"/>
            <a:ext cx="637649" cy="715580"/>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p>
        </p:txBody>
      </p:sp>
      <p:sp>
        <p:nvSpPr>
          <p:cNvPr id="152" name="Line 7">
            <a:extLst>
              <a:ext uri="{FF2B5EF4-FFF2-40B4-BE49-F238E27FC236}">
                <a16:creationId xmlns:a16="http://schemas.microsoft.com/office/drawing/2014/main" id="{9B8639F4-7960-48B5-893D-8E022FE20F48}"/>
              </a:ext>
            </a:extLst>
          </p:cNvPr>
          <p:cNvSpPr>
            <a:spLocks noChangeShapeType="1"/>
          </p:cNvSpPr>
          <p:nvPr/>
        </p:nvSpPr>
        <p:spPr bwMode="auto">
          <a:xfrm flipV="1">
            <a:off x="3293086" y="2189203"/>
            <a:ext cx="481760" cy="358037"/>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155" name="Rectangle 154">
            <a:extLst>
              <a:ext uri="{FF2B5EF4-FFF2-40B4-BE49-F238E27FC236}">
                <a16:creationId xmlns:a16="http://schemas.microsoft.com/office/drawing/2014/main" id="{536E1CE8-797F-9730-50F8-4E4BABF4139F}"/>
              </a:ext>
            </a:extLst>
          </p:cNvPr>
          <p:cNvSpPr/>
          <p:nvPr/>
        </p:nvSpPr>
        <p:spPr>
          <a:xfrm>
            <a:off x="4649987" y="1773732"/>
            <a:ext cx="742282" cy="553998"/>
          </a:xfrm>
          <a:prstGeom prst="rect">
            <a:avLst/>
          </a:prstGeom>
        </p:spPr>
        <p:txBody>
          <a:bodyPr wrap="square">
            <a:spAutoFit/>
          </a:bodyPr>
          <a:lstStyle/>
          <a:p>
            <a:pPr fontAlgn="base">
              <a:spcBef>
                <a:spcPct val="0"/>
              </a:spcBef>
              <a:spcAft>
                <a:spcPct val="0"/>
              </a:spcAft>
            </a:pPr>
            <a:r>
              <a:rPr lang="en-US" altLang="en-US" sz="750" dirty="0">
                <a:solidFill>
                  <a:srgbClr val="000000"/>
                </a:solidFill>
                <a:latin typeface="Arial" panose="020B0604020202020204" pitchFamily="34" charset="0"/>
              </a:rPr>
              <a:t>Post-Launch Flight Telemetry </a:t>
            </a:r>
          </a:p>
        </p:txBody>
      </p:sp>
      <p:sp>
        <p:nvSpPr>
          <p:cNvPr id="156" name="Line 7">
            <a:extLst>
              <a:ext uri="{FF2B5EF4-FFF2-40B4-BE49-F238E27FC236}">
                <a16:creationId xmlns:a16="http://schemas.microsoft.com/office/drawing/2014/main" id="{2AD2658C-D239-1BA7-160A-8D1906E009C0}"/>
              </a:ext>
            </a:extLst>
          </p:cNvPr>
          <p:cNvSpPr>
            <a:spLocks noChangeShapeType="1"/>
          </p:cNvSpPr>
          <p:nvPr/>
        </p:nvSpPr>
        <p:spPr bwMode="auto">
          <a:xfrm>
            <a:off x="3334900" y="2624838"/>
            <a:ext cx="1846423" cy="2"/>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160" name="TextBox 159">
            <a:extLst>
              <a:ext uri="{FF2B5EF4-FFF2-40B4-BE49-F238E27FC236}">
                <a16:creationId xmlns:a16="http://schemas.microsoft.com/office/drawing/2014/main" id="{761B836F-2F7A-D1D1-A52A-D15416B5C529}"/>
              </a:ext>
            </a:extLst>
          </p:cNvPr>
          <p:cNvSpPr txBox="1"/>
          <p:nvPr/>
        </p:nvSpPr>
        <p:spPr>
          <a:xfrm>
            <a:off x="4678309" y="3068617"/>
            <a:ext cx="1749029" cy="323165"/>
          </a:xfrm>
          <a:prstGeom prst="rect">
            <a:avLst/>
          </a:prstGeom>
          <a:noFill/>
        </p:spPr>
        <p:txBody>
          <a:bodyPr wrap="square">
            <a:spAutoFit/>
          </a:bodyPr>
          <a:lstStyle/>
          <a:p>
            <a:pPr fontAlgn="base">
              <a:spcBef>
                <a:spcPct val="0"/>
              </a:spcBef>
              <a:spcAft>
                <a:spcPct val="0"/>
              </a:spcAft>
              <a:defRPr/>
            </a:pPr>
            <a:r>
              <a:rPr lang="en-US" altLang="en-US" sz="750" dirty="0">
                <a:latin typeface="Arial" panose="020B0604020202020204" pitchFamily="34" charset="0"/>
              </a:rPr>
              <a:t>Spacecraft Mode and State Change</a:t>
            </a:r>
          </a:p>
        </p:txBody>
      </p:sp>
      <p:sp>
        <p:nvSpPr>
          <p:cNvPr id="10" name="Line 7">
            <a:extLst>
              <a:ext uri="{FF2B5EF4-FFF2-40B4-BE49-F238E27FC236}">
                <a16:creationId xmlns:a16="http://schemas.microsoft.com/office/drawing/2014/main" id="{4A795577-ACBD-250C-20E9-46F7585FA49F}"/>
              </a:ext>
            </a:extLst>
          </p:cNvPr>
          <p:cNvSpPr>
            <a:spLocks noChangeShapeType="1"/>
          </p:cNvSpPr>
          <p:nvPr/>
        </p:nvSpPr>
        <p:spPr bwMode="auto">
          <a:xfrm flipH="1" flipV="1">
            <a:off x="4711231" y="2135567"/>
            <a:ext cx="461247" cy="358037"/>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800">
              <a:solidFill>
                <a:srgbClr val="000000"/>
              </a:solidFill>
            </a:endParaRPr>
          </a:p>
        </p:txBody>
      </p:sp>
      <p:sp>
        <p:nvSpPr>
          <p:cNvPr id="13" name="Rectangle 12">
            <a:extLst>
              <a:ext uri="{FF2B5EF4-FFF2-40B4-BE49-F238E27FC236}">
                <a16:creationId xmlns:a16="http://schemas.microsoft.com/office/drawing/2014/main" id="{60BBA90D-8922-4AED-73EA-544EEB2D1020}"/>
              </a:ext>
            </a:extLst>
          </p:cNvPr>
          <p:cNvSpPr/>
          <p:nvPr/>
        </p:nvSpPr>
        <p:spPr>
          <a:xfrm>
            <a:off x="3425279" y="2626850"/>
            <a:ext cx="1844156" cy="207749"/>
          </a:xfrm>
          <a:prstGeom prst="rect">
            <a:avLst/>
          </a:prstGeom>
        </p:spPr>
        <p:txBody>
          <a:bodyPr wrap="square">
            <a:spAutoFit/>
          </a:bodyPr>
          <a:lstStyle/>
          <a:p>
            <a:pPr fontAlgn="base">
              <a:spcBef>
                <a:spcPct val="0"/>
              </a:spcBef>
              <a:spcAft>
                <a:spcPct val="0"/>
              </a:spcAft>
            </a:pPr>
            <a:r>
              <a:rPr lang="en-US" altLang="en-US" sz="750" dirty="0">
                <a:solidFill>
                  <a:srgbClr val="000000"/>
                </a:solidFill>
                <a:latin typeface="Arial" panose="020B0604020202020204" pitchFamily="34" charset="0"/>
              </a:rPr>
              <a:t>Pre-Launch Vehicle Health</a:t>
            </a:r>
          </a:p>
        </p:txBody>
      </p:sp>
      <p:sp>
        <p:nvSpPr>
          <p:cNvPr id="11" name="Oval 9">
            <a:extLst>
              <a:ext uri="{FF2B5EF4-FFF2-40B4-BE49-F238E27FC236}">
                <a16:creationId xmlns:a16="http://schemas.microsoft.com/office/drawing/2014/main" id="{7ACC2043-D4BD-A812-810C-8DC47B6E51DA}"/>
              </a:ext>
            </a:extLst>
          </p:cNvPr>
          <p:cNvSpPr>
            <a:spLocks noChangeArrowheads="1"/>
          </p:cNvSpPr>
          <p:nvPr/>
        </p:nvSpPr>
        <p:spPr bwMode="auto">
          <a:xfrm>
            <a:off x="6378075" y="2487769"/>
            <a:ext cx="492839" cy="429624"/>
          </a:xfrm>
          <a:prstGeom prst="cube">
            <a:avLst>
              <a:gd name="adj" fmla="val 9618"/>
            </a:avLst>
          </a:prstGeom>
          <a:solidFill>
            <a:schemeClr val="accent1"/>
          </a:solidFill>
          <a:ln w="9525">
            <a:solidFill>
              <a:schemeClr val="tx1"/>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fontAlgn="base" hangingPunct="0">
              <a:spcBef>
                <a:spcPct val="0"/>
              </a:spcBef>
              <a:spcAft>
                <a:spcPct val="0"/>
              </a:spcAft>
            </a:pPr>
            <a:endParaRPr lang="en-US" altLang="en-US" sz="788" dirty="0">
              <a:solidFill>
                <a:srgbClr val="FFFFFF"/>
              </a:solidFill>
              <a:latin typeface="Arial" panose="020B0604020202020204" pitchFamily="34" charset="0"/>
            </a:endParaRPr>
          </a:p>
        </p:txBody>
      </p:sp>
      <p:sp>
        <p:nvSpPr>
          <p:cNvPr id="137" name="Rectangle 136">
            <a:extLst>
              <a:ext uri="{FF2B5EF4-FFF2-40B4-BE49-F238E27FC236}">
                <a16:creationId xmlns:a16="http://schemas.microsoft.com/office/drawing/2014/main" id="{8DF7EF03-CF93-ACAA-5591-2AD1F09C5679}"/>
              </a:ext>
            </a:extLst>
          </p:cNvPr>
          <p:cNvSpPr/>
          <p:nvPr/>
        </p:nvSpPr>
        <p:spPr>
          <a:xfrm>
            <a:off x="6278648" y="2524978"/>
            <a:ext cx="592266" cy="496290"/>
          </a:xfrm>
          <a:prstGeom prst="rect">
            <a:avLst/>
          </a:prstGeom>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fontAlgn="base" hangingPunct="0">
              <a:spcBef>
                <a:spcPct val="0"/>
              </a:spcBef>
              <a:spcAft>
                <a:spcPct val="0"/>
              </a:spcAft>
            </a:pPr>
            <a:r>
              <a:rPr lang="en-US" altLang="en-US" sz="525" dirty="0">
                <a:solidFill>
                  <a:srgbClr val="FFFFFF"/>
                </a:solidFill>
                <a:latin typeface="Arial" panose="020B0604020202020204" pitchFamily="34" charset="0"/>
              </a:rPr>
              <a:t>Mission Z </a:t>
            </a:r>
          </a:p>
          <a:p>
            <a:pPr algn="ctr" eaLnBrk="0" fontAlgn="base" hangingPunct="0">
              <a:spcBef>
                <a:spcPct val="0"/>
              </a:spcBef>
              <a:spcAft>
                <a:spcPct val="0"/>
              </a:spcAft>
            </a:pPr>
            <a:r>
              <a:rPr lang="en-US" altLang="en-US" sz="525" dirty="0">
                <a:solidFill>
                  <a:srgbClr val="FFFFFF"/>
                </a:solidFill>
                <a:latin typeface="Arial" panose="020B0604020202020204" pitchFamily="34" charset="0"/>
              </a:rPr>
              <a:t>Spacecraft    (stowed configuration)</a:t>
            </a:r>
          </a:p>
        </p:txBody>
      </p:sp>
      <p:sp>
        <p:nvSpPr>
          <p:cNvPr id="5" name="Date Placeholder 1">
            <a:extLst>
              <a:ext uri="{FF2B5EF4-FFF2-40B4-BE49-F238E27FC236}">
                <a16:creationId xmlns:a16="http://schemas.microsoft.com/office/drawing/2014/main" id="{E15842C5-4026-AAFD-7B5C-20934B447065}"/>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4-6</a:t>
            </a:r>
          </a:p>
        </p:txBody>
      </p:sp>
    </p:spTree>
    <p:extLst>
      <p:ext uri="{BB962C8B-B14F-4D97-AF65-F5344CB8AC3E}">
        <p14:creationId xmlns:p14="http://schemas.microsoft.com/office/powerpoint/2010/main" val="36816925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3DF12-4F78-10C3-A015-48A63868313D}"/>
            </a:ext>
          </a:extLst>
        </p:cNvPr>
        <p:cNvGrpSpPr/>
        <p:nvPr/>
      </p:nvGrpSpPr>
      <p:grpSpPr>
        <a:xfrm>
          <a:off x="0" y="0"/>
          <a:ext cx="0" cy="0"/>
          <a:chOff x="0" y="0"/>
          <a:chExt cx="0" cy="0"/>
        </a:xfrm>
      </p:grpSpPr>
      <p:sp>
        <p:nvSpPr>
          <p:cNvPr id="92" name="Rectangle 91">
            <a:extLst>
              <a:ext uri="{FF2B5EF4-FFF2-40B4-BE49-F238E27FC236}">
                <a16:creationId xmlns:a16="http://schemas.microsoft.com/office/drawing/2014/main" id="{297EC515-B1AB-71D8-30EC-9D1554E0C616}"/>
              </a:ext>
            </a:extLst>
          </p:cNvPr>
          <p:cNvSpPr/>
          <p:nvPr/>
        </p:nvSpPr>
        <p:spPr>
          <a:xfrm>
            <a:off x="168352" y="4736596"/>
            <a:ext cx="3681970" cy="17830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E8879ADC-C263-4BBB-C9CB-0706F275FFDB}"/>
              </a:ext>
            </a:extLst>
          </p:cNvPr>
          <p:cNvSpPr>
            <a:spLocks noGrp="1"/>
          </p:cNvSpPr>
          <p:nvPr>
            <p:ph type="title"/>
          </p:nvPr>
        </p:nvSpPr>
        <p:spPr>
          <a:xfrm>
            <a:off x="565106" y="72354"/>
            <a:ext cx="8229600" cy="734282"/>
          </a:xfrm>
        </p:spPr>
        <p:txBody>
          <a:bodyPr vert="horz"/>
          <a:lstStyle/>
          <a:p>
            <a:r>
              <a:rPr lang="en-US" sz="1800" dirty="0">
                <a:solidFill>
                  <a:srgbClr val="0099A6"/>
                </a:solidFill>
              </a:rPr>
              <a:t>Enterprise Behavior Modelling Ontology - Formalized Relationships</a:t>
            </a:r>
            <a:br>
              <a:rPr lang="en-US" sz="1800" dirty="0">
                <a:solidFill>
                  <a:srgbClr val="0099A6"/>
                </a:solidFill>
              </a:rPr>
            </a:br>
            <a:r>
              <a:rPr lang="en-US" sz="1400" dirty="0">
                <a:solidFill>
                  <a:srgbClr val="0099A6"/>
                </a:solidFill>
              </a:rPr>
              <a:t>(Enterprise Capability / Process ontology, from TOGAF)</a:t>
            </a:r>
            <a:endParaRPr lang="en-US" sz="1800" dirty="0">
              <a:solidFill>
                <a:srgbClr val="0099A6"/>
              </a:solidFill>
            </a:endParaRPr>
          </a:p>
        </p:txBody>
      </p:sp>
      <p:sp>
        <p:nvSpPr>
          <p:cNvPr id="12" name="Rounded Rectangle 11">
            <a:extLst>
              <a:ext uri="{FF2B5EF4-FFF2-40B4-BE49-F238E27FC236}">
                <a16:creationId xmlns:a16="http://schemas.microsoft.com/office/drawing/2014/main" id="{317190AC-277E-D203-4C3B-DA2ED7AE9B0D}"/>
              </a:ext>
            </a:extLst>
          </p:cNvPr>
          <p:cNvSpPr/>
          <p:nvPr/>
        </p:nvSpPr>
        <p:spPr>
          <a:xfrm>
            <a:off x="1870085" y="3124977"/>
            <a:ext cx="2738624" cy="499403"/>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Enterprise Process</a:t>
            </a:r>
          </a:p>
        </p:txBody>
      </p:sp>
      <p:cxnSp>
        <p:nvCxnSpPr>
          <p:cNvPr id="27" name="Straight Arrow Connector 26">
            <a:extLst>
              <a:ext uri="{FF2B5EF4-FFF2-40B4-BE49-F238E27FC236}">
                <a16:creationId xmlns:a16="http://schemas.microsoft.com/office/drawing/2014/main" id="{A78AB7B3-B106-8969-B0B5-3009FA40BA80}"/>
              </a:ext>
            </a:extLst>
          </p:cNvPr>
          <p:cNvCxnSpPr>
            <a:cxnSpLocks/>
          </p:cNvCxnSpPr>
          <p:nvPr/>
        </p:nvCxnSpPr>
        <p:spPr>
          <a:xfrm>
            <a:off x="2614967" y="3624380"/>
            <a:ext cx="6362" cy="1391691"/>
          </a:xfrm>
          <a:prstGeom prst="straightConnector1">
            <a:avLst/>
          </a:prstGeom>
          <a:solidFill>
            <a:schemeClr val="bg1">
              <a:lumMod val="85000"/>
            </a:schemeClr>
          </a:solidFill>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31" name="Rounded Rectangle 30">
            <a:extLst>
              <a:ext uri="{FF2B5EF4-FFF2-40B4-BE49-F238E27FC236}">
                <a16:creationId xmlns:a16="http://schemas.microsoft.com/office/drawing/2014/main" id="{8AAAE8E2-CE45-CC04-81B7-970ED86AA277}"/>
              </a:ext>
            </a:extLst>
          </p:cNvPr>
          <p:cNvSpPr/>
          <p:nvPr/>
        </p:nvSpPr>
        <p:spPr>
          <a:xfrm>
            <a:off x="2753622" y="1888411"/>
            <a:ext cx="971550" cy="514350"/>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Capability</a:t>
            </a:r>
          </a:p>
        </p:txBody>
      </p:sp>
      <p:sp>
        <p:nvSpPr>
          <p:cNvPr id="35" name="Rounded Rectangle 34">
            <a:extLst>
              <a:ext uri="{FF2B5EF4-FFF2-40B4-BE49-F238E27FC236}">
                <a16:creationId xmlns:a16="http://schemas.microsoft.com/office/drawing/2014/main" id="{0A13C7DF-C5A4-2F80-8896-A4688DC90D25}"/>
              </a:ext>
            </a:extLst>
          </p:cNvPr>
          <p:cNvSpPr/>
          <p:nvPr/>
        </p:nvSpPr>
        <p:spPr>
          <a:xfrm>
            <a:off x="5715000" y="3117652"/>
            <a:ext cx="971550" cy="514350"/>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Persons</a:t>
            </a:r>
          </a:p>
        </p:txBody>
      </p:sp>
      <p:cxnSp>
        <p:nvCxnSpPr>
          <p:cNvPr id="36" name="Straight Arrow Connector 35">
            <a:extLst>
              <a:ext uri="{FF2B5EF4-FFF2-40B4-BE49-F238E27FC236}">
                <a16:creationId xmlns:a16="http://schemas.microsoft.com/office/drawing/2014/main" id="{14516442-226E-8860-8A37-56EF2DD59265}"/>
              </a:ext>
            </a:extLst>
          </p:cNvPr>
          <p:cNvCxnSpPr>
            <a:cxnSpLocks/>
          </p:cNvCxnSpPr>
          <p:nvPr/>
        </p:nvCxnSpPr>
        <p:spPr>
          <a:xfrm>
            <a:off x="4608709" y="3374679"/>
            <a:ext cx="1106291" cy="14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4" name="TextBox 43">
            <a:extLst>
              <a:ext uri="{FF2B5EF4-FFF2-40B4-BE49-F238E27FC236}">
                <a16:creationId xmlns:a16="http://schemas.microsoft.com/office/drawing/2014/main" id="{985600DA-E5C5-397E-099C-F58FA45F0878}"/>
              </a:ext>
            </a:extLst>
          </p:cNvPr>
          <p:cNvSpPr txBox="1"/>
          <p:nvPr/>
        </p:nvSpPr>
        <p:spPr>
          <a:xfrm>
            <a:off x="4630062" y="3038177"/>
            <a:ext cx="829747" cy="346249"/>
          </a:xfrm>
          <a:prstGeom prst="rect">
            <a:avLst/>
          </a:prstGeom>
          <a:noFill/>
        </p:spPr>
        <p:txBody>
          <a:bodyPr wrap="square" rtlCol="0">
            <a:spAutoFit/>
          </a:bodyPr>
          <a:lstStyle/>
          <a:p>
            <a:r>
              <a:rPr lang="en-US" sz="825" dirty="0"/>
              <a:t>Performed</a:t>
            </a:r>
          </a:p>
          <a:p>
            <a:r>
              <a:rPr lang="en-US" sz="825" dirty="0"/>
              <a:t>by</a:t>
            </a:r>
          </a:p>
        </p:txBody>
      </p:sp>
      <p:sp>
        <p:nvSpPr>
          <p:cNvPr id="46" name="Rounded Rectangle 45">
            <a:extLst>
              <a:ext uri="{FF2B5EF4-FFF2-40B4-BE49-F238E27FC236}">
                <a16:creationId xmlns:a16="http://schemas.microsoft.com/office/drawing/2014/main" id="{6B934934-6202-CCE4-FDAA-41DD3CFAFD7B}"/>
              </a:ext>
            </a:extLst>
          </p:cNvPr>
          <p:cNvSpPr/>
          <p:nvPr/>
        </p:nvSpPr>
        <p:spPr>
          <a:xfrm>
            <a:off x="861278" y="1888411"/>
            <a:ext cx="1004432" cy="514350"/>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Enterprise</a:t>
            </a:r>
          </a:p>
        </p:txBody>
      </p:sp>
      <p:cxnSp>
        <p:nvCxnSpPr>
          <p:cNvPr id="47" name="Straight Arrow Connector 46">
            <a:extLst>
              <a:ext uri="{FF2B5EF4-FFF2-40B4-BE49-F238E27FC236}">
                <a16:creationId xmlns:a16="http://schemas.microsoft.com/office/drawing/2014/main" id="{185E5D2D-806D-8022-E35D-01C512CDE0F6}"/>
              </a:ext>
            </a:extLst>
          </p:cNvPr>
          <p:cNvCxnSpPr>
            <a:cxnSpLocks/>
          </p:cNvCxnSpPr>
          <p:nvPr/>
        </p:nvCxnSpPr>
        <p:spPr>
          <a:xfrm>
            <a:off x="1865710" y="2145586"/>
            <a:ext cx="88791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0" name="TextBox 49">
            <a:extLst>
              <a:ext uri="{FF2B5EF4-FFF2-40B4-BE49-F238E27FC236}">
                <a16:creationId xmlns:a16="http://schemas.microsoft.com/office/drawing/2014/main" id="{071CFBF0-DA96-1062-224C-C03F899194AA}"/>
              </a:ext>
            </a:extLst>
          </p:cNvPr>
          <p:cNvSpPr txBox="1"/>
          <p:nvPr/>
        </p:nvSpPr>
        <p:spPr>
          <a:xfrm>
            <a:off x="1865710" y="1817840"/>
            <a:ext cx="688959" cy="346249"/>
          </a:xfrm>
          <a:prstGeom prst="rect">
            <a:avLst/>
          </a:prstGeom>
          <a:noFill/>
        </p:spPr>
        <p:txBody>
          <a:bodyPr wrap="square" rtlCol="0">
            <a:spAutoFit/>
          </a:bodyPr>
          <a:lstStyle/>
          <a:p>
            <a:r>
              <a:rPr lang="en-US" sz="825" dirty="0"/>
              <a:t>Possess set of 1..</a:t>
            </a:r>
          </a:p>
        </p:txBody>
      </p:sp>
      <p:sp>
        <p:nvSpPr>
          <p:cNvPr id="51" name="TextBox 50">
            <a:extLst>
              <a:ext uri="{FF2B5EF4-FFF2-40B4-BE49-F238E27FC236}">
                <a16:creationId xmlns:a16="http://schemas.microsoft.com/office/drawing/2014/main" id="{E8FCEC4D-3FC9-DEFE-AF19-B4E781219999}"/>
              </a:ext>
            </a:extLst>
          </p:cNvPr>
          <p:cNvSpPr txBox="1"/>
          <p:nvPr/>
        </p:nvSpPr>
        <p:spPr>
          <a:xfrm>
            <a:off x="3341942" y="4893938"/>
            <a:ext cx="854504" cy="346249"/>
          </a:xfrm>
          <a:prstGeom prst="rect">
            <a:avLst/>
          </a:prstGeom>
          <a:noFill/>
        </p:spPr>
        <p:txBody>
          <a:bodyPr wrap="square" rtlCol="0">
            <a:spAutoFit/>
          </a:bodyPr>
          <a:lstStyle/>
          <a:p>
            <a:r>
              <a:rPr lang="en-US" sz="825" dirty="0"/>
              <a:t>Implemented by 1..</a:t>
            </a:r>
          </a:p>
        </p:txBody>
      </p:sp>
      <p:sp>
        <p:nvSpPr>
          <p:cNvPr id="68" name="TextBox 67">
            <a:extLst>
              <a:ext uri="{FF2B5EF4-FFF2-40B4-BE49-F238E27FC236}">
                <a16:creationId xmlns:a16="http://schemas.microsoft.com/office/drawing/2014/main" id="{48777930-03EE-18C0-20F0-8F87B4234DCF}"/>
              </a:ext>
            </a:extLst>
          </p:cNvPr>
          <p:cNvSpPr txBox="1"/>
          <p:nvPr/>
        </p:nvSpPr>
        <p:spPr>
          <a:xfrm>
            <a:off x="3332697" y="3733921"/>
            <a:ext cx="687084" cy="219291"/>
          </a:xfrm>
          <a:prstGeom prst="rect">
            <a:avLst/>
          </a:prstGeom>
          <a:noFill/>
        </p:spPr>
        <p:txBody>
          <a:bodyPr wrap="square" rtlCol="0">
            <a:spAutoFit/>
          </a:bodyPr>
          <a:lstStyle/>
          <a:p>
            <a:r>
              <a:rPr lang="en-US" sz="825" dirty="0"/>
              <a:t>Uses …</a:t>
            </a:r>
          </a:p>
        </p:txBody>
      </p:sp>
      <p:sp>
        <p:nvSpPr>
          <p:cNvPr id="69" name="Rounded Rectangle 68">
            <a:extLst>
              <a:ext uri="{FF2B5EF4-FFF2-40B4-BE49-F238E27FC236}">
                <a16:creationId xmlns:a16="http://schemas.microsoft.com/office/drawing/2014/main" id="{D9B78ACB-80D9-3307-DC84-07B67E44AC0A}"/>
              </a:ext>
            </a:extLst>
          </p:cNvPr>
          <p:cNvSpPr/>
          <p:nvPr/>
        </p:nvSpPr>
        <p:spPr>
          <a:xfrm>
            <a:off x="3398870" y="4046077"/>
            <a:ext cx="971550" cy="514350"/>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solidFill>
                <a:schemeClr val="tx1"/>
              </a:solidFill>
            </a:endParaRPr>
          </a:p>
        </p:txBody>
      </p:sp>
      <p:sp>
        <p:nvSpPr>
          <p:cNvPr id="74" name="TextBox 73">
            <a:extLst>
              <a:ext uri="{FF2B5EF4-FFF2-40B4-BE49-F238E27FC236}">
                <a16:creationId xmlns:a16="http://schemas.microsoft.com/office/drawing/2014/main" id="{84B22587-59B5-589A-50B6-82CCD185A4B1}"/>
              </a:ext>
            </a:extLst>
          </p:cNvPr>
          <p:cNvSpPr txBox="1"/>
          <p:nvPr/>
        </p:nvSpPr>
        <p:spPr>
          <a:xfrm>
            <a:off x="4920692" y="4394840"/>
            <a:ext cx="763522" cy="473206"/>
          </a:xfrm>
          <a:prstGeom prst="rect">
            <a:avLst/>
          </a:prstGeom>
          <a:noFill/>
        </p:spPr>
        <p:txBody>
          <a:bodyPr wrap="square" rtlCol="0">
            <a:spAutoFit/>
          </a:bodyPr>
          <a:lstStyle/>
          <a:p>
            <a:r>
              <a:rPr lang="en-US" sz="825" dirty="0"/>
              <a:t>Application</a:t>
            </a:r>
          </a:p>
          <a:p>
            <a:r>
              <a:rPr lang="en-US" sz="825" dirty="0"/>
              <a:t>Information</a:t>
            </a:r>
          </a:p>
          <a:p>
            <a:r>
              <a:rPr lang="en-US" sz="825" dirty="0"/>
              <a:t>Services …</a:t>
            </a:r>
          </a:p>
        </p:txBody>
      </p:sp>
      <p:cxnSp>
        <p:nvCxnSpPr>
          <p:cNvPr id="81" name="Straight Arrow Connector 80">
            <a:extLst>
              <a:ext uri="{FF2B5EF4-FFF2-40B4-BE49-F238E27FC236}">
                <a16:creationId xmlns:a16="http://schemas.microsoft.com/office/drawing/2014/main" id="{2CF96AD8-C2EC-087C-F247-15F623477335}"/>
              </a:ext>
            </a:extLst>
          </p:cNvPr>
          <p:cNvCxnSpPr>
            <a:cxnSpLocks/>
          </p:cNvCxnSpPr>
          <p:nvPr/>
        </p:nvCxnSpPr>
        <p:spPr>
          <a:xfrm>
            <a:off x="3884287" y="3624381"/>
            <a:ext cx="359" cy="42169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9" name="TextBox 48">
            <a:extLst>
              <a:ext uri="{FF2B5EF4-FFF2-40B4-BE49-F238E27FC236}">
                <a16:creationId xmlns:a16="http://schemas.microsoft.com/office/drawing/2014/main" id="{06128502-3D81-63A5-948F-2AAA703E25DB}"/>
              </a:ext>
            </a:extLst>
          </p:cNvPr>
          <p:cNvSpPr txBox="1"/>
          <p:nvPr/>
        </p:nvSpPr>
        <p:spPr>
          <a:xfrm>
            <a:off x="2807961" y="2432731"/>
            <a:ext cx="767621" cy="219291"/>
          </a:xfrm>
          <a:prstGeom prst="rect">
            <a:avLst/>
          </a:prstGeom>
          <a:noFill/>
        </p:spPr>
        <p:txBody>
          <a:bodyPr wrap="square" rtlCol="0">
            <a:spAutoFit/>
          </a:bodyPr>
          <a:lstStyle/>
          <a:p>
            <a:r>
              <a:rPr lang="en-US" sz="825" dirty="0"/>
              <a:t>Uses</a:t>
            </a:r>
          </a:p>
        </p:txBody>
      </p:sp>
      <p:cxnSp>
        <p:nvCxnSpPr>
          <p:cNvPr id="57" name="Straight Arrow Connector 56">
            <a:extLst>
              <a:ext uri="{FF2B5EF4-FFF2-40B4-BE49-F238E27FC236}">
                <a16:creationId xmlns:a16="http://schemas.microsoft.com/office/drawing/2014/main" id="{769D5966-FDFC-E612-BCA6-8C738A7F8BA0}"/>
              </a:ext>
            </a:extLst>
          </p:cNvPr>
          <p:cNvCxnSpPr>
            <a:cxnSpLocks/>
          </p:cNvCxnSpPr>
          <p:nvPr/>
        </p:nvCxnSpPr>
        <p:spPr>
          <a:xfrm>
            <a:off x="3239397" y="2402761"/>
            <a:ext cx="0" cy="72221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3" name="Rounded Rectangle 62">
            <a:extLst>
              <a:ext uri="{FF2B5EF4-FFF2-40B4-BE49-F238E27FC236}">
                <a16:creationId xmlns:a16="http://schemas.microsoft.com/office/drawing/2014/main" id="{546A6D8B-9303-9996-E99A-67869BA84CCF}"/>
              </a:ext>
            </a:extLst>
          </p:cNvPr>
          <p:cNvSpPr/>
          <p:nvPr/>
        </p:nvSpPr>
        <p:spPr>
          <a:xfrm>
            <a:off x="7291602" y="3117652"/>
            <a:ext cx="1131050" cy="514350"/>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Department</a:t>
            </a:r>
          </a:p>
        </p:txBody>
      </p:sp>
      <p:cxnSp>
        <p:nvCxnSpPr>
          <p:cNvPr id="64" name="Straight Arrow Connector 63">
            <a:extLst>
              <a:ext uri="{FF2B5EF4-FFF2-40B4-BE49-F238E27FC236}">
                <a16:creationId xmlns:a16="http://schemas.microsoft.com/office/drawing/2014/main" id="{CFBE4F54-781E-2D28-03DF-DD1422826ED0}"/>
              </a:ext>
            </a:extLst>
          </p:cNvPr>
          <p:cNvCxnSpPr>
            <a:cxnSpLocks/>
          </p:cNvCxnSpPr>
          <p:nvPr/>
        </p:nvCxnSpPr>
        <p:spPr>
          <a:xfrm>
            <a:off x="6686550" y="3374827"/>
            <a:ext cx="605052"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5" name="TextBox 64">
            <a:extLst>
              <a:ext uri="{FF2B5EF4-FFF2-40B4-BE49-F238E27FC236}">
                <a16:creationId xmlns:a16="http://schemas.microsoft.com/office/drawing/2014/main" id="{5EE4FE71-8D57-12B1-1765-70B35FC3CDD9}"/>
              </a:ext>
            </a:extLst>
          </p:cNvPr>
          <p:cNvSpPr txBox="1"/>
          <p:nvPr/>
        </p:nvSpPr>
        <p:spPr>
          <a:xfrm>
            <a:off x="6674308" y="3052932"/>
            <a:ext cx="829747" cy="346249"/>
          </a:xfrm>
          <a:prstGeom prst="rect">
            <a:avLst/>
          </a:prstGeom>
          <a:noFill/>
        </p:spPr>
        <p:txBody>
          <a:bodyPr wrap="square" rtlCol="0">
            <a:spAutoFit/>
          </a:bodyPr>
          <a:lstStyle/>
          <a:p>
            <a:r>
              <a:rPr lang="en-US" sz="825" dirty="0"/>
              <a:t>Member</a:t>
            </a:r>
          </a:p>
          <a:p>
            <a:r>
              <a:rPr lang="en-US" sz="825" dirty="0"/>
              <a:t>of</a:t>
            </a:r>
          </a:p>
        </p:txBody>
      </p:sp>
      <p:sp>
        <p:nvSpPr>
          <p:cNvPr id="73" name="Rounded Rectangle 72">
            <a:extLst>
              <a:ext uri="{FF2B5EF4-FFF2-40B4-BE49-F238E27FC236}">
                <a16:creationId xmlns:a16="http://schemas.microsoft.com/office/drawing/2014/main" id="{31998A77-BA19-4A8D-3B40-65A58684FB65}"/>
              </a:ext>
            </a:extLst>
          </p:cNvPr>
          <p:cNvSpPr/>
          <p:nvPr/>
        </p:nvSpPr>
        <p:spPr>
          <a:xfrm>
            <a:off x="3513170" y="4160377"/>
            <a:ext cx="971550" cy="514350"/>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dirty="0">
              <a:solidFill>
                <a:schemeClr val="tx1"/>
              </a:solidFill>
            </a:endParaRPr>
          </a:p>
        </p:txBody>
      </p:sp>
      <p:sp>
        <p:nvSpPr>
          <p:cNvPr id="72" name="Rounded Rectangle 71">
            <a:extLst>
              <a:ext uri="{FF2B5EF4-FFF2-40B4-BE49-F238E27FC236}">
                <a16:creationId xmlns:a16="http://schemas.microsoft.com/office/drawing/2014/main" id="{44962B7B-EE5C-8370-E69C-8530B23695AC}"/>
              </a:ext>
            </a:extLst>
          </p:cNvPr>
          <p:cNvSpPr/>
          <p:nvPr/>
        </p:nvSpPr>
        <p:spPr>
          <a:xfrm>
            <a:off x="3627470" y="4274677"/>
            <a:ext cx="1129570" cy="514350"/>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Enterprise</a:t>
            </a:r>
          </a:p>
          <a:p>
            <a:pPr algn="ctr"/>
            <a:r>
              <a:rPr lang="en-US" sz="1200" dirty="0">
                <a:solidFill>
                  <a:schemeClr val="bg1"/>
                </a:solidFill>
              </a:rPr>
              <a:t>Service</a:t>
            </a:r>
          </a:p>
        </p:txBody>
      </p:sp>
      <p:sp>
        <p:nvSpPr>
          <p:cNvPr id="76" name="Rounded Rectangle 75">
            <a:extLst>
              <a:ext uri="{FF2B5EF4-FFF2-40B4-BE49-F238E27FC236}">
                <a16:creationId xmlns:a16="http://schemas.microsoft.com/office/drawing/2014/main" id="{7C219CAC-898B-F0D7-1567-7DF9E6887CDE}"/>
              </a:ext>
            </a:extLst>
          </p:cNvPr>
          <p:cNvSpPr/>
          <p:nvPr/>
        </p:nvSpPr>
        <p:spPr>
          <a:xfrm>
            <a:off x="695135" y="5025469"/>
            <a:ext cx="971550"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Data Artifact</a:t>
            </a:r>
          </a:p>
        </p:txBody>
      </p:sp>
      <p:cxnSp>
        <p:nvCxnSpPr>
          <p:cNvPr id="77" name="Straight Arrow Connector 76">
            <a:extLst>
              <a:ext uri="{FF2B5EF4-FFF2-40B4-BE49-F238E27FC236}">
                <a16:creationId xmlns:a16="http://schemas.microsoft.com/office/drawing/2014/main" id="{2D5D45ED-854A-2892-1D54-6DA8971DA7FC}"/>
              </a:ext>
            </a:extLst>
          </p:cNvPr>
          <p:cNvCxnSpPr>
            <a:cxnSpLocks/>
          </p:cNvCxnSpPr>
          <p:nvPr/>
        </p:nvCxnSpPr>
        <p:spPr>
          <a:xfrm flipH="1">
            <a:off x="3153671" y="4531853"/>
            <a:ext cx="473799" cy="741394"/>
          </a:xfrm>
          <a:prstGeom prst="straightConnector1">
            <a:avLst/>
          </a:prstGeom>
          <a:solidFill>
            <a:schemeClr val="bg1">
              <a:lumMod val="85000"/>
            </a:schemeClr>
          </a:solidFill>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79" name="Straight Arrow Connector 78">
            <a:extLst>
              <a:ext uri="{FF2B5EF4-FFF2-40B4-BE49-F238E27FC236}">
                <a16:creationId xmlns:a16="http://schemas.microsoft.com/office/drawing/2014/main" id="{CCE187A0-A5C2-4F86-81FF-5E02DD2DE336}"/>
              </a:ext>
            </a:extLst>
          </p:cNvPr>
          <p:cNvCxnSpPr>
            <a:cxnSpLocks/>
            <a:stCxn id="75" idx="1"/>
          </p:cNvCxnSpPr>
          <p:nvPr/>
        </p:nvCxnSpPr>
        <p:spPr>
          <a:xfrm flipH="1">
            <a:off x="1666686" y="5273246"/>
            <a:ext cx="357415" cy="939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2" name="TextBox 81">
            <a:extLst>
              <a:ext uri="{FF2B5EF4-FFF2-40B4-BE49-F238E27FC236}">
                <a16:creationId xmlns:a16="http://schemas.microsoft.com/office/drawing/2014/main" id="{BD95F3EA-FE3B-7CAB-8780-ADE751FB2A5D}"/>
              </a:ext>
            </a:extLst>
          </p:cNvPr>
          <p:cNvSpPr txBox="1"/>
          <p:nvPr/>
        </p:nvSpPr>
        <p:spPr>
          <a:xfrm>
            <a:off x="1986001" y="3685348"/>
            <a:ext cx="767621" cy="219291"/>
          </a:xfrm>
          <a:prstGeom prst="rect">
            <a:avLst/>
          </a:prstGeom>
          <a:noFill/>
        </p:spPr>
        <p:txBody>
          <a:bodyPr wrap="square" rtlCol="0">
            <a:spAutoFit/>
          </a:bodyPr>
          <a:lstStyle/>
          <a:p>
            <a:r>
              <a:rPr lang="en-US" sz="825" dirty="0"/>
              <a:t>Uses …</a:t>
            </a:r>
          </a:p>
        </p:txBody>
      </p:sp>
      <p:sp>
        <p:nvSpPr>
          <p:cNvPr id="83" name="TextBox 82">
            <a:extLst>
              <a:ext uri="{FF2B5EF4-FFF2-40B4-BE49-F238E27FC236}">
                <a16:creationId xmlns:a16="http://schemas.microsoft.com/office/drawing/2014/main" id="{6583A50D-73BA-1D8F-73D8-E8343EAC3E79}"/>
              </a:ext>
            </a:extLst>
          </p:cNvPr>
          <p:cNvSpPr txBox="1"/>
          <p:nvPr/>
        </p:nvSpPr>
        <p:spPr>
          <a:xfrm>
            <a:off x="1659076" y="4840005"/>
            <a:ext cx="767621" cy="219291"/>
          </a:xfrm>
          <a:prstGeom prst="rect">
            <a:avLst/>
          </a:prstGeom>
          <a:noFill/>
        </p:spPr>
        <p:txBody>
          <a:bodyPr wrap="square" rtlCol="0">
            <a:spAutoFit/>
          </a:bodyPr>
          <a:lstStyle/>
          <a:p>
            <a:r>
              <a:rPr lang="en-US" sz="825" dirty="0"/>
              <a:t>Accesses</a:t>
            </a:r>
          </a:p>
        </p:txBody>
      </p:sp>
      <p:sp>
        <p:nvSpPr>
          <p:cNvPr id="5" name="Date Placeholder 4">
            <a:extLst>
              <a:ext uri="{FF2B5EF4-FFF2-40B4-BE49-F238E27FC236}">
                <a16:creationId xmlns:a16="http://schemas.microsoft.com/office/drawing/2014/main" id="{7ADF57FF-6FC8-213E-7153-3FA7093F5EF3}"/>
              </a:ext>
            </a:extLst>
          </p:cNvPr>
          <p:cNvSpPr>
            <a:spLocks noGrp="1"/>
          </p:cNvSpPr>
          <p:nvPr>
            <p:ph type="dt" sz="half" idx="2"/>
          </p:nvPr>
        </p:nvSpPr>
        <p:spPr/>
        <p:txBody>
          <a:bodyPr/>
          <a:lstStyle/>
          <a:p>
            <a:pPr>
              <a:defRPr/>
            </a:pPr>
            <a:r>
              <a:rPr lang="en-US"/>
              <a:t>28 Mar 2024</a:t>
            </a:r>
          </a:p>
        </p:txBody>
      </p:sp>
      <p:sp>
        <p:nvSpPr>
          <p:cNvPr id="8" name="Rounded Rectangle 7">
            <a:extLst>
              <a:ext uri="{FF2B5EF4-FFF2-40B4-BE49-F238E27FC236}">
                <a16:creationId xmlns:a16="http://schemas.microsoft.com/office/drawing/2014/main" id="{A6FF3F5D-0CD5-1B04-FC7D-36CEDD99BF8E}"/>
              </a:ext>
            </a:extLst>
          </p:cNvPr>
          <p:cNvSpPr/>
          <p:nvPr/>
        </p:nvSpPr>
        <p:spPr>
          <a:xfrm>
            <a:off x="4982917" y="1955580"/>
            <a:ext cx="1333055" cy="574729"/>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Organizational Goal</a:t>
            </a:r>
          </a:p>
        </p:txBody>
      </p:sp>
      <p:cxnSp>
        <p:nvCxnSpPr>
          <p:cNvPr id="9" name="Straight Arrow Connector 8">
            <a:extLst>
              <a:ext uri="{FF2B5EF4-FFF2-40B4-BE49-F238E27FC236}">
                <a16:creationId xmlns:a16="http://schemas.microsoft.com/office/drawing/2014/main" id="{212E4DBD-9751-F65A-CE9F-60AA18E6CB89}"/>
              </a:ext>
            </a:extLst>
          </p:cNvPr>
          <p:cNvCxnSpPr>
            <a:cxnSpLocks/>
          </p:cNvCxnSpPr>
          <p:nvPr/>
        </p:nvCxnSpPr>
        <p:spPr>
          <a:xfrm flipV="1">
            <a:off x="3705655" y="2298480"/>
            <a:ext cx="1277262" cy="81674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D29EF1B2-CB74-BADE-E440-FE94B0109B65}"/>
              </a:ext>
            </a:extLst>
          </p:cNvPr>
          <p:cNvSpPr txBox="1"/>
          <p:nvPr/>
        </p:nvSpPr>
        <p:spPr>
          <a:xfrm>
            <a:off x="3260294" y="2759898"/>
            <a:ext cx="1106329" cy="219291"/>
          </a:xfrm>
          <a:prstGeom prst="rect">
            <a:avLst/>
          </a:prstGeom>
          <a:noFill/>
        </p:spPr>
        <p:txBody>
          <a:bodyPr wrap="square" rtlCol="0">
            <a:spAutoFit/>
          </a:bodyPr>
          <a:lstStyle>
            <a:defPPr>
              <a:defRPr lang="en-US"/>
            </a:defPPr>
            <a:lvl1pPr>
              <a:defRPr sz="825"/>
            </a:lvl1pPr>
          </a:lstStyle>
          <a:p>
            <a:r>
              <a:rPr lang="en-US" dirty="0"/>
              <a:t>Accomplishes</a:t>
            </a:r>
          </a:p>
        </p:txBody>
      </p:sp>
      <p:sp>
        <p:nvSpPr>
          <p:cNvPr id="75" name="Rounded Rectangle 74">
            <a:extLst>
              <a:ext uri="{FF2B5EF4-FFF2-40B4-BE49-F238E27FC236}">
                <a16:creationId xmlns:a16="http://schemas.microsoft.com/office/drawing/2014/main" id="{0B40644E-6075-5925-AFD6-1DE77C30CB20}"/>
              </a:ext>
            </a:extLst>
          </p:cNvPr>
          <p:cNvSpPr/>
          <p:nvPr/>
        </p:nvSpPr>
        <p:spPr>
          <a:xfrm>
            <a:off x="2024101" y="5016071"/>
            <a:ext cx="1167671"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t>Application</a:t>
            </a:r>
            <a:endParaRPr lang="en-US" sz="1200" dirty="0">
              <a:solidFill>
                <a:srgbClr val="FF0000"/>
              </a:solidFill>
            </a:endParaRPr>
          </a:p>
        </p:txBody>
      </p:sp>
      <p:cxnSp>
        <p:nvCxnSpPr>
          <p:cNvPr id="11" name="Straight Arrow Connector 10">
            <a:extLst>
              <a:ext uri="{FF2B5EF4-FFF2-40B4-BE49-F238E27FC236}">
                <a16:creationId xmlns:a16="http://schemas.microsoft.com/office/drawing/2014/main" id="{55DA4B96-CE08-0A44-D7EC-290EC5B8ED7F}"/>
              </a:ext>
            </a:extLst>
          </p:cNvPr>
          <p:cNvCxnSpPr>
            <a:cxnSpLocks/>
            <a:stCxn id="35" idx="2"/>
            <a:endCxn id="72" idx="3"/>
          </p:cNvCxnSpPr>
          <p:nvPr/>
        </p:nvCxnSpPr>
        <p:spPr>
          <a:xfrm flipH="1">
            <a:off x="4757040" y="3632002"/>
            <a:ext cx="1443735" cy="89985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CC1E29D2-B454-23AE-1EEA-753247F1EC82}"/>
              </a:ext>
            </a:extLst>
          </p:cNvPr>
          <p:cNvSpPr txBox="1"/>
          <p:nvPr/>
        </p:nvSpPr>
        <p:spPr>
          <a:xfrm>
            <a:off x="5966840" y="3743363"/>
            <a:ext cx="1106329" cy="219291"/>
          </a:xfrm>
          <a:prstGeom prst="rect">
            <a:avLst/>
          </a:prstGeom>
          <a:noFill/>
        </p:spPr>
        <p:txBody>
          <a:bodyPr wrap="square" rtlCol="0">
            <a:spAutoFit/>
          </a:bodyPr>
          <a:lstStyle>
            <a:defPPr>
              <a:defRPr lang="en-US"/>
            </a:defPPr>
            <a:lvl1pPr>
              <a:defRPr sz="825"/>
            </a:lvl1pPr>
          </a:lstStyle>
          <a:p>
            <a:r>
              <a:rPr lang="en-US" dirty="0"/>
              <a:t>Helps Provide …</a:t>
            </a:r>
          </a:p>
        </p:txBody>
      </p:sp>
      <p:sp>
        <p:nvSpPr>
          <p:cNvPr id="3" name="Date Placeholder 1">
            <a:extLst>
              <a:ext uri="{FF2B5EF4-FFF2-40B4-BE49-F238E27FC236}">
                <a16:creationId xmlns:a16="http://schemas.microsoft.com/office/drawing/2014/main" id="{A20C8F6D-271A-D640-23E2-D17092F04420}"/>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4-7</a:t>
            </a:r>
          </a:p>
        </p:txBody>
      </p:sp>
    </p:spTree>
    <p:extLst>
      <p:ext uri="{BB962C8B-B14F-4D97-AF65-F5344CB8AC3E}">
        <p14:creationId xmlns:p14="http://schemas.microsoft.com/office/powerpoint/2010/main" val="8244606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363BB9-D21E-8C50-ED12-4B5D265104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1B0F9-6A14-55C7-8601-2F1AA87F57DE}"/>
              </a:ext>
            </a:extLst>
          </p:cNvPr>
          <p:cNvSpPr>
            <a:spLocks noGrp="1"/>
          </p:cNvSpPr>
          <p:nvPr>
            <p:ph type="title"/>
          </p:nvPr>
        </p:nvSpPr>
        <p:spPr/>
        <p:txBody>
          <a:bodyPr/>
          <a:lstStyle/>
          <a:p>
            <a:r>
              <a:rPr lang="en-US" dirty="0"/>
              <a:t>“Enterprise Architecture” Definitions</a:t>
            </a:r>
          </a:p>
        </p:txBody>
      </p:sp>
      <p:sp>
        <p:nvSpPr>
          <p:cNvPr id="3" name="Content Placeholder 2">
            <a:extLst>
              <a:ext uri="{FF2B5EF4-FFF2-40B4-BE49-F238E27FC236}">
                <a16:creationId xmlns:a16="http://schemas.microsoft.com/office/drawing/2014/main" id="{9DF7684C-20A0-B28C-A906-E6FDA96E9259}"/>
              </a:ext>
            </a:extLst>
          </p:cNvPr>
          <p:cNvSpPr>
            <a:spLocks noGrp="1"/>
          </p:cNvSpPr>
          <p:nvPr>
            <p:ph idx="1"/>
          </p:nvPr>
        </p:nvSpPr>
        <p:spPr>
          <a:xfrm>
            <a:off x="457200" y="1393129"/>
            <a:ext cx="8229600" cy="4525963"/>
          </a:xfrm>
        </p:spPr>
        <p:txBody>
          <a:bodyPr/>
          <a:lstStyle/>
          <a:p>
            <a:r>
              <a:rPr lang="en-US" sz="2000" dirty="0"/>
              <a:t>Enterprise Capability</a:t>
            </a:r>
          </a:p>
          <a:p>
            <a:pPr lvl="1"/>
            <a:r>
              <a:rPr lang="en-US" sz="1600" dirty="0"/>
              <a:t>An expression of what an enterprise does and can do.  An enterprise capability denotes the “What” an enterprise can do and has responsibility for, whereas an enterprise process outlines how a particular activity gets performed by enterprise systems.   </a:t>
            </a:r>
          </a:p>
          <a:p>
            <a:pPr lvl="1"/>
            <a:r>
              <a:rPr lang="en-US" sz="1600" dirty="0"/>
              <a:t>At an elemental level, an enterprise capability is the encapsulation of the underlying functionality expressed abstractly, in general and high-level terms, requiring a combination of organization, Persons, processes, and technology to achieve.</a:t>
            </a:r>
          </a:p>
          <a:p>
            <a:endParaRPr lang="en-US" sz="1900" dirty="0"/>
          </a:p>
          <a:p>
            <a:r>
              <a:rPr lang="en-US" sz="1900" dirty="0"/>
              <a:t>Asset</a:t>
            </a:r>
          </a:p>
          <a:p>
            <a:pPr lvl="1"/>
            <a:r>
              <a:rPr lang="en-US" sz="1600" dirty="0"/>
              <a:t>An item of value to stakeholders. An asset may be tangible (e.g., a physical item such as hardware, firmware, computing platform, network device, or other technology component) or intangible (e.g., humans, data, information, software, capability, function, service, trademark, copyright, patent, intellectual property, image, or reputation).  NIST 800-160</a:t>
            </a:r>
          </a:p>
        </p:txBody>
      </p:sp>
      <p:sp>
        <p:nvSpPr>
          <p:cNvPr id="5" name="Date Placeholder 4">
            <a:extLst>
              <a:ext uri="{FF2B5EF4-FFF2-40B4-BE49-F238E27FC236}">
                <a16:creationId xmlns:a16="http://schemas.microsoft.com/office/drawing/2014/main" id="{E4CAC66B-C430-DCFD-4E35-76C5123DF905}"/>
              </a:ext>
            </a:extLst>
          </p:cNvPr>
          <p:cNvSpPr>
            <a:spLocks noGrp="1"/>
          </p:cNvSpPr>
          <p:nvPr>
            <p:ph type="dt" sz="half" idx="2"/>
          </p:nvPr>
        </p:nvSpPr>
        <p:spPr>
          <a:xfrm>
            <a:off x="114300" y="6533924"/>
            <a:ext cx="1333500" cy="260350"/>
          </a:xfrm>
          <a:prstGeom prst="rect">
            <a:avLst/>
          </a:prstGeom>
        </p:spPr>
        <p:txBody>
          <a:bodyPr vert="horz" lIns="91440" tIns="45720" rIns="91440" bIns="45720" rtlCol="0" anchor="ctr"/>
          <a:lstStyle>
            <a:defPPr>
              <a:defRPr lang="en-US"/>
            </a:defPPr>
            <a:lvl1pPr algn="l" rtl="0" fontAlgn="base">
              <a:spcBef>
                <a:spcPct val="0"/>
              </a:spcBef>
              <a:spcAft>
                <a:spcPct val="0"/>
              </a:spcAft>
              <a:defRPr sz="1200" kern="1200" smtClean="0">
                <a:solidFill>
                  <a:srgbClr val="1F497D"/>
                </a:solidFill>
                <a:latin typeface="Arial" charset="0"/>
                <a:ea typeface="Osaka" charset="0"/>
                <a:cs typeface="Osaka" charset="0"/>
              </a:defRPr>
            </a:lvl1pPr>
            <a:lvl2pPr marL="457200" algn="l" rtl="0" fontAlgn="base">
              <a:spcBef>
                <a:spcPct val="0"/>
              </a:spcBef>
              <a:spcAft>
                <a:spcPct val="0"/>
              </a:spcAft>
              <a:defRPr kern="1200">
                <a:solidFill>
                  <a:schemeClr val="tx1"/>
                </a:solidFill>
                <a:latin typeface="Arial" pitchFamily="34" charset="0"/>
                <a:ea typeface="Osaka" pitchFamily="-84" charset="-128"/>
                <a:cs typeface="+mn-cs"/>
              </a:defRPr>
            </a:lvl2pPr>
            <a:lvl3pPr marL="914400" algn="l" rtl="0" fontAlgn="base">
              <a:spcBef>
                <a:spcPct val="0"/>
              </a:spcBef>
              <a:spcAft>
                <a:spcPct val="0"/>
              </a:spcAft>
              <a:defRPr kern="1200">
                <a:solidFill>
                  <a:schemeClr val="tx1"/>
                </a:solidFill>
                <a:latin typeface="Arial" pitchFamily="34" charset="0"/>
                <a:ea typeface="Osaka" pitchFamily="-84" charset="-128"/>
                <a:cs typeface="+mn-cs"/>
              </a:defRPr>
            </a:lvl3pPr>
            <a:lvl4pPr marL="1371600" algn="l" rtl="0" fontAlgn="base">
              <a:spcBef>
                <a:spcPct val="0"/>
              </a:spcBef>
              <a:spcAft>
                <a:spcPct val="0"/>
              </a:spcAft>
              <a:defRPr kern="1200">
                <a:solidFill>
                  <a:schemeClr val="tx1"/>
                </a:solidFill>
                <a:latin typeface="Arial" pitchFamily="34" charset="0"/>
                <a:ea typeface="Osaka" pitchFamily="-84" charset="-128"/>
                <a:cs typeface="+mn-cs"/>
              </a:defRPr>
            </a:lvl4pPr>
            <a:lvl5pPr marL="1828800" algn="l" rtl="0" fontAlgn="base">
              <a:spcBef>
                <a:spcPct val="0"/>
              </a:spcBef>
              <a:spcAft>
                <a:spcPct val="0"/>
              </a:spcAft>
              <a:defRPr kern="1200">
                <a:solidFill>
                  <a:schemeClr val="tx1"/>
                </a:solidFill>
                <a:latin typeface="Arial" pitchFamily="34" charset="0"/>
                <a:ea typeface="Osaka" pitchFamily="-84" charset="-128"/>
                <a:cs typeface="+mn-cs"/>
              </a:defRPr>
            </a:lvl5pPr>
            <a:lvl6pPr marL="2286000" algn="l" defTabSz="914400" rtl="0" eaLnBrk="1" latinLnBrk="0" hangingPunct="1">
              <a:defRPr kern="1200">
                <a:solidFill>
                  <a:schemeClr val="tx1"/>
                </a:solidFill>
                <a:latin typeface="Arial" pitchFamily="34" charset="0"/>
                <a:ea typeface="Osaka" pitchFamily="-84" charset="-128"/>
                <a:cs typeface="+mn-cs"/>
              </a:defRPr>
            </a:lvl6pPr>
            <a:lvl7pPr marL="2743200" algn="l" defTabSz="914400" rtl="0" eaLnBrk="1" latinLnBrk="0" hangingPunct="1">
              <a:defRPr kern="1200">
                <a:solidFill>
                  <a:schemeClr val="tx1"/>
                </a:solidFill>
                <a:latin typeface="Arial" pitchFamily="34" charset="0"/>
                <a:ea typeface="Osaka" pitchFamily="-84" charset="-128"/>
                <a:cs typeface="+mn-cs"/>
              </a:defRPr>
            </a:lvl7pPr>
            <a:lvl8pPr marL="3200400" algn="l" defTabSz="914400" rtl="0" eaLnBrk="1" latinLnBrk="0" hangingPunct="1">
              <a:defRPr kern="1200">
                <a:solidFill>
                  <a:schemeClr val="tx1"/>
                </a:solidFill>
                <a:latin typeface="Arial" pitchFamily="34" charset="0"/>
                <a:ea typeface="Osaka" pitchFamily="-84" charset="-128"/>
                <a:cs typeface="+mn-cs"/>
              </a:defRPr>
            </a:lvl8pPr>
            <a:lvl9pPr marL="3657600" algn="l" defTabSz="914400" rtl="0" eaLnBrk="1" latinLnBrk="0" hangingPunct="1">
              <a:defRPr kern="1200">
                <a:solidFill>
                  <a:schemeClr val="tx1"/>
                </a:solidFill>
                <a:latin typeface="Arial" pitchFamily="34" charset="0"/>
                <a:ea typeface="Osaka" pitchFamily="-84" charset="-128"/>
                <a:cs typeface="+mn-cs"/>
              </a:defRPr>
            </a:lvl9pPr>
          </a:lstStyle>
          <a:p>
            <a:r>
              <a:rPr lang="en-US" b="0"/>
              <a:t>28 Mar 2024</a:t>
            </a:r>
            <a:endParaRPr lang="en-US" altLang="en-US" b="0" dirty="0"/>
          </a:p>
        </p:txBody>
      </p:sp>
    </p:spTree>
    <p:extLst>
      <p:ext uri="{BB962C8B-B14F-4D97-AF65-F5344CB8AC3E}">
        <p14:creationId xmlns:p14="http://schemas.microsoft.com/office/powerpoint/2010/main" val="11161929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005897-3B23-1139-DA95-0F3C66DF5C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3CB68D0-6AD2-D437-82E0-5EFD3320D87F}"/>
              </a:ext>
            </a:extLst>
          </p:cNvPr>
          <p:cNvSpPr>
            <a:spLocks noGrp="1"/>
          </p:cNvSpPr>
          <p:nvPr>
            <p:ph type="title"/>
          </p:nvPr>
        </p:nvSpPr>
        <p:spPr>
          <a:xfrm>
            <a:off x="533400" y="92884"/>
            <a:ext cx="8229600" cy="682229"/>
          </a:xfrm>
        </p:spPr>
        <p:txBody>
          <a:bodyPr/>
          <a:lstStyle/>
          <a:p>
            <a:r>
              <a:rPr lang="en-US" sz="2400" dirty="0"/>
              <a:t>“Enterprise Architecture” Definitions, </a:t>
            </a:r>
            <a:r>
              <a:rPr lang="en-US" sz="2400" dirty="0" err="1"/>
              <a:t>contd</a:t>
            </a:r>
            <a:endParaRPr lang="en-US" sz="2400" dirty="0"/>
          </a:p>
        </p:txBody>
      </p:sp>
      <p:sp>
        <p:nvSpPr>
          <p:cNvPr id="3" name="Content Placeholder 2">
            <a:extLst>
              <a:ext uri="{FF2B5EF4-FFF2-40B4-BE49-F238E27FC236}">
                <a16:creationId xmlns:a16="http://schemas.microsoft.com/office/drawing/2014/main" id="{DDDDFA9D-2B19-2611-416F-C1BEF5DB6739}"/>
              </a:ext>
            </a:extLst>
          </p:cNvPr>
          <p:cNvSpPr>
            <a:spLocks noGrp="1"/>
          </p:cNvSpPr>
          <p:nvPr>
            <p:ph idx="1"/>
          </p:nvPr>
        </p:nvSpPr>
        <p:spPr>
          <a:xfrm>
            <a:off x="381000" y="1219200"/>
            <a:ext cx="8229600" cy="5029200"/>
          </a:xfrm>
        </p:spPr>
        <p:txBody>
          <a:bodyPr/>
          <a:lstStyle/>
          <a:p>
            <a:r>
              <a:rPr lang="en-US" sz="1800" dirty="0"/>
              <a:t>Enterprise Process</a:t>
            </a:r>
          </a:p>
          <a:p>
            <a:pPr lvl="1"/>
            <a:r>
              <a:rPr lang="en-US" sz="1600" dirty="0"/>
              <a:t>An enterprise process is defined as a set of activities and tasks that, once completed, will accomplish an organizational goal. </a:t>
            </a:r>
          </a:p>
          <a:p>
            <a:r>
              <a:rPr lang="en-US" sz="1800" dirty="0"/>
              <a:t>Activity</a:t>
            </a:r>
          </a:p>
          <a:p>
            <a:pPr lvl="1"/>
            <a:r>
              <a:rPr lang="en-US" sz="1600" dirty="0"/>
              <a:t>Work, not specific to a single organization, operational system or individual that transforms inputs (Resources) into outputs (Resources) or changes their state.  (</a:t>
            </a:r>
            <a:r>
              <a:rPr lang="en-US" sz="1600" dirty="0" err="1"/>
              <a:t>DoDAF</a:t>
            </a:r>
            <a:r>
              <a:rPr lang="en-US" sz="1600" dirty="0"/>
              <a:t>, edited)</a:t>
            </a:r>
          </a:p>
          <a:p>
            <a:r>
              <a:rPr lang="en-US" sz="1800" dirty="0"/>
              <a:t>Actor</a:t>
            </a:r>
          </a:p>
          <a:p>
            <a:pPr lvl="1"/>
            <a:r>
              <a:rPr lang="en-US" sz="1600" dirty="0"/>
              <a:t>An actor specifies a role played by a user or any other system that interacts with the subject. It may represent roles played by human users, </a:t>
            </a:r>
            <a:r>
              <a:rPr lang="en-US" sz="1600" dirty="0">
                <a:solidFill>
                  <a:srgbClr val="FF3300"/>
                </a:solidFill>
              </a:rPr>
              <a:t>software</a:t>
            </a:r>
            <a:r>
              <a:rPr lang="en-US" sz="1600" dirty="0"/>
              <a:t>, external hardware, or other subjects.  (UML)</a:t>
            </a:r>
          </a:p>
          <a:p>
            <a:r>
              <a:rPr lang="en-US" sz="1800" dirty="0"/>
              <a:t>Application</a:t>
            </a:r>
          </a:p>
          <a:p>
            <a:pPr lvl="1"/>
            <a:r>
              <a:rPr lang="en-US" sz="1600" dirty="0"/>
              <a:t>An application (app), application program or application software is a </a:t>
            </a:r>
            <a:r>
              <a:rPr lang="en-US" sz="1600" dirty="0">
                <a:hlinkClick r:id="rId2" tooltip="Computer program"/>
              </a:rPr>
              <a:t>computer program</a:t>
            </a:r>
            <a:r>
              <a:rPr lang="en-US" sz="1600" dirty="0"/>
              <a:t> designed to help Persons perform an activity (Wikipedia)</a:t>
            </a:r>
          </a:p>
          <a:p>
            <a:r>
              <a:rPr lang="en-US" sz="1800" dirty="0"/>
              <a:t>Data</a:t>
            </a:r>
          </a:p>
          <a:p>
            <a:pPr lvl="1"/>
            <a:r>
              <a:rPr lang="en-US" sz="1600" dirty="0"/>
              <a:t>The representation forms of information that may be stored and/or exchanged by systems and users thereof. (Information)</a:t>
            </a:r>
          </a:p>
          <a:p>
            <a:pPr lvl="1"/>
            <a:r>
              <a:rPr lang="en-US" sz="1600" dirty="0">
                <a:solidFill>
                  <a:schemeClr val="bg1">
                    <a:lumMod val="85000"/>
                  </a:schemeClr>
                </a:solidFill>
              </a:rPr>
              <a:t>Not completely clear what a “data artifact” might be.  In some contexts it is defined like this:</a:t>
            </a:r>
          </a:p>
          <a:p>
            <a:pPr lvl="2"/>
            <a:r>
              <a:rPr lang="en-US" sz="1200" dirty="0">
                <a:solidFill>
                  <a:schemeClr val="bg1">
                    <a:lumMod val="85000"/>
                  </a:schemeClr>
                </a:solidFill>
              </a:rPr>
              <a:t>A data artifact is a data flaw caused by equipment, techniques or conditions. Common sources of data flaws include hardware or software errors, conditions such as electromagnetic interference and flawed designs such as an algorithm prone to miscalculations.</a:t>
            </a:r>
          </a:p>
          <a:p>
            <a:endParaRPr lang="en-US" sz="1800" dirty="0"/>
          </a:p>
        </p:txBody>
      </p:sp>
      <p:sp>
        <p:nvSpPr>
          <p:cNvPr id="6" name="Date Placeholder 5">
            <a:extLst>
              <a:ext uri="{FF2B5EF4-FFF2-40B4-BE49-F238E27FC236}">
                <a16:creationId xmlns:a16="http://schemas.microsoft.com/office/drawing/2014/main" id="{608A1479-4A97-87FE-95A4-9885D13B292D}"/>
              </a:ext>
            </a:extLst>
          </p:cNvPr>
          <p:cNvSpPr>
            <a:spLocks noGrp="1"/>
          </p:cNvSpPr>
          <p:nvPr>
            <p:ph type="dt" sz="half" idx="2"/>
          </p:nvPr>
        </p:nvSpPr>
        <p:spPr>
          <a:xfrm>
            <a:off x="114300" y="6533924"/>
            <a:ext cx="1409700" cy="260350"/>
          </a:xfrm>
          <a:prstGeom prst="rect">
            <a:avLst/>
          </a:prstGeom>
        </p:spPr>
        <p:txBody>
          <a:bodyPr vert="horz" lIns="91440" tIns="45720" rIns="91440" bIns="45720" rtlCol="0" anchor="ctr"/>
          <a:lstStyle>
            <a:defPPr>
              <a:defRPr lang="en-US"/>
            </a:defPPr>
            <a:lvl1pPr algn="l" rtl="0" fontAlgn="base">
              <a:spcBef>
                <a:spcPct val="0"/>
              </a:spcBef>
              <a:spcAft>
                <a:spcPct val="0"/>
              </a:spcAft>
              <a:defRPr sz="1200" kern="1200" smtClean="0">
                <a:solidFill>
                  <a:srgbClr val="1F497D"/>
                </a:solidFill>
                <a:latin typeface="Arial" charset="0"/>
                <a:ea typeface="Osaka" charset="0"/>
                <a:cs typeface="Osaka" charset="0"/>
              </a:defRPr>
            </a:lvl1pPr>
            <a:lvl2pPr marL="457200" algn="l" rtl="0" fontAlgn="base">
              <a:spcBef>
                <a:spcPct val="0"/>
              </a:spcBef>
              <a:spcAft>
                <a:spcPct val="0"/>
              </a:spcAft>
              <a:defRPr kern="1200">
                <a:solidFill>
                  <a:schemeClr val="tx1"/>
                </a:solidFill>
                <a:latin typeface="Arial" pitchFamily="34" charset="0"/>
                <a:ea typeface="Osaka" pitchFamily="-84" charset="-128"/>
                <a:cs typeface="+mn-cs"/>
              </a:defRPr>
            </a:lvl2pPr>
            <a:lvl3pPr marL="914400" algn="l" rtl="0" fontAlgn="base">
              <a:spcBef>
                <a:spcPct val="0"/>
              </a:spcBef>
              <a:spcAft>
                <a:spcPct val="0"/>
              </a:spcAft>
              <a:defRPr kern="1200">
                <a:solidFill>
                  <a:schemeClr val="tx1"/>
                </a:solidFill>
                <a:latin typeface="Arial" pitchFamily="34" charset="0"/>
                <a:ea typeface="Osaka" pitchFamily="-84" charset="-128"/>
                <a:cs typeface="+mn-cs"/>
              </a:defRPr>
            </a:lvl3pPr>
            <a:lvl4pPr marL="1371600" algn="l" rtl="0" fontAlgn="base">
              <a:spcBef>
                <a:spcPct val="0"/>
              </a:spcBef>
              <a:spcAft>
                <a:spcPct val="0"/>
              </a:spcAft>
              <a:defRPr kern="1200">
                <a:solidFill>
                  <a:schemeClr val="tx1"/>
                </a:solidFill>
                <a:latin typeface="Arial" pitchFamily="34" charset="0"/>
                <a:ea typeface="Osaka" pitchFamily="-84" charset="-128"/>
                <a:cs typeface="+mn-cs"/>
              </a:defRPr>
            </a:lvl4pPr>
            <a:lvl5pPr marL="1828800" algn="l" rtl="0" fontAlgn="base">
              <a:spcBef>
                <a:spcPct val="0"/>
              </a:spcBef>
              <a:spcAft>
                <a:spcPct val="0"/>
              </a:spcAft>
              <a:defRPr kern="1200">
                <a:solidFill>
                  <a:schemeClr val="tx1"/>
                </a:solidFill>
                <a:latin typeface="Arial" pitchFamily="34" charset="0"/>
                <a:ea typeface="Osaka" pitchFamily="-84" charset="-128"/>
                <a:cs typeface="+mn-cs"/>
              </a:defRPr>
            </a:lvl5pPr>
            <a:lvl6pPr marL="2286000" algn="l" defTabSz="914400" rtl="0" eaLnBrk="1" latinLnBrk="0" hangingPunct="1">
              <a:defRPr kern="1200">
                <a:solidFill>
                  <a:schemeClr val="tx1"/>
                </a:solidFill>
                <a:latin typeface="Arial" pitchFamily="34" charset="0"/>
                <a:ea typeface="Osaka" pitchFamily="-84" charset="-128"/>
                <a:cs typeface="+mn-cs"/>
              </a:defRPr>
            </a:lvl6pPr>
            <a:lvl7pPr marL="2743200" algn="l" defTabSz="914400" rtl="0" eaLnBrk="1" latinLnBrk="0" hangingPunct="1">
              <a:defRPr kern="1200">
                <a:solidFill>
                  <a:schemeClr val="tx1"/>
                </a:solidFill>
                <a:latin typeface="Arial" pitchFamily="34" charset="0"/>
                <a:ea typeface="Osaka" pitchFamily="-84" charset="-128"/>
                <a:cs typeface="+mn-cs"/>
              </a:defRPr>
            </a:lvl7pPr>
            <a:lvl8pPr marL="3200400" algn="l" defTabSz="914400" rtl="0" eaLnBrk="1" latinLnBrk="0" hangingPunct="1">
              <a:defRPr kern="1200">
                <a:solidFill>
                  <a:schemeClr val="tx1"/>
                </a:solidFill>
                <a:latin typeface="Arial" pitchFamily="34" charset="0"/>
                <a:ea typeface="Osaka" pitchFamily="-84" charset="-128"/>
                <a:cs typeface="+mn-cs"/>
              </a:defRPr>
            </a:lvl8pPr>
            <a:lvl9pPr marL="3657600" algn="l" defTabSz="914400" rtl="0" eaLnBrk="1" latinLnBrk="0" hangingPunct="1">
              <a:defRPr kern="1200">
                <a:solidFill>
                  <a:schemeClr val="tx1"/>
                </a:solidFill>
                <a:latin typeface="Arial" pitchFamily="34" charset="0"/>
                <a:ea typeface="Osaka" pitchFamily="-84" charset="-128"/>
                <a:cs typeface="+mn-cs"/>
              </a:defRPr>
            </a:lvl9pPr>
          </a:lstStyle>
          <a:p>
            <a:r>
              <a:rPr lang="en-US" b="0"/>
              <a:t>28 Mar 2024</a:t>
            </a:r>
            <a:endParaRPr lang="en-US" altLang="en-US" b="0" dirty="0"/>
          </a:p>
        </p:txBody>
      </p:sp>
    </p:spTree>
    <p:extLst>
      <p:ext uri="{BB962C8B-B14F-4D97-AF65-F5344CB8AC3E}">
        <p14:creationId xmlns:p14="http://schemas.microsoft.com/office/powerpoint/2010/main" val="22928992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C4EF94A-3EA1-78F2-AF47-DB9EC45F2FAD}"/>
              </a:ext>
            </a:extLst>
          </p:cNvPr>
          <p:cNvSpPr>
            <a:spLocks noGrp="1"/>
          </p:cNvSpPr>
          <p:nvPr>
            <p:ph type="title"/>
          </p:nvPr>
        </p:nvSpPr>
        <p:spPr/>
        <p:txBody>
          <a:bodyPr/>
          <a:lstStyle/>
          <a:p>
            <a:r>
              <a:rPr lang="en-US" dirty="0"/>
              <a:t>Terminology, Taxonomy, Ontology</a:t>
            </a:r>
          </a:p>
        </p:txBody>
      </p:sp>
      <p:sp>
        <p:nvSpPr>
          <p:cNvPr id="4" name="Content Placeholder 3">
            <a:extLst>
              <a:ext uri="{FF2B5EF4-FFF2-40B4-BE49-F238E27FC236}">
                <a16:creationId xmlns:a16="http://schemas.microsoft.com/office/drawing/2014/main" id="{A4604093-55D4-B702-5A38-3F878C182A34}"/>
              </a:ext>
            </a:extLst>
          </p:cNvPr>
          <p:cNvSpPr>
            <a:spLocks noGrp="1"/>
          </p:cNvSpPr>
          <p:nvPr>
            <p:ph idx="1"/>
          </p:nvPr>
        </p:nvSpPr>
        <p:spPr>
          <a:xfrm>
            <a:off x="457200" y="990600"/>
            <a:ext cx="8229600" cy="5257800"/>
          </a:xfrm>
        </p:spPr>
        <p:txBody>
          <a:bodyPr/>
          <a:lstStyle/>
          <a:p>
            <a:r>
              <a:rPr lang="en-US" sz="2000" dirty="0">
                <a:solidFill>
                  <a:srgbClr val="FF0000"/>
                </a:solidFill>
              </a:rPr>
              <a:t>Terminology: </a:t>
            </a:r>
            <a:r>
              <a:rPr lang="en-US" sz="2000" b="1" dirty="0"/>
              <a:t>Terminology</a:t>
            </a:r>
            <a:r>
              <a:rPr lang="en-US" sz="2000" dirty="0"/>
              <a:t> is a group of specialized words and respective meanings in a particular field. A </a:t>
            </a:r>
            <a:r>
              <a:rPr lang="en-US" sz="2000" b="1" i="1" dirty="0"/>
              <a:t>term</a:t>
            </a:r>
            <a:r>
              <a:rPr lang="en-US" sz="2000" dirty="0"/>
              <a:t> is a word, </a:t>
            </a:r>
            <a:r>
              <a:rPr lang="en-US" sz="2000" dirty="0">
                <a:hlinkClick r:id="rId2" tooltip="Compound (linguistics)"/>
              </a:rPr>
              <a:t>compound word</a:t>
            </a:r>
            <a:r>
              <a:rPr lang="en-US" sz="2000" dirty="0"/>
              <a:t>, or multi-word </a:t>
            </a:r>
            <a:r>
              <a:rPr lang="en-US" sz="2000" dirty="0">
                <a:hlinkClick r:id="rId3" tooltip="Expression (linguistics)"/>
              </a:rPr>
              <a:t>expressions</a:t>
            </a:r>
            <a:r>
              <a:rPr lang="en-US" sz="2000" dirty="0"/>
              <a:t> that in specific </a:t>
            </a:r>
            <a:r>
              <a:rPr lang="en-US" sz="2000" dirty="0">
                <a:hlinkClick r:id="rId4" tooltip="Context (language use)"/>
              </a:rPr>
              <a:t>contexts</a:t>
            </a:r>
            <a:r>
              <a:rPr lang="en-US" sz="2000" dirty="0"/>
              <a:t> is given specific meanings—these may deviate from the meanings the same words have in other contexts and in everyday language.</a:t>
            </a:r>
            <a:endParaRPr lang="en-US" sz="2000" dirty="0">
              <a:solidFill>
                <a:srgbClr val="FF0000"/>
              </a:solidFill>
            </a:endParaRPr>
          </a:p>
          <a:p>
            <a:r>
              <a:rPr lang="en-US" sz="2000" dirty="0">
                <a:solidFill>
                  <a:srgbClr val="FF0000"/>
                </a:solidFill>
              </a:rPr>
              <a:t>Taxonomy: </a:t>
            </a:r>
            <a:r>
              <a:rPr lang="en-US" sz="2000" dirty="0"/>
              <a:t>Taxonomy is the practice and science of categorization or classification.  A taxonomy (or taxonomical classification) is a scheme of classification, especially a hierarchical classification, in which things are organized into groups or types. Many taxonomies are hierarchies (and thus, have an intrinsic tree structure), but not all are. </a:t>
            </a:r>
          </a:p>
          <a:p>
            <a:r>
              <a:rPr lang="en-US" sz="2000" dirty="0">
                <a:solidFill>
                  <a:srgbClr val="FF0000"/>
                </a:solidFill>
              </a:rPr>
              <a:t>Ontology:</a:t>
            </a:r>
            <a:r>
              <a:rPr lang="en-US" sz="2000" dirty="0"/>
              <a:t> In </a:t>
            </a:r>
            <a:r>
              <a:rPr lang="en-US" sz="2000" dirty="0">
                <a:hlinkClick r:id="rId5" tooltip="Computer science"/>
              </a:rPr>
              <a:t>computer science</a:t>
            </a:r>
            <a:r>
              <a:rPr lang="en-US" sz="2000" dirty="0"/>
              <a:t> and </a:t>
            </a:r>
            <a:r>
              <a:rPr lang="en-US" sz="2000" dirty="0">
                <a:hlinkClick r:id="rId6" tooltip="Information science"/>
              </a:rPr>
              <a:t>information science</a:t>
            </a:r>
            <a:r>
              <a:rPr lang="en-US" sz="2000" dirty="0"/>
              <a:t>, an </a:t>
            </a:r>
            <a:r>
              <a:rPr lang="en-US" sz="2000" b="1" dirty="0"/>
              <a:t>ontology</a:t>
            </a:r>
            <a:r>
              <a:rPr lang="en-US" sz="2000" dirty="0"/>
              <a:t> encompasses a representation, formal naming, and definition of the categories, properties, and relations between the concepts, data, and entities that substantiate one, many, or all </a:t>
            </a:r>
            <a:r>
              <a:rPr lang="en-US" sz="2000" dirty="0">
                <a:hlinkClick r:id="rId7" tooltip="Domain of discourse"/>
              </a:rPr>
              <a:t>domains of discourse</a:t>
            </a:r>
            <a:r>
              <a:rPr lang="en-US" sz="2000" dirty="0"/>
              <a:t>. More simply, an ontology is a way of showing the properties of a subject area and how they are related, by defining a set of concepts and categories that represent the subject. </a:t>
            </a:r>
          </a:p>
        </p:txBody>
      </p:sp>
      <p:sp>
        <p:nvSpPr>
          <p:cNvPr id="2" name="Date Placeholder 1">
            <a:extLst>
              <a:ext uri="{FF2B5EF4-FFF2-40B4-BE49-F238E27FC236}">
                <a16:creationId xmlns:a16="http://schemas.microsoft.com/office/drawing/2014/main" id="{C6563BCA-705B-4872-9F54-D2E76E94A8A8}"/>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24441193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26D667-746E-6015-F519-19F62BF7891C}"/>
            </a:ext>
          </a:extLst>
        </p:cNvPr>
        <p:cNvGrpSpPr/>
        <p:nvPr/>
      </p:nvGrpSpPr>
      <p:grpSpPr>
        <a:xfrm>
          <a:off x="0" y="0"/>
          <a:ext cx="0" cy="0"/>
          <a:chOff x="0" y="0"/>
          <a:chExt cx="0" cy="0"/>
        </a:xfrm>
      </p:grpSpPr>
      <p:sp>
        <p:nvSpPr>
          <p:cNvPr id="7" name="Rounded Rectangle 6">
            <a:extLst>
              <a:ext uri="{FF2B5EF4-FFF2-40B4-BE49-F238E27FC236}">
                <a16:creationId xmlns:a16="http://schemas.microsoft.com/office/drawing/2014/main" id="{B4FC41DA-3A18-C8F4-D5D9-62A3268AE6FE}"/>
              </a:ext>
            </a:extLst>
          </p:cNvPr>
          <p:cNvSpPr/>
          <p:nvPr/>
        </p:nvSpPr>
        <p:spPr>
          <a:xfrm>
            <a:off x="6668448" y="4498877"/>
            <a:ext cx="851575"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System</a:t>
            </a:r>
          </a:p>
        </p:txBody>
      </p:sp>
      <p:sp>
        <p:nvSpPr>
          <p:cNvPr id="8" name="Rounded Rectangle 7">
            <a:extLst>
              <a:ext uri="{FF2B5EF4-FFF2-40B4-BE49-F238E27FC236}">
                <a16:creationId xmlns:a16="http://schemas.microsoft.com/office/drawing/2014/main" id="{498FA856-99CA-3A02-318A-4DBA80950DEA}"/>
              </a:ext>
            </a:extLst>
          </p:cNvPr>
          <p:cNvSpPr/>
          <p:nvPr/>
        </p:nvSpPr>
        <p:spPr>
          <a:xfrm>
            <a:off x="8086145" y="3867194"/>
            <a:ext cx="772096"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Hardware</a:t>
            </a:r>
          </a:p>
        </p:txBody>
      </p:sp>
      <p:sp>
        <p:nvSpPr>
          <p:cNvPr id="9" name="Rounded Rectangle 8">
            <a:extLst>
              <a:ext uri="{FF2B5EF4-FFF2-40B4-BE49-F238E27FC236}">
                <a16:creationId xmlns:a16="http://schemas.microsoft.com/office/drawing/2014/main" id="{C4A2515E-FEE3-F8BC-7E73-E7ABED9C552A}"/>
              </a:ext>
            </a:extLst>
          </p:cNvPr>
          <p:cNvSpPr/>
          <p:nvPr/>
        </p:nvSpPr>
        <p:spPr>
          <a:xfrm>
            <a:off x="8087078" y="4295112"/>
            <a:ext cx="772096"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Software</a:t>
            </a:r>
          </a:p>
        </p:txBody>
      </p:sp>
      <p:sp>
        <p:nvSpPr>
          <p:cNvPr id="10" name="Rounded Rectangle 9">
            <a:extLst>
              <a:ext uri="{FF2B5EF4-FFF2-40B4-BE49-F238E27FC236}">
                <a16:creationId xmlns:a16="http://schemas.microsoft.com/office/drawing/2014/main" id="{F821723C-133E-6A8C-F576-62286504A3E4}"/>
              </a:ext>
            </a:extLst>
          </p:cNvPr>
          <p:cNvSpPr/>
          <p:nvPr/>
        </p:nvSpPr>
        <p:spPr>
          <a:xfrm>
            <a:off x="8086145" y="4723028"/>
            <a:ext cx="772096" cy="339579"/>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Persons</a:t>
            </a:r>
          </a:p>
        </p:txBody>
      </p:sp>
      <p:sp>
        <p:nvSpPr>
          <p:cNvPr id="11" name="Rounded Rectangle 10">
            <a:extLst>
              <a:ext uri="{FF2B5EF4-FFF2-40B4-BE49-F238E27FC236}">
                <a16:creationId xmlns:a16="http://schemas.microsoft.com/office/drawing/2014/main" id="{4B87640F-F042-A52D-766D-DA07ED48EAF3}"/>
              </a:ext>
            </a:extLst>
          </p:cNvPr>
          <p:cNvSpPr/>
          <p:nvPr/>
        </p:nvSpPr>
        <p:spPr>
          <a:xfrm>
            <a:off x="8086145" y="5150946"/>
            <a:ext cx="843772" cy="339579"/>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Procedures</a:t>
            </a:r>
          </a:p>
        </p:txBody>
      </p:sp>
      <p:cxnSp>
        <p:nvCxnSpPr>
          <p:cNvPr id="15" name="Straight Arrow Connector 14">
            <a:extLst>
              <a:ext uri="{FF2B5EF4-FFF2-40B4-BE49-F238E27FC236}">
                <a16:creationId xmlns:a16="http://schemas.microsoft.com/office/drawing/2014/main" id="{D6F8ED59-57C3-FF1B-1EA7-A498FDFB82E4}"/>
              </a:ext>
            </a:extLst>
          </p:cNvPr>
          <p:cNvCxnSpPr>
            <a:cxnSpLocks/>
          </p:cNvCxnSpPr>
          <p:nvPr/>
        </p:nvCxnSpPr>
        <p:spPr>
          <a:xfrm flipV="1">
            <a:off x="7520023" y="4036984"/>
            <a:ext cx="566122" cy="631683"/>
          </a:xfrm>
          <a:prstGeom prst="straightConnector1">
            <a:avLst/>
          </a:prstGeom>
          <a:solidFill>
            <a:schemeClr val="bg1">
              <a:lumMod val="85000"/>
            </a:schemeClr>
          </a:solidFill>
          <a:ln>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12DCE9E3-5C57-78DC-0DA2-C78E2EEF87C0}"/>
              </a:ext>
            </a:extLst>
          </p:cNvPr>
          <p:cNvCxnSpPr>
            <a:cxnSpLocks/>
          </p:cNvCxnSpPr>
          <p:nvPr/>
        </p:nvCxnSpPr>
        <p:spPr>
          <a:xfrm flipV="1">
            <a:off x="7520023" y="4464902"/>
            <a:ext cx="567055" cy="203765"/>
          </a:xfrm>
          <a:prstGeom prst="straightConnector1">
            <a:avLst/>
          </a:prstGeom>
          <a:solidFill>
            <a:schemeClr val="bg1">
              <a:lumMod val="85000"/>
            </a:schemeClr>
          </a:solidFill>
          <a:ln>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75F63569-94CE-D8D0-26A7-2A19A01F1A44}"/>
              </a:ext>
            </a:extLst>
          </p:cNvPr>
          <p:cNvCxnSpPr>
            <a:cxnSpLocks/>
          </p:cNvCxnSpPr>
          <p:nvPr/>
        </p:nvCxnSpPr>
        <p:spPr>
          <a:xfrm>
            <a:off x="7520023" y="4668667"/>
            <a:ext cx="566122" cy="224151"/>
          </a:xfrm>
          <a:prstGeom prst="straightConnector1">
            <a:avLst/>
          </a:prstGeom>
          <a:solidFill>
            <a:schemeClr val="bg1">
              <a:lumMod val="85000"/>
            </a:schemeClr>
          </a:solidFill>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DAF44C26-452B-E273-D1CD-28538CDEA5CD}"/>
              </a:ext>
            </a:extLst>
          </p:cNvPr>
          <p:cNvCxnSpPr>
            <a:cxnSpLocks/>
          </p:cNvCxnSpPr>
          <p:nvPr/>
        </p:nvCxnSpPr>
        <p:spPr>
          <a:xfrm>
            <a:off x="7520023" y="4668667"/>
            <a:ext cx="566122" cy="652069"/>
          </a:xfrm>
          <a:prstGeom prst="straightConnector1">
            <a:avLst/>
          </a:prstGeom>
          <a:solidFill>
            <a:schemeClr val="bg1">
              <a:lumMod val="85000"/>
            </a:schemeClr>
          </a:solidFill>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53" name="TextBox 52">
            <a:extLst>
              <a:ext uri="{FF2B5EF4-FFF2-40B4-BE49-F238E27FC236}">
                <a16:creationId xmlns:a16="http://schemas.microsoft.com/office/drawing/2014/main" id="{FDDE907F-B78F-AA73-21C3-08D4A2E78485}"/>
              </a:ext>
            </a:extLst>
          </p:cNvPr>
          <p:cNvSpPr txBox="1"/>
          <p:nvPr/>
        </p:nvSpPr>
        <p:spPr>
          <a:xfrm>
            <a:off x="7415070" y="4044846"/>
            <a:ext cx="639431" cy="300082"/>
          </a:xfrm>
          <a:prstGeom prst="rect">
            <a:avLst/>
          </a:prstGeom>
          <a:noFill/>
        </p:spPr>
        <p:txBody>
          <a:bodyPr wrap="square" rtlCol="0">
            <a:spAutoFit/>
          </a:bodyPr>
          <a:lstStyle/>
          <a:p>
            <a:r>
              <a:rPr lang="en-US" sz="675" dirty="0"/>
              <a:t>Composed of 1..</a:t>
            </a:r>
          </a:p>
        </p:txBody>
      </p:sp>
      <p:sp>
        <p:nvSpPr>
          <p:cNvPr id="60" name="Rounded Rectangle 59">
            <a:extLst>
              <a:ext uri="{FF2B5EF4-FFF2-40B4-BE49-F238E27FC236}">
                <a16:creationId xmlns:a16="http://schemas.microsoft.com/office/drawing/2014/main" id="{8244CDB5-2A35-3B08-85E7-1172F817FE39}"/>
              </a:ext>
            </a:extLst>
          </p:cNvPr>
          <p:cNvSpPr/>
          <p:nvPr/>
        </p:nvSpPr>
        <p:spPr>
          <a:xfrm>
            <a:off x="6642205" y="5353720"/>
            <a:ext cx="919665"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Environment</a:t>
            </a:r>
          </a:p>
        </p:txBody>
      </p:sp>
      <p:cxnSp>
        <p:nvCxnSpPr>
          <p:cNvPr id="61" name="Straight Arrow Connector 60">
            <a:extLst>
              <a:ext uri="{FF2B5EF4-FFF2-40B4-BE49-F238E27FC236}">
                <a16:creationId xmlns:a16="http://schemas.microsoft.com/office/drawing/2014/main" id="{FC991B05-E2BF-DE9F-7886-74280A0D8D35}"/>
              </a:ext>
            </a:extLst>
          </p:cNvPr>
          <p:cNvCxnSpPr>
            <a:cxnSpLocks/>
          </p:cNvCxnSpPr>
          <p:nvPr/>
        </p:nvCxnSpPr>
        <p:spPr>
          <a:xfrm flipH="1" flipV="1">
            <a:off x="7094236" y="4838456"/>
            <a:ext cx="7802" cy="515264"/>
          </a:xfrm>
          <a:prstGeom prst="straightConnector1">
            <a:avLst/>
          </a:prstGeom>
          <a:solidFill>
            <a:schemeClr val="bg1">
              <a:lumMod val="85000"/>
            </a:schemeClr>
          </a:solidFill>
          <a:ln>
            <a:tailEnd type="triangle"/>
          </a:ln>
        </p:spPr>
        <p:style>
          <a:lnRef idx="2">
            <a:schemeClr val="accent1"/>
          </a:lnRef>
          <a:fillRef idx="0">
            <a:schemeClr val="accent1"/>
          </a:fillRef>
          <a:effectRef idx="1">
            <a:schemeClr val="accent1"/>
          </a:effectRef>
          <a:fontRef idx="minor">
            <a:schemeClr val="tx1"/>
          </a:fontRef>
        </p:style>
      </p:cxnSp>
      <p:sp>
        <p:nvSpPr>
          <p:cNvPr id="67" name="TextBox 66">
            <a:extLst>
              <a:ext uri="{FF2B5EF4-FFF2-40B4-BE49-F238E27FC236}">
                <a16:creationId xmlns:a16="http://schemas.microsoft.com/office/drawing/2014/main" id="{A1F67B5B-E9CB-A389-02AD-86AF26FBC831}"/>
              </a:ext>
            </a:extLst>
          </p:cNvPr>
          <p:cNvSpPr txBox="1"/>
          <p:nvPr/>
        </p:nvSpPr>
        <p:spPr>
          <a:xfrm>
            <a:off x="7100576" y="5096088"/>
            <a:ext cx="558185" cy="196208"/>
          </a:xfrm>
          <a:prstGeom prst="rect">
            <a:avLst/>
          </a:prstGeom>
          <a:noFill/>
        </p:spPr>
        <p:txBody>
          <a:bodyPr wrap="square" rtlCol="0">
            <a:spAutoFit/>
          </a:bodyPr>
          <a:lstStyle/>
          <a:p>
            <a:r>
              <a:rPr lang="en-US" sz="675" dirty="0"/>
              <a:t>Affects </a:t>
            </a:r>
          </a:p>
        </p:txBody>
      </p:sp>
      <p:sp>
        <p:nvSpPr>
          <p:cNvPr id="43" name="Rounded Rectangle 42">
            <a:extLst>
              <a:ext uri="{FF2B5EF4-FFF2-40B4-BE49-F238E27FC236}">
                <a16:creationId xmlns:a16="http://schemas.microsoft.com/office/drawing/2014/main" id="{60184228-6C56-0387-89CD-BB153430953D}"/>
              </a:ext>
            </a:extLst>
          </p:cNvPr>
          <p:cNvSpPr/>
          <p:nvPr/>
        </p:nvSpPr>
        <p:spPr>
          <a:xfrm>
            <a:off x="5518229" y="4940015"/>
            <a:ext cx="811338" cy="341333"/>
          </a:xfrm>
          <a:prstGeom prst="roundRect">
            <a:avLst/>
          </a:prstGeom>
          <a:solidFill>
            <a:srgbClr val="CC0E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Function</a:t>
            </a:r>
          </a:p>
        </p:txBody>
      </p:sp>
      <p:cxnSp>
        <p:nvCxnSpPr>
          <p:cNvPr id="45" name="Straight Arrow Connector 44">
            <a:extLst>
              <a:ext uri="{FF2B5EF4-FFF2-40B4-BE49-F238E27FC236}">
                <a16:creationId xmlns:a16="http://schemas.microsoft.com/office/drawing/2014/main" id="{E32795A4-E040-C16D-106B-159EB35520A0}"/>
              </a:ext>
            </a:extLst>
          </p:cNvPr>
          <p:cNvCxnSpPr>
            <a:cxnSpLocks/>
          </p:cNvCxnSpPr>
          <p:nvPr/>
        </p:nvCxnSpPr>
        <p:spPr>
          <a:xfrm flipH="1">
            <a:off x="5923898" y="4668667"/>
            <a:ext cx="744550" cy="271348"/>
          </a:xfrm>
          <a:prstGeom prst="straightConnector1">
            <a:avLst/>
          </a:prstGeom>
          <a:solidFill>
            <a:schemeClr val="bg1">
              <a:lumMod val="85000"/>
            </a:schemeClr>
          </a:solidFill>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48" name="TextBox 47">
            <a:extLst>
              <a:ext uri="{FF2B5EF4-FFF2-40B4-BE49-F238E27FC236}">
                <a16:creationId xmlns:a16="http://schemas.microsoft.com/office/drawing/2014/main" id="{3C5AA59F-D6AB-7868-CBF2-240EC8751BEE}"/>
              </a:ext>
            </a:extLst>
          </p:cNvPr>
          <p:cNvSpPr txBox="1"/>
          <p:nvPr/>
        </p:nvSpPr>
        <p:spPr>
          <a:xfrm>
            <a:off x="5863008" y="4542406"/>
            <a:ext cx="779198" cy="196208"/>
          </a:xfrm>
          <a:prstGeom prst="rect">
            <a:avLst/>
          </a:prstGeom>
          <a:noFill/>
        </p:spPr>
        <p:txBody>
          <a:bodyPr wrap="square" rtlCol="0">
            <a:spAutoFit/>
          </a:bodyPr>
          <a:lstStyle/>
          <a:p>
            <a:r>
              <a:rPr lang="en-US" sz="675" dirty="0"/>
              <a:t>Implement 1..</a:t>
            </a:r>
          </a:p>
        </p:txBody>
      </p:sp>
      <p:sp>
        <p:nvSpPr>
          <p:cNvPr id="56" name="TextBox 55">
            <a:extLst>
              <a:ext uri="{FF2B5EF4-FFF2-40B4-BE49-F238E27FC236}">
                <a16:creationId xmlns:a16="http://schemas.microsoft.com/office/drawing/2014/main" id="{32D1D137-FEE4-638A-7A7A-1D674D8DDC35}"/>
              </a:ext>
            </a:extLst>
          </p:cNvPr>
          <p:cNvSpPr txBox="1"/>
          <p:nvPr/>
        </p:nvSpPr>
        <p:spPr>
          <a:xfrm>
            <a:off x="4749979" y="5291374"/>
            <a:ext cx="993995" cy="300082"/>
          </a:xfrm>
          <a:prstGeom prst="rect">
            <a:avLst/>
          </a:prstGeom>
          <a:noFill/>
        </p:spPr>
        <p:txBody>
          <a:bodyPr wrap="square" rtlCol="0">
            <a:spAutoFit/>
          </a:bodyPr>
          <a:lstStyle/>
          <a:p>
            <a:r>
              <a:rPr lang="en-US" sz="675" dirty="0">
                <a:solidFill>
                  <a:srgbClr val="0070C0"/>
                </a:solidFill>
              </a:rPr>
              <a:t>Function offers 0.. Service Interfaces</a:t>
            </a:r>
          </a:p>
        </p:txBody>
      </p:sp>
      <p:sp>
        <p:nvSpPr>
          <p:cNvPr id="59" name="TextBox 58">
            <a:extLst>
              <a:ext uri="{FF2B5EF4-FFF2-40B4-BE49-F238E27FC236}">
                <a16:creationId xmlns:a16="http://schemas.microsoft.com/office/drawing/2014/main" id="{60610A7E-4E2E-9623-FC2F-C702938BD628}"/>
              </a:ext>
            </a:extLst>
          </p:cNvPr>
          <p:cNvSpPr txBox="1"/>
          <p:nvPr/>
        </p:nvSpPr>
        <p:spPr>
          <a:xfrm>
            <a:off x="5739030" y="5298394"/>
            <a:ext cx="525015" cy="403957"/>
          </a:xfrm>
          <a:prstGeom prst="rect">
            <a:avLst/>
          </a:prstGeom>
          <a:noFill/>
        </p:spPr>
        <p:txBody>
          <a:bodyPr wrap="square" rtlCol="0">
            <a:spAutoFit/>
          </a:bodyPr>
          <a:lstStyle/>
          <a:p>
            <a:r>
              <a:rPr lang="en-US" sz="675" dirty="0"/>
              <a:t>Process</a:t>
            </a:r>
          </a:p>
          <a:p>
            <a:r>
              <a:rPr lang="en-US" sz="675" dirty="0"/>
              <a:t>Action</a:t>
            </a:r>
          </a:p>
          <a:p>
            <a:r>
              <a:rPr lang="en-US" sz="675" dirty="0"/>
              <a:t>Task</a:t>
            </a:r>
          </a:p>
        </p:txBody>
      </p:sp>
      <p:sp>
        <p:nvSpPr>
          <p:cNvPr id="91" name="Rounded Rectangle 90">
            <a:extLst>
              <a:ext uri="{FF2B5EF4-FFF2-40B4-BE49-F238E27FC236}">
                <a16:creationId xmlns:a16="http://schemas.microsoft.com/office/drawing/2014/main" id="{D197B800-7A0E-59DF-C8A4-AFA290BCB5A9}"/>
              </a:ext>
            </a:extLst>
          </p:cNvPr>
          <p:cNvSpPr/>
          <p:nvPr/>
        </p:nvSpPr>
        <p:spPr>
          <a:xfrm>
            <a:off x="148052" y="3365511"/>
            <a:ext cx="2705775" cy="1579258"/>
          </a:xfrm>
          <a:prstGeom prst="roundRect">
            <a:avLst>
              <a:gd name="adj" fmla="val 9675"/>
            </a:avLst>
          </a:prstGeom>
          <a:noFill/>
          <a:ln w="28575">
            <a:solidFill>
              <a:srgbClr val="FF000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50"/>
          </a:p>
        </p:txBody>
      </p:sp>
      <p:sp>
        <p:nvSpPr>
          <p:cNvPr id="90" name="Rounded Rectangle 89">
            <a:extLst>
              <a:ext uri="{FF2B5EF4-FFF2-40B4-BE49-F238E27FC236}">
                <a16:creationId xmlns:a16="http://schemas.microsoft.com/office/drawing/2014/main" id="{E4B3640D-1DF7-465C-DFA9-C8B7A2F432AF}"/>
              </a:ext>
            </a:extLst>
          </p:cNvPr>
          <p:cNvSpPr/>
          <p:nvPr/>
        </p:nvSpPr>
        <p:spPr>
          <a:xfrm>
            <a:off x="144820" y="2790072"/>
            <a:ext cx="4738494" cy="1546953"/>
          </a:xfrm>
          <a:prstGeom prst="roundRect">
            <a:avLst/>
          </a:prstGeom>
          <a:solidFill>
            <a:schemeClr val="bg1"/>
          </a:solidFill>
          <a:ln w="28575">
            <a:solidFill>
              <a:srgbClr val="FF000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50"/>
          </a:p>
        </p:txBody>
      </p:sp>
      <p:sp>
        <p:nvSpPr>
          <p:cNvPr id="92" name="Rectangle 91">
            <a:extLst>
              <a:ext uri="{FF2B5EF4-FFF2-40B4-BE49-F238E27FC236}">
                <a16:creationId xmlns:a16="http://schemas.microsoft.com/office/drawing/2014/main" id="{4C61E6F2-B9DE-1A56-53E9-B723C957FDE1}"/>
              </a:ext>
            </a:extLst>
          </p:cNvPr>
          <p:cNvSpPr/>
          <p:nvPr/>
        </p:nvSpPr>
        <p:spPr>
          <a:xfrm>
            <a:off x="161936" y="4190999"/>
            <a:ext cx="2678009" cy="21457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50" dirty="0"/>
          </a:p>
        </p:txBody>
      </p:sp>
      <p:sp>
        <p:nvSpPr>
          <p:cNvPr id="12" name="Rounded Rectangle 11">
            <a:extLst>
              <a:ext uri="{FF2B5EF4-FFF2-40B4-BE49-F238E27FC236}">
                <a16:creationId xmlns:a16="http://schemas.microsoft.com/office/drawing/2014/main" id="{337A287F-35C9-19A2-3905-D9FB20C3E7EC}"/>
              </a:ext>
            </a:extLst>
          </p:cNvPr>
          <p:cNvSpPr/>
          <p:nvPr/>
        </p:nvSpPr>
        <p:spPr>
          <a:xfrm>
            <a:off x="1184243" y="2885821"/>
            <a:ext cx="1991885" cy="414317"/>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solidFill>
                  <a:schemeClr val="bg1"/>
                </a:solidFill>
              </a:rPr>
              <a:t>Business Process</a:t>
            </a:r>
          </a:p>
        </p:txBody>
      </p:sp>
      <p:cxnSp>
        <p:nvCxnSpPr>
          <p:cNvPr id="27" name="Straight Arrow Connector 26">
            <a:extLst>
              <a:ext uri="{FF2B5EF4-FFF2-40B4-BE49-F238E27FC236}">
                <a16:creationId xmlns:a16="http://schemas.microsoft.com/office/drawing/2014/main" id="{84BB70B0-D7E5-2F2F-C70D-181D2D56C7FD}"/>
              </a:ext>
            </a:extLst>
          </p:cNvPr>
          <p:cNvCxnSpPr>
            <a:cxnSpLocks/>
            <a:endCxn id="75" idx="0"/>
          </p:cNvCxnSpPr>
          <p:nvPr/>
        </p:nvCxnSpPr>
        <p:spPr>
          <a:xfrm>
            <a:off x="1754035" y="3300139"/>
            <a:ext cx="6966" cy="1154582"/>
          </a:xfrm>
          <a:prstGeom prst="straightConnector1">
            <a:avLst/>
          </a:prstGeom>
          <a:solidFill>
            <a:schemeClr val="bg1">
              <a:lumMod val="85000"/>
            </a:schemeClr>
          </a:solidFill>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31" name="Rounded Rectangle 30">
            <a:extLst>
              <a:ext uri="{FF2B5EF4-FFF2-40B4-BE49-F238E27FC236}">
                <a16:creationId xmlns:a16="http://schemas.microsoft.com/office/drawing/2014/main" id="{C6EB0420-DA73-450F-276B-E7F1DA40851D}"/>
              </a:ext>
            </a:extLst>
          </p:cNvPr>
          <p:cNvSpPr/>
          <p:nvPr/>
        </p:nvSpPr>
        <p:spPr>
          <a:xfrm>
            <a:off x="1754036" y="1859934"/>
            <a:ext cx="808116" cy="426718"/>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solidFill>
                  <a:schemeClr val="bg1"/>
                </a:solidFill>
              </a:rPr>
              <a:t>Capability</a:t>
            </a:r>
          </a:p>
        </p:txBody>
      </p:sp>
      <p:sp>
        <p:nvSpPr>
          <p:cNvPr id="35" name="Rounded Rectangle 34">
            <a:extLst>
              <a:ext uri="{FF2B5EF4-FFF2-40B4-BE49-F238E27FC236}">
                <a16:creationId xmlns:a16="http://schemas.microsoft.com/office/drawing/2014/main" id="{A2D080E5-016D-95FB-9EB4-0456673BA25D}"/>
              </a:ext>
            </a:extLst>
          </p:cNvPr>
          <p:cNvSpPr/>
          <p:nvPr/>
        </p:nvSpPr>
        <p:spPr>
          <a:xfrm>
            <a:off x="3980767" y="2879744"/>
            <a:ext cx="706638" cy="426718"/>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solidFill>
                  <a:schemeClr val="bg1"/>
                </a:solidFill>
              </a:rPr>
              <a:t>Persons</a:t>
            </a:r>
          </a:p>
        </p:txBody>
      </p:sp>
      <p:cxnSp>
        <p:nvCxnSpPr>
          <p:cNvPr id="36" name="Straight Arrow Connector 35">
            <a:extLst>
              <a:ext uri="{FF2B5EF4-FFF2-40B4-BE49-F238E27FC236}">
                <a16:creationId xmlns:a16="http://schemas.microsoft.com/office/drawing/2014/main" id="{BCD86922-C0E1-7B40-9D3F-4BFEE51A2A3E}"/>
              </a:ext>
            </a:extLst>
          </p:cNvPr>
          <p:cNvCxnSpPr>
            <a:cxnSpLocks/>
          </p:cNvCxnSpPr>
          <p:nvPr/>
        </p:nvCxnSpPr>
        <p:spPr>
          <a:xfrm>
            <a:off x="3176128" y="3092980"/>
            <a:ext cx="804639" cy="12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4" name="TextBox 43">
            <a:extLst>
              <a:ext uri="{FF2B5EF4-FFF2-40B4-BE49-F238E27FC236}">
                <a16:creationId xmlns:a16="http://schemas.microsoft.com/office/drawing/2014/main" id="{AAF58036-AE80-61EA-00D6-23D396EB1D3B}"/>
              </a:ext>
            </a:extLst>
          </p:cNvPr>
          <p:cNvSpPr txBox="1"/>
          <p:nvPr/>
        </p:nvSpPr>
        <p:spPr>
          <a:xfrm>
            <a:off x="3124200" y="2813809"/>
            <a:ext cx="680805" cy="323165"/>
          </a:xfrm>
          <a:prstGeom prst="rect">
            <a:avLst/>
          </a:prstGeom>
          <a:noFill/>
        </p:spPr>
        <p:txBody>
          <a:bodyPr wrap="square" rtlCol="0">
            <a:spAutoFit/>
          </a:bodyPr>
          <a:lstStyle/>
          <a:p>
            <a:r>
              <a:rPr lang="en-US" sz="750" dirty="0"/>
              <a:t>Performed</a:t>
            </a:r>
          </a:p>
          <a:p>
            <a:r>
              <a:rPr lang="en-US" sz="750" dirty="0"/>
              <a:t>by</a:t>
            </a:r>
          </a:p>
        </p:txBody>
      </p:sp>
      <p:sp>
        <p:nvSpPr>
          <p:cNvPr id="46" name="Rounded Rectangle 45">
            <a:extLst>
              <a:ext uri="{FF2B5EF4-FFF2-40B4-BE49-F238E27FC236}">
                <a16:creationId xmlns:a16="http://schemas.microsoft.com/office/drawing/2014/main" id="{17518F45-0A16-98BB-F640-590048CA85BD}"/>
              </a:ext>
            </a:extLst>
          </p:cNvPr>
          <p:cNvSpPr/>
          <p:nvPr/>
        </p:nvSpPr>
        <p:spPr>
          <a:xfrm>
            <a:off x="417128" y="1859934"/>
            <a:ext cx="763933" cy="426718"/>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solidFill>
                  <a:schemeClr val="bg1"/>
                </a:solidFill>
              </a:rPr>
              <a:t>Business</a:t>
            </a:r>
          </a:p>
        </p:txBody>
      </p:sp>
      <p:cxnSp>
        <p:nvCxnSpPr>
          <p:cNvPr id="47" name="Straight Arrow Connector 46">
            <a:extLst>
              <a:ext uri="{FF2B5EF4-FFF2-40B4-BE49-F238E27FC236}">
                <a16:creationId xmlns:a16="http://schemas.microsoft.com/office/drawing/2014/main" id="{CC1D5742-6479-BCB1-CAFA-8A1C4DAF536C}"/>
              </a:ext>
            </a:extLst>
          </p:cNvPr>
          <p:cNvCxnSpPr>
            <a:cxnSpLocks/>
            <a:endCxn id="31" idx="1"/>
          </p:cNvCxnSpPr>
          <p:nvPr/>
        </p:nvCxnSpPr>
        <p:spPr>
          <a:xfrm>
            <a:off x="1181061" y="2073293"/>
            <a:ext cx="572975"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0" name="TextBox 49">
            <a:extLst>
              <a:ext uri="{FF2B5EF4-FFF2-40B4-BE49-F238E27FC236}">
                <a16:creationId xmlns:a16="http://schemas.microsoft.com/office/drawing/2014/main" id="{FCE4DA85-10D4-C954-4BBE-0ADB52D55477}"/>
              </a:ext>
            </a:extLst>
          </p:cNvPr>
          <p:cNvSpPr txBox="1"/>
          <p:nvPr/>
        </p:nvSpPr>
        <p:spPr>
          <a:xfrm>
            <a:off x="1144645" y="1764323"/>
            <a:ext cx="645805" cy="323165"/>
          </a:xfrm>
          <a:prstGeom prst="rect">
            <a:avLst/>
          </a:prstGeom>
          <a:noFill/>
        </p:spPr>
        <p:txBody>
          <a:bodyPr wrap="square" rtlCol="0">
            <a:spAutoFit/>
          </a:bodyPr>
          <a:lstStyle/>
          <a:p>
            <a:r>
              <a:rPr lang="en-US" sz="750" dirty="0"/>
              <a:t>Possess set of 1..</a:t>
            </a:r>
          </a:p>
        </p:txBody>
      </p:sp>
      <p:sp>
        <p:nvSpPr>
          <p:cNvPr id="51" name="TextBox 50">
            <a:extLst>
              <a:ext uri="{FF2B5EF4-FFF2-40B4-BE49-F238E27FC236}">
                <a16:creationId xmlns:a16="http://schemas.microsoft.com/office/drawing/2014/main" id="{1456FB24-60D7-1399-CBD8-C9CAA4D2EA6E}"/>
              </a:ext>
            </a:extLst>
          </p:cNvPr>
          <p:cNvSpPr txBox="1"/>
          <p:nvPr/>
        </p:nvSpPr>
        <p:spPr>
          <a:xfrm>
            <a:off x="2166045" y="4464575"/>
            <a:ext cx="831178" cy="323165"/>
          </a:xfrm>
          <a:prstGeom prst="rect">
            <a:avLst/>
          </a:prstGeom>
          <a:noFill/>
        </p:spPr>
        <p:txBody>
          <a:bodyPr wrap="square" rtlCol="0">
            <a:spAutoFit/>
          </a:bodyPr>
          <a:lstStyle/>
          <a:p>
            <a:r>
              <a:rPr lang="en-US" sz="750" dirty="0"/>
              <a:t>Implemented by 1..</a:t>
            </a:r>
          </a:p>
        </p:txBody>
      </p:sp>
      <p:sp>
        <p:nvSpPr>
          <p:cNvPr id="68" name="TextBox 67">
            <a:extLst>
              <a:ext uri="{FF2B5EF4-FFF2-40B4-BE49-F238E27FC236}">
                <a16:creationId xmlns:a16="http://schemas.microsoft.com/office/drawing/2014/main" id="{FF94366E-B65B-126D-53F5-E5B02CFFE11F}"/>
              </a:ext>
            </a:extLst>
          </p:cNvPr>
          <p:cNvSpPr txBox="1"/>
          <p:nvPr/>
        </p:nvSpPr>
        <p:spPr>
          <a:xfrm>
            <a:off x="2182436" y="3353901"/>
            <a:ext cx="661291" cy="207749"/>
          </a:xfrm>
          <a:prstGeom prst="rect">
            <a:avLst/>
          </a:prstGeom>
          <a:noFill/>
        </p:spPr>
        <p:txBody>
          <a:bodyPr wrap="square" rtlCol="0">
            <a:spAutoFit/>
          </a:bodyPr>
          <a:lstStyle/>
          <a:p>
            <a:r>
              <a:rPr lang="en-US" sz="750" dirty="0"/>
              <a:t>Uses …</a:t>
            </a:r>
          </a:p>
        </p:txBody>
      </p:sp>
      <p:sp>
        <p:nvSpPr>
          <p:cNvPr id="69" name="Rounded Rectangle 68">
            <a:extLst>
              <a:ext uri="{FF2B5EF4-FFF2-40B4-BE49-F238E27FC236}">
                <a16:creationId xmlns:a16="http://schemas.microsoft.com/office/drawing/2014/main" id="{E6908F68-55E0-B5A0-FB38-83E371F7B73E}"/>
              </a:ext>
            </a:extLst>
          </p:cNvPr>
          <p:cNvSpPr/>
          <p:nvPr/>
        </p:nvSpPr>
        <p:spPr>
          <a:xfrm>
            <a:off x="2296175" y="3649989"/>
            <a:ext cx="706638" cy="426718"/>
          </a:xfrm>
          <a:prstGeom prst="roundRect">
            <a:avLst/>
          </a:prstGeom>
          <a:solidFill>
            <a:srgbClr val="FF7C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50" dirty="0"/>
          </a:p>
        </p:txBody>
      </p:sp>
      <p:sp>
        <p:nvSpPr>
          <p:cNvPr id="74" name="TextBox 73">
            <a:extLst>
              <a:ext uri="{FF2B5EF4-FFF2-40B4-BE49-F238E27FC236}">
                <a16:creationId xmlns:a16="http://schemas.microsoft.com/office/drawing/2014/main" id="{79093B5C-E8BE-D441-E244-4196EED2D450}"/>
              </a:ext>
            </a:extLst>
          </p:cNvPr>
          <p:cNvSpPr txBox="1"/>
          <p:nvPr/>
        </p:nvSpPr>
        <p:spPr>
          <a:xfrm>
            <a:off x="3279614" y="3762304"/>
            <a:ext cx="809246" cy="553998"/>
          </a:xfrm>
          <a:prstGeom prst="rect">
            <a:avLst/>
          </a:prstGeom>
          <a:noFill/>
        </p:spPr>
        <p:txBody>
          <a:bodyPr wrap="square" rtlCol="0">
            <a:spAutoFit/>
          </a:bodyPr>
          <a:lstStyle/>
          <a:p>
            <a:r>
              <a:rPr lang="en-US" sz="750" dirty="0"/>
              <a:t>Application</a:t>
            </a:r>
          </a:p>
          <a:p>
            <a:r>
              <a:rPr lang="en-US" sz="750" dirty="0"/>
              <a:t>Business</a:t>
            </a:r>
          </a:p>
          <a:p>
            <a:r>
              <a:rPr lang="en-US" sz="750" dirty="0"/>
              <a:t>Information</a:t>
            </a:r>
          </a:p>
          <a:p>
            <a:r>
              <a:rPr lang="en-US" sz="750" dirty="0"/>
              <a:t>Services …</a:t>
            </a:r>
          </a:p>
        </p:txBody>
      </p:sp>
      <p:cxnSp>
        <p:nvCxnSpPr>
          <p:cNvPr id="81" name="Straight Arrow Connector 80">
            <a:extLst>
              <a:ext uri="{FF2B5EF4-FFF2-40B4-BE49-F238E27FC236}">
                <a16:creationId xmlns:a16="http://schemas.microsoft.com/office/drawing/2014/main" id="{3232D6DA-8D20-B378-BB6E-648290259AF4}"/>
              </a:ext>
            </a:extLst>
          </p:cNvPr>
          <p:cNvCxnSpPr>
            <a:cxnSpLocks/>
          </p:cNvCxnSpPr>
          <p:nvPr/>
        </p:nvCxnSpPr>
        <p:spPr>
          <a:xfrm>
            <a:off x="2649234" y="3300139"/>
            <a:ext cx="261" cy="349851"/>
          </a:xfrm>
          <a:prstGeom prst="straightConnector1">
            <a:avLst/>
          </a:prstGeom>
          <a:solidFill>
            <a:schemeClr val="bg1">
              <a:lumMod val="85000"/>
            </a:schemeClr>
          </a:solidFill>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49" name="TextBox 48">
            <a:extLst>
              <a:ext uri="{FF2B5EF4-FFF2-40B4-BE49-F238E27FC236}">
                <a16:creationId xmlns:a16="http://schemas.microsoft.com/office/drawing/2014/main" id="{C3345460-03FC-7486-8D2F-7F63C4BC8141}"/>
              </a:ext>
            </a:extLst>
          </p:cNvPr>
          <p:cNvSpPr txBox="1"/>
          <p:nvPr/>
        </p:nvSpPr>
        <p:spPr>
          <a:xfrm>
            <a:off x="2189468" y="2338276"/>
            <a:ext cx="558314" cy="207749"/>
          </a:xfrm>
          <a:prstGeom prst="rect">
            <a:avLst/>
          </a:prstGeom>
          <a:noFill/>
        </p:spPr>
        <p:txBody>
          <a:bodyPr wrap="square" rtlCol="0">
            <a:spAutoFit/>
          </a:bodyPr>
          <a:lstStyle/>
          <a:p>
            <a:r>
              <a:rPr lang="en-US" sz="750" dirty="0"/>
              <a:t>Uses</a:t>
            </a:r>
          </a:p>
        </p:txBody>
      </p:sp>
      <p:cxnSp>
        <p:nvCxnSpPr>
          <p:cNvPr id="57" name="Straight Arrow Connector 56">
            <a:extLst>
              <a:ext uri="{FF2B5EF4-FFF2-40B4-BE49-F238E27FC236}">
                <a16:creationId xmlns:a16="http://schemas.microsoft.com/office/drawing/2014/main" id="{B9C96DF1-D3CC-D6D7-73F3-C72240A33C95}"/>
              </a:ext>
            </a:extLst>
          </p:cNvPr>
          <p:cNvCxnSpPr>
            <a:cxnSpLocks/>
          </p:cNvCxnSpPr>
          <p:nvPr/>
        </p:nvCxnSpPr>
        <p:spPr>
          <a:xfrm>
            <a:off x="2180185" y="2286652"/>
            <a:ext cx="1" cy="59917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3" name="Rounded Rectangle 62">
            <a:extLst>
              <a:ext uri="{FF2B5EF4-FFF2-40B4-BE49-F238E27FC236}">
                <a16:creationId xmlns:a16="http://schemas.microsoft.com/office/drawing/2014/main" id="{0BBCA271-B09F-8FBA-60C9-AE9105BDBE71}"/>
              </a:ext>
            </a:extLst>
          </p:cNvPr>
          <p:cNvSpPr/>
          <p:nvPr/>
        </p:nvSpPr>
        <p:spPr>
          <a:xfrm>
            <a:off x="5127478" y="2879744"/>
            <a:ext cx="893429" cy="426718"/>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solidFill>
                  <a:schemeClr val="bg1"/>
                </a:solidFill>
              </a:rPr>
              <a:t>Department</a:t>
            </a:r>
          </a:p>
        </p:txBody>
      </p:sp>
      <p:cxnSp>
        <p:nvCxnSpPr>
          <p:cNvPr id="64" name="Straight Arrow Connector 63">
            <a:extLst>
              <a:ext uri="{FF2B5EF4-FFF2-40B4-BE49-F238E27FC236}">
                <a16:creationId xmlns:a16="http://schemas.microsoft.com/office/drawing/2014/main" id="{930792C3-D264-D0CF-ABAB-775B91C3348B}"/>
              </a:ext>
            </a:extLst>
          </p:cNvPr>
          <p:cNvCxnSpPr>
            <a:cxnSpLocks/>
          </p:cNvCxnSpPr>
          <p:nvPr/>
        </p:nvCxnSpPr>
        <p:spPr>
          <a:xfrm>
            <a:off x="4687405" y="3093104"/>
            <a:ext cx="440073"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5" name="TextBox 64">
            <a:extLst>
              <a:ext uri="{FF2B5EF4-FFF2-40B4-BE49-F238E27FC236}">
                <a16:creationId xmlns:a16="http://schemas.microsoft.com/office/drawing/2014/main" id="{7E955033-D50E-DB62-C61B-A91486F14FAB}"/>
              </a:ext>
            </a:extLst>
          </p:cNvPr>
          <p:cNvSpPr txBox="1"/>
          <p:nvPr/>
        </p:nvSpPr>
        <p:spPr>
          <a:xfrm>
            <a:off x="4654300" y="2826051"/>
            <a:ext cx="603500" cy="323165"/>
          </a:xfrm>
          <a:prstGeom prst="rect">
            <a:avLst/>
          </a:prstGeom>
          <a:noFill/>
        </p:spPr>
        <p:txBody>
          <a:bodyPr wrap="square" rtlCol="0">
            <a:spAutoFit/>
          </a:bodyPr>
          <a:lstStyle/>
          <a:p>
            <a:r>
              <a:rPr lang="en-US" sz="750" dirty="0"/>
              <a:t>Member</a:t>
            </a:r>
          </a:p>
          <a:p>
            <a:r>
              <a:rPr lang="en-US" sz="750" dirty="0"/>
              <a:t>of</a:t>
            </a:r>
          </a:p>
        </p:txBody>
      </p:sp>
      <p:sp>
        <p:nvSpPr>
          <p:cNvPr id="73" name="Rounded Rectangle 72">
            <a:extLst>
              <a:ext uri="{FF2B5EF4-FFF2-40B4-BE49-F238E27FC236}">
                <a16:creationId xmlns:a16="http://schemas.microsoft.com/office/drawing/2014/main" id="{0C85A9E5-CAF4-49AF-EA8D-6F91E3AD78C2}"/>
              </a:ext>
            </a:extLst>
          </p:cNvPr>
          <p:cNvSpPr/>
          <p:nvPr/>
        </p:nvSpPr>
        <p:spPr>
          <a:xfrm>
            <a:off x="2379309" y="3744816"/>
            <a:ext cx="706638" cy="426718"/>
          </a:xfrm>
          <a:prstGeom prst="roundRect">
            <a:avLst/>
          </a:prstGeom>
          <a:solidFill>
            <a:srgbClr val="FF7C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50" dirty="0"/>
          </a:p>
        </p:txBody>
      </p:sp>
      <p:sp>
        <p:nvSpPr>
          <p:cNvPr id="72" name="Rounded Rectangle 71">
            <a:extLst>
              <a:ext uri="{FF2B5EF4-FFF2-40B4-BE49-F238E27FC236}">
                <a16:creationId xmlns:a16="http://schemas.microsoft.com/office/drawing/2014/main" id="{69BFCE10-E46A-BB15-FB27-C5A3127095AA}"/>
              </a:ext>
            </a:extLst>
          </p:cNvPr>
          <p:cNvSpPr/>
          <p:nvPr/>
        </p:nvSpPr>
        <p:spPr>
          <a:xfrm>
            <a:off x="2467741" y="3835329"/>
            <a:ext cx="838737" cy="426718"/>
          </a:xfrm>
          <a:prstGeom prst="roundRect">
            <a:avLst/>
          </a:prstGeom>
          <a:solidFill>
            <a:srgbClr val="FF7C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t>(Business) Service</a:t>
            </a:r>
          </a:p>
        </p:txBody>
      </p:sp>
      <p:sp>
        <p:nvSpPr>
          <p:cNvPr id="75" name="Rounded Rectangle 74">
            <a:extLst>
              <a:ext uri="{FF2B5EF4-FFF2-40B4-BE49-F238E27FC236}">
                <a16:creationId xmlns:a16="http://schemas.microsoft.com/office/drawing/2014/main" id="{BAC2D750-A075-1E41-8056-2D22CE950292}"/>
              </a:ext>
            </a:extLst>
          </p:cNvPr>
          <p:cNvSpPr/>
          <p:nvPr/>
        </p:nvSpPr>
        <p:spPr>
          <a:xfrm>
            <a:off x="1314449" y="4454721"/>
            <a:ext cx="893103" cy="426718"/>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t>Application</a:t>
            </a:r>
            <a:endParaRPr lang="en-US" sz="900" dirty="0">
              <a:solidFill>
                <a:srgbClr val="FF0000"/>
              </a:solidFill>
            </a:endParaRPr>
          </a:p>
        </p:txBody>
      </p:sp>
      <p:sp>
        <p:nvSpPr>
          <p:cNvPr id="76" name="Rounded Rectangle 75">
            <a:extLst>
              <a:ext uri="{FF2B5EF4-FFF2-40B4-BE49-F238E27FC236}">
                <a16:creationId xmlns:a16="http://schemas.microsoft.com/office/drawing/2014/main" id="{12D8631E-1386-D9D9-D107-B29552FB34F7}"/>
              </a:ext>
            </a:extLst>
          </p:cNvPr>
          <p:cNvSpPr/>
          <p:nvPr/>
        </p:nvSpPr>
        <p:spPr>
          <a:xfrm>
            <a:off x="329666" y="4462517"/>
            <a:ext cx="706638" cy="426718"/>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dirty="0"/>
              <a:t>Data Artifact</a:t>
            </a:r>
          </a:p>
        </p:txBody>
      </p:sp>
      <p:cxnSp>
        <p:nvCxnSpPr>
          <p:cNvPr id="77" name="Straight Arrow Connector 76">
            <a:extLst>
              <a:ext uri="{FF2B5EF4-FFF2-40B4-BE49-F238E27FC236}">
                <a16:creationId xmlns:a16="http://schemas.microsoft.com/office/drawing/2014/main" id="{9E2ED75B-9A93-9D4B-3421-59BF86DD214F}"/>
              </a:ext>
            </a:extLst>
          </p:cNvPr>
          <p:cNvCxnSpPr>
            <a:cxnSpLocks/>
          </p:cNvCxnSpPr>
          <p:nvPr/>
        </p:nvCxnSpPr>
        <p:spPr>
          <a:xfrm flipH="1">
            <a:off x="2158094" y="4053001"/>
            <a:ext cx="304349" cy="430625"/>
          </a:xfrm>
          <a:prstGeom prst="straightConnector1">
            <a:avLst/>
          </a:prstGeom>
          <a:solidFill>
            <a:schemeClr val="bg1">
              <a:lumMod val="85000"/>
            </a:schemeClr>
          </a:solidFill>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79" name="Straight Arrow Connector 78">
            <a:extLst>
              <a:ext uri="{FF2B5EF4-FFF2-40B4-BE49-F238E27FC236}">
                <a16:creationId xmlns:a16="http://schemas.microsoft.com/office/drawing/2014/main" id="{1A304DBB-DFED-69CE-3812-B7E8BCF1CA21}"/>
              </a:ext>
            </a:extLst>
          </p:cNvPr>
          <p:cNvCxnSpPr>
            <a:cxnSpLocks/>
          </p:cNvCxnSpPr>
          <p:nvPr/>
        </p:nvCxnSpPr>
        <p:spPr>
          <a:xfrm flipH="1">
            <a:off x="1017254" y="4674690"/>
            <a:ext cx="278146" cy="779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82" name="TextBox 81">
            <a:extLst>
              <a:ext uri="{FF2B5EF4-FFF2-40B4-BE49-F238E27FC236}">
                <a16:creationId xmlns:a16="http://schemas.microsoft.com/office/drawing/2014/main" id="{EBFB4401-2261-03EB-F245-A53FAE90333D}"/>
              </a:ext>
            </a:extLst>
          </p:cNvPr>
          <p:cNvSpPr txBox="1"/>
          <p:nvPr/>
        </p:nvSpPr>
        <p:spPr>
          <a:xfrm>
            <a:off x="1268552" y="3350719"/>
            <a:ext cx="558314" cy="207749"/>
          </a:xfrm>
          <a:prstGeom prst="rect">
            <a:avLst/>
          </a:prstGeom>
          <a:noFill/>
        </p:spPr>
        <p:txBody>
          <a:bodyPr wrap="square" rtlCol="0">
            <a:spAutoFit/>
          </a:bodyPr>
          <a:lstStyle/>
          <a:p>
            <a:r>
              <a:rPr lang="en-US" sz="750" dirty="0"/>
              <a:t>Uses …</a:t>
            </a:r>
          </a:p>
        </p:txBody>
      </p:sp>
      <p:sp>
        <p:nvSpPr>
          <p:cNvPr id="83" name="TextBox 82">
            <a:extLst>
              <a:ext uri="{FF2B5EF4-FFF2-40B4-BE49-F238E27FC236}">
                <a16:creationId xmlns:a16="http://schemas.microsoft.com/office/drawing/2014/main" id="{01629773-E281-A45B-671D-65E2FC7D87D2}"/>
              </a:ext>
            </a:extLst>
          </p:cNvPr>
          <p:cNvSpPr txBox="1"/>
          <p:nvPr/>
        </p:nvSpPr>
        <p:spPr>
          <a:xfrm>
            <a:off x="928307" y="4287516"/>
            <a:ext cx="706637" cy="207749"/>
          </a:xfrm>
          <a:prstGeom prst="rect">
            <a:avLst/>
          </a:prstGeom>
          <a:noFill/>
        </p:spPr>
        <p:txBody>
          <a:bodyPr wrap="square" rtlCol="0">
            <a:spAutoFit/>
          </a:bodyPr>
          <a:lstStyle/>
          <a:p>
            <a:r>
              <a:rPr lang="en-US" sz="750" dirty="0"/>
              <a:t>Accesses</a:t>
            </a:r>
          </a:p>
        </p:txBody>
      </p:sp>
      <p:sp>
        <p:nvSpPr>
          <p:cNvPr id="94" name="TextBox 93">
            <a:extLst>
              <a:ext uri="{FF2B5EF4-FFF2-40B4-BE49-F238E27FC236}">
                <a16:creationId xmlns:a16="http://schemas.microsoft.com/office/drawing/2014/main" id="{BB786F65-CA18-3993-BAAF-AE8A30F9E719}"/>
              </a:ext>
            </a:extLst>
          </p:cNvPr>
          <p:cNvSpPr txBox="1"/>
          <p:nvPr/>
        </p:nvSpPr>
        <p:spPr>
          <a:xfrm>
            <a:off x="3138440" y="2255076"/>
            <a:ext cx="2823066" cy="253916"/>
          </a:xfrm>
          <a:prstGeom prst="rect">
            <a:avLst/>
          </a:prstGeom>
          <a:noFill/>
        </p:spPr>
        <p:txBody>
          <a:bodyPr wrap="square" rtlCol="0">
            <a:spAutoFit/>
          </a:bodyPr>
          <a:lstStyle/>
          <a:p>
            <a:r>
              <a:rPr lang="en-US" sz="1050" i="1" u="sng" dirty="0">
                <a:solidFill>
                  <a:srgbClr val="FF0000"/>
                </a:solidFill>
              </a:rPr>
              <a:t>“Logical” Enterprise System Boundary</a:t>
            </a:r>
          </a:p>
        </p:txBody>
      </p:sp>
      <p:cxnSp>
        <p:nvCxnSpPr>
          <p:cNvPr id="70" name="Straight Arrow Connector 69">
            <a:extLst>
              <a:ext uri="{FF2B5EF4-FFF2-40B4-BE49-F238E27FC236}">
                <a16:creationId xmlns:a16="http://schemas.microsoft.com/office/drawing/2014/main" id="{E4A41882-5E34-A762-9D44-7A12A60C9A98}"/>
              </a:ext>
            </a:extLst>
          </p:cNvPr>
          <p:cNvCxnSpPr>
            <a:cxnSpLocks/>
          </p:cNvCxnSpPr>
          <p:nvPr/>
        </p:nvCxnSpPr>
        <p:spPr>
          <a:xfrm>
            <a:off x="3184275" y="3290904"/>
            <a:ext cx="2333955" cy="1688828"/>
          </a:xfrm>
          <a:prstGeom prst="straightConnector1">
            <a:avLst/>
          </a:prstGeom>
          <a:solidFill>
            <a:schemeClr val="bg1">
              <a:lumMod val="85000"/>
            </a:schemeClr>
          </a:solidFill>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71" name="TextBox 70">
            <a:extLst>
              <a:ext uri="{FF2B5EF4-FFF2-40B4-BE49-F238E27FC236}">
                <a16:creationId xmlns:a16="http://schemas.microsoft.com/office/drawing/2014/main" id="{BD9F5082-B8D1-6556-3F60-79D9D0AC7268}"/>
              </a:ext>
            </a:extLst>
          </p:cNvPr>
          <p:cNvSpPr txBox="1"/>
          <p:nvPr/>
        </p:nvSpPr>
        <p:spPr>
          <a:xfrm>
            <a:off x="4864116" y="4303628"/>
            <a:ext cx="1157965" cy="300082"/>
          </a:xfrm>
          <a:prstGeom prst="rect">
            <a:avLst/>
          </a:prstGeom>
          <a:noFill/>
        </p:spPr>
        <p:txBody>
          <a:bodyPr wrap="square" rtlCol="0">
            <a:spAutoFit/>
          </a:bodyPr>
          <a:lstStyle/>
          <a:p>
            <a:r>
              <a:rPr lang="en-US" sz="675" dirty="0">
                <a:solidFill>
                  <a:srgbClr val="0070C0"/>
                </a:solidFill>
              </a:rPr>
              <a:t>Process is an ordered set of Functions</a:t>
            </a:r>
          </a:p>
        </p:txBody>
      </p:sp>
      <p:cxnSp>
        <p:nvCxnSpPr>
          <p:cNvPr id="28" name="Curved Connector 27">
            <a:extLst>
              <a:ext uri="{FF2B5EF4-FFF2-40B4-BE49-F238E27FC236}">
                <a16:creationId xmlns:a16="http://schemas.microsoft.com/office/drawing/2014/main" id="{1AFE5DC7-EC9A-AE30-8ECC-9CE31C49B78D}"/>
              </a:ext>
            </a:extLst>
          </p:cNvPr>
          <p:cNvCxnSpPr>
            <a:cxnSpLocks/>
            <a:endCxn id="7" idx="0"/>
          </p:cNvCxnSpPr>
          <p:nvPr/>
        </p:nvCxnSpPr>
        <p:spPr>
          <a:xfrm>
            <a:off x="4882485" y="3758389"/>
            <a:ext cx="2211751" cy="740488"/>
          </a:xfrm>
          <a:prstGeom prst="curvedConnector2">
            <a:avLst/>
          </a:prstGeom>
          <a:ln>
            <a:solidFill>
              <a:srgbClr val="0070C0"/>
            </a:solidFill>
            <a:prstDash val="dash"/>
            <a:headEnd type="triangle" w="med" len="med"/>
            <a:tailEnd type="none" w="med" len="med"/>
          </a:ln>
        </p:spPr>
        <p:style>
          <a:lnRef idx="2">
            <a:schemeClr val="accent1"/>
          </a:lnRef>
          <a:fillRef idx="0">
            <a:schemeClr val="accent1"/>
          </a:fillRef>
          <a:effectRef idx="1">
            <a:schemeClr val="accent1"/>
          </a:effectRef>
          <a:fontRef idx="minor">
            <a:schemeClr val="tx1"/>
          </a:fontRef>
        </p:style>
      </p:cxnSp>
      <p:sp>
        <p:nvSpPr>
          <p:cNvPr id="78" name="TextBox 77">
            <a:extLst>
              <a:ext uri="{FF2B5EF4-FFF2-40B4-BE49-F238E27FC236}">
                <a16:creationId xmlns:a16="http://schemas.microsoft.com/office/drawing/2014/main" id="{F7508E89-6B28-8304-EF22-AA6D8D03CB5D}"/>
              </a:ext>
            </a:extLst>
          </p:cNvPr>
          <p:cNvSpPr txBox="1"/>
          <p:nvPr/>
        </p:nvSpPr>
        <p:spPr>
          <a:xfrm>
            <a:off x="6773809" y="3032101"/>
            <a:ext cx="1441931" cy="403957"/>
          </a:xfrm>
          <a:prstGeom prst="rect">
            <a:avLst/>
          </a:prstGeom>
          <a:noFill/>
        </p:spPr>
        <p:txBody>
          <a:bodyPr wrap="square" rtlCol="0">
            <a:spAutoFit/>
          </a:bodyPr>
          <a:lstStyle/>
          <a:p>
            <a:r>
              <a:rPr lang="en-US" sz="675" dirty="0">
                <a:solidFill>
                  <a:srgbClr val="0070C0"/>
                </a:solidFill>
              </a:rPr>
              <a:t>The “Enterprise Architecture”, in actuality, is implemented by the Technical Architecture</a:t>
            </a:r>
          </a:p>
        </p:txBody>
      </p:sp>
      <p:sp>
        <p:nvSpPr>
          <p:cNvPr id="86" name="TextBox 85">
            <a:extLst>
              <a:ext uri="{FF2B5EF4-FFF2-40B4-BE49-F238E27FC236}">
                <a16:creationId xmlns:a16="http://schemas.microsoft.com/office/drawing/2014/main" id="{9DDF9034-1313-7DE9-E71C-12D8159C17DD}"/>
              </a:ext>
            </a:extLst>
          </p:cNvPr>
          <p:cNvSpPr txBox="1"/>
          <p:nvPr/>
        </p:nvSpPr>
        <p:spPr>
          <a:xfrm>
            <a:off x="6773809" y="3574746"/>
            <a:ext cx="1382939" cy="403957"/>
          </a:xfrm>
          <a:prstGeom prst="rect">
            <a:avLst/>
          </a:prstGeom>
          <a:noFill/>
        </p:spPr>
        <p:txBody>
          <a:bodyPr wrap="square" rtlCol="0">
            <a:spAutoFit/>
          </a:bodyPr>
          <a:lstStyle/>
          <a:p>
            <a:r>
              <a:rPr lang="en-US" sz="675" dirty="0">
                <a:solidFill>
                  <a:srgbClr val="0070C0"/>
                </a:solidFill>
              </a:rPr>
              <a:t>The “Technical Architecture” implements the systems, services, and processes.</a:t>
            </a:r>
          </a:p>
        </p:txBody>
      </p:sp>
      <p:sp>
        <p:nvSpPr>
          <p:cNvPr id="38" name="Date Placeholder 37">
            <a:extLst>
              <a:ext uri="{FF2B5EF4-FFF2-40B4-BE49-F238E27FC236}">
                <a16:creationId xmlns:a16="http://schemas.microsoft.com/office/drawing/2014/main" id="{CE255190-589B-CB08-27A8-60EF23835A4C}"/>
              </a:ext>
            </a:extLst>
          </p:cNvPr>
          <p:cNvSpPr>
            <a:spLocks noGrp="1"/>
          </p:cNvSpPr>
          <p:nvPr>
            <p:ph type="dt" sz="half" idx="2"/>
          </p:nvPr>
        </p:nvSpPr>
        <p:spPr/>
        <p:txBody>
          <a:bodyPr/>
          <a:lstStyle/>
          <a:p>
            <a:pPr>
              <a:defRPr/>
            </a:pPr>
            <a:r>
              <a:rPr lang="en-US"/>
              <a:t>28 Mar 2024</a:t>
            </a:r>
          </a:p>
        </p:txBody>
      </p:sp>
      <p:sp>
        <p:nvSpPr>
          <p:cNvPr id="89" name="TextBox 88">
            <a:extLst>
              <a:ext uri="{FF2B5EF4-FFF2-40B4-BE49-F238E27FC236}">
                <a16:creationId xmlns:a16="http://schemas.microsoft.com/office/drawing/2014/main" id="{624BC4C2-62AE-3F57-5F8A-711221ECA086}"/>
              </a:ext>
            </a:extLst>
          </p:cNvPr>
          <p:cNvSpPr txBox="1"/>
          <p:nvPr/>
        </p:nvSpPr>
        <p:spPr>
          <a:xfrm>
            <a:off x="5994611" y="2912770"/>
            <a:ext cx="779198" cy="300082"/>
          </a:xfrm>
          <a:prstGeom prst="rect">
            <a:avLst/>
          </a:prstGeom>
          <a:noFill/>
        </p:spPr>
        <p:txBody>
          <a:bodyPr wrap="square" rtlCol="0">
            <a:spAutoFit/>
          </a:bodyPr>
          <a:lstStyle/>
          <a:p>
            <a:r>
              <a:rPr lang="en-US" sz="675" dirty="0"/>
              <a:t>Supports the Enterprise</a:t>
            </a:r>
          </a:p>
        </p:txBody>
      </p:sp>
      <p:sp>
        <p:nvSpPr>
          <p:cNvPr id="2" name="Title 1">
            <a:extLst>
              <a:ext uri="{FF2B5EF4-FFF2-40B4-BE49-F238E27FC236}">
                <a16:creationId xmlns:a16="http://schemas.microsoft.com/office/drawing/2014/main" id="{ED036182-4288-A12A-139C-FABAD8C60676}"/>
              </a:ext>
            </a:extLst>
          </p:cNvPr>
          <p:cNvSpPr>
            <a:spLocks noGrp="1"/>
          </p:cNvSpPr>
          <p:nvPr>
            <p:ph type="title"/>
          </p:nvPr>
        </p:nvSpPr>
        <p:spPr>
          <a:xfrm>
            <a:off x="1223281" y="-64102"/>
            <a:ext cx="7059122" cy="734282"/>
          </a:xfrm>
        </p:spPr>
        <p:txBody>
          <a:bodyPr vert="horz"/>
          <a:lstStyle/>
          <a:p>
            <a:r>
              <a:rPr lang="en-US" sz="2000" dirty="0">
                <a:solidFill>
                  <a:srgbClr val="0099A6"/>
                </a:solidFill>
              </a:rPr>
              <a:t>Formalized Relationships between Enterprise &amp; Technical Architecture</a:t>
            </a:r>
            <a:br>
              <a:rPr lang="en-US" sz="2000" dirty="0">
                <a:solidFill>
                  <a:srgbClr val="0099A6"/>
                </a:solidFill>
              </a:rPr>
            </a:br>
            <a:r>
              <a:rPr lang="en-US" sz="1400" dirty="0">
                <a:solidFill>
                  <a:srgbClr val="0099A6"/>
                </a:solidFill>
              </a:rPr>
              <a:t>(Recolored for the Viewpoint the objects are defined in) </a:t>
            </a:r>
            <a:endParaRPr lang="en-US" sz="2000" dirty="0">
              <a:solidFill>
                <a:srgbClr val="0099A6"/>
              </a:solidFill>
            </a:endParaRPr>
          </a:p>
        </p:txBody>
      </p:sp>
      <p:sp>
        <p:nvSpPr>
          <p:cNvPr id="80" name="Rounded Rectangle 79">
            <a:extLst>
              <a:ext uri="{FF2B5EF4-FFF2-40B4-BE49-F238E27FC236}">
                <a16:creationId xmlns:a16="http://schemas.microsoft.com/office/drawing/2014/main" id="{396AB273-C5CC-14A0-CCA6-5A0BE735E398}"/>
              </a:ext>
            </a:extLst>
          </p:cNvPr>
          <p:cNvSpPr/>
          <p:nvPr/>
        </p:nvSpPr>
        <p:spPr>
          <a:xfrm>
            <a:off x="144820" y="3537617"/>
            <a:ext cx="8837245" cy="2240718"/>
          </a:xfrm>
          <a:prstGeom prst="roundRect">
            <a:avLst>
              <a:gd name="adj" fmla="val 9675"/>
            </a:avLst>
          </a:prstGeom>
          <a:noFill/>
          <a:ln w="28575">
            <a:solidFill>
              <a:srgbClr val="0070C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50"/>
          </a:p>
        </p:txBody>
      </p:sp>
      <p:cxnSp>
        <p:nvCxnSpPr>
          <p:cNvPr id="6" name="Straight Arrow Connector 5">
            <a:extLst>
              <a:ext uri="{FF2B5EF4-FFF2-40B4-BE49-F238E27FC236}">
                <a16:creationId xmlns:a16="http://schemas.microsoft.com/office/drawing/2014/main" id="{03165A9B-D2A8-A416-CF82-093010ADF405}"/>
              </a:ext>
            </a:extLst>
          </p:cNvPr>
          <p:cNvCxnSpPr>
            <a:cxnSpLocks/>
            <a:stCxn id="43" idx="1"/>
            <a:endCxn id="13" idx="3"/>
          </p:cNvCxnSpPr>
          <p:nvPr/>
        </p:nvCxnSpPr>
        <p:spPr>
          <a:xfrm flipH="1">
            <a:off x="4867058" y="5110682"/>
            <a:ext cx="651171" cy="5968"/>
          </a:xfrm>
          <a:prstGeom prst="straightConnector1">
            <a:avLst/>
          </a:prstGeom>
          <a:solidFill>
            <a:schemeClr val="bg1">
              <a:lumMod val="85000"/>
            </a:schemeClr>
          </a:solidFill>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 name="Rounded Rectangle 12">
            <a:extLst>
              <a:ext uri="{FF2B5EF4-FFF2-40B4-BE49-F238E27FC236}">
                <a16:creationId xmlns:a16="http://schemas.microsoft.com/office/drawing/2014/main" id="{33B93AEF-7D27-8CC7-6F5B-144ECC82C9B5}"/>
              </a:ext>
            </a:extLst>
          </p:cNvPr>
          <p:cNvSpPr/>
          <p:nvPr/>
        </p:nvSpPr>
        <p:spPr>
          <a:xfrm>
            <a:off x="4039655" y="4951951"/>
            <a:ext cx="827403" cy="329397"/>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(System)</a:t>
            </a:r>
          </a:p>
          <a:p>
            <a:pPr algn="ctr"/>
            <a:r>
              <a:rPr lang="en-US" sz="800" dirty="0">
                <a:solidFill>
                  <a:schemeClr val="bg1"/>
                </a:solidFill>
              </a:rPr>
              <a:t>Service</a:t>
            </a:r>
          </a:p>
        </p:txBody>
      </p:sp>
      <p:cxnSp>
        <p:nvCxnSpPr>
          <p:cNvPr id="14" name="Straight Arrow Connector 13">
            <a:extLst>
              <a:ext uri="{FF2B5EF4-FFF2-40B4-BE49-F238E27FC236}">
                <a16:creationId xmlns:a16="http://schemas.microsoft.com/office/drawing/2014/main" id="{A67BB70C-F242-BB28-D6B0-247E437D2FB8}"/>
              </a:ext>
            </a:extLst>
          </p:cNvPr>
          <p:cNvCxnSpPr>
            <a:cxnSpLocks/>
            <a:endCxn id="72" idx="2"/>
          </p:cNvCxnSpPr>
          <p:nvPr/>
        </p:nvCxnSpPr>
        <p:spPr>
          <a:xfrm flipH="1" flipV="1">
            <a:off x="2887110" y="4262047"/>
            <a:ext cx="1142414" cy="880230"/>
          </a:xfrm>
          <a:prstGeom prst="straightConnector1">
            <a:avLst/>
          </a:prstGeom>
          <a:solidFill>
            <a:schemeClr val="bg1">
              <a:lumMod val="85000"/>
            </a:schemeClr>
          </a:solidFill>
          <a:ln>
            <a:solidFill>
              <a:schemeClr val="accent1">
                <a:lumMod val="40000"/>
                <a:lumOff val="60000"/>
              </a:schemeClr>
            </a:solidFill>
            <a:prstDash val="dash"/>
            <a:headEnd type="arrow" w="med" len="med"/>
            <a:tailEnd type="none" w="med" len="med"/>
          </a:ln>
        </p:spPr>
        <p:style>
          <a:lnRef idx="2">
            <a:schemeClr val="accent1"/>
          </a:lnRef>
          <a:fillRef idx="0">
            <a:schemeClr val="accent1"/>
          </a:fillRef>
          <a:effectRef idx="1">
            <a:schemeClr val="accent1"/>
          </a:effectRef>
          <a:fontRef idx="minor">
            <a:schemeClr val="tx1"/>
          </a:fontRef>
        </p:style>
      </p:cxnSp>
      <p:sp>
        <p:nvSpPr>
          <p:cNvPr id="3" name="TextBox 2">
            <a:extLst>
              <a:ext uri="{FF2B5EF4-FFF2-40B4-BE49-F238E27FC236}">
                <a16:creationId xmlns:a16="http://schemas.microsoft.com/office/drawing/2014/main" id="{253E1612-DA6A-8B15-C335-863D0460780F}"/>
              </a:ext>
            </a:extLst>
          </p:cNvPr>
          <p:cNvSpPr txBox="1"/>
          <p:nvPr/>
        </p:nvSpPr>
        <p:spPr>
          <a:xfrm>
            <a:off x="3277891" y="4429279"/>
            <a:ext cx="1082081" cy="207749"/>
          </a:xfrm>
          <a:prstGeom prst="rect">
            <a:avLst/>
          </a:prstGeom>
          <a:noFill/>
        </p:spPr>
        <p:txBody>
          <a:bodyPr wrap="square" rtlCol="0">
            <a:spAutoFit/>
          </a:bodyPr>
          <a:lstStyle/>
          <a:p>
            <a:r>
              <a:rPr lang="en-US" sz="750" dirty="0"/>
              <a:t>Implemented by …</a:t>
            </a:r>
          </a:p>
        </p:txBody>
      </p:sp>
      <p:sp>
        <p:nvSpPr>
          <p:cNvPr id="4" name="Date Placeholder 1">
            <a:extLst>
              <a:ext uri="{FF2B5EF4-FFF2-40B4-BE49-F238E27FC236}">
                <a16:creationId xmlns:a16="http://schemas.microsoft.com/office/drawing/2014/main" id="{B60AB80A-6B9D-0521-191A-A2239E88A46E}"/>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4-8</a:t>
            </a:r>
          </a:p>
        </p:txBody>
      </p:sp>
      <p:sp>
        <p:nvSpPr>
          <p:cNvPr id="5" name="TextBox 4">
            <a:extLst>
              <a:ext uri="{FF2B5EF4-FFF2-40B4-BE49-F238E27FC236}">
                <a16:creationId xmlns:a16="http://schemas.microsoft.com/office/drawing/2014/main" id="{10CBAE90-134E-D305-AB9B-ADEB6696D196}"/>
              </a:ext>
            </a:extLst>
          </p:cNvPr>
          <p:cNvSpPr txBox="1"/>
          <p:nvPr/>
        </p:nvSpPr>
        <p:spPr>
          <a:xfrm>
            <a:off x="635251" y="5379756"/>
            <a:ext cx="2823066" cy="253916"/>
          </a:xfrm>
          <a:prstGeom prst="rect">
            <a:avLst/>
          </a:prstGeom>
          <a:noFill/>
        </p:spPr>
        <p:txBody>
          <a:bodyPr wrap="square" rtlCol="0">
            <a:spAutoFit/>
          </a:bodyPr>
          <a:lstStyle/>
          <a:p>
            <a:r>
              <a:rPr lang="en-US" sz="1050" i="1" u="sng" dirty="0">
                <a:solidFill>
                  <a:srgbClr val="0070C0"/>
                </a:solidFill>
              </a:rPr>
              <a:t>Technical System Boundary</a:t>
            </a:r>
          </a:p>
        </p:txBody>
      </p:sp>
    </p:spTree>
    <p:extLst>
      <p:ext uri="{BB962C8B-B14F-4D97-AF65-F5344CB8AC3E}">
        <p14:creationId xmlns:p14="http://schemas.microsoft.com/office/powerpoint/2010/main" val="19335250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33F93F9-0EF2-14AA-AD94-9B1B24B203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C96C73-A2E6-17B6-1C91-FB510B30FEFE}"/>
              </a:ext>
            </a:extLst>
          </p:cNvPr>
          <p:cNvSpPr>
            <a:spLocks noGrp="1"/>
          </p:cNvSpPr>
          <p:nvPr>
            <p:ph type="title"/>
          </p:nvPr>
        </p:nvSpPr>
        <p:spPr>
          <a:xfrm>
            <a:off x="403261" y="20433"/>
            <a:ext cx="8229600" cy="771567"/>
          </a:xfrm>
        </p:spPr>
        <p:txBody>
          <a:bodyPr vert="horz"/>
          <a:lstStyle/>
          <a:p>
            <a:r>
              <a:rPr lang="en-US" sz="2000" dirty="0">
                <a:solidFill>
                  <a:srgbClr val="0099A6"/>
                </a:solidFill>
              </a:rPr>
              <a:t>Formalized Relationships among Terms</a:t>
            </a:r>
            <a:br>
              <a:rPr lang="en-US" sz="2000" dirty="0">
                <a:solidFill>
                  <a:srgbClr val="0099A6"/>
                </a:solidFill>
              </a:rPr>
            </a:br>
            <a:r>
              <a:rPr lang="en-US" sz="2000" dirty="0">
                <a:solidFill>
                  <a:srgbClr val="0099A6"/>
                </a:solidFill>
              </a:rPr>
              <a:t>(System Viewpoint aspects, related to Capability)</a:t>
            </a:r>
          </a:p>
        </p:txBody>
      </p:sp>
      <p:sp>
        <p:nvSpPr>
          <p:cNvPr id="6" name="Rounded Rectangle 5">
            <a:extLst>
              <a:ext uri="{FF2B5EF4-FFF2-40B4-BE49-F238E27FC236}">
                <a16:creationId xmlns:a16="http://schemas.microsoft.com/office/drawing/2014/main" id="{479D4A78-6B80-B472-2934-982EF216035E}"/>
              </a:ext>
            </a:extLst>
          </p:cNvPr>
          <p:cNvSpPr/>
          <p:nvPr/>
        </p:nvSpPr>
        <p:spPr>
          <a:xfrm>
            <a:off x="3600450" y="2400300"/>
            <a:ext cx="971550"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System**</a:t>
            </a:r>
          </a:p>
        </p:txBody>
      </p:sp>
      <p:sp>
        <p:nvSpPr>
          <p:cNvPr id="7" name="Rounded Rectangle 6">
            <a:extLst>
              <a:ext uri="{FF2B5EF4-FFF2-40B4-BE49-F238E27FC236}">
                <a16:creationId xmlns:a16="http://schemas.microsoft.com/office/drawing/2014/main" id="{C0C669FE-9C82-B0D0-7008-5F6868B22350}"/>
              </a:ext>
            </a:extLst>
          </p:cNvPr>
          <p:cNvSpPr/>
          <p:nvPr/>
        </p:nvSpPr>
        <p:spPr>
          <a:xfrm>
            <a:off x="5014913" y="3114675"/>
            <a:ext cx="971550" cy="514350"/>
          </a:xfrm>
          <a:prstGeom prst="roundRect">
            <a:avLst/>
          </a:prstGeom>
          <a:solidFill>
            <a:srgbClr val="0C8FCC"/>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System</a:t>
            </a:r>
          </a:p>
          <a:p>
            <a:pPr algn="ctr"/>
            <a:r>
              <a:rPr lang="en-US" sz="1200" dirty="0">
                <a:solidFill>
                  <a:schemeClr val="bg1"/>
                </a:solidFill>
              </a:rPr>
              <a:t>Element</a:t>
            </a:r>
          </a:p>
        </p:txBody>
      </p:sp>
      <p:sp>
        <p:nvSpPr>
          <p:cNvPr id="8" name="Rounded Rectangle 7">
            <a:extLst>
              <a:ext uri="{FF2B5EF4-FFF2-40B4-BE49-F238E27FC236}">
                <a16:creationId xmlns:a16="http://schemas.microsoft.com/office/drawing/2014/main" id="{F13D9A86-BC3F-5B29-8578-EC0FC43AB232}"/>
              </a:ext>
            </a:extLst>
          </p:cNvPr>
          <p:cNvSpPr/>
          <p:nvPr/>
        </p:nvSpPr>
        <p:spPr>
          <a:xfrm>
            <a:off x="6858000" y="2170335"/>
            <a:ext cx="1085850"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Hardware</a:t>
            </a:r>
          </a:p>
        </p:txBody>
      </p:sp>
      <p:sp>
        <p:nvSpPr>
          <p:cNvPr id="9" name="Rounded Rectangle 8">
            <a:extLst>
              <a:ext uri="{FF2B5EF4-FFF2-40B4-BE49-F238E27FC236}">
                <a16:creationId xmlns:a16="http://schemas.microsoft.com/office/drawing/2014/main" id="{FFA0066D-95FA-E44B-552E-5DD9D9D26026}"/>
              </a:ext>
            </a:extLst>
          </p:cNvPr>
          <p:cNvSpPr/>
          <p:nvPr/>
        </p:nvSpPr>
        <p:spPr>
          <a:xfrm>
            <a:off x="6859284" y="2818490"/>
            <a:ext cx="1085850"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Software</a:t>
            </a:r>
          </a:p>
        </p:txBody>
      </p:sp>
      <p:sp>
        <p:nvSpPr>
          <p:cNvPr id="10" name="Rounded Rectangle 9">
            <a:extLst>
              <a:ext uri="{FF2B5EF4-FFF2-40B4-BE49-F238E27FC236}">
                <a16:creationId xmlns:a16="http://schemas.microsoft.com/office/drawing/2014/main" id="{31077858-9992-32FF-AF8D-A0547134562C}"/>
              </a:ext>
            </a:extLst>
          </p:cNvPr>
          <p:cNvSpPr/>
          <p:nvPr/>
        </p:nvSpPr>
        <p:spPr>
          <a:xfrm>
            <a:off x="6858000" y="3466645"/>
            <a:ext cx="1085850" cy="514350"/>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Persons</a:t>
            </a:r>
          </a:p>
        </p:txBody>
      </p:sp>
      <p:sp>
        <p:nvSpPr>
          <p:cNvPr id="11" name="Rounded Rectangle 10">
            <a:extLst>
              <a:ext uri="{FF2B5EF4-FFF2-40B4-BE49-F238E27FC236}">
                <a16:creationId xmlns:a16="http://schemas.microsoft.com/office/drawing/2014/main" id="{3FA5874E-B127-1998-67E6-966507C4745D}"/>
              </a:ext>
            </a:extLst>
          </p:cNvPr>
          <p:cNvSpPr/>
          <p:nvPr/>
        </p:nvSpPr>
        <p:spPr>
          <a:xfrm>
            <a:off x="6858000" y="4114800"/>
            <a:ext cx="1085850" cy="514350"/>
          </a:xfrm>
          <a:prstGeom prst="roundRect">
            <a:avLst/>
          </a:prstGeom>
          <a:solidFill>
            <a:srgbClr val="3FCCB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Procedures</a:t>
            </a:r>
          </a:p>
        </p:txBody>
      </p:sp>
      <p:sp>
        <p:nvSpPr>
          <p:cNvPr id="12" name="Rounded Rectangle 11">
            <a:extLst>
              <a:ext uri="{FF2B5EF4-FFF2-40B4-BE49-F238E27FC236}">
                <a16:creationId xmlns:a16="http://schemas.microsoft.com/office/drawing/2014/main" id="{E43AD537-6A7A-6F53-B8FE-2BB8005EB608}"/>
              </a:ext>
            </a:extLst>
          </p:cNvPr>
          <p:cNvSpPr/>
          <p:nvPr/>
        </p:nvSpPr>
        <p:spPr>
          <a:xfrm>
            <a:off x="3943350" y="4089115"/>
            <a:ext cx="971550" cy="514350"/>
          </a:xfrm>
          <a:prstGeom prst="roundRect">
            <a:avLst/>
          </a:prstGeom>
          <a:solidFill>
            <a:srgbClr val="CC0E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Function</a:t>
            </a:r>
          </a:p>
        </p:txBody>
      </p:sp>
      <p:cxnSp>
        <p:nvCxnSpPr>
          <p:cNvPr id="14" name="Straight Arrow Connector 13">
            <a:extLst>
              <a:ext uri="{FF2B5EF4-FFF2-40B4-BE49-F238E27FC236}">
                <a16:creationId xmlns:a16="http://schemas.microsoft.com/office/drawing/2014/main" id="{58E57816-D32F-FA2E-C99E-D16280495DA8}"/>
              </a:ext>
            </a:extLst>
          </p:cNvPr>
          <p:cNvCxnSpPr>
            <a:cxnSpLocks/>
          </p:cNvCxnSpPr>
          <p:nvPr/>
        </p:nvCxnSpPr>
        <p:spPr>
          <a:xfrm>
            <a:off x="4572000" y="2657475"/>
            <a:ext cx="928688" cy="4572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005B907A-3A7C-3B68-C7F5-A91B4133528D}"/>
              </a:ext>
            </a:extLst>
          </p:cNvPr>
          <p:cNvCxnSpPr>
            <a:cxnSpLocks/>
          </p:cNvCxnSpPr>
          <p:nvPr/>
        </p:nvCxnSpPr>
        <p:spPr>
          <a:xfrm flipV="1">
            <a:off x="5986463" y="2427510"/>
            <a:ext cx="871537" cy="9443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7ED9CC76-322D-3FA9-9D1D-14C5EC22EA49}"/>
              </a:ext>
            </a:extLst>
          </p:cNvPr>
          <p:cNvCxnSpPr>
            <a:cxnSpLocks/>
          </p:cNvCxnSpPr>
          <p:nvPr/>
        </p:nvCxnSpPr>
        <p:spPr>
          <a:xfrm flipV="1">
            <a:off x="5986463" y="3075665"/>
            <a:ext cx="872821" cy="29618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9AAEAD63-3590-C0B8-5A9C-B065251F2921}"/>
              </a:ext>
            </a:extLst>
          </p:cNvPr>
          <p:cNvCxnSpPr>
            <a:cxnSpLocks/>
          </p:cNvCxnSpPr>
          <p:nvPr/>
        </p:nvCxnSpPr>
        <p:spPr>
          <a:xfrm>
            <a:off x="5986463" y="3371850"/>
            <a:ext cx="871537" cy="351970"/>
          </a:xfrm>
          <a:prstGeom prst="straightConnector1">
            <a:avLst/>
          </a:prstGeom>
          <a:ln>
            <a:solidFill>
              <a:schemeClr val="accent1">
                <a:lumMod val="40000"/>
                <a:lumOff val="60000"/>
              </a:schemeClr>
            </a:solidFill>
            <a:prstDash val="dash"/>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9E52A6F5-C9B3-8ABC-5F66-5A2EFC9CF88C}"/>
              </a:ext>
            </a:extLst>
          </p:cNvPr>
          <p:cNvCxnSpPr>
            <a:cxnSpLocks/>
          </p:cNvCxnSpPr>
          <p:nvPr/>
        </p:nvCxnSpPr>
        <p:spPr>
          <a:xfrm>
            <a:off x="5986463" y="3371850"/>
            <a:ext cx="871537" cy="1000125"/>
          </a:xfrm>
          <a:prstGeom prst="straightConnector1">
            <a:avLst/>
          </a:prstGeom>
          <a:ln>
            <a:solidFill>
              <a:schemeClr val="accent1">
                <a:lumMod val="40000"/>
                <a:lumOff val="60000"/>
              </a:schemeClr>
            </a:solidFill>
            <a:prstDash val="dash"/>
            <a:tailEnd type="triangle"/>
          </a:ln>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B526B268-CD6B-171D-D842-23455EBB387F}"/>
              </a:ext>
            </a:extLst>
          </p:cNvPr>
          <p:cNvCxnSpPr>
            <a:cxnSpLocks/>
          </p:cNvCxnSpPr>
          <p:nvPr/>
        </p:nvCxnSpPr>
        <p:spPr>
          <a:xfrm flipH="1">
            <a:off x="4429125" y="3629025"/>
            <a:ext cx="1071563" cy="460090"/>
          </a:xfrm>
          <a:prstGeom prst="straightConnector1">
            <a:avLst/>
          </a:prstGeom>
          <a:ln>
            <a:solidFill>
              <a:schemeClr val="accent1">
                <a:lumMod val="40000"/>
                <a:lumOff val="60000"/>
              </a:schemeClr>
            </a:solidFill>
            <a:prstDash val="dash"/>
            <a:tailEnd type="triangle"/>
          </a:ln>
        </p:spPr>
        <p:style>
          <a:lnRef idx="2">
            <a:schemeClr val="accent1"/>
          </a:lnRef>
          <a:fillRef idx="0">
            <a:schemeClr val="accent1"/>
          </a:fillRef>
          <a:effectRef idx="1">
            <a:schemeClr val="accent1"/>
          </a:effectRef>
          <a:fontRef idx="minor">
            <a:schemeClr val="tx1"/>
          </a:fontRef>
        </p:style>
      </p:cxnSp>
      <p:sp>
        <p:nvSpPr>
          <p:cNvPr id="52" name="TextBox 51">
            <a:extLst>
              <a:ext uri="{FF2B5EF4-FFF2-40B4-BE49-F238E27FC236}">
                <a16:creationId xmlns:a16="http://schemas.microsoft.com/office/drawing/2014/main" id="{A8BBEB22-65FF-A493-9172-C58A8B5A4965}"/>
              </a:ext>
            </a:extLst>
          </p:cNvPr>
          <p:cNvSpPr txBox="1"/>
          <p:nvPr/>
        </p:nvSpPr>
        <p:spPr>
          <a:xfrm>
            <a:off x="4570716" y="2489673"/>
            <a:ext cx="526106" cy="219291"/>
          </a:xfrm>
          <a:prstGeom prst="rect">
            <a:avLst/>
          </a:prstGeom>
          <a:noFill/>
        </p:spPr>
        <p:txBody>
          <a:bodyPr wrap="none" rtlCol="0">
            <a:spAutoFit/>
          </a:bodyPr>
          <a:lstStyle/>
          <a:p>
            <a:r>
              <a:rPr lang="en-US" sz="825" dirty="0"/>
              <a:t>Has 1..</a:t>
            </a:r>
          </a:p>
        </p:txBody>
      </p:sp>
      <p:sp>
        <p:nvSpPr>
          <p:cNvPr id="53" name="TextBox 52">
            <a:extLst>
              <a:ext uri="{FF2B5EF4-FFF2-40B4-BE49-F238E27FC236}">
                <a16:creationId xmlns:a16="http://schemas.microsoft.com/office/drawing/2014/main" id="{D50DF9E3-DBFC-603E-CF10-DC67F6B490E0}"/>
              </a:ext>
            </a:extLst>
          </p:cNvPr>
          <p:cNvSpPr txBox="1"/>
          <p:nvPr/>
        </p:nvSpPr>
        <p:spPr>
          <a:xfrm>
            <a:off x="5999466" y="2834373"/>
            <a:ext cx="725184" cy="346249"/>
          </a:xfrm>
          <a:prstGeom prst="rect">
            <a:avLst/>
          </a:prstGeom>
          <a:noFill/>
        </p:spPr>
        <p:txBody>
          <a:bodyPr wrap="square" rtlCol="0">
            <a:spAutoFit/>
          </a:bodyPr>
          <a:lstStyle/>
          <a:p>
            <a:r>
              <a:rPr lang="en-US" sz="825" dirty="0"/>
              <a:t>Composed of 1..</a:t>
            </a:r>
          </a:p>
        </p:txBody>
      </p:sp>
      <p:sp>
        <p:nvSpPr>
          <p:cNvPr id="54" name="TextBox 53">
            <a:extLst>
              <a:ext uri="{FF2B5EF4-FFF2-40B4-BE49-F238E27FC236}">
                <a16:creationId xmlns:a16="http://schemas.microsoft.com/office/drawing/2014/main" id="{D838A2AD-557C-3A40-6657-272A677C3C2F}"/>
              </a:ext>
            </a:extLst>
          </p:cNvPr>
          <p:cNvSpPr txBox="1"/>
          <p:nvPr/>
        </p:nvSpPr>
        <p:spPr>
          <a:xfrm>
            <a:off x="4416122" y="3591963"/>
            <a:ext cx="830677" cy="346249"/>
          </a:xfrm>
          <a:prstGeom prst="rect">
            <a:avLst/>
          </a:prstGeom>
          <a:noFill/>
        </p:spPr>
        <p:txBody>
          <a:bodyPr wrap="square" rtlCol="0">
            <a:spAutoFit/>
          </a:bodyPr>
          <a:lstStyle/>
          <a:p>
            <a:r>
              <a:rPr lang="en-US" sz="825" dirty="0"/>
              <a:t>Implements 1..</a:t>
            </a:r>
          </a:p>
        </p:txBody>
      </p:sp>
      <p:sp>
        <p:nvSpPr>
          <p:cNvPr id="60" name="Rounded Rectangle 59">
            <a:extLst>
              <a:ext uri="{FF2B5EF4-FFF2-40B4-BE49-F238E27FC236}">
                <a16:creationId xmlns:a16="http://schemas.microsoft.com/office/drawing/2014/main" id="{104DE45C-863C-1861-651E-D1C96D747C70}"/>
              </a:ext>
            </a:extLst>
          </p:cNvPr>
          <p:cNvSpPr/>
          <p:nvPr/>
        </p:nvSpPr>
        <p:spPr>
          <a:xfrm>
            <a:off x="1314450" y="2684456"/>
            <a:ext cx="1214392"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Environment</a:t>
            </a:r>
          </a:p>
        </p:txBody>
      </p:sp>
      <p:cxnSp>
        <p:nvCxnSpPr>
          <p:cNvPr id="61" name="Straight Arrow Connector 60">
            <a:extLst>
              <a:ext uri="{FF2B5EF4-FFF2-40B4-BE49-F238E27FC236}">
                <a16:creationId xmlns:a16="http://schemas.microsoft.com/office/drawing/2014/main" id="{9342763E-21C8-C472-E3B0-4F67C3FC6996}"/>
              </a:ext>
            </a:extLst>
          </p:cNvPr>
          <p:cNvCxnSpPr>
            <a:cxnSpLocks/>
          </p:cNvCxnSpPr>
          <p:nvPr/>
        </p:nvCxnSpPr>
        <p:spPr>
          <a:xfrm flipV="1">
            <a:off x="2528841" y="2657475"/>
            <a:ext cx="1071609" cy="28415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67" name="TextBox 66">
            <a:extLst>
              <a:ext uri="{FF2B5EF4-FFF2-40B4-BE49-F238E27FC236}">
                <a16:creationId xmlns:a16="http://schemas.microsoft.com/office/drawing/2014/main" id="{64631ADF-40DC-4354-0D2D-05451DA8494E}"/>
              </a:ext>
            </a:extLst>
          </p:cNvPr>
          <p:cNvSpPr txBox="1"/>
          <p:nvPr/>
        </p:nvSpPr>
        <p:spPr>
          <a:xfrm>
            <a:off x="2518510" y="2684456"/>
            <a:ext cx="767621" cy="219291"/>
          </a:xfrm>
          <a:prstGeom prst="rect">
            <a:avLst/>
          </a:prstGeom>
          <a:noFill/>
        </p:spPr>
        <p:txBody>
          <a:bodyPr wrap="square" rtlCol="0">
            <a:spAutoFit/>
          </a:bodyPr>
          <a:lstStyle/>
          <a:p>
            <a:r>
              <a:rPr lang="en-US" sz="825" dirty="0"/>
              <a:t>Affects </a:t>
            </a:r>
          </a:p>
        </p:txBody>
      </p:sp>
      <p:sp>
        <p:nvSpPr>
          <p:cNvPr id="68" name="TextBox 67">
            <a:extLst>
              <a:ext uri="{FF2B5EF4-FFF2-40B4-BE49-F238E27FC236}">
                <a16:creationId xmlns:a16="http://schemas.microsoft.com/office/drawing/2014/main" id="{E1C5C6A7-F406-3DF8-4CA2-78686C928093}"/>
              </a:ext>
            </a:extLst>
          </p:cNvPr>
          <p:cNvSpPr txBox="1"/>
          <p:nvPr/>
        </p:nvSpPr>
        <p:spPr>
          <a:xfrm>
            <a:off x="3143678" y="4094050"/>
            <a:ext cx="687084" cy="219291"/>
          </a:xfrm>
          <a:prstGeom prst="rect">
            <a:avLst/>
          </a:prstGeom>
          <a:noFill/>
        </p:spPr>
        <p:txBody>
          <a:bodyPr wrap="square" rtlCol="0">
            <a:spAutoFit/>
          </a:bodyPr>
          <a:lstStyle/>
          <a:p>
            <a:r>
              <a:rPr lang="en-US" sz="825" dirty="0"/>
              <a:t>Offers 0..</a:t>
            </a:r>
          </a:p>
        </p:txBody>
      </p:sp>
      <p:sp>
        <p:nvSpPr>
          <p:cNvPr id="69" name="Rounded Rectangle 68">
            <a:extLst>
              <a:ext uri="{FF2B5EF4-FFF2-40B4-BE49-F238E27FC236}">
                <a16:creationId xmlns:a16="http://schemas.microsoft.com/office/drawing/2014/main" id="{C2412F1D-4FCA-BDD2-2B9F-9EAE5069BCC4}"/>
              </a:ext>
            </a:extLst>
          </p:cNvPr>
          <p:cNvSpPr/>
          <p:nvPr/>
        </p:nvSpPr>
        <p:spPr>
          <a:xfrm>
            <a:off x="2171165" y="4096561"/>
            <a:ext cx="971550" cy="514350"/>
          </a:xfrm>
          <a:prstGeom prst="roundRect">
            <a:avLst/>
          </a:prstGeom>
          <a:solidFill>
            <a:srgbClr val="FF7C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Service</a:t>
            </a:r>
          </a:p>
        </p:txBody>
      </p:sp>
      <p:cxnSp>
        <p:nvCxnSpPr>
          <p:cNvPr id="70" name="Straight Arrow Connector 69">
            <a:extLst>
              <a:ext uri="{FF2B5EF4-FFF2-40B4-BE49-F238E27FC236}">
                <a16:creationId xmlns:a16="http://schemas.microsoft.com/office/drawing/2014/main" id="{5E7DD3BD-163A-45E0-BC3C-A242AED9B893}"/>
              </a:ext>
            </a:extLst>
          </p:cNvPr>
          <p:cNvCxnSpPr>
            <a:cxnSpLocks/>
          </p:cNvCxnSpPr>
          <p:nvPr/>
        </p:nvCxnSpPr>
        <p:spPr>
          <a:xfrm flipH="1">
            <a:off x="3142715" y="4353736"/>
            <a:ext cx="804755" cy="0"/>
          </a:xfrm>
          <a:prstGeom prst="straightConnector1">
            <a:avLst/>
          </a:prstGeom>
          <a:ln>
            <a:solidFill>
              <a:schemeClr val="accent1">
                <a:lumMod val="40000"/>
                <a:lumOff val="60000"/>
              </a:schemeClr>
            </a:solidFill>
            <a:prstDash val="dash"/>
            <a:tailEnd type="triangle"/>
          </a:ln>
        </p:spPr>
        <p:style>
          <a:lnRef idx="2">
            <a:schemeClr val="accent1"/>
          </a:lnRef>
          <a:fillRef idx="0">
            <a:schemeClr val="accent1"/>
          </a:fillRef>
          <a:effectRef idx="1">
            <a:schemeClr val="accent1"/>
          </a:effectRef>
          <a:fontRef idx="minor">
            <a:schemeClr val="tx1"/>
          </a:fontRef>
        </p:style>
      </p:cxnSp>
      <p:sp>
        <p:nvSpPr>
          <p:cNvPr id="74" name="TextBox 73">
            <a:extLst>
              <a:ext uri="{FF2B5EF4-FFF2-40B4-BE49-F238E27FC236}">
                <a16:creationId xmlns:a16="http://schemas.microsoft.com/office/drawing/2014/main" id="{01CCAA73-96E3-7326-7D2D-3B837C01B10A}"/>
              </a:ext>
            </a:extLst>
          </p:cNvPr>
          <p:cNvSpPr txBox="1"/>
          <p:nvPr/>
        </p:nvSpPr>
        <p:spPr>
          <a:xfrm>
            <a:off x="4232310" y="4719157"/>
            <a:ext cx="1071563" cy="600164"/>
          </a:xfrm>
          <a:prstGeom prst="rect">
            <a:avLst/>
          </a:prstGeom>
          <a:noFill/>
        </p:spPr>
        <p:txBody>
          <a:bodyPr wrap="square" rtlCol="0">
            <a:spAutoFit/>
          </a:bodyPr>
          <a:lstStyle/>
          <a:p>
            <a:r>
              <a:rPr lang="en-US" sz="825" dirty="0"/>
              <a:t>Technical Process</a:t>
            </a:r>
          </a:p>
          <a:p>
            <a:r>
              <a:rPr lang="en-US" sz="825" dirty="0"/>
              <a:t>Action</a:t>
            </a:r>
          </a:p>
          <a:p>
            <a:r>
              <a:rPr lang="en-US" sz="825" dirty="0"/>
              <a:t>Task</a:t>
            </a:r>
          </a:p>
        </p:txBody>
      </p:sp>
      <p:sp>
        <p:nvSpPr>
          <p:cNvPr id="37" name="TextBox 36">
            <a:extLst>
              <a:ext uri="{FF2B5EF4-FFF2-40B4-BE49-F238E27FC236}">
                <a16:creationId xmlns:a16="http://schemas.microsoft.com/office/drawing/2014/main" id="{214085AC-9F71-E245-C940-4B7CF4CD02E8}"/>
              </a:ext>
            </a:extLst>
          </p:cNvPr>
          <p:cNvSpPr txBox="1"/>
          <p:nvPr/>
        </p:nvSpPr>
        <p:spPr>
          <a:xfrm>
            <a:off x="6875929" y="4790353"/>
            <a:ext cx="1885950" cy="300082"/>
          </a:xfrm>
          <a:prstGeom prst="rect">
            <a:avLst/>
          </a:prstGeom>
          <a:noFill/>
        </p:spPr>
        <p:txBody>
          <a:bodyPr wrap="square" rtlCol="0">
            <a:spAutoFit/>
          </a:bodyPr>
          <a:lstStyle/>
          <a:p>
            <a:r>
              <a:rPr lang="en-US" sz="675" dirty="0"/>
              <a:t>** A “System” may be de-composed into System Elements.</a:t>
            </a:r>
          </a:p>
        </p:txBody>
      </p:sp>
      <p:sp>
        <p:nvSpPr>
          <p:cNvPr id="3" name="Rectangle 2">
            <a:extLst>
              <a:ext uri="{FF2B5EF4-FFF2-40B4-BE49-F238E27FC236}">
                <a16:creationId xmlns:a16="http://schemas.microsoft.com/office/drawing/2014/main" id="{2730BEA1-068A-2AB4-114C-3E86733148D8}"/>
              </a:ext>
            </a:extLst>
          </p:cNvPr>
          <p:cNvSpPr/>
          <p:nvPr/>
        </p:nvSpPr>
        <p:spPr>
          <a:xfrm>
            <a:off x="-272507" y="5333778"/>
            <a:ext cx="3415757" cy="923330"/>
          </a:xfrm>
          <a:prstGeom prst="rect">
            <a:avLst/>
          </a:prstGeom>
        </p:spPr>
        <p:txBody>
          <a:bodyPr wrap="square">
            <a:spAutoFit/>
          </a:bodyPr>
          <a:lstStyle/>
          <a:p>
            <a:pPr lvl="1"/>
            <a:r>
              <a:rPr lang="en-US" sz="900" u="sng" dirty="0">
                <a:solidFill>
                  <a:srgbClr val="0070C0"/>
                </a:solidFill>
              </a:rPr>
              <a:t>System</a:t>
            </a:r>
            <a:r>
              <a:rPr lang="en-US" sz="900" dirty="0">
                <a:solidFill>
                  <a:srgbClr val="0070C0"/>
                </a:solidFill>
              </a:rPr>
              <a:t>: A collection of interacting components organized to accomplish a specific function or set of functions.  </a:t>
            </a:r>
          </a:p>
          <a:p>
            <a:pPr lvl="1"/>
            <a:r>
              <a:rPr lang="en-US" sz="900" dirty="0">
                <a:solidFill>
                  <a:srgbClr val="0070C0"/>
                </a:solidFill>
              </a:rPr>
              <a:t>A System is composed of Elements, which may be any of: Hardware, Software, Person, and Procedures.</a:t>
            </a:r>
          </a:p>
        </p:txBody>
      </p:sp>
      <p:sp>
        <p:nvSpPr>
          <p:cNvPr id="4" name="Date Placeholder 3">
            <a:extLst>
              <a:ext uri="{FF2B5EF4-FFF2-40B4-BE49-F238E27FC236}">
                <a16:creationId xmlns:a16="http://schemas.microsoft.com/office/drawing/2014/main" id="{C6ADBDC7-7E24-AE7A-CA55-B23779A9E676}"/>
              </a:ext>
            </a:extLst>
          </p:cNvPr>
          <p:cNvSpPr>
            <a:spLocks noGrp="1"/>
          </p:cNvSpPr>
          <p:nvPr>
            <p:ph type="dt" sz="half" idx="2"/>
          </p:nvPr>
        </p:nvSpPr>
        <p:spPr/>
        <p:txBody>
          <a:bodyPr/>
          <a:lstStyle/>
          <a:p>
            <a:pPr>
              <a:defRPr/>
            </a:pPr>
            <a:r>
              <a:rPr lang="en-US"/>
              <a:t>28 Mar 2024</a:t>
            </a:r>
          </a:p>
        </p:txBody>
      </p:sp>
      <p:sp>
        <p:nvSpPr>
          <p:cNvPr id="38" name="Rounded Rectangle 37">
            <a:extLst>
              <a:ext uri="{FF2B5EF4-FFF2-40B4-BE49-F238E27FC236}">
                <a16:creationId xmlns:a16="http://schemas.microsoft.com/office/drawing/2014/main" id="{431123B5-D2B5-DF81-EAC1-F8174828BBFB}"/>
              </a:ext>
            </a:extLst>
          </p:cNvPr>
          <p:cNvSpPr/>
          <p:nvPr/>
        </p:nvSpPr>
        <p:spPr>
          <a:xfrm>
            <a:off x="1928323" y="1157395"/>
            <a:ext cx="1214392" cy="514350"/>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Capability</a:t>
            </a:r>
          </a:p>
        </p:txBody>
      </p:sp>
      <p:cxnSp>
        <p:nvCxnSpPr>
          <p:cNvPr id="39" name="Straight Arrow Connector 38">
            <a:extLst>
              <a:ext uri="{FF2B5EF4-FFF2-40B4-BE49-F238E27FC236}">
                <a16:creationId xmlns:a16="http://schemas.microsoft.com/office/drawing/2014/main" id="{19B85BBA-CA67-B2D1-503F-30DC3E27770D}"/>
              </a:ext>
            </a:extLst>
          </p:cNvPr>
          <p:cNvCxnSpPr>
            <a:cxnSpLocks/>
            <a:stCxn id="6" idx="0"/>
            <a:endCxn id="38" idx="2"/>
          </p:cNvCxnSpPr>
          <p:nvPr/>
        </p:nvCxnSpPr>
        <p:spPr>
          <a:xfrm flipH="1" flipV="1">
            <a:off x="2535519" y="1671745"/>
            <a:ext cx="1550706" cy="728555"/>
          </a:xfrm>
          <a:prstGeom prst="straightConnector1">
            <a:avLst/>
          </a:prstGeom>
          <a:ln>
            <a:solidFill>
              <a:schemeClr val="accent1">
                <a:lumMod val="40000"/>
                <a:lumOff val="60000"/>
              </a:schemeClr>
            </a:solidFill>
            <a:prstDash val="dash"/>
            <a:tailEnd type="triangle"/>
          </a:ln>
        </p:spPr>
        <p:style>
          <a:lnRef idx="2">
            <a:schemeClr val="accent1"/>
          </a:lnRef>
          <a:fillRef idx="0">
            <a:schemeClr val="accent1"/>
          </a:fillRef>
          <a:effectRef idx="1">
            <a:schemeClr val="accent1"/>
          </a:effectRef>
          <a:fontRef idx="minor">
            <a:schemeClr val="tx1"/>
          </a:fontRef>
        </p:style>
      </p:cxnSp>
      <p:sp>
        <p:nvSpPr>
          <p:cNvPr id="40" name="TextBox 39">
            <a:extLst>
              <a:ext uri="{FF2B5EF4-FFF2-40B4-BE49-F238E27FC236}">
                <a16:creationId xmlns:a16="http://schemas.microsoft.com/office/drawing/2014/main" id="{ECDDEC13-236E-EBE5-36EE-FB03F64302D0}"/>
              </a:ext>
            </a:extLst>
          </p:cNvPr>
          <p:cNvSpPr txBox="1"/>
          <p:nvPr/>
        </p:nvSpPr>
        <p:spPr>
          <a:xfrm rot="10800000" flipV="1">
            <a:off x="3171850" y="1801058"/>
            <a:ext cx="971550" cy="219291"/>
          </a:xfrm>
          <a:prstGeom prst="rect">
            <a:avLst/>
          </a:prstGeom>
          <a:noFill/>
        </p:spPr>
        <p:txBody>
          <a:bodyPr wrap="square" rtlCol="0">
            <a:spAutoFit/>
          </a:bodyPr>
          <a:lstStyle/>
          <a:p>
            <a:r>
              <a:rPr lang="en-US" sz="825" dirty="0"/>
              <a:t>Provides 1… </a:t>
            </a:r>
          </a:p>
        </p:txBody>
      </p:sp>
      <p:cxnSp>
        <p:nvCxnSpPr>
          <p:cNvPr id="5" name="Straight Arrow Connector 4">
            <a:extLst>
              <a:ext uri="{FF2B5EF4-FFF2-40B4-BE49-F238E27FC236}">
                <a16:creationId xmlns:a16="http://schemas.microsoft.com/office/drawing/2014/main" id="{20DA1153-F8E3-8B31-9584-54A327478DBF}"/>
              </a:ext>
            </a:extLst>
          </p:cNvPr>
          <p:cNvCxnSpPr>
            <a:cxnSpLocks/>
            <a:stCxn id="6" idx="2"/>
            <a:endCxn id="69" idx="0"/>
          </p:cNvCxnSpPr>
          <p:nvPr/>
        </p:nvCxnSpPr>
        <p:spPr>
          <a:xfrm flipH="1">
            <a:off x="2656940" y="2914650"/>
            <a:ext cx="1429285" cy="1181911"/>
          </a:xfrm>
          <a:prstGeom prst="straightConnector1">
            <a:avLst/>
          </a:prstGeom>
          <a:ln>
            <a:solidFill>
              <a:schemeClr val="accent1">
                <a:lumMod val="40000"/>
                <a:lumOff val="60000"/>
              </a:schemeClr>
            </a:solidFill>
            <a:prstDash val="dash"/>
            <a:tailEnd type="triangle"/>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E02AB563-AC89-9C7C-77CD-C1B3D2347C2D}"/>
              </a:ext>
            </a:extLst>
          </p:cNvPr>
          <p:cNvSpPr txBox="1"/>
          <p:nvPr/>
        </p:nvSpPr>
        <p:spPr>
          <a:xfrm>
            <a:off x="3790328" y="3094811"/>
            <a:ext cx="830677" cy="346249"/>
          </a:xfrm>
          <a:prstGeom prst="rect">
            <a:avLst/>
          </a:prstGeom>
          <a:noFill/>
        </p:spPr>
        <p:txBody>
          <a:bodyPr wrap="square" rtlCol="0">
            <a:spAutoFit/>
          </a:bodyPr>
          <a:lstStyle>
            <a:defPPr>
              <a:defRPr lang="en-US"/>
            </a:defPPr>
            <a:lvl1pPr>
              <a:defRPr sz="825"/>
            </a:lvl1pPr>
          </a:lstStyle>
          <a:p>
            <a:r>
              <a:rPr lang="en-US" dirty="0"/>
              <a:t>Offers 1..</a:t>
            </a:r>
          </a:p>
          <a:p>
            <a:r>
              <a:rPr lang="en-US" dirty="0"/>
              <a:t>(Transitive)</a:t>
            </a:r>
          </a:p>
        </p:txBody>
      </p:sp>
      <p:sp>
        <p:nvSpPr>
          <p:cNvPr id="19" name="TextBox 18">
            <a:extLst>
              <a:ext uri="{FF2B5EF4-FFF2-40B4-BE49-F238E27FC236}">
                <a16:creationId xmlns:a16="http://schemas.microsoft.com/office/drawing/2014/main" id="{66BF8735-C143-1F4B-E208-3F49A0446712}"/>
              </a:ext>
            </a:extLst>
          </p:cNvPr>
          <p:cNvSpPr txBox="1"/>
          <p:nvPr/>
        </p:nvSpPr>
        <p:spPr>
          <a:xfrm>
            <a:off x="4262127" y="856937"/>
            <a:ext cx="4711148" cy="1200329"/>
          </a:xfrm>
          <a:prstGeom prst="rect">
            <a:avLst/>
          </a:prstGeom>
          <a:noFill/>
        </p:spPr>
        <p:txBody>
          <a:bodyPr wrap="square">
            <a:spAutoFit/>
          </a:bodyPr>
          <a:lstStyle/>
          <a:p>
            <a:r>
              <a:rPr lang="en-US" sz="2400" dirty="0">
                <a:solidFill>
                  <a:srgbClr val="FF0000"/>
                </a:solidFill>
              </a:rPr>
              <a:t>Remove, but include back reference to Connectivity VP with combo VP slide</a:t>
            </a:r>
            <a:endParaRPr lang="en-US" dirty="0">
              <a:solidFill>
                <a:srgbClr val="FF0000"/>
              </a:solidFill>
            </a:endParaRPr>
          </a:p>
        </p:txBody>
      </p:sp>
    </p:spTree>
    <p:extLst>
      <p:ext uri="{BB962C8B-B14F-4D97-AF65-F5344CB8AC3E}">
        <p14:creationId xmlns:p14="http://schemas.microsoft.com/office/powerpoint/2010/main" val="39521514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60493F6-5721-196A-5A75-D3600D50468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638B24-945F-8417-C2C4-BBBB8E80C31B}"/>
              </a:ext>
            </a:extLst>
          </p:cNvPr>
          <p:cNvSpPr>
            <a:spLocks noGrp="1"/>
          </p:cNvSpPr>
          <p:nvPr>
            <p:ph type="title"/>
          </p:nvPr>
        </p:nvSpPr>
        <p:spPr/>
        <p:txBody>
          <a:bodyPr/>
          <a:lstStyle/>
          <a:p>
            <a:endParaRPr lang="en-US"/>
          </a:p>
        </p:txBody>
      </p:sp>
      <p:sp>
        <p:nvSpPr>
          <p:cNvPr id="3" name="Date Placeholder 2">
            <a:extLst>
              <a:ext uri="{FF2B5EF4-FFF2-40B4-BE49-F238E27FC236}">
                <a16:creationId xmlns:a16="http://schemas.microsoft.com/office/drawing/2014/main" id="{150C3484-56D9-3AF1-9F32-466DF28ECD37}"/>
              </a:ext>
            </a:extLst>
          </p:cNvPr>
          <p:cNvSpPr>
            <a:spLocks noGrp="1"/>
          </p:cNvSpPr>
          <p:nvPr>
            <p:ph type="dt" sz="half" idx="2"/>
          </p:nvPr>
        </p:nvSpPr>
        <p:spPr/>
        <p:txBody>
          <a:bodyPr/>
          <a:lstStyle/>
          <a:p>
            <a:pPr>
              <a:defRPr/>
            </a:pPr>
            <a:r>
              <a:rPr lang="en-US"/>
              <a:t>28 Mar 2024</a:t>
            </a:r>
          </a:p>
        </p:txBody>
      </p:sp>
      <p:sp>
        <p:nvSpPr>
          <p:cNvPr id="4" name="Title 1">
            <a:extLst>
              <a:ext uri="{FF2B5EF4-FFF2-40B4-BE49-F238E27FC236}">
                <a16:creationId xmlns:a16="http://schemas.microsoft.com/office/drawing/2014/main" id="{0A704BE0-EC9A-1C66-CB3F-3A799A6E3C56}"/>
              </a:ext>
            </a:extLst>
          </p:cNvPr>
          <p:cNvSpPr txBox="1">
            <a:spLocks/>
          </p:cNvSpPr>
          <p:nvPr/>
        </p:nvSpPr>
        <p:spPr>
          <a:xfrm>
            <a:off x="1223281" y="-64102"/>
            <a:ext cx="7059122" cy="734282"/>
          </a:xfrm>
        </p:spPr>
        <p:txBody>
          <a:bodyPr vert="horz"/>
          <a:lstStyle>
            <a:lvl1pPr algn="ctr" rtl="0" eaLnBrk="0" fontAlgn="base" hangingPunct="0">
              <a:lnSpc>
                <a:spcPct val="90000"/>
              </a:lnSpc>
              <a:spcBef>
                <a:spcPct val="0"/>
              </a:spcBef>
              <a:spcAft>
                <a:spcPct val="0"/>
              </a:spcAft>
              <a:defRPr sz="2500" b="1">
                <a:solidFill>
                  <a:schemeClr val="hlink"/>
                </a:solidFill>
                <a:latin typeface="+mj-lt"/>
                <a:ea typeface="ＭＳ Ｐゴシック" pitchFamily="26" charset="-128"/>
                <a:cs typeface="ＭＳ Ｐゴシック" pitchFamily="26" charset="-128"/>
              </a:defRPr>
            </a:lvl1pPr>
            <a:lvl2pPr algn="ctr" rtl="0" eaLnBrk="0" fontAlgn="base" hangingPunct="0">
              <a:lnSpc>
                <a:spcPct val="90000"/>
              </a:lnSpc>
              <a:spcBef>
                <a:spcPct val="0"/>
              </a:spcBef>
              <a:spcAft>
                <a:spcPct val="0"/>
              </a:spcAft>
              <a:defRPr sz="2500" b="1">
                <a:solidFill>
                  <a:schemeClr val="hlink"/>
                </a:solidFill>
                <a:latin typeface="Arial" pitchFamily="-107" charset="0"/>
                <a:ea typeface="ＭＳ Ｐゴシック" pitchFamily="26" charset="-128"/>
                <a:cs typeface="ＭＳ Ｐゴシック" pitchFamily="26" charset="-128"/>
              </a:defRPr>
            </a:lvl2pPr>
            <a:lvl3pPr algn="ctr" rtl="0" eaLnBrk="0" fontAlgn="base" hangingPunct="0">
              <a:lnSpc>
                <a:spcPct val="90000"/>
              </a:lnSpc>
              <a:spcBef>
                <a:spcPct val="0"/>
              </a:spcBef>
              <a:spcAft>
                <a:spcPct val="0"/>
              </a:spcAft>
              <a:defRPr sz="2500" b="1">
                <a:solidFill>
                  <a:schemeClr val="hlink"/>
                </a:solidFill>
                <a:latin typeface="Arial" pitchFamily="-107" charset="0"/>
                <a:ea typeface="ＭＳ Ｐゴシック" pitchFamily="26" charset="-128"/>
                <a:cs typeface="ＭＳ Ｐゴシック" pitchFamily="26" charset="-128"/>
              </a:defRPr>
            </a:lvl3pPr>
            <a:lvl4pPr algn="ctr" rtl="0" eaLnBrk="0" fontAlgn="base" hangingPunct="0">
              <a:lnSpc>
                <a:spcPct val="90000"/>
              </a:lnSpc>
              <a:spcBef>
                <a:spcPct val="0"/>
              </a:spcBef>
              <a:spcAft>
                <a:spcPct val="0"/>
              </a:spcAft>
              <a:defRPr sz="2500" b="1">
                <a:solidFill>
                  <a:schemeClr val="hlink"/>
                </a:solidFill>
                <a:latin typeface="Arial" pitchFamily="-107" charset="0"/>
                <a:ea typeface="ＭＳ Ｐゴシック" pitchFamily="26" charset="-128"/>
                <a:cs typeface="ＭＳ Ｐゴシック" pitchFamily="26" charset="-128"/>
              </a:defRPr>
            </a:lvl4pPr>
            <a:lvl5pPr algn="ctr" rtl="0" eaLnBrk="0" fontAlgn="base" hangingPunct="0">
              <a:lnSpc>
                <a:spcPct val="90000"/>
              </a:lnSpc>
              <a:spcBef>
                <a:spcPct val="0"/>
              </a:spcBef>
              <a:spcAft>
                <a:spcPct val="0"/>
              </a:spcAft>
              <a:defRPr sz="2500" b="1">
                <a:solidFill>
                  <a:schemeClr val="hlink"/>
                </a:solidFill>
                <a:latin typeface="Arial" pitchFamily="-107" charset="0"/>
                <a:ea typeface="ＭＳ Ｐゴシック" pitchFamily="26" charset="-128"/>
                <a:cs typeface="ＭＳ Ｐゴシック" pitchFamily="26" charset="-128"/>
              </a:defRPr>
            </a:lvl5pPr>
            <a:lvl6pPr marL="457200" algn="ctr" rtl="0" eaLnBrk="0" fontAlgn="base" hangingPunct="0">
              <a:lnSpc>
                <a:spcPct val="90000"/>
              </a:lnSpc>
              <a:spcBef>
                <a:spcPct val="0"/>
              </a:spcBef>
              <a:spcAft>
                <a:spcPct val="0"/>
              </a:spcAft>
              <a:defRPr sz="2500" b="1">
                <a:solidFill>
                  <a:schemeClr val="hlink"/>
                </a:solidFill>
                <a:latin typeface="Arial" pitchFamily="-107" charset="0"/>
              </a:defRPr>
            </a:lvl6pPr>
            <a:lvl7pPr marL="914400" algn="ctr" rtl="0" eaLnBrk="0" fontAlgn="base" hangingPunct="0">
              <a:lnSpc>
                <a:spcPct val="90000"/>
              </a:lnSpc>
              <a:spcBef>
                <a:spcPct val="0"/>
              </a:spcBef>
              <a:spcAft>
                <a:spcPct val="0"/>
              </a:spcAft>
              <a:defRPr sz="2500" b="1">
                <a:solidFill>
                  <a:schemeClr val="hlink"/>
                </a:solidFill>
                <a:latin typeface="Arial" pitchFamily="-107" charset="0"/>
              </a:defRPr>
            </a:lvl7pPr>
            <a:lvl8pPr marL="1371600" algn="ctr" rtl="0" eaLnBrk="0" fontAlgn="base" hangingPunct="0">
              <a:lnSpc>
                <a:spcPct val="90000"/>
              </a:lnSpc>
              <a:spcBef>
                <a:spcPct val="0"/>
              </a:spcBef>
              <a:spcAft>
                <a:spcPct val="0"/>
              </a:spcAft>
              <a:defRPr sz="2500" b="1">
                <a:solidFill>
                  <a:schemeClr val="hlink"/>
                </a:solidFill>
                <a:latin typeface="Arial" pitchFamily="-107" charset="0"/>
              </a:defRPr>
            </a:lvl8pPr>
            <a:lvl9pPr marL="1828800" algn="ctr" rtl="0" eaLnBrk="0" fontAlgn="base" hangingPunct="0">
              <a:lnSpc>
                <a:spcPct val="90000"/>
              </a:lnSpc>
              <a:spcBef>
                <a:spcPct val="0"/>
              </a:spcBef>
              <a:spcAft>
                <a:spcPct val="0"/>
              </a:spcAft>
              <a:defRPr sz="2500" b="1">
                <a:solidFill>
                  <a:schemeClr val="hlink"/>
                </a:solidFill>
                <a:latin typeface="Arial" pitchFamily="-107" charset="0"/>
              </a:defRPr>
            </a:lvl9pPr>
          </a:lstStyle>
          <a:p>
            <a:r>
              <a:rPr lang="en-US" sz="2000" kern="0" dirty="0">
                <a:solidFill>
                  <a:srgbClr val="0099A6"/>
                </a:solidFill>
              </a:rPr>
              <a:t>Formalized Relationships between Enterprise &amp; Technical Architecture</a:t>
            </a:r>
            <a:br>
              <a:rPr lang="en-US" sz="2000" kern="0" dirty="0">
                <a:solidFill>
                  <a:srgbClr val="0099A6"/>
                </a:solidFill>
              </a:rPr>
            </a:br>
            <a:r>
              <a:rPr lang="en-US" sz="1400" kern="0" dirty="0">
                <a:solidFill>
                  <a:srgbClr val="0099A6"/>
                </a:solidFill>
              </a:rPr>
              <a:t>(Recolored for the Viewpoint the objects are defined in)</a:t>
            </a:r>
          </a:p>
          <a:p>
            <a:r>
              <a:rPr lang="en-US" sz="1400" kern="0" dirty="0">
                <a:solidFill>
                  <a:srgbClr val="FF0000"/>
                </a:solidFill>
              </a:rPr>
              <a:t>(Notes) </a:t>
            </a:r>
            <a:endParaRPr lang="en-US" sz="2000" kern="0" dirty="0">
              <a:solidFill>
                <a:srgbClr val="FF0000"/>
              </a:solidFill>
            </a:endParaRPr>
          </a:p>
        </p:txBody>
      </p:sp>
      <p:sp>
        <p:nvSpPr>
          <p:cNvPr id="5" name="TextBox 4">
            <a:extLst>
              <a:ext uri="{FF2B5EF4-FFF2-40B4-BE49-F238E27FC236}">
                <a16:creationId xmlns:a16="http://schemas.microsoft.com/office/drawing/2014/main" id="{2FFDB251-5029-AEF9-E56F-67C848F25A3E}"/>
              </a:ext>
            </a:extLst>
          </p:cNvPr>
          <p:cNvSpPr txBox="1"/>
          <p:nvPr/>
        </p:nvSpPr>
        <p:spPr>
          <a:xfrm>
            <a:off x="982993" y="5035443"/>
            <a:ext cx="1802999" cy="507831"/>
          </a:xfrm>
          <a:prstGeom prst="rect">
            <a:avLst/>
          </a:prstGeom>
          <a:noFill/>
        </p:spPr>
        <p:txBody>
          <a:bodyPr wrap="square" rtlCol="0">
            <a:spAutoFit/>
          </a:bodyPr>
          <a:lstStyle/>
          <a:p>
            <a:r>
              <a:rPr lang="en-US" sz="675" dirty="0">
                <a:solidFill>
                  <a:srgbClr val="FF0000"/>
                </a:solidFill>
              </a:rPr>
              <a:t>* An “Application” is Software, a set of functions deployed (somehow) on a hardware platform or a server as part of a system, with defined interfaces</a:t>
            </a:r>
          </a:p>
        </p:txBody>
      </p:sp>
      <p:sp>
        <p:nvSpPr>
          <p:cNvPr id="6" name="Rectangle 5">
            <a:extLst>
              <a:ext uri="{FF2B5EF4-FFF2-40B4-BE49-F238E27FC236}">
                <a16:creationId xmlns:a16="http://schemas.microsoft.com/office/drawing/2014/main" id="{5E6A4472-4F58-53F3-F91A-76A51D27B4DA}"/>
              </a:ext>
            </a:extLst>
          </p:cNvPr>
          <p:cNvSpPr/>
          <p:nvPr/>
        </p:nvSpPr>
        <p:spPr>
          <a:xfrm>
            <a:off x="2438400" y="1314726"/>
            <a:ext cx="3986308" cy="784830"/>
          </a:xfrm>
          <a:prstGeom prst="rect">
            <a:avLst/>
          </a:prstGeom>
        </p:spPr>
        <p:txBody>
          <a:bodyPr wrap="square">
            <a:spAutoFit/>
          </a:bodyPr>
          <a:lstStyle/>
          <a:p>
            <a:pPr lvl="1"/>
            <a:r>
              <a:rPr lang="en-US" sz="900" dirty="0">
                <a:solidFill>
                  <a:srgbClr val="00B050"/>
                </a:solidFill>
              </a:rPr>
              <a:t>The Enterprise Architecture defines processes, services, and applications, all of which are implemented by the Technical Architecture, but without directly addressing the technical details or relationships among functions, HW, SW, and Persons that are defined in the Technical Architecture.</a:t>
            </a:r>
          </a:p>
        </p:txBody>
      </p:sp>
      <p:sp>
        <p:nvSpPr>
          <p:cNvPr id="7" name="TextBox 6">
            <a:extLst>
              <a:ext uri="{FF2B5EF4-FFF2-40B4-BE49-F238E27FC236}">
                <a16:creationId xmlns:a16="http://schemas.microsoft.com/office/drawing/2014/main" id="{F18810EE-F854-962A-C0BB-39E29281F8F1}"/>
              </a:ext>
            </a:extLst>
          </p:cNvPr>
          <p:cNvSpPr txBox="1"/>
          <p:nvPr/>
        </p:nvSpPr>
        <p:spPr>
          <a:xfrm>
            <a:off x="6757261" y="2104641"/>
            <a:ext cx="1802999" cy="611706"/>
          </a:xfrm>
          <a:prstGeom prst="rect">
            <a:avLst/>
          </a:prstGeom>
          <a:noFill/>
        </p:spPr>
        <p:txBody>
          <a:bodyPr wrap="square" rtlCol="0">
            <a:spAutoFit/>
          </a:bodyPr>
          <a:lstStyle/>
          <a:p>
            <a:r>
              <a:rPr lang="en-US" sz="675" dirty="0">
                <a:solidFill>
                  <a:srgbClr val="FF0000"/>
                </a:solidFill>
              </a:rPr>
              <a:t>** The technical aspects of the “Enterprise System” may not be defined as part of the Enterprise Architecture.  It may stop at the Service, Application, and Data level.</a:t>
            </a:r>
          </a:p>
        </p:txBody>
      </p:sp>
    </p:spTree>
    <p:extLst>
      <p:ext uri="{BB962C8B-B14F-4D97-AF65-F5344CB8AC3E}">
        <p14:creationId xmlns:p14="http://schemas.microsoft.com/office/powerpoint/2010/main" val="20129218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7DC16-62E1-8D47-82C5-919074382B57}"/>
              </a:ext>
            </a:extLst>
          </p:cNvPr>
          <p:cNvSpPr>
            <a:spLocks noGrp="1"/>
          </p:cNvSpPr>
          <p:nvPr>
            <p:ph type="title"/>
          </p:nvPr>
        </p:nvSpPr>
        <p:spPr>
          <a:xfrm>
            <a:off x="457200" y="152400"/>
            <a:ext cx="8229600" cy="1143000"/>
          </a:xfrm>
        </p:spPr>
        <p:txBody>
          <a:bodyPr/>
          <a:lstStyle/>
          <a:p>
            <a:r>
              <a:rPr lang="en-US" dirty="0">
                <a:solidFill>
                  <a:srgbClr val="0099A6"/>
                </a:solidFill>
              </a:rPr>
              <a:t>Functional Viewpoint</a:t>
            </a:r>
          </a:p>
        </p:txBody>
      </p:sp>
      <p:sp>
        <p:nvSpPr>
          <p:cNvPr id="4" name="Content Placeholder 3">
            <a:extLst>
              <a:ext uri="{FF2B5EF4-FFF2-40B4-BE49-F238E27FC236}">
                <a16:creationId xmlns:a16="http://schemas.microsoft.com/office/drawing/2014/main" id="{96F0DE3C-5964-5E48-B443-F7C056DBDC73}"/>
              </a:ext>
            </a:extLst>
          </p:cNvPr>
          <p:cNvSpPr>
            <a:spLocks noGrp="1"/>
          </p:cNvSpPr>
          <p:nvPr>
            <p:ph idx="1"/>
          </p:nvPr>
        </p:nvSpPr>
        <p:spPr>
          <a:xfrm>
            <a:off x="457200" y="914400"/>
            <a:ext cx="8229600" cy="5334000"/>
          </a:xfrm>
        </p:spPr>
        <p:txBody>
          <a:bodyPr/>
          <a:lstStyle/>
          <a:p>
            <a:r>
              <a:rPr lang="en-US" sz="1800" dirty="0"/>
              <a:t>The Functional Viewpoint describes the functional decomposition of the space data system into abstract objects that interact at interfaces.</a:t>
            </a:r>
          </a:p>
          <a:p>
            <a:endParaRPr lang="en-US" sz="1800" dirty="0"/>
          </a:p>
          <a:p>
            <a:r>
              <a:rPr lang="en-US" sz="1800" dirty="0"/>
              <a:t>Stakeholder Concerns:</a:t>
            </a:r>
          </a:p>
          <a:p>
            <a:pPr lvl="1"/>
            <a:r>
              <a:rPr lang="en-US" sz="1600" dirty="0"/>
              <a:t>a functional decomposition of the system into objects that interact at interfaces; </a:t>
            </a:r>
            <a:endParaRPr lang="en-US" sz="1100" dirty="0"/>
          </a:p>
          <a:p>
            <a:pPr lvl="1"/>
            <a:r>
              <a:rPr lang="en-US" sz="1600" dirty="0"/>
              <a:t>the abstract behavior of the system, its interactions and constraints. </a:t>
            </a:r>
            <a:endParaRPr lang="en-US" sz="1100" dirty="0"/>
          </a:p>
          <a:p>
            <a:endParaRPr lang="en-US" sz="1800" dirty="0"/>
          </a:p>
          <a:p>
            <a:r>
              <a:rPr lang="en-US" sz="1800" dirty="0"/>
              <a:t>Functional Objects (abstract set of functions, their behaviors, interfaces and configurations); </a:t>
            </a:r>
          </a:p>
          <a:p>
            <a:pPr lvl="1"/>
            <a:r>
              <a:rPr lang="en-US" sz="1600" dirty="0"/>
              <a:t>Types: data source, data sink, data transformation, control, planning, monitoring, analysis; </a:t>
            </a:r>
          </a:p>
          <a:p>
            <a:pPr lvl="1"/>
            <a:r>
              <a:rPr lang="en-US" sz="1600" dirty="0"/>
              <a:t>Attributes: role, name, type, behavior, interface types, data types handled, interaction modes, constraints, allocated requirements; </a:t>
            </a:r>
          </a:p>
          <a:p>
            <a:r>
              <a:rPr lang="en-US" sz="1800" dirty="0"/>
              <a:t>Logical Links (connections between Functional Objects, connected to associated logical behavior and properties); </a:t>
            </a:r>
          </a:p>
          <a:p>
            <a:r>
              <a:rPr lang="en-US" sz="1800" dirty="0"/>
              <a:t>Relationships (configuration, precedence, control and data flows, management flows, allocations); </a:t>
            </a:r>
          </a:p>
          <a:p>
            <a:r>
              <a:rPr lang="en-US" sz="1800" dirty="0"/>
              <a:t>Information (representations of data that are exchanged among Functional Objects, where formal specifications for the information objects are found (by correspondence) in the Information Viewpoint).  </a:t>
            </a:r>
          </a:p>
          <a:p>
            <a:endParaRPr lang="en-US" sz="1800" dirty="0"/>
          </a:p>
        </p:txBody>
      </p:sp>
      <p:sp>
        <p:nvSpPr>
          <p:cNvPr id="3" name="Date Placeholder 2">
            <a:extLst>
              <a:ext uri="{FF2B5EF4-FFF2-40B4-BE49-F238E27FC236}">
                <a16:creationId xmlns:a16="http://schemas.microsoft.com/office/drawing/2014/main" id="{E69E7C02-296D-424D-B2D5-F5EA35EAD291}"/>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21734553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Date Placeholder 1">
            <a:extLst>
              <a:ext uri="{FF2B5EF4-FFF2-40B4-BE49-F238E27FC236}">
                <a16:creationId xmlns:a16="http://schemas.microsoft.com/office/drawing/2014/main" id="{05D83704-E6B4-514A-BCAA-893D72557DAB}"/>
              </a:ext>
            </a:extLst>
          </p:cNvPr>
          <p:cNvSpPr>
            <a:spLocks noGrp="1"/>
          </p:cNvSpPr>
          <p:nvPr>
            <p:ph type="dt" sz="quarter" idx="2"/>
          </p:nvPr>
        </p:nvSpPr>
        <p:spPr bwMode="auto">
          <a:xfrm>
            <a:off x="0" y="6553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l" rtl="0" eaLnBrk="1" fontAlgn="base" hangingPunct="1">
              <a:spcBef>
                <a:spcPct val="0"/>
              </a:spcBef>
              <a:spcAft>
                <a:spcPct val="0"/>
              </a:spcAft>
              <a:defRPr sz="1200" kern="1200" smtClean="0">
                <a:solidFill>
                  <a:schemeClr val="tx1"/>
                </a:solidFill>
                <a:latin typeface="+mn-lt"/>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r>
              <a:rPr lang="en-US" altLang="en-US" b="0" dirty="0">
                <a:solidFill>
                  <a:srgbClr val="FF0000"/>
                </a:solidFill>
              </a:rPr>
              <a:t>25 Sept 2024</a:t>
            </a:r>
          </a:p>
        </p:txBody>
      </p:sp>
      <p:sp>
        <p:nvSpPr>
          <p:cNvPr id="16388" name="Oval 2">
            <a:extLst>
              <a:ext uri="{FF2B5EF4-FFF2-40B4-BE49-F238E27FC236}">
                <a16:creationId xmlns:a16="http://schemas.microsoft.com/office/drawing/2014/main" id="{CC01613D-ECEE-0B49-9419-D4409836984A}"/>
              </a:ext>
            </a:extLst>
          </p:cNvPr>
          <p:cNvSpPr>
            <a:spLocks noChangeArrowheads="1"/>
          </p:cNvSpPr>
          <p:nvPr/>
        </p:nvSpPr>
        <p:spPr bwMode="auto">
          <a:xfrm>
            <a:off x="3429000" y="2895600"/>
            <a:ext cx="2209800" cy="1219200"/>
          </a:xfrm>
          <a:prstGeom prst="ellipse">
            <a:avLst/>
          </a:prstGeom>
          <a:solidFill>
            <a:srgbClr val="CC0ECC"/>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ja-JP" sz="1800" b="1" dirty="0">
                <a:solidFill>
                  <a:schemeClr val="bg1"/>
                </a:solidFill>
                <a:latin typeface="+mj-lt"/>
                <a:ea typeface="ＭＳ Ｐゴシック" panose="020B0600070205080204" pitchFamily="34" charset="-128"/>
              </a:rPr>
              <a:t>Functional Object</a:t>
            </a:r>
          </a:p>
        </p:txBody>
      </p:sp>
      <p:sp>
        <p:nvSpPr>
          <p:cNvPr id="16389" name="Rectangle 3">
            <a:extLst>
              <a:ext uri="{FF2B5EF4-FFF2-40B4-BE49-F238E27FC236}">
                <a16:creationId xmlns:a16="http://schemas.microsoft.com/office/drawing/2014/main" id="{1B95F63C-6E94-9D42-ACD7-41B41E55D692}"/>
              </a:ext>
            </a:extLst>
          </p:cNvPr>
          <p:cNvSpPr>
            <a:spLocks noChangeArrowheads="1"/>
          </p:cNvSpPr>
          <p:nvPr/>
        </p:nvSpPr>
        <p:spPr bwMode="auto">
          <a:xfrm>
            <a:off x="1182038" y="-24950"/>
            <a:ext cx="6781800" cy="438582"/>
          </a:xfrm>
          <a:prstGeom prst="rect">
            <a:avLst/>
          </a:prstGeom>
        </p:spPr>
        <p:txBody>
          <a:bodyPr vert="horz"/>
          <a:lstStyle/>
          <a:p>
            <a:pPr algn="ctr" eaLnBrk="0" hangingPunct="0">
              <a:lnSpc>
                <a:spcPct val="90000"/>
              </a:lnSpc>
            </a:pPr>
            <a:r>
              <a:rPr lang="en-US" altLang="ja-JP" sz="2500" dirty="0">
                <a:solidFill>
                  <a:srgbClr val="0099A6"/>
                </a:solidFill>
                <a:latin typeface="+mj-lt"/>
                <a:ea typeface="ＭＳ Ｐゴシック" pitchFamily="26" charset="-128"/>
                <a:cs typeface="ＭＳ Ｐゴシック" pitchFamily="26" charset="-128"/>
              </a:rPr>
              <a:t>Functional Viewpoint</a:t>
            </a:r>
          </a:p>
          <a:p>
            <a:pPr algn="ctr" eaLnBrk="0" hangingPunct="0">
              <a:lnSpc>
                <a:spcPct val="90000"/>
              </a:lnSpc>
            </a:pPr>
            <a:r>
              <a:rPr lang="en-US" altLang="ja-JP" sz="2000" dirty="0">
                <a:solidFill>
                  <a:srgbClr val="0099A6"/>
                </a:solidFill>
                <a:latin typeface="+mj-lt"/>
                <a:ea typeface="ＭＳ Ｐゴシック" pitchFamily="26" charset="-128"/>
                <a:cs typeface="ＭＳ Ｐゴシック" pitchFamily="26" charset="-128"/>
              </a:rPr>
              <a:t>(Abstract Functional Object</a:t>
            </a:r>
            <a:r>
              <a:rPr lang="en-US" altLang="ja-JP" sz="2000" dirty="0">
                <a:solidFill>
                  <a:srgbClr val="0099A6"/>
                </a:solidFill>
                <a:ea typeface="ＭＳ Ｐゴシック" pitchFamily="26" charset="-128"/>
                <a:cs typeface="ＭＳ Ｐゴシック" pitchFamily="26" charset="-128"/>
              </a:rPr>
              <a:t> Features</a:t>
            </a:r>
            <a:r>
              <a:rPr lang="en-US" altLang="ja-JP" sz="2000" dirty="0">
                <a:solidFill>
                  <a:srgbClr val="0099A6"/>
                </a:solidFill>
                <a:latin typeface="+mj-lt"/>
                <a:ea typeface="ＭＳ Ｐゴシック" pitchFamily="26" charset="-128"/>
                <a:cs typeface="ＭＳ Ｐゴシック" pitchFamily="26" charset="-128"/>
              </a:rPr>
              <a:t>)</a:t>
            </a:r>
          </a:p>
        </p:txBody>
      </p:sp>
      <p:sp>
        <p:nvSpPr>
          <p:cNvPr id="16390" name="Rectangle 4">
            <a:extLst>
              <a:ext uri="{FF2B5EF4-FFF2-40B4-BE49-F238E27FC236}">
                <a16:creationId xmlns:a16="http://schemas.microsoft.com/office/drawing/2014/main" id="{8831F807-95E5-DA4D-9B25-5090C4FA9F0A}"/>
              </a:ext>
            </a:extLst>
          </p:cNvPr>
          <p:cNvSpPr>
            <a:spLocks noChangeArrowheads="1"/>
          </p:cNvSpPr>
          <p:nvPr/>
        </p:nvSpPr>
        <p:spPr bwMode="auto">
          <a:xfrm>
            <a:off x="3733800" y="4267200"/>
            <a:ext cx="2209800" cy="1231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Attributes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Identifier</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Type</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Behavior</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Data</a:t>
            </a:r>
          </a:p>
        </p:txBody>
      </p:sp>
      <p:sp>
        <p:nvSpPr>
          <p:cNvPr id="16394" name="Rectangle 8">
            <a:extLst>
              <a:ext uri="{FF2B5EF4-FFF2-40B4-BE49-F238E27FC236}">
                <a16:creationId xmlns:a16="http://schemas.microsoft.com/office/drawing/2014/main" id="{A20A942E-C595-274F-B371-3107B1033037}"/>
              </a:ext>
            </a:extLst>
          </p:cNvPr>
          <p:cNvSpPr>
            <a:spLocks noChangeArrowheads="1"/>
          </p:cNvSpPr>
          <p:nvPr/>
        </p:nvSpPr>
        <p:spPr bwMode="auto">
          <a:xfrm>
            <a:off x="6172200" y="4038600"/>
            <a:ext cx="2863850"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External Interfaces:</a:t>
            </a:r>
            <a:endParaRPr kumimoji="1" lang="en-US" altLang="ja-JP" sz="1800" dirty="0">
              <a:latin typeface="Arial" panose="020B0604020202020204" pitchFamily="34" charset="0"/>
              <a:ea typeface="Osaka" charset="-128"/>
            </a:endParaRPr>
          </a:p>
          <a:p>
            <a:r>
              <a:rPr kumimoji="1" lang="en-US" altLang="ja-JP" sz="1800" dirty="0">
                <a:latin typeface="Arial" panose="020B0604020202020204" pitchFamily="34" charset="0"/>
                <a:ea typeface="Osaka" charset="-128"/>
              </a:rPr>
              <a:t>    </a:t>
            </a:r>
            <a:r>
              <a:rPr kumimoji="1" lang="en-US" sz="1600" b="0" dirty="0">
                <a:latin typeface="Arial" panose="020B0604020202020204" pitchFamily="34" charset="0"/>
                <a:ea typeface="Osaka" charset="-128"/>
              </a:rPr>
              <a:t>How other Functional Objects are used to support the performance of this Object </a:t>
            </a:r>
          </a:p>
          <a:p>
            <a:pPr eaLnBrk="1" hangingPunct="1"/>
            <a:endParaRPr kumimoji="1" lang="en-US" altLang="ja-JP" sz="1600" b="0" dirty="0">
              <a:latin typeface="Arial" panose="020B0604020202020204" pitchFamily="34" charset="0"/>
              <a:ea typeface="Osaka" charset="-128"/>
            </a:endParaRPr>
          </a:p>
        </p:txBody>
      </p:sp>
      <p:sp>
        <p:nvSpPr>
          <p:cNvPr id="16395" name="Rectangle 9">
            <a:extLst>
              <a:ext uri="{FF2B5EF4-FFF2-40B4-BE49-F238E27FC236}">
                <a16:creationId xmlns:a16="http://schemas.microsoft.com/office/drawing/2014/main" id="{CDE9B09F-4D71-1648-8E5A-52DD5EE95ECD}"/>
              </a:ext>
            </a:extLst>
          </p:cNvPr>
          <p:cNvSpPr>
            <a:spLocks noChangeArrowheads="1"/>
          </p:cNvSpPr>
          <p:nvPr/>
        </p:nvSpPr>
        <p:spPr bwMode="auto">
          <a:xfrm>
            <a:off x="4902200" y="1306513"/>
            <a:ext cx="3155031"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Management Interfaces:</a:t>
            </a:r>
            <a:endParaRPr kumimoji="1" lang="en-US" altLang="ja-JP" sz="1800" dirty="0">
              <a:latin typeface="Arial" panose="020B0604020202020204" pitchFamily="34" charset="0"/>
              <a:ea typeface="Osaka" charset="-128"/>
            </a:endParaRPr>
          </a:p>
          <a:p>
            <a:pPr eaLnBrk="1" hangingPunct="1"/>
            <a:r>
              <a:rPr kumimoji="1" lang="en-US" altLang="ja-JP" sz="1800" dirty="0">
                <a:latin typeface="Arial" panose="020B0604020202020204" pitchFamily="34" charset="0"/>
                <a:ea typeface="Osaka" charset="-128"/>
              </a:rPr>
              <a:t>    </a:t>
            </a:r>
            <a:r>
              <a:rPr kumimoji="1" lang="en-US" altLang="ja-JP" sz="1600" b="0" dirty="0">
                <a:latin typeface="Arial" panose="020B0604020202020204" pitchFamily="34" charset="0"/>
                <a:ea typeface="Osaka" charset="-128"/>
              </a:rPr>
              <a:t>How functions are configured,</a:t>
            </a:r>
          </a:p>
          <a:p>
            <a:pPr eaLnBrk="1" hangingPunct="1"/>
            <a:r>
              <a:rPr kumimoji="1" lang="en-US" altLang="ja-JP" sz="1600" b="0" dirty="0">
                <a:latin typeface="Arial" panose="020B0604020202020204" pitchFamily="34" charset="0"/>
                <a:ea typeface="Osaka" charset="-128"/>
              </a:rPr>
              <a:t>    controlled, and monitored</a:t>
            </a:r>
          </a:p>
        </p:txBody>
      </p:sp>
      <p:sp>
        <p:nvSpPr>
          <p:cNvPr id="16396" name="Rectangle 10">
            <a:extLst>
              <a:ext uri="{FF2B5EF4-FFF2-40B4-BE49-F238E27FC236}">
                <a16:creationId xmlns:a16="http://schemas.microsoft.com/office/drawing/2014/main" id="{C172FCA0-8CC6-7E42-B66C-3B87511FA788}"/>
              </a:ext>
            </a:extLst>
          </p:cNvPr>
          <p:cNvSpPr>
            <a:spLocks noChangeArrowheads="1"/>
          </p:cNvSpPr>
          <p:nvPr/>
        </p:nvSpPr>
        <p:spPr bwMode="auto">
          <a:xfrm>
            <a:off x="887413" y="4024313"/>
            <a:ext cx="2541587" cy="1354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Service Interfaces:</a:t>
            </a:r>
            <a:endParaRPr kumimoji="1" lang="en-US" altLang="ja-JP" sz="1800" dirty="0">
              <a:latin typeface="Arial" panose="020B0604020202020204" pitchFamily="34" charset="0"/>
              <a:ea typeface="Osaka" charset="-128"/>
            </a:endParaRPr>
          </a:p>
          <a:p>
            <a:pPr eaLnBrk="1" hangingPunct="1"/>
            <a:r>
              <a:rPr kumimoji="1" lang="en-US" altLang="ja-JP" sz="1600" b="0" dirty="0">
                <a:latin typeface="Arial" panose="020B0604020202020204" pitchFamily="34" charset="0"/>
                <a:ea typeface="Osaka" charset="-128"/>
              </a:rPr>
              <a:t>How services are</a:t>
            </a:r>
          </a:p>
          <a:p>
            <a:pPr eaLnBrk="1" hangingPunct="1"/>
            <a:r>
              <a:rPr kumimoji="1" lang="en-US" altLang="ja-JP" sz="1600" b="0" dirty="0">
                <a:latin typeface="Arial" panose="020B0604020202020204" pitchFamily="34" charset="0"/>
                <a:ea typeface="Osaka" charset="-128"/>
              </a:rPr>
              <a:t>requested by &amp; supplied</a:t>
            </a:r>
          </a:p>
          <a:p>
            <a:pPr eaLnBrk="1" hangingPunct="1"/>
            <a:r>
              <a:rPr kumimoji="1" lang="en-US" altLang="ja-JP" sz="1600" b="0" dirty="0">
                <a:latin typeface="Arial" panose="020B0604020202020204" pitchFamily="34" charset="0"/>
                <a:ea typeface="Osaka" charset="-128"/>
              </a:rPr>
              <a:t>to other Functional Objects</a:t>
            </a:r>
          </a:p>
        </p:txBody>
      </p:sp>
      <p:sp>
        <p:nvSpPr>
          <p:cNvPr id="16397" name="Rectangle 11">
            <a:extLst>
              <a:ext uri="{FF2B5EF4-FFF2-40B4-BE49-F238E27FC236}">
                <a16:creationId xmlns:a16="http://schemas.microsoft.com/office/drawing/2014/main" id="{5CE8B1A2-369A-764D-AC73-6F174516FDF8}"/>
              </a:ext>
            </a:extLst>
          </p:cNvPr>
          <p:cNvSpPr>
            <a:spLocks noChangeArrowheads="1"/>
          </p:cNvSpPr>
          <p:nvPr/>
        </p:nvSpPr>
        <p:spPr bwMode="auto">
          <a:xfrm>
            <a:off x="5791200" y="5452884"/>
            <a:ext cx="2537874" cy="113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Concerns:</a:t>
            </a:r>
            <a:endParaRPr kumimoji="1" lang="en-US" altLang="ja-JP" sz="1800" dirty="0">
              <a:latin typeface="Arial" panose="020B0604020202020204" pitchFamily="34" charset="0"/>
              <a:ea typeface="Osaka" charset="-128"/>
            </a:endParaRPr>
          </a:p>
          <a:p>
            <a:r>
              <a:rPr kumimoji="1" lang="en-US" altLang="ja-JP" sz="1800" dirty="0">
                <a:latin typeface="Arial" panose="020B0604020202020204" pitchFamily="34" charset="0"/>
                <a:ea typeface="Osaka" charset="-128"/>
              </a:rPr>
              <a:t>  </a:t>
            </a:r>
            <a:r>
              <a:rPr kumimoji="1" lang="en-US" altLang="ja-JP" sz="1600" b="0" dirty="0">
                <a:latin typeface="Arial" panose="020B0604020202020204" pitchFamily="34" charset="0"/>
                <a:ea typeface="Osaka" charset="-128"/>
              </a:rPr>
              <a:t>Performance constraints</a:t>
            </a:r>
          </a:p>
          <a:p>
            <a:pPr eaLnBrk="1" hangingPunct="1"/>
            <a:r>
              <a:rPr kumimoji="1" lang="en-US" altLang="ja-JP" sz="1600" b="0" dirty="0">
                <a:latin typeface="Arial" panose="020B0604020202020204" pitchFamily="34" charset="0"/>
                <a:ea typeface="Osaka" charset="-128"/>
              </a:rPr>
              <a:t>  Resource requirements</a:t>
            </a:r>
          </a:p>
          <a:p>
            <a:pPr eaLnBrk="1" hangingPunct="1"/>
            <a:r>
              <a:rPr kumimoji="1" lang="en-US" altLang="ja-JP" sz="1600" b="0" dirty="0">
                <a:latin typeface="Arial" panose="020B0604020202020204" pitchFamily="34" charset="0"/>
                <a:ea typeface="Osaka" charset="-128"/>
              </a:rPr>
              <a:t>  Constraints</a:t>
            </a:r>
          </a:p>
        </p:txBody>
      </p:sp>
      <p:sp>
        <p:nvSpPr>
          <p:cNvPr id="15" name="AutoShape 7">
            <a:extLst>
              <a:ext uri="{FF2B5EF4-FFF2-40B4-BE49-F238E27FC236}">
                <a16:creationId xmlns:a16="http://schemas.microsoft.com/office/drawing/2014/main" id="{88EA854E-1FFD-FF4E-8B0D-E517E727A3A6}"/>
              </a:ext>
            </a:extLst>
          </p:cNvPr>
          <p:cNvSpPr>
            <a:spLocks noChangeArrowheads="1"/>
          </p:cNvSpPr>
          <p:nvPr/>
        </p:nvSpPr>
        <p:spPr bwMode="auto">
          <a:xfrm rot="5400000">
            <a:off x="3924300" y="1539578"/>
            <a:ext cx="12192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17" name="AutoShape 7">
            <a:extLst>
              <a:ext uri="{FF2B5EF4-FFF2-40B4-BE49-F238E27FC236}">
                <a16:creationId xmlns:a16="http://schemas.microsoft.com/office/drawing/2014/main" id="{A6F3BF4F-7161-3142-8378-58DFA9D2B5F4}"/>
              </a:ext>
            </a:extLst>
          </p:cNvPr>
          <p:cNvSpPr>
            <a:spLocks noChangeArrowheads="1"/>
          </p:cNvSpPr>
          <p:nvPr/>
        </p:nvSpPr>
        <p:spPr bwMode="auto">
          <a:xfrm>
            <a:off x="1676400" y="3276600"/>
            <a:ext cx="12192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18" name="AutoShape 7">
            <a:extLst>
              <a:ext uri="{FF2B5EF4-FFF2-40B4-BE49-F238E27FC236}">
                <a16:creationId xmlns:a16="http://schemas.microsoft.com/office/drawing/2014/main" id="{565D92CD-E7EF-4447-9912-511D4487DAF9}"/>
              </a:ext>
            </a:extLst>
          </p:cNvPr>
          <p:cNvSpPr>
            <a:spLocks noChangeArrowheads="1"/>
          </p:cNvSpPr>
          <p:nvPr/>
        </p:nvSpPr>
        <p:spPr bwMode="auto">
          <a:xfrm>
            <a:off x="6172200" y="3276600"/>
            <a:ext cx="12192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2" name="Date Placeholder 1">
            <a:extLst>
              <a:ext uri="{FF2B5EF4-FFF2-40B4-BE49-F238E27FC236}">
                <a16:creationId xmlns:a16="http://schemas.microsoft.com/office/drawing/2014/main" id="{41237C8D-4632-4A40-28A3-A2EFC67557F4}"/>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solidFill>
                  <a:srgbClr val="FF0000"/>
                </a:solidFill>
              </a:rPr>
              <a:t>Fig 5-1, w/ mods</a:t>
            </a:r>
          </a:p>
        </p:txBody>
      </p:sp>
    </p:spTree>
    <p:extLst>
      <p:ext uri="{BB962C8B-B14F-4D97-AF65-F5344CB8AC3E}">
        <p14:creationId xmlns:p14="http://schemas.microsoft.com/office/powerpoint/2010/main" val="35475564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4CECF-C0D7-BA41-9403-894CFC8E2EF6}"/>
              </a:ext>
            </a:extLst>
          </p:cNvPr>
          <p:cNvSpPr>
            <a:spLocks noGrp="1"/>
          </p:cNvSpPr>
          <p:nvPr>
            <p:ph type="title"/>
          </p:nvPr>
        </p:nvSpPr>
        <p:spPr>
          <a:xfrm>
            <a:off x="403261" y="20433"/>
            <a:ext cx="8229600" cy="771567"/>
          </a:xfrm>
        </p:spPr>
        <p:txBody>
          <a:bodyPr vert="horz"/>
          <a:lstStyle/>
          <a:p>
            <a:r>
              <a:rPr lang="en-US" sz="2000" dirty="0">
                <a:solidFill>
                  <a:srgbClr val="0099A6"/>
                </a:solidFill>
              </a:rPr>
              <a:t>Formalized Relationships among Terms</a:t>
            </a:r>
            <a:br>
              <a:rPr lang="en-US" sz="2000" dirty="0">
                <a:solidFill>
                  <a:srgbClr val="0099A6"/>
                </a:solidFill>
              </a:rPr>
            </a:br>
            <a:r>
              <a:rPr lang="en-US" sz="2000" dirty="0">
                <a:solidFill>
                  <a:srgbClr val="0099A6"/>
                </a:solidFill>
              </a:rPr>
              <a:t>(Functional Viewpoint ontology)</a:t>
            </a:r>
          </a:p>
        </p:txBody>
      </p:sp>
      <p:sp>
        <p:nvSpPr>
          <p:cNvPr id="6" name="Rounded Rectangle 5">
            <a:extLst>
              <a:ext uri="{FF2B5EF4-FFF2-40B4-BE49-F238E27FC236}">
                <a16:creationId xmlns:a16="http://schemas.microsoft.com/office/drawing/2014/main" id="{F5666A7E-346C-AD4A-BBA5-584A08A94D65}"/>
              </a:ext>
            </a:extLst>
          </p:cNvPr>
          <p:cNvSpPr/>
          <p:nvPr/>
        </p:nvSpPr>
        <p:spPr>
          <a:xfrm>
            <a:off x="3084816" y="3990608"/>
            <a:ext cx="971550" cy="514350"/>
          </a:xfrm>
          <a:prstGeom prst="roundRect">
            <a:avLst/>
          </a:prstGeom>
          <a:solidFill>
            <a:srgbClr val="CC0E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Behavior</a:t>
            </a:r>
          </a:p>
        </p:txBody>
      </p:sp>
      <p:sp>
        <p:nvSpPr>
          <p:cNvPr id="7" name="Rounded Rectangle 6">
            <a:extLst>
              <a:ext uri="{FF2B5EF4-FFF2-40B4-BE49-F238E27FC236}">
                <a16:creationId xmlns:a16="http://schemas.microsoft.com/office/drawing/2014/main" id="{08A4CE26-EB34-2A42-9699-5B4A0D2843BF}"/>
              </a:ext>
            </a:extLst>
          </p:cNvPr>
          <p:cNvSpPr/>
          <p:nvPr/>
        </p:nvSpPr>
        <p:spPr>
          <a:xfrm>
            <a:off x="5001627" y="1254285"/>
            <a:ext cx="971550"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System</a:t>
            </a:r>
          </a:p>
          <a:p>
            <a:pPr algn="ctr"/>
            <a:r>
              <a:rPr lang="en-US" sz="1200" dirty="0">
                <a:solidFill>
                  <a:schemeClr val="bg1"/>
                </a:solidFill>
              </a:rPr>
              <a:t>Element</a:t>
            </a:r>
          </a:p>
        </p:txBody>
      </p:sp>
      <p:sp>
        <p:nvSpPr>
          <p:cNvPr id="12" name="Rounded Rectangle 11">
            <a:extLst>
              <a:ext uri="{FF2B5EF4-FFF2-40B4-BE49-F238E27FC236}">
                <a16:creationId xmlns:a16="http://schemas.microsoft.com/office/drawing/2014/main" id="{589ECC00-520B-A347-8B9F-26C10A8E201E}"/>
              </a:ext>
            </a:extLst>
          </p:cNvPr>
          <p:cNvSpPr/>
          <p:nvPr/>
        </p:nvSpPr>
        <p:spPr>
          <a:xfrm>
            <a:off x="3429000" y="2692343"/>
            <a:ext cx="971550" cy="514350"/>
          </a:xfrm>
          <a:prstGeom prst="roundRect">
            <a:avLst/>
          </a:prstGeom>
          <a:solidFill>
            <a:srgbClr val="CC0E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Function</a:t>
            </a:r>
          </a:p>
        </p:txBody>
      </p:sp>
      <p:cxnSp>
        <p:nvCxnSpPr>
          <p:cNvPr id="27" name="Straight Arrow Connector 26">
            <a:extLst>
              <a:ext uri="{FF2B5EF4-FFF2-40B4-BE49-F238E27FC236}">
                <a16:creationId xmlns:a16="http://schemas.microsoft.com/office/drawing/2014/main" id="{22BD5CE8-1517-BE4E-A697-A43FA7B35F29}"/>
              </a:ext>
            </a:extLst>
          </p:cNvPr>
          <p:cNvCxnSpPr>
            <a:cxnSpLocks/>
            <a:stCxn id="12" idx="0"/>
            <a:endCxn id="7" idx="2"/>
          </p:cNvCxnSpPr>
          <p:nvPr/>
        </p:nvCxnSpPr>
        <p:spPr>
          <a:xfrm flipV="1">
            <a:off x="3914775" y="1768635"/>
            <a:ext cx="1572627" cy="923708"/>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52" name="TextBox 51">
            <a:extLst>
              <a:ext uri="{FF2B5EF4-FFF2-40B4-BE49-F238E27FC236}">
                <a16:creationId xmlns:a16="http://schemas.microsoft.com/office/drawing/2014/main" id="{63B2FD43-1C32-4D47-AE28-7FDD3DC76554}"/>
              </a:ext>
            </a:extLst>
          </p:cNvPr>
          <p:cNvSpPr txBox="1"/>
          <p:nvPr/>
        </p:nvSpPr>
        <p:spPr>
          <a:xfrm>
            <a:off x="4828811" y="3085202"/>
            <a:ext cx="813043" cy="346249"/>
          </a:xfrm>
          <a:prstGeom prst="rect">
            <a:avLst/>
          </a:prstGeom>
          <a:noFill/>
        </p:spPr>
        <p:txBody>
          <a:bodyPr wrap="none" rtlCol="0">
            <a:spAutoFit/>
          </a:bodyPr>
          <a:lstStyle/>
          <a:p>
            <a:r>
              <a:rPr lang="en-US" sz="825" dirty="0"/>
              <a:t>Produces / </a:t>
            </a:r>
          </a:p>
          <a:p>
            <a:r>
              <a:rPr lang="en-US" sz="825" dirty="0"/>
              <a:t>Consumes ..</a:t>
            </a:r>
          </a:p>
        </p:txBody>
      </p:sp>
      <p:sp>
        <p:nvSpPr>
          <p:cNvPr id="54" name="TextBox 53">
            <a:extLst>
              <a:ext uri="{FF2B5EF4-FFF2-40B4-BE49-F238E27FC236}">
                <a16:creationId xmlns:a16="http://schemas.microsoft.com/office/drawing/2014/main" id="{20A5DC70-72FC-2740-8E96-15EAFFF5C728}"/>
              </a:ext>
            </a:extLst>
          </p:cNvPr>
          <p:cNvSpPr txBox="1"/>
          <p:nvPr/>
        </p:nvSpPr>
        <p:spPr>
          <a:xfrm>
            <a:off x="4232919" y="1808520"/>
            <a:ext cx="871537" cy="346249"/>
          </a:xfrm>
          <a:prstGeom prst="rect">
            <a:avLst/>
          </a:prstGeom>
          <a:noFill/>
        </p:spPr>
        <p:txBody>
          <a:bodyPr wrap="square" rtlCol="0">
            <a:spAutoFit/>
          </a:bodyPr>
          <a:lstStyle/>
          <a:p>
            <a:r>
              <a:rPr lang="en-US" sz="825" dirty="0"/>
              <a:t>Implemented by 1.. (</a:t>
            </a:r>
            <a:r>
              <a:rPr lang="en-US" sz="825" dirty="0" err="1"/>
              <a:t>corr</a:t>
            </a:r>
            <a:r>
              <a:rPr lang="en-US" sz="825" dirty="0"/>
              <a:t>)</a:t>
            </a:r>
          </a:p>
        </p:txBody>
      </p:sp>
      <p:sp>
        <p:nvSpPr>
          <p:cNvPr id="60" name="Rounded Rectangle 59">
            <a:extLst>
              <a:ext uri="{FF2B5EF4-FFF2-40B4-BE49-F238E27FC236}">
                <a16:creationId xmlns:a16="http://schemas.microsoft.com/office/drawing/2014/main" id="{5A61AF96-DD0C-8648-9320-BF78DFE0971A}"/>
              </a:ext>
            </a:extLst>
          </p:cNvPr>
          <p:cNvSpPr/>
          <p:nvPr/>
        </p:nvSpPr>
        <p:spPr>
          <a:xfrm>
            <a:off x="5632361" y="3817483"/>
            <a:ext cx="928688" cy="51435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Data</a:t>
            </a:r>
          </a:p>
        </p:txBody>
      </p:sp>
      <p:sp>
        <p:nvSpPr>
          <p:cNvPr id="68" name="TextBox 67">
            <a:extLst>
              <a:ext uri="{FF2B5EF4-FFF2-40B4-BE49-F238E27FC236}">
                <a16:creationId xmlns:a16="http://schemas.microsoft.com/office/drawing/2014/main" id="{87277400-F079-C744-81CD-0406010AA9E5}"/>
              </a:ext>
            </a:extLst>
          </p:cNvPr>
          <p:cNvSpPr txBox="1"/>
          <p:nvPr/>
        </p:nvSpPr>
        <p:spPr>
          <a:xfrm>
            <a:off x="2629328" y="2697278"/>
            <a:ext cx="687084" cy="219291"/>
          </a:xfrm>
          <a:prstGeom prst="rect">
            <a:avLst/>
          </a:prstGeom>
          <a:noFill/>
        </p:spPr>
        <p:txBody>
          <a:bodyPr wrap="square" rtlCol="0">
            <a:spAutoFit/>
          </a:bodyPr>
          <a:lstStyle/>
          <a:p>
            <a:r>
              <a:rPr lang="en-US" sz="825" dirty="0"/>
              <a:t>Offers 0..</a:t>
            </a:r>
          </a:p>
        </p:txBody>
      </p:sp>
      <p:sp>
        <p:nvSpPr>
          <p:cNvPr id="69" name="Rounded Rectangle 68">
            <a:extLst>
              <a:ext uri="{FF2B5EF4-FFF2-40B4-BE49-F238E27FC236}">
                <a16:creationId xmlns:a16="http://schemas.microsoft.com/office/drawing/2014/main" id="{DB2AE2C1-3C01-0F49-A948-940270306CD7}"/>
              </a:ext>
            </a:extLst>
          </p:cNvPr>
          <p:cNvSpPr/>
          <p:nvPr/>
        </p:nvSpPr>
        <p:spPr>
          <a:xfrm>
            <a:off x="1656815" y="2699789"/>
            <a:ext cx="971550" cy="514350"/>
          </a:xfrm>
          <a:prstGeom prst="roundRect">
            <a:avLst/>
          </a:prstGeom>
          <a:solidFill>
            <a:srgbClr val="FF7C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Service</a:t>
            </a:r>
          </a:p>
        </p:txBody>
      </p:sp>
      <p:cxnSp>
        <p:nvCxnSpPr>
          <p:cNvPr id="70" name="Straight Arrow Connector 69">
            <a:extLst>
              <a:ext uri="{FF2B5EF4-FFF2-40B4-BE49-F238E27FC236}">
                <a16:creationId xmlns:a16="http://schemas.microsoft.com/office/drawing/2014/main" id="{F84FDE8E-7BF7-F349-BCA7-707A7FDC7F6A}"/>
              </a:ext>
            </a:extLst>
          </p:cNvPr>
          <p:cNvCxnSpPr>
            <a:cxnSpLocks/>
          </p:cNvCxnSpPr>
          <p:nvPr/>
        </p:nvCxnSpPr>
        <p:spPr>
          <a:xfrm flipH="1">
            <a:off x="2628365" y="2956964"/>
            <a:ext cx="804755" cy="0"/>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4" name="Date Placeholder 3">
            <a:extLst>
              <a:ext uri="{FF2B5EF4-FFF2-40B4-BE49-F238E27FC236}">
                <a16:creationId xmlns:a16="http://schemas.microsoft.com/office/drawing/2014/main" id="{118EB2FF-20CB-464E-85E3-FC61542C08A0}"/>
              </a:ext>
            </a:extLst>
          </p:cNvPr>
          <p:cNvSpPr>
            <a:spLocks noGrp="1"/>
          </p:cNvSpPr>
          <p:nvPr>
            <p:ph type="dt" sz="half" idx="2"/>
          </p:nvPr>
        </p:nvSpPr>
        <p:spPr/>
        <p:txBody>
          <a:bodyPr/>
          <a:lstStyle/>
          <a:p>
            <a:pPr>
              <a:defRPr/>
            </a:pPr>
            <a:r>
              <a:rPr lang="en-US"/>
              <a:t>28 Mar 2024</a:t>
            </a:r>
          </a:p>
        </p:txBody>
      </p:sp>
      <p:cxnSp>
        <p:nvCxnSpPr>
          <p:cNvPr id="39" name="Straight Arrow Connector 38">
            <a:extLst>
              <a:ext uri="{FF2B5EF4-FFF2-40B4-BE49-F238E27FC236}">
                <a16:creationId xmlns:a16="http://schemas.microsoft.com/office/drawing/2014/main" id="{F4977F8F-A1E9-D24C-93CC-AD15887B0FEB}"/>
              </a:ext>
            </a:extLst>
          </p:cNvPr>
          <p:cNvCxnSpPr>
            <a:cxnSpLocks/>
            <a:stCxn id="12" idx="2"/>
            <a:endCxn id="6" idx="0"/>
          </p:cNvCxnSpPr>
          <p:nvPr/>
        </p:nvCxnSpPr>
        <p:spPr>
          <a:xfrm flipH="1">
            <a:off x="3570591" y="3206693"/>
            <a:ext cx="344184" cy="783915"/>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5" name="Straight Arrow Connector 4">
            <a:extLst>
              <a:ext uri="{FF2B5EF4-FFF2-40B4-BE49-F238E27FC236}">
                <a16:creationId xmlns:a16="http://schemas.microsoft.com/office/drawing/2014/main" id="{4168BDBA-843A-D6C6-AC6D-E8B8EC630BA7}"/>
              </a:ext>
            </a:extLst>
          </p:cNvPr>
          <p:cNvCxnSpPr>
            <a:cxnSpLocks/>
            <a:stCxn id="6" idx="1"/>
            <a:endCxn id="69" idx="2"/>
          </p:cNvCxnSpPr>
          <p:nvPr/>
        </p:nvCxnSpPr>
        <p:spPr>
          <a:xfrm flipH="1" flipV="1">
            <a:off x="2142590" y="3214139"/>
            <a:ext cx="942226" cy="1033644"/>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F7E12EEB-7163-2C37-88BD-B086683A30DB}"/>
              </a:ext>
            </a:extLst>
          </p:cNvPr>
          <p:cNvSpPr txBox="1"/>
          <p:nvPr/>
        </p:nvSpPr>
        <p:spPr>
          <a:xfrm>
            <a:off x="3785188" y="3445627"/>
            <a:ext cx="830677" cy="219291"/>
          </a:xfrm>
          <a:prstGeom prst="rect">
            <a:avLst/>
          </a:prstGeom>
          <a:noFill/>
        </p:spPr>
        <p:txBody>
          <a:bodyPr wrap="square" rtlCol="0">
            <a:spAutoFit/>
          </a:bodyPr>
          <a:lstStyle>
            <a:defPPr>
              <a:defRPr lang="en-US"/>
            </a:defPPr>
            <a:lvl1pPr>
              <a:defRPr sz="825"/>
            </a:lvl1pPr>
          </a:lstStyle>
          <a:p>
            <a:r>
              <a:rPr lang="en-US" dirty="0"/>
              <a:t>Has …</a:t>
            </a:r>
          </a:p>
        </p:txBody>
      </p:sp>
      <p:cxnSp>
        <p:nvCxnSpPr>
          <p:cNvPr id="33" name="Elbow Connector 32">
            <a:extLst>
              <a:ext uri="{FF2B5EF4-FFF2-40B4-BE49-F238E27FC236}">
                <a16:creationId xmlns:a16="http://schemas.microsoft.com/office/drawing/2014/main" id="{64641538-37E6-649C-6B8E-6B87DE1860DE}"/>
              </a:ext>
            </a:extLst>
          </p:cNvPr>
          <p:cNvCxnSpPr>
            <a:stCxn id="12" idx="3"/>
            <a:endCxn id="12" idx="0"/>
          </p:cNvCxnSpPr>
          <p:nvPr/>
        </p:nvCxnSpPr>
        <p:spPr bwMode="auto">
          <a:xfrm flipH="1" flipV="1">
            <a:off x="3914775" y="2692343"/>
            <a:ext cx="485775" cy="257175"/>
          </a:xfrm>
          <a:prstGeom prst="bentConnector4">
            <a:avLst>
              <a:gd name="adj1" fmla="val -47059"/>
              <a:gd name="adj2" fmla="val 188889"/>
            </a:avLst>
          </a:prstGeom>
          <a:solidFill>
            <a:srgbClr val="FFFFFF"/>
          </a:solidFill>
          <a:ln w="25400" cap="flat" cmpd="sng" algn="ctr">
            <a:solidFill>
              <a:schemeClr val="accent1"/>
            </a:solidFill>
            <a:prstDash val="solid"/>
            <a:round/>
            <a:headEnd type="none" w="med" len="med"/>
            <a:tailEnd type="triangle"/>
          </a:ln>
          <a:effectLst/>
        </p:spPr>
      </p:cxnSp>
      <p:sp>
        <p:nvSpPr>
          <p:cNvPr id="36" name="TextBox 35">
            <a:extLst>
              <a:ext uri="{FF2B5EF4-FFF2-40B4-BE49-F238E27FC236}">
                <a16:creationId xmlns:a16="http://schemas.microsoft.com/office/drawing/2014/main" id="{E4E845A4-DB2F-1BCA-0156-8A1C1D55FEAC}"/>
              </a:ext>
            </a:extLst>
          </p:cNvPr>
          <p:cNvSpPr txBox="1"/>
          <p:nvPr/>
        </p:nvSpPr>
        <p:spPr>
          <a:xfrm>
            <a:off x="4615865" y="2308960"/>
            <a:ext cx="871537" cy="346249"/>
          </a:xfrm>
          <a:prstGeom prst="rect">
            <a:avLst/>
          </a:prstGeom>
          <a:noFill/>
        </p:spPr>
        <p:txBody>
          <a:bodyPr wrap="square" rtlCol="0">
            <a:spAutoFit/>
          </a:bodyPr>
          <a:lstStyle/>
          <a:p>
            <a:r>
              <a:rPr lang="en-US" sz="825" dirty="0"/>
              <a:t>Composed of …</a:t>
            </a:r>
          </a:p>
        </p:txBody>
      </p:sp>
      <p:sp>
        <p:nvSpPr>
          <p:cNvPr id="65" name="Rounded Rectangle 64">
            <a:extLst>
              <a:ext uri="{FF2B5EF4-FFF2-40B4-BE49-F238E27FC236}">
                <a16:creationId xmlns:a16="http://schemas.microsoft.com/office/drawing/2014/main" id="{AFB2EF3D-79C4-F786-2D6E-6BDA89A03D64}"/>
              </a:ext>
            </a:extLst>
          </p:cNvPr>
          <p:cNvSpPr/>
          <p:nvPr/>
        </p:nvSpPr>
        <p:spPr>
          <a:xfrm>
            <a:off x="1219200" y="1249103"/>
            <a:ext cx="1219200" cy="514350"/>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Requirement</a:t>
            </a:r>
          </a:p>
        </p:txBody>
      </p:sp>
      <p:cxnSp>
        <p:nvCxnSpPr>
          <p:cNvPr id="66" name="Straight Arrow Connector 65">
            <a:extLst>
              <a:ext uri="{FF2B5EF4-FFF2-40B4-BE49-F238E27FC236}">
                <a16:creationId xmlns:a16="http://schemas.microsoft.com/office/drawing/2014/main" id="{C9BD4A1C-D595-BF01-6FA0-200C023C12FD}"/>
              </a:ext>
            </a:extLst>
          </p:cNvPr>
          <p:cNvCxnSpPr>
            <a:cxnSpLocks/>
            <a:stCxn id="65" idx="2"/>
            <a:endCxn id="12" idx="0"/>
          </p:cNvCxnSpPr>
          <p:nvPr/>
        </p:nvCxnSpPr>
        <p:spPr>
          <a:xfrm>
            <a:off x="1828800" y="1763453"/>
            <a:ext cx="2085975" cy="928890"/>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75" name="TextBox 74">
            <a:extLst>
              <a:ext uri="{FF2B5EF4-FFF2-40B4-BE49-F238E27FC236}">
                <a16:creationId xmlns:a16="http://schemas.microsoft.com/office/drawing/2014/main" id="{32C8ADFD-9D47-731F-1B2E-BED7FE2E5805}"/>
              </a:ext>
            </a:extLst>
          </p:cNvPr>
          <p:cNvSpPr txBox="1"/>
          <p:nvPr/>
        </p:nvSpPr>
        <p:spPr>
          <a:xfrm>
            <a:off x="2444875" y="1732239"/>
            <a:ext cx="871537" cy="346249"/>
          </a:xfrm>
          <a:prstGeom prst="rect">
            <a:avLst/>
          </a:prstGeom>
          <a:noFill/>
        </p:spPr>
        <p:txBody>
          <a:bodyPr wrap="square" rtlCol="0">
            <a:spAutoFit/>
          </a:bodyPr>
          <a:lstStyle/>
          <a:p>
            <a:r>
              <a:rPr lang="en-US" sz="825" dirty="0"/>
              <a:t>Fulfilled by 1.. (</a:t>
            </a:r>
            <a:r>
              <a:rPr lang="en-US" sz="825" dirty="0" err="1"/>
              <a:t>corr</a:t>
            </a:r>
            <a:r>
              <a:rPr lang="en-US" sz="825" dirty="0"/>
              <a:t>)</a:t>
            </a:r>
          </a:p>
        </p:txBody>
      </p:sp>
      <p:sp>
        <p:nvSpPr>
          <p:cNvPr id="76" name="Flowchart: Decision 17">
            <a:extLst>
              <a:ext uri="{FF2B5EF4-FFF2-40B4-BE49-F238E27FC236}">
                <a16:creationId xmlns:a16="http://schemas.microsoft.com/office/drawing/2014/main" id="{EEA1BE6E-F847-0B30-FD9C-572B5C253C02}"/>
              </a:ext>
            </a:extLst>
          </p:cNvPr>
          <p:cNvSpPr/>
          <p:nvPr/>
        </p:nvSpPr>
        <p:spPr bwMode="auto">
          <a:xfrm flipH="1">
            <a:off x="4394731" y="2889347"/>
            <a:ext cx="182801" cy="125839"/>
          </a:xfrm>
          <a:prstGeom prst="flowChartDecision">
            <a:avLst/>
          </a:prstGeom>
          <a:solidFill>
            <a:schemeClr val="accent1"/>
          </a:solidFill>
          <a:ln w="9525" cap="flat" cmpd="sng" algn="ctr">
            <a:no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cxnSp>
        <p:nvCxnSpPr>
          <p:cNvPr id="9" name="Straight Arrow Connector 8">
            <a:extLst>
              <a:ext uri="{FF2B5EF4-FFF2-40B4-BE49-F238E27FC236}">
                <a16:creationId xmlns:a16="http://schemas.microsoft.com/office/drawing/2014/main" id="{502997EB-E796-2C4B-CBEE-E70091E1720F}"/>
              </a:ext>
            </a:extLst>
          </p:cNvPr>
          <p:cNvCxnSpPr>
            <a:cxnSpLocks/>
            <a:stCxn id="12" idx="3"/>
            <a:endCxn id="60" idx="1"/>
          </p:cNvCxnSpPr>
          <p:nvPr/>
        </p:nvCxnSpPr>
        <p:spPr>
          <a:xfrm>
            <a:off x="4400550" y="2949518"/>
            <a:ext cx="1231811" cy="1125140"/>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328FABFF-EE29-0D52-DC9A-CC2EC6F83EA5}"/>
              </a:ext>
            </a:extLst>
          </p:cNvPr>
          <p:cNvSpPr txBox="1"/>
          <p:nvPr/>
        </p:nvSpPr>
        <p:spPr>
          <a:xfrm>
            <a:off x="5211845" y="3384712"/>
            <a:ext cx="906291" cy="346249"/>
          </a:xfrm>
          <a:prstGeom prst="rect">
            <a:avLst/>
          </a:prstGeom>
          <a:noFill/>
        </p:spPr>
        <p:txBody>
          <a:bodyPr wrap="square" rtlCol="0">
            <a:spAutoFit/>
          </a:bodyPr>
          <a:lstStyle>
            <a:defPPr>
              <a:defRPr lang="en-US"/>
            </a:defPPr>
            <a:lvl1pPr>
              <a:defRPr sz="825"/>
            </a:lvl1pPr>
          </a:lstStyle>
          <a:p>
            <a:r>
              <a:rPr lang="en-US" dirty="0"/>
              <a:t>Specified by .. (</a:t>
            </a:r>
            <a:r>
              <a:rPr lang="en-US" dirty="0" err="1"/>
              <a:t>corr</a:t>
            </a:r>
            <a:r>
              <a:rPr lang="en-US" dirty="0"/>
              <a:t>)</a:t>
            </a:r>
          </a:p>
        </p:txBody>
      </p:sp>
      <p:sp>
        <p:nvSpPr>
          <p:cNvPr id="11" name="Rectangle 10">
            <a:extLst>
              <a:ext uri="{FF2B5EF4-FFF2-40B4-BE49-F238E27FC236}">
                <a16:creationId xmlns:a16="http://schemas.microsoft.com/office/drawing/2014/main" id="{EBE6AF22-C9B8-F707-D687-AB35C1341B5C}"/>
              </a:ext>
            </a:extLst>
          </p:cNvPr>
          <p:cNvSpPr/>
          <p:nvPr/>
        </p:nvSpPr>
        <p:spPr>
          <a:xfrm>
            <a:off x="271983" y="5567072"/>
            <a:ext cx="3919017" cy="784830"/>
          </a:xfrm>
          <a:prstGeom prst="rect">
            <a:avLst/>
          </a:prstGeom>
        </p:spPr>
        <p:txBody>
          <a:bodyPr wrap="square">
            <a:spAutoFit/>
          </a:bodyPr>
          <a:lstStyle/>
          <a:p>
            <a:r>
              <a:rPr lang="en-US" sz="900" u="sng" dirty="0">
                <a:solidFill>
                  <a:srgbClr val="0070C0"/>
                </a:solidFill>
              </a:rPr>
              <a:t>Function</a:t>
            </a:r>
            <a:r>
              <a:rPr lang="en-US" sz="900" dirty="0">
                <a:solidFill>
                  <a:srgbClr val="0070C0"/>
                </a:solidFill>
              </a:rPr>
              <a:t> : The set of actions or activities performed by some object to achieve a goal; the transformation of inputs to outputs that may include the creation, modification, monitoring, or destruction of elements.</a:t>
            </a:r>
          </a:p>
          <a:p>
            <a:r>
              <a:rPr lang="en-US" sz="900" u="sng" dirty="0">
                <a:solidFill>
                  <a:srgbClr val="0070C0"/>
                </a:solidFill>
              </a:rPr>
              <a:t>Behavior</a:t>
            </a:r>
            <a:r>
              <a:rPr lang="en-US" sz="900" dirty="0">
                <a:solidFill>
                  <a:srgbClr val="0070C0"/>
                </a:solidFill>
              </a:rPr>
              <a:t>: A set of actions performed by an object for some purpose. </a:t>
            </a:r>
          </a:p>
        </p:txBody>
      </p:sp>
      <p:sp>
        <p:nvSpPr>
          <p:cNvPr id="3" name="Rounded Rectangle 2">
            <a:extLst>
              <a:ext uri="{FF2B5EF4-FFF2-40B4-BE49-F238E27FC236}">
                <a16:creationId xmlns:a16="http://schemas.microsoft.com/office/drawing/2014/main" id="{90B94F4B-8BAE-47DC-2660-EECD1DCECAA4}"/>
              </a:ext>
            </a:extLst>
          </p:cNvPr>
          <p:cNvSpPr/>
          <p:nvPr/>
        </p:nvSpPr>
        <p:spPr>
          <a:xfrm>
            <a:off x="6678140" y="2402219"/>
            <a:ext cx="1117227" cy="514350"/>
          </a:xfrm>
          <a:prstGeom prst="roundRect">
            <a:avLst/>
          </a:prstGeom>
          <a:solidFill>
            <a:srgbClr val="CCC30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Protocol</a:t>
            </a:r>
          </a:p>
          <a:p>
            <a:pPr algn="ctr"/>
            <a:r>
              <a:rPr lang="en-US" sz="1200" dirty="0">
                <a:solidFill>
                  <a:schemeClr val="bg1"/>
                </a:solidFill>
              </a:rPr>
              <a:t>Stack</a:t>
            </a:r>
          </a:p>
        </p:txBody>
      </p:sp>
      <p:cxnSp>
        <p:nvCxnSpPr>
          <p:cNvPr id="15" name="Straight Arrow Connector 14">
            <a:extLst>
              <a:ext uri="{FF2B5EF4-FFF2-40B4-BE49-F238E27FC236}">
                <a16:creationId xmlns:a16="http://schemas.microsoft.com/office/drawing/2014/main" id="{08BB034D-16E4-64CD-F5BB-2AE14A5E4229}"/>
              </a:ext>
            </a:extLst>
          </p:cNvPr>
          <p:cNvCxnSpPr>
            <a:cxnSpLocks/>
            <a:stCxn id="12" idx="3"/>
            <a:endCxn id="3" idx="1"/>
          </p:cNvCxnSpPr>
          <p:nvPr/>
        </p:nvCxnSpPr>
        <p:spPr>
          <a:xfrm flipV="1">
            <a:off x="4400550" y="2659394"/>
            <a:ext cx="2277590" cy="290124"/>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AC868303-EE79-267B-07A8-232249C4A049}"/>
              </a:ext>
            </a:extLst>
          </p:cNvPr>
          <p:cNvSpPr txBox="1"/>
          <p:nvPr/>
        </p:nvSpPr>
        <p:spPr>
          <a:xfrm>
            <a:off x="5615130" y="2384026"/>
            <a:ext cx="871537" cy="346249"/>
          </a:xfrm>
          <a:prstGeom prst="rect">
            <a:avLst/>
          </a:prstGeom>
          <a:noFill/>
        </p:spPr>
        <p:txBody>
          <a:bodyPr wrap="square" rtlCol="0">
            <a:spAutoFit/>
          </a:bodyPr>
          <a:lstStyle/>
          <a:p>
            <a:r>
              <a:rPr lang="en-US" sz="825" dirty="0"/>
              <a:t>Uses to communicate</a:t>
            </a:r>
          </a:p>
        </p:txBody>
      </p:sp>
      <p:cxnSp>
        <p:nvCxnSpPr>
          <p:cNvPr id="20" name="Straight Arrow Connector 19">
            <a:extLst>
              <a:ext uri="{FF2B5EF4-FFF2-40B4-BE49-F238E27FC236}">
                <a16:creationId xmlns:a16="http://schemas.microsoft.com/office/drawing/2014/main" id="{105C7287-C071-DB1F-92C0-58F6A065403A}"/>
              </a:ext>
            </a:extLst>
          </p:cNvPr>
          <p:cNvCxnSpPr>
            <a:cxnSpLocks/>
            <a:stCxn id="3" idx="0"/>
            <a:endCxn id="7" idx="2"/>
          </p:cNvCxnSpPr>
          <p:nvPr/>
        </p:nvCxnSpPr>
        <p:spPr>
          <a:xfrm flipH="1" flipV="1">
            <a:off x="5487402" y="1768635"/>
            <a:ext cx="1749352" cy="633584"/>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8FD24285-AA09-1451-65D8-1693849C580C}"/>
              </a:ext>
            </a:extLst>
          </p:cNvPr>
          <p:cNvSpPr txBox="1"/>
          <p:nvPr/>
        </p:nvSpPr>
        <p:spPr>
          <a:xfrm>
            <a:off x="6085765" y="1702366"/>
            <a:ext cx="871537" cy="346249"/>
          </a:xfrm>
          <a:prstGeom prst="rect">
            <a:avLst/>
          </a:prstGeom>
          <a:noFill/>
        </p:spPr>
        <p:txBody>
          <a:bodyPr wrap="square" rtlCol="0">
            <a:spAutoFit/>
          </a:bodyPr>
          <a:lstStyle/>
          <a:p>
            <a:r>
              <a:rPr lang="en-US" sz="825" dirty="0"/>
              <a:t>Implemented by 1.. (</a:t>
            </a:r>
            <a:r>
              <a:rPr lang="en-US" sz="825" dirty="0" err="1"/>
              <a:t>corr</a:t>
            </a:r>
            <a:r>
              <a:rPr lang="en-US" sz="825" dirty="0"/>
              <a:t>)</a:t>
            </a:r>
          </a:p>
        </p:txBody>
      </p:sp>
      <p:sp>
        <p:nvSpPr>
          <p:cNvPr id="16" name="TextBox 15">
            <a:extLst>
              <a:ext uri="{FF2B5EF4-FFF2-40B4-BE49-F238E27FC236}">
                <a16:creationId xmlns:a16="http://schemas.microsoft.com/office/drawing/2014/main" id="{4FC1AFA4-40C9-E0BF-EA4F-0B76995DD6DF}"/>
              </a:ext>
            </a:extLst>
          </p:cNvPr>
          <p:cNvSpPr txBox="1"/>
          <p:nvPr/>
        </p:nvSpPr>
        <p:spPr>
          <a:xfrm>
            <a:off x="2346837" y="3247277"/>
            <a:ext cx="871537" cy="219291"/>
          </a:xfrm>
          <a:prstGeom prst="rect">
            <a:avLst/>
          </a:prstGeom>
          <a:noFill/>
        </p:spPr>
        <p:txBody>
          <a:bodyPr wrap="square" rtlCol="0">
            <a:spAutoFit/>
          </a:bodyPr>
          <a:lstStyle/>
          <a:p>
            <a:r>
              <a:rPr lang="en-US" sz="825" dirty="0"/>
              <a:t>Implements</a:t>
            </a:r>
          </a:p>
        </p:txBody>
      </p:sp>
      <p:sp>
        <p:nvSpPr>
          <p:cNvPr id="17" name="Date Placeholder 1">
            <a:extLst>
              <a:ext uri="{FF2B5EF4-FFF2-40B4-BE49-F238E27FC236}">
                <a16:creationId xmlns:a16="http://schemas.microsoft.com/office/drawing/2014/main" id="{785D38B7-092A-BE50-ACC7-E7EA01ACBE5B}"/>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5-2</a:t>
            </a:r>
          </a:p>
        </p:txBody>
      </p:sp>
    </p:spTree>
    <p:extLst>
      <p:ext uri="{BB962C8B-B14F-4D97-AF65-F5344CB8AC3E}">
        <p14:creationId xmlns:p14="http://schemas.microsoft.com/office/powerpoint/2010/main" val="7927942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lstStyle/>
          <a:p>
            <a:r>
              <a:rPr lang="en-GB" sz="2000" dirty="0">
                <a:solidFill>
                  <a:srgbClr val="0099A6"/>
                </a:solidFill>
              </a:rPr>
              <a:t>Extended RASDS Functional View Representation*</a:t>
            </a:r>
          </a:p>
        </p:txBody>
      </p:sp>
      <p:sp>
        <p:nvSpPr>
          <p:cNvPr id="4" name="Date Placeholder 3"/>
          <p:cNvSpPr>
            <a:spLocks noGrp="1"/>
          </p:cNvSpPr>
          <p:nvPr>
            <p:ph type="dt" sz="half" idx="2"/>
          </p:nvPr>
        </p:nvSpPr>
        <p:spPr/>
        <p:txBody>
          <a:bodyPr/>
          <a:lstStyle/>
          <a:p>
            <a:r>
              <a:rPr lang="en-US" dirty="0">
                <a:solidFill>
                  <a:srgbClr val="FF0000"/>
                </a:solidFill>
              </a:rPr>
              <a:t>25 Sep 2024</a:t>
            </a:r>
            <a:endParaRPr lang="en-GB" dirty="0">
              <a:solidFill>
                <a:srgbClr val="FF0000"/>
              </a:solidFill>
            </a:endParaRPr>
          </a:p>
        </p:txBody>
      </p:sp>
      <p:sp>
        <p:nvSpPr>
          <p:cNvPr id="5" name="Oval 4"/>
          <p:cNvSpPr>
            <a:spLocks noChangeArrowheads="1"/>
          </p:cNvSpPr>
          <p:nvPr/>
        </p:nvSpPr>
        <p:spPr bwMode="auto">
          <a:xfrm>
            <a:off x="3287756" y="1650415"/>
            <a:ext cx="1473815" cy="792088"/>
          </a:xfrm>
          <a:prstGeom prst="ellipse">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Function A</a:t>
            </a:r>
          </a:p>
        </p:txBody>
      </p:sp>
      <p:sp>
        <p:nvSpPr>
          <p:cNvPr id="6" name="Oval 5"/>
          <p:cNvSpPr>
            <a:spLocks noChangeArrowheads="1"/>
          </p:cNvSpPr>
          <p:nvPr/>
        </p:nvSpPr>
        <p:spPr bwMode="auto">
          <a:xfrm>
            <a:off x="6811450" y="1650415"/>
            <a:ext cx="1646750" cy="792088"/>
          </a:xfrm>
          <a:prstGeom prst="ellipse">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cxnSp>
        <p:nvCxnSpPr>
          <p:cNvPr id="7" name="Straight Connector 6"/>
          <p:cNvCxnSpPr>
            <a:cxnSpLocks/>
            <a:stCxn id="5" idx="6"/>
            <a:endCxn id="6" idx="2"/>
          </p:cNvCxnSpPr>
          <p:nvPr/>
        </p:nvCxnSpPr>
        <p:spPr bwMode="auto">
          <a:xfrm>
            <a:off x="4761571" y="2046459"/>
            <a:ext cx="2049879" cy="0"/>
          </a:xfrm>
          <a:prstGeom prst="line">
            <a:avLst/>
          </a:prstGeom>
          <a:noFill/>
          <a:ln w="9525" cap="flat" cmpd="sng" algn="ctr">
            <a:solidFill>
              <a:schemeClr val="tx1"/>
            </a:solidFill>
            <a:prstDash val="dash"/>
            <a:round/>
            <a:headEnd type="none" w="med" len="med"/>
            <a:tailEnd type="triangl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8" name="Oval 7"/>
          <p:cNvSpPr/>
          <p:nvPr/>
        </p:nvSpPr>
        <p:spPr>
          <a:xfrm>
            <a:off x="4689571" y="1974459"/>
            <a:ext cx="144000" cy="144000"/>
          </a:xfrm>
          <a:prstGeom prst="ellipse">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bwMode="auto">
          <a:xfrm>
            <a:off x="5611047" y="1958997"/>
            <a:ext cx="350926" cy="159462"/>
          </a:xfrm>
          <a:prstGeom prst="rect">
            <a:avLst/>
          </a:prstGeom>
          <a:solidFill>
            <a:srgbClr val="CC99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DATA</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5" name="Line Callout 1 (No Border) 14"/>
          <p:cNvSpPr/>
          <p:nvPr/>
        </p:nvSpPr>
        <p:spPr bwMode="auto">
          <a:xfrm flipH="1">
            <a:off x="3269199" y="953184"/>
            <a:ext cx="1406497" cy="545598"/>
          </a:xfrm>
          <a:prstGeom prst="callout1">
            <a:avLst>
              <a:gd name="adj1" fmla="val 56309"/>
              <a:gd name="adj2" fmla="val -2459"/>
              <a:gd name="adj3" fmla="val 195117"/>
              <a:gd name="adj4" fmla="val -30412"/>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Logical Link:</a:t>
            </a:r>
            <a:br>
              <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br>
            <a:r>
              <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end-to-end interface between</a:t>
            </a:r>
            <a:r>
              <a:rPr kumimoji="0" lang="en-GB" sz="1000" b="0" i="0" u="none" strike="noStrike" cap="none" normalizeH="0" dirty="0">
                <a:ln>
                  <a:noFill/>
                </a:ln>
                <a:solidFill>
                  <a:schemeClr val="tx1"/>
                </a:solidFill>
                <a:effectLst/>
                <a:latin typeface="Arial" panose="020B0604020202020204" pitchFamily="34" charset="0"/>
                <a:cs typeface="Arial" panose="020B0604020202020204" pitchFamily="34" charset="0"/>
              </a:rPr>
              <a:t> functions</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6" name="Line Callout 1 (No Border) 15"/>
          <p:cNvSpPr/>
          <p:nvPr/>
        </p:nvSpPr>
        <p:spPr bwMode="auto">
          <a:xfrm flipH="1">
            <a:off x="5083261" y="2968321"/>
            <a:ext cx="1406497" cy="351606"/>
          </a:xfrm>
          <a:prstGeom prst="callout1">
            <a:avLst>
              <a:gd name="adj1" fmla="val 50552"/>
              <a:gd name="adj2" fmla="val 100513"/>
              <a:gd name="adj3" fmla="val -233116"/>
              <a:gd name="adj4" fmla="val 122544"/>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Service Provider</a:t>
            </a:r>
          </a:p>
          <a:p>
            <a:pPr marL="0" marR="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effectLst/>
                <a:latin typeface="Arial" panose="020B0604020202020204" pitchFamily="34" charset="0"/>
                <a:cs typeface="Arial" panose="020B0604020202020204" pitchFamily="34" charset="0"/>
              </a:rPr>
              <a:t>(provided </a:t>
            </a:r>
            <a:r>
              <a:rPr lang="en-GB" sz="1000" b="0" dirty="0">
                <a:latin typeface="Arial" panose="020B0604020202020204" pitchFamily="34" charset="0"/>
                <a:cs typeface="Arial" panose="020B0604020202020204" pitchFamily="34" charset="0"/>
              </a:rPr>
              <a:t>I/F, optional)</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7" name="Line Callout 1 (No Border) 16"/>
          <p:cNvSpPr/>
          <p:nvPr/>
        </p:nvSpPr>
        <p:spPr bwMode="auto">
          <a:xfrm flipH="1">
            <a:off x="5181600" y="930642"/>
            <a:ext cx="2049880" cy="379747"/>
          </a:xfrm>
          <a:prstGeom prst="callout1">
            <a:avLst>
              <a:gd name="adj1" fmla="val 102364"/>
              <a:gd name="adj2" fmla="val 48526"/>
              <a:gd name="adj3" fmla="val 264434"/>
              <a:gd name="adj4" fmla="val 24159"/>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Service Consumer</a:t>
            </a:r>
          </a:p>
          <a:p>
            <a:pPr algn="ctr"/>
            <a:r>
              <a:rPr lang="en-GB" sz="1000" b="0" dirty="0">
                <a:latin typeface="Arial" panose="020B0604020202020204" pitchFamily="34" charset="0"/>
                <a:cs typeface="Arial" panose="020B0604020202020204" pitchFamily="34" charset="0"/>
              </a:rPr>
              <a:t>(required I/F, optional arrowhead)</a:t>
            </a:r>
          </a:p>
          <a:p>
            <a:pPr marL="0" marR="0" indent="0" algn="ctr"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8" name="Line Callout 1 (No Border) 17"/>
          <p:cNvSpPr/>
          <p:nvPr/>
        </p:nvSpPr>
        <p:spPr bwMode="auto">
          <a:xfrm flipH="1">
            <a:off x="6108200" y="2507391"/>
            <a:ext cx="978400" cy="351605"/>
          </a:xfrm>
          <a:prstGeom prst="callout1">
            <a:avLst>
              <a:gd name="adj1" fmla="val 52950"/>
              <a:gd name="adj2" fmla="val 100513"/>
              <a:gd name="adj3" fmla="val -98700"/>
              <a:gd name="adj4" fmla="val 120933"/>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Data Object</a:t>
            </a:r>
          </a:p>
          <a:p>
            <a:pPr marL="0" marR="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effectLst/>
                <a:latin typeface="Arial" panose="020B0604020202020204" pitchFamily="34" charset="0"/>
                <a:cs typeface="Arial" panose="020B0604020202020204" pitchFamily="34" charset="0"/>
              </a:rPr>
              <a:t>(optional)</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id="{5241C01F-BE86-2047-B512-F04E1CC77D5D}"/>
              </a:ext>
            </a:extLst>
          </p:cNvPr>
          <p:cNvSpPr/>
          <p:nvPr/>
        </p:nvSpPr>
        <p:spPr>
          <a:xfrm>
            <a:off x="89166" y="6307887"/>
            <a:ext cx="3424335" cy="253916"/>
          </a:xfrm>
          <a:prstGeom prst="rect">
            <a:avLst/>
          </a:prstGeom>
        </p:spPr>
        <p:txBody>
          <a:bodyPr wrap="none">
            <a:spAutoFit/>
          </a:bodyPr>
          <a:lstStyle/>
          <a:p>
            <a:r>
              <a:rPr lang="en-GB" sz="1050" b="0" dirty="0">
                <a:solidFill>
                  <a:srgbClr val="FF0000"/>
                </a:solidFill>
              </a:rPr>
              <a:t>* Revisions from ASL, dropped Standardization Status</a:t>
            </a:r>
            <a:endParaRPr lang="en-US" sz="1050" b="0" dirty="0">
              <a:solidFill>
                <a:srgbClr val="FF0000"/>
              </a:solidFill>
            </a:endParaRPr>
          </a:p>
        </p:txBody>
      </p:sp>
      <p:sp>
        <p:nvSpPr>
          <p:cNvPr id="9" name="Rectangle 8">
            <a:extLst>
              <a:ext uri="{FF2B5EF4-FFF2-40B4-BE49-F238E27FC236}">
                <a16:creationId xmlns:a16="http://schemas.microsoft.com/office/drawing/2014/main" id="{437F3180-421B-684B-B1A5-F6302584DF13}"/>
              </a:ext>
            </a:extLst>
          </p:cNvPr>
          <p:cNvSpPr/>
          <p:nvPr/>
        </p:nvSpPr>
        <p:spPr>
          <a:xfrm>
            <a:off x="355701" y="1322612"/>
            <a:ext cx="2326534" cy="4493538"/>
          </a:xfrm>
          <a:prstGeom prst="rect">
            <a:avLst/>
          </a:prstGeom>
        </p:spPr>
        <p:txBody>
          <a:bodyPr wrap="square">
            <a:spAutoFit/>
          </a:bodyPr>
          <a:lstStyle/>
          <a:p>
            <a:pPr eaLnBrk="1" hangingPunct="1"/>
            <a:r>
              <a:rPr kumimoji="1" lang="en-US" altLang="ja-JP" sz="1100" b="0" dirty="0">
                <a:latin typeface="Arial" panose="020B0604020202020204" pitchFamily="34" charset="0"/>
                <a:ea typeface="Osaka" charset="-128"/>
              </a:rPr>
              <a:t>Functional Objects are abstract representations of behavior.  They may be instantiated or realized in different logical or physical constructs.</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Functions may themselves be decomposed into lower level functions, shown by containment.</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Different deployments or realizations of the same Functional Object may be expressed in other views and referenced by correspondence.</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Functional Objects may explicitly define a service providing interface, but this is not required.</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They may explicitly identify the information objects that are exchanged (tied by correspondence to the Information View where they are defined).</a:t>
            </a:r>
          </a:p>
        </p:txBody>
      </p:sp>
      <p:sp>
        <p:nvSpPr>
          <p:cNvPr id="36" name="Oval 35">
            <a:extLst>
              <a:ext uri="{FF2B5EF4-FFF2-40B4-BE49-F238E27FC236}">
                <a16:creationId xmlns:a16="http://schemas.microsoft.com/office/drawing/2014/main" id="{4F52C31D-126E-D64A-94A7-D1D92FEC07B9}"/>
              </a:ext>
            </a:extLst>
          </p:cNvPr>
          <p:cNvSpPr>
            <a:spLocks noChangeArrowheads="1"/>
          </p:cNvSpPr>
          <p:nvPr/>
        </p:nvSpPr>
        <p:spPr bwMode="auto">
          <a:xfrm>
            <a:off x="7340878" y="2041046"/>
            <a:ext cx="914400" cy="281542"/>
          </a:xfrm>
          <a:prstGeom prst="ellipse">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r>
              <a:rPr kumimoji="1" lang="en-US" sz="900" b="0" dirty="0">
                <a:solidFill>
                  <a:srgbClr val="000000"/>
                </a:solidFill>
                <a:latin typeface="Arial" panose="020B0604020202020204" pitchFamily="34" charset="0"/>
                <a:ea typeface="ＭＳ Ｐゴシック" pitchFamily="34" charset="-128"/>
                <a:cs typeface="Arial" panose="020B0604020202020204" pitchFamily="34" charset="0"/>
              </a:rPr>
              <a:t>Sub-Function B1</a:t>
            </a:r>
          </a:p>
        </p:txBody>
      </p:sp>
      <p:sp>
        <p:nvSpPr>
          <p:cNvPr id="12" name="Rectangle 11">
            <a:extLst>
              <a:ext uri="{FF2B5EF4-FFF2-40B4-BE49-F238E27FC236}">
                <a16:creationId xmlns:a16="http://schemas.microsoft.com/office/drawing/2014/main" id="{F9C99F2D-28DF-7442-AFFA-C1EF9CAD4B04}"/>
              </a:ext>
            </a:extLst>
          </p:cNvPr>
          <p:cNvSpPr/>
          <p:nvPr/>
        </p:nvSpPr>
        <p:spPr>
          <a:xfrm>
            <a:off x="7175404" y="1740069"/>
            <a:ext cx="918841" cy="276999"/>
          </a:xfrm>
          <a:prstGeom prst="rect">
            <a:avLst/>
          </a:prstGeom>
        </p:spPr>
        <p:txBody>
          <a:bodyPr wrap="none">
            <a:spAutoFit/>
          </a:bodyPr>
          <a:lstStyle/>
          <a:p>
            <a:pPr algn="ct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Function B</a:t>
            </a:r>
          </a:p>
        </p:txBody>
      </p:sp>
      <p:sp>
        <p:nvSpPr>
          <p:cNvPr id="10" name="Date Placeholder 1">
            <a:extLst>
              <a:ext uri="{FF2B5EF4-FFF2-40B4-BE49-F238E27FC236}">
                <a16:creationId xmlns:a16="http://schemas.microsoft.com/office/drawing/2014/main" id="{FAF79FF4-3D73-F333-D438-E1308976FFEF}"/>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solidFill>
                  <a:srgbClr val="FF0000"/>
                </a:solidFill>
              </a:rPr>
              <a:t>Fig 5-3, with mods</a:t>
            </a:r>
          </a:p>
        </p:txBody>
      </p:sp>
      <p:sp>
        <p:nvSpPr>
          <p:cNvPr id="13" name="TextBox 12">
            <a:extLst>
              <a:ext uri="{FF2B5EF4-FFF2-40B4-BE49-F238E27FC236}">
                <a16:creationId xmlns:a16="http://schemas.microsoft.com/office/drawing/2014/main" id="{55F1A0A9-22C3-87D7-75A6-3348428DA947}"/>
              </a:ext>
            </a:extLst>
          </p:cNvPr>
          <p:cNvSpPr txBox="1"/>
          <p:nvPr/>
        </p:nvSpPr>
        <p:spPr>
          <a:xfrm>
            <a:off x="3734718" y="4050407"/>
            <a:ext cx="4418682" cy="1157048"/>
          </a:xfrm>
          <a:prstGeom prst="rect">
            <a:avLst/>
          </a:prstGeom>
          <a:noFill/>
        </p:spPr>
        <p:txBody>
          <a:bodyPr wrap="square" rtlCol="0">
            <a:spAutoFit/>
          </a:bodyPr>
          <a:lstStyle/>
          <a:p>
            <a:pPr>
              <a:lnSpc>
                <a:spcPts val="1700"/>
              </a:lnSpc>
            </a:pPr>
            <a:r>
              <a:rPr lang="en-GB" sz="1000" b="0" dirty="0">
                <a:solidFill>
                  <a:schemeClr val="tx1"/>
                </a:solidFill>
                <a:latin typeface="Arial" panose="020B0604020202020204" pitchFamily="34" charset="0"/>
                <a:cs typeface="Arial" panose="020B0604020202020204" pitchFamily="34" charset="0"/>
              </a:rPr>
              <a:t>Denotes a defined function, may show containment (example shown)</a:t>
            </a:r>
          </a:p>
          <a:p>
            <a:pPr>
              <a:lnSpc>
                <a:spcPts val="1700"/>
              </a:lnSpc>
            </a:pPr>
            <a:r>
              <a:rPr lang="en-GB" sz="1000" b="0" dirty="0">
                <a:solidFill>
                  <a:schemeClr val="tx1"/>
                </a:solidFill>
                <a:latin typeface="Arial" panose="020B0604020202020204" pitchFamily="34" charset="0"/>
                <a:cs typeface="Arial" panose="020B0604020202020204" pitchFamily="34" charset="0"/>
              </a:rPr>
              <a:t>Denotes a Logical Link between two Functions and flow direction (optional)</a:t>
            </a:r>
          </a:p>
          <a:p>
            <a:pPr>
              <a:lnSpc>
                <a:spcPts val="1700"/>
              </a:lnSpc>
            </a:pPr>
            <a:r>
              <a:rPr lang="en-GB" sz="1000" b="0" dirty="0">
                <a:latin typeface="Arial" panose="020B0604020202020204" pitchFamily="34" charset="0"/>
                <a:cs typeface="Arial" panose="020B0604020202020204" pitchFamily="34" charset="0"/>
              </a:rPr>
              <a:t>Information Object describing communicated data, which may be described in the Information Viewpoint and referenced by correspondence</a:t>
            </a:r>
          </a:p>
          <a:p>
            <a:pPr>
              <a:lnSpc>
                <a:spcPts val="1700"/>
              </a:lnSpc>
            </a:pPr>
            <a:r>
              <a:rPr lang="en-GB" sz="1000" b="0" dirty="0">
                <a:latin typeface="Arial" panose="020B0604020202020204" pitchFamily="34" charset="0"/>
                <a:cs typeface="Arial" panose="020B0604020202020204" pitchFamily="34" charset="0"/>
              </a:rPr>
              <a:t>Denotes a provided service interface (optional)</a:t>
            </a:r>
          </a:p>
        </p:txBody>
      </p:sp>
      <p:sp>
        <p:nvSpPr>
          <p:cNvPr id="21" name="TextBox 20">
            <a:extLst>
              <a:ext uri="{FF2B5EF4-FFF2-40B4-BE49-F238E27FC236}">
                <a16:creationId xmlns:a16="http://schemas.microsoft.com/office/drawing/2014/main" id="{B215A4B4-4AD8-F790-4F7B-4DAE1BE4BD0D}"/>
              </a:ext>
            </a:extLst>
          </p:cNvPr>
          <p:cNvSpPr txBox="1"/>
          <p:nvPr/>
        </p:nvSpPr>
        <p:spPr>
          <a:xfrm>
            <a:off x="3792954" y="3810000"/>
            <a:ext cx="3738524" cy="261610"/>
          </a:xfrm>
          <a:prstGeom prst="rect">
            <a:avLst/>
          </a:prstGeom>
          <a:noFill/>
        </p:spPr>
        <p:txBody>
          <a:bodyPr wrap="none" rtlCol="0">
            <a:spAutoFit/>
          </a:bodyPr>
          <a:lstStyle/>
          <a:p>
            <a:r>
              <a:rPr lang="en-GB" sz="1100" dirty="0">
                <a:solidFill>
                  <a:schemeClr val="tx1"/>
                </a:solidFill>
                <a:latin typeface="Arial" panose="020B0604020202020204" pitchFamily="34" charset="0"/>
                <a:cs typeface="Arial" panose="020B0604020202020204" pitchFamily="34" charset="0"/>
              </a:rPr>
              <a:t>Specific and Generic Object Types and Containment:</a:t>
            </a:r>
          </a:p>
        </p:txBody>
      </p:sp>
      <p:sp>
        <p:nvSpPr>
          <p:cNvPr id="38" name="Oval 35">
            <a:extLst>
              <a:ext uri="{FF2B5EF4-FFF2-40B4-BE49-F238E27FC236}">
                <a16:creationId xmlns:a16="http://schemas.microsoft.com/office/drawing/2014/main" id="{1EC542E9-0BEE-C5AB-3A6B-0AF8EED73033}"/>
              </a:ext>
            </a:extLst>
          </p:cNvPr>
          <p:cNvSpPr>
            <a:spLocks noChangeArrowheads="1"/>
          </p:cNvSpPr>
          <p:nvPr/>
        </p:nvSpPr>
        <p:spPr bwMode="auto">
          <a:xfrm>
            <a:off x="3335753" y="4154361"/>
            <a:ext cx="350927" cy="137628"/>
          </a:xfrm>
          <a:prstGeom prst="ellipse">
            <a:avLst/>
          </a:prstGeom>
          <a:solidFill>
            <a:srgbClr val="FFAED7"/>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ltLang="en-US" sz="600" b="1" dirty="0">
              <a:latin typeface="Arial" panose="020B0604020202020204" pitchFamily="34" charset="0"/>
            </a:endParaRPr>
          </a:p>
        </p:txBody>
      </p:sp>
      <p:cxnSp>
        <p:nvCxnSpPr>
          <p:cNvPr id="40" name="Straight Connector 39">
            <a:extLst>
              <a:ext uri="{FF2B5EF4-FFF2-40B4-BE49-F238E27FC236}">
                <a16:creationId xmlns:a16="http://schemas.microsoft.com/office/drawing/2014/main" id="{22627E3C-BE1B-E7E9-C9F7-99B968600228}"/>
              </a:ext>
            </a:extLst>
          </p:cNvPr>
          <p:cNvCxnSpPr/>
          <p:nvPr/>
        </p:nvCxnSpPr>
        <p:spPr bwMode="auto">
          <a:xfrm>
            <a:off x="3359201" y="4401050"/>
            <a:ext cx="304029" cy="0"/>
          </a:xfrm>
          <a:prstGeom prst="line">
            <a:avLst/>
          </a:prstGeom>
          <a:noFill/>
          <a:ln w="9525" cap="flat" cmpd="sng" algn="ctr">
            <a:solidFill>
              <a:schemeClr val="tx1"/>
            </a:solidFill>
            <a:prstDash val="dash"/>
            <a:round/>
            <a:headEnd type="none" w="med" len="med"/>
            <a:tailEnd type="triangl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42" name="Rectangle 41">
            <a:extLst>
              <a:ext uri="{FF2B5EF4-FFF2-40B4-BE49-F238E27FC236}">
                <a16:creationId xmlns:a16="http://schemas.microsoft.com/office/drawing/2014/main" id="{7388E952-979C-D9CE-C85A-1D8BE40288BC}"/>
              </a:ext>
            </a:extLst>
          </p:cNvPr>
          <p:cNvSpPr>
            <a:spLocks noChangeArrowheads="1"/>
          </p:cNvSpPr>
          <p:nvPr/>
        </p:nvSpPr>
        <p:spPr bwMode="auto">
          <a:xfrm>
            <a:off x="3327348" y="4577509"/>
            <a:ext cx="368179" cy="140313"/>
          </a:xfrm>
          <a:prstGeom prst="rect">
            <a:avLst/>
          </a:prstGeom>
          <a:solidFill>
            <a:schemeClr val="accent3"/>
          </a:solidFill>
          <a:ln w="9525">
            <a:solidFill>
              <a:schemeClr val="tx1"/>
            </a:solidFill>
            <a:round/>
            <a:headEnd/>
            <a:tailEnd/>
          </a:ln>
        </p:spPr>
        <p:txBody>
          <a:bodyPr lIns="0" rIns="0" anchor="ctr"/>
          <a:lstStyle/>
          <a:p>
            <a:pPr algn="ctr" fontAlgn="base">
              <a:spcBef>
                <a:spcPct val="0"/>
              </a:spcBef>
              <a:spcAft>
                <a:spcPct val="0"/>
              </a:spcAft>
            </a:pPr>
            <a: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t>DATA</a:t>
            </a:r>
          </a:p>
        </p:txBody>
      </p:sp>
      <p:sp>
        <p:nvSpPr>
          <p:cNvPr id="43" name="Oval 42">
            <a:extLst>
              <a:ext uri="{FF2B5EF4-FFF2-40B4-BE49-F238E27FC236}">
                <a16:creationId xmlns:a16="http://schemas.microsoft.com/office/drawing/2014/main" id="{D636155E-D3CC-EEBB-8A7F-5DF46B3F445F}"/>
              </a:ext>
            </a:extLst>
          </p:cNvPr>
          <p:cNvSpPr/>
          <p:nvPr/>
        </p:nvSpPr>
        <p:spPr>
          <a:xfrm>
            <a:off x="3412953" y="4978855"/>
            <a:ext cx="144000" cy="144000"/>
          </a:xfrm>
          <a:prstGeom prst="ellipse">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85053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Oval 2">
            <a:extLst>
              <a:ext uri="{FF2B5EF4-FFF2-40B4-BE49-F238E27FC236}">
                <a16:creationId xmlns:a16="http://schemas.microsoft.com/office/drawing/2014/main" id="{883F4C9F-8354-2947-B0A6-FBE138C96B66}"/>
              </a:ext>
            </a:extLst>
          </p:cNvPr>
          <p:cNvSpPr>
            <a:spLocks noChangeArrowheads="1"/>
          </p:cNvSpPr>
          <p:nvPr/>
        </p:nvSpPr>
        <p:spPr bwMode="auto">
          <a:xfrm>
            <a:off x="2133600" y="2209800"/>
            <a:ext cx="1206500" cy="609600"/>
          </a:xfrm>
          <a:prstGeom prst="ellipse">
            <a:avLst/>
          </a:prstGeom>
          <a:solidFill>
            <a:srgbClr val="12E343"/>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400" b="1"/>
              <a:t>Directive</a:t>
            </a:r>
          </a:p>
          <a:p>
            <a:pPr algn="ctr"/>
            <a:r>
              <a:rPr lang="en-US" altLang="en-US" sz="1400" b="1"/>
              <a:t>Generation</a:t>
            </a:r>
          </a:p>
        </p:txBody>
      </p:sp>
      <p:sp>
        <p:nvSpPr>
          <p:cNvPr id="6147" name="Line 3">
            <a:extLst>
              <a:ext uri="{FF2B5EF4-FFF2-40B4-BE49-F238E27FC236}">
                <a16:creationId xmlns:a16="http://schemas.microsoft.com/office/drawing/2014/main" id="{AA52A5D8-5DE3-1B43-844C-A6281DEA02EE}"/>
              </a:ext>
            </a:extLst>
          </p:cNvPr>
          <p:cNvSpPr>
            <a:spLocks noChangeShapeType="1"/>
          </p:cNvSpPr>
          <p:nvPr/>
        </p:nvSpPr>
        <p:spPr bwMode="auto">
          <a:xfrm>
            <a:off x="3352800" y="2514600"/>
            <a:ext cx="709613" cy="0"/>
          </a:xfrm>
          <a:prstGeom prst="line">
            <a:avLst/>
          </a:prstGeom>
          <a:noFill/>
          <a:ln w="2857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9" name="Oval 5">
            <a:extLst>
              <a:ext uri="{FF2B5EF4-FFF2-40B4-BE49-F238E27FC236}">
                <a16:creationId xmlns:a16="http://schemas.microsoft.com/office/drawing/2014/main" id="{3CCB5BE2-C950-734C-A583-CF1440D53B8F}"/>
              </a:ext>
            </a:extLst>
          </p:cNvPr>
          <p:cNvSpPr>
            <a:spLocks noChangeArrowheads="1"/>
          </p:cNvSpPr>
          <p:nvPr/>
        </p:nvSpPr>
        <p:spPr bwMode="auto">
          <a:xfrm>
            <a:off x="6032500" y="2209800"/>
            <a:ext cx="1206500" cy="609600"/>
          </a:xfrm>
          <a:prstGeom prst="ellipse">
            <a:avLst/>
          </a:prstGeom>
          <a:solidFill>
            <a:srgbClr val="FFAED7"/>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400" b="1"/>
              <a:t>Directive</a:t>
            </a:r>
          </a:p>
          <a:p>
            <a:pPr algn="ctr"/>
            <a:r>
              <a:rPr lang="en-US" altLang="en-US" sz="1400" b="1"/>
              <a:t>Execution</a:t>
            </a:r>
          </a:p>
        </p:txBody>
      </p:sp>
      <p:sp>
        <p:nvSpPr>
          <p:cNvPr id="6151" name="Rectangle 7">
            <a:extLst>
              <a:ext uri="{FF2B5EF4-FFF2-40B4-BE49-F238E27FC236}">
                <a16:creationId xmlns:a16="http://schemas.microsoft.com/office/drawing/2014/main" id="{9EDC3A35-F5E5-C44B-9D23-96C492A0BDE6}"/>
              </a:ext>
            </a:extLst>
          </p:cNvPr>
          <p:cNvSpPr>
            <a:spLocks noChangeArrowheads="1"/>
          </p:cNvSpPr>
          <p:nvPr/>
        </p:nvSpPr>
        <p:spPr bwMode="auto">
          <a:xfrm>
            <a:off x="2467802" y="32536"/>
            <a:ext cx="4208395" cy="369332"/>
          </a:xfrm>
          <a:prstGeom prst="rect">
            <a:avLst/>
          </a:prstGeom>
        </p:spPr>
        <p:txBody>
          <a:bodyPr vert="horz"/>
          <a:lstStyle/>
          <a:p>
            <a:pPr algn="ctr" eaLnBrk="0" hangingPunct="0">
              <a:lnSpc>
                <a:spcPct val="90000"/>
              </a:lnSpc>
            </a:pPr>
            <a:r>
              <a:rPr lang="en-US" sz="2000" dirty="0">
                <a:solidFill>
                  <a:srgbClr val="0099A6"/>
                </a:solidFill>
                <a:latin typeface="+mj-lt"/>
                <a:ea typeface="ＭＳ Ｐゴシック" pitchFamily="26" charset="-128"/>
                <a:cs typeface="ＭＳ Ｐゴシック" pitchFamily="26" charset="-128"/>
              </a:rPr>
              <a:t>Simple Alternative Functional VP </a:t>
            </a:r>
          </a:p>
          <a:p>
            <a:pPr algn="ctr" eaLnBrk="0" hangingPunct="0">
              <a:lnSpc>
                <a:spcPct val="90000"/>
              </a:lnSpc>
            </a:pPr>
            <a:r>
              <a:rPr lang="en-US" sz="2000" dirty="0">
                <a:solidFill>
                  <a:srgbClr val="0099A6"/>
                </a:solidFill>
                <a:latin typeface="+mj-lt"/>
                <a:ea typeface="ＭＳ Ｐゴシック" pitchFamily="26" charset="-128"/>
                <a:cs typeface="ＭＳ Ｐゴシック" pitchFamily="26" charset="-128"/>
              </a:rPr>
              <a:t>representation examples</a:t>
            </a:r>
            <a:endParaRPr lang="en-US" altLang="en-US" sz="2000" dirty="0">
              <a:solidFill>
                <a:srgbClr val="0099A6"/>
              </a:solidFill>
              <a:latin typeface="+mj-lt"/>
              <a:ea typeface="ＭＳ Ｐゴシック" pitchFamily="26" charset="-128"/>
              <a:cs typeface="ＭＳ Ｐゴシック" pitchFamily="26" charset="-128"/>
            </a:endParaRPr>
          </a:p>
        </p:txBody>
      </p:sp>
      <p:sp>
        <p:nvSpPr>
          <p:cNvPr id="6156" name="Line 12">
            <a:extLst>
              <a:ext uri="{FF2B5EF4-FFF2-40B4-BE49-F238E27FC236}">
                <a16:creationId xmlns:a16="http://schemas.microsoft.com/office/drawing/2014/main" id="{FAA47312-91FB-DA49-A42B-623A1C627AAE}"/>
              </a:ext>
            </a:extLst>
          </p:cNvPr>
          <p:cNvSpPr>
            <a:spLocks noChangeShapeType="1"/>
          </p:cNvSpPr>
          <p:nvPr/>
        </p:nvSpPr>
        <p:spPr bwMode="auto">
          <a:xfrm>
            <a:off x="5310188" y="2514600"/>
            <a:ext cx="709612" cy="0"/>
          </a:xfrm>
          <a:prstGeom prst="line">
            <a:avLst/>
          </a:prstGeom>
          <a:noFill/>
          <a:ln w="2857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50" name="Oval 6">
            <a:extLst>
              <a:ext uri="{FF2B5EF4-FFF2-40B4-BE49-F238E27FC236}">
                <a16:creationId xmlns:a16="http://schemas.microsoft.com/office/drawing/2014/main" id="{43218757-D76F-AE48-A90A-1A687BF17E6F}"/>
              </a:ext>
            </a:extLst>
          </p:cNvPr>
          <p:cNvSpPr>
            <a:spLocks noChangeArrowheads="1"/>
          </p:cNvSpPr>
          <p:nvPr/>
        </p:nvSpPr>
        <p:spPr bwMode="auto">
          <a:xfrm>
            <a:off x="4038600" y="2209800"/>
            <a:ext cx="1347788" cy="609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400" b="1"/>
              <a:t>Directive</a:t>
            </a:r>
          </a:p>
          <a:p>
            <a:pPr algn="ctr"/>
            <a:r>
              <a:rPr lang="en-US" altLang="en-US" sz="1400" b="1"/>
              <a:t>Management</a:t>
            </a:r>
          </a:p>
        </p:txBody>
      </p:sp>
      <p:sp>
        <p:nvSpPr>
          <p:cNvPr id="6157" name="Line 13">
            <a:extLst>
              <a:ext uri="{FF2B5EF4-FFF2-40B4-BE49-F238E27FC236}">
                <a16:creationId xmlns:a16="http://schemas.microsoft.com/office/drawing/2014/main" id="{9C050E87-4433-1348-B25D-D0CFD9B29693}"/>
              </a:ext>
            </a:extLst>
          </p:cNvPr>
          <p:cNvSpPr>
            <a:spLocks noChangeShapeType="1"/>
          </p:cNvSpPr>
          <p:nvPr/>
        </p:nvSpPr>
        <p:spPr bwMode="auto">
          <a:xfrm>
            <a:off x="1295400" y="1828800"/>
            <a:ext cx="838200" cy="533400"/>
          </a:xfrm>
          <a:prstGeom prst="line">
            <a:avLst/>
          </a:prstGeom>
          <a:noFill/>
          <a:ln w="2857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58" name="Line 14">
            <a:extLst>
              <a:ext uri="{FF2B5EF4-FFF2-40B4-BE49-F238E27FC236}">
                <a16:creationId xmlns:a16="http://schemas.microsoft.com/office/drawing/2014/main" id="{F5E5B31B-198A-6E48-AF3C-772804963C7E}"/>
              </a:ext>
            </a:extLst>
          </p:cNvPr>
          <p:cNvSpPr>
            <a:spLocks noChangeShapeType="1"/>
          </p:cNvSpPr>
          <p:nvPr/>
        </p:nvSpPr>
        <p:spPr bwMode="auto">
          <a:xfrm>
            <a:off x="7239000" y="2514600"/>
            <a:ext cx="838200" cy="533400"/>
          </a:xfrm>
          <a:prstGeom prst="line">
            <a:avLst/>
          </a:prstGeom>
          <a:noFill/>
          <a:ln w="2857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 name="Oval 2">
            <a:extLst>
              <a:ext uri="{FF2B5EF4-FFF2-40B4-BE49-F238E27FC236}">
                <a16:creationId xmlns:a16="http://schemas.microsoft.com/office/drawing/2014/main" id="{0C0DDB73-2EB8-CE4C-A567-A75C65B8D92F}"/>
              </a:ext>
            </a:extLst>
          </p:cNvPr>
          <p:cNvSpPr>
            <a:spLocks noChangeArrowheads="1"/>
          </p:cNvSpPr>
          <p:nvPr/>
        </p:nvSpPr>
        <p:spPr bwMode="auto">
          <a:xfrm>
            <a:off x="1878310" y="4336249"/>
            <a:ext cx="1206500" cy="609600"/>
          </a:xfrm>
          <a:prstGeom prst="ellipse">
            <a:avLst/>
          </a:prstGeom>
          <a:solidFill>
            <a:srgbClr val="12E343"/>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400" b="1"/>
              <a:t>Directive</a:t>
            </a:r>
          </a:p>
          <a:p>
            <a:pPr algn="ctr"/>
            <a:r>
              <a:rPr lang="en-US" altLang="en-US" sz="1400" b="1"/>
              <a:t>Generation</a:t>
            </a:r>
          </a:p>
        </p:txBody>
      </p:sp>
      <p:sp>
        <p:nvSpPr>
          <p:cNvPr id="14" name="Line 3">
            <a:extLst>
              <a:ext uri="{FF2B5EF4-FFF2-40B4-BE49-F238E27FC236}">
                <a16:creationId xmlns:a16="http://schemas.microsoft.com/office/drawing/2014/main" id="{BBAAA3C1-FD58-3947-81D3-9F87CA8EADE5}"/>
              </a:ext>
            </a:extLst>
          </p:cNvPr>
          <p:cNvSpPr>
            <a:spLocks noChangeShapeType="1"/>
          </p:cNvSpPr>
          <p:nvPr/>
        </p:nvSpPr>
        <p:spPr bwMode="auto">
          <a:xfrm flipV="1">
            <a:off x="3067348" y="4641048"/>
            <a:ext cx="940445" cy="7137"/>
          </a:xfrm>
          <a:prstGeom prst="line">
            <a:avLst/>
          </a:prstGeom>
          <a:noFill/>
          <a:ln w="28575">
            <a:solidFill>
              <a:schemeClr val="tx1"/>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5" name="Oval 5">
            <a:extLst>
              <a:ext uri="{FF2B5EF4-FFF2-40B4-BE49-F238E27FC236}">
                <a16:creationId xmlns:a16="http://schemas.microsoft.com/office/drawing/2014/main" id="{EBA2A477-7276-EC4F-8B16-B8CB313F1927}"/>
              </a:ext>
            </a:extLst>
          </p:cNvPr>
          <p:cNvSpPr>
            <a:spLocks noChangeArrowheads="1"/>
          </p:cNvSpPr>
          <p:nvPr/>
        </p:nvSpPr>
        <p:spPr bwMode="auto">
          <a:xfrm>
            <a:off x="6248400" y="4343400"/>
            <a:ext cx="1206500" cy="609600"/>
          </a:xfrm>
          <a:prstGeom prst="ellipse">
            <a:avLst/>
          </a:prstGeom>
          <a:solidFill>
            <a:srgbClr val="FFAED7"/>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400" b="1"/>
              <a:t>Directive</a:t>
            </a:r>
          </a:p>
          <a:p>
            <a:pPr algn="ctr"/>
            <a:r>
              <a:rPr lang="en-US" altLang="en-US" sz="1400" b="1"/>
              <a:t>Execution</a:t>
            </a:r>
          </a:p>
        </p:txBody>
      </p:sp>
      <p:sp>
        <p:nvSpPr>
          <p:cNvPr id="16" name="Line 12">
            <a:extLst>
              <a:ext uri="{FF2B5EF4-FFF2-40B4-BE49-F238E27FC236}">
                <a16:creationId xmlns:a16="http://schemas.microsoft.com/office/drawing/2014/main" id="{B29E7168-8482-D041-9C4A-BE8C4BF4E11C}"/>
              </a:ext>
            </a:extLst>
          </p:cNvPr>
          <p:cNvSpPr>
            <a:spLocks noChangeShapeType="1"/>
          </p:cNvSpPr>
          <p:nvPr/>
        </p:nvSpPr>
        <p:spPr bwMode="auto">
          <a:xfrm>
            <a:off x="5255568" y="4641049"/>
            <a:ext cx="992832" cy="7152"/>
          </a:xfrm>
          <a:prstGeom prst="line">
            <a:avLst/>
          </a:prstGeom>
          <a:noFill/>
          <a:ln w="28575">
            <a:solidFill>
              <a:schemeClr val="tx1"/>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7" name="Oval 6">
            <a:extLst>
              <a:ext uri="{FF2B5EF4-FFF2-40B4-BE49-F238E27FC236}">
                <a16:creationId xmlns:a16="http://schemas.microsoft.com/office/drawing/2014/main" id="{50FC6258-2162-6A41-91C1-B61F24B75D2A}"/>
              </a:ext>
            </a:extLst>
          </p:cNvPr>
          <p:cNvSpPr>
            <a:spLocks noChangeArrowheads="1"/>
          </p:cNvSpPr>
          <p:nvPr/>
        </p:nvSpPr>
        <p:spPr bwMode="auto">
          <a:xfrm>
            <a:off x="3983980" y="4336249"/>
            <a:ext cx="1347788" cy="60960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400" b="1"/>
              <a:t>Directive</a:t>
            </a:r>
          </a:p>
          <a:p>
            <a:pPr algn="ctr"/>
            <a:r>
              <a:rPr lang="en-US" altLang="en-US" sz="1400" b="1"/>
              <a:t>Management</a:t>
            </a:r>
          </a:p>
        </p:txBody>
      </p:sp>
      <p:sp>
        <p:nvSpPr>
          <p:cNvPr id="18" name="Line 13">
            <a:extLst>
              <a:ext uri="{FF2B5EF4-FFF2-40B4-BE49-F238E27FC236}">
                <a16:creationId xmlns:a16="http://schemas.microsoft.com/office/drawing/2014/main" id="{3BA7E330-4864-8A4D-8225-27D1FCCCCC4B}"/>
              </a:ext>
            </a:extLst>
          </p:cNvPr>
          <p:cNvSpPr>
            <a:spLocks noChangeShapeType="1"/>
          </p:cNvSpPr>
          <p:nvPr/>
        </p:nvSpPr>
        <p:spPr bwMode="auto">
          <a:xfrm>
            <a:off x="1040110" y="3955249"/>
            <a:ext cx="838200" cy="533400"/>
          </a:xfrm>
          <a:prstGeom prst="line">
            <a:avLst/>
          </a:prstGeom>
          <a:noFill/>
          <a:ln w="28575">
            <a:solidFill>
              <a:schemeClr val="tx1"/>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9" name="Line 14">
            <a:extLst>
              <a:ext uri="{FF2B5EF4-FFF2-40B4-BE49-F238E27FC236}">
                <a16:creationId xmlns:a16="http://schemas.microsoft.com/office/drawing/2014/main" id="{7B978625-9799-BC4C-A157-3CB23E3D9487}"/>
              </a:ext>
            </a:extLst>
          </p:cNvPr>
          <p:cNvSpPr>
            <a:spLocks noChangeShapeType="1"/>
          </p:cNvSpPr>
          <p:nvPr/>
        </p:nvSpPr>
        <p:spPr bwMode="auto">
          <a:xfrm>
            <a:off x="7454900" y="4648200"/>
            <a:ext cx="838200" cy="533400"/>
          </a:xfrm>
          <a:prstGeom prst="line">
            <a:avLst/>
          </a:prstGeom>
          <a:noFill/>
          <a:ln w="28575">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 name="AutoShape 15">
            <a:extLst>
              <a:ext uri="{FF2B5EF4-FFF2-40B4-BE49-F238E27FC236}">
                <a16:creationId xmlns:a16="http://schemas.microsoft.com/office/drawing/2014/main" id="{17D4BC44-E77F-9848-A6EA-2D19F77006C5}"/>
              </a:ext>
            </a:extLst>
          </p:cNvPr>
          <p:cNvSpPr>
            <a:spLocks noChangeArrowheads="1"/>
          </p:cNvSpPr>
          <p:nvPr/>
        </p:nvSpPr>
        <p:spPr bwMode="auto">
          <a:xfrm flipV="1">
            <a:off x="1268710" y="4140987"/>
            <a:ext cx="457200" cy="152400"/>
          </a:xfrm>
          <a:prstGeom prst="rect">
            <a:avLst/>
          </a:prstGeom>
          <a:solidFill>
            <a:schemeClr val="accent1"/>
          </a:solidFill>
          <a:ln w="9525">
            <a:solidFill>
              <a:schemeClr val="tx1"/>
            </a:solidFill>
            <a:round/>
            <a:headEnd/>
            <a:tailEnd/>
          </a:ln>
        </p:spPr>
        <p:txBody>
          <a:bodyPr rot="10800000" wrap="none" anchor="ctr"/>
          <a:lstStyle/>
          <a:p>
            <a:pPr algn="ctr"/>
            <a:r>
              <a:rPr lang="en-US" altLang="en-US" sz="1050" b="1" dirty="0"/>
              <a:t>SCEP</a:t>
            </a:r>
          </a:p>
        </p:txBody>
      </p:sp>
      <p:sp>
        <p:nvSpPr>
          <p:cNvPr id="22" name="AutoShape 20">
            <a:extLst>
              <a:ext uri="{FF2B5EF4-FFF2-40B4-BE49-F238E27FC236}">
                <a16:creationId xmlns:a16="http://schemas.microsoft.com/office/drawing/2014/main" id="{7F2832ED-A2A7-B848-99FF-DA5408028FB9}"/>
              </a:ext>
            </a:extLst>
          </p:cNvPr>
          <p:cNvSpPr>
            <a:spLocks noChangeArrowheads="1"/>
          </p:cNvSpPr>
          <p:nvPr/>
        </p:nvSpPr>
        <p:spPr bwMode="auto">
          <a:xfrm flipV="1">
            <a:off x="3286422" y="4530633"/>
            <a:ext cx="444500" cy="183863"/>
          </a:xfrm>
          <a:prstGeom prst="rect">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wrap="none" anchor="ctr"/>
          <a:lstStyle/>
          <a:p>
            <a:pPr algn="ctr"/>
            <a:r>
              <a:rPr lang="en-US" altLang="en-US" sz="1000" b="1" dirty="0"/>
              <a:t>SCD</a:t>
            </a:r>
          </a:p>
        </p:txBody>
      </p:sp>
      <p:sp>
        <p:nvSpPr>
          <p:cNvPr id="2" name="Rectangle 1">
            <a:extLst>
              <a:ext uri="{FF2B5EF4-FFF2-40B4-BE49-F238E27FC236}">
                <a16:creationId xmlns:a16="http://schemas.microsoft.com/office/drawing/2014/main" id="{5F21F9F9-7AB2-9945-AA6E-3B24272F07D6}"/>
              </a:ext>
            </a:extLst>
          </p:cNvPr>
          <p:cNvSpPr/>
          <p:nvPr/>
        </p:nvSpPr>
        <p:spPr>
          <a:xfrm>
            <a:off x="917034" y="5207442"/>
            <a:ext cx="1617751" cy="1015663"/>
          </a:xfrm>
          <a:prstGeom prst="rect">
            <a:avLst/>
          </a:prstGeom>
        </p:spPr>
        <p:txBody>
          <a:bodyPr wrap="none">
            <a:spAutoFit/>
          </a:bodyPr>
          <a:lstStyle/>
          <a:p>
            <a:r>
              <a:rPr lang="en-US" altLang="en-US" sz="1000" dirty="0"/>
              <a:t>Data Object Key:</a:t>
            </a:r>
          </a:p>
          <a:p>
            <a:r>
              <a:rPr lang="en-US" altLang="en-US" sz="1000" dirty="0"/>
              <a:t>SCEP - S/C Event Plans</a:t>
            </a:r>
          </a:p>
          <a:p>
            <a:r>
              <a:rPr lang="en-US" altLang="en-US" sz="1000" dirty="0"/>
              <a:t>SCD - S/C Directives</a:t>
            </a:r>
          </a:p>
          <a:p>
            <a:r>
              <a:rPr lang="en-US" altLang="en-US" sz="1000" dirty="0"/>
              <a:t>SCC - S/C Commands</a:t>
            </a:r>
          </a:p>
          <a:p>
            <a:endParaRPr lang="en-US" altLang="en-US" sz="1000" dirty="0"/>
          </a:p>
          <a:p>
            <a:endParaRPr lang="en-US" altLang="en-US" sz="1000" dirty="0"/>
          </a:p>
        </p:txBody>
      </p:sp>
      <p:sp>
        <p:nvSpPr>
          <p:cNvPr id="24" name="Oval 23">
            <a:extLst>
              <a:ext uri="{FF2B5EF4-FFF2-40B4-BE49-F238E27FC236}">
                <a16:creationId xmlns:a16="http://schemas.microsoft.com/office/drawing/2014/main" id="{5605576D-4118-4D4D-89E8-25703D7D1535}"/>
              </a:ext>
            </a:extLst>
          </p:cNvPr>
          <p:cNvSpPr/>
          <p:nvPr/>
        </p:nvSpPr>
        <p:spPr>
          <a:xfrm>
            <a:off x="3918322" y="4560478"/>
            <a:ext cx="144000" cy="144000"/>
          </a:xfrm>
          <a:prstGeom prst="ellipse">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6A061D4D-6E72-7744-AA7D-35EE7F87261C}"/>
              </a:ext>
            </a:extLst>
          </p:cNvPr>
          <p:cNvSpPr/>
          <p:nvPr/>
        </p:nvSpPr>
        <p:spPr>
          <a:xfrm>
            <a:off x="6182823" y="4574657"/>
            <a:ext cx="144000" cy="144000"/>
          </a:xfrm>
          <a:prstGeom prst="ellipse">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AutoShape 20">
            <a:extLst>
              <a:ext uri="{FF2B5EF4-FFF2-40B4-BE49-F238E27FC236}">
                <a16:creationId xmlns:a16="http://schemas.microsoft.com/office/drawing/2014/main" id="{82CD983D-3337-874C-A8F0-84B6A433ED41}"/>
              </a:ext>
            </a:extLst>
          </p:cNvPr>
          <p:cNvSpPr>
            <a:spLocks noChangeArrowheads="1"/>
          </p:cNvSpPr>
          <p:nvPr/>
        </p:nvSpPr>
        <p:spPr bwMode="auto">
          <a:xfrm flipV="1">
            <a:off x="5596880" y="4556269"/>
            <a:ext cx="444500" cy="183863"/>
          </a:xfrm>
          <a:prstGeom prst="rect">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wrap="none" anchor="ctr"/>
          <a:lstStyle/>
          <a:p>
            <a:pPr algn="ctr"/>
            <a:r>
              <a:rPr lang="en-US" altLang="en-US" sz="1000" b="1" dirty="0"/>
              <a:t>SCD</a:t>
            </a:r>
          </a:p>
        </p:txBody>
      </p:sp>
      <p:sp>
        <p:nvSpPr>
          <p:cNvPr id="27" name="AutoShape 20">
            <a:extLst>
              <a:ext uri="{FF2B5EF4-FFF2-40B4-BE49-F238E27FC236}">
                <a16:creationId xmlns:a16="http://schemas.microsoft.com/office/drawing/2014/main" id="{8ADEFD27-964D-0141-97BF-8AF9A010B775}"/>
              </a:ext>
            </a:extLst>
          </p:cNvPr>
          <p:cNvSpPr>
            <a:spLocks noChangeArrowheads="1"/>
          </p:cNvSpPr>
          <p:nvPr/>
        </p:nvSpPr>
        <p:spPr bwMode="auto">
          <a:xfrm flipV="1">
            <a:off x="7611747" y="4761986"/>
            <a:ext cx="444500" cy="183863"/>
          </a:xfrm>
          <a:prstGeom prst="rect">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wrap="none" anchor="ctr"/>
          <a:lstStyle/>
          <a:p>
            <a:pPr algn="ctr"/>
            <a:r>
              <a:rPr lang="en-US" altLang="en-US" sz="1000" b="1" dirty="0"/>
              <a:t>SCC</a:t>
            </a:r>
          </a:p>
        </p:txBody>
      </p:sp>
      <p:sp>
        <p:nvSpPr>
          <p:cNvPr id="28" name="Oval 27">
            <a:extLst>
              <a:ext uri="{FF2B5EF4-FFF2-40B4-BE49-F238E27FC236}">
                <a16:creationId xmlns:a16="http://schemas.microsoft.com/office/drawing/2014/main" id="{3B454343-0D7A-3D41-9E73-F28F410EDF2F}"/>
              </a:ext>
            </a:extLst>
          </p:cNvPr>
          <p:cNvSpPr/>
          <p:nvPr/>
        </p:nvSpPr>
        <p:spPr>
          <a:xfrm>
            <a:off x="1854580" y="4445136"/>
            <a:ext cx="144000" cy="144000"/>
          </a:xfrm>
          <a:prstGeom prst="ellipse">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Date Placeholder 2">
            <a:extLst>
              <a:ext uri="{FF2B5EF4-FFF2-40B4-BE49-F238E27FC236}">
                <a16:creationId xmlns:a16="http://schemas.microsoft.com/office/drawing/2014/main" id="{F0E9BA29-6DE6-D349-9FE3-1F2AC8D8AEDC}"/>
              </a:ext>
            </a:extLst>
          </p:cNvPr>
          <p:cNvSpPr>
            <a:spLocks noGrp="1"/>
          </p:cNvSpPr>
          <p:nvPr>
            <p:ph type="dt" sz="half" idx="2"/>
          </p:nvPr>
        </p:nvSpPr>
        <p:spPr>
          <a:xfrm>
            <a:off x="0" y="6553200"/>
            <a:ext cx="1731963" cy="268288"/>
          </a:xfrm>
        </p:spPr>
        <p:txBody>
          <a:bodyPr/>
          <a:lstStyle/>
          <a:p>
            <a:r>
              <a:rPr lang="en-US"/>
              <a:t>28 Mar 2024</a:t>
            </a:r>
            <a:endParaRPr lang="en-US" dirty="0"/>
          </a:p>
        </p:txBody>
      </p:sp>
      <p:sp>
        <p:nvSpPr>
          <p:cNvPr id="4" name="Rectangle 3">
            <a:extLst>
              <a:ext uri="{FF2B5EF4-FFF2-40B4-BE49-F238E27FC236}">
                <a16:creationId xmlns:a16="http://schemas.microsoft.com/office/drawing/2014/main" id="{8BDEFF6A-CDBF-AF4A-A1B4-2F31831FE779}"/>
              </a:ext>
            </a:extLst>
          </p:cNvPr>
          <p:cNvSpPr/>
          <p:nvPr/>
        </p:nvSpPr>
        <p:spPr>
          <a:xfrm>
            <a:off x="1907314" y="921579"/>
            <a:ext cx="5501119" cy="461665"/>
          </a:xfrm>
          <a:prstGeom prst="rect">
            <a:avLst/>
          </a:prstGeom>
        </p:spPr>
        <p:txBody>
          <a:bodyPr wrap="square">
            <a:spAutoFit/>
          </a:bodyPr>
          <a:lstStyle/>
          <a:p>
            <a:pPr algn="ctr" eaLnBrk="1" hangingPunct="1"/>
            <a:r>
              <a:rPr kumimoji="1" lang="en-US" altLang="ja-JP" sz="1200" b="0" dirty="0">
                <a:latin typeface="Arial" panose="020B0604020202020204" pitchFamily="34" charset="0"/>
                <a:ea typeface="Osaka" charset="-128"/>
              </a:rPr>
              <a:t>Two different simple Functional Object views, one just showing data flow directions, the other explicitly showing provided interfaces and data objects.</a:t>
            </a:r>
          </a:p>
        </p:txBody>
      </p:sp>
      <p:sp>
        <p:nvSpPr>
          <p:cNvPr id="5" name="Rectangle 4">
            <a:extLst>
              <a:ext uri="{FF2B5EF4-FFF2-40B4-BE49-F238E27FC236}">
                <a16:creationId xmlns:a16="http://schemas.microsoft.com/office/drawing/2014/main" id="{EF1C4990-68D9-D14C-949F-B4A5AEE22438}"/>
              </a:ext>
            </a:extLst>
          </p:cNvPr>
          <p:cNvSpPr/>
          <p:nvPr/>
        </p:nvSpPr>
        <p:spPr>
          <a:xfrm>
            <a:off x="3896286" y="3134399"/>
            <a:ext cx="1523174" cy="276999"/>
          </a:xfrm>
          <a:prstGeom prst="rect">
            <a:avLst/>
          </a:prstGeom>
        </p:spPr>
        <p:txBody>
          <a:bodyPr wrap="none">
            <a:spAutoFit/>
          </a:bodyPr>
          <a:lstStyle/>
          <a:p>
            <a:r>
              <a:rPr kumimoji="1" lang="en-US" altLang="ja-JP" sz="1200" b="0" dirty="0">
                <a:latin typeface="Arial" panose="020B0604020202020204" pitchFamily="34" charset="0"/>
                <a:ea typeface="Osaka" charset="-128"/>
              </a:rPr>
              <a:t>Data flow directions</a:t>
            </a:r>
            <a:endParaRPr lang="en-US" sz="1200" dirty="0"/>
          </a:p>
        </p:txBody>
      </p:sp>
      <p:sp>
        <p:nvSpPr>
          <p:cNvPr id="29" name="Rectangle 28">
            <a:extLst>
              <a:ext uri="{FF2B5EF4-FFF2-40B4-BE49-F238E27FC236}">
                <a16:creationId xmlns:a16="http://schemas.microsoft.com/office/drawing/2014/main" id="{4B28417A-33E5-DA4B-9E6C-7ABDEEDA0DE1}"/>
              </a:ext>
            </a:extLst>
          </p:cNvPr>
          <p:cNvSpPr/>
          <p:nvPr/>
        </p:nvSpPr>
        <p:spPr>
          <a:xfrm>
            <a:off x="3333632" y="5267999"/>
            <a:ext cx="2648482" cy="276999"/>
          </a:xfrm>
          <a:prstGeom prst="rect">
            <a:avLst/>
          </a:prstGeom>
        </p:spPr>
        <p:txBody>
          <a:bodyPr wrap="none">
            <a:spAutoFit/>
          </a:bodyPr>
          <a:lstStyle/>
          <a:p>
            <a:r>
              <a:rPr kumimoji="1" lang="en-US" altLang="ja-JP" sz="1200" b="0" dirty="0">
                <a:latin typeface="Arial" panose="020B0604020202020204" pitchFamily="34" charset="0"/>
                <a:ea typeface="Osaka" charset="-128"/>
              </a:rPr>
              <a:t>Provided interfaces and data objects</a:t>
            </a:r>
            <a:endParaRPr lang="en-US" sz="1200" dirty="0"/>
          </a:p>
        </p:txBody>
      </p:sp>
      <p:sp>
        <p:nvSpPr>
          <p:cNvPr id="6" name="Date Placeholder 1">
            <a:extLst>
              <a:ext uri="{FF2B5EF4-FFF2-40B4-BE49-F238E27FC236}">
                <a16:creationId xmlns:a16="http://schemas.microsoft.com/office/drawing/2014/main" id="{2F3FDA59-BADA-5173-AD75-C4D84C8B9583}"/>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5-4</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A23A8-2B63-CD45-A716-915D25AF4938}"/>
              </a:ext>
            </a:extLst>
          </p:cNvPr>
          <p:cNvSpPr>
            <a:spLocks noGrp="1"/>
          </p:cNvSpPr>
          <p:nvPr>
            <p:ph type="title"/>
          </p:nvPr>
        </p:nvSpPr>
        <p:spPr/>
        <p:txBody>
          <a:bodyPr/>
          <a:lstStyle/>
          <a:p>
            <a:r>
              <a:rPr lang="en-US" dirty="0"/>
              <a:t>Simplified functional VP example</a:t>
            </a:r>
          </a:p>
        </p:txBody>
      </p:sp>
      <p:sp>
        <p:nvSpPr>
          <p:cNvPr id="3" name="Date Placeholder 2">
            <a:extLst>
              <a:ext uri="{FF2B5EF4-FFF2-40B4-BE49-F238E27FC236}">
                <a16:creationId xmlns:a16="http://schemas.microsoft.com/office/drawing/2014/main" id="{7DBF8468-D416-5541-9B71-18F05FC6C925}"/>
              </a:ext>
            </a:extLst>
          </p:cNvPr>
          <p:cNvSpPr>
            <a:spLocks noGrp="1"/>
          </p:cNvSpPr>
          <p:nvPr>
            <p:ph type="dt" sz="half" idx="2"/>
          </p:nvPr>
        </p:nvSpPr>
        <p:spPr>
          <a:xfrm>
            <a:off x="0" y="6553200"/>
            <a:ext cx="1731963" cy="268288"/>
          </a:xfrm>
        </p:spPr>
        <p:txBody>
          <a:bodyPr/>
          <a:lstStyle/>
          <a:p>
            <a:r>
              <a:rPr lang="en-US"/>
              <a:t>28 Mar 2024</a:t>
            </a:r>
            <a:endParaRPr lang="en-US" dirty="0"/>
          </a:p>
        </p:txBody>
      </p:sp>
      <p:grpSp>
        <p:nvGrpSpPr>
          <p:cNvPr id="7" name="Group 3">
            <a:extLst>
              <a:ext uri="{FF2B5EF4-FFF2-40B4-BE49-F238E27FC236}">
                <a16:creationId xmlns:a16="http://schemas.microsoft.com/office/drawing/2014/main" id="{EEECBCBC-8FA3-FF47-B1DB-848461120EA4}"/>
              </a:ext>
            </a:extLst>
          </p:cNvPr>
          <p:cNvGrpSpPr>
            <a:grpSpLocks/>
          </p:cNvGrpSpPr>
          <p:nvPr/>
        </p:nvGrpSpPr>
        <p:grpSpPr bwMode="auto">
          <a:xfrm>
            <a:off x="1143000" y="1524000"/>
            <a:ext cx="7026275" cy="3987800"/>
            <a:chOff x="914" y="965"/>
            <a:chExt cx="4426" cy="2512"/>
          </a:xfrm>
        </p:grpSpPr>
        <p:sp>
          <p:nvSpPr>
            <p:cNvPr id="8" name="Oval 4">
              <a:extLst>
                <a:ext uri="{FF2B5EF4-FFF2-40B4-BE49-F238E27FC236}">
                  <a16:creationId xmlns:a16="http://schemas.microsoft.com/office/drawing/2014/main" id="{5A7883EE-6FC9-F148-B6C0-2948BEF698A7}"/>
                </a:ext>
              </a:extLst>
            </p:cNvPr>
            <p:cNvSpPr>
              <a:spLocks noChangeArrowheads="1"/>
            </p:cNvSpPr>
            <p:nvPr/>
          </p:nvSpPr>
          <p:spPr bwMode="auto">
            <a:xfrm>
              <a:off x="914" y="1561"/>
              <a:ext cx="715" cy="341"/>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400" b="1" dirty="0">
                  <a:latin typeface="Arial" panose="020B0604020202020204" pitchFamily="34" charset="0"/>
                </a:rPr>
                <a:t>Mission</a:t>
              </a:r>
            </a:p>
            <a:p>
              <a:pPr algn="ctr" eaLnBrk="0" hangingPunct="0"/>
              <a:r>
                <a:rPr lang="en-US" altLang="en-US" sz="1400" b="1" dirty="0">
                  <a:latin typeface="Arial" panose="020B0604020202020204" pitchFamily="34" charset="0"/>
                </a:rPr>
                <a:t>Planning</a:t>
              </a:r>
            </a:p>
          </p:txBody>
        </p:sp>
        <p:sp>
          <p:nvSpPr>
            <p:cNvPr id="9" name="Oval 5">
              <a:extLst>
                <a:ext uri="{FF2B5EF4-FFF2-40B4-BE49-F238E27FC236}">
                  <a16:creationId xmlns:a16="http://schemas.microsoft.com/office/drawing/2014/main" id="{638879FE-9506-FF4F-8477-06AE217622FF}"/>
                </a:ext>
              </a:extLst>
            </p:cNvPr>
            <p:cNvSpPr>
              <a:spLocks noChangeArrowheads="1"/>
            </p:cNvSpPr>
            <p:nvPr/>
          </p:nvSpPr>
          <p:spPr bwMode="auto">
            <a:xfrm>
              <a:off x="1003" y="2242"/>
              <a:ext cx="671" cy="383"/>
            </a:xfrm>
            <a:prstGeom prst="ellipse">
              <a:avLst/>
            </a:pr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400" b="1">
                  <a:solidFill>
                    <a:schemeClr val="bg1"/>
                  </a:solidFill>
                  <a:latin typeface="Arial" panose="020B0604020202020204" pitchFamily="34" charset="0"/>
                </a:rPr>
                <a:t>Mission</a:t>
              </a:r>
            </a:p>
            <a:p>
              <a:pPr algn="ctr" eaLnBrk="0" hangingPunct="0"/>
              <a:r>
                <a:rPr lang="en-US" altLang="en-US" sz="1400" b="1">
                  <a:solidFill>
                    <a:schemeClr val="bg1"/>
                  </a:solidFill>
                  <a:latin typeface="Arial" panose="020B0604020202020204" pitchFamily="34" charset="0"/>
                </a:rPr>
                <a:t>Analysis</a:t>
              </a:r>
            </a:p>
          </p:txBody>
        </p:sp>
        <p:sp>
          <p:nvSpPr>
            <p:cNvPr id="10" name="Oval 6">
              <a:extLst>
                <a:ext uri="{FF2B5EF4-FFF2-40B4-BE49-F238E27FC236}">
                  <a16:creationId xmlns:a16="http://schemas.microsoft.com/office/drawing/2014/main" id="{782B57E4-591F-5642-AB58-46337A9671C0}"/>
                </a:ext>
              </a:extLst>
            </p:cNvPr>
            <p:cNvSpPr>
              <a:spLocks noChangeArrowheads="1"/>
            </p:cNvSpPr>
            <p:nvPr/>
          </p:nvSpPr>
          <p:spPr bwMode="auto">
            <a:xfrm>
              <a:off x="1227" y="2838"/>
              <a:ext cx="805" cy="341"/>
            </a:xfrm>
            <a:prstGeom prst="ellipse">
              <a:avLst/>
            </a:pr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400" b="1">
                  <a:solidFill>
                    <a:schemeClr val="bg1"/>
                  </a:solidFill>
                  <a:latin typeface="Arial" panose="020B0604020202020204" pitchFamily="34" charset="0"/>
                </a:rPr>
                <a:t>Spacecraft</a:t>
              </a:r>
            </a:p>
            <a:p>
              <a:pPr algn="ctr" eaLnBrk="0" hangingPunct="0"/>
              <a:r>
                <a:rPr lang="en-US" altLang="en-US" sz="1400" b="1">
                  <a:solidFill>
                    <a:schemeClr val="bg1"/>
                  </a:solidFill>
                  <a:latin typeface="Arial" panose="020B0604020202020204" pitchFamily="34" charset="0"/>
                </a:rPr>
                <a:t>Analysis</a:t>
              </a:r>
            </a:p>
          </p:txBody>
        </p:sp>
        <p:sp>
          <p:nvSpPr>
            <p:cNvPr id="11" name="Oval 7">
              <a:extLst>
                <a:ext uri="{FF2B5EF4-FFF2-40B4-BE49-F238E27FC236}">
                  <a16:creationId xmlns:a16="http://schemas.microsoft.com/office/drawing/2014/main" id="{FD2FAF2E-B371-BE40-BD13-270A25E31570}"/>
                </a:ext>
              </a:extLst>
            </p:cNvPr>
            <p:cNvSpPr>
              <a:spLocks noChangeArrowheads="1"/>
            </p:cNvSpPr>
            <p:nvPr/>
          </p:nvSpPr>
          <p:spPr bwMode="auto">
            <a:xfrm>
              <a:off x="2479" y="965"/>
              <a:ext cx="715" cy="383"/>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400" b="1" dirty="0">
                  <a:latin typeface="Arial" panose="020B0604020202020204" pitchFamily="34" charset="0"/>
                </a:rPr>
                <a:t>Monitor &amp;</a:t>
              </a:r>
            </a:p>
            <a:p>
              <a:pPr algn="ctr" eaLnBrk="0" hangingPunct="0"/>
              <a:r>
                <a:rPr lang="en-US" altLang="en-US" sz="1400" b="1" dirty="0">
                  <a:latin typeface="Arial" panose="020B0604020202020204" pitchFamily="34" charset="0"/>
                </a:rPr>
                <a:t>Control</a:t>
              </a:r>
            </a:p>
          </p:txBody>
        </p:sp>
        <p:sp>
          <p:nvSpPr>
            <p:cNvPr id="12" name="Oval 8">
              <a:extLst>
                <a:ext uri="{FF2B5EF4-FFF2-40B4-BE49-F238E27FC236}">
                  <a16:creationId xmlns:a16="http://schemas.microsoft.com/office/drawing/2014/main" id="{73ED93D8-6615-0940-8088-ADF6C2B5BA6C}"/>
                </a:ext>
              </a:extLst>
            </p:cNvPr>
            <p:cNvSpPr>
              <a:spLocks noChangeArrowheads="1"/>
            </p:cNvSpPr>
            <p:nvPr/>
          </p:nvSpPr>
          <p:spPr bwMode="auto">
            <a:xfrm>
              <a:off x="2255" y="1518"/>
              <a:ext cx="760" cy="384"/>
            </a:xfrm>
            <a:prstGeom prst="ellipse">
              <a:avLst/>
            </a:prstGeom>
            <a:solidFill>
              <a:srgbClr val="12E343"/>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400" b="1">
                  <a:latin typeface="Arial" panose="020B0604020202020204" pitchFamily="34" charset="0"/>
                </a:rPr>
                <a:t>Directive</a:t>
              </a:r>
            </a:p>
            <a:p>
              <a:pPr algn="ctr" eaLnBrk="0" hangingPunct="0"/>
              <a:r>
                <a:rPr lang="en-US" altLang="en-US" sz="1400" b="1">
                  <a:latin typeface="Arial" panose="020B0604020202020204" pitchFamily="34" charset="0"/>
                </a:rPr>
                <a:t>Generation</a:t>
              </a:r>
            </a:p>
          </p:txBody>
        </p:sp>
        <p:sp>
          <p:nvSpPr>
            <p:cNvPr id="13" name="Oval 9">
              <a:extLst>
                <a:ext uri="{FF2B5EF4-FFF2-40B4-BE49-F238E27FC236}">
                  <a16:creationId xmlns:a16="http://schemas.microsoft.com/office/drawing/2014/main" id="{A0303FD3-8274-5842-AD18-76DABB85F0CE}"/>
                </a:ext>
              </a:extLst>
            </p:cNvPr>
            <p:cNvSpPr>
              <a:spLocks noChangeArrowheads="1"/>
            </p:cNvSpPr>
            <p:nvPr/>
          </p:nvSpPr>
          <p:spPr bwMode="auto">
            <a:xfrm>
              <a:off x="4401" y="2157"/>
              <a:ext cx="805" cy="383"/>
            </a:xfrm>
            <a:prstGeom prst="ellipse">
              <a:avLst/>
            </a:prstGeom>
            <a:solidFill>
              <a:srgbClr val="E30BAD"/>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400" b="1" dirty="0">
                  <a:latin typeface="Arial" panose="020B0604020202020204" pitchFamily="34" charset="0"/>
                </a:rPr>
                <a:t>Data</a:t>
              </a:r>
            </a:p>
            <a:p>
              <a:pPr algn="ctr" eaLnBrk="0" hangingPunct="0"/>
              <a:r>
                <a:rPr lang="en-US" altLang="en-US" sz="1400" b="1" dirty="0">
                  <a:latin typeface="Arial" panose="020B0604020202020204" pitchFamily="34" charset="0"/>
                </a:rPr>
                <a:t>Acquisition</a:t>
              </a:r>
            </a:p>
          </p:txBody>
        </p:sp>
        <p:sp>
          <p:nvSpPr>
            <p:cNvPr id="14" name="Oval 10">
              <a:extLst>
                <a:ext uri="{FF2B5EF4-FFF2-40B4-BE49-F238E27FC236}">
                  <a16:creationId xmlns:a16="http://schemas.microsoft.com/office/drawing/2014/main" id="{80738542-701B-9148-89C4-570592E32891}"/>
                </a:ext>
              </a:extLst>
            </p:cNvPr>
            <p:cNvSpPr>
              <a:spLocks noChangeArrowheads="1"/>
            </p:cNvSpPr>
            <p:nvPr/>
          </p:nvSpPr>
          <p:spPr bwMode="auto">
            <a:xfrm>
              <a:off x="3909" y="2753"/>
              <a:ext cx="671" cy="298"/>
            </a:xfrm>
            <a:prstGeom prst="ellipse">
              <a:avLst/>
            </a:pr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400" b="1">
                  <a:solidFill>
                    <a:schemeClr val="bg1"/>
                  </a:solidFill>
                  <a:latin typeface="Arial" panose="020B0604020202020204" pitchFamily="34" charset="0"/>
                </a:rPr>
                <a:t>Orbit </a:t>
              </a:r>
            </a:p>
            <a:p>
              <a:pPr algn="ctr" eaLnBrk="0" hangingPunct="0"/>
              <a:r>
                <a:rPr lang="en-US" altLang="en-US" sz="1400" b="1">
                  <a:solidFill>
                    <a:schemeClr val="bg1"/>
                  </a:solidFill>
                  <a:latin typeface="Arial" panose="020B0604020202020204" pitchFamily="34" charset="0"/>
                </a:rPr>
                <a:t>Determ</a:t>
              </a:r>
            </a:p>
          </p:txBody>
        </p:sp>
        <p:sp>
          <p:nvSpPr>
            <p:cNvPr id="15" name="Oval 11">
              <a:extLst>
                <a:ext uri="{FF2B5EF4-FFF2-40B4-BE49-F238E27FC236}">
                  <a16:creationId xmlns:a16="http://schemas.microsoft.com/office/drawing/2014/main" id="{C66ABBF6-4D36-D241-B1F9-F8F420E1A3D2}"/>
                </a:ext>
              </a:extLst>
            </p:cNvPr>
            <p:cNvSpPr>
              <a:spLocks noChangeArrowheads="1"/>
            </p:cNvSpPr>
            <p:nvPr/>
          </p:nvSpPr>
          <p:spPr bwMode="auto">
            <a:xfrm>
              <a:off x="3328" y="3179"/>
              <a:ext cx="760" cy="298"/>
            </a:xfrm>
            <a:prstGeom prst="ellipse">
              <a:avLst/>
            </a:pr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400" b="1" dirty="0">
                  <a:solidFill>
                    <a:schemeClr val="bg1"/>
                  </a:solidFill>
                  <a:latin typeface="Arial" panose="020B0604020202020204" pitchFamily="34" charset="0"/>
                </a:rPr>
                <a:t>Tracking</a:t>
              </a:r>
            </a:p>
          </p:txBody>
        </p:sp>
        <p:sp>
          <p:nvSpPr>
            <p:cNvPr id="16" name="Oval 12">
              <a:extLst>
                <a:ext uri="{FF2B5EF4-FFF2-40B4-BE49-F238E27FC236}">
                  <a16:creationId xmlns:a16="http://schemas.microsoft.com/office/drawing/2014/main" id="{1FE1C6FB-61ED-DE47-A84F-B43DD0E7C7AF}"/>
                </a:ext>
              </a:extLst>
            </p:cNvPr>
            <p:cNvSpPr>
              <a:spLocks noChangeArrowheads="1"/>
            </p:cNvSpPr>
            <p:nvPr/>
          </p:nvSpPr>
          <p:spPr bwMode="auto">
            <a:xfrm>
              <a:off x="4491" y="3136"/>
              <a:ext cx="849" cy="341"/>
            </a:xfrm>
            <a:prstGeom prst="ellipse">
              <a:avLst/>
            </a:pr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400" b="1" dirty="0">
                  <a:solidFill>
                    <a:schemeClr val="bg1"/>
                  </a:solidFill>
                  <a:latin typeface="Arial" panose="020B0604020202020204" pitchFamily="34" charset="0"/>
                </a:rPr>
                <a:t>Radiometric</a:t>
              </a:r>
            </a:p>
            <a:p>
              <a:pPr algn="ctr" eaLnBrk="0" hangingPunct="0"/>
              <a:r>
                <a:rPr lang="en-US" altLang="en-US" sz="1400" b="1" dirty="0">
                  <a:solidFill>
                    <a:schemeClr val="bg1"/>
                  </a:solidFill>
                  <a:latin typeface="Arial" panose="020B0604020202020204" pitchFamily="34" charset="0"/>
                </a:rPr>
                <a:t>Data Collect</a:t>
              </a:r>
            </a:p>
          </p:txBody>
        </p:sp>
        <p:sp>
          <p:nvSpPr>
            <p:cNvPr id="17" name="Line 13">
              <a:extLst>
                <a:ext uri="{FF2B5EF4-FFF2-40B4-BE49-F238E27FC236}">
                  <a16:creationId xmlns:a16="http://schemas.microsoft.com/office/drawing/2014/main" id="{FD5400C0-010C-5342-AA83-45163457C182}"/>
                </a:ext>
              </a:extLst>
            </p:cNvPr>
            <p:cNvSpPr>
              <a:spLocks noChangeShapeType="1"/>
            </p:cNvSpPr>
            <p:nvPr/>
          </p:nvSpPr>
          <p:spPr bwMode="auto">
            <a:xfrm flipV="1">
              <a:off x="1540" y="1135"/>
              <a:ext cx="939" cy="469"/>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p>
          </p:txBody>
        </p:sp>
        <p:sp>
          <p:nvSpPr>
            <p:cNvPr id="18" name="Line 14">
              <a:extLst>
                <a:ext uri="{FF2B5EF4-FFF2-40B4-BE49-F238E27FC236}">
                  <a16:creationId xmlns:a16="http://schemas.microsoft.com/office/drawing/2014/main" id="{2F889EAC-20A2-A44E-98D1-FA2D41363482}"/>
                </a:ext>
              </a:extLst>
            </p:cNvPr>
            <p:cNvSpPr>
              <a:spLocks noChangeShapeType="1"/>
            </p:cNvSpPr>
            <p:nvPr/>
          </p:nvSpPr>
          <p:spPr bwMode="auto">
            <a:xfrm>
              <a:off x="1629" y="1731"/>
              <a:ext cx="626" cy="0"/>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p>
          </p:txBody>
        </p:sp>
        <p:sp>
          <p:nvSpPr>
            <p:cNvPr id="19" name="Line 15">
              <a:extLst>
                <a:ext uri="{FF2B5EF4-FFF2-40B4-BE49-F238E27FC236}">
                  <a16:creationId xmlns:a16="http://schemas.microsoft.com/office/drawing/2014/main" id="{893FE758-A211-1D40-990F-7E966AEB6DC6}"/>
                </a:ext>
              </a:extLst>
            </p:cNvPr>
            <p:cNvSpPr>
              <a:spLocks noChangeShapeType="1"/>
            </p:cNvSpPr>
            <p:nvPr/>
          </p:nvSpPr>
          <p:spPr bwMode="auto">
            <a:xfrm>
              <a:off x="3015" y="1731"/>
              <a:ext cx="447" cy="0"/>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p>
          </p:txBody>
        </p:sp>
        <p:sp>
          <p:nvSpPr>
            <p:cNvPr id="20" name="Line 16">
              <a:extLst>
                <a:ext uri="{FF2B5EF4-FFF2-40B4-BE49-F238E27FC236}">
                  <a16:creationId xmlns:a16="http://schemas.microsoft.com/office/drawing/2014/main" id="{5BC51F62-4707-EF4F-B69C-8AC9703504F0}"/>
                </a:ext>
              </a:extLst>
            </p:cNvPr>
            <p:cNvSpPr>
              <a:spLocks noChangeShapeType="1"/>
            </p:cNvSpPr>
            <p:nvPr/>
          </p:nvSpPr>
          <p:spPr bwMode="auto">
            <a:xfrm>
              <a:off x="3954" y="2327"/>
              <a:ext cx="447" cy="0"/>
            </a:xfrm>
            <a:prstGeom prst="line">
              <a:avLst/>
            </a:prstGeom>
            <a:noFill/>
            <a:ln w="28575">
              <a:solidFill>
                <a:schemeClr val="tx1"/>
              </a:solidFill>
              <a:prstDash val="dash"/>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p>
          </p:txBody>
        </p:sp>
        <p:sp>
          <p:nvSpPr>
            <p:cNvPr id="21" name="Line 17">
              <a:extLst>
                <a:ext uri="{FF2B5EF4-FFF2-40B4-BE49-F238E27FC236}">
                  <a16:creationId xmlns:a16="http://schemas.microsoft.com/office/drawing/2014/main" id="{D814BDAD-1F45-EF4A-9232-F3F93F9EB89D}"/>
                </a:ext>
              </a:extLst>
            </p:cNvPr>
            <p:cNvSpPr>
              <a:spLocks noChangeShapeType="1"/>
            </p:cNvSpPr>
            <p:nvPr/>
          </p:nvSpPr>
          <p:spPr bwMode="auto">
            <a:xfrm flipV="1">
              <a:off x="2613" y="1348"/>
              <a:ext cx="134" cy="170"/>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p>
          </p:txBody>
        </p:sp>
        <p:sp>
          <p:nvSpPr>
            <p:cNvPr id="22" name="Line 18">
              <a:extLst>
                <a:ext uri="{FF2B5EF4-FFF2-40B4-BE49-F238E27FC236}">
                  <a16:creationId xmlns:a16="http://schemas.microsoft.com/office/drawing/2014/main" id="{31E265C8-B400-B643-B0E3-FC0B8A783D5A}"/>
                </a:ext>
              </a:extLst>
            </p:cNvPr>
            <p:cNvSpPr>
              <a:spLocks noChangeShapeType="1"/>
            </p:cNvSpPr>
            <p:nvPr/>
          </p:nvSpPr>
          <p:spPr bwMode="auto">
            <a:xfrm>
              <a:off x="1272" y="1902"/>
              <a:ext cx="44" cy="340"/>
            </a:xfrm>
            <a:prstGeom prst="line">
              <a:avLst/>
            </a:prstGeom>
            <a:noFill/>
            <a:ln w="28575">
              <a:solidFill>
                <a:schemeClr val="tx1"/>
              </a:solidFill>
              <a:prstDash val="dash"/>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p>
          </p:txBody>
        </p:sp>
        <p:sp>
          <p:nvSpPr>
            <p:cNvPr id="23" name="Line 19">
              <a:extLst>
                <a:ext uri="{FF2B5EF4-FFF2-40B4-BE49-F238E27FC236}">
                  <a16:creationId xmlns:a16="http://schemas.microsoft.com/office/drawing/2014/main" id="{49418A93-466B-7B47-A700-4CDED9D98B48}"/>
                </a:ext>
              </a:extLst>
            </p:cNvPr>
            <p:cNvSpPr>
              <a:spLocks noChangeShapeType="1"/>
            </p:cNvSpPr>
            <p:nvPr/>
          </p:nvSpPr>
          <p:spPr bwMode="auto">
            <a:xfrm>
              <a:off x="1406" y="2625"/>
              <a:ext cx="134" cy="213"/>
            </a:xfrm>
            <a:prstGeom prst="line">
              <a:avLst/>
            </a:prstGeom>
            <a:noFill/>
            <a:ln w="28575">
              <a:solidFill>
                <a:schemeClr val="tx1"/>
              </a:solidFill>
              <a:prstDash val="dash"/>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p>
          </p:txBody>
        </p:sp>
        <p:sp>
          <p:nvSpPr>
            <p:cNvPr id="24" name="Line 20">
              <a:extLst>
                <a:ext uri="{FF2B5EF4-FFF2-40B4-BE49-F238E27FC236}">
                  <a16:creationId xmlns:a16="http://schemas.microsoft.com/office/drawing/2014/main" id="{651C2719-4738-454D-8664-B08125B80FB1}"/>
                </a:ext>
              </a:extLst>
            </p:cNvPr>
            <p:cNvSpPr>
              <a:spLocks noChangeShapeType="1"/>
            </p:cNvSpPr>
            <p:nvPr/>
          </p:nvSpPr>
          <p:spPr bwMode="auto">
            <a:xfrm flipH="1">
              <a:off x="1987" y="2370"/>
              <a:ext cx="1087" cy="554"/>
            </a:xfrm>
            <a:prstGeom prst="line">
              <a:avLst/>
            </a:prstGeom>
            <a:noFill/>
            <a:ln w="28575">
              <a:solidFill>
                <a:schemeClr val="tx1"/>
              </a:solidFill>
              <a:prstDash val="dash"/>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p>
          </p:txBody>
        </p:sp>
        <p:sp>
          <p:nvSpPr>
            <p:cNvPr id="25" name="Line 21">
              <a:extLst>
                <a:ext uri="{FF2B5EF4-FFF2-40B4-BE49-F238E27FC236}">
                  <a16:creationId xmlns:a16="http://schemas.microsoft.com/office/drawing/2014/main" id="{17BF7AF8-BC7E-9647-9970-27341E8D5AD8}"/>
                </a:ext>
              </a:extLst>
            </p:cNvPr>
            <p:cNvSpPr>
              <a:spLocks noChangeShapeType="1"/>
            </p:cNvSpPr>
            <p:nvPr/>
          </p:nvSpPr>
          <p:spPr bwMode="auto">
            <a:xfrm flipH="1">
              <a:off x="1674" y="2327"/>
              <a:ext cx="1386" cy="86"/>
            </a:xfrm>
            <a:prstGeom prst="line">
              <a:avLst/>
            </a:prstGeom>
            <a:noFill/>
            <a:ln w="28575">
              <a:solidFill>
                <a:schemeClr val="tx1"/>
              </a:solidFill>
              <a:prstDash val="dash"/>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p>
          </p:txBody>
        </p:sp>
        <p:sp>
          <p:nvSpPr>
            <p:cNvPr id="26" name="Line 22">
              <a:extLst>
                <a:ext uri="{FF2B5EF4-FFF2-40B4-BE49-F238E27FC236}">
                  <a16:creationId xmlns:a16="http://schemas.microsoft.com/office/drawing/2014/main" id="{1F607044-73F0-0846-B6A7-57F2901F6A7E}"/>
                </a:ext>
              </a:extLst>
            </p:cNvPr>
            <p:cNvSpPr>
              <a:spLocks noChangeShapeType="1"/>
            </p:cNvSpPr>
            <p:nvPr/>
          </p:nvSpPr>
          <p:spPr bwMode="auto">
            <a:xfrm flipH="1" flipV="1">
              <a:off x="1540" y="1859"/>
              <a:ext cx="1534" cy="408"/>
            </a:xfrm>
            <a:prstGeom prst="line">
              <a:avLst/>
            </a:prstGeom>
            <a:noFill/>
            <a:ln w="28575">
              <a:solidFill>
                <a:schemeClr val="tx1"/>
              </a:solidFill>
              <a:prstDash val="dash"/>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p>
          </p:txBody>
        </p:sp>
        <p:sp>
          <p:nvSpPr>
            <p:cNvPr id="27" name="Line 23">
              <a:extLst>
                <a:ext uri="{FF2B5EF4-FFF2-40B4-BE49-F238E27FC236}">
                  <a16:creationId xmlns:a16="http://schemas.microsoft.com/office/drawing/2014/main" id="{9A9AFD17-72C1-D04D-821D-CBC217AAC705}"/>
                </a:ext>
              </a:extLst>
            </p:cNvPr>
            <p:cNvSpPr>
              <a:spLocks noChangeShapeType="1"/>
            </p:cNvSpPr>
            <p:nvPr/>
          </p:nvSpPr>
          <p:spPr bwMode="auto">
            <a:xfrm flipH="1" flipV="1">
              <a:off x="2792" y="1902"/>
              <a:ext cx="327" cy="313"/>
            </a:xfrm>
            <a:prstGeom prst="line">
              <a:avLst/>
            </a:prstGeom>
            <a:noFill/>
            <a:ln w="28575">
              <a:solidFill>
                <a:schemeClr val="tx1"/>
              </a:solidFill>
              <a:prstDash val="dash"/>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p>
          </p:txBody>
        </p:sp>
        <p:sp>
          <p:nvSpPr>
            <p:cNvPr id="28" name="Line 24">
              <a:extLst>
                <a:ext uri="{FF2B5EF4-FFF2-40B4-BE49-F238E27FC236}">
                  <a16:creationId xmlns:a16="http://schemas.microsoft.com/office/drawing/2014/main" id="{84E279A9-F4B7-B64B-A617-E1291A755DC3}"/>
                </a:ext>
              </a:extLst>
            </p:cNvPr>
            <p:cNvSpPr>
              <a:spLocks noChangeShapeType="1"/>
            </p:cNvSpPr>
            <p:nvPr/>
          </p:nvSpPr>
          <p:spPr bwMode="auto">
            <a:xfrm flipH="1">
              <a:off x="3864" y="1841"/>
              <a:ext cx="671" cy="340"/>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p>
          </p:txBody>
        </p:sp>
        <p:sp>
          <p:nvSpPr>
            <p:cNvPr id="29" name="Line 25">
              <a:extLst>
                <a:ext uri="{FF2B5EF4-FFF2-40B4-BE49-F238E27FC236}">
                  <a16:creationId xmlns:a16="http://schemas.microsoft.com/office/drawing/2014/main" id="{2D62A0F5-AEB1-3445-9211-0129FE41518F}"/>
                </a:ext>
              </a:extLst>
            </p:cNvPr>
            <p:cNvSpPr>
              <a:spLocks noChangeShapeType="1"/>
            </p:cNvSpPr>
            <p:nvPr/>
          </p:nvSpPr>
          <p:spPr bwMode="auto">
            <a:xfrm flipH="1" flipV="1">
              <a:off x="3194" y="1178"/>
              <a:ext cx="1341" cy="383"/>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p>
          </p:txBody>
        </p:sp>
        <p:sp>
          <p:nvSpPr>
            <p:cNvPr id="30" name="Line 26">
              <a:extLst>
                <a:ext uri="{FF2B5EF4-FFF2-40B4-BE49-F238E27FC236}">
                  <a16:creationId xmlns:a16="http://schemas.microsoft.com/office/drawing/2014/main" id="{D982A758-351C-0E44-ABA4-7E2082C2AA9B}"/>
                </a:ext>
              </a:extLst>
            </p:cNvPr>
            <p:cNvSpPr>
              <a:spLocks noChangeShapeType="1"/>
            </p:cNvSpPr>
            <p:nvPr/>
          </p:nvSpPr>
          <p:spPr bwMode="auto">
            <a:xfrm flipH="1" flipV="1">
              <a:off x="4491" y="3009"/>
              <a:ext cx="223" cy="127"/>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p>
          </p:txBody>
        </p:sp>
        <p:sp>
          <p:nvSpPr>
            <p:cNvPr id="31" name="Line 27">
              <a:extLst>
                <a:ext uri="{FF2B5EF4-FFF2-40B4-BE49-F238E27FC236}">
                  <a16:creationId xmlns:a16="http://schemas.microsoft.com/office/drawing/2014/main" id="{319A7678-67CD-D843-A7F5-359B0494CD0D}"/>
                </a:ext>
              </a:extLst>
            </p:cNvPr>
            <p:cNvSpPr>
              <a:spLocks noChangeShapeType="1"/>
            </p:cNvSpPr>
            <p:nvPr/>
          </p:nvSpPr>
          <p:spPr bwMode="auto">
            <a:xfrm flipH="1" flipV="1">
              <a:off x="3731" y="2455"/>
              <a:ext cx="312" cy="341"/>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p>
          </p:txBody>
        </p:sp>
        <p:sp>
          <p:nvSpPr>
            <p:cNvPr id="32" name="Line 28">
              <a:extLst>
                <a:ext uri="{FF2B5EF4-FFF2-40B4-BE49-F238E27FC236}">
                  <a16:creationId xmlns:a16="http://schemas.microsoft.com/office/drawing/2014/main" id="{22F3CBE8-BD42-AF44-A021-3000FE875F9F}"/>
                </a:ext>
              </a:extLst>
            </p:cNvPr>
            <p:cNvSpPr>
              <a:spLocks noChangeShapeType="1"/>
            </p:cNvSpPr>
            <p:nvPr/>
          </p:nvSpPr>
          <p:spPr bwMode="auto">
            <a:xfrm flipV="1">
              <a:off x="3865" y="3051"/>
              <a:ext cx="178" cy="128"/>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p>
          </p:txBody>
        </p:sp>
        <p:sp>
          <p:nvSpPr>
            <p:cNvPr id="33" name="Oval 29">
              <a:extLst>
                <a:ext uri="{FF2B5EF4-FFF2-40B4-BE49-F238E27FC236}">
                  <a16:creationId xmlns:a16="http://schemas.microsoft.com/office/drawing/2014/main" id="{0063F1CB-E1A3-A246-9599-0CCCEBD5067C}"/>
                </a:ext>
              </a:extLst>
            </p:cNvPr>
            <p:cNvSpPr>
              <a:spLocks noChangeArrowheads="1"/>
            </p:cNvSpPr>
            <p:nvPr/>
          </p:nvSpPr>
          <p:spPr bwMode="auto">
            <a:xfrm>
              <a:off x="2613" y="2753"/>
              <a:ext cx="715" cy="383"/>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400" b="1">
                  <a:latin typeface="Arial" panose="020B0604020202020204" pitchFamily="34" charset="0"/>
                </a:rPr>
                <a:t>LT Data</a:t>
              </a:r>
            </a:p>
            <a:p>
              <a:pPr algn="ctr" eaLnBrk="0" hangingPunct="0"/>
              <a:r>
                <a:rPr lang="en-US" altLang="en-US" sz="1400" b="1">
                  <a:latin typeface="Arial" panose="020B0604020202020204" pitchFamily="34" charset="0"/>
                </a:rPr>
                <a:t>Repository</a:t>
              </a:r>
            </a:p>
          </p:txBody>
        </p:sp>
        <p:sp>
          <p:nvSpPr>
            <p:cNvPr id="34" name="Line 30">
              <a:extLst>
                <a:ext uri="{FF2B5EF4-FFF2-40B4-BE49-F238E27FC236}">
                  <a16:creationId xmlns:a16="http://schemas.microsoft.com/office/drawing/2014/main" id="{EC16779B-EDC8-CB45-B88C-6F8CD44FC83C}"/>
                </a:ext>
              </a:extLst>
            </p:cNvPr>
            <p:cNvSpPr>
              <a:spLocks noChangeShapeType="1"/>
            </p:cNvSpPr>
            <p:nvPr/>
          </p:nvSpPr>
          <p:spPr bwMode="auto">
            <a:xfrm flipV="1">
              <a:off x="3060" y="2498"/>
              <a:ext cx="268" cy="255"/>
            </a:xfrm>
            <a:prstGeom prst="line">
              <a:avLst/>
            </a:prstGeom>
            <a:noFill/>
            <a:ln w="28575">
              <a:solidFill>
                <a:schemeClr val="tx1"/>
              </a:solidFill>
              <a:prstDash val="dash"/>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p>
          </p:txBody>
        </p:sp>
        <p:sp>
          <p:nvSpPr>
            <p:cNvPr id="35" name="Line 31">
              <a:extLst>
                <a:ext uri="{FF2B5EF4-FFF2-40B4-BE49-F238E27FC236}">
                  <a16:creationId xmlns:a16="http://schemas.microsoft.com/office/drawing/2014/main" id="{86E54993-4A87-7F46-A401-9D090CB9F1DC}"/>
                </a:ext>
              </a:extLst>
            </p:cNvPr>
            <p:cNvSpPr>
              <a:spLocks noChangeShapeType="1"/>
            </p:cNvSpPr>
            <p:nvPr/>
          </p:nvSpPr>
          <p:spPr bwMode="auto">
            <a:xfrm flipH="1">
              <a:off x="4804" y="1902"/>
              <a:ext cx="0" cy="255"/>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p>
          </p:txBody>
        </p:sp>
        <p:sp>
          <p:nvSpPr>
            <p:cNvPr id="36" name="Line 32">
              <a:extLst>
                <a:ext uri="{FF2B5EF4-FFF2-40B4-BE49-F238E27FC236}">
                  <a16:creationId xmlns:a16="http://schemas.microsoft.com/office/drawing/2014/main" id="{779AE4DF-B797-464D-8B04-FFD2CE715671}"/>
                </a:ext>
              </a:extLst>
            </p:cNvPr>
            <p:cNvSpPr>
              <a:spLocks noChangeShapeType="1"/>
            </p:cNvSpPr>
            <p:nvPr/>
          </p:nvSpPr>
          <p:spPr bwMode="auto">
            <a:xfrm flipH="1" flipV="1">
              <a:off x="3060" y="1306"/>
              <a:ext cx="358" cy="809"/>
            </a:xfrm>
            <a:prstGeom prst="line">
              <a:avLst/>
            </a:prstGeom>
            <a:noFill/>
            <a:ln w="28575">
              <a:solidFill>
                <a:schemeClr val="tx1"/>
              </a:solidFill>
              <a:prstDash val="dash"/>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p>
          </p:txBody>
        </p:sp>
        <p:sp>
          <p:nvSpPr>
            <p:cNvPr id="37" name="Oval 33">
              <a:extLst>
                <a:ext uri="{FF2B5EF4-FFF2-40B4-BE49-F238E27FC236}">
                  <a16:creationId xmlns:a16="http://schemas.microsoft.com/office/drawing/2014/main" id="{AA65A1CC-4FE7-4742-AB46-F75C1EA384FF}"/>
                </a:ext>
              </a:extLst>
            </p:cNvPr>
            <p:cNvSpPr>
              <a:spLocks noChangeArrowheads="1"/>
            </p:cNvSpPr>
            <p:nvPr/>
          </p:nvSpPr>
          <p:spPr bwMode="auto">
            <a:xfrm>
              <a:off x="3060" y="2115"/>
              <a:ext cx="894" cy="383"/>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400" b="1">
                  <a:latin typeface="Arial" panose="020B0604020202020204" pitchFamily="34" charset="0"/>
                </a:rPr>
                <a:t>Data</a:t>
              </a:r>
            </a:p>
            <a:p>
              <a:pPr algn="ctr" eaLnBrk="0" hangingPunct="0"/>
              <a:r>
                <a:rPr lang="en-US" altLang="en-US" sz="1400" b="1">
                  <a:latin typeface="Arial" panose="020B0604020202020204" pitchFamily="34" charset="0"/>
                </a:rPr>
                <a:t>Repository</a:t>
              </a:r>
            </a:p>
          </p:txBody>
        </p:sp>
        <p:sp>
          <p:nvSpPr>
            <p:cNvPr id="38" name="Line 34">
              <a:extLst>
                <a:ext uri="{FF2B5EF4-FFF2-40B4-BE49-F238E27FC236}">
                  <a16:creationId xmlns:a16="http://schemas.microsoft.com/office/drawing/2014/main" id="{518AA032-C2E0-2A45-8F8C-19EE45D54BA7}"/>
                </a:ext>
              </a:extLst>
            </p:cNvPr>
            <p:cNvSpPr>
              <a:spLocks noChangeShapeType="1"/>
            </p:cNvSpPr>
            <p:nvPr/>
          </p:nvSpPr>
          <p:spPr bwMode="auto">
            <a:xfrm>
              <a:off x="4222" y="1731"/>
              <a:ext cx="224" cy="0"/>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400"/>
            </a:p>
          </p:txBody>
        </p:sp>
        <p:sp>
          <p:nvSpPr>
            <p:cNvPr id="39" name="Oval 35">
              <a:extLst>
                <a:ext uri="{FF2B5EF4-FFF2-40B4-BE49-F238E27FC236}">
                  <a16:creationId xmlns:a16="http://schemas.microsoft.com/office/drawing/2014/main" id="{A4A2F2FA-C978-B044-B294-A5ED7BD6FAA4}"/>
                </a:ext>
              </a:extLst>
            </p:cNvPr>
            <p:cNvSpPr>
              <a:spLocks noChangeArrowheads="1"/>
            </p:cNvSpPr>
            <p:nvPr/>
          </p:nvSpPr>
          <p:spPr bwMode="auto">
            <a:xfrm>
              <a:off x="4446" y="1518"/>
              <a:ext cx="760" cy="384"/>
            </a:xfrm>
            <a:prstGeom prst="ellipse">
              <a:avLst/>
            </a:prstGeom>
            <a:solidFill>
              <a:srgbClr val="FFAED7"/>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400" b="1">
                  <a:latin typeface="Arial" panose="020B0604020202020204" pitchFamily="34" charset="0"/>
                </a:rPr>
                <a:t>Directive</a:t>
              </a:r>
            </a:p>
            <a:p>
              <a:pPr algn="ctr" eaLnBrk="0" hangingPunct="0"/>
              <a:r>
                <a:rPr lang="en-US" altLang="en-US" sz="1400" b="1">
                  <a:latin typeface="Arial" panose="020B0604020202020204" pitchFamily="34" charset="0"/>
                </a:rPr>
                <a:t>Execution</a:t>
              </a:r>
            </a:p>
          </p:txBody>
        </p:sp>
        <p:sp>
          <p:nvSpPr>
            <p:cNvPr id="40" name="Oval 36">
              <a:extLst>
                <a:ext uri="{FF2B5EF4-FFF2-40B4-BE49-F238E27FC236}">
                  <a16:creationId xmlns:a16="http://schemas.microsoft.com/office/drawing/2014/main" id="{21CC2892-C1DB-1644-BE42-C6C868EED21B}"/>
                </a:ext>
              </a:extLst>
            </p:cNvPr>
            <p:cNvSpPr>
              <a:spLocks noChangeArrowheads="1"/>
            </p:cNvSpPr>
            <p:nvPr/>
          </p:nvSpPr>
          <p:spPr bwMode="auto">
            <a:xfrm>
              <a:off x="3418" y="1518"/>
              <a:ext cx="849" cy="384"/>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400" b="1">
                  <a:latin typeface="Arial" panose="020B0604020202020204" pitchFamily="34" charset="0"/>
                </a:rPr>
                <a:t>Directive</a:t>
              </a:r>
            </a:p>
            <a:p>
              <a:pPr algn="ctr" eaLnBrk="0" hangingPunct="0"/>
              <a:r>
                <a:rPr lang="en-US" altLang="en-US" sz="1400" b="1">
                  <a:latin typeface="Arial" panose="020B0604020202020204" pitchFamily="34" charset="0"/>
                </a:rPr>
                <a:t>Management</a:t>
              </a:r>
            </a:p>
          </p:txBody>
        </p:sp>
      </p:grpSp>
      <p:sp>
        <p:nvSpPr>
          <p:cNvPr id="4" name="Date Placeholder 1">
            <a:extLst>
              <a:ext uri="{FF2B5EF4-FFF2-40B4-BE49-F238E27FC236}">
                <a16:creationId xmlns:a16="http://schemas.microsoft.com/office/drawing/2014/main" id="{A3714881-7224-B406-90CE-6BCC07FDC244}"/>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highlight>
                  <a:srgbClr val="FFFF00"/>
                </a:highlight>
              </a:rPr>
              <a:t>Insert as new Fig 5-5???</a:t>
            </a:r>
          </a:p>
          <a:p>
            <a:pPr algn="r"/>
            <a:r>
              <a:rPr lang="en-US" b="1" dirty="0">
                <a:highlight>
                  <a:srgbClr val="FFFF00"/>
                </a:highlight>
              </a:rPr>
              <a:t>See revised fig 5-6 …</a:t>
            </a:r>
          </a:p>
        </p:txBody>
      </p:sp>
    </p:spTree>
    <p:extLst>
      <p:ext uri="{BB962C8B-B14F-4D97-AF65-F5344CB8AC3E}">
        <p14:creationId xmlns:p14="http://schemas.microsoft.com/office/powerpoint/2010/main" val="102234830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3" name="Straight Connector 112"/>
          <p:cNvCxnSpPr>
            <a:stCxn id="7" idx="7"/>
            <a:endCxn id="144" idx="4"/>
          </p:cNvCxnSpPr>
          <p:nvPr/>
        </p:nvCxnSpPr>
        <p:spPr bwMode="auto">
          <a:xfrm flipV="1">
            <a:off x="7233948" y="1789488"/>
            <a:ext cx="846637" cy="82042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2" name="5-Point Star 1"/>
          <p:cNvSpPr/>
          <p:nvPr/>
        </p:nvSpPr>
        <p:spPr bwMode="auto">
          <a:xfrm>
            <a:off x="3026347" y="1796237"/>
            <a:ext cx="3060000" cy="2700000"/>
          </a:xfrm>
          <a:prstGeom prst="star5">
            <a:avLst/>
          </a:prstGeom>
          <a:solidFill>
            <a:schemeClr val="bg1">
              <a:alpha val="50196"/>
            </a:schemeClr>
          </a:solidFill>
          <a:ln w="9525" cap="flat" cmpd="sng" algn="ctr">
            <a:solidFill>
              <a:schemeClr val="bg1">
                <a:lumMod val="85000"/>
              </a:schemeClr>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sp>
        <p:nvSpPr>
          <p:cNvPr id="6" name="Title 5"/>
          <p:cNvSpPr>
            <a:spLocks noGrp="1"/>
          </p:cNvSpPr>
          <p:nvPr>
            <p:ph type="title"/>
          </p:nvPr>
        </p:nvSpPr>
        <p:spPr>
          <a:xfrm>
            <a:off x="457200" y="0"/>
            <a:ext cx="8229600" cy="1143000"/>
          </a:xfrm>
        </p:spPr>
        <p:txBody>
          <a:bodyPr vert="horz"/>
          <a:lstStyle/>
          <a:p>
            <a:r>
              <a:rPr lang="en-GB" sz="2000" dirty="0">
                <a:solidFill>
                  <a:srgbClr val="0099A6"/>
                </a:solidFill>
              </a:rPr>
              <a:t>Example: MO top-level Functional Decomposition, </a:t>
            </a:r>
            <a:br>
              <a:rPr lang="en-GB" sz="2000" dirty="0">
                <a:solidFill>
                  <a:srgbClr val="0099A6"/>
                </a:solidFill>
              </a:rPr>
            </a:br>
            <a:r>
              <a:rPr lang="en-GB" sz="2000" dirty="0">
                <a:solidFill>
                  <a:srgbClr val="0099A6"/>
                </a:solidFill>
              </a:rPr>
              <a:t>Data and Services (from ASL)</a:t>
            </a:r>
          </a:p>
        </p:txBody>
      </p:sp>
      <p:sp>
        <p:nvSpPr>
          <p:cNvPr id="5" name="Date Placeholder 4"/>
          <p:cNvSpPr>
            <a:spLocks noGrp="1"/>
          </p:cNvSpPr>
          <p:nvPr>
            <p:ph type="dt" sz="half" idx="2"/>
          </p:nvPr>
        </p:nvSpPr>
        <p:spPr/>
        <p:txBody>
          <a:bodyPr/>
          <a:lstStyle/>
          <a:p>
            <a:r>
              <a:rPr lang="en-US"/>
              <a:t>28 Mar 2024</a:t>
            </a:r>
            <a:endParaRPr lang="en-GB" dirty="0"/>
          </a:p>
        </p:txBody>
      </p:sp>
      <p:sp>
        <p:nvSpPr>
          <p:cNvPr id="7" name="Oval 8"/>
          <p:cNvSpPr>
            <a:spLocks noChangeArrowheads="1"/>
          </p:cNvSpPr>
          <p:nvPr/>
        </p:nvSpPr>
        <p:spPr bwMode="auto">
          <a:xfrm>
            <a:off x="6079677" y="2518792"/>
            <a:ext cx="1352313" cy="622176"/>
          </a:xfrm>
          <a:prstGeom prst="ellipse">
            <a:avLst/>
          </a:prstGeom>
          <a:solidFill>
            <a:srgbClr val="FF99FF"/>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Navigation &amp; Timing</a:t>
            </a:r>
          </a:p>
        </p:txBody>
      </p:sp>
      <p:sp>
        <p:nvSpPr>
          <p:cNvPr id="8" name="Oval 8"/>
          <p:cNvSpPr>
            <a:spLocks noChangeArrowheads="1"/>
          </p:cNvSpPr>
          <p:nvPr/>
        </p:nvSpPr>
        <p:spPr bwMode="auto">
          <a:xfrm>
            <a:off x="3864397" y="1175145"/>
            <a:ext cx="1352313" cy="622176"/>
          </a:xfrm>
          <a:prstGeom prst="ellipse">
            <a:avLst/>
          </a:prstGeom>
          <a:solidFill>
            <a:schemeClr val="tx2">
              <a:lumMod val="40000"/>
              <a:lumOff val="60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Planning &amp; Scheduling</a:t>
            </a:r>
          </a:p>
        </p:txBody>
      </p:sp>
      <p:sp>
        <p:nvSpPr>
          <p:cNvPr id="9" name="Oval 8"/>
          <p:cNvSpPr>
            <a:spLocks noChangeArrowheads="1"/>
          </p:cNvSpPr>
          <p:nvPr/>
        </p:nvSpPr>
        <p:spPr bwMode="auto">
          <a:xfrm>
            <a:off x="1684787" y="2509745"/>
            <a:ext cx="1352313" cy="622176"/>
          </a:xfrm>
          <a:prstGeom prst="ellipse">
            <a:avLst/>
          </a:prstGeom>
          <a:solidFill>
            <a:srgbClr val="FF7C80"/>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Mission</a:t>
            </a:r>
            <a:b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b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Control</a:t>
            </a:r>
          </a:p>
        </p:txBody>
      </p:sp>
      <p:sp>
        <p:nvSpPr>
          <p:cNvPr id="11" name="Oval 10"/>
          <p:cNvSpPr>
            <a:spLocks noChangeArrowheads="1"/>
          </p:cNvSpPr>
          <p:nvPr/>
        </p:nvSpPr>
        <p:spPr bwMode="auto">
          <a:xfrm>
            <a:off x="2464407" y="4365104"/>
            <a:ext cx="1352313" cy="622176"/>
          </a:xfrm>
          <a:prstGeom prst="ellipse">
            <a:avLst/>
          </a:prstGeom>
          <a:solidFill>
            <a:srgbClr val="66FF99"/>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Data Storage and Archiving</a:t>
            </a:r>
          </a:p>
        </p:txBody>
      </p:sp>
      <p:sp>
        <p:nvSpPr>
          <p:cNvPr id="12" name="Oval 11"/>
          <p:cNvSpPr>
            <a:spLocks noChangeArrowheads="1"/>
          </p:cNvSpPr>
          <p:nvPr/>
        </p:nvSpPr>
        <p:spPr bwMode="auto">
          <a:xfrm>
            <a:off x="5292080" y="4365104"/>
            <a:ext cx="1352313" cy="622176"/>
          </a:xfrm>
          <a:prstGeom prst="ellipse">
            <a:avLst/>
          </a:prstGeom>
          <a:solidFill>
            <a:srgbClr val="FFC000"/>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Operations</a:t>
            </a:r>
            <a:b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b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Preparation</a:t>
            </a:r>
          </a:p>
        </p:txBody>
      </p:sp>
      <p:cxnSp>
        <p:nvCxnSpPr>
          <p:cNvPr id="29" name="Straight Connector 28"/>
          <p:cNvCxnSpPr>
            <a:stCxn id="8" idx="7"/>
          </p:cNvCxnSpPr>
          <p:nvPr/>
        </p:nvCxnSpPr>
        <p:spPr bwMode="auto">
          <a:xfrm>
            <a:off x="5018668" y="1266261"/>
            <a:ext cx="3068942" cy="0"/>
          </a:xfrm>
          <a:prstGeom prst="line">
            <a:avLst/>
          </a:prstGeom>
          <a:noFill/>
          <a:ln>
            <a:noFill/>
          </a:ln>
          <a:effectLst/>
          <a:extLst>
            <a:ext uri="{909E8E84-426E-40DD-AFC4-6F175D3DCCD1}">
              <a14:hiddenFill xmlns:a14="http://schemas.microsoft.com/office/drawing/2010/main">
                <a:solidFill>
                  <a:srgbClr val="AAC9E9"/>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31" name="Straight Connector 30"/>
          <p:cNvCxnSpPr>
            <a:stCxn id="8" idx="5"/>
            <a:endCxn id="7" idx="1"/>
          </p:cNvCxnSpPr>
          <p:nvPr/>
        </p:nvCxnSpPr>
        <p:spPr bwMode="auto">
          <a:xfrm>
            <a:off x="5018668" y="1706205"/>
            <a:ext cx="1259051" cy="903703"/>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42" name="Straight Connector 41"/>
          <p:cNvCxnSpPr>
            <a:stCxn id="8" idx="3"/>
            <a:endCxn id="9" idx="7"/>
          </p:cNvCxnSpPr>
          <p:nvPr/>
        </p:nvCxnSpPr>
        <p:spPr bwMode="auto">
          <a:xfrm flipH="1">
            <a:off x="2839058" y="1706205"/>
            <a:ext cx="1223381" cy="89465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45" name="Straight Connector 44"/>
          <p:cNvCxnSpPr>
            <a:stCxn id="9" idx="6"/>
            <a:endCxn id="7" idx="2"/>
          </p:cNvCxnSpPr>
          <p:nvPr/>
        </p:nvCxnSpPr>
        <p:spPr bwMode="auto">
          <a:xfrm>
            <a:off x="3037100" y="2820833"/>
            <a:ext cx="3042577" cy="9047"/>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60" name="Straight Connector 59"/>
          <p:cNvCxnSpPr>
            <a:stCxn id="11" idx="6"/>
            <a:endCxn id="12" idx="2"/>
          </p:cNvCxnSpPr>
          <p:nvPr/>
        </p:nvCxnSpPr>
        <p:spPr bwMode="auto">
          <a:xfrm>
            <a:off x="3816720" y="4676192"/>
            <a:ext cx="1475360" cy="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65" name="Straight Connector 64"/>
          <p:cNvCxnSpPr>
            <a:stCxn id="7" idx="2"/>
            <a:endCxn id="11" idx="7"/>
          </p:cNvCxnSpPr>
          <p:nvPr/>
        </p:nvCxnSpPr>
        <p:spPr bwMode="auto">
          <a:xfrm flipH="1">
            <a:off x="3618678" y="2829880"/>
            <a:ext cx="2460999" cy="162634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68" name="Straight Connector 67"/>
          <p:cNvCxnSpPr>
            <a:stCxn id="9" idx="5"/>
            <a:endCxn id="11" idx="0"/>
          </p:cNvCxnSpPr>
          <p:nvPr/>
        </p:nvCxnSpPr>
        <p:spPr bwMode="auto">
          <a:xfrm>
            <a:off x="2839058" y="3040805"/>
            <a:ext cx="301506" cy="132429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71" name="Straight Connector 70"/>
          <p:cNvCxnSpPr>
            <a:stCxn id="8" idx="4"/>
            <a:endCxn id="11" idx="7"/>
          </p:cNvCxnSpPr>
          <p:nvPr/>
        </p:nvCxnSpPr>
        <p:spPr bwMode="auto">
          <a:xfrm flipH="1">
            <a:off x="3618678" y="1797321"/>
            <a:ext cx="921876" cy="2658899"/>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84" name="Straight Connector 83"/>
          <p:cNvCxnSpPr>
            <a:stCxn id="2" idx="0"/>
            <a:endCxn id="12" idx="1"/>
          </p:cNvCxnSpPr>
          <p:nvPr/>
        </p:nvCxnSpPr>
        <p:spPr bwMode="auto">
          <a:xfrm>
            <a:off x="4556347" y="1796237"/>
            <a:ext cx="933775" cy="2659983"/>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43" name="Oval 142"/>
          <p:cNvSpPr>
            <a:spLocks noChangeArrowheads="1"/>
          </p:cNvSpPr>
          <p:nvPr/>
        </p:nvSpPr>
        <p:spPr bwMode="auto">
          <a:xfrm>
            <a:off x="483383" y="1167312"/>
            <a:ext cx="1352313" cy="622176"/>
          </a:xfrm>
          <a:prstGeom prst="ellipse">
            <a:avLst/>
          </a:prstGeom>
          <a:solidFill>
            <a:schemeClr val="bg1">
              <a:lumMod val="95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User Support</a:t>
            </a:r>
          </a:p>
        </p:txBody>
      </p:sp>
      <p:sp>
        <p:nvSpPr>
          <p:cNvPr id="144" name="Oval 143"/>
          <p:cNvSpPr>
            <a:spLocks noChangeArrowheads="1"/>
          </p:cNvSpPr>
          <p:nvPr/>
        </p:nvSpPr>
        <p:spPr bwMode="auto">
          <a:xfrm>
            <a:off x="7404428" y="1167312"/>
            <a:ext cx="1352313" cy="622176"/>
          </a:xfrm>
          <a:prstGeom prst="ellipse">
            <a:avLst/>
          </a:prstGeom>
          <a:solidFill>
            <a:schemeClr val="bg1">
              <a:lumMod val="95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err="1">
                <a:solidFill>
                  <a:srgbClr val="000000"/>
                </a:solidFill>
                <a:latin typeface="Arial" panose="020B0604020202020204" pitchFamily="34" charset="0"/>
                <a:ea typeface="ＭＳ Ｐゴシック" pitchFamily="34" charset="-128"/>
                <a:cs typeface="Arial" panose="020B0604020202020204" pitchFamily="34" charset="0"/>
              </a:rPr>
              <a:t>TT&amp;C</a:t>
            </a: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cxnSp>
        <p:nvCxnSpPr>
          <p:cNvPr id="147" name="Straight Connector 146"/>
          <p:cNvCxnSpPr>
            <a:stCxn id="7" idx="0"/>
            <a:endCxn id="144" idx="3"/>
          </p:cNvCxnSpPr>
          <p:nvPr/>
        </p:nvCxnSpPr>
        <p:spPr bwMode="auto">
          <a:xfrm flipV="1">
            <a:off x="6755834" y="1698372"/>
            <a:ext cx="846636" cy="82042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50" name="Straight Connector 149"/>
          <p:cNvCxnSpPr>
            <a:stCxn id="8" idx="6"/>
            <a:endCxn id="144" idx="2"/>
          </p:cNvCxnSpPr>
          <p:nvPr/>
        </p:nvCxnSpPr>
        <p:spPr bwMode="auto">
          <a:xfrm flipV="1">
            <a:off x="5216710" y="1478400"/>
            <a:ext cx="2187718" cy="7833"/>
          </a:xfrm>
          <a:prstGeom prst="line">
            <a:avLst/>
          </a:prstGeom>
          <a:noFill/>
          <a:ln w="9525" cap="flat" cmpd="sng" algn="ctr">
            <a:solidFill>
              <a:schemeClr val="bg1">
                <a:lumMod val="65000"/>
              </a:schemeClr>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55" name="Straight Connector 154"/>
          <p:cNvCxnSpPr>
            <a:stCxn id="143" idx="6"/>
            <a:endCxn id="8" idx="2"/>
          </p:cNvCxnSpPr>
          <p:nvPr/>
        </p:nvCxnSpPr>
        <p:spPr bwMode="auto">
          <a:xfrm>
            <a:off x="1835696" y="1478400"/>
            <a:ext cx="2028701" cy="7833"/>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67" name="Straight Connector 166"/>
          <p:cNvCxnSpPr>
            <a:stCxn id="143" idx="6"/>
            <a:endCxn id="7" idx="2"/>
          </p:cNvCxnSpPr>
          <p:nvPr/>
        </p:nvCxnSpPr>
        <p:spPr bwMode="auto">
          <a:xfrm>
            <a:off x="1835696" y="1478400"/>
            <a:ext cx="4243981" cy="135148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99" name="Elbow Connector 198"/>
          <p:cNvCxnSpPr>
            <a:stCxn id="143" idx="4"/>
            <a:endCxn id="11" idx="2"/>
          </p:cNvCxnSpPr>
          <p:nvPr/>
        </p:nvCxnSpPr>
        <p:spPr bwMode="auto">
          <a:xfrm rot="16200000" flipH="1">
            <a:off x="368621" y="2580406"/>
            <a:ext cx="2886704" cy="1304867"/>
          </a:xfrm>
          <a:prstGeom prst="bentConnector2">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206" name="Straight Connector 205"/>
          <p:cNvCxnSpPr>
            <a:stCxn id="143" idx="5"/>
            <a:endCxn id="9" idx="0"/>
          </p:cNvCxnSpPr>
          <p:nvPr/>
        </p:nvCxnSpPr>
        <p:spPr bwMode="auto">
          <a:xfrm>
            <a:off x="1637654" y="1698372"/>
            <a:ext cx="723290" cy="811373"/>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214" name="Oval 213"/>
          <p:cNvSpPr>
            <a:spLocks noChangeArrowheads="1"/>
          </p:cNvSpPr>
          <p:nvPr/>
        </p:nvSpPr>
        <p:spPr bwMode="auto">
          <a:xfrm>
            <a:off x="7404427" y="5264720"/>
            <a:ext cx="1352313" cy="622176"/>
          </a:xfrm>
          <a:prstGeom prst="ellipse">
            <a:avLst/>
          </a:prstGeom>
          <a:solidFill>
            <a:schemeClr val="bg1">
              <a:lumMod val="95000"/>
            </a:schemeClr>
          </a:solidFill>
          <a:ln w="9525">
            <a:solidFill>
              <a:schemeClr val="tx1"/>
            </a:solidFill>
            <a:round/>
            <a:headEnd/>
            <a:tailEnd/>
          </a:ln>
        </p:spPr>
        <p:txBody>
          <a:bodyPr lIns="0" rIns="0" anchor="ctr"/>
          <a:lstStyle/>
          <a:p>
            <a:pPr lvl="0" algn="ctr"/>
            <a:r>
              <a:rPr kumimoji="1" lang="en-US" sz="1050" b="0" dirty="0">
                <a:solidFill>
                  <a:srgbClr val="000000"/>
                </a:solidFill>
                <a:latin typeface="Arial" panose="020B0604020202020204" pitchFamily="34" charset="0"/>
                <a:ea typeface="ＭＳ Ｐゴシック" pitchFamily="34" charset="-128"/>
                <a:cs typeface="Arial" panose="020B0604020202020204" pitchFamily="34" charset="0"/>
              </a:rPr>
              <a:t>Spacecraft Development &amp; Maintenance</a:t>
            </a: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cxnSp>
        <p:nvCxnSpPr>
          <p:cNvPr id="215" name="Straight Connector 214"/>
          <p:cNvCxnSpPr>
            <a:stCxn id="11" idx="5"/>
            <a:endCxn id="214" idx="2"/>
          </p:cNvCxnSpPr>
          <p:nvPr/>
        </p:nvCxnSpPr>
        <p:spPr bwMode="auto">
          <a:xfrm>
            <a:off x="3618678" y="4896164"/>
            <a:ext cx="3785749" cy="679644"/>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218" name="Straight Connector 217"/>
          <p:cNvCxnSpPr>
            <a:stCxn id="12" idx="5"/>
            <a:endCxn id="214" idx="1"/>
          </p:cNvCxnSpPr>
          <p:nvPr/>
        </p:nvCxnSpPr>
        <p:spPr bwMode="auto">
          <a:xfrm>
            <a:off x="6446351" y="4896164"/>
            <a:ext cx="1156118" cy="459672"/>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222" name="Elbow Connector 221"/>
          <p:cNvCxnSpPr>
            <a:stCxn id="9" idx="4"/>
            <a:endCxn id="214" idx="2"/>
          </p:cNvCxnSpPr>
          <p:nvPr/>
        </p:nvCxnSpPr>
        <p:spPr bwMode="auto">
          <a:xfrm rot="16200000" flipH="1">
            <a:off x="3660742" y="1832122"/>
            <a:ext cx="2443887" cy="5043483"/>
          </a:xfrm>
          <a:prstGeom prst="bentConnector2">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41" name="Rectangle 40"/>
          <p:cNvSpPr/>
          <p:nvPr/>
        </p:nvSpPr>
        <p:spPr bwMode="auto">
          <a:xfrm>
            <a:off x="6948264" y="2125875"/>
            <a:ext cx="350926" cy="159462"/>
          </a:xfrm>
          <a:prstGeom prst="rect">
            <a:avLst/>
          </a:prstGeom>
          <a:solidFill>
            <a:srgbClr val="CC00CC"/>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err="1">
                <a:solidFill>
                  <a:schemeClr val="bg1"/>
                </a:solidFill>
                <a:latin typeface="Arial" panose="020B0604020202020204" pitchFamily="34" charset="0"/>
                <a:cs typeface="Arial" panose="020B0604020202020204" pitchFamily="34" charset="0"/>
              </a:rPr>
              <a:t>NAVT</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43" name="Rectangle 42"/>
          <p:cNvSpPr/>
          <p:nvPr/>
        </p:nvSpPr>
        <p:spPr bwMode="auto">
          <a:xfrm>
            <a:off x="2185481" y="1398669"/>
            <a:ext cx="350926" cy="159462"/>
          </a:xfrm>
          <a:prstGeom prst="rect">
            <a:avLst/>
          </a:prstGeom>
          <a:solidFill>
            <a:schemeClr val="accent1"/>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MPS</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46" name="Rectangle 45"/>
          <p:cNvSpPr/>
          <p:nvPr/>
        </p:nvSpPr>
        <p:spPr bwMode="auto">
          <a:xfrm>
            <a:off x="5748754" y="2320381"/>
            <a:ext cx="350926" cy="159462"/>
          </a:xfrm>
          <a:prstGeom prst="rect">
            <a:avLst/>
          </a:prstGeom>
          <a:solidFill>
            <a:srgbClr val="CC00CC"/>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err="1">
                <a:solidFill>
                  <a:schemeClr val="bg1"/>
                </a:solidFill>
                <a:latin typeface="Arial" panose="020B0604020202020204" pitchFamily="34" charset="0"/>
                <a:cs typeface="Arial" panose="020B0604020202020204" pitchFamily="34" charset="0"/>
              </a:rPr>
              <a:t>NAVT</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47" name="Rectangle 46"/>
          <p:cNvSpPr/>
          <p:nvPr/>
        </p:nvSpPr>
        <p:spPr bwMode="auto">
          <a:xfrm>
            <a:off x="2185481" y="1556441"/>
            <a:ext cx="350926" cy="159462"/>
          </a:xfrm>
          <a:prstGeom prst="rect">
            <a:avLst/>
          </a:prstGeom>
          <a:solidFill>
            <a:srgbClr val="CC00CC"/>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err="1">
                <a:solidFill>
                  <a:schemeClr val="bg1"/>
                </a:solidFill>
                <a:latin typeface="Arial" panose="020B0604020202020204" pitchFamily="34" charset="0"/>
                <a:cs typeface="Arial" panose="020B0604020202020204" pitchFamily="34" charset="0"/>
              </a:rPr>
              <a:t>NAVT</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50" name="Rectangle 49"/>
          <p:cNvSpPr/>
          <p:nvPr/>
        </p:nvSpPr>
        <p:spPr bwMode="auto">
          <a:xfrm>
            <a:off x="5262292" y="5525258"/>
            <a:ext cx="350926" cy="159462"/>
          </a:xfrm>
          <a:prstGeom prst="rect">
            <a:avLst/>
          </a:prstGeom>
          <a:solidFill>
            <a:srgbClr val="FF00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MCS</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53" name="Rectangle 52"/>
          <p:cNvSpPr/>
          <p:nvPr/>
        </p:nvSpPr>
        <p:spPr bwMode="auto">
          <a:xfrm>
            <a:off x="2892758" y="4103756"/>
            <a:ext cx="350926" cy="159462"/>
          </a:xfrm>
          <a:prstGeom prst="rect">
            <a:avLst/>
          </a:prstGeom>
          <a:solidFill>
            <a:srgbClr val="FF00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MCS</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56" name="Rectangle 55"/>
          <p:cNvSpPr/>
          <p:nvPr/>
        </p:nvSpPr>
        <p:spPr bwMode="auto">
          <a:xfrm>
            <a:off x="1637654" y="1895650"/>
            <a:ext cx="350926" cy="159462"/>
          </a:xfrm>
          <a:prstGeom prst="rect">
            <a:avLst/>
          </a:prstGeom>
          <a:solidFill>
            <a:srgbClr val="FF00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MCS</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61" name="Rectangle 60"/>
          <p:cNvSpPr/>
          <p:nvPr/>
        </p:nvSpPr>
        <p:spPr bwMode="auto">
          <a:xfrm>
            <a:off x="4396331" y="4604192"/>
            <a:ext cx="350926" cy="159462"/>
          </a:xfrm>
          <a:prstGeom prst="rect">
            <a:avLst/>
          </a:prstGeom>
          <a:solidFill>
            <a:srgbClr val="FF99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OPD</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63" name="Rectangle 62"/>
          <p:cNvSpPr/>
          <p:nvPr/>
        </p:nvSpPr>
        <p:spPr bwMode="auto">
          <a:xfrm>
            <a:off x="3450748" y="2755217"/>
            <a:ext cx="350926" cy="159462"/>
          </a:xfrm>
          <a:prstGeom prst="rect">
            <a:avLst/>
          </a:prstGeom>
          <a:solidFill>
            <a:srgbClr val="FF00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MCS</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66" name="Rectangle 65"/>
          <p:cNvSpPr/>
          <p:nvPr/>
        </p:nvSpPr>
        <p:spPr bwMode="auto">
          <a:xfrm>
            <a:off x="6848947" y="5046269"/>
            <a:ext cx="350926" cy="159462"/>
          </a:xfrm>
          <a:prstGeom prst="rect">
            <a:avLst/>
          </a:prstGeom>
          <a:solidFill>
            <a:srgbClr val="FF99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OPD</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69" name="Rectangle 68"/>
          <p:cNvSpPr/>
          <p:nvPr/>
        </p:nvSpPr>
        <p:spPr bwMode="auto">
          <a:xfrm>
            <a:off x="4571794" y="2055112"/>
            <a:ext cx="350926" cy="159462"/>
          </a:xfrm>
          <a:prstGeom prst="rect">
            <a:avLst/>
          </a:prstGeom>
          <a:solidFill>
            <a:srgbClr val="4F81BD"/>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MPS</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70" name="Rectangle 69"/>
          <p:cNvSpPr/>
          <p:nvPr/>
        </p:nvSpPr>
        <p:spPr bwMode="auto">
          <a:xfrm>
            <a:off x="5155035" y="1895650"/>
            <a:ext cx="350926" cy="159462"/>
          </a:xfrm>
          <a:prstGeom prst="rect">
            <a:avLst/>
          </a:prstGeom>
          <a:solidFill>
            <a:schemeClr val="accent1"/>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MPS</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73" name="Rectangle 72"/>
          <p:cNvSpPr/>
          <p:nvPr/>
        </p:nvSpPr>
        <p:spPr bwMode="auto">
          <a:xfrm>
            <a:off x="5333171" y="2746698"/>
            <a:ext cx="350926" cy="159462"/>
          </a:xfrm>
          <a:prstGeom prst="rect">
            <a:avLst/>
          </a:prstGeom>
          <a:solidFill>
            <a:srgbClr val="CC00CC"/>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err="1">
                <a:solidFill>
                  <a:schemeClr val="bg1"/>
                </a:solidFill>
                <a:latin typeface="Arial" panose="020B0604020202020204" pitchFamily="34" charset="0"/>
                <a:cs typeface="Arial" panose="020B0604020202020204" pitchFamily="34" charset="0"/>
              </a:rPr>
              <a:t>NAVT</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80" name="Rectangle 79"/>
          <p:cNvSpPr/>
          <p:nvPr/>
        </p:nvSpPr>
        <p:spPr bwMode="auto">
          <a:xfrm>
            <a:off x="3944969" y="4098769"/>
            <a:ext cx="350926" cy="159462"/>
          </a:xfrm>
          <a:prstGeom prst="rect">
            <a:avLst/>
          </a:prstGeom>
          <a:solidFill>
            <a:srgbClr val="CC00CC"/>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err="1">
                <a:solidFill>
                  <a:schemeClr val="bg1"/>
                </a:solidFill>
                <a:latin typeface="Arial" panose="020B0604020202020204" pitchFamily="34" charset="0"/>
                <a:cs typeface="Arial" panose="020B0604020202020204" pitchFamily="34" charset="0"/>
              </a:rPr>
              <a:t>NAVT</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82" name="Rectangle 81"/>
          <p:cNvSpPr/>
          <p:nvPr/>
        </p:nvSpPr>
        <p:spPr bwMode="auto">
          <a:xfrm>
            <a:off x="3537794" y="4103756"/>
            <a:ext cx="350926" cy="159462"/>
          </a:xfrm>
          <a:prstGeom prst="rect">
            <a:avLst/>
          </a:prstGeom>
          <a:solidFill>
            <a:schemeClr val="accent1"/>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MPS</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83" name="Oval 82"/>
          <p:cNvSpPr/>
          <p:nvPr/>
        </p:nvSpPr>
        <p:spPr>
          <a:xfrm>
            <a:off x="3779921" y="1404710"/>
            <a:ext cx="144000" cy="144000"/>
          </a:xfrm>
          <a:prstGeom prst="ellipse">
            <a:avLst/>
          </a:prstGeom>
          <a:solidFill>
            <a:schemeClr val="accent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6" name="Oval 85"/>
          <p:cNvSpPr/>
          <p:nvPr/>
        </p:nvSpPr>
        <p:spPr>
          <a:xfrm>
            <a:off x="4934191" y="1626372"/>
            <a:ext cx="144000" cy="144000"/>
          </a:xfrm>
          <a:prstGeom prst="ellipse">
            <a:avLst/>
          </a:prstGeom>
          <a:solidFill>
            <a:schemeClr val="accent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Oval 89"/>
          <p:cNvSpPr/>
          <p:nvPr/>
        </p:nvSpPr>
        <p:spPr>
          <a:xfrm>
            <a:off x="2778046" y="2545933"/>
            <a:ext cx="144000" cy="1440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3" name="Oval 92"/>
          <p:cNvSpPr/>
          <p:nvPr/>
        </p:nvSpPr>
        <p:spPr>
          <a:xfrm>
            <a:off x="2769009" y="2968805"/>
            <a:ext cx="144000" cy="1440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Oval 93"/>
          <p:cNvSpPr/>
          <p:nvPr/>
        </p:nvSpPr>
        <p:spPr>
          <a:xfrm>
            <a:off x="2286905" y="2448655"/>
            <a:ext cx="144000" cy="1440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5" name="Oval 94"/>
          <p:cNvSpPr/>
          <p:nvPr/>
        </p:nvSpPr>
        <p:spPr>
          <a:xfrm>
            <a:off x="2278099" y="3054770"/>
            <a:ext cx="144000" cy="1440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7" name="Oval 96"/>
          <p:cNvSpPr/>
          <p:nvPr/>
        </p:nvSpPr>
        <p:spPr>
          <a:xfrm>
            <a:off x="6687526" y="2446792"/>
            <a:ext cx="144000" cy="144000"/>
          </a:xfrm>
          <a:prstGeom prst="ellipse">
            <a:avLst/>
          </a:prstGeom>
          <a:solidFill>
            <a:srgbClr val="CC00CC"/>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8" name="Oval 97"/>
          <p:cNvSpPr/>
          <p:nvPr/>
        </p:nvSpPr>
        <p:spPr>
          <a:xfrm>
            <a:off x="6211858" y="2518792"/>
            <a:ext cx="144000" cy="144000"/>
          </a:xfrm>
          <a:prstGeom prst="ellipse">
            <a:avLst/>
          </a:prstGeom>
          <a:solidFill>
            <a:srgbClr val="CC00CC"/>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0" name="Oval 99"/>
          <p:cNvSpPr/>
          <p:nvPr/>
        </p:nvSpPr>
        <p:spPr>
          <a:xfrm>
            <a:off x="5239000" y="4604192"/>
            <a:ext cx="144000" cy="144000"/>
          </a:xfrm>
          <a:prstGeom prst="ellipse">
            <a:avLst/>
          </a:prstGeom>
          <a:solidFill>
            <a:srgbClr val="FF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2" name="Oval 101"/>
          <p:cNvSpPr/>
          <p:nvPr/>
        </p:nvSpPr>
        <p:spPr>
          <a:xfrm>
            <a:off x="6401207" y="4814607"/>
            <a:ext cx="144000" cy="144000"/>
          </a:xfrm>
          <a:prstGeom prst="ellipse">
            <a:avLst/>
          </a:prstGeom>
          <a:solidFill>
            <a:srgbClr val="FF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3" name="Oval 102"/>
          <p:cNvSpPr/>
          <p:nvPr/>
        </p:nvSpPr>
        <p:spPr>
          <a:xfrm>
            <a:off x="3080784" y="4285239"/>
            <a:ext cx="144000" cy="144000"/>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4" name="Oval 103"/>
          <p:cNvSpPr/>
          <p:nvPr/>
        </p:nvSpPr>
        <p:spPr>
          <a:xfrm>
            <a:off x="3733848" y="4585557"/>
            <a:ext cx="144000" cy="144000"/>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6" name="Oval 105"/>
          <p:cNvSpPr/>
          <p:nvPr/>
        </p:nvSpPr>
        <p:spPr>
          <a:xfrm>
            <a:off x="3551306" y="4814607"/>
            <a:ext cx="144000" cy="144000"/>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7" name="Oval 106"/>
          <p:cNvSpPr/>
          <p:nvPr/>
        </p:nvSpPr>
        <p:spPr>
          <a:xfrm>
            <a:off x="3554211" y="4396452"/>
            <a:ext cx="144000" cy="144000"/>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2" name="Rectangle 111"/>
          <p:cNvSpPr/>
          <p:nvPr/>
        </p:nvSpPr>
        <p:spPr bwMode="auto">
          <a:xfrm>
            <a:off x="5261504" y="4983732"/>
            <a:ext cx="350926" cy="159462"/>
          </a:xfrm>
          <a:prstGeom prst="rect">
            <a:avLst/>
          </a:prstGeom>
          <a:solidFill>
            <a:srgbClr val="FF00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algn="ctr"/>
            <a:r>
              <a:rPr lang="en-GB" sz="800" dirty="0">
                <a:solidFill>
                  <a:schemeClr val="bg1"/>
                </a:solidFill>
                <a:latin typeface="Arial" panose="020B0604020202020204" pitchFamily="34" charset="0"/>
                <a:cs typeface="Arial" panose="020B0604020202020204" pitchFamily="34" charset="0"/>
              </a:rPr>
              <a:t>MCS</a:t>
            </a:r>
          </a:p>
        </p:txBody>
      </p:sp>
      <p:sp>
        <p:nvSpPr>
          <p:cNvPr id="114" name="Rectangle 113"/>
          <p:cNvSpPr/>
          <p:nvPr/>
        </p:nvSpPr>
        <p:spPr bwMode="auto">
          <a:xfrm>
            <a:off x="5261504" y="5143194"/>
            <a:ext cx="350926" cy="159462"/>
          </a:xfrm>
          <a:prstGeom prst="rect">
            <a:avLst/>
          </a:prstGeom>
          <a:solidFill>
            <a:srgbClr val="CC00CC"/>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algn="ctr"/>
            <a:r>
              <a:rPr lang="en-GB" sz="800" dirty="0" err="1">
                <a:solidFill>
                  <a:schemeClr val="bg1"/>
                </a:solidFill>
                <a:latin typeface="Arial" panose="020B0604020202020204" pitchFamily="34" charset="0"/>
                <a:cs typeface="Arial" panose="020B0604020202020204" pitchFamily="34" charset="0"/>
              </a:rPr>
              <a:t>NAVT</a:t>
            </a:r>
            <a:endParaRPr lang="en-GB" sz="800" dirty="0">
              <a:solidFill>
                <a:schemeClr val="bg1"/>
              </a:solidFill>
              <a:latin typeface="Arial" panose="020B0604020202020204" pitchFamily="34" charset="0"/>
              <a:cs typeface="Arial" panose="020B0604020202020204" pitchFamily="34" charset="0"/>
            </a:endParaRPr>
          </a:p>
        </p:txBody>
      </p:sp>
      <p:sp>
        <p:nvSpPr>
          <p:cNvPr id="115" name="Rectangle 114"/>
          <p:cNvSpPr/>
          <p:nvPr/>
        </p:nvSpPr>
        <p:spPr bwMode="auto">
          <a:xfrm>
            <a:off x="5261504" y="5302656"/>
            <a:ext cx="350926" cy="159462"/>
          </a:xfrm>
          <a:prstGeom prst="rect">
            <a:avLst/>
          </a:prstGeom>
          <a:solidFill>
            <a:schemeClr val="accent5"/>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err="1">
                <a:solidFill>
                  <a:schemeClr val="bg1"/>
                </a:solidFill>
                <a:latin typeface="Arial" panose="020B0604020202020204" pitchFamily="34" charset="0"/>
                <a:cs typeface="Arial" panose="020B0604020202020204" pitchFamily="34" charset="0"/>
              </a:rPr>
              <a:t>MDP</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17" name="Rectangle 116"/>
          <p:cNvSpPr/>
          <p:nvPr/>
        </p:nvSpPr>
        <p:spPr bwMode="auto">
          <a:xfrm>
            <a:off x="770956" y="6043031"/>
            <a:ext cx="7952602" cy="374906"/>
          </a:xfrm>
          <a:prstGeom prst="rect">
            <a:avLst/>
          </a:prstGeom>
          <a:noFill/>
          <a:ln>
            <a:noFill/>
          </a:ln>
          <a:effectLst/>
          <a:extLst>
            <a:ext uri="{909E8E84-426E-40DD-AFC4-6F175D3DCCD1}">
              <a14:hiddenFill xmlns:a14="http://schemas.microsoft.com/office/drawing/2010/main">
                <a:solidFill>
                  <a:srgbClr val="AAC9E9"/>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en-GB" sz="1100" b="0" i="0" u="none" strike="noStrike" cap="none" normalizeH="0" baseline="0" dirty="0">
                <a:ln>
                  <a:noFill/>
                </a:ln>
                <a:solidFill>
                  <a:srgbClr val="006699"/>
                </a:solidFill>
                <a:effectLst/>
                <a:latin typeface="Arial" panose="020B0604020202020204" pitchFamily="34" charset="0"/>
                <a:cs typeface="Arial" panose="020B0604020202020204" pitchFamily="34" charset="0"/>
              </a:rPr>
              <a:t>Functions and Data Colour Coded: Data in Rectangles; Services indicated at Provider End by Circle</a:t>
            </a:r>
            <a:br>
              <a:rPr kumimoji="0" lang="en-GB" sz="1100" b="0" i="0" u="none" strike="noStrike" cap="none" normalizeH="0" baseline="0" dirty="0">
                <a:ln>
                  <a:noFill/>
                </a:ln>
                <a:solidFill>
                  <a:srgbClr val="006699"/>
                </a:solidFill>
                <a:effectLst/>
                <a:latin typeface="Arial" panose="020B0604020202020204" pitchFamily="34" charset="0"/>
                <a:cs typeface="Arial" panose="020B0604020202020204" pitchFamily="34" charset="0"/>
              </a:rPr>
            </a:br>
            <a:r>
              <a:rPr kumimoji="0" lang="en-GB" sz="1100" b="0" i="0" u="none" strike="noStrike" cap="none" normalizeH="0" baseline="0" dirty="0" err="1">
                <a:ln>
                  <a:noFill/>
                </a:ln>
                <a:solidFill>
                  <a:srgbClr val="006699"/>
                </a:solidFill>
                <a:effectLst/>
                <a:latin typeface="Arial" panose="020B0604020202020204" pitchFamily="34" charset="0"/>
                <a:cs typeface="Arial" panose="020B0604020202020204" pitchFamily="34" charset="0"/>
              </a:rPr>
              <a:t>MDP</a:t>
            </a:r>
            <a:r>
              <a:rPr kumimoji="0" lang="en-GB" sz="1100" b="0" i="0" u="none" strike="noStrike" cap="none" normalizeH="0" baseline="0" dirty="0">
                <a:ln>
                  <a:noFill/>
                </a:ln>
                <a:solidFill>
                  <a:srgbClr val="006699"/>
                </a:solidFill>
                <a:effectLst/>
                <a:latin typeface="Arial" panose="020B0604020202020204" pitchFamily="34" charset="0"/>
                <a:cs typeface="Arial" panose="020B0604020202020204" pitchFamily="34" charset="0"/>
              </a:rPr>
              <a:t> = Mission Data Product</a:t>
            </a:r>
          </a:p>
        </p:txBody>
      </p:sp>
      <p:sp>
        <p:nvSpPr>
          <p:cNvPr id="119" name="Oval 118"/>
          <p:cNvSpPr/>
          <p:nvPr/>
        </p:nvSpPr>
        <p:spPr>
          <a:xfrm>
            <a:off x="7332428" y="1404710"/>
            <a:ext cx="144000" cy="144000"/>
          </a:xfrm>
          <a:prstGeom prst="ellipse">
            <a:avLst/>
          </a:prstGeom>
          <a:solidFill>
            <a:schemeClr val="bg1">
              <a:lumMod val="65000"/>
            </a:schemeClr>
          </a:solidFill>
          <a:ln w="19050">
            <a:solidFill>
              <a:srgbClr val="0000FF"/>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0" name="Straight Connector 119"/>
          <p:cNvCxnSpPr>
            <a:stCxn id="12" idx="1"/>
            <a:endCxn id="9" idx="6"/>
          </p:cNvCxnSpPr>
          <p:nvPr/>
        </p:nvCxnSpPr>
        <p:spPr bwMode="auto">
          <a:xfrm flipH="1" flipV="1">
            <a:off x="3037100" y="2820833"/>
            <a:ext cx="2453022" cy="1635387"/>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14" name="Elbow Connector 13"/>
          <p:cNvCxnSpPr>
            <a:stCxn id="144" idx="1"/>
            <a:endCxn id="9" idx="2"/>
          </p:cNvCxnSpPr>
          <p:nvPr/>
        </p:nvCxnSpPr>
        <p:spPr bwMode="auto">
          <a:xfrm rot="16200000" flipH="1" flipV="1">
            <a:off x="3862426" y="-919212"/>
            <a:ext cx="1562405" cy="5917683"/>
          </a:xfrm>
          <a:prstGeom prst="bentConnector4">
            <a:avLst>
              <a:gd name="adj1" fmla="val -20463"/>
              <a:gd name="adj2" fmla="val 124069"/>
            </a:avLst>
          </a:prstGeom>
          <a:noFill/>
          <a:ln w="9525" cap="flat" cmpd="sng" algn="ctr">
            <a:solidFill>
              <a:schemeClr val="bg1">
                <a:lumMod val="65000"/>
              </a:schemeClr>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23" name="Oval 122"/>
          <p:cNvSpPr/>
          <p:nvPr/>
        </p:nvSpPr>
        <p:spPr>
          <a:xfrm>
            <a:off x="7536892" y="1167312"/>
            <a:ext cx="144000" cy="144000"/>
          </a:xfrm>
          <a:prstGeom prst="ellipse">
            <a:avLst/>
          </a:prstGeom>
          <a:solidFill>
            <a:schemeClr val="bg1">
              <a:lumMod val="65000"/>
            </a:schemeClr>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1" name="Rectangle 210"/>
          <p:cNvSpPr/>
          <p:nvPr/>
        </p:nvSpPr>
        <p:spPr bwMode="auto">
          <a:xfrm>
            <a:off x="2987824" y="2320381"/>
            <a:ext cx="350926" cy="159462"/>
          </a:xfrm>
          <a:prstGeom prst="rect">
            <a:avLst/>
          </a:prstGeom>
          <a:solidFill>
            <a:srgbClr val="FF00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MCS</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213" name="Oval 212"/>
          <p:cNvSpPr/>
          <p:nvPr/>
        </p:nvSpPr>
        <p:spPr>
          <a:xfrm>
            <a:off x="4484347" y="1725321"/>
            <a:ext cx="144000" cy="144000"/>
          </a:xfrm>
          <a:prstGeom prst="ellipse">
            <a:avLst/>
          </a:prstGeom>
          <a:solidFill>
            <a:schemeClr val="accent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1" name="Oval 90"/>
          <p:cNvSpPr/>
          <p:nvPr/>
        </p:nvSpPr>
        <p:spPr>
          <a:xfrm>
            <a:off x="2956795" y="2746698"/>
            <a:ext cx="144000" cy="144000"/>
          </a:xfrm>
          <a:prstGeom prst="ellipse">
            <a:avLst/>
          </a:prstGeom>
          <a:solidFill>
            <a:srgbClr val="FF0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1" name="Rectangle 50"/>
          <p:cNvSpPr/>
          <p:nvPr/>
        </p:nvSpPr>
        <p:spPr bwMode="auto">
          <a:xfrm>
            <a:off x="3366569" y="3052190"/>
            <a:ext cx="350926" cy="159462"/>
          </a:xfrm>
          <a:prstGeom prst="rect">
            <a:avLst/>
          </a:prstGeom>
          <a:solidFill>
            <a:srgbClr val="FF00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MCS</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72" name="Rectangle 71"/>
          <p:cNvSpPr/>
          <p:nvPr/>
        </p:nvSpPr>
        <p:spPr bwMode="auto">
          <a:xfrm>
            <a:off x="4794291" y="4103569"/>
            <a:ext cx="350926" cy="159462"/>
          </a:xfrm>
          <a:prstGeom prst="rect">
            <a:avLst/>
          </a:prstGeom>
          <a:solidFill>
            <a:srgbClr val="FF99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OPD</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01" name="Oval 100"/>
          <p:cNvSpPr/>
          <p:nvPr/>
        </p:nvSpPr>
        <p:spPr>
          <a:xfrm>
            <a:off x="5418122" y="4384220"/>
            <a:ext cx="144000" cy="144000"/>
          </a:xfrm>
          <a:prstGeom prst="ellipse">
            <a:avLst/>
          </a:prstGeom>
          <a:solidFill>
            <a:srgbClr val="FF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7" name="Oval 306"/>
          <p:cNvSpPr>
            <a:spLocks noChangeArrowheads="1"/>
          </p:cNvSpPr>
          <p:nvPr/>
        </p:nvSpPr>
        <p:spPr bwMode="auto">
          <a:xfrm>
            <a:off x="483382" y="5293901"/>
            <a:ext cx="1352313" cy="622176"/>
          </a:xfrm>
          <a:prstGeom prst="ellipse">
            <a:avLst/>
          </a:prstGeom>
          <a:solidFill>
            <a:schemeClr val="bg1">
              <a:lumMod val="95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Mission Data</a:t>
            </a:r>
            <a:b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b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Processing</a:t>
            </a:r>
          </a:p>
        </p:txBody>
      </p:sp>
      <p:cxnSp>
        <p:nvCxnSpPr>
          <p:cNvPr id="309" name="Straight Connector 308"/>
          <p:cNvCxnSpPr>
            <a:stCxn id="11" idx="2"/>
            <a:endCxn id="307" idx="0"/>
          </p:cNvCxnSpPr>
          <p:nvPr/>
        </p:nvCxnSpPr>
        <p:spPr bwMode="auto">
          <a:xfrm rot="10800000" flipV="1">
            <a:off x="1159539" y="4676191"/>
            <a:ext cx="1304868" cy="617709"/>
          </a:xfrm>
          <a:prstGeom prst="bentConnector2">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313" name="Rectangle 312"/>
          <p:cNvSpPr/>
          <p:nvPr/>
        </p:nvSpPr>
        <p:spPr bwMode="auto">
          <a:xfrm>
            <a:off x="984075" y="4087070"/>
            <a:ext cx="350926" cy="159462"/>
          </a:xfrm>
          <a:prstGeom prst="rect">
            <a:avLst/>
          </a:prstGeom>
          <a:solidFill>
            <a:srgbClr val="FF00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algn="ctr"/>
            <a:r>
              <a:rPr lang="en-GB" sz="800" dirty="0">
                <a:solidFill>
                  <a:schemeClr val="bg1"/>
                </a:solidFill>
                <a:latin typeface="Arial" panose="020B0604020202020204" pitchFamily="34" charset="0"/>
                <a:cs typeface="Arial" panose="020B0604020202020204" pitchFamily="34" charset="0"/>
              </a:rPr>
              <a:t>MCS</a:t>
            </a:r>
          </a:p>
        </p:txBody>
      </p:sp>
      <p:sp>
        <p:nvSpPr>
          <p:cNvPr id="314" name="Rectangle 313"/>
          <p:cNvSpPr/>
          <p:nvPr/>
        </p:nvSpPr>
        <p:spPr bwMode="auto">
          <a:xfrm>
            <a:off x="984075" y="4243671"/>
            <a:ext cx="350926" cy="159462"/>
          </a:xfrm>
          <a:prstGeom prst="rect">
            <a:avLst/>
          </a:prstGeom>
          <a:solidFill>
            <a:schemeClr val="accent1"/>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algn="ctr"/>
            <a:r>
              <a:rPr lang="en-GB" sz="800" dirty="0">
                <a:solidFill>
                  <a:schemeClr val="bg1"/>
                </a:solidFill>
                <a:latin typeface="Arial" panose="020B0604020202020204" pitchFamily="34" charset="0"/>
                <a:cs typeface="Arial" panose="020B0604020202020204" pitchFamily="34" charset="0"/>
              </a:rPr>
              <a:t>MPS</a:t>
            </a:r>
          </a:p>
        </p:txBody>
      </p:sp>
      <p:sp>
        <p:nvSpPr>
          <p:cNvPr id="315" name="Rectangle 314"/>
          <p:cNvSpPr/>
          <p:nvPr/>
        </p:nvSpPr>
        <p:spPr bwMode="auto">
          <a:xfrm>
            <a:off x="984075" y="4400890"/>
            <a:ext cx="350926" cy="159462"/>
          </a:xfrm>
          <a:prstGeom prst="rect">
            <a:avLst/>
          </a:prstGeom>
          <a:solidFill>
            <a:srgbClr val="CC00CC"/>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algn="ctr"/>
            <a:r>
              <a:rPr lang="en-GB" sz="800" dirty="0" err="1">
                <a:solidFill>
                  <a:schemeClr val="bg1"/>
                </a:solidFill>
                <a:latin typeface="Arial" panose="020B0604020202020204" pitchFamily="34" charset="0"/>
                <a:cs typeface="Arial" panose="020B0604020202020204" pitchFamily="34" charset="0"/>
              </a:rPr>
              <a:t>NAVT</a:t>
            </a:r>
            <a:endParaRPr lang="en-GB" sz="800" dirty="0">
              <a:solidFill>
                <a:schemeClr val="bg1"/>
              </a:solidFill>
              <a:latin typeface="Arial" panose="020B0604020202020204" pitchFamily="34" charset="0"/>
              <a:cs typeface="Arial" panose="020B0604020202020204" pitchFamily="34" charset="0"/>
            </a:endParaRPr>
          </a:p>
        </p:txBody>
      </p:sp>
      <p:sp>
        <p:nvSpPr>
          <p:cNvPr id="316" name="Rectangle 315"/>
          <p:cNvSpPr/>
          <p:nvPr/>
        </p:nvSpPr>
        <p:spPr bwMode="auto">
          <a:xfrm>
            <a:off x="984075" y="4565682"/>
            <a:ext cx="350926" cy="159462"/>
          </a:xfrm>
          <a:prstGeom prst="rect">
            <a:avLst/>
          </a:prstGeom>
          <a:solidFill>
            <a:schemeClr val="accent5"/>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err="1">
                <a:solidFill>
                  <a:schemeClr val="bg1"/>
                </a:solidFill>
                <a:latin typeface="Arial" panose="020B0604020202020204" pitchFamily="34" charset="0"/>
                <a:cs typeface="Arial" panose="020B0604020202020204" pitchFamily="34" charset="0"/>
              </a:rPr>
              <a:t>MDP</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05" name="Oval 104"/>
          <p:cNvSpPr/>
          <p:nvPr/>
        </p:nvSpPr>
        <p:spPr>
          <a:xfrm>
            <a:off x="2422099" y="4604192"/>
            <a:ext cx="144000" cy="144000"/>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23" name="Straight Connector 322"/>
          <p:cNvCxnSpPr>
            <a:stCxn id="95" idx="4"/>
            <a:endCxn id="307" idx="0"/>
          </p:cNvCxnSpPr>
          <p:nvPr/>
        </p:nvCxnSpPr>
        <p:spPr bwMode="auto">
          <a:xfrm flipH="1">
            <a:off x="1159539" y="3198770"/>
            <a:ext cx="1190560" cy="2095131"/>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326" name="Straight Connector 325"/>
          <p:cNvCxnSpPr>
            <a:stCxn id="213" idx="3"/>
            <a:endCxn id="307" idx="0"/>
          </p:cNvCxnSpPr>
          <p:nvPr/>
        </p:nvCxnSpPr>
        <p:spPr bwMode="auto">
          <a:xfrm flipH="1">
            <a:off x="1159539" y="1848233"/>
            <a:ext cx="3345896" cy="3445668"/>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99" name="Oval 98"/>
          <p:cNvSpPr/>
          <p:nvPr/>
        </p:nvSpPr>
        <p:spPr>
          <a:xfrm>
            <a:off x="6007677" y="2762160"/>
            <a:ext cx="144000" cy="144000"/>
          </a:xfrm>
          <a:prstGeom prst="ellipse">
            <a:avLst/>
          </a:prstGeom>
          <a:solidFill>
            <a:srgbClr val="CC00CC"/>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39" name="Elbow Connector 338"/>
          <p:cNvCxnSpPr>
            <a:stCxn id="307" idx="5"/>
            <a:endCxn id="7" idx="4"/>
          </p:cNvCxnSpPr>
          <p:nvPr/>
        </p:nvCxnSpPr>
        <p:spPr bwMode="auto">
          <a:xfrm rot="5400000" flipH="1" flipV="1">
            <a:off x="2854746" y="1923874"/>
            <a:ext cx="2683993" cy="5118181"/>
          </a:xfrm>
          <a:prstGeom prst="bentConnector3">
            <a:avLst>
              <a:gd name="adj1" fmla="val -306"/>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345" name="Oval 344"/>
          <p:cNvSpPr/>
          <p:nvPr/>
        </p:nvSpPr>
        <p:spPr>
          <a:xfrm>
            <a:off x="6683834" y="3068968"/>
            <a:ext cx="144000" cy="144000"/>
          </a:xfrm>
          <a:prstGeom prst="ellipse">
            <a:avLst/>
          </a:prstGeom>
          <a:solidFill>
            <a:srgbClr val="CC00CC"/>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6" name="Oval 345"/>
          <p:cNvSpPr/>
          <p:nvPr/>
        </p:nvSpPr>
        <p:spPr>
          <a:xfrm>
            <a:off x="1565652" y="5751506"/>
            <a:ext cx="144000" cy="144000"/>
          </a:xfrm>
          <a:prstGeom prst="ellipse">
            <a:avLst/>
          </a:prstGeom>
          <a:solidFill>
            <a:srgbClr val="CC00CC"/>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47" name="Straight Connector 346"/>
          <p:cNvCxnSpPr>
            <a:stCxn id="307" idx="7"/>
            <a:endCxn id="11" idx="3"/>
          </p:cNvCxnSpPr>
          <p:nvPr/>
        </p:nvCxnSpPr>
        <p:spPr bwMode="auto">
          <a:xfrm flipV="1">
            <a:off x="1637653" y="4896164"/>
            <a:ext cx="1024796" cy="488853"/>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312" name="Oval 311"/>
          <p:cNvSpPr/>
          <p:nvPr/>
        </p:nvSpPr>
        <p:spPr>
          <a:xfrm>
            <a:off x="2590449" y="4830478"/>
            <a:ext cx="144000" cy="144000"/>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0" name="Rectangle 349"/>
          <p:cNvSpPr/>
          <p:nvPr/>
        </p:nvSpPr>
        <p:spPr bwMode="auto">
          <a:xfrm>
            <a:off x="1927173" y="5076524"/>
            <a:ext cx="350926" cy="159462"/>
          </a:xfrm>
          <a:prstGeom prst="rect">
            <a:avLst/>
          </a:prstGeom>
          <a:solidFill>
            <a:schemeClr val="accent5"/>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err="1">
                <a:solidFill>
                  <a:schemeClr val="bg1"/>
                </a:solidFill>
                <a:latin typeface="Arial" panose="020B0604020202020204" pitchFamily="34" charset="0"/>
                <a:cs typeface="Arial" panose="020B0604020202020204" pitchFamily="34" charset="0"/>
              </a:rPr>
              <a:t>MDP</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355" name="Rectangle 354"/>
          <p:cNvSpPr/>
          <p:nvPr/>
        </p:nvSpPr>
        <p:spPr bwMode="auto">
          <a:xfrm>
            <a:off x="6580370" y="3395869"/>
            <a:ext cx="350926" cy="159462"/>
          </a:xfrm>
          <a:prstGeom prst="rect">
            <a:avLst/>
          </a:prstGeom>
          <a:solidFill>
            <a:srgbClr val="CC00CC"/>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err="1">
                <a:solidFill>
                  <a:schemeClr val="bg1"/>
                </a:solidFill>
                <a:latin typeface="Arial" panose="020B0604020202020204" pitchFamily="34" charset="0"/>
                <a:cs typeface="Arial" panose="020B0604020202020204" pitchFamily="34" charset="0"/>
              </a:rPr>
              <a:t>NAVT</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356" name="Rectangle 355"/>
          <p:cNvSpPr/>
          <p:nvPr/>
        </p:nvSpPr>
        <p:spPr bwMode="auto">
          <a:xfrm>
            <a:off x="1935979" y="5756615"/>
            <a:ext cx="350926" cy="159462"/>
          </a:xfrm>
          <a:prstGeom prst="rect">
            <a:avLst/>
          </a:prstGeom>
          <a:solidFill>
            <a:srgbClr val="CC00CC"/>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err="1">
                <a:solidFill>
                  <a:schemeClr val="bg1"/>
                </a:solidFill>
                <a:latin typeface="Arial" panose="020B0604020202020204" pitchFamily="34" charset="0"/>
                <a:cs typeface="Arial" panose="020B0604020202020204" pitchFamily="34" charset="0"/>
              </a:rPr>
              <a:t>NAVT</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357" name="Rectangle 356"/>
          <p:cNvSpPr/>
          <p:nvPr/>
        </p:nvSpPr>
        <p:spPr bwMode="auto">
          <a:xfrm>
            <a:off x="1927173" y="3507079"/>
            <a:ext cx="350926" cy="159462"/>
          </a:xfrm>
          <a:prstGeom prst="rect">
            <a:avLst/>
          </a:prstGeom>
          <a:solidFill>
            <a:srgbClr val="FF00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MCS</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358" name="Rectangle 357"/>
          <p:cNvSpPr/>
          <p:nvPr/>
        </p:nvSpPr>
        <p:spPr bwMode="auto">
          <a:xfrm>
            <a:off x="1921754" y="4316721"/>
            <a:ext cx="350926" cy="159462"/>
          </a:xfrm>
          <a:prstGeom prst="rect">
            <a:avLst/>
          </a:prstGeom>
          <a:solidFill>
            <a:schemeClr val="accent1"/>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MPS</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359" name="Oval 358"/>
          <p:cNvSpPr/>
          <p:nvPr/>
        </p:nvSpPr>
        <p:spPr>
          <a:xfrm>
            <a:off x="1565652" y="5318118"/>
            <a:ext cx="144000" cy="144000"/>
          </a:xfrm>
          <a:prstGeom prst="ellipse">
            <a:avLst/>
          </a:prstGeom>
          <a:solidFill>
            <a:schemeClr val="accent5"/>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0" name="Rectangle 109"/>
          <p:cNvSpPr/>
          <p:nvPr/>
        </p:nvSpPr>
        <p:spPr bwMode="auto">
          <a:xfrm>
            <a:off x="7520574" y="2125875"/>
            <a:ext cx="632009" cy="159462"/>
          </a:xfrm>
          <a:prstGeom prst="rect">
            <a:avLst/>
          </a:prstGeom>
          <a:solidFill>
            <a:schemeClr val="bg1">
              <a:lumMod val="75000"/>
            </a:schemeClr>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algn="ctr"/>
            <a:r>
              <a:rPr lang="en-GB" sz="800" dirty="0">
                <a:solidFill>
                  <a:schemeClr val="bg1"/>
                </a:solidFill>
                <a:latin typeface="Arial" panose="020B0604020202020204" pitchFamily="34" charset="0"/>
                <a:cs typeface="Arial" panose="020B0604020202020204" pitchFamily="34" charset="0"/>
              </a:rPr>
              <a:t>SLE-Ret</a:t>
            </a:r>
          </a:p>
        </p:txBody>
      </p:sp>
      <p:sp>
        <p:nvSpPr>
          <p:cNvPr id="111" name="Rectangle 110"/>
          <p:cNvSpPr/>
          <p:nvPr/>
        </p:nvSpPr>
        <p:spPr bwMode="auto">
          <a:xfrm>
            <a:off x="8160785" y="2125875"/>
            <a:ext cx="350926" cy="159462"/>
          </a:xfrm>
          <a:prstGeom prst="rect">
            <a:avLst/>
          </a:prstGeom>
          <a:solidFill>
            <a:srgbClr val="FF85FF"/>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algn="ctr"/>
            <a:r>
              <a:rPr lang="en-GB" sz="800" dirty="0">
                <a:solidFill>
                  <a:schemeClr val="bg1"/>
                </a:solidFill>
                <a:latin typeface="Arial" panose="020B0604020202020204" pitchFamily="34" charset="0"/>
                <a:cs typeface="Arial" panose="020B0604020202020204" pitchFamily="34" charset="0"/>
              </a:rPr>
              <a:t>TRM</a:t>
            </a:r>
          </a:p>
        </p:txBody>
      </p:sp>
      <p:sp>
        <p:nvSpPr>
          <p:cNvPr id="118" name="Oval 117"/>
          <p:cNvSpPr/>
          <p:nvPr/>
        </p:nvSpPr>
        <p:spPr>
          <a:xfrm>
            <a:off x="8008583" y="1717488"/>
            <a:ext cx="144000" cy="144000"/>
          </a:xfrm>
          <a:prstGeom prst="ellipse">
            <a:avLst/>
          </a:prstGeom>
          <a:solidFill>
            <a:schemeClr val="bg1">
              <a:lumMod val="65000"/>
            </a:schemeClr>
          </a:solidFill>
          <a:ln w="19050">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5" name="Oval 124"/>
          <p:cNvSpPr/>
          <p:nvPr/>
        </p:nvSpPr>
        <p:spPr>
          <a:xfrm>
            <a:off x="7530469" y="1634205"/>
            <a:ext cx="144000" cy="144000"/>
          </a:xfrm>
          <a:prstGeom prst="ellipse">
            <a:avLst/>
          </a:prstGeom>
          <a:solidFill>
            <a:schemeClr val="bg1">
              <a:lumMod val="65000"/>
            </a:schemeClr>
          </a:solidFill>
          <a:ln w="19050">
            <a:solidFill>
              <a:srgbClr val="0000FF"/>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6" name="Rectangle 125"/>
          <p:cNvSpPr/>
          <p:nvPr/>
        </p:nvSpPr>
        <p:spPr bwMode="auto">
          <a:xfrm>
            <a:off x="5116617" y="3800688"/>
            <a:ext cx="350926" cy="159462"/>
          </a:xfrm>
          <a:prstGeom prst="rect">
            <a:avLst/>
          </a:prstGeom>
          <a:solidFill>
            <a:srgbClr val="FF99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OPD</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08" name="Rectangle 107"/>
          <p:cNvSpPr/>
          <p:nvPr/>
        </p:nvSpPr>
        <p:spPr bwMode="auto">
          <a:xfrm>
            <a:off x="6008063" y="1575719"/>
            <a:ext cx="576000" cy="159462"/>
          </a:xfrm>
          <a:prstGeom prst="rect">
            <a:avLst/>
          </a:prstGeom>
          <a:solidFill>
            <a:schemeClr val="bg1">
              <a:lumMod val="75000"/>
            </a:schemeClr>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CSSM-ES</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16" name="Rectangle 115"/>
          <p:cNvSpPr/>
          <p:nvPr/>
        </p:nvSpPr>
        <p:spPr bwMode="auto">
          <a:xfrm>
            <a:off x="6008063" y="1053705"/>
            <a:ext cx="576000" cy="159462"/>
          </a:xfrm>
          <a:prstGeom prst="rect">
            <a:avLst/>
          </a:prstGeom>
          <a:solidFill>
            <a:schemeClr val="bg1">
              <a:lumMod val="75000"/>
            </a:schemeClr>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SC-CSTS</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24" name="Rectangle 123"/>
          <p:cNvSpPr/>
          <p:nvPr/>
        </p:nvSpPr>
        <p:spPr bwMode="auto">
          <a:xfrm>
            <a:off x="6012160" y="893274"/>
            <a:ext cx="576000" cy="159462"/>
          </a:xfrm>
          <a:prstGeom prst="rect">
            <a:avLst/>
          </a:prstGeom>
          <a:solidFill>
            <a:schemeClr val="bg1">
              <a:lumMod val="75000"/>
            </a:schemeClr>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MD-CSTS</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40" name="Rectangle 39"/>
          <p:cNvSpPr/>
          <p:nvPr/>
        </p:nvSpPr>
        <p:spPr bwMode="auto">
          <a:xfrm>
            <a:off x="6007677" y="1426863"/>
            <a:ext cx="576000" cy="159462"/>
          </a:xfrm>
          <a:prstGeom prst="rect">
            <a:avLst/>
          </a:prstGeom>
          <a:solidFill>
            <a:schemeClr val="bg1">
              <a:lumMod val="75000"/>
            </a:schemeClr>
          </a:solidFill>
          <a:ln w="19050">
            <a:solidFill>
              <a:srgbClr val="0000FF"/>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CSSM</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09" name="Rectangle 108"/>
          <p:cNvSpPr/>
          <p:nvPr/>
        </p:nvSpPr>
        <p:spPr bwMode="auto">
          <a:xfrm>
            <a:off x="6383226" y="2125875"/>
            <a:ext cx="576000" cy="159462"/>
          </a:xfrm>
          <a:prstGeom prst="rect">
            <a:avLst/>
          </a:prstGeom>
          <a:solidFill>
            <a:schemeClr val="bg1">
              <a:lumMod val="75000"/>
            </a:schemeClr>
          </a:solidFill>
          <a:ln w="19050">
            <a:solidFill>
              <a:srgbClr val="0000FF"/>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TD-CSTS</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3" name="Date Placeholder 1">
            <a:extLst>
              <a:ext uri="{FF2B5EF4-FFF2-40B4-BE49-F238E27FC236}">
                <a16:creationId xmlns:a16="http://schemas.microsoft.com/office/drawing/2014/main" id="{44432672-7207-D510-C255-316D8B801712}"/>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5-5</a:t>
            </a:r>
          </a:p>
        </p:txBody>
      </p:sp>
    </p:spTree>
    <p:extLst>
      <p:ext uri="{BB962C8B-B14F-4D97-AF65-F5344CB8AC3E}">
        <p14:creationId xmlns:p14="http://schemas.microsoft.com/office/powerpoint/2010/main" val="17565413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Text Box 4"/>
          <p:cNvSpPr txBox="1">
            <a:spLocks noChangeArrowheads="1"/>
          </p:cNvSpPr>
          <p:nvPr/>
        </p:nvSpPr>
        <p:spPr bwMode="auto">
          <a:xfrm>
            <a:off x="685800" y="152400"/>
            <a:ext cx="7772400" cy="854075"/>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horz"/>
          <a:lstStyle>
            <a:lvl1pPr algn="ctr" eaLnBrk="0" hangingPunct="0">
              <a:lnSpc>
                <a:spcPct val="90000"/>
              </a:lnSpc>
              <a:defRPr sz="2500">
                <a:solidFill>
                  <a:srgbClr val="0099A6"/>
                </a:solidFill>
                <a:latin typeface="+mj-lt"/>
                <a:ea typeface="ＭＳ Ｐゴシック" pitchFamily="26" charset="-128"/>
                <a:cs typeface="ＭＳ Ｐゴシック" pitchFamily="26" charset="-128"/>
              </a:defRPr>
            </a:lvl1pPr>
            <a:lvl2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2pPr>
            <a:lvl3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3pPr>
            <a:lvl4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4pPr>
            <a:lvl5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5pPr>
            <a:lvl6pPr marL="457200" algn="ctr" eaLnBrk="0" fontAlgn="base" hangingPunct="0">
              <a:lnSpc>
                <a:spcPct val="90000"/>
              </a:lnSpc>
              <a:spcBef>
                <a:spcPct val="0"/>
              </a:spcBef>
              <a:spcAft>
                <a:spcPct val="0"/>
              </a:spcAft>
              <a:defRPr sz="2500">
                <a:solidFill>
                  <a:schemeClr val="hlink"/>
                </a:solidFill>
                <a:latin typeface="Arial" pitchFamily="-107" charset="0"/>
              </a:defRPr>
            </a:lvl6pPr>
            <a:lvl7pPr marL="914400" algn="ctr" eaLnBrk="0" fontAlgn="base" hangingPunct="0">
              <a:lnSpc>
                <a:spcPct val="90000"/>
              </a:lnSpc>
              <a:spcBef>
                <a:spcPct val="0"/>
              </a:spcBef>
              <a:spcAft>
                <a:spcPct val="0"/>
              </a:spcAft>
              <a:defRPr sz="2500">
                <a:solidFill>
                  <a:schemeClr val="hlink"/>
                </a:solidFill>
                <a:latin typeface="Arial" pitchFamily="-107" charset="0"/>
              </a:defRPr>
            </a:lvl7pPr>
            <a:lvl8pPr marL="1371600" algn="ctr" eaLnBrk="0" fontAlgn="base" hangingPunct="0">
              <a:lnSpc>
                <a:spcPct val="90000"/>
              </a:lnSpc>
              <a:spcBef>
                <a:spcPct val="0"/>
              </a:spcBef>
              <a:spcAft>
                <a:spcPct val="0"/>
              </a:spcAft>
              <a:defRPr sz="2500">
                <a:solidFill>
                  <a:schemeClr val="hlink"/>
                </a:solidFill>
                <a:latin typeface="Arial" pitchFamily="-107" charset="0"/>
              </a:defRPr>
            </a:lvl8pPr>
            <a:lvl9pPr marL="1828800" algn="ctr" eaLnBrk="0" fontAlgn="base" hangingPunct="0">
              <a:lnSpc>
                <a:spcPct val="90000"/>
              </a:lnSpc>
              <a:spcBef>
                <a:spcPct val="0"/>
              </a:spcBef>
              <a:spcAft>
                <a:spcPct val="0"/>
              </a:spcAft>
              <a:defRPr sz="2500">
                <a:solidFill>
                  <a:schemeClr val="hlink"/>
                </a:solidFill>
                <a:latin typeface="Arial" pitchFamily="-107" charset="0"/>
              </a:defRPr>
            </a:lvl9pPr>
          </a:lstStyle>
          <a:p>
            <a:r>
              <a:rPr lang="en-US" dirty="0"/>
              <a:t>System Architecture Model Objectives</a:t>
            </a:r>
          </a:p>
        </p:txBody>
      </p:sp>
      <p:sp>
        <p:nvSpPr>
          <p:cNvPr id="12293" name="Text Box 5"/>
          <p:cNvSpPr txBox="1">
            <a:spLocks noChangeArrowheads="1"/>
          </p:cNvSpPr>
          <p:nvPr/>
        </p:nvSpPr>
        <p:spPr bwMode="auto">
          <a:xfrm>
            <a:off x="685800" y="723900"/>
            <a:ext cx="7772400" cy="56007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lvl1pPr marL="341313" indent="-341313">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1pPr>
            <a:lvl2pPr>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9pPr>
          </a:lstStyle>
          <a:p>
            <a:r>
              <a:rPr lang="en-US" sz="2400" dirty="0"/>
              <a:t>"Modeling, in the broadest sense, is the cost-effective use of something in place of something else for some cognitive purpose. It allows us to use something that is simpler, safer or cheaper than reality instead of reality for some purpose. </a:t>
            </a:r>
          </a:p>
          <a:p>
            <a:endParaRPr lang="en-US" sz="2400" dirty="0"/>
          </a:p>
          <a:p>
            <a:r>
              <a:rPr lang="en-US" sz="2400" dirty="0"/>
              <a:t>A model represents reality for the given purpose; the model is an abstraction of reality in the sense that it cannot represent all aspects of reality. This allows us to deal with the world in a simplified manner, avoiding the complexity, danger and irreversibility of reality." </a:t>
            </a:r>
          </a:p>
          <a:p>
            <a:endParaRPr lang="en-US" sz="2800" dirty="0"/>
          </a:p>
          <a:p>
            <a:pPr lvl="1"/>
            <a:r>
              <a:rPr lang="en-US" dirty="0"/>
              <a:t>Rothenberg, Jeff. “The Nature of Modeling”, RAND, https://</a:t>
            </a:r>
            <a:r>
              <a:rPr lang="en-US" dirty="0" err="1"/>
              <a:t>www.rand.org</a:t>
            </a:r>
            <a:r>
              <a:rPr lang="en-US" dirty="0"/>
              <a:t>/content/dam/rand/pubs/notes/2007/N3027.pdf</a:t>
            </a:r>
          </a:p>
          <a:p>
            <a:pPr marL="0" indent="0">
              <a:lnSpc>
                <a:spcPct val="90000"/>
              </a:lnSpc>
              <a:spcBef>
                <a:spcPts val="600"/>
              </a:spcBef>
              <a:buClr>
                <a:srgbClr val="C403DA"/>
              </a:buClr>
              <a:defRPr/>
            </a:pPr>
            <a:endParaRPr lang="en-US" sz="2800" dirty="0">
              <a:solidFill>
                <a:srgbClr val="C403DA"/>
              </a:solidFill>
              <a:latin typeface="Arial" charset="0"/>
            </a:endParaRPr>
          </a:p>
          <a:p>
            <a:endParaRPr lang="en-US" sz="2400" dirty="0"/>
          </a:p>
        </p:txBody>
      </p:sp>
      <p:sp>
        <p:nvSpPr>
          <p:cNvPr id="2" name="Date Placeholder 1">
            <a:extLst>
              <a:ext uri="{FF2B5EF4-FFF2-40B4-BE49-F238E27FC236}">
                <a16:creationId xmlns:a16="http://schemas.microsoft.com/office/drawing/2014/main" id="{CFD7D3C6-7601-8E42-B0FC-C0C60B742A7B}"/>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25450917"/>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1FCA0-70D8-455F-1941-43C740CA9E60}"/>
              </a:ext>
            </a:extLst>
          </p:cNvPr>
          <p:cNvSpPr>
            <a:spLocks noGrp="1"/>
          </p:cNvSpPr>
          <p:nvPr>
            <p:ph type="title"/>
          </p:nvPr>
        </p:nvSpPr>
        <p:spPr/>
        <p:txBody>
          <a:bodyPr/>
          <a:lstStyle/>
          <a:p>
            <a:r>
              <a:rPr lang="en-US" sz="1800" dirty="0">
                <a:effectLst/>
                <a:latin typeface="Times New Roman" panose="02020603050405020304" pitchFamily="18" charset="0"/>
                <a:ea typeface="Times New Roman" panose="02020603050405020304" pitchFamily="18" charset="0"/>
              </a:rPr>
              <a:t>Functional Objects and Information Management Infrastructure Elements </a:t>
            </a:r>
            <a:r>
              <a:rPr lang="en-US" dirty="0">
                <a:effectLst/>
              </a:rPr>
              <a:t> </a:t>
            </a:r>
            <a:r>
              <a:rPr lang="en-US" sz="1800" dirty="0">
                <a:effectLst/>
                <a:latin typeface="Times New Roman" panose="02020603050405020304" pitchFamily="18" charset="0"/>
                <a:ea typeface="Times New Roman" panose="02020603050405020304" pitchFamily="18" charset="0"/>
              </a:rPr>
              <a:t> </a:t>
            </a:r>
            <a:r>
              <a:rPr lang="en-US" sz="1800" dirty="0">
                <a:effectLst/>
                <a:highlight>
                  <a:srgbClr val="FFFF00"/>
                </a:highlight>
                <a:latin typeface="Times New Roman" panose="02020603050405020304" pitchFamily="18" charset="0"/>
                <a:ea typeface="Times New Roman" panose="02020603050405020304" pitchFamily="18" charset="0"/>
              </a:rPr>
              <a:t>redraw</a:t>
            </a:r>
            <a:r>
              <a:rPr lang="en-US" sz="1800" dirty="0">
                <a:highlight>
                  <a:srgbClr val="FFFF00"/>
                </a:highlight>
                <a:latin typeface="Times New Roman" panose="02020603050405020304" pitchFamily="18" charset="0"/>
                <a:ea typeface="Times New Roman" panose="02020603050405020304" pitchFamily="18" charset="0"/>
              </a:rPr>
              <a:t>n 8 Feb 24</a:t>
            </a:r>
            <a:endParaRPr lang="en-US" dirty="0">
              <a:highlight>
                <a:srgbClr val="FFFF00"/>
              </a:highlight>
            </a:endParaRPr>
          </a:p>
        </p:txBody>
      </p:sp>
      <p:sp>
        <p:nvSpPr>
          <p:cNvPr id="3" name="Date Placeholder 2">
            <a:extLst>
              <a:ext uri="{FF2B5EF4-FFF2-40B4-BE49-F238E27FC236}">
                <a16:creationId xmlns:a16="http://schemas.microsoft.com/office/drawing/2014/main" id="{9414D5CC-A2D9-A611-CFBC-79BD7972CA7A}"/>
              </a:ext>
            </a:extLst>
          </p:cNvPr>
          <p:cNvSpPr>
            <a:spLocks noGrp="1"/>
          </p:cNvSpPr>
          <p:nvPr>
            <p:ph type="dt" sz="half" idx="2"/>
          </p:nvPr>
        </p:nvSpPr>
        <p:spPr/>
        <p:txBody>
          <a:bodyPr/>
          <a:lstStyle/>
          <a:p>
            <a:r>
              <a:rPr lang="en-US"/>
              <a:t>28 Mar 2024</a:t>
            </a:r>
            <a:endParaRPr lang="en-US" dirty="0"/>
          </a:p>
        </p:txBody>
      </p:sp>
      <p:sp>
        <p:nvSpPr>
          <p:cNvPr id="5" name="Date Placeholder 1">
            <a:extLst>
              <a:ext uri="{FF2B5EF4-FFF2-40B4-BE49-F238E27FC236}">
                <a16:creationId xmlns:a16="http://schemas.microsoft.com/office/drawing/2014/main" id="{B3BC6247-2449-AEC6-1433-E14507E18EE4}"/>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5-6</a:t>
            </a:r>
          </a:p>
        </p:txBody>
      </p:sp>
      <p:sp>
        <p:nvSpPr>
          <p:cNvPr id="6" name="Oval 4">
            <a:extLst>
              <a:ext uri="{FF2B5EF4-FFF2-40B4-BE49-F238E27FC236}">
                <a16:creationId xmlns:a16="http://schemas.microsoft.com/office/drawing/2014/main" id="{2680126F-6D77-24FC-3A59-A8EC8F616388}"/>
              </a:ext>
            </a:extLst>
          </p:cNvPr>
          <p:cNvSpPr>
            <a:spLocks noChangeArrowheads="1"/>
          </p:cNvSpPr>
          <p:nvPr/>
        </p:nvSpPr>
        <p:spPr bwMode="auto">
          <a:xfrm>
            <a:off x="2000385" y="2365115"/>
            <a:ext cx="964751" cy="524840"/>
          </a:xfrm>
          <a:prstGeom prst="ellipse">
            <a:avLst/>
          </a:prstGeom>
          <a:solidFill>
            <a:schemeClr va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200" b="1" dirty="0">
                <a:latin typeface="Arial" panose="020B0604020202020204" pitchFamily="34" charset="0"/>
              </a:rPr>
              <a:t>Mission</a:t>
            </a:r>
          </a:p>
          <a:p>
            <a:pPr algn="ctr" eaLnBrk="0" hangingPunct="0"/>
            <a:r>
              <a:rPr lang="en-US" altLang="en-US" sz="1200" b="1" dirty="0">
                <a:latin typeface="Arial" panose="020B0604020202020204" pitchFamily="34" charset="0"/>
              </a:rPr>
              <a:t>Planning</a:t>
            </a:r>
          </a:p>
        </p:txBody>
      </p:sp>
      <p:sp>
        <p:nvSpPr>
          <p:cNvPr id="7" name="Oval 7">
            <a:extLst>
              <a:ext uri="{FF2B5EF4-FFF2-40B4-BE49-F238E27FC236}">
                <a16:creationId xmlns:a16="http://schemas.microsoft.com/office/drawing/2014/main" id="{FB6CF261-D893-EB81-AB07-2C8F0A529957}"/>
              </a:ext>
            </a:extLst>
          </p:cNvPr>
          <p:cNvSpPr>
            <a:spLocks noChangeArrowheads="1"/>
          </p:cNvSpPr>
          <p:nvPr/>
        </p:nvSpPr>
        <p:spPr bwMode="auto">
          <a:xfrm>
            <a:off x="4112041" y="1447800"/>
            <a:ext cx="964751" cy="589483"/>
          </a:xfrm>
          <a:prstGeom prst="ellipse">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200" b="1" dirty="0">
                <a:latin typeface="Arial" panose="020B0604020202020204" pitchFamily="34" charset="0"/>
              </a:rPr>
              <a:t>Monitor &amp;</a:t>
            </a:r>
          </a:p>
          <a:p>
            <a:pPr algn="ctr" eaLnBrk="0" hangingPunct="0"/>
            <a:r>
              <a:rPr lang="en-US" altLang="en-US" sz="1200" b="1" dirty="0">
                <a:latin typeface="Arial" panose="020B0604020202020204" pitchFamily="34" charset="0"/>
              </a:rPr>
              <a:t>Control</a:t>
            </a:r>
          </a:p>
        </p:txBody>
      </p:sp>
      <p:sp>
        <p:nvSpPr>
          <p:cNvPr id="8" name="Oval 8">
            <a:extLst>
              <a:ext uri="{FF2B5EF4-FFF2-40B4-BE49-F238E27FC236}">
                <a16:creationId xmlns:a16="http://schemas.microsoft.com/office/drawing/2014/main" id="{39D508DA-2013-BCF0-E5DB-42AA86D99334}"/>
              </a:ext>
            </a:extLst>
          </p:cNvPr>
          <p:cNvSpPr>
            <a:spLocks noChangeArrowheads="1"/>
          </p:cNvSpPr>
          <p:nvPr/>
        </p:nvSpPr>
        <p:spPr bwMode="auto">
          <a:xfrm>
            <a:off x="3809798" y="2298933"/>
            <a:ext cx="1025469" cy="591022"/>
          </a:xfrm>
          <a:prstGeom prst="ellipse">
            <a:avLst/>
          </a:prstGeom>
          <a:solidFill>
            <a:srgbClr val="12E343"/>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200" b="1">
                <a:latin typeface="Arial" panose="020B0604020202020204" pitchFamily="34" charset="0"/>
              </a:rPr>
              <a:t>Directive</a:t>
            </a:r>
          </a:p>
          <a:p>
            <a:pPr algn="ctr" eaLnBrk="0" hangingPunct="0"/>
            <a:r>
              <a:rPr lang="en-US" altLang="en-US" sz="1200" b="1">
                <a:latin typeface="Arial" panose="020B0604020202020204" pitchFamily="34" charset="0"/>
              </a:rPr>
              <a:t>Generation</a:t>
            </a:r>
          </a:p>
        </p:txBody>
      </p:sp>
      <p:sp>
        <p:nvSpPr>
          <p:cNvPr id="9" name="Oval 9">
            <a:extLst>
              <a:ext uri="{FF2B5EF4-FFF2-40B4-BE49-F238E27FC236}">
                <a16:creationId xmlns:a16="http://schemas.microsoft.com/office/drawing/2014/main" id="{A9B1042E-D3DF-A6EC-0E4F-CD8A7C769242}"/>
              </a:ext>
            </a:extLst>
          </p:cNvPr>
          <p:cNvSpPr>
            <a:spLocks noChangeArrowheads="1"/>
          </p:cNvSpPr>
          <p:nvPr/>
        </p:nvSpPr>
        <p:spPr bwMode="auto">
          <a:xfrm>
            <a:off x="6705397" y="3282430"/>
            <a:ext cx="1086188" cy="589483"/>
          </a:xfrm>
          <a:prstGeom prst="ellipse">
            <a:avLst/>
          </a:prstGeom>
          <a:solidFill>
            <a:srgbClr val="E30BAD"/>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200" b="1" dirty="0">
                <a:latin typeface="Arial" panose="020B0604020202020204" pitchFamily="34" charset="0"/>
              </a:rPr>
              <a:t>Data</a:t>
            </a:r>
          </a:p>
          <a:p>
            <a:pPr algn="ctr" eaLnBrk="0" hangingPunct="0"/>
            <a:r>
              <a:rPr lang="en-US" altLang="en-US" sz="1200" b="1" dirty="0">
                <a:latin typeface="Arial" panose="020B0604020202020204" pitchFamily="34" charset="0"/>
              </a:rPr>
              <a:t>Acquisition</a:t>
            </a:r>
          </a:p>
        </p:txBody>
      </p:sp>
      <p:sp>
        <p:nvSpPr>
          <p:cNvPr id="10" name="Line 13">
            <a:extLst>
              <a:ext uri="{FF2B5EF4-FFF2-40B4-BE49-F238E27FC236}">
                <a16:creationId xmlns:a16="http://schemas.microsoft.com/office/drawing/2014/main" id="{8E54D6D6-8B4E-55B9-BF32-329D3D415653}"/>
              </a:ext>
            </a:extLst>
          </p:cNvPr>
          <p:cNvSpPr>
            <a:spLocks noChangeShapeType="1"/>
          </p:cNvSpPr>
          <p:nvPr/>
        </p:nvSpPr>
        <p:spPr bwMode="auto">
          <a:xfrm flipV="1">
            <a:off x="2845047" y="1709450"/>
            <a:ext cx="1266994" cy="721847"/>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a:p>
        </p:txBody>
      </p:sp>
      <p:sp>
        <p:nvSpPr>
          <p:cNvPr id="11" name="Line 14">
            <a:extLst>
              <a:ext uri="{FF2B5EF4-FFF2-40B4-BE49-F238E27FC236}">
                <a16:creationId xmlns:a16="http://schemas.microsoft.com/office/drawing/2014/main" id="{4834E7CB-8DA7-6D14-69AE-BEBB5681A90E}"/>
              </a:ext>
            </a:extLst>
          </p:cNvPr>
          <p:cNvSpPr>
            <a:spLocks noChangeShapeType="1"/>
          </p:cNvSpPr>
          <p:nvPr/>
        </p:nvSpPr>
        <p:spPr bwMode="auto">
          <a:xfrm>
            <a:off x="2965136" y="2626765"/>
            <a:ext cx="844662" cy="0"/>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a:p>
        </p:txBody>
      </p:sp>
      <p:sp>
        <p:nvSpPr>
          <p:cNvPr id="12" name="Line 15">
            <a:extLst>
              <a:ext uri="{FF2B5EF4-FFF2-40B4-BE49-F238E27FC236}">
                <a16:creationId xmlns:a16="http://schemas.microsoft.com/office/drawing/2014/main" id="{8BD5855C-8A9C-EE32-3969-5D1DA905714E}"/>
              </a:ext>
            </a:extLst>
          </p:cNvPr>
          <p:cNvSpPr>
            <a:spLocks noChangeShapeType="1"/>
          </p:cNvSpPr>
          <p:nvPr/>
        </p:nvSpPr>
        <p:spPr bwMode="auto">
          <a:xfrm>
            <a:off x="4835266" y="2626765"/>
            <a:ext cx="393995" cy="0"/>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a:p>
        </p:txBody>
      </p:sp>
      <p:sp>
        <p:nvSpPr>
          <p:cNvPr id="13" name="Line 16">
            <a:extLst>
              <a:ext uri="{FF2B5EF4-FFF2-40B4-BE49-F238E27FC236}">
                <a16:creationId xmlns:a16="http://schemas.microsoft.com/office/drawing/2014/main" id="{91EBA3BA-3F58-2CDA-27B5-1048344286B3}"/>
              </a:ext>
            </a:extLst>
          </p:cNvPr>
          <p:cNvSpPr>
            <a:spLocks noChangeShapeType="1"/>
          </p:cNvSpPr>
          <p:nvPr/>
        </p:nvSpPr>
        <p:spPr bwMode="auto">
          <a:xfrm flipV="1">
            <a:off x="5619210" y="3544079"/>
            <a:ext cx="1086188" cy="227213"/>
          </a:xfrm>
          <a:prstGeom prst="line">
            <a:avLst/>
          </a:prstGeom>
          <a:noFill/>
          <a:ln w="28575">
            <a:solidFill>
              <a:schemeClr val="tx1"/>
            </a:solidFill>
            <a:prstDash val="dash"/>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a:p>
        </p:txBody>
      </p:sp>
      <p:sp>
        <p:nvSpPr>
          <p:cNvPr id="14" name="Line 22">
            <a:extLst>
              <a:ext uri="{FF2B5EF4-FFF2-40B4-BE49-F238E27FC236}">
                <a16:creationId xmlns:a16="http://schemas.microsoft.com/office/drawing/2014/main" id="{AB1E6654-87F6-9537-EA5F-995DA8F64664}"/>
              </a:ext>
            </a:extLst>
          </p:cNvPr>
          <p:cNvSpPr>
            <a:spLocks noChangeShapeType="1"/>
          </p:cNvSpPr>
          <p:nvPr/>
        </p:nvSpPr>
        <p:spPr bwMode="auto">
          <a:xfrm flipH="1" flipV="1">
            <a:off x="2845047" y="2823771"/>
            <a:ext cx="1689324" cy="778255"/>
          </a:xfrm>
          <a:prstGeom prst="line">
            <a:avLst/>
          </a:prstGeom>
          <a:noFill/>
          <a:ln w="28575">
            <a:solidFill>
              <a:schemeClr val="tx1"/>
            </a:solidFill>
            <a:prstDash val="dash"/>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a:p>
        </p:txBody>
      </p:sp>
      <p:sp>
        <p:nvSpPr>
          <p:cNvPr id="15" name="Line 23">
            <a:extLst>
              <a:ext uri="{FF2B5EF4-FFF2-40B4-BE49-F238E27FC236}">
                <a16:creationId xmlns:a16="http://schemas.microsoft.com/office/drawing/2014/main" id="{812A8E1C-4A49-02C5-D9FA-EC170768ED1D}"/>
              </a:ext>
            </a:extLst>
          </p:cNvPr>
          <p:cNvSpPr>
            <a:spLocks noChangeShapeType="1"/>
          </p:cNvSpPr>
          <p:nvPr/>
        </p:nvSpPr>
        <p:spPr bwMode="auto">
          <a:xfrm flipH="1" flipV="1">
            <a:off x="4534372" y="2889954"/>
            <a:ext cx="300894" cy="614609"/>
          </a:xfrm>
          <a:prstGeom prst="line">
            <a:avLst/>
          </a:prstGeom>
          <a:noFill/>
          <a:ln w="28575">
            <a:solidFill>
              <a:schemeClr val="tx1"/>
            </a:solidFill>
            <a:prstDash val="dash"/>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a:p>
        </p:txBody>
      </p:sp>
      <p:sp>
        <p:nvSpPr>
          <p:cNvPr id="16" name="Line 24">
            <a:extLst>
              <a:ext uri="{FF2B5EF4-FFF2-40B4-BE49-F238E27FC236}">
                <a16:creationId xmlns:a16="http://schemas.microsoft.com/office/drawing/2014/main" id="{C08BF12E-7DE2-FA9B-DB78-5195AA65CF03}"/>
              </a:ext>
            </a:extLst>
          </p:cNvPr>
          <p:cNvSpPr>
            <a:spLocks noChangeShapeType="1"/>
          </p:cNvSpPr>
          <p:nvPr/>
        </p:nvSpPr>
        <p:spPr bwMode="auto">
          <a:xfrm flipH="1">
            <a:off x="5505585" y="2796067"/>
            <a:ext cx="1380618" cy="805925"/>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a:p>
        </p:txBody>
      </p:sp>
      <p:sp>
        <p:nvSpPr>
          <p:cNvPr id="17" name="Line 25">
            <a:extLst>
              <a:ext uri="{FF2B5EF4-FFF2-40B4-BE49-F238E27FC236}">
                <a16:creationId xmlns:a16="http://schemas.microsoft.com/office/drawing/2014/main" id="{981BF0E2-9A61-1F64-A028-B3F49D58FA11}"/>
              </a:ext>
            </a:extLst>
          </p:cNvPr>
          <p:cNvSpPr>
            <a:spLocks noChangeShapeType="1"/>
          </p:cNvSpPr>
          <p:nvPr/>
        </p:nvSpPr>
        <p:spPr bwMode="auto">
          <a:xfrm flipH="1" flipV="1">
            <a:off x="5076791" y="1775633"/>
            <a:ext cx="1809413" cy="589483"/>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a:p>
        </p:txBody>
      </p:sp>
      <p:sp>
        <p:nvSpPr>
          <p:cNvPr id="18" name="Oval 33">
            <a:extLst>
              <a:ext uri="{FF2B5EF4-FFF2-40B4-BE49-F238E27FC236}">
                <a16:creationId xmlns:a16="http://schemas.microsoft.com/office/drawing/2014/main" id="{21583450-4BA7-8DDE-9772-E19A4E97EF1B}"/>
              </a:ext>
            </a:extLst>
          </p:cNvPr>
          <p:cNvSpPr>
            <a:spLocks noChangeArrowheads="1"/>
          </p:cNvSpPr>
          <p:nvPr/>
        </p:nvSpPr>
        <p:spPr bwMode="auto">
          <a:xfrm>
            <a:off x="4412935" y="3504564"/>
            <a:ext cx="1206275" cy="589483"/>
          </a:xfrm>
          <a:prstGeom prst="ellipse">
            <a:avLst/>
          </a:prstGeom>
          <a:solidFill>
            <a:schemeClr val="accent1">
              <a:lumMod val="60000"/>
              <a:lumOff val="40000"/>
            </a:schemeClr>
          </a:solidFill>
          <a:ln w="9525">
            <a:solidFill>
              <a:schemeClr val="tx1"/>
            </a:solidFill>
            <a:round/>
            <a:headEnd/>
            <a:tailEnd/>
          </a:ln>
          <a:effectLst/>
        </p:spPr>
        <p:txBody>
          <a:bodyPr wrap="none" anchor="ctr"/>
          <a:lstStyle/>
          <a:p>
            <a:pPr algn="ctr" eaLnBrk="0" hangingPunct="0"/>
            <a:r>
              <a:rPr lang="en-US" altLang="en-US" sz="1200" b="1" dirty="0">
                <a:latin typeface="Arial" panose="020B0604020202020204" pitchFamily="34" charset="0"/>
              </a:rPr>
              <a:t>Information</a:t>
            </a:r>
          </a:p>
          <a:p>
            <a:pPr algn="ctr" eaLnBrk="0" hangingPunct="0"/>
            <a:r>
              <a:rPr lang="en-US" altLang="en-US" sz="1200" dirty="0">
                <a:latin typeface="Arial" panose="020B0604020202020204" pitchFamily="34" charset="0"/>
              </a:rPr>
              <a:t>Management</a:t>
            </a:r>
            <a:endParaRPr lang="en-US" altLang="en-US" sz="1200" b="1" dirty="0">
              <a:latin typeface="Arial" panose="020B0604020202020204" pitchFamily="34" charset="0"/>
            </a:endParaRPr>
          </a:p>
        </p:txBody>
      </p:sp>
      <p:sp>
        <p:nvSpPr>
          <p:cNvPr id="19" name="Line 34">
            <a:extLst>
              <a:ext uri="{FF2B5EF4-FFF2-40B4-BE49-F238E27FC236}">
                <a16:creationId xmlns:a16="http://schemas.microsoft.com/office/drawing/2014/main" id="{DD05C4B6-597D-61F7-C9B5-AB3A7EC08C19}"/>
              </a:ext>
            </a:extLst>
          </p:cNvPr>
          <p:cNvSpPr>
            <a:spLocks noChangeShapeType="1"/>
          </p:cNvSpPr>
          <p:nvPr/>
        </p:nvSpPr>
        <p:spPr bwMode="auto">
          <a:xfrm>
            <a:off x="6374818" y="2626765"/>
            <a:ext cx="391297" cy="0"/>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a:p>
        </p:txBody>
      </p:sp>
      <p:sp>
        <p:nvSpPr>
          <p:cNvPr id="20" name="Oval 35">
            <a:extLst>
              <a:ext uri="{FF2B5EF4-FFF2-40B4-BE49-F238E27FC236}">
                <a16:creationId xmlns:a16="http://schemas.microsoft.com/office/drawing/2014/main" id="{1AEF857C-0EFB-5858-5FC6-776FC7E044F3}"/>
              </a:ext>
            </a:extLst>
          </p:cNvPr>
          <p:cNvSpPr>
            <a:spLocks noChangeArrowheads="1"/>
          </p:cNvSpPr>
          <p:nvPr/>
        </p:nvSpPr>
        <p:spPr bwMode="auto">
          <a:xfrm>
            <a:off x="6766116" y="2298933"/>
            <a:ext cx="1025469" cy="591022"/>
          </a:xfrm>
          <a:prstGeom prst="ellipse">
            <a:avLst/>
          </a:prstGeom>
          <a:solidFill>
            <a:srgbClr val="FFAED7"/>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200" b="1">
                <a:latin typeface="Arial" panose="020B0604020202020204" pitchFamily="34" charset="0"/>
              </a:rPr>
              <a:t>Directive</a:t>
            </a:r>
          </a:p>
          <a:p>
            <a:pPr algn="ctr" eaLnBrk="0" hangingPunct="0"/>
            <a:r>
              <a:rPr lang="en-US" altLang="en-US" sz="1200" b="1">
                <a:latin typeface="Arial" panose="020B0604020202020204" pitchFamily="34" charset="0"/>
              </a:rPr>
              <a:t>Execution</a:t>
            </a:r>
          </a:p>
        </p:txBody>
      </p:sp>
      <p:sp>
        <p:nvSpPr>
          <p:cNvPr id="21" name="Oval 36">
            <a:extLst>
              <a:ext uri="{FF2B5EF4-FFF2-40B4-BE49-F238E27FC236}">
                <a16:creationId xmlns:a16="http://schemas.microsoft.com/office/drawing/2014/main" id="{4F38C5FF-063C-F862-8488-F34C211ADBDF}"/>
              </a:ext>
            </a:extLst>
          </p:cNvPr>
          <p:cNvSpPr>
            <a:spLocks noChangeArrowheads="1"/>
          </p:cNvSpPr>
          <p:nvPr/>
        </p:nvSpPr>
        <p:spPr bwMode="auto">
          <a:xfrm>
            <a:off x="5229261" y="2330705"/>
            <a:ext cx="1145557" cy="591022"/>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200" b="1">
                <a:latin typeface="Arial" panose="020B0604020202020204" pitchFamily="34" charset="0"/>
              </a:rPr>
              <a:t>Directive</a:t>
            </a:r>
          </a:p>
          <a:p>
            <a:pPr algn="ctr" eaLnBrk="0" hangingPunct="0"/>
            <a:r>
              <a:rPr lang="en-US" altLang="en-US" sz="1200" b="1">
                <a:latin typeface="Arial" panose="020B0604020202020204" pitchFamily="34" charset="0"/>
              </a:rPr>
              <a:t>Management</a:t>
            </a:r>
          </a:p>
        </p:txBody>
      </p:sp>
      <p:sp>
        <p:nvSpPr>
          <p:cNvPr id="22" name="Line 31">
            <a:extLst>
              <a:ext uri="{FF2B5EF4-FFF2-40B4-BE49-F238E27FC236}">
                <a16:creationId xmlns:a16="http://schemas.microsoft.com/office/drawing/2014/main" id="{ACE95A21-1F76-C26C-E31A-2CEBEE20AC50}"/>
              </a:ext>
            </a:extLst>
          </p:cNvPr>
          <p:cNvSpPr>
            <a:spLocks noChangeShapeType="1"/>
          </p:cNvSpPr>
          <p:nvPr/>
        </p:nvSpPr>
        <p:spPr bwMode="auto">
          <a:xfrm flipH="1">
            <a:off x="7249165" y="2889955"/>
            <a:ext cx="0" cy="392476"/>
          </a:xfrm>
          <a:prstGeom prst="line">
            <a:avLst/>
          </a:prstGeom>
          <a:noFill/>
          <a:ln w="28575">
            <a:solidFill>
              <a:schemeClr val="tx1"/>
            </a:solidFill>
            <a:prstDash val="dash"/>
            <a:round/>
            <a:headEnd type="non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a:p>
        </p:txBody>
      </p:sp>
      <p:sp>
        <p:nvSpPr>
          <p:cNvPr id="24" name="Oval 33">
            <a:extLst>
              <a:ext uri="{FF2B5EF4-FFF2-40B4-BE49-F238E27FC236}">
                <a16:creationId xmlns:a16="http://schemas.microsoft.com/office/drawing/2014/main" id="{751819B7-8EDA-7A79-5290-636FDB54BD2B}"/>
              </a:ext>
            </a:extLst>
          </p:cNvPr>
          <p:cNvSpPr>
            <a:spLocks noChangeArrowheads="1"/>
          </p:cNvSpPr>
          <p:nvPr/>
        </p:nvSpPr>
        <p:spPr bwMode="auto">
          <a:xfrm>
            <a:off x="2905766" y="5588991"/>
            <a:ext cx="1206275" cy="589483"/>
          </a:xfrm>
          <a:prstGeom prst="ellipse">
            <a:avLst/>
          </a:prstGeom>
          <a:solidFill>
            <a:schemeClr val="accent1">
              <a:lumMod val="60000"/>
              <a:lumOff val="40000"/>
            </a:schemeClr>
          </a:solidFill>
          <a:ln w="9525">
            <a:solidFill>
              <a:schemeClr val="tx1"/>
            </a:solidFill>
            <a:round/>
            <a:headEnd/>
            <a:tailEnd/>
          </a:ln>
          <a:effectLst/>
        </p:spPr>
        <p:txBody>
          <a:bodyPr wrap="none" anchor="ctr"/>
          <a:lstStyle/>
          <a:p>
            <a:pPr algn="ctr" eaLnBrk="0" hangingPunct="0"/>
            <a:r>
              <a:rPr lang="en-US" altLang="en-US" sz="1200" b="1" dirty="0">
                <a:latin typeface="Arial" panose="020B0604020202020204" pitchFamily="34" charset="0"/>
              </a:rPr>
              <a:t>Repository</a:t>
            </a:r>
          </a:p>
          <a:p>
            <a:pPr algn="ctr" eaLnBrk="0" hangingPunct="0"/>
            <a:r>
              <a:rPr lang="en-US" altLang="en-US" sz="1200" dirty="0">
                <a:latin typeface="Arial" panose="020B0604020202020204" pitchFamily="34" charset="0"/>
              </a:rPr>
              <a:t>Service</a:t>
            </a:r>
            <a:endParaRPr lang="en-US" altLang="en-US" sz="1200" b="1" dirty="0">
              <a:latin typeface="Arial" panose="020B0604020202020204" pitchFamily="34" charset="0"/>
            </a:endParaRPr>
          </a:p>
        </p:txBody>
      </p:sp>
      <p:sp>
        <p:nvSpPr>
          <p:cNvPr id="25" name="Oval 33">
            <a:extLst>
              <a:ext uri="{FF2B5EF4-FFF2-40B4-BE49-F238E27FC236}">
                <a16:creationId xmlns:a16="http://schemas.microsoft.com/office/drawing/2014/main" id="{23001196-BCA2-3697-D440-67BFF977C1F5}"/>
              </a:ext>
            </a:extLst>
          </p:cNvPr>
          <p:cNvSpPr>
            <a:spLocks noChangeArrowheads="1"/>
          </p:cNvSpPr>
          <p:nvPr/>
        </p:nvSpPr>
        <p:spPr bwMode="auto">
          <a:xfrm>
            <a:off x="5802039" y="5588992"/>
            <a:ext cx="1206275" cy="589483"/>
          </a:xfrm>
          <a:prstGeom prst="ellipse">
            <a:avLst/>
          </a:prstGeom>
          <a:solidFill>
            <a:schemeClr val="accent1">
              <a:lumMod val="60000"/>
              <a:lumOff val="40000"/>
            </a:schemeClr>
          </a:solidFill>
          <a:ln w="9525">
            <a:solidFill>
              <a:schemeClr val="tx1"/>
            </a:solidFill>
            <a:round/>
            <a:headEnd/>
            <a:tailEnd/>
          </a:ln>
          <a:effectLst/>
        </p:spPr>
        <p:txBody>
          <a:bodyPr wrap="none" anchor="ctr"/>
          <a:lstStyle/>
          <a:p>
            <a:pPr algn="ctr" eaLnBrk="0" hangingPunct="0"/>
            <a:r>
              <a:rPr lang="en-US" altLang="en-US" sz="1200" b="1" dirty="0">
                <a:latin typeface="Arial" panose="020B0604020202020204" pitchFamily="34" charset="0"/>
              </a:rPr>
              <a:t>Product</a:t>
            </a:r>
          </a:p>
          <a:p>
            <a:pPr algn="ctr" eaLnBrk="0" hangingPunct="0"/>
            <a:r>
              <a:rPr lang="en-US" altLang="en-US" sz="1200" dirty="0">
                <a:latin typeface="Arial" panose="020B0604020202020204" pitchFamily="34" charset="0"/>
              </a:rPr>
              <a:t>Service</a:t>
            </a:r>
            <a:endParaRPr lang="en-US" altLang="en-US" sz="1200" b="1" dirty="0">
              <a:latin typeface="Arial" panose="020B0604020202020204" pitchFamily="34" charset="0"/>
            </a:endParaRPr>
          </a:p>
        </p:txBody>
      </p:sp>
      <p:sp>
        <p:nvSpPr>
          <p:cNvPr id="26" name="Oval 33">
            <a:extLst>
              <a:ext uri="{FF2B5EF4-FFF2-40B4-BE49-F238E27FC236}">
                <a16:creationId xmlns:a16="http://schemas.microsoft.com/office/drawing/2014/main" id="{1F48087E-6D9B-B950-76DA-660C9832428B}"/>
              </a:ext>
            </a:extLst>
          </p:cNvPr>
          <p:cNvSpPr>
            <a:spLocks noChangeArrowheads="1"/>
          </p:cNvSpPr>
          <p:nvPr/>
        </p:nvSpPr>
        <p:spPr bwMode="auto">
          <a:xfrm>
            <a:off x="5802039" y="4659282"/>
            <a:ext cx="1206275" cy="589483"/>
          </a:xfrm>
          <a:prstGeom prst="ellipse">
            <a:avLst/>
          </a:prstGeom>
          <a:solidFill>
            <a:schemeClr val="accent1">
              <a:lumMod val="60000"/>
              <a:lumOff val="40000"/>
            </a:schemeClr>
          </a:solidFill>
          <a:ln w="9525">
            <a:solidFill>
              <a:schemeClr val="tx1"/>
            </a:solidFill>
            <a:round/>
            <a:headEnd/>
            <a:tailEnd/>
          </a:ln>
          <a:effectLst/>
        </p:spPr>
        <p:txBody>
          <a:bodyPr wrap="none" anchor="ctr"/>
          <a:lstStyle/>
          <a:p>
            <a:pPr algn="ctr" eaLnBrk="0" hangingPunct="0"/>
            <a:r>
              <a:rPr lang="en-US" altLang="en-US" sz="1200" b="1" dirty="0">
                <a:latin typeface="Arial" panose="020B0604020202020204" pitchFamily="34" charset="0"/>
              </a:rPr>
              <a:t>Registry</a:t>
            </a:r>
          </a:p>
          <a:p>
            <a:pPr algn="ctr" eaLnBrk="0" hangingPunct="0"/>
            <a:r>
              <a:rPr lang="en-US" altLang="en-US" sz="1200" dirty="0">
                <a:latin typeface="Arial" panose="020B0604020202020204" pitchFamily="34" charset="0"/>
              </a:rPr>
              <a:t>Service</a:t>
            </a:r>
            <a:endParaRPr lang="en-US" altLang="en-US" sz="1200" b="1" dirty="0">
              <a:latin typeface="Arial" panose="020B0604020202020204" pitchFamily="34" charset="0"/>
            </a:endParaRPr>
          </a:p>
        </p:txBody>
      </p:sp>
      <p:sp>
        <p:nvSpPr>
          <p:cNvPr id="27" name="Oval 33">
            <a:extLst>
              <a:ext uri="{FF2B5EF4-FFF2-40B4-BE49-F238E27FC236}">
                <a16:creationId xmlns:a16="http://schemas.microsoft.com/office/drawing/2014/main" id="{1D0C95CA-117F-7F06-8A10-C6D8EBBECD2C}"/>
              </a:ext>
            </a:extLst>
          </p:cNvPr>
          <p:cNvSpPr>
            <a:spLocks noChangeArrowheads="1"/>
          </p:cNvSpPr>
          <p:nvPr/>
        </p:nvSpPr>
        <p:spPr bwMode="auto">
          <a:xfrm>
            <a:off x="2905765" y="4659282"/>
            <a:ext cx="1206275" cy="589483"/>
          </a:xfrm>
          <a:prstGeom prst="ellipse">
            <a:avLst/>
          </a:prstGeom>
          <a:solidFill>
            <a:schemeClr val="accent1">
              <a:lumMod val="60000"/>
              <a:lumOff val="40000"/>
            </a:schemeClr>
          </a:solidFill>
          <a:ln w="9525">
            <a:solidFill>
              <a:schemeClr val="tx1"/>
            </a:solidFill>
            <a:round/>
            <a:headEnd/>
            <a:tailEnd/>
          </a:ln>
          <a:effectLst/>
        </p:spPr>
        <p:txBody>
          <a:bodyPr wrap="none" anchor="ctr"/>
          <a:lstStyle/>
          <a:p>
            <a:pPr algn="ctr" eaLnBrk="0" hangingPunct="0"/>
            <a:r>
              <a:rPr lang="en-US" altLang="en-US" sz="1200" b="1" dirty="0">
                <a:latin typeface="Arial" panose="020B0604020202020204" pitchFamily="34" charset="0"/>
              </a:rPr>
              <a:t>Query </a:t>
            </a:r>
          </a:p>
          <a:p>
            <a:pPr algn="ctr" eaLnBrk="0" hangingPunct="0"/>
            <a:r>
              <a:rPr lang="en-US" altLang="en-US" sz="1200" b="1" dirty="0">
                <a:latin typeface="Arial" panose="020B0604020202020204" pitchFamily="34" charset="0"/>
              </a:rPr>
              <a:t>Service</a:t>
            </a:r>
          </a:p>
        </p:txBody>
      </p:sp>
      <p:sp>
        <p:nvSpPr>
          <p:cNvPr id="28" name="Line 23">
            <a:extLst>
              <a:ext uri="{FF2B5EF4-FFF2-40B4-BE49-F238E27FC236}">
                <a16:creationId xmlns:a16="http://schemas.microsoft.com/office/drawing/2014/main" id="{04136987-D35D-105C-E01D-5126432BCD2A}"/>
              </a:ext>
            </a:extLst>
          </p:cNvPr>
          <p:cNvSpPr>
            <a:spLocks noChangeShapeType="1"/>
          </p:cNvSpPr>
          <p:nvPr/>
        </p:nvSpPr>
        <p:spPr bwMode="auto">
          <a:xfrm flipH="1">
            <a:off x="4111364" y="5877820"/>
            <a:ext cx="1689999" cy="10187"/>
          </a:xfrm>
          <a:prstGeom prst="line">
            <a:avLst/>
          </a:prstGeom>
          <a:noFill/>
          <a:ln w="28575">
            <a:solidFill>
              <a:schemeClr val="tx1"/>
            </a:solidFill>
            <a:prstDash val="dash"/>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a:p>
        </p:txBody>
      </p:sp>
      <p:sp>
        <p:nvSpPr>
          <p:cNvPr id="29" name="Line 23">
            <a:extLst>
              <a:ext uri="{FF2B5EF4-FFF2-40B4-BE49-F238E27FC236}">
                <a16:creationId xmlns:a16="http://schemas.microsoft.com/office/drawing/2014/main" id="{C5466300-304A-C556-0115-C99020D0DC1F}"/>
              </a:ext>
            </a:extLst>
          </p:cNvPr>
          <p:cNvSpPr>
            <a:spLocks noChangeShapeType="1"/>
          </p:cNvSpPr>
          <p:nvPr/>
        </p:nvSpPr>
        <p:spPr bwMode="auto">
          <a:xfrm flipH="1" flipV="1">
            <a:off x="3524385" y="5248765"/>
            <a:ext cx="0" cy="340226"/>
          </a:xfrm>
          <a:prstGeom prst="line">
            <a:avLst/>
          </a:prstGeom>
          <a:noFill/>
          <a:ln w="28575">
            <a:solidFill>
              <a:schemeClr val="tx1"/>
            </a:solidFill>
            <a:prstDash val="dash"/>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a:p>
        </p:txBody>
      </p:sp>
      <p:sp>
        <p:nvSpPr>
          <p:cNvPr id="30" name="Line 23">
            <a:extLst>
              <a:ext uri="{FF2B5EF4-FFF2-40B4-BE49-F238E27FC236}">
                <a16:creationId xmlns:a16="http://schemas.microsoft.com/office/drawing/2014/main" id="{35FA5019-E171-FB74-7994-5C3BB117DDD4}"/>
              </a:ext>
            </a:extLst>
          </p:cNvPr>
          <p:cNvSpPr>
            <a:spLocks noChangeShapeType="1"/>
          </p:cNvSpPr>
          <p:nvPr/>
        </p:nvSpPr>
        <p:spPr bwMode="auto">
          <a:xfrm flipV="1">
            <a:off x="4057785" y="5124244"/>
            <a:ext cx="1904999" cy="611368"/>
          </a:xfrm>
          <a:prstGeom prst="line">
            <a:avLst/>
          </a:prstGeom>
          <a:noFill/>
          <a:ln w="28575">
            <a:solidFill>
              <a:schemeClr val="tx1"/>
            </a:solidFill>
            <a:prstDash val="dash"/>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a:p>
        </p:txBody>
      </p:sp>
      <p:sp>
        <p:nvSpPr>
          <p:cNvPr id="31" name="Line 23">
            <a:extLst>
              <a:ext uri="{FF2B5EF4-FFF2-40B4-BE49-F238E27FC236}">
                <a16:creationId xmlns:a16="http://schemas.microsoft.com/office/drawing/2014/main" id="{D2A2A6DA-2DCD-BEA5-E356-055909D82455}"/>
              </a:ext>
            </a:extLst>
          </p:cNvPr>
          <p:cNvSpPr>
            <a:spLocks noChangeShapeType="1"/>
          </p:cNvSpPr>
          <p:nvPr/>
        </p:nvSpPr>
        <p:spPr bwMode="auto">
          <a:xfrm flipH="1" flipV="1">
            <a:off x="4112040" y="4982035"/>
            <a:ext cx="1689324" cy="1"/>
          </a:xfrm>
          <a:prstGeom prst="line">
            <a:avLst/>
          </a:prstGeom>
          <a:noFill/>
          <a:ln w="28575">
            <a:solidFill>
              <a:schemeClr val="tx1"/>
            </a:solidFill>
            <a:prstDash val="dash"/>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a:p>
        </p:txBody>
      </p:sp>
      <p:sp>
        <p:nvSpPr>
          <p:cNvPr id="32" name="Can 31">
            <a:extLst>
              <a:ext uri="{FF2B5EF4-FFF2-40B4-BE49-F238E27FC236}">
                <a16:creationId xmlns:a16="http://schemas.microsoft.com/office/drawing/2014/main" id="{6F49F9EC-ACC2-12C8-4613-FDBCED0E8660}"/>
              </a:ext>
            </a:extLst>
          </p:cNvPr>
          <p:cNvSpPr/>
          <p:nvPr/>
        </p:nvSpPr>
        <p:spPr bwMode="auto">
          <a:xfrm>
            <a:off x="7590248" y="4711194"/>
            <a:ext cx="506137" cy="587330"/>
          </a:xfrm>
          <a:prstGeom prst="can">
            <a:avLst/>
          </a:prstGeom>
          <a:solidFill>
            <a:srgbClr val="FFFF00"/>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33" name="Can 32">
            <a:extLst>
              <a:ext uri="{FF2B5EF4-FFF2-40B4-BE49-F238E27FC236}">
                <a16:creationId xmlns:a16="http://schemas.microsoft.com/office/drawing/2014/main" id="{5DD10D5E-74F5-DE35-98C8-555388D01F95}"/>
              </a:ext>
            </a:extLst>
          </p:cNvPr>
          <p:cNvSpPr/>
          <p:nvPr/>
        </p:nvSpPr>
        <p:spPr bwMode="auto">
          <a:xfrm>
            <a:off x="7590248" y="5584155"/>
            <a:ext cx="506137" cy="587330"/>
          </a:xfrm>
          <a:prstGeom prst="can">
            <a:avLst/>
          </a:prstGeom>
          <a:solidFill>
            <a:srgbClr val="FFFF00"/>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34" name="Can 33">
            <a:extLst>
              <a:ext uri="{FF2B5EF4-FFF2-40B4-BE49-F238E27FC236}">
                <a16:creationId xmlns:a16="http://schemas.microsoft.com/office/drawing/2014/main" id="{34E802D0-4213-A7C9-482C-7CB161A6CCCF}"/>
              </a:ext>
            </a:extLst>
          </p:cNvPr>
          <p:cNvSpPr/>
          <p:nvPr/>
        </p:nvSpPr>
        <p:spPr bwMode="auto">
          <a:xfrm>
            <a:off x="1619388" y="4731279"/>
            <a:ext cx="704444" cy="587330"/>
          </a:xfrm>
          <a:prstGeom prst="can">
            <a:avLst/>
          </a:prstGeom>
          <a:solidFill>
            <a:srgbClr val="FFFF00"/>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36" name="TextBox 35">
            <a:extLst>
              <a:ext uri="{FF2B5EF4-FFF2-40B4-BE49-F238E27FC236}">
                <a16:creationId xmlns:a16="http://schemas.microsoft.com/office/drawing/2014/main" id="{96BB5172-192E-E6E3-F737-EEE94E6BDDA0}"/>
              </a:ext>
            </a:extLst>
          </p:cNvPr>
          <p:cNvSpPr txBox="1"/>
          <p:nvPr/>
        </p:nvSpPr>
        <p:spPr>
          <a:xfrm>
            <a:off x="1445854" y="4821239"/>
            <a:ext cx="1087931" cy="507831"/>
          </a:xfrm>
          <a:prstGeom prst="rect">
            <a:avLst/>
          </a:prstGeom>
          <a:noFill/>
        </p:spPr>
        <p:txBody>
          <a:bodyPr wrap="square">
            <a:spAutoFit/>
          </a:bodyPr>
          <a:lstStyle/>
          <a:p>
            <a:pPr algn="ctr"/>
            <a:r>
              <a:rPr lang="en-US" altLang="en-US" sz="900" b="1" dirty="0">
                <a:latin typeface="Arial" panose="020B0604020202020204" pitchFamily="34" charset="0"/>
              </a:rPr>
              <a:t>Common Schema &amp; Dictionaries</a:t>
            </a:r>
            <a:endParaRPr lang="en-US" sz="900" dirty="0"/>
          </a:p>
        </p:txBody>
      </p:sp>
      <p:sp>
        <p:nvSpPr>
          <p:cNvPr id="37" name="TextBox 36">
            <a:extLst>
              <a:ext uri="{FF2B5EF4-FFF2-40B4-BE49-F238E27FC236}">
                <a16:creationId xmlns:a16="http://schemas.microsoft.com/office/drawing/2014/main" id="{814C0F39-CCC7-C914-303B-23A2E6B3095C}"/>
              </a:ext>
            </a:extLst>
          </p:cNvPr>
          <p:cNvSpPr txBox="1"/>
          <p:nvPr/>
        </p:nvSpPr>
        <p:spPr>
          <a:xfrm>
            <a:off x="7457031" y="4810778"/>
            <a:ext cx="772569" cy="507831"/>
          </a:xfrm>
          <a:prstGeom prst="rect">
            <a:avLst/>
          </a:prstGeom>
          <a:noFill/>
        </p:spPr>
        <p:txBody>
          <a:bodyPr wrap="square">
            <a:spAutoFit/>
          </a:bodyPr>
          <a:lstStyle/>
          <a:p>
            <a:pPr algn="ctr"/>
            <a:r>
              <a:rPr lang="en-US" altLang="en-US" sz="900" b="1" dirty="0">
                <a:latin typeface="Arial" panose="020B0604020202020204" pitchFamily="34" charset="0"/>
              </a:rPr>
              <a:t>Domain Data Models</a:t>
            </a:r>
            <a:endParaRPr lang="en-US" sz="900" dirty="0"/>
          </a:p>
        </p:txBody>
      </p:sp>
      <p:sp>
        <p:nvSpPr>
          <p:cNvPr id="38" name="TextBox 37">
            <a:extLst>
              <a:ext uri="{FF2B5EF4-FFF2-40B4-BE49-F238E27FC236}">
                <a16:creationId xmlns:a16="http://schemas.microsoft.com/office/drawing/2014/main" id="{DF6DF57E-A19D-3E6F-A42A-AC34961D337E}"/>
              </a:ext>
            </a:extLst>
          </p:cNvPr>
          <p:cNvSpPr txBox="1"/>
          <p:nvPr/>
        </p:nvSpPr>
        <p:spPr>
          <a:xfrm>
            <a:off x="7533230" y="5685008"/>
            <a:ext cx="639355" cy="507831"/>
          </a:xfrm>
          <a:prstGeom prst="rect">
            <a:avLst/>
          </a:prstGeom>
          <a:noFill/>
        </p:spPr>
        <p:txBody>
          <a:bodyPr wrap="square">
            <a:spAutoFit/>
          </a:bodyPr>
          <a:lstStyle/>
          <a:p>
            <a:pPr algn="ctr"/>
            <a:r>
              <a:rPr lang="en-US" altLang="en-US" sz="900" b="1" dirty="0">
                <a:latin typeface="Arial" panose="020B0604020202020204" pitchFamily="34" charset="0"/>
              </a:rPr>
              <a:t>Local Data Models</a:t>
            </a:r>
            <a:endParaRPr lang="en-US" sz="900" dirty="0"/>
          </a:p>
        </p:txBody>
      </p:sp>
      <p:sp>
        <p:nvSpPr>
          <p:cNvPr id="39" name="TextBox 38">
            <a:extLst>
              <a:ext uri="{FF2B5EF4-FFF2-40B4-BE49-F238E27FC236}">
                <a16:creationId xmlns:a16="http://schemas.microsoft.com/office/drawing/2014/main" id="{F226BF50-ED28-2678-9D41-46E108A572F9}"/>
              </a:ext>
            </a:extLst>
          </p:cNvPr>
          <p:cNvSpPr txBox="1"/>
          <p:nvPr/>
        </p:nvSpPr>
        <p:spPr>
          <a:xfrm>
            <a:off x="428869" y="4994696"/>
            <a:ext cx="1087931" cy="769441"/>
          </a:xfrm>
          <a:prstGeom prst="rect">
            <a:avLst/>
          </a:prstGeom>
          <a:noFill/>
        </p:spPr>
        <p:txBody>
          <a:bodyPr wrap="square">
            <a:spAutoFit/>
          </a:bodyPr>
          <a:lstStyle/>
          <a:p>
            <a:pPr algn="ctr"/>
            <a:r>
              <a:rPr lang="en-US" altLang="en-US" sz="1100" b="1" i="1" u="sng" dirty="0">
                <a:solidFill>
                  <a:srgbClr val="FF0AF5"/>
                </a:solidFill>
                <a:latin typeface="Arial" panose="020B0604020202020204" pitchFamily="34" charset="0"/>
              </a:rPr>
              <a:t>Information Management Functional Objects</a:t>
            </a:r>
            <a:endParaRPr lang="en-US" sz="1100" i="1" u="sng" dirty="0">
              <a:solidFill>
                <a:srgbClr val="FF0AF5"/>
              </a:solidFill>
            </a:endParaRPr>
          </a:p>
        </p:txBody>
      </p:sp>
      <p:sp>
        <p:nvSpPr>
          <p:cNvPr id="40" name="TextBox 39">
            <a:extLst>
              <a:ext uri="{FF2B5EF4-FFF2-40B4-BE49-F238E27FC236}">
                <a16:creationId xmlns:a16="http://schemas.microsoft.com/office/drawing/2014/main" id="{77072B02-61F7-6AC7-7CBD-270B6258DBC2}"/>
              </a:ext>
            </a:extLst>
          </p:cNvPr>
          <p:cNvSpPr txBox="1"/>
          <p:nvPr/>
        </p:nvSpPr>
        <p:spPr>
          <a:xfrm>
            <a:off x="428869" y="2319230"/>
            <a:ext cx="1270284" cy="600164"/>
          </a:xfrm>
          <a:prstGeom prst="rect">
            <a:avLst/>
          </a:prstGeom>
          <a:noFill/>
        </p:spPr>
        <p:txBody>
          <a:bodyPr wrap="square">
            <a:spAutoFit/>
          </a:bodyPr>
          <a:lstStyle/>
          <a:p>
            <a:pPr algn="ctr"/>
            <a:r>
              <a:rPr lang="en-US" altLang="en-US" sz="1100" b="1" i="1" u="sng" dirty="0">
                <a:solidFill>
                  <a:srgbClr val="FF0AF5"/>
                </a:solidFill>
                <a:latin typeface="Arial" panose="020B0604020202020204" pitchFamily="34" charset="0"/>
              </a:rPr>
              <a:t>Representative Functional Objects</a:t>
            </a:r>
            <a:endParaRPr lang="en-US" sz="1100" i="1" u="sng" dirty="0">
              <a:solidFill>
                <a:srgbClr val="FF0AF5"/>
              </a:solidFill>
            </a:endParaRPr>
          </a:p>
        </p:txBody>
      </p:sp>
      <p:sp>
        <p:nvSpPr>
          <p:cNvPr id="41" name="TextBox 40">
            <a:extLst>
              <a:ext uri="{FF2B5EF4-FFF2-40B4-BE49-F238E27FC236}">
                <a16:creationId xmlns:a16="http://schemas.microsoft.com/office/drawing/2014/main" id="{A48520F9-C402-FF71-D2E7-B75423023FFC}"/>
              </a:ext>
            </a:extLst>
          </p:cNvPr>
          <p:cNvSpPr txBox="1"/>
          <p:nvPr/>
        </p:nvSpPr>
        <p:spPr>
          <a:xfrm>
            <a:off x="2601778" y="4122136"/>
            <a:ext cx="1087931" cy="215444"/>
          </a:xfrm>
          <a:prstGeom prst="rect">
            <a:avLst/>
          </a:prstGeom>
          <a:noFill/>
        </p:spPr>
        <p:txBody>
          <a:bodyPr wrap="square">
            <a:spAutoFit/>
          </a:bodyPr>
          <a:lstStyle/>
          <a:p>
            <a:pPr algn="ctr"/>
            <a:r>
              <a:rPr lang="en-US" altLang="en-US" sz="800" b="1" i="1" dirty="0">
                <a:latin typeface="Arial" panose="020B0604020202020204" pitchFamily="34" charset="0"/>
              </a:rPr>
              <a:t>Data Objects</a:t>
            </a:r>
            <a:endParaRPr lang="en-US" sz="800" i="1" dirty="0"/>
          </a:p>
        </p:txBody>
      </p:sp>
      <p:sp>
        <p:nvSpPr>
          <p:cNvPr id="42" name="TextBox 41">
            <a:extLst>
              <a:ext uri="{FF2B5EF4-FFF2-40B4-BE49-F238E27FC236}">
                <a16:creationId xmlns:a16="http://schemas.microsoft.com/office/drawing/2014/main" id="{23011C35-EFB8-AFE3-071B-41F7E77CBA51}"/>
              </a:ext>
            </a:extLst>
          </p:cNvPr>
          <p:cNvSpPr txBox="1"/>
          <p:nvPr/>
        </p:nvSpPr>
        <p:spPr>
          <a:xfrm>
            <a:off x="4524268" y="4122136"/>
            <a:ext cx="1087931" cy="215444"/>
          </a:xfrm>
          <a:prstGeom prst="rect">
            <a:avLst/>
          </a:prstGeom>
          <a:noFill/>
        </p:spPr>
        <p:txBody>
          <a:bodyPr wrap="square">
            <a:spAutoFit/>
          </a:bodyPr>
          <a:lstStyle/>
          <a:p>
            <a:pPr algn="ctr"/>
            <a:r>
              <a:rPr lang="en-US" altLang="en-US" sz="800" b="1" i="1" dirty="0">
                <a:latin typeface="Arial" panose="020B0604020202020204" pitchFamily="34" charset="0"/>
              </a:rPr>
              <a:t>Query / Results</a:t>
            </a:r>
            <a:endParaRPr lang="en-US" sz="800" i="1" dirty="0"/>
          </a:p>
        </p:txBody>
      </p:sp>
      <p:sp>
        <p:nvSpPr>
          <p:cNvPr id="43" name="TextBox 42">
            <a:extLst>
              <a:ext uri="{FF2B5EF4-FFF2-40B4-BE49-F238E27FC236}">
                <a16:creationId xmlns:a16="http://schemas.microsoft.com/office/drawing/2014/main" id="{E196A093-0B98-BA1F-6815-0EBB43FCED23}"/>
              </a:ext>
            </a:extLst>
          </p:cNvPr>
          <p:cNvSpPr txBox="1"/>
          <p:nvPr/>
        </p:nvSpPr>
        <p:spPr>
          <a:xfrm>
            <a:off x="6075409" y="4122136"/>
            <a:ext cx="1514839" cy="215444"/>
          </a:xfrm>
          <a:prstGeom prst="rect">
            <a:avLst/>
          </a:prstGeom>
          <a:noFill/>
        </p:spPr>
        <p:txBody>
          <a:bodyPr wrap="square">
            <a:spAutoFit/>
          </a:bodyPr>
          <a:lstStyle/>
          <a:p>
            <a:pPr algn="ctr"/>
            <a:r>
              <a:rPr lang="en-US" altLang="en-US" sz="800" b="1" i="1" dirty="0">
                <a:latin typeface="Arial" panose="020B0604020202020204" pitchFamily="34" charset="0"/>
              </a:rPr>
              <a:t>Metadata / Resources</a:t>
            </a:r>
            <a:endParaRPr lang="en-US" sz="800" i="1" dirty="0"/>
          </a:p>
        </p:txBody>
      </p:sp>
      <p:sp>
        <p:nvSpPr>
          <p:cNvPr id="44" name="Line 22">
            <a:extLst>
              <a:ext uri="{FF2B5EF4-FFF2-40B4-BE49-F238E27FC236}">
                <a16:creationId xmlns:a16="http://schemas.microsoft.com/office/drawing/2014/main" id="{41655B4A-A96C-E675-68BC-697266FB0A31}"/>
              </a:ext>
            </a:extLst>
          </p:cNvPr>
          <p:cNvSpPr>
            <a:spLocks noChangeShapeType="1"/>
          </p:cNvSpPr>
          <p:nvPr/>
        </p:nvSpPr>
        <p:spPr bwMode="auto">
          <a:xfrm flipH="1" flipV="1">
            <a:off x="2323831" y="4355696"/>
            <a:ext cx="5848753" cy="19430"/>
          </a:xfrm>
          <a:prstGeom prst="line">
            <a:avLst/>
          </a:prstGeom>
          <a:noFill/>
          <a:ln w="28575">
            <a:solidFill>
              <a:schemeClr val="tx1"/>
            </a:solidFill>
            <a:prstDash val="dash"/>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a:p>
        </p:txBody>
      </p:sp>
      <p:sp>
        <p:nvSpPr>
          <p:cNvPr id="45" name="TextBox 44">
            <a:extLst>
              <a:ext uri="{FF2B5EF4-FFF2-40B4-BE49-F238E27FC236}">
                <a16:creationId xmlns:a16="http://schemas.microsoft.com/office/drawing/2014/main" id="{8744E557-F4D5-D273-A503-E1CEA8976DDB}"/>
              </a:ext>
            </a:extLst>
          </p:cNvPr>
          <p:cNvSpPr txBox="1"/>
          <p:nvPr/>
        </p:nvSpPr>
        <p:spPr>
          <a:xfrm>
            <a:off x="432813" y="4094047"/>
            <a:ext cx="1087931" cy="430887"/>
          </a:xfrm>
          <a:prstGeom prst="rect">
            <a:avLst/>
          </a:prstGeom>
          <a:noFill/>
        </p:spPr>
        <p:txBody>
          <a:bodyPr wrap="square">
            <a:spAutoFit/>
          </a:bodyPr>
          <a:lstStyle/>
          <a:p>
            <a:pPr algn="ctr"/>
            <a:r>
              <a:rPr lang="en-US" altLang="en-US" sz="1100" b="1" i="1" u="sng" dirty="0">
                <a:solidFill>
                  <a:srgbClr val="FF0AF5"/>
                </a:solidFill>
                <a:latin typeface="Arial" panose="020B0604020202020204" pitchFamily="34" charset="0"/>
              </a:rPr>
              <a:t>Service</a:t>
            </a:r>
          </a:p>
          <a:p>
            <a:pPr algn="ctr"/>
            <a:r>
              <a:rPr lang="en-US" sz="1100" i="1" u="sng" dirty="0">
                <a:solidFill>
                  <a:srgbClr val="FF0AF5"/>
                </a:solidFill>
                <a:latin typeface="Arial" panose="020B0604020202020204" pitchFamily="34" charset="0"/>
              </a:rPr>
              <a:t>Interfaces</a:t>
            </a:r>
            <a:endParaRPr lang="en-US" sz="1100" i="1" u="sng" dirty="0">
              <a:solidFill>
                <a:srgbClr val="FF0AF5"/>
              </a:solidFill>
            </a:endParaRPr>
          </a:p>
        </p:txBody>
      </p:sp>
      <p:sp>
        <p:nvSpPr>
          <p:cNvPr id="46" name="Up-Down Arrow 45">
            <a:extLst>
              <a:ext uri="{FF2B5EF4-FFF2-40B4-BE49-F238E27FC236}">
                <a16:creationId xmlns:a16="http://schemas.microsoft.com/office/drawing/2014/main" id="{57A09A67-7E5B-39BD-FAE6-DECC178754FE}"/>
              </a:ext>
            </a:extLst>
          </p:cNvPr>
          <p:cNvSpPr/>
          <p:nvPr/>
        </p:nvSpPr>
        <p:spPr bwMode="auto">
          <a:xfrm>
            <a:off x="1844387" y="4122136"/>
            <a:ext cx="155997" cy="402798"/>
          </a:xfrm>
          <a:prstGeom prst="upDownArrow">
            <a:avLst/>
          </a:prstGeom>
          <a:solidFill>
            <a:schemeClr val="accent1">
              <a:lumMod val="60000"/>
              <a:lumOff val="40000"/>
            </a:scheme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4" name="Line 16">
            <a:extLst>
              <a:ext uri="{FF2B5EF4-FFF2-40B4-BE49-F238E27FC236}">
                <a16:creationId xmlns:a16="http://schemas.microsoft.com/office/drawing/2014/main" id="{92C0E938-8473-D102-65ED-8F622B3ABBF6}"/>
              </a:ext>
            </a:extLst>
          </p:cNvPr>
          <p:cNvSpPr>
            <a:spLocks noChangeShapeType="1"/>
          </p:cNvSpPr>
          <p:nvPr/>
        </p:nvSpPr>
        <p:spPr bwMode="auto">
          <a:xfrm flipV="1">
            <a:off x="3689709" y="4027593"/>
            <a:ext cx="882291" cy="663974"/>
          </a:xfrm>
          <a:prstGeom prst="line">
            <a:avLst/>
          </a:prstGeom>
          <a:noFill/>
          <a:ln w="28575">
            <a:solidFill>
              <a:schemeClr val="tx1"/>
            </a:solidFill>
            <a:prstDash val="dash"/>
            <a:round/>
            <a:headEnd type="triangl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1200"/>
          </a:p>
        </p:txBody>
      </p:sp>
    </p:spTree>
    <p:extLst>
      <p:ext uri="{BB962C8B-B14F-4D97-AF65-F5344CB8AC3E}">
        <p14:creationId xmlns:p14="http://schemas.microsoft.com/office/powerpoint/2010/main" val="23490443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A5051B-0B28-18CD-CD81-382CA967A2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1DF3A7B-EC72-D745-F40B-8168AACA6A19}"/>
              </a:ext>
            </a:extLst>
          </p:cNvPr>
          <p:cNvSpPr>
            <a:spLocks noGrp="1"/>
          </p:cNvSpPr>
          <p:nvPr>
            <p:ph type="title"/>
          </p:nvPr>
        </p:nvSpPr>
        <p:spPr/>
        <p:txBody>
          <a:bodyPr/>
          <a:lstStyle/>
          <a:p>
            <a:r>
              <a:rPr lang="en-US" dirty="0"/>
              <a:t>Physical Viewpoint - New</a:t>
            </a:r>
            <a:endParaRPr lang="en-US" dirty="0">
              <a:solidFill>
                <a:srgbClr val="0099A6"/>
              </a:solidFill>
            </a:endParaRPr>
          </a:p>
        </p:txBody>
      </p:sp>
      <p:sp>
        <p:nvSpPr>
          <p:cNvPr id="4" name="Content Placeholder 3">
            <a:extLst>
              <a:ext uri="{FF2B5EF4-FFF2-40B4-BE49-F238E27FC236}">
                <a16:creationId xmlns:a16="http://schemas.microsoft.com/office/drawing/2014/main" id="{3F26F61D-E44C-56EA-B068-D0D040D172A6}"/>
              </a:ext>
            </a:extLst>
          </p:cNvPr>
          <p:cNvSpPr>
            <a:spLocks noGrp="1"/>
          </p:cNvSpPr>
          <p:nvPr>
            <p:ph idx="1"/>
          </p:nvPr>
        </p:nvSpPr>
        <p:spPr>
          <a:xfrm>
            <a:off x="473094" y="810609"/>
            <a:ext cx="8229600" cy="5590191"/>
          </a:xfrm>
        </p:spPr>
        <p:txBody>
          <a:bodyPr/>
          <a:lstStyle/>
          <a:p>
            <a:r>
              <a:rPr lang="en-US" sz="1600" dirty="0"/>
              <a:t>The Physical Viewpoint describes the engineered decomposition of the space system into physical Components (Nodes) that connect physically or energetically to other Components. The Physical Viewpoint describes the physical aspects of the space system and the external environment within which it operates, the physical connections and behavior (fixity or motion) of the Components, and their physical composition. </a:t>
            </a:r>
          </a:p>
          <a:p>
            <a:endParaRPr lang="en-US" sz="1800" dirty="0"/>
          </a:p>
          <a:p>
            <a:r>
              <a:rPr lang="en-US" sz="1800" dirty="0"/>
              <a:t>Stakeholder Concerns:</a:t>
            </a:r>
          </a:p>
          <a:p>
            <a:pPr lvl="1"/>
            <a:r>
              <a:rPr lang="en-US" sz="1600" dirty="0"/>
              <a:t>The physical Components that compose the system; </a:t>
            </a:r>
          </a:p>
          <a:p>
            <a:pPr lvl="1"/>
            <a:r>
              <a:rPr lang="en-US" sz="1600" dirty="0"/>
              <a:t>The physical connections among the physical elements in the system and </a:t>
            </a:r>
            <a:r>
              <a:rPr lang="en-US" sz="1600" dirty="0">
                <a:ea typeface="ＭＳ Ｐゴシック" pitchFamily="26" charset="-128"/>
              </a:rPr>
              <a:t>the structural or energetic flows and junctions required to support these connections among objects in the system; </a:t>
            </a:r>
            <a:endParaRPr lang="en-US" sz="1600" dirty="0"/>
          </a:p>
          <a:p>
            <a:pPr lvl="1"/>
            <a:r>
              <a:rPr lang="en-US" sz="1600" dirty="0"/>
              <a:t>The characterization of these different physical aspects in their own views, with tailored language for connection modalities: mechanical, electrical, thermal, electro-magnetic, gravitational, propulsive, ..; </a:t>
            </a:r>
          </a:p>
          <a:p>
            <a:pPr lvl="1"/>
            <a:r>
              <a:rPr lang="en-US" sz="1600" dirty="0">
                <a:ea typeface="ＭＳ Ｐゴシック" pitchFamily="26" charset="-128"/>
              </a:rPr>
              <a:t>The selected allocation of physical functions to the </a:t>
            </a:r>
            <a:r>
              <a:rPr lang="en-US" sz="1600" dirty="0"/>
              <a:t>Components</a:t>
            </a:r>
            <a:r>
              <a:rPr lang="en-US" sz="1600" dirty="0">
                <a:ea typeface="ＭＳ Ｐゴシック" pitchFamily="26" charset="-128"/>
              </a:rPr>
              <a:t> of the system, including their implementation choices and constraints on implementation, connections, configuration, and features imposed by the nature of the physical connections and the environment; </a:t>
            </a:r>
          </a:p>
          <a:p>
            <a:pPr lvl="1"/>
            <a:r>
              <a:rPr lang="en-US" sz="1600" dirty="0">
                <a:ea typeface="ＭＳ Ｐゴシック" pitchFamily="26" charset="-128"/>
              </a:rPr>
              <a:t>The behavior and performance of elements in the system, including their capabilities, fixity or physical motion, and their interactions with the physical environment. </a:t>
            </a:r>
          </a:p>
          <a:p>
            <a:pPr lvl="1"/>
            <a:r>
              <a:rPr lang="en-US" sz="1600" dirty="0"/>
              <a:t>The impacts and constraints on connections, energy flows, motion, …. </a:t>
            </a:r>
          </a:p>
          <a:p>
            <a:pPr marL="0" indent="0">
              <a:buNone/>
            </a:pPr>
            <a:endParaRPr lang="en-US" sz="1800" dirty="0"/>
          </a:p>
          <a:p>
            <a:pPr marL="0" indent="0">
              <a:buNone/>
            </a:pPr>
            <a:endParaRPr lang="en-US" sz="1600" dirty="0"/>
          </a:p>
        </p:txBody>
      </p:sp>
      <p:sp>
        <p:nvSpPr>
          <p:cNvPr id="3" name="Date Placeholder 2">
            <a:extLst>
              <a:ext uri="{FF2B5EF4-FFF2-40B4-BE49-F238E27FC236}">
                <a16:creationId xmlns:a16="http://schemas.microsoft.com/office/drawing/2014/main" id="{3E71CC4C-3FD7-3F1E-4A35-98C845D576D4}"/>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39001189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44418B-4FC9-9A38-5AF5-496B0F92FA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8A5F81-06C9-5D7C-8E97-F6C5A2AD961D}"/>
              </a:ext>
            </a:extLst>
          </p:cNvPr>
          <p:cNvSpPr>
            <a:spLocks noGrp="1"/>
          </p:cNvSpPr>
          <p:nvPr>
            <p:ph type="title"/>
          </p:nvPr>
        </p:nvSpPr>
        <p:spPr/>
        <p:txBody>
          <a:bodyPr/>
          <a:lstStyle/>
          <a:p>
            <a:r>
              <a:rPr lang="en-US" dirty="0"/>
              <a:t>Physical / Structural Viewpoint - New</a:t>
            </a:r>
            <a:r>
              <a:rPr lang="en-US" dirty="0">
                <a:solidFill>
                  <a:srgbClr val="0099A6"/>
                </a:solidFill>
              </a:rPr>
              <a:t>, </a:t>
            </a:r>
            <a:r>
              <a:rPr lang="en-US" dirty="0" err="1">
                <a:solidFill>
                  <a:srgbClr val="0099A6"/>
                </a:solidFill>
              </a:rPr>
              <a:t>contd</a:t>
            </a:r>
            <a:endParaRPr lang="en-US" dirty="0">
              <a:solidFill>
                <a:srgbClr val="0099A6"/>
              </a:solidFill>
            </a:endParaRPr>
          </a:p>
        </p:txBody>
      </p:sp>
      <p:sp>
        <p:nvSpPr>
          <p:cNvPr id="4" name="Content Placeholder 3">
            <a:extLst>
              <a:ext uri="{FF2B5EF4-FFF2-40B4-BE49-F238E27FC236}">
                <a16:creationId xmlns:a16="http://schemas.microsoft.com/office/drawing/2014/main" id="{122C03EA-0A2E-3196-670B-0DFDDFB45591}"/>
              </a:ext>
            </a:extLst>
          </p:cNvPr>
          <p:cNvSpPr>
            <a:spLocks noGrp="1"/>
          </p:cNvSpPr>
          <p:nvPr>
            <p:ph idx="1"/>
          </p:nvPr>
        </p:nvSpPr>
        <p:spPr>
          <a:xfrm>
            <a:off x="473094" y="810609"/>
            <a:ext cx="8229600" cy="5590191"/>
          </a:xfrm>
        </p:spPr>
        <p:txBody>
          <a:bodyPr/>
          <a:lstStyle/>
          <a:p>
            <a:r>
              <a:rPr lang="en-US" sz="1800" dirty="0"/>
              <a:t>Engineering Objects (Components, Connectors, Applications): </a:t>
            </a:r>
            <a:endParaRPr lang="en-US" sz="1200" dirty="0"/>
          </a:p>
          <a:p>
            <a:pPr lvl="1"/>
            <a:r>
              <a:rPr lang="en-US" sz="1600" dirty="0"/>
              <a:t>Nodes (hardware Engineering Objects, provide mechanical, power, thermal and other structural or physical resources, connection points, performance and other associated physical behavior): </a:t>
            </a:r>
            <a:endParaRPr lang="en-US" sz="1050" dirty="0"/>
          </a:p>
          <a:p>
            <a:pPr lvl="2"/>
            <a:r>
              <a:rPr lang="en-US" sz="1200" dirty="0"/>
              <a:t>Types: hardware objects, composite hardware objects; </a:t>
            </a:r>
            <a:endParaRPr lang="en-US" sz="600" dirty="0"/>
          </a:p>
          <a:p>
            <a:pPr lvl="2"/>
            <a:r>
              <a:rPr lang="en-US" sz="1200" dirty="0"/>
              <a:t>Attributes: name, type, mass/power/orientation, location (place, trajectory, orbit), laws of motion, physical interfaces, capabilities (e.g., attachment type, fixity / motion, connection properties, etc.), allocated functions, constraints; </a:t>
            </a:r>
          </a:p>
          <a:p>
            <a:pPr lvl="1"/>
            <a:r>
              <a:rPr lang="en-US" sz="1600" dirty="0"/>
              <a:t> Connections between Components (associated physical flows, behaviors, and properties); </a:t>
            </a:r>
          </a:p>
          <a:p>
            <a:pPr lvl="2"/>
            <a:r>
              <a:rPr lang="en-US" sz="1200" dirty="0"/>
              <a:t>Types: connectors / weldments / mating surfaces, joints, waveguides, heat pipes, cables, free-space radiation, …</a:t>
            </a:r>
          </a:p>
          <a:p>
            <a:pPr lvl="2"/>
            <a:r>
              <a:rPr lang="en-US" sz="1200" dirty="0"/>
              <a:t>Attributes: name, type, end-points (connected nodes), physical interfaces, performance (e.g., capacity, flows, range of motion), constraints, environmental effects, etc.);</a:t>
            </a:r>
            <a:r>
              <a:rPr lang="en-US" sz="1600" dirty="0"/>
              <a:t> </a:t>
            </a:r>
          </a:p>
          <a:p>
            <a:r>
              <a:rPr lang="en-US" sz="1800" dirty="0"/>
              <a:t>Relationships (composition, interfaces/connections, constraints, configurations, allocation); </a:t>
            </a:r>
            <a:endParaRPr lang="en-US" sz="1100" dirty="0"/>
          </a:p>
          <a:p>
            <a:pPr lvl="1"/>
            <a:r>
              <a:rPr lang="en-US" sz="1600" dirty="0"/>
              <a:t>Environment (physical environs, physical forces [gravity, electromagnetic, radiation, and others], physical interactions and effects); </a:t>
            </a:r>
            <a:endParaRPr lang="en-US" sz="1050" dirty="0"/>
          </a:p>
          <a:p>
            <a:pPr lvl="1"/>
            <a:r>
              <a:rPr lang="en-US" sz="1600" dirty="0"/>
              <a:t>Flows (defined representations of energetic flows that are exchanged among Engineering Objects, where formal descriptions of flows are found in the Information Viewpoint). </a:t>
            </a:r>
            <a:endParaRPr lang="en-US" sz="1050" dirty="0"/>
          </a:p>
          <a:p>
            <a:endParaRPr lang="en-US" sz="1800" dirty="0"/>
          </a:p>
          <a:p>
            <a:r>
              <a:rPr lang="en-US" sz="1800" dirty="0"/>
              <a:t>NOTE – Physical Components and Connectors in any given space system may include many more aspects and many more attributes than those shown here.  The Data Communications aspects of Components (Nodes) and Connectors (Links) are covered in the Connectivity Viewpoint.</a:t>
            </a:r>
            <a:endParaRPr lang="en-US" sz="1100" dirty="0"/>
          </a:p>
          <a:p>
            <a:endParaRPr lang="en-US" sz="1600" dirty="0"/>
          </a:p>
        </p:txBody>
      </p:sp>
      <p:sp>
        <p:nvSpPr>
          <p:cNvPr id="3" name="Date Placeholder 2">
            <a:extLst>
              <a:ext uri="{FF2B5EF4-FFF2-40B4-BE49-F238E27FC236}">
                <a16:creationId xmlns:a16="http://schemas.microsoft.com/office/drawing/2014/main" id="{66B32C80-ADE5-43DA-39C3-63C5FD17785D}"/>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25659415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5BB917-4294-2A83-73AF-A91E3331C490}"/>
            </a:ext>
          </a:extLst>
        </p:cNvPr>
        <p:cNvGrpSpPr/>
        <p:nvPr/>
      </p:nvGrpSpPr>
      <p:grpSpPr>
        <a:xfrm>
          <a:off x="0" y="0"/>
          <a:ext cx="0" cy="0"/>
          <a:chOff x="0" y="0"/>
          <a:chExt cx="0" cy="0"/>
        </a:xfrm>
      </p:grpSpPr>
      <p:sp>
        <p:nvSpPr>
          <p:cNvPr id="12" name="Date Placeholder 1">
            <a:extLst>
              <a:ext uri="{FF2B5EF4-FFF2-40B4-BE49-F238E27FC236}">
                <a16:creationId xmlns:a16="http://schemas.microsoft.com/office/drawing/2014/main" id="{FD071AE5-9B63-BFA1-C4F5-953C710D6967}"/>
              </a:ext>
            </a:extLst>
          </p:cNvPr>
          <p:cNvSpPr>
            <a:spLocks noGrp="1"/>
          </p:cNvSpPr>
          <p:nvPr>
            <p:ph type="dt" sz="quarter" idx="2"/>
          </p:nvPr>
        </p:nvSpPr>
        <p:spPr bwMode="auto">
          <a:xfrm>
            <a:off x="0" y="6553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l" rtl="0" eaLnBrk="1" fontAlgn="base" hangingPunct="1">
              <a:spcBef>
                <a:spcPct val="0"/>
              </a:spcBef>
              <a:spcAft>
                <a:spcPct val="0"/>
              </a:spcAft>
              <a:defRPr sz="1200" kern="1200" smtClean="0">
                <a:solidFill>
                  <a:schemeClr val="tx1"/>
                </a:solidFill>
                <a:latin typeface="+mn-lt"/>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r>
              <a:rPr lang="en-US" altLang="en-US" b="0"/>
              <a:t>28 Mar 2024</a:t>
            </a:r>
            <a:endParaRPr lang="en-US" altLang="en-US" b="0" dirty="0"/>
          </a:p>
        </p:txBody>
      </p:sp>
      <p:sp>
        <p:nvSpPr>
          <p:cNvPr id="20484" name="Rectangle 3">
            <a:extLst>
              <a:ext uri="{FF2B5EF4-FFF2-40B4-BE49-F238E27FC236}">
                <a16:creationId xmlns:a16="http://schemas.microsoft.com/office/drawing/2014/main" id="{E3235AC2-9D95-823A-9ED0-5FAB86508923}"/>
              </a:ext>
            </a:extLst>
          </p:cNvPr>
          <p:cNvSpPr>
            <a:spLocks noChangeArrowheads="1"/>
          </p:cNvSpPr>
          <p:nvPr/>
        </p:nvSpPr>
        <p:spPr bwMode="auto">
          <a:xfrm>
            <a:off x="457200" y="-1"/>
            <a:ext cx="8229600" cy="724445"/>
          </a:xfrm>
          <a:prstGeom prst="rect">
            <a:avLst/>
          </a:prstGeom>
        </p:spPr>
        <p:txBody>
          <a:bodyPr vert="horz"/>
          <a:lstStyle/>
          <a:p>
            <a:pPr algn="ctr" eaLnBrk="0" hangingPunct="0">
              <a:lnSpc>
                <a:spcPct val="90000"/>
              </a:lnSpc>
            </a:pPr>
            <a:r>
              <a:rPr lang="en-US" altLang="ja-JP" sz="2500" dirty="0">
                <a:solidFill>
                  <a:srgbClr val="0099A6"/>
                </a:solidFill>
                <a:latin typeface="+mj-lt"/>
                <a:ea typeface="ＭＳ Ｐゴシック" pitchFamily="26" charset="-128"/>
                <a:cs typeface="ＭＳ Ｐゴシック" pitchFamily="26" charset="-128"/>
              </a:rPr>
              <a:t>Physical Base Viewpoint - Physical Object</a:t>
            </a:r>
          </a:p>
          <a:p>
            <a:pPr algn="ctr" eaLnBrk="0" hangingPunct="0">
              <a:lnSpc>
                <a:spcPct val="90000"/>
              </a:lnSpc>
            </a:pPr>
            <a:r>
              <a:rPr lang="en-US" altLang="ja-JP" sz="2000" dirty="0">
                <a:solidFill>
                  <a:srgbClr val="0099A6"/>
                </a:solidFill>
                <a:latin typeface="+mj-lt"/>
                <a:ea typeface="ＭＳ Ｐゴシック" pitchFamily="26" charset="-128"/>
                <a:cs typeface="ＭＳ Ｐゴシック" pitchFamily="26" charset="-128"/>
              </a:rPr>
              <a:t>(Hardware Component Representation)</a:t>
            </a:r>
          </a:p>
        </p:txBody>
      </p:sp>
      <p:sp>
        <p:nvSpPr>
          <p:cNvPr id="20485" name="Rectangle 4">
            <a:extLst>
              <a:ext uri="{FF2B5EF4-FFF2-40B4-BE49-F238E27FC236}">
                <a16:creationId xmlns:a16="http://schemas.microsoft.com/office/drawing/2014/main" id="{FDFAABA0-FCFE-57F4-2EBB-16764F26C9CC}"/>
              </a:ext>
            </a:extLst>
          </p:cNvPr>
          <p:cNvSpPr>
            <a:spLocks noChangeArrowheads="1"/>
          </p:cNvSpPr>
          <p:nvPr/>
        </p:nvSpPr>
        <p:spPr bwMode="auto">
          <a:xfrm>
            <a:off x="4019222" y="3903345"/>
            <a:ext cx="4493538" cy="2523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Attributes: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Name/identifier</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Composition (engineering objects)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Physical environment</a:t>
            </a:r>
          </a:p>
          <a:p>
            <a:pPr marL="285750" indent="-285750">
              <a:buFont typeface="Arial" panose="020B0604020202020204" pitchFamily="34" charset="0"/>
              <a:buChar char="•"/>
            </a:pPr>
            <a:r>
              <a:rPr kumimoji="1" lang="en-US" altLang="ja-JP" sz="1400" b="0" dirty="0">
                <a:latin typeface="Arial" panose="020B0604020202020204" pitchFamily="34" charset="0"/>
                <a:ea typeface="Osaka" charset="-128"/>
              </a:rPr>
              <a:t>Extensions</a:t>
            </a:r>
          </a:p>
          <a:p>
            <a:pPr marL="285750">
              <a:buFont typeface="Arial" panose="020B0604020202020204" pitchFamily="34" charset="0"/>
              <a:buChar char="•"/>
            </a:pPr>
            <a:r>
              <a:rPr kumimoji="1" lang="en-US" altLang="ja-JP" sz="1400" b="0" dirty="0">
                <a:latin typeface="Arial" panose="020B0604020202020204" pitchFamily="34" charset="0"/>
                <a:ea typeface="Osaka" charset="-128"/>
              </a:rPr>
              <a:t> Physical Attributes (mass, power, moment of inertia, thermal, Distribution / frame of reference)</a:t>
            </a:r>
          </a:p>
          <a:p>
            <a:pPr marL="285750">
              <a:buFont typeface="Arial" panose="020B0604020202020204" pitchFamily="34" charset="0"/>
              <a:buChar char="•"/>
            </a:pPr>
            <a:r>
              <a:rPr kumimoji="1" lang="en-US" altLang="ja-JP" sz="1400" b="0" dirty="0">
                <a:latin typeface="Arial" panose="020B0604020202020204" pitchFamily="34" charset="0"/>
                <a:ea typeface="Osaka" charset="-128"/>
              </a:rPr>
              <a:t> Connection types (flows, energetic, structural,…)</a:t>
            </a:r>
          </a:p>
          <a:p>
            <a:pPr marL="285750">
              <a:buFont typeface="Arial" panose="020B0604020202020204" pitchFamily="34" charset="0"/>
              <a:buChar char="•"/>
            </a:pPr>
            <a:r>
              <a:rPr kumimoji="1" lang="en-US" altLang="ja-JP" sz="1400" b="0" dirty="0">
                <a:latin typeface="Arial" panose="020B0604020202020204" pitchFamily="34" charset="0"/>
                <a:ea typeface="Osaka" charset="-128"/>
              </a:rPr>
              <a:t> Constraints</a:t>
            </a:r>
          </a:p>
          <a:p>
            <a:pPr marL="285750" indent="-285750">
              <a:buFont typeface="Arial" panose="020B0604020202020204" pitchFamily="34" charset="0"/>
              <a:buChar char="•"/>
            </a:pPr>
            <a:endParaRPr kumimoji="1" lang="en-US" altLang="ja-JP" sz="1400" b="0" dirty="0">
              <a:latin typeface="Arial" panose="020B0604020202020204" pitchFamily="34" charset="0"/>
              <a:ea typeface="Osaka" charset="-128"/>
            </a:endParaRPr>
          </a:p>
          <a:p>
            <a:pPr marL="285750" indent="-285750" eaLnBrk="1" hangingPunct="1">
              <a:buFont typeface="Arial" panose="020B0604020202020204" pitchFamily="34" charset="0"/>
              <a:buChar char="•"/>
            </a:pPr>
            <a:endParaRPr kumimoji="1" lang="en-US" altLang="ja-JP" sz="1400" b="0" dirty="0">
              <a:latin typeface="Arial" panose="020B0604020202020204" pitchFamily="34" charset="0"/>
              <a:ea typeface="Osaka" charset="-128"/>
            </a:endParaRPr>
          </a:p>
        </p:txBody>
      </p:sp>
      <p:sp>
        <p:nvSpPr>
          <p:cNvPr id="20489" name="Rectangle 8">
            <a:extLst>
              <a:ext uri="{FF2B5EF4-FFF2-40B4-BE49-F238E27FC236}">
                <a16:creationId xmlns:a16="http://schemas.microsoft.com/office/drawing/2014/main" id="{FC2EDBB7-6E3E-6E82-242A-790CD238D856}"/>
              </a:ext>
            </a:extLst>
          </p:cNvPr>
          <p:cNvSpPr>
            <a:spLocks noChangeArrowheads="1"/>
          </p:cNvSpPr>
          <p:nvPr/>
        </p:nvSpPr>
        <p:spPr bwMode="auto">
          <a:xfrm>
            <a:off x="6172200" y="3581400"/>
            <a:ext cx="2326278"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External Interfaces:</a:t>
            </a:r>
            <a:endParaRPr kumimoji="1" lang="en-US" altLang="ja-JP" sz="1800" dirty="0">
              <a:latin typeface="Arial" panose="020B0604020202020204" pitchFamily="34" charset="0"/>
              <a:ea typeface="Osaka" charset="-128"/>
            </a:endParaRPr>
          </a:p>
          <a:p>
            <a:pPr eaLnBrk="1" hangingPunct="1"/>
            <a:r>
              <a:rPr kumimoji="1" lang="en-US" altLang="ja-JP" sz="1400" b="0" dirty="0">
                <a:latin typeface="Arial" panose="020B0604020202020204" pitchFamily="34" charset="0"/>
                <a:ea typeface="Osaka" charset="-128"/>
              </a:rPr>
              <a:t>Physical Connections </a:t>
            </a:r>
          </a:p>
          <a:p>
            <a:pPr eaLnBrk="1" hangingPunct="1"/>
            <a:r>
              <a:rPr kumimoji="1" lang="en-US" altLang="ja-JP" sz="1400" b="0" dirty="0">
                <a:latin typeface="Arial" panose="020B0604020202020204" pitchFamily="34" charset="0"/>
                <a:ea typeface="Osaka" charset="-128"/>
              </a:rPr>
              <a:t>to other Components</a:t>
            </a:r>
            <a:endParaRPr kumimoji="1" lang="en-US" altLang="ja-JP" sz="1800" b="0" dirty="0">
              <a:latin typeface="Arial" panose="020B0604020202020204" pitchFamily="34" charset="0"/>
              <a:ea typeface="Osaka" charset="-128"/>
            </a:endParaRPr>
          </a:p>
        </p:txBody>
      </p:sp>
      <p:sp>
        <p:nvSpPr>
          <p:cNvPr id="20490" name="Rectangle 9">
            <a:extLst>
              <a:ext uri="{FF2B5EF4-FFF2-40B4-BE49-F238E27FC236}">
                <a16:creationId xmlns:a16="http://schemas.microsoft.com/office/drawing/2014/main" id="{F165D0B3-C8F5-3095-B6D0-C84747D1FE1A}"/>
              </a:ext>
            </a:extLst>
          </p:cNvPr>
          <p:cNvSpPr>
            <a:spLocks noChangeArrowheads="1"/>
          </p:cNvSpPr>
          <p:nvPr/>
        </p:nvSpPr>
        <p:spPr bwMode="auto">
          <a:xfrm>
            <a:off x="4902200" y="937987"/>
            <a:ext cx="3106941"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Management Interfaces:</a:t>
            </a:r>
            <a:endParaRPr kumimoji="1" lang="en-US" altLang="ja-JP" sz="1800" dirty="0">
              <a:latin typeface="Arial" panose="020B0604020202020204" pitchFamily="34" charset="0"/>
              <a:ea typeface="Osaka" charset="-128"/>
            </a:endParaRPr>
          </a:p>
          <a:p>
            <a:pPr eaLnBrk="1" hangingPunct="1"/>
            <a:r>
              <a:rPr kumimoji="1" lang="en-US" altLang="ja-JP" sz="1800" dirty="0">
                <a:latin typeface="Arial" panose="020B0604020202020204" pitchFamily="34" charset="0"/>
                <a:ea typeface="Osaka" charset="-128"/>
              </a:rPr>
              <a:t>    </a:t>
            </a:r>
            <a:r>
              <a:rPr kumimoji="1" lang="en-US" altLang="ja-JP" sz="1400" b="0" dirty="0">
                <a:latin typeface="Arial" panose="020B0604020202020204" pitchFamily="34" charset="0"/>
                <a:ea typeface="Osaka" charset="-128"/>
              </a:rPr>
              <a:t>How Components are configured,</a:t>
            </a:r>
          </a:p>
          <a:p>
            <a:pPr eaLnBrk="1" hangingPunct="1"/>
            <a:r>
              <a:rPr kumimoji="1" lang="en-US" altLang="ja-JP" sz="1400" b="0" dirty="0">
                <a:latin typeface="Arial" panose="020B0604020202020204" pitchFamily="34" charset="0"/>
                <a:ea typeface="Osaka" charset="-128"/>
              </a:rPr>
              <a:t>    controlled, and reported upon</a:t>
            </a:r>
          </a:p>
        </p:txBody>
      </p:sp>
      <p:sp>
        <p:nvSpPr>
          <p:cNvPr id="20491" name="Rectangle 10">
            <a:extLst>
              <a:ext uri="{FF2B5EF4-FFF2-40B4-BE49-F238E27FC236}">
                <a16:creationId xmlns:a16="http://schemas.microsoft.com/office/drawing/2014/main" id="{37183474-8816-BDFF-0E86-6F6247C9EEE3}"/>
              </a:ext>
            </a:extLst>
          </p:cNvPr>
          <p:cNvSpPr>
            <a:spLocks noChangeArrowheads="1"/>
          </p:cNvSpPr>
          <p:nvPr/>
        </p:nvSpPr>
        <p:spPr bwMode="auto">
          <a:xfrm>
            <a:off x="887413" y="3567113"/>
            <a:ext cx="223651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Service Interfaces:</a:t>
            </a:r>
            <a:endParaRPr kumimoji="1" lang="en-US" altLang="ja-JP" sz="1800" dirty="0">
              <a:latin typeface="Arial" panose="020B0604020202020204" pitchFamily="34" charset="0"/>
              <a:ea typeface="Osaka" charset="-128"/>
            </a:endParaRPr>
          </a:p>
          <a:p>
            <a:pPr eaLnBrk="1" hangingPunct="1"/>
            <a:r>
              <a:rPr kumimoji="1" lang="en-US" altLang="ja-JP" sz="1600" b="0" dirty="0">
                <a:latin typeface="Arial" panose="020B0604020202020204" pitchFamily="34" charset="0"/>
                <a:ea typeface="Osaka" charset="-128"/>
              </a:rPr>
              <a:t>P</a:t>
            </a:r>
            <a:r>
              <a:rPr kumimoji="1" lang="en-US" altLang="ja-JP" sz="1400" b="0" dirty="0">
                <a:latin typeface="Arial" panose="020B0604020202020204" pitchFamily="34" charset="0"/>
                <a:ea typeface="Osaka" charset="-128"/>
              </a:rPr>
              <a:t>hysical Connections </a:t>
            </a:r>
          </a:p>
          <a:p>
            <a:pPr eaLnBrk="1" hangingPunct="1"/>
            <a:r>
              <a:rPr kumimoji="1" lang="en-US" altLang="ja-JP" sz="1400" b="0" dirty="0">
                <a:latin typeface="Arial" panose="020B0604020202020204" pitchFamily="34" charset="0"/>
                <a:ea typeface="Osaka" charset="-128"/>
              </a:rPr>
              <a:t>from other Components</a:t>
            </a:r>
            <a:endParaRPr kumimoji="1" lang="en-US" altLang="ja-JP" sz="1800" b="0" dirty="0">
              <a:latin typeface="Arial" panose="020B0604020202020204" pitchFamily="34" charset="0"/>
              <a:ea typeface="Osaka" charset="-128"/>
            </a:endParaRPr>
          </a:p>
        </p:txBody>
      </p:sp>
      <p:sp>
        <p:nvSpPr>
          <p:cNvPr id="2" name="Cube 1">
            <a:extLst>
              <a:ext uri="{FF2B5EF4-FFF2-40B4-BE49-F238E27FC236}">
                <a16:creationId xmlns:a16="http://schemas.microsoft.com/office/drawing/2014/main" id="{1965DF3B-F2FB-DB5A-4928-496F4EBEF91B}"/>
              </a:ext>
            </a:extLst>
          </p:cNvPr>
          <p:cNvSpPr/>
          <p:nvPr/>
        </p:nvSpPr>
        <p:spPr>
          <a:xfrm>
            <a:off x="3429000" y="2620737"/>
            <a:ext cx="2392363" cy="1049337"/>
          </a:xfrm>
          <a:prstGeom prst="cube">
            <a:avLst>
              <a:gd name="adj" fmla="val 13759"/>
            </a:avLst>
          </a:prstGeom>
          <a:solidFill>
            <a:srgbClr val="0C8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800" b="1" dirty="0">
                <a:solidFill>
                  <a:schemeClr val="tx1"/>
                </a:solidFill>
                <a:latin typeface="+mj-lt"/>
                <a:ea typeface="ＭＳ Ｐゴシック" panose="020B0600070205080204" pitchFamily="34" charset="-128"/>
              </a:rPr>
              <a:t> </a:t>
            </a:r>
            <a:r>
              <a:rPr lang="en-US" sz="1800" b="1" dirty="0">
                <a:solidFill>
                  <a:schemeClr val="bg1"/>
                </a:solidFill>
                <a:latin typeface="+mj-lt"/>
                <a:ea typeface="ＭＳ Ｐゴシック" panose="020B0600070205080204" pitchFamily="34" charset="-128"/>
              </a:rPr>
              <a:t>Physical Component</a:t>
            </a:r>
            <a:endParaRPr lang="en-US" sz="2000" b="1" dirty="0">
              <a:solidFill>
                <a:schemeClr val="bg1"/>
              </a:solidFill>
              <a:latin typeface="+mj-lt"/>
              <a:ea typeface="ＭＳ Ｐゴシック" panose="020B0600070205080204" pitchFamily="34" charset="-128"/>
            </a:endParaRPr>
          </a:p>
        </p:txBody>
      </p:sp>
      <p:sp>
        <p:nvSpPr>
          <p:cNvPr id="18" name="AutoShape 7">
            <a:extLst>
              <a:ext uri="{FF2B5EF4-FFF2-40B4-BE49-F238E27FC236}">
                <a16:creationId xmlns:a16="http://schemas.microsoft.com/office/drawing/2014/main" id="{DDE0CEAC-ACE3-7033-2D05-ACD5A96C6663}"/>
              </a:ext>
            </a:extLst>
          </p:cNvPr>
          <p:cNvSpPr>
            <a:spLocks noChangeArrowheads="1"/>
          </p:cNvSpPr>
          <p:nvPr/>
        </p:nvSpPr>
        <p:spPr bwMode="auto">
          <a:xfrm rot="5400000">
            <a:off x="4053681" y="1281880"/>
            <a:ext cx="11430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19" name="AutoShape 7">
            <a:extLst>
              <a:ext uri="{FF2B5EF4-FFF2-40B4-BE49-F238E27FC236}">
                <a16:creationId xmlns:a16="http://schemas.microsoft.com/office/drawing/2014/main" id="{4A1BAEF5-6F2E-56FA-E364-A0C118F6F3DA}"/>
              </a:ext>
            </a:extLst>
          </p:cNvPr>
          <p:cNvSpPr>
            <a:spLocks noChangeArrowheads="1"/>
          </p:cNvSpPr>
          <p:nvPr/>
        </p:nvSpPr>
        <p:spPr bwMode="auto">
          <a:xfrm>
            <a:off x="1767592" y="2819400"/>
            <a:ext cx="11430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20" name="AutoShape 7">
            <a:extLst>
              <a:ext uri="{FF2B5EF4-FFF2-40B4-BE49-F238E27FC236}">
                <a16:creationId xmlns:a16="http://schemas.microsoft.com/office/drawing/2014/main" id="{5851E150-F8EB-5126-7E27-1934D6EA69A2}"/>
              </a:ext>
            </a:extLst>
          </p:cNvPr>
          <p:cNvSpPr>
            <a:spLocks noChangeArrowheads="1"/>
          </p:cNvSpPr>
          <p:nvPr/>
        </p:nvSpPr>
        <p:spPr bwMode="auto">
          <a:xfrm>
            <a:off x="6400800" y="2824515"/>
            <a:ext cx="11430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21" name="AutoShape 7">
            <a:extLst>
              <a:ext uri="{FF2B5EF4-FFF2-40B4-BE49-F238E27FC236}">
                <a16:creationId xmlns:a16="http://schemas.microsoft.com/office/drawing/2014/main" id="{55C381F8-8455-AD76-5A3F-FF26224FC31F}"/>
              </a:ext>
            </a:extLst>
          </p:cNvPr>
          <p:cNvSpPr>
            <a:spLocks noChangeArrowheads="1"/>
          </p:cNvSpPr>
          <p:nvPr/>
        </p:nvSpPr>
        <p:spPr bwMode="auto">
          <a:xfrm rot="2262956">
            <a:off x="1972047" y="1633138"/>
            <a:ext cx="1143000" cy="609600"/>
          </a:xfrm>
          <a:prstGeom prst="stripedRightArrow">
            <a:avLst/>
          </a:prstGeom>
          <a:solidFill>
            <a:srgbClr val="FF82D6"/>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3" name="Rectangle 2">
            <a:extLst>
              <a:ext uri="{FF2B5EF4-FFF2-40B4-BE49-F238E27FC236}">
                <a16:creationId xmlns:a16="http://schemas.microsoft.com/office/drawing/2014/main" id="{E6AD5D00-0FAC-33F7-E271-24019D9BC710}"/>
              </a:ext>
            </a:extLst>
          </p:cNvPr>
          <p:cNvSpPr/>
          <p:nvPr/>
        </p:nvSpPr>
        <p:spPr>
          <a:xfrm>
            <a:off x="258094" y="1093978"/>
            <a:ext cx="1878947" cy="1384995"/>
          </a:xfrm>
          <a:prstGeom prst="rect">
            <a:avLst/>
          </a:prstGeom>
        </p:spPr>
        <p:txBody>
          <a:bodyPr wrap="square">
            <a:spAutoFit/>
          </a:bodyPr>
          <a:lstStyle/>
          <a:p>
            <a:pPr marL="285750" indent="-285750">
              <a:buFont typeface="Arial" panose="020B0604020202020204" pitchFamily="34" charset="0"/>
              <a:buChar char="•"/>
            </a:pPr>
            <a:r>
              <a:rPr kumimoji="1" lang="en-US" altLang="ja-JP" sz="1400" b="0" dirty="0">
                <a:latin typeface="Arial" panose="020B0604020202020204" pitchFamily="34" charset="0"/>
                <a:ea typeface="Osaka" charset="-128"/>
              </a:rPr>
              <a:t>Physical Environment</a:t>
            </a:r>
          </a:p>
          <a:p>
            <a:pPr marL="285750" indent="-285750">
              <a:buFont typeface="Arial" panose="020B0604020202020204" pitchFamily="34" charset="0"/>
              <a:buChar char="•"/>
            </a:pPr>
            <a:r>
              <a:rPr kumimoji="1" lang="en-US" sz="1400" b="0" dirty="0">
                <a:latin typeface="Arial" panose="020B0604020202020204" pitchFamily="34" charset="0"/>
                <a:ea typeface="Osaka" charset="-128"/>
              </a:rPr>
              <a:t>Laws of Motion</a:t>
            </a:r>
          </a:p>
          <a:p>
            <a:pPr marL="285750" indent="-285750">
              <a:buFont typeface="Arial" panose="020B0604020202020204" pitchFamily="34" charset="0"/>
              <a:buChar char="•"/>
            </a:pPr>
            <a:r>
              <a:rPr kumimoji="1" lang="en-US" sz="1400" b="0" dirty="0">
                <a:latin typeface="Arial" panose="020B0604020202020204" pitchFamily="34" charset="0"/>
                <a:ea typeface="Osaka" charset="-128"/>
              </a:rPr>
              <a:t>Other energetic inputs, gravity, Solar, radiation,…</a:t>
            </a:r>
          </a:p>
        </p:txBody>
      </p:sp>
      <p:sp>
        <p:nvSpPr>
          <p:cNvPr id="4" name="Date Placeholder 1">
            <a:extLst>
              <a:ext uri="{FF2B5EF4-FFF2-40B4-BE49-F238E27FC236}">
                <a16:creationId xmlns:a16="http://schemas.microsoft.com/office/drawing/2014/main" id="{5CB7B48B-83DE-F059-8B6E-14F8CCB509A2}"/>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6-1</a:t>
            </a:r>
          </a:p>
        </p:txBody>
      </p:sp>
    </p:spTree>
    <p:extLst>
      <p:ext uri="{BB962C8B-B14F-4D97-AF65-F5344CB8AC3E}">
        <p14:creationId xmlns:p14="http://schemas.microsoft.com/office/powerpoint/2010/main" val="35403759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231CA5-4189-DD2E-87E5-F421375BC0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305B35-8D3F-8CF8-9DC9-8B02ABC362B5}"/>
              </a:ext>
            </a:extLst>
          </p:cNvPr>
          <p:cNvSpPr>
            <a:spLocks noGrp="1"/>
          </p:cNvSpPr>
          <p:nvPr>
            <p:ph type="title"/>
          </p:nvPr>
        </p:nvSpPr>
        <p:spPr>
          <a:xfrm>
            <a:off x="403261" y="20433"/>
            <a:ext cx="8229600" cy="771567"/>
          </a:xfrm>
        </p:spPr>
        <p:txBody>
          <a:bodyPr vert="horz"/>
          <a:lstStyle/>
          <a:p>
            <a:r>
              <a:rPr lang="en-US" sz="2000" dirty="0">
                <a:solidFill>
                  <a:srgbClr val="0099A6"/>
                </a:solidFill>
              </a:rPr>
              <a:t>Relationships among Terms</a:t>
            </a:r>
            <a:br>
              <a:rPr lang="en-US" sz="2000" dirty="0">
                <a:solidFill>
                  <a:srgbClr val="0099A6"/>
                </a:solidFill>
              </a:rPr>
            </a:br>
            <a:r>
              <a:rPr lang="en-US" sz="2000" dirty="0">
                <a:solidFill>
                  <a:srgbClr val="0099A6"/>
                </a:solidFill>
              </a:rPr>
              <a:t>(</a:t>
            </a:r>
            <a:r>
              <a:rPr lang="en-US" sz="2000" dirty="0">
                <a:solidFill>
                  <a:srgbClr val="FF0000"/>
                </a:solidFill>
              </a:rPr>
              <a:t>Physical</a:t>
            </a:r>
            <a:r>
              <a:rPr lang="en-US" sz="2000" dirty="0">
                <a:solidFill>
                  <a:srgbClr val="0099A6"/>
                </a:solidFill>
              </a:rPr>
              <a:t> Viewpoint ontology - </a:t>
            </a:r>
            <a:r>
              <a:rPr lang="en-US" sz="2000" dirty="0">
                <a:solidFill>
                  <a:srgbClr val="FF0000"/>
                </a:solidFill>
              </a:rPr>
              <a:t>redrawn</a:t>
            </a:r>
            <a:r>
              <a:rPr lang="en-US" sz="2000" dirty="0">
                <a:solidFill>
                  <a:srgbClr val="0099A6"/>
                </a:solidFill>
              </a:rPr>
              <a:t>)</a:t>
            </a:r>
          </a:p>
        </p:txBody>
      </p:sp>
      <p:sp>
        <p:nvSpPr>
          <p:cNvPr id="6" name="Rounded Rectangle 5">
            <a:extLst>
              <a:ext uri="{FF2B5EF4-FFF2-40B4-BE49-F238E27FC236}">
                <a16:creationId xmlns:a16="http://schemas.microsoft.com/office/drawing/2014/main" id="{4ADBA016-2D6F-D42D-E2FF-19FFEFBB7AC6}"/>
              </a:ext>
            </a:extLst>
          </p:cNvPr>
          <p:cNvSpPr/>
          <p:nvPr/>
        </p:nvSpPr>
        <p:spPr>
          <a:xfrm>
            <a:off x="5046575" y="3960423"/>
            <a:ext cx="1157006"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Attachment</a:t>
            </a:r>
          </a:p>
          <a:p>
            <a:pPr algn="ctr"/>
            <a:r>
              <a:rPr lang="en-US" sz="1200" dirty="0">
                <a:solidFill>
                  <a:schemeClr val="bg1"/>
                </a:solidFill>
              </a:rPr>
              <a:t>(Interface)</a:t>
            </a:r>
          </a:p>
        </p:txBody>
      </p:sp>
      <p:sp>
        <p:nvSpPr>
          <p:cNvPr id="7" name="Rounded Rectangle 6">
            <a:extLst>
              <a:ext uri="{FF2B5EF4-FFF2-40B4-BE49-F238E27FC236}">
                <a16:creationId xmlns:a16="http://schemas.microsoft.com/office/drawing/2014/main" id="{F7F1F5F3-C79F-2649-4642-6A448875145F}"/>
              </a:ext>
            </a:extLst>
          </p:cNvPr>
          <p:cNvSpPr/>
          <p:nvPr/>
        </p:nvSpPr>
        <p:spPr>
          <a:xfrm>
            <a:off x="4790625" y="1507029"/>
            <a:ext cx="971550" cy="514350"/>
          </a:xfrm>
          <a:prstGeom prst="roundRect">
            <a:avLst/>
          </a:prstGeom>
          <a:solidFill>
            <a:srgbClr val="0C8FCC"/>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System</a:t>
            </a:r>
          </a:p>
          <a:p>
            <a:pPr algn="ctr"/>
            <a:r>
              <a:rPr lang="en-US" sz="1200" dirty="0">
                <a:solidFill>
                  <a:schemeClr val="bg1"/>
                </a:solidFill>
              </a:rPr>
              <a:t>Element</a:t>
            </a:r>
          </a:p>
        </p:txBody>
      </p:sp>
      <p:sp>
        <p:nvSpPr>
          <p:cNvPr id="12" name="Rounded Rectangle 11">
            <a:extLst>
              <a:ext uri="{FF2B5EF4-FFF2-40B4-BE49-F238E27FC236}">
                <a16:creationId xmlns:a16="http://schemas.microsoft.com/office/drawing/2014/main" id="{7739F08E-BA83-63F4-61DB-D9FE9AEEF511}"/>
              </a:ext>
            </a:extLst>
          </p:cNvPr>
          <p:cNvSpPr/>
          <p:nvPr/>
        </p:nvSpPr>
        <p:spPr>
          <a:xfrm>
            <a:off x="3810000" y="2823342"/>
            <a:ext cx="1276350"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Component</a:t>
            </a:r>
          </a:p>
        </p:txBody>
      </p:sp>
      <p:cxnSp>
        <p:nvCxnSpPr>
          <p:cNvPr id="14" name="Straight Arrow Connector 13">
            <a:extLst>
              <a:ext uri="{FF2B5EF4-FFF2-40B4-BE49-F238E27FC236}">
                <a16:creationId xmlns:a16="http://schemas.microsoft.com/office/drawing/2014/main" id="{81EA3F12-53C8-1AA9-ACDB-F57C5FA7F649}"/>
              </a:ext>
            </a:extLst>
          </p:cNvPr>
          <p:cNvCxnSpPr>
            <a:cxnSpLocks/>
            <a:endCxn id="60" idx="0"/>
          </p:cNvCxnSpPr>
          <p:nvPr/>
        </p:nvCxnSpPr>
        <p:spPr>
          <a:xfrm flipH="1">
            <a:off x="3731847" y="3348865"/>
            <a:ext cx="535596" cy="858282"/>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17580780-CE93-AA7B-E013-9E14DF39D44A}"/>
              </a:ext>
            </a:extLst>
          </p:cNvPr>
          <p:cNvCxnSpPr>
            <a:cxnSpLocks/>
            <a:stCxn id="7" idx="2"/>
            <a:endCxn id="12" idx="0"/>
          </p:cNvCxnSpPr>
          <p:nvPr/>
        </p:nvCxnSpPr>
        <p:spPr>
          <a:xfrm flipH="1">
            <a:off x="4448175" y="2021379"/>
            <a:ext cx="828225" cy="801963"/>
          </a:xfrm>
          <a:prstGeom prst="straightConnector1">
            <a:avLst/>
          </a:prstGeom>
          <a:ln>
            <a:headEnd type="triangle" w="med" len="med"/>
            <a:tailEnd type="none" w="med" len="med"/>
          </a:ln>
        </p:spPr>
        <p:style>
          <a:lnRef idx="2">
            <a:schemeClr val="accent1"/>
          </a:lnRef>
          <a:fillRef idx="0">
            <a:schemeClr val="accent1"/>
          </a:fillRef>
          <a:effectRef idx="1">
            <a:schemeClr val="accent1"/>
          </a:effectRef>
          <a:fontRef idx="minor">
            <a:schemeClr val="tx1"/>
          </a:fontRef>
        </p:style>
      </p:cxnSp>
      <p:sp>
        <p:nvSpPr>
          <p:cNvPr id="52" name="TextBox 51">
            <a:extLst>
              <a:ext uri="{FF2B5EF4-FFF2-40B4-BE49-F238E27FC236}">
                <a16:creationId xmlns:a16="http://schemas.microsoft.com/office/drawing/2014/main" id="{2353C407-483B-89E3-5E5A-72C87AE15A69}"/>
              </a:ext>
            </a:extLst>
          </p:cNvPr>
          <p:cNvSpPr txBox="1"/>
          <p:nvPr/>
        </p:nvSpPr>
        <p:spPr>
          <a:xfrm>
            <a:off x="3441963" y="3398035"/>
            <a:ext cx="767102" cy="346249"/>
          </a:xfrm>
          <a:prstGeom prst="rect">
            <a:avLst/>
          </a:prstGeom>
          <a:noFill/>
        </p:spPr>
        <p:txBody>
          <a:bodyPr wrap="square" rtlCol="0">
            <a:spAutoFit/>
          </a:bodyPr>
          <a:lstStyle/>
          <a:p>
            <a:r>
              <a:rPr lang="en-US" sz="825" dirty="0"/>
              <a:t>Implements 1..</a:t>
            </a:r>
          </a:p>
        </p:txBody>
      </p:sp>
      <p:sp>
        <p:nvSpPr>
          <p:cNvPr id="54" name="TextBox 53">
            <a:extLst>
              <a:ext uri="{FF2B5EF4-FFF2-40B4-BE49-F238E27FC236}">
                <a16:creationId xmlns:a16="http://schemas.microsoft.com/office/drawing/2014/main" id="{C77BB009-8520-D2E7-CD8D-30159AA3AF47}"/>
              </a:ext>
            </a:extLst>
          </p:cNvPr>
          <p:cNvSpPr txBox="1"/>
          <p:nvPr/>
        </p:nvSpPr>
        <p:spPr>
          <a:xfrm>
            <a:off x="4947787" y="2258632"/>
            <a:ext cx="871537" cy="219291"/>
          </a:xfrm>
          <a:prstGeom prst="rect">
            <a:avLst/>
          </a:prstGeom>
          <a:noFill/>
        </p:spPr>
        <p:txBody>
          <a:bodyPr wrap="square" rtlCol="0">
            <a:spAutoFit/>
          </a:bodyPr>
          <a:lstStyle/>
          <a:p>
            <a:r>
              <a:rPr lang="en-US" sz="825" dirty="0"/>
              <a:t>Is a …</a:t>
            </a:r>
          </a:p>
        </p:txBody>
      </p:sp>
      <p:sp>
        <p:nvSpPr>
          <p:cNvPr id="60" name="Rounded Rectangle 59">
            <a:extLst>
              <a:ext uri="{FF2B5EF4-FFF2-40B4-BE49-F238E27FC236}">
                <a16:creationId xmlns:a16="http://schemas.microsoft.com/office/drawing/2014/main" id="{C6A679E3-0EB3-FA7E-E776-2AB5A328ACE0}"/>
              </a:ext>
            </a:extLst>
          </p:cNvPr>
          <p:cNvSpPr/>
          <p:nvPr/>
        </p:nvSpPr>
        <p:spPr>
          <a:xfrm>
            <a:off x="3267503" y="4207147"/>
            <a:ext cx="928688" cy="514350"/>
          </a:xfrm>
          <a:prstGeom prst="roundRect">
            <a:avLst/>
          </a:prstGeom>
          <a:solidFill>
            <a:srgbClr val="CC0E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Function</a:t>
            </a:r>
          </a:p>
        </p:txBody>
      </p:sp>
      <p:sp>
        <p:nvSpPr>
          <p:cNvPr id="68" name="TextBox 67">
            <a:extLst>
              <a:ext uri="{FF2B5EF4-FFF2-40B4-BE49-F238E27FC236}">
                <a16:creationId xmlns:a16="http://schemas.microsoft.com/office/drawing/2014/main" id="{0ED398A6-8F2E-4EB3-4309-66AA6504B363}"/>
              </a:ext>
            </a:extLst>
          </p:cNvPr>
          <p:cNvSpPr txBox="1"/>
          <p:nvPr/>
        </p:nvSpPr>
        <p:spPr>
          <a:xfrm>
            <a:off x="3065047" y="2826153"/>
            <a:ext cx="687084" cy="219291"/>
          </a:xfrm>
          <a:prstGeom prst="rect">
            <a:avLst/>
          </a:prstGeom>
          <a:noFill/>
        </p:spPr>
        <p:txBody>
          <a:bodyPr wrap="square" rtlCol="0">
            <a:spAutoFit/>
          </a:bodyPr>
          <a:lstStyle/>
          <a:p>
            <a:r>
              <a:rPr lang="en-US" sz="825" dirty="0"/>
              <a:t>Offers 0..</a:t>
            </a:r>
          </a:p>
        </p:txBody>
      </p:sp>
      <p:sp>
        <p:nvSpPr>
          <p:cNvPr id="69" name="Rounded Rectangle 68">
            <a:extLst>
              <a:ext uri="{FF2B5EF4-FFF2-40B4-BE49-F238E27FC236}">
                <a16:creationId xmlns:a16="http://schemas.microsoft.com/office/drawing/2014/main" id="{EAFCA253-AD30-178C-6E2E-1B2DAC1551E1}"/>
              </a:ext>
            </a:extLst>
          </p:cNvPr>
          <p:cNvSpPr/>
          <p:nvPr/>
        </p:nvSpPr>
        <p:spPr>
          <a:xfrm>
            <a:off x="1948291" y="2823342"/>
            <a:ext cx="971550" cy="514350"/>
          </a:xfrm>
          <a:prstGeom prst="roundRect">
            <a:avLst/>
          </a:prstGeom>
          <a:solidFill>
            <a:srgbClr val="FF7C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Service</a:t>
            </a:r>
          </a:p>
        </p:txBody>
      </p:sp>
      <p:cxnSp>
        <p:nvCxnSpPr>
          <p:cNvPr id="70" name="Straight Arrow Connector 69">
            <a:extLst>
              <a:ext uri="{FF2B5EF4-FFF2-40B4-BE49-F238E27FC236}">
                <a16:creationId xmlns:a16="http://schemas.microsoft.com/office/drawing/2014/main" id="{EAE7FD11-BC40-907F-037E-0559D68E98DD}"/>
              </a:ext>
            </a:extLst>
          </p:cNvPr>
          <p:cNvCxnSpPr>
            <a:cxnSpLocks/>
            <a:stCxn id="12" idx="1"/>
            <a:endCxn id="69" idx="3"/>
          </p:cNvCxnSpPr>
          <p:nvPr/>
        </p:nvCxnSpPr>
        <p:spPr>
          <a:xfrm flipH="1">
            <a:off x="2919841" y="3080517"/>
            <a:ext cx="890159" cy="0"/>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4" name="Date Placeholder 3">
            <a:extLst>
              <a:ext uri="{FF2B5EF4-FFF2-40B4-BE49-F238E27FC236}">
                <a16:creationId xmlns:a16="http://schemas.microsoft.com/office/drawing/2014/main" id="{482C2A17-CBDF-6983-1BE0-70061717BDDC}"/>
              </a:ext>
            </a:extLst>
          </p:cNvPr>
          <p:cNvSpPr>
            <a:spLocks noGrp="1"/>
          </p:cNvSpPr>
          <p:nvPr>
            <p:ph type="dt" sz="half" idx="2"/>
          </p:nvPr>
        </p:nvSpPr>
        <p:spPr/>
        <p:txBody>
          <a:bodyPr/>
          <a:lstStyle/>
          <a:p>
            <a:pPr>
              <a:defRPr/>
            </a:pPr>
            <a:r>
              <a:rPr lang="en-US"/>
              <a:t>28 Mar 2024</a:t>
            </a:r>
            <a:endParaRPr lang="en-US" dirty="0"/>
          </a:p>
        </p:txBody>
      </p:sp>
      <p:cxnSp>
        <p:nvCxnSpPr>
          <p:cNvPr id="39" name="Straight Arrow Connector 38">
            <a:extLst>
              <a:ext uri="{FF2B5EF4-FFF2-40B4-BE49-F238E27FC236}">
                <a16:creationId xmlns:a16="http://schemas.microsoft.com/office/drawing/2014/main" id="{475B128F-C113-9674-8255-013C4CF031FF}"/>
              </a:ext>
            </a:extLst>
          </p:cNvPr>
          <p:cNvCxnSpPr>
            <a:cxnSpLocks/>
            <a:endCxn id="6" idx="0"/>
          </p:cNvCxnSpPr>
          <p:nvPr/>
        </p:nvCxnSpPr>
        <p:spPr>
          <a:xfrm>
            <a:off x="4610840" y="3348030"/>
            <a:ext cx="1014238" cy="612393"/>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F792C26A-05A8-6821-1C07-ADBC89E9497D}"/>
              </a:ext>
            </a:extLst>
          </p:cNvPr>
          <p:cNvSpPr txBox="1"/>
          <p:nvPr/>
        </p:nvSpPr>
        <p:spPr>
          <a:xfrm>
            <a:off x="5022688" y="3325019"/>
            <a:ext cx="1157006" cy="346249"/>
          </a:xfrm>
          <a:prstGeom prst="rect">
            <a:avLst/>
          </a:prstGeom>
          <a:noFill/>
        </p:spPr>
        <p:txBody>
          <a:bodyPr wrap="square" rtlCol="0">
            <a:spAutoFit/>
          </a:bodyPr>
          <a:lstStyle>
            <a:defPPr>
              <a:defRPr lang="en-US"/>
            </a:defPPr>
            <a:lvl1pPr>
              <a:defRPr sz="825"/>
            </a:lvl1pPr>
          </a:lstStyle>
          <a:p>
            <a:r>
              <a:rPr lang="en-US" dirty="0"/>
              <a:t>Has Provided / Required 1…</a:t>
            </a:r>
          </a:p>
        </p:txBody>
      </p:sp>
      <p:sp>
        <p:nvSpPr>
          <p:cNvPr id="21" name="Rounded Rectangle 20">
            <a:extLst>
              <a:ext uri="{FF2B5EF4-FFF2-40B4-BE49-F238E27FC236}">
                <a16:creationId xmlns:a16="http://schemas.microsoft.com/office/drawing/2014/main" id="{B3FD374A-DFD2-D1F4-F111-82E8C07085D3}"/>
              </a:ext>
            </a:extLst>
          </p:cNvPr>
          <p:cNvSpPr/>
          <p:nvPr/>
        </p:nvSpPr>
        <p:spPr>
          <a:xfrm>
            <a:off x="6497941" y="1143082"/>
            <a:ext cx="772096"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Hardware</a:t>
            </a:r>
          </a:p>
        </p:txBody>
      </p:sp>
      <p:sp>
        <p:nvSpPr>
          <p:cNvPr id="22" name="Rounded Rectangle 21">
            <a:extLst>
              <a:ext uri="{FF2B5EF4-FFF2-40B4-BE49-F238E27FC236}">
                <a16:creationId xmlns:a16="http://schemas.microsoft.com/office/drawing/2014/main" id="{64EDD64D-8C12-C16D-8B3D-D4EBB2E33DB3}"/>
              </a:ext>
            </a:extLst>
          </p:cNvPr>
          <p:cNvSpPr/>
          <p:nvPr/>
        </p:nvSpPr>
        <p:spPr>
          <a:xfrm>
            <a:off x="6498874" y="1571000"/>
            <a:ext cx="772096"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Software</a:t>
            </a:r>
          </a:p>
        </p:txBody>
      </p:sp>
      <p:sp>
        <p:nvSpPr>
          <p:cNvPr id="23" name="Rounded Rectangle 22">
            <a:extLst>
              <a:ext uri="{FF2B5EF4-FFF2-40B4-BE49-F238E27FC236}">
                <a16:creationId xmlns:a16="http://schemas.microsoft.com/office/drawing/2014/main" id="{8797C5A3-D11D-580C-1FE5-72A264885C2C}"/>
              </a:ext>
            </a:extLst>
          </p:cNvPr>
          <p:cNvSpPr/>
          <p:nvPr/>
        </p:nvSpPr>
        <p:spPr>
          <a:xfrm>
            <a:off x="6497941" y="1998916"/>
            <a:ext cx="772096" cy="339579"/>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Person</a:t>
            </a:r>
          </a:p>
        </p:txBody>
      </p:sp>
      <p:cxnSp>
        <p:nvCxnSpPr>
          <p:cNvPr id="24" name="Straight Arrow Connector 23">
            <a:extLst>
              <a:ext uri="{FF2B5EF4-FFF2-40B4-BE49-F238E27FC236}">
                <a16:creationId xmlns:a16="http://schemas.microsoft.com/office/drawing/2014/main" id="{076B2B30-2BE8-07AD-15B9-FE9807C84A40}"/>
              </a:ext>
            </a:extLst>
          </p:cNvPr>
          <p:cNvCxnSpPr>
            <a:cxnSpLocks/>
            <a:stCxn id="7" idx="3"/>
          </p:cNvCxnSpPr>
          <p:nvPr/>
        </p:nvCxnSpPr>
        <p:spPr>
          <a:xfrm flipV="1">
            <a:off x="5762175" y="1312872"/>
            <a:ext cx="735766" cy="451332"/>
          </a:xfrm>
          <a:prstGeom prst="straightConnector1">
            <a:avLst/>
          </a:prstGeom>
          <a:solidFill>
            <a:schemeClr val="bg1">
              <a:lumMod val="85000"/>
            </a:schemeClr>
          </a:solidFill>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900232B6-979D-5CE4-EF46-4AB5D8A4184C}"/>
              </a:ext>
            </a:extLst>
          </p:cNvPr>
          <p:cNvCxnSpPr>
            <a:cxnSpLocks/>
            <a:stCxn id="7" idx="3"/>
          </p:cNvCxnSpPr>
          <p:nvPr/>
        </p:nvCxnSpPr>
        <p:spPr>
          <a:xfrm flipV="1">
            <a:off x="5762175" y="1740790"/>
            <a:ext cx="736699" cy="23414"/>
          </a:xfrm>
          <a:prstGeom prst="straightConnector1">
            <a:avLst/>
          </a:prstGeom>
          <a:solidFill>
            <a:schemeClr val="bg1">
              <a:lumMod val="85000"/>
            </a:schemeClr>
          </a:solidFill>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3068842D-E052-8975-B088-2A05502B6B18}"/>
              </a:ext>
            </a:extLst>
          </p:cNvPr>
          <p:cNvCxnSpPr>
            <a:cxnSpLocks/>
            <a:stCxn id="7" idx="3"/>
          </p:cNvCxnSpPr>
          <p:nvPr/>
        </p:nvCxnSpPr>
        <p:spPr>
          <a:xfrm>
            <a:off x="5762175" y="1764204"/>
            <a:ext cx="735766" cy="404502"/>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92B9BC47-1E1D-4D9C-D131-1F9E69A6B24F}"/>
              </a:ext>
            </a:extLst>
          </p:cNvPr>
          <p:cNvSpPr txBox="1"/>
          <p:nvPr/>
        </p:nvSpPr>
        <p:spPr>
          <a:xfrm>
            <a:off x="5725845" y="1256648"/>
            <a:ext cx="639431" cy="300082"/>
          </a:xfrm>
          <a:prstGeom prst="rect">
            <a:avLst/>
          </a:prstGeom>
          <a:noFill/>
        </p:spPr>
        <p:txBody>
          <a:bodyPr wrap="square" rtlCol="0">
            <a:spAutoFit/>
          </a:bodyPr>
          <a:lstStyle/>
          <a:p>
            <a:r>
              <a:rPr lang="en-US" sz="675" dirty="0"/>
              <a:t>Composed of 1..</a:t>
            </a:r>
          </a:p>
        </p:txBody>
      </p:sp>
      <p:sp>
        <p:nvSpPr>
          <p:cNvPr id="29" name="Rounded Rectangle 28">
            <a:extLst>
              <a:ext uri="{FF2B5EF4-FFF2-40B4-BE49-F238E27FC236}">
                <a16:creationId xmlns:a16="http://schemas.microsoft.com/office/drawing/2014/main" id="{D08FA800-E719-5ADD-19FD-B504112F013E}"/>
              </a:ext>
            </a:extLst>
          </p:cNvPr>
          <p:cNvSpPr/>
          <p:nvPr/>
        </p:nvSpPr>
        <p:spPr>
          <a:xfrm>
            <a:off x="2494822" y="1325983"/>
            <a:ext cx="919665"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Environment</a:t>
            </a:r>
          </a:p>
        </p:txBody>
      </p:sp>
      <p:cxnSp>
        <p:nvCxnSpPr>
          <p:cNvPr id="30" name="Straight Arrow Connector 29">
            <a:extLst>
              <a:ext uri="{FF2B5EF4-FFF2-40B4-BE49-F238E27FC236}">
                <a16:creationId xmlns:a16="http://schemas.microsoft.com/office/drawing/2014/main" id="{B6CBC3E9-8B87-8658-A64A-2FD2A1A02472}"/>
              </a:ext>
            </a:extLst>
          </p:cNvPr>
          <p:cNvCxnSpPr>
            <a:cxnSpLocks/>
            <a:stCxn id="29" idx="2"/>
          </p:cNvCxnSpPr>
          <p:nvPr/>
        </p:nvCxnSpPr>
        <p:spPr>
          <a:xfrm>
            <a:off x="2954655" y="1665562"/>
            <a:ext cx="1241536" cy="1157780"/>
          </a:xfrm>
          <a:prstGeom prst="straightConnector1">
            <a:avLst/>
          </a:prstGeom>
          <a:solidFill>
            <a:schemeClr val="bg1">
              <a:lumMod val="85000"/>
            </a:schemeClr>
          </a:solidFill>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31" name="TextBox 30">
            <a:extLst>
              <a:ext uri="{FF2B5EF4-FFF2-40B4-BE49-F238E27FC236}">
                <a16:creationId xmlns:a16="http://schemas.microsoft.com/office/drawing/2014/main" id="{8DB03B13-C805-C47E-45DA-B1346BBC1D85}"/>
              </a:ext>
            </a:extLst>
          </p:cNvPr>
          <p:cNvSpPr txBox="1"/>
          <p:nvPr/>
        </p:nvSpPr>
        <p:spPr>
          <a:xfrm>
            <a:off x="3359380" y="1770247"/>
            <a:ext cx="558185" cy="196208"/>
          </a:xfrm>
          <a:prstGeom prst="rect">
            <a:avLst/>
          </a:prstGeom>
          <a:noFill/>
        </p:spPr>
        <p:txBody>
          <a:bodyPr wrap="square" rtlCol="0">
            <a:spAutoFit/>
          </a:bodyPr>
          <a:lstStyle>
            <a:defPPr>
              <a:defRPr lang="en-US"/>
            </a:defPPr>
            <a:lvl1pPr>
              <a:defRPr sz="825"/>
            </a:lvl1pPr>
          </a:lstStyle>
          <a:p>
            <a:r>
              <a:rPr lang="en-US" dirty="0"/>
              <a:t>Affects </a:t>
            </a:r>
          </a:p>
        </p:txBody>
      </p:sp>
      <p:sp>
        <p:nvSpPr>
          <p:cNvPr id="40" name="Rounded Rectangle 39">
            <a:extLst>
              <a:ext uri="{FF2B5EF4-FFF2-40B4-BE49-F238E27FC236}">
                <a16:creationId xmlns:a16="http://schemas.microsoft.com/office/drawing/2014/main" id="{7E0E4A1F-7B5E-AEEB-697A-D6A01C7EDE98}"/>
              </a:ext>
            </a:extLst>
          </p:cNvPr>
          <p:cNvSpPr/>
          <p:nvPr/>
        </p:nvSpPr>
        <p:spPr>
          <a:xfrm>
            <a:off x="6685145" y="4674530"/>
            <a:ext cx="1143430"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Connector</a:t>
            </a:r>
          </a:p>
        </p:txBody>
      </p:sp>
      <p:sp>
        <p:nvSpPr>
          <p:cNvPr id="41" name="TextBox 40">
            <a:extLst>
              <a:ext uri="{FF2B5EF4-FFF2-40B4-BE49-F238E27FC236}">
                <a16:creationId xmlns:a16="http://schemas.microsoft.com/office/drawing/2014/main" id="{0A144BB6-5094-B1C8-DFC2-BF4536D301AF}"/>
              </a:ext>
            </a:extLst>
          </p:cNvPr>
          <p:cNvSpPr txBox="1"/>
          <p:nvPr/>
        </p:nvSpPr>
        <p:spPr>
          <a:xfrm>
            <a:off x="6010895" y="4470004"/>
            <a:ext cx="1143430" cy="219291"/>
          </a:xfrm>
          <a:prstGeom prst="rect">
            <a:avLst/>
          </a:prstGeom>
          <a:noFill/>
        </p:spPr>
        <p:txBody>
          <a:bodyPr wrap="square" rtlCol="0">
            <a:spAutoFit/>
          </a:bodyPr>
          <a:lstStyle>
            <a:defPPr>
              <a:defRPr lang="en-US"/>
            </a:defPPr>
            <a:lvl1pPr>
              <a:defRPr sz="825"/>
            </a:lvl1pPr>
          </a:lstStyle>
          <a:p>
            <a:r>
              <a:rPr lang="en-US" dirty="0"/>
              <a:t>Connect via 1…</a:t>
            </a:r>
          </a:p>
        </p:txBody>
      </p:sp>
      <p:cxnSp>
        <p:nvCxnSpPr>
          <p:cNvPr id="42" name="Straight Arrow Connector 41">
            <a:extLst>
              <a:ext uri="{FF2B5EF4-FFF2-40B4-BE49-F238E27FC236}">
                <a16:creationId xmlns:a16="http://schemas.microsoft.com/office/drawing/2014/main" id="{67261BEA-D146-FBB8-8138-EA31FAF6875E}"/>
              </a:ext>
            </a:extLst>
          </p:cNvPr>
          <p:cNvCxnSpPr>
            <a:cxnSpLocks/>
            <a:stCxn id="6" idx="2"/>
            <a:endCxn id="40" idx="1"/>
          </p:cNvCxnSpPr>
          <p:nvPr/>
        </p:nvCxnSpPr>
        <p:spPr>
          <a:xfrm>
            <a:off x="5625078" y="4474773"/>
            <a:ext cx="1060067" cy="456932"/>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46" name="Elbow Connector 45">
            <a:extLst>
              <a:ext uri="{FF2B5EF4-FFF2-40B4-BE49-F238E27FC236}">
                <a16:creationId xmlns:a16="http://schemas.microsoft.com/office/drawing/2014/main" id="{A5E624BE-E5B5-B6A0-2E28-3EE9D2053450}"/>
              </a:ext>
            </a:extLst>
          </p:cNvPr>
          <p:cNvCxnSpPr>
            <a:cxnSpLocks/>
            <a:stCxn id="12" idx="3"/>
            <a:endCxn id="12" idx="0"/>
          </p:cNvCxnSpPr>
          <p:nvPr/>
        </p:nvCxnSpPr>
        <p:spPr bwMode="auto">
          <a:xfrm flipH="1" flipV="1">
            <a:off x="4448175" y="2823342"/>
            <a:ext cx="638175" cy="257175"/>
          </a:xfrm>
          <a:prstGeom prst="bentConnector4">
            <a:avLst>
              <a:gd name="adj1" fmla="val -35821"/>
              <a:gd name="adj2" fmla="val 188889"/>
            </a:avLst>
          </a:prstGeom>
          <a:solidFill>
            <a:srgbClr val="FFFFFF"/>
          </a:solidFill>
          <a:ln w="25400" cap="flat" cmpd="sng" algn="ctr">
            <a:solidFill>
              <a:schemeClr val="accent1"/>
            </a:solidFill>
            <a:prstDash val="solid"/>
            <a:round/>
            <a:headEnd type="none" w="med" len="med"/>
            <a:tailEnd type="arrow" w="med" len="med"/>
          </a:ln>
          <a:effectLst/>
        </p:spPr>
      </p:cxnSp>
      <p:sp>
        <p:nvSpPr>
          <p:cNvPr id="47" name="TextBox 46">
            <a:extLst>
              <a:ext uri="{FF2B5EF4-FFF2-40B4-BE49-F238E27FC236}">
                <a16:creationId xmlns:a16="http://schemas.microsoft.com/office/drawing/2014/main" id="{0619480F-D559-2A09-8834-1CF78BB5D7DA}"/>
              </a:ext>
            </a:extLst>
          </p:cNvPr>
          <p:cNvSpPr txBox="1"/>
          <p:nvPr/>
        </p:nvSpPr>
        <p:spPr>
          <a:xfrm>
            <a:off x="5288756" y="2559801"/>
            <a:ext cx="871537" cy="346249"/>
          </a:xfrm>
          <a:prstGeom prst="rect">
            <a:avLst/>
          </a:prstGeom>
          <a:noFill/>
        </p:spPr>
        <p:txBody>
          <a:bodyPr wrap="square" rtlCol="0">
            <a:spAutoFit/>
          </a:bodyPr>
          <a:lstStyle/>
          <a:p>
            <a:r>
              <a:rPr lang="en-US" sz="825" dirty="0"/>
              <a:t>Composed of …</a:t>
            </a:r>
          </a:p>
        </p:txBody>
      </p:sp>
      <p:sp>
        <p:nvSpPr>
          <p:cNvPr id="50" name="Rounded Rectangle 49">
            <a:extLst>
              <a:ext uri="{FF2B5EF4-FFF2-40B4-BE49-F238E27FC236}">
                <a16:creationId xmlns:a16="http://schemas.microsoft.com/office/drawing/2014/main" id="{63A1F841-09B1-A306-E206-77B0AB545EC8}"/>
              </a:ext>
            </a:extLst>
          </p:cNvPr>
          <p:cNvSpPr/>
          <p:nvPr/>
        </p:nvSpPr>
        <p:spPr>
          <a:xfrm>
            <a:off x="1733114" y="1806456"/>
            <a:ext cx="919665"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Location / Motion</a:t>
            </a:r>
          </a:p>
        </p:txBody>
      </p:sp>
      <p:cxnSp>
        <p:nvCxnSpPr>
          <p:cNvPr id="51" name="Straight Arrow Connector 50">
            <a:extLst>
              <a:ext uri="{FF2B5EF4-FFF2-40B4-BE49-F238E27FC236}">
                <a16:creationId xmlns:a16="http://schemas.microsoft.com/office/drawing/2014/main" id="{D35BC57A-6CF8-1BD5-EFAF-E66A195305EB}"/>
              </a:ext>
            </a:extLst>
          </p:cNvPr>
          <p:cNvCxnSpPr>
            <a:cxnSpLocks/>
            <a:stCxn id="50" idx="3"/>
          </p:cNvCxnSpPr>
          <p:nvPr/>
        </p:nvCxnSpPr>
        <p:spPr>
          <a:xfrm>
            <a:off x="2652779" y="1976246"/>
            <a:ext cx="1522912" cy="847096"/>
          </a:xfrm>
          <a:prstGeom prst="straightConnector1">
            <a:avLst/>
          </a:prstGeom>
          <a:solidFill>
            <a:schemeClr val="bg1">
              <a:lumMod val="85000"/>
            </a:schemeClr>
          </a:solidFill>
          <a:ln>
            <a:headEnd type="arrow" w="med" len="med"/>
            <a:tailEnd type="none" w="med" len="med"/>
          </a:ln>
        </p:spPr>
        <p:style>
          <a:lnRef idx="2">
            <a:schemeClr val="accent1"/>
          </a:lnRef>
          <a:fillRef idx="0">
            <a:schemeClr val="accent1"/>
          </a:fillRef>
          <a:effectRef idx="1">
            <a:schemeClr val="accent1"/>
          </a:effectRef>
          <a:fontRef idx="minor">
            <a:schemeClr val="tx1"/>
          </a:fontRef>
        </p:style>
      </p:cxnSp>
      <p:sp>
        <p:nvSpPr>
          <p:cNvPr id="56" name="TextBox 55">
            <a:extLst>
              <a:ext uri="{FF2B5EF4-FFF2-40B4-BE49-F238E27FC236}">
                <a16:creationId xmlns:a16="http://schemas.microsoft.com/office/drawing/2014/main" id="{24AC5C15-A178-D96A-82A5-3DE725253C02}"/>
              </a:ext>
            </a:extLst>
          </p:cNvPr>
          <p:cNvSpPr txBox="1"/>
          <p:nvPr/>
        </p:nvSpPr>
        <p:spPr>
          <a:xfrm>
            <a:off x="2549571" y="2166580"/>
            <a:ext cx="558185" cy="219291"/>
          </a:xfrm>
          <a:prstGeom prst="rect">
            <a:avLst/>
          </a:prstGeom>
          <a:noFill/>
        </p:spPr>
        <p:txBody>
          <a:bodyPr wrap="square" rtlCol="0">
            <a:spAutoFit/>
          </a:bodyPr>
          <a:lstStyle>
            <a:defPPr>
              <a:defRPr lang="en-US"/>
            </a:defPPr>
            <a:lvl1pPr>
              <a:defRPr sz="825"/>
            </a:lvl1pPr>
          </a:lstStyle>
          <a:p>
            <a:r>
              <a:rPr lang="en-US" dirty="0"/>
              <a:t>Has </a:t>
            </a:r>
          </a:p>
        </p:txBody>
      </p:sp>
      <p:sp>
        <p:nvSpPr>
          <p:cNvPr id="57" name="Flowchart: Decision 17">
            <a:extLst>
              <a:ext uri="{FF2B5EF4-FFF2-40B4-BE49-F238E27FC236}">
                <a16:creationId xmlns:a16="http://schemas.microsoft.com/office/drawing/2014/main" id="{40DF0439-0496-AE09-A7A4-7C05676693EB}"/>
              </a:ext>
            </a:extLst>
          </p:cNvPr>
          <p:cNvSpPr/>
          <p:nvPr/>
        </p:nvSpPr>
        <p:spPr bwMode="auto">
          <a:xfrm flipH="1">
            <a:off x="5073102" y="3019505"/>
            <a:ext cx="182801" cy="125839"/>
          </a:xfrm>
          <a:prstGeom prst="flowChartDecision">
            <a:avLst/>
          </a:prstGeom>
          <a:solidFill>
            <a:schemeClr val="accent1"/>
          </a:solidFill>
          <a:ln w="9525" cap="flat" cmpd="sng" algn="ctr">
            <a:no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sp>
        <p:nvSpPr>
          <p:cNvPr id="58" name="Flowchart: Decision 18">
            <a:extLst>
              <a:ext uri="{FF2B5EF4-FFF2-40B4-BE49-F238E27FC236}">
                <a16:creationId xmlns:a16="http://schemas.microsoft.com/office/drawing/2014/main" id="{E7085D92-6E4A-A22A-FFA3-D3FF6BAABA03}"/>
              </a:ext>
            </a:extLst>
          </p:cNvPr>
          <p:cNvSpPr/>
          <p:nvPr/>
        </p:nvSpPr>
        <p:spPr bwMode="auto">
          <a:xfrm flipH="1">
            <a:off x="5747654" y="1709082"/>
            <a:ext cx="170969" cy="119832"/>
          </a:xfrm>
          <a:prstGeom prst="flowChartDecision">
            <a:avLst/>
          </a:prstGeom>
          <a:solidFill>
            <a:schemeClr val="bg1"/>
          </a:solidFill>
          <a:ln w="9525" cap="flat" cmpd="sng" algn="ctr">
            <a:solidFill>
              <a:schemeClr val="accent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sp>
        <p:nvSpPr>
          <p:cNvPr id="75" name="Isosceles Triangle 19">
            <a:extLst>
              <a:ext uri="{FF2B5EF4-FFF2-40B4-BE49-F238E27FC236}">
                <a16:creationId xmlns:a16="http://schemas.microsoft.com/office/drawing/2014/main" id="{2AE5AC5B-5B0D-CEAE-76C3-B896121AE440}"/>
              </a:ext>
            </a:extLst>
          </p:cNvPr>
          <p:cNvSpPr/>
          <p:nvPr/>
        </p:nvSpPr>
        <p:spPr bwMode="auto">
          <a:xfrm rot="2716258" flipH="1">
            <a:off x="5168302" y="1995342"/>
            <a:ext cx="124850" cy="134253"/>
          </a:xfrm>
          <a:prstGeom prst="triangle">
            <a:avLst/>
          </a:prstGeom>
          <a:solidFill>
            <a:schemeClr val="bg1"/>
          </a:solidFill>
          <a:ln w="9525" cap="flat" cmpd="sng" algn="ctr">
            <a:solidFill>
              <a:schemeClr val="accent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cxnSp>
        <p:nvCxnSpPr>
          <p:cNvPr id="76" name="Straight Arrow Connector 75">
            <a:extLst>
              <a:ext uri="{FF2B5EF4-FFF2-40B4-BE49-F238E27FC236}">
                <a16:creationId xmlns:a16="http://schemas.microsoft.com/office/drawing/2014/main" id="{BF8D559A-87E6-A83B-1F54-85B36E4660DE}"/>
              </a:ext>
            </a:extLst>
          </p:cNvPr>
          <p:cNvCxnSpPr>
            <a:cxnSpLocks/>
            <a:stCxn id="77" idx="0"/>
            <a:endCxn id="40" idx="2"/>
          </p:cNvCxnSpPr>
          <p:nvPr/>
        </p:nvCxnSpPr>
        <p:spPr>
          <a:xfrm flipV="1">
            <a:off x="6239002" y="5188880"/>
            <a:ext cx="1017858" cy="404502"/>
          </a:xfrm>
          <a:prstGeom prst="straightConnector1">
            <a:avLst/>
          </a:prstGeom>
          <a:ln>
            <a:prstDash val="solid"/>
            <a:headEnd type="arrow" w="med" len="med"/>
            <a:tailEnd type="none" w="med" len="med"/>
          </a:ln>
        </p:spPr>
        <p:style>
          <a:lnRef idx="2">
            <a:schemeClr val="accent1"/>
          </a:lnRef>
          <a:fillRef idx="0">
            <a:schemeClr val="accent1"/>
          </a:fillRef>
          <a:effectRef idx="1">
            <a:schemeClr val="accent1"/>
          </a:effectRef>
          <a:fontRef idx="minor">
            <a:schemeClr val="tx1"/>
          </a:fontRef>
        </p:style>
      </p:cxnSp>
      <p:sp>
        <p:nvSpPr>
          <p:cNvPr id="77" name="Rounded Rectangle 76">
            <a:extLst>
              <a:ext uri="{FF2B5EF4-FFF2-40B4-BE49-F238E27FC236}">
                <a16:creationId xmlns:a16="http://schemas.microsoft.com/office/drawing/2014/main" id="{0CE2F0F0-9D99-2464-11F5-81EEB85036DC}"/>
              </a:ext>
            </a:extLst>
          </p:cNvPr>
          <p:cNvSpPr/>
          <p:nvPr/>
        </p:nvSpPr>
        <p:spPr>
          <a:xfrm>
            <a:off x="5819323" y="5593382"/>
            <a:ext cx="839357"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Flow</a:t>
            </a:r>
          </a:p>
        </p:txBody>
      </p:sp>
      <p:sp>
        <p:nvSpPr>
          <p:cNvPr id="82" name="TextBox 81">
            <a:extLst>
              <a:ext uri="{FF2B5EF4-FFF2-40B4-BE49-F238E27FC236}">
                <a16:creationId xmlns:a16="http://schemas.microsoft.com/office/drawing/2014/main" id="{1EF1CFC9-95A9-6A34-2CD8-A7314EFD30B8}"/>
              </a:ext>
            </a:extLst>
          </p:cNvPr>
          <p:cNvSpPr txBox="1"/>
          <p:nvPr/>
        </p:nvSpPr>
        <p:spPr>
          <a:xfrm>
            <a:off x="6685937" y="5446198"/>
            <a:ext cx="784844" cy="346249"/>
          </a:xfrm>
          <a:prstGeom prst="rect">
            <a:avLst/>
          </a:prstGeom>
          <a:noFill/>
        </p:spPr>
        <p:txBody>
          <a:bodyPr wrap="square" rtlCol="0">
            <a:spAutoFit/>
          </a:bodyPr>
          <a:lstStyle>
            <a:defPPr>
              <a:defRPr lang="en-US"/>
            </a:defPPr>
            <a:lvl1pPr>
              <a:defRPr sz="825"/>
            </a:lvl1pPr>
          </a:lstStyle>
          <a:p>
            <a:r>
              <a:rPr lang="en-US" dirty="0"/>
              <a:t>Provides / Conveys</a:t>
            </a:r>
          </a:p>
        </p:txBody>
      </p:sp>
      <p:cxnSp>
        <p:nvCxnSpPr>
          <p:cNvPr id="16" name="Straight Arrow Connector 15">
            <a:extLst>
              <a:ext uri="{FF2B5EF4-FFF2-40B4-BE49-F238E27FC236}">
                <a16:creationId xmlns:a16="http://schemas.microsoft.com/office/drawing/2014/main" id="{70B26A88-6CE3-4ECC-4486-6BBACC94F21E}"/>
              </a:ext>
            </a:extLst>
          </p:cNvPr>
          <p:cNvCxnSpPr>
            <a:cxnSpLocks/>
            <a:stCxn id="69" idx="2"/>
            <a:endCxn id="60" idx="1"/>
          </p:cNvCxnSpPr>
          <p:nvPr/>
        </p:nvCxnSpPr>
        <p:spPr>
          <a:xfrm>
            <a:off x="2434066" y="3337692"/>
            <a:ext cx="833437" cy="1126630"/>
          </a:xfrm>
          <a:prstGeom prst="straightConnector1">
            <a:avLst/>
          </a:prstGeom>
          <a:ln>
            <a:solidFill>
              <a:schemeClr val="accent1">
                <a:lumMod val="40000"/>
                <a:lumOff val="60000"/>
              </a:schemeClr>
            </a:solidFill>
            <a:prstDash val="dash"/>
            <a:headEnd type="arrow" w="med" len="med"/>
            <a:tailEnd type="none" w="med" len="med"/>
          </a:ln>
        </p:spPr>
        <p:style>
          <a:lnRef idx="2">
            <a:schemeClr val="accent1"/>
          </a:lnRef>
          <a:fillRef idx="0">
            <a:schemeClr val="accent1"/>
          </a:fillRef>
          <a:effectRef idx="1">
            <a:schemeClr val="accent1"/>
          </a:effectRef>
          <a:fontRef idx="minor">
            <a:schemeClr val="tx1"/>
          </a:fontRef>
        </p:style>
      </p:cxnSp>
      <p:sp>
        <p:nvSpPr>
          <p:cNvPr id="3" name="Date Placeholder 1">
            <a:extLst>
              <a:ext uri="{FF2B5EF4-FFF2-40B4-BE49-F238E27FC236}">
                <a16:creationId xmlns:a16="http://schemas.microsoft.com/office/drawing/2014/main" id="{78FC077D-EF7C-ACA0-4064-A6FDA3E2911D}"/>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6-2</a:t>
            </a:r>
          </a:p>
        </p:txBody>
      </p:sp>
      <p:sp>
        <p:nvSpPr>
          <p:cNvPr id="5" name="Rounded Rectangle 4">
            <a:extLst>
              <a:ext uri="{FF2B5EF4-FFF2-40B4-BE49-F238E27FC236}">
                <a16:creationId xmlns:a16="http://schemas.microsoft.com/office/drawing/2014/main" id="{677B5D5F-EB61-B121-9F8A-9AC2226F3FCC}"/>
              </a:ext>
            </a:extLst>
          </p:cNvPr>
          <p:cNvSpPr/>
          <p:nvPr/>
        </p:nvSpPr>
        <p:spPr>
          <a:xfrm>
            <a:off x="3847920" y="5263190"/>
            <a:ext cx="1143430" cy="51435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Interface Standard</a:t>
            </a:r>
          </a:p>
        </p:txBody>
      </p:sp>
      <p:cxnSp>
        <p:nvCxnSpPr>
          <p:cNvPr id="8" name="Straight Arrow Connector 7">
            <a:extLst>
              <a:ext uri="{FF2B5EF4-FFF2-40B4-BE49-F238E27FC236}">
                <a16:creationId xmlns:a16="http://schemas.microsoft.com/office/drawing/2014/main" id="{06FF3234-7F39-9552-5D94-A6B59E054DF9}"/>
              </a:ext>
            </a:extLst>
          </p:cNvPr>
          <p:cNvCxnSpPr>
            <a:cxnSpLocks/>
            <a:stCxn id="5" idx="0"/>
            <a:endCxn id="6" idx="2"/>
          </p:cNvCxnSpPr>
          <p:nvPr/>
        </p:nvCxnSpPr>
        <p:spPr>
          <a:xfrm flipV="1">
            <a:off x="4419635" y="4474773"/>
            <a:ext cx="1205443" cy="788417"/>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836A492C-EBAB-6CFE-7BA5-20A03C8216F0}"/>
              </a:ext>
            </a:extLst>
          </p:cNvPr>
          <p:cNvSpPr txBox="1"/>
          <p:nvPr/>
        </p:nvSpPr>
        <p:spPr>
          <a:xfrm>
            <a:off x="4469030" y="4745038"/>
            <a:ext cx="853319" cy="219291"/>
          </a:xfrm>
          <a:prstGeom prst="rect">
            <a:avLst/>
          </a:prstGeom>
          <a:noFill/>
        </p:spPr>
        <p:txBody>
          <a:bodyPr wrap="square" rtlCol="0">
            <a:spAutoFit/>
          </a:bodyPr>
          <a:lstStyle/>
          <a:p>
            <a:r>
              <a:rPr lang="en-US" sz="825" dirty="0"/>
              <a:t>Defines </a:t>
            </a:r>
          </a:p>
        </p:txBody>
      </p:sp>
    </p:spTree>
    <p:extLst>
      <p:ext uri="{BB962C8B-B14F-4D97-AF65-F5344CB8AC3E}">
        <p14:creationId xmlns:p14="http://schemas.microsoft.com/office/powerpoint/2010/main" val="13842612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BB63B-CBBD-E7B0-86BB-DD50EA78EB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E78A7B-BB0D-7BEB-8852-4661CF130CF9}"/>
              </a:ext>
            </a:extLst>
          </p:cNvPr>
          <p:cNvSpPr>
            <a:spLocks noGrp="1"/>
          </p:cNvSpPr>
          <p:nvPr>
            <p:ph type="title"/>
          </p:nvPr>
        </p:nvSpPr>
        <p:spPr/>
        <p:txBody>
          <a:bodyPr vert="horz"/>
          <a:lstStyle/>
          <a:p>
            <a:r>
              <a:rPr lang="en-GB" sz="2400" dirty="0">
                <a:solidFill>
                  <a:srgbClr val="FF0000"/>
                </a:solidFill>
              </a:rPr>
              <a:t>RASDS Physical View Representation</a:t>
            </a:r>
          </a:p>
        </p:txBody>
      </p:sp>
      <p:sp>
        <p:nvSpPr>
          <p:cNvPr id="4" name="Date Placeholder 3">
            <a:extLst>
              <a:ext uri="{FF2B5EF4-FFF2-40B4-BE49-F238E27FC236}">
                <a16:creationId xmlns:a16="http://schemas.microsoft.com/office/drawing/2014/main" id="{2FB2B0B1-3995-82DE-A019-CF4153C01DC2}"/>
              </a:ext>
            </a:extLst>
          </p:cNvPr>
          <p:cNvSpPr>
            <a:spLocks noGrp="1"/>
          </p:cNvSpPr>
          <p:nvPr>
            <p:ph type="dt" sz="half" idx="2"/>
          </p:nvPr>
        </p:nvSpPr>
        <p:spPr/>
        <p:txBody>
          <a:bodyPr/>
          <a:lstStyle/>
          <a:p>
            <a:r>
              <a:rPr lang="en-US" dirty="0">
                <a:solidFill>
                  <a:srgbClr val="FF0000"/>
                </a:solidFill>
              </a:rPr>
              <a:t>25 Sep 2024</a:t>
            </a:r>
            <a:endParaRPr lang="en-GB" dirty="0">
              <a:solidFill>
                <a:srgbClr val="FF0000"/>
              </a:solidFill>
            </a:endParaRPr>
          </a:p>
        </p:txBody>
      </p:sp>
      <p:sp>
        <p:nvSpPr>
          <p:cNvPr id="5" name="Cube 4">
            <a:extLst>
              <a:ext uri="{FF2B5EF4-FFF2-40B4-BE49-F238E27FC236}">
                <a16:creationId xmlns:a16="http://schemas.microsoft.com/office/drawing/2014/main" id="{7ADA255C-B131-3EB6-927F-79E9F3276057}"/>
              </a:ext>
            </a:extLst>
          </p:cNvPr>
          <p:cNvSpPr>
            <a:spLocks noChangeArrowheads="1"/>
          </p:cNvSpPr>
          <p:nvPr/>
        </p:nvSpPr>
        <p:spPr bwMode="auto">
          <a:xfrm>
            <a:off x="3295550" y="1611506"/>
            <a:ext cx="1466021" cy="830997"/>
          </a:xfrm>
          <a:prstGeom prst="cube">
            <a:avLst>
              <a:gd name="adj" fmla="val 9083"/>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6" name="Cube 5">
            <a:extLst>
              <a:ext uri="{FF2B5EF4-FFF2-40B4-BE49-F238E27FC236}">
                <a16:creationId xmlns:a16="http://schemas.microsoft.com/office/drawing/2014/main" id="{9E13DF75-2D74-1401-0795-84FEEB0EA2EE}"/>
              </a:ext>
            </a:extLst>
          </p:cNvPr>
          <p:cNvSpPr>
            <a:spLocks noChangeArrowheads="1"/>
          </p:cNvSpPr>
          <p:nvPr/>
        </p:nvSpPr>
        <p:spPr bwMode="auto">
          <a:xfrm>
            <a:off x="6819244" y="1611506"/>
            <a:ext cx="1638956" cy="830997"/>
          </a:xfrm>
          <a:prstGeom prst="cube">
            <a:avLst>
              <a:gd name="adj" fmla="val 9083"/>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cxnSp>
        <p:nvCxnSpPr>
          <p:cNvPr id="7" name="Straight Connector 6">
            <a:extLst>
              <a:ext uri="{FF2B5EF4-FFF2-40B4-BE49-F238E27FC236}">
                <a16:creationId xmlns:a16="http://schemas.microsoft.com/office/drawing/2014/main" id="{4122F1F2-752F-6D14-0D55-48A2B17B895A}"/>
              </a:ext>
            </a:extLst>
          </p:cNvPr>
          <p:cNvCxnSpPr/>
          <p:nvPr/>
        </p:nvCxnSpPr>
        <p:spPr bwMode="auto">
          <a:xfrm>
            <a:off x="4753171" y="1909200"/>
            <a:ext cx="2049879"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8" name="Rectangle 7">
            <a:extLst>
              <a:ext uri="{FF2B5EF4-FFF2-40B4-BE49-F238E27FC236}">
                <a16:creationId xmlns:a16="http://schemas.microsoft.com/office/drawing/2014/main" id="{0E9ECF52-89F1-8838-DDDE-1F6884E50DC5}"/>
              </a:ext>
            </a:extLst>
          </p:cNvPr>
          <p:cNvSpPr/>
          <p:nvPr/>
        </p:nvSpPr>
        <p:spPr>
          <a:xfrm>
            <a:off x="4648200" y="1837200"/>
            <a:ext cx="144000" cy="144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E038EF2-E507-5929-E3F8-4552D9AF200F}"/>
              </a:ext>
            </a:extLst>
          </p:cNvPr>
          <p:cNvSpPr/>
          <p:nvPr/>
        </p:nvSpPr>
        <p:spPr bwMode="auto">
          <a:xfrm>
            <a:off x="5602647" y="1821738"/>
            <a:ext cx="350926" cy="159462"/>
          </a:xfrm>
          <a:prstGeom prst="rect">
            <a:avLst/>
          </a:prstGeom>
          <a:solidFill>
            <a:srgbClr val="CC99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Flow</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5" name="Line Callout 1 (No Border) 14">
            <a:extLst>
              <a:ext uri="{FF2B5EF4-FFF2-40B4-BE49-F238E27FC236}">
                <a16:creationId xmlns:a16="http://schemas.microsoft.com/office/drawing/2014/main" id="{27B17887-B93D-09D4-A58E-6B592CA0D11A}"/>
              </a:ext>
            </a:extLst>
          </p:cNvPr>
          <p:cNvSpPr/>
          <p:nvPr/>
        </p:nvSpPr>
        <p:spPr bwMode="auto">
          <a:xfrm flipH="1">
            <a:off x="3048000" y="953183"/>
            <a:ext cx="1627694" cy="545865"/>
          </a:xfrm>
          <a:prstGeom prst="callout1">
            <a:avLst>
              <a:gd name="adj1" fmla="val 56309"/>
              <a:gd name="adj2" fmla="val -2459"/>
              <a:gd name="adj3" fmla="val 207532"/>
              <a:gd name="adj4" fmla="val -34783"/>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Physical Connection:</a:t>
            </a:r>
            <a:br>
              <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br>
            <a:r>
              <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Component to </a:t>
            </a:r>
            <a:r>
              <a:rPr lang="en-GB" sz="1000" b="0" dirty="0">
                <a:latin typeface="Arial" panose="020B0604020202020204" pitchFamily="34" charset="0"/>
                <a:cs typeface="Arial" panose="020B0604020202020204" pitchFamily="34" charset="0"/>
              </a:rPr>
              <a:t>Component</a:t>
            </a:r>
            <a:r>
              <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connection </a:t>
            </a:r>
          </a:p>
        </p:txBody>
      </p:sp>
      <p:sp>
        <p:nvSpPr>
          <p:cNvPr id="16" name="Line Callout 1 (No Border) 15">
            <a:extLst>
              <a:ext uri="{FF2B5EF4-FFF2-40B4-BE49-F238E27FC236}">
                <a16:creationId xmlns:a16="http://schemas.microsoft.com/office/drawing/2014/main" id="{E91BF6AA-0D49-C9BC-C5D8-05F59A66777E}"/>
              </a:ext>
            </a:extLst>
          </p:cNvPr>
          <p:cNvSpPr/>
          <p:nvPr/>
        </p:nvSpPr>
        <p:spPr bwMode="auto">
          <a:xfrm flipH="1">
            <a:off x="3795519" y="3269945"/>
            <a:ext cx="1406497" cy="351606"/>
          </a:xfrm>
          <a:prstGeom prst="callout1">
            <a:avLst>
              <a:gd name="adj1" fmla="val 50552"/>
              <a:gd name="adj2" fmla="val 100513"/>
              <a:gd name="adj3" fmla="val -234752"/>
              <a:gd name="adj4" fmla="val 122543"/>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Service Provider</a:t>
            </a:r>
          </a:p>
          <a:p>
            <a:pPr marL="0" marR="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effectLst/>
                <a:latin typeface="Arial" panose="020B0604020202020204" pitchFamily="34" charset="0"/>
                <a:cs typeface="Arial" panose="020B0604020202020204" pitchFamily="34" charset="0"/>
              </a:rPr>
              <a:t>(provider</a:t>
            </a:r>
            <a:r>
              <a:rPr lang="en-GB" sz="1000" b="0" dirty="0">
                <a:latin typeface="Arial" panose="020B0604020202020204" pitchFamily="34" charset="0"/>
                <a:cs typeface="Arial" panose="020B0604020202020204" pitchFamily="34" charset="0"/>
              </a:rPr>
              <a:t>, optional)</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7" name="Line Callout 1 (No Border) 16">
            <a:extLst>
              <a:ext uri="{FF2B5EF4-FFF2-40B4-BE49-F238E27FC236}">
                <a16:creationId xmlns:a16="http://schemas.microsoft.com/office/drawing/2014/main" id="{8A3C08C4-55C2-9BCA-F5E2-0554324E921E}"/>
              </a:ext>
            </a:extLst>
          </p:cNvPr>
          <p:cNvSpPr/>
          <p:nvPr/>
        </p:nvSpPr>
        <p:spPr bwMode="auto">
          <a:xfrm flipH="1">
            <a:off x="7297836" y="764020"/>
            <a:ext cx="1406497" cy="379747"/>
          </a:xfrm>
          <a:prstGeom prst="callout1">
            <a:avLst>
              <a:gd name="adj1" fmla="val 102364"/>
              <a:gd name="adj2" fmla="val 52152"/>
              <a:gd name="adj3" fmla="val 225059"/>
              <a:gd name="adj4" fmla="val 75135"/>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Service Consumer</a:t>
            </a:r>
          </a:p>
          <a:p>
            <a:pPr algn="ctr"/>
            <a:r>
              <a:rPr lang="en-GB" sz="1000" b="0" dirty="0">
                <a:latin typeface="Arial" panose="020B0604020202020204" pitchFamily="34" charset="0"/>
                <a:cs typeface="Arial" panose="020B0604020202020204" pitchFamily="34" charset="0"/>
              </a:rPr>
              <a:t>(consumer, optional)</a:t>
            </a:r>
          </a:p>
          <a:p>
            <a:pPr marL="0" marR="0" indent="0" algn="ctr"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8" name="Line Callout 1 (No Border) 17">
            <a:extLst>
              <a:ext uri="{FF2B5EF4-FFF2-40B4-BE49-F238E27FC236}">
                <a16:creationId xmlns:a16="http://schemas.microsoft.com/office/drawing/2014/main" id="{EB161AC9-D9FD-37C7-122F-A8EF0D9C15A7}"/>
              </a:ext>
            </a:extLst>
          </p:cNvPr>
          <p:cNvSpPr/>
          <p:nvPr/>
        </p:nvSpPr>
        <p:spPr bwMode="auto">
          <a:xfrm flipH="1">
            <a:off x="6121314" y="2647557"/>
            <a:ext cx="1406497" cy="261608"/>
          </a:xfrm>
          <a:prstGeom prst="callout1">
            <a:avLst>
              <a:gd name="adj1" fmla="val 52950"/>
              <a:gd name="adj2" fmla="val 100513"/>
              <a:gd name="adj3" fmla="val -101240"/>
              <a:gd name="adj4" fmla="val 121751"/>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Physical Connection </a:t>
            </a:r>
          </a:p>
        </p:txBody>
      </p:sp>
      <p:sp>
        <p:nvSpPr>
          <p:cNvPr id="9" name="Rectangle 8">
            <a:extLst>
              <a:ext uri="{FF2B5EF4-FFF2-40B4-BE49-F238E27FC236}">
                <a16:creationId xmlns:a16="http://schemas.microsoft.com/office/drawing/2014/main" id="{A3E93343-BE13-9D25-1265-640C15EFEEF8}"/>
              </a:ext>
            </a:extLst>
          </p:cNvPr>
          <p:cNvSpPr/>
          <p:nvPr/>
        </p:nvSpPr>
        <p:spPr>
          <a:xfrm>
            <a:off x="296800" y="997750"/>
            <a:ext cx="2532133" cy="5509200"/>
          </a:xfrm>
          <a:prstGeom prst="rect">
            <a:avLst/>
          </a:prstGeom>
        </p:spPr>
        <p:txBody>
          <a:bodyPr wrap="square">
            <a:spAutoFit/>
          </a:bodyPr>
          <a:lstStyle/>
          <a:p>
            <a:pPr eaLnBrk="1" hangingPunct="1"/>
            <a:r>
              <a:rPr kumimoji="1" lang="en-US" altLang="ja-JP" sz="1100" b="0" dirty="0">
                <a:latin typeface="Arial" panose="020B0604020202020204" pitchFamily="34" charset="0"/>
                <a:ea typeface="Osaka" charset="-128"/>
              </a:rPr>
              <a:t>Related to the Connectivity Viewpoint, but focus here is on physical characterization, connections and energetic flow, not data.</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Nodes (Components) will explicitly connect via some Physical Link. Nodes will have mass, power, thermal, and other properties.  A Node may explicitly define a physical interface, but this is not required.</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Physical connection (represents energetic constraint). This may be dynamic or static, structural / rigid, flexible, or other energetic (electro-magnetic, thrust,  gravitational, thermal radiation). </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May show allocation of implemented Functions, in hardware (a sub-node) tied by correspondence to the Functional View where they are defined.</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May explicitly identify the flows exchanged by the objects using the link (defined in these views).</a:t>
            </a:r>
          </a:p>
          <a:p>
            <a:pPr eaLnBrk="1" hangingPunct="1"/>
            <a:endParaRPr kumimoji="1" lang="en-US" altLang="ja-JP" sz="1100" b="0" dirty="0">
              <a:latin typeface="Arial" panose="020B0604020202020204" pitchFamily="34" charset="0"/>
              <a:ea typeface="Osaka" charset="-128"/>
            </a:endParaRPr>
          </a:p>
          <a:p>
            <a:r>
              <a:rPr kumimoji="1" lang="en-US" altLang="ja-JP" sz="1100" b="0" dirty="0">
                <a:latin typeface="Arial" panose="020B0604020202020204" pitchFamily="34" charset="0"/>
                <a:ea typeface="Osaka" charset="-128"/>
              </a:rPr>
              <a:t>May explicitly identify the physical interface or connection type.</a:t>
            </a:r>
          </a:p>
          <a:p>
            <a:pPr eaLnBrk="1" hangingPunct="1"/>
            <a:endParaRPr kumimoji="1" lang="en-US" altLang="ja-JP" sz="1100" b="0" dirty="0">
              <a:latin typeface="Arial" panose="020B0604020202020204" pitchFamily="34" charset="0"/>
              <a:ea typeface="Osaka" charset="-128"/>
            </a:endParaRPr>
          </a:p>
        </p:txBody>
      </p:sp>
      <p:sp>
        <p:nvSpPr>
          <p:cNvPr id="10" name="Rectangle 9">
            <a:extLst>
              <a:ext uri="{FF2B5EF4-FFF2-40B4-BE49-F238E27FC236}">
                <a16:creationId xmlns:a16="http://schemas.microsoft.com/office/drawing/2014/main" id="{BD76662A-17F7-21BF-07B0-64563D2F8A0D}"/>
              </a:ext>
            </a:extLst>
          </p:cNvPr>
          <p:cNvSpPr/>
          <p:nvPr/>
        </p:nvSpPr>
        <p:spPr>
          <a:xfrm>
            <a:off x="3415468" y="1664306"/>
            <a:ext cx="1113959" cy="276999"/>
          </a:xfrm>
          <a:prstGeom prst="rect">
            <a:avLst/>
          </a:prstGeom>
        </p:spPr>
        <p:txBody>
          <a:bodyPr wrap="none">
            <a:spAutoFit/>
          </a:bodyPr>
          <a:lstStyle/>
          <a:p>
            <a:pPr algn="ct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Component A</a:t>
            </a:r>
          </a:p>
        </p:txBody>
      </p:sp>
      <p:sp>
        <p:nvSpPr>
          <p:cNvPr id="37" name="Rectangle 36">
            <a:extLst>
              <a:ext uri="{FF2B5EF4-FFF2-40B4-BE49-F238E27FC236}">
                <a16:creationId xmlns:a16="http://schemas.microsoft.com/office/drawing/2014/main" id="{A2A9CE5D-FCAF-7BF3-BCBC-9A9382CBA1CD}"/>
              </a:ext>
            </a:extLst>
          </p:cNvPr>
          <p:cNvSpPr/>
          <p:nvPr/>
        </p:nvSpPr>
        <p:spPr>
          <a:xfrm>
            <a:off x="6945369" y="1664305"/>
            <a:ext cx="1122423" cy="276999"/>
          </a:xfrm>
          <a:prstGeom prst="rect">
            <a:avLst/>
          </a:prstGeom>
        </p:spPr>
        <p:txBody>
          <a:bodyPr wrap="none">
            <a:spAutoFit/>
          </a:bodyPr>
          <a:lstStyle/>
          <a:p>
            <a:pPr algn="ct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Component B</a:t>
            </a:r>
          </a:p>
        </p:txBody>
      </p:sp>
      <p:sp>
        <p:nvSpPr>
          <p:cNvPr id="40" name="Oval 35">
            <a:extLst>
              <a:ext uri="{FF2B5EF4-FFF2-40B4-BE49-F238E27FC236}">
                <a16:creationId xmlns:a16="http://schemas.microsoft.com/office/drawing/2014/main" id="{D8235D09-7172-842B-A1D5-9FC41251CE77}"/>
              </a:ext>
            </a:extLst>
          </p:cNvPr>
          <p:cNvSpPr>
            <a:spLocks noChangeArrowheads="1"/>
          </p:cNvSpPr>
          <p:nvPr/>
        </p:nvSpPr>
        <p:spPr bwMode="auto">
          <a:xfrm>
            <a:off x="3695113" y="2148905"/>
            <a:ext cx="554663" cy="194168"/>
          </a:xfrm>
          <a:prstGeom prst="ellipse">
            <a:avLst/>
          </a:prstGeom>
          <a:solidFill>
            <a:srgbClr val="FFAED7"/>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600" b="1" dirty="0">
                <a:latin typeface="Arial" panose="020B0604020202020204" pitchFamily="34" charset="0"/>
              </a:rPr>
              <a:t>Function A</a:t>
            </a:r>
          </a:p>
        </p:txBody>
      </p:sp>
      <p:sp>
        <p:nvSpPr>
          <p:cNvPr id="41" name="Cube 40">
            <a:extLst>
              <a:ext uri="{FF2B5EF4-FFF2-40B4-BE49-F238E27FC236}">
                <a16:creationId xmlns:a16="http://schemas.microsoft.com/office/drawing/2014/main" id="{22AEF66F-6E26-696C-808C-0001BA03F6A9}"/>
              </a:ext>
            </a:extLst>
          </p:cNvPr>
          <p:cNvSpPr>
            <a:spLocks noChangeArrowheads="1"/>
          </p:cNvSpPr>
          <p:nvPr/>
        </p:nvSpPr>
        <p:spPr bwMode="auto">
          <a:xfrm>
            <a:off x="6945369" y="1911532"/>
            <a:ext cx="1339682" cy="490703"/>
          </a:xfrm>
          <a:prstGeom prst="cube">
            <a:avLst>
              <a:gd name="adj" fmla="val 9083"/>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38" name="Oval 9">
            <a:extLst>
              <a:ext uri="{FF2B5EF4-FFF2-40B4-BE49-F238E27FC236}">
                <a16:creationId xmlns:a16="http://schemas.microsoft.com/office/drawing/2014/main" id="{D9C2E1AB-A7EB-5162-2FE6-51F338B49AB1}"/>
              </a:ext>
            </a:extLst>
          </p:cNvPr>
          <p:cNvSpPr>
            <a:spLocks noChangeArrowheads="1"/>
          </p:cNvSpPr>
          <p:nvPr/>
        </p:nvSpPr>
        <p:spPr bwMode="auto">
          <a:xfrm>
            <a:off x="7367173" y="2164887"/>
            <a:ext cx="587505" cy="193663"/>
          </a:xfrm>
          <a:prstGeom prst="ellipse">
            <a:avLst/>
          </a:prstGeom>
          <a:solidFill>
            <a:srgbClr val="E30BAD"/>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600" dirty="0">
                <a:latin typeface="Arial" panose="020B0604020202020204" pitchFamily="34" charset="0"/>
              </a:rPr>
              <a:t>Function B</a:t>
            </a:r>
          </a:p>
        </p:txBody>
      </p:sp>
      <p:sp>
        <p:nvSpPr>
          <p:cNvPr id="12" name="Rectangle 11">
            <a:extLst>
              <a:ext uri="{FF2B5EF4-FFF2-40B4-BE49-F238E27FC236}">
                <a16:creationId xmlns:a16="http://schemas.microsoft.com/office/drawing/2014/main" id="{40CE4D9A-FD9F-5E60-F06C-B2F1D98AFE57}"/>
              </a:ext>
            </a:extLst>
          </p:cNvPr>
          <p:cNvSpPr/>
          <p:nvPr/>
        </p:nvSpPr>
        <p:spPr>
          <a:xfrm>
            <a:off x="6983974" y="1931908"/>
            <a:ext cx="1303563" cy="246221"/>
          </a:xfrm>
          <a:prstGeom prst="rect">
            <a:avLst/>
          </a:prstGeom>
        </p:spPr>
        <p:txBody>
          <a:bodyPr wrap="none">
            <a:spAutoFit/>
          </a:bodyPr>
          <a:lstStyle/>
          <a:p>
            <a:pPr algn="ctr"/>
            <a:r>
              <a:rPr kumimoji="1" lang="en-US" sz="1000" b="0" dirty="0">
                <a:solidFill>
                  <a:srgbClr val="000000"/>
                </a:solidFill>
                <a:latin typeface="Arial" panose="020B0604020202020204" pitchFamily="34" charset="0"/>
                <a:ea typeface="ＭＳ Ｐゴシック" pitchFamily="34" charset="-128"/>
                <a:cs typeface="Arial" panose="020B0604020202020204" pitchFamily="34" charset="0"/>
              </a:rPr>
              <a:t>Sub-Component B1</a:t>
            </a:r>
          </a:p>
        </p:txBody>
      </p:sp>
      <p:sp>
        <p:nvSpPr>
          <p:cNvPr id="42" name="Rectangle 41">
            <a:extLst>
              <a:ext uri="{FF2B5EF4-FFF2-40B4-BE49-F238E27FC236}">
                <a16:creationId xmlns:a16="http://schemas.microsoft.com/office/drawing/2014/main" id="{76BB8E75-040D-03B8-DEA1-88034173C6F9}"/>
              </a:ext>
            </a:extLst>
          </p:cNvPr>
          <p:cNvSpPr/>
          <p:nvPr/>
        </p:nvSpPr>
        <p:spPr>
          <a:xfrm>
            <a:off x="6744600" y="1826459"/>
            <a:ext cx="144000" cy="144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id="{385B93B9-4921-9AB2-30CB-C8909B7759FC}"/>
              </a:ext>
            </a:extLst>
          </p:cNvPr>
          <p:cNvCxnSpPr/>
          <p:nvPr/>
        </p:nvCxnSpPr>
        <p:spPr bwMode="auto">
          <a:xfrm>
            <a:off x="4746070" y="2279347"/>
            <a:ext cx="2049879"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30" name="Rectangle 29">
            <a:extLst>
              <a:ext uri="{FF2B5EF4-FFF2-40B4-BE49-F238E27FC236}">
                <a16:creationId xmlns:a16="http://schemas.microsoft.com/office/drawing/2014/main" id="{D59A3272-956C-4F08-992E-A415FEB91B09}"/>
              </a:ext>
            </a:extLst>
          </p:cNvPr>
          <p:cNvSpPr/>
          <p:nvPr/>
        </p:nvSpPr>
        <p:spPr>
          <a:xfrm>
            <a:off x="4641099" y="2207347"/>
            <a:ext cx="144000" cy="144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8AD0A856-1F45-202A-F896-D5233A8EE2C7}"/>
              </a:ext>
            </a:extLst>
          </p:cNvPr>
          <p:cNvSpPr/>
          <p:nvPr/>
        </p:nvSpPr>
        <p:spPr bwMode="auto">
          <a:xfrm>
            <a:off x="5480274" y="2188875"/>
            <a:ext cx="612472" cy="159462"/>
          </a:xfrm>
          <a:prstGeom prst="rect">
            <a:avLst/>
          </a:prstGeom>
          <a:solidFill>
            <a:srgbClr val="CC99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Connection</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32" name="Rectangle 31">
            <a:extLst>
              <a:ext uri="{FF2B5EF4-FFF2-40B4-BE49-F238E27FC236}">
                <a16:creationId xmlns:a16="http://schemas.microsoft.com/office/drawing/2014/main" id="{B5BE50BB-641C-BA31-D75F-16BD0C319EAB}"/>
              </a:ext>
            </a:extLst>
          </p:cNvPr>
          <p:cNvSpPr/>
          <p:nvPr/>
        </p:nvSpPr>
        <p:spPr>
          <a:xfrm>
            <a:off x="6737499" y="2196606"/>
            <a:ext cx="144000" cy="144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Line Callout 1 (No Border) 32">
            <a:extLst>
              <a:ext uri="{FF2B5EF4-FFF2-40B4-BE49-F238E27FC236}">
                <a16:creationId xmlns:a16="http://schemas.microsoft.com/office/drawing/2014/main" id="{D0BE0CD2-270C-6FB9-E8B2-B066F81397D8}"/>
              </a:ext>
            </a:extLst>
          </p:cNvPr>
          <p:cNvSpPr/>
          <p:nvPr/>
        </p:nvSpPr>
        <p:spPr bwMode="auto">
          <a:xfrm flipH="1">
            <a:off x="5091607" y="1130374"/>
            <a:ext cx="1406497" cy="358000"/>
          </a:xfrm>
          <a:prstGeom prst="callout1">
            <a:avLst>
              <a:gd name="adj1" fmla="val 96323"/>
              <a:gd name="adj2" fmla="val 62487"/>
              <a:gd name="adj3" fmla="val 192819"/>
              <a:gd name="adj4" fmla="val 51014"/>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Flow (data or other)</a:t>
            </a:r>
          </a:p>
          <a:p>
            <a:pPr marL="0" marR="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effectLst/>
                <a:latin typeface="Arial" panose="020B0604020202020204" pitchFamily="34" charset="0"/>
                <a:cs typeface="Arial" panose="020B0604020202020204" pitchFamily="34" charset="0"/>
              </a:rPr>
              <a:t>(0..n, optional)</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3" name="Oval 2">
            <a:extLst>
              <a:ext uri="{FF2B5EF4-FFF2-40B4-BE49-F238E27FC236}">
                <a16:creationId xmlns:a16="http://schemas.microsoft.com/office/drawing/2014/main" id="{AA7A32FC-4FA0-70AA-1C1B-B53C82C872E7}"/>
              </a:ext>
            </a:extLst>
          </p:cNvPr>
          <p:cNvSpPr/>
          <p:nvPr/>
        </p:nvSpPr>
        <p:spPr bwMode="auto">
          <a:xfrm>
            <a:off x="5181600" y="1789349"/>
            <a:ext cx="148542" cy="572851"/>
          </a:xfrm>
          <a:prstGeom prst="ellipse">
            <a:avLst/>
          </a:prstGeom>
          <a:noFill/>
          <a:ln w="9525" cap="flat" cmpd="sng" algn="ctr">
            <a:solidFill>
              <a:srgbClr val="000000"/>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34" name="Line Callout 1 (No Border) 33">
            <a:extLst>
              <a:ext uri="{FF2B5EF4-FFF2-40B4-BE49-F238E27FC236}">
                <a16:creationId xmlns:a16="http://schemas.microsoft.com/office/drawing/2014/main" id="{077C5DC2-B8B6-2185-2845-32FC8832CD6F}"/>
              </a:ext>
            </a:extLst>
          </p:cNvPr>
          <p:cNvSpPr/>
          <p:nvPr/>
        </p:nvSpPr>
        <p:spPr bwMode="auto">
          <a:xfrm flipH="1">
            <a:off x="5418065" y="3005505"/>
            <a:ext cx="1406497" cy="351606"/>
          </a:xfrm>
          <a:prstGeom prst="callout1">
            <a:avLst>
              <a:gd name="adj1" fmla="val 50552"/>
              <a:gd name="adj2" fmla="val 100513"/>
              <a:gd name="adj3" fmla="val -192226"/>
              <a:gd name="adj4" fmla="val 146667"/>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Physical I/Fs </a:t>
            </a:r>
          </a:p>
          <a:p>
            <a:pPr marL="0" marR="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effectLst/>
                <a:latin typeface="Arial" panose="020B0604020202020204" pitchFamily="34" charset="0"/>
                <a:cs typeface="Arial" panose="020B0604020202020204" pitchFamily="34" charset="0"/>
              </a:rPr>
              <a:t>(compatibility, </a:t>
            </a:r>
            <a:r>
              <a:rPr lang="en-GB" sz="1000" b="0" dirty="0">
                <a:latin typeface="Arial" panose="020B0604020202020204" pitchFamily="34" charset="0"/>
                <a:cs typeface="Arial" panose="020B0604020202020204" pitchFamily="34" charset="0"/>
              </a:rPr>
              <a:t>optional)</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9" name="Date Placeholder 1">
            <a:extLst>
              <a:ext uri="{FF2B5EF4-FFF2-40B4-BE49-F238E27FC236}">
                <a16:creationId xmlns:a16="http://schemas.microsoft.com/office/drawing/2014/main" id="{2B3F7946-8B95-5262-84A5-8229B3DD6497}"/>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solidFill>
                  <a:srgbClr val="FF0000"/>
                </a:solidFill>
              </a:rPr>
              <a:t>Fig 6-3, with mods</a:t>
            </a:r>
          </a:p>
        </p:txBody>
      </p:sp>
      <p:sp>
        <p:nvSpPr>
          <p:cNvPr id="21" name="TextBox 20">
            <a:extLst>
              <a:ext uri="{FF2B5EF4-FFF2-40B4-BE49-F238E27FC236}">
                <a16:creationId xmlns:a16="http://schemas.microsoft.com/office/drawing/2014/main" id="{D24EE74C-2164-9EDA-358A-1EA90DA852FD}"/>
              </a:ext>
            </a:extLst>
          </p:cNvPr>
          <p:cNvSpPr txBox="1"/>
          <p:nvPr/>
        </p:nvSpPr>
        <p:spPr>
          <a:xfrm>
            <a:off x="3533912" y="4219318"/>
            <a:ext cx="5000488" cy="1593065"/>
          </a:xfrm>
          <a:prstGeom prst="rect">
            <a:avLst/>
          </a:prstGeom>
          <a:noFill/>
        </p:spPr>
        <p:txBody>
          <a:bodyPr wrap="square" rtlCol="0">
            <a:spAutoFit/>
          </a:bodyPr>
          <a:lstStyle/>
          <a:p>
            <a:pPr>
              <a:lnSpc>
                <a:spcPts val="1700"/>
              </a:lnSpc>
            </a:pPr>
            <a:r>
              <a:rPr lang="en-GB" sz="1000" b="0" dirty="0">
                <a:solidFill>
                  <a:schemeClr val="tx1"/>
                </a:solidFill>
                <a:latin typeface="Arial" panose="020B0604020202020204" pitchFamily="34" charset="0"/>
                <a:cs typeface="Arial" panose="020B0604020202020204" pitchFamily="34" charset="0"/>
              </a:rPr>
              <a:t>Denotes a specific Node (physical component), may have embedded components</a:t>
            </a:r>
          </a:p>
          <a:p>
            <a:pPr>
              <a:lnSpc>
                <a:spcPts val="1700"/>
              </a:lnSpc>
            </a:pPr>
            <a:r>
              <a:rPr lang="en-GB" sz="1000" b="0" dirty="0">
                <a:solidFill>
                  <a:schemeClr val="tx1"/>
                </a:solidFill>
                <a:latin typeface="Arial" panose="020B0604020202020204" pitchFamily="34" charset="0"/>
                <a:cs typeface="Arial" panose="020B0604020202020204" pitchFamily="34" charset="0"/>
              </a:rPr>
              <a:t>Denotes an implementation of a defined function, may be software or hardware (optional</a:t>
            </a:r>
            <a:r>
              <a:rPr lang="en-GB" sz="1000" b="0" dirty="0">
                <a:latin typeface="Arial" panose="020B0604020202020204" pitchFamily="34" charset="0"/>
                <a:cs typeface="Arial" panose="020B0604020202020204" pitchFamily="34" charset="0"/>
              </a:rPr>
              <a:t> and referenced by correspondence</a:t>
            </a:r>
            <a:r>
              <a:rPr lang="en-GB" sz="1000" b="0" dirty="0">
                <a:solidFill>
                  <a:schemeClr val="tx1"/>
                </a:solidFill>
                <a:latin typeface="Arial" panose="020B0604020202020204" pitchFamily="34" charset="0"/>
                <a:cs typeface="Arial" panose="020B0604020202020204" pitchFamily="34" charset="0"/>
              </a:rPr>
              <a:t>, see Functional Viewpoint)</a:t>
            </a:r>
          </a:p>
          <a:p>
            <a:pPr>
              <a:lnSpc>
                <a:spcPts val="1700"/>
              </a:lnSpc>
            </a:pPr>
            <a:r>
              <a:rPr lang="en-GB" sz="1000" b="0" dirty="0">
                <a:solidFill>
                  <a:schemeClr val="tx1"/>
                </a:solidFill>
                <a:latin typeface="Arial" panose="020B0604020202020204" pitchFamily="34" charset="0"/>
                <a:cs typeface="Arial" panose="020B0604020202020204" pitchFamily="34" charset="0"/>
              </a:rPr>
              <a:t>Denotes a Physical Link (Connection of some sort) between two Nodes</a:t>
            </a:r>
          </a:p>
          <a:p>
            <a:pPr>
              <a:lnSpc>
                <a:spcPts val="1700"/>
              </a:lnSpc>
            </a:pPr>
            <a:r>
              <a:rPr lang="en-GB" sz="1000" b="0" dirty="0">
                <a:latin typeface="Arial" panose="020B0604020202020204" pitchFamily="34" charset="0"/>
                <a:cs typeface="Arial" panose="020B0604020202020204" pitchFamily="34" charset="0"/>
              </a:rPr>
              <a:t>Denotes a Physical Interface (optional, allows interface type to be characterized) </a:t>
            </a:r>
          </a:p>
          <a:p>
            <a:pPr>
              <a:lnSpc>
                <a:spcPts val="1700"/>
              </a:lnSpc>
            </a:pPr>
            <a:r>
              <a:rPr lang="en-GB" sz="1000" b="0" dirty="0">
                <a:latin typeface="Arial" panose="020B0604020202020204" pitchFamily="34" charset="0"/>
                <a:cs typeface="Arial" panose="020B0604020202020204" pitchFamily="34" charset="0"/>
              </a:rPr>
              <a:t>Information Object describing flow or connection, which may be fully defined in the Information Viewpoint and referenced by correspondence</a:t>
            </a:r>
          </a:p>
        </p:txBody>
      </p:sp>
      <p:sp>
        <p:nvSpPr>
          <p:cNvPr id="22" name="TextBox 21">
            <a:extLst>
              <a:ext uri="{FF2B5EF4-FFF2-40B4-BE49-F238E27FC236}">
                <a16:creationId xmlns:a16="http://schemas.microsoft.com/office/drawing/2014/main" id="{BA430825-25B3-DC63-E494-1A180495CA1F}"/>
              </a:ext>
            </a:extLst>
          </p:cNvPr>
          <p:cNvSpPr txBox="1"/>
          <p:nvPr/>
        </p:nvSpPr>
        <p:spPr>
          <a:xfrm>
            <a:off x="3592148" y="3978911"/>
            <a:ext cx="3738524" cy="261610"/>
          </a:xfrm>
          <a:prstGeom prst="rect">
            <a:avLst/>
          </a:prstGeom>
          <a:noFill/>
        </p:spPr>
        <p:txBody>
          <a:bodyPr wrap="none" rtlCol="0">
            <a:spAutoFit/>
          </a:bodyPr>
          <a:lstStyle/>
          <a:p>
            <a:r>
              <a:rPr lang="en-GB" sz="1100" dirty="0">
                <a:solidFill>
                  <a:schemeClr val="tx1"/>
                </a:solidFill>
                <a:latin typeface="Arial" panose="020B0604020202020204" pitchFamily="34" charset="0"/>
                <a:cs typeface="Arial" panose="020B0604020202020204" pitchFamily="34" charset="0"/>
              </a:rPr>
              <a:t>Specific and Generic Object Types and Containment:</a:t>
            </a:r>
          </a:p>
        </p:txBody>
      </p:sp>
      <p:sp>
        <p:nvSpPr>
          <p:cNvPr id="23" name="Cube 22">
            <a:extLst>
              <a:ext uri="{FF2B5EF4-FFF2-40B4-BE49-F238E27FC236}">
                <a16:creationId xmlns:a16="http://schemas.microsoft.com/office/drawing/2014/main" id="{614C5742-8CE3-5DA3-DFEC-89C9F25479F2}"/>
              </a:ext>
            </a:extLst>
          </p:cNvPr>
          <p:cNvSpPr>
            <a:spLocks noChangeArrowheads="1"/>
          </p:cNvSpPr>
          <p:nvPr/>
        </p:nvSpPr>
        <p:spPr bwMode="auto">
          <a:xfrm>
            <a:off x="3182985" y="4300728"/>
            <a:ext cx="350926" cy="159462"/>
          </a:xfrm>
          <a:prstGeom prst="cube">
            <a:avLst>
              <a:gd name="adj" fmla="val 19903"/>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24" name="Oval 35">
            <a:extLst>
              <a:ext uri="{FF2B5EF4-FFF2-40B4-BE49-F238E27FC236}">
                <a16:creationId xmlns:a16="http://schemas.microsoft.com/office/drawing/2014/main" id="{5128493A-E12A-49ED-21B6-98BEFF575FEF}"/>
              </a:ext>
            </a:extLst>
          </p:cNvPr>
          <p:cNvSpPr>
            <a:spLocks noChangeArrowheads="1"/>
          </p:cNvSpPr>
          <p:nvPr/>
        </p:nvSpPr>
        <p:spPr bwMode="auto">
          <a:xfrm>
            <a:off x="3182984" y="4553711"/>
            <a:ext cx="350927" cy="137628"/>
          </a:xfrm>
          <a:prstGeom prst="ellipse">
            <a:avLst/>
          </a:prstGeom>
          <a:solidFill>
            <a:srgbClr val="FFAED7"/>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ltLang="en-US" sz="600" b="1" dirty="0">
              <a:latin typeface="Arial" panose="020B0604020202020204" pitchFamily="34" charset="0"/>
            </a:endParaRPr>
          </a:p>
        </p:txBody>
      </p:sp>
      <p:sp>
        <p:nvSpPr>
          <p:cNvPr id="25" name="Rectangle 24">
            <a:extLst>
              <a:ext uri="{FF2B5EF4-FFF2-40B4-BE49-F238E27FC236}">
                <a16:creationId xmlns:a16="http://schemas.microsoft.com/office/drawing/2014/main" id="{D5C4CB17-A461-72F8-1688-682E38E4BD2E}"/>
              </a:ext>
            </a:extLst>
          </p:cNvPr>
          <p:cNvSpPr/>
          <p:nvPr/>
        </p:nvSpPr>
        <p:spPr>
          <a:xfrm>
            <a:off x="3262998" y="5145729"/>
            <a:ext cx="144000" cy="144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3E79008C-F83B-1336-BDF2-3014636E788B}"/>
              </a:ext>
            </a:extLst>
          </p:cNvPr>
          <p:cNvCxnSpPr/>
          <p:nvPr/>
        </p:nvCxnSpPr>
        <p:spPr bwMode="auto">
          <a:xfrm>
            <a:off x="3182984" y="5027161"/>
            <a:ext cx="304029"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28" name="Rectangle 27">
            <a:extLst>
              <a:ext uri="{FF2B5EF4-FFF2-40B4-BE49-F238E27FC236}">
                <a16:creationId xmlns:a16="http://schemas.microsoft.com/office/drawing/2014/main" id="{0462319F-B1C7-8620-D499-7507D956B6EC}"/>
              </a:ext>
            </a:extLst>
          </p:cNvPr>
          <p:cNvSpPr>
            <a:spLocks noChangeArrowheads="1"/>
          </p:cNvSpPr>
          <p:nvPr/>
        </p:nvSpPr>
        <p:spPr bwMode="auto">
          <a:xfrm>
            <a:off x="3137021" y="5407502"/>
            <a:ext cx="368179" cy="140313"/>
          </a:xfrm>
          <a:prstGeom prst="rect">
            <a:avLst/>
          </a:prstGeom>
          <a:solidFill>
            <a:schemeClr val="accent3"/>
          </a:solidFill>
          <a:ln w="9525">
            <a:solidFill>
              <a:schemeClr val="tx1"/>
            </a:solidFill>
            <a:round/>
            <a:headEnd/>
            <a:tailEnd/>
          </a:ln>
        </p:spPr>
        <p:txBody>
          <a:bodyPr lIns="0" rIns="0" anchor="ctr"/>
          <a:lstStyle/>
          <a:p>
            <a:pPr algn="ctr" fontAlgn="base">
              <a:spcBef>
                <a:spcPct val="0"/>
              </a:spcBef>
              <a:spcAft>
                <a:spcPct val="0"/>
              </a:spcAft>
            </a:pPr>
            <a: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t>FLOW</a:t>
            </a:r>
          </a:p>
        </p:txBody>
      </p:sp>
    </p:spTree>
    <p:extLst>
      <p:ext uri="{BB962C8B-B14F-4D97-AF65-F5344CB8AC3E}">
        <p14:creationId xmlns:p14="http://schemas.microsoft.com/office/powerpoint/2010/main" val="6893467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E713B6-A61F-3449-74A0-6B46283D02C2}"/>
            </a:ext>
          </a:extLst>
        </p:cNvPr>
        <p:cNvGrpSpPr/>
        <p:nvPr/>
      </p:nvGrpSpPr>
      <p:grpSpPr>
        <a:xfrm>
          <a:off x="0" y="0"/>
          <a:ext cx="0" cy="0"/>
          <a:chOff x="0" y="0"/>
          <a:chExt cx="0" cy="0"/>
        </a:xfrm>
      </p:grpSpPr>
      <p:sp>
        <p:nvSpPr>
          <p:cNvPr id="21" name="Cube 20">
            <a:extLst>
              <a:ext uri="{FF2B5EF4-FFF2-40B4-BE49-F238E27FC236}">
                <a16:creationId xmlns:a16="http://schemas.microsoft.com/office/drawing/2014/main" id="{96DE1DAC-AA8C-8A82-9908-5F2E3899C726}"/>
              </a:ext>
            </a:extLst>
          </p:cNvPr>
          <p:cNvSpPr>
            <a:spLocks noChangeArrowheads="1"/>
          </p:cNvSpPr>
          <p:nvPr/>
        </p:nvSpPr>
        <p:spPr bwMode="auto">
          <a:xfrm>
            <a:off x="1466850" y="3711348"/>
            <a:ext cx="1609388" cy="1170623"/>
          </a:xfrm>
          <a:prstGeom prst="cube">
            <a:avLst>
              <a:gd name="adj" fmla="val 9083"/>
            </a:avLst>
          </a:prstGeom>
          <a:solidFill>
            <a:srgbClr val="FFFFCC"/>
          </a:solidFill>
          <a:ln w="9525">
            <a:solidFill>
              <a:schemeClr val="tx1"/>
            </a:solidFill>
            <a:round/>
            <a:headEnd/>
            <a:tailEnd/>
          </a:ln>
        </p:spPr>
        <p:txBody>
          <a:bodyPr lIns="0" rIns="0" anchor="t" anchorCtr="0"/>
          <a:lstStyle/>
          <a:p>
            <a:pPr algn="ctr" fontAlgn="base">
              <a:spcBef>
                <a:spcPct val="0"/>
              </a:spcBef>
              <a:spcAft>
                <a:spcPct val="0"/>
              </a:spcAft>
            </a:pPr>
            <a:r>
              <a:rPr kumimoji="1" lang="en-US" sz="900" dirty="0">
                <a:solidFill>
                  <a:srgbClr val="000000"/>
                </a:solidFill>
                <a:latin typeface="Arial" panose="020B0604020202020204" pitchFamily="34" charset="0"/>
                <a:ea typeface="ＭＳ Ｐゴシック" pitchFamily="34" charset="-128"/>
                <a:cs typeface="Arial" panose="020B0604020202020204" pitchFamily="34" charset="0"/>
              </a:rPr>
              <a:t>Servicing Spacecraft</a:t>
            </a:r>
          </a:p>
        </p:txBody>
      </p:sp>
      <p:sp>
        <p:nvSpPr>
          <p:cNvPr id="4" name="Cube 3">
            <a:extLst>
              <a:ext uri="{FF2B5EF4-FFF2-40B4-BE49-F238E27FC236}">
                <a16:creationId xmlns:a16="http://schemas.microsoft.com/office/drawing/2014/main" id="{98966414-AEC4-57DB-7EA2-4FA39594033B}"/>
              </a:ext>
            </a:extLst>
          </p:cNvPr>
          <p:cNvSpPr>
            <a:spLocks noChangeArrowheads="1"/>
          </p:cNvSpPr>
          <p:nvPr/>
        </p:nvSpPr>
        <p:spPr bwMode="auto">
          <a:xfrm>
            <a:off x="1712847" y="4143473"/>
            <a:ext cx="1099516" cy="623248"/>
          </a:xfrm>
          <a:prstGeom prst="cube">
            <a:avLst>
              <a:gd name="adj" fmla="val 9083"/>
            </a:avLst>
          </a:prstGeom>
          <a:solidFill>
            <a:srgbClr val="FFFFCC"/>
          </a:solidFill>
          <a:ln w="9525">
            <a:solidFill>
              <a:schemeClr val="tx1"/>
            </a:solidFill>
            <a:round/>
            <a:headEnd/>
            <a:tailEnd/>
          </a:ln>
        </p:spPr>
        <p:txBody>
          <a:bodyPr lIns="0" rIns="0" anchor="t" anchorCtr="0"/>
          <a:lstStyle/>
          <a:p>
            <a:pPr algn="ctr" fontAlgn="base">
              <a:spcBef>
                <a:spcPct val="0"/>
              </a:spcBef>
              <a:spcAft>
                <a:spcPct val="0"/>
              </a:spcAft>
            </a:pPr>
            <a:endParaRPr kumimoji="1" lang="en-US" sz="9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5" name="Cube 4">
            <a:extLst>
              <a:ext uri="{FF2B5EF4-FFF2-40B4-BE49-F238E27FC236}">
                <a16:creationId xmlns:a16="http://schemas.microsoft.com/office/drawing/2014/main" id="{B6251FF5-B0EC-2E9D-3517-B81CA8B92AA5}"/>
              </a:ext>
            </a:extLst>
          </p:cNvPr>
          <p:cNvSpPr>
            <a:spLocks noChangeArrowheads="1"/>
          </p:cNvSpPr>
          <p:nvPr/>
        </p:nvSpPr>
        <p:spPr bwMode="auto">
          <a:xfrm>
            <a:off x="4355617" y="4143473"/>
            <a:ext cx="1099516" cy="623248"/>
          </a:xfrm>
          <a:prstGeom prst="cube">
            <a:avLst>
              <a:gd name="adj" fmla="val 9083"/>
            </a:avLst>
          </a:prstGeom>
          <a:solidFill>
            <a:srgbClr val="FFFFCC"/>
          </a:solidFill>
          <a:ln w="9525">
            <a:solidFill>
              <a:schemeClr val="tx1"/>
            </a:solidFill>
            <a:round/>
            <a:headEnd/>
            <a:tailEnd/>
          </a:ln>
        </p:spPr>
        <p:txBody>
          <a:bodyPr lIns="0" rIns="0" anchor="t" anchorCtr="0"/>
          <a:lstStyle/>
          <a:p>
            <a:pPr algn="ctr" fontAlgn="base">
              <a:spcBef>
                <a:spcPct val="0"/>
              </a:spcBef>
              <a:spcAft>
                <a:spcPct val="0"/>
              </a:spcAft>
            </a:pPr>
            <a:endParaRPr kumimoji="1" lang="en-US" sz="9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cxnSp>
        <p:nvCxnSpPr>
          <p:cNvPr id="6" name="Straight Connector 5">
            <a:extLst>
              <a:ext uri="{FF2B5EF4-FFF2-40B4-BE49-F238E27FC236}">
                <a16:creationId xmlns:a16="http://schemas.microsoft.com/office/drawing/2014/main" id="{80DA6099-E390-A397-619F-4643428262B0}"/>
              </a:ext>
            </a:extLst>
          </p:cNvPr>
          <p:cNvCxnSpPr>
            <a:stCxn id="7" idx="3"/>
          </p:cNvCxnSpPr>
          <p:nvPr/>
        </p:nvCxnSpPr>
        <p:spPr bwMode="auto">
          <a:xfrm>
            <a:off x="3018380" y="4366743"/>
            <a:ext cx="1325092"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7" name="Rectangle 6">
            <a:extLst>
              <a:ext uri="{FF2B5EF4-FFF2-40B4-BE49-F238E27FC236}">
                <a16:creationId xmlns:a16="http://schemas.microsoft.com/office/drawing/2014/main" id="{73F93EB7-02A7-FCE8-DF1E-D91C6BD732C7}"/>
              </a:ext>
            </a:extLst>
          </p:cNvPr>
          <p:cNvSpPr/>
          <p:nvPr/>
        </p:nvSpPr>
        <p:spPr>
          <a:xfrm>
            <a:off x="2910380" y="4312743"/>
            <a:ext cx="108000" cy="108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68309050-1059-A3DF-38F3-FA8B6690B102}"/>
              </a:ext>
            </a:extLst>
          </p:cNvPr>
          <p:cNvSpPr/>
          <p:nvPr/>
        </p:nvSpPr>
        <p:spPr bwMode="auto">
          <a:xfrm>
            <a:off x="3383439" y="4301147"/>
            <a:ext cx="361025" cy="119597"/>
          </a:xfrm>
          <a:prstGeom prst="rect">
            <a:avLst/>
          </a:prstGeom>
          <a:solidFill>
            <a:srgbClr val="CC9900"/>
          </a:solidFill>
          <a:ln>
            <a:solidFill>
              <a:schemeClr val="tx1"/>
            </a:solidFill>
          </a:ln>
          <a:effectLst/>
        </p:spPr>
        <p:txBody>
          <a:bodyPr vert="horz" wrap="square" lIns="13500" tIns="13500" rIns="13500" bIns="13500" numCol="1" rtlCol="0" anchor="t" anchorCtr="0" compatLnSpc="1">
            <a:prstTxWarp prst="textNoShape">
              <a:avLst/>
            </a:prstTxWarp>
            <a:spAutoFit/>
          </a:bodyPr>
          <a:lstStyle/>
          <a:p>
            <a:pPr algn="ctr" defTabSz="685800"/>
            <a:r>
              <a:rPr lang="en-GB" sz="600" dirty="0">
                <a:solidFill>
                  <a:schemeClr val="bg1"/>
                </a:solidFill>
                <a:latin typeface="Arial" panose="020B0604020202020204" pitchFamily="34" charset="0"/>
                <a:cs typeface="Arial" panose="020B0604020202020204" pitchFamily="34" charset="0"/>
              </a:rPr>
              <a:t>Conduit</a:t>
            </a:r>
          </a:p>
        </p:txBody>
      </p:sp>
      <p:sp>
        <p:nvSpPr>
          <p:cNvPr id="9" name="Rectangle 8">
            <a:extLst>
              <a:ext uri="{FF2B5EF4-FFF2-40B4-BE49-F238E27FC236}">
                <a16:creationId xmlns:a16="http://schemas.microsoft.com/office/drawing/2014/main" id="{CE76E935-B1A6-1F8F-8FD8-437DB0FCAC8C}"/>
              </a:ext>
            </a:extLst>
          </p:cNvPr>
          <p:cNvSpPr/>
          <p:nvPr/>
        </p:nvSpPr>
        <p:spPr>
          <a:xfrm>
            <a:off x="1612121" y="4154630"/>
            <a:ext cx="1222355" cy="369332"/>
          </a:xfrm>
          <a:prstGeom prst="rect">
            <a:avLst/>
          </a:prstGeom>
        </p:spPr>
        <p:txBody>
          <a:bodyPr wrap="square">
            <a:spAutoFit/>
          </a:bodyPr>
          <a:lstStyle/>
          <a:p>
            <a:pPr algn="ctr"/>
            <a:r>
              <a:rPr kumimoji="1" lang="en-US" sz="900" dirty="0">
                <a:solidFill>
                  <a:srgbClr val="000000"/>
                </a:solidFill>
                <a:latin typeface="Arial" panose="020B0604020202020204" pitchFamily="34" charset="0"/>
                <a:ea typeface="ＭＳ Ｐゴシック" pitchFamily="34" charset="-128"/>
                <a:cs typeface="Arial" panose="020B0604020202020204" pitchFamily="34" charset="0"/>
              </a:rPr>
              <a:t>Fluid Storage &amp; Delivery</a:t>
            </a:r>
          </a:p>
        </p:txBody>
      </p:sp>
      <p:sp>
        <p:nvSpPr>
          <p:cNvPr id="10" name="Rectangle 9">
            <a:extLst>
              <a:ext uri="{FF2B5EF4-FFF2-40B4-BE49-F238E27FC236}">
                <a16:creationId xmlns:a16="http://schemas.microsoft.com/office/drawing/2014/main" id="{E365E0EC-BDC8-E5BB-B624-B5BEE794BE1D}"/>
              </a:ext>
            </a:extLst>
          </p:cNvPr>
          <p:cNvSpPr/>
          <p:nvPr/>
        </p:nvSpPr>
        <p:spPr>
          <a:xfrm>
            <a:off x="4483836" y="4183072"/>
            <a:ext cx="774572" cy="230832"/>
          </a:xfrm>
          <a:prstGeom prst="rect">
            <a:avLst/>
          </a:prstGeom>
        </p:spPr>
        <p:txBody>
          <a:bodyPr wrap="none">
            <a:spAutoFit/>
          </a:bodyPr>
          <a:lstStyle/>
          <a:p>
            <a:pPr algn="ctr"/>
            <a:r>
              <a:rPr kumimoji="1" lang="en-US" sz="900" dirty="0">
                <a:solidFill>
                  <a:srgbClr val="000000"/>
                </a:solidFill>
                <a:latin typeface="Arial" panose="020B0604020202020204" pitchFamily="34" charset="0"/>
                <a:ea typeface="ＭＳ Ｐゴシック" pitchFamily="34" charset="-128"/>
                <a:cs typeface="Arial" panose="020B0604020202020204" pitchFamily="34" charset="0"/>
              </a:rPr>
              <a:t>Spacecraft</a:t>
            </a:r>
          </a:p>
        </p:txBody>
      </p:sp>
      <p:sp>
        <p:nvSpPr>
          <p:cNvPr id="11" name="Oval 35">
            <a:extLst>
              <a:ext uri="{FF2B5EF4-FFF2-40B4-BE49-F238E27FC236}">
                <a16:creationId xmlns:a16="http://schemas.microsoft.com/office/drawing/2014/main" id="{49E407C2-9F21-5E40-01C4-7B78A1EE072C}"/>
              </a:ext>
            </a:extLst>
          </p:cNvPr>
          <p:cNvSpPr>
            <a:spLocks noChangeArrowheads="1"/>
          </p:cNvSpPr>
          <p:nvPr/>
        </p:nvSpPr>
        <p:spPr bwMode="auto">
          <a:xfrm>
            <a:off x="1866900" y="4478047"/>
            <a:ext cx="708713" cy="261726"/>
          </a:xfrm>
          <a:prstGeom prst="ellipse">
            <a:avLst/>
          </a:prstGeom>
          <a:solidFill>
            <a:srgbClr val="FF99FF"/>
          </a:solidFill>
          <a:ln w="9525">
            <a:solidFill>
              <a:schemeClr val="tx1"/>
            </a:solidFill>
            <a:round/>
            <a:headEnd/>
            <a:tailEnd/>
          </a:ln>
          <a:effectLst/>
        </p:spPr>
        <p:txBody>
          <a:bodyPr wrap="square" anchor="ctr"/>
          <a:lstStyle/>
          <a:p>
            <a:pPr algn="ctr" eaLnBrk="0" hangingPunct="0"/>
            <a:r>
              <a:rPr lang="en-US" altLang="en-US" sz="600" dirty="0">
                <a:latin typeface="Arial" panose="020B0604020202020204" pitchFamily="34" charset="0"/>
              </a:rPr>
              <a:t>Fluid Pump</a:t>
            </a:r>
          </a:p>
        </p:txBody>
      </p:sp>
      <p:sp>
        <p:nvSpPr>
          <p:cNvPr id="13" name="Oval 9">
            <a:extLst>
              <a:ext uri="{FF2B5EF4-FFF2-40B4-BE49-F238E27FC236}">
                <a16:creationId xmlns:a16="http://schemas.microsoft.com/office/drawing/2014/main" id="{98114E35-CB64-E038-D9FB-E0130FCFE1F8}"/>
              </a:ext>
            </a:extLst>
          </p:cNvPr>
          <p:cNvSpPr>
            <a:spLocks noChangeArrowheads="1"/>
          </p:cNvSpPr>
          <p:nvPr/>
        </p:nvSpPr>
        <p:spPr bwMode="auto">
          <a:xfrm>
            <a:off x="4520129" y="4430421"/>
            <a:ext cx="687064" cy="273335"/>
          </a:xfrm>
          <a:prstGeom prst="ellipse">
            <a:avLst/>
          </a:prstGeom>
          <a:solidFill>
            <a:srgbClr val="FF99FF"/>
          </a:solidFill>
          <a:ln w="9525">
            <a:solidFill>
              <a:schemeClr val="tx1"/>
            </a:solidFill>
            <a:round/>
            <a:headEnd/>
            <a:tailEnd/>
          </a:ln>
          <a:effectLst/>
        </p:spPr>
        <p:txBody>
          <a:bodyPr wrap="none" anchor="ctr"/>
          <a:lstStyle/>
          <a:p>
            <a:pPr algn="ctr" eaLnBrk="0" hangingPunct="0"/>
            <a:r>
              <a:rPr lang="en-US" altLang="en-US" sz="600" dirty="0">
                <a:latin typeface="Arial" panose="020B0604020202020204" pitchFamily="34" charset="0"/>
              </a:rPr>
              <a:t>Fluid Tanks</a:t>
            </a:r>
          </a:p>
        </p:txBody>
      </p:sp>
      <p:sp>
        <p:nvSpPr>
          <p:cNvPr id="15" name="Rectangle 14">
            <a:extLst>
              <a:ext uri="{FF2B5EF4-FFF2-40B4-BE49-F238E27FC236}">
                <a16:creationId xmlns:a16="http://schemas.microsoft.com/office/drawing/2014/main" id="{90360B87-BB42-9BD1-54A1-A334B33AA584}"/>
              </a:ext>
            </a:extLst>
          </p:cNvPr>
          <p:cNvSpPr/>
          <p:nvPr/>
        </p:nvSpPr>
        <p:spPr>
          <a:xfrm>
            <a:off x="4292180" y="4304687"/>
            <a:ext cx="108000" cy="108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cxnSp>
        <p:nvCxnSpPr>
          <p:cNvPr id="16" name="Straight Connector 15">
            <a:extLst>
              <a:ext uri="{FF2B5EF4-FFF2-40B4-BE49-F238E27FC236}">
                <a16:creationId xmlns:a16="http://schemas.microsoft.com/office/drawing/2014/main" id="{BB412934-818B-5EFA-6DAF-6809CE8FB2DA}"/>
              </a:ext>
            </a:extLst>
          </p:cNvPr>
          <p:cNvCxnSpPr>
            <a:stCxn id="17" idx="3"/>
          </p:cNvCxnSpPr>
          <p:nvPr/>
        </p:nvCxnSpPr>
        <p:spPr bwMode="auto">
          <a:xfrm>
            <a:off x="3020508" y="4644353"/>
            <a:ext cx="1317638"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7" name="Rectangle 16">
            <a:extLst>
              <a:ext uri="{FF2B5EF4-FFF2-40B4-BE49-F238E27FC236}">
                <a16:creationId xmlns:a16="http://schemas.microsoft.com/office/drawing/2014/main" id="{9BDD4309-EB39-3BE7-9469-600F09854602}"/>
              </a:ext>
            </a:extLst>
          </p:cNvPr>
          <p:cNvSpPr/>
          <p:nvPr/>
        </p:nvSpPr>
        <p:spPr>
          <a:xfrm>
            <a:off x="2912508" y="4590353"/>
            <a:ext cx="108000" cy="108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8" name="Rectangle 17">
            <a:extLst>
              <a:ext uri="{FF2B5EF4-FFF2-40B4-BE49-F238E27FC236}">
                <a16:creationId xmlns:a16="http://schemas.microsoft.com/office/drawing/2014/main" id="{E641004A-1B17-D5C3-181C-9D6127FCB2B3}"/>
              </a:ext>
            </a:extLst>
          </p:cNvPr>
          <p:cNvSpPr/>
          <p:nvPr/>
        </p:nvSpPr>
        <p:spPr bwMode="auto">
          <a:xfrm>
            <a:off x="3351389" y="4576500"/>
            <a:ext cx="459354" cy="119597"/>
          </a:xfrm>
          <a:prstGeom prst="rect">
            <a:avLst/>
          </a:prstGeom>
          <a:solidFill>
            <a:srgbClr val="CC9900"/>
          </a:solidFill>
          <a:ln>
            <a:solidFill>
              <a:schemeClr val="tx1"/>
            </a:solidFill>
          </a:ln>
          <a:effectLst/>
        </p:spPr>
        <p:txBody>
          <a:bodyPr vert="horz" wrap="square" lIns="13500" tIns="13500" rIns="13500" bIns="13500" numCol="1" rtlCol="0" anchor="t" anchorCtr="0" compatLnSpc="1">
            <a:prstTxWarp prst="textNoShape">
              <a:avLst/>
            </a:prstTxWarp>
            <a:spAutoFit/>
          </a:bodyPr>
          <a:lstStyle/>
          <a:p>
            <a:pPr algn="ctr" defTabSz="685800"/>
            <a:r>
              <a:rPr lang="en-GB" sz="600" dirty="0">
                <a:solidFill>
                  <a:schemeClr val="bg1"/>
                </a:solidFill>
                <a:latin typeface="Arial" panose="020B0604020202020204" pitchFamily="34" charset="0"/>
                <a:cs typeface="Arial" panose="020B0604020202020204" pitchFamily="34" charset="0"/>
              </a:rPr>
              <a:t>Fluid Flow</a:t>
            </a:r>
          </a:p>
        </p:txBody>
      </p:sp>
      <p:sp>
        <p:nvSpPr>
          <p:cNvPr id="19" name="Rectangle 18">
            <a:extLst>
              <a:ext uri="{FF2B5EF4-FFF2-40B4-BE49-F238E27FC236}">
                <a16:creationId xmlns:a16="http://schemas.microsoft.com/office/drawing/2014/main" id="{39F67803-5BBD-48A4-9259-C5DBC2553907}"/>
              </a:ext>
            </a:extLst>
          </p:cNvPr>
          <p:cNvSpPr/>
          <p:nvPr/>
        </p:nvSpPr>
        <p:spPr>
          <a:xfrm>
            <a:off x="4294308" y="4582298"/>
            <a:ext cx="108000" cy="108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0" name="Oval 19">
            <a:extLst>
              <a:ext uri="{FF2B5EF4-FFF2-40B4-BE49-F238E27FC236}">
                <a16:creationId xmlns:a16="http://schemas.microsoft.com/office/drawing/2014/main" id="{50B43787-110E-BA6D-ED2D-3FA19F0BAF18}"/>
              </a:ext>
            </a:extLst>
          </p:cNvPr>
          <p:cNvSpPr/>
          <p:nvPr/>
        </p:nvSpPr>
        <p:spPr bwMode="auto">
          <a:xfrm>
            <a:off x="3975109" y="4276855"/>
            <a:ext cx="111407" cy="429638"/>
          </a:xfrm>
          <a:prstGeom prst="ellipse">
            <a:avLst/>
          </a:prstGeom>
          <a:noFill/>
          <a:ln w="9525" cap="flat" cmpd="sng" algn="ctr">
            <a:solidFill>
              <a:srgbClr val="000000"/>
            </a:solidFill>
            <a:prstDash val="sysDash"/>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hangingPunct="0">
              <a:lnSpc>
                <a:spcPct val="90000"/>
              </a:lnSpc>
              <a:spcAft>
                <a:spcPct val="10000"/>
              </a:spcAft>
              <a:buSzPct val="125000"/>
            </a:pPr>
            <a:endParaRPr lang="en-US" sz="1350">
              <a:latin typeface="Arial" pitchFamily="-107" charset="0"/>
            </a:endParaRPr>
          </a:p>
        </p:txBody>
      </p:sp>
      <p:sp>
        <p:nvSpPr>
          <p:cNvPr id="2" name="Date Placeholder 1">
            <a:extLst>
              <a:ext uri="{FF2B5EF4-FFF2-40B4-BE49-F238E27FC236}">
                <a16:creationId xmlns:a16="http://schemas.microsoft.com/office/drawing/2014/main" id="{16F4D907-539C-4D35-3033-7221F9034EEE}"/>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6-4</a:t>
            </a:r>
          </a:p>
        </p:txBody>
      </p:sp>
      <p:sp>
        <p:nvSpPr>
          <p:cNvPr id="3" name="Title 1">
            <a:extLst>
              <a:ext uri="{FF2B5EF4-FFF2-40B4-BE49-F238E27FC236}">
                <a16:creationId xmlns:a16="http://schemas.microsoft.com/office/drawing/2014/main" id="{FD57A682-63E0-6AFC-0C87-79748E24A8D7}"/>
              </a:ext>
            </a:extLst>
          </p:cNvPr>
          <p:cNvSpPr>
            <a:spLocks noGrp="1"/>
          </p:cNvSpPr>
          <p:nvPr>
            <p:ph type="title"/>
          </p:nvPr>
        </p:nvSpPr>
        <p:spPr>
          <a:xfrm>
            <a:off x="457200" y="274638"/>
            <a:ext cx="8229600" cy="1143000"/>
          </a:xfrm>
        </p:spPr>
        <p:txBody>
          <a:bodyPr/>
          <a:lstStyle/>
          <a:p>
            <a:r>
              <a:rPr lang="en-US" dirty="0"/>
              <a:t>Figure 6-4</a:t>
            </a:r>
            <a:br>
              <a:rPr lang="en-US" dirty="0"/>
            </a:br>
            <a:r>
              <a:rPr lang="en-US" dirty="0"/>
              <a:t>Recreated original</a:t>
            </a:r>
          </a:p>
        </p:txBody>
      </p:sp>
      <p:sp>
        <p:nvSpPr>
          <p:cNvPr id="12" name="Date Placeholder 3">
            <a:extLst>
              <a:ext uri="{FF2B5EF4-FFF2-40B4-BE49-F238E27FC236}">
                <a16:creationId xmlns:a16="http://schemas.microsoft.com/office/drawing/2014/main" id="{DA4E5D5C-CD2F-8719-81A4-723AD1A8BC47}"/>
              </a:ext>
            </a:extLst>
          </p:cNvPr>
          <p:cNvSpPr>
            <a:spLocks noGrp="1"/>
          </p:cNvSpPr>
          <p:nvPr>
            <p:ph type="dt" sz="half" idx="2"/>
          </p:nvPr>
        </p:nvSpPr>
        <p:spPr>
          <a:xfrm>
            <a:off x="85725" y="6533924"/>
            <a:ext cx="742950" cy="260350"/>
          </a:xfrm>
        </p:spPr>
        <p:txBody>
          <a:bodyPr/>
          <a:lstStyle/>
          <a:p>
            <a:pPr>
              <a:defRPr/>
            </a:pPr>
            <a:r>
              <a:rPr lang="en-US"/>
              <a:t>28 Mar 2024</a:t>
            </a:r>
            <a:endParaRPr lang="en-US" dirty="0"/>
          </a:p>
        </p:txBody>
      </p:sp>
    </p:spTree>
    <p:extLst>
      <p:ext uri="{BB962C8B-B14F-4D97-AF65-F5344CB8AC3E}">
        <p14:creationId xmlns:p14="http://schemas.microsoft.com/office/powerpoint/2010/main" val="20964728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56EA09-60AF-F8C6-4C2D-F688398F1712}"/>
            </a:ext>
          </a:extLst>
        </p:cNvPr>
        <p:cNvGrpSpPr/>
        <p:nvPr/>
      </p:nvGrpSpPr>
      <p:grpSpPr>
        <a:xfrm>
          <a:off x="0" y="0"/>
          <a:ext cx="0" cy="0"/>
          <a:chOff x="0" y="0"/>
          <a:chExt cx="0" cy="0"/>
        </a:xfrm>
      </p:grpSpPr>
      <p:grpSp>
        <p:nvGrpSpPr>
          <p:cNvPr id="7194" name="Group 26">
            <a:extLst>
              <a:ext uri="{FF2B5EF4-FFF2-40B4-BE49-F238E27FC236}">
                <a16:creationId xmlns:a16="http://schemas.microsoft.com/office/drawing/2014/main" id="{B500344A-60BB-069C-D68F-33A3700873F3}"/>
              </a:ext>
            </a:extLst>
          </p:cNvPr>
          <p:cNvGrpSpPr>
            <a:grpSpLocks/>
          </p:cNvGrpSpPr>
          <p:nvPr/>
        </p:nvGrpSpPr>
        <p:grpSpPr bwMode="auto">
          <a:xfrm>
            <a:off x="2133600" y="1981200"/>
            <a:ext cx="3962400" cy="3124200"/>
            <a:chOff x="384" y="768"/>
            <a:chExt cx="2496" cy="1968"/>
          </a:xfrm>
        </p:grpSpPr>
        <p:sp>
          <p:nvSpPr>
            <p:cNvPr id="7173" name="AutoShape 5">
              <a:extLst>
                <a:ext uri="{FF2B5EF4-FFF2-40B4-BE49-F238E27FC236}">
                  <a16:creationId xmlns:a16="http://schemas.microsoft.com/office/drawing/2014/main" id="{8A402EDF-95CD-0F36-8433-5BD963DC0B23}"/>
                </a:ext>
              </a:extLst>
            </p:cNvPr>
            <p:cNvSpPr>
              <a:spLocks noChangeArrowheads="1"/>
            </p:cNvSpPr>
            <p:nvPr/>
          </p:nvSpPr>
          <p:spPr bwMode="auto">
            <a:xfrm>
              <a:off x="384" y="768"/>
              <a:ext cx="2496" cy="1968"/>
            </a:xfrm>
            <a:prstGeom prst="cube">
              <a:avLst>
                <a:gd name="adj" fmla="val 1780"/>
              </a:avLst>
            </a:prstGeom>
            <a:solidFill>
              <a:srgbClr val="0EC438"/>
            </a:solidFill>
            <a:ln w="9525">
              <a:solidFill>
                <a:schemeClr val="tx1"/>
              </a:solidFill>
              <a:miter lim="800000"/>
              <a:headEnd/>
              <a:tailEnd/>
            </a:ln>
          </p:spPr>
          <p:txBody>
            <a:bodyPr wrap="none" anchor="ctr"/>
            <a:lstStyle/>
            <a:p>
              <a:pPr algn="ctr"/>
              <a:endParaRPr lang="en-US" altLang="en-US">
                <a:solidFill>
                  <a:srgbClr val="0EC438"/>
                </a:solidFill>
              </a:endParaRPr>
            </a:p>
          </p:txBody>
        </p:sp>
        <p:sp>
          <p:nvSpPr>
            <p:cNvPr id="7185" name="AutoShape 17">
              <a:extLst>
                <a:ext uri="{FF2B5EF4-FFF2-40B4-BE49-F238E27FC236}">
                  <a16:creationId xmlns:a16="http://schemas.microsoft.com/office/drawing/2014/main" id="{585B3531-B10D-1208-3E45-BA311A268E3E}"/>
                </a:ext>
              </a:extLst>
            </p:cNvPr>
            <p:cNvSpPr>
              <a:spLocks noChangeArrowheads="1"/>
            </p:cNvSpPr>
            <p:nvPr/>
          </p:nvSpPr>
          <p:spPr bwMode="auto">
            <a:xfrm>
              <a:off x="2016" y="1008"/>
              <a:ext cx="624" cy="480"/>
            </a:xfrm>
            <a:prstGeom prst="cube">
              <a:avLst>
                <a:gd name="adj" fmla="val 15417"/>
              </a:avLst>
            </a:prstGeom>
            <a:solidFill>
              <a:srgbClr val="E93BB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en-US" altLang="en-US" sz="1200">
                  <a:solidFill>
                    <a:schemeClr val="bg1"/>
                  </a:solidFill>
                </a:rPr>
                <a:t>Science</a:t>
              </a:r>
            </a:p>
            <a:p>
              <a:pPr algn="ctr"/>
              <a:r>
                <a:rPr lang="en-US" altLang="en-US" sz="1200">
                  <a:solidFill>
                    <a:schemeClr val="bg1"/>
                  </a:solidFill>
                </a:rPr>
                <a:t>Instrument</a:t>
              </a:r>
            </a:p>
          </p:txBody>
        </p:sp>
        <p:sp>
          <p:nvSpPr>
            <p:cNvPr id="7188" name="AutoShape 20">
              <a:extLst>
                <a:ext uri="{FF2B5EF4-FFF2-40B4-BE49-F238E27FC236}">
                  <a16:creationId xmlns:a16="http://schemas.microsoft.com/office/drawing/2014/main" id="{EF86747C-E880-A50D-CC28-4FE20331EE38}"/>
                </a:ext>
              </a:extLst>
            </p:cNvPr>
            <p:cNvSpPr>
              <a:spLocks noChangeArrowheads="1"/>
            </p:cNvSpPr>
            <p:nvPr/>
          </p:nvSpPr>
          <p:spPr bwMode="auto">
            <a:xfrm>
              <a:off x="480" y="2256"/>
              <a:ext cx="624" cy="384"/>
            </a:xfrm>
            <a:prstGeom prst="cube">
              <a:avLst>
                <a:gd name="adj" fmla="val 7125"/>
              </a:avLst>
            </a:prstGeom>
            <a:solidFill>
              <a:srgbClr val="F9A834"/>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en-US" altLang="en-US" sz="1200" dirty="0">
                  <a:solidFill>
                    <a:schemeClr val="bg1"/>
                  </a:solidFill>
                </a:rPr>
                <a:t>S/C</a:t>
              </a:r>
            </a:p>
            <a:p>
              <a:pPr algn="ctr"/>
              <a:r>
                <a:rPr lang="en-US" altLang="en-US" sz="1200" dirty="0">
                  <a:solidFill>
                    <a:schemeClr val="bg1"/>
                  </a:solidFill>
                </a:rPr>
                <a:t>Transceiver</a:t>
              </a:r>
            </a:p>
          </p:txBody>
        </p:sp>
        <p:sp>
          <p:nvSpPr>
            <p:cNvPr id="7189" name="AutoShape 21">
              <a:extLst>
                <a:ext uri="{FF2B5EF4-FFF2-40B4-BE49-F238E27FC236}">
                  <a16:creationId xmlns:a16="http://schemas.microsoft.com/office/drawing/2014/main" id="{D5938923-D498-587B-CFA9-6A34112D8E37}"/>
                </a:ext>
              </a:extLst>
            </p:cNvPr>
            <p:cNvSpPr>
              <a:spLocks noChangeArrowheads="1"/>
            </p:cNvSpPr>
            <p:nvPr/>
          </p:nvSpPr>
          <p:spPr bwMode="auto">
            <a:xfrm>
              <a:off x="528" y="1488"/>
              <a:ext cx="528" cy="624"/>
            </a:xfrm>
            <a:prstGeom prst="cube">
              <a:avLst>
                <a:gd name="adj" fmla="val 7125"/>
              </a:avLst>
            </a:prstGeom>
            <a:solidFill>
              <a:srgbClr val="3B27CB"/>
            </a:solidFill>
            <a:ln w="9525">
              <a:solidFill>
                <a:schemeClr val="tx1"/>
              </a:solidFill>
              <a:miter lim="800000"/>
              <a:headEnd/>
              <a:tailEnd/>
            </a:ln>
          </p:spPr>
          <p:txBody>
            <a:bodyPr wrap="none" anchor="ctr"/>
            <a:lstStyle/>
            <a:p>
              <a:pPr algn="ctr"/>
              <a:r>
                <a:rPr lang="en-US" altLang="en-US" sz="1200" dirty="0">
                  <a:solidFill>
                    <a:schemeClr val="bg1"/>
                  </a:solidFill>
                </a:rPr>
                <a:t>Attitude</a:t>
              </a:r>
            </a:p>
            <a:p>
              <a:pPr algn="ctr"/>
              <a:r>
                <a:rPr lang="en-US" altLang="en-US" sz="1200" dirty="0">
                  <a:solidFill>
                    <a:schemeClr val="bg1"/>
                  </a:solidFill>
                </a:rPr>
                <a:t>Control</a:t>
              </a:r>
            </a:p>
            <a:p>
              <a:pPr algn="ctr"/>
              <a:r>
                <a:rPr lang="en-US" altLang="en-US" sz="1200" dirty="0">
                  <a:solidFill>
                    <a:schemeClr val="bg1"/>
                  </a:solidFill>
                </a:rPr>
                <a:t>Computer</a:t>
              </a:r>
              <a:endParaRPr lang="en-US" altLang="en-US" sz="1200" dirty="0"/>
            </a:p>
          </p:txBody>
        </p:sp>
        <p:sp>
          <p:nvSpPr>
            <p:cNvPr id="7190" name="AutoShape 22">
              <a:extLst>
                <a:ext uri="{FF2B5EF4-FFF2-40B4-BE49-F238E27FC236}">
                  <a16:creationId xmlns:a16="http://schemas.microsoft.com/office/drawing/2014/main" id="{80E718FB-F321-D127-AF7F-13FBA4203803}"/>
                </a:ext>
              </a:extLst>
            </p:cNvPr>
            <p:cNvSpPr>
              <a:spLocks noChangeArrowheads="1"/>
            </p:cNvSpPr>
            <p:nvPr/>
          </p:nvSpPr>
          <p:spPr bwMode="auto">
            <a:xfrm>
              <a:off x="1200" y="1488"/>
              <a:ext cx="672" cy="624"/>
            </a:xfrm>
            <a:prstGeom prst="cube">
              <a:avLst>
                <a:gd name="adj" fmla="val 7125"/>
              </a:avLst>
            </a:prstGeom>
            <a:solidFill>
              <a:srgbClr val="00E643"/>
            </a:solidFill>
            <a:ln w="9525">
              <a:solidFill>
                <a:schemeClr val="tx1"/>
              </a:solidFill>
              <a:miter lim="800000"/>
              <a:headEnd/>
              <a:tailEnd/>
            </a:ln>
          </p:spPr>
          <p:txBody>
            <a:bodyPr wrap="none" anchor="ctr"/>
            <a:lstStyle/>
            <a:p>
              <a:pPr algn="ctr"/>
              <a:r>
                <a:rPr lang="en-US" altLang="en-US" sz="1200">
                  <a:solidFill>
                    <a:schemeClr val="bg1"/>
                  </a:solidFill>
                </a:rPr>
                <a:t>Command &amp;</a:t>
              </a:r>
            </a:p>
            <a:p>
              <a:pPr algn="ctr"/>
              <a:r>
                <a:rPr lang="en-US" altLang="en-US" sz="1200">
                  <a:solidFill>
                    <a:schemeClr val="bg1"/>
                  </a:solidFill>
                </a:rPr>
                <a:t>Data Handling</a:t>
              </a:r>
            </a:p>
            <a:p>
              <a:pPr algn="ctr"/>
              <a:r>
                <a:rPr lang="en-US" altLang="en-US" sz="1200">
                  <a:solidFill>
                    <a:schemeClr val="bg1"/>
                  </a:solidFill>
                </a:rPr>
                <a:t>Computer</a:t>
              </a:r>
              <a:endParaRPr lang="en-US" altLang="en-US" sz="1200"/>
            </a:p>
          </p:txBody>
        </p:sp>
      </p:grpSp>
      <p:sp>
        <p:nvSpPr>
          <p:cNvPr id="7225" name="Text Box 57">
            <a:extLst>
              <a:ext uri="{FF2B5EF4-FFF2-40B4-BE49-F238E27FC236}">
                <a16:creationId xmlns:a16="http://schemas.microsoft.com/office/drawing/2014/main" id="{B19F8DA6-7B05-C66E-95FA-3A4BF42AB697}"/>
              </a:ext>
            </a:extLst>
          </p:cNvPr>
          <p:cNvSpPr txBox="1">
            <a:spLocks noChangeArrowheads="1"/>
          </p:cNvSpPr>
          <p:nvPr/>
        </p:nvSpPr>
        <p:spPr bwMode="auto">
          <a:xfrm>
            <a:off x="2400300" y="2279650"/>
            <a:ext cx="2154238" cy="366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gn="ctr"/>
            <a:r>
              <a:rPr lang="en-US" altLang="en-US" sz="1800"/>
              <a:t>Science Spacecraft</a:t>
            </a:r>
          </a:p>
        </p:txBody>
      </p:sp>
      <p:sp>
        <p:nvSpPr>
          <p:cNvPr id="2" name="Rectangle 1">
            <a:extLst>
              <a:ext uri="{FF2B5EF4-FFF2-40B4-BE49-F238E27FC236}">
                <a16:creationId xmlns:a16="http://schemas.microsoft.com/office/drawing/2014/main" id="{BB78F533-6679-A53C-7F1C-B00136098079}"/>
              </a:ext>
            </a:extLst>
          </p:cNvPr>
          <p:cNvSpPr/>
          <p:nvPr/>
        </p:nvSpPr>
        <p:spPr>
          <a:xfrm>
            <a:off x="1953419" y="-49520"/>
            <a:ext cx="5546725" cy="830997"/>
          </a:xfrm>
          <a:prstGeom prst="rect">
            <a:avLst/>
          </a:prstGeom>
        </p:spPr>
        <p:txBody>
          <a:bodyPr wrap="square">
            <a:spAutoFit/>
          </a:bodyPr>
          <a:lstStyle/>
          <a:p>
            <a:pPr algn="ctr"/>
            <a:r>
              <a:rPr lang="en-GB" dirty="0">
                <a:solidFill>
                  <a:srgbClr val="0099A6"/>
                </a:solidFill>
              </a:rPr>
              <a:t>Simple Physical View Example</a:t>
            </a:r>
          </a:p>
          <a:p>
            <a:pPr algn="ctr"/>
            <a:r>
              <a:rPr lang="en-GB" dirty="0">
                <a:solidFill>
                  <a:srgbClr val="0099A6"/>
                </a:solidFill>
              </a:rPr>
              <a:t>Components &amp; Connectors</a:t>
            </a:r>
            <a:endParaRPr lang="en-US" dirty="0">
              <a:solidFill>
                <a:srgbClr val="FF0000"/>
              </a:solidFill>
            </a:endParaRPr>
          </a:p>
        </p:txBody>
      </p:sp>
      <p:sp>
        <p:nvSpPr>
          <p:cNvPr id="3" name="Date Placeholder 2">
            <a:extLst>
              <a:ext uri="{FF2B5EF4-FFF2-40B4-BE49-F238E27FC236}">
                <a16:creationId xmlns:a16="http://schemas.microsoft.com/office/drawing/2014/main" id="{2B33BD15-4251-AEF1-46BD-D55195C3794D}"/>
              </a:ext>
            </a:extLst>
          </p:cNvPr>
          <p:cNvSpPr>
            <a:spLocks noGrp="1"/>
          </p:cNvSpPr>
          <p:nvPr>
            <p:ph type="dt" sz="half" idx="2"/>
          </p:nvPr>
        </p:nvSpPr>
        <p:spPr>
          <a:xfrm>
            <a:off x="0" y="6553200"/>
            <a:ext cx="1731963" cy="268288"/>
          </a:xfrm>
        </p:spPr>
        <p:txBody>
          <a:bodyPr/>
          <a:lstStyle/>
          <a:p>
            <a:r>
              <a:rPr lang="en-US"/>
              <a:t>28 Mar 2024</a:t>
            </a:r>
            <a:endParaRPr lang="en-US" dirty="0"/>
          </a:p>
        </p:txBody>
      </p:sp>
      <p:sp>
        <p:nvSpPr>
          <p:cNvPr id="4" name="Moon 3">
            <a:extLst>
              <a:ext uri="{FF2B5EF4-FFF2-40B4-BE49-F238E27FC236}">
                <a16:creationId xmlns:a16="http://schemas.microsoft.com/office/drawing/2014/main" id="{DDEC264D-B5F2-DB66-A6FD-BCDACA368F69}"/>
              </a:ext>
            </a:extLst>
          </p:cNvPr>
          <p:cNvSpPr/>
          <p:nvPr/>
        </p:nvSpPr>
        <p:spPr bwMode="auto">
          <a:xfrm rot="10800000">
            <a:off x="1524000" y="4118776"/>
            <a:ext cx="609600" cy="1143000"/>
          </a:xfrm>
          <a:prstGeom prst="moon">
            <a:avLst/>
          </a:prstGeom>
          <a:solidFill>
            <a:srgbClr val="FFC000"/>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6" name="TextBox 5">
            <a:extLst>
              <a:ext uri="{FF2B5EF4-FFF2-40B4-BE49-F238E27FC236}">
                <a16:creationId xmlns:a16="http://schemas.microsoft.com/office/drawing/2014/main" id="{45669490-D3E3-4DAB-F422-0C18D8354DAA}"/>
              </a:ext>
            </a:extLst>
          </p:cNvPr>
          <p:cNvSpPr txBox="1"/>
          <p:nvPr/>
        </p:nvSpPr>
        <p:spPr>
          <a:xfrm>
            <a:off x="1104900" y="5257800"/>
            <a:ext cx="1447800" cy="276999"/>
          </a:xfrm>
          <a:prstGeom prst="rect">
            <a:avLst/>
          </a:prstGeom>
          <a:noFill/>
        </p:spPr>
        <p:txBody>
          <a:bodyPr wrap="square">
            <a:spAutoFit/>
          </a:bodyPr>
          <a:lstStyle/>
          <a:p>
            <a:r>
              <a:rPr lang="en-US" altLang="en-US" sz="1200" dirty="0"/>
              <a:t>RF Antenna</a:t>
            </a:r>
            <a:endParaRPr lang="en-US" sz="1200" dirty="0"/>
          </a:p>
        </p:txBody>
      </p:sp>
      <p:sp>
        <p:nvSpPr>
          <p:cNvPr id="7" name="TextBox 6">
            <a:extLst>
              <a:ext uri="{FF2B5EF4-FFF2-40B4-BE49-F238E27FC236}">
                <a16:creationId xmlns:a16="http://schemas.microsoft.com/office/drawing/2014/main" id="{3E7B7282-D5F4-0647-EB04-F2AD3F3347F0}"/>
              </a:ext>
            </a:extLst>
          </p:cNvPr>
          <p:cNvSpPr txBox="1"/>
          <p:nvPr/>
        </p:nvSpPr>
        <p:spPr>
          <a:xfrm>
            <a:off x="6286500" y="3152001"/>
            <a:ext cx="1714500" cy="830997"/>
          </a:xfrm>
          <a:prstGeom prst="rect">
            <a:avLst/>
          </a:prstGeom>
          <a:noFill/>
        </p:spPr>
        <p:txBody>
          <a:bodyPr wrap="square">
            <a:spAutoFit/>
          </a:bodyPr>
          <a:lstStyle/>
          <a:p>
            <a:r>
              <a:rPr lang="en-US" altLang="en-US" sz="1200" dirty="0"/>
              <a:t>Physical elements</a:t>
            </a:r>
          </a:p>
          <a:p>
            <a:r>
              <a:rPr lang="en-US" sz="1200" dirty="0"/>
              <a:t>- Mass</a:t>
            </a:r>
          </a:p>
          <a:p>
            <a:r>
              <a:rPr lang="en-US" sz="1200" dirty="0"/>
              <a:t>- Position</a:t>
            </a:r>
          </a:p>
          <a:p>
            <a:r>
              <a:rPr lang="en-US" sz="1200" dirty="0"/>
              <a:t>- Center of Gravity</a:t>
            </a:r>
          </a:p>
        </p:txBody>
      </p:sp>
      <p:sp>
        <p:nvSpPr>
          <p:cNvPr id="5" name="Date Placeholder 1">
            <a:extLst>
              <a:ext uri="{FF2B5EF4-FFF2-40B4-BE49-F238E27FC236}">
                <a16:creationId xmlns:a16="http://schemas.microsoft.com/office/drawing/2014/main" id="{5525A9E1-27CA-52C0-F04E-696B5FE301B3}"/>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6-5</a:t>
            </a:r>
          </a:p>
        </p:txBody>
      </p:sp>
    </p:spTree>
    <p:extLst>
      <p:ext uri="{BB962C8B-B14F-4D97-AF65-F5344CB8AC3E}">
        <p14:creationId xmlns:p14="http://schemas.microsoft.com/office/powerpoint/2010/main" val="34062318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0E5F1D-2571-0730-6368-E4BA03FCD02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D279CB1-861C-83EC-308F-6834B28127B5}"/>
              </a:ext>
            </a:extLst>
          </p:cNvPr>
          <p:cNvSpPr>
            <a:spLocks noGrp="1"/>
          </p:cNvSpPr>
          <p:nvPr>
            <p:ph type="title"/>
          </p:nvPr>
        </p:nvSpPr>
        <p:spPr/>
        <p:txBody>
          <a:bodyPr/>
          <a:lstStyle/>
          <a:p>
            <a:r>
              <a:rPr lang="en-US" dirty="0">
                <a:solidFill>
                  <a:srgbClr val="0099A6"/>
                </a:solidFill>
              </a:rPr>
              <a:t>Connectivity Viewpoint</a:t>
            </a:r>
          </a:p>
        </p:txBody>
      </p:sp>
      <p:sp>
        <p:nvSpPr>
          <p:cNvPr id="4" name="Content Placeholder 3">
            <a:extLst>
              <a:ext uri="{FF2B5EF4-FFF2-40B4-BE49-F238E27FC236}">
                <a16:creationId xmlns:a16="http://schemas.microsoft.com/office/drawing/2014/main" id="{9FD385B7-9B02-926D-69DD-E2B8F44B774F}"/>
              </a:ext>
            </a:extLst>
          </p:cNvPr>
          <p:cNvSpPr>
            <a:spLocks noGrp="1"/>
          </p:cNvSpPr>
          <p:nvPr>
            <p:ph idx="1"/>
          </p:nvPr>
        </p:nvSpPr>
        <p:spPr>
          <a:xfrm>
            <a:off x="473094" y="810609"/>
            <a:ext cx="8229600" cy="5590191"/>
          </a:xfrm>
        </p:spPr>
        <p:txBody>
          <a:bodyPr/>
          <a:lstStyle/>
          <a:p>
            <a:r>
              <a:rPr lang="en-US" sz="1600" dirty="0"/>
              <a:t>The Connectivity Viewpoint describes the engineered decomposition of a space data system into components (nodes) that exchange data across connectors (links). The Connectivity Viewpoint describes the physical aspects of space data systems communications and the external environment within which they operate, the physical behavior (and motion) of the nodes, and their physical decomposition into communicating elements. </a:t>
            </a:r>
          </a:p>
          <a:p>
            <a:endParaRPr lang="en-US" sz="1800" dirty="0"/>
          </a:p>
          <a:p>
            <a:r>
              <a:rPr lang="en-US" sz="1800" dirty="0"/>
              <a:t>Stakeholder Concerns:</a:t>
            </a:r>
          </a:p>
          <a:p>
            <a:pPr lvl="1"/>
            <a:r>
              <a:rPr lang="en-US" sz="1600" dirty="0">
                <a:ea typeface="ＭＳ Ｐゴシック" pitchFamily="26" charset="-128"/>
              </a:rPr>
              <a:t>The mechanisms and functions required to support distributed communications between objects in the system; </a:t>
            </a:r>
          </a:p>
          <a:p>
            <a:pPr lvl="1"/>
            <a:r>
              <a:rPr lang="en-US" sz="1600" dirty="0">
                <a:ea typeface="ＭＳ Ｐゴシック" pitchFamily="26" charset="-128"/>
              </a:rPr>
              <a:t>The selected allocation of functions to the nodes of the system, including their implementation choices and constraints on implementation, connections, configuration, and operations imposed by the communication links and the environment; </a:t>
            </a:r>
          </a:p>
          <a:p>
            <a:pPr lvl="1"/>
            <a:r>
              <a:rPr lang="en-US" sz="1600" dirty="0">
                <a:ea typeface="ＭＳ Ｐゴシック" pitchFamily="26" charset="-128"/>
              </a:rPr>
              <a:t>The behavior and performance of elements in the system, including their communications capabilities, physical motion, and their interactions with the physical environment. </a:t>
            </a:r>
          </a:p>
          <a:p>
            <a:endParaRPr lang="en-US" sz="1800" dirty="0"/>
          </a:p>
          <a:p>
            <a:r>
              <a:rPr lang="en-US" sz="1800" dirty="0"/>
              <a:t>Engineering Objects (Nodes, Links, Applications): </a:t>
            </a:r>
            <a:endParaRPr lang="en-US" sz="1200" dirty="0"/>
          </a:p>
          <a:p>
            <a:pPr lvl="1"/>
            <a:r>
              <a:rPr lang="en-US" sz="1600" dirty="0"/>
              <a:t>Nodes (hardware Engineering Objects, provide communications, processing and other computing and data resources, ports, performance and other associated physical behavior): </a:t>
            </a:r>
            <a:endParaRPr lang="en-US" sz="1050" dirty="0"/>
          </a:p>
          <a:p>
            <a:pPr lvl="2"/>
            <a:r>
              <a:rPr lang="en-US" sz="1200" dirty="0"/>
              <a:t>Types: hardware objects, composite hardware objects, ports; </a:t>
            </a:r>
            <a:endParaRPr lang="en-US" sz="600" dirty="0"/>
          </a:p>
          <a:p>
            <a:pPr lvl="2"/>
            <a:r>
              <a:rPr lang="en-US" sz="1200" dirty="0"/>
              <a:t>Attributes: name, type, location (place, trajectory, orbit), laws of motion, available resources, physical interfaces, capabilities (e.g., processor speed, throughput, bandwidth, storage capacity, aperture size, etc.), allocated functions, constraints; </a:t>
            </a:r>
          </a:p>
        </p:txBody>
      </p:sp>
      <p:sp>
        <p:nvSpPr>
          <p:cNvPr id="3" name="Date Placeholder 2">
            <a:extLst>
              <a:ext uri="{FF2B5EF4-FFF2-40B4-BE49-F238E27FC236}">
                <a16:creationId xmlns:a16="http://schemas.microsoft.com/office/drawing/2014/main" id="{4F7E6AF9-263E-83ED-7763-D1D798CF20C5}"/>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297318119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CF0A26-9461-A35B-1C1E-9EB533136D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8F4159-E8E3-F72B-3C30-DEB22419A1A1}"/>
              </a:ext>
            </a:extLst>
          </p:cNvPr>
          <p:cNvSpPr>
            <a:spLocks noGrp="1"/>
          </p:cNvSpPr>
          <p:nvPr>
            <p:ph type="title"/>
          </p:nvPr>
        </p:nvSpPr>
        <p:spPr/>
        <p:txBody>
          <a:bodyPr/>
          <a:lstStyle/>
          <a:p>
            <a:r>
              <a:rPr lang="en-US" dirty="0">
                <a:solidFill>
                  <a:srgbClr val="0099A6"/>
                </a:solidFill>
              </a:rPr>
              <a:t>Connectivity Viewpoint, </a:t>
            </a:r>
            <a:r>
              <a:rPr lang="en-US" dirty="0" err="1">
                <a:solidFill>
                  <a:srgbClr val="0099A6"/>
                </a:solidFill>
              </a:rPr>
              <a:t>contd</a:t>
            </a:r>
            <a:endParaRPr lang="en-US" dirty="0">
              <a:solidFill>
                <a:srgbClr val="0099A6"/>
              </a:solidFill>
            </a:endParaRPr>
          </a:p>
        </p:txBody>
      </p:sp>
      <p:sp>
        <p:nvSpPr>
          <p:cNvPr id="4" name="Content Placeholder 3">
            <a:extLst>
              <a:ext uri="{FF2B5EF4-FFF2-40B4-BE49-F238E27FC236}">
                <a16:creationId xmlns:a16="http://schemas.microsoft.com/office/drawing/2014/main" id="{D795C992-300A-37D1-1CFD-4C74FCF97542}"/>
              </a:ext>
            </a:extLst>
          </p:cNvPr>
          <p:cNvSpPr>
            <a:spLocks noGrp="1"/>
          </p:cNvSpPr>
          <p:nvPr>
            <p:ph idx="1"/>
          </p:nvPr>
        </p:nvSpPr>
        <p:spPr>
          <a:xfrm>
            <a:off x="473094" y="810609"/>
            <a:ext cx="8229600" cy="5590191"/>
          </a:xfrm>
        </p:spPr>
        <p:txBody>
          <a:bodyPr/>
          <a:lstStyle/>
          <a:p>
            <a:r>
              <a:rPr lang="en-US" sz="1600" dirty="0"/>
              <a:t>Engineering Objects (Nodes, Links, Applications), </a:t>
            </a:r>
            <a:r>
              <a:rPr lang="en-US" sz="1600" dirty="0" err="1"/>
              <a:t>contd</a:t>
            </a:r>
            <a:r>
              <a:rPr lang="en-US" sz="1600" dirty="0"/>
              <a:t>: </a:t>
            </a:r>
            <a:endParaRPr lang="en-US" sz="1100" dirty="0"/>
          </a:p>
          <a:p>
            <a:pPr lvl="1"/>
            <a:r>
              <a:rPr lang="en-US" sz="1400" dirty="0"/>
              <a:t>Links (communications connections between Nodes, associated physical behavior and properties); </a:t>
            </a:r>
          </a:p>
          <a:p>
            <a:pPr lvl="2"/>
            <a:r>
              <a:rPr lang="en-US" sz="1200" dirty="0"/>
              <a:t>Types: space link (RF or optical), physical link (e.g., point-to-point, bus, network, copper, fiber, etc.); </a:t>
            </a:r>
          </a:p>
          <a:p>
            <a:pPr lvl="2"/>
            <a:r>
              <a:rPr lang="en-US" sz="1200" dirty="0"/>
              <a:t>Attributes: name, type, end-points (port on node), physical interfaces, performance (e.g., throughput, bandwidth, frequency band, Round Trip Light Time (RTLT), pointing and view periods, signal attenuation, constraints, environmental effects, etc.), access and ownership;</a:t>
            </a:r>
            <a:r>
              <a:rPr lang="en-US" sz="1600" dirty="0"/>
              <a:t> </a:t>
            </a:r>
          </a:p>
          <a:p>
            <a:pPr lvl="1"/>
            <a:r>
              <a:rPr lang="en-US" sz="1400" dirty="0"/>
              <a:t>Applications (software Engineering Objects, behavior, and processing/resource requirements, may be layered): </a:t>
            </a:r>
          </a:p>
          <a:p>
            <a:pPr lvl="2"/>
            <a:r>
              <a:rPr lang="en-US" sz="1200" dirty="0"/>
              <a:t>Types: software Engineering Objects, composite software Engineering Objects; </a:t>
            </a:r>
          </a:p>
          <a:p>
            <a:pPr lvl="2"/>
            <a:r>
              <a:rPr lang="en-US" sz="1200" dirty="0"/>
              <a:t>Attributes: name, type, algorithms, implemented functions, allocation/ deployment to nodes, required resources (e.g., memory, CPU, storage), implemented interfaces (provided and required), implementation language, Operating System (OS)/framework dependencies, constraints; </a:t>
            </a:r>
          </a:p>
          <a:p>
            <a:r>
              <a:rPr lang="en-US" sz="1600" dirty="0"/>
              <a:t>Relationships (composition, interfaces, constraints, configurations, allocation); </a:t>
            </a:r>
            <a:endParaRPr lang="en-US" sz="1050" dirty="0"/>
          </a:p>
          <a:p>
            <a:pPr lvl="1"/>
            <a:r>
              <a:rPr lang="en-US" sz="1400" dirty="0"/>
              <a:t>Environment (physical environs, physical forces [gravity and others], physical interactions and effects); </a:t>
            </a:r>
            <a:endParaRPr lang="en-US" sz="1000" dirty="0"/>
          </a:p>
          <a:p>
            <a:pPr lvl="1"/>
            <a:r>
              <a:rPr lang="en-US" sz="1400" dirty="0"/>
              <a:t>Information correspondences (defined representations of data that are exchanged among Engineering Objects, where formal specifications of data architecture are found in the Information Viewpoint). </a:t>
            </a:r>
            <a:endParaRPr lang="en-US" sz="1000" dirty="0"/>
          </a:p>
          <a:p>
            <a:endParaRPr lang="en-US" sz="1800" dirty="0"/>
          </a:p>
          <a:p>
            <a:r>
              <a:rPr lang="en-US" sz="1600" dirty="0"/>
              <a:t>NOTE – Physical Nodes and Links in any given space system may include many more aspects (physical structures, connections, and flows), types (power, propulsion, thermal) and many more attributes than those shown here.  The physical, structural, and energetic flow aspects of Nodes and Links are covered in the new Physical / Structural Viewpoint.</a:t>
            </a:r>
            <a:endParaRPr lang="en-US" sz="1050" dirty="0"/>
          </a:p>
          <a:p>
            <a:endParaRPr lang="en-US" sz="1600" dirty="0"/>
          </a:p>
        </p:txBody>
      </p:sp>
      <p:sp>
        <p:nvSpPr>
          <p:cNvPr id="3" name="Date Placeholder 2">
            <a:extLst>
              <a:ext uri="{FF2B5EF4-FFF2-40B4-BE49-F238E27FC236}">
                <a16:creationId xmlns:a16="http://schemas.microsoft.com/office/drawing/2014/main" id="{B313C92D-DB67-52CB-F16C-DCFA3BE02004}"/>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17213491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8700" y="-22698"/>
            <a:ext cx="7086600" cy="1143000"/>
          </a:xfrm>
        </p:spPr>
        <p:txBody>
          <a:bodyPr/>
          <a:lstStyle/>
          <a:p>
            <a:r>
              <a:rPr lang="en-US" dirty="0"/>
              <a:t>Relationship of ASL &amp; SCCS-ARD/ADD to RASDS++ Evolution</a:t>
            </a:r>
          </a:p>
        </p:txBody>
      </p:sp>
      <p:sp>
        <p:nvSpPr>
          <p:cNvPr id="3" name="Content Placeholder 2"/>
          <p:cNvSpPr>
            <a:spLocks noGrp="1"/>
          </p:cNvSpPr>
          <p:nvPr>
            <p:ph idx="1"/>
          </p:nvPr>
        </p:nvSpPr>
        <p:spPr>
          <a:xfrm>
            <a:off x="457200" y="990600"/>
            <a:ext cx="8229600" cy="4525963"/>
          </a:xfrm>
        </p:spPr>
        <p:txBody>
          <a:bodyPr/>
          <a:lstStyle/>
          <a:p>
            <a:pPr lvl="0"/>
            <a:r>
              <a:rPr lang="en-US" sz="2400" dirty="0"/>
              <a:t>Two documents, the ASL ADD and the SCCS-ARD/ADD, both use the Reference Architecture for Space Data Systems (RASDS) framework</a:t>
            </a:r>
          </a:p>
          <a:p>
            <a:pPr lvl="0"/>
            <a:r>
              <a:rPr lang="en-US" sz="2400" dirty="0"/>
              <a:t>Each used a consistent set of viewpoints and views based on RASDS method and representations</a:t>
            </a:r>
          </a:p>
          <a:p>
            <a:pPr lvl="1"/>
            <a:r>
              <a:rPr lang="en-US" sz="2000" dirty="0"/>
              <a:t>RASDS provided the baseline set of viewpoints (Enterprise, Functional, Connectivity (deployment), Protocol, and Information.</a:t>
            </a:r>
          </a:p>
          <a:p>
            <a:pPr lvl="1"/>
            <a:r>
              <a:rPr lang="en-US" sz="2000" dirty="0"/>
              <a:t>The ASL ADD added some useful extensions for describing the functional viewpoint, improved representation for the information viewpoint, and added a tabular services viewpoint.</a:t>
            </a:r>
            <a:endParaRPr lang="en-US" sz="2000" i="1" dirty="0"/>
          </a:p>
          <a:p>
            <a:pPr lvl="1"/>
            <a:r>
              <a:rPr lang="en-US" sz="2000" dirty="0"/>
              <a:t>The SCCS-ARD/ADD developed a representative set of physical elements (nodes), extensively used the Connectivity viewpoint featuring deployed functions and protocol stacks, and developed a set of protocol stack building blocks that could be used to describe end-to-end architectures.</a:t>
            </a:r>
          </a:p>
          <a:p>
            <a:pPr lvl="1"/>
            <a:r>
              <a:rPr lang="en-US" sz="2000" dirty="0"/>
              <a:t>These extensions, and others needed to meet SC14 needs, are being incorporated into the RASDS++ update.</a:t>
            </a:r>
          </a:p>
          <a:p>
            <a:endParaRPr lang="en-US" sz="2300" dirty="0"/>
          </a:p>
        </p:txBody>
      </p:sp>
      <p:sp>
        <p:nvSpPr>
          <p:cNvPr id="4" name="Date Placeholder 3"/>
          <p:cNvSpPr>
            <a:spLocks noGrp="1"/>
          </p:cNvSpPr>
          <p:nvPr>
            <p:ph type="dt" sz="half" idx="2"/>
          </p:nvPr>
        </p:nvSpPr>
        <p:spPr>
          <a:xfrm>
            <a:off x="0" y="6553200"/>
            <a:ext cx="1731963" cy="268288"/>
          </a:xfrm>
        </p:spPr>
        <p:txBody>
          <a:bodyPr/>
          <a:lstStyle/>
          <a:p>
            <a:r>
              <a:rPr lang="en-US"/>
              <a:t>28 Mar 2024</a:t>
            </a:r>
          </a:p>
        </p:txBody>
      </p:sp>
    </p:spTree>
    <p:extLst>
      <p:ext uri="{BB962C8B-B14F-4D97-AF65-F5344CB8AC3E}">
        <p14:creationId xmlns:p14="http://schemas.microsoft.com/office/powerpoint/2010/main" val="12689228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E21FA8-618B-F6DF-17F8-F1F7083601CD}"/>
            </a:ext>
          </a:extLst>
        </p:cNvPr>
        <p:cNvGrpSpPr/>
        <p:nvPr/>
      </p:nvGrpSpPr>
      <p:grpSpPr>
        <a:xfrm>
          <a:off x="0" y="0"/>
          <a:ext cx="0" cy="0"/>
          <a:chOff x="0" y="0"/>
          <a:chExt cx="0" cy="0"/>
        </a:xfrm>
      </p:grpSpPr>
      <p:sp>
        <p:nvSpPr>
          <p:cNvPr id="12" name="Date Placeholder 1">
            <a:extLst>
              <a:ext uri="{FF2B5EF4-FFF2-40B4-BE49-F238E27FC236}">
                <a16:creationId xmlns:a16="http://schemas.microsoft.com/office/drawing/2014/main" id="{A896611B-CED2-D85C-043A-9DB544B87F91}"/>
              </a:ext>
            </a:extLst>
          </p:cNvPr>
          <p:cNvSpPr>
            <a:spLocks noGrp="1"/>
          </p:cNvSpPr>
          <p:nvPr>
            <p:ph type="dt" sz="quarter" idx="2"/>
          </p:nvPr>
        </p:nvSpPr>
        <p:spPr bwMode="auto">
          <a:xfrm>
            <a:off x="0" y="6553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l" rtl="0" eaLnBrk="1" fontAlgn="base" hangingPunct="1">
              <a:spcBef>
                <a:spcPct val="0"/>
              </a:spcBef>
              <a:spcAft>
                <a:spcPct val="0"/>
              </a:spcAft>
              <a:defRPr sz="1200" kern="1200" smtClean="0">
                <a:solidFill>
                  <a:schemeClr val="tx1"/>
                </a:solidFill>
                <a:latin typeface="+mn-lt"/>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r>
              <a:rPr lang="en-US" altLang="en-US" b="0"/>
              <a:t>28 Mar 2024</a:t>
            </a:r>
            <a:endParaRPr lang="en-US" altLang="en-US" b="0" dirty="0"/>
          </a:p>
        </p:txBody>
      </p:sp>
      <p:sp>
        <p:nvSpPr>
          <p:cNvPr id="20484" name="Rectangle 3">
            <a:extLst>
              <a:ext uri="{FF2B5EF4-FFF2-40B4-BE49-F238E27FC236}">
                <a16:creationId xmlns:a16="http://schemas.microsoft.com/office/drawing/2014/main" id="{29BC9F66-DD8F-EF7D-CA7F-1BEB79029C39}"/>
              </a:ext>
            </a:extLst>
          </p:cNvPr>
          <p:cNvSpPr>
            <a:spLocks noChangeArrowheads="1"/>
          </p:cNvSpPr>
          <p:nvPr/>
        </p:nvSpPr>
        <p:spPr bwMode="auto">
          <a:xfrm>
            <a:off x="457200" y="0"/>
            <a:ext cx="8229600" cy="438582"/>
          </a:xfrm>
          <a:prstGeom prst="rect">
            <a:avLst/>
          </a:prstGeom>
        </p:spPr>
        <p:txBody>
          <a:bodyPr vert="horz"/>
          <a:lstStyle/>
          <a:p>
            <a:pPr algn="ctr" eaLnBrk="0" hangingPunct="0">
              <a:lnSpc>
                <a:spcPct val="90000"/>
              </a:lnSpc>
            </a:pPr>
            <a:r>
              <a:rPr lang="en-US" altLang="ja-JP" sz="2500" dirty="0">
                <a:solidFill>
                  <a:srgbClr val="0099A6"/>
                </a:solidFill>
                <a:latin typeface="+mj-lt"/>
                <a:ea typeface="ＭＳ Ｐゴシック" pitchFamily="26" charset="-128"/>
                <a:cs typeface="ＭＳ Ｐゴシック" pitchFamily="26" charset="-128"/>
              </a:rPr>
              <a:t>Connectivity Viewpoint - Physical Object</a:t>
            </a:r>
          </a:p>
          <a:p>
            <a:pPr algn="ctr" eaLnBrk="0" hangingPunct="0">
              <a:lnSpc>
                <a:spcPct val="90000"/>
              </a:lnSpc>
            </a:pPr>
            <a:r>
              <a:rPr lang="en-US" altLang="ja-JP" sz="2000" dirty="0">
                <a:solidFill>
                  <a:srgbClr val="0099A6"/>
                </a:solidFill>
                <a:latin typeface="+mj-lt"/>
                <a:ea typeface="ＭＳ Ｐゴシック" pitchFamily="26" charset="-128"/>
                <a:cs typeface="ＭＳ Ｐゴシック" pitchFamily="26" charset="-128"/>
              </a:rPr>
              <a:t>(Node / Component </a:t>
            </a:r>
            <a:r>
              <a:rPr lang="en-US" altLang="ja-JP" sz="2000" dirty="0">
                <a:solidFill>
                  <a:srgbClr val="0099A6"/>
                </a:solidFill>
                <a:ea typeface="ＭＳ Ｐゴシック" pitchFamily="26" charset="-128"/>
                <a:cs typeface="ＭＳ Ｐゴシック" pitchFamily="26" charset="-128"/>
              </a:rPr>
              <a:t>Features</a:t>
            </a:r>
            <a:r>
              <a:rPr lang="en-US" altLang="ja-JP" sz="2000" dirty="0">
                <a:solidFill>
                  <a:srgbClr val="0099A6"/>
                </a:solidFill>
                <a:latin typeface="+mj-lt"/>
                <a:ea typeface="ＭＳ Ｐゴシック" pitchFamily="26" charset="-128"/>
                <a:cs typeface="ＭＳ Ｐゴシック" pitchFamily="26" charset="-128"/>
              </a:rPr>
              <a:t>)</a:t>
            </a:r>
          </a:p>
        </p:txBody>
      </p:sp>
      <p:sp>
        <p:nvSpPr>
          <p:cNvPr id="20485" name="Rectangle 4">
            <a:extLst>
              <a:ext uri="{FF2B5EF4-FFF2-40B4-BE49-F238E27FC236}">
                <a16:creationId xmlns:a16="http://schemas.microsoft.com/office/drawing/2014/main" id="{BACF5D63-A581-39B6-6CC7-C16A5EA75FC4}"/>
              </a:ext>
            </a:extLst>
          </p:cNvPr>
          <p:cNvSpPr>
            <a:spLocks noChangeArrowheads="1"/>
          </p:cNvSpPr>
          <p:nvPr/>
        </p:nvSpPr>
        <p:spPr bwMode="auto">
          <a:xfrm>
            <a:off x="4061007" y="3907869"/>
            <a:ext cx="3188693" cy="2523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Attributes: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Name/identifier</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Address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Composition (engineering objects)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Performance</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Distribution / frame of reference</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Sub-nodes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Communication links and Ports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Physical environment</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Configuration</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Constraints</a:t>
            </a:r>
          </a:p>
        </p:txBody>
      </p:sp>
      <p:sp>
        <p:nvSpPr>
          <p:cNvPr id="20489" name="Rectangle 8">
            <a:extLst>
              <a:ext uri="{FF2B5EF4-FFF2-40B4-BE49-F238E27FC236}">
                <a16:creationId xmlns:a16="http://schemas.microsoft.com/office/drawing/2014/main" id="{CBF433F8-A6D2-9768-C0E1-F7C210790FA0}"/>
              </a:ext>
            </a:extLst>
          </p:cNvPr>
          <p:cNvSpPr>
            <a:spLocks noChangeArrowheads="1"/>
          </p:cNvSpPr>
          <p:nvPr/>
        </p:nvSpPr>
        <p:spPr bwMode="auto">
          <a:xfrm>
            <a:off x="6172200" y="3581400"/>
            <a:ext cx="2514600"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External Interfaces:</a:t>
            </a:r>
            <a:endParaRPr kumimoji="1" lang="en-US" altLang="ja-JP" sz="1800" dirty="0">
              <a:latin typeface="Arial" panose="020B0604020202020204" pitchFamily="34" charset="0"/>
              <a:ea typeface="Osaka" charset="-128"/>
            </a:endParaRPr>
          </a:p>
          <a:p>
            <a:pPr eaLnBrk="1" hangingPunct="1"/>
            <a:r>
              <a:rPr kumimoji="1" lang="en-US" altLang="ja-JP" sz="1800" dirty="0">
                <a:latin typeface="Arial" panose="020B0604020202020204" pitchFamily="34" charset="0"/>
                <a:ea typeface="Osaka" charset="-128"/>
              </a:rPr>
              <a:t>    </a:t>
            </a:r>
            <a:r>
              <a:rPr kumimoji="1" lang="en-US" altLang="ja-JP" sz="1400" b="0" dirty="0">
                <a:latin typeface="Arial" panose="020B0604020202020204" pitchFamily="34" charset="0"/>
                <a:ea typeface="Osaka" charset="-128"/>
              </a:rPr>
              <a:t>Communication links to other Nodes</a:t>
            </a:r>
            <a:endParaRPr kumimoji="1" lang="en-US" altLang="ja-JP" sz="1800" b="0" dirty="0">
              <a:latin typeface="Arial" panose="020B0604020202020204" pitchFamily="34" charset="0"/>
              <a:ea typeface="Osaka" charset="-128"/>
            </a:endParaRPr>
          </a:p>
        </p:txBody>
      </p:sp>
      <p:sp>
        <p:nvSpPr>
          <p:cNvPr id="20490" name="Rectangle 9">
            <a:extLst>
              <a:ext uri="{FF2B5EF4-FFF2-40B4-BE49-F238E27FC236}">
                <a16:creationId xmlns:a16="http://schemas.microsoft.com/office/drawing/2014/main" id="{F0E65C6E-F6C8-7B36-7664-36A36422B49C}"/>
              </a:ext>
            </a:extLst>
          </p:cNvPr>
          <p:cNvSpPr>
            <a:spLocks noChangeArrowheads="1"/>
          </p:cNvSpPr>
          <p:nvPr/>
        </p:nvSpPr>
        <p:spPr bwMode="auto">
          <a:xfrm>
            <a:off x="4902200" y="937987"/>
            <a:ext cx="2826415"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Management Interfaces:</a:t>
            </a:r>
            <a:endParaRPr kumimoji="1" lang="en-US" altLang="ja-JP" sz="1800" dirty="0">
              <a:latin typeface="Arial" panose="020B0604020202020204" pitchFamily="34" charset="0"/>
              <a:ea typeface="Osaka" charset="-128"/>
            </a:endParaRPr>
          </a:p>
          <a:p>
            <a:pPr eaLnBrk="1" hangingPunct="1"/>
            <a:r>
              <a:rPr kumimoji="1" lang="en-US" altLang="ja-JP" sz="1800" dirty="0">
                <a:latin typeface="Arial" panose="020B0604020202020204" pitchFamily="34" charset="0"/>
                <a:ea typeface="Osaka" charset="-128"/>
              </a:rPr>
              <a:t>    </a:t>
            </a:r>
            <a:r>
              <a:rPr kumimoji="1" lang="en-US" altLang="ja-JP" sz="1400" b="0" dirty="0">
                <a:latin typeface="Arial" panose="020B0604020202020204" pitchFamily="34" charset="0"/>
                <a:ea typeface="Osaka" charset="-128"/>
              </a:rPr>
              <a:t>How Nodes are configured,</a:t>
            </a:r>
          </a:p>
          <a:p>
            <a:pPr eaLnBrk="1" hangingPunct="1"/>
            <a:r>
              <a:rPr kumimoji="1" lang="en-US" altLang="ja-JP" sz="1400" b="0" dirty="0">
                <a:latin typeface="Arial" panose="020B0604020202020204" pitchFamily="34" charset="0"/>
                <a:ea typeface="Osaka" charset="-128"/>
              </a:rPr>
              <a:t>    controlled, and monitored</a:t>
            </a:r>
          </a:p>
        </p:txBody>
      </p:sp>
      <p:sp>
        <p:nvSpPr>
          <p:cNvPr id="20491" name="Rectangle 10">
            <a:extLst>
              <a:ext uri="{FF2B5EF4-FFF2-40B4-BE49-F238E27FC236}">
                <a16:creationId xmlns:a16="http://schemas.microsoft.com/office/drawing/2014/main" id="{96141F24-8846-F4FB-12A3-821B4F29E3B6}"/>
              </a:ext>
            </a:extLst>
          </p:cNvPr>
          <p:cNvSpPr>
            <a:spLocks noChangeArrowheads="1"/>
          </p:cNvSpPr>
          <p:nvPr/>
        </p:nvSpPr>
        <p:spPr bwMode="auto">
          <a:xfrm>
            <a:off x="887413" y="3567113"/>
            <a:ext cx="258204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Service Interfaces:</a:t>
            </a:r>
            <a:endParaRPr kumimoji="1" lang="en-US" altLang="ja-JP" sz="1800" dirty="0">
              <a:latin typeface="Arial" panose="020B0604020202020204" pitchFamily="34" charset="0"/>
              <a:ea typeface="Osaka" charset="-128"/>
            </a:endParaRPr>
          </a:p>
          <a:p>
            <a:pPr eaLnBrk="1" hangingPunct="1"/>
            <a:r>
              <a:rPr kumimoji="1" lang="en-US" altLang="ja-JP" sz="1600" dirty="0">
                <a:latin typeface="Arial" panose="020B0604020202020204" pitchFamily="34" charset="0"/>
                <a:ea typeface="Osaka" charset="-128"/>
              </a:rPr>
              <a:t>    </a:t>
            </a:r>
            <a:r>
              <a:rPr kumimoji="1" lang="en-US" altLang="ja-JP" sz="1400" b="0" dirty="0">
                <a:latin typeface="Arial" panose="020B0604020202020204" pitchFamily="34" charset="0"/>
                <a:ea typeface="Osaka" charset="-128"/>
              </a:rPr>
              <a:t>Communication links from other Nodes</a:t>
            </a:r>
            <a:endParaRPr kumimoji="1" lang="en-US" altLang="ja-JP" sz="1600" b="0" dirty="0">
              <a:latin typeface="Arial" panose="020B0604020202020204" pitchFamily="34" charset="0"/>
              <a:ea typeface="Osaka" charset="-128"/>
            </a:endParaRPr>
          </a:p>
        </p:txBody>
      </p:sp>
      <p:sp>
        <p:nvSpPr>
          <p:cNvPr id="2" name="Cube 1">
            <a:extLst>
              <a:ext uri="{FF2B5EF4-FFF2-40B4-BE49-F238E27FC236}">
                <a16:creationId xmlns:a16="http://schemas.microsoft.com/office/drawing/2014/main" id="{E76A8D4B-AFCD-56AB-12DC-DA02CAFDA198}"/>
              </a:ext>
            </a:extLst>
          </p:cNvPr>
          <p:cNvSpPr/>
          <p:nvPr/>
        </p:nvSpPr>
        <p:spPr>
          <a:xfrm>
            <a:off x="3429000" y="2620737"/>
            <a:ext cx="2392363" cy="1049337"/>
          </a:xfrm>
          <a:prstGeom prst="cube">
            <a:avLst>
              <a:gd name="adj" fmla="val 13759"/>
            </a:avLst>
          </a:prstGeom>
          <a:solidFill>
            <a:srgbClr val="0C8FC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800" b="1" dirty="0">
                <a:solidFill>
                  <a:schemeClr val="bg1"/>
                </a:solidFill>
                <a:latin typeface="+mj-lt"/>
                <a:ea typeface="ＭＳ Ｐゴシック" panose="020B0600070205080204" pitchFamily="34" charset="-128"/>
              </a:rPr>
              <a:t>Node </a:t>
            </a:r>
          </a:p>
          <a:p>
            <a:pPr algn="ctr" eaLnBrk="1" hangingPunct="1">
              <a:defRPr/>
            </a:pPr>
            <a:r>
              <a:rPr lang="en-US" sz="1800" dirty="0">
                <a:solidFill>
                  <a:schemeClr val="bg1"/>
                </a:solidFill>
                <a:latin typeface="+mj-lt"/>
                <a:ea typeface="ＭＳ Ｐゴシック" panose="020B0600070205080204" pitchFamily="34" charset="-128"/>
              </a:rPr>
              <a:t>(</a:t>
            </a:r>
            <a:r>
              <a:rPr lang="en-US" sz="1800" b="1" dirty="0">
                <a:solidFill>
                  <a:schemeClr val="bg1"/>
                </a:solidFill>
                <a:latin typeface="+mj-lt"/>
                <a:ea typeface="ＭＳ Ｐゴシック" panose="020B0600070205080204" pitchFamily="34" charset="-128"/>
              </a:rPr>
              <a:t>Component)</a:t>
            </a:r>
            <a:endParaRPr lang="en-US" sz="2000" b="1" dirty="0">
              <a:solidFill>
                <a:schemeClr val="bg1"/>
              </a:solidFill>
              <a:latin typeface="+mj-lt"/>
              <a:ea typeface="ＭＳ Ｐゴシック" panose="020B0600070205080204" pitchFamily="34" charset="-128"/>
            </a:endParaRPr>
          </a:p>
        </p:txBody>
      </p:sp>
      <p:sp>
        <p:nvSpPr>
          <p:cNvPr id="18" name="AutoShape 7">
            <a:extLst>
              <a:ext uri="{FF2B5EF4-FFF2-40B4-BE49-F238E27FC236}">
                <a16:creationId xmlns:a16="http://schemas.microsoft.com/office/drawing/2014/main" id="{AACD373F-F63F-CD11-48EB-1FD31DE52C1A}"/>
              </a:ext>
            </a:extLst>
          </p:cNvPr>
          <p:cNvSpPr>
            <a:spLocks noChangeArrowheads="1"/>
          </p:cNvSpPr>
          <p:nvPr/>
        </p:nvSpPr>
        <p:spPr bwMode="auto">
          <a:xfrm rot="5400000">
            <a:off x="4053681" y="1281880"/>
            <a:ext cx="11430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19" name="AutoShape 7">
            <a:extLst>
              <a:ext uri="{FF2B5EF4-FFF2-40B4-BE49-F238E27FC236}">
                <a16:creationId xmlns:a16="http://schemas.microsoft.com/office/drawing/2014/main" id="{95EB0EE4-364D-8860-1719-28A03801495A}"/>
              </a:ext>
            </a:extLst>
          </p:cNvPr>
          <p:cNvSpPr>
            <a:spLocks noChangeArrowheads="1"/>
          </p:cNvSpPr>
          <p:nvPr/>
        </p:nvSpPr>
        <p:spPr bwMode="auto">
          <a:xfrm>
            <a:off x="1767592" y="2819400"/>
            <a:ext cx="11430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20" name="AutoShape 7">
            <a:extLst>
              <a:ext uri="{FF2B5EF4-FFF2-40B4-BE49-F238E27FC236}">
                <a16:creationId xmlns:a16="http://schemas.microsoft.com/office/drawing/2014/main" id="{65A4C065-B48D-78FC-244B-7DE1349B5747}"/>
              </a:ext>
            </a:extLst>
          </p:cNvPr>
          <p:cNvSpPr>
            <a:spLocks noChangeArrowheads="1"/>
          </p:cNvSpPr>
          <p:nvPr/>
        </p:nvSpPr>
        <p:spPr bwMode="auto">
          <a:xfrm>
            <a:off x="6400800" y="2824515"/>
            <a:ext cx="11430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21" name="AutoShape 7">
            <a:extLst>
              <a:ext uri="{FF2B5EF4-FFF2-40B4-BE49-F238E27FC236}">
                <a16:creationId xmlns:a16="http://schemas.microsoft.com/office/drawing/2014/main" id="{C3539601-98AC-6D25-EB95-88CE0F152179}"/>
              </a:ext>
            </a:extLst>
          </p:cNvPr>
          <p:cNvSpPr>
            <a:spLocks noChangeArrowheads="1"/>
          </p:cNvSpPr>
          <p:nvPr/>
        </p:nvSpPr>
        <p:spPr bwMode="auto">
          <a:xfrm rot="2262956">
            <a:off x="1972047" y="1633138"/>
            <a:ext cx="1143000" cy="609600"/>
          </a:xfrm>
          <a:prstGeom prst="stripedRightArrow">
            <a:avLst/>
          </a:prstGeom>
          <a:solidFill>
            <a:srgbClr val="FF82D6"/>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3" name="Rectangle 2">
            <a:extLst>
              <a:ext uri="{FF2B5EF4-FFF2-40B4-BE49-F238E27FC236}">
                <a16:creationId xmlns:a16="http://schemas.microsoft.com/office/drawing/2014/main" id="{7FD301C4-900C-F71A-A8D1-4195EDACE1AC}"/>
              </a:ext>
            </a:extLst>
          </p:cNvPr>
          <p:cNvSpPr/>
          <p:nvPr/>
        </p:nvSpPr>
        <p:spPr>
          <a:xfrm>
            <a:off x="258094" y="1093978"/>
            <a:ext cx="1878947" cy="1169551"/>
          </a:xfrm>
          <a:prstGeom prst="rect">
            <a:avLst/>
          </a:prstGeom>
        </p:spPr>
        <p:txBody>
          <a:bodyPr wrap="square">
            <a:spAutoFit/>
          </a:bodyPr>
          <a:lstStyle/>
          <a:p>
            <a:pPr marL="285750" indent="-285750">
              <a:buFont typeface="Arial" panose="020B0604020202020204" pitchFamily="34" charset="0"/>
              <a:buChar char="•"/>
            </a:pPr>
            <a:r>
              <a:rPr kumimoji="1" lang="en-US" altLang="ja-JP" sz="1400" b="0" dirty="0">
                <a:latin typeface="Arial" panose="020B0604020202020204" pitchFamily="34" charset="0"/>
                <a:ea typeface="Osaka" charset="-128"/>
              </a:rPr>
              <a:t>Physical Environment</a:t>
            </a:r>
          </a:p>
          <a:p>
            <a:pPr marL="285750" indent="-285750">
              <a:buFont typeface="Arial" panose="020B0604020202020204" pitchFamily="34" charset="0"/>
              <a:buChar char="•"/>
            </a:pPr>
            <a:r>
              <a:rPr kumimoji="1" lang="en-US" sz="1400" b="0" dirty="0">
                <a:latin typeface="Arial" panose="020B0604020202020204" pitchFamily="34" charset="0"/>
                <a:ea typeface="Osaka" charset="-128"/>
              </a:rPr>
              <a:t>Laws of Motion</a:t>
            </a:r>
          </a:p>
          <a:p>
            <a:pPr marL="285750" indent="-285750">
              <a:buFont typeface="Arial" panose="020B0604020202020204" pitchFamily="34" charset="0"/>
              <a:buChar char="•"/>
            </a:pPr>
            <a:r>
              <a:rPr kumimoji="1" lang="en-US" sz="1400" b="0" dirty="0">
                <a:latin typeface="Arial" panose="020B0604020202020204" pitchFamily="34" charset="0"/>
                <a:ea typeface="Osaka" charset="-128"/>
              </a:rPr>
              <a:t>Communications Geometry</a:t>
            </a:r>
          </a:p>
        </p:txBody>
      </p:sp>
      <p:sp>
        <p:nvSpPr>
          <p:cNvPr id="4" name="Date Placeholder 1">
            <a:extLst>
              <a:ext uri="{FF2B5EF4-FFF2-40B4-BE49-F238E27FC236}">
                <a16:creationId xmlns:a16="http://schemas.microsoft.com/office/drawing/2014/main" id="{158EE968-F2B8-D136-CB28-DE00DA557A85}"/>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7-1</a:t>
            </a:r>
          </a:p>
        </p:txBody>
      </p:sp>
    </p:spTree>
    <p:extLst>
      <p:ext uri="{BB962C8B-B14F-4D97-AF65-F5344CB8AC3E}">
        <p14:creationId xmlns:p14="http://schemas.microsoft.com/office/powerpoint/2010/main" val="302948862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5B10022-E43E-287E-0767-1C3FF04D8EA1}"/>
            </a:ext>
          </a:extLst>
        </p:cNvPr>
        <p:cNvGrpSpPr/>
        <p:nvPr/>
      </p:nvGrpSpPr>
      <p:grpSpPr>
        <a:xfrm>
          <a:off x="0" y="0"/>
          <a:ext cx="0" cy="0"/>
          <a:chOff x="0" y="0"/>
          <a:chExt cx="0" cy="0"/>
        </a:xfrm>
      </p:grpSpPr>
      <p:sp>
        <p:nvSpPr>
          <p:cNvPr id="2" name="Date Placeholder 1">
            <a:extLst>
              <a:ext uri="{FF2B5EF4-FFF2-40B4-BE49-F238E27FC236}">
                <a16:creationId xmlns:a16="http://schemas.microsoft.com/office/drawing/2014/main" id="{D38B7A5E-69FA-B8ED-1644-D144D5F649B3}"/>
              </a:ext>
            </a:extLst>
          </p:cNvPr>
          <p:cNvSpPr>
            <a:spLocks noGrp="1"/>
          </p:cNvSpPr>
          <p:nvPr>
            <p:ph type="dt" sz="half" idx="2"/>
          </p:nvPr>
        </p:nvSpPr>
        <p:spPr>
          <a:xfrm>
            <a:off x="0" y="6553200"/>
            <a:ext cx="1731963" cy="268288"/>
          </a:xfrm>
        </p:spPr>
        <p:txBody>
          <a:bodyPr/>
          <a:lstStyle/>
          <a:p>
            <a:r>
              <a:rPr lang="en-US"/>
              <a:t>28 Mar 2024</a:t>
            </a:r>
            <a:endParaRPr lang="en-US" dirty="0"/>
          </a:p>
        </p:txBody>
      </p:sp>
      <p:sp>
        <p:nvSpPr>
          <p:cNvPr id="5" name="Rectangle 3">
            <a:extLst>
              <a:ext uri="{FF2B5EF4-FFF2-40B4-BE49-F238E27FC236}">
                <a16:creationId xmlns:a16="http://schemas.microsoft.com/office/drawing/2014/main" id="{F163CDCC-F6A1-B99D-2D10-D6FEE571776E}"/>
              </a:ext>
            </a:extLst>
          </p:cNvPr>
          <p:cNvSpPr>
            <a:spLocks noChangeArrowheads="1"/>
          </p:cNvSpPr>
          <p:nvPr/>
        </p:nvSpPr>
        <p:spPr bwMode="auto">
          <a:xfrm>
            <a:off x="457200" y="0"/>
            <a:ext cx="8229600" cy="438582"/>
          </a:xfrm>
          <a:prstGeom prst="rect">
            <a:avLst/>
          </a:prstGeom>
        </p:spPr>
        <p:txBody>
          <a:bodyPr vert="horz"/>
          <a:lstStyle/>
          <a:p>
            <a:pPr algn="ctr" eaLnBrk="0" hangingPunct="0">
              <a:lnSpc>
                <a:spcPct val="90000"/>
              </a:lnSpc>
            </a:pPr>
            <a:r>
              <a:rPr lang="en-US" altLang="ja-JP" sz="2500" dirty="0">
                <a:solidFill>
                  <a:srgbClr val="0099A6"/>
                </a:solidFill>
                <a:latin typeface="+mj-lt"/>
                <a:ea typeface="ＭＳ Ｐゴシック" pitchFamily="26" charset="-128"/>
                <a:cs typeface="ＭＳ Ｐゴシック" pitchFamily="26" charset="-128"/>
              </a:rPr>
              <a:t>Connectivity Viewpoint - Physical Object</a:t>
            </a:r>
          </a:p>
          <a:p>
            <a:pPr algn="ctr" eaLnBrk="0" hangingPunct="0">
              <a:lnSpc>
                <a:spcPct val="90000"/>
              </a:lnSpc>
            </a:pPr>
            <a:r>
              <a:rPr lang="en-US" altLang="ja-JP" sz="2000" dirty="0">
                <a:solidFill>
                  <a:srgbClr val="0099A6"/>
                </a:solidFill>
                <a:latin typeface="+mj-lt"/>
                <a:ea typeface="ＭＳ Ｐゴシック" pitchFamily="26" charset="-128"/>
                <a:cs typeface="ＭＳ Ｐゴシック" pitchFamily="26" charset="-128"/>
              </a:rPr>
              <a:t>(Node / Component </a:t>
            </a:r>
            <a:r>
              <a:rPr lang="en-US" altLang="ja-JP" sz="2000" dirty="0">
                <a:solidFill>
                  <a:srgbClr val="0099A6"/>
                </a:solidFill>
                <a:ea typeface="ＭＳ Ｐゴシック" pitchFamily="26" charset="-128"/>
                <a:cs typeface="ＭＳ Ｐゴシック" pitchFamily="26" charset="-128"/>
              </a:rPr>
              <a:t>Features</a:t>
            </a:r>
            <a:r>
              <a:rPr lang="en-US" altLang="ja-JP" sz="2000" dirty="0">
                <a:solidFill>
                  <a:srgbClr val="0099A6"/>
                </a:solidFill>
                <a:latin typeface="+mj-lt"/>
                <a:ea typeface="ＭＳ Ｐゴシック" pitchFamily="26" charset="-128"/>
                <a:cs typeface="ＭＳ Ｐゴシック" pitchFamily="26" charset="-128"/>
              </a:rPr>
              <a:t>)</a:t>
            </a:r>
          </a:p>
          <a:p>
            <a:pPr algn="ctr" eaLnBrk="0" hangingPunct="0">
              <a:lnSpc>
                <a:spcPct val="90000"/>
              </a:lnSpc>
            </a:pPr>
            <a:r>
              <a:rPr lang="en-US" altLang="ja-JP" sz="2000" dirty="0">
                <a:solidFill>
                  <a:srgbClr val="FF0000"/>
                </a:solidFill>
                <a:latin typeface="+mj-lt"/>
                <a:ea typeface="ＭＳ Ｐゴシック" pitchFamily="26" charset="-128"/>
                <a:cs typeface="ＭＳ Ｐゴシック" pitchFamily="26" charset="-128"/>
              </a:rPr>
              <a:t>Notes</a:t>
            </a:r>
          </a:p>
        </p:txBody>
      </p:sp>
      <p:sp>
        <p:nvSpPr>
          <p:cNvPr id="6" name="Rectangle 11">
            <a:extLst>
              <a:ext uri="{FF2B5EF4-FFF2-40B4-BE49-F238E27FC236}">
                <a16:creationId xmlns:a16="http://schemas.microsoft.com/office/drawing/2014/main" id="{42A99288-18E2-CD57-19FE-E83A475AB006}"/>
              </a:ext>
            </a:extLst>
          </p:cNvPr>
          <p:cNvSpPr>
            <a:spLocks noChangeArrowheads="1"/>
          </p:cNvSpPr>
          <p:nvPr/>
        </p:nvSpPr>
        <p:spPr bwMode="auto">
          <a:xfrm>
            <a:off x="381000" y="1371600"/>
            <a:ext cx="3562349"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600" b="1" dirty="0">
                <a:latin typeface="Arial" panose="020B0604020202020204" pitchFamily="34" charset="0"/>
                <a:ea typeface="Osaka" charset="-128"/>
              </a:rPr>
              <a:t>Node/Component Notes:</a:t>
            </a:r>
            <a:endParaRPr kumimoji="1" lang="en-US" altLang="ja-JP" sz="1600" dirty="0">
              <a:latin typeface="Arial" panose="020B0604020202020204" pitchFamily="34" charset="0"/>
              <a:ea typeface="Osaka" charset="-128"/>
            </a:endParaRPr>
          </a:p>
          <a:p>
            <a:pPr eaLnBrk="1" hangingPunct="1"/>
            <a:r>
              <a:rPr kumimoji="1" lang="en-US" altLang="ja-JP" sz="1600" b="0" dirty="0">
                <a:latin typeface="Arial" panose="020B0604020202020204" pitchFamily="34" charset="0"/>
                <a:ea typeface="Osaka" charset="-128"/>
              </a:rPr>
              <a:t>Interfaces of Components may be described by an EDS.</a:t>
            </a:r>
          </a:p>
          <a:p>
            <a:pPr eaLnBrk="1" hangingPunct="1"/>
            <a:r>
              <a:rPr kumimoji="1" lang="en-US" altLang="ja-JP" sz="1600" b="0" dirty="0">
                <a:latin typeface="Arial" panose="020B0604020202020204" pitchFamily="34" charset="0"/>
                <a:ea typeface="Osaka" charset="-128"/>
              </a:rPr>
              <a:t>Specific Components may implement a set of Functions.</a:t>
            </a:r>
          </a:p>
        </p:txBody>
      </p:sp>
      <p:sp>
        <p:nvSpPr>
          <p:cNvPr id="7" name="Rectangle 6">
            <a:extLst>
              <a:ext uri="{FF2B5EF4-FFF2-40B4-BE49-F238E27FC236}">
                <a16:creationId xmlns:a16="http://schemas.microsoft.com/office/drawing/2014/main" id="{27D5F066-979A-B7CE-95C7-AB17E6298787}"/>
              </a:ext>
            </a:extLst>
          </p:cNvPr>
          <p:cNvSpPr/>
          <p:nvPr/>
        </p:nvSpPr>
        <p:spPr>
          <a:xfrm>
            <a:off x="-152400" y="4114800"/>
            <a:ext cx="4168127" cy="1615827"/>
          </a:xfrm>
          <a:prstGeom prst="rect">
            <a:avLst/>
          </a:prstGeom>
        </p:spPr>
        <p:txBody>
          <a:bodyPr wrap="square">
            <a:spAutoFit/>
          </a:bodyPr>
          <a:lstStyle/>
          <a:p>
            <a:pPr lvl="1"/>
            <a:r>
              <a:rPr lang="en-US" sz="900" u="sng" dirty="0">
                <a:solidFill>
                  <a:srgbClr val="0070C0"/>
                </a:solidFill>
              </a:rPr>
              <a:t>Connectivity Viewpoint Aspect notes</a:t>
            </a:r>
          </a:p>
          <a:p>
            <a:pPr lvl="1"/>
            <a:endParaRPr lang="en-US" sz="900" u="sng" dirty="0">
              <a:solidFill>
                <a:srgbClr val="0070C0"/>
              </a:solidFill>
            </a:endParaRPr>
          </a:p>
          <a:p>
            <a:pPr lvl="1"/>
            <a:r>
              <a:rPr lang="en-US" sz="900" u="sng" dirty="0">
                <a:solidFill>
                  <a:srgbClr val="0070C0"/>
                </a:solidFill>
              </a:rPr>
              <a:t>Node</a:t>
            </a:r>
            <a:r>
              <a:rPr lang="en-US" sz="900" dirty="0">
                <a:solidFill>
                  <a:srgbClr val="0070C0"/>
                </a:solidFill>
              </a:rPr>
              <a:t>: A model of a space data system physical entity operating in a physical environment. A Node is a configuration of Engineering Objects forming a single unit for the purpose of location in space, and embodying a set of processing, storage and communication functions. </a:t>
            </a:r>
          </a:p>
          <a:p>
            <a:pPr lvl="1"/>
            <a:r>
              <a:rPr lang="en-US" sz="900" u="sng" dirty="0">
                <a:solidFill>
                  <a:srgbClr val="0070C0"/>
                </a:solidFill>
              </a:rPr>
              <a:t>Link</a:t>
            </a:r>
            <a:r>
              <a:rPr lang="en-US" sz="900" dirty="0">
                <a:solidFill>
                  <a:srgbClr val="0070C0"/>
                </a:solidFill>
              </a:rPr>
              <a:t>: A Link provides interconnections between Nodes for communication and coordination. A Link may be implemented by a wired connection or with some RF or optical communications media. </a:t>
            </a:r>
          </a:p>
        </p:txBody>
      </p:sp>
    </p:spTree>
    <p:extLst>
      <p:ext uri="{BB962C8B-B14F-4D97-AF65-F5344CB8AC3E}">
        <p14:creationId xmlns:p14="http://schemas.microsoft.com/office/powerpoint/2010/main" val="6244574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A809B9-6C24-5A6E-94C9-7A6C19B4883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A07D9F7-FD5F-1C11-EAC4-FAB1EE2A9753}"/>
              </a:ext>
            </a:extLst>
          </p:cNvPr>
          <p:cNvSpPr>
            <a:spLocks noGrp="1"/>
          </p:cNvSpPr>
          <p:nvPr>
            <p:ph type="title"/>
          </p:nvPr>
        </p:nvSpPr>
        <p:spPr>
          <a:xfrm>
            <a:off x="403261" y="20433"/>
            <a:ext cx="8229600" cy="771567"/>
          </a:xfrm>
        </p:spPr>
        <p:txBody>
          <a:bodyPr vert="horz"/>
          <a:lstStyle/>
          <a:p>
            <a:r>
              <a:rPr lang="en-US" sz="2000" dirty="0">
                <a:solidFill>
                  <a:srgbClr val="0099A6"/>
                </a:solidFill>
              </a:rPr>
              <a:t>Formalized Relationships among Terms</a:t>
            </a:r>
            <a:br>
              <a:rPr lang="en-US" sz="2000" dirty="0">
                <a:solidFill>
                  <a:srgbClr val="0099A6"/>
                </a:solidFill>
              </a:rPr>
            </a:br>
            <a:r>
              <a:rPr lang="en-US" sz="2000" dirty="0">
                <a:solidFill>
                  <a:srgbClr val="0099A6"/>
                </a:solidFill>
              </a:rPr>
              <a:t>(Connectivity Viewpoint aspects)</a:t>
            </a:r>
          </a:p>
        </p:txBody>
      </p:sp>
      <p:sp>
        <p:nvSpPr>
          <p:cNvPr id="6" name="Rounded Rectangle 5">
            <a:extLst>
              <a:ext uri="{FF2B5EF4-FFF2-40B4-BE49-F238E27FC236}">
                <a16:creationId xmlns:a16="http://schemas.microsoft.com/office/drawing/2014/main" id="{B3EE3164-DCD5-CCE6-BE47-BFE0764B6805}"/>
              </a:ext>
            </a:extLst>
          </p:cNvPr>
          <p:cNvSpPr/>
          <p:nvPr/>
        </p:nvSpPr>
        <p:spPr>
          <a:xfrm>
            <a:off x="5115415" y="3961258"/>
            <a:ext cx="1143429"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Port</a:t>
            </a:r>
          </a:p>
          <a:p>
            <a:pPr algn="ctr"/>
            <a:r>
              <a:rPr lang="en-US" sz="1200" dirty="0">
                <a:solidFill>
                  <a:schemeClr val="bg1"/>
                </a:solidFill>
              </a:rPr>
              <a:t>(Interface)</a:t>
            </a:r>
          </a:p>
        </p:txBody>
      </p:sp>
      <p:sp>
        <p:nvSpPr>
          <p:cNvPr id="7" name="Rounded Rectangle 6">
            <a:extLst>
              <a:ext uri="{FF2B5EF4-FFF2-40B4-BE49-F238E27FC236}">
                <a16:creationId xmlns:a16="http://schemas.microsoft.com/office/drawing/2014/main" id="{04B13A62-B48E-DB96-6C34-9E1AC742AED2}"/>
              </a:ext>
            </a:extLst>
          </p:cNvPr>
          <p:cNvSpPr/>
          <p:nvPr/>
        </p:nvSpPr>
        <p:spPr>
          <a:xfrm>
            <a:off x="4790625" y="1507029"/>
            <a:ext cx="971550" cy="514350"/>
          </a:xfrm>
          <a:prstGeom prst="roundRect">
            <a:avLst/>
          </a:prstGeom>
          <a:solidFill>
            <a:srgbClr val="0C8FCC"/>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System</a:t>
            </a:r>
          </a:p>
          <a:p>
            <a:pPr algn="ctr"/>
            <a:r>
              <a:rPr lang="en-US" sz="1200" dirty="0">
                <a:solidFill>
                  <a:schemeClr val="bg1"/>
                </a:solidFill>
              </a:rPr>
              <a:t>Element</a:t>
            </a:r>
          </a:p>
        </p:txBody>
      </p:sp>
      <p:sp>
        <p:nvSpPr>
          <p:cNvPr id="12" name="Rounded Rectangle 11">
            <a:extLst>
              <a:ext uri="{FF2B5EF4-FFF2-40B4-BE49-F238E27FC236}">
                <a16:creationId xmlns:a16="http://schemas.microsoft.com/office/drawing/2014/main" id="{964C0EF9-9801-BB67-EA6C-BF523E90627C}"/>
              </a:ext>
            </a:extLst>
          </p:cNvPr>
          <p:cNvSpPr/>
          <p:nvPr/>
        </p:nvSpPr>
        <p:spPr>
          <a:xfrm>
            <a:off x="3810000" y="2823342"/>
            <a:ext cx="1276350"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Node</a:t>
            </a:r>
          </a:p>
          <a:p>
            <a:pPr algn="ctr"/>
            <a:r>
              <a:rPr lang="en-US" sz="1200" dirty="0">
                <a:solidFill>
                  <a:schemeClr val="bg1"/>
                </a:solidFill>
              </a:rPr>
              <a:t>(Component)</a:t>
            </a:r>
          </a:p>
        </p:txBody>
      </p:sp>
      <p:cxnSp>
        <p:nvCxnSpPr>
          <p:cNvPr id="14" name="Straight Arrow Connector 13">
            <a:extLst>
              <a:ext uri="{FF2B5EF4-FFF2-40B4-BE49-F238E27FC236}">
                <a16:creationId xmlns:a16="http://schemas.microsoft.com/office/drawing/2014/main" id="{95B88DD8-AB36-C43E-AD64-73723C4BF28C}"/>
              </a:ext>
            </a:extLst>
          </p:cNvPr>
          <p:cNvCxnSpPr>
            <a:cxnSpLocks/>
            <a:endCxn id="60" idx="0"/>
          </p:cNvCxnSpPr>
          <p:nvPr/>
        </p:nvCxnSpPr>
        <p:spPr>
          <a:xfrm flipH="1">
            <a:off x="3359380" y="3348865"/>
            <a:ext cx="748587" cy="728823"/>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46136427-C4C6-F55D-7EAC-C3258611217D}"/>
              </a:ext>
            </a:extLst>
          </p:cNvPr>
          <p:cNvCxnSpPr>
            <a:cxnSpLocks/>
            <a:stCxn id="7" idx="2"/>
            <a:endCxn id="12" idx="0"/>
          </p:cNvCxnSpPr>
          <p:nvPr/>
        </p:nvCxnSpPr>
        <p:spPr>
          <a:xfrm flipH="1">
            <a:off x="4448175" y="2021379"/>
            <a:ext cx="828225" cy="801963"/>
          </a:xfrm>
          <a:prstGeom prst="straightConnector1">
            <a:avLst/>
          </a:prstGeom>
          <a:ln>
            <a:headEnd type="triangle" w="med" len="med"/>
            <a:tailEnd type="none" w="med" len="med"/>
          </a:ln>
        </p:spPr>
        <p:style>
          <a:lnRef idx="2">
            <a:schemeClr val="accent1"/>
          </a:lnRef>
          <a:fillRef idx="0">
            <a:schemeClr val="accent1"/>
          </a:fillRef>
          <a:effectRef idx="1">
            <a:schemeClr val="accent1"/>
          </a:effectRef>
          <a:fontRef idx="minor">
            <a:schemeClr val="tx1"/>
          </a:fontRef>
        </p:style>
      </p:cxnSp>
      <p:sp>
        <p:nvSpPr>
          <p:cNvPr id="52" name="TextBox 51">
            <a:extLst>
              <a:ext uri="{FF2B5EF4-FFF2-40B4-BE49-F238E27FC236}">
                <a16:creationId xmlns:a16="http://schemas.microsoft.com/office/drawing/2014/main" id="{B6B36623-E2CC-F376-AF10-B8E76C1AD5A5}"/>
              </a:ext>
            </a:extLst>
          </p:cNvPr>
          <p:cNvSpPr txBox="1"/>
          <p:nvPr/>
        </p:nvSpPr>
        <p:spPr>
          <a:xfrm>
            <a:off x="3912579" y="3489837"/>
            <a:ext cx="767102" cy="346249"/>
          </a:xfrm>
          <a:prstGeom prst="rect">
            <a:avLst/>
          </a:prstGeom>
          <a:noFill/>
        </p:spPr>
        <p:txBody>
          <a:bodyPr wrap="square" rtlCol="0">
            <a:spAutoFit/>
          </a:bodyPr>
          <a:lstStyle/>
          <a:p>
            <a:r>
              <a:rPr lang="en-US" sz="825" dirty="0"/>
              <a:t>Implements 1..</a:t>
            </a:r>
          </a:p>
        </p:txBody>
      </p:sp>
      <p:sp>
        <p:nvSpPr>
          <p:cNvPr id="54" name="TextBox 53">
            <a:extLst>
              <a:ext uri="{FF2B5EF4-FFF2-40B4-BE49-F238E27FC236}">
                <a16:creationId xmlns:a16="http://schemas.microsoft.com/office/drawing/2014/main" id="{11D0F6E4-59AE-76FC-5436-1C9B2303AEA2}"/>
              </a:ext>
            </a:extLst>
          </p:cNvPr>
          <p:cNvSpPr txBox="1"/>
          <p:nvPr/>
        </p:nvSpPr>
        <p:spPr>
          <a:xfrm>
            <a:off x="4947787" y="2258632"/>
            <a:ext cx="871537" cy="219291"/>
          </a:xfrm>
          <a:prstGeom prst="rect">
            <a:avLst/>
          </a:prstGeom>
          <a:noFill/>
        </p:spPr>
        <p:txBody>
          <a:bodyPr wrap="square" rtlCol="0">
            <a:spAutoFit/>
          </a:bodyPr>
          <a:lstStyle/>
          <a:p>
            <a:r>
              <a:rPr lang="en-US" sz="825" dirty="0"/>
              <a:t>Is a …</a:t>
            </a:r>
          </a:p>
        </p:txBody>
      </p:sp>
      <p:sp>
        <p:nvSpPr>
          <p:cNvPr id="60" name="Rounded Rectangle 59">
            <a:extLst>
              <a:ext uri="{FF2B5EF4-FFF2-40B4-BE49-F238E27FC236}">
                <a16:creationId xmlns:a16="http://schemas.microsoft.com/office/drawing/2014/main" id="{0E60F7DD-637A-902B-9E45-272687F8A8BF}"/>
              </a:ext>
            </a:extLst>
          </p:cNvPr>
          <p:cNvSpPr/>
          <p:nvPr/>
        </p:nvSpPr>
        <p:spPr>
          <a:xfrm>
            <a:off x="2895036" y="4077688"/>
            <a:ext cx="928688" cy="514350"/>
          </a:xfrm>
          <a:prstGeom prst="roundRect">
            <a:avLst/>
          </a:prstGeom>
          <a:solidFill>
            <a:srgbClr val="CC0E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Function</a:t>
            </a:r>
          </a:p>
        </p:txBody>
      </p:sp>
      <p:sp>
        <p:nvSpPr>
          <p:cNvPr id="68" name="TextBox 67">
            <a:extLst>
              <a:ext uri="{FF2B5EF4-FFF2-40B4-BE49-F238E27FC236}">
                <a16:creationId xmlns:a16="http://schemas.microsoft.com/office/drawing/2014/main" id="{FBEFB8AC-ABC7-F963-0553-AB0EB6D78894}"/>
              </a:ext>
            </a:extLst>
          </p:cNvPr>
          <p:cNvSpPr txBox="1"/>
          <p:nvPr/>
        </p:nvSpPr>
        <p:spPr>
          <a:xfrm>
            <a:off x="3065047" y="2826153"/>
            <a:ext cx="687084" cy="219291"/>
          </a:xfrm>
          <a:prstGeom prst="rect">
            <a:avLst/>
          </a:prstGeom>
          <a:noFill/>
        </p:spPr>
        <p:txBody>
          <a:bodyPr wrap="square" rtlCol="0">
            <a:spAutoFit/>
          </a:bodyPr>
          <a:lstStyle/>
          <a:p>
            <a:r>
              <a:rPr lang="en-US" sz="825" dirty="0"/>
              <a:t>Offers 0..</a:t>
            </a:r>
          </a:p>
        </p:txBody>
      </p:sp>
      <p:sp>
        <p:nvSpPr>
          <p:cNvPr id="69" name="Rounded Rectangle 68">
            <a:extLst>
              <a:ext uri="{FF2B5EF4-FFF2-40B4-BE49-F238E27FC236}">
                <a16:creationId xmlns:a16="http://schemas.microsoft.com/office/drawing/2014/main" id="{07841565-4D3A-BE83-1AC8-8B1C972A1AF2}"/>
              </a:ext>
            </a:extLst>
          </p:cNvPr>
          <p:cNvSpPr/>
          <p:nvPr/>
        </p:nvSpPr>
        <p:spPr>
          <a:xfrm>
            <a:off x="1948291" y="2823342"/>
            <a:ext cx="971550" cy="514350"/>
          </a:xfrm>
          <a:prstGeom prst="roundRect">
            <a:avLst/>
          </a:prstGeom>
          <a:solidFill>
            <a:srgbClr val="FF7C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Service</a:t>
            </a:r>
          </a:p>
        </p:txBody>
      </p:sp>
      <p:cxnSp>
        <p:nvCxnSpPr>
          <p:cNvPr id="70" name="Straight Arrow Connector 69">
            <a:extLst>
              <a:ext uri="{FF2B5EF4-FFF2-40B4-BE49-F238E27FC236}">
                <a16:creationId xmlns:a16="http://schemas.microsoft.com/office/drawing/2014/main" id="{68883FE2-44DE-BF2C-BE7E-8FB76768A05D}"/>
              </a:ext>
            </a:extLst>
          </p:cNvPr>
          <p:cNvCxnSpPr>
            <a:cxnSpLocks/>
            <a:stCxn id="12" idx="1"/>
            <a:endCxn id="69" idx="3"/>
          </p:cNvCxnSpPr>
          <p:nvPr/>
        </p:nvCxnSpPr>
        <p:spPr>
          <a:xfrm flipH="1">
            <a:off x="2919841" y="3080517"/>
            <a:ext cx="890159" cy="0"/>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4" name="Date Placeholder 3">
            <a:extLst>
              <a:ext uri="{FF2B5EF4-FFF2-40B4-BE49-F238E27FC236}">
                <a16:creationId xmlns:a16="http://schemas.microsoft.com/office/drawing/2014/main" id="{1B32608A-BD83-AC80-95B7-1666602D1BBA}"/>
              </a:ext>
            </a:extLst>
          </p:cNvPr>
          <p:cNvSpPr>
            <a:spLocks noGrp="1"/>
          </p:cNvSpPr>
          <p:nvPr>
            <p:ph type="dt" sz="half" idx="2"/>
          </p:nvPr>
        </p:nvSpPr>
        <p:spPr/>
        <p:txBody>
          <a:bodyPr/>
          <a:lstStyle/>
          <a:p>
            <a:pPr>
              <a:defRPr/>
            </a:pPr>
            <a:r>
              <a:rPr lang="en-US"/>
              <a:t>28 Mar 2024</a:t>
            </a:r>
            <a:endParaRPr lang="en-US" dirty="0"/>
          </a:p>
        </p:txBody>
      </p:sp>
      <p:cxnSp>
        <p:nvCxnSpPr>
          <p:cNvPr id="39" name="Straight Arrow Connector 38">
            <a:extLst>
              <a:ext uri="{FF2B5EF4-FFF2-40B4-BE49-F238E27FC236}">
                <a16:creationId xmlns:a16="http://schemas.microsoft.com/office/drawing/2014/main" id="{115C7B33-DBB1-360D-EF41-C2D0D43248AE}"/>
              </a:ext>
            </a:extLst>
          </p:cNvPr>
          <p:cNvCxnSpPr>
            <a:cxnSpLocks/>
            <a:endCxn id="6" idx="0"/>
          </p:cNvCxnSpPr>
          <p:nvPr/>
        </p:nvCxnSpPr>
        <p:spPr>
          <a:xfrm>
            <a:off x="4679681" y="3348865"/>
            <a:ext cx="1007449" cy="612393"/>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5" name="Straight Arrow Connector 4">
            <a:extLst>
              <a:ext uri="{FF2B5EF4-FFF2-40B4-BE49-F238E27FC236}">
                <a16:creationId xmlns:a16="http://schemas.microsoft.com/office/drawing/2014/main" id="{E10394D9-3146-EFCE-304E-0922C4043115}"/>
              </a:ext>
            </a:extLst>
          </p:cNvPr>
          <p:cNvCxnSpPr>
            <a:cxnSpLocks/>
            <a:stCxn id="60" idx="1"/>
            <a:endCxn id="69" idx="2"/>
          </p:cNvCxnSpPr>
          <p:nvPr/>
        </p:nvCxnSpPr>
        <p:spPr>
          <a:xfrm flipH="1" flipV="1">
            <a:off x="2434066" y="3337692"/>
            <a:ext cx="460970" cy="997171"/>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C4450816-A82D-4F02-4599-1CD6BDD90104}"/>
              </a:ext>
            </a:extLst>
          </p:cNvPr>
          <p:cNvSpPr txBox="1"/>
          <p:nvPr/>
        </p:nvSpPr>
        <p:spPr>
          <a:xfrm>
            <a:off x="4929960" y="3386749"/>
            <a:ext cx="830677" cy="219291"/>
          </a:xfrm>
          <a:prstGeom prst="rect">
            <a:avLst/>
          </a:prstGeom>
          <a:noFill/>
        </p:spPr>
        <p:txBody>
          <a:bodyPr wrap="square" rtlCol="0">
            <a:spAutoFit/>
          </a:bodyPr>
          <a:lstStyle>
            <a:defPPr>
              <a:defRPr lang="en-US"/>
            </a:defPPr>
            <a:lvl1pPr>
              <a:defRPr sz="825"/>
            </a:lvl1pPr>
          </a:lstStyle>
          <a:p>
            <a:r>
              <a:rPr lang="en-US" dirty="0"/>
              <a:t>Has 1…</a:t>
            </a:r>
          </a:p>
        </p:txBody>
      </p:sp>
      <p:sp>
        <p:nvSpPr>
          <p:cNvPr id="21" name="Rounded Rectangle 20">
            <a:extLst>
              <a:ext uri="{FF2B5EF4-FFF2-40B4-BE49-F238E27FC236}">
                <a16:creationId xmlns:a16="http://schemas.microsoft.com/office/drawing/2014/main" id="{9453B109-62DE-88BA-5304-F6B22BABFABD}"/>
              </a:ext>
            </a:extLst>
          </p:cNvPr>
          <p:cNvSpPr/>
          <p:nvPr/>
        </p:nvSpPr>
        <p:spPr>
          <a:xfrm>
            <a:off x="6497941" y="1143082"/>
            <a:ext cx="772096"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Hardware</a:t>
            </a:r>
          </a:p>
        </p:txBody>
      </p:sp>
      <p:sp>
        <p:nvSpPr>
          <p:cNvPr id="22" name="Rounded Rectangle 21">
            <a:extLst>
              <a:ext uri="{FF2B5EF4-FFF2-40B4-BE49-F238E27FC236}">
                <a16:creationId xmlns:a16="http://schemas.microsoft.com/office/drawing/2014/main" id="{4BFE3498-A63E-E0CE-62A3-A1F39E1C3BDD}"/>
              </a:ext>
            </a:extLst>
          </p:cNvPr>
          <p:cNvSpPr/>
          <p:nvPr/>
        </p:nvSpPr>
        <p:spPr>
          <a:xfrm>
            <a:off x="6498874" y="1571000"/>
            <a:ext cx="772096"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Software</a:t>
            </a:r>
          </a:p>
        </p:txBody>
      </p:sp>
      <p:sp>
        <p:nvSpPr>
          <p:cNvPr id="23" name="Rounded Rectangle 22">
            <a:extLst>
              <a:ext uri="{FF2B5EF4-FFF2-40B4-BE49-F238E27FC236}">
                <a16:creationId xmlns:a16="http://schemas.microsoft.com/office/drawing/2014/main" id="{CA377B41-B127-BB26-090B-1F66CC8B2BAA}"/>
              </a:ext>
            </a:extLst>
          </p:cNvPr>
          <p:cNvSpPr/>
          <p:nvPr/>
        </p:nvSpPr>
        <p:spPr>
          <a:xfrm>
            <a:off x="6497941" y="1998916"/>
            <a:ext cx="772096" cy="339579"/>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Persons</a:t>
            </a:r>
          </a:p>
        </p:txBody>
      </p:sp>
      <p:cxnSp>
        <p:nvCxnSpPr>
          <p:cNvPr id="24" name="Straight Arrow Connector 23">
            <a:extLst>
              <a:ext uri="{FF2B5EF4-FFF2-40B4-BE49-F238E27FC236}">
                <a16:creationId xmlns:a16="http://schemas.microsoft.com/office/drawing/2014/main" id="{99832C3E-DFEE-3566-9934-B8E1983659D5}"/>
              </a:ext>
            </a:extLst>
          </p:cNvPr>
          <p:cNvCxnSpPr>
            <a:cxnSpLocks/>
            <a:stCxn id="7" idx="3"/>
          </p:cNvCxnSpPr>
          <p:nvPr/>
        </p:nvCxnSpPr>
        <p:spPr>
          <a:xfrm flipV="1">
            <a:off x="5762175" y="1312872"/>
            <a:ext cx="735766" cy="451332"/>
          </a:xfrm>
          <a:prstGeom prst="straightConnector1">
            <a:avLst/>
          </a:prstGeom>
          <a:solidFill>
            <a:schemeClr val="bg1">
              <a:lumMod val="85000"/>
            </a:schemeClr>
          </a:solidFill>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8E7C7906-C708-2CC0-AEF5-765559791C92}"/>
              </a:ext>
            </a:extLst>
          </p:cNvPr>
          <p:cNvCxnSpPr>
            <a:cxnSpLocks/>
            <a:stCxn id="7" idx="3"/>
          </p:cNvCxnSpPr>
          <p:nvPr/>
        </p:nvCxnSpPr>
        <p:spPr>
          <a:xfrm flipV="1">
            <a:off x="5762175" y="1740790"/>
            <a:ext cx="736699" cy="23414"/>
          </a:xfrm>
          <a:prstGeom prst="straightConnector1">
            <a:avLst/>
          </a:prstGeom>
          <a:solidFill>
            <a:schemeClr val="bg1">
              <a:lumMod val="85000"/>
            </a:schemeClr>
          </a:solidFill>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0648D753-5E2B-FF0D-827F-4A8C57124A8F}"/>
              </a:ext>
            </a:extLst>
          </p:cNvPr>
          <p:cNvCxnSpPr>
            <a:cxnSpLocks/>
            <a:stCxn id="7" idx="3"/>
          </p:cNvCxnSpPr>
          <p:nvPr/>
        </p:nvCxnSpPr>
        <p:spPr>
          <a:xfrm>
            <a:off x="5762175" y="1764204"/>
            <a:ext cx="735766" cy="404502"/>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02CBD0A0-B8D0-702A-8F93-56192A70B3D2}"/>
              </a:ext>
            </a:extLst>
          </p:cNvPr>
          <p:cNvSpPr txBox="1"/>
          <p:nvPr/>
        </p:nvSpPr>
        <p:spPr>
          <a:xfrm>
            <a:off x="5725845" y="1256648"/>
            <a:ext cx="639431" cy="300082"/>
          </a:xfrm>
          <a:prstGeom prst="rect">
            <a:avLst/>
          </a:prstGeom>
          <a:noFill/>
        </p:spPr>
        <p:txBody>
          <a:bodyPr wrap="square" rtlCol="0">
            <a:spAutoFit/>
          </a:bodyPr>
          <a:lstStyle/>
          <a:p>
            <a:r>
              <a:rPr lang="en-US" sz="675" dirty="0"/>
              <a:t>Composed of 1..</a:t>
            </a:r>
          </a:p>
        </p:txBody>
      </p:sp>
      <p:sp>
        <p:nvSpPr>
          <p:cNvPr id="29" name="Rounded Rectangle 28">
            <a:extLst>
              <a:ext uri="{FF2B5EF4-FFF2-40B4-BE49-F238E27FC236}">
                <a16:creationId xmlns:a16="http://schemas.microsoft.com/office/drawing/2014/main" id="{67EAFF6B-0F7B-D05E-79E8-64AE2A556C7A}"/>
              </a:ext>
            </a:extLst>
          </p:cNvPr>
          <p:cNvSpPr/>
          <p:nvPr/>
        </p:nvSpPr>
        <p:spPr>
          <a:xfrm>
            <a:off x="2494822" y="1325983"/>
            <a:ext cx="919665"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Environment</a:t>
            </a:r>
          </a:p>
        </p:txBody>
      </p:sp>
      <p:cxnSp>
        <p:nvCxnSpPr>
          <p:cNvPr id="30" name="Straight Arrow Connector 29">
            <a:extLst>
              <a:ext uri="{FF2B5EF4-FFF2-40B4-BE49-F238E27FC236}">
                <a16:creationId xmlns:a16="http://schemas.microsoft.com/office/drawing/2014/main" id="{9DF42356-4314-DF23-25DD-A87F6CDDA61C}"/>
              </a:ext>
            </a:extLst>
          </p:cNvPr>
          <p:cNvCxnSpPr>
            <a:cxnSpLocks/>
            <a:stCxn id="29" idx="2"/>
          </p:cNvCxnSpPr>
          <p:nvPr/>
        </p:nvCxnSpPr>
        <p:spPr>
          <a:xfrm>
            <a:off x="2954655" y="1665562"/>
            <a:ext cx="1241536" cy="1157780"/>
          </a:xfrm>
          <a:prstGeom prst="straightConnector1">
            <a:avLst/>
          </a:prstGeom>
          <a:solidFill>
            <a:schemeClr val="bg1">
              <a:lumMod val="85000"/>
            </a:schemeClr>
          </a:solidFill>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31" name="TextBox 30">
            <a:extLst>
              <a:ext uri="{FF2B5EF4-FFF2-40B4-BE49-F238E27FC236}">
                <a16:creationId xmlns:a16="http://schemas.microsoft.com/office/drawing/2014/main" id="{ED0381CC-3F4C-7226-9D0C-155F35DE623B}"/>
              </a:ext>
            </a:extLst>
          </p:cNvPr>
          <p:cNvSpPr txBox="1"/>
          <p:nvPr/>
        </p:nvSpPr>
        <p:spPr>
          <a:xfrm>
            <a:off x="3359380" y="1770247"/>
            <a:ext cx="558185" cy="196208"/>
          </a:xfrm>
          <a:prstGeom prst="rect">
            <a:avLst/>
          </a:prstGeom>
          <a:noFill/>
        </p:spPr>
        <p:txBody>
          <a:bodyPr wrap="square" rtlCol="0">
            <a:spAutoFit/>
          </a:bodyPr>
          <a:lstStyle>
            <a:defPPr>
              <a:defRPr lang="en-US"/>
            </a:defPPr>
            <a:lvl1pPr>
              <a:defRPr sz="825"/>
            </a:lvl1pPr>
          </a:lstStyle>
          <a:p>
            <a:r>
              <a:rPr lang="en-US" dirty="0"/>
              <a:t>Affects </a:t>
            </a:r>
          </a:p>
        </p:txBody>
      </p:sp>
      <p:sp>
        <p:nvSpPr>
          <p:cNvPr id="40" name="Rounded Rectangle 39">
            <a:extLst>
              <a:ext uri="{FF2B5EF4-FFF2-40B4-BE49-F238E27FC236}">
                <a16:creationId xmlns:a16="http://schemas.microsoft.com/office/drawing/2014/main" id="{61A5BF2B-E0AB-32E4-43FA-6152EAAA227A}"/>
              </a:ext>
            </a:extLst>
          </p:cNvPr>
          <p:cNvSpPr/>
          <p:nvPr/>
        </p:nvSpPr>
        <p:spPr>
          <a:xfrm>
            <a:off x="6830749" y="4730932"/>
            <a:ext cx="1143430"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Link</a:t>
            </a:r>
          </a:p>
          <a:p>
            <a:pPr algn="ctr"/>
            <a:r>
              <a:rPr lang="en-US" sz="1200" dirty="0">
                <a:solidFill>
                  <a:schemeClr val="bg1"/>
                </a:solidFill>
              </a:rPr>
              <a:t>(Connector)</a:t>
            </a:r>
          </a:p>
        </p:txBody>
      </p:sp>
      <p:sp>
        <p:nvSpPr>
          <p:cNvPr id="41" name="TextBox 40">
            <a:extLst>
              <a:ext uri="{FF2B5EF4-FFF2-40B4-BE49-F238E27FC236}">
                <a16:creationId xmlns:a16="http://schemas.microsoft.com/office/drawing/2014/main" id="{B5D03A83-0EA0-6262-6231-2934B3D5B2D2}"/>
              </a:ext>
            </a:extLst>
          </p:cNvPr>
          <p:cNvSpPr txBox="1"/>
          <p:nvPr/>
        </p:nvSpPr>
        <p:spPr>
          <a:xfrm>
            <a:off x="6290331" y="4415265"/>
            <a:ext cx="1143430" cy="219291"/>
          </a:xfrm>
          <a:prstGeom prst="rect">
            <a:avLst/>
          </a:prstGeom>
          <a:noFill/>
        </p:spPr>
        <p:txBody>
          <a:bodyPr wrap="square" rtlCol="0">
            <a:spAutoFit/>
          </a:bodyPr>
          <a:lstStyle>
            <a:defPPr>
              <a:defRPr lang="en-US"/>
            </a:defPPr>
            <a:lvl1pPr>
              <a:defRPr sz="825"/>
            </a:lvl1pPr>
          </a:lstStyle>
          <a:p>
            <a:r>
              <a:rPr lang="en-US" dirty="0"/>
              <a:t>Connect via 1…</a:t>
            </a:r>
          </a:p>
        </p:txBody>
      </p:sp>
      <p:cxnSp>
        <p:nvCxnSpPr>
          <p:cNvPr id="42" name="Straight Arrow Connector 41">
            <a:extLst>
              <a:ext uri="{FF2B5EF4-FFF2-40B4-BE49-F238E27FC236}">
                <a16:creationId xmlns:a16="http://schemas.microsoft.com/office/drawing/2014/main" id="{2ED1BBC2-C31E-EED5-A2BA-35B52A46B9A4}"/>
              </a:ext>
            </a:extLst>
          </p:cNvPr>
          <p:cNvCxnSpPr>
            <a:cxnSpLocks/>
            <a:endCxn id="40" idx="1"/>
          </p:cNvCxnSpPr>
          <p:nvPr/>
        </p:nvCxnSpPr>
        <p:spPr>
          <a:xfrm>
            <a:off x="5867400" y="4475608"/>
            <a:ext cx="963349" cy="512499"/>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46" name="Elbow Connector 45">
            <a:extLst>
              <a:ext uri="{FF2B5EF4-FFF2-40B4-BE49-F238E27FC236}">
                <a16:creationId xmlns:a16="http://schemas.microsoft.com/office/drawing/2014/main" id="{4E63BF72-4C3E-4BD9-C167-63AFB69CB438}"/>
              </a:ext>
            </a:extLst>
          </p:cNvPr>
          <p:cNvCxnSpPr>
            <a:cxnSpLocks/>
            <a:stCxn id="12" idx="3"/>
            <a:endCxn id="12" idx="0"/>
          </p:cNvCxnSpPr>
          <p:nvPr/>
        </p:nvCxnSpPr>
        <p:spPr bwMode="auto">
          <a:xfrm flipH="1" flipV="1">
            <a:off x="4448175" y="2823342"/>
            <a:ext cx="638175" cy="257175"/>
          </a:xfrm>
          <a:prstGeom prst="bentConnector4">
            <a:avLst>
              <a:gd name="adj1" fmla="val -35821"/>
              <a:gd name="adj2" fmla="val 188889"/>
            </a:avLst>
          </a:prstGeom>
          <a:solidFill>
            <a:srgbClr val="FFFFFF"/>
          </a:solidFill>
          <a:ln w="25400" cap="flat" cmpd="sng" algn="ctr">
            <a:solidFill>
              <a:schemeClr val="accent1"/>
            </a:solidFill>
            <a:prstDash val="solid"/>
            <a:round/>
            <a:headEnd type="none" w="med" len="med"/>
            <a:tailEnd type="arrow" w="med" len="med"/>
          </a:ln>
          <a:effectLst/>
        </p:spPr>
      </p:cxnSp>
      <p:sp>
        <p:nvSpPr>
          <p:cNvPr id="47" name="TextBox 46">
            <a:extLst>
              <a:ext uri="{FF2B5EF4-FFF2-40B4-BE49-F238E27FC236}">
                <a16:creationId xmlns:a16="http://schemas.microsoft.com/office/drawing/2014/main" id="{15EC443A-B4F6-713A-054A-95682E05B0D7}"/>
              </a:ext>
            </a:extLst>
          </p:cNvPr>
          <p:cNvSpPr txBox="1"/>
          <p:nvPr/>
        </p:nvSpPr>
        <p:spPr>
          <a:xfrm>
            <a:off x="5300844" y="2451430"/>
            <a:ext cx="871537" cy="473206"/>
          </a:xfrm>
          <a:prstGeom prst="rect">
            <a:avLst/>
          </a:prstGeom>
          <a:noFill/>
        </p:spPr>
        <p:txBody>
          <a:bodyPr wrap="square" rtlCol="0">
            <a:spAutoFit/>
          </a:bodyPr>
          <a:lstStyle/>
          <a:p>
            <a:r>
              <a:rPr lang="en-US" sz="825" dirty="0"/>
              <a:t>Composed of / Aggregation of  …</a:t>
            </a:r>
          </a:p>
        </p:txBody>
      </p:sp>
      <p:sp>
        <p:nvSpPr>
          <p:cNvPr id="50" name="Rounded Rectangle 49">
            <a:extLst>
              <a:ext uri="{FF2B5EF4-FFF2-40B4-BE49-F238E27FC236}">
                <a16:creationId xmlns:a16="http://schemas.microsoft.com/office/drawing/2014/main" id="{088B7DBC-3917-2E63-BFDC-3E613B306D0F}"/>
              </a:ext>
            </a:extLst>
          </p:cNvPr>
          <p:cNvSpPr/>
          <p:nvPr/>
        </p:nvSpPr>
        <p:spPr>
          <a:xfrm>
            <a:off x="1733114" y="1806456"/>
            <a:ext cx="919665"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Location / Motion</a:t>
            </a:r>
          </a:p>
        </p:txBody>
      </p:sp>
      <p:cxnSp>
        <p:nvCxnSpPr>
          <p:cNvPr id="51" name="Straight Arrow Connector 50">
            <a:extLst>
              <a:ext uri="{FF2B5EF4-FFF2-40B4-BE49-F238E27FC236}">
                <a16:creationId xmlns:a16="http://schemas.microsoft.com/office/drawing/2014/main" id="{BE1A6731-BBBF-7EAE-7695-42D73B565671}"/>
              </a:ext>
            </a:extLst>
          </p:cNvPr>
          <p:cNvCxnSpPr>
            <a:cxnSpLocks/>
            <a:stCxn id="50" idx="3"/>
          </p:cNvCxnSpPr>
          <p:nvPr/>
        </p:nvCxnSpPr>
        <p:spPr>
          <a:xfrm>
            <a:off x="2652779" y="1976246"/>
            <a:ext cx="1522912" cy="847096"/>
          </a:xfrm>
          <a:prstGeom prst="straightConnector1">
            <a:avLst/>
          </a:prstGeom>
          <a:solidFill>
            <a:schemeClr val="bg1">
              <a:lumMod val="85000"/>
            </a:schemeClr>
          </a:solidFill>
          <a:ln>
            <a:headEnd type="arrow" w="med" len="med"/>
            <a:tailEnd type="none" w="med" len="med"/>
          </a:ln>
        </p:spPr>
        <p:style>
          <a:lnRef idx="2">
            <a:schemeClr val="accent1"/>
          </a:lnRef>
          <a:fillRef idx="0">
            <a:schemeClr val="accent1"/>
          </a:fillRef>
          <a:effectRef idx="1">
            <a:schemeClr val="accent1"/>
          </a:effectRef>
          <a:fontRef idx="minor">
            <a:schemeClr val="tx1"/>
          </a:fontRef>
        </p:style>
      </p:cxnSp>
      <p:sp>
        <p:nvSpPr>
          <p:cNvPr id="56" name="TextBox 55">
            <a:extLst>
              <a:ext uri="{FF2B5EF4-FFF2-40B4-BE49-F238E27FC236}">
                <a16:creationId xmlns:a16="http://schemas.microsoft.com/office/drawing/2014/main" id="{67C018E0-3BB9-F63D-F5ED-C370C5DF936E}"/>
              </a:ext>
            </a:extLst>
          </p:cNvPr>
          <p:cNvSpPr txBox="1"/>
          <p:nvPr/>
        </p:nvSpPr>
        <p:spPr>
          <a:xfrm>
            <a:off x="2549571" y="2166580"/>
            <a:ext cx="558185" cy="219291"/>
          </a:xfrm>
          <a:prstGeom prst="rect">
            <a:avLst/>
          </a:prstGeom>
          <a:noFill/>
        </p:spPr>
        <p:txBody>
          <a:bodyPr wrap="square" rtlCol="0">
            <a:spAutoFit/>
          </a:bodyPr>
          <a:lstStyle>
            <a:defPPr>
              <a:defRPr lang="en-US"/>
            </a:defPPr>
            <a:lvl1pPr>
              <a:defRPr sz="825"/>
            </a:lvl1pPr>
          </a:lstStyle>
          <a:p>
            <a:r>
              <a:rPr lang="en-US" dirty="0"/>
              <a:t>Has </a:t>
            </a:r>
          </a:p>
        </p:txBody>
      </p:sp>
      <p:sp>
        <p:nvSpPr>
          <p:cNvPr id="57" name="Flowchart: Decision 17">
            <a:extLst>
              <a:ext uri="{FF2B5EF4-FFF2-40B4-BE49-F238E27FC236}">
                <a16:creationId xmlns:a16="http://schemas.microsoft.com/office/drawing/2014/main" id="{A7252CF3-EB1A-8816-B87A-6E9D961A2647}"/>
              </a:ext>
            </a:extLst>
          </p:cNvPr>
          <p:cNvSpPr/>
          <p:nvPr/>
        </p:nvSpPr>
        <p:spPr bwMode="auto">
          <a:xfrm flipH="1">
            <a:off x="5073102" y="3019505"/>
            <a:ext cx="182801" cy="125839"/>
          </a:xfrm>
          <a:prstGeom prst="flowChartDecision">
            <a:avLst/>
          </a:prstGeom>
          <a:solidFill>
            <a:schemeClr val="accent1"/>
          </a:solidFill>
          <a:ln w="9525" cap="flat" cmpd="sng" algn="ctr">
            <a:no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sp>
        <p:nvSpPr>
          <p:cNvPr id="58" name="Flowchart: Decision 18">
            <a:extLst>
              <a:ext uri="{FF2B5EF4-FFF2-40B4-BE49-F238E27FC236}">
                <a16:creationId xmlns:a16="http://schemas.microsoft.com/office/drawing/2014/main" id="{38E5861B-CBDB-997C-677B-E0F584DD9719}"/>
              </a:ext>
            </a:extLst>
          </p:cNvPr>
          <p:cNvSpPr/>
          <p:nvPr/>
        </p:nvSpPr>
        <p:spPr bwMode="auto">
          <a:xfrm flipH="1">
            <a:off x="5747654" y="1709082"/>
            <a:ext cx="170969" cy="119832"/>
          </a:xfrm>
          <a:prstGeom prst="flowChartDecision">
            <a:avLst/>
          </a:prstGeom>
          <a:solidFill>
            <a:schemeClr val="bg1"/>
          </a:solidFill>
          <a:ln w="9525" cap="flat" cmpd="sng" algn="ctr">
            <a:solidFill>
              <a:schemeClr val="accent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sp>
        <p:nvSpPr>
          <p:cNvPr id="75" name="Isosceles Triangle 19">
            <a:extLst>
              <a:ext uri="{FF2B5EF4-FFF2-40B4-BE49-F238E27FC236}">
                <a16:creationId xmlns:a16="http://schemas.microsoft.com/office/drawing/2014/main" id="{B78A431B-C064-3DBE-0A08-E56DA2FBE501}"/>
              </a:ext>
            </a:extLst>
          </p:cNvPr>
          <p:cNvSpPr/>
          <p:nvPr/>
        </p:nvSpPr>
        <p:spPr bwMode="auto">
          <a:xfrm rot="2716258" flipH="1">
            <a:off x="5168302" y="1995342"/>
            <a:ext cx="124850" cy="134253"/>
          </a:xfrm>
          <a:prstGeom prst="triangle">
            <a:avLst/>
          </a:prstGeom>
          <a:solidFill>
            <a:schemeClr val="bg1"/>
          </a:solidFill>
          <a:ln w="9525" cap="flat" cmpd="sng" algn="ctr">
            <a:solidFill>
              <a:schemeClr val="accent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cxnSp>
        <p:nvCxnSpPr>
          <p:cNvPr id="76" name="Straight Arrow Connector 75">
            <a:extLst>
              <a:ext uri="{FF2B5EF4-FFF2-40B4-BE49-F238E27FC236}">
                <a16:creationId xmlns:a16="http://schemas.microsoft.com/office/drawing/2014/main" id="{817AEBBC-3307-2CF2-C14C-22D26B37146D}"/>
              </a:ext>
            </a:extLst>
          </p:cNvPr>
          <p:cNvCxnSpPr>
            <a:cxnSpLocks/>
            <a:stCxn id="77" idx="0"/>
            <a:endCxn id="6" idx="2"/>
          </p:cNvCxnSpPr>
          <p:nvPr/>
        </p:nvCxnSpPr>
        <p:spPr>
          <a:xfrm flipV="1">
            <a:off x="5205519" y="4475608"/>
            <a:ext cx="481611" cy="939979"/>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77" name="Rounded Rectangle 76">
            <a:extLst>
              <a:ext uri="{FF2B5EF4-FFF2-40B4-BE49-F238E27FC236}">
                <a16:creationId xmlns:a16="http://schemas.microsoft.com/office/drawing/2014/main" id="{8AB9D83F-6A63-A2FA-82EC-B0DB7D28976D}"/>
              </a:ext>
            </a:extLst>
          </p:cNvPr>
          <p:cNvSpPr/>
          <p:nvPr/>
        </p:nvSpPr>
        <p:spPr>
          <a:xfrm>
            <a:off x="4633804" y="5415587"/>
            <a:ext cx="1143430" cy="514350"/>
          </a:xfrm>
          <a:prstGeom prst="roundRect">
            <a:avLst/>
          </a:prstGeom>
          <a:solidFill>
            <a:srgbClr val="CCC30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Protocol</a:t>
            </a:r>
          </a:p>
          <a:p>
            <a:pPr algn="ctr"/>
            <a:r>
              <a:rPr lang="en-US" sz="1200" dirty="0">
                <a:solidFill>
                  <a:schemeClr val="bg1"/>
                </a:solidFill>
              </a:rPr>
              <a:t>(Stack)</a:t>
            </a:r>
          </a:p>
        </p:txBody>
      </p:sp>
      <p:sp>
        <p:nvSpPr>
          <p:cNvPr id="83" name="TextBox 82">
            <a:extLst>
              <a:ext uri="{FF2B5EF4-FFF2-40B4-BE49-F238E27FC236}">
                <a16:creationId xmlns:a16="http://schemas.microsoft.com/office/drawing/2014/main" id="{9CADE6F1-9252-1199-4A1D-5BD023954484}"/>
              </a:ext>
            </a:extLst>
          </p:cNvPr>
          <p:cNvSpPr txBox="1"/>
          <p:nvPr/>
        </p:nvSpPr>
        <p:spPr>
          <a:xfrm>
            <a:off x="1885677" y="3537473"/>
            <a:ext cx="767102" cy="219291"/>
          </a:xfrm>
          <a:prstGeom prst="rect">
            <a:avLst/>
          </a:prstGeom>
          <a:noFill/>
        </p:spPr>
        <p:txBody>
          <a:bodyPr wrap="square" rtlCol="0">
            <a:spAutoFit/>
          </a:bodyPr>
          <a:lstStyle/>
          <a:p>
            <a:r>
              <a:rPr lang="en-US" sz="825" dirty="0"/>
              <a:t>Offers 0..</a:t>
            </a:r>
          </a:p>
        </p:txBody>
      </p:sp>
      <p:sp>
        <p:nvSpPr>
          <p:cNvPr id="8" name="Date Placeholder 1">
            <a:extLst>
              <a:ext uri="{FF2B5EF4-FFF2-40B4-BE49-F238E27FC236}">
                <a16:creationId xmlns:a16="http://schemas.microsoft.com/office/drawing/2014/main" id="{9A0DC7B7-5172-9703-EB87-412D114DE3A1}"/>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7-2</a:t>
            </a:r>
          </a:p>
        </p:txBody>
      </p:sp>
      <p:sp>
        <p:nvSpPr>
          <p:cNvPr id="9" name="Rounded Rectangle 8">
            <a:extLst>
              <a:ext uri="{FF2B5EF4-FFF2-40B4-BE49-F238E27FC236}">
                <a16:creationId xmlns:a16="http://schemas.microsoft.com/office/drawing/2014/main" id="{A8EA4D48-5DB7-0548-C5D0-AC128E723A43}"/>
              </a:ext>
            </a:extLst>
          </p:cNvPr>
          <p:cNvSpPr/>
          <p:nvPr/>
        </p:nvSpPr>
        <p:spPr>
          <a:xfrm>
            <a:off x="2387830" y="5438719"/>
            <a:ext cx="971550" cy="514350"/>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ICD</a:t>
            </a:r>
          </a:p>
        </p:txBody>
      </p:sp>
      <p:sp>
        <p:nvSpPr>
          <p:cNvPr id="10" name="TextBox 9">
            <a:extLst>
              <a:ext uri="{FF2B5EF4-FFF2-40B4-BE49-F238E27FC236}">
                <a16:creationId xmlns:a16="http://schemas.microsoft.com/office/drawing/2014/main" id="{0ED17425-5C47-AA9F-140B-2D6D9978EFEB}"/>
              </a:ext>
            </a:extLst>
          </p:cNvPr>
          <p:cNvSpPr txBox="1"/>
          <p:nvPr/>
        </p:nvSpPr>
        <p:spPr>
          <a:xfrm>
            <a:off x="3442811" y="5759414"/>
            <a:ext cx="853319" cy="346249"/>
          </a:xfrm>
          <a:prstGeom prst="rect">
            <a:avLst/>
          </a:prstGeom>
          <a:noFill/>
        </p:spPr>
        <p:txBody>
          <a:bodyPr wrap="square" rtlCol="0">
            <a:spAutoFit/>
          </a:bodyPr>
          <a:lstStyle/>
          <a:p>
            <a:r>
              <a:rPr lang="en-US" sz="825" dirty="0"/>
              <a:t>References 1..</a:t>
            </a:r>
          </a:p>
        </p:txBody>
      </p:sp>
      <p:cxnSp>
        <p:nvCxnSpPr>
          <p:cNvPr id="11" name="Straight Arrow Connector 10">
            <a:extLst>
              <a:ext uri="{FF2B5EF4-FFF2-40B4-BE49-F238E27FC236}">
                <a16:creationId xmlns:a16="http://schemas.microsoft.com/office/drawing/2014/main" id="{649CD70D-BDBB-9123-2F91-AA49E9496FAB}"/>
              </a:ext>
            </a:extLst>
          </p:cNvPr>
          <p:cNvCxnSpPr>
            <a:cxnSpLocks/>
            <a:stCxn id="9" idx="3"/>
            <a:endCxn id="77" idx="1"/>
          </p:cNvCxnSpPr>
          <p:nvPr/>
        </p:nvCxnSpPr>
        <p:spPr>
          <a:xfrm flipV="1">
            <a:off x="3359380" y="5672762"/>
            <a:ext cx="1274424" cy="23132"/>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ECEE0FBA-F720-E07E-EDAA-5C843CF92663}"/>
              </a:ext>
            </a:extLst>
          </p:cNvPr>
          <p:cNvSpPr txBox="1"/>
          <p:nvPr/>
        </p:nvSpPr>
        <p:spPr>
          <a:xfrm>
            <a:off x="5359136" y="5101116"/>
            <a:ext cx="853319" cy="219291"/>
          </a:xfrm>
          <a:prstGeom prst="rect">
            <a:avLst/>
          </a:prstGeom>
          <a:noFill/>
        </p:spPr>
        <p:txBody>
          <a:bodyPr wrap="square" rtlCol="0">
            <a:spAutoFit/>
          </a:bodyPr>
          <a:lstStyle/>
          <a:p>
            <a:r>
              <a:rPr lang="en-US" sz="825" dirty="0"/>
              <a:t>Defines </a:t>
            </a:r>
          </a:p>
        </p:txBody>
      </p:sp>
      <p:cxnSp>
        <p:nvCxnSpPr>
          <p:cNvPr id="3" name="Straight Arrow Connector 2">
            <a:extLst>
              <a:ext uri="{FF2B5EF4-FFF2-40B4-BE49-F238E27FC236}">
                <a16:creationId xmlns:a16="http://schemas.microsoft.com/office/drawing/2014/main" id="{47050D52-4137-89AC-28BC-BB453A938093}"/>
              </a:ext>
            </a:extLst>
          </p:cNvPr>
          <p:cNvCxnSpPr>
            <a:cxnSpLocks/>
            <a:stCxn id="9" idx="0"/>
            <a:endCxn id="6" idx="1"/>
          </p:cNvCxnSpPr>
          <p:nvPr/>
        </p:nvCxnSpPr>
        <p:spPr>
          <a:xfrm flipV="1">
            <a:off x="2873605" y="4218433"/>
            <a:ext cx="2241810" cy="1220286"/>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70E995F6-827A-85CB-CC21-4D752C4F9555}"/>
              </a:ext>
            </a:extLst>
          </p:cNvPr>
          <p:cNvSpPr txBox="1"/>
          <p:nvPr/>
        </p:nvSpPr>
        <p:spPr>
          <a:xfrm>
            <a:off x="2683204" y="4960972"/>
            <a:ext cx="853319" cy="346249"/>
          </a:xfrm>
          <a:prstGeom prst="rect">
            <a:avLst/>
          </a:prstGeom>
          <a:noFill/>
        </p:spPr>
        <p:txBody>
          <a:bodyPr wrap="square" rtlCol="0">
            <a:spAutoFit/>
          </a:bodyPr>
          <a:lstStyle/>
          <a:p>
            <a:r>
              <a:rPr lang="en-US" sz="825" dirty="0"/>
              <a:t>Documents … </a:t>
            </a:r>
          </a:p>
        </p:txBody>
      </p:sp>
    </p:spTree>
    <p:extLst>
      <p:ext uri="{BB962C8B-B14F-4D97-AF65-F5344CB8AC3E}">
        <p14:creationId xmlns:p14="http://schemas.microsoft.com/office/powerpoint/2010/main" val="5767208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A95ECA64-4F8B-011F-4D42-DC521DD9CB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EC71DD-5ED6-D198-8A90-329762C1FE08}"/>
              </a:ext>
            </a:extLst>
          </p:cNvPr>
          <p:cNvSpPr>
            <a:spLocks noGrp="1"/>
          </p:cNvSpPr>
          <p:nvPr>
            <p:ph type="title"/>
          </p:nvPr>
        </p:nvSpPr>
        <p:spPr>
          <a:xfrm>
            <a:off x="403261" y="20433"/>
            <a:ext cx="8229600" cy="771567"/>
          </a:xfrm>
        </p:spPr>
        <p:txBody>
          <a:bodyPr vert="horz"/>
          <a:lstStyle/>
          <a:p>
            <a:r>
              <a:rPr lang="en-US" sz="2000" dirty="0">
                <a:solidFill>
                  <a:srgbClr val="0099A6"/>
                </a:solidFill>
              </a:rPr>
              <a:t>Relationships among Terms</a:t>
            </a:r>
            <a:br>
              <a:rPr lang="en-US" sz="2000" dirty="0">
                <a:solidFill>
                  <a:srgbClr val="0099A6"/>
                </a:solidFill>
              </a:rPr>
            </a:br>
            <a:r>
              <a:rPr lang="en-US" sz="2000" dirty="0">
                <a:solidFill>
                  <a:srgbClr val="0099A6"/>
                </a:solidFill>
              </a:rPr>
              <a:t>(</a:t>
            </a:r>
            <a:r>
              <a:rPr lang="en-US" sz="2000" dirty="0">
                <a:solidFill>
                  <a:srgbClr val="FF0000"/>
                </a:solidFill>
              </a:rPr>
              <a:t>Connectivity</a:t>
            </a:r>
            <a:r>
              <a:rPr lang="en-US" sz="2000" dirty="0">
                <a:solidFill>
                  <a:srgbClr val="0099A6"/>
                </a:solidFill>
              </a:rPr>
              <a:t> Viewpoint ontology - </a:t>
            </a:r>
            <a:r>
              <a:rPr lang="en-US" sz="2000" dirty="0">
                <a:solidFill>
                  <a:srgbClr val="FF0000"/>
                </a:solidFill>
              </a:rPr>
              <a:t>redrawn</a:t>
            </a:r>
            <a:r>
              <a:rPr lang="en-US" sz="2000" dirty="0">
                <a:solidFill>
                  <a:srgbClr val="0099A6"/>
                </a:solidFill>
              </a:rPr>
              <a:t>)</a:t>
            </a:r>
          </a:p>
        </p:txBody>
      </p:sp>
      <p:sp>
        <p:nvSpPr>
          <p:cNvPr id="6" name="Rounded Rectangle 5">
            <a:extLst>
              <a:ext uri="{FF2B5EF4-FFF2-40B4-BE49-F238E27FC236}">
                <a16:creationId xmlns:a16="http://schemas.microsoft.com/office/drawing/2014/main" id="{675DF282-5107-3BC7-AD8C-93A9C9993CD5}"/>
              </a:ext>
            </a:extLst>
          </p:cNvPr>
          <p:cNvSpPr/>
          <p:nvPr/>
        </p:nvSpPr>
        <p:spPr>
          <a:xfrm>
            <a:off x="4929960" y="3961258"/>
            <a:ext cx="1435316" cy="514350"/>
          </a:xfrm>
          <a:prstGeom prst="roundRect">
            <a:avLst/>
          </a:prstGeom>
          <a:solidFill>
            <a:srgbClr val="CCC30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Communication Protocol</a:t>
            </a:r>
          </a:p>
        </p:txBody>
      </p:sp>
      <p:sp>
        <p:nvSpPr>
          <p:cNvPr id="7" name="Rounded Rectangle 6">
            <a:extLst>
              <a:ext uri="{FF2B5EF4-FFF2-40B4-BE49-F238E27FC236}">
                <a16:creationId xmlns:a16="http://schemas.microsoft.com/office/drawing/2014/main" id="{8E7CDDBF-7ACB-F3A0-7248-58565F50D7DA}"/>
              </a:ext>
            </a:extLst>
          </p:cNvPr>
          <p:cNvSpPr/>
          <p:nvPr/>
        </p:nvSpPr>
        <p:spPr>
          <a:xfrm>
            <a:off x="4790625" y="1507029"/>
            <a:ext cx="971550" cy="514350"/>
          </a:xfrm>
          <a:prstGeom prst="roundRect">
            <a:avLst/>
          </a:prstGeom>
          <a:solidFill>
            <a:srgbClr val="0C8FCC"/>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System</a:t>
            </a:r>
          </a:p>
          <a:p>
            <a:pPr algn="ctr"/>
            <a:r>
              <a:rPr lang="en-US" sz="1200" dirty="0">
                <a:solidFill>
                  <a:schemeClr val="bg1"/>
                </a:solidFill>
              </a:rPr>
              <a:t>Element</a:t>
            </a:r>
          </a:p>
        </p:txBody>
      </p:sp>
      <p:sp>
        <p:nvSpPr>
          <p:cNvPr id="12" name="Rounded Rectangle 11">
            <a:extLst>
              <a:ext uri="{FF2B5EF4-FFF2-40B4-BE49-F238E27FC236}">
                <a16:creationId xmlns:a16="http://schemas.microsoft.com/office/drawing/2014/main" id="{6000A319-7CE8-070A-01FA-9AD1EAD750AD}"/>
              </a:ext>
            </a:extLst>
          </p:cNvPr>
          <p:cNvSpPr/>
          <p:nvPr/>
        </p:nvSpPr>
        <p:spPr>
          <a:xfrm>
            <a:off x="3810000" y="2823342"/>
            <a:ext cx="1276350"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Node</a:t>
            </a:r>
          </a:p>
        </p:txBody>
      </p:sp>
      <p:cxnSp>
        <p:nvCxnSpPr>
          <p:cNvPr id="14" name="Straight Arrow Connector 13">
            <a:extLst>
              <a:ext uri="{FF2B5EF4-FFF2-40B4-BE49-F238E27FC236}">
                <a16:creationId xmlns:a16="http://schemas.microsoft.com/office/drawing/2014/main" id="{88AC5EEF-88AF-26BD-6575-0871DCFC5404}"/>
              </a:ext>
            </a:extLst>
          </p:cNvPr>
          <p:cNvCxnSpPr>
            <a:cxnSpLocks/>
            <a:endCxn id="60" idx="0"/>
          </p:cNvCxnSpPr>
          <p:nvPr/>
        </p:nvCxnSpPr>
        <p:spPr>
          <a:xfrm flipH="1">
            <a:off x="3731847" y="3348865"/>
            <a:ext cx="535596" cy="858282"/>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4AB7A137-945D-938E-45A0-4796CD39F3BC}"/>
              </a:ext>
            </a:extLst>
          </p:cNvPr>
          <p:cNvCxnSpPr>
            <a:cxnSpLocks/>
            <a:stCxn id="7" idx="2"/>
            <a:endCxn id="12" idx="0"/>
          </p:cNvCxnSpPr>
          <p:nvPr/>
        </p:nvCxnSpPr>
        <p:spPr>
          <a:xfrm flipH="1">
            <a:off x="4448175" y="2021379"/>
            <a:ext cx="828225" cy="801963"/>
          </a:xfrm>
          <a:prstGeom prst="straightConnector1">
            <a:avLst/>
          </a:prstGeom>
          <a:ln>
            <a:headEnd type="triangle" w="med" len="med"/>
            <a:tailEnd type="none" w="med" len="med"/>
          </a:ln>
        </p:spPr>
        <p:style>
          <a:lnRef idx="2">
            <a:schemeClr val="accent1"/>
          </a:lnRef>
          <a:fillRef idx="0">
            <a:schemeClr val="accent1"/>
          </a:fillRef>
          <a:effectRef idx="1">
            <a:schemeClr val="accent1"/>
          </a:effectRef>
          <a:fontRef idx="minor">
            <a:schemeClr val="tx1"/>
          </a:fontRef>
        </p:style>
      </p:cxnSp>
      <p:sp>
        <p:nvSpPr>
          <p:cNvPr id="52" name="TextBox 51">
            <a:extLst>
              <a:ext uri="{FF2B5EF4-FFF2-40B4-BE49-F238E27FC236}">
                <a16:creationId xmlns:a16="http://schemas.microsoft.com/office/drawing/2014/main" id="{40697B28-CA89-E26E-684C-4B3BE317BE83}"/>
              </a:ext>
            </a:extLst>
          </p:cNvPr>
          <p:cNvSpPr txBox="1"/>
          <p:nvPr/>
        </p:nvSpPr>
        <p:spPr>
          <a:xfrm>
            <a:off x="3441963" y="3398035"/>
            <a:ext cx="767102" cy="346249"/>
          </a:xfrm>
          <a:prstGeom prst="rect">
            <a:avLst/>
          </a:prstGeom>
          <a:noFill/>
        </p:spPr>
        <p:txBody>
          <a:bodyPr wrap="square" rtlCol="0">
            <a:spAutoFit/>
          </a:bodyPr>
          <a:lstStyle/>
          <a:p>
            <a:r>
              <a:rPr lang="en-US" sz="825" dirty="0"/>
              <a:t>Implements 1..</a:t>
            </a:r>
          </a:p>
        </p:txBody>
      </p:sp>
      <p:sp>
        <p:nvSpPr>
          <p:cNvPr id="54" name="TextBox 53">
            <a:extLst>
              <a:ext uri="{FF2B5EF4-FFF2-40B4-BE49-F238E27FC236}">
                <a16:creationId xmlns:a16="http://schemas.microsoft.com/office/drawing/2014/main" id="{1F48A94A-0C9A-2F05-BE2A-C2BB2EE9D38C}"/>
              </a:ext>
            </a:extLst>
          </p:cNvPr>
          <p:cNvSpPr txBox="1"/>
          <p:nvPr/>
        </p:nvSpPr>
        <p:spPr>
          <a:xfrm>
            <a:off x="4947787" y="2258632"/>
            <a:ext cx="871537" cy="219291"/>
          </a:xfrm>
          <a:prstGeom prst="rect">
            <a:avLst/>
          </a:prstGeom>
          <a:noFill/>
        </p:spPr>
        <p:txBody>
          <a:bodyPr wrap="square" rtlCol="0">
            <a:spAutoFit/>
          </a:bodyPr>
          <a:lstStyle/>
          <a:p>
            <a:r>
              <a:rPr lang="en-US" sz="825" dirty="0"/>
              <a:t>Is a …</a:t>
            </a:r>
          </a:p>
        </p:txBody>
      </p:sp>
      <p:sp>
        <p:nvSpPr>
          <p:cNvPr id="60" name="Rounded Rectangle 59">
            <a:extLst>
              <a:ext uri="{FF2B5EF4-FFF2-40B4-BE49-F238E27FC236}">
                <a16:creationId xmlns:a16="http://schemas.microsoft.com/office/drawing/2014/main" id="{CB881845-08F9-7876-EFD1-A9311B421310}"/>
              </a:ext>
            </a:extLst>
          </p:cNvPr>
          <p:cNvSpPr/>
          <p:nvPr/>
        </p:nvSpPr>
        <p:spPr>
          <a:xfrm>
            <a:off x="3267503" y="4207147"/>
            <a:ext cx="928688" cy="514350"/>
          </a:xfrm>
          <a:prstGeom prst="roundRect">
            <a:avLst/>
          </a:prstGeom>
          <a:solidFill>
            <a:srgbClr val="CC0E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Function</a:t>
            </a:r>
          </a:p>
        </p:txBody>
      </p:sp>
      <p:sp>
        <p:nvSpPr>
          <p:cNvPr id="68" name="TextBox 67">
            <a:extLst>
              <a:ext uri="{FF2B5EF4-FFF2-40B4-BE49-F238E27FC236}">
                <a16:creationId xmlns:a16="http://schemas.microsoft.com/office/drawing/2014/main" id="{0BC55A05-E761-97C7-4554-D7F38BC25AFE}"/>
              </a:ext>
            </a:extLst>
          </p:cNvPr>
          <p:cNvSpPr txBox="1"/>
          <p:nvPr/>
        </p:nvSpPr>
        <p:spPr>
          <a:xfrm>
            <a:off x="3065047" y="2826153"/>
            <a:ext cx="687084" cy="219291"/>
          </a:xfrm>
          <a:prstGeom prst="rect">
            <a:avLst/>
          </a:prstGeom>
          <a:noFill/>
        </p:spPr>
        <p:txBody>
          <a:bodyPr wrap="square" rtlCol="0">
            <a:spAutoFit/>
          </a:bodyPr>
          <a:lstStyle/>
          <a:p>
            <a:r>
              <a:rPr lang="en-US" sz="825" dirty="0"/>
              <a:t>Offers 0..</a:t>
            </a:r>
          </a:p>
        </p:txBody>
      </p:sp>
      <p:sp>
        <p:nvSpPr>
          <p:cNvPr id="69" name="Rounded Rectangle 68">
            <a:extLst>
              <a:ext uri="{FF2B5EF4-FFF2-40B4-BE49-F238E27FC236}">
                <a16:creationId xmlns:a16="http://schemas.microsoft.com/office/drawing/2014/main" id="{8A379833-5CCF-D9D3-D45C-925807369D8D}"/>
              </a:ext>
            </a:extLst>
          </p:cNvPr>
          <p:cNvSpPr/>
          <p:nvPr/>
        </p:nvSpPr>
        <p:spPr>
          <a:xfrm>
            <a:off x="1948291" y="2823342"/>
            <a:ext cx="971550" cy="514350"/>
          </a:xfrm>
          <a:prstGeom prst="roundRect">
            <a:avLst/>
          </a:prstGeom>
          <a:solidFill>
            <a:srgbClr val="FF7C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Service</a:t>
            </a:r>
          </a:p>
        </p:txBody>
      </p:sp>
      <p:cxnSp>
        <p:nvCxnSpPr>
          <p:cNvPr id="70" name="Straight Arrow Connector 69">
            <a:extLst>
              <a:ext uri="{FF2B5EF4-FFF2-40B4-BE49-F238E27FC236}">
                <a16:creationId xmlns:a16="http://schemas.microsoft.com/office/drawing/2014/main" id="{113C1FE8-AF63-F840-BB62-4CF50194857B}"/>
              </a:ext>
            </a:extLst>
          </p:cNvPr>
          <p:cNvCxnSpPr>
            <a:cxnSpLocks/>
            <a:stCxn id="12" idx="1"/>
            <a:endCxn id="69" idx="3"/>
          </p:cNvCxnSpPr>
          <p:nvPr/>
        </p:nvCxnSpPr>
        <p:spPr>
          <a:xfrm flipH="1">
            <a:off x="2919841" y="3080517"/>
            <a:ext cx="890159" cy="0"/>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4" name="Date Placeholder 3">
            <a:extLst>
              <a:ext uri="{FF2B5EF4-FFF2-40B4-BE49-F238E27FC236}">
                <a16:creationId xmlns:a16="http://schemas.microsoft.com/office/drawing/2014/main" id="{E9D430B2-8FEA-BD7F-359E-19EF1897E3D8}"/>
              </a:ext>
            </a:extLst>
          </p:cNvPr>
          <p:cNvSpPr>
            <a:spLocks noGrp="1"/>
          </p:cNvSpPr>
          <p:nvPr>
            <p:ph type="dt" sz="half" idx="2"/>
          </p:nvPr>
        </p:nvSpPr>
        <p:spPr/>
        <p:txBody>
          <a:bodyPr/>
          <a:lstStyle/>
          <a:p>
            <a:pPr>
              <a:defRPr/>
            </a:pPr>
            <a:r>
              <a:rPr lang="en-US"/>
              <a:t>28 Mar 2024</a:t>
            </a:r>
          </a:p>
        </p:txBody>
      </p:sp>
      <p:cxnSp>
        <p:nvCxnSpPr>
          <p:cNvPr id="39" name="Straight Arrow Connector 38">
            <a:extLst>
              <a:ext uri="{FF2B5EF4-FFF2-40B4-BE49-F238E27FC236}">
                <a16:creationId xmlns:a16="http://schemas.microsoft.com/office/drawing/2014/main" id="{310957FD-4B71-4EBA-0A53-F653EE649500}"/>
              </a:ext>
            </a:extLst>
          </p:cNvPr>
          <p:cNvCxnSpPr>
            <a:cxnSpLocks/>
            <a:endCxn id="6" idx="0"/>
          </p:cNvCxnSpPr>
          <p:nvPr/>
        </p:nvCxnSpPr>
        <p:spPr>
          <a:xfrm>
            <a:off x="4679681" y="3348865"/>
            <a:ext cx="967937" cy="612393"/>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07A3C8DE-1EAD-E38F-BE9B-910C800C85F5}"/>
              </a:ext>
            </a:extLst>
          </p:cNvPr>
          <p:cNvSpPr txBox="1"/>
          <p:nvPr/>
        </p:nvSpPr>
        <p:spPr>
          <a:xfrm>
            <a:off x="5022688" y="3325019"/>
            <a:ext cx="1157006" cy="346249"/>
          </a:xfrm>
          <a:prstGeom prst="rect">
            <a:avLst/>
          </a:prstGeom>
          <a:noFill/>
        </p:spPr>
        <p:txBody>
          <a:bodyPr wrap="square" rtlCol="0">
            <a:spAutoFit/>
          </a:bodyPr>
          <a:lstStyle>
            <a:defPPr>
              <a:defRPr lang="en-US"/>
            </a:defPPr>
            <a:lvl1pPr>
              <a:defRPr sz="825"/>
            </a:lvl1pPr>
          </a:lstStyle>
          <a:p>
            <a:r>
              <a:rPr lang="en-US" dirty="0"/>
              <a:t>Has Provided / Required 1…</a:t>
            </a:r>
          </a:p>
        </p:txBody>
      </p:sp>
      <p:sp>
        <p:nvSpPr>
          <p:cNvPr id="21" name="Rounded Rectangle 20">
            <a:extLst>
              <a:ext uri="{FF2B5EF4-FFF2-40B4-BE49-F238E27FC236}">
                <a16:creationId xmlns:a16="http://schemas.microsoft.com/office/drawing/2014/main" id="{3E40414A-FF98-15D7-38E7-F4B973793A82}"/>
              </a:ext>
            </a:extLst>
          </p:cNvPr>
          <p:cNvSpPr/>
          <p:nvPr/>
        </p:nvSpPr>
        <p:spPr>
          <a:xfrm>
            <a:off x="6497941" y="1143082"/>
            <a:ext cx="772096"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Hardware</a:t>
            </a:r>
          </a:p>
        </p:txBody>
      </p:sp>
      <p:sp>
        <p:nvSpPr>
          <p:cNvPr id="22" name="Rounded Rectangle 21">
            <a:extLst>
              <a:ext uri="{FF2B5EF4-FFF2-40B4-BE49-F238E27FC236}">
                <a16:creationId xmlns:a16="http://schemas.microsoft.com/office/drawing/2014/main" id="{DD402DF6-ED6F-5E40-5D07-7E8EBB6BAA03}"/>
              </a:ext>
            </a:extLst>
          </p:cNvPr>
          <p:cNvSpPr/>
          <p:nvPr/>
        </p:nvSpPr>
        <p:spPr>
          <a:xfrm>
            <a:off x="6498874" y="1571000"/>
            <a:ext cx="772096"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Software</a:t>
            </a:r>
          </a:p>
        </p:txBody>
      </p:sp>
      <p:sp>
        <p:nvSpPr>
          <p:cNvPr id="23" name="Rounded Rectangle 22">
            <a:extLst>
              <a:ext uri="{FF2B5EF4-FFF2-40B4-BE49-F238E27FC236}">
                <a16:creationId xmlns:a16="http://schemas.microsoft.com/office/drawing/2014/main" id="{000D7E41-C5E6-1DD4-ECF8-B720B9E90DC5}"/>
              </a:ext>
            </a:extLst>
          </p:cNvPr>
          <p:cNvSpPr/>
          <p:nvPr/>
        </p:nvSpPr>
        <p:spPr>
          <a:xfrm>
            <a:off x="6497941" y="1998916"/>
            <a:ext cx="772096" cy="339579"/>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Person</a:t>
            </a:r>
          </a:p>
        </p:txBody>
      </p:sp>
      <p:cxnSp>
        <p:nvCxnSpPr>
          <p:cNvPr id="24" name="Straight Arrow Connector 23">
            <a:extLst>
              <a:ext uri="{FF2B5EF4-FFF2-40B4-BE49-F238E27FC236}">
                <a16:creationId xmlns:a16="http://schemas.microsoft.com/office/drawing/2014/main" id="{F0B64F32-63B9-C1FF-8753-D9D98A2565F2}"/>
              </a:ext>
            </a:extLst>
          </p:cNvPr>
          <p:cNvCxnSpPr>
            <a:cxnSpLocks/>
            <a:stCxn id="7" idx="3"/>
          </p:cNvCxnSpPr>
          <p:nvPr/>
        </p:nvCxnSpPr>
        <p:spPr>
          <a:xfrm flipV="1">
            <a:off x="5762175" y="1312872"/>
            <a:ext cx="735766" cy="451332"/>
          </a:xfrm>
          <a:prstGeom prst="straightConnector1">
            <a:avLst/>
          </a:prstGeom>
          <a:solidFill>
            <a:schemeClr val="bg1">
              <a:lumMod val="85000"/>
            </a:schemeClr>
          </a:solidFill>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B944889A-A737-5DAD-A626-7CD2D1ABB9B6}"/>
              </a:ext>
            </a:extLst>
          </p:cNvPr>
          <p:cNvCxnSpPr>
            <a:cxnSpLocks/>
            <a:stCxn id="7" idx="3"/>
          </p:cNvCxnSpPr>
          <p:nvPr/>
        </p:nvCxnSpPr>
        <p:spPr>
          <a:xfrm flipV="1">
            <a:off x="5762175" y="1740790"/>
            <a:ext cx="736699" cy="23414"/>
          </a:xfrm>
          <a:prstGeom prst="straightConnector1">
            <a:avLst/>
          </a:prstGeom>
          <a:solidFill>
            <a:schemeClr val="bg1">
              <a:lumMod val="85000"/>
            </a:schemeClr>
          </a:solidFill>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FF6C0BE5-A734-F1DA-90C2-7E582B246DBB}"/>
              </a:ext>
            </a:extLst>
          </p:cNvPr>
          <p:cNvCxnSpPr>
            <a:cxnSpLocks/>
            <a:stCxn id="7" idx="3"/>
          </p:cNvCxnSpPr>
          <p:nvPr/>
        </p:nvCxnSpPr>
        <p:spPr>
          <a:xfrm>
            <a:off x="5762175" y="1764204"/>
            <a:ext cx="735766" cy="404502"/>
          </a:xfrm>
          <a:prstGeom prst="straightConnector1">
            <a:avLst/>
          </a:prstGeom>
          <a:solidFill>
            <a:schemeClr val="bg1">
              <a:lumMod val="85000"/>
            </a:schemeClr>
          </a:solidFill>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7BAE4C01-B0C0-9F12-DB67-DDC537603922}"/>
              </a:ext>
            </a:extLst>
          </p:cNvPr>
          <p:cNvSpPr txBox="1"/>
          <p:nvPr/>
        </p:nvSpPr>
        <p:spPr>
          <a:xfrm>
            <a:off x="5725845" y="1256648"/>
            <a:ext cx="639431" cy="300082"/>
          </a:xfrm>
          <a:prstGeom prst="rect">
            <a:avLst/>
          </a:prstGeom>
          <a:noFill/>
        </p:spPr>
        <p:txBody>
          <a:bodyPr wrap="square" rtlCol="0">
            <a:spAutoFit/>
          </a:bodyPr>
          <a:lstStyle/>
          <a:p>
            <a:r>
              <a:rPr lang="en-US" sz="675" dirty="0"/>
              <a:t>Composed of 1..</a:t>
            </a:r>
          </a:p>
        </p:txBody>
      </p:sp>
      <p:sp>
        <p:nvSpPr>
          <p:cNvPr id="29" name="Rounded Rectangle 28">
            <a:extLst>
              <a:ext uri="{FF2B5EF4-FFF2-40B4-BE49-F238E27FC236}">
                <a16:creationId xmlns:a16="http://schemas.microsoft.com/office/drawing/2014/main" id="{DB92A536-A425-930F-8922-247183A4977E}"/>
              </a:ext>
            </a:extLst>
          </p:cNvPr>
          <p:cNvSpPr/>
          <p:nvPr/>
        </p:nvSpPr>
        <p:spPr>
          <a:xfrm>
            <a:off x="2494822" y="1325983"/>
            <a:ext cx="919665"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Environment</a:t>
            </a:r>
          </a:p>
        </p:txBody>
      </p:sp>
      <p:cxnSp>
        <p:nvCxnSpPr>
          <p:cNvPr id="30" name="Straight Arrow Connector 29">
            <a:extLst>
              <a:ext uri="{FF2B5EF4-FFF2-40B4-BE49-F238E27FC236}">
                <a16:creationId xmlns:a16="http://schemas.microsoft.com/office/drawing/2014/main" id="{2742A7B2-0BEA-6576-FA8A-056AA253F944}"/>
              </a:ext>
            </a:extLst>
          </p:cNvPr>
          <p:cNvCxnSpPr>
            <a:cxnSpLocks/>
            <a:stCxn id="29" idx="2"/>
          </p:cNvCxnSpPr>
          <p:nvPr/>
        </p:nvCxnSpPr>
        <p:spPr>
          <a:xfrm>
            <a:off x="2954655" y="1665562"/>
            <a:ext cx="1241536" cy="1157780"/>
          </a:xfrm>
          <a:prstGeom prst="straightConnector1">
            <a:avLst/>
          </a:prstGeom>
          <a:solidFill>
            <a:schemeClr val="bg1">
              <a:lumMod val="85000"/>
            </a:schemeClr>
          </a:solidFill>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31" name="TextBox 30">
            <a:extLst>
              <a:ext uri="{FF2B5EF4-FFF2-40B4-BE49-F238E27FC236}">
                <a16:creationId xmlns:a16="http://schemas.microsoft.com/office/drawing/2014/main" id="{A10806C0-4CEB-F1DF-E7BD-62A1D00ADB15}"/>
              </a:ext>
            </a:extLst>
          </p:cNvPr>
          <p:cNvSpPr txBox="1"/>
          <p:nvPr/>
        </p:nvSpPr>
        <p:spPr>
          <a:xfrm>
            <a:off x="3359380" y="1770247"/>
            <a:ext cx="558185" cy="196208"/>
          </a:xfrm>
          <a:prstGeom prst="rect">
            <a:avLst/>
          </a:prstGeom>
          <a:noFill/>
        </p:spPr>
        <p:txBody>
          <a:bodyPr wrap="square" rtlCol="0">
            <a:spAutoFit/>
          </a:bodyPr>
          <a:lstStyle>
            <a:defPPr>
              <a:defRPr lang="en-US"/>
            </a:defPPr>
            <a:lvl1pPr>
              <a:defRPr sz="825"/>
            </a:lvl1pPr>
          </a:lstStyle>
          <a:p>
            <a:r>
              <a:rPr lang="en-US" dirty="0"/>
              <a:t>Affects </a:t>
            </a:r>
          </a:p>
        </p:txBody>
      </p:sp>
      <p:sp>
        <p:nvSpPr>
          <p:cNvPr id="40" name="Rounded Rectangle 39">
            <a:extLst>
              <a:ext uri="{FF2B5EF4-FFF2-40B4-BE49-F238E27FC236}">
                <a16:creationId xmlns:a16="http://schemas.microsoft.com/office/drawing/2014/main" id="{99ED33E8-5753-0EB1-CBD2-A9AB8EBEFA86}"/>
              </a:ext>
            </a:extLst>
          </p:cNvPr>
          <p:cNvSpPr/>
          <p:nvPr/>
        </p:nvSpPr>
        <p:spPr>
          <a:xfrm>
            <a:off x="6685145" y="4674530"/>
            <a:ext cx="1143430"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Link</a:t>
            </a:r>
          </a:p>
        </p:txBody>
      </p:sp>
      <p:sp>
        <p:nvSpPr>
          <p:cNvPr id="41" name="TextBox 40">
            <a:extLst>
              <a:ext uri="{FF2B5EF4-FFF2-40B4-BE49-F238E27FC236}">
                <a16:creationId xmlns:a16="http://schemas.microsoft.com/office/drawing/2014/main" id="{0055BFC0-DA5B-18A4-0397-E0FB0C366BD3}"/>
              </a:ext>
            </a:extLst>
          </p:cNvPr>
          <p:cNvSpPr txBox="1"/>
          <p:nvPr/>
        </p:nvSpPr>
        <p:spPr>
          <a:xfrm>
            <a:off x="6010895" y="4470004"/>
            <a:ext cx="1143430" cy="219291"/>
          </a:xfrm>
          <a:prstGeom prst="rect">
            <a:avLst/>
          </a:prstGeom>
          <a:noFill/>
        </p:spPr>
        <p:txBody>
          <a:bodyPr wrap="square" rtlCol="0">
            <a:spAutoFit/>
          </a:bodyPr>
          <a:lstStyle>
            <a:defPPr>
              <a:defRPr lang="en-US"/>
            </a:defPPr>
            <a:lvl1pPr>
              <a:defRPr sz="825"/>
            </a:lvl1pPr>
          </a:lstStyle>
          <a:p>
            <a:r>
              <a:rPr lang="en-US" dirty="0"/>
              <a:t>Connect via 1…</a:t>
            </a:r>
          </a:p>
        </p:txBody>
      </p:sp>
      <p:cxnSp>
        <p:nvCxnSpPr>
          <p:cNvPr id="42" name="Straight Arrow Connector 41">
            <a:extLst>
              <a:ext uri="{FF2B5EF4-FFF2-40B4-BE49-F238E27FC236}">
                <a16:creationId xmlns:a16="http://schemas.microsoft.com/office/drawing/2014/main" id="{1373EC58-A21D-FBA9-ADC7-EF60F46F2F03}"/>
              </a:ext>
            </a:extLst>
          </p:cNvPr>
          <p:cNvCxnSpPr>
            <a:cxnSpLocks/>
            <a:stCxn id="6" idx="2"/>
            <a:endCxn id="40" idx="1"/>
          </p:cNvCxnSpPr>
          <p:nvPr/>
        </p:nvCxnSpPr>
        <p:spPr>
          <a:xfrm>
            <a:off x="5647618" y="4475608"/>
            <a:ext cx="1037527" cy="456097"/>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46" name="Elbow Connector 45">
            <a:extLst>
              <a:ext uri="{FF2B5EF4-FFF2-40B4-BE49-F238E27FC236}">
                <a16:creationId xmlns:a16="http://schemas.microsoft.com/office/drawing/2014/main" id="{F0CDC88D-B623-B74E-9973-D46AB406B350}"/>
              </a:ext>
            </a:extLst>
          </p:cNvPr>
          <p:cNvCxnSpPr>
            <a:cxnSpLocks/>
            <a:stCxn id="12" idx="3"/>
            <a:endCxn id="12" idx="0"/>
          </p:cNvCxnSpPr>
          <p:nvPr/>
        </p:nvCxnSpPr>
        <p:spPr bwMode="auto">
          <a:xfrm flipH="1" flipV="1">
            <a:off x="4448175" y="2823342"/>
            <a:ext cx="638175" cy="257175"/>
          </a:xfrm>
          <a:prstGeom prst="bentConnector4">
            <a:avLst>
              <a:gd name="adj1" fmla="val -35821"/>
              <a:gd name="adj2" fmla="val 188889"/>
            </a:avLst>
          </a:prstGeom>
          <a:solidFill>
            <a:srgbClr val="FFFFFF"/>
          </a:solidFill>
          <a:ln w="25400" cap="flat" cmpd="sng" algn="ctr">
            <a:solidFill>
              <a:schemeClr val="accent1"/>
            </a:solidFill>
            <a:prstDash val="solid"/>
            <a:round/>
            <a:headEnd type="none" w="med" len="med"/>
            <a:tailEnd type="arrow" w="med" len="med"/>
          </a:ln>
          <a:effectLst/>
        </p:spPr>
      </p:cxnSp>
      <p:sp>
        <p:nvSpPr>
          <p:cNvPr id="47" name="TextBox 46">
            <a:extLst>
              <a:ext uri="{FF2B5EF4-FFF2-40B4-BE49-F238E27FC236}">
                <a16:creationId xmlns:a16="http://schemas.microsoft.com/office/drawing/2014/main" id="{43FA66F6-12A0-AC3C-5930-BE576ECF5815}"/>
              </a:ext>
            </a:extLst>
          </p:cNvPr>
          <p:cNvSpPr txBox="1"/>
          <p:nvPr/>
        </p:nvSpPr>
        <p:spPr>
          <a:xfrm>
            <a:off x="5288756" y="2559801"/>
            <a:ext cx="871537" cy="346249"/>
          </a:xfrm>
          <a:prstGeom prst="rect">
            <a:avLst/>
          </a:prstGeom>
          <a:noFill/>
        </p:spPr>
        <p:txBody>
          <a:bodyPr wrap="square" rtlCol="0">
            <a:spAutoFit/>
          </a:bodyPr>
          <a:lstStyle/>
          <a:p>
            <a:r>
              <a:rPr lang="en-US" sz="825" dirty="0"/>
              <a:t>Composed of …</a:t>
            </a:r>
          </a:p>
        </p:txBody>
      </p:sp>
      <p:sp>
        <p:nvSpPr>
          <p:cNvPr id="50" name="Rounded Rectangle 49">
            <a:extLst>
              <a:ext uri="{FF2B5EF4-FFF2-40B4-BE49-F238E27FC236}">
                <a16:creationId xmlns:a16="http://schemas.microsoft.com/office/drawing/2014/main" id="{B91819D3-883F-04EE-6F0B-510EBE9F971F}"/>
              </a:ext>
            </a:extLst>
          </p:cNvPr>
          <p:cNvSpPr/>
          <p:nvPr/>
        </p:nvSpPr>
        <p:spPr>
          <a:xfrm>
            <a:off x="1733114" y="1806456"/>
            <a:ext cx="919665"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Location / Motion</a:t>
            </a:r>
          </a:p>
        </p:txBody>
      </p:sp>
      <p:cxnSp>
        <p:nvCxnSpPr>
          <p:cNvPr id="51" name="Straight Arrow Connector 50">
            <a:extLst>
              <a:ext uri="{FF2B5EF4-FFF2-40B4-BE49-F238E27FC236}">
                <a16:creationId xmlns:a16="http://schemas.microsoft.com/office/drawing/2014/main" id="{C91BC051-B587-734E-2A33-7CC983717579}"/>
              </a:ext>
            </a:extLst>
          </p:cNvPr>
          <p:cNvCxnSpPr>
            <a:cxnSpLocks/>
            <a:stCxn id="50" idx="3"/>
          </p:cNvCxnSpPr>
          <p:nvPr/>
        </p:nvCxnSpPr>
        <p:spPr>
          <a:xfrm>
            <a:off x="2652779" y="1976246"/>
            <a:ext cx="1522912" cy="847096"/>
          </a:xfrm>
          <a:prstGeom prst="straightConnector1">
            <a:avLst/>
          </a:prstGeom>
          <a:solidFill>
            <a:schemeClr val="bg1">
              <a:lumMod val="85000"/>
            </a:schemeClr>
          </a:solidFill>
          <a:ln>
            <a:headEnd type="arrow" w="med" len="med"/>
            <a:tailEnd type="none" w="med" len="med"/>
          </a:ln>
        </p:spPr>
        <p:style>
          <a:lnRef idx="2">
            <a:schemeClr val="accent1"/>
          </a:lnRef>
          <a:fillRef idx="0">
            <a:schemeClr val="accent1"/>
          </a:fillRef>
          <a:effectRef idx="1">
            <a:schemeClr val="accent1"/>
          </a:effectRef>
          <a:fontRef idx="minor">
            <a:schemeClr val="tx1"/>
          </a:fontRef>
        </p:style>
      </p:cxnSp>
      <p:sp>
        <p:nvSpPr>
          <p:cNvPr id="56" name="TextBox 55">
            <a:extLst>
              <a:ext uri="{FF2B5EF4-FFF2-40B4-BE49-F238E27FC236}">
                <a16:creationId xmlns:a16="http://schemas.microsoft.com/office/drawing/2014/main" id="{64441370-9A4D-9063-5757-6D91511C6974}"/>
              </a:ext>
            </a:extLst>
          </p:cNvPr>
          <p:cNvSpPr txBox="1"/>
          <p:nvPr/>
        </p:nvSpPr>
        <p:spPr>
          <a:xfrm>
            <a:off x="2549571" y="2166580"/>
            <a:ext cx="558185" cy="219291"/>
          </a:xfrm>
          <a:prstGeom prst="rect">
            <a:avLst/>
          </a:prstGeom>
          <a:noFill/>
        </p:spPr>
        <p:txBody>
          <a:bodyPr wrap="square" rtlCol="0">
            <a:spAutoFit/>
          </a:bodyPr>
          <a:lstStyle>
            <a:defPPr>
              <a:defRPr lang="en-US"/>
            </a:defPPr>
            <a:lvl1pPr>
              <a:defRPr sz="825"/>
            </a:lvl1pPr>
          </a:lstStyle>
          <a:p>
            <a:r>
              <a:rPr lang="en-US" dirty="0"/>
              <a:t>Has </a:t>
            </a:r>
          </a:p>
        </p:txBody>
      </p:sp>
      <p:sp>
        <p:nvSpPr>
          <p:cNvPr id="57" name="Flowchart: Decision 17">
            <a:extLst>
              <a:ext uri="{FF2B5EF4-FFF2-40B4-BE49-F238E27FC236}">
                <a16:creationId xmlns:a16="http://schemas.microsoft.com/office/drawing/2014/main" id="{AC7DACD2-ED49-33D9-3ED4-D6304BA59880}"/>
              </a:ext>
            </a:extLst>
          </p:cNvPr>
          <p:cNvSpPr/>
          <p:nvPr/>
        </p:nvSpPr>
        <p:spPr bwMode="auto">
          <a:xfrm flipH="1">
            <a:off x="5073102" y="3019505"/>
            <a:ext cx="182801" cy="125839"/>
          </a:xfrm>
          <a:prstGeom prst="flowChartDecision">
            <a:avLst/>
          </a:prstGeom>
          <a:solidFill>
            <a:schemeClr val="accent1"/>
          </a:solidFill>
          <a:ln w="9525" cap="flat" cmpd="sng" algn="ctr">
            <a:no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sp>
        <p:nvSpPr>
          <p:cNvPr id="58" name="Flowchart: Decision 18">
            <a:extLst>
              <a:ext uri="{FF2B5EF4-FFF2-40B4-BE49-F238E27FC236}">
                <a16:creationId xmlns:a16="http://schemas.microsoft.com/office/drawing/2014/main" id="{D74DE3E8-FC94-C782-893E-7FEA867E0840}"/>
              </a:ext>
            </a:extLst>
          </p:cNvPr>
          <p:cNvSpPr/>
          <p:nvPr/>
        </p:nvSpPr>
        <p:spPr bwMode="auto">
          <a:xfrm flipH="1">
            <a:off x="5747654" y="1709082"/>
            <a:ext cx="170969" cy="119832"/>
          </a:xfrm>
          <a:prstGeom prst="flowChartDecision">
            <a:avLst/>
          </a:prstGeom>
          <a:solidFill>
            <a:schemeClr val="bg1"/>
          </a:solidFill>
          <a:ln w="9525" cap="flat" cmpd="sng" algn="ctr">
            <a:solidFill>
              <a:schemeClr val="accent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sp>
        <p:nvSpPr>
          <p:cNvPr id="75" name="Isosceles Triangle 19">
            <a:extLst>
              <a:ext uri="{FF2B5EF4-FFF2-40B4-BE49-F238E27FC236}">
                <a16:creationId xmlns:a16="http://schemas.microsoft.com/office/drawing/2014/main" id="{6D48682A-7F7C-9C3A-8840-4C18F1FA0960}"/>
              </a:ext>
            </a:extLst>
          </p:cNvPr>
          <p:cNvSpPr/>
          <p:nvPr/>
        </p:nvSpPr>
        <p:spPr bwMode="auto">
          <a:xfrm rot="2716258" flipH="1">
            <a:off x="5168302" y="1995342"/>
            <a:ext cx="124850" cy="134253"/>
          </a:xfrm>
          <a:prstGeom prst="triangle">
            <a:avLst/>
          </a:prstGeom>
          <a:solidFill>
            <a:schemeClr val="bg1"/>
          </a:solidFill>
          <a:ln w="9525" cap="flat" cmpd="sng" algn="ctr">
            <a:solidFill>
              <a:schemeClr val="accent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cxnSp>
        <p:nvCxnSpPr>
          <p:cNvPr id="76" name="Straight Arrow Connector 75">
            <a:extLst>
              <a:ext uri="{FF2B5EF4-FFF2-40B4-BE49-F238E27FC236}">
                <a16:creationId xmlns:a16="http://schemas.microsoft.com/office/drawing/2014/main" id="{7015EA31-723F-F7A5-B4E4-EBCD8169171D}"/>
              </a:ext>
            </a:extLst>
          </p:cNvPr>
          <p:cNvCxnSpPr>
            <a:cxnSpLocks/>
            <a:stCxn id="77" idx="0"/>
            <a:endCxn id="40" idx="2"/>
          </p:cNvCxnSpPr>
          <p:nvPr/>
        </p:nvCxnSpPr>
        <p:spPr>
          <a:xfrm flipV="1">
            <a:off x="6239002" y="5188880"/>
            <a:ext cx="1017858" cy="404502"/>
          </a:xfrm>
          <a:prstGeom prst="straightConnector1">
            <a:avLst/>
          </a:prstGeom>
          <a:ln>
            <a:prstDash val="solid"/>
            <a:headEnd type="arrow" w="med" len="med"/>
            <a:tailEnd type="none" w="med" len="med"/>
          </a:ln>
        </p:spPr>
        <p:style>
          <a:lnRef idx="2">
            <a:schemeClr val="accent1"/>
          </a:lnRef>
          <a:fillRef idx="0">
            <a:schemeClr val="accent1"/>
          </a:fillRef>
          <a:effectRef idx="1">
            <a:schemeClr val="accent1"/>
          </a:effectRef>
          <a:fontRef idx="minor">
            <a:schemeClr val="tx1"/>
          </a:fontRef>
        </p:style>
      </p:cxnSp>
      <p:sp>
        <p:nvSpPr>
          <p:cNvPr id="77" name="Rounded Rectangle 76">
            <a:extLst>
              <a:ext uri="{FF2B5EF4-FFF2-40B4-BE49-F238E27FC236}">
                <a16:creationId xmlns:a16="http://schemas.microsoft.com/office/drawing/2014/main" id="{D6BEB8FF-CFEA-0F6E-AC82-5AEEB2AD9D96}"/>
              </a:ext>
            </a:extLst>
          </p:cNvPr>
          <p:cNvSpPr/>
          <p:nvPr/>
        </p:nvSpPr>
        <p:spPr>
          <a:xfrm>
            <a:off x="5819323" y="5593382"/>
            <a:ext cx="839357"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Flow</a:t>
            </a:r>
          </a:p>
        </p:txBody>
      </p:sp>
      <p:sp>
        <p:nvSpPr>
          <p:cNvPr id="82" name="TextBox 81">
            <a:extLst>
              <a:ext uri="{FF2B5EF4-FFF2-40B4-BE49-F238E27FC236}">
                <a16:creationId xmlns:a16="http://schemas.microsoft.com/office/drawing/2014/main" id="{EC20449D-08E8-C207-BD70-B6950F882096}"/>
              </a:ext>
            </a:extLst>
          </p:cNvPr>
          <p:cNvSpPr txBox="1"/>
          <p:nvPr/>
        </p:nvSpPr>
        <p:spPr>
          <a:xfrm>
            <a:off x="6685937" y="5446198"/>
            <a:ext cx="784844" cy="346249"/>
          </a:xfrm>
          <a:prstGeom prst="rect">
            <a:avLst/>
          </a:prstGeom>
          <a:noFill/>
        </p:spPr>
        <p:txBody>
          <a:bodyPr wrap="square" rtlCol="0">
            <a:spAutoFit/>
          </a:bodyPr>
          <a:lstStyle>
            <a:defPPr>
              <a:defRPr lang="en-US"/>
            </a:defPPr>
            <a:lvl1pPr>
              <a:defRPr sz="825"/>
            </a:lvl1pPr>
          </a:lstStyle>
          <a:p>
            <a:r>
              <a:rPr lang="en-US" dirty="0"/>
              <a:t>Provides / Conveys</a:t>
            </a:r>
          </a:p>
        </p:txBody>
      </p:sp>
      <p:cxnSp>
        <p:nvCxnSpPr>
          <p:cNvPr id="16" name="Straight Arrow Connector 15">
            <a:extLst>
              <a:ext uri="{FF2B5EF4-FFF2-40B4-BE49-F238E27FC236}">
                <a16:creationId xmlns:a16="http://schemas.microsoft.com/office/drawing/2014/main" id="{9B041467-790B-E581-452B-E3D09067B063}"/>
              </a:ext>
            </a:extLst>
          </p:cNvPr>
          <p:cNvCxnSpPr>
            <a:cxnSpLocks/>
            <a:stCxn id="69" idx="2"/>
            <a:endCxn id="60" idx="1"/>
          </p:cNvCxnSpPr>
          <p:nvPr/>
        </p:nvCxnSpPr>
        <p:spPr>
          <a:xfrm>
            <a:off x="2434066" y="3337692"/>
            <a:ext cx="833437" cy="1126630"/>
          </a:xfrm>
          <a:prstGeom prst="straightConnector1">
            <a:avLst/>
          </a:prstGeom>
          <a:ln>
            <a:solidFill>
              <a:schemeClr val="accent1">
                <a:lumMod val="40000"/>
                <a:lumOff val="60000"/>
              </a:schemeClr>
            </a:solidFill>
            <a:prstDash val="dash"/>
            <a:headEnd type="arrow" w="med" len="med"/>
            <a:tailEnd type="none" w="med"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0110097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F8D1B3-46DE-366B-73F6-A9D3A5533F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65DACD-7317-C6D1-105D-7D2A4125EC15}"/>
              </a:ext>
            </a:extLst>
          </p:cNvPr>
          <p:cNvSpPr>
            <a:spLocks noGrp="1"/>
          </p:cNvSpPr>
          <p:nvPr>
            <p:ph type="title"/>
          </p:nvPr>
        </p:nvSpPr>
        <p:spPr/>
        <p:txBody>
          <a:bodyPr vert="horz"/>
          <a:lstStyle/>
          <a:p>
            <a:r>
              <a:rPr lang="en-GB" sz="2400" dirty="0">
                <a:solidFill>
                  <a:srgbClr val="0099A6"/>
                </a:solidFill>
              </a:rPr>
              <a:t>RASDS Connectivity View Representation</a:t>
            </a:r>
          </a:p>
        </p:txBody>
      </p:sp>
      <p:sp>
        <p:nvSpPr>
          <p:cNvPr id="4" name="Date Placeholder 3">
            <a:extLst>
              <a:ext uri="{FF2B5EF4-FFF2-40B4-BE49-F238E27FC236}">
                <a16:creationId xmlns:a16="http://schemas.microsoft.com/office/drawing/2014/main" id="{EE47C81F-7858-1765-F81B-600AF6DAC81B}"/>
              </a:ext>
            </a:extLst>
          </p:cNvPr>
          <p:cNvSpPr>
            <a:spLocks noGrp="1"/>
          </p:cNvSpPr>
          <p:nvPr>
            <p:ph type="dt" sz="half" idx="2"/>
          </p:nvPr>
        </p:nvSpPr>
        <p:spPr/>
        <p:txBody>
          <a:bodyPr/>
          <a:lstStyle/>
          <a:p>
            <a:r>
              <a:rPr lang="en-US" dirty="0">
                <a:solidFill>
                  <a:srgbClr val="FF0000"/>
                </a:solidFill>
              </a:rPr>
              <a:t>25 Sep 2024</a:t>
            </a:r>
            <a:endParaRPr lang="en-GB" dirty="0">
              <a:solidFill>
                <a:srgbClr val="FF0000"/>
              </a:solidFill>
            </a:endParaRPr>
          </a:p>
        </p:txBody>
      </p:sp>
      <p:sp>
        <p:nvSpPr>
          <p:cNvPr id="5" name="Cube 4">
            <a:extLst>
              <a:ext uri="{FF2B5EF4-FFF2-40B4-BE49-F238E27FC236}">
                <a16:creationId xmlns:a16="http://schemas.microsoft.com/office/drawing/2014/main" id="{3580A95E-6712-75F1-D953-5FE1DAC68C9F}"/>
              </a:ext>
            </a:extLst>
          </p:cNvPr>
          <p:cNvSpPr>
            <a:spLocks noChangeArrowheads="1"/>
          </p:cNvSpPr>
          <p:nvPr/>
        </p:nvSpPr>
        <p:spPr bwMode="auto">
          <a:xfrm>
            <a:off x="3295550" y="1611506"/>
            <a:ext cx="1466021" cy="830997"/>
          </a:xfrm>
          <a:prstGeom prst="cube">
            <a:avLst>
              <a:gd name="adj" fmla="val 9083"/>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6" name="Cube 5">
            <a:extLst>
              <a:ext uri="{FF2B5EF4-FFF2-40B4-BE49-F238E27FC236}">
                <a16:creationId xmlns:a16="http://schemas.microsoft.com/office/drawing/2014/main" id="{9ADCE8A4-790F-8CE9-508A-1F9BE59BD739}"/>
              </a:ext>
            </a:extLst>
          </p:cNvPr>
          <p:cNvSpPr>
            <a:spLocks noChangeArrowheads="1"/>
          </p:cNvSpPr>
          <p:nvPr/>
        </p:nvSpPr>
        <p:spPr bwMode="auto">
          <a:xfrm>
            <a:off x="6819244" y="1611506"/>
            <a:ext cx="1466021" cy="830997"/>
          </a:xfrm>
          <a:prstGeom prst="cube">
            <a:avLst>
              <a:gd name="adj" fmla="val 9083"/>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cxnSp>
        <p:nvCxnSpPr>
          <p:cNvPr id="7" name="Straight Connector 6">
            <a:extLst>
              <a:ext uri="{FF2B5EF4-FFF2-40B4-BE49-F238E27FC236}">
                <a16:creationId xmlns:a16="http://schemas.microsoft.com/office/drawing/2014/main" id="{4A09FE32-8BD7-2E84-8684-B28C28FF3145}"/>
              </a:ext>
            </a:extLst>
          </p:cNvPr>
          <p:cNvCxnSpPr>
            <a:stCxn id="8" idx="3"/>
          </p:cNvCxnSpPr>
          <p:nvPr/>
        </p:nvCxnSpPr>
        <p:spPr bwMode="auto">
          <a:xfrm>
            <a:off x="4747694" y="2046459"/>
            <a:ext cx="2063756"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8" name="Rectangle 7">
            <a:extLst>
              <a:ext uri="{FF2B5EF4-FFF2-40B4-BE49-F238E27FC236}">
                <a16:creationId xmlns:a16="http://schemas.microsoft.com/office/drawing/2014/main" id="{A4872F27-2CDF-1504-979B-C53C9E4C0836}"/>
              </a:ext>
            </a:extLst>
          </p:cNvPr>
          <p:cNvSpPr/>
          <p:nvPr/>
        </p:nvSpPr>
        <p:spPr>
          <a:xfrm>
            <a:off x="4603694" y="1974459"/>
            <a:ext cx="144000" cy="144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2E2E5B9-E684-9FC4-8213-D31F84973D32}"/>
              </a:ext>
            </a:extLst>
          </p:cNvPr>
          <p:cNvSpPr/>
          <p:nvPr/>
        </p:nvSpPr>
        <p:spPr bwMode="auto">
          <a:xfrm>
            <a:off x="5611047" y="1958997"/>
            <a:ext cx="350926" cy="159462"/>
          </a:xfrm>
          <a:prstGeom prst="rect">
            <a:avLst/>
          </a:prstGeom>
          <a:solidFill>
            <a:srgbClr val="CC99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DATA</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5" name="Line Callout 1 (No Border) 14">
            <a:extLst>
              <a:ext uri="{FF2B5EF4-FFF2-40B4-BE49-F238E27FC236}">
                <a16:creationId xmlns:a16="http://schemas.microsoft.com/office/drawing/2014/main" id="{556D23CA-EFC5-1C4F-C82D-30B2CBAD74A9}"/>
              </a:ext>
            </a:extLst>
          </p:cNvPr>
          <p:cNvSpPr/>
          <p:nvPr/>
        </p:nvSpPr>
        <p:spPr bwMode="auto">
          <a:xfrm flipH="1">
            <a:off x="3124200" y="953183"/>
            <a:ext cx="1551494" cy="379747"/>
          </a:xfrm>
          <a:prstGeom prst="callout1">
            <a:avLst>
              <a:gd name="adj1" fmla="val 56309"/>
              <a:gd name="adj2" fmla="val -2459"/>
              <a:gd name="adj3" fmla="val 275380"/>
              <a:gd name="adj4" fmla="val -36136"/>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Physical Link:</a:t>
            </a:r>
            <a:br>
              <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br>
            <a:r>
              <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Node to Node connection </a:t>
            </a:r>
          </a:p>
        </p:txBody>
      </p:sp>
      <p:sp>
        <p:nvSpPr>
          <p:cNvPr id="16" name="Line Callout 1 (No Border) 15">
            <a:extLst>
              <a:ext uri="{FF2B5EF4-FFF2-40B4-BE49-F238E27FC236}">
                <a16:creationId xmlns:a16="http://schemas.microsoft.com/office/drawing/2014/main" id="{8CE0B694-332E-F554-C622-5ECC20E23309}"/>
              </a:ext>
            </a:extLst>
          </p:cNvPr>
          <p:cNvSpPr/>
          <p:nvPr/>
        </p:nvSpPr>
        <p:spPr bwMode="auto">
          <a:xfrm flipH="1">
            <a:off x="5091607" y="2980169"/>
            <a:ext cx="1406497" cy="351606"/>
          </a:xfrm>
          <a:prstGeom prst="callout1">
            <a:avLst>
              <a:gd name="adj1" fmla="val 50552"/>
              <a:gd name="adj2" fmla="val 100513"/>
              <a:gd name="adj3" fmla="val -224938"/>
              <a:gd name="adj4" fmla="val 120499"/>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Service Provider I/F</a:t>
            </a:r>
          </a:p>
          <a:p>
            <a:pPr marL="0" marR="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effectLst/>
                <a:latin typeface="Arial" panose="020B0604020202020204" pitchFamily="34" charset="0"/>
                <a:cs typeface="Arial" panose="020B0604020202020204" pitchFamily="34" charset="0"/>
              </a:rPr>
              <a:t>(provided </a:t>
            </a:r>
            <a:r>
              <a:rPr lang="en-GB" sz="1000" b="0" dirty="0">
                <a:latin typeface="Arial" panose="020B0604020202020204" pitchFamily="34" charset="0"/>
                <a:cs typeface="Arial" panose="020B0604020202020204" pitchFamily="34" charset="0"/>
              </a:rPr>
              <a:t>I/F, optional)</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7" name="Line Callout 1 (No Border) 16">
            <a:extLst>
              <a:ext uri="{FF2B5EF4-FFF2-40B4-BE49-F238E27FC236}">
                <a16:creationId xmlns:a16="http://schemas.microsoft.com/office/drawing/2014/main" id="{B03E3CD2-2E54-6400-D738-9E7F1C3F9BAB}"/>
              </a:ext>
            </a:extLst>
          </p:cNvPr>
          <p:cNvSpPr/>
          <p:nvPr/>
        </p:nvSpPr>
        <p:spPr bwMode="auto">
          <a:xfrm flipH="1">
            <a:off x="5068727" y="1089584"/>
            <a:ext cx="1406497" cy="379747"/>
          </a:xfrm>
          <a:prstGeom prst="callout1">
            <a:avLst>
              <a:gd name="adj1" fmla="val 56932"/>
              <a:gd name="adj2" fmla="val -1412"/>
              <a:gd name="adj3" fmla="val 247775"/>
              <a:gd name="adj4" fmla="val -23815"/>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Service Consumer I/F</a:t>
            </a:r>
          </a:p>
          <a:p>
            <a:pPr algn="ctr"/>
            <a:r>
              <a:rPr lang="en-GB" sz="1000" b="0" dirty="0">
                <a:latin typeface="Arial" panose="020B0604020202020204" pitchFamily="34" charset="0"/>
                <a:cs typeface="Arial" panose="020B0604020202020204" pitchFamily="34" charset="0"/>
              </a:rPr>
              <a:t>(required I/F, optional)</a:t>
            </a:r>
          </a:p>
          <a:p>
            <a:pPr marL="0" marR="0" indent="0" algn="ctr"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8" name="Line Callout 1 (No Border) 17">
            <a:extLst>
              <a:ext uri="{FF2B5EF4-FFF2-40B4-BE49-F238E27FC236}">
                <a16:creationId xmlns:a16="http://schemas.microsoft.com/office/drawing/2014/main" id="{DA3A3114-57E2-C629-ED4B-6A1496EDCA3A}"/>
              </a:ext>
            </a:extLst>
          </p:cNvPr>
          <p:cNvSpPr/>
          <p:nvPr/>
        </p:nvSpPr>
        <p:spPr bwMode="auto">
          <a:xfrm flipH="1">
            <a:off x="6108199" y="2507391"/>
            <a:ext cx="1406497" cy="358000"/>
          </a:xfrm>
          <a:prstGeom prst="callout1">
            <a:avLst>
              <a:gd name="adj1" fmla="val 52950"/>
              <a:gd name="adj2" fmla="val 100513"/>
              <a:gd name="adj3" fmla="val -102760"/>
              <a:gd name="adj4" fmla="val 120524"/>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Information Object</a:t>
            </a:r>
          </a:p>
          <a:p>
            <a:pPr marL="0" marR="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effectLst/>
                <a:latin typeface="Arial" panose="020B0604020202020204" pitchFamily="34" charset="0"/>
                <a:cs typeface="Arial" panose="020B0604020202020204" pitchFamily="34" charset="0"/>
              </a:rPr>
              <a:t>(optional)</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A72C3771-003F-EBD9-0CF0-2395FE6ECDDC}"/>
              </a:ext>
            </a:extLst>
          </p:cNvPr>
          <p:cNvSpPr txBox="1"/>
          <p:nvPr/>
        </p:nvSpPr>
        <p:spPr>
          <a:xfrm>
            <a:off x="3675563" y="3992757"/>
            <a:ext cx="5239837" cy="2029082"/>
          </a:xfrm>
          <a:prstGeom prst="rect">
            <a:avLst/>
          </a:prstGeom>
          <a:noFill/>
        </p:spPr>
        <p:txBody>
          <a:bodyPr wrap="square" rtlCol="0">
            <a:spAutoFit/>
          </a:bodyPr>
          <a:lstStyle/>
          <a:p>
            <a:pPr>
              <a:lnSpc>
                <a:spcPts val="1700"/>
              </a:lnSpc>
            </a:pPr>
            <a:r>
              <a:rPr lang="en-GB" sz="1000" b="0" dirty="0">
                <a:solidFill>
                  <a:schemeClr val="tx1"/>
                </a:solidFill>
                <a:latin typeface="Arial" panose="020B0604020202020204" pitchFamily="34" charset="0"/>
                <a:cs typeface="Arial" panose="020B0604020202020204" pitchFamily="34" charset="0"/>
              </a:rPr>
              <a:t>Denotes a specific Node (physical component), may have embedded components</a:t>
            </a:r>
          </a:p>
          <a:p>
            <a:pPr>
              <a:lnSpc>
                <a:spcPts val="1700"/>
              </a:lnSpc>
            </a:pPr>
            <a:r>
              <a:rPr lang="en-GB" sz="1000" b="0" dirty="0">
                <a:solidFill>
                  <a:schemeClr val="tx1"/>
                </a:solidFill>
                <a:latin typeface="Arial" panose="020B0604020202020204" pitchFamily="34" charset="0"/>
                <a:cs typeface="Arial" panose="020B0604020202020204" pitchFamily="34" charset="0"/>
              </a:rPr>
              <a:t>Denotes an implementation of a defined function, may be software or hardware (optional, see Functional Viewpoint)</a:t>
            </a:r>
          </a:p>
          <a:p>
            <a:pPr>
              <a:lnSpc>
                <a:spcPts val="1700"/>
              </a:lnSpc>
            </a:pPr>
            <a:r>
              <a:rPr lang="en-GB" sz="1000" b="0" dirty="0">
                <a:solidFill>
                  <a:schemeClr val="tx1"/>
                </a:solidFill>
                <a:latin typeface="Arial" panose="020B0604020202020204" pitchFamily="34" charset="0"/>
                <a:cs typeface="Arial" panose="020B0604020202020204" pitchFamily="34" charset="0"/>
              </a:rPr>
              <a:t>Denotes a Physical Link (Connector of some sort) between two Nodes</a:t>
            </a:r>
          </a:p>
          <a:p>
            <a:pPr>
              <a:lnSpc>
                <a:spcPts val="1700"/>
              </a:lnSpc>
            </a:pPr>
            <a:r>
              <a:rPr lang="en-GB" sz="1000" b="0" dirty="0">
                <a:latin typeface="Arial" panose="020B0604020202020204" pitchFamily="34" charset="0"/>
                <a:cs typeface="Arial" panose="020B0604020202020204" pitchFamily="34" charset="0"/>
              </a:rPr>
              <a:t>Denotes a physical interface (optional, allows interface type to be characterized) </a:t>
            </a:r>
          </a:p>
          <a:p>
            <a:pPr>
              <a:lnSpc>
                <a:spcPts val="1700"/>
              </a:lnSpc>
            </a:pPr>
            <a:r>
              <a:rPr lang="en-GB" sz="1000" b="0" dirty="0">
                <a:latin typeface="Arial" panose="020B0604020202020204" pitchFamily="34" charset="0"/>
                <a:cs typeface="Arial" panose="020B0604020202020204" pitchFamily="34" charset="0"/>
              </a:rPr>
              <a:t>Information Object describing communicated data, which may be defined in the Information Viewpoint and referenced by correspondence</a:t>
            </a:r>
          </a:p>
          <a:p>
            <a:pPr>
              <a:lnSpc>
                <a:spcPts val="1700"/>
              </a:lnSpc>
            </a:pPr>
            <a:r>
              <a:rPr lang="en-GB" sz="1000" b="0" dirty="0">
                <a:latin typeface="Arial" panose="020B0604020202020204" pitchFamily="34" charset="0"/>
                <a:cs typeface="Arial" panose="020B0604020202020204" pitchFamily="34" charset="0"/>
              </a:rPr>
              <a:t>Denotes a protocol layer at an interface (not shown here, optional overlay, allows interface binding to be characterized by correspondence, see Communications Viewpoint)</a:t>
            </a:r>
          </a:p>
        </p:txBody>
      </p:sp>
      <p:sp>
        <p:nvSpPr>
          <p:cNvPr id="11" name="TextBox 10">
            <a:extLst>
              <a:ext uri="{FF2B5EF4-FFF2-40B4-BE49-F238E27FC236}">
                <a16:creationId xmlns:a16="http://schemas.microsoft.com/office/drawing/2014/main" id="{33684719-1E61-7530-4567-D4B535B91D83}"/>
              </a:ext>
            </a:extLst>
          </p:cNvPr>
          <p:cNvSpPr txBox="1"/>
          <p:nvPr/>
        </p:nvSpPr>
        <p:spPr>
          <a:xfrm>
            <a:off x="3733800" y="3752350"/>
            <a:ext cx="3738524" cy="261610"/>
          </a:xfrm>
          <a:prstGeom prst="rect">
            <a:avLst/>
          </a:prstGeom>
          <a:noFill/>
        </p:spPr>
        <p:txBody>
          <a:bodyPr wrap="none" rtlCol="0">
            <a:spAutoFit/>
          </a:bodyPr>
          <a:lstStyle/>
          <a:p>
            <a:r>
              <a:rPr lang="en-GB" sz="1100" dirty="0">
                <a:solidFill>
                  <a:schemeClr val="tx1"/>
                </a:solidFill>
                <a:latin typeface="Arial" panose="020B0604020202020204" pitchFamily="34" charset="0"/>
                <a:cs typeface="Arial" panose="020B0604020202020204" pitchFamily="34" charset="0"/>
              </a:rPr>
              <a:t>Specific and Generic Object Types and Containment:</a:t>
            </a:r>
          </a:p>
        </p:txBody>
      </p:sp>
      <p:sp>
        <p:nvSpPr>
          <p:cNvPr id="9" name="Rectangle 8">
            <a:extLst>
              <a:ext uri="{FF2B5EF4-FFF2-40B4-BE49-F238E27FC236}">
                <a16:creationId xmlns:a16="http://schemas.microsoft.com/office/drawing/2014/main" id="{5257F48E-C804-243B-B2CC-C406F5BF6533}"/>
              </a:ext>
            </a:extLst>
          </p:cNvPr>
          <p:cNvSpPr/>
          <p:nvPr/>
        </p:nvSpPr>
        <p:spPr>
          <a:xfrm>
            <a:off x="306592" y="1141582"/>
            <a:ext cx="2532133" cy="5101397"/>
          </a:xfrm>
          <a:prstGeom prst="rect">
            <a:avLst/>
          </a:prstGeom>
        </p:spPr>
        <p:txBody>
          <a:bodyPr wrap="square">
            <a:spAutoFit/>
          </a:bodyPr>
          <a:lstStyle/>
          <a:p>
            <a:r>
              <a:rPr kumimoji="1" lang="en-US" altLang="ja-JP" sz="1050" b="0" dirty="0">
                <a:latin typeface="Arial" panose="020B0604020202020204" pitchFamily="34" charset="0"/>
                <a:ea typeface="Osaka" charset="-128"/>
              </a:rPr>
              <a:t>Related to the Physical Viewpoint, but focus is on data connections not physical connections or energetic flows.</a:t>
            </a:r>
          </a:p>
          <a:p>
            <a:pPr eaLnBrk="1" hangingPunct="1"/>
            <a:endParaRPr kumimoji="1" lang="en-US" altLang="ja-JP" sz="1050" b="0" dirty="0">
              <a:latin typeface="Arial" panose="020B0604020202020204" pitchFamily="34" charset="0"/>
              <a:ea typeface="Osaka" charset="-128"/>
            </a:endParaRPr>
          </a:p>
          <a:p>
            <a:pPr eaLnBrk="1" hangingPunct="1"/>
            <a:r>
              <a:rPr kumimoji="1" lang="en-US" altLang="ja-JP" sz="1050" b="0" dirty="0">
                <a:latin typeface="Arial" panose="020B0604020202020204" pitchFamily="34" charset="0"/>
                <a:ea typeface="Osaka" charset="-128"/>
              </a:rPr>
              <a:t>Nodes (Components) will explicitly connect via some Physical Link.  This may be free space (RF or optical) or it may be a hardware connection of some sort (cable, twisted pair, fiber optic).  </a:t>
            </a:r>
          </a:p>
          <a:p>
            <a:pPr eaLnBrk="1" hangingPunct="1"/>
            <a:endParaRPr kumimoji="1" lang="en-US" altLang="ja-JP" sz="1050" b="0" dirty="0">
              <a:latin typeface="Arial" panose="020B0604020202020204" pitchFamily="34" charset="0"/>
              <a:ea typeface="Osaka" charset="-128"/>
            </a:endParaRPr>
          </a:p>
          <a:p>
            <a:pPr eaLnBrk="1" hangingPunct="1"/>
            <a:r>
              <a:rPr kumimoji="1" lang="en-US" altLang="ja-JP" sz="1050" b="0" dirty="0">
                <a:latin typeface="Arial" panose="020B0604020202020204" pitchFamily="34" charset="0"/>
                <a:ea typeface="Osaka" charset="-128"/>
              </a:rPr>
              <a:t>A Node may explicitly define a physical interface, but this is not required.  Nodes may have a provider/consumer relationship or they may be peers.</a:t>
            </a:r>
          </a:p>
          <a:p>
            <a:pPr eaLnBrk="1" hangingPunct="1"/>
            <a:endParaRPr kumimoji="1" lang="en-US" altLang="ja-JP" sz="1050" b="0" dirty="0">
              <a:latin typeface="Arial" panose="020B0604020202020204" pitchFamily="34" charset="0"/>
              <a:ea typeface="Osaka" charset="-128"/>
            </a:endParaRPr>
          </a:p>
          <a:p>
            <a:pPr eaLnBrk="1" hangingPunct="1"/>
            <a:r>
              <a:rPr kumimoji="1" lang="en-US" altLang="ja-JP" sz="1050" b="0" dirty="0">
                <a:latin typeface="Arial" panose="020B0604020202020204" pitchFamily="34" charset="0"/>
                <a:ea typeface="Osaka" charset="-128"/>
              </a:rPr>
              <a:t>May show allocation of implemented Functions, in hardware (as a sub-node) or in software.  These are tied by correspondence to the Functional View where they are defined.</a:t>
            </a:r>
          </a:p>
          <a:p>
            <a:pPr eaLnBrk="1" hangingPunct="1"/>
            <a:endParaRPr kumimoji="1" lang="en-US" altLang="ja-JP" sz="1050" b="0" dirty="0">
              <a:latin typeface="Arial" panose="020B0604020202020204" pitchFamily="34" charset="0"/>
              <a:ea typeface="Osaka" charset="-128"/>
            </a:endParaRPr>
          </a:p>
          <a:p>
            <a:pPr eaLnBrk="1" hangingPunct="1"/>
            <a:r>
              <a:rPr kumimoji="1" lang="en-US" altLang="ja-JP" sz="1050" b="0" dirty="0">
                <a:latin typeface="Arial" panose="020B0604020202020204" pitchFamily="34" charset="0"/>
                <a:ea typeface="Osaka" charset="-128"/>
              </a:rPr>
              <a:t>May explicitly identify the information objects exchanged over the link (tied by correspondence to the Information View where they are defined).</a:t>
            </a:r>
          </a:p>
          <a:p>
            <a:pPr eaLnBrk="1" hangingPunct="1"/>
            <a:endParaRPr kumimoji="1" lang="en-US" altLang="ja-JP" sz="1050" b="0" dirty="0">
              <a:latin typeface="Arial" panose="020B0604020202020204" pitchFamily="34" charset="0"/>
              <a:ea typeface="Osaka" charset="-128"/>
            </a:endParaRPr>
          </a:p>
          <a:p>
            <a:r>
              <a:rPr kumimoji="1" lang="en-US" altLang="ja-JP" sz="1050" b="0" dirty="0">
                <a:latin typeface="Arial" panose="020B0604020202020204" pitchFamily="34" charset="0"/>
                <a:ea typeface="Osaka" charset="-128"/>
              </a:rPr>
              <a:t>May explicitly identify the protocol stack at an interface (tied by correspondence to the Communications View where they are defined).</a:t>
            </a:r>
          </a:p>
          <a:p>
            <a:pPr eaLnBrk="1" hangingPunct="1"/>
            <a:endParaRPr kumimoji="1" lang="en-US" altLang="ja-JP" sz="1050" b="0" dirty="0">
              <a:latin typeface="Arial" panose="020B0604020202020204" pitchFamily="34" charset="0"/>
              <a:ea typeface="Osaka" charset="-128"/>
            </a:endParaRPr>
          </a:p>
        </p:txBody>
      </p:sp>
      <p:sp>
        <p:nvSpPr>
          <p:cNvPr id="10" name="Rectangle 9">
            <a:extLst>
              <a:ext uri="{FF2B5EF4-FFF2-40B4-BE49-F238E27FC236}">
                <a16:creationId xmlns:a16="http://schemas.microsoft.com/office/drawing/2014/main" id="{190FAD67-4672-F803-99F3-564C2F547D12}"/>
              </a:ext>
            </a:extLst>
          </p:cNvPr>
          <p:cNvSpPr/>
          <p:nvPr/>
        </p:nvSpPr>
        <p:spPr>
          <a:xfrm>
            <a:off x="3628665" y="1664306"/>
            <a:ext cx="687560" cy="276999"/>
          </a:xfrm>
          <a:prstGeom prst="rect">
            <a:avLst/>
          </a:prstGeom>
        </p:spPr>
        <p:txBody>
          <a:bodyPr wrap="none">
            <a:spAutoFit/>
          </a:bodyPr>
          <a:lstStyle/>
          <a:p>
            <a:pPr algn="ct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Node A</a:t>
            </a:r>
          </a:p>
        </p:txBody>
      </p:sp>
      <p:sp>
        <p:nvSpPr>
          <p:cNvPr id="37" name="Rectangle 36">
            <a:extLst>
              <a:ext uri="{FF2B5EF4-FFF2-40B4-BE49-F238E27FC236}">
                <a16:creationId xmlns:a16="http://schemas.microsoft.com/office/drawing/2014/main" id="{1670A3EB-B296-DECF-869F-98F75A2E0FE9}"/>
              </a:ext>
            </a:extLst>
          </p:cNvPr>
          <p:cNvSpPr/>
          <p:nvPr/>
        </p:nvSpPr>
        <p:spPr>
          <a:xfrm>
            <a:off x="7158568" y="1664305"/>
            <a:ext cx="696024" cy="276999"/>
          </a:xfrm>
          <a:prstGeom prst="rect">
            <a:avLst/>
          </a:prstGeom>
        </p:spPr>
        <p:txBody>
          <a:bodyPr wrap="none">
            <a:spAutoFit/>
          </a:bodyPr>
          <a:lstStyle/>
          <a:p>
            <a:pPr algn="ct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Node B</a:t>
            </a:r>
          </a:p>
        </p:txBody>
      </p:sp>
      <p:sp>
        <p:nvSpPr>
          <p:cNvPr id="40" name="Oval 35">
            <a:extLst>
              <a:ext uri="{FF2B5EF4-FFF2-40B4-BE49-F238E27FC236}">
                <a16:creationId xmlns:a16="http://schemas.microsoft.com/office/drawing/2014/main" id="{7BDDDBC0-DBA3-CEA5-D06E-DDF85A741298}"/>
              </a:ext>
            </a:extLst>
          </p:cNvPr>
          <p:cNvSpPr>
            <a:spLocks noChangeArrowheads="1"/>
          </p:cNvSpPr>
          <p:nvPr/>
        </p:nvSpPr>
        <p:spPr bwMode="auto">
          <a:xfrm>
            <a:off x="3695113" y="2148905"/>
            <a:ext cx="554663" cy="194168"/>
          </a:xfrm>
          <a:prstGeom prst="ellipse">
            <a:avLst/>
          </a:prstGeom>
          <a:solidFill>
            <a:srgbClr val="FFAED7"/>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600" b="1" dirty="0">
                <a:latin typeface="Arial" panose="020B0604020202020204" pitchFamily="34" charset="0"/>
              </a:rPr>
              <a:t>Function A</a:t>
            </a:r>
          </a:p>
        </p:txBody>
      </p:sp>
      <p:sp>
        <p:nvSpPr>
          <p:cNvPr id="41" name="Cube 40">
            <a:extLst>
              <a:ext uri="{FF2B5EF4-FFF2-40B4-BE49-F238E27FC236}">
                <a16:creationId xmlns:a16="http://schemas.microsoft.com/office/drawing/2014/main" id="{E6916324-73E1-E3B7-862D-8518B6675450}"/>
              </a:ext>
            </a:extLst>
          </p:cNvPr>
          <p:cNvSpPr>
            <a:spLocks noChangeArrowheads="1"/>
          </p:cNvSpPr>
          <p:nvPr/>
        </p:nvSpPr>
        <p:spPr bwMode="auto">
          <a:xfrm>
            <a:off x="7184348" y="1911532"/>
            <a:ext cx="953156" cy="490703"/>
          </a:xfrm>
          <a:prstGeom prst="cube">
            <a:avLst>
              <a:gd name="adj" fmla="val 9083"/>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38" name="Oval 9">
            <a:extLst>
              <a:ext uri="{FF2B5EF4-FFF2-40B4-BE49-F238E27FC236}">
                <a16:creationId xmlns:a16="http://schemas.microsoft.com/office/drawing/2014/main" id="{E88DC9A1-8302-7D45-0D5B-8286D9A19D6D}"/>
              </a:ext>
            </a:extLst>
          </p:cNvPr>
          <p:cNvSpPr>
            <a:spLocks noChangeArrowheads="1"/>
          </p:cNvSpPr>
          <p:nvPr/>
        </p:nvSpPr>
        <p:spPr bwMode="auto">
          <a:xfrm>
            <a:off x="7367173" y="2164887"/>
            <a:ext cx="587505" cy="193663"/>
          </a:xfrm>
          <a:prstGeom prst="ellipse">
            <a:avLst/>
          </a:prstGeom>
          <a:solidFill>
            <a:srgbClr val="E30BAD"/>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600" dirty="0">
                <a:latin typeface="Arial" panose="020B0604020202020204" pitchFamily="34" charset="0"/>
              </a:rPr>
              <a:t>Function B</a:t>
            </a:r>
          </a:p>
        </p:txBody>
      </p:sp>
      <p:sp>
        <p:nvSpPr>
          <p:cNvPr id="12" name="Rectangle 11">
            <a:extLst>
              <a:ext uri="{FF2B5EF4-FFF2-40B4-BE49-F238E27FC236}">
                <a16:creationId xmlns:a16="http://schemas.microsoft.com/office/drawing/2014/main" id="{A128C2A2-E2EE-81B2-B069-C6E6582F7B53}"/>
              </a:ext>
            </a:extLst>
          </p:cNvPr>
          <p:cNvSpPr/>
          <p:nvPr/>
        </p:nvSpPr>
        <p:spPr>
          <a:xfrm>
            <a:off x="7161105" y="1931908"/>
            <a:ext cx="949299" cy="246221"/>
          </a:xfrm>
          <a:prstGeom prst="rect">
            <a:avLst/>
          </a:prstGeom>
        </p:spPr>
        <p:txBody>
          <a:bodyPr wrap="none">
            <a:spAutoFit/>
          </a:bodyPr>
          <a:lstStyle/>
          <a:p>
            <a:pPr algn="ctr"/>
            <a:r>
              <a:rPr kumimoji="1" lang="en-US" sz="1000" b="0" dirty="0">
                <a:solidFill>
                  <a:srgbClr val="000000"/>
                </a:solidFill>
                <a:latin typeface="Arial" panose="020B0604020202020204" pitchFamily="34" charset="0"/>
                <a:ea typeface="ＭＳ Ｐゴシック" pitchFamily="34" charset="-128"/>
                <a:cs typeface="Arial" panose="020B0604020202020204" pitchFamily="34" charset="0"/>
              </a:rPr>
              <a:t>Sub-Node B1</a:t>
            </a:r>
          </a:p>
        </p:txBody>
      </p:sp>
      <p:sp>
        <p:nvSpPr>
          <p:cNvPr id="42" name="Rectangle 41">
            <a:extLst>
              <a:ext uri="{FF2B5EF4-FFF2-40B4-BE49-F238E27FC236}">
                <a16:creationId xmlns:a16="http://schemas.microsoft.com/office/drawing/2014/main" id="{93E883D6-09D7-8ED1-6B6F-F3C5AC19E959}"/>
              </a:ext>
            </a:extLst>
          </p:cNvPr>
          <p:cNvSpPr/>
          <p:nvPr/>
        </p:nvSpPr>
        <p:spPr>
          <a:xfrm>
            <a:off x="6753000" y="1963718"/>
            <a:ext cx="144000" cy="144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Cube 42">
            <a:extLst>
              <a:ext uri="{FF2B5EF4-FFF2-40B4-BE49-F238E27FC236}">
                <a16:creationId xmlns:a16="http://schemas.microsoft.com/office/drawing/2014/main" id="{38AC9182-4A2D-DD9E-9377-B0DB476F5E82}"/>
              </a:ext>
            </a:extLst>
          </p:cNvPr>
          <p:cNvSpPr>
            <a:spLocks noChangeArrowheads="1"/>
          </p:cNvSpPr>
          <p:nvPr/>
        </p:nvSpPr>
        <p:spPr bwMode="auto">
          <a:xfrm>
            <a:off x="3324637" y="4074167"/>
            <a:ext cx="350926" cy="159462"/>
          </a:xfrm>
          <a:prstGeom prst="cube">
            <a:avLst>
              <a:gd name="adj" fmla="val 19903"/>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44" name="Oval 35">
            <a:extLst>
              <a:ext uri="{FF2B5EF4-FFF2-40B4-BE49-F238E27FC236}">
                <a16:creationId xmlns:a16="http://schemas.microsoft.com/office/drawing/2014/main" id="{464BF73E-E699-C3C2-604B-A75E07C3D9ED}"/>
              </a:ext>
            </a:extLst>
          </p:cNvPr>
          <p:cNvSpPr>
            <a:spLocks noChangeArrowheads="1"/>
          </p:cNvSpPr>
          <p:nvPr/>
        </p:nvSpPr>
        <p:spPr bwMode="auto">
          <a:xfrm>
            <a:off x="3324636" y="4327150"/>
            <a:ext cx="350927" cy="137628"/>
          </a:xfrm>
          <a:prstGeom prst="ellipse">
            <a:avLst/>
          </a:prstGeom>
          <a:solidFill>
            <a:srgbClr val="FFAED7"/>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ltLang="en-US" sz="600" b="1" dirty="0">
              <a:latin typeface="Arial" panose="020B0604020202020204" pitchFamily="34" charset="0"/>
            </a:endParaRPr>
          </a:p>
        </p:txBody>
      </p:sp>
      <p:sp>
        <p:nvSpPr>
          <p:cNvPr id="45" name="Rectangle 44">
            <a:extLst>
              <a:ext uri="{FF2B5EF4-FFF2-40B4-BE49-F238E27FC236}">
                <a16:creationId xmlns:a16="http://schemas.microsoft.com/office/drawing/2014/main" id="{FE7E4B9C-4968-AE2F-EBC5-977B33561563}"/>
              </a:ext>
            </a:extLst>
          </p:cNvPr>
          <p:cNvSpPr/>
          <p:nvPr/>
        </p:nvSpPr>
        <p:spPr>
          <a:xfrm>
            <a:off x="3404650" y="4919168"/>
            <a:ext cx="144000" cy="144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6" name="Straight Connector 45">
            <a:extLst>
              <a:ext uri="{FF2B5EF4-FFF2-40B4-BE49-F238E27FC236}">
                <a16:creationId xmlns:a16="http://schemas.microsoft.com/office/drawing/2014/main" id="{D87E139F-439A-D6C3-D91B-6BE8A85E6C52}"/>
              </a:ext>
            </a:extLst>
          </p:cNvPr>
          <p:cNvCxnSpPr/>
          <p:nvPr/>
        </p:nvCxnSpPr>
        <p:spPr bwMode="auto">
          <a:xfrm>
            <a:off x="3324636" y="4800600"/>
            <a:ext cx="304029"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47" name="Rectangle 46">
            <a:extLst>
              <a:ext uri="{FF2B5EF4-FFF2-40B4-BE49-F238E27FC236}">
                <a16:creationId xmlns:a16="http://schemas.microsoft.com/office/drawing/2014/main" id="{1086D878-4E26-7CCC-B35D-A336B7464D98}"/>
              </a:ext>
            </a:extLst>
          </p:cNvPr>
          <p:cNvSpPr>
            <a:spLocks noChangeArrowheads="1"/>
          </p:cNvSpPr>
          <p:nvPr/>
        </p:nvSpPr>
        <p:spPr bwMode="auto">
          <a:xfrm>
            <a:off x="3205695" y="5638800"/>
            <a:ext cx="437875" cy="91318"/>
          </a:xfrm>
          <a:prstGeom prst="rect">
            <a:avLst/>
          </a:prstGeom>
          <a:solidFill>
            <a:schemeClr val="accent3"/>
          </a:solidFill>
          <a:ln w="9525">
            <a:solidFill>
              <a:schemeClr val="tx1"/>
            </a:solidFill>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28" name="Line Callout 1 (No Border) 27">
            <a:extLst>
              <a:ext uri="{FF2B5EF4-FFF2-40B4-BE49-F238E27FC236}">
                <a16:creationId xmlns:a16="http://schemas.microsoft.com/office/drawing/2014/main" id="{9703CA13-24D6-9B31-7C2A-F091D132261B}"/>
              </a:ext>
            </a:extLst>
          </p:cNvPr>
          <p:cNvSpPr/>
          <p:nvPr/>
        </p:nvSpPr>
        <p:spPr bwMode="auto">
          <a:xfrm flipH="1">
            <a:off x="3259347" y="2972748"/>
            <a:ext cx="1406497" cy="351606"/>
          </a:xfrm>
          <a:prstGeom prst="callout1">
            <a:avLst>
              <a:gd name="adj1" fmla="val -8330"/>
              <a:gd name="adj2" fmla="val 51447"/>
              <a:gd name="adj3" fmla="val -174234"/>
              <a:gd name="adj4" fmla="val 51397"/>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Function Deployment</a:t>
            </a:r>
          </a:p>
          <a:p>
            <a:pPr marL="0" marR="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effectLst/>
                <a:latin typeface="Arial" panose="020B0604020202020204" pitchFamily="34" charset="0"/>
                <a:cs typeface="Arial" panose="020B0604020202020204" pitchFamily="34" charset="0"/>
              </a:rPr>
              <a:t>(</a:t>
            </a:r>
            <a:r>
              <a:rPr lang="en-GB" sz="1000" b="0" dirty="0">
                <a:latin typeface="Arial" panose="020B0604020202020204" pitchFamily="34" charset="0"/>
                <a:cs typeface="Arial" panose="020B0604020202020204" pitchFamily="34" charset="0"/>
              </a:rPr>
              <a:t>optional)</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3" name="Date Placeholder 1">
            <a:extLst>
              <a:ext uri="{FF2B5EF4-FFF2-40B4-BE49-F238E27FC236}">
                <a16:creationId xmlns:a16="http://schemas.microsoft.com/office/drawing/2014/main" id="{F0F1DBFC-1FA3-A945-21D1-06C06A70AE74}"/>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solidFill>
                  <a:srgbClr val="FF0000"/>
                </a:solidFill>
              </a:rPr>
              <a:t>Fig 7-3, with mods</a:t>
            </a:r>
          </a:p>
        </p:txBody>
      </p:sp>
      <p:sp>
        <p:nvSpPr>
          <p:cNvPr id="19" name="Rectangle 18">
            <a:extLst>
              <a:ext uri="{FF2B5EF4-FFF2-40B4-BE49-F238E27FC236}">
                <a16:creationId xmlns:a16="http://schemas.microsoft.com/office/drawing/2014/main" id="{E1AF2B06-257E-3CEB-EFC1-E33F0BBC3458}"/>
              </a:ext>
            </a:extLst>
          </p:cNvPr>
          <p:cNvSpPr>
            <a:spLocks noChangeArrowheads="1"/>
          </p:cNvSpPr>
          <p:nvPr/>
        </p:nvSpPr>
        <p:spPr bwMode="auto">
          <a:xfrm>
            <a:off x="3289764" y="5181735"/>
            <a:ext cx="368179" cy="140313"/>
          </a:xfrm>
          <a:prstGeom prst="rect">
            <a:avLst/>
          </a:prstGeom>
          <a:solidFill>
            <a:schemeClr val="accent3"/>
          </a:solidFill>
          <a:ln w="9525">
            <a:solidFill>
              <a:schemeClr val="tx1"/>
            </a:solidFill>
            <a:round/>
            <a:headEnd/>
            <a:tailEnd/>
          </a:ln>
        </p:spPr>
        <p:txBody>
          <a:bodyPr lIns="0" rIns="0" anchor="ctr"/>
          <a:lstStyle/>
          <a:p>
            <a:pPr algn="ctr" fontAlgn="base">
              <a:spcBef>
                <a:spcPct val="0"/>
              </a:spcBef>
              <a:spcAft>
                <a:spcPct val="0"/>
              </a:spcAft>
            </a:pPr>
            <a: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t>DATA</a:t>
            </a:r>
          </a:p>
        </p:txBody>
      </p:sp>
    </p:spTree>
    <p:extLst>
      <p:ext uri="{BB962C8B-B14F-4D97-AF65-F5344CB8AC3E}">
        <p14:creationId xmlns:p14="http://schemas.microsoft.com/office/powerpoint/2010/main" val="350197398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237A60-FFF1-9272-8E5E-A99B0890A016}"/>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1BC1C0B4-E0C1-D3B0-0A1D-A18169D27E98}"/>
              </a:ext>
            </a:extLst>
          </p:cNvPr>
          <p:cNvSpPr/>
          <p:nvPr/>
        </p:nvSpPr>
        <p:spPr>
          <a:xfrm>
            <a:off x="1953419" y="-49520"/>
            <a:ext cx="5546725" cy="830997"/>
          </a:xfrm>
          <a:prstGeom prst="rect">
            <a:avLst/>
          </a:prstGeom>
        </p:spPr>
        <p:txBody>
          <a:bodyPr wrap="square">
            <a:spAutoFit/>
          </a:bodyPr>
          <a:lstStyle/>
          <a:p>
            <a:pPr algn="ctr"/>
            <a:r>
              <a:rPr lang="en-GB" dirty="0">
                <a:solidFill>
                  <a:srgbClr val="0099A6"/>
                </a:solidFill>
              </a:rPr>
              <a:t>Simple Connectivity View Example</a:t>
            </a:r>
          </a:p>
          <a:p>
            <a:pPr algn="ctr"/>
            <a:r>
              <a:rPr lang="en-GB" dirty="0">
                <a:solidFill>
                  <a:srgbClr val="0099A6"/>
                </a:solidFill>
              </a:rPr>
              <a:t>Nodes &amp; Links</a:t>
            </a:r>
            <a:endParaRPr lang="en-US" dirty="0"/>
          </a:p>
        </p:txBody>
      </p:sp>
      <p:sp>
        <p:nvSpPr>
          <p:cNvPr id="3" name="Date Placeholder 2">
            <a:extLst>
              <a:ext uri="{FF2B5EF4-FFF2-40B4-BE49-F238E27FC236}">
                <a16:creationId xmlns:a16="http://schemas.microsoft.com/office/drawing/2014/main" id="{BC6A6984-1164-714D-8FF8-154166899B6A}"/>
              </a:ext>
            </a:extLst>
          </p:cNvPr>
          <p:cNvSpPr>
            <a:spLocks noGrp="1"/>
          </p:cNvSpPr>
          <p:nvPr>
            <p:ph type="dt" sz="half" idx="2"/>
          </p:nvPr>
        </p:nvSpPr>
        <p:spPr>
          <a:xfrm>
            <a:off x="0" y="6553200"/>
            <a:ext cx="1731963" cy="268288"/>
          </a:xfrm>
        </p:spPr>
        <p:txBody>
          <a:bodyPr/>
          <a:lstStyle/>
          <a:p>
            <a:r>
              <a:rPr lang="en-US"/>
              <a:t>28 Mar 2024</a:t>
            </a:r>
            <a:endParaRPr lang="en-US" dirty="0"/>
          </a:p>
        </p:txBody>
      </p:sp>
      <p:sp>
        <p:nvSpPr>
          <p:cNvPr id="7197" name="Line 29">
            <a:extLst>
              <a:ext uri="{FF2B5EF4-FFF2-40B4-BE49-F238E27FC236}">
                <a16:creationId xmlns:a16="http://schemas.microsoft.com/office/drawing/2014/main" id="{02D95735-0EDC-14A8-6FF8-5DFC71A24CBC}"/>
              </a:ext>
            </a:extLst>
          </p:cNvPr>
          <p:cNvSpPr>
            <a:spLocks noChangeShapeType="1"/>
          </p:cNvSpPr>
          <p:nvPr/>
        </p:nvSpPr>
        <p:spPr bwMode="auto">
          <a:xfrm flipV="1">
            <a:off x="3109715" y="4641382"/>
            <a:ext cx="2193786" cy="73293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173" name="AutoShape 5">
            <a:extLst>
              <a:ext uri="{FF2B5EF4-FFF2-40B4-BE49-F238E27FC236}">
                <a16:creationId xmlns:a16="http://schemas.microsoft.com/office/drawing/2014/main" id="{38C3A060-593E-DD09-590D-E671543D07CB}"/>
              </a:ext>
            </a:extLst>
          </p:cNvPr>
          <p:cNvSpPr>
            <a:spLocks noChangeArrowheads="1"/>
          </p:cNvSpPr>
          <p:nvPr/>
        </p:nvSpPr>
        <p:spPr bwMode="auto">
          <a:xfrm>
            <a:off x="914404" y="2039392"/>
            <a:ext cx="2787647" cy="1443297"/>
          </a:xfrm>
          <a:prstGeom prst="cube">
            <a:avLst>
              <a:gd name="adj" fmla="val 7125"/>
            </a:avLst>
          </a:prstGeom>
          <a:solidFill>
            <a:srgbClr val="0EC438"/>
          </a:solidFill>
          <a:ln w="9525">
            <a:solidFill>
              <a:schemeClr val="tx1"/>
            </a:solidFill>
            <a:miter lim="800000"/>
            <a:headEnd/>
            <a:tailEnd/>
          </a:ln>
        </p:spPr>
        <p:txBody>
          <a:bodyPr wrap="none" anchor="ctr"/>
          <a:lstStyle/>
          <a:p>
            <a:pPr algn="ctr"/>
            <a:endParaRPr lang="en-US" altLang="en-US">
              <a:solidFill>
                <a:srgbClr val="0EC438"/>
              </a:solidFill>
            </a:endParaRPr>
          </a:p>
        </p:txBody>
      </p:sp>
      <p:sp>
        <p:nvSpPr>
          <p:cNvPr id="7175" name="AutoShape 7">
            <a:extLst>
              <a:ext uri="{FF2B5EF4-FFF2-40B4-BE49-F238E27FC236}">
                <a16:creationId xmlns:a16="http://schemas.microsoft.com/office/drawing/2014/main" id="{0A5445E0-8B01-0507-4EE4-E933E07DC1B9}"/>
              </a:ext>
            </a:extLst>
          </p:cNvPr>
          <p:cNvSpPr>
            <a:spLocks noChangeArrowheads="1"/>
          </p:cNvSpPr>
          <p:nvPr/>
        </p:nvSpPr>
        <p:spPr bwMode="auto">
          <a:xfrm>
            <a:off x="1221714" y="4359197"/>
            <a:ext cx="1971675" cy="1344165"/>
          </a:xfrm>
          <a:prstGeom prst="cube">
            <a:avLst>
              <a:gd name="adj" fmla="val 7125"/>
            </a:avLst>
          </a:prstGeom>
          <a:solidFill>
            <a:srgbClr val="A6A6A6"/>
          </a:solidFill>
          <a:ln w="9525">
            <a:solidFill>
              <a:schemeClr val="tx1"/>
            </a:solidFill>
            <a:miter lim="800000"/>
            <a:headEnd/>
            <a:tailEnd/>
          </a:ln>
        </p:spPr>
        <p:txBody>
          <a:bodyPr wrap="none" anchor="ctr"/>
          <a:lstStyle/>
          <a:p>
            <a:pPr algn="ctr"/>
            <a:endParaRPr lang="en-US" altLang="en-US"/>
          </a:p>
        </p:txBody>
      </p:sp>
      <p:sp>
        <p:nvSpPr>
          <p:cNvPr id="7207" name="Rectangle 39">
            <a:extLst>
              <a:ext uri="{FF2B5EF4-FFF2-40B4-BE49-F238E27FC236}">
                <a16:creationId xmlns:a16="http://schemas.microsoft.com/office/drawing/2014/main" id="{2FB2589A-61F1-A1E5-8F48-4470443A193E}"/>
              </a:ext>
            </a:extLst>
          </p:cNvPr>
          <p:cNvSpPr>
            <a:spLocks noChangeArrowheads="1"/>
          </p:cNvSpPr>
          <p:nvPr/>
        </p:nvSpPr>
        <p:spPr bwMode="auto">
          <a:xfrm>
            <a:off x="3022997" y="5316915"/>
            <a:ext cx="153657" cy="133016"/>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7177" name="AutoShape 9">
            <a:extLst>
              <a:ext uri="{FF2B5EF4-FFF2-40B4-BE49-F238E27FC236}">
                <a16:creationId xmlns:a16="http://schemas.microsoft.com/office/drawing/2014/main" id="{D648144D-EBC5-A94A-561F-1BECF57E2767}"/>
              </a:ext>
            </a:extLst>
          </p:cNvPr>
          <p:cNvSpPr>
            <a:spLocks noChangeArrowheads="1"/>
          </p:cNvSpPr>
          <p:nvPr/>
        </p:nvSpPr>
        <p:spPr bwMode="auto">
          <a:xfrm>
            <a:off x="5532108" y="2216618"/>
            <a:ext cx="1706892" cy="895965"/>
          </a:xfrm>
          <a:prstGeom prst="cube">
            <a:avLst>
              <a:gd name="adj" fmla="val 7125"/>
            </a:avLst>
          </a:prstGeom>
          <a:solidFill>
            <a:srgbClr val="E34337"/>
          </a:solidFill>
          <a:ln w="9525">
            <a:solidFill>
              <a:schemeClr val="tx1"/>
            </a:solidFill>
            <a:miter lim="800000"/>
            <a:headEnd/>
            <a:tailEnd/>
          </a:ln>
        </p:spPr>
        <p:txBody>
          <a:bodyPr wrap="none" anchor="ctr"/>
          <a:lstStyle/>
          <a:p>
            <a:pPr algn="ctr"/>
            <a:endParaRPr lang="en-US" altLang="en-US"/>
          </a:p>
        </p:txBody>
      </p:sp>
      <p:sp>
        <p:nvSpPr>
          <p:cNvPr id="7211" name="Rectangle 43">
            <a:extLst>
              <a:ext uri="{FF2B5EF4-FFF2-40B4-BE49-F238E27FC236}">
                <a16:creationId xmlns:a16="http://schemas.microsoft.com/office/drawing/2014/main" id="{1E625C5E-D68C-4796-49D1-28E800490918}"/>
              </a:ext>
            </a:extLst>
          </p:cNvPr>
          <p:cNvSpPr>
            <a:spLocks noChangeArrowheads="1"/>
          </p:cNvSpPr>
          <p:nvPr/>
        </p:nvSpPr>
        <p:spPr bwMode="auto">
          <a:xfrm>
            <a:off x="6323343" y="3067439"/>
            <a:ext cx="153657" cy="133016"/>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7176" name="AutoShape 8">
            <a:extLst>
              <a:ext uri="{FF2B5EF4-FFF2-40B4-BE49-F238E27FC236}">
                <a16:creationId xmlns:a16="http://schemas.microsoft.com/office/drawing/2014/main" id="{56391522-4731-63E1-487F-BBA32350F57F}"/>
              </a:ext>
            </a:extLst>
          </p:cNvPr>
          <p:cNvSpPr>
            <a:spLocks noChangeArrowheads="1"/>
          </p:cNvSpPr>
          <p:nvPr/>
        </p:nvSpPr>
        <p:spPr bwMode="auto">
          <a:xfrm>
            <a:off x="5390219" y="3950136"/>
            <a:ext cx="2044693" cy="1326383"/>
          </a:xfrm>
          <a:prstGeom prst="cube">
            <a:avLst>
              <a:gd name="adj" fmla="val 7125"/>
            </a:avLst>
          </a:prstGeom>
          <a:solidFill>
            <a:srgbClr val="CDCAFF"/>
          </a:solidFill>
          <a:ln w="9525">
            <a:solidFill>
              <a:schemeClr val="tx1"/>
            </a:solidFill>
            <a:miter lim="800000"/>
            <a:headEnd/>
            <a:tailEnd/>
          </a:ln>
        </p:spPr>
        <p:txBody>
          <a:bodyPr wrap="none" anchor="ctr"/>
          <a:lstStyle/>
          <a:p>
            <a:pPr algn="ctr"/>
            <a:endParaRPr lang="en-US" altLang="en-US"/>
          </a:p>
        </p:txBody>
      </p:sp>
      <p:sp>
        <p:nvSpPr>
          <p:cNvPr id="7210" name="Rectangle 42">
            <a:extLst>
              <a:ext uri="{FF2B5EF4-FFF2-40B4-BE49-F238E27FC236}">
                <a16:creationId xmlns:a16="http://schemas.microsoft.com/office/drawing/2014/main" id="{B37A3FDD-BEB8-5C4E-D678-7EC9D7FF5D09}"/>
              </a:ext>
            </a:extLst>
          </p:cNvPr>
          <p:cNvSpPr>
            <a:spLocks noChangeArrowheads="1"/>
          </p:cNvSpPr>
          <p:nvPr/>
        </p:nvSpPr>
        <p:spPr bwMode="auto">
          <a:xfrm>
            <a:off x="6323343" y="3986677"/>
            <a:ext cx="153657" cy="133016"/>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7208" name="Rectangle 40">
            <a:extLst>
              <a:ext uri="{FF2B5EF4-FFF2-40B4-BE49-F238E27FC236}">
                <a16:creationId xmlns:a16="http://schemas.microsoft.com/office/drawing/2014/main" id="{97A9526C-3070-E769-7CE4-FF8909D78461}"/>
              </a:ext>
            </a:extLst>
          </p:cNvPr>
          <p:cNvSpPr>
            <a:spLocks noChangeArrowheads="1"/>
          </p:cNvSpPr>
          <p:nvPr/>
        </p:nvSpPr>
        <p:spPr bwMode="auto">
          <a:xfrm>
            <a:off x="5303507" y="4593025"/>
            <a:ext cx="153657" cy="133016"/>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7192" name="Freeform 24">
            <a:extLst>
              <a:ext uri="{FF2B5EF4-FFF2-40B4-BE49-F238E27FC236}">
                <a16:creationId xmlns:a16="http://schemas.microsoft.com/office/drawing/2014/main" id="{34374457-73DA-038D-A756-38322B6123D7}"/>
              </a:ext>
            </a:extLst>
          </p:cNvPr>
          <p:cNvSpPr>
            <a:spLocks/>
          </p:cNvSpPr>
          <p:nvPr/>
        </p:nvSpPr>
        <p:spPr bwMode="auto">
          <a:xfrm rot="2821757">
            <a:off x="1501763" y="3862703"/>
            <a:ext cx="1004523" cy="182989"/>
          </a:xfrm>
          <a:custGeom>
            <a:avLst/>
            <a:gdLst>
              <a:gd name="T0" fmla="*/ 0 w 1248"/>
              <a:gd name="T1" fmla="*/ 0 h 144"/>
              <a:gd name="T2" fmla="*/ 720 w 1248"/>
              <a:gd name="T3" fmla="*/ 48 h 144"/>
              <a:gd name="T4" fmla="*/ 528 w 1248"/>
              <a:gd name="T5" fmla="*/ 144 h 144"/>
              <a:gd name="T6" fmla="*/ 1248 w 1248"/>
              <a:gd name="T7" fmla="*/ 144 h 144"/>
            </a:gdLst>
            <a:ahLst/>
            <a:cxnLst>
              <a:cxn ang="0">
                <a:pos x="T0" y="T1"/>
              </a:cxn>
              <a:cxn ang="0">
                <a:pos x="T2" y="T3"/>
              </a:cxn>
              <a:cxn ang="0">
                <a:pos x="T4" y="T5"/>
              </a:cxn>
              <a:cxn ang="0">
                <a:pos x="T6" y="T7"/>
              </a:cxn>
            </a:cxnLst>
            <a:rect l="0" t="0" r="r" b="b"/>
            <a:pathLst>
              <a:path w="1248" h="144">
                <a:moveTo>
                  <a:pt x="0" y="0"/>
                </a:moveTo>
                <a:lnTo>
                  <a:pt x="720" y="48"/>
                </a:lnTo>
                <a:lnTo>
                  <a:pt x="528" y="144"/>
                </a:lnTo>
                <a:lnTo>
                  <a:pt x="1248" y="144"/>
                </a:lnTo>
              </a:path>
            </a:pathLst>
          </a:custGeom>
          <a:noFill/>
          <a:ln w="28575" cmpd="sng">
            <a:solidFill>
              <a:schemeClr val="tx1"/>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7225" name="Text Box 57">
            <a:extLst>
              <a:ext uri="{FF2B5EF4-FFF2-40B4-BE49-F238E27FC236}">
                <a16:creationId xmlns:a16="http://schemas.microsoft.com/office/drawing/2014/main" id="{96196218-1DAC-B751-5D73-2ED6AA671872}"/>
              </a:ext>
            </a:extLst>
          </p:cNvPr>
          <p:cNvSpPr txBox="1">
            <a:spLocks noChangeArrowheads="1"/>
          </p:cNvSpPr>
          <p:nvPr/>
        </p:nvSpPr>
        <p:spPr bwMode="auto">
          <a:xfrm>
            <a:off x="1221714" y="2257488"/>
            <a:ext cx="2064478" cy="3234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gn="ctr"/>
            <a:r>
              <a:rPr lang="en-US" altLang="en-US" sz="1800" dirty="0"/>
              <a:t>Science Spacecraft</a:t>
            </a:r>
          </a:p>
        </p:txBody>
      </p:sp>
      <p:sp>
        <p:nvSpPr>
          <p:cNvPr id="7226" name="Text Box 58">
            <a:extLst>
              <a:ext uri="{FF2B5EF4-FFF2-40B4-BE49-F238E27FC236}">
                <a16:creationId xmlns:a16="http://schemas.microsoft.com/office/drawing/2014/main" id="{B607CBDB-F899-CA80-65A3-2D407C3E391A}"/>
              </a:ext>
            </a:extLst>
          </p:cNvPr>
          <p:cNvSpPr txBox="1">
            <a:spLocks noChangeArrowheads="1"/>
          </p:cNvSpPr>
          <p:nvPr/>
        </p:nvSpPr>
        <p:spPr bwMode="auto">
          <a:xfrm>
            <a:off x="1567966" y="4693775"/>
            <a:ext cx="1133707" cy="6463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gn="ctr"/>
            <a:r>
              <a:rPr lang="en-US" altLang="en-US" sz="1800" dirty="0"/>
              <a:t>Tracking</a:t>
            </a:r>
          </a:p>
          <a:p>
            <a:pPr algn="ctr"/>
            <a:r>
              <a:rPr lang="en-US" altLang="en-US" sz="1800" dirty="0"/>
              <a:t>Station</a:t>
            </a:r>
          </a:p>
        </p:txBody>
      </p:sp>
      <p:sp>
        <p:nvSpPr>
          <p:cNvPr id="7227" name="Text Box 59">
            <a:extLst>
              <a:ext uri="{FF2B5EF4-FFF2-40B4-BE49-F238E27FC236}">
                <a16:creationId xmlns:a16="http://schemas.microsoft.com/office/drawing/2014/main" id="{4E696DC8-61F6-E36D-7642-45C20F12D7E4}"/>
              </a:ext>
            </a:extLst>
          </p:cNvPr>
          <p:cNvSpPr txBox="1">
            <a:spLocks noChangeArrowheads="1"/>
          </p:cNvSpPr>
          <p:nvPr/>
        </p:nvSpPr>
        <p:spPr bwMode="auto">
          <a:xfrm>
            <a:off x="5512318" y="4290161"/>
            <a:ext cx="1800493" cy="6463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gn="ctr"/>
            <a:r>
              <a:rPr lang="en-US" altLang="en-US" sz="1800" dirty="0"/>
              <a:t>Spacecraft</a:t>
            </a:r>
          </a:p>
          <a:p>
            <a:pPr algn="ctr"/>
            <a:r>
              <a:rPr lang="en-US" altLang="en-US" sz="1800" dirty="0"/>
              <a:t>Control Center</a:t>
            </a:r>
          </a:p>
        </p:txBody>
      </p:sp>
      <p:sp>
        <p:nvSpPr>
          <p:cNvPr id="7228" name="Text Box 60">
            <a:extLst>
              <a:ext uri="{FF2B5EF4-FFF2-40B4-BE49-F238E27FC236}">
                <a16:creationId xmlns:a16="http://schemas.microsoft.com/office/drawing/2014/main" id="{E449BF6E-3490-9B0C-4987-373A546AC96C}"/>
              </a:ext>
            </a:extLst>
          </p:cNvPr>
          <p:cNvSpPr txBox="1">
            <a:spLocks noChangeArrowheads="1"/>
          </p:cNvSpPr>
          <p:nvPr/>
        </p:nvSpPr>
        <p:spPr bwMode="auto">
          <a:xfrm>
            <a:off x="5045405" y="2317758"/>
            <a:ext cx="2709531" cy="6463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ctr"/>
            <a:r>
              <a:rPr lang="en-US" altLang="en-US" sz="1800" dirty="0"/>
              <a:t>Science</a:t>
            </a:r>
          </a:p>
          <a:p>
            <a:pPr algn="ctr"/>
            <a:r>
              <a:rPr lang="en-US" altLang="en-US" sz="1800" dirty="0"/>
              <a:t>Institute</a:t>
            </a:r>
          </a:p>
        </p:txBody>
      </p:sp>
      <p:sp>
        <p:nvSpPr>
          <p:cNvPr id="5" name="Date Placeholder 1">
            <a:extLst>
              <a:ext uri="{FF2B5EF4-FFF2-40B4-BE49-F238E27FC236}">
                <a16:creationId xmlns:a16="http://schemas.microsoft.com/office/drawing/2014/main" id="{5C75C60C-A340-A3F0-B00C-C69A0E29941B}"/>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7-4</a:t>
            </a:r>
          </a:p>
        </p:txBody>
      </p:sp>
      <p:sp>
        <p:nvSpPr>
          <p:cNvPr id="6" name="Rectangle 39">
            <a:extLst>
              <a:ext uri="{FF2B5EF4-FFF2-40B4-BE49-F238E27FC236}">
                <a16:creationId xmlns:a16="http://schemas.microsoft.com/office/drawing/2014/main" id="{89AC5455-649E-8150-0BDD-2BA7AB27327E}"/>
              </a:ext>
            </a:extLst>
          </p:cNvPr>
          <p:cNvSpPr>
            <a:spLocks noChangeArrowheads="1"/>
          </p:cNvSpPr>
          <p:nvPr/>
        </p:nvSpPr>
        <p:spPr bwMode="auto">
          <a:xfrm>
            <a:off x="1655134" y="3416181"/>
            <a:ext cx="153657" cy="133016"/>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7" name="Rectangle 39">
            <a:extLst>
              <a:ext uri="{FF2B5EF4-FFF2-40B4-BE49-F238E27FC236}">
                <a16:creationId xmlns:a16="http://schemas.microsoft.com/office/drawing/2014/main" id="{F5151E9E-CC83-6284-9658-2524D0AD24F4}"/>
              </a:ext>
            </a:extLst>
          </p:cNvPr>
          <p:cNvSpPr>
            <a:spLocks noChangeArrowheads="1"/>
          </p:cNvSpPr>
          <p:nvPr/>
        </p:nvSpPr>
        <p:spPr bwMode="auto">
          <a:xfrm>
            <a:off x="2200940" y="4384069"/>
            <a:ext cx="153657" cy="133016"/>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7198" name="Line 30">
            <a:extLst>
              <a:ext uri="{FF2B5EF4-FFF2-40B4-BE49-F238E27FC236}">
                <a16:creationId xmlns:a16="http://schemas.microsoft.com/office/drawing/2014/main" id="{141B5F4C-3BEA-0F56-F33A-101D0B5D51A1}"/>
              </a:ext>
            </a:extLst>
          </p:cNvPr>
          <p:cNvSpPr>
            <a:spLocks noChangeShapeType="1"/>
          </p:cNvSpPr>
          <p:nvPr/>
        </p:nvSpPr>
        <p:spPr bwMode="auto">
          <a:xfrm flipV="1">
            <a:off x="6400800" y="3200454"/>
            <a:ext cx="0" cy="78303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extLst>
      <p:ext uri="{BB962C8B-B14F-4D97-AF65-F5344CB8AC3E}">
        <p14:creationId xmlns:p14="http://schemas.microsoft.com/office/powerpoint/2010/main" val="15950699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E5CD6-620C-3F7E-D926-51F5D36488FC}"/>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1ECFE2AF-E32B-7102-AEFB-1B6D0B344334}"/>
              </a:ext>
            </a:extLst>
          </p:cNvPr>
          <p:cNvSpPr/>
          <p:nvPr/>
        </p:nvSpPr>
        <p:spPr>
          <a:xfrm>
            <a:off x="1953419" y="-49520"/>
            <a:ext cx="5546725" cy="830997"/>
          </a:xfrm>
          <a:prstGeom prst="rect">
            <a:avLst/>
          </a:prstGeom>
        </p:spPr>
        <p:txBody>
          <a:bodyPr wrap="square">
            <a:spAutoFit/>
          </a:bodyPr>
          <a:lstStyle/>
          <a:p>
            <a:pPr algn="ctr"/>
            <a:r>
              <a:rPr lang="en-GB" dirty="0">
                <a:solidFill>
                  <a:srgbClr val="0099A6"/>
                </a:solidFill>
              </a:rPr>
              <a:t>Connectivity View w/ Node Details</a:t>
            </a:r>
          </a:p>
          <a:p>
            <a:pPr algn="ctr"/>
            <a:r>
              <a:rPr lang="en-GB" dirty="0">
                <a:solidFill>
                  <a:srgbClr val="0099A6"/>
                </a:solidFill>
              </a:rPr>
              <a:t>Nodes &amp; Links</a:t>
            </a:r>
            <a:endParaRPr lang="en-US" dirty="0"/>
          </a:p>
        </p:txBody>
      </p:sp>
      <p:sp>
        <p:nvSpPr>
          <p:cNvPr id="3" name="Date Placeholder 2">
            <a:extLst>
              <a:ext uri="{FF2B5EF4-FFF2-40B4-BE49-F238E27FC236}">
                <a16:creationId xmlns:a16="http://schemas.microsoft.com/office/drawing/2014/main" id="{0F211421-2C94-AA1E-AD55-ED7D67A2F765}"/>
              </a:ext>
            </a:extLst>
          </p:cNvPr>
          <p:cNvSpPr>
            <a:spLocks noGrp="1"/>
          </p:cNvSpPr>
          <p:nvPr>
            <p:ph type="dt" sz="half" idx="2"/>
          </p:nvPr>
        </p:nvSpPr>
        <p:spPr>
          <a:xfrm>
            <a:off x="0" y="6553200"/>
            <a:ext cx="1731963" cy="268288"/>
          </a:xfrm>
        </p:spPr>
        <p:txBody>
          <a:bodyPr/>
          <a:lstStyle/>
          <a:p>
            <a:r>
              <a:rPr lang="en-US"/>
              <a:t>28 Mar 2024</a:t>
            </a:r>
            <a:endParaRPr lang="en-US" dirty="0"/>
          </a:p>
        </p:txBody>
      </p:sp>
      <p:grpSp>
        <p:nvGrpSpPr>
          <p:cNvPr id="4" name="Group 3">
            <a:extLst>
              <a:ext uri="{FF2B5EF4-FFF2-40B4-BE49-F238E27FC236}">
                <a16:creationId xmlns:a16="http://schemas.microsoft.com/office/drawing/2014/main" id="{1DF39301-E27A-5EA3-A499-DF0C67C6C99B}"/>
              </a:ext>
            </a:extLst>
          </p:cNvPr>
          <p:cNvGrpSpPr/>
          <p:nvPr/>
        </p:nvGrpSpPr>
        <p:grpSpPr>
          <a:xfrm>
            <a:off x="914400" y="1143001"/>
            <a:ext cx="7010400" cy="4876800"/>
            <a:chOff x="609600" y="1143000"/>
            <a:chExt cx="7315200" cy="5529263"/>
          </a:xfrm>
        </p:grpSpPr>
        <p:sp>
          <p:nvSpPr>
            <p:cNvPr id="7197" name="Line 29">
              <a:extLst>
                <a:ext uri="{FF2B5EF4-FFF2-40B4-BE49-F238E27FC236}">
                  <a16:creationId xmlns:a16="http://schemas.microsoft.com/office/drawing/2014/main" id="{99065DB0-499E-E450-275E-1C845C742CAF}"/>
                </a:ext>
              </a:extLst>
            </p:cNvPr>
            <p:cNvSpPr>
              <a:spLocks noChangeShapeType="1"/>
            </p:cNvSpPr>
            <p:nvPr/>
          </p:nvSpPr>
          <p:spPr bwMode="auto">
            <a:xfrm flipV="1">
              <a:off x="2900363" y="5109427"/>
              <a:ext cx="2289168" cy="83099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198" name="Line 30">
              <a:extLst>
                <a:ext uri="{FF2B5EF4-FFF2-40B4-BE49-F238E27FC236}">
                  <a16:creationId xmlns:a16="http://schemas.microsoft.com/office/drawing/2014/main" id="{3883C7E5-2A0B-DF56-4190-2A7AEE613115}"/>
                </a:ext>
              </a:extLst>
            </p:cNvPr>
            <p:cNvSpPr>
              <a:spLocks noChangeShapeType="1"/>
            </p:cNvSpPr>
            <p:nvPr/>
          </p:nvSpPr>
          <p:spPr bwMode="auto">
            <a:xfrm flipV="1">
              <a:off x="6477000" y="3200400"/>
              <a:ext cx="0" cy="7620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nvGrpSpPr>
            <p:cNvPr id="7224" name="Group 56">
              <a:extLst>
                <a:ext uri="{FF2B5EF4-FFF2-40B4-BE49-F238E27FC236}">
                  <a16:creationId xmlns:a16="http://schemas.microsoft.com/office/drawing/2014/main" id="{BD0E9EDE-3D9F-1A8C-A8DE-38A6CE04CC53}"/>
                </a:ext>
              </a:extLst>
            </p:cNvPr>
            <p:cNvGrpSpPr>
              <a:grpSpLocks/>
            </p:cNvGrpSpPr>
            <p:nvPr/>
          </p:nvGrpSpPr>
          <p:grpSpPr bwMode="auto">
            <a:xfrm>
              <a:off x="609600" y="1257300"/>
              <a:ext cx="3962400" cy="3124200"/>
              <a:chOff x="384" y="792"/>
              <a:chExt cx="2496" cy="1968"/>
            </a:xfrm>
          </p:grpSpPr>
          <p:grpSp>
            <p:nvGrpSpPr>
              <p:cNvPr id="7194" name="Group 26">
                <a:extLst>
                  <a:ext uri="{FF2B5EF4-FFF2-40B4-BE49-F238E27FC236}">
                    <a16:creationId xmlns:a16="http://schemas.microsoft.com/office/drawing/2014/main" id="{29469789-F0F6-3EBD-2B91-0F4C9EE4E3E3}"/>
                  </a:ext>
                </a:extLst>
              </p:cNvPr>
              <p:cNvGrpSpPr>
                <a:grpSpLocks/>
              </p:cNvGrpSpPr>
              <p:nvPr/>
            </p:nvGrpSpPr>
            <p:grpSpPr bwMode="auto">
              <a:xfrm>
                <a:off x="384" y="792"/>
                <a:ext cx="2496" cy="1968"/>
                <a:chOff x="384" y="768"/>
                <a:chExt cx="2496" cy="1968"/>
              </a:xfrm>
            </p:grpSpPr>
            <p:sp>
              <p:nvSpPr>
                <p:cNvPr id="7173" name="AutoShape 5">
                  <a:extLst>
                    <a:ext uri="{FF2B5EF4-FFF2-40B4-BE49-F238E27FC236}">
                      <a16:creationId xmlns:a16="http://schemas.microsoft.com/office/drawing/2014/main" id="{DE4091DC-6D70-33B1-A90B-8AF3BA1D3DBF}"/>
                    </a:ext>
                  </a:extLst>
                </p:cNvPr>
                <p:cNvSpPr>
                  <a:spLocks noChangeArrowheads="1"/>
                </p:cNvSpPr>
                <p:nvPr/>
              </p:nvSpPr>
              <p:spPr bwMode="auto">
                <a:xfrm>
                  <a:off x="384" y="768"/>
                  <a:ext cx="2496" cy="1968"/>
                </a:xfrm>
                <a:prstGeom prst="cube">
                  <a:avLst>
                    <a:gd name="adj" fmla="val 7125"/>
                  </a:avLst>
                </a:prstGeom>
                <a:solidFill>
                  <a:srgbClr val="0EC438"/>
                </a:solidFill>
                <a:ln w="9525">
                  <a:solidFill>
                    <a:schemeClr val="tx1"/>
                  </a:solidFill>
                  <a:miter lim="800000"/>
                  <a:headEnd/>
                  <a:tailEnd/>
                </a:ln>
              </p:spPr>
              <p:txBody>
                <a:bodyPr wrap="none" anchor="ctr"/>
                <a:lstStyle/>
                <a:p>
                  <a:pPr algn="ctr"/>
                  <a:endParaRPr lang="en-US" altLang="en-US">
                    <a:solidFill>
                      <a:srgbClr val="0EC438"/>
                    </a:solidFill>
                  </a:endParaRPr>
                </a:p>
              </p:txBody>
            </p:sp>
            <p:sp>
              <p:nvSpPr>
                <p:cNvPr id="7185" name="AutoShape 17">
                  <a:extLst>
                    <a:ext uri="{FF2B5EF4-FFF2-40B4-BE49-F238E27FC236}">
                      <a16:creationId xmlns:a16="http://schemas.microsoft.com/office/drawing/2014/main" id="{29938EF3-4EE8-D40E-972C-5CF0B8936246}"/>
                    </a:ext>
                  </a:extLst>
                </p:cNvPr>
                <p:cNvSpPr>
                  <a:spLocks noChangeArrowheads="1"/>
                </p:cNvSpPr>
                <p:nvPr/>
              </p:nvSpPr>
              <p:spPr bwMode="auto">
                <a:xfrm>
                  <a:off x="2016" y="1008"/>
                  <a:ext cx="624" cy="480"/>
                </a:xfrm>
                <a:prstGeom prst="cube">
                  <a:avLst>
                    <a:gd name="adj" fmla="val 15417"/>
                  </a:avLst>
                </a:prstGeom>
                <a:solidFill>
                  <a:srgbClr val="E93BB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en-US" altLang="en-US" sz="1200">
                      <a:solidFill>
                        <a:schemeClr val="bg1"/>
                      </a:solidFill>
                    </a:rPr>
                    <a:t>Science</a:t>
                  </a:r>
                </a:p>
                <a:p>
                  <a:pPr algn="ctr"/>
                  <a:r>
                    <a:rPr lang="en-US" altLang="en-US" sz="1200">
                      <a:solidFill>
                        <a:schemeClr val="bg1"/>
                      </a:solidFill>
                    </a:rPr>
                    <a:t>Instrument</a:t>
                  </a:r>
                </a:p>
              </p:txBody>
            </p:sp>
            <p:sp>
              <p:nvSpPr>
                <p:cNvPr id="7188" name="AutoShape 20">
                  <a:extLst>
                    <a:ext uri="{FF2B5EF4-FFF2-40B4-BE49-F238E27FC236}">
                      <a16:creationId xmlns:a16="http://schemas.microsoft.com/office/drawing/2014/main" id="{7AA87D48-FA7C-53D8-1E0E-6EC575D9641D}"/>
                    </a:ext>
                  </a:extLst>
                </p:cNvPr>
                <p:cNvSpPr>
                  <a:spLocks noChangeArrowheads="1"/>
                </p:cNvSpPr>
                <p:nvPr/>
              </p:nvSpPr>
              <p:spPr bwMode="auto">
                <a:xfrm>
                  <a:off x="480" y="2256"/>
                  <a:ext cx="624" cy="384"/>
                </a:xfrm>
                <a:prstGeom prst="cube">
                  <a:avLst>
                    <a:gd name="adj" fmla="val 7125"/>
                  </a:avLst>
                </a:prstGeom>
                <a:solidFill>
                  <a:srgbClr val="F9A834"/>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en-US" altLang="en-US" sz="1200">
                      <a:solidFill>
                        <a:schemeClr val="bg1"/>
                      </a:solidFill>
                    </a:rPr>
                    <a:t>S/C</a:t>
                  </a:r>
                </a:p>
                <a:p>
                  <a:pPr algn="ctr"/>
                  <a:r>
                    <a:rPr lang="en-US" altLang="en-US" sz="1200">
                      <a:solidFill>
                        <a:schemeClr val="bg1"/>
                      </a:solidFill>
                    </a:rPr>
                    <a:t>Transceiver</a:t>
                  </a:r>
                </a:p>
              </p:txBody>
            </p:sp>
            <p:sp>
              <p:nvSpPr>
                <p:cNvPr id="7189" name="AutoShape 21">
                  <a:extLst>
                    <a:ext uri="{FF2B5EF4-FFF2-40B4-BE49-F238E27FC236}">
                      <a16:creationId xmlns:a16="http://schemas.microsoft.com/office/drawing/2014/main" id="{6AA7D827-2B8F-F1DD-6A10-9A3BEECE3A38}"/>
                    </a:ext>
                  </a:extLst>
                </p:cNvPr>
                <p:cNvSpPr>
                  <a:spLocks noChangeArrowheads="1"/>
                </p:cNvSpPr>
                <p:nvPr/>
              </p:nvSpPr>
              <p:spPr bwMode="auto">
                <a:xfrm>
                  <a:off x="528" y="1488"/>
                  <a:ext cx="528" cy="624"/>
                </a:xfrm>
                <a:prstGeom prst="cube">
                  <a:avLst>
                    <a:gd name="adj" fmla="val 7125"/>
                  </a:avLst>
                </a:prstGeom>
                <a:solidFill>
                  <a:srgbClr val="3B27CB"/>
                </a:solidFill>
                <a:ln w="9525">
                  <a:solidFill>
                    <a:schemeClr val="tx1"/>
                  </a:solidFill>
                  <a:miter lim="800000"/>
                  <a:headEnd/>
                  <a:tailEnd/>
                </a:ln>
              </p:spPr>
              <p:txBody>
                <a:bodyPr wrap="none" anchor="ctr"/>
                <a:lstStyle/>
                <a:p>
                  <a:pPr algn="ctr"/>
                  <a:r>
                    <a:rPr lang="en-US" altLang="en-US" sz="1200">
                      <a:solidFill>
                        <a:schemeClr val="bg1"/>
                      </a:solidFill>
                    </a:rPr>
                    <a:t>Attitude</a:t>
                  </a:r>
                </a:p>
                <a:p>
                  <a:pPr algn="ctr"/>
                  <a:r>
                    <a:rPr lang="en-US" altLang="en-US" sz="1200">
                      <a:solidFill>
                        <a:schemeClr val="bg1"/>
                      </a:solidFill>
                    </a:rPr>
                    <a:t>Control</a:t>
                  </a:r>
                </a:p>
                <a:p>
                  <a:pPr algn="ctr"/>
                  <a:r>
                    <a:rPr lang="en-US" altLang="en-US" sz="1200">
                      <a:solidFill>
                        <a:schemeClr val="bg1"/>
                      </a:solidFill>
                    </a:rPr>
                    <a:t>Computer</a:t>
                  </a:r>
                  <a:endParaRPr lang="en-US" altLang="en-US" sz="1200"/>
                </a:p>
              </p:txBody>
            </p:sp>
            <p:sp>
              <p:nvSpPr>
                <p:cNvPr id="7190" name="AutoShape 22">
                  <a:extLst>
                    <a:ext uri="{FF2B5EF4-FFF2-40B4-BE49-F238E27FC236}">
                      <a16:creationId xmlns:a16="http://schemas.microsoft.com/office/drawing/2014/main" id="{80AF2430-67A3-1AAD-5D5B-EE7D3D5CF560}"/>
                    </a:ext>
                  </a:extLst>
                </p:cNvPr>
                <p:cNvSpPr>
                  <a:spLocks noChangeArrowheads="1"/>
                </p:cNvSpPr>
                <p:nvPr/>
              </p:nvSpPr>
              <p:spPr bwMode="auto">
                <a:xfrm>
                  <a:off x="1200" y="1488"/>
                  <a:ext cx="672" cy="624"/>
                </a:xfrm>
                <a:prstGeom prst="cube">
                  <a:avLst>
                    <a:gd name="adj" fmla="val 7125"/>
                  </a:avLst>
                </a:prstGeom>
                <a:solidFill>
                  <a:srgbClr val="00E643"/>
                </a:solidFill>
                <a:ln w="9525">
                  <a:solidFill>
                    <a:schemeClr val="tx1"/>
                  </a:solidFill>
                  <a:miter lim="800000"/>
                  <a:headEnd/>
                  <a:tailEnd/>
                </a:ln>
              </p:spPr>
              <p:txBody>
                <a:bodyPr wrap="none" anchor="ctr"/>
                <a:lstStyle/>
                <a:p>
                  <a:pPr algn="ctr"/>
                  <a:r>
                    <a:rPr lang="en-US" altLang="en-US" sz="1200">
                      <a:solidFill>
                        <a:schemeClr val="bg1"/>
                      </a:solidFill>
                    </a:rPr>
                    <a:t>Command &amp;</a:t>
                  </a:r>
                </a:p>
                <a:p>
                  <a:pPr algn="ctr"/>
                  <a:r>
                    <a:rPr lang="en-US" altLang="en-US" sz="1200">
                      <a:solidFill>
                        <a:schemeClr val="bg1"/>
                      </a:solidFill>
                    </a:rPr>
                    <a:t>Data Handling</a:t>
                  </a:r>
                </a:p>
                <a:p>
                  <a:pPr algn="ctr"/>
                  <a:r>
                    <a:rPr lang="en-US" altLang="en-US" sz="1200">
                      <a:solidFill>
                        <a:schemeClr val="bg1"/>
                      </a:solidFill>
                    </a:rPr>
                    <a:t>Computer</a:t>
                  </a:r>
                  <a:endParaRPr lang="en-US" altLang="en-US" sz="1200"/>
                </a:p>
              </p:txBody>
            </p:sp>
          </p:grpSp>
          <p:sp>
            <p:nvSpPr>
              <p:cNvPr id="7199" name="Line 31">
                <a:extLst>
                  <a:ext uri="{FF2B5EF4-FFF2-40B4-BE49-F238E27FC236}">
                    <a16:creationId xmlns:a16="http://schemas.microsoft.com/office/drawing/2014/main" id="{FDEC7C3F-7C6B-293D-FCC6-D764F2717039}"/>
                  </a:ext>
                </a:extLst>
              </p:cNvPr>
              <p:cNvSpPr>
                <a:spLocks noChangeShapeType="1"/>
              </p:cNvSpPr>
              <p:nvPr/>
            </p:nvSpPr>
            <p:spPr bwMode="auto">
              <a:xfrm flipV="1">
                <a:off x="2291" y="1503"/>
                <a:ext cx="0" cy="30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00" name="Line 32">
                <a:extLst>
                  <a:ext uri="{FF2B5EF4-FFF2-40B4-BE49-F238E27FC236}">
                    <a16:creationId xmlns:a16="http://schemas.microsoft.com/office/drawing/2014/main" id="{159505DF-93BF-65BB-0A10-46243A22F2C5}"/>
                  </a:ext>
                </a:extLst>
              </p:cNvPr>
              <p:cNvSpPr>
                <a:spLocks noChangeShapeType="1"/>
              </p:cNvSpPr>
              <p:nvPr/>
            </p:nvSpPr>
            <p:spPr bwMode="auto">
              <a:xfrm flipV="1">
                <a:off x="1872" y="1811"/>
                <a:ext cx="42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01" name="Line 33">
                <a:extLst>
                  <a:ext uri="{FF2B5EF4-FFF2-40B4-BE49-F238E27FC236}">
                    <a16:creationId xmlns:a16="http://schemas.microsoft.com/office/drawing/2014/main" id="{B8B5715F-EC04-ABAB-34D9-D37FC0C99158}"/>
                  </a:ext>
                </a:extLst>
              </p:cNvPr>
              <p:cNvSpPr>
                <a:spLocks noChangeShapeType="1"/>
              </p:cNvSpPr>
              <p:nvPr/>
            </p:nvSpPr>
            <p:spPr bwMode="auto">
              <a:xfrm flipV="1">
                <a:off x="538" y="2220"/>
                <a:ext cx="122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02" name="Line 34">
                <a:extLst>
                  <a:ext uri="{FF2B5EF4-FFF2-40B4-BE49-F238E27FC236}">
                    <a16:creationId xmlns:a16="http://schemas.microsoft.com/office/drawing/2014/main" id="{9E0E6A87-5655-7447-D525-AC2155F64D21}"/>
                  </a:ext>
                </a:extLst>
              </p:cNvPr>
              <p:cNvSpPr>
                <a:spLocks noChangeShapeType="1"/>
              </p:cNvSpPr>
              <p:nvPr/>
            </p:nvSpPr>
            <p:spPr bwMode="auto">
              <a:xfrm flipV="1">
                <a:off x="1506" y="2127"/>
                <a:ext cx="0" cy="9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03" name="Line 35">
                <a:extLst>
                  <a:ext uri="{FF2B5EF4-FFF2-40B4-BE49-F238E27FC236}">
                    <a16:creationId xmlns:a16="http://schemas.microsoft.com/office/drawing/2014/main" id="{5C634BDE-B938-B1E0-EB07-8A30D7506DD3}"/>
                  </a:ext>
                </a:extLst>
              </p:cNvPr>
              <p:cNvSpPr>
                <a:spLocks noChangeShapeType="1"/>
              </p:cNvSpPr>
              <p:nvPr/>
            </p:nvSpPr>
            <p:spPr bwMode="auto">
              <a:xfrm flipV="1">
                <a:off x="782" y="2216"/>
                <a:ext cx="0" cy="9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04" name="Line 36">
                <a:extLst>
                  <a:ext uri="{FF2B5EF4-FFF2-40B4-BE49-F238E27FC236}">
                    <a16:creationId xmlns:a16="http://schemas.microsoft.com/office/drawing/2014/main" id="{7EA42AC1-360D-51C0-67D7-9E602868B962}"/>
                  </a:ext>
                </a:extLst>
              </p:cNvPr>
              <p:cNvSpPr>
                <a:spLocks noChangeShapeType="1"/>
              </p:cNvSpPr>
              <p:nvPr/>
            </p:nvSpPr>
            <p:spPr bwMode="auto">
              <a:xfrm flipV="1">
                <a:off x="777" y="2129"/>
                <a:ext cx="0" cy="9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7221" name="Group 53">
              <a:extLst>
                <a:ext uri="{FF2B5EF4-FFF2-40B4-BE49-F238E27FC236}">
                  <a16:creationId xmlns:a16="http://schemas.microsoft.com/office/drawing/2014/main" id="{91C2088E-2D5B-60EB-84A7-3A2BAC394C69}"/>
                </a:ext>
              </a:extLst>
            </p:cNvPr>
            <p:cNvGrpSpPr>
              <a:grpSpLocks/>
            </p:cNvGrpSpPr>
            <p:nvPr/>
          </p:nvGrpSpPr>
          <p:grpSpPr bwMode="auto">
            <a:xfrm>
              <a:off x="930275" y="4789488"/>
              <a:ext cx="2057400" cy="1524000"/>
              <a:chOff x="240" y="3024"/>
              <a:chExt cx="1296" cy="960"/>
            </a:xfrm>
          </p:grpSpPr>
          <p:grpSp>
            <p:nvGrpSpPr>
              <p:cNvPr id="7193" name="Group 25">
                <a:extLst>
                  <a:ext uri="{FF2B5EF4-FFF2-40B4-BE49-F238E27FC236}">
                    <a16:creationId xmlns:a16="http://schemas.microsoft.com/office/drawing/2014/main" id="{1C865713-6930-EC42-9B3C-4C3DFD8BC596}"/>
                  </a:ext>
                </a:extLst>
              </p:cNvPr>
              <p:cNvGrpSpPr>
                <a:grpSpLocks/>
              </p:cNvGrpSpPr>
              <p:nvPr/>
            </p:nvGrpSpPr>
            <p:grpSpPr bwMode="auto">
              <a:xfrm>
                <a:off x="240" y="3024"/>
                <a:ext cx="1296" cy="960"/>
                <a:chOff x="240" y="3024"/>
                <a:chExt cx="1296" cy="960"/>
              </a:xfrm>
            </p:grpSpPr>
            <p:sp>
              <p:nvSpPr>
                <p:cNvPr id="7175" name="AutoShape 7">
                  <a:extLst>
                    <a:ext uri="{FF2B5EF4-FFF2-40B4-BE49-F238E27FC236}">
                      <a16:creationId xmlns:a16="http://schemas.microsoft.com/office/drawing/2014/main" id="{796BC33B-3EB7-054F-8306-BE96D24C7BB1}"/>
                    </a:ext>
                  </a:extLst>
                </p:cNvPr>
                <p:cNvSpPr>
                  <a:spLocks noChangeArrowheads="1"/>
                </p:cNvSpPr>
                <p:nvPr/>
              </p:nvSpPr>
              <p:spPr bwMode="auto">
                <a:xfrm>
                  <a:off x="240" y="3024"/>
                  <a:ext cx="1296" cy="960"/>
                </a:xfrm>
                <a:prstGeom prst="cube">
                  <a:avLst>
                    <a:gd name="adj" fmla="val 7125"/>
                  </a:avLst>
                </a:prstGeom>
                <a:solidFill>
                  <a:srgbClr val="A6A6A6"/>
                </a:solidFill>
                <a:ln w="9525">
                  <a:solidFill>
                    <a:schemeClr val="tx1"/>
                  </a:solidFill>
                  <a:miter lim="800000"/>
                  <a:headEnd/>
                  <a:tailEnd/>
                </a:ln>
              </p:spPr>
              <p:txBody>
                <a:bodyPr wrap="none" anchor="ctr"/>
                <a:lstStyle/>
                <a:p>
                  <a:pPr algn="ctr"/>
                  <a:endParaRPr lang="en-US" altLang="en-US"/>
                </a:p>
              </p:txBody>
            </p:sp>
            <p:sp>
              <p:nvSpPr>
                <p:cNvPr id="7183" name="AutoShape 15">
                  <a:extLst>
                    <a:ext uri="{FF2B5EF4-FFF2-40B4-BE49-F238E27FC236}">
                      <a16:creationId xmlns:a16="http://schemas.microsoft.com/office/drawing/2014/main" id="{0B40CC20-E59A-4032-AF0C-9AE0C03827DC}"/>
                    </a:ext>
                  </a:extLst>
                </p:cNvPr>
                <p:cNvSpPr>
                  <a:spLocks noChangeArrowheads="1"/>
                </p:cNvSpPr>
                <p:nvPr/>
              </p:nvSpPr>
              <p:spPr bwMode="auto">
                <a:xfrm>
                  <a:off x="288" y="3120"/>
                  <a:ext cx="528" cy="384"/>
                </a:xfrm>
                <a:prstGeom prst="cube">
                  <a:avLst>
                    <a:gd name="adj" fmla="val 7125"/>
                  </a:avLst>
                </a:prstGeom>
                <a:solidFill>
                  <a:srgbClr val="3B27C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en-US" altLang="en-US" sz="1200">
                      <a:solidFill>
                        <a:schemeClr val="bg1"/>
                      </a:solidFill>
                    </a:rPr>
                    <a:t>Tracking</a:t>
                  </a:r>
                </a:p>
                <a:p>
                  <a:pPr algn="ctr"/>
                  <a:r>
                    <a:rPr lang="en-US" altLang="en-US" sz="1200">
                      <a:solidFill>
                        <a:schemeClr val="bg1"/>
                      </a:solidFill>
                    </a:rPr>
                    <a:t>Computer</a:t>
                  </a:r>
                </a:p>
              </p:txBody>
            </p:sp>
            <p:sp>
              <p:nvSpPr>
                <p:cNvPr id="7184" name="AutoShape 16">
                  <a:extLst>
                    <a:ext uri="{FF2B5EF4-FFF2-40B4-BE49-F238E27FC236}">
                      <a16:creationId xmlns:a16="http://schemas.microsoft.com/office/drawing/2014/main" id="{DC89790B-FC57-38EC-506C-0DE4225D6138}"/>
                    </a:ext>
                  </a:extLst>
                </p:cNvPr>
                <p:cNvSpPr>
                  <a:spLocks noChangeArrowheads="1"/>
                </p:cNvSpPr>
                <p:nvPr/>
              </p:nvSpPr>
              <p:spPr bwMode="auto">
                <a:xfrm>
                  <a:off x="288" y="3552"/>
                  <a:ext cx="528" cy="384"/>
                </a:xfrm>
                <a:prstGeom prst="cube">
                  <a:avLst>
                    <a:gd name="adj" fmla="val 7125"/>
                  </a:avLst>
                </a:prstGeom>
                <a:solidFill>
                  <a:srgbClr val="3B27C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en-US" altLang="en-US" sz="1200">
                      <a:solidFill>
                        <a:schemeClr val="bg1"/>
                      </a:solidFill>
                    </a:rPr>
                    <a:t>Predict</a:t>
                  </a:r>
                </a:p>
                <a:p>
                  <a:pPr algn="ctr"/>
                  <a:r>
                    <a:rPr lang="en-US" altLang="en-US" sz="1200">
                      <a:solidFill>
                        <a:schemeClr val="bg1"/>
                      </a:solidFill>
                    </a:rPr>
                    <a:t>Generation</a:t>
                  </a:r>
                </a:p>
                <a:p>
                  <a:pPr algn="ctr"/>
                  <a:r>
                    <a:rPr lang="en-US" altLang="en-US" sz="1200">
                      <a:solidFill>
                        <a:schemeClr val="bg1"/>
                      </a:solidFill>
                    </a:rPr>
                    <a:t>Computer</a:t>
                  </a:r>
                </a:p>
              </p:txBody>
            </p:sp>
            <p:sp>
              <p:nvSpPr>
                <p:cNvPr id="7186" name="AutoShape 18">
                  <a:extLst>
                    <a:ext uri="{FF2B5EF4-FFF2-40B4-BE49-F238E27FC236}">
                      <a16:creationId xmlns:a16="http://schemas.microsoft.com/office/drawing/2014/main" id="{54A45BA9-6888-0D3A-BA7D-3D775BEB42BA}"/>
                    </a:ext>
                  </a:extLst>
                </p:cNvPr>
                <p:cNvSpPr>
                  <a:spLocks noChangeArrowheads="1"/>
                </p:cNvSpPr>
                <p:nvPr/>
              </p:nvSpPr>
              <p:spPr bwMode="auto">
                <a:xfrm>
                  <a:off x="912" y="3120"/>
                  <a:ext cx="528" cy="384"/>
                </a:xfrm>
                <a:prstGeom prst="cube">
                  <a:avLst>
                    <a:gd name="adj" fmla="val 7125"/>
                  </a:avLst>
                </a:prstGeom>
                <a:solidFill>
                  <a:srgbClr val="F9A834"/>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en-US" altLang="en-US" sz="1200">
                      <a:solidFill>
                        <a:schemeClr val="bg1"/>
                      </a:solidFill>
                    </a:rPr>
                    <a:t>RF &amp; Ant</a:t>
                  </a:r>
                </a:p>
                <a:p>
                  <a:pPr algn="ctr"/>
                  <a:r>
                    <a:rPr lang="en-US" altLang="en-US" sz="1200">
                      <a:solidFill>
                        <a:schemeClr val="bg1"/>
                      </a:solidFill>
                    </a:rPr>
                    <a:t>Systems</a:t>
                  </a:r>
                </a:p>
              </p:txBody>
            </p:sp>
          </p:grpSp>
          <p:sp>
            <p:nvSpPr>
              <p:cNvPr id="7205" name="Line 37">
                <a:extLst>
                  <a:ext uri="{FF2B5EF4-FFF2-40B4-BE49-F238E27FC236}">
                    <a16:creationId xmlns:a16="http://schemas.microsoft.com/office/drawing/2014/main" id="{182178D0-F5F2-70F1-F7CC-47A80B6D536E}"/>
                  </a:ext>
                </a:extLst>
              </p:cNvPr>
              <p:cNvSpPr>
                <a:spLocks noChangeShapeType="1"/>
              </p:cNvSpPr>
              <p:nvPr/>
            </p:nvSpPr>
            <p:spPr bwMode="auto">
              <a:xfrm flipH="1">
                <a:off x="810" y="3339"/>
                <a:ext cx="116" cy="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06" name="Line 38">
                <a:extLst>
                  <a:ext uri="{FF2B5EF4-FFF2-40B4-BE49-F238E27FC236}">
                    <a16:creationId xmlns:a16="http://schemas.microsoft.com/office/drawing/2014/main" id="{45073C3E-D11A-BF9D-87F6-39C11D6E4D0C}"/>
                  </a:ext>
                </a:extLst>
              </p:cNvPr>
              <p:cNvSpPr>
                <a:spLocks noChangeShapeType="1"/>
              </p:cNvSpPr>
              <p:nvPr/>
            </p:nvSpPr>
            <p:spPr bwMode="auto">
              <a:xfrm flipV="1">
                <a:off x="533" y="3498"/>
                <a:ext cx="0" cy="9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09" name="Line 41">
                <a:extLst>
                  <a:ext uri="{FF2B5EF4-FFF2-40B4-BE49-F238E27FC236}">
                    <a16:creationId xmlns:a16="http://schemas.microsoft.com/office/drawing/2014/main" id="{9E3CED8A-B48F-CAB9-773C-D82269AF6F0D}"/>
                  </a:ext>
                </a:extLst>
              </p:cNvPr>
              <p:cNvSpPr>
                <a:spLocks noChangeShapeType="1"/>
              </p:cNvSpPr>
              <p:nvPr/>
            </p:nvSpPr>
            <p:spPr bwMode="auto">
              <a:xfrm flipV="1">
                <a:off x="795" y="3757"/>
                <a:ext cx="64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07" name="Rectangle 39">
                <a:extLst>
                  <a:ext uri="{FF2B5EF4-FFF2-40B4-BE49-F238E27FC236}">
                    <a16:creationId xmlns:a16="http://schemas.microsoft.com/office/drawing/2014/main" id="{2C0FC341-D793-2C3E-E34D-E2801AA784B4}"/>
                  </a:ext>
                </a:extLst>
              </p:cNvPr>
              <p:cNvSpPr>
                <a:spLocks noChangeArrowheads="1"/>
              </p:cNvSpPr>
              <p:nvPr/>
            </p:nvSpPr>
            <p:spPr bwMode="auto">
              <a:xfrm>
                <a:off x="1424" y="3708"/>
                <a:ext cx="101" cy="95"/>
              </a:xfrm>
              <a:prstGeom prst="rect">
                <a:avLst/>
              </a:prstGeom>
              <a:solidFill>
                <a:schemeClr val="accent1"/>
              </a:solidFill>
              <a:ln w="9525">
                <a:solidFill>
                  <a:schemeClr val="tx1"/>
                </a:solidFill>
                <a:miter lim="800000"/>
                <a:headEnd/>
                <a:tailEnd/>
              </a:ln>
            </p:spPr>
            <p:txBody>
              <a:bodyPr wrap="none" anchor="ctr"/>
              <a:lstStyle/>
              <a:p>
                <a:endParaRPr lang="en-US"/>
              </a:p>
            </p:txBody>
          </p:sp>
        </p:grpSp>
        <p:grpSp>
          <p:nvGrpSpPr>
            <p:cNvPr id="7223" name="Group 55">
              <a:extLst>
                <a:ext uri="{FF2B5EF4-FFF2-40B4-BE49-F238E27FC236}">
                  <a16:creationId xmlns:a16="http://schemas.microsoft.com/office/drawing/2014/main" id="{973583E4-15D8-10AF-1AA8-93158FBB0419}"/>
                </a:ext>
              </a:extLst>
            </p:cNvPr>
            <p:cNvGrpSpPr>
              <a:grpSpLocks/>
            </p:cNvGrpSpPr>
            <p:nvPr/>
          </p:nvGrpSpPr>
          <p:grpSpPr bwMode="auto">
            <a:xfrm>
              <a:off x="5334000" y="1143000"/>
              <a:ext cx="2590800" cy="2103438"/>
              <a:chOff x="3360" y="720"/>
              <a:chExt cx="1632" cy="1325"/>
            </a:xfrm>
          </p:grpSpPr>
          <p:grpSp>
            <p:nvGrpSpPr>
              <p:cNvPr id="7195" name="Group 27">
                <a:extLst>
                  <a:ext uri="{FF2B5EF4-FFF2-40B4-BE49-F238E27FC236}">
                    <a16:creationId xmlns:a16="http://schemas.microsoft.com/office/drawing/2014/main" id="{EA1608C1-6CE4-2C70-8704-A392FA9195AF}"/>
                  </a:ext>
                </a:extLst>
              </p:cNvPr>
              <p:cNvGrpSpPr>
                <a:grpSpLocks/>
              </p:cNvGrpSpPr>
              <p:nvPr/>
            </p:nvGrpSpPr>
            <p:grpSpPr bwMode="auto">
              <a:xfrm>
                <a:off x="3360" y="720"/>
                <a:ext cx="1632" cy="1296"/>
                <a:chOff x="3360" y="720"/>
                <a:chExt cx="1632" cy="1296"/>
              </a:xfrm>
            </p:grpSpPr>
            <p:sp>
              <p:nvSpPr>
                <p:cNvPr id="7177" name="AutoShape 9">
                  <a:extLst>
                    <a:ext uri="{FF2B5EF4-FFF2-40B4-BE49-F238E27FC236}">
                      <a16:creationId xmlns:a16="http://schemas.microsoft.com/office/drawing/2014/main" id="{DD8EA02B-B6E4-2480-45F6-52D1936ACD4F}"/>
                    </a:ext>
                  </a:extLst>
                </p:cNvPr>
                <p:cNvSpPr>
                  <a:spLocks noChangeArrowheads="1"/>
                </p:cNvSpPr>
                <p:nvPr/>
              </p:nvSpPr>
              <p:spPr bwMode="auto">
                <a:xfrm>
                  <a:off x="3360" y="720"/>
                  <a:ext cx="1632" cy="1296"/>
                </a:xfrm>
                <a:prstGeom prst="cube">
                  <a:avLst>
                    <a:gd name="adj" fmla="val 7125"/>
                  </a:avLst>
                </a:prstGeom>
                <a:solidFill>
                  <a:srgbClr val="E34337"/>
                </a:solidFill>
                <a:ln w="9525">
                  <a:solidFill>
                    <a:schemeClr val="tx1"/>
                  </a:solidFill>
                  <a:miter lim="800000"/>
                  <a:headEnd/>
                  <a:tailEnd/>
                </a:ln>
              </p:spPr>
              <p:txBody>
                <a:bodyPr wrap="none" anchor="ctr"/>
                <a:lstStyle/>
                <a:p>
                  <a:pPr algn="ctr"/>
                  <a:endParaRPr lang="en-US" altLang="en-US"/>
                </a:p>
              </p:txBody>
            </p:sp>
            <p:sp>
              <p:nvSpPr>
                <p:cNvPr id="7180" name="AutoShape 12">
                  <a:extLst>
                    <a:ext uri="{FF2B5EF4-FFF2-40B4-BE49-F238E27FC236}">
                      <a16:creationId xmlns:a16="http://schemas.microsoft.com/office/drawing/2014/main" id="{63003CD0-A0B9-9423-B2DD-84589131E261}"/>
                    </a:ext>
                  </a:extLst>
                </p:cNvPr>
                <p:cNvSpPr>
                  <a:spLocks noChangeArrowheads="1"/>
                </p:cNvSpPr>
                <p:nvPr/>
              </p:nvSpPr>
              <p:spPr bwMode="auto">
                <a:xfrm>
                  <a:off x="3456" y="1296"/>
                  <a:ext cx="528" cy="624"/>
                </a:xfrm>
                <a:prstGeom prst="cube">
                  <a:avLst>
                    <a:gd name="adj" fmla="val 7125"/>
                  </a:avLst>
                </a:prstGeom>
                <a:solidFill>
                  <a:srgbClr val="CDCAFF"/>
                </a:solidFill>
                <a:ln w="9525">
                  <a:solidFill>
                    <a:schemeClr val="tx1"/>
                  </a:solidFill>
                  <a:miter lim="800000"/>
                  <a:headEnd/>
                  <a:tailEnd/>
                </a:ln>
              </p:spPr>
              <p:txBody>
                <a:bodyPr wrap="none" anchor="ctr"/>
                <a:lstStyle/>
                <a:p>
                  <a:pPr algn="ctr"/>
                  <a:r>
                    <a:rPr lang="en-US" altLang="en-US" sz="1200"/>
                    <a:t>Mission</a:t>
                  </a:r>
                </a:p>
                <a:p>
                  <a:pPr algn="ctr"/>
                  <a:r>
                    <a:rPr lang="en-US" altLang="en-US" sz="1200"/>
                    <a:t>Planning</a:t>
                  </a:r>
                </a:p>
                <a:p>
                  <a:pPr algn="ctr"/>
                  <a:r>
                    <a:rPr lang="en-US" altLang="en-US" sz="1200"/>
                    <a:t>Computer</a:t>
                  </a:r>
                </a:p>
              </p:txBody>
            </p:sp>
            <p:sp>
              <p:nvSpPr>
                <p:cNvPr id="7187" name="AutoShape 19">
                  <a:extLst>
                    <a:ext uri="{FF2B5EF4-FFF2-40B4-BE49-F238E27FC236}">
                      <a16:creationId xmlns:a16="http://schemas.microsoft.com/office/drawing/2014/main" id="{C379FCDD-8388-E503-372E-7B1BC0C4E62A}"/>
                    </a:ext>
                  </a:extLst>
                </p:cNvPr>
                <p:cNvSpPr>
                  <a:spLocks noChangeArrowheads="1"/>
                </p:cNvSpPr>
                <p:nvPr/>
              </p:nvSpPr>
              <p:spPr bwMode="auto">
                <a:xfrm>
                  <a:off x="4176" y="864"/>
                  <a:ext cx="624" cy="480"/>
                </a:xfrm>
                <a:prstGeom prst="cube">
                  <a:avLst>
                    <a:gd name="adj" fmla="val 15417"/>
                  </a:avLst>
                </a:prstGeom>
                <a:solidFill>
                  <a:srgbClr val="E93BB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en-US" altLang="en-US" sz="1200">
                      <a:solidFill>
                        <a:schemeClr val="bg1"/>
                      </a:solidFill>
                    </a:rPr>
                    <a:t>Science</a:t>
                  </a:r>
                </a:p>
                <a:p>
                  <a:pPr algn="ctr"/>
                  <a:r>
                    <a:rPr lang="en-US" altLang="en-US" sz="1200">
                      <a:solidFill>
                        <a:schemeClr val="bg1"/>
                      </a:solidFill>
                    </a:rPr>
                    <a:t>Processing</a:t>
                  </a:r>
                </a:p>
              </p:txBody>
            </p:sp>
            <p:sp>
              <p:nvSpPr>
                <p:cNvPr id="7191" name="AutoShape 23">
                  <a:extLst>
                    <a:ext uri="{FF2B5EF4-FFF2-40B4-BE49-F238E27FC236}">
                      <a16:creationId xmlns:a16="http://schemas.microsoft.com/office/drawing/2014/main" id="{00DBC0F0-196A-C472-F74D-25F15CEA71C3}"/>
                    </a:ext>
                  </a:extLst>
                </p:cNvPr>
                <p:cNvSpPr>
                  <a:spLocks noChangeArrowheads="1"/>
                </p:cNvSpPr>
                <p:nvPr/>
              </p:nvSpPr>
              <p:spPr bwMode="auto">
                <a:xfrm>
                  <a:off x="4176" y="1488"/>
                  <a:ext cx="672" cy="480"/>
                </a:xfrm>
                <a:prstGeom prst="cube">
                  <a:avLst>
                    <a:gd name="adj" fmla="val 7125"/>
                  </a:avLst>
                </a:prstGeom>
                <a:solidFill>
                  <a:srgbClr val="00E643"/>
                </a:solidFill>
                <a:ln w="9525">
                  <a:solidFill>
                    <a:schemeClr val="tx1"/>
                  </a:solidFill>
                  <a:miter lim="800000"/>
                  <a:headEnd/>
                  <a:tailEnd/>
                </a:ln>
              </p:spPr>
              <p:txBody>
                <a:bodyPr wrap="none" anchor="ctr"/>
                <a:lstStyle/>
                <a:p>
                  <a:pPr algn="ctr"/>
                  <a:r>
                    <a:rPr lang="en-US" altLang="en-US" sz="1200">
                      <a:solidFill>
                        <a:schemeClr val="bg1"/>
                      </a:solidFill>
                    </a:rPr>
                    <a:t>Data</a:t>
                  </a:r>
                </a:p>
                <a:p>
                  <a:pPr algn="ctr"/>
                  <a:r>
                    <a:rPr lang="en-US" altLang="en-US" sz="1200">
                      <a:solidFill>
                        <a:schemeClr val="bg1"/>
                      </a:solidFill>
                    </a:rPr>
                    <a:t>Management</a:t>
                  </a:r>
                </a:p>
                <a:p>
                  <a:pPr algn="ctr"/>
                  <a:r>
                    <a:rPr lang="en-US" altLang="en-US" sz="1200">
                      <a:solidFill>
                        <a:schemeClr val="bg1"/>
                      </a:solidFill>
                    </a:rPr>
                    <a:t>Computer</a:t>
                  </a:r>
                  <a:endParaRPr lang="en-US" altLang="en-US" sz="1200"/>
                </a:p>
              </p:txBody>
            </p:sp>
          </p:grpSp>
          <p:sp>
            <p:nvSpPr>
              <p:cNvPr id="7212" name="Line 44">
                <a:extLst>
                  <a:ext uri="{FF2B5EF4-FFF2-40B4-BE49-F238E27FC236}">
                    <a16:creationId xmlns:a16="http://schemas.microsoft.com/office/drawing/2014/main" id="{90C8017E-7376-3E2F-1EFD-05D66E15A911}"/>
                  </a:ext>
                </a:extLst>
              </p:cNvPr>
              <p:cNvSpPr>
                <a:spLocks noChangeShapeType="1"/>
              </p:cNvSpPr>
              <p:nvPr/>
            </p:nvSpPr>
            <p:spPr bwMode="auto">
              <a:xfrm flipV="1">
                <a:off x="4075" y="1043"/>
                <a:ext cx="0" cy="92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13" name="Line 45">
                <a:extLst>
                  <a:ext uri="{FF2B5EF4-FFF2-40B4-BE49-F238E27FC236}">
                    <a16:creationId xmlns:a16="http://schemas.microsoft.com/office/drawing/2014/main" id="{93A258ED-4E83-4CC5-E176-9BA8FE74F942}"/>
                  </a:ext>
                </a:extLst>
              </p:cNvPr>
              <p:cNvSpPr>
                <a:spLocks noChangeShapeType="1"/>
              </p:cNvSpPr>
              <p:nvPr/>
            </p:nvSpPr>
            <p:spPr bwMode="auto">
              <a:xfrm flipH="1">
                <a:off x="3957" y="1604"/>
                <a:ext cx="116" cy="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14" name="Line 46">
                <a:extLst>
                  <a:ext uri="{FF2B5EF4-FFF2-40B4-BE49-F238E27FC236}">
                    <a16:creationId xmlns:a16="http://schemas.microsoft.com/office/drawing/2014/main" id="{8C477308-75DF-7D4D-BDE4-69BD5F995F2F}"/>
                  </a:ext>
                </a:extLst>
              </p:cNvPr>
              <p:cNvSpPr>
                <a:spLocks noChangeShapeType="1"/>
              </p:cNvSpPr>
              <p:nvPr/>
            </p:nvSpPr>
            <p:spPr bwMode="auto">
              <a:xfrm flipH="1">
                <a:off x="4067" y="1766"/>
                <a:ext cx="116" cy="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15" name="Line 47">
                <a:extLst>
                  <a:ext uri="{FF2B5EF4-FFF2-40B4-BE49-F238E27FC236}">
                    <a16:creationId xmlns:a16="http://schemas.microsoft.com/office/drawing/2014/main" id="{3AEFFE6A-F112-708C-795C-93C690F2A908}"/>
                  </a:ext>
                </a:extLst>
              </p:cNvPr>
              <p:cNvSpPr>
                <a:spLocks noChangeShapeType="1"/>
              </p:cNvSpPr>
              <p:nvPr/>
            </p:nvSpPr>
            <p:spPr bwMode="auto">
              <a:xfrm flipH="1">
                <a:off x="4069" y="1142"/>
                <a:ext cx="116" cy="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11" name="Rectangle 43">
                <a:extLst>
                  <a:ext uri="{FF2B5EF4-FFF2-40B4-BE49-F238E27FC236}">
                    <a16:creationId xmlns:a16="http://schemas.microsoft.com/office/drawing/2014/main" id="{3B1DA770-326B-1A06-96F8-FF148D300CD4}"/>
                  </a:ext>
                </a:extLst>
              </p:cNvPr>
              <p:cNvSpPr>
                <a:spLocks noChangeArrowheads="1"/>
              </p:cNvSpPr>
              <p:nvPr/>
            </p:nvSpPr>
            <p:spPr bwMode="auto">
              <a:xfrm>
                <a:off x="4024" y="1950"/>
                <a:ext cx="101" cy="95"/>
              </a:xfrm>
              <a:prstGeom prst="rect">
                <a:avLst/>
              </a:prstGeom>
              <a:solidFill>
                <a:schemeClr val="accent1"/>
              </a:solidFill>
              <a:ln w="9525">
                <a:solidFill>
                  <a:schemeClr val="tx1"/>
                </a:solidFill>
                <a:miter lim="800000"/>
                <a:headEnd/>
                <a:tailEnd/>
              </a:ln>
            </p:spPr>
            <p:txBody>
              <a:bodyPr wrap="none" anchor="ctr"/>
              <a:lstStyle/>
              <a:p>
                <a:endParaRPr lang="en-US"/>
              </a:p>
            </p:txBody>
          </p:sp>
        </p:grpSp>
        <p:grpSp>
          <p:nvGrpSpPr>
            <p:cNvPr id="7222" name="Group 54">
              <a:extLst>
                <a:ext uri="{FF2B5EF4-FFF2-40B4-BE49-F238E27FC236}">
                  <a16:creationId xmlns:a16="http://schemas.microsoft.com/office/drawing/2014/main" id="{553D600D-E949-EF81-EE60-D5E0908EE80E}"/>
                </a:ext>
              </a:extLst>
            </p:cNvPr>
            <p:cNvGrpSpPr>
              <a:grpSpLocks/>
            </p:cNvGrpSpPr>
            <p:nvPr/>
          </p:nvGrpSpPr>
          <p:grpSpPr bwMode="auto">
            <a:xfrm>
              <a:off x="5189538" y="3733800"/>
              <a:ext cx="2659062" cy="2500312"/>
              <a:chOff x="3269" y="2457"/>
              <a:chExt cx="1675" cy="1575"/>
            </a:xfrm>
          </p:grpSpPr>
          <p:sp>
            <p:nvSpPr>
              <p:cNvPr id="7176" name="AutoShape 8">
                <a:extLst>
                  <a:ext uri="{FF2B5EF4-FFF2-40B4-BE49-F238E27FC236}">
                    <a16:creationId xmlns:a16="http://schemas.microsoft.com/office/drawing/2014/main" id="{7548B81C-AA03-3B75-C745-21AA9F92C4E3}"/>
                  </a:ext>
                </a:extLst>
              </p:cNvPr>
              <p:cNvSpPr>
                <a:spLocks noChangeArrowheads="1"/>
              </p:cNvSpPr>
              <p:nvPr/>
            </p:nvSpPr>
            <p:spPr bwMode="auto">
              <a:xfrm>
                <a:off x="3312" y="2496"/>
                <a:ext cx="1632" cy="1536"/>
              </a:xfrm>
              <a:prstGeom prst="cube">
                <a:avLst>
                  <a:gd name="adj" fmla="val 7125"/>
                </a:avLst>
              </a:prstGeom>
              <a:solidFill>
                <a:srgbClr val="CDCAFF"/>
              </a:solidFill>
              <a:ln w="9525">
                <a:solidFill>
                  <a:schemeClr val="tx1"/>
                </a:solidFill>
                <a:miter lim="800000"/>
                <a:headEnd/>
                <a:tailEnd/>
              </a:ln>
            </p:spPr>
            <p:txBody>
              <a:bodyPr wrap="none" anchor="ctr"/>
              <a:lstStyle/>
              <a:p>
                <a:pPr algn="ctr"/>
                <a:endParaRPr lang="en-US" altLang="en-US"/>
              </a:p>
            </p:txBody>
          </p:sp>
          <p:sp>
            <p:nvSpPr>
              <p:cNvPr id="7178" name="AutoShape 10">
                <a:extLst>
                  <a:ext uri="{FF2B5EF4-FFF2-40B4-BE49-F238E27FC236}">
                    <a16:creationId xmlns:a16="http://schemas.microsoft.com/office/drawing/2014/main" id="{D686DE78-5062-3D49-64EC-F2201B57370D}"/>
                  </a:ext>
                </a:extLst>
              </p:cNvPr>
              <p:cNvSpPr>
                <a:spLocks noChangeArrowheads="1"/>
              </p:cNvSpPr>
              <p:nvPr/>
            </p:nvSpPr>
            <p:spPr bwMode="auto">
              <a:xfrm>
                <a:off x="3457" y="3367"/>
                <a:ext cx="528" cy="624"/>
              </a:xfrm>
              <a:prstGeom prst="cube">
                <a:avLst>
                  <a:gd name="adj" fmla="val 7125"/>
                </a:avLst>
              </a:prstGeom>
              <a:solidFill>
                <a:srgbClr val="CDCAFF"/>
              </a:solidFill>
              <a:ln w="9525">
                <a:solidFill>
                  <a:schemeClr val="tx1"/>
                </a:solidFill>
                <a:miter lim="800000"/>
                <a:headEnd/>
                <a:tailEnd/>
              </a:ln>
            </p:spPr>
            <p:txBody>
              <a:bodyPr wrap="none" anchor="ctr"/>
              <a:lstStyle/>
              <a:p>
                <a:pPr algn="ctr"/>
                <a:r>
                  <a:rPr lang="en-US" altLang="en-US" sz="1200"/>
                  <a:t>Spacecraft</a:t>
                </a:r>
              </a:p>
              <a:p>
                <a:pPr algn="ctr"/>
                <a:r>
                  <a:rPr lang="en-US" altLang="en-US" sz="1200"/>
                  <a:t>Control</a:t>
                </a:r>
              </a:p>
              <a:p>
                <a:pPr algn="ctr"/>
                <a:r>
                  <a:rPr lang="en-US" altLang="en-US" sz="1200"/>
                  <a:t>Computer</a:t>
                </a:r>
              </a:p>
            </p:txBody>
          </p:sp>
          <p:sp>
            <p:nvSpPr>
              <p:cNvPr id="7181" name="AutoShape 13">
                <a:extLst>
                  <a:ext uri="{FF2B5EF4-FFF2-40B4-BE49-F238E27FC236}">
                    <a16:creationId xmlns:a16="http://schemas.microsoft.com/office/drawing/2014/main" id="{AD17F1EA-CFBA-0847-59A7-A2525393E223}"/>
                  </a:ext>
                </a:extLst>
              </p:cNvPr>
              <p:cNvSpPr>
                <a:spLocks noChangeArrowheads="1"/>
              </p:cNvSpPr>
              <p:nvPr/>
            </p:nvSpPr>
            <p:spPr bwMode="auto">
              <a:xfrm>
                <a:off x="3457" y="2653"/>
                <a:ext cx="528" cy="624"/>
              </a:xfrm>
              <a:prstGeom prst="cube">
                <a:avLst>
                  <a:gd name="adj" fmla="val 7125"/>
                </a:avLst>
              </a:prstGeom>
              <a:solidFill>
                <a:srgbClr val="849E8B"/>
              </a:solidFill>
              <a:ln w="9525">
                <a:solidFill>
                  <a:schemeClr val="tx1"/>
                </a:solidFill>
                <a:miter lim="800000"/>
                <a:headEnd/>
                <a:tailEnd/>
              </a:ln>
            </p:spPr>
            <p:txBody>
              <a:bodyPr wrap="none" anchor="ctr"/>
              <a:lstStyle/>
              <a:p>
                <a:pPr algn="ctr"/>
                <a:r>
                  <a:rPr lang="en-US" altLang="en-US" sz="1200"/>
                  <a:t>Monitor &amp;</a:t>
                </a:r>
              </a:p>
              <a:p>
                <a:pPr algn="ctr"/>
                <a:r>
                  <a:rPr lang="en-US" altLang="en-US" sz="1200"/>
                  <a:t>Control</a:t>
                </a:r>
              </a:p>
              <a:p>
                <a:pPr algn="ctr"/>
                <a:r>
                  <a:rPr lang="en-US" altLang="en-US" sz="1200"/>
                  <a:t>Computer</a:t>
                </a:r>
              </a:p>
            </p:txBody>
          </p:sp>
          <p:sp>
            <p:nvSpPr>
              <p:cNvPr id="7182" name="AutoShape 14">
                <a:extLst>
                  <a:ext uri="{FF2B5EF4-FFF2-40B4-BE49-F238E27FC236}">
                    <a16:creationId xmlns:a16="http://schemas.microsoft.com/office/drawing/2014/main" id="{FA175DB1-7EB7-7F03-1AE0-3B10419C695B}"/>
                  </a:ext>
                </a:extLst>
              </p:cNvPr>
              <p:cNvSpPr>
                <a:spLocks noChangeArrowheads="1"/>
              </p:cNvSpPr>
              <p:nvPr/>
            </p:nvSpPr>
            <p:spPr bwMode="auto">
              <a:xfrm>
                <a:off x="4176" y="2976"/>
                <a:ext cx="528" cy="624"/>
              </a:xfrm>
              <a:prstGeom prst="cube">
                <a:avLst>
                  <a:gd name="adj" fmla="val 7125"/>
                </a:avLst>
              </a:prstGeom>
              <a:solidFill>
                <a:srgbClr val="3B27CB"/>
              </a:solidFill>
              <a:ln w="9525">
                <a:solidFill>
                  <a:schemeClr val="tx1"/>
                </a:solidFill>
                <a:miter lim="800000"/>
                <a:headEnd/>
                <a:tailEnd/>
              </a:ln>
            </p:spPr>
            <p:txBody>
              <a:bodyPr wrap="none" anchor="ctr"/>
              <a:lstStyle/>
              <a:p>
                <a:pPr algn="ctr"/>
                <a:r>
                  <a:rPr lang="en-US" altLang="en-US" sz="1200">
                    <a:solidFill>
                      <a:schemeClr val="bg1"/>
                    </a:solidFill>
                  </a:rPr>
                  <a:t>Flight</a:t>
                </a:r>
              </a:p>
              <a:p>
                <a:pPr algn="ctr"/>
                <a:r>
                  <a:rPr lang="en-US" altLang="en-US" sz="1200">
                    <a:solidFill>
                      <a:schemeClr val="bg1"/>
                    </a:solidFill>
                  </a:rPr>
                  <a:t>Dynamics</a:t>
                </a:r>
              </a:p>
              <a:p>
                <a:pPr algn="ctr"/>
                <a:r>
                  <a:rPr lang="en-US" altLang="en-US" sz="1200">
                    <a:solidFill>
                      <a:schemeClr val="bg1"/>
                    </a:solidFill>
                  </a:rPr>
                  <a:t>Computer</a:t>
                </a:r>
                <a:endParaRPr lang="en-US" altLang="en-US" sz="1200"/>
              </a:p>
            </p:txBody>
          </p:sp>
          <p:sp>
            <p:nvSpPr>
              <p:cNvPr id="7210" name="Rectangle 42">
                <a:extLst>
                  <a:ext uri="{FF2B5EF4-FFF2-40B4-BE49-F238E27FC236}">
                    <a16:creationId xmlns:a16="http://schemas.microsoft.com/office/drawing/2014/main" id="{AB644358-9CF2-C386-3F1A-7BE53F1AF899}"/>
                  </a:ext>
                </a:extLst>
              </p:cNvPr>
              <p:cNvSpPr>
                <a:spLocks noChangeArrowheads="1"/>
              </p:cNvSpPr>
              <p:nvPr/>
            </p:nvSpPr>
            <p:spPr bwMode="auto">
              <a:xfrm>
                <a:off x="4036" y="2457"/>
                <a:ext cx="101" cy="95"/>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7216" name="Line 48">
                <a:extLst>
                  <a:ext uri="{FF2B5EF4-FFF2-40B4-BE49-F238E27FC236}">
                    <a16:creationId xmlns:a16="http://schemas.microsoft.com/office/drawing/2014/main" id="{0451994B-DDD6-2543-04F1-496EF5D08042}"/>
                  </a:ext>
                </a:extLst>
              </p:cNvPr>
              <p:cNvSpPr>
                <a:spLocks noChangeShapeType="1"/>
              </p:cNvSpPr>
              <p:nvPr/>
            </p:nvSpPr>
            <p:spPr bwMode="auto">
              <a:xfrm flipH="1">
                <a:off x="3983" y="2992"/>
                <a:ext cx="116" cy="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17" name="Line 49">
                <a:extLst>
                  <a:ext uri="{FF2B5EF4-FFF2-40B4-BE49-F238E27FC236}">
                    <a16:creationId xmlns:a16="http://schemas.microsoft.com/office/drawing/2014/main" id="{B88D482F-295E-9DB5-CA21-5409361C89CF}"/>
                  </a:ext>
                </a:extLst>
              </p:cNvPr>
              <p:cNvSpPr>
                <a:spLocks noChangeShapeType="1"/>
              </p:cNvSpPr>
              <p:nvPr/>
            </p:nvSpPr>
            <p:spPr bwMode="auto">
              <a:xfrm flipH="1">
                <a:off x="3992" y="3669"/>
                <a:ext cx="116" cy="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18" name="Line 50">
                <a:extLst>
                  <a:ext uri="{FF2B5EF4-FFF2-40B4-BE49-F238E27FC236}">
                    <a16:creationId xmlns:a16="http://schemas.microsoft.com/office/drawing/2014/main" id="{EBC88F75-8F49-1F00-032D-B830F48C390A}"/>
                  </a:ext>
                </a:extLst>
              </p:cNvPr>
              <p:cNvSpPr>
                <a:spLocks noChangeShapeType="1"/>
              </p:cNvSpPr>
              <p:nvPr/>
            </p:nvSpPr>
            <p:spPr bwMode="auto">
              <a:xfrm flipH="1">
                <a:off x="4082" y="3302"/>
                <a:ext cx="116" cy="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19" name="Line 51">
                <a:extLst>
                  <a:ext uri="{FF2B5EF4-FFF2-40B4-BE49-F238E27FC236}">
                    <a16:creationId xmlns:a16="http://schemas.microsoft.com/office/drawing/2014/main" id="{39259891-1217-5F40-FC83-D58367946D6F}"/>
                  </a:ext>
                </a:extLst>
              </p:cNvPr>
              <p:cNvSpPr>
                <a:spLocks noChangeShapeType="1"/>
              </p:cNvSpPr>
              <p:nvPr/>
            </p:nvSpPr>
            <p:spPr bwMode="auto">
              <a:xfrm flipH="1" flipV="1">
                <a:off x="4088" y="2546"/>
                <a:ext cx="7" cy="132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20" name="Line 52">
                <a:extLst>
                  <a:ext uri="{FF2B5EF4-FFF2-40B4-BE49-F238E27FC236}">
                    <a16:creationId xmlns:a16="http://schemas.microsoft.com/office/drawing/2014/main" id="{1D7E86A5-34FF-5DB1-DC0B-F01E6D399B00}"/>
                  </a:ext>
                </a:extLst>
              </p:cNvPr>
              <p:cNvSpPr>
                <a:spLocks noChangeShapeType="1"/>
              </p:cNvSpPr>
              <p:nvPr/>
            </p:nvSpPr>
            <p:spPr bwMode="auto">
              <a:xfrm flipH="1">
                <a:off x="3312" y="3324"/>
                <a:ext cx="761" cy="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08" name="Rectangle 40">
                <a:extLst>
                  <a:ext uri="{FF2B5EF4-FFF2-40B4-BE49-F238E27FC236}">
                    <a16:creationId xmlns:a16="http://schemas.microsoft.com/office/drawing/2014/main" id="{98E92A03-93E7-F729-EEDF-C745984BCDB0}"/>
                  </a:ext>
                </a:extLst>
              </p:cNvPr>
              <p:cNvSpPr>
                <a:spLocks noChangeArrowheads="1"/>
              </p:cNvSpPr>
              <p:nvPr/>
            </p:nvSpPr>
            <p:spPr bwMode="auto">
              <a:xfrm>
                <a:off x="3269" y="3289"/>
                <a:ext cx="101" cy="95"/>
              </a:xfrm>
              <a:prstGeom prst="rect">
                <a:avLst/>
              </a:prstGeom>
              <a:solidFill>
                <a:schemeClr val="accent1"/>
              </a:solidFill>
              <a:ln w="9525">
                <a:solidFill>
                  <a:schemeClr val="tx1"/>
                </a:solidFill>
                <a:miter lim="800000"/>
                <a:headEnd/>
                <a:tailEnd/>
              </a:ln>
            </p:spPr>
            <p:txBody>
              <a:bodyPr wrap="none" anchor="ctr"/>
              <a:lstStyle/>
              <a:p>
                <a:endParaRPr lang="en-US"/>
              </a:p>
            </p:txBody>
          </p:sp>
        </p:grpSp>
        <p:sp>
          <p:nvSpPr>
            <p:cNvPr id="7192" name="Freeform 24">
              <a:extLst>
                <a:ext uri="{FF2B5EF4-FFF2-40B4-BE49-F238E27FC236}">
                  <a16:creationId xmlns:a16="http://schemas.microsoft.com/office/drawing/2014/main" id="{AC290DD9-3BA8-4482-28B4-124EC93002BA}"/>
                </a:ext>
              </a:extLst>
            </p:cNvPr>
            <p:cNvSpPr>
              <a:spLocks/>
            </p:cNvSpPr>
            <p:nvPr/>
          </p:nvSpPr>
          <p:spPr bwMode="auto">
            <a:xfrm rot="1545206">
              <a:off x="1247775" y="4481513"/>
              <a:ext cx="1333500" cy="217487"/>
            </a:xfrm>
            <a:custGeom>
              <a:avLst/>
              <a:gdLst>
                <a:gd name="T0" fmla="*/ 0 w 1248"/>
                <a:gd name="T1" fmla="*/ 0 h 144"/>
                <a:gd name="T2" fmla="*/ 720 w 1248"/>
                <a:gd name="T3" fmla="*/ 48 h 144"/>
                <a:gd name="T4" fmla="*/ 528 w 1248"/>
                <a:gd name="T5" fmla="*/ 144 h 144"/>
                <a:gd name="T6" fmla="*/ 1248 w 1248"/>
                <a:gd name="T7" fmla="*/ 144 h 144"/>
              </a:gdLst>
              <a:ahLst/>
              <a:cxnLst>
                <a:cxn ang="0">
                  <a:pos x="T0" y="T1"/>
                </a:cxn>
                <a:cxn ang="0">
                  <a:pos x="T2" y="T3"/>
                </a:cxn>
                <a:cxn ang="0">
                  <a:pos x="T4" y="T5"/>
                </a:cxn>
                <a:cxn ang="0">
                  <a:pos x="T6" y="T7"/>
                </a:cxn>
              </a:cxnLst>
              <a:rect l="0" t="0" r="r" b="b"/>
              <a:pathLst>
                <a:path w="1248" h="144">
                  <a:moveTo>
                    <a:pt x="0" y="0"/>
                  </a:moveTo>
                  <a:lnTo>
                    <a:pt x="720" y="48"/>
                  </a:lnTo>
                  <a:lnTo>
                    <a:pt x="528" y="144"/>
                  </a:lnTo>
                  <a:lnTo>
                    <a:pt x="1248" y="144"/>
                  </a:lnTo>
                </a:path>
              </a:pathLst>
            </a:custGeom>
            <a:noFill/>
            <a:ln w="28575" cmpd="sng">
              <a:solidFill>
                <a:schemeClr val="tx1"/>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7225" name="Text Box 57">
              <a:extLst>
                <a:ext uri="{FF2B5EF4-FFF2-40B4-BE49-F238E27FC236}">
                  <a16:creationId xmlns:a16="http://schemas.microsoft.com/office/drawing/2014/main" id="{42F80D45-B7B2-01B9-2C45-617D399EF770}"/>
                </a:ext>
              </a:extLst>
            </p:cNvPr>
            <p:cNvSpPr txBox="1">
              <a:spLocks noChangeArrowheads="1"/>
            </p:cNvSpPr>
            <p:nvPr/>
          </p:nvSpPr>
          <p:spPr bwMode="auto">
            <a:xfrm>
              <a:off x="876300" y="1555750"/>
              <a:ext cx="2154238" cy="366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gn="ctr"/>
              <a:r>
                <a:rPr lang="en-US" altLang="en-US" sz="1800"/>
                <a:t>Science Spacecraft</a:t>
              </a:r>
            </a:p>
          </p:txBody>
        </p:sp>
        <p:sp>
          <p:nvSpPr>
            <p:cNvPr id="7226" name="Text Box 58">
              <a:extLst>
                <a:ext uri="{FF2B5EF4-FFF2-40B4-BE49-F238E27FC236}">
                  <a16:creationId xmlns:a16="http://schemas.microsoft.com/office/drawing/2014/main" id="{A48A6F03-65A3-101D-15DD-049E0F9B5C16}"/>
                </a:ext>
              </a:extLst>
            </p:cNvPr>
            <p:cNvSpPr txBox="1">
              <a:spLocks noChangeArrowheads="1"/>
            </p:cNvSpPr>
            <p:nvPr/>
          </p:nvSpPr>
          <p:spPr bwMode="auto">
            <a:xfrm>
              <a:off x="1004888" y="6305550"/>
              <a:ext cx="1835150" cy="366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gn="ctr"/>
              <a:r>
                <a:rPr lang="en-US" altLang="en-US" sz="1800"/>
                <a:t>Tracking Station</a:t>
              </a:r>
            </a:p>
          </p:txBody>
        </p:sp>
        <p:sp>
          <p:nvSpPr>
            <p:cNvPr id="7227" name="Text Box 59">
              <a:extLst>
                <a:ext uri="{FF2B5EF4-FFF2-40B4-BE49-F238E27FC236}">
                  <a16:creationId xmlns:a16="http://schemas.microsoft.com/office/drawing/2014/main" id="{4EBF36F2-D20E-DE44-37D4-A2E690C420A8}"/>
                </a:ext>
              </a:extLst>
            </p:cNvPr>
            <p:cNvSpPr txBox="1">
              <a:spLocks noChangeArrowheads="1"/>
            </p:cNvSpPr>
            <p:nvPr/>
          </p:nvSpPr>
          <p:spPr bwMode="auto">
            <a:xfrm>
              <a:off x="5086350" y="6192837"/>
              <a:ext cx="2827338" cy="366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gn="ctr"/>
              <a:r>
                <a:rPr lang="en-US" altLang="en-US" sz="1800"/>
                <a:t>Spacecraft Control Center</a:t>
              </a:r>
            </a:p>
          </p:txBody>
        </p:sp>
        <p:sp>
          <p:nvSpPr>
            <p:cNvPr id="7228" name="Text Box 60">
              <a:extLst>
                <a:ext uri="{FF2B5EF4-FFF2-40B4-BE49-F238E27FC236}">
                  <a16:creationId xmlns:a16="http://schemas.microsoft.com/office/drawing/2014/main" id="{7DB3C474-8B2E-8E4C-F88D-18273E00EA03}"/>
                </a:ext>
              </a:extLst>
            </p:cNvPr>
            <p:cNvSpPr txBox="1">
              <a:spLocks noChangeArrowheads="1"/>
            </p:cNvSpPr>
            <p:nvPr/>
          </p:nvSpPr>
          <p:spPr bwMode="auto">
            <a:xfrm>
              <a:off x="5340350" y="1290638"/>
              <a:ext cx="996950" cy="641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gn="ctr"/>
              <a:r>
                <a:rPr lang="en-US" altLang="en-US" sz="1800" dirty="0"/>
                <a:t>Science</a:t>
              </a:r>
            </a:p>
            <a:p>
              <a:pPr algn="ctr"/>
              <a:r>
                <a:rPr lang="en-US" altLang="en-US" sz="1800" dirty="0"/>
                <a:t>Institute</a:t>
              </a:r>
            </a:p>
          </p:txBody>
        </p:sp>
        <p:sp>
          <p:nvSpPr>
            <p:cNvPr id="57" name="Line 37">
              <a:extLst>
                <a:ext uri="{FF2B5EF4-FFF2-40B4-BE49-F238E27FC236}">
                  <a16:creationId xmlns:a16="http://schemas.microsoft.com/office/drawing/2014/main" id="{04013855-0D7F-D9AE-29CC-1A8A9DE444B6}"/>
                </a:ext>
              </a:extLst>
            </p:cNvPr>
            <p:cNvSpPr>
              <a:spLocks noChangeShapeType="1"/>
            </p:cNvSpPr>
            <p:nvPr/>
          </p:nvSpPr>
          <p:spPr bwMode="auto">
            <a:xfrm>
              <a:off x="2360614" y="5541963"/>
              <a:ext cx="0" cy="41116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5" name="Date Placeholder 1">
            <a:extLst>
              <a:ext uri="{FF2B5EF4-FFF2-40B4-BE49-F238E27FC236}">
                <a16:creationId xmlns:a16="http://schemas.microsoft.com/office/drawing/2014/main" id="{3A798A45-F9C9-303C-CDB8-ED67CA8A45D6}"/>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7-5</a:t>
            </a:r>
          </a:p>
        </p:txBody>
      </p:sp>
    </p:spTree>
    <p:extLst>
      <p:ext uri="{BB962C8B-B14F-4D97-AF65-F5344CB8AC3E}">
        <p14:creationId xmlns:p14="http://schemas.microsoft.com/office/powerpoint/2010/main" val="386055465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2F7FB5-4A7C-3594-61C0-1D42666BEA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FC4FE7-9674-50E5-ABBD-35092458C020}"/>
              </a:ext>
            </a:extLst>
          </p:cNvPr>
          <p:cNvSpPr>
            <a:spLocks noGrp="1"/>
          </p:cNvSpPr>
          <p:nvPr>
            <p:ph type="title"/>
          </p:nvPr>
        </p:nvSpPr>
        <p:spPr>
          <a:xfrm>
            <a:off x="453737" y="0"/>
            <a:ext cx="8229600" cy="1143000"/>
          </a:xfrm>
        </p:spPr>
        <p:txBody>
          <a:bodyPr vert="horz"/>
          <a:lstStyle/>
          <a:p>
            <a:r>
              <a:rPr lang="en-GB" sz="2000" dirty="0">
                <a:solidFill>
                  <a:srgbClr val="0099A6"/>
                </a:solidFill>
              </a:rPr>
              <a:t>ASL Connectivity View: Simple ABA Mission example </a:t>
            </a:r>
            <a:br>
              <a:rPr lang="en-GB" sz="2000" dirty="0">
                <a:solidFill>
                  <a:srgbClr val="0099A6"/>
                </a:solidFill>
              </a:rPr>
            </a:br>
            <a:r>
              <a:rPr lang="en-GB" sz="2000" dirty="0">
                <a:solidFill>
                  <a:srgbClr val="0099A6"/>
                </a:solidFill>
              </a:rPr>
              <a:t>showing application layer function deployment to Nodes</a:t>
            </a:r>
          </a:p>
        </p:txBody>
      </p:sp>
      <p:sp>
        <p:nvSpPr>
          <p:cNvPr id="5" name="Date Placeholder 4">
            <a:extLst>
              <a:ext uri="{FF2B5EF4-FFF2-40B4-BE49-F238E27FC236}">
                <a16:creationId xmlns:a16="http://schemas.microsoft.com/office/drawing/2014/main" id="{7B97A4D2-0DC3-F262-2FE4-4505F2A2D358}"/>
              </a:ext>
            </a:extLst>
          </p:cNvPr>
          <p:cNvSpPr>
            <a:spLocks noGrp="1"/>
          </p:cNvSpPr>
          <p:nvPr>
            <p:ph type="dt" sz="half" idx="2"/>
          </p:nvPr>
        </p:nvSpPr>
        <p:spPr/>
        <p:txBody>
          <a:bodyPr/>
          <a:lstStyle/>
          <a:p>
            <a:r>
              <a:rPr lang="en-US"/>
              <a:t>28 Mar 2024</a:t>
            </a:r>
            <a:endParaRPr lang="en-GB" dirty="0"/>
          </a:p>
        </p:txBody>
      </p:sp>
      <p:sp>
        <p:nvSpPr>
          <p:cNvPr id="28" name="Cube 27">
            <a:extLst>
              <a:ext uri="{FF2B5EF4-FFF2-40B4-BE49-F238E27FC236}">
                <a16:creationId xmlns:a16="http://schemas.microsoft.com/office/drawing/2014/main" id="{CD418951-022A-DC8B-7904-C361A744D6D9}"/>
              </a:ext>
            </a:extLst>
          </p:cNvPr>
          <p:cNvSpPr/>
          <p:nvPr/>
        </p:nvSpPr>
        <p:spPr bwMode="auto">
          <a:xfrm>
            <a:off x="899592" y="1395152"/>
            <a:ext cx="1512168" cy="4338104"/>
          </a:xfrm>
          <a:prstGeom prst="cube">
            <a:avLst>
              <a:gd name="adj" fmla="val 14418"/>
            </a:avLst>
          </a:prstGeom>
          <a:solidFill>
            <a:srgbClr val="0EC438"/>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200" i="0" u="none" strike="noStrike" cap="none" normalizeH="0" baseline="0" dirty="0">
                <a:ln>
                  <a:noFill/>
                </a:ln>
                <a:solidFill>
                  <a:schemeClr val="tx1"/>
                </a:solidFill>
                <a:effectLst/>
                <a:latin typeface="Arial" panose="020B0604020202020204" pitchFamily="34" charset="0"/>
                <a:cs typeface="Arial" panose="020B0604020202020204" pitchFamily="34" charset="0"/>
              </a:rPr>
              <a:t>Science Spacecraft</a:t>
            </a:r>
          </a:p>
        </p:txBody>
      </p:sp>
      <p:sp>
        <p:nvSpPr>
          <p:cNvPr id="29" name="Cube 28">
            <a:extLst>
              <a:ext uri="{FF2B5EF4-FFF2-40B4-BE49-F238E27FC236}">
                <a16:creationId xmlns:a16="http://schemas.microsoft.com/office/drawing/2014/main" id="{AB1E1267-7FA3-C0CA-9BD6-31987A84163D}"/>
              </a:ext>
            </a:extLst>
          </p:cNvPr>
          <p:cNvSpPr/>
          <p:nvPr/>
        </p:nvSpPr>
        <p:spPr bwMode="auto">
          <a:xfrm>
            <a:off x="2915816" y="1395152"/>
            <a:ext cx="1512168" cy="4338104"/>
          </a:xfrm>
          <a:prstGeom prst="cube">
            <a:avLst>
              <a:gd name="adj" fmla="val 14418"/>
            </a:avLst>
          </a:prstGeom>
          <a:solidFill>
            <a:srgbClr val="A6A6A6"/>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noAutofit/>
          </a:bodyPr>
          <a:lstStyle/>
          <a:p>
            <a:pPr algn="ctr"/>
            <a:r>
              <a:rPr lang="en-GB" sz="1200" dirty="0">
                <a:solidFill>
                  <a:schemeClr val="tx1"/>
                </a:solidFill>
                <a:latin typeface="Arial" panose="020B0604020202020204" pitchFamily="34" charset="0"/>
                <a:cs typeface="Arial" panose="020B0604020202020204" pitchFamily="34" charset="0"/>
              </a:rPr>
              <a:t>Tracking Station</a:t>
            </a:r>
          </a:p>
        </p:txBody>
      </p:sp>
      <p:sp>
        <p:nvSpPr>
          <p:cNvPr id="30" name="Cube 29">
            <a:extLst>
              <a:ext uri="{FF2B5EF4-FFF2-40B4-BE49-F238E27FC236}">
                <a16:creationId xmlns:a16="http://schemas.microsoft.com/office/drawing/2014/main" id="{1C45E7C5-B348-FFB0-E5E7-7DC05EE3CBBF}"/>
              </a:ext>
            </a:extLst>
          </p:cNvPr>
          <p:cNvSpPr/>
          <p:nvPr/>
        </p:nvSpPr>
        <p:spPr bwMode="auto">
          <a:xfrm>
            <a:off x="4932040" y="1450625"/>
            <a:ext cx="1512168" cy="4338104"/>
          </a:xfrm>
          <a:prstGeom prst="cube">
            <a:avLst>
              <a:gd name="adj" fmla="val 14418"/>
            </a:avLst>
          </a:prstGeom>
          <a:solidFill>
            <a:srgbClr val="CDCAFF"/>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noAutofit/>
          </a:bodyPr>
          <a:lstStyle/>
          <a:p>
            <a:pPr algn="ctr"/>
            <a:r>
              <a:rPr lang="en-GB" sz="1200" dirty="0">
                <a:solidFill>
                  <a:schemeClr val="tx1"/>
                </a:solidFill>
                <a:latin typeface="Arial" panose="020B0604020202020204" pitchFamily="34" charset="0"/>
                <a:cs typeface="Arial" panose="020B0604020202020204" pitchFamily="34" charset="0"/>
              </a:rPr>
              <a:t>Spacecraft Control </a:t>
            </a:r>
            <a:r>
              <a:rPr lang="en-GB" sz="1200" dirty="0" err="1">
                <a:solidFill>
                  <a:schemeClr val="tx1"/>
                </a:solidFill>
                <a:latin typeface="Arial" panose="020B0604020202020204" pitchFamily="34" charset="0"/>
                <a:cs typeface="Arial" panose="020B0604020202020204" pitchFamily="34" charset="0"/>
              </a:rPr>
              <a:t>Center</a:t>
            </a:r>
            <a:endParaRPr lang="en-GB" sz="1200" dirty="0">
              <a:solidFill>
                <a:schemeClr val="tx1"/>
              </a:solidFill>
              <a:latin typeface="Arial" panose="020B0604020202020204" pitchFamily="34" charset="0"/>
              <a:cs typeface="Arial" panose="020B0604020202020204" pitchFamily="34" charset="0"/>
            </a:endParaRPr>
          </a:p>
        </p:txBody>
      </p:sp>
      <p:sp>
        <p:nvSpPr>
          <p:cNvPr id="31" name="Cube 30">
            <a:extLst>
              <a:ext uri="{FF2B5EF4-FFF2-40B4-BE49-F238E27FC236}">
                <a16:creationId xmlns:a16="http://schemas.microsoft.com/office/drawing/2014/main" id="{EF7389BB-9B62-DF90-5C8E-0A11847499F2}"/>
              </a:ext>
            </a:extLst>
          </p:cNvPr>
          <p:cNvSpPr/>
          <p:nvPr/>
        </p:nvSpPr>
        <p:spPr bwMode="auto">
          <a:xfrm>
            <a:off x="6948264" y="1395152"/>
            <a:ext cx="1512168" cy="4338104"/>
          </a:xfrm>
          <a:prstGeom prst="cube">
            <a:avLst>
              <a:gd name="adj" fmla="val 14418"/>
            </a:avLst>
          </a:prstGeom>
          <a:solidFill>
            <a:srgbClr val="E34337"/>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noAutofit/>
          </a:bodyPr>
          <a:lstStyle/>
          <a:p>
            <a:pPr algn="ctr"/>
            <a:r>
              <a:rPr lang="en-GB" sz="1200" dirty="0">
                <a:solidFill>
                  <a:schemeClr val="tx1"/>
                </a:solidFill>
                <a:latin typeface="Arial" panose="020B0604020202020204" pitchFamily="34" charset="0"/>
                <a:cs typeface="Arial" panose="020B0604020202020204" pitchFamily="34" charset="0"/>
              </a:rPr>
              <a:t>Science Institute</a:t>
            </a:r>
          </a:p>
        </p:txBody>
      </p:sp>
      <p:cxnSp>
        <p:nvCxnSpPr>
          <p:cNvPr id="33" name="Straight Connector 32">
            <a:extLst>
              <a:ext uri="{FF2B5EF4-FFF2-40B4-BE49-F238E27FC236}">
                <a16:creationId xmlns:a16="http://schemas.microsoft.com/office/drawing/2014/main" id="{DC74A80D-9E51-1793-4043-6E0D97A3F148}"/>
              </a:ext>
            </a:extLst>
          </p:cNvPr>
          <p:cNvCxnSpPr/>
          <p:nvPr/>
        </p:nvCxnSpPr>
        <p:spPr bwMode="auto">
          <a:xfrm flipV="1">
            <a:off x="2590800" y="5499608"/>
            <a:ext cx="325016" cy="143243"/>
          </a:xfrm>
          <a:prstGeom prst="line">
            <a:avLst/>
          </a:prstGeom>
          <a:noFill/>
          <a:ln w="38100" cap="flat" cmpd="sng" algn="ctr">
            <a:solidFill>
              <a:srgbClr val="0000FF"/>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34" name="Straight Connector 33">
            <a:extLst>
              <a:ext uri="{FF2B5EF4-FFF2-40B4-BE49-F238E27FC236}">
                <a16:creationId xmlns:a16="http://schemas.microsoft.com/office/drawing/2014/main" id="{0C3ADB7A-7CC8-2717-D7E0-0A8F9CD3D7EA}"/>
              </a:ext>
            </a:extLst>
          </p:cNvPr>
          <p:cNvCxnSpPr/>
          <p:nvPr/>
        </p:nvCxnSpPr>
        <p:spPr bwMode="auto">
          <a:xfrm flipV="1">
            <a:off x="4211960" y="5445224"/>
            <a:ext cx="720080" cy="1"/>
          </a:xfrm>
          <a:prstGeom prst="line">
            <a:avLst/>
          </a:prstGeom>
          <a:noFill/>
          <a:ln w="38100" cap="flat" cmpd="sng" algn="ctr">
            <a:solidFill>
              <a:srgbClr val="0000FF"/>
            </a:solidFill>
            <a:prstDash val="sysDot"/>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35" name="Straight Connector 34">
            <a:extLst>
              <a:ext uri="{FF2B5EF4-FFF2-40B4-BE49-F238E27FC236}">
                <a16:creationId xmlns:a16="http://schemas.microsoft.com/office/drawing/2014/main" id="{A1C91268-3745-9A3E-77F5-4A497A1A3433}"/>
              </a:ext>
            </a:extLst>
          </p:cNvPr>
          <p:cNvCxnSpPr/>
          <p:nvPr/>
        </p:nvCxnSpPr>
        <p:spPr bwMode="auto">
          <a:xfrm flipV="1">
            <a:off x="4211960" y="5558431"/>
            <a:ext cx="720080" cy="1"/>
          </a:xfrm>
          <a:prstGeom prst="line">
            <a:avLst/>
          </a:prstGeom>
          <a:noFill/>
          <a:ln w="38100" cap="flat" cmpd="sng" algn="ctr">
            <a:solidFill>
              <a:srgbClr val="006600"/>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36" name="Straight Connector 35">
            <a:extLst>
              <a:ext uri="{FF2B5EF4-FFF2-40B4-BE49-F238E27FC236}">
                <a16:creationId xmlns:a16="http://schemas.microsoft.com/office/drawing/2014/main" id="{84464F29-0B65-EE60-3D8A-E7ED56925211}"/>
              </a:ext>
            </a:extLst>
          </p:cNvPr>
          <p:cNvCxnSpPr/>
          <p:nvPr/>
        </p:nvCxnSpPr>
        <p:spPr bwMode="auto">
          <a:xfrm flipV="1">
            <a:off x="6228184" y="5500601"/>
            <a:ext cx="720080" cy="1"/>
          </a:xfrm>
          <a:prstGeom prst="line">
            <a:avLst/>
          </a:prstGeom>
          <a:noFill/>
          <a:ln w="38100" cap="flat" cmpd="sng" algn="ctr">
            <a:solidFill>
              <a:srgbClr val="006600"/>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37" name="Oval 36">
            <a:extLst>
              <a:ext uri="{FF2B5EF4-FFF2-40B4-BE49-F238E27FC236}">
                <a16:creationId xmlns:a16="http://schemas.microsoft.com/office/drawing/2014/main" id="{E075737B-6145-819C-ADA1-67894941C821}"/>
              </a:ext>
            </a:extLst>
          </p:cNvPr>
          <p:cNvSpPr>
            <a:spLocks noChangeArrowheads="1"/>
          </p:cNvSpPr>
          <p:nvPr/>
        </p:nvSpPr>
        <p:spPr bwMode="auto">
          <a:xfrm>
            <a:off x="7092280" y="2010600"/>
            <a:ext cx="1008000" cy="504000"/>
          </a:xfrm>
          <a:prstGeom prst="ellipse">
            <a:avLst/>
          </a:prstGeom>
          <a:solidFill>
            <a:schemeClr val="bg1">
              <a:lumMod val="95000"/>
            </a:schemeClr>
          </a:solidFill>
          <a:ln w="9525">
            <a:solidFill>
              <a:schemeClr val="tx1"/>
            </a:solidFill>
            <a:round/>
            <a:headEnd/>
            <a:tailEnd/>
          </a:ln>
        </p:spPr>
        <p:txBody>
          <a:bodyPr lIns="0" rIns="0" anchor="ctr"/>
          <a:lstStyle/>
          <a:p>
            <a:pPr lvl="0" algn="ctr"/>
            <a: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t>Spacecraft Development &amp; Maintenance</a:t>
            </a:r>
            <a:endParaRPr kumimoji="1" lang="en-US" sz="10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38" name="Oval 37">
            <a:extLst>
              <a:ext uri="{FF2B5EF4-FFF2-40B4-BE49-F238E27FC236}">
                <a16:creationId xmlns:a16="http://schemas.microsoft.com/office/drawing/2014/main" id="{63A4EAF7-B09F-13A8-378A-1FF9B76D4E42}"/>
              </a:ext>
            </a:extLst>
          </p:cNvPr>
          <p:cNvSpPr>
            <a:spLocks noChangeArrowheads="1"/>
          </p:cNvSpPr>
          <p:nvPr/>
        </p:nvSpPr>
        <p:spPr bwMode="auto">
          <a:xfrm>
            <a:off x="3059832" y="1906473"/>
            <a:ext cx="1008000" cy="504000"/>
          </a:xfrm>
          <a:prstGeom prst="ellipse">
            <a:avLst/>
          </a:prstGeom>
          <a:solidFill>
            <a:schemeClr val="bg1">
              <a:lumMod val="95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1000" b="0" dirty="0" err="1">
                <a:solidFill>
                  <a:srgbClr val="000000"/>
                </a:solidFill>
                <a:latin typeface="Arial" panose="020B0604020202020204" pitchFamily="34" charset="0"/>
                <a:ea typeface="ＭＳ Ｐゴシック" pitchFamily="34" charset="-128"/>
                <a:cs typeface="Arial" panose="020B0604020202020204" pitchFamily="34" charset="0"/>
              </a:rPr>
              <a:t>TT&amp;C</a:t>
            </a:r>
            <a:endParaRPr kumimoji="1" lang="en-US" sz="10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39" name="Oval 8">
            <a:extLst>
              <a:ext uri="{FF2B5EF4-FFF2-40B4-BE49-F238E27FC236}">
                <a16:creationId xmlns:a16="http://schemas.microsoft.com/office/drawing/2014/main" id="{BCF13CDC-15B2-CFC4-4D62-9FBF3AF6855A}"/>
              </a:ext>
            </a:extLst>
          </p:cNvPr>
          <p:cNvSpPr>
            <a:spLocks noChangeArrowheads="1"/>
          </p:cNvSpPr>
          <p:nvPr/>
        </p:nvSpPr>
        <p:spPr bwMode="auto">
          <a:xfrm>
            <a:off x="5069243" y="3115621"/>
            <a:ext cx="1008000" cy="504056"/>
          </a:xfrm>
          <a:prstGeom prst="ellipse">
            <a:avLst/>
          </a:prstGeom>
          <a:solidFill>
            <a:schemeClr val="tx2">
              <a:lumMod val="40000"/>
              <a:lumOff val="60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t>Planning &amp; Scheduling</a:t>
            </a:r>
          </a:p>
        </p:txBody>
      </p:sp>
      <p:sp>
        <p:nvSpPr>
          <p:cNvPr id="40" name="Oval 8">
            <a:extLst>
              <a:ext uri="{FF2B5EF4-FFF2-40B4-BE49-F238E27FC236}">
                <a16:creationId xmlns:a16="http://schemas.microsoft.com/office/drawing/2014/main" id="{3D0EABE4-7195-CFAC-5283-4310265F1E0E}"/>
              </a:ext>
            </a:extLst>
          </p:cNvPr>
          <p:cNvSpPr>
            <a:spLocks noChangeArrowheads="1"/>
          </p:cNvSpPr>
          <p:nvPr/>
        </p:nvSpPr>
        <p:spPr bwMode="auto">
          <a:xfrm>
            <a:off x="5076176" y="2467549"/>
            <a:ext cx="1008000" cy="504000"/>
          </a:xfrm>
          <a:prstGeom prst="ellipse">
            <a:avLst/>
          </a:prstGeom>
          <a:solidFill>
            <a:srgbClr val="FF99FF"/>
          </a:solidFill>
          <a:ln w="9525">
            <a:solidFill>
              <a:schemeClr val="tx1"/>
            </a:solidFill>
            <a:round/>
            <a:headEnd/>
            <a:tailEnd/>
          </a:ln>
        </p:spPr>
        <p:txBody>
          <a:bodyPr lIns="0" rIns="0" anchor="ctr"/>
          <a:lstStyle/>
          <a:p>
            <a:pPr algn="ctr" fontAlgn="base">
              <a:spcBef>
                <a:spcPct val="0"/>
              </a:spcBef>
              <a:spcAft>
                <a:spcPct val="0"/>
              </a:spcAft>
            </a:pPr>
            <a: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t>Navigation &amp; Timing</a:t>
            </a:r>
          </a:p>
        </p:txBody>
      </p:sp>
      <p:sp>
        <p:nvSpPr>
          <p:cNvPr id="46" name="Oval 45">
            <a:extLst>
              <a:ext uri="{FF2B5EF4-FFF2-40B4-BE49-F238E27FC236}">
                <a16:creationId xmlns:a16="http://schemas.microsoft.com/office/drawing/2014/main" id="{420E6A3C-9226-B15B-0E0D-B5FE2097F31E}"/>
              </a:ext>
            </a:extLst>
          </p:cNvPr>
          <p:cNvSpPr>
            <a:spLocks noChangeArrowheads="1"/>
          </p:cNvSpPr>
          <p:nvPr/>
        </p:nvSpPr>
        <p:spPr bwMode="auto">
          <a:xfrm>
            <a:off x="5076176" y="3799697"/>
            <a:ext cx="1008000" cy="504000"/>
          </a:xfrm>
          <a:prstGeom prst="ellipse">
            <a:avLst/>
          </a:prstGeom>
          <a:solidFill>
            <a:srgbClr val="FF7C80"/>
          </a:solidFill>
          <a:ln w="9525">
            <a:solidFill>
              <a:schemeClr val="tx1"/>
            </a:solidFill>
            <a:round/>
            <a:headEnd/>
            <a:tailEnd/>
          </a:ln>
        </p:spPr>
        <p:txBody>
          <a:bodyPr lIns="0" rIns="0" anchor="ctr"/>
          <a:lstStyle/>
          <a:p>
            <a:pPr algn="ctr" fontAlgn="base">
              <a:spcBef>
                <a:spcPct val="0"/>
              </a:spcBef>
              <a:spcAft>
                <a:spcPct val="0"/>
              </a:spcAft>
            </a:pPr>
            <a: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t>Mission</a:t>
            </a:r>
          </a:p>
          <a:p>
            <a:pPr algn="ctr" fontAlgn="base">
              <a:spcBef>
                <a:spcPct val="0"/>
              </a:spcBef>
              <a:spcAft>
                <a:spcPct val="0"/>
              </a:spcAft>
            </a:pPr>
            <a: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t>Control</a:t>
            </a:r>
          </a:p>
        </p:txBody>
      </p:sp>
      <p:sp>
        <p:nvSpPr>
          <p:cNvPr id="47" name="Oval 46">
            <a:extLst>
              <a:ext uri="{FF2B5EF4-FFF2-40B4-BE49-F238E27FC236}">
                <a16:creationId xmlns:a16="http://schemas.microsoft.com/office/drawing/2014/main" id="{86F0394B-C742-43EF-F602-C5785F648B42}"/>
              </a:ext>
            </a:extLst>
          </p:cNvPr>
          <p:cNvSpPr>
            <a:spLocks noChangeArrowheads="1"/>
          </p:cNvSpPr>
          <p:nvPr/>
        </p:nvSpPr>
        <p:spPr bwMode="auto">
          <a:xfrm>
            <a:off x="5069243" y="4455176"/>
            <a:ext cx="1008000" cy="504000"/>
          </a:xfrm>
          <a:prstGeom prst="ellipse">
            <a:avLst/>
          </a:prstGeom>
          <a:solidFill>
            <a:srgbClr val="66FF99"/>
          </a:solidFill>
          <a:ln w="9525">
            <a:solidFill>
              <a:schemeClr val="tx1"/>
            </a:solidFill>
            <a:round/>
            <a:headEnd/>
            <a:tailEnd/>
          </a:ln>
        </p:spPr>
        <p:txBody>
          <a:bodyPr lIns="0" rIns="0" anchor="ctr"/>
          <a:lstStyle/>
          <a:p>
            <a:pPr algn="ctr" fontAlgn="base">
              <a:spcBef>
                <a:spcPct val="0"/>
              </a:spcBef>
              <a:spcAft>
                <a:spcPct val="0"/>
              </a:spcAft>
            </a:pPr>
            <a: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t>Data Storage &amp; Archiving</a:t>
            </a:r>
          </a:p>
        </p:txBody>
      </p:sp>
      <p:sp>
        <p:nvSpPr>
          <p:cNvPr id="48" name="Oval 47">
            <a:extLst>
              <a:ext uri="{FF2B5EF4-FFF2-40B4-BE49-F238E27FC236}">
                <a16:creationId xmlns:a16="http://schemas.microsoft.com/office/drawing/2014/main" id="{138EFCD8-9C7A-EEFC-C328-BA53DE979074}"/>
              </a:ext>
            </a:extLst>
          </p:cNvPr>
          <p:cNvSpPr>
            <a:spLocks noChangeArrowheads="1"/>
          </p:cNvSpPr>
          <p:nvPr/>
        </p:nvSpPr>
        <p:spPr bwMode="auto">
          <a:xfrm>
            <a:off x="5076176" y="5138851"/>
            <a:ext cx="1008000" cy="504000"/>
          </a:xfrm>
          <a:prstGeom prst="ellipse">
            <a:avLst/>
          </a:prstGeom>
          <a:solidFill>
            <a:srgbClr val="FFC000"/>
          </a:solidFill>
          <a:ln w="9525">
            <a:solidFill>
              <a:schemeClr val="tx1"/>
            </a:solidFill>
            <a:round/>
            <a:headEnd/>
            <a:tailEnd/>
          </a:ln>
        </p:spPr>
        <p:txBody>
          <a:bodyPr lIns="0" rIns="0" anchor="ctr"/>
          <a:lstStyle/>
          <a:p>
            <a:pPr algn="ctr" fontAlgn="base">
              <a:spcBef>
                <a:spcPct val="0"/>
              </a:spcBef>
              <a:spcAft>
                <a:spcPct val="0"/>
              </a:spcAft>
            </a:pPr>
            <a: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t>Operations</a:t>
            </a:r>
          </a:p>
          <a:p>
            <a:pPr algn="ctr" fontAlgn="base">
              <a:spcBef>
                <a:spcPct val="0"/>
              </a:spcBef>
              <a:spcAft>
                <a:spcPct val="0"/>
              </a:spcAft>
            </a:pPr>
            <a: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t>Preparation</a:t>
            </a:r>
          </a:p>
        </p:txBody>
      </p:sp>
      <p:sp>
        <p:nvSpPr>
          <p:cNvPr id="49" name="Oval 8">
            <a:extLst>
              <a:ext uri="{FF2B5EF4-FFF2-40B4-BE49-F238E27FC236}">
                <a16:creationId xmlns:a16="http://schemas.microsoft.com/office/drawing/2014/main" id="{87137CEC-3196-FFBF-1DA3-74A8B4A54814}"/>
              </a:ext>
            </a:extLst>
          </p:cNvPr>
          <p:cNvSpPr>
            <a:spLocks noChangeArrowheads="1"/>
          </p:cNvSpPr>
          <p:nvPr/>
        </p:nvSpPr>
        <p:spPr bwMode="auto">
          <a:xfrm>
            <a:off x="1036675" y="3115621"/>
            <a:ext cx="1008000" cy="504056"/>
          </a:xfrm>
          <a:prstGeom prst="ellipse">
            <a:avLst/>
          </a:prstGeom>
          <a:solidFill>
            <a:schemeClr val="tx2">
              <a:lumMod val="40000"/>
              <a:lumOff val="60000"/>
            </a:schemeClr>
          </a:solidFill>
          <a:ln w="9525">
            <a:solidFill>
              <a:schemeClr val="tx1"/>
            </a:solidFill>
            <a:round/>
            <a:headEnd/>
            <a:tailEnd/>
          </a:ln>
        </p:spPr>
        <p:txBody>
          <a:bodyPr lIns="0" rIns="0" anchor="ctr"/>
          <a:lstStyle/>
          <a:p>
            <a:pPr algn="ctr" fontAlgn="base">
              <a:spcBef>
                <a:spcPct val="0"/>
              </a:spcBef>
              <a:spcAft>
                <a:spcPct val="0"/>
              </a:spcAft>
            </a:pPr>
            <a: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t>Plan Execution</a:t>
            </a:r>
          </a:p>
        </p:txBody>
      </p:sp>
      <p:sp>
        <p:nvSpPr>
          <p:cNvPr id="50" name="Oval 8">
            <a:extLst>
              <a:ext uri="{FF2B5EF4-FFF2-40B4-BE49-F238E27FC236}">
                <a16:creationId xmlns:a16="http://schemas.microsoft.com/office/drawing/2014/main" id="{7E9E0E8E-AF62-5EAF-C907-EA243157A154}"/>
              </a:ext>
            </a:extLst>
          </p:cNvPr>
          <p:cNvSpPr>
            <a:spLocks noChangeArrowheads="1"/>
          </p:cNvSpPr>
          <p:nvPr/>
        </p:nvSpPr>
        <p:spPr bwMode="auto">
          <a:xfrm>
            <a:off x="1043608" y="2467549"/>
            <a:ext cx="1008000" cy="504000"/>
          </a:xfrm>
          <a:prstGeom prst="ellipse">
            <a:avLst/>
          </a:prstGeom>
          <a:solidFill>
            <a:srgbClr val="FF99FF"/>
          </a:solidFill>
          <a:ln w="9525">
            <a:solidFill>
              <a:schemeClr val="tx1"/>
            </a:solidFill>
            <a:round/>
            <a:headEnd/>
            <a:tailEnd/>
          </a:ln>
        </p:spPr>
        <p:txBody>
          <a:bodyPr lIns="0" rIns="0" anchor="ctr"/>
          <a:lstStyle/>
          <a:p>
            <a:pPr algn="ctr" fontAlgn="base">
              <a:spcBef>
                <a:spcPct val="0"/>
              </a:spcBef>
              <a:spcAft>
                <a:spcPct val="0"/>
              </a:spcAft>
            </a:pPr>
            <a: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t>Time/</a:t>
            </a:r>
            <a:r>
              <a:rPr kumimoji="1" lang="en-US" sz="800" b="0" dirty="0" err="1">
                <a:solidFill>
                  <a:srgbClr val="000000"/>
                </a:solidFill>
                <a:latin typeface="Arial" panose="020B0604020202020204" pitchFamily="34" charset="0"/>
                <a:ea typeface="ＭＳ Ｐゴシック" pitchFamily="34" charset="-128"/>
                <a:cs typeface="Arial" panose="020B0604020202020204" pitchFamily="34" charset="0"/>
              </a:rPr>
              <a:t>Pos</a:t>
            </a:r>
            <a: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t> </a:t>
            </a:r>
            <a:r>
              <a:rPr kumimoji="1" lang="en-US" sz="800" b="0" dirty="0" err="1">
                <a:solidFill>
                  <a:srgbClr val="000000"/>
                </a:solidFill>
                <a:latin typeface="Arial" panose="020B0604020202020204" pitchFamily="34" charset="0"/>
                <a:ea typeface="ＭＳ Ｐゴシック" pitchFamily="34" charset="-128"/>
                <a:cs typeface="Arial" panose="020B0604020202020204" pitchFamily="34" charset="0"/>
              </a:rPr>
              <a:t>Det</a:t>
            </a:r>
            <a:endPar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52" name="Oval 51">
            <a:extLst>
              <a:ext uri="{FF2B5EF4-FFF2-40B4-BE49-F238E27FC236}">
                <a16:creationId xmlns:a16="http://schemas.microsoft.com/office/drawing/2014/main" id="{8D18CF3E-A30C-EE82-6878-0B695433833A}"/>
              </a:ext>
            </a:extLst>
          </p:cNvPr>
          <p:cNvSpPr>
            <a:spLocks noChangeArrowheads="1"/>
          </p:cNvSpPr>
          <p:nvPr/>
        </p:nvSpPr>
        <p:spPr bwMode="auto">
          <a:xfrm>
            <a:off x="1043608" y="3799697"/>
            <a:ext cx="1008000" cy="504000"/>
          </a:xfrm>
          <a:prstGeom prst="ellipse">
            <a:avLst/>
          </a:prstGeom>
          <a:solidFill>
            <a:srgbClr val="FF7C80"/>
          </a:solidFill>
          <a:ln w="9525">
            <a:solidFill>
              <a:schemeClr val="tx1"/>
            </a:solidFill>
            <a:round/>
            <a:headEnd/>
            <a:tailEnd/>
          </a:ln>
        </p:spPr>
        <p:txBody>
          <a:bodyPr lIns="0" rIns="0" anchor="ctr"/>
          <a:lstStyle/>
          <a:p>
            <a:pPr algn="ctr" fontAlgn="base">
              <a:spcBef>
                <a:spcPct val="0"/>
              </a:spcBef>
              <a:spcAft>
                <a:spcPct val="0"/>
              </a:spcAft>
            </a:pPr>
            <a: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t>M&amp;C</a:t>
            </a:r>
            <a:b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br>
            <a: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t>Automation</a:t>
            </a:r>
            <a:b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br>
            <a: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t>OBCM</a:t>
            </a:r>
          </a:p>
        </p:txBody>
      </p:sp>
      <p:sp>
        <p:nvSpPr>
          <p:cNvPr id="53" name="Oval 52">
            <a:extLst>
              <a:ext uri="{FF2B5EF4-FFF2-40B4-BE49-F238E27FC236}">
                <a16:creationId xmlns:a16="http://schemas.microsoft.com/office/drawing/2014/main" id="{778A1E29-5F08-1092-676A-CDDA0C9C0B46}"/>
              </a:ext>
            </a:extLst>
          </p:cNvPr>
          <p:cNvSpPr>
            <a:spLocks noChangeArrowheads="1"/>
          </p:cNvSpPr>
          <p:nvPr/>
        </p:nvSpPr>
        <p:spPr bwMode="auto">
          <a:xfrm>
            <a:off x="1036675" y="4455176"/>
            <a:ext cx="1008000" cy="504000"/>
          </a:xfrm>
          <a:prstGeom prst="ellipse">
            <a:avLst/>
          </a:prstGeom>
          <a:solidFill>
            <a:srgbClr val="66FF99"/>
          </a:solidFill>
          <a:ln w="9525">
            <a:solidFill>
              <a:schemeClr val="tx1"/>
            </a:solidFill>
            <a:round/>
            <a:headEnd/>
            <a:tailEnd/>
          </a:ln>
        </p:spPr>
        <p:txBody>
          <a:bodyPr lIns="0" rIns="0" anchor="ctr"/>
          <a:lstStyle/>
          <a:p>
            <a:pPr algn="ctr" fontAlgn="base">
              <a:spcBef>
                <a:spcPct val="0"/>
              </a:spcBef>
              <a:spcAft>
                <a:spcPct val="0"/>
              </a:spcAft>
            </a:pPr>
            <a: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t>OB File Store</a:t>
            </a:r>
          </a:p>
        </p:txBody>
      </p:sp>
      <p:cxnSp>
        <p:nvCxnSpPr>
          <p:cNvPr id="55" name="Straight Connector 54">
            <a:extLst>
              <a:ext uri="{FF2B5EF4-FFF2-40B4-BE49-F238E27FC236}">
                <a16:creationId xmlns:a16="http://schemas.microsoft.com/office/drawing/2014/main" id="{0C9265CD-4F94-33FD-64D4-D857B34B08F1}"/>
              </a:ext>
            </a:extLst>
          </p:cNvPr>
          <p:cNvCxnSpPr>
            <a:stCxn id="38" idx="5"/>
            <a:endCxn id="39" idx="1"/>
          </p:cNvCxnSpPr>
          <p:nvPr/>
        </p:nvCxnSpPr>
        <p:spPr bwMode="auto">
          <a:xfrm>
            <a:off x="3920214" y="2336664"/>
            <a:ext cx="1296647" cy="852774"/>
          </a:xfrm>
          <a:prstGeom prst="line">
            <a:avLst/>
          </a:prstGeom>
          <a:noFill/>
          <a:ln w="9525" cap="flat" cmpd="sng" algn="ctr">
            <a:solidFill>
              <a:schemeClr val="bg1">
                <a:lumMod val="50000"/>
              </a:schemeClr>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57" name="Rectangle 56">
            <a:extLst>
              <a:ext uri="{FF2B5EF4-FFF2-40B4-BE49-F238E27FC236}">
                <a16:creationId xmlns:a16="http://schemas.microsoft.com/office/drawing/2014/main" id="{F1BB05A4-A929-EEBC-C60C-6602A76521BE}"/>
              </a:ext>
            </a:extLst>
          </p:cNvPr>
          <p:cNvSpPr/>
          <p:nvPr/>
        </p:nvSpPr>
        <p:spPr bwMode="auto">
          <a:xfrm>
            <a:off x="4475361" y="2788593"/>
            <a:ext cx="408712" cy="128685"/>
          </a:xfrm>
          <a:prstGeom prst="rect">
            <a:avLst/>
          </a:prstGeom>
          <a:solidFill>
            <a:schemeClr val="bg1">
              <a:lumMod val="65000"/>
            </a:schemeClr>
          </a:solidFill>
          <a:ln w="19050">
            <a:solidFill>
              <a:srgbClr val="0000FF"/>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600" dirty="0">
                <a:solidFill>
                  <a:schemeClr val="bg1"/>
                </a:solidFill>
                <a:latin typeface="Arial" panose="020B0604020202020204" pitchFamily="34" charset="0"/>
                <a:cs typeface="Arial" panose="020B0604020202020204" pitchFamily="34" charset="0"/>
              </a:rPr>
              <a:t>CSSM</a:t>
            </a:r>
            <a:endParaRPr kumimoji="0" lang="en-GB" sz="6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cxnSp>
        <p:nvCxnSpPr>
          <p:cNvPr id="59" name="Straight Connector 58">
            <a:extLst>
              <a:ext uri="{FF2B5EF4-FFF2-40B4-BE49-F238E27FC236}">
                <a16:creationId xmlns:a16="http://schemas.microsoft.com/office/drawing/2014/main" id="{A06F59E1-FC15-89DA-2D99-3841043C5572}"/>
              </a:ext>
            </a:extLst>
          </p:cNvPr>
          <p:cNvCxnSpPr>
            <a:endCxn id="46" idx="1"/>
          </p:cNvCxnSpPr>
          <p:nvPr/>
        </p:nvCxnSpPr>
        <p:spPr bwMode="auto">
          <a:xfrm>
            <a:off x="3922968" y="2336664"/>
            <a:ext cx="1300826" cy="1536842"/>
          </a:xfrm>
          <a:prstGeom prst="line">
            <a:avLst/>
          </a:prstGeom>
          <a:noFill/>
          <a:ln w="9525" cap="flat" cmpd="sng" algn="ctr">
            <a:solidFill>
              <a:schemeClr val="bg1">
                <a:lumMod val="50000"/>
              </a:schemeClr>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60" name="Straight Connector 59">
            <a:extLst>
              <a:ext uri="{FF2B5EF4-FFF2-40B4-BE49-F238E27FC236}">
                <a16:creationId xmlns:a16="http://schemas.microsoft.com/office/drawing/2014/main" id="{04270D5C-CFF0-3FD4-ACF9-10B7E9FCD005}"/>
              </a:ext>
            </a:extLst>
          </p:cNvPr>
          <p:cNvCxnSpPr>
            <a:endCxn id="40" idx="1"/>
          </p:cNvCxnSpPr>
          <p:nvPr/>
        </p:nvCxnSpPr>
        <p:spPr bwMode="auto">
          <a:xfrm>
            <a:off x="3922968" y="2336664"/>
            <a:ext cx="1300826" cy="204694"/>
          </a:xfrm>
          <a:prstGeom prst="line">
            <a:avLst/>
          </a:prstGeom>
          <a:noFill/>
          <a:ln w="9525" cap="flat" cmpd="sng" algn="ctr">
            <a:solidFill>
              <a:schemeClr val="bg1">
                <a:lumMod val="50000"/>
              </a:schemeClr>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56" name="Oval 55">
            <a:extLst>
              <a:ext uri="{FF2B5EF4-FFF2-40B4-BE49-F238E27FC236}">
                <a16:creationId xmlns:a16="http://schemas.microsoft.com/office/drawing/2014/main" id="{12C7D3C8-2741-DEF3-6F35-E6ECE6B6A0D7}"/>
              </a:ext>
            </a:extLst>
          </p:cNvPr>
          <p:cNvSpPr/>
          <p:nvPr/>
        </p:nvSpPr>
        <p:spPr>
          <a:xfrm>
            <a:off x="3868968" y="2278342"/>
            <a:ext cx="108000" cy="108000"/>
          </a:xfrm>
          <a:prstGeom prst="ellipse">
            <a:avLst/>
          </a:prstGeom>
          <a:solidFill>
            <a:schemeClr val="bg1">
              <a:lumMod val="6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A61D6216-33D0-5561-9FE9-D0ACC7F279EA}"/>
              </a:ext>
            </a:extLst>
          </p:cNvPr>
          <p:cNvSpPr/>
          <p:nvPr/>
        </p:nvSpPr>
        <p:spPr bwMode="auto">
          <a:xfrm>
            <a:off x="4743685" y="2420888"/>
            <a:ext cx="305240" cy="128685"/>
          </a:xfrm>
          <a:prstGeom prst="rect">
            <a:avLst/>
          </a:prstGeom>
          <a:solidFill>
            <a:srgbClr val="CC00CC"/>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600" dirty="0">
                <a:solidFill>
                  <a:schemeClr val="bg1"/>
                </a:solidFill>
                <a:latin typeface="Arial" panose="020B0604020202020204" pitchFamily="34" charset="0"/>
                <a:cs typeface="Arial" panose="020B0604020202020204" pitchFamily="34" charset="0"/>
              </a:rPr>
              <a:t>TRM</a:t>
            </a:r>
            <a:endParaRPr kumimoji="0" lang="en-GB" sz="6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65" name="Rectangle 64">
            <a:extLst>
              <a:ext uri="{FF2B5EF4-FFF2-40B4-BE49-F238E27FC236}">
                <a16:creationId xmlns:a16="http://schemas.microsoft.com/office/drawing/2014/main" id="{BFB67938-FA87-F8D1-E55B-62F10D819318}"/>
              </a:ext>
            </a:extLst>
          </p:cNvPr>
          <p:cNvSpPr/>
          <p:nvPr/>
        </p:nvSpPr>
        <p:spPr bwMode="auto">
          <a:xfrm>
            <a:off x="4742627" y="2281788"/>
            <a:ext cx="305240" cy="128685"/>
          </a:xfrm>
          <a:prstGeom prst="rect">
            <a:avLst/>
          </a:prstGeom>
          <a:solidFill>
            <a:srgbClr val="CC00CC"/>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600" dirty="0">
                <a:solidFill>
                  <a:schemeClr val="bg1"/>
                </a:solidFill>
                <a:latin typeface="Arial" panose="020B0604020202020204" pitchFamily="34" charset="0"/>
                <a:cs typeface="Arial" panose="020B0604020202020204" pitchFamily="34" charset="0"/>
              </a:rPr>
              <a:t>TDM</a:t>
            </a:r>
            <a:endParaRPr kumimoji="0" lang="en-GB" sz="6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58" name="Rectangle 57">
            <a:extLst>
              <a:ext uri="{FF2B5EF4-FFF2-40B4-BE49-F238E27FC236}">
                <a16:creationId xmlns:a16="http://schemas.microsoft.com/office/drawing/2014/main" id="{720BFE75-6A35-5A76-E652-85398055BC9B}"/>
              </a:ext>
            </a:extLst>
          </p:cNvPr>
          <p:cNvSpPr/>
          <p:nvPr/>
        </p:nvSpPr>
        <p:spPr bwMode="auto">
          <a:xfrm>
            <a:off x="4475361" y="3012951"/>
            <a:ext cx="408712" cy="128685"/>
          </a:xfrm>
          <a:prstGeom prst="rect">
            <a:avLst/>
          </a:prstGeom>
          <a:solidFill>
            <a:schemeClr val="bg1">
              <a:lumMod val="65000"/>
            </a:schemeClr>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600" dirty="0">
                <a:solidFill>
                  <a:schemeClr val="bg1"/>
                </a:solidFill>
                <a:latin typeface="Arial" panose="020B0604020202020204" pitchFamily="34" charset="0"/>
                <a:cs typeface="Arial" panose="020B0604020202020204" pitchFamily="34" charset="0"/>
              </a:rPr>
              <a:t>MD-CSTS</a:t>
            </a:r>
            <a:endParaRPr kumimoji="0" lang="en-GB" sz="6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cxnSp>
        <p:nvCxnSpPr>
          <p:cNvPr id="67" name="Straight Connector 66">
            <a:extLst>
              <a:ext uri="{FF2B5EF4-FFF2-40B4-BE49-F238E27FC236}">
                <a16:creationId xmlns:a16="http://schemas.microsoft.com/office/drawing/2014/main" id="{BF64BBF4-EF80-6DE5-66C9-5D14115A9EB1}"/>
              </a:ext>
            </a:extLst>
          </p:cNvPr>
          <p:cNvCxnSpPr>
            <a:stCxn id="38" idx="6"/>
            <a:endCxn id="40" idx="0"/>
          </p:cNvCxnSpPr>
          <p:nvPr/>
        </p:nvCxnSpPr>
        <p:spPr bwMode="auto">
          <a:xfrm>
            <a:off x="4067832" y="2158473"/>
            <a:ext cx="1512344" cy="309076"/>
          </a:xfrm>
          <a:prstGeom prst="bentConnector2">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66" name="Oval 65">
            <a:extLst>
              <a:ext uri="{FF2B5EF4-FFF2-40B4-BE49-F238E27FC236}">
                <a16:creationId xmlns:a16="http://schemas.microsoft.com/office/drawing/2014/main" id="{41638815-66EE-1EF4-6D2A-DFFE0A22624D}"/>
              </a:ext>
            </a:extLst>
          </p:cNvPr>
          <p:cNvSpPr/>
          <p:nvPr/>
        </p:nvSpPr>
        <p:spPr>
          <a:xfrm>
            <a:off x="5526176" y="2419666"/>
            <a:ext cx="108000" cy="108000"/>
          </a:xfrm>
          <a:prstGeom prst="ellipse">
            <a:avLst/>
          </a:prstGeom>
          <a:solidFill>
            <a:srgbClr val="CC00CC"/>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1" name="Rectangle 70">
            <a:extLst>
              <a:ext uri="{FF2B5EF4-FFF2-40B4-BE49-F238E27FC236}">
                <a16:creationId xmlns:a16="http://schemas.microsoft.com/office/drawing/2014/main" id="{033B0B90-F0D0-51FE-061C-D5AE81F03352}"/>
              </a:ext>
            </a:extLst>
          </p:cNvPr>
          <p:cNvSpPr/>
          <p:nvPr/>
        </p:nvSpPr>
        <p:spPr bwMode="auto">
          <a:xfrm>
            <a:off x="4527097" y="2094130"/>
            <a:ext cx="305240" cy="128685"/>
          </a:xfrm>
          <a:prstGeom prst="rect">
            <a:avLst/>
          </a:prstGeom>
          <a:solidFill>
            <a:srgbClr val="CC00CC"/>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600" dirty="0">
                <a:solidFill>
                  <a:schemeClr val="bg1"/>
                </a:solidFill>
                <a:latin typeface="Arial" panose="020B0604020202020204" pitchFamily="34" charset="0"/>
                <a:cs typeface="Arial" panose="020B0604020202020204" pitchFamily="34" charset="0"/>
              </a:rPr>
              <a:t>ODM</a:t>
            </a:r>
            <a:endParaRPr kumimoji="0" lang="en-GB" sz="6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cxnSp>
        <p:nvCxnSpPr>
          <p:cNvPr id="72" name="Straight Connector 66">
            <a:extLst>
              <a:ext uri="{FF2B5EF4-FFF2-40B4-BE49-F238E27FC236}">
                <a16:creationId xmlns:a16="http://schemas.microsoft.com/office/drawing/2014/main" id="{AC90D44E-E51A-672C-2BAF-7DB4E1E8B9A9}"/>
              </a:ext>
            </a:extLst>
          </p:cNvPr>
          <p:cNvCxnSpPr>
            <a:stCxn id="50" idx="6"/>
            <a:endCxn id="40" idx="2"/>
          </p:cNvCxnSpPr>
          <p:nvPr/>
        </p:nvCxnSpPr>
        <p:spPr bwMode="auto">
          <a:xfrm>
            <a:off x="2051608" y="2719549"/>
            <a:ext cx="3024568" cy="0"/>
          </a:xfrm>
          <a:prstGeom prst="straightConnector1">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75" name="Straight Connector 66">
            <a:extLst>
              <a:ext uri="{FF2B5EF4-FFF2-40B4-BE49-F238E27FC236}">
                <a16:creationId xmlns:a16="http://schemas.microsoft.com/office/drawing/2014/main" id="{358681B8-48AB-EE45-ACEC-82362E441132}"/>
              </a:ext>
            </a:extLst>
          </p:cNvPr>
          <p:cNvCxnSpPr>
            <a:stCxn id="49" idx="6"/>
            <a:endCxn id="39" idx="2"/>
          </p:cNvCxnSpPr>
          <p:nvPr/>
        </p:nvCxnSpPr>
        <p:spPr bwMode="auto">
          <a:xfrm>
            <a:off x="2044675" y="3367649"/>
            <a:ext cx="3024568" cy="0"/>
          </a:xfrm>
          <a:prstGeom prst="straightConnector1">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78" name="Straight Connector 66">
            <a:extLst>
              <a:ext uri="{FF2B5EF4-FFF2-40B4-BE49-F238E27FC236}">
                <a16:creationId xmlns:a16="http://schemas.microsoft.com/office/drawing/2014/main" id="{61DABBD9-F609-B08F-B72F-E4511A392C5E}"/>
              </a:ext>
            </a:extLst>
          </p:cNvPr>
          <p:cNvCxnSpPr>
            <a:stCxn id="52" idx="6"/>
            <a:endCxn id="46" idx="2"/>
          </p:cNvCxnSpPr>
          <p:nvPr/>
        </p:nvCxnSpPr>
        <p:spPr bwMode="auto">
          <a:xfrm>
            <a:off x="2051608" y="4051697"/>
            <a:ext cx="3024568" cy="0"/>
          </a:xfrm>
          <a:prstGeom prst="straightConnector1">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81" name="Straight Connector 66">
            <a:extLst>
              <a:ext uri="{FF2B5EF4-FFF2-40B4-BE49-F238E27FC236}">
                <a16:creationId xmlns:a16="http://schemas.microsoft.com/office/drawing/2014/main" id="{185F4D0B-B294-9E93-E313-BC6327F2A2A6}"/>
              </a:ext>
            </a:extLst>
          </p:cNvPr>
          <p:cNvCxnSpPr>
            <a:stCxn id="53" idx="6"/>
            <a:endCxn id="47" idx="2"/>
          </p:cNvCxnSpPr>
          <p:nvPr/>
        </p:nvCxnSpPr>
        <p:spPr bwMode="auto">
          <a:xfrm>
            <a:off x="2044675" y="4707176"/>
            <a:ext cx="3024568" cy="0"/>
          </a:xfrm>
          <a:prstGeom prst="straightConnector1">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84" name="Rectangle 83">
            <a:extLst>
              <a:ext uri="{FF2B5EF4-FFF2-40B4-BE49-F238E27FC236}">
                <a16:creationId xmlns:a16="http://schemas.microsoft.com/office/drawing/2014/main" id="{28B6196D-09E4-4871-2357-1350456DC264}"/>
              </a:ext>
            </a:extLst>
          </p:cNvPr>
          <p:cNvSpPr/>
          <p:nvPr/>
        </p:nvSpPr>
        <p:spPr bwMode="auto">
          <a:xfrm>
            <a:off x="2510919" y="2595566"/>
            <a:ext cx="305240" cy="128685"/>
          </a:xfrm>
          <a:prstGeom prst="rect">
            <a:avLst/>
          </a:prstGeom>
          <a:solidFill>
            <a:srgbClr val="CC00CC"/>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600" dirty="0">
                <a:solidFill>
                  <a:schemeClr val="bg1"/>
                </a:solidFill>
                <a:latin typeface="Arial" panose="020B0604020202020204" pitchFamily="34" charset="0"/>
                <a:cs typeface="Arial" panose="020B0604020202020204" pitchFamily="34" charset="0"/>
              </a:rPr>
              <a:t>TRP</a:t>
            </a:r>
            <a:endParaRPr kumimoji="0" lang="en-GB" sz="6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85" name="Rectangle 84">
            <a:extLst>
              <a:ext uri="{FF2B5EF4-FFF2-40B4-BE49-F238E27FC236}">
                <a16:creationId xmlns:a16="http://schemas.microsoft.com/office/drawing/2014/main" id="{02119A47-01D4-92CC-17DE-C95006DBB01C}"/>
              </a:ext>
            </a:extLst>
          </p:cNvPr>
          <p:cNvSpPr/>
          <p:nvPr/>
        </p:nvSpPr>
        <p:spPr bwMode="auto">
          <a:xfrm>
            <a:off x="2510919" y="2724251"/>
            <a:ext cx="305240" cy="128685"/>
          </a:xfrm>
          <a:prstGeom prst="rect">
            <a:avLst/>
          </a:prstGeom>
          <a:solidFill>
            <a:srgbClr val="CC00CC"/>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600" dirty="0">
                <a:solidFill>
                  <a:schemeClr val="bg1"/>
                </a:solidFill>
                <a:latin typeface="Arial" panose="020B0604020202020204" pitchFamily="34" charset="0"/>
                <a:cs typeface="Arial" panose="020B0604020202020204" pitchFamily="34" charset="0"/>
              </a:rPr>
              <a:t>TDM</a:t>
            </a:r>
            <a:endParaRPr kumimoji="0" lang="en-GB" sz="6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86" name="Rectangle 85">
            <a:extLst>
              <a:ext uri="{FF2B5EF4-FFF2-40B4-BE49-F238E27FC236}">
                <a16:creationId xmlns:a16="http://schemas.microsoft.com/office/drawing/2014/main" id="{EFBED7DC-3F68-2C8A-90C3-BA7814BBDAF8}"/>
              </a:ext>
            </a:extLst>
          </p:cNvPr>
          <p:cNvSpPr/>
          <p:nvPr/>
        </p:nvSpPr>
        <p:spPr bwMode="auto">
          <a:xfrm>
            <a:off x="2510919" y="3372323"/>
            <a:ext cx="305240" cy="128685"/>
          </a:xfrm>
          <a:prstGeom prst="rect">
            <a:avLst/>
          </a:prstGeom>
          <a:solidFill>
            <a:schemeClr val="accent1"/>
          </a:solidFill>
          <a:ln w="19050">
            <a:solidFill>
              <a:srgbClr val="0000FF"/>
            </a:solidFill>
            <a:prstDash val="sysDash"/>
          </a:ln>
          <a:effectLst/>
        </p:spPr>
        <p:txBody>
          <a:bodyPr vert="horz" wrap="square" lIns="18000" tIns="18000" rIns="18000" bIns="18000" numCol="1" rtlCol="0" anchor="t" anchorCtr="0" compatLnSpc="1">
            <a:prstTxWarp prst="textNoShape">
              <a:avLst/>
            </a:prstTxWarp>
            <a:spAutoFit/>
          </a:bodyPr>
          <a:lstStyle/>
          <a:p>
            <a:pPr algn="ctr"/>
            <a:r>
              <a:rPr lang="en-GB" sz="600" dirty="0">
                <a:solidFill>
                  <a:prstClr val="white"/>
                </a:solidFill>
                <a:latin typeface="Arial" panose="020B0604020202020204" pitchFamily="34" charset="0"/>
                <a:cs typeface="Arial" panose="020B0604020202020204" pitchFamily="34" charset="0"/>
              </a:rPr>
              <a:t>PEC</a:t>
            </a:r>
          </a:p>
        </p:txBody>
      </p:sp>
      <p:sp>
        <p:nvSpPr>
          <p:cNvPr id="87" name="Rectangle 86">
            <a:extLst>
              <a:ext uri="{FF2B5EF4-FFF2-40B4-BE49-F238E27FC236}">
                <a16:creationId xmlns:a16="http://schemas.microsoft.com/office/drawing/2014/main" id="{FF9330D6-E002-9BA9-0E9B-F6572178903C}"/>
              </a:ext>
            </a:extLst>
          </p:cNvPr>
          <p:cNvSpPr/>
          <p:nvPr/>
        </p:nvSpPr>
        <p:spPr bwMode="auto">
          <a:xfrm>
            <a:off x="2510919" y="3237748"/>
            <a:ext cx="305240" cy="128685"/>
          </a:xfrm>
          <a:prstGeom prst="rect">
            <a:avLst/>
          </a:prstGeom>
          <a:solidFill>
            <a:schemeClr val="accent1"/>
          </a:solidFill>
          <a:ln w="19050">
            <a:solidFill>
              <a:srgbClr val="0000FF"/>
            </a:solidFill>
            <a:prstDash val="sysDash"/>
          </a:ln>
          <a:effectLst/>
        </p:spPr>
        <p:txBody>
          <a:bodyPr vert="horz" wrap="square" lIns="18000" tIns="18000" rIns="18000" bIns="18000" numCol="1" rtlCol="0" anchor="t" anchorCtr="0" compatLnSpc="1">
            <a:prstTxWarp prst="textNoShape">
              <a:avLst/>
            </a:prstTxWarp>
            <a:spAutoFit/>
          </a:bodyPr>
          <a:lstStyle/>
          <a:p>
            <a:pPr algn="ctr"/>
            <a:r>
              <a:rPr lang="en-GB" sz="600" dirty="0">
                <a:solidFill>
                  <a:prstClr val="white"/>
                </a:solidFill>
                <a:latin typeface="Arial" panose="020B0604020202020204" pitchFamily="34" charset="0"/>
                <a:cs typeface="Arial" panose="020B0604020202020204" pitchFamily="34" charset="0"/>
              </a:rPr>
              <a:t>PLN</a:t>
            </a:r>
          </a:p>
        </p:txBody>
      </p:sp>
      <p:sp>
        <p:nvSpPr>
          <p:cNvPr id="88" name="Oval 87">
            <a:extLst>
              <a:ext uri="{FF2B5EF4-FFF2-40B4-BE49-F238E27FC236}">
                <a16:creationId xmlns:a16="http://schemas.microsoft.com/office/drawing/2014/main" id="{10BFC0C8-209B-FEA2-8D58-0C84B034F992}"/>
              </a:ext>
            </a:extLst>
          </p:cNvPr>
          <p:cNvSpPr/>
          <p:nvPr/>
        </p:nvSpPr>
        <p:spPr>
          <a:xfrm>
            <a:off x="1997608" y="2665548"/>
            <a:ext cx="108000" cy="108000"/>
          </a:xfrm>
          <a:prstGeom prst="ellipse">
            <a:avLst/>
          </a:prstGeom>
          <a:solidFill>
            <a:srgbClr val="CC00CC"/>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0" name="Oval 89">
            <a:extLst>
              <a:ext uri="{FF2B5EF4-FFF2-40B4-BE49-F238E27FC236}">
                <a16:creationId xmlns:a16="http://schemas.microsoft.com/office/drawing/2014/main" id="{7BC0BA1A-E1F9-75EC-504A-A38A5C314B0B}"/>
              </a:ext>
            </a:extLst>
          </p:cNvPr>
          <p:cNvSpPr/>
          <p:nvPr/>
        </p:nvSpPr>
        <p:spPr>
          <a:xfrm>
            <a:off x="1990675" y="3303306"/>
            <a:ext cx="108000" cy="108000"/>
          </a:xfrm>
          <a:prstGeom prst="ellipse">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1" name="Oval 90">
            <a:extLst>
              <a:ext uri="{FF2B5EF4-FFF2-40B4-BE49-F238E27FC236}">
                <a16:creationId xmlns:a16="http://schemas.microsoft.com/office/drawing/2014/main" id="{3F790B43-1EC0-B14E-8C67-DBC984469054}"/>
              </a:ext>
            </a:extLst>
          </p:cNvPr>
          <p:cNvSpPr/>
          <p:nvPr/>
        </p:nvSpPr>
        <p:spPr>
          <a:xfrm>
            <a:off x="1990675" y="3997697"/>
            <a:ext cx="108000" cy="10800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4" name="Rectangle 93">
            <a:extLst>
              <a:ext uri="{FF2B5EF4-FFF2-40B4-BE49-F238E27FC236}">
                <a16:creationId xmlns:a16="http://schemas.microsoft.com/office/drawing/2014/main" id="{6B6BD011-E6D1-4434-8C4A-A29AB6FF5493}"/>
              </a:ext>
            </a:extLst>
          </p:cNvPr>
          <p:cNvSpPr/>
          <p:nvPr/>
        </p:nvSpPr>
        <p:spPr bwMode="auto">
          <a:xfrm>
            <a:off x="2510919" y="3917725"/>
            <a:ext cx="305240" cy="128685"/>
          </a:xfrm>
          <a:prstGeom prst="rect">
            <a:avLst/>
          </a:prstGeom>
          <a:solidFill>
            <a:srgbClr val="FF0000"/>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algn="ctr"/>
            <a:r>
              <a:rPr lang="en-GB" sz="600" dirty="0">
                <a:solidFill>
                  <a:prstClr val="white"/>
                </a:solidFill>
                <a:latin typeface="Arial" panose="020B0604020202020204" pitchFamily="34" charset="0"/>
                <a:cs typeface="Arial" panose="020B0604020202020204" pitchFamily="34" charset="0"/>
              </a:rPr>
              <a:t>AUT</a:t>
            </a:r>
          </a:p>
        </p:txBody>
      </p:sp>
      <p:sp>
        <p:nvSpPr>
          <p:cNvPr id="95" name="Rectangle 94">
            <a:extLst>
              <a:ext uri="{FF2B5EF4-FFF2-40B4-BE49-F238E27FC236}">
                <a16:creationId xmlns:a16="http://schemas.microsoft.com/office/drawing/2014/main" id="{FDA84485-64D7-00A0-A57E-4C95B44078A7}"/>
              </a:ext>
            </a:extLst>
          </p:cNvPr>
          <p:cNvSpPr/>
          <p:nvPr/>
        </p:nvSpPr>
        <p:spPr bwMode="auto">
          <a:xfrm>
            <a:off x="2510919" y="4046410"/>
            <a:ext cx="305240" cy="128685"/>
          </a:xfrm>
          <a:prstGeom prst="rect">
            <a:avLst/>
          </a:prstGeom>
          <a:solidFill>
            <a:srgbClr val="FF0000"/>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algn="ctr"/>
            <a:r>
              <a:rPr lang="en-GB" sz="600" dirty="0">
                <a:solidFill>
                  <a:prstClr val="white"/>
                </a:solidFill>
                <a:latin typeface="Arial" panose="020B0604020202020204" pitchFamily="34" charset="0"/>
                <a:cs typeface="Arial" panose="020B0604020202020204" pitchFamily="34" charset="0"/>
              </a:rPr>
              <a:t>OBPM</a:t>
            </a:r>
          </a:p>
        </p:txBody>
      </p:sp>
      <p:sp>
        <p:nvSpPr>
          <p:cNvPr id="96" name="Rectangle 95">
            <a:extLst>
              <a:ext uri="{FF2B5EF4-FFF2-40B4-BE49-F238E27FC236}">
                <a16:creationId xmlns:a16="http://schemas.microsoft.com/office/drawing/2014/main" id="{0611C5EB-71D2-F741-AE0E-EA86F08FFF97}"/>
              </a:ext>
            </a:extLst>
          </p:cNvPr>
          <p:cNvSpPr/>
          <p:nvPr/>
        </p:nvSpPr>
        <p:spPr bwMode="auto">
          <a:xfrm>
            <a:off x="2510919" y="4175095"/>
            <a:ext cx="305240" cy="128685"/>
          </a:xfrm>
          <a:prstGeom prst="rect">
            <a:avLst/>
          </a:prstGeom>
          <a:solidFill>
            <a:srgbClr val="FF0000"/>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algn="ctr"/>
            <a:r>
              <a:rPr lang="en-GB" sz="600" dirty="0">
                <a:solidFill>
                  <a:prstClr val="white"/>
                </a:solidFill>
                <a:latin typeface="Arial" panose="020B0604020202020204" pitchFamily="34" charset="0"/>
                <a:cs typeface="Arial" panose="020B0604020202020204" pitchFamily="34" charset="0"/>
              </a:rPr>
              <a:t>OBSM</a:t>
            </a:r>
          </a:p>
        </p:txBody>
      </p:sp>
      <p:cxnSp>
        <p:nvCxnSpPr>
          <p:cNvPr id="108" name="Straight Connector 66">
            <a:extLst>
              <a:ext uri="{FF2B5EF4-FFF2-40B4-BE49-F238E27FC236}">
                <a16:creationId xmlns:a16="http://schemas.microsoft.com/office/drawing/2014/main" id="{604CE3AB-C6B3-F001-98CE-EE030E7CC05A}"/>
              </a:ext>
            </a:extLst>
          </p:cNvPr>
          <p:cNvCxnSpPr>
            <a:stCxn id="37" idx="4"/>
            <a:endCxn id="48" idx="6"/>
          </p:cNvCxnSpPr>
          <p:nvPr/>
        </p:nvCxnSpPr>
        <p:spPr bwMode="auto">
          <a:xfrm rot="5400000">
            <a:off x="5402103" y="3196673"/>
            <a:ext cx="2876251" cy="1512104"/>
          </a:xfrm>
          <a:prstGeom prst="bentConnector2">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07" name="Oval 106">
            <a:extLst>
              <a:ext uri="{FF2B5EF4-FFF2-40B4-BE49-F238E27FC236}">
                <a16:creationId xmlns:a16="http://schemas.microsoft.com/office/drawing/2014/main" id="{837C22B6-4ECF-0BF3-334E-D6AB3786781C}"/>
              </a:ext>
            </a:extLst>
          </p:cNvPr>
          <p:cNvSpPr/>
          <p:nvPr/>
        </p:nvSpPr>
        <p:spPr>
          <a:xfrm>
            <a:off x="6023243" y="5337225"/>
            <a:ext cx="108000" cy="108000"/>
          </a:xfrm>
          <a:prstGeom prst="ellipse">
            <a:avLst/>
          </a:prstGeom>
          <a:solidFill>
            <a:srgbClr val="FF99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0" name="Rectangle 99">
            <a:extLst>
              <a:ext uri="{FF2B5EF4-FFF2-40B4-BE49-F238E27FC236}">
                <a16:creationId xmlns:a16="http://schemas.microsoft.com/office/drawing/2014/main" id="{AEF83213-BB0B-EE1B-98C7-1285F6E53217}"/>
              </a:ext>
            </a:extLst>
          </p:cNvPr>
          <p:cNvSpPr/>
          <p:nvPr/>
        </p:nvSpPr>
        <p:spPr bwMode="auto">
          <a:xfrm>
            <a:off x="2510919" y="4636643"/>
            <a:ext cx="305240" cy="128685"/>
          </a:xfrm>
          <a:prstGeom prst="rect">
            <a:avLst/>
          </a:prstGeom>
          <a:solidFill>
            <a:schemeClr val="accent5"/>
          </a:solidFill>
          <a:ln w="19050">
            <a:solidFill>
              <a:srgbClr val="0000FF"/>
            </a:solidFill>
            <a:prstDash val="sysDash"/>
          </a:ln>
          <a:effectLst/>
        </p:spPr>
        <p:txBody>
          <a:bodyPr vert="horz" wrap="square" lIns="18000" tIns="18000" rIns="18000" bIns="18000" numCol="1" rtlCol="0" anchor="t" anchorCtr="0" compatLnSpc="1">
            <a:prstTxWarp prst="textNoShape">
              <a:avLst/>
            </a:prstTxWarp>
            <a:spAutoFit/>
          </a:bodyPr>
          <a:lstStyle/>
          <a:p>
            <a:pPr algn="ctr"/>
            <a:r>
              <a:rPr lang="en-GB" sz="600" dirty="0">
                <a:solidFill>
                  <a:prstClr val="white"/>
                </a:solidFill>
                <a:latin typeface="Arial" panose="020B0604020202020204" pitchFamily="34" charset="0"/>
                <a:cs typeface="Arial" panose="020B0604020202020204" pitchFamily="34" charset="0"/>
              </a:rPr>
              <a:t>MDP</a:t>
            </a:r>
          </a:p>
        </p:txBody>
      </p:sp>
      <p:sp>
        <p:nvSpPr>
          <p:cNvPr id="104" name="Rectangle 103">
            <a:extLst>
              <a:ext uri="{FF2B5EF4-FFF2-40B4-BE49-F238E27FC236}">
                <a16:creationId xmlns:a16="http://schemas.microsoft.com/office/drawing/2014/main" id="{3CEEB219-5454-7844-7CBA-EB6057DE7EF0}"/>
              </a:ext>
            </a:extLst>
          </p:cNvPr>
          <p:cNvSpPr/>
          <p:nvPr/>
        </p:nvSpPr>
        <p:spPr bwMode="auto">
          <a:xfrm>
            <a:off x="2510919" y="4894013"/>
            <a:ext cx="305240" cy="128685"/>
          </a:xfrm>
          <a:prstGeom prst="rect">
            <a:avLst/>
          </a:prstGeom>
          <a:solidFill>
            <a:schemeClr val="accent1"/>
          </a:solidFill>
          <a:ln w="19050">
            <a:solidFill>
              <a:srgbClr val="0000FF"/>
            </a:solidFill>
            <a:prstDash val="sysDash"/>
          </a:ln>
          <a:effectLst/>
        </p:spPr>
        <p:txBody>
          <a:bodyPr vert="horz" wrap="square" lIns="18000" tIns="18000" rIns="18000" bIns="18000" numCol="1" rtlCol="0" anchor="t" anchorCtr="0" compatLnSpc="1">
            <a:prstTxWarp prst="textNoShape">
              <a:avLst/>
            </a:prstTxWarp>
            <a:spAutoFit/>
          </a:bodyPr>
          <a:lstStyle/>
          <a:p>
            <a:pPr algn="ctr"/>
            <a:r>
              <a:rPr lang="en-GB" sz="600" dirty="0">
                <a:solidFill>
                  <a:prstClr val="white"/>
                </a:solidFill>
                <a:latin typeface="Arial" panose="020B0604020202020204" pitchFamily="34" charset="0"/>
                <a:cs typeface="Arial" panose="020B0604020202020204" pitchFamily="34" charset="0"/>
              </a:rPr>
              <a:t>MPS</a:t>
            </a:r>
          </a:p>
        </p:txBody>
      </p:sp>
      <p:cxnSp>
        <p:nvCxnSpPr>
          <p:cNvPr id="112" name="Straight Connector 66">
            <a:extLst>
              <a:ext uri="{FF2B5EF4-FFF2-40B4-BE49-F238E27FC236}">
                <a16:creationId xmlns:a16="http://schemas.microsoft.com/office/drawing/2014/main" id="{B68E88A0-7CC3-3C4E-41E4-2806E583C6BC}"/>
              </a:ext>
            </a:extLst>
          </p:cNvPr>
          <p:cNvCxnSpPr>
            <a:stCxn id="53" idx="6"/>
            <a:endCxn id="46" idx="2"/>
          </p:cNvCxnSpPr>
          <p:nvPr/>
        </p:nvCxnSpPr>
        <p:spPr bwMode="auto">
          <a:xfrm flipV="1">
            <a:off x="2044675" y="4051697"/>
            <a:ext cx="3031501" cy="655479"/>
          </a:xfrm>
          <a:prstGeom prst="straightConnector1">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92" name="Oval 91">
            <a:extLst>
              <a:ext uri="{FF2B5EF4-FFF2-40B4-BE49-F238E27FC236}">
                <a16:creationId xmlns:a16="http://schemas.microsoft.com/office/drawing/2014/main" id="{6FCEDD38-1E80-A092-F2BF-017B3C712CB3}"/>
              </a:ext>
            </a:extLst>
          </p:cNvPr>
          <p:cNvSpPr/>
          <p:nvPr/>
        </p:nvSpPr>
        <p:spPr>
          <a:xfrm>
            <a:off x="1997608" y="4653176"/>
            <a:ext cx="108000" cy="108000"/>
          </a:xfrm>
          <a:prstGeom prst="ellipse">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7" name="Rectangle 116">
            <a:extLst>
              <a:ext uri="{FF2B5EF4-FFF2-40B4-BE49-F238E27FC236}">
                <a16:creationId xmlns:a16="http://schemas.microsoft.com/office/drawing/2014/main" id="{E867AB18-8EA1-FBA1-C313-A9BFC54AE0B2}"/>
              </a:ext>
            </a:extLst>
          </p:cNvPr>
          <p:cNvSpPr/>
          <p:nvPr/>
        </p:nvSpPr>
        <p:spPr bwMode="auto">
          <a:xfrm>
            <a:off x="7734883" y="2685775"/>
            <a:ext cx="305240" cy="12868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600" i="1" dirty="0">
                <a:solidFill>
                  <a:schemeClr val="bg1"/>
                </a:solidFill>
                <a:latin typeface="Arial" panose="020B0604020202020204" pitchFamily="34" charset="0"/>
                <a:cs typeface="Arial" panose="020B0604020202020204" pitchFamily="34" charset="0"/>
              </a:rPr>
              <a:t>SDB</a:t>
            </a:r>
            <a:endParaRPr kumimoji="0" lang="en-GB" sz="6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19" name="Rectangle 118">
            <a:extLst>
              <a:ext uri="{FF2B5EF4-FFF2-40B4-BE49-F238E27FC236}">
                <a16:creationId xmlns:a16="http://schemas.microsoft.com/office/drawing/2014/main" id="{8F6D7E30-7329-1B35-2AFB-3A3DE21AD1DB}"/>
              </a:ext>
            </a:extLst>
          </p:cNvPr>
          <p:cNvSpPr/>
          <p:nvPr/>
        </p:nvSpPr>
        <p:spPr bwMode="auto">
          <a:xfrm>
            <a:off x="7429643" y="2814461"/>
            <a:ext cx="305240" cy="12868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600" i="1" dirty="0">
                <a:solidFill>
                  <a:schemeClr val="bg1"/>
                </a:solidFill>
                <a:latin typeface="Arial" panose="020B0604020202020204" pitchFamily="34" charset="0"/>
                <a:cs typeface="Arial" panose="020B0604020202020204" pitchFamily="34" charset="0"/>
              </a:rPr>
              <a:t>APD</a:t>
            </a:r>
            <a:endParaRPr kumimoji="0" lang="en-GB" sz="6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20" name="Rectangle 119">
            <a:extLst>
              <a:ext uri="{FF2B5EF4-FFF2-40B4-BE49-F238E27FC236}">
                <a16:creationId xmlns:a16="http://schemas.microsoft.com/office/drawing/2014/main" id="{314009F1-850B-0244-AB3E-56BF24834D5F}"/>
              </a:ext>
            </a:extLst>
          </p:cNvPr>
          <p:cNvSpPr/>
          <p:nvPr/>
        </p:nvSpPr>
        <p:spPr bwMode="auto">
          <a:xfrm>
            <a:off x="7429643" y="2943146"/>
            <a:ext cx="305240" cy="128685"/>
          </a:xfrm>
          <a:prstGeom prst="rect">
            <a:avLst/>
          </a:prstGeom>
          <a:solidFill>
            <a:srgbClr val="FF9900"/>
          </a:solidFill>
          <a:ln w="19050">
            <a:solidFill>
              <a:schemeClr val="bg1">
                <a:lumMod val="50000"/>
              </a:schemeClr>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600" i="1" dirty="0">
                <a:solidFill>
                  <a:schemeClr val="bg1"/>
                </a:solidFill>
                <a:latin typeface="Arial" panose="020B0604020202020204" pitchFamily="34" charset="0"/>
                <a:cs typeface="Arial" panose="020B0604020202020204" pitchFamily="34" charset="0"/>
              </a:rPr>
              <a:t>OBSW</a:t>
            </a:r>
            <a:endParaRPr kumimoji="0" lang="en-GB" sz="600" b="1" i="1"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16" name="Rectangle 115">
            <a:extLst>
              <a:ext uri="{FF2B5EF4-FFF2-40B4-BE49-F238E27FC236}">
                <a16:creationId xmlns:a16="http://schemas.microsoft.com/office/drawing/2014/main" id="{8C8E4090-FC2A-3352-C9AD-8AD62AFD81D2}"/>
              </a:ext>
            </a:extLst>
          </p:cNvPr>
          <p:cNvSpPr/>
          <p:nvPr/>
        </p:nvSpPr>
        <p:spPr bwMode="auto">
          <a:xfrm>
            <a:off x="2510919" y="4487451"/>
            <a:ext cx="305240" cy="128685"/>
          </a:xfrm>
          <a:prstGeom prst="rect">
            <a:avLst/>
          </a:prstGeom>
          <a:solidFill>
            <a:srgbClr val="006600"/>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algn="ctr"/>
            <a:r>
              <a:rPr lang="en-GB" sz="600" dirty="0">
                <a:solidFill>
                  <a:prstClr val="white"/>
                </a:solidFill>
                <a:latin typeface="Arial" panose="020B0604020202020204" pitchFamily="34" charset="0"/>
                <a:cs typeface="Arial" panose="020B0604020202020204" pitchFamily="34" charset="0"/>
              </a:rPr>
              <a:t>FTM</a:t>
            </a:r>
          </a:p>
        </p:txBody>
      </p:sp>
      <p:cxnSp>
        <p:nvCxnSpPr>
          <p:cNvPr id="121" name="Straight Connector 66">
            <a:extLst>
              <a:ext uri="{FF2B5EF4-FFF2-40B4-BE49-F238E27FC236}">
                <a16:creationId xmlns:a16="http://schemas.microsoft.com/office/drawing/2014/main" id="{FD1E9380-7B04-F1A2-3C71-F58E08586031}"/>
              </a:ext>
            </a:extLst>
          </p:cNvPr>
          <p:cNvCxnSpPr>
            <a:stCxn id="47" idx="6"/>
            <a:endCxn id="37" idx="3"/>
          </p:cNvCxnSpPr>
          <p:nvPr/>
        </p:nvCxnSpPr>
        <p:spPr bwMode="auto">
          <a:xfrm flipV="1">
            <a:off x="6077243" y="2440791"/>
            <a:ext cx="1162655" cy="2266385"/>
          </a:xfrm>
          <a:prstGeom prst="bentConnector2">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24" name="Oval 123">
            <a:extLst>
              <a:ext uri="{FF2B5EF4-FFF2-40B4-BE49-F238E27FC236}">
                <a16:creationId xmlns:a16="http://schemas.microsoft.com/office/drawing/2014/main" id="{7801C8BC-1FCC-6B2B-B51A-C0CC37861022}"/>
              </a:ext>
            </a:extLst>
          </p:cNvPr>
          <p:cNvSpPr/>
          <p:nvPr/>
        </p:nvSpPr>
        <p:spPr>
          <a:xfrm>
            <a:off x="6023243" y="4653176"/>
            <a:ext cx="108000" cy="108000"/>
          </a:xfrm>
          <a:prstGeom prst="ellipse">
            <a:avLst/>
          </a:prstGeom>
          <a:solidFill>
            <a:srgbClr val="008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5" name="Rectangle 124">
            <a:extLst>
              <a:ext uri="{FF2B5EF4-FFF2-40B4-BE49-F238E27FC236}">
                <a16:creationId xmlns:a16="http://schemas.microsoft.com/office/drawing/2014/main" id="{E1A03A35-E39B-E295-E709-8D300E190738}"/>
              </a:ext>
            </a:extLst>
          </p:cNvPr>
          <p:cNvSpPr/>
          <p:nvPr/>
        </p:nvSpPr>
        <p:spPr bwMode="auto">
          <a:xfrm>
            <a:off x="6534988" y="4509120"/>
            <a:ext cx="305240" cy="128685"/>
          </a:xfrm>
          <a:prstGeom prst="rect">
            <a:avLst/>
          </a:prstGeom>
          <a:solidFill>
            <a:schemeClr val="accent5"/>
          </a:solidFill>
          <a:ln w="19050">
            <a:solidFill>
              <a:srgbClr val="0000FF"/>
            </a:solidFill>
            <a:prstDash val="sysDash"/>
          </a:ln>
          <a:effectLst/>
        </p:spPr>
        <p:txBody>
          <a:bodyPr vert="horz" wrap="square" lIns="18000" tIns="18000" rIns="18000" bIns="18000" numCol="1" rtlCol="0" anchor="t" anchorCtr="0" compatLnSpc="1">
            <a:prstTxWarp prst="textNoShape">
              <a:avLst/>
            </a:prstTxWarp>
            <a:spAutoFit/>
          </a:bodyPr>
          <a:lstStyle/>
          <a:p>
            <a:pPr algn="ctr"/>
            <a:r>
              <a:rPr lang="en-GB" sz="600" dirty="0">
                <a:solidFill>
                  <a:prstClr val="white"/>
                </a:solidFill>
                <a:latin typeface="Arial" panose="020B0604020202020204" pitchFamily="34" charset="0"/>
                <a:cs typeface="Arial" panose="020B0604020202020204" pitchFamily="34" charset="0"/>
              </a:rPr>
              <a:t>MDP</a:t>
            </a:r>
          </a:p>
        </p:txBody>
      </p:sp>
      <p:sp>
        <p:nvSpPr>
          <p:cNvPr id="118" name="Rectangle 117">
            <a:extLst>
              <a:ext uri="{FF2B5EF4-FFF2-40B4-BE49-F238E27FC236}">
                <a16:creationId xmlns:a16="http://schemas.microsoft.com/office/drawing/2014/main" id="{537F8C34-0BA3-0284-7065-6BE4431FD0E0}"/>
              </a:ext>
            </a:extLst>
          </p:cNvPr>
          <p:cNvSpPr/>
          <p:nvPr/>
        </p:nvSpPr>
        <p:spPr bwMode="auto">
          <a:xfrm>
            <a:off x="7429643" y="2685776"/>
            <a:ext cx="298972" cy="128685"/>
          </a:xfrm>
          <a:prstGeom prst="rect">
            <a:avLst/>
          </a:prstGeom>
          <a:solidFill>
            <a:srgbClr val="FF9900"/>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600" dirty="0">
                <a:solidFill>
                  <a:schemeClr val="bg1"/>
                </a:solidFill>
                <a:latin typeface="Arial" panose="020B0604020202020204" pitchFamily="34" charset="0"/>
                <a:cs typeface="Arial" panose="020B0604020202020204" pitchFamily="34" charset="0"/>
              </a:rPr>
              <a:t>XTCE</a:t>
            </a:r>
            <a:endParaRPr kumimoji="0" lang="en-GB" sz="6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93" name="Rectangle 92">
            <a:extLst>
              <a:ext uri="{FF2B5EF4-FFF2-40B4-BE49-F238E27FC236}">
                <a16:creationId xmlns:a16="http://schemas.microsoft.com/office/drawing/2014/main" id="{82519FD5-1AFB-BE7F-2A36-B04AABF2BCBD}"/>
              </a:ext>
            </a:extLst>
          </p:cNvPr>
          <p:cNvSpPr/>
          <p:nvPr/>
        </p:nvSpPr>
        <p:spPr bwMode="auto">
          <a:xfrm>
            <a:off x="2510919" y="3789040"/>
            <a:ext cx="305240" cy="128685"/>
          </a:xfrm>
          <a:prstGeom prst="rect">
            <a:avLst/>
          </a:prstGeom>
          <a:solidFill>
            <a:srgbClr val="FF0000"/>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algn="ctr"/>
            <a:r>
              <a:rPr lang="en-GB" sz="600" dirty="0">
                <a:solidFill>
                  <a:prstClr val="white"/>
                </a:solidFill>
                <a:latin typeface="Arial" panose="020B0604020202020204" pitchFamily="34" charset="0"/>
                <a:cs typeface="Arial" panose="020B0604020202020204" pitchFamily="34" charset="0"/>
              </a:rPr>
              <a:t>M&amp;C</a:t>
            </a:r>
          </a:p>
        </p:txBody>
      </p:sp>
      <p:sp>
        <p:nvSpPr>
          <p:cNvPr id="126" name="Rectangle 125">
            <a:extLst>
              <a:ext uri="{FF2B5EF4-FFF2-40B4-BE49-F238E27FC236}">
                <a16:creationId xmlns:a16="http://schemas.microsoft.com/office/drawing/2014/main" id="{CAD310F1-4311-9BF2-C2F9-CEA3E2EE0926}"/>
              </a:ext>
            </a:extLst>
          </p:cNvPr>
          <p:cNvSpPr/>
          <p:nvPr/>
        </p:nvSpPr>
        <p:spPr bwMode="auto">
          <a:xfrm>
            <a:off x="6534988" y="4637805"/>
            <a:ext cx="305240" cy="128685"/>
          </a:xfrm>
          <a:prstGeom prst="rect">
            <a:avLst/>
          </a:prstGeom>
          <a:solidFill>
            <a:srgbClr val="FF00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algn="ctr"/>
            <a:r>
              <a:rPr lang="en-GB" sz="600" dirty="0">
                <a:solidFill>
                  <a:prstClr val="white"/>
                </a:solidFill>
                <a:latin typeface="Arial" panose="020B0604020202020204" pitchFamily="34" charset="0"/>
                <a:cs typeface="Arial" panose="020B0604020202020204" pitchFamily="34" charset="0"/>
              </a:rPr>
              <a:t>MCS</a:t>
            </a:r>
          </a:p>
        </p:txBody>
      </p:sp>
      <p:sp>
        <p:nvSpPr>
          <p:cNvPr id="128" name="Rectangle 127">
            <a:extLst>
              <a:ext uri="{FF2B5EF4-FFF2-40B4-BE49-F238E27FC236}">
                <a16:creationId xmlns:a16="http://schemas.microsoft.com/office/drawing/2014/main" id="{7D78F02F-F55E-10A4-5912-283B9253B4D7}"/>
              </a:ext>
            </a:extLst>
          </p:cNvPr>
          <p:cNvSpPr/>
          <p:nvPr/>
        </p:nvSpPr>
        <p:spPr bwMode="auto">
          <a:xfrm>
            <a:off x="6534988" y="4773979"/>
            <a:ext cx="305240" cy="128685"/>
          </a:xfrm>
          <a:prstGeom prst="rect">
            <a:avLst/>
          </a:prstGeom>
          <a:solidFill>
            <a:srgbClr val="CC00CC"/>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algn="ctr"/>
            <a:r>
              <a:rPr lang="en-GB" sz="600" dirty="0">
                <a:solidFill>
                  <a:schemeClr val="bg1"/>
                </a:solidFill>
                <a:latin typeface="Arial" panose="020B0604020202020204" pitchFamily="34" charset="0"/>
                <a:cs typeface="Arial" panose="020B0604020202020204" pitchFamily="34" charset="0"/>
              </a:rPr>
              <a:t>NAVT</a:t>
            </a:r>
          </a:p>
        </p:txBody>
      </p:sp>
      <p:sp>
        <p:nvSpPr>
          <p:cNvPr id="63" name="Rectangle 62">
            <a:extLst>
              <a:ext uri="{FF2B5EF4-FFF2-40B4-BE49-F238E27FC236}">
                <a16:creationId xmlns:a16="http://schemas.microsoft.com/office/drawing/2014/main" id="{18557D76-F9ED-A5F4-518F-506F4487927D}"/>
              </a:ext>
            </a:extLst>
          </p:cNvPr>
          <p:cNvSpPr/>
          <p:nvPr/>
        </p:nvSpPr>
        <p:spPr bwMode="auto">
          <a:xfrm>
            <a:off x="4340278" y="2420888"/>
            <a:ext cx="408712" cy="128685"/>
          </a:xfrm>
          <a:prstGeom prst="rect">
            <a:avLst/>
          </a:prstGeom>
          <a:solidFill>
            <a:schemeClr val="bg1">
              <a:lumMod val="65000"/>
            </a:schemeClr>
          </a:solidFill>
          <a:ln w="19050">
            <a:solidFill>
              <a:srgbClr val="0000FF"/>
            </a:solidFill>
          </a:ln>
          <a:effectLst/>
        </p:spPr>
        <p:txBody>
          <a:bodyPr vert="horz" wrap="square" lIns="18000" tIns="18000" rIns="18000" bIns="18000" numCol="1" rtlCol="0" anchor="t" anchorCtr="0" compatLnSpc="1">
            <a:prstTxWarp prst="textNoShape">
              <a:avLst/>
            </a:prstTxWarp>
            <a:spAutoFit/>
          </a:bodyPr>
          <a:lstStyle/>
          <a:p>
            <a:pPr algn="ctr"/>
            <a:r>
              <a:rPr lang="en-GB" sz="600" dirty="0">
                <a:solidFill>
                  <a:schemeClr val="bg1"/>
                </a:solidFill>
                <a:latin typeface="Arial" panose="020B0604020202020204" pitchFamily="34" charset="0"/>
                <a:cs typeface="Arial" panose="020B0604020202020204" pitchFamily="34" charset="0"/>
              </a:rPr>
              <a:t>SLE-Ret</a:t>
            </a:r>
          </a:p>
        </p:txBody>
      </p:sp>
      <p:sp>
        <p:nvSpPr>
          <p:cNvPr id="103" name="Rectangle 102">
            <a:extLst>
              <a:ext uri="{FF2B5EF4-FFF2-40B4-BE49-F238E27FC236}">
                <a16:creationId xmlns:a16="http://schemas.microsoft.com/office/drawing/2014/main" id="{7CD1CA32-F2D0-25AE-7BFD-803840F8A33E}"/>
              </a:ext>
            </a:extLst>
          </p:cNvPr>
          <p:cNvSpPr/>
          <p:nvPr/>
        </p:nvSpPr>
        <p:spPr bwMode="auto">
          <a:xfrm>
            <a:off x="2510919" y="4765328"/>
            <a:ext cx="305240" cy="128685"/>
          </a:xfrm>
          <a:prstGeom prst="rect">
            <a:avLst/>
          </a:prstGeom>
          <a:solidFill>
            <a:srgbClr val="FF00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algn="ctr"/>
            <a:r>
              <a:rPr lang="en-GB" sz="600" dirty="0">
                <a:solidFill>
                  <a:prstClr val="white"/>
                </a:solidFill>
                <a:latin typeface="Arial" panose="020B0604020202020204" pitchFamily="34" charset="0"/>
                <a:cs typeface="Arial" panose="020B0604020202020204" pitchFamily="34" charset="0"/>
              </a:rPr>
              <a:t>MCS</a:t>
            </a:r>
          </a:p>
        </p:txBody>
      </p:sp>
      <p:sp>
        <p:nvSpPr>
          <p:cNvPr id="105" name="Rectangle 104">
            <a:extLst>
              <a:ext uri="{FF2B5EF4-FFF2-40B4-BE49-F238E27FC236}">
                <a16:creationId xmlns:a16="http://schemas.microsoft.com/office/drawing/2014/main" id="{7C9B2663-E595-BDFD-632F-4AA0DB4BE34B}"/>
              </a:ext>
            </a:extLst>
          </p:cNvPr>
          <p:cNvSpPr/>
          <p:nvPr/>
        </p:nvSpPr>
        <p:spPr bwMode="auto">
          <a:xfrm>
            <a:off x="2510919" y="5028507"/>
            <a:ext cx="305240" cy="128685"/>
          </a:xfrm>
          <a:prstGeom prst="rect">
            <a:avLst/>
          </a:prstGeom>
          <a:solidFill>
            <a:srgbClr val="CC00CC"/>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algn="ctr"/>
            <a:r>
              <a:rPr lang="en-GB" sz="600" dirty="0">
                <a:solidFill>
                  <a:schemeClr val="bg1"/>
                </a:solidFill>
                <a:latin typeface="Arial" panose="020B0604020202020204" pitchFamily="34" charset="0"/>
                <a:cs typeface="Arial" panose="020B0604020202020204" pitchFamily="34" charset="0"/>
              </a:rPr>
              <a:t>NAVT</a:t>
            </a:r>
          </a:p>
        </p:txBody>
      </p:sp>
      <p:sp>
        <p:nvSpPr>
          <p:cNvPr id="69" name="Rectangle 68">
            <a:extLst>
              <a:ext uri="{FF2B5EF4-FFF2-40B4-BE49-F238E27FC236}">
                <a16:creationId xmlns:a16="http://schemas.microsoft.com/office/drawing/2014/main" id="{C12FACA4-C710-5D81-B73C-E93B2D51F78F}"/>
              </a:ext>
            </a:extLst>
          </p:cNvPr>
          <p:cNvSpPr/>
          <p:nvPr/>
        </p:nvSpPr>
        <p:spPr bwMode="auto">
          <a:xfrm>
            <a:off x="4340278" y="2283561"/>
            <a:ext cx="408712" cy="128685"/>
          </a:xfrm>
          <a:prstGeom prst="rect">
            <a:avLst/>
          </a:prstGeom>
          <a:solidFill>
            <a:schemeClr val="bg1">
              <a:lumMod val="65000"/>
            </a:schemeClr>
          </a:solidFill>
          <a:ln w="19050">
            <a:solidFill>
              <a:srgbClr val="0000FF"/>
            </a:solidFill>
            <a:prstDash val="sysDash"/>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600" dirty="0">
                <a:solidFill>
                  <a:schemeClr val="bg1"/>
                </a:solidFill>
                <a:latin typeface="Arial" panose="020B0604020202020204" pitchFamily="34" charset="0"/>
                <a:cs typeface="Arial" panose="020B0604020202020204" pitchFamily="34" charset="0"/>
              </a:rPr>
              <a:t>TD-CSTS</a:t>
            </a:r>
            <a:endParaRPr kumimoji="0" lang="en-GB" sz="6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70" name="Rectangle 69">
            <a:extLst>
              <a:ext uri="{FF2B5EF4-FFF2-40B4-BE49-F238E27FC236}">
                <a16:creationId xmlns:a16="http://schemas.microsoft.com/office/drawing/2014/main" id="{D227639B-E1CF-03FB-461F-D69C2E0C9E66}"/>
              </a:ext>
            </a:extLst>
          </p:cNvPr>
          <p:cNvSpPr/>
          <p:nvPr/>
        </p:nvSpPr>
        <p:spPr bwMode="auto">
          <a:xfrm>
            <a:off x="4475361" y="3156299"/>
            <a:ext cx="408712" cy="128685"/>
          </a:xfrm>
          <a:prstGeom prst="rect">
            <a:avLst/>
          </a:prstGeom>
          <a:solidFill>
            <a:schemeClr val="bg1">
              <a:lumMod val="65000"/>
            </a:schemeClr>
          </a:solidFill>
          <a:ln w="19050">
            <a:solidFill>
              <a:schemeClr val="bg1">
                <a:lumMod val="50000"/>
              </a:schemeClr>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600" dirty="0">
                <a:solidFill>
                  <a:schemeClr val="bg1"/>
                </a:solidFill>
                <a:latin typeface="Arial" panose="020B0604020202020204" pitchFamily="34" charset="0"/>
                <a:cs typeface="Arial" panose="020B0604020202020204" pitchFamily="34" charset="0"/>
              </a:rPr>
              <a:t>SC-CSTS</a:t>
            </a:r>
            <a:endParaRPr kumimoji="0" lang="en-GB" sz="6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cxnSp>
        <p:nvCxnSpPr>
          <p:cNvPr id="4" name="Straight Connector 3">
            <a:extLst>
              <a:ext uri="{FF2B5EF4-FFF2-40B4-BE49-F238E27FC236}">
                <a16:creationId xmlns:a16="http://schemas.microsoft.com/office/drawing/2014/main" id="{9447E6FD-51DF-8751-D492-0B0B023A71D1}"/>
              </a:ext>
            </a:extLst>
          </p:cNvPr>
          <p:cNvCxnSpPr/>
          <p:nvPr/>
        </p:nvCxnSpPr>
        <p:spPr bwMode="auto">
          <a:xfrm flipV="1">
            <a:off x="2185903" y="5390851"/>
            <a:ext cx="550873" cy="197616"/>
          </a:xfrm>
          <a:prstGeom prst="line">
            <a:avLst/>
          </a:prstGeom>
          <a:noFill/>
          <a:ln w="38100" cap="flat" cmpd="sng" algn="ctr">
            <a:solidFill>
              <a:srgbClr val="0000FF"/>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6" name="Straight Connector 5">
            <a:extLst>
              <a:ext uri="{FF2B5EF4-FFF2-40B4-BE49-F238E27FC236}">
                <a16:creationId xmlns:a16="http://schemas.microsoft.com/office/drawing/2014/main" id="{7522776D-CC90-E864-7E69-BA67D98642CF}"/>
              </a:ext>
            </a:extLst>
          </p:cNvPr>
          <p:cNvCxnSpPr/>
          <p:nvPr/>
        </p:nvCxnSpPr>
        <p:spPr bwMode="auto">
          <a:xfrm flipV="1">
            <a:off x="2590800" y="5362654"/>
            <a:ext cx="145976" cy="280197"/>
          </a:xfrm>
          <a:prstGeom prst="line">
            <a:avLst/>
          </a:prstGeom>
          <a:noFill/>
          <a:ln w="38100" cap="flat" cmpd="sng" algn="ctr">
            <a:solidFill>
              <a:srgbClr val="0000FF"/>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3" name="Date Placeholder 1">
            <a:extLst>
              <a:ext uri="{FF2B5EF4-FFF2-40B4-BE49-F238E27FC236}">
                <a16:creationId xmlns:a16="http://schemas.microsoft.com/office/drawing/2014/main" id="{6C4ED8D0-3D08-5BD0-5B1F-9781C17FC198}"/>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7-6</a:t>
            </a:r>
          </a:p>
        </p:txBody>
      </p:sp>
    </p:spTree>
    <p:extLst>
      <p:ext uri="{BB962C8B-B14F-4D97-AF65-F5344CB8AC3E}">
        <p14:creationId xmlns:p14="http://schemas.microsoft.com/office/powerpoint/2010/main" val="106526260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D47E00-5414-E6D2-76D7-1902DB6FBCE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068B33-F0E5-5AFE-540C-12C68F51EAC1}"/>
              </a:ext>
            </a:extLst>
          </p:cNvPr>
          <p:cNvSpPr>
            <a:spLocks noGrp="1"/>
          </p:cNvSpPr>
          <p:nvPr>
            <p:ph type="title"/>
          </p:nvPr>
        </p:nvSpPr>
        <p:spPr/>
        <p:txBody>
          <a:bodyPr/>
          <a:lstStyle/>
          <a:p>
            <a:r>
              <a:rPr lang="en-US" dirty="0"/>
              <a:t>Functional View Example for Image Compression (section 6)</a:t>
            </a:r>
          </a:p>
        </p:txBody>
      </p:sp>
      <p:sp>
        <p:nvSpPr>
          <p:cNvPr id="4" name="Date Placeholder 3">
            <a:extLst>
              <a:ext uri="{FF2B5EF4-FFF2-40B4-BE49-F238E27FC236}">
                <a16:creationId xmlns:a16="http://schemas.microsoft.com/office/drawing/2014/main" id="{FE9D9561-9AAB-E81C-361E-1ED5F2BD8F6F}"/>
              </a:ext>
            </a:extLst>
          </p:cNvPr>
          <p:cNvSpPr>
            <a:spLocks noGrp="1"/>
          </p:cNvSpPr>
          <p:nvPr>
            <p:ph type="dt" sz="half" idx="2"/>
          </p:nvPr>
        </p:nvSpPr>
        <p:spPr>
          <a:xfrm>
            <a:off x="0" y="6553200"/>
            <a:ext cx="1731963" cy="268288"/>
          </a:xfrm>
        </p:spPr>
        <p:txBody>
          <a:bodyPr/>
          <a:lstStyle/>
          <a:p>
            <a:r>
              <a:rPr lang="en-US"/>
              <a:t>28 Mar 2024</a:t>
            </a:r>
            <a:endParaRPr lang="en-US" dirty="0"/>
          </a:p>
        </p:txBody>
      </p:sp>
      <p:sp>
        <p:nvSpPr>
          <p:cNvPr id="3" name="Oval 9">
            <a:extLst>
              <a:ext uri="{FF2B5EF4-FFF2-40B4-BE49-F238E27FC236}">
                <a16:creationId xmlns:a16="http://schemas.microsoft.com/office/drawing/2014/main" id="{9AE7320A-6CA1-3CAF-1457-1C45757E5AEB}"/>
              </a:ext>
            </a:extLst>
          </p:cNvPr>
          <p:cNvSpPr>
            <a:spLocks noChangeArrowheads="1"/>
          </p:cNvSpPr>
          <p:nvPr/>
        </p:nvSpPr>
        <p:spPr bwMode="auto">
          <a:xfrm>
            <a:off x="3098372" y="3010388"/>
            <a:ext cx="871181" cy="427672"/>
          </a:xfrm>
          <a:prstGeom prst="ellipse">
            <a:avLst/>
          </a:prstGeom>
          <a:solidFill>
            <a:srgbClr val="FFC000"/>
          </a:solidFill>
          <a:ln w="9525">
            <a:solidFill>
              <a:schemeClr val="tx1"/>
            </a:solidFill>
            <a:round/>
            <a:headEnd/>
            <a:tailEnd/>
          </a:ln>
          <a:effectLst/>
        </p:spPr>
        <p:txBody>
          <a:bodyPr wrap="none" anchor="ctr"/>
          <a:lstStyle/>
          <a:p>
            <a:pPr algn="ctr" eaLnBrk="0" hangingPunct="0"/>
            <a:r>
              <a:rPr lang="en-US" altLang="en-US" sz="800" dirty="0">
                <a:latin typeface="Arial" panose="020B0604020202020204" pitchFamily="34" charset="0"/>
              </a:rPr>
              <a:t>Compression</a:t>
            </a:r>
          </a:p>
          <a:p>
            <a:pPr algn="ctr" eaLnBrk="0" hangingPunct="0"/>
            <a:r>
              <a:rPr lang="en-US" altLang="en-US" sz="800" dirty="0">
                <a:latin typeface="Arial" panose="020B0604020202020204" pitchFamily="34" charset="0"/>
              </a:rPr>
              <a:t> Function</a:t>
            </a:r>
          </a:p>
        </p:txBody>
      </p:sp>
      <p:cxnSp>
        <p:nvCxnSpPr>
          <p:cNvPr id="14" name="Straight Connector 13">
            <a:extLst>
              <a:ext uri="{FF2B5EF4-FFF2-40B4-BE49-F238E27FC236}">
                <a16:creationId xmlns:a16="http://schemas.microsoft.com/office/drawing/2014/main" id="{505DEC1B-867E-32A7-4780-71997E2733B0}"/>
              </a:ext>
            </a:extLst>
          </p:cNvPr>
          <p:cNvCxnSpPr>
            <a:cxnSpLocks/>
            <a:stCxn id="3" idx="6"/>
            <a:endCxn id="35" idx="2"/>
          </p:cNvCxnSpPr>
          <p:nvPr/>
        </p:nvCxnSpPr>
        <p:spPr bwMode="auto">
          <a:xfrm>
            <a:off x="3969553" y="3224224"/>
            <a:ext cx="1491019" cy="16580"/>
          </a:xfrm>
          <a:prstGeom prst="line">
            <a:avLst/>
          </a:prstGeom>
          <a:ln w="9525" cap="flat" cmpd="sng" algn="ctr">
            <a:solidFill>
              <a:schemeClr val="accent4"/>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7" name="Rectangle 16">
            <a:extLst>
              <a:ext uri="{FF2B5EF4-FFF2-40B4-BE49-F238E27FC236}">
                <a16:creationId xmlns:a16="http://schemas.microsoft.com/office/drawing/2014/main" id="{217CBF96-2A90-DA02-D14F-4184D7048630}"/>
              </a:ext>
            </a:extLst>
          </p:cNvPr>
          <p:cNvSpPr/>
          <p:nvPr/>
        </p:nvSpPr>
        <p:spPr bwMode="auto">
          <a:xfrm>
            <a:off x="2323227" y="3073878"/>
            <a:ext cx="350926" cy="282573"/>
          </a:xfrm>
          <a:prstGeom prst="rect">
            <a:avLst/>
          </a:prstGeom>
          <a:solidFill>
            <a:srgbClr val="CC99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Image Data</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cxnSp>
        <p:nvCxnSpPr>
          <p:cNvPr id="30" name="Straight Connector 29">
            <a:extLst>
              <a:ext uri="{FF2B5EF4-FFF2-40B4-BE49-F238E27FC236}">
                <a16:creationId xmlns:a16="http://schemas.microsoft.com/office/drawing/2014/main" id="{5EFA0971-A450-7C41-B0B6-2E022DD2A167}"/>
              </a:ext>
            </a:extLst>
          </p:cNvPr>
          <p:cNvCxnSpPr>
            <a:cxnSpLocks/>
            <a:stCxn id="35" idx="6"/>
            <a:endCxn id="37" idx="1"/>
          </p:cNvCxnSpPr>
          <p:nvPr/>
        </p:nvCxnSpPr>
        <p:spPr bwMode="auto">
          <a:xfrm>
            <a:off x="6560353" y="3240804"/>
            <a:ext cx="381000" cy="10038"/>
          </a:xfrm>
          <a:prstGeom prst="line">
            <a:avLst/>
          </a:prstGeom>
          <a:ln w="9525" cap="flat" cmpd="sng" algn="ctr">
            <a:solidFill>
              <a:schemeClr val="accent4"/>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8" name="Straight Arrow Connector 27">
            <a:extLst>
              <a:ext uri="{FF2B5EF4-FFF2-40B4-BE49-F238E27FC236}">
                <a16:creationId xmlns:a16="http://schemas.microsoft.com/office/drawing/2014/main" id="{C9FAA3A4-F3FB-25E8-0AFF-465A842B6E3D}"/>
              </a:ext>
            </a:extLst>
          </p:cNvPr>
          <p:cNvCxnSpPr>
            <a:stCxn id="17" idx="3"/>
            <a:endCxn id="3" idx="2"/>
          </p:cNvCxnSpPr>
          <p:nvPr/>
        </p:nvCxnSpPr>
        <p:spPr bwMode="auto">
          <a:xfrm>
            <a:off x="2674153" y="3215165"/>
            <a:ext cx="424219" cy="9059"/>
          </a:xfrm>
          <a:prstGeom prst="straightConnector1">
            <a:avLst/>
          </a:prstGeom>
          <a:ln w="9525" cap="flat" cmpd="sng" algn="ctr">
            <a:solidFill>
              <a:schemeClr val="accent4"/>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4" name="Rectangle 33">
            <a:extLst>
              <a:ext uri="{FF2B5EF4-FFF2-40B4-BE49-F238E27FC236}">
                <a16:creationId xmlns:a16="http://schemas.microsoft.com/office/drawing/2014/main" id="{B408E31B-E2A0-18A5-881F-E22408E0EEDB}"/>
              </a:ext>
            </a:extLst>
          </p:cNvPr>
          <p:cNvSpPr/>
          <p:nvPr/>
        </p:nvSpPr>
        <p:spPr bwMode="auto">
          <a:xfrm>
            <a:off x="4357706" y="3109554"/>
            <a:ext cx="678647" cy="282573"/>
          </a:xfrm>
          <a:prstGeom prst="rect">
            <a:avLst/>
          </a:prstGeom>
          <a:solidFill>
            <a:srgbClr val="CC99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Compressed Data</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35" name="Oval 9">
            <a:extLst>
              <a:ext uri="{FF2B5EF4-FFF2-40B4-BE49-F238E27FC236}">
                <a16:creationId xmlns:a16="http://schemas.microsoft.com/office/drawing/2014/main" id="{5293F174-1A7F-D9B0-BEBE-E6EB54DAFA77}"/>
              </a:ext>
            </a:extLst>
          </p:cNvPr>
          <p:cNvSpPr>
            <a:spLocks noChangeArrowheads="1"/>
          </p:cNvSpPr>
          <p:nvPr/>
        </p:nvSpPr>
        <p:spPr bwMode="auto">
          <a:xfrm>
            <a:off x="5460572" y="3026968"/>
            <a:ext cx="1099781" cy="427672"/>
          </a:xfrm>
          <a:prstGeom prst="ellipse">
            <a:avLst/>
          </a:prstGeom>
          <a:solidFill>
            <a:srgbClr val="FFC000"/>
          </a:solidFill>
          <a:ln w="9525">
            <a:solidFill>
              <a:schemeClr val="tx1"/>
            </a:solidFill>
            <a:round/>
            <a:headEnd/>
            <a:tailEnd/>
          </a:ln>
          <a:effectLst/>
        </p:spPr>
        <p:txBody>
          <a:bodyPr wrap="none" anchor="ctr"/>
          <a:lstStyle/>
          <a:p>
            <a:pPr algn="ctr" eaLnBrk="0" hangingPunct="0"/>
            <a:r>
              <a:rPr lang="en-US" altLang="en-US" sz="800" dirty="0">
                <a:latin typeface="Arial" panose="020B0604020202020204" pitchFamily="34" charset="0"/>
              </a:rPr>
              <a:t>Data Management</a:t>
            </a:r>
          </a:p>
          <a:p>
            <a:pPr algn="ctr" eaLnBrk="0" hangingPunct="0"/>
            <a:r>
              <a:rPr lang="en-US" altLang="en-US" sz="800" dirty="0">
                <a:latin typeface="Arial" panose="020B0604020202020204" pitchFamily="34" charset="0"/>
              </a:rPr>
              <a:t> Function</a:t>
            </a:r>
          </a:p>
        </p:txBody>
      </p:sp>
      <p:sp>
        <p:nvSpPr>
          <p:cNvPr id="37" name="Rectangle 36">
            <a:extLst>
              <a:ext uri="{FF2B5EF4-FFF2-40B4-BE49-F238E27FC236}">
                <a16:creationId xmlns:a16="http://schemas.microsoft.com/office/drawing/2014/main" id="{2E74897B-8B55-4E31-5167-B5FF9722B7ED}"/>
              </a:ext>
            </a:extLst>
          </p:cNvPr>
          <p:cNvSpPr/>
          <p:nvPr/>
        </p:nvSpPr>
        <p:spPr bwMode="auto">
          <a:xfrm>
            <a:off x="6941353" y="3048000"/>
            <a:ext cx="678647" cy="405683"/>
          </a:xfrm>
          <a:prstGeom prst="rect">
            <a:avLst/>
          </a:prstGeom>
          <a:solidFill>
            <a:srgbClr val="CC99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Stored Compressed Data</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9" name="Date Placeholder 1">
            <a:extLst>
              <a:ext uri="{FF2B5EF4-FFF2-40B4-BE49-F238E27FC236}">
                <a16:creationId xmlns:a16="http://schemas.microsoft.com/office/drawing/2014/main" id="{9D0EE5CF-D4D1-D17D-FC4A-3AC83480AB3A}"/>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7-7</a:t>
            </a:r>
          </a:p>
        </p:txBody>
      </p:sp>
      <p:sp>
        <p:nvSpPr>
          <p:cNvPr id="10" name="Oval 9">
            <a:extLst>
              <a:ext uri="{FF2B5EF4-FFF2-40B4-BE49-F238E27FC236}">
                <a16:creationId xmlns:a16="http://schemas.microsoft.com/office/drawing/2014/main" id="{A9D5E921-556B-07B8-4A0C-533D959E8FA0}"/>
              </a:ext>
            </a:extLst>
          </p:cNvPr>
          <p:cNvSpPr>
            <a:spLocks noChangeArrowheads="1"/>
          </p:cNvSpPr>
          <p:nvPr/>
        </p:nvSpPr>
        <p:spPr bwMode="auto">
          <a:xfrm>
            <a:off x="1016455" y="3001328"/>
            <a:ext cx="871181" cy="427672"/>
          </a:xfrm>
          <a:prstGeom prst="ellipse">
            <a:avLst/>
          </a:prstGeom>
          <a:solidFill>
            <a:srgbClr val="FFC000"/>
          </a:solidFill>
          <a:ln w="9525">
            <a:solidFill>
              <a:schemeClr val="tx1"/>
            </a:solidFill>
            <a:round/>
            <a:headEnd/>
            <a:tailEnd/>
          </a:ln>
          <a:effectLst/>
        </p:spPr>
        <p:txBody>
          <a:bodyPr wrap="none" anchor="ctr"/>
          <a:lstStyle/>
          <a:p>
            <a:pPr algn="ctr" eaLnBrk="0" hangingPunct="0"/>
            <a:r>
              <a:rPr lang="en-US" altLang="en-US" sz="800" dirty="0">
                <a:latin typeface="Arial" panose="020B0604020202020204" pitchFamily="34" charset="0"/>
              </a:rPr>
              <a:t>Data</a:t>
            </a:r>
          </a:p>
          <a:p>
            <a:pPr algn="ctr" eaLnBrk="0" hangingPunct="0"/>
            <a:r>
              <a:rPr lang="en-US" altLang="en-US" sz="800" dirty="0">
                <a:latin typeface="Arial" panose="020B0604020202020204" pitchFamily="34" charset="0"/>
              </a:rPr>
              <a:t>Source</a:t>
            </a:r>
          </a:p>
        </p:txBody>
      </p:sp>
      <p:cxnSp>
        <p:nvCxnSpPr>
          <p:cNvPr id="11" name="Straight Arrow Connector 10">
            <a:extLst>
              <a:ext uri="{FF2B5EF4-FFF2-40B4-BE49-F238E27FC236}">
                <a16:creationId xmlns:a16="http://schemas.microsoft.com/office/drawing/2014/main" id="{6666BB45-C845-952B-BCD1-F9A784F08847}"/>
              </a:ext>
            </a:extLst>
          </p:cNvPr>
          <p:cNvCxnSpPr>
            <a:cxnSpLocks/>
            <a:stCxn id="10" idx="6"/>
            <a:endCxn id="17" idx="1"/>
          </p:cNvCxnSpPr>
          <p:nvPr/>
        </p:nvCxnSpPr>
        <p:spPr bwMode="auto">
          <a:xfrm>
            <a:off x="1887636" y="3215164"/>
            <a:ext cx="435591" cy="1"/>
          </a:xfrm>
          <a:prstGeom prst="straightConnector1">
            <a:avLst/>
          </a:prstGeom>
          <a:ln w="9525" cap="flat" cmpd="sng" algn="ctr">
            <a:solidFill>
              <a:schemeClr val="accent4"/>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30285499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6039D6-8850-EB49-28E5-7213BBF4F9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FE2578-462E-41E3-B132-073BBE651013}"/>
              </a:ext>
            </a:extLst>
          </p:cNvPr>
          <p:cNvSpPr>
            <a:spLocks noGrp="1"/>
          </p:cNvSpPr>
          <p:nvPr>
            <p:ph type="title"/>
          </p:nvPr>
        </p:nvSpPr>
        <p:spPr/>
        <p:txBody>
          <a:bodyPr/>
          <a:lstStyle/>
          <a:p>
            <a:r>
              <a:rPr lang="en-US" dirty="0"/>
              <a:t>Connectivity View Example for Software Image Compression (section 6)</a:t>
            </a:r>
          </a:p>
        </p:txBody>
      </p:sp>
      <p:sp>
        <p:nvSpPr>
          <p:cNvPr id="4" name="Date Placeholder 3">
            <a:extLst>
              <a:ext uri="{FF2B5EF4-FFF2-40B4-BE49-F238E27FC236}">
                <a16:creationId xmlns:a16="http://schemas.microsoft.com/office/drawing/2014/main" id="{677DFB25-B7C7-BEB5-F81D-25A0E383EF9C}"/>
              </a:ext>
            </a:extLst>
          </p:cNvPr>
          <p:cNvSpPr>
            <a:spLocks noGrp="1"/>
          </p:cNvSpPr>
          <p:nvPr>
            <p:ph type="dt" sz="half" idx="2"/>
          </p:nvPr>
        </p:nvSpPr>
        <p:spPr>
          <a:xfrm>
            <a:off x="0" y="6553200"/>
            <a:ext cx="1731963" cy="268288"/>
          </a:xfrm>
        </p:spPr>
        <p:txBody>
          <a:bodyPr/>
          <a:lstStyle/>
          <a:p>
            <a:r>
              <a:rPr lang="en-US"/>
              <a:t>28 Mar 2024</a:t>
            </a:r>
            <a:endParaRPr lang="en-US" dirty="0"/>
          </a:p>
        </p:txBody>
      </p:sp>
      <p:sp>
        <p:nvSpPr>
          <p:cNvPr id="5" name="Cube 4">
            <a:extLst>
              <a:ext uri="{FF2B5EF4-FFF2-40B4-BE49-F238E27FC236}">
                <a16:creationId xmlns:a16="http://schemas.microsoft.com/office/drawing/2014/main" id="{75A98B6F-1A25-B016-12A9-36E4A12E692E}"/>
              </a:ext>
            </a:extLst>
          </p:cNvPr>
          <p:cNvSpPr>
            <a:spLocks noChangeArrowheads="1"/>
          </p:cNvSpPr>
          <p:nvPr/>
        </p:nvSpPr>
        <p:spPr bwMode="auto">
          <a:xfrm>
            <a:off x="914400" y="1752600"/>
            <a:ext cx="1839831" cy="2209800"/>
          </a:xfrm>
          <a:prstGeom prst="cube">
            <a:avLst>
              <a:gd name="adj" fmla="val 9083"/>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6" name="Cube 5">
            <a:extLst>
              <a:ext uri="{FF2B5EF4-FFF2-40B4-BE49-F238E27FC236}">
                <a16:creationId xmlns:a16="http://schemas.microsoft.com/office/drawing/2014/main" id="{1C78F015-1378-AF35-48C6-7FDE7A003CD8}"/>
              </a:ext>
            </a:extLst>
          </p:cNvPr>
          <p:cNvSpPr>
            <a:spLocks noChangeArrowheads="1"/>
          </p:cNvSpPr>
          <p:nvPr/>
        </p:nvSpPr>
        <p:spPr bwMode="auto">
          <a:xfrm>
            <a:off x="4250327" y="2362200"/>
            <a:ext cx="3990577" cy="1600200"/>
          </a:xfrm>
          <a:prstGeom prst="cube">
            <a:avLst>
              <a:gd name="adj" fmla="val 9083"/>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cxnSp>
        <p:nvCxnSpPr>
          <p:cNvPr id="7" name="Straight Connector 6">
            <a:extLst>
              <a:ext uri="{FF2B5EF4-FFF2-40B4-BE49-F238E27FC236}">
                <a16:creationId xmlns:a16="http://schemas.microsoft.com/office/drawing/2014/main" id="{9AD94812-6C7A-8F7F-1032-893B0A7EF3C1}"/>
              </a:ext>
            </a:extLst>
          </p:cNvPr>
          <p:cNvCxnSpPr>
            <a:stCxn id="8" idx="3"/>
            <a:endCxn id="16" idx="1"/>
          </p:cNvCxnSpPr>
          <p:nvPr/>
        </p:nvCxnSpPr>
        <p:spPr bwMode="auto">
          <a:xfrm flipV="1">
            <a:off x="2658600" y="3663009"/>
            <a:ext cx="1533883" cy="10741"/>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8" name="Rectangle 7">
            <a:extLst>
              <a:ext uri="{FF2B5EF4-FFF2-40B4-BE49-F238E27FC236}">
                <a16:creationId xmlns:a16="http://schemas.microsoft.com/office/drawing/2014/main" id="{C54A3F66-B2A6-13EF-41FD-9DB9800A4302}"/>
              </a:ext>
            </a:extLst>
          </p:cNvPr>
          <p:cNvSpPr/>
          <p:nvPr/>
        </p:nvSpPr>
        <p:spPr>
          <a:xfrm>
            <a:off x="2514600" y="3601750"/>
            <a:ext cx="144000" cy="144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2CAA595-6EFE-8E0D-F4AD-4E2A44E5853F}"/>
              </a:ext>
            </a:extLst>
          </p:cNvPr>
          <p:cNvSpPr/>
          <p:nvPr/>
        </p:nvSpPr>
        <p:spPr>
          <a:xfrm>
            <a:off x="4217502" y="2521769"/>
            <a:ext cx="1600118" cy="276999"/>
          </a:xfrm>
          <a:prstGeom prst="rect">
            <a:avLst/>
          </a:prstGeom>
        </p:spPr>
        <p:txBody>
          <a:bodyPr wrap="none">
            <a:spAutoFit/>
          </a:bodyPr>
          <a:lstStyle/>
          <a:p>
            <a:pPr algn="ct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Flight Data Recorder</a:t>
            </a:r>
          </a:p>
        </p:txBody>
      </p:sp>
      <p:sp>
        <p:nvSpPr>
          <p:cNvPr id="16" name="Rectangle 15">
            <a:extLst>
              <a:ext uri="{FF2B5EF4-FFF2-40B4-BE49-F238E27FC236}">
                <a16:creationId xmlns:a16="http://schemas.microsoft.com/office/drawing/2014/main" id="{7C1E7EDC-D92A-1D4F-BBD1-B6EACD006AC7}"/>
              </a:ext>
            </a:extLst>
          </p:cNvPr>
          <p:cNvSpPr/>
          <p:nvPr/>
        </p:nvSpPr>
        <p:spPr>
          <a:xfrm>
            <a:off x="4192483" y="3591009"/>
            <a:ext cx="144000" cy="144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4CBCC9FC-AA24-57EF-D0C2-3501B348E370}"/>
              </a:ext>
            </a:extLst>
          </p:cNvPr>
          <p:cNvSpPr txBox="1"/>
          <p:nvPr/>
        </p:nvSpPr>
        <p:spPr>
          <a:xfrm>
            <a:off x="3111949" y="3670684"/>
            <a:ext cx="793807" cy="230832"/>
          </a:xfrm>
          <a:prstGeom prst="rect">
            <a:avLst/>
          </a:prstGeom>
          <a:noFill/>
        </p:spPr>
        <p:txBody>
          <a:bodyPr wrap="none" rtlCol="0">
            <a:spAutoFit/>
          </a:bodyPr>
          <a:lstStyle/>
          <a:p>
            <a:r>
              <a:rPr lang="en-US" sz="900" b="0" dirty="0"/>
              <a:t>Subnetwork</a:t>
            </a:r>
          </a:p>
        </p:txBody>
      </p:sp>
      <p:cxnSp>
        <p:nvCxnSpPr>
          <p:cNvPr id="14" name="Straight Connector 13">
            <a:extLst>
              <a:ext uri="{FF2B5EF4-FFF2-40B4-BE49-F238E27FC236}">
                <a16:creationId xmlns:a16="http://schemas.microsoft.com/office/drawing/2014/main" id="{C592847E-60D1-68D9-87D3-6CEDD15CF376}"/>
              </a:ext>
            </a:extLst>
          </p:cNvPr>
          <p:cNvCxnSpPr>
            <a:cxnSpLocks/>
            <a:stCxn id="27" idx="6"/>
            <a:endCxn id="34" idx="2"/>
          </p:cNvCxnSpPr>
          <p:nvPr/>
        </p:nvCxnSpPr>
        <p:spPr bwMode="auto">
          <a:xfrm>
            <a:off x="2362200" y="3362000"/>
            <a:ext cx="2265225" cy="15173"/>
          </a:xfrm>
          <a:prstGeom prst="line">
            <a:avLst/>
          </a:prstGeom>
          <a:ln w="9525" cap="flat" cmpd="sng" algn="ctr">
            <a:solidFill>
              <a:schemeClr val="accent4"/>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5" name="Rectangle 14">
            <a:extLst>
              <a:ext uri="{FF2B5EF4-FFF2-40B4-BE49-F238E27FC236}">
                <a16:creationId xmlns:a16="http://schemas.microsoft.com/office/drawing/2014/main" id="{90EC3CDA-22B6-7E9B-C998-52ECC0423B92}"/>
              </a:ext>
            </a:extLst>
          </p:cNvPr>
          <p:cNvSpPr/>
          <p:nvPr/>
        </p:nvSpPr>
        <p:spPr>
          <a:xfrm>
            <a:off x="2523000" y="3285000"/>
            <a:ext cx="144000" cy="144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2A9EA3B9-6BB8-66E7-36E0-DFD03EA9C1C6}"/>
              </a:ext>
            </a:extLst>
          </p:cNvPr>
          <p:cNvSpPr/>
          <p:nvPr/>
        </p:nvSpPr>
        <p:spPr>
          <a:xfrm>
            <a:off x="4192483" y="3285000"/>
            <a:ext cx="144000" cy="144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0" name="Straight Connector 29">
            <a:extLst>
              <a:ext uri="{FF2B5EF4-FFF2-40B4-BE49-F238E27FC236}">
                <a16:creationId xmlns:a16="http://schemas.microsoft.com/office/drawing/2014/main" id="{6739E21F-9ED8-A2EB-9E13-D6880EF76284}"/>
              </a:ext>
            </a:extLst>
          </p:cNvPr>
          <p:cNvCxnSpPr>
            <a:cxnSpLocks/>
            <a:stCxn id="34" idx="6"/>
            <a:endCxn id="37" idx="2"/>
          </p:cNvCxnSpPr>
          <p:nvPr/>
        </p:nvCxnSpPr>
        <p:spPr bwMode="auto">
          <a:xfrm flipV="1">
            <a:off x="5770425" y="3375947"/>
            <a:ext cx="1081479" cy="1226"/>
          </a:xfrm>
          <a:prstGeom prst="line">
            <a:avLst/>
          </a:prstGeom>
          <a:ln w="9525" cap="flat" cmpd="sng" algn="ctr">
            <a:solidFill>
              <a:schemeClr val="accent4"/>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8" name="Oval 37">
            <a:extLst>
              <a:ext uri="{FF2B5EF4-FFF2-40B4-BE49-F238E27FC236}">
                <a16:creationId xmlns:a16="http://schemas.microsoft.com/office/drawing/2014/main" id="{7FFFC779-0740-F68D-FCAC-A2AA0F06EAD3}"/>
              </a:ext>
            </a:extLst>
          </p:cNvPr>
          <p:cNvSpPr/>
          <p:nvPr/>
        </p:nvSpPr>
        <p:spPr bwMode="auto">
          <a:xfrm>
            <a:off x="2963407" y="3196538"/>
            <a:ext cx="148542" cy="572851"/>
          </a:xfrm>
          <a:prstGeom prst="ellipse">
            <a:avLst/>
          </a:prstGeom>
          <a:noFill/>
          <a:ln w="9525" cap="flat" cmpd="sng" algn="ctr">
            <a:solidFill>
              <a:srgbClr val="000000"/>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21" name="TextBox 20">
            <a:extLst>
              <a:ext uri="{FF2B5EF4-FFF2-40B4-BE49-F238E27FC236}">
                <a16:creationId xmlns:a16="http://schemas.microsoft.com/office/drawing/2014/main" id="{055A3D85-94F2-D297-DAAB-F011CF247D84}"/>
              </a:ext>
            </a:extLst>
          </p:cNvPr>
          <p:cNvSpPr txBox="1"/>
          <p:nvPr/>
        </p:nvSpPr>
        <p:spPr>
          <a:xfrm>
            <a:off x="1006054" y="1972961"/>
            <a:ext cx="1371600" cy="276999"/>
          </a:xfrm>
          <a:prstGeom prst="rect">
            <a:avLst/>
          </a:prstGeom>
          <a:noFill/>
        </p:spPr>
        <p:txBody>
          <a:bodyPr wrap="square" rtlCol="0">
            <a:spAutoFit/>
          </a:bodyPr>
          <a:lstStyle/>
          <a:p>
            <a:r>
              <a:rPr lang="en-US" sz="1200" b="0" dirty="0"/>
              <a:t>C&amp;DH Processor</a:t>
            </a:r>
          </a:p>
        </p:txBody>
      </p:sp>
      <p:sp>
        <p:nvSpPr>
          <p:cNvPr id="27" name="Oval 9">
            <a:extLst>
              <a:ext uri="{FF2B5EF4-FFF2-40B4-BE49-F238E27FC236}">
                <a16:creationId xmlns:a16="http://schemas.microsoft.com/office/drawing/2014/main" id="{03D30CE4-8CAA-66E2-7F74-B596A4E703E0}"/>
              </a:ext>
            </a:extLst>
          </p:cNvPr>
          <p:cNvSpPr>
            <a:spLocks noChangeArrowheads="1"/>
          </p:cNvSpPr>
          <p:nvPr/>
        </p:nvSpPr>
        <p:spPr bwMode="auto">
          <a:xfrm>
            <a:off x="1491019" y="3148164"/>
            <a:ext cx="871181" cy="427672"/>
          </a:xfrm>
          <a:prstGeom prst="ellipse">
            <a:avLst/>
          </a:prstGeom>
          <a:solidFill>
            <a:srgbClr val="FFC000"/>
          </a:solidFill>
          <a:ln w="9525">
            <a:solidFill>
              <a:schemeClr val="tx1"/>
            </a:solidFill>
            <a:round/>
            <a:headEnd/>
            <a:tailEnd/>
          </a:ln>
          <a:effectLst/>
        </p:spPr>
        <p:txBody>
          <a:bodyPr wrap="none" anchor="ctr"/>
          <a:lstStyle/>
          <a:p>
            <a:pPr algn="ctr" eaLnBrk="0" hangingPunct="0"/>
            <a:r>
              <a:rPr lang="en-US" altLang="en-US" sz="800" dirty="0">
                <a:latin typeface="Arial" panose="020B0604020202020204" pitchFamily="34" charset="0"/>
              </a:rPr>
              <a:t>Compression</a:t>
            </a:r>
          </a:p>
          <a:p>
            <a:pPr algn="ctr" eaLnBrk="0" hangingPunct="0"/>
            <a:r>
              <a:rPr lang="en-US" altLang="en-US" sz="800" dirty="0">
                <a:latin typeface="Arial" panose="020B0604020202020204" pitchFamily="34" charset="0"/>
              </a:rPr>
              <a:t> Software</a:t>
            </a:r>
          </a:p>
        </p:txBody>
      </p:sp>
      <p:sp>
        <p:nvSpPr>
          <p:cNvPr id="28" name="Rectangle 27">
            <a:extLst>
              <a:ext uri="{FF2B5EF4-FFF2-40B4-BE49-F238E27FC236}">
                <a16:creationId xmlns:a16="http://schemas.microsoft.com/office/drawing/2014/main" id="{2D3AB4C5-98F5-0023-C3AA-57377577A36B}"/>
              </a:ext>
            </a:extLst>
          </p:cNvPr>
          <p:cNvSpPr/>
          <p:nvPr/>
        </p:nvSpPr>
        <p:spPr bwMode="auto">
          <a:xfrm>
            <a:off x="3197823" y="3235337"/>
            <a:ext cx="678647" cy="282573"/>
          </a:xfrm>
          <a:prstGeom prst="rect">
            <a:avLst/>
          </a:prstGeom>
          <a:solidFill>
            <a:srgbClr val="CC99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Compressed Data</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34" name="Oval 9">
            <a:extLst>
              <a:ext uri="{FF2B5EF4-FFF2-40B4-BE49-F238E27FC236}">
                <a16:creationId xmlns:a16="http://schemas.microsoft.com/office/drawing/2014/main" id="{2D91A898-41A8-C969-CABD-7D80FB448924}"/>
              </a:ext>
            </a:extLst>
          </p:cNvPr>
          <p:cNvSpPr>
            <a:spLocks noChangeArrowheads="1"/>
          </p:cNvSpPr>
          <p:nvPr/>
        </p:nvSpPr>
        <p:spPr bwMode="auto">
          <a:xfrm>
            <a:off x="4627425" y="3163337"/>
            <a:ext cx="1143000" cy="427672"/>
          </a:xfrm>
          <a:prstGeom prst="ellipse">
            <a:avLst/>
          </a:prstGeom>
          <a:solidFill>
            <a:srgbClr val="FFC000"/>
          </a:solidFill>
          <a:ln w="9525">
            <a:solidFill>
              <a:schemeClr val="tx1"/>
            </a:solidFill>
            <a:round/>
            <a:headEnd/>
            <a:tailEnd/>
          </a:ln>
          <a:effectLst/>
        </p:spPr>
        <p:txBody>
          <a:bodyPr wrap="none" anchor="ctr"/>
          <a:lstStyle/>
          <a:p>
            <a:pPr algn="ctr" eaLnBrk="0" hangingPunct="0"/>
            <a:r>
              <a:rPr lang="en-US" altLang="en-US" sz="800" dirty="0">
                <a:latin typeface="Arial" panose="020B0604020202020204" pitchFamily="34" charset="0"/>
              </a:rPr>
              <a:t>Data Management</a:t>
            </a:r>
          </a:p>
          <a:p>
            <a:pPr algn="ctr" eaLnBrk="0" hangingPunct="0"/>
            <a:r>
              <a:rPr lang="en-US" altLang="en-US" sz="800" dirty="0">
                <a:latin typeface="Arial" panose="020B0604020202020204" pitchFamily="34" charset="0"/>
              </a:rPr>
              <a:t> Software</a:t>
            </a:r>
          </a:p>
        </p:txBody>
      </p:sp>
      <p:sp>
        <p:nvSpPr>
          <p:cNvPr id="37" name="Oval 8">
            <a:extLst>
              <a:ext uri="{FF2B5EF4-FFF2-40B4-BE49-F238E27FC236}">
                <a16:creationId xmlns:a16="http://schemas.microsoft.com/office/drawing/2014/main" id="{F527CB2C-C0A9-8968-CB4A-8A077CDB74CF}"/>
              </a:ext>
            </a:extLst>
          </p:cNvPr>
          <p:cNvSpPr>
            <a:spLocks noChangeArrowheads="1"/>
          </p:cNvSpPr>
          <p:nvPr/>
        </p:nvSpPr>
        <p:spPr bwMode="auto">
          <a:xfrm>
            <a:off x="6851904" y="3200400"/>
            <a:ext cx="1008000" cy="351094"/>
          </a:xfrm>
          <a:prstGeom prst="ellipse">
            <a:avLst/>
          </a:prstGeom>
          <a:solidFill>
            <a:srgbClr val="3FCCB6"/>
          </a:solidFill>
          <a:ln w="9525">
            <a:solidFill>
              <a:schemeClr val="tx1"/>
            </a:solidFill>
            <a:round/>
            <a:headEnd/>
            <a:tailEnd/>
          </a:ln>
        </p:spPr>
        <p:txBody>
          <a:bodyPr lIns="0" rIns="0" anchor="ctr"/>
          <a:lstStyle/>
          <a:p>
            <a:pPr algn="ctr" fontAlgn="base">
              <a:spcBef>
                <a:spcPct val="0"/>
              </a:spcBef>
              <a:spcAft>
                <a:spcPct val="0"/>
              </a:spcAft>
            </a:pPr>
            <a:r>
              <a:rPr kumimoji="1" lang="en-US" sz="800" dirty="0">
                <a:solidFill>
                  <a:schemeClr val="bg1"/>
                </a:solidFill>
                <a:latin typeface="Arial" panose="020B0604020202020204" pitchFamily="34" charset="0"/>
                <a:ea typeface="ＭＳ Ｐゴシック" pitchFamily="34" charset="-128"/>
                <a:cs typeface="Arial" panose="020B0604020202020204" pitchFamily="34" charset="0"/>
              </a:rPr>
              <a:t>Data Repository</a:t>
            </a:r>
          </a:p>
        </p:txBody>
      </p:sp>
      <p:sp>
        <p:nvSpPr>
          <p:cNvPr id="43" name="Rectangle 42">
            <a:extLst>
              <a:ext uri="{FF2B5EF4-FFF2-40B4-BE49-F238E27FC236}">
                <a16:creationId xmlns:a16="http://schemas.microsoft.com/office/drawing/2014/main" id="{7C48BD98-BB20-4901-AF72-A94E13F89005}"/>
              </a:ext>
            </a:extLst>
          </p:cNvPr>
          <p:cNvSpPr/>
          <p:nvPr/>
        </p:nvSpPr>
        <p:spPr bwMode="auto">
          <a:xfrm>
            <a:off x="5971840" y="3234660"/>
            <a:ext cx="678647" cy="282573"/>
          </a:xfrm>
          <a:prstGeom prst="rect">
            <a:avLst/>
          </a:prstGeom>
          <a:solidFill>
            <a:srgbClr val="CC99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Compressed Data</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3" name="Date Placeholder 1">
            <a:extLst>
              <a:ext uri="{FF2B5EF4-FFF2-40B4-BE49-F238E27FC236}">
                <a16:creationId xmlns:a16="http://schemas.microsoft.com/office/drawing/2014/main" id="{FB187873-93AF-EA88-CE0D-70E72135F5BB}"/>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7-8a</a:t>
            </a:r>
          </a:p>
        </p:txBody>
      </p:sp>
      <p:sp>
        <p:nvSpPr>
          <p:cNvPr id="9" name="Oval 8">
            <a:extLst>
              <a:ext uri="{FF2B5EF4-FFF2-40B4-BE49-F238E27FC236}">
                <a16:creationId xmlns:a16="http://schemas.microsoft.com/office/drawing/2014/main" id="{330D6B1D-D960-223F-CC3E-02DACA2B1F45}"/>
              </a:ext>
            </a:extLst>
          </p:cNvPr>
          <p:cNvSpPr>
            <a:spLocks noChangeArrowheads="1"/>
          </p:cNvSpPr>
          <p:nvPr/>
        </p:nvSpPr>
        <p:spPr bwMode="auto">
          <a:xfrm>
            <a:off x="1006054" y="2362200"/>
            <a:ext cx="871181" cy="427672"/>
          </a:xfrm>
          <a:prstGeom prst="ellipse">
            <a:avLst/>
          </a:prstGeom>
          <a:solidFill>
            <a:srgbClr val="FFC000"/>
          </a:solidFill>
          <a:ln w="9525">
            <a:solidFill>
              <a:schemeClr val="tx1"/>
            </a:solidFill>
            <a:round/>
            <a:headEnd/>
            <a:tailEnd/>
          </a:ln>
          <a:effectLst/>
        </p:spPr>
        <p:txBody>
          <a:bodyPr wrap="none" anchor="ctr"/>
          <a:lstStyle/>
          <a:p>
            <a:pPr algn="ctr" eaLnBrk="0" hangingPunct="0"/>
            <a:r>
              <a:rPr lang="en-US" altLang="en-US" sz="800" dirty="0">
                <a:latin typeface="Arial" panose="020B0604020202020204" pitchFamily="34" charset="0"/>
              </a:rPr>
              <a:t>Data</a:t>
            </a:r>
          </a:p>
          <a:p>
            <a:pPr algn="ctr" eaLnBrk="0" hangingPunct="0"/>
            <a:r>
              <a:rPr lang="en-US" altLang="en-US" sz="800" dirty="0">
                <a:latin typeface="Arial" panose="020B0604020202020204" pitchFamily="34" charset="0"/>
              </a:rPr>
              <a:t>Source</a:t>
            </a:r>
          </a:p>
        </p:txBody>
      </p:sp>
      <p:cxnSp>
        <p:nvCxnSpPr>
          <p:cNvPr id="10" name="Straight Connector 9">
            <a:extLst>
              <a:ext uri="{FF2B5EF4-FFF2-40B4-BE49-F238E27FC236}">
                <a16:creationId xmlns:a16="http://schemas.microsoft.com/office/drawing/2014/main" id="{0B8EC152-341C-BFED-2664-3D17BBF9EFDD}"/>
              </a:ext>
            </a:extLst>
          </p:cNvPr>
          <p:cNvCxnSpPr>
            <a:cxnSpLocks/>
            <a:stCxn id="9" idx="4"/>
            <a:endCxn id="27" idx="1"/>
          </p:cNvCxnSpPr>
          <p:nvPr/>
        </p:nvCxnSpPr>
        <p:spPr bwMode="auto">
          <a:xfrm>
            <a:off x="1441645" y="2789872"/>
            <a:ext cx="176956" cy="420923"/>
          </a:xfrm>
          <a:prstGeom prst="line">
            <a:avLst/>
          </a:prstGeom>
          <a:ln w="9525" cap="flat" cmpd="sng" algn="ctr">
            <a:solidFill>
              <a:schemeClr val="accent4"/>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8" name="Rectangle 17">
            <a:extLst>
              <a:ext uri="{FF2B5EF4-FFF2-40B4-BE49-F238E27FC236}">
                <a16:creationId xmlns:a16="http://schemas.microsoft.com/office/drawing/2014/main" id="{B5883B7F-B365-74B7-3647-AC9D8EFDBAC8}"/>
              </a:ext>
            </a:extLst>
          </p:cNvPr>
          <p:cNvSpPr/>
          <p:nvPr/>
        </p:nvSpPr>
        <p:spPr bwMode="auto">
          <a:xfrm>
            <a:off x="1230041" y="2900952"/>
            <a:ext cx="600163" cy="159462"/>
          </a:xfrm>
          <a:prstGeom prst="rect">
            <a:avLst/>
          </a:prstGeom>
          <a:solidFill>
            <a:srgbClr val="CC99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Image Data</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881264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
          <p:cNvSpPr txBox="1">
            <a:spLocks noChangeArrowheads="1"/>
          </p:cNvSpPr>
          <p:nvPr/>
        </p:nvSpPr>
        <p:spPr bwMode="auto">
          <a:xfrm>
            <a:off x="615950" y="-21504"/>
            <a:ext cx="7772400" cy="854075"/>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ctr" eaLnBrk="0" hangingPunct="0">
              <a:lnSpc>
                <a:spcPct val="90000"/>
              </a:lnSpc>
              <a:defRPr>
                <a:solidFill>
                  <a:srgbClr val="0099A6"/>
                </a:solidFill>
              </a:defRPr>
            </a:lvl1pPr>
            <a:lvl2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2pPr>
            <a:lvl3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3pPr>
            <a:lvl4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4pPr>
            <a:lvl5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5pPr>
            <a:lvl6pPr marL="457200" algn="ctr" eaLnBrk="0" fontAlgn="base" hangingPunct="0">
              <a:lnSpc>
                <a:spcPct val="90000"/>
              </a:lnSpc>
              <a:spcBef>
                <a:spcPct val="0"/>
              </a:spcBef>
              <a:spcAft>
                <a:spcPct val="0"/>
              </a:spcAft>
              <a:defRPr sz="2500">
                <a:solidFill>
                  <a:schemeClr val="hlink"/>
                </a:solidFill>
                <a:latin typeface="Arial" pitchFamily="-107" charset="0"/>
              </a:defRPr>
            </a:lvl6pPr>
            <a:lvl7pPr marL="914400" algn="ctr" eaLnBrk="0" fontAlgn="base" hangingPunct="0">
              <a:lnSpc>
                <a:spcPct val="90000"/>
              </a:lnSpc>
              <a:spcBef>
                <a:spcPct val="0"/>
              </a:spcBef>
              <a:spcAft>
                <a:spcPct val="0"/>
              </a:spcAft>
              <a:defRPr sz="2500">
                <a:solidFill>
                  <a:schemeClr val="hlink"/>
                </a:solidFill>
                <a:latin typeface="Arial" pitchFamily="-107" charset="0"/>
              </a:defRPr>
            </a:lvl7pPr>
            <a:lvl8pPr marL="1371600" algn="ctr" eaLnBrk="0" fontAlgn="base" hangingPunct="0">
              <a:lnSpc>
                <a:spcPct val="90000"/>
              </a:lnSpc>
              <a:spcBef>
                <a:spcPct val="0"/>
              </a:spcBef>
              <a:spcAft>
                <a:spcPct val="0"/>
              </a:spcAft>
              <a:defRPr sz="2500">
                <a:solidFill>
                  <a:schemeClr val="hlink"/>
                </a:solidFill>
                <a:latin typeface="Arial" pitchFamily="-107" charset="0"/>
              </a:defRPr>
            </a:lvl8pPr>
            <a:lvl9pPr marL="1828800" algn="ctr" eaLnBrk="0" fontAlgn="base" hangingPunct="0">
              <a:lnSpc>
                <a:spcPct val="90000"/>
              </a:lnSpc>
              <a:spcBef>
                <a:spcPct val="0"/>
              </a:spcBef>
              <a:spcAft>
                <a:spcPct val="0"/>
              </a:spcAft>
              <a:defRPr sz="2500">
                <a:solidFill>
                  <a:schemeClr val="hlink"/>
                </a:solidFill>
                <a:latin typeface="Arial" pitchFamily="-107" charset="0"/>
              </a:defRPr>
            </a:lvl9pPr>
          </a:lstStyle>
          <a:p>
            <a:r>
              <a:rPr lang="en-US" dirty="0"/>
              <a:t>Proposed RASDS++ Extensions     </a:t>
            </a:r>
          </a:p>
          <a:p>
            <a:r>
              <a:rPr lang="en-US" sz="1800" dirty="0"/>
              <a:t>(SC 14 Collaboration)</a:t>
            </a:r>
          </a:p>
        </p:txBody>
      </p:sp>
      <p:sp>
        <p:nvSpPr>
          <p:cNvPr id="14338" name="Text Box 2"/>
          <p:cNvSpPr txBox="1">
            <a:spLocks noChangeArrowheads="1"/>
          </p:cNvSpPr>
          <p:nvPr/>
        </p:nvSpPr>
        <p:spPr bwMode="auto">
          <a:xfrm>
            <a:off x="685800" y="762000"/>
            <a:ext cx="7772400" cy="53340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lvl1pPr marL="341313" indent="-341313">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1pPr>
            <a:lvl2pPr marL="741363" indent="-284163">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9pPr>
          </a:lstStyle>
          <a:p>
            <a:pPr>
              <a:spcBef>
                <a:spcPts val="600"/>
              </a:spcBef>
              <a:buFont typeface="Arial" charset="0"/>
              <a:buChar char="•"/>
              <a:defRPr/>
            </a:pPr>
            <a:r>
              <a:rPr lang="en-US" sz="1800" dirty="0">
                <a:latin typeface="Arial" charset="0"/>
              </a:rPr>
              <a:t>Service Viewpoint</a:t>
            </a:r>
          </a:p>
          <a:p>
            <a:pPr lvl="1">
              <a:spcBef>
                <a:spcPts val="500"/>
              </a:spcBef>
              <a:buFont typeface="Arial" charset="0"/>
              <a:buChar char="–"/>
              <a:defRPr/>
            </a:pPr>
            <a:r>
              <a:rPr lang="en-US" sz="1600" dirty="0">
                <a:latin typeface="Arial" charset="0"/>
              </a:rPr>
              <a:t>Already introduced in CCSDS SCCS-ARD/ADD &amp; ASL</a:t>
            </a:r>
          </a:p>
          <a:p>
            <a:pPr lvl="1">
              <a:spcBef>
                <a:spcPts val="500"/>
              </a:spcBef>
              <a:buFont typeface="Arial" charset="0"/>
              <a:buChar char="–"/>
              <a:defRPr/>
            </a:pPr>
            <a:r>
              <a:rPr lang="en-US" sz="1600" dirty="0">
                <a:latin typeface="Arial" charset="0"/>
              </a:rPr>
              <a:t>Covers exposed system service interfaces and interface bindings, hardware, software, and Persons</a:t>
            </a:r>
          </a:p>
          <a:p>
            <a:pPr lvl="1">
              <a:spcBef>
                <a:spcPts val="500"/>
              </a:spcBef>
              <a:buFont typeface="Arial" charset="0"/>
              <a:buChar char="–"/>
              <a:defRPr/>
            </a:pPr>
            <a:r>
              <a:rPr lang="en-US" sz="1600" dirty="0">
                <a:latin typeface="Arial" charset="0"/>
              </a:rPr>
              <a:t>Tabular representation, ties to protocol stacks and interface bindings</a:t>
            </a:r>
          </a:p>
          <a:p>
            <a:pPr>
              <a:spcBef>
                <a:spcPts val="600"/>
              </a:spcBef>
              <a:buFont typeface="Arial" charset="0"/>
              <a:buChar char="•"/>
              <a:defRPr/>
            </a:pPr>
            <a:r>
              <a:rPr lang="en-US" sz="1800" dirty="0">
                <a:latin typeface="Arial" charset="0"/>
              </a:rPr>
              <a:t>Physical / Structural Viewpoint</a:t>
            </a:r>
          </a:p>
          <a:p>
            <a:pPr lvl="1">
              <a:spcBef>
                <a:spcPts val="500"/>
              </a:spcBef>
              <a:buFont typeface="Arial" charset="0"/>
              <a:buChar char="–"/>
              <a:defRPr/>
            </a:pPr>
            <a:r>
              <a:rPr lang="en-US" sz="1600" dirty="0">
                <a:latin typeface="Arial" charset="0"/>
              </a:rPr>
              <a:t>Extracted from present Connectivity Viewpoint, defining Components and Connectors, to add new attributes &amp; types</a:t>
            </a:r>
          </a:p>
          <a:p>
            <a:pPr lvl="1">
              <a:spcBef>
                <a:spcPts val="500"/>
              </a:spcBef>
              <a:buFont typeface="Arial" charset="0"/>
              <a:buChar char="–"/>
              <a:defRPr/>
            </a:pPr>
            <a:r>
              <a:rPr lang="en-US" sz="1600" dirty="0">
                <a:latin typeface="Arial" charset="0"/>
              </a:rPr>
              <a:t>Add support for physical aspects of elements, structures, energetic flows, position, attachment, field of view, power, thermal, radiation, other energetic views</a:t>
            </a:r>
          </a:p>
          <a:p>
            <a:pPr>
              <a:spcBef>
                <a:spcPts val="600"/>
              </a:spcBef>
              <a:buFont typeface="Arial" charset="0"/>
              <a:buChar char="•"/>
              <a:defRPr/>
            </a:pPr>
            <a:r>
              <a:rPr lang="en-US" sz="1800" dirty="0">
                <a:latin typeface="Arial" charset="0"/>
              </a:rPr>
              <a:t>Operations Viewpoint</a:t>
            </a:r>
          </a:p>
          <a:p>
            <a:pPr lvl="1">
              <a:spcBef>
                <a:spcPts val="500"/>
              </a:spcBef>
              <a:buFont typeface="Arial" charset="0"/>
              <a:buChar char="–"/>
              <a:defRPr/>
            </a:pPr>
            <a:r>
              <a:rPr lang="en-US" sz="1600" dirty="0">
                <a:latin typeface="Arial" charset="0"/>
              </a:rPr>
              <a:t>Create new Operations Viewpoint </a:t>
            </a:r>
          </a:p>
          <a:p>
            <a:pPr lvl="1">
              <a:spcBef>
                <a:spcPts val="500"/>
              </a:spcBef>
              <a:buFont typeface="Arial" charset="0"/>
              <a:buChar char="–"/>
              <a:defRPr/>
            </a:pPr>
            <a:r>
              <a:rPr lang="en-US" sz="1600" dirty="0">
                <a:latin typeface="Arial" charset="0"/>
              </a:rPr>
              <a:t>Add support to describe Operations processes, procedures, and related behavior</a:t>
            </a:r>
          </a:p>
          <a:p>
            <a:pPr lvl="1">
              <a:spcBef>
                <a:spcPts val="500"/>
              </a:spcBef>
              <a:buFont typeface="Arial" charset="0"/>
              <a:buChar char="–"/>
              <a:defRPr/>
            </a:pPr>
            <a:r>
              <a:rPr lang="en-US" sz="1600" dirty="0">
                <a:latin typeface="Arial" charset="0"/>
              </a:rPr>
              <a:t>Propose correlation to /  derivation from from UML activity / sequence diagrams</a:t>
            </a:r>
          </a:p>
          <a:p>
            <a:pPr lvl="1">
              <a:spcBef>
                <a:spcPts val="500"/>
              </a:spcBef>
              <a:buFont typeface="Arial" charset="0"/>
              <a:buNone/>
              <a:defRPr/>
            </a:pPr>
            <a:endParaRPr lang="en-US" sz="1600" dirty="0">
              <a:latin typeface="Arial" charset="0"/>
            </a:endParaRPr>
          </a:p>
        </p:txBody>
      </p:sp>
      <p:sp>
        <p:nvSpPr>
          <p:cNvPr id="2" name="Date Placeholder 1">
            <a:extLst>
              <a:ext uri="{FF2B5EF4-FFF2-40B4-BE49-F238E27FC236}">
                <a16:creationId xmlns:a16="http://schemas.microsoft.com/office/drawing/2014/main" id="{AD7116C5-1C1D-CB43-855E-6E0435D95BA8}"/>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3306138444"/>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4B8B70-231E-B2A9-A517-391D2B67BB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6936AD-C7E6-DEC0-1821-FF3FC0232D32}"/>
              </a:ext>
            </a:extLst>
          </p:cNvPr>
          <p:cNvSpPr>
            <a:spLocks noGrp="1"/>
          </p:cNvSpPr>
          <p:nvPr>
            <p:ph type="title"/>
          </p:nvPr>
        </p:nvSpPr>
        <p:spPr/>
        <p:txBody>
          <a:bodyPr/>
          <a:lstStyle/>
          <a:p>
            <a:r>
              <a:rPr lang="en-US" dirty="0"/>
              <a:t>Connectivity View Example for Hardware Image Compression (section 6)</a:t>
            </a:r>
          </a:p>
        </p:txBody>
      </p:sp>
      <p:sp>
        <p:nvSpPr>
          <p:cNvPr id="4" name="Date Placeholder 3">
            <a:extLst>
              <a:ext uri="{FF2B5EF4-FFF2-40B4-BE49-F238E27FC236}">
                <a16:creationId xmlns:a16="http://schemas.microsoft.com/office/drawing/2014/main" id="{CAAA5E08-D0F8-C459-9F39-9F3B905235F8}"/>
              </a:ext>
            </a:extLst>
          </p:cNvPr>
          <p:cNvSpPr>
            <a:spLocks noGrp="1"/>
          </p:cNvSpPr>
          <p:nvPr>
            <p:ph type="dt" sz="half" idx="2"/>
          </p:nvPr>
        </p:nvSpPr>
        <p:spPr>
          <a:xfrm>
            <a:off x="0" y="6553200"/>
            <a:ext cx="1731963" cy="268288"/>
          </a:xfrm>
        </p:spPr>
        <p:txBody>
          <a:bodyPr/>
          <a:lstStyle/>
          <a:p>
            <a:r>
              <a:rPr lang="en-US"/>
              <a:t>28 Mar 2024</a:t>
            </a:r>
            <a:endParaRPr lang="en-US" dirty="0"/>
          </a:p>
        </p:txBody>
      </p:sp>
      <p:sp>
        <p:nvSpPr>
          <p:cNvPr id="5" name="Cube 4">
            <a:extLst>
              <a:ext uri="{FF2B5EF4-FFF2-40B4-BE49-F238E27FC236}">
                <a16:creationId xmlns:a16="http://schemas.microsoft.com/office/drawing/2014/main" id="{EC002C65-C84D-5A01-0C99-210A73C3947E}"/>
              </a:ext>
            </a:extLst>
          </p:cNvPr>
          <p:cNvSpPr>
            <a:spLocks noChangeArrowheads="1"/>
          </p:cNvSpPr>
          <p:nvPr/>
        </p:nvSpPr>
        <p:spPr bwMode="auto">
          <a:xfrm>
            <a:off x="609600" y="2362200"/>
            <a:ext cx="1458831" cy="1600200"/>
          </a:xfrm>
          <a:prstGeom prst="cube">
            <a:avLst>
              <a:gd name="adj" fmla="val 9083"/>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6" name="Cube 5">
            <a:extLst>
              <a:ext uri="{FF2B5EF4-FFF2-40B4-BE49-F238E27FC236}">
                <a16:creationId xmlns:a16="http://schemas.microsoft.com/office/drawing/2014/main" id="{9037A72A-6C24-D6A9-DC9A-63DDD7CA308A}"/>
              </a:ext>
            </a:extLst>
          </p:cNvPr>
          <p:cNvSpPr>
            <a:spLocks noChangeArrowheads="1"/>
          </p:cNvSpPr>
          <p:nvPr/>
        </p:nvSpPr>
        <p:spPr bwMode="auto">
          <a:xfrm>
            <a:off x="3564527" y="2362200"/>
            <a:ext cx="5330466" cy="1600200"/>
          </a:xfrm>
          <a:prstGeom prst="cube">
            <a:avLst>
              <a:gd name="adj" fmla="val 9083"/>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cxnSp>
        <p:nvCxnSpPr>
          <p:cNvPr id="7" name="Straight Connector 6">
            <a:extLst>
              <a:ext uri="{FF2B5EF4-FFF2-40B4-BE49-F238E27FC236}">
                <a16:creationId xmlns:a16="http://schemas.microsoft.com/office/drawing/2014/main" id="{875DE716-FE9C-CA1D-2FC1-87748EE16844}"/>
              </a:ext>
            </a:extLst>
          </p:cNvPr>
          <p:cNvCxnSpPr>
            <a:stCxn id="8" idx="3"/>
            <a:endCxn id="16" idx="1"/>
          </p:cNvCxnSpPr>
          <p:nvPr/>
        </p:nvCxnSpPr>
        <p:spPr bwMode="auto">
          <a:xfrm>
            <a:off x="2004433" y="3653400"/>
            <a:ext cx="1502250" cy="9609"/>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8" name="Rectangle 7">
            <a:extLst>
              <a:ext uri="{FF2B5EF4-FFF2-40B4-BE49-F238E27FC236}">
                <a16:creationId xmlns:a16="http://schemas.microsoft.com/office/drawing/2014/main" id="{CCB46BAC-5EFD-DC9E-DD3A-FB1E5E027EB5}"/>
              </a:ext>
            </a:extLst>
          </p:cNvPr>
          <p:cNvSpPr/>
          <p:nvPr/>
        </p:nvSpPr>
        <p:spPr>
          <a:xfrm>
            <a:off x="1860433" y="3581400"/>
            <a:ext cx="144000" cy="144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3B6E674-51EC-13CA-500D-6699A747E438}"/>
              </a:ext>
            </a:extLst>
          </p:cNvPr>
          <p:cNvSpPr/>
          <p:nvPr/>
        </p:nvSpPr>
        <p:spPr>
          <a:xfrm>
            <a:off x="3531702" y="2521769"/>
            <a:ext cx="1600118" cy="276999"/>
          </a:xfrm>
          <a:prstGeom prst="rect">
            <a:avLst/>
          </a:prstGeom>
        </p:spPr>
        <p:txBody>
          <a:bodyPr wrap="none">
            <a:spAutoFit/>
          </a:bodyPr>
          <a:lstStyle/>
          <a:p>
            <a:pPr algn="ct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Flight Data Recorder</a:t>
            </a:r>
          </a:p>
        </p:txBody>
      </p:sp>
      <p:sp>
        <p:nvSpPr>
          <p:cNvPr id="16" name="Rectangle 15">
            <a:extLst>
              <a:ext uri="{FF2B5EF4-FFF2-40B4-BE49-F238E27FC236}">
                <a16:creationId xmlns:a16="http://schemas.microsoft.com/office/drawing/2014/main" id="{F63482FA-B13D-EC9C-3CDC-31E7D71E3995}"/>
              </a:ext>
            </a:extLst>
          </p:cNvPr>
          <p:cNvSpPr/>
          <p:nvPr/>
        </p:nvSpPr>
        <p:spPr>
          <a:xfrm>
            <a:off x="3506683" y="3591009"/>
            <a:ext cx="144000" cy="144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DFAF86DC-43B9-7173-8BBD-8B0A8710215D}"/>
              </a:ext>
            </a:extLst>
          </p:cNvPr>
          <p:cNvSpPr txBox="1"/>
          <p:nvPr/>
        </p:nvSpPr>
        <p:spPr>
          <a:xfrm>
            <a:off x="2426149" y="3670684"/>
            <a:ext cx="793807" cy="230832"/>
          </a:xfrm>
          <a:prstGeom prst="rect">
            <a:avLst/>
          </a:prstGeom>
          <a:noFill/>
        </p:spPr>
        <p:txBody>
          <a:bodyPr wrap="none" rtlCol="0">
            <a:spAutoFit/>
          </a:bodyPr>
          <a:lstStyle/>
          <a:p>
            <a:r>
              <a:rPr lang="en-US" sz="900" b="0" dirty="0"/>
              <a:t>Subnetwork</a:t>
            </a:r>
          </a:p>
        </p:txBody>
      </p:sp>
      <p:cxnSp>
        <p:nvCxnSpPr>
          <p:cNvPr id="14" name="Straight Connector 13">
            <a:extLst>
              <a:ext uri="{FF2B5EF4-FFF2-40B4-BE49-F238E27FC236}">
                <a16:creationId xmlns:a16="http://schemas.microsoft.com/office/drawing/2014/main" id="{2E73BCCE-CF64-3B88-37FA-4E0D664AC403}"/>
              </a:ext>
            </a:extLst>
          </p:cNvPr>
          <p:cNvCxnSpPr>
            <a:cxnSpLocks/>
            <a:stCxn id="3" idx="4"/>
            <a:endCxn id="34" idx="2"/>
          </p:cNvCxnSpPr>
          <p:nvPr/>
        </p:nvCxnSpPr>
        <p:spPr bwMode="auto">
          <a:xfrm flipV="1">
            <a:off x="4933001" y="3377173"/>
            <a:ext cx="445120" cy="4488"/>
          </a:xfrm>
          <a:prstGeom prst="line">
            <a:avLst/>
          </a:prstGeom>
          <a:ln w="9525" cap="flat" cmpd="sng" algn="ctr">
            <a:solidFill>
              <a:schemeClr val="accent4"/>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5" name="Rectangle 14">
            <a:extLst>
              <a:ext uri="{FF2B5EF4-FFF2-40B4-BE49-F238E27FC236}">
                <a16:creationId xmlns:a16="http://schemas.microsoft.com/office/drawing/2014/main" id="{F1BA47DC-1F40-7D64-6C71-EE8BFD2AA73A}"/>
              </a:ext>
            </a:extLst>
          </p:cNvPr>
          <p:cNvSpPr/>
          <p:nvPr/>
        </p:nvSpPr>
        <p:spPr>
          <a:xfrm>
            <a:off x="1847332" y="3281455"/>
            <a:ext cx="144000" cy="144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0" name="Straight Connector 29">
            <a:extLst>
              <a:ext uri="{FF2B5EF4-FFF2-40B4-BE49-F238E27FC236}">
                <a16:creationId xmlns:a16="http://schemas.microsoft.com/office/drawing/2014/main" id="{918C44A3-5832-3A2D-E017-ECE234948227}"/>
              </a:ext>
            </a:extLst>
          </p:cNvPr>
          <p:cNvCxnSpPr>
            <a:cxnSpLocks/>
            <a:stCxn id="34" idx="6"/>
            <a:endCxn id="37" idx="2"/>
          </p:cNvCxnSpPr>
          <p:nvPr/>
        </p:nvCxnSpPr>
        <p:spPr bwMode="auto">
          <a:xfrm flipV="1">
            <a:off x="6521121" y="3375947"/>
            <a:ext cx="1081479" cy="1226"/>
          </a:xfrm>
          <a:prstGeom prst="line">
            <a:avLst/>
          </a:prstGeom>
          <a:ln w="9525" cap="flat" cmpd="sng" algn="ctr">
            <a:solidFill>
              <a:schemeClr val="accent4"/>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8" name="Oval 37">
            <a:extLst>
              <a:ext uri="{FF2B5EF4-FFF2-40B4-BE49-F238E27FC236}">
                <a16:creationId xmlns:a16="http://schemas.microsoft.com/office/drawing/2014/main" id="{AB6B1E2D-D7AC-25E7-BAE7-010A1DB91DEE}"/>
              </a:ext>
            </a:extLst>
          </p:cNvPr>
          <p:cNvSpPr/>
          <p:nvPr/>
        </p:nvSpPr>
        <p:spPr bwMode="auto">
          <a:xfrm>
            <a:off x="2277607" y="3196538"/>
            <a:ext cx="148542" cy="572851"/>
          </a:xfrm>
          <a:prstGeom prst="ellipse">
            <a:avLst/>
          </a:prstGeom>
          <a:noFill/>
          <a:ln w="9525" cap="flat" cmpd="sng" algn="ctr">
            <a:solidFill>
              <a:srgbClr val="000000"/>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21" name="TextBox 20">
            <a:extLst>
              <a:ext uri="{FF2B5EF4-FFF2-40B4-BE49-F238E27FC236}">
                <a16:creationId xmlns:a16="http://schemas.microsoft.com/office/drawing/2014/main" id="{021CF770-CC04-EA96-E79F-99D68E45C689}"/>
              </a:ext>
            </a:extLst>
          </p:cNvPr>
          <p:cNvSpPr txBox="1"/>
          <p:nvPr/>
        </p:nvSpPr>
        <p:spPr>
          <a:xfrm>
            <a:off x="560833" y="2518688"/>
            <a:ext cx="1371600" cy="276999"/>
          </a:xfrm>
          <a:prstGeom prst="rect">
            <a:avLst/>
          </a:prstGeom>
          <a:noFill/>
        </p:spPr>
        <p:txBody>
          <a:bodyPr wrap="square" rtlCol="0">
            <a:spAutoFit/>
          </a:bodyPr>
          <a:lstStyle/>
          <a:p>
            <a:r>
              <a:rPr lang="en-US" sz="1200" b="0" dirty="0"/>
              <a:t>C&amp;DH Processor</a:t>
            </a:r>
          </a:p>
        </p:txBody>
      </p:sp>
      <p:sp>
        <p:nvSpPr>
          <p:cNvPr id="34" name="Oval 9">
            <a:extLst>
              <a:ext uri="{FF2B5EF4-FFF2-40B4-BE49-F238E27FC236}">
                <a16:creationId xmlns:a16="http://schemas.microsoft.com/office/drawing/2014/main" id="{A4BB30B3-BC9B-D691-3A7A-B85548695AE5}"/>
              </a:ext>
            </a:extLst>
          </p:cNvPr>
          <p:cNvSpPr>
            <a:spLocks noChangeArrowheads="1"/>
          </p:cNvSpPr>
          <p:nvPr/>
        </p:nvSpPr>
        <p:spPr bwMode="auto">
          <a:xfrm>
            <a:off x="5378121" y="3163337"/>
            <a:ext cx="1143000" cy="427672"/>
          </a:xfrm>
          <a:prstGeom prst="ellipse">
            <a:avLst/>
          </a:prstGeom>
          <a:solidFill>
            <a:srgbClr val="FFC000"/>
          </a:solidFill>
          <a:ln w="9525">
            <a:solidFill>
              <a:schemeClr val="tx1"/>
            </a:solidFill>
            <a:round/>
            <a:headEnd/>
            <a:tailEnd/>
          </a:ln>
          <a:effectLst/>
        </p:spPr>
        <p:txBody>
          <a:bodyPr wrap="none" anchor="ctr"/>
          <a:lstStyle/>
          <a:p>
            <a:pPr algn="ctr" eaLnBrk="0" hangingPunct="0"/>
            <a:r>
              <a:rPr lang="en-US" altLang="en-US" sz="800" dirty="0">
                <a:latin typeface="Arial" panose="020B0604020202020204" pitchFamily="34" charset="0"/>
              </a:rPr>
              <a:t>Data Management</a:t>
            </a:r>
          </a:p>
          <a:p>
            <a:pPr algn="ctr" eaLnBrk="0" hangingPunct="0"/>
            <a:r>
              <a:rPr lang="en-US" altLang="en-US" sz="800" dirty="0">
                <a:latin typeface="Arial" panose="020B0604020202020204" pitchFamily="34" charset="0"/>
              </a:rPr>
              <a:t> Software</a:t>
            </a:r>
          </a:p>
        </p:txBody>
      </p:sp>
      <p:sp>
        <p:nvSpPr>
          <p:cNvPr id="37" name="Oval 8">
            <a:extLst>
              <a:ext uri="{FF2B5EF4-FFF2-40B4-BE49-F238E27FC236}">
                <a16:creationId xmlns:a16="http://schemas.microsoft.com/office/drawing/2014/main" id="{841461AF-14CA-0260-598F-94EDF9F0599E}"/>
              </a:ext>
            </a:extLst>
          </p:cNvPr>
          <p:cNvSpPr>
            <a:spLocks noChangeArrowheads="1"/>
          </p:cNvSpPr>
          <p:nvPr/>
        </p:nvSpPr>
        <p:spPr bwMode="auto">
          <a:xfrm>
            <a:off x="7602600" y="3200400"/>
            <a:ext cx="1008000" cy="351094"/>
          </a:xfrm>
          <a:prstGeom prst="ellipse">
            <a:avLst/>
          </a:prstGeom>
          <a:solidFill>
            <a:srgbClr val="3FCCB6"/>
          </a:solidFill>
          <a:ln w="9525">
            <a:solidFill>
              <a:schemeClr val="tx1"/>
            </a:solidFill>
            <a:round/>
            <a:headEnd/>
            <a:tailEnd/>
          </a:ln>
        </p:spPr>
        <p:txBody>
          <a:bodyPr lIns="0" rIns="0" anchor="ctr"/>
          <a:lstStyle/>
          <a:p>
            <a:pPr algn="ctr" fontAlgn="base">
              <a:spcBef>
                <a:spcPct val="0"/>
              </a:spcBef>
              <a:spcAft>
                <a:spcPct val="0"/>
              </a:spcAft>
            </a:pPr>
            <a:r>
              <a:rPr kumimoji="1" lang="en-US" sz="800" dirty="0">
                <a:solidFill>
                  <a:schemeClr val="bg1"/>
                </a:solidFill>
                <a:latin typeface="Arial" panose="020B0604020202020204" pitchFamily="34" charset="0"/>
                <a:ea typeface="ＭＳ Ｐゴシック" pitchFamily="34" charset="-128"/>
                <a:cs typeface="Arial" panose="020B0604020202020204" pitchFamily="34" charset="0"/>
              </a:rPr>
              <a:t>Data Repository</a:t>
            </a:r>
          </a:p>
        </p:txBody>
      </p:sp>
      <p:sp>
        <p:nvSpPr>
          <p:cNvPr id="43" name="Rectangle 42">
            <a:extLst>
              <a:ext uri="{FF2B5EF4-FFF2-40B4-BE49-F238E27FC236}">
                <a16:creationId xmlns:a16="http://schemas.microsoft.com/office/drawing/2014/main" id="{112BE643-00CA-5B8D-46A3-509ED02657C5}"/>
              </a:ext>
            </a:extLst>
          </p:cNvPr>
          <p:cNvSpPr/>
          <p:nvPr/>
        </p:nvSpPr>
        <p:spPr bwMode="auto">
          <a:xfrm>
            <a:off x="6722536" y="3234660"/>
            <a:ext cx="678647" cy="282573"/>
          </a:xfrm>
          <a:prstGeom prst="rect">
            <a:avLst/>
          </a:prstGeom>
          <a:solidFill>
            <a:srgbClr val="CC99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Compressed Data</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B261F288-169E-0F9B-A396-6E9A199E7200}"/>
              </a:ext>
            </a:extLst>
          </p:cNvPr>
          <p:cNvCxnSpPr>
            <a:cxnSpLocks/>
            <a:stCxn id="15" idx="3"/>
            <a:endCxn id="3" idx="2"/>
          </p:cNvCxnSpPr>
          <p:nvPr/>
        </p:nvCxnSpPr>
        <p:spPr bwMode="auto">
          <a:xfrm>
            <a:off x="1991332" y="3353455"/>
            <a:ext cx="1890694" cy="28206"/>
          </a:xfrm>
          <a:prstGeom prst="line">
            <a:avLst/>
          </a:prstGeom>
          <a:ln w="9525" cap="flat" cmpd="sng" algn="ctr">
            <a:solidFill>
              <a:schemeClr val="accent4"/>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8" name="Rectangle 27">
            <a:extLst>
              <a:ext uri="{FF2B5EF4-FFF2-40B4-BE49-F238E27FC236}">
                <a16:creationId xmlns:a16="http://schemas.microsoft.com/office/drawing/2014/main" id="{F8D701EC-24DE-D7EA-EB62-A7488CAB5861}"/>
              </a:ext>
            </a:extLst>
          </p:cNvPr>
          <p:cNvSpPr/>
          <p:nvPr/>
        </p:nvSpPr>
        <p:spPr bwMode="auto">
          <a:xfrm>
            <a:off x="2505544" y="3269538"/>
            <a:ext cx="678647" cy="159462"/>
          </a:xfrm>
          <a:prstGeom prst="rect">
            <a:avLst/>
          </a:prstGeom>
          <a:solidFill>
            <a:srgbClr val="CC99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Image Data</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3" name="Cube 2">
            <a:extLst>
              <a:ext uri="{FF2B5EF4-FFF2-40B4-BE49-F238E27FC236}">
                <a16:creationId xmlns:a16="http://schemas.microsoft.com/office/drawing/2014/main" id="{EA2629D1-26CE-4AE0-3E74-DCC30D6F8FFF}"/>
              </a:ext>
            </a:extLst>
          </p:cNvPr>
          <p:cNvSpPr>
            <a:spLocks noChangeArrowheads="1"/>
          </p:cNvSpPr>
          <p:nvPr/>
        </p:nvSpPr>
        <p:spPr bwMode="auto">
          <a:xfrm>
            <a:off x="3882026" y="2992642"/>
            <a:ext cx="1115760" cy="713254"/>
          </a:xfrm>
          <a:prstGeom prst="cube">
            <a:avLst>
              <a:gd name="adj" fmla="val 9083"/>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Compression Hardware</a:t>
            </a:r>
          </a:p>
        </p:txBody>
      </p:sp>
      <p:sp>
        <p:nvSpPr>
          <p:cNvPr id="10" name="Date Placeholder 1">
            <a:extLst>
              <a:ext uri="{FF2B5EF4-FFF2-40B4-BE49-F238E27FC236}">
                <a16:creationId xmlns:a16="http://schemas.microsoft.com/office/drawing/2014/main" id="{089124E6-AEC9-E02A-5D28-158B7F0BA94E}"/>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7-8b</a:t>
            </a:r>
          </a:p>
        </p:txBody>
      </p:sp>
      <p:sp>
        <p:nvSpPr>
          <p:cNvPr id="12" name="Oval 11">
            <a:extLst>
              <a:ext uri="{FF2B5EF4-FFF2-40B4-BE49-F238E27FC236}">
                <a16:creationId xmlns:a16="http://schemas.microsoft.com/office/drawing/2014/main" id="{AAA6011A-D546-7CB9-AD9E-98E148998C84}"/>
              </a:ext>
            </a:extLst>
          </p:cNvPr>
          <p:cNvSpPr>
            <a:spLocks noChangeArrowheads="1"/>
          </p:cNvSpPr>
          <p:nvPr/>
        </p:nvSpPr>
        <p:spPr bwMode="auto">
          <a:xfrm>
            <a:off x="805219" y="2879625"/>
            <a:ext cx="871181" cy="427672"/>
          </a:xfrm>
          <a:prstGeom prst="ellipse">
            <a:avLst/>
          </a:prstGeom>
          <a:solidFill>
            <a:srgbClr val="FFC000"/>
          </a:solidFill>
          <a:ln w="9525">
            <a:solidFill>
              <a:schemeClr val="tx1"/>
            </a:solidFill>
            <a:round/>
            <a:headEnd/>
            <a:tailEnd/>
          </a:ln>
          <a:effectLst/>
        </p:spPr>
        <p:txBody>
          <a:bodyPr wrap="none" anchor="ctr"/>
          <a:lstStyle/>
          <a:p>
            <a:pPr algn="ctr" eaLnBrk="0" hangingPunct="0"/>
            <a:r>
              <a:rPr lang="en-US" altLang="en-US" sz="800" dirty="0">
                <a:latin typeface="Arial" panose="020B0604020202020204" pitchFamily="34" charset="0"/>
              </a:rPr>
              <a:t>Data</a:t>
            </a:r>
          </a:p>
          <a:p>
            <a:pPr algn="ctr" eaLnBrk="0" hangingPunct="0"/>
            <a:r>
              <a:rPr lang="en-US" altLang="en-US" sz="800" dirty="0">
                <a:latin typeface="Arial" panose="020B0604020202020204" pitchFamily="34" charset="0"/>
              </a:rPr>
              <a:t>Source</a:t>
            </a:r>
          </a:p>
        </p:txBody>
      </p:sp>
      <p:cxnSp>
        <p:nvCxnSpPr>
          <p:cNvPr id="13" name="Straight Connector 12">
            <a:extLst>
              <a:ext uri="{FF2B5EF4-FFF2-40B4-BE49-F238E27FC236}">
                <a16:creationId xmlns:a16="http://schemas.microsoft.com/office/drawing/2014/main" id="{CF211998-526D-286A-EF7F-1DE96E0E9365}"/>
              </a:ext>
            </a:extLst>
          </p:cNvPr>
          <p:cNvCxnSpPr>
            <a:cxnSpLocks/>
            <a:stCxn id="12" idx="5"/>
            <a:endCxn id="15" idx="1"/>
          </p:cNvCxnSpPr>
          <p:nvPr/>
        </p:nvCxnSpPr>
        <p:spPr bwMode="auto">
          <a:xfrm>
            <a:off x="1548818" y="3244666"/>
            <a:ext cx="298514" cy="108789"/>
          </a:xfrm>
          <a:prstGeom prst="line">
            <a:avLst/>
          </a:prstGeom>
          <a:ln w="9525" cap="flat" cmpd="sng" algn="ctr">
            <a:solidFill>
              <a:schemeClr val="accent4"/>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6" name="Rectangle 25">
            <a:extLst>
              <a:ext uri="{FF2B5EF4-FFF2-40B4-BE49-F238E27FC236}">
                <a16:creationId xmlns:a16="http://schemas.microsoft.com/office/drawing/2014/main" id="{6200B559-6F2D-9E51-A146-DA870A487CBF}"/>
              </a:ext>
            </a:extLst>
          </p:cNvPr>
          <p:cNvSpPr/>
          <p:nvPr/>
        </p:nvSpPr>
        <p:spPr>
          <a:xfrm>
            <a:off x="3506683" y="3285000"/>
            <a:ext cx="144000" cy="144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4127413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57C33-1183-9141-2B73-ACDD42D30FA8}"/>
              </a:ext>
            </a:extLst>
          </p:cNvPr>
          <p:cNvSpPr>
            <a:spLocks noGrp="1"/>
          </p:cNvSpPr>
          <p:nvPr>
            <p:ph type="title"/>
          </p:nvPr>
        </p:nvSpPr>
        <p:spPr>
          <a:xfrm>
            <a:off x="457200" y="2971800"/>
            <a:ext cx="8229600" cy="1143000"/>
          </a:xfrm>
        </p:spPr>
        <p:txBody>
          <a:bodyPr/>
          <a:lstStyle/>
          <a:p>
            <a:r>
              <a:rPr lang="en-US" dirty="0"/>
              <a:t>Is this exactly the same as Physical VP, fig 6-1???</a:t>
            </a:r>
          </a:p>
        </p:txBody>
      </p:sp>
      <p:sp>
        <p:nvSpPr>
          <p:cNvPr id="3" name="Date Placeholder 2">
            <a:extLst>
              <a:ext uri="{FF2B5EF4-FFF2-40B4-BE49-F238E27FC236}">
                <a16:creationId xmlns:a16="http://schemas.microsoft.com/office/drawing/2014/main" id="{2FD28C29-5EB0-85B1-2BFF-07F0CB995BE7}"/>
              </a:ext>
            </a:extLst>
          </p:cNvPr>
          <p:cNvSpPr>
            <a:spLocks noGrp="1"/>
          </p:cNvSpPr>
          <p:nvPr>
            <p:ph type="dt" sz="half" idx="2"/>
          </p:nvPr>
        </p:nvSpPr>
        <p:spPr/>
        <p:txBody>
          <a:bodyPr/>
          <a:lstStyle/>
          <a:p>
            <a:r>
              <a:rPr lang="en-US"/>
              <a:t>28 Mar 2024</a:t>
            </a:r>
            <a:endParaRPr lang="en-US" dirty="0"/>
          </a:p>
        </p:txBody>
      </p:sp>
      <p:sp>
        <p:nvSpPr>
          <p:cNvPr id="4" name="Date Placeholder 1">
            <a:extLst>
              <a:ext uri="{FF2B5EF4-FFF2-40B4-BE49-F238E27FC236}">
                <a16:creationId xmlns:a16="http://schemas.microsoft.com/office/drawing/2014/main" id="{95995379-80DE-1808-4F20-F63BC43BCBD5}"/>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8-</a:t>
            </a:r>
          </a:p>
        </p:txBody>
      </p:sp>
      <p:sp>
        <p:nvSpPr>
          <p:cNvPr id="5" name="Rectangle 3">
            <a:extLst>
              <a:ext uri="{FF2B5EF4-FFF2-40B4-BE49-F238E27FC236}">
                <a16:creationId xmlns:a16="http://schemas.microsoft.com/office/drawing/2014/main" id="{15CD618B-23FC-2AEB-77B4-BD739F6DB667}"/>
              </a:ext>
            </a:extLst>
          </p:cNvPr>
          <p:cNvSpPr>
            <a:spLocks noChangeArrowheads="1"/>
          </p:cNvSpPr>
          <p:nvPr/>
        </p:nvSpPr>
        <p:spPr bwMode="auto">
          <a:xfrm>
            <a:off x="457200" y="-1"/>
            <a:ext cx="8229600" cy="724445"/>
          </a:xfrm>
          <a:prstGeom prst="rect">
            <a:avLst/>
          </a:prstGeom>
        </p:spPr>
        <p:txBody>
          <a:bodyPr vert="horz"/>
          <a:lstStyle/>
          <a:p>
            <a:pPr algn="ctr" eaLnBrk="0" hangingPunct="0">
              <a:lnSpc>
                <a:spcPct val="90000"/>
              </a:lnSpc>
            </a:pPr>
            <a:r>
              <a:rPr lang="en-US" altLang="ja-JP" sz="2500" dirty="0">
                <a:solidFill>
                  <a:srgbClr val="0099A6"/>
                </a:solidFill>
                <a:latin typeface="+mj-lt"/>
                <a:ea typeface="ＭＳ Ｐゴシック" pitchFamily="26" charset="-128"/>
                <a:cs typeface="ＭＳ Ｐゴシック" pitchFamily="26" charset="-128"/>
              </a:rPr>
              <a:t>Structural Base Viewpoint - Physical Object</a:t>
            </a:r>
          </a:p>
          <a:p>
            <a:pPr algn="ctr" eaLnBrk="0" hangingPunct="0">
              <a:lnSpc>
                <a:spcPct val="90000"/>
              </a:lnSpc>
            </a:pPr>
            <a:r>
              <a:rPr lang="en-US" altLang="ja-JP" sz="2000" dirty="0">
                <a:solidFill>
                  <a:srgbClr val="0099A6"/>
                </a:solidFill>
                <a:latin typeface="+mj-lt"/>
                <a:ea typeface="ＭＳ Ｐゴシック" pitchFamily="26" charset="-128"/>
                <a:cs typeface="ＭＳ Ｐゴシック" pitchFamily="26" charset="-128"/>
              </a:rPr>
              <a:t>(Hardware Component Representation)</a:t>
            </a:r>
          </a:p>
        </p:txBody>
      </p:sp>
    </p:spTree>
    <p:extLst>
      <p:ext uri="{BB962C8B-B14F-4D97-AF65-F5344CB8AC3E}">
        <p14:creationId xmlns:p14="http://schemas.microsoft.com/office/powerpoint/2010/main" val="332392489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6C178B-22BB-FB67-2B76-06948FB2D0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DF422ED-3E19-39C7-09E1-4E4B8C54BA35}"/>
              </a:ext>
            </a:extLst>
          </p:cNvPr>
          <p:cNvSpPr>
            <a:spLocks noGrp="1"/>
          </p:cNvSpPr>
          <p:nvPr>
            <p:ph type="title"/>
          </p:nvPr>
        </p:nvSpPr>
        <p:spPr>
          <a:xfrm>
            <a:off x="403261" y="20433"/>
            <a:ext cx="8229600" cy="771567"/>
          </a:xfrm>
        </p:spPr>
        <p:txBody>
          <a:bodyPr vert="horz"/>
          <a:lstStyle/>
          <a:p>
            <a:r>
              <a:rPr lang="en-US" sz="2000" dirty="0">
                <a:solidFill>
                  <a:srgbClr val="0099A6"/>
                </a:solidFill>
              </a:rPr>
              <a:t>Relationships among Terms</a:t>
            </a:r>
            <a:br>
              <a:rPr lang="en-US" sz="2000" dirty="0">
                <a:solidFill>
                  <a:srgbClr val="0099A6"/>
                </a:solidFill>
              </a:rPr>
            </a:br>
            <a:r>
              <a:rPr lang="en-US" sz="2000" dirty="0">
                <a:solidFill>
                  <a:srgbClr val="0099A6"/>
                </a:solidFill>
              </a:rPr>
              <a:t>(</a:t>
            </a:r>
            <a:r>
              <a:rPr lang="en-US" sz="2000" dirty="0">
                <a:solidFill>
                  <a:srgbClr val="FF0000"/>
                </a:solidFill>
              </a:rPr>
              <a:t>Structural</a:t>
            </a:r>
            <a:r>
              <a:rPr lang="en-US" sz="2000" dirty="0">
                <a:solidFill>
                  <a:srgbClr val="0099A6"/>
                </a:solidFill>
              </a:rPr>
              <a:t> Viewpoint ontology - </a:t>
            </a:r>
            <a:r>
              <a:rPr lang="en-US" sz="2000" dirty="0">
                <a:solidFill>
                  <a:srgbClr val="FF0000"/>
                </a:solidFill>
              </a:rPr>
              <a:t>redrawn</a:t>
            </a:r>
            <a:r>
              <a:rPr lang="en-US" sz="2000" dirty="0">
                <a:solidFill>
                  <a:srgbClr val="0099A6"/>
                </a:solidFill>
              </a:rPr>
              <a:t>)</a:t>
            </a:r>
          </a:p>
        </p:txBody>
      </p:sp>
      <p:sp>
        <p:nvSpPr>
          <p:cNvPr id="6" name="Rounded Rectangle 5">
            <a:extLst>
              <a:ext uri="{FF2B5EF4-FFF2-40B4-BE49-F238E27FC236}">
                <a16:creationId xmlns:a16="http://schemas.microsoft.com/office/drawing/2014/main" id="{01F070E8-2D81-0D04-7008-722A72BD0306}"/>
              </a:ext>
            </a:extLst>
          </p:cNvPr>
          <p:cNvSpPr/>
          <p:nvPr/>
        </p:nvSpPr>
        <p:spPr>
          <a:xfrm>
            <a:off x="5051536" y="3908908"/>
            <a:ext cx="1143430"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Attachment</a:t>
            </a:r>
          </a:p>
          <a:p>
            <a:pPr algn="ctr"/>
            <a:r>
              <a:rPr lang="en-US" sz="1200" dirty="0">
                <a:solidFill>
                  <a:schemeClr val="bg1"/>
                </a:solidFill>
              </a:rPr>
              <a:t>(Interface)</a:t>
            </a:r>
          </a:p>
        </p:txBody>
      </p:sp>
      <p:sp>
        <p:nvSpPr>
          <p:cNvPr id="7" name="Rounded Rectangle 6">
            <a:extLst>
              <a:ext uri="{FF2B5EF4-FFF2-40B4-BE49-F238E27FC236}">
                <a16:creationId xmlns:a16="http://schemas.microsoft.com/office/drawing/2014/main" id="{8D28343F-3A98-CDE3-346F-F091A6B806F2}"/>
              </a:ext>
            </a:extLst>
          </p:cNvPr>
          <p:cNvSpPr/>
          <p:nvPr/>
        </p:nvSpPr>
        <p:spPr>
          <a:xfrm>
            <a:off x="4790625" y="1507029"/>
            <a:ext cx="971550" cy="514350"/>
          </a:xfrm>
          <a:prstGeom prst="roundRect">
            <a:avLst/>
          </a:prstGeom>
          <a:solidFill>
            <a:srgbClr val="0C8FCC"/>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System</a:t>
            </a:r>
          </a:p>
          <a:p>
            <a:pPr algn="ctr"/>
            <a:r>
              <a:rPr lang="en-US" sz="1200" dirty="0">
                <a:solidFill>
                  <a:schemeClr val="bg1"/>
                </a:solidFill>
              </a:rPr>
              <a:t>Element</a:t>
            </a:r>
          </a:p>
        </p:txBody>
      </p:sp>
      <p:sp>
        <p:nvSpPr>
          <p:cNvPr id="12" name="Rounded Rectangle 11">
            <a:extLst>
              <a:ext uri="{FF2B5EF4-FFF2-40B4-BE49-F238E27FC236}">
                <a16:creationId xmlns:a16="http://schemas.microsoft.com/office/drawing/2014/main" id="{064E3419-1B44-AC3D-EBCA-54742FFC37EE}"/>
              </a:ext>
            </a:extLst>
          </p:cNvPr>
          <p:cNvSpPr/>
          <p:nvPr/>
        </p:nvSpPr>
        <p:spPr>
          <a:xfrm>
            <a:off x="3810000" y="2823342"/>
            <a:ext cx="1276350"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Structural Component</a:t>
            </a:r>
          </a:p>
        </p:txBody>
      </p:sp>
      <p:cxnSp>
        <p:nvCxnSpPr>
          <p:cNvPr id="14" name="Straight Arrow Connector 13">
            <a:extLst>
              <a:ext uri="{FF2B5EF4-FFF2-40B4-BE49-F238E27FC236}">
                <a16:creationId xmlns:a16="http://schemas.microsoft.com/office/drawing/2014/main" id="{89E72626-9E2E-852A-85F0-A535AA5C1FED}"/>
              </a:ext>
            </a:extLst>
          </p:cNvPr>
          <p:cNvCxnSpPr>
            <a:cxnSpLocks/>
            <a:endCxn id="60" idx="0"/>
          </p:cNvCxnSpPr>
          <p:nvPr/>
        </p:nvCxnSpPr>
        <p:spPr>
          <a:xfrm flipH="1">
            <a:off x="3552674" y="3354328"/>
            <a:ext cx="666814" cy="617745"/>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6A30BE74-D8F3-B45C-AA2C-7114593FC3EF}"/>
              </a:ext>
            </a:extLst>
          </p:cNvPr>
          <p:cNvCxnSpPr>
            <a:cxnSpLocks/>
            <a:stCxn id="7" idx="2"/>
            <a:endCxn id="12" idx="0"/>
          </p:cNvCxnSpPr>
          <p:nvPr/>
        </p:nvCxnSpPr>
        <p:spPr>
          <a:xfrm flipH="1">
            <a:off x="4448175" y="2021379"/>
            <a:ext cx="828225" cy="801963"/>
          </a:xfrm>
          <a:prstGeom prst="straightConnector1">
            <a:avLst/>
          </a:prstGeom>
          <a:ln>
            <a:headEnd type="triangle" w="med" len="med"/>
            <a:tailEnd type="none" w="med" len="med"/>
          </a:ln>
        </p:spPr>
        <p:style>
          <a:lnRef idx="2">
            <a:schemeClr val="accent1"/>
          </a:lnRef>
          <a:fillRef idx="0">
            <a:schemeClr val="accent1"/>
          </a:fillRef>
          <a:effectRef idx="1">
            <a:schemeClr val="accent1"/>
          </a:effectRef>
          <a:fontRef idx="minor">
            <a:schemeClr val="tx1"/>
          </a:fontRef>
        </p:style>
      </p:cxnSp>
      <p:sp>
        <p:nvSpPr>
          <p:cNvPr id="52" name="TextBox 51">
            <a:extLst>
              <a:ext uri="{FF2B5EF4-FFF2-40B4-BE49-F238E27FC236}">
                <a16:creationId xmlns:a16="http://schemas.microsoft.com/office/drawing/2014/main" id="{2F963901-403B-995B-F32A-067833B70412}"/>
              </a:ext>
            </a:extLst>
          </p:cNvPr>
          <p:cNvSpPr txBox="1"/>
          <p:nvPr/>
        </p:nvSpPr>
        <p:spPr>
          <a:xfrm>
            <a:off x="3214758" y="3498143"/>
            <a:ext cx="767102" cy="346249"/>
          </a:xfrm>
          <a:prstGeom prst="rect">
            <a:avLst/>
          </a:prstGeom>
          <a:noFill/>
        </p:spPr>
        <p:txBody>
          <a:bodyPr wrap="square" rtlCol="0">
            <a:spAutoFit/>
          </a:bodyPr>
          <a:lstStyle/>
          <a:p>
            <a:r>
              <a:rPr lang="en-US" sz="825" dirty="0"/>
              <a:t>Implements 1..</a:t>
            </a:r>
          </a:p>
        </p:txBody>
      </p:sp>
      <p:sp>
        <p:nvSpPr>
          <p:cNvPr id="54" name="TextBox 53">
            <a:extLst>
              <a:ext uri="{FF2B5EF4-FFF2-40B4-BE49-F238E27FC236}">
                <a16:creationId xmlns:a16="http://schemas.microsoft.com/office/drawing/2014/main" id="{4E88213F-33EB-FEDA-592B-EDF25E32787C}"/>
              </a:ext>
            </a:extLst>
          </p:cNvPr>
          <p:cNvSpPr txBox="1"/>
          <p:nvPr/>
        </p:nvSpPr>
        <p:spPr>
          <a:xfrm>
            <a:off x="4947787" y="2258632"/>
            <a:ext cx="871537" cy="219291"/>
          </a:xfrm>
          <a:prstGeom prst="rect">
            <a:avLst/>
          </a:prstGeom>
          <a:noFill/>
        </p:spPr>
        <p:txBody>
          <a:bodyPr wrap="square" rtlCol="0">
            <a:spAutoFit/>
          </a:bodyPr>
          <a:lstStyle/>
          <a:p>
            <a:r>
              <a:rPr lang="en-US" sz="825" dirty="0"/>
              <a:t>Is a …</a:t>
            </a:r>
          </a:p>
        </p:txBody>
      </p:sp>
      <p:sp>
        <p:nvSpPr>
          <p:cNvPr id="60" name="Rounded Rectangle 59">
            <a:extLst>
              <a:ext uri="{FF2B5EF4-FFF2-40B4-BE49-F238E27FC236}">
                <a16:creationId xmlns:a16="http://schemas.microsoft.com/office/drawing/2014/main" id="{3E1BE4AE-1D76-79C8-3108-F112E5739CD9}"/>
              </a:ext>
            </a:extLst>
          </p:cNvPr>
          <p:cNvSpPr/>
          <p:nvPr/>
        </p:nvSpPr>
        <p:spPr>
          <a:xfrm>
            <a:off x="3088330" y="3972073"/>
            <a:ext cx="928688" cy="514350"/>
          </a:xfrm>
          <a:prstGeom prst="roundRect">
            <a:avLst/>
          </a:prstGeom>
          <a:solidFill>
            <a:srgbClr val="CC0E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Function</a:t>
            </a:r>
          </a:p>
        </p:txBody>
      </p:sp>
      <p:sp>
        <p:nvSpPr>
          <p:cNvPr id="68" name="TextBox 67">
            <a:extLst>
              <a:ext uri="{FF2B5EF4-FFF2-40B4-BE49-F238E27FC236}">
                <a16:creationId xmlns:a16="http://schemas.microsoft.com/office/drawing/2014/main" id="{A8360BA7-6993-8F80-A5A8-7D702A5F2655}"/>
              </a:ext>
            </a:extLst>
          </p:cNvPr>
          <p:cNvSpPr txBox="1"/>
          <p:nvPr/>
        </p:nvSpPr>
        <p:spPr>
          <a:xfrm>
            <a:off x="3065047" y="2826153"/>
            <a:ext cx="687084" cy="219291"/>
          </a:xfrm>
          <a:prstGeom prst="rect">
            <a:avLst/>
          </a:prstGeom>
          <a:noFill/>
        </p:spPr>
        <p:txBody>
          <a:bodyPr wrap="square" rtlCol="0">
            <a:spAutoFit/>
          </a:bodyPr>
          <a:lstStyle/>
          <a:p>
            <a:r>
              <a:rPr lang="en-US" sz="825" dirty="0"/>
              <a:t>Offers 0..</a:t>
            </a:r>
          </a:p>
        </p:txBody>
      </p:sp>
      <p:sp>
        <p:nvSpPr>
          <p:cNvPr id="69" name="Rounded Rectangle 68">
            <a:extLst>
              <a:ext uri="{FF2B5EF4-FFF2-40B4-BE49-F238E27FC236}">
                <a16:creationId xmlns:a16="http://schemas.microsoft.com/office/drawing/2014/main" id="{ACBC8C01-01F8-2F80-3C63-879EF40C4B3D}"/>
              </a:ext>
            </a:extLst>
          </p:cNvPr>
          <p:cNvSpPr/>
          <p:nvPr/>
        </p:nvSpPr>
        <p:spPr>
          <a:xfrm>
            <a:off x="1948291" y="2823342"/>
            <a:ext cx="971550" cy="514350"/>
          </a:xfrm>
          <a:prstGeom prst="roundRect">
            <a:avLst/>
          </a:prstGeom>
          <a:solidFill>
            <a:srgbClr val="FF7C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Service</a:t>
            </a:r>
          </a:p>
        </p:txBody>
      </p:sp>
      <p:cxnSp>
        <p:nvCxnSpPr>
          <p:cNvPr id="70" name="Straight Arrow Connector 69">
            <a:extLst>
              <a:ext uri="{FF2B5EF4-FFF2-40B4-BE49-F238E27FC236}">
                <a16:creationId xmlns:a16="http://schemas.microsoft.com/office/drawing/2014/main" id="{8D2CDB27-B6DE-F76A-7992-FA62E27D5934}"/>
              </a:ext>
            </a:extLst>
          </p:cNvPr>
          <p:cNvCxnSpPr>
            <a:cxnSpLocks/>
            <a:stCxn id="12" idx="1"/>
            <a:endCxn id="69" idx="3"/>
          </p:cNvCxnSpPr>
          <p:nvPr/>
        </p:nvCxnSpPr>
        <p:spPr>
          <a:xfrm flipH="1">
            <a:off x="2919841" y="3080517"/>
            <a:ext cx="890159" cy="0"/>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4" name="Date Placeholder 3">
            <a:extLst>
              <a:ext uri="{FF2B5EF4-FFF2-40B4-BE49-F238E27FC236}">
                <a16:creationId xmlns:a16="http://schemas.microsoft.com/office/drawing/2014/main" id="{83D5E759-654E-B666-6C38-BDA38205FE9B}"/>
              </a:ext>
            </a:extLst>
          </p:cNvPr>
          <p:cNvSpPr>
            <a:spLocks noGrp="1"/>
          </p:cNvSpPr>
          <p:nvPr>
            <p:ph type="dt" sz="half" idx="2"/>
          </p:nvPr>
        </p:nvSpPr>
        <p:spPr/>
        <p:txBody>
          <a:bodyPr/>
          <a:lstStyle/>
          <a:p>
            <a:pPr>
              <a:defRPr/>
            </a:pPr>
            <a:r>
              <a:rPr lang="en-US"/>
              <a:t>28 Mar 2024</a:t>
            </a:r>
          </a:p>
        </p:txBody>
      </p:sp>
      <p:cxnSp>
        <p:nvCxnSpPr>
          <p:cNvPr id="39" name="Straight Arrow Connector 38">
            <a:extLst>
              <a:ext uri="{FF2B5EF4-FFF2-40B4-BE49-F238E27FC236}">
                <a16:creationId xmlns:a16="http://schemas.microsoft.com/office/drawing/2014/main" id="{78D5FF64-3EA1-21E3-8807-5E56B5C53049}"/>
              </a:ext>
            </a:extLst>
          </p:cNvPr>
          <p:cNvCxnSpPr>
            <a:cxnSpLocks/>
            <a:endCxn id="6" idx="0"/>
          </p:cNvCxnSpPr>
          <p:nvPr/>
        </p:nvCxnSpPr>
        <p:spPr>
          <a:xfrm>
            <a:off x="4615801" y="3296515"/>
            <a:ext cx="1007450" cy="612393"/>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CE619715-8447-738D-DE5B-7E3DE2E8B7A8}"/>
              </a:ext>
            </a:extLst>
          </p:cNvPr>
          <p:cNvSpPr txBox="1"/>
          <p:nvPr/>
        </p:nvSpPr>
        <p:spPr>
          <a:xfrm>
            <a:off x="5022688" y="3325019"/>
            <a:ext cx="1157006" cy="346249"/>
          </a:xfrm>
          <a:prstGeom prst="rect">
            <a:avLst/>
          </a:prstGeom>
          <a:noFill/>
        </p:spPr>
        <p:txBody>
          <a:bodyPr wrap="square" rtlCol="0">
            <a:spAutoFit/>
          </a:bodyPr>
          <a:lstStyle>
            <a:defPPr>
              <a:defRPr lang="en-US"/>
            </a:defPPr>
            <a:lvl1pPr>
              <a:defRPr sz="825"/>
            </a:lvl1pPr>
          </a:lstStyle>
          <a:p>
            <a:r>
              <a:rPr lang="en-US" dirty="0"/>
              <a:t>Has Provided / Required 1…</a:t>
            </a:r>
          </a:p>
        </p:txBody>
      </p:sp>
      <p:sp>
        <p:nvSpPr>
          <p:cNvPr id="21" name="Rounded Rectangle 20">
            <a:extLst>
              <a:ext uri="{FF2B5EF4-FFF2-40B4-BE49-F238E27FC236}">
                <a16:creationId xmlns:a16="http://schemas.microsoft.com/office/drawing/2014/main" id="{8EE9310A-A66A-2A07-456C-9EEEB4274ECA}"/>
              </a:ext>
            </a:extLst>
          </p:cNvPr>
          <p:cNvSpPr/>
          <p:nvPr/>
        </p:nvSpPr>
        <p:spPr>
          <a:xfrm>
            <a:off x="6497941" y="1143082"/>
            <a:ext cx="772096"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Hardware</a:t>
            </a:r>
          </a:p>
        </p:txBody>
      </p:sp>
      <p:sp>
        <p:nvSpPr>
          <p:cNvPr id="22" name="Rounded Rectangle 21">
            <a:extLst>
              <a:ext uri="{FF2B5EF4-FFF2-40B4-BE49-F238E27FC236}">
                <a16:creationId xmlns:a16="http://schemas.microsoft.com/office/drawing/2014/main" id="{5A50E47B-48AC-C6B8-91A0-37C81ABD4EB8}"/>
              </a:ext>
            </a:extLst>
          </p:cNvPr>
          <p:cNvSpPr/>
          <p:nvPr/>
        </p:nvSpPr>
        <p:spPr>
          <a:xfrm>
            <a:off x="6498874" y="1571000"/>
            <a:ext cx="772096"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Software</a:t>
            </a:r>
          </a:p>
        </p:txBody>
      </p:sp>
      <p:sp>
        <p:nvSpPr>
          <p:cNvPr id="23" name="Rounded Rectangle 22">
            <a:extLst>
              <a:ext uri="{FF2B5EF4-FFF2-40B4-BE49-F238E27FC236}">
                <a16:creationId xmlns:a16="http://schemas.microsoft.com/office/drawing/2014/main" id="{415BB472-E75C-90D6-3E07-D7438C6E3F0A}"/>
              </a:ext>
            </a:extLst>
          </p:cNvPr>
          <p:cNvSpPr/>
          <p:nvPr/>
        </p:nvSpPr>
        <p:spPr>
          <a:xfrm>
            <a:off x="6497941" y="1998916"/>
            <a:ext cx="772096" cy="339579"/>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Person</a:t>
            </a:r>
          </a:p>
        </p:txBody>
      </p:sp>
      <p:cxnSp>
        <p:nvCxnSpPr>
          <p:cNvPr id="24" name="Straight Arrow Connector 23">
            <a:extLst>
              <a:ext uri="{FF2B5EF4-FFF2-40B4-BE49-F238E27FC236}">
                <a16:creationId xmlns:a16="http://schemas.microsoft.com/office/drawing/2014/main" id="{59EC3EF9-093D-9CC6-C476-BE9DC2DBECE4}"/>
              </a:ext>
            </a:extLst>
          </p:cNvPr>
          <p:cNvCxnSpPr>
            <a:cxnSpLocks/>
            <a:stCxn id="7" idx="3"/>
          </p:cNvCxnSpPr>
          <p:nvPr/>
        </p:nvCxnSpPr>
        <p:spPr>
          <a:xfrm flipV="1">
            <a:off x="5762175" y="1312872"/>
            <a:ext cx="735766" cy="451332"/>
          </a:xfrm>
          <a:prstGeom prst="straightConnector1">
            <a:avLst/>
          </a:prstGeom>
          <a:solidFill>
            <a:schemeClr val="bg1">
              <a:lumMod val="85000"/>
            </a:schemeClr>
          </a:solidFill>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92B8970B-1255-E02E-B4C6-6521DB88322C}"/>
              </a:ext>
            </a:extLst>
          </p:cNvPr>
          <p:cNvCxnSpPr>
            <a:cxnSpLocks/>
            <a:stCxn id="7" idx="3"/>
          </p:cNvCxnSpPr>
          <p:nvPr/>
        </p:nvCxnSpPr>
        <p:spPr>
          <a:xfrm flipV="1">
            <a:off x="5762175" y="1740790"/>
            <a:ext cx="736699" cy="23414"/>
          </a:xfrm>
          <a:prstGeom prst="straightConnector1">
            <a:avLst/>
          </a:prstGeom>
          <a:solidFill>
            <a:schemeClr val="bg1">
              <a:lumMod val="85000"/>
            </a:schemeClr>
          </a:solidFill>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B5884EBE-BE0A-CA53-698A-4FF58C45ABB8}"/>
              </a:ext>
            </a:extLst>
          </p:cNvPr>
          <p:cNvCxnSpPr>
            <a:cxnSpLocks/>
            <a:stCxn id="7" idx="3"/>
          </p:cNvCxnSpPr>
          <p:nvPr/>
        </p:nvCxnSpPr>
        <p:spPr>
          <a:xfrm>
            <a:off x="5762175" y="1764204"/>
            <a:ext cx="735766" cy="404502"/>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71311EBC-CEEB-3C2E-6F3B-858ADB28E76A}"/>
              </a:ext>
            </a:extLst>
          </p:cNvPr>
          <p:cNvSpPr txBox="1"/>
          <p:nvPr/>
        </p:nvSpPr>
        <p:spPr>
          <a:xfrm>
            <a:off x="5725845" y="1256648"/>
            <a:ext cx="639431" cy="300082"/>
          </a:xfrm>
          <a:prstGeom prst="rect">
            <a:avLst/>
          </a:prstGeom>
          <a:noFill/>
        </p:spPr>
        <p:txBody>
          <a:bodyPr wrap="square" rtlCol="0">
            <a:spAutoFit/>
          </a:bodyPr>
          <a:lstStyle/>
          <a:p>
            <a:r>
              <a:rPr lang="en-US" sz="675" dirty="0"/>
              <a:t>Composed of 1..</a:t>
            </a:r>
          </a:p>
        </p:txBody>
      </p:sp>
      <p:sp>
        <p:nvSpPr>
          <p:cNvPr id="29" name="Rounded Rectangle 28">
            <a:extLst>
              <a:ext uri="{FF2B5EF4-FFF2-40B4-BE49-F238E27FC236}">
                <a16:creationId xmlns:a16="http://schemas.microsoft.com/office/drawing/2014/main" id="{D028D100-6A7A-6284-DDB9-D3CB5FAB54D2}"/>
              </a:ext>
            </a:extLst>
          </p:cNvPr>
          <p:cNvSpPr/>
          <p:nvPr/>
        </p:nvSpPr>
        <p:spPr>
          <a:xfrm>
            <a:off x="2494822" y="1325983"/>
            <a:ext cx="919665"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Environment</a:t>
            </a:r>
          </a:p>
        </p:txBody>
      </p:sp>
      <p:cxnSp>
        <p:nvCxnSpPr>
          <p:cNvPr id="30" name="Straight Arrow Connector 29">
            <a:extLst>
              <a:ext uri="{FF2B5EF4-FFF2-40B4-BE49-F238E27FC236}">
                <a16:creationId xmlns:a16="http://schemas.microsoft.com/office/drawing/2014/main" id="{E0063032-00D0-7C69-CC79-9C87605DC72C}"/>
              </a:ext>
            </a:extLst>
          </p:cNvPr>
          <p:cNvCxnSpPr>
            <a:cxnSpLocks/>
            <a:stCxn id="29" idx="2"/>
          </p:cNvCxnSpPr>
          <p:nvPr/>
        </p:nvCxnSpPr>
        <p:spPr>
          <a:xfrm>
            <a:off x="2954655" y="1665562"/>
            <a:ext cx="1241536" cy="1157780"/>
          </a:xfrm>
          <a:prstGeom prst="straightConnector1">
            <a:avLst/>
          </a:prstGeom>
          <a:solidFill>
            <a:schemeClr val="bg1">
              <a:lumMod val="85000"/>
            </a:schemeClr>
          </a:solidFill>
          <a:ln>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31" name="TextBox 30">
            <a:extLst>
              <a:ext uri="{FF2B5EF4-FFF2-40B4-BE49-F238E27FC236}">
                <a16:creationId xmlns:a16="http://schemas.microsoft.com/office/drawing/2014/main" id="{CB18A3E5-EE21-0CB0-1649-B811A0CC938B}"/>
              </a:ext>
            </a:extLst>
          </p:cNvPr>
          <p:cNvSpPr txBox="1"/>
          <p:nvPr/>
        </p:nvSpPr>
        <p:spPr>
          <a:xfrm>
            <a:off x="3359380" y="1770247"/>
            <a:ext cx="558185" cy="196208"/>
          </a:xfrm>
          <a:prstGeom prst="rect">
            <a:avLst/>
          </a:prstGeom>
          <a:noFill/>
        </p:spPr>
        <p:txBody>
          <a:bodyPr wrap="square" rtlCol="0">
            <a:spAutoFit/>
          </a:bodyPr>
          <a:lstStyle>
            <a:defPPr>
              <a:defRPr lang="en-US"/>
            </a:defPPr>
            <a:lvl1pPr>
              <a:defRPr sz="825"/>
            </a:lvl1pPr>
          </a:lstStyle>
          <a:p>
            <a:r>
              <a:rPr lang="en-US" dirty="0"/>
              <a:t>Affects </a:t>
            </a:r>
          </a:p>
        </p:txBody>
      </p:sp>
      <p:sp>
        <p:nvSpPr>
          <p:cNvPr id="40" name="Rounded Rectangle 39">
            <a:extLst>
              <a:ext uri="{FF2B5EF4-FFF2-40B4-BE49-F238E27FC236}">
                <a16:creationId xmlns:a16="http://schemas.microsoft.com/office/drawing/2014/main" id="{7F5AEF68-CD44-15A4-F3E5-84E7AEAEB90F}"/>
              </a:ext>
            </a:extLst>
          </p:cNvPr>
          <p:cNvSpPr/>
          <p:nvPr/>
        </p:nvSpPr>
        <p:spPr>
          <a:xfrm>
            <a:off x="6685145" y="4674530"/>
            <a:ext cx="1143430"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Structural Connector</a:t>
            </a:r>
          </a:p>
        </p:txBody>
      </p:sp>
      <p:sp>
        <p:nvSpPr>
          <p:cNvPr id="41" name="TextBox 40">
            <a:extLst>
              <a:ext uri="{FF2B5EF4-FFF2-40B4-BE49-F238E27FC236}">
                <a16:creationId xmlns:a16="http://schemas.microsoft.com/office/drawing/2014/main" id="{B250CEC5-3CD7-3412-2AE6-79FC5AFE3842}"/>
              </a:ext>
            </a:extLst>
          </p:cNvPr>
          <p:cNvSpPr txBox="1"/>
          <p:nvPr/>
        </p:nvSpPr>
        <p:spPr>
          <a:xfrm>
            <a:off x="6010895" y="4470004"/>
            <a:ext cx="1143430" cy="219291"/>
          </a:xfrm>
          <a:prstGeom prst="rect">
            <a:avLst/>
          </a:prstGeom>
          <a:noFill/>
        </p:spPr>
        <p:txBody>
          <a:bodyPr wrap="square" rtlCol="0">
            <a:spAutoFit/>
          </a:bodyPr>
          <a:lstStyle>
            <a:defPPr>
              <a:defRPr lang="en-US"/>
            </a:defPPr>
            <a:lvl1pPr>
              <a:defRPr sz="825"/>
            </a:lvl1pPr>
          </a:lstStyle>
          <a:p>
            <a:r>
              <a:rPr lang="en-US" dirty="0"/>
              <a:t>Connect via 1…</a:t>
            </a:r>
          </a:p>
        </p:txBody>
      </p:sp>
      <p:cxnSp>
        <p:nvCxnSpPr>
          <p:cNvPr id="42" name="Straight Arrow Connector 41">
            <a:extLst>
              <a:ext uri="{FF2B5EF4-FFF2-40B4-BE49-F238E27FC236}">
                <a16:creationId xmlns:a16="http://schemas.microsoft.com/office/drawing/2014/main" id="{0DC90CEB-6F66-4EBB-B929-35447B932866}"/>
              </a:ext>
            </a:extLst>
          </p:cNvPr>
          <p:cNvCxnSpPr>
            <a:cxnSpLocks/>
            <a:stCxn id="6" idx="2"/>
            <a:endCxn id="40" idx="1"/>
          </p:cNvCxnSpPr>
          <p:nvPr/>
        </p:nvCxnSpPr>
        <p:spPr>
          <a:xfrm>
            <a:off x="5623251" y="4423258"/>
            <a:ext cx="1061894" cy="508447"/>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46" name="Elbow Connector 45">
            <a:extLst>
              <a:ext uri="{FF2B5EF4-FFF2-40B4-BE49-F238E27FC236}">
                <a16:creationId xmlns:a16="http://schemas.microsoft.com/office/drawing/2014/main" id="{79123F29-308B-19E3-0D6C-D6752F327143}"/>
              </a:ext>
            </a:extLst>
          </p:cNvPr>
          <p:cNvCxnSpPr>
            <a:cxnSpLocks/>
            <a:stCxn id="12" idx="3"/>
            <a:endCxn id="12" idx="0"/>
          </p:cNvCxnSpPr>
          <p:nvPr/>
        </p:nvCxnSpPr>
        <p:spPr bwMode="auto">
          <a:xfrm flipH="1" flipV="1">
            <a:off x="4448175" y="2823342"/>
            <a:ext cx="638175" cy="257175"/>
          </a:xfrm>
          <a:prstGeom prst="bentConnector4">
            <a:avLst>
              <a:gd name="adj1" fmla="val -35821"/>
              <a:gd name="adj2" fmla="val 188889"/>
            </a:avLst>
          </a:prstGeom>
          <a:solidFill>
            <a:srgbClr val="FFFFFF"/>
          </a:solidFill>
          <a:ln w="25400" cap="flat" cmpd="sng" algn="ctr">
            <a:solidFill>
              <a:schemeClr val="accent1"/>
            </a:solidFill>
            <a:prstDash val="solid"/>
            <a:round/>
            <a:headEnd type="none" w="med" len="med"/>
            <a:tailEnd type="arrow" w="med" len="med"/>
          </a:ln>
          <a:effectLst/>
        </p:spPr>
      </p:cxnSp>
      <p:sp>
        <p:nvSpPr>
          <p:cNvPr id="47" name="TextBox 46">
            <a:extLst>
              <a:ext uri="{FF2B5EF4-FFF2-40B4-BE49-F238E27FC236}">
                <a16:creationId xmlns:a16="http://schemas.microsoft.com/office/drawing/2014/main" id="{503A7F6B-E022-BD8C-9666-E39EB9D1EE21}"/>
              </a:ext>
            </a:extLst>
          </p:cNvPr>
          <p:cNvSpPr txBox="1"/>
          <p:nvPr/>
        </p:nvSpPr>
        <p:spPr>
          <a:xfrm>
            <a:off x="5288756" y="2559801"/>
            <a:ext cx="871537" cy="346249"/>
          </a:xfrm>
          <a:prstGeom prst="rect">
            <a:avLst/>
          </a:prstGeom>
          <a:noFill/>
        </p:spPr>
        <p:txBody>
          <a:bodyPr wrap="square" rtlCol="0">
            <a:spAutoFit/>
          </a:bodyPr>
          <a:lstStyle/>
          <a:p>
            <a:r>
              <a:rPr lang="en-US" sz="825" dirty="0"/>
              <a:t>Composed of …</a:t>
            </a:r>
          </a:p>
        </p:txBody>
      </p:sp>
      <p:sp>
        <p:nvSpPr>
          <p:cNvPr id="50" name="Rounded Rectangle 49">
            <a:extLst>
              <a:ext uri="{FF2B5EF4-FFF2-40B4-BE49-F238E27FC236}">
                <a16:creationId xmlns:a16="http://schemas.microsoft.com/office/drawing/2014/main" id="{540F266B-CBF5-91D2-13F4-9B1DD4F0CA1A}"/>
              </a:ext>
            </a:extLst>
          </p:cNvPr>
          <p:cNvSpPr/>
          <p:nvPr/>
        </p:nvSpPr>
        <p:spPr>
          <a:xfrm>
            <a:off x="1733114" y="1806456"/>
            <a:ext cx="919665" cy="339579"/>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00" dirty="0">
                <a:solidFill>
                  <a:schemeClr val="bg1"/>
                </a:solidFill>
              </a:rPr>
              <a:t>Location / Motion</a:t>
            </a:r>
          </a:p>
        </p:txBody>
      </p:sp>
      <p:cxnSp>
        <p:nvCxnSpPr>
          <p:cNvPr id="51" name="Straight Arrow Connector 50">
            <a:extLst>
              <a:ext uri="{FF2B5EF4-FFF2-40B4-BE49-F238E27FC236}">
                <a16:creationId xmlns:a16="http://schemas.microsoft.com/office/drawing/2014/main" id="{8AD159C4-E329-9A7D-9CA2-BA353B4AA995}"/>
              </a:ext>
            </a:extLst>
          </p:cNvPr>
          <p:cNvCxnSpPr>
            <a:cxnSpLocks/>
            <a:stCxn id="50" idx="3"/>
          </p:cNvCxnSpPr>
          <p:nvPr/>
        </p:nvCxnSpPr>
        <p:spPr>
          <a:xfrm>
            <a:off x="2652779" y="1976246"/>
            <a:ext cx="1522912" cy="847096"/>
          </a:xfrm>
          <a:prstGeom prst="straightConnector1">
            <a:avLst/>
          </a:prstGeom>
          <a:solidFill>
            <a:schemeClr val="bg1">
              <a:lumMod val="85000"/>
            </a:schemeClr>
          </a:solidFill>
          <a:ln>
            <a:headEnd type="arrow" w="med" len="med"/>
            <a:tailEnd type="none" w="med" len="med"/>
          </a:ln>
        </p:spPr>
        <p:style>
          <a:lnRef idx="2">
            <a:schemeClr val="accent1"/>
          </a:lnRef>
          <a:fillRef idx="0">
            <a:schemeClr val="accent1"/>
          </a:fillRef>
          <a:effectRef idx="1">
            <a:schemeClr val="accent1"/>
          </a:effectRef>
          <a:fontRef idx="minor">
            <a:schemeClr val="tx1"/>
          </a:fontRef>
        </p:style>
      </p:cxnSp>
      <p:sp>
        <p:nvSpPr>
          <p:cNvPr id="56" name="TextBox 55">
            <a:extLst>
              <a:ext uri="{FF2B5EF4-FFF2-40B4-BE49-F238E27FC236}">
                <a16:creationId xmlns:a16="http://schemas.microsoft.com/office/drawing/2014/main" id="{AAFDE3DB-2D66-1304-1AF1-0597BB997A72}"/>
              </a:ext>
            </a:extLst>
          </p:cNvPr>
          <p:cNvSpPr txBox="1"/>
          <p:nvPr/>
        </p:nvSpPr>
        <p:spPr>
          <a:xfrm>
            <a:off x="2549571" y="2166580"/>
            <a:ext cx="558185" cy="219291"/>
          </a:xfrm>
          <a:prstGeom prst="rect">
            <a:avLst/>
          </a:prstGeom>
          <a:noFill/>
        </p:spPr>
        <p:txBody>
          <a:bodyPr wrap="square" rtlCol="0">
            <a:spAutoFit/>
          </a:bodyPr>
          <a:lstStyle>
            <a:defPPr>
              <a:defRPr lang="en-US"/>
            </a:defPPr>
            <a:lvl1pPr>
              <a:defRPr sz="825"/>
            </a:lvl1pPr>
          </a:lstStyle>
          <a:p>
            <a:r>
              <a:rPr lang="en-US" dirty="0"/>
              <a:t>Has </a:t>
            </a:r>
          </a:p>
        </p:txBody>
      </p:sp>
      <p:sp>
        <p:nvSpPr>
          <p:cNvPr id="57" name="Flowchart: Decision 17">
            <a:extLst>
              <a:ext uri="{FF2B5EF4-FFF2-40B4-BE49-F238E27FC236}">
                <a16:creationId xmlns:a16="http://schemas.microsoft.com/office/drawing/2014/main" id="{140E0B9E-3A48-7E2B-A726-94F38904A492}"/>
              </a:ext>
            </a:extLst>
          </p:cNvPr>
          <p:cNvSpPr/>
          <p:nvPr/>
        </p:nvSpPr>
        <p:spPr bwMode="auto">
          <a:xfrm flipH="1">
            <a:off x="5073102" y="3019505"/>
            <a:ext cx="182801" cy="125839"/>
          </a:xfrm>
          <a:prstGeom prst="flowChartDecision">
            <a:avLst/>
          </a:prstGeom>
          <a:solidFill>
            <a:schemeClr val="accent1"/>
          </a:solidFill>
          <a:ln w="9525" cap="flat" cmpd="sng" algn="ctr">
            <a:no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sp>
        <p:nvSpPr>
          <p:cNvPr id="58" name="Flowchart: Decision 18">
            <a:extLst>
              <a:ext uri="{FF2B5EF4-FFF2-40B4-BE49-F238E27FC236}">
                <a16:creationId xmlns:a16="http://schemas.microsoft.com/office/drawing/2014/main" id="{09BF4A66-A0F9-DD0C-DB90-2FBB63E703FD}"/>
              </a:ext>
            </a:extLst>
          </p:cNvPr>
          <p:cNvSpPr/>
          <p:nvPr/>
        </p:nvSpPr>
        <p:spPr bwMode="auto">
          <a:xfrm flipH="1">
            <a:off x="5747654" y="1709082"/>
            <a:ext cx="170969" cy="119832"/>
          </a:xfrm>
          <a:prstGeom prst="flowChartDecision">
            <a:avLst/>
          </a:prstGeom>
          <a:solidFill>
            <a:schemeClr val="bg1"/>
          </a:solidFill>
          <a:ln w="9525" cap="flat" cmpd="sng" algn="ctr">
            <a:solidFill>
              <a:schemeClr val="accent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sp>
        <p:nvSpPr>
          <p:cNvPr id="75" name="Isosceles Triangle 19">
            <a:extLst>
              <a:ext uri="{FF2B5EF4-FFF2-40B4-BE49-F238E27FC236}">
                <a16:creationId xmlns:a16="http://schemas.microsoft.com/office/drawing/2014/main" id="{63F9EE08-1F69-EAFA-E791-38DA13FEEE02}"/>
              </a:ext>
            </a:extLst>
          </p:cNvPr>
          <p:cNvSpPr/>
          <p:nvPr/>
        </p:nvSpPr>
        <p:spPr bwMode="auto">
          <a:xfrm rot="2716258" flipH="1">
            <a:off x="5168302" y="1995342"/>
            <a:ext cx="124850" cy="134253"/>
          </a:xfrm>
          <a:prstGeom prst="triangle">
            <a:avLst/>
          </a:prstGeom>
          <a:solidFill>
            <a:schemeClr val="bg1"/>
          </a:solidFill>
          <a:ln w="9525" cap="flat" cmpd="sng" algn="ctr">
            <a:solidFill>
              <a:schemeClr val="accent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cxnSp>
        <p:nvCxnSpPr>
          <p:cNvPr id="76" name="Straight Arrow Connector 75">
            <a:extLst>
              <a:ext uri="{FF2B5EF4-FFF2-40B4-BE49-F238E27FC236}">
                <a16:creationId xmlns:a16="http://schemas.microsoft.com/office/drawing/2014/main" id="{3B6B9221-07D3-D027-90CD-767E34D619A6}"/>
              </a:ext>
            </a:extLst>
          </p:cNvPr>
          <p:cNvCxnSpPr>
            <a:cxnSpLocks/>
            <a:stCxn id="77" idx="0"/>
            <a:endCxn id="40" idx="2"/>
          </p:cNvCxnSpPr>
          <p:nvPr/>
        </p:nvCxnSpPr>
        <p:spPr>
          <a:xfrm flipV="1">
            <a:off x="6152556" y="5188880"/>
            <a:ext cx="1104304" cy="504823"/>
          </a:xfrm>
          <a:prstGeom prst="straightConnector1">
            <a:avLst/>
          </a:prstGeom>
          <a:ln>
            <a:prstDash val="solid"/>
            <a:headEnd type="arrow" w="med" len="med"/>
            <a:tailEnd type="none" w="med" len="med"/>
          </a:ln>
        </p:spPr>
        <p:style>
          <a:lnRef idx="2">
            <a:schemeClr val="accent1"/>
          </a:lnRef>
          <a:fillRef idx="0">
            <a:schemeClr val="accent1"/>
          </a:fillRef>
          <a:effectRef idx="1">
            <a:schemeClr val="accent1"/>
          </a:effectRef>
          <a:fontRef idx="minor">
            <a:schemeClr val="tx1"/>
          </a:fontRef>
        </p:style>
      </p:cxnSp>
      <p:sp>
        <p:nvSpPr>
          <p:cNvPr id="77" name="Rounded Rectangle 76">
            <a:extLst>
              <a:ext uri="{FF2B5EF4-FFF2-40B4-BE49-F238E27FC236}">
                <a16:creationId xmlns:a16="http://schemas.microsoft.com/office/drawing/2014/main" id="{4F33DE97-767D-D5B1-8770-F1F832890271}"/>
              </a:ext>
            </a:extLst>
          </p:cNvPr>
          <p:cNvSpPr/>
          <p:nvPr/>
        </p:nvSpPr>
        <p:spPr>
          <a:xfrm>
            <a:off x="5528316" y="5693703"/>
            <a:ext cx="1248480"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Flow of Heat , Torque, Vibration, etc.</a:t>
            </a:r>
          </a:p>
        </p:txBody>
      </p:sp>
      <p:sp>
        <p:nvSpPr>
          <p:cNvPr id="82" name="TextBox 81">
            <a:extLst>
              <a:ext uri="{FF2B5EF4-FFF2-40B4-BE49-F238E27FC236}">
                <a16:creationId xmlns:a16="http://schemas.microsoft.com/office/drawing/2014/main" id="{27B44281-CED0-E8B2-9973-92825A21D4D1}"/>
              </a:ext>
            </a:extLst>
          </p:cNvPr>
          <p:cNvSpPr txBox="1"/>
          <p:nvPr/>
        </p:nvSpPr>
        <p:spPr>
          <a:xfrm>
            <a:off x="6718245" y="5431504"/>
            <a:ext cx="784844" cy="346249"/>
          </a:xfrm>
          <a:prstGeom prst="rect">
            <a:avLst/>
          </a:prstGeom>
          <a:noFill/>
        </p:spPr>
        <p:txBody>
          <a:bodyPr wrap="square" rtlCol="0">
            <a:spAutoFit/>
          </a:bodyPr>
          <a:lstStyle>
            <a:defPPr>
              <a:defRPr lang="en-US"/>
            </a:defPPr>
            <a:lvl1pPr>
              <a:defRPr sz="825"/>
            </a:lvl1pPr>
          </a:lstStyle>
          <a:p>
            <a:r>
              <a:rPr lang="en-US" dirty="0"/>
              <a:t>Provides / Conveys</a:t>
            </a:r>
          </a:p>
        </p:txBody>
      </p:sp>
      <p:cxnSp>
        <p:nvCxnSpPr>
          <p:cNvPr id="16" name="Straight Arrow Connector 15">
            <a:extLst>
              <a:ext uri="{FF2B5EF4-FFF2-40B4-BE49-F238E27FC236}">
                <a16:creationId xmlns:a16="http://schemas.microsoft.com/office/drawing/2014/main" id="{21760EB6-2689-FA00-827E-9A22E2616A2B}"/>
              </a:ext>
            </a:extLst>
          </p:cNvPr>
          <p:cNvCxnSpPr>
            <a:cxnSpLocks/>
            <a:stCxn id="69" idx="2"/>
            <a:endCxn id="60" idx="1"/>
          </p:cNvCxnSpPr>
          <p:nvPr/>
        </p:nvCxnSpPr>
        <p:spPr>
          <a:xfrm>
            <a:off x="2434066" y="3337692"/>
            <a:ext cx="654264" cy="891556"/>
          </a:xfrm>
          <a:prstGeom prst="straightConnector1">
            <a:avLst/>
          </a:prstGeom>
          <a:ln>
            <a:solidFill>
              <a:schemeClr val="accent1">
                <a:lumMod val="40000"/>
                <a:lumOff val="60000"/>
              </a:schemeClr>
            </a:solidFill>
            <a:prstDash val="dash"/>
            <a:headEnd type="arrow" w="med" len="med"/>
            <a:tailEnd type="none" w="med" len="med"/>
          </a:ln>
        </p:spPr>
        <p:style>
          <a:lnRef idx="2">
            <a:schemeClr val="accent1"/>
          </a:lnRef>
          <a:fillRef idx="0">
            <a:schemeClr val="accent1"/>
          </a:fillRef>
          <a:effectRef idx="1">
            <a:schemeClr val="accent1"/>
          </a:effectRef>
          <a:fontRef idx="minor">
            <a:schemeClr val="tx1"/>
          </a:fontRef>
        </p:style>
      </p:cxnSp>
      <p:sp>
        <p:nvSpPr>
          <p:cNvPr id="3" name="Date Placeholder 1">
            <a:extLst>
              <a:ext uri="{FF2B5EF4-FFF2-40B4-BE49-F238E27FC236}">
                <a16:creationId xmlns:a16="http://schemas.microsoft.com/office/drawing/2014/main" id="{BC29C68A-FF5D-18F3-8B48-88978D1D710F}"/>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8-1</a:t>
            </a:r>
          </a:p>
        </p:txBody>
      </p:sp>
      <p:sp>
        <p:nvSpPr>
          <p:cNvPr id="10" name="Rounded Rectangle 9">
            <a:extLst>
              <a:ext uri="{FF2B5EF4-FFF2-40B4-BE49-F238E27FC236}">
                <a16:creationId xmlns:a16="http://schemas.microsoft.com/office/drawing/2014/main" id="{18522802-E6CB-95ED-0BFB-4EF53D0E60FF}"/>
              </a:ext>
            </a:extLst>
          </p:cNvPr>
          <p:cNvSpPr/>
          <p:nvPr/>
        </p:nvSpPr>
        <p:spPr>
          <a:xfrm>
            <a:off x="1983104" y="5158412"/>
            <a:ext cx="971550" cy="514350"/>
          </a:xfrm>
          <a:prstGeom prst="roundRect">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ICD</a:t>
            </a:r>
          </a:p>
        </p:txBody>
      </p:sp>
      <p:sp>
        <p:nvSpPr>
          <p:cNvPr id="11" name="TextBox 10">
            <a:extLst>
              <a:ext uri="{FF2B5EF4-FFF2-40B4-BE49-F238E27FC236}">
                <a16:creationId xmlns:a16="http://schemas.microsoft.com/office/drawing/2014/main" id="{DAF0400B-28B9-FAB3-BE0F-27790EB6D6E1}"/>
              </a:ext>
            </a:extLst>
          </p:cNvPr>
          <p:cNvSpPr txBox="1"/>
          <p:nvPr/>
        </p:nvSpPr>
        <p:spPr>
          <a:xfrm>
            <a:off x="2927398" y="5622370"/>
            <a:ext cx="853319" cy="346249"/>
          </a:xfrm>
          <a:prstGeom prst="rect">
            <a:avLst/>
          </a:prstGeom>
          <a:noFill/>
        </p:spPr>
        <p:txBody>
          <a:bodyPr wrap="square" rtlCol="0">
            <a:spAutoFit/>
          </a:bodyPr>
          <a:lstStyle/>
          <a:p>
            <a:r>
              <a:rPr lang="en-US" sz="825" dirty="0"/>
              <a:t>References 1..</a:t>
            </a:r>
          </a:p>
        </p:txBody>
      </p:sp>
      <p:cxnSp>
        <p:nvCxnSpPr>
          <p:cNvPr id="15" name="Straight Arrow Connector 14">
            <a:extLst>
              <a:ext uri="{FF2B5EF4-FFF2-40B4-BE49-F238E27FC236}">
                <a16:creationId xmlns:a16="http://schemas.microsoft.com/office/drawing/2014/main" id="{99404841-168A-A3E2-FB79-79D5ED4228D0}"/>
              </a:ext>
            </a:extLst>
          </p:cNvPr>
          <p:cNvCxnSpPr>
            <a:cxnSpLocks/>
            <a:stCxn id="10" idx="3"/>
            <a:endCxn id="6" idx="1"/>
          </p:cNvCxnSpPr>
          <p:nvPr/>
        </p:nvCxnSpPr>
        <p:spPr>
          <a:xfrm flipV="1">
            <a:off x="2954654" y="4166083"/>
            <a:ext cx="2096882" cy="1249504"/>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9" name="Rounded Rectangle 18">
            <a:extLst>
              <a:ext uri="{FF2B5EF4-FFF2-40B4-BE49-F238E27FC236}">
                <a16:creationId xmlns:a16="http://schemas.microsoft.com/office/drawing/2014/main" id="{0B6D1C14-F183-4CED-EFF2-B8E07E18486C}"/>
              </a:ext>
            </a:extLst>
          </p:cNvPr>
          <p:cNvSpPr/>
          <p:nvPr/>
        </p:nvSpPr>
        <p:spPr>
          <a:xfrm>
            <a:off x="3854592" y="5475517"/>
            <a:ext cx="1143430" cy="51435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Interface Standard</a:t>
            </a:r>
          </a:p>
        </p:txBody>
      </p:sp>
      <p:cxnSp>
        <p:nvCxnSpPr>
          <p:cNvPr id="20" name="Straight Arrow Connector 19">
            <a:extLst>
              <a:ext uri="{FF2B5EF4-FFF2-40B4-BE49-F238E27FC236}">
                <a16:creationId xmlns:a16="http://schemas.microsoft.com/office/drawing/2014/main" id="{13FB450E-6892-4FB9-F3A7-8E3CEED89B0F}"/>
              </a:ext>
            </a:extLst>
          </p:cNvPr>
          <p:cNvCxnSpPr>
            <a:cxnSpLocks/>
            <a:stCxn id="19" idx="0"/>
            <a:endCxn id="6" idx="2"/>
          </p:cNvCxnSpPr>
          <p:nvPr/>
        </p:nvCxnSpPr>
        <p:spPr>
          <a:xfrm flipV="1">
            <a:off x="4426307" y="4423258"/>
            <a:ext cx="1196944" cy="1052259"/>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34" name="TextBox 33">
            <a:extLst>
              <a:ext uri="{FF2B5EF4-FFF2-40B4-BE49-F238E27FC236}">
                <a16:creationId xmlns:a16="http://schemas.microsoft.com/office/drawing/2014/main" id="{55D4FC4C-83E2-A69C-D8B1-CEF200B36DDE}"/>
              </a:ext>
            </a:extLst>
          </p:cNvPr>
          <p:cNvSpPr txBox="1"/>
          <p:nvPr/>
        </p:nvSpPr>
        <p:spPr>
          <a:xfrm>
            <a:off x="2987575" y="4773420"/>
            <a:ext cx="853319" cy="346249"/>
          </a:xfrm>
          <a:prstGeom prst="rect">
            <a:avLst/>
          </a:prstGeom>
          <a:noFill/>
        </p:spPr>
        <p:txBody>
          <a:bodyPr wrap="square" rtlCol="0">
            <a:spAutoFit/>
          </a:bodyPr>
          <a:lstStyle/>
          <a:p>
            <a:r>
              <a:rPr lang="en-US" sz="825" dirty="0"/>
              <a:t>Documents … </a:t>
            </a:r>
          </a:p>
        </p:txBody>
      </p:sp>
      <p:cxnSp>
        <p:nvCxnSpPr>
          <p:cNvPr id="18" name="Straight Arrow Connector 17">
            <a:extLst>
              <a:ext uri="{FF2B5EF4-FFF2-40B4-BE49-F238E27FC236}">
                <a16:creationId xmlns:a16="http://schemas.microsoft.com/office/drawing/2014/main" id="{88C319D8-B96E-5A0A-C53C-122EB5081E3C}"/>
              </a:ext>
            </a:extLst>
          </p:cNvPr>
          <p:cNvCxnSpPr>
            <a:cxnSpLocks/>
            <a:stCxn id="10" idx="3"/>
            <a:endCxn id="19" idx="1"/>
          </p:cNvCxnSpPr>
          <p:nvPr/>
        </p:nvCxnSpPr>
        <p:spPr>
          <a:xfrm>
            <a:off x="2954654" y="5415587"/>
            <a:ext cx="899938" cy="317105"/>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37" name="TextBox 36">
            <a:extLst>
              <a:ext uri="{FF2B5EF4-FFF2-40B4-BE49-F238E27FC236}">
                <a16:creationId xmlns:a16="http://schemas.microsoft.com/office/drawing/2014/main" id="{B5D10A14-73CE-78BB-FEED-62B3B45D11FE}"/>
              </a:ext>
            </a:extLst>
          </p:cNvPr>
          <p:cNvSpPr txBox="1"/>
          <p:nvPr/>
        </p:nvSpPr>
        <p:spPr>
          <a:xfrm>
            <a:off x="4737842" y="5163621"/>
            <a:ext cx="853319" cy="219291"/>
          </a:xfrm>
          <a:prstGeom prst="rect">
            <a:avLst/>
          </a:prstGeom>
          <a:noFill/>
        </p:spPr>
        <p:txBody>
          <a:bodyPr wrap="square" rtlCol="0">
            <a:spAutoFit/>
          </a:bodyPr>
          <a:lstStyle/>
          <a:p>
            <a:r>
              <a:rPr lang="en-US" sz="825" dirty="0"/>
              <a:t>Defines </a:t>
            </a:r>
          </a:p>
        </p:txBody>
      </p:sp>
    </p:spTree>
    <p:extLst>
      <p:ext uri="{BB962C8B-B14F-4D97-AF65-F5344CB8AC3E}">
        <p14:creationId xmlns:p14="http://schemas.microsoft.com/office/powerpoint/2010/main" val="56557028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AD9AEA-5E96-110C-BAC2-BD74278363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DF585DD-30F3-DD9F-2710-C2FE66E93C09}"/>
              </a:ext>
            </a:extLst>
          </p:cNvPr>
          <p:cNvSpPr>
            <a:spLocks noGrp="1"/>
          </p:cNvSpPr>
          <p:nvPr>
            <p:ph type="title"/>
          </p:nvPr>
        </p:nvSpPr>
        <p:spPr/>
        <p:txBody>
          <a:bodyPr vert="horz"/>
          <a:lstStyle/>
          <a:p>
            <a:r>
              <a:rPr lang="en-GB" sz="2400" dirty="0">
                <a:solidFill>
                  <a:srgbClr val="FF0000"/>
                </a:solidFill>
              </a:rPr>
              <a:t>RASDS Physical (Structural) View Representation</a:t>
            </a:r>
          </a:p>
        </p:txBody>
      </p:sp>
      <p:sp>
        <p:nvSpPr>
          <p:cNvPr id="4" name="Date Placeholder 3">
            <a:extLst>
              <a:ext uri="{FF2B5EF4-FFF2-40B4-BE49-F238E27FC236}">
                <a16:creationId xmlns:a16="http://schemas.microsoft.com/office/drawing/2014/main" id="{93950E8D-4E77-63BB-C9BD-8073EF8AFC73}"/>
              </a:ext>
            </a:extLst>
          </p:cNvPr>
          <p:cNvSpPr>
            <a:spLocks noGrp="1"/>
          </p:cNvSpPr>
          <p:nvPr>
            <p:ph type="dt" sz="half" idx="2"/>
          </p:nvPr>
        </p:nvSpPr>
        <p:spPr/>
        <p:txBody>
          <a:bodyPr/>
          <a:lstStyle/>
          <a:p>
            <a:r>
              <a:rPr lang="en-US" dirty="0">
                <a:solidFill>
                  <a:srgbClr val="FF0000"/>
                </a:solidFill>
              </a:rPr>
              <a:t>25 Sep 2024</a:t>
            </a:r>
            <a:endParaRPr lang="en-GB" dirty="0">
              <a:solidFill>
                <a:srgbClr val="FF0000"/>
              </a:solidFill>
            </a:endParaRPr>
          </a:p>
        </p:txBody>
      </p:sp>
      <p:sp>
        <p:nvSpPr>
          <p:cNvPr id="5" name="Cube 4">
            <a:extLst>
              <a:ext uri="{FF2B5EF4-FFF2-40B4-BE49-F238E27FC236}">
                <a16:creationId xmlns:a16="http://schemas.microsoft.com/office/drawing/2014/main" id="{04B876E3-B523-CE97-DAE3-ED17898F9D69}"/>
              </a:ext>
            </a:extLst>
          </p:cNvPr>
          <p:cNvSpPr>
            <a:spLocks noChangeArrowheads="1"/>
          </p:cNvSpPr>
          <p:nvPr/>
        </p:nvSpPr>
        <p:spPr bwMode="auto">
          <a:xfrm>
            <a:off x="3295550" y="1611506"/>
            <a:ext cx="1466021" cy="830997"/>
          </a:xfrm>
          <a:prstGeom prst="cube">
            <a:avLst>
              <a:gd name="adj" fmla="val 9083"/>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6" name="Cube 5">
            <a:extLst>
              <a:ext uri="{FF2B5EF4-FFF2-40B4-BE49-F238E27FC236}">
                <a16:creationId xmlns:a16="http://schemas.microsoft.com/office/drawing/2014/main" id="{916D5EA2-93BB-5157-3126-0182E101A70C}"/>
              </a:ext>
            </a:extLst>
          </p:cNvPr>
          <p:cNvSpPr>
            <a:spLocks noChangeArrowheads="1"/>
          </p:cNvSpPr>
          <p:nvPr/>
        </p:nvSpPr>
        <p:spPr bwMode="auto">
          <a:xfrm>
            <a:off x="6819244" y="1611506"/>
            <a:ext cx="1466021" cy="830997"/>
          </a:xfrm>
          <a:prstGeom prst="cube">
            <a:avLst>
              <a:gd name="adj" fmla="val 9083"/>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cxnSp>
        <p:nvCxnSpPr>
          <p:cNvPr id="7" name="Straight Connector 6">
            <a:extLst>
              <a:ext uri="{FF2B5EF4-FFF2-40B4-BE49-F238E27FC236}">
                <a16:creationId xmlns:a16="http://schemas.microsoft.com/office/drawing/2014/main" id="{E3560E59-900C-730B-AA16-144FE276DB3A}"/>
              </a:ext>
            </a:extLst>
          </p:cNvPr>
          <p:cNvCxnSpPr/>
          <p:nvPr/>
        </p:nvCxnSpPr>
        <p:spPr bwMode="auto">
          <a:xfrm>
            <a:off x="4753171" y="1909200"/>
            <a:ext cx="2049879"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8" name="Rectangle 7">
            <a:extLst>
              <a:ext uri="{FF2B5EF4-FFF2-40B4-BE49-F238E27FC236}">
                <a16:creationId xmlns:a16="http://schemas.microsoft.com/office/drawing/2014/main" id="{CCBC1E05-DC4A-48BD-4304-B10CCA1A7597}"/>
              </a:ext>
            </a:extLst>
          </p:cNvPr>
          <p:cNvSpPr/>
          <p:nvPr/>
        </p:nvSpPr>
        <p:spPr>
          <a:xfrm>
            <a:off x="4648200" y="1837200"/>
            <a:ext cx="144000" cy="144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07D9E53-D997-B840-77B9-39AA401A9B0B}"/>
              </a:ext>
            </a:extLst>
          </p:cNvPr>
          <p:cNvSpPr/>
          <p:nvPr/>
        </p:nvSpPr>
        <p:spPr bwMode="auto">
          <a:xfrm>
            <a:off x="5602647" y="1821738"/>
            <a:ext cx="350926" cy="159462"/>
          </a:xfrm>
          <a:prstGeom prst="rect">
            <a:avLst/>
          </a:prstGeom>
          <a:solidFill>
            <a:srgbClr val="CC99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Flow</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15" name="Line Callout 1 (No Border) 14">
            <a:extLst>
              <a:ext uri="{FF2B5EF4-FFF2-40B4-BE49-F238E27FC236}">
                <a16:creationId xmlns:a16="http://schemas.microsoft.com/office/drawing/2014/main" id="{A048258F-4D40-5155-2E47-DFADA51FDAFA}"/>
              </a:ext>
            </a:extLst>
          </p:cNvPr>
          <p:cNvSpPr/>
          <p:nvPr/>
        </p:nvSpPr>
        <p:spPr bwMode="auto">
          <a:xfrm flipH="1">
            <a:off x="3048000" y="953183"/>
            <a:ext cx="1627694" cy="379747"/>
          </a:xfrm>
          <a:prstGeom prst="callout1">
            <a:avLst>
              <a:gd name="adj1" fmla="val 56309"/>
              <a:gd name="adj2" fmla="val -2459"/>
              <a:gd name="adj3" fmla="val 285981"/>
              <a:gd name="adj4" fmla="val -34016"/>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Physical Link:</a:t>
            </a:r>
            <a:br>
              <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br>
            <a:r>
              <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Node to Node connection </a:t>
            </a:r>
          </a:p>
        </p:txBody>
      </p:sp>
      <p:sp>
        <p:nvSpPr>
          <p:cNvPr id="16" name="Line Callout 1 (No Border) 15">
            <a:extLst>
              <a:ext uri="{FF2B5EF4-FFF2-40B4-BE49-F238E27FC236}">
                <a16:creationId xmlns:a16="http://schemas.microsoft.com/office/drawing/2014/main" id="{854D42DA-3C1D-C6C9-7DE5-3B378733B710}"/>
              </a:ext>
            </a:extLst>
          </p:cNvPr>
          <p:cNvSpPr/>
          <p:nvPr/>
        </p:nvSpPr>
        <p:spPr bwMode="auto">
          <a:xfrm flipH="1">
            <a:off x="3795519" y="3269945"/>
            <a:ext cx="1406497" cy="351606"/>
          </a:xfrm>
          <a:prstGeom prst="callout1">
            <a:avLst>
              <a:gd name="adj1" fmla="val 50552"/>
              <a:gd name="adj2" fmla="val 100513"/>
              <a:gd name="adj3" fmla="val -234752"/>
              <a:gd name="adj4" fmla="val 122543"/>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Service Provider</a:t>
            </a:r>
          </a:p>
          <a:p>
            <a:pPr marL="0" marR="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effectLst/>
                <a:latin typeface="Arial" panose="020B0604020202020204" pitchFamily="34" charset="0"/>
                <a:cs typeface="Arial" panose="020B0604020202020204" pitchFamily="34" charset="0"/>
              </a:rPr>
              <a:t>(provider</a:t>
            </a:r>
            <a:r>
              <a:rPr lang="en-GB" sz="1000" b="0" dirty="0">
                <a:latin typeface="Arial" panose="020B0604020202020204" pitchFamily="34" charset="0"/>
                <a:cs typeface="Arial" panose="020B0604020202020204" pitchFamily="34" charset="0"/>
              </a:rPr>
              <a:t>, optional)</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7" name="Line Callout 1 (No Border) 16">
            <a:extLst>
              <a:ext uri="{FF2B5EF4-FFF2-40B4-BE49-F238E27FC236}">
                <a16:creationId xmlns:a16="http://schemas.microsoft.com/office/drawing/2014/main" id="{DB0C1695-E8F1-7108-8679-AC665B71D15E}"/>
              </a:ext>
            </a:extLst>
          </p:cNvPr>
          <p:cNvSpPr/>
          <p:nvPr/>
        </p:nvSpPr>
        <p:spPr bwMode="auto">
          <a:xfrm flipH="1">
            <a:off x="7297836" y="764020"/>
            <a:ext cx="1406497" cy="379747"/>
          </a:xfrm>
          <a:prstGeom prst="callout1">
            <a:avLst>
              <a:gd name="adj1" fmla="val 102364"/>
              <a:gd name="adj2" fmla="val 52152"/>
              <a:gd name="adj3" fmla="val 225059"/>
              <a:gd name="adj4" fmla="val 75135"/>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Service Consumer</a:t>
            </a:r>
          </a:p>
          <a:p>
            <a:pPr algn="ctr"/>
            <a:r>
              <a:rPr lang="en-GB" sz="1000" b="0" dirty="0">
                <a:latin typeface="Arial" panose="020B0604020202020204" pitchFamily="34" charset="0"/>
                <a:cs typeface="Arial" panose="020B0604020202020204" pitchFamily="34" charset="0"/>
              </a:rPr>
              <a:t>(consumer, optional)</a:t>
            </a:r>
          </a:p>
          <a:p>
            <a:pPr marL="0" marR="0" indent="0" algn="ctr" defTabSz="914400" rtl="0" eaLnBrk="1" fontAlgn="base" latinLnBrk="0" hangingPunct="1">
              <a:lnSpc>
                <a:spcPct val="100000"/>
              </a:lnSpc>
              <a:spcBef>
                <a:spcPct val="0"/>
              </a:spcBef>
              <a:spcAft>
                <a:spcPct val="0"/>
              </a:spcAft>
              <a:buClrTx/>
              <a:buSzTx/>
              <a:buFontTx/>
              <a:buNone/>
              <a:tabLst/>
            </a:pP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8" name="Line Callout 1 (No Border) 17">
            <a:extLst>
              <a:ext uri="{FF2B5EF4-FFF2-40B4-BE49-F238E27FC236}">
                <a16:creationId xmlns:a16="http://schemas.microsoft.com/office/drawing/2014/main" id="{F13C72D9-D971-B6CF-6A0A-0C4102F23028}"/>
              </a:ext>
            </a:extLst>
          </p:cNvPr>
          <p:cNvSpPr/>
          <p:nvPr/>
        </p:nvSpPr>
        <p:spPr bwMode="auto">
          <a:xfrm flipH="1">
            <a:off x="6121314" y="2647557"/>
            <a:ext cx="1406497" cy="261608"/>
          </a:xfrm>
          <a:prstGeom prst="callout1">
            <a:avLst>
              <a:gd name="adj1" fmla="val 52950"/>
              <a:gd name="adj2" fmla="val 100513"/>
              <a:gd name="adj3" fmla="val -101240"/>
              <a:gd name="adj4" fmla="val 121751"/>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Physical Connection</a:t>
            </a:r>
          </a:p>
        </p:txBody>
      </p:sp>
      <p:sp>
        <p:nvSpPr>
          <p:cNvPr id="9" name="Rectangle 8">
            <a:extLst>
              <a:ext uri="{FF2B5EF4-FFF2-40B4-BE49-F238E27FC236}">
                <a16:creationId xmlns:a16="http://schemas.microsoft.com/office/drawing/2014/main" id="{AEA4F7FA-7E79-1CF0-8287-054600E29BEB}"/>
              </a:ext>
            </a:extLst>
          </p:cNvPr>
          <p:cNvSpPr/>
          <p:nvPr/>
        </p:nvSpPr>
        <p:spPr>
          <a:xfrm>
            <a:off x="296800" y="997750"/>
            <a:ext cx="2532133" cy="5509200"/>
          </a:xfrm>
          <a:prstGeom prst="rect">
            <a:avLst/>
          </a:prstGeom>
        </p:spPr>
        <p:txBody>
          <a:bodyPr wrap="square">
            <a:spAutoFit/>
          </a:bodyPr>
          <a:lstStyle/>
          <a:p>
            <a:pPr eaLnBrk="1" hangingPunct="1"/>
            <a:r>
              <a:rPr kumimoji="1" lang="en-US" altLang="ja-JP" sz="1100" b="0" dirty="0">
                <a:latin typeface="Arial" panose="020B0604020202020204" pitchFamily="34" charset="0"/>
                <a:ea typeface="Osaka" charset="-128"/>
              </a:rPr>
              <a:t>Related to the Connectivity Viewpoint, but focus here is on physical characterization, connections and energetic flow, not data.</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Nodes (Components) will explicitly connect via some Physical Link. Nodes will have mass, power, thermal, and other properties.  A Node may explicitly define a physical interface, but this is not required.</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Physical connection (represents energetic constraint). This may be dynamic or static, structural / rigid, flexible, or other energetic (electro-magnetic, thrust,  gravitational, thermal radiation). </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May show allocation of implemented Functions, in hardware (a sub-node) tied by correspondence to the Functional View where they are defined.</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May explicitly identify the flows exchanged by the objects using the link (defined in these views).</a:t>
            </a:r>
          </a:p>
          <a:p>
            <a:pPr eaLnBrk="1" hangingPunct="1"/>
            <a:endParaRPr kumimoji="1" lang="en-US" altLang="ja-JP" sz="1100" b="0" dirty="0">
              <a:latin typeface="Arial" panose="020B0604020202020204" pitchFamily="34" charset="0"/>
              <a:ea typeface="Osaka" charset="-128"/>
            </a:endParaRPr>
          </a:p>
          <a:p>
            <a:r>
              <a:rPr kumimoji="1" lang="en-US" altLang="ja-JP" sz="1100" b="0" dirty="0">
                <a:latin typeface="Arial" panose="020B0604020202020204" pitchFamily="34" charset="0"/>
                <a:ea typeface="Osaka" charset="-128"/>
              </a:rPr>
              <a:t>May explicitly identify the physical interface or connection type.</a:t>
            </a:r>
          </a:p>
          <a:p>
            <a:pPr eaLnBrk="1" hangingPunct="1"/>
            <a:endParaRPr kumimoji="1" lang="en-US" altLang="ja-JP" sz="1100" b="0" dirty="0">
              <a:latin typeface="Arial" panose="020B0604020202020204" pitchFamily="34" charset="0"/>
              <a:ea typeface="Osaka" charset="-128"/>
            </a:endParaRPr>
          </a:p>
        </p:txBody>
      </p:sp>
      <p:sp>
        <p:nvSpPr>
          <p:cNvPr id="10" name="Rectangle 9">
            <a:extLst>
              <a:ext uri="{FF2B5EF4-FFF2-40B4-BE49-F238E27FC236}">
                <a16:creationId xmlns:a16="http://schemas.microsoft.com/office/drawing/2014/main" id="{431FC2E2-77B6-8930-C458-527452CE78E0}"/>
              </a:ext>
            </a:extLst>
          </p:cNvPr>
          <p:cNvSpPr/>
          <p:nvPr/>
        </p:nvSpPr>
        <p:spPr>
          <a:xfrm>
            <a:off x="3628665" y="1664306"/>
            <a:ext cx="687560" cy="276999"/>
          </a:xfrm>
          <a:prstGeom prst="rect">
            <a:avLst/>
          </a:prstGeom>
        </p:spPr>
        <p:txBody>
          <a:bodyPr wrap="none">
            <a:spAutoFit/>
          </a:bodyPr>
          <a:lstStyle/>
          <a:p>
            <a:pPr algn="ct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Node A</a:t>
            </a:r>
          </a:p>
        </p:txBody>
      </p:sp>
      <p:sp>
        <p:nvSpPr>
          <p:cNvPr id="37" name="Rectangle 36">
            <a:extLst>
              <a:ext uri="{FF2B5EF4-FFF2-40B4-BE49-F238E27FC236}">
                <a16:creationId xmlns:a16="http://schemas.microsoft.com/office/drawing/2014/main" id="{DB4A2E50-0D64-3204-EDAA-ECD48037E7A9}"/>
              </a:ext>
            </a:extLst>
          </p:cNvPr>
          <p:cNvSpPr/>
          <p:nvPr/>
        </p:nvSpPr>
        <p:spPr>
          <a:xfrm>
            <a:off x="7158568" y="1664305"/>
            <a:ext cx="696024" cy="276999"/>
          </a:xfrm>
          <a:prstGeom prst="rect">
            <a:avLst/>
          </a:prstGeom>
        </p:spPr>
        <p:txBody>
          <a:bodyPr wrap="none">
            <a:spAutoFit/>
          </a:bodyPr>
          <a:lstStyle/>
          <a:p>
            <a:pPr algn="ctr"/>
            <a:r>
              <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rPr>
              <a:t>Node B</a:t>
            </a:r>
          </a:p>
        </p:txBody>
      </p:sp>
      <p:sp>
        <p:nvSpPr>
          <p:cNvPr id="40" name="Oval 35">
            <a:extLst>
              <a:ext uri="{FF2B5EF4-FFF2-40B4-BE49-F238E27FC236}">
                <a16:creationId xmlns:a16="http://schemas.microsoft.com/office/drawing/2014/main" id="{7630CC77-EF5E-9AEA-948C-5A4F1C971871}"/>
              </a:ext>
            </a:extLst>
          </p:cNvPr>
          <p:cNvSpPr>
            <a:spLocks noChangeArrowheads="1"/>
          </p:cNvSpPr>
          <p:nvPr/>
        </p:nvSpPr>
        <p:spPr bwMode="auto">
          <a:xfrm>
            <a:off x="3695113" y="2148905"/>
            <a:ext cx="554663" cy="194168"/>
          </a:xfrm>
          <a:prstGeom prst="ellipse">
            <a:avLst/>
          </a:prstGeom>
          <a:solidFill>
            <a:srgbClr val="FFAED7"/>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600" b="1" dirty="0">
                <a:latin typeface="Arial" panose="020B0604020202020204" pitchFamily="34" charset="0"/>
              </a:rPr>
              <a:t>Function A</a:t>
            </a:r>
          </a:p>
        </p:txBody>
      </p:sp>
      <p:sp>
        <p:nvSpPr>
          <p:cNvPr id="41" name="Cube 40">
            <a:extLst>
              <a:ext uri="{FF2B5EF4-FFF2-40B4-BE49-F238E27FC236}">
                <a16:creationId xmlns:a16="http://schemas.microsoft.com/office/drawing/2014/main" id="{257FAF69-DAC8-58A4-62E2-E2DFA5A0E3F8}"/>
              </a:ext>
            </a:extLst>
          </p:cNvPr>
          <p:cNvSpPr>
            <a:spLocks noChangeArrowheads="1"/>
          </p:cNvSpPr>
          <p:nvPr/>
        </p:nvSpPr>
        <p:spPr bwMode="auto">
          <a:xfrm>
            <a:off x="7184348" y="1911532"/>
            <a:ext cx="953156" cy="490703"/>
          </a:xfrm>
          <a:prstGeom prst="cube">
            <a:avLst>
              <a:gd name="adj" fmla="val 9083"/>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38" name="Oval 9">
            <a:extLst>
              <a:ext uri="{FF2B5EF4-FFF2-40B4-BE49-F238E27FC236}">
                <a16:creationId xmlns:a16="http://schemas.microsoft.com/office/drawing/2014/main" id="{4DABA58A-7DF5-590B-C86E-EDCBF2A37493}"/>
              </a:ext>
            </a:extLst>
          </p:cNvPr>
          <p:cNvSpPr>
            <a:spLocks noChangeArrowheads="1"/>
          </p:cNvSpPr>
          <p:nvPr/>
        </p:nvSpPr>
        <p:spPr bwMode="auto">
          <a:xfrm>
            <a:off x="7367173" y="2164887"/>
            <a:ext cx="587505" cy="193663"/>
          </a:xfrm>
          <a:prstGeom prst="ellipse">
            <a:avLst/>
          </a:prstGeom>
          <a:solidFill>
            <a:srgbClr val="E30BAD"/>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600" dirty="0">
                <a:latin typeface="Arial" panose="020B0604020202020204" pitchFamily="34" charset="0"/>
              </a:rPr>
              <a:t>Function B</a:t>
            </a:r>
          </a:p>
        </p:txBody>
      </p:sp>
      <p:sp>
        <p:nvSpPr>
          <p:cNvPr id="12" name="Rectangle 11">
            <a:extLst>
              <a:ext uri="{FF2B5EF4-FFF2-40B4-BE49-F238E27FC236}">
                <a16:creationId xmlns:a16="http://schemas.microsoft.com/office/drawing/2014/main" id="{DE299823-01B5-C8B5-F1D3-B9FBC29A6C70}"/>
              </a:ext>
            </a:extLst>
          </p:cNvPr>
          <p:cNvSpPr/>
          <p:nvPr/>
        </p:nvSpPr>
        <p:spPr>
          <a:xfrm>
            <a:off x="7161105" y="1931908"/>
            <a:ext cx="949299" cy="246221"/>
          </a:xfrm>
          <a:prstGeom prst="rect">
            <a:avLst/>
          </a:prstGeom>
        </p:spPr>
        <p:txBody>
          <a:bodyPr wrap="none">
            <a:spAutoFit/>
          </a:bodyPr>
          <a:lstStyle/>
          <a:p>
            <a:pPr algn="ctr"/>
            <a:r>
              <a:rPr kumimoji="1" lang="en-US" sz="1000" b="0" dirty="0">
                <a:solidFill>
                  <a:srgbClr val="000000"/>
                </a:solidFill>
                <a:latin typeface="Arial" panose="020B0604020202020204" pitchFamily="34" charset="0"/>
                <a:ea typeface="ＭＳ Ｐゴシック" pitchFamily="34" charset="-128"/>
                <a:cs typeface="Arial" panose="020B0604020202020204" pitchFamily="34" charset="0"/>
              </a:rPr>
              <a:t>Sub-Node B1</a:t>
            </a:r>
          </a:p>
        </p:txBody>
      </p:sp>
      <p:sp>
        <p:nvSpPr>
          <p:cNvPr id="42" name="Rectangle 41">
            <a:extLst>
              <a:ext uri="{FF2B5EF4-FFF2-40B4-BE49-F238E27FC236}">
                <a16:creationId xmlns:a16="http://schemas.microsoft.com/office/drawing/2014/main" id="{2B516F86-F1A5-7DBA-5319-13A7F3AE6828}"/>
              </a:ext>
            </a:extLst>
          </p:cNvPr>
          <p:cNvSpPr/>
          <p:nvPr/>
        </p:nvSpPr>
        <p:spPr>
          <a:xfrm>
            <a:off x="6744600" y="1826459"/>
            <a:ext cx="144000" cy="144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9" name="Straight Connector 28">
            <a:extLst>
              <a:ext uri="{FF2B5EF4-FFF2-40B4-BE49-F238E27FC236}">
                <a16:creationId xmlns:a16="http://schemas.microsoft.com/office/drawing/2014/main" id="{77906987-D78D-6BF1-6560-17E5BF72DCA6}"/>
              </a:ext>
            </a:extLst>
          </p:cNvPr>
          <p:cNvCxnSpPr/>
          <p:nvPr/>
        </p:nvCxnSpPr>
        <p:spPr bwMode="auto">
          <a:xfrm>
            <a:off x="4746070" y="2279347"/>
            <a:ext cx="2049879"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30" name="Rectangle 29">
            <a:extLst>
              <a:ext uri="{FF2B5EF4-FFF2-40B4-BE49-F238E27FC236}">
                <a16:creationId xmlns:a16="http://schemas.microsoft.com/office/drawing/2014/main" id="{77200C15-4698-A2AA-63F8-E1D141E34F37}"/>
              </a:ext>
            </a:extLst>
          </p:cNvPr>
          <p:cNvSpPr/>
          <p:nvPr/>
        </p:nvSpPr>
        <p:spPr>
          <a:xfrm>
            <a:off x="4641099" y="2207347"/>
            <a:ext cx="144000" cy="144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175E2388-9DA7-A468-B17E-3173C60A0EAC}"/>
              </a:ext>
            </a:extLst>
          </p:cNvPr>
          <p:cNvSpPr/>
          <p:nvPr/>
        </p:nvSpPr>
        <p:spPr bwMode="auto">
          <a:xfrm>
            <a:off x="5480274" y="2188875"/>
            <a:ext cx="612472" cy="159462"/>
          </a:xfrm>
          <a:prstGeom prst="rect">
            <a:avLst/>
          </a:prstGeom>
          <a:solidFill>
            <a:srgbClr val="CC9900"/>
          </a:solidFill>
          <a:ln>
            <a:solidFill>
              <a:schemeClr val="tx1"/>
            </a:solidFill>
          </a:ln>
          <a:effectLst/>
        </p:spPr>
        <p:txBody>
          <a:bodyPr vert="horz" wrap="square" lIns="18000" tIns="18000" rIns="18000" bIns="1800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800" dirty="0">
                <a:solidFill>
                  <a:schemeClr val="bg1"/>
                </a:solidFill>
                <a:latin typeface="Arial" panose="020B0604020202020204" pitchFamily="34" charset="0"/>
                <a:cs typeface="Arial" panose="020B0604020202020204" pitchFamily="34" charset="0"/>
              </a:rPr>
              <a:t>Connection</a:t>
            </a:r>
            <a:endParaRPr kumimoji="0" lang="en-GB"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p:txBody>
      </p:sp>
      <p:sp>
        <p:nvSpPr>
          <p:cNvPr id="32" name="Rectangle 31">
            <a:extLst>
              <a:ext uri="{FF2B5EF4-FFF2-40B4-BE49-F238E27FC236}">
                <a16:creationId xmlns:a16="http://schemas.microsoft.com/office/drawing/2014/main" id="{2E2123F8-C894-18DE-1F05-E987A49E8B04}"/>
              </a:ext>
            </a:extLst>
          </p:cNvPr>
          <p:cNvSpPr/>
          <p:nvPr/>
        </p:nvSpPr>
        <p:spPr>
          <a:xfrm>
            <a:off x="6737499" y="2196606"/>
            <a:ext cx="144000" cy="144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Line Callout 1 (No Border) 32">
            <a:extLst>
              <a:ext uri="{FF2B5EF4-FFF2-40B4-BE49-F238E27FC236}">
                <a16:creationId xmlns:a16="http://schemas.microsoft.com/office/drawing/2014/main" id="{29164BDF-0A23-93F0-864E-EA93A627B444}"/>
              </a:ext>
            </a:extLst>
          </p:cNvPr>
          <p:cNvSpPr/>
          <p:nvPr/>
        </p:nvSpPr>
        <p:spPr bwMode="auto">
          <a:xfrm flipH="1">
            <a:off x="5091607" y="1130374"/>
            <a:ext cx="1406497" cy="358000"/>
          </a:xfrm>
          <a:prstGeom prst="callout1">
            <a:avLst>
              <a:gd name="adj1" fmla="val 96323"/>
              <a:gd name="adj2" fmla="val 62487"/>
              <a:gd name="adj3" fmla="val 192819"/>
              <a:gd name="adj4" fmla="val 51014"/>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Energy Flow</a:t>
            </a:r>
          </a:p>
          <a:p>
            <a:pPr marL="0" marR="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effectLst/>
                <a:latin typeface="Arial" panose="020B0604020202020204" pitchFamily="34" charset="0"/>
                <a:cs typeface="Arial" panose="020B0604020202020204" pitchFamily="34" charset="0"/>
              </a:rPr>
              <a:t>(0..n, optional)</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3" name="Oval 2">
            <a:extLst>
              <a:ext uri="{FF2B5EF4-FFF2-40B4-BE49-F238E27FC236}">
                <a16:creationId xmlns:a16="http://schemas.microsoft.com/office/drawing/2014/main" id="{90317B47-FAA1-1B5A-D1B2-32B2E02FE931}"/>
              </a:ext>
            </a:extLst>
          </p:cNvPr>
          <p:cNvSpPr/>
          <p:nvPr/>
        </p:nvSpPr>
        <p:spPr bwMode="auto">
          <a:xfrm>
            <a:off x="5181600" y="1789349"/>
            <a:ext cx="148542" cy="572851"/>
          </a:xfrm>
          <a:prstGeom prst="ellipse">
            <a:avLst/>
          </a:prstGeom>
          <a:noFill/>
          <a:ln w="9525" cap="flat" cmpd="sng" algn="ctr">
            <a:solidFill>
              <a:srgbClr val="000000"/>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34" name="Line Callout 1 (No Border) 33">
            <a:extLst>
              <a:ext uri="{FF2B5EF4-FFF2-40B4-BE49-F238E27FC236}">
                <a16:creationId xmlns:a16="http://schemas.microsoft.com/office/drawing/2014/main" id="{CCE703AB-4488-5F17-02F4-1ED648E26D95}"/>
              </a:ext>
            </a:extLst>
          </p:cNvPr>
          <p:cNvSpPr/>
          <p:nvPr/>
        </p:nvSpPr>
        <p:spPr bwMode="auto">
          <a:xfrm flipH="1">
            <a:off x="5418065" y="3005505"/>
            <a:ext cx="1406497" cy="351606"/>
          </a:xfrm>
          <a:prstGeom prst="callout1">
            <a:avLst>
              <a:gd name="adj1" fmla="val 50552"/>
              <a:gd name="adj2" fmla="val 100513"/>
              <a:gd name="adj3" fmla="val -192226"/>
              <a:gd name="adj4" fmla="val 146667"/>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Physical I/Fs</a:t>
            </a:r>
          </a:p>
          <a:p>
            <a:pPr marL="0" marR="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effectLst/>
                <a:latin typeface="Arial" panose="020B0604020202020204" pitchFamily="34" charset="0"/>
                <a:cs typeface="Arial" panose="020B0604020202020204" pitchFamily="34" charset="0"/>
              </a:rPr>
              <a:t>(compatibility, </a:t>
            </a:r>
            <a:r>
              <a:rPr lang="en-GB" sz="1000" b="0" dirty="0">
                <a:latin typeface="Arial" panose="020B0604020202020204" pitchFamily="34" charset="0"/>
                <a:cs typeface="Arial" panose="020B0604020202020204" pitchFamily="34" charset="0"/>
              </a:rPr>
              <a:t>optional)</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9" name="Date Placeholder 1">
            <a:extLst>
              <a:ext uri="{FF2B5EF4-FFF2-40B4-BE49-F238E27FC236}">
                <a16:creationId xmlns:a16="http://schemas.microsoft.com/office/drawing/2014/main" id="{8E1ECC93-29BD-5C22-46E4-AD55746C8897}"/>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solidFill>
                  <a:srgbClr val="FF0000"/>
                </a:solidFill>
              </a:rPr>
              <a:t>Fig 8-2, with mods</a:t>
            </a:r>
          </a:p>
        </p:txBody>
      </p:sp>
      <p:sp>
        <p:nvSpPr>
          <p:cNvPr id="21" name="TextBox 20">
            <a:extLst>
              <a:ext uri="{FF2B5EF4-FFF2-40B4-BE49-F238E27FC236}">
                <a16:creationId xmlns:a16="http://schemas.microsoft.com/office/drawing/2014/main" id="{F5C66149-14B3-FAF7-5DA5-E650D3C3C4B3}"/>
              </a:ext>
            </a:extLst>
          </p:cNvPr>
          <p:cNvSpPr txBox="1"/>
          <p:nvPr/>
        </p:nvSpPr>
        <p:spPr>
          <a:xfrm>
            <a:off x="3533912" y="4219318"/>
            <a:ext cx="5000488" cy="1593065"/>
          </a:xfrm>
          <a:prstGeom prst="rect">
            <a:avLst/>
          </a:prstGeom>
          <a:noFill/>
        </p:spPr>
        <p:txBody>
          <a:bodyPr wrap="square" rtlCol="0">
            <a:spAutoFit/>
          </a:bodyPr>
          <a:lstStyle/>
          <a:p>
            <a:pPr>
              <a:lnSpc>
                <a:spcPts val="1700"/>
              </a:lnSpc>
            </a:pPr>
            <a:r>
              <a:rPr lang="en-GB" sz="1000" b="0" dirty="0">
                <a:solidFill>
                  <a:schemeClr val="tx1"/>
                </a:solidFill>
                <a:latin typeface="Arial" panose="020B0604020202020204" pitchFamily="34" charset="0"/>
                <a:cs typeface="Arial" panose="020B0604020202020204" pitchFamily="34" charset="0"/>
              </a:rPr>
              <a:t>Denotes a specific Node (physical component), may have embedded components</a:t>
            </a:r>
          </a:p>
          <a:p>
            <a:pPr>
              <a:lnSpc>
                <a:spcPts val="1700"/>
              </a:lnSpc>
            </a:pPr>
            <a:r>
              <a:rPr lang="en-GB" sz="1000" b="0" dirty="0">
                <a:solidFill>
                  <a:schemeClr val="tx1"/>
                </a:solidFill>
                <a:latin typeface="Arial" panose="020B0604020202020204" pitchFamily="34" charset="0"/>
                <a:cs typeface="Arial" panose="020B0604020202020204" pitchFamily="34" charset="0"/>
              </a:rPr>
              <a:t>Denotes an implementation of a defined function, may be software or hardware (optional</a:t>
            </a:r>
            <a:r>
              <a:rPr lang="en-GB" sz="1000" b="0" dirty="0">
                <a:latin typeface="Arial" panose="020B0604020202020204" pitchFamily="34" charset="0"/>
                <a:cs typeface="Arial" panose="020B0604020202020204" pitchFamily="34" charset="0"/>
              </a:rPr>
              <a:t> and referenced by correspondence</a:t>
            </a:r>
            <a:r>
              <a:rPr lang="en-GB" sz="1000" b="0" dirty="0">
                <a:solidFill>
                  <a:schemeClr val="tx1"/>
                </a:solidFill>
                <a:latin typeface="Arial" panose="020B0604020202020204" pitchFamily="34" charset="0"/>
                <a:cs typeface="Arial" panose="020B0604020202020204" pitchFamily="34" charset="0"/>
              </a:rPr>
              <a:t>, see Functional Viewpoint)</a:t>
            </a:r>
          </a:p>
          <a:p>
            <a:pPr>
              <a:lnSpc>
                <a:spcPts val="1700"/>
              </a:lnSpc>
            </a:pPr>
            <a:r>
              <a:rPr lang="en-GB" sz="1000" b="0" dirty="0">
                <a:solidFill>
                  <a:schemeClr val="tx1"/>
                </a:solidFill>
                <a:latin typeface="Arial" panose="020B0604020202020204" pitchFamily="34" charset="0"/>
                <a:cs typeface="Arial" panose="020B0604020202020204" pitchFamily="34" charset="0"/>
              </a:rPr>
              <a:t>Denotes a Physical Link (Connection of some sort) between two Nodes</a:t>
            </a:r>
          </a:p>
          <a:p>
            <a:pPr>
              <a:lnSpc>
                <a:spcPts val="1700"/>
              </a:lnSpc>
            </a:pPr>
            <a:r>
              <a:rPr lang="en-GB" sz="1000" b="0" dirty="0">
                <a:latin typeface="Arial" panose="020B0604020202020204" pitchFamily="34" charset="0"/>
                <a:cs typeface="Arial" panose="020B0604020202020204" pitchFamily="34" charset="0"/>
              </a:rPr>
              <a:t>Denotes a Physical Interface (optional, allows interface type to be characterized) </a:t>
            </a:r>
          </a:p>
          <a:p>
            <a:pPr>
              <a:lnSpc>
                <a:spcPts val="1700"/>
              </a:lnSpc>
            </a:pPr>
            <a:r>
              <a:rPr lang="en-GB" sz="1000" b="0" dirty="0">
                <a:latin typeface="Arial" panose="020B0604020202020204" pitchFamily="34" charset="0"/>
                <a:cs typeface="Arial" panose="020B0604020202020204" pitchFamily="34" charset="0"/>
              </a:rPr>
              <a:t>Information Object describing flow or connection, which may be fully defined in the Information Viewpoint and referenced by correspondence</a:t>
            </a:r>
          </a:p>
        </p:txBody>
      </p:sp>
      <p:sp>
        <p:nvSpPr>
          <p:cNvPr id="22" name="TextBox 21">
            <a:extLst>
              <a:ext uri="{FF2B5EF4-FFF2-40B4-BE49-F238E27FC236}">
                <a16:creationId xmlns:a16="http://schemas.microsoft.com/office/drawing/2014/main" id="{C6040121-D3F6-0972-80FF-21155DE65E93}"/>
              </a:ext>
            </a:extLst>
          </p:cNvPr>
          <p:cNvSpPr txBox="1"/>
          <p:nvPr/>
        </p:nvSpPr>
        <p:spPr>
          <a:xfrm>
            <a:off x="3592148" y="3978911"/>
            <a:ext cx="3738524" cy="261610"/>
          </a:xfrm>
          <a:prstGeom prst="rect">
            <a:avLst/>
          </a:prstGeom>
          <a:noFill/>
        </p:spPr>
        <p:txBody>
          <a:bodyPr wrap="none" rtlCol="0">
            <a:spAutoFit/>
          </a:bodyPr>
          <a:lstStyle/>
          <a:p>
            <a:r>
              <a:rPr lang="en-GB" sz="1100" dirty="0">
                <a:solidFill>
                  <a:schemeClr val="tx1"/>
                </a:solidFill>
                <a:latin typeface="Arial" panose="020B0604020202020204" pitchFamily="34" charset="0"/>
                <a:cs typeface="Arial" panose="020B0604020202020204" pitchFamily="34" charset="0"/>
              </a:rPr>
              <a:t>Specific and Generic Object Types and Containment:</a:t>
            </a:r>
          </a:p>
        </p:txBody>
      </p:sp>
      <p:sp>
        <p:nvSpPr>
          <p:cNvPr id="23" name="Cube 22">
            <a:extLst>
              <a:ext uri="{FF2B5EF4-FFF2-40B4-BE49-F238E27FC236}">
                <a16:creationId xmlns:a16="http://schemas.microsoft.com/office/drawing/2014/main" id="{3ACA3A35-B211-CFE4-3AF5-933E3E75289C}"/>
              </a:ext>
            </a:extLst>
          </p:cNvPr>
          <p:cNvSpPr>
            <a:spLocks noChangeArrowheads="1"/>
          </p:cNvSpPr>
          <p:nvPr/>
        </p:nvSpPr>
        <p:spPr bwMode="auto">
          <a:xfrm>
            <a:off x="3182985" y="4300728"/>
            <a:ext cx="350926" cy="159462"/>
          </a:xfrm>
          <a:prstGeom prst="cube">
            <a:avLst>
              <a:gd name="adj" fmla="val 19903"/>
            </a:avLst>
          </a:prstGeom>
          <a:solidFill>
            <a:srgbClr val="FFFFCC"/>
          </a:solidFill>
          <a:ln w="9525">
            <a:solidFill>
              <a:schemeClr val="tx1"/>
            </a:solidFill>
            <a:round/>
            <a:headEnd/>
            <a:tailEnd/>
          </a:ln>
        </p:spPr>
        <p:txBody>
          <a:bodyPr lIns="0" rIns="0" anchor="ctr"/>
          <a:lstStyle/>
          <a:p>
            <a:pPr algn="ctr" fontAlgn="base">
              <a:spcBef>
                <a:spcPct val="0"/>
              </a:spcBef>
              <a:spcAft>
                <a:spcPct val="0"/>
              </a:spcAft>
            </a:pPr>
            <a:endParaRPr kumimoji="1" lang="en-US" sz="12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24" name="Oval 35">
            <a:extLst>
              <a:ext uri="{FF2B5EF4-FFF2-40B4-BE49-F238E27FC236}">
                <a16:creationId xmlns:a16="http://schemas.microsoft.com/office/drawing/2014/main" id="{B46B82E2-A60E-F39E-6A0F-D8712829338B}"/>
              </a:ext>
            </a:extLst>
          </p:cNvPr>
          <p:cNvSpPr>
            <a:spLocks noChangeArrowheads="1"/>
          </p:cNvSpPr>
          <p:nvPr/>
        </p:nvSpPr>
        <p:spPr bwMode="auto">
          <a:xfrm>
            <a:off x="3182984" y="4553711"/>
            <a:ext cx="350927" cy="137628"/>
          </a:xfrm>
          <a:prstGeom prst="ellipse">
            <a:avLst/>
          </a:prstGeom>
          <a:solidFill>
            <a:srgbClr val="FFAED7"/>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ltLang="en-US" sz="600" b="1" dirty="0">
              <a:latin typeface="Arial" panose="020B0604020202020204" pitchFamily="34" charset="0"/>
            </a:endParaRPr>
          </a:p>
        </p:txBody>
      </p:sp>
      <p:sp>
        <p:nvSpPr>
          <p:cNvPr id="25" name="Rectangle 24">
            <a:extLst>
              <a:ext uri="{FF2B5EF4-FFF2-40B4-BE49-F238E27FC236}">
                <a16:creationId xmlns:a16="http://schemas.microsoft.com/office/drawing/2014/main" id="{4A96A85C-6571-1EAB-547E-12D22A0308D2}"/>
              </a:ext>
            </a:extLst>
          </p:cNvPr>
          <p:cNvSpPr/>
          <p:nvPr/>
        </p:nvSpPr>
        <p:spPr>
          <a:xfrm>
            <a:off x="3262998" y="5145729"/>
            <a:ext cx="144000" cy="144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95722FE9-95C6-4BDE-2603-0E3EC4008781}"/>
              </a:ext>
            </a:extLst>
          </p:cNvPr>
          <p:cNvCxnSpPr/>
          <p:nvPr/>
        </p:nvCxnSpPr>
        <p:spPr bwMode="auto">
          <a:xfrm>
            <a:off x="3182984" y="5027161"/>
            <a:ext cx="304029"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27" name="Rectangle 26">
            <a:extLst>
              <a:ext uri="{FF2B5EF4-FFF2-40B4-BE49-F238E27FC236}">
                <a16:creationId xmlns:a16="http://schemas.microsoft.com/office/drawing/2014/main" id="{245DE2A5-A15B-3C2B-E28E-48BB9A326348}"/>
              </a:ext>
            </a:extLst>
          </p:cNvPr>
          <p:cNvSpPr>
            <a:spLocks noChangeArrowheads="1"/>
          </p:cNvSpPr>
          <p:nvPr/>
        </p:nvSpPr>
        <p:spPr bwMode="auto">
          <a:xfrm>
            <a:off x="3150908" y="5407502"/>
            <a:ext cx="368179" cy="140313"/>
          </a:xfrm>
          <a:prstGeom prst="rect">
            <a:avLst/>
          </a:prstGeom>
          <a:solidFill>
            <a:schemeClr val="accent3"/>
          </a:solidFill>
          <a:ln w="9525">
            <a:solidFill>
              <a:schemeClr val="tx1"/>
            </a:solidFill>
            <a:round/>
            <a:headEnd/>
            <a:tailEnd/>
          </a:ln>
        </p:spPr>
        <p:txBody>
          <a:bodyPr lIns="0" rIns="0" anchor="ctr"/>
          <a:lstStyle/>
          <a:p>
            <a:pPr algn="ctr" fontAlgn="base">
              <a:spcBef>
                <a:spcPct val="0"/>
              </a:spcBef>
              <a:spcAft>
                <a:spcPct val="0"/>
              </a:spcAft>
            </a:pPr>
            <a:r>
              <a:rPr kumimoji="1" lang="en-US" sz="800" b="0" dirty="0">
                <a:solidFill>
                  <a:srgbClr val="000000"/>
                </a:solidFill>
                <a:latin typeface="Arial" panose="020B0604020202020204" pitchFamily="34" charset="0"/>
                <a:ea typeface="ＭＳ Ｐゴシック" pitchFamily="34" charset="-128"/>
                <a:cs typeface="Arial" panose="020B0604020202020204" pitchFamily="34" charset="0"/>
              </a:rPr>
              <a:t>FLOW</a:t>
            </a:r>
          </a:p>
        </p:txBody>
      </p:sp>
    </p:spTree>
    <p:extLst>
      <p:ext uri="{BB962C8B-B14F-4D97-AF65-F5344CB8AC3E}">
        <p14:creationId xmlns:p14="http://schemas.microsoft.com/office/powerpoint/2010/main" val="218296659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56BBA8-B293-C98A-9567-57FF0BE9980C}"/>
            </a:ext>
          </a:extLst>
        </p:cNvPr>
        <p:cNvGrpSpPr/>
        <p:nvPr/>
      </p:nvGrpSpPr>
      <p:grpSpPr>
        <a:xfrm>
          <a:off x="0" y="0"/>
          <a:ext cx="0" cy="0"/>
          <a:chOff x="0" y="0"/>
          <a:chExt cx="0" cy="0"/>
        </a:xfrm>
      </p:grpSpPr>
      <p:sp>
        <p:nvSpPr>
          <p:cNvPr id="3" name="Date Placeholder 2">
            <a:extLst>
              <a:ext uri="{FF2B5EF4-FFF2-40B4-BE49-F238E27FC236}">
                <a16:creationId xmlns:a16="http://schemas.microsoft.com/office/drawing/2014/main" id="{F8338653-610E-8F73-E2C9-51ED2A3D3383}"/>
              </a:ext>
            </a:extLst>
          </p:cNvPr>
          <p:cNvSpPr>
            <a:spLocks noGrp="1"/>
          </p:cNvSpPr>
          <p:nvPr>
            <p:ph type="dt" sz="half" idx="2"/>
          </p:nvPr>
        </p:nvSpPr>
        <p:spPr/>
        <p:txBody>
          <a:bodyPr/>
          <a:lstStyle/>
          <a:p>
            <a:r>
              <a:rPr lang="en-US"/>
              <a:t>28 Mar 2024</a:t>
            </a:r>
            <a:endParaRPr lang="en-US" dirty="0"/>
          </a:p>
        </p:txBody>
      </p:sp>
      <p:sp>
        <p:nvSpPr>
          <p:cNvPr id="4" name="Rectangle 3">
            <a:extLst>
              <a:ext uri="{FF2B5EF4-FFF2-40B4-BE49-F238E27FC236}">
                <a16:creationId xmlns:a16="http://schemas.microsoft.com/office/drawing/2014/main" id="{CFF4EAE4-5E81-EEE8-AED7-6CE845A09214}"/>
              </a:ext>
            </a:extLst>
          </p:cNvPr>
          <p:cNvSpPr>
            <a:spLocks noChangeArrowheads="1"/>
          </p:cNvSpPr>
          <p:nvPr/>
        </p:nvSpPr>
        <p:spPr bwMode="auto">
          <a:xfrm>
            <a:off x="457200" y="-1"/>
            <a:ext cx="8229600" cy="724445"/>
          </a:xfrm>
          <a:prstGeom prst="rect">
            <a:avLst/>
          </a:prstGeom>
        </p:spPr>
        <p:txBody>
          <a:bodyPr vert="horz"/>
          <a:lstStyle/>
          <a:p>
            <a:pPr algn="ctr" eaLnBrk="0" hangingPunct="0">
              <a:lnSpc>
                <a:spcPct val="90000"/>
              </a:lnSpc>
            </a:pPr>
            <a:r>
              <a:rPr lang="en-US" altLang="ja-JP" sz="2500" dirty="0">
                <a:solidFill>
                  <a:srgbClr val="0099A6"/>
                </a:solidFill>
                <a:latin typeface="+mj-lt"/>
                <a:ea typeface="ＭＳ Ｐゴシック" pitchFamily="26" charset="-128"/>
                <a:cs typeface="ＭＳ Ｐゴシック" pitchFamily="26" charset="-128"/>
              </a:rPr>
              <a:t>Physical Base Viewpoint - Physical Object</a:t>
            </a:r>
          </a:p>
          <a:p>
            <a:pPr algn="ctr" eaLnBrk="0" hangingPunct="0">
              <a:lnSpc>
                <a:spcPct val="90000"/>
              </a:lnSpc>
            </a:pPr>
            <a:r>
              <a:rPr lang="en-US" altLang="ja-JP" sz="2000" dirty="0">
                <a:solidFill>
                  <a:srgbClr val="0099A6"/>
                </a:solidFill>
                <a:latin typeface="+mj-lt"/>
                <a:ea typeface="ＭＳ Ｐゴシック" pitchFamily="26" charset="-128"/>
                <a:cs typeface="ＭＳ Ｐゴシック" pitchFamily="26" charset="-128"/>
              </a:rPr>
              <a:t>(Hardware Component Representation)</a:t>
            </a:r>
          </a:p>
          <a:p>
            <a:pPr algn="ctr" eaLnBrk="0" hangingPunct="0">
              <a:lnSpc>
                <a:spcPct val="90000"/>
              </a:lnSpc>
            </a:pPr>
            <a:r>
              <a:rPr lang="en-US" altLang="ja-JP" sz="2000" dirty="0">
                <a:solidFill>
                  <a:srgbClr val="FF0000"/>
                </a:solidFill>
                <a:latin typeface="+mj-lt"/>
                <a:ea typeface="ＭＳ Ｐゴシック" pitchFamily="26" charset="-128"/>
                <a:cs typeface="ＭＳ Ｐゴシック" pitchFamily="26" charset="-128"/>
              </a:rPr>
              <a:t>(Notes)</a:t>
            </a:r>
          </a:p>
        </p:txBody>
      </p:sp>
      <p:sp>
        <p:nvSpPr>
          <p:cNvPr id="5" name="Rectangle 11">
            <a:extLst>
              <a:ext uri="{FF2B5EF4-FFF2-40B4-BE49-F238E27FC236}">
                <a16:creationId xmlns:a16="http://schemas.microsoft.com/office/drawing/2014/main" id="{FB13EAC6-310C-B9EB-6352-4FE61E06F3EC}"/>
              </a:ext>
            </a:extLst>
          </p:cNvPr>
          <p:cNvSpPr>
            <a:spLocks noChangeArrowheads="1"/>
          </p:cNvSpPr>
          <p:nvPr/>
        </p:nvSpPr>
        <p:spPr bwMode="auto">
          <a:xfrm>
            <a:off x="258094" y="5030157"/>
            <a:ext cx="408530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600" b="1" dirty="0">
                <a:latin typeface="Arial" panose="020B0604020202020204" pitchFamily="34" charset="0"/>
                <a:ea typeface="Osaka" charset="-128"/>
              </a:rPr>
              <a:t>Physical Object Notes:</a:t>
            </a:r>
            <a:endParaRPr kumimoji="1" lang="en-US" altLang="ja-JP" sz="1600" dirty="0">
              <a:latin typeface="Arial" panose="020B0604020202020204" pitchFamily="34" charset="0"/>
              <a:ea typeface="Osaka" charset="-128"/>
            </a:endParaRPr>
          </a:p>
          <a:p>
            <a:pPr eaLnBrk="1" hangingPunct="1"/>
            <a:r>
              <a:rPr kumimoji="1" lang="en-US" altLang="ja-JP" sz="1400" b="0" dirty="0">
                <a:latin typeface="Arial" panose="020B0604020202020204" pitchFamily="34" charset="0"/>
                <a:ea typeface="Osaka" charset="-128"/>
              </a:rPr>
              <a:t>Different Connection types will be treated as different aspects of the Nodes.</a:t>
            </a:r>
          </a:p>
          <a:p>
            <a:pPr eaLnBrk="1" hangingPunct="1"/>
            <a:r>
              <a:rPr kumimoji="1" lang="en-US" altLang="ja-JP" sz="1400" b="0" dirty="0">
                <a:latin typeface="Arial" panose="020B0604020202020204" pitchFamily="34" charset="0"/>
                <a:ea typeface="Osaka" charset="-128"/>
              </a:rPr>
              <a:t>They may require different descriptors and attributes for the different flows and Connections.</a:t>
            </a:r>
          </a:p>
        </p:txBody>
      </p:sp>
      <p:sp>
        <p:nvSpPr>
          <p:cNvPr id="6" name="Rectangle 5">
            <a:extLst>
              <a:ext uri="{FF2B5EF4-FFF2-40B4-BE49-F238E27FC236}">
                <a16:creationId xmlns:a16="http://schemas.microsoft.com/office/drawing/2014/main" id="{0D7B9BE4-7E01-4281-31B4-E572D6A176C6}"/>
              </a:ext>
            </a:extLst>
          </p:cNvPr>
          <p:cNvSpPr/>
          <p:nvPr/>
        </p:nvSpPr>
        <p:spPr>
          <a:xfrm>
            <a:off x="381000" y="2895600"/>
            <a:ext cx="4366448" cy="1477328"/>
          </a:xfrm>
          <a:prstGeom prst="rect">
            <a:avLst/>
          </a:prstGeom>
        </p:spPr>
        <p:txBody>
          <a:bodyPr wrap="square">
            <a:spAutoFit/>
          </a:bodyPr>
          <a:lstStyle/>
          <a:p>
            <a:r>
              <a:rPr lang="en-US" sz="900" u="sng" dirty="0">
                <a:solidFill>
                  <a:srgbClr val="0070C0"/>
                </a:solidFill>
              </a:rPr>
              <a:t>Physical Object Ontology Notes</a:t>
            </a:r>
          </a:p>
          <a:p>
            <a:endParaRPr lang="en-US" sz="900" u="sng" dirty="0">
              <a:solidFill>
                <a:srgbClr val="0070C0"/>
              </a:solidFill>
            </a:endParaRPr>
          </a:p>
          <a:p>
            <a:r>
              <a:rPr lang="en-US" sz="900" u="sng" dirty="0">
                <a:solidFill>
                  <a:srgbClr val="0070C0"/>
                </a:solidFill>
              </a:rPr>
              <a:t>Component (Node): </a:t>
            </a:r>
            <a:r>
              <a:rPr lang="en-US" sz="900" dirty="0">
                <a:solidFill>
                  <a:srgbClr val="0070C0"/>
                </a:solidFill>
              </a:rPr>
              <a:t>A model of a space data system physical entity operating in a physical environment. A Node is a configuration of Engineering Objects forming a single unit for the purpose of location in space, and embodying a set of processing, storage and communication functions. </a:t>
            </a:r>
          </a:p>
          <a:p>
            <a:r>
              <a:rPr lang="en-US" sz="900" u="sng" dirty="0">
                <a:solidFill>
                  <a:srgbClr val="0070C0"/>
                </a:solidFill>
              </a:rPr>
              <a:t>Interface</a:t>
            </a:r>
            <a:r>
              <a:rPr lang="en-US" sz="900" dirty="0">
                <a:solidFill>
                  <a:srgbClr val="0070C0"/>
                </a:solidFill>
              </a:rPr>
              <a:t>: A set of interactions performed by an object for participation with another object for some purpose, along with constraints on how they can occur. An interface is therefore where the behavior of an object is exposed.</a:t>
            </a:r>
          </a:p>
        </p:txBody>
      </p:sp>
    </p:spTree>
    <p:extLst>
      <p:ext uri="{BB962C8B-B14F-4D97-AF65-F5344CB8AC3E}">
        <p14:creationId xmlns:p14="http://schemas.microsoft.com/office/powerpoint/2010/main" val="6408887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be 3">
            <a:extLst>
              <a:ext uri="{FF2B5EF4-FFF2-40B4-BE49-F238E27FC236}">
                <a16:creationId xmlns:a16="http://schemas.microsoft.com/office/drawing/2014/main" id="{E5693D61-5D5F-E86E-B703-57540443505F}"/>
              </a:ext>
            </a:extLst>
          </p:cNvPr>
          <p:cNvSpPr>
            <a:spLocks noChangeArrowheads="1"/>
          </p:cNvSpPr>
          <p:nvPr/>
        </p:nvSpPr>
        <p:spPr bwMode="auto">
          <a:xfrm>
            <a:off x="1472030" y="3657600"/>
            <a:ext cx="1099516" cy="623248"/>
          </a:xfrm>
          <a:prstGeom prst="cube">
            <a:avLst>
              <a:gd name="adj" fmla="val 9083"/>
            </a:avLst>
          </a:prstGeom>
          <a:solidFill>
            <a:srgbClr val="FFFFCC"/>
          </a:solidFill>
          <a:ln w="9525">
            <a:solidFill>
              <a:schemeClr val="tx1"/>
            </a:solidFill>
            <a:round/>
            <a:headEnd/>
            <a:tailEnd/>
          </a:ln>
        </p:spPr>
        <p:txBody>
          <a:bodyPr lIns="0" rIns="0" anchor="t" anchorCtr="0"/>
          <a:lstStyle/>
          <a:p>
            <a:pPr algn="ctr" fontAlgn="base">
              <a:spcBef>
                <a:spcPct val="0"/>
              </a:spcBef>
              <a:spcAft>
                <a:spcPct val="0"/>
              </a:spcAft>
            </a:pPr>
            <a:endParaRPr kumimoji="1" lang="en-US" sz="9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5" name="Cube 4">
            <a:extLst>
              <a:ext uri="{FF2B5EF4-FFF2-40B4-BE49-F238E27FC236}">
                <a16:creationId xmlns:a16="http://schemas.microsoft.com/office/drawing/2014/main" id="{949782D6-2434-B815-73F4-9DC0FDB849AA}"/>
              </a:ext>
            </a:extLst>
          </p:cNvPr>
          <p:cNvSpPr>
            <a:spLocks noChangeArrowheads="1"/>
          </p:cNvSpPr>
          <p:nvPr/>
        </p:nvSpPr>
        <p:spPr bwMode="auto">
          <a:xfrm>
            <a:off x="4114800" y="3657600"/>
            <a:ext cx="1099516" cy="623248"/>
          </a:xfrm>
          <a:prstGeom prst="cube">
            <a:avLst>
              <a:gd name="adj" fmla="val 9083"/>
            </a:avLst>
          </a:prstGeom>
          <a:solidFill>
            <a:srgbClr val="FFFFCC"/>
          </a:solidFill>
          <a:ln w="9525">
            <a:solidFill>
              <a:schemeClr val="tx1"/>
            </a:solidFill>
            <a:round/>
            <a:headEnd/>
            <a:tailEnd/>
          </a:ln>
        </p:spPr>
        <p:txBody>
          <a:bodyPr lIns="0" rIns="0" anchor="t" anchorCtr="0"/>
          <a:lstStyle/>
          <a:p>
            <a:pPr algn="ctr" fontAlgn="base">
              <a:spcBef>
                <a:spcPct val="0"/>
              </a:spcBef>
              <a:spcAft>
                <a:spcPct val="0"/>
              </a:spcAft>
            </a:pPr>
            <a:endParaRPr kumimoji="1" lang="en-US" sz="9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cxnSp>
        <p:nvCxnSpPr>
          <p:cNvPr id="6" name="Straight Connector 5">
            <a:extLst>
              <a:ext uri="{FF2B5EF4-FFF2-40B4-BE49-F238E27FC236}">
                <a16:creationId xmlns:a16="http://schemas.microsoft.com/office/drawing/2014/main" id="{FE00F46C-A14C-1A6F-4D39-5A157D80FFAE}"/>
              </a:ext>
            </a:extLst>
          </p:cNvPr>
          <p:cNvCxnSpPr/>
          <p:nvPr/>
        </p:nvCxnSpPr>
        <p:spPr bwMode="auto">
          <a:xfrm>
            <a:off x="2565246" y="3880871"/>
            <a:ext cx="1537409"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7" name="Rectangle 6">
            <a:extLst>
              <a:ext uri="{FF2B5EF4-FFF2-40B4-BE49-F238E27FC236}">
                <a16:creationId xmlns:a16="http://schemas.microsoft.com/office/drawing/2014/main" id="{D3F7FE6C-0E68-19E2-2DE6-C399122FCC00}"/>
              </a:ext>
            </a:extLst>
          </p:cNvPr>
          <p:cNvSpPr/>
          <p:nvPr/>
        </p:nvSpPr>
        <p:spPr>
          <a:xfrm>
            <a:off x="2479063" y="3826871"/>
            <a:ext cx="108000" cy="108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8C3AA51D-7629-DB7B-8FAF-DD632A166889}"/>
              </a:ext>
            </a:extLst>
          </p:cNvPr>
          <p:cNvSpPr/>
          <p:nvPr/>
        </p:nvSpPr>
        <p:spPr bwMode="auto">
          <a:xfrm>
            <a:off x="3202352" y="3815274"/>
            <a:ext cx="263195" cy="119597"/>
          </a:xfrm>
          <a:prstGeom prst="rect">
            <a:avLst/>
          </a:prstGeom>
          <a:solidFill>
            <a:srgbClr val="CC9900"/>
          </a:solidFill>
          <a:ln>
            <a:solidFill>
              <a:schemeClr val="tx1"/>
            </a:solidFill>
          </a:ln>
          <a:effectLst/>
        </p:spPr>
        <p:txBody>
          <a:bodyPr vert="horz" wrap="square" lIns="13500" tIns="13500" rIns="13500" bIns="13500" numCol="1" rtlCol="0" anchor="t" anchorCtr="0" compatLnSpc="1">
            <a:prstTxWarp prst="textNoShape">
              <a:avLst/>
            </a:prstTxWarp>
            <a:spAutoFit/>
          </a:bodyPr>
          <a:lstStyle/>
          <a:p>
            <a:pPr algn="ctr" defTabSz="685800"/>
            <a:r>
              <a:rPr lang="en-GB" sz="600" dirty="0">
                <a:latin typeface="Arial" panose="020B0604020202020204" pitchFamily="34" charset="0"/>
                <a:cs typeface="Arial" panose="020B0604020202020204" pitchFamily="34" charset="0"/>
              </a:rPr>
              <a:t>Heat</a:t>
            </a:r>
          </a:p>
        </p:txBody>
      </p:sp>
      <p:sp>
        <p:nvSpPr>
          <p:cNvPr id="9" name="Rectangle 8">
            <a:extLst>
              <a:ext uri="{FF2B5EF4-FFF2-40B4-BE49-F238E27FC236}">
                <a16:creationId xmlns:a16="http://schemas.microsoft.com/office/drawing/2014/main" id="{AFADB030-79A5-A68D-0212-AB2749BCA3FB}"/>
              </a:ext>
            </a:extLst>
          </p:cNvPr>
          <p:cNvSpPr/>
          <p:nvPr/>
        </p:nvSpPr>
        <p:spPr>
          <a:xfrm>
            <a:off x="1448148" y="3697200"/>
            <a:ext cx="1063112" cy="230832"/>
          </a:xfrm>
          <a:prstGeom prst="rect">
            <a:avLst/>
          </a:prstGeom>
        </p:spPr>
        <p:txBody>
          <a:bodyPr wrap="none">
            <a:spAutoFit/>
          </a:bodyPr>
          <a:lstStyle/>
          <a:p>
            <a:pPr algn="ctr"/>
            <a:r>
              <a:rPr kumimoji="1" lang="en-US" sz="900" b="0" dirty="0">
                <a:solidFill>
                  <a:srgbClr val="000000"/>
                </a:solidFill>
                <a:latin typeface="Arial" panose="020B0604020202020204" pitchFamily="34" charset="0"/>
                <a:ea typeface="ＭＳ Ｐゴシック" pitchFamily="34" charset="-128"/>
                <a:cs typeface="Arial" panose="020B0604020202020204" pitchFamily="34" charset="0"/>
              </a:rPr>
              <a:t>Mounting Pattern</a:t>
            </a:r>
          </a:p>
        </p:txBody>
      </p:sp>
      <p:sp>
        <p:nvSpPr>
          <p:cNvPr id="10" name="Rectangle 9">
            <a:extLst>
              <a:ext uri="{FF2B5EF4-FFF2-40B4-BE49-F238E27FC236}">
                <a16:creationId xmlns:a16="http://schemas.microsoft.com/office/drawing/2014/main" id="{33B6D85F-D99D-1916-5F9C-4021986706FC}"/>
              </a:ext>
            </a:extLst>
          </p:cNvPr>
          <p:cNvSpPr/>
          <p:nvPr/>
        </p:nvSpPr>
        <p:spPr>
          <a:xfrm>
            <a:off x="4387287" y="3697199"/>
            <a:ext cx="486031" cy="230832"/>
          </a:xfrm>
          <a:prstGeom prst="rect">
            <a:avLst/>
          </a:prstGeom>
        </p:spPr>
        <p:txBody>
          <a:bodyPr wrap="none">
            <a:spAutoFit/>
          </a:bodyPr>
          <a:lstStyle/>
          <a:p>
            <a:pPr algn="ctr"/>
            <a:r>
              <a:rPr kumimoji="1" lang="en-US" sz="900" b="0" dirty="0">
                <a:solidFill>
                  <a:srgbClr val="000000"/>
                </a:solidFill>
                <a:latin typeface="Arial" panose="020B0604020202020204" pitchFamily="34" charset="0"/>
                <a:ea typeface="ＭＳ Ｐゴシック" pitchFamily="34" charset="-128"/>
                <a:cs typeface="Arial" panose="020B0604020202020204" pitchFamily="34" charset="0"/>
              </a:rPr>
              <a:t>Hinge</a:t>
            </a:r>
          </a:p>
        </p:txBody>
      </p:sp>
      <p:sp>
        <p:nvSpPr>
          <p:cNvPr id="11" name="Oval 35">
            <a:extLst>
              <a:ext uri="{FF2B5EF4-FFF2-40B4-BE49-F238E27FC236}">
                <a16:creationId xmlns:a16="http://schemas.microsoft.com/office/drawing/2014/main" id="{C97A2925-F885-5007-831C-5BC004B1D80B}"/>
              </a:ext>
            </a:extLst>
          </p:cNvPr>
          <p:cNvSpPr>
            <a:spLocks noChangeArrowheads="1"/>
          </p:cNvSpPr>
          <p:nvPr/>
        </p:nvSpPr>
        <p:spPr bwMode="auto">
          <a:xfrm>
            <a:off x="1574106" y="3902456"/>
            <a:ext cx="864294" cy="288544"/>
          </a:xfrm>
          <a:prstGeom prst="ellipse">
            <a:avLst/>
          </a:prstGeom>
          <a:solidFill>
            <a:srgbClr val="FF99FF"/>
          </a:solidFill>
          <a:ln w="9525">
            <a:solidFill>
              <a:schemeClr val="tx1"/>
            </a:solidFill>
            <a:round/>
            <a:headEnd/>
            <a:tailEnd/>
          </a:ln>
          <a:effectLst/>
        </p:spPr>
        <p:txBody>
          <a:bodyPr wrap="square" anchor="ctr"/>
          <a:lstStyle/>
          <a:p>
            <a:pPr algn="ctr" eaLnBrk="0" hangingPunct="0"/>
            <a:r>
              <a:rPr lang="en-US" altLang="en-US" sz="600" dirty="0">
                <a:latin typeface="Arial" panose="020B0604020202020204" pitchFamily="34" charset="0"/>
              </a:rPr>
              <a:t>Location and Orientation</a:t>
            </a:r>
          </a:p>
        </p:txBody>
      </p:sp>
      <p:sp>
        <p:nvSpPr>
          <p:cNvPr id="13" name="Oval 9">
            <a:extLst>
              <a:ext uri="{FF2B5EF4-FFF2-40B4-BE49-F238E27FC236}">
                <a16:creationId xmlns:a16="http://schemas.microsoft.com/office/drawing/2014/main" id="{DE217C08-749D-C4D1-676E-B8F78ACEC4A4}"/>
              </a:ext>
            </a:extLst>
          </p:cNvPr>
          <p:cNvSpPr>
            <a:spLocks noChangeArrowheads="1"/>
          </p:cNvSpPr>
          <p:nvPr/>
        </p:nvSpPr>
        <p:spPr bwMode="auto">
          <a:xfrm>
            <a:off x="4279312" y="3944548"/>
            <a:ext cx="687064" cy="273335"/>
          </a:xfrm>
          <a:prstGeom prst="ellipse">
            <a:avLst/>
          </a:prstGeom>
          <a:solidFill>
            <a:srgbClr val="FF99FF"/>
          </a:solidFill>
          <a:ln w="9525">
            <a:solidFill>
              <a:schemeClr val="tx1"/>
            </a:solidFill>
            <a:round/>
            <a:headEnd/>
            <a:tailEnd/>
          </a:ln>
          <a:effectLst/>
        </p:spPr>
        <p:txBody>
          <a:bodyPr wrap="none" anchor="ctr"/>
          <a:lstStyle/>
          <a:p>
            <a:pPr algn="ctr" eaLnBrk="0" hangingPunct="0"/>
            <a:r>
              <a:rPr lang="en-US" altLang="en-US" sz="600" dirty="0">
                <a:latin typeface="Arial" panose="020B0604020202020204" pitchFamily="34" charset="0"/>
              </a:rPr>
              <a:t>Articulation</a:t>
            </a:r>
          </a:p>
        </p:txBody>
      </p:sp>
      <p:sp>
        <p:nvSpPr>
          <p:cNvPr id="15" name="Rectangle 14">
            <a:extLst>
              <a:ext uri="{FF2B5EF4-FFF2-40B4-BE49-F238E27FC236}">
                <a16:creationId xmlns:a16="http://schemas.microsoft.com/office/drawing/2014/main" id="{312610F1-87F2-47C3-9D17-9A8DAB567F85}"/>
              </a:ext>
            </a:extLst>
          </p:cNvPr>
          <p:cNvSpPr/>
          <p:nvPr/>
        </p:nvSpPr>
        <p:spPr>
          <a:xfrm>
            <a:off x="4051363" y="3818815"/>
            <a:ext cx="108000" cy="108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cxnSp>
        <p:nvCxnSpPr>
          <p:cNvPr id="16" name="Straight Connector 15">
            <a:extLst>
              <a:ext uri="{FF2B5EF4-FFF2-40B4-BE49-F238E27FC236}">
                <a16:creationId xmlns:a16="http://schemas.microsoft.com/office/drawing/2014/main" id="{39EBA3F8-1CF8-93E6-F980-1567DE30B297}"/>
              </a:ext>
            </a:extLst>
          </p:cNvPr>
          <p:cNvCxnSpPr/>
          <p:nvPr/>
        </p:nvCxnSpPr>
        <p:spPr bwMode="auto">
          <a:xfrm>
            <a:off x="2559920" y="4158481"/>
            <a:ext cx="1537409"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17" name="Rectangle 16">
            <a:extLst>
              <a:ext uri="{FF2B5EF4-FFF2-40B4-BE49-F238E27FC236}">
                <a16:creationId xmlns:a16="http://schemas.microsoft.com/office/drawing/2014/main" id="{2444C7E7-C9F6-0D59-E7D7-F13497874276}"/>
              </a:ext>
            </a:extLst>
          </p:cNvPr>
          <p:cNvSpPr/>
          <p:nvPr/>
        </p:nvSpPr>
        <p:spPr>
          <a:xfrm>
            <a:off x="2481191" y="4104481"/>
            <a:ext cx="108000" cy="108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8" name="Rectangle 17">
            <a:extLst>
              <a:ext uri="{FF2B5EF4-FFF2-40B4-BE49-F238E27FC236}">
                <a16:creationId xmlns:a16="http://schemas.microsoft.com/office/drawing/2014/main" id="{749C31B2-1A06-41AB-3734-F94C380CECB1}"/>
              </a:ext>
            </a:extLst>
          </p:cNvPr>
          <p:cNvSpPr/>
          <p:nvPr/>
        </p:nvSpPr>
        <p:spPr bwMode="auto">
          <a:xfrm>
            <a:off x="3110572" y="4090627"/>
            <a:ext cx="459354" cy="119597"/>
          </a:xfrm>
          <a:prstGeom prst="rect">
            <a:avLst/>
          </a:prstGeom>
          <a:solidFill>
            <a:srgbClr val="CC9900"/>
          </a:solidFill>
          <a:ln>
            <a:solidFill>
              <a:schemeClr val="tx1"/>
            </a:solidFill>
          </a:ln>
          <a:effectLst/>
        </p:spPr>
        <p:txBody>
          <a:bodyPr vert="horz" wrap="square" lIns="13500" tIns="13500" rIns="13500" bIns="13500" numCol="1" rtlCol="0" anchor="t" anchorCtr="0" compatLnSpc="1">
            <a:prstTxWarp prst="textNoShape">
              <a:avLst/>
            </a:prstTxWarp>
            <a:spAutoFit/>
          </a:bodyPr>
          <a:lstStyle/>
          <a:p>
            <a:pPr algn="ctr" defTabSz="685800"/>
            <a:r>
              <a:rPr lang="en-GB" sz="600" dirty="0">
                <a:latin typeface="Arial" panose="020B0604020202020204" pitchFamily="34" charset="0"/>
                <a:cs typeface="Arial" panose="020B0604020202020204" pitchFamily="34" charset="0"/>
              </a:rPr>
              <a:t>Hinge Base</a:t>
            </a:r>
          </a:p>
        </p:txBody>
      </p:sp>
      <p:sp>
        <p:nvSpPr>
          <p:cNvPr id="19" name="Rectangle 18">
            <a:extLst>
              <a:ext uri="{FF2B5EF4-FFF2-40B4-BE49-F238E27FC236}">
                <a16:creationId xmlns:a16="http://schemas.microsoft.com/office/drawing/2014/main" id="{9074485F-F282-DF5E-F1F9-68C2415D0523}"/>
              </a:ext>
            </a:extLst>
          </p:cNvPr>
          <p:cNvSpPr/>
          <p:nvPr/>
        </p:nvSpPr>
        <p:spPr>
          <a:xfrm>
            <a:off x="4053491" y="4096425"/>
            <a:ext cx="108000" cy="108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0" name="Oval 19">
            <a:extLst>
              <a:ext uri="{FF2B5EF4-FFF2-40B4-BE49-F238E27FC236}">
                <a16:creationId xmlns:a16="http://schemas.microsoft.com/office/drawing/2014/main" id="{A97333D9-DAE6-6E4C-0315-F2BED84EAFCC}"/>
              </a:ext>
            </a:extLst>
          </p:cNvPr>
          <p:cNvSpPr/>
          <p:nvPr/>
        </p:nvSpPr>
        <p:spPr bwMode="auto">
          <a:xfrm>
            <a:off x="2886567" y="3790983"/>
            <a:ext cx="111407" cy="429638"/>
          </a:xfrm>
          <a:prstGeom prst="ellipse">
            <a:avLst/>
          </a:prstGeom>
          <a:noFill/>
          <a:ln w="9525" cap="flat" cmpd="sng" algn="ctr">
            <a:solidFill>
              <a:srgbClr val="000000"/>
            </a:solidFill>
            <a:prstDash val="sysDash"/>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hangingPunct="0">
              <a:lnSpc>
                <a:spcPct val="90000"/>
              </a:lnSpc>
              <a:spcAft>
                <a:spcPct val="10000"/>
              </a:spcAft>
              <a:buSzPct val="125000"/>
            </a:pPr>
            <a:endParaRPr lang="en-US" sz="1350">
              <a:latin typeface="Arial" pitchFamily="-107" charset="0"/>
            </a:endParaRPr>
          </a:p>
        </p:txBody>
      </p:sp>
      <p:sp>
        <p:nvSpPr>
          <p:cNvPr id="21" name="Cube 20">
            <a:extLst>
              <a:ext uri="{FF2B5EF4-FFF2-40B4-BE49-F238E27FC236}">
                <a16:creationId xmlns:a16="http://schemas.microsoft.com/office/drawing/2014/main" id="{C3B87FA0-649A-F4B3-925F-378C1968BA12}"/>
              </a:ext>
            </a:extLst>
          </p:cNvPr>
          <p:cNvSpPr>
            <a:spLocks noChangeArrowheads="1"/>
          </p:cNvSpPr>
          <p:nvPr/>
        </p:nvSpPr>
        <p:spPr bwMode="auto">
          <a:xfrm>
            <a:off x="6753225" y="3657600"/>
            <a:ext cx="1099516" cy="623248"/>
          </a:xfrm>
          <a:prstGeom prst="cube">
            <a:avLst>
              <a:gd name="adj" fmla="val 9083"/>
            </a:avLst>
          </a:prstGeom>
          <a:solidFill>
            <a:srgbClr val="FFFFCC"/>
          </a:solidFill>
          <a:ln w="9525">
            <a:solidFill>
              <a:schemeClr val="tx1"/>
            </a:solidFill>
            <a:round/>
            <a:headEnd/>
            <a:tailEnd/>
          </a:ln>
        </p:spPr>
        <p:txBody>
          <a:bodyPr lIns="0" rIns="0" anchor="t" anchorCtr="0"/>
          <a:lstStyle/>
          <a:p>
            <a:pPr algn="ctr" fontAlgn="base">
              <a:spcBef>
                <a:spcPct val="0"/>
              </a:spcBef>
              <a:spcAft>
                <a:spcPct val="0"/>
              </a:spcAft>
            </a:pPr>
            <a:r>
              <a:rPr kumimoji="1" lang="en-US" sz="900" b="0" dirty="0">
                <a:solidFill>
                  <a:srgbClr val="000000"/>
                </a:solidFill>
                <a:latin typeface="Arial" panose="020B0604020202020204" pitchFamily="34" charset="0"/>
                <a:ea typeface="ＭＳ Ｐゴシック" pitchFamily="34" charset="-128"/>
                <a:cs typeface="Arial" panose="020B0604020202020204" pitchFamily="34" charset="0"/>
              </a:rPr>
              <a:t>Radiator</a:t>
            </a:r>
          </a:p>
        </p:txBody>
      </p:sp>
      <p:cxnSp>
        <p:nvCxnSpPr>
          <p:cNvPr id="22" name="Straight Connector 21">
            <a:extLst>
              <a:ext uri="{FF2B5EF4-FFF2-40B4-BE49-F238E27FC236}">
                <a16:creationId xmlns:a16="http://schemas.microsoft.com/office/drawing/2014/main" id="{8B3DF922-0AC8-E8B1-1C85-13B9770B8D41}"/>
              </a:ext>
            </a:extLst>
          </p:cNvPr>
          <p:cNvCxnSpPr/>
          <p:nvPr/>
        </p:nvCxnSpPr>
        <p:spPr bwMode="auto">
          <a:xfrm>
            <a:off x="5208640" y="3865631"/>
            <a:ext cx="1537409"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23" name="Rectangle 22">
            <a:extLst>
              <a:ext uri="{FF2B5EF4-FFF2-40B4-BE49-F238E27FC236}">
                <a16:creationId xmlns:a16="http://schemas.microsoft.com/office/drawing/2014/main" id="{9989E1CA-2D8B-2062-8010-FBE4E156BEBB}"/>
              </a:ext>
            </a:extLst>
          </p:cNvPr>
          <p:cNvSpPr/>
          <p:nvPr/>
        </p:nvSpPr>
        <p:spPr>
          <a:xfrm>
            <a:off x="5122457" y="3811631"/>
            <a:ext cx="108000" cy="108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4" name="Rectangle 23">
            <a:extLst>
              <a:ext uri="{FF2B5EF4-FFF2-40B4-BE49-F238E27FC236}">
                <a16:creationId xmlns:a16="http://schemas.microsoft.com/office/drawing/2014/main" id="{C82E4264-BDFA-309D-9A04-6C1A8BAE5BDA}"/>
              </a:ext>
            </a:extLst>
          </p:cNvPr>
          <p:cNvSpPr/>
          <p:nvPr/>
        </p:nvSpPr>
        <p:spPr bwMode="auto">
          <a:xfrm>
            <a:off x="5845746" y="3800034"/>
            <a:ext cx="263195" cy="119597"/>
          </a:xfrm>
          <a:prstGeom prst="rect">
            <a:avLst/>
          </a:prstGeom>
          <a:solidFill>
            <a:srgbClr val="CC9900"/>
          </a:solidFill>
          <a:ln>
            <a:solidFill>
              <a:schemeClr val="tx1"/>
            </a:solidFill>
          </a:ln>
          <a:effectLst/>
        </p:spPr>
        <p:txBody>
          <a:bodyPr vert="horz" wrap="square" lIns="13500" tIns="13500" rIns="13500" bIns="13500" numCol="1" rtlCol="0" anchor="t" anchorCtr="0" compatLnSpc="1">
            <a:prstTxWarp prst="textNoShape">
              <a:avLst/>
            </a:prstTxWarp>
            <a:spAutoFit/>
          </a:bodyPr>
          <a:lstStyle/>
          <a:p>
            <a:pPr algn="ctr" defTabSz="685800"/>
            <a:r>
              <a:rPr lang="en-GB" sz="600" dirty="0">
                <a:latin typeface="Arial" panose="020B0604020202020204" pitchFamily="34" charset="0"/>
                <a:cs typeface="Arial" panose="020B0604020202020204" pitchFamily="34" charset="0"/>
              </a:rPr>
              <a:t>Heat</a:t>
            </a:r>
          </a:p>
        </p:txBody>
      </p:sp>
      <p:sp>
        <p:nvSpPr>
          <p:cNvPr id="25" name="Rectangle 24">
            <a:extLst>
              <a:ext uri="{FF2B5EF4-FFF2-40B4-BE49-F238E27FC236}">
                <a16:creationId xmlns:a16="http://schemas.microsoft.com/office/drawing/2014/main" id="{688365B6-1C07-A1EB-21C6-0448428DA100}"/>
              </a:ext>
            </a:extLst>
          </p:cNvPr>
          <p:cNvSpPr/>
          <p:nvPr/>
        </p:nvSpPr>
        <p:spPr>
          <a:xfrm>
            <a:off x="6702211" y="3803575"/>
            <a:ext cx="108000" cy="108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cxnSp>
        <p:nvCxnSpPr>
          <p:cNvPr id="26" name="Straight Connector 25">
            <a:extLst>
              <a:ext uri="{FF2B5EF4-FFF2-40B4-BE49-F238E27FC236}">
                <a16:creationId xmlns:a16="http://schemas.microsoft.com/office/drawing/2014/main" id="{75111BB5-24CA-5E7F-BDAD-C6B1CC0B7CD2}"/>
              </a:ext>
            </a:extLst>
          </p:cNvPr>
          <p:cNvCxnSpPr/>
          <p:nvPr/>
        </p:nvCxnSpPr>
        <p:spPr bwMode="auto">
          <a:xfrm>
            <a:off x="5203314" y="4143241"/>
            <a:ext cx="1537409" cy="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27" name="Rectangle 26">
            <a:extLst>
              <a:ext uri="{FF2B5EF4-FFF2-40B4-BE49-F238E27FC236}">
                <a16:creationId xmlns:a16="http://schemas.microsoft.com/office/drawing/2014/main" id="{29E11A62-0D1D-BF83-AFD1-A9BA5C053066}"/>
              </a:ext>
            </a:extLst>
          </p:cNvPr>
          <p:cNvSpPr/>
          <p:nvPr/>
        </p:nvSpPr>
        <p:spPr>
          <a:xfrm>
            <a:off x="5124586" y="4089241"/>
            <a:ext cx="108000" cy="108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8" name="Rectangle 27">
            <a:extLst>
              <a:ext uri="{FF2B5EF4-FFF2-40B4-BE49-F238E27FC236}">
                <a16:creationId xmlns:a16="http://schemas.microsoft.com/office/drawing/2014/main" id="{FC7A2207-0B98-7C5A-6630-C3C1B750075E}"/>
              </a:ext>
            </a:extLst>
          </p:cNvPr>
          <p:cNvSpPr/>
          <p:nvPr/>
        </p:nvSpPr>
        <p:spPr bwMode="auto">
          <a:xfrm>
            <a:off x="5759189" y="4075387"/>
            <a:ext cx="526463" cy="119597"/>
          </a:xfrm>
          <a:prstGeom prst="rect">
            <a:avLst/>
          </a:prstGeom>
          <a:solidFill>
            <a:srgbClr val="CC9900"/>
          </a:solidFill>
          <a:ln>
            <a:solidFill>
              <a:schemeClr val="tx1"/>
            </a:solidFill>
          </a:ln>
          <a:effectLst/>
        </p:spPr>
        <p:txBody>
          <a:bodyPr vert="horz" wrap="square" lIns="13500" tIns="13500" rIns="13500" bIns="13500" numCol="1" rtlCol="0" anchor="t" anchorCtr="0" compatLnSpc="1">
            <a:prstTxWarp prst="textNoShape">
              <a:avLst/>
            </a:prstTxWarp>
            <a:spAutoFit/>
          </a:bodyPr>
          <a:lstStyle/>
          <a:p>
            <a:pPr algn="ctr" defTabSz="685800"/>
            <a:r>
              <a:rPr lang="en-GB" sz="600" dirty="0">
                <a:latin typeface="Arial" panose="020B0604020202020204" pitchFamily="34" charset="0"/>
                <a:cs typeface="Arial" panose="020B0604020202020204" pitchFamily="34" charset="0"/>
              </a:rPr>
              <a:t>Hinge Mount</a:t>
            </a:r>
          </a:p>
        </p:txBody>
      </p:sp>
      <p:sp>
        <p:nvSpPr>
          <p:cNvPr id="29" name="Rectangle 28">
            <a:extLst>
              <a:ext uri="{FF2B5EF4-FFF2-40B4-BE49-F238E27FC236}">
                <a16:creationId xmlns:a16="http://schemas.microsoft.com/office/drawing/2014/main" id="{60225251-F25D-0653-5057-DB2CDC88ECC3}"/>
              </a:ext>
            </a:extLst>
          </p:cNvPr>
          <p:cNvSpPr/>
          <p:nvPr/>
        </p:nvSpPr>
        <p:spPr>
          <a:xfrm>
            <a:off x="6696886" y="4081185"/>
            <a:ext cx="108000" cy="108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30" name="Oval 29">
            <a:extLst>
              <a:ext uri="{FF2B5EF4-FFF2-40B4-BE49-F238E27FC236}">
                <a16:creationId xmlns:a16="http://schemas.microsoft.com/office/drawing/2014/main" id="{26AA739D-1101-0118-6B81-F828D2344F9E}"/>
              </a:ext>
            </a:extLst>
          </p:cNvPr>
          <p:cNvSpPr/>
          <p:nvPr/>
        </p:nvSpPr>
        <p:spPr bwMode="auto">
          <a:xfrm>
            <a:off x="5529961" y="3775743"/>
            <a:ext cx="111407" cy="429638"/>
          </a:xfrm>
          <a:prstGeom prst="ellipse">
            <a:avLst/>
          </a:prstGeom>
          <a:noFill/>
          <a:ln w="9525" cap="flat" cmpd="sng" algn="ctr">
            <a:solidFill>
              <a:srgbClr val="000000"/>
            </a:solidFill>
            <a:prstDash val="sysDash"/>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eaLnBrk="0" hangingPunct="0">
              <a:lnSpc>
                <a:spcPct val="90000"/>
              </a:lnSpc>
              <a:spcAft>
                <a:spcPct val="10000"/>
              </a:spcAft>
              <a:buSzPct val="125000"/>
            </a:pPr>
            <a:endParaRPr lang="en-US" sz="1350">
              <a:latin typeface="Arial" pitchFamily="-107" charset="0"/>
            </a:endParaRPr>
          </a:p>
        </p:txBody>
      </p:sp>
      <p:sp>
        <p:nvSpPr>
          <p:cNvPr id="31" name="Oval 9">
            <a:extLst>
              <a:ext uri="{FF2B5EF4-FFF2-40B4-BE49-F238E27FC236}">
                <a16:creationId xmlns:a16="http://schemas.microsoft.com/office/drawing/2014/main" id="{46286BFB-1AB9-E4D2-9128-D388C3D28243}"/>
              </a:ext>
            </a:extLst>
          </p:cNvPr>
          <p:cNvSpPr>
            <a:spLocks noChangeArrowheads="1"/>
          </p:cNvSpPr>
          <p:nvPr/>
        </p:nvSpPr>
        <p:spPr bwMode="auto">
          <a:xfrm>
            <a:off x="6921119" y="3959758"/>
            <a:ext cx="687064" cy="273335"/>
          </a:xfrm>
          <a:prstGeom prst="ellipse">
            <a:avLst/>
          </a:prstGeom>
          <a:solidFill>
            <a:srgbClr val="FF99FF"/>
          </a:solidFill>
          <a:ln w="9525">
            <a:solidFill>
              <a:schemeClr val="tx1"/>
            </a:solidFill>
            <a:round/>
            <a:headEnd/>
            <a:tailEnd/>
          </a:ln>
          <a:effectLst/>
        </p:spPr>
        <p:txBody>
          <a:bodyPr wrap="none" anchor="ctr"/>
          <a:lstStyle/>
          <a:p>
            <a:pPr algn="ctr" eaLnBrk="0" hangingPunct="0"/>
            <a:r>
              <a:rPr lang="en-US" altLang="en-US" sz="600" dirty="0">
                <a:latin typeface="Arial" panose="020B0604020202020204" pitchFamily="34" charset="0"/>
              </a:rPr>
              <a:t>Heat Radiation</a:t>
            </a:r>
          </a:p>
        </p:txBody>
      </p:sp>
      <p:sp>
        <p:nvSpPr>
          <p:cNvPr id="32" name="Oval 9">
            <a:extLst>
              <a:ext uri="{FF2B5EF4-FFF2-40B4-BE49-F238E27FC236}">
                <a16:creationId xmlns:a16="http://schemas.microsoft.com/office/drawing/2014/main" id="{26C45ABF-5DA2-E076-9AB5-E5C2CC597B45}"/>
              </a:ext>
            </a:extLst>
          </p:cNvPr>
          <p:cNvSpPr>
            <a:spLocks noChangeArrowheads="1"/>
          </p:cNvSpPr>
          <p:nvPr/>
        </p:nvSpPr>
        <p:spPr bwMode="auto">
          <a:xfrm>
            <a:off x="4321025" y="2835748"/>
            <a:ext cx="687064" cy="273335"/>
          </a:xfrm>
          <a:prstGeom prst="ellipse">
            <a:avLst/>
          </a:prstGeom>
          <a:solidFill>
            <a:srgbClr val="FF99FF"/>
          </a:solidFill>
          <a:ln w="9525">
            <a:solidFill>
              <a:schemeClr val="tx1"/>
            </a:solidFill>
            <a:round/>
            <a:headEnd/>
            <a:tailEnd/>
          </a:ln>
          <a:effectLst/>
        </p:spPr>
        <p:txBody>
          <a:bodyPr wrap="none" anchor="ctr"/>
          <a:lstStyle/>
          <a:p>
            <a:pPr algn="ctr" eaLnBrk="0" hangingPunct="0"/>
            <a:r>
              <a:rPr lang="en-US" altLang="en-US" sz="600" dirty="0">
                <a:latin typeface="Arial" panose="020B0604020202020204" pitchFamily="34" charset="0"/>
              </a:rPr>
              <a:t>Controller</a:t>
            </a:r>
          </a:p>
        </p:txBody>
      </p:sp>
      <p:cxnSp>
        <p:nvCxnSpPr>
          <p:cNvPr id="33" name="Straight Connector 32">
            <a:extLst>
              <a:ext uri="{FF2B5EF4-FFF2-40B4-BE49-F238E27FC236}">
                <a16:creationId xmlns:a16="http://schemas.microsoft.com/office/drawing/2014/main" id="{DAF2E85F-608D-BA15-600A-38B59A27E9CB}"/>
              </a:ext>
            </a:extLst>
          </p:cNvPr>
          <p:cNvCxnSpPr>
            <a:cxnSpLocks/>
            <a:stCxn id="32" idx="4"/>
            <a:endCxn id="36" idx="0"/>
          </p:cNvCxnSpPr>
          <p:nvPr/>
        </p:nvCxnSpPr>
        <p:spPr bwMode="auto">
          <a:xfrm flipH="1">
            <a:off x="4641925" y="3109084"/>
            <a:ext cx="22633" cy="771788"/>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36" name="Oval 35">
            <a:extLst>
              <a:ext uri="{FF2B5EF4-FFF2-40B4-BE49-F238E27FC236}">
                <a16:creationId xmlns:a16="http://schemas.microsoft.com/office/drawing/2014/main" id="{A4099375-4FEA-9179-3A17-EBF2D4CCCC7F}"/>
              </a:ext>
            </a:extLst>
          </p:cNvPr>
          <p:cNvSpPr/>
          <p:nvPr/>
        </p:nvSpPr>
        <p:spPr>
          <a:xfrm>
            <a:off x="4587924" y="3880871"/>
            <a:ext cx="108001" cy="108000"/>
          </a:xfrm>
          <a:prstGeom prst="ellips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2" name="Rectangle 41">
            <a:extLst>
              <a:ext uri="{FF2B5EF4-FFF2-40B4-BE49-F238E27FC236}">
                <a16:creationId xmlns:a16="http://schemas.microsoft.com/office/drawing/2014/main" id="{A0EFF631-B983-F9AF-E51E-D0104561720E}"/>
              </a:ext>
            </a:extLst>
          </p:cNvPr>
          <p:cNvSpPr/>
          <p:nvPr/>
        </p:nvSpPr>
        <p:spPr bwMode="auto">
          <a:xfrm>
            <a:off x="4440502" y="3292755"/>
            <a:ext cx="435386" cy="211930"/>
          </a:xfrm>
          <a:prstGeom prst="rect">
            <a:avLst/>
          </a:prstGeom>
          <a:solidFill>
            <a:srgbClr val="CC9900"/>
          </a:solidFill>
          <a:ln>
            <a:solidFill>
              <a:schemeClr val="tx1"/>
            </a:solidFill>
          </a:ln>
          <a:effectLst/>
        </p:spPr>
        <p:txBody>
          <a:bodyPr vert="horz" wrap="square" lIns="13500" tIns="13500" rIns="13500" bIns="13500" numCol="1" rtlCol="0" anchor="t" anchorCtr="0" compatLnSpc="1">
            <a:prstTxWarp prst="textNoShape">
              <a:avLst/>
            </a:prstTxWarp>
            <a:spAutoFit/>
          </a:bodyPr>
          <a:lstStyle/>
          <a:p>
            <a:pPr algn="ctr" defTabSz="685800"/>
            <a:r>
              <a:rPr lang="en-GB" sz="600" dirty="0">
                <a:latin typeface="Arial" panose="020B0604020202020204" pitchFamily="34" charset="0"/>
                <a:cs typeface="Arial" panose="020B0604020202020204" pitchFamily="34" charset="0"/>
              </a:rPr>
              <a:t>Angle Command</a:t>
            </a:r>
          </a:p>
        </p:txBody>
      </p:sp>
      <p:sp>
        <p:nvSpPr>
          <p:cNvPr id="2" name="Rectangle 1">
            <a:extLst>
              <a:ext uri="{FF2B5EF4-FFF2-40B4-BE49-F238E27FC236}">
                <a16:creationId xmlns:a16="http://schemas.microsoft.com/office/drawing/2014/main" id="{837E0010-6AE7-C6D7-CFB1-69DFE8FFB1EE}"/>
              </a:ext>
            </a:extLst>
          </p:cNvPr>
          <p:cNvSpPr>
            <a:spLocks noChangeArrowheads="1"/>
          </p:cNvSpPr>
          <p:nvPr/>
        </p:nvSpPr>
        <p:spPr bwMode="auto">
          <a:xfrm>
            <a:off x="457200" y="-1"/>
            <a:ext cx="8229600" cy="724445"/>
          </a:xfrm>
          <a:prstGeom prst="rect">
            <a:avLst/>
          </a:prstGeom>
        </p:spPr>
        <p:txBody>
          <a:bodyPr vert="horz"/>
          <a:lstStyle/>
          <a:p>
            <a:pPr algn="ctr" eaLnBrk="0" hangingPunct="0">
              <a:lnSpc>
                <a:spcPct val="90000"/>
              </a:lnSpc>
            </a:pPr>
            <a:r>
              <a:rPr lang="en-US" altLang="ja-JP" sz="2500" dirty="0">
                <a:solidFill>
                  <a:srgbClr val="0099A6"/>
                </a:solidFill>
                <a:latin typeface="+mj-lt"/>
                <a:ea typeface="ＭＳ Ｐゴシック" pitchFamily="26" charset="-128"/>
                <a:cs typeface="ＭＳ Ｐゴシック" pitchFamily="26" charset="-128"/>
              </a:rPr>
              <a:t>Structural View – Hinge Assembly</a:t>
            </a:r>
          </a:p>
        </p:txBody>
      </p:sp>
      <p:sp>
        <p:nvSpPr>
          <p:cNvPr id="3" name="Date Placeholder 1">
            <a:extLst>
              <a:ext uri="{FF2B5EF4-FFF2-40B4-BE49-F238E27FC236}">
                <a16:creationId xmlns:a16="http://schemas.microsoft.com/office/drawing/2014/main" id="{4DDF7119-FB1F-C1CF-4F6D-CC6058AF2022}"/>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8-3</a:t>
            </a:r>
          </a:p>
        </p:txBody>
      </p:sp>
      <p:sp>
        <p:nvSpPr>
          <p:cNvPr id="12" name="Date Placeholder 11">
            <a:extLst>
              <a:ext uri="{FF2B5EF4-FFF2-40B4-BE49-F238E27FC236}">
                <a16:creationId xmlns:a16="http://schemas.microsoft.com/office/drawing/2014/main" id="{1CA8A0C6-5FC3-AF18-9476-1089CE6CE151}"/>
              </a:ext>
            </a:extLst>
          </p:cNvPr>
          <p:cNvSpPr>
            <a:spLocks noGrp="1"/>
          </p:cNvSpPr>
          <p:nvPr>
            <p:ph type="dt" sz="half" idx="2"/>
          </p:nvPr>
        </p:nvSpPr>
        <p:spPr/>
        <p:txBody>
          <a:bodyPr/>
          <a:lstStyle/>
          <a:p>
            <a:r>
              <a:rPr lang="en-US"/>
              <a:t>28 Mar 2024</a:t>
            </a:r>
            <a:endParaRPr lang="en-US" dirty="0"/>
          </a:p>
        </p:txBody>
      </p:sp>
    </p:spTree>
    <p:extLst>
      <p:ext uri="{BB962C8B-B14F-4D97-AF65-F5344CB8AC3E}">
        <p14:creationId xmlns:p14="http://schemas.microsoft.com/office/powerpoint/2010/main" val="196956251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A4225A-3D7F-22EE-6D31-13F6D19A9726}"/>
            </a:ext>
          </a:extLst>
        </p:cNvPr>
        <p:cNvGrpSpPr/>
        <p:nvPr/>
      </p:nvGrpSpPr>
      <p:grpSpPr>
        <a:xfrm>
          <a:off x="0" y="0"/>
          <a:ext cx="0" cy="0"/>
          <a:chOff x="0" y="0"/>
          <a:chExt cx="0" cy="0"/>
        </a:xfrm>
      </p:grpSpPr>
      <p:sp>
        <p:nvSpPr>
          <p:cNvPr id="16388" name="Text Box 4">
            <a:extLst>
              <a:ext uri="{FF2B5EF4-FFF2-40B4-BE49-F238E27FC236}">
                <a16:creationId xmlns:a16="http://schemas.microsoft.com/office/drawing/2014/main" id="{8FD1F16A-AD07-0B75-E71E-A9BD74538A96}"/>
              </a:ext>
            </a:extLst>
          </p:cNvPr>
          <p:cNvSpPr txBox="1">
            <a:spLocks noChangeArrowheads="1"/>
          </p:cNvSpPr>
          <p:nvPr/>
        </p:nvSpPr>
        <p:spPr bwMode="auto">
          <a:xfrm>
            <a:off x="685800" y="76200"/>
            <a:ext cx="7772400" cy="381000"/>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ctr" eaLnBrk="0" hangingPunct="0">
              <a:lnSpc>
                <a:spcPct val="90000"/>
              </a:lnSpc>
              <a:defRPr>
                <a:solidFill>
                  <a:srgbClr val="0099A6"/>
                </a:solidFill>
              </a:defRPr>
            </a:lvl1pPr>
            <a:lvl2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2pPr>
            <a:lvl3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3pPr>
            <a:lvl4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4pPr>
            <a:lvl5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5pPr>
            <a:lvl6pPr marL="457200" algn="ctr" eaLnBrk="0" fontAlgn="base" hangingPunct="0">
              <a:lnSpc>
                <a:spcPct val="90000"/>
              </a:lnSpc>
              <a:spcBef>
                <a:spcPct val="0"/>
              </a:spcBef>
              <a:spcAft>
                <a:spcPct val="0"/>
              </a:spcAft>
              <a:defRPr sz="2500">
                <a:solidFill>
                  <a:schemeClr val="hlink"/>
                </a:solidFill>
                <a:latin typeface="Arial" pitchFamily="-107" charset="0"/>
              </a:defRPr>
            </a:lvl6pPr>
            <a:lvl7pPr marL="914400" algn="ctr" eaLnBrk="0" fontAlgn="base" hangingPunct="0">
              <a:lnSpc>
                <a:spcPct val="90000"/>
              </a:lnSpc>
              <a:spcBef>
                <a:spcPct val="0"/>
              </a:spcBef>
              <a:spcAft>
                <a:spcPct val="0"/>
              </a:spcAft>
              <a:defRPr sz="2500">
                <a:solidFill>
                  <a:schemeClr val="hlink"/>
                </a:solidFill>
                <a:latin typeface="Arial" pitchFamily="-107" charset="0"/>
              </a:defRPr>
            </a:lvl7pPr>
            <a:lvl8pPr marL="1371600" algn="ctr" eaLnBrk="0" fontAlgn="base" hangingPunct="0">
              <a:lnSpc>
                <a:spcPct val="90000"/>
              </a:lnSpc>
              <a:spcBef>
                <a:spcPct val="0"/>
              </a:spcBef>
              <a:spcAft>
                <a:spcPct val="0"/>
              </a:spcAft>
              <a:defRPr sz="2500">
                <a:solidFill>
                  <a:schemeClr val="hlink"/>
                </a:solidFill>
                <a:latin typeface="Arial" pitchFamily="-107" charset="0"/>
              </a:defRPr>
            </a:lvl8pPr>
            <a:lvl9pPr marL="1828800" algn="ctr" eaLnBrk="0" fontAlgn="base" hangingPunct="0">
              <a:lnSpc>
                <a:spcPct val="90000"/>
              </a:lnSpc>
              <a:spcBef>
                <a:spcPct val="0"/>
              </a:spcBef>
              <a:spcAft>
                <a:spcPct val="0"/>
              </a:spcAft>
              <a:defRPr sz="2500">
                <a:solidFill>
                  <a:schemeClr val="hlink"/>
                </a:solidFill>
                <a:latin typeface="Arial" pitchFamily="-107" charset="0"/>
              </a:defRPr>
            </a:lvl9pPr>
          </a:lstStyle>
          <a:p>
            <a:r>
              <a:rPr lang="en-US" sz="2000" dirty="0"/>
              <a:t>Physical Viewpoint - </a:t>
            </a:r>
            <a:br>
              <a:rPr lang="en-US" sz="2000" dirty="0"/>
            </a:br>
            <a:r>
              <a:rPr lang="en-US" sz="2000" dirty="0"/>
              <a:t>Component / Connector Derived VP Examples</a:t>
            </a:r>
          </a:p>
        </p:txBody>
      </p:sp>
      <p:sp>
        <p:nvSpPr>
          <p:cNvPr id="16390" name="Rectangle 6">
            <a:extLst>
              <a:ext uri="{FF2B5EF4-FFF2-40B4-BE49-F238E27FC236}">
                <a16:creationId xmlns:a16="http://schemas.microsoft.com/office/drawing/2014/main" id="{C5F5B2D3-63AF-B392-0754-1ACC86AACCF1}"/>
              </a:ext>
            </a:extLst>
          </p:cNvPr>
          <p:cNvSpPr>
            <a:spLocks noChangeArrowheads="1"/>
          </p:cNvSpPr>
          <p:nvPr/>
        </p:nvSpPr>
        <p:spPr bwMode="auto">
          <a:xfrm>
            <a:off x="533400" y="1371600"/>
            <a:ext cx="7772400" cy="3926681"/>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90000" tIns="46800" rIns="90000" bIns="46800"/>
          <a:lstStyle/>
          <a:p>
            <a:pPr marL="341313" indent="-341313">
              <a:lnSpc>
                <a:spcPct val="90000"/>
              </a:lnSpc>
              <a:spcBef>
                <a:spcPts val="450"/>
              </a:spcBef>
              <a:buClr>
                <a:srgbClr val="C403DA"/>
              </a:buClr>
              <a:buFont typeface="Arial" charset="0"/>
              <a:buChar char="•"/>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a:pPr>
            <a:r>
              <a:rPr lang="en-US" sz="1800" b="1" dirty="0">
                <a:solidFill>
                  <a:srgbClr val="C403DA"/>
                </a:solidFill>
                <a:latin typeface="Arial" charset="0"/>
              </a:rPr>
              <a:t>Structural</a:t>
            </a:r>
          </a:p>
          <a:p>
            <a:pPr marL="741363" lvl="1" indent="-284163">
              <a:lnSpc>
                <a:spcPct val="90000"/>
              </a:lnSpc>
              <a:spcBef>
                <a:spcPts val="400"/>
              </a:spcBef>
              <a:buClr>
                <a:srgbClr val="C403DA"/>
              </a:buClr>
              <a:buFont typeface="Arial" charset="0"/>
              <a:buChar char="–"/>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a:pPr>
            <a:r>
              <a:rPr lang="en-US" sz="1600" dirty="0">
                <a:solidFill>
                  <a:srgbClr val="C403DA"/>
                </a:solidFill>
                <a:latin typeface="Arial" charset="0"/>
              </a:rPr>
              <a:t>Components (S/C bus, physical link, arm/articulation, structural attributes of other components)</a:t>
            </a:r>
          </a:p>
          <a:p>
            <a:pPr marL="741363" lvl="1" indent="-284163">
              <a:lnSpc>
                <a:spcPct val="90000"/>
              </a:lnSpc>
              <a:spcBef>
                <a:spcPts val="400"/>
              </a:spcBef>
              <a:buClr>
                <a:srgbClr val="C403DA"/>
              </a:buClr>
              <a:buFont typeface="Arial" charset="0"/>
              <a:buChar char="–"/>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a:pPr>
            <a:r>
              <a:rPr lang="en-US" sz="1600" dirty="0">
                <a:solidFill>
                  <a:srgbClr val="C403DA"/>
                </a:solidFill>
                <a:latin typeface="Arial" charset="0"/>
              </a:rPr>
              <a:t>Connectors (joint, bolt (incl explosive), weld)</a:t>
            </a:r>
            <a:r>
              <a:rPr lang="en-US" sz="1600" b="1" dirty="0">
                <a:solidFill>
                  <a:srgbClr val="C403DA"/>
                </a:solidFill>
                <a:latin typeface="Arial" charset="0"/>
              </a:rPr>
              <a:t> </a:t>
            </a:r>
          </a:p>
          <a:p>
            <a:pPr marL="341313" indent="-341313">
              <a:lnSpc>
                <a:spcPct val="90000"/>
              </a:lnSpc>
              <a:spcBef>
                <a:spcPts val="450"/>
              </a:spcBef>
              <a:buClr>
                <a:srgbClr val="C403DA"/>
              </a:buClr>
              <a:buFont typeface="Arial" charset="0"/>
              <a:buChar char="•"/>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a:pPr>
            <a:r>
              <a:rPr lang="en-US" sz="1800" b="1" dirty="0">
                <a:solidFill>
                  <a:srgbClr val="C403DA"/>
                </a:solidFill>
                <a:latin typeface="Arial" charset="0"/>
              </a:rPr>
              <a:t>Power</a:t>
            </a:r>
          </a:p>
          <a:p>
            <a:pPr marL="741363" lvl="1" indent="-284163">
              <a:lnSpc>
                <a:spcPct val="90000"/>
              </a:lnSpc>
              <a:spcBef>
                <a:spcPts val="400"/>
              </a:spcBef>
              <a:buClr>
                <a:srgbClr val="C403DA"/>
              </a:buClr>
              <a:buFont typeface="Arial" charset="0"/>
              <a:buChar char="–"/>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a:pPr>
            <a:r>
              <a:rPr lang="en-US" sz="1600" dirty="0">
                <a:solidFill>
                  <a:srgbClr val="C403DA"/>
                </a:solidFill>
                <a:latin typeface="Arial" charset="0"/>
              </a:rPr>
              <a:t>Components (solar panel, battery, RTG, switches, power attributes of other components)</a:t>
            </a:r>
          </a:p>
          <a:p>
            <a:pPr marL="741363" lvl="1" indent="-284163">
              <a:lnSpc>
                <a:spcPct val="90000"/>
              </a:lnSpc>
              <a:spcBef>
                <a:spcPts val="400"/>
              </a:spcBef>
              <a:buClr>
                <a:srgbClr val="C403DA"/>
              </a:buClr>
              <a:buFont typeface="Arial" charset="0"/>
              <a:buChar char="–"/>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a:pPr>
            <a:r>
              <a:rPr lang="en-US" sz="1600" dirty="0">
                <a:solidFill>
                  <a:srgbClr val="C403DA"/>
                </a:solidFill>
                <a:latin typeface="Arial" charset="0"/>
              </a:rPr>
              <a:t>Connectors (power bus, rotational power connectors)</a:t>
            </a:r>
          </a:p>
          <a:p>
            <a:pPr marL="341313" indent="-341313">
              <a:lnSpc>
                <a:spcPct val="90000"/>
              </a:lnSpc>
              <a:spcBef>
                <a:spcPts val="450"/>
              </a:spcBef>
              <a:buClr>
                <a:srgbClr val="C403DA"/>
              </a:buClr>
              <a:buFont typeface="Arial" charset="0"/>
              <a:buChar char="•"/>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a:pPr>
            <a:r>
              <a:rPr lang="en-US" sz="1800" b="1" dirty="0">
                <a:solidFill>
                  <a:srgbClr val="C403DA"/>
                </a:solidFill>
                <a:latin typeface="Arial" charset="0"/>
              </a:rPr>
              <a:t>Thermal</a:t>
            </a:r>
          </a:p>
          <a:p>
            <a:pPr marL="741363" lvl="1" indent="-284163">
              <a:lnSpc>
                <a:spcPct val="90000"/>
              </a:lnSpc>
              <a:spcBef>
                <a:spcPts val="400"/>
              </a:spcBef>
              <a:buClr>
                <a:srgbClr val="C403DA"/>
              </a:buClr>
              <a:buFont typeface="Arial" charset="0"/>
              <a:buChar char="–"/>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a:pPr>
            <a:r>
              <a:rPr lang="en-US" sz="1600" dirty="0">
                <a:solidFill>
                  <a:srgbClr val="C403DA"/>
                </a:solidFill>
                <a:latin typeface="Arial" charset="0"/>
              </a:rPr>
              <a:t>Components (cooler, heater, thermal attributes of other components)</a:t>
            </a:r>
          </a:p>
          <a:p>
            <a:pPr marL="741363" lvl="1" indent="-284163">
              <a:lnSpc>
                <a:spcPct val="90000"/>
              </a:lnSpc>
              <a:spcBef>
                <a:spcPts val="400"/>
              </a:spcBef>
              <a:buClr>
                <a:srgbClr val="C403DA"/>
              </a:buClr>
              <a:buFont typeface="Arial" charset="0"/>
              <a:buChar char="–"/>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a:pPr>
            <a:r>
              <a:rPr lang="en-US" sz="1600" dirty="0">
                <a:solidFill>
                  <a:srgbClr val="C403DA"/>
                </a:solidFill>
                <a:latin typeface="Arial" charset="0"/>
              </a:rPr>
              <a:t>Connectors (heat pipe, duct, free space radiation)</a:t>
            </a:r>
          </a:p>
          <a:p>
            <a:pPr marL="341313" indent="-341313">
              <a:lnSpc>
                <a:spcPct val="90000"/>
              </a:lnSpc>
              <a:spcBef>
                <a:spcPts val="450"/>
              </a:spcBef>
              <a:buClr>
                <a:srgbClr val="C403DA"/>
              </a:buClr>
              <a:buFont typeface="Arial" charset="0"/>
              <a:buChar char="•"/>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a:pPr>
            <a:r>
              <a:rPr lang="en-US" sz="1800" b="1" dirty="0">
                <a:solidFill>
                  <a:srgbClr val="C403DA"/>
                </a:solidFill>
                <a:latin typeface="Arial" charset="0"/>
              </a:rPr>
              <a:t>Propulsion</a:t>
            </a:r>
          </a:p>
          <a:p>
            <a:pPr marL="741363" lvl="1" indent="-284163">
              <a:lnSpc>
                <a:spcPct val="90000"/>
              </a:lnSpc>
              <a:spcBef>
                <a:spcPts val="400"/>
              </a:spcBef>
              <a:buClr>
                <a:srgbClr val="C403DA"/>
              </a:buClr>
              <a:buFont typeface="Arial" charset="0"/>
              <a:buChar char="–"/>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a:pPr>
            <a:r>
              <a:rPr lang="en-US" sz="1600" dirty="0">
                <a:solidFill>
                  <a:srgbClr val="C403DA"/>
                </a:solidFill>
                <a:latin typeface="Arial" charset="0"/>
              </a:rPr>
              <a:t>Components (motor, wheel, thruster, gyro)</a:t>
            </a:r>
          </a:p>
          <a:p>
            <a:pPr marL="741363" lvl="1" indent="-284163">
              <a:lnSpc>
                <a:spcPct val="90000"/>
              </a:lnSpc>
              <a:spcBef>
                <a:spcPts val="400"/>
              </a:spcBef>
              <a:buClr>
                <a:srgbClr val="C403DA"/>
              </a:buClr>
              <a:buFont typeface="Arial" charset="0"/>
              <a:buChar char="–"/>
              <a:tabLst>
                <a:tab pos="341313" algn="l"/>
                <a:tab pos="1255713" algn="l"/>
                <a:tab pos="2170113" algn="l"/>
                <a:tab pos="3084513" algn="l"/>
                <a:tab pos="3998913" algn="l"/>
                <a:tab pos="4913313" algn="l"/>
                <a:tab pos="5827713" algn="l"/>
                <a:tab pos="6742113" algn="l"/>
                <a:tab pos="7656513" algn="l"/>
                <a:tab pos="8570913" algn="l"/>
                <a:tab pos="9485313" algn="l"/>
                <a:tab pos="10399713" algn="l"/>
              </a:tabLst>
              <a:defRPr/>
            </a:pPr>
            <a:r>
              <a:rPr lang="en-US" sz="1600" dirty="0">
                <a:solidFill>
                  <a:srgbClr val="C403DA"/>
                </a:solidFill>
                <a:latin typeface="Arial" charset="0"/>
              </a:rPr>
              <a:t>Connectors (contact patch, gravity, radiation pressure)</a:t>
            </a:r>
          </a:p>
        </p:txBody>
      </p:sp>
      <p:sp>
        <p:nvSpPr>
          <p:cNvPr id="2" name="Date Placeholder 1">
            <a:extLst>
              <a:ext uri="{FF2B5EF4-FFF2-40B4-BE49-F238E27FC236}">
                <a16:creationId xmlns:a16="http://schemas.microsoft.com/office/drawing/2014/main" id="{1C10960D-C16A-3D4F-64AB-A98272E53B58}"/>
              </a:ext>
            </a:extLst>
          </p:cNvPr>
          <p:cNvSpPr>
            <a:spLocks noGrp="1"/>
          </p:cNvSpPr>
          <p:nvPr>
            <p:ph type="dt" sz="half" idx="2"/>
          </p:nvPr>
        </p:nvSpPr>
        <p:spPr>
          <a:xfrm>
            <a:off x="0" y="6589712"/>
            <a:ext cx="1731963" cy="268288"/>
          </a:xfrm>
        </p:spPr>
        <p:txBody>
          <a:bodyPr/>
          <a:lstStyle/>
          <a:p>
            <a:r>
              <a:rPr lang="en-US"/>
              <a:t>28 Mar 2024</a:t>
            </a:r>
            <a:endParaRPr lang="en-US" dirty="0"/>
          </a:p>
        </p:txBody>
      </p:sp>
    </p:spTree>
    <p:extLst>
      <p:ext uri="{BB962C8B-B14F-4D97-AF65-F5344CB8AC3E}">
        <p14:creationId xmlns:p14="http://schemas.microsoft.com/office/powerpoint/2010/main" val="312426611"/>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p:stCondLst>
                                    <p:cond delay="0"/>
                                  </p:stCondLst>
                                  <p:childTnLst>
                                    <p:set>
                                      <p:cBhvr additive="repl">
                                        <p:cTn id="6" dur="1" fill="hold">
                                          <p:stCondLst>
                                            <p:cond delay="0"/>
                                          </p:stCondLst>
                                        </p:cTn>
                                        <p:tgtEl>
                                          <p:spTgt spid="163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86DB4D-1D40-F6F2-72A2-345A6DC1E71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CBA0D7-48CB-7F27-C4E5-3F18F94A21E0}"/>
              </a:ext>
            </a:extLst>
          </p:cNvPr>
          <p:cNvSpPr>
            <a:spLocks noGrp="1"/>
          </p:cNvSpPr>
          <p:nvPr>
            <p:ph type="title"/>
          </p:nvPr>
        </p:nvSpPr>
        <p:spPr/>
        <p:txBody>
          <a:bodyPr/>
          <a:lstStyle/>
          <a:p>
            <a:r>
              <a:rPr lang="en-US" dirty="0"/>
              <a:t>RASDS Simple Structural View Simple Example</a:t>
            </a:r>
          </a:p>
        </p:txBody>
      </p:sp>
      <p:sp>
        <p:nvSpPr>
          <p:cNvPr id="3" name="Content Placeholder 2">
            <a:extLst>
              <a:ext uri="{FF2B5EF4-FFF2-40B4-BE49-F238E27FC236}">
                <a16:creationId xmlns:a16="http://schemas.microsoft.com/office/drawing/2014/main" id="{59EC6448-A73A-D55E-76BB-6374F57F37C0}"/>
              </a:ext>
            </a:extLst>
          </p:cNvPr>
          <p:cNvSpPr>
            <a:spLocks noGrp="1"/>
          </p:cNvSpPr>
          <p:nvPr>
            <p:ph idx="1"/>
          </p:nvPr>
        </p:nvSpPr>
        <p:spPr>
          <a:xfrm>
            <a:off x="628650" y="1123526"/>
            <a:ext cx="7886700" cy="792207"/>
          </a:xfrm>
        </p:spPr>
        <p:txBody>
          <a:bodyPr/>
          <a:lstStyle/>
          <a:p>
            <a:r>
              <a:rPr lang="en-US" sz="2000" dirty="0"/>
              <a:t>This diagram represents connection for on-orbit servicing using structural conduit and fluid flow information </a:t>
            </a:r>
            <a:r>
              <a:rPr lang="en-US" sz="2000" dirty="0">
                <a:solidFill>
                  <a:srgbClr val="FF0000"/>
                </a:solidFill>
              </a:rPr>
              <a:t>to “client”.</a:t>
            </a:r>
          </a:p>
        </p:txBody>
      </p:sp>
      <p:sp>
        <p:nvSpPr>
          <p:cNvPr id="4" name="Cube 3">
            <a:extLst>
              <a:ext uri="{FF2B5EF4-FFF2-40B4-BE49-F238E27FC236}">
                <a16:creationId xmlns:a16="http://schemas.microsoft.com/office/drawing/2014/main" id="{EA22A58B-B741-F133-1FEA-DB759F990A6C}"/>
              </a:ext>
            </a:extLst>
          </p:cNvPr>
          <p:cNvSpPr>
            <a:spLocks noChangeArrowheads="1"/>
          </p:cNvSpPr>
          <p:nvPr/>
        </p:nvSpPr>
        <p:spPr bwMode="auto">
          <a:xfrm>
            <a:off x="1912938" y="3404854"/>
            <a:ext cx="2247793" cy="1552829"/>
          </a:xfrm>
          <a:prstGeom prst="cube">
            <a:avLst>
              <a:gd name="adj" fmla="val 9083"/>
            </a:avLst>
          </a:prstGeom>
          <a:solidFill>
            <a:srgbClr val="00B050"/>
          </a:solidFill>
          <a:ln w="9525">
            <a:solidFill>
              <a:schemeClr val="tx1"/>
            </a:solidFill>
            <a:round/>
            <a:headEnd/>
            <a:tailEnd/>
          </a:ln>
        </p:spPr>
        <p:txBody>
          <a:bodyPr lIns="0" rIns="0" anchor="t" anchorCtr="0"/>
          <a:lstStyle/>
          <a:p>
            <a:pPr algn="ctr" fontAlgn="base">
              <a:spcBef>
                <a:spcPct val="0"/>
              </a:spcBef>
              <a:spcAft>
                <a:spcPct val="0"/>
              </a:spcAft>
            </a:pPr>
            <a:r>
              <a:rPr kumimoji="1" lang="en-US" sz="900" dirty="0">
                <a:solidFill>
                  <a:srgbClr val="000000"/>
                </a:solidFill>
                <a:latin typeface="Arial" panose="020B0604020202020204" pitchFamily="34" charset="0"/>
                <a:ea typeface="ＭＳ Ｐゴシック" pitchFamily="34" charset="-128"/>
                <a:cs typeface="Arial" panose="020B0604020202020204" pitchFamily="34" charset="0"/>
              </a:rPr>
              <a:t>OOS Servicing Spacecraft</a:t>
            </a:r>
          </a:p>
        </p:txBody>
      </p:sp>
      <p:sp>
        <p:nvSpPr>
          <p:cNvPr id="5" name="Cube 4">
            <a:extLst>
              <a:ext uri="{FF2B5EF4-FFF2-40B4-BE49-F238E27FC236}">
                <a16:creationId xmlns:a16="http://schemas.microsoft.com/office/drawing/2014/main" id="{FA42E10E-37DE-E5CB-2B48-38FDCBAB1780}"/>
              </a:ext>
            </a:extLst>
          </p:cNvPr>
          <p:cNvSpPr>
            <a:spLocks noChangeArrowheads="1"/>
          </p:cNvSpPr>
          <p:nvPr/>
        </p:nvSpPr>
        <p:spPr bwMode="auto">
          <a:xfrm>
            <a:off x="5483768" y="3658564"/>
            <a:ext cx="1099516" cy="1061261"/>
          </a:xfrm>
          <a:prstGeom prst="cube">
            <a:avLst>
              <a:gd name="adj" fmla="val 9083"/>
            </a:avLst>
          </a:prstGeom>
          <a:solidFill>
            <a:schemeClr val="accent6">
              <a:lumMod val="60000"/>
              <a:lumOff val="40000"/>
            </a:schemeClr>
          </a:solidFill>
          <a:ln w="9525">
            <a:solidFill>
              <a:schemeClr val="tx1"/>
            </a:solidFill>
            <a:round/>
            <a:headEnd/>
            <a:tailEnd/>
          </a:ln>
        </p:spPr>
        <p:txBody>
          <a:bodyPr lIns="0" rIns="0" anchor="t" anchorCtr="0"/>
          <a:lstStyle/>
          <a:p>
            <a:pPr algn="ctr" fontAlgn="base">
              <a:spcBef>
                <a:spcPct val="0"/>
              </a:spcBef>
              <a:spcAft>
                <a:spcPct val="0"/>
              </a:spcAft>
            </a:pPr>
            <a:r>
              <a:rPr kumimoji="1" lang="en-US" sz="900" dirty="0">
                <a:solidFill>
                  <a:srgbClr val="000000"/>
                </a:solidFill>
                <a:latin typeface="Arial" panose="020B0604020202020204" pitchFamily="34" charset="0"/>
                <a:ea typeface="ＭＳ Ｐゴシック" pitchFamily="34" charset="-128"/>
                <a:cs typeface="Arial" panose="020B0604020202020204" pitchFamily="34" charset="0"/>
              </a:rPr>
              <a:t>OOS Client</a:t>
            </a:r>
          </a:p>
          <a:p>
            <a:pPr algn="ctr" fontAlgn="base">
              <a:spcBef>
                <a:spcPct val="0"/>
              </a:spcBef>
              <a:spcAft>
                <a:spcPct val="0"/>
              </a:spcAft>
            </a:pPr>
            <a:r>
              <a:rPr kumimoji="1" lang="en-US" sz="900" dirty="0">
                <a:solidFill>
                  <a:srgbClr val="000000"/>
                </a:solidFill>
                <a:latin typeface="Arial" panose="020B0604020202020204" pitchFamily="34" charset="0"/>
                <a:ea typeface="ＭＳ Ｐゴシック" pitchFamily="34" charset="-128"/>
                <a:cs typeface="Arial" panose="020B0604020202020204" pitchFamily="34" charset="0"/>
              </a:rPr>
              <a:t>Spacecraft</a:t>
            </a:r>
          </a:p>
        </p:txBody>
      </p:sp>
      <p:cxnSp>
        <p:nvCxnSpPr>
          <p:cNvPr id="6" name="Straight Connector 5">
            <a:extLst>
              <a:ext uri="{FF2B5EF4-FFF2-40B4-BE49-F238E27FC236}">
                <a16:creationId xmlns:a16="http://schemas.microsoft.com/office/drawing/2014/main" id="{530D026E-327D-5717-81F4-92C0DEB39B97}"/>
              </a:ext>
            </a:extLst>
          </p:cNvPr>
          <p:cNvCxnSpPr>
            <a:stCxn id="7" idx="3"/>
            <a:endCxn id="16" idx="1"/>
          </p:cNvCxnSpPr>
          <p:nvPr/>
        </p:nvCxnSpPr>
        <p:spPr bwMode="auto">
          <a:xfrm flipV="1">
            <a:off x="4064091" y="4414736"/>
            <a:ext cx="1369994" cy="6460"/>
          </a:xfrm>
          <a:prstGeom prst="line">
            <a:avLst/>
          </a:pr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7" name="Rectangle 6">
            <a:extLst>
              <a:ext uri="{FF2B5EF4-FFF2-40B4-BE49-F238E27FC236}">
                <a16:creationId xmlns:a16="http://schemas.microsoft.com/office/drawing/2014/main" id="{AB54B97A-27AD-F639-D7D9-D5F5CD851868}"/>
              </a:ext>
            </a:extLst>
          </p:cNvPr>
          <p:cNvSpPr/>
          <p:nvPr/>
        </p:nvSpPr>
        <p:spPr>
          <a:xfrm>
            <a:off x="3956091" y="4367196"/>
            <a:ext cx="108000" cy="108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8" name="Rectangle 7">
            <a:extLst>
              <a:ext uri="{FF2B5EF4-FFF2-40B4-BE49-F238E27FC236}">
                <a16:creationId xmlns:a16="http://schemas.microsoft.com/office/drawing/2014/main" id="{8162BE8E-264F-05CB-FA35-B5C5BC669039}"/>
              </a:ext>
            </a:extLst>
          </p:cNvPr>
          <p:cNvSpPr/>
          <p:nvPr/>
        </p:nvSpPr>
        <p:spPr bwMode="auto">
          <a:xfrm>
            <a:off x="4472983" y="4333287"/>
            <a:ext cx="632417" cy="150374"/>
          </a:xfrm>
          <a:prstGeom prst="rect">
            <a:avLst/>
          </a:prstGeom>
          <a:solidFill>
            <a:srgbClr val="CC9900"/>
          </a:solidFill>
          <a:ln>
            <a:solidFill>
              <a:schemeClr val="tx1"/>
            </a:solidFill>
          </a:ln>
          <a:effectLst/>
        </p:spPr>
        <p:txBody>
          <a:bodyPr vert="horz" wrap="square" lIns="13500" tIns="13500" rIns="13500" bIns="13500" numCol="1" rtlCol="0" anchor="t" anchorCtr="0" compatLnSpc="1">
            <a:prstTxWarp prst="textNoShape">
              <a:avLst/>
            </a:prstTxWarp>
            <a:spAutoFit/>
          </a:bodyPr>
          <a:lstStyle/>
          <a:p>
            <a:pPr algn="ctr" defTabSz="685800"/>
            <a:r>
              <a:rPr lang="en-GB" sz="800" dirty="0">
                <a:solidFill>
                  <a:schemeClr val="bg1"/>
                </a:solidFill>
                <a:latin typeface="Arial" panose="020B0604020202020204" pitchFamily="34" charset="0"/>
                <a:cs typeface="Arial" panose="020B0604020202020204" pitchFamily="34" charset="0"/>
              </a:rPr>
              <a:t>Fluid Flow</a:t>
            </a:r>
          </a:p>
        </p:txBody>
      </p:sp>
      <p:sp>
        <p:nvSpPr>
          <p:cNvPr id="9" name="Line Callout 1 (No Border) 17">
            <a:extLst>
              <a:ext uri="{FF2B5EF4-FFF2-40B4-BE49-F238E27FC236}">
                <a16:creationId xmlns:a16="http://schemas.microsoft.com/office/drawing/2014/main" id="{F4D0BCB0-6C78-8F3B-31B4-FE7D692532AC}"/>
              </a:ext>
            </a:extLst>
          </p:cNvPr>
          <p:cNvSpPr/>
          <p:nvPr/>
        </p:nvSpPr>
        <p:spPr bwMode="auto">
          <a:xfrm flipH="1">
            <a:off x="3367420" y="2434963"/>
            <a:ext cx="1149516" cy="487764"/>
          </a:xfrm>
          <a:prstGeom prst="callout1">
            <a:avLst>
              <a:gd name="adj1" fmla="val 110742"/>
              <a:gd name="adj2" fmla="val 43047"/>
              <a:gd name="adj3" fmla="val 183950"/>
              <a:gd name="adj4" fmla="val 3523"/>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27000" tIns="27000" rIns="27000" bIns="27000" numCol="1" rtlCol="0" anchor="t" anchorCtr="0" compatLnSpc="1">
            <a:prstTxWarp prst="textNoShape">
              <a:avLst/>
            </a:prstTxWarp>
            <a:noAutofit/>
          </a:bodyPr>
          <a:lstStyle/>
          <a:p>
            <a:pPr algn="ctr" defTabSz="685800"/>
            <a:r>
              <a:rPr lang="en-GB" sz="900" b="0" dirty="0">
                <a:latin typeface="Arial" panose="020B0604020202020204" pitchFamily="34" charset="0"/>
                <a:cs typeface="Arial" panose="020B0604020202020204" pitchFamily="34" charset="0"/>
              </a:rPr>
              <a:t>Flexible Conduit described in spacecraft manifest</a:t>
            </a:r>
          </a:p>
        </p:txBody>
      </p:sp>
      <p:sp>
        <p:nvSpPr>
          <p:cNvPr id="12" name="Oval 35">
            <a:extLst>
              <a:ext uri="{FF2B5EF4-FFF2-40B4-BE49-F238E27FC236}">
                <a16:creationId xmlns:a16="http://schemas.microsoft.com/office/drawing/2014/main" id="{93469EB4-1814-5565-00E0-A05E540E2DBF}"/>
              </a:ext>
            </a:extLst>
          </p:cNvPr>
          <p:cNvSpPr>
            <a:spLocks noChangeArrowheads="1"/>
          </p:cNvSpPr>
          <p:nvPr/>
        </p:nvSpPr>
        <p:spPr bwMode="auto">
          <a:xfrm>
            <a:off x="5616277" y="4197607"/>
            <a:ext cx="754545" cy="358067"/>
          </a:xfrm>
          <a:prstGeom prst="ellipse">
            <a:avLst/>
          </a:prstGeom>
          <a:solidFill>
            <a:srgbClr val="FFAED7"/>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750" dirty="0">
                <a:latin typeface="Arial" panose="020B0604020202020204" pitchFamily="34" charset="0"/>
              </a:rPr>
              <a:t>Fluid Tanks</a:t>
            </a:r>
          </a:p>
        </p:txBody>
      </p:sp>
      <p:grpSp>
        <p:nvGrpSpPr>
          <p:cNvPr id="24" name="Group 23">
            <a:extLst>
              <a:ext uri="{FF2B5EF4-FFF2-40B4-BE49-F238E27FC236}">
                <a16:creationId xmlns:a16="http://schemas.microsoft.com/office/drawing/2014/main" id="{EF34DB14-2B7A-7E87-9CB7-6F12A2803CD9}"/>
              </a:ext>
            </a:extLst>
          </p:cNvPr>
          <p:cNvGrpSpPr/>
          <p:nvPr/>
        </p:nvGrpSpPr>
        <p:grpSpPr>
          <a:xfrm>
            <a:off x="2175674" y="3992709"/>
            <a:ext cx="1631557" cy="839765"/>
            <a:chOff x="2897658" y="5300469"/>
            <a:chExt cx="2175409" cy="1119686"/>
          </a:xfrm>
          <a:solidFill>
            <a:srgbClr val="0070C0"/>
          </a:solidFill>
        </p:grpSpPr>
        <p:sp>
          <p:nvSpPr>
            <p:cNvPr id="13" name="Cube 12">
              <a:extLst>
                <a:ext uri="{FF2B5EF4-FFF2-40B4-BE49-F238E27FC236}">
                  <a16:creationId xmlns:a16="http://schemas.microsoft.com/office/drawing/2014/main" id="{5FAAC61A-F088-17E7-DD9A-4AE36E3C917F}"/>
                </a:ext>
              </a:extLst>
            </p:cNvPr>
            <p:cNvSpPr>
              <a:spLocks noChangeArrowheads="1"/>
            </p:cNvSpPr>
            <p:nvPr/>
          </p:nvSpPr>
          <p:spPr bwMode="auto">
            <a:xfrm>
              <a:off x="2897658" y="5300469"/>
              <a:ext cx="2175409" cy="1119686"/>
            </a:xfrm>
            <a:prstGeom prst="cube">
              <a:avLst>
                <a:gd name="adj" fmla="val 9083"/>
              </a:avLst>
            </a:prstGeom>
            <a:grpFill/>
            <a:ln w="9525">
              <a:solidFill>
                <a:schemeClr val="tx1"/>
              </a:solidFill>
              <a:round/>
              <a:headEnd/>
              <a:tailEnd/>
            </a:ln>
          </p:spPr>
          <p:txBody>
            <a:bodyPr lIns="0" rIns="0" anchor="t" anchorCtr="0"/>
            <a:lstStyle/>
            <a:p>
              <a:pPr algn="ctr" fontAlgn="base">
                <a:spcBef>
                  <a:spcPct val="0"/>
                </a:spcBef>
                <a:spcAft>
                  <a:spcPct val="0"/>
                </a:spcAft>
              </a:pPr>
              <a:r>
                <a:rPr kumimoji="1" lang="en-US" sz="900" dirty="0">
                  <a:solidFill>
                    <a:srgbClr val="000000"/>
                  </a:solidFill>
                  <a:latin typeface="Arial" panose="020B0604020202020204" pitchFamily="34" charset="0"/>
                  <a:ea typeface="ＭＳ Ｐゴシック" pitchFamily="34" charset="-128"/>
                  <a:cs typeface="Arial" panose="020B0604020202020204" pitchFamily="34" charset="0"/>
                </a:rPr>
                <a:t>Fluid Storage &amp; Delivery</a:t>
              </a:r>
              <a:endParaRPr kumimoji="1" lang="en-US" sz="900" b="0" dirty="0">
                <a:solidFill>
                  <a:srgbClr val="000000"/>
                </a:solidFill>
                <a:latin typeface="Arial" panose="020B0604020202020204" pitchFamily="34" charset="0"/>
                <a:ea typeface="ＭＳ Ｐゴシック" pitchFamily="34" charset="-128"/>
                <a:cs typeface="Arial" panose="020B0604020202020204" pitchFamily="34" charset="0"/>
              </a:endParaRPr>
            </a:p>
          </p:txBody>
        </p:sp>
        <p:sp>
          <p:nvSpPr>
            <p:cNvPr id="14" name="Oval 9">
              <a:extLst>
                <a:ext uri="{FF2B5EF4-FFF2-40B4-BE49-F238E27FC236}">
                  <a16:creationId xmlns:a16="http://schemas.microsoft.com/office/drawing/2014/main" id="{404DD5FF-19C3-666A-1682-6B1E5A247E91}"/>
                </a:ext>
              </a:extLst>
            </p:cNvPr>
            <p:cNvSpPr>
              <a:spLocks noChangeArrowheads="1"/>
            </p:cNvSpPr>
            <p:nvPr/>
          </p:nvSpPr>
          <p:spPr bwMode="auto">
            <a:xfrm>
              <a:off x="3212661" y="5754573"/>
              <a:ext cx="1422401" cy="568120"/>
            </a:xfrm>
            <a:prstGeom prst="ellipse">
              <a:avLst/>
            </a:prstGeom>
            <a:solidFill>
              <a:srgbClr val="FFAED7"/>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750" dirty="0">
                  <a:latin typeface="Arial" panose="020B0604020202020204" pitchFamily="34" charset="0"/>
                </a:rPr>
                <a:t>Fluid Pump</a:t>
              </a:r>
            </a:p>
          </p:txBody>
        </p:sp>
      </p:grpSp>
      <p:sp>
        <p:nvSpPr>
          <p:cNvPr id="16" name="Rectangle 15">
            <a:extLst>
              <a:ext uri="{FF2B5EF4-FFF2-40B4-BE49-F238E27FC236}">
                <a16:creationId xmlns:a16="http://schemas.microsoft.com/office/drawing/2014/main" id="{4E567833-AB04-9965-EB1C-AC0AF04BC828}"/>
              </a:ext>
            </a:extLst>
          </p:cNvPr>
          <p:cNvSpPr/>
          <p:nvPr/>
        </p:nvSpPr>
        <p:spPr>
          <a:xfrm>
            <a:off x="5434085" y="4360736"/>
            <a:ext cx="108000" cy="108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9" name="Line Callout 1 (No Border) 17">
            <a:extLst>
              <a:ext uri="{FF2B5EF4-FFF2-40B4-BE49-F238E27FC236}">
                <a16:creationId xmlns:a16="http://schemas.microsoft.com/office/drawing/2014/main" id="{4FDCA5D4-6893-6D7E-E9DA-B7662E10C745}"/>
              </a:ext>
            </a:extLst>
          </p:cNvPr>
          <p:cNvSpPr/>
          <p:nvPr/>
        </p:nvSpPr>
        <p:spPr bwMode="auto">
          <a:xfrm flipH="1">
            <a:off x="3275762" y="5220171"/>
            <a:ext cx="1266510" cy="351906"/>
          </a:xfrm>
          <a:prstGeom prst="callout1">
            <a:avLst>
              <a:gd name="adj1" fmla="val -23418"/>
              <a:gd name="adj2" fmla="val 13830"/>
              <a:gd name="adj3" fmla="val -196238"/>
              <a:gd name="adj4" fmla="val -18804"/>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27000" tIns="27000" rIns="27000" bIns="27000" numCol="1" rtlCol="0" anchor="t" anchorCtr="0" compatLnSpc="1">
            <a:prstTxWarp prst="textNoShape">
              <a:avLst/>
            </a:prstTxWarp>
            <a:noAutofit/>
          </a:bodyPr>
          <a:lstStyle/>
          <a:p>
            <a:pPr algn="ctr" defTabSz="685800"/>
            <a:r>
              <a:rPr lang="en-GB" sz="900" b="0" dirty="0">
                <a:latin typeface="Arial" panose="020B0604020202020204" pitchFamily="34" charset="0"/>
                <a:cs typeface="Arial" panose="020B0604020202020204" pitchFamily="34" charset="0"/>
              </a:rPr>
              <a:t>Dynamics of Fluid Flow between elements</a:t>
            </a:r>
          </a:p>
        </p:txBody>
      </p:sp>
      <p:sp>
        <p:nvSpPr>
          <p:cNvPr id="18" name="Rectangle 17">
            <a:extLst>
              <a:ext uri="{FF2B5EF4-FFF2-40B4-BE49-F238E27FC236}">
                <a16:creationId xmlns:a16="http://schemas.microsoft.com/office/drawing/2014/main" id="{68ABFF40-F751-3FBD-82BA-3B496886C8F8}"/>
              </a:ext>
            </a:extLst>
          </p:cNvPr>
          <p:cNvSpPr/>
          <p:nvPr/>
        </p:nvSpPr>
        <p:spPr>
          <a:xfrm>
            <a:off x="3956091" y="3884709"/>
            <a:ext cx="108000" cy="108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1" name="Rectangle 20">
            <a:extLst>
              <a:ext uri="{FF2B5EF4-FFF2-40B4-BE49-F238E27FC236}">
                <a16:creationId xmlns:a16="http://schemas.microsoft.com/office/drawing/2014/main" id="{AAAE7A30-3749-7F50-CF5D-066800782892}"/>
              </a:ext>
            </a:extLst>
          </p:cNvPr>
          <p:cNvSpPr/>
          <p:nvPr/>
        </p:nvSpPr>
        <p:spPr>
          <a:xfrm>
            <a:off x="5434085" y="3881348"/>
            <a:ext cx="108000" cy="108000"/>
          </a:xfrm>
          <a:prstGeom prst="rect">
            <a:avLst/>
          </a:prstGeom>
          <a:solidFill>
            <a:srgbClr val="CC99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23" name="Line Callout 1 (No Border) 17">
            <a:extLst>
              <a:ext uri="{FF2B5EF4-FFF2-40B4-BE49-F238E27FC236}">
                <a16:creationId xmlns:a16="http://schemas.microsoft.com/office/drawing/2014/main" id="{83DC01DD-9E58-FA27-4C4E-B84BA0E62E4D}"/>
              </a:ext>
            </a:extLst>
          </p:cNvPr>
          <p:cNvSpPr/>
          <p:nvPr/>
        </p:nvSpPr>
        <p:spPr bwMode="auto">
          <a:xfrm flipH="1">
            <a:off x="4956883" y="2754287"/>
            <a:ext cx="1303166" cy="312317"/>
          </a:xfrm>
          <a:prstGeom prst="callout1">
            <a:avLst>
              <a:gd name="adj1" fmla="val 104550"/>
              <a:gd name="adj2" fmla="val 82973"/>
              <a:gd name="adj3" fmla="val 303599"/>
              <a:gd name="adj4" fmla="val 62451"/>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27000" tIns="27000" rIns="27000" bIns="27000" numCol="1" rtlCol="0" anchor="t" anchorCtr="0" compatLnSpc="1">
            <a:prstTxWarp prst="textNoShape">
              <a:avLst/>
            </a:prstTxWarp>
            <a:noAutofit/>
          </a:bodyPr>
          <a:lstStyle/>
          <a:p>
            <a:pPr algn="ctr" defTabSz="685800"/>
            <a:r>
              <a:rPr lang="en-GB" sz="900" b="0" dirty="0">
                <a:latin typeface="Arial" panose="020B0604020202020204" pitchFamily="34" charset="0"/>
                <a:cs typeface="Arial" panose="020B0604020202020204" pitchFamily="34" charset="0"/>
              </a:rPr>
              <a:t>Physical interface of Conduit to spacecraft</a:t>
            </a:r>
          </a:p>
        </p:txBody>
      </p:sp>
      <p:sp>
        <p:nvSpPr>
          <p:cNvPr id="25" name="Line Callout 1 (No Border) 24">
            <a:extLst>
              <a:ext uri="{FF2B5EF4-FFF2-40B4-BE49-F238E27FC236}">
                <a16:creationId xmlns:a16="http://schemas.microsoft.com/office/drawing/2014/main" id="{239B2A3E-A10B-C05A-BD92-AD7397B58CF2}"/>
              </a:ext>
            </a:extLst>
          </p:cNvPr>
          <p:cNvSpPr/>
          <p:nvPr/>
        </p:nvSpPr>
        <p:spPr bwMode="auto">
          <a:xfrm flipH="1">
            <a:off x="5608466" y="5285373"/>
            <a:ext cx="1627694" cy="488789"/>
          </a:xfrm>
          <a:prstGeom prst="callout1">
            <a:avLst>
              <a:gd name="adj1" fmla="val 50640"/>
              <a:gd name="adj2" fmla="val 100704"/>
              <a:gd name="adj3" fmla="val -148258"/>
              <a:gd name="adj4" fmla="val 119537"/>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GB"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Physical Link:</a:t>
            </a:r>
            <a:br>
              <a:rPr kumimoji="0" lang="en-GB"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br>
            <a:r>
              <a:rPr kumimoji="0" lang="en-GB" sz="9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Servicing Spacecraft to “Client” connection </a:t>
            </a:r>
          </a:p>
        </p:txBody>
      </p:sp>
      <p:sp>
        <p:nvSpPr>
          <p:cNvPr id="26" name="Oval 25">
            <a:extLst>
              <a:ext uri="{FF2B5EF4-FFF2-40B4-BE49-F238E27FC236}">
                <a16:creationId xmlns:a16="http://schemas.microsoft.com/office/drawing/2014/main" id="{AC7D7695-1ACD-3033-D422-8CEC9F56C95B}"/>
              </a:ext>
            </a:extLst>
          </p:cNvPr>
          <p:cNvSpPr/>
          <p:nvPr/>
        </p:nvSpPr>
        <p:spPr bwMode="auto">
          <a:xfrm>
            <a:off x="5213792" y="3500873"/>
            <a:ext cx="145591" cy="1054801"/>
          </a:xfrm>
          <a:prstGeom prst="ellipse">
            <a:avLst/>
          </a:prstGeom>
          <a:noFill/>
          <a:ln w="9525" cap="flat" cmpd="sng" algn="ctr">
            <a:solidFill>
              <a:srgbClr val="000000"/>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17" name="Date Placeholder 16">
            <a:extLst>
              <a:ext uri="{FF2B5EF4-FFF2-40B4-BE49-F238E27FC236}">
                <a16:creationId xmlns:a16="http://schemas.microsoft.com/office/drawing/2014/main" id="{36A714E1-5B49-27A5-024B-4BEA852C3443}"/>
              </a:ext>
            </a:extLst>
          </p:cNvPr>
          <p:cNvSpPr>
            <a:spLocks noGrp="1"/>
          </p:cNvSpPr>
          <p:nvPr>
            <p:ph type="dt" sz="half" idx="2"/>
          </p:nvPr>
        </p:nvSpPr>
        <p:spPr>
          <a:xfrm>
            <a:off x="0" y="6553200"/>
            <a:ext cx="1731963" cy="268288"/>
          </a:xfrm>
        </p:spPr>
        <p:txBody>
          <a:bodyPr/>
          <a:lstStyle/>
          <a:p>
            <a:r>
              <a:rPr lang="en-US"/>
              <a:t>28 Mar 2024</a:t>
            </a:r>
            <a:endParaRPr lang="en-US" dirty="0"/>
          </a:p>
        </p:txBody>
      </p:sp>
      <p:sp>
        <p:nvSpPr>
          <p:cNvPr id="10" name="Bent Arrow 9">
            <a:extLst>
              <a:ext uri="{FF2B5EF4-FFF2-40B4-BE49-F238E27FC236}">
                <a16:creationId xmlns:a16="http://schemas.microsoft.com/office/drawing/2014/main" id="{342EA54D-E6BE-26EF-CFA7-785E17ECAAE0}"/>
              </a:ext>
            </a:extLst>
          </p:cNvPr>
          <p:cNvSpPr/>
          <p:nvPr/>
        </p:nvSpPr>
        <p:spPr bwMode="auto">
          <a:xfrm rot="2279388">
            <a:off x="4223633" y="3337572"/>
            <a:ext cx="1135013" cy="988830"/>
          </a:xfrm>
          <a:prstGeom prst="bentArrow">
            <a:avLst>
              <a:gd name="adj1" fmla="val 10253"/>
              <a:gd name="adj2" fmla="val 11109"/>
              <a:gd name="adj3" fmla="val 21895"/>
              <a:gd name="adj4" fmla="val 57713"/>
            </a:avLst>
          </a:prstGeom>
          <a:solidFill>
            <a:srgbClr val="FFC000"/>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15" name="TextBox 14">
            <a:extLst>
              <a:ext uri="{FF2B5EF4-FFF2-40B4-BE49-F238E27FC236}">
                <a16:creationId xmlns:a16="http://schemas.microsoft.com/office/drawing/2014/main" id="{3C445FB6-B0C2-7F7A-BBE6-918D8FECA7EE}"/>
              </a:ext>
            </a:extLst>
          </p:cNvPr>
          <p:cNvSpPr txBox="1"/>
          <p:nvPr/>
        </p:nvSpPr>
        <p:spPr>
          <a:xfrm>
            <a:off x="4410474" y="3499620"/>
            <a:ext cx="663189" cy="215444"/>
          </a:xfrm>
          <a:prstGeom prst="rect">
            <a:avLst/>
          </a:prstGeom>
          <a:noFill/>
        </p:spPr>
        <p:txBody>
          <a:bodyPr wrap="square">
            <a:spAutoFit/>
          </a:bodyPr>
          <a:lstStyle/>
          <a:p>
            <a:r>
              <a:rPr lang="en-GB" sz="800" dirty="0">
                <a:latin typeface="Arial" panose="020B0604020202020204" pitchFamily="34" charset="0"/>
                <a:cs typeface="Arial" panose="020B0604020202020204" pitchFamily="34" charset="0"/>
              </a:rPr>
              <a:t>Conduit</a:t>
            </a:r>
            <a:endParaRPr lang="en-US" sz="800" dirty="0"/>
          </a:p>
        </p:txBody>
      </p:sp>
      <p:sp>
        <p:nvSpPr>
          <p:cNvPr id="11" name="Date Placeholder 1">
            <a:extLst>
              <a:ext uri="{FF2B5EF4-FFF2-40B4-BE49-F238E27FC236}">
                <a16:creationId xmlns:a16="http://schemas.microsoft.com/office/drawing/2014/main" id="{AD4C56E0-7910-B981-0BAF-69D7F6F66B5D}"/>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8-4</a:t>
            </a:r>
          </a:p>
        </p:txBody>
      </p:sp>
    </p:spTree>
    <p:extLst>
      <p:ext uri="{BB962C8B-B14F-4D97-AF65-F5344CB8AC3E}">
        <p14:creationId xmlns:p14="http://schemas.microsoft.com/office/powerpoint/2010/main" val="77277483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BA8E13-D7CF-F98A-385C-369F83E729E4}"/>
            </a:ext>
          </a:extLst>
        </p:cNvPr>
        <p:cNvGrpSpPr/>
        <p:nvPr/>
      </p:nvGrpSpPr>
      <p:grpSpPr>
        <a:xfrm>
          <a:off x="0" y="0"/>
          <a:ext cx="0" cy="0"/>
          <a:chOff x="0" y="0"/>
          <a:chExt cx="0" cy="0"/>
        </a:xfrm>
      </p:grpSpPr>
      <p:sp>
        <p:nvSpPr>
          <p:cNvPr id="31" name="Date Placeholder 2">
            <a:extLst>
              <a:ext uri="{FF2B5EF4-FFF2-40B4-BE49-F238E27FC236}">
                <a16:creationId xmlns:a16="http://schemas.microsoft.com/office/drawing/2014/main" id="{34D308F6-1DAE-738F-0941-90493334CE98}"/>
              </a:ext>
            </a:extLst>
          </p:cNvPr>
          <p:cNvSpPr>
            <a:spLocks noGrp="1"/>
          </p:cNvSpPr>
          <p:nvPr>
            <p:ph type="dt" sz="quarter" idx="10"/>
          </p:nvPr>
        </p:nvSpPr>
        <p:spPr bwMode="auto">
          <a:xfrm>
            <a:off x="0" y="6553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l" rtl="0" eaLnBrk="1" fontAlgn="base" hangingPunct="1">
              <a:spcBef>
                <a:spcPct val="0"/>
              </a:spcBef>
              <a:spcAft>
                <a:spcPct val="0"/>
              </a:spcAft>
              <a:defRPr sz="1200" kern="1200" smtClean="0">
                <a:solidFill>
                  <a:schemeClr val="tx1"/>
                </a:solidFill>
                <a:latin typeface="+mn-lt"/>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r>
              <a:rPr lang="en-US" altLang="en-US" b="0"/>
              <a:t>28 Mar 2024</a:t>
            </a:r>
            <a:endParaRPr lang="en-US" altLang="en-US" b="0" dirty="0"/>
          </a:p>
        </p:txBody>
      </p:sp>
      <p:sp>
        <p:nvSpPr>
          <p:cNvPr id="22533" name="Rectangle 2">
            <a:extLst>
              <a:ext uri="{FF2B5EF4-FFF2-40B4-BE49-F238E27FC236}">
                <a16:creationId xmlns:a16="http://schemas.microsoft.com/office/drawing/2014/main" id="{C6E4A320-FFB2-FD5E-5C85-C0CE1ED559F6}"/>
              </a:ext>
            </a:extLst>
          </p:cNvPr>
          <p:cNvSpPr>
            <a:spLocks noGrp="1" noChangeArrowheads="1"/>
          </p:cNvSpPr>
          <p:nvPr>
            <p:ph type="title"/>
          </p:nvPr>
        </p:nvSpPr>
        <p:spPr>
          <a:xfrm>
            <a:off x="623888" y="82550"/>
            <a:ext cx="7772400" cy="603250"/>
          </a:xfrm>
          <a:noFill/>
        </p:spPr>
        <p:txBody>
          <a:bodyPr vert="horz" wrap="square" lIns="91440" tIns="45720" rIns="91440" bIns="45720" numCol="1" anchor="t" anchorCtr="0" compatLnSpc="1">
            <a:prstTxWarp prst="textNoShape">
              <a:avLst/>
            </a:prstTxWarp>
          </a:bodyPr>
          <a:lstStyle/>
          <a:p>
            <a:r>
              <a:rPr lang="en-US" altLang="en-US" sz="3200" kern="1200" dirty="0">
                <a:solidFill>
                  <a:srgbClr val="0099A6"/>
                </a:solidFill>
                <a:latin typeface="Arial" charset="0"/>
                <a:ea typeface="ＭＳ Ｐゴシック" charset="0"/>
              </a:rPr>
              <a:t>Physical - Derived Structural View</a:t>
            </a:r>
          </a:p>
        </p:txBody>
      </p:sp>
      <p:grpSp>
        <p:nvGrpSpPr>
          <p:cNvPr id="7" name="Group 6">
            <a:extLst>
              <a:ext uri="{FF2B5EF4-FFF2-40B4-BE49-F238E27FC236}">
                <a16:creationId xmlns:a16="http://schemas.microsoft.com/office/drawing/2014/main" id="{CE19DA77-DAD1-A6D0-00E0-9722A2F5B2A0}"/>
              </a:ext>
            </a:extLst>
          </p:cNvPr>
          <p:cNvGrpSpPr/>
          <p:nvPr/>
        </p:nvGrpSpPr>
        <p:grpSpPr>
          <a:xfrm>
            <a:off x="2257194" y="914400"/>
            <a:ext cx="5691797" cy="4921246"/>
            <a:chOff x="1905000" y="984250"/>
            <a:chExt cx="5691797" cy="4921246"/>
          </a:xfrm>
        </p:grpSpPr>
        <p:sp>
          <p:nvSpPr>
            <p:cNvPr id="22532" name="AutoShape 33">
              <a:extLst>
                <a:ext uri="{FF2B5EF4-FFF2-40B4-BE49-F238E27FC236}">
                  <a16:creationId xmlns:a16="http://schemas.microsoft.com/office/drawing/2014/main" id="{73C2F2CB-5DFF-D69F-656B-DBF91073CD48}"/>
                </a:ext>
              </a:extLst>
            </p:cNvPr>
            <p:cNvSpPr>
              <a:spLocks noChangeArrowheads="1"/>
            </p:cNvSpPr>
            <p:nvPr/>
          </p:nvSpPr>
          <p:spPr bwMode="auto">
            <a:xfrm>
              <a:off x="3027972" y="990600"/>
              <a:ext cx="4568825" cy="3806825"/>
            </a:xfrm>
            <a:prstGeom prst="cube">
              <a:avLst>
                <a:gd name="adj" fmla="val 1852"/>
              </a:avLst>
            </a:prstGeom>
            <a:solidFill>
              <a:srgbClr val="FFCCE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en-US" altLang="en-US" sz="1800" b="1">
                <a:solidFill>
                  <a:schemeClr val="bg1"/>
                </a:solidFill>
                <a:latin typeface="Arial" panose="020B0604020202020204" pitchFamily="34" charset="0"/>
                <a:ea typeface="Osaka" charset="-128"/>
              </a:endParaRPr>
            </a:p>
          </p:txBody>
        </p:sp>
        <p:sp>
          <p:nvSpPr>
            <p:cNvPr id="22547" name="AutoShape 7" descr="Wide upward diagonal">
              <a:extLst>
                <a:ext uri="{FF2B5EF4-FFF2-40B4-BE49-F238E27FC236}">
                  <a16:creationId xmlns:a16="http://schemas.microsoft.com/office/drawing/2014/main" id="{6DB76F4A-71AC-4AC9-222C-F5F4101C591C}"/>
                </a:ext>
              </a:extLst>
            </p:cNvPr>
            <p:cNvSpPr>
              <a:spLocks noChangeArrowheads="1"/>
            </p:cNvSpPr>
            <p:nvPr/>
          </p:nvSpPr>
          <p:spPr bwMode="auto">
            <a:xfrm>
              <a:off x="5648934" y="3376613"/>
              <a:ext cx="1400175" cy="1238250"/>
            </a:xfrm>
            <a:prstGeom prst="cube">
              <a:avLst>
                <a:gd name="adj" fmla="val 15426"/>
              </a:avLst>
            </a:prstGeom>
            <a:blipFill dpi="0" rotWithShape="0">
              <a:blip r:embed="rId3"/>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22548" name="Line 8">
              <a:extLst>
                <a:ext uri="{FF2B5EF4-FFF2-40B4-BE49-F238E27FC236}">
                  <a16:creationId xmlns:a16="http://schemas.microsoft.com/office/drawing/2014/main" id="{60857944-F688-6610-3FF8-BB560EE2F557}"/>
                </a:ext>
              </a:extLst>
            </p:cNvPr>
            <p:cNvSpPr>
              <a:spLocks noChangeShapeType="1"/>
            </p:cNvSpPr>
            <p:nvPr/>
          </p:nvSpPr>
          <p:spPr bwMode="auto">
            <a:xfrm flipH="1" flipV="1">
              <a:off x="5206022" y="2833688"/>
              <a:ext cx="0" cy="3048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49" name="AutoShape 9" descr="Wide downward diagonal">
              <a:extLst>
                <a:ext uri="{FF2B5EF4-FFF2-40B4-BE49-F238E27FC236}">
                  <a16:creationId xmlns:a16="http://schemas.microsoft.com/office/drawing/2014/main" id="{CF566602-7407-FCAD-426E-92016800861E}"/>
                </a:ext>
              </a:extLst>
            </p:cNvPr>
            <p:cNvSpPr>
              <a:spLocks noChangeArrowheads="1"/>
            </p:cNvSpPr>
            <p:nvPr/>
          </p:nvSpPr>
          <p:spPr bwMode="auto">
            <a:xfrm>
              <a:off x="4672622" y="1393825"/>
              <a:ext cx="2500313" cy="1439863"/>
            </a:xfrm>
            <a:prstGeom prst="cube">
              <a:avLst>
                <a:gd name="adj" fmla="val 15417"/>
              </a:avLst>
            </a:prstGeom>
            <a:blipFill dpi="0" rotWithShape="0">
              <a:blip r:embed="rId4"/>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22550" name="Text Box 12">
              <a:extLst>
                <a:ext uri="{FF2B5EF4-FFF2-40B4-BE49-F238E27FC236}">
                  <a16:creationId xmlns:a16="http://schemas.microsoft.com/office/drawing/2014/main" id="{2D82A637-3960-EB8C-829D-C140E73851DD}"/>
                </a:ext>
              </a:extLst>
            </p:cNvPr>
            <p:cNvSpPr txBox="1">
              <a:spLocks noChangeArrowheads="1"/>
            </p:cNvSpPr>
            <p:nvPr/>
          </p:nvSpPr>
          <p:spPr bwMode="auto">
            <a:xfrm>
              <a:off x="5126647" y="1857375"/>
              <a:ext cx="1379538" cy="730250"/>
            </a:xfrm>
            <a:prstGeom prst="rect">
              <a:avLst/>
            </a:prstGeom>
            <a:noFill/>
            <a:ln>
              <a:noFill/>
            </a:ln>
            <a:effec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b="1">
                  <a:latin typeface="Arial" panose="020B0604020202020204" pitchFamily="34" charset="0"/>
                </a:rPr>
                <a:t>Command &amp;</a:t>
              </a:r>
            </a:p>
            <a:p>
              <a:pPr algn="ctr"/>
              <a:r>
                <a:rPr lang="en-US" altLang="en-US" sz="1400" b="1">
                  <a:latin typeface="Arial" panose="020B0604020202020204" pitchFamily="34" charset="0"/>
                </a:rPr>
                <a:t>Data Handling</a:t>
              </a:r>
            </a:p>
            <a:p>
              <a:pPr algn="ctr"/>
              <a:r>
                <a:rPr lang="en-US" altLang="en-US" sz="1400" b="1">
                  <a:latin typeface="Arial" panose="020B0604020202020204" pitchFamily="34" charset="0"/>
                </a:rPr>
                <a:t>Computer</a:t>
              </a:r>
            </a:p>
          </p:txBody>
        </p:sp>
        <p:sp>
          <p:nvSpPr>
            <p:cNvPr id="22551" name="Text Box 13">
              <a:extLst>
                <a:ext uri="{FF2B5EF4-FFF2-40B4-BE49-F238E27FC236}">
                  <a16:creationId xmlns:a16="http://schemas.microsoft.com/office/drawing/2014/main" id="{7C4ACFD4-951A-EC86-B0F2-B3382B9D8FDF}"/>
                </a:ext>
              </a:extLst>
            </p:cNvPr>
            <p:cNvSpPr txBox="1">
              <a:spLocks noChangeArrowheads="1"/>
            </p:cNvSpPr>
            <p:nvPr/>
          </p:nvSpPr>
          <p:spPr bwMode="auto">
            <a:xfrm>
              <a:off x="5751392" y="3842928"/>
              <a:ext cx="1023938" cy="5175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b="1" dirty="0">
                  <a:latin typeface="Arial" panose="020B0604020202020204" pitchFamily="34" charset="0"/>
                </a:rPr>
                <a:t>ACS</a:t>
              </a:r>
            </a:p>
            <a:p>
              <a:pPr algn="ctr"/>
              <a:r>
                <a:rPr lang="en-US" altLang="en-US" sz="1400" b="1" dirty="0">
                  <a:latin typeface="Arial" panose="020B0604020202020204" pitchFamily="34" charset="0"/>
                </a:rPr>
                <a:t>Computer</a:t>
              </a:r>
            </a:p>
          </p:txBody>
        </p:sp>
        <p:sp>
          <p:nvSpPr>
            <p:cNvPr id="22552" name="Line 14">
              <a:extLst>
                <a:ext uri="{FF2B5EF4-FFF2-40B4-BE49-F238E27FC236}">
                  <a16:creationId xmlns:a16="http://schemas.microsoft.com/office/drawing/2014/main" id="{1D4E86F9-27C5-A787-D72C-936DE8BA2CA9}"/>
                </a:ext>
              </a:extLst>
            </p:cNvPr>
            <p:cNvSpPr>
              <a:spLocks noChangeShapeType="1"/>
            </p:cNvSpPr>
            <p:nvPr/>
          </p:nvSpPr>
          <p:spPr bwMode="auto">
            <a:xfrm flipH="1" flipV="1">
              <a:off x="3097853" y="3138488"/>
              <a:ext cx="4086193" cy="793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54" name="Text Box 16">
              <a:extLst>
                <a:ext uri="{FF2B5EF4-FFF2-40B4-BE49-F238E27FC236}">
                  <a16:creationId xmlns:a16="http://schemas.microsoft.com/office/drawing/2014/main" id="{227E737C-7705-4003-F844-5BE214D6EB63}"/>
                </a:ext>
              </a:extLst>
            </p:cNvPr>
            <p:cNvSpPr txBox="1">
              <a:spLocks noChangeArrowheads="1"/>
            </p:cNvSpPr>
            <p:nvPr/>
          </p:nvSpPr>
          <p:spPr bwMode="auto">
            <a:xfrm>
              <a:off x="5691797" y="2801938"/>
              <a:ext cx="9620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b="1">
                  <a:latin typeface="Arial" panose="020B0604020202020204" pitchFamily="34" charset="0"/>
                </a:rPr>
                <a:t>S/C Bus</a:t>
              </a:r>
            </a:p>
          </p:txBody>
        </p:sp>
        <p:sp>
          <p:nvSpPr>
            <p:cNvPr id="22556" name="Line 18">
              <a:extLst>
                <a:ext uri="{FF2B5EF4-FFF2-40B4-BE49-F238E27FC236}">
                  <a16:creationId xmlns:a16="http://schemas.microsoft.com/office/drawing/2014/main" id="{1680D3E4-78A1-75B9-117F-9AF28EBE2D49}"/>
                </a:ext>
              </a:extLst>
            </p:cNvPr>
            <p:cNvSpPr>
              <a:spLocks noChangeShapeType="1"/>
            </p:cNvSpPr>
            <p:nvPr/>
          </p:nvSpPr>
          <p:spPr bwMode="auto">
            <a:xfrm flipH="1">
              <a:off x="6349022" y="3138488"/>
              <a:ext cx="0" cy="22860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46" name="Rectangle 34">
              <a:extLst>
                <a:ext uri="{FF2B5EF4-FFF2-40B4-BE49-F238E27FC236}">
                  <a16:creationId xmlns:a16="http://schemas.microsoft.com/office/drawing/2014/main" id="{FD89310B-03F0-979E-4FCD-42479EADC1B9}"/>
                </a:ext>
              </a:extLst>
            </p:cNvPr>
            <p:cNvSpPr>
              <a:spLocks noChangeArrowheads="1"/>
            </p:cNvSpPr>
            <p:nvPr/>
          </p:nvSpPr>
          <p:spPr bwMode="auto">
            <a:xfrm>
              <a:off x="4582134" y="984250"/>
              <a:ext cx="13001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ja-JP" sz="1200" b="1">
                  <a:latin typeface="Arial" panose="020B0604020202020204" pitchFamily="34" charset="0"/>
                  <a:ea typeface="ＭＳ Ｐゴシック" panose="020B0600070205080204" pitchFamily="34" charset="-128"/>
                </a:rPr>
                <a:t>SPACECRAFT</a:t>
              </a:r>
            </a:p>
          </p:txBody>
        </p:sp>
        <p:sp>
          <p:nvSpPr>
            <p:cNvPr id="32" name="AutoShape 33">
              <a:extLst>
                <a:ext uri="{FF2B5EF4-FFF2-40B4-BE49-F238E27FC236}">
                  <a16:creationId xmlns:a16="http://schemas.microsoft.com/office/drawing/2014/main" id="{B2E657FC-ACE6-310C-E040-8003EDD28911}"/>
                </a:ext>
              </a:extLst>
            </p:cNvPr>
            <p:cNvSpPr>
              <a:spLocks noChangeArrowheads="1"/>
            </p:cNvSpPr>
            <p:nvPr/>
          </p:nvSpPr>
          <p:spPr bwMode="auto">
            <a:xfrm>
              <a:off x="1905000" y="1069980"/>
              <a:ext cx="1285959" cy="4835516"/>
            </a:xfrm>
            <a:prstGeom prst="cube">
              <a:avLst>
                <a:gd name="adj" fmla="val 86771"/>
              </a:avLst>
            </a:prstGeom>
            <a:solidFill>
              <a:srgbClr val="FFCCE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en-US" altLang="en-US" sz="1800" b="1">
                <a:solidFill>
                  <a:schemeClr val="bg1"/>
                </a:solidFill>
                <a:latin typeface="Arial" panose="020B0604020202020204" pitchFamily="34" charset="0"/>
                <a:ea typeface="Osaka" charset="-128"/>
              </a:endParaRPr>
            </a:p>
          </p:txBody>
        </p:sp>
        <p:sp>
          <p:nvSpPr>
            <p:cNvPr id="22559" name="AutoShape 25" descr="Zig zag">
              <a:extLst>
                <a:ext uri="{FF2B5EF4-FFF2-40B4-BE49-F238E27FC236}">
                  <a16:creationId xmlns:a16="http://schemas.microsoft.com/office/drawing/2014/main" id="{3FF384CE-63E4-32E9-00DC-39EB8F943D9F}"/>
                </a:ext>
              </a:extLst>
            </p:cNvPr>
            <p:cNvSpPr>
              <a:spLocks noChangeArrowheads="1"/>
            </p:cNvSpPr>
            <p:nvPr/>
          </p:nvSpPr>
          <p:spPr bwMode="auto">
            <a:xfrm>
              <a:off x="2181129" y="2018314"/>
              <a:ext cx="939948" cy="1468437"/>
            </a:xfrm>
            <a:prstGeom prst="cube">
              <a:avLst>
                <a:gd name="adj" fmla="val 59398"/>
              </a:avLst>
            </a:prstGeom>
            <a:blipFill dpi="0" rotWithShape="0">
              <a:blip r:embed="rId5"/>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22560" name="Text Box 28">
              <a:extLst>
                <a:ext uri="{FF2B5EF4-FFF2-40B4-BE49-F238E27FC236}">
                  <a16:creationId xmlns:a16="http://schemas.microsoft.com/office/drawing/2014/main" id="{28E2677F-B190-52B2-880C-8C33BCBF0B2D}"/>
                </a:ext>
              </a:extLst>
            </p:cNvPr>
            <p:cNvSpPr txBox="1">
              <a:spLocks noChangeArrowheads="1"/>
            </p:cNvSpPr>
            <p:nvPr/>
          </p:nvSpPr>
          <p:spPr bwMode="auto">
            <a:xfrm>
              <a:off x="2123408" y="2548797"/>
              <a:ext cx="1182688"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b="1" dirty="0">
                  <a:latin typeface="Arial" panose="020B0604020202020204" pitchFamily="34" charset="0"/>
                </a:rPr>
                <a:t>Spacecraft</a:t>
              </a:r>
            </a:p>
            <a:p>
              <a:pPr algn="ctr"/>
              <a:r>
                <a:rPr lang="en-US" altLang="en-US" sz="1400" b="1" dirty="0">
                  <a:latin typeface="Arial" panose="020B0604020202020204" pitchFamily="34" charset="0"/>
                </a:rPr>
                <a:t>Transceiver</a:t>
              </a:r>
            </a:p>
          </p:txBody>
        </p:sp>
        <p:sp>
          <p:nvSpPr>
            <p:cNvPr id="22555" name="AutoShape 17" descr="Shingle">
              <a:extLst>
                <a:ext uri="{FF2B5EF4-FFF2-40B4-BE49-F238E27FC236}">
                  <a16:creationId xmlns:a16="http://schemas.microsoft.com/office/drawing/2014/main" id="{5D6C5291-867A-8389-E5D9-9035E1DB17DE}"/>
                </a:ext>
              </a:extLst>
            </p:cNvPr>
            <p:cNvSpPr>
              <a:spLocks noChangeArrowheads="1"/>
            </p:cNvSpPr>
            <p:nvPr/>
          </p:nvSpPr>
          <p:spPr bwMode="auto">
            <a:xfrm>
              <a:off x="2248671" y="3949700"/>
              <a:ext cx="804863" cy="1214437"/>
            </a:xfrm>
            <a:prstGeom prst="cube">
              <a:avLst>
                <a:gd name="adj" fmla="val 69909"/>
              </a:avLst>
            </a:prstGeom>
            <a:blipFill dpi="0" rotWithShape="0">
              <a:blip r:embed="rId6"/>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22557" name="Text Box 19">
              <a:extLst>
                <a:ext uri="{FF2B5EF4-FFF2-40B4-BE49-F238E27FC236}">
                  <a16:creationId xmlns:a16="http://schemas.microsoft.com/office/drawing/2014/main" id="{FE10A42A-7110-DD0D-5A04-23CD58B9D8EA}"/>
                </a:ext>
              </a:extLst>
            </p:cNvPr>
            <p:cNvSpPr txBox="1">
              <a:spLocks noChangeArrowheads="1"/>
            </p:cNvSpPr>
            <p:nvPr/>
          </p:nvSpPr>
          <p:spPr bwMode="auto">
            <a:xfrm>
              <a:off x="2123408" y="4360453"/>
              <a:ext cx="1103313" cy="517525"/>
            </a:xfrm>
            <a:prstGeom prst="rect">
              <a:avLst/>
            </a:prstGeom>
            <a:noFill/>
            <a:ln>
              <a:noFill/>
            </a:ln>
            <a:effec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b="1" dirty="0">
                  <a:latin typeface="Arial" panose="020B0604020202020204" pitchFamily="34" charset="0"/>
                </a:rPr>
                <a:t>Science</a:t>
              </a:r>
            </a:p>
            <a:p>
              <a:pPr algn="ctr"/>
              <a:r>
                <a:rPr lang="en-US" altLang="en-US" sz="1400" b="1" dirty="0">
                  <a:latin typeface="Arial" panose="020B0604020202020204" pitchFamily="34" charset="0"/>
                </a:rPr>
                <a:t>Instrument</a:t>
              </a:r>
            </a:p>
          </p:txBody>
        </p:sp>
        <p:sp>
          <p:nvSpPr>
            <p:cNvPr id="22558" name="Line 22">
              <a:extLst>
                <a:ext uri="{FF2B5EF4-FFF2-40B4-BE49-F238E27FC236}">
                  <a16:creationId xmlns:a16="http://schemas.microsoft.com/office/drawing/2014/main" id="{1E0BB4AC-7160-605A-B98E-1C3708F4CF3E}"/>
                </a:ext>
              </a:extLst>
            </p:cNvPr>
            <p:cNvSpPr>
              <a:spLocks noChangeShapeType="1"/>
            </p:cNvSpPr>
            <p:nvPr/>
          </p:nvSpPr>
          <p:spPr bwMode="auto">
            <a:xfrm flipH="1">
              <a:off x="2386096" y="3138488"/>
              <a:ext cx="804863" cy="801536"/>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2553" name="Line 15">
              <a:extLst>
                <a:ext uri="{FF2B5EF4-FFF2-40B4-BE49-F238E27FC236}">
                  <a16:creationId xmlns:a16="http://schemas.microsoft.com/office/drawing/2014/main" id="{DE23E566-B407-095D-F4DB-F022E80FB4E6}"/>
                </a:ext>
              </a:extLst>
            </p:cNvPr>
            <p:cNvSpPr>
              <a:spLocks noChangeShapeType="1"/>
            </p:cNvSpPr>
            <p:nvPr/>
          </p:nvSpPr>
          <p:spPr bwMode="auto">
            <a:xfrm flipH="1">
              <a:off x="2643313" y="3690527"/>
              <a:ext cx="0" cy="525873"/>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3" name="Line 15">
              <a:extLst>
                <a:ext uri="{FF2B5EF4-FFF2-40B4-BE49-F238E27FC236}">
                  <a16:creationId xmlns:a16="http://schemas.microsoft.com/office/drawing/2014/main" id="{27347901-15EF-78C5-D7A7-87DBE89F657E}"/>
                </a:ext>
              </a:extLst>
            </p:cNvPr>
            <p:cNvSpPr>
              <a:spLocks noChangeShapeType="1"/>
            </p:cNvSpPr>
            <p:nvPr/>
          </p:nvSpPr>
          <p:spPr bwMode="auto">
            <a:xfrm>
              <a:off x="2822698" y="3208342"/>
              <a:ext cx="3" cy="288086"/>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 name="Line 15">
              <a:extLst>
                <a:ext uri="{FF2B5EF4-FFF2-40B4-BE49-F238E27FC236}">
                  <a16:creationId xmlns:a16="http://schemas.microsoft.com/office/drawing/2014/main" id="{250BF4FF-9383-FC3A-28C7-3BD736895DB4}"/>
                </a:ext>
              </a:extLst>
            </p:cNvPr>
            <p:cNvSpPr>
              <a:spLocks noChangeShapeType="1"/>
            </p:cNvSpPr>
            <p:nvPr/>
          </p:nvSpPr>
          <p:spPr bwMode="auto">
            <a:xfrm>
              <a:off x="4144814" y="3164617"/>
              <a:ext cx="3" cy="288086"/>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5" name="AutoShape 7" descr="Wide upward diagonal">
              <a:extLst>
                <a:ext uri="{FF2B5EF4-FFF2-40B4-BE49-F238E27FC236}">
                  <a16:creationId xmlns:a16="http://schemas.microsoft.com/office/drawing/2014/main" id="{06744D68-D4B5-7F5D-E28F-D93C2ABA7F93}"/>
                </a:ext>
              </a:extLst>
            </p:cNvPr>
            <p:cNvSpPr>
              <a:spLocks noChangeArrowheads="1"/>
            </p:cNvSpPr>
            <p:nvPr/>
          </p:nvSpPr>
          <p:spPr bwMode="auto">
            <a:xfrm>
              <a:off x="3518142" y="3462056"/>
              <a:ext cx="1285959" cy="707699"/>
            </a:xfrm>
            <a:prstGeom prst="cube">
              <a:avLst>
                <a:gd name="adj" fmla="val 15426"/>
              </a:avLst>
            </a:prstGeom>
            <a:solidFill>
              <a:srgbClr val="FF000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36" name="Text Box 13">
              <a:extLst>
                <a:ext uri="{FF2B5EF4-FFF2-40B4-BE49-F238E27FC236}">
                  <a16:creationId xmlns:a16="http://schemas.microsoft.com/office/drawing/2014/main" id="{FF89B8CC-0557-1FB9-F611-16D71F61D716}"/>
                </a:ext>
              </a:extLst>
            </p:cNvPr>
            <p:cNvSpPr txBox="1">
              <a:spLocks noChangeArrowheads="1"/>
            </p:cNvSpPr>
            <p:nvPr/>
          </p:nvSpPr>
          <p:spPr bwMode="auto">
            <a:xfrm>
              <a:off x="3546179" y="3596222"/>
              <a:ext cx="1140056" cy="523220"/>
            </a:xfrm>
            <a:prstGeom prst="rect">
              <a:avLst/>
            </a:prstGeom>
            <a:noFill/>
            <a:ln>
              <a:noFill/>
            </a:ln>
            <a:effec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dirty="0">
                  <a:latin typeface="Arial" panose="020B0604020202020204" pitchFamily="34" charset="0"/>
                </a:rPr>
                <a:t>Power</a:t>
              </a:r>
            </a:p>
            <a:p>
              <a:pPr algn="ctr"/>
              <a:r>
                <a:rPr lang="en-US" altLang="en-US" sz="1400" dirty="0">
                  <a:latin typeface="Arial" panose="020B0604020202020204" pitchFamily="34" charset="0"/>
                </a:rPr>
                <a:t>Subsystem</a:t>
              </a:r>
            </a:p>
          </p:txBody>
        </p:sp>
      </p:grpSp>
      <p:sp>
        <p:nvSpPr>
          <p:cNvPr id="2" name="Moon 1">
            <a:extLst>
              <a:ext uri="{FF2B5EF4-FFF2-40B4-BE49-F238E27FC236}">
                <a16:creationId xmlns:a16="http://schemas.microsoft.com/office/drawing/2014/main" id="{31755A98-91F2-32A8-2589-C08B113ABFBC}"/>
              </a:ext>
            </a:extLst>
          </p:cNvPr>
          <p:cNvSpPr/>
          <p:nvPr/>
        </p:nvSpPr>
        <p:spPr bwMode="auto">
          <a:xfrm rot="10800000">
            <a:off x="762000" y="2286000"/>
            <a:ext cx="609600" cy="1143000"/>
          </a:xfrm>
          <a:prstGeom prst="moon">
            <a:avLst/>
          </a:prstGeom>
          <a:solidFill>
            <a:srgbClr val="FFC000"/>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3" name="TextBox 2">
            <a:extLst>
              <a:ext uri="{FF2B5EF4-FFF2-40B4-BE49-F238E27FC236}">
                <a16:creationId xmlns:a16="http://schemas.microsoft.com/office/drawing/2014/main" id="{43BB7C73-C058-D645-E6A7-C6E6BA63BF92}"/>
              </a:ext>
            </a:extLst>
          </p:cNvPr>
          <p:cNvSpPr txBox="1"/>
          <p:nvPr/>
        </p:nvSpPr>
        <p:spPr>
          <a:xfrm>
            <a:off x="714603" y="3533001"/>
            <a:ext cx="1447800" cy="461665"/>
          </a:xfrm>
          <a:prstGeom prst="rect">
            <a:avLst/>
          </a:prstGeom>
          <a:noFill/>
        </p:spPr>
        <p:txBody>
          <a:bodyPr wrap="square">
            <a:spAutoFit/>
          </a:bodyPr>
          <a:lstStyle/>
          <a:p>
            <a:r>
              <a:rPr lang="en-US" altLang="en-US" sz="1200" dirty="0"/>
              <a:t>Articulated</a:t>
            </a:r>
          </a:p>
          <a:p>
            <a:r>
              <a:rPr lang="en-US" altLang="en-US" sz="1200" dirty="0"/>
              <a:t>RF Antenna</a:t>
            </a:r>
            <a:endParaRPr lang="en-US" sz="1200" dirty="0"/>
          </a:p>
        </p:txBody>
      </p:sp>
      <p:sp>
        <p:nvSpPr>
          <p:cNvPr id="4" name="Can 3">
            <a:extLst>
              <a:ext uri="{FF2B5EF4-FFF2-40B4-BE49-F238E27FC236}">
                <a16:creationId xmlns:a16="http://schemas.microsoft.com/office/drawing/2014/main" id="{AA524562-64E7-AC16-1FB8-FFB95AAF3982}"/>
              </a:ext>
            </a:extLst>
          </p:cNvPr>
          <p:cNvSpPr/>
          <p:nvPr/>
        </p:nvSpPr>
        <p:spPr bwMode="auto">
          <a:xfrm rot="3245476">
            <a:off x="1605143" y="2446253"/>
            <a:ext cx="102541" cy="517525"/>
          </a:xfrm>
          <a:prstGeom prst="can">
            <a:avLst/>
          </a:prstGeom>
          <a:solidFill>
            <a:srgbClr val="FFC000"/>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5" name="Can 4">
            <a:extLst>
              <a:ext uri="{FF2B5EF4-FFF2-40B4-BE49-F238E27FC236}">
                <a16:creationId xmlns:a16="http://schemas.microsoft.com/office/drawing/2014/main" id="{5F4EA93C-6023-BBD6-7CC9-1D0A02D15F36}"/>
              </a:ext>
            </a:extLst>
          </p:cNvPr>
          <p:cNvSpPr/>
          <p:nvPr/>
        </p:nvSpPr>
        <p:spPr bwMode="auto">
          <a:xfrm rot="19167953">
            <a:off x="1963897" y="2528329"/>
            <a:ext cx="102541" cy="517525"/>
          </a:xfrm>
          <a:prstGeom prst="can">
            <a:avLst/>
          </a:prstGeom>
          <a:solidFill>
            <a:srgbClr val="FFC000"/>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6" name="Oval 5">
            <a:extLst>
              <a:ext uri="{FF2B5EF4-FFF2-40B4-BE49-F238E27FC236}">
                <a16:creationId xmlns:a16="http://schemas.microsoft.com/office/drawing/2014/main" id="{4B760B69-11EE-960B-0A77-391F1B56C7DC}"/>
              </a:ext>
            </a:extLst>
          </p:cNvPr>
          <p:cNvSpPr/>
          <p:nvPr/>
        </p:nvSpPr>
        <p:spPr bwMode="auto">
          <a:xfrm>
            <a:off x="1360886" y="2810904"/>
            <a:ext cx="124926" cy="138112"/>
          </a:xfrm>
          <a:prstGeom prst="ellipse">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8" name="Oval 7">
            <a:extLst>
              <a:ext uri="{FF2B5EF4-FFF2-40B4-BE49-F238E27FC236}">
                <a16:creationId xmlns:a16="http://schemas.microsoft.com/office/drawing/2014/main" id="{AFF44DA7-D1BC-246D-00D4-8E0FBC7D2F8B}"/>
              </a:ext>
            </a:extLst>
          </p:cNvPr>
          <p:cNvSpPr/>
          <p:nvPr/>
        </p:nvSpPr>
        <p:spPr bwMode="auto">
          <a:xfrm>
            <a:off x="1782225" y="2507498"/>
            <a:ext cx="124926" cy="138112"/>
          </a:xfrm>
          <a:prstGeom prst="ellipse">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9" name="Oval 8">
            <a:extLst>
              <a:ext uri="{FF2B5EF4-FFF2-40B4-BE49-F238E27FC236}">
                <a16:creationId xmlns:a16="http://schemas.microsoft.com/office/drawing/2014/main" id="{BC65DD46-5A80-8598-8410-E026124E4910}"/>
              </a:ext>
            </a:extLst>
          </p:cNvPr>
          <p:cNvSpPr/>
          <p:nvPr/>
        </p:nvSpPr>
        <p:spPr bwMode="auto">
          <a:xfrm>
            <a:off x="2141697" y="2938464"/>
            <a:ext cx="124926" cy="138112"/>
          </a:xfrm>
          <a:prstGeom prst="ellipse">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12" name="Date Placeholder 1">
            <a:extLst>
              <a:ext uri="{FF2B5EF4-FFF2-40B4-BE49-F238E27FC236}">
                <a16:creationId xmlns:a16="http://schemas.microsoft.com/office/drawing/2014/main" id="{6920A35A-0DE9-1BA8-E8B5-B07D7073B5BC}"/>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8-5</a:t>
            </a:r>
          </a:p>
        </p:txBody>
      </p:sp>
    </p:spTree>
    <p:extLst>
      <p:ext uri="{BB962C8B-B14F-4D97-AF65-F5344CB8AC3E}">
        <p14:creationId xmlns:p14="http://schemas.microsoft.com/office/powerpoint/2010/main" val="27331252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B7CBC-1F2C-0EE5-94CC-7FF46830B5EF}"/>
            </a:ext>
          </a:extLst>
        </p:cNvPr>
        <p:cNvGrpSpPr/>
        <p:nvPr/>
      </p:nvGrpSpPr>
      <p:grpSpPr>
        <a:xfrm>
          <a:off x="0" y="0"/>
          <a:ext cx="0" cy="0"/>
          <a:chOff x="0" y="0"/>
          <a:chExt cx="0" cy="0"/>
        </a:xfrm>
      </p:grpSpPr>
      <p:sp>
        <p:nvSpPr>
          <p:cNvPr id="7197" name="Line 29">
            <a:extLst>
              <a:ext uri="{FF2B5EF4-FFF2-40B4-BE49-F238E27FC236}">
                <a16:creationId xmlns:a16="http://schemas.microsoft.com/office/drawing/2014/main" id="{27F5DFD3-83BB-3EE4-D4C4-200FAC2550EF}"/>
              </a:ext>
            </a:extLst>
          </p:cNvPr>
          <p:cNvSpPr>
            <a:spLocks noChangeShapeType="1"/>
          </p:cNvSpPr>
          <p:nvPr/>
        </p:nvSpPr>
        <p:spPr bwMode="auto">
          <a:xfrm flipV="1">
            <a:off x="2900363" y="5109427"/>
            <a:ext cx="2289168" cy="83099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198" name="Line 30">
            <a:extLst>
              <a:ext uri="{FF2B5EF4-FFF2-40B4-BE49-F238E27FC236}">
                <a16:creationId xmlns:a16="http://schemas.microsoft.com/office/drawing/2014/main" id="{81F25FF9-64E5-D13C-5905-C8E01A5699DE}"/>
              </a:ext>
            </a:extLst>
          </p:cNvPr>
          <p:cNvSpPr>
            <a:spLocks noChangeShapeType="1"/>
          </p:cNvSpPr>
          <p:nvPr/>
        </p:nvSpPr>
        <p:spPr bwMode="auto">
          <a:xfrm flipV="1">
            <a:off x="6477000" y="3200400"/>
            <a:ext cx="0" cy="7620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nvGrpSpPr>
          <p:cNvPr id="7224" name="Group 56">
            <a:extLst>
              <a:ext uri="{FF2B5EF4-FFF2-40B4-BE49-F238E27FC236}">
                <a16:creationId xmlns:a16="http://schemas.microsoft.com/office/drawing/2014/main" id="{090A8E81-82FC-55AB-FB4E-4A324C3524C6}"/>
              </a:ext>
            </a:extLst>
          </p:cNvPr>
          <p:cNvGrpSpPr>
            <a:grpSpLocks/>
          </p:cNvGrpSpPr>
          <p:nvPr/>
        </p:nvGrpSpPr>
        <p:grpSpPr bwMode="auto">
          <a:xfrm>
            <a:off x="609600" y="1257300"/>
            <a:ext cx="3962400" cy="3124200"/>
            <a:chOff x="384" y="792"/>
            <a:chExt cx="2496" cy="1968"/>
          </a:xfrm>
        </p:grpSpPr>
        <p:grpSp>
          <p:nvGrpSpPr>
            <p:cNvPr id="7194" name="Group 26">
              <a:extLst>
                <a:ext uri="{FF2B5EF4-FFF2-40B4-BE49-F238E27FC236}">
                  <a16:creationId xmlns:a16="http://schemas.microsoft.com/office/drawing/2014/main" id="{929CAD50-5D3A-A643-40D5-BAAD03912371}"/>
                </a:ext>
              </a:extLst>
            </p:cNvPr>
            <p:cNvGrpSpPr>
              <a:grpSpLocks/>
            </p:cNvGrpSpPr>
            <p:nvPr/>
          </p:nvGrpSpPr>
          <p:grpSpPr bwMode="auto">
            <a:xfrm>
              <a:off x="384" y="792"/>
              <a:ext cx="2496" cy="1968"/>
              <a:chOff x="384" y="768"/>
              <a:chExt cx="2496" cy="1968"/>
            </a:xfrm>
          </p:grpSpPr>
          <p:sp>
            <p:nvSpPr>
              <p:cNvPr id="7173" name="AutoShape 5">
                <a:extLst>
                  <a:ext uri="{FF2B5EF4-FFF2-40B4-BE49-F238E27FC236}">
                    <a16:creationId xmlns:a16="http://schemas.microsoft.com/office/drawing/2014/main" id="{73A53576-0675-6DF3-D05E-FAC75E86CED7}"/>
                  </a:ext>
                </a:extLst>
              </p:cNvPr>
              <p:cNvSpPr>
                <a:spLocks noChangeArrowheads="1"/>
              </p:cNvSpPr>
              <p:nvPr/>
            </p:nvSpPr>
            <p:spPr bwMode="auto">
              <a:xfrm>
                <a:off x="384" y="768"/>
                <a:ext cx="2496" cy="1968"/>
              </a:xfrm>
              <a:prstGeom prst="cube">
                <a:avLst>
                  <a:gd name="adj" fmla="val 7125"/>
                </a:avLst>
              </a:prstGeom>
              <a:solidFill>
                <a:srgbClr val="0EC438"/>
              </a:solidFill>
              <a:ln w="9525">
                <a:solidFill>
                  <a:schemeClr val="tx1"/>
                </a:solidFill>
                <a:miter lim="800000"/>
                <a:headEnd/>
                <a:tailEnd/>
              </a:ln>
            </p:spPr>
            <p:txBody>
              <a:bodyPr wrap="none" anchor="ctr"/>
              <a:lstStyle/>
              <a:p>
                <a:pPr algn="ctr"/>
                <a:endParaRPr lang="en-US" altLang="en-US">
                  <a:solidFill>
                    <a:srgbClr val="0EC438"/>
                  </a:solidFill>
                </a:endParaRPr>
              </a:p>
            </p:txBody>
          </p:sp>
          <p:sp>
            <p:nvSpPr>
              <p:cNvPr id="7185" name="AutoShape 17">
                <a:extLst>
                  <a:ext uri="{FF2B5EF4-FFF2-40B4-BE49-F238E27FC236}">
                    <a16:creationId xmlns:a16="http://schemas.microsoft.com/office/drawing/2014/main" id="{7C0E8CC9-1FC7-6343-0AD3-D629645103F7}"/>
                  </a:ext>
                </a:extLst>
              </p:cNvPr>
              <p:cNvSpPr>
                <a:spLocks noChangeArrowheads="1"/>
              </p:cNvSpPr>
              <p:nvPr/>
            </p:nvSpPr>
            <p:spPr bwMode="auto">
              <a:xfrm>
                <a:off x="2016" y="1008"/>
                <a:ext cx="624" cy="480"/>
              </a:xfrm>
              <a:prstGeom prst="cube">
                <a:avLst>
                  <a:gd name="adj" fmla="val 15417"/>
                </a:avLst>
              </a:prstGeom>
              <a:solidFill>
                <a:srgbClr val="E93BB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en-US" altLang="en-US" sz="1200">
                    <a:solidFill>
                      <a:schemeClr val="bg1"/>
                    </a:solidFill>
                  </a:rPr>
                  <a:t>Science</a:t>
                </a:r>
              </a:p>
              <a:p>
                <a:pPr algn="ctr"/>
                <a:r>
                  <a:rPr lang="en-US" altLang="en-US" sz="1200">
                    <a:solidFill>
                      <a:schemeClr val="bg1"/>
                    </a:solidFill>
                  </a:rPr>
                  <a:t>Instrument</a:t>
                </a:r>
              </a:p>
            </p:txBody>
          </p:sp>
          <p:sp>
            <p:nvSpPr>
              <p:cNvPr id="7188" name="AutoShape 20">
                <a:extLst>
                  <a:ext uri="{FF2B5EF4-FFF2-40B4-BE49-F238E27FC236}">
                    <a16:creationId xmlns:a16="http://schemas.microsoft.com/office/drawing/2014/main" id="{4302BBC9-4E32-CB86-27D7-A7F0D29359CB}"/>
                  </a:ext>
                </a:extLst>
              </p:cNvPr>
              <p:cNvSpPr>
                <a:spLocks noChangeArrowheads="1"/>
              </p:cNvSpPr>
              <p:nvPr/>
            </p:nvSpPr>
            <p:spPr bwMode="auto">
              <a:xfrm>
                <a:off x="480" y="2256"/>
                <a:ext cx="624" cy="384"/>
              </a:xfrm>
              <a:prstGeom prst="cube">
                <a:avLst>
                  <a:gd name="adj" fmla="val 7125"/>
                </a:avLst>
              </a:prstGeom>
              <a:solidFill>
                <a:srgbClr val="F9A834"/>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en-US" altLang="en-US" sz="1200">
                    <a:solidFill>
                      <a:schemeClr val="bg1"/>
                    </a:solidFill>
                  </a:rPr>
                  <a:t>S/C</a:t>
                </a:r>
              </a:p>
              <a:p>
                <a:pPr algn="ctr"/>
                <a:r>
                  <a:rPr lang="en-US" altLang="en-US" sz="1200">
                    <a:solidFill>
                      <a:schemeClr val="bg1"/>
                    </a:solidFill>
                  </a:rPr>
                  <a:t>Transceiver</a:t>
                </a:r>
              </a:p>
            </p:txBody>
          </p:sp>
          <p:sp>
            <p:nvSpPr>
              <p:cNvPr id="7189" name="AutoShape 21">
                <a:extLst>
                  <a:ext uri="{FF2B5EF4-FFF2-40B4-BE49-F238E27FC236}">
                    <a16:creationId xmlns:a16="http://schemas.microsoft.com/office/drawing/2014/main" id="{37156C32-67F7-31DB-EFF6-EE85B7440298}"/>
                  </a:ext>
                </a:extLst>
              </p:cNvPr>
              <p:cNvSpPr>
                <a:spLocks noChangeArrowheads="1"/>
              </p:cNvSpPr>
              <p:nvPr/>
            </p:nvSpPr>
            <p:spPr bwMode="auto">
              <a:xfrm>
                <a:off x="528" y="1488"/>
                <a:ext cx="528" cy="624"/>
              </a:xfrm>
              <a:prstGeom prst="cube">
                <a:avLst>
                  <a:gd name="adj" fmla="val 7125"/>
                </a:avLst>
              </a:prstGeom>
              <a:solidFill>
                <a:srgbClr val="3B27CB"/>
              </a:solidFill>
              <a:ln w="9525">
                <a:solidFill>
                  <a:schemeClr val="tx1"/>
                </a:solidFill>
                <a:miter lim="800000"/>
                <a:headEnd/>
                <a:tailEnd/>
              </a:ln>
            </p:spPr>
            <p:txBody>
              <a:bodyPr wrap="none" anchor="ctr"/>
              <a:lstStyle/>
              <a:p>
                <a:pPr algn="ctr"/>
                <a:r>
                  <a:rPr lang="en-US" altLang="en-US" sz="1200">
                    <a:solidFill>
                      <a:schemeClr val="bg1"/>
                    </a:solidFill>
                  </a:rPr>
                  <a:t>Attitude</a:t>
                </a:r>
              </a:p>
              <a:p>
                <a:pPr algn="ctr"/>
                <a:r>
                  <a:rPr lang="en-US" altLang="en-US" sz="1200">
                    <a:solidFill>
                      <a:schemeClr val="bg1"/>
                    </a:solidFill>
                  </a:rPr>
                  <a:t>Control</a:t>
                </a:r>
              </a:p>
              <a:p>
                <a:pPr algn="ctr"/>
                <a:r>
                  <a:rPr lang="en-US" altLang="en-US" sz="1200">
                    <a:solidFill>
                      <a:schemeClr val="bg1"/>
                    </a:solidFill>
                  </a:rPr>
                  <a:t>Computer</a:t>
                </a:r>
                <a:endParaRPr lang="en-US" altLang="en-US" sz="1200"/>
              </a:p>
            </p:txBody>
          </p:sp>
          <p:sp>
            <p:nvSpPr>
              <p:cNvPr id="7190" name="AutoShape 22">
                <a:extLst>
                  <a:ext uri="{FF2B5EF4-FFF2-40B4-BE49-F238E27FC236}">
                    <a16:creationId xmlns:a16="http://schemas.microsoft.com/office/drawing/2014/main" id="{80A81636-FC34-D3C9-A0C7-F986FC42780C}"/>
                  </a:ext>
                </a:extLst>
              </p:cNvPr>
              <p:cNvSpPr>
                <a:spLocks noChangeArrowheads="1"/>
              </p:cNvSpPr>
              <p:nvPr/>
            </p:nvSpPr>
            <p:spPr bwMode="auto">
              <a:xfrm>
                <a:off x="1200" y="1488"/>
                <a:ext cx="672" cy="624"/>
              </a:xfrm>
              <a:prstGeom prst="cube">
                <a:avLst>
                  <a:gd name="adj" fmla="val 7125"/>
                </a:avLst>
              </a:prstGeom>
              <a:solidFill>
                <a:srgbClr val="00E643"/>
              </a:solidFill>
              <a:ln w="9525">
                <a:solidFill>
                  <a:schemeClr val="tx1"/>
                </a:solidFill>
                <a:miter lim="800000"/>
                <a:headEnd/>
                <a:tailEnd/>
              </a:ln>
            </p:spPr>
            <p:txBody>
              <a:bodyPr wrap="none" anchor="ctr"/>
              <a:lstStyle/>
              <a:p>
                <a:pPr algn="ctr"/>
                <a:r>
                  <a:rPr lang="en-US" altLang="en-US" sz="1200">
                    <a:solidFill>
                      <a:schemeClr val="bg1"/>
                    </a:solidFill>
                  </a:rPr>
                  <a:t>Command &amp;</a:t>
                </a:r>
              </a:p>
              <a:p>
                <a:pPr algn="ctr"/>
                <a:r>
                  <a:rPr lang="en-US" altLang="en-US" sz="1200">
                    <a:solidFill>
                      <a:schemeClr val="bg1"/>
                    </a:solidFill>
                  </a:rPr>
                  <a:t>Data Handling</a:t>
                </a:r>
              </a:p>
              <a:p>
                <a:pPr algn="ctr"/>
                <a:r>
                  <a:rPr lang="en-US" altLang="en-US" sz="1200">
                    <a:solidFill>
                      <a:schemeClr val="bg1"/>
                    </a:solidFill>
                  </a:rPr>
                  <a:t>Computer</a:t>
                </a:r>
                <a:endParaRPr lang="en-US" altLang="en-US" sz="1200"/>
              </a:p>
            </p:txBody>
          </p:sp>
        </p:grpSp>
        <p:sp>
          <p:nvSpPr>
            <p:cNvPr id="7199" name="Line 31">
              <a:extLst>
                <a:ext uri="{FF2B5EF4-FFF2-40B4-BE49-F238E27FC236}">
                  <a16:creationId xmlns:a16="http://schemas.microsoft.com/office/drawing/2014/main" id="{42CFC9DA-61D7-D691-4388-FB0D104A1938}"/>
                </a:ext>
              </a:extLst>
            </p:cNvPr>
            <p:cNvSpPr>
              <a:spLocks noChangeShapeType="1"/>
            </p:cNvSpPr>
            <p:nvPr/>
          </p:nvSpPr>
          <p:spPr bwMode="auto">
            <a:xfrm flipV="1">
              <a:off x="2291" y="1503"/>
              <a:ext cx="0" cy="30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00" name="Line 32">
              <a:extLst>
                <a:ext uri="{FF2B5EF4-FFF2-40B4-BE49-F238E27FC236}">
                  <a16:creationId xmlns:a16="http://schemas.microsoft.com/office/drawing/2014/main" id="{205C6706-8A39-C9A5-8398-16FCCB35E987}"/>
                </a:ext>
              </a:extLst>
            </p:cNvPr>
            <p:cNvSpPr>
              <a:spLocks noChangeShapeType="1"/>
            </p:cNvSpPr>
            <p:nvPr/>
          </p:nvSpPr>
          <p:spPr bwMode="auto">
            <a:xfrm flipV="1">
              <a:off x="1872" y="1811"/>
              <a:ext cx="42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01" name="Line 33">
              <a:extLst>
                <a:ext uri="{FF2B5EF4-FFF2-40B4-BE49-F238E27FC236}">
                  <a16:creationId xmlns:a16="http://schemas.microsoft.com/office/drawing/2014/main" id="{C5BBBA21-3D6F-B80E-ABA7-9A8566EE38C5}"/>
                </a:ext>
              </a:extLst>
            </p:cNvPr>
            <p:cNvSpPr>
              <a:spLocks noChangeShapeType="1"/>
            </p:cNvSpPr>
            <p:nvPr/>
          </p:nvSpPr>
          <p:spPr bwMode="auto">
            <a:xfrm flipV="1">
              <a:off x="538" y="2220"/>
              <a:ext cx="1220"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02" name="Line 34">
              <a:extLst>
                <a:ext uri="{FF2B5EF4-FFF2-40B4-BE49-F238E27FC236}">
                  <a16:creationId xmlns:a16="http://schemas.microsoft.com/office/drawing/2014/main" id="{9C4276FD-CB91-BF3E-F706-EB925810077A}"/>
                </a:ext>
              </a:extLst>
            </p:cNvPr>
            <p:cNvSpPr>
              <a:spLocks noChangeShapeType="1"/>
            </p:cNvSpPr>
            <p:nvPr/>
          </p:nvSpPr>
          <p:spPr bwMode="auto">
            <a:xfrm flipV="1">
              <a:off x="1506" y="2127"/>
              <a:ext cx="0" cy="9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03" name="Line 35">
              <a:extLst>
                <a:ext uri="{FF2B5EF4-FFF2-40B4-BE49-F238E27FC236}">
                  <a16:creationId xmlns:a16="http://schemas.microsoft.com/office/drawing/2014/main" id="{F6B7827C-D68F-6872-E410-4E0E2AE00DD3}"/>
                </a:ext>
              </a:extLst>
            </p:cNvPr>
            <p:cNvSpPr>
              <a:spLocks noChangeShapeType="1"/>
            </p:cNvSpPr>
            <p:nvPr/>
          </p:nvSpPr>
          <p:spPr bwMode="auto">
            <a:xfrm flipV="1">
              <a:off x="782" y="2216"/>
              <a:ext cx="0" cy="9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04" name="Line 36">
              <a:extLst>
                <a:ext uri="{FF2B5EF4-FFF2-40B4-BE49-F238E27FC236}">
                  <a16:creationId xmlns:a16="http://schemas.microsoft.com/office/drawing/2014/main" id="{6C81E38B-DDF7-FAF4-3755-00218782357F}"/>
                </a:ext>
              </a:extLst>
            </p:cNvPr>
            <p:cNvSpPr>
              <a:spLocks noChangeShapeType="1"/>
            </p:cNvSpPr>
            <p:nvPr/>
          </p:nvSpPr>
          <p:spPr bwMode="auto">
            <a:xfrm flipV="1">
              <a:off x="777" y="2129"/>
              <a:ext cx="0" cy="9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nvGrpSpPr>
          <p:cNvPr id="7221" name="Group 53">
            <a:extLst>
              <a:ext uri="{FF2B5EF4-FFF2-40B4-BE49-F238E27FC236}">
                <a16:creationId xmlns:a16="http://schemas.microsoft.com/office/drawing/2014/main" id="{DE9EB369-8F6B-0CD4-157D-1581401BE5A9}"/>
              </a:ext>
            </a:extLst>
          </p:cNvPr>
          <p:cNvGrpSpPr>
            <a:grpSpLocks/>
          </p:cNvGrpSpPr>
          <p:nvPr/>
        </p:nvGrpSpPr>
        <p:grpSpPr bwMode="auto">
          <a:xfrm>
            <a:off x="930275" y="4789488"/>
            <a:ext cx="2057400" cy="1524000"/>
            <a:chOff x="240" y="3024"/>
            <a:chExt cx="1296" cy="960"/>
          </a:xfrm>
        </p:grpSpPr>
        <p:grpSp>
          <p:nvGrpSpPr>
            <p:cNvPr id="7193" name="Group 25">
              <a:extLst>
                <a:ext uri="{FF2B5EF4-FFF2-40B4-BE49-F238E27FC236}">
                  <a16:creationId xmlns:a16="http://schemas.microsoft.com/office/drawing/2014/main" id="{0D453437-9844-235C-F24A-49C5C9C882B1}"/>
                </a:ext>
              </a:extLst>
            </p:cNvPr>
            <p:cNvGrpSpPr>
              <a:grpSpLocks/>
            </p:cNvGrpSpPr>
            <p:nvPr/>
          </p:nvGrpSpPr>
          <p:grpSpPr bwMode="auto">
            <a:xfrm>
              <a:off x="240" y="3024"/>
              <a:ext cx="1296" cy="960"/>
              <a:chOff x="240" y="3024"/>
              <a:chExt cx="1296" cy="960"/>
            </a:xfrm>
          </p:grpSpPr>
          <p:sp>
            <p:nvSpPr>
              <p:cNvPr id="7175" name="AutoShape 7">
                <a:extLst>
                  <a:ext uri="{FF2B5EF4-FFF2-40B4-BE49-F238E27FC236}">
                    <a16:creationId xmlns:a16="http://schemas.microsoft.com/office/drawing/2014/main" id="{B7106139-2229-73D6-40A6-2A5235E0FE7B}"/>
                  </a:ext>
                </a:extLst>
              </p:cNvPr>
              <p:cNvSpPr>
                <a:spLocks noChangeArrowheads="1"/>
              </p:cNvSpPr>
              <p:nvPr/>
            </p:nvSpPr>
            <p:spPr bwMode="auto">
              <a:xfrm>
                <a:off x="240" y="3024"/>
                <a:ext cx="1296" cy="960"/>
              </a:xfrm>
              <a:prstGeom prst="cube">
                <a:avLst>
                  <a:gd name="adj" fmla="val 7125"/>
                </a:avLst>
              </a:prstGeom>
              <a:solidFill>
                <a:srgbClr val="A6A6A6"/>
              </a:solidFill>
              <a:ln w="9525">
                <a:solidFill>
                  <a:schemeClr val="tx1"/>
                </a:solidFill>
                <a:miter lim="800000"/>
                <a:headEnd/>
                <a:tailEnd/>
              </a:ln>
            </p:spPr>
            <p:txBody>
              <a:bodyPr wrap="none" anchor="ctr"/>
              <a:lstStyle/>
              <a:p>
                <a:pPr algn="ctr"/>
                <a:endParaRPr lang="en-US" altLang="en-US"/>
              </a:p>
            </p:txBody>
          </p:sp>
          <p:sp>
            <p:nvSpPr>
              <p:cNvPr id="7183" name="AutoShape 15">
                <a:extLst>
                  <a:ext uri="{FF2B5EF4-FFF2-40B4-BE49-F238E27FC236}">
                    <a16:creationId xmlns:a16="http://schemas.microsoft.com/office/drawing/2014/main" id="{BF9FA951-C9E6-AF93-3D54-C49B76D2714F}"/>
                  </a:ext>
                </a:extLst>
              </p:cNvPr>
              <p:cNvSpPr>
                <a:spLocks noChangeArrowheads="1"/>
              </p:cNvSpPr>
              <p:nvPr/>
            </p:nvSpPr>
            <p:spPr bwMode="auto">
              <a:xfrm>
                <a:off x="288" y="3120"/>
                <a:ext cx="528" cy="384"/>
              </a:xfrm>
              <a:prstGeom prst="cube">
                <a:avLst>
                  <a:gd name="adj" fmla="val 7125"/>
                </a:avLst>
              </a:prstGeom>
              <a:solidFill>
                <a:srgbClr val="3B27C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en-US" altLang="en-US" sz="1200">
                    <a:solidFill>
                      <a:schemeClr val="bg1"/>
                    </a:solidFill>
                  </a:rPr>
                  <a:t>Tracking</a:t>
                </a:r>
              </a:p>
              <a:p>
                <a:pPr algn="ctr"/>
                <a:r>
                  <a:rPr lang="en-US" altLang="en-US" sz="1200">
                    <a:solidFill>
                      <a:schemeClr val="bg1"/>
                    </a:solidFill>
                  </a:rPr>
                  <a:t>Computer</a:t>
                </a:r>
              </a:p>
            </p:txBody>
          </p:sp>
          <p:sp>
            <p:nvSpPr>
              <p:cNvPr id="7184" name="AutoShape 16">
                <a:extLst>
                  <a:ext uri="{FF2B5EF4-FFF2-40B4-BE49-F238E27FC236}">
                    <a16:creationId xmlns:a16="http://schemas.microsoft.com/office/drawing/2014/main" id="{589DD089-C49A-9789-CE75-F5465AFD33C9}"/>
                  </a:ext>
                </a:extLst>
              </p:cNvPr>
              <p:cNvSpPr>
                <a:spLocks noChangeArrowheads="1"/>
              </p:cNvSpPr>
              <p:nvPr/>
            </p:nvSpPr>
            <p:spPr bwMode="auto">
              <a:xfrm>
                <a:off x="288" y="3552"/>
                <a:ext cx="528" cy="384"/>
              </a:xfrm>
              <a:prstGeom prst="cube">
                <a:avLst>
                  <a:gd name="adj" fmla="val 7125"/>
                </a:avLst>
              </a:prstGeom>
              <a:solidFill>
                <a:srgbClr val="3B27C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en-US" altLang="en-US" sz="1200">
                    <a:solidFill>
                      <a:schemeClr val="bg1"/>
                    </a:solidFill>
                  </a:rPr>
                  <a:t>Predict</a:t>
                </a:r>
              </a:p>
              <a:p>
                <a:pPr algn="ctr"/>
                <a:r>
                  <a:rPr lang="en-US" altLang="en-US" sz="1200">
                    <a:solidFill>
                      <a:schemeClr val="bg1"/>
                    </a:solidFill>
                  </a:rPr>
                  <a:t>Generation</a:t>
                </a:r>
              </a:p>
              <a:p>
                <a:pPr algn="ctr"/>
                <a:r>
                  <a:rPr lang="en-US" altLang="en-US" sz="1200">
                    <a:solidFill>
                      <a:schemeClr val="bg1"/>
                    </a:solidFill>
                  </a:rPr>
                  <a:t>Computer</a:t>
                </a:r>
              </a:p>
            </p:txBody>
          </p:sp>
          <p:sp>
            <p:nvSpPr>
              <p:cNvPr id="7186" name="AutoShape 18">
                <a:extLst>
                  <a:ext uri="{FF2B5EF4-FFF2-40B4-BE49-F238E27FC236}">
                    <a16:creationId xmlns:a16="http://schemas.microsoft.com/office/drawing/2014/main" id="{768E815C-57DB-9D4F-E823-DA5706811B2D}"/>
                  </a:ext>
                </a:extLst>
              </p:cNvPr>
              <p:cNvSpPr>
                <a:spLocks noChangeArrowheads="1"/>
              </p:cNvSpPr>
              <p:nvPr/>
            </p:nvSpPr>
            <p:spPr bwMode="auto">
              <a:xfrm>
                <a:off x="912" y="3120"/>
                <a:ext cx="528" cy="384"/>
              </a:xfrm>
              <a:prstGeom prst="cube">
                <a:avLst>
                  <a:gd name="adj" fmla="val 7125"/>
                </a:avLst>
              </a:prstGeom>
              <a:solidFill>
                <a:srgbClr val="F9A834"/>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en-US" altLang="en-US" sz="1200">
                    <a:solidFill>
                      <a:schemeClr val="bg1"/>
                    </a:solidFill>
                  </a:rPr>
                  <a:t>RF &amp; Ant</a:t>
                </a:r>
              </a:p>
              <a:p>
                <a:pPr algn="ctr"/>
                <a:r>
                  <a:rPr lang="en-US" altLang="en-US" sz="1200">
                    <a:solidFill>
                      <a:schemeClr val="bg1"/>
                    </a:solidFill>
                  </a:rPr>
                  <a:t>Systems</a:t>
                </a:r>
              </a:p>
            </p:txBody>
          </p:sp>
        </p:grpSp>
        <p:sp>
          <p:nvSpPr>
            <p:cNvPr id="7205" name="Line 37">
              <a:extLst>
                <a:ext uri="{FF2B5EF4-FFF2-40B4-BE49-F238E27FC236}">
                  <a16:creationId xmlns:a16="http://schemas.microsoft.com/office/drawing/2014/main" id="{C4E7DB60-448A-F9B3-5834-0046FB94BBB4}"/>
                </a:ext>
              </a:extLst>
            </p:cNvPr>
            <p:cNvSpPr>
              <a:spLocks noChangeShapeType="1"/>
            </p:cNvSpPr>
            <p:nvPr/>
          </p:nvSpPr>
          <p:spPr bwMode="auto">
            <a:xfrm flipH="1">
              <a:off x="810" y="3339"/>
              <a:ext cx="116" cy="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06" name="Line 38">
              <a:extLst>
                <a:ext uri="{FF2B5EF4-FFF2-40B4-BE49-F238E27FC236}">
                  <a16:creationId xmlns:a16="http://schemas.microsoft.com/office/drawing/2014/main" id="{4649911D-FF41-8CBA-E350-5931F8B25C9B}"/>
                </a:ext>
              </a:extLst>
            </p:cNvPr>
            <p:cNvSpPr>
              <a:spLocks noChangeShapeType="1"/>
            </p:cNvSpPr>
            <p:nvPr/>
          </p:nvSpPr>
          <p:spPr bwMode="auto">
            <a:xfrm flipV="1">
              <a:off x="533" y="3498"/>
              <a:ext cx="0" cy="9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09" name="Line 41">
              <a:extLst>
                <a:ext uri="{FF2B5EF4-FFF2-40B4-BE49-F238E27FC236}">
                  <a16:creationId xmlns:a16="http://schemas.microsoft.com/office/drawing/2014/main" id="{7A0388FE-F9AF-4028-91C9-265C250B20C4}"/>
                </a:ext>
              </a:extLst>
            </p:cNvPr>
            <p:cNvSpPr>
              <a:spLocks noChangeShapeType="1"/>
            </p:cNvSpPr>
            <p:nvPr/>
          </p:nvSpPr>
          <p:spPr bwMode="auto">
            <a:xfrm flipV="1">
              <a:off x="795" y="3757"/>
              <a:ext cx="644"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07" name="Rectangle 39">
              <a:extLst>
                <a:ext uri="{FF2B5EF4-FFF2-40B4-BE49-F238E27FC236}">
                  <a16:creationId xmlns:a16="http://schemas.microsoft.com/office/drawing/2014/main" id="{5341DFA5-C086-8FC5-448F-EE3BF0D6DBBB}"/>
                </a:ext>
              </a:extLst>
            </p:cNvPr>
            <p:cNvSpPr>
              <a:spLocks noChangeArrowheads="1"/>
            </p:cNvSpPr>
            <p:nvPr/>
          </p:nvSpPr>
          <p:spPr bwMode="auto">
            <a:xfrm>
              <a:off x="1424" y="3708"/>
              <a:ext cx="101" cy="95"/>
            </a:xfrm>
            <a:prstGeom prst="rect">
              <a:avLst/>
            </a:prstGeom>
            <a:solidFill>
              <a:schemeClr val="accent1"/>
            </a:solidFill>
            <a:ln w="9525">
              <a:solidFill>
                <a:schemeClr val="tx1"/>
              </a:solidFill>
              <a:miter lim="800000"/>
              <a:headEnd/>
              <a:tailEnd/>
            </a:ln>
          </p:spPr>
          <p:txBody>
            <a:bodyPr wrap="none" anchor="ctr"/>
            <a:lstStyle/>
            <a:p>
              <a:endParaRPr lang="en-US"/>
            </a:p>
          </p:txBody>
        </p:sp>
      </p:grpSp>
      <p:grpSp>
        <p:nvGrpSpPr>
          <p:cNvPr id="7223" name="Group 55">
            <a:extLst>
              <a:ext uri="{FF2B5EF4-FFF2-40B4-BE49-F238E27FC236}">
                <a16:creationId xmlns:a16="http://schemas.microsoft.com/office/drawing/2014/main" id="{0D2B9775-0611-85A1-BB4D-60AD544E57A4}"/>
              </a:ext>
            </a:extLst>
          </p:cNvPr>
          <p:cNvGrpSpPr>
            <a:grpSpLocks/>
          </p:cNvGrpSpPr>
          <p:nvPr/>
        </p:nvGrpSpPr>
        <p:grpSpPr bwMode="auto">
          <a:xfrm>
            <a:off x="5334000" y="1143000"/>
            <a:ext cx="2590800" cy="2103438"/>
            <a:chOff x="3360" y="720"/>
            <a:chExt cx="1632" cy="1325"/>
          </a:xfrm>
        </p:grpSpPr>
        <p:grpSp>
          <p:nvGrpSpPr>
            <p:cNvPr id="7195" name="Group 27">
              <a:extLst>
                <a:ext uri="{FF2B5EF4-FFF2-40B4-BE49-F238E27FC236}">
                  <a16:creationId xmlns:a16="http://schemas.microsoft.com/office/drawing/2014/main" id="{AC416EE1-7826-DB13-9220-37D0ADB96366}"/>
                </a:ext>
              </a:extLst>
            </p:cNvPr>
            <p:cNvGrpSpPr>
              <a:grpSpLocks/>
            </p:cNvGrpSpPr>
            <p:nvPr/>
          </p:nvGrpSpPr>
          <p:grpSpPr bwMode="auto">
            <a:xfrm>
              <a:off x="3360" y="720"/>
              <a:ext cx="1632" cy="1296"/>
              <a:chOff x="3360" y="720"/>
              <a:chExt cx="1632" cy="1296"/>
            </a:xfrm>
          </p:grpSpPr>
          <p:sp>
            <p:nvSpPr>
              <p:cNvPr id="7177" name="AutoShape 9">
                <a:extLst>
                  <a:ext uri="{FF2B5EF4-FFF2-40B4-BE49-F238E27FC236}">
                    <a16:creationId xmlns:a16="http://schemas.microsoft.com/office/drawing/2014/main" id="{21CB173F-D07E-79BF-4E08-9C9F626E3695}"/>
                  </a:ext>
                </a:extLst>
              </p:cNvPr>
              <p:cNvSpPr>
                <a:spLocks noChangeArrowheads="1"/>
              </p:cNvSpPr>
              <p:nvPr/>
            </p:nvSpPr>
            <p:spPr bwMode="auto">
              <a:xfrm>
                <a:off x="3360" y="720"/>
                <a:ext cx="1632" cy="1296"/>
              </a:xfrm>
              <a:prstGeom prst="cube">
                <a:avLst>
                  <a:gd name="adj" fmla="val 7125"/>
                </a:avLst>
              </a:prstGeom>
              <a:solidFill>
                <a:srgbClr val="E34337"/>
              </a:solidFill>
              <a:ln w="9525">
                <a:solidFill>
                  <a:schemeClr val="tx1"/>
                </a:solidFill>
                <a:miter lim="800000"/>
                <a:headEnd/>
                <a:tailEnd/>
              </a:ln>
            </p:spPr>
            <p:txBody>
              <a:bodyPr wrap="none" anchor="ctr"/>
              <a:lstStyle/>
              <a:p>
                <a:pPr algn="ctr"/>
                <a:endParaRPr lang="en-US" altLang="en-US"/>
              </a:p>
            </p:txBody>
          </p:sp>
          <p:sp>
            <p:nvSpPr>
              <p:cNvPr id="7180" name="AutoShape 12">
                <a:extLst>
                  <a:ext uri="{FF2B5EF4-FFF2-40B4-BE49-F238E27FC236}">
                    <a16:creationId xmlns:a16="http://schemas.microsoft.com/office/drawing/2014/main" id="{4A824717-DA9B-9356-74A3-D2DC17398B44}"/>
                  </a:ext>
                </a:extLst>
              </p:cNvPr>
              <p:cNvSpPr>
                <a:spLocks noChangeArrowheads="1"/>
              </p:cNvSpPr>
              <p:nvPr/>
            </p:nvSpPr>
            <p:spPr bwMode="auto">
              <a:xfrm>
                <a:off x="3456" y="1296"/>
                <a:ext cx="528" cy="624"/>
              </a:xfrm>
              <a:prstGeom prst="cube">
                <a:avLst>
                  <a:gd name="adj" fmla="val 7125"/>
                </a:avLst>
              </a:prstGeom>
              <a:solidFill>
                <a:srgbClr val="CDCAFF"/>
              </a:solidFill>
              <a:ln w="9525">
                <a:solidFill>
                  <a:schemeClr val="tx1"/>
                </a:solidFill>
                <a:miter lim="800000"/>
                <a:headEnd/>
                <a:tailEnd/>
              </a:ln>
            </p:spPr>
            <p:txBody>
              <a:bodyPr wrap="none" anchor="ctr"/>
              <a:lstStyle/>
              <a:p>
                <a:pPr algn="ctr"/>
                <a:r>
                  <a:rPr lang="en-US" altLang="en-US" sz="1200"/>
                  <a:t>Mission</a:t>
                </a:r>
              </a:p>
              <a:p>
                <a:pPr algn="ctr"/>
                <a:r>
                  <a:rPr lang="en-US" altLang="en-US" sz="1200"/>
                  <a:t>Planning</a:t>
                </a:r>
              </a:p>
              <a:p>
                <a:pPr algn="ctr"/>
                <a:r>
                  <a:rPr lang="en-US" altLang="en-US" sz="1200"/>
                  <a:t>Computer</a:t>
                </a:r>
              </a:p>
            </p:txBody>
          </p:sp>
          <p:sp>
            <p:nvSpPr>
              <p:cNvPr id="7187" name="AutoShape 19">
                <a:extLst>
                  <a:ext uri="{FF2B5EF4-FFF2-40B4-BE49-F238E27FC236}">
                    <a16:creationId xmlns:a16="http://schemas.microsoft.com/office/drawing/2014/main" id="{6D9DC3FE-4BC5-DBEA-914D-3457B47F2E6A}"/>
                  </a:ext>
                </a:extLst>
              </p:cNvPr>
              <p:cNvSpPr>
                <a:spLocks noChangeArrowheads="1"/>
              </p:cNvSpPr>
              <p:nvPr/>
            </p:nvSpPr>
            <p:spPr bwMode="auto">
              <a:xfrm>
                <a:off x="4176" y="864"/>
                <a:ext cx="624" cy="480"/>
              </a:xfrm>
              <a:prstGeom prst="cube">
                <a:avLst>
                  <a:gd name="adj" fmla="val 15417"/>
                </a:avLst>
              </a:prstGeom>
              <a:solidFill>
                <a:srgbClr val="E93BB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en-US" altLang="en-US" sz="1200">
                    <a:solidFill>
                      <a:schemeClr val="bg1"/>
                    </a:solidFill>
                  </a:rPr>
                  <a:t>Science</a:t>
                </a:r>
              </a:p>
              <a:p>
                <a:pPr algn="ctr"/>
                <a:r>
                  <a:rPr lang="en-US" altLang="en-US" sz="1200">
                    <a:solidFill>
                      <a:schemeClr val="bg1"/>
                    </a:solidFill>
                  </a:rPr>
                  <a:t>Processing</a:t>
                </a:r>
              </a:p>
            </p:txBody>
          </p:sp>
          <p:sp>
            <p:nvSpPr>
              <p:cNvPr id="7191" name="AutoShape 23">
                <a:extLst>
                  <a:ext uri="{FF2B5EF4-FFF2-40B4-BE49-F238E27FC236}">
                    <a16:creationId xmlns:a16="http://schemas.microsoft.com/office/drawing/2014/main" id="{83BD39F5-EC2F-4470-5D27-26332F61DFFE}"/>
                  </a:ext>
                </a:extLst>
              </p:cNvPr>
              <p:cNvSpPr>
                <a:spLocks noChangeArrowheads="1"/>
              </p:cNvSpPr>
              <p:nvPr/>
            </p:nvSpPr>
            <p:spPr bwMode="auto">
              <a:xfrm>
                <a:off x="4176" y="1488"/>
                <a:ext cx="672" cy="480"/>
              </a:xfrm>
              <a:prstGeom prst="cube">
                <a:avLst>
                  <a:gd name="adj" fmla="val 7125"/>
                </a:avLst>
              </a:prstGeom>
              <a:solidFill>
                <a:srgbClr val="00E643"/>
              </a:solidFill>
              <a:ln w="9525">
                <a:solidFill>
                  <a:schemeClr val="tx1"/>
                </a:solidFill>
                <a:miter lim="800000"/>
                <a:headEnd/>
                <a:tailEnd/>
              </a:ln>
            </p:spPr>
            <p:txBody>
              <a:bodyPr wrap="none" anchor="ctr"/>
              <a:lstStyle/>
              <a:p>
                <a:pPr algn="ctr"/>
                <a:r>
                  <a:rPr lang="en-US" altLang="en-US" sz="1200">
                    <a:solidFill>
                      <a:schemeClr val="bg1"/>
                    </a:solidFill>
                  </a:rPr>
                  <a:t>Data</a:t>
                </a:r>
              </a:p>
              <a:p>
                <a:pPr algn="ctr"/>
                <a:r>
                  <a:rPr lang="en-US" altLang="en-US" sz="1200">
                    <a:solidFill>
                      <a:schemeClr val="bg1"/>
                    </a:solidFill>
                  </a:rPr>
                  <a:t>Management</a:t>
                </a:r>
              </a:p>
              <a:p>
                <a:pPr algn="ctr"/>
                <a:r>
                  <a:rPr lang="en-US" altLang="en-US" sz="1200">
                    <a:solidFill>
                      <a:schemeClr val="bg1"/>
                    </a:solidFill>
                  </a:rPr>
                  <a:t>Computer</a:t>
                </a:r>
                <a:endParaRPr lang="en-US" altLang="en-US" sz="1200"/>
              </a:p>
            </p:txBody>
          </p:sp>
        </p:grpSp>
        <p:sp>
          <p:nvSpPr>
            <p:cNvPr id="7212" name="Line 44">
              <a:extLst>
                <a:ext uri="{FF2B5EF4-FFF2-40B4-BE49-F238E27FC236}">
                  <a16:creationId xmlns:a16="http://schemas.microsoft.com/office/drawing/2014/main" id="{0F232712-37C5-8DF3-8468-08C0E89043DC}"/>
                </a:ext>
              </a:extLst>
            </p:cNvPr>
            <p:cNvSpPr>
              <a:spLocks noChangeShapeType="1"/>
            </p:cNvSpPr>
            <p:nvPr/>
          </p:nvSpPr>
          <p:spPr bwMode="auto">
            <a:xfrm flipV="1">
              <a:off x="4075" y="1043"/>
              <a:ext cx="0" cy="92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13" name="Line 45">
              <a:extLst>
                <a:ext uri="{FF2B5EF4-FFF2-40B4-BE49-F238E27FC236}">
                  <a16:creationId xmlns:a16="http://schemas.microsoft.com/office/drawing/2014/main" id="{26E620BA-4187-7650-E5E8-2EAF2C27A5A8}"/>
                </a:ext>
              </a:extLst>
            </p:cNvPr>
            <p:cNvSpPr>
              <a:spLocks noChangeShapeType="1"/>
            </p:cNvSpPr>
            <p:nvPr/>
          </p:nvSpPr>
          <p:spPr bwMode="auto">
            <a:xfrm flipH="1">
              <a:off x="3957" y="1604"/>
              <a:ext cx="116" cy="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14" name="Line 46">
              <a:extLst>
                <a:ext uri="{FF2B5EF4-FFF2-40B4-BE49-F238E27FC236}">
                  <a16:creationId xmlns:a16="http://schemas.microsoft.com/office/drawing/2014/main" id="{99BADE04-6848-FADE-FF71-D2A54D47B7BB}"/>
                </a:ext>
              </a:extLst>
            </p:cNvPr>
            <p:cNvSpPr>
              <a:spLocks noChangeShapeType="1"/>
            </p:cNvSpPr>
            <p:nvPr/>
          </p:nvSpPr>
          <p:spPr bwMode="auto">
            <a:xfrm flipH="1">
              <a:off x="4067" y="1766"/>
              <a:ext cx="116" cy="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15" name="Line 47">
              <a:extLst>
                <a:ext uri="{FF2B5EF4-FFF2-40B4-BE49-F238E27FC236}">
                  <a16:creationId xmlns:a16="http://schemas.microsoft.com/office/drawing/2014/main" id="{B2F7D262-7BB8-CB0D-29E2-3EB4454E7F26}"/>
                </a:ext>
              </a:extLst>
            </p:cNvPr>
            <p:cNvSpPr>
              <a:spLocks noChangeShapeType="1"/>
            </p:cNvSpPr>
            <p:nvPr/>
          </p:nvSpPr>
          <p:spPr bwMode="auto">
            <a:xfrm flipH="1">
              <a:off x="4069" y="1142"/>
              <a:ext cx="116" cy="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11" name="Rectangle 43">
              <a:extLst>
                <a:ext uri="{FF2B5EF4-FFF2-40B4-BE49-F238E27FC236}">
                  <a16:creationId xmlns:a16="http://schemas.microsoft.com/office/drawing/2014/main" id="{2139B324-A522-FDD3-32EA-7D38F3F5EF3E}"/>
                </a:ext>
              </a:extLst>
            </p:cNvPr>
            <p:cNvSpPr>
              <a:spLocks noChangeArrowheads="1"/>
            </p:cNvSpPr>
            <p:nvPr/>
          </p:nvSpPr>
          <p:spPr bwMode="auto">
            <a:xfrm>
              <a:off x="4024" y="1950"/>
              <a:ext cx="101" cy="95"/>
            </a:xfrm>
            <a:prstGeom prst="rect">
              <a:avLst/>
            </a:prstGeom>
            <a:solidFill>
              <a:schemeClr val="accent1"/>
            </a:solidFill>
            <a:ln w="9525">
              <a:solidFill>
                <a:schemeClr val="tx1"/>
              </a:solidFill>
              <a:miter lim="800000"/>
              <a:headEnd/>
              <a:tailEnd/>
            </a:ln>
          </p:spPr>
          <p:txBody>
            <a:bodyPr wrap="none" anchor="ctr"/>
            <a:lstStyle/>
            <a:p>
              <a:endParaRPr lang="en-US"/>
            </a:p>
          </p:txBody>
        </p:sp>
      </p:grpSp>
      <p:grpSp>
        <p:nvGrpSpPr>
          <p:cNvPr id="7222" name="Group 54">
            <a:extLst>
              <a:ext uri="{FF2B5EF4-FFF2-40B4-BE49-F238E27FC236}">
                <a16:creationId xmlns:a16="http://schemas.microsoft.com/office/drawing/2014/main" id="{8DE9E23B-4473-C71D-8A6D-C1C73FBC732A}"/>
              </a:ext>
            </a:extLst>
          </p:cNvPr>
          <p:cNvGrpSpPr>
            <a:grpSpLocks/>
          </p:cNvGrpSpPr>
          <p:nvPr/>
        </p:nvGrpSpPr>
        <p:grpSpPr bwMode="auto">
          <a:xfrm>
            <a:off x="5189538" y="3733800"/>
            <a:ext cx="2659062" cy="2500312"/>
            <a:chOff x="3269" y="2457"/>
            <a:chExt cx="1675" cy="1575"/>
          </a:xfrm>
        </p:grpSpPr>
        <p:sp>
          <p:nvSpPr>
            <p:cNvPr id="7176" name="AutoShape 8">
              <a:extLst>
                <a:ext uri="{FF2B5EF4-FFF2-40B4-BE49-F238E27FC236}">
                  <a16:creationId xmlns:a16="http://schemas.microsoft.com/office/drawing/2014/main" id="{11E0346D-324A-7817-6FF8-BA57AE6FD836}"/>
                </a:ext>
              </a:extLst>
            </p:cNvPr>
            <p:cNvSpPr>
              <a:spLocks noChangeArrowheads="1"/>
            </p:cNvSpPr>
            <p:nvPr/>
          </p:nvSpPr>
          <p:spPr bwMode="auto">
            <a:xfrm>
              <a:off x="3312" y="2496"/>
              <a:ext cx="1632" cy="1536"/>
            </a:xfrm>
            <a:prstGeom prst="cube">
              <a:avLst>
                <a:gd name="adj" fmla="val 7125"/>
              </a:avLst>
            </a:prstGeom>
            <a:solidFill>
              <a:srgbClr val="CDCAFF"/>
            </a:solidFill>
            <a:ln w="9525">
              <a:solidFill>
                <a:schemeClr val="tx1"/>
              </a:solidFill>
              <a:miter lim="800000"/>
              <a:headEnd/>
              <a:tailEnd/>
            </a:ln>
          </p:spPr>
          <p:txBody>
            <a:bodyPr wrap="none" anchor="ctr"/>
            <a:lstStyle/>
            <a:p>
              <a:pPr algn="ctr"/>
              <a:endParaRPr lang="en-US" altLang="en-US"/>
            </a:p>
          </p:txBody>
        </p:sp>
        <p:sp>
          <p:nvSpPr>
            <p:cNvPr id="7178" name="AutoShape 10">
              <a:extLst>
                <a:ext uri="{FF2B5EF4-FFF2-40B4-BE49-F238E27FC236}">
                  <a16:creationId xmlns:a16="http://schemas.microsoft.com/office/drawing/2014/main" id="{B08D757A-3F7F-3752-8D2F-89583BA85998}"/>
                </a:ext>
              </a:extLst>
            </p:cNvPr>
            <p:cNvSpPr>
              <a:spLocks noChangeArrowheads="1"/>
            </p:cNvSpPr>
            <p:nvPr/>
          </p:nvSpPr>
          <p:spPr bwMode="auto">
            <a:xfrm>
              <a:off x="3457" y="3367"/>
              <a:ext cx="528" cy="624"/>
            </a:xfrm>
            <a:prstGeom prst="cube">
              <a:avLst>
                <a:gd name="adj" fmla="val 7125"/>
              </a:avLst>
            </a:prstGeom>
            <a:solidFill>
              <a:srgbClr val="CDCAFF"/>
            </a:solidFill>
            <a:ln w="9525">
              <a:solidFill>
                <a:schemeClr val="tx1"/>
              </a:solidFill>
              <a:miter lim="800000"/>
              <a:headEnd/>
              <a:tailEnd/>
            </a:ln>
          </p:spPr>
          <p:txBody>
            <a:bodyPr wrap="none" anchor="ctr"/>
            <a:lstStyle/>
            <a:p>
              <a:pPr algn="ctr"/>
              <a:r>
                <a:rPr lang="en-US" altLang="en-US" sz="1200"/>
                <a:t>Spacecraft</a:t>
              </a:r>
            </a:p>
            <a:p>
              <a:pPr algn="ctr"/>
              <a:r>
                <a:rPr lang="en-US" altLang="en-US" sz="1200"/>
                <a:t>Control</a:t>
              </a:r>
            </a:p>
            <a:p>
              <a:pPr algn="ctr"/>
              <a:r>
                <a:rPr lang="en-US" altLang="en-US" sz="1200"/>
                <a:t>Computer</a:t>
              </a:r>
            </a:p>
          </p:txBody>
        </p:sp>
        <p:sp>
          <p:nvSpPr>
            <p:cNvPr id="7181" name="AutoShape 13">
              <a:extLst>
                <a:ext uri="{FF2B5EF4-FFF2-40B4-BE49-F238E27FC236}">
                  <a16:creationId xmlns:a16="http://schemas.microsoft.com/office/drawing/2014/main" id="{49DD341C-9DDE-46B7-EDA4-6A2493F6F128}"/>
                </a:ext>
              </a:extLst>
            </p:cNvPr>
            <p:cNvSpPr>
              <a:spLocks noChangeArrowheads="1"/>
            </p:cNvSpPr>
            <p:nvPr/>
          </p:nvSpPr>
          <p:spPr bwMode="auto">
            <a:xfrm>
              <a:off x="3457" y="2653"/>
              <a:ext cx="528" cy="624"/>
            </a:xfrm>
            <a:prstGeom prst="cube">
              <a:avLst>
                <a:gd name="adj" fmla="val 7125"/>
              </a:avLst>
            </a:prstGeom>
            <a:solidFill>
              <a:srgbClr val="849E8B"/>
            </a:solidFill>
            <a:ln w="9525">
              <a:solidFill>
                <a:schemeClr val="tx1"/>
              </a:solidFill>
              <a:miter lim="800000"/>
              <a:headEnd/>
              <a:tailEnd/>
            </a:ln>
          </p:spPr>
          <p:txBody>
            <a:bodyPr wrap="none" anchor="ctr"/>
            <a:lstStyle/>
            <a:p>
              <a:pPr algn="ctr"/>
              <a:r>
                <a:rPr lang="en-US" altLang="en-US" sz="1200"/>
                <a:t>Monitor &amp;</a:t>
              </a:r>
            </a:p>
            <a:p>
              <a:pPr algn="ctr"/>
              <a:r>
                <a:rPr lang="en-US" altLang="en-US" sz="1200"/>
                <a:t>Control</a:t>
              </a:r>
            </a:p>
            <a:p>
              <a:pPr algn="ctr"/>
              <a:r>
                <a:rPr lang="en-US" altLang="en-US" sz="1200"/>
                <a:t>Computer</a:t>
              </a:r>
            </a:p>
          </p:txBody>
        </p:sp>
        <p:sp>
          <p:nvSpPr>
            <p:cNvPr id="7182" name="AutoShape 14">
              <a:extLst>
                <a:ext uri="{FF2B5EF4-FFF2-40B4-BE49-F238E27FC236}">
                  <a16:creationId xmlns:a16="http://schemas.microsoft.com/office/drawing/2014/main" id="{9C06CE78-96BD-8557-E37C-16BAE42FEFDB}"/>
                </a:ext>
              </a:extLst>
            </p:cNvPr>
            <p:cNvSpPr>
              <a:spLocks noChangeArrowheads="1"/>
            </p:cNvSpPr>
            <p:nvPr/>
          </p:nvSpPr>
          <p:spPr bwMode="auto">
            <a:xfrm>
              <a:off x="4176" y="2976"/>
              <a:ext cx="528" cy="624"/>
            </a:xfrm>
            <a:prstGeom prst="cube">
              <a:avLst>
                <a:gd name="adj" fmla="val 7125"/>
              </a:avLst>
            </a:prstGeom>
            <a:solidFill>
              <a:srgbClr val="3B27CB"/>
            </a:solidFill>
            <a:ln w="9525">
              <a:solidFill>
                <a:schemeClr val="tx1"/>
              </a:solidFill>
              <a:miter lim="800000"/>
              <a:headEnd/>
              <a:tailEnd/>
            </a:ln>
          </p:spPr>
          <p:txBody>
            <a:bodyPr wrap="none" anchor="ctr"/>
            <a:lstStyle/>
            <a:p>
              <a:pPr algn="ctr"/>
              <a:r>
                <a:rPr lang="en-US" altLang="en-US" sz="1200">
                  <a:solidFill>
                    <a:schemeClr val="bg1"/>
                  </a:solidFill>
                </a:rPr>
                <a:t>Flight</a:t>
              </a:r>
            </a:p>
            <a:p>
              <a:pPr algn="ctr"/>
              <a:r>
                <a:rPr lang="en-US" altLang="en-US" sz="1200">
                  <a:solidFill>
                    <a:schemeClr val="bg1"/>
                  </a:solidFill>
                </a:rPr>
                <a:t>Dynamics</a:t>
              </a:r>
            </a:p>
            <a:p>
              <a:pPr algn="ctr"/>
              <a:r>
                <a:rPr lang="en-US" altLang="en-US" sz="1200">
                  <a:solidFill>
                    <a:schemeClr val="bg1"/>
                  </a:solidFill>
                </a:rPr>
                <a:t>Computer</a:t>
              </a:r>
              <a:endParaRPr lang="en-US" altLang="en-US" sz="1200"/>
            </a:p>
          </p:txBody>
        </p:sp>
        <p:sp>
          <p:nvSpPr>
            <p:cNvPr id="7210" name="Rectangle 42">
              <a:extLst>
                <a:ext uri="{FF2B5EF4-FFF2-40B4-BE49-F238E27FC236}">
                  <a16:creationId xmlns:a16="http://schemas.microsoft.com/office/drawing/2014/main" id="{A6521FCB-9444-D31D-B4C3-6D2103C451E0}"/>
                </a:ext>
              </a:extLst>
            </p:cNvPr>
            <p:cNvSpPr>
              <a:spLocks noChangeArrowheads="1"/>
            </p:cNvSpPr>
            <p:nvPr/>
          </p:nvSpPr>
          <p:spPr bwMode="auto">
            <a:xfrm>
              <a:off x="4036" y="2457"/>
              <a:ext cx="101" cy="95"/>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7216" name="Line 48">
              <a:extLst>
                <a:ext uri="{FF2B5EF4-FFF2-40B4-BE49-F238E27FC236}">
                  <a16:creationId xmlns:a16="http://schemas.microsoft.com/office/drawing/2014/main" id="{A71D1972-5580-E02D-5062-E7C5165DB105}"/>
                </a:ext>
              </a:extLst>
            </p:cNvPr>
            <p:cNvSpPr>
              <a:spLocks noChangeShapeType="1"/>
            </p:cNvSpPr>
            <p:nvPr/>
          </p:nvSpPr>
          <p:spPr bwMode="auto">
            <a:xfrm flipH="1">
              <a:off x="3983" y="2992"/>
              <a:ext cx="116" cy="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17" name="Line 49">
              <a:extLst>
                <a:ext uri="{FF2B5EF4-FFF2-40B4-BE49-F238E27FC236}">
                  <a16:creationId xmlns:a16="http://schemas.microsoft.com/office/drawing/2014/main" id="{5F6B29DF-B10E-144D-66E0-6E30A99AEA55}"/>
                </a:ext>
              </a:extLst>
            </p:cNvPr>
            <p:cNvSpPr>
              <a:spLocks noChangeShapeType="1"/>
            </p:cNvSpPr>
            <p:nvPr/>
          </p:nvSpPr>
          <p:spPr bwMode="auto">
            <a:xfrm flipH="1">
              <a:off x="3992" y="3669"/>
              <a:ext cx="116" cy="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18" name="Line 50">
              <a:extLst>
                <a:ext uri="{FF2B5EF4-FFF2-40B4-BE49-F238E27FC236}">
                  <a16:creationId xmlns:a16="http://schemas.microsoft.com/office/drawing/2014/main" id="{B352C795-976C-6D94-A8D2-6701BFA66925}"/>
                </a:ext>
              </a:extLst>
            </p:cNvPr>
            <p:cNvSpPr>
              <a:spLocks noChangeShapeType="1"/>
            </p:cNvSpPr>
            <p:nvPr/>
          </p:nvSpPr>
          <p:spPr bwMode="auto">
            <a:xfrm flipH="1">
              <a:off x="4082" y="3302"/>
              <a:ext cx="116" cy="1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19" name="Line 51">
              <a:extLst>
                <a:ext uri="{FF2B5EF4-FFF2-40B4-BE49-F238E27FC236}">
                  <a16:creationId xmlns:a16="http://schemas.microsoft.com/office/drawing/2014/main" id="{20B7FE0B-CE29-EC9E-D36C-936DFB371C12}"/>
                </a:ext>
              </a:extLst>
            </p:cNvPr>
            <p:cNvSpPr>
              <a:spLocks noChangeShapeType="1"/>
            </p:cNvSpPr>
            <p:nvPr/>
          </p:nvSpPr>
          <p:spPr bwMode="auto">
            <a:xfrm flipH="1" flipV="1">
              <a:off x="4088" y="2546"/>
              <a:ext cx="7" cy="132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20" name="Line 52">
              <a:extLst>
                <a:ext uri="{FF2B5EF4-FFF2-40B4-BE49-F238E27FC236}">
                  <a16:creationId xmlns:a16="http://schemas.microsoft.com/office/drawing/2014/main" id="{F1247882-9AF6-AF6F-A71D-B5F3FECA4002}"/>
                </a:ext>
              </a:extLst>
            </p:cNvPr>
            <p:cNvSpPr>
              <a:spLocks noChangeShapeType="1"/>
            </p:cNvSpPr>
            <p:nvPr/>
          </p:nvSpPr>
          <p:spPr bwMode="auto">
            <a:xfrm flipH="1">
              <a:off x="3312" y="3324"/>
              <a:ext cx="761" cy="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208" name="Rectangle 40">
              <a:extLst>
                <a:ext uri="{FF2B5EF4-FFF2-40B4-BE49-F238E27FC236}">
                  <a16:creationId xmlns:a16="http://schemas.microsoft.com/office/drawing/2014/main" id="{BDA46889-24AE-35D5-340E-1FF491B5B5F7}"/>
                </a:ext>
              </a:extLst>
            </p:cNvPr>
            <p:cNvSpPr>
              <a:spLocks noChangeArrowheads="1"/>
            </p:cNvSpPr>
            <p:nvPr/>
          </p:nvSpPr>
          <p:spPr bwMode="auto">
            <a:xfrm>
              <a:off x="3269" y="3289"/>
              <a:ext cx="101" cy="95"/>
            </a:xfrm>
            <a:prstGeom prst="rect">
              <a:avLst/>
            </a:prstGeom>
            <a:solidFill>
              <a:schemeClr val="accent1"/>
            </a:solidFill>
            <a:ln w="9525">
              <a:solidFill>
                <a:schemeClr val="tx1"/>
              </a:solidFill>
              <a:miter lim="800000"/>
              <a:headEnd/>
              <a:tailEnd/>
            </a:ln>
          </p:spPr>
          <p:txBody>
            <a:bodyPr wrap="none" anchor="ctr"/>
            <a:lstStyle/>
            <a:p>
              <a:endParaRPr lang="en-US"/>
            </a:p>
          </p:txBody>
        </p:sp>
      </p:grpSp>
      <p:sp>
        <p:nvSpPr>
          <p:cNvPr id="7192" name="Freeform 24">
            <a:extLst>
              <a:ext uri="{FF2B5EF4-FFF2-40B4-BE49-F238E27FC236}">
                <a16:creationId xmlns:a16="http://schemas.microsoft.com/office/drawing/2014/main" id="{02BB0939-33E8-D83A-EB4A-815522472579}"/>
              </a:ext>
            </a:extLst>
          </p:cNvPr>
          <p:cNvSpPr>
            <a:spLocks/>
          </p:cNvSpPr>
          <p:nvPr/>
        </p:nvSpPr>
        <p:spPr bwMode="auto">
          <a:xfrm rot="1545206">
            <a:off x="1247775" y="4481513"/>
            <a:ext cx="1333500" cy="217487"/>
          </a:xfrm>
          <a:custGeom>
            <a:avLst/>
            <a:gdLst>
              <a:gd name="T0" fmla="*/ 0 w 1248"/>
              <a:gd name="T1" fmla="*/ 0 h 144"/>
              <a:gd name="T2" fmla="*/ 720 w 1248"/>
              <a:gd name="T3" fmla="*/ 48 h 144"/>
              <a:gd name="T4" fmla="*/ 528 w 1248"/>
              <a:gd name="T5" fmla="*/ 144 h 144"/>
              <a:gd name="T6" fmla="*/ 1248 w 1248"/>
              <a:gd name="T7" fmla="*/ 144 h 144"/>
            </a:gdLst>
            <a:ahLst/>
            <a:cxnLst>
              <a:cxn ang="0">
                <a:pos x="T0" y="T1"/>
              </a:cxn>
              <a:cxn ang="0">
                <a:pos x="T2" y="T3"/>
              </a:cxn>
              <a:cxn ang="0">
                <a:pos x="T4" y="T5"/>
              </a:cxn>
              <a:cxn ang="0">
                <a:pos x="T6" y="T7"/>
              </a:cxn>
            </a:cxnLst>
            <a:rect l="0" t="0" r="r" b="b"/>
            <a:pathLst>
              <a:path w="1248" h="144">
                <a:moveTo>
                  <a:pt x="0" y="0"/>
                </a:moveTo>
                <a:lnTo>
                  <a:pt x="720" y="48"/>
                </a:lnTo>
                <a:lnTo>
                  <a:pt x="528" y="144"/>
                </a:lnTo>
                <a:lnTo>
                  <a:pt x="1248" y="144"/>
                </a:lnTo>
              </a:path>
            </a:pathLst>
          </a:custGeom>
          <a:noFill/>
          <a:ln w="28575" cmpd="sng">
            <a:solidFill>
              <a:schemeClr val="tx1"/>
            </a:solidFill>
            <a:round/>
            <a:headEnd/>
            <a:tailEnd/>
          </a:ln>
          <a:extLst>
            <a:ext uri="{909E8E84-426E-40DD-AFC4-6F175D3DCCD1}">
              <a14:hiddenFill xmlns:a14="http://schemas.microsoft.com/office/drawing/2010/main">
                <a:solidFill>
                  <a:schemeClr val="accent1"/>
                </a:solidFill>
              </a14:hiddenFill>
            </a:ext>
          </a:extLst>
        </p:spPr>
        <p:txBody>
          <a:bodyPr wrap="none" anchor="ctr"/>
          <a:lstStyle/>
          <a:p>
            <a:endParaRPr lang="en-US"/>
          </a:p>
        </p:txBody>
      </p:sp>
      <p:sp>
        <p:nvSpPr>
          <p:cNvPr id="7225" name="Text Box 57">
            <a:extLst>
              <a:ext uri="{FF2B5EF4-FFF2-40B4-BE49-F238E27FC236}">
                <a16:creationId xmlns:a16="http://schemas.microsoft.com/office/drawing/2014/main" id="{66F515A7-DCF5-C4FB-163C-721D643686DB}"/>
              </a:ext>
            </a:extLst>
          </p:cNvPr>
          <p:cNvSpPr txBox="1">
            <a:spLocks noChangeArrowheads="1"/>
          </p:cNvSpPr>
          <p:nvPr/>
        </p:nvSpPr>
        <p:spPr bwMode="auto">
          <a:xfrm>
            <a:off x="876300" y="1555750"/>
            <a:ext cx="2154238" cy="366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gn="ctr"/>
            <a:r>
              <a:rPr lang="en-US" altLang="en-US" sz="1800"/>
              <a:t>Science Spacecraft</a:t>
            </a:r>
          </a:p>
        </p:txBody>
      </p:sp>
      <p:sp>
        <p:nvSpPr>
          <p:cNvPr id="7226" name="Text Box 58">
            <a:extLst>
              <a:ext uri="{FF2B5EF4-FFF2-40B4-BE49-F238E27FC236}">
                <a16:creationId xmlns:a16="http://schemas.microsoft.com/office/drawing/2014/main" id="{AB59EF90-B440-50CC-B40D-71370AFF368A}"/>
              </a:ext>
            </a:extLst>
          </p:cNvPr>
          <p:cNvSpPr txBox="1">
            <a:spLocks noChangeArrowheads="1"/>
          </p:cNvSpPr>
          <p:nvPr/>
        </p:nvSpPr>
        <p:spPr bwMode="auto">
          <a:xfrm>
            <a:off x="1004888" y="6305550"/>
            <a:ext cx="1835150" cy="366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gn="ctr"/>
            <a:r>
              <a:rPr lang="en-US" altLang="en-US" sz="1800"/>
              <a:t>Tracking Station</a:t>
            </a:r>
          </a:p>
        </p:txBody>
      </p:sp>
      <p:sp>
        <p:nvSpPr>
          <p:cNvPr id="7227" name="Text Box 59">
            <a:extLst>
              <a:ext uri="{FF2B5EF4-FFF2-40B4-BE49-F238E27FC236}">
                <a16:creationId xmlns:a16="http://schemas.microsoft.com/office/drawing/2014/main" id="{3C3DB9A6-B651-DA0C-9A4C-D64D2B5B7B26}"/>
              </a:ext>
            </a:extLst>
          </p:cNvPr>
          <p:cNvSpPr txBox="1">
            <a:spLocks noChangeArrowheads="1"/>
          </p:cNvSpPr>
          <p:nvPr/>
        </p:nvSpPr>
        <p:spPr bwMode="auto">
          <a:xfrm>
            <a:off x="5086350" y="6192837"/>
            <a:ext cx="2827338" cy="3667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gn="ctr"/>
            <a:r>
              <a:rPr lang="en-US" altLang="en-US" sz="1800"/>
              <a:t>Spacecraft Control Center</a:t>
            </a:r>
          </a:p>
        </p:txBody>
      </p:sp>
      <p:sp>
        <p:nvSpPr>
          <p:cNvPr id="7228" name="Text Box 60">
            <a:extLst>
              <a:ext uri="{FF2B5EF4-FFF2-40B4-BE49-F238E27FC236}">
                <a16:creationId xmlns:a16="http://schemas.microsoft.com/office/drawing/2014/main" id="{06A796D3-3AA2-E35C-0DA5-6EC451420735}"/>
              </a:ext>
            </a:extLst>
          </p:cNvPr>
          <p:cNvSpPr txBox="1">
            <a:spLocks noChangeArrowheads="1"/>
          </p:cNvSpPr>
          <p:nvPr/>
        </p:nvSpPr>
        <p:spPr bwMode="auto">
          <a:xfrm>
            <a:off x="5340350" y="1290638"/>
            <a:ext cx="996950" cy="641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gn="ctr"/>
            <a:r>
              <a:rPr lang="en-US" altLang="en-US" sz="1800" dirty="0"/>
              <a:t>Science</a:t>
            </a:r>
          </a:p>
          <a:p>
            <a:pPr algn="ctr"/>
            <a:r>
              <a:rPr lang="en-US" altLang="en-US" sz="1800" dirty="0"/>
              <a:t>Institute</a:t>
            </a:r>
          </a:p>
        </p:txBody>
      </p:sp>
      <p:sp>
        <p:nvSpPr>
          <p:cNvPr id="2" name="Rectangle 1">
            <a:extLst>
              <a:ext uri="{FF2B5EF4-FFF2-40B4-BE49-F238E27FC236}">
                <a16:creationId xmlns:a16="http://schemas.microsoft.com/office/drawing/2014/main" id="{1EE3255A-3C8B-2874-335D-44DEE217A37C}"/>
              </a:ext>
            </a:extLst>
          </p:cNvPr>
          <p:cNvSpPr/>
          <p:nvPr/>
        </p:nvSpPr>
        <p:spPr>
          <a:xfrm>
            <a:off x="1953419" y="-49520"/>
            <a:ext cx="5546725" cy="1200329"/>
          </a:xfrm>
          <a:prstGeom prst="rect">
            <a:avLst/>
          </a:prstGeom>
        </p:spPr>
        <p:txBody>
          <a:bodyPr wrap="square">
            <a:spAutoFit/>
          </a:bodyPr>
          <a:lstStyle/>
          <a:p>
            <a:pPr algn="ctr"/>
            <a:r>
              <a:rPr lang="en-GB" dirty="0">
                <a:solidFill>
                  <a:srgbClr val="0099A6"/>
                </a:solidFill>
              </a:rPr>
              <a:t>Connectivity View Example</a:t>
            </a:r>
          </a:p>
          <a:p>
            <a:pPr algn="ctr"/>
            <a:r>
              <a:rPr lang="en-GB" dirty="0">
                <a:solidFill>
                  <a:srgbClr val="0099A6"/>
                </a:solidFill>
              </a:rPr>
              <a:t>Nodes &amp; Links _ </a:t>
            </a:r>
            <a:r>
              <a:rPr lang="en-GB" dirty="0">
                <a:solidFill>
                  <a:srgbClr val="FF0000"/>
                </a:solidFill>
              </a:rPr>
              <a:t>rework</a:t>
            </a:r>
          </a:p>
          <a:p>
            <a:pPr algn="ctr"/>
            <a:r>
              <a:rPr lang="en-GB" dirty="0">
                <a:solidFill>
                  <a:srgbClr val="FF0000"/>
                </a:solidFill>
              </a:rPr>
              <a:t>Thermal VP and ??? Fred</a:t>
            </a:r>
            <a:endParaRPr lang="en-US" dirty="0">
              <a:solidFill>
                <a:srgbClr val="FF0000"/>
              </a:solidFill>
            </a:endParaRPr>
          </a:p>
        </p:txBody>
      </p:sp>
      <p:sp>
        <p:nvSpPr>
          <p:cNvPr id="3" name="Date Placeholder 2">
            <a:extLst>
              <a:ext uri="{FF2B5EF4-FFF2-40B4-BE49-F238E27FC236}">
                <a16:creationId xmlns:a16="http://schemas.microsoft.com/office/drawing/2014/main" id="{A3CF7F53-BE52-6AF8-C4CF-E2A159682AA5}"/>
              </a:ext>
            </a:extLst>
          </p:cNvPr>
          <p:cNvSpPr>
            <a:spLocks noGrp="1"/>
          </p:cNvSpPr>
          <p:nvPr>
            <p:ph type="dt" sz="half" idx="2"/>
          </p:nvPr>
        </p:nvSpPr>
        <p:spPr>
          <a:xfrm>
            <a:off x="0" y="6553200"/>
            <a:ext cx="1731963" cy="268288"/>
          </a:xfrm>
        </p:spPr>
        <p:txBody>
          <a:bodyPr/>
          <a:lstStyle/>
          <a:p>
            <a:r>
              <a:rPr lang="en-US"/>
              <a:t>28 Mar 2024</a:t>
            </a:r>
            <a:endParaRPr lang="en-US" dirty="0"/>
          </a:p>
        </p:txBody>
      </p:sp>
      <p:sp>
        <p:nvSpPr>
          <p:cNvPr id="57" name="Line 37">
            <a:extLst>
              <a:ext uri="{FF2B5EF4-FFF2-40B4-BE49-F238E27FC236}">
                <a16:creationId xmlns:a16="http://schemas.microsoft.com/office/drawing/2014/main" id="{CC97C633-A60A-6A70-C42F-399FE6BC3B47}"/>
              </a:ext>
            </a:extLst>
          </p:cNvPr>
          <p:cNvSpPr>
            <a:spLocks noChangeShapeType="1"/>
          </p:cNvSpPr>
          <p:nvPr/>
        </p:nvSpPr>
        <p:spPr bwMode="auto">
          <a:xfrm>
            <a:off x="2360614" y="5541963"/>
            <a:ext cx="0" cy="41116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extLst>
      <p:ext uri="{BB962C8B-B14F-4D97-AF65-F5344CB8AC3E}">
        <p14:creationId xmlns:p14="http://schemas.microsoft.com/office/powerpoint/2010/main" val="39930953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265" name="Text Box 1"/>
          <p:cNvSpPr txBox="1">
            <a:spLocks noChangeArrowheads="1"/>
          </p:cNvSpPr>
          <p:nvPr/>
        </p:nvSpPr>
        <p:spPr bwMode="auto">
          <a:xfrm>
            <a:off x="381000" y="-1588"/>
            <a:ext cx="8229600" cy="76358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ctr" eaLnBrk="0" hangingPunct="0">
              <a:lnSpc>
                <a:spcPct val="90000"/>
              </a:lnSpc>
              <a:defRPr>
                <a:solidFill>
                  <a:srgbClr val="0099A6"/>
                </a:solidFill>
              </a:defRPr>
            </a:lvl1pPr>
            <a:lvl2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2pPr>
            <a:lvl3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3pPr>
            <a:lvl4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4pPr>
            <a:lvl5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5pPr>
            <a:lvl6pPr marL="457200" algn="ctr" eaLnBrk="0" fontAlgn="base" hangingPunct="0">
              <a:lnSpc>
                <a:spcPct val="90000"/>
              </a:lnSpc>
              <a:spcBef>
                <a:spcPct val="0"/>
              </a:spcBef>
              <a:spcAft>
                <a:spcPct val="0"/>
              </a:spcAft>
              <a:defRPr sz="2500">
                <a:solidFill>
                  <a:schemeClr val="hlink"/>
                </a:solidFill>
                <a:latin typeface="Arial" pitchFamily="-107" charset="0"/>
              </a:defRPr>
            </a:lvl6pPr>
            <a:lvl7pPr marL="914400" algn="ctr" eaLnBrk="0" fontAlgn="base" hangingPunct="0">
              <a:lnSpc>
                <a:spcPct val="90000"/>
              </a:lnSpc>
              <a:spcBef>
                <a:spcPct val="0"/>
              </a:spcBef>
              <a:spcAft>
                <a:spcPct val="0"/>
              </a:spcAft>
              <a:defRPr sz="2500">
                <a:solidFill>
                  <a:schemeClr val="hlink"/>
                </a:solidFill>
                <a:latin typeface="Arial" pitchFamily="-107" charset="0"/>
              </a:defRPr>
            </a:lvl7pPr>
            <a:lvl8pPr marL="1371600" algn="ctr" eaLnBrk="0" fontAlgn="base" hangingPunct="0">
              <a:lnSpc>
                <a:spcPct val="90000"/>
              </a:lnSpc>
              <a:spcBef>
                <a:spcPct val="0"/>
              </a:spcBef>
              <a:spcAft>
                <a:spcPct val="0"/>
              </a:spcAft>
              <a:defRPr sz="2500">
                <a:solidFill>
                  <a:schemeClr val="hlink"/>
                </a:solidFill>
                <a:latin typeface="Arial" pitchFamily="-107" charset="0"/>
              </a:defRPr>
            </a:lvl8pPr>
            <a:lvl9pPr marL="1828800" algn="ctr" eaLnBrk="0" fontAlgn="base" hangingPunct="0">
              <a:lnSpc>
                <a:spcPct val="90000"/>
              </a:lnSpc>
              <a:spcBef>
                <a:spcPct val="0"/>
              </a:spcBef>
              <a:spcAft>
                <a:spcPct val="0"/>
              </a:spcAft>
              <a:defRPr sz="2500">
                <a:solidFill>
                  <a:schemeClr val="hlink"/>
                </a:solidFill>
                <a:latin typeface="Arial" pitchFamily="-107" charset="0"/>
              </a:defRPr>
            </a:lvl9pPr>
          </a:lstStyle>
          <a:p>
            <a:r>
              <a:rPr lang="en-US" dirty="0"/>
              <a:t>RASDS Concept Model </a:t>
            </a:r>
            <a:br>
              <a:rPr lang="en-US" dirty="0"/>
            </a:br>
            <a:r>
              <a:rPr lang="en-US" dirty="0"/>
              <a:t>… and Proposed TC20/SC14 extensions</a:t>
            </a:r>
          </a:p>
        </p:txBody>
      </p:sp>
      <p:sp>
        <p:nvSpPr>
          <p:cNvPr id="11266" name="Rectangle 2"/>
          <p:cNvSpPr>
            <a:spLocks noChangeArrowheads="1"/>
          </p:cNvSpPr>
          <p:nvPr/>
        </p:nvSpPr>
        <p:spPr bwMode="auto">
          <a:xfrm>
            <a:off x="3429000" y="990600"/>
            <a:ext cx="2286000" cy="914400"/>
          </a:xfrm>
          <a:prstGeom prst="rect">
            <a:avLst/>
          </a:prstGeom>
          <a:solidFill>
            <a:srgbClr val="66FF33"/>
          </a:solidFill>
          <a:ln w="9360" cap="sq">
            <a:solidFill>
              <a:srgbClr val="000000"/>
            </a:solidFill>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11267" name="Text Box 3"/>
          <p:cNvSpPr txBox="1">
            <a:spLocks noChangeArrowheads="1"/>
          </p:cNvSpPr>
          <p:nvPr/>
        </p:nvSpPr>
        <p:spPr bwMode="auto">
          <a:xfrm>
            <a:off x="3733800" y="990600"/>
            <a:ext cx="1981200" cy="925511"/>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spcBef>
                <a:spcPts val="1125"/>
              </a:spcBef>
              <a:buClrTx/>
              <a:buFontTx/>
              <a:buNone/>
              <a:defRPr/>
            </a:pPr>
            <a:r>
              <a:rPr lang="en-US" sz="1800" dirty="0">
                <a:solidFill>
                  <a:srgbClr val="FF0000"/>
                </a:solidFill>
              </a:rPr>
              <a:t>RASDS++                                                       </a:t>
            </a:r>
            <a:r>
              <a:rPr lang="en-US" sz="1800" dirty="0"/>
              <a:t>as Architectural                                                   Framework *</a:t>
            </a:r>
          </a:p>
        </p:txBody>
      </p:sp>
      <p:sp>
        <p:nvSpPr>
          <p:cNvPr id="11268" name="Rectangle 4"/>
          <p:cNvSpPr>
            <a:spLocks noChangeArrowheads="1"/>
          </p:cNvSpPr>
          <p:nvPr/>
        </p:nvSpPr>
        <p:spPr bwMode="auto">
          <a:xfrm>
            <a:off x="3352800" y="2743200"/>
            <a:ext cx="1219200" cy="2133600"/>
          </a:xfrm>
          <a:prstGeom prst="rect">
            <a:avLst/>
          </a:prstGeom>
          <a:solidFill>
            <a:srgbClr val="0C8FCC"/>
          </a:solidFill>
          <a:ln w="9360" cap="sq">
            <a:solidFill>
              <a:srgbClr val="000000"/>
            </a:solidFill>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11269" name="Text Box 5"/>
          <p:cNvSpPr txBox="1">
            <a:spLocks noChangeArrowheads="1"/>
          </p:cNvSpPr>
          <p:nvPr/>
        </p:nvSpPr>
        <p:spPr bwMode="auto">
          <a:xfrm>
            <a:off x="3352800" y="2743200"/>
            <a:ext cx="1293812" cy="2069414"/>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spcBef>
                <a:spcPts val="450"/>
              </a:spcBef>
              <a:buClrTx/>
              <a:buFontTx/>
              <a:buNone/>
              <a:defRPr/>
            </a:pPr>
            <a:r>
              <a:rPr lang="en-US" sz="1100" dirty="0"/>
              <a:t>Connectivity </a:t>
            </a:r>
            <a:r>
              <a:rPr lang="en-US" sz="1100" dirty="0">
                <a:solidFill>
                  <a:srgbClr val="FF0000"/>
                </a:solidFill>
              </a:rPr>
              <a:t>/ Deployment </a:t>
            </a:r>
            <a:r>
              <a:rPr lang="en-US" sz="1100" dirty="0"/>
              <a:t>Viewpoint</a:t>
            </a:r>
          </a:p>
          <a:p>
            <a:pPr>
              <a:spcBef>
                <a:spcPts val="375"/>
              </a:spcBef>
              <a:buFont typeface="Times New Roman" charset="0"/>
              <a:buChar char="•"/>
              <a:defRPr/>
            </a:pPr>
            <a:r>
              <a:rPr lang="en-US" sz="900" dirty="0"/>
              <a:t> Connectivity </a:t>
            </a:r>
          </a:p>
          <a:p>
            <a:pPr>
              <a:spcBef>
                <a:spcPts val="375"/>
              </a:spcBef>
              <a:buFont typeface="Times New Roman" charset="0"/>
              <a:buChar char="•"/>
              <a:defRPr/>
            </a:pPr>
            <a:r>
              <a:rPr lang="en-US" sz="900" dirty="0"/>
              <a:t> Components &amp; connectors</a:t>
            </a:r>
          </a:p>
          <a:p>
            <a:pPr>
              <a:spcBef>
                <a:spcPts val="375"/>
              </a:spcBef>
              <a:buFont typeface="Times New Roman" charset="0"/>
              <a:buChar char="•"/>
              <a:defRPr/>
            </a:pPr>
            <a:r>
              <a:rPr lang="en-US" sz="900" dirty="0"/>
              <a:t> RF </a:t>
            </a:r>
            <a:r>
              <a:rPr lang="en-US" sz="900" dirty="0">
                <a:solidFill>
                  <a:srgbClr val="FF0000"/>
                </a:solidFill>
              </a:rPr>
              <a:t>&amp; optical</a:t>
            </a:r>
          </a:p>
          <a:p>
            <a:pPr>
              <a:spcBef>
                <a:spcPts val="375"/>
              </a:spcBef>
              <a:buFont typeface="Times New Roman" charset="0"/>
              <a:buChar char="•"/>
              <a:defRPr/>
            </a:pPr>
            <a:r>
              <a:rPr lang="en-US" sz="900" dirty="0"/>
              <a:t> Physics of Motion</a:t>
            </a:r>
          </a:p>
          <a:p>
            <a:pPr>
              <a:spcBef>
                <a:spcPts val="375"/>
              </a:spcBef>
              <a:buFont typeface="Times New Roman" charset="0"/>
              <a:buChar char="•"/>
              <a:defRPr/>
            </a:pPr>
            <a:r>
              <a:rPr lang="en-US" sz="900" dirty="0"/>
              <a:t> End to End Views</a:t>
            </a:r>
          </a:p>
          <a:p>
            <a:pPr>
              <a:spcBef>
                <a:spcPts val="375"/>
              </a:spcBef>
              <a:buFont typeface="Times New Roman" charset="0"/>
              <a:buChar char="•"/>
              <a:defRPr/>
            </a:pPr>
            <a:r>
              <a:rPr lang="en-US" sz="900" dirty="0"/>
              <a:t> External Forces</a:t>
            </a:r>
          </a:p>
          <a:p>
            <a:pPr>
              <a:spcBef>
                <a:spcPts val="375"/>
              </a:spcBef>
              <a:buFont typeface="Times New Roman" charset="0"/>
              <a:buChar char="•"/>
              <a:defRPr/>
            </a:pPr>
            <a:r>
              <a:rPr lang="en-US" sz="900" dirty="0"/>
              <a:t> </a:t>
            </a:r>
            <a:r>
              <a:rPr lang="en-US" sz="900" dirty="0">
                <a:solidFill>
                  <a:srgbClr val="FF0000"/>
                </a:solidFill>
              </a:rPr>
              <a:t>Performance</a:t>
            </a:r>
          </a:p>
        </p:txBody>
      </p:sp>
      <p:sp>
        <p:nvSpPr>
          <p:cNvPr id="11270" name="Rectangle 6"/>
          <p:cNvSpPr>
            <a:spLocks noChangeArrowheads="1"/>
          </p:cNvSpPr>
          <p:nvPr/>
        </p:nvSpPr>
        <p:spPr bwMode="auto">
          <a:xfrm>
            <a:off x="3352800" y="5045075"/>
            <a:ext cx="1223963" cy="1828800"/>
          </a:xfrm>
          <a:prstGeom prst="rect">
            <a:avLst/>
          </a:prstGeom>
          <a:solidFill>
            <a:srgbClr val="0C8FCC"/>
          </a:solidFill>
          <a:ln w="12700" cap="rnd">
            <a:solidFill>
              <a:srgbClr val="000000"/>
            </a:solidFill>
            <a:prstDash val="dashDot"/>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solidFill>
                <a:srgbClr val="4597A0"/>
              </a:solidFill>
            </a:endParaRPr>
          </a:p>
        </p:txBody>
      </p:sp>
      <p:sp>
        <p:nvSpPr>
          <p:cNvPr id="11271" name="Text Box 7"/>
          <p:cNvSpPr txBox="1">
            <a:spLocks noChangeArrowheads="1"/>
          </p:cNvSpPr>
          <p:nvPr/>
        </p:nvSpPr>
        <p:spPr bwMode="auto">
          <a:xfrm>
            <a:off x="3429000" y="5045075"/>
            <a:ext cx="1143000" cy="1707776"/>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defPPr>
              <a:defRPr lang="en-GB"/>
            </a:defPPr>
            <a:lvl1pPr>
              <a:spcBef>
                <a:spcPts val="45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defRPr>
            </a:lvl9pPr>
          </a:lstStyle>
          <a:p>
            <a:pPr>
              <a:defRPr/>
            </a:pPr>
            <a:r>
              <a:rPr lang="en-US" sz="1050" dirty="0"/>
              <a:t>Physical Viewpoint -Structures:</a:t>
            </a:r>
          </a:p>
          <a:p>
            <a:pPr marL="171450" indent="-171450">
              <a:buFont typeface="Arial" panose="020B0604020202020204" pitchFamily="34" charset="0"/>
              <a:buChar char="•"/>
              <a:defRPr/>
            </a:pPr>
            <a:r>
              <a:rPr lang="en-US" sz="1050" dirty="0"/>
              <a:t>Power</a:t>
            </a:r>
          </a:p>
          <a:p>
            <a:pPr marL="171450" indent="-171450">
              <a:buFont typeface="Arial" panose="020B0604020202020204" pitchFamily="34" charset="0"/>
              <a:buChar char="•"/>
              <a:defRPr/>
            </a:pPr>
            <a:r>
              <a:rPr lang="en-US" sz="1050" dirty="0"/>
              <a:t>Mass</a:t>
            </a:r>
          </a:p>
          <a:p>
            <a:pPr marL="171450" indent="-171450">
              <a:buFont typeface="Arial" panose="020B0604020202020204" pitchFamily="34" charset="0"/>
              <a:buChar char="•"/>
              <a:defRPr/>
            </a:pPr>
            <a:r>
              <a:rPr lang="en-US" sz="1050" dirty="0"/>
              <a:t>Thermal</a:t>
            </a:r>
          </a:p>
          <a:p>
            <a:pPr marL="171450" indent="-171450">
              <a:buFont typeface="Arial" panose="020B0604020202020204" pitchFamily="34" charset="0"/>
              <a:buChar char="•"/>
              <a:defRPr/>
            </a:pPr>
            <a:r>
              <a:rPr lang="en-US" sz="1050" dirty="0"/>
              <a:t>Orbit </a:t>
            </a:r>
          </a:p>
          <a:p>
            <a:pPr marL="171450" indent="-171450">
              <a:buFont typeface="Arial" panose="020B0604020202020204" pitchFamily="34" charset="0"/>
              <a:buChar char="•"/>
              <a:defRPr/>
            </a:pPr>
            <a:r>
              <a:rPr lang="en-US" sz="1050" dirty="0"/>
              <a:t>Propulsion</a:t>
            </a:r>
          </a:p>
        </p:txBody>
      </p:sp>
      <p:sp>
        <p:nvSpPr>
          <p:cNvPr id="11272" name="Rectangle 8"/>
          <p:cNvSpPr>
            <a:spLocks noChangeArrowheads="1"/>
          </p:cNvSpPr>
          <p:nvPr/>
        </p:nvSpPr>
        <p:spPr bwMode="auto">
          <a:xfrm>
            <a:off x="1981200" y="2743199"/>
            <a:ext cx="1290636" cy="2002730"/>
          </a:xfrm>
          <a:prstGeom prst="rect">
            <a:avLst/>
          </a:prstGeom>
          <a:solidFill>
            <a:schemeClr val="accent2"/>
          </a:solidFill>
          <a:ln w="9360" cap="sq">
            <a:solidFill>
              <a:srgbClr val="000000"/>
            </a:solidFill>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11273" name="Text Box 9"/>
          <p:cNvSpPr txBox="1">
            <a:spLocks noChangeArrowheads="1"/>
          </p:cNvSpPr>
          <p:nvPr/>
        </p:nvSpPr>
        <p:spPr bwMode="auto">
          <a:xfrm>
            <a:off x="1958872" y="2725373"/>
            <a:ext cx="1335291" cy="1802674"/>
          </a:xfrm>
          <a:prstGeom prst="rect">
            <a:avLst/>
          </a:prstGeom>
          <a:solidFill>
            <a:schemeClr val="accent2"/>
          </a:solid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spcBef>
                <a:spcPts val="750"/>
              </a:spcBef>
              <a:buClrTx/>
              <a:buFontTx/>
              <a:buNone/>
              <a:defRPr/>
            </a:pPr>
            <a:r>
              <a:rPr lang="en-US" sz="1100" dirty="0"/>
              <a:t>Enterprise</a:t>
            </a:r>
            <a:r>
              <a:rPr lang="en-US" sz="1200" dirty="0"/>
              <a:t> </a:t>
            </a:r>
            <a:r>
              <a:rPr lang="en-US" sz="1100" dirty="0"/>
              <a:t>Viewpoint </a:t>
            </a:r>
            <a:r>
              <a:rPr lang="en-US" sz="1100" dirty="0">
                <a:solidFill>
                  <a:srgbClr val="FF0000"/>
                </a:solidFill>
              </a:rPr>
              <a:t>(15288)</a:t>
            </a:r>
          </a:p>
          <a:p>
            <a:pPr>
              <a:spcBef>
                <a:spcPts val="625"/>
              </a:spcBef>
              <a:buFont typeface="Times New Roman" charset="0"/>
              <a:buChar char="•"/>
              <a:defRPr/>
            </a:pPr>
            <a:r>
              <a:rPr lang="en-US" sz="900" dirty="0"/>
              <a:t> Organizations</a:t>
            </a:r>
          </a:p>
          <a:p>
            <a:pPr>
              <a:spcBef>
                <a:spcPts val="625"/>
              </a:spcBef>
              <a:buFont typeface="Times New Roman" charset="0"/>
              <a:buChar char="•"/>
              <a:defRPr/>
            </a:pPr>
            <a:r>
              <a:rPr lang="en-US" sz="900" dirty="0"/>
              <a:t> Persons</a:t>
            </a:r>
          </a:p>
          <a:p>
            <a:pPr>
              <a:spcBef>
                <a:spcPts val="625"/>
              </a:spcBef>
              <a:buFont typeface="Times New Roman" charset="0"/>
              <a:buChar char="•"/>
              <a:defRPr/>
            </a:pPr>
            <a:r>
              <a:rPr lang="en-US" sz="900" dirty="0"/>
              <a:t> </a:t>
            </a:r>
            <a:r>
              <a:rPr lang="en-US" sz="900" dirty="0">
                <a:solidFill>
                  <a:srgbClr val="FF0000"/>
                </a:solidFill>
              </a:rPr>
              <a:t>Use Case</a:t>
            </a:r>
          </a:p>
          <a:p>
            <a:pPr>
              <a:spcBef>
                <a:spcPts val="625"/>
              </a:spcBef>
              <a:buFont typeface="Times New Roman" charset="0"/>
              <a:buChar char="•"/>
              <a:defRPr/>
            </a:pPr>
            <a:r>
              <a:rPr lang="en-US" sz="900" dirty="0"/>
              <a:t> Contracts Agreements </a:t>
            </a:r>
            <a:r>
              <a:rPr lang="en-US" sz="900" dirty="0">
                <a:solidFill>
                  <a:srgbClr val="FF0000"/>
                </a:solidFill>
              </a:rPr>
              <a:t>(CONFERS)</a:t>
            </a:r>
          </a:p>
          <a:p>
            <a:pPr>
              <a:spcBef>
                <a:spcPts val="625"/>
              </a:spcBef>
              <a:buFont typeface="Times New Roman" charset="0"/>
              <a:buChar char="•"/>
              <a:defRPr/>
            </a:pPr>
            <a:r>
              <a:rPr lang="en-US" sz="900" dirty="0">
                <a:solidFill>
                  <a:srgbClr val="FF0000"/>
                </a:solidFill>
              </a:rPr>
              <a:t> Glossary</a:t>
            </a:r>
          </a:p>
        </p:txBody>
      </p:sp>
      <p:sp>
        <p:nvSpPr>
          <p:cNvPr id="11274" name="Rectangle 10"/>
          <p:cNvSpPr>
            <a:spLocks noChangeArrowheads="1"/>
          </p:cNvSpPr>
          <p:nvPr/>
        </p:nvSpPr>
        <p:spPr bwMode="auto">
          <a:xfrm>
            <a:off x="1981200" y="4724399"/>
            <a:ext cx="1295400" cy="1616075"/>
          </a:xfrm>
          <a:prstGeom prst="rect">
            <a:avLst/>
          </a:prstGeom>
          <a:solidFill>
            <a:schemeClr val="accent2"/>
          </a:solidFill>
          <a:ln w="12700" cap="rnd">
            <a:solidFill>
              <a:srgbClr val="000000"/>
            </a:solidFill>
            <a:prstDash val="dashDot"/>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11275" name="Text Box 11"/>
          <p:cNvSpPr txBox="1">
            <a:spLocks noChangeArrowheads="1"/>
          </p:cNvSpPr>
          <p:nvPr/>
        </p:nvSpPr>
        <p:spPr bwMode="auto">
          <a:xfrm>
            <a:off x="2043703" y="4745929"/>
            <a:ext cx="1335291" cy="176420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spcBef>
                <a:spcPts val="625"/>
              </a:spcBef>
              <a:buClrTx/>
              <a:buFontTx/>
              <a:buNone/>
              <a:defRPr/>
            </a:pPr>
            <a:r>
              <a:rPr lang="en-US" sz="1050" dirty="0">
                <a:latin typeface="Arial" charset="0"/>
              </a:rPr>
              <a:t>Augment to Capture:</a:t>
            </a:r>
          </a:p>
          <a:p>
            <a:pPr>
              <a:spcBef>
                <a:spcPts val="625"/>
              </a:spcBef>
              <a:buFont typeface="Times New Roman" charset="0"/>
              <a:buChar char="•"/>
              <a:defRPr/>
            </a:pPr>
            <a:r>
              <a:rPr lang="en-US" sz="1050" dirty="0">
                <a:latin typeface="Arial" charset="0"/>
              </a:rPr>
              <a:t> </a:t>
            </a:r>
            <a:r>
              <a:rPr lang="en-US" sz="1050" dirty="0">
                <a:solidFill>
                  <a:srgbClr val="FF0000"/>
                </a:solidFill>
                <a:latin typeface="Arial" charset="0"/>
              </a:rPr>
              <a:t>Capabilities</a:t>
            </a:r>
          </a:p>
          <a:p>
            <a:pPr>
              <a:spcBef>
                <a:spcPts val="625"/>
              </a:spcBef>
              <a:buFont typeface="Times New Roman" charset="0"/>
              <a:buChar char="•"/>
              <a:defRPr/>
            </a:pPr>
            <a:r>
              <a:rPr lang="en-US" sz="1050" dirty="0">
                <a:solidFill>
                  <a:srgbClr val="FF0000"/>
                </a:solidFill>
                <a:latin typeface="Arial" charset="0"/>
              </a:rPr>
              <a:t> Mission Design &amp; Drivers (OV-1?)</a:t>
            </a:r>
          </a:p>
          <a:p>
            <a:pPr>
              <a:spcBef>
                <a:spcPts val="625"/>
              </a:spcBef>
              <a:buFont typeface="Times New Roman" charset="0"/>
              <a:buChar char="•"/>
              <a:defRPr/>
            </a:pPr>
            <a:r>
              <a:rPr lang="en-US" sz="1050" dirty="0">
                <a:latin typeface="Arial" charset="0"/>
              </a:rPr>
              <a:t> Requirements</a:t>
            </a:r>
          </a:p>
          <a:p>
            <a:pPr>
              <a:spcBef>
                <a:spcPts val="625"/>
              </a:spcBef>
              <a:buFont typeface="Times New Roman" charset="0"/>
              <a:buChar char="•"/>
              <a:defRPr/>
            </a:pPr>
            <a:r>
              <a:rPr lang="en-US" sz="1050" dirty="0">
                <a:latin typeface="Arial" charset="0"/>
              </a:rPr>
              <a:t> Phases</a:t>
            </a:r>
          </a:p>
          <a:p>
            <a:pPr>
              <a:spcBef>
                <a:spcPts val="625"/>
              </a:spcBef>
              <a:defRPr/>
            </a:pPr>
            <a:endParaRPr lang="en-US" sz="1000" dirty="0"/>
          </a:p>
        </p:txBody>
      </p:sp>
      <p:sp>
        <p:nvSpPr>
          <p:cNvPr id="11276" name="Rectangle 12"/>
          <p:cNvSpPr>
            <a:spLocks noChangeArrowheads="1"/>
          </p:cNvSpPr>
          <p:nvPr/>
        </p:nvSpPr>
        <p:spPr bwMode="auto">
          <a:xfrm>
            <a:off x="152400" y="2743200"/>
            <a:ext cx="1752600" cy="1828800"/>
          </a:xfrm>
          <a:prstGeom prst="rect">
            <a:avLst/>
          </a:prstGeom>
          <a:noFill/>
          <a:ln w="9525" cap="rnd">
            <a:solidFill>
              <a:srgbClr val="000000"/>
            </a:solidFill>
            <a:prstDash val="sysDot"/>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11277" name="Text Box 13"/>
          <p:cNvSpPr txBox="1">
            <a:spLocks noChangeArrowheads="1"/>
          </p:cNvSpPr>
          <p:nvPr/>
        </p:nvSpPr>
        <p:spPr bwMode="auto">
          <a:xfrm>
            <a:off x="152400" y="2743200"/>
            <a:ext cx="1828800" cy="189500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spcBef>
                <a:spcPts val="750"/>
              </a:spcBef>
              <a:buClrTx/>
              <a:buFontTx/>
              <a:buNone/>
              <a:defRPr/>
            </a:pPr>
            <a:r>
              <a:rPr lang="en-US" sz="1200" dirty="0"/>
              <a:t>Engineering Viewpoint</a:t>
            </a:r>
          </a:p>
          <a:p>
            <a:pPr>
              <a:spcBef>
                <a:spcPts val="625"/>
              </a:spcBef>
              <a:buFont typeface="Times New Roman" charset="0"/>
              <a:buChar char="•"/>
              <a:defRPr/>
            </a:pPr>
            <a:r>
              <a:rPr lang="en-US" sz="1000" dirty="0"/>
              <a:t> System Design &amp; Construction - realization</a:t>
            </a:r>
          </a:p>
          <a:p>
            <a:pPr>
              <a:spcBef>
                <a:spcPts val="625"/>
              </a:spcBef>
              <a:buFont typeface="Times New Roman" charset="0"/>
              <a:buChar char="•"/>
              <a:defRPr/>
            </a:pPr>
            <a:r>
              <a:rPr lang="en-US" sz="1000" dirty="0"/>
              <a:t> Functional allocation</a:t>
            </a:r>
          </a:p>
          <a:p>
            <a:pPr>
              <a:spcBef>
                <a:spcPts val="625"/>
              </a:spcBef>
              <a:buFont typeface="Times New Roman" charset="0"/>
              <a:buChar char="•"/>
              <a:defRPr/>
            </a:pPr>
            <a:r>
              <a:rPr lang="en-US" sz="1000" dirty="0"/>
              <a:t> Distribution of functions and trade-offs</a:t>
            </a:r>
          </a:p>
          <a:p>
            <a:pPr>
              <a:spcBef>
                <a:spcPts val="625"/>
              </a:spcBef>
              <a:buFont typeface="Times New Roman" charset="0"/>
              <a:buChar char="•"/>
              <a:defRPr/>
            </a:pPr>
            <a:r>
              <a:rPr lang="en-US" sz="1000" dirty="0"/>
              <a:t> Development</a:t>
            </a:r>
          </a:p>
          <a:p>
            <a:pPr>
              <a:spcBef>
                <a:spcPts val="625"/>
              </a:spcBef>
              <a:buFont typeface="Times New Roman" charset="0"/>
              <a:buChar char="•"/>
              <a:defRPr/>
            </a:pPr>
            <a:r>
              <a:rPr lang="en-US" sz="1000" dirty="0"/>
              <a:t> Validation &amp; verification &amp; engineering processes</a:t>
            </a:r>
          </a:p>
        </p:txBody>
      </p:sp>
      <p:sp>
        <p:nvSpPr>
          <p:cNvPr id="11278" name="Line 14"/>
          <p:cNvSpPr>
            <a:spLocks noChangeShapeType="1"/>
          </p:cNvSpPr>
          <p:nvPr/>
        </p:nvSpPr>
        <p:spPr bwMode="auto">
          <a:xfrm>
            <a:off x="4572000" y="1905000"/>
            <a:ext cx="1588" cy="381000"/>
          </a:xfrm>
          <a:prstGeom prst="line">
            <a:avLst/>
          </a:prstGeom>
          <a:noFill/>
          <a:ln w="9360" cap="sq">
            <a:solidFill>
              <a:srgbClr val="000000"/>
            </a:solidFill>
            <a:miter lim="800000"/>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11279" name="Line 15"/>
          <p:cNvSpPr>
            <a:spLocks noChangeShapeType="1"/>
          </p:cNvSpPr>
          <p:nvPr/>
        </p:nvSpPr>
        <p:spPr bwMode="auto">
          <a:xfrm>
            <a:off x="2667000" y="2286000"/>
            <a:ext cx="1588" cy="457200"/>
          </a:xfrm>
          <a:prstGeom prst="line">
            <a:avLst/>
          </a:prstGeom>
          <a:noFill/>
          <a:ln w="9360" cap="sq">
            <a:solidFill>
              <a:srgbClr val="000000"/>
            </a:solidFill>
            <a:miter lim="800000"/>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11280" name="Line 16"/>
          <p:cNvSpPr>
            <a:spLocks noChangeShapeType="1"/>
          </p:cNvSpPr>
          <p:nvPr/>
        </p:nvSpPr>
        <p:spPr bwMode="auto">
          <a:xfrm>
            <a:off x="914400" y="2286000"/>
            <a:ext cx="1588" cy="457200"/>
          </a:xfrm>
          <a:prstGeom prst="line">
            <a:avLst/>
          </a:prstGeom>
          <a:noFill/>
          <a:ln w="9360" cap="sq">
            <a:solidFill>
              <a:srgbClr val="000000"/>
            </a:solidFill>
            <a:miter lim="800000"/>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11281" name="Line 17"/>
          <p:cNvSpPr>
            <a:spLocks noChangeShapeType="1"/>
          </p:cNvSpPr>
          <p:nvPr/>
        </p:nvSpPr>
        <p:spPr bwMode="auto">
          <a:xfrm>
            <a:off x="4114800" y="2286000"/>
            <a:ext cx="1588" cy="457200"/>
          </a:xfrm>
          <a:prstGeom prst="line">
            <a:avLst/>
          </a:prstGeom>
          <a:noFill/>
          <a:ln w="9360" cap="sq">
            <a:solidFill>
              <a:srgbClr val="000000"/>
            </a:solidFill>
            <a:miter lim="800000"/>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11282" name="Text Box 18"/>
          <p:cNvSpPr txBox="1">
            <a:spLocks noChangeArrowheads="1"/>
          </p:cNvSpPr>
          <p:nvPr/>
        </p:nvSpPr>
        <p:spPr bwMode="auto">
          <a:xfrm>
            <a:off x="950710" y="3733800"/>
            <a:ext cx="1106690" cy="402291"/>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spcBef>
                <a:spcPts val="625"/>
              </a:spcBef>
              <a:buClr>
                <a:srgbClr val="FFFF00"/>
              </a:buClr>
              <a:buFont typeface="Times New Roman" charset="0"/>
              <a:buChar char="•"/>
              <a:defRPr/>
            </a:pPr>
            <a:r>
              <a:rPr lang="en-US" sz="1000" dirty="0">
                <a:solidFill>
                  <a:srgbClr val="FF0000"/>
                </a:solidFill>
              </a:rPr>
              <a:t>Just use 15288 or agency specs</a:t>
            </a:r>
          </a:p>
        </p:txBody>
      </p:sp>
      <p:sp>
        <p:nvSpPr>
          <p:cNvPr id="11283" name="Text Box 19"/>
          <p:cNvSpPr txBox="1">
            <a:spLocks noChangeArrowheads="1"/>
          </p:cNvSpPr>
          <p:nvPr/>
        </p:nvSpPr>
        <p:spPr bwMode="auto">
          <a:xfrm>
            <a:off x="6477000" y="5927725"/>
            <a:ext cx="2514600" cy="782638"/>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spcBef>
                <a:spcPts val="625"/>
              </a:spcBef>
              <a:buClrTx/>
              <a:buFontTx/>
              <a:buNone/>
              <a:defRPr/>
            </a:pPr>
            <a:r>
              <a:rPr lang="en-US" sz="1000" dirty="0"/>
              <a:t>* Reference Architecture for Space Data Systems (RASDS)</a:t>
            </a:r>
          </a:p>
          <a:p>
            <a:pPr>
              <a:spcBef>
                <a:spcPts val="625"/>
              </a:spcBef>
              <a:buClrTx/>
              <a:buFontTx/>
              <a:buNone/>
              <a:defRPr/>
            </a:pPr>
            <a:r>
              <a:rPr lang="en-US" sz="1000" dirty="0"/>
              <a:t>** Reference Model Open Distributed Processing (RMODP, ISO 10746 spec)</a:t>
            </a:r>
          </a:p>
        </p:txBody>
      </p:sp>
      <p:sp>
        <p:nvSpPr>
          <p:cNvPr id="11284" name="Rectangle 20"/>
          <p:cNvSpPr>
            <a:spLocks noChangeArrowheads="1"/>
          </p:cNvSpPr>
          <p:nvPr/>
        </p:nvSpPr>
        <p:spPr bwMode="auto">
          <a:xfrm>
            <a:off x="4648200" y="2743200"/>
            <a:ext cx="1219200" cy="2209800"/>
          </a:xfrm>
          <a:prstGeom prst="rect">
            <a:avLst/>
          </a:prstGeom>
          <a:solidFill>
            <a:srgbClr val="CC0ECC"/>
          </a:solidFill>
          <a:ln w="9360" cap="sq">
            <a:solidFill>
              <a:srgbClr val="000000"/>
            </a:solidFill>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11285" name="Rectangle 21"/>
          <p:cNvSpPr>
            <a:spLocks noChangeArrowheads="1"/>
          </p:cNvSpPr>
          <p:nvPr/>
        </p:nvSpPr>
        <p:spPr bwMode="auto">
          <a:xfrm>
            <a:off x="5943600" y="2743200"/>
            <a:ext cx="1219200" cy="1981200"/>
          </a:xfrm>
          <a:prstGeom prst="rect">
            <a:avLst/>
          </a:prstGeom>
          <a:solidFill>
            <a:srgbClr val="FF0000"/>
          </a:solidFill>
          <a:ln w="9360" cap="sq">
            <a:solidFill>
              <a:srgbClr val="000000"/>
            </a:solidFill>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11286" name="Rectangle 22"/>
          <p:cNvSpPr>
            <a:spLocks noChangeArrowheads="1"/>
          </p:cNvSpPr>
          <p:nvPr/>
        </p:nvSpPr>
        <p:spPr bwMode="auto">
          <a:xfrm>
            <a:off x="7239000" y="2743200"/>
            <a:ext cx="1371600" cy="1981200"/>
          </a:xfrm>
          <a:prstGeom prst="rect">
            <a:avLst/>
          </a:prstGeom>
          <a:solidFill>
            <a:srgbClr val="CCC30C"/>
          </a:solidFill>
          <a:ln w="9360" cap="sq">
            <a:solidFill>
              <a:srgbClr val="000000"/>
            </a:solidFill>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11287" name="Text Box 23"/>
          <p:cNvSpPr txBox="1">
            <a:spLocks noChangeArrowheads="1"/>
          </p:cNvSpPr>
          <p:nvPr/>
        </p:nvSpPr>
        <p:spPr bwMode="auto">
          <a:xfrm>
            <a:off x="4648199" y="2743200"/>
            <a:ext cx="1335291" cy="2002729"/>
          </a:xfrm>
          <a:prstGeom prst="rect">
            <a:avLst/>
          </a:prstGeom>
          <a:noFill/>
          <a:ln>
            <a:noFill/>
          </a:ln>
          <a:effectLst/>
          <a:extLs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spcBef>
                <a:spcPts val="750"/>
              </a:spcBef>
              <a:buClrTx/>
              <a:buFontTx/>
              <a:buNone/>
              <a:defRPr/>
            </a:pPr>
            <a:r>
              <a:rPr lang="en-US" sz="1200" dirty="0"/>
              <a:t>Functional Viewpoint</a:t>
            </a:r>
          </a:p>
          <a:p>
            <a:pPr>
              <a:spcBef>
                <a:spcPts val="625"/>
              </a:spcBef>
              <a:buFont typeface="Times New Roman" charset="0"/>
              <a:buChar char="•"/>
              <a:defRPr/>
            </a:pPr>
            <a:r>
              <a:rPr lang="en-US" sz="1000" dirty="0"/>
              <a:t> Functional Structure - abstract</a:t>
            </a:r>
          </a:p>
          <a:p>
            <a:pPr>
              <a:spcBef>
                <a:spcPts val="625"/>
              </a:spcBef>
              <a:buFont typeface="Times New Roman" charset="0"/>
              <a:buChar char="•"/>
              <a:defRPr/>
            </a:pPr>
            <a:r>
              <a:rPr lang="en-US" sz="1000" dirty="0"/>
              <a:t> Functional Behavior &amp; abstract interfaces</a:t>
            </a:r>
          </a:p>
          <a:p>
            <a:pPr>
              <a:spcBef>
                <a:spcPts val="625"/>
              </a:spcBef>
              <a:buFont typeface="Times New Roman" charset="0"/>
              <a:buChar char="•"/>
              <a:defRPr/>
            </a:pPr>
            <a:r>
              <a:rPr lang="en-US" sz="1000" dirty="0"/>
              <a:t> End to End View</a:t>
            </a:r>
          </a:p>
          <a:p>
            <a:pPr>
              <a:spcBef>
                <a:spcPts val="625"/>
              </a:spcBef>
              <a:buFont typeface="Times New Roman" charset="0"/>
              <a:buChar char="•"/>
              <a:defRPr/>
            </a:pPr>
            <a:r>
              <a:rPr lang="en-US" sz="1000" dirty="0"/>
              <a:t> Cross Support Services</a:t>
            </a:r>
          </a:p>
        </p:txBody>
      </p:sp>
      <p:sp>
        <p:nvSpPr>
          <p:cNvPr id="11288" name="Text Box 24"/>
          <p:cNvSpPr txBox="1">
            <a:spLocks noChangeArrowheads="1"/>
          </p:cNvSpPr>
          <p:nvPr/>
        </p:nvSpPr>
        <p:spPr bwMode="auto">
          <a:xfrm>
            <a:off x="7162800" y="2743200"/>
            <a:ext cx="1524000" cy="192578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spcBef>
                <a:spcPts val="750"/>
              </a:spcBef>
              <a:buClrTx/>
              <a:buFontTx/>
              <a:buNone/>
              <a:defRPr/>
            </a:pPr>
            <a:r>
              <a:rPr lang="en-US" sz="1100" dirty="0"/>
              <a:t>Communications Viewpoint</a:t>
            </a:r>
          </a:p>
          <a:p>
            <a:pPr>
              <a:spcBef>
                <a:spcPts val="625"/>
              </a:spcBef>
              <a:buFont typeface="Times New Roman" charset="0"/>
              <a:buChar char="•"/>
              <a:defRPr/>
            </a:pPr>
            <a:r>
              <a:rPr lang="en-US" sz="900" dirty="0"/>
              <a:t> Protocols &amp; comm standards</a:t>
            </a:r>
          </a:p>
          <a:p>
            <a:pPr>
              <a:spcBef>
                <a:spcPts val="625"/>
              </a:spcBef>
              <a:buFont typeface="Times New Roman" charset="0"/>
              <a:buChar char="•"/>
              <a:defRPr/>
            </a:pPr>
            <a:r>
              <a:rPr lang="en-US" sz="900" dirty="0"/>
              <a:t> End to end Information Transfer Mechanisms</a:t>
            </a:r>
          </a:p>
          <a:p>
            <a:pPr>
              <a:spcBef>
                <a:spcPts val="625"/>
              </a:spcBef>
              <a:buFont typeface="Times New Roman" charset="0"/>
              <a:buChar char="•"/>
              <a:defRPr/>
            </a:pPr>
            <a:r>
              <a:rPr lang="en-US" sz="900" dirty="0"/>
              <a:t> Cross Support Services</a:t>
            </a:r>
          </a:p>
          <a:p>
            <a:pPr>
              <a:spcBef>
                <a:spcPts val="625"/>
              </a:spcBef>
              <a:buFont typeface="Times New Roman" charset="0"/>
              <a:buChar char="•"/>
              <a:defRPr/>
            </a:pPr>
            <a:r>
              <a:rPr lang="en-US" sz="900" dirty="0"/>
              <a:t> </a:t>
            </a:r>
            <a:r>
              <a:rPr lang="en-US" sz="900" dirty="0">
                <a:solidFill>
                  <a:srgbClr val="FF0000"/>
                </a:solidFill>
              </a:rPr>
              <a:t>Service interface bindings</a:t>
            </a:r>
          </a:p>
          <a:p>
            <a:pPr>
              <a:spcBef>
                <a:spcPts val="625"/>
              </a:spcBef>
              <a:buFont typeface="Times New Roman" charset="0"/>
              <a:buChar char="•"/>
              <a:defRPr/>
            </a:pPr>
            <a:r>
              <a:rPr lang="en-US" sz="900" dirty="0">
                <a:solidFill>
                  <a:srgbClr val="FF0000"/>
                </a:solidFill>
              </a:rPr>
              <a:t> State &amp; Sequence charts ?</a:t>
            </a:r>
          </a:p>
        </p:txBody>
      </p:sp>
      <p:sp>
        <p:nvSpPr>
          <p:cNvPr id="11289" name="Text Box 25"/>
          <p:cNvSpPr txBox="1">
            <a:spLocks noChangeArrowheads="1"/>
          </p:cNvSpPr>
          <p:nvPr/>
        </p:nvSpPr>
        <p:spPr bwMode="auto">
          <a:xfrm>
            <a:off x="5943600" y="2743200"/>
            <a:ext cx="1295400" cy="192578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spcBef>
                <a:spcPts val="750"/>
              </a:spcBef>
              <a:buClrTx/>
              <a:buFontTx/>
              <a:buNone/>
              <a:defRPr/>
            </a:pPr>
            <a:r>
              <a:rPr lang="en-US" sz="1200" dirty="0"/>
              <a:t>Information Viewpoint</a:t>
            </a:r>
          </a:p>
          <a:p>
            <a:pPr>
              <a:spcBef>
                <a:spcPts val="625"/>
              </a:spcBef>
              <a:buFont typeface="Times New Roman" charset="0"/>
              <a:buChar char="•"/>
              <a:defRPr/>
            </a:pPr>
            <a:r>
              <a:rPr lang="en-US" sz="1000" dirty="0"/>
              <a:t> Information &amp; information management</a:t>
            </a:r>
          </a:p>
          <a:p>
            <a:pPr>
              <a:spcBef>
                <a:spcPts val="625"/>
              </a:spcBef>
              <a:buFont typeface="Times New Roman" charset="0"/>
              <a:buChar char="•"/>
              <a:defRPr/>
            </a:pPr>
            <a:r>
              <a:rPr lang="en-US" sz="1000" dirty="0"/>
              <a:t> Data structures, syntax &amp; semantics</a:t>
            </a:r>
          </a:p>
          <a:p>
            <a:pPr>
              <a:spcBef>
                <a:spcPts val="625"/>
              </a:spcBef>
              <a:buFont typeface="Times New Roman" charset="0"/>
              <a:buChar char="•"/>
              <a:defRPr/>
            </a:pPr>
            <a:r>
              <a:rPr lang="en-US" sz="1000" dirty="0"/>
              <a:t> </a:t>
            </a:r>
            <a:r>
              <a:rPr lang="en-US" sz="1000" dirty="0">
                <a:solidFill>
                  <a:schemeClr val="bg1"/>
                </a:solidFill>
              </a:rPr>
              <a:t>Attributes &amp; constraints (ASN, FRM, EDS)</a:t>
            </a:r>
          </a:p>
        </p:txBody>
      </p:sp>
      <p:sp>
        <p:nvSpPr>
          <p:cNvPr id="11290" name="Line 26"/>
          <p:cNvSpPr>
            <a:spLocks noChangeShapeType="1"/>
          </p:cNvSpPr>
          <p:nvPr/>
        </p:nvSpPr>
        <p:spPr bwMode="auto">
          <a:xfrm>
            <a:off x="5257800" y="2286000"/>
            <a:ext cx="1588" cy="457200"/>
          </a:xfrm>
          <a:prstGeom prst="line">
            <a:avLst/>
          </a:prstGeom>
          <a:noFill/>
          <a:ln w="9360" cap="sq">
            <a:solidFill>
              <a:srgbClr val="000000"/>
            </a:solidFill>
            <a:miter lim="800000"/>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11291" name="Line 27"/>
          <p:cNvSpPr>
            <a:spLocks noChangeShapeType="1"/>
          </p:cNvSpPr>
          <p:nvPr/>
        </p:nvSpPr>
        <p:spPr bwMode="auto">
          <a:xfrm>
            <a:off x="6553200" y="2286000"/>
            <a:ext cx="1588" cy="457200"/>
          </a:xfrm>
          <a:prstGeom prst="line">
            <a:avLst/>
          </a:prstGeom>
          <a:noFill/>
          <a:ln w="9360" cap="sq">
            <a:solidFill>
              <a:srgbClr val="000000"/>
            </a:solidFill>
            <a:miter lim="800000"/>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11292" name="Line 28"/>
          <p:cNvSpPr>
            <a:spLocks noChangeShapeType="1"/>
          </p:cNvSpPr>
          <p:nvPr/>
        </p:nvSpPr>
        <p:spPr bwMode="auto">
          <a:xfrm>
            <a:off x="7848600" y="2286000"/>
            <a:ext cx="1588" cy="457200"/>
          </a:xfrm>
          <a:prstGeom prst="line">
            <a:avLst/>
          </a:prstGeom>
          <a:noFill/>
          <a:ln w="9360" cap="sq">
            <a:solidFill>
              <a:srgbClr val="000000"/>
            </a:solidFill>
            <a:miter lim="800000"/>
            <a:headEnd/>
            <a:tailEnd type="triangle"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11293" name="Line 29"/>
          <p:cNvSpPr>
            <a:spLocks noChangeShapeType="1"/>
          </p:cNvSpPr>
          <p:nvPr/>
        </p:nvSpPr>
        <p:spPr bwMode="auto">
          <a:xfrm>
            <a:off x="2667000" y="2286000"/>
            <a:ext cx="5181600" cy="1588"/>
          </a:xfrm>
          <a:prstGeom prst="line">
            <a:avLst/>
          </a:prstGeom>
          <a:noFill/>
          <a:ln w="9360" cap="sq">
            <a:solidFill>
              <a:srgbClr val="000000"/>
            </a:solidFill>
            <a:miter lim="800000"/>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11294" name="Line 30"/>
          <p:cNvSpPr>
            <a:spLocks noChangeShapeType="1"/>
          </p:cNvSpPr>
          <p:nvPr/>
        </p:nvSpPr>
        <p:spPr bwMode="auto">
          <a:xfrm flipH="1">
            <a:off x="912813" y="2286000"/>
            <a:ext cx="1755775" cy="1588"/>
          </a:xfrm>
          <a:prstGeom prst="line">
            <a:avLst/>
          </a:prstGeom>
          <a:noFill/>
          <a:ln w="9360" cap="sq">
            <a:solidFill>
              <a:srgbClr val="000000"/>
            </a:solidFill>
            <a:miter lim="800000"/>
            <a:headEnd/>
            <a:tailEn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a:lstStyle/>
          <a:p>
            <a:pPr>
              <a:defRPr/>
            </a:pPr>
            <a:endParaRPr lang="en-US"/>
          </a:p>
        </p:txBody>
      </p:sp>
      <p:sp>
        <p:nvSpPr>
          <p:cNvPr id="11295" name="Text Box 31"/>
          <p:cNvSpPr txBox="1">
            <a:spLocks noChangeArrowheads="1"/>
          </p:cNvSpPr>
          <p:nvPr/>
        </p:nvSpPr>
        <p:spPr bwMode="auto">
          <a:xfrm>
            <a:off x="152400" y="4800600"/>
            <a:ext cx="1728381" cy="1616075"/>
          </a:xfrm>
          <a:prstGeom prst="rect">
            <a:avLst/>
          </a:prstGeom>
          <a:noFill/>
          <a:ln>
            <a:solidFill>
              <a:schemeClr val="tx1"/>
            </a:solidFill>
            <a:prstDash val="sysDot"/>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spcBef>
                <a:spcPts val="750"/>
              </a:spcBef>
              <a:buClrTx/>
              <a:buFontTx/>
              <a:buNone/>
              <a:defRPr/>
            </a:pPr>
            <a:r>
              <a:rPr lang="en-US" sz="1200" dirty="0"/>
              <a:t>Mission Assurance Viewpoint ??</a:t>
            </a:r>
          </a:p>
          <a:p>
            <a:pPr>
              <a:spcBef>
                <a:spcPts val="625"/>
              </a:spcBef>
              <a:buFont typeface="Times New Roman" charset="0"/>
              <a:buChar char="•"/>
              <a:defRPr/>
            </a:pPr>
            <a:r>
              <a:rPr lang="en-US" sz="1000" dirty="0"/>
              <a:t> Enterprise Risks</a:t>
            </a:r>
          </a:p>
          <a:p>
            <a:pPr>
              <a:spcBef>
                <a:spcPts val="625"/>
              </a:spcBef>
              <a:buFont typeface="Times New Roman" charset="0"/>
              <a:buChar char="•"/>
              <a:defRPr/>
            </a:pPr>
            <a:r>
              <a:rPr lang="en-US" sz="1000" dirty="0"/>
              <a:t> Cost</a:t>
            </a:r>
          </a:p>
          <a:p>
            <a:pPr>
              <a:spcBef>
                <a:spcPts val="625"/>
              </a:spcBef>
              <a:buFont typeface="Times New Roman" charset="0"/>
              <a:buChar char="•"/>
              <a:defRPr/>
            </a:pPr>
            <a:r>
              <a:rPr lang="en-US" sz="1000" dirty="0"/>
              <a:t> Validation &amp; verification</a:t>
            </a:r>
          </a:p>
          <a:p>
            <a:pPr>
              <a:spcBef>
                <a:spcPts val="625"/>
              </a:spcBef>
              <a:buFont typeface="Times New Roman" charset="0"/>
              <a:buChar char="•"/>
              <a:defRPr/>
            </a:pPr>
            <a:r>
              <a:rPr lang="en-US" sz="1000" dirty="0"/>
              <a:t> Safety</a:t>
            </a:r>
          </a:p>
          <a:p>
            <a:pPr>
              <a:spcBef>
                <a:spcPts val="625"/>
              </a:spcBef>
              <a:buFont typeface="Times New Roman" charset="0"/>
              <a:buChar char="•"/>
              <a:defRPr/>
            </a:pPr>
            <a:r>
              <a:rPr lang="en-US" sz="1000" dirty="0"/>
              <a:t> Reliability &amp; quality</a:t>
            </a:r>
          </a:p>
        </p:txBody>
      </p:sp>
      <p:sp>
        <p:nvSpPr>
          <p:cNvPr id="11296" name="Rectangle 32"/>
          <p:cNvSpPr>
            <a:spLocks noChangeArrowheads="1"/>
          </p:cNvSpPr>
          <p:nvPr/>
        </p:nvSpPr>
        <p:spPr bwMode="auto">
          <a:xfrm>
            <a:off x="4876800" y="5029200"/>
            <a:ext cx="1223963" cy="1828800"/>
          </a:xfrm>
          <a:prstGeom prst="rect">
            <a:avLst/>
          </a:prstGeom>
          <a:solidFill>
            <a:srgbClr val="3FCCB6"/>
          </a:solidFill>
          <a:ln w="12700" cap="rnd">
            <a:solidFill>
              <a:srgbClr val="000000"/>
            </a:solidFill>
            <a:prstDash val="dashDot"/>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p>
        </p:txBody>
      </p:sp>
      <p:sp>
        <p:nvSpPr>
          <p:cNvPr id="11297" name="Text Box 33"/>
          <p:cNvSpPr txBox="1">
            <a:spLocks noChangeArrowheads="1"/>
          </p:cNvSpPr>
          <p:nvPr/>
        </p:nvSpPr>
        <p:spPr bwMode="auto">
          <a:xfrm>
            <a:off x="4927600" y="5000721"/>
            <a:ext cx="1244600" cy="1933479"/>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spcBef>
                <a:spcPts val="750"/>
              </a:spcBef>
              <a:buClrTx/>
              <a:buFontTx/>
              <a:buNone/>
              <a:defRPr/>
            </a:pPr>
            <a:r>
              <a:rPr lang="en-US" sz="1050" dirty="0">
                <a:latin typeface="+mj-lt"/>
              </a:rPr>
              <a:t>Operations Viewpoint</a:t>
            </a:r>
          </a:p>
          <a:p>
            <a:pPr>
              <a:spcBef>
                <a:spcPts val="625"/>
              </a:spcBef>
              <a:buFont typeface="Times New Roman" charset="0"/>
              <a:buChar char="•"/>
              <a:defRPr/>
            </a:pPr>
            <a:r>
              <a:rPr lang="en-US" sz="1050" dirty="0">
                <a:latin typeface="Arial" charset="0"/>
              </a:rPr>
              <a:t> Processes</a:t>
            </a:r>
          </a:p>
          <a:p>
            <a:pPr>
              <a:spcBef>
                <a:spcPts val="625"/>
              </a:spcBef>
              <a:buFont typeface="Times New Roman" charset="0"/>
              <a:buChar char="•"/>
              <a:defRPr/>
            </a:pPr>
            <a:r>
              <a:rPr lang="en-US" sz="1050" dirty="0">
                <a:latin typeface="Arial" charset="0"/>
              </a:rPr>
              <a:t> Procedures</a:t>
            </a:r>
          </a:p>
          <a:p>
            <a:pPr>
              <a:spcBef>
                <a:spcPts val="625"/>
              </a:spcBef>
              <a:buFont typeface="Times New Roman" charset="0"/>
              <a:buChar char="•"/>
              <a:defRPr/>
            </a:pPr>
            <a:r>
              <a:rPr lang="en-US" sz="1050" dirty="0">
                <a:latin typeface="Arial" charset="0"/>
              </a:rPr>
              <a:t> Activities, tasks, actions</a:t>
            </a:r>
          </a:p>
          <a:p>
            <a:pPr>
              <a:spcBef>
                <a:spcPts val="625"/>
              </a:spcBef>
              <a:buFont typeface="Times New Roman" charset="0"/>
              <a:buChar char="•"/>
              <a:defRPr/>
            </a:pPr>
            <a:r>
              <a:rPr lang="en-US" sz="1050" dirty="0">
                <a:latin typeface="Arial" charset="0"/>
              </a:rPr>
              <a:t> Scenarios, Events</a:t>
            </a:r>
          </a:p>
          <a:p>
            <a:pPr>
              <a:spcBef>
                <a:spcPts val="625"/>
              </a:spcBef>
              <a:buFont typeface="Times New Roman" charset="0"/>
              <a:buChar char="•"/>
              <a:defRPr/>
            </a:pPr>
            <a:r>
              <a:rPr lang="en-US" sz="1050" dirty="0">
                <a:latin typeface="Arial" charset="0"/>
              </a:rPr>
              <a:t> Modes &amp; states</a:t>
            </a:r>
          </a:p>
        </p:txBody>
      </p:sp>
      <p:sp>
        <p:nvSpPr>
          <p:cNvPr id="2" name="Date Placeholder 1">
            <a:extLst>
              <a:ext uri="{FF2B5EF4-FFF2-40B4-BE49-F238E27FC236}">
                <a16:creationId xmlns:a16="http://schemas.microsoft.com/office/drawing/2014/main" id="{69497EED-E123-D24A-8256-16D107A803DA}"/>
              </a:ext>
            </a:extLst>
          </p:cNvPr>
          <p:cNvSpPr>
            <a:spLocks noGrp="1"/>
          </p:cNvSpPr>
          <p:nvPr>
            <p:ph type="dt" sz="half" idx="2"/>
          </p:nvPr>
        </p:nvSpPr>
        <p:spPr>
          <a:xfrm>
            <a:off x="46831" y="6519997"/>
            <a:ext cx="1731963" cy="268288"/>
          </a:xfrm>
        </p:spPr>
        <p:txBody>
          <a:bodyPr/>
          <a:lstStyle/>
          <a:p>
            <a:r>
              <a:rPr lang="en-US"/>
              <a:t>28 Mar 2024</a:t>
            </a:r>
            <a:endParaRPr lang="en-US" dirty="0"/>
          </a:p>
        </p:txBody>
      </p:sp>
      <p:sp>
        <p:nvSpPr>
          <p:cNvPr id="36" name="Text Box 13">
            <a:extLst>
              <a:ext uri="{FF2B5EF4-FFF2-40B4-BE49-F238E27FC236}">
                <a16:creationId xmlns:a16="http://schemas.microsoft.com/office/drawing/2014/main" id="{34AC0140-4210-0A40-B47F-DD8256070B39}"/>
              </a:ext>
            </a:extLst>
          </p:cNvPr>
          <p:cNvSpPr txBox="1">
            <a:spLocks noChangeArrowheads="1"/>
          </p:cNvSpPr>
          <p:nvPr/>
        </p:nvSpPr>
        <p:spPr bwMode="auto">
          <a:xfrm>
            <a:off x="368137" y="776458"/>
            <a:ext cx="2143287" cy="1433342"/>
          </a:xfrm>
          <a:prstGeom prst="rect">
            <a:avLst/>
          </a:prstGeom>
          <a:solidFill>
            <a:srgbClr val="FF7C00"/>
          </a:solidFill>
          <a:ln w="12700">
            <a:solidFill>
              <a:schemeClr val="tx1"/>
            </a:solidFill>
            <a:prstDash val="dashDot"/>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spcBef>
                <a:spcPts val="750"/>
              </a:spcBef>
              <a:buClrTx/>
              <a:buFontTx/>
              <a:buNone/>
              <a:defRPr/>
            </a:pPr>
            <a:r>
              <a:rPr lang="en-US" sz="1200" dirty="0"/>
              <a:t>Services Viewpoint</a:t>
            </a:r>
          </a:p>
          <a:p>
            <a:pPr>
              <a:spcBef>
                <a:spcPts val="625"/>
              </a:spcBef>
              <a:buFont typeface="Times New Roman" charset="0"/>
              <a:buChar char="•"/>
              <a:defRPr/>
            </a:pPr>
            <a:r>
              <a:rPr lang="en-US" sz="1000" dirty="0"/>
              <a:t> Tabular views of functions, operations, and related standards</a:t>
            </a:r>
          </a:p>
          <a:p>
            <a:pPr>
              <a:spcBef>
                <a:spcPts val="625"/>
              </a:spcBef>
              <a:buFont typeface="Times New Roman" charset="0"/>
              <a:buChar char="•"/>
              <a:defRPr/>
            </a:pPr>
            <a:r>
              <a:rPr lang="en-US" sz="1000" dirty="0"/>
              <a:t> Support system Design &amp; Construction - realization</a:t>
            </a:r>
          </a:p>
          <a:p>
            <a:pPr>
              <a:spcBef>
                <a:spcPts val="625"/>
              </a:spcBef>
              <a:buFont typeface="Times New Roman" charset="0"/>
              <a:buChar char="•"/>
              <a:defRPr/>
            </a:pPr>
            <a:r>
              <a:rPr lang="en-US" sz="1000" dirty="0"/>
              <a:t> Correspondence to Protocol stacks and interface bindings</a:t>
            </a:r>
          </a:p>
        </p:txBody>
      </p:sp>
      <p:sp>
        <p:nvSpPr>
          <p:cNvPr id="4" name="Rectangle 3">
            <a:extLst>
              <a:ext uri="{FF2B5EF4-FFF2-40B4-BE49-F238E27FC236}">
                <a16:creationId xmlns:a16="http://schemas.microsoft.com/office/drawing/2014/main" id="{9493FDEC-8C24-7947-A07F-D8B9FB0549AC}"/>
              </a:ext>
            </a:extLst>
          </p:cNvPr>
          <p:cNvSpPr/>
          <p:nvPr/>
        </p:nvSpPr>
        <p:spPr>
          <a:xfrm>
            <a:off x="3238298" y="2336073"/>
            <a:ext cx="2890836" cy="400110"/>
          </a:xfrm>
          <a:prstGeom prst="rect">
            <a:avLst/>
          </a:prstGeom>
        </p:spPr>
        <p:txBody>
          <a:bodyPr wrap="square">
            <a:spAutoFit/>
          </a:bodyPr>
          <a:lstStyle/>
          <a:p>
            <a:r>
              <a:rPr lang="en-US" sz="1000" dirty="0"/>
              <a:t>Functional allocation and distribution of functions and trade-offs (correspondence)</a:t>
            </a:r>
          </a:p>
        </p:txBody>
      </p:sp>
      <p:sp>
        <p:nvSpPr>
          <p:cNvPr id="38" name="Text Box 18">
            <a:extLst>
              <a:ext uri="{FF2B5EF4-FFF2-40B4-BE49-F238E27FC236}">
                <a16:creationId xmlns:a16="http://schemas.microsoft.com/office/drawing/2014/main" id="{5F70FD3B-4685-434B-AE9D-D6B81DB4FFBB}"/>
              </a:ext>
            </a:extLst>
          </p:cNvPr>
          <p:cNvSpPr txBox="1">
            <a:spLocks noChangeArrowheads="1"/>
          </p:cNvSpPr>
          <p:nvPr/>
        </p:nvSpPr>
        <p:spPr bwMode="auto">
          <a:xfrm>
            <a:off x="790272" y="5410200"/>
            <a:ext cx="1090509" cy="402291"/>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a:solidFill>
                  <a:srgbClr val="808080"/>
                </a:solidFill>
                <a:round/>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rgbClr val="000000"/>
                </a:solidFill>
                <a:latin typeface="Times New Roman" charset="0"/>
                <a:ea typeface="ＭＳ Ｐゴシック" charset="0"/>
                <a:cs typeface="ＭＳ Ｐゴシック" charset="0"/>
              </a:defRPr>
            </a:lvl9pPr>
          </a:lstStyle>
          <a:p>
            <a:pPr>
              <a:spcBef>
                <a:spcPts val="625"/>
              </a:spcBef>
              <a:buClr>
                <a:srgbClr val="FFFF00"/>
              </a:buClr>
              <a:buFont typeface="Times New Roman" charset="0"/>
              <a:buChar char="•"/>
              <a:defRPr/>
            </a:pPr>
            <a:r>
              <a:rPr lang="en-US" sz="1000" dirty="0">
                <a:solidFill>
                  <a:srgbClr val="FF0000"/>
                </a:solidFill>
              </a:rPr>
              <a:t>Just use 15288 or agency specs</a:t>
            </a:r>
          </a:p>
        </p:txBody>
      </p:sp>
      <p:sp>
        <p:nvSpPr>
          <p:cNvPr id="39" name="Rectangle 6">
            <a:extLst>
              <a:ext uri="{FF2B5EF4-FFF2-40B4-BE49-F238E27FC236}">
                <a16:creationId xmlns:a16="http://schemas.microsoft.com/office/drawing/2014/main" id="{4C96CBC6-30E2-2043-A292-C78D79ADE3F8}"/>
              </a:ext>
            </a:extLst>
          </p:cNvPr>
          <p:cNvSpPr>
            <a:spLocks noChangeArrowheads="1"/>
          </p:cNvSpPr>
          <p:nvPr/>
        </p:nvSpPr>
        <p:spPr bwMode="auto">
          <a:xfrm>
            <a:off x="6603206" y="5000721"/>
            <a:ext cx="102394" cy="123921"/>
          </a:xfrm>
          <a:prstGeom prst="rect">
            <a:avLst/>
          </a:prstGeom>
          <a:solidFill>
            <a:srgbClr val="FF7C00"/>
          </a:solidFill>
          <a:ln w="12700" cap="rnd">
            <a:solidFill>
              <a:srgbClr val="000000"/>
            </a:solidFill>
            <a:prstDash val="dashDot"/>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solidFill>
                <a:srgbClr val="4597A0"/>
              </a:solidFill>
            </a:endParaRPr>
          </a:p>
        </p:txBody>
      </p:sp>
      <p:sp>
        <p:nvSpPr>
          <p:cNvPr id="40" name="Rectangle 6">
            <a:extLst>
              <a:ext uri="{FF2B5EF4-FFF2-40B4-BE49-F238E27FC236}">
                <a16:creationId xmlns:a16="http://schemas.microsoft.com/office/drawing/2014/main" id="{0D7E6B00-22A9-664B-B7E4-1B05A0D3EB8E}"/>
              </a:ext>
            </a:extLst>
          </p:cNvPr>
          <p:cNvSpPr>
            <a:spLocks noChangeArrowheads="1"/>
          </p:cNvSpPr>
          <p:nvPr/>
        </p:nvSpPr>
        <p:spPr bwMode="auto">
          <a:xfrm>
            <a:off x="6603206" y="5210079"/>
            <a:ext cx="102394" cy="123921"/>
          </a:xfrm>
          <a:prstGeom prst="rect">
            <a:avLst/>
          </a:prstGeom>
          <a:blipFill dpi="0" rotWithShape="0">
            <a:blip r:embed="rId3"/>
            <a:srcRect/>
            <a:tile tx="0" ty="0" sx="100000" sy="100000" flip="none" algn="tl"/>
          </a:blipFill>
          <a:ln w="12700" cap="rnd">
            <a:solidFill>
              <a:srgbClr val="000000"/>
            </a:solidFill>
            <a:prstDash val="dashDot"/>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solidFill>
                <a:srgbClr val="4597A0"/>
              </a:solidFill>
            </a:endParaRPr>
          </a:p>
        </p:txBody>
      </p:sp>
      <p:sp>
        <p:nvSpPr>
          <p:cNvPr id="41" name="Rectangle 6">
            <a:extLst>
              <a:ext uri="{FF2B5EF4-FFF2-40B4-BE49-F238E27FC236}">
                <a16:creationId xmlns:a16="http://schemas.microsoft.com/office/drawing/2014/main" id="{CEEF17F8-0D64-154D-8485-A686793931C1}"/>
              </a:ext>
            </a:extLst>
          </p:cNvPr>
          <p:cNvSpPr>
            <a:spLocks noChangeArrowheads="1"/>
          </p:cNvSpPr>
          <p:nvPr/>
        </p:nvSpPr>
        <p:spPr bwMode="auto">
          <a:xfrm>
            <a:off x="6603206" y="5438679"/>
            <a:ext cx="102394" cy="123921"/>
          </a:xfrm>
          <a:prstGeom prst="rect">
            <a:avLst/>
          </a:prstGeom>
          <a:noFill/>
          <a:ln w="9525" cap="rnd">
            <a:solidFill>
              <a:srgbClr val="000000"/>
            </a:solidFill>
            <a:prstDash val="sysDot"/>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a:solidFill>
                <a:srgbClr val="4597A0"/>
              </a:solidFill>
            </a:endParaRPr>
          </a:p>
        </p:txBody>
      </p:sp>
      <p:sp>
        <p:nvSpPr>
          <p:cNvPr id="3" name="Rectangle 2">
            <a:extLst>
              <a:ext uri="{FF2B5EF4-FFF2-40B4-BE49-F238E27FC236}">
                <a16:creationId xmlns:a16="http://schemas.microsoft.com/office/drawing/2014/main" id="{9111BD2A-7D2C-FF41-A916-9E957F82C921}"/>
              </a:ext>
            </a:extLst>
          </p:cNvPr>
          <p:cNvSpPr/>
          <p:nvPr/>
        </p:nvSpPr>
        <p:spPr>
          <a:xfrm>
            <a:off x="6792706" y="4950768"/>
            <a:ext cx="947695" cy="230832"/>
          </a:xfrm>
          <a:prstGeom prst="rect">
            <a:avLst/>
          </a:prstGeom>
        </p:spPr>
        <p:txBody>
          <a:bodyPr wrap="none">
            <a:spAutoFit/>
          </a:bodyPr>
          <a:lstStyle/>
          <a:p>
            <a:r>
              <a:rPr lang="en-US" sz="900" b="0" dirty="0"/>
              <a:t>New Viewpoint</a:t>
            </a:r>
          </a:p>
        </p:txBody>
      </p:sp>
      <p:sp>
        <p:nvSpPr>
          <p:cNvPr id="43" name="Rectangle 42">
            <a:extLst>
              <a:ext uri="{FF2B5EF4-FFF2-40B4-BE49-F238E27FC236}">
                <a16:creationId xmlns:a16="http://schemas.microsoft.com/office/drawing/2014/main" id="{8E4BFE98-77BE-444E-B339-FF4C1E96CDC0}"/>
              </a:ext>
            </a:extLst>
          </p:cNvPr>
          <p:cNvSpPr/>
          <p:nvPr/>
        </p:nvSpPr>
        <p:spPr>
          <a:xfrm>
            <a:off x="6792706" y="5156623"/>
            <a:ext cx="1184940" cy="230832"/>
          </a:xfrm>
          <a:prstGeom prst="rect">
            <a:avLst/>
          </a:prstGeom>
        </p:spPr>
        <p:txBody>
          <a:bodyPr wrap="none">
            <a:spAutoFit/>
          </a:bodyPr>
          <a:lstStyle/>
          <a:p>
            <a:r>
              <a:rPr lang="en-US" sz="900" b="0" dirty="0"/>
              <a:t>Modified Viewpoint</a:t>
            </a:r>
          </a:p>
        </p:txBody>
      </p:sp>
      <p:sp>
        <p:nvSpPr>
          <p:cNvPr id="44" name="Rectangle 43">
            <a:extLst>
              <a:ext uri="{FF2B5EF4-FFF2-40B4-BE49-F238E27FC236}">
                <a16:creationId xmlns:a16="http://schemas.microsoft.com/office/drawing/2014/main" id="{F56A02C9-3B89-5A4E-977C-D635E1E6EC35}"/>
              </a:ext>
            </a:extLst>
          </p:cNvPr>
          <p:cNvSpPr/>
          <p:nvPr/>
        </p:nvSpPr>
        <p:spPr>
          <a:xfrm>
            <a:off x="6792706" y="5370777"/>
            <a:ext cx="1332416" cy="230832"/>
          </a:xfrm>
          <a:prstGeom prst="rect">
            <a:avLst/>
          </a:prstGeom>
        </p:spPr>
        <p:txBody>
          <a:bodyPr wrap="none">
            <a:spAutoFit/>
          </a:bodyPr>
          <a:lstStyle/>
          <a:p>
            <a:r>
              <a:rPr lang="en-US" sz="900" b="0" dirty="0"/>
              <a:t>De-selected Viewpoint</a:t>
            </a:r>
          </a:p>
        </p:txBody>
      </p:sp>
    </p:spTree>
    <p:extLst>
      <p:ext uri="{BB962C8B-B14F-4D97-AF65-F5344CB8AC3E}">
        <p14:creationId xmlns:p14="http://schemas.microsoft.com/office/powerpoint/2010/main" val="252941945"/>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additive="repl">
                                        <p:cTn id="6" dur="1" fill="hold">
                                          <p:stCondLst>
                                            <p:cond delay="0"/>
                                          </p:stCondLst>
                                        </p:cTn>
                                        <p:tgtEl>
                                          <p:spTgt spid="11276"/>
                                        </p:tgtEl>
                                        <p:attrNameLst>
                                          <p:attrName>style.visibility</p:attrName>
                                        </p:attrNameLst>
                                      </p:cBhvr>
                                      <p:to>
                                        <p:strVal val="visible"/>
                                      </p:to>
                                    </p:set>
                                    <p:anim calcmode="lin" valueType="num">
                                      <p:cBhvr>
                                        <p:cTn id="7" dur="500" fill="hold"/>
                                        <p:tgtEl>
                                          <p:spTgt spid="11276"/>
                                        </p:tgtEl>
                                        <p:attrNameLst>
                                          <p:attrName>ppt_x</p:attrName>
                                        </p:attrNameLst>
                                      </p:cBhvr>
                                      <p:tavLst>
                                        <p:tav tm="100000">
                                          <p:val>
                                            <p:strVal val="#ppt_x"/>
                                          </p:val>
                                        </p:tav>
                                        <p:tav>
                                          <p:val>
                                            <p:strVal val="#ppt_x"/>
                                          </p:val>
                                        </p:tav>
                                      </p:tavLst>
                                    </p:anim>
                                    <p:anim calcmode="lin" valueType="num">
                                      <p:cBhvr>
                                        <p:cTn id="8" dur="500" fill="hold"/>
                                        <p:tgtEl>
                                          <p:spTgt spid="11276"/>
                                        </p:tgtEl>
                                        <p:attrNameLst>
                                          <p:attrName>ppt_y</p:attrName>
                                        </p:attrNameLst>
                                      </p:cBhvr>
                                      <p:tavLst>
                                        <p:tav tm="100000">
                                          <p:val>
                                            <p:strVal val="1+#ppt_h/2"/>
                                          </p:val>
                                        </p:tav>
                                        <p:tav>
                                          <p:val>
                                            <p:strVal val="#ppt_y"/>
                                          </p:val>
                                        </p:tav>
                                      </p:tavLst>
                                    </p:anim>
                                  </p:childTnLst>
                                </p:cTn>
                              </p:par>
                              <p:par>
                                <p:cTn id="9" presetID="2" presetClass="entr" presetSubtype="4" fill="hold" nodeType="withEffect">
                                  <p:stCondLst>
                                    <p:cond delay="0"/>
                                  </p:stCondLst>
                                  <p:childTnLst>
                                    <p:set>
                                      <p:cBhvr additive="repl">
                                        <p:cTn id="10" dur="1" fill="hold">
                                          <p:stCondLst>
                                            <p:cond delay="0"/>
                                          </p:stCondLst>
                                        </p:cTn>
                                        <p:tgtEl>
                                          <p:spTgt spid="11277"/>
                                        </p:tgtEl>
                                        <p:attrNameLst>
                                          <p:attrName>style.visibility</p:attrName>
                                        </p:attrNameLst>
                                      </p:cBhvr>
                                      <p:to>
                                        <p:strVal val="visible"/>
                                      </p:to>
                                    </p:set>
                                    <p:anim calcmode="lin" valueType="num">
                                      <p:cBhvr>
                                        <p:cTn id="11" dur="500" fill="hold"/>
                                        <p:tgtEl>
                                          <p:spTgt spid="11277"/>
                                        </p:tgtEl>
                                        <p:attrNameLst>
                                          <p:attrName>ppt_x</p:attrName>
                                        </p:attrNameLst>
                                      </p:cBhvr>
                                      <p:tavLst>
                                        <p:tav tm="100000">
                                          <p:val>
                                            <p:strVal val="#ppt_x"/>
                                          </p:val>
                                        </p:tav>
                                        <p:tav>
                                          <p:val>
                                            <p:strVal val="#ppt_x"/>
                                          </p:val>
                                        </p:tav>
                                      </p:tavLst>
                                    </p:anim>
                                    <p:anim calcmode="lin" valueType="num">
                                      <p:cBhvr>
                                        <p:cTn id="12" dur="500" fill="hold"/>
                                        <p:tgtEl>
                                          <p:spTgt spid="11277"/>
                                        </p:tgtEl>
                                        <p:attrNameLst>
                                          <p:attrName>ppt_y</p:attrName>
                                        </p:attrNameLst>
                                      </p:cBhvr>
                                      <p:tavLst>
                                        <p:tav tm="100000">
                                          <p:val>
                                            <p:strVal val="1+#ppt_h/2"/>
                                          </p:val>
                                        </p:tav>
                                        <p:tav>
                                          <p:val>
                                            <p:strVal val="#ppt_y"/>
                                          </p:val>
                                        </p:tav>
                                      </p:tavLst>
                                    </p:anim>
                                  </p:childTnLst>
                                </p:cTn>
                              </p:par>
                              <p:par>
                                <p:cTn id="13" presetID="2" presetClass="entr" presetSubtype="4" fill="hold" nodeType="withEffect">
                                  <p:stCondLst>
                                    <p:cond delay="0"/>
                                  </p:stCondLst>
                                  <p:childTnLst>
                                    <p:set>
                                      <p:cBhvr additive="repl">
                                        <p:cTn id="14" dur="1" fill="hold">
                                          <p:stCondLst>
                                            <p:cond delay="0"/>
                                          </p:stCondLst>
                                        </p:cTn>
                                        <p:tgtEl>
                                          <p:spTgt spid="11280"/>
                                        </p:tgtEl>
                                        <p:attrNameLst>
                                          <p:attrName>style.visibility</p:attrName>
                                        </p:attrNameLst>
                                      </p:cBhvr>
                                      <p:to>
                                        <p:strVal val="visible"/>
                                      </p:to>
                                    </p:set>
                                    <p:anim calcmode="lin" valueType="num">
                                      <p:cBhvr>
                                        <p:cTn id="15" dur="500" fill="hold"/>
                                        <p:tgtEl>
                                          <p:spTgt spid="11280"/>
                                        </p:tgtEl>
                                        <p:attrNameLst>
                                          <p:attrName>ppt_x</p:attrName>
                                        </p:attrNameLst>
                                      </p:cBhvr>
                                      <p:tavLst>
                                        <p:tav tm="100000">
                                          <p:val>
                                            <p:strVal val="#ppt_x"/>
                                          </p:val>
                                        </p:tav>
                                        <p:tav>
                                          <p:val>
                                            <p:strVal val="#ppt_x"/>
                                          </p:val>
                                        </p:tav>
                                      </p:tavLst>
                                    </p:anim>
                                    <p:anim calcmode="lin" valueType="num">
                                      <p:cBhvr>
                                        <p:cTn id="16" dur="500" fill="hold"/>
                                        <p:tgtEl>
                                          <p:spTgt spid="11280"/>
                                        </p:tgtEl>
                                        <p:attrNameLst>
                                          <p:attrName>ppt_y</p:attrName>
                                        </p:attrNameLst>
                                      </p:cBhvr>
                                      <p:tavLst>
                                        <p:tav tm="100000">
                                          <p:val>
                                            <p:strVal val="1+#ppt_h/2"/>
                                          </p:val>
                                        </p:tav>
                                        <p:tav>
                                          <p:val>
                                            <p:strVal val="#ppt_y"/>
                                          </p:val>
                                        </p:tav>
                                      </p:tavLst>
                                    </p:anim>
                                  </p:childTnLst>
                                </p:cTn>
                              </p:par>
                              <p:par>
                                <p:cTn id="17" presetID="2" presetClass="entr" presetSubtype="4" fill="hold" nodeType="withEffect">
                                  <p:stCondLst>
                                    <p:cond delay="0"/>
                                  </p:stCondLst>
                                  <p:childTnLst>
                                    <p:set>
                                      <p:cBhvr additive="repl">
                                        <p:cTn id="18" dur="1" fill="hold">
                                          <p:stCondLst>
                                            <p:cond delay="0"/>
                                          </p:stCondLst>
                                        </p:cTn>
                                        <p:tgtEl>
                                          <p:spTgt spid="11282"/>
                                        </p:tgtEl>
                                        <p:attrNameLst>
                                          <p:attrName>style.visibility</p:attrName>
                                        </p:attrNameLst>
                                      </p:cBhvr>
                                      <p:to>
                                        <p:strVal val="visible"/>
                                      </p:to>
                                    </p:set>
                                    <p:anim calcmode="lin" valueType="num">
                                      <p:cBhvr>
                                        <p:cTn id="19" dur="500" fill="hold"/>
                                        <p:tgtEl>
                                          <p:spTgt spid="11282"/>
                                        </p:tgtEl>
                                        <p:attrNameLst>
                                          <p:attrName>ppt_x</p:attrName>
                                        </p:attrNameLst>
                                      </p:cBhvr>
                                      <p:tavLst>
                                        <p:tav tm="100000">
                                          <p:val>
                                            <p:strVal val="#ppt_x"/>
                                          </p:val>
                                        </p:tav>
                                        <p:tav>
                                          <p:val>
                                            <p:strVal val="#ppt_x"/>
                                          </p:val>
                                        </p:tav>
                                      </p:tavLst>
                                    </p:anim>
                                    <p:anim calcmode="lin" valueType="num">
                                      <p:cBhvr>
                                        <p:cTn id="20" dur="500" fill="hold"/>
                                        <p:tgtEl>
                                          <p:spTgt spid="11282"/>
                                        </p:tgtEl>
                                        <p:attrNameLst>
                                          <p:attrName>ppt_y</p:attrName>
                                        </p:attrNameLst>
                                      </p:cBhvr>
                                      <p:tavLst>
                                        <p:tav tm="100000">
                                          <p:val>
                                            <p:strVal val="1+#ppt_h/2"/>
                                          </p:val>
                                        </p:tav>
                                        <p:tav>
                                          <p:val>
                                            <p:strVal val="#ppt_y"/>
                                          </p:val>
                                        </p:tav>
                                      </p:tavLst>
                                    </p:anim>
                                  </p:childTnLst>
                                </p:cTn>
                              </p:par>
                              <p:par>
                                <p:cTn id="21" presetID="2" presetClass="entr" presetSubtype="4" fill="hold" grpId="0" nodeType="withEffect">
                                  <p:stCondLst>
                                    <p:cond delay="0"/>
                                  </p:stCondLst>
                                  <p:childTnLst>
                                    <p:set>
                                      <p:cBhvr additive="repl">
                                        <p:cTn id="22" dur="1" fill="hold">
                                          <p:stCondLst>
                                            <p:cond delay="0"/>
                                          </p:stCondLst>
                                        </p:cTn>
                                        <p:tgtEl>
                                          <p:spTgt spid="11270"/>
                                        </p:tgtEl>
                                        <p:attrNameLst>
                                          <p:attrName>style.visibility</p:attrName>
                                        </p:attrNameLst>
                                      </p:cBhvr>
                                      <p:to>
                                        <p:strVal val="visible"/>
                                      </p:to>
                                    </p:set>
                                    <p:anim calcmode="lin" valueType="num">
                                      <p:cBhvr>
                                        <p:cTn id="23" dur="500" fill="hold"/>
                                        <p:tgtEl>
                                          <p:spTgt spid="11270"/>
                                        </p:tgtEl>
                                        <p:attrNameLst>
                                          <p:attrName>ppt_x</p:attrName>
                                        </p:attrNameLst>
                                      </p:cBhvr>
                                      <p:tavLst>
                                        <p:tav tm="100000">
                                          <p:val>
                                            <p:strVal val="#ppt_x"/>
                                          </p:val>
                                        </p:tav>
                                        <p:tav>
                                          <p:val>
                                            <p:strVal val="#ppt_x"/>
                                          </p:val>
                                        </p:tav>
                                      </p:tavLst>
                                    </p:anim>
                                    <p:anim calcmode="lin" valueType="num">
                                      <p:cBhvr>
                                        <p:cTn id="24" dur="500" fill="hold"/>
                                        <p:tgtEl>
                                          <p:spTgt spid="11270"/>
                                        </p:tgtEl>
                                        <p:attrNameLst>
                                          <p:attrName>ppt_y</p:attrName>
                                        </p:attrNameLst>
                                      </p:cBhvr>
                                      <p:tavLst>
                                        <p:tav tm="100000">
                                          <p:val>
                                            <p:strVal val="1+#ppt_h/2"/>
                                          </p:val>
                                        </p:tav>
                                        <p:tav>
                                          <p:val>
                                            <p:strVal val="#ppt_y"/>
                                          </p:val>
                                        </p:tav>
                                      </p:tavLst>
                                    </p:anim>
                                  </p:childTnLst>
                                </p:cTn>
                              </p:par>
                              <p:par>
                                <p:cTn id="25" presetID="2" presetClass="entr" presetSubtype="4" fill="hold" nodeType="withEffect">
                                  <p:stCondLst>
                                    <p:cond delay="0"/>
                                  </p:stCondLst>
                                  <p:childTnLst>
                                    <p:set>
                                      <p:cBhvr additive="repl">
                                        <p:cTn id="26" dur="1" fill="hold">
                                          <p:stCondLst>
                                            <p:cond delay="0"/>
                                          </p:stCondLst>
                                        </p:cTn>
                                        <p:tgtEl>
                                          <p:spTgt spid="11271"/>
                                        </p:tgtEl>
                                        <p:attrNameLst>
                                          <p:attrName>style.visibility</p:attrName>
                                        </p:attrNameLst>
                                      </p:cBhvr>
                                      <p:to>
                                        <p:strVal val="visible"/>
                                      </p:to>
                                    </p:set>
                                    <p:anim calcmode="lin" valueType="num">
                                      <p:cBhvr>
                                        <p:cTn id="27" dur="500" fill="hold"/>
                                        <p:tgtEl>
                                          <p:spTgt spid="11271"/>
                                        </p:tgtEl>
                                        <p:attrNameLst>
                                          <p:attrName>ppt_x</p:attrName>
                                        </p:attrNameLst>
                                      </p:cBhvr>
                                      <p:tavLst>
                                        <p:tav tm="100000">
                                          <p:val>
                                            <p:strVal val="#ppt_x"/>
                                          </p:val>
                                        </p:tav>
                                        <p:tav>
                                          <p:val>
                                            <p:strVal val="#ppt_x"/>
                                          </p:val>
                                        </p:tav>
                                      </p:tavLst>
                                    </p:anim>
                                    <p:anim calcmode="lin" valueType="num">
                                      <p:cBhvr>
                                        <p:cTn id="28" dur="500" fill="hold"/>
                                        <p:tgtEl>
                                          <p:spTgt spid="11271"/>
                                        </p:tgtEl>
                                        <p:attrNameLst>
                                          <p:attrName>ppt_y</p:attrName>
                                        </p:attrNameLst>
                                      </p:cBhvr>
                                      <p:tavLst>
                                        <p:tav tm="100000">
                                          <p:val>
                                            <p:strVal val="1+#ppt_h/2"/>
                                          </p:val>
                                        </p:tav>
                                        <p:tav>
                                          <p:val>
                                            <p:strVal val="#ppt_y"/>
                                          </p:val>
                                        </p:tav>
                                      </p:tavLst>
                                    </p:anim>
                                  </p:childTnLst>
                                </p:cTn>
                              </p:par>
                              <p:par>
                                <p:cTn id="29" presetID="2" presetClass="entr" presetSubtype="4" fill="hold" grpId="0" nodeType="withEffect">
                                  <p:stCondLst>
                                    <p:cond delay="0"/>
                                  </p:stCondLst>
                                  <p:childTnLst>
                                    <p:set>
                                      <p:cBhvr additive="repl">
                                        <p:cTn id="30" dur="1" fill="hold">
                                          <p:stCondLst>
                                            <p:cond delay="0"/>
                                          </p:stCondLst>
                                        </p:cTn>
                                        <p:tgtEl>
                                          <p:spTgt spid="11274"/>
                                        </p:tgtEl>
                                        <p:attrNameLst>
                                          <p:attrName>style.visibility</p:attrName>
                                        </p:attrNameLst>
                                      </p:cBhvr>
                                      <p:to>
                                        <p:strVal val="visible"/>
                                      </p:to>
                                    </p:set>
                                    <p:anim calcmode="lin" valueType="num">
                                      <p:cBhvr>
                                        <p:cTn id="31" dur="500" fill="hold"/>
                                        <p:tgtEl>
                                          <p:spTgt spid="11274"/>
                                        </p:tgtEl>
                                        <p:attrNameLst>
                                          <p:attrName>ppt_x</p:attrName>
                                        </p:attrNameLst>
                                      </p:cBhvr>
                                      <p:tavLst>
                                        <p:tav tm="100000">
                                          <p:val>
                                            <p:strVal val="#ppt_x"/>
                                          </p:val>
                                        </p:tav>
                                        <p:tav>
                                          <p:val>
                                            <p:strVal val="#ppt_x"/>
                                          </p:val>
                                        </p:tav>
                                      </p:tavLst>
                                    </p:anim>
                                    <p:anim calcmode="lin" valueType="num">
                                      <p:cBhvr>
                                        <p:cTn id="32" dur="500" fill="hold"/>
                                        <p:tgtEl>
                                          <p:spTgt spid="11274"/>
                                        </p:tgtEl>
                                        <p:attrNameLst>
                                          <p:attrName>ppt_y</p:attrName>
                                        </p:attrNameLst>
                                      </p:cBhvr>
                                      <p:tavLst>
                                        <p:tav tm="100000">
                                          <p:val>
                                            <p:strVal val="1+#ppt_h/2"/>
                                          </p:val>
                                        </p:tav>
                                        <p:tav>
                                          <p:val>
                                            <p:strVal val="#ppt_y"/>
                                          </p:val>
                                        </p:tav>
                                      </p:tavLst>
                                    </p:anim>
                                  </p:childTnLst>
                                </p:cTn>
                              </p:par>
                              <p:par>
                                <p:cTn id="33" presetID="2" presetClass="entr" presetSubtype="4" fill="hold" nodeType="withEffect">
                                  <p:stCondLst>
                                    <p:cond delay="0"/>
                                  </p:stCondLst>
                                  <p:childTnLst>
                                    <p:set>
                                      <p:cBhvr additive="repl">
                                        <p:cTn id="34" dur="1" fill="hold">
                                          <p:stCondLst>
                                            <p:cond delay="0"/>
                                          </p:stCondLst>
                                        </p:cTn>
                                        <p:tgtEl>
                                          <p:spTgt spid="11275"/>
                                        </p:tgtEl>
                                        <p:attrNameLst>
                                          <p:attrName>style.visibility</p:attrName>
                                        </p:attrNameLst>
                                      </p:cBhvr>
                                      <p:to>
                                        <p:strVal val="visible"/>
                                      </p:to>
                                    </p:set>
                                    <p:anim calcmode="lin" valueType="num">
                                      <p:cBhvr>
                                        <p:cTn id="35" dur="500" fill="hold"/>
                                        <p:tgtEl>
                                          <p:spTgt spid="11275"/>
                                        </p:tgtEl>
                                        <p:attrNameLst>
                                          <p:attrName>ppt_x</p:attrName>
                                        </p:attrNameLst>
                                      </p:cBhvr>
                                      <p:tavLst>
                                        <p:tav tm="100000">
                                          <p:val>
                                            <p:strVal val="#ppt_x"/>
                                          </p:val>
                                        </p:tav>
                                        <p:tav>
                                          <p:val>
                                            <p:strVal val="#ppt_x"/>
                                          </p:val>
                                        </p:tav>
                                      </p:tavLst>
                                    </p:anim>
                                    <p:anim calcmode="lin" valueType="num">
                                      <p:cBhvr>
                                        <p:cTn id="36" dur="500" fill="hold"/>
                                        <p:tgtEl>
                                          <p:spTgt spid="11275"/>
                                        </p:tgtEl>
                                        <p:attrNameLst>
                                          <p:attrName>ppt_y</p:attrName>
                                        </p:attrNameLst>
                                      </p:cBhvr>
                                      <p:tavLst>
                                        <p:tav tm="100000">
                                          <p:val>
                                            <p:strVal val="1+#ppt_h/2"/>
                                          </p:val>
                                        </p:tav>
                                        <p:tav>
                                          <p:val>
                                            <p:strVal val="#ppt_y"/>
                                          </p:val>
                                        </p:tav>
                                      </p:tavLst>
                                    </p:anim>
                                  </p:childTnLst>
                                </p:cTn>
                              </p:par>
                              <p:par>
                                <p:cTn id="37" presetID="2" presetClass="entr" presetSubtype="4" fill="hold" nodeType="withEffect">
                                  <p:stCondLst>
                                    <p:cond delay="0"/>
                                  </p:stCondLst>
                                  <p:childTnLst>
                                    <p:set>
                                      <p:cBhvr additive="repl">
                                        <p:cTn id="38" dur="1" fill="hold">
                                          <p:stCondLst>
                                            <p:cond delay="0"/>
                                          </p:stCondLst>
                                        </p:cTn>
                                        <p:tgtEl>
                                          <p:spTgt spid="11294"/>
                                        </p:tgtEl>
                                        <p:attrNameLst>
                                          <p:attrName>style.visibility</p:attrName>
                                        </p:attrNameLst>
                                      </p:cBhvr>
                                      <p:to>
                                        <p:strVal val="visible"/>
                                      </p:to>
                                    </p:set>
                                    <p:anim calcmode="lin" valueType="num">
                                      <p:cBhvr>
                                        <p:cTn id="39" dur="500" fill="hold"/>
                                        <p:tgtEl>
                                          <p:spTgt spid="11294"/>
                                        </p:tgtEl>
                                        <p:attrNameLst>
                                          <p:attrName>ppt_x</p:attrName>
                                        </p:attrNameLst>
                                      </p:cBhvr>
                                      <p:tavLst>
                                        <p:tav tm="100000">
                                          <p:val>
                                            <p:strVal val="#ppt_x"/>
                                          </p:val>
                                        </p:tav>
                                        <p:tav>
                                          <p:val>
                                            <p:strVal val="#ppt_x"/>
                                          </p:val>
                                        </p:tav>
                                      </p:tavLst>
                                    </p:anim>
                                    <p:anim calcmode="lin" valueType="num">
                                      <p:cBhvr>
                                        <p:cTn id="40" dur="500" fill="hold"/>
                                        <p:tgtEl>
                                          <p:spTgt spid="11294"/>
                                        </p:tgtEl>
                                        <p:attrNameLst>
                                          <p:attrName>ppt_y</p:attrName>
                                        </p:attrNameLst>
                                      </p:cBhvr>
                                      <p:tavLst>
                                        <p:tav tm="100000">
                                          <p:val>
                                            <p:strVal val="1+#ppt_h/2"/>
                                          </p:val>
                                        </p:tav>
                                        <p:tav>
                                          <p:val>
                                            <p:strVal val="#ppt_y"/>
                                          </p:val>
                                        </p:tav>
                                      </p:tavLst>
                                    </p:anim>
                                  </p:childTnLst>
                                </p:cTn>
                              </p:par>
                              <p:par>
                                <p:cTn id="41" presetID="2" presetClass="entr" presetSubtype="4" fill="hold" nodeType="withEffect">
                                  <p:stCondLst>
                                    <p:cond delay="0"/>
                                  </p:stCondLst>
                                  <p:childTnLst>
                                    <p:set>
                                      <p:cBhvr additive="repl">
                                        <p:cTn id="42" dur="1" fill="hold">
                                          <p:stCondLst>
                                            <p:cond delay="0"/>
                                          </p:stCondLst>
                                        </p:cTn>
                                        <p:tgtEl>
                                          <p:spTgt spid="11295"/>
                                        </p:tgtEl>
                                        <p:attrNameLst>
                                          <p:attrName>style.visibility</p:attrName>
                                        </p:attrNameLst>
                                      </p:cBhvr>
                                      <p:to>
                                        <p:strVal val="visible"/>
                                      </p:to>
                                    </p:set>
                                    <p:anim calcmode="lin" valueType="num">
                                      <p:cBhvr>
                                        <p:cTn id="43" dur="500" fill="hold"/>
                                        <p:tgtEl>
                                          <p:spTgt spid="11295"/>
                                        </p:tgtEl>
                                        <p:attrNameLst>
                                          <p:attrName>ppt_x</p:attrName>
                                        </p:attrNameLst>
                                      </p:cBhvr>
                                      <p:tavLst>
                                        <p:tav tm="100000">
                                          <p:val>
                                            <p:strVal val="#ppt_x"/>
                                          </p:val>
                                        </p:tav>
                                        <p:tav>
                                          <p:val>
                                            <p:strVal val="#ppt_x"/>
                                          </p:val>
                                        </p:tav>
                                      </p:tavLst>
                                    </p:anim>
                                    <p:anim calcmode="lin" valueType="num">
                                      <p:cBhvr>
                                        <p:cTn id="44" dur="500" fill="hold"/>
                                        <p:tgtEl>
                                          <p:spTgt spid="11295"/>
                                        </p:tgtEl>
                                        <p:attrNameLst>
                                          <p:attrName>ppt_y</p:attrName>
                                        </p:attrNameLst>
                                      </p:cBhvr>
                                      <p:tavLst>
                                        <p:tav tm="100000">
                                          <p:val>
                                            <p:strVal val="1+#ppt_h/2"/>
                                          </p:val>
                                        </p:tav>
                                        <p:tav>
                                          <p:val>
                                            <p:strVal val="#ppt_y"/>
                                          </p:val>
                                        </p:tav>
                                      </p:tavLst>
                                    </p:anim>
                                  </p:childTnLst>
                                </p:cTn>
                              </p:par>
                              <p:par>
                                <p:cTn id="45" presetID="2" presetClass="entr" presetSubtype="4" fill="hold" grpId="0" nodeType="withEffect">
                                  <p:stCondLst>
                                    <p:cond delay="0"/>
                                  </p:stCondLst>
                                  <p:childTnLst>
                                    <p:set>
                                      <p:cBhvr additive="repl">
                                        <p:cTn id="46" dur="1" fill="hold">
                                          <p:stCondLst>
                                            <p:cond delay="0"/>
                                          </p:stCondLst>
                                        </p:cTn>
                                        <p:tgtEl>
                                          <p:spTgt spid="11296"/>
                                        </p:tgtEl>
                                        <p:attrNameLst>
                                          <p:attrName>style.visibility</p:attrName>
                                        </p:attrNameLst>
                                      </p:cBhvr>
                                      <p:to>
                                        <p:strVal val="visible"/>
                                      </p:to>
                                    </p:set>
                                    <p:anim calcmode="lin" valueType="num">
                                      <p:cBhvr>
                                        <p:cTn id="47" dur="500" fill="hold"/>
                                        <p:tgtEl>
                                          <p:spTgt spid="11296"/>
                                        </p:tgtEl>
                                        <p:attrNameLst>
                                          <p:attrName>ppt_x</p:attrName>
                                        </p:attrNameLst>
                                      </p:cBhvr>
                                      <p:tavLst>
                                        <p:tav tm="100000">
                                          <p:val>
                                            <p:strVal val="#ppt_x"/>
                                          </p:val>
                                        </p:tav>
                                        <p:tav>
                                          <p:val>
                                            <p:strVal val="#ppt_x"/>
                                          </p:val>
                                        </p:tav>
                                      </p:tavLst>
                                    </p:anim>
                                    <p:anim calcmode="lin" valueType="num">
                                      <p:cBhvr>
                                        <p:cTn id="48" dur="500" fill="hold"/>
                                        <p:tgtEl>
                                          <p:spTgt spid="11296"/>
                                        </p:tgtEl>
                                        <p:attrNameLst>
                                          <p:attrName>ppt_y</p:attrName>
                                        </p:attrNameLst>
                                      </p:cBhvr>
                                      <p:tavLst>
                                        <p:tav tm="100000">
                                          <p:val>
                                            <p:strVal val="1+#ppt_h/2"/>
                                          </p:val>
                                        </p:tav>
                                        <p:tav>
                                          <p:val>
                                            <p:strVal val="#ppt_y"/>
                                          </p:val>
                                        </p:tav>
                                      </p:tavLst>
                                    </p:anim>
                                  </p:childTnLst>
                                </p:cTn>
                              </p:par>
                              <p:par>
                                <p:cTn id="49" presetID="2" presetClass="entr" presetSubtype="4" fill="hold" nodeType="withEffect">
                                  <p:stCondLst>
                                    <p:cond delay="0"/>
                                  </p:stCondLst>
                                  <p:childTnLst>
                                    <p:set>
                                      <p:cBhvr additive="repl">
                                        <p:cTn id="50" dur="1" fill="hold">
                                          <p:stCondLst>
                                            <p:cond delay="0"/>
                                          </p:stCondLst>
                                        </p:cTn>
                                        <p:tgtEl>
                                          <p:spTgt spid="11297"/>
                                        </p:tgtEl>
                                        <p:attrNameLst>
                                          <p:attrName>style.visibility</p:attrName>
                                        </p:attrNameLst>
                                      </p:cBhvr>
                                      <p:to>
                                        <p:strVal val="visible"/>
                                      </p:to>
                                    </p:set>
                                    <p:anim calcmode="lin" valueType="num">
                                      <p:cBhvr>
                                        <p:cTn id="51" dur="500" fill="hold"/>
                                        <p:tgtEl>
                                          <p:spTgt spid="11297"/>
                                        </p:tgtEl>
                                        <p:attrNameLst>
                                          <p:attrName>ppt_x</p:attrName>
                                        </p:attrNameLst>
                                      </p:cBhvr>
                                      <p:tavLst>
                                        <p:tav tm="100000">
                                          <p:val>
                                            <p:strVal val="#ppt_x"/>
                                          </p:val>
                                        </p:tav>
                                        <p:tav>
                                          <p:val>
                                            <p:strVal val="#ppt_x"/>
                                          </p:val>
                                        </p:tav>
                                      </p:tavLst>
                                    </p:anim>
                                    <p:anim calcmode="lin" valueType="num">
                                      <p:cBhvr>
                                        <p:cTn id="52" dur="500" fill="hold"/>
                                        <p:tgtEl>
                                          <p:spTgt spid="11297"/>
                                        </p:tgtEl>
                                        <p:attrNameLst>
                                          <p:attrName>ppt_y</p:attrName>
                                        </p:attrNameLst>
                                      </p:cBhvr>
                                      <p:tavLst>
                                        <p:tav tm="100000">
                                          <p:val>
                                            <p:strVal val="1+#ppt_h/2"/>
                                          </p:val>
                                        </p:tav>
                                        <p:tav>
                                          <p:val>
                                            <p:strVal val="#ppt_y"/>
                                          </p:val>
                                        </p:tav>
                                      </p:tavLst>
                                    </p:anim>
                                  </p:childTnLst>
                                </p:cTn>
                              </p:par>
                              <p:par>
                                <p:cTn id="53" presetID="2" presetClass="entr" presetSubtype="4" fill="hold" nodeType="withEffect">
                                  <p:stCondLst>
                                    <p:cond delay="0"/>
                                  </p:stCondLst>
                                  <p:childTnLst>
                                    <p:set>
                                      <p:cBhvr additive="repl">
                                        <p:cTn id="54" dur="1" fill="hold">
                                          <p:stCondLst>
                                            <p:cond delay="0"/>
                                          </p:stCondLst>
                                        </p:cTn>
                                        <p:tgtEl>
                                          <p:spTgt spid="36"/>
                                        </p:tgtEl>
                                        <p:attrNameLst>
                                          <p:attrName>style.visibility</p:attrName>
                                        </p:attrNameLst>
                                      </p:cBhvr>
                                      <p:to>
                                        <p:strVal val="visible"/>
                                      </p:to>
                                    </p:set>
                                    <p:anim calcmode="lin" valueType="num">
                                      <p:cBhvr>
                                        <p:cTn id="55" dur="500" fill="hold"/>
                                        <p:tgtEl>
                                          <p:spTgt spid="36"/>
                                        </p:tgtEl>
                                        <p:attrNameLst>
                                          <p:attrName>ppt_x</p:attrName>
                                        </p:attrNameLst>
                                      </p:cBhvr>
                                      <p:tavLst>
                                        <p:tav tm="100000">
                                          <p:val>
                                            <p:strVal val="#ppt_x"/>
                                          </p:val>
                                        </p:tav>
                                        <p:tav>
                                          <p:val>
                                            <p:strVal val="#ppt_x"/>
                                          </p:val>
                                        </p:tav>
                                      </p:tavLst>
                                    </p:anim>
                                    <p:anim calcmode="lin" valueType="num">
                                      <p:cBhvr>
                                        <p:cTn id="56" dur="500" fill="hold"/>
                                        <p:tgtEl>
                                          <p:spTgt spid="36"/>
                                        </p:tgtEl>
                                        <p:attrNameLst>
                                          <p:attrName>ppt_y</p:attrName>
                                        </p:attrNameLst>
                                      </p:cBhvr>
                                      <p:tavLst>
                                        <p:tav tm="100000">
                                          <p:val>
                                            <p:strVal val="1+#ppt_h/2"/>
                                          </p:val>
                                        </p:tav>
                                        <p:tav>
                                          <p:val>
                                            <p:strVal val="#ppt_y"/>
                                          </p:val>
                                        </p:tav>
                                      </p:tavLst>
                                    </p:anim>
                                  </p:childTnLst>
                                </p:cTn>
                              </p:par>
                              <p:par>
                                <p:cTn id="57" presetID="2" presetClass="entr" presetSubtype="4" fill="hold" nodeType="withEffect">
                                  <p:stCondLst>
                                    <p:cond delay="0"/>
                                  </p:stCondLst>
                                  <p:childTnLst>
                                    <p:set>
                                      <p:cBhvr additive="repl">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ppt_x</p:attrName>
                                        </p:attrNameLst>
                                      </p:cBhvr>
                                      <p:tavLst>
                                        <p:tav tm="100000">
                                          <p:val>
                                            <p:strVal val="#ppt_x"/>
                                          </p:val>
                                        </p:tav>
                                        <p:tav>
                                          <p:val>
                                            <p:strVal val="#ppt_x"/>
                                          </p:val>
                                        </p:tav>
                                      </p:tavLst>
                                    </p:anim>
                                    <p:anim calcmode="lin" valueType="num">
                                      <p:cBhvr>
                                        <p:cTn id="60" dur="500" fill="hold"/>
                                        <p:tgtEl>
                                          <p:spTgt spid="38"/>
                                        </p:tgtEl>
                                        <p:attrNameLst>
                                          <p:attrName>ppt_y</p:attrName>
                                        </p:attrNameLst>
                                      </p:cBhvr>
                                      <p:tavLst>
                                        <p:tav tm="100000">
                                          <p:val>
                                            <p:strVal val="1+#ppt_h/2"/>
                                          </p:val>
                                        </p:tav>
                                        <p:tav>
                                          <p:val>
                                            <p:strVal val="#ppt_y"/>
                                          </p:val>
                                        </p:tav>
                                      </p:tavLst>
                                    </p:anim>
                                  </p:childTnLst>
                                </p:cTn>
                              </p:par>
                              <p:par>
                                <p:cTn id="61" presetID="2" presetClass="entr" presetSubtype="4" fill="hold" grpId="0" nodeType="withEffect">
                                  <p:stCondLst>
                                    <p:cond delay="0"/>
                                  </p:stCondLst>
                                  <p:childTnLst>
                                    <p:set>
                                      <p:cBhvr additive="repl">
                                        <p:cTn id="62" dur="1" fill="hold">
                                          <p:stCondLst>
                                            <p:cond delay="0"/>
                                          </p:stCondLst>
                                        </p:cTn>
                                        <p:tgtEl>
                                          <p:spTgt spid="39"/>
                                        </p:tgtEl>
                                        <p:attrNameLst>
                                          <p:attrName>style.visibility</p:attrName>
                                        </p:attrNameLst>
                                      </p:cBhvr>
                                      <p:to>
                                        <p:strVal val="visible"/>
                                      </p:to>
                                    </p:set>
                                    <p:anim calcmode="lin" valueType="num">
                                      <p:cBhvr>
                                        <p:cTn id="63" dur="500" fill="hold"/>
                                        <p:tgtEl>
                                          <p:spTgt spid="39"/>
                                        </p:tgtEl>
                                        <p:attrNameLst>
                                          <p:attrName>ppt_x</p:attrName>
                                        </p:attrNameLst>
                                      </p:cBhvr>
                                      <p:tavLst>
                                        <p:tav tm="100000">
                                          <p:val>
                                            <p:strVal val="#ppt_x"/>
                                          </p:val>
                                        </p:tav>
                                        <p:tav>
                                          <p:val>
                                            <p:strVal val="#ppt_x"/>
                                          </p:val>
                                        </p:tav>
                                      </p:tavLst>
                                    </p:anim>
                                    <p:anim calcmode="lin" valueType="num">
                                      <p:cBhvr>
                                        <p:cTn id="64" dur="500" fill="hold"/>
                                        <p:tgtEl>
                                          <p:spTgt spid="39"/>
                                        </p:tgtEl>
                                        <p:attrNameLst>
                                          <p:attrName>ppt_y</p:attrName>
                                        </p:attrNameLst>
                                      </p:cBhvr>
                                      <p:tavLst>
                                        <p:tav tm="100000">
                                          <p:val>
                                            <p:strVal val="1+#ppt_h/2"/>
                                          </p:val>
                                        </p:tav>
                                        <p:tav>
                                          <p:val>
                                            <p:strVal val="#ppt_y"/>
                                          </p:val>
                                        </p:tav>
                                      </p:tavLst>
                                    </p:anim>
                                  </p:childTnLst>
                                </p:cTn>
                              </p:par>
                              <p:par>
                                <p:cTn id="65" presetID="2" presetClass="entr" presetSubtype="4" fill="hold" grpId="0" nodeType="withEffect">
                                  <p:stCondLst>
                                    <p:cond delay="0"/>
                                  </p:stCondLst>
                                  <p:childTnLst>
                                    <p:set>
                                      <p:cBhvr additive="repl">
                                        <p:cTn id="66" dur="1" fill="hold">
                                          <p:stCondLst>
                                            <p:cond delay="0"/>
                                          </p:stCondLst>
                                        </p:cTn>
                                        <p:tgtEl>
                                          <p:spTgt spid="40"/>
                                        </p:tgtEl>
                                        <p:attrNameLst>
                                          <p:attrName>style.visibility</p:attrName>
                                        </p:attrNameLst>
                                      </p:cBhvr>
                                      <p:to>
                                        <p:strVal val="visible"/>
                                      </p:to>
                                    </p:set>
                                    <p:anim calcmode="lin" valueType="num">
                                      <p:cBhvr>
                                        <p:cTn id="67" dur="500" fill="hold"/>
                                        <p:tgtEl>
                                          <p:spTgt spid="40"/>
                                        </p:tgtEl>
                                        <p:attrNameLst>
                                          <p:attrName>ppt_x</p:attrName>
                                        </p:attrNameLst>
                                      </p:cBhvr>
                                      <p:tavLst>
                                        <p:tav tm="100000">
                                          <p:val>
                                            <p:strVal val="#ppt_x"/>
                                          </p:val>
                                        </p:tav>
                                        <p:tav>
                                          <p:val>
                                            <p:strVal val="#ppt_x"/>
                                          </p:val>
                                        </p:tav>
                                      </p:tavLst>
                                    </p:anim>
                                    <p:anim calcmode="lin" valueType="num">
                                      <p:cBhvr>
                                        <p:cTn id="68" dur="500" fill="hold"/>
                                        <p:tgtEl>
                                          <p:spTgt spid="40"/>
                                        </p:tgtEl>
                                        <p:attrNameLst>
                                          <p:attrName>ppt_y</p:attrName>
                                        </p:attrNameLst>
                                      </p:cBhvr>
                                      <p:tavLst>
                                        <p:tav tm="100000">
                                          <p:val>
                                            <p:strVal val="1+#ppt_h/2"/>
                                          </p:val>
                                        </p:tav>
                                        <p:tav>
                                          <p:val>
                                            <p:strVal val="#ppt_y"/>
                                          </p:val>
                                        </p:tav>
                                      </p:tavLst>
                                    </p:anim>
                                  </p:childTnLst>
                                </p:cTn>
                              </p:par>
                              <p:par>
                                <p:cTn id="69" presetID="2" presetClass="entr" presetSubtype="4" fill="hold" grpId="0" nodeType="withEffect">
                                  <p:stCondLst>
                                    <p:cond delay="0"/>
                                  </p:stCondLst>
                                  <p:childTnLst>
                                    <p:set>
                                      <p:cBhvr additive="repl">
                                        <p:cTn id="70" dur="1" fill="hold">
                                          <p:stCondLst>
                                            <p:cond delay="0"/>
                                          </p:stCondLst>
                                        </p:cTn>
                                        <p:tgtEl>
                                          <p:spTgt spid="41"/>
                                        </p:tgtEl>
                                        <p:attrNameLst>
                                          <p:attrName>style.visibility</p:attrName>
                                        </p:attrNameLst>
                                      </p:cBhvr>
                                      <p:to>
                                        <p:strVal val="visible"/>
                                      </p:to>
                                    </p:set>
                                    <p:anim calcmode="lin" valueType="num">
                                      <p:cBhvr>
                                        <p:cTn id="71" dur="500" fill="hold"/>
                                        <p:tgtEl>
                                          <p:spTgt spid="41"/>
                                        </p:tgtEl>
                                        <p:attrNameLst>
                                          <p:attrName>ppt_x</p:attrName>
                                        </p:attrNameLst>
                                      </p:cBhvr>
                                      <p:tavLst>
                                        <p:tav tm="100000">
                                          <p:val>
                                            <p:strVal val="#ppt_x"/>
                                          </p:val>
                                        </p:tav>
                                        <p:tav>
                                          <p:val>
                                            <p:strVal val="#ppt_x"/>
                                          </p:val>
                                        </p:tav>
                                      </p:tavLst>
                                    </p:anim>
                                    <p:anim calcmode="lin" valueType="num">
                                      <p:cBhvr>
                                        <p:cTn id="72" dur="500" fill="hold"/>
                                        <p:tgtEl>
                                          <p:spTgt spid="41"/>
                                        </p:tgtEl>
                                        <p:attrNameLst>
                                          <p:attrName>ppt_y</p:attrName>
                                        </p:attrNameLst>
                                      </p:cBhvr>
                                      <p:tavLst>
                                        <p:tav tm="100000">
                                          <p:val>
                                            <p:strVal val="1+#ppt_h/2"/>
                                          </p:val>
                                        </p:tav>
                                        <p:tav>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0" grpId="0" animBg="1"/>
      <p:bldP spid="11274" grpId="0" animBg="1"/>
      <p:bldP spid="11276" grpId="0" animBg="1"/>
      <p:bldP spid="11296" grpId="0" animBg="1"/>
      <p:bldP spid="39" grpId="0" animBg="1"/>
      <p:bldP spid="40" grpId="0" animBg="1"/>
      <p:bldP spid="41"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7BC5D7-70BD-D136-46DC-9A50592E48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6E4BAFB-99CB-F6E5-E45D-2CAB803F6D02}"/>
              </a:ext>
            </a:extLst>
          </p:cNvPr>
          <p:cNvSpPr>
            <a:spLocks noGrp="1"/>
          </p:cNvSpPr>
          <p:nvPr>
            <p:ph type="title"/>
          </p:nvPr>
        </p:nvSpPr>
        <p:spPr/>
        <p:txBody>
          <a:bodyPr/>
          <a:lstStyle/>
          <a:p>
            <a:r>
              <a:rPr lang="en-US" dirty="0"/>
              <a:t>Physical Viewpoint: Some Aspects</a:t>
            </a:r>
          </a:p>
        </p:txBody>
      </p:sp>
      <p:graphicFrame>
        <p:nvGraphicFramePr>
          <p:cNvPr id="5" name="Table 5">
            <a:extLst>
              <a:ext uri="{FF2B5EF4-FFF2-40B4-BE49-F238E27FC236}">
                <a16:creationId xmlns:a16="http://schemas.microsoft.com/office/drawing/2014/main" id="{9D55A685-42D3-F678-3C0C-882608F618BB}"/>
              </a:ext>
            </a:extLst>
          </p:cNvPr>
          <p:cNvGraphicFramePr>
            <a:graphicFrameLocks noGrp="1"/>
          </p:cNvGraphicFramePr>
          <p:nvPr>
            <p:ph idx="1"/>
          </p:nvPr>
        </p:nvGraphicFramePr>
        <p:xfrm>
          <a:off x="1600200" y="914400"/>
          <a:ext cx="6057900" cy="5496560"/>
        </p:xfrm>
        <a:graphic>
          <a:graphicData uri="http://schemas.openxmlformats.org/drawingml/2006/table">
            <a:tbl>
              <a:tblPr firstRow="1" bandRow="1">
                <a:tableStyleId>{5C22544A-7EE6-4342-B048-85BDC9FD1C3A}</a:tableStyleId>
              </a:tblPr>
              <a:tblGrid>
                <a:gridCol w="2019300">
                  <a:extLst>
                    <a:ext uri="{9D8B030D-6E8A-4147-A177-3AD203B41FA5}">
                      <a16:colId xmlns:a16="http://schemas.microsoft.com/office/drawing/2014/main" val="3365649136"/>
                    </a:ext>
                  </a:extLst>
                </a:gridCol>
                <a:gridCol w="2019300">
                  <a:extLst>
                    <a:ext uri="{9D8B030D-6E8A-4147-A177-3AD203B41FA5}">
                      <a16:colId xmlns:a16="http://schemas.microsoft.com/office/drawing/2014/main" val="1043384294"/>
                    </a:ext>
                  </a:extLst>
                </a:gridCol>
                <a:gridCol w="2019300">
                  <a:extLst>
                    <a:ext uri="{9D8B030D-6E8A-4147-A177-3AD203B41FA5}">
                      <a16:colId xmlns:a16="http://schemas.microsoft.com/office/drawing/2014/main" val="302622459"/>
                    </a:ext>
                  </a:extLst>
                </a:gridCol>
              </a:tblGrid>
              <a:tr h="370840">
                <a:tc>
                  <a:txBody>
                    <a:bodyPr/>
                    <a:lstStyle/>
                    <a:p>
                      <a:r>
                        <a:rPr lang="en-US" dirty="0"/>
                        <a:t>Concern</a:t>
                      </a:r>
                    </a:p>
                  </a:txBody>
                  <a:tcPr/>
                </a:tc>
                <a:tc>
                  <a:txBody>
                    <a:bodyPr/>
                    <a:lstStyle/>
                    <a:p>
                      <a:r>
                        <a:rPr lang="en-US" dirty="0"/>
                        <a:t>Aspect</a:t>
                      </a:r>
                    </a:p>
                  </a:txBody>
                  <a:tcPr/>
                </a:tc>
                <a:tc>
                  <a:txBody>
                    <a:bodyPr/>
                    <a:lstStyle/>
                    <a:p>
                      <a:r>
                        <a:rPr lang="en-US" dirty="0"/>
                        <a:t>Service</a:t>
                      </a:r>
                    </a:p>
                  </a:txBody>
                  <a:tcPr/>
                </a:tc>
                <a:extLst>
                  <a:ext uri="{0D108BD9-81ED-4DB2-BD59-A6C34878D82A}">
                    <a16:rowId xmlns:a16="http://schemas.microsoft.com/office/drawing/2014/main" val="3383520202"/>
                  </a:ext>
                </a:extLst>
              </a:tr>
              <a:tr h="370840">
                <a:tc>
                  <a:txBody>
                    <a:bodyPr/>
                    <a:lstStyle/>
                    <a:p>
                      <a:r>
                        <a:rPr lang="en-US" dirty="0" err="1"/>
                        <a:t>DeltaV</a:t>
                      </a:r>
                      <a:endParaRPr lang="en-US" dirty="0"/>
                    </a:p>
                  </a:txBody>
                  <a:tcPr/>
                </a:tc>
                <a:tc>
                  <a:txBody>
                    <a:bodyPr/>
                    <a:lstStyle/>
                    <a:p>
                      <a:r>
                        <a:rPr lang="en-US" dirty="0"/>
                        <a:t>Propulsion</a:t>
                      </a:r>
                    </a:p>
                  </a:txBody>
                  <a:tcPr/>
                </a:tc>
                <a:tc>
                  <a:txBody>
                    <a:bodyPr/>
                    <a:lstStyle/>
                    <a:p>
                      <a:r>
                        <a:rPr lang="en-US" dirty="0"/>
                        <a:t>Linear Thrust</a:t>
                      </a:r>
                    </a:p>
                  </a:txBody>
                  <a:tcPr/>
                </a:tc>
                <a:extLst>
                  <a:ext uri="{0D108BD9-81ED-4DB2-BD59-A6C34878D82A}">
                    <a16:rowId xmlns:a16="http://schemas.microsoft.com/office/drawing/2014/main" val="3387296799"/>
                  </a:ext>
                </a:extLst>
              </a:tr>
              <a:tr h="370840">
                <a:tc>
                  <a:txBody>
                    <a:bodyPr/>
                    <a:lstStyle/>
                    <a:p>
                      <a:r>
                        <a:rPr lang="en-US" dirty="0"/>
                        <a:t>Temperature Range</a:t>
                      </a:r>
                    </a:p>
                  </a:txBody>
                  <a:tcPr/>
                </a:tc>
                <a:tc>
                  <a:txBody>
                    <a:bodyPr/>
                    <a:lstStyle/>
                    <a:p>
                      <a:r>
                        <a:rPr lang="en-US" dirty="0"/>
                        <a:t>Thermal</a:t>
                      </a:r>
                    </a:p>
                  </a:txBody>
                  <a:tcPr/>
                </a:tc>
                <a:tc>
                  <a:txBody>
                    <a:bodyPr/>
                    <a:lstStyle/>
                    <a:p>
                      <a:r>
                        <a:rPr lang="en-US" dirty="0"/>
                        <a:t>Heat Flow</a:t>
                      </a:r>
                    </a:p>
                  </a:txBody>
                  <a:tcPr/>
                </a:tc>
                <a:extLst>
                  <a:ext uri="{0D108BD9-81ED-4DB2-BD59-A6C34878D82A}">
                    <a16:rowId xmlns:a16="http://schemas.microsoft.com/office/drawing/2014/main" val="197659052"/>
                  </a:ext>
                </a:extLst>
              </a:tr>
              <a:tr h="370840">
                <a:tc>
                  <a:txBody>
                    <a:bodyPr/>
                    <a:lstStyle/>
                    <a:p>
                      <a:r>
                        <a:rPr lang="en-US" dirty="0"/>
                        <a:t>Agility, Pointing Accuracy, Mass Expulsion Control Capacity</a:t>
                      </a:r>
                    </a:p>
                  </a:txBody>
                  <a:tcPr/>
                </a:tc>
                <a:tc>
                  <a:txBody>
                    <a:bodyPr/>
                    <a:lstStyle/>
                    <a:p>
                      <a:r>
                        <a:rPr lang="en-US" dirty="0"/>
                        <a:t>Attitude Control</a:t>
                      </a:r>
                    </a:p>
                  </a:txBody>
                  <a:tcPr/>
                </a:tc>
                <a:tc>
                  <a:txBody>
                    <a:bodyPr/>
                    <a:lstStyle/>
                    <a:p>
                      <a:r>
                        <a:rPr lang="en-US" dirty="0"/>
                        <a:t>Torque</a:t>
                      </a:r>
                    </a:p>
                  </a:txBody>
                  <a:tcPr/>
                </a:tc>
                <a:extLst>
                  <a:ext uri="{0D108BD9-81ED-4DB2-BD59-A6C34878D82A}">
                    <a16:rowId xmlns:a16="http://schemas.microsoft.com/office/drawing/2014/main" val="2279501711"/>
                  </a:ext>
                </a:extLst>
              </a:tr>
              <a:tr h="370840">
                <a:tc>
                  <a:txBody>
                    <a:bodyPr/>
                    <a:lstStyle/>
                    <a:p>
                      <a:r>
                        <a:rPr lang="en-US" dirty="0"/>
                        <a:t>Power Storage Capacity, Voltage Range, Power Consumption</a:t>
                      </a:r>
                    </a:p>
                  </a:txBody>
                  <a:tcPr/>
                </a:tc>
                <a:tc>
                  <a:txBody>
                    <a:bodyPr/>
                    <a:lstStyle/>
                    <a:p>
                      <a:r>
                        <a:rPr lang="en-US" dirty="0"/>
                        <a:t>Electrical</a:t>
                      </a:r>
                    </a:p>
                  </a:txBody>
                  <a:tcPr/>
                </a:tc>
                <a:tc>
                  <a:txBody>
                    <a:bodyPr/>
                    <a:lstStyle/>
                    <a:p>
                      <a:r>
                        <a:rPr lang="en-US" dirty="0"/>
                        <a:t>Amperage Supply, Electrical Load</a:t>
                      </a:r>
                    </a:p>
                  </a:txBody>
                  <a:tcPr/>
                </a:tc>
                <a:extLst>
                  <a:ext uri="{0D108BD9-81ED-4DB2-BD59-A6C34878D82A}">
                    <a16:rowId xmlns:a16="http://schemas.microsoft.com/office/drawing/2014/main" val="2629194708"/>
                  </a:ext>
                </a:extLst>
              </a:tr>
              <a:tr h="370840">
                <a:tc>
                  <a:txBody>
                    <a:bodyPr/>
                    <a:lstStyle/>
                    <a:p>
                      <a:r>
                        <a:rPr lang="en-US" dirty="0"/>
                        <a:t>Device Orientation, Device Articulation, Keep Out Zone, Field of View</a:t>
                      </a:r>
                    </a:p>
                  </a:txBody>
                  <a:tcPr/>
                </a:tc>
                <a:tc>
                  <a:txBody>
                    <a:bodyPr/>
                    <a:lstStyle/>
                    <a:p>
                      <a:r>
                        <a:rPr lang="en-US" dirty="0"/>
                        <a:t>Structural</a:t>
                      </a:r>
                    </a:p>
                  </a:txBody>
                  <a:tcPr/>
                </a:tc>
                <a:tc>
                  <a:txBody>
                    <a:bodyPr/>
                    <a:lstStyle/>
                    <a:p>
                      <a:r>
                        <a:rPr lang="en-US" dirty="0"/>
                        <a:t>Mounting, Articulation Control</a:t>
                      </a:r>
                    </a:p>
                  </a:txBody>
                  <a:tcPr/>
                </a:tc>
                <a:extLst>
                  <a:ext uri="{0D108BD9-81ED-4DB2-BD59-A6C34878D82A}">
                    <a16:rowId xmlns:a16="http://schemas.microsoft.com/office/drawing/2014/main" val="708384008"/>
                  </a:ext>
                </a:extLst>
              </a:tr>
            </a:tbl>
          </a:graphicData>
        </a:graphic>
      </p:graphicFrame>
      <p:sp>
        <p:nvSpPr>
          <p:cNvPr id="4" name="Date Placeholder 3">
            <a:extLst>
              <a:ext uri="{FF2B5EF4-FFF2-40B4-BE49-F238E27FC236}">
                <a16:creationId xmlns:a16="http://schemas.microsoft.com/office/drawing/2014/main" id="{3ABAE44D-44B4-5721-F960-9BD2BE06E3B4}"/>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60966099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B6E00C-E50E-1E4C-BE31-F600739C27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07F35B-07F2-81C1-8FFD-B4ED2E94E645}"/>
              </a:ext>
            </a:extLst>
          </p:cNvPr>
          <p:cNvSpPr>
            <a:spLocks noGrp="1"/>
          </p:cNvSpPr>
          <p:nvPr>
            <p:ph type="title"/>
          </p:nvPr>
        </p:nvSpPr>
        <p:spPr/>
        <p:txBody>
          <a:bodyPr/>
          <a:lstStyle/>
          <a:p>
            <a:r>
              <a:rPr lang="en-US" altLang="en-US" sz="2800" kern="1200" dirty="0">
                <a:latin typeface="Arial" charset="0"/>
                <a:ea typeface="ＭＳ Ｐゴシック" charset="0"/>
              </a:rPr>
              <a:t>Comments on Physical View</a:t>
            </a:r>
            <a:br>
              <a:rPr lang="en-US" altLang="en-US" sz="2800" kern="1200" dirty="0">
                <a:latin typeface="Arial" charset="0"/>
                <a:ea typeface="ＭＳ Ｐゴシック" charset="0"/>
              </a:rPr>
            </a:br>
            <a:r>
              <a:rPr lang="en-US" altLang="en-US" sz="2800" kern="1200" dirty="0">
                <a:latin typeface="Arial" charset="0"/>
                <a:ea typeface="ＭＳ Ｐゴシック" charset="0"/>
              </a:rPr>
              <a:t>(and deriving other Views)</a:t>
            </a:r>
            <a:endParaRPr lang="en-US" dirty="0"/>
          </a:p>
        </p:txBody>
      </p:sp>
      <p:sp>
        <p:nvSpPr>
          <p:cNvPr id="3" name="Content Placeholder 2">
            <a:extLst>
              <a:ext uri="{FF2B5EF4-FFF2-40B4-BE49-F238E27FC236}">
                <a16:creationId xmlns:a16="http://schemas.microsoft.com/office/drawing/2014/main" id="{31F54F4C-EBEA-68E2-7D20-B6B68C05DB2E}"/>
              </a:ext>
            </a:extLst>
          </p:cNvPr>
          <p:cNvSpPr>
            <a:spLocks noGrp="1"/>
          </p:cNvSpPr>
          <p:nvPr>
            <p:ph idx="1"/>
          </p:nvPr>
        </p:nvSpPr>
        <p:spPr>
          <a:xfrm>
            <a:off x="457200" y="1417638"/>
            <a:ext cx="8229600" cy="4525963"/>
          </a:xfrm>
        </p:spPr>
        <p:txBody>
          <a:bodyPr/>
          <a:lstStyle/>
          <a:p>
            <a:r>
              <a:rPr lang="en-US" dirty="0"/>
              <a:t>Structural / Mechanical View can be directly derived from Physical View</a:t>
            </a:r>
          </a:p>
          <a:p>
            <a:pPr lvl="1"/>
            <a:r>
              <a:rPr lang="en-US" dirty="0"/>
              <a:t>Same sets of Components, different Connector types, different flows (energetic), different attributes</a:t>
            </a:r>
          </a:p>
          <a:p>
            <a:pPr lvl="1"/>
            <a:r>
              <a:rPr lang="en-US" dirty="0"/>
              <a:t>The same representation may be used (for crude mechanical drawings)</a:t>
            </a:r>
          </a:p>
          <a:p>
            <a:pPr lvl="1"/>
            <a:r>
              <a:rPr lang="en-US" dirty="0"/>
              <a:t>The Mechanical Engineering world has its own preferred representations and specialized analyses</a:t>
            </a:r>
          </a:p>
          <a:p>
            <a:r>
              <a:rPr lang="en-US" dirty="0"/>
              <a:t>Thermal &amp; Power views may also be similarly modeled using PPT diagrams</a:t>
            </a:r>
          </a:p>
          <a:p>
            <a:pPr lvl="1"/>
            <a:r>
              <a:rPr lang="en-US" dirty="0"/>
              <a:t>Nodes are the same, but different attributes are relevant</a:t>
            </a:r>
          </a:p>
          <a:p>
            <a:pPr lvl="1"/>
            <a:r>
              <a:rPr lang="en-US" dirty="0"/>
              <a:t>Value of these specific representations, except as a way to relate the different views seems questionable</a:t>
            </a:r>
          </a:p>
          <a:p>
            <a:r>
              <a:rPr lang="en-US" dirty="0"/>
              <a:t>Physical / Propulsion, Magnetic, Gravitational and other views also require different views of these energetic processes</a:t>
            </a:r>
          </a:p>
        </p:txBody>
      </p:sp>
      <p:sp>
        <p:nvSpPr>
          <p:cNvPr id="4" name="Date Placeholder 3">
            <a:extLst>
              <a:ext uri="{FF2B5EF4-FFF2-40B4-BE49-F238E27FC236}">
                <a16:creationId xmlns:a16="http://schemas.microsoft.com/office/drawing/2014/main" id="{DCEABB98-09F4-8745-9DE9-1DF0671A7447}"/>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236649910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0DD968-0919-D77B-34C6-A7D1127569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CF5DD93-A3DB-5518-A681-789DB2DF75C3}"/>
              </a:ext>
            </a:extLst>
          </p:cNvPr>
          <p:cNvSpPr>
            <a:spLocks noGrp="1"/>
          </p:cNvSpPr>
          <p:nvPr>
            <p:ph type="title"/>
          </p:nvPr>
        </p:nvSpPr>
        <p:spPr>
          <a:xfrm>
            <a:off x="457200" y="0"/>
            <a:ext cx="8229600" cy="792162"/>
          </a:xfrm>
        </p:spPr>
        <p:txBody>
          <a:bodyPr/>
          <a:lstStyle/>
          <a:p>
            <a:r>
              <a:rPr lang="en-US" altLang="en-US" sz="2400" kern="1200" dirty="0">
                <a:latin typeface="Arial" charset="0"/>
                <a:ea typeface="ＭＳ Ｐゴシック" charset="0"/>
              </a:rPr>
              <a:t>Proposal for Physical View</a:t>
            </a:r>
            <a:br>
              <a:rPr lang="en-US" altLang="en-US" sz="2400" kern="1200" dirty="0">
                <a:latin typeface="Arial" charset="0"/>
                <a:ea typeface="ＭＳ Ｐゴシック" charset="0"/>
              </a:rPr>
            </a:br>
            <a:r>
              <a:rPr lang="en-US" altLang="en-US" sz="2400" kern="1200" dirty="0">
                <a:latin typeface="Arial" charset="0"/>
                <a:ea typeface="ＭＳ Ｐゴシック" charset="0"/>
              </a:rPr>
              <a:t>(and deriving Connectivity View)</a:t>
            </a:r>
            <a:endParaRPr lang="en-US" dirty="0"/>
          </a:p>
        </p:txBody>
      </p:sp>
      <p:sp>
        <p:nvSpPr>
          <p:cNvPr id="3" name="Content Placeholder 2">
            <a:extLst>
              <a:ext uri="{FF2B5EF4-FFF2-40B4-BE49-F238E27FC236}">
                <a16:creationId xmlns:a16="http://schemas.microsoft.com/office/drawing/2014/main" id="{08BB6381-4648-5E1A-E5E7-422F3F896D51}"/>
              </a:ext>
            </a:extLst>
          </p:cNvPr>
          <p:cNvSpPr>
            <a:spLocks noGrp="1"/>
          </p:cNvSpPr>
          <p:nvPr>
            <p:ph idx="1"/>
          </p:nvPr>
        </p:nvSpPr>
        <p:spPr>
          <a:xfrm>
            <a:off x="457200" y="1166018"/>
            <a:ext cx="8229600" cy="4525963"/>
          </a:xfrm>
        </p:spPr>
        <p:txBody>
          <a:bodyPr/>
          <a:lstStyle/>
          <a:p>
            <a:r>
              <a:rPr lang="en-US" dirty="0"/>
              <a:t>Architecture diagrams that relate Connectivity view objects, essential for communications &amp; protocols, can only weakly support engineering and other detailed Physical views</a:t>
            </a:r>
          </a:p>
          <a:p>
            <a:pPr lvl="1"/>
            <a:r>
              <a:rPr lang="en-US" dirty="0"/>
              <a:t>Recommend using a common set of simplified 3-D architecture diagrams, where useful, to tie these viewpoints together logically</a:t>
            </a:r>
          </a:p>
          <a:p>
            <a:pPr lvl="1"/>
            <a:r>
              <a:rPr lang="en-US" dirty="0"/>
              <a:t>Expect to use engineering domain specific representations that are able to support detailed analyses</a:t>
            </a:r>
          </a:p>
          <a:p>
            <a:pPr lvl="2"/>
            <a:r>
              <a:rPr lang="en-US" dirty="0"/>
              <a:t>Identify that there are some engineering disciplines that are now coupling various physical aspects, such as thermal and electrical flow from spot welding, or finite element analysis that connects structural, thermal, and other flows.</a:t>
            </a:r>
          </a:p>
          <a:p>
            <a:pPr lvl="1"/>
            <a:r>
              <a:rPr lang="en-US" dirty="0"/>
              <a:t>Recommend using a single, common, underlying information model, with suitable attribute sets, to model these elements and tie these different aspects together</a:t>
            </a:r>
          </a:p>
          <a:p>
            <a:pPr lvl="2"/>
            <a:r>
              <a:rPr lang="en-US" dirty="0">
                <a:solidFill>
                  <a:srgbClr val="FF0000"/>
                </a:solidFill>
              </a:rPr>
              <a:t>Use RASDS Information VP approach, with semi-formal ontologies</a:t>
            </a:r>
          </a:p>
        </p:txBody>
      </p:sp>
      <p:sp>
        <p:nvSpPr>
          <p:cNvPr id="4" name="Date Placeholder 3">
            <a:extLst>
              <a:ext uri="{FF2B5EF4-FFF2-40B4-BE49-F238E27FC236}">
                <a16:creationId xmlns:a16="http://schemas.microsoft.com/office/drawing/2014/main" id="{20BC20D6-381A-8FE3-3A36-F789FA2BF74B}"/>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336910981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5073C-31C3-319E-A4CF-409C1AB400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4C9AFA-25D1-E979-E042-BD339BBBF6DB}"/>
              </a:ext>
            </a:extLst>
          </p:cNvPr>
          <p:cNvSpPr>
            <a:spLocks noGrp="1"/>
          </p:cNvSpPr>
          <p:nvPr>
            <p:ph type="title"/>
          </p:nvPr>
        </p:nvSpPr>
        <p:spPr/>
        <p:txBody>
          <a:bodyPr/>
          <a:lstStyle/>
          <a:p>
            <a:r>
              <a:rPr lang="en-US" dirty="0">
                <a:solidFill>
                  <a:srgbClr val="0099A6"/>
                </a:solidFill>
              </a:rPr>
              <a:t>Communications Viewpoint</a:t>
            </a:r>
          </a:p>
        </p:txBody>
      </p:sp>
      <p:sp>
        <p:nvSpPr>
          <p:cNvPr id="4" name="Content Placeholder 3">
            <a:extLst>
              <a:ext uri="{FF2B5EF4-FFF2-40B4-BE49-F238E27FC236}">
                <a16:creationId xmlns:a16="http://schemas.microsoft.com/office/drawing/2014/main" id="{E0D02715-86B8-89A6-D88E-E32EC9441CF3}"/>
              </a:ext>
            </a:extLst>
          </p:cNvPr>
          <p:cNvSpPr>
            <a:spLocks noGrp="1"/>
          </p:cNvSpPr>
          <p:nvPr>
            <p:ph idx="1"/>
          </p:nvPr>
        </p:nvSpPr>
        <p:spPr>
          <a:xfrm>
            <a:off x="457200" y="821829"/>
            <a:ext cx="8229600" cy="5350371"/>
          </a:xfrm>
        </p:spPr>
        <p:txBody>
          <a:bodyPr/>
          <a:lstStyle/>
          <a:p>
            <a:r>
              <a:rPr lang="en-US" sz="1400" dirty="0"/>
              <a:t>The Communications Viewpoint focuses on the mechanisms and functions required to engineer and implement the protocols and communications standards for the space data system, including implementation choices and specifications, and relationships among elements in different protocol layers.</a:t>
            </a:r>
          </a:p>
          <a:p>
            <a:endParaRPr lang="en-US" sz="1400" dirty="0"/>
          </a:p>
          <a:p>
            <a:r>
              <a:rPr lang="en-US" sz="1400" dirty="0"/>
              <a:t>Stakeholder Concerns:</a:t>
            </a:r>
          </a:p>
          <a:p>
            <a:pPr lvl="1"/>
            <a:r>
              <a:rPr lang="en-US" sz="1200" dirty="0"/>
              <a:t>the choice of communications and data transfer standards in the system; </a:t>
            </a:r>
          </a:p>
          <a:p>
            <a:pPr lvl="1"/>
            <a:r>
              <a:rPr lang="en-US" sz="1200" dirty="0"/>
              <a:t>the end-to-end communications protocol functionality and reliability; </a:t>
            </a:r>
          </a:p>
          <a:p>
            <a:pPr lvl="1"/>
            <a:r>
              <a:rPr lang="en-US" sz="1200" dirty="0"/>
              <a:t>implementation of the protocol specifications and the services they provide; </a:t>
            </a:r>
          </a:p>
          <a:p>
            <a:pPr lvl="1"/>
            <a:r>
              <a:rPr lang="en-US" sz="1200" dirty="0"/>
              <a:t>the relevant protocol stacks, interface bindings, and interactions; </a:t>
            </a:r>
          </a:p>
          <a:p>
            <a:pPr lvl="1"/>
            <a:r>
              <a:rPr lang="en-US" sz="1200" dirty="0"/>
              <a:t>interaction of protocol design with environmental constraints; </a:t>
            </a:r>
          </a:p>
          <a:p>
            <a:pPr lvl="1"/>
            <a:r>
              <a:rPr lang="en-US" sz="1200" dirty="0"/>
              <a:t>support for design, evaluation of suitability, and integration into the rest of the system. </a:t>
            </a:r>
          </a:p>
          <a:p>
            <a:endParaRPr lang="en-US" sz="1400" dirty="0"/>
          </a:p>
          <a:p>
            <a:r>
              <a:rPr lang="en-US" sz="1400" dirty="0"/>
              <a:t>Protocol Entities (elements that implement specific protocols, protocol stacks, with Service Access Point (SAP) and peer interactions optionally shown): </a:t>
            </a:r>
          </a:p>
          <a:p>
            <a:pPr lvl="1"/>
            <a:r>
              <a:rPr lang="en-US" sz="1200" dirty="0"/>
              <a:t>Types: protocol purpose (e.g., coding, modulation, link, network, transport, middleware, application service); </a:t>
            </a:r>
          </a:p>
          <a:p>
            <a:pPr lvl="1"/>
            <a:r>
              <a:rPr lang="en-US" sz="1200" dirty="0"/>
              <a:t>Attributes: name, type, capabilities (e.g., in order, once only, bandwidth efficient, error correcting, delay tolerant), applicability (e.g., deep space, near Earth, in situ), constraints, services (offered, required), service access point (requests, indications, responses, confirmations), API (where appropriate), standard reference identifier, standards organization; </a:t>
            </a:r>
          </a:p>
          <a:p>
            <a:r>
              <a:rPr lang="en-US" sz="1400" dirty="0"/>
              <a:t>Protocol design specification elements (PDU description), behavior (state machine or table description), reliability (acknowledged, unacknowledged, selectively acknowledged), other design views of the communications protocol or protocol stack; </a:t>
            </a:r>
          </a:p>
          <a:p>
            <a:r>
              <a:rPr lang="en-US" sz="1400" dirty="0"/>
              <a:t>Correspondences to Nodes and Links (representations of physical elements from the Connectivity Viewpoint, for context); </a:t>
            </a:r>
          </a:p>
          <a:p>
            <a:r>
              <a:rPr lang="en-US" sz="1400" dirty="0"/>
              <a:t>Correspondences to Software Engineering Objects (representations of implemented functions from the Connectivity Viewpoint, for context). </a:t>
            </a:r>
          </a:p>
          <a:p>
            <a:endParaRPr lang="en-US" sz="1400" dirty="0"/>
          </a:p>
          <a:p>
            <a:endParaRPr lang="en-US" sz="1400" dirty="0"/>
          </a:p>
        </p:txBody>
      </p:sp>
      <p:sp>
        <p:nvSpPr>
          <p:cNvPr id="3" name="Date Placeholder 2">
            <a:extLst>
              <a:ext uri="{FF2B5EF4-FFF2-40B4-BE49-F238E27FC236}">
                <a16:creationId xmlns:a16="http://schemas.microsoft.com/office/drawing/2014/main" id="{0C1C0BFB-C276-5D56-423E-D919B5F74814}"/>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146124903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BFA620-C18B-3D0C-F098-F6AB83937596}"/>
            </a:ext>
          </a:extLst>
        </p:cNvPr>
        <p:cNvGrpSpPr/>
        <p:nvPr/>
      </p:nvGrpSpPr>
      <p:grpSpPr>
        <a:xfrm>
          <a:off x="0" y="0"/>
          <a:ext cx="0" cy="0"/>
          <a:chOff x="0" y="0"/>
          <a:chExt cx="0" cy="0"/>
        </a:xfrm>
      </p:grpSpPr>
      <p:sp>
        <p:nvSpPr>
          <p:cNvPr id="12" name="Date Placeholder 1">
            <a:extLst>
              <a:ext uri="{FF2B5EF4-FFF2-40B4-BE49-F238E27FC236}">
                <a16:creationId xmlns:a16="http://schemas.microsoft.com/office/drawing/2014/main" id="{803D4BDC-A3DB-2008-A7CD-5E2B2C56CE79}"/>
              </a:ext>
            </a:extLst>
          </p:cNvPr>
          <p:cNvSpPr>
            <a:spLocks noGrp="1"/>
          </p:cNvSpPr>
          <p:nvPr>
            <p:ph type="dt" sz="quarter" idx="2"/>
          </p:nvPr>
        </p:nvSpPr>
        <p:spPr bwMode="auto">
          <a:xfrm>
            <a:off x="0" y="6553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l" rtl="0" eaLnBrk="1" fontAlgn="base" hangingPunct="1">
              <a:spcBef>
                <a:spcPct val="0"/>
              </a:spcBef>
              <a:spcAft>
                <a:spcPct val="0"/>
              </a:spcAft>
              <a:defRPr sz="1200" kern="1200" smtClean="0">
                <a:solidFill>
                  <a:schemeClr val="tx1"/>
                </a:solidFill>
                <a:latin typeface="+mn-lt"/>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r>
              <a:rPr lang="en-US" altLang="en-US" b="0"/>
              <a:t>28 Mar 2024</a:t>
            </a:r>
            <a:endParaRPr lang="en-US" altLang="en-US" b="0" dirty="0"/>
          </a:p>
        </p:txBody>
      </p:sp>
      <p:sp>
        <p:nvSpPr>
          <p:cNvPr id="24581" name="Rectangle 4">
            <a:extLst>
              <a:ext uri="{FF2B5EF4-FFF2-40B4-BE49-F238E27FC236}">
                <a16:creationId xmlns:a16="http://schemas.microsoft.com/office/drawing/2014/main" id="{328BD164-A39F-9072-22E5-C263EB97F241}"/>
              </a:ext>
            </a:extLst>
          </p:cNvPr>
          <p:cNvSpPr>
            <a:spLocks noChangeArrowheads="1"/>
          </p:cNvSpPr>
          <p:nvPr/>
        </p:nvSpPr>
        <p:spPr bwMode="auto">
          <a:xfrm>
            <a:off x="6248400" y="2016858"/>
            <a:ext cx="26670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Core Functions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Peer behaviors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PDUs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Signaling</a:t>
            </a:r>
            <a:endParaRPr kumimoji="1" lang="en-US" altLang="ja-JP" sz="1800" b="0" dirty="0">
              <a:latin typeface="Arial" panose="020B0604020202020204" pitchFamily="34" charset="0"/>
              <a:ea typeface="Osaka" charset="-128"/>
            </a:endParaRPr>
          </a:p>
        </p:txBody>
      </p:sp>
      <p:sp>
        <p:nvSpPr>
          <p:cNvPr id="24585" name="Rectangle 8">
            <a:extLst>
              <a:ext uri="{FF2B5EF4-FFF2-40B4-BE49-F238E27FC236}">
                <a16:creationId xmlns:a16="http://schemas.microsoft.com/office/drawing/2014/main" id="{24A20D9B-FF87-BAA1-C7CE-1B068310A5DB}"/>
              </a:ext>
            </a:extLst>
          </p:cNvPr>
          <p:cNvSpPr>
            <a:spLocks noChangeArrowheads="1"/>
          </p:cNvSpPr>
          <p:nvPr/>
        </p:nvSpPr>
        <p:spPr bwMode="auto">
          <a:xfrm>
            <a:off x="5105400" y="4014311"/>
            <a:ext cx="3124200"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Required Interface (SAP):</a:t>
            </a:r>
            <a:endParaRPr kumimoji="1" lang="en-US" altLang="ja-JP" sz="1800" dirty="0">
              <a:latin typeface="Arial" panose="020B0604020202020204" pitchFamily="34" charset="0"/>
              <a:ea typeface="Osaka" charset="-128"/>
            </a:endParaRPr>
          </a:p>
          <a:p>
            <a:r>
              <a:rPr kumimoji="1" lang="en-US" altLang="ja-JP" sz="1400" b="0" dirty="0">
                <a:latin typeface="Arial" panose="020B0604020202020204" pitchFamily="34" charset="0"/>
                <a:ea typeface="Osaka" charset="-128"/>
              </a:rPr>
              <a:t>How protocol services are requested from &amp; supplied to this layer by lower layers (Layer n SDU)</a:t>
            </a:r>
          </a:p>
          <a:p>
            <a:pPr eaLnBrk="1" hangingPunct="1"/>
            <a:endParaRPr kumimoji="1" lang="en-US" altLang="ja-JP" sz="1800" dirty="0">
              <a:latin typeface="Arial" panose="020B0604020202020204" pitchFamily="34" charset="0"/>
              <a:ea typeface="Osaka" charset="-128"/>
            </a:endParaRPr>
          </a:p>
        </p:txBody>
      </p:sp>
      <p:sp>
        <p:nvSpPr>
          <p:cNvPr id="24586" name="Rectangle 9">
            <a:extLst>
              <a:ext uri="{FF2B5EF4-FFF2-40B4-BE49-F238E27FC236}">
                <a16:creationId xmlns:a16="http://schemas.microsoft.com/office/drawing/2014/main" id="{C1B20D4E-45F0-0BAB-5A34-5838E4A5E5CF}"/>
              </a:ext>
            </a:extLst>
          </p:cNvPr>
          <p:cNvSpPr>
            <a:spLocks noChangeArrowheads="1"/>
          </p:cNvSpPr>
          <p:nvPr/>
        </p:nvSpPr>
        <p:spPr bwMode="auto">
          <a:xfrm>
            <a:off x="279737" y="3819133"/>
            <a:ext cx="2813591"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Management Interfaces </a:t>
            </a:r>
          </a:p>
          <a:p>
            <a:pPr eaLnBrk="1" hangingPunct="1"/>
            <a:r>
              <a:rPr kumimoji="1" lang="en-US" altLang="ja-JP" sz="1400" b="0" dirty="0">
                <a:latin typeface="Arial" panose="020B0604020202020204" pitchFamily="34" charset="0"/>
                <a:ea typeface="Osaka" charset="-128"/>
              </a:rPr>
              <a:t>(may be represented by a MIB):</a:t>
            </a:r>
          </a:p>
          <a:p>
            <a:pPr eaLnBrk="1" hangingPunct="1"/>
            <a:r>
              <a:rPr kumimoji="1" lang="en-US" altLang="ja-JP" sz="1400" b="0" dirty="0">
                <a:latin typeface="Arial" panose="020B0604020202020204" pitchFamily="34" charset="0"/>
                <a:ea typeface="Osaka" charset="-128"/>
              </a:rPr>
              <a:t>    How protocol is configured</a:t>
            </a:r>
          </a:p>
          <a:p>
            <a:pPr eaLnBrk="1" hangingPunct="1"/>
            <a:r>
              <a:rPr kumimoji="1" lang="en-US" altLang="ja-JP" sz="1400" b="0" dirty="0">
                <a:latin typeface="Arial" panose="020B0604020202020204" pitchFamily="34" charset="0"/>
                <a:ea typeface="Osaka" charset="-128"/>
              </a:rPr>
              <a:t>    controlled, and monitored</a:t>
            </a:r>
            <a:endParaRPr kumimoji="1" lang="en-US" altLang="ja-JP" sz="1800" b="0" dirty="0">
              <a:latin typeface="Arial" panose="020B0604020202020204" pitchFamily="34" charset="0"/>
              <a:ea typeface="Osaka" charset="-128"/>
            </a:endParaRPr>
          </a:p>
        </p:txBody>
      </p:sp>
      <p:sp>
        <p:nvSpPr>
          <p:cNvPr id="24587" name="Rectangle 10">
            <a:extLst>
              <a:ext uri="{FF2B5EF4-FFF2-40B4-BE49-F238E27FC236}">
                <a16:creationId xmlns:a16="http://schemas.microsoft.com/office/drawing/2014/main" id="{00AC6CCB-8BF9-6310-032C-218678F0488C}"/>
              </a:ext>
            </a:extLst>
          </p:cNvPr>
          <p:cNvSpPr>
            <a:spLocks noChangeArrowheads="1"/>
          </p:cNvSpPr>
          <p:nvPr/>
        </p:nvSpPr>
        <p:spPr bwMode="auto">
          <a:xfrm>
            <a:off x="1233697" y="1185307"/>
            <a:ext cx="3089135"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Provided interface (service access point):</a:t>
            </a:r>
            <a:endParaRPr kumimoji="1" lang="en-US" altLang="ja-JP" sz="1800" dirty="0">
              <a:latin typeface="Arial" panose="020B0604020202020204" pitchFamily="34" charset="0"/>
              <a:ea typeface="Osaka" charset="-128"/>
            </a:endParaRPr>
          </a:p>
          <a:p>
            <a:pPr eaLnBrk="1" hangingPunct="1"/>
            <a:r>
              <a:rPr kumimoji="1" lang="en-US" altLang="ja-JP" sz="1400" b="0" dirty="0">
                <a:latin typeface="Arial" panose="020B0604020202020204" pitchFamily="34" charset="0"/>
                <a:ea typeface="Osaka" charset="-128"/>
              </a:rPr>
              <a:t>How protocol services are requested of &amp; supplied by this layer (SAP, Layer n-1 SDU)</a:t>
            </a:r>
          </a:p>
        </p:txBody>
      </p:sp>
      <p:sp>
        <p:nvSpPr>
          <p:cNvPr id="24588" name="Rectangle 11">
            <a:extLst>
              <a:ext uri="{FF2B5EF4-FFF2-40B4-BE49-F238E27FC236}">
                <a16:creationId xmlns:a16="http://schemas.microsoft.com/office/drawing/2014/main" id="{BC746DEA-1810-1E82-4D6E-6D23C1011BF0}"/>
              </a:ext>
            </a:extLst>
          </p:cNvPr>
          <p:cNvSpPr>
            <a:spLocks noChangeArrowheads="1"/>
          </p:cNvSpPr>
          <p:nvPr/>
        </p:nvSpPr>
        <p:spPr bwMode="auto">
          <a:xfrm>
            <a:off x="4934275" y="5176034"/>
            <a:ext cx="1351652" cy="1508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Attributes:</a:t>
            </a:r>
            <a:endParaRPr kumimoji="1" lang="en-US" altLang="ja-JP" sz="1800" dirty="0">
              <a:latin typeface="Arial" panose="020B0604020202020204" pitchFamily="34" charset="0"/>
              <a:ea typeface="Osaka" charset="-128"/>
            </a:endParaRP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Standards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Functionality</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Technology</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Applicability</a:t>
            </a:r>
          </a:p>
          <a:p>
            <a:pPr eaLnBrk="1" hangingPunct="1"/>
            <a:endParaRPr kumimoji="1" lang="en-US" altLang="ja-JP" sz="1800" dirty="0">
              <a:latin typeface="Arial" panose="020B0604020202020204" pitchFamily="34" charset="0"/>
              <a:ea typeface="Osaka" charset="-128"/>
            </a:endParaRPr>
          </a:p>
        </p:txBody>
      </p:sp>
      <p:sp>
        <p:nvSpPr>
          <p:cNvPr id="2" name="Rectangle 1">
            <a:extLst>
              <a:ext uri="{FF2B5EF4-FFF2-40B4-BE49-F238E27FC236}">
                <a16:creationId xmlns:a16="http://schemas.microsoft.com/office/drawing/2014/main" id="{B465B8DE-86E0-1A8F-FDF1-9D25207E6036}"/>
              </a:ext>
            </a:extLst>
          </p:cNvPr>
          <p:cNvSpPr/>
          <p:nvPr/>
        </p:nvSpPr>
        <p:spPr>
          <a:xfrm>
            <a:off x="3200400" y="2984204"/>
            <a:ext cx="2506662" cy="828675"/>
          </a:xfrm>
          <a:prstGeom prst="rect">
            <a:avLst/>
          </a:prstGeom>
          <a:solidFill>
            <a:srgbClr val="CCC30C"/>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ja-JP" sz="2000" b="1" dirty="0">
                <a:solidFill>
                  <a:schemeClr val="bg1"/>
                </a:solidFill>
                <a:latin typeface="+mj-lt"/>
                <a:ea typeface="ＭＳ Ｐゴシック" panose="020B0600070205080204" pitchFamily="34" charset="-128"/>
              </a:rPr>
              <a:t>Protocol Entity</a:t>
            </a:r>
          </a:p>
        </p:txBody>
      </p:sp>
      <p:sp>
        <p:nvSpPr>
          <p:cNvPr id="17" name="Title 1">
            <a:extLst>
              <a:ext uri="{FF2B5EF4-FFF2-40B4-BE49-F238E27FC236}">
                <a16:creationId xmlns:a16="http://schemas.microsoft.com/office/drawing/2014/main" id="{1F03FF45-9B80-A1DD-3738-683F2F665CF5}"/>
              </a:ext>
            </a:extLst>
          </p:cNvPr>
          <p:cNvSpPr txBox="1">
            <a:spLocks/>
          </p:cNvSpPr>
          <p:nvPr/>
        </p:nvSpPr>
        <p:spPr>
          <a:xfrm>
            <a:off x="457200" y="-48471"/>
            <a:ext cx="8229600" cy="1143000"/>
          </a:xfrm>
          <a:prstGeom prst="rect">
            <a:avLst/>
          </a:prstGeom>
        </p:spPr>
        <p:txBody>
          <a:bodyPr vert="horz"/>
          <a:lstStyle>
            <a:lvl1pPr algn="ctr" eaLnBrk="0" hangingPunct="0">
              <a:lnSpc>
                <a:spcPct val="90000"/>
              </a:lnSpc>
              <a:defRPr sz="2500">
                <a:solidFill>
                  <a:srgbClr val="0099A6"/>
                </a:solidFill>
                <a:latin typeface="+mj-lt"/>
                <a:ea typeface="ＭＳ Ｐゴシック" pitchFamily="26" charset="-128"/>
                <a:cs typeface="ＭＳ Ｐゴシック" pitchFamily="26" charset="-128"/>
              </a:defRPr>
            </a:lvl1pPr>
            <a:lvl2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2pPr>
            <a:lvl3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3pPr>
            <a:lvl4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4pPr>
            <a:lvl5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5pPr>
            <a:lvl6pPr marL="457200" algn="ctr" eaLnBrk="0" fontAlgn="base" hangingPunct="0">
              <a:lnSpc>
                <a:spcPct val="90000"/>
              </a:lnSpc>
              <a:spcBef>
                <a:spcPct val="0"/>
              </a:spcBef>
              <a:spcAft>
                <a:spcPct val="0"/>
              </a:spcAft>
              <a:defRPr sz="2500">
                <a:solidFill>
                  <a:schemeClr val="hlink"/>
                </a:solidFill>
                <a:latin typeface="Arial" pitchFamily="-107" charset="0"/>
              </a:defRPr>
            </a:lvl6pPr>
            <a:lvl7pPr marL="914400" algn="ctr" eaLnBrk="0" fontAlgn="base" hangingPunct="0">
              <a:lnSpc>
                <a:spcPct val="90000"/>
              </a:lnSpc>
              <a:spcBef>
                <a:spcPct val="0"/>
              </a:spcBef>
              <a:spcAft>
                <a:spcPct val="0"/>
              </a:spcAft>
              <a:defRPr sz="2500">
                <a:solidFill>
                  <a:schemeClr val="hlink"/>
                </a:solidFill>
                <a:latin typeface="Arial" pitchFamily="-107" charset="0"/>
              </a:defRPr>
            </a:lvl7pPr>
            <a:lvl8pPr marL="1371600" algn="ctr" eaLnBrk="0" fontAlgn="base" hangingPunct="0">
              <a:lnSpc>
                <a:spcPct val="90000"/>
              </a:lnSpc>
              <a:spcBef>
                <a:spcPct val="0"/>
              </a:spcBef>
              <a:spcAft>
                <a:spcPct val="0"/>
              </a:spcAft>
              <a:defRPr sz="2500">
                <a:solidFill>
                  <a:schemeClr val="hlink"/>
                </a:solidFill>
                <a:latin typeface="Arial" pitchFamily="-107" charset="0"/>
              </a:defRPr>
            </a:lvl8pPr>
            <a:lvl9pPr marL="1828800" algn="ctr" eaLnBrk="0" fontAlgn="base" hangingPunct="0">
              <a:lnSpc>
                <a:spcPct val="90000"/>
              </a:lnSpc>
              <a:spcBef>
                <a:spcPct val="0"/>
              </a:spcBef>
              <a:spcAft>
                <a:spcPct val="0"/>
              </a:spcAft>
              <a:defRPr sz="2500">
                <a:solidFill>
                  <a:schemeClr val="hlink"/>
                </a:solidFill>
                <a:latin typeface="Arial" pitchFamily="-107" charset="0"/>
              </a:defRPr>
            </a:lvl9pPr>
          </a:lstStyle>
          <a:p>
            <a:r>
              <a:rPr lang="en-US" dirty="0"/>
              <a:t>Communications Viewpoint</a:t>
            </a:r>
          </a:p>
          <a:p>
            <a:r>
              <a:rPr lang="en-US" sz="2000" dirty="0"/>
              <a:t>(Protocol Entity Representation)</a:t>
            </a:r>
          </a:p>
        </p:txBody>
      </p:sp>
      <p:sp>
        <p:nvSpPr>
          <p:cNvPr id="18" name="AutoShape 7">
            <a:extLst>
              <a:ext uri="{FF2B5EF4-FFF2-40B4-BE49-F238E27FC236}">
                <a16:creationId xmlns:a16="http://schemas.microsoft.com/office/drawing/2014/main" id="{EFEB5C1C-19BC-7A2F-1698-03D3B65C7D2C}"/>
              </a:ext>
            </a:extLst>
          </p:cNvPr>
          <p:cNvSpPr>
            <a:spLocks noChangeArrowheads="1"/>
          </p:cNvSpPr>
          <p:nvPr/>
        </p:nvSpPr>
        <p:spPr bwMode="auto">
          <a:xfrm rot="5400000">
            <a:off x="3924300" y="1644191"/>
            <a:ext cx="11430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19" name="AutoShape 7">
            <a:extLst>
              <a:ext uri="{FF2B5EF4-FFF2-40B4-BE49-F238E27FC236}">
                <a16:creationId xmlns:a16="http://schemas.microsoft.com/office/drawing/2014/main" id="{0877B603-125D-975F-95BB-76D1F0B7C8D4}"/>
              </a:ext>
            </a:extLst>
          </p:cNvPr>
          <p:cNvSpPr>
            <a:spLocks noChangeArrowheads="1"/>
          </p:cNvSpPr>
          <p:nvPr/>
        </p:nvSpPr>
        <p:spPr bwMode="auto">
          <a:xfrm>
            <a:off x="1635265" y="3094076"/>
            <a:ext cx="11430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20" name="AutoShape 7">
            <a:extLst>
              <a:ext uri="{FF2B5EF4-FFF2-40B4-BE49-F238E27FC236}">
                <a16:creationId xmlns:a16="http://schemas.microsoft.com/office/drawing/2014/main" id="{A0946347-3D88-243D-0A35-CDB7049EF3D1}"/>
              </a:ext>
            </a:extLst>
          </p:cNvPr>
          <p:cNvSpPr>
            <a:spLocks noChangeArrowheads="1"/>
          </p:cNvSpPr>
          <p:nvPr/>
        </p:nvSpPr>
        <p:spPr bwMode="auto">
          <a:xfrm>
            <a:off x="6430696" y="3094076"/>
            <a:ext cx="11430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21" name="AutoShape 7">
            <a:extLst>
              <a:ext uri="{FF2B5EF4-FFF2-40B4-BE49-F238E27FC236}">
                <a16:creationId xmlns:a16="http://schemas.microsoft.com/office/drawing/2014/main" id="{FBA4E6E2-A25C-1F1D-111A-C35CB9B07B6D}"/>
              </a:ext>
            </a:extLst>
          </p:cNvPr>
          <p:cNvSpPr>
            <a:spLocks noChangeArrowheads="1"/>
          </p:cNvSpPr>
          <p:nvPr/>
        </p:nvSpPr>
        <p:spPr bwMode="auto">
          <a:xfrm rot="5400000">
            <a:off x="3924300" y="4362541"/>
            <a:ext cx="11430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3" name="Date Placeholder 1">
            <a:extLst>
              <a:ext uri="{FF2B5EF4-FFF2-40B4-BE49-F238E27FC236}">
                <a16:creationId xmlns:a16="http://schemas.microsoft.com/office/drawing/2014/main" id="{FA5F7504-00F5-A385-6D6C-C53B479464FD}"/>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9-1</a:t>
            </a:r>
          </a:p>
        </p:txBody>
      </p:sp>
    </p:spTree>
    <p:extLst>
      <p:ext uri="{BB962C8B-B14F-4D97-AF65-F5344CB8AC3E}">
        <p14:creationId xmlns:p14="http://schemas.microsoft.com/office/powerpoint/2010/main" val="360895240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A0F52-E62F-4E7A-9DED-071768AD2DB7}"/>
            </a:ext>
          </a:extLst>
        </p:cNvPr>
        <p:cNvGrpSpPr/>
        <p:nvPr/>
      </p:nvGrpSpPr>
      <p:grpSpPr>
        <a:xfrm>
          <a:off x="0" y="0"/>
          <a:ext cx="0" cy="0"/>
          <a:chOff x="0" y="0"/>
          <a:chExt cx="0" cy="0"/>
        </a:xfrm>
      </p:grpSpPr>
      <p:sp>
        <p:nvSpPr>
          <p:cNvPr id="2" name="Date Placeholder 1">
            <a:extLst>
              <a:ext uri="{FF2B5EF4-FFF2-40B4-BE49-F238E27FC236}">
                <a16:creationId xmlns:a16="http://schemas.microsoft.com/office/drawing/2014/main" id="{F1DA7A3C-EE27-44E5-F743-A256EC5D1AD2}"/>
              </a:ext>
            </a:extLst>
          </p:cNvPr>
          <p:cNvSpPr>
            <a:spLocks noGrp="1"/>
          </p:cNvSpPr>
          <p:nvPr>
            <p:ph type="dt" sz="half" idx="2"/>
          </p:nvPr>
        </p:nvSpPr>
        <p:spPr>
          <a:xfrm>
            <a:off x="0" y="6553200"/>
            <a:ext cx="1731963" cy="268288"/>
          </a:xfrm>
        </p:spPr>
        <p:txBody>
          <a:bodyPr/>
          <a:lstStyle/>
          <a:p>
            <a:r>
              <a:rPr lang="en-US"/>
              <a:t>28 Mar 2024</a:t>
            </a:r>
            <a:endParaRPr lang="en-US" dirty="0"/>
          </a:p>
        </p:txBody>
      </p:sp>
      <p:sp>
        <p:nvSpPr>
          <p:cNvPr id="3" name="Title 1">
            <a:extLst>
              <a:ext uri="{FF2B5EF4-FFF2-40B4-BE49-F238E27FC236}">
                <a16:creationId xmlns:a16="http://schemas.microsoft.com/office/drawing/2014/main" id="{CEE65F1C-3B2D-6516-7E54-F5028D09DF16}"/>
              </a:ext>
            </a:extLst>
          </p:cNvPr>
          <p:cNvSpPr txBox="1">
            <a:spLocks/>
          </p:cNvSpPr>
          <p:nvPr/>
        </p:nvSpPr>
        <p:spPr>
          <a:xfrm>
            <a:off x="457200" y="-48471"/>
            <a:ext cx="8229600" cy="1143000"/>
          </a:xfrm>
          <a:prstGeom prst="rect">
            <a:avLst/>
          </a:prstGeom>
        </p:spPr>
        <p:txBody>
          <a:bodyPr vert="horz"/>
          <a:lstStyle>
            <a:lvl1pPr algn="ctr" eaLnBrk="0" hangingPunct="0">
              <a:lnSpc>
                <a:spcPct val="90000"/>
              </a:lnSpc>
              <a:defRPr sz="2500">
                <a:solidFill>
                  <a:srgbClr val="0099A6"/>
                </a:solidFill>
                <a:latin typeface="+mj-lt"/>
                <a:ea typeface="ＭＳ Ｐゴシック" pitchFamily="26" charset="-128"/>
                <a:cs typeface="ＭＳ Ｐゴシック" pitchFamily="26" charset="-128"/>
              </a:defRPr>
            </a:lvl1pPr>
            <a:lvl2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2pPr>
            <a:lvl3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3pPr>
            <a:lvl4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4pPr>
            <a:lvl5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5pPr>
            <a:lvl6pPr marL="457200" algn="ctr" eaLnBrk="0" fontAlgn="base" hangingPunct="0">
              <a:lnSpc>
                <a:spcPct val="90000"/>
              </a:lnSpc>
              <a:spcBef>
                <a:spcPct val="0"/>
              </a:spcBef>
              <a:spcAft>
                <a:spcPct val="0"/>
              </a:spcAft>
              <a:defRPr sz="2500">
                <a:solidFill>
                  <a:schemeClr val="hlink"/>
                </a:solidFill>
                <a:latin typeface="Arial" pitchFamily="-107" charset="0"/>
              </a:defRPr>
            </a:lvl6pPr>
            <a:lvl7pPr marL="914400" algn="ctr" eaLnBrk="0" fontAlgn="base" hangingPunct="0">
              <a:lnSpc>
                <a:spcPct val="90000"/>
              </a:lnSpc>
              <a:spcBef>
                <a:spcPct val="0"/>
              </a:spcBef>
              <a:spcAft>
                <a:spcPct val="0"/>
              </a:spcAft>
              <a:defRPr sz="2500">
                <a:solidFill>
                  <a:schemeClr val="hlink"/>
                </a:solidFill>
                <a:latin typeface="Arial" pitchFamily="-107" charset="0"/>
              </a:defRPr>
            </a:lvl7pPr>
            <a:lvl8pPr marL="1371600" algn="ctr" eaLnBrk="0" fontAlgn="base" hangingPunct="0">
              <a:lnSpc>
                <a:spcPct val="90000"/>
              </a:lnSpc>
              <a:spcBef>
                <a:spcPct val="0"/>
              </a:spcBef>
              <a:spcAft>
                <a:spcPct val="0"/>
              </a:spcAft>
              <a:defRPr sz="2500">
                <a:solidFill>
                  <a:schemeClr val="hlink"/>
                </a:solidFill>
                <a:latin typeface="Arial" pitchFamily="-107" charset="0"/>
              </a:defRPr>
            </a:lvl8pPr>
            <a:lvl9pPr marL="1828800" algn="ctr" eaLnBrk="0" fontAlgn="base" hangingPunct="0">
              <a:lnSpc>
                <a:spcPct val="90000"/>
              </a:lnSpc>
              <a:spcBef>
                <a:spcPct val="0"/>
              </a:spcBef>
              <a:spcAft>
                <a:spcPct val="0"/>
              </a:spcAft>
              <a:defRPr sz="2500">
                <a:solidFill>
                  <a:schemeClr val="hlink"/>
                </a:solidFill>
                <a:latin typeface="Arial" pitchFamily="-107" charset="0"/>
              </a:defRPr>
            </a:lvl9pPr>
          </a:lstStyle>
          <a:p>
            <a:r>
              <a:rPr lang="en-US" dirty="0"/>
              <a:t>Communications Viewpoint</a:t>
            </a:r>
          </a:p>
          <a:p>
            <a:r>
              <a:rPr lang="en-US" sz="2000" dirty="0"/>
              <a:t>(Protocol Entity Representation)</a:t>
            </a:r>
          </a:p>
          <a:p>
            <a:r>
              <a:rPr lang="en-US" sz="2000" dirty="0">
                <a:solidFill>
                  <a:srgbClr val="FF0000"/>
                </a:solidFill>
              </a:rPr>
              <a:t>Notes</a:t>
            </a:r>
          </a:p>
        </p:txBody>
      </p:sp>
      <p:sp>
        <p:nvSpPr>
          <p:cNvPr id="4" name="Rectangle 11">
            <a:extLst>
              <a:ext uri="{FF2B5EF4-FFF2-40B4-BE49-F238E27FC236}">
                <a16:creationId xmlns:a16="http://schemas.microsoft.com/office/drawing/2014/main" id="{C4833263-D5BD-67F6-BAC0-912E0E48F0CF}"/>
              </a:ext>
            </a:extLst>
          </p:cNvPr>
          <p:cNvSpPr>
            <a:spLocks noChangeArrowheads="1"/>
          </p:cNvSpPr>
          <p:nvPr/>
        </p:nvSpPr>
        <p:spPr bwMode="auto">
          <a:xfrm>
            <a:off x="457200" y="2362200"/>
            <a:ext cx="3865632" cy="1231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Protocol Entity Note</a:t>
            </a:r>
          </a:p>
          <a:p>
            <a:pPr eaLnBrk="1" hangingPunct="1"/>
            <a:r>
              <a:rPr kumimoji="1" lang="en-US" altLang="ja-JP" sz="1400" b="0" dirty="0">
                <a:latin typeface="Arial" panose="020B0604020202020204" pitchFamily="34" charset="0"/>
                <a:ea typeface="Osaka" charset="-128"/>
              </a:rPr>
              <a:t>Each protocol entity represents a standard</a:t>
            </a:r>
          </a:p>
          <a:p>
            <a:pPr eaLnBrk="1" hangingPunct="1"/>
            <a:r>
              <a:rPr kumimoji="1" lang="en-US" altLang="ja-JP" sz="1400" b="0" dirty="0">
                <a:latin typeface="Arial" panose="020B0604020202020204" pitchFamily="34" charset="0"/>
                <a:ea typeface="Osaka" charset="-128"/>
              </a:rPr>
              <a:t>Protocol Entities are usually shown in a stack</a:t>
            </a:r>
          </a:p>
          <a:p>
            <a:pPr eaLnBrk="1" hangingPunct="1"/>
            <a:r>
              <a:rPr kumimoji="1" lang="en-US" altLang="ja-JP" sz="1400" b="0" dirty="0">
                <a:latin typeface="Arial" panose="020B0604020202020204" pitchFamily="34" charset="0"/>
                <a:ea typeface="Osaka" charset="-128"/>
              </a:rPr>
              <a:t>Protocol stack at an interface may be described by an EDS</a:t>
            </a:r>
          </a:p>
        </p:txBody>
      </p:sp>
      <p:sp>
        <p:nvSpPr>
          <p:cNvPr id="5" name="Rectangle 4">
            <a:extLst>
              <a:ext uri="{FF2B5EF4-FFF2-40B4-BE49-F238E27FC236}">
                <a16:creationId xmlns:a16="http://schemas.microsoft.com/office/drawing/2014/main" id="{49E6462C-945B-5641-7742-2580B7DCE4A3}"/>
              </a:ext>
            </a:extLst>
          </p:cNvPr>
          <p:cNvSpPr/>
          <p:nvPr/>
        </p:nvSpPr>
        <p:spPr>
          <a:xfrm>
            <a:off x="-16565" y="4419600"/>
            <a:ext cx="4082507" cy="1061829"/>
          </a:xfrm>
          <a:prstGeom prst="rect">
            <a:avLst/>
          </a:prstGeom>
        </p:spPr>
        <p:txBody>
          <a:bodyPr wrap="square">
            <a:spAutoFit/>
          </a:bodyPr>
          <a:lstStyle/>
          <a:p>
            <a:pPr lvl="1"/>
            <a:r>
              <a:rPr lang="en-US" sz="900" u="sng" dirty="0">
                <a:solidFill>
                  <a:srgbClr val="0070C0"/>
                </a:solidFill>
              </a:rPr>
              <a:t>Protocol Viewpoint ontology note</a:t>
            </a:r>
          </a:p>
          <a:p>
            <a:pPr lvl="1"/>
            <a:endParaRPr lang="en-US" sz="900" u="sng" dirty="0">
              <a:solidFill>
                <a:srgbClr val="0070C0"/>
              </a:solidFill>
            </a:endParaRPr>
          </a:p>
          <a:p>
            <a:pPr lvl="1"/>
            <a:r>
              <a:rPr lang="en-US" sz="900" u="sng" dirty="0">
                <a:solidFill>
                  <a:srgbClr val="0070C0"/>
                </a:solidFill>
              </a:rPr>
              <a:t>Protocol</a:t>
            </a:r>
            <a:r>
              <a:rPr lang="en-US" sz="900" dirty="0">
                <a:solidFill>
                  <a:srgbClr val="0070C0"/>
                </a:solidFill>
              </a:rPr>
              <a:t>: A set of rules and formats (semantic and syntactic) used to determine the communication behavior of (N-layer)-protocol-entities in the performance of (N-layer)- functions; the description of the state machines within a Protocol Entity and the PDUs that are exchanged between these entities.</a:t>
            </a:r>
          </a:p>
        </p:txBody>
      </p:sp>
    </p:spTree>
    <p:extLst>
      <p:ext uri="{BB962C8B-B14F-4D97-AF65-F5344CB8AC3E}">
        <p14:creationId xmlns:p14="http://schemas.microsoft.com/office/powerpoint/2010/main" val="33490165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89310F-3D51-AADB-6F3F-7BC0E29361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B6F476-F9E5-7B0C-705E-DDB957FA252F}"/>
              </a:ext>
            </a:extLst>
          </p:cNvPr>
          <p:cNvSpPr>
            <a:spLocks noGrp="1"/>
          </p:cNvSpPr>
          <p:nvPr>
            <p:ph type="title"/>
          </p:nvPr>
        </p:nvSpPr>
        <p:spPr>
          <a:xfrm>
            <a:off x="403261" y="20433"/>
            <a:ext cx="8229600" cy="771567"/>
          </a:xfrm>
        </p:spPr>
        <p:txBody>
          <a:bodyPr vert="horz"/>
          <a:lstStyle/>
          <a:p>
            <a:r>
              <a:rPr lang="en-US" sz="2000" dirty="0">
                <a:solidFill>
                  <a:srgbClr val="0099A6"/>
                </a:solidFill>
              </a:rPr>
              <a:t>Formalized Relationships among Terms</a:t>
            </a:r>
            <a:br>
              <a:rPr lang="en-US" sz="2000" dirty="0">
                <a:solidFill>
                  <a:srgbClr val="0099A6"/>
                </a:solidFill>
              </a:rPr>
            </a:br>
            <a:r>
              <a:rPr lang="en-US" sz="2000" dirty="0">
                <a:solidFill>
                  <a:srgbClr val="0099A6"/>
                </a:solidFill>
              </a:rPr>
              <a:t>(Protocol Viewpoint ontology)</a:t>
            </a:r>
          </a:p>
        </p:txBody>
      </p:sp>
      <p:sp>
        <p:nvSpPr>
          <p:cNvPr id="6" name="Rounded Rectangle 5">
            <a:extLst>
              <a:ext uri="{FF2B5EF4-FFF2-40B4-BE49-F238E27FC236}">
                <a16:creationId xmlns:a16="http://schemas.microsoft.com/office/drawing/2014/main" id="{3B373DAB-9024-F0A9-A1FE-2112185AC0AE}"/>
              </a:ext>
            </a:extLst>
          </p:cNvPr>
          <p:cNvSpPr/>
          <p:nvPr/>
        </p:nvSpPr>
        <p:spPr>
          <a:xfrm>
            <a:off x="2522752" y="4650160"/>
            <a:ext cx="1600588" cy="616440"/>
          </a:xfrm>
          <a:prstGeom prst="roundRect">
            <a:avLst/>
          </a:prstGeom>
          <a:solidFill>
            <a:srgbClr val="CCC30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Provided/required</a:t>
            </a:r>
          </a:p>
          <a:p>
            <a:pPr algn="ctr"/>
            <a:r>
              <a:rPr lang="en-US" sz="1200" dirty="0">
                <a:solidFill>
                  <a:schemeClr val="bg1"/>
                </a:solidFill>
              </a:rPr>
              <a:t>Service</a:t>
            </a:r>
          </a:p>
          <a:p>
            <a:pPr algn="ctr"/>
            <a:r>
              <a:rPr lang="en-US" sz="1200" dirty="0">
                <a:solidFill>
                  <a:schemeClr val="bg1"/>
                </a:solidFill>
              </a:rPr>
              <a:t>Interfaces</a:t>
            </a:r>
          </a:p>
        </p:txBody>
      </p:sp>
      <p:sp>
        <p:nvSpPr>
          <p:cNvPr id="12" name="Rounded Rectangle 11">
            <a:extLst>
              <a:ext uri="{FF2B5EF4-FFF2-40B4-BE49-F238E27FC236}">
                <a16:creationId xmlns:a16="http://schemas.microsoft.com/office/drawing/2014/main" id="{557AE9D9-EE13-226D-C04F-99A5798AD7F9}"/>
              </a:ext>
            </a:extLst>
          </p:cNvPr>
          <p:cNvSpPr/>
          <p:nvPr/>
        </p:nvSpPr>
        <p:spPr>
          <a:xfrm>
            <a:off x="2973112" y="3326742"/>
            <a:ext cx="1276350" cy="514350"/>
          </a:xfrm>
          <a:prstGeom prst="roundRect">
            <a:avLst/>
          </a:prstGeom>
          <a:solidFill>
            <a:srgbClr val="CCC30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Protocol</a:t>
            </a:r>
          </a:p>
        </p:txBody>
      </p:sp>
      <p:cxnSp>
        <p:nvCxnSpPr>
          <p:cNvPr id="14" name="Straight Arrow Connector 13">
            <a:extLst>
              <a:ext uri="{FF2B5EF4-FFF2-40B4-BE49-F238E27FC236}">
                <a16:creationId xmlns:a16="http://schemas.microsoft.com/office/drawing/2014/main" id="{8F54A9E8-C5C5-597D-BED9-D4F0B2E36D7C}"/>
              </a:ext>
            </a:extLst>
          </p:cNvPr>
          <p:cNvCxnSpPr>
            <a:cxnSpLocks/>
            <a:stCxn id="12" idx="3"/>
            <a:endCxn id="60" idx="1"/>
          </p:cNvCxnSpPr>
          <p:nvPr/>
        </p:nvCxnSpPr>
        <p:spPr>
          <a:xfrm>
            <a:off x="4249462" y="3583917"/>
            <a:ext cx="988286" cy="112306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52" name="TextBox 51">
            <a:extLst>
              <a:ext uri="{FF2B5EF4-FFF2-40B4-BE49-F238E27FC236}">
                <a16:creationId xmlns:a16="http://schemas.microsoft.com/office/drawing/2014/main" id="{9A3F4E66-6DF3-B7B9-7E7B-27FE2C61CF4F}"/>
              </a:ext>
            </a:extLst>
          </p:cNvPr>
          <p:cNvSpPr txBox="1"/>
          <p:nvPr/>
        </p:nvSpPr>
        <p:spPr>
          <a:xfrm>
            <a:off x="4942446" y="4206752"/>
            <a:ext cx="1184940" cy="219291"/>
          </a:xfrm>
          <a:prstGeom prst="rect">
            <a:avLst/>
          </a:prstGeom>
          <a:noFill/>
        </p:spPr>
        <p:txBody>
          <a:bodyPr wrap="none" rtlCol="0">
            <a:spAutoFit/>
          </a:bodyPr>
          <a:lstStyle/>
          <a:p>
            <a:r>
              <a:rPr lang="en-US" sz="825" dirty="0"/>
              <a:t>Formalizes PDUs …</a:t>
            </a:r>
          </a:p>
        </p:txBody>
      </p:sp>
      <p:sp>
        <p:nvSpPr>
          <p:cNvPr id="60" name="Rounded Rectangle 59">
            <a:extLst>
              <a:ext uri="{FF2B5EF4-FFF2-40B4-BE49-F238E27FC236}">
                <a16:creationId xmlns:a16="http://schemas.microsoft.com/office/drawing/2014/main" id="{A5FF8A7D-6875-B001-FFE2-352435DB27D7}"/>
              </a:ext>
            </a:extLst>
          </p:cNvPr>
          <p:cNvSpPr/>
          <p:nvPr/>
        </p:nvSpPr>
        <p:spPr>
          <a:xfrm>
            <a:off x="5237748" y="4449811"/>
            <a:ext cx="1019625" cy="514350"/>
          </a:xfrm>
          <a:prstGeom prst="roundRect">
            <a:avLst/>
          </a:prstGeom>
          <a:solidFill>
            <a:srgbClr val="CCC30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Protocol Data Units</a:t>
            </a:r>
          </a:p>
        </p:txBody>
      </p:sp>
      <p:sp>
        <p:nvSpPr>
          <p:cNvPr id="68" name="TextBox 67">
            <a:extLst>
              <a:ext uri="{FF2B5EF4-FFF2-40B4-BE49-F238E27FC236}">
                <a16:creationId xmlns:a16="http://schemas.microsoft.com/office/drawing/2014/main" id="{D209FC04-DE28-61FA-67CA-8488160A1DE7}"/>
              </a:ext>
            </a:extLst>
          </p:cNvPr>
          <p:cNvSpPr txBox="1"/>
          <p:nvPr/>
        </p:nvSpPr>
        <p:spPr>
          <a:xfrm>
            <a:off x="2074164" y="3224504"/>
            <a:ext cx="826345" cy="219291"/>
          </a:xfrm>
          <a:prstGeom prst="rect">
            <a:avLst/>
          </a:prstGeom>
          <a:noFill/>
        </p:spPr>
        <p:txBody>
          <a:bodyPr wrap="square" rtlCol="0">
            <a:spAutoFit/>
          </a:bodyPr>
          <a:lstStyle/>
          <a:p>
            <a:r>
              <a:rPr lang="en-US" sz="825" dirty="0"/>
              <a:t>Specifies 1..</a:t>
            </a:r>
          </a:p>
        </p:txBody>
      </p:sp>
      <p:sp>
        <p:nvSpPr>
          <p:cNvPr id="69" name="Rounded Rectangle 68">
            <a:extLst>
              <a:ext uri="{FF2B5EF4-FFF2-40B4-BE49-F238E27FC236}">
                <a16:creationId xmlns:a16="http://schemas.microsoft.com/office/drawing/2014/main" id="{D6E2856B-EC8A-1C3C-AA02-0926FF2B8F9F}"/>
              </a:ext>
            </a:extLst>
          </p:cNvPr>
          <p:cNvSpPr/>
          <p:nvPr/>
        </p:nvSpPr>
        <p:spPr>
          <a:xfrm>
            <a:off x="1111403" y="3326742"/>
            <a:ext cx="971550" cy="514350"/>
          </a:xfrm>
          <a:prstGeom prst="roundRect">
            <a:avLst/>
          </a:prstGeom>
          <a:solidFill>
            <a:srgbClr val="CCC30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Protocol</a:t>
            </a:r>
          </a:p>
          <a:p>
            <a:pPr algn="ctr"/>
            <a:r>
              <a:rPr lang="en-US" sz="1200" dirty="0">
                <a:solidFill>
                  <a:schemeClr val="bg1"/>
                </a:solidFill>
              </a:rPr>
              <a:t>Behavior</a:t>
            </a:r>
          </a:p>
        </p:txBody>
      </p:sp>
      <p:cxnSp>
        <p:nvCxnSpPr>
          <p:cNvPr id="70" name="Straight Arrow Connector 69">
            <a:extLst>
              <a:ext uri="{FF2B5EF4-FFF2-40B4-BE49-F238E27FC236}">
                <a16:creationId xmlns:a16="http://schemas.microsoft.com/office/drawing/2014/main" id="{CE430945-B868-E5CB-2826-4FBD92E90A3A}"/>
              </a:ext>
            </a:extLst>
          </p:cNvPr>
          <p:cNvCxnSpPr>
            <a:cxnSpLocks/>
            <a:stCxn id="12" idx="1"/>
            <a:endCxn id="69" idx="3"/>
          </p:cNvCxnSpPr>
          <p:nvPr/>
        </p:nvCxnSpPr>
        <p:spPr>
          <a:xfrm flipH="1">
            <a:off x="2082953" y="3583917"/>
            <a:ext cx="890159"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 name="Date Placeholder 3">
            <a:extLst>
              <a:ext uri="{FF2B5EF4-FFF2-40B4-BE49-F238E27FC236}">
                <a16:creationId xmlns:a16="http://schemas.microsoft.com/office/drawing/2014/main" id="{0C6203F7-36AB-B7EE-0D48-F7C5A7CD8D36}"/>
              </a:ext>
            </a:extLst>
          </p:cNvPr>
          <p:cNvSpPr>
            <a:spLocks noGrp="1"/>
          </p:cNvSpPr>
          <p:nvPr>
            <p:ph type="dt" sz="half" idx="2"/>
          </p:nvPr>
        </p:nvSpPr>
        <p:spPr>
          <a:xfrm>
            <a:off x="-751163" y="7037324"/>
            <a:ext cx="742950" cy="260350"/>
          </a:xfrm>
        </p:spPr>
        <p:txBody>
          <a:bodyPr/>
          <a:lstStyle/>
          <a:p>
            <a:pPr>
              <a:defRPr/>
            </a:pPr>
            <a:r>
              <a:rPr lang="en-US"/>
              <a:t>28 Mar 2024</a:t>
            </a:r>
          </a:p>
        </p:txBody>
      </p:sp>
      <p:cxnSp>
        <p:nvCxnSpPr>
          <p:cNvPr id="39" name="Straight Arrow Connector 38">
            <a:extLst>
              <a:ext uri="{FF2B5EF4-FFF2-40B4-BE49-F238E27FC236}">
                <a16:creationId xmlns:a16="http://schemas.microsoft.com/office/drawing/2014/main" id="{3597DC4E-6F00-0CC1-CB9E-3A5B4C5D87B7}"/>
              </a:ext>
            </a:extLst>
          </p:cNvPr>
          <p:cNvCxnSpPr>
            <a:cxnSpLocks/>
            <a:stCxn id="12" idx="2"/>
            <a:endCxn id="6" idx="0"/>
          </p:cNvCxnSpPr>
          <p:nvPr/>
        </p:nvCxnSpPr>
        <p:spPr>
          <a:xfrm flipH="1">
            <a:off x="3323046" y="3841092"/>
            <a:ext cx="288241" cy="80906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1C44585A-4B51-2AB6-18F7-C7C4EFD3D377}"/>
              </a:ext>
            </a:extLst>
          </p:cNvPr>
          <p:cNvSpPr txBox="1"/>
          <p:nvPr/>
        </p:nvSpPr>
        <p:spPr>
          <a:xfrm>
            <a:off x="3524001" y="3915401"/>
            <a:ext cx="1085850" cy="346249"/>
          </a:xfrm>
          <a:prstGeom prst="rect">
            <a:avLst/>
          </a:prstGeom>
          <a:noFill/>
        </p:spPr>
        <p:txBody>
          <a:bodyPr wrap="square" rtlCol="0">
            <a:spAutoFit/>
          </a:bodyPr>
          <a:lstStyle>
            <a:defPPr>
              <a:defRPr lang="en-US"/>
            </a:defPPr>
            <a:lvl1pPr>
              <a:defRPr sz="825"/>
            </a:lvl1pPr>
          </a:lstStyle>
          <a:p>
            <a:r>
              <a:rPr lang="en-US" dirty="0"/>
              <a:t>Provides /</a:t>
            </a:r>
          </a:p>
          <a:p>
            <a:r>
              <a:rPr lang="en-US" dirty="0"/>
              <a:t>requires 1…</a:t>
            </a:r>
          </a:p>
        </p:txBody>
      </p:sp>
      <p:sp>
        <p:nvSpPr>
          <p:cNvPr id="40" name="Rounded Rectangle 39">
            <a:extLst>
              <a:ext uri="{FF2B5EF4-FFF2-40B4-BE49-F238E27FC236}">
                <a16:creationId xmlns:a16="http://schemas.microsoft.com/office/drawing/2014/main" id="{E26C2E49-B91B-0493-57DA-9A3D43564853}"/>
              </a:ext>
            </a:extLst>
          </p:cNvPr>
          <p:cNvSpPr/>
          <p:nvPr/>
        </p:nvSpPr>
        <p:spPr>
          <a:xfrm>
            <a:off x="4334286" y="5545444"/>
            <a:ext cx="1143430" cy="514350"/>
          </a:xfrm>
          <a:prstGeom prst="roundRect">
            <a:avLst/>
          </a:prstGeom>
          <a:solidFill>
            <a:srgbClr val="CCC30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Service Data Units</a:t>
            </a:r>
          </a:p>
        </p:txBody>
      </p:sp>
      <p:sp>
        <p:nvSpPr>
          <p:cNvPr id="41" name="TextBox 40">
            <a:extLst>
              <a:ext uri="{FF2B5EF4-FFF2-40B4-BE49-F238E27FC236}">
                <a16:creationId xmlns:a16="http://schemas.microsoft.com/office/drawing/2014/main" id="{AB3893AB-6A3E-AAD4-B8B9-F4406ADD07FC}"/>
              </a:ext>
            </a:extLst>
          </p:cNvPr>
          <p:cNvSpPr txBox="1"/>
          <p:nvPr/>
        </p:nvSpPr>
        <p:spPr>
          <a:xfrm>
            <a:off x="3799016" y="5245978"/>
            <a:ext cx="1143430" cy="346249"/>
          </a:xfrm>
          <a:prstGeom prst="rect">
            <a:avLst/>
          </a:prstGeom>
          <a:noFill/>
        </p:spPr>
        <p:txBody>
          <a:bodyPr wrap="square" rtlCol="0">
            <a:spAutoFit/>
          </a:bodyPr>
          <a:lstStyle>
            <a:defPPr>
              <a:defRPr lang="en-US"/>
            </a:defPPr>
            <a:lvl1pPr>
              <a:defRPr sz="825"/>
            </a:lvl1pPr>
          </a:lstStyle>
          <a:p>
            <a:r>
              <a:rPr lang="en-US" sz="825" dirty="0"/>
              <a:t>Formalizes</a:t>
            </a:r>
            <a:r>
              <a:rPr lang="en-US" dirty="0"/>
              <a:t> </a:t>
            </a:r>
          </a:p>
          <a:p>
            <a:r>
              <a:rPr lang="en-US" dirty="0"/>
              <a:t>SDUs …</a:t>
            </a:r>
          </a:p>
        </p:txBody>
      </p:sp>
      <p:cxnSp>
        <p:nvCxnSpPr>
          <p:cNvPr id="42" name="Straight Arrow Connector 41">
            <a:extLst>
              <a:ext uri="{FF2B5EF4-FFF2-40B4-BE49-F238E27FC236}">
                <a16:creationId xmlns:a16="http://schemas.microsoft.com/office/drawing/2014/main" id="{35601CDE-0F4C-EFDC-D977-2D81C39F56A3}"/>
              </a:ext>
            </a:extLst>
          </p:cNvPr>
          <p:cNvCxnSpPr>
            <a:cxnSpLocks/>
            <a:stCxn id="6" idx="2"/>
            <a:endCxn id="40" idx="1"/>
          </p:cNvCxnSpPr>
          <p:nvPr/>
        </p:nvCxnSpPr>
        <p:spPr>
          <a:xfrm>
            <a:off x="3323046" y="5266600"/>
            <a:ext cx="1011240" cy="53601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6" name="Rounded Rectangle 35">
            <a:extLst>
              <a:ext uri="{FF2B5EF4-FFF2-40B4-BE49-F238E27FC236}">
                <a16:creationId xmlns:a16="http://schemas.microsoft.com/office/drawing/2014/main" id="{781EB745-AB54-46AD-483A-AA3E335E1EE0}"/>
              </a:ext>
            </a:extLst>
          </p:cNvPr>
          <p:cNvSpPr/>
          <p:nvPr/>
        </p:nvSpPr>
        <p:spPr>
          <a:xfrm>
            <a:off x="1597178" y="1913963"/>
            <a:ext cx="971550" cy="51435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Standard</a:t>
            </a:r>
          </a:p>
        </p:txBody>
      </p:sp>
      <p:cxnSp>
        <p:nvCxnSpPr>
          <p:cNvPr id="37" name="Straight Arrow Connector 36">
            <a:extLst>
              <a:ext uri="{FF2B5EF4-FFF2-40B4-BE49-F238E27FC236}">
                <a16:creationId xmlns:a16="http://schemas.microsoft.com/office/drawing/2014/main" id="{90576EF7-4376-6E79-8441-4ED8D5A8D16A}"/>
              </a:ext>
            </a:extLst>
          </p:cNvPr>
          <p:cNvCxnSpPr>
            <a:cxnSpLocks/>
            <a:stCxn id="36" idx="2"/>
            <a:endCxn id="12" idx="0"/>
          </p:cNvCxnSpPr>
          <p:nvPr/>
        </p:nvCxnSpPr>
        <p:spPr>
          <a:xfrm>
            <a:off x="2082953" y="2428313"/>
            <a:ext cx="1528334" cy="898429"/>
          </a:xfrm>
          <a:prstGeom prst="straightConnector1">
            <a:avLst/>
          </a:prstGeom>
          <a:ln>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44" name="TextBox 43">
            <a:extLst>
              <a:ext uri="{FF2B5EF4-FFF2-40B4-BE49-F238E27FC236}">
                <a16:creationId xmlns:a16="http://schemas.microsoft.com/office/drawing/2014/main" id="{BF7E85FA-5A6B-1995-D2BF-EC229057EDE9}"/>
              </a:ext>
            </a:extLst>
          </p:cNvPr>
          <p:cNvSpPr txBox="1"/>
          <p:nvPr/>
        </p:nvSpPr>
        <p:spPr>
          <a:xfrm>
            <a:off x="2498272" y="2396911"/>
            <a:ext cx="1346806" cy="346249"/>
          </a:xfrm>
          <a:prstGeom prst="rect">
            <a:avLst/>
          </a:prstGeom>
          <a:noFill/>
        </p:spPr>
        <p:txBody>
          <a:bodyPr wrap="square" rtlCol="0">
            <a:spAutoFit/>
          </a:bodyPr>
          <a:lstStyle/>
          <a:p>
            <a:r>
              <a:rPr lang="en-US" sz="825" dirty="0"/>
              <a:t>Provides Normative</a:t>
            </a:r>
          </a:p>
          <a:p>
            <a:r>
              <a:rPr lang="en-US" sz="825" dirty="0"/>
              <a:t>Specification</a:t>
            </a:r>
          </a:p>
        </p:txBody>
      </p:sp>
      <p:sp>
        <p:nvSpPr>
          <p:cNvPr id="45" name="Rounded Rectangle 44">
            <a:extLst>
              <a:ext uri="{FF2B5EF4-FFF2-40B4-BE49-F238E27FC236}">
                <a16:creationId xmlns:a16="http://schemas.microsoft.com/office/drawing/2014/main" id="{36D30749-B24E-75BE-E36B-57C12D05FE39}"/>
              </a:ext>
            </a:extLst>
          </p:cNvPr>
          <p:cNvSpPr/>
          <p:nvPr/>
        </p:nvSpPr>
        <p:spPr>
          <a:xfrm>
            <a:off x="4943743" y="2523017"/>
            <a:ext cx="1276350" cy="514350"/>
          </a:xfrm>
          <a:prstGeom prst="roundRect">
            <a:avLst/>
          </a:prstGeom>
          <a:solidFill>
            <a:srgbClr val="CCC30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Protocol</a:t>
            </a:r>
          </a:p>
          <a:p>
            <a:pPr algn="ctr"/>
            <a:r>
              <a:rPr lang="en-US" sz="1200" dirty="0">
                <a:solidFill>
                  <a:schemeClr val="bg1"/>
                </a:solidFill>
              </a:rPr>
              <a:t>Stack</a:t>
            </a:r>
          </a:p>
        </p:txBody>
      </p:sp>
      <p:cxnSp>
        <p:nvCxnSpPr>
          <p:cNvPr id="48" name="Straight Arrow Connector 47">
            <a:extLst>
              <a:ext uri="{FF2B5EF4-FFF2-40B4-BE49-F238E27FC236}">
                <a16:creationId xmlns:a16="http://schemas.microsoft.com/office/drawing/2014/main" id="{05E87EB7-8429-4CD7-93A8-BA93DF360680}"/>
              </a:ext>
            </a:extLst>
          </p:cNvPr>
          <p:cNvCxnSpPr>
            <a:cxnSpLocks/>
            <a:stCxn id="12" idx="3"/>
            <a:endCxn id="45" idx="1"/>
          </p:cNvCxnSpPr>
          <p:nvPr/>
        </p:nvCxnSpPr>
        <p:spPr>
          <a:xfrm flipV="1">
            <a:off x="4249462" y="2780192"/>
            <a:ext cx="694281" cy="80372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49" name="TextBox 48">
            <a:extLst>
              <a:ext uri="{FF2B5EF4-FFF2-40B4-BE49-F238E27FC236}">
                <a16:creationId xmlns:a16="http://schemas.microsoft.com/office/drawing/2014/main" id="{FBD4D9A1-36AC-5668-0617-35B5F82DC5A4}"/>
              </a:ext>
            </a:extLst>
          </p:cNvPr>
          <p:cNvSpPr txBox="1"/>
          <p:nvPr/>
        </p:nvSpPr>
        <p:spPr>
          <a:xfrm>
            <a:off x="4687265" y="3114858"/>
            <a:ext cx="1071127" cy="219291"/>
          </a:xfrm>
          <a:prstGeom prst="rect">
            <a:avLst/>
          </a:prstGeom>
          <a:noFill/>
        </p:spPr>
        <p:txBody>
          <a:bodyPr wrap="none" rtlCol="0">
            <a:spAutoFit/>
          </a:bodyPr>
          <a:lstStyle/>
          <a:p>
            <a:r>
              <a:rPr lang="en-US" sz="825" dirty="0"/>
              <a:t>Participates in …</a:t>
            </a:r>
          </a:p>
        </p:txBody>
      </p:sp>
      <p:sp>
        <p:nvSpPr>
          <p:cNvPr id="57" name="Rounded Rectangle 56">
            <a:extLst>
              <a:ext uri="{FF2B5EF4-FFF2-40B4-BE49-F238E27FC236}">
                <a16:creationId xmlns:a16="http://schemas.microsoft.com/office/drawing/2014/main" id="{B93EA567-223A-3493-F4AE-448E359183A6}"/>
              </a:ext>
            </a:extLst>
          </p:cNvPr>
          <p:cNvSpPr/>
          <p:nvPr/>
        </p:nvSpPr>
        <p:spPr>
          <a:xfrm>
            <a:off x="6338285" y="1301857"/>
            <a:ext cx="1276350" cy="514350"/>
          </a:xfrm>
          <a:prstGeom prst="roundRect">
            <a:avLst/>
          </a:prstGeom>
          <a:solidFill>
            <a:srgbClr val="FF7C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Interface</a:t>
            </a:r>
          </a:p>
          <a:p>
            <a:pPr algn="ctr"/>
            <a:r>
              <a:rPr lang="en-US" sz="1200" dirty="0">
                <a:solidFill>
                  <a:schemeClr val="bg1"/>
                </a:solidFill>
              </a:rPr>
              <a:t>Binding</a:t>
            </a:r>
          </a:p>
        </p:txBody>
      </p:sp>
      <p:cxnSp>
        <p:nvCxnSpPr>
          <p:cNvPr id="58" name="Straight Arrow Connector 57">
            <a:extLst>
              <a:ext uri="{FF2B5EF4-FFF2-40B4-BE49-F238E27FC236}">
                <a16:creationId xmlns:a16="http://schemas.microsoft.com/office/drawing/2014/main" id="{61763C3C-8295-1F82-4E7D-E1DF1D92CC84}"/>
              </a:ext>
            </a:extLst>
          </p:cNvPr>
          <p:cNvCxnSpPr>
            <a:cxnSpLocks/>
            <a:stCxn id="45" idx="0"/>
            <a:endCxn id="57" idx="2"/>
          </p:cNvCxnSpPr>
          <p:nvPr/>
        </p:nvCxnSpPr>
        <p:spPr>
          <a:xfrm flipV="1">
            <a:off x="5581918" y="1816207"/>
            <a:ext cx="1394542" cy="706810"/>
          </a:xfrm>
          <a:prstGeom prst="straightConnector1">
            <a:avLst/>
          </a:prstGeom>
          <a:ln>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59" name="TextBox 58">
            <a:extLst>
              <a:ext uri="{FF2B5EF4-FFF2-40B4-BE49-F238E27FC236}">
                <a16:creationId xmlns:a16="http://schemas.microsoft.com/office/drawing/2014/main" id="{FFD6E759-F025-56AF-8048-BC96A208BA50}"/>
              </a:ext>
            </a:extLst>
          </p:cNvPr>
          <p:cNvSpPr txBox="1"/>
          <p:nvPr/>
        </p:nvSpPr>
        <p:spPr>
          <a:xfrm>
            <a:off x="6535391" y="2021538"/>
            <a:ext cx="955711" cy="219291"/>
          </a:xfrm>
          <a:prstGeom prst="rect">
            <a:avLst/>
          </a:prstGeom>
          <a:noFill/>
        </p:spPr>
        <p:txBody>
          <a:bodyPr wrap="none" rtlCol="0">
            <a:spAutoFit/>
          </a:bodyPr>
          <a:lstStyle/>
          <a:p>
            <a:r>
              <a:rPr lang="en-US" sz="825" dirty="0"/>
              <a:t>Specifies (</a:t>
            </a:r>
            <a:r>
              <a:rPr lang="en-US" sz="825" dirty="0" err="1"/>
              <a:t>corr</a:t>
            </a:r>
            <a:r>
              <a:rPr lang="en-US" sz="825" dirty="0"/>
              <a:t>)</a:t>
            </a:r>
          </a:p>
        </p:txBody>
      </p:sp>
      <p:sp>
        <p:nvSpPr>
          <p:cNvPr id="3" name="Date Placeholder 1">
            <a:extLst>
              <a:ext uri="{FF2B5EF4-FFF2-40B4-BE49-F238E27FC236}">
                <a16:creationId xmlns:a16="http://schemas.microsoft.com/office/drawing/2014/main" id="{5975D7AF-C610-8B01-5273-BC528613A208}"/>
              </a:ext>
            </a:extLst>
          </p:cNvPr>
          <p:cNvSpPr txBox="1">
            <a:spLocks/>
          </p:cNvSpPr>
          <p:nvPr/>
        </p:nvSpPr>
        <p:spPr bwMode="auto">
          <a:xfrm>
            <a:off x="6581775" y="70931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9-2</a:t>
            </a:r>
          </a:p>
        </p:txBody>
      </p:sp>
      <p:sp>
        <p:nvSpPr>
          <p:cNvPr id="10" name="Rounded Rectangle 9">
            <a:extLst>
              <a:ext uri="{FF2B5EF4-FFF2-40B4-BE49-F238E27FC236}">
                <a16:creationId xmlns:a16="http://schemas.microsoft.com/office/drawing/2014/main" id="{BD4BC086-077D-4ABA-3FCC-5C6CB1CCD82E}"/>
              </a:ext>
            </a:extLst>
          </p:cNvPr>
          <p:cNvSpPr/>
          <p:nvPr/>
        </p:nvSpPr>
        <p:spPr>
          <a:xfrm>
            <a:off x="6441531" y="3481923"/>
            <a:ext cx="1143429"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Port</a:t>
            </a:r>
          </a:p>
          <a:p>
            <a:pPr algn="ctr"/>
            <a:r>
              <a:rPr lang="en-US" sz="1200" dirty="0">
                <a:solidFill>
                  <a:schemeClr val="bg1"/>
                </a:solidFill>
              </a:rPr>
              <a:t>(Interface)</a:t>
            </a:r>
          </a:p>
        </p:txBody>
      </p:sp>
      <p:cxnSp>
        <p:nvCxnSpPr>
          <p:cNvPr id="21" name="Straight Arrow Connector 20">
            <a:extLst>
              <a:ext uri="{FF2B5EF4-FFF2-40B4-BE49-F238E27FC236}">
                <a16:creationId xmlns:a16="http://schemas.microsoft.com/office/drawing/2014/main" id="{745E9CB6-17AC-29D5-2A21-46F399743734}"/>
              </a:ext>
            </a:extLst>
          </p:cNvPr>
          <p:cNvCxnSpPr>
            <a:cxnSpLocks/>
            <a:stCxn id="45" idx="2"/>
            <a:endCxn id="10" idx="0"/>
          </p:cNvCxnSpPr>
          <p:nvPr/>
        </p:nvCxnSpPr>
        <p:spPr>
          <a:xfrm>
            <a:off x="5581918" y="3037367"/>
            <a:ext cx="1431328" cy="444556"/>
          </a:xfrm>
          <a:prstGeom prst="straightConnector1">
            <a:avLst/>
          </a:prstGeom>
          <a:ln>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22" name="TextBox 21">
            <a:extLst>
              <a:ext uri="{FF2B5EF4-FFF2-40B4-BE49-F238E27FC236}">
                <a16:creationId xmlns:a16="http://schemas.microsoft.com/office/drawing/2014/main" id="{ED322246-4EB1-1BBC-1672-3098D803116C}"/>
              </a:ext>
            </a:extLst>
          </p:cNvPr>
          <p:cNvSpPr txBox="1"/>
          <p:nvPr/>
        </p:nvSpPr>
        <p:spPr>
          <a:xfrm>
            <a:off x="6396567" y="3033918"/>
            <a:ext cx="873957" cy="219291"/>
          </a:xfrm>
          <a:prstGeom prst="rect">
            <a:avLst/>
          </a:prstGeom>
          <a:noFill/>
        </p:spPr>
        <p:txBody>
          <a:bodyPr wrap="none" rtlCol="0">
            <a:spAutoFit/>
          </a:bodyPr>
          <a:lstStyle/>
          <a:p>
            <a:r>
              <a:rPr lang="en-US" sz="825" dirty="0"/>
              <a:t>Defines (</a:t>
            </a:r>
            <a:r>
              <a:rPr lang="en-US" sz="825" dirty="0" err="1"/>
              <a:t>corr</a:t>
            </a:r>
            <a:r>
              <a:rPr lang="en-US" sz="825" dirty="0"/>
              <a:t>)</a:t>
            </a:r>
          </a:p>
        </p:txBody>
      </p:sp>
      <p:sp>
        <p:nvSpPr>
          <p:cNvPr id="28" name="Date Placeholder 1">
            <a:extLst>
              <a:ext uri="{FF2B5EF4-FFF2-40B4-BE49-F238E27FC236}">
                <a16:creationId xmlns:a16="http://schemas.microsoft.com/office/drawing/2014/main" id="{6C84D28A-5784-405C-1165-7C3901CDBBC0}"/>
              </a:ext>
            </a:extLst>
          </p:cNvPr>
          <p:cNvSpPr txBox="1">
            <a:spLocks/>
          </p:cNvSpPr>
          <p:nvPr/>
        </p:nvSpPr>
        <p:spPr bwMode="auto">
          <a:xfrm>
            <a:off x="0" y="6553200"/>
            <a:ext cx="1905000" cy="4572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defPPr>
              <a:defRPr lang="en-US"/>
            </a:defPPr>
            <a:lvl1pPr algn="l" rtl="0" eaLnBrk="1" fontAlgn="base" hangingPunct="1">
              <a:spcBef>
                <a:spcPct val="0"/>
              </a:spcBef>
              <a:spcAft>
                <a:spcPct val="0"/>
              </a:spcAft>
              <a:defRPr sz="1200" b="0" kern="1200" smtClean="0">
                <a:solidFill>
                  <a:schemeClr val="tx1"/>
                </a:solidFill>
                <a:latin typeface="+mn-lt"/>
                <a:ea typeface="+mn-ea"/>
                <a:cs typeface="+mn-cs"/>
              </a:defRPr>
            </a:lvl1pPr>
            <a:lvl2pPr marL="457200" algn="l" rtl="0" eaLnBrk="0" fontAlgn="base" hangingPunct="0">
              <a:spcBef>
                <a:spcPct val="0"/>
              </a:spcBef>
              <a:spcAft>
                <a:spcPct val="0"/>
              </a:spcAft>
              <a:defRPr sz="2400" b="1"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b="1"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b="1"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b="1" kern="1200">
                <a:solidFill>
                  <a:schemeClr val="tx1"/>
                </a:solidFill>
                <a:latin typeface="Times New Roman" panose="02020603050405020304" pitchFamily="18" charset="0"/>
                <a:ea typeface="+mn-ea"/>
                <a:cs typeface="+mn-cs"/>
              </a:defRPr>
            </a:lvl5pPr>
            <a:lvl6pPr marL="2286000" algn="l" defTabSz="914400" rtl="0" eaLnBrk="1" latinLnBrk="0" hangingPunct="1">
              <a:defRPr sz="2400" b="1" kern="1200">
                <a:solidFill>
                  <a:schemeClr val="tx1"/>
                </a:solidFill>
                <a:latin typeface="Times New Roman" panose="02020603050405020304" pitchFamily="18" charset="0"/>
                <a:ea typeface="+mn-ea"/>
                <a:cs typeface="+mn-cs"/>
              </a:defRPr>
            </a:lvl6pPr>
            <a:lvl7pPr marL="2743200" algn="l" defTabSz="914400" rtl="0" eaLnBrk="1" latinLnBrk="0" hangingPunct="1">
              <a:defRPr sz="2400" b="1" kern="1200">
                <a:solidFill>
                  <a:schemeClr val="tx1"/>
                </a:solidFill>
                <a:latin typeface="Times New Roman" panose="02020603050405020304" pitchFamily="18" charset="0"/>
                <a:ea typeface="+mn-ea"/>
                <a:cs typeface="+mn-cs"/>
              </a:defRPr>
            </a:lvl7pPr>
            <a:lvl8pPr marL="3200400" algn="l" defTabSz="914400" rtl="0" eaLnBrk="1" latinLnBrk="0" hangingPunct="1">
              <a:defRPr sz="2400" b="1" kern="1200">
                <a:solidFill>
                  <a:schemeClr val="tx1"/>
                </a:solidFill>
                <a:latin typeface="Times New Roman" panose="02020603050405020304" pitchFamily="18" charset="0"/>
                <a:ea typeface="+mn-ea"/>
                <a:cs typeface="+mn-cs"/>
              </a:defRPr>
            </a:lvl8pPr>
            <a:lvl9pPr marL="3657600" algn="l" defTabSz="914400" rtl="0" eaLnBrk="1" latinLnBrk="0" hangingPunct="1">
              <a:defRPr sz="2400" b="1" kern="1200">
                <a:solidFill>
                  <a:schemeClr val="tx1"/>
                </a:solidFill>
                <a:latin typeface="Times New Roman" panose="02020603050405020304" pitchFamily="18" charset="0"/>
                <a:ea typeface="+mn-ea"/>
                <a:cs typeface="+mn-cs"/>
              </a:defRPr>
            </a:lvl9pPr>
          </a:lstStyle>
          <a:p>
            <a:r>
              <a:rPr lang="en-US" altLang="en-US"/>
              <a:t>8 Mar 2024</a:t>
            </a:r>
            <a:endParaRPr lang="en-US" altLang="en-US" dirty="0"/>
          </a:p>
        </p:txBody>
      </p:sp>
      <p:sp>
        <p:nvSpPr>
          <p:cNvPr id="29" name="Date Placeholder 1">
            <a:extLst>
              <a:ext uri="{FF2B5EF4-FFF2-40B4-BE49-F238E27FC236}">
                <a16:creationId xmlns:a16="http://schemas.microsoft.com/office/drawing/2014/main" id="{1A849047-56D4-D978-0AEA-F1AD2901D6B9}"/>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9-2</a:t>
            </a:r>
          </a:p>
        </p:txBody>
      </p:sp>
    </p:spTree>
    <p:extLst>
      <p:ext uri="{BB962C8B-B14F-4D97-AF65-F5344CB8AC3E}">
        <p14:creationId xmlns:p14="http://schemas.microsoft.com/office/powerpoint/2010/main" val="182174367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9C76BA-3561-F309-8380-0867430C0A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BEF320-DA2F-5CF9-56D4-4DB8593424C3}"/>
              </a:ext>
            </a:extLst>
          </p:cNvPr>
          <p:cNvSpPr>
            <a:spLocks noGrp="1"/>
          </p:cNvSpPr>
          <p:nvPr>
            <p:ph type="title"/>
          </p:nvPr>
        </p:nvSpPr>
        <p:spPr>
          <a:xfrm>
            <a:off x="457200" y="0"/>
            <a:ext cx="8229600" cy="1143000"/>
          </a:xfrm>
        </p:spPr>
        <p:txBody>
          <a:bodyPr vert="horz"/>
          <a:lstStyle/>
          <a:p>
            <a:r>
              <a:rPr lang="en-GB" kern="1200" dirty="0">
                <a:solidFill>
                  <a:srgbClr val="0099A6"/>
                </a:solidFill>
              </a:rPr>
              <a:t>RASDS Protocol View Representation</a:t>
            </a:r>
            <a:br>
              <a:rPr lang="en-GB" dirty="0">
                <a:solidFill>
                  <a:srgbClr val="0099A6"/>
                </a:solidFill>
              </a:rPr>
            </a:br>
            <a:endParaRPr lang="en-GB" dirty="0">
              <a:solidFill>
                <a:srgbClr val="0099A6"/>
              </a:solidFill>
            </a:endParaRPr>
          </a:p>
        </p:txBody>
      </p:sp>
      <p:sp>
        <p:nvSpPr>
          <p:cNvPr id="4" name="Date Placeholder 3">
            <a:extLst>
              <a:ext uri="{FF2B5EF4-FFF2-40B4-BE49-F238E27FC236}">
                <a16:creationId xmlns:a16="http://schemas.microsoft.com/office/drawing/2014/main" id="{2151F4C6-9C98-0702-D8A3-9FB617B07832}"/>
              </a:ext>
            </a:extLst>
          </p:cNvPr>
          <p:cNvSpPr>
            <a:spLocks noGrp="1"/>
          </p:cNvSpPr>
          <p:nvPr>
            <p:ph type="dt" sz="half" idx="2"/>
          </p:nvPr>
        </p:nvSpPr>
        <p:spPr/>
        <p:txBody>
          <a:bodyPr/>
          <a:lstStyle/>
          <a:p>
            <a:r>
              <a:rPr lang="en-US" dirty="0">
                <a:solidFill>
                  <a:srgbClr val="FF0000"/>
                </a:solidFill>
              </a:rPr>
              <a:t>25 Sep 2024</a:t>
            </a:r>
            <a:endParaRPr lang="en-GB" dirty="0">
              <a:solidFill>
                <a:srgbClr val="FF0000"/>
              </a:solidFill>
            </a:endParaRPr>
          </a:p>
        </p:txBody>
      </p:sp>
      <p:sp>
        <p:nvSpPr>
          <p:cNvPr id="5" name="Rectangle 4">
            <a:extLst>
              <a:ext uri="{FF2B5EF4-FFF2-40B4-BE49-F238E27FC236}">
                <a16:creationId xmlns:a16="http://schemas.microsoft.com/office/drawing/2014/main" id="{91E94A20-1D84-7373-5756-D07573A67296}"/>
              </a:ext>
            </a:extLst>
          </p:cNvPr>
          <p:cNvSpPr/>
          <p:nvPr/>
        </p:nvSpPr>
        <p:spPr bwMode="auto">
          <a:xfrm>
            <a:off x="6291295" y="2222040"/>
            <a:ext cx="1584176" cy="190240"/>
          </a:xfrm>
          <a:prstGeom prst="rect">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algn="ctr"/>
            <a:r>
              <a:rPr lang="en-GB" sz="1000" dirty="0">
                <a:solidFill>
                  <a:prstClr val="black"/>
                </a:solidFill>
                <a:latin typeface="Arial" panose="020B0604020202020204" pitchFamily="34" charset="0"/>
                <a:cs typeface="Arial" panose="020B0604020202020204" pitchFamily="34" charset="0"/>
              </a:rPr>
              <a:t>Protocol Layer n peer</a:t>
            </a:r>
          </a:p>
        </p:txBody>
      </p:sp>
      <p:sp>
        <p:nvSpPr>
          <p:cNvPr id="6" name="Rectangle 5">
            <a:extLst>
              <a:ext uri="{FF2B5EF4-FFF2-40B4-BE49-F238E27FC236}">
                <a16:creationId xmlns:a16="http://schemas.microsoft.com/office/drawing/2014/main" id="{620BCB5B-875B-E0F8-CDD5-8CC7E5F17258}"/>
              </a:ext>
            </a:extLst>
          </p:cNvPr>
          <p:cNvSpPr/>
          <p:nvPr/>
        </p:nvSpPr>
        <p:spPr bwMode="auto">
          <a:xfrm>
            <a:off x="3266959" y="2222040"/>
            <a:ext cx="1440160" cy="190240"/>
          </a:xfrm>
          <a:prstGeom prst="rect">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algn="ctr"/>
            <a:r>
              <a:rPr lang="en-GB" sz="1000" dirty="0">
                <a:solidFill>
                  <a:prstClr val="black"/>
                </a:solidFill>
                <a:latin typeface="Arial" panose="020B0604020202020204" pitchFamily="34" charset="0"/>
                <a:cs typeface="Arial" panose="020B0604020202020204" pitchFamily="34" charset="0"/>
              </a:rPr>
              <a:t>Protocol Layer n</a:t>
            </a:r>
          </a:p>
        </p:txBody>
      </p:sp>
      <p:cxnSp>
        <p:nvCxnSpPr>
          <p:cNvPr id="8" name="Straight Connector 7">
            <a:extLst>
              <a:ext uri="{FF2B5EF4-FFF2-40B4-BE49-F238E27FC236}">
                <a16:creationId xmlns:a16="http://schemas.microsoft.com/office/drawing/2014/main" id="{9307F294-D414-C0F0-763F-D1FE40C32AFA}"/>
              </a:ext>
            </a:extLst>
          </p:cNvPr>
          <p:cNvCxnSpPr/>
          <p:nvPr/>
        </p:nvCxnSpPr>
        <p:spPr bwMode="auto">
          <a:xfrm>
            <a:off x="4707119" y="2317160"/>
            <a:ext cx="1584176" cy="0"/>
          </a:xfrm>
          <a:prstGeom prst="line">
            <a:avLst/>
          </a:prstGeom>
          <a:noFill/>
          <a:ln w="9525" cap="flat" cmpd="sng" algn="ctr">
            <a:solidFill>
              <a:schemeClr val="tx1"/>
            </a:solidFill>
            <a:prstDash val="dash"/>
            <a:round/>
            <a:headEnd type="triangle" w="med" len="med"/>
            <a:tailEnd type="triangl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9" name="TextBox 8">
            <a:extLst>
              <a:ext uri="{FF2B5EF4-FFF2-40B4-BE49-F238E27FC236}">
                <a16:creationId xmlns:a16="http://schemas.microsoft.com/office/drawing/2014/main" id="{3550D9EC-D56B-03CD-C8D2-C1A2C46D48B2}"/>
              </a:ext>
            </a:extLst>
          </p:cNvPr>
          <p:cNvSpPr txBox="1"/>
          <p:nvPr/>
        </p:nvSpPr>
        <p:spPr>
          <a:xfrm>
            <a:off x="5190628" y="2207010"/>
            <a:ext cx="719749" cy="246221"/>
          </a:xfrm>
          <a:prstGeom prst="rect">
            <a:avLst/>
          </a:prstGeom>
          <a:noFill/>
        </p:spPr>
        <p:txBody>
          <a:bodyPr wrap="none" lIns="0" tIns="0" rIns="0" bIns="0" rtlCol="0">
            <a:spAutoFit/>
          </a:bodyPr>
          <a:lstStyle/>
          <a:p>
            <a:pPr algn="ctr"/>
            <a:r>
              <a:rPr lang="en-GB" sz="800" dirty="0">
                <a:solidFill>
                  <a:schemeClr val="tx1"/>
                </a:solidFill>
                <a:latin typeface="Arial" panose="020B0604020202020204" pitchFamily="34" charset="0"/>
                <a:cs typeface="Arial" panose="020B0604020202020204" pitchFamily="34" charset="0"/>
              </a:rPr>
              <a:t>Protocol PDUs</a:t>
            </a:r>
          </a:p>
          <a:p>
            <a:pPr algn="ctr"/>
            <a:r>
              <a:rPr lang="en-GB" sz="800" dirty="0">
                <a:latin typeface="Arial" panose="020B0604020202020204" pitchFamily="34" charset="0"/>
                <a:cs typeface="Arial" panose="020B0604020202020204" pitchFamily="34" charset="0"/>
              </a:rPr>
              <a:t>(logical flow)</a:t>
            </a:r>
            <a:endParaRPr lang="en-GB" sz="800" dirty="0">
              <a:solidFill>
                <a:schemeClr val="tx1"/>
              </a:solidFill>
              <a:latin typeface="Arial" panose="020B0604020202020204" pitchFamily="34" charset="0"/>
              <a:cs typeface="Arial" panose="020B0604020202020204" pitchFamily="34" charset="0"/>
            </a:endParaRPr>
          </a:p>
        </p:txBody>
      </p:sp>
      <p:sp>
        <p:nvSpPr>
          <p:cNvPr id="12" name="Line Callout 1 (No Border) 11">
            <a:extLst>
              <a:ext uri="{FF2B5EF4-FFF2-40B4-BE49-F238E27FC236}">
                <a16:creationId xmlns:a16="http://schemas.microsoft.com/office/drawing/2014/main" id="{77009972-7A9B-DDE4-6B33-BDAA8ABAEBC4}"/>
              </a:ext>
            </a:extLst>
          </p:cNvPr>
          <p:cNvSpPr/>
          <p:nvPr/>
        </p:nvSpPr>
        <p:spPr bwMode="auto">
          <a:xfrm flipH="1">
            <a:off x="6324600" y="1565802"/>
            <a:ext cx="1952270" cy="391880"/>
          </a:xfrm>
          <a:prstGeom prst="callout1">
            <a:avLst>
              <a:gd name="adj1" fmla="val 27653"/>
              <a:gd name="adj2" fmla="val 105011"/>
              <a:gd name="adj3" fmla="val 142099"/>
              <a:gd name="adj4" fmla="val 138495"/>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PDUs may be simplex or bi-directional</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3" name="Line Callout 1 (No Border) 12">
            <a:extLst>
              <a:ext uri="{FF2B5EF4-FFF2-40B4-BE49-F238E27FC236}">
                <a16:creationId xmlns:a16="http://schemas.microsoft.com/office/drawing/2014/main" id="{F2D05FCD-8921-0D29-8E43-1DE024898692}"/>
              </a:ext>
            </a:extLst>
          </p:cNvPr>
          <p:cNvSpPr/>
          <p:nvPr/>
        </p:nvSpPr>
        <p:spPr bwMode="auto">
          <a:xfrm flipH="1">
            <a:off x="4361118" y="1025786"/>
            <a:ext cx="2264304" cy="335280"/>
          </a:xfrm>
          <a:prstGeom prst="callout1">
            <a:avLst>
              <a:gd name="adj1" fmla="val 109986"/>
              <a:gd name="adj2" fmla="val 71135"/>
              <a:gd name="adj3" fmla="val 348491"/>
              <a:gd name="adj4" fmla="val 97109"/>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Protocol </a:t>
            </a:r>
            <a:r>
              <a:rPr lang="en-GB" sz="1000" b="0" dirty="0" err="1">
                <a:solidFill>
                  <a:schemeClr val="tx1"/>
                </a:solidFill>
                <a:latin typeface="Arial" panose="020B0604020202020204" pitchFamily="34" charset="0"/>
                <a:cs typeface="Arial" panose="020B0604020202020204" pitchFamily="34" charset="0"/>
              </a:rPr>
              <a:t>behavior</a:t>
            </a:r>
            <a:r>
              <a:rPr lang="en-GB" sz="1000" b="0" dirty="0">
                <a:solidFill>
                  <a:schemeClr val="tx1"/>
                </a:solidFill>
                <a:latin typeface="Arial" panose="020B0604020202020204" pitchFamily="34" charset="0"/>
                <a:cs typeface="Arial" panose="020B0604020202020204" pitchFamily="34" charset="0"/>
              </a:rPr>
              <a:t> (may be described by state machine or other)</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39" name="Rectangle 38">
            <a:extLst>
              <a:ext uri="{FF2B5EF4-FFF2-40B4-BE49-F238E27FC236}">
                <a16:creationId xmlns:a16="http://schemas.microsoft.com/office/drawing/2014/main" id="{9B5362C3-F4B7-399C-4443-AB8BA8CD09C2}"/>
              </a:ext>
            </a:extLst>
          </p:cNvPr>
          <p:cNvSpPr/>
          <p:nvPr/>
        </p:nvSpPr>
        <p:spPr bwMode="auto">
          <a:xfrm>
            <a:off x="3266959" y="2756271"/>
            <a:ext cx="1440160" cy="190240"/>
          </a:xfrm>
          <a:prstGeom prst="rect">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algn="ctr"/>
            <a:r>
              <a:rPr lang="en-GB" sz="1000" dirty="0">
                <a:solidFill>
                  <a:prstClr val="black"/>
                </a:solidFill>
                <a:latin typeface="Arial" panose="020B0604020202020204" pitchFamily="34" charset="0"/>
                <a:cs typeface="Arial" panose="020B0604020202020204" pitchFamily="34" charset="0"/>
              </a:rPr>
              <a:t>Protocol Layer n-1</a:t>
            </a:r>
          </a:p>
        </p:txBody>
      </p:sp>
      <p:cxnSp>
        <p:nvCxnSpPr>
          <p:cNvPr id="42" name="Straight Connector 41">
            <a:extLst>
              <a:ext uri="{FF2B5EF4-FFF2-40B4-BE49-F238E27FC236}">
                <a16:creationId xmlns:a16="http://schemas.microsoft.com/office/drawing/2014/main" id="{E26933C5-E48D-16F4-ADF7-2E9CFFD58701}"/>
              </a:ext>
            </a:extLst>
          </p:cNvPr>
          <p:cNvCxnSpPr/>
          <p:nvPr/>
        </p:nvCxnSpPr>
        <p:spPr bwMode="auto">
          <a:xfrm>
            <a:off x="4707119" y="2851391"/>
            <a:ext cx="1584176" cy="0"/>
          </a:xfrm>
          <a:prstGeom prst="line">
            <a:avLst/>
          </a:prstGeom>
          <a:noFill/>
          <a:ln w="9525" cap="flat" cmpd="sng" algn="ctr">
            <a:solidFill>
              <a:schemeClr val="tx1"/>
            </a:solidFill>
            <a:prstDash val="dash"/>
            <a:round/>
            <a:headEnd type="triangle" w="med" len="med"/>
            <a:tailEnd type="triangl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48" name="Oval 44">
            <a:extLst>
              <a:ext uri="{FF2B5EF4-FFF2-40B4-BE49-F238E27FC236}">
                <a16:creationId xmlns:a16="http://schemas.microsoft.com/office/drawing/2014/main" id="{012C5E53-E15A-1A51-42AF-E6C0CF522BB0}"/>
              </a:ext>
            </a:extLst>
          </p:cNvPr>
          <p:cNvSpPr>
            <a:spLocks noChangeArrowheads="1"/>
          </p:cNvSpPr>
          <p:nvPr/>
        </p:nvSpPr>
        <p:spPr bwMode="auto">
          <a:xfrm>
            <a:off x="3887722" y="2173212"/>
            <a:ext cx="228600" cy="74294"/>
          </a:xfrm>
          <a:prstGeom prst="ellipse">
            <a:avLst/>
          </a:prstGeom>
          <a:gradFill rotWithShape="0">
            <a:gsLst>
              <a:gs pos="0">
                <a:srgbClr val="FF3300">
                  <a:gamma/>
                  <a:shade val="46275"/>
                  <a:invGamma/>
                </a:srgbClr>
              </a:gs>
              <a:gs pos="50000">
                <a:srgbClr val="FF3300"/>
              </a:gs>
              <a:gs pos="100000">
                <a:srgbClr val="FF33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 name="Line Callout 1 (No Border) 58">
            <a:extLst>
              <a:ext uri="{FF2B5EF4-FFF2-40B4-BE49-F238E27FC236}">
                <a16:creationId xmlns:a16="http://schemas.microsoft.com/office/drawing/2014/main" id="{B1024DCE-105C-FE51-766B-F840B147AF4D}"/>
              </a:ext>
            </a:extLst>
          </p:cNvPr>
          <p:cNvSpPr/>
          <p:nvPr/>
        </p:nvSpPr>
        <p:spPr bwMode="auto">
          <a:xfrm flipH="1">
            <a:off x="2024095" y="1235782"/>
            <a:ext cx="1625379" cy="335280"/>
          </a:xfrm>
          <a:prstGeom prst="callout1">
            <a:avLst>
              <a:gd name="adj1" fmla="val 108270"/>
              <a:gd name="adj2" fmla="val 40021"/>
              <a:gd name="adj3" fmla="val 267875"/>
              <a:gd name="adj4" fmla="val -16690"/>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Service Provided Interface (n SAP, optional) </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60" name="Oval 44">
            <a:extLst>
              <a:ext uri="{FF2B5EF4-FFF2-40B4-BE49-F238E27FC236}">
                <a16:creationId xmlns:a16="http://schemas.microsoft.com/office/drawing/2014/main" id="{4D08F603-F6C0-5595-99E3-0499E950818D}"/>
              </a:ext>
            </a:extLst>
          </p:cNvPr>
          <p:cNvSpPr>
            <a:spLocks noChangeArrowheads="1"/>
          </p:cNvSpPr>
          <p:nvPr/>
        </p:nvSpPr>
        <p:spPr bwMode="auto">
          <a:xfrm>
            <a:off x="3887722" y="2389286"/>
            <a:ext cx="228600" cy="74294"/>
          </a:xfrm>
          <a:prstGeom prst="ellipse">
            <a:avLst/>
          </a:prstGeom>
          <a:gradFill rotWithShape="0">
            <a:gsLst>
              <a:gs pos="0">
                <a:srgbClr val="FF3300">
                  <a:gamma/>
                  <a:shade val="46275"/>
                  <a:invGamma/>
                </a:srgbClr>
              </a:gs>
              <a:gs pos="50000">
                <a:srgbClr val="FF3300"/>
              </a:gs>
              <a:gs pos="100000">
                <a:srgbClr val="FF33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 name="Line Callout 1 (No Border) 60">
            <a:extLst>
              <a:ext uri="{FF2B5EF4-FFF2-40B4-BE49-F238E27FC236}">
                <a16:creationId xmlns:a16="http://schemas.microsoft.com/office/drawing/2014/main" id="{ACD87C28-3650-5A06-A8FC-DDF07EBEBBC5}"/>
              </a:ext>
            </a:extLst>
          </p:cNvPr>
          <p:cNvSpPr/>
          <p:nvPr/>
        </p:nvSpPr>
        <p:spPr bwMode="auto">
          <a:xfrm flipH="1">
            <a:off x="1338298" y="2571076"/>
            <a:ext cx="1646013" cy="335280"/>
          </a:xfrm>
          <a:prstGeom prst="callout1">
            <a:avLst>
              <a:gd name="adj1" fmla="val 13930"/>
              <a:gd name="adj2" fmla="val -3058"/>
              <a:gd name="adj3" fmla="val -32297"/>
              <a:gd name="adj4" fmla="val -56056"/>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Service Required Interface (of n-1 SAP, optional) </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63" name="Oval 44">
            <a:extLst>
              <a:ext uri="{FF2B5EF4-FFF2-40B4-BE49-F238E27FC236}">
                <a16:creationId xmlns:a16="http://schemas.microsoft.com/office/drawing/2014/main" id="{5075F2AA-C685-95C1-C590-A4D0A2761878}"/>
              </a:ext>
            </a:extLst>
          </p:cNvPr>
          <p:cNvSpPr>
            <a:spLocks noChangeArrowheads="1"/>
          </p:cNvSpPr>
          <p:nvPr/>
        </p:nvSpPr>
        <p:spPr bwMode="auto">
          <a:xfrm>
            <a:off x="3887722" y="2704971"/>
            <a:ext cx="228600" cy="74294"/>
          </a:xfrm>
          <a:prstGeom prst="ellipse">
            <a:avLst/>
          </a:prstGeom>
          <a:gradFill rotWithShape="0">
            <a:gsLst>
              <a:gs pos="0">
                <a:srgbClr val="FF3300">
                  <a:gamma/>
                  <a:shade val="46275"/>
                  <a:invGamma/>
                </a:srgbClr>
              </a:gs>
              <a:gs pos="50000">
                <a:srgbClr val="FF3300"/>
              </a:gs>
              <a:gs pos="100000">
                <a:srgbClr val="FF33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64" name="Straight Connector 63">
            <a:extLst>
              <a:ext uri="{FF2B5EF4-FFF2-40B4-BE49-F238E27FC236}">
                <a16:creationId xmlns:a16="http://schemas.microsoft.com/office/drawing/2014/main" id="{46DC717E-D932-2E63-6009-49D67B60DD33}"/>
              </a:ext>
            </a:extLst>
          </p:cNvPr>
          <p:cNvCxnSpPr>
            <a:stCxn id="60" idx="4"/>
            <a:endCxn id="63" idx="0"/>
          </p:cNvCxnSpPr>
          <p:nvPr/>
        </p:nvCxnSpPr>
        <p:spPr bwMode="auto">
          <a:xfrm>
            <a:off x="4002022" y="2463580"/>
            <a:ext cx="0" cy="241391"/>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65" name="Straight Connector 64">
            <a:extLst>
              <a:ext uri="{FF2B5EF4-FFF2-40B4-BE49-F238E27FC236}">
                <a16:creationId xmlns:a16="http://schemas.microsoft.com/office/drawing/2014/main" id="{6F147399-3FEF-31A2-1639-E8FF214129D4}"/>
              </a:ext>
            </a:extLst>
          </p:cNvPr>
          <p:cNvCxnSpPr>
            <a:endCxn id="39" idx="2"/>
          </p:cNvCxnSpPr>
          <p:nvPr/>
        </p:nvCxnSpPr>
        <p:spPr bwMode="auto">
          <a:xfrm flipV="1">
            <a:off x="3987039" y="2946511"/>
            <a:ext cx="0" cy="140531"/>
          </a:xfrm>
          <a:prstGeom prst="line">
            <a:avLst/>
          </a:prstGeom>
          <a:noFill/>
          <a:ln w="9525" cap="flat" cmpd="sng" algn="ctr">
            <a:solidFill>
              <a:schemeClr val="tx1"/>
            </a:solidFill>
            <a:prstDash val="solid"/>
            <a:round/>
            <a:headEnd type="triangl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66" name="Straight Connector 65">
            <a:extLst>
              <a:ext uri="{FF2B5EF4-FFF2-40B4-BE49-F238E27FC236}">
                <a16:creationId xmlns:a16="http://schemas.microsoft.com/office/drawing/2014/main" id="{893C486D-20F6-271D-B7BF-FD158990C201}"/>
              </a:ext>
            </a:extLst>
          </p:cNvPr>
          <p:cNvCxnSpPr>
            <a:endCxn id="5" idx="2"/>
          </p:cNvCxnSpPr>
          <p:nvPr/>
        </p:nvCxnSpPr>
        <p:spPr bwMode="auto">
          <a:xfrm flipV="1">
            <a:off x="7083383" y="2412280"/>
            <a:ext cx="0" cy="674762"/>
          </a:xfrm>
          <a:prstGeom prst="line">
            <a:avLst/>
          </a:prstGeom>
          <a:noFill/>
          <a:ln w="952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68" name="Straight Connector 67">
            <a:extLst>
              <a:ext uri="{FF2B5EF4-FFF2-40B4-BE49-F238E27FC236}">
                <a16:creationId xmlns:a16="http://schemas.microsoft.com/office/drawing/2014/main" id="{908A08A3-68F9-A195-EE1E-CD2760D98CF8}"/>
              </a:ext>
            </a:extLst>
          </p:cNvPr>
          <p:cNvCxnSpPr/>
          <p:nvPr/>
        </p:nvCxnSpPr>
        <p:spPr bwMode="auto">
          <a:xfrm>
            <a:off x="3987039" y="3087042"/>
            <a:ext cx="3096344" cy="1"/>
          </a:xfrm>
          <a:prstGeom prst="line">
            <a:avLst/>
          </a:prstGeom>
          <a:noFill/>
          <a:ln w="952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71" name="Rectangle 70">
            <a:extLst>
              <a:ext uri="{FF2B5EF4-FFF2-40B4-BE49-F238E27FC236}">
                <a16:creationId xmlns:a16="http://schemas.microsoft.com/office/drawing/2014/main" id="{60567B53-64BA-8722-FCE4-DF8864A254E6}"/>
              </a:ext>
            </a:extLst>
          </p:cNvPr>
          <p:cNvSpPr/>
          <p:nvPr/>
        </p:nvSpPr>
        <p:spPr>
          <a:xfrm>
            <a:off x="5048259" y="3057889"/>
            <a:ext cx="1103187" cy="215444"/>
          </a:xfrm>
          <a:prstGeom prst="rect">
            <a:avLst/>
          </a:prstGeom>
        </p:spPr>
        <p:txBody>
          <a:bodyPr wrap="none">
            <a:spAutoFit/>
          </a:bodyPr>
          <a:lstStyle/>
          <a:p>
            <a:r>
              <a:rPr lang="en-GB" sz="800" dirty="0">
                <a:latin typeface="Arial" panose="020B0604020202020204" pitchFamily="34" charset="0"/>
                <a:cs typeface="Arial" panose="020B0604020202020204" pitchFamily="34" charset="0"/>
              </a:rPr>
              <a:t>physical layer flow</a:t>
            </a:r>
            <a:endParaRPr lang="en-US" sz="800" dirty="0"/>
          </a:p>
        </p:txBody>
      </p:sp>
      <p:sp>
        <p:nvSpPr>
          <p:cNvPr id="34" name="Rectangle 33">
            <a:extLst>
              <a:ext uri="{FF2B5EF4-FFF2-40B4-BE49-F238E27FC236}">
                <a16:creationId xmlns:a16="http://schemas.microsoft.com/office/drawing/2014/main" id="{90EA9367-BEED-9853-00D1-52AA8A7B89B1}"/>
              </a:ext>
            </a:extLst>
          </p:cNvPr>
          <p:cNvSpPr/>
          <p:nvPr/>
        </p:nvSpPr>
        <p:spPr bwMode="auto">
          <a:xfrm>
            <a:off x="6291295" y="2756271"/>
            <a:ext cx="1584176" cy="190240"/>
          </a:xfrm>
          <a:prstGeom prst="rect">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algn="ctr"/>
            <a:r>
              <a:rPr lang="en-GB" sz="1000" dirty="0">
                <a:solidFill>
                  <a:prstClr val="black"/>
                </a:solidFill>
                <a:latin typeface="Arial" panose="020B0604020202020204" pitchFamily="34" charset="0"/>
                <a:cs typeface="Arial" panose="020B0604020202020204" pitchFamily="34" charset="0"/>
              </a:rPr>
              <a:t>Protocol Layer n-1 peer</a:t>
            </a:r>
          </a:p>
        </p:txBody>
      </p:sp>
      <p:sp>
        <p:nvSpPr>
          <p:cNvPr id="74" name="Line Callout 1 (No Border) 73">
            <a:extLst>
              <a:ext uri="{FF2B5EF4-FFF2-40B4-BE49-F238E27FC236}">
                <a16:creationId xmlns:a16="http://schemas.microsoft.com/office/drawing/2014/main" id="{A7A93B14-9294-B5E4-4561-828CC7A5BED4}"/>
              </a:ext>
            </a:extLst>
          </p:cNvPr>
          <p:cNvSpPr/>
          <p:nvPr/>
        </p:nvSpPr>
        <p:spPr bwMode="auto">
          <a:xfrm flipH="1">
            <a:off x="4559076" y="3567216"/>
            <a:ext cx="1952270" cy="257615"/>
          </a:xfrm>
          <a:prstGeom prst="callout1">
            <a:avLst>
              <a:gd name="adj1" fmla="val 27653"/>
              <a:gd name="adj2" fmla="val 105011"/>
              <a:gd name="adj3" fmla="val -154808"/>
              <a:gd name="adj4" fmla="val 127301"/>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Flow direction arrows (optional)</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CD3115D0-B56F-95DB-48F0-42B92674B708}"/>
              </a:ext>
            </a:extLst>
          </p:cNvPr>
          <p:cNvSpPr txBox="1"/>
          <p:nvPr/>
        </p:nvSpPr>
        <p:spPr>
          <a:xfrm>
            <a:off x="7219954" y="2455559"/>
            <a:ext cx="719749" cy="246221"/>
          </a:xfrm>
          <a:prstGeom prst="rect">
            <a:avLst/>
          </a:prstGeom>
          <a:noFill/>
        </p:spPr>
        <p:txBody>
          <a:bodyPr wrap="none" lIns="0" tIns="0" rIns="0" bIns="0" rtlCol="0">
            <a:spAutoFit/>
          </a:bodyPr>
          <a:lstStyle/>
          <a:p>
            <a:pPr algn="ctr"/>
            <a:r>
              <a:rPr lang="en-GB" sz="800" dirty="0">
                <a:solidFill>
                  <a:schemeClr val="tx1"/>
                </a:solidFill>
                <a:latin typeface="Arial" panose="020B0604020202020204" pitchFamily="34" charset="0"/>
                <a:cs typeface="Arial" panose="020B0604020202020204" pitchFamily="34" charset="0"/>
              </a:rPr>
              <a:t>Protocol SDUs</a:t>
            </a:r>
          </a:p>
          <a:p>
            <a:pPr algn="ctr"/>
            <a:r>
              <a:rPr lang="en-GB" sz="800" dirty="0">
                <a:latin typeface="Arial" panose="020B0604020202020204" pitchFamily="34" charset="0"/>
                <a:cs typeface="Arial" panose="020B0604020202020204" pitchFamily="34" charset="0"/>
              </a:rPr>
              <a:t>(data flow)</a:t>
            </a:r>
            <a:endParaRPr lang="en-GB" sz="800" dirty="0">
              <a:solidFill>
                <a:schemeClr val="tx1"/>
              </a:solidFill>
              <a:latin typeface="Arial" panose="020B0604020202020204" pitchFamily="34" charset="0"/>
              <a:cs typeface="Arial" panose="020B0604020202020204" pitchFamily="34" charset="0"/>
            </a:endParaRPr>
          </a:p>
        </p:txBody>
      </p:sp>
      <p:sp>
        <p:nvSpPr>
          <p:cNvPr id="7" name="Date Placeholder 1">
            <a:extLst>
              <a:ext uri="{FF2B5EF4-FFF2-40B4-BE49-F238E27FC236}">
                <a16:creationId xmlns:a16="http://schemas.microsoft.com/office/drawing/2014/main" id="{5649545B-B33E-69E8-7988-A683EF4F8522}"/>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solidFill>
                  <a:srgbClr val="FF0000"/>
                </a:solidFill>
              </a:rPr>
              <a:t>Fig 9-3, with mods</a:t>
            </a:r>
          </a:p>
        </p:txBody>
      </p:sp>
      <p:sp>
        <p:nvSpPr>
          <p:cNvPr id="11" name="TextBox 10">
            <a:extLst>
              <a:ext uri="{FF2B5EF4-FFF2-40B4-BE49-F238E27FC236}">
                <a16:creationId xmlns:a16="http://schemas.microsoft.com/office/drawing/2014/main" id="{973F367B-6098-E8B0-F279-220BDA3A6FFE}"/>
              </a:ext>
            </a:extLst>
          </p:cNvPr>
          <p:cNvSpPr txBox="1"/>
          <p:nvPr/>
        </p:nvSpPr>
        <p:spPr>
          <a:xfrm>
            <a:off x="2984311" y="4379649"/>
            <a:ext cx="5239837" cy="939040"/>
          </a:xfrm>
          <a:prstGeom prst="rect">
            <a:avLst/>
          </a:prstGeom>
          <a:noFill/>
        </p:spPr>
        <p:txBody>
          <a:bodyPr wrap="square" rtlCol="0">
            <a:spAutoFit/>
          </a:bodyPr>
          <a:lstStyle/>
          <a:p>
            <a:pPr>
              <a:lnSpc>
                <a:spcPts val="1700"/>
              </a:lnSpc>
            </a:pPr>
            <a:r>
              <a:rPr lang="en-GB" sz="1000" b="0" dirty="0">
                <a:latin typeface="Arial" panose="020B0604020202020204" pitchFamily="34" charset="0"/>
                <a:cs typeface="Arial" panose="020B0604020202020204" pitchFamily="34" charset="0"/>
              </a:rPr>
              <a:t>Denotes a protocol layer (typically defined in a standard)</a:t>
            </a:r>
          </a:p>
          <a:p>
            <a:pPr>
              <a:lnSpc>
                <a:spcPts val="1700"/>
              </a:lnSpc>
            </a:pPr>
            <a:r>
              <a:rPr lang="en-GB" sz="1000" b="0" dirty="0">
                <a:solidFill>
                  <a:schemeClr val="tx1"/>
                </a:solidFill>
                <a:latin typeface="Arial" panose="020B0604020202020204" pitchFamily="34" charset="0"/>
                <a:cs typeface="Arial" panose="020B0604020202020204" pitchFamily="34" charset="0"/>
              </a:rPr>
              <a:t>Denotes a Service Access Point (SAP, optional, may be defined in a standard)</a:t>
            </a:r>
          </a:p>
          <a:p>
            <a:pPr>
              <a:lnSpc>
                <a:spcPts val="1700"/>
              </a:lnSpc>
            </a:pPr>
            <a:r>
              <a:rPr lang="en-GB" sz="1000" b="0" dirty="0">
                <a:solidFill>
                  <a:schemeClr val="tx1"/>
                </a:solidFill>
                <a:latin typeface="Arial" panose="020B0604020202020204" pitchFamily="34" charset="0"/>
                <a:cs typeface="Arial" panose="020B0604020202020204" pitchFamily="34" charset="0"/>
              </a:rPr>
              <a:t>Denotes the actual flow of wrapped PDUs (as Service </a:t>
            </a:r>
            <a:r>
              <a:rPr lang="en-GB" sz="1000" b="0" dirty="0">
                <a:latin typeface="Arial" panose="020B0604020202020204" pitchFamily="34" charset="0"/>
                <a:cs typeface="Arial" panose="020B0604020202020204" pitchFamily="34" charset="0"/>
              </a:rPr>
              <a:t>D</a:t>
            </a:r>
            <a:r>
              <a:rPr lang="en-GB" sz="1000" b="0" dirty="0">
                <a:solidFill>
                  <a:schemeClr val="tx1"/>
                </a:solidFill>
                <a:latin typeface="Arial" panose="020B0604020202020204" pitchFamily="34" charset="0"/>
                <a:cs typeface="Arial" panose="020B0604020202020204" pitchFamily="34" charset="0"/>
              </a:rPr>
              <a:t>ata </a:t>
            </a:r>
            <a:r>
              <a:rPr lang="en-GB" sz="1000" b="0" dirty="0">
                <a:latin typeface="Arial" panose="020B0604020202020204" pitchFamily="34" charset="0"/>
                <a:cs typeface="Arial" panose="020B0604020202020204" pitchFamily="34" charset="0"/>
              </a:rPr>
              <a:t>U</a:t>
            </a:r>
            <a:r>
              <a:rPr lang="en-GB" sz="1000" b="0" dirty="0">
                <a:solidFill>
                  <a:schemeClr val="tx1"/>
                </a:solidFill>
                <a:latin typeface="Arial" panose="020B0604020202020204" pitchFamily="34" charset="0"/>
                <a:cs typeface="Arial" panose="020B0604020202020204" pitchFamily="34" charset="0"/>
              </a:rPr>
              <a:t>nits) between two layers</a:t>
            </a:r>
          </a:p>
          <a:p>
            <a:pPr>
              <a:lnSpc>
                <a:spcPts val="1700"/>
              </a:lnSpc>
            </a:pPr>
            <a:r>
              <a:rPr lang="en-GB" sz="1000" b="0" dirty="0">
                <a:latin typeface="Arial" panose="020B0604020202020204" pitchFamily="34" charset="0"/>
                <a:cs typeface="Arial" panose="020B0604020202020204" pitchFamily="34" charset="0"/>
              </a:rPr>
              <a:t>Denotes a logical, peer to peer, protocol flow within a layer (Protocol Data Units) </a:t>
            </a:r>
          </a:p>
        </p:txBody>
      </p:sp>
      <p:sp>
        <p:nvSpPr>
          <p:cNvPr id="14" name="TextBox 13">
            <a:extLst>
              <a:ext uri="{FF2B5EF4-FFF2-40B4-BE49-F238E27FC236}">
                <a16:creationId xmlns:a16="http://schemas.microsoft.com/office/drawing/2014/main" id="{B05EC2A5-D860-9286-CBA1-861C47857A44}"/>
              </a:ext>
            </a:extLst>
          </p:cNvPr>
          <p:cNvSpPr txBox="1"/>
          <p:nvPr/>
        </p:nvSpPr>
        <p:spPr>
          <a:xfrm>
            <a:off x="3042548" y="4139242"/>
            <a:ext cx="3738524" cy="261610"/>
          </a:xfrm>
          <a:prstGeom prst="rect">
            <a:avLst/>
          </a:prstGeom>
          <a:noFill/>
        </p:spPr>
        <p:txBody>
          <a:bodyPr wrap="none" rtlCol="0">
            <a:spAutoFit/>
          </a:bodyPr>
          <a:lstStyle/>
          <a:p>
            <a:r>
              <a:rPr lang="en-GB" sz="1100" dirty="0">
                <a:solidFill>
                  <a:schemeClr val="tx1"/>
                </a:solidFill>
                <a:latin typeface="Arial" panose="020B0604020202020204" pitchFamily="34" charset="0"/>
                <a:cs typeface="Arial" panose="020B0604020202020204" pitchFamily="34" charset="0"/>
              </a:rPr>
              <a:t>Specific and Generic Object Types and Containment:</a:t>
            </a:r>
          </a:p>
        </p:txBody>
      </p:sp>
      <p:sp>
        <p:nvSpPr>
          <p:cNvPr id="19" name="Rectangle 18">
            <a:extLst>
              <a:ext uri="{FF2B5EF4-FFF2-40B4-BE49-F238E27FC236}">
                <a16:creationId xmlns:a16="http://schemas.microsoft.com/office/drawing/2014/main" id="{75208B4E-3C30-723D-F375-BEA22D56A471}"/>
              </a:ext>
            </a:extLst>
          </p:cNvPr>
          <p:cNvSpPr>
            <a:spLocks noChangeArrowheads="1"/>
          </p:cNvSpPr>
          <p:nvPr/>
        </p:nvSpPr>
        <p:spPr bwMode="auto">
          <a:xfrm>
            <a:off x="2460552" y="4451919"/>
            <a:ext cx="531459" cy="163368"/>
          </a:xfrm>
          <a:prstGeom prst="rect">
            <a:avLst/>
          </a:prstGeom>
          <a:solidFill>
            <a:schemeClr val="accent3"/>
          </a:solidFill>
          <a:ln w="9525">
            <a:solidFill>
              <a:schemeClr val="tx1"/>
            </a:solidFill>
            <a:round/>
            <a:headEnd/>
            <a:tailEnd/>
          </a:ln>
        </p:spPr>
        <p:txBody>
          <a:bodyPr lIns="0" rIns="0" anchor="ctr"/>
          <a:lstStyle/>
          <a:p>
            <a:pPr algn="ctr" fontAlgn="base">
              <a:spcBef>
                <a:spcPct val="0"/>
              </a:spcBef>
              <a:spcAft>
                <a:spcPct val="0"/>
              </a:spcAft>
            </a:pPr>
            <a:r>
              <a:rPr kumimoji="1" lang="en-US" sz="1000" b="0" dirty="0">
                <a:solidFill>
                  <a:srgbClr val="000000"/>
                </a:solidFill>
                <a:latin typeface="Arial" panose="020B0604020202020204" pitchFamily="34" charset="0"/>
                <a:ea typeface="ＭＳ Ｐゴシック" pitchFamily="34" charset="-128"/>
                <a:cs typeface="Arial" panose="020B0604020202020204" pitchFamily="34" charset="0"/>
              </a:rPr>
              <a:t>Protocol</a:t>
            </a:r>
          </a:p>
        </p:txBody>
      </p:sp>
      <p:sp>
        <p:nvSpPr>
          <p:cNvPr id="21" name="Oval 44">
            <a:extLst>
              <a:ext uri="{FF2B5EF4-FFF2-40B4-BE49-F238E27FC236}">
                <a16:creationId xmlns:a16="http://schemas.microsoft.com/office/drawing/2014/main" id="{1E7EC44F-A8C0-368A-DE1F-BE9C4A9A6B67}"/>
              </a:ext>
            </a:extLst>
          </p:cNvPr>
          <p:cNvSpPr>
            <a:spLocks noChangeArrowheads="1"/>
          </p:cNvSpPr>
          <p:nvPr/>
        </p:nvSpPr>
        <p:spPr bwMode="auto">
          <a:xfrm>
            <a:off x="2602498" y="4726856"/>
            <a:ext cx="228600" cy="74294"/>
          </a:xfrm>
          <a:prstGeom prst="ellipse">
            <a:avLst/>
          </a:prstGeom>
          <a:gradFill rotWithShape="0">
            <a:gsLst>
              <a:gs pos="0">
                <a:srgbClr val="FF3300">
                  <a:gamma/>
                  <a:shade val="46275"/>
                  <a:invGamma/>
                </a:srgbClr>
              </a:gs>
              <a:gs pos="50000">
                <a:srgbClr val="FF3300"/>
              </a:gs>
              <a:gs pos="100000">
                <a:srgbClr val="FF3300">
                  <a:gamma/>
                  <a:shade val="46275"/>
                  <a:invGamma/>
                </a:srgbClr>
              </a:gs>
            </a:gsLst>
            <a:lin ang="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22" name="Straight Connector 21">
            <a:extLst>
              <a:ext uri="{FF2B5EF4-FFF2-40B4-BE49-F238E27FC236}">
                <a16:creationId xmlns:a16="http://schemas.microsoft.com/office/drawing/2014/main" id="{D6EC07BB-33D4-4295-97CC-F14381EDBB04}"/>
              </a:ext>
            </a:extLst>
          </p:cNvPr>
          <p:cNvCxnSpPr/>
          <p:nvPr/>
        </p:nvCxnSpPr>
        <p:spPr bwMode="auto">
          <a:xfrm>
            <a:off x="2532709" y="4983266"/>
            <a:ext cx="375765" cy="0"/>
          </a:xfrm>
          <a:prstGeom prst="line">
            <a:avLst/>
          </a:prstGeom>
          <a:noFill/>
          <a:ln w="9525" cap="flat" cmpd="sng" algn="ctr">
            <a:solidFill>
              <a:schemeClr val="tx1"/>
            </a:solidFill>
            <a:prstDash val="solid"/>
            <a:round/>
            <a:headEnd type="none" w="med" len="med"/>
            <a:tailEnd type="triangl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25" name="Straight Connector 24">
            <a:extLst>
              <a:ext uri="{FF2B5EF4-FFF2-40B4-BE49-F238E27FC236}">
                <a16:creationId xmlns:a16="http://schemas.microsoft.com/office/drawing/2014/main" id="{403A961F-AD6A-F12E-E843-EEC19D2C7468}"/>
              </a:ext>
            </a:extLst>
          </p:cNvPr>
          <p:cNvCxnSpPr/>
          <p:nvPr/>
        </p:nvCxnSpPr>
        <p:spPr bwMode="auto">
          <a:xfrm>
            <a:off x="2488333" y="5188066"/>
            <a:ext cx="429419" cy="666"/>
          </a:xfrm>
          <a:prstGeom prst="line">
            <a:avLst/>
          </a:prstGeom>
          <a:noFill/>
          <a:ln w="9525" cap="flat" cmpd="sng" algn="ctr">
            <a:solidFill>
              <a:schemeClr val="tx1"/>
            </a:solidFill>
            <a:prstDash val="dash"/>
            <a:round/>
            <a:headEnd type="triangle" w="med" len="med"/>
            <a:tailEnd type="triangl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Tree>
    <p:extLst>
      <p:ext uri="{BB962C8B-B14F-4D97-AF65-F5344CB8AC3E}">
        <p14:creationId xmlns:p14="http://schemas.microsoft.com/office/powerpoint/2010/main" val="157729580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8E7EF6-F0C7-5514-7672-7ACB2F1A650F}"/>
            </a:ext>
          </a:extLst>
        </p:cNvPr>
        <p:cNvGrpSpPr/>
        <p:nvPr/>
      </p:nvGrpSpPr>
      <p:grpSpPr>
        <a:xfrm>
          <a:off x="0" y="0"/>
          <a:ext cx="0" cy="0"/>
          <a:chOff x="0" y="0"/>
          <a:chExt cx="0" cy="0"/>
        </a:xfrm>
      </p:grpSpPr>
      <p:sp>
        <p:nvSpPr>
          <p:cNvPr id="3" name="Date Placeholder 2">
            <a:extLst>
              <a:ext uri="{FF2B5EF4-FFF2-40B4-BE49-F238E27FC236}">
                <a16:creationId xmlns:a16="http://schemas.microsoft.com/office/drawing/2014/main" id="{B800D528-BB44-B3E1-E878-D03688722A0F}"/>
              </a:ext>
            </a:extLst>
          </p:cNvPr>
          <p:cNvSpPr>
            <a:spLocks noGrp="1"/>
          </p:cNvSpPr>
          <p:nvPr>
            <p:ph type="dt" sz="half" idx="2"/>
          </p:nvPr>
        </p:nvSpPr>
        <p:spPr/>
        <p:txBody>
          <a:bodyPr/>
          <a:lstStyle/>
          <a:p>
            <a:r>
              <a:rPr lang="en-US"/>
              <a:t>28 Mar 2024</a:t>
            </a:r>
            <a:endParaRPr lang="en-US" dirty="0"/>
          </a:p>
        </p:txBody>
      </p:sp>
      <p:sp>
        <p:nvSpPr>
          <p:cNvPr id="4" name="Rectangle 3">
            <a:extLst>
              <a:ext uri="{FF2B5EF4-FFF2-40B4-BE49-F238E27FC236}">
                <a16:creationId xmlns:a16="http://schemas.microsoft.com/office/drawing/2014/main" id="{6CCE954F-E225-7906-C4F9-1E40989F8CA3}"/>
              </a:ext>
            </a:extLst>
          </p:cNvPr>
          <p:cNvSpPr/>
          <p:nvPr/>
        </p:nvSpPr>
        <p:spPr>
          <a:xfrm>
            <a:off x="304800" y="2380326"/>
            <a:ext cx="3810000" cy="4154984"/>
          </a:xfrm>
          <a:prstGeom prst="rect">
            <a:avLst/>
          </a:prstGeom>
        </p:spPr>
        <p:txBody>
          <a:bodyPr wrap="square">
            <a:spAutoFit/>
          </a:bodyPr>
          <a:lstStyle/>
          <a:p>
            <a:pPr eaLnBrk="1" hangingPunct="1"/>
            <a:r>
              <a:rPr kumimoji="1" lang="en-US" altLang="ja-JP" sz="1100" dirty="0">
                <a:latin typeface="Arial" panose="020B0604020202020204" pitchFamily="34" charset="0"/>
                <a:ea typeface="Osaka" charset="-128"/>
              </a:rPr>
              <a:t>Notes from Protocol Representation</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Layer type and naming usually follows ISO / IEC 7498 Basic Reference Model (BRM).</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PDUs get exchanged between peer entities at the same layer.  Service Data Units (SDU) get exchanged between upper layer and lower layer protocol entities.</a:t>
            </a:r>
          </a:p>
          <a:p>
            <a:pPr eaLnBrk="1" hangingPunct="1"/>
            <a:r>
              <a:rPr kumimoji="1" lang="en-US" altLang="ja-JP" sz="1100" b="0" dirty="0">
                <a:latin typeface="Arial" panose="020B0604020202020204" pitchFamily="34" charset="0"/>
                <a:ea typeface="Osaka" charset="-128"/>
              </a:rPr>
              <a:t> </a:t>
            </a:r>
          </a:p>
          <a:p>
            <a:pPr eaLnBrk="1" hangingPunct="1"/>
            <a:r>
              <a:rPr kumimoji="1" lang="en-US" altLang="ja-JP" sz="1100" b="0" dirty="0">
                <a:latin typeface="Arial" panose="020B0604020202020204" pitchFamily="34" charset="0"/>
                <a:ea typeface="Osaka" charset="-128"/>
              </a:rPr>
              <a:t>Each protocol must have defined behavior, PDUs, and required / provided interfaces. If there is an inter-layer interface mismatch a “shim” or adapter may be required, and this may be complicated enough to be treated as a separate protocol.</a:t>
            </a:r>
          </a:p>
          <a:p>
            <a:pPr eaLnBrk="1" hangingPunct="1"/>
            <a:endParaRPr kumimoji="1" lang="en-US" altLang="ja-JP" sz="1100" b="0" dirty="0">
              <a:latin typeface="Arial" panose="020B0604020202020204" pitchFamily="34" charset="0"/>
              <a:ea typeface="Osaka" charset="-128"/>
            </a:endParaRPr>
          </a:p>
          <a:p>
            <a:r>
              <a:rPr kumimoji="1" lang="en-US" altLang="ja-JP" sz="1100" b="0" dirty="0">
                <a:latin typeface="Arial" panose="020B0604020202020204" pitchFamily="34" charset="0"/>
                <a:ea typeface="Osaka" charset="-128"/>
              </a:rPr>
              <a:t>Behavior may be defined using a state machine, state table, or narrative form.  Usually only defines behavior of sending side, but may define both ends.</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May (optionally) formalize the SAP definitions and show Requests and Indications at the SAPs.  SAPs, APIs, and implementations of protocols are language and deployment specific.</a:t>
            </a:r>
          </a:p>
          <a:p>
            <a:pPr eaLnBrk="1" hangingPunct="1"/>
            <a:endParaRPr kumimoji="1" lang="en-US" altLang="ja-JP" sz="1100" b="0" dirty="0">
              <a:latin typeface="Arial" panose="020B0604020202020204" pitchFamily="34" charset="0"/>
              <a:ea typeface="Osaka" charset="-128"/>
            </a:endParaRPr>
          </a:p>
        </p:txBody>
      </p:sp>
      <p:sp>
        <p:nvSpPr>
          <p:cNvPr id="5" name="Title 1">
            <a:extLst>
              <a:ext uri="{FF2B5EF4-FFF2-40B4-BE49-F238E27FC236}">
                <a16:creationId xmlns:a16="http://schemas.microsoft.com/office/drawing/2014/main" id="{87CD020B-5549-40DA-5E25-BE0EBBACC327}"/>
              </a:ext>
            </a:extLst>
          </p:cNvPr>
          <p:cNvSpPr txBox="1">
            <a:spLocks/>
          </p:cNvSpPr>
          <p:nvPr/>
        </p:nvSpPr>
        <p:spPr>
          <a:xfrm>
            <a:off x="457200" y="304800"/>
            <a:ext cx="8229600" cy="1143000"/>
          </a:xfrm>
          <a:prstGeom prst="rect">
            <a:avLst/>
          </a:prstGeom>
        </p:spPr>
        <p:txBody>
          <a:bodyPr vert="horz"/>
          <a:lstStyle>
            <a:lvl1pPr algn="ctr" rtl="0" eaLnBrk="0" fontAlgn="base" hangingPunct="0">
              <a:lnSpc>
                <a:spcPct val="90000"/>
              </a:lnSpc>
              <a:spcBef>
                <a:spcPct val="0"/>
              </a:spcBef>
              <a:spcAft>
                <a:spcPct val="0"/>
              </a:spcAft>
              <a:defRPr sz="2500" b="1">
                <a:solidFill>
                  <a:schemeClr val="hlink"/>
                </a:solidFill>
                <a:latin typeface="+mj-lt"/>
                <a:ea typeface="ＭＳ Ｐゴシック" pitchFamily="26" charset="-128"/>
                <a:cs typeface="ＭＳ Ｐゴシック" pitchFamily="26" charset="-128"/>
              </a:defRPr>
            </a:lvl1pPr>
            <a:lvl2pPr algn="ctr" rtl="0" eaLnBrk="0" fontAlgn="base" hangingPunct="0">
              <a:lnSpc>
                <a:spcPct val="90000"/>
              </a:lnSpc>
              <a:spcBef>
                <a:spcPct val="0"/>
              </a:spcBef>
              <a:spcAft>
                <a:spcPct val="0"/>
              </a:spcAft>
              <a:defRPr sz="2500" b="1">
                <a:solidFill>
                  <a:schemeClr val="hlink"/>
                </a:solidFill>
                <a:latin typeface="Arial" pitchFamily="-107" charset="0"/>
                <a:ea typeface="ＭＳ Ｐゴシック" pitchFamily="26" charset="-128"/>
                <a:cs typeface="ＭＳ Ｐゴシック" pitchFamily="26" charset="-128"/>
              </a:defRPr>
            </a:lvl2pPr>
            <a:lvl3pPr algn="ctr" rtl="0" eaLnBrk="0" fontAlgn="base" hangingPunct="0">
              <a:lnSpc>
                <a:spcPct val="90000"/>
              </a:lnSpc>
              <a:spcBef>
                <a:spcPct val="0"/>
              </a:spcBef>
              <a:spcAft>
                <a:spcPct val="0"/>
              </a:spcAft>
              <a:defRPr sz="2500" b="1">
                <a:solidFill>
                  <a:schemeClr val="hlink"/>
                </a:solidFill>
                <a:latin typeface="Arial" pitchFamily="-107" charset="0"/>
                <a:ea typeface="ＭＳ Ｐゴシック" pitchFamily="26" charset="-128"/>
                <a:cs typeface="ＭＳ Ｐゴシック" pitchFamily="26" charset="-128"/>
              </a:defRPr>
            </a:lvl3pPr>
            <a:lvl4pPr algn="ctr" rtl="0" eaLnBrk="0" fontAlgn="base" hangingPunct="0">
              <a:lnSpc>
                <a:spcPct val="90000"/>
              </a:lnSpc>
              <a:spcBef>
                <a:spcPct val="0"/>
              </a:spcBef>
              <a:spcAft>
                <a:spcPct val="0"/>
              </a:spcAft>
              <a:defRPr sz="2500" b="1">
                <a:solidFill>
                  <a:schemeClr val="hlink"/>
                </a:solidFill>
                <a:latin typeface="Arial" pitchFamily="-107" charset="0"/>
                <a:ea typeface="ＭＳ Ｐゴシック" pitchFamily="26" charset="-128"/>
                <a:cs typeface="ＭＳ Ｐゴシック" pitchFamily="26" charset="-128"/>
              </a:defRPr>
            </a:lvl4pPr>
            <a:lvl5pPr algn="ctr" rtl="0" eaLnBrk="0" fontAlgn="base" hangingPunct="0">
              <a:lnSpc>
                <a:spcPct val="90000"/>
              </a:lnSpc>
              <a:spcBef>
                <a:spcPct val="0"/>
              </a:spcBef>
              <a:spcAft>
                <a:spcPct val="0"/>
              </a:spcAft>
              <a:defRPr sz="2500" b="1">
                <a:solidFill>
                  <a:schemeClr val="hlink"/>
                </a:solidFill>
                <a:latin typeface="Arial" pitchFamily="-107" charset="0"/>
                <a:ea typeface="ＭＳ Ｐゴシック" pitchFamily="26" charset="-128"/>
                <a:cs typeface="ＭＳ Ｐゴシック" pitchFamily="26" charset="-128"/>
              </a:defRPr>
            </a:lvl5pPr>
            <a:lvl6pPr marL="457200" algn="ctr" rtl="0" eaLnBrk="0" fontAlgn="base" hangingPunct="0">
              <a:lnSpc>
                <a:spcPct val="90000"/>
              </a:lnSpc>
              <a:spcBef>
                <a:spcPct val="0"/>
              </a:spcBef>
              <a:spcAft>
                <a:spcPct val="0"/>
              </a:spcAft>
              <a:defRPr sz="2500" b="1">
                <a:solidFill>
                  <a:schemeClr val="hlink"/>
                </a:solidFill>
                <a:latin typeface="Arial" pitchFamily="-107" charset="0"/>
              </a:defRPr>
            </a:lvl6pPr>
            <a:lvl7pPr marL="914400" algn="ctr" rtl="0" eaLnBrk="0" fontAlgn="base" hangingPunct="0">
              <a:lnSpc>
                <a:spcPct val="90000"/>
              </a:lnSpc>
              <a:spcBef>
                <a:spcPct val="0"/>
              </a:spcBef>
              <a:spcAft>
                <a:spcPct val="0"/>
              </a:spcAft>
              <a:defRPr sz="2500" b="1">
                <a:solidFill>
                  <a:schemeClr val="hlink"/>
                </a:solidFill>
                <a:latin typeface="Arial" pitchFamily="-107" charset="0"/>
              </a:defRPr>
            </a:lvl7pPr>
            <a:lvl8pPr marL="1371600" algn="ctr" rtl="0" eaLnBrk="0" fontAlgn="base" hangingPunct="0">
              <a:lnSpc>
                <a:spcPct val="90000"/>
              </a:lnSpc>
              <a:spcBef>
                <a:spcPct val="0"/>
              </a:spcBef>
              <a:spcAft>
                <a:spcPct val="0"/>
              </a:spcAft>
              <a:defRPr sz="2500" b="1">
                <a:solidFill>
                  <a:schemeClr val="hlink"/>
                </a:solidFill>
                <a:latin typeface="Arial" pitchFamily="-107" charset="0"/>
              </a:defRPr>
            </a:lvl8pPr>
            <a:lvl9pPr marL="1828800" algn="ctr" rtl="0" eaLnBrk="0" fontAlgn="base" hangingPunct="0">
              <a:lnSpc>
                <a:spcPct val="90000"/>
              </a:lnSpc>
              <a:spcBef>
                <a:spcPct val="0"/>
              </a:spcBef>
              <a:spcAft>
                <a:spcPct val="0"/>
              </a:spcAft>
              <a:defRPr sz="2500" b="1">
                <a:solidFill>
                  <a:schemeClr val="hlink"/>
                </a:solidFill>
                <a:latin typeface="Arial" pitchFamily="-107" charset="0"/>
              </a:defRPr>
            </a:lvl9pPr>
          </a:lstStyle>
          <a:p>
            <a:r>
              <a:rPr lang="en-GB" kern="1200" dirty="0">
                <a:solidFill>
                  <a:srgbClr val="0099A6"/>
                </a:solidFill>
              </a:rPr>
              <a:t>RASDS Protocol View Representation</a:t>
            </a:r>
          </a:p>
          <a:p>
            <a:r>
              <a:rPr lang="en-GB" dirty="0">
                <a:solidFill>
                  <a:srgbClr val="0099A6"/>
                </a:solidFill>
              </a:rPr>
              <a:t>(Notes)</a:t>
            </a:r>
            <a:br>
              <a:rPr lang="en-GB" kern="0" dirty="0">
                <a:solidFill>
                  <a:srgbClr val="0099A6"/>
                </a:solidFill>
              </a:rPr>
            </a:br>
            <a:endParaRPr lang="en-GB" kern="0" dirty="0">
              <a:solidFill>
                <a:srgbClr val="0099A6"/>
              </a:solidFill>
            </a:endParaRPr>
          </a:p>
        </p:txBody>
      </p:sp>
    </p:spTree>
    <p:extLst>
      <p:ext uri="{BB962C8B-B14F-4D97-AF65-F5344CB8AC3E}">
        <p14:creationId xmlns:p14="http://schemas.microsoft.com/office/powerpoint/2010/main" val="152276268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0265EC-9F2E-8098-6F51-7481156C96B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2D4FF3F-79E4-8B22-BCFA-AAD93880D052}"/>
              </a:ext>
            </a:extLst>
          </p:cNvPr>
          <p:cNvSpPr>
            <a:spLocks noGrp="1"/>
          </p:cNvSpPr>
          <p:nvPr>
            <p:ph type="title"/>
          </p:nvPr>
        </p:nvSpPr>
        <p:spPr>
          <a:xfrm>
            <a:off x="762000" y="-20639"/>
            <a:ext cx="7772400" cy="762000"/>
          </a:xfrm>
        </p:spPr>
        <p:txBody>
          <a:bodyPr vert="horz" lIns="91440" tIns="45720" rIns="91440" bIns="45720" rtlCol="0" anchor="ctr">
            <a:normAutofit fontScale="90000"/>
          </a:bodyPr>
          <a:lstStyle/>
          <a:p>
            <a:r>
              <a:rPr lang="en-US" kern="1200" dirty="0">
                <a:solidFill>
                  <a:srgbClr val="0099A6"/>
                </a:solidFill>
              </a:rPr>
              <a:t>Simple Communications View example</a:t>
            </a:r>
            <a:br>
              <a:rPr lang="en-US" kern="1200" dirty="0">
                <a:solidFill>
                  <a:srgbClr val="0099A6"/>
                </a:solidFill>
              </a:rPr>
            </a:br>
            <a:r>
              <a:rPr lang="en-US" kern="1200" dirty="0">
                <a:solidFill>
                  <a:srgbClr val="0099A6"/>
                </a:solidFill>
              </a:rPr>
              <a:t>Basic ABA End-to-End Forward CLTU Protocols </a:t>
            </a:r>
          </a:p>
        </p:txBody>
      </p:sp>
      <p:cxnSp>
        <p:nvCxnSpPr>
          <p:cNvPr id="45" name="Straight Connector 151">
            <a:extLst>
              <a:ext uri="{FF2B5EF4-FFF2-40B4-BE49-F238E27FC236}">
                <a16:creationId xmlns:a16="http://schemas.microsoft.com/office/drawing/2014/main" id="{1B21DE55-9AFE-6684-3B59-855A95A46A71}"/>
              </a:ext>
            </a:extLst>
          </p:cNvPr>
          <p:cNvCxnSpPr>
            <a:cxnSpLocks noChangeShapeType="1"/>
          </p:cNvCxnSpPr>
          <p:nvPr/>
        </p:nvCxnSpPr>
        <p:spPr bwMode="auto">
          <a:xfrm>
            <a:off x="4041775" y="4489450"/>
            <a:ext cx="3209925"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cxnSp>
      <p:cxnSp>
        <p:nvCxnSpPr>
          <p:cNvPr id="46" name="Straight Connector 157">
            <a:extLst>
              <a:ext uri="{FF2B5EF4-FFF2-40B4-BE49-F238E27FC236}">
                <a16:creationId xmlns:a16="http://schemas.microsoft.com/office/drawing/2014/main" id="{5702C301-EFCC-6297-8084-D902109E1800}"/>
              </a:ext>
            </a:extLst>
          </p:cNvPr>
          <p:cNvCxnSpPr>
            <a:cxnSpLocks noChangeShapeType="1"/>
            <a:stCxn id="61" idx="2"/>
          </p:cNvCxnSpPr>
          <p:nvPr/>
        </p:nvCxnSpPr>
        <p:spPr bwMode="auto">
          <a:xfrm flipH="1">
            <a:off x="4727575" y="4105275"/>
            <a:ext cx="9525" cy="384175"/>
          </a:xfrm>
          <a:prstGeom prst="line">
            <a:avLst/>
          </a:prstGeom>
          <a:noFill/>
          <a:ln w="19050">
            <a:solidFill>
              <a:schemeClr val="tx1"/>
            </a:solidFill>
            <a:round/>
            <a:headEnd type="arrow" w="med" len="med"/>
            <a:tailEnd type="none" w="med" len="med"/>
          </a:ln>
          <a:extLst>
            <a:ext uri="{909E8E84-426E-40dd-AFC4-6F175D3DCCD1}">
              <a14:hiddenFill xmlns:a14="http://schemas.microsoft.com/office/drawing/2010/main" xmlns="">
                <a:noFill/>
              </a14:hiddenFill>
            </a:ext>
          </a:extLst>
        </p:spPr>
      </p:cxnSp>
      <p:cxnSp>
        <p:nvCxnSpPr>
          <p:cNvPr id="47" name="Elbow Connector 178">
            <a:extLst>
              <a:ext uri="{FF2B5EF4-FFF2-40B4-BE49-F238E27FC236}">
                <a16:creationId xmlns:a16="http://schemas.microsoft.com/office/drawing/2014/main" id="{D654298F-4B5A-DB40-234A-445FA8D9502E}"/>
              </a:ext>
            </a:extLst>
          </p:cNvPr>
          <p:cNvCxnSpPr>
            <a:cxnSpLocks noChangeShapeType="1"/>
            <a:stCxn id="70" idx="3"/>
            <a:endCxn id="60" idx="1"/>
          </p:cNvCxnSpPr>
          <p:nvPr/>
        </p:nvCxnSpPr>
        <p:spPr bwMode="auto">
          <a:xfrm>
            <a:off x="2647950" y="4014787"/>
            <a:ext cx="1098550" cy="0"/>
          </a:xfrm>
          <a:prstGeom prst="bentConnector3">
            <a:avLst>
              <a:gd name="adj1" fmla="val 50000"/>
            </a:avLst>
          </a:prstGeom>
          <a:noFill/>
          <a:ln w="19050">
            <a:solidFill>
              <a:schemeClr val="tx1"/>
            </a:solidFill>
            <a:round/>
            <a:headEnd type="arrow" w="med" len="med"/>
            <a:tailEnd type="arrow" w="med" len="med"/>
          </a:ln>
          <a:extLst>
            <a:ext uri="{909E8E84-426E-40dd-AFC4-6F175D3DCCD1}">
              <a14:hiddenFill xmlns:a14="http://schemas.microsoft.com/office/drawing/2010/main" xmlns="">
                <a:noFill/>
              </a14:hiddenFill>
            </a:ext>
          </a:extLst>
        </p:spPr>
      </p:cxnSp>
      <p:cxnSp>
        <p:nvCxnSpPr>
          <p:cNvPr id="48" name="Straight Connector 264">
            <a:extLst>
              <a:ext uri="{FF2B5EF4-FFF2-40B4-BE49-F238E27FC236}">
                <a16:creationId xmlns:a16="http://schemas.microsoft.com/office/drawing/2014/main" id="{3E886CBD-F05C-16E9-2E3C-E20A4ACC3139}"/>
              </a:ext>
            </a:extLst>
          </p:cNvPr>
          <p:cNvCxnSpPr>
            <a:cxnSpLocks noChangeShapeType="1"/>
          </p:cNvCxnSpPr>
          <p:nvPr/>
        </p:nvCxnSpPr>
        <p:spPr bwMode="auto">
          <a:xfrm rot="5400000">
            <a:off x="6226969" y="4260850"/>
            <a:ext cx="457200" cy="0"/>
          </a:xfrm>
          <a:prstGeom prst="line">
            <a:avLst/>
          </a:prstGeom>
          <a:noFill/>
          <a:ln w="19050">
            <a:solidFill>
              <a:schemeClr val="tx1"/>
            </a:solidFill>
            <a:round/>
            <a:headEnd type="none" w="med" len="med"/>
            <a:tailEnd type="arrow" w="med" len="med"/>
          </a:ln>
          <a:extLst>
            <a:ext uri="{909E8E84-426E-40dd-AFC4-6F175D3DCCD1}">
              <a14:hiddenFill xmlns:a14="http://schemas.microsoft.com/office/drawing/2010/main" xmlns="">
                <a:noFill/>
              </a14:hiddenFill>
            </a:ext>
          </a:extLst>
        </p:spPr>
      </p:cxnSp>
      <p:sp>
        <p:nvSpPr>
          <p:cNvPr id="49" name="TextBox 76">
            <a:extLst>
              <a:ext uri="{FF2B5EF4-FFF2-40B4-BE49-F238E27FC236}">
                <a16:creationId xmlns:a16="http://schemas.microsoft.com/office/drawing/2014/main" id="{C3C8D743-1A11-E7D9-8510-1B717A7E25CA}"/>
              </a:ext>
            </a:extLst>
          </p:cNvPr>
          <p:cNvSpPr txBox="1">
            <a:spLocks noChangeArrowheads="1"/>
          </p:cNvSpPr>
          <p:nvPr/>
        </p:nvSpPr>
        <p:spPr bwMode="auto">
          <a:xfrm>
            <a:off x="2620231" y="3350647"/>
            <a:ext cx="710452"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800" b="1" dirty="0">
                <a:solidFill>
                  <a:srgbClr val="0079A4"/>
                </a:solidFill>
              </a:rPr>
              <a:t>From VC X</a:t>
            </a:r>
          </a:p>
        </p:txBody>
      </p:sp>
      <p:sp>
        <p:nvSpPr>
          <p:cNvPr id="50" name="Rectangle 669">
            <a:extLst>
              <a:ext uri="{FF2B5EF4-FFF2-40B4-BE49-F238E27FC236}">
                <a16:creationId xmlns:a16="http://schemas.microsoft.com/office/drawing/2014/main" id="{0BF55B8E-02A7-6817-7214-C65A9CE99B3E}"/>
              </a:ext>
            </a:extLst>
          </p:cNvPr>
          <p:cNvSpPr>
            <a:spLocks noChangeArrowheads="1"/>
          </p:cNvSpPr>
          <p:nvPr/>
        </p:nvSpPr>
        <p:spPr bwMode="auto">
          <a:xfrm>
            <a:off x="3737769" y="2262185"/>
            <a:ext cx="1284287"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US" sz="1000" b="1" dirty="0"/>
              <a:t>ABA Earth-Space</a:t>
            </a:r>
          </a:p>
          <a:p>
            <a:pPr algn="ctr"/>
            <a:r>
              <a:rPr lang="en-US" sz="1000" b="1" dirty="0"/>
              <a:t>Link Terminal</a:t>
            </a:r>
          </a:p>
        </p:txBody>
      </p:sp>
      <p:sp>
        <p:nvSpPr>
          <p:cNvPr id="51" name="Rectangle 671">
            <a:extLst>
              <a:ext uri="{FF2B5EF4-FFF2-40B4-BE49-F238E27FC236}">
                <a16:creationId xmlns:a16="http://schemas.microsoft.com/office/drawing/2014/main" id="{5AD16BDA-33EB-F2A4-7069-455D6FCB27FF}"/>
              </a:ext>
            </a:extLst>
          </p:cNvPr>
          <p:cNvSpPr>
            <a:spLocks noChangeArrowheads="1"/>
          </p:cNvSpPr>
          <p:nvPr/>
        </p:nvSpPr>
        <p:spPr bwMode="auto">
          <a:xfrm>
            <a:off x="5897563" y="2262185"/>
            <a:ext cx="1116013"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en-US" sz="1000" b="1" dirty="0"/>
              <a:t>ABA Earth User Node</a:t>
            </a:r>
            <a:endParaRPr lang="en-US" sz="1000" dirty="0"/>
          </a:p>
        </p:txBody>
      </p:sp>
      <p:sp>
        <p:nvSpPr>
          <p:cNvPr id="52" name="Rectangle 672">
            <a:extLst>
              <a:ext uri="{FF2B5EF4-FFF2-40B4-BE49-F238E27FC236}">
                <a16:creationId xmlns:a16="http://schemas.microsoft.com/office/drawing/2014/main" id="{7FADAB02-1AFA-3702-0A28-B8685734B112}"/>
              </a:ext>
            </a:extLst>
          </p:cNvPr>
          <p:cNvSpPr>
            <a:spLocks noChangeArrowheads="1"/>
          </p:cNvSpPr>
          <p:nvPr/>
        </p:nvSpPr>
        <p:spPr bwMode="auto">
          <a:xfrm>
            <a:off x="1859756" y="2262185"/>
            <a:ext cx="105727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US" sz="1000" b="1" dirty="0"/>
              <a:t>ABA Space User Node</a:t>
            </a:r>
            <a:endParaRPr lang="en-US" sz="1000" dirty="0"/>
          </a:p>
        </p:txBody>
      </p:sp>
      <p:sp>
        <p:nvSpPr>
          <p:cNvPr id="53" name="Text Box 57">
            <a:extLst>
              <a:ext uri="{FF2B5EF4-FFF2-40B4-BE49-F238E27FC236}">
                <a16:creationId xmlns:a16="http://schemas.microsoft.com/office/drawing/2014/main" id="{F05ADD44-7393-5E05-4554-B423D5FDC927}"/>
              </a:ext>
            </a:extLst>
          </p:cNvPr>
          <p:cNvSpPr txBox="1">
            <a:spLocks noChangeArrowheads="1"/>
          </p:cNvSpPr>
          <p:nvPr/>
        </p:nvSpPr>
        <p:spPr bwMode="auto">
          <a:xfrm>
            <a:off x="2616201" y="4259322"/>
            <a:ext cx="11874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GB" sz="1000" b="1" dirty="0">
                <a:solidFill>
                  <a:srgbClr val="000099"/>
                </a:solidFill>
                <a:latin typeface="Calibri" pitchFamily="34" charset="0"/>
              </a:rPr>
              <a:t>Ground-Space</a:t>
            </a:r>
          </a:p>
          <a:p>
            <a:pPr algn="ctr" eaLnBrk="1" hangingPunct="1"/>
            <a:r>
              <a:rPr lang="en-GB" sz="1000" b="1" dirty="0">
                <a:solidFill>
                  <a:srgbClr val="000099"/>
                </a:solidFill>
                <a:latin typeface="Calibri" pitchFamily="34" charset="0"/>
              </a:rPr>
              <a:t>CCSDS Protocols</a:t>
            </a:r>
          </a:p>
        </p:txBody>
      </p:sp>
      <p:sp>
        <p:nvSpPr>
          <p:cNvPr id="54" name="Text Box 57">
            <a:extLst>
              <a:ext uri="{FF2B5EF4-FFF2-40B4-BE49-F238E27FC236}">
                <a16:creationId xmlns:a16="http://schemas.microsoft.com/office/drawing/2014/main" id="{638A11FF-1DBC-5851-B75B-9DD2897B3BD5}"/>
              </a:ext>
            </a:extLst>
          </p:cNvPr>
          <p:cNvSpPr txBox="1">
            <a:spLocks noChangeArrowheads="1"/>
          </p:cNvSpPr>
          <p:nvPr/>
        </p:nvSpPr>
        <p:spPr bwMode="auto">
          <a:xfrm>
            <a:off x="5934075" y="4476750"/>
            <a:ext cx="1042988" cy="400050"/>
          </a:xfrm>
          <a:prstGeom prst="rect">
            <a:avLst/>
          </a:prstGeom>
          <a:noFill/>
          <a:ln w="19050">
            <a:noFill/>
            <a:miter lim="800000"/>
            <a:headEnd type="none" w="sm" len="sm"/>
            <a:tailEnd type="none" w="sm" len="sm"/>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GB" sz="1000" b="1" dirty="0">
                <a:solidFill>
                  <a:srgbClr val="000099"/>
                </a:solidFill>
                <a:latin typeface="Calibri" pitchFamily="34" charset="0"/>
              </a:rPr>
              <a:t>Terrestrial</a:t>
            </a:r>
          </a:p>
          <a:p>
            <a:pPr algn="ctr" eaLnBrk="1" hangingPunct="1"/>
            <a:r>
              <a:rPr lang="en-GB" sz="1000" b="1" dirty="0">
                <a:solidFill>
                  <a:srgbClr val="000099"/>
                </a:solidFill>
                <a:latin typeface="Calibri" pitchFamily="34" charset="0"/>
              </a:rPr>
              <a:t>WAN</a:t>
            </a:r>
          </a:p>
        </p:txBody>
      </p:sp>
      <p:sp>
        <p:nvSpPr>
          <p:cNvPr id="55" name="TextBox 77">
            <a:extLst>
              <a:ext uri="{FF2B5EF4-FFF2-40B4-BE49-F238E27FC236}">
                <a16:creationId xmlns:a16="http://schemas.microsoft.com/office/drawing/2014/main" id="{A3CDE700-82AC-D834-C419-DA018BC30DB4}"/>
              </a:ext>
            </a:extLst>
          </p:cNvPr>
          <p:cNvSpPr txBox="1">
            <a:spLocks noChangeArrowheads="1"/>
          </p:cNvSpPr>
          <p:nvPr/>
        </p:nvSpPr>
        <p:spPr bwMode="auto">
          <a:xfrm>
            <a:off x="4748215" y="3276600"/>
            <a:ext cx="425116"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en-US"/>
            </a:defPPr>
            <a:lvl1pPr algn="ctr">
              <a:defRPr sz="800" b="1">
                <a:solidFill>
                  <a:srgbClr val="0079A4"/>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r>
              <a:rPr lang="en-US" dirty="0"/>
              <a:t>VC X</a:t>
            </a:r>
          </a:p>
        </p:txBody>
      </p:sp>
      <p:sp>
        <p:nvSpPr>
          <p:cNvPr id="56" name="TextBox 77">
            <a:extLst>
              <a:ext uri="{FF2B5EF4-FFF2-40B4-BE49-F238E27FC236}">
                <a16:creationId xmlns:a16="http://schemas.microsoft.com/office/drawing/2014/main" id="{0F8F5969-6171-8AA5-9986-32EFA68ABFD2}"/>
              </a:ext>
            </a:extLst>
          </p:cNvPr>
          <p:cNvSpPr txBox="1">
            <a:spLocks noChangeArrowheads="1"/>
          </p:cNvSpPr>
          <p:nvPr/>
        </p:nvSpPr>
        <p:spPr bwMode="auto">
          <a:xfrm>
            <a:off x="6724073" y="2926242"/>
            <a:ext cx="579006"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en-US"/>
            </a:defPPr>
            <a:lvl1pPr algn="ctr">
              <a:defRPr sz="800" b="1">
                <a:solidFill>
                  <a:srgbClr val="0079A4"/>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r>
              <a:rPr lang="en-US" dirty="0"/>
              <a:t>To VC X</a:t>
            </a:r>
          </a:p>
        </p:txBody>
      </p:sp>
      <p:sp>
        <p:nvSpPr>
          <p:cNvPr id="60" name="Text Box 12">
            <a:extLst>
              <a:ext uri="{FF2B5EF4-FFF2-40B4-BE49-F238E27FC236}">
                <a16:creationId xmlns:a16="http://schemas.microsoft.com/office/drawing/2014/main" id="{33C95442-369C-66DC-641E-633A80D27E35}"/>
              </a:ext>
            </a:extLst>
          </p:cNvPr>
          <p:cNvSpPr txBox="1">
            <a:spLocks noChangeArrowheads="1"/>
          </p:cNvSpPr>
          <p:nvPr/>
        </p:nvSpPr>
        <p:spPr bwMode="auto">
          <a:xfrm>
            <a:off x="3746500" y="3922712"/>
            <a:ext cx="569912" cy="182563"/>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RF &amp; Mod</a:t>
            </a:r>
            <a:endParaRPr lang="en-US" sz="900">
              <a:solidFill>
                <a:schemeClr val="tx1"/>
              </a:solidFill>
              <a:latin typeface="Calibri" pitchFamily="34" charset="0"/>
            </a:endParaRPr>
          </a:p>
        </p:txBody>
      </p:sp>
      <p:sp>
        <p:nvSpPr>
          <p:cNvPr id="61" name="Text Box 16">
            <a:extLst>
              <a:ext uri="{FF2B5EF4-FFF2-40B4-BE49-F238E27FC236}">
                <a16:creationId xmlns:a16="http://schemas.microsoft.com/office/drawing/2014/main" id="{09FB6081-D7B2-6C22-D79E-874A1EA6AD16}"/>
              </a:ext>
            </a:extLst>
          </p:cNvPr>
          <p:cNvSpPr txBox="1">
            <a:spLocks noChangeArrowheads="1"/>
          </p:cNvSpPr>
          <p:nvPr/>
        </p:nvSpPr>
        <p:spPr bwMode="auto">
          <a:xfrm>
            <a:off x="4452937" y="3924300"/>
            <a:ext cx="568325" cy="180975"/>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IP</a:t>
            </a:r>
            <a:endParaRPr lang="en-US" sz="900">
              <a:solidFill>
                <a:schemeClr val="tx1"/>
              </a:solidFill>
              <a:latin typeface="Calibri" pitchFamily="34" charset="0"/>
            </a:endParaRPr>
          </a:p>
        </p:txBody>
      </p:sp>
      <p:cxnSp>
        <p:nvCxnSpPr>
          <p:cNvPr id="62" name="Straight Connector 61">
            <a:extLst>
              <a:ext uri="{FF2B5EF4-FFF2-40B4-BE49-F238E27FC236}">
                <a16:creationId xmlns:a16="http://schemas.microsoft.com/office/drawing/2014/main" id="{1F5086E1-419E-AE68-38FB-C9231E5D2736}"/>
              </a:ext>
            </a:extLst>
          </p:cNvPr>
          <p:cNvCxnSpPr>
            <a:cxnSpLocks noChangeShapeType="1"/>
            <a:stCxn id="66" idx="3"/>
            <a:endCxn id="60" idx="0"/>
          </p:cNvCxnSpPr>
          <p:nvPr/>
        </p:nvCxnSpPr>
        <p:spPr bwMode="auto">
          <a:xfrm>
            <a:off x="4030662" y="3368675"/>
            <a:ext cx="0" cy="554037"/>
          </a:xfrm>
          <a:prstGeom prst="line">
            <a:avLst/>
          </a:prstGeom>
          <a:noFill/>
          <a:ln w="19050">
            <a:solidFill>
              <a:schemeClr val="tx1"/>
            </a:solidFill>
            <a:round/>
            <a:headEnd type="none" w="med" len="med"/>
            <a:tailEnd type="arrow" w="med" len="med"/>
          </a:ln>
          <a:extLst>
            <a:ext uri="{909E8E84-426E-40dd-AFC4-6F175D3DCCD1}">
              <a14:hiddenFill xmlns:a14="http://schemas.microsoft.com/office/drawing/2010/main" xmlns="">
                <a:noFill/>
              </a14:hiddenFill>
            </a:ext>
          </a:extLst>
        </p:spPr>
      </p:cxnSp>
      <p:cxnSp>
        <p:nvCxnSpPr>
          <p:cNvPr id="63" name="Straight Connector 62">
            <a:extLst>
              <a:ext uri="{FF2B5EF4-FFF2-40B4-BE49-F238E27FC236}">
                <a16:creationId xmlns:a16="http://schemas.microsoft.com/office/drawing/2014/main" id="{EDA83019-8511-D4C6-94B3-2FB9FE164734}"/>
              </a:ext>
            </a:extLst>
          </p:cNvPr>
          <p:cNvCxnSpPr>
            <a:cxnSpLocks noChangeShapeType="1"/>
            <a:stCxn id="66" idx="5"/>
            <a:endCxn id="61" idx="0"/>
          </p:cNvCxnSpPr>
          <p:nvPr/>
        </p:nvCxnSpPr>
        <p:spPr bwMode="auto">
          <a:xfrm>
            <a:off x="4727575" y="3368675"/>
            <a:ext cx="9525" cy="555625"/>
          </a:xfrm>
          <a:prstGeom prst="line">
            <a:avLst/>
          </a:prstGeom>
          <a:noFill/>
          <a:ln w="19050">
            <a:solidFill>
              <a:srgbClr val="0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64" name="Text Box 15">
            <a:extLst>
              <a:ext uri="{FF2B5EF4-FFF2-40B4-BE49-F238E27FC236}">
                <a16:creationId xmlns:a16="http://schemas.microsoft.com/office/drawing/2014/main" id="{D78CE177-E54E-5E6F-781D-0CCA9978365F}"/>
              </a:ext>
            </a:extLst>
          </p:cNvPr>
          <p:cNvSpPr txBox="1">
            <a:spLocks noChangeArrowheads="1"/>
          </p:cNvSpPr>
          <p:nvPr/>
        </p:nvSpPr>
        <p:spPr bwMode="auto">
          <a:xfrm>
            <a:off x="4452937" y="3708400"/>
            <a:ext cx="568325" cy="182562"/>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TCP</a:t>
            </a:r>
            <a:endParaRPr lang="en-US" sz="900">
              <a:solidFill>
                <a:schemeClr val="tx1"/>
              </a:solidFill>
              <a:latin typeface="Calibri" pitchFamily="34" charset="0"/>
            </a:endParaRPr>
          </a:p>
        </p:txBody>
      </p:sp>
      <p:sp>
        <p:nvSpPr>
          <p:cNvPr id="65" name="Text Box 15">
            <a:extLst>
              <a:ext uri="{FF2B5EF4-FFF2-40B4-BE49-F238E27FC236}">
                <a16:creationId xmlns:a16="http://schemas.microsoft.com/office/drawing/2014/main" id="{C28426DB-40AF-65E6-F842-34CA4C47AE34}"/>
              </a:ext>
            </a:extLst>
          </p:cNvPr>
          <p:cNvSpPr txBox="1">
            <a:spLocks noChangeArrowheads="1"/>
          </p:cNvSpPr>
          <p:nvPr/>
        </p:nvSpPr>
        <p:spPr bwMode="auto">
          <a:xfrm>
            <a:off x="4451350" y="3489325"/>
            <a:ext cx="569912" cy="182562"/>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F-CLTU</a:t>
            </a:r>
            <a:endParaRPr lang="en-US" sz="900">
              <a:solidFill>
                <a:schemeClr val="tx1"/>
              </a:solidFill>
              <a:latin typeface="Calibri" pitchFamily="34" charset="0"/>
            </a:endParaRPr>
          </a:p>
        </p:txBody>
      </p:sp>
      <p:sp>
        <p:nvSpPr>
          <p:cNvPr id="66" name="Oval 7">
            <a:extLst>
              <a:ext uri="{FF2B5EF4-FFF2-40B4-BE49-F238E27FC236}">
                <a16:creationId xmlns:a16="http://schemas.microsoft.com/office/drawing/2014/main" id="{D5CF8C4E-6954-F714-0BEE-ABD610B18CAB}"/>
              </a:ext>
            </a:extLst>
          </p:cNvPr>
          <p:cNvSpPr>
            <a:spLocks noChangeArrowheads="1"/>
          </p:cNvSpPr>
          <p:nvPr/>
        </p:nvSpPr>
        <p:spPr bwMode="auto">
          <a:xfrm>
            <a:off x="3884612" y="3116262"/>
            <a:ext cx="987425" cy="296863"/>
          </a:xfrm>
          <a:prstGeom prst="ellipse">
            <a:avLst/>
          </a:prstGeom>
          <a:solidFill>
            <a:srgbClr val="FF99CC"/>
          </a:solidFill>
          <a:ln w="9525">
            <a:solidFill>
              <a:srgbClr val="000000"/>
            </a:solidFill>
            <a:round/>
            <a:headEnd/>
            <a:tailEnd/>
          </a:ln>
        </p:spPr>
        <p:txBody>
          <a:bodyPr lIns="0" tIns="0" rIns="0" bIns="0"/>
          <a:lstStyle/>
          <a:p>
            <a:pPr algn="ctr">
              <a:lnSpc>
                <a:spcPct val="80000"/>
              </a:lnSpc>
            </a:pPr>
            <a:r>
              <a:rPr lang="en-US" sz="900" dirty="0">
                <a:latin typeface="Calibri" pitchFamily="34" charset="0"/>
                <a:ea typeface="ÇlÇr ñæí©" charset="-128"/>
              </a:rPr>
              <a:t>F-CLTU</a:t>
            </a:r>
          </a:p>
          <a:p>
            <a:pPr algn="ctr">
              <a:lnSpc>
                <a:spcPct val="80000"/>
              </a:lnSpc>
            </a:pPr>
            <a:r>
              <a:rPr lang="en-US" sz="900" dirty="0">
                <a:latin typeface="Calibri" pitchFamily="34" charset="0"/>
                <a:ea typeface="ÇlÇr ñæí©" charset="-128"/>
              </a:rPr>
              <a:t>Production</a:t>
            </a:r>
            <a:endParaRPr lang="en-US" sz="900" dirty="0">
              <a:latin typeface="Calibri" pitchFamily="34" charset="0"/>
            </a:endParaRPr>
          </a:p>
        </p:txBody>
      </p:sp>
      <p:sp>
        <p:nvSpPr>
          <p:cNvPr id="67" name="Oval 7">
            <a:extLst>
              <a:ext uri="{FF2B5EF4-FFF2-40B4-BE49-F238E27FC236}">
                <a16:creationId xmlns:a16="http://schemas.microsoft.com/office/drawing/2014/main" id="{5A67FAEA-F590-56DB-EE7C-E3ED3C72FFC5}"/>
              </a:ext>
            </a:extLst>
          </p:cNvPr>
          <p:cNvSpPr>
            <a:spLocks noChangeArrowheads="1"/>
          </p:cNvSpPr>
          <p:nvPr/>
        </p:nvSpPr>
        <p:spPr bwMode="auto">
          <a:xfrm>
            <a:off x="1881981" y="3055937"/>
            <a:ext cx="1012825" cy="296863"/>
          </a:xfrm>
          <a:prstGeom prst="ellipse">
            <a:avLst/>
          </a:prstGeom>
          <a:solidFill>
            <a:srgbClr val="FF99CC"/>
          </a:solidFill>
          <a:ln w="9525">
            <a:solidFill>
              <a:srgbClr val="000000"/>
            </a:solidFill>
            <a:round/>
            <a:headEnd/>
            <a:tailEnd/>
          </a:ln>
        </p:spPr>
        <p:txBody>
          <a:bodyPr lIns="0" tIns="0" rIns="0" bIns="0"/>
          <a:lstStyle/>
          <a:p>
            <a:pPr algn="ctr">
              <a:lnSpc>
                <a:spcPct val="80000"/>
              </a:lnSpc>
            </a:pPr>
            <a:r>
              <a:rPr lang="en-US" sz="900" dirty="0">
                <a:latin typeface="Calibri" pitchFamily="34" charset="0"/>
                <a:ea typeface="ÇlÇr ñæí©" charset="-128"/>
              </a:rPr>
              <a:t>Space TC SLP</a:t>
            </a:r>
          </a:p>
          <a:p>
            <a:pPr algn="ctr">
              <a:lnSpc>
                <a:spcPct val="80000"/>
              </a:lnSpc>
            </a:pPr>
            <a:r>
              <a:rPr lang="en-US" sz="900" dirty="0">
                <a:latin typeface="Calibri" pitchFamily="34" charset="0"/>
                <a:ea typeface="ÇlÇr ñæí©" charset="-128"/>
              </a:rPr>
              <a:t>Application</a:t>
            </a:r>
            <a:endParaRPr lang="en-US" sz="900" dirty="0">
              <a:latin typeface="Calibri" pitchFamily="34" charset="0"/>
            </a:endParaRPr>
          </a:p>
          <a:p>
            <a:pPr algn="ctr">
              <a:lnSpc>
                <a:spcPct val="80000"/>
              </a:lnSpc>
            </a:pPr>
            <a:endParaRPr lang="en-US" sz="900" dirty="0">
              <a:latin typeface="Calibri" pitchFamily="34" charset="0"/>
            </a:endParaRPr>
          </a:p>
        </p:txBody>
      </p:sp>
      <p:cxnSp>
        <p:nvCxnSpPr>
          <p:cNvPr id="68" name="Straight Connector 67">
            <a:extLst>
              <a:ext uri="{FF2B5EF4-FFF2-40B4-BE49-F238E27FC236}">
                <a16:creationId xmlns:a16="http://schemas.microsoft.com/office/drawing/2014/main" id="{86D5F4FB-D99C-868A-A88E-E1818B5F78A8}"/>
              </a:ext>
            </a:extLst>
          </p:cNvPr>
          <p:cNvCxnSpPr>
            <a:cxnSpLocks noChangeShapeType="1"/>
            <a:stCxn id="67" idx="4"/>
          </p:cNvCxnSpPr>
          <p:nvPr/>
        </p:nvCxnSpPr>
        <p:spPr bwMode="auto">
          <a:xfrm flipH="1">
            <a:off x="2383631" y="3352800"/>
            <a:ext cx="4763" cy="577849"/>
          </a:xfrm>
          <a:prstGeom prst="line">
            <a:avLst/>
          </a:prstGeom>
          <a:noFill/>
          <a:ln w="19050">
            <a:solidFill>
              <a:srgbClr val="000000"/>
            </a:solidFill>
            <a:round/>
            <a:headEnd type="arrow" w="med" len="med"/>
            <a:tailEnd type="none" w="med" len="me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69" name="Text Box 15">
            <a:extLst>
              <a:ext uri="{FF2B5EF4-FFF2-40B4-BE49-F238E27FC236}">
                <a16:creationId xmlns:a16="http://schemas.microsoft.com/office/drawing/2014/main" id="{D8F2DD13-97AE-837A-5CC0-734A05E1D742}"/>
              </a:ext>
            </a:extLst>
          </p:cNvPr>
          <p:cNvSpPr txBox="1">
            <a:spLocks noChangeArrowheads="1"/>
          </p:cNvSpPr>
          <p:nvPr/>
        </p:nvSpPr>
        <p:spPr bwMode="auto">
          <a:xfrm>
            <a:off x="2078037" y="3489325"/>
            <a:ext cx="569913" cy="184150"/>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TC</a:t>
            </a:r>
            <a:endParaRPr lang="en-US" sz="900">
              <a:solidFill>
                <a:schemeClr val="tx1"/>
              </a:solidFill>
              <a:latin typeface="Calibri" pitchFamily="34" charset="0"/>
            </a:endParaRPr>
          </a:p>
        </p:txBody>
      </p:sp>
      <p:sp>
        <p:nvSpPr>
          <p:cNvPr id="70" name="Text Box 12">
            <a:extLst>
              <a:ext uri="{FF2B5EF4-FFF2-40B4-BE49-F238E27FC236}">
                <a16:creationId xmlns:a16="http://schemas.microsoft.com/office/drawing/2014/main" id="{8C264BF5-B4E0-86EA-D56F-94C4EF031982}"/>
              </a:ext>
            </a:extLst>
          </p:cNvPr>
          <p:cNvSpPr txBox="1">
            <a:spLocks noChangeArrowheads="1"/>
          </p:cNvSpPr>
          <p:nvPr/>
        </p:nvSpPr>
        <p:spPr bwMode="auto">
          <a:xfrm>
            <a:off x="2078037" y="3922712"/>
            <a:ext cx="569913" cy="182563"/>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a:solidFill>
                  <a:schemeClr val="tx1"/>
                </a:solidFill>
                <a:latin typeface="Calibri" pitchFamily="34" charset="0"/>
                <a:ea typeface="ÇlÇr ñæí©" charset="-128"/>
              </a:rPr>
              <a:t>RF &amp; Mod</a:t>
            </a:r>
            <a:endParaRPr lang="en-US" sz="900" dirty="0">
              <a:solidFill>
                <a:schemeClr val="tx1"/>
              </a:solidFill>
              <a:latin typeface="Calibri" pitchFamily="34" charset="0"/>
            </a:endParaRPr>
          </a:p>
        </p:txBody>
      </p:sp>
      <p:sp>
        <p:nvSpPr>
          <p:cNvPr id="71" name="Text Box 12">
            <a:extLst>
              <a:ext uri="{FF2B5EF4-FFF2-40B4-BE49-F238E27FC236}">
                <a16:creationId xmlns:a16="http://schemas.microsoft.com/office/drawing/2014/main" id="{25DD96E1-813D-98B5-27C6-EE49D54BE35D}"/>
              </a:ext>
            </a:extLst>
          </p:cNvPr>
          <p:cNvSpPr txBox="1">
            <a:spLocks noChangeArrowheads="1"/>
          </p:cNvSpPr>
          <p:nvPr/>
        </p:nvSpPr>
        <p:spPr bwMode="auto">
          <a:xfrm>
            <a:off x="2078037" y="3708400"/>
            <a:ext cx="569913" cy="182562"/>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a:solidFill>
                  <a:schemeClr val="tx1"/>
                </a:solidFill>
                <a:latin typeface="Calibri" pitchFamily="34" charset="0"/>
                <a:ea typeface="ÇlÇr ñæí©" charset="-128"/>
              </a:rPr>
              <a:t>C &amp; S</a:t>
            </a:r>
            <a:endParaRPr lang="en-US" sz="900" dirty="0">
              <a:solidFill>
                <a:schemeClr val="tx1"/>
              </a:solidFill>
              <a:latin typeface="Calibri" pitchFamily="34" charset="0"/>
            </a:endParaRPr>
          </a:p>
        </p:txBody>
      </p:sp>
      <p:sp>
        <p:nvSpPr>
          <p:cNvPr id="72" name="Oval 7">
            <a:extLst>
              <a:ext uri="{FF2B5EF4-FFF2-40B4-BE49-F238E27FC236}">
                <a16:creationId xmlns:a16="http://schemas.microsoft.com/office/drawing/2014/main" id="{CEA1EBF5-29E0-EF1B-501C-0E526AF812D8}"/>
              </a:ext>
            </a:extLst>
          </p:cNvPr>
          <p:cNvSpPr>
            <a:spLocks noChangeArrowheads="1"/>
          </p:cNvSpPr>
          <p:nvPr/>
        </p:nvSpPr>
        <p:spPr bwMode="auto">
          <a:xfrm>
            <a:off x="5949157" y="2682875"/>
            <a:ext cx="1012825" cy="295275"/>
          </a:xfrm>
          <a:prstGeom prst="ellipse">
            <a:avLst/>
          </a:prstGeom>
          <a:solidFill>
            <a:srgbClr val="FF99CC"/>
          </a:solidFill>
          <a:ln w="9525">
            <a:solidFill>
              <a:srgbClr val="000000"/>
            </a:solidFill>
            <a:round/>
            <a:headEnd/>
            <a:tailEnd/>
          </a:ln>
        </p:spPr>
        <p:txBody>
          <a:bodyPr lIns="0" tIns="0" rIns="0" bIns="0"/>
          <a:lstStyle/>
          <a:p>
            <a:pPr algn="ctr">
              <a:lnSpc>
                <a:spcPct val="80000"/>
              </a:lnSpc>
            </a:pPr>
            <a:r>
              <a:rPr lang="en-US" sz="900" dirty="0">
                <a:latin typeface="Calibri" pitchFamily="34" charset="0"/>
                <a:ea typeface="ÇlÇr ñæí©" charset="-128"/>
              </a:rPr>
              <a:t>User TC SLP</a:t>
            </a:r>
          </a:p>
          <a:p>
            <a:pPr algn="ctr">
              <a:lnSpc>
                <a:spcPct val="80000"/>
              </a:lnSpc>
            </a:pPr>
            <a:r>
              <a:rPr lang="en-US" sz="900" dirty="0">
                <a:latin typeface="Calibri" pitchFamily="34" charset="0"/>
                <a:ea typeface="ÇlÇr ñæí©" charset="-128"/>
              </a:rPr>
              <a:t>Application</a:t>
            </a:r>
            <a:endParaRPr lang="en-US" sz="900" dirty="0">
              <a:latin typeface="Calibri" pitchFamily="34" charset="0"/>
            </a:endParaRPr>
          </a:p>
          <a:p>
            <a:pPr algn="ctr">
              <a:lnSpc>
                <a:spcPct val="80000"/>
              </a:lnSpc>
            </a:pPr>
            <a:endParaRPr lang="en-US" sz="900" dirty="0">
              <a:latin typeface="Calibri" pitchFamily="34" charset="0"/>
            </a:endParaRPr>
          </a:p>
        </p:txBody>
      </p:sp>
      <p:sp>
        <p:nvSpPr>
          <p:cNvPr id="73" name="Text Box 16">
            <a:extLst>
              <a:ext uri="{FF2B5EF4-FFF2-40B4-BE49-F238E27FC236}">
                <a16:creationId xmlns:a16="http://schemas.microsoft.com/office/drawing/2014/main" id="{07C28420-6823-6395-285E-5510B0761330}"/>
              </a:ext>
            </a:extLst>
          </p:cNvPr>
          <p:cNvSpPr txBox="1">
            <a:spLocks noChangeArrowheads="1"/>
          </p:cNvSpPr>
          <p:nvPr/>
        </p:nvSpPr>
        <p:spPr bwMode="auto">
          <a:xfrm>
            <a:off x="6188075" y="3922712"/>
            <a:ext cx="534988" cy="182563"/>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IP</a:t>
            </a:r>
            <a:endParaRPr lang="en-US" sz="900">
              <a:solidFill>
                <a:schemeClr val="tx1"/>
              </a:solidFill>
              <a:latin typeface="Calibri" pitchFamily="34" charset="0"/>
            </a:endParaRPr>
          </a:p>
        </p:txBody>
      </p:sp>
      <p:cxnSp>
        <p:nvCxnSpPr>
          <p:cNvPr id="74" name="Straight Connector 73">
            <a:extLst>
              <a:ext uri="{FF2B5EF4-FFF2-40B4-BE49-F238E27FC236}">
                <a16:creationId xmlns:a16="http://schemas.microsoft.com/office/drawing/2014/main" id="{15F44B10-1842-DE9D-4CD3-7390C00EA247}"/>
              </a:ext>
            </a:extLst>
          </p:cNvPr>
          <p:cNvCxnSpPr>
            <a:cxnSpLocks noChangeShapeType="1"/>
          </p:cNvCxnSpPr>
          <p:nvPr/>
        </p:nvCxnSpPr>
        <p:spPr bwMode="auto">
          <a:xfrm flipH="1">
            <a:off x="6455569" y="2978150"/>
            <a:ext cx="1" cy="944562"/>
          </a:xfrm>
          <a:prstGeom prst="line">
            <a:avLst/>
          </a:prstGeom>
          <a:noFill/>
          <a:ln w="19050">
            <a:solidFill>
              <a:srgbClr val="0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75" name="Text Box 15">
            <a:extLst>
              <a:ext uri="{FF2B5EF4-FFF2-40B4-BE49-F238E27FC236}">
                <a16:creationId xmlns:a16="http://schemas.microsoft.com/office/drawing/2014/main" id="{D785803D-BEBE-DF03-2486-B0D45456EA05}"/>
              </a:ext>
            </a:extLst>
          </p:cNvPr>
          <p:cNvSpPr txBox="1">
            <a:spLocks noChangeArrowheads="1"/>
          </p:cNvSpPr>
          <p:nvPr/>
        </p:nvSpPr>
        <p:spPr bwMode="auto">
          <a:xfrm>
            <a:off x="6188075" y="3703637"/>
            <a:ext cx="534988" cy="182563"/>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TCP</a:t>
            </a:r>
            <a:endParaRPr lang="en-US" sz="900">
              <a:solidFill>
                <a:schemeClr val="tx1"/>
              </a:solidFill>
              <a:latin typeface="Calibri" pitchFamily="34" charset="0"/>
            </a:endParaRPr>
          </a:p>
        </p:txBody>
      </p:sp>
      <p:sp>
        <p:nvSpPr>
          <p:cNvPr id="76" name="Text Box 15">
            <a:extLst>
              <a:ext uri="{FF2B5EF4-FFF2-40B4-BE49-F238E27FC236}">
                <a16:creationId xmlns:a16="http://schemas.microsoft.com/office/drawing/2014/main" id="{D75B4994-DF2B-52D2-BA72-A27C76A81C70}"/>
              </a:ext>
            </a:extLst>
          </p:cNvPr>
          <p:cNvSpPr txBox="1">
            <a:spLocks noChangeArrowheads="1"/>
          </p:cNvSpPr>
          <p:nvPr/>
        </p:nvSpPr>
        <p:spPr bwMode="auto">
          <a:xfrm>
            <a:off x="6188075" y="3484562"/>
            <a:ext cx="534988" cy="184150"/>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F-CLTU</a:t>
            </a:r>
            <a:endParaRPr lang="en-US" sz="900">
              <a:solidFill>
                <a:schemeClr val="tx1"/>
              </a:solidFill>
              <a:latin typeface="Calibri" pitchFamily="34" charset="0"/>
            </a:endParaRPr>
          </a:p>
        </p:txBody>
      </p:sp>
      <p:sp>
        <p:nvSpPr>
          <p:cNvPr id="77" name="Text Box 15">
            <a:extLst>
              <a:ext uri="{FF2B5EF4-FFF2-40B4-BE49-F238E27FC236}">
                <a16:creationId xmlns:a16="http://schemas.microsoft.com/office/drawing/2014/main" id="{DAD8DD0E-4343-5746-F878-E90CEE6E2AA0}"/>
              </a:ext>
            </a:extLst>
          </p:cNvPr>
          <p:cNvSpPr txBox="1">
            <a:spLocks noChangeArrowheads="1"/>
          </p:cNvSpPr>
          <p:nvPr/>
        </p:nvSpPr>
        <p:spPr bwMode="auto">
          <a:xfrm>
            <a:off x="6188075" y="3054350"/>
            <a:ext cx="534988" cy="184150"/>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TC</a:t>
            </a:r>
            <a:endParaRPr lang="en-US" sz="900">
              <a:solidFill>
                <a:schemeClr val="tx1"/>
              </a:solidFill>
              <a:latin typeface="Calibri" pitchFamily="34" charset="0"/>
            </a:endParaRPr>
          </a:p>
        </p:txBody>
      </p:sp>
      <p:sp>
        <p:nvSpPr>
          <p:cNvPr id="78" name="Text Box 12">
            <a:extLst>
              <a:ext uri="{FF2B5EF4-FFF2-40B4-BE49-F238E27FC236}">
                <a16:creationId xmlns:a16="http://schemas.microsoft.com/office/drawing/2014/main" id="{1A560835-41F9-3497-8E20-D2B1B2A7BE27}"/>
              </a:ext>
            </a:extLst>
          </p:cNvPr>
          <p:cNvSpPr txBox="1">
            <a:spLocks noChangeArrowheads="1"/>
          </p:cNvSpPr>
          <p:nvPr/>
        </p:nvSpPr>
        <p:spPr bwMode="auto">
          <a:xfrm>
            <a:off x="6188075" y="3268662"/>
            <a:ext cx="534988" cy="180975"/>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a:solidFill>
                  <a:schemeClr val="tx1"/>
                </a:solidFill>
                <a:latin typeface="Calibri" pitchFamily="34" charset="0"/>
                <a:ea typeface="ÇlÇr ñæí©" charset="-128"/>
              </a:rPr>
              <a:t>C &amp; S</a:t>
            </a:r>
            <a:endParaRPr lang="en-US" sz="900" dirty="0">
              <a:solidFill>
                <a:schemeClr val="tx1"/>
              </a:solidFill>
              <a:latin typeface="Calibri" pitchFamily="34" charset="0"/>
            </a:endParaRPr>
          </a:p>
        </p:txBody>
      </p:sp>
      <p:sp>
        <p:nvSpPr>
          <p:cNvPr id="8" name="TextBox 7">
            <a:extLst>
              <a:ext uri="{FF2B5EF4-FFF2-40B4-BE49-F238E27FC236}">
                <a16:creationId xmlns:a16="http://schemas.microsoft.com/office/drawing/2014/main" id="{549BA520-E26D-E415-03B8-1F5ED5E47374}"/>
              </a:ext>
            </a:extLst>
          </p:cNvPr>
          <p:cNvSpPr txBox="1"/>
          <p:nvPr/>
        </p:nvSpPr>
        <p:spPr>
          <a:xfrm>
            <a:off x="1638300" y="4876800"/>
            <a:ext cx="2273379" cy="246221"/>
          </a:xfrm>
          <a:prstGeom prst="rect">
            <a:avLst/>
          </a:prstGeom>
          <a:noFill/>
        </p:spPr>
        <p:txBody>
          <a:bodyPr wrap="none" rtlCol="0">
            <a:spAutoFit/>
          </a:bodyPr>
          <a:lstStyle/>
          <a:p>
            <a:r>
              <a:rPr lang="en-US" sz="1000" b="1" dirty="0"/>
              <a:t>C &amp; S = Coding &amp; Synchronization</a:t>
            </a:r>
          </a:p>
        </p:txBody>
      </p:sp>
      <p:sp>
        <p:nvSpPr>
          <p:cNvPr id="2" name="Date Placeholder 1">
            <a:extLst>
              <a:ext uri="{FF2B5EF4-FFF2-40B4-BE49-F238E27FC236}">
                <a16:creationId xmlns:a16="http://schemas.microsoft.com/office/drawing/2014/main" id="{FBFBFFB7-8A9D-9B5D-B42B-B4D3EC197452}"/>
              </a:ext>
            </a:extLst>
          </p:cNvPr>
          <p:cNvSpPr>
            <a:spLocks noGrp="1"/>
          </p:cNvSpPr>
          <p:nvPr>
            <p:ph type="dt" sz="half" idx="2"/>
          </p:nvPr>
        </p:nvSpPr>
        <p:spPr/>
        <p:txBody>
          <a:bodyPr/>
          <a:lstStyle/>
          <a:p>
            <a:r>
              <a:rPr lang="en-US"/>
              <a:t>28 Mar 2024</a:t>
            </a:r>
            <a:endParaRPr lang="en-US" dirty="0"/>
          </a:p>
        </p:txBody>
      </p:sp>
      <p:sp>
        <p:nvSpPr>
          <p:cNvPr id="4" name="Date Placeholder 1">
            <a:extLst>
              <a:ext uri="{FF2B5EF4-FFF2-40B4-BE49-F238E27FC236}">
                <a16:creationId xmlns:a16="http://schemas.microsoft.com/office/drawing/2014/main" id="{A79EFD74-1F35-9DB1-89E9-38DE7E9A5701}"/>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9-4</a:t>
            </a:r>
          </a:p>
        </p:txBody>
      </p:sp>
    </p:spTree>
    <p:extLst>
      <p:ext uri="{BB962C8B-B14F-4D97-AF65-F5344CB8AC3E}">
        <p14:creationId xmlns:p14="http://schemas.microsoft.com/office/powerpoint/2010/main" val="31686397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C51E790-3E4E-4A27-85FE-663D26FC3CCF}"/>
              </a:ext>
            </a:extLst>
          </p:cNvPr>
          <p:cNvSpPr>
            <a:spLocks noGrp="1"/>
          </p:cNvSpPr>
          <p:nvPr>
            <p:ph type="title"/>
          </p:nvPr>
        </p:nvSpPr>
        <p:spPr/>
        <p:txBody>
          <a:bodyPr/>
          <a:lstStyle/>
          <a:p>
            <a:r>
              <a:rPr lang="en-US" dirty="0"/>
              <a:t>Relationship to System Engineering “Vee”</a:t>
            </a:r>
          </a:p>
        </p:txBody>
      </p:sp>
      <p:pic>
        <p:nvPicPr>
          <p:cNvPr id="6" name="Content Placeholder 5">
            <a:extLst>
              <a:ext uri="{FF2B5EF4-FFF2-40B4-BE49-F238E27FC236}">
                <a16:creationId xmlns:a16="http://schemas.microsoft.com/office/drawing/2014/main" id="{D79D8CA9-30C7-500F-4C15-8AAB66449C21}"/>
              </a:ext>
            </a:extLst>
          </p:cNvPr>
          <p:cNvPicPr>
            <a:picLocks noGrp="1" noChangeAspect="1"/>
          </p:cNvPicPr>
          <p:nvPr>
            <p:ph idx="1"/>
          </p:nvPr>
        </p:nvPicPr>
        <p:blipFill rotWithShape="1">
          <a:blip r:embed="rId2"/>
          <a:srcRect l="6676" t="10101" r="7707" b="9084"/>
          <a:stretch/>
        </p:blipFill>
        <p:spPr>
          <a:xfrm>
            <a:off x="434009" y="1050937"/>
            <a:ext cx="5250563" cy="3036470"/>
          </a:xfrm>
        </p:spPr>
      </p:pic>
      <p:sp>
        <p:nvSpPr>
          <p:cNvPr id="2" name="Date Placeholder 1">
            <a:extLst>
              <a:ext uri="{FF2B5EF4-FFF2-40B4-BE49-F238E27FC236}">
                <a16:creationId xmlns:a16="http://schemas.microsoft.com/office/drawing/2014/main" id="{E85B859D-5FCB-1FC1-CE27-205834251168}"/>
              </a:ext>
            </a:extLst>
          </p:cNvPr>
          <p:cNvSpPr>
            <a:spLocks noGrp="1"/>
          </p:cNvSpPr>
          <p:nvPr>
            <p:ph type="dt" sz="half" idx="2"/>
          </p:nvPr>
        </p:nvSpPr>
        <p:spPr>
          <a:xfrm>
            <a:off x="0" y="6553200"/>
            <a:ext cx="1731963" cy="268288"/>
          </a:xfrm>
        </p:spPr>
        <p:txBody>
          <a:bodyPr/>
          <a:lstStyle/>
          <a:p>
            <a:r>
              <a:rPr lang="en-US"/>
              <a:t>28 Mar 2024</a:t>
            </a:r>
            <a:endParaRPr lang="en-US" dirty="0"/>
          </a:p>
        </p:txBody>
      </p:sp>
      <p:sp>
        <p:nvSpPr>
          <p:cNvPr id="7" name="Rectangle 26">
            <a:extLst>
              <a:ext uri="{FF2B5EF4-FFF2-40B4-BE49-F238E27FC236}">
                <a16:creationId xmlns:a16="http://schemas.microsoft.com/office/drawing/2014/main" id="{2D640825-C1C5-5E54-0BE6-E013783D11E2}"/>
              </a:ext>
            </a:extLst>
          </p:cNvPr>
          <p:cNvSpPr>
            <a:spLocks noChangeArrowheads="1"/>
          </p:cNvSpPr>
          <p:nvPr/>
        </p:nvSpPr>
        <p:spPr bwMode="auto">
          <a:xfrm>
            <a:off x="152400" y="6049962"/>
            <a:ext cx="3124200" cy="35712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90360" tIns="44280" rIns="90360" bIns="44280">
            <a:spAutoFit/>
          </a:bodyPr>
          <a:lstStyle/>
          <a:p>
            <a:pPr>
              <a:lnSpc>
                <a:spcPct val="60000"/>
              </a:lnSpc>
              <a:spcBef>
                <a:spcPts val="625"/>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000" b="1" dirty="0">
                <a:solidFill>
                  <a:srgbClr val="3333CC"/>
                </a:solidFill>
              </a:rPr>
              <a:t>Copied from: </a:t>
            </a:r>
            <a:r>
              <a:rPr lang="en-US" sz="1000" dirty="0">
                <a:solidFill>
                  <a:srgbClr val="3333CC"/>
                </a:solidFill>
              </a:rPr>
              <a:t>NASA SE Process NPR 7123.1D </a:t>
            </a:r>
          </a:p>
          <a:p>
            <a:pPr>
              <a:lnSpc>
                <a:spcPct val="60000"/>
              </a:lnSpc>
              <a:spcBef>
                <a:spcPts val="625"/>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lang="en-US" sz="1000" b="1" dirty="0">
                <a:solidFill>
                  <a:srgbClr val="3333CC"/>
                </a:solidFill>
              </a:rPr>
              <a:t>Called the “SE Vee”, or the “SE Engine”</a:t>
            </a:r>
          </a:p>
        </p:txBody>
      </p:sp>
      <p:sp>
        <p:nvSpPr>
          <p:cNvPr id="8" name="Rectangle 7">
            <a:extLst>
              <a:ext uri="{FF2B5EF4-FFF2-40B4-BE49-F238E27FC236}">
                <a16:creationId xmlns:a16="http://schemas.microsoft.com/office/drawing/2014/main" id="{3851ED75-E831-48A0-4B93-C239A26BF025}"/>
              </a:ext>
            </a:extLst>
          </p:cNvPr>
          <p:cNvSpPr/>
          <p:nvPr/>
        </p:nvSpPr>
        <p:spPr>
          <a:xfrm>
            <a:off x="6172200" y="1590124"/>
            <a:ext cx="2819400" cy="2169825"/>
          </a:xfrm>
          <a:prstGeom prst="rect">
            <a:avLst/>
          </a:prstGeom>
        </p:spPr>
        <p:txBody>
          <a:bodyPr wrap="square">
            <a:spAutoFit/>
          </a:bodyPr>
          <a:lstStyle/>
          <a:p>
            <a:r>
              <a:rPr lang="en-US" sz="900" dirty="0"/>
              <a:t>Questions:</a:t>
            </a:r>
          </a:p>
          <a:p>
            <a:r>
              <a:rPr lang="en-US" sz="900" b="0" dirty="0"/>
              <a:t>- Where does systems architecture occur in this process?</a:t>
            </a:r>
          </a:p>
          <a:p>
            <a:r>
              <a:rPr lang="en-US" sz="900" b="0" dirty="0"/>
              <a:t>- What process is recommended to create a systems architecture?</a:t>
            </a:r>
          </a:p>
          <a:p>
            <a:r>
              <a:rPr lang="en-US" sz="900" b="0" dirty="0"/>
              <a:t>- How does systems architecture relate to the rest of this process?</a:t>
            </a:r>
          </a:p>
          <a:p>
            <a:endParaRPr lang="en-US" sz="900" b="0" dirty="0"/>
          </a:p>
          <a:p>
            <a:r>
              <a:rPr lang="en-US" sz="900" dirty="0"/>
              <a:t>Answer:</a:t>
            </a:r>
          </a:p>
          <a:p>
            <a:r>
              <a:rPr lang="en-US" sz="900" b="0" dirty="0"/>
              <a:t>- “Logical decomposition” and “Preliminary Design” is what systems architecture is associated with.</a:t>
            </a:r>
          </a:p>
          <a:p>
            <a:r>
              <a:rPr lang="en-US" sz="900" b="0" dirty="0"/>
              <a:t>- The process is described as “logical decomposition”.</a:t>
            </a:r>
          </a:p>
          <a:p>
            <a:r>
              <a:rPr lang="en-US" sz="900" b="0" dirty="0"/>
              <a:t>- “Logical decomposition” is often convolved with requirements decomposition and design evolution.</a:t>
            </a:r>
          </a:p>
        </p:txBody>
      </p:sp>
      <p:sp>
        <p:nvSpPr>
          <p:cNvPr id="9" name="Rectangle 8">
            <a:extLst>
              <a:ext uri="{FF2B5EF4-FFF2-40B4-BE49-F238E27FC236}">
                <a16:creationId xmlns:a16="http://schemas.microsoft.com/office/drawing/2014/main" id="{DD79E650-BC16-DE2E-3FC5-DDEB82B39579}"/>
              </a:ext>
            </a:extLst>
          </p:cNvPr>
          <p:cNvSpPr/>
          <p:nvPr/>
        </p:nvSpPr>
        <p:spPr>
          <a:xfrm>
            <a:off x="865981" y="4434135"/>
            <a:ext cx="7543800" cy="1615827"/>
          </a:xfrm>
          <a:prstGeom prst="rect">
            <a:avLst/>
          </a:prstGeom>
        </p:spPr>
        <p:txBody>
          <a:bodyPr wrap="square">
            <a:spAutoFit/>
          </a:bodyPr>
          <a:lstStyle/>
          <a:p>
            <a:r>
              <a:rPr lang="en-US" sz="900" dirty="0"/>
              <a:t>Observations:</a:t>
            </a:r>
          </a:p>
          <a:p>
            <a:r>
              <a:rPr lang="en-US" sz="900" b="0" dirty="0"/>
              <a:t>- There is no definition of “Architecture”, but there is one for Logical Decomposition: “The decomposition of the defined technical requirements by functions, time, and behaviors to determine the appropriate set of logical and data architecture models and related derived technical requirements. Models may include functional flow block diagrams, timelines, data control flow, states and modes, behavior diagrams, operator tasks, system data, metadata, data standards, taxonomy, and functional failure modes.“</a:t>
            </a:r>
          </a:p>
          <a:p>
            <a:r>
              <a:rPr lang="en-US" sz="900" b="0" dirty="0"/>
              <a:t>- There is no stated methodology, but </a:t>
            </a:r>
            <a:r>
              <a:rPr lang="en-US" sz="900" b="0" dirty="0" err="1"/>
              <a:t>DoDAF</a:t>
            </a:r>
            <a:r>
              <a:rPr lang="en-US" sz="900" b="0" dirty="0"/>
              <a:t> is mentioned in the NASA SE Handbook</a:t>
            </a:r>
          </a:p>
          <a:p>
            <a:r>
              <a:rPr lang="en-US" sz="900" b="0" dirty="0"/>
              <a:t>- This “Vee”, and variations on it, “Dual V”, “W”, appear in many related processes, including Agile development</a:t>
            </a:r>
          </a:p>
          <a:p>
            <a:r>
              <a:rPr lang="en-US" sz="900" b="0" dirty="0"/>
              <a:t>- Sometimes they actually show “Architecture” and model based processes</a:t>
            </a:r>
          </a:p>
          <a:p>
            <a:r>
              <a:rPr lang="en-US" sz="900" b="0" dirty="0"/>
              <a:t>- ISO 15288 has a more complete Architecture Design Process in Sec 5.5.4</a:t>
            </a:r>
          </a:p>
          <a:p>
            <a:endParaRPr lang="en-US" sz="900" b="0" dirty="0"/>
          </a:p>
          <a:p>
            <a:endParaRPr lang="en-US" sz="900" b="0" dirty="0"/>
          </a:p>
        </p:txBody>
      </p:sp>
      <p:sp>
        <p:nvSpPr>
          <p:cNvPr id="4" name="Date Placeholder 1">
            <a:extLst>
              <a:ext uri="{FF2B5EF4-FFF2-40B4-BE49-F238E27FC236}">
                <a16:creationId xmlns:a16="http://schemas.microsoft.com/office/drawing/2014/main" id="{06FED967-7184-9618-246A-4F510589F53F}"/>
              </a:ext>
            </a:extLst>
          </p:cNvPr>
          <p:cNvSpPr txBox="1">
            <a:spLocks/>
          </p:cNvSpPr>
          <p:nvPr/>
        </p:nvSpPr>
        <p:spPr bwMode="auto">
          <a:xfrm>
            <a:off x="7256324" y="6472065"/>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2-1</a:t>
            </a:r>
          </a:p>
        </p:txBody>
      </p:sp>
    </p:spTree>
    <p:extLst>
      <p:ext uri="{BB962C8B-B14F-4D97-AF65-F5344CB8AC3E}">
        <p14:creationId xmlns:p14="http://schemas.microsoft.com/office/powerpoint/2010/main" val="314701677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97">
            <a:extLst>
              <a:ext uri="{FF2B5EF4-FFF2-40B4-BE49-F238E27FC236}">
                <a16:creationId xmlns:a16="http://schemas.microsoft.com/office/drawing/2014/main" id="{18A1F762-0204-E4B5-3AD0-A28F642CAD52}"/>
              </a:ext>
            </a:extLst>
          </p:cNvPr>
          <p:cNvSpPr>
            <a:spLocks noChangeArrowheads="1"/>
          </p:cNvSpPr>
          <p:nvPr/>
        </p:nvSpPr>
        <p:spPr bwMode="auto">
          <a:xfrm>
            <a:off x="5715001" y="2133600"/>
            <a:ext cx="1536700" cy="2209801"/>
          </a:xfrm>
          <a:prstGeom prst="cube">
            <a:avLst>
              <a:gd name="adj" fmla="val 5639"/>
            </a:avLst>
          </a:prstGeom>
          <a:solidFill>
            <a:srgbClr val="CCFF66">
              <a:alpha val="76077"/>
            </a:srgbClr>
          </a:solidFill>
          <a:ln>
            <a:noFill/>
          </a:ln>
          <a:extLst>
            <a:ext uri="{91240B29-F687-4f45-9708-019B960494DF}">
              <a14:hiddenLine xmlns:a14="http://schemas.microsoft.com/office/drawing/2010/main" xmlns="" w="38100">
                <a:solidFill>
                  <a:srgbClr val="000000"/>
                </a:solidFill>
                <a:round/>
                <a:headEnd/>
                <a:tailEnd/>
              </a14:hiddenLine>
            </a:ext>
          </a:extLst>
        </p:spPr>
        <p:txBody>
          <a:bodyPr/>
          <a:lstStyle/>
          <a:p>
            <a:pPr algn="ctr"/>
            <a:endParaRPr kumimoji="1" lang="en-GB" sz="2400">
              <a:solidFill>
                <a:schemeClr val="tx1"/>
              </a:solidFill>
            </a:endParaRPr>
          </a:p>
        </p:txBody>
      </p:sp>
      <p:sp>
        <p:nvSpPr>
          <p:cNvPr id="39" name="Rectangle 97">
            <a:extLst>
              <a:ext uri="{FF2B5EF4-FFF2-40B4-BE49-F238E27FC236}">
                <a16:creationId xmlns:a16="http://schemas.microsoft.com/office/drawing/2014/main" id="{8E97E92B-6BEF-18FD-0BD9-F1A5B5FE466F}"/>
              </a:ext>
            </a:extLst>
          </p:cNvPr>
          <p:cNvSpPr>
            <a:spLocks noChangeArrowheads="1"/>
          </p:cNvSpPr>
          <p:nvPr/>
        </p:nvSpPr>
        <p:spPr bwMode="auto">
          <a:xfrm>
            <a:off x="3657600" y="2133601"/>
            <a:ext cx="1498520" cy="2209800"/>
          </a:xfrm>
          <a:prstGeom prst="cube">
            <a:avLst>
              <a:gd name="adj" fmla="val 3986"/>
            </a:avLst>
          </a:prstGeom>
          <a:solidFill>
            <a:srgbClr val="E0C62C">
              <a:alpha val="76077"/>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a:endParaRPr kumimoji="1" lang="en-GB" sz="2400">
              <a:solidFill>
                <a:schemeClr val="tx1"/>
              </a:solidFill>
            </a:endParaRPr>
          </a:p>
        </p:txBody>
      </p:sp>
      <p:sp>
        <p:nvSpPr>
          <p:cNvPr id="40" name="Rectangle 97">
            <a:extLst>
              <a:ext uri="{FF2B5EF4-FFF2-40B4-BE49-F238E27FC236}">
                <a16:creationId xmlns:a16="http://schemas.microsoft.com/office/drawing/2014/main" id="{FF461191-19F9-42A2-2C0D-B48462AF66F5}"/>
              </a:ext>
            </a:extLst>
          </p:cNvPr>
          <p:cNvSpPr>
            <a:spLocks noChangeArrowheads="1"/>
          </p:cNvSpPr>
          <p:nvPr/>
        </p:nvSpPr>
        <p:spPr bwMode="auto">
          <a:xfrm>
            <a:off x="1566864" y="2133601"/>
            <a:ext cx="1720849" cy="2209800"/>
          </a:xfrm>
          <a:prstGeom prst="cube">
            <a:avLst>
              <a:gd name="adj" fmla="val 4903"/>
            </a:avLst>
          </a:prstGeom>
          <a:solidFill>
            <a:srgbClr val="CCFF66">
              <a:alpha val="7607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algn="ctr"/>
            <a:endParaRPr kumimoji="1" lang="en-GB" sz="2400">
              <a:solidFill>
                <a:schemeClr val="tx1"/>
              </a:solidFill>
            </a:endParaRPr>
          </a:p>
        </p:txBody>
      </p:sp>
      <p:sp>
        <p:nvSpPr>
          <p:cNvPr id="44" name="Rectangle 591">
            <a:extLst>
              <a:ext uri="{FF2B5EF4-FFF2-40B4-BE49-F238E27FC236}">
                <a16:creationId xmlns:a16="http://schemas.microsoft.com/office/drawing/2014/main" id="{E77DF58E-4687-5CE9-307B-B63C0B50748A}"/>
              </a:ext>
            </a:extLst>
          </p:cNvPr>
          <p:cNvSpPr>
            <a:spLocks noChangeArrowheads="1"/>
          </p:cNvSpPr>
          <p:nvPr/>
        </p:nvSpPr>
        <p:spPr bwMode="auto">
          <a:xfrm>
            <a:off x="3837780" y="1853409"/>
            <a:ext cx="1081087" cy="215900"/>
          </a:xfrm>
          <a:prstGeom prst="rect">
            <a:avLst/>
          </a:prstGeom>
          <a:solidFill>
            <a:srgbClr val="FF000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anchor="ctr"/>
          <a:lstStyle/>
          <a:p>
            <a:pPr algn="ctr">
              <a:lnSpc>
                <a:spcPct val="80000"/>
              </a:lnSpc>
              <a:spcBef>
                <a:spcPct val="10000"/>
              </a:spcBef>
              <a:spcAft>
                <a:spcPct val="10000"/>
              </a:spcAft>
              <a:buSzPct val="125000"/>
            </a:pPr>
            <a:r>
              <a:rPr lang="en-US" sz="1400" dirty="0">
                <a:solidFill>
                  <a:schemeClr val="bg1"/>
                </a:solidFill>
                <a:latin typeface="Calibri" pitchFamily="34" charset="0"/>
              </a:rPr>
              <a:t>ABA</a:t>
            </a:r>
          </a:p>
        </p:txBody>
      </p:sp>
      <p:sp>
        <p:nvSpPr>
          <p:cNvPr id="45" name="Rectangle 591">
            <a:extLst>
              <a:ext uri="{FF2B5EF4-FFF2-40B4-BE49-F238E27FC236}">
                <a16:creationId xmlns:a16="http://schemas.microsoft.com/office/drawing/2014/main" id="{6C29E3BC-C4CE-A76E-E9DA-73290BBDA14A}"/>
              </a:ext>
            </a:extLst>
          </p:cNvPr>
          <p:cNvSpPr>
            <a:spLocks noChangeArrowheads="1"/>
          </p:cNvSpPr>
          <p:nvPr/>
        </p:nvSpPr>
        <p:spPr bwMode="auto">
          <a:xfrm>
            <a:off x="5915025" y="1842714"/>
            <a:ext cx="1081087" cy="215900"/>
          </a:xfrm>
          <a:prstGeom prst="rect">
            <a:avLst/>
          </a:prstGeom>
          <a:solidFill>
            <a:srgbClr val="FF000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anchor="ctr"/>
          <a:lstStyle/>
          <a:p>
            <a:pPr algn="ctr">
              <a:lnSpc>
                <a:spcPct val="80000"/>
              </a:lnSpc>
              <a:spcBef>
                <a:spcPct val="10000"/>
              </a:spcBef>
              <a:spcAft>
                <a:spcPct val="10000"/>
              </a:spcAft>
              <a:buSzPct val="125000"/>
            </a:pPr>
            <a:r>
              <a:rPr lang="en-US" sz="1400" dirty="0">
                <a:solidFill>
                  <a:schemeClr val="bg1"/>
                </a:solidFill>
                <a:latin typeface="Calibri" pitchFamily="34" charset="0"/>
              </a:rPr>
              <a:t>ABA</a:t>
            </a:r>
          </a:p>
        </p:txBody>
      </p:sp>
      <p:sp>
        <p:nvSpPr>
          <p:cNvPr id="46" name="Rectangle 591">
            <a:extLst>
              <a:ext uri="{FF2B5EF4-FFF2-40B4-BE49-F238E27FC236}">
                <a16:creationId xmlns:a16="http://schemas.microsoft.com/office/drawing/2014/main" id="{D18827F3-0880-678C-111A-C3BCB33F5C47}"/>
              </a:ext>
            </a:extLst>
          </p:cNvPr>
          <p:cNvSpPr>
            <a:spLocks noChangeArrowheads="1"/>
          </p:cNvSpPr>
          <p:nvPr/>
        </p:nvSpPr>
        <p:spPr bwMode="auto">
          <a:xfrm>
            <a:off x="1847849" y="1840678"/>
            <a:ext cx="1081087" cy="215900"/>
          </a:xfrm>
          <a:prstGeom prst="rect">
            <a:avLst/>
          </a:prstGeom>
          <a:solidFill>
            <a:srgbClr val="FF0000"/>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anchor="ctr"/>
          <a:lstStyle/>
          <a:p>
            <a:pPr algn="ctr">
              <a:lnSpc>
                <a:spcPct val="80000"/>
              </a:lnSpc>
              <a:spcBef>
                <a:spcPct val="10000"/>
              </a:spcBef>
              <a:spcAft>
                <a:spcPct val="10000"/>
              </a:spcAft>
              <a:buSzPct val="125000"/>
            </a:pPr>
            <a:r>
              <a:rPr lang="en-US" sz="1400" dirty="0">
                <a:solidFill>
                  <a:schemeClr val="bg1"/>
                </a:solidFill>
                <a:latin typeface="Calibri" pitchFamily="34" charset="0"/>
              </a:rPr>
              <a:t>ABA</a:t>
            </a:r>
          </a:p>
        </p:txBody>
      </p:sp>
      <p:sp>
        <p:nvSpPr>
          <p:cNvPr id="2" name="Title 1">
            <a:extLst>
              <a:ext uri="{FF2B5EF4-FFF2-40B4-BE49-F238E27FC236}">
                <a16:creationId xmlns:a16="http://schemas.microsoft.com/office/drawing/2014/main" id="{D6CC32ED-70CE-59BF-82D3-1C2F5DE47334}"/>
              </a:ext>
            </a:extLst>
          </p:cNvPr>
          <p:cNvSpPr>
            <a:spLocks noGrp="1"/>
          </p:cNvSpPr>
          <p:nvPr>
            <p:ph type="title"/>
          </p:nvPr>
        </p:nvSpPr>
        <p:spPr>
          <a:xfrm>
            <a:off x="457200" y="274638"/>
            <a:ext cx="8229600" cy="657225"/>
          </a:xfrm>
        </p:spPr>
        <p:txBody>
          <a:bodyPr vert="horz"/>
          <a:lstStyle/>
          <a:p>
            <a:r>
              <a:rPr lang="en-US" sz="2000" dirty="0">
                <a:solidFill>
                  <a:srgbClr val="0099A6"/>
                </a:solidFill>
              </a:rPr>
              <a:t>Simple E2E protocol diagram</a:t>
            </a:r>
            <a:br>
              <a:rPr lang="en-US" sz="2000" dirty="0">
                <a:solidFill>
                  <a:srgbClr val="0099A6"/>
                </a:solidFill>
              </a:rPr>
            </a:br>
            <a:r>
              <a:rPr lang="en-US" sz="2000" dirty="0">
                <a:solidFill>
                  <a:srgbClr val="0099A6"/>
                </a:solidFill>
              </a:rPr>
              <a:t>(… something more real, a simple ABA Return one)</a:t>
            </a:r>
          </a:p>
        </p:txBody>
      </p:sp>
      <p:sp>
        <p:nvSpPr>
          <p:cNvPr id="3" name="Date Placeholder 2">
            <a:extLst>
              <a:ext uri="{FF2B5EF4-FFF2-40B4-BE49-F238E27FC236}">
                <a16:creationId xmlns:a16="http://schemas.microsoft.com/office/drawing/2014/main" id="{2ED4F979-8C84-FBC6-C4E3-2B7B4A9FB1BB}"/>
              </a:ext>
            </a:extLst>
          </p:cNvPr>
          <p:cNvSpPr>
            <a:spLocks noGrp="1"/>
          </p:cNvSpPr>
          <p:nvPr>
            <p:ph type="dt" sz="half" idx="2"/>
          </p:nvPr>
        </p:nvSpPr>
        <p:spPr/>
        <p:txBody>
          <a:bodyPr/>
          <a:lstStyle/>
          <a:p>
            <a:r>
              <a:rPr lang="en-US"/>
              <a:t>28 Mar 2024</a:t>
            </a:r>
            <a:endParaRPr lang="en-US" dirty="0"/>
          </a:p>
        </p:txBody>
      </p:sp>
      <p:sp>
        <p:nvSpPr>
          <p:cNvPr id="4" name="Date Placeholder 1">
            <a:extLst>
              <a:ext uri="{FF2B5EF4-FFF2-40B4-BE49-F238E27FC236}">
                <a16:creationId xmlns:a16="http://schemas.microsoft.com/office/drawing/2014/main" id="{F8143D6C-5365-492B-D904-336EFAC63C22}"/>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9-5</a:t>
            </a:r>
          </a:p>
        </p:txBody>
      </p:sp>
      <p:cxnSp>
        <p:nvCxnSpPr>
          <p:cNvPr id="6" name="Straight Connector 151">
            <a:extLst>
              <a:ext uri="{FF2B5EF4-FFF2-40B4-BE49-F238E27FC236}">
                <a16:creationId xmlns:a16="http://schemas.microsoft.com/office/drawing/2014/main" id="{4C766963-5D3E-8EFF-4D00-D37CEF92EBE9}"/>
              </a:ext>
            </a:extLst>
          </p:cNvPr>
          <p:cNvCxnSpPr>
            <a:cxnSpLocks noChangeShapeType="1"/>
          </p:cNvCxnSpPr>
          <p:nvPr/>
        </p:nvCxnSpPr>
        <p:spPr bwMode="auto">
          <a:xfrm>
            <a:off x="4041775" y="4489450"/>
            <a:ext cx="3209925"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cxnSp>
      <p:cxnSp>
        <p:nvCxnSpPr>
          <p:cNvPr id="7" name="Straight Connector 157">
            <a:extLst>
              <a:ext uri="{FF2B5EF4-FFF2-40B4-BE49-F238E27FC236}">
                <a16:creationId xmlns:a16="http://schemas.microsoft.com/office/drawing/2014/main" id="{1ECC1D2F-B6DD-30C5-D4DF-6627FEEA24C6}"/>
              </a:ext>
            </a:extLst>
          </p:cNvPr>
          <p:cNvCxnSpPr>
            <a:cxnSpLocks noChangeShapeType="1"/>
            <a:stCxn id="19" idx="2"/>
          </p:cNvCxnSpPr>
          <p:nvPr/>
        </p:nvCxnSpPr>
        <p:spPr bwMode="auto">
          <a:xfrm flipH="1">
            <a:off x="4727575" y="4105275"/>
            <a:ext cx="9525" cy="384175"/>
          </a:xfrm>
          <a:prstGeom prst="line">
            <a:avLst/>
          </a:prstGeom>
          <a:noFill/>
          <a:ln w="19050">
            <a:solidFill>
              <a:schemeClr val="tx1"/>
            </a:solidFill>
            <a:round/>
            <a:headEnd type="none" w="med" len="med"/>
            <a:tailEnd type="arrow" w="med" len="med"/>
          </a:ln>
          <a:extLst>
            <a:ext uri="{909E8E84-426E-40dd-AFC4-6F175D3DCCD1}">
              <a14:hiddenFill xmlns:a14="http://schemas.microsoft.com/office/drawing/2010/main" xmlns="">
                <a:noFill/>
              </a14:hiddenFill>
            </a:ext>
          </a:extLst>
        </p:spPr>
      </p:cxnSp>
      <p:cxnSp>
        <p:nvCxnSpPr>
          <p:cNvPr id="8" name="Elbow Connector 178">
            <a:extLst>
              <a:ext uri="{FF2B5EF4-FFF2-40B4-BE49-F238E27FC236}">
                <a16:creationId xmlns:a16="http://schemas.microsoft.com/office/drawing/2014/main" id="{CFDD4CEA-C0CB-C322-B62A-B07CEA690ADC}"/>
              </a:ext>
            </a:extLst>
          </p:cNvPr>
          <p:cNvCxnSpPr>
            <a:cxnSpLocks noChangeShapeType="1"/>
            <a:stCxn id="28" idx="3"/>
            <a:endCxn id="18" idx="1"/>
          </p:cNvCxnSpPr>
          <p:nvPr/>
        </p:nvCxnSpPr>
        <p:spPr bwMode="auto">
          <a:xfrm>
            <a:off x="2627313" y="4013994"/>
            <a:ext cx="1119187" cy="12700"/>
          </a:xfrm>
          <a:prstGeom prst="bentConnector3">
            <a:avLst>
              <a:gd name="adj1" fmla="val 50000"/>
            </a:avLst>
          </a:prstGeom>
          <a:noFill/>
          <a:ln w="19050">
            <a:solidFill>
              <a:schemeClr val="tx1"/>
            </a:solidFill>
            <a:round/>
            <a:headEnd type="arrow" w="med" len="med"/>
            <a:tailEnd type="arrow" w="med" len="med"/>
          </a:ln>
          <a:extLst>
            <a:ext uri="{909E8E84-426E-40dd-AFC4-6F175D3DCCD1}">
              <a14:hiddenFill xmlns:a14="http://schemas.microsoft.com/office/drawing/2010/main" xmlns="">
                <a:noFill/>
              </a14:hiddenFill>
            </a:ext>
          </a:extLst>
        </p:spPr>
      </p:cxnSp>
      <p:cxnSp>
        <p:nvCxnSpPr>
          <p:cNvPr id="9" name="Straight Connector 264">
            <a:extLst>
              <a:ext uri="{FF2B5EF4-FFF2-40B4-BE49-F238E27FC236}">
                <a16:creationId xmlns:a16="http://schemas.microsoft.com/office/drawing/2014/main" id="{F0998CB1-224B-AD83-F283-7398D31A0CE4}"/>
              </a:ext>
            </a:extLst>
          </p:cNvPr>
          <p:cNvCxnSpPr>
            <a:cxnSpLocks noChangeShapeType="1"/>
          </p:cNvCxnSpPr>
          <p:nvPr/>
        </p:nvCxnSpPr>
        <p:spPr bwMode="auto">
          <a:xfrm>
            <a:off x="6455569" y="4105275"/>
            <a:ext cx="0" cy="384175"/>
          </a:xfrm>
          <a:prstGeom prst="line">
            <a:avLst/>
          </a:prstGeom>
          <a:noFill/>
          <a:ln w="19050">
            <a:solidFill>
              <a:schemeClr val="tx1"/>
            </a:solidFill>
            <a:round/>
            <a:headEnd type="arrow" w="med" len="med"/>
            <a:tailEnd type="none" w="med" len="med"/>
          </a:ln>
          <a:extLst>
            <a:ext uri="{909E8E84-426E-40dd-AFC4-6F175D3DCCD1}">
              <a14:hiddenFill xmlns:a14="http://schemas.microsoft.com/office/drawing/2010/main" xmlns="">
                <a:noFill/>
              </a14:hiddenFill>
            </a:ext>
          </a:extLst>
        </p:spPr>
      </p:cxnSp>
      <p:sp>
        <p:nvSpPr>
          <p:cNvPr id="10" name="TextBox 76">
            <a:extLst>
              <a:ext uri="{FF2B5EF4-FFF2-40B4-BE49-F238E27FC236}">
                <a16:creationId xmlns:a16="http://schemas.microsoft.com/office/drawing/2014/main" id="{BE9603DC-655F-0479-7C7B-AEE01CD2B201}"/>
              </a:ext>
            </a:extLst>
          </p:cNvPr>
          <p:cNvSpPr txBox="1">
            <a:spLocks noChangeArrowheads="1"/>
          </p:cNvSpPr>
          <p:nvPr/>
        </p:nvSpPr>
        <p:spPr bwMode="auto">
          <a:xfrm>
            <a:off x="2656523" y="3350647"/>
            <a:ext cx="572593"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800" b="1" dirty="0">
                <a:solidFill>
                  <a:srgbClr val="0079A4"/>
                </a:solidFill>
              </a:rPr>
              <a:t>To VC Z</a:t>
            </a:r>
          </a:p>
        </p:txBody>
      </p:sp>
      <p:sp>
        <p:nvSpPr>
          <p:cNvPr id="11" name="Rectangle 669">
            <a:extLst>
              <a:ext uri="{FF2B5EF4-FFF2-40B4-BE49-F238E27FC236}">
                <a16:creationId xmlns:a16="http://schemas.microsoft.com/office/drawing/2014/main" id="{EA62A265-6074-BFD7-EEE0-F372ECF8C304}"/>
              </a:ext>
            </a:extLst>
          </p:cNvPr>
          <p:cNvSpPr>
            <a:spLocks noChangeArrowheads="1"/>
          </p:cNvSpPr>
          <p:nvPr/>
        </p:nvSpPr>
        <p:spPr bwMode="auto">
          <a:xfrm>
            <a:off x="3764716" y="2181990"/>
            <a:ext cx="1284287"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US" sz="1000" b="1" dirty="0"/>
              <a:t>ABA Earth-Space</a:t>
            </a:r>
          </a:p>
          <a:p>
            <a:pPr algn="ctr"/>
            <a:r>
              <a:rPr lang="en-US" sz="1000" b="1" dirty="0"/>
              <a:t>Link Terminal</a:t>
            </a:r>
          </a:p>
        </p:txBody>
      </p:sp>
      <p:sp>
        <p:nvSpPr>
          <p:cNvPr id="12" name="Rectangle 671">
            <a:extLst>
              <a:ext uri="{FF2B5EF4-FFF2-40B4-BE49-F238E27FC236}">
                <a16:creationId xmlns:a16="http://schemas.microsoft.com/office/drawing/2014/main" id="{7267D060-1F37-6197-44FD-FDA0B563D210}"/>
              </a:ext>
            </a:extLst>
          </p:cNvPr>
          <p:cNvSpPr>
            <a:spLocks noChangeArrowheads="1"/>
          </p:cNvSpPr>
          <p:nvPr/>
        </p:nvSpPr>
        <p:spPr bwMode="auto">
          <a:xfrm>
            <a:off x="5897561" y="2181990"/>
            <a:ext cx="1116013"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r>
              <a:rPr lang="en-US" sz="1000" b="1" dirty="0"/>
              <a:t>ABA Earth User Node</a:t>
            </a:r>
            <a:endParaRPr lang="en-US" sz="1000" dirty="0"/>
          </a:p>
        </p:txBody>
      </p:sp>
      <p:sp>
        <p:nvSpPr>
          <p:cNvPr id="13" name="Rectangle 672">
            <a:extLst>
              <a:ext uri="{FF2B5EF4-FFF2-40B4-BE49-F238E27FC236}">
                <a16:creationId xmlns:a16="http://schemas.microsoft.com/office/drawing/2014/main" id="{CCABE62C-E78B-B648-19B3-538B771F263D}"/>
              </a:ext>
            </a:extLst>
          </p:cNvPr>
          <p:cNvSpPr>
            <a:spLocks noChangeArrowheads="1"/>
          </p:cNvSpPr>
          <p:nvPr/>
        </p:nvSpPr>
        <p:spPr bwMode="auto">
          <a:xfrm>
            <a:off x="1890127" y="2181990"/>
            <a:ext cx="105727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US" sz="1000" b="1" dirty="0"/>
              <a:t>ABA Space User Node</a:t>
            </a:r>
            <a:endParaRPr lang="en-US" sz="1000" dirty="0"/>
          </a:p>
        </p:txBody>
      </p:sp>
      <p:sp>
        <p:nvSpPr>
          <p:cNvPr id="14" name="Text Box 57">
            <a:extLst>
              <a:ext uri="{FF2B5EF4-FFF2-40B4-BE49-F238E27FC236}">
                <a16:creationId xmlns:a16="http://schemas.microsoft.com/office/drawing/2014/main" id="{41A6DEFF-C8C5-7E09-9B69-F7E26A8DC757}"/>
              </a:ext>
            </a:extLst>
          </p:cNvPr>
          <p:cNvSpPr txBox="1">
            <a:spLocks noChangeArrowheads="1"/>
          </p:cNvSpPr>
          <p:nvPr/>
        </p:nvSpPr>
        <p:spPr bwMode="auto">
          <a:xfrm>
            <a:off x="2845421" y="4378951"/>
            <a:ext cx="11874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GB" sz="1000" b="1" dirty="0">
                <a:solidFill>
                  <a:srgbClr val="000099"/>
                </a:solidFill>
                <a:latin typeface="Calibri" pitchFamily="34" charset="0"/>
              </a:rPr>
              <a:t>Ground-Space</a:t>
            </a:r>
          </a:p>
          <a:p>
            <a:pPr algn="ctr" eaLnBrk="1" hangingPunct="1"/>
            <a:r>
              <a:rPr lang="en-GB" sz="1000" b="1" dirty="0">
                <a:solidFill>
                  <a:srgbClr val="000099"/>
                </a:solidFill>
                <a:latin typeface="Calibri" pitchFamily="34" charset="0"/>
              </a:rPr>
              <a:t>CCSDS Protocols</a:t>
            </a:r>
          </a:p>
        </p:txBody>
      </p:sp>
      <p:sp>
        <p:nvSpPr>
          <p:cNvPr id="15" name="Text Box 57">
            <a:extLst>
              <a:ext uri="{FF2B5EF4-FFF2-40B4-BE49-F238E27FC236}">
                <a16:creationId xmlns:a16="http://schemas.microsoft.com/office/drawing/2014/main" id="{7B722101-5787-2D83-BFAA-56F7AF9E88A8}"/>
              </a:ext>
            </a:extLst>
          </p:cNvPr>
          <p:cNvSpPr txBox="1">
            <a:spLocks noChangeArrowheads="1"/>
          </p:cNvSpPr>
          <p:nvPr/>
        </p:nvSpPr>
        <p:spPr bwMode="auto">
          <a:xfrm>
            <a:off x="5934075" y="4476750"/>
            <a:ext cx="1042988" cy="400050"/>
          </a:xfrm>
          <a:prstGeom prst="rect">
            <a:avLst/>
          </a:prstGeom>
          <a:noFill/>
          <a:ln w="19050">
            <a:noFill/>
            <a:miter lim="800000"/>
            <a:headEnd type="none" w="sm" len="sm"/>
            <a:tailEnd type="none" w="sm" len="sm"/>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GB" sz="1000" b="1" dirty="0">
                <a:solidFill>
                  <a:srgbClr val="000099"/>
                </a:solidFill>
                <a:latin typeface="Calibri" pitchFamily="34" charset="0"/>
              </a:rPr>
              <a:t>Terrestrial</a:t>
            </a:r>
          </a:p>
          <a:p>
            <a:pPr algn="ctr" eaLnBrk="1" hangingPunct="1"/>
            <a:r>
              <a:rPr lang="en-GB" sz="1000" b="1" dirty="0">
                <a:solidFill>
                  <a:srgbClr val="000099"/>
                </a:solidFill>
                <a:latin typeface="Calibri" pitchFamily="34" charset="0"/>
              </a:rPr>
              <a:t>WAN</a:t>
            </a:r>
          </a:p>
        </p:txBody>
      </p:sp>
      <p:sp>
        <p:nvSpPr>
          <p:cNvPr id="16" name="TextBox 77">
            <a:extLst>
              <a:ext uri="{FF2B5EF4-FFF2-40B4-BE49-F238E27FC236}">
                <a16:creationId xmlns:a16="http://schemas.microsoft.com/office/drawing/2014/main" id="{8D391863-54A8-AD8D-8D6E-739930E8F6CF}"/>
              </a:ext>
            </a:extLst>
          </p:cNvPr>
          <p:cNvSpPr txBox="1">
            <a:spLocks noChangeArrowheads="1"/>
          </p:cNvSpPr>
          <p:nvPr/>
        </p:nvSpPr>
        <p:spPr bwMode="auto">
          <a:xfrm>
            <a:off x="4751421" y="3276600"/>
            <a:ext cx="418704"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en-US"/>
            </a:defPPr>
            <a:lvl1pPr algn="ctr">
              <a:defRPr sz="800" b="1">
                <a:solidFill>
                  <a:srgbClr val="0079A4"/>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r>
              <a:rPr lang="en-US" dirty="0"/>
              <a:t>VC Z</a:t>
            </a:r>
          </a:p>
        </p:txBody>
      </p:sp>
      <p:sp>
        <p:nvSpPr>
          <p:cNvPr id="17" name="TextBox 77">
            <a:extLst>
              <a:ext uri="{FF2B5EF4-FFF2-40B4-BE49-F238E27FC236}">
                <a16:creationId xmlns:a16="http://schemas.microsoft.com/office/drawing/2014/main" id="{893F6E41-0916-5F28-1F4C-3A26FF864D71}"/>
              </a:ext>
            </a:extLst>
          </p:cNvPr>
          <p:cNvSpPr txBox="1">
            <a:spLocks noChangeArrowheads="1"/>
          </p:cNvSpPr>
          <p:nvPr/>
        </p:nvSpPr>
        <p:spPr bwMode="auto">
          <a:xfrm>
            <a:off x="6503600" y="3035529"/>
            <a:ext cx="704039"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en-US"/>
            </a:defPPr>
            <a:lvl1pPr algn="ctr">
              <a:defRPr sz="800" b="1">
                <a:solidFill>
                  <a:srgbClr val="0079A4"/>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r>
              <a:rPr lang="en-US" dirty="0"/>
              <a:t>From VC Z</a:t>
            </a:r>
          </a:p>
        </p:txBody>
      </p:sp>
      <p:sp>
        <p:nvSpPr>
          <p:cNvPr id="18" name="Text Box 12">
            <a:extLst>
              <a:ext uri="{FF2B5EF4-FFF2-40B4-BE49-F238E27FC236}">
                <a16:creationId xmlns:a16="http://schemas.microsoft.com/office/drawing/2014/main" id="{180E6FBC-EA74-CEE7-8C53-E5994D71D046}"/>
              </a:ext>
            </a:extLst>
          </p:cNvPr>
          <p:cNvSpPr txBox="1">
            <a:spLocks noChangeArrowheads="1"/>
          </p:cNvSpPr>
          <p:nvPr/>
        </p:nvSpPr>
        <p:spPr bwMode="auto">
          <a:xfrm>
            <a:off x="3746500" y="3922712"/>
            <a:ext cx="569912" cy="182563"/>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RF &amp; Mod</a:t>
            </a:r>
            <a:endParaRPr lang="en-US" sz="900">
              <a:solidFill>
                <a:schemeClr val="tx1"/>
              </a:solidFill>
              <a:latin typeface="Calibri" pitchFamily="34" charset="0"/>
            </a:endParaRPr>
          </a:p>
        </p:txBody>
      </p:sp>
      <p:sp>
        <p:nvSpPr>
          <p:cNvPr id="19" name="Text Box 16">
            <a:extLst>
              <a:ext uri="{FF2B5EF4-FFF2-40B4-BE49-F238E27FC236}">
                <a16:creationId xmlns:a16="http://schemas.microsoft.com/office/drawing/2014/main" id="{58E4EBE1-C2D6-071C-FB3D-6F3DC5A4034C}"/>
              </a:ext>
            </a:extLst>
          </p:cNvPr>
          <p:cNvSpPr txBox="1">
            <a:spLocks noChangeArrowheads="1"/>
          </p:cNvSpPr>
          <p:nvPr/>
        </p:nvSpPr>
        <p:spPr bwMode="auto">
          <a:xfrm>
            <a:off x="4452937" y="3924300"/>
            <a:ext cx="568325" cy="180975"/>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IP</a:t>
            </a:r>
            <a:endParaRPr lang="en-US" sz="900">
              <a:solidFill>
                <a:schemeClr val="tx1"/>
              </a:solidFill>
              <a:latin typeface="Calibri" pitchFamily="34" charset="0"/>
            </a:endParaRPr>
          </a:p>
        </p:txBody>
      </p:sp>
      <p:cxnSp>
        <p:nvCxnSpPr>
          <p:cNvPr id="20" name="Straight Connector 19">
            <a:extLst>
              <a:ext uri="{FF2B5EF4-FFF2-40B4-BE49-F238E27FC236}">
                <a16:creationId xmlns:a16="http://schemas.microsoft.com/office/drawing/2014/main" id="{FBC716CF-6A33-D06B-E8C9-C0CD7BEF1E9D}"/>
              </a:ext>
            </a:extLst>
          </p:cNvPr>
          <p:cNvCxnSpPr>
            <a:cxnSpLocks noChangeShapeType="1"/>
            <a:stCxn id="24" idx="3"/>
            <a:endCxn id="18" idx="0"/>
          </p:cNvCxnSpPr>
          <p:nvPr/>
        </p:nvCxnSpPr>
        <p:spPr bwMode="auto">
          <a:xfrm>
            <a:off x="4030662" y="3368675"/>
            <a:ext cx="0" cy="554037"/>
          </a:xfrm>
          <a:prstGeom prst="line">
            <a:avLst/>
          </a:prstGeom>
          <a:noFill/>
          <a:ln w="19050">
            <a:solidFill>
              <a:schemeClr val="tx1"/>
            </a:solidFill>
            <a:round/>
            <a:headEnd type="arrow" w="med" len="med"/>
            <a:tailEnd type="none" w="med" len="med"/>
          </a:ln>
          <a:extLst>
            <a:ext uri="{909E8E84-426E-40dd-AFC4-6F175D3DCCD1}">
              <a14:hiddenFill xmlns:a14="http://schemas.microsoft.com/office/drawing/2010/main" xmlns="">
                <a:noFill/>
              </a14:hiddenFill>
            </a:ext>
          </a:extLst>
        </p:spPr>
      </p:cxnSp>
      <p:cxnSp>
        <p:nvCxnSpPr>
          <p:cNvPr id="21" name="Straight Connector 20">
            <a:extLst>
              <a:ext uri="{FF2B5EF4-FFF2-40B4-BE49-F238E27FC236}">
                <a16:creationId xmlns:a16="http://schemas.microsoft.com/office/drawing/2014/main" id="{E6A0EB5F-47DD-334C-EC69-B4E7EB4FB86F}"/>
              </a:ext>
            </a:extLst>
          </p:cNvPr>
          <p:cNvCxnSpPr>
            <a:cxnSpLocks noChangeShapeType="1"/>
            <a:stCxn id="24" idx="5"/>
            <a:endCxn id="19" idx="0"/>
          </p:cNvCxnSpPr>
          <p:nvPr/>
        </p:nvCxnSpPr>
        <p:spPr bwMode="auto">
          <a:xfrm>
            <a:off x="4727575" y="3368675"/>
            <a:ext cx="9525" cy="555625"/>
          </a:xfrm>
          <a:prstGeom prst="line">
            <a:avLst/>
          </a:prstGeom>
          <a:noFill/>
          <a:ln w="19050">
            <a:solidFill>
              <a:srgbClr val="0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22" name="Text Box 15">
            <a:extLst>
              <a:ext uri="{FF2B5EF4-FFF2-40B4-BE49-F238E27FC236}">
                <a16:creationId xmlns:a16="http://schemas.microsoft.com/office/drawing/2014/main" id="{C08D1A39-3D7D-C7F4-D3D4-07FEF3A5AF3D}"/>
              </a:ext>
            </a:extLst>
          </p:cNvPr>
          <p:cNvSpPr txBox="1">
            <a:spLocks noChangeArrowheads="1"/>
          </p:cNvSpPr>
          <p:nvPr/>
        </p:nvSpPr>
        <p:spPr bwMode="auto">
          <a:xfrm>
            <a:off x="4452937" y="3708400"/>
            <a:ext cx="568325" cy="182562"/>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TCP</a:t>
            </a:r>
            <a:endParaRPr lang="en-US" sz="900">
              <a:solidFill>
                <a:schemeClr val="tx1"/>
              </a:solidFill>
              <a:latin typeface="Calibri" pitchFamily="34" charset="0"/>
            </a:endParaRPr>
          </a:p>
        </p:txBody>
      </p:sp>
      <p:sp>
        <p:nvSpPr>
          <p:cNvPr id="23" name="Text Box 15">
            <a:extLst>
              <a:ext uri="{FF2B5EF4-FFF2-40B4-BE49-F238E27FC236}">
                <a16:creationId xmlns:a16="http://schemas.microsoft.com/office/drawing/2014/main" id="{4DD5781F-FE1C-251E-09D1-DBFFA32D918E}"/>
              </a:ext>
            </a:extLst>
          </p:cNvPr>
          <p:cNvSpPr txBox="1">
            <a:spLocks noChangeArrowheads="1"/>
          </p:cNvSpPr>
          <p:nvPr/>
        </p:nvSpPr>
        <p:spPr bwMode="auto">
          <a:xfrm>
            <a:off x="4451350" y="3489325"/>
            <a:ext cx="569912" cy="182562"/>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a:solidFill>
                  <a:schemeClr val="tx1"/>
                </a:solidFill>
                <a:latin typeface="Calibri" pitchFamily="34" charset="0"/>
                <a:ea typeface="ÇlÇr ñæí©" charset="-128"/>
              </a:rPr>
              <a:t>R-CF</a:t>
            </a:r>
            <a:endParaRPr lang="en-US" sz="900" dirty="0">
              <a:solidFill>
                <a:schemeClr val="tx1"/>
              </a:solidFill>
              <a:latin typeface="Calibri" pitchFamily="34" charset="0"/>
            </a:endParaRPr>
          </a:p>
        </p:txBody>
      </p:sp>
      <p:sp>
        <p:nvSpPr>
          <p:cNvPr id="24" name="Oval 7">
            <a:extLst>
              <a:ext uri="{FF2B5EF4-FFF2-40B4-BE49-F238E27FC236}">
                <a16:creationId xmlns:a16="http://schemas.microsoft.com/office/drawing/2014/main" id="{DF8B034E-FB44-02F4-7E09-5C618F7763EA}"/>
              </a:ext>
            </a:extLst>
          </p:cNvPr>
          <p:cNvSpPr>
            <a:spLocks noChangeArrowheads="1"/>
          </p:cNvSpPr>
          <p:nvPr/>
        </p:nvSpPr>
        <p:spPr bwMode="auto">
          <a:xfrm>
            <a:off x="3884612" y="3116262"/>
            <a:ext cx="987425" cy="296863"/>
          </a:xfrm>
          <a:prstGeom prst="ellipse">
            <a:avLst/>
          </a:prstGeom>
          <a:solidFill>
            <a:srgbClr val="FF99CC"/>
          </a:solidFill>
          <a:ln w="9525">
            <a:solidFill>
              <a:srgbClr val="000000"/>
            </a:solidFill>
            <a:round/>
            <a:headEnd/>
            <a:tailEnd/>
          </a:ln>
        </p:spPr>
        <p:txBody>
          <a:bodyPr lIns="0" tIns="0" rIns="0" bIns="0"/>
          <a:lstStyle/>
          <a:p>
            <a:pPr algn="ctr">
              <a:lnSpc>
                <a:spcPct val="80000"/>
              </a:lnSpc>
            </a:pPr>
            <a:r>
              <a:rPr lang="en-US" sz="900" dirty="0">
                <a:latin typeface="Calibri" pitchFamily="34" charset="0"/>
                <a:ea typeface="ÇlÇr ñæí©" charset="-128"/>
              </a:rPr>
              <a:t>R-AF</a:t>
            </a:r>
          </a:p>
          <a:p>
            <a:pPr algn="ctr">
              <a:lnSpc>
                <a:spcPct val="80000"/>
              </a:lnSpc>
            </a:pPr>
            <a:r>
              <a:rPr lang="en-US" sz="900" dirty="0">
                <a:latin typeface="Calibri" pitchFamily="34" charset="0"/>
                <a:ea typeface="ÇlÇr ñæí©" charset="-128"/>
              </a:rPr>
              <a:t>Production</a:t>
            </a:r>
            <a:endParaRPr lang="en-US" sz="900" dirty="0">
              <a:latin typeface="Calibri" pitchFamily="34" charset="0"/>
            </a:endParaRPr>
          </a:p>
        </p:txBody>
      </p:sp>
      <p:sp>
        <p:nvSpPr>
          <p:cNvPr id="25" name="Oval 7">
            <a:extLst>
              <a:ext uri="{FF2B5EF4-FFF2-40B4-BE49-F238E27FC236}">
                <a16:creationId xmlns:a16="http://schemas.microsoft.com/office/drawing/2014/main" id="{E0BD00F2-B8FE-CEA0-6DE4-907AA6A9468F}"/>
              </a:ext>
            </a:extLst>
          </p:cNvPr>
          <p:cNvSpPr>
            <a:spLocks noChangeArrowheads="1"/>
          </p:cNvSpPr>
          <p:nvPr/>
        </p:nvSpPr>
        <p:spPr bwMode="auto">
          <a:xfrm>
            <a:off x="1828800" y="2667000"/>
            <a:ext cx="1012825" cy="296863"/>
          </a:xfrm>
          <a:prstGeom prst="ellipse">
            <a:avLst/>
          </a:prstGeom>
          <a:solidFill>
            <a:srgbClr val="FF99CC"/>
          </a:solidFill>
          <a:ln w="9525">
            <a:solidFill>
              <a:srgbClr val="000000"/>
            </a:solidFill>
            <a:round/>
            <a:headEnd/>
            <a:tailEnd/>
          </a:ln>
        </p:spPr>
        <p:txBody>
          <a:bodyPr lIns="0" tIns="0" rIns="0" bIns="0"/>
          <a:lstStyle/>
          <a:p>
            <a:pPr algn="ctr">
              <a:lnSpc>
                <a:spcPct val="80000"/>
              </a:lnSpc>
            </a:pPr>
            <a:r>
              <a:rPr lang="en-US" sz="900" dirty="0">
                <a:latin typeface="Calibri" pitchFamily="34" charset="0"/>
                <a:ea typeface="ÇlÇr ñæí©" charset="-128"/>
              </a:rPr>
              <a:t>Space USLP</a:t>
            </a:r>
          </a:p>
          <a:p>
            <a:pPr algn="ctr">
              <a:lnSpc>
                <a:spcPct val="80000"/>
              </a:lnSpc>
            </a:pPr>
            <a:r>
              <a:rPr lang="en-US" sz="900" dirty="0">
                <a:latin typeface="Calibri" pitchFamily="34" charset="0"/>
                <a:ea typeface="ÇlÇr ñæí©" charset="-128"/>
              </a:rPr>
              <a:t>Application</a:t>
            </a:r>
            <a:endParaRPr lang="en-US" sz="900" dirty="0">
              <a:latin typeface="Calibri" pitchFamily="34" charset="0"/>
            </a:endParaRPr>
          </a:p>
          <a:p>
            <a:pPr algn="ctr">
              <a:lnSpc>
                <a:spcPct val="80000"/>
              </a:lnSpc>
            </a:pPr>
            <a:endParaRPr lang="en-US" sz="900" dirty="0">
              <a:latin typeface="Calibri" pitchFamily="34" charset="0"/>
            </a:endParaRPr>
          </a:p>
        </p:txBody>
      </p:sp>
      <p:cxnSp>
        <p:nvCxnSpPr>
          <p:cNvPr id="26" name="Straight Connector 25">
            <a:extLst>
              <a:ext uri="{FF2B5EF4-FFF2-40B4-BE49-F238E27FC236}">
                <a16:creationId xmlns:a16="http://schemas.microsoft.com/office/drawing/2014/main" id="{0B11772B-5122-534A-5D90-FA1AACDE92FB}"/>
              </a:ext>
            </a:extLst>
          </p:cNvPr>
          <p:cNvCxnSpPr>
            <a:cxnSpLocks noChangeShapeType="1"/>
            <a:stCxn id="25" idx="4"/>
            <a:endCxn id="27" idx="0"/>
          </p:cNvCxnSpPr>
          <p:nvPr/>
        </p:nvCxnSpPr>
        <p:spPr bwMode="auto">
          <a:xfrm>
            <a:off x="2335213" y="2963863"/>
            <a:ext cx="7144" cy="525462"/>
          </a:xfrm>
          <a:prstGeom prst="line">
            <a:avLst/>
          </a:prstGeom>
          <a:noFill/>
          <a:ln w="19050">
            <a:solidFill>
              <a:srgbClr val="000000"/>
            </a:solidFill>
            <a:round/>
            <a:headEnd type="none" w="med" len="me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27" name="Text Box 15">
            <a:extLst>
              <a:ext uri="{FF2B5EF4-FFF2-40B4-BE49-F238E27FC236}">
                <a16:creationId xmlns:a16="http://schemas.microsoft.com/office/drawing/2014/main" id="{BC8C1E61-908F-A2BF-6F4C-1913EF0AFA38}"/>
              </a:ext>
            </a:extLst>
          </p:cNvPr>
          <p:cNvSpPr txBox="1">
            <a:spLocks noChangeArrowheads="1"/>
          </p:cNvSpPr>
          <p:nvPr/>
        </p:nvSpPr>
        <p:spPr bwMode="auto">
          <a:xfrm>
            <a:off x="2057400" y="3489325"/>
            <a:ext cx="569913" cy="184150"/>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a:solidFill>
                  <a:schemeClr val="tx1"/>
                </a:solidFill>
                <a:latin typeface="Calibri" pitchFamily="34" charset="0"/>
                <a:ea typeface="ÇlÇr ñæí©" charset="-128"/>
              </a:rPr>
              <a:t>USLP</a:t>
            </a:r>
            <a:endParaRPr lang="en-US" sz="900" dirty="0">
              <a:solidFill>
                <a:schemeClr val="tx1"/>
              </a:solidFill>
              <a:latin typeface="Calibri" pitchFamily="34" charset="0"/>
            </a:endParaRPr>
          </a:p>
        </p:txBody>
      </p:sp>
      <p:sp>
        <p:nvSpPr>
          <p:cNvPr id="28" name="Text Box 12">
            <a:extLst>
              <a:ext uri="{FF2B5EF4-FFF2-40B4-BE49-F238E27FC236}">
                <a16:creationId xmlns:a16="http://schemas.microsoft.com/office/drawing/2014/main" id="{6FF89CF4-0F0A-7C41-678F-1DB5A9A62666}"/>
              </a:ext>
            </a:extLst>
          </p:cNvPr>
          <p:cNvSpPr txBox="1">
            <a:spLocks noChangeArrowheads="1"/>
          </p:cNvSpPr>
          <p:nvPr/>
        </p:nvSpPr>
        <p:spPr bwMode="auto">
          <a:xfrm>
            <a:off x="2057400" y="3922712"/>
            <a:ext cx="569913" cy="182563"/>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a:solidFill>
                  <a:schemeClr val="tx1"/>
                </a:solidFill>
                <a:latin typeface="Calibri" pitchFamily="34" charset="0"/>
                <a:ea typeface="ÇlÇr ñæí©" charset="-128"/>
              </a:rPr>
              <a:t>RF &amp; Mod</a:t>
            </a:r>
            <a:endParaRPr lang="en-US" sz="900" dirty="0">
              <a:solidFill>
                <a:schemeClr val="tx1"/>
              </a:solidFill>
              <a:latin typeface="Calibri" pitchFamily="34" charset="0"/>
            </a:endParaRPr>
          </a:p>
        </p:txBody>
      </p:sp>
      <p:sp>
        <p:nvSpPr>
          <p:cNvPr id="30" name="Oval 7">
            <a:extLst>
              <a:ext uri="{FF2B5EF4-FFF2-40B4-BE49-F238E27FC236}">
                <a16:creationId xmlns:a16="http://schemas.microsoft.com/office/drawing/2014/main" id="{585AA658-27EE-EA4D-CEA3-BECEF02D09A1}"/>
              </a:ext>
            </a:extLst>
          </p:cNvPr>
          <p:cNvSpPr>
            <a:spLocks noChangeArrowheads="1"/>
          </p:cNvSpPr>
          <p:nvPr/>
        </p:nvSpPr>
        <p:spPr bwMode="auto">
          <a:xfrm>
            <a:off x="5949157" y="2682875"/>
            <a:ext cx="1012825" cy="295275"/>
          </a:xfrm>
          <a:prstGeom prst="ellipse">
            <a:avLst/>
          </a:prstGeom>
          <a:solidFill>
            <a:srgbClr val="FF99CC"/>
          </a:solidFill>
          <a:ln w="9525">
            <a:solidFill>
              <a:srgbClr val="000000"/>
            </a:solidFill>
            <a:round/>
            <a:headEnd/>
            <a:tailEnd/>
          </a:ln>
        </p:spPr>
        <p:txBody>
          <a:bodyPr lIns="0" tIns="0" rIns="0" bIns="0"/>
          <a:lstStyle/>
          <a:p>
            <a:pPr algn="ctr">
              <a:lnSpc>
                <a:spcPct val="80000"/>
              </a:lnSpc>
            </a:pPr>
            <a:r>
              <a:rPr lang="en-US" sz="900" dirty="0">
                <a:latin typeface="Calibri" pitchFamily="34" charset="0"/>
                <a:ea typeface="ÇlÇr ñæí©" charset="-128"/>
              </a:rPr>
              <a:t>User USLP</a:t>
            </a:r>
          </a:p>
          <a:p>
            <a:pPr algn="ctr">
              <a:lnSpc>
                <a:spcPct val="80000"/>
              </a:lnSpc>
            </a:pPr>
            <a:r>
              <a:rPr lang="en-US" sz="900" dirty="0">
                <a:latin typeface="Calibri" pitchFamily="34" charset="0"/>
                <a:ea typeface="ÇlÇr ñæí©" charset="-128"/>
              </a:rPr>
              <a:t>Application</a:t>
            </a:r>
            <a:endParaRPr lang="en-US" sz="900" dirty="0">
              <a:latin typeface="Calibri" pitchFamily="34" charset="0"/>
            </a:endParaRPr>
          </a:p>
          <a:p>
            <a:pPr algn="ctr">
              <a:lnSpc>
                <a:spcPct val="80000"/>
              </a:lnSpc>
            </a:pPr>
            <a:endParaRPr lang="en-US" sz="900" dirty="0">
              <a:latin typeface="Calibri" pitchFamily="34" charset="0"/>
            </a:endParaRPr>
          </a:p>
        </p:txBody>
      </p:sp>
      <p:sp>
        <p:nvSpPr>
          <p:cNvPr id="31" name="Text Box 16">
            <a:extLst>
              <a:ext uri="{FF2B5EF4-FFF2-40B4-BE49-F238E27FC236}">
                <a16:creationId xmlns:a16="http://schemas.microsoft.com/office/drawing/2014/main" id="{F07D3CEB-C019-1D70-0237-BC283F05FBF7}"/>
              </a:ext>
            </a:extLst>
          </p:cNvPr>
          <p:cNvSpPr txBox="1">
            <a:spLocks noChangeArrowheads="1"/>
          </p:cNvSpPr>
          <p:nvPr/>
        </p:nvSpPr>
        <p:spPr bwMode="auto">
          <a:xfrm>
            <a:off x="6188075" y="3922712"/>
            <a:ext cx="534988" cy="182563"/>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IP</a:t>
            </a:r>
            <a:endParaRPr lang="en-US" sz="900">
              <a:solidFill>
                <a:schemeClr val="tx1"/>
              </a:solidFill>
              <a:latin typeface="Calibri" pitchFamily="34" charset="0"/>
            </a:endParaRPr>
          </a:p>
        </p:txBody>
      </p:sp>
      <p:cxnSp>
        <p:nvCxnSpPr>
          <p:cNvPr id="32" name="Straight Connector 31">
            <a:extLst>
              <a:ext uri="{FF2B5EF4-FFF2-40B4-BE49-F238E27FC236}">
                <a16:creationId xmlns:a16="http://schemas.microsoft.com/office/drawing/2014/main" id="{E8836538-78BC-0E43-036F-103A18C86A8D}"/>
              </a:ext>
            </a:extLst>
          </p:cNvPr>
          <p:cNvCxnSpPr>
            <a:cxnSpLocks noChangeShapeType="1"/>
          </p:cNvCxnSpPr>
          <p:nvPr/>
        </p:nvCxnSpPr>
        <p:spPr bwMode="auto">
          <a:xfrm flipH="1">
            <a:off x="6455569" y="2978150"/>
            <a:ext cx="1" cy="944562"/>
          </a:xfrm>
          <a:prstGeom prst="line">
            <a:avLst/>
          </a:prstGeom>
          <a:noFill/>
          <a:ln w="19050">
            <a:solidFill>
              <a:srgbClr val="0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33" name="Text Box 15">
            <a:extLst>
              <a:ext uri="{FF2B5EF4-FFF2-40B4-BE49-F238E27FC236}">
                <a16:creationId xmlns:a16="http://schemas.microsoft.com/office/drawing/2014/main" id="{B898D1CD-C024-3153-8F2D-9A3CAB5DD61C}"/>
              </a:ext>
            </a:extLst>
          </p:cNvPr>
          <p:cNvSpPr txBox="1">
            <a:spLocks noChangeArrowheads="1"/>
          </p:cNvSpPr>
          <p:nvPr/>
        </p:nvSpPr>
        <p:spPr bwMode="auto">
          <a:xfrm>
            <a:off x="6188075" y="3703637"/>
            <a:ext cx="534988" cy="182563"/>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TCP</a:t>
            </a:r>
            <a:endParaRPr lang="en-US" sz="900">
              <a:solidFill>
                <a:schemeClr val="tx1"/>
              </a:solidFill>
              <a:latin typeface="Calibri" pitchFamily="34" charset="0"/>
            </a:endParaRPr>
          </a:p>
        </p:txBody>
      </p:sp>
      <p:sp>
        <p:nvSpPr>
          <p:cNvPr id="34" name="Text Box 15">
            <a:extLst>
              <a:ext uri="{FF2B5EF4-FFF2-40B4-BE49-F238E27FC236}">
                <a16:creationId xmlns:a16="http://schemas.microsoft.com/office/drawing/2014/main" id="{F4147679-5DEC-D81C-FA38-AC4EE1FB8368}"/>
              </a:ext>
            </a:extLst>
          </p:cNvPr>
          <p:cNvSpPr txBox="1">
            <a:spLocks noChangeArrowheads="1"/>
          </p:cNvSpPr>
          <p:nvPr/>
        </p:nvSpPr>
        <p:spPr bwMode="auto">
          <a:xfrm>
            <a:off x="6188075" y="3484562"/>
            <a:ext cx="534988" cy="184150"/>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a:solidFill>
                  <a:schemeClr val="tx1"/>
                </a:solidFill>
                <a:latin typeface="Calibri" pitchFamily="34" charset="0"/>
                <a:ea typeface="ÇlÇr ñæí©" charset="-128"/>
              </a:rPr>
              <a:t>R-CF</a:t>
            </a:r>
            <a:endParaRPr lang="en-US" sz="900" dirty="0">
              <a:solidFill>
                <a:schemeClr val="tx1"/>
              </a:solidFill>
              <a:latin typeface="Calibri" pitchFamily="34" charset="0"/>
            </a:endParaRPr>
          </a:p>
        </p:txBody>
      </p:sp>
      <p:sp>
        <p:nvSpPr>
          <p:cNvPr id="35" name="Text Box 15">
            <a:extLst>
              <a:ext uri="{FF2B5EF4-FFF2-40B4-BE49-F238E27FC236}">
                <a16:creationId xmlns:a16="http://schemas.microsoft.com/office/drawing/2014/main" id="{08046EDA-39AE-F6D3-D39C-9ED4970B3A6D}"/>
              </a:ext>
            </a:extLst>
          </p:cNvPr>
          <p:cNvSpPr txBox="1">
            <a:spLocks noChangeArrowheads="1"/>
          </p:cNvSpPr>
          <p:nvPr/>
        </p:nvSpPr>
        <p:spPr bwMode="auto">
          <a:xfrm>
            <a:off x="6188075" y="3276600"/>
            <a:ext cx="534988" cy="184150"/>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a:solidFill>
                  <a:schemeClr val="tx1"/>
                </a:solidFill>
                <a:latin typeface="Calibri" pitchFamily="34" charset="0"/>
                <a:ea typeface="ÇlÇr ñæí©" charset="-128"/>
              </a:rPr>
              <a:t>USLP</a:t>
            </a:r>
            <a:endParaRPr lang="en-US" sz="900" dirty="0">
              <a:solidFill>
                <a:schemeClr val="tx1"/>
              </a:solidFill>
              <a:latin typeface="Calibri" pitchFamily="34" charset="0"/>
            </a:endParaRPr>
          </a:p>
        </p:txBody>
      </p:sp>
      <p:sp>
        <p:nvSpPr>
          <p:cNvPr id="37" name="TextBox 36">
            <a:extLst>
              <a:ext uri="{FF2B5EF4-FFF2-40B4-BE49-F238E27FC236}">
                <a16:creationId xmlns:a16="http://schemas.microsoft.com/office/drawing/2014/main" id="{EBB55A40-7ED2-2FBB-F552-F1088FF370D3}"/>
              </a:ext>
            </a:extLst>
          </p:cNvPr>
          <p:cNvSpPr txBox="1"/>
          <p:nvPr/>
        </p:nvSpPr>
        <p:spPr>
          <a:xfrm>
            <a:off x="1638300" y="4876800"/>
            <a:ext cx="2273379" cy="246221"/>
          </a:xfrm>
          <a:prstGeom prst="rect">
            <a:avLst/>
          </a:prstGeom>
          <a:noFill/>
        </p:spPr>
        <p:txBody>
          <a:bodyPr wrap="none" rtlCol="0">
            <a:spAutoFit/>
          </a:bodyPr>
          <a:lstStyle/>
          <a:p>
            <a:r>
              <a:rPr lang="en-US" sz="1000" b="1" dirty="0"/>
              <a:t>C &amp; S = Coding &amp; Synchronization</a:t>
            </a:r>
          </a:p>
        </p:txBody>
      </p:sp>
      <p:sp>
        <p:nvSpPr>
          <p:cNvPr id="48" name="Text Box 12">
            <a:extLst>
              <a:ext uri="{FF2B5EF4-FFF2-40B4-BE49-F238E27FC236}">
                <a16:creationId xmlns:a16="http://schemas.microsoft.com/office/drawing/2014/main" id="{2936B915-5744-B0B8-CC8F-7B96670DC586}"/>
              </a:ext>
            </a:extLst>
          </p:cNvPr>
          <p:cNvSpPr txBox="1">
            <a:spLocks noChangeArrowheads="1"/>
          </p:cNvSpPr>
          <p:nvPr/>
        </p:nvSpPr>
        <p:spPr bwMode="auto">
          <a:xfrm>
            <a:off x="3752504" y="3702039"/>
            <a:ext cx="569913" cy="182562"/>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a:solidFill>
                  <a:schemeClr val="tx1"/>
                </a:solidFill>
                <a:latin typeface="Calibri" pitchFamily="34" charset="0"/>
                <a:ea typeface="ÇlÇr ñæí©" charset="-128"/>
              </a:rPr>
              <a:t>C &amp; S</a:t>
            </a:r>
            <a:endParaRPr lang="en-US" sz="900" dirty="0">
              <a:solidFill>
                <a:schemeClr val="tx1"/>
              </a:solidFill>
              <a:latin typeface="Calibri" pitchFamily="34" charset="0"/>
            </a:endParaRPr>
          </a:p>
        </p:txBody>
      </p:sp>
      <p:cxnSp>
        <p:nvCxnSpPr>
          <p:cNvPr id="50" name="Straight Connector 49">
            <a:extLst>
              <a:ext uri="{FF2B5EF4-FFF2-40B4-BE49-F238E27FC236}">
                <a16:creationId xmlns:a16="http://schemas.microsoft.com/office/drawing/2014/main" id="{DC03C770-1030-629C-A178-78319289F952}"/>
              </a:ext>
            </a:extLst>
          </p:cNvPr>
          <p:cNvCxnSpPr>
            <a:cxnSpLocks noChangeShapeType="1"/>
            <a:endCxn id="28" idx="0"/>
          </p:cNvCxnSpPr>
          <p:nvPr/>
        </p:nvCxnSpPr>
        <p:spPr bwMode="auto">
          <a:xfrm>
            <a:off x="2325687" y="3668712"/>
            <a:ext cx="16670" cy="254000"/>
          </a:xfrm>
          <a:prstGeom prst="line">
            <a:avLst/>
          </a:prstGeom>
          <a:noFill/>
          <a:ln w="19050">
            <a:solidFill>
              <a:srgbClr val="0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29" name="Text Box 12">
            <a:extLst>
              <a:ext uri="{FF2B5EF4-FFF2-40B4-BE49-F238E27FC236}">
                <a16:creationId xmlns:a16="http://schemas.microsoft.com/office/drawing/2014/main" id="{18416C1F-85AF-D82E-5161-40A76CB7052F}"/>
              </a:ext>
            </a:extLst>
          </p:cNvPr>
          <p:cNvSpPr txBox="1">
            <a:spLocks noChangeArrowheads="1"/>
          </p:cNvSpPr>
          <p:nvPr/>
        </p:nvSpPr>
        <p:spPr bwMode="auto">
          <a:xfrm>
            <a:off x="2057400" y="3708400"/>
            <a:ext cx="569913" cy="182562"/>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a:solidFill>
                  <a:schemeClr val="tx1"/>
                </a:solidFill>
                <a:latin typeface="Calibri" pitchFamily="34" charset="0"/>
                <a:ea typeface="ÇlÇr ñæí©" charset="-128"/>
              </a:rPr>
              <a:t>C &amp; S</a:t>
            </a:r>
            <a:endParaRPr lang="en-US" sz="900" dirty="0">
              <a:solidFill>
                <a:schemeClr val="tx1"/>
              </a:solidFill>
              <a:latin typeface="Calibri" pitchFamily="34" charset="0"/>
            </a:endParaRPr>
          </a:p>
        </p:txBody>
      </p:sp>
    </p:spTree>
    <p:extLst>
      <p:ext uri="{BB962C8B-B14F-4D97-AF65-F5344CB8AC3E}">
        <p14:creationId xmlns:p14="http://schemas.microsoft.com/office/powerpoint/2010/main" val="222608106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2229" y="497282"/>
            <a:ext cx="5829300" cy="571500"/>
          </a:xfrm>
        </p:spPr>
        <p:txBody>
          <a:bodyPr vert="horz" lIns="68580" tIns="34290" rIns="68580" bIns="34290" rtlCol="0" anchor="ctr" anchorCtr="0">
            <a:normAutofit fontScale="90000"/>
          </a:bodyPr>
          <a:lstStyle/>
          <a:p>
            <a:r>
              <a:rPr lang="en-US" sz="2400" dirty="0">
                <a:solidFill>
                  <a:schemeClr val="tx1"/>
                </a:solidFill>
              </a:rPr>
              <a:t>CCSDS – “Full Stack” with Relay assets Forward, </a:t>
            </a:r>
            <a:r>
              <a:rPr lang="en-US" sz="2400" u="sng" dirty="0">
                <a:solidFill>
                  <a:schemeClr val="tx1"/>
                </a:solidFill>
              </a:rPr>
              <a:t>SSI Class 2 ESLT</a:t>
            </a:r>
            <a:br>
              <a:rPr lang="en-US" sz="2400" dirty="0">
                <a:solidFill>
                  <a:schemeClr val="tx1"/>
                </a:solidFill>
              </a:rPr>
            </a:br>
            <a:r>
              <a:rPr lang="en-US" sz="2400" dirty="0">
                <a:solidFill>
                  <a:schemeClr val="tx1"/>
                </a:solidFill>
              </a:rPr>
              <a:t>(no security shown)</a:t>
            </a:r>
          </a:p>
        </p:txBody>
      </p:sp>
      <p:cxnSp>
        <p:nvCxnSpPr>
          <p:cNvPr id="140" name="Straight Connector 151"/>
          <p:cNvCxnSpPr>
            <a:cxnSpLocks noChangeShapeType="1"/>
          </p:cNvCxnSpPr>
          <p:nvPr/>
        </p:nvCxnSpPr>
        <p:spPr bwMode="auto">
          <a:xfrm>
            <a:off x="4743450" y="5225756"/>
            <a:ext cx="3028950"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cxnSp>
      <p:sp>
        <p:nvSpPr>
          <p:cNvPr id="143" name="Text Box 57"/>
          <p:cNvSpPr txBox="1">
            <a:spLocks noChangeArrowheads="1"/>
          </p:cNvSpPr>
          <p:nvPr/>
        </p:nvSpPr>
        <p:spPr bwMode="auto">
          <a:xfrm>
            <a:off x="2989935" y="5187991"/>
            <a:ext cx="890588"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nchor="ctr" anchorCtr="0">
            <a:spAutoFit/>
          </a:bodyPr>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GB" sz="750" dirty="0">
                <a:solidFill>
                  <a:srgbClr val="000099"/>
                </a:solidFill>
                <a:latin typeface="Calibri" pitchFamily="34" charset="0"/>
              </a:rPr>
              <a:t>Inter Satellite</a:t>
            </a:r>
          </a:p>
          <a:p>
            <a:pPr algn="ctr" eaLnBrk="1" hangingPunct="1"/>
            <a:r>
              <a:rPr lang="en-GB" sz="750" dirty="0">
                <a:solidFill>
                  <a:srgbClr val="000099"/>
                </a:solidFill>
                <a:latin typeface="Calibri" pitchFamily="34" charset="0"/>
              </a:rPr>
              <a:t>Link</a:t>
            </a:r>
          </a:p>
        </p:txBody>
      </p:sp>
      <p:sp>
        <p:nvSpPr>
          <p:cNvPr id="144" name="Text Box 57"/>
          <p:cNvSpPr txBox="1">
            <a:spLocks noChangeArrowheads="1"/>
          </p:cNvSpPr>
          <p:nvPr/>
        </p:nvSpPr>
        <p:spPr bwMode="auto">
          <a:xfrm>
            <a:off x="5928123" y="5223717"/>
            <a:ext cx="782240"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nchor="ctr" anchorCtr="0">
            <a:spAutoFit/>
          </a:bodyPr>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GB" sz="750" dirty="0">
                <a:solidFill>
                  <a:srgbClr val="000099"/>
                </a:solidFill>
                <a:latin typeface="Calibri" pitchFamily="34" charset="0"/>
              </a:rPr>
              <a:t>Terrestrial</a:t>
            </a:r>
          </a:p>
          <a:p>
            <a:pPr algn="ctr" eaLnBrk="1" hangingPunct="1"/>
            <a:r>
              <a:rPr lang="en-GB" sz="750" dirty="0">
                <a:solidFill>
                  <a:srgbClr val="000099"/>
                </a:solidFill>
                <a:latin typeface="Calibri" pitchFamily="34" charset="0"/>
              </a:rPr>
              <a:t>WAN</a:t>
            </a:r>
          </a:p>
        </p:txBody>
      </p:sp>
      <p:sp>
        <p:nvSpPr>
          <p:cNvPr id="145" name="Rectangle 97"/>
          <p:cNvSpPr>
            <a:spLocks noChangeArrowheads="1"/>
          </p:cNvSpPr>
          <p:nvPr/>
        </p:nvSpPr>
        <p:spPr bwMode="auto">
          <a:xfrm>
            <a:off x="2209801" y="2169422"/>
            <a:ext cx="1173956" cy="2877740"/>
          </a:xfrm>
          <a:prstGeom prst="cube">
            <a:avLst>
              <a:gd name="adj" fmla="val 4333"/>
            </a:avLst>
          </a:prstGeom>
          <a:solidFill>
            <a:schemeClr val="accent5">
              <a:lumMod val="50000"/>
              <a:alpha val="49000"/>
            </a:schemeClr>
          </a:solidFill>
          <a:ln w="9525">
            <a:noFill/>
            <a:round/>
            <a:headEnd/>
            <a:tailEnd/>
          </a:ln>
          <a:extLst>
            <a:ext uri="{91240B29-F687-4f45-9708-019B960494DF}">
              <a14:hiddenLine xmlns:a14="http://schemas.microsoft.com/office/drawing/2010/main" xmlns="" w="38100">
                <a:solidFill>
                  <a:srgbClr val="000000"/>
                </a:solidFill>
                <a:round/>
                <a:headEnd/>
                <a:tailEnd/>
              </a14:hiddenLine>
            </a:ext>
          </a:extLst>
        </p:spPr>
        <p:txBody>
          <a:bodyPr anchor="ctr" anchorCtr="0"/>
          <a:lstStyle/>
          <a:p>
            <a:pPr algn="ctr"/>
            <a:endParaRPr kumimoji="1" lang="en-GB" sz="1800"/>
          </a:p>
        </p:txBody>
      </p:sp>
      <p:sp>
        <p:nvSpPr>
          <p:cNvPr id="146" name="Rectangle 669"/>
          <p:cNvSpPr>
            <a:spLocks noChangeArrowheads="1"/>
          </p:cNvSpPr>
          <p:nvPr/>
        </p:nvSpPr>
        <p:spPr bwMode="auto">
          <a:xfrm>
            <a:off x="2302074" y="2212842"/>
            <a:ext cx="989410"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nchorCtr="0">
            <a:spAutoFit/>
          </a:bodyPr>
          <a:lstStyle/>
          <a:p>
            <a:pPr algn="ctr"/>
            <a:r>
              <a:rPr lang="en-US" sz="750" dirty="0"/>
              <a:t>Space </a:t>
            </a:r>
            <a:br>
              <a:rPr lang="en-US" sz="750" dirty="0"/>
            </a:br>
            <a:r>
              <a:rPr lang="en-US" sz="750" dirty="0"/>
              <a:t>Routing Node - B</a:t>
            </a:r>
          </a:p>
        </p:txBody>
      </p:sp>
      <p:sp>
        <p:nvSpPr>
          <p:cNvPr id="147" name="Rectangle 591"/>
          <p:cNvSpPr>
            <a:spLocks noChangeArrowheads="1"/>
          </p:cNvSpPr>
          <p:nvPr/>
        </p:nvSpPr>
        <p:spPr bwMode="auto">
          <a:xfrm>
            <a:off x="2446734" y="1925343"/>
            <a:ext cx="700088" cy="157163"/>
          </a:xfrm>
          <a:prstGeom prst="rect">
            <a:avLst/>
          </a:prstGeom>
          <a:solidFill>
            <a:srgbClr val="0033CC"/>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anchor="ctr" anchorCtr="0"/>
          <a:lstStyle/>
          <a:p>
            <a:pPr algn="ctr">
              <a:lnSpc>
                <a:spcPct val="80000"/>
              </a:lnSpc>
              <a:spcBef>
                <a:spcPct val="10000"/>
              </a:spcBef>
              <a:spcAft>
                <a:spcPct val="10000"/>
              </a:spcAft>
              <a:buSzPct val="125000"/>
            </a:pPr>
            <a:r>
              <a:rPr lang="en-US" sz="1050">
                <a:solidFill>
                  <a:schemeClr val="bg1"/>
                </a:solidFill>
                <a:latin typeface="Calibri" pitchFamily="34" charset="0"/>
              </a:rPr>
              <a:t>SSI</a:t>
            </a:r>
          </a:p>
        </p:txBody>
      </p:sp>
      <p:cxnSp>
        <p:nvCxnSpPr>
          <p:cNvPr id="148" name="Elbow Connector 176"/>
          <p:cNvCxnSpPr>
            <a:cxnSpLocks noChangeShapeType="1"/>
            <a:stCxn id="242" idx="3"/>
            <a:endCxn id="207" idx="1"/>
          </p:cNvCxnSpPr>
          <p:nvPr/>
        </p:nvCxnSpPr>
        <p:spPr bwMode="auto">
          <a:xfrm flipV="1">
            <a:off x="3240882" y="4806656"/>
            <a:ext cx="420291" cy="0"/>
          </a:xfrm>
          <a:prstGeom prst="bentConnector3">
            <a:avLst>
              <a:gd name="adj1" fmla="val 50000"/>
            </a:avLst>
          </a:prstGeom>
          <a:noFill/>
          <a:ln w="19050">
            <a:solidFill>
              <a:schemeClr val="tx1"/>
            </a:solidFill>
            <a:round/>
            <a:headEnd type="arrow" w="med" len="med"/>
            <a:tailEnd type="arrow" w="med" len="med"/>
          </a:ln>
          <a:extLst>
            <a:ext uri="{909E8E84-426E-40dd-AFC4-6F175D3DCCD1}">
              <a14:hiddenFill xmlns:a14="http://schemas.microsoft.com/office/drawing/2010/main" xmlns="">
                <a:noFill/>
              </a14:hiddenFill>
            </a:ext>
          </a:extLst>
        </p:spPr>
      </p:cxnSp>
      <p:sp>
        <p:nvSpPr>
          <p:cNvPr id="179" name="Rectangle 97"/>
          <p:cNvSpPr>
            <a:spLocks noChangeArrowheads="1"/>
          </p:cNvSpPr>
          <p:nvPr/>
        </p:nvSpPr>
        <p:spPr bwMode="auto">
          <a:xfrm>
            <a:off x="4847035" y="2169422"/>
            <a:ext cx="1315640" cy="2871788"/>
          </a:xfrm>
          <a:prstGeom prst="cube">
            <a:avLst>
              <a:gd name="adj" fmla="val 3986"/>
            </a:avLst>
          </a:prstGeom>
          <a:solidFill>
            <a:srgbClr val="E0C62C">
              <a:alpha val="76077"/>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nchor="ctr" anchorCtr="0"/>
          <a:lstStyle/>
          <a:p>
            <a:pPr algn="ctr"/>
            <a:endParaRPr kumimoji="1" lang="en-GB" sz="1800"/>
          </a:p>
        </p:txBody>
      </p:sp>
      <p:cxnSp>
        <p:nvCxnSpPr>
          <p:cNvPr id="180" name="Straight Connector 157"/>
          <p:cNvCxnSpPr>
            <a:cxnSpLocks noChangeShapeType="1"/>
          </p:cNvCxnSpPr>
          <p:nvPr/>
        </p:nvCxnSpPr>
        <p:spPr bwMode="auto">
          <a:xfrm rot="5400000">
            <a:off x="5741194" y="5051924"/>
            <a:ext cx="342900"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cxnSp>
      <p:sp>
        <p:nvSpPr>
          <p:cNvPr id="181" name="Rectangle 669"/>
          <p:cNvSpPr>
            <a:spLocks noChangeArrowheads="1"/>
          </p:cNvSpPr>
          <p:nvPr/>
        </p:nvSpPr>
        <p:spPr bwMode="auto">
          <a:xfrm>
            <a:off x="5010151" y="2212842"/>
            <a:ext cx="989409"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nchorCtr="0">
            <a:spAutoFit/>
          </a:bodyPr>
          <a:lstStyle/>
          <a:p>
            <a:pPr algn="ctr"/>
            <a:r>
              <a:rPr lang="en-US" sz="750"/>
              <a:t>Earth-Space</a:t>
            </a:r>
          </a:p>
          <a:p>
            <a:pPr algn="ctr"/>
            <a:r>
              <a:rPr lang="en-US" sz="750"/>
              <a:t>Link Terminal</a:t>
            </a:r>
          </a:p>
        </p:txBody>
      </p:sp>
      <p:sp>
        <p:nvSpPr>
          <p:cNvPr id="182" name="Text Box 57"/>
          <p:cNvSpPr txBox="1">
            <a:spLocks noChangeArrowheads="1"/>
          </p:cNvSpPr>
          <p:nvPr/>
        </p:nvSpPr>
        <p:spPr bwMode="auto">
          <a:xfrm>
            <a:off x="4400550" y="5193952"/>
            <a:ext cx="890588"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nchor="ctr" anchorCtr="0">
            <a:spAutoFit/>
          </a:bodyPr>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GB" sz="750" dirty="0">
                <a:solidFill>
                  <a:srgbClr val="000099"/>
                </a:solidFill>
                <a:latin typeface="Calibri" pitchFamily="34" charset="0"/>
              </a:rPr>
              <a:t>Space-Ground</a:t>
            </a:r>
          </a:p>
          <a:p>
            <a:pPr algn="ctr" eaLnBrk="1" hangingPunct="1"/>
            <a:r>
              <a:rPr lang="en-GB" sz="750" dirty="0">
                <a:solidFill>
                  <a:srgbClr val="000099"/>
                </a:solidFill>
                <a:latin typeface="Calibri" pitchFamily="34" charset="0"/>
              </a:rPr>
              <a:t>CCSDS Protocols</a:t>
            </a:r>
          </a:p>
        </p:txBody>
      </p:sp>
      <p:sp>
        <p:nvSpPr>
          <p:cNvPr id="183" name="Rectangle 591"/>
          <p:cNvSpPr>
            <a:spLocks noChangeArrowheads="1"/>
          </p:cNvSpPr>
          <p:nvPr/>
        </p:nvSpPr>
        <p:spPr bwMode="auto">
          <a:xfrm>
            <a:off x="5154811" y="1925343"/>
            <a:ext cx="700088" cy="157163"/>
          </a:xfrm>
          <a:prstGeom prst="rect">
            <a:avLst/>
          </a:prstGeom>
          <a:solidFill>
            <a:srgbClr val="0033CC"/>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anchor="ctr" anchorCtr="0"/>
          <a:lstStyle/>
          <a:p>
            <a:pPr algn="ctr">
              <a:lnSpc>
                <a:spcPct val="80000"/>
              </a:lnSpc>
              <a:spcBef>
                <a:spcPct val="10000"/>
              </a:spcBef>
              <a:spcAft>
                <a:spcPct val="10000"/>
              </a:spcAft>
              <a:buSzPct val="125000"/>
            </a:pPr>
            <a:r>
              <a:rPr lang="en-US" sz="1050">
                <a:solidFill>
                  <a:schemeClr val="bg1"/>
                </a:solidFill>
                <a:latin typeface="Calibri" pitchFamily="34" charset="0"/>
              </a:rPr>
              <a:t>SSI</a:t>
            </a:r>
          </a:p>
        </p:txBody>
      </p:sp>
      <p:sp>
        <p:nvSpPr>
          <p:cNvPr id="184" name="Text Box 12"/>
          <p:cNvSpPr txBox="1">
            <a:spLocks noChangeArrowheads="1"/>
          </p:cNvSpPr>
          <p:nvPr/>
        </p:nvSpPr>
        <p:spPr bwMode="auto">
          <a:xfrm>
            <a:off x="4913710" y="4739981"/>
            <a:ext cx="428625" cy="136922"/>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RF &amp; Mod</a:t>
            </a:r>
            <a:endParaRPr lang="en-US" sz="675">
              <a:solidFill>
                <a:schemeClr val="tx1"/>
              </a:solidFill>
              <a:latin typeface="Calibri" pitchFamily="34" charset="0"/>
            </a:endParaRPr>
          </a:p>
        </p:txBody>
      </p:sp>
      <p:sp>
        <p:nvSpPr>
          <p:cNvPr id="185" name="Text Box 16"/>
          <p:cNvSpPr txBox="1">
            <a:spLocks noChangeArrowheads="1"/>
          </p:cNvSpPr>
          <p:nvPr/>
        </p:nvSpPr>
        <p:spPr bwMode="auto">
          <a:xfrm>
            <a:off x="5443537" y="4741172"/>
            <a:ext cx="671513" cy="13573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IP</a:t>
            </a:r>
            <a:endParaRPr lang="en-US" sz="675">
              <a:solidFill>
                <a:schemeClr val="tx1"/>
              </a:solidFill>
              <a:latin typeface="Calibri" pitchFamily="34" charset="0"/>
            </a:endParaRPr>
          </a:p>
        </p:txBody>
      </p:sp>
      <p:cxnSp>
        <p:nvCxnSpPr>
          <p:cNvPr id="186" name="Straight Connector 185"/>
          <p:cNvCxnSpPr>
            <a:cxnSpLocks noChangeShapeType="1"/>
            <a:stCxn id="192" idx="3"/>
            <a:endCxn id="184" idx="0"/>
          </p:cNvCxnSpPr>
          <p:nvPr/>
        </p:nvCxnSpPr>
        <p:spPr bwMode="auto">
          <a:xfrm>
            <a:off x="5104209" y="3391003"/>
            <a:ext cx="23813" cy="1348978"/>
          </a:xfrm>
          <a:prstGeom prst="line">
            <a:avLst/>
          </a:prstGeom>
          <a:noFill/>
          <a:ln w="19050">
            <a:solidFill>
              <a:srgbClr val="0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cxnSp>
        <p:nvCxnSpPr>
          <p:cNvPr id="187" name="Straight Connector 186"/>
          <p:cNvCxnSpPr>
            <a:cxnSpLocks noChangeShapeType="1"/>
            <a:stCxn id="191" idx="5"/>
          </p:cNvCxnSpPr>
          <p:nvPr/>
        </p:nvCxnSpPr>
        <p:spPr bwMode="auto">
          <a:xfrm>
            <a:off x="5650706" y="4324453"/>
            <a:ext cx="0" cy="416719"/>
          </a:xfrm>
          <a:prstGeom prst="line">
            <a:avLst/>
          </a:prstGeom>
          <a:noFill/>
          <a:ln w="19050">
            <a:solidFill>
              <a:srgbClr val="0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188" name="Text Box 15"/>
          <p:cNvSpPr txBox="1">
            <a:spLocks noChangeArrowheads="1"/>
          </p:cNvSpPr>
          <p:nvPr/>
        </p:nvSpPr>
        <p:spPr bwMode="auto">
          <a:xfrm>
            <a:off x="5443537" y="4579247"/>
            <a:ext cx="671513" cy="13573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TCP</a:t>
            </a:r>
            <a:endParaRPr lang="en-US" sz="675">
              <a:solidFill>
                <a:schemeClr val="tx1"/>
              </a:solidFill>
              <a:latin typeface="Calibri" pitchFamily="34" charset="0"/>
            </a:endParaRPr>
          </a:p>
        </p:txBody>
      </p:sp>
      <p:sp>
        <p:nvSpPr>
          <p:cNvPr id="189" name="Text Box 12"/>
          <p:cNvSpPr txBox="1">
            <a:spLocks noChangeArrowheads="1"/>
          </p:cNvSpPr>
          <p:nvPr/>
        </p:nvSpPr>
        <p:spPr bwMode="auto">
          <a:xfrm>
            <a:off x="4913710" y="4579247"/>
            <a:ext cx="428625" cy="13692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C &amp; S</a:t>
            </a:r>
            <a:endParaRPr lang="en-US" sz="675">
              <a:solidFill>
                <a:schemeClr val="tx1"/>
              </a:solidFill>
              <a:latin typeface="Calibri" pitchFamily="34" charset="0"/>
            </a:endParaRPr>
          </a:p>
        </p:txBody>
      </p:sp>
      <p:sp>
        <p:nvSpPr>
          <p:cNvPr id="190" name="Text Box 15"/>
          <p:cNvSpPr txBox="1">
            <a:spLocks noChangeArrowheads="1"/>
          </p:cNvSpPr>
          <p:nvPr/>
        </p:nvSpPr>
        <p:spPr bwMode="auto">
          <a:xfrm>
            <a:off x="5443538" y="4414940"/>
            <a:ext cx="427435" cy="13692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dirty="0">
                <a:solidFill>
                  <a:schemeClr val="tx1"/>
                </a:solidFill>
                <a:latin typeface="Calibri" pitchFamily="34" charset="0"/>
                <a:ea typeface="ÇlÇr ñæí©" charset="-128"/>
              </a:rPr>
              <a:t>CSTS-FF</a:t>
            </a:r>
            <a:endParaRPr lang="en-US" sz="675" dirty="0">
              <a:solidFill>
                <a:schemeClr val="tx1"/>
              </a:solidFill>
              <a:latin typeface="Calibri" pitchFamily="34" charset="0"/>
            </a:endParaRPr>
          </a:p>
        </p:txBody>
      </p:sp>
      <p:sp>
        <p:nvSpPr>
          <p:cNvPr id="191" name="Oval 7"/>
          <p:cNvSpPr>
            <a:spLocks noChangeArrowheads="1"/>
          </p:cNvSpPr>
          <p:nvPr/>
        </p:nvSpPr>
        <p:spPr bwMode="auto">
          <a:xfrm>
            <a:off x="5018485" y="4135144"/>
            <a:ext cx="740569" cy="222647"/>
          </a:xfrm>
          <a:prstGeom prst="ellipse">
            <a:avLst/>
          </a:prstGeom>
          <a:solidFill>
            <a:srgbClr val="FF99CC"/>
          </a:solidFill>
          <a:ln w="9525">
            <a:solidFill>
              <a:srgbClr val="000000"/>
            </a:solidFill>
            <a:round/>
            <a:headEnd/>
            <a:tailEnd/>
          </a:ln>
        </p:spPr>
        <p:txBody>
          <a:bodyPr lIns="0" tIns="0" rIns="0" bIns="0" anchor="ctr" anchorCtr="0"/>
          <a:lstStyle/>
          <a:p>
            <a:pPr algn="ctr">
              <a:lnSpc>
                <a:spcPct val="80000"/>
              </a:lnSpc>
            </a:pPr>
            <a:r>
              <a:rPr lang="en-US" sz="675" dirty="0">
                <a:latin typeface="Calibri" pitchFamily="34" charset="0"/>
                <a:ea typeface="ÇlÇr ñæí©" charset="-128"/>
              </a:rPr>
              <a:t>CSTS F-Frame</a:t>
            </a:r>
          </a:p>
          <a:p>
            <a:pPr algn="ctr">
              <a:lnSpc>
                <a:spcPct val="80000"/>
              </a:lnSpc>
            </a:pPr>
            <a:r>
              <a:rPr lang="en-US" sz="675" dirty="0">
                <a:latin typeface="Calibri" pitchFamily="34" charset="0"/>
                <a:ea typeface="ÇlÇr ñæí©" charset="-128"/>
              </a:rPr>
              <a:t>Production</a:t>
            </a:r>
            <a:endParaRPr lang="en-US" sz="675" dirty="0">
              <a:latin typeface="Calibri" pitchFamily="34" charset="0"/>
            </a:endParaRPr>
          </a:p>
        </p:txBody>
      </p:sp>
      <p:sp>
        <p:nvSpPr>
          <p:cNvPr id="192" name="Oval 7"/>
          <p:cNvSpPr>
            <a:spLocks noChangeArrowheads="1"/>
          </p:cNvSpPr>
          <p:nvPr/>
        </p:nvSpPr>
        <p:spPr bwMode="auto">
          <a:xfrm>
            <a:off x="4995863" y="3206456"/>
            <a:ext cx="740569" cy="216694"/>
          </a:xfrm>
          <a:prstGeom prst="ellipse">
            <a:avLst/>
          </a:prstGeom>
          <a:solidFill>
            <a:srgbClr val="FF99CC"/>
          </a:solidFill>
          <a:ln w="9525">
            <a:solidFill>
              <a:srgbClr val="000000"/>
            </a:solidFill>
            <a:round/>
            <a:headEnd/>
            <a:tailEnd/>
          </a:ln>
        </p:spPr>
        <p:txBody>
          <a:bodyPr lIns="0" tIns="0" rIns="0" bIns="0" anchor="ctr" anchorCtr="0"/>
          <a:lstStyle/>
          <a:p>
            <a:pPr algn="ctr">
              <a:lnSpc>
                <a:spcPct val="80000"/>
              </a:lnSpc>
            </a:pPr>
            <a:r>
              <a:rPr lang="en-US" sz="675" dirty="0">
                <a:latin typeface="Calibri" pitchFamily="34" charset="0"/>
                <a:ea typeface="ÇlÇr ñæí©" charset="-128"/>
              </a:rPr>
              <a:t>Bundle Agent</a:t>
            </a:r>
            <a:br>
              <a:rPr lang="en-US" sz="675" dirty="0">
                <a:latin typeface="Calibri" pitchFamily="34" charset="0"/>
                <a:ea typeface="ÇlÇr ñæí©" charset="-128"/>
              </a:rPr>
            </a:br>
            <a:r>
              <a:rPr lang="en-US" sz="675" dirty="0">
                <a:latin typeface="Calibri" pitchFamily="34" charset="0"/>
                <a:ea typeface="ÇlÇr ñæí©" charset="-128"/>
              </a:rPr>
              <a:t>(Router/S&amp;F)</a:t>
            </a:r>
          </a:p>
        </p:txBody>
      </p:sp>
      <p:sp>
        <p:nvSpPr>
          <p:cNvPr id="193" name="Magnetic Disk 18"/>
          <p:cNvSpPr/>
          <p:nvPr/>
        </p:nvSpPr>
        <p:spPr>
          <a:xfrm>
            <a:off x="5256610" y="2871891"/>
            <a:ext cx="201215" cy="269081"/>
          </a:xfrm>
          <a:prstGeom prst="flowChartMagneticDisk">
            <a:avLst/>
          </a:prstGeom>
          <a:ln w="12700" cap="flat" cmpd="sng" algn="ctr">
            <a:solidFill>
              <a:scrgbClr r="0" g="0" b="0"/>
            </a:solidFill>
            <a:prstDash val="solid"/>
            <a:round/>
            <a:headEnd w="med" len="med"/>
            <a:tailEnd w="med" len="med"/>
          </a:ln>
        </p:spPr>
        <p:style>
          <a:lnRef idx="2">
            <a:schemeClr val="accent4"/>
          </a:lnRef>
          <a:fillRef idx="1">
            <a:schemeClr val="lt1"/>
          </a:fillRef>
          <a:effectRef idx="0">
            <a:schemeClr val="accent4"/>
          </a:effectRef>
          <a:fontRef idx="minor">
            <a:schemeClr val="dk1"/>
          </a:fontRef>
        </p:style>
        <p:txBody>
          <a:bodyPr anchor="ctr" anchorCtr="0"/>
          <a:lstStyle/>
          <a:p>
            <a:pPr algn="ctr" eaLnBrk="0" hangingPunct="0">
              <a:defRPr/>
            </a:pPr>
            <a:endParaRPr lang="en-US" sz="675"/>
          </a:p>
        </p:txBody>
      </p:sp>
      <p:cxnSp>
        <p:nvCxnSpPr>
          <p:cNvPr id="194" name="Elbow Connector 274"/>
          <p:cNvCxnSpPr>
            <a:cxnSpLocks noChangeShapeType="1"/>
            <a:stCxn id="193" idx="4"/>
            <a:endCxn id="192" idx="7"/>
          </p:cNvCxnSpPr>
          <p:nvPr/>
        </p:nvCxnSpPr>
        <p:spPr bwMode="auto">
          <a:xfrm>
            <a:off x="5457825" y="3006431"/>
            <a:ext cx="170260" cy="230981"/>
          </a:xfrm>
          <a:prstGeom prst="bentConnector2">
            <a:avLst/>
          </a:prstGeom>
          <a:noFill/>
          <a:ln w="19050">
            <a:solidFill>
              <a:schemeClr val="tx1"/>
            </a:solidFill>
            <a:round/>
            <a:headEnd type="arrow" w="med" len="med"/>
            <a:tailEnd type="none" w="med" len="med"/>
          </a:ln>
          <a:extLst>
            <a:ext uri="{909E8E84-426E-40dd-AFC4-6F175D3DCCD1}">
              <a14:hiddenFill xmlns:a14="http://schemas.microsoft.com/office/drawing/2010/main" xmlns="">
                <a:noFill/>
              </a14:hiddenFill>
            </a:ext>
          </a:extLst>
        </p:spPr>
      </p:cxnSp>
      <p:cxnSp>
        <p:nvCxnSpPr>
          <p:cNvPr id="195" name="Elbow Connector 15"/>
          <p:cNvCxnSpPr>
            <a:cxnSpLocks noChangeShapeType="1"/>
            <a:stCxn id="193" idx="2"/>
            <a:endCxn id="192" idx="1"/>
          </p:cNvCxnSpPr>
          <p:nvPr/>
        </p:nvCxnSpPr>
        <p:spPr bwMode="auto">
          <a:xfrm rot="10800000" flipV="1">
            <a:off x="5104210" y="3006431"/>
            <a:ext cx="152400" cy="230981"/>
          </a:xfrm>
          <a:prstGeom prst="bentConnector2">
            <a:avLst/>
          </a:prstGeom>
          <a:noFill/>
          <a:ln w="19050">
            <a:solidFill>
              <a:schemeClr val="tx1"/>
            </a:solidFill>
            <a:round/>
            <a:headEnd type="none" w="med" len="med"/>
            <a:tailEnd type="arrow" w="med" len="med"/>
          </a:ln>
          <a:extLst>
            <a:ext uri="{909E8E84-426E-40dd-AFC4-6F175D3DCCD1}">
              <a14:hiddenFill xmlns:a14="http://schemas.microsoft.com/office/drawing/2010/main" xmlns="">
                <a:noFill/>
              </a14:hiddenFill>
            </a:ext>
          </a:extLst>
        </p:spPr>
      </p:cxnSp>
      <p:sp>
        <p:nvSpPr>
          <p:cNvPr id="196" name="Text Box 15"/>
          <p:cNvSpPr txBox="1">
            <a:spLocks noChangeArrowheads="1"/>
          </p:cNvSpPr>
          <p:nvPr/>
        </p:nvSpPr>
        <p:spPr bwMode="auto">
          <a:xfrm>
            <a:off x="4902994" y="3800578"/>
            <a:ext cx="426244" cy="13692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ENCAP</a:t>
            </a:r>
            <a:endParaRPr lang="en-US" sz="675">
              <a:solidFill>
                <a:schemeClr val="tx1"/>
              </a:solidFill>
              <a:latin typeface="Calibri" pitchFamily="34" charset="0"/>
            </a:endParaRPr>
          </a:p>
        </p:txBody>
      </p:sp>
      <p:sp>
        <p:nvSpPr>
          <p:cNvPr id="197" name="Text Box 15"/>
          <p:cNvSpPr txBox="1">
            <a:spLocks noChangeArrowheads="1"/>
          </p:cNvSpPr>
          <p:nvPr/>
        </p:nvSpPr>
        <p:spPr bwMode="auto">
          <a:xfrm>
            <a:off x="4899423" y="3475536"/>
            <a:ext cx="425053" cy="138113"/>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BP</a:t>
            </a:r>
            <a:endParaRPr lang="en-US" sz="675">
              <a:solidFill>
                <a:schemeClr val="tx1"/>
              </a:solidFill>
              <a:latin typeface="Calibri" pitchFamily="34" charset="0"/>
            </a:endParaRPr>
          </a:p>
        </p:txBody>
      </p:sp>
      <p:sp>
        <p:nvSpPr>
          <p:cNvPr id="199" name="Text Box 15"/>
          <p:cNvSpPr txBox="1">
            <a:spLocks noChangeArrowheads="1"/>
          </p:cNvSpPr>
          <p:nvPr/>
        </p:nvSpPr>
        <p:spPr bwMode="auto">
          <a:xfrm>
            <a:off x="4901804" y="3637461"/>
            <a:ext cx="425053" cy="138113"/>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LTP</a:t>
            </a:r>
            <a:endParaRPr lang="en-US" sz="675">
              <a:solidFill>
                <a:schemeClr val="tx1"/>
              </a:solidFill>
              <a:latin typeface="Calibri" pitchFamily="34" charset="0"/>
            </a:endParaRPr>
          </a:p>
        </p:txBody>
      </p:sp>
      <p:sp>
        <p:nvSpPr>
          <p:cNvPr id="200" name="Text Box 15"/>
          <p:cNvSpPr txBox="1">
            <a:spLocks noChangeArrowheads="1"/>
          </p:cNvSpPr>
          <p:nvPr/>
        </p:nvSpPr>
        <p:spPr bwMode="auto">
          <a:xfrm>
            <a:off x="4902994" y="3962503"/>
            <a:ext cx="428625" cy="13692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dirty="0">
                <a:solidFill>
                  <a:schemeClr val="tx1"/>
                </a:solidFill>
                <a:latin typeface="Calibri" pitchFamily="34" charset="0"/>
                <a:ea typeface="ÇlÇr ñæí©" charset="-128"/>
              </a:rPr>
              <a:t>USLP</a:t>
            </a:r>
            <a:endParaRPr lang="en-US" sz="675" dirty="0">
              <a:solidFill>
                <a:schemeClr val="tx1"/>
              </a:solidFill>
              <a:latin typeface="Calibri" pitchFamily="34" charset="0"/>
            </a:endParaRPr>
          </a:p>
        </p:txBody>
      </p:sp>
      <p:cxnSp>
        <p:nvCxnSpPr>
          <p:cNvPr id="201" name="Straight Connector 200"/>
          <p:cNvCxnSpPr>
            <a:cxnSpLocks noChangeShapeType="1"/>
          </p:cNvCxnSpPr>
          <p:nvPr/>
        </p:nvCxnSpPr>
        <p:spPr bwMode="auto">
          <a:xfrm>
            <a:off x="6012656" y="3613650"/>
            <a:ext cx="0" cy="965597"/>
          </a:xfrm>
          <a:prstGeom prst="line">
            <a:avLst/>
          </a:prstGeom>
          <a:noFill/>
          <a:ln w="19050">
            <a:solidFill>
              <a:srgbClr val="0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cxnSp>
        <p:nvCxnSpPr>
          <p:cNvPr id="202" name="Straight Connector 201"/>
          <p:cNvCxnSpPr>
            <a:cxnSpLocks noChangeShapeType="1"/>
            <a:stCxn id="192" idx="5"/>
          </p:cNvCxnSpPr>
          <p:nvPr/>
        </p:nvCxnSpPr>
        <p:spPr bwMode="auto">
          <a:xfrm>
            <a:off x="5628085" y="3391003"/>
            <a:ext cx="0" cy="111919"/>
          </a:xfrm>
          <a:prstGeom prst="line">
            <a:avLst/>
          </a:prstGeom>
          <a:noFill/>
          <a:ln w="19050">
            <a:solidFill>
              <a:srgbClr val="0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203" name="Text Box 15"/>
          <p:cNvSpPr txBox="1">
            <a:spLocks noChangeArrowheads="1"/>
          </p:cNvSpPr>
          <p:nvPr/>
        </p:nvSpPr>
        <p:spPr bwMode="auto">
          <a:xfrm>
            <a:off x="5451873" y="3475536"/>
            <a:ext cx="663178" cy="138113"/>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BP</a:t>
            </a:r>
            <a:endParaRPr lang="en-US" sz="675">
              <a:solidFill>
                <a:schemeClr val="tx1"/>
              </a:solidFill>
              <a:latin typeface="Calibri" pitchFamily="34" charset="0"/>
            </a:endParaRPr>
          </a:p>
        </p:txBody>
      </p:sp>
      <p:sp>
        <p:nvSpPr>
          <p:cNvPr id="204" name="Rectangle 97"/>
          <p:cNvSpPr>
            <a:spLocks noChangeArrowheads="1"/>
          </p:cNvSpPr>
          <p:nvPr/>
        </p:nvSpPr>
        <p:spPr bwMode="auto">
          <a:xfrm>
            <a:off x="3525441" y="2169422"/>
            <a:ext cx="1175146" cy="2878931"/>
          </a:xfrm>
          <a:prstGeom prst="cube">
            <a:avLst>
              <a:gd name="adj" fmla="val 2597"/>
            </a:avLst>
          </a:prstGeom>
          <a:solidFill>
            <a:schemeClr val="accent5">
              <a:lumMod val="50000"/>
              <a:alpha val="49000"/>
            </a:schemeClr>
          </a:solidFill>
          <a:ln w="9525">
            <a:noFill/>
            <a:round/>
            <a:headEnd/>
            <a:tailEnd/>
          </a:ln>
        </p:spPr>
        <p:txBody>
          <a:bodyPr anchor="ctr" anchorCtr="0"/>
          <a:lstStyle/>
          <a:p>
            <a:pPr algn="ctr">
              <a:defRPr/>
            </a:pPr>
            <a:endParaRPr kumimoji="1" lang="en-GB" sz="1800"/>
          </a:p>
        </p:txBody>
      </p:sp>
      <p:sp>
        <p:nvSpPr>
          <p:cNvPr id="205" name="Rectangle 668"/>
          <p:cNvSpPr>
            <a:spLocks noChangeArrowheads="1"/>
          </p:cNvSpPr>
          <p:nvPr/>
        </p:nvSpPr>
        <p:spPr bwMode="auto">
          <a:xfrm>
            <a:off x="3618310" y="2212864"/>
            <a:ext cx="989410"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nchorCtr="0">
            <a:spAutoFit/>
          </a:bodyPr>
          <a:lstStyle/>
          <a:p>
            <a:pPr algn="ctr"/>
            <a:r>
              <a:rPr lang="en-US" sz="750" dirty="0"/>
              <a:t>Space </a:t>
            </a:r>
            <a:br>
              <a:rPr lang="en-US" sz="750" dirty="0"/>
            </a:br>
            <a:r>
              <a:rPr lang="en-US" sz="750" dirty="0"/>
              <a:t>Routing Node - A</a:t>
            </a:r>
          </a:p>
        </p:txBody>
      </p:sp>
      <p:sp>
        <p:nvSpPr>
          <p:cNvPr id="206" name="Rectangle 591"/>
          <p:cNvSpPr>
            <a:spLocks noChangeArrowheads="1"/>
          </p:cNvSpPr>
          <p:nvPr/>
        </p:nvSpPr>
        <p:spPr bwMode="auto">
          <a:xfrm>
            <a:off x="3762970" y="1917009"/>
            <a:ext cx="700088" cy="157163"/>
          </a:xfrm>
          <a:prstGeom prst="rect">
            <a:avLst/>
          </a:prstGeom>
          <a:solidFill>
            <a:srgbClr val="0033CC"/>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anchor="ctr" anchorCtr="0"/>
          <a:lstStyle/>
          <a:p>
            <a:pPr algn="ctr">
              <a:lnSpc>
                <a:spcPct val="80000"/>
              </a:lnSpc>
              <a:spcBef>
                <a:spcPct val="10000"/>
              </a:spcBef>
              <a:spcAft>
                <a:spcPct val="10000"/>
              </a:spcAft>
              <a:buSzPct val="125000"/>
            </a:pPr>
            <a:r>
              <a:rPr lang="en-US" sz="1050">
                <a:solidFill>
                  <a:schemeClr val="bg1"/>
                </a:solidFill>
                <a:latin typeface="Calibri" pitchFamily="34" charset="0"/>
              </a:rPr>
              <a:t>SSI</a:t>
            </a:r>
          </a:p>
        </p:txBody>
      </p:sp>
      <p:sp>
        <p:nvSpPr>
          <p:cNvPr id="207" name="Text Box 12"/>
          <p:cNvSpPr txBox="1">
            <a:spLocks noChangeArrowheads="1"/>
          </p:cNvSpPr>
          <p:nvPr/>
        </p:nvSpPr>
        <p:spPr bwMode="auto">
          <a:xfrm>
            <a:off x="3661172" y="4737600"/>
            <a:ext cx="427434" cy="136922"/>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dirty="0">
                <a:solidFill>
                  <a:schemeClr val="tx1"/>
                </a:solidFill>
                <a:latin typeface="Calibri" pitchFamily="34" charset="0"/>
                <a:ea typeface="ÇlÇr ñæí©" charset="-128"/>
              </a:rPr>
              <a:t>X-Band</a:t>
            </a:r>
            <a:endParaRPr lang="en-US" sz="675" dirty="0">
              <a:solidFill>
                <a:schemeClr val="tx1"/>
              </a:solidFill>
              <a:latin typeface="Calibri" pitchFamily="34" charset="0"/>
            </a:endParaRPr>
          </a:p>
        </p:txBody>
      </p:sp>
      <p:cxnSp>
        <p:nvCxnSpPr>
          <p:cNvPr id="208" name="Straight Connector 207"/>
          <p:cNvCxnSpPr>
            <a:cxnSpLocks noChangeShapeType="1"/>
            <a:stCxn id="210" idx="3"/>
            <a:endCxn id="207" idx="0"/>
          </p:cNvCxnSpPr>
          <p:nvPr/>
        </p:nvCxnSpPr>
        <p:spPr bwMode="auto">
          <a:xfrm>
            <a:off x="3868342" y="3839869"/>
            <a:ext cx="7144" cy="897731"/>
          </a:xfrm>
          <a:prstGeom prst="line">
            <a:avLst/>
          </a:prstGeom>
          <a:noFill/>
          <a:ln w="19050">
            <a:solidFill>
              <a:srgbClr val="0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209" name="Text Box 12"/>
          <p:cNvSpPr txBox="1">
            <a:spLocks noChangeArrowheads="1"/>
          </p:cNvSpPr>
          <p:nvPr/>
        </p:nvSpPr>
        <p:spPr bwMode="auto">
          <a:xfrm>
            <a:off x="3661172" y="4576865"/>
            <a:ext cx="427434" cy="13692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C &amp; S</a:t>
            </a:r>
            <a:endParaRPr lang="en-US" sz="675">
              <a:solidFill>
                <a:schemeClr val="tx1"/>
              </a:solidFill>
              <a:latin typeface="Calibri" pitchFamily="34" charset="0"/>
            </a:endParaRPr>
          </a:p>
        </p:txBody>
      </p:sp>
      <p:sp>
        <p:nvSpPr>
          <p:cNvPr id="210" name="Oval 7"/>
          <p:cNvSpPr>
            <a:spLocks noChangeArrowheads="1"/>
          </p:cNvSpPr>
          <p:nvPr/>
        </p:nvSpPr>
        <p:spPr bwMode="auto">
          <a:xfrm>
            <a:off x="3759994" y="3654131"/>
            <a:ext cx="740569" cy="217885"/>
          </a:xfrm>
          <a:prstGeom prst="ellipse">
            <a:avLst/>
          </a:prstGeom>
          <a:solidFill>
            <a:srgbClr val="FF99CC"/>
          </a:solidFill>
          <a:ln w="9525">
            <a:solidFill>
              <a:srgbClr val="000000"/>
            </a:solidFill>
            <a:round/>
            <a:headEnd/>
            <a:tailEnd/>
          </a:ln>
        </p:spPr>
        <p:txBody>
          <a:bodyPr lIns="0" tIns="0" rIns="0" bIns="0" anchor="ctr" anchorCtr="0"/>
          <a:lstStyle/>
          <a:p>
            <a:pPr algn="ctr">
              <a:lnSpc>
                <a:spcPct val="80000"/>
              </a:lnSpc>
            </a:pPr>
            <a:r>
              <a:rPr lang="en-US" sz="675" dirty="0">
                <a:latin typeface="Calibri" pitchFamily="34" charset="0"/>
                <a:ea typeface="ÇlÇr ñæí©" charset="-128"/>
              </a:rPr>
              <a:t>Bundle Agent</a:t>
            </a:r>
            <a:br>
              <a:rPr lang="en-US" sz="675" dirty="0">
                <a:latin typeface="Calibri" pitchFamily="34" charset="0"/>
                <a:ea typeface="ÇlÇr ñæí©" charset="-128"/>
              </a:rPr>
            </a:br>
            <a:r>
              <a:rPr lang="en-US" sz="675" dirty="0">
                <a:latin typeface="Calibri" pitchFamily="34" charset="0"/>
                <a:ea typeface="ÇlÇr ñæí©" charset="-128"/>
              </a:rPr>
              <a:t>(Router/S&amp;F)</a:t>
            </a:r>
          </a:p>
        </p:txBody>
      </p:sp>
      <p:sp>
        <p:nvSpPr>
          <p:cNvPr id="212" name="Magnetic Disk 18"/>
          <p:cNvSpPr/>
          <p:nvPr/>
        </p:nvSpPr>
        <p:spPr>
          <a:xfrm>
            <a:off x="4020741" y="3319566"/>
            <a:ext cx="200025" cy="269081"/>
          </a:xfrm>
          <a:prstGeom prst="flowChartMagneticDisk">
            <a:avLst/>
          </a:prstGeom>
          <a:ln w="12700" cap="flat" cmpd="sng" algn="ctr">
            <a:solidFill>
              <a:scrgbClr r="0" g="0" b="0"/>
            </a:solidFill>
            <a:prstDash val="solid"/>
            <a:round/>
            <a:headEnd w="med" len="med"/>
            <a:tailEnd w="med" len="med"/>
          </a:ln>
        </p:spPr>
        <p:style>
          <a:lnRef idx="2">
            <a:schemeClr val="accent4"/>
          </a:lnRef>
          <a:fillRef idx="1">
            <a:schemeClr val="lt1"/>
          </a:fillRef>
          <a:effectRef idx="0">
            <a:schemeClr val="accent4"/>
          </a:effectRef>
          <a:fontRef idx="minor">
            <a:schemeClr val="dk1"/>
          </a:fontRef>
        </p:style>
        <p:txBody>
          <a:bodyPr anchor="ctr" anchorCtr="0"/>
          <a:lstStyle/>
          <a:p>
            <a:pPr algn="ctr" eaLnBrk="0" hangingPunct="0">
              <a:defRPr/>
            </a:pPr>
            <a:endParaRPr lang="en-US" sz="675"/>
          </a:p>
        </p:txBody>
      </p:sp>
      <p:cxnSp>
        <p:nvCxnSpPr>
          <p:cNvPr id="213" name="Elbow Connector 274"/>
          <p:cNvCxnSpPr>
            <a:cxnSpLocks noChangeShapeType="1"/>
            <a:stCxn id="212" idx="4"/>
            <a:endCxn id="210" idx="7"/>
          </p:cNvCxnSpPr>
          <p:nvPr/>
        </p:nvCxnSpPr>
        <p:spPr bwMode="auto">
          <a:xfrm>
            <a:off x="4220766" y="3454106"/>
            <a:ext cx="171450" cy="232172"/>
          </a:xfrm>
          <a:prstGeom prst="bentConnector2">
            <a:avLst/>
          </a:prstGeom>
          <a:noFill/>
          <a:ln w="19050">
            <a:solidFill>
              <a:schemeClr val="tx1"/>
            </a:solidFill>
            <a:round/>
            <a:headEnd type="arrow" w="med" len="med"/>
            <a:tailEnd type="none" w="med" len="med"/>
          </a:ln>
          <a:extLst>
            <a:ext uri="{909E8E84-426E-40dd-AFC4-6F175D3DCCD1}">
              <a14:hiddenFill xmlns:a14="http://schemas.microsoft.com/office/drawing/2010/main" xmlns="">
                <a:noFill/>
              </a14:hiddenFill>
            </a:ext>
          </a:extLst>
        </p:spPr>
      </p:cxnSp>
      <p:cxnSp>
        <p:nvCxnSpPr>
          <p:cNvPr id="214" name="Elbow Connector 15"/>
          <p:cNvCxnSpPr>
            <a:cxnSpLocks noChangeShapeType="1"/>
            <a:stCxn id="212" idx="2"/>
            <a:endCxn id="210" idx="1"/>
          </p:cNvCxnSpPr>
          <p:nvPr/>
        </p:nvCxnSpPr>
        <p:spPr bwMode="auto">
          <a:xfrm rot="10800000" flipV="1">
            <a:off x="3868341" y="3454106"/>
            <a:ext cx="152400" cy="232172"/>
          </a:xfrm>
          <a:prstGeom prst="bentConnector2">
            <a:avLst/>
          </a:prstGeom>
          <a:noFill/>
          <a:ln w="19050">
            <a:solidFill>
              <a:schemeClr val="tx1"/>
            </a:solidFill>
            <a:round/>
            <a:headEnd type="none" w="med" len="med"/>
            <a:tailEnd type="arrow" w="med" len="med"/>
          </a:ln>
          <a:extLst>
            <a:ext uri="{909E8E84-426E-40dd-AFC4-6F175D3DCCD1}">
              <a14:hiddenFill xmlns:a14="http://schemas.microsoft.com/office/drawing/2010/main" xmlns="">
                <a:noFill/>
              </a14:hiddenFill>
            </a:ext>
          </a:extLst>
        </p:spPr>
      </p:cxnSp>
      <p:sp>
        <p:nvSpPr>
          <p:cNvPr id="215" name="Text Box 15"/>
          <p:cNvSpPr txBox="1">
            <a:spLocks noChangeArrowheads="1"/>
          </p:cNvSpPr>
          <p:nvPr/>
        </p:nvSpPr>
        <p:spPr bwMode="auto">
          <a:xfrm>
            <a:off x="3667126" y="4248253"/>
            <a:ext cx="426244" cy="138113"/>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ENCAP</a:t>
            </a:r>
            <a:endParaRPr lang="en-US" sz="675">
              <a:solidFill>
                <a:schemeClr val="tx1"/>
              </a:solidFill>
              <a:latin typeface="Calibri" pitchFamily="34" charset="0"/>
            </a:endParaRPr>
          </a:p>
        </p:txBody>
      </p:sp>
      <p:sp>
        <p:nvSpPr>
          <p:cNvPr id="216" name="Text Box 15"/>
          <p:cNvSpPr txBox="1">
            <a:spLocks noChangeArrowheads="1"/>
          </p:cNvSpPr>
          <p:nvPr/>
        </p:nvSpPr>
        <p:spPr bwMode="auto">
          <a:xfrm>
            <a:off x="3663554" y="3924403"/>
            <a:ext cx="425053" cy="13692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BP</a:t>
            </a:r>
            <a:endParaRPr lang="en-US" sz="675">
              <a:solidFill>
                <a:schemeClr val="tx1"/>
              </a:solidFill>
              <a:latin typeface="Calibri" pitchFamily="34" charset="0"/>
            </a:endParaRPr>
          </a:p>
        </p:txBody>
      </p:sp>
      <p:sp>
        <p:nvSpPr>
          <p:cNvPr id="217" name="Text Box 15"/>
          <p:cNvSpPr txBox="1">
            <a:spLocks noChangeArrowheads="1"/>
          </p:cNvSpPr>
          <p:nvPr/>
        </p:nvSpPr>
        <p:spPr bwMode="auto">
          <a:xfrm>
            <a:off x="3667125" y="4411369"/>
            <a:ext cx="427435" cy="136922"/>
          </a:xfrm>
          <a:prstGeom prst="rect">
            <a:avLst/>
          </a:prstGeom>
          <a:solidFill>
            <a:srgbClr val="99CCFF"/>
          </a:solidFill>
          <a:ln w="9525">
            <a:solidFill>
              <a:srgbClr val="000000"/>
            </a:solidFill>
            <a:miter lim="800000"/>
            <a:headEnd/>
            <a:tailEnd/>
          </a:ln>
        </p:spPr>
        <p:txBody>
          <a:bodyPr lIns="0" tIns="23490" rIns="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dirty="0">
                <a:solidFill>
                  <a:schemeClr val="tx1"/>
                </a:solidFill>
                <a:latin typeface="Calibri" pitchFamily="34" charset="0"/>
                <a:ea typeface="ÇlÇr ñæí©" charset="-128"/>
              </a:rPr>
              <a:t>USLP</a:t>
            </a:r>
            <a:endParaRPr lang="en-US" sz="675" dirty="0">
              <a:solidFill>
                <a:schemeClr val="tx1"/>
              </a:solidFill>
              <a:latin typeface="Calibri" pitchFamily="34" charset="0"/>
            </a:endParaRPr>
          </a:p>
        </p:txBody>
      </p:sp>
      <p:cxnSp>
        <p:nvCxnSpPr>
          <p:cNvPr id="219" name="Straight Connector 218"/>
          <p:cNvCxnSpPr>
            <a:cxnSpLocks noChangeShapeType="1"/>
          </p:cNvCxnSpPr>
          <p:nvPr/>
        </p:nvCxnSpPr>
        <p:spPr bwMode="auto">
          <a:xfrm>
            <a:off x="4393406" y="3839869"/>
            <a:ext cx="0" cy="902494"/>
          </a:xfrm>
          <a:prstGeom prst="line">
            <a:avLst/>
          </a:prstGeom>
          <a:noFill/>
          <a:ln w="19050">
            <a:solidFill>
              <a:srgbClr val="0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220" name="Text Box 15"/>
          <p:cNvSpPr txBox="1">
            <a:spLocks noChangeArrowheads="1"/>
          </p:cNvSpPr>
          <p:nvPr/>
        </p:nvSpPr>
        <p:spPr bwMode="auto">
          <a:xfrm>
            <a:off x="4192192" y="4248253"/>
            <a:ext cx="426244" cy="138113"/>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ENCAP</a:t>
            </a:r>
            <a:endParaRPr lang="en-US" sz="675">
              <a:solidFill>
                <a:schemeClr val="tx1"/>
              </a:solidFill>
              <a:latin typeface="Calibri" pitchFamily="34" charset="0"/>
            </a:endParaRPr>
          </a:p>
        </p:txBody>
      </p:sp>
      <p:sp>
        <p:nvSpPr>
          <p:cNvPr id="221" name="Text Box 15"/>
          <p:cNvSpPr txBox="1">
            <a:spLocks noChangeArrowheads="1"/>
          </p:cNvSpPr>
          <p:nvPr/>
        </p:nvSpPr>
        <p:spPr bwMode="auto">
          <a:xfrm>
            <a:off x="4188619" y="3924403"/>
            <a:ext cx="425054" cy="13692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BP</a:t>
            </a:r>
            <a:endParaRPr lang="en-US" sz="675">
              <a:solidFill>
                <a:schemeClr val="tx1"/>
              </a:solidFill>
              <a:latin typeface="Calibri" pitchFamily="34" charset="0"/>
            </a:endParaRPr>
          </a:p>
        </p:txBody>
      </p:sp>
      <p:sp>
        <p:nvSpPr>
          <p:cNvPr id="222" name="Text Box 15"/>
          <p:cNvSpPr txBox="1">
            <a:spLocks noChangeArrowheads="1"/>
          </p:cNvSpPr>
          <p:nvPr/>
        </p:nvSpPr>
        <p:spPr bwMode="auto">
          <a:xfrm>
            <a:off x="4189810" y="4086328"/>
            <a:ext cx="426244" cy="13692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LTP</a:t>
            </a:r>
            <a:endParaRPr lang="en-US" sz="675">
              <a:solidFill>
                <a:schemeClr val="tx1"/>
              </a:solidFill>
              <a:latin typeface="Calibri" pitchFamily="34" charset="0"/>
            </a:endParaRPr>
          </a:p>
        </p:txBody>
      </p:sp>
      <p:sp>
        <p:nvSpPr>
          <p:cNvPr id="229" name="Text Box 12"/>
          <p:cNvSpPr txBox="1">
            <a:spLocks noChangeArrowheads="1"/>
          </p:cNvSpPr>
          <p:nvPr/>
        </p:nvSpPr>
        <p:spPr bwMode="auto">
          <a:xfrm>
            <a:off x="4186238" y="4576865"/>
            <a:ext cx="432197" cy="13692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C &amp; S</a:t>
            </a:r>
            <a:endParaRPr lang="en-US" sz="675">
              <a:solidFill>
                <a:schemeClr val="tx1"/>
              </a:solidFill>
              <a:latin typeface="Calibri" pitchFamily="34" charset="0"/>
            </a:endParaRPr>
          </a:p>
        </p:txBody>
      </p:sp>
      <p:sp>
        <p:nvSpPr>
          <p:cNvPr id="231" name="Text Box 15"/>
          <p:cNvSpPr txBox="1">
            <a:spLocks noChangeArrowheads="1"/>
          </p:cNvSpPr>
          <p:nvPr/>
        </p:nvSpPr>
        <p:spPr bwMode="auto">
          <a:xfrm>
            <a:off x="4186238" y="4411369"/>
            <a:ext cx="431006" cy="136922"/>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dirty="0">
                <a:solidFill>
                  <a:schemeClr val="tx1"/>
                </a:solidFill>
                <a:latin typeface="Calibri" pitchFamily="34" charset="0"/>
                <a:ea typeface="ÇlÇr ñæí©" charset="-128"/>
              </a:rPr>
              <a:t>USLP</a:t>
            </a:r>
            <a:endParaRPr lang="en-US" sz="675" dirty="0">
              <a:solidFill>
                <a:schemeClr val="tx1"/>
              </a:solidFill>
              <a:latin typeface="Calibri" pitchFamily="34" charset="0"/>
            </a:endParaRPr>
          </a:p>
        </p:txBody>
      </p:sp>
      <p:sp>
        <p:nvSpPr>
          <p:cNvPr id="235" name="Oval 7"/>
          <p:cNvSpPr>
            <a:spLocks noChangeArrowheads="1"/>
          </p:cNvSpPr>
          <p:nvPr/>
        </p:nvSpPr>
        <p:spPr bwMode="auto">
          <a:xfrm>
            <a:off x="2382441" y="3655322"/>
            <a:ext cx="740569" cy="216694"/>
          </a:xfrm>
          <a:prstGeom prst="ellipse">
            <a:avLst/>
          </a:prstGeom>
          <a:solidFill>
            <a:srgbClr val="FF99CC"/>
          </a:solidFill>
          <a:ln w="9525">
            <a:solidFill>
              <a:srgbClr val="000000"/>
            </a:solidFill>
            <a:round/>
            <a:headEnd/>
            <a:tailEnd/>
          </a:ln>
        </p:spPr>
        <p:txBody>
          <a:bodyPr lIns="0" tIns="0" rIns="0" bIns="0" anchor="ctr" anchorCtr="0"/>
          <a:lstStyle/>
          <a:p>
            <a:pPr algn="ctr">
              <a:lnSpc>
                <a:spcPct val="80000"/>
              </a:lnSpc>
            </a:pPr>
            <a:r>
              <a:rPr lang="en-US" sz="675" dirty="0">
                <a:latin typeface="Calibri" pitchFamily="34" charset="0"/>
                <a:ea typeface="ÇlÇr ñæí©" charset="-128"/>
              </a:rPr>
              <a:t>Bundle Agent</a:t>
            </a:r>
            <a:br>
              <a:rPr lang="en-US" sz="675" dirty="0">
                <a:latin typeface="Calibri" pitchFamily="34" charset="0"/>
                <a:ea typeface="ÇlÇr ñæí©" charset="-128"/>
              </a:rPr>
            </a:br>
            <a:r>
              <a:rPr lang="en-US" sz="675" dirty="0">
                <a:latin typeface="Calibri" pitchFamily="34" charset="0"/>
                <a:ea typeface="ÇlÇr ñæí©" charset="-128"/>
              </a:rPr>
              <a:t>(Router/S&amp;F)</a:t>
            </a:r>
          </a:p>
        </p:txBody>
      </p:sp>
      <p:sp>
        <p:nvSpPr>
          <p:cNvPr id="236" name="Magnetic Disk 18"/>
          <p:cNvSpPr/>
          <p:nvPr/>
        </p:nvSpPr>
        <p:spPr>
          <a:xfrm>
            <a:off x="2644379" y="3320756"/>
            <a:ext cx="200025" cy="269081"/>
          </a:xfrm>
          <a:prstGeom prst="flowChartMagneticDisk">
            <a:avLst/>
          </a:prstGeom>
          <a:ln w="12700" cap="flat" cmpd="sng" algn="ctr">
            <a:solidFill>
              <a:scrgbClr r="0" g="0" b="0"/>
            </a:solidFill>
            <a:prstDash val="solid"/>
            <a:round/>
            <a:headEnd w="med" len="med"/>
            <a:tailEnd w="med" len="med"/>
          </a:ln>
        </p:spPr>
        <p:style>
          <a:lnRef idx="2">
            <a:schemeClr val="accent4"/>
          </a:lnRef>
          <a:fillRef idx="1">
            <a:schemeClr val="lt1"/>
          </a:fillRef>
          <a:effectRef idx="0">
            <a:schemeClr val="accent4"/>
          </a:effectRef>
          <a:fontRef idx="minor">
            <a:schemeClr val="dk1"/>
          </a:fontRef>
        </p:style>
        <p:txBody>
          <a:bodyPr anchor="ctr" anchorCtr="0"/>
          <a:lstStyle/>
          <a:p>
            <a:pPr algn="ctr" eaLnBrk="0" hangingPunct="0">
              <a:defRPr/>
            </a:pPr>
            <a:endParaRPr lang="en-US" sz="675"/>
          </a:p>
        </p:txBody>
      </p:sp>
      <p:cxnSp>
        <p:nvCxnSpPr>
          <p:cNvPr id="237" name="Elbow Connector 274"/>
          <p:cNvCxnSpPr>
            <a:cxnSpLocks noChangeShapeType="1"/>
            <a:stCxn id="236" idx="4"/>
            <a:endCxn id="235" idx="7"/>
          </p:cNvCxnSpPr>
          <p:nvPr/>
        </p:nvCxnSpPr>
        <p:spPr bwMode="auto">
          <a:xfrm>
            <a:off x="2844404" y="3455297"/>
            <a:ext cx="170259" cy="230981"/>
          </a:xfrm>
          <a:prstGeom prst="bentConnector2">
            <a:avLst/>
          </a:prstGeom>
          <a:noFill/>
          <a:ln w="19050">
            <a:solidFill>
              <a:schemeClr val="tx1"/>
            </a:solidFill>
            <a:round/>
            <a:headEnd type="arrow" w="med" len="med"/>
            <a:tailEnd type="none" w="med" len="med"/>
          </a:ln>
          <a:extLst>
            <a:ext uri="{909E8E84-426E-40dd-AFC4-6F175D3DCCD1}">
              <a14:hiddenFill xmlns:a14="http://schemas.microsoft.com/office/drawing/2010/main" xmlns="">
                <a:noFill/>
              </a14:hiddenFill>
            </a:ext>
          </a:extLst>
        </p:spPr>
      </p:cxnSp>
      <p:cxnSp>
        <p:nvCxnSpPr>
          <p:cNvPr id="238" name="Elbow Connector 15"/>
          <p:cNvCxnSpPr>
            <a:cxnSpLocks noChangeShapeType="1"/>
            <a:stCxn id="236" idx="2"/>
            <a:endCxn id="235" idx="1"/>
          </p:cNvCxnSpPr>
          <p:nvPr/>
        </p:nvCxnSpPr>
        <p:spPr bwMode="auto">
          <a:xfrm rot="10800000" flipV="1">
            <a:off x="2490788" y="3455297"/>
            <a:ext cx="153591" cy="230981"/>
          </a:xfrm>
          <a:prstGeom prst="bentConnector2">
            <a:avLst/>
          </a:prstGeom>
          <a:noFill/>
          <a:ln w="19050">
            <a:solidFill>
              <a:schemeClr val="tx1"/>
            </a:solidFill>
            <a:round/>
            <a:headEnd type="none" w="med" len="med"/>
            <a:tailEnd type="arrow" w="med" len="med"/>
          </a:ln>
          <a:extLst>
            <a:ext uri="{909E8E84-426E-40dd-AFC4-6F175D3DCCD1}">
              <a14:hiddenFill xmlns:a14="http://schemas.microsoft.com/office/drawing/2010/main" xmlns="">
                <a:noFill/>
              </a14:hiddenFill>
            </a:ext>
          </a:extLst>
        </p:spPr>
      </p:cxnSp>
      <p:sp>
        <p:nvSpPr>
          <p:cNvPr id="242" name="Text Box 12"/>
          <p:cNvSpPr txBox="1">
            <a:spLocks noChangeArrowheads="1"/>
          </p:cNvSpPr>
          <p:nvPr/>
        </p:nvSpPr>
        <p:spPr bwMode="auto">
          <a:xfrm>
            <a:off x="2808686" y="4738791"/>
            <a:ext cx="432196" cy="13573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dirty="0">
                <a:solidFill>
                  <a:schemeClr val="tx1"/>
                </a:solidFill>
                <a:latin typeface="Calibri" pitchFamily="34" charset="0"/>
                <a:ea typeface="ÇlÇr ñæí©" charset="-128"/>
              </a:rPr>
              <a:t>X-Band</a:t>
            </a:r>
            <a:endParaRPr lang="en-US" sz="675" dirty="0">
              <a:solidFill>
                <a:schemeClr val="tx1"/>
              </a:solidFill>
              <a:latin typeface="Calibri" pitchFamily="34" charset="0"/>
            </a:endParaRPr>
          </a:p>
        </p:txBody>
      </p:sp>
      <p:cxnSp>
        <p:nvCxnSpPr>
          <p:cNvPr id="243" name="Straight Connector 242"/>
          <p:cNvCxnSpPr>
            <a:cxnSpLocks noChangeShapeType="1"/>
          </p:cNvCxnSpPr>
          <p:nvPr/>
        </p:nvCxnSpPr>
        <p:spPr bwMode="auto">
          <a:xfrm>
            <a:off x="3015854" y="3839869"/>
            <a:ext cx="0" cy="902494"/>
          </a:xfrm>
          <a:prstGeom prst="line">
            <a:avLst/>
          </a:prstGeom>
          <a:noFill/>
          <a:ln w="19050">
            <a:solidFill>
              <a:srgbClr val="0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244" name="Text Box 15"/>
          <p:cNvSpPr txBox="1">
            <a:spLocks noChangeArrowheads="1"/>
          </p:cNvSpPr>
          <p:nvPr/>
        </p:nvSpPr>
        <p:spPr bwMode="auto">
          <a:xfrm>
            <a:off x="2814638" y="4249444"/>
            <a:ext cx="426244" cy="136922"/>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ENCAP</a:t>
            </a:r>
            <a:endParaRPr lang="en-US" sz="675">
              <a:solidFill>
                <a:schemeClr val="tx1"/>
              </a:solidFill>
              <a:latin typeface="Calibri" pitchFamily="34" charset="0"/>
            </a:endParaRPr>
          </a:p>
        </p:txBody>
      </p:sp>
      <p:sp>
        <p:nvSpPr>
          <p:cNvPr id="245" name="Text Box 15"/>
          <p:cNvSpPr txBox="1">
            <a:spLocks noChangeArrowheads="1"/>
          </p:cNvSpPr>
          <p:nvPr/>
        </p:nvSpPr>
        <p:spPr bwMode="auto">
          <a:xfrm>
            <a:off x="2811067" y="3924403"/>
            <a:ext cx="426244" cy="138113"/>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BP</a:t>
            </a:r>
            <a:endParaRPr lang="en-US" sz="675">
              <a:solidFill>
                <a:schemeClr val="tx1"/>
              </a:solidFill>
              <a:latin typeface="Calibri" pitchFamily="34" charset="0"/>
            </a:endParaRPr>
          </a:p>
        </p:txBody>
      </p:sp>
      <p:sp>
        <p:nvSpPr>
          <p:cNvPr id="246" name="Text Box 12"/>
          <p:cNvSpPr txBox="1">
            <a:spLocks noChangeArrowheads="1"/>
          </p:cNvSpPr>
          <p:nvPr/>
        </p:nvSpPr>
        <p:spPr bwMode="auto">
          <a:xfrm>
            <a:off x="2808686" y="4576865"/>
            <a:ext cx="432196" cy="13692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C &amp; S</a:t>
            </a:r>
            <a:endParaRPr lang="en-US" sz="675">
              <a:solidFill>
                <a:schemeClr val="tx1"/>
              </a:solidFill>
              <a:latin typeface="Calibri" pitchFamily="34" charset="0"/>
            </a:endParaRPr>
          </a:p>
        </p:txBody>
      </p:sp>
      <p:sp>
        <p:nvSpPr>
          <p:cNvPr id="247" name="Text Box 15"/>
          <p:cNvSpPr txBox="1">
            <a:spLocks noChangeArrowheads="1"/>
          </p:cNvSpPr>
          <p:nvPr/>
        </p:nvSpPr>
        <p:spPr bwMode="auto">
          <a:xfrm>
            <a:off x="2808686" y="4411368"/>
            <a:ext cx="431006" cy="138113"/>
          </a:xfrm>
          <a:prstGeom prst="rect">
            <a:avLst/>
          </a:prstGeom>
          <a:solidFill>
            <a:srgbClr val="99CCFF"/>
          </a:solidFill>
          <a:ln w="9525">
            <a:solidFill>
              <a:srgbClr val="000000"/>
            </a:solidFill>
            <a:miter lim="800000"/>
            <a:headEnd/>
            <a:tailEnd/>
          </a:ln>
        </p:spPr>
        <p:txBody>
          <a:bodyPr lIns="25380" tIns="23490" rIns="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dirty="0">
                <a:solidFill>
                  <a:schemeClr val="tx1"/>
                </a:solidFill>
                <a:latin typeface="Calibri" pitchFamily="34" charset="0"/>
                <a:ea typeface="ÇlÇr ñæí©" charset="-128"/>
              </a:rPr>
              <a:t>USLP</a:t>
            </a:r>
            <a:endParaRPr lang="en-US" sz="675" dirty="0">
              <a:solidFill>
                <a:schemeClr val="tx1"/>
              </a:solidFill>
              <a:latin typeface="Calibri" pitchFamily="34" charset="0"/>
            </a:endParaRPr>
          </a:p>
        </p:txBody>
      </p:sp>
      <p:sp>
        <p:nvSpPr>
          <p:cNvPr id="248" name="Text Box 12"/>
          <p:cNvSpPr txBox="1">
            <a:spLocks noChangeArrowheads="1"/>
          </p:cNvSpPr>
          <p:nvPr/>
        </p:nvSpPr>
        <p:spPr bwMode="auto">
          <a:xfrm>
            <a:off x="4183857" y="4743553"/>
            <a:ext cx="432197" cy="13692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RF &amp; Mod</a:t>
            </a:r>
            <a:endParaRPr lang="en-US" sz="675">
              <a:solidFill>
                <a:schemeClr val="tx1"/>
              </a:solidFill>
              <a:latin typeface="Calibri" pitchFamily="34" charset="0"/>
            </a:endParaRPr>
          </a:p>
        </p:txBody>
      </p:sp>
      <p:cxnSp>
        <p:nvCxnSpPr>
          <p:cNvPr id="249" name="Elbow Connector 178"/>
          <p:cNvCxnSpPr>
            <a:cxnSpLocks noChangeShapeType="1"/>
            <a:stCxn id="248" idx="3"/>
            <a:endCxn id="184" idx="1"/>
          </p:cNvCxnSpPr>
          <p:nvPr/>
        </p:nvCxnSpPr>
        <p:spPr bwMode="auto">
          <a:xfrm flipV="1">
            <a:off x="4616054" y="4808442"/>
            <a:ext cx="297656" cy="3571"/>
          </a:xfrm>
          <a:prstGeom prst="straightConnector1">
            <a:avLst/>
          </a:prstGeom>
          <a:noFill/>
          <a:ln w="19050">
            <a:solidFill>
              <a:schemeClr val="tx1"/>
            </a:solidFill>
            <a:round/>
            <a:headEnd type="arrow" w="med" len="med"/>
            <a:tailEnd type="arrow" w="med" len="med"/>
          </a:ln>
          <a:extLst>
            <a:ext uri="{909E8E84-426E-40dd-AFC4-6F175D3DCCD1}">
              <a14:hiddenFill xmlns:a14="http://schemas.microsoft.com/office/drawing/2010/main" xmlns="">
                <a:noFill/>
              </a14:hiddenFill>
            </a:ext>
          </a:extLst>
        </p:spPr>
      </p:cxnSp>
      <p:sp>
        <p:nvSpPr>
          <p:cNvPr id="250" name="TextBox 76"/>
          <p:cNvSpPr txBox="1">
            <a:spLocks noChangeArrowheads="1"/>
          </p:cNvSpPr>
          <p:nvPr/>
        </p:nvSpPr>
        <p:spPr bwMode="auto">
          <a:xfrm>
            <a:off x="5603642" y="3623979"/>
            <a:ext cx="466795"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nchorCtr="0">
            <a:spAutoFit/>
          </a:bodyPr>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00" dirty="0">
                <a:solidFill>
                  <a:srgbClr val="0079A4"/>
                </a:solidFill>
              </a:rPr>
              <a:t>To</a:t>
            </a:r>
          </a:p>
          <a:p>
            <a:pPr algn="ctr" eaLnBrk="1" hangingPunct="1"/>
            <a:r>
              <a:rPr lang="en-US" sz="600" dirty="0">
                <a:solidFill>
                  <a:srgbClr val="0079A4"/>
                </a:solidFill>
              </a:rPr>
              <a:t>VC X&amp;Z</a:t>
            </a:r>
          </a:p>
        </p:txBody>
      </p:sp>
      <p:sp>
        <p:nvSpPr>
          <p:cNvPr id="132" name="Text Box 15">
            <a:extLst>
              <a:ext uri="{FF2B5EF4-FFF2-40B4-BE49-F238E27FC236}">
                <a16:creationId xmlns:a16="http://schemas.microsoft.com/office/drawing/2014/main" id="{3C9F2F8F-B4D7-07CD-80F1-09C1494A68F9}"/>
              </a:ext>
            </a:extLst>
          </p:cNvPr>
          <p:cNvSpPr txBox="1">
            <a:spLocks noChangeArrowheads="1"/>
          </p:cNvSpPr>
          <p:nvPr/>
        </p:nvSpPr>
        <p:spPr bwMode="auto">
          <a:xfrm>
            <a:off x="3665130" y="4088337"/>
            <a:ext cx="426244" cy="13692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LTP</a:t>
            </a:r>
            <a:endParaRPr lang="en-US" sz="675">
              <a:solidFill>
                <a:schemeClr val="tx1"/>
              </a:solidFill>
              <a:latin typeface="Calibri" pitchFamily="34" charset="0"/>
            </a:endParaRPr>
          </a:p>
        </p:txBody>
      </p:sp>
      <p:sp>
        <p:nvSpPr>
          <p:cNvPr id="134" name="Text Box 15">
            <a:extLst>
              <a:ext uri="{FF2B5EF4-FFF2-40B4-BE49-F238E27FC236}">
                <a16:creationId xmlns:a16="http://schemas.microsoft.com/office/drawing/2014/main" id="{316BD89E-9F46-427F-C3D7-906A829390AE}"/>
              </a:ext>
            </a:extLst>
          </p:cNvPr>
          <p:cNvSpPr txBox="1">
            <a:spLocks noChangeArrowheads="1"/>
          </p:cNvSpPr>
          <p:nvPr/>
        </p:nvSpPr>
        <p:spPr bwMode="auto">
          <a:xfrm>
            <a:off x="2807991" y="4087790"/>
            <a:ext cx="426244" cy="13692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LTP</a:t>
            </a:r>
            <a:endParaRPr lang="en-US" sz="675">
              <a:solidFill>
                <a:schemeClr val="tx1"/>
              </a:solidFill>
              <a:latin typeface="Calibri" pitchFamily="34" charset="0"/>
            </a:endParaRPr>
          </a:p>
        </p:txBody>
      </p:sp>
      <p:cxnSp>
        <p:nvCxnSpPr>
          <p:cNvPr id="136" name="Straight Connector 135">
            <a:extLst>
              <a:ext uri="{FF2B5EF4-FFF2-40B4-BE49-F238E27FC236}">
                <a16:creationId xmlns:a16="http://schemas.microsoft.com/office/drawing/2014/main" id="{0DE9C4EB-9EA5-989D-582C-28E77A931F51}"/>
              </a:ext>
            </a:extLst>
          </p:cNvPr>
          <p:cNvCxnSpPr>
            <a:cxnSpLocks noChangeShapeType="1"/>
          </p:cNvCxnSpPr>
          <p:nvPr/>
        </p:nvCxnSpPr>
        <p:spPr bwMode="auto">
          <a:xfrm>
            <a:off x="2500391" y="3843688"/>
            <a:ext cx="7144" cy="897731"/>
          </a:xfrm>
          <a:prstGeom prst="line">
            <a:avLst/>
          </a:prstGeom>
          <a:noFill/>
          <a:ln w="19050">
            <a:solidFill>
              <a:srgbClr val="0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232" name="Text Box 12"/>
          <p:cNvSpPr txBox="1">
            <a:spLocks noChangeArrowheads="1"/>
          </p:cNvSpPr>
          <p:nvPr/>
        </p:nvSpPr>
        <p:spPr bwMode="auto">
          <a:xfrm>
            <a:off x="2283619" y="4738791"/>
            <a:ext cx="428625" cy="13573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dirty="0" err="1">
                <a:solidFill>
                  <a:schemeClr val="tx1"/>
                </a:solidFill>
                <a:latin typeface="Calibri" pitchFamily="34" charset="0"/>
                <a:ea typeface="ÇlÇr ñæí©" charset="-128"/>
              </a:rPr>
              <a:t>Xyz</a:t>
            </a:r>
            <a:r>
              <a:rPr lang="en-US" sz="675" dirty="0">
                <a:solidFill>
                  <a:schemeClr val="tx1"/>
                </a:solidFill>
                <a:latin typeface="Calibri" pitchFamily="34" charset="0"/>
                <a:ea typeface="ÇlÇr ñæí©" charset="-128"/>
              </a:rPr>
              <a:t> </a:t>
            </a:r>
            <a:r>
              <a:rPr lang="en-US" sz="675" dirty="0" err="1">
                <a:solidFill>
                  <a:schemeClr val="tx1"/>
                </a:solidFill>
                <a:latin typeface="Calibri" pitchFamily="34" charset="0"/>
                <a:ea typeface="ÇlÇr ñæí©" charset="-128"/>
              </a:rPr>
              <a:t>Phy</a:t>
            </a:r>
            <a:endParaRPr lang="en-US" sz="675" dirty="0">
              <a:solidFill>
                <a:schemeClr val="tx1"/>
              </a:solidFill>
              <a:latin typeface="Calibri" pitchFamily="34" charset="0"/>
            </a:endParaRPr>
          </a:p>
        </p:txBody>
      </p:sp>
      <p:sp>
        <p:nvSpPr>
          <p:cNvPr id="234" name="Text Box 12"/>
          <p:cNvSpPr txBox="1">
            <a:spLocks noChangeArrowheads="1"/>
          </p:cNvSpPr>
          <p:nvPr/>
        </p:nvSpPr>
        <p:spPr bwMode="auto">
          <a:xfrm>
            <a:off x="2283619" y="4576865"/>
            <a:ext cx="428625" cy="13692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dirty="0">
                <a:solidFill>
                  <a:schemeClr val="tx1"/>
                </a:solidFill>
                <a:latin typeface="Calibri" pitchFamily="34" charset="0"/>
                <a:ea typeface="ÇlÇr ñæí©" charset="-128"/>
              </a:rPr>
              <a:t>C &amp; S</a:t>
            </a:r>
            <a:endParaRPr lang="en-US" sz="675" dirty="0">
              <a:solidFill>
                <a:schemeClr val="tx1"/>
              </a:solidFill>
              <a:latin typeface="Calibri" pitchFamily="34" charset="0"/>
            </a:endParaRPr>
          </a:p>
        </p:txBody>
      </p:sp>
      <p:sp>
        <p:nvSpPr>
          <p:cNvPr id="239" name="Text Box 15"/>
          <p:cNvSpPr txBox="1">
            <a:spLocks noChangeArrowheads="1"/>
          </p:cNvSpPr>
          <p:nvPr/>
        </p:nvSpPr>
        <p:spPr bwMode="auto">
          <a:xfrm>
            <a:off x="2286001" y="3924403"/>
            <a:ext cx="426244" cy="138113"/>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BP</a:t>
            </a:r>
            <a:endParaRPr lang="en-US" sz="675">
              <a:solidFill>
                <a:schemeClr val="tx1"/>
              </a:solidFill>
              <a:latin typeface="Calibri" pitchFamily="34" charset="0"/>
            </a:endParaRPr>
          </a:p>
        </p:txBody>
      </p:sp>
      <p:sp>
        <p:nvSpPr>
          <p:cNvPr id="240" name="Text Box 15"/>
          <p:cNvSpPr txBox="1">
            <a:spLocks noChangeArrowheads="1"/>
          </p:cNvSpPr>
          <p:nvPr/>
        </p:nvSpPr>
        <p:spPr bwMode="auto">
          <a:xfrm>
            <a:off x="2289573" y="4411368"/>
            <a:ext cx="428625" cy="138113"/>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dirty="0" err="1">
                <a:solidFill>
                  <a:schemeClr val="tx1"/>
                </a:solidFill>
                <a:latin typeface="Calibri" pitchFamily="34" charset="0"/>
                <a:ea typeface="ÇlÇr ñæí©" charset="-128"/>
              </a:rPr>
              <a:t>Xyz</a:t>
            </a:r>
            <a:r>
              <a:rPr lang="en-US" sz="675" dirty="0">
                <a:solidFill>
                  <a:schemeClr val="tx1"/>
                </a:solidFill>
                <a:latin typeface="Calibri" pitchFamily="34" charset="0"/>
                <a:ea typeface="ÇlÇr ñæí©" charset="-128"/>
              </a:rPr>
              <a:t> Link</a:t>
            </a:r>
            <a:endParaRPr lang="en-US" sz="675" dirty="0">
              <a:solidFill>
                <a:schemeClr val="tx1"/>
              </a:solidFill>
              <a:latin typeface="Calibri" pitchFamily="34" charset="0"/>
            </a:endParaRPr>
          </a:p>
        </p:txBody>
      </p:sp>
      <p:cxnSp>
        <p:nvCxnSpPr>
          <p:cNvPr id="141" name="Straight Connector 140">
            <a:extLst>
              <a:ext uri="{FF2B5EF4-FFF2-40B4-BE49-F238E27FC236}">
                <a16:creationId xmlns:a16="http://schemas.microsoft.com/office/drawing/2014/main" id="{1AF90399-15DF-A8CC-D537-6F9F59231B7E}"/>
              </a:ext>
            </a:extLst>
          </p:cNvPr>
          <p:cNvCxnSpPr>
            <a:cxnSpLocks noChangeShapeType="1"/>
          </p:cNvCxnSpPr>
          <p:nvPr/>
        </p:nvCxnSpPr>
        <p:spPr bwMode="auto">
          <a:xfrm>
            <a:off x="3457582" y="1840362"/>
            <a:ext cx="1434" cy="3359170"/>
          </a:xfrm>
          <a:prstGeom prst="line">
            <a:avLst/>
          </a:prstGeom>
          <a:noFill/>
          <a:ln w="19050">
            <a:solidFill>
              <a:srgbClr val="FF0000"/>
            </a:solidFill>
            <a:prstDash val="dash"/>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76" name="Rectangle 97">
            <a:extLst>
              <a:ext uri="{FF2B5EF4-FFF2-40B4-BE49-F238E27FC236}">
                <a16:creationId xmlns:a16="http://schemas.microsoft.com/office/drawing/2014/main" id="{7498E680-6AE3-CF80-571C-D69B91B712F0}"/>
              </a:ext>
            </a:extLst>
          </p:cNvPr>
          <p:cNvSpPr>
            <a:spLocks noChangeArrowheads="1"/>
          </p:cNvSpPr>
          <p:nvPr/>
        </p:nvSpPr>
        <p:spPr bwMode="auto">
          <a:xfrm>
            <a:off x="1304331" y="2169423"/>
            <a:ext cx="739378" cy="2850356"/>
          </a:xfrm>
          <a:prstGeom prst="cube">
            <a:avLst>
              <a:gd name="adj" fmla="val 4903"/>
            </a:avLst>
          </a:prstGeom>
          <a:solidFill>
            <a:srgbClr val="CCFF66">
              <a:alpha val="7607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nchorCtr="0"/>
          <a:lstStyle/>
          <a:p>
            <a:pPr algn="ctr"/>
            <a:endParaRPr kumimoji="1" lang="en-GB" sz="1800"/>
          </a:p>
        </p:txBody>
      </p:sp>
      <p:sp>
        <p:nvSpPr>
          <p:cNvPr id="77" name="Rectangle 672">
            <a:extLst>
              <a:ext uri="{FF2B5EF4-FFF2-40B4-BE49-F238E27FC236}">
                <a16:creationId xmlns:a16="http://schemas.microsoft.com/office/drawing/2014/main" id="{2A446740-CAFA-368C-D926-CFF8AD0B7DB6}"/>
              </a:ext>
            </a:extLst>
          </p:cNvPr>
          <p:cNvSpPr>
            <a:spLocks noChangeArrowheads="1"/>
          </p:cNvSpPr>
          <p:nvPr/>
        </p:nvSpPr>
        <p:spPr bwMode="auto">
          <a:xfrm>
            <a:off x="1266825" y="2212864"/>
            <a:ext cx="814388"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nchorCtr="0">
            <a:spAutoFit/>
          </a:bodyPr>
          <a:lstStyle/>
          <a:p>
            <a:pPr algn="ctr"/>
            <a:r>
              <a:rPr lang="en-US" sz="750" dirty="0"/>
              <a:t>Space</a:t>
            </a:r>
            <a:br>
              <a:rPr lang="en-US" sz="750" dirty="0"/>
            </a:br>
            <a:r>
              <a:rPr lang="en-US" sz="750" dirty="0"/>
              <a:t>User Node</a:t>
            </a:r>
          </a:p>
        </p:txBody>
      </p:sp>
      <p:sp>
        <p:nvSpPr>
          <p:cNvPr id="78" name="Rectangle 591">
            <a:extLst>
              <a:ext uri="{FF2B5EF4-FFF2-40B4-BE49-F238E27FC236}">
                <a16:creationId xmlns:a16="http://schemas.microsoft.com/office/drawing/2014/main" id="{B2017BE2-A948-8002-6C2B-6DB68F14EA4E}"/>
              </a:ext>
            </a:extLst>
          </p:cNvPr>
          <p:cNvSpPr>
            <a:spLocks noChangeArrowheads="1"/>
          </p:cNvSpPr>
          <p:nvPr/>
        </p:nvSpPr>
        <p:spPr bwMode="auto">
          <a:xfrm>
            <a:off x="1323975" y="1933678"/>
            <a:ext cx="700088" cy="157163"/>
          </a:xfrm>
          <a:prstGeom prst="rect">
            <a:avLst/>
          </a:prstGeom>
          <a:solidFill>
            <a:srgbClr val="0033CC"/>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anchor="ctr" anchorCtr="0"/>
          <a:lstStyle/>
          <a:p>
            <a:pPr algn="ctr">
              <a:lnSpc>
                <a:spcPct val="80000"/>
              </a:lnSpc>
              <a:spcBef>
                <a:spcPct val="10000"/>
              </a:spcBef>
              <a:spcAft>
                <a:spcPct val="10000"/>
              </a:spcAft>
              <a:buSzPct val="125000"/>
            </a:pPr>
            <a:r>
              <a:rPr lang="en-US" sz="1050" dirty="0">
                <a:solidFill>
                  <a:schemeClr val="bg1"/>
                </a:solidFill>
                <a:latin typeface="Calibri" pitchFamily="34" charset="0"/>
              </a:rPr>
              <a:t>SSI</a:t>
            </a:r>
          </a:p>
        </p:txBody>
      </p:sp>
      <p:sp>
        <p:nvSpPr>
          <p:cNvPr id="79" name="TextBox 76">
            <a:extLst>
              <a:ext uri="{FF2B5EF4-FFF2-40B4-BE49-F238E27FC236}">
                <a16:creationId xmlns:a16="http://schemas.microsoft.com/office/drawing/2014/main" id="{0C8226A4-BF9E-10E3-755A-B6D0F8797D04}"/>
              </a:ext>
            </a:extLst>
          </p:cNvPr>
          <p:cNvSpPr txBox="1">
            <a:spLocks noChangeArrowheads="1"/>
          </p:cNvSpPr>
          <p:nvPr/>
        </p:nvSpPr>
        <p:spPr bwMode="auto">
          <a:xfrm>
            <a:off x="1689698" y="4018076"/>
            <a:ext cx="377027"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nchorCtr="0">
            <a:spAutoFit/>
          </a:bodyPr>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00" dirty="0">
                <a:solidFill>
                  <a:srgbClr val="0079A4"/>
                </a:solidFill>
              </a:rPr>
              <a:t>From</a:t>
            </a:r>
          </a:p>
          <a:p>
            <a:pPr algn="ctr" eaLnBrk="1" hangingPunct="1"/>
            <a:r>
              <a:rPr lang="en-US" sz="600" dirty="0">
                <a:solidFill>
                  <a:srgbClr val="0079A4"/>
                </a:solidFill>
              </a:rPr>
              <a:t>VC Z</a:t>
            </a:r>
          </a:p>
        </p:txBody>
      </p:sp>
      <p:cxnSp>
        <p:nvCxnSpPr>
          <p:cNvPr id="80" name="Straight Connector 79">
            <a:extLst>
              <a:ext uri="{FF2B5EF4-FFF2-40B4-BE49-F238E27FC236}">
                <a16:creationId xmlns:a16="http://schemas.microsoft.com/office/drawing/2014/main" id="{3A021B36-7897-2999-CF95-D7A47FACE4B8}"/>
              </a:ext>
            </a:extLst>
          </p:cNvPr>
          <p:cNvCxnSpPr>
            <a:cxnSpLocks noChangeShapeType="1"/>
            <a:endCxn id="82" idx="0"/>
          </p:cNvCxnSpPr>
          <p:nvPr/>
        </p:nvCxnSpPr>
        <p:spPr bwMode="auto">
          <a:xfrm flipH="1">
            <a:off x="1666280" y="3660085"/>
            <a:ext cx="2978" cy="1078706"/>
          </a:xfrm>
          <a:prstGeom prst="line">
            <a:avLst/>
          </a:prstGeom>
          <a:noFill/>
          <a:ln w="19050">
            <a:solidFill>
              <a:srgbClr val="0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81" name="Text Box 15">
            <a:extLst>
              <a:ext uri="{FF2B5EF4-FFF2-40B4-BE49-F238E27FC236}">
                <a16:creationId xmlns:a16="http://schemas.microsoft.com/office/drawing/2014/main" id="{1F8235DD-5175-7218-9632-8469547D5C66}"/>
              </a:ext>
            </a:extLst>
          </p:cNvPr>
          <p:cNvSpPr txBox="1">
            <a:spLocks noChangeArrowheads="1"/>
          </p:cNvSpPr>
          <p:nvPr/>
        </p:nvSpPr>
        <p:spPr bwMode="auto">
          <a:xfrm>
            <a:off x="1452562" y="4412559"/>
            <a:ext cx="427434" cy="138113"/>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dirty="0" err="1">
                <a:solidFill>
                  <a:schemeClr val="tx1"/>
                </a:solidFill>
                <a:latin typeface="Calibri" pitchFamily="34" charset="0"/>
                <a:ea typeface="ÇlÇr ñæí©" charset="-128"/>
              </a:rPr>
              <a:t>Xyz</a:t>
            </a:r>
            <a:r>
              <a:rPr lang="en-US" sz="675" dirty="0">
                <a:solidFill>
                  <a:schemeClr val="tx1"/>
                </a:solidFill>
                <a:latin typeface="Calibri" pitchFamily="34" charset="0"/>
                <a:ea typeface="ÇlÇr ñæí©" charset="-128"/>
              </a:rPr>
              <a:t> Link</a:t>
            </a:r>
            <a:endParaRPr lang="en-US" sz="675" dirty="0">
              <a:solidFill>
                <a:schemeClr val="tx1"/>
              </a:solidFill>
              <a:latin typeface="Calibri" pitchFamily="34" charset="0"/>
            </a:endParaRPr>
          </a:p>
        </p:txBody>
      </p:sp>
      <p:sp>
        <p:nvSpPr>
          <p:cNvPr id="82" name="Text Box 12">
            <a:extLst>
              <a:ext uri="{FF2B5EF4-FFF2-40B4-BE49-F238E27FC236}">
                <a16:creationId xmlns:a16="http://schemas.microsoft.com/office/drawing/2014/main" id="{4FEE46F1-DAC7-0930-B221-CBB4A441FDFC}"/>
              </a:ext>
            </a:extLst>
          </p:cNvPr>
          <p:cNvSpPr txBox="1">
            <a:spLocks noChangeArrowheads="1"/>
          </p:cNvSpPr>
          <p:nvPr/>
        </p:nvSpPr>
        <p:spPr bwMode="auto">
          <a:xfrm>
            <a:off x="1452562" y="4738791"/>
            <a:ext cx="427434" cy="13573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dirty="0" err="1">
                <a:solidFill>
                  <a:schemeClr val="tx1"/>
                </a:solidFill>
                <a:latin typeface="Calibri" pitchFamily="34" charset="0"/>
                <a:ea typeface="ÇlÇr ñæí©" charset="-128"/>
              </a:rPr>
              <a:t>Xyz</a:t>
            </a:r>
            <a:r>
              <a:rPr lang="en-US" sz="675" dirty="0">
                <a:solidFill>
                  <a:schemeClr val="tx1"/>
                </a:solidFill>
                <a:latin typeface="Calibri" pitchFamily="34" charset="0"/>
                <a:ea typeface="ÇlÇr ñæí©" charset="-128"/>
              </a:rPr>
              <a:t> </a:t>
            </a:r>
            <a:r>
              <a:rPr lang="en-US" sz="675" dirty="0" err="1">
                <a:solidFill>
                  <a:schemeClr val="tx1"/>
                </a:solidFill>
                <a:latin typeface="Calibri" pitchFamily="34" charset="0"/>
                <a:ea typeface="ÇlÇr ñæí©" charset="-128"/>
              </a:rPr>
              <a:t>Phy</a:t>
            </a:r>
            <a:endParaRPr lang="en-US" sz="675" dirty="0">
              <a:solidFill>
                <a:schemeClr val="tx1"/>
              </a:solidFill>
              <a:latin typeface="Calibri" pitchFamily="34" charset="0"/>
            </a:endParaRPr>
          </a:p>
        </p:txBody>
      </p:sp>
      <p:sp>
        <p:nvSpPr>
          <p:cNvPr id="83" name="Text Box 12">
            <a:extLst>
              <a:ext uri="{FF2B5EF4-FFF2-40B4-BE49-F238E27FC236}">
                <a16:creationId xmlns:a16="http://schemas.microsoft.com/office/drawing/2014/main" id="{6E6D98AA-4840-4447-78F0-EBF3502173BB}"/>
              </a:ext>
            </a:extLst>
          </p:cNvPr>
          <p:cNvSpPr txBox="1">
            <a:spLocks noChangeArrowheads="1"/>
          </p:cNvSpPr>
          <p:nvPr/>
        </p:nvSpPr>
        <p:spPr bwMode="auto">
          <a:xfrm>
            <a:off x="1452562" y="4576865"/>
            <a:ext cx="427434" cy="13692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dirty="0">
                <a:solidFill>
                  <a:schemeClr val="tx1"/>
                </a:solidFill>
                <a:latin typeface="Calibri" pitchFamily="34" charset="0"/>
                <a:ea typeface="ÇlÇr ñæí©" charset="-128"/>
              </a:rPr>
              <a:t>C &amp; S</a:t>
            </a:r>
            <a:endParaRPr lang="en-US" sz="675" dirty="0">
              <a:solidFill>
                <a:schemeClr val="tx1"/>
              </a:solidFill>
              <a:latin typeface="Calibri" pitchFamily="34" charset="0"/>
            </a:endParaRPr>
          </a:p>
        </p:txBody>
      </p:sp>
      <p:cxnSp>
        <p:nvCxnSpPr>
          <p:cNvPr id="84" name="Elbow Connector 246">
            <a:extLst>
              <a:ext uri="{FF2B5EF4-FFF2-40B4-BE49-F238E27FC236}">
                <a16:creationId xmlns:a16="http://schemas.microsoft.com/office/drawing/2014/main" id="{E0DFEA8F-65C4-D390-BC56-75B170DA91EC}"/>
              </a:ext>
            </a:extLst>
          </p:cNvPr>
          <p:cNvCxnSpPr>
            <a:cxnSpLocks noChangeShapeType="1"/>
          </p:cNvCxnSpPr>
          <p:nvPr/>
        </p:nvCxnSpPr>
        <p:spPr bwMode="auto">
          <a:xfrm>
            <a:off x="1666875" y="3195741"/>
            <a:ext cx="2381" cy="244078"/>
          </a:xfrm>
          <a:prstGeom prst="straightConnector1">
            <a:avLst/>
          </a:prstGeom>
          <a:noFill/>
          <a:ln w="19050">
            <a:solidFill>
              <a:schemeClr val="tx1"/>
            </a:solidFill>
            <a:round/>
            <a:headEnd type="arrow" w="med" len="med"/>
            <a:tailEnd type="none" w="med" len="med"/>
          </a:ln>
          <a:extLst>
            <a:ext uri="{909E8E84-426E-40dd-AFC4-6F175D3DCCD1}">
              <a14:hiddenFill xmlns:a14="http://schemas.microsoft.com/office/drawing/2010/main" xmlns="">
                <a:noFill/>
              </a14:hiddenFill>
            </a:ext>
          </a:extLst>
        </p:spPr>
      </p:cxnSp>
      <p:sp>
        <p:nvSpPr>
          <p:cNvPr id="85" name="Oval 7">
            <a:extLst>
              <a:ext uri="{FF2B5EF4-FFF2-40B4-BE49-F238E27FC236}">
                <a16:creationId xmlns:a16="http://schemas.microsoft.com/office/drawing/2014/main" id="{16ADCF3A-B4DD-C76D-9F87-5393DBDE5C0A}"/>
              </a:ext>
            </a:extLst>
          </p:cNvPr>
          <p:cNvSpPr>
            <a:spLocks noChangeArrowheads="1"/>
          </p:cNvSpPr>
          <p:nvPr/>
        </p:nvSpPr>
        <p:spPr bwMode="auto">
          <a:xfrm>
            <a:off x="1323975" y="3439818"/>
            <a:ext cx="657225" cy="248016"/>
          </a:xfrm>
          <a:prstGeom prst="ellipse">
            <a:avLst/>
          </a:prstGeom>
          <a:solidFill>
            <a:srgbClr val="FF99CC"/>
          </a:solidFill>
          <a:ln w="9525">
            <a:solidFill>
              <a:srgbClr val="000000"/>
            </a:solidFill>
            <a:round/>
            <a:headEnd/>
            <a:tailEnd/>
          </a:ln>
        </p:spPr>
        <p:txBody>
          <a:bodyPr lIns="0" tIns="0" rIns="0" bIns="0" anchor="ctr" anchorCtr="0"/>
          <a:lstStyle/>
          <a:p>
            <a:pPr algn="ctr">
              <a:lnSpc>
                <a:spcPct val="80000"/>
              </a:lnSpc>
            </a:pPr>
            <a:r>
              <a:rPr lang="en-US" sz="675">
                <a:latin typeface="Calibri" pitchFamily="34" charset="0"/>
                <a:ea typeface="ÇlÇr ñæí©" charset="-128"/>
              </a:rPr>
              <a:t>Space File Application</a:t>
            </a:r>
            <a:endParaRPr lang="en-US" sz="675">
              <a:latin typeface="Calibri" pitchFamily="34" charset="0"/>
            </a:endParaRPr>
          </a:p>
        </p:txBody>
      </p:sp>
      <p:sp>
        <p:nvSpPr>
          <p:cNvPr id="86" name="Text Box 15">
            <a:extLst>
              <a:ext uri="{FF2B5EF4-FFF2-40B4-BE49-F238E27FC236}">
                <a16:creationId xmlns:a16="http://schemas.microsoft.com/office/drawing/2014/main" id="{31C0DCDB-055A-0CB8-2610-83168A39B7D0}"/>
              </a:ext>
            </a:extLst>
          </p:cNvPr>
          <p:cNvSpPr txBox="1">
            <a:spLocks noChangeArrowheads="1"/>
          </p:cNvSpPr>
          <p:nvPr/>
        </p:nvSpPr>
        <p:spPr bwMode="auto">
          <a:xfrm>
            <a:off x="1453159" y="3923213"/>
            <a:ext cx="426244" cy="136922"/>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BP</a:t>
            </a:r>
            <a:endParaRPr lang="en-US" sz="675">
              <a:solidFill>
                <a:schemeClr val="tx1"/>
              </a:solidFill>
              <a:latin typeface="Calibri" pitchFamily="34" charset="0"/>
            </a:endParaRPr>
          </a:p>
        </p:txBody>
      </p:sp>
      <p:sp>
        <p:nvSpPr>
          <p:cNvPr id="87" name="Text Box 15">
            <a:extLst>
              <a:ext uri="{FF2B5EF4-FFF2-40B4-BE49-F238E27FC236}">
                <a16:creationId xmlns:a16="http://schemas.microsoft.com/office/drawing/2014/main" id="{E5F46390-3A4B-6388-FC7E-712EA138FBD4}"/>
              </a:ext>
            </a:extLst>
          </p:cNvPr>
          <p:cNvSpPr txBox="1">
            <a:spLocks noChangeArrowheads="1"/>
          </p:cNvSpPr>
          <p:nvPr/>
        </p:nvSpPr>
        <p:spPr bwMode="auto">
          <a:xfrm>
            <a:off x="1453753" y="3760097"/>
            <a:ext cx="425054" cy="13692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CFDP</a:t>
            </a:r>
            <a:endParaRPr lang="en-US" sz="675">
              <a:solidFill>
                <a:schemeClr val="tx1"/>
              </a:solidFill>
              <a:latin typeface="Calibri" pitchFamily="34" charset="0"/>
            </a:endParaRPr>
          </a:p>
        </p:txBody>
      </p:sp>
      <p:sp>
        <p:nvSpPr>
          <p:cNvPr id="88" name="TextBox 152">
            <a:extLst>
              <a:ext uri="{FF2B5EF4-FFF2-40B4-BE49-F238E27FC236}">
                <a16:creationId xmlns:a16="http://schemas.microsoft.com/office/drawing/2014/main" id="{2AA5AFD8-B276-7861-1512-2E0FE344A714}"/>
              </a:ext>
            </a:extLst>
          </p:cNvPr>
          <p:cNvSpPr txBox="1">
            <a:spLocks noChangeArrowheads="1"/>
          </p:cNvSpPr>
          <p:nvPr/>
        </p:nvSpPr>
        <p:spPr bwMode="auto">
          <a:xfrm>
            <a:off x="6830021" y="5213973"/>
            <a:ext cx="910827" cy="1962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nchorCtr="0">
            <a:spAutoFit/>
          </a:bodyPr>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a:r>
              <a:rPr lang="en-US" sz="675" dirty="0"/>
              <a:t>IP-based Network</a:t>
            </a:r>
          </a:p>
        </p:txBody>
      </p:sp>
      <p:sp>
        <p:nvSpPr>
          <p:cNvPr id="89" name="Text Box 57">
            <a:extLst>
              <a:ext uri="{FF2B5EF4-FFF2-40B4-BE49-F238E27FC236}">
                <a16:creationId xmlns:a16="http://schemas.microsoft.com/office/drawing/2014/main" id="{54A91FFB-25CB-34CE-65FC-2616FFF37BD8}"/>
              </a:ext>
            </a:extLst>
          </p:cNvPr>
          <p:cNvSpPr txBox="1">
            <a:spLocks noChangeArrowheads="1"/>
          </p:cNvSpPr>
          <p:nvPr/>
        </p:nvSpPr>
        <p:spPr bwMode="auto">
          <a:xfrm>
            <a:off x="5928123" y="5223717"/>
            <a:ext cx="782240"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nchor="ctr" anchorCtr="0">
            <a:spAutoFit/>
          </a:bodyPr>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GB" sz="750" dirty="0">
                <a:solidFill>
                  <a:srgbClr val="000099"/>
                </a:solidFill>
                <a:latin typeface="Calibri" pitchFamily="34" charset="0"/>
              </a:rPr>
              <a:t>Terrestrial</a:t>
            </a:r>
          </a:p>
          <a:p>
            <a:pPr algn="ctr" eaLnBrk="1" hangingPunct="1"/>
            <a:r>
              <a:rPr lang="en-GB" sz="750" dirty="0">
                <a:solidFill>
                  <a:srgbClr val="000099"/>
                </a:solidFill>
                <a:latin typeface="Calibri" pitchFamily="34" charset="0"/>
              </a:rPr>
              <a:t>WAN</a:t>
            </a:r>
          </a:p>
        </p:txBody>
      </p:sp>
      <p:cxnSp>
        <p:nvCxnSpPr>
          <p:cNvPr id="90" name="Elbow Connector 176">
            <a:extLst>
              <a:ext uri="{FF2B5EF4-FFF2-40B4-BE49-F238E27FC236}">
                <a16:creationId xmlns:a16="http://schemas.microsoft.com/office/drawing/2014/main" id="{03E9FFA8-89D9-0EA7-623E-944A12B5C1F3}"/>
              </a:ext>
            </a:extLst>
          </p:cNvPr>
          <p:cNvCxnSpPr>
            <a:cxnSpLocks noChangeShapeType="1"/>
            <a:stCxn id="82" idx="3"/>
          </p:cNvCxnSpPr>
          <p:nvPr/>
        </p:nvCxnSpPr>
        <p:spPr bwMode="auto">
          <a:xfrm>
            <a:off x="1879998" y="4806656"/>
            <a:ext cx="403622" cy="0"/>
          </a:xfrm>
          <a:prstGeom prst="straightConnector1">
            <a:avLst/>
          </a:prstGeom>
          <a:noFill/>
          <a:ln w="19050">
            <a:solidFill>
              <a:schemeClr val="tx1"/>
            </a:solidFill>
            <a:round/>
            <a:headEnd type="arrow" w="med" len="med"/>
            <a:tailEnd type="arrow" w="med" len="med"/>
          </a:ln>
          <a:extLst>
            <a:ext uri="{909E8E84-426E-40dd-AFC4-6F175D3DCCD1}">
              <a14:hiddenFill xmlns:a14="http://schemas.microsoft.com/office/drawing/2010/main" xmlns="">
                <a:noFill/>
              </a14:hiddenFill>
            </a:ext>
          </a:extLst>
        </p:spPr>
      </p:cxnSp>
      <p:sp>
        <p:nvSpPr>
          <p:cNvPr id="91" name="TextBox 152">
            <a:extLst>
              <a:ext uri="{FF2B5EF4-FFF2-40B4-BE49-F238E27FC236}">
                <a16:creationId xmlns:a16="http://schemas.microsoft.com/office/drawing/2014/main" id="{6CD1DAAF-6851-B043-D909-04D0A0BDDF05}"/>
              </a:ext>
            </a:extLst>
          </p:cNvPr>
          <p:cNvSpPr txBox="1">
            <a:spLocks noChangeArrowheads="1"/>
          </p:cNvSpPr>
          <p:nvPr/>
        </p:nvSpPr>
        <p:spPr bwMode="auto">
          <a:xfrm>
            <a:off x="1673822" y="5142389"/>
            <a:ext cx="829073" cy="3000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nchorCtr="0">
            <a:spAutoFit/>
          </a:bodyPr>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a:r>
              <a:rPr lang="en-US" sz="675" dirty="0"/>
              <a:t>Space to Planet</a:t>
            </a:r>
          </a:p>
          <a:p>
            <a:pPr algn="ctr"/>
            <a:r>
              <a:rPr lang="en-US" sz="675" dirty="0"/>
              <a:t>Relay Link</a:t>
            </a:r>
          </a:p>
        </p:txBody>
      </p:sp>
      <p:sp>
        <p:nvSpPr>
          <p:cNvPr id="92" name="Rectangle 97">
            <a:extLst>
              <a:ext uri="{FF2B5EF4-FFF2-40B4-BE49-F238E27FC236}">
                <a16:creationId xmlns:a16="http://schemas.microsoft.com/office/drawing/2014/main" id="{811593CE-156A-5882-378E-A2A5A6877AA8}"/>
              </a:ext>
            </a:extLst>
          </p:cNvPr>
          <p:cNvSpPr>
            <a:spLocks noChangeArrowheads="1"/>
          </p:cNvSpPr>
          <p:nvPr/>
        </p:nvSpPr>
        <p:spPr bwMode="auto">
          <a:xfrm>
            <a:off x="6296025" y="2169422"/>
            <a:ext cx="722710" cy="2871788"/>
          </a:xfrm>
          <a:prstGeom prst="cube">
            <a:avLst>
              <a:gd name="adj" fmla="val 3986"/>
            </a:avLst>
          </a:prstGeom>
          <a:solidFill>
            <a:schemeClr val="accent5">
              <a:lumMod val="50000"/>
              <a:alpha val="49000"/>
            </a:schemeClr>
          </a:solidFill>
          <a:ln w="9525">
            <a:noFill/>
            <a:round/>
            <a:headEnd/>
            <a:tailEnd/>
          </a:ln>
          <a:extLst>
            <a:ext uri="{91240B29-F687-4f45-9708-019B960494DF}">
              <a14:hiddenLine xmlns:a14="http://schemas.microsoft.com/office/drawing/2010/main" xmlns="" w="38100">
                <a:solidFill>
                  <a:srgbClr val="000000"/>
                </a:solidFill>
                <a:round/>
                <a:headEnd/>
                <a:tailEnd/>
              </a14:hiddenLine>
            </a:ext>
          </a:extLst>
        </p:spPr>
        <p:txBody>
          <a:bodyPr anchor="ctr" anchorCtr="0"/>
          <a:lstStyle/>
          <a:p>
            <a:pPr algn="ctr">
              <a:defRPr/>
            </a:pPr>
            <a:endParaRPr kumimoji="1" lang="en-GB" sz="1800"/>
          </a:p>
        </p:txBody>
      </p:sp>
      <p:cxnSp>
        <p:nvCxnSpPr>
          <p:cNvPr id="93" name="Straight Connector 264">
            <a:extLst>
              <a:ext uri="{FF2B5EF4-FFF2-40B4-BE49-F238E27FC236}">
                <a16:creationId xmlns:a16="http://schemas.microsoft.com/office/drawing/2014/main" id="{0CF498F3-3FF0-517D-7F18-BC2AA2322D11}"/>
              </a:ext>
            </a:extLst>
          </p:cNvPr>
          <p:cNvCxnSpPr>
            <a:cxnSpLocks noChangeShapeType="1"/>
          </p:cNvCxnSpPr>
          <p:nvPr/>
        </p:nvCxnSpPr>
        <p:spPr bwMode="auto">
          <a:xfrm rot="5400000">
            <a:off x="6477000" y="5049543"/>
            <a:ext cx="342900"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cxnSp>
      <p:sp>
        <p:nvSpPr>
          <p:cNvPr id="94" name="Rectangle 591">
            <a:extLst>
              <a:ext uri="{FF2B5EF4-FFF2-40B4-BE49-F238E27FC236}">
                <a16:creationId xmlns:a16="http://schemas.microsoft.com/office/drawing/2014/main" id="{D73376F1-77C0-1204-FA6E-B87F2DC3CB26}"/>
              </a:ext>
            </a:extLst>
          </p:cNvPr>
          <p:cNvSpPr>
            <a:spLocks noChangeArrowheads="1"/>
          </p:cNvSpPr>
          <p:nvPr/>
        </p:nvSpPr>
        <p:spPr bwMode="auto">
          <a:xfrm>
            <a:off x="6307336" y="1932486"/>
            <a:ext cx="700088" cy="157163"/>
          </a:xfrm>
          <a:prstGeom prst="rect">
            <a:avLst/>
          </a:prstGeom>
          <a:solidFill>
            <a:srgbClr val="0033CC"/>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anchor="ctr" anchorCtr="0"/>
          <a:lstStyle/>
          <a:p>
            <a:pPr algn="ctr">
              <a:lnSpc>
                <a:spcPct val="80000"/>
              </a:lnSpc>
              <a:spcBef>
                <a:spcPct val="10000"/>
              </a:spcBef>
              <a:spcAft>
                <a:spcPct val="10000"/>
              </a:spcAft>
              <a:buSzPct val="125000"/>
            </a:pPr>
            <a:r>
              <a:rPr lang="en-US" sz="1050">
                <a:solidFill>
                  <a:schemeClr val="bg1"/>
                </a:solidFill>
                <a:latin typeface="Calibri" pitchFamily="34" charset="0"/>
              </a:rPr>
              <a:t>SSI</a:t>
            </a:r>
          </a:p>
        </p:txBody>
      </p:sp>
      <p:sp>
        <p:nvSpPr>
          <p:cNvPr id="95" name="TextBox 77">
            <a:extLst>
              <a:ext uri="{FF2B5EF4-FFF2-40B4-BE49-F238E27FC236}">
                <a16:creationId xmlns:a16="http://schemas.microsoft.com/office/drawing/2014/main" id="{D92E80E7-9F1F-F44B-662B-7B04F4C70AFA}"/>
              </a:ext>
            </a:extLst>
          </p:cNvPr>
          <p:cNvSpPr txBox="1">
            <a:spLocks noChangeArrowheads="1"/>
          </p:cNvSpPr>
          <p:nvPr/>
        </p:nvSpPr>
        <p:spPr bwMode="auto">
          <a:xfrm>
            <a:off x="6629464" y="3687834"/>
            <a:ext cx="364202"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nchorCtr="0">
            <a:spAutoFit/>
          </a:bodyPr>
          <a:lstStyle>
            <a:defPPr>
              <a:defRPr lang="en-US"/>
            </a:defPPr>
            <a:lvl1pPr algn="ctr">
              <a:defRPr sz="800" b="1">
                <a:solidFill>
                  <a:srgbClr val="0079A4"/>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r>
              <a:rPr lang="en-US" sz="600" dirty="0"/>
              <a:t>To</a:t>
            </a:r>
          </a:p>
          <a:p>
            <a:r>
              <a:rPr lang="en-US" sz="600" dirty="0"/>
              <a:t>VC X</a:t>
            </a:r>
          </a:p>
        </p:txBody>
      </p:sp>
      <p:sp>
        <p:nvSpPr>
          <p:cNvPr id="96" name="Oval 7">
            <a:extLst>
              <a:ext uri="{FF2B5EF4-FFF2-40B4-BE49-F238E27FC236}">
                <a16:creationId xmlns:a16="http://schemas.microsoft.com/office/drawing/2014/main" id="{785E3E04-FBF9-0F12-E559-58BBA6F51969}"/>
              </a:ext>
            </a:extLst>
          </p:cNvPr>
          <p:cNvSpPr>
            <a:spLocks noChangeArrowheads="1"/>
          </p:cNvSpPr>
          <p:nvPr/>
        </p:nvSpPr>
        <p:spPr bwMode="auto">
          <a:xfrm>
            <a:off x="6324600" y="3957742"/>
            <a:ext cx="639221" cy="214260"/>
          </a:xfrm>
          <a:prstGeom prst="ellipse">
            <a:avLst/>
          </a:prstGeom>
          <a:solidFill>
            <a:srgbClr val="FF99CC"/>
          </a:solidFill>
          <a:ln w="9525">
            <a:solidFill>
              <a:srgbClr val="000000"/>
            </a:solidFill>
            <a:round/>
            <a:headEnd/>
            <a:tailEnd/>
          </a:ln>
        </p:spPr>
        <p:txBody>
          <a:bodyPr lIns="0" tIns="0" rIns="0" bIns="0" anchor="ctr" anchorCtr="0"/>
          <a:lstStyle/>
          <a:p>
            <a:pPr algn="ctr">
              <a:lnSpc>
                <a:spcPct val="80000"/>
              </a:lnSpc>
            </a:pPr>
            <a:r>
              <a:rPr lang="en-US" sz="675">
                <a:latin typeface="Calibri" pitchFamily="34" charset="0"/>
                <a:ea typeface="ÇlÇr ñæí©" charset="-128"/>
              </a:rPr>
              <a:t>User File Application</a:t>
            </a:r>
            <a:endParaRPr lang="en-US" sz="675">
              <a:latin typeface="Calibri" pitchFamily="34" charset="0"/>
            </a:endParaRPr>
          </a:p>
        </p:txBody>
      </p:sp>
      <p:sp>
        <p:nvSpPr>
          <p:cNvPr id="97" name="Magnetic Disk 18">
            <a:extLst>
              <a:ext uri="{FF2B5EF4-FFF2-40B4-BE49-F238E27FC236}">
                <a16:creationId xmlns:a16="http://schemas.microsoft.com/office/drawing/2014/main" id="{7E65785D-3A23-4918-9208-EC8B8EA9FC5E}"/>
              </a:ext>
            </a:extLst>
          </p:cNvPr>
          <p:cNvSpPr/>
          <p:nvPr/>
        </p:nvSpPr>
        <p:spPr>
          <a:xfrm>
            <a:off x="6488907" y="3552928"/>
            <a:ext cx="307181" cy="152400"/>
          </a:xfrm>
          <a:prstGeom prst="flowChartMagneticDisk">
            <a:avLst/>
          </a:prstGeom>
          <a:ln w="12700" cap="flat" cmpd="sng" algn="ctr">
            <a:solidFill>
              <a:scrgbClr r="0" g="0" b="0"/>
            </a:solidFill>
            <a:prstDash val="solid"/>
            <a:round/>
            <a:headEnd w="med" len="med"/>
            <a:tailEnd w="med" len="med"/>
          </a:ln>
        </p:spPr>
        <p:style>
          <a:lnRef idx="2">
            <a:schemeClr val="accent4"/>
          </a:lnRef>
          <a:fillRef idx="1">
            <a:schemeClr val="lt1"/>
          </a:fillRef>
          <a:effectRef idx="0">
            <a:schemeClr val="accent4"/>
          </a:effectRef>
          <a:fontRef idx="minor">
            <a:schemeClr val="dk1"/>
          </a:fontRef>
        </p:style>
        <p:txBody>
          <a:bodyPr anchor="ctr" anchorCtr="0"/>
          <a:lstStyle/>
          <a:p>
            <a:pPr algn="ctr" eaLnBrk="0" hangingPunct="0">
              <a:defRPr/>
            </a:pPr>
            <a:endParaRPr lang="en-US" sz="675"/>
          </a:p>
        </p:txBody>
      </p:sp>
      <p:sp>
        <p:nvSpPr>
          <p:cNvPr id="98" name="Text Box 16">
            <a:extLst>
              <a:ext uri="{FF2B5EF4-FFF2-40B4-BE49-F238E27FC236}">
                <a16:creationId xmlns:a16="http://schemas.microsoft.com/office/drawing/2014/main" id="{7AE9A3E6-FFC5-076E-70DC-97EE8D7D3B55}"/>
              </a:ext>
            </a:extLst>
          </p:cNvPr>
          <p:cNvSpPr txBox="1">
            <a:spLocks noChangeArrowheads="1"/>
          </p:cNvSpPr>
          <p:nvPr/>
        </p:nvSpPr>
        <p:spPr bwMode="auto">
          <a:xfrm>
            <a:off x="6441282" y="4743553"/>
            <a:ext cx="401241" cy="141684"/>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IP</a:t>
            </a:r>
            <a:endParaRPr lang="en-US" sz="675">
              <a:solidFill>
                <a:schemeClr val="tx1"/>
              </a:solidFill>
              <a:latin typeface="Calibri" pitchFamily="34" charset="0"/>
            </a:endParaRPr>
          </a:p>
        </p:txBody>
      </p:sp>
      <p:cxnSp>
        <p:nvCxnSpPr>
          <p:cNvPr id="99" name="Straight Connector 98">
            <a:extLst>
              <a:ext uri="{FF2B5EF4-FFF2-40B4-BE49-F238E27FC236}">
                <a16:creationId xmlns:a16="http://schemas.microsoft.com/office/drawing/2014/main" id="{56C3E32F-BC96-B9AA-CB36-0B130EA1AE4A}"/>
              </a:ext>
            </a:extLst>
          </p:cNvPr>
          <p:cNvCxnSpPr>
            <a:cxnSpLocks noChangeShapeType="1"/>
            <a:stCxn id="96" idx="4"/>
          </p:cNvCxnSpPr>
          <p:nvPr/>
        </p:nvCxnSpPr>
        <p:spPr bwMode="auto">
          <a:xfrm>
            <a:off x="6644211" y="4172002"/>
            <a:ext cx="28052" cy="571551"/>
          </a:xfrm>
          <a:prstGeom prst="line">
            <a:avLst/>
          </a:prstGeom>
          <a:noFill/>
          <a:ln w="19050">
            <a:solidFill>
              <a:srgbClr val="0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100" name="Text Box 15">
            <a:extLst>
              <a:ext uri="{FF2B5EF4-FFF2-40B4-BE49-F238E27FC236}">
                <a16:creationId xmlns:a16="http://schemas.microsoft.com/office/drawing/2014/main" id="{31D9375F-B9D4-C9DE-6452-87435829AB41}"/>
              </a:ext>
            </a:extLst>
          </p:cNvPr>
          <p:cNvSpPr txBox="1">
            <a:spLocks noChangeArrowheads="1"/>
          </p:cNvSpPr>
          <p:nvPr/>
        </p:nvSpPr>
        <p:spPr bwMode="auto">
          <a:xfrm>
            <a:off x="6441282" y="4412559"/>
            <a:ext cx="401241" cy="138113"/>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BP</a:t>
            </a:r>
            <a:endParaRPr lang="en-US" sz="675">
              <a:solidFill>
                <a:schemeClr val="tx1"/>
              </a:solidFill>
              <a:latin typeface="Calibri" pitchFamily="34" charset="0"/>
            </a:endParaRPr>
          </a:p>
        </p:txBody>
      </p:sp>
      <p:cxnSp>
        <p:nvCxnSpPr>
          <p:cNvPr id="101" name="Elbow Connector 146">
            <a:extLst>
              <a:ext uri="{FF2B5EF4-FFF2-40B4-BE49-F238E27FC236}">
                <a16:creationId xmlns:a16="http://schemas.microsoft.com/office/drawing/2014/main" id="{F1759C65-EAB5-04F2-1DB0-6495B770018F}"/>
              </a:ext>
            </a:extLst>
          </p:cNvPr>
          <p:cNvCxnSpPr>
            <a:cxnSpLocks noChangeShapeType="1"/>
            <a:stCxn id="97" idx="3"/>
            <a:endCxn id="96" idx="0"/>
          </p:cNvCxnSpPr>
          <p:nvPr/>
        </p:nvCxnSpPr>
        <p:spPr bwMode="auto">
          <a:xfrm>
            <a:off x="6642498" y="3705328"/>
            <a:ext cx="1713" cy="252414"/>
          </a:xfrm>
          <a:prstGeom prst="straightConnector1">
            <a:avLst/>
          </a:prstGeom>
          <a:noFill/>
          <a:ln w="19050">
            <a:solidFill>
              <a:schemeClr val="tx1"/>
            </a:solidFill>
            <a:round/>
            <a:headEnd type="none" w="med" len="med"/>
            <a:tailEnd type="arrow" w="med" len="med"/>
          </a:ln>
          <a:extLst>
            <a:ext uri="{909E8E84-426E-40dd-AFC4-6F175D3DCCD1}">
              <a14:hiddenFill xmlns:a14="http://schemas.microsoft.com/office/drawing/2010/main" xmlns="">
                <a:noFill/>
              </a14:hiddenFill>
            </a:ext>
          </a:extLst>
        </p:spPr>
      </p:cxnSp>
      <p:sp>
        <p:nvSpPr>
          <p:cNvPr id="102" name="Text Box 15">
            <a:extLst>
              <a:ext uri="{FF2B5EF4-FFF2-40B4-BE49-F238E27FC236}">
                <a16:creationId xmlns:a16="http://schemas.microsoft.com/office/drawing/2014/main" id="{F5D38F31-7FE3-2ED6-A55E-3D008BD072ED}"/>
              </a:ext>
            </a:extLst>
          </p:cNvPr>
          <p:cNvSpPr txBox="1">
            <a:spLocks noChangeArrowheads="1"/>
          </p:cNvSpPr>
          <p:nvPr/>
        </p:nvSpPr>
        <p:spPr bwMode="auto">
          <a:xfrm>
            <a:off x="6443663" y="4245872"/>
            <a:ext cx="400050" cy="13692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CFDP</a:t>
            </a:r>
            <a:endParaRPr lang="en-US" sz="675">
              <a:solidFill>
                <a:schemeClr val="tx1"/>
              </a:solidFill>
              <a:latin typeface="Calibri" pitchFamily="34" charset="0"/>
            </a:endParaRPr>
          </a:p>
        </p:txBody>
      </p:sp>
      <p:sp>
        <p:nvSpPr>
          <p:cNvPr id="103" name="Text Box 15">
            <a:extLst>
              <a:ext uri="{FF2B5EF4-FFF2-40B4-BE49-F238E27FC236}">
                <a16:creationId xmlns:a16="http://schemas.microsoft.com/office/drawing/2014/main" id="{BFD09A11-8BC2-1CF8-E4DC-5ABE4336ED92}"/>
              </a:ext>
            </a:extLst>
          </p:cNvPr>
          <p:cNvSpPr txBox="1">
            <a:spLocks noChangeArrowheads="1"/>
          </p:cNvSpPr>
          <p:nvPr/>
        </p:nvSpPr>
        <p:spPr bwMode="auto">
          <a:xfrm>
            <a:off x="6441282" y="4579247"/>
            <a:ext cx="401241" cy="141684"/>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TCP</a:t>
            </a:r>
            <a:endParaRPr lang="en-US" sz="675">
              <a:solidFill>
                <a:schemeClr val="tx1"/>
              </a:solidFill>
              <a:latin typeface="Calibri" pitchFamily="34" charset="0"/>
            </a:endParaRPr>
          </a:p>
        </p:txBody>
      </p:sp>
      <p:sp>
        <p:nvSpPr>
          <p:cNvPr id="104" name="Rectangle 97">
            <a:extLst>
              <a:ext uri="{FF2B5EF4-FFF2-40B4-BE49-F238E27FC236}">
                <a16:creationId xmlns:a16="http://schemas.microsoft.com/office/drawing/2014/main" id="{BE3682F1-2388-398A-A994-84414F0DABCF}"/>
              </a:ext>
            </a:extLst>
          </p:cNvPr>
          <p:cNvSpPr>
            <a:spLocks noChangeArrowheads="1"/>
          </p:cNvSpPr>
          <p:nvPr/>
        </p:nvSpPr>
        <p:spPr bwMode="auto">
          <a:xfrm>
            <a:off x="7146727" y="2169421"/>
            <a:ext cx="733425" cy="2849166"/>
          </a:xfrm>
          <a:prstGeom prst="cube">
            <a:avLst>
              <a:gd name="adj" fmla="val 5639"/>
            </a:avLst>
          </a:prstGeom>
          <a:solidFill>
            <a:srgbClr val="CCFF66">
              <a:alpha val="76077"/>
            </a:srgbClr>
          </a:solidFill>
          <a:ln>
            <a:noFill/>
          </a:ln>
          <a:extLst>
            <a:ext uri="{91240B29-F687-4f45-9708-019B960494DF}">
              <a14:hiddenLine xmlns:a14="http://schemas.microsoft.com/office/drawing/2010/main" xmlns="" w="38100">
                <a:solidFill>
                  <a:srgbClr val="000000"/>
                </a:solidFill>
                <a:round/>
                <a:headEnd/>
                <a:tailEnd/>
              </a14:hiddenLine>
            </a:ext>
          </a:extLst>
        </p:spPr>
        <p:txBody>
          <a:bodyPr anchor="ctr" anchorCtr="0"/>
          <a:lstStyle/>
          <a:p>
            <a:pPr algn="ctr"/>
            <a:endParaRPr kumimoji="1" lang="en-GB" sz="1800"/>
          </a:p>
        </p:txBody>
      </p:sp>
      <p:cxnSp>
        <p:nvCxnSpPr>
          <p:cNvPr id="105" name="Straight Connector 264">
            <a:extLst>
              <a:ext uri="{FF2B5EF4-FFF2-40B4-BE49-F238E27FC236}">
                <a16:creationId xmlns:a16="http://schemas.microsoft.com/office/drawing/2014/main" id="{5C239D23-EB0F-03D7-E425-212361C86751}"/>
              </a:ext>
            </a:extLst>
          </p:cNvPr>
          <p:cNvCxnSpPr>
            <a:cxnSpLocks noChangeShapeType="1"/>
          </p:cNvCxnSpPr>
          <p:nvPr/>
        </p:nvCxnSpPr>
        <p:spPr bwMode="auto">
          <a:xfrm>
            <a:off x="7505700" y="4856661"/>
            <a:ext cx="0" cy="366713"/>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cxnSp>
      <p:sp>
        <p:nvSpPr>
          <p:cNvPr id="106" name="Rectangle 671">
            <a:extLst>
              <a:ext uri="{FF2B5EF4-FFF2-40B4-BE49-F238E27FC236}">
                <a16:creationId xmlns:a16="http://schemas.microsoft.com/office/drawing/2014/main" id="{B530AA8D-50BC-517D-B12A-951090DD2FE8}"/>
              </a:ext>
            </a:extLst>
          </p:cNvPr>
          <p:cNvSpPr>
            <a:spLocks noChangeArrowheads="1"/>
          </p:cNvSpPr>
          <p:nvPr/>
        </p:nvSpPr>
        <p:spPr bwMode="auto">
          <a:xfrm>
            <a:off x="7068741" y="2212864"/>
            <a:ext cx="889396"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nchorCtr="0">
            <a:spAutoFit/>
          </a:bodyPr>
          <a:lstStyle/>
          <a:p>
            <a:pPr algn="ctr"/>
            <a:r>
              <a:rPr lang="en-US" sz="750" dirty="0"/>
              <a:t>Earth</a:t>
            </a:r>
            <a:br>
              <a:rPr lang="en-US" sz="750" dirty="0"/>
            </a:br>
            <a:r>
              <a:rPr lang="en-US" sz="750" dirty="0"/>
              <a:t>User Node</a:t>
            </a:r>
          </a:p>
        </p:txBody>
      </p:sp>
      <p:sp>
        <p:nvSpPr>
          <p:cNvPr id="107" name="Rectangle 591">
            <a:extLst>
              <a:ext uri="{FF2B5EF4-FFF2-40B4-BE49-F238E27FC236}">
                <a16:creationId xmlns:a16="http://schemas.microsoft.com/office/drawing/2014/main" id="{EE6710B4-5303-E5CF-4E0E-97B063DC8EB0}"/>
              </a:ext>
            </a:extLst>
          </p:cNvPr>
          <p:cNvSpPr>
            <a:spLocks noChangeArrowheads="1"/>
          </p:cNvSpPr>
          <p:nvPr/>
        </p:nvSpPr>
        <p:spPr bwMode="auto">
          <a:xfrm>
            <a:off x="7163395" y="1937249"/>
            <a:ext cx="700088" cy="157163"/>
          </a:xfrm>
          <a:prstGeom prst="rect">
            <a:avLst/>
          </a:prstGeom>
          <a:solidFill>
            <a:srgbClr val="0033CC"/>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anchor="ctr" anchorCtr="0"/>
          <a:lstStyle/>
          <a:p>
            <a:pPr algn="ctr">
              <a:lnSpc>
                <a:spcPct val="80000"/>
              </a:lnSpc>
              <a:spcBef>
                <a:spcPct val="10000"/>
              </a:spcBef>
              <a:spcAft>
                <a:spcPct val="10000"/>
              </a:spcAft>
              <a:buSzPct val="125000"/>
            </a:pPr>
            <a:r>
              <a:rPr lang="en-US" sz="1050">
                <a:solidFill>
                  <a:schemeClr val="bg1"/>
                </a:solidFill>
                <a:latin typeface="Calibri" pitchFamily="34" charset="0"/>
              </a:rPr>
              <a:t>SSI</a:t>
            </a:r>
          </a:p>
        </p:txBody>
      </p:sp>
      <p:sp>
        <p:nvSpPr>
          <p:cNvPr id="108" name="TextBox 77">
            <a:extLst>
              <a:ext uri="{FF2B5EF4-FFF2-40B4-BE49-F238E27FC236}">
                <a16:creationId xmlns:a16="http://schemas.microsoft.com/office/drawing/2014/main" id="{9940339E-55EF-4ECF-90FB-4133F762D119}"/>
              </a:ext>
            </a:extLst>
          </p:cNvPr>
          <p:cNvSpPr txBox="1">
            <a:spLocks noChangeArrowheads="1"/>
          </p:cNvSpPr>
          <p:nvPr/>
        </p:nvSpPr>
        <p:spPr bwMode="auto">
          <a:xfrm>
            <a:off x="7510847" y="3692596"/>
            <a:ext cx="380233"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nchorCtr="0">
            <a:spAutoFit/>
          </a:bodyPr>
          <a:lstStyle>
            <a:defPPr>
              <a:defRPr lang="en-US"/>
            </a:defPPr>
            <a:lvl1pPr algn="ctr">
              <a:defRPr sz="800" b="1">
                <a:solidFill>
                  <a:srgbClr val="0079A4"/>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r>
              <a:rPr lang="en-US" sz="600" dirty="0"/>
              <a:t>To</a:t>
            </a:r>
          </a:p>
          <a:p>
            <a:r>
              <a:rPr lang="en-US" sz="600" dirty="0"/>
              <a:t>VC Z </a:t>
            </a:r>
          </a:p>
        </p:txBody>
      </p:sp>
      <p:sp>
        <p:nvSpPr>
          <p:cNvPr id="109" name="Oval 7">
            <a:extLst>
              <a:ext uri="{FF2B5EF4-FFF2-40B4-BE49-F238E27FC236}">
                <a16:creationId xmlns:a16="http://schemas.microsoft.com/office/drawing/2014/main" id="{C5131566-2151-432B-5343-2271139B658A}"/>
              </a:ext>
            </a:extLst>
          </p:cNvPr>
          <p:cNvSpPr>
            <a:spLocks noChangeArrowheads="1"/>
          </p:cNvSpPr>
          <p:nvPr/>
        </p:nvSpPr>
        <p:spPr bwMode="auto">
          <a:xfrm>
            <a:off x="7162800" y="3944335"/>
            <a:ext cx="645834" cy="220646"/>
          </a:xfrm>
          <a:prstGeom prst="ellipse">
            <a:avLst/>
          </a:prstGeom>
          <a:solidFill>
            <a:srgbClr val="FF99CC"/>
          </a:solidFill>
          <a:ln w="9525">
            <a:solidFill>
              <a:srgbClr val="000000"/>
            </a:solidFill>
            <a:round/>
            <a:headEnd/>
            <a:tailEnd/>
          </a:ln>
        </p:spPr>
        <p:txBody>
          <a:bodyPr lIns="0" tIns="0" rIns="0" bIns="0" anchor="ctr" anchorCtr="0"/>
          <a:lstStyle/>
          <a:p>
            <a:pPr algn="ctr">
              <a:lnSpc>
                <a:spcPct val="80000"/>
              </a:lnSpc>
            </a:pPr>
            <a:r>
              <a:rPr lang="en-US" sz="675" dirty="0">
                <a:latin typeface="Calibri" pitchFamily="34" charset="0"/>
                <a:ea typeface="ÇlÇr ñæí©" charset="-128"/>
              </a:rPr>
              <a:t>User File Application</a:t>
            </a:r>
            <a:endParaRPr lang="en-US" sz="675" dirty="0">
              <a:latin typeface="Calibri" pitchFamily="34" charset="0"/>
            </a:endParaRPr>
          </a:p>
        </p:txBody>
      </p:sp>
      <p:sp>
        <p:nvSpPr>
          <p:cNvPr id="110" name="Magnetic Disk 18">
            <a:extLst>
              <a:ext uri="{FF2B5EF4-FFF2-40B4-BE49-F238E27FC236}">
                <a16:creationId xmlns:a16="http://schemas.microsoft.com/office/drawing/2014/main" id="{A0AB897E-B1FF-0BEA-D992-5B098147F29A}"/>
              </a:ext>
            </a:extLst>
          </p:cNvPr>
          <p:cNvSpPr/>
          <p:nvPr/>
        </p:nvSpPr>
        <p:spPr>
          <a:xfrm>
            <a:off x="7332127" y="3536854"/>
            <a:ext cx="307181" cy="153590"/>
          </a:xfrm>
          <a:prstGeom prst="flowChartMagneticDisk">
            <a:avLst/>
          </a:prstGeom>
          <a:ln w="12700" cap="flat" cmpd="sng" algn="ctr">
            <a:solidFill>
              <a:scrgbClr r="0" g="0" b="0"/>
            </a:solidFill>
            <a:prstDash val="solid"/>
            <a:round/>
            <a:headEnd w="med" len="med"/>
            <a:tailEnd w="med" len="med"/>
          </a:ln>
        </p:spPr>
        <p:style>
          <a:lnRef idx="2">
            <a:schemeClr val="accent4"/>
          </a:lnRef>
          <a:fillRef idx="1">
            <a:schemeClr val="lt1"/>
          </a:fillRef>
          <a:effectRef idx="0">
            <a:schemeClr val="accent4"/>
          </a:effectRef>
          <a:fontRef idx="minor">
            <a:schemeClr val="dk1"/>
          </a:fontRef>
        </p:style>
        <p:txBody>
          <a:bodyPr anchor="ctr" anchorCtr="0"/>
          <a:lstStyle/>
          <a:p>
            <a:pPr algn="ctr" eaLnBrk="0" hangingPunct="0">
              <a:defRPr/>
            </a:pPr>
            <a:endParaRPr lang="en-US" sz="675"/>
          </a:p>
        </p:txBody>
      </p:sp>
      <p:sp>
        <p:nvSpPr>
          <p:cNvPr id="111" name="Text Box 16">
            <a:extLst>
              <a:ext uri="{FF2B5EF4-FFF2-40B4-BE49-F238E27FC236}">
                <a16:creationId xmlns:a16="http://schemas.microsoft.com/office/drawing/2014/main" id="{0801A9EE-417F-9DC8-A06A-853D3374CDFF}"/>
              </a:ext>
            </a:extLst>
          </p:cNvPr>
          <p:cNvSpPr txBox="1">
            <a:spLocks noChangeArrowheads="1"/>
          </p:cNvSpPr>
          <p:nvPr/>
        </p:nvSpPr>
        <p:spPr bwMode="auto">
          <a:xfrm>
            <a:off x="7300913" y="4722121"/>
            <a:ext cx="401241" cy="138113"/>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IP</a:t>
            </a:r>
            <a:endParaRPr lang="en-US" sz="675">
              <a:solidFill>
                <a:schemeClr val="tx1"/>
              </a:solidFill>
              <a:latin typeface="Calibri" pitchFamily="34" charset="0"/>
            </a:endParaRPr>
          </a:p>
        </p:txBody>
      </p:sp>
      <p:cxnSp>
        <p:nvCxnSpPr>
          <p:cNvPr id="112" name="Straight Connector 111">
            <a:extLst>
              <a:ext uri="{FF2B5EF4-FFF2-40B4-BE49-F238E27FC236}">
                <a16:creationId xmlns:a16="http://schemas.microsoft.com/office/drawing/2014/main" id="{CA68682A-2525-79E2-BE21-4418B8696436}"/>
              </a:ext>
            </a:extLst>
          </p:cNvPr>
          <p:cNvCxnSpPr>
            <a:cxnSpLocks noChangeShapeType="1"/>
            <a:stCxn id="109" idx="4"/>
            <a:endCxn id="111" idx="0"/>
          </p:cNvCxnSpPr>
          <p:nvPr/>
        </p:nvCxnSpPr>
        <p:spPr bwMode="auto">
          <a:xfrm>
            <a:off x="7485717" y="4164981"/>
            <a:ext cx="15817" cy="557140"/>
          </a:xfrm>
          <a:prstGeom prst="line">
            <a:avLst/>
          </a:prstGeom>
          <a:noFill/>
          <a:ln w="19050">
            <a:solidFill>
              <a:srgbClr val="0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113" name="Text Box 15">
            <a:extLst>
              <a:ext uri="{FF2B5EF4-FFF2-40B4-BE49-F238E27FC236}">
                <a16:creationId xmlns:a16="http://schemas.microsoft.com/office/drawing/2014/main" id="{D235289D-0D13-1788-96C7-A41CA556CBA7}"/>
              </a:ext>
            </a:extLst>
          </p:cNvPr>
          <p:cNvSpPr txBox="1">
            <a:spLocks noChangeArrowheads="1"/>
          </p:cNvSpPr>
          <p:nvPr/>
        </p:nvSpPr>
        <p:spPr bwMode="auto">
          <a:xfrm>
            <a:off x="7300913" y="4557815"/>
            <a:ext cx="401241" cy="138113"/>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TCP</a:t>
            </a:r>
            <a:endParaRPr lang="en-US" sz="675">
              <a:solidFill>
                <a:schemeClr val="tx1"/>
              </a:solidFill>
              <a:latin typeface="Calibri" pitchFamily="34" charset="0"/>
            </a:endParaRPr>
          </a:p>
        </p:txBody>
      </p:sp>
      <p:sp>
        <p:nvSpPr>
          <p:cNvPr id="114" name="Text Box 15">
            <a:extLst>
              <a:ext uri="{FF2B5EF4-FFF2-40B4-BE49-F238E27FC236}">
                <a16:creationId xmlns:a16="http://schemas.microsoft.com/office/drawing/2014/main" id="{4EAD18E1-9D42-E31E-63CD-E8341A5EE048}"/>
              </a:ext>
            </a:extLst>
          </p:cNvPr>
          <p:cNvSpPr txBox="1">
            <a:spLocks noChangeArrowheads="1"/>
          </p:cNvSpPr>
          <p:nvPr/>
        </p:nvSpPr>
        <p:spPr bwMode="auto">
          <a:xfrm>
            <a:off x="7300913" y="4392319"/>
            <a:ext cx="401241" cy="136922"/>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BP</a:t>
            </a:r>
            <a:endParaRPr lang="en-US" sz="675">
              <a:solidFill>
                <a:schemeClr val="tx1"/>
              </a:solidFill>
              <a:latin typeface="Calibri" pitchFamily="34" charset="0"/>
            </a:endParaRPr>
          </a:p>
        </p:txBody>
      </p:sp>
      <p:cxnSp>
        <p:nvCxnSpPr>
          <p:cNvPr id="115" name="Elbow Connector 176">
            <a:extLst>
              <a:ext uri="{FF2B5EF4-FFF2-40B4-BE49-F238E27FC236}">
                <a16:creationId xmlns:a16="http://schemas.microsoft.com/office/drawing/2014/main" id="{F97F33BB-3627-B8A5-4BFB-D171959D25BD}"/>
              </a:ext>
            </a:extLst>
          </p:cNvPr>
          <p:cNvCxnSpPr>
            <a:cxnSpLocks noChangeShapeType="1"/>
            <a:stCxn id="110" idx="3"/>
            <a:endCxn id="109" idx="0"/>
          </p:cNvCxnSpPr>
          <p:nvPr/>
        </p:nvCxnSpPr>
        <p:spPr bwMode="auto">
          <a:xfrm rot="5400000">
            <a:off x="7358773" y="3817389"/>
            <a:ext cx="253891" cy="1"/>
          </a:xfrm>
          <a:prstGeom prst="bentConnector3">
            <a:avLst>
              <a:gd name="adj1" fmla="val 50000"/>
            </a:avLst>
          </a:prstGeom>
          <a:noFill/>
          <a:ln w="19050">
            <a:solidFill>
              <a:schemeClr val="tx1"/>
            </a:solidFill>
            <a:round/>
            <a:headEnd type="none" w="med" len="med"/>
            <a:tailEnd type="arrow" w="med" len="med"/>
          </a:ln>
          <a:extLst>
            <a:ext uri="{909E8E84-426E-40dd-AFC4-6F175D3DCCD1}">
              <a14:hiddenFill xmlns:a14="http://schemas.microsoft.com/office/drawing/2010/main" xmlns="">
                <a:noFill/>
              </a14:hiddenFill>
            </a:ext>
          </a:extLst>
        </p:spPr>
      </p:cxnSp>
      <p:sp>
        <p:nvSpPr>
          <p:cNvPr id="116" name="Text Box 15">
            <a:extLst>
              <a:ext uri="{FF2B5EF4-FFF2-40B4-BE49-F238E27FC236}">
                <a16:creationId xmlns:a16="http://schemas.microsoft.com/office/drawing/2014/main" id="{E22023C7-2741-CC12-A839-D5530A8B7CBA}"/>
              </a:ext>
            </a:extLst>
          </p:cNvPr>
          <p:cNvSpPr txBox="1">
            <a:spLocks noChangeArrowheads="1"/>
          </p:cNvSpPr>
          <p:nvPr/>
        </p:nvSpPr>
        <p:spPr bwMode="auto">
          <a:xfrm>
            <a:off x="7303294" y="4222060"/>
            <a:ext cx="401241" cy="13692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CFDP</a:t>
            </a:r>
            <a:endParaRPr lang="en-US" sz="675">
              <a:solidFill>
                <a:schemeClr val="tx1"/>
              </a:solidFill>
              <a:latin typeface="Calibri" pitchFamily="34" charset="0"/>
            </a:endParaRPr>
          </a:p>
        </p:txBody>
      </p:sp>
      <p:sp>
        <p:nvSpPr>
          <p:cNvPr id="117" name="Rectangle 673">
            <a:extLst>
              <a:ext uri="{FF2B5EF4-FFF2-40B4-BE49-F238E27FC236}">
                <a16:creationId xmlns:a16="http://schemas.microsoft.com/office/drawing/2014/main" id="{2147C9F2-91A4-22AF-4AD9-73444E6B6679}"/>
              </a:ext>
            </a:extLst>
          </p:cNvPr>
          <p:cNvSpPr>
            <a:spLocks noChangeArrowheads="1"/>
          </p:cNvSpPr>
          <p:nvPr/>
        </p:nvSpPr>
        <p:spPr bwMode="auto">
          <a:xfrm>
            <a:off x="6162675" y="2212842"/>
            <a:ext cx="989410" cy="3231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nchorCtr="0">
            <a:spAutoFit/>
          </a:bodyPr>
          <a:lstStyle/>
          <a:p>
            <a:pPr algn="ctr"/>
            <a:r>
              <a:rPr lang="en-US" sz="750" dirty="0"/>
              <a:t>Space Routing Node MOC</a:t>
            </a:r>
          </a:p>
        </p:txBody>
      </p:sp>
      <p:cxnSp>
        <p:nvCxnSpPr>
          <p:cNvPr id="118" name="Straight Connector 117">
            <a:extLst>
              <a:ext uri="{FF2B5EF4-FFF2-40B4-BE49-F238E27FC236}">
                <a16:creationId xmlns:a16="http://schemas.microsoft.com/office/drawing/2014/main" id="{228CD1AE-6A64-C8BC-2B30-703361A5A66D}"/>
              </a:ext>
            </a:extLst>
          </p:cNvPr>
          <p:cNvCxnSpPr>
            <a:cxnSpLocks noChangeShapeType="1"/>
          </p:cNvCxnSpPr>
          <p:nvPr/>
        </p:nvCxnSpPr>
        <p:spPr bwMode="auto">
          <a:xfrm>
            <a:off x="6012656" y="3613650"/>
            <a:ext cx="0" cy="965597"/>
          </a:xfrm>
          <a:prstGeom prst="line">
            <a:avLst/>
          </a:prstGeom>
          <a:noFill/>
          <a:ln w="19050">
            <a:solidFill>
              <a:srgbClr val="0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119" name="TextBox 76">
            <a:extLst>
              <a:ext uri="{FF2B5EF4-FFF2-40B4-BE49-F238E27FC236}">
                <a16:creationId xmlns:a16="http://schemas.microsoft.com/office/drawing/2014/main" id="{011619BF-CB33-A208-0B22-299223B3F0EE}"/>
              </a:ext>
            </a:extLst>
          </p:cNvPr>
          <p:cNvSpPr txBox="1">
            <a:spLocks noChangeArrowheads="1"/>
          </p:cNvSpPr>
          <p:nvPr/>
        </p:nvSpPr>
        <p:spPr bwMode="auto">
          <a:xfrm>
            <a:off x="3934623" y="2922701"/>
            <a:ext cx="377027"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nchorCtr="0">
            <a:spAutoFit/>
          </a:bodyPr>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00" dirty="0">
                <a:solidFill>
                  <a:srgbClr val="0079A4"/>
                </a:solidFill>
              </a:rPr>
              <a:t>From</a:t>
            </a:r>
          </a:p>
          <a:p>
            <a:pPr algn="ctr" eaLnBrk="1" hangingPunct="1"/>
            <a:r>
              <a:rPr lang="en-US" sz="600" dirty="0">
                <a:solidFill>
                  <a:srgbClr val="0079A4"/>
                </a:solidFill>
              </a:rPr>
              <a:t>VC X</a:t>
            </a:r>
          </a:p>
        </p:txBody>
      </p:sp>
      <p:sp>
        <p:nvSpPr>
          <p:cNvPr id="120" name="Magnetic Disk 18">
            <a:extLst>
              <a:ext uri="{FF2B5EF4-FFF2-40B4-BE49-F238E27FC236}">
                <a16:creationId xmlns:a16="http://schemas.microsoft.com/office/drawing/2014/main" id="{4CC35AF7-4AD6-7214-1520-823AB22A2F33}"/>
              </a:ext>
            </a:extLst>
          </p:cNvPr>
          <p:cNvSpPr/>
          <p:nvPr/>
        </p:nvSpPr>
        <p:spPr>
          <a:xfrm>
            <a:off x="3694510" y="2501606"/>
            <a:ext cx="341709" cy="171450"/>
          </a:xfrm>
          <a:prstGeom prst="flowChartMagneticDisk">
            <a:avLst/>
          </a:prstGeom>
          <a:ln w="12700" cap="flat" cmpd="sng" algn="ctr">
            <a:solidFill>
              <a:scrgbClr r="0" g="0" b="0"/>
            </a:solidFill>
            <a:prstDash val="solid"/>
            <a:round/>
            <a:headEnd w="med" len="med"/>
            <a:tailEnd w="med" len="med"/>
          </a:ln>
        </p:spPr>
        <p:style>
          <a:lnRef idx="2">
            <a:schemeClr val="accent4"/>
          </a:lnRef>
          <a:fillRef idx="1">
            <a:schemeClr val="lt1"/>
          </a:fillRef>
          <a:effectRef idx="0">
            <a:schemeClr val="accent4"/>
          </a:effectRef>
          <a:fontRef idx="minor">
            <a:schemeClr val="dk1"/>
          </a:fontRef>
        </p:style>
        <p:txBody>
          <a:bodyPr anchor="ctr" anchorCtr="0"/>
          <a:lstStyle/>
          <a:p>
            <a:pPr algn="ctr" eaLnBrk="0" hangingPunct="0">
              <a:defRPr/>
            </a:pPr>
            <a:endParaRPr lang="en-US" sz="1350"/>
          </a:p>
        </p:txBody>
      </p:sp>
      <p:cxnSp>
        <p:nvCxnSpPr>
          <p:cNvPr id="121" name="Elbow Connector 230">
            <a:extLst>
              <a:ext uri="{FF2B5EF4-FFF2-40B4-BE49-F238E27FC236}">
                <a16:creationId xmlns:a16="http://schemas.microsoft.com/office/drawing/2014/main" id="{B1AC6254-B406-4B48-625C-397625609AD3}"/>
              </a:ext>
            </a:extLst>
          </p:cNvPr>
          <p:cNvCxnSpPr>
            <a:cxnSpLocks noChangeShapeType="1"/>
            <a:endCxn id="120" idx="3"/>
          </p:cNvCxnSpPr>
          <p:nvPr/>
        </p:nvCxnSpPr>
        <p:spPr bwMode="auto">
          <a:xfrm rot="16200000" flipV="1">
            <a:off x="3465613" y="3072807"/>
            <a:ext cx="802484" cy="2980"/>
          </a:xfrm>
          <a:prstGeom prst="bentConnector3">
            <a:avLst>
              <a:gd name="adj1" fmla="val 50000"/>
            </a:avLst>
          </a:prstGeom>
          <a:noFill/>
          <a:ln w="19050">
            <a:solidFill>
              <a:schemeClr val="tx1"/>
            </a:solidFill>
            <a:round/>
            <a:headEnd/>
            <a:tailEnd type="arrow" w="med" len="med"/>
          </a:ln>
          <a:extLst>
            <a:ext uri="{909E8E84-426E-40dd-AFC4-6F175D3DCCD1}">
              <a14:hiddenFill xmlns:a14="http://schemas.microsoft.com/office/drawing/2010/main" xmlns="">
                <a:noFill/>
              </a14:hiddenFill>
            </a:ext>
          </a:extLst>
        </p:spPr>
      </p:cxnSp>
      <p:sp>
        <p:nvSpPr>
          <p:cNvPr id="122" name="Oval 7">
            <a:extLst>
              <a:ext uri="{FF2B5EF4-FFF2-40B4-BE49-F238E27FC236}">
                <a16:creationId xmlns:a16="http://schemas.microsoft.com/office/drawing/2014/main" id="{2E6BAB8E-FE0B-AB97-605B-418AD9E1B187}"/>
              </a:ext>
            </a:extLst>
          </p:cNvPr>
          <p:cNvSpPr>
            <a:spLocks noChangeArrowheads="1"/>
          </p:cNvSpPr>
          <p:nvPr/>
        </p:nvSpPr>
        <p:spPr bwMode="auto">
          <a:xfrm>
            <a:off x="3552432" y="2802835"/>
            <a:ext cx="608411" cy="175841"/>
          </a:xfrm>
          <a:prstGeom prst="ellipse">
            <a:avLst/>
          </a:prstGeom>
          <a:solidFill>
            <a:srgbClr val="FF99CC"/>
          </a:solidFill>
          <a:ln w="9525">
            <a:solidFill>
              <a:srgbClr val="000000"/>
            </a:solidFill>
            <a:round/>
            <a:headEnd/>
            <a:tailEnd/>
          </a:ln>
        </p:spPr>
        <p:txBody>
          <a:bodyPr lIns="0" tIns="0" rIns="0" bIns="0" anchor="ctr" anchorCtr="0"/>
          <a:lstStyle/>
          <a:p>
            <a:pPr algn="ctr">
              <a:lnSpc>
                <a:spcPct val="80000"/>
              </a:lnSpc>
            </a:pPr>
            <a:r>
              <a:rPr lang="en-US" sz="675">
                <a:latin typeface="Calibri" pitchFamily="34" charset="0"/>
                <a:ea typeface="ÇlÇr ñæí©" charset="-128"/>
              </a:rPr>
              <a:t>Space File Application</a:t>
            </a:r>
            <a:endParaRPr lang="en-US" sz="675">
              <a:latin typeface="Calibri" pitchFamily="34" charset="0"/>
            </a:endParaRPr>
          </a:p>
        </p:txBody>
      </p:sp>
      <p:sp>
        <p:nvSpPr>
          <p:cNvPr id="123" name="Text Box 15">
            <a:extLst>
              <a:ext uri="{FF2B5EF4-FFF2-40B4-BE49-F238E27FC236}">
                <a16:creationId xmlns:a16="http://schemas.microsoft.com/office/drawing/2014/main" id="{3C82F9F9-4283-8CDD-91BA-B6310D9AE099}"/>
              </a:ext>
            </a:extLst>
          </p:cNvPr>
          <p:cNvSpPr txBox="1">
            <a:spLocks noChangeArrowheads="1"/>
          </p:cNvSpPr>
          <p:nvPr/>
        </p:nvSpPr>
        <p:spPr bwMode="auto">
          <a:xfrm>
            <a:off x="3651648" y="3138590"/>
            <a:ext cx="425053" cy="136921"/>
          </a:xfrm>
          <a:prstGeom prst="rect">
            <a:avLst/>
          </a:prstGeom>
          <a:solidFill>
            <a:srgbClr val="99CCFF"/>
          </a:solidFill>
          <a:ln w="9525">
            <a:solidFill>
              <a:srgbClr val="000000"/>
            </a:solidFill>
            <a:miter lim="800000"/>
            <a:headEnd/>
            <a:tailEnd/>
          </a:ln>
        </p:spPr>
        <p:txBody>
          <a:bodyPr lIns="25380" tIns="23490" rIns="25380" bIns="23490" anchor="ctr" anchorCtr="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675">
                <a:solidFill>
                  <a:schemeClr val="tx1"/>
                </a:solidFill>
                <a:latin typeface="Calibri" pitchFamily="34" charset="0"/>
                <a:ea typeface="ÇlÇr ñæí©" charset="-128"/>
              </a:rPr>
              <a:t>CFDP</a:t>
            </a:r>
            <a:endParaRPr lang="en-US" sz="675">
              <a:solidFill>
                <a:schemeClr val="tx1"/>
              </a:solidFill>
              <a:latin typeface="Calibri" pitchFamily="34" charset="0"/>
            </a:endParaRPr>
          </a:p>
        </p:txBody>
      </p:sp>
      <p:sp>
        <p:nvSpPr>
          <p:cNvPr id="124" name="Magnetic Disk 18">
            <a:extLst>
              <a:ext uri="{FF2B5EF4-FFF2-40B4-BE49-F238E27FC236}">
                <a16:creationId xmlns:a16="http://schemas.microsoft.com/office/drawing/2014/main" id="{C8C9CFAF-B8DC-3C06-7737-3C0AE79C141E}"/>
              </a:ext>
            </a:extLst>
          </p:cNvPr>
          <p:cNvSpPr/>
          <p:nvPr/>
        </p:nvSpPr>
        <p:spPr>
          <a:xfrm>
            <a:off x="1495425" y="3036196"/>
            <a:ext cx="341710" cy="171450"/>
          </a:xfrm>
          <a:prstGeom prst="flowChartMagneticDisk">
            <a:avLst/>
          </a:prstGeom>
          <a:ln w="12700" cap="flat" cmpd="sng" algn="ctr">
            <a:solidFill>
              <a:scrgbClr r="0" g="0" b="0"/>
            </a:solidFill>
            <a:prstDash val="solid"/>
            <a:round/>
            <a:headEnd w="med" len="med"/>
            <a:tailEnd w="med" len="med"/>
          </a:ln>
        </p:spPr>
        <p:style>
          <a:lnRef idx="2">
            <a:schemeClr val="accent4"/>
          </a:lnRef>
          <a:fillRef idx="1">
            <a:schemeClr val="lt1"/>
          </a:fillRef>
          <a:effectRef idx="0">
            <a:schemeClr val="accent4"/>
          </a:effectRef>
          <a:fontRef idx="minor">
            <a:schemeClr val="dk1"/>
          </a:fontRef>
        </p:style>
        <p:txBody>
          <a:bodyPr anchor="ctr" anchorCtr="0"/>
          <a:lstStyle/>
          <a:p>
            <a:pPr algn="ctr" eaLnBrk="0" hangingPunct="0">
              <a:defRPr/>
            </a:pPr>
            <a:endParaRPr lang="en-US" sz="1350"/>
          </a:p>
        </p:txBody>
      </p:sp>
      <p:sp>
        <p:nvSpPr>
          <p:cNvPr id="3" name="Date Placeholder 1">
            <a:extLst>
              <a:ext uri="{FF2B5EF4-FFF2-40B4-BE49-F238E27FC236}">
                <a16:creationId xmlns:a16="http://schemas.microsoft.com/office/drawing/2014/main" id="{30C8B258-FB0F-AC9B-DE5F-78B41BB332F6}"/>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9-6</a:t>
            </a:r>
          </a:p>
        </p:txBody>
      </p:sp>
      <p:sp>
        <p:nvSpPr>
          <p:cNvPr id="4" name="Date Placeholder 3">
            <a:extLst>
              <a:ext uri="{FF2B5EF4-FFF2-40B4-BE49-F238E27FC236}">
                <a16:creationId xmlns:a16="http://schemas.microsoft.com/office/drawing/2014/main" id="{176F8AD7-5739-C174-3CAA-A22F2853CF8F}"/>
              </a:ext>
            </a:extLst>
          </p:cNvPr>
          <p:cNvSpPr>
            <a:spLocks noGrp="1"/>
          </p:cNvSpPr>
          <p:nvPr>
            <p:ph type="dt" sz="half" idx="2"/>
          </p:nvPr>
        </p:nvSpPr>
        <p:spPr/>
        <p:txBody>
          <a:bodyPr/>
          <a:lstStyle/>
          <a:p>
            <a:r>
              <a:rPr lang="en-US"/>
              <a:t>28 Mar 2024</a:t>
            </a:r>
            <a:endParaRPr lang="en-US" dirty="0"/>
          </a:p>
        </p:txBody>
      </p:sp>
    </p:spTree>
    <p:extLst>
      <p:ext uri="{BB962C8B-B14F-4D97-AF65-F5344CB8AC3E}">
        <p14:creationId xmlns:p14="http://schemas.microsoft.com/office/powerpoint/2010/main" val="81904003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6E3AB36C-764D-4FF1-6DB6-EA28C87A17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9D59ED-58B8-E748-B2DC-2987BDB16838}"/>
              </a:ext>
            </a:extLst>
          </p:cNvPr>
          <p:cNvSpPr>
            <a:spLocks noGrp="1"/>
          </p:cNvSpPr>
          <p:nvPr>
            <p:ph type="title"/>
          </p:nvPr>
        </p:nvSpPr>
        <p:spPr/>
        <p:txBody>
          <a:bodyPr/>
          <a:lstStyle/>
          <a:p>
            <a:r>
              <a:rPr lang="en-US" dirty="0"/>
              <a:t>Simple E2E protocol diagram</a:t>
            </a:r>
            <a:br>
              <a:rPr lang="en-US" dirty="0"/>
            </a:br>
            <a:r>
              <a:rPr lang="en-US" dirty="0"/>
              <a:t>(</a:t>
            </a:r>
            <a:r>
              <a:rPr lang="en-US" dirty="0">
                <a:highlight>
                  <a:srgbClr val="FFFF00"/>
                </a:highlight>
              </a:rPr>
              <a:t>Replace with something more real</a:t>
            </a:r>
            <a:r>
              <a:rPr lang="en-US" dirty="0"/>
              <a:t>, or even two, a simple one (ABA) and a relay one???)</a:t>
            </a:r>
          </a:p>
        </p:txBody>
      </p:sp>
      <p:sp>
        <p:nvSpPr>
          <p:cNvPr id="3" name="Date Placeholder 2">
            <a:extLst>
              <a:ext uri="{FF2B5EF4-FFF2-40B4-BE49-F238E27FC236}">
                <a16:creationId xmlns:a16="http://schemas.microsoft.com/office/drawing/2014/main" id="{3F42DF90-6D40-F335-1383-B209EA1AD5A8}"/>
              </a:ext>
            </a:extLst>
          </p:cNvPr>
          <p:cNvSpPr>
            <a:spLocks noGrp="1"/>
          </p:cNvSpPr>
          <p:nvPr>
            <p:ph type="dt" sz="half" idx="2"/>
          </p:nvPr>
        </p:nvSpPr>
        <p:spPr/>
        <p:txBody>
          <a:bodyPr/>
          <a:lstStyle/>
          <a:p>
            <a:r>
              <a:rPr lang="en-US"/>
              <a:t>28 Mar 2024</a:t>
            </a:r>
            <a:endParaRPr lang="en-US" dirty="0"/>
          </a:p>
        </p:txBody>
      </p:sp>
      <p:pic>
        <p:nvPicPr>
          <p:cNvPr id="5" name="Picture 4">
            <a:extLst>
              <a:ext uri="{FF2B5EF4-FFF2-40B4-BE49-F238E27FC236}">
                <a16:creationId xmlns:a16="http://schemas.microsoft.com/office/drawing/2014/main" id="{722CDFAD-6991-215A-FB62-2DE1C054B49B}"/>
              </a:ext>
            </a:extLst>
          </p:cNvPr>
          <p:cNvPicPr>
            <a:picLocks noChangeAspect="1"/>
          </p:cNvPicPr>
          <p:nvPr/>
        </p:nvPicPr>
        <p:blipFill rotWithShape="1">
          <a:blip r:embed="rId2">
            <a:extLst>
              <a:ext uri="{28A0092B-C50C-407E-A947-70E740481C1C}">
                <a14:useLocalDpi xmlns:a14="http://schemas.microsoft.com/office/drawing/2010/main" val="0"/>
              </a:ext>
            </a:extLst>
          </a:blip>
          <a:srcRect l="15822" t="1281" r="15631" b="-351"/>
          <a:stretch/>
        </p:blipFill>
        <p:spPr bwMode="auto">
          <a:xfrm rot="5400000">
            <a:off x="3257232" y="969962"/>
            <a:ext cx="2629535" cy="491807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3692183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64825-0C98-D92B-5208-72DA3A19E782}"/>
              </a:ext>
            </a:extLst>
          </p:cNvPr>
          <p:cNvSpPr>
            <a:spLocks noGrp="1"/>
          </p:cNvSpPr>
          <p:nvPr>
            <p:ph type="title"/>
          </p:nvPr>
        </p:nvSpPr>
        <p:spPr/>
        <p:txBody>
          <a:bodyPr vert="horz"/>
          <a:lstStyle/>
          <a:p>
            <a:r>
              <a:rPr lang="en-US" sz="2000" dirty="0">
                <a:solidFill>
                  <a:srgbClr val="0099A6"/>
                </a:solidFill>
              </a:rPr>
              <a:t>Fig 9-7: SPP PDU diagram</a:t>
            </a:r>
          </a:p>
        </p:txBody>
      </p:sp>
      <p:sp>
        <p:nvSpPr>
          <p:cNvPr id="3" name="Date Placeholder 2">
            <a:extLst>
              <a:ext uri="{FF2B5EF4-FFF2-40B4-BE49-F238E27FC236}">
                <a16:creationId xmlns:a16="http://schemas.microsoft.com/office/drawing/2014/main" id="{076199BC-BED1-9F2A-6C0B-948DCBB15F26}"/>
              </a:ext>
            </a:extLst>
          </p:cNvPr>
          <p:cNvSpPr>
            <a:spLocks noGrp="1"/>
          </p:cNvSpPr>
          <p:nvPr>
            <p:ph type="dt" sz="half" idx="2"/>
          </p:nvPr>
        </p:nvSpPr>
        <p:spPr/>
        <p:txBody>
          <a:bodyPr/>
          <a:lstStyle/>
          <a:p>
            <a:r>
              <a:rPr lang="en-US"/>
              <a:t>28 Mar 2024</a:t>
            </a:r>
            <a:endParaRPr lang="en-US" dirty="0"/>
          </a:p>
        </p:txBody>
      </p:sp>
      <p:sp>
        <p:nvSpPr>
          <p:cNvPr id="4" name="Date Placeholder 1">
            <a:extLst>
              <a:ext uri="{FF2B5EF4-FFF2-40B4-BE49-F238E27FC236}">
                <a16:creationId xmlns:a16="http://schemas.microsoft.com/office/drawing/2014/main" id="{C57B821F-9B36-B123-889A-5840659E2502}"/>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9-7</a:t>
            </a:r>
          </a:p>
        </p:txBody>
      </p:sp>
      <p:pic>
        <p:nvPicPr>
          <p:cNvPr id="5" name="Picture 4">
            <a:extLst>
              <a:ext uri="{FF2B5EF4-FFF2-40B4-BE49-F238E27FC236}">
                <a16:creationId xmlns:a16="http://schemas.microsoft.com/office/drawing/2014/main" id="{9D68F63D-F2C4-EAC2-4B39-3D4903DC4180}"/>
              </a:ext>
            </a:extLst>
          </p:cNvPr>
          <p:cNvPicPr>
            <a:picLocks noChangeAspect="1"/>
          </p:cNvPicPr>
          <p:nvPr/>
        </p:nvPicPr>
        <p:blipFill rotWithShape="1">
          <a:blip r:embed="rId2">
            <a:extLst>
              <a:ext uri="{28A0092B-C50C-407E-A947-70E740481C1C}">
                <a14:useLocalDpi xmlns:a14="http://schemas.microsoft.com/office/drawing/2010/main" val="0"/>
              </a:ext>
            </a:extLst>
          </a:blip>
          <a:srcRect l="17551" t="578" r="18571" b="229"/>
          <a:stretch/>
        </p:blipFill>
        <p:spPr bwMode="auto">
          <a:xfrm rot="5400000">
            <a:off x="3496310" y="1267460"/>
            <a:ext cx="2151380" cy="432308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9509337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5C915F-FB28-63D9-1FD4-B4ACC147A8DA}"/>
              </a:ext>
            </a:extLst>
          </p:cNvPr>
          <p:cNvSpPr>
            <a:spLocks noGrp="1"/>
          </p:cNvSpPr>
          <p:nvPr>
            <p:ph type="title"/>
          </p:nvPr>
        </p:nvSpPr>
        <p:spPr/>
        <p:txBody>
          <a:bodyPr vert="horz"/>
          <a:lstStyle/>
          <a:p>
            <a:r>
              <a:rPr lang="en-US" sz="2000" dirty="0">
                <a:solidFill>
                  <a:srgbClr val="0099A6"/>
                </a:solidFill>
              </a:rPr>
              <a:t>Fig 9-8 SLE Bind state chart</a:t>
            </a:r>
          </a:p>
        </p:txBody>
      </p:sp>
      <p:sp>
        <p:nvSpPr>
          <p:cNvPr id="3" name="Date Placeholder 2">
            <a:extLst>
              <a:ext uri="{FF2B5EF4-FFF2-40B4-BE49-F238E27FC236}">
                <a16:creationId xmlns:a16="http://schemas.microsoft.com/office/drawing/2014/main" id="{EDC059AC-6614-6001-4DC8-D7B5446BE360}"/>
              </a:ext>
            </a:extLst>
          </p:cNvPr>
          <p:cNvSpPr>
            <a:spLocks noGrp="1"/>
          </p:cNvSpPr>
          <p:nvPr>
            <p:ph type="dt" sz="half" idx="2"/>
          </p:nvPr>
        </p:nvSpPr>
        <p:spPr/>
        <p:txBody>
          <a:bodyPr/>
          <a:lstStyle/>
          <a:p>
            <a:r>
              <a:rPr lang="en-US"/>
              <a:t>28 Mar 2024</a:t>
            </a:r>
            <a:endParaRPr lang="en-US" dirty="0"/>
          </a:p>
        </p:txBody>
      </p:sp>
      <p:sp>
        <p:nvSpPr>
          <p:cNvPr id="4" name="Date Placeholder 1">
            <a:extLst>
              <a:ext uri="{FF2B5EF4-FFF2-40B4-BE49-F238E27FC236}">
                <a16:creationId xmlns:a16="http://schemas.microsoft.com/office/drawing/2014/main" id="{C06C4546-8F12-6A4F-ED78-ED739F58559B}"/>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9-8</a:t>
            </a:r>
          </a:p>
        </p:txBody>
      </p:sp>
      <p:pic>
        <p:nvPicPr>
          <p:cNvPr id="5" name="Picture 4">
            <a:extLst>
              <a:ext uri="{FF2B5EF4-FFF2-40B4-BE49-F238E27FC236}">
                <a16:creationId xmlns:a16="http://schemas.microsoft.com/office/drawing/2014/main" id="{C117C88F-D3A6-F039-56C2-E8133726159C}"/>
              </a:ext>
            </a:extLst>
          </p:cNvPr>
          <p:cNvPicPr>
            <a:picLocks noChangeAspect="1"/>
          </p:cNvPicPr>
          <p:nvPr/>
        </p:nvPicPr>
        <p:blipFill rotWithShape="1">
          <a:blip r:embed="rId2">
            <a:extLst>
              <a:ext uri="{28A0092B-C50C-407E-A947-70E740481C1C}">
                <a14:useLocalDpi xmlns:a14="http://schemas.microsoft.com/office/drawing/2010/main" val="0"/>
              </a:ext>
            </a:extLst>
          </a:blip>
          <a:srcRect l="13448" t="22361" r="8937" b="22130"/>
          <a:stretch/>
        </p:blipFill>
        <p:spPr bwMode="auto">
          <a:xfrm>
            <a:off x="2964180" y="1940877"/>
            <a:ext cx="3215640" cy="297624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9474290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9A4937-C544-0C67-D925-4A54E11CFE2C}"/>
            </a:ext>
          </a:extLst>
        </p:cNvPr>
        <p:cNvGrpSpPr/>
        <p:nvPr/>
      </p:nvGrpSpPr>
      <p:grpSpPr>
        <a:xfrm>
          <a:off x="0" y="0"/>
          <a:ext cx="0" cy="0"/>
          <a:chOff x="0" y="0"/>
          <a:chExt cx="0" cy="0"/>
        </a:xfrm>
      </p:grpSpPr>
      <p:sp>
        <p:nvSpPr>
          <p:cNvPr id="38926" name="Title 1">
            <a:extLst>
              <a:ext uri="{FF2B5EF4-FFF2-40B4-BE49-F238E27FC236}">
                <a16:creationId xmlns:a16="http://schemas.microsoft.com/office/drawing/2014/main" id="{25630F7A-7843-9FA0-5864-7D334FDF55FF}"/>
              </a:ext>
            </a:extLst>
          </p:cNvPr>
          <p:cNvSpPr txBox="1">
            <a:spLocks/>
          </p:cNvSpPr>
          <p:nvPr/>
        </p:nvSpPr>
        <p:spPr bwMode="auto">
          <a:xfrm>
            <a:off x="1235870" y="77756"/>
            <a:ext cx="7010400" cy="990600"/>
          </a:xfrm>
          <a:prstGeom prst="rect">
            <a:avLst/>
          </a:prstGeo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a:lstStyle>
            <a:lvl1pPr algn="ctr" eaLnBrk="0" hangingPunct="0">
              <a:lnSpc>
                <a:spcPct val="90000"/>
              </a:lnSpc>
              <a:defRPr sz="2500">
                <a:solidFill>
                  <a:srgbClr val="0099A6"/>
                </a:solidFill>
                <a:latin typeface="+mj-lt"/>
                <a:ea typeface="ＭＳ Ｐゴシック" pitchFamily="26" charset="-128"/>
                <a:cs typeface="ＭＳ Ｐゴシック" pitchFamily="26" charset="-128"/>
              </a:defRPr>
            </a:lvl1pPr>
            <a:lvl2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2pPr>
            <a:lvl3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3pPr>
            <a:lvl4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4pPr>
            <a:lvl5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5pPr>
            <a:lvl6pPr marL="457200" algn="ctr" eaLnBrk="0" fontAlgn="base" hangingPunct="0">
              <a:lnSpc>
                <a:spcPct val="90000"/>
              </a:lnSpc>
              <a:spcBef>
                <a:spcPct val="0"/>
              </a:spcBef>
              <a:spcAft>
                <a:spcPct val="0"/>
              </a:spcAft>
              <a:defRPr sz="2500">
                <a:solidFill>
                  <a:schemeClr val="hlink"/>
                </a:solidFill>
                <a:latin typeface="Arial" pitchFamily="-107" charset="0"/>
              </a:defRPr>
            </a:lvl6pPr>
            <a:lvl7pPr marL="914400" algn="ctr" eaLnBrk="0" fontAlgn="base" hangingPunct="0">
              <a:lnSpc>
                <a:spcPct val="90000"/>
              </a:lnSpc>
              <a:spcBef>
                <a:spcPct val="0"/>
              </a:spcBef>
              <a:spcAft>
                <a:spcPct val="0"/>
              </a:spcAft>
              <a:defRPr sz="2500">
                <a:solidFill>
                  <a:schemeClr val="hlink"/>
                </a:solidFill>
                <a:latin typeface="Arial" pitchFamily="-107" charset="0"/>
              </a:defRPr>
            </a:lvl7pPr>
            <a:lvl8pPr marL="1371600" algn="ctr" eaLnBrk="0" fontAlgn="base" hangingPunct="0">
              <a:lnSpc>
                <a:spcPct val="90000"/>
              </a:lnSpc>
              <a:spcBef>
                <a:spcPct val="0"/>
              </a:spcBef>
              <a:spcAft>
                <a:spcPct val="0"/>
              </a:spcAft>
              <a:defRPr sz="2500">
                <a:solidFill>
                  <a:schemeClr val="hlink"/>
                </a:solidFill>
                <a:latin typeface="Arial" pitchFamily="-107" charset="0"/>
              </a:defRPr>
            </a:lvl8pPr>
            <a:lvl9pPr marL="1828800" algn="ctr" eaLnBrk="0" fontAlgn="base" hangingPunct="0">
              <a:lnSpc>
                <a:spcPct val="90000"/>
              </a:lnSpc>
              <a:spcBef>
                <a:spcPct val="0"/>
              </a:spcBef>
              <a:spcAft>
                <a:spcPct val="0"/>
              </a:spcAft>
              <a:defRPr sz="2500">
                <a:solidFill>
                  <a:schemeClr val="hlink"/>
                </a:solidFill>
                <a:latin typeface="Arial" pitchFamily="-107" charset="0"/>
              </a:defRPr>
            </a:lvl9pPr>
          </a:lstStyle>
          <a:p>
            <a:r>
              <a:rPr lang="en-US" sz="1800" dirty="0"/>
              <a:t>SCCS example: SSI Secure End-to-End Forward Protocol Deployment - SSI Agency Supporting SSI Agency</a:t>
            </a:r>
          </a:p>
        </p:txBody>
      </p:sp>
      <p:sp>
        <p:nvSpPr>
          <p:cNvPr id="2" name="Date Placeholder 1">
            <a:extLst>
              <a:ext uri="{FF2B5EF4-FFF2-40B4-BE49-F238E27FC236}">
                <a16:creationId xmlns:a16="http://schemas.microsoft.com/office/drawing/2014/main" id="{2B7731BB-BBDD-A24A-4BB5-488CAC6333DD}"/>
              </a:ext>
            </a:extLst>
          </p:cNvPr>
          <p:cNvSpPr>
            <a:spLocks noGrp="1"/>
          </p:cNvSpPr>
          <p:nvPr>
            <p:ph type="dt" sz="half" idx="2"/>
          </p:nvPr>
        </p:nvSpPr>
        <p:spPr>
          <a:xfrm>
            <a:off x="0" y="6553200"/>
            <a:ext cx="1731963" cy="268288"/>
          </a:xfrm>
        </p:spPr>
        <p:txBody>
          <a:bodyPr/>
          <a:lstStyle/>
          <a:p>
            <a:r>
              <a:rPr lang="en-US"/>
              <a:t>28 Mar 2024</a:t>
            </a:r>
            <a:endParaRPr lang="en-US" dirty="0"/>
          </a:p>
        </p:txBody>
      </p:sp>
      <p:sp>
        <p:nvSpPr>
          <p:cNvPr id="38913" name="Rectangle 97">
            <a:extLst>
              <a:ext uri="{FF2B5EF4-FFF2-40B4-BE49-F238E27FC236}">
                <a16:creationId xmlns:a16="http://schemas.microsoft.com/office/drawing/2014/main" id="{9B7DF44D-18E9-0D57-B7D4-0F21349B30DD}"/>
              </a:ext>
            </a:extLst>
          </p:cNvPr>
          <p:cNvSpPr>
            <a:spLocks noChangeArrowheads="1"/>
          </p:cNvSpPr>
          <p:nvPr/>
        </p:nvSpPr>
        <p:spPr bwMode="auto">
          <a:xfrm>
            <a:off x="5962650" y="1608138"/>
            <a:ext cx="1885949" cy="3904488"/>
          </a:xfrm>
          <a:prstGeom prst="cube">
            <a:avLst>
              <a:gd name="adj" fmla="val 5639"/>
            </a:avLst>
          </a:prstGeom>
          <a:solidFill>
            <a:srgbClr val="CCFF66">
              <a:alpha val="76077"/>
            </a:srgbClr>
          </a:solidFill>
          <a:ln>
            <a:noFill/>
          </a:ln>
          <a:extLst>
            <a:ext uri="{91240B29-F687-4f45-9708-019B960494DF}">
              <a14:hiddenLine xmlns:a14="http://schemas.microsoft.com/office/drawing/2010/main" xmlns="" w="38100">
                <a:solidFill>
                  <a:srgbClr val="000000"/>
                </a:solidFill>
                <a:round/>
                <a:headEnd/>
                <a:tailEnd/>
              </a14:hiddenLine>
            </a:ext>
          </a:extLst>
        </p:spPr>
        <p:txBody>
          <a:bodyPr/>
          <a:lstStyle/>
          <a:p>
            <a:pPr algn="ctr"/>
            <a:endParaRPr kumimoji="1" lang="en-GB" sz="2400">
              <a:solidFill>
                <a:schemeClr val="tx1"/>
              </a:solidFill>
            </a:endParaRPr>
          </a:p>
        </p:txBody>
      </p:sp>
      <p:sp>
        <p:nvSpPr>
          <p:cNvPr id="38914" name="Rectangle 97">
            <a:extLst>
              <a:ext uri="{FF2B5EF4-FFF2-40B4-BE49-F238E27FC236}">
                <a16:creationId xmlns:a16="http://schemas.microsoft.com/office/drawing/2014/main" id="{5011D91F-EF1A-D7C4-67B7-F70AC4559590}"/>
              </a:ext>
            </a:extLst>
          </p:cNvPr>
          <p:cNvSpPr>
            <a:spLocks noChangeArrowheads="1"/>
          </p:cNvSpPr>
          <p:nvPr/>
        </p:nvSpPr>
        <p:spPr bwMode="auto">
          <a:xfrm>
            <a:off x="3840164" y="1608138"/>
            <a:ext cx="1810545" cy="3904488"/>
          </a:xfrm>
          <a:prstGeom prst="cube">
            <a:avLst>
              <a:gd name="adj" fmla="val 3986"/>
            </a:avLst>
          </a:prstGeom>
          <a:solidFill>
            <a:srgbClr val="E0C62C">
              <a:alpha val="76077"/>
            </a:srgbClr>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a:endParaRPr kumimoji="1" lang="en-GB" sz="2400">
              <a:solidFill>
                <a:schemeClr val="tx1"/>
              </a:solidFill>
            </a:endParaRPr>
          </a:p>
        </p:txBody>
      </p:sp>
      <p:sp>
        <p:nvSpPr>
          <p:cNvPr id="38915" name="Rectangle 97">
            <a:extLst>
              <a:ext uri="{FF2B5EF4-FFF2-40B4-BE49-F238E27FC236}">
                <a16:creationId xmlns:a16="http://schemas.microsoft.com/office/drawing/2014/main" id="{5ED94F75-ED2E-609D-CEBE-0FBD1198F056}"/>
              </a:ext>
            </a:extLst>
          </p:cNvPr>
          <p:cNvSpPr>
            <a:spLocks noChangeArrowheads="1"/>
          </p:cNvSpPr>
          <p:nvPr/>
        </p:nvSpPr>
        <p:spPr bwMode="auto">
          <a:xfrm>
            <a:off x="1566864" y="1608138"/>
            <a:ext cx="1909905" cy="3903662"/>
          </a:xfrm>
          <a:prstGeom prst="cube">
            <a:avLst>
              <a:gd name="adj" fmla="val 4903"/>
            </a:avLst>
          </a:prstGeom>
          <a:solidFill>
            <a:srgbClr val="CCFF66">
              <a:alpha val="76077"/>
            </a:srgb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algn="ctr"/>
            <a:endParaRPr kumimoji="1" lang="en-GB" sz="2400">
              <a:solidFill>
                <a:schemeClr val="tx1"/>
              </a:solidFill>
            </a:endParaRPr>
          </a:p>
        </p:txBody>
      </p:sp>
      <p:cxnSp>
        <p:nvCxnSpPr>
          <p:cNvPr id="38916" name="Straight Connector 151">
            <a:extLst>
              <a:ext uri="{FF2B5EF4-FFF2-40B4-BE49-F238E27FC236}">
                <a16:creationId xmlns:a16="http://schemas.microsoft.com/office/drawing/2014/main" id="{0C7BBD22-78EF-51C6-08BB-D7858D51F94D}"/>
              </a:ext>
            </a:extLst>
          </p:cNvPr>
          <p:cNvCxnSpPr>
            <a:cxnSpLocks noChangeShapeType="1"/>
          </p:cNvCxnSpPr>
          <p:nvPr/>
        </p:nvCxnSpPr>
        <p:spPr bwMode="auto">
          <a:xfrm>
            <a:off x="4298951" y="5746750"/>
            <a:ext cx="3209925" cy="0"/>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cxnSp>
      <p:cxnSp>
        <p:nvCxnSpPr>
          <p:cNvPr id="38917" name="Straight Connector 157">
            <a:extLst>
              <a:ext uri="{FF2B5EF4-FFF2-40B4-BE49-F238E27FC236}">
                <a16:creationId xmlns:a16="http://schemas.microsoft.com/office/drawing/2014/main" id="{BBF6706D-1B95-6E11-CD54-10B856F1BE49}"/>
              </a:ext>
            </a:extLst>
          </p:cNvPr>
          <p:cNvCxnSpPr>
            <a:cxnSpLocks noChangeShapeType="1"/>
          </p:cNvCxnSpPr>
          <p:nvPr/>
        </p:nvCxnSpPr>
        <p:spPr bwMode="auto">
          <a:xfrm rot="5400000">
            <a:off x="4862514" y="5518150"/>
            <a:ext cx="457200" cy="0"/>
          </a:xfrm>
          <a:prstGeom prst="line">
            <a:avLst/>
          </a:prstGeom>
          <a:noFill/>
          <a:ln w="19050">
            <a:solidFill>
              <a:srgbClr val="000000"/>
            </a:solidFill>
            <a:round/>
            <a:headEnd type="arrow" w="med" len="med"/>
            <a:tailEnd type="none" w="med" len="me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cxnSp>
        <p:nvCxnSpPr>
          <p:cNvPr id="38918" name="Elbow Connector 178">
            <a:extLst>
              <a:ext uri="{FF2B5EF4-FFF2-40B4-BE49-F238E27FC236}">
                <a16:creationId xmlns:a16="http://schemas.microsoft.com/office/drawing/2014/main" id="{4CD7779F-8BB2-848F-2F7E-E6EFFB7C29B8}"/>
              </a:ext>
            </a:extLst>
          </p:cNvPr>
          <p:cNvCxnSpPr>
            <a:cxnSpLocks noChangeShapeType="1"/>
            <a:stCxn id="38935" idx="3"/>
            <a:endCxn id="38947" idx="1"/>
          </p:cNvCxnSpPr>
          <p:nvPr/>
        </p:nvCxnSpPr>
        <p:spPr bwMode="auto">
          <a:xfrm>
            <a:off x="2330451" y="5195094"/>
            <a:ext cx="1598613" cy="4763"/>
          </a:xfrm>
          <a:prstGeom prst="straightConnector1">
            <a:avLst/>
          </a:prstGeom>
          <a:noFill/>
          <a:ln w="19050">
            <a:solidFill>
              <a:schemeClr val="tx1"/>
            </a:solidFill>
            <a:round/>
            <a:headEnd type="arrow" w="med" len="med"/>
            <a:tailEnd type="arrow" w="med" len="med"/>
          </a:ln>
          <a:extLst>
            <a:ext uri="{909E8E84-426E-40dd-AFC4-6F175D3DCCD1}">
              <a14:hiddenFill xmlns:a14="http://schemas.microsoft.com/office/drawing/2010/main" xmlns="">
                <a:noFill/>
              </a14:hiddenFill>
            </a:ext>
          </a:extLst>
        </p:spPr>
      </p:cxnSp>
      <p:cxnSp>
        <p:nvCxnSpPr>
          <p:cNvPr id="38919" name="Straight Connector 264">
            <a:extLst>
              <a:ext uri="{FF2B5EF4-FFF2-40B4-BE49-F238E27FC236}">
                <a16:creationId xmlns:a16="http://schemas.microsoft.com/office/drawing/2014/main" id="{604D287F-394B-8E3F-01E2-767877FBF741}"/>
              </a:ext>
            </a:extLst>
          </p:cNvPr>
          <p:cNvCxnSpPr>
            <a:cxnSpLocks noChangeShapeType="1"/>
          </p:cNvCxnSpPr>
          <p:nvPr/>
        </p:nvCxnSpPr>
        <p:spPr bwMode="auto">
          <a:xfrm rot="5400000">
            <a:off x="6213476" y="5518150"/>
            <a:ext cx="457200" cy="0"/>
          </a:xfrm>
          <a:prstGeom prst="line">
            <a:avLst/>
          </a:prstGeom>
          <a:noFill/>
          <a:ln w="19050">
            <a:solidFill>
              <a:srgbClr val="000000"/>
            </a:solidFill>
            <a:round/>
            <a:headEnd type="none" w="med" len="me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38920" name="Rectangle 669">
            <a:extLst>
              <a:ext uri="{FF2B5EF4-FFF2-40B4-BE49-F238E27FC236}">
                <a16:creationId xmlns:a16="http://schemas.microsoft.com/office/drawing/2014/main" id="{C68A85AA-94DD-EDB7-DF85-D5EB39A959A0}"/>
              </a:ext>
            </a:extLst>
          </p:cNvPr>
          <p:cNvSpPr>
            <a:spLocks noChangeArrowheads="1"/>
          </p:cNvSpPr>
          <p:nvPr/>
        </p:nvSpPr>
        <p:spPr bwMode="auto">
          <a:xfrm>
            <a:off x="4124060" y="1691746"/>
            <a:ext cx="1319213"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US" sz="1000" b="1" dirty="0"/>
              <a:t>Earth-Space</a:t>
            </a:r>
          </a:p>
          <a:p>
            <a:pPr algn="ctr"/>
            <a:r>
              <a:rPr lang="en-US" sz="1000" b="1" dirty="0"/>
              <a:t>Link Terminal</a:t>
            </a:r>
          </a:p>
        </p:txBody>
      </p:sp>
      <p:sp>
        <p:nvSpPr>
          <p:cNvPr id="38921" name="Rectangle 671">
            <a:extLst>
              <a:ext uri="{FF2B5EF4-FFF2-40B4-BE49-F238E27FC236}">
                <a16:creationId xmlns:a16="http://schemas.microsoft.com/office/drawing/2014/main" id="{5957A1C3-E652-38C4-F4DE-D7E0C51286D4}"/>
              </a:ext>
            </a:extLst>
          </p:cNvPr>
          <p:cNvSpPr>
            <a:spLocks noChangeArrowheads="1"/>
          </p:cNvSpPr>
          <p:nvPr/>
        </p:nvSpPr>
        <p:spPr bwMode="auto">
          <a:xfrm>
            <a:off x="6323014" y="1687484"/>
            <a:ext cx="1185862"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US" sz="1000" b="1" dirty="0"/>
              <a:t>Earth </a:t>
            </a:r>
            <a:br>
              <a:rPr lang="en-US" sz="1000" b="1" dirty="0"/>
            </a:br>
            <a:r>
              <a:rPr lang="en-US" sz="1000" b="1" dirty="0"/>
              <a:t>User Node</a:t>
            </a:r>
            <a:endParaRPr lang="en-US" sz="1000" dirty="0"/>
          </a:p>
        </p:txBody>
      </p:sp>
      <p:sp>
        <p:nvSpPr>
          <p:cNvPr id="38922" name="Rectangle 672">
            <a:extLst>
              <a:ext uri="{FF2B5EF4-FFF2-40B4-BE49-F238E27FC236}">
                <a16:creationId xmlns:a16="http://schemas.microsoft.com/office/drawing/2014/main" id="{F93582D3-88B5-DA8B-F8E3-66669E89215E}"/>
              </a:ext>
            </a:extLst>
          </p:cNvPr>
          <p:cNvSpPr>
            <a:spLocks noChangeArrowheads="1"/>
          </p:cNvSpPr>
          <p:nvPr/>
        </p:nvSpPr>
        <p:spPr bwMode="auto">
          <a:xfrm>
            <a:off x="1947338" y="1687483"/>
            <a:ext cx="108585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ctr"/>
            <a:r>
              <a:rPr lang="en-US" sz="1000" b="1" dirty="0"/>
              <a:t>Space </a:t>
            </a:r>
            <a:br>
              <a:rPr lang="en-US" sz="1000" b="1" dirty="0"/>
            </a:br>
            <a:r>
              <a:rPr lang="en-US" sz="1000" b="1" dirty="0"/>
              <a:t>User Node</a:t>
            </a:r>
            <a:endParaRPr lang="en-US" sz="1000" dirty="0"/>
          </a:p>
        </p:txBody>
      </p:sp>
      <p:sp>
        <p:nvSpPr>
          <p:cNvPr id="38923" name="Text Box 57">
            <a:extLst>
              <a:ext uri="{FF2B5EF4-FFF2-40B4-BE49-F238E27FC236}">
                <a16:creationId xmlns:a16="http://schemas.microsoft.com/office/drawing/2014/main" id="{ABE3B6DF-34F6-BCAA-E0D3-1B9B9562124E}"/>
              </a:ext>
            </a:extLst>
          </p:cNvPr>
          <p:cNvSpPr txBox="1">
            <a:spLocks noChangeArrowheads="1"/>
          </p:cNvSpPr>
          <p:nvPr/>
        </p:nvSpPr>
        <p:spPr bwMode="auto">
          <a:xfrm>
            <a:off x="3035301" y="5548313"/>
            <a:ext cx="1187450" cy="396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GB" sz="1000" b="1" dirty="0">
                <a:solidFill>
                  <a:srgbClr val="000099"/>
                </a:solidFill>
                <a:latin typeface="Calibri" pitchFamily="34" charset="0"/>
              </a:rPr>
              <a:t>Ground-Space</a:t>
            </a:r>
          </a:p>
          <a:p>
            <a:pPr algn="ctr" eaLnBrk="1" hangingPunct="1"/>
            <a:r>
              <a:rPr lang="en-GB" sz="1000" b="1" dirty="0">
                <a:solidFill>
                  <a:srgbClr val="000099"/>
                </a:solidFill>
                <a:latin typeface="Calibri" pitchFamily="34" charset="0"/>
              </a:rPr>
              <a:t>CCSDS Protocols</a:t>
            </a:r>
          </a:p>
        </p:txBody>
      </p:sp>
      <p:sp>
        <p:nvSpPr>
          <p:cNvPr id="38924" name="Text Box 57">
            <a:extLst>
              <a:ext uri="{FF2B5EF4-FFF2-40B4-BE49-F238E27FC236}">
                <a16:creationId xmlns:a16="http://schemas.microsoft.com/office/drawing/2014/main" id="{A8552879-B033-A57F-00E7-9D866B980DF8}"/>
              </a:ext>
            </a:extLst>
          </p:cNvPr>
          <p:cNvSpPr txBox="1">
            <a:spLocks noChangeArrowheads="1"/>
          </p:cNvSpPr>
          <p:nvPr/>
        </p:nvSpPr>
        <p:spPr bwMode="auto">
          <a:xfrm>
            <a:off x="6100764" y="5734050"/>
            <a:ext cx="1042987"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type="none" w="sm" len="sm"/>
                <a:tailEnd type="none" w="sm" len="sm"/>
              </a14:hiddenLine>
            </a:ext>
          </a:extLst>
        </p:spPr>
        <p:txBody>
          <a:bodyPr>
            <a:spAutoFit/>
          </a:bodyPr>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GB" sz="1000" b="1">
                <a:solidFill>
                  <a:srgbClr val="000099"/>
                </a:solidFill>
                <a:latin typeface="Calibri" pitchFamily="34" charset="0"/>
              </a:rPr>
              <a:t>Terrestrial</a:t>
            </a:r>
          </a:p>
          <a:p>
            <a:pPr algn="ctr" eaLnBrk="1" hangingPunct="1"/>
            <a:r>
              <a:rPr lang="en-GB" sz="1000" b="1">
                <a:solidFill>
                  <a:srgbClr val="000099"/>
                </a:solidFill>
                <a:latin typeface="Calibri" pitchFamily="34" charset="0"/>
              </a:rPr>
              <a:t>WAN</a:t>
            </a:r>
          </a:p>
        </p:txBody>
      </p:sp>
      <p:sp>
        <p:nvSpPr>
          <p:cNvPr id="38925" name="Rectangle 591">
            <a:extLst>
              <a:ext uri="{FF2B5EF4-FFF2-40B4-BE49-F238E27FC236}">
                <a16:creationId xmlns:a16="http://schemas.microsoft.com/office/drawing/2014/main" id="{45CE8FDD-4470-6753-2233-F75BA245692C}"/>
              </a:ext>
            </a:extLst>
          </p:cNvPr>
          <p:cNvSpPr>
            <a:spLocks noChangeArrowheads="1"/>
          </p:cNvSpPr>
          <p:nvPr/>
        </p:nvSpPr>
        <p:spPr bwMode="auto">
          <a:xfrm>
            <a:off x="4176714" y="1295400"/>
            <a:ext cx="1081087" cy="215900"/>
          </a:xfrm>
          <a:prstGeom prst="rect">
            <a:avLst/>
          </a:prstGeom>
          <a:solidFill>
            <a:srgbClr val="0033CC"/>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anchor="ctr"/>
          <a:lstStyle/>
          <a:p>
            <a:pPr algn="ctr">
              <a:lnSpc>
                <a:spcPct val="80000"/>
              </a:lnSpc>
              <a:spcBef>
                <a:spcPct val="10000"/>
              </a:spcBef>
              <a:spcAft>
                <a:spcPct val="10000"/>
              </a:spcAft>
              <a:buSzPct val="125000"/>
            </a:pPr>
            <a:r>
              <a:rPr lang="en-US" sz="1400">
                <a:solidFill>
                  <a:schemeClr val="bg1"/>
                </a:solidFill>
                <a:latin typeface="Calibri" pitchFamily="34" charset="0"/>
              </a:rPr>
              <a:t>SSI</a:t>
            </a:r>
          </a:p>
        </p:txBody>
      </p:sp>
      <p:sp>
        <p:nvSpPr>
          <p:cNvPr id="38927" name="Rectangle 591">
            <a:extLst>
              <a:ext uri="{FF2B5EF4-FFF2-40B4-BE49-F238E27FC236}">
                <a16:creationId xmlns:a16="http://schemas.microsoft.com/office/drawing/2014/main" id="{1965359C-5ECB-3ACA-9DAC-6894A12310DC}"/>
              </a:ext>
            </a:extLst>
          </p:cNvPr>
          <p:cNvSpPr>
            <a:spLocks noChangeArrowheads="1"/>
          </p:cNvSpPr>
          <p:nvPr/>
        </p:nvSpPr>
        <p:spPr bwMode="auto">
          <a:xfrm>
            <a:off x="6315077" y="1295400"/>
            <a:ext cx="1081087" cy="215900"/>
          </a:xfrm>
          <a:prstGeom prst="rect">
            <a:avLst/>
          </a:prstGeom>
          <a:solidFill>
            <a:srgbClr val="0033CC"/>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anchor="ctr"/>
          <a:lstStyle/>
          <a:p>
            <a:pPr algn="ctr">
              <a:lnSpc>
                <a:spcPct val="80000"/>
              </a:lnSpc>
              <a:spcBef>
                <a:spcPct val="10000"/>
              </a:spcBef>
              <a:spcAft>
                <a:spcPct val="10000"/>
              </a:spcAft>
              <a:buSzPct val="125000"/>
            </a:pPr>
            <a:r>
              <a:rPr lang="en-US" sz="1400">
                <a:solidFill>
                  <a:schemeClr val="bg1"/>
                </a:solidFill>
                <a:latin typeface="Calibri" pitchFamily="34" charset="0"/>
              </a:rPr>
              <a:t>SSI</a:t>
            </a:r>
          </a:p>
        </p:txBody>
      </p:sp>
      <p:sp>
        <p:nvSpPr>
          <p:cNvPr id="38928" name="Rectangle 591">
            <a:extLst>
              <a:ext uri="{FF2B5EF4-FFF2-40B4-BE49-F238E27FC236}">
                <a16:creationId xmlns:a16="http://schemas.microsoft.com/office/drawing/2014/main" id="{16F035A1-DF47-9359-AA34-06A53AF2D272}"/>
              </a:ext>
            </a:extLst>
          </p:cNvPr>
          <p:cNvSpPr>
            <a:spLocks noChangeArrowheads="1"/>
          </p:cNvSpPr>
          <p:nvPr/>
        </p:nvSpPr>
        <p:spPr bwMode="auto">
          <a:xfrm>
            <a:off x="1926433" y="1295400"/>
            <a:ext cx="1081087" cy="215900"/>
          </a:xfrm>
          <a:prstGeom prst="rect">
            <a:avLst/>
          </a:prstGeom>
          <a:solidFill>
            <a:srgbClr val="0033CC"/>
          </a:solidFill>
          <a:ln>
            <a:noFill/>
          </a:ln>
          <a:extLst>
            <a:ext uri="{91240B29-F687-4f45-9708-019B960494DF}">
              <a14:hiddenLine xmlns:a14="http://schemas.microsoft.com/office/drawing/2010/main" xmlns="" w="12700">
                <a:solidFill>
                  <a:srgbClr val="000000"/>
                </a:solidFill>
                <a:miter lim="800000"/>
                <a:headEnd/>
                <a:tailEnd/>
              </a14:hiddenLine>
            </a:ext>
          </a:extLst>
        </p:spPr>
        <p:txBody>
          <a:bodyPr anchor="ctr"/>
          <a:lstStyle/>
          <a:p>
            <a:pPr algn="ctr">
              <a:lnSpc>
                <a:spcPct val="80000"/>
              </a:lnSpc>
              <a:spcBef>
                <a:spcPct val="10000"/>
              </a:spcBef>
              <a:spcAft>
                <a:spcPct val="10000"/>
              </a:spcAft>
              <a:buSzPct val="125000"/>
            </a:pPr>
            <a:r>
              <a:rPr lang="en-US" sz="1400">
                <a:solidFill>
                  <a:schemeClr val="bg1"/>
                </a:solidFill>
                <a:latin typeface="Calibri" pitchFamily="34" charset="0"/>
              </a:rPr>
              <a:t>SSI</a:t>
            </a:r>
          </a:p>
        </p:txBody>
      </p:sp>
      <p:sp>
        <p:nvSpPr>
          <p:cNvPr id="38929" name="TextBox 76">
            <a:extLst>
              <a:ext uri="{FF2B5EF4-FFF2-40B4-BE49-F238E27FC236}">
                <a16:creationId xmlns:a16="http://schemas.microsoft.com/office/drawing/2014/main" id="{F1E425E8-98E2-D7F7-44FC-A4BCF7CF3752}"/>
              </a:ext>
            </a:extLst>
          </p:cNvPr>
          <p:cNvSpPr txBox="1">
            <a:spLocks noChangeArrowheads="1"/>
          </p:cNvSpPr>
          <p:nvPr/>
        </p:nvSpPr>
        <p:spPr bwMode="auto">
          <a:xfrm>
            <a:off x="2427912" y="3648870"/>
            <a:ext cx="423862"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800" b="1" dirty="0">
                <a:solidFill>
                  <a:srgbClr val="0079A4"/>
                </a:solidFill>
              </a:rPr>
              <a:t>VC X</a:t>
            </a:r>
          </a:p>
        </p:txBody>
      </p:sp>
      <p:sp>
        <p:nvSpPr>
          <p:cNvPr id="72" name="Rounded Rectangle 71">
            <a:extLst>
              <a:ext uri="{FF2B5EF4-FFF2-40B4-BE49-F238E27FC236}">
                <a16:creationId xmlns:a16="http://schemas.microsoft.com/office/drawing/2014/main" id="{DEB498AF-A359-F5DB-1CE4-ED27D70A81B5}"/>
              </a:ext>
            </a:extLst>
          </p:cNvPr>
          <p:cNvSpPr/>
          <p:nvPr/>
        </p:nvSpPr>
        <p:spPr bwMode="auto">
          <a:xfrm>
            <a:off x="1768475" y="2371725"/>
            <a:ext cx="517525" cy="230188"/>
          </a:xfrm>
          <a:prstGeom prst="roundRect">
            <a:avLst/>
          </a:prstGeom>
          <a:solidFill>
            <a:srgbClr val="FA7D81"/>
          </a:solidFill>
          <a:ln w="9525" cap="flat" cmpd="sng" algn="ctr">
            <a:solidFill>
              <a:schemeClr val="tx1"/>
            </a:solidFill>
            <a:prstDash val="solid"/>
            <a:round/>
            <a:headEnd type="none" w="med" len="med"/>
            <a:tailEnd type="none" w="med" len="med"/>
          </a:ln>
          <a:effectLst/>
        </p:spPr>
        <p:txBody>
          <a:bodyPr anchor="ctr"/>
          <a:lstStyle/>
          <a:p>
            <a:pPr algn="ctr">
              <a:defRPr/>
            </a:pPr>
            <a:r>
              <a:rPr lang="en-US" sz="900" dirty="0">
                <a:solidFill>
                  <a:srgbClr val="000000"/>
                </a:solidFill>
                <a:latin typeface="+mn-lt"/>
                <a:ea typeface="+mn-ea"/>
              </a:rPr>
              <a:t>CMD</a:t>
            </a:r>
          </a:p>
        </p:txBody>
      </p:sp>
      <p:sp>
        <p:nvSpPr>
          <p:cNvPr id="38931" name="TextBox 77">
            <a:extLst>
              <a:ext uri="{FF2B5EF4-FFF2-40B4-BE49-F238E27FC236}">
                <a16:creationId xmlns:a16="http://schemas.microsoft.com/office/drawing/2014/main" id="{799EC55D-122F-963C-52F7-FFF0703E0968}"/>
              </a:ext>
            </a:extLst>
          </p:cNvPr>
          <p:cNvSpPr txBox="1">
            <a:spLocks noChangeArrowheads="1"/>
          </p:cNvSpPr>
          <p:nvPr/>
        </p:nvSpPr>
        <p:spPr bwMode="auto">
          <a:xfrm>
            <a:off x="3806826" y="4402138"/>
            <a:ext cx="4238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800" b="1">
                <a:solidFill>
                  <a:srgbClr val="0079A4"/>
                </a:solidFill>
              </a:rPr>
              <a:t>VC X</a:t>
            </a:r>
          </a:p>
        </p:txBody>
      </p:sp>
      <p:sp>
        <p:nvSpPr>
          <p:cNvPr id="75" name="Magnetic Disk 18">
            <a:extLst>
              <a:ext uri="{FF2B5EF4-FFF2-40B4-BE49-F238E27FC236}">
                <a16:creationId xmlns:a16="http://schemas.microsoft.com/office/drawing/2014/main" id="{E7E2598E-1C8F-2329-6DA8-76FADFB08DCB}"/>
              </a:ext>
            </a:extLst>
          </p:cNvPr>
          <p:cNvSpPr/>
          <p:nvPr/>
        </p:nvSpPr>
        <p:spPr>
          <a:xfrm>
            <a:off x="2717801" y="2292350"/>
            <a:ext cx="455613" cy="228600"/>
          </a:xfrm>
          <a:prstGeom prst="flowChartMagneticDisk">
            <a:avLst/>
          </a:prstGeom>
          <a:ln w="12700" cap="flat" cmpd="sng" algn="ctr">
            <a:solidFill>
              <a:scrgbClr r="0" g="0" b="0"/>
            </a:solidFill>
            <a:prstDash val="solid"/>
            <a:round/>
            <a:headEnd w="med" len="med"/>
            <a:tailEnd w="med" len="med"/>
          </a:ln>
        </p:spPr>
        <p:style>
          <a:lnRef idx="2">
            <a:schemeClr val="accent4"/>
          </a:lnRef>
          <a:fillRef idx="1">
            <a:schemeClr val="lt1"/>
          </a:fillRef>
          <a:effectRef idx="0">
            <a:schemeClr val="accent4"/>
          </a:effectRef>
          <a:fontRef idx="minor">
            <a:schemeClr val="dk1"/>
          </a:fontRef>
        </p:style>
        <p:txBody>
          <a:bodyPr anchor="ctr"/>
          <a:lstStyle/>
          <a:p>
            <a:pPr algn="ctr" eaLnBrk="0" fontAlgn="auto" hangingPunct="0">
              <a:spcBef>
                <a:spcPts val="0"/>
              </a:spcBef>
              <a:spcAft>
                <a:spcPts val="0"/>
              </a:spcAft>
              <a:defRPr/>
            </a:pPr>
            <a:endParaRPr lang="en-US"/>
          </a:p>
        </p:txBody>
      </p:sp>
      <p:cxnSp>
        <p:nvCxnSpPr>
          <p:cNvPr id="76" name="Straight Connector 75">
            <a:extLst>
              <a:ext uri="{FF2B5EF4-FFF2-40B4-BE49-F238E27FC236}">
                <a16:creationId xmlns:a16="http://schemas.microsoft.com/office/drawing/2014/main" id="{0CC1DCEC-1D66-E521-4EEB-D5D6760A9358}"/>
              </a:ext>
            </a:extLst>
          </p:cNvPr>
          <p:cNvCxnSpPr>
            <a:cxnSpLocks noChangeShapeType="1"/>
            <a:stCxn id="38939" idx="4"/>
            <a:endCxn id="38935" idx="0"/>
          </p:cNvCxnSpPr>
          <p:nvPr/>
        </p:nvCxnSpPr>
        <p:spPr bwMode="auto">
          <a:xfrm>
            <a:off x="2027237" y="3222625"/>
            <a:ext cx="18258" cy="1881188"/>
          </a:xfrm>
          <a:prstGeom prst="line">
            <a:avLst/>
          </a:prstGeom>
          <a:noFill/>
          <a:ln w="19050">
            <a:solidFill>
              <a:srgbClr val="0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38934" name="Text Box 15">
            <a:extLst>
              <a:ext uri="{FF2B5EF4-FFF2-40B4-BE49-F238E27FC236}">
                <a16:creationId xmlns:a16="http://schemas.microsoft.com/office/drawing/2014/main" id="{9D1DDAC0-03F1-4F76-C7A1-6B8107E2213B}"/>
              </a:ext>
            </a:extLst>
          </p:cNvPr>
          <p:cNvSpPr txBox="1">
            <a:spLocks noChangeArrowheads="1"/>
          </p:cNvSpPr>
          <p:nvPr/>
        </p:nvSpPr>
        <p:spPr bwMode="auto">
          <a:xfrm>
            <a:off x="1760540" y="4449763"/>
            <a:ext cx="569912" cy="184150"/>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a:solidFill>
                  <a:schemeClr val="tx1"/>
                </a:solidFill>
                <a:latin typeface="Calibri" pitchFamily="34" charset="0"/>
                <a:ea typeface="ÇlÇr ñæí©" charset="-128"/>
              </a:rPr>
              <a:t>USLP</a:t>
            </a:r>
            <a:endParaRPr lang="en-US" sz="900" dirty="0">
              <a:solidFill>
                <a:schemeClr val="tx1"/>
              </a:solidFill>
              <a:latin typeface="Calibri" pitchFamily="34" charset="0"/>
            </a:endParaRPr>
          </a:p>
        </p:txBody>
      </p:sp>
      <p:sp>
        <p:nvSpPr>
          <p:cNvPr id="38935" name="Text Box 12">
            <a:extLst>
              <a:ext uri="{FF2B5EF4-FFF2-40B4-BE49-F238E27FC236}">
                <a16:creationId xmlns:a16="http://schemas.microsoft.com/office/drawing/2014/main" id="{2B6B8052-1FF4-FAF6-630C-7EDA51DEA26E}"/>
              </a:ext>
            </a:extLst>
          </p:cNvPr>
          <p:cNvSpPr txBox="1">
            <a:spLocks noChangeArrowheads="1"/>
          </p:cNvSpPr>
          <p:nvPr/>
        </p:nvSpPr>
        <p:spPr bwMode="auto">
          <a:xfrm>
            <a:off x="1760539" y="5103813"/>
            <a:ext cx="569912" cy="182562"/>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RF &amp; Mod</a:t>
            </a:r>
            <a:endParaRPr lang="en-US" sz="900">
              <a:solidFill>
                <a:schemeClr val="tx1"/>
              </a:solidFill>
              <a:latin typeface="Calibri" pitchFamily="34" charset="0"/>
            </a:endParaRPr>
          </a:p>
        </p:txBody>
      </p:sp>
      <p:sp>
        <p:nvSpPr>
          <p:cNvPr id="38936" name="Text Box 12">
            <a:extLst>
              <a:ext uri="{FF2B5EF4-FFF2-40B4-BE49-F238E27FC236}">
                <a16:creationId xmlns:a16="http://schemas.microsoft.com/office/drawing/2014/main" id="{412EDA76-45E0-3421-1D80-AAD83BCBDCE8}"/>
              </a:ext>
            </a:extLst>
          </p:cNvPr>
          <p:cNvSpPr txBox="1">
            <a:spLocks noChangeArrowheads="1"/>
          </p:cNvSpPr>
          <p:nvPr/>
        </p:nvSpPr>
        <p:spPr bwMode="auto">
          <a:xfrm>
            <a:off x="1760539" y="4889500"/>
            <a:ext cx="569912" cy="182563"/>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C &amp; S</a:t>
            </a:r>
            <a:endParaRPr lang="en-US" sz="900">
              <a:solidFill>
                <a:schemeClr val="tx1"/>
              </a:solidFill>
              <a:latin typeface="Calibri" pitchFamily="34" charset="0"/>
            </a:endParaRPr>
          </a:p>
        </p:txBody>
      </p:sp>
      <p:sp>
        <p:nvSpPr>
          <p:cNvPr id="38937" name="Text Box 15">
            <a:extLst>
              <a:ext uri="{FF2B5EF4-FFF2-40B4-BE49-F238E27FC236}">
                <a16:creationId xmlns:a16="http://schemas.microsoft.com/office/drawing/2014/main" id="{883CB8A8-6F7A-47BB-AA95-8676A06BAFFF}"/>
              </a:ext>
            </a:extLst>
          </p:cNvPr>
          <p:cNvSpPr txBox="1">
            <a:spLocks noChangeArrowheads="1"/>
          </p:cNvSpPr>
          <p:nvPr/>
        </p:nvSpPr>
        <p:spPr bwMode="auto">
          <a:xfrm>
            <a:off x="2665414" y="3341688"/>
            <a:ext cx="566737" cy="184150"/>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a:solidFill>
                  <a:schemeClr val="tx1"/>
                </a:solidFill>
                <a:latin typeface="Calibri" pitchFamily="34" charset="0"/>
                <a:ea typeface="ÇlÇr ñæí©" charset="-128"/>
              </a:rPr>
              <a:t>CFDP</a:t>
            </a:r>
            <a:endParaRPr lang="en-US" sz="900" dirty="0">
              <a:solidFill>
                <a:schemeClr val="tx1"/>
              </a:solidFill>
              <a:latin typeface="Calibri" pitchFamily="34" charset="0"/>
            </a:endParaRPr>
          </a:p>
        </p:txBody>
      </p:sp>
      <p:sp>
        <p:nvSpPr>
          <p:cNvPr id="38938" name="Text Box 15">
            <a:extLst>
              <a:ext uri="{FF2B5EF4-FFF2-40B4-BE49-F238E27FC236}">
                <a16:creationId xmlns:a16="http://schemas.microsoft.com/office/drawing/2014/main" id="{ACC1F1BF-6C45-CAD0-A2EA-C7A3731A5DFD}"/>
              </a:ext>
            </a:extLst>
          </p:cNvPr>
          <p:cNvSpPr txBox="1">
            <a:spLocks noChangeArrowheads="1"/>
          </p:cNvSpPr>
          <p:nvPr/>
        </p:nvSpPr>
        <p:spPr bwMode="auto">
          <a:xfrm>
            <a:off x="1760540" y="4229100"/>
            <a:ext cx="566737" cy="184150"/>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a:solidFill>
                  <a:schemeClr val="tx1"/>
                </a:solidFill>
                <a:latin typeface="Calibri" pitchFamily="34" charset="0"/>
                <a:ea typeface="ÇlÇr ñæí©" charset="-128"/>
              </a:rPr>
              <a:t>ENCAP</a:t>
            </a:r>
            <a:endParaRPr lang="en-US" sz="900" dirty="0">
              <a:solidFill>
                <a:schemeClr val="tx1"/>
              </a:solidFill>
              <a:latin typeface="Calibri" pitchFamily="34" charset="0"/>
            </a:endParaRPr>
          </a:p>
        </p:txBody>
      </p:sp>
      <p:sp>
        <p:nvSpPr>
          <p:cNvPr id="38939" name="Oval 7">
            <a:extLst>
              <a:ext uri="{FF2B5EF4-FFF2-40B4-BE49-F238E27FC236}">
                <a16:creationId xmlns:a16="http://schemas.microsoft.com/office/drawing/2014/main" id="{29EDA7E8-6470-E9CB-7619-D63675D2B8AA}"/>
              </a:ext>
            </a:extLst>
          </p:cNvPr>
          <p:cNvSpPr>
            <a:spLocks noChangeArrowheads="1"/>
          </p:cNvSpPr>
          <p:nvPr/>
        </p:nvSpPr>
        <p:spPr bwMode="auto">
          <a:xfrm>
            <a:off x="1616073" y="2928938"/>
            <a:ext cx="822327" cy="293687"/>
          </a:xfrm>
          <a:prstGeom prst="ellipse">
            <a:avLst/>
          </a:prstGeom>
          <a:solidFill>
            <a:srgbClr val="FF99CC"/>
          </a:solidFill>
          <a:ln w="9525">
            <a:solidFill>
              <a:srgbClr val="000000"/>
            </a:solidFill>
            <a:round/>
            <a:headEnd/>
            <a:tailEnd/>
          </a:ln>
        </p:spPr>
        <p:txBody>
          <a:bodyPr lIns="0" tIns="0" rIns="0" bIns="0"/>
          <a:lstStyle/>
          <a:p>
            <a:pPr algn="ctr">
              <a:lnSpc>
                <a:spcPct val="80000"/>
              </a:lnSpc>
            </a:pPr>
            <a:r>
              <a:rPr lang="en-US" sz="900" dirty="0">
                <a:latin typeface="Calibri" pitchFamily="34" charset="0"/>
                <a:ea typeface="ÇlÇr ñæí©" charset="-128"/>
              </a:rPr>
              <a:t>Space Msg</a:t>
            </a:r>
          </a:p>
          <a:p>
            <a:pPr algn="ctr">
              <a:lnSpc>
                <a:spcPct val="80000"/>
              </a:lnSpc>
            </a:pPr>
            <a:r>
              <a:rPr lang="en-US" sz="900" dirty="0">
                <a:latin typeface="Calibri" pitchFamily="34" charset="0"/>
                <a:ea typeface="ÇlÇr ñæí©" charset="-128"/>
              </a:rPr>
              <a:t>Application</a:t>
            </a:r>
            <a:endParaRPr lang="en-US" sz="900" dirty="0">
              <a:latin typeface="Calibri" pitchFamily="34" charset="0"/>
            </a:endParaRPr>
          </a:p>
        </p:txBody>
      </p:sp>
      <p:cxnSp>
        <p:nvCxnSpPr>
          <p:cNvPr id="38940" name="Elbow Connector 82">
            <a:extLst>
              <a:ext uri="{FF2B5EF4-FFF2-40B4-BE49-F238E27FC236}">
                <a16:creationId xmlns:a16="http://schemas.microsoft.com/office/drawing/2014/main" id="{F8378209-2B3F-5959-194D-CF43A1F5EE4B}"/>
              </a:ext>
            </a:extLst>
          </p:cNvPr>
          <p:cNvCxnSpPr>
            <a:cxnSpLocks noChangeShapeType="1"/>
            <a:stCxn id="38937" idx="2"/>
          </p:cNvCxnSpPr>
          <p:nvPr/>
        </p:nvCxnSpPr>
        <p:spPr bwMode="auto">
          <a:xfrm rot="5400000">
            <a:off x="2572617" y="3288578"/>
            <a:ext cx="138906" cy="613426"/>
          </a:xfrm>
          <a:prstGeom prst="bentConnector2">
            <a:avLst/>
          </a:prstGeom>
          <a:noFill/>
          <a:ln w="19050">
            <a:solidFill>
              <a:schemeClr val="tx1"/>
            </a:solidFill>
            <a:round/>
            <a:headEnd type="arrow" w="med" len="med"/>
            <a:tailEnd/>
          </a:ln>
          <a:extLst>
            <a:ext uri="{909E8E84-426E-40dd-AFC4-6F175D3DCCD1}">
              <a14:hiddenFill xmlns:a14="http://schemas.microsoft.com/office/drawing/2010/main" xmlns="">
                <a:noFill/>
              </a14:hiddenFill>
            </a:ext>
          </a:extLst>
        </p:spPr>
      </p:cxnSp>
      <p:cxnSp>
        <p:nvCxnSpPr>
          <p:cNvPr id="38941" name="Elbow Connector 83">
            <a:extLst>
              <a:ext uri="{FF2B5EF4-FFF2-40B4-BE49-F238E27FC236}">
                <a16:creationId xmlns:a16="http://schemas.microsoft.com/office/drawing/2014/main" id="{654A6EDC-6422-F425-0B83-84929891489B}"/>
              </a:ext>
            </a:extLst>
          </p:cNvPr>
          <p:cNvCxnSpPr>
            <a:cxnSpLocks noChangeShapeType="1"/>
            <a:stCxn id="75" idx="3"/>
            <a:endCxn id="38937" idx="0"/>
          </p:cNvCxnSpPr>
          <p:nvPr/>
        </p:nvCxnSpPr>
        <p:spPr bwMode="auto">
          <a:xfrm rot="16200000" flipH="1">
            <a:off x="2536033" y="2929731"/>
            <a:ext cx="820738" cy="3175"/>
          </a:xfrm>
          <a:prstGeom prst="bentConnector3">
            <a:avLst>
              <a:gd name="adj1" fmla="val 50000"/>
            </a:avLst>
          </a:prstGeom>
          <a:noFill/>
          <a:ln w="19050">
            <a:solidFill>
              <a:schemeClr val="tx1"/>
            </a:solidFill>
            <a:round/>
            <a:headEnd type="arrow" w="med" len="med"/>
            <a:tailEnd/>
          </a:ln>
          <a:extLst>
            <a:ext uri="{909E8E84-426E-40dd-AFC4-6F175D3DCCD1}">
              <a14:hiddenFill xmlns:a14="http://schemas.microsoft.com/office/drawing/2010/main" xmlns="">
                <a:noFill/>
              </a14:hiddenFill>
            </a:ext>
          </a:extLst>
        </p:spPr>
      </p:cxnSp>
      <p:cxnSp>
        <p:nvCxnSpPr>
          <p:cNvPr id="38942" name="Elbow Connector 84">
            <a:extLst>
              <a:ext uri="{FF2B5EF4-FFF2-40B4-BE49-F238E27FC236}">
                <a16:creationId xmlns:a16="http://schemas.microsoft.com/office/drawing/2014/main" id="{3CEAD67C-57E1-D992-5013-42E48E2C2F16}"/>
              </a:ext>
            </a:extLst>
          </p:cNvPr>
          <p:cNvCxnSpPr>
            <a:cxnSpLocks noChangeShapeType="1"/>
            <a:stCxn id="72" idx="2"/>
            <a:endCxn id="38939" idx="0"/>
          </p:cNvCxnSpPr>
          <p:nvPr/>
        </p:nvCxnSpPr>
        <p:spPr bwMode="auto">
          <a:xfrm flipH="1">
            <a:off x="2027237" y="2601913"/>
            <a:ext cx="1" cy="327025"/>
          </a:xfrm>
          <a:prstGeom prst="straightConnector1">
            <a:avLst/>
          </a:prstGeom>
          <a:noFill/>
          <a:ln w="19050">
            <a:solidFill>
              <a:schemeClr val="tx1"/>
            </a:solidFill>
            <a:round/>
            <a:headEnd type="arrow" w="med" len="med"/>
            <a:tailEnd/>
          </a:ln>
          <a:extLst>
            <a:ext uri="{909E8E84-426E-40dd-AFC4-6F175D3DCCD1}">
              <a14:hiddenFill xmlns:a14="http://schemas.microsoft.com/office/drawing/2010/main" xmlns="">
                <a:noFill/>
              </a14:hiddenFill>
            </a:ext>
          </a:extLst>
        </p:spPr>
      </p:cxnSp>
      <p:sp>
        <p:nvSpPr>
          <p:cNvPr id="38943" name="Oval 7">
            <a:extLst>
              <a:ext uri="{FF2B5EF4-FFF2-40B4-BE49-F238E27FC236}">
                <a16:creationId xmlns:a16="http://schemas.microsoft.com/office/drawing/2014/main" id="{70D6048F-B6CA-FE71-CCAB-652DF0535248}"/>
              </a:ext>
            </a:extLst>
          </p:cNvPr>
          <p:cNvSpPr>
            <a:spLocks noChangeArrowheads="1"/>
          </p:cNvSpPr>
          <p:nvPr/>
        </p:nvSpPr>
        <p:spPr bwMode="auto">
          <a:xfrm>
            <a:off x="2530473" y="2727325"/>
            <a:ext cx="822327" cy="293688"/>
          </a:xfrm>
          <a:prstGeom prst="ellipse">
            <a:avLst/>
          </a:prstGeom>
          <a:solidFill>
            <a:srgbClr val="FF99CC"/>
          </a:solidFill>
          <a:ln w="9525">
            <a:solidFill>
              <a:srgbClr val="000000"/>
            </a:solidFill>
            <a:round/>
            <a:headEnd/>
            <a:tailEnd/>
          </a:ln>
        </p:spPr>
        <p:txBody>
          <a:bodyPr lIns="0" tIns="0" rIns="0" bIns="0"/>
          <a:lstStyle/>
          <a:p>
            <a:pPr algn="ctr">
              <a:lnSpc>
                <a:spcPct val="80000"/>
              </a:lnSpc>
            </a:pPr>
            <a:r>
              <a:rPr lang="en-US" sz="900">
                <a:latin typeface="Calibri" pitchFamily="34" charset="0"/>
                <a:ea typeface="ÇlÇr ñæí©" charset="-128"/>
              </a:rPr>
              <a:t>Space File Application</a:t>
            </a:r>
            <a:endParaRPr lang="en-US" sz="900">
              <a:latin typeface="Calibri" pitchFamily="34" charset="0"/>
            </a:endParaRPr>
          </a:p>
        </p:txBody>
      </p:sp>
      <p:sp>
        <p:nvSpPr>
          <p:cNvPr id="38944" name="Text Box 15">
            <a:extLst>
              <a:ext uri="{FF2B5EF4-FFF2-40B4-BE49-F238E27FC236}">
                <a16:creationId xmlns:a16="http://schemas.microsoft.com/office/drawing/2014/main" id="{2408C8D2-213A-CD67-FB57-840CE621CCB9}"/>
              </a:ext>
            </a:extLst>
          </p:cNvPr>
          <p:cNvSpPr txBox="1">
            <a:spLocks noChangeArrowheads="1"/>
          </p:cNvSpPr>
          <p:nvPr/>
        </p:nvSpPr>
        <p:spPr bwMode="auto">
          <a:xfrm>
            <a:off x="1766324" y="3578755"/>
            <a:ext cx="568325" cy="184150"/>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BP</a:t>
            </a:r>
            <a:endParaRPr lang="en-US" sz="900">
              <a:solidFill>
                <a:schemeClr val="tx1"/>
              </a:solidFill>
              <a:latin typeface="Calibri" pitchFamily="34" charset="0"/>
            </a:endParaRPr>
          </a:p>
        </p:txBody>
      </p:sp>
      <p:sp>
        <p:nvSpPr>
          <p:cNvPr id="38945" name="Text Box 15">
            <a:extLst>
              <a:ext uri="{FF2B5EF4-FFF2-40B4-BE49-F238E27FC236}">
                <a16:creationId xmlns:a16="http://schemas.microsoft.com/office/drawing/2014/main" id="{43BACF84-138C-DD57-2A15-8C6E761FBB68}"/>
              </a:ext>
            </a:extLst>
          </p:cNvPr>
          <p:cNvSpPr txBox="1">
            <a:spLocks noChangeArrowheads="1"/>
          </p:cNvSpPr>
          <p:nvPr/>
        </p:nvSpPr>
        <p:spPr bwMode="auto">
          <a:xfrm>
            <a:off x="1760540" y="3354388"/>
            <a:ext cx="566738" cy="184150"/>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a:solidFill>
                  <a:schemeClr val="tx1"/>
                </a:solidFill>
                <a:latin typeface="Calibri" pitchFamily="34" charset="0"/>
                <a:ea typeface="ÇlÇr ñæí©" charset="-128"/>
              </a:rPr>
              <a:t>AMS</a:t>
            </a:r>
            <a:endParaRPr lang="en-US" sz="900" dirty="0">
              <a:solidFill>
                <a:schemeClr val="tx1"/>
              </a:solidFill>
              <a:latin typeface="Calibri" pitchFamily="34" charset="0"/>
            </a:endParaRPr>
          </a:p>
        </p:txBody>
      </p:sp>
      <p:sp>
        <p:nvSpPr>
          <p:cNvPr id="38946" name="Text Box 15">
            <a:extLst>
              <a:ext uri="{FF2B5EF4-FFF2-40B4-BE49-F238E27FC236}">
                <a16:creationId xmlns:a16="http://schemas.microsoft.com/office/drawing/2014/main" id="{7235A07B-0D1E-D713-BD98-ABD66B5C5D48}"/>
              </a:ext>
            </a:extLst>
          </p:cNvPr>
          <p:cNvSpPr txBox="1">
            <a:spLocks noChangeArrowheads="1"/>
          </p:cNvSpPr>
          <p:nvPr/>
        </p:nvSpPr>
        <p:spPr bwMode="auto">
          <a:xfrm>
            <a:off x="1760540" y="4013200"/>
            <a:ext cx="568325" cy="182563"/>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LTP</a:t>
            </a:r>
            <a:endParaRPr lang="en-US" sz="900">
              <a:solidFill>
                <a:schemeClr val="tx1"/>
              </a:solidFill>
              <a:latin typeface="Calibri" pitchFamily="34" charset="0"/>
            </a:endParaRPr>
          </a:p>
        </p:txBody>
      </p:sp>
      <p:sp>
        <p:nvSpPr>
          <p:cNvPr id="38947" name="Text Box 12">
            <a:extLst>
              <a:ext uri="{FF2B5EF4-FFF2-40B4-BE49-F238E27FC236}">
                <a16:creationId xmlns:a16="http://schemas.microsoft.com/office/drawing/2014/main" id="{21D0B176-4414-533B-70BA-6E05619BC4B2}"/>
              </a:ext>
            </a:extLst>
          </p:cNvPr>
          <p:cNvSpPr txBox="1">
            <a:spLocks noChangeArrowheads="1"/>
          </p:cNvSpPr>
          <p:nvPr/>
        </p:nvSpPr>
        <p:spPr bwMode="auto">
          <a:xfrm>
            <a:off x="3929064" y="5108575"/>
            <a:ext cx="571500" cy="182563"/>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RF &amp; Mod</a:t>
            </a:r>
            <a:endParaRPr lang="en-US" sz="900">
              <a:solidFill>
                <a:schemeClr val="tx1"/>
              </a:solidFill>
              <a:latin typeface="Calibri" pitchFamily="34" charset="0"/>
            </a:endParaRPr>
          </a:p>
        </p:txBody>
      </p:sp>
      <p:sp>
        <p:nvSpPr>
          <p:cNvPr id="38948" name="Text Box 16">
            <a:extLst>
              <a:ext uri="{FF2B5EF4-FFF2-40B4-BE49-F238E27FC236}">
                <a16:creationId xmlns:a16="http://schemas.microsoft.com/office/drawing/2014/main" id="{57E5901A-BDA9-7E5E-CED3-4B560C5C380E}"/>
              </a:ext>
            </a:extLst>
          </p:cNvPr>
          <p:cNvSpPr txBox="1">
            <a:spLocks noChangeArrowheads="1"/>
          </p:cNvSpPr>
          <p:nvPr/>
        </p:nvSpPr>
        <p:spPr bwMode="auto">
          <a:xfrm>
            <a:off x="4635501" y="5110163"/>
            <a:ext cx="893763" cy="180975"/>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IP</a:t>
            </a:r>
            <a:endParaRPr lang="en-US" sz="900">
              <a:solidFill>
                <a:schemeClr val="tx1"/>
              </a:solidFill>
              <a:latin typeface="Calibri" pitchFamily="34" charset="0"/>
            </a:endParaRPr>
          </a:p>
        </p:txBody>
      </p:sp>
      <p:cxnSp>
        <p:nvCxnSpPr>
          <p:cNvPr id="92" name="Straight Connector 91">
            <a:extLst>
              <a:ext uri="{FF2B5EF4-FFF2-40B4-BE49-F238E27FC236}">
                <a16:creationId xmlns:a16="http://schemas.microsoft.com/office/drawing/2014/main" id="{324FB149-BE45-91E9-A64C-88C6756928E0}"/>
              </a:ext>
            </a:extLst>
          </p:cNvPr>
          <p:cNvCxnSpPr>
            <a:cxnSpLocks noChangeShapeType="1"/>
            <a:stCxn id="38954" idx="3"/>
            <a:endCxn id="38951" idx="0"/>
          </p:cNvCxnSpPr>
          <p:nvPr/>
        </p:nvCxnSpPr>
        <p:spPr bwMode="auto">
          <a:xfrm>
            <a:off x="4183206" y="2865988"/>
            <a:ext cx="31608" cy="2028275"/>
          </a:xfrm>
          <a:prstGeom prst="line">
            <a:avLst/>
          </a:prstGeom>
          <a:noFill/>
          <a:ln w="19050">
            <a:solidFill>
              <a:srgbClr val="000000"/>
            </a:solidFill>
            <a:round/>
            <a:headEnd type="none" w="med" len="me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cxnSp>
        <p:nvCxnSpPr>
          <p:cNvPr id="93" name="Straight Connector 92">
            <a:extLst>
              <a:ext uri="{FF2B5EF4-FFF2-40B4-BE49-F238E27FC236}">
                <a16:creationId xmlns:a16="http://schemas.microsoft.com/office/drawing/2014/main" id="{7E9ED8A6-3FD9-B139-B3C4-3AF60B6CAA9D}"/>
              </a:ext>
            </a:extLst>
          </p:cNvPr>
          <p:cNvCxnSpPr>
            <a:cxnSpLocks noChangeShapeType="1"/>
            <a:stCxn id="38953" idx="5"/>
          </p:cNvCxnSpPr>
          <p:nvPr/>
        </p:nvCxnSpPr>
        <p:spPr bwMode="auto">
          <a:xfrm>
            <a:off x="4911726" y="4335463"/>
            <a:ext cx="0" cy="773112"/>
          </a:xfrm>
          <a:prstGeom prst="line">
            <a:avLst/>
          </a:prstGeom>
          <a:noFill/>
          <a:ln w="19050">
            <a:solidFill>
              <a:srgbClr val="000000"/>
            </a:solidFill>
            <a:round/>
            <a:headEnd type="arrow" w="med" len="med"/>
            <a:tailEnd type="none" w="med" len="me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38951" name="Text Box 12">
            <a:extLst>
              <a:ext uri="{FF2B5EF4-FFF2-40B4-BE49-F238E27FC236}">
                <a16:creationId xmlns:a16="http://schemas.microsoft.com/office/drawing/2014/main" id="{B5A1A1DE-9043-3576-802E-B7CA94458B3A}"/>
              </a:ext>
            </a:extLst>
          </p:cNvPr>
          <p:cNvSpPr txBox="1">
            <a:spLocks noChangeArrowheads="1"/>
          </p:cNvSpPr>
          <p:nvPr/>
        </p:nvSpPr>
        <p:spPr bwMode="auto">
          <a:xfrm>
            <a:off x="3929064" y="4894263"/>
            <a:ext cx="571500" cy="182562"/>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C &amp; S</a:t>
            </a:r>
            <a:endParaRPr lang="en-US" sz="900">
              <a:solidFill>
                <a:schemeClr val="tx1"/>
              </a:solidFill>
              <a:latin typeface="Calibri" pitchFamily="34" charset="0"/>
            </a:endParaRPr>
          </a:p>
        </p:txBody>
      </p:sp>
      <p:sp>
        <p:nvSpPr>
          <p:cNvPr id="38952" name="Text Box 15">
            <a:extLst>
              <a:ext uri="{FF2B5EF4-FFF2-40B4-BE49-F238E27FC236}">
                <a16:creationId xmlns:a16="http://schemas.microsoft.com/office/drawing/2014/main" id="{D62B3B10-618D-64BE-725F-AC8F2B802173}"/>
              </a:ext>
            </a:extLst>
          </p:cNvPr>
          <p:cNvSpPr txBox="1">
            <a:spLocks noChangeArrowheads="1"/>
          </p:cNvSpPr>
          <p:nvPr/>
        </p:nvSpPr>
        <p:spPr bwMode="auto">
          <a:xfrm>
            <a:off x="4635501" y="4641851"/>
            <a:ext cx="569913" cy="182563"/>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a:solidFill>
                  <a:schemeClr val="tx1"/>
                </a:solidFill>
                <a:latin typeface="Calibri" pitchFamily="34" charset="0"/>
                <a:ea typeface="ÇlÇr ñæí©" charset="-128"/>
              </a:rPr>
              <a:t>F-Frame</a:t>
            </a:r>
            <a:endParaRPr lang="en-US" sz="900" dirty="0">
              <a:solidFill>
                <a:schemeClr val="tx1"/>
              </a:solidFill>
              <a:latin typeface="Calibri" pitchFamily="34" charset="0"/>
            </a:endParaRPr>
          </a:p>
        </p:txBody>
      </p:sp>
      <p:sp>
        <p:nvSpPr>
          <p:cNvPr id="38953" name="Oval 7">
            <a:extLst>
              <a:ext uri="{FF2B5EF4-FFF2-40B4-BE49-F238E27FC236}">
                <a16:creationId xmlns:a16="http://schemas.microsoft.com/office/drawing/2014/main" id="{33866C01-DCAB-B855-1EBB-8E6118335F08}"/>
              </a:ext>
            </a:extLst>
          </p:cNvPr>
          <p:cNvSpPr>
            <a:spLocks noChangeArrowheads="1"/>
          </p:cNvSpPr>
          <p:nvPr/>
        </p:nvSpPr>
        <p:spPr bwMode="auto">
          <a:xfrm>
            <a:off x="4068764" y="4081463"/>
            <a:ext cx="987425" cy="296862"/>
          </a:xfrm>
          <a:prstGeom prst="ellipse">
            <a:avLst/>
          </a:prstGeom>
          <a:solidFill>
            <a:srgbClr val="FF99CC"/>
          </a:solidFill>
          <a:ln w="9525">
            <a:solidFill>
              <a:srgbClr val="000000"/>
            </a:solidFill>
            <a:round/>
            <a:headEnd/>
            <a:tailEnd/>
          </a:ln>
        </p:spPr>
        <p:txBody>
          <a:bodyPr lIns="0" tIns="0" rIns="0" bIns="0"/>
          <a:lstStyle/>
          <a:p>
            <a:pPr algn="ctr">
              <a:lnSpc>
                <a:spcPct val="80000"/>
              </a:lnSpc>
            </a:pPr>
            <a:r>
              <a:rPr lang="en-US" sz="900">
                <a:latin typeface="Calibri" pitchFamily="34" charset="0"/>
                <a:ea typeface="ÇlÇr ñæí©" charset="-128"/>
              </a:rPr>
              <a:t>Mux F-Frame</a:t>
            </a:r>
          </a:p>
          <a:p>
            <a:pPr algn="ctr">
              <a:lnSpc>
                <a:spcPct val="80000"/>
              </a:lnSpc>
            </a:pPr>
            <a:r>
              <a:rPr lang="en-US" sz="900">
                <a:latin typeface="Calibri" pitchFamily="34" charset="0"/>
                <a:ea typeface="ÇlÇr ñæí©" charset="-128"/>
              </a:rPr>
              <a:t>Production</a:t>
            </a:r>
            <a:endParaRPr lang="en-US" sz="900">
              <a:latin typeface="Calibri" pitchFamily="34" charset="0"/>
            </a:endParaRPr>
          </a:p>
        </p:txBody>
      </p:sp>
      <p:sp>
        <p:nvSpPr>
          <p:cNvPr id="38954" name="Oval 7">
            <a:extLst>
              <a:ext uri="{FF2B5EF4-FFF2-40B4-BE49-F238E27FC236}">
                <a16:creationId xmlns:a16="http://schemas.microsoft.com/office/drawing/2014/main" id="{5F502B7A-A21D-134F-64E8-E360E7CC801C}"/>
              </a:ext>
            </a:extLst>
          </p:cNvPr>
          <p:cNvSpPr>
            <a:spLocks noChangeArrowheads="1"/>
          </p:cNvSpPr>
          <p:nvPr/>
        </p:nvSpPr>
        <p:spPr bwMode="auto">
          <a:xfrm>
            <a:off x="4038601" y="2619375"/>
            <a:ext cx="987425" cy="288925"/>
          </a:xfrm>
          <a:prstGeom prst="ellipse">
            <a:avLst/>
          </a:prstGeom>
          <a:solidFill>
            <a:srgbClr val="FF99CC"/>
          </a:solidFill>
          <a:ln w="9525">
            <a:solidFill>
              <a:srgbClr val="000000"/>
            </a:solidFill>
            <a:round/>
            <a:headEnd/>
            <a:tailEnd/>
          </a:ln>
        </p:spPr>
        <p:txBody>
          <a:bodyPr lIns="0" tIns="0" rIns="0" bIns="0"/>
          <a:lstStyle/>
          <a:p>
            <a:pPr algn="ctr">
              <a:lnSpc>
                <a:spcPct val="80000"/>
              </a:lnSpc>
            </a:pPr>
            <a:r>
              <a:rPr lang="en-US" sz="900" dirty="0">
                <a:latin typeface="Calibri" pitchFamily="34" charset="0"/>
                <a:ea typeface="ÇlÇr ñæí©" charset="-128"/>
              </a:rPr>
              <a:t>Bundle Agent</a:t>
            </a:r>
            <a:br>
              <a:rPr lang="en-US" sz="900" dirty="0">
                <a:latin typeface="Calibri" pitchFamily="34" charset="0"/>
                <a:ea typeface="ÇlÇr ñæí©" charset="-128"/>
              </a:rPr>
            </a:br>
            <a:r>
              <a:rPr lang="en-US" sz="900" dirty="0">
                <a:latin typeface="Calibri" pitchFamily="34" charset="0"/>
                <a:ea typeface="ÇlÇr ñæí©" charset="-128"/>
              </a:rPr>
              <a:t>(Router/S&amp;F)</a:t>
            </a:r>
          </a:p>
        </p:txBody>
      </p:sp>
      <p:sp>
        <p:nvSpPr>
          <p:cNvPr id="99" name="Magnetic Disk 18">
            <a:extLst>
              <a:ext uri="{FF2B5EF4-FFF2-40B4-BE49-F238E27FC236}">
                <a16:creationId xmlns:a16="http://schemas.microsoft.com/office/drawing/2014/main" id="{B20DF8AB-FEE0-CB3E-B15E-1B62B843F576}"/>
              </a:ext>
            </a:extLst>
          </p:cNvPr>
          <p:cNvSpPr/>
          <p:nvPr/>
        </p:nvSpPr>
        <p:spPr>
          <a:xfrm>
            <a:off x="4351339" y="2162175"/>
            <a:ext cx="266700" cy="358775"/>
          </a:xfrm>
          <a:prstGeom prst="flowChartMagneticDisk">
            <a:avLst/>
          </a:prstGeom>
          <a:ln w="12700" cap="flat" cmpd="sng" algn="ctr">
            <a:solidFill>
              <a:scrgbClr r="0" g="0" b="0"/>
            </a:solidFill>
            <a:prstDash val="solid"/>
            <a:round/>
            <a:headEnd w="med" len="med"/>
            <a:tailEnd w="med" len="med"/>
          </a:ln>
        </p:spPr>
        <p:style>
          <a:lnRef idx="2">
            <a:schemeClr val="accent4"/>
          </a:lnRef>
          <a:fillRef idx="1">
            <a:schemeClr val="lt1"/>
          </a:fillRef>
          <a:effectRef idx="0">
            <a:schemeClr val="accent4"/>
          </a:effectRef>
          <a:fontRef idx="minor">
            <a:schemeClr val="dk1"/>
          </a:fontRef>
        </p:style>
        <p:txBody>
          <a:bodyPr anchor="ctr"/>
          <a:lstStyle/>
          <a:p>
            <a:pPr algn="ctr" eaLnBrk="0" hangingPunct="0">
              <a:defRPr/>
            </a:pPr>
            <a:endParaRPr lang="en-US" sz="900"/>
          </a:p>
        </p:txBody>
      </p:sp>
      <p:cxnSp>
        <p:nvCxnSpPr>
          <p:cNvPr id="38956" name="Elbow Connector 274">
            <a:extLst>
              <a:ext uri="{FF2B5EF4-FFF2-40B4-BE49-F238E27FC236}">
                <a16:creationId xmlns:a16="http://schemas.microsoft.com/office/drawing/2014/main" id="{C8E861DD-0FDB-17D4-C73C-DA8C8BF99772}"/>
              </a:ext>
            </a:extLst>
          </p:cNvPr>
          <p:cNvCxnSpPr>
            <a:cxnSpLocks noChangeShapeType="1"/>
            <a:endCxn id="38954" idx="7"/>
          </p:cNvCxnSpPr>
          <p:nvPr/>
        </p:nvCxnSpPr>
        <p:spPr bwMode="auto">
          <a:xfrm>
            <a:off x="4600576" y="2352675"/>
            <a:ext cx="280988" cy="307975"/>
          </a:xfrm>
          <a:prstGeom prst="bentConnector2">
            <a:avLst/>
          </a:prstGeom>
          <a:noFill/>
          <a:ln w="19050">
            <a:solidFill>
              <a:schemeClr val="tx1"/>
            </a:solidFill>
            <a:round/>
            <a:headEnd type="arrow" w="med" len="med"/>
            <a:tailEnd/>
          </a:ln>
          <a:extLst>
            <a:ext uri="{909E8E84-426E-40dd-AFC4-6F175D3DCCD1}">
              <a14:hiddenFill xmlns:a14="http://schemas.microsoft.com/office/drawing/2010/main" xmlns="">
                <a:noFill/>
              </a14:hiddenFill>
            </a:ext>
          </a:extLst>
        </p:spPr>
      </p:cxnSp>
      <p:cxnSp>
        <p:nvCxnSpPr>
          <p:cNvPr id="38957" name="Elbow Connector 15">
            <a:extLst>
              <a:ext uri="{FF2B5EF4-FFF2-40B4-BE49-F238E27FC236}">
                <a16:creationId xmlns:a16="http://schemas.microsoft.com/office/drawing/2014/main" id="{FF0D5C7D-FA1D-1A96-478D-FD929E973205}"/>
              </a:ext>
            </a:extLst>
          </p:cNvPr>
          <p:cNvCxnSpPr>
            <a:cxnSpLocks noChangeShapeType="1"/>
            <a:endCxn id="38954" idx="1"/>
          </p:cNvCxnSpPr>
          <p:nvPr/>
        </p:nvCxnSpPr>
        <p:spPr bwMode="auto">
          <a:xfrm rot="10800000" flipV="1">
            <a:off x="4183064" y="2352675"/>
            <a:ext cx="150812" cy="307975"/>
          </a:xfrm>
          <a:prstGeom prst="bentConnector2">
            <a:avLst/>
          </a:prstGeom>
          <a:noFill/>
          <a:ln w="19050">
            <a:solidFill>
              <a:schemeClr val="tx1"/>
            </a:solidFill>
            <a:round/>
            <a:headEnd/>
            <a:tailEnd type="arrow" w="med" len="med"/>
          </a:ln>
          <a:extLst>
            <a:ext uri="{909E8E84-426E-40dd-AFC4-6F175D3DCCD1}">
              <a14:hiddenFill xmlns:a14="http://schemas.microsoft.com/office/drawing/2010/main" xmlns="">
                <a:noFill/>
              </a14:hiddenFill>
            </a:ext>
          </a:extLst>
        </p:spPr>
      </p:cxnSp>
      <p:sp>
        <p:nvSpPr>
          <p:cNvPr id="38958" name="Text Box 15">
            <a:extLst>
              <a:ext uri="{FF2B5EF4-FFF2-40B4-BE49-F238E27FC236}">
                <a16:creationId xmlns:a16="http://schemas.microsoft.com/office/drawing/2014/main" id="{6D2CA1E0-178E-89B4-5A48-88E9A97AC7DF}"/>
              </a:ext>
            </a:extLst>
          </p:cNvPr>
          <p:cNvSpPr txBox="1">
            <a:spLocks noChangeArrowheads="1"/>
          </p:cNvSpPr>
          <p:nvPr/>
        </p:nvSpPr>
        <p:spPr bwMode="auto">
          <a:xfrm>
            <a:off x="3910014" y="3635375"/>
            <a:ext cx="568325" cy="182563"/>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a:solidFill>
                  <a:schemeClr val="tx1"/>
                </a:solidFill>
                <a:latin typeface="Calibri" pitchFamily="34" charset="0"/>
                <a:ea typeface="ÇlÇr ñæí©" charset="-128"/>
              </a:rPr>
              <a:t>ENCAP</a:t>
            </a:r>
            <a:endParaRPr lang="en-US" sz="900" dirty="0">
              <a:solidFill>
                <a:schemeClr val="tx1"/>
              </a:solidFill>
              <a:latin typeface="Calibri" pitchFamily="34" charset="0"/>
            </a:endParaRPr>
          </a:p>
        </p:txBody>
      </p:sp>
      <p:sp>
        <p:nvSpPr>
          <p:cNvPr id="38959" name="Text Box 15">
            <a:extLst>
              <a:ext uri="{FF2B5EF4-FFF2-40B4-BE49-F238E27FC236}">
                <a16:creationId xmlns:a16="http://schemas.microsoft.com/office/drawing/2014/main" id="{F2ADCF40-51D4-958F-9081-3783AE2467C7}"/>
              </a:ext>
            </a:extLst>
          </p:cNvPr>
          <p:cNvSpPr txBox="1">
            <a:spLocks noChangeArrowheads="1"/>
          </p:cNvSpPr>
          <p:nvPr/>
        </p:nvSpPr>
        <p:spPr bwMode="auto">
          <a:xfrm>
            <a:off x="3923831" y="2971800"/>
            <a:ext cx="566737" cy="184150"/>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a:solidFill>
                  <a:schemeClr val="tx1"/>
                </a:solidFill>
                <a:latin typeface="Calibri" pitchFamily="34" charset="0"/>
                <a:ea typeface="ÇlÇr ñæí©" charset="-128"/>
              </a:rPr>
              <a:t>BP/</a:t>
            </a:r>
            <a:r>
              <a:rPr lang="en-US" sz="900" dirty="0" err="1">
                <a:solidFill>
                  <a:schemeClr val="tx1"/>
                </a:solidFill>
                <a:latin typeface="Calibri" pitchFamily="34" charset="0"/>
                <a:ea typeface="ÇlÇr ñæí©" charset="-128"/>
              </a:rPr>
              <a:t>BPSec</a:t>
            </a:r>
            <a:endParaRPr lang="en-US" sz="900" dirty="0">
              <a:solidFill>
                <a:schemeClr val="tx1"/>
              </a:solidFill>
              <a:latin typeface="Calibri" pitchFamily="34" charset="0"/>
            </a:endParaRPr>
          </a:p>
        </p:txBody>
      </p:sp>
      <p:sp>
        <p:nvSpPr>
          <p:cNvPr id="38960" name="Text Box 15">
            <a:extLst>
              <a:ext uri="{FF2B5EF4-FFF2-40B4-BE49-F238E27FC236}">
                <a16:creationId xmlns:a16="http://schemas.microsoft.com/office/drawing/2014/main" id="{89F1F4F1-1CCE-DCAD-AD67-54EBB57F1E2A}"/>
              </a:ext>
            </a:extLst>
          </p:cNvPr>
          <p:cNvSpPr txBox="1">
            <a:spLocks noChangeArrowheads="1"/>
          </p:cNvSpPr>
          <p:nvPr/>
        </p:nvSpPr>
        <p:spPr bwMode="auto">
          <a:xfrm>
            <a:off x="3910014" y="3417888"/>
            <a:ext cx="568325" cy="184150"/>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LTP</a:t>
            </a:r>
            <a:endParaRPr lang="en-US" sz="900">
              <a:solidFill>
                <a:schemeClr val="tx1"/>
              </a:solidFill>
              <a:latin typeface="Calibri" pitchFamily="34" charset="0"/>
            </a:endParaRPr>
          </a:p>
        </p:txBody>
      </p:sp>
      <p:sp>
        <p:nvSpPr>
          <p:cNvPr id="38961" name="Text Box 15">
            <a:extLst>
              <a:ext uri="{FF2B5EF4-FFF2-40B4-BE49-F238E27FC236}">
                <a16:creationId xmlns:a16="http://schemas.microsoft.com/office/drawing/2014/main" id="{5E78F394-93B4-3326-1A97-9919473E0CCF}"/>
              </a:ext>
            </a:extLst>
          </p:cNvPr>
          <p:cNvSpPr txBox="1">
            <a:spLocks noChangeArrowheads="1"/>
          </p:cNvSpPr>
          <p:nvPr/>
        </p:nvSpPr>
        <p:spPr bwMode="auto">
          <a:xfrm>
            <a:off x="3910014" y="3851275"/>
            <a:ext cx="569913" cy="182563"/>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a:solidFill>
                  <a:schemeClr val="tx1"/>
                </a:solidFill>
                <a:latin typeface="Calibri" pitchFamily="34" charset="0"/>
                <a:ea typeface="ÇlÇr ñæí©" charset="-128"/>
              </a:rPr>
              <a:t>USLP</a:t>
            </a:r>
            <a:endParaRPr lang="en-US" sz="900" dirty="0">
              <a:solidFill>
                <a:schemeClr val="tx1"/>
              </a:solidFill>
              <a:latin typeface="Calibri" pitchFamily="34" charset="0"/>
            </a:endParaRPr>
          </a:p>
        </p:txBody>
      </p:sp>
      <p:cxnSp>
        <p:nvCxnSpPr>
          <p:cNvPr id="106" name="Straight Connector 105">
            <a:extLst>
              <a:ext uri="{FF2B5EF4-FFF2-40B4-BE49-F238E27FC236}">
                <a16:creationId xmlns:a16="http://schemas.microsoft.com/office/drawing/2014/main" id="{EAE6D6FA-9551-0AC2-32DF-9CE95B8DA2C0}"/>
              </a:ext>
            </a:extLst>
          </p:cNvPr>
          <p:cNvCxnSpPr>
            <a:cxnSpLocks noChangeShapeType="1"/>
          </p:cNvCxnSpPr>
          <p:nvPr/>
        </p:nvCxnSpPr>
        <p:spPr bwMode="auto">
          <a:xfrm>
            <a:off x="5386389" y="3162300"/>
            <a:ext cx="0" cy="1947863"/>
          </a:xfrm>
          <a:prstGeom prst="line">
            <a:avLst/>
          </a:prstGeom>
          <a:noFill/>
          <a:ln w="19050">
            <a:solidFill>
              <a:srgbClr val="000000"/>
            </a:solidFill>
            <a:round/>
            <a:headEnd type="arrow" w="med" len="med"/>
            <a:tailEnd type="none" w="med" len="me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cxnSp>
        <p:nvCxnSpPr>
          <p:cNvPr id="107" name="Straight Connector 106">
            <a:extLst>
              <a:ext uri="{FF2B5EF4-FFF2-40B4-BE49-F238E27FC236}">
                <a16:creationId xmlns:a16="http://schemas.microsoft.com/office/drawing/2014/main" id="{B6148B15-A3D0-D005-E755-2842C1A6F8A1}"/>
              </a:ext>
            </a:extLst>
          </p:cNvPr>
          <p:cNvCxnSpPr>
            <a:cxnSpLocks noChangeShapeType="1"/>
            <a:stCxn id="38954" idx="5"/>
          </p:cNvCxnSpPr>
          <p:nvPr/>
        </p:nvCxnSpPr>
        <p:spPr bwMode="auto">
          <a:xfrm>
            <a:off x="4881564" y="2865438"/>
            <a:ext cx="0" cy="149225"/>
          </a:xfrm>
          <a:prstGeom prst="line">
            <a:avLst/>
          </a:prstGeom>
          <a:noFill/>
          <a:ln w="19050">
            <a:solidFill>
              <a:srgbClr val="0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38964" name="Text Box 15">
            <a:extLst>
              <a:ext uri="{FF2B5EF4-FFF2-40B4-BE49-F238E27FC236}">
                <a16:creationId xmlns:a16="http://schemas.microsoft.com/office/drawing/2014/main" id="{A6B298F9-0F1F-F08C-CC02-48D3245810DB}"/>
              </a:ext>
            </a:extLst>
          </p:cNvPr>
          <p:cNvSpPr txBox="1">
            <a:spLocks noChangeArrowheads="1"/>
          </p:cNvSpPr>
          <p:nvPr/>
        </p:nvSpPr>
        <p:spPr bwMode="auto">
          <a:xfrm>
            <a:off x="4800600" y="2989526"/>
            <a:ext cx="670313" cy="180975"/>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a:solidFill>
                  <a:schemeClr val="tx1"/>
                </a:solidFill>
                <a:latin typeface="Calibri" pitchFamily="34" charset="0"/>
                <a:ea typeface="ÇlÇr ñæí©" charset="-128"/>
              </a:rPr>
              <a:t>BP/</a:t>
            </a:r>
            <a:r>
              <a:rPr lang="en-US" sz="900" dirty="0" err="1">
                <a:solidFill>
                  <a:schemeClr val="tx1"/>
                </a:solidFill>
                <a:latin typeface="Calibri" pitchFamily="34" charset="0"/>
                <a:ea typeface="ÇlÇr ñæí©" charset="-128"/>
              </a:rPr>
              <a:t>BPSec</a:t>
            </a:r>
            <a:endParaRPr lang="en-US" sz="900" dirty="0">
              <a:solidFill>
                <a:schemeClr val="tx1"/>
              </a:solidFill>
              <a:latin typeface="Calibri" pitchFamily="34" charset="0"/>
            </a:endParaRPr>
          </a:p>
        </p:txBody>
      </p:sp>
      <p:sp>
        <p:nvSpPr>
          <p:cNvPr id="110" name="TextBox 77">
            <a:extLst>
              <a:ext uri="{FF2B5EF4-FFF2-40B4-BE49-F238E27FC236}">
                <a16:creationId xmlns:a16="http://schemas.microsoft.com/office/drawing/2014/main" id="{8B33C117-CA34-808E-AAAB-856E7E165040}"/>
              </a:ext>
            </a:extLst>
          </p:cNvPr>
          <p:cNvSpPr txBox="1">
            <a:spLocks noChangeArrowheads="1"/>
          </p:cNvSpPr>
          <p:nvPr/>
        </p:nvSpPr>
        <p:spPr bwMode="auto">
          <a:xfrm>
            <a:off x="6710577" y="4469574"/>
            <a:ext cx="579005" cy="2154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defPPr>
              <a:defRPr lang="en-US"/>
            </a:defPPr>
            <a:lvl1pPr algn="ctr">
              <a:defRPr sz="800" b="1">
                <a:solidFill>
                  <a:srgbClr val="0079A4"/>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r>
              <a:rPr lang="en-US" dirty="0"/>
              <a:t>To VC X</a:t>
            </a:r>
          </a:p>
        </p:txBody>
      </p:sp>
      <p:sp>
        <p:nvSpPr>
          <p:cNvPr id="38966" name="Oval 7">
            <a:extLst>
              <a:ext uri="{FF2B5EF4-FFF2-40B4-BE49-F238E27FC236}">
                <a16:creationId xmlns:a16="http://schemas.microsoft.com/office/drawing/2014/main" id="{D3F1103A-7212-4DB5-EA98-5B7703259063}"/>
              </a:ext>
            </a:extLst>
          </p:cNvPr>
          <p:cNvSpPr>
            <a:spLocks noChangeArrowheads="1"/>
          </p:cNvSpPr>
          <p:nvPr/>
        </p:nvSpPr>
        <p:spPr bwMode="auto">
          <a:xfrm>
            <a:off x="6858000" y="3402013"/>
            <a:ext cx="811210" cy="292100"/>
          </a:xfrm>
          <a:prstGeom prst="ellipse">
            <a:avLst/>
          </a:prstGeom>
          <a:solidFill>
            <a:srgbClr val="FF99CC"/>
          </a:solidFill>
          <a:ln w="9525">
            <a:solidFill>
              <a:srgbClr val="000000"/>
            </a:solidFill>
            <a:round/>
            <a:headEnd/>
            <a:tailEnd/>
          </a:ln>
        </p:spPr>
        <p:txBody>
          <a:bodyPr lIns="0" tIns="0" rIns="0" bIns="0"/>
          <a:lstStyle/>
          <a:p>
            <a:pPr algn="ctr">
              <a:lnSpc>
                <a:spcPct val="80000"/>
              </a:lnSpc>
            </a:pPr>
            <a:r>
              <a:rPr lang="en-US" sz="900" dirty="0">
                <a:latin typeface="Calibri" pitchFamily="34" charset="0"/>
                <a:ea typeface="ÇlÇr ñæí©" charset="-128"/>
              </a:rPr>
              <a:t>User File Application</a:t>
            </a:r>
            <a:endParaRPr lang="en-US" sz="900" dirty="0">
              <a:latin typeface="Calibri" pitchFamily="34" charset="0"/>
            </a:endParaRPr>
          </a:p>
        </p:txBody>
      </p:sp>
      <p:sp>
        <p:nvSpPr>
          <p:cNvPr id="125" name="Magnetic Disk 18">
            <a:extLst>
              <a:ext uri="{FF2B5EF4-FFF2-40B4-BE49-F238E27FC236}">
                <a16:creationId xmlns:a16="http://schemas.microsoft.com/office/drawing/2014/main" id="{C57E4341-AEF5-222B-2744-927C03D97953}"/>
              </a:ext>
            </a:extLst>
          </p:cNvPr>
          <p:cNvSpPr/>
          <p:nvPr/>
        </p:nvSpPr>
        <p:spPr>
          <a:xfrm>
            <a:off x="7058817" y="2939631"/>
            <a:ext cx="409575" cy="204788"/>
          </a:xfrm>
          <a:prstGeom prst="flowChartMagneticDisk">
            <a:avLst/>
          </a:prstGeom>
          <a:ln w="12700" cap="flat" cmpd="sng" algn="ctr">
            <a:solidFill>
              <a:scrgbClr r="0" g="0" b="0"/>
            </a:solidFill>
            <a:prstDash val="solid"/>
            <a:round/>
            <a:headEnd w="med" len="med"/>
            <a:tailEnd w="med" len="med"/>
          </a:ln>
        </p:spPr>
        <p:style>
          <a:lnRef idx="2">
            <a:schemeClr val="accent4"/>
          </a:lnRef>
          <a:fillRef idx="1">
            <a:schemeClr val="lt1"/>
          </a:fillRef>
          <a:effectRef idx="0">
            <a:schemeClr val="accent4"/>
          </a:effectRef>
          <a:fontRef idx="minor">
            <a:schemeClr val="dk1"/>
          </a:fontRef>
        </p:style>
        <p:txBody>
          <a:bodyPr anchor="ctr"/>
          <a:lstStyle/>
          <a:p>
            <a:pPr algn="ctr" eaLnBrk="0" fontAlgn="auto" hangingPunct="0">
              <a:spcBef>
                <a:spcPts val="0"/>
              </a:spcBef>
              <a:spcAft>
                <a:spcPts val="0"/>
              </a:spcAft>
              <a:defRPr/>
            </a:pPr>
            <a:endParaRPr lang="en-US" sz="900"/>
          </a:p>
        </p:txBody>
      </p:sp>
      <p:sp>
        <p:nvSpPr>
          <p:cNvPr id="38968" name="Text Box 16">
            <a:extLst>
              <a:ext uri="{FF2B5EF4-FFF2-40B4-BE49-F238E27FC236}">
                <a16:creationId xmlns:a16="http://schemas.microsoft.com/office/drawing/2014/main" id="{67090FBB-8C47-405D-B465-4545015CA1EA}"/>
              </a:ext>
            </a:extLst>
          </p:cNvPr>
          <p:cNvSpPr txBox="1">
            <a:spLocks noChangeArrowheads="1"/>
          </p:cNvSpPr>
          <p:nvPr/>
        </p:nvSpPr>
        <p:spPr bwMode="auto">
          <a:xfrm>
            <a:off x="6154739" y="5102225"/>
            <a:ext cx="533400" cy="184150"/>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IP</a:t>
            </a:r>
            <a:endParaRPr lang="en-US" sz="900">
              <a:solidFill>
                <a:schemeClr val="tx1"/>
              </a:solidFill>
              <a:latin typeface="Calibri" pitchFamily="34" charset="0"/>
            </a:endParaRPr>
          </a:p>
        </p:txBody>
      </p:sp>
      <p:cxnSp>
        <p:nvCxnSpPr>
          <p:cNvPr id="127" name="Straight Connector 126">
            <a:extLst>
              <a:ext uri="{FF2B5EF4-FFF2-40B4-BE49-F238E27FC236}">
                <a16:creationId xmlns:a16="http://schemas.microsoft.com/office/drawing/2014/main" id="{789286B3-45A9-B60A-996B-46306B4C8680}"/>
              </a:ext>
            </a:extLst>
          </p:cNvPr>
          <p:cNvCxnSpPr>
            <a:cxnSpLocks noChangeShapeType="1"/>
            <a:stCxn id="38972" idx="4"/>
            <a:endCxn id="38968" idx="0"/>
          </p:cNvCxnSpPr>
          <p:nvPr/>
        </p:nvCxnSpPr>
        <p:spPr bwMode="auto">
          <a:xfrm>
            <a:off x="6418081" y="3908425"/>
            <a:ext cx="3358" cy="1193800"/>
          </a:xfrm>
          <a:prstGeom prst="line">
            <a:avLst/>
          </a:prstGeom>
          <a:noFill/>
          <a:ln w="19050">
            <a:solidFill>
              <a:srgbClr val="0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38970" name="Text Box 15">
            <a:extLst>
              <a:ext uri="{FF2B5EF4-FFF2-40B4-BE49-F238E27FC236}">
                <a16:creationId xmlns:a16="http://schemas.microsoft.com/office/drawing/2014/main" id="{63DAB193-2190-83A2-B07C-C94F80858E55}"/>
              </a:ext>
            </a:extLst>
          </p:cNvPr>
          <p:cNvSpPr txBox="1">
            <a:spLocks noChangeArrowheads="1"/>
          </p:cNvSpPr>
          <p:nvPr/>
        </p:nvSpPr>
        <p:spPr bwMode="auto">
          <a:xfrm>
            <a:off x="6154739" y="4859339"/>
            <a:ext cx="533400" cy="184150"/>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TCP</a:t>
            </a:r>
            <a:endParaRPr lang="en-US" sz="900">
              <a:solidFill>
                <a:schemeClr val="tx1"/>
              </a:solidFill>
              <a:latin typeface="Calibri" pitchFamily="34" charset="0"/>
            </a:endParaRPr>
          </a:p>
        </p:txBody>
      </p:sp>
      <p:sp>
        <p:nvSpPr>
          <p:cNvPr id="38971" name="Text Box 15">
            <a:extLst>
              <a:ext uri="{FF2B5EF4-FFF2-40B4-BE49-F238E27FC236}">
                <a16:creationId xmlns:a16="http://schemas.microsoft.com/office/drawing/2014/main" id="{BA4EC77B-980B-94D7-B1B4-646D24D7A61B}"/>
              </a:ext>
            </a:extLst>
          </p:cNvPr>
          <p:cNvSpPr txBox="1">
            <a:spLocks noChangeArrowheads="1"/>
          </p:cNvSpPr>
          <p:nvPr/>
        </p:nvSpPr>
        <p:spPr bwMode="auto">
          <a:xfrm>
            <a:off x="6157993" y="4380542"/>
            <a:ext cx="533400" cy="182562"/>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BP</a:t>
            </a:r>
            <a:endParaRPr lang="en-US" sz="900">
              <a:solidFill>
                <a:schemeClr val="tx1"/>
              </a:solidFill>
              <a:latin typeface="Calibri" pitchFamily="34" charset="0"/>
            </a:endParaRPr>
          </a:p>
        </p:txBody>
      </p:sp>
      <p:sp>
        <p:nvSpPr>
          <p:cNvPr id="38972" name="Oval 7">
            <a:extLst>
              <a:ext uri="{FF2B5EF4-FFF2-40B4-BE49-F238E27FC236}">
                <a16:creationId xmlns:a16="http://schemas.microsoft.com/office/drawing/2014/main" id="{E779E498-843C-D925-BF09-09E02DBCD2EC}"/>
              </a:ext>
            </a:extLst>
          </p:cNvPr>
          <p:cNvSpPr>
            <a:spLocks noChangeArrowheads="1"/>
          </p:cNvSpPr>
          <p:nvPr/>
        </p:nvSpPr>
        <p:spPr bwMode="auto">
          <a:xfrm>
            <a:off x="6019800" y="3616325"/>
            <a:ext cx="796561" cy="292100"/>
          </a:xfrm>
          <a:prstGeom prst="ellipse">
            <a:avLst/>
          </a:prstGeom>
          <a:solidFill>
            <a:srgbClr val="FF99CC"/>
          </a:solidFill>
          <a:ln w="9525">
            <a:solidFill>
              <a:srgbClr val="000000"/>
            </a:solidFill>
            <a:round/>
            <a:headEnd/>
            <a:tailEnd/>
          </a:ln>
        </p:spPr>
        <p:txBody>
          <a:bodyPr lIns="0" tIns="0" rIns="0" bIns="0"/>
          <a:lstStyle/>
          <a:p>
            <a:pPr algn="ctr">
              <a:lnSpc>
                <a:spcPct val="80000"/>
              </a:lnSpc>
            </a:pPr>
            <a:r>
              <a:rPr lang="en-US" sz="900">
                <a:latin typeface="Calibri" pitchFamily="34" charset="0"/>
                <a:ea typeface="ÇlÇr ñæí©" charset="-128"/>
              </a:rPr>
              <a:t>User Msg</a:t>
            </a:r>
          </a:p>
          <a:p>
            <a:pPr algn="ctr">
              <a:lnSpc>
                <a:spcPct val="80000"/>
              </a:lnSpc>
            </a:pPr>
            <a:r>
              <a:rPr lang="en-US" sz="900">
                <a:latin typeface="Calibri" pitchFamily="34" charset="0"/>
                <a:ea typeface="ÇlÇr ñæí©" charset="-128"/>
              </a:rPr>
              <a:t>Application</a:t>
            </a:r>
            <a:endParaRPr lang="en-US" sz="900">
              <a:latin typeface="Calibri" pitchFamily="34" charset="0"/>
            </a:endParaRPr>
          </a:p>
        </p:txBody>
      </p:sp>
      <p:cxnSp>
        <p:nvCxnSpPr>
          <p:cNvPr id="38973" name="Elbow Connector 135">
            <a:extLst>
              <a:ext uri="{FF2B5EF4-FFF2-40B4-BE49-F238E27FC236}">
                <a16:creationId xmlns:a16="http://schemas.microsoft.com/office/drawing/2014/main" id="{FC71E268-ADE5-A29B-B9B8-6CB2B9285BC3}"/>
              </a:ext>
            </a:extLst>
          </p:cNvPr>
          <p:cNvCxnSpPr>
            <a:cxnSpLocks noChangeShapeType="1"/>
            <a:stCxn id="125" idx="3"/>
            <a:endCxn id="38966" idx="0"/>
          </p:cNvCxnSpPr>
          <p:nvPr/>
        </p:nvCxnSpPr>
        <p:spPr bwMode="auto">
          <a:xfrm>
            <a:off x="7263605" y="3144419"/>
            <a:ext cx="0" cy="257594"/>
          </a:xfrm>
          <a:prstGeom prst="straightConnector1">
            <a:avLst/>
          </a:prstGeom>
          <a:noFill/>
          <a:ln w="19050">
            <a:solidFill>
              <a:schemeClr val="tx1"/>
            </a:solidFill>
            <a:round/>
            <a:headEnd/>
            <a:tailEnd type="arrow" w="med" len="med"/>
          </a:ln>
          <a:extLst>
            <a:ext uri="{909E8E84-426E-40dd-AFC4-6F175D3DCCD1}">
              <a14:hiddenFill xmlns:a14="http://schemas.microsoft.com/office/drawing/2010/main" xmlns="">
                <a:noFill/>
              </a14:hiddenFill>
            </a:ext>
          </a:extLst>
        </p:spPr>
      </p:cxnSp>
      <p:sp>
        <p:nvSpPr>
          <p:cNvPr id="137" name="Rounded Rectangle 136">
            <a:extLst>
              <a:ext uri="{FF2B5EF4-FFF2-40B4-BE49-F238E27FC236}">
                <a16:creationId xmlns:a16="http://schemas.microsoft.com/office/drawing/2014/main" id="{0A6C3691-92E2-CDE5-D837-DBA94C9CCABF}"/>
              </a:ext>
            </a:extLst>
          </p:cNvPr>
          <p:cNvSpPr/>
          <p:nvPr/>
        </p:nvSpPr>
        <p:spPr bwMode="auto">
          <a:xfrm>
            <a:off x="6156326" y="3109913"/>
            <a:ext cx="517525" cy="230187"/>
          </a:xfrm>
          <a:prstGeom prst="roundRect">
            <a:avLst/>
          </a:prstGeom>
          <a:solidFill>
            <a:srgbClr val="FA7D81"/>
          </a:solidFill>
          <a:ln w="9525" cap="flat" cmpd="sng" algn="ctr">
            <a:solidFill>
              <a:schemeClr val="tx1"/>
            </a:solidFill>
            <a:prstDash val="solid"/>
            <a:round/>
            <a:headEnd type="none" w="med" len="med"/>
            <a:tailEnd type="none" w="med" len="med"/>
          </a:ln>
          <a:effectLst/>
        </p:spPr>
        <p:txBody>
          <a:bodyPr anchor="ctr"/>
          <a:lstStyle/>
          <a:p>
            <a:pPr algn="ctr">
              <a:defRPr/>
            </a:pPr>
            <a:r>
              <a:rPr lang="en-US" sz="900" dirty="0">
                <a:solidFill>
                  <a:srgbClr val="000000"/>
                </a:solidFill>
                <a:latin typeface="+mn-lt"/>
                <a:ea typeface="+mn-ea"/>
              </a:rPr>
              <a:t>CMD</a:t>
            </a:r>
          </a:p>
        </p:txBody>
      </p:sp>
      <p:cxnSp>
        <p:nvCxnSpPr>
          <p:cNvPr id="38975" name="Elbow Connector 137">
            <a:extLst>
              <a:ext uri="{FF2B5EF4-FFF2-40B4-BE49-F238E27FC236}">
                <a16:creationId xmlns:a16="http://schemas.microsoft.com/office/drawing/2014/main" id="{0B7550EF-EB12-3B83-E7E5-4E08711BD653}"/>
              </a:ext>
            </a:extLst>
          </p:cNvPr>
          <p:cNvCxnSpPr>
            <a:cxnSpLocks noChangeShapeType="1"/>
            <a:stCxn id="137" idx="2"/>
            <a:endCxn id="38972" idx="0"/>
          </p:cNvCxnSpPr>
          <p:nvPr/>
        </p:nvCxnSpPr>
        <p:spPr bwMode="auto">
          <a:xfrm>
            <a:off x="6415089" y="3340100"/>
            <a:ext cx="2992" cy="276225"/>
          </a:xfrm>
          <a:prstGeom prst="straightConnector1">
            <a:avLst/>
          </a:prstGeom>
          <a:noFill/>
          <a:ln w="19050">
            <a:solidFill>
              <a:schemeClr val="tx1"/>
            </a:solidFill>
            <a:round/>
            <a:headEnd/>
            <a:tailEnd type="arrow" w="med" len="med"/>
          </a:ln>
          <a:extLst>
            <a:ext uri="{909E8E84-426E-40dd-AFC4-6F175D3DCCD1}">
              <a14:hiddenFill xmlns:a14="http://schemas.microsoft.com/office/drawing/2010/main" xmlns="">
                <a:noFill/>
              </a14:hiddenFill>
            </a:ext>
          </a:extLst>
        </p:spPr>
      </p:cxnSp>
      <p:cxnSp>
        <p:nvCxnSpPr>
          <p:cNvPr id="38976" name="Elbow Connector 138">
            <a:extLst>
              <a:ext uri="{FF2B5EF4-FFF2-40B4-BE49-F238E27FC236}">
                <a16:creationId xmlns:a16="http://schemas.microsoft.com/office/drawing/2014/main" id="{2629F886-DBE0-DE4C-6EA4-F87E7E9C2156}"/>
              </a:ext>
            </a:extLst>
          </p:cNvPr>
          <p:cNvCxnSpPr>
            <a:cxnSpLocks noChangeShapeType="1"/>
            <a:stCxn id="38966" idx="4"/>
          </p:cNvCxnSpPr>
          <p:nvPr/>
        </p:nvCxnSpPr>
        <p:spPr bwMode="auto">
          <a:xfrm rot="5400000">
            <a:off x="6581741" y="3789959"/>
            <a:ext cx="777710" cy="586018"/>
          </a:xfrm>
          <a:prstGeom prst="bentConnector3">
            <a:avLst>
              <a:gd name="adj1" fmla="val 100284"/>
            </a:avLst>
          </a:prstGeom>
          <a:noFill/>
          <a:ln w="19050">
            <a:solidFill>
              <a:schemeClr val="tx1"/>
            </a:solidFill>
            <a:round/>
            <a:headEnd/>
            <a:tailEnd type="arrow" w="med" len="med"/>
          </a:ln>
          <a:extLst>
            <a:ext uri="{909E8E84-426E-40dd-AFC4-6F175D3DCCD1}">
              <a14:hiddenFill xmlns:a14="http://schemas.microsoft.com/office/drawing/2010/main" xmlns="">
                <a:noFill/>
              </a14:hiddenFill>
            </a:ext>
          </a:extLst>
        </p:spPr>
      </p:cxnSp>
      <p:sp>
        <p:nvSpPr>
          <p:cNvPr id="38977" name="Text Box 15">
            <a:extLst>
              <a:ext uri="{FF2B5EF4-FFF2-40B4-BE49-F238E27FC236}">
                <a16:creationId xmlns:a16="http://schemas.microsoft.com/office/drawing/2014/main" id="{021838A3-33B5-964A-06AF-EF69ED25B19B}"/>
              </a:ext>
            </a:extLst>
          </p:cNvPr>
          <p:cNvSpPr txBox="1">
            <a:spLocks noChangeArrowheads="1"/>
          </p:cNvSpPr>
          <p:nvPr/>
        </p:nvSpPr>
        <p:spPr bwMode="auto">
          <a:xfrm>
            <a:off x="6952458" y="4064000"/>
            <a:ext cx="588962" cy="184150"/>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a:solidFill>
                  <a:schemeClr val="tx1"/>
                </a:solidFill>
                <a:latin typeface="Calibri" pitchFamily="34" charset="0"/>
                <a:ea typeface="ÇlÇr ñæí©" charset="-128"/>
              </a:rPr>
              <a:t>CFDP</a:t>
            </a:r>
            <a:endParaRPr lang="en-US" sz="900" dirty="0">
              <a:solidFill>
                <a:schemeClr val="tx1"/>
              </a:solidFill>
              <a:latin typeface="Calibri" pitchFamily="34" charset="0"/>
            </a:endParaRPr>
          </a:p>
        </p:txBody>
      </p:sp>
      <p:sp>
        <p:nvSpPr>
          <p:cNvPr id="38978" name="Text Box 15">
            <a:extLst>
              <a:ext uri="{FF2B5EF4-FFF2-40B4-BE49-F238E27FC236}">
                <a16:creationId xmlns:a16="http://schemas.microsoft.com/office/drawing/2014/main" id="{4BFA58DA-8460-1BD5-2782-F5AEBDAFDB3D}"/>
              </a:ext>
            </a:extLst>
          </p:cNvPr>
          <p:cNvSpPr txBox="1">
            <a:spLocks noChangeArrowheads="1"/>
          </p:cNvSpPr>
          <p:nvPr/>
        </p:nvSpPr>
        <p:spPr bwMode="auto">
          <a:xfrm>
            <a:off x="6154739" y="4000500"/>
            <a:ext cx="534988" cy="182563"/>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AMS</a:t>
            </a:r>
            <a:endParaRPr lang="en-US" sz="900">
              <a:solidFill>
                <a:schemeClr val="tx1"/>
              </a:solidFill>
              <a:latin typeface="Calibri" pitchFamily="34" charset="0"/>
            </a:endParaRPr>
          </a:p>
        </p:txBody>
      </p:sp>
      <p:sp>
        <p:nvSpPr>
          <p:cNvPr id="38980" name="Text Box 15">
            <a:extLst>
              <a:ext uri="{FF2B5EF4-FFF2-40B4-BE49-F238E27FC236}">
                <a16:creationId xmlns:a16="http://schemas.microsoft.com/office/drawing/2014/main" id="{CBA4BA23-44B4-B4CC-7A70-4C7E147B89A8}"/>
              </a:ext>
            </a:extLst>
          </p:cNvPr>
          <p:cNvSpPr txBox="1">
            <a:spLocks noChangeArrowheads="1"/>
          </p:cNvSpPr>
          <p:nvPr/>
        </p:nvSpPr>
        <p:spPr bwMode="auto">
          <a:xfrm>
            <a:off x="6957220" y="3822700"/>
            <a:ext cx="579438" cy="182563"/>
          </a:xfrm>
          <a:prstGeom prst="rect">
            <a:avLst/>
          </a:prstGeom>
          <a:solidFill>
            <a:srgbClr val="B7E058"/>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a:solidFill>
                  <a:schemeClr val="tx1"/>
                </a:solidFill>
                <a:latin typeface="Calibri" pitchFamily="34" charset="0"/>
                <a:ea typeface="ÇlÇr ñæí©" charset="-128"/>
              </a:rPr>
              <a:t>File Secure</a:t>
            </a:r>
            <a:endParaRPr lang="en-US" sz="900" dirty="0">
              <a:solidFill>
                <a:schemeClr val="tx1"/>
              </a:solidFill>
              <a:latin typeface="Calibri" pitchFamily="34" charset="0"/>
            </a:endParaRPr>
          </a:p>
        </p:txBody>
      </p:sp>
      <p:sp>
        <p:nvSpPr>
          <p:cNvPr id="38981" name="Text Box 15">
            <a:extLst>
              <a:ext uri="{FF2B5EF4-FFF2-40B4-BE49-F238E27FC236}">
                <a16:creationId xmlns:a16="http://schemas.microsoft.com/office/drawing/2014/main" id="{0496CD46-4602-AFF6-ECAB-00B99985900F}"/>
              </a:ext>
            </a:extLst>
          </p:cNvPr>
          <p:cNvSpPr txBox="1">
            <a:spLocks noChangeArrowheads="1"/>
          </p:cNvSpPr>
          <p:nvPr/>
        </p:nvSpPr>
        <p:spPr bwMode="auto">
          <a:xfrm>
            <a:off x="6159501" y="4616927"/>
            <a:ext cx="528638" cy="182562"/>
          </a:xfrm>
          <a:prstGeom prst="rect">
            <a:avLst/>
          </a:prstGeom>
          <a:solidFill>
            <a:srgbClr val="B7E058"/>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err="1">
                <a:latin typeface="Calibri" pitchFamily="34" charset="0"/>
                <a:ea typeface="ÇlÇr ñæí©" charset="-128"/>
              </a:rPr>
              <a:t>BPSec</a:t>
            </a:r>
            <a:endParaRPr lang="en-US" sz="900" dirty="0">
              <a:latin typeface="Calibri" pitchFamily="34" charset="0"/>
              <a:ea typeface="ÇlÇr ñæí©" charset="-128"/>
            </a:endParaRPr>
          </a:p>
        </p:txBody>
      </p:sp>
      <p:sp>
        <p:nvSpPr>
          <p:cNvPr id="38982" name="Text Box 15">
            <a:extLst>
              <a:ext uri="{FF2B5EF4-FFF2-40B4-BE49-F238E27FC236}">
                <a16:creationId xmlns:a16="http://schemas.microsoft.com/office/drawing/2014/main" id="{4BE0FF8D-30ED-6D7A-3C87-E685FDD61475}"/>
              </a:ext>
            </a:extLst>
          </p:cNvPr>
          <p:cNvSpPr txBox="1">
            <a:spLocks noChangeArrowheads="1"/>
          </p:cNvSpPr>
          <p:nvPr/>
        </p:nvSpPr>
        <p:spPr bwMode="auto">
          <a:xfrm>
            <a:off x="2655889" y="3117850"/>
            <a:ext cx="579437" cy="182563"/>
          </a:xfrm>
          <a:prstGeom prst="rect">
            <a:avLst/>
          </a:prstGeom>
          <a:solidFill>
            <a:srgbClr val="B7E058"/>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File Secure</a:t>
            </a:r>
            <a:endParaRPr lang="en-US" sz="900">
              <a:solidFill>
                <a:schemeClr val="tx1"/>
              </a:solidFill>
              <a:latin typeface="Calibri" pitchFamily="34" charset="0"/>
            </a:endParaRPr>
          </a:p>
        </p:txBody>
      </p:sp>
      <p:sp>
        <p:nvSpPr>
          <p:cNvPr id="38985" name="Text Box 15">
            <a:extLst>
              <a:ext uri="{FF2B5EF4-FFF2-40B4-BE49-F238E27FC236}">
                <a16:creationId xmlns:a16="http://schemas.microsoft.com/office/drawing/2014/main" id="{C9B2432F-979C-CEB3-DCA4-86DCE4E14313}"/>
              </a:ext>
            </a:extLst>
          </p:cNvPr>
          <p:cNvSpPr txBox="1">
            <a:spLocks noChangeArrowheads="1"/>
          </p:cNvSpPr>
          <p:nvPr/>
        </p:nvSpPr>
        <p:spPr bwMode="auto">
          <a:xfrm>
            <a:off x="1756570" y="3797301"/>
            <a:ext cx="574675" cy="182562"/>
          </a:xfrm>
          <a:prstGeom prst="rect">
            <a:avLst/>
          </a:prstGeom>
          <a:solidFill>
            <a:srgbClr val="B7E058"/>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dirty="0" err="1">
                <a:latin typeface="Calibri" pitchFamily="34" charset="0"/>
                <a:ea typeface="ÇlÇr ñæí©" charset="-128"/>
              </a:rPr>
              <a:t>BPSec</a:t>
            </a:r>
            <a:endParaRPr lang="en-US" sz="900" dirty="0">
              <a:latin typeface="Calibri" pitchFamily="34" charset="0"/>
              <a:ea typeface="ÇlÇr ñæí©" charset="-128"/>
            </a:endParaRPr>
          </a:p>
        </p:txBody>
      </p:sp>
      <p:sp>
        <p:nvSpPr>
          <p:cNvPr id="38987" name="Text Box 15">
            <a:extLst>
              <a:ext uri="{FF2B5EF4-FFF2-40B4-BE49-F238E27FC236}">
                <a16:creationId xmlns:a16="http://schemas.microsoft.com/office/drawing/2014/main" id="{3B29344A-0ACA-8254-9D2F-E66B3BCC800F}"/>
              </a:ext>
            </a:extLst>
          </p:cNvPr>
          <p:cNvSpPr txBox="1">
            <a:spLocks noChangeArrowheads="1"/>
          </p:cNvSpPr>
          <p:nvPr/>
        </p:nvSpPr>
        <p:spPr bwMode="auto">
          <a:xfrm>
            <a:off x="4635501" y="4860926"/>
            <a:ext cx="893763" cy="180975"/>
          </a:xfrm>
          <a:prstGeom prst="rect">
            <a:avLst/>
          </a:prstGeom>
          <a:solidFill>
            <a:srgbClr val="99CCFF"/>
          </a:solidFill>
          <a:ln w="9525">
            <a:solidFill>
              <a:srgbClr val="000000"/>
            </a:solidFill>
            <a:miter lim="800000"/>
            <a:headEnd/>
            <a:tailEnd/>
          </a:ln>
        </p:spPr>
        <p:txBody>
          <a:bodyPr lIns="33840" tIns="31320" rIns="33840" bIns="31320"/>
          <a:lstStyle>
            <a:lvl1pPr eaLnBrk="0" hangingPunct="0">
              <a:defRPr sz="2400">
                <a:solidFill>
                  <a:schemeClr val="tx2"/>
                </a:solidFill>
                <a:latin typeface="Arial" pitchFamily="34" charset="0"/>
                <a:ea typeface="ＭＳ Ｐゴシック" pitchFamily="34" charset="-128"/>
              </a:defRPr>
            </a:lvl1pPr>
            <a:lvl2pPr marL="742950" indent="-285750" eaLnBrk="0" hangingPunct="0">
              <a:defRPr sz="2400">
                <a:solidFill>
                  <a:schemeClr val="tx2"/>
                </a:solidFill>
                <a:latin typeface="Arial" pitchFamily="34" charset="0"/>
                <a:ea typeface="ＭＳ Ｐゴシック" pitchFamily="34" charset="-128"/>
              </a:defRPr>
            </a:lvl2pPr>
            <a:lvl3pPr marL="1143000" indent="-228600" eaLnBrk="0" hangingPunct="0">
              <a:defRPr sz="2400">
                <a:solidFill>
                  <a:schemeClr val="tx2"/>
                </a:solidFill>
                <a:latin typeface="Arial" pitchFamily="34" charset="0"/>
                <a:ea typeface="ＭＳ Ｐゴシック" pitchFamily="34" charset="-128"/>
              </a:defRPr>
            </a:lvl3pPr>
            <a:lvl4pPr marL="1600200" indent="-228600" eaLnBrk="0" hangingPunct="0">
              <a:defRPr sz="2400">
                <a:solidFill>
                  <a:schemeClr val="tx2"/>
                </a:solidFill>
                <a:latin typeface="Arial" pitchFamily="34" charset="0"/>
                <a:ea typeface="ＭＳ Ｐゴシック" pitchFamily="34" charset="-128"/>
              </a:defRPr>
            </a:lvl4pPr>
            <a:lvl5pPr marL="2057400" indent="-228600" eaLnBrk="0" hangingPunct="0">
              <a:defRPr sz="2400">
                <a:solidFill>
                  <a:schemeClr val="tx2"/>
                </a:solidFill>
                <a:latin typeface="Arial" pitchFamily="34" charset="0"/>
                <a:ea typeface="ＭＳ Ｐゴシック" pitchFamily="34" charset="-128"/>
              </a:defRPr>
            </a:lvl5pPr>
            <a:lvl6pPr marL="25146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6pPr>
            <a:lvl7pPr marL="29718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7pPr>
            <a:lvl8pPr marL="34290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8pPr>
            <a:lvl9pPr marL="3886200" indent="-228600" algn="ctr" eaLnBrk="0" fontAlgn="base" hangingPunct="0">
              <a:spcBef>
                <a:spcPct val="0"/>
              </a:spcBef>
              <a:spcAft>
                <a:spcPct val="0"/>
              </a:spcAft>
              <a:defRPr sz="2400">
                <a:solidFill>
                  <a:schemeClr val="tx2"/>
                </a:solidFill>
                <a:latin typeface="Arial" pitchFamily="34" charset="0"/>
                <a:ea typeface="ＭＳ Ｐゴシック" pitchFamily="34" charset="-128"/>
              </a:defRPr>
            </a:lvl9pPr>
          </a:lstStyle>
          <a:p>
            <a:pPr algn="ctr" eaLnBrk="1" hangingPunct="1"/>
            <a:r>
              <a:rPr lang="en-US" sz="900">
                <a:solidFill>
                  <a:schemeClr val="tx1"/>
                </a:solidFill>
                <a:latin typeface="Calibri" pitchFamily="34" charset="0"/>
                <a:ea typeface="ÇlÇr ñæí©" charset="-128"/>
              </a:rPr>
              <a:t>TCP</a:t>
            </a:r>
            <a:endParaRPr lang="en-US" sz="900">
              <a:solidFill>
                <a:schemeClr val="tx1"/>
              </a:solidFill>
              <a:latin typeface="Calibri" pitchFamily="34" charset="0"/>
            </a:endParaRPr>
          </a:p>
        </p:txBody>
      </p:sp>
      <p:cxnSp>
        <p:nvCxnSpPr>
          <p:cNvPr id="5" name="Straight Connector 4">
            <a:extLst>
              <a:ext uri="{FF2B5EF4-FFF2-40B4-BE49-F238E27FC236}">
                <a16:creationId xmlns:a16="http://schemas.microsoft.com/office/drawing/2014/main" id="{3AB269EE-8786-6D0A-3D72-024364195DAD}"/>
              </a:ext>
            </a:extLst>
          </p:cNvPr>
          <p:cNvCxnSpPr>
            <a:cxnSpLocks noChangeShapeType="1"/>
            <a:stCxn id="38951" idx="2"/>
          </p:cNvCxnSpPr>
          <p:nvPr/>
        </p:nvCxnSpPr>
        <p:spPr bwMode="auto">
          <a:xfrm flipH="1">
            <a:off x="4213959" y="5076825"/>
            <a:ext cx="855" cy="31750"/>
          </a:xfrm>
          <a:prstGeom prst="line">
            <a:avLst/>
          </a:prstGeom>
          <a:noFill/>
          <a:ln w="19050">
            <a:solidFill>
              <a:srgbClr val="000000"/>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xmlns="">
                <a:noFill/>
              </a14:hiddenFill>
            </a:ext>
          </a:extLst>
        </p:spPr>
      </p:cxnSp>
      <p:sp>
        <p:nvSpPr>
          <p:cNvPr id="6" name="Date Placeholder 1">
            <a:extLst>
              <a:ext uri="{FF2B5EF4-FFF2-40B4-BE49-F238E27FC236}">
                <a16:creationId xmlns:a16="http://schemas.microsoft.com/office/drawing/2014/main" id="{C3F475F1-E436-4453-3A34-5188117C76B2}"/>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9-9</a:t>
            </a:r>
          </a:p>
        </p:txBody>
      </p:sp>
    </p:spTree>
    <p:extLst>
      <p:ext uri="{BB962C8B-B14F-4D97-AF65-F5344CB8AC3E}">
        <p14:creationId xmlns:p14="http://schemas.microsoft.com/office/powerpoint/2010/main" val="95914819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7DC16-62E1-8D47-82C5-919074382B57}"/>
              </a:ext>
            </a:extLst>
          </p:cNvPr>
          <p:cNvSpPr>
            <a:spLocks noGrp="1"/>
          </p:cNvSpPr>
          <p:nvPr>
            <p:ph type="title"/>
          </p:nvPr>
        </p:nvSpPr>
        <p:spPr/>
        <p:txBody>
          <a:bodyPr/>
          <a:lstStyle/>
          <a:p>
            <a:r>
              <a:rPr lang="en-US" dirty="0">
                <a:solidFill>
                  <a:srgbClr val="0099A6"/>
                </a:solidFill>
              </a:rPr>
              <a:t>Information Viewpoint</a:t>
            </a:r>
          </a:p>
        </p:txBody>
      </p:sp>
      <p:sp>
        <p:nvSpPr>
          <p:cNvPr id="4" name="Content Placeholder 3">
            <a:extLst>
              <a:ext uri="{FF2B5EF4-FFF2-40B4-BE49-F238E27FC236}">
                <a16:creationId xmlns:a16="http://schemas.microsoft.com/office/drawing/2014/main" id="{96F0DE3C-5964-5E48-B443-F7C056DBDC73}"/>
              </a:ext>
            </a:extLst>
          </p:cNvPr>
          <p:cNvSpPr>
            <a:spLocks noGrp="1"/>
          </p:cNvSpPr>
          <p:nvPr>
            <p:ph idx="1"/>
          </p:nvPr>
        </p:nvSpPr>
        <p:spPr>
          <a:xfrm>
            <a:off x="457200" y="914400"/>
            <a:ext cx="8229600" cy="5410200"/>
          </a:xfrm>
        </p:spPr>
        <p:txBody>
          <a:bodyPr/>
          <a:lstStyle/>
          <a:p>
            <a:r>
              <a:rPr lang="en-US" sz="2000" dirty="0"/>
              <a:t>The Information Viewpoint focuses on the kinds of information handled by the system, the syntax and semantics of the information, and the interpretation of that information. </a:t>
            </a:r>
          </a:p>
          <a:p>
            <a:r>
              <a:rPr lang="en-US" sz="2000" dirty="0"/>
              <a:t>Stakeholder Concerns:</a:t>
            </a:r>
          </a:p>
          <a:p>
            <a:pPr lvl="1"/>
            <a:r>
              <a:rPr lang="en-US" sz="1800" dirty="0"/>
              <a:t>the structure and semantics of information and information management in a system; </a:t>
            </a:r>
          </a:p>
          <a:p>
            <a:pPr lvl="1"/>
            <a:r>
              <a:rPr lang="en-US" sz="1800" dirty="0"/>
              <a:t>the rules and constraints on information transformations and permanence in a system. </a:t>
            </a:r>
          </a:p>
          <a:p>
            <a:r>
              <a:rPr lang="en-US" sz="2000" dirty="0"/>
              <a:t>Information Objects (abstract definitions of information elements, structures, semantics, schema): </a:t>
            </a:r>
          </a:p>
          <a:p>
            <a:pPr lvl="1"/>
            <a:r>
              <a:rPr lang="en-US" sz="1800" dirty="0"/>
              <a:t>Types: data, metadata, information, package, schema, model, meta-model; </a:t>
            </a:r>
          </a:p>
          <a:p>
            <a:pPr lvl="1"/>
            <a:r>
              <a:rPr lang="en-US" sz="1800" dirty="0"/>
              <a:t>Attributes: name, type, length, structure, syntax, semantics, permanence, provenance, realized by, rules, policies; </a:t>
            </a:r>
          </a:p>
          <a:p>
            <a:r>
              <a:rPr lang="en-US" sz="2000" dirty="0"/>
              <a:t>Relationships (information object aggregates, transformations); </a:t>
            </a:r>
          </a:p>
          <a:p>
            <a:r>
              <a:rPr lang="en-US" sz="2000" dirty="0"/>
              <a:t>Constraints (type checking rules, permanence, policies). </a:t>
            </a:r>
          </a:p>
          <a:p>
            <a:endParaRPr lang="en-US" sz="2000" dirty="0"/>
          </a:p>
          <a:p>
            <a:endParaRPr lang="en-US" sz="2000" dirty="0"/>
          </a:p>
        </p:txBody>
      </p:sp>
      <p:sp>
        <p:nvSpPr>
          <p:cNvPr id="3" name="Date Placeholder 2">
            <a:extLst>
              <a:ext uri="{FF2B5EF4-FFF2-40B4-BE49-F238E27FC236}">
                <a16:creationId xmlns:a16="http://schemas.microsoft.com/office/drawing/2014/main" id="{E69E7C02-296D-424D-B2D5-F5EA35EAD291}"/>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107428050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Date Placeholder 1">
            <a:extLst>
              <a:ext uri="{FF2B5EF4-FFF2-40B4-BE49-F238E27FC236}">
                <a16:creationId xmlns:a16="http://schemas.microsoft.com/office/drawing/2014/main" id="{05D83704-E6B4-514A-BCAA-893D72557DAB}"/>
              </a:ext>
            </a:extLst>
          </p:cNvPr>
          <p:cNvSpPr>
            <a:spLocks noGrp="1"/>
          </p:cNvSpPr>
          <p:nvPr>
            <p:ph type="dt" sz="quarter" idx="2"/>
          </p:nvPr>
        </p:nvSpPr>
        <p:spPr bwMode="auto">
          <a:xfrm>
            <a:off x="0" y="6553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l" rtl="0" eaLnBrk="1" fontAlgn="base" hangingPunct="1">
              <a:spcBef>
                <a:spcPct val="0"/>
              </a:spcBef>
              <a:spcAft>
                <a:spcPct val="0"/>
              </a:spcAft>
              <a:defRPr sz="1200" kern="1200" smtClean="0">
                <a:solidFill>
                  <a:schemeClr val="tx1"/>
                </a:solidFill>
                <a:latin typeface="+mn-lt"/>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r>
              <a:rPr lang="en-US" dirty="0">
                <a:solidFill>
                  <a:srgbClr val="FF0000"/>
                </a:solidFill>
              </a:rPr>
              <a:t>25 Sep 2024</a:t>
            </a:r>
            <a:endParaRPr lang="en-GB" dirty="0">
              <a:solidFill>
                <a:srgbClr val="FF0000"/>
              </a:solidFill>
            </a:endParaRPr>
          </a:p>
        </p:txBody>
      </p:sp>
      <p:sp>
        <p:nvSpPr>
          <p:cNvPr id="16388" name="Oval 2">
            <a:extLst>
              <a:ext uri="{FF2B5EF4-FFF2-40B4-BE49-F238E27FC236}">
                <a16:creationId xmlns:a16="http://schemas.microsoft.com/office/drawing/2014/main" id="{CC01613D-ECEE-0B49-9419-D4409836984A}"/>
              </a:ext>
            </a:extLst>
          </p:cNvPr>
          <p:cNvSpPr>
            <a:spLocks noChangeArrowheads="1"/>
          </p:cNvSpPr>
          <p:nvPr/>
        </p:nvSpPr>
        <p:spPr bwMode="auto">
          <a:xfrm>
            <a:off x="3162300" y="3035256"/>
            <a:ext cx="2667000" cy="572994"/>
          </a:xfrm>
          <a:prstGeom prst="roundRect">
            <a:avLst/>
          </a:prstGeom>
          <a:solidFill>
            <a:srgbClr val="FF0000"/>
          </a:solidFill>
          <a:ln w="9525">
            <a:solidFill>
              <a:schemeClr val="tx1"/>
            </a:solidFill>
            <a:round/>
            <a:headEnd/>
            <a:tailEnd/>
          </a:ln>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ja-JP" sz="1800" b="1" dirty="0">
                <a:solidFill>
                  <a:schemeClr val="bg1"/>
                </a:solidFill>
                <a:latin typeface="+mj-lt"/>
                <a:ea typeface="ＭＳ Ｐゴシック" panose="020B0600070205080204" pitchFamily="34" charset="-128"/>
              </a:rPr>
              <a:t>Information Object</a:t>
            </a:r>
          </a:p>
        </p:txBody>
      </p:sp>
      <p:sp>
        <p:nvSpPr>
          <p:cNvPr id="16389" name="Rectangle 3">
            <a:extLst>
              <a:ext uri="{FF2B5EF4-FFF2-40B4-BE49-F238E27FC236}">
                <a16:creationId xmlns:a16="http://schemas.microsoft.com/office/drawing/2014/main" id="{1B95F63C-6E94-9D42-ACD7-41B41E55D692}"/>
              </a:ext>
            </a:extLst>
          </p:cNvPr>
          <p:cNvSpPr>
            <a:spLocks noChangeArrowheads="1"/>
          </p:cNvSpPr>
          <p:nvPr/>
        </p:nvSpPr>
        <p:spPr bwMode="auto">
          <a:xfrm>
            <a:off x="1181100" y="-57582"/>
            <a:ext cx="6781800" cy="438582"/>
          </a:xfrm>
          <a:prstGeom prst="rect">
            <a:avLst/>
          </a:prstGeom>
        </p:spPr>
        <p:txBody>
          <a:bodyPr vert="horz"/>
          <a:lstStyle/>
          <a:p>
            <a:pPr algn="ctr" eaLnBrk="0" hangingPunct="0">
              <a:lnSpc>
                <a:spcPct val="90000"/>
              </a:lnSpc>
            </a:pPr>
            <a:r>
              <a:rPr lang="en-US" altLang="ja-JP" sz="2500" dirty="0">
                <a:solidFill>
                  <a:srgbClr val="0099A6"/>
                </a:solidFill>
                <a:latin typeface="+mj-lt"/>
                <a:ea typeface="ＭＳ Ｐゴシック" pitchFamily="26" charset="-128"/>
                <a:cs typeface="ＭＳ Ｐゴシック" pitchFamily="26" charset="-128"/>
              </a:rPr>
              <a:t>Information Viewpoint</a:t>
            </a:r>
          </a:p>
          <a:p>
            <a:pPr algn="ctr" eaLnBrk="0" hangingPunct="0">
              <a:lnSpc>
                <a:spcPct val="90000"/>
              </a:lnSpc>
            </a:pPr>
            <a:r>
              <a:rPr lang="en-US" altLang="ja-JP" sz="2000" dirty="0">
                <a:solidFill>
                  <a:srgbClr val="0099A6"/>
                </a:solidFill>
                <a:latin typeface="+mj-lt"/>
                <a:ea typeface="ＭＳ Ｐゴシック" pitchFamily="26" charset="-128"/>
                <a:cs typeface="ＭＳ Ｐゴシック" pitchFamily="26" charset="-128"/>
              </a:rPr>
              <a:t>(Information Object </a:t>
            </a:r>
            <a:r>
              <a:rPr lang="en-US" altLang="ja-JP" sz="2000" dirty="0">
                <a:solidFill>
                  <a:srgbClr val="0099A6"/>
                </a:solidFill>
                <a:ea typeface="ＭＳ Ｐゴシック" pitchFamily="26" charset="-128"/>
                <a:cs typeface="ＭＳ Ｐゴシック" pitchFamily="26" charset="-128"/>
              </a:rPr>
              <a:t>Features</a:t>
            </a:r>
            <a:r>
              <a:rPr lang="en-US" altLang="ja-JP" sz="2000" dirty="0">
                <a:solidFill>
                  <a:srgbClr val="0099A6"/>
                </a:solidFill>
                <a:latin typeface="+mj-lt"/>
                <a:ea typeface="ＭＳ Ｐゴシック" pitchFamily="26" charset="-128"/>
                <a:cs typeface="ＭＳ Ｐゴシック" pitchFamily="26" charset="-128"/>
              </a:rPr>
              <a:t>)</a:t>
            </a:r>
          </a:p>
        </p:txBody>
      </p:sp>
      <p:sp>
        <p:nvSpPr>
          <p:cNvPr id="16393" name="AutoShape 7">
            <a:extLst>
              <a:ext uri="{FF2B5EF4-FFF2-40B4-BE49-F238E27FC236}">
                <a16:creationId xmlns:a16="http://schemas.microsoft.com/office/drawing/2014/main" id="{0202174A-A80D-6F4C-82CB-D583503C7CC9}"/>
              </a:ext>
            </a:extLst>
          </p:cNvPr>
          <p:cNvSpPr>
            <a:spLocks noChangeArrowheads="1"/>
          </p:cNvSpPr>
          <p:nvPr/>
        </p:nvSpPr>
        <p:spPr bwMode="auto">
          <a:xfrm rot="5400000">
            <a:off x="3810000" y="1524000"/>
            <a:ext cx="13716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16395" name="Rectangle 9">
            <a:extLst>
              <a:ext uri="{FF2B5EF4-FFF2-40B4-BE49-F238E27FC236}">
                <a16:creationId xmlns:a16="http://schemas.microsoft.com/office/drawing/2014/main" id="{CDE9B09F-4D71-1648-8E5A-52DD5EE95ECD}"/>
              </a:ext>
            </a:extLst>
          </p:cNvPr>
          <p:cNvSpPr>
            <a:spLocks noChangeArrowheads="1"/>
          </p:cNvSpPr>
          <p:nvPr/>
        </p:nvSpPr>
        <p:spPr bwMode="auto">
          <a:xfrm>
            <a:off x="4902200" y="1306513"/>
            <a:ext cx="2989921"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Management Interfaces:</a:t>
            </a:r>
            <a:endParaRPr kumimoji="1" lang="en-US" altLang="ja-JP" sz="1800" dirty="0">
              <a:latin typeface="Arial" panose="020B0604020202020204" pitchFamily="34" charset="0"/>
              <a:ea typeface="Osaka" charset="-128"/>
            </a:endParaRP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Rules (transformations, access)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Schema</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Permanence</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Element types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Constraints</a:t>
            </a:r>
            <a:endParaRPr kumimoji="1" lang="en-US" altLang="ja-JP" sz="1200" b="0" dirty="0">
              <a:latin typeface="Arial" panose="020B0604020202020204" pitchFamily="34" charset="0"/>
              <a:ea typeface="Osaka" charset="-128"/>
            </a:endParaRPr>
          </a:p>
        </p:txBody>
      </p:sp>
      <p:sp>
        <p:nvSpPr>
          <p:cNvPr id="16397" name="Rectangle 11">
            <a:extLst>
              <a:ext uri="{FF2B5EF4-FFF2-40B4-BE49-F238E27FC236}">
                <a16:creationId xmlns:a16="http://schemas.microsoft.com/office/drawing/2014/main" id="{5CE8B1A2-369A-764D-AC73-6F174516FDF8}"/>
              </a:ext>
            </a:extLst>
          </p:cNvPr>
          <p:cNvSpPr>
            <a:spLocks noChangeArrowheads="1"/>
          </p:cNvSpPr>
          <p:nvPr/>
        </p:nvSpPr>
        <p:spPr bwMode="auto">
          <a:xfrm>
            <a:off x="5967811" y="5350848"/>
            <a:ext cx="2547492"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Concerns:</a:t>
            </a:r>
            <a:endParaRPr kumimoji="1" lang="en-US" altLang="ja-JP" sz="1600" b="0" dirty="0">
              <a:latin typeface="Arial" panose="020B0604020202020204" pitchFamily="34" charset="0"/>
              <a:ea typeface="Osaka" charset="-128"/>
            </a:endParaRPr>
          </a:p>
          <a:p>
            <a:pPr eaLnBrk="1" hangingPunct="1"/>
            <a:r>
              <a:rPr kumimoji="1" lang="en-US" altLang="ja-JP" sz="1600" b="0" dirty="0">
                <a:latin typeface="Arial" panose="020B0604020202020204" pitchFamily="34" charset="0"/>
                <a:ea typeface="Osaka" charset="-128"/>
              </a:rPr>
              <a:t>  Rules &amp; Constraints</a:t>
            </a:r>
          </a:p>
          <a:p>
            <a:pPr eaLnBrk="1" hangingPunct="1"/>
            <a:r>
              <a:rPr kumimoji="1" lang="en-US" altLang="ja-JP" sz="1600" b="0" dirty="0">
                <a:latin typeface="Arial" panose="020B0604020202020204" pitchFamily="34" charset="0"/>
                <a:ea typeface="Osaka" charset="-128"/>
              </a:rPr>
              <a:t>  Resource requirements  </a:t>
            </a:r>
          </a:p>
        </p:txBody>
      </p:sp>
      <p:sp>
        <p:nvSpPr>
          <p:cNvPr id="13" name="Rectangle 9">
            <a:extLst>
              <a:ext uri="{FF2B5EF4-FFF2-40B4-BE49-F238E27FC236}">
                <a16:creationId xmlns:a16="http://schemas.microsoft.com/office/drawing/2014/main" id="{906DD3E7-646F-9D49-AFF4-29849D11F9D8}"/>
              </a:ext>
            </a:extLst>
          </p:cNvPr>
          <p:cNvSpPr>
            <a:spLocks noChangeArrowheads="1"/>
          </p:cNvSpPr>
          <p:nvPr/>
        </p:nvSpPr>
        <p:spPr bwMode="auto">
          <a:xfrm>
            <a:off x="3661124" y="4128906"/>
            <a:ext cx="2146742" cy="144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Core Capabilities:</a:t>
            </a:r>
            <a:endParaRPr kumimoji="1" lang="en-US" altLang="ja-JP" sz="1800" dirty="0">
              <a:latin typeface="Arial" panose="020B0604020202020204" pitchFamily="34" charset="0"/>
              <a:ea typeface="Osaka" charset="-128"/>
            </a:endParaRPr>
          </a:p>
          <a:p>
            <a:pPr marL="285750" indent="-285750">
              <a:buFont typeface="Arial" panose="020B0604020202020204" pitchFamily="34" charset="0"/>
              <a:buChar char="•"/>
            </a:pPr>
            <a:r>
              <a:rPr kumimoji="1" lang="en-US" altLang="ja-JP" sz="1400" b="0" dirty="0">
                <a:latin typeface="Arial" panose="020B0604020202020204" pitchFamily="34" charset="0"/>
                <a:ea typeface="Osaka" charset="-128"/>
              </a:rPr>
              <a:t>Type</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Identifier</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Structure</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Semantics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Relationships</a:t>
            </a:r>
          </a:p>
        </p:txBody>
      </p:sp>
      <p:sp>
        <p:nvSpPr>
          <p:cNvPr id="2" name="Date Placeholder 1">
            <a:extLst>
              <a:ext uri="{FF2B5EF4-FFF2-40B4-BE49-F238E27FC236}">
                <a16:creationId xmlns:a16="http://schemas.microsoft.com/office/drawing/2014/main" id="{056E2A18-7466-5FCB-E8A9-351640C2E838}"/>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solidFill>
                  <a:srgbClr val="FF0000"/>
                </a:solidFill>
              </a:rPr>
              <a:t>Fig 10-1, with mods</a:t>
            </a:r>
          </a:p>
        </p:txBody>
      </p:sp>
    </p:spTree>
    <p:extLst>
      <p:ext uri="{BB962C8B-B14F-4D97-AF65-F5344CB8AC3E}">
        <p14:creationId xmlns:p14="http://schemas.microsoft.com/office/powerpoint/2010/main" val="63834343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64CECF-C0D7-BA41-9403-894CFC8E2EF6}"/>
              </a:ext>
            </a:extLst>
          </p:cNvPr>
          <p:cNvSpPr>
            <a:spLocks noGrp="1"/>
          </p:cNvSpPr>
          <p:nvPr>
            <p:ph type="title"/>
          </p:nvPr>
        </p:nvSpPr>
        <p:spPr>
          <a:xfrm>
            <a:off x="403261" y="20433"/>
            <a:ext cx="8229600" cy="771567"/>
          </a:xfrm>
        </p:spPr>
        <p:txBody>
          <a:bodyPr vert="horz"/>
          <a:lstStyle/>
          <a:p>
            <a:r>
              <a:rPr lang="en-US" sz="2000" dirty="0">
                <a:solidFill>
                  <a:srgbClr val="0099A6"/>
                </a:solidFill>
              </a:rPr>
              <a:t>Formalized Relationships among Terms</a:t>
            </a:r>
            <a:br>
              <a:rPr lang="en-US" sz="2000" dirty="0">
                <a:solidFill>
                  <a:srgbClr val="0099A6"/>
                </a:solidFill>
              </a:rPr>
            </a:br>
            <a:r>
              <a:rPr lang="en-US" sz="2000" dirty="0">
                <a:solidFill>
                  <a:srgbClr val="0099A6"/>
                </a:solidFill>
              </a:rPr>
              <a:t>(Information Viewpoint ontology)</a:t>
            </a:r>
          </a:p>
        </p:txBody>
      </p:sp>
      <p:sp>
        <p:nvSpPr>
          <p:cNvPr id="6" name="Rounded Rectangle 5">
            <a:extLst>
              <a:ext uri="{FF2B5EF4-FFF2-40B4-BE49-F238E27FC236}">
                <a16:creationId xmlns:a16="http://schemas.microsoft.com/office/drawing/2014/main" id="{F5666A7E-346C-AD4A-BBA5-584A08A94D65}"/>
              </a:ext>
            </a:extLst>
          </p:cNvPr>
          <p:cNvSpPr/>
          <p:nvPr/>
        </p:nvSpPr>
        <p:spPr>
          <a:xfrm>
            <a:off x="3500933" y="4044765"/>
            <a:ext cx="1410984" cy="51435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Representation</a:t>
            </a:r>
          </a:p>
        </p:txBody>
      </p:sp>
      <p:sp>
        <p:nvSpPr>
          <p:cNvPr id="7" name="Rounded Rectangle 6">
            <a:extLst>
              <a:ext uri="{FF2B5EF4-FFF2-40B4-BE49-F238E27FC236}">
                <a16:creationId xmlns:a16="http://schemas.microsoft.com/office/drawing/2014/main" id="{08A4CE26-EB34-2A42-9699-5B4A0D2843BF}"/>
              </a:ext>
            </a:extLst>
          </p:cNvPr>
          <p:cNvSpPr/>
          <p:nvPr/>
        </p:nvSpPr>
        <p:spPr>
          <a:xfrm>
            <a:off x="3429000" y="1382288"/>
            <a:ext cx="971550" cy="514350"/>
          </a:xfrm>
          <a:prstGeom prst="roundRect">
            <a:avLst/>
          </a:prstGeom>
          <a:solidFill>
            <a:srgbClr val="CC0E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Function</a:t>
            </a:r>
          </a:p>
        </p:txBody>
      </p:sp>
      <p:sp>
        <p:nvSpPr>
          <p:cNvPr id="12" name="Rounded Rectangle 11">
            <a:extLst>
              <a:ext uri="{FF2B5EF4-FFF2-40B4-BE49-F238E27FC236}">
                <a16:creationId xmlns:a16="http://schemas.microsoft.com/office/drawing/2014/main" id="{589ECC00-520B-A347-8B9F-26C10A8E201E}"/>
              </a:ext>
            </a:extLst>
          </p:cNvPr>
          <p:cNvSpPr/>
          <p:nvPr/>
        </p:nvSpPr>
        <p:spPr>
          <a:xfrm>
            <a:off x="3849812" y="2743200"/>
            <a:ext cx="1084138" cy="51435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Information</a:t>
            </a:r>
          </a:p>
        </p:txBody>
      </p:sp>
      <p:cxnSp>
        <p:nvCxnSpPr>
          <p:cNvPr id="14" name="Straight Arrow Connector 13">
            <a:extLst>
              <a:ext uri="{FF2B5EF4-FFF2-40B4-BE49-F238E27FC236}">
                <a16:creationId xmlns:a16="http://schemas.microsoft.com/office/drawing/2014/main" id="{DA660229-049A-A148-80A6-6D015217B9B7}"/>
              </a:ext>
            </a:extLst>
          </p:cNvPr>
          <p:cNvCxnSpPr>
            <a:cxnSpLocks/>
            <a:stCxn id="12" idx="3"/>
            <a:endCxn id="60" idx="1"/>
          </p:cNvCxnSpPr>
          <p:nvPr/>
        </p:nvCxnSpPr>
        <p:spPr>
          <a:xfrm>
            <a:off x="4933950" y="3000375"/>
            <a:ext cx="828225" cy="618135"/>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22BD5CE8-1517-BE4E-A697-A43FA7B35F29}"/>
              </a:ext>
            </a:extLst>
          </p:cNvPr>
          <p:cNvCxnSpPr>
            <a:cxnSpLocks/>
            <a:stCxn id="12" idx="0"/>
            <a:endCxn id="7" idx="2"/>
          </p:cNvCxnSpPr>
          <p:nvPr/>
        </p:nvCxnSpPr>
        <p:spPr>
          <a:xfrm flipH="1" flipV="1">
            <a:off x="3914775" y="1896638"/>
            <a:ext cx="477106" cy="846562"/>
          </a:xfrm>
          <a:prstGeom prst="straightConnector1">
            <a:avLst/>
          </a:prstGeom>
          <a:ln>
            <a:solidFill>
              <a:schemeClr val="accent1">
                <a:lumMod val="40000"/>
                <a:lumOff val="60000"/>
              </a:schemeClr>
            </a:solidFill>
            <a:prstDash val="dash"/>
            <a:headEnd type="arrow" w="med" len="med"/>
            <a:tailEnd type="none" w="med" len="med"/>
          </a:ln>
        </p:spPr>
        <p:style>
          <a:lnRef idx="2">
            <a:schemeClr val="accent1"/>
          </a:lnRef>
          <a:fillRef idx="0">
            <a:schemeClr val="accent1"/>
          </a:fillRef>
          <a:effectRef idx="1">
            <a:schemeClr val="accent1"/>
          </a:effectRef>
          <a:fontRef idx="minor">
            <a:schemeClr val="tx1"/>
          </a:fontRef>
        </p:style>
      </p:cxnSp>
      <p:sp>
        <p:nvSpPr>
          <p:cNvPr id="52" name="TextBox 51">
            <a:extLst>
              <a:ext uri="{FF2B5EF4-FFF2-40B4-BE49-F238E27FC236}">
                <a16:creationId xmlns:a16="http://schemas.microsoft.com/office/drawing/2014/main" id="{63B2FD43-1C32-4D47-AE28-7FDD3DC76554}"/>
              </a:ext>
            </a:extLst>
          </p:cNvPr>
          <p:cNvSpPr txBox="1"/>
          <p:nvPr/>
        </p:nvSpPr>
        <p:spPr>
          <a:xfrm>
            <a:off x="5202088" y="3026060"/>
            <a:ext cx="1040670" cy="219291"/>
          </a:xfrm>
          <a:prstGeom prst="rect">
            <a:avLst/>
          </a:prstGeom>
          <a:noFill/>
        </p:spPr>
        <p:txBody>
          <a:bodyPr wrap="none" rtlCol="0">
            <a:spAutoFit/>
          </a:bodyPr>
          <a:lstStyle/>
          <a:p>
            <a:r>
              <a:rPr lang="en-US" sz="825" dirty="0"/>
              <a:t>Constrained by ..</a:t>
            </a:r>
          </a:p>
        </p:txBody>
      </p:sp>
      <p:sp>
        <p:nvSpPr>
          <p:cNvPr id="54" name="TextBox 53">
            <a:extLst>
              <a:ext uri="{FF2B5EF4-FFF2-40B4-BE49-F238E27FC236}">
                <a16:creationId xmlns:a16="http://schemas.microsoft.com/office/drawing/2014/main" id="{20A5DC70-72FC-2740-8E96-15EAFFF5C728}"/>
              </a:ext>
            </a:extLst>
          </p:cNvPr>
          <p:cNvSpPr txBox="1"/>
          <p:nvPr/>
        </p:nvSpPr>
        <p:spPr>
          <a:xfrm>
            <a:off x="4153997" y="1947783"/>
            <a:ext cx="1084138" cy="346249"/>
          </a:xfrm>
          <a:prstGeom prst="rect">
            <a:avLst/>
          </a:prstGeom>
          <a:noFill/>
        </p:spPr>
        <p:txBody>
          <a:bodyPr wrap="square" rtlCol="0">
            <a:spAutoFit/>
          </a:bodyPr>
          <a:lstStyle/>
          <a:p>
            <a:r>
              <a:rPr lang="en-US" sz="825" dirty="0"/>
              <a:t>Produces / Consumes (</a:t>
            </a:r>
            <a:r>
              <a:rPr lang="en-US" sz="825" dirty="0" err="1"/>
              <a:t>corr</a:t>
            </a:r>
            <a:r>
              <a:rPr lang="en-US" sz="825" dirty="0"/>
              <a:t>)</a:t>
            </a:r>
          </a:p>
        </p:txBody>
      </p:sp>
      <p:sp>
        <p:nvSpPr>
          <p:cNvPr id="60" name="Rounded Rectangle 59">
            <a:extLst>
              <a:ext uri="{FF2B5EF4-FFF2-40B4-BE49-F238E27FC236}">
                <a16:creationId xmlns:a16="http://schemas.microsoft.com/office/drawing/2014/main" id="{5A61AF96-DD0C-8648-9320-BF78DFE0971A}"/>
              </a:ext>
            </a:extLst>
          </p:cNvPr>
          <p:cNvSpPr/>
          <p:nvPr/>
        </p:nvSpPr>
        <p:spPr>
          <a:xfrm>
            <a:off x="5762175" y="3361335"/>
            <a:ext cx="928688" cy="51435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Rules</a:t>
            </a:r>
          </a:p>
        </p:txBody>
      </p:sp>
      <p:sp>
        <p:nvSpPr>
          <p:cNvPr id="68" name="TextBox 67">
            <a:extLst>
              <a:ext uri="{FF2B5EF4-FFF2-40B4-BE49-F238E27FC236}">
                <a16:creationId xmlns:a16="http://schemas.microsoft.com/office/drawing/2014/main" id="{87277400-F079-C744-81CD-0406010AA9E5}"/>
              </a:ext>
            </a:extLst>
          </p:cNvPr>
          <p:cNvSpPr txBox="1"/>
          <p:nvPr/>
        </p:nvSpPr>
        <p:spPr>
          <a:xfrm>
            <a:off x="2956657" y="2626502"/>
            <a:ext cx="687084" cy="346249"/>
          </a:xfrm>
          <a:prstGeom prst="rect">
            <a:avLst/>
          </a:prstGeom>
          <a:noFill/>
        </p:spPr>
        <p:txBody>
          <a:bodyPr wrap="square" rtlCol="0">
            <a:spAutoFit/>
          </a:bodyPr>
          <a:lstStyle/>
          <a:p>
            <a:r>
              <a:rPr lang="en-US" sz="825" dirty="0"/>
              <a:t>Realizes 0.. (</a:t>
            </a:r>
            <a:r>
              <a:rPr lang="en-US" sz="825" dirty="0" err="1"/>
              <a:t>corr</a:t>
            </a:r>
            <a:r>
              <a:rPr lang="en-US" sz="825" dirty="0"/>
              <a:t>)</a:t>
            </a:r>
          </a:p>
        </p:txBody>
      </p:sp>
      <p:sp>
        <p:nvSpPr>
          <p:cNvPr id="69" name="Rounded Rectangle 68">
            <a:extLst>
              <a:ext uri="{FF2B5EF4-FFF2-40B4-BE49-F238E27FC236}">
                <a16:creationId xmlns:a16="http://schemas.microsoft.com/office/drawing/2014/main" id="{DB2AE2C1-3C01-0F49-A948-940270306CD7}"/>
              </a:ext>
            </a:extLst>
          </p:cNvPr>
          <p:cNvSpPr/>
          <p:nvPr/>
        </p:nvSpPr>
        <p:spPr>
          <a:xfrm>
            <a:off x="1760819" y="2745125"/>
            <a:ext cx="1180565" cy="514350"/>
          </a:xfrm>
          <a:prstGeom prst="roundRect">
            <a:avLst/>
          </a:prstGeom>
          <a:solidFill>
            <a:srgbClr val="0C8FCC"/>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bg1"/>
                </a:solidFill>
              </a:rPr>
              <a:t>Data</a:t>
            </a:r>
          </a:p>
          <a:p>
            <a:pPr algn="ctr"/>
            <a:r>
              <a:rPr lang="en-US" sz="1200" dirty="0">
                <a:solidFill>
                  <a:schemeClr val="bg1"/>
                </a:solidFill>
              </a:rPr>
              <a:t>Artifact</a:t>
            </a:r>
          </a:p>
        </p:txBody>
      </p:sp>
      <p:cxnSp>
        <p:nvCxnSpPr>
          <p:cNvPr id="70" name="Straight Arrow Connector 69">
            <a:extLst>
              <a:ext uri="{FF2B5EF4-FFF2-40B4-BE49-F238E27FC236}">
                <a16:creationId xmlns:a16="http://schemas.microsoft.com/office/drawing/2014/main" id="{F84FDE8E-7BF7-F349-BCA7-707A7FDC7F6A}"/>
              </a:ext>
            </a:extLst>
          </p:cNvPr>
          <p:cNvCxnSpPr>
            <a:cxnSpLocks/>
            <a:stCxn id="12" idx="1"/>
            <a:endCxn id="69" idx="3"/>
          </p:cNvCxnSpPr>
          <p:nvPr/>
        </p:nvCxnSpPr>
        <p:spPr>
          <a:xfrm flipH="1">
            <a:off x="2941384" y="3000375"/>
            <a:ext cx="908428" cy="1925"/>
          </a:xfrm>
          <a:prstGeom prst="straightConnector1">
            <a:avLst/>
          </a:prstGeom>
          <a:ln>
            <a:solidFill>
              <a:schemeClr val="accent1">
                <a:lumMod val="40000"/>
                <a:lumOff val="60000"/>
              </a:schemeClr>
            </a:solidFill>
            <a:prstDash val="dash"/>
            <a:headEnd type="arrow" w="med" len="med"/>
            <a:tailEnd type="none" w="med" len="med"/>
          </a:ln>
        </p:spPr>
        <p:style>
          <a:lnRef idx="2">
            <a:schemeClr val="accent1"/>
          </a:lnRef>
          <a:fillRef idx="0">
            <a:schemeClr val="accent1"/>
          </a:fillRef>
          <a:effectRef idx="1">
            <a:schemeClr val="accent1"/>
          </a:effectRef>
          <a:fontRef idx="minor">
            <a:schemeClr val="tx1"/>
          </a:fontRef>
        </p:style>
      </p:cxnSp>
      <p:sp>
        <p:nvSpPr>
          <p:cNvPr id="4" name="Date Placeholder 3">
            <a:extLst>
              <a:ext uri="{FF2B5EF4-FFF2-40B4-BE49-F238E27FC236}">
                <a16:creationId xmlns:a16="http://schemas.microsoft.com/office/drawing/2014/main" id="{118EB2FF-20CB-464E-85E3-FC61542C08A0}"/>
              </a:ext>
            </a:extLst>
          </p:cNvPr>
          <p:cNvSpPr>
            <a:spLocks noGrp="1"/>
          </p:cNvSpPr>
          <p:nvPr>
            <p:ph type="dt" sz="half" idx="2"/>
          </p:nvPr>
        </p:nvSpPr>
        <p:spPr/>
        <p:txBody>
          <a:bodyPr/>
          <a:lstStyle/>
          <a:p>
            <a:pPr>
              <a:defRPr/>
            </a:pPr>
            <a:r>
              <a:rPr lang="en-US"/>
              <a:t>28 Mar 2024</a:t>
            </a:r>
          </a:p>
        </p:txBody>
      </p:sp>
      <p:cxnSp>
        <p:nvCxnSpPr>
          <p:cNvPr id="39" name="Straight Arrow Connector 38">
            <a:extLst>
              <a:ext uri="{FF2B5EF4-FFF2-40B4-BE49-F238E27FC236}">
                <a16:creationId xmlns:a16="http://schemas.microsoft.com/office/drawing/2014/main" id="{F4977F8F-A1E9-D24C-93CC-AD15887B0FEB}"/>
              </a:ext>
            </a:extLst>
          </p:cNvPr>
          <p:cNvCxnSpPr>
            <a:cxnSpLocks/>
            <a:stCxn id="12" idx="2"/>
            <a:endCxn id="6" idx="0"/>
          </p:cNvCxnSpPr>
          <p:nvPr/>
        </p:nvCxnSpPr>
        <p:spPr>
          <a:xfrm flipH="1">
            <a:off x="4206425" y="3257550"/>
            <a:ext cx="185456" cy="787215"/>
          </a:xfrm>
          <a:prstGeom prst="straightConnector1">
            <a:avLst/>
          </a:prstGeom>
          <a:ln>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5" name="Straight Arrow Connector 4">
            <a:extLst>
              <a:ext uri="{FF2B5EF4-FFF2-40B4-BE49-F238E27FC236}">
                <a16:creationId xmlns:a16="http://schemas.microsoft.com/office/drawing/2014/main" id="{4168BDBA-843A-D6C6-AC6D-E8B8EC630BA7}"/>
              </a:ext>
            </a:extLst>
          </p:cNvPr>
          <p:cNvCxnSpPr>
            <a:cxnSpLocks/>
            <a:stCxn id="6" idx="1"/>
            <a:endCxn id="69" idx="2"/>
          </p:cNvCxnSpPr>
          <p:nvPr/>
        </p:nvCxnSpPr>
        <p:spPr>
          <a:xfrm flipH="1" flipV="1">
            <a:off x="2351102" y="3259475"/>
            <a:ext cx="1149831" cy="1042465"/>
          </a:xfrm>
          <a:prstGeom prst="straightConnector1">
            <a:avLst/>
          </a:prstGeom>
          <a:ln>
            <a:solidFill>
              <a:schemeClr val="accent1">
                <a:lumMod val="40000"/>
                <a:lumOff val="60000"/>
              </a:schemeClr>
            </a:solidFill>
            <a:prstDash val="dash"/>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F7E12EEB-7163-2C37-88BD-B086683A30DB}"/>
              </a:ext>
            </a:extLst>
          </p:cNvPr>
          <p:cNvSpPr txBox="1"/>
          <p:nvPr/>
        </p:nvSpPr>
        <p:spPr>
          <a:xfrm>
            <a:off x="4318588" y="3496484"/>
            <a:ext cx="830677" cy="219291"/>
          </a:xfrm>
          <a:prstGeom prst="rect">
            <a:avLst/>
          </a:prstGeom>
          <a:noFill/>
        </p:spPr>
        <p:txBody>
          <a:bodyPr wrap="square" rtlCol="0">
            <a:spAutoFit/>
          </a:bodyPr>
          <a:lstStyle>
            <a:defPPr>
              <a:defRPr lang="en-US"/>
            </a:defPPr>
            <a:lvl1pPr>
              <a:defRPr sz="825"/>
            </a:lvl1pPr>
          </a:lstStyle>
          <a:p>
            <a:r>
              <a:rPr lang="en-US" dirty="0"/>
              <a:t>Has …</a:t>
            </a:r>
          </a:p>
        </p:txBody>
      </p:sp>
      <p:cxnSp>
        <p:nvCxnSpPr>
          <p:cNvPr id="33" name="Elbow Connector 32">
            <a:extLst>
              <a:ext uri="{FF2B5EF4-FFF2-40B4-BE49-F238E27FC236}">
                <a16:creationId xmlns:a16="http://schemas.microsoft.com/office/drawing/2014/main" id="{64641538-37E6-649C-6B8E-6B87DE1860DE}"/>
              </a:ext>
            </a:extLst>
          </p:cNvPr>
          <p:cNvCxnSpPr>
            <a:cxnSpLocks/>
            <a:stCxn id="12" idx="3"/>
            <a:endCxn id="12" idx="0"/>
          </p:cNvCxnSpPr>
          <p:nvPr/>
        </p:nvCxnSpPr>
        <p:spPr bwMode="auto">
          <a:xfrm flipH="1" flipV="1">
            <a:off x="4391881" y="2743200"/>
            <a:ext cx="542069" cy="257175"/>
          </a:xfrm>
          <a:prstGeom prst="bentConnector4">
            <a:avLst>
              <a:gd name="adj1" fmla="val -42172"/>
              <a:gd name="adj2" fmla="val 188889"/>
            </a:avLst>
          </a:prstGeom>
          <a:solidFill>
            <a:srgbClr val="FFFFFF"/>
          </a:solidFill>
          <a:ln w="25400" cap="flat" cmpd="sng" algn="ctr">
            <a:solidFill>
              <a:schemeClr val="accent1"/>
            </a:solidFill>
            <a:prstDash val="solid"/>
            <a:round/>
            <a:headEnd type="none" w="med" len="med"/>
            <a:tailEnd type="arrow" w="med" len="med"/>
          </a:ln>
          <a:effectLst/>
        </p:spPr>
      </p:cxnSp>
      <p:sp>
        <p:nvSpPr>
          <p:cNvPr id="36" name="TextBox 35">
            <a:extLst>
              <a:ext uri="{FF2B5EF4-FFF2-40B4-BE49-F238E27FC236}">
                <a16:creationId xmlns:a16="http://schemas.microsoft.com/office/drawing/2014/main" id="{E4E845A4-DB2F-1BCA-0156-8A1C1D55FEAC}"/>
              </a:ext>
            </a:extLst>
          </p:cNvPr>
          <p:cNvSpPr txBox="1"/>
          <p:nvPr/>
        </p:nvSpPr>
        <p:spPr>
          <a:xfrm>
            <a:off x="5149265" y="2359817"/>
            <a:ext cx="871537" cy="346249"/>
          </a:xfrm>
          <a:prstGeom prst="rect">
            <a:avLst/>
          </a:prstGeom>
          <a:noFill/>
        </p:spPr>
        <p:txBody>
          <a:bodyPr wrap="square" rtlCol="0">
            <a:spAutoFit/>
          </a:bodyPr>
          <a:lstStyle/>
          <a:p>
            <a:r>
              <a:rPr lang="en-US" sz="825" dirty="0"/>
              <a:t>Relationships …</a:t>
            </a:r>
          </a:p>
        </p:txBody>
      </p:sp>
      <p:sp>
        <p:nvSpPr>
          <p:cNvPr id="8" name="Flowchart: Decision 17">
            <a:extLst>
              <a:ext uri="{FF2B5EF4-FFF2-40B4-BE49-F238E27FC236}">
                <a16:creationId xmlns:a16="http://schemas.microsoft.com/office/drawing/2014/main" id="{965DF76D-CF71-9083-68EE-902416D2F7F7}"/>
              </a:ext>
            </a:extLst>
          </p:cNvPr>
          <p:cNvSpPr/>
          <p:nvPr/>
        </p:nvSpPr>
        <p:spPr bwMode="auto">
          <a:xfrm flipH="1">
            <a:off x="4928131" y="2940204"/>
            <a:ext cx="182801" cy="125839"/>
          </a:xfrm>
          <a:prstGeom prst="flowChartDecision">
            <a:avLst/>
          </a:prstGeom>
          <a:solidFill>
            <a:schemeClr val="accent1"/>
          </a:solidFill>
          <a:ln w="9525" cap="flat" cmpd="sng" algn="ctr">
            <a:no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sp>
        <p:nvSpPr>
          <p:cNvPr id="9" name="Rectangle 8">
            <a:extLst>
              <a:ext uri="{FF2B5EF4-FFF2-40B4-BE49-F238E27FC236}">
                <a16:creationId xmlns:a16="http://schemas.microsoft.com/office/drawing/2014/main" id="{3EA91DF9-23CC-EB31-0A05-1487C548520F}"/>
              </a:ext>
            </a:extLst>
          </p:cNvPr>
          <p:cNvSpPr/>
          <p:nvPr/>
        </p:nvSpPr>
        <p:spPr>
          <a:xfrm>
            <a:off x="-177876" y="5481814"/>
            <a:ext cx="3701507" cy="784830"/>
          </a:xfrm>
          <a:prstGeom prst="rect">
            <a:avLst/>
          </a:prstGeom>
        </p:spPr>
        <p:txBody>
          <a:bodyPr wrap="square">
            <a:spAutoFit/>
          </a:bodyPr>
          <a:lstStyle/>
          <a:p>
            <a:pPr lvl="1"/>
            <a:r>
              <a:rPr lang="en-US" sz="900" u="sng" dirty="0">
                <a:solidFill>
                  <a:srgbClr val="0070C0"/>
                </a:solidFill>
              </a:rPr>
              <a:t>Information</a:t>
            </a:r>
            <a:r>
              <a:rPr lang="en-US" sz="900" dirty="0">
                <a:solidFill>
                  <a:srgbClr val="0070C0"/>
                </a:solidFill>
              </a:rPr>
              <a:t>: Data, along with the necessary structure and syntax to allow interpretation and use of that data; may also have associated metadata, including the relationships among Data Objects, rules for their use and transformation, and policies on access.</a:t>
            </a:r>
          </a:p>
        </p:txBody>
      </p:sp>
      <p:sp>
        <p:nvSpPr>
          <p:cNvPr id="3" name="TextBox 2">
            <a:extLst>
              <a:ext uri="{FF2B5EF4-FFF2-40B4-BE49-F238E27FC236}">
                <a16:creationId xmlns:a16="http://schemas.microsoft.com/office/drawing/2014/main" id="{71075EBB-3468-5C50-FCF0-61AF9F2E8608}"/>
              </a:ext>
            </a:extLst>
          </p:cNvPr>
          <p:cNvSpPr txBox="1"/>
          <p:nvPr/>
        </p:nvSpPr>
        <p:spPr>
          <a:xfrm>
            <a:off x="2739456" y="3445758"/>
            <a:ext cx="830677" cy="219291"/>
          </a:xfrm>
          <a:prstGeom prst="rect">
            <a:avLst/>
          </a:prstGeom>
          <a:noFill/>
        </p:spPr>
        <p:txBody>
          <a:bodyPr wrap="square" rtlCol="0">
            <a:spAutoFit/>
          </a:bodyPr>
          <a:lstStyle>
            <a:defPPr>
              <a:defRPr lang="en-US"/>
            </a:defPPr>
            <a:lvl1pPr>
              <a:defRPr sz="825"/>
            </a:lvl1pPr>
          </a:lstStyle>
          <a:p>
            <a:r>
              <a:rPr lang="en-US" dirty="0"/>
              <a:t>Specifies</a:t>
            </a:r>
          </a:p>
        </p:txBody>
      </p:sp>
      <p:sp>
        <p:nvSpPr>
          <p:cNvPr id="10" name="Date Placeholder 1">
            <a:extLst>
              <a:ext uri="{FF2B5EF4-FFF2-40B4-BE49-F238E27FC236}">
                <a16:creationId xmlns:a16="http://schemas.microsoft.com/office/drawing/2014/main" id="{6B2265C0-337D-0FFA-17C8-D7379F9FEA83}"/>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10-2</a:t>
            </a:r>
          </a:p>
        </p:txBody>
      </p:sp>
    </p:spTree>
    <p:extLst>
      <p:ext uri="{BB962C8B-B14F-4D97-AF65-F5344CB8AC3E}">
        <p14:creationId xmlns:p14="http://schemas.microsoft.com/office/powerpoint/2010/main" val="147516445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vert="horz"/>
          <a:lstStyle/>
          <a:p>
            <a:r>
              <a:rPr lang="en-GB" dirty="0">
                <a:solidFill>
                  <a:srgbClr val="0099A6"/>
                </a:solidFill>
              </a:rPr>
              <a:t>Information Representation (ASL version)</a:t>
            </a:r>
            <a:br>
              <a:rPr lang="en-GB" dirty="0">
                <a:solidFill>
                  <a:srgbClr val="0099A6"/>
                </a:solidFill>
              </a:rPr>
            </a:br>
            <a:r>
              <a:rPr lang="en-GB" sz="1800" dirty="0">
                <a:solidFill>
                  <a:srgbClr val="0099A6"/>
                </a:solidFill>
              </a:rPr>
              <a:t>(Relationships derived from UML)</a:t>
            </a:r>
            <a:endParaRPr lang="en-GB" dirty="0">
              <a:solidFill>
                <a:srgbClr val="0099A6"/>
              </a:solidFill>
            </a:endParaRPr>
          </a:p>
        </p:txBody>
      </p:sp>
      <p:sp>
        <p:nvSpPr>
          <p:cNvPr id="4" name="Date Placeholder 3"/>
          <p:cNvSpPr>
            <a:spLocks noGrp="1"/>
          </p:cNvSpPr>
          <p:nvPr>
            <p:ph type="dt" sz="half" idx="2"/>
          </p:nvPr>
        </p:nvSpPr>
        <p:spPr/>
        <p:txBody>
          <a:bodyPr/>
          <a:lstStyle/>
          <a:p>
            <a:r>
              <a:rPr lang="en-US" dirty="0">
                <a:solidFill>
                  <a:srgbClr val="FF0000"/>
                </a:solidFill>
              </a:rPr>
              <a:t>25 Sep 2024</a:t>
            </a:r>
            <a:endParaRPr lang="en-GB" dirty="0">
              <a:solidFill>
                <a:srgbClr val="FF0000"/>
              </a:solidFill>
            </a:endParaRPr>
          </a:p>
        </p:txBody>
      </p:sp>
      <p:sp>
        <p:nvSpPr>
          <p:cNvPr id="5" name="Rounded Rectangle 4"/>
          <p:cNvSpPr/>
          <p:nvPr/>
        </p:nvSpPr>
        <p:spPr bwMode="auto">
          <a:xfrm>
            <a:off x="5951570" y="2060848"/>
            <a:ext cx="1440160" cy="210478"/>
          </a:xfrm>
          <a:prstGeom prst="roundRect">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algn="ctr"/>
            <a:r>
              <a:rPr lang="en-GB" sz="1000" dirty="0">
                <a:solidFill>
                  <a:prstClr val="black"/>
                </a:solidFill>
                <a:latin typeface="Arial" panose="020B0604020202020204" pitchFamily="34" charset="0"/>
                <a:cs typeface="Arial" panose="020B0604020202020204" pitchFamily="34" charset="0"/>
              </a:rPr>
              <a:t>Information Class B</a:t>
            </a:r>
          </a:p>
        </p:txBody>
      </p:sp>
      <p:sp>
        <p:nvSpPr>
          <p:cNvPr id="6" name="Rounded Rectangle 5"/>
          <p:cNvSpPr/>
          <p:nvPr/>
        </p:nvSpPr>
        <p:spPr bwMode="auto">
          <a:xfrm>
            <a:off x="2927234" y="2060848"/>
            <a:ext cx="1440160" cy="210478"/>
          </a:xfrm>
          <a:prstGeom prst="roundRect">
            <a:avLst/>
          </a:prstGeom>
          <a:solidFill>
            <a:srgbClr val="FFFFCC"/>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algn="ctr"/>
            <a:r>
              <a:rPr lang="en-GB" sz="1000" dirty="0">
                <a:solidFill>
                  <a:prstClr val="black"/>
                </a:solidFill>
                <a:latin typeface="Arial" panose="020B0604020202020204" pitchFamily="34" charset="0"/>
                <a:cs typeface="Arial" panose="020B0604020202020204" pitchFamily="34" charset="0"/>
              </a:rPr>
              <a:t>Information Class A</a:t>
            </a:r>
          </a:p>
        </p:txBody>
      </p:sp>
      <p:cxnSp>
        <p:nvCxnSpPr>
          <p:cNvPr id="8" name="Straight Connector 7"/>
          <p:cNvCxnSpPr>
            <a:stCxn id="6" idx="3"/>
            <a:endCxn id="5" idx="1"/>
          </p:cNvCxnSpPr>
          <p:nvPr/>
        </p:nvCxnSpPr>
        <p:spPr bwMode="auto">
          <a:xfrm>
            <a:off x="4367394" y="2166087"/>
            <a:ext cx="158417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9" name="TextBox 8"/>
          <p:cNvSpPr txBox="1"/>
          <p:nvPr/>
        </p:nvSpPr>
        <p:spPr>
          <a:xfrm>
            <a:off x="4850903" y="1999292"/>
            <a:ext cx="617157" cy="123111"/>
          </a:xfrm>
          <a:prstGeom prst="rect">
            <a:avLst/>
          </a:prstGeom>
          <a:noFill/>
        </p:spPr>
        <p:txBody>
          <a:bodyPr wrap="none" lIns="0" tIns="0" rIns="0" bIns="0" rtlCol="0">
            <a:spAutoFit/>
          </a:bodyPr>
          <a:lstStyle/>
          <a:p>
            <a:r>
              <a:rPr lang="en-GB" sz="800" dirty="0">
                <a:solidFill>
                  <a:schemeClr val="tx1"/>
                </a:solidFill>
                <a:latin typeface="Arial" panose="020B0604020202020204" pitchFamily="34" charset="0"/>
                <a:cs typeface="Arial" panose="020B0604020202020204" pitchFamily="34" charset="0"/>
              </a:rPr>
              <a:t>Relationship</a:t>
            </a:r>
          </a:p>
        </p:txBody>
      </p:sp>
      <p:sp>
        <p:nvSpPr>
          <p:cNvPr id="10" name="TextBox 9"/>
          <p:cNvSpPr txBox="1"/>
          <p:nvPr/>
        </p:nvSpPr>
        <p:spPr>
          <a:xfrm>
            <a:off x="4367394" y="1939792"/>
            <a:ext cx="173124" cy="123111"/>
          </a:xfrm>
          <a:prstGeom prst="rect">
            <a:avLst/>
          </a:prstGeom>
          <a:noFill/>
        </p:spPr>
        <p:txBody>
          <a:bodyPr wrap="none" lIns="0" tIns="0" rIns="0" bIns="0" rtlCol="0">
            <a:spAutoFit/>
          </a:bodyPr>
          <a:lstStyle/>
          <a:p>
            <a:r>
              <a:rPr lang="en-GB" sz="800" b="0" dirty="0">
                <a:solidFill>
                  <a:schemeClr val="tx1"/>
                </a:solidFill>
                <a:latin typeface="Arial" panose="020B0604020202020204" pitchFamily="34" charset="0"/>
                <a:cs typeface="Arial" panose="020B0604020202020204" pitchFamily="34" charset="0"/>
              </a:rPr>
              <a:t>0..1</a:t>
            </a:r>
          </a:p>
        </p:txBody>
      </p:sp>
      <p:sp>
        <p:nvSpPr>
          <p:cNvPr id="11" name="TextBox 10"/>
          <p:cNvSpPr txBox="1"/>
          <p:nvPr/>
        </p:nvSpPr>
        <p:spPr>
          <a:xfrm>
            <a:off x="5902233" y="1939792"/>
            <a:ext cx="40076" cy="123111"/>
          </a:xfrm>
          <a:prstGeom prst="rect">
            <a:avLst/>
          </a:prstGeom>
          <a:noFill/>
        </p:spPr>
        <p:txBody>
          <a:bodyPr wrap="none" lIns="0" tIns="0" rIns="0" bIns="0" rtlCol="0">
            <a:spAutoFit/>
          </a:bodyPr>
          <a:lstStyle/>
          <a:p>
            <a:r>
              <a:rPr lang="en-GB" sz="800" b="0" dirty="0">
                <a:solidFill>
                  <a:schemeClr val="tx1"/>
                </a:solidFill>
                <a:latin typeface="Arial" panose="020B0604020202020204" pitchFamily="34" charset="0"/>
                <a:cs typeface="Arial" panose="020B0604020202020204" pitchFamily="34" charset="0"/>
              </a:rPr>
              <a:t>*</a:t>
            </a:r>
          </a:p>
        </p:txBody>
      </p:sp>
      <p:sp>
        <p:nvSpPr>
          <p:cNvPr id="12" name="Line Callout 1 (No Border) 11"/>
          <p:cNvSpPr/>
          <p:nvPr/>
        </p:nvSpPr>
        <p:spPr bwMode="auto">
          <a:xfrm flipH="1">
            <a:off x="5591530" y="1484784"/>
            <a:ext cx="1952270" cy="272799"/>
          </a:xfrm>
          <a:prstGeom prst="callout1">
            <a:avLst>
              <a:gd name="adj1" fmla="val 27653"/>
              <a:gd name="adj2" fmla="val 105011"/>
              <a:gd name="adj3" fmla="val 189060"/>
              <a:gd name="adj4" fmla="val 122882"/>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Optional relationship type label</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13" name="Line Callout 1 (No Border) 12"/>
          <p:cNvSpPr/>
          <p:nvPr/>
        </p:nvSpPr>
        <p:spPr bwMode="auto">
          <a:xfrm flipH="1">
            <a:off x="5218190" y="1054383"/>
            <a:ext cx="1952270" cy="272799"/>
          </a:xfrm>
          <a:prstGeom prst="callout1">
            <a:avLst>
              <a:gd name="adj1" fmla="val 27653"/>
              <a:gd name="adj2" fmla="val 105011"/>
              <a:gd name="adj3" fmla="val 329624"/>
              <a:gd name="adj4" fmla="val 138544"/>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Optional multiplicity specifier</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28" name="Rectangle 12"/>
          <p:cNvSpPr>
            <a:spLocks noChangeArrowheads="1"/>
          </p:cNvSpPr>
          <p:nvPr/>
        </p:nvSpPr>
        <p:spPr bwMode="auto">
          <a:xfrm>
            <a:off x="3042334" y="2620181"/>
            <a:ext cx="451659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1" lang="en-US" sz="1100" i="0" u="none" strike="noStrike" kern="0" cap="none" spc="0" normalizeH="0" baseline="0" noProof="0" dirty="0">
                <a:ln>
                  <a:noFill/>
                </a:ln>
                <a:solidFill>
                  <a:srgbClr val="000000"/>
                </a:solidFill>
                <a:effectLst/>
                <a:uLnTx/>
                <a:uFillTx/>
                <a:latin typeface="Arial"/>
                <a:ea typeface="ＭＳ Ｐゴシック" pitchFamily="34" charset="-128"/>
                <a:cs typeface="Arial" pitchFamily="34" charset="0"/>
              </a:rPr>
              <a:t>Relationship Types (UML derived): </a:t>
            </a:r>
            <a:r>
              <a:rPr lang="en-US" sz="1100" dirty="0"/>
              <a:t>Read as sentence with subject = start of arrow, verb = label, and object = end of arrow</a:t>
            </a:r>
            <a:endParaRPr kumimoji="1" lang="en-US" sz="1100" i="0" u="none" strike="noStrike" kern="0" cap="none" spc="0" normalizeH="0" baseline="0" noProof="0" dirty="0">
              <a:ln>
                <a:noFill/>
              </a:ln>
              <a:solidFill>
                <a:srgbClr val="000000"/>
              </a:solidFill>
              <a:effectLst/>
              <a:uLnTx/>
              <a:uFillTx/>
              <a:latin typeface="Arial"/>
              <a:ea typeface="ＭＳ Ｐゴシック" pitchFamily="34" charset="-128"/>
              <a:cs typeface="Arial" pitchFamily="34" charset="0"/>
            </a:endParaRPr>
          </a:p>
        </p:txBody>
      </p:sp>
      <p:sp>
        <p:nvSpPr>
          <p:cNvPr id="34" name="Rectangle 33">
            <a:extLst>
              <a:ext uri="{FF2B5EF4-FFF2-40B4-BE49-F238E27FC236}">
                <a16:creationId xmlns:a16="http://schemas.microsoft.com/office/drawing/2014/main" id="{2BD18178-701A-E04C-B98A-94C0DA08DF79}"/>
              </a:ext>
            </a:extLst>
          </p:cNvPr>
          <p:cNvSpPr/>
          <p:nvPr/>
        </p:nvSpPr>
        <p:spPr>
          <a:xfrm>
            <a:off x="226617" y="1327182"/>
            <a:ext cx="2326534" cy="4662815"/>
          </a:xfrm>
          <a:prstGeom prst="rect">
            <a:avLst/>
          </a:prstGeom>
        </p:spPr>
        <p:txBody>
          <a:bodyPr wrap="square">
            <a:spAutoFit/>
          </a:bodyPr>
          <a:lstStyle/>
          <a:p>
            <a:pPr eaLnBrk="1" hangingPunct="1"/>
            <a:r>
              <a:rPr kumimoji="1" lang="en-US" altLang="ja-JP" sz="1100" b="0" dirty="0">
                <a:latin typeface="Arial" panose="020B0604020202020204" pitchFamily="34" charset="0"/>
                <a:ea typeface="Osaka" charset="-128"/>
              </a:rPr>
              <a:t>Information Objects are abstract representations of information and data structures.  They may be referenced in many other views. </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The explicit definitions of Information Objects in this Viewpoint are tied by correspondence to the Functional or other Views where they are referenced.</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Information objects may themselves be decomposed into lower level objects, shown by containment or relationships.</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Specific information object structures will typically be instantiated during design and realized in different forms during development.</a:t>
            </a:r>
          </a:p>
          <a:p>
            <a:pPr eaLnBrk="1" hangingPunct="1"/>
            <a:endParaRPr kumimoji="1" lang="en-US" altLang="ja-JP" sz="1100" b="0" dirty="0">
              <a:latin typeface="Arial" panose="020B0604020202020204" pitchFamily="34" charset="0"/>
              <a:ea typeface="Osaka" charset="-128"/>
            </a:endParaRPr>
          </a:p>
          <a:p>
            <a:pPr eaLnBrk="1" hangingPunct="1"/>
            <a:r>
              <a:rPr kumimoji="1" lang="en-US" altLang="ja-JP" sz="1100" b="0" dirty="0">
                <a:latin typeface="Arial" panose="020B0604020202020204" pitchFamily="34" charset="0"/>
                <a:ea typeface="Osaka" charset="-128"/>
              </a:rPr>
              <a:t>Different instantiations or realizations of the same Information Object may occur in different deployments.</a:t>
            </a:r>
          </a:p>
        </p:txBody>
      </p:sp>
      <p:sp>
        <p:nvSpPr>
          <p:cNvPr id="3" name="Date Placeholder 1">
            <a:extLst>
              <a:ext uri="{FF2B5EF4-FFF2-40B4-BE49-F238E27FC236}">
                <a16:creationId xmlns:a16="http://schemas.microsoft.com/office/drawing/2014/main" id="{671D3CE2-54D7-0C2A-4EDE-6C7D79933133}"/>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solidFill>
                  <a:srgbClr val="FF0000"/>
                </a:solidFill>
              </a:rPr>
              <a:t>Fig 10-3, with mods</a:t>
            </a:r>
          </a:p>
        </p:txBody>
      </p:sp>
      <p:sp>
        <p:nvSpPr>
          <p:cNvPr id="21" name="TextBox 20">
            <a:extLst>
              <a:ext uri="{FF2B5EF4-FFF2-40B4-BE49-F238E27FC236}">
                <a16:creationId xmlns:a16="http://schemas.microsoft.com/office/drawing/2014/main" id="{875E128D-EED6-2EFD-9D0D-DB8AEED31EB9}"/>
              </a:ext>
            </a:extLst>
          </p:cNvPr>
          <p:cNvSpPr txBox="1"/>
          <p:nvPr/>
        </p:nvSpPr>
        <p:spPr>
          <a:xfrm>
            <a:off x="4889382" y="3107719"/>
            <a:ext cx="2446504" cy="1448795"/>
          </a:xfrm>
          <a:prstGeom prst="rect">
            <a:avLst/>
          </a:prstGeom>
          <a:noFill/>
        </p:spPr>
        <p:txBody>
          <a:bodyPr wrap="none" rtlCol="0">
            <a:spAutoFit/>
          </a:bodyPr>
          <a:lstStyle/>
          <a:p>
            <a:pPr>
              <a:lnSpc>
                <a:spcPts val="1800"/>
              </a:lnSpc>
            </a:pPr>
            <a:r>
              <a:rPr lang="en-GB" sz="1000" b="0" dirty="0">
                <a:solidFill>
                  <a:schemeClr val="tx1"/>
                </a:solidFill>
                <a:latin typeface="Arial" panose="020B0604020202020204" pitchFamily="34" charset="0"/>
                <a:cs typeface="Arial" panose="020B0604020202020204" pitchFamily="34" charset="0"/>
              </a:rPr>
              <a:t>Inheritance</a:t>
            </a:r>
          </a:p>
          <a:p>
            <a:pPr>
              <a:lnSpc>
                <a:spcPts val="1800"/>
              </a:lnSpc>
            </a:pPr>
            <a:r>
              <a:rPr lang="en-GB" sz="1000" b="0" dirty="0">
                <a:solidFill>
                  <a:schemeClr val="tx1"/>
                </a:solidFill>
                <a:latin typeface="Arial" panose="020B0604020202020204" pitchFamily="34" charset="0"/>
                <a:cs typeface="Arial" panose="020B0604020202020204" pitchFamily="34" charset="0"/>
              </a:rPr>
              <a:t>Composition</a:t>
            </a:r>
          </a:p>
          <a:p>
            <a:pPr>
              <a:lnSpc>
                <a:spcPts val="1800"/>
              </a:lnSpc>
            </a:pPr>
            <a:r>
              <a:rPr lang="en-GB" sz="1000" b="0" dirty="0">
                <a:solidFill>
                  <a:schemeClr val="tx1"/>
                </a:solidFill>
                <a:latin typeface="Arial" panose="020B0604020202020204" pitchFamily="34" charset="0"/>
                <a:cs typeface="Arial" panose="020B0604020202020204" pitchFamily="34" charset="0"/>
              </a:rPr>
              <a:t>Aggregation</a:t>
            </a:r>
          </a:p>
          <a:p>
            <a:pPr>
              <a:lnSpc>
                <a:spcPts val="1800"/>
              </a:lnSpc>
            </a:pPr>
            <a:r>
              <a:rPr lang="en-GB" sz="1000" b="0" dirty="0">
                <a:solidFill>
                  <a:schemeClr val="tx1"/>
                </a:solidFill>
                <a:latin typeface="Arial" panose="020B0604020202020204" pitchFamily="34" charset="0"/>
                <a:cs typeface="Arial" panose="020B0604020202020204" pitchFamily="34" charset="0"/>
              </a:rPr>
              <a:t>Association (other relationship, labelled)</a:t>
            </a:r>
          </a:p>
          <a:p>
            <a:pPr>
              <a:lnSpc>
                <a:spcPts val="1800"/>
              </a:lnSpc>
            </a:pPr>
            <a:r>
              <a:rPr lang="en-GB" sz="1000" b="0" dirty="0">
                <a:solidFill>
                  <a:schemeClr val="tx1"/>
                </a:solidFill>
                <a:latin typeface="Arial" panose="020B0604020202020204" pitchFamily="34" charset="0"/>
                <a:cs typeface="Arial" panose="020B0604020202020204" pitchFamily="34" charset="0"/>
              </a:rPr>
              <a:t>Directional Association</a:t>
            </a:r>
          </a:p>
          <a:p>
            <a:pPr>
              <a:lnSpc>
                <a:spcPts val="1800"/>
              </a:lnSpc>
            </a:pPr>
            <a:r>
              <a:rPr lang="en-GB" sz="1000" b="0" dirty="0">
                <a:latin typeface="Arial" panose="020B0604020202020204" pitchFamily="34" charset="0"/>
                <a:cs typeface="Arial" panose="020B0604020202020204" pitchFamily="34" charset="0"/>
              </a:rPr>
              <a:t>Correspondence</a:t>
            </a:r>
            <a:endParaRPr lang="en-GB" sz="1000" b="0" dirty="0">
              <a:solidFill>
                <a:schemeClr val="tx1"/>
              </a:solidFill>
              <a:latin typeface="Arial" panose="020B0604020202020204" pitchFamily="34" charset="0"/>
              <a:cs typeface="Arial" panose="020B0604020202020204" pitchFamily="34" charset="0"/>
            </a:endParaRPr>
          </a:p>
        </p:txBody>
      </p:sp>
      <p:grpSp>
        <p:nvGrpSpPr>
          <p:cNvPr id="22" name="Group 21">
            <a:extLst>
              <a:ext uri="{FF2B5EF4-FFF2-40B4-BE49-F238E27FC236}">
                <a16:creationId xmlns:a16="http://schemas.microsoft.com/office/drawing/2014/main" id="{0D5EB7EA-3FB7-FED3-B209-B8B660EC4615}"/>
              </a:ext>
            </a:extLst>
          </p:cNvPr>
          <p:cNvGrpSpPr/>
          <p:nvPr/>
        </p:nvGrpSpPr>
        <p:grpSpPr>
          <a:xfrm>
            <a:off x="3792181" y="3202948"/>
            <a:ext cx="874287" cy="966969"/>
            <a:chOff x="3764599" y="2894079"/>
            <a:chExt cx="874287" cy="966969"/>
          </a:xfrm>
        </p:grpSpPr>
        <p:cxnSp>
          <p:nvCxnSpPr>
            <p:cNvPr id="23" name="Straight Connector 22">
              <a:extLst>
                <a:ext uri="{FF2B5EF4-FFF2-40B4-BE49-F238E27FC236}">
                  <a16:creationId xmlns:a16="http://schemas.microsoft.com/office/drawing/2014/main" id="{783CEFF1-3E2F-8F0C-DBE0-30A06A8DF027}"/>
                </a:ext>
              </a:extLst>
            </p:cNvPr>
            <p:cNvCxnSpPr/>
            <p:nvPr/>
          </p:nvCxnSpPr>
          <p:spPr bwMode="auto">
            <a:xfrm flipH="1">
              <a:off x="3764599" y="3651158"/>
              <a:ext cx="874287"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grpSp>
          <p:nvGrpSpPr>
            <p:cNvPr id="29" name="Group 28">
              <a:extLst>
                <a:ext uri="{FF2B5EF4-FFF2-40B4-BE49-F238E27FC236}">
                  <a16:creationId xmlns:a16="http://schemas.microsoft.com/office/drawing/2014/main" id="{64BE4C18-33AB-D3FA-F076-410380026449}"/>
                </a:ext>
              </a:extLst>
            </p:cNvPr>
            <p:cNvGrpSpPr/>
            <p:nvPr/>
          </p:nvGrpSpPr>
          <p:grpSpPr>
            <a:xfrm flipH="1">
              <a:off x="3764599" y="3130211"/>
              <a:ext cx="874287" cy="123469"/>
              <a:chOff x="2411760" y="3271836"/>
              <a:chExt cx="874287" cy="123469"/>
            </a:xfrm>
          </p:grpSpPr>
          <p:cxnSp>
            <p:nvCxnSpPr>
              <p:cNvPr id="46" name="Straight Connector 45">
                <a:extLst>
                  <a:ext uri="{FF2B5EF4-FFF2-40B4-BE49-F238E27FC236}">
                    <a16:creationId xmlns:a16="http://schemas.microsoft.com/office/drawing/2014/main" id="{C0E3C150-19B3-E6F8-18B5-F60E59C03535}"/>
                  </a:ext>
                </a:extLst>
              </p:cNvPr>
              <p:cNvCxnSpPr/>
              <p:nvPr/>
            </p:nvCxnSpPr>
            <p:spPr bwMode="auto">
              <a:xfrm>
                <a:off x="2411760" y="3333571"/>
                <a:ext cx="72008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47" name="Flowchart: Decision 17">
                <a:extLst>
                  <a:ext uri="{FF2B5EF4-FFF2-40B4-BE49-F238E27FC236}">
                    <a16:creationId xmlns:a16="http://schemas.microsoft.com/office/drawing/2014/main" id="{A72A1F5A-3AEA-1BEF-4FFB-1E816A84C08F}"/>
                  </a:ext>
                </a:extLst>
              </p:cNvPr>
              <p:cNvSpPr/>
              <p:nvPr/>
            </p:nvSpPr>
            <p:spPr bwMode="auto">
              <a:xfrm>
                <a:off x="3070023" y="3271836"/>
                <a:ext cx="216024" cy="123469"/>
              </a:xfrm>
              <a:prstGeom prst="flowChartDecision">
                <a:avLst/>
              </a:prstGeom>
              <a:solidFill>
                <a:schemeClr val="tx1"/>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grpSp>
        <p:grpSp>
          <p:nvGrpSpPr>
            <p:cNvPr id="30" name="Group 29">
              <a:extLst>
                <a:ext uri="{FF2B5EF4-FFF2-40B4-BE49-F238E27FC236}">
                  <a16:creationId xmlns:a16="http://schemas.microsoft.com/office/drawing/2014/main" id="{97620C0B-17F2-EBF6-113B-2DD4065D170A}"/>
                </a:ext>
              </a:extLst>
            </p:cNvPr>
            <p:cNvGrpSpPr/>
            <p:nvPr/>
          </p:nvGrpSpPr>
          <p:grpSpPr>
            <a:xfrm flipH="1">
              <a:off x="3764599" y="3363126"/>
              <a:ext cx="874287" cy="123469"/>
              <a:chOff x="2411760" y="3511281"/>
              <a:chExt cx="874287" cy="123469"/>
            </a:xfrm>
          </p:grpSpPr>
          <p:cxnSp>
            <p:nvCxnSpPr>
              <p:cNvPr id="44" name="Straight Connector 43">
                <a:extLst>
                  <a:ext uri="{FF2B5EF4-FFF2-40B4-BE49-F238E27FC236}">
                    <a16:creationId xmlns:a16="http://schemas.microsoft.com/office/drawing/2014/main" id="{0C5BD742-77F7-0121-0FBB-513E9D538E96}"/>
                  </a:ext>
                </a:extLst>
              </p:cNvPr>
              <p:cNvCxnSpPr/>
              <p:nvPr/>
            </p:nvCxnSpPr>
            <p:spPr bwMode="auto">
              <a:xfrm>
                <a:off x="2411760" y="3573016"/>
                <a:ext cx="72008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45" name="Flowchart: Decision 18">
                <a:extLst>
                  <a:ext uri="{FF2B5EF4-FFF2-40B4-BE49-F238E27FC236}">
                    <a16:creationId xmlns:a16="http://schemas.microsoft.com/office/drawing/2014/main" id="{0F9CA3C5-4AA6-6BD3-D29B-909C4757B712}"/>
                  </a:ext>
                </a:extLst>
              </p:cNvPr>
              <p:cNvSpPr/>
              <p:nvPr/>
            </p:nvSpPr>
            <p:spPr bwMode="auto">
              <a:xfrm>
                <a:off x="3070023" y="3511281"/>
                <a:ext cx="216024" cy="123469"/>
              </a:xfrm>
              <a:prstGeom prst="flowChartDecision">
                <a:avLst/>
              </a:prstGeom>
              <a:solidFill>
                <a:schemeClr val="bg1"/>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grpSp>
        <p:grpSp>
          <p:nvGrpSpPr>
            <p:cNvPr id="32" name="Group 31">
              <a:extLst>
                <a:ext uri="{FF2B5EF4-FFF2-40B4-BE49-F238E27FC236}">
                  <a16:creationId xmlns:a16="http://schemas.microsoft.com/office/drawing/2014/main" id="{E9F622E8-4544-62F5-6F66-C9BBA09E8228}"/>
                </a:ext>
              </a:extLst>
            </p:cNvPr>
            <p:cNvGrpSpPr/>
            <p:nvPr/>
          </p:nvGrpSpPr>
          <p:grpSpPr>
            <a:xfrm flipH="1">
              <a:off x="3764599" y="2894079"/>
              <a:ext cx="874287" cy="126020"/>
              <a:chOff x="2411760" y="3031961"/>
              <a:chExt cx="874287" cy="126020"/>
            </a:xfrm>
          </p:grpSpPr>
          <p:cxnSp>
            <p:nvCxnSpPr>
              <p:cNvPr id="42" name="Straight Connector 41">
                <a:extLst>
                  <a:ext uri="{FF2B5EF4-FFF2-40B4-BE49-F238E27FC236}">
                    <a16:creationId xmlns:a16="http://schemas.microsoft.com/office/drawing/2014/main" id="{671C0CC9-50AF-E900-8EC8-E7AAF4F3F15D}"/>
                  </a:ext>
                </a:extLst>
              </p:cNvPr>
              <p:cNvCxnSpPr/>
              <p:nvPr/>
            </p:nvCxnSpPr>
            <p:spPr bwMode="auto">
              <a:xfrm>
                <a:off x="2411760" y="3094971"/>
                <a:ext cx="72008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43" name="Isosceles Triangle 19">
                <a:extLst>
                  <a:ext uri="{FF2B5EF4-FFF2-40B4-BE49-F238E27FC236}">
                    <a16:creationId xmlns:a16="http://schemas.microsoft.com/office/drawing/2014/main" id="{17139658-DFA6-60F6-C225-8210CAED7125}"/>
                  </a:ext>
                </a:extLst>
              </p:cNvPr>
              <p:cNvSpPr/>
              <p:nvPr/>
            </p:nvSpPr>
            <p:spPr bwMode="auto">
              <a:xfrm rot="5400000">
                <a:off x="3145933" y="3017867"/>
                <a:ext cx="126020" cy="154208"/>
              </a:xfrm>
              <a:prstGeom prst="triangl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grpSp>
        <p:cxnSp>
          <p:nvCxnSpPr>
            <p:cNvPr id="39" name="Straight Connector 38">
              <a:extLst>
                <a:ext uri="{FF2B5EF4-FFF2-40B4-BE49-F238E27FC236}">
                  <a16:creationId xmlns:a16="http://schemas.microsoft.com/office/drawing/2014/main" id="{350CF6D1-4AFA-587E-85F8-4DCEAAD79925}"/>
                </a:ext>
              </a:extLst>
            </p:cNvPr>
            <p:cNvCxnSpPr/>
            <p:nvPr/>
          </p:nvCxnSpPr>
          <p:spPr bwMode="auto">
            <a:xfrm flipH="1">
              <a:off x="3766310" y="3861048"/>
              <a:ext cx="870864" cy="0"/>
            </a:xfrm>
            <a:prstGeom prst="line">
              <a:avLst/>
            </a:prstGeom>
            <a:noFill/>
            <a:ln w="9525" cap="flat" cmpd="sng" algn="ctr">
              <a:solidFill>
                <a:schemeClr val="tx1"/>
              </a:solidFill>
              <a:prstDash val="solid"/>
              <a:round/>
              <a:headEnd type="none" w="med" len="med"/>
              <a:tailEnd type="arrow" w="lg" len="lg"/>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grpSp>
      <p:cxnSp>
        <p:nvCxnSpPr>
          <p:cNvPr id="48" name="Straight Connector 47">
            <a:extLst>
              <a:ext uri="{FF2B5EF4-FFF2-40B4-BE49-F238E27FC236}">
                <a16:creationId xmlns:a16="http://schemas.microsoft.com/office/drawing/2014/main" id="{7332AAB1-4F9E-49EF-9914-0D6D8F7E6DBE}"/>
              </a:ext>
            </a:extLst>
          </p:cNvPr>
          <p:cNvCxnSpPr/>
          <p:nvPr/>
        </p:nvCxnSpPr>
        <p:spPr bwMode="auto">
          <a:xfrm flipH="1">
            <a:off x="3789918" y="4403119"/>
            <a:ext cx="870864" cy="0"/>
          </a:xfrm>
          <a:prstGeom prst="line">
            <a:avLst/>
          </a:prstGeom>
          <a:noFill/>
          <a:ln w="9525" cap="flat" cmpd="sng" algn="ctr">
            <a:solidFill>
              <a:schemeClr val="tx1"/>
            </a:solidFill>
            <a:prstDash val="lgDash"/>
            <a:round/>
            <a:headEnd type="none" w="med" len="med"/>
            <a:tailEnd type="arrow" w="lg" len="lg"/>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Tree>
    <p:extLst>
      <p:ext uri="{BB962C8B-B14F-4D97-AF65-F5344CB8AC3E}">
        <p14:creationId xmlns:p14="http://schemas.microsoft.com/office/powerpoint/2010/main" val="12852723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975B703-A070-5590-6AB9-EF30D58D1248}"/>
              </a:ext>
            </a:extLst>
          </p:cNvPr>
          <p:cNvSpPr>
            <a:spLocks noGrp="1"/>
          </p:cNvSpPr>
          <p:nvPr>
            <p:ph idx="1"/>
          </p:nvPr>
        </p:nvSpPr>
        <p:spPr>
          <a:xfrm>
            <a:off x="457200" y="808897"/>
            <a:ext cx="8229600" cy="5410200"/>
          </a:xfrm>
        </p:spPr>
        <p:txBody>
          <a:bodyPr/>
          <a:lstStyle/>
          <a:p>
            <a:r>
              <a:rPr lang="en-US" sz="1200" u="sng" dirty="0"/>
              <a:t>The systems architect is an </a:t>
            </a:r>
            <a:r>
              <a:rPr lang="en-US" sz="1200" u="sng" dirty="0">
                <a:hlinkClick r:id="rId2" tooltip="Information and communications technology">
                  <a:extLst>
                    <a:ext uri="{A12FA001-AC4F-418D-AE19-62706E023703}">
                      <ahyp:hlinkClr xmlns:ahyp="http://schemas.microsoft.com/office/drawing/2018/hyperlinkcolor" val="tx"/>
                    </a:ext>
                  </a:extLst>
                </a:hlinkClick>
              </a:rPr>
              <a:t>information and communications technology</a:t>
            </a:r>
            <a:r>
              <a:rPr lang="en-US" sz="1200" u="sng" dirty="0"/>
              <a:t> professional</a:t>
            </a:r>
            <a:r>
              <a:rPr lang="en-US" sz="1200" dirty="0"/>
              <a:t>. Systems architects define the </a:t>
            </a:r>
            <a:r>
              <a:rPr lang="en-US" sz="1200" dirty="0">
                <a:hlinkClick r:id="rId3" tooltip="Systems architecture">
                  <a:extLst>
                    <a:ext uri="{A12FA001-AC4F-418D-AE19-62706E023703}">
                      <ahyp:hlinkClr xmlns:ahyp="http://schemas.microsoft.com/office/drawing/2018/hyperlinkcolor" val="tx"/>
                    </a:ext>
                  </a:extLst>
                </a:hlinkClick>
              </a:rPr>
              <a:t>architecture</a:t>
            </a:r>
            <a:r>
              <a:rPr lang="en-US" sz="1200" dirty="0"/>
              <a:t> of a computerized system (i.e., a system composed of software and hardware) in order to fulfill certain </a:t>
            </a:r>
            <a:r>
              <a:rPr lang="en-US" sz="1200" dirty="0">
                <a:hlinkClick r:id="rId4" tooltip="Requirements">
                  <a:extLst>
                    <a:ext uri="{A12FA001-AC4F-418D-AE19-62706E023703}">
                      <ahyp:hlinkClr xmlns:ahyp="http://schemas.microsoft.com/office/drawing/2018/hyperlinkcolor" val="tx"/>
                    </a:ext>
                  </a:extLst>
                </a:hlinkClick>
              </a:rPr>
              <a:t>requirements</a:t>
            </a:r>
            <a:r>
              <a:rPr lang="en-US" sz="1200" dirty="0"/>
              <a:t>. Such definitions include: a breakdown of the system into components, the component interactions and interfaces (including with the environment, especially the user), and the technologies and resources to be used in its design and implementation. </a:t>
            </a:r>
          </a:p>
          <a:p>
            <a:r>
              <a:rPr lang="en-US" sz="1200" dirty="0"/>
              <a:t>The systems architect's work should seek to avoid </a:t>
            </a:r>
            <a:r>
              <a:rPr lang="en-US" sz="1200" dirty="0">
                <a:hlinkClick r:id="rId5" tooltip="Implementation">
                  <a:extLst>
                    <a:ext uri="{A12FA001-AC4F-418D-AE19-62706E023703}">
                      <ahyp:hlinkClr xmlns:ahyp="http://schemas.microsoft.com/office/drawing/2018/hyperlinkcolor" val="tx"/>
                    </a:ext>
                  </a:extLst>
                </a:hlinkClick>
              </a:rPr>
              <a:t>implementation</a:t>
            </a:r>
            <a:r>
              <a:rPr lang="en-US" sz="1200" dirty="0"/>
              <a:t> issues and readily permit unanticipated extensions/modifications in future stages. Because of the extensive experience required for this, the systems architect is typically a very senior technologist with substantial, but general, knowledge of hardware, software, and similar (user) systems.</a:t>
            </a:r>
          </a:p>
          <a:p>
            <a:r>
              <a:rPr lang="en-US" sz="1200" dirty="0"/>
              <a:t>Wikipedia: </a:t>
            </a:r>
            <a:r>
              <a:rPr lang="en-US" sz="1200" dirty="0">
                <a:hlinkClick r:id="rId6">
                  <a:extLst>
                    <a:ext uri="{A12FA001-AC4F-418D-AE19-62706E023703}">
                      <ahyp:hlinkClr xmlns:ahyp="http://schemas.microsoft.com/office/drawing/2018/hyperlinkcolor" val="tx"/>
                    </a:ext>
                  </a:extLst>
                </a:hlinkClick>
              </a:rPr>
              <a:t>https://en.wikipedia.org/wiki/Systems_architect</a:t>
            </a:r>
            <a:endParaRPr lang="en-US" sz="1200" dirty="0"/>
          </a:p>
          <a:p>
            <a:endParaRPr lang="en-US" sz="1200" dirty="0"/>
          </a:p>
          <a:p>
            <a:endParaRPr lang="en-US" sz="1200" dirty="0"/>
          </a:p>
          <a:p>
            <a:endParaRPr lang="en-US" sz="1200" dirty="0"/>
          </a:p>
          <a:p>
            <a:endParaRPr lang="en-US" sz="1200" dirty="0"/>
          </a:p>
          <a:p>
            <a:endParaRPr lang="en-US" sz="1200" dirty="0"/>
          </a:p>
          <a:p>
            <a:endParaRPr lang="en-US" sz="1200" dirty="0"/>
          </a:p>
          <a:p>
            <a:pPr marL="0" indent="0">
              <a:buNone/>
            </a:pPr>
            <a:endParaRPr lang="en-US" sz="1200" dirty="0"/>
          </a:p>
          <a:p>
            <a:endParaRPr lang="en-US" sz="1200" dirty="0"/>
          </a:p>
          <a:p>
            <a:endParaRPr lang="en-US" sz="1200" dirty="0"/>
          </a:p>
          <a:p>
            <a:endParaRPr lang="en-US" sz="1200" dirty="0"/>
          </a:p>
          <a:p>
            <a:endParaRPr lang="en-US" sz="1200" u="sng" dirty="0"/>
          </a:p>
          <a:p>
            <a:r>
              <a:rPr lang="en-US" sz="1200" u="sng" dirty="0"/>
              <a:t>Systems engineering is an </a:t>
            </a:r>
            <a:r>
              <a:rPr lang="en-US" sz="1200" u="sng" dirty="0">
                <a:hlinkClick r:id="rId7" tooltip="Interdisciplinary">
                  <a:extLst>
                    <a:ext uri="{A12FA001-AC4F-418D-AE19-62706E023703}">
                      <ahyp:hlinkClr xmlns:ahyp="http://schemas.microsoft.com/office/drawing/2018/hyperlinkcolor" val="tx"/>
                    </a:ext>
                  </a:extLst>
                </a:hlinkClick>
              </a:rPr>
              <a:t>interdisciplinary</a:t>
            </a:r>
            <a:r>
              <a:rPr lang="en-US" sz="1200" u="sng" dirty="0"/>
              <a:t> field of </a:t>
            </a:r>
            <a:r>
              <a:rPr lang="en-US" sz="1200" u="sng" dirty="0">
                <a:hlinkClick r:id="rId8" tooltip="Engineering">
                  <a:extLst>
                    <a:ext uri="{A12FA001-AC4F-418D-AE19-62706E023703}">
                      <ahyp:hlinkClr xmlns:ahyp="http://schemas.microsoft.com/office/drawing/2018/hyperlinkcolor" val="tx"/>
                    </a:ext>
                  </a:extLst>
                </a:hlinkClick>
              </a:rPr>
              <a:t>engineering</a:t>
            </a:r>
            <a:r>
              <a:rPr lang="en-US" sz="1200" u="sng" dirty="0"/>
              <a:t> and </a:t>
            </a:r>
            <a:r>
              <a:rPr lang="en-US" sz="1200" u="sng" dirty="0">
                <a:hlinkClick r:id="rId9" tooltip="Engineering management">
                  <a:extLst>
                    <a:ext uri="{A12FA001-AC4F-418D-AE19-62706E023703}">
                      <ahyp:hlinkClr xmlns:ahyp="http://schemas.microsoft.com/office/drawing/2018/hyperlinkcolor" val="tx"/>
                    </a:ext>
                  </a:extLst>
                </a:hlinkClick>
              </a:rPr>
              <a:t>engineering management</a:t>
            </a:r>
            <a:r>
              <a:rPr lang="en-US" sz="1200" dirty="0"/>
              <a:t> that focuses on how to design, integrate, and manage </a:t>
            </a:r>
            <a:r>
              <a:rPr lang="en-US" sz="1200" dirty="0">
                <a:hlinkClick r:id="rId10" tooltip="Complex system">
                  <a:extLst>
                    <a:ext uri="{A12FA001-AC4F-418D-AE19-62706E023703}">
                      <ahyp:hlinkClr xmlns:ahyp="http://schemas.microsoft.com/office/drawing/2018/hyperlinkcolor" val="tx"/>
                    </a:ext>
                  </a:extLst>
                </a:hlinkClick>
              </a:rPr>
              <a:t>complex systems</a:t>
            </a:r>
            <a:r>
              <a:rPr lang="en-US" sz="1200" dirty="0"/>
              <a:t> over their </a:t>
            </a:r>
            <a:r>
              <a:rPr lang="en-US" sz="1200" dirty="0">
                <a:hlinkClick r:id="rId11" tooltip="Enterprise life cycle">
                  <a:extLst>
                    <a:ext uri="{A12FA001-AC4F-418D-AE19-62706E023703}">
                      <ahyp:hlinkClr xmlns:ahyp="http://schemas.microsoft.com/office/drawing/2018/hyperlinkcolor" val="tx"/>
                    </a:ext>
                  </a:extLst>
                </a:hlinkClick>
              </a:rPr>
              <a:t>life cycles</a:t>
            </a:r>
            <a:r>
              <a:rPr lang="en-US" sz="1200" dirty="0"/>
              <a:t>. At its core, systems engineering utilizes </a:t>
            </a:r>
            <a:r>
              <a:rPr lang="en-US" sz="1200" dirty="0">
                <a:hlinkClick r:id="rId12" tooltip="Systems thinking">
                  <a:extLst>
                    <a:ext uri="{A12FA001-AC4F-418D-AE19-62706E023703}">
                      <ahyp:hlinkClr xmlns:ahyp="http://schemas.microsoft.com/office/drawing/2018/hyperlinkcolor" val="tx"/>
                    </a:ext>
                  </a:extLst>
                </a:hlinkClick>
              </a:rPr>
              <a:t>systems thinking</a:t>
            </a:r>
            <a:r>
              <a:rPr lang="en-US" sz="1200" dirty="0"/>
              <a:t> principles to organize this body of knowledge. The individual outcome of such efforts, an engineered system, can be defined as a combination of components that work in </a:t>
            </a:r>
            <a:r>
              <a:rPr lang="en-US" sz="1200" dirty="0">
                <a:hlinkClick r:id="rId13" tooltip="Synergy">
                  <a:extLst>
                    <a:ext uri="{A12FA001-AC4F-418D-AE19-62706E023703}">
                      <ahyp:hlinkClr xmlns:ahyp="http://schemas.microsoft.com/office/drawing/2018/hyperlinkcolor" val="tx"/>
                    </a:ext>
                  </a:extLst>
                </a:hlinkClick>
              </a:rPr>
              <a:t>synergy</a:t>
            </a:r>
            <a:r>
              <a:rPr lang="en-US" sz="1200" dirty="0"/>
              <a:t> to collectively perform a useful </a:t>
            </a:r>
            <a:r>
              <a:rPr lang="en-US" sz="1200" dirty="0">
                <a:hlinkClick r:id="rId14" tooltip="Function (engineering)">
                  <a:extLst>
                    <a:ext uri="{A12FA001-AC4F-418D-AE19-62706E023703}">
                      <ahyp:hlinkClr xmlns:ahyp="http://schemas.microsoft.com/office/drawing/2018/hyperlinkcolor" val="tx"/>
                    </a:ext>
                  </a:extLst>
                </a:hlinkClick>
              </a:rPr>
              <a:t>function</a:t>
            </a:r>
            <a:r>
              <a:rPr lang="en-US" sz="1200" dirty="0"/>
              <a:t>. </a:t>
            </a:r>
          </a:p>
          <a:p>
            <a:r>
              <a:rPr lang="en-US" sz="1200" dirty="0"/>
              <a:t>Issues such as requirements engineering, reliability, logistics, coordination of different teams, testing and evaluation, maintainability and many other disciplines necessary for successful system design, development, implementation, and ultimate decommission become more difficult when dealing with large or complex projects. Systems engineering deals with work-processes, optimization methods, and risk management tools in such projects.</a:t>
            </a:r>
          </a:p>
          <a:p>
            <a:r>
              <a:rPr lang="en-US" sz="1200" dirty="0"/>
              <a:t>Wikipedia: </a:t>
            </a:r>
            <a:r>
              <a:rPr lang="en-US" sz="1200" u="sng" dirty="0"/>
              <a:t>https://</a:t>
            </a:r>
            <a:r>
              <a:rPr lang="en-US" sz="1200" u="sng" dirty="0" err="1"/>
              <a:t>en.wikipedia.org</a:t>
            </a:r>
            <a:r>
              <a:rPr lang="en-US" sz="1200" u="sng" dirty="0"/>
              <a:t>/wiki/</a:t>
            </a:r>
            <a:r>
              <a:rPr lang="en-US" sz="1200" u="sng" dirty="0" err="1"/>
              <a:t>Systems_engineering</a:t>
            </a:r>
            <a:endParaRPr lang="en-US" sz="1200" u="sng" dirty="0"/>
          </a:p>
        </p:txBody>
      </p:sp>
      <p:sp>
        <p:nvSpPr>
          <p:cNvPr id="7" name="Triangle 6">
            <a:extLst>
              <a:ext uri="{FF2B5EF4-FFF2-40B4-BE49-F238E27FC236}">
                <a16:creationId xmlns:a16="http://schemas.microsoft.com/office/drawing/2014/main" id="{29D9129E-3A84-9525-A8D8-0A7CDA680A42}"/>
              </a:ext>
            </a:extLst>
          </p:cNvPr>
          <p:cNvSpPr/>
          <p:nvPr/>
        </p:nvSpPr>
        <p:spPr bwMode="auto">
          <a:xfrm>
            <a:off x="1332742" y="2514600"/>
            <a:ext cx="4267200" cy="1447800"/>
          </a:xfrm>
          <a:prstGeom prst="triangle">
            <a:avLst>
              <a:gd name="adj" fmla="val 0"/>
            </a:avLst>
          </a:prstGeom>
          <a:solidFill>
            <a:srgbClr val="FFFFFF"/>
          </a:solidFill>
          <a:ln w="9525" cap="flat" cmpd="sng" algn="ctr">
            <a:solidFill>
              <a:srgbClr val="00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2" name="Title 1">
            <a:extLst>
              <a:ext uri="{FF2B5EF4-FFF2-40B4-BE49-F238E27FC236}">
                <a16:creationId xmlns:a16="http://schemas.microsoft.com/office/drawing/2014/main" id="{94442901-EB91-BF0C-0382-76D58B13C486}"/>
              </a:ext>
            </a:extLst>
          </p:cNvPr>
          <p:cNvSpPr>
            <a:spLocks noGrp="1"/>
          </p:cNvSpPr>
          <p:nvPr>
            <p:ph type="title"/>
          </p:nvPr>
        </p:nvSpPr>
        <p:spPr>
          <a:xfrm>
            <a:off x="1562100" y="76202"/>
            <a:ext cx="6019800" cy="619897"/>
          </a:xfrm>
        </p:spPr>
        <p:txBody>
          <a:bodyPr/>
          <a:lstStyle/>
          <a:p>
            <a:r>
              <a:rPr lang="en-US" sz="2000" dirty="0"/>
              <a:t>Relationship of Systems Architecting to Systems Engineering</a:t>
            </a:r>
          </a:p>
        </p:txBody>
      </p:sp>
      <p:sp>
        <p:nvSpPr>
          <p:cNvPr id="4" name="Date Placeholder 3">
            <a:extLst>
              <a:ext uri="{FF2B5EF4-FFF2-40B4-BE49-F238E27FC236}">
                <a16:creationId xmlns:a16="http://schemas.microsoft.com/office/drawing/2014/main" id="{C19B64F2-125F-A105-8024-0BE1E4626ACA}"/>
              </a:ext>
            </a:extLst>
          </p:cNvPr>
          <p:cNvSpPr>
            <a:spLocks noGrp="1"/>
          </p:cNvSpPr>
          <p:nvPr>
            <p:ph type="dt" sz="half" idx="2"/>
          </p:nvPr>
        </p:nvSpPr>
        <p:spPr>
          <a:xfrm>
            <a:off x="0" y="6553200"/>
            <a:ext cx="1731963" cy="268288"/>
          </a:xfrm>
        </p:spPr>
        <p:txBody>
          <a:bodyPr/>
          <a:lstStyle/>
          <a:p>
            <a:r>
              <a:rPr lang="en-US"/>
              <a:t>28 Mar 2024</a:t>
            </a:r>
            <a:endParaRPr lang="en-US" dirty="0"/>
          </a:p>
        </p:txBody>
      </p:sp>
      <p:sp>
        <p:nvSpPr>
          <p:cNvPr id="5" name="Triangle 4">
            <a:extLst>
              <a:ext uri="{FF2B5EF4-FFF2-40B4-BE49-F238E27FC236}">
                <a16:creationId xmlns:a16="http://schemas.microsoft.com/office/drawing/2014/main" id="{3A4FD013-9A0F-3FC6-4438-D21FEA52F708}"/>
              </a:ext>
            </a:extLst>
          </p:cNvPr>
          <p:cNvSpPr/>
          <p:nvPr/>
        </p:nvSpPr>
        <p:spPr bwMode="auto">
          <a:xfrm>
            <a:off x="1828800" y="2819400"/>
            <a:ext cx="4267200" cy="1143000"/>
          </a:xfrm>
          <a:prstGeom prst="triangle">
            <a:avLst>
              <a:gd name="adj" fmla="val 0"/>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6" name="Triangle 5">
            <a:extLst>
              <a:ext uri="{FF2B5EF4-FFF2-40B4-BE49-F238E27FC236}">
                <a16:creationId xmlns:a16="http://schemas.microsoft.com/office/drawing/2014/main" id="{68708C7D-4584-1D64-9265-4629F1135A3B}"/>
              </a:ext>
            </a:extLst>
          </p:cNvPr>
          <p:cNvSpPr/>
          <p:nvPr/>
        </p:nvSpPr>
        <p:spPr bwMode="auto">
          <a:xfrm flipH="1">
            <a:off x="3048000" y="2819400"/>
            <a:ext cx="4267200" cy="1143000"/>
          </a:xfrm>
          <a:prstGeom prst="triangle">
            <a:avLst>
              <a:gd name="adj" fmla="val 0"/>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8" name="TextBox 7">
            <a:extLst>
              <a:ext uri="{FF2B5EF4-FFF2-40B4-BE49-F238E27FC236}">
                <a16:creationId xmlns:a16="http://schemas.microsoft.com/office/drawing/2014/main" id="{D32424EE-D5D1-2A1A-A4A7-569CFB56A7CF}"/>
              </a:ext>
            </a:extLst>
          </p:cNvPr>
          <p:cNvSpPr txBox="1"/>
          <p:nvPr/>
        </p:nvSpPr>
        <p:spPr>
          <a:xfrm>
            <a:off x="1905000" y="3375498"/>
            <a:ext cx="1905000" cy="276999"/>
          </a:xfrm>
          <a:prstGeom prst="rect">
            <a:avLst/>
          </a:prstGeom>
          <a:noFill/>
        </p:spPr>
        <p:txBody>
          <a:bodyPr wrap="square">
            <a:spAutoFit/>
          </a:bodyPr>
          <a:lstStyle/>
          <a:p>
            <a:r>
              <a:rPr lang="en-US" sz="1200" dirty="0"/>
              <a:t>S</a:t>
            </a:r>
            <a:r>
              <a:rPr lang="en-US" sz="1200" b="1" dirty="0"/>
              <a:t>ystems </a:t>
            </a:r>
            <a:r>
              <a:rPr lang="en-US" sz="1200" dirty="0"/>
              <a:t>A</a:t>
            </a:r>
            <a:r>
              <a:rPr lang="en-US" sz="1200" b="1" dirty="0"/>
              <a:t>rchitecting</a:t>
            </a:r>
            <a:r>
              <a:rPr lang="en-US" sz="1200" dirty="0"/>
              <a:t> </a:t>
            </a:r>
          </a:p>
        </p:txBody>
      </p:sp>
      <p:sp>
        <p:nvSpPr>
          <p:cNvPr id="9" name="TextBox 8">
            <a:extLst>
              <a:ext uri="{FF2B5EF4-FFF2-40B4-BE49-F238E27FC236}">
                <a16:creationId xmlns:a16="http://schemas.microsoft.com/office/drawing/2014/main" id="{459730BE-A40A-ED0D-88D0-7C0A796316A3}"/>
              </a:ext>
            </a:extLst>
          </p:cNvPr>
          <p:cNvSpPr txBox="1"/>
          <p:nvPr/>
        </p:nvSpPr>
        <p:spPr>
          <a:xfrm>
            <a:off x="5410200" y="3390900"/>
            <a:ext cx="1905000" cy="276999"/>
          </a:xfrm>
          <a:prstGeom prst="rect">
            <a:avLst/>
          </a:prstGeom>
          <a:noFill/>
        </p:spPr>
        <p:txBody>
          <a:bodyPr wrap="square">
            <a:spAutoFit/>
          </a:bodyPr>
          <a:lstStyle/>
          <a:p>
            <a:r>
              <a:rPr lang="en-US" sz="1200" dirty="0"/>
              <a:t>S</a:t>
            </a:r>
            <a:r>
              <a:rPr lang="en-US" sz="1200" b="1" dirty="0"/>
              <a:t>ystems </a:t>
            </a:r>
            <a:r>
              <a:rPr lang="en-US" sz="1200" dirty="0"/>
              <a:t>E</a:t>
            </a:r>
            <a:r>
              <a:rPr lang="en-US" sz="1200" b="1" dirty="0"/>
              <a:t>ngineering</a:t>
            </a:r>
            <a:r>
              <a:rPr lang="en-US" sz="1200" dirty="0"/>
              <a:t> </a:t>
            </a:r>
          </a:p>
        </p:txBody>
      </p:sp>
      <p:sp>
        <p:nvSpPr>
          <p:cNvPr id="10" name="TextBox 9">
            <a:extLst>
              <a:ext uri="{FF2B5EF4-FFF2-40B4-BE49-F238E27FC236}">
                <a16:creationId xmlns:a16="http://schemas.microsoft.com/office/drawing/2014/main" id="{E60AC9C8-4D61-62DE-41FF-AA7904C57818}"/>
              </a:ext>
            </a:extLst>
          </p:cNvPr>
          <p:cNvSpPr txBox="1"/>
          <p:nvPr/>
        </p:nvSpPr>
        <p:spPr>
          <a:xfrm>
            <a:off x="2095500" y="4004792"/>
            <a:ext cx="1905000" cy="276999"/>
          </a:xfrm>
          <a:prstGeom prst="rect">
            <a:avLst/>
          </a:prstGeom>
          <a:noFill/>
        </p:spPr>
        <p:txBody>
          <a:bodyPr wrap="square">
            <a:spAutoFit/>
          </a:bodyPr>
          <a:lstStyle/>
          <a:p>
            <a:r>
              <a:rPr lang="en-US" sz="1200" b="1" dirty="0"/>
              <a:t>Time:</a:t>
            </a:r>
            <a:endParaRPr lang="en-US" sz="1200" dirty="0"/>
          </a:p>
        </p:txBody>
      </p:sp>
      <p:sp>
        <p:nvSpPr>
          <p:cNvPr id="11" name="Striped Right Arrow 10">
            <a:extLst>
              <a:ext uri="{FF2B5EF4-FFF2-40B4-BE49-F238E27FC236}">
                <a16:creationId xmlns:a16="http://schemas.microsoft.com/office/drawing/2014/main" id="{A953052B-85FA-3C43-9D28-84D7B74DACB3}"/>
              </a:ext>
            </a:extLst>
          </p:cNvPr>
          <p:cNvSpPr/>
          <p:nvPr/>
        </p:nvSpPr>
        <p:spPr bwMode="auto">
          <a:xfrm>
            <a:off x="3470748" y="4085497"/>
            <a:ext cx="1981200" cy="138500"/>
          </a:xfrm>
          <a:prstGeom prst="stripedRightArrow">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grpSp>
        <p:nvGrpSpPr>
          <p:cNvPr id="15" name="Group 14">
            <a:extLst>
              <a:ext uri="{FF2B5EF4-FFF2-40B4-BE49-F238E27FC236}">
                <a16:creationId xmlns:a16="http://schemas.microsoft.com/office/drawing/2014/main" id="{EEFDB3D5-6E3C-24EE-3871-4F81D66F202E}"/>
              </a:ext>
            </a:extLst>
          </p:cNvPr>
          <p:cNvGrpSpPr/>
          <p:nvPr/>
        </p:nvGrpSpPr>
        <p:grpSpPr>
          <a:xfrm>
            <a:off x="4374603" y="2975984"/>
            <a:ext cx="470993" cy="399514"/>
            <a:chOff x="4343400" y="2819400"/>
            <a:chExt cx="470993" cy="399514"/>
          </a:xfrm>
        </p:grpSpPr>
        <p:sp>
          <p:nvSpPr>
            <p:cNvPr id="12" name="Moon 11">
              <a:extLst>
                <a:ext uri="{FF2B5EF4-FFF2-40B4-BE49-F238E27FC236}">
                  <a16:creationId xmlns:a16="http://schemas.microsoft.com/office/drawing/2014/main" id="{2229083F-A240-5F51-C415-D5C44D7937AC}"/>
                </a:ext>
              </a:extLst>
            </p:cNvPr>
            <p:cNvSpPr/>
            <p:nvPr/>
          </p:nvSpPr>
          <p:spPr bwMode="auto">
            <a:xfrm>
              <a:off x="4343400" y="2819400"/>
              <a:ext cx="228600" cy="381000"/>
            </a:xfrm>
            <a:prstGeom prst="moon">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13" name="Moon 12">
              <a:extLst>
                <a:ext uri="{FF2B5EF4-FFF2-40B4-BE49-F238E27FC236}">
                  <a16:creationId xmlns:a16="http://schemas.microsoft.com/office/drawing/2014/main" id="{CCA5967E-9BD6-33B5-B694-ECC0C364B40B}"/>
                </a:ext>
              </a:extLst>
            </p:cNvPr>
            <p:cNvSpPr/>
            <p:nvPr/>
          </p:nvSpPr>
          <p:spPr bwMode="auto">
            <a:xfrm rot="15014107">
              <a:off x="4457700" y="2914114"/>
              <a:ext cx="228600" cy="381000"/>
            </a:xfrm>
            <a:prstGeom prst="moon">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sp>
          <p:nvSpPr>
            <p:cNvPr id="14" name="Moon 13">
              <a:extLst>
                <a:ext uri="{FF2B5EF4-FFF2-40B4-BE49-F238E27FC236}">
                  <a16:creationId xmlns:a16="http://schemas.microsoft.com/office/drawing/2014/main" id="{E22861B7-AF6F-2D95-F6FB-8ACC698A0448}"/>
                </a:ext>
              </a:extLst>
            </p:cNvPr>
            <p:cNvSpPr/>
            <p:nvPr/>
          </p:nvSpPr>
          <p:spPr bwMode="auto">
            <a:xfrm rot="7918094">
              <a:off x="4509593" y="2750368"/>
              <a:ext cx="228600" cy="381000"/>
            </a:xfrm>
            <a:prstGeom prst="moon">
              <a:avLst/>
            </a:prstGeom>
            <a:solidFill>
              <a:srgbClr val="FFFFFF"/>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10000"/>
                </a:spcAft>
                <a:buClrTx/>
                <a:buSzPct val="125000"/>
                <a:buFontTx/>
                <a:buNone/>
                <a:tabLst/>
              </a:pPr>
              <a:endParaRPr kumimoji="0" lang="en-US" sz="1800" b="1" i="0" u="none" strike="noStrike" cap="none" normalizeH="0" baseline="0">
                <a:ln>
                  <a:noFill/>
                </a:ln>
                <a:solidFill>
                  <a:schemeClr val="tx1"/>
                </a:solidFill>
                <a:effectLst/>
                <a:latin typeface="Arial" pitchFamily="-107" charset="0"/>
              </a:endParaRPr>
            </a:p>
          </p:txBody>
        </p:sp>
      </p:grpSp>
      <p:sp>
        <p:nvSpPr>
          <p:cNvPr id="16" name="TextBox 15">
            <a:extLst>
              <a:ext uri="{FF2B5EF4-FFF2-40B4-BE49-F238E27FC236}">
                <a16:creationId xmlns:a16="http://schemas.microsoft.com/office/drawing/2014/main" id="{0EBB5016-EF99-788A-4621-4AEC1024F19E}"/>
              </a:ext>
            </a:extLst>
          </p:cNvPr>
          <p:cNvSpPr txBox="1"/>
          <p:nvPr/>
        </p:nvSpPr>
        <p:spPr>
          <a:xfrm>
            <a:off x="4685542" y="2757845"/>
            <a:ext cx="985868" cy="338554"/>
          </a:xfrm>
          <a:prstGeom prst="rect">
            <a:avLst/>
          </a:prstGeom>
          <a:noFill/>
        </p:spPr>
        <p:txBody>
          <a:bodyPr wrap="square">
            <a:spAutoFit/>
          </a:bodyPr>
          <a:lstStyle/>
          <a:p>
            <a:r>
              <a:rPr lang="en-US" sz="800" b="1" dirty="0"/>
              <a:t>Iteration (when necessary)</a:t>
            </a:r>
            <a:endParaRPr lang="en-US" sz="800" dirty="0"/>
          </a:p>
        </p:txBody>
      </p:sp>
      <p:sp>
        <p:nvSpPr>
          <p:cNvPr id="17" name="TextBox 16">
            <a:extLst>
              <a:ext uri="{FF2B5EF4-FFF2-40B4-BE49-F238E27FC236}">
                <a16:creationId xmlns:a16="http://schemas.microsoft.com/office/drawing/2014/main" id="{E57C4B2A-1D0A-864A-BE3E-38E3BC201F68}"/>
              </a:ext>
            </a:extLst>
          </p:cNvPr>
          <p:cNvSpPr txBox="1"/>
          <p:nvPr/>
        </p:nvSpPr>
        <p:spPr>
          <a:xfrm>
            <a:off x="1332742" y="2525252"/>
            <a:ext cx="1905000" cy="276999"/>
          </a:xfrm>
          <a:prstGeom prst="rect">
            <a:avLst/>
          </a:prstGeom>
          <a:noFill/>
        </p:spPr>
        <p:txBody>
          <a:bodyPr wrap="square">
            <a:spAutoFit/>
          </a:bodyPr>
          <a:lstStyle/>
          <a:p>
            <a:r>
              <a:rPr lang="en-US" sz="1200" dirty="0"/>
              <a:t>Enterprise</a:t>
            </a:r>
            <a:r>
              <a:rPr lang="en-US" sz="1200" b="1" dirty="0"/>
              <a:t> </a:t>
            </a:r>
            <a:r>
              <a:rPr lang="en-US" sz="1200" dirty="0"/>
              <a:t>A</a:t>
            </a:r>
            <a:r>
              <a:rPr lang="en-US" sz="1200" b="1" dirty="0"/>
              <a:t>rchitecting</a:t>
            </a:r>
            <a:r>
              <a:rPr lang="en-US" sz="1200" dirty="0"/>
              <a:t> </a:t>
            </a:r>
          </a:p>
        </p:txBody>
      </p:sp>
      <p:sp>
        <p:nvSpPr>
          <p:cNvPr id="18" name="Date Placeholder 1">
            <a:extLst>
              <a:ext uri="{FF2B5EF4-FFF2-40B4-BE49-F238E27FC236}">
                <a16:creationId xmlns:a16="http://schemas.microsoft.com/office/drawing/2014/main" id="{4F2DBB46-8B57-17E1-C125-D38732438A50}"/>
              </a:ext>
            </a:extLst>
          </p:cNvPr>
          <p:cNvSpPr txBox="1">
            <a:spLocks/>
          </p:cNvSpPr>
          <p:nvPr/>
        </p:nvSpPr>
        <p:spPr bwMode="auto">
          <a:xfrm>
            <a:off x="7256324" y="6472065"/>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2-2</a:t>
            </a:r>
          </a:p>
        </p:txBody>
      </p:sp>
    </p:spTree>
    <p:extLst>
      <p:ext uri="{BB962C8B-B14F-4D97-AF65-F5344CB8AC3E}">
        <p14:creationId xmlns:p14="http://schemas.microsoft.com/office/powerpoint/2010/main" val="109613200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D735C-D929-3C44-B023-A12C9282EBD7}"/>
              </a:ext>
            </a:extLst>
          </p:cNvPr>
          <p:cNvSpPr>
            <a:spLocks noGrp="1"/>
          </p:cNvSpPr>
          <p:nvPr>
            <p:ph type="title"/>
          </p:nvPr>
        </p:nvSpPr>
        <p:spPr>
          <a:xfrm>
            <a:off x="448852" y="152400"/>
            <a:ext cx="8229600" cy="682229"/>
          </a:xfrm>
        </p:spPr>
        <p:txBody>
          <a:bodyPr/>
          <a:lstStyle/>
          <a:p>
            <a:r>
              <a:rPr lang="en-US" dirty="0"/>
              <a:t>Information Architecture Definitions</a:t>
            </a:r>
          </a:p>
        </p:txBody>
      </p:sp>
      <p:sp>
        <p:nvSpPr>
          <p:cNvPr id="3" name="Content Placeholder 2">
            <a:extLst>
              <a:ext uri="{FF2B5EF4-FFF2-40B4-BE49-F238E27FC236}">
                <a16:creationId xmlns:a16="http://schemas.microsoft.com/office/drawing/2014/main" id="{D0A584EA-83D6-1C41-98D9-329EFB040AED}"/>
              </a:ext>
            </a:extLst>
          </p:cNvPr>
          <p:cNvSpPr>
            <a:spLocks noGrp="1"/>
          </p:cNvSpPr>
          <p:nvPr>
            <p:ph idx="1"/>
          </p:nvPr>
        </p:nvSpPr>
        <p:spPr>
          <a:xfrm>
            <a:off x="711378" y="990600"/>
            <a:ext cx="7704548" cy="4135709"/>
          </a:xfrm>
        </p:spPr>
        <p:txBody>
          <a:bodyPr/>
          <a:lstStyle/>
          <a:p>
            <a:r>
              <a:rPr lang="en-US" sz="1400" dirty="0"/>
              <a:t>Ontology</a:t>
            </a:r>
          </a:p>
          <a:p>
            <a:pPr lvl="1"/>
            <a:r>
              <a:rPr lang="en-US" sz="1200" dirty="0"/>
              <a:t>an </a:t>
            </a:r>
            <a:r>
              <a:rPr lang="en-US" sz="1200" b="1" dirty="0"/>
              <a:t>ontology</a:t>
            </a:r>
            <a:r>
              <a:rPr lang="en-US" sz="1200" dirty="0"/>
              <a:t> encompasses a representation, formal naming, and definitions of the categories, properties, and relations between the concepts, data, or entities that pertain to one, many, or all </a:t>
            </a:r>
            <a:r>
              <a:rPr lang="en-US" sz="1200" dirty="0">
                <a:hlinkClick r:id="rId2" tooltip="Domain of discourse"/>
              </a:rPr>
              <a:t>domains of discourse</a:t>
            </a:r>
            <a:r>
              <a:rPr lang="en-US" sz="1200" dirty="0"/>
              <a:t>, Wikipedia</a:t>
            </a:r>
          </a:p>
          <a:p>
            <a:endParaRPr lang="en-US" sz="1400" dirty="0"/>
          </a:p>
          <a:p>
            <a:r>
              <a:rPr lang="en-US" sz="1400" dirty="0"/>
              <a:t>Taxonomy</a:t>
            </a:r>
          </a:p>
          <a:p>
            <a:pPr lvl="1"/>
            <a:r>
              <a:rPr lang="en-US" sz="1200" dirty="0"/>
              <a:t>a hierarchical classification or categorization system in which all the terms belong to a single hierarchical structure and have parent/child or broader/narrower relationships to other terms.</a:t>
            </a:r>
          </a:p>
          <a:p>
            <a:pPr lvl="1"/>
            <a:endParaRPr lang="en-US" sz="1700" dirty="0"/>
          </a:p>
          <a:p>
            <a:r>
              <a:rPr lang="en-US" sz="1700" dirty="0"/>
              <a:t>Information</a:t>
            </a:r>
          </a:p>
          <a:p>
            <a:pPr lvl="1"/>
            <a:r>
              <a:rPr lang="en-US" sz="1200" dirty="0"/>
              <a:t>Any communication or representation of knowledge such as facts, data, or opinions in any medium or form, including textual, numerical, graphic, cartographic, narrative, or audiovisual. NIST</a:t>
            </a:r>
            <a:endParaRPr lang="en-US" sz="1700" dirty="0"/>
          </a:p>
          <a:p>
            <a:endParaRPr lang="en-US" sz="1700" dirty="0"/>
          </a:p>
          <a:p>
            <a:r>
              <a:rPr lang="en-US" sz="1700" dirty="0"/>
              <a:t>Data</a:t>
            </a:r>
          </a:p>
          <a:p>
            <a:endParaRPr lang="en-US" sz="1700" dirty="0"/>
          </a:p>
          <a:p>
            <a:r>
              <a:rPr lang="en-US" sz="1700" dirty="0"/>
              <a:t>Data Type</a:t>
            </a:r>
          </a:p>
          <a:p>
            <a:endParaRPr lang="en-US" sz="1700" dirty="0"/>
          </a:p>
          <a:p>
            <a:r>
              <a:rPr lang="en-US" sz="1700" dirty="0"/>
              <a:t>Metadata</a:t>
            </a:r>
          </a:p>
          <a:p>
            <a:endParaRPr lang="en-US" sz="1700" dirty="0"/>
          </a:p>
          <a:p>
            <a:r>
              <a:rPr lang="en-US" sz="1700" dirty="0"/>
              <a:t>Range</a:t>
            </a:r>
          </a:p>
          <a:p>
            <a:endParaRPr lang="en-US" sz="1700" dirty="0"/>
          </a:p>
          <a:p>
            <a:r>
              <a:rPr lang="en-US" sz="1700" dirty="0"/>
              <a:t>Domain</a:t>
            </a:r>
          </a:p>
          <a:p>
            <a:endParaRPr lang="en-US" sz="1700" dirty="0"/>
          </a:p>
          <a:p>
            <a:r>
              <a:rPr lang="en-US" sz="1700" dirty="0"/>
              <a:t>Encoding</a:t>
            </a:r>
          </a:p>
          <a:p>
            <a:endParaRPr lang="en-US" sz="1700" dirty="0"/>
          </a:p>
          <a:p>
            <a:r>
              <a:rPr lang="en-US" sz="1700" dirty="0"/>
              <a:t>Structure</a:t>
            </a:r>
          </a:p>
          <a:p>
            <a:endParaRPr lang="en-US" sz="1700" dirty="0"/>
          </a:p>
          <a:p>
            <a:r>
              <a:rPr lang="en-US" sz="1700" dirty="0"/>
              <a:t>Schema</a:t>
            </a:r>
          </a:p>
        </p:txBody>
      </p:sp>
      <p:sp>
        <p:nvSpPr>
          <p:cNvPr id="5" name="Date Placeholder 4">
            <a:extLst>
              <a:ext uri="{FF2B5EF4-FFF2-40B4-BE49-F238E27FC236}">
                <a16:creationId xmlns:a16="http://schemas.microsoft.com/office/drawing/2014/main" id="{209FB0EC-6786-0D41-93AE-8CDC03851272}"/>
              </a:ext>
            </a:extLst>
          </p:cNvPr>
          <p:cNvSpPr>
            <a:spLocks noGrp="1"/>
          </p:cNvSpPr>
          <p:nvPr>
            <p:ph type="dt" sz="half" idx="2"/>
          </p:nvPr>
        </p:nvSpPr>
        <p:spPr>
          <a:xfrm>
            <a:off x="114300" y="6533924"/>
            <a:ext cx="1562100" cy="260350"/>
          </a:xfrm>
          <a:prstGeom prst="rect">
            <a:avLst/>
          </a:prstGeom>
        </p:spPr>
        <p:txBody>
          <a:bodyPr vert="horz" lIns="91440" tIns="45720" rIns="91440" bIns="45720" rtlCol="0" anchor="ctr"/>
          <a:lstStyle>
            <a:defPPr>
              <a:defRPr lang="en-US"/>
            </a:defPPr>
            <a:lvl1pPr algn="l" rtl="0" fontAlgn="base">
              <a:spcBef>
                <a:spcPct val="0"/>
              </a:spcBef>
              <a:spcAft>
                <a:spcPct val="0"/>
              </a:spcAft>
              <a:defRPr sz="1200" kern="1200" smtClean="0">
                <a:solidFill>
                  <a:srgbClr val="1F497D"/>
                </a:solidFill>
                <a:latin typeface="Arial" charset="0"/>
                <a:ea typeface="Osaka" charset="0"/>
                <a:cs typeface="Osaka" charset="0"/>
              </a:defRPr>
            </a:lvl1pPr>
            <a:lvl2pPr marL="457200" algn="l" rtl="0" fontAlgn="base">
              <a:spcBef>
                <a:spcPct val="0"/>
              </a:spcBef>
              <a:spcAft>
                <a:spcPct val="0"/>
              </a:spcAft>
              <a:defRPr kern="1200">
                <a:solidFill>
                  <a:schemeClr val="tx1"/>
                </a:solidFill>
                <a:latin typeface="Arial" pitchFamily="34" charset="0"/>
                <a:ea typeface="Osaka" pitchFamily="-84" charset="-128"/>
                <a:cs typeface="+mn-cs"/>
              </a:defRPr>
            </a:lvl2pPr>
            <a:lvl3pPr marL="914400" algn="l" rtl="0" fontAlgn="base">
              <a:spcBef>
                <a:spcPct val="0"/>
              </a:spcBef>
              <a:spcAft>
                <a:spcPct val="0"/>
              </a:spcAft>
              <a:defRPr kern="1200">
                <a:solidFill>
                  <a:schemeClr val="tx1"/>
                </a:solidFill>
                <a:latin typeface="Arial" pitchFamily="34" charset="0"/>
                <a:ea typeface="Osaka" pitchFamily="-84" charset="-128"/>
                <a:cs typeface="+mn-cs"/>
              </a:defRPr>
            </a:lvl3pPr>
            <a:lvl4pPr marL="1371600" algn="l" rtl="0" fontAlgn="base">
              <a:spcBef>
                <a:spcPct val="0"/>
              </a:spcBef>
              <a:spcAft>
                <a:spcPct val="0"/>
              </a:spcAft>
              <a:defRPr kern="1200">
                <a:solidFill>
                  <a:schemeClr val="tx1"/>
                </a:solidFill>
                <a:latin typeface="Arial" pitchFamily="34" charset="0"/>
                <a:ea typeface="Osaka" pitchFamily="-84" charset="-128"/>
                <a:cs typeface="+mn-cs"/>
              </a:defRPr>
            </a:lvl4pPr>
            <a:lvl5pPr marL="1828800" algn="l" rtl="0" fontAlgn="base">
              <a:spcBef>
                <a:spcPct val="0"/>
              </a:spcBef>
              <a:spcAft>
                <a:spcPct val="0"/>
              </a:spcAft>
              <a:defRPr kern="1200">
                <a:solidFill>
                  <a:schemeClr val="tx1"/>
                </a:solidFill>
                <a:latin typeface="Arial" pitchFamily="34" charset="0"/>
                <a:ea typeface="Osaka" pitchFamily="-84" charset="-128"/>
                <a:cs typeface="+mn-cs"/>
              </a:defRPr>
            </a:lvl5pPr>
            <a:lvl6pPr marL="2286000" algn="l" defTabSz="914400" rtl="0" eaLnBrk="1" latinLnBrk="0" hangingPunct="1">
              <a:defRPr kern="1200">
                <a:solidFill>
                  <a:schemeClr val="tx1"/>
                </a:solidFill>
                <a:latin typeface="Arial" pitchFamily="34" charset="0"/>
                <a:ea typeface="Osaka" pitchFamily="-84" charset="-128"/>
                <a:cs typeface="+mn-cs"/>
              </a:defRPr>
            </a:lvl6pPr>
            <a:lvl7pPr marL="2743200" algn="l" defTabSz="914400" rtl="0" eaLnBrk="1" latinLnBrk="0" hangingPunct="1">
              <a:defRPr kern="1200">
                <a:solidFill>
                  <a:schemeClr val="tx1"/>
                </a:solidFill>
                <a:latin typeface="Arial" pitchFamily="34" charset="0"/>
                <a:ea typeface="Osaka" pitchFamily="-84" charset="-128"/>
                <a:cs typeface="+mn-cs"/>
              </a:defRPr>
            </a:lvl7pPr>
            <a:lvl8pPr marL="3200400" algn="l" defTabSz="914400" rtl="0" eaLnBrk="1" latinLnBrk="0" hangingPunct="1">
              <a:defRPr kern="1200">
                <a:solidFill>
                  <a:schemeClr val="tx1"/>
                </a:solidFill>
                <a:latin typeface="Arial" pitchFamily="34" charset="0"/>
                <a:ea typeface="Osaka" pitchFamily="-84" charset="-128"/>
                <a:cs typeface="+mn-cs"/>
              </a:defRPr>
            </a:lvl8pPr>
            <a:lvl9pPr marL="3657600" algn="l" defTabSz="914400" rtl="0" eaLnBrk="1" latinLnBrk="0" hangingPunct="1">
              <a:defRPr kern="1200">
                <a:solidFill>
                  <a:schemeClr val="tx1"/>
                </a:solidFill>
                <a:latin typeface="Arial" pitchFamily="34" charset="0"/>
                <a:ea typeface="Osaka" pitchFamily="-84" charset="-128"/>
                <a:cs typeface="+mn-cs"/>
              </a:defRPr>
            </a:lvl9pPr>
          </a:lstStyle>
          <a:p>
            <a:r>
              <a:rPr lang="en-US" sz="1000" b="0"/>
              <a:t>28 Mar 2024</a:t>
            </a:r>
            <a:endParaRPr lang="en-US" altLang="en-US" sz="1000" b="0" dirty="0"/>
          </a:p>
        </p:txBody>
      </p:sp>
    </p:spTree>
    <p:extLst>
      <p:ext uri="{BB962C8B-B14F-4D97-AF65-F5344CB8AC3E}">
        <p14:creationId xmlns:p14="http://schemas.microsoft.com/office/powerpoint/2010/main" val="21131456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a:extLst>
              <a:ext uri="{FF2B5EF4-FFF2-40B4-BE49-F238E27FC236}">
                <a16:creationId xmlns:a16="http://schemas.microsoft.com/office/drawing/2014/main" id="{5283CE7B-7D36-E542-821E-4E53E0A61EAD}"/>
              </a:ext>
            </a:extLst>
          </p:cNvPr>
          <p:cNvSpPr>
            <a:spLocks noChangeArrowheads="1"/>
          </p:cNvSpPr>
          <p:nvPr/>
        </p:nvSpPr>
        <p:spPr bwMode="auto">
          <a:xfrm>
            <a:off x="1953563" y="-16020"/>
            <a:ext cx="5297983" cy="784830"/>
          </a:xfrm>
          <a:prstGeom prst="rect">
            <a:avLst/>
          </a:prstGeom>
        </p:spPr>
        <p:txBody>
          <a:bodyPr vert="horz"/>
          <a:lstStyle/>
          <a:p>
            <a:pPr algn="ctr" eaLnBrk="0" hangingPunct="0">
              <a:lnSpc>
                <a:spcPct val="90000"/>
              </a:lnSpc>
            </a:pPr>
            <a:r>
              <a:rPr lang="en-US" altLang="en-US" sz="2500" dirty="0">
                <a:solidFill>
                  <a:srgbClr val="0099A6"/>
                </a:solidFill>
                <a:latin typeface="+mj-lt"/>
                <a:ea typeface="ＭＳ Ｐゴシック" pitchFamily="26" charset="-128"/>
                <a:cs typeface="ＭＳ Ｐゴシック" pitchFamily="26" charset="-128"/>
              </a:rPr>
              <a:t>Simple Information Viewpoint</a:t>
            </a:r>
          </a:p>
          <a:p>
            <a:pPr algn="ctr" eaLnBrk="0" hangingPunct="0">
              <a:lnSpc>
                <a:spcPct val="90000"/>
              </a:lnSpc>
            </a:pPr>
            <a:r>
              <a:rPr lang="en-US" altLang="en-US" sz="2500" dirty="0">
                <a:solidFill>
                  <a:srgbClr val="0099A6"/>
                </a:solidFill>
                <a:latin typeface="+mj-lt"/>
                <a:ea typeface="ＭＳ Ｐゴシック" pitchFamily="26" charset="-128"/>
                <a:cs typeface="ＭＳ Ｐゴシック" pitchFamily="26" charset="-128"/>
              </a:rPr>
              <a:t>Abstract Information Structures</a:t>
            </a:r>
          </a:p>
        </p:txBody>
      </p:sp>
      <p:sp>
        <p:nvSpPr>
          <p:cNvPr id="10" name="Date Placeholder 9">
            <a:extLst>
              <a:ext uri="{FF2B5EF4-FFF2-40B4-BE49-F238E27FC236}">
                <a16:creationId xmlns:a16="http://schemas.microsoft.com/office/drawing/2014/main" id="{A61CF733-0975-C94C-A658-D60FCB64BF4B}"/>
              </a:ext>
            </a:extLst>
          </p:cNvPr>
          <p:cNvSpPr>
            <a:spLocks noGrp="1"/>
          </p:cNvSpPr>
          <p:nvPr>
            <p:ph type="dt" sz="half" idx="2"/>
          </p:nvPr>
        </p:nvSpPr>
        <p:spPr>
          <a:xfrm>
            <a:off x="0" y="6553200"/>
            <a:ext cx="1731963" cy="268288"/>
          </a:xfrm>
        </p:spPr>
        <p:txBody>
          <a:bodyPr/>
          <a:lstStyle/>
          <a:p>
            <a:r>
              <a:rPr lang="en-US"/>
              <a:t>28 Mar 2024</a:t>
            </a:r>
            <a:endParaRPr lang="en-US" dirty="0"/>
          </a:p>
        </p:txBody>
      </p:sp>
      <p:cxnSp>
        <p:nvCxnSpPr>
          <p:cNvPr id="25" name="Connector: Elbow 49">
            <a:extLst>
              <a:ext uri="{FF2B5EF4-FFF2-40B4-BE49-F238E27FC236}">
                <a16:creationId xmlns:a16="http://schemas.microsoft.com/office/drawing/2014/main" id="{C60B4345-8518-9C45-87DC-80B83BCB6B99}"/>
              </a:ext>
            </a:extLst>
          </p:cNvPr>
          <p:cNvCxnSpPr>
            <a:cxnSpLocks/>
            <a:stCxn id="29" idx="2"/>
            <a:endCxn id="32" idx="0"/>
          </p:cNvCxnSpPr>
          <p:nvPr/>
        </p:nvCxnSpPr>
        <p:spPr>
          <a:xfrm rot="16200000" flipH="1">
            <a:off x="4598722" y="2345823"/>
            <a:ext cx="889657" cy="1365323"/>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Connector: Elbow 46">
            <a:extLst>
              <a:ext uri="{FF2B5EF4-FFF2-40B4-BE49-F238E27FC236}">
                <a16:creationId xmlns:a16="http://schemas.microsoft.com/office/drawing/2014/main" id="{03CB6210-2A02-B64B-BA3D-C64AF9AE8238}"/>
              </a:ext>
            </a:extLst>
          </p:cNvPr>
          <p:cNvCxnSpPr>
            <a:cxnSpLocks/>
            <a:stCxn id="29" idx="2"/>
            <a:endCxn id="30" idx="0"/>
          </p:cNvCxnSpPr>
          <p:nvPr/>
        </p:nvCxnSpPr>
        <p:spPr>
          <a:xfrm rot="5400000">
            <a:off x="3193410" y="2321052"/>
            <a:ext cx="904874" cy="1430084"/>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Oval 5">
            <a:extLst>
              <a:ext uri="{FF2B5EF4-FFF2-40B4-BE49-F238E27FC236}">
                <a16:creationId xmlns:a16="http://schemas.microsoft.com/office/drawing/2014/main" id="{9178B5DE-D177-5349-8289-AD124E36097B}"/>
              </a:ext>
            </a:extLst>
          </p:cNvPr>
          <p:cNvSpPr>
            <a:spLocks noChangeArrowheads="1"/>
          </p:cNvSpPr>
          <p:nvPr/>
        </p:nvSpPr>
        <p:spPr bwMode="auto">
          <a:xfrm>
            <a:off x="3692578" y="2286000"/>
            <a:ext cx="1336622" cy="297657"/>
          </a:xfrm>
          <a:prstGeom prst="roundRect">
            <a:avLst/>
          </a:prstGeom>
          <a:solidFill>
            <a:srgbClr val="FF0000"/>
          </a:solidFill>
          <a:ln w="9525">
            <a:solidFill>
              <a:schemeClr val="tx1"/>
            </a:solidFill>
            <a:round/>
            <a:headEnd/>
            <a:tailEnd/>
          </a:ln>
          <a:effectLst/>
        </p:spPr>
        <p:txBody>
          <a:bodyPr wrap="none" anchor="ctr"/>
          <a:lstStyle/>
          <a:p>
            <a:pPr algn="ctr"/>
            <a:r>
              <a:rPr lang="en-US" altLang="ja-JP" sz="1400" b="1" dirty="0">
                <a:solidFill>
                  <a:schemeClr val="bg1"/>
                </a:solidFill>
              </a:rPr>
              <a:t>Information</a:t>
            </a:r>
          </a:p>
        </p:txBody>
      </p:sp>
      <p:sp>
        <p:nvSpPr>
          <p:cNvPr id="30" name="Oval 6">
            <a:extLst>
              <a:ext uri="{FF2B5EF4-FFF2-40B4-BE49-F238E27FC236}">
                <a16:creationId xmlns:a16="http://schemas.microsoft.com/office/drawing/2014/main" id="{695D7971-FB61-8440-B36B-50EAC0C4B198}"/>
              </a:ext>
            </a:extLst>
          </p:cNvPr>
          <p:cNvSpPr>
            <a:spLocks noChangeArrowheads="1"/>
          </p:cNvSpPr>
          <p:nvPr/>
        </p:nvSpPr>
        <p:spPr bwMode="auto">
          <a:xfrm>
            <a:off x="2297211" y="3488531"/>
            <a:ext cx="1267188" cy="297657"/>
          </a:xfrm>
          <a:prstGeom prst="roundRect">
            <a:avLst/>
          </a:prstGeom>
          <a:solidFill>
            <a:srgbClr val="FF0000"/>
          </a:solidFill>
          <a:ln w="9525">
            <a:solidFill>
              <a:schemeClr val="tx1"/>
            </a:solidFill>
            <a:round/>
            <a:headEnd/>
            <a:tailEnd/>
          </a:ln>
          <a:effectLst/>
        </p:spPr>
        <p:txBody>
          <a:bodyPr wrap="none" anchor="ctr"/>
          <a:lstStyle/>
          <a:p>
            <a:pPr algn="ctr"/>
            <a:r>
              <a:rPr lang="en-US" altLang="ja-JP" sz="1400" b="1" dirty="0">
                <a:solidFill>
                  <a:schemeClr val="bg1"/>
                </a:solidFill>
              </a:rPr>
              <a:t>Data Type</a:t>
            </a:r>
          </a:p>
        </p:txBody>
      </p:sp>
      <p:sp>
        <p:nvSpPr>
          <p:cNvPr id="31" name="Text Box 15">
            <a:extLst>
              <a:ext uri="{FF2B5EF4-FFF2-40B4-BE49-F238E27FC236}">
                <a16:creationId xmlns:a16="http://schemas.microsoft.com/office/drawing/2014/main" id="{CEFD4161-C89A-A444-B2E7-F17A003891F9}"/>
              </a:ext>
            </a:extLst>
          </p:cNvPr>
          <p:cNvSpPr txBox="1">
            <a:spLocks noChangeArrowheads="1"/>
          </p:cNvSpPr>
          <p:nvPr/>
        </p:nvSpPr>
        <p:spPr bwMode="auto">
          <a:xfrm>
            <a:off x="2478939" y="3142261"/>
            <a:ext cx="45397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en-US" altLang="ja-JP" sz="1400" dirty="0">
                <a:latin typeface="Times" pitchFamily="2" charset="0"/>
                <a:ea typeface="Osaka" pitchFamily="1" charset="-128"/>
              </a:rPr>
              <a:t>0..*</a:t>
            </a:r>
          </a:p>
        </p:txBody>
      </p:sp>
      <p:sp>
        <p:nvSpPr>
          <p:cNvPr id="32" name="Oval 7">
            <a:extLst>
              <a:ext uri="{FF2B5EF4-FFF2-40B4-BE49-F238E27FC236}">
                <a16:creationId xmlns:a16="http://schemas.microsoft.com/office/drawing/2014/main" id="{C7B8D4BE-7036-2F43-9DBA-DED6184C8CB7}"/>
              </a:ext>
            </a:extLst>
          </p:cNvPr>
          <p:cNvSpPr>
            <a:spLocks noChangeArrowheads="1"/>
          </p:cNvSpPr>
          <p:nvPr/>
        </p:nvSpPr>
        <p:spPr bwMode="auto">
          <a:xfrm>
            <a:off x="4935999" y="3473314"/>
            <a:ext cx="1580425" cy="307778"/>
          </a:xfrm>
          <a:prstGeom prst="roundRect">
            <a:avLst/>
          </a:prstGeom>
          <a:solidFill>
            <a:srgbClr val="FF0000"/>
          </a:solidFill>
          <a:ln w="9525">
            <a:solidFill>
              <a:schemeClr val="tx1"/>
            </a:solidFill>
            <a:round/>
            <a:headEnd/>
            <a:tailEnd/>
          </a:ln>
          <a:effectLst/>
        </p:spPr>
        <p:txBody>
          <a:bodyPr wrap="none" anchor="ctr"/>
          <a:lstStyle/>
          <a:p>
            <a:pPr algn="ctr"/>
            <a:r>
              <a:rPr lang="en-US" altLang="ja-JP" sz="1400" b="1" dirty="0">
                <a:solidFill>
                  <a:schemeClr val="bg1"/>
                </a:solidFill>
              </a:rPr>
              <a:t>Representation</a:t>
            </a:r>
          </a:p>
        </p:txBody>
      </p:sp>
      <p:cxnSp>
        <p:nvCxnSpPr>
          <p:cNvPr id="33" name="Straight Connector 32">
            <a:extLst>
              <a:ext uri="{FF2B5EF4-FFF2-40B4-BE49-F238E27FC236}">
                <a16:creationId xmlns:a16="http://schemas.microsoft.com/office/drawing/2014/main" id="{C9875549-49CE-A54C-8B56-6F6E80EF9218}"/>
              </a:ext>
            </a:extLst>
          </p:cNvPr>
          <p:cNvCxnSpPr>
            <a:stCxn id="32" idx="1"/>
            <a:endCxn id="30" idx="3"/>
          </p:cNvCxnSpPr>
          <p:nvPr/>
        </p:nvCxnSpPr>
        <p:spPr bwMode="auto">
          <a:xfrm flipH="1">
            <a:off x="3564399" y="3627203"/>
            <a:ext cx="1371600" cy="10157"/>
          </a:xfrm>
          <a:prstGeom prst="line">
            <a:avLst/>
          </a:prstGeom>
          <a:noFill/>
          <a:ln w="9525" cap="flat" cmpd="sng" algn="ctr">
            <a:solidFill>
              <a:schemeClr val="tx1"/>
            </a:solidFill>
            <a:prstDash val="solid"/>
            <a:round/>
            <a:headEnd type="arrow"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34" name="Text Box 15">
            <a:extLst>
              <a:ext uri="{FF2B5EF4-FFF2-40B4-BE49-F238E27FC236}">
                <a16:creationId xmlns:a16="http://schemas.microsoft.com/office/drawing/2014/main" id="{6F2E7F48-383A-6B46-83AF-CE7367CF38E2}"/>
              </a:ext>
            </a:extLst>
          </p:cNvPr>
          <p:cNvSpPr txBox="1">
            <a:spLocks noChangeArrowheads="1"/>
          </p:cNvSpPr>
          <p:nvPr/>
        </p:nvSpPr>
        <p:spPr bwMode="auto">
          <a:xfrm>
            <a:off x="3846139" y="3414102"/>
            <a:ext cx="947695"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en-US" altLang="ja-JP" sz="1100" dirty="0">
                <a:latin typeface="Times" pitchFamily="2" charset="0"/>
                <a:ea typeface="Osaka" pitchFamily="1" charset="-128"/>
              </a:rPr>
              <a:t>described by</a:t>
            </a:r>
          </a:p>
        </p:txBody>
      </p:sp>
      <p:sp>
        <p:nvSpPr>
          <p:cNvPr id="35" name="Flowchart: Decision 17">
            <a:extLst>
              <a:ext uri="{FF2B5EF4-FFF2-40B4-BE49-F238E27FC236}">
                <a16:creationId xmlns:a16="http://schemas.microsoft.com/office/drawing/2014/main" id="{E9C5069A-B923-C54F-AE48-E3DA73F3E066}"/>
              </a:ext>
            </a:extLst>
          </p:cNvPr>
          <p:cNvSpPr/>
          <p:nvPr/>
        </p:nvSpPr>
        <p:spPr bwMode="auto">
          <a:xfrm rot="5400000" flipH="1">
            <a:off x="2825272" y="3830010"/>
            <a:ext cx="211063" cy="123469"/>
          </a:xfrm>
          <a:prstGeom prst="flowChartDecision">
            <a:avLst/>
          </a:prstGeom>
          <a:solidFill>
            <a:schemeClr val="tx1"/>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sp>
        <p:nvSpPr>
          <p:cNvPr id="36" name="Flowchart: Decision 17">
            <a:extLst>
              <a:ext uri="{FF2B5EF4-FFF2-40B4-BE49-F238E27FC236}">
                <a16:creationId xmlns:a16="http://schemas.microsoft.com/office/drawing/2014/main" id="{37FD2C46-F7E5-4443-96C5-4DA3CFFEA5DE}"/>
              </a:ext>
            </a:extLst>
          </p:cNvPr>
          <p:cNvSpPr/>
          <p:nvPr/>
        </p:nvSpPr>
        <p:spPr bwMode="auto">
          <a:xfrm rot="5449414" flipH="1">
            <a:off x="5621161" y="3828423"/>
            <a:ext cx="216386" cy="123469"/>
          </a:xfrm>
          <a:prstGeom prst="flowChartDecision">
            <a:avLst/>
          </a:prstGeom>
          <a:solidFill>
            <a:schemeClr val="tx1"/>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sp>
        <p:nvSpPr>
          <p:cNvPr id="37" name="Oval 11">
            <a:extLst>
              <a:ext uri="{FF2B5EF4-FFF2-40B4-BE49-F238E27FC236}">
                <a16:creationId xmlns:a16="http://schemas.microsoft.com/office/drawing/2014/main" id="{8E0CBA96-9D84-CA43-A63D-CB85CE1F0505}"/>
              </a:ext>
            </a:extLst>
          </p:cNvPr>
          <p:cNvSpPr>
            <a:spLocks noChangeArrowheads="1"/>
          </p:cNvSpPr>
          <p:nvPr/>
        </p:nvSpPr>
        <p:spPr bwMode="auto">
          <a:xfrm>
            <a:off x="3335367" y="4558797"/>
            <a:ext cx="1267188" cy="297657"/>
          </a:xfrm>
          <a:prstGeom prst="roundRect">
            <a:avLst/>
          </a:prstGeom>
          <a:solidFill>
            <a:srgbClr val="FF0000"/>
          </a:solidFill>
          <a:ln w="9525">
            <a:solidFill>
              <a:schemeClr val="tx1"/>
            </a:solidFill>
            <a:round/>
            <a:headEnd/>
            <a:tailEnd/>
          </a:ln>
          <a:effectLst/>
        </p:spPr>
        <p:txBody>
          <a:bodyPr wrap="none" anchor="ctr"/>
          <a:lstStyle/>
          <a:p>
            <a:pPr algn="ctr"/>
            <a:r>
              <a:rPr lang="en-US" altLang="ja-JP" sz="1400" b="1" dirty="0">
                <a:solidFill>
                  <a:schemeClr val="bg1"/>
                </a:solidFill>
              </a:rPr>
              <a:t>Range</a:t>
            </a:r>
          </a:p>
        </p:txBody>
      </p:sp>
      <p:sp>
        <p:nvSpPr>
          <p:cNvPr id="42" name="Oval 12">
            <a:extLst>
              <a:ext uri="{FF2B5EF4-FFF2-40B4-BE49-F238E27FC236}">
                <a16:creationId xmlns:a16="http://schemas.microsoft.com/office/drawing/2014/main" id="{5F8C56EA-0954-CE48-9ADC-5B6B4098C332}"/>
              </a:ext>
            </a:extLst>
          </p:cNvPr>
          <p:cNvSpPr>
            <a:spLocks noChangeArrowheads="1"/>
          </p:cNvSpPr>
          <p:nvPr/>
        </p:nvSpPr>
        <p:spPr bwMode="auto">
          <a:xfrm>
            <a:off x="6157967" y="4189372"/>
            <a:ext cx="1267188" cy="297657"/>
          </a:xfrm>
          <a:prstGeom prst="roundRect">
            <a:avLst/>
          </a:prstGeom>
          <a:solidFill>
            <a:srgbClr val="FF0000"/>
          </a:solidFill>
          <a:ln w="9525">
            <a:solidFill>
              <a:schemeClr val="tx1"/>
            </a:solidFill>
            <a:round/>
            <a:headEnd/>
            <a:tailEnd/>
          </a:ln>
          <a:effectLst/>
        </p:spPr>
        <p:txBody>
          <a:bodyPr wrap="none" anchor="ctr"/>
          <a:lstStyle/>
          <a:p>
            <a:pPr algn="ctr"/>
            <a:r>
              <a:rPr lang="en-US" altLang="ja-JP" sz="1400" b="1" dirty="0">
                <a:solidFill>
                  <a:schemeClr val="bg1"/>
                </a:solidFill>
              </a:rPr>
              <a:t>Name</a:t>
            </a:r>
          </a:p>
        </p:txBody>
      </p:sp>
      <p:sp>
        <p:nvSpPr>
          <p:cNvPr id="43" name="Oval 11">
            <a:extLst>
              <a:ext uri="{FF2B5EF4-FFF2-40B4-BE49-F238E27FC236}">
                <a16:creationId xmlns:a16="http://schemas.microsoft.com/office/drawing/2014/main" id="{28C283AA-39F9-DC4B-B754-86A006F0FA29}"/>
              </a:ext>
            </a:extLst>
          </p:cNvPr>
          <p:cNvSpPr>
            <a:spLocks noChangeArrowheads="1"/>
          </p:cNvSpPr>
          <p:nvPr/>
        </p:nvSpPr>
        <p:spPr bwMode="auto">
          <a:xfrm>
            <a:off x="3335367" y="4194717"/>
            <a:ext cx="1267188" cy="297657"/>
          </a:xfrm>
          <a:prstGeom prst="roundRect">
            <a:avLst/>
          </a:prstGeom>
          <a:solidFill>
            <a:srgbClr val="FF0000"/>
          </a:solidFill>
          <a:ln w="9525">
            <a:solidFill>
              <a:schemeClr val="tx1"/>
            </a:solidFill>
            <a:round/>
            <a:headEnd/>
            <a:tailEnd/>
          </a:ln>
          <a:effectLst/>
        </p:spPr>
        <p:txBody>
          <a:bodyPr wrap="none" anchor="ctr"/>
          <a:lstStyle/>
          <a:p>
            <a:pPr algn="ctr"/>
            <a:r>
              <a:rPr lang="en-US" altLang="ja-JP" sz="1400" b="1" dirty="0">
                <a:solidFill>
                  <a:schemeClr val="bg1"/>
                </a:solidFill>
              </a:rPr>
              <a:t>Name</a:t>
            </a:r>
          </a:p>
        </p:txBody>
      </p:sp>
      <p:sp>
        <p:nvSpPr>
          <p:cNvPr id="51" name="Oval 12">
            <a:extLst>
              <a:ext uri="{FF2B5EF4-FFF2-40B4-BE49-F238E27FC236}">
                <a16:creationId xmlns:a16="http://schemas.microsoft.com/office/drawing/2014/main" id="{06DAA431-1E8E-374B-8EF2-AA7B5484FAC0}"/>
              </a:ext>
            </a:extLst>
          </p:cNvPr>
          <p:cNvSpPr>
            <a:spLocks noChangeArrowheads="1"/>
          </p:cNvSpPr>
          <p:nvPr/>
        </p:nvSpPr>
        <p:spPr bwMode="auto">
          <a:xfrm>
            <a:off x="6157967" y="4558797"/>
            <a:ext cx="1267188" cy="297657"/>
          </a:xfrm>
          <a:prstGeom prst="roundRect">
            <a:avLst/>
          </a:prstGeom>
          <a:solidFill>
            <a:srgbClr val="FF0000"/>
          </a:solidFill>
          <a:ln w="9525">
            <a:solidFill>
              <a:schemeClr val="tx1"/>
            </a:solidFill>
            <a:round/>
            <a:headEnd/>
            <a:tailEnd/>
          </a:ln>
          <a:effectLst/>
        </p:spPr>
        <p:txBody>
          <a:bodyPr wrap="none" anchor="ctr"/>
          <a:lstStyle/>
          <a:p>
            <a:pPr algn="ctr"/>
            <a:r>
              <a:rPr lang="en-US" altLang="ja-JP" sz="1400" b="1" dirty="0">
                <a:solidFill>
                  <a:schemeClr val="bg1"/>
                </a:solidFill>
              </a:rPr>
              <a:t>Encoding</a:t>
            </a:r>
          </a:p>
        </p:txBody>
      </p:sp>
      <p:cxnSp>
        <p:nvCxnSpPr>
          <p:cNvPr id="52" name="Connector: Elbow 27">
            <a:extLst>
              <a:ext uri="{FF2B5EF4-FFF2-40B4-BE49-F238E27FC236}">
                <a16:creationId xmlns:a16="http://schemas.microsoft.com/office/drawing/2014/main" id="{B6D7DA26-3B34-D14E-A5BA-AF75D15BB026}"/>
              </a:ext>
            </a:extLst>
          </p:cNvPr>
          <p:cNvCxnSpPr>
            <a:stCxn id="30" idx="2"/>
            <a:endCxn id="43" idx="1"/>
          </p:cNvCxnSpPr>
          <p:nvPr/>
        </p:nvCxnSpPr>
        <p:spPr>
          <a:xfrm rot="16200000" flipH="1">
            <a:off x="2854407" y="3862586"/>
            <a:ext cx="557358" cy="404562"/>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Connector: Elbow 28">
            <a:extLst>
              <a:ext uri="{FF2B5EF4-FFF2-40B4-BE49-F238E27FC236}">
                <a16:creationId xmlns:a16="http://schemas.microsoft.com/office/drawing/2014/main" id="{BE6E024F-8E40-7D4D-B25E-1C1975BA537C}"/>
              </a:ext>
            </a:extLst>
          </p:cNvPr>
          <p:cNvCxnSpPr>
            <a:cxnSpLocks/>
            <a:stCxn id="30" idx="2"/>
            <a:endCxn id="37" idx="1"/>
          </p:cNvCxnSpPr>
          <p:nvPr/>
        </p:nvCxnSpPr>
        <p:spPr>
          <a:xfrm rot="16200000" flipH="1">
            <a:off x="2672367" y="4044626"/>
            <a:ext cx="921438" cy="404562"/>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Connector: Elbow 31">
            <a:extLst>
              <a:ext uri="{FF2B5EF4-FFF2-40B4-BE49-F238E27FC236}">
                <a16:creationId xmlns:a16="http://schemas.microsoft.com/office/drawing/2014/main" id="{A559C7D7-BD4D-DE4D-893D-43DBE1F2244B}"/>
              </a:ext>
            </a:extLst>
          </p:cNvPr>
          <p:cNvCxnSpPr>
            <a:cxnSpLocks/>
            <a:stCxn id="32" idx="2"/>
            <a:endCxn id="42" idx="1"/>
          </p:cNvCxnSpPr>
          <p:nvPr/>
        </p:nvCxnSpPr>
        <p:spPr>
          <a:xfrm rot="16200000" flipH="1">
            <a:off x="5663535" y="3843768"/>
            <a:ext cx="557109" cy="431755"/>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Connector: Elbow 34">
            <a:extLst>
              <a:ext uri="{FF2B5EF4-FFF2-40B4-BE49-F238E27FC236}">
                <a16:creationId xmlns:a16="http://schemas.microsoft.com/office/drawing/2014/main" id="{A0447107-7668-6D45-A638-B6F332A0D557}"/>
              </a:ext>
            </a:extLst>
          </p:cNvPr>
          <p:cNvCxnSpPr>
            <a:cxnSpLocks/>
            <a:stCxn id="32" idx="2"/>
            <a:endCxn id="51" idx="1"/>
          </p:cNvCxnSpPr>
          <p:nvPr/>
        </p:nvCxnSpPr>
        <p:spPr>
          <a:xfrm rot="16200000" flipH="1">
            <a:off x="5478822" y="4028481"/>
            <a:ext cx="926534" cy="431755"/>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Text Box 15">
            <a:extLst>
              <a:ext uri="{FF2B5EF4-FFF2-40B4-BE49-F238E27FC236}">
                <a16:creationId xmlns:a16="http://schemas.microsoft.com/office/drawing/2014/main" id="{FAF108EC-DBC8-8A4E-94C1-0057B1034A5F}"/>
              </a:ext>
            </a:extLst>
          </p:cNvPr>
          <p:cNvSpPr txBox="1">
            <a:spLocks noChangeArrowheads="1"/>
          </p:cNvSpPr>
          <p:nvPr/>
        </p:nvSpPr>
        <p:spPr bwMode="auto">
          <a:xfrm>
            <a:off x="5703997" y="4423489"/>
            <a:ext cx="45397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en-US" altLang="ja-JP" sz="1400" dirty="0">
                <a:latin typeface="Times" pitchFamily="2" charset="0"/>
                <a:ea typeface="Osaka" pitchFamily="1" charset="-128"/>
              </a:rPr>
              <a:t>0..1</a:t>
            </a:r>
          </a:p>
        </p:txBody>
      </p:sp>
      <p:sp>
        <p:nvSpPr>
          <p:cNvPr id="57" name="Text Box 15">
            <a:extLst>
              <a:ext uri="{FF2B5EF4-FFF2-40B4-BE49-F238E27FC236}">
                <a16:creationId xmlns:a16="http://schemas.microsoft.com/office/drawing/2014/main" id="{550929C9-E728-804C-8512-A596582C420C}"/>
              </a:ext>
            </a:extLst>
          </p:cNvPr>
          <p:cNvSpPr txBox="1">
            <a:spLocks noChangeArrowheads="1"/>
          </p:cNvSpPr>
          <p:nvPr/>
        </p:nvSpPr>
        <p:spPr bwMode="auto">
          <a:xfrm>
            <a:off x="5712121" y="4792915"/>
            <a:ext cx="45397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en-US" altLang="ja-JP" sz="1400" dirty="0">
                <a:latin typeface="Times" pitchFamily="2" charset="0"/>
                <a:ea typeface="Osaka" pitchFamily="1" charset="-128"/>
              </a:rPr>
              <a:t>0..*</a:t>
            </a:r>
          </a:p>
        </p:txBody>
      </p:sp>
      <p:sp>
        <p:nvSpPr>
          <p:cNvPr id="58" name="Flowchart: Decision 45">
            <a:extLst>
              <a:ext uri="{FF2B5EF4-FFF2-40B4-BE49-F238E27FC236}">
                <a16:creationId xmlns:a16="http://schemas.microsoft.com/office/drawing/2014/main" id="{8F7D38EE-C1D0-3346-8888-10285C5F0C6B}"/>
              </a:ext>
            </a:extLst>
          </p:cNvPr>
          <p:cNvSpPr/>
          <p:nvPr/>
        </p:nvSpPr>
        <p:spPr bwMode="auto">
          <a:xfrm rot="5449414" flipH="1">
            <a:off x="4256987" y="2630991"/>
            <a:ext cx="216386" cy="123469"/>
          </a:xfrm>
          <a:prstGeom prst="flowChartDecision">
            <a:avLst/>
          </a:prstGeom>
          <a:solidFill>
            <a:schemeClr val="bg1"/>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sp>
        <p:nvSpPr>
          <p:cNvPr id="59" name="Text Box 15">
            <a:extLst>
              <a:ext uri="{FF2B5EF4-FFF2-40B4-BE49-F238E27FC236}">
                <a16:creationId xmlns:a16="http://schemas.microsoft.com/office/drawing/2014/main" id="{A48752EA-1785-4F4E-90F3-71B08020E25F}"/>
              </a:ext>
            </a:extLst>
          </p:cNvPr>
          <p:cNvSpPr txBox="1">
            <a:spLocks noChangeArrowheads="1"/>
          </p:cNvSpPr>
          <p:nvPr/>
        </p:nvSpPr>
        <p:spPr bwMode="auto">
          <a:xfrm>
            <a:off x="5740047" y="3152114"/>
            <a:ext cx="45397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en-US" altLang="ja-JP" sz="1400" dirty="0">
                <a:latin typeface="Times" pitchFamily="2" charset="0"/>
                <a:ea typeface="Osaka" pitchFamily="1" charset="-128"/>
              </a:rPr>
              <a:t>0..*</a:t>
            </a:r>
          </a:p>
        </p:txBody>
      </p:sp>
      <p:sp>
        <p:nvSpPr>
          <p:cNvPr id="60" name="Text Box 15">
            <a:extLst>
              <a:ext uri="{FF2B5EF4-FFF2-40B4-BE49-F238E27FC236}">
                <a16:creationId xmlns:a16="http://schemas.microsoft.com/office/drawing/2014/main" id="{A9CC714E-0D68-B14F-A7D4-BDE9DF506036}"/>
              </a:ext>
            </a:extLst>
          </p:cNvPr>
          <p:cNvSpPr txBox="1">
            <a:spLocks noChangeArrowheads="1"/>
          </p:cNvSpPr>
          <p:nvPr/>
        </p:nvSpPr>
        <p:spPr bwMode="auto">
          <a:xfrm>
            <a:off x="4544956" y="3646381"/>
            <a:ext cx="45397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en-US" altLang="ja-JP" sz="1400" dirty="0">
                <a:latin typeface="Times" pitchFamily="2" charset="0"/>
                <a:ea typeface="Osaka" pitchFamily="1" charset="-128"/>
              </a:rPr>
              <a:t>0..*</a:t>
            </a:r>
          </a:p>
        </p:txBody>
      </p:sp>
      <p:sp>
        <p:nvSpPr>
          <p:cNvPr id="61" name="Oval 11">
            <a:extLst>
              <a:ext uri="{FF2B5EF4-FFF2-40B4-BE49-F238E27FC236}">
                <a16:creationId xmlns:a16="http://schemas.microsoft.com/office/drawing/2014/main" id="{E12EDEA5-CB1E-A849-BED2-31AEDD3A274E}"/>
              </a:ext>
            </a:extLst>
          </p:cNvPr>
          <p:cNvSpPr>
            <a:spLocks noChangeArrowheads="1"/>
          </p:cNvSpPr>
          <p:nvPr/>
        </p:nvSpPr>
        <p:spPr bwMode="auto">
          <a:xfrm>
            <a:off x="6161396" y="4928222"/>
            <a:ext cx="1267188" cy="297657"/>
          </a:xfrm>
          <a:prstGeom prst="roundRect">
            <a:avLst/>
          </a:prstGeom>
          <a:solidFill>
            <a:srgbClr val="FF0000"/>
          </a:solidFill>
          <a:ln w="9525">
            <a:solidFill>
              <a:schemeClr val="tx1"/>
            </a:solidFill>
            <a:round/>
            <a:headEnd/>
            <a:tailEnd/>
          </a:ln>
          <a:effectLst/>
        </p:spPr>
        <p:txBody>
          <a:bodyPr wrap="none" anchor="ctr"/>
          <a:lstStyle/>
          <a:p>
            <a:pPr algn="ctr"/>
            <a:r>
              <a:rPr lang="en-US" altLang="ja-JP" sz="1400" b="1" dirty="0">
                <a:solidFill>
                  <a:schemeClr val="bg1"/>
                </a:solidFill>
              </a:rPr>
              <a:t>Structure</a:t>
            </a:r>
          </a:p>
        </p:txBody>
      </p:sp>
      <p:cxnSp>
        <p:nvCxnSpPr>
          <p:cNvPr id="62" name="Connector: Elbow 56">
            <a:extLst>
              <a:ext uri="{FF2B5EF4-FFF2-40B4-BE49-F238E27FC236}">
                <a16:creationId xmlns:a16="http://schemas.microsoft.com/office/drawing/2014/main" id="{2309A6A5-F991-9945-BB1A-A09EE93A00D8}"/>
              </a:ext>
            </a:extLst>
          </p:cNvPr>
          <p:cNvCxnSpPr>
            <a:cxnSpLocks/>
            <a:stCxn id="36" idx="3"/>
            <a:endCxn id="61" idx="1"/>
          </p:cNvCxnSpPr>
          <p:nvPr/>
        </p:nvCxnSpPr>
        <p:spPr>
          <a:xfrm rot="16200000" flipH="1">
            <a:off x="5298614" y="4214270"/>
            <a:ext cx="1295075" cy="430487"/>
          </a:xfrm>
          <a:prstGeom prst="bentConnector4">
            <a:avLst>
              <a:gd name="adj1" fmla="val 595"/>
              <a:gd name="adj2" fmla="val -86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Connector: Elbow 62">
            <a:extLst>
              <a:ext uri="{FF2B5EF4-FFF2-40B4-BE49-F238E27FC236}">
                <a16:creationId xmlns:a16="http://schemas.microsoft.com/office/drawing/2014/main" id="{E9E6A265-48C3-AC41-8C0C-13DA8D9552D9}"/>
              </a:ext>
            </a:extLst>
          </p:cNvPr>
          <p:cNvCxnSpPr>
            <a:cxnSpLocks/>
            <a:stCxn id="30" idx="1"/>
          </p:cNvCxnSpPr>
          <p:nvPr/>
        </p:nvCxnSpPr>
        <p:spPr>
          <a:xfrm rot="10800000" flipH="1" flipV="1">
            <a:off x="2297211" y="3637359"/>
            <a:ext cx="31430" cy="187321"/>
          </a:xfrm>
          <a:prstGeom prst="bentConnector4">
            <a:avLst>
              <a:gd name="adj1" fmla="val -727331"/>
              <a:gd name="adj2" fmla="val 202164"/>
            </a:avLst>
          </a:pr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64" name="Text Box 15">
            <a:extLst>
              <a:ext uri="{FF2B5EF4-FFF2-40B4-BE49-F238E27FC236}">
                <a16:creationId xmlns:a16="http://schemas.microsoft.com/office/drawing/2014/main" id="{71C97CCE-CF8B-6245-B676-2AC555DF7B12}"/>
              </a:ext>
            </a:extLst>
          </p:cNvPr>
          <p:cNvSpPr txBox="1">
            <a:spLocks noChangeArrowheads="1"/>
          </p:cNvSpPr>
          <p:nvPr/>
        </p:nvSpPr>
        <p:spPr bwMode="auto">
          <a:xfrm>
            <a:off x="1396071" y="3414102"/>
            <a:ext cx="808235"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en-US" altLang="ja-JP" sz="1100" dirty="0">
                <a:latin typeface="Times" pitchFamily="2" charset="0"/>
                <a:ea typeface="Osaka" pitchFamily="1" charset="-128"/>
              </a:rPr>
              <a:t>association</a:t>
            </a:r>
          </a:p>
        </p:txBody>
      </p:sp>
      <p:cxnSp>
        <p:nvCxnSpPr>
          <p:cNvPr id="65" name="Connector: Elbow 72">
            <a:extLst>
              <a:ext uri="{FF2B5EF4-FFF2-40B4-BE49-F238E27FC236}">
                <a16:creationId xmlns:a16="http://schemas.microsoft.com/office/drawing/2014/main" id="{F3CBCD4B-C96A-D047-A51D-538B00DF1F32}"/>
              </a:ext>
            </a:extLst>
          </p:cNvPr>
          <p:cNvCxnSpPr>
            <a:cxnSpLocks/>
            <a:stCxn id="61" idx="3"/>
            <a:endCxn id="32" idx="3"/>
          </p:cNvCxnSpPr>
          <p:nvPr/>
        </p:nvCxnSpPr>
        <p:spPr>
          <a:xfrm flipH="1" flipV="1">
            <a:off x="6516424" y="3627203"/>
            <a:ext cx="912160" cy="1449848"/>
          </a:xfrm>
          <a:prstGeom prst="bentConnector3">
            <a:avLst>
              <a:gd name="adj1" fmla="val -49278"/>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6" name="Flowchart: Decision 81">
            <a:extLst>
              <a:ext uri="{FF2B5EF4-FFF2-40B4-BE49-F238E27FC236}">
                <a16:creationId xmlns:a16="http://schemas.microsoft.com/office/drawing/2014/main" id="{C83D49DC-36D9-304A-B44E-53C176E2641E}"/>
              </a:ext>
            </a:extLst>
          </p:cNvPr>
          <p:cNvSpPr/>
          <p:nvPr/>
        </p:nvSpPr>
        <p:spPr bwMode="auto">
          <a:xfrm flipH="1">
            <a:off x="7425155" y="5002146"/>
            <a:ext cx="216386" cy="123469"/>
          </a:xfrm>
          <a:prstGeom prst="flowChartDecision">
            <a:avLst/>
          </a:prstGeom>
          <a:solidFill>
            <a:schemeClr val="tx1"/>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2000" b="1" i="0" u="none" strike="noStrike" cap="none" normalizeH="0" baseline="0">
              <a:ln>
                <a:noFill/>
              </a:ln>
              <a:solidFill>
                <a:srgbClr val="006699"/>
              </a:solidFill>
              <a:effectLst/>
              <a:latin typeface="Gill Sans MT" pitchFamily="34" charset="0"/>
            </a:endParaRPr>
          </a:p>
        </p:txBody>
      </p:sp>
      <p:sp>
        <p:nvSpPr>
          <p:cNvPr id="67" name="Text Box 15">
            <a:extLst>
              <a:ext uri="{FF2B5EF4-FFF2-40B4-BE49-F238E27FC236}">
                <a16:creationId xmlns:a16="http://schemas.microsoft.com/office/drawing/2014/main" id="{4F372897-080D-7042-A322-9253B2B266DD}"/>
              </a:ext>
            </a:extLst>
          </p:cNvPr>
          <p:cNvSpPr txBox="1">
            <a:spLocks noChangeArrowheads="1"/>
          </p:cNvSpPr>
          <p:nvPr/>
        </p:nvSpPr>
        <p:spPr bwMode="auto">
          <a:xfrm>
            <a:off x="5577409" y="5031535"/>
            <a:ext cx="61427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en-US" altLang="ja-JP" sz="1100" dirty="0">
                <a:latin typeface="Times" pitchFamily="2" charset="0"/>
                <a:ea typeface="Osaka" pitchFamily="1" charset="-128"/>
              </a:rPr>
              <a:t>ordered</a:t>
            </a:r>
          </a:p>
        </p:txBody>
      </p:sp>
      <p:sp>
        <p:nvSpPr>
          <p:cNvPr id="2" name="Date Placeholder 1">
            <a:extLst>
              <a:ext uri="{FF2B5EF4-FFF2-40B4-BE49-F238E27FC236}">
                <a16:creationId xmlns:a16="http://schemas.microsoft.com/office/drawing/2014/main" id="{EF8A07A1-EB61-C29D-A446-9059601D561F}"/>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10-4</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a:extLst>
              <a:ext uri="{FF2B5EF4-FFF2-40B4-BE49-F238E27FC236}">
                <a16:creationId xmlns:a16="http://schemas.microsoft.com/office/drawing/2014/main" id="{5283CE7B-7D36-E542-821E-4E53E0A61EAD}"/>
              </a:ext>
            </a:extLst>
          </p:cNvPr>
          <p:cNvSpPr>
            <a:spLocks noChangeArrowheads="1"/>
          </p:cNvSpPr>
          <p:nvPr/>
        </p:nvSpPr>
        <p:spPr bwMode="auto">
          <a:xfrm>
            <a:off x="2037980" y="-11532"/>
            <a:ext cx="5045073" cy="784830"/>
          </a:xfrm>
          <a:prstGeom prst="rect">
            <a:avLst/>
          </a:prstGeom>
        </p:spPr>
        <p:txBody>
          <a:bodyPr vert="horz"/>
          <a:lstStyle/>
          <a:p>
            <a:pPr algn="ctr" eaLnBrk="0" hangingPunct="0">
              <a:lnSpc>
                <a:spcPct val="90000"/>
              </a:lnSpc>
            </a:pPr>
            <a:r>
              <a:rPr lang="en-US" altLang="en-US" sz="2500" dirty="0">
                <a:solidFill>
                  <a:srgbClr val="0099A6"/>
                </a:solidFill>
                <a:latin typeface="+mj-lt"/>
                <a:ea typeface="ＭＳ Ｐゴシック" pitchFamily="26" charset="-128"/>
                <a:cs typeface="ＭＳ Ｐゴシック" pitchFamily="26" charset="-128"/>
              </a:rPr>
              <a:t>Information Viewpoint Objects</a:t>
            </a:r>
          </a:p>
          <a:p>
            <a:pPr algn="ctr" eaLnBrk="0" hangingPunct="0">
              <a:lnSpc>
                <a:spcPct val="90000"/>
              </a:lnSpc>
            </a:pPr>
            <a:r>
              <a:rPr lang="en-US" altLang="en-US" sz="2000" dirty="0">
                <a:solidFill>
                  <a:srgbClr val="0099A6"/>
                </a:solidFill>
                <a:latin typeface="+mj-lt"/>
                <a:ea typeface="ＭＳ Ｐゴシック" pitchFamily="26" charset="-128"/>
                <a:cs typeface="ＭＳ Ｐゴシック" pitchFamily="26" charset="-128"/>
              </a:rPr>
              <a:t>Showing Instantiation &amp; Realization</a:t>
            </a:r>
          </a:p>
        </p:txBody>
      </p:sp>
      <p:sp>
        <p:nvSpPr>
          <p:cNvPr id="10257" name="AutoShape 17">
            <a:extLst>
              <a:ext uri="{FF2B5EF4-FFF2-40B4-BE49-F238E27FC236}">
                <a16:creationId xmlns:a16="http://schemas.microsoft.com/office/drawing/2014/main" id="{11D77A9C-B6A9-994B-B386-13BC16F5EE79}"/>
              </a:ext>
            </a:extLst>
          </p:cNvPr>
          <p:cNvSpPr>
            <a:spLocks noChangeArrowheads="1"/>
          </p:cNvSpPr>
          <p:nvPr/>
        </p:nvSpPr>
        <p:spPr bwMode="auto">
          <a:xfrm>
            <a:off x="3949701" y="3068638"/>
            <a:ext cx="1270000" cy="774700"/>
          </a:xfrm>
          <a:prstGeom prst="can">
            <a:avLst>
              <a:gd name="adj" fmla="val 25000"/>
            </a:avLst>
          </a:prstGeom>
          <a:solidFill>
            <a:srgbClr val="00CD98"/>
          </a:solidFill>
          <a:ln w="9525">
            <a:solidFill>
              <a:schemeClr val="tx1"/>
            </a:solidFill>
            <a:round/>
            <a:headEnd/>
            <a:tailEnd/>
          </a:ln>
        </p:spPr>
        <p:txBody>
          <a:bodyPr wrap="none" anchor="ctr"/>
          <a:lstStyle/>
          <a:p>
            <a:pPr algn="ctr"/>
            <a:r>
              <a:rPr lang="en-US" altLang="en-US" sz="1100" b="1">
                <a:solidFill>
                  <a:schemeClr val="bg1"/>
                </a:solidFill>
              </a:rPr>
              <a:t>Schema &amp; </a:t>
            </a:r>
          </a:p>
          <a:p>
            <a:pPr algn="ctr"/>
            <a:r>
              <a:rPr lang="en-US" altLang="en-US" sz="1100" b="1">
                <a:solidFill>
                  <a:schemeClr val="bg1"/>
                </a:solidFill>
              </a:rPr>
              <a:t>Structure</a:t>
            </a:r>
          </a:p>
          <a:p>
            <a:pPr algn="ctr"/>
            <a:r>
              <a:rPr lang="en-US" altLang="en-US" sz="1100" b="1">
                <a:solidFill>
                  <a:schemeClr val="bg1"/>
                </a:solidFill>
              </a:rPr>
              <a:t>Definitions</a:t>
            </a:r>
            <a:endParaRPr lang="en-US" altLang="en-US" sz="1100">
              <a:solidFill>
                <a:schemeClr val="bg1"/>
              </a:solidFill>
            </a:endParaRPr>
          </a:p>
        </p:txBody>
      </p:sp>
      <p:sp>
        <p:nvSpPr>
          <p:cNvPr id="10258" name="AutoShape 18">
            <a:extLst>
              <a:ext uri="{FF2B5EF4-FFF2-40B4-BE49-F238E27FC236}">
                <a16:creationId xmlns:a16="http://schemas.microsoft.com/office/drawing/2014/main" id="{5F151439-9DA0-D141-8C6A-1C34C6FB605E}"/>
              </a:ext>
            </a:extLst>
          </p:cNvPr>
          <p:cNvSpPr>
            <a:spLocks noChangeArrowheads="1"/>
          </p:cNvSpPr>
          <p:nvPr/>
        </p:nvSpPr>
        <p:spPr bwMode="auto">
          <a:xfrm flipV="1">
            <a:off x="6237288" y="3184526"/>
            <a:ext cx="1006475" cy="563563"/>
          </a:xfrm>
          <a:prstGeom prst="foldedCorner">
            <a:avLst>
              <a:gd name="adj" fmla="val 12500"/>
            </a:avLst>
          </a:prstGeom>
          <a:solidFill>
            <a:schemeClr val="accent1"/>
          </a:solidFill>
          <a:ln w="9525">
            <a:solidFill>
              <a:schemeClr val="tx1"/>
            </a:solidFill>
            <a:round/>
            <a:headEnd/>
            <a:tailEnd/>
          </a:ln>
        </p:spPr>
        <p:txBody>
          <a:bodyPr rot="10800000" wrap="none" anchor="ctr"/>
          <a:lstStyle/>
          <a:p>
            <a:pPr algn="ctr"/>
            <a:r>
              <a:rPr lang="en-US" altLang="en-US" sz="1100" b="1" dirty="0">
                <a:solidFill>
                  <a:schemeClr val="bg1"/>
                </a:solidFill>
              </a:rPr>
              <a:t>Concrete</a:t>
            </a:r>
          </a:p>
          <a:p>
            <a:pPr algn="ctr"/>
            <a:r>
              <a:rPr lang="en-US" altLang="en-US" sz="1100" b="1" dirty="0">
                <a:solidFill>
                  <a:schemeClr val="bg1"/>
                </a:solidFill>
              </a:rPr>
              <a:t>Data</a:t>
            </a:r>
          </a:p>
          <a:p>
            <a:pPr algn="ctr"/>
            <a:r>
              <a:rPr lang="en-US" altLang="en-US" sz="1100" b="1" dirty="0">
                <a:solidFill>
                  <a:schemeClr val="bg1"/>
                </a:solidFill>
              </a:rPr>
              <a:t>Object</a:t>
            </a:r>
            <a:endParaRPr lang="en-US" altLang="en-US" sz="1100" dirty="0">
              <a:solidFill>
                <a:schemeClr val="bg1"/>
              </a:solidFill>
            </a:endParaRPr>
          </a:p>
        </p:txBody>
      </p:sp>
      <p:sp>
        <p:nvSpPr>
          <p:cNvPr id="10259" name="Text Box 19">
            <a:extLst>
              <a:ext uri="{FF2B5EF4-FFF2-40B4-BE49-F238E27FC236}">
                <a16:creationId xmlns:a16="http://schemas.microsoft.com/office/drawing/2014/main" id="{6C1553C0-E702-634F-BBA1-7F6C0A5841BA}"/>
              </a:ext>
            </a:extLst>
          </p:cNvPr>
          <p:cNvSpPr txBox="1">
            <a:spLocks noChangeArrowheads="1"/>
          </p:cNvSpPr>
          <p:nvPr/>
        </p:nvSpPr>
        <p:spPr bwMode="auto">
          <a:xfrm>
            <a:off x="1238783" y="1886514"/>
            <a:ext cx="1088760" cy="6463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gn="ctr"/>
            <a:r>
              <a:rPr lang="en-US" altLang="en-US" sz="1200" i="1" u="sng" dirty="0">
                <a:solidFill>
                  <a:srgbClr val="E311DE"/>
                </a:solidFill>
              </a:rPr>
              <a:t>Abstract</a:t>
            </a:r>
          </a:p>
          <a:p>
            <a:pPr algn="ctr"/>
            <a:r>
              <a:rPr lang="en-US" altLang="en-US" sz="1200" i="1" u="sng" dirty="0">
                <a:solidFill>
                  <a:srgbClr val="E311DE"/>
                </a:solidFill>
              </a:rPr>
              <a:t>Information</a:t>
            </a:r>
          </a:p>
          <a:p>
            <a:pPr algn="ctr"/>
            <a:r>
              <a:rPr lang="en-US" altLang="en-US" sz="1200" i="1" u="sng" dirty="0">
                <a:solidFill>
                  <a:srgbClr val="E311DE"/>
                </a:solidFill>
              </a:rPr>
              <a:t>Architecture</a:t>
            </a:r>
          </a:p>
        </p:txBody>
      </p:sp>
      <p:sp>
        <p:nvSpPr>
          <p:cNvPr id="10260" name="Text Box 20">
            <a:extLst>
              <a:ext uri="{FF2B5EF4-FFF2-40B4-BE49-F238E27FC236}">
                <a16:creationId xmlns:a16="http://schemas.microsoft.com/office/drawing/2014/main" id="{9CCFE259-34FD-8447-B1B6-66116857CC2C}"/>
              </a:ext>
            </a:extLst>
          </p:cNvPr>
          <p:cNvSpPr txBox="1">
            <a:spLocks noChangeArrowheads="1"/>
          </p:cNvSpPr>
          <p:nvPr/>
        </p:nvSpPr>
        <p:spPr bwMode="auto">
          <a:xfrm>
            <a:off x="4223172" y="1880769"/>
            <a:ext cx="67468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gn="ctr"/>
            <a:r>
              <a:rPr lang="en-US" altLang="en-US" sz="1200" i="1" u="sng" dirty="0">
                <a:solidFill>
                  <a:srgbClr val="E311DE"/>
                </a:solidFill>
              </a:rPr>
              <a:t>Data</a:t>
            </a:r>
          </a:p>
          <a:p>
            <a:pPr algn="ctr"/>
            <a:r>
              <a:rPr lang="en-US" altLang="en-US" sz="1200" i="1" u="sng" dirty="0">
                <a:solidFill>
                  <a:srgbClr val="E311DE"/>
                </a:solidFill>
              </a:rPr>
              <a:t>Models</a:t>
            </a:r>
          </a:p>
        </p:txBody>
      </p:sp>
      <p:sp>
        <p:nvSpPr>
          <p:cNvPr id="10261" name="Text Box 21">
            <a:extLst>
              <a:ext uri="{FF2B5EF4-FFF2-40B4-BE49-F238E27FC236}">
                <a16:creationId xmlns:a16="http://schemas.microsoft.com/office/drawing/2014/main" id="{4165F5F5-A49A-2047-9B36-691879BF00A9}"/>
              </a:ext>
            </a:extLst>
          </p:cNvPr>
          <p:cNvSpPr txBox="1">
            <a:spLocks noChangeArrowheads="1"/>
          </p:cNvSpPr>
          <p:nvPr/>
        </p:nvSpPr>
        <p:spPr bwMode="auto">
          <a:xfrm>
            <a:off x="6390481" y="1886514"/>
            <a:ext cx="700088" cy="6397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pPr algn="ctr"/>
            <a:r>
              <a:rPr lang="en-US" altLang="en-US" sz="1200" i="1" u="sng" dirty="0">
                <a:solidFill>
                  <a:srgbClr val="E311DE"/>
                </a:solidFill>
              </a:rPr>
              <a:t>Actual</a:t>
            </a:r>
          </a:p>
          <a:p>
            <a:pPr algn="ctr"/>
            <a:r>
              <a:rPr lang="en-US" altLang="en-US" sz="1200" i="1" u="sng" dirty="0">
                <a:solidFill>
                  <a:srgbClr val="E311DE"/>
                </a:solidFill>
              </a:rPr>
              <a:t>Data</a:t>
            </a:r>
          </a:p>
          <a:p>
            <a:pPr algn="ctr"/>
            <a:r>
              <a:rPr lang="en-US" altLang="en-US" sz="1200" i="1" u="sng" dirty="0">
                <a:solidFill>
                  <a:srgbClr val="E311DE"/>
                </a:solidFill>
              </a:rPr>
              <a:t>Objects</a:t>
            </a:r>
          </a:p>
        </p:txBody>
      </p:sp>
      <p:sp>
        <p:nvSpPr>
          <p:cNvPr id="10262" name="Rectangle 22">
            <a:extLst>
              <a:ext uri="{FF2B5EF4-FFF2-40B4-BE49-F238E27FC236}">
                <a16:creationId xmlns:a16="http://schemas.microsoft.com/office/drawing/2014/main" id="{1B3E15CE-8F51-D340-90E7-1933405029FB}"/>
              </a:ext>
            </a:extLst>
          </p:cNvPr>
          <p:cNvSpPr>
            <a:spLocks noChangeArrowheads="1"/>
          </p:cNvSpPr>
          <p:nvPr/>
        </p:nvSpPr>
        <p:spPr bwMode="auto">
          <a:xfrm>
            <a:off x="3203576" y="3975101"/>
            <a:ext cx="109061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ltLang="en-US" sz="1200" b="1" i="1" dirty="0"/>
              <a:t>Instantiation</a:t>
            </a:r>
            <a:endParaRPr lang="en-US" altLang="en-US" sz="1200" i="1" u="sng" dirty="0">
              <a:solidFill>
                <a:srgbClr val="E311DE"/>
              </a:solidFill>
            </a:endParaRPr>
          </a:p>
        </p:txBody>
      </p:sp>
      <p:sp>
        <p:nvSpPr>
          <p:cNvPr id="10263" name="Rectangle 23">
            <a:extLst>
              <a:ext uri="{FF2B5EF4-FFF2-40B4-BE49-F238E27FC236}">
                <a16:creationId xmlns:a16="http://schemas.microsoft.com/office/drawing/2014/main" id="{C21FE620-E902-BF46-8F8D-25CB8924B61C}"/>
              </a:ext>
            </a:extLst>
          </p:cNvPr>
          <p:cNvSpPr>
            <a:spLocks noChangeArrowheads="1"/>
          </p:cNvSpPr>
          <p:nvPr/>
        </p:nvSpPr>
        <p:spPr bwMode="auto">
          <a:xfrm>
            <a:off x="5654994" y="3937740"/>
            <a:ext cx="98901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ltLang="en-US" sz="1200" b="1" i="1" dirty="0"/>
              <a:t>Realization</a:t>
            </a:r>
            <a:endParaRPr lang="en-US" altLang="en-US" sz="1200" i="1" u="sng" dirty="0">
              <a:solidFill>
                <a:srgbClr val="E311DE"/>
              </a:solidFill>
            </a:endParaRPr>
          </a:p>
        </p:txBody>
      </p:sp>
      <p:sp>
        <p:nvSpPr>
          <p:cNvPr id="10264" name="Line 24">
            <a:extLst>
              <a:ext uri="{FF2B5EF4-FFF2-40B4-BE49-F238E27FC236}">
                <a16:creationId xmlns:a16="http://schemas.microsoft.com/office/drawing/2014/main" id="{B0587382-AC52-134A-A7DB-FF62BE887D03}"/>
              </a:ext>
            </a:extLst>
          </p:cNvPr>
          <p:cNvSpPr>
            <a:spLocks noChangeShapeType="1"/>
          </p:cNvSpPr>
          <p:nvPr/>
        </p:nvSpPr>
        <p:spPr bwMode="auto">
          <a:xfrm>
            <a:off x="3100388" y="3455988"/>
            <a:ext cx="774700" cy="0"/>
          </a:xfrm>
          <a:prstGeom prst="line">
            <a:avLst/>
          </a:prstGeom>
          <a:noFill/>
          <a:ln w="19050">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0265" name="Line 25">
            <a:extLst>
              <a:ext uri="{FF2B5EF4-FFF2-40B4-BE49-F238E27FC236}">
                <a16:creationId xmlns:a16="http://schemas.microsoft.com/office/drawing/2014/main" id="{323ADB51-235A-C242-9AA2-C9275B7F343B}"/>
              </a:ext>
            </a:extLst>
          </p:cNvPr>
          <p:cNvSpPr>
            <a:spLocks noChangeShapeType="1"/>
          </p:cNvSpPr>
          <p:nvPr/>
        </p:nvSpPr>
        <p:spPr bwMode="auto">
          <a:xfrm>
            <a:off x="5264151" y="3468688"/>
            <a:ext cx="774700" cy="0"/>
          </a:xfrm>
          <a:prstGeom prst="line">
            <a:avLst/>
          </a:prstGeom>
          <a:noFill/>
          <a:ln w="19050">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 name="Date Placeholder 1">
            <a:extLst>
              <a:ext uri="{FF2B5EF4-FFF2-40B4-BE49-F238E27FC236}">
                <a16:creationId xmlns:a16="http://schemas.microsoft.com/office/drawing/2014/main" id="{68123203-7D7F-854C-9A59-FAF399187257}"/>
              </a:ext>
            </a:extLst>
          </p:cNvPr>
          <p:cNvSpPr>
            <a:spLocks noGrp="1"/>
          </p:cNvSpPr>
          <p:nvPr>
            <p:ph type="dt" sz="half" idx="2"/>
          </p:nvPr>
        </p:nvSpPr>
        <p:spPr>
          <a:xfrm>
            <a:off x="0" y="6553200"/>
            <a:ext cx="1731963" cy="268288"/>
          </a:xfrm>
        </p:spPr>
        <p:txBody>
          <a:bodyPr/>
          <a:lstStyle/>
          <a:p>
            <a:r>
              <a:rPr lang="en-US"/>
              <a:t>28 Mar 2024</a:t>
            </a:r>
            <a:endParaRPr lang="en-US" dirty="0"/>
          </a:p>
        </p:txBody>
      </p:sp>
      <p:sp>
        <p:nvSpPr>
          <p:cNvPr id="46" name="Rectangle 22">
            <a:extLst>
              <a:ext uri="{FF2B5EF4-FFF2-40B4-BE49-F238E27FC236}">
                <a16:creationId xmlns:a16="http://schemas.microsoft.com/office/drawing/2014/main" id="{35480C13-D844-3445-8DCC-A01E394DB788}"/>
              </a:ext>
            </a:extLst>
          </p:cNvPr>
          <p:cNvSpPr>
            <a:spLocks noChangeArrowheads="1"/>
          </p:cNvSpPr>
          <p:nvPr/>
        </p:nvSpPr>
        <p:spPr bwMode="auto">
          <a:xfrm>
            <a:off x="419292" y="3980296"/>
            <a:ext cx="1511952" cy="276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ltLang="en-US" sz="1200" b="1" i="1" dirty="0"/>
              <a:t>Conceptualization</a:t>
            </a:r>
            <a:endParaRPr lang="en-US" altLang="en-US" sz="1200" i="1" u="sng" dirty="0">
              <a:solidFill>
                <a:srgbClr val="E311DE"/>
              </a:solidFill>
            </a:endParaRPr>
          </a:p>
        </p:txBody>
      </p:sp>
      <p:sp>
        <p:nvSpPr>
          <p:cNvPr id="47" name="Line Callout 1 (No Border) 46">
            <a:extLst>
              <a:ext uri="{FF2B5EF4-FFF2-40B4-BE49-F238E27FC236}">
                <a16:creationId xmlns:a16="http://schemas.microsoft.com/office/drawing/2014/main" id="{1D2880C6-63DA-DD49-B4CB-9D379AF17A6B}"/>
              </a:ext>
            </a:extLst>
          </p:cNvPr>
          <p:cNvSpPr/>
          <p:nvPr/>
        </p:nvSpPr>
        <p:spPr bwMode="auto">
          <a:xfrm flipH="1">
            <a:off x="1397326" y="4872794"/>
            <a:ext cx="1488444" cy="386860"/>
          </a:xfrm>
          <a:prstGeom prst="callout1">
            <a:avLst>
              <a:gd name="adj1" fmla="val 27653"/>
              <a:gd name="adj2" fmla="val 105011"/>
              <a:gd name="adj3" fmla="val -160746"/>
              <a:gd name="adj4" fmla="val 119618"/>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Abstract description of information objects</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grpSp>
        <p:nvGrpSpPr>
          <p:cNvPr id="3" name="Group 2">
            <a:extLst>
              <a:ext uri="{FF2B5EF4-FFF2-40B4-BE49-F238E27FC236}">
                <a16:creationId xmlns:a16="http://schemas.microsoft.com/office/drawing/2014/main" id="{1E5BB750-9C56-B94B-87A0-1FA6AB8E829C}"/>
              </a:ext>
            </a:extLst>
          </p:cNvPr>
          <p:cNvGrpSpPr/>
          <p:nvPr/>
        </p:nvGrpSpPr>
        <p:grpSpPr>
          <a:xfrm>
            <a:off x="592455" y="2691400"/>
            <a:ext cx="2408715" cy="1340015"/>
            <a:chOff x="1132058" y="2320700"/>
            <a:chExt cx="6609764" cy="3320845"/>
          </a:xfrm>
        </p:grpSpPr>
        <p:cxnSp>
          <p:nvCxnSpPr>
            <p:cNvPr id="48" name="Connector: Elbow 49">
              <a:extLst>
                <a:ext uri="{FF2B5EF4-FFF2-40B4-BE49-F238E27FC236}">
                  <a16:creationId xmlns:a16="http://schemas.microsoft.com/office/drawing/2014/main" id="{29E502D4-5642-4C4F-8A79-5FEFE3D99D0A}"/>
                </a:ext>
              </a:extLst>
            </p:cNvPr>
            <p:cNvCxnSpPr>
              <a:cxnSpLocks/>
              <a:stCxn id="50" idx="2"/>
              <a:endCxn id="53" idx="0"/>
            </p:cNvCxnSpPr>
            <p:nvPr/>
          </p:nvCxnSpPr>
          <p:spPr>
            <a:xfrm rot="16200000" flipH="1">
              <a:off x="4618812" y="2365915"/>
              <a:ext cx="847901" cy="1366898"/>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Connector: Elbow 46">
              <a:extLst>
                <a:ext uri="{FF2B5EF4-FFF2-40B4-BE49-F238E27FC236}">
                  <a16:creationId xmlns:a16="http://schemas.microsoft.com/office/drawing/2014/main" id="{C3AF5CDF-07F0-6742-B024-8A013F193911}"/>
                </a:ext>
              </a:extLst>
            </p:cNvPr>
            <p:cNvCxnSpPr>
              <a:cxnSpLocks/>
              <a:stCxn id="50" idx="2"/>
              <a:endCxn id="51" idx="0"/>
            </p:cNvCxnSpPr>
            <p:nvPr/>
          </p:nvCxnSpPr>
          <p:spPr>
            <a:xfrm rot="5400000">
              <a:off x="3213500" y="2342718"/>
              <a:ext cx="863118" cy="1428509"/>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Oval 5">
              <a:extLst>
                <a:ext uri="{FF2B5EF4-FFF2-40B4-BE49-F238E27FC236}">
                  <a16:creationId xmlns:a16="http://schemas.microsoft.com/office/drawing/2014/main" id="{74D0C573-9A4B-6340-A67B-2B7D973018AF}"/>
                </a:ext>
              </a:extLst>
            </p:cNvPr>
            <p:cNvSpPr>
              <a:spLocks noChangeArrowheads="1"/>
            </p:cNvSpPr>
            <p:nvPr/>
          </p:nvSpPr>
          <p:spPr bwMode="auto">
            <a:xfrm>
              <a:off x="3652383" y="2320700"/>
              <a:ext cx="1413858" cy="304714"/>
            </a:xfrm>
            <a:prstGeom prst="roundRect">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700" b="1" dirty="0">
                  <a:solidFill>
                    <a:schemeClr val="bg1"/>
                  </a:solidFill>
                </a:rPr>
                <a:t>Information</a:t>
              </a:r>
            </a:p>
          </p:txBody>
        </p:sp>
        <p:sp>
          <p:nvSpPr>
            <p:cNvPr id="51" name="Oval 6">
              <a:extLst>
                <a:ext uri="{FF2B5EF4-FFF2-40B4-BE49-F238E27FC236}">
                  <a16:creationId xmlns:a16="http://schemas.microsoft.com/office/drawing/2014/main" id="{DAC9BE89-71E1-C946-A898-29C08FDCC505}"/>
                </a:ext>
              </a:extLst>
            </p:cNvPr>
            <p:cNvSpPr>
              <a:spLocks noChangeArrowheads="1"/>
            </p:cNvSpPr>
            <p:nvPr/>
          </p:nvSpPr>
          <p:spPr bwMode="auto">
            <a:xfrm>
              <a:off x="2297211" y="3488531"/>
              <a:ext cx="1267188" cy="297657"/>
            </a:xfrm>
            <a:prstGeom prst="roundRect">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700" b="1" dirty="0">
                  <a:solidFill>
                    <a:schemeClr val="bg1"/>
                  </a:solidFill>
                </a:rPr>
                <a:t>Data Type</a:t>
              </a:r>
            </a:p>
          </p:txBody>
        </p:sp>
        <p:sp>
          <p:nvSpPr>
            <p:cNvPr id="52" name="Text Box 15">
              <a:extLst>
                <a:ext uri="{FF2B5EF4-FFF2-40B4-BE49-F238E27FC236}">
                  <a16:creationId xmlns:a16="http://schemas.microsoft.com/office/drawing/2014/main" id="{9B1F4599-AFFC-2D48-B0E4-9FDE76690949}"/>
                </a:ext>
              </a:extLst>
            </p:cNvPr>
            <p:cNvSpPr txBox="1">
              <a:spLocks noChangeArrowheads="1"/>
            </p:cNvSpPr>
            <p:nvPr/>
          </p:nvSpPr>
          <p:spPr bwMode="auto">
            <a:xfrm>
              <a:off x="2371317" y="3119939"/>
              <a:ext cx="737518" cy="464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en-US" altLang="ja-JP" sz="700" dirty="0">
                  <a:latin typeface="Times" pitchFamily="2" charset="0"/>
                  <a:ea typeface="Osaka" pitchFamily="1" charset="-128"/>
                </a:rPr>
                <a:t>0..*</a:t>
              </a:r>
            </a:p>
          </p:txBody>
        </p:sp>
        <p:sp>
          <p:nvSpPr>
            <p:cNvPr id="53" name="Oval 7">
              <a:extLst>
                <a:ext uri="{FF2B5EF4-FFF2-40B4-BE49-F238E27FC236}">
                  <a16:creationId xmlns:a16="http://schemas.microsoft.com/office/drawing/2014/main" id="{75909AAD-D328-FD4C-A8C7-301BB67FEEAA}"/>
                </a:ext>
              </a:extLst>
            </p:cNvPr>
            <p:cNvSpPr>
              <a:spLocks noChangeArrowheads="1"/>
            </p:cNvSpPr>
            <p:nvPr/>
          </p:nvSpPr>
          <p:spPr bwMode="auto">
            <a:xfrm>
              <a:off x="4935999" y="3473314"/>
              <a:ext cx="1580425" cy="307778"/>
            </a:xfrm>
            <a:prstGeom prst="roundRect">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700" b="1" dirty="0">
                  <a:solidFill>
                    <a:schemeClr val="bg1"/>
                  </a:solidFill>
                </a:rPr>
                <a:t>Representation</a:t>
              </a:r>
            </a:p>
          </p:txBody>
        </p:sp>
        <p:cxnSp>
          <p:nvCxnSpPr>
            <p:cNvPr id="54" name="Straight Connector 53">
              <a:extLst>
                <a:ext uri="{FF2B5EF4-FFF2-40B4-BE49-F238E27FC236}">
                  <a16:creationId xmlns:a16="http://schemas.microsoft.com/office/drawing/2014/main" id="{B224711C-952A-C84B-8542-8C76775CA83B}"/>
                </a:ext>
              </a:extLst>
            </p:cNvPr>
            <p:cNvCxnSpPr>
              <a:stCxn id="53" idx="1"/>
              <a:endCxn id="51" idx="3"/>
            </p:cNvCxnSpPr>
            <p:nvPr/>
          </p:nvCxnSpPr>
          <p:spPr bwMode="auto">
            <a:xfrm flipH="1">
              <a:off x="3564399" y="3627203"/>
              <a:ext cx="1371600" cy="10157"/>
            </a:xfrm>
            <a:prstGeom prst="line">
              <a:avLst/>
            </a:prstGeom>
            <a:noFill/>
            <a:ln w="9525" cap="flat" cmpd="sng" algn="ctr">
              <a:solidFill>
                <a:schemeClr val="tx1"/>
              </a:solidFill>
              <a:prstDash val="solid"/>
              <a:round/>
              <a:headEnd type="arrow"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55" name="Text Box 15">
              <a:extLst>
                <a:ext uri="{FF2B5EF4-FFF2-40B4-BE49-F238E27FC236}">
                  <a16:creationId xmlns:a16="http://schemas.microsoft.com/office/drawing/2014/main" id="{A88EB62A-733D-1A49-A57F-DC63D73B9C8A}"/>
                </a:ext>
              </a:extLst>
            </p:cNvPr>
            <p:cNvSpPr txBox="1">
              <a:spLocks noChangeArrowheads="1"/>
            </p:cNvSpPr>
            <p:nvPr/>
          </p:nvSpPr>
          <p:spPr bwMode="auto">
            <a:xfrm>
              <a:off x="3534052" y="3096223"/>
              <a:ext cx="1552046" cy="464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en-US" altLang="ja-JP" sz="700" dirty="0">
                  <a:latin typeface="Times" pitchFamily="2" charset="0"/>
                  <a:ea typeface="Osaka" pitchFamily="1" charset="-128"/>
                </a:rPr>
                <a:t>described by</a:t>
              </a:r>
            </a:p>
          </p:txBody>
        </p:sp>
        <p:sp>
          <p:nvSpPr>
            <p:cNvPr id="56" name="Flowchart: Decision 17">
              <a:extLst>
                <a:ext uri="{FF2B5EF4-FFF2-40B4-BE49-F238E27FC236}">
                  <a16:creationId xmlns:a16="http://schemas.microsoft.com/office/drawing/2014/main" id="{32AA2E0B-0B91-FA42-BA64-CFC6EE2C18D7}"/>
                </a:ext>
              </a:extLst>
            </p:cNvPr>
            <p:cNvSpPr/>
            <p:nvPr/>
          </p:nvSpPr>
          <p:spPr bwMode="auto">
            <a:xfrm rot="10800000" flipH="1">
              <a:off x="2850146" y="3786184"/>
              <a:ext cx="155378" cy="297658"/>
            </a:xfrm>
            <a:prstGeom prst="flowChartDecision">
              <a:avLst/>
            </a:prstGeom>
            <a:solidFill>
              <a:schemeClr val="tx1"/>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700" b="1" i="0" u="none" strike="noStrike" cap="none" normalizeH="0" baseline="0">
                <a:ln>
                  <a:noFill/>
                </a:ln>
                <a:solidFill>
                  <a:srgbClr val="006699"/>
                </a:solidFill>
                <a:effectLst/>
                <a:latin typeface="Gill Sans MT" pitchFamily="34" charset="0"/>
              </a:endParaRPr>
            </a:p>
          </p:txBody>
        </p:sp>
        <p:sp>
          <p:nvSpPr>
            <p:cNvPr id="57" name="Flowchart: Decision 17">
              <a:extLst>
                <a:ext uri="{FF2B5EF4-FFF2-40B4-BE49-F238E27FC236}">
                  <a16:creationId xmlns:a16="http://schemas.microsoft.com/office/drawing/2014/main" id="{CE701909-2CC8-0F41-AAD8-59AC97946C2D}"/>
                </a:ext>
              </a:extLst>
            </p:cNvPr>
            <p:cNvSpPr/>
            <p:nvPr/>
          </p:nvSpPr>
          <p:spPr bwMode="auto">
            <a:xfrm rot="5449414" flipH="1">
              <a:off x="5559335" y="3830897"/>
              <a:ext cx="321873" cy="197178"/>
            </a:xfrm>
            <a:prstGeom prst="flowChartDecision">
              <a:avLst/>
            </a:prstGeom>
            <a:solidFill>
              <a:schemeClr val="tx1"/>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700" b="1" i="0" u="none" strike="noStrike" cap="none" normalizeH="0" baseline="0">
                <a:ln>
                  <a:noFill/>
                </a:ln>
                <a:solidFill>
                  <a:srgbClr val="006699"/>
                </a:solidFill>
                <a:effectLst/>
                <a:latin typeface="Gill Sans MT" pitchFamily="34" charset="0"/>
              </a:endParaRPr>
            </a:p>
          </p:txBody>
        </p:sp>
        <p:sp>
          <p:nvSpPr>
            <p:cNvPr id="58" name="Oval 11">
              <a:extLst>
                <a:ext uri="{FF2B5EF4-FFF2-40B4-BE49-F238E27FC236}">
                  <a16:creationId xmlns:a16="http://schemas.microsoft.com/office/drawing/2014/main" id="{26B206DB-1041-5D45-B04E-838775656677}"/>
                </a:ext>
              </a:extLst>
            </p:cNvPr>
            <p:cNvSpPr>
              <a:spLocks noChangeArrowheads="1"/>
            </p:cNvSpPr>
            <p:nvPr/>
          </p:nvSpPr>
          <p:spPr bwMode="auto">
            <a:xfrm>
              <a:off x="3335367" y="4558797"/>
              <a:ext cx="1267188" cy="297657"/>
            </a:xfrm>
            <a:prstGeom prst="roundRect">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700" b="1" dirty="0">
                  <a:solidFill>
                    <a:schemeClr val="bg1"/>
                  </a:solidFill>
                </a:rPr>
                <a:t>Range</a:t>
              </a:r>
            </a:p>
          </p:txBody>
        </p:sp>
        <p:sp>
          <p:nvSpPr>
            <p:cNvPr id="59" name="Oval 12">
              <a:extLst>
                <a:ext uri="{FF2B5EF4-FFF2-40B4-BE49-F238E27FC236}">
                  <a16:creationId xmlns:a16="http://schemas.microsoft.com/office/drawing/2014/main" id="{6017DA06-49C0-5349-8995-6DCF2C023626}"/>
                </a:ext>
              </a:extLst>
            </p:cNvPr>
            <p:cNvSpPr>
              <a:spLocks noChangeArrowheads="1"/>
            </p:cNvSpPr>
            <p:nvPr/>
          </p:nvSpPr>
          <p:spPr bwMode="auto">
            <a:xfrm>
              <a:off x="6157967" y="4189372"/>
              <a:ext cx="1267188" cy="297657"/>
            </a:xfrm>
            <a:prstGeom prst="roundRect">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700" b="1" dirty="0">
                  <a:solidFill>
                    <a:schemeClr val="bg1"/>
                  </a:solidFill>
                </a:rPr>
                <a:t>Name</a:t>
              </a:r>
            </a:p>
          </p:txBody>
        </p:sp>
        <p:sp>
          <p:nvSpPr>
            <p:cNvPr id="60" name="Oval 11">
              <a:extLst>
                <a:ext uri="{FF2B5EF4-FFF2-40B4-BE49-F238E27FC236}">
                  <a16:creationId xmlns:a16="http://schemas.microsoft.com/office/drawing/2014/main" id="{5468CF5A-8FAB-B146-A4F7-83D79F4747FC}"/>
                </a:ext>
              </a:extLst>
            </p:cNvPr>
            <p:cNvSpPr>
              <a:spLocks noChangeArrowheads="1"/>
            </p:cNvSpPr>
            <p:nvPr/>
          </p:nvSpPr>
          <p:spPr bwMode="auto">
            <a:xfrm>
              <a:off x="3210190" y="4112309"/>
              <a:ext cx="1267188" cy="297658"/>
            </a:xfrm>
            <a:prstGeom prst="roundRect">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700" b="1" dirty="0">
                  <a:solidFill>
                    <a:schemeClr val="bg1"/>
                  </a:solidFill>
                </a:rPr>
                <a:t>Name</a:t>
              </a:r>
            </a:p>
          </p:txBody>
        </p:sp>
        <p:sp>
          <p:nvSpPr>
            <p:cNvPr id="61" name="Oval 12">
              <a:extLst>
                <a:ext uri="{FF2B5EF4-FFF2-40B4-BE49-F238E27FC236}">
                  <a16:creationId xmlns:a16="http://schemas.microsoft.com/office/drawing/2014/main" id="{EE0183FD-3D2F-E34A-8EB2-1E32F8F88EA7}"/>
                </a:ext>
              </a:extLst>
            </p:cNvPr>
            <p:cNvSpPr>
              <a:spLocks noChangeArrowheads="1"/>
            </p:cNvSpPr>
            <p:nvPr/>
          </p:nvSpPr>
          <p:spPr bwMode="auto">
            <a:xfrm>
              <a:off x="6157967" y="4558797"/>
              <a:ext cx="1267188" cy="297657"/>
            </a:xfrm>
            <a:prstGeom prst="roundRect">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700" b="1" dirty="0">
                  <a:solidFill>
                    <a:schemeClr val="bg1"/>
                  </a:solidFill>
                </a:rPr>
                <a:t>Encoding</a:t>
              </a:r>
            </a:p>
          </p:txBody>
        </p:sp>
        <p:cxnSp>
          <p:nvCxnSpPr>
            <p:cNvPr id="62" name="Connector: Elbow 27">
              <a:extLst>
                <a:ext uri="{FF2B5EF4-FFF2-40B4-BE49-F238E27FC236}">
                  <a16:creationId xmlns:a16="http://schemas.microsoft.com/office/drawing/2014/main" id="{709EB3A6-77D7-0B4B-BBF4-B73973B1448B}"/>
                </a:ext>
              </a:extLst>
            </p:cNvPr>
            <p:cNvCxnSpPr>
              <a:stCxn id="51" idx="2"/>
              <a:endCxn id="60" idx="1"/>
            </p:cNvCxnSpPr>
            <p:nvPr/>
          </p:nvCxnSpPr>
          <p:spPr>
            <a:xfrm rot="16200000" flipH="1">
              <a:off x="2833022" y="3883970"/>
              <a:ext cx="474949" cy="279384"/>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Connector: Elbow 28">
              <a:extLst>
                <a:ext uri="{FF2B5EF4-FFF2-40B4-BE49-F238E27FC236}">
                  <a16:creationId xmlns:a16="http://schemas.microsoft.com/office/drawing/2014/main" id="{E7BA32E4-D5CF-C14C-9BE0-EAF335DF45F2}"/>
                </a:ext>
              </a:extLst>
            </p:cNvPr>
            <p:cNvCxnSpPr>
              <a:cxnSpLocks/>
              <a:stCxn id="51" idx="2"/>
              <a:endCxn id="58" idx="1"/>
            </p:cNvCxnSpPr>
            <p:nvPr/>
          </p:nvCxnSpPr>
          <p:spPr>
            <a:xfrm rot="16200000" flipH="1">
              <a:off x="2672367" y="4044626"/>
              <a:ext cx="921438" cy="404562"/>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Connector: Elbow 31">
              <a:extLst>
                <a:ext uri="{FF2B5EF4-FFF2-40B4-BE49-F238E27FC236}">
                  <a16:creationId xmlns:a16="http://schemas.microsoft.com/office/drawing/2014/main" id="{1B8232B6-A792-D448-A3D5-B385C5C13789}"/>
                </a:ext>
              </a:extLst>
            </p:cNvPr>
            <p:cNvCxnSpPr>
              <a:cxnSpLocks/>
              <a:stCxn id="53" idx="2"/>
              <a:endCxn id="59" idx="1"/>
            </p:cNvCxnSpPr>
            <p:nvPr/>
          </p:nvCxnSpPr>
          <p:spPr>
            <a:xfrm rot="16200000" flipH="1">
              <a:off x="5663535" y="3843768"/>
              <a:ext cx="557109" cy="431755"/>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Connector: Elbow 34">
              <a:extLst>
                <a:ext uri="{FF2B5EF4-FFF2-40B4-BE49-F238E27FC236}">
                  <a16:creationId xmlns:a16="http://schemas.microsoft.com/office/drawing/2014/main" id="{0AE16EDB-732A-A44C-AFB7-B8E50592AFB3}"/>
                </a:ext>
              </a:extLst>
            </p:cNvPr>
            <p:cNvCxnSpPr>
              <a:cxnSpLocks/>
              <a:stCxn id="53" idx="2"/>
              <a:endCxn id="61" idx="1"/>
            </p:cNvCxnSpPr>
            <p:nvPr/>
          </p:nvCxnSpPr>
          <p:spPr>
            <a:xfrm rot="16200000" flipH="1">
              <a:off x="5478823" y="4028481"/>
              <a:ext cx="926533" cy="431755"/>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Text Box 15">
              <a:extLst>
                <a:ext uri="{FF2B5EF4-FFF2-40B4-BE49-F238E27FC236}">
                  <a16:creationId xmlns:a16="http://schemas.microsoft.com/office/drawing/2014/main" id="{D3C4997B-8179-904F-9C4B-EFB8F4C312B2}"/>
                </a:ext>
              </a:extLst>
            </p:cNvPr>
            <p:cNvSpPr txBox="1">
              <a:spLocks noChangeArrowheads="1"/>
            </p:cNvSpPr>
            <p:nvPr/>
          </p:nvSpPr>
          <p:spPr bwMode="auto">
            <a:xfrm>
              <a:off x="5028449" y="4460316"/>
              <a:ext cx="737519" cy="464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en-US" altLang="ja-JP" sz="700" dirty="0">
                  <a:latin typeface="Times" pitchFamily="2" charset="0"/>
                  <a:ea typeface="Osaka" pitchFamily="1" charset="-128"/>
                </a:rPr>
                <a:t>0..1</a:t>
              </a:r>
            </a:p>
          </p:txBody>
        </p:sp>
        <p:sp>
          <p:nvSpPr>
            <p:cNvPr id="67" name="Text Box 15">
              <a:extLst>
                <a:ext uri="{FF2B5EF4-FFF2-40B4-BE49-F238E27FC236}">
                  <a16:creationId xmlns:a16="http://schemas.microsoft.com/office/drawing/2014/main" id="{362FF193-D4CE-B942-8F83-0A273A7C96C8}"/>
                </a:ext>
              </a:extLst>
            </p:cNvPr>
            <p:cNvSpPr txBox="1">
              <a:spLocks noChangeArrowheads="1"/>
            </p:cNvSpPr>
            <p:nvPr/>
          </p:nvSpPr>
          <p:spPr bwMode="auto">
            <a:xfrm>
              <a:off x="5031882" y="4785230"/>
              <a:ext cx="737519" cy="464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en-US" altLang="ja-JP" sz="700" dirty="0">
                  <a:latin typeface="Times" pitchFamily="2" charset="0"/>
                  <a:ea typeface="Osaka" pitchFamily="1" charset="-128"/>
                </a:rPr>
                <a:t>0..*</a:t>
              </a:r>
            </a:p>
          </p:txBody>
        </p:sp>
        <p:sp>
          <p:nvSpPr>
            <p:cNvPr id="68" name="Flowchart: Decision 45">
              <a:extLst>
                <a:ext uri="{FF2B5EF4-FFF2-40B4-BE49-F238E27FC236}">
                  <a16:creationId xmlns:a16="http://schemas.microsoft.com/office/drawing/2014/main" id="{877D6745-6B45-9E46-B7F2-0816611EEB8B}"/>
                </a:ext>
              </a:extLst>
            </p:cNvPr>
            <p:cNvSpPr/>
            <p:nvPr/>
          </p:nvSpPr>
          <p:spPr bwMode="auto">
            <a:xfrm rot="10800000" flipH="1">
              <a:off x="4252752" y="2576299"/>
              <a:ext cx="213120" cy="302497"/>
            </a:xfrm>
            <a:prstGeom prst="flowChartDecision">
              <a:avLst/>
            </a:prstGeom>
            <a:solidFill>
              <a:schemeClr val="bg1"/>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700" b="1" i="0" u="none" strike="noStrike" cap="none" normalizeH="0" baseline="0">
                <a:ln>
                  <a:noFill/>
                </a:ln>
                <a:solidFill>
                  <a:srgbClr val="006699"/>
                </a:solidFill>
                <a:effectLst/>
                <a:latin typeface="Gill Sans MT" pitchFamily="34" charset="0"/>
              </a:endParaRPr>
            </a:p>
          </p:txBody>
        </p:sp>
        <p:sp>
          <p:nvSpPr>
            <p:cNvPr id="69" name="Text Box 15">
              <a:extLst>
                <a:ext uri="{FF2B5EF4-FFF2-40B4-BE49-F238E27FC236}">
                  <a16:creationId xmlns:a16="http://schemas.microsoft.com/office/drawing/2014/main" id="{C2214D4D-88DC-8C44-89C7-451205843C79}"/>
                </a:ext>
              </a:extLst>
            </p:cNvPr>
            <p:cNvSpPr txBox="1">
              <a:spLocks noChangeArrowheads="1"/>
            </p:cNvSpPr>
            <p:nvPr/>
          </p:nvSpPr>
          <p:spPr bwMode="auto">
            <a:xfrm>
              <a:off x="5778838" y="3037184"/>
              <a:ext cx="737519" cy="464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en-US" altLang="ja-JP" sz="700" dirty="0">
                  <a:latin typeface="Times" pitchFamily="2" charset="0"/>
                  <a:ea typeface="Osaka" pitchFamily="1" charset="-128"/>
                </a:rPr>
                <a:t>0..*</a:t>
              </a:r>
            </a:p>
          </p:txBody>
        </p:sp>
        <p:sp>
          <p:nvSpPr>
            <p:cNvPr id="70" name="Text Box 15">
              <a:extLst>
                <a:ext uri="{FF2B5EF4-FFF2-40B4-BE49-F238E27FC236}">
                  <a16:creationId xmlns:a16="http://schemas.microsoft.com/office/drawing/2014/main" id="{C5302C7F-C713-5F4D-8B62-6A41F3D23258}"/>
                </a:ext>
              </a:extLst>
            </p:cNvPr>
            <p:cNvSpPr txBox="1">
              <a:spLocks noChangeArrowheads="1"/>
            </p:cNvSpPr>
            <p:nvPr/>
          </p:nvSpPr>
          <p:spPr bwMode="auto">
            <a:xfrm>
              <a:off x="4955486" y="3116653"/>
              <a:ext cx="737518" cy="464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en-US" altLang="ja-JP" sz="700" dirty="0">
                  <a:latin typeface="Times" pitchFamily="2" charset="0"/>
                  <a:ea typeface="Osaka" pitchFamily="1" charset="-128"/>
                </a:rPr>
                <a:t>0..*</a:t>
              </a:r>
            </a:p>
          </p:txBody>
        </p:sp>
        <p:sp>
          <p:nvSpPr>
            <p:cNvPr id="71" name="Oval 11">
              <a:extLst>
                <a:ext uri="{FF2B5EF4-FFF2-40B4-BE49-F238E27FC236}">
                  <a16:creationId xmlns:a16="http://schemas.microsoft.com/office/drawing/2014/main" id="{6419B9C9-D361-BB48-8357-9BED8B020C44}"/>
                </a:ext>
              </a:extLst>
            </p:cNvPr>
            <p:cNvSpPr>
              <a:spLocks noChangeArrowheads="1"/>
            </p:cNvSpPr>
            <p:nvPr/>
          </p:nvSpPr>
          <p:spPr bwMode="auto">
            <a:xfrm>
              <a:off x="6161396" y="4928222"/>
              <a:ext cx="1267188" cy="297657"/>
            </a:xfrm>
            <a:prstGeom prst="roundRect">
              <a:avLst/>
            </a:prstGeom>
            <a:solidFill>
              <a:srgbClr val="FF00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ja-JP" sz="700" b="1" dirty="0">
                  <a:solidFill>
                    <a:schemeClr val="bg1"/>
                  </a:solidFill>
                </a:rPr>
                <a:t>Structure</a:t>
              </a:r>
            </a:p>
          </p:txBody>
        </p:sp>
        <p:cxnSp>
          <p:nvCxnSpPr>
            <p:cNvPr id="72" name="Connector: Elbow 56">
              <a:extLst>
                <a:ext uri="{FF2B5EF4-FFF2-40B4-BE49-F238E27FC236}">
                  <a16:creationId xmlns:a16="http://schemas.microsoft.com/office/drawing/2014/main" id="{CD9ACB57-4B06-FA40-AA24-2A58CDF95ABA}"/>
                </a:ext>
              </a:extLst>
            </p:cNvPr>
            <p:cNvCxnSpPr>
              <a:cxnSpLocks/>
              <a:endCxn id="71" idx="1"/>
            </p:cNvCxnSpPr>
            <p:nvPr/>
          </p:nvCxnSpPr>
          <p:spPr>
            <a:xfrm rot="16200000" flipH="1">
              <a:off x="5330251" y="4245906"/>
              <a:ext cx="1221169" cy="441123"/>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Connector: Elbow 62">
              <a:extLst>
                <a:ext uri="{FF2B5EF4-FFF2-40B4-BE49-F238E27FC236}">
                  <a16:creationId xmlns:a16="http://schemas.microsoft.com/office/drawing/2014/main" id="{767F9393-2EA9-D449-97AA-C0AA5168DE85}"/>
                </a:ext>
              </a:extLst>
            </p:cNvPr>
            <p:cNvCxnSpPr>
              <a:cxnSpLocks/>
              <a:stCxn id="51" idx="1"/>
            </p:cNvCxnSpPr>
            <p:nvPr/>
          </p:nvCxnSpPr>
          <p:spPr>
            <a:xfrm rot="10800000" flipH="1" flipV="1">
              <a:off x="2297211" y="3637359"/>
              <a:ext cx="31430" cy="187321"/>
            </a:xfrm>
            <a:prstGeom prst="bentConnector4">
              <a:avLst>
                <a:gd name="adj1" fmla="val -1100639"/>
                <a:gd name="adj2" fmla="val 265103"/>
              </a:avLst>
            </a:pr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74" name="Text Box 15">
              <a:extLst>
                <a:ext uri="{FF2B5EF4-FFF2-40B4-BE49-F238E27FC236}">
                  <a16:creationId xmlns:a16="http://schemas.microsoft.com/office/drawing/2014/main" id="{628D72BB-6495-4C4A-8AED-6CEB38E6E0C2}"/>
                </a:ext>
              </a:extLst>
            </p:cNvPr>
            <p:cNvSpPr txBox="1">
              <a:spLocks noChangeArrowheads="1"/>
            </p:cNvSpPr>
            <p:nvPr/>
          </p:nvSpPr>
          <p:spPr bwMode="auto">
            <a:xfrm>
              <a:off x="1132058" y="3078481"/>
              <a:ext cx="1400248" cy="464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en-US" altLang="ja-JP" sz="700" dirty="0">
                  <a:latin typeface="Times" pitchFamily="2" charset="0"/>
                  <a:ea typeface="Osaka" pitchFamily="1" charset="-128"/>
                </a:rPr>
                <a:t>association</a:t>
              </a:r>
            </a:p>
          </p:txBody>
        </p:sp>
        <p:cxnSp>
          <p:nvCxnSpPr>
            <p:cNvPr id="75" name="Connector: Elbow 72">
              <a:extLst>
                <a:ext uri="{FF2B5EF4-FFF2-40B4-BE49-F238E27FC236}">
                  <a16:creationId xmlns:a16="http://schemas.microsoft.com/office/drawing/2014/main" id="{5167D4A0-519A-664E-A46C-3ACD334FA334}"/>
                </a:ext>
              </a:extLst>
            </p:cNvPr>
            <p:cNvCxnSpPr>
              <a:cxnSpLocks/>
              <a:stCxn id="71" idx="3"/>
              <a:endCxn id="53" idx="3"/>
            </p:cNvCxnSpPr>
            <p:nvPr/>
          </p:nvCxnSpPr>
          <p:spPr>
            <a:xfrm flipH="1" flipV="1">
              <a:off x="6516424" y="3627203"/>
              <a:ext cx="912160" cy="1449848"/>
            </a:xfrm>
            <a:prstGeom prst="bentConnector3">
              <a:avLst>
                <a:gd name="adj1" fmla="val -49278"/>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Flowchart: Decision 81">
              <a:extLst>
                <a:ext uri="{FF2B5EF4-FFF2-40B4-BE49-F238E27FC236}">
                  <a16:creationId xmlns:a16="http://schemas.microsoft.com/office/drawing/2014/main" id="{626EB387-B2AA-8947-8687-1175BB71939B}"/>
                </a:ext>
              </a:extLst>
            </p:cNvPr>
            <p:cNvSpPr/>
            <p:nvPr/>
          </p:nvSpPr>
          <p:spPr bwMode="auto">
            <a:xfrm flipH="1">
              <a:off x="7425153" y="4973711"/>
              <a:ext cx="316669" cy="175108"/>
            </a:xfrm>
            <a:prstGeom prst="flowChartDecision">
              <a:avLst/>
            </a:prstGeom>
            <a:solidFill>
              <a:schemeClr val="tx1"/>
            </a:solidFill>
            <a:ln w="9525" cap="flat" cmpd="sng" algn="ctr">
              <a:solidFill>
                <a:schemeClr val="tx1"/>
              </a:solidFill>
              <a:prstDash val="solid"/>
              <a:round/>
              <a:headEnd type="none" w="med" len="med"/>
              <a:tailEnd type="none" w="med" len="med"/>
            </a:ln>
            <a:effectLst/>
          </p:spPr>
          <p:txBody>
            <a:bodyPr vert="horz" wrap="square" lIns="18000" tIns="18000" rIns="18000" bIns="1800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700" b="1" i="0" u="none" strike="noStrike" cap="none" normalizeH="0" baseline="0">
                <a:ln>
                  <a:noFill/>
                </a:ln>
                <a:solidFill>
                  <a:srgbClr val="006699"/>
                </a:solidFill>
                <a:effectLst/>
                <a:latin typeface="Gill Sans MT" pitchFamily="34" charset="0"/>
              </a:endParaRPr>
            </a:p>
          </p:txBody>
        </p:sp>
        <p:sp>
          <p:nvSpPr>
            <p:cNvPr id="77" name="Text Box 15">
              <a:extLst>
                <a:ext uri="{FF2B5EF4-FFF2-40B4-BE49-F238E27FC236}">
                  <a16:creationId xmlns:a16="http://schemas.microsoft.com/office/drawing/2014/main" id="{5B3C1A5D-1F51-1148-BDE7-8DAFC5F470C1}"/>
                </a:ext>
              </a:extLst>
            </p:cNvPr>
            <p:cNvSpPr txBox="1">
              <a:spLocks noChangeArrowheads="1"/>
            </p:cNvSpPr>
            <p:nvPr/>
          </p:nvSpPr>
          <p:spPr bwMode="auto">
            <a:xfrm>
              <a:off x="5592981" y="5177255"/>
              <a:ext cx="1129971" cy="4642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1" hangingPunct="1"/>
              <a:r>
                <a:rPr kumimoji="1" lang="en-US" altLang="ja-JP" sz="700" dirty="0">
                  <a:latin typeface="Times" pitchFamily="2" charset="0"/>
                  <a:ea typeface="Osaka" pitchFamily="1" charset="-128"/>
                </a:rPr>
                <a:t>ordered</a:t>
              </a:r>
            </a:p>
          </p:txBody>
        </p:sp>
      </p:grpSp>
      <p:sp>
        <p:nvSpPr>
          <p:cNvPr id="84" name="Line Callout 1 (No Border) 83">
            <a:extLst>
              <a:ext uri="{FF2B5EF4-FFF2-40B4-BE49-F238E27FC236}">
                <a16:creationId xmlns:a16="http://schemas.microsoft.com/office/drawing/2014/main" id="{AC82DB1D-35E6-C24B-A0EC-5BFFE40A1A61}"/>
              </a:ext>
            </a:extLst>
          </p:cNvPr>
          <p:cNvSpPr/>
          <p:nvPr/>
        </p:nvSpPr>
        <p:spPr bwMode="auto">
          <a:xfrm flipH="1">
            <a:off x="3784442" y="4872794"/>
            <a:ext cx="1952270" cy="386860"/>
          </a:xfrm>
          <a:prstGeom prst="callout1">
            <a:avLst>
              <a:gd name="adj1" fmla="val 27653"/>
              <a:gd name="adj2" fmla="val 105011"/>
              <a:gd name="adj3" fmla="val -167312"/>
              <a:gd name="adj4" fmla="val 106990"/>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latin typeface="Arial" panose="020B0604020202020204" pitchFamily="34" charset="0"/>
                <a:cs typeface="Arial" panose="020B0604020202020204" pitchFamily="34" charset="0"/>
              </a:rPr>
              <a:t>Instantiated </a:t>
            </a:r>
            <a:r>
              <a:rPr lang="en-GB" sz="1000" b="0" dirty="0">
                <a:solidFill>
                  <a:schemeClr val="tx1"/>
                </a:solidFill>
                <a:latin typeface="Arial" panose="020B0604020202020204" pitchFamily="34" charset="0"/>
                <a:cs typeface="Arial" panose="020B0604020202020204" pitchFamily="34" charset="0"/>
              </a:rPr>
              <a:t>description of specific data models</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85" name="Line Callout 1 (No Border) 84">
            <a:extLst>
              <a:ext uri="{FF2B5EF4-FFF2-40B4-BE49-F238E27FC236}">
                <a16:creationId xmlns:a16="http://schemas.microsoft.com/office/drawing/2014/main" id="{47078C22-C2DA-9B4C-ABFB-537955D22E40}"/>
              </a:ext>
            </a:extLst>
          </p:cNvPr>
          <p:cNvSpPr/>
          <p:nvPr/>
        </p:nvSpPr>
        <p:spPr bwMode="auto">
          <a:xfrm flipH="1">
            <a:off x="6542555" y="4872794"/>
            <a:ext cx="1219359" cy="386860"/>
          </a:xfrm>
          <a:prstGeom prst="callout1">
            <a:avLst>
              <a:gd name="adj1" fmla="val 27653"/>
              <a:gd name="adj2" fmla="val 105011"/>
              <a:gd name="adj3" fmla="val -175190"/>
              <a:gd name="adj4" fmla="val 130515"/>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latin typeface="Arial" panose="020B0604020202020204" pitchFamily="34" charset="0"/>
                <a:cs typeface="Arial" panose="020B0604020202020204" pitchFamily="34" charset="0"/>
              </a:rPr>
              <a:t>Realized </a:t>
            </a:r>
            <a:r>
              <a:rPr lang="en-GB" sz="1000" b="0" dirty="0">
                <a:solidFill>
                  <a:schemeClr val="tx1"/>
                </a:solidFill>
                <a:latin typeface="Arial" panose="020B0604020202020204" pitchFamily="34" charset="0"/>
                <a:cs typeface="Arial" panose="020B0604020202020204" pitchFamily="34" charset="0"/>
              </a:rPr>
              <a:t>actual data objects</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4" name="Date Placeholder 1">
            <a:extLst>
              <a:ext uri="{FF2B5EF4-FFF2-40B4-BE49-F238E27FC236}">
                <a16:creationId xmlns:a16="http://schemas.microsoft.com/office/drawing/2014/main" id="{17B07A6B-2F75-D3A2-5ECB-09D535A87BB8}"/>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10-5</a:t>
            </a:r>
          </a:p>
        </p:txBody>
      </p:sp>
    </p:spTree>
    <p:extLst>
      <p:ext uri="{BB962C8B-B14F-4D97-AF65-F5344CB8AC3E}">
        <p14:creationId xmlns:p14="http://schemas.microsoft.com/office/powerpoint/2010/main" val="381419489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602803A-675D-6DB9-49D9-9F5190BDE657}"/>
              </a:ext>
            </a:extLst>
          </p:cNvPr>
          <p:cNvSpPr>
            <a:spLocks noGrp="1"/>
          </p:cNvSpPr>
          <p:nvPr>
            <p:ph type="title"/>
          </p:nvPr>
        </p:nvSpPr>
        <p:spPr/>
        <p:txBody>
          <a:bodyPr/>
          <a:lstStyle/>
          <a:p>
            <a:pPr marL="0" marR="0" algn="ctr">
              <a:spcBef>
                <a:spcPts val="0"/>
              </a:spcBef>
              <a:spcAft>
                <a:spcPts val="0"/>
              </a:spcAft>
            </a:pPr>
            <a:r>
              <a:rPr lang="en-US" dirty="0"/>
              <a:t>Fig 10-6, </a:t>
            </a:r>
            <a:r>
              <a:rPr lang="en-US" sz="1800" b="1" dirty="0">
                <a:effectLst/>
                <a:highlight>
                  <a:srgbClr val="FFFF00"/>
                </a:highlight>
                <a:latin typeface="Times New Roman" panose="02020603050405020304" pitchFamily="18" charset="0"/>
                <a:ea typeface="Times New Roman" panose="02020603050405020304" pitchFamily="18" charset="0"/>
              </a:rPr>
              <a:t>Functional View with Representation of Information Objects</a:t>
            </a:r>
            <a:r>
              <a:rPr lang="en-US" sz="1800" b="0" dirty="0">
                <a:effectLst/>
                <a:latin typeface="Times New Roman" panose="02020603050405020304" pitchFamily="18" charset="0"/>
                <a:ea typeface="Times New Roman" panose="02020603050405020304" pitchFamily="18" charset="0"/>
              </a:rPr>
              <a:t> </a:t>
            </a:r>
            <a:br>
              <a:rPr lang="en-US" sz="1800" dirty="0">
                <a:effectLst/>
                <a:latin typeface="Times New Roman" panose="02020603050405020304" pitchFamily="18" charset="0"/>
                <a:ea typeface="Times New Roman" panose="02020603050405020304" pitchFamily="18" charset="0"/>
              </a:rPr>
            </a:br>
            <a:endParaRPr lang="en-US" dirty="0"/>
          </a:p>
        </p:txBody>
      </p:sp>
      <p:sp>
        <p:nvSpPr>
          <p:cNvPr id="5" name="Date Placeholder 4">
            <a:extLst>
              <a:ext uri="{FF2B5EF4-FFF2-40B4-BE49-F238E27FC236}">
                <a16:creationId xmlns:a16="http://schemas.microsoft.com/office/drawing/2014/main" id="{A77B1428-6B82-9D7A-3A70-C4D861742921}"/>
              </a:ext>
            </a:extLst>
          </p:cNvPr>
          <p:cNvSpPr>
            <a:spLocks noGrp="1"/>
          </p:cNvSpPr>
          <p:nvPr>
            <p:ph type="dt" sz="half" idx="2"/>
          </p:nvPr>
        </p:nvSpPr>
        <p:spPr/>
        <p:txBody>
          <a:bodyPr/>
          <a:lstStyle/>
          <a:p>
            <a:r>
              <a:rPr lang="en-US"/>
              <a:t>28 Mar 2024</a:t>
            </a:r>
            <a:endParaRPr lang="en-US" dirty="0"/>
          </a:p>
        </p:txBody>
      </p:sp>
      <p:sp>
        <p:nvSpPr>
          <p:cNvPr id="9" name="Rounded Rectangle 8">
            <a:extLst>
              <a:ext uri="{FF2B5EF4-FFF2-40B4-BE49-F238E27FC236}">
                <a16:creationId xmlns:a16="http://schemas.microsoft.com/office/drawing/2014/main" id="{7AD10556-6B3B-FB4E-2913-7D7EE668CC8C}"/>
              </a:ext>
            </a:extLst>
          </p:cNvPr>
          <p:cNvSpPr>
            <a:spLocks/>
          </p:cNvSpPr>
          <p:nvPr/>
        </p:nvSpPr>
        <p:spPr bwMode="auto">
          <a:xfrm>
            <a:off x="2395220" y="2525395"/>
            <a:ext cx="558800" cy="386080"/>
          </a:xfrm>
          <a:prstGeom prst="roundRect">
            <a:avLst/>
          </a:prstGeom>
          <a:blipFill dpi="0" rotWithShape="0">
            <a:blip r:embed="rId2"/>
            <a:srcRect/>
            <a:tile tx="0" ty="0" sx="100000" sy="100000" flip="none" algn="tl"/>
          </a:blipFill>
          <a:ln w="9525">
            <a:solidFill>
              <a:srgbClr val="000000"/>
            </a:solidFill>
            <a:prstDash val="solid"/>
            <a:round/>
            <a:headEnd/>
            <a:tailEnd/>
          </a:ln>
        </p:spPr>
        <p:txBody>
          <a:bodyPr rot="0" vert="horz" wrap="square" lIns="91440" tIns="45720" rIns="91440" bIns="45720" anchor="t" anchorCtr="0" upright="1">
            <a:noAutofit/>
          </a:bodyPr>
          <a:lstStyle/>
          <a:p>
            <a:endParaRPr lang="en-US"/>
          </a:p>
        </p:txBody>
      </p:sp>
      <p:sp>
        <p:nvSpPr>
          <p:cNvPr id="10" name="Rounded Rectangle 9">
            <a:extLst>
              <a:ext uri="{FF2B5EF4-FFF2-40B4-BE49-F238E27FC236}">
                <a16:creationId xmlns:a16="http://schemas.microsoft.com/office/drawing/2014/main" id="{4ECED862-7B15-7AAE-B238-16D735C2EF08}"/>
              </a:ext>
            </a:extLst>
          </p:cNvPr>
          <p:cNvSpPr>
            <a:spLocks/>
          </p:cNvSpPr>
          <p:nvPr/>
        </p:nvSpPr>
        <p:spPr bwMode="auto">
          <a:xfrm>
            <a:off x="2539365" y="2614295"/>
            <a:ext cx="69168" cy="129064"/>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marL="0" marR="0">
              <a:spcBef>
                <a:spcPts val="0"/>
              </a:spcBef>
              <a:spcAft>
                <a:spcPts val="0"/>
              </a:spcAft>
            </a:pPr>
            <a:r>
              <a:rPr lang="en-US" sz="800" b="1">
                <a:solidFill>
                  <a:srgbClr val="000000"/>
                </a:solidFill>
                <a:effectLst/>
                <a:latin typeface="Arial" panose="020B0604020202020204" pitchFamily="34" charset="0"/>
                <a:ea typeface="Times New Roman" panose="02020603050405020304" pitchFamily="18" charset="0"/>
              </a:rPr>
              <a:t>T</a:t>
            </a:r>
            <a:endParaRPr lang="en-US" sz="1200">
              <a:effectLst/>
              <a:latin typeface="Times New Roman" panose="02020603050405020304" pitchFamily="18" charset="0"/>
              <a:ea typeface="Times New Roman" panose="02020603050405020304" pitchFamily="18" charset="0"/>
            </a:endParaRPr>
          </a:p>
        </p:txBody>
      </p:sp>
      <p:sp>
        <p:nvSpPr>
          <p:cNvPr id="11" name="Rounded Rectangle 10">
            <a:extLst>
              <a:ext uri="{FF2B5EF4-FFF2-40B4-BE49-F238E27FC236}">
                <a16:creationId xmlns:a16="http://schemas.microsoft.com/office/drawing/2014/main" id="{E1BFC276-C1AA-A7DF-747F-5885240C2444}"/>
              </a:ext>
            </a:extLst>
          </p:cNvPr>
          <p:cNvSpPr>
            <a:spLocks/>
          </p:cNvSpPr>
          <p:nvPr/>
        </p:nvSpPr>
        <p:spPr bwMode="auto">
          <a:xfrm>
            <a:off x="2594610" y="2614295"/>
            <a:ext cx="225571" cy="136208"/>
          </a:xfrm>
          <a:prstGeom prst="round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marL="0" marR="0">
              <a:spcBef>
                <a:spcPts val="0"/>
              </a:spcBef>
              <a:spcAft>
                <a:spcPts val="0"/>
              </a:spcAft>
            </a:pPr>
            <a:r>
              <a:rPr lang="en-US" sz="800" b="1">
                <a:solidFill>
                  <a:srgbClr val="000000"/>
                </a:solidFill>
                <a:effectLst/>
                <a:latin typeface="Arial" panose="020B0604020202020204" pitchFamily="34" charset="0"/>
                <a:ea typeface="Times New Roman" panose="02020603050405020304" pitchFamily="18" charset="0"/>
              </a:rPr>
              <a:t>rack</a:t>
            </a:r>
            <a:endParaRPr lang="en-US" sz="1200">
              <a:effectLst/>
              <a:latin typeface="Times New Roman" panose="02020603050405020304" pitchFamily="18" charset="0"/>
              <a:ea typeface="Times New Roman" panose="02020603050405020304" pitchFamily="18" charset="0"/>
            </a:endParaRPr>
          </a:p>
        </p:txBody>
      </p:sp>
      <p:sp>
        <p:nvSpPr>
          <p:cNvPr id="12" name="Freeform 11">
            <a:extLst>
              <a:ext uri="{FF2B5EF4-FFF2-40B4-BE49-F238E27FC236}">
                <a16:creationId xmlns:a16="http://schemas.microsoft.com/office/drawing/2014/main" id="{EB4460A4-5A85-77AD-E844-6C08A60FCCC2}"/>
              </a:ext>
            </a:extLst>
          </p:cNvPr>
          <p:cNvSpPr>
            <a:spLocks/>
          </p:cNvSpPr>
          <p:nvPr/>
        </p:nvSpPr>
        <p:spPr bwMode="auto">
          <a:xfrm>
            <a:off x="3188335" y="3298825"/>
            <a:ext cx="1014730" cy="435610"/>
          </a:xfrm>
          <a:custGeom>
            <a:avLst/>
            <a:gdLst>
              <a:gd name="T0" fmla="*/ 741 w 1651"/>
              <a:gd name="T1" fmla="*/ 0 h 709"/>
              <a:gd name="T2" fmla="*/ 581 w 1651"/>
              <a:gd name="T3" fmla="*/ 15 h 709"/>
              <a:gd name="T4" fmla="*/ 430 w 1651"/>
              <a:gd name="T5" fmla="*/ 40 h 709"/>
              <a:gd name="T6" fmla="*/ 300 w 1651"/>
              <a:gd name="T7" fmla="*/ 80 h 709"/>
              <a:gd name="T8" fmla="*/ 190 w 1651"/>
              <a:gd name="T9" fmla="*/ 130 h 709"/>
              <a:gd name="T10" fmla="*/ 100 w 1651"/>
              <a:gd name="T11" fmla="*/ 185 h 709"/>
              <a:gd name="T12" fmla="*/ 35 w 1651"/>
              <a:gd name="T13" fmla="*/ 249 h 709"/>
              <a:gd name="T14" fmla="*/ 5 w 1651"/>
              <a:gd name="T15" fmla="*/ 319 h 709"/>
              <a:gd name="T16" fmla="*/ 5 w 1651"/>
              <a:gd name="T17" fmla="*/ 389 h 709"/>
              <a:gd name="T18" fmla="*/ 35 w 1651"/>
              <a:gd name="T19" fmla="*/ 459 h 709"/>
              <a:gd name="T20" fmla="*/ 100 w 1651"/>
              <a:gd name="T21" fmla="*/ 524 h 709"/>
              <a:gd name="T22" fmla="*/ 190 w 1651"/>
              <a:gd name="T23" fmla="*/ 579 h 709"/>
              <a:gd name="T24" fmla="*/ 300 w 1651"/>
              <a:gd name="T25" fmla="*/ 629 h 709"/>
              <a:gd name="T26" fmla="*/ 430 w 1651"/>
              <a:gd name="T27" fmla="*/ 669 h 709"/>
              <a:gd name="T28" fmla="*/ 581 w 1651"/>
              <a:gd name="T29" fmla="*/ 694 h 709"/>
              <a:gd name="T30" fmla="*/ 741 w 1651"/>
              <a:gd name="T31" fmla="*/ 709 h 709"/>
              <a:gd name="T32" fmla="*/ 911 w 1651"/>
              <a:gd name="T33" fmla="*/ 709 h 709"/>
              <a:gd name="T34" fmla="*/ 1071 w 1651"/>
              <a:gd name="T35" fmla="*/ 694 h 709"/>
              <a:gd name="T36" fmla="*/ 1221 w 1651"/>
              <a:gd name="T37" fmla="*/ 669 h 709"/>
              <a:gd name="T38" fmla="*/ 1351 w 1651"/>
              <a:gd name="T39" fmla="*/ 629 h 709"/>
              <a:gd name="T40" fmla="*/ 1461 w 1651"/>
              <a:gd name="T41" fmla="*/ 579 h 709"/>
              <a:gd name="T42" fmla="*/ 1551 w 1651"/>
              <a:gd name="T43" fmla="*/ 524 h 709"/>
              <a:gd name="T44" fmla="*/ 1616 w 1651"/>
              <a:gd name="T45" fmla="*/ 459 h 709"/>
              <a:gd name="T46" fmla="*/ 1646 w 1651"/>
              <a:gd name="T47" fmla="*/ 389 h 709"/>
              <a:gd name="T48" fmla="*/ 1646 w 1651"/>
              <a:gd name="T49" fmla="*/ 319 h 709"/>
              <a:gd name="T50" fmla="*/ 1616 w 1651"/>
              <a:gd name="T51" fmla="*/ 249 h 709"/>
              <a:gd name="T52" fmla="*/ 1551 w 1651"/>
              <a:gd name="T53" fmla="*/ 185 h 709"/>
              <a:gd name="T54" fmla="*/ 1461 w 1651"/>
              <a:gd name="T55" fmla="*/ 130 h 709"/>
              <a:gd name="T56" fmla="*/ 1351 w 1651"/>
              <a:gd name="T57" fmla="*/ 80 h 709"/>
              <a:gd name="T58" fmla="*/ 1221 w 1651"/>
              <a:gd name="T59" fmla="*/ 40 h 709"/>
              <a:gd name="T60" fmla="*/ 1071 w 1651"/>
              <a:gd name="T61" fmla="*/ 15 h 709"/>
              <a:gd name="T62" fmla="*/ 911 w 1651"/>
              <a:gd name="T63" fmla="*/ 0 h 709"/>
              <a:gd name="T64" fmla="*/ 826 w 1651"/>
              <a:gd name="T65"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51" h="709">
                <a:moveTo>
                  <a:pt x="826" y="0"/>
                </a:moveTo>
                <a:lnTo>
                  <a:pt x="741" y="0"/>
                </a:lnTo>
                <a:lnTo>
                  <a:pt x="661" y="5"/>
                </a:lnTo>
                <a:lnTo>
                  <a:pt x="581" y="15"/>
                </a:lnTo>
                <a:lnTo>
                  <a:pt x="506" y="25"/>
                </a:lnTo>
                <a:lnTo>
                  <a:pt x="430" y="40"/>
                </a:lnTo>
                <a:lnTo>
                  <a:pt x="365" y="60"/>
                </a:lnTo>
                <a:lnTo>
                  <a:pt x="300" y="80"/>
                </a:lnTo>
                <a:lnTo>
                  <a:pt x="240" y="105"/>
                </a:lnTo>
                <a:lnTo>
                  <a:pt x="190" y="130"/>
                </a:lnTo>
                <a:lnTo>
                  <a:pt x="140" y="155"/>
                </a:lnTo>
                <a:lnTo>
                  <a:pt x="100" y="185"/>
                </a:lnTo>
                <a:lnTo>
                  <a:pt x="65" y="214"/>
                </a:lnTo>
                <a:lnTo>
                  <a:pt x="35" y="249"/>
                </a:lnTo>
                <a:lnTo>
                  <a:pt x="15" y="284"/>
                </a:lnTo>
                <a:lnTo>
                  <a:pt x="5" y="319"/>
                </a:lnTo>
                <a:lnTo>
                  <a:pt x="0" y="354"/>
                </a:lnTo>
                <a:lnTo>
                  <a:pt x="5" y="389"/>
                </a:lnTo>
                <a:lnTo>
                  <a:pt x="15" y="424"/>
                </a:lnTo>
                <a:lnTo>
                  <a:pt x="35" y="459"/>
                </a:lnTo>
                <a:lnTo>
                  <a:pt x="65" y="494"/>
                </a:lnTo>
                <a:lnTo>
                  <a:pt x="100" y="524"/>
                </a:lnTo>
                <a:lnTo>
                  <a:pt x="140" y="554"/>
                </a:lnTo>
                <a:lnTo>
                  <a:pt x="190" y="579"/>
                </a:lnTo>
                <a:lnTo>
                  <a:pt x="240" y="604"/>
                </a:lnTo>
                <a:lnTo>
                  <a:pt x="300" y="629"/>
                </a:lnTo>
                <a:lnTo>
                  <a:pt x="365" y="649"/>
                </a:lnTo>
                <a:lnTo>
                  <a:pt x="430" y="669"/>
                </a:lnTo>
                <a:lnTo>
                  <a:pt x="506" y="684"/>
                </a:lnTo>
                <a:lnTo>
                  <a:pt x="581" y="694"/>
                </a:lnTo>
                <a:lnTo>
                  <a:pt x="661" y="704"/>
                </a:lnTo>
                <a:lnTo>
                  <a:pt x="741" y="709"/>
                </a:lnTo>
                <a:lnTo>
                  <a:pt x="826" y="709"/>
                </a:lnTo>
                <a:lnTo>
                  <a:pt x="911" y="709"/>
                </a:lnTo>
                <a:lnTo>
                  <a:pt x="991" y="704"/>
                </a:lnTo>
                <a:lnTo>
                  <a:pt x="1071" y="694"/>
                </a:lnTo>
                <a:lnTo>
                  <a:pt x="1146" y="684"/>
                </a:lnTo>
                <a:lnTo>
                  <a:pt x="1221" y="669"/>
                </a:lnTo>
                <a:lnTo>
                  <a:pt x="1286" y="649"/>
                </a:lnTo>
                <a:lnTo>
                  <a:pt x="1351" y="629"/>
                </a:lnTo>
                <a:lnTo>
                  <a:pt x="1411" y="604"/>
                </a:lnTo>
                <a:lnTo>
                  <a:pt x="1461" y="579"/>
                </a:lnTo>
                <a:lnTo>
                  <a:pt x="1511" y="554"/>
                </a:lnTo>
                <a:lnTo>
                  <a:pt x="1551" y="524"/>
                </a:lnTo>
                <a:lnTo>
                  <a:pt x="1586" y="494"/>
                </a:lnTo>
                <a:lnTo>
                  <a:pt x="1616" y="459"/>
                </a:lnTo>
                <a:lnTo>
                  <a:pt x="1636" y="424"/>
                </a:lnTo>
                <a:lnTo>
                  <a:pt x="1646" y="389"/>
                </a:lnTo>
                <a:lnTo>
                  <a:pt x="1651" y="354"/>
                </a:lnTo>
                <a:lnTo>
                  <a:pt x="1646" y="319"/>
                </a:lnTo>
                <a:lnTo>
                  <a:pt x="1636" y="284"/>
                </a:lnTo>
                <a:lnTo>
                  <a:pt x="1616" y="249"/>
                </a:lnTo>
                <a:lnTo>
                  <a:pt x="1586" y="214"/>
                </a:lnTo>
                <a:lnTo>
                  <a:pt x="1551" y="185"/>
                </a:lnTo>
                <a:lnTo>
                  <a:pt x="1511" y="155"/>
                </a:lnTo>
                <a:lnTo>
                  <a:pt x="1461" y="130"/>
                </a:lnTo>
                <a:lnTo>
                  <a:pt x="1411" y="105"/>
                </a:lnTo>
                <a:lnTo>
                  <a:pt x="1351" y="80"/>
                </a:lnTo>
                <a:lnTo>
                  <a:pt x="1286" y="60"/>
                </a:lnTo>
                <a:lnTo>
                  <a:pt x="1221" y="40"/>
                </a:lnTo>
                <a:lnTo>
                  <a:pt x="1146" y="25"/>
                </a:lnTo>
                <a:lnTo>
                  <a:pt x="1071" y="15"/>
                </a:lnTo>
                <a:lnTo>
                  <a:pt x="991" y="5"/>
                </a:lnTo>
                <a:lnTo>
                  <a:pt x="911" y="0"/>
                </a:lnTo>
                <a:lnTo>
                  <a:pt x="831" y="0"/>
                </a:lnTo>
                <a:lnTo>
                  <a:pt x="826" y="0"/>
                </a:lnTo>
                <a:close/>
              </a:path>
            </a:pathLst>
          </a:custGeom>
          <a:solidFill>
            <a:srgbClr val="12E34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US"/>
          </a:p>
        </p:txBody>
      </p:sp>
      <p:sp>
        <p:nvSpPr>
          <p:cNvPr id="13" name="Freeform 12">
            <a:extLst>
              <a:ext uri="{FF2B5EF4-FFF2-40B4-BE49-F238E27FC236}">
                <a16:creationId xmlns:a16="http://schemas.microsoft.com/office/drawing/2014/main" id="{EE6DD6AC-F77B-F2B2-B5A9-6D3CE515BD7E}"/>
              </a:ext>
            </a:extLst>
          </p:cNvPr>
          <p:cNvSpPr>
            <a:spLocks/>
          </p:cNvSpPr>
          <p:nvPr/>
        </p:nvSpPr>
        <p:spPr bwMode="auto">
          <a:xfrm>
            <a:off x="3190875" y="3302000"/>
            <a:ext cx="1014730" cy="435610"/>
          </a:xfrm>
          <a:custGeom>
            <a:avLst/>
            <a:gdLst>
              <a:gd name="T0" fmla="*/ 741 w 1651"/>
              <a:gd name="T1" fmla="*/ 0 h 709"/>
              <a:gd name="T2" fmla="*/ 581 w 1651"/>
              <a:gd name="T3" fmla="*/ 15 h 709"/>
              <a:gd name="T4" fmla="*/ 430 w 1651"/>
              <a:gd name="T5" fmla="*/ 40 h 709"/>
              <a:gd name="T6" fmla="*/ 300 w 1651"/>
              <a:gd name="T7" fmla="*/ 80 h 709"/>
              <a:gd name="T8" fmla="*/ 190 w 1651"/>
              <a:gd name="T9" fmla="*/ 130 h 709"/>
              <a:gd name="T10" fmla="*/ 100 w 1651"/>
              <a:gd name="T11" fmla="*/ 185 h 709"/>
              <a:gd name="T12" fmla="*/ 35 w 1651"/>
              <a:gd name="T13" fmla="*/ 249 h 709"/>
              <a:gd name="T14" fmla="*/ 5 w 1651"/>
              <a:gd name="T15" fmla="*/ 319 h 709"/>
              <a:gd name="T16" fmla="*/ 5 w 1651"/>
              <a:gd name="T17" fmla="*/ 389 h 709"/>
              <a:gd name="T18" fmla="*/ 35 w 1651"/>
              <a:gd name="T19" fmla="*/ 459 h 709"/>
              <a:gd name="T20" fmla="*/ 100 w 1651"/>
              <a:gd name="T21" fmla="*/ 524 h 709"/>
              <a:gd name="T22" fmla="*/ 190 w 1651"/>
              <a:gd name="T23" fmla="*/ 579 h 709"/>
              <a:gd name="T24" fmla="*/ 300 w 1651"/>
              <a:gd name="T25" fmla="*/ 629 h 709"/>
              <a:gd name="T26" fmla="*/ 430 w 1651"/>
              <a:gd name="T27" fmla="*/ 669 h 709"/>
              <a:gd name="T28" fmla="*/ 581 w 1651"/>
              <a:gd name="T29" fmla="*/ 694 h 709"/>
              <a:gd name="T30" fmla="*/ 741 w 1651"/>
              <a:gd name="T31" fmla="*/ 709 h 709"/>
              <a:gd name="T32" fmla="*/ 911 w 1651"/>
              <a:gd name="T33" fmla="*/ 709 h 709"/>
              <a:gd name="T34" fmla="*/ 1071 w 1651"/>
              <a:gd name="T35" fmla="*/ 694 h 709"/>
              <a:gd name="T36" fmla="*/ 1221 w 1651"/>
              <a:gd name="T37" fmla="*/ 669 h 709"/>
              <a:gd name="T38" fmla="*/ 1351 w 1651"/>
              <a:gd name="T39" fmla="*/ 629 h 709"/>
              <a:gd name="T40" fmla="*/ 1461 w 1651"/>
              <a:gd name="T41" fmla="*/ 579 h 709"/>
              <a:gd name="T42" fmla="*/ 1551 w 1651"/>
              <a:gd name="T43" fmla="*/ 524 h 709"/>
              <a:gd name="T44" fmla="*/ 1616 w 1651"/>
              <a:gd name="T45" fmla="*/ 459 h 709"/>
              <a:gd name="T46" fmla="*/ 1646 w 1651"/>
              <a:gd name="T47" fmla="*/ 389 h 709"/>
              <a:gd name="T48" fmla="*/ 1646 w 1651"/>
              <a:gd name="T49" fmla="*/ 319 h 709"/>
              <a:gd name="T50" fmla="*/ 1616 w 1651"/>
              <a:gd name="T51" fmla="*/ 249 h 709"/>
              <a:gd name="T52" fmla="*/ 1551 w 1651"/>
              <a:gd name="T53" fmla="*/ 185 h 709"/>
              <a:gd name="T54" fmla="*/ 1461 w 1651"/>
              <a:gd name="T55" fmla="*/ 130 h 709"/>
              <a:gd name="T56" fmla="*/ 1351 w 1651"/>
              <a:gd name="T57" fmla="*/ 80 h 709"/>
              <a:gd name="T58" fmla="*/ 1221 w 1651"/>
              <a:gd name="T59" fmla="*/ 40 h 709"/>
              <a:gd name="T60" fmla="*/ 1071 w 1651"/>
              <a:gd name="T61" fmla="*/ 15 h 709"/>
              <a:gd name="T62" fmla="*/ 911 w 1651"/>
              <a:gd name="T63"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1" h="709">
                <a:moveTo>
                  <a:pt x="826" y="0"/>
                </a:moveTo>
                <a:lnTo>
                  <a:pt x="741" y="0"/>
                </a:lnTo>
                <a:lnTo>
                  <a:pt x="661" y="5"/>
                </a:lnTo>
                <a:lnTo>
                  <a:pt x="581" y="15"/>
                </a:lnTo>
                <a:lnTo>
                  <a:pt x="506" y="25"/>
                </a:lnTo>
                <a:lnTo>
                  <a:pt x="430" y="40"/>
                </a:lnTo>
                <a:lnTo>
                  <a:pt x="365" y="60"/>
                </a:lnTo>
                <a:lnTo>
                  <a:pt x="300" y="80"/>
                </a:lnTo>
                <a:lnTo>
                  <a:pt x="240" y="105"/>
                </a:lnTo>
                <a:lnTo>
                  <a:pt x="190" y="130"/>
                </a:lnTo>
                <a:lnTo>
                  <a:pt x="140" y="155"/>
                </a:lnTo>
                <a:lnTo>
                  <a:pt x="100" y="185"/>
                </a:lnTo>
                <a:lnTo>
                  <a:pt x="65" y="214"/>
                </a:lnTo>
                <a:lnTo>
                  <a:pt x="35" y="249"/>
                </a:lnTo>
                <a:lnTo>
                  <a:pt x="15" y="284"/>
                </a:lnTo>
                <a:lnTo>
                  <a:pt x="5" y="319"/>
                </a:lnTo>
                <a:lnTo>
                  <a:pt x="0" y="354"/>
                </a:lnTo>
                <a:lnTo>
                  <a:pt x="5" y="389"/>
                </a:lnTo>
                <a:lnTo>
                  <a:pt x="15" y="424"/>
                </a:lnTo>
                <a:lnTo>
                  <a:pt x="35" y="459"/>
                </a:lnTo>
                <a:lnTo>
                  <a:pt x="65" y="494"/>
                </a:lnTo>
                <a:lnTo>
                  <a:pt x="100" y="524"/>
                </a:lnTo>
                <a:lnTo>
                  <a:pt x="140" y="554"/>
                </a:lnTo>
                <a:lnTo>
                  <a:pt x="190" y="579"/>
                </a:lnTo>
                <a:lnTo>
                  <a:pt x="240" y="604"/>
                </a:lnTo>
                <a:lnTo>
                  <a:pt x="300" y="629"/>
                </a:lnTo>
                <a:lnTo>
                  <a:pt x="365" y="649"/>
                </a:lnTo>
                <a:lnTo>
                  <a:pt x="430" y="669"/>
                </a:lnTo>
                <a:lnTo>
                  <a:pt x="506" y="684"/>
                </a:lnTo>
                <a:lnTo>
                  <a:pt x="581" y="694"/>
                </a:lnTo>
                <a:lnTo>
                  <a:pt x="661" y="704"/>
                </a:lnTo>
                <a:lnTo>
                  <a:pt x="741" y="709"/>
                </a:lnTo>
                <a:lnTo>
                  <a:pt x="826" y="709"/>
                </a:lnTo>
                <a:lnTo>
                  <a:pt x="911" y="709"/>
                </a:lnTo>
                <a:lnTo>
                  <a:pt x="991" y="704"/>
                </a:lnTo>
                <a:lnTo>
                  <a:pt x="1071" y="694"/>
                </a:lnTo>
                <a:lnTo>
                  <a:pt x="1146" y="684"/>
                </a:lnTo>
                <a:lnTo>
                  <a:pt x="1221" y="669"/>
                </a:lnTo>
                <a:lnTo>
                  <a:pt x="1286" y="649"/>
                </a:lnTo>
                <a:lnTo>
                  <a:pt x="1351" y="629"/>
                </a:lnTo>
                <a:lnTo>
                  <a:pt x="1411" y="604"/>
                </a:lnTo>
                <a:lnTo>
                  <a:pt x="1461" y="579"/>
                </a:lnTo>
                <a:lnTo>
                  <a:pt x="1511" y="554"/>
                </a:lnTo>
                <a:lnTo>
                  <a:pt x="1551" y="524"/>
                </a:lnTo>
                <a:lnTo>
                  <a:pt x="1586" y="494"/>
                </a:lnTo>
                <a:lnTo>
                  <a:pt x="1616" y="459"/>
                </a:lnTo>
                <a:lnTo>
                  <a:pt x="1636" y="424"/>
                </a:lnTo>
                <a:lnTo>
                  <a:pt x="1646" y="389"/>
                </a:lnTo>
                <a:lnTo>
                  <a:pt x="1651" y="354"/>
                </a:lnTo>
                <a:lnTo>
                  <a:pt x="1646" y="319"/>
                </a:lnTo>
                <a:lnTo>
                  <a:pt x="1636" y="284"/>
                </a:lnTo>
                <a:lnTo>
                  <a:pt x="1616" y="249"/>
                </a:lnTo>
                <a:lnTo>
                  <a:pt x="1586" y="214"/>
                </a:lnTo>
                <a:lnTo>
                  <a:pt x="1551" y="185"/>
                </a:lnTo>
                <a:lnTo>
                  <a:pt x="1511" y="155"/>
                </a:lnTo>
                <a:lnTo>
                  <a:pt x="1461" y="130"/>
                </a:lnTo>
                <a:lnTo>
                  <a:pt x="1411" y="105"/>
                </a:lnTo>
                <a:lnTo>
                  <a:pt x="1351" y="80"/>
                </a:lnTo>
                <a:lnTo>
                  <a:pt x="1286" y="60"/>
                </a:lnTo>
                <a:lnTo>
                  <a:pt x="1221" y="40"/>
                </a:lnTo>
                <a:lnTo>
                  <a:pt x="1146" y="25"/>
                </a:lnTo>
                <a:lnTo>
                  <a:pt x="1071" y="15"/>
                </a:lnTo>
                <a:lnTo>
                  <a:pt x="991" y="5"/>
                </a:lnTo>
                <a:lnTo>
                  <a:pt x="911" y="0"/>
                </a:lnTo>
                <a:lnTo>
                  <a:pt x="826" y="0"/>
                </a:lnTo>
                <a:close/>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4" name="Rectangle 13">
            <a:extLst>
              <a:ext uri="{FF2B5EF4-FFF2-40B4-BE49-F238E27FC236}">
                <a16:creationId xmlns:a16="http://schemas.microsoft.com/office/drawing/2014/main" id="{3F0823D6-0B74-6B10-832B-92720AA5B90B}"/>
              </a:ext>
            </a:extLst>
          </p:cNvPr>
          <p:cNvSpPr>
            <a:spLocks/>
          </p:cNvSpPr>
          <p:nvPr/>
        </p:nvSpPr>
        <p:spPr bwMode="auto">
          <a:xfrm>
            <a:off x="3465195" y="3396615"/>
            <a:ext cx="45656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marL="0" marR="0">
              <a:spcBef>
                <a:spcPts val="0"/>
              </a:spcBef>
              <a:spcAft>
                <a:spcPts val="0"/>
              </a:spcAft>
            </a:pPr>
            <a:r>
              <a:rPr lang="en-US" sz="850" b="1">
                <a:solidFill>
                  <a:srgbClr val="000000"/>
                </a:solidFill>
                <a:effectLst/>
                <a:latin typeface="Arial" panose="020B0604020202020204" pitchFamily="34" charset="0"/>
                <a:ea typeface="Times New Roman" panose="02020603050405020304" pitchFamily="18" charset="0"/>
              </a:rPr>
              <a:t>Directive </a:t>
            </a:r>
            <a:endParaRPr lang="en-US" sz="1200">
              <a:effectLst/>
              <a:latin typeface="Times New Roman" panose="02020603050405020304" pitchFamily="18" charset="0"/>
              <a:ea typeface="Times New Roman" panose="02020603050405020304" pitchFamily="18" charset="0"/>
            </a:endParaRPr>
          </a:p>
        </p:txBody>
      </p:sp>
      <p:sp>
        <p:nvSpPr>
          <p:cNvPr id="15" name="Rectangle 14">
            <a:extLst>
              <a:ext uri="{FF2B5EF4-FFF2-40B4-BE49-F238E27FC236}">
                <a16:creationId xmlns:a16="http://schemas.microsoft.com/office/drawing/2014/main" id="{52A51CF6-B372-4FD9-F8EF-23D769B9BB98}"/>
              </a:ext>
            </a:extLst>
          </p:cNvPr>
          <p:cNvSpPr>
            <a:spLocks/>
          </p:cNvSpPr>
          <p:nvPr/>
        </p:nvSpPr>
        <p:spPr bwMode="auto">
          <a:xfrm>
            <a:off x="3402965" y="3528695"/>
            <a:ext cx="570230"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marL="0" marR="0">
              <a:spcBef>
                <a:spcPts val="0"/>
              </a:spcBef>
              <a:spcAft>
                <a:spcPts val="0"/>
              </a:spcAft>
            </a:pPr>
            <a:r>
              <a:rPr lang="en-US" sz="850" b="1">
                <a:solidFill>
                  <a:srgbClr val="000000"/>
                </a:solidFill>
                <a:effectLst/>
                <a:latin typeface="Arial" panose="020B0604020202020204" pitchFamily="34" charset="0"/>
                <a:ea typeface="Times New Roman" panose="02020603050405020304" pitchFamily="18" charset="0"/>
              </a:rPr>
              <a:t>Generation</a:t>
            </a:r>
            <a:endParaRPr lang="en-US" sz="1200">
              <a:effectLst/>
              <a:latin typeface="Times New Roman" panose="02020603050405020304" pitchFamily="18" charset="0"/>
              <a:ea typeface="Times New Roman" panose="02020603050405020304" pitchFamily="18" charset="0"/>
            </a:endParaRPr>
          </a:p>
        </p:txBody>
      </p:sp>
      <p:sp>
        <p:nvSpPr>
          <p:cNvPr id="16" name="Freeform 15">
            <a:extLst>
              <a:ext uri="{FF2B5EF4-FFF2-40B4-BE49-F238E27FC236}">
                <a16:creationId xmlns:a16="http://schemas.microsoft.com/office/drawing/2014/main" id="{B4616E37-EE0E-F17C-D259-E82D0C640098}"/>
              </a:ext>
            </a:extLst>
          </p:cNvPr>
          <p:cNvSpPr>
            <a:spLocks/>
          </p:cNvSpPr>
          <p:nvPr/>
        </p:nvSpPr>
        <p:spPr bwMode="auto">
          <a:xfrm>
            <a:off x="4821555" y="3298825"/>
            <a:ext cx="937895" cy="426085"/>
          </a:xfrm>
          <a:custGeom>
            <a:avLst/>
            <a:gdLst>
              <a:gd name="T0" fmla="*/ 685 w 1526"/>
              <a:gd name="T1" fmla="*/ 0 h 694"/>
              <a:gd name="T2" fmla="*/ 535 w 1526"/>
              <a:gd name="T3" fmla="*/ 15 h 694"/>
              <a:gd name="T4" fmla="*/ 400 w 1526"/>
              <a:gd name="T5" fmla="*/ 40 h 694"/>
              <a:gd name="T6" fmla="*/ 280 w 1526"/>
              <a:gd name="T7" fmla="*/ 75 h 694"/>
              <a:gd name="T8" fmla="*/ 175 w 1526"/>
              <a:gd name="T9" fmla="*/ 125 h 694"/>
              <a:gd name="T10" fmla="*/ 95 w 1526"/>
              <a:gd name="T11" fmla="*/ 180 h 694"/>
              <a:gd name="T12" fmla="*/ 35 w 1526"/>
              <a:gd name="T13" fmla="*/ 244 h 694"/>
              <a:gd name="T14" fmla="*/ 5 w 1526"/>
              <a:gd name="T15" fmla="*/ 309 h 694"/>
              <a:gd name="T16" fmla="*/ 5 w 1526"/>
              <a:gd name="T17" fmla="*/ 379 h 694"/>
              <a:gd name="T18" fmla="*/ 35 w 1526"/>
              <a:gd name="T19" fmla="*/ 449 h 694"/>
              <a:gd name="T20" fmla="*/ 95 w 1526"/>
              <a:gd name="T21" fmla="*/ 514 h 694"/>
              <a:gd name="T22" fmla="*/ 175 w 1526"/>
              <a:gd name="T23" fmla="*/ 569 h 694"/>
              <a:gd name="T24" fmla="*/ 280 w 1526"/>
              <a:gd name="T25" fmla="*/ 614 h 694"/>
              <a:gd name="T26" fmla="*/ 400 w 1526"/>
              <a:gd name="T27" fmla="*/ 654 h 694"/>
              <a:gd name="T28" fmla="*/ 535 w 1526"/>
              <a:gd name="T29" fmla="*/ 679 h 694"/>
              <a:gd name="T30" fmla="*/ 685 w 1526"/>
              <a:gd name="T31" fmla="*/ 694 h 694"/>
              <a:gd name="T32" fmla="*/ 840 w 1526"/>
              <a:gd name="T33" fmla="*/ 694 h 694"/>
              <a:gd name="T34" fmla="*/ 990 w 1526"/>
              <a:gd name="T35" fmla="*/ 679 h 694"/>
              <a:gd name="T36" fmla="*/ 1125 w 1526"/>
              <a:gd name="T37" fmla="*/ 654 h 694"/>
              <a:gd name="T38" fmla="*/ 1250 w 1526"/>
              <a:gd name="T39" fmla="*/ 614 h 694"/>
              <a:gd name="T40" fmla="*/ 1350 w 1526"/>
              <a:gd name="T41" fmla="*/ 569 h 694"/>
              <a:gd name="T42" fmla="*/ 1436 w 1526"/>
              <a:gd name="T43" fmla="*/ 514 h 694"/>
              <a:gd name="T44" fmla="*/ 1491 w 1526"/>
              <a:gd name="T45" fmla="*/ 449 h 694"/>
              <a:gd name="T46" fmla="*/ 1521 w 1526"/>
              <a:gd name="T47" fmla="*/ 379 h 694"/>
              <a:gd name="T48" fmla="*/ 1521 w 1526"/>
              <a:gd name="T49" fmla="*/ 309 h 694"/>
              <a:gd name="T50" fmla="*/ 1491 w 1526"/>
              <a:gd name="T51" fmla="*/ 244 h 694"/>
              <a:gd name="T52" fmla="*/ 1436 w 1526"/>
              <a:gd name="T53" fmla="*/ 180 h 694"/>
              <a:gd name="T54" fmla="*/ 1350 w 1526"/>
              <a:gd name="T55" fmla="*/ 125 h 694"/>
              <a:gd name="T56" fmla="*/ 1250 w 1526"/>
              <a:gd name="T57" fmla="*/ 75 h 694"/>
              <a:gd name="T58" fmla="*/ 1125 w 1526"/>
              <a:gd name="T59" fmla="*/ 40 h 694"/>
              <a:gd name="T60" fmla="*/ 990 w 1526"/>
              <a:gd name="T61" fmla="*/ 15 h 694"/>
              <a:gd name="T62" fmla="*/ 840 w 1526"/>
              <a:gd name="T63" fmla="*/ 0 h 694"/>
              <a:gd name="T64" fmla="*/ 765 w 1526"/>
              <a:gd name="T65" fmla="*/ 0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6" h="694">
                <a:moveTo>
                  <a:pt x="765" y="0"/>
                </a:moveTo>
                <a:lnTo>
                  <a:pt x="685" y="0"/>
                </a:lnTo>
                <a:lnTo>
                  <a:pt x="610" y="5"/>
                </a:lnTo>
                <a:lnTo>
                  <a:pt x="535" y="15"/>
                </a:lnTo>
                <a:lnTo>
                  <a:pt x="465" y="25"/>
                </a:lnTo>
                <a:lnTo>
                  <a:pt x="400" y="40"/>
                </a:lnTo>
                <a:lnTo>
                  <a:pt x="335" y="55"/>
                </a:lnTo>
                <a:lnTo>
                  <a:pt x="280" y="75"/>
                </a:lnTo>
                <a:lnTo>
                  <a:pt x="225" y="100"/>
                </a:lnTo>
                <a:lnTo>
                  <a:pt x="175" y="125"/>
                </a:lnTo>
                <a:lnTo>
                  <a:pt x="130" y="150"/>
                </a:lnTo>
                <a:lnTo>
                  <a:pt x="95" y="180"/>
                </a:lnTo>
                <a:lnTo>
                  <a:pt x="60" y="209"/>
                </a:lnTo>
                <a:lnTo>
                  <a:pt x="35" y="244"/>
                </a:lnTo>
                <a:lnTo>
                  <a:pt x="15" y="274"/>
                </a:lnTo>
                <a:lnTo>
                  <a:pt x="5" y="309"/>
                </a:lnTo>
                <a:lnTo>
                  <a:pt x="0" y="344"/>
                </a:lnTo>
                <a:lnTo>
                  <a:pt x="5" y="379"/>
                </a:lnTo>
                <a:lnTo>
                  <a:pt x="15" y="414"/>
                </a:lnTo>
                <a:lnTo>
                  <a:pt x="35" y="449"/>
                </a:lnTo>
                <a:lnTo>
                  <a:pt x="60" y="479"/>
                </a:lnTo>
                <a:lnTo>
                  <a:pt x="95" y="514"/>
                </a:lnTo>
                <a:lnTo>
                  <a:pt x="130" y="539"/>
                </a:lnTo>
                <a:lnTo>
                  <a:pt x="175" y="569"/>
                </a:lnTo>
                <a:lnTo>
                  <a:pt x="225" y="594"/>
                </a:lnTo>
                <a:lnTo>
                  <a:pt x="280" y="614"/>
                </a:lnTo>
                <a:lnTo>
                  <a:pt x="335" y="634"/>
                </a:lnTo>
                <a:lnTo>
                  <a:pt x="400" y="654"/>
                </a:lnTo>
                <a:lnTo>
                  <a:pt x="465" y="664"/>
                </a:lnTo>
                <a:lnTo>
                  <a:pt x="535" y="679"/>
                </a:lnTo>
                <a:lnTo>
                  <a:pt x="610" y="689"/>
                </a:lnTo>
                <a:lnTo>
                  <a:pt x="685" y="694"/>
                </a:lnTo>
                <a:lnTo>
                  <a:pt x="765" y="694"/>
                </a:lnTo>
                <a:lnTo>
                  <a:pt x="840" y="694"/>
                </a:lnTo>
                <a:lnTo>
                  <a:pt x="915" y="689"/>
                </a:lnTo>
                <a:lnTo>
                  <a:pt x="990" y="679"/>
                </a:lnTo>
                <a:lnTo>
                  <a:pt x="1060" y="664"/>
                </a:lnTo>
                <a:lnTo>
                  <a:pt x="1125" y="654"/>
                </a:lnTo>
                <a:lnTo>
                  <a:pt x="1190" y="634"/>
                </a:lnTo>
                <a:lnTo>
                  <a:pt x="1250" y="614"/>
                </a:lnTo>
                <a:lnTo>
                  <a:pt x="1305" y="594"/>
                </a:lnTo>
                <a:lnTo>
                  <a:pt x="1350" y="569"/>
                </a:lnTo>
                <a:lnTo>
                  <a:pt x="1395" y="539"/>
                </a:lnTo>
                <a:lnTo>
                  <a:pt x="1436" y="514"/>
                </a:lnTo>
                <a:lnTo>
                  <a:pt x="1466" y="479"/>
                </a:lnTo>
                <a:lnTo>
                  <a:pt x="1491" y="449"/>
                </a:lnTo>
                <a:lnTo>
                  <a:pt x="1511" y="414"/>
                </a:lnTo>
                <a:lnTo>
                  <a:pt x="1521" y="379"/>
                </a:lnTo>
                <a:lnTo>
                  <a:pt x="1526" y="344"/>
                </a:lnTo>
                <a:lnTo>
                  <a:pt x="1521" y="309"/>
                </a:lnTo>
                <a:lnTo>
                  <a:pt x="1511" y="274"/>
                </a:lnTo>
                <a:lnTo>
                  <a:pt x="1491" y="244"/>
                </a:lnTo>
                <a:lnTo>
                  <a:pt x="1466" y="209"/>
                </a:lnTo>
                <a:lnTo>
                  <a:pt x="1436" y="180"/>
                </a:lnTo>
                <a:lnTo>
                  <a:pt x="1395" y="150"/>
                </a:lnTo>
                <a:lnTo>
                  <a:pt x="1350" y="125"/>
                </a:lnTo>
                <a:lnTo>
                  <a:pt x="1305" y="100"/>
                </a:lnTo>
                <a:lnTo>
                  <a:pt x="1250" y="75"/>
                </a:lnTo>
                <a:lnTo>
                  <a:pt x="1190" y="55"/>
                </a:lnTo>
                <a:lnTo>
                  <a:pt x="1125" y="40"/>
                </a:lnTo>
                <a:lnTo>
                  <a:pt x="1060" y="25"/>
                </a:lnTo>
                <a:lnTo>
                  <a:pt x="990" y="15"/>
                </a:lnTo>
                <a:lnTo>
                  <a:pt x="915" y="5"/>
                </a:lnTo>
                <a:lnTo>
                  <a:pt x="840" y="0"/>
                </a:lnTo>
                <a:lnTo>
                  <a:pt x="770" y="0"/>
                </a:lnTo>
                <a:lnTo>
                  <a:pt x="765" y="0"/>
                </a:lnTo>
                <a:close/>
              </a:path>
            </a:pathLst>
          </a:custGeom>
          <a:solidFill>
            <a:srgbClr val="FFAED7"/>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sz="1400">
              <a:latin typeface="Arial" panose="020B0604020202020204" pitchFamily="34" charset="0"/>
            </a:endParaRPr>
          </a:p>
        </p:txBody>
      </p:sp>
      <p:sp>
        <p:nvSpPr>
          <p:cNvPr id="17" name="Freeform 16">
            <a:extLst>
              <a:ext uri="{FF2B5EF4-FFF2-40B4-BE49-F238E27FC236}">
                <a16:creationId xmlns:a16="http://schemas.microsoft.com/office/drawing/2014/main" id="{56B8A2AD-3B44-48AA-E28C-6E2E69AE28E2}"/>
              </a:ext>
            </a:extLst>
          </p:cNvPr>
          <p:cNvSpPr>
            <a:spLocks/>
          </p:cNvSpPr>
          <p:nvPr/>
        </p:nvSpPr>
        <p:spPr bwMode="auto">
          <a:xfrm>
            <a:off x="4824095" y="3302000"/>
            <a:ext cx="937895" cy="426085"/>
          </a:xfrm>
          <a:custGeom>
            <a:avLst/>
            <a:gdLst>
              <a:gd name="T0" fmla="*/ 685 w 1526"/>
              <a:gd name="T1" fmla="*/ 0 h 694"/>
              <a:gd name="T2" fmla="*/ 535 w 1526"/>
              <a:gd name="T3" fmla="*/ 15 h 694"/>
              <a:gd name="T4" fmla="*/ 400 w 1526"/>
              <a:gd name="T5" fmla="*/ 40 h 694"/>
              <a:gd name="T6" fmla="*/ 280 w 1526"/>
              <a:gd name="T7" fmla="*/ 75 h 694"/>
              <a:gd name="T8" fmla="*/ 175 w 1526"/>
              <a:gd name="T9" fmla="*/ 125 h 694"/>
              <a:gd name="T10" fmla="*/ 95 w 1526"/>
              <a:gd name="T11" fmla="*/ 180 h 694"/>
              <a:gd name="T12" fmla="*/ 35 w 1526"/>
              <a:gd name="T13" fmla="*/ 244 h 694"/>
              <a:gd name="T14" fmla="*/ 5 w 1526"/>
              <a:gd name="T15" fmla="*/ 309 h 694"/>
              <a:gd name="T16" fmla="*/ 5 w 1526"/>
              <a:gd name="T17" fmla="*/ 379 h 694"/>
              <a:gd name="T18" fmla="*/ 35 w 1526"/>
              <a:gd name="T19" fmla="*/ 449 h 694"/>
              <a:gd name="T20" fmla="*/ 95 w 1526"/>
              <a:gd name="T21" fmla="*/ 514 h 694"/>
              <a:gd name="T22" fmla="*/ 175 w 1526"/>
              <a:gd name="T23" fmla="*/ 569 h 694"/>
              <a:gd name="T24" fmla="*/ 280 w 1526"/>
              <a:gd name="T25" fmla="*/ 614 h 694"/>
              <a:gd name="T26" fmla="*/ 400 w 1526"/>
              <a:gd name="T27" fmla="*/ 654 h 694"/>
              <a:gd name="T28" fmla="*/ 535 w 1526"/>
              <a:gd name="T29" fmla="*/ 679 h 694"/>
              <a:gd name="T30" fmla="*/ 685 w 1526"/>
              <a:gd name="T31" fmla="*/ 694 h 694"/>
              <a:gd name="T32" fmla="*/ 840 w 1526"/>
              <a:gd name="T33" fmla="*/ 694 h 694"/>
              <a:gd name="T34" fmla="*/ 990 w 1526"/>
              <a:gd name="T35" fmla="*/ 679 h 694"/>
              <a:gd name="T36" fmla="*/ 1125 w 1526"/>
              <a:gd name="T37" fmla="*/ 654 h 694"/>
              <a:gd name="T38" fmla="*/ 1250 w 1526"/>
              <a:gd name="T39" fmla="*/ 614 h 694"/>
              <a:gd name="T40" fmla="*/ 1350 w 1526"/>
              <a:gd name="T41" fmla="*/ 569 h 694"/>
              <a:gd name="T42" fmla="*/ 1436 w 1526"/>
              <a:gd name="T43" fmla="*/ 514 h 694"/>
              <a:gd name="T44" fmla="*/ 1491 w 1526"/>
              <a:gd name="T45" fmla="*/ 449 h 694"/>
              <a:gd name="T46" fmla="*/ 1521 w 1526"/>
              <a:gd name="T47" fmla="*/ 379 h 694"/>
              <a:gd name="T48" fmla="*/ 1521 w 1526"/>
              <a:gd name="T49" fmla="*/ 309 h 694"/>
              <a:gd name="T50" fmla="*/ 1491 w 1526"/>
              <a:gd name="T51" fmla="*/ 244 h 694"/>
              <a:gd name="T52" fmla="*/ 1436 w 1526"/>
              <a:gd name="T53" fmla="*/ 180 h 694"/>
              <a:gd name="T54" fmla="*/ 1350 w 1526"/>
              <a:gd name="T55" fmla="*/ 125 h 694"/>
              <a:gd name="T56" fmla="*/ 1250 w 1526"/>
              <a:gd name="T57" fmla="*/ 75 h 694"/>
              <a:gd name="T58" fmla="*/ 1125 w 1526"/>
              <a:gd name="T59" fmla="*/ 40 h 694"/>
              <a:gd name="T60" fmla="*/ 990 w 1526"/>
              <a:gd name="T61" fmla="*/ 15 h 694"/>
              <a:gd name="T62" fmla="*/ 840 w 1526"/>
              <a:gd name="T63" fmla="*/ 0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26" h="694">
                <a:moveTo>
                  <a:pt x="765" y="0"/>
                </a:moveTo>
                <a:lnTo>
                  <a:pt x="685" y="0"/>
                </a:lnTo>
                <a:lnTo>
                  <a:pt x="610" y="5"/>
                </a:lnTo>
                <a:lnTo>
                  <a:pt x="535" y="15"/>
                </a:lnTo>
                <a:lnTo>
                  <a:pt x="465" y="25"/>
                </a:lnTo>
                <a:lnTo>
                  <a:pt x="400" y="40"/>
                </a:lnTo>
                <a:lnTo>
                  <a:pt x="335" y="55"/>
                </a:lnTo>
                <a:lnTo>
                  <a:pt x="280" y="75"/>
                </a:lnTo>
                <a:lnTo>
                  <a:pt x="225" y="100"/>
                </a:lnTo>
                <a:lnTo>
                  <a:pt x="175" y="125"/>
                </a:lnTo>
                <a:lnTo>
                  <a:pt x="130" y="150"/>
                </a:lnTo>
                <a:lnTo>
                  <a:pt x="95" y="180"/>
                </a:lnTo>
                <a:lnTo>
                  <a:pt x="60" y="209"/>
                </a:lnTo>
                <a:lnTo>
                  <a:pt x="35" y="244"/>
                </a:lnTo>
                <a:lnTo>
                  <a:pt x="15" y="274"/>
                </a:lnTo>
                <a:lnTo>
                  <a:pt x="5" y="309"/>
                </a:lnTo>
                <a:lnTo>
                  <a:pt x="0" y="344"/>
                </a:lnTo>
                <a:lnTo>
                  <a:pt x="5" y="379"/>
                </a:lnTo>
                <a:lnTo>
                  <a:pt x="15" y="414"/>
                </a:lnTo>
                <a:lnTo>
                  <a:pt x="35" y="449"/>
                </a:lnTo>
                <a:lnTo>
                  <a:pt x="60" y="479"/>
                </a:lnTo>
                <a:lnTo>
                  <a:pt x="95" y="514"/>
                </a:lnTo>
                <a:lnTo>
                  <a:pt x="130" y="539"/>
                </a:lnTo>
                <a:lnTo>
                  <a:pt x="175" y="569"/>
                </a:lnTo>
                <a:lnTo>
                  <a:pt x="225" y="594"/>
                </a:lnTo>
                <a:lnTo>
                  <a:pt x="280" y="614"/>
                </a:lnTo>
                <a:lnTo>
                  <a:pt x="335" y="634"/>
                </a:lnTo>
                <a:lnTo>
                  <a:pt x="400" y="654"/>
                </a:lnTo>
                <a:lnTo>
                  <a:pt x="465" y="664"/>
                </a:lnTo>
                <a:lnTo>
                  <a:pt x="535" y="679"/>
                </a:lnTo>
                <a:lnTo>
                  <a:pt x="610" y="689"/>
                </a:lnTo>
                <a:lnTo>
                  <a:pt x="685" y="694"/>
                </a:lnTo>
                <a:lnTo>
                  <a:pt x="765" y="694"/>
                </a:lnTo>
                <a:lnTo>
                  <a:pt x="840" y="694"/>
                </a:lnTo>
                <a:lnTo>
                  <a:pt x="915" y="689"/>
                </a:lnTo>
                <a:lnTo>
                  <a:pt x="990" y="679"/>
                </a:lnTo>
                <a:lnTo>
                  <a:pt x="1060" y="664"/>
                </a:lnTo>
                <a:lnTo>
                  <a:pt x="1125" y="654"/>
                </a:lnTo>
                <a:lnTo>
                  <a:pt x="1190" y="634"/>
                </a:lnTo>
                <a:lnTo>
                  <a:pt x="1250" y="614"/>
                </a:lnTo>
                <a:lnTo>
                  <a:pt x="1305" y="594"/>
                </a:lnTo>
                <a:lnTo>
                  <a:pt x="1350" y="569"/>
                </a:lnTo>
                <a:lnTo>
                  <a:pt x="1396" y="539"/>
                </a:lnTo>
                <a:lnTo>
                  <a:pt x="1436" y="514"/>
                </a:lnTo>
                <a:lnTo>
                  <a:pt x="1466" y="479"/>
                </a:lnTo>
                <a:lnTo>
                  <a:pt x="1491" y="449"/>
                </a:lnTo>
                <a:lnTo>
                  <a:pt x="1511" y="414"/>
                </a:lnTo>
                <a:lnTo>
                  <a:pt x="1521" y="379"/>
                </a:lnTo>
                <a:lnTo>
                  <a:pt x="1526" y="344"/>
                </a:lnTo>
                <a:lnTo>
                  <a:pt x="1521" y="309"/>
                </a:lnTo>
                <a:lnTo>
                  <a:pt x="1511" y="274"/>
                </a:lnTo>
                <a:lnTo>
                  <a:pt x="1491" y="244"/>
                </a:lnTo>
                <a:lnTo>
                  <a:pt x="1466" y="209"/>
                </a:lnTo>
                <a:lnTo>
                  <a:pt x="1436" y="180"/>
                </a:lnTo>
                <a:lnTo>
                  <a:pt x="1396" y="150"/>
                </a:lnTo>
                <a:lnTo>
                  <a:pt x="1350" y="125"/>
                </a:lnTo>
                <a:lnTo>
                  <a:pt x="1305" y="100"/>
                </a:lnTo>
                <a:lnTo>
                  <a:pt x="1250" y="75"/>
                </a:lnTo>
                <a:lnTo>
                  <a:pt x="1190" y="55"/>
                </a:lnTo>
                <a:lnTo>
                  <a:pt x="1125" y="40"/>
                </a:lnTo>
                <a:lnTo>
                  <a:pt x="1060" y="25"/>
                </a:lnTo>
                <a:lnTo>
                  <a:pt x="990" y="15"/>
                </a:lnTo>
                <a:lnTo>
                  <a:pt x="915" y="5"/>
                </a:lnTo>
                <a:lnTo>
                  <a:pt x="840" y="0"/>
                </a:lnTo>
                <a:lnTo>
                  <a:pt x="765" y="0"/>
                </a:lnTo>
                <a:close/>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US"/>
          </a:p>
        </p:txBody>
      </p:sp>
      <p:sp>
        <p:nvSpPr>
          <p:cNvPr id="18" name="Rectangle 17">
            <a:extLst>
              <a:ext uri="{FF2B5EF4-FFF2-40B4-BE49-F238E27FC236}">
                <a16:creationId xmlns:a16="http://schemas.microsoft.com/office/drawing/2014/main" id="{0A5397F6-377D-76D4-288E-96612F1E6710}"/>
              </a:ext>
            </a:extLst>
          </p:cNvPr>
          <p:cNvSpPr>
            <a:spLocks/>
          </p:cNvSpPr>
          <p:nvPr/>
        </p:nvSpPr>
        <p:spPr bwMode="auto">
          <a:xfrm>
            <a:off x="5057775" y="3396615"/>
            <a:ext cx="45656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marL="0" marR="0">
              <a:spcBef>
                <a:spcPts val="0"/>
              </a:spcBef>
              <a:spcAft>
                <a:spcPts val="0"/>
              </a:spcAft>
            </a:pPr>
            <a:r>
              <a:rPr lang="en-US" sz="850" b="1">
                <a:solidFill>
                  <a:srgbClr val="000000"/>
                </a:solidFill>
                <a:effectLst/>
                <a:latin typeface="Arial" panose="020B0604020202020204" pitchFamily="34" charset="0"/>
                <a:ea typeface="Times New Roman" panose="02020603050405020304" pitchFamily="18" charset="0"/>
              </a:rPr>
              <a:t>Directive </a:t>
            </a:r>
            <a:endParaRPr lang="en-US" sz="1200">
              <a:effectLst/>
              <a:latin typeface="Times New Roman" panose="02020603050405020304" pitchFamily="18" charset="0"/>
              <a:ea typeface="Times New Roman" panose="02020603050405020304" pitchFamily="18" charset="0"/>
            </a:endParaRPr>
          </a:p>
        </p:txBody>
      </p:sp>
      <p:sp>
        <p:nvSpPr>
          <p:cNvPr id="19" name="Rectangle 18">
            <a:extLst>
              <a:ext uri="{FF2B5EF4-FFF2-40B4-BE49-F238E27FC236}">
                <a16:creationId xmlns:a16="http://schemas.microsoft.com/office/drawing/2014/main" id="{70067447-45B7-FE95-5E6D-18EA686D5634}"/>
              </a:ext>
            </a:extLst>
          </p:cNvPr>
          <p:cNvSpPr>
            <a:spLocks/>
          </p:cNvSpPr>
          <p:nvPr/>
        </p:nvSpPr>
        <p:spPr bwMode="auto">
          <a:xfrm>
            <a:off x="5027295" y="3528695"/>
            <a:ext cx="516255" cy="12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marL="0" marR="0">
              <a:spcBef>
                <a:spcPts val="0"/>
              </a:spcBef>
              <a:spcAft>
                <a:spcPts val="0"/>
              </a:spcAft>
            </a:pPr>
            <a:r>
              <a:rPr lang="en-US" sz="850" b="1">
                <a:solidFill>
                  <a:srgbClr val="000000"/>
                </a:solidFill>
                <a:effectLst/>
                <a:latin typeface="Arial" panose="020B0604020202020204" pitchFamily="34" charset="0"/>
                <a:ea typeface="Times New Roman" panose="02020603050405020304" pitchFamily="18" charset="0"/>
              </a:rPr>
              <a:t>Execution</a:t>
            </a:r>
            <a:endParaRPr lang="en-US" sz="1200">
              <a:effectLst/>
              <a:latin typeface="Times New Roman" panose="02020603050405020304" pitchFamily="18" charset="0"/>
              <a:ea typeface="Times New Roman" panose="02020603050405020304" pitchFamily="18" charset="0"/>
            </a:endParaRPr>
          </a:p>
        </p:txBody>
      </p:sp>
      <p:sp>
        <p:nvSpPr>
          <p:cNvPr id="20" name="Freeform 19">
            <a:extLst>
              <a:ext uri="{FF2B5EF4-FFF2-40B4-BE49-F238E27FC236}">
                <a16:creationId xmlns:a16="http://schemas.microsoft.com/office/drawing/2014/main" id="{3594ADE1-5D5D-36C8-1B21-0DBAED53E4C5}"/>
              </a:ext>
            </a:extLst>
          </p:cNvPr>
          <p:cNvSpPr>
            <a:spLocks/>
          </p:cNvSpPr>
          <p:nvPr/>
        </p:nvSpPr>
        <p:spPr bwMode="auto">
          <a:xfrm>
            <a:off x="4390390" y="3442970"/>
            <a:ext cx="295275" cy="162560"/>
          </a:xfrm>
          <a:custGeom>
            <a:avLst/>
            <a:gdLst>
              <a:gd name="T0" fmla="*/ 361 w 481"/>
              <a:gd name="T1" fmla="*/ 0 h 265"/>
              <a:gd name="T2" fmla="*/ 361 w 481"/>
              <a:gd name="T3" fmla="*/ 65 h 265"/>
              <a:gd name="T4" fmla="*/ 0 w 481"/>
              <a:gd name="T5" fmla="*/ 65 h 265"/>
              <a:gd name="T6" fmla="*/ 0 w 481"/>
              <a:gd name="T7" fmla="*/ 200 h 265"/>
              <a:gd name="T8" fmla="*/ 361 w 481"/>
              <a:gd name="T9" fmla="*/ 200 h 265"/>
              <a:gd name="T10" fmla="*/ 361 w 481"/>
              <a:gd name="T11" fmla="*/ 265 h 265"/>
              <a:gd name="T12" fmla="*/ 481 w 481"/>
              <a:gd name="T13" fmla="*/ 130 h 265"/>
              <a:gd name="T14" fmla="*/ 361 w 481"/>
              <a:gd name="T15" fmla="*/ 0 h 2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1" h="265">
                <a:moveTo>
                  <a:pt x="361" y="0"/>
                </a:moveTo>
                <a:lnTo>
                  <a:pt x="361" y="65"/>
                </a:lnTo>
                <a:lnTo>
                  <a:pt x="0" y="65"/>
                </a:lnTo>
                <a:lnTo>
                  <a:pt x="0" y="200"/>
                </a:lnTo>
                <a:lnTo>
                  <a:pt x="361" y="200"/>
                </a:lnTo>
                <a:lnTo>
                  <a:pt x="361" y="265"/>
                </a:lnTo>
                <a:lnTo>
                  <a:pt x="481" y="130"/>
                </a:lnTo>
                <a:lnTo>
                  <a:pt x="361" y="0"/>
                </a:lnTo>
                <a:close/>
              </a:path>
            </a:pathLst>
          </a:custGeom>
          <a:solidFill>
            <a:srgbClr val="00FFFF"/>
          </a:solidFill>
          <a:ln w="9525">
            <a:solidFill>
              <a:srgbClr val="000000"/>
            </a:solidFill>
            <a:prstDash val="solid"/>
            <a:round/>
            <a:headEnd/>
            <a:tailEnd/>
          </a:ln>
        </p:spPr>
        <p:txBody>
          <a:bodyPr rot="0" vert="horz" wrap="square" lIns="91440" tIns="45720" rIns="91440" bIns="45720" anchor="t" anchorCtr="0" upright="1">
            <a:noAutofit/>
          </a:bodyPr>
          <a:lstStyle/>
          <a:p>
            <a:endParaRPr lang="en-US"/>
          </a:p>
        </p:txBody>
      </p:sp>
      <p:sp>
        <p:nvSpPr>
          <p:cNvPr id="21" name="Freeform 20">
            <a:extLst>
              <a:ext uri="{FF2B5EF4-FFF2-40B4-BE49-F238E27FC236}">
                <a16:creationId xmlns:a16="http://schemas.microsoft.com/office/drawing/2014/main" id="{783C688B-436E-9998-43DC-0AA41436D525}"/>
              </a:ext>
            </a:extLst>
          </p:cNvPr>
          <p:cNvSpPr>
            <a:spLocks/>
          </p:cNvSpPr>
          <p:nvPr/>
        </p:nvSpPr>
        <p:spPr bwMode="auto">
          <a:xfrm>
            <a:off x="2899410" y="3203575"/>
            <a:ext cx="257810" cy="184150"/>
          </a:xfrm>
          <a:custGeom>
            <a:avLst/>
            <a:gdLst>
              <a:gd name="T0" fmla="*/ 370 w 420"/>
              <a:gd name="T1" fmla="*/ 105 h 300"/>
              <a:gd name="T2" fmla="*/ 345 w 420"/>
              <a:gd name="T3" fmla="*/ 155 h 300"/>
              <a:gd name="T4" fmla="*/ 50 w 420"/>
              <a:gd name="T5" fmla="*/ 0 h 300"/>
              <a:gd name="T6" fmla="*/ 0 w 420"/>
              <a:gd name="T7" fmla="*/ 95 h 300"/>
              <a:gd name="T8" fmla="*/ 295 w 420"/>
              <a:gd name="T9" fmla="*/ 250 h 300"/>
              <a:gd name="T10" fmla="*/ 270 w 420"/>
              <a:gd name="T11" fmla="*/ 300 h 300"/>
              <a:gd name="T12" fmla="*/ 420 w 420"/>
              <a:gd name="T13" fmla="*/ 255 h 300"/>
              <a:gd name="T14" fmla="*/ 370 w 420"/>
              <a:gd name="T15" fmla="*/ 105 h 3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0" h="300">
                <a:moveTo>
                  <a:pt x="370" y="105"/>
                </a:moveTo>
                <a:lnTo>
                  <a:pt x="345" y="155"/>
                </a:lnTo>
                <a:lnTo>
                  <a:pt x="50" y="0"/>
                </a:lnTo>
                <a:lnTo>
                  <a:pt x="0" y="95"/>
                </a:lnTo>
                <a:lnTo>
                  <a:pt x="295" y="250"/>
                </a:lnTo>
                <a:lnTo>
                  <a:pt x="270" y="300"/>
                </a:lnTo>
                <a:lnTo>
                  <a:pt x="420" y="255"/>
                </a:lnTo>
                <a:lnTo>
                  <a:pt x="370" y="105"/>
                </a:lnTo>
                <a:close/>
              </a:path>
            </a:pathLst>
          </a:custGeom>
          <a:solidFill>
            <a:srgbClr val="00FFFF"/>
          </a:solidFill>
          <a:ln w="9525">
            <a:solidFill>
              <a:srgbClr val="000000"/>
            </a:solidFill>
            <a:prstDash val="solid"/>
            <a:round/>
            <a:headEnd/>
            <a:tailEnd/>
          </a:ln>
        </p:spPr>
        <p:txBody>
          <a:bodyPr rot="0" vert="horz" wrap="square" lIns="91440" tIns="45720" rIns="91440" bIns="45720" anchor="t" anchorCtr="0" upright="1">
            <a:noAutofit/>
          </a:bodyPr>
          <a:lstStyle/>
          <a:p>
            <a:endParaRPr lang="en-US"/>
          </a:p>
        </p:txBody>
      </p:sp>
      <p:sp>
        <p:nvSpPr>
          <p:cNvPr id="22" name="Freeform 21">
            <a:extLst>
              <a:ext uri="{FF2B5EF4-FFF2-40B4-BE49-F238E27FC236}">
                <a16:creationId xmlns:a16="http://schemas.microsoft.com/office/drawing/2014/main" id="{FA560B68-96B0-7412-263E-84330BD39A81}"/>
              </a:ext>
            </a:extLst>
          </p:cNvPr>
          <p:cNvSpPr>
            <a:spLocks/>
          </p:cNvSpPr>
          <p:nvPr/>
        </p:nvSpPr>
        <p:spPr bwMode="auto">
          <a:xfrm>
            <a:off x="5817870" y="3695065"/>
            <a:ext cx="257810" cy="189865"/>
          </a:xfrm>
          <a:custGeom>
            <a:avLst/>
            <a:gdLst>
              <a:gd name="T0" fmla="*/ 375 w 420"/>
              <a:gd name="T1" fmla="*/ 120 h 309"/>
              <a:gd name="T2" fmla="*/ 345 w 420"/>
              <a:gd name="T3" fmla="*/ 164 h 309"/>
              <a:gd name="T4" fmla="*/ 50 w 420"/>
              <a:gd name="T5" fmla="*/ 0 h 309"/>
              <a:gd name="T6" fmla="*/ 0 w 420"/>
              <a:gd name="T7" fmla="*/ 95 h 309"/>
              <a:gd name="T8" fmla="*/ 295 w 420"/>
              <a:gd name="T9" fmla="*/ 259 h 309"/>
              <a:gd name="T10" fmla="*/ 265 w 420"/>
              <a:gd name="T11" fmla="*/ 309 h 309"/>
              <a:gd name="T12" fmla="*/ 420 w 420"/>
              <a:gd name="T13" fmla="*/ 269 h 309"/>
              <a:gd name="T14" fmla="*/ 375 w 420"/>
              <a:gd name="T15" fmla="*/ 120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0" h="309">
                <a:moveTo>
                  <a:pt x="375" y="120"/>
                </a:moveTo>
                <a:lnTo>
                  <a:pt x="345" y="164"/>
                </a:lnTo>
                <a:lnTo>
                  <a:pt x="50" y="0"/>
                </a:lnTo>
                <a:lnTo>
                  <a:pt x="0" y="95"/>
                </a:lnTo>
                <a:lnTo>
                  <a:pt x="295" y="259"/>
                </a:lnTo>
                <a:lnTo>
                  <a:pt x="265" y="309"/>
                </a:lnTo>
                <a:lnTo>
                  <a:pt x="420" y="269"/>
                </a:lnTo>
                <a:lnTo>
                  <a:pt x="375" y="120"/>
                </a:lnTo>
                <a:close/>
              </a:path>
            </a:pathLst>
          </a:custGeom>
          <a:solidFill>
            <a:srgbClr val="00FFFF"/>
          </a:solidFill>
          <a:ln w="9525">
            <a:solidFill>
              <a:srgbClr val="000000"/>
            </a:solidFill>
            <a:prstDash val="solid"/>
            <a:round/>
            <a:headEnd/>
            <a:tailEnd/>
          </a:ln>
        </p:spPr>
        <p:txBody>
          <a:bodyPr rot="0" vert="horz" wrap="square" lIns="91440" tIns="45720" rIns="91440" bIns="45720" anchor="t" anchorCtr="0" upright="1">
            <a:noAutofit/>
          </a:bodyPr>
          <a:lstStyle/>
          <a:p>
            <a:endParaRPr lang="en-US"/>
          </a:p>
        </p:txBody>
      </p:sp>
      <p:sp>
        <p:nvSpPr>
          <p:cNvPr id="23" name="Rounded Rectangle 22">
            <a:extLst>
              <a:ext uri="{FF2B5EF4-FFF2-40B4-BE49-F238E27FC236}">
                <a16:creationId xmlns:a16="http://schemas.microsoft.com/office/drawing/2014/main" id="{5450B04E-26A1-F342-0A74-B41263E9F3AF}"/>
              </a:ext>
            </a:extLst>
          </p:cNvPr>
          <p:cNvSpPr>
            <a:spLocks/>
          </p:cNvSpPr>
          <p:nvPr/>
        </p:nvSpPr>
        <p:spPr bwMode="auto">
          <a:xfrm>
            <a:off x="2087245" y="2658110"/>
            <a:ext cx="842645" cy="386080"/>
          </a:xfrm>
          <a:prstGeom prst="roundRect">
            <a:avLst/>
          </a:prstGeom>
          <a:blipFill dpi="0" rotWithShape="0">
            <a:blip r:embed="rId2"/>
            <a:srcRect/>
            <a:tile tx="0" ty="0" sx="100000" sy="100000" flip="none" algn="tl"/>
          </a:blipFill>
          <a:ln w="9525">
            <a:solidFill>
              <a:srgbClr val="000000"/>
            </a:solidFill>
            <a:prstDash val="solid"/>
            <a:round/>
            <a:headEnd/>
            <a:tailEnd/>
          </a:ln>
        </p:spPr>
        <p:txBody>
          <a:bodyPr rot="0" vert="horz" wrap="square" lIns="91440" tIns="45720" rIns="91440" bIns="45720" anchor="t" anchorCtr="0" upright="1">
            <a:noAutofit/>
          </a:bodyPr>
          <a:lstStyle/>
          <a:p>
            <a:endParaRPr lang="en-US"/>
          </a:p>
        </p:txBody>
      </p:sp>
      <p:sp>
        <p:nvSpPr>
          <p:cNvPr id="24" name="Rounded Rectangle 23">
            <a:extLst>
              <a:ext uri="{FF2B5EF4-FFF2-40B4-BE49-F238E27FC236}">
                <a16:creationId xmlns:a16="http://schemas.microsoft.com/office/drawing/2014/main" id="{7D8C3484-989D-DA34-AA33-2B7B4B31FC87}"/>
              </a:ext>
            </a:extLst>
          </p:cNvPr>
          <p:cNvSpPr>
            <a:spLocks/>
          </p:cNvSpPr>
          <p:nvPr/>
        </p:nvSpPr>
        <p:spPr bwMode="auto">
          <a:xfrm>
            <a:off x="2274570" y="2749550"/>
            <a:ext cx="519615" cy="136208"/>
          </a:xfrm>
          <a:prstGeom prst="round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marL="0" marR="0">
              <a:spcBef>
                <a:spcPts val="0"/>
              </a:spcBef>
              <a:spcAft>
                <a:spcPts val="0"/>
              </a:spcAft>
            </a:pPr>
            <a:r>
              <a:rPr lang="en-US" sz="800" b="1">
                <a:solidFill>
                  <a:srgbClr val="000000"/>
                </a:solidFill>
                <a:effectLst/>
                <a:latin typeface="Arial" panose="020B0604020202020204" pitchFamily="34" charset="0"/>
                <a:ea typeface="Times New Roman" panose="02020603050405020304" pitchFamily="18" charset="0"/>
              </a:rPr>
              <a:t>S/C Event </a:t>
            </a:r>
            <a:endParaRPr lang="en-US" sz="1200">
              <a:effectLst/>
              <a:latin typeface="Times New Roman" panose="02020603050405020304" pitchFamily="18" charset="0"/>
              <a:ea typeface="Times New Roman" panose="02020603050405020304" pitchFamily="18" charset="0"/>
            </a:endParaRPr>
          </a:p>
        </p:txBody>
      </p:sp>
      <p:sp>
        <p:nvSpPr>
          <p:cNvPr id="25" name="Rounded Rectangle 24">
            <a:extLst>
              <a:ext uri="{FF2B5EF4-FFF2-40B4-BE49-F238E27FC236}">
                <a16:creationId xmlns:a16="http://schemas.microsoft.com/office/drawing/2014/main" id="{33D14211-1584-056A-AEDC-9B56868DC997}"/>
              </a:ext>
            </a:extLst>
          </p:cNvPr>
          <p:cNvSpPr>
            <a:spLocks/>
          </p:cNvSpPr>
          <p:nvPr/>
        </p:nvSpPr>
        <p:spPr bwMode="auto">
          <a:xfrm>
            <a:off x="6210935" y="3771900"/>
            <a:ext cx="946785" cy="391795"/>
          </a:xfrm>
          <a:prstGeom prst="roundRect">
            <a:avLst/>
          </a:prstGeom>
          <a:blipFill dpi="0" rotWithShape="0">
            <a:blip r:embed="rId2"/>
            <a:srcRect/>
            <a:tile tx="0" ty="0" sx="100000" sy="100000" flip="none" algn="tl"/>
          </a:blipFill>
          <a:ln w="9525">
            <a:solidFill>
              <a:srgbClr val="000000"/>
            </a:solidFill>
            <a:prstDash val="solid"/>
            <a:round/>
            <a:headEnd/>
            <a:tailEnd/>
          </a:ln>
        </p:spPr>
        <p:txBody>
          <a:bodyPr rot="0" vert="horz" wrap="square" lIns="91440" tIns="45720" rIns="91440" bIns="45720" anchor="t" anchorCtr="0" upright="1">
            <a:noAutofit/>
          </a:bodyPr>
          <a:lstStyle/>
          <a:p>
            <a:endParaRPr lang="en-US"/>
          </a:p>
        </p:txBody>
      </p:sp>
      <p:sp>
        <p:nvSpPr>
          <p:cNvPr id="26" name="Rectangle 25">
            <a:extLst>
              <a:ext uri="{FF2B5EF4-FFF2-40B4-BE49-F238E27FC236}">
                <a16:creationId xmlns:a16="http://schemas.microsoft.com/office/drawing/2014/main" id="{474223E2-C1CF-DA83-5AA6-ACE35AA8999A}"/>
              </a:ext>
            </a:extLst>
          </p:cNvPr>
          <p:cNvSpPr>
            <a:spLocks/>
          </p:cNvSpPr>
          <p:nvPr/>
        </p:nvSpPr>
        <p:spPr bwMode="auto">
          <a:xfrm>
            <a:off x="6429375" y="3863340"/>
            <a:ext cx="522605" cy="11874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marL="0" marR="0">
              <a:spcBef>
                <a:spcPts val="0"/>
              </a:spcBef>
              <a:spcAft>
                <a:spcPts val="0"/>
              </a:spcAft>
            </a:pPr>
            <a:r>
              <a:rPr lang="en-US" sz="800" b="1">
                <a:solidFill>
                  <a:srgbClr val="000000"/>
                </a:solidFill>
                <a:effectLst/>
                <a:latin typeface="Arial" panose="020B0604020202020204" pitchFamily="34" charset="0"/>
                <a:ea typeface="Times New Roman" panose="02020603050405020304" pitchFamily="18" charset="0"/>
              </a:rPr>
              <a:t>Instrument</a:t>
            </a:r>
            <a:endParaRPr lang="en-US" sz="1200">
              <a:effectLst/>
              <a:latin typeface="Times New Roman" panose="02020603050405020304" pitchFamily="18" charset="0"/>
              <a:ea typeface="Times New Roman" panose="02020603050405020304" pitchFamily="18" charset="0"/>
            </a:endParaRPr>
          </a:p>
        </p:txBody>
      </p:sp>
      <p:sp>
        <p:nvSpPr>
          <p:cNvPr id="27" name="Rectangle 26">
            <a:extLst>
              <a:ext uri="{FF2B5EF4-FFF2-40B4-BE49-F238E27FC236}">
                <a16:creationId xmlns:a16="http://schemas.microsoft.com/office/drawing/2014/main" id="{E3C9B736-DEC1-82F3-4C20-0BE17039D4A5}"/>
              </a:ext>
            </a:extLst>
          </p:cNvPr>
          <p:cNvSpPr>
            <a:spLocks/>
          </p:cNvSpPr>
          <p:nvPr/>
        </p:nvSpPr>
        <p:spPr bwMode="auto">
          <a:xfrm>
            <a:off x="6414135" y="3977005"/>
            <a:ext cx="551180" cy="11874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marL="0" marR="0">
              <a:spcBef>
                <a:spcPts val="0"/>
              </a:spcBef>
              <a:spcAft>
                <a:spcPts val="0"/>
              </a:spcAft>
            </a:pPr>
            <a:r>
              <a:rPr lang="en-US" sz="800" b="1">
                <a:solidFill>
                  <a:srgbClr val="000000"/>
                </a:solidFill>
                <a:effectLst/>
                <a:latin typeface="Arial" panose="020B0604020202020204" pitchFamily="34" charset="0"/>
                <a:ea typeface="Times New Roman" panose="02020603050405020304" pitchFamily="18" charset="0"/>
              </a:rPr>
              <a:t>Commands</a:t>
            </a:r>
            <a:endParaRPr lang="en-US" sz="1200">
              <a:effectLst/>
              <a:latin typeface="Times New Roman" panose="02020603050405020304" pitchFamily="18" charset="0"/>
              <a:ea typeface="Times New Roman" panose="02020603050405020304" pitchFamily="18" charset="0"/>
            </a:endParaRPr>
          </a:p>
        </p:txBody>
      </p:sp>
      <p:sp>
        <p:nvSpPr>
          <p:cNvPr id="28" name="Rounded Rectangle 27">
            <a:extLst>
              <a:ext uri="{FF2B5EF4-FFF2-40B4-BE49-F238E27FC236}">
                <a16:creationId xmlns:a16="http://schemas.microsoft.com/office/drawing/2014/main" id="{6C010241-5619-F485-E042-AAA5F0828C43}"/>
              </a:ext>
            </a:extLst>
          </p:cNvPr>
          <p:cNvSpPr>
            <a:spLocks/>
          </p:cNvSpPr>
          <p:nvPr/>
        </p:nvSpPr>
        <p:spPr bwMode="auto">
          <a:xfrm>
            <a:off x="6389370" y="3937000"/>
            <a:ext cx="949960" cy="395605"/>
          </a:xfrm>
          <a:prstGeom prst="roundRect">
            <a:avLst/>
          </a:prstGeom>
          <a:blipFill dpi="0" rotWithShape="0">
            <a:blip r:embed="rId2"/>
            <a:srcRect/>
            <a:tile tx="0" ty="0" sx="100000" sy="100000" flip="none" algn="tl"/>
          </a:blipFill>
          <a:ln w="9525">
            <a:solidFill>
              <a:srgbClr val="000000"/>
            </a:solidFill>
            <a:prstDash val="solid"/>
            <a:round/>
            <a:headEnd/>
            <a:tailEnd/>
          </a:ln>
        </p:spPr>
        <p:txBody>
          <a:bodyPr rot="0" vert="horz" wrap="square" lIns="91440" tIns="45720" rIns="91440" bIns="45720" anchor="t" anchorCtr="0" upright="1">
            <a:noAutofit/>
          </a:bodyPr>
          <a:lstStyle/>
          <a:p>
            <a:endParaRPr lang="en-US"/>
          </a:p>
        </p:txBody>
      </p:sp>
      <p:sp>
        <p:nvSpPr>
          <p:cNvPr id="29" name="Rectangle 28">
            <a:extLst>
              <a:ext uri="{FF2B5EF4-FFF2-40B4-BE49-F238E27FC236}">
                <a16:creationId xmlns:a16="http://schemas.microsoft.com/office/drawing/2014/main" id="{B61513B3-9105-AFE8-55B3-28ED6E2C1CEF}"/>
              </a:ext>
            </a:extLst>
          </p:cNvPr>
          <p:cNvSpPr>
            <a:spLocks/>
          </p:cNvSpPr>
          <p:nvPr/>
        </p:nvSpPr>
        <p:spPr bwMode="auto">
          <a:xfrm>
            <a:off x="6779895" y="4029075"/>
            <a:ext cx="168275" cy="11874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marL="0" marR="0">
              <a:spcBef>
                <a:spcPts val="0"/>
              </a:spcBef>
              <a:spcAft>
                <a:spcPts val="0"/>
              </a:spcAft>
            </a:pPr>
            <a:r>
              <a:rPr lang="en-US" sz="800" b="1">
                <a:solidFill>
                  <a:srgbClr val="000000"/>
                </a:solidFill>
                <a:effectLst/>
                <a:latin typeface="Arial" panose="020B0604020202020204" pitchFamily="34" charset="0"/>
                <a:ea typeface="Times New Roman" panose="02020603050405020304" pitchFamily="18" charset="0"/>
              </a:rPr>
              <a:t>S/C</a:t>
            </a:r>
            <a:endParaRPr lang="en-US" sz="1200">
              <a:effectLst/>
              <a:latin typeface="Times New Roman" panose="02020603050405020304" pitchFamily="18" charset="0"/>
              <a:ea typeface="Times New Roman" panose="02020603050405020304" pitchFamily="18" charset="0"/>
            </a:endParaRPr>
          </a:p>
        </p:txBody>
      </p:sp>
      <p:sp>
        <p:nvSpPr>
          <p:cNvPr id="30" name="Rectangle 29">
            <a:extLst>
              <a:ext uri="{FF2B5EF4-FFF2-40B4-BE49-F238E27FC236}">
                <a16:creationId xmlns:a16="http://schemas.microsoft.com/office/drawing/2014/main" id="{1C8BBC38-4E81-1769-F859-AED1B63BC928}"/>
              </a:ext>
            </a:extLst>
          </p:cNvPr>
          <p:cNvSpPr>
            <a:spLocks/>
          </p:cNvSpPr>
          <p:nvPr/>
        </p:nvSpPr>
        <p:spPr bwMode="auto">
          <a:xfrm>
            <a:off x="6595110" y="4142105"/>
            <a:ext cx="551180" cy="11874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marL="0" marR="0">
              <a:spcBef>
                <a:spcPts val="0"/>
              </a:spcBef>
              <a:spcAft>
                <a:spcPts val="0"/>
              </a:spcAft>
            </a:pPr>
            <a:r>
              <a:rPr lang="en-US" sz="800" b="1">
                <a:solidFill>
                  <a:srgbClr val="000000"/>
                </a:solidFill>
                <a:effectLst/>
                <a:latin typeface="Arial" panose="020B0604020202020204" pitchFamily="34" charset="0"/>
                <a:ea typeface="Times New Roman" panose="02020603050405020304" pitchFamily="18" charset="0"/>
              </a:rPr>
              <a:t>Commands</a:t>
            </a:r>
            <a:endParaRPr lang="en-US" sz="1200">
              <a:effectLst/>
              <a:latin typeface="Times New Roman" panose="02020603050405020304" pitchFamily="18" charset="0"/>
              <a:ea typeface="Times New Roman" panose="02020603050405020304" pitchFamily="18" charset="0"/>
            </a:endParaRPr>
          </a:p>
        </p:txBody>
      </p:sp>
      <p:sp>
        <p:nvSpPr>
          <p:cNvPr id="31" name="Rounded Rectangle 30">
            <a:extLst>
              <a:ext uri="{FF2B5EF4-FFF2-40B4-BE49-F238E27FC236}">
                <a16:creationId xmlns:a16="http://schemas.microsoft.com/office/drawing/2014/main" id="{A845D445-2C5A-F7A4-5069-DC36CBF8E0D9}"/>
              </a:ext>
            </a:extLst>
          </p:cNvPr>
          <p:cNvSpPr>
            <a:spLocks/>
          </p:cNvSpPr>
          <p:nvPr/>
        </p:nvSpPr>
        <p:spPr bwMode="auto">
          <a:xfrm>
            <a:off x="1804670" y="2807970"/>
            <a:ext cx="1002030" cy="383540"/>
          </a:xfrm>
          <a:prstGeom prst="roundRect">
            <a:avLst/>
          </a:prstGeom>
          <a:blipFill dpi="0" rotWithShape="0">
            <a:blip r:embed="rId2"/>
            <a:srcRect/>
            <a:tile tx="0" ty="0" sx="100000" sy="100000" flip="none" algn="tl"/>
          </a:blipFill>
          <a:ln w="9525">
            <a:solidFill>
              <a:srgbClr val="000000"/>
            </a:solidFill>
            <a:prstDash val="solid"/>
            <a:round/>
            <a:headEnd/>
            <a:tailEnd/>
          </a:ln>
        </p:spPr>
        <p:txBody>
          <a:bodyPr rot="0" vert="horz" wrap="square" lIns="91440" tIns="45720" rIns="91440" bIns="45720" anchor="t" anchorCtr="0" upright="1">
            <a:noAutofit/>
          </a:bodyPr>
          <a:lstStyle/>
          <a:p>
            <a:endParaRPr lang="en-US"/>
          </a:p>
        </p:txBody>
      </p:sp>
      <p:sp>
        <p:nvSpPr>
          <p:cNvPr id="32" name="Rounded Rectangle 31">
            <a:extLst>
              <a:ext uri="{FF2B5EF4-FFF2-40B4-BE49-F238E27FC236}">
                <a16:creationId xmlns:a16="http://schemas.microsoft.com/office/drawing/2014/main" id="{3EFB6CBE-0D36-B4E2-0EB0-6AAF224F0F8E}"/>
              </a:ext>
            </a:extLst>
          </p:cNvPr>
          <p:cNvSpPr>
            <a:spLocks/>
          </p:cNvSpPr>
          <p:nvPr/>
        </p:nvSpPr>
        <p:spPr bwMode="auto">
          <a:xfrm>
            <a:off x="2019300" y="2896870"/>
            <a:ext cx="642166" cy="136208"/>
          </a:xfrm>
          <a:prstGeom prst="round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marL="0" marR="0">
              <a:spcBef>
                <a:spcPts val="0"/>
              </a:spcBef>
              <a:spcAft>
                <a:spcPts val="0"/>
              </a:spcAft>
            </a:pPr>
            <a:r>
              <a:rPr lang="en-US" sz="800" b="1">
                <a:solidFill>
                  <a:srgbClr val="000000"/>
                </a:solidFill>
                <a:effectLst/>
                <a:latin typeface="Arial" panose="020B0604020202020204" pitchFamily="34" charset="0"/>
                <a:ea typeface="Times New Roman" panose="02020603050405020304" pitchFamily="18" charset="0"/>
              </a:rPr>
              <a:t>Observation </a:t>
            </a:r>
            <a:endParaRPr lang="en-US" sz="1200">
              <a:effectLst/>
              <a:latin typeface="Times New Roman" panose="02020603050405020304" pitchFamily="18" charset="0"/>
              <a:ea typeface="Times New Roman" panose="02020603050405020304" pitchFamily="18" charset="0"/>
            </a:endParaRPr>
          </a:p>
        </p:txBody>
      </p:sp>
      <p:sp>
        <p:nvSpPr>
          <p:cNvPr id="33" name="Rounded Rectangle 32">
            <a:extLst>
              <a:ext uri="{FF2B5EF4-FFF2-40B4-BE49-F238E27FC236}">
                <a16:creationId xmlns:a16="http://schemas.microsoft.com/office/drawing/2014/main" id="{FA2C9967-D5FB-E9F8-070C-C3F6DB4A4B5C}"/>
              </a:ext>
            </a:extLst>
          </p:cNvPr>
          <p:cNvSpPr>
            <a:spLocks/>
          </p:cNvSpPr>
          <p:nvPr/>
        </p:nvSpPr>
        <p:spPr bwMode="auto">
          <a:xfrm>
            <a:off x="2172970" y="3013075"/>
            <a:ext cx="286383" cy="136208"/>
          </a:xfrm>
          <a:prstGeom prst="round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marL="0" marR="0">
              <a:spcBef>
                <a:spcPts val="0"/>
              </a:spcBef>
              <a:spcAft>
                <a:spcPts val="0"/>
              </a:spcAft>
            </a:pPr>
            <a:r>
              <a:rPr lang="en-US" sz="800" b="1">
                <a:solidFill>
                  <a:srgbClr val="000000"/>
                </a:solidFill>
                <a:effectLst/>
                <a:latin typeface="Arial" panose="020B0604020202020204" pitchFamily="34" charset="0"/>
                <a:ea typeface="Times New Roman" panose="02020603050405020304" pitchFamily="18" charset="0"/>
              </a:rPr>
              <a:t>Plans</a:t>
            </a:r>
            <a:endParaRPr lang="en-US" sz="1200">
              <a:effectLst/>
              <a:latin typeface="Times New Roman" panose="02020603050405020304" pitchFamily="18" charset="0"/>
              <a:ea typeface="Times New Roman" panose="02020603050405020304" pitchFamily="18" charset="0"/>
            </a:endParaRPr>
          </a:p>
        </p:txBody>
      </p:sp>
      <p:sp>
        <p:nvSpPr>
          <p:cNvPr id="34" name="Rounded Rectangle 33">
            <a:extLst>
              <a:ext uri="{FF2B5EF4-FFF2-40B4-BE49-F238E27FC236}">
                <a16:creationId xmlns:a16="http://schemas.microsoft.com/office/drawing/2014/main" id="{1D40430E-9712-81BD-DAA4-713172BE92D8}"/>
              </a:ext>
            </a:extLst>
          </p:cNvPr>
          <p:cNvSpPr>
            <a:spLocks/>
          </p:cNvSpPr>
          <p:nvPr/>
        </p:nvSpPr>
        <p:spPr bwMode="auto">
          <a:xfrm>
            <a:off x="4049395" y="2878455"/>
            <a:ext cx="845185" cy="414020"/>
          </a:xfrm>
          <a:prstGeom prst="roundRect">
            <a:avLst/>
          </a:prstGeom>
          <a:blipFill dpi="0" rotWithShape="0">
            <a:blip r:embed="rId2"/>
            <a:srcRect/>
            <a:tile tx="0" ty="0" sx="100000" sy="100000" flip="none" algn="tl"/>
          </a:blipFill>
          <a:ln w="9525">
            <a:solidFill>
              <a:srgbClr val="000000"/>
            </a:solidFill>
            <a:prstDash val="solid"/>
            <a:round/>
            <a:headEnd/>
            <a:tailEnd/>
          </a:ln>
        </p:spPr>
        <p:txBody>
          <a:bodyPr rot="0" vert="horz" wrap="square" lIns="91440" tIns="45720" rIns="91440" bIns="45720" anchor="t" anchorCtr="0" upright="1">
            <a:noAutofit/>
          </a:bodyPr>
          <a:lstStyle/>
          <a:p>
            <a:endParaRPr lang="en-US"/>
          </a:p>
        </p:txBody>
      </p:sp>
      <p:sp>
        <p:nvSpPr>
          <p:cNvPr id="35" name="Rectangle 34">
            <a:extLst>
              <a:ext uri="{FF2B5EF4-FFF2-40B4-BE49-F238E27FC236}">
                <a16:creationId xmlns:a16="http://schemas.microsoft.com/office/drawing/2014/main" id="{061D178A-A95F-520A-A13B-811186C2349E}"/>
              </a:ext>
            </a:extLst>
          </p:cNvPr>
          <p:cNvSpPr>
            <a:spLocks/>
          </p:cNvSpPr>
          <p:nvPr/>
        </p:nvSpPr>
        <p:spPr bwMode="auto">
          <a:xfrm>
            <a:off x="4239895" y="2969895"/>
            <a:ext cx="477520" cy="11874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marL="0" marR="0">
              <a:spcBef>
                <a:spcPts val="0"/>
              </a:spcBef>
              <a:spcAft>
                <a:spcPts val="0"/>
              </a:spcAft>
            </a:pPr>
            <a:r>
              <a:rPr lang="en-US" sz="800" b="1">
                <a:solidFill>
                  <a:srgbClr val="000000"/>
                </a:solidFill>
                <a:effectLst/>
                <a:latin typeface="Arial" panose="020B0604020202020204" pitchFamily="34" charset="0"/>
                <a:ea typeface="Times New Roman" panose="02020603050405020304" pitchFamily="18" charset="0"/>
              </a:rPr>
              <a:t>Operation</a:t>
            </a:r>
            <a:endParaRPr lang="en-US" sz="1200">
              <a:effectLst/>
              <a:latin typeface="Times New Roman" panose="02020603050405020304" pitchFamily="18" charset="0"/>
              <a:ea typeface="Times New Roman" panose="02020603050405020304" pitchFamily="18" charset="0"/>
            </a:endParaRPr>
          </a:p>
        </p:txBody>
      </p:sp>
      <p:sp>
        <p:nvSpPr>
          <p:cNvPr id="36" name="Rectangle 35">
            <a:extLst>
              <a:ext uri="{FF2B5EF4-FFF2-40B4-BE49-F238E27FC236}">
                <a16:creationId xmlns:a16="http://schemas.microsoft.com/office/drawing/2014/main" id="{7E627FE3-7B4D-9AF0-0509-7D59787C74E9}"/>
              </a:ext>
            </a:extLst>
          </p:cNvPr>
          <p:cNvSpPr>
            <a:spLocks/>
          </p:cNvSpPr>
          <p:nvPr/>
        </p:nvSpPr>
        <p:spPr bwMode="auto">
          <a:xfrm>
            <a:off x="4338320" y="3086735"/>
            <a:ext cx="270510" cy="11874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none" lIns="0" tIns="0" rIns="0" bIns="0" anchor="t" anchorCtr="0" upright="1">
            <a:spAutoFit/>
          </a:bodyPr>
          <a:lstStyle/>
          <a:p>
            <a:pPr marL="0" marR="0">
              <a:spcBef>
                <a:spcPts val="0"/>
              </a:spcBef>
              <a:spcAft>
                <a:spcPts val="0"/>
              </a:spcAft>
            </a:pPr>
            <a:r>
              <a:rPr lang="en-US" sz="800" b="1">
                <a:solidFill>
                  <a:srgbClr val="000000"/>
                </a:solidFill>
                <a:effectLst/>
                <a:latin typeface="Arial" panose="020B0604020202020204" pitchFamily="34" charset="0"/>
                <a:ea typeface="Times New Roman" panose="02020603050405020304" pitchFamily="18" charset="0"/>
              </a:rPr>
              <a:t>Plans</a:t>
            </a:r>
            <a:endParaRPr lang="en-US" sz="1200">
              <a:effectLst/>
              <a:latin typeface="Times New Roman" panose="02020603050405020304" pitchFamily="18" charset="0"/>
              <a:ea typeface="Times New Roman" panose="02020603050405020304" pitchFamily="18" charset="0"/>
            </a:endParaRPr>
          </a:p>
        </p:txBody>
      </p:sp>
      <p:sp>
        <p:nvSpPr>
          <p:cNvPr id="37" name="Date Placeholder 1">
            <a:extLst>
              <a:ext uri="{FF2B5EF4-FFF2-40B4-BE49-F238E27FC236}">
                <a16:creationId xmlns:a16="http://schemas.microsoft.com/office/drawing/2014/main" id="{28B42B2A-63BE-B170-D912-FB6AA961883D}"/>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10-6</a:t>
            </a:r>
          </a:p>
        </p:txBody>
      </p:sp>
    </p:spTree>
    <p:extLst>
      <p:ext uri="{BB962C8B-B14F-4D97-AF65-F5344CB8AC3E}">
        <p14:creationId xmlns:p14="http://schemas.microsoft.com/office/powerpoint/2010/main" val="151885156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2074" y="-523820"/>
            <a:ext cx="4939205" cy="1162050"/>
          </a:xfrm>
        </p:spPr>
        <p:txBody>
          <a:bodyPr vert="horz"/>
          <a:lstStyle/>
          <a:p>
            <a:pPr algn="ctr"/>
            <a:r>
              <a:rPr lang="en-US" sz="1800" kern="1200" dirty="0">
                <a:solidFill>
                  <a:srgbClr val="0099A6"/>
                </a:solidFill>
              </a:rPr>
              <a:t>ASL Info model example: SOIS System Model: Concept Diagram</a:t>
            </a:r>
          </a:p>
        </p:txBody>
      </p:sp>
      <p:sp>
        <p:nvSpPr>
          <p:cNvPr id="4" name="Text Placeholder 3"/>
          <p:cNvSpPr>
            <a:spLocks noGrp="1"/>
          </p:cNvSpPr>
          <p:nvPr>
            <p:ph type="body" sz="half" idx="2"/>
          </p:nvPr>
        </p:nvSpPr>
        <p:spPr>
          <a:xfrm>
            <a:off x="261440" y="2065071"/>
            <a:ext cx="3008313" cy="3573729"/>
          </a:xfrm>
        </p:spPr>
        <p:txBody>
          <a:bodyPr/>
          <a:lstStyle/>
          <a:p>
            <a:pPr marL="214313" indent="-214313">
              <a:buFont typeface="Arial" panose="020B0604020202020204" pitchFamily="34" charset="0"/>
              <a:buChar char="•"/>
            </a:pPr>
            <a:r>
              <a:rPr lang="en-US" dirty="0"/>
              <a:t>Rounded rectangles represent elements define by SOIS.</a:t>
            </a:r>
          </a:p>
          <a:p>
            <a:pPr marL="214313" indent="-214313">
              <a:buFont typeface="Arial" panose="020B0604020202020204" pitchFamily="34" charset="0"/>
              <a:buChar char="•"/>
            </a:pPr>
            <a:r>
              <a:rPr lang="en-US" dirty="0"/>
              <a:t>Solid lines represent structural relationships between elements.</a:t>
            </a:r>
          </a:p>
          <a:p>
            <a:pPr marL="214313" indent="-214313">
              <a:buFont typeface="Arial" panose="020B0604020202020204" pitchFamily="34" charset="0"/>
              <a:buChar char="•"/>
            </a:pPr>
            <a:r>
              <a:rPr lang="en-US" dirty="0"/>
              <a:t>Dashed lines represent other  relationships, pointing from subject to object.</a:t>
            </a:r>
          </a:p>
          <a:p>
            <a:pPr marL="214313" indent="-214313">
              <a:buFont typeface="Arial" panose="020B0604020202020204" pitchFamily="34" charset="0"/>
              <a:buChar char="•"/>
            </a:pPr>
            <a:r>
              <a:rPr lang="en-US" dirty="0"/>
              <a:t>Dotted lines represent references, pointing to referenced object.</a:t>
            </a:r>
          </a:p>
          <a:p>
            <a:pPr marL="214313" indent="-214313">
              <a:buFont typeface="Arial" panose="020B0604020202020204" pitchFamily="34" charset="0"/>
              <a:buChar char="•"/>
            </a:pPr>
            <a:r>
              <a:rPr lang="en-US" dirty="0"/>
              <a:t>Dash-dotted lines represent aggregation, pointing to aggregated object.</a:t>
            </a:r>
          </a:p>
        </p:txBody>
      </p:sp>
      <p:grpSp>
        <p:nvGrpSpPr>
          <p:cNvPr id="5" name="Group 4">
            <a:extLst>
              <a:ext uri="{FF2B5EF4-FFF2-40B4-BE49-F238E27FC236}">
                <a16:creationId xmlns:a16="http://schemas.microsoft.com/office/drawing/2014/main" id="{1E546FCB-3B24-8D48-9093-59685D845AA5}"/>
              </a:ext>
            </a:extLst>
          </p:cNvPr>
          <p:cNvGrpSpPr/>
          <p:nvPr/>
        </p:nvGrpSpPr>
        <p:grpSpPr>
          <a:xfrm>
            <a:off x="3465513" y="1953857"/>
            <a:ext cx="5263389" cy="3075343"/>
            <a:chOff x="4038600" y="1953857"/>
            <a:chExt cx="4690302" cy="2386613"/>
          </a:xfrm>
        </p:grpSpPr>
        <p:cxnSp>
          <p:nvCxnSpPr>
            <p:cNvPr id="64" name="Elbow Connector 287">
              <a:extLst>
                <a:ext uri="{FF2B5EF4-FFF2-40B4-BE49-F238E27FC236}">
                  <a16:creationId xmlns:a16="http://schemas.microsoft.com/office/drawing/2014/main" id="{AB5BCDE0-8A31-4036-9E5E-31540D72D960}"/>
                </a:ext>
              </a:extLst>
            </p:cNvPr>
            <p:cNvCxnSpPr>
              <a:cxnSpLocks/>
              <a:stCxn id="58" idx="1"/>
              <a:endCxn id="46" idx="3"/>
            </p:cNvCxnSpPr>
            <p:nvPr/>
          </p:nvCxnSpPr>
          <p:spPr bwMode="auto">
            <a:xfrm rot="10800000">
              <a:off x="4650265" y="2481442"/>
              <a:ext cx="772668" cy="566921"/>
            </a:xfrm>
            <a:prstGeom prst="bentConnector3">
              <a:avLst>
                <a:gd name="adj1" fmla="val 50000"/>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78" name="Elbow Connector 287">
              <a:extLst>
                <a:ext uri="{FF2B5EF4-FFF2-40B4-BE49-F238E27FC236}">
                  <a16:creationId xmlns:a16="http://schemas.microsoft.com/office/drawing/2014/main" id="{A74BCB1E-CAF3-453F-9DA4-86B945A52784}"/>
                </a:ext>
              </a:extLst>
            </p:cNvPr>
            <p:cNvCxnSpPr>
              <a:cxnSpLocks/>
              <a:stCxn id="51" idx="1"/>
              <a:endCxn id="46" idx="3"/>
            </p:cNvCxnSpPr>
            <p:nvPr/>
          </p:nvCxnSpPr>
          <p:spPr bwMode="auto">
            <a:xfrm rot="10800000" flipH="1">
              <a:off x="4150852" y="2481440"/>
              <a:ext cx="499413" cy="959271"/>
            </a:xfrm>
            <a:prstGeom prst="bentConnector5">
              <a:avLst>
                <a:gd name="adj1" fmla="val -34330"/>
                <a:gd name="adj2" fmla="val 50000"/>
                <a:gd name="adj3" fmla="val 134330"/>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82" name="Elbow Connector 287">
              <a:extLst>
                <a:ext uri="{FF2B5EF4-FFF2-40B4-BE49-F238E27FC236}">
                  <a16:creationId xmlns:a16="http://schemas.microsoft.com/office/drawing/2014/main" id="{FE796F63-5B7C-4E3E-BF4D-79E33A021045}"/>
                </a:ext>
              </a:extLst>
            </p:cNvPr>
            <p:cNvCxnSpPr>
              <a:cxnSpLocks/>
              <a:stCxn id="72" idx="1"/>
              <a:endCxn id="46" idx="3"/>
            </p:cNvCxnSpPr>
            <p:nvPr/>
          </p:nvCxnSpPr>
          <p:spPr bwMode="auto">
            <a:xfrm rot="10800000">
              <a:off x="4650265" y="2481440"/>
              <a:ext cx="499490" cy="1465077"/>
            </a:xfrm>
            <a:prstGeom prst="bentConnector3">
              <a:avLst>
                <a:gd name="adj1" fmla="val 50000"/>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cxnSp>
          <p:nvCxnSpPr>
            <p:cNvPr id="22" name="Straight Connector 21"/>
            <p:cNvCxnSpPr>
              <a:cxnSpLocks/>
              <a:stCxn id="58" idx="3"/>
              <a:endCxn id="55" idx="1"/>
            </p:cNvCxnSpPr>
            <p:nvPr/>
          </p:nvCxnSpPr>
          <p:spPr>
            <a:xfrm flipV="1">
              <a:off x="6034599" y="2869038"/>
              <a:ext cx="901572" cy="179324"/>
            </a:xfrm>
            <a:prstGeom prst="line">
              <a:avLst/>
            </a:prstGeom>
            <a:ln w="12700">
              <a:solidFill>
                <a:schemeClr val="tx1"/>
              </a:solidFill>
              <a:prstDash val="lgDash"/>
              <a:tailEnd type="triangle" w="lg" len="lg"/>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cxnSpLocks/>
              <a:stCxn id="58" idx="3"/>
              <a:endCxn id="62" idx="1"/>
            </p:cNvCxnSpPr>
            <p:nvPr/>
          </p:nvCxnSpPr>
          <p:spPr>
            <a:xfrm>
              <a:off x="6034599" y="3048362"/>
              <a:ext cx="901572" cy="249676"/>
            </a:xfrm>
            <a:prstGeom prst="line">
              <a:avLst/>
            </a:prstGeom>
            <a:ln w="12700">
              <a:solidFill>
                <a:schemeClr val="tx1"/>
              </a:solidFill>
              <a:prstDash val="lgDash"/>
              <a:tailEnd type="triangle" w="lg" len="lg"/>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a:cxnSpLocks/>
              <a:stCxn id="58" idx="2"/>
              <a:endCxn id="51" idx="3"/>
            </p:cNvCxnSpPr>
            <p:nvPr/>
          </p:nvCxnSpPr>
          <p:spPr>
            <a:xfrm flipH="1">
              <a:off x="4762518" y="3127291"/>
              <a:ext cx="966248" cy="313421"/>
            </a:xfrm>
            <a:prstGeom prst="line">
              <a:avLst/>
            </a:prstGeom>
            <a:ln w="12700">
              <a:solidFill>
                <a:schemeClr val="tx1"/>
              </a:solidFill>
              <a:prstDash val="sysDash"/>
              <a:tailEnd type="triangle" w="lg" len="lg"/>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a:cxnSpLocks/>
              <a:stCxn id="72" idx="0"/>
              <a:endCxn id="51" idx="3"/>
            </p:cNvCxnSpPr>
            <p:nvPr/>
          </p:nvCxnSpPr>
          <p:spPr>
            <a:xfrm flipH="1" flipV="1">
              <a:off x="4762518" y="3440712"/>
              <a:ext cx="958810" cy="430166"/>
            </a:xfrm>
            <a:prstGeom prst="line">
              <a:avLst/>
            </a:prstGeom>
            <a:ln w="12700">
              <a:solidFill>
                <a:schemeClr val="tx1"/>
              </a:solidFill>
              <a:prstDash val="sysDash"/>
              <a:tailEnd type="triangle" w="lg" len="lg"/>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a:cxnSpLocks/>
              <a:stCxn id="72" idx="0"/>
              <a:endCxn id="58" idx="2"/>
            </p:cNvCxnSpPr>
            <p:nvPr/>
          </p:nvCxnSpPr>
          <p:spPr>
            <a:xfrm flipV="1">
              <a:off x="5721327" y="3127291"/>
              <a:ext cx="7439" cy="743587"/>
            </a:xfrm>
            <a:prstGeom prst="line">
              <a:avLst/>
            </a:prstGeom>
            <a:ln w="12700">
              <a:solidFill>
                <a:schemeClr val="tx1"/>
              </a:solidFill>
              <a:prstDash val="sysDash"/>
              <a:tailEnd type="triangle" w="lg" len="lg"/>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cxnSpLocks/>
              <a:stCxn id="72" idx="3"/>
              <a:endCxn id="85" idx="1"/>
            </p:cNvCxnSpPr>
            <p:nvPr/>
          </p:nvCxnSpPr>
          <p:spPr>
            <a:xfrm flipV="1">
              <a:off x="6292900" y="3797981"/>
              <a:ext cx="643271" cy="148536"/>
            </a:xfrm>
            <a:prstGeom prst="line">
              <a:avLst/>
            </a:prstGeom>
            <a:ln w="12700">
              <a:solidFill>
                <a:schemeClr val="tx1"/>
              </a:solidFill>
              <a:prstDash val="lgDash"/>
              <a:tailEnd type="triangle" w="lg" len="lg"/>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cxnSpLocks/>
              <a:stCxn id="72" idx="3"/>
              <a:endCxn id="93" idx="1"/>
            </p:cNvCxnSpPr>
            <p:nvPr/>
          </p:nvCxnSpPr>
          <p:spPr>
            <a:xfrm>
              <a:off x="6292900" y="3946517"/>
              <a:ext cx="643271" cy="315024"/>
            </a:xfrm>
            <a:prstGeom prst="line">
              <a:avLst/>
            </a:prstGeom>
            <a:ln w="12700">
              <a:solidFill>
                <a:schemeClr val="tx1"/>
              </a:solidFill>
              <a:prstDash val="lgDash"/>
              <a:tailEnd type="triangle" w="lg" len="lg"/>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a:cxnSpLocks/>
              <a:stCxn id="39" idx="2"/>
              <a:endCxn id="51" idx="3"/>
            </p:cNvCxnSpPr>
            <p:nvPr/>
          </p:nvCxnSpPr>
          <p:spPr>
            <a:xfrm flipH="1">
              <a:off x="4762518" y="2276336"/>
              <a:ext cx="966248" cy="1164376"/>
            </a:xfrm>
            <a:prstGeom prst="line">
              <a:avLst/>
            </a:prstGeom>
            <a:ln w="12700">
              <a:solidFill>
                <a:schemeClr val="tx1"/>
              </a:solidFill>
              <a:prstDash val="sysDash"/>
              <a:tailEnd type="triangle" w="lg" len="lg"/>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a:cxnSpLocks/>
              <a:stCxn id="39" idx="3"/>
              <a:endCxn id="41" idx="1"/>
            </p:cNvCxnSpPr>
            <p:nvPr/>
          </p:nvCxnSpPr>
          <p:spPr>
            <a:xfrm>
              <a:off x="6034599" y="2197407"/>
              <a:ext cx="901571" cy="248232"/>
            </a:xfrm>
            <a:prstGeom prst="line">
              <a:avLst/>
            </a:prstGeom>
            <a:ln w="12700">
              <a:solidFill>
                <a:schemeClr val="tx1"/>
              </a:solidFill>
              <a:prstDash val="lgDash"/>
              <a:tailEnd type="triangle" w="lg" len="lg"/>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a:cxnSpLocks/>
              <a:stCxn id="39" idx="3"/>
              <a:endCxn id="36" idx="1"/>
            </p:cNvCxnSpPr>
            <p:nvPr/>
          </p:nvCxnSpPr>
          <p:spPr>
            <a:xfrm flipV="1">
              <a:off x="6034599" y="2032787"/>
              <a:ext cx="901572" cy="164620"/>
            </a:xfrm>
            <a:prstGeom prst="line">
              <a:avLst/>
            </a:prstGeom>
            <a:ln w="12700">
              <a:solidFill>
                <a:schemeClr val="tx1"/>
              </a:solidFill>
              <a:prstDash val="lgDash"/>
              <a:tailEnd type="triangle" w="lg" len="lg"/>
            </a:ln>
          </p:spPr>
          <p:style>
            <a:lnRef idx="1">
              <a:schemeClr val="accent1"/>
            </a:lnRef>
            <a:fillRef idx="0">
              <a:schemeClr val="accent1"/>
            </a:fillRef>
            <a:effectRef idx="0">
              <a:schemeClr val="accent1"/>
            </a:effectRef>
            <a:fontRef idx="minor">
              <a:schemeClr val="tx1"/>
            </a:fontRef>
          </p:style>
        </p:cxnSp>
        <p:sp>
          <p:nvSpPr>
            <p:cNvPr id="36" name="Rounded Rectangle 283">
              <a:extLst>
                <a:ext uri="{FF2B5EF4-FFF2-40B4-BE49-F238E27FC236}">
                  <a16:creationId xmlns:a16="http://schemas.microsoft.com/office/drawing/2014/main" id="{FB504A98-2A58-4F09-95EB-69E5915636AC}"/>
                </a:ext>
              </a:extLst>
            </p:cNvPr>
            <p:cNvSpPr/>
            <p:nvPr/>
          </p:nvSpPr>
          <p:spPr bwMode="auto">
            <a:xfrm>
              <a:off x="6936171" y="1953857"/>
              <a:ext cx="1452074" cy="157859"/>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13500" tIns="13500" rIns="13500" bIns="13500" numCol="1" rtlCol="0" anchor="t" anchorCtr="0" compatLnSpc="1">
              <a:prstTxWarp prst="textNoShape">
                <a:avLst/>
              </a:prstTxWarp>
              <a:spAutoFit/>
            </a:bodyPr>
            <a:lstStyle/>
            <a:p>
              <a:pPr algn="ctr" defTabSz="685800"/>
              <a:r>
                <a:rPr lang="en-GB" sz="750" dirty="0">
                  <a:latin typeface="Arial" panose="020B0604020202020204" pitchFamily="34" charset="0"/>
                  <a:cs typeface="Arial" panose="020B0604020202020204" pitchFamily="34" charset="0"/>
                </a:rPr>
                <a:t>Mission Application Interfaces</a:t>
              </a:r>
            </a:p>
          </p:txBody>
        </p:sp>
        <p:sp>
          <p:nvSpPr>
            <p:cNvPr id="39" name="Rectangle: Rounded Corners 38">
              <a:extLst>
                <a:ext uri="{FF2B5EF4-FFF2-40B4-BE49-F238E27FC236}">
                  <a16:creationId xmlns:a16="http://schemas.microsoft.com/office/drawing/2014/main" id="{BCE56B4D-7539-49EB-9623-A0E1BDA64188}"/>
                </a:ext>
              </a:extLst>
            </p:cNvPr>
            <p:cNvSpPr/>
            <p:nvPr/>
          </p:nvSpPr>
          <p:spPr>
            <a:xfrm>
              <a:off x="5422933" y="2118477"/>
              <a:ext cx="611666" cy="157859"/>
            </a:xfrm>
            <a:prstGeom prst="roundRect">
              <a:avLst/>
            </a:prstGeom>
            <a:solidFill>
              <a:srgbClr val="CCECFF"/>
            </a:solidFill>
            <a:ln w="2222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3716" tIns="13716" rIns="13716" bIns="13716" rtlCol="0" anchor="ctr"/>
            <a:lstStyle/>
            <a:p>
              <a:pPr algn="ctr"/>
              <a:r>
                <a:rPr lang="en-US" sz="750" dirty="0" err="1">
                  <a:solidFill>
                    <a:schemeClr val="tx1"/>
                  </a:solidFill>
                  <a:latin typeface="Arial" panose="020B0604020202020204" pitchFamily="34" charset="0"/>
                  <a:cs typeface="Arial" panose="020B0604020202020204" pitchFamily="34" charset="0"/>
                </a:rPr>
                <a:t>PackageFIle</a:t>
              </a:r>
              <a:endParaRPr lang="en-US" sz="750" dirty="0">
                <a:solidFill>
                  <a:schemeClr val="tx1"/>
                </a:solidFill>
                <a:latin typeface="Arial" panose="020B0604020202020204" pitchFamily="34" charset="0"/>
                <a:cs typeface="Arial" panose="020B0604020202020204" pitchFamily="34" charset="0"/>
              </a:endParaRPr>
            </a:p>
          </p:txBody>
        </p:sp>
        <p:sp>
          <p:nvSpPr>
            <p:cNvPr id="40" name="TextBox 39">
              <a:extLst>
                <a:ext uri="{FF2B5EF4-FFF2-40B4-BE49-F238E27FC236}">
                  <a16:creationId xmlns:a16="http://schemas.microsoft.com/office/drawing/2014/main" id="{7C1786FF-B1C1-4316-B4D4-11EEED6BD1B4}"/>
                </a:ext>
              </a:extLst>
            </p:cNvPr>
            <p:cNvSpPr txBox="1"/>
            <p:nvPr/>
          </p:nvSpPr>
          <p:spPr>
            <a:xfrm>
              <a:off x="6148619" y="2024158"/>
              <a:ext cx="360676" cy="92333"/>
            </a:xfrm>
            <a:prstGeom prst="rect">
              <a:avLst/>
            </a:prstGeom>
            <a:noFill/>
          </p:spPr>
          <p:txBody>
            <a:bodyPr wrap="none" lIns="0" tIns="0" rIns="0" bIns="0" rtlCol="0">
              <a:spAutoFit/>
            </a:bodyPr>
            <a:lstStyle/>
            <a:p>
              <a:r>
                <a:rPr lang="en-GB" sz="600" dirty="0">
                  <a:solidFill>
                    <a:prstClr val="black"/>
                  </a:solidFill>
                  <a:latin typeface="Arial" panose="020B0604020202020204" pitchFamily="34" charset="0"/>
                  <a:cs typeface="Arial" panose="020B0604020202020204" pitchFamily="34" charset="0"/>
                </a:rPr>
                <a:t>describes</a:t>
              </a:r>
            </a:p>
          </p:txBody>
        </p:sp>
        <p:sp>
          <p:nvSpPr>
            <p:cNvPr id="41" name="Rounded Rectangle 283">
              <a:extLst>
                <a:ext uri="{FF2B5EF4-FFF2-40B4-BE49-F238E27FC236}">
                  <a16:creationId xmlns:a16="http://schemas.microsoft.com/office/drawing/2014/main" id="{4B47B98E-88C4-4E28-926A-5B5286000FF3}"/>
                </a:ext>
              </a:extLst>
            </p:cNvPr>
            <p:cNvSpPr/>
            <p:nvPr/>
          </p:nvSpPr>
          <p:spPr bwMode="auto">
            <a:xfrm>
              <a:off x="6936170" y="2366709"/>
              <a:ext cx="1792732" cy="157859"/>
            </a:xfrm>
            <a:prstGeom prst="roundRect">
              <a:avLst/>
            </a:prstGeom>
            <a:solidFill>
              <a:schemeClr val="accent6">
                <a:lumMod val="20000"/>
                <a:lumOff val="80000"/>
              </a:schemeClr>
            </a:solidFill>
            <a:ln w="22225" cap="flat" cmpd="sng" algn="ctr">
              <a:solidFill>
                <a:srgbClr val="0070C0"/>
              </a:solidFill>
              <a:prstDash val="solid"/>
              <a:round/>
              <a:headEnd type="none" w="med" len="med"/>
              <a:tailEnd type="none" w="med" len="med"/>
            </a:ln>
            <a:effectLst/>
          </p:spPr>
          <p:txBody>
            <a:bodyPr vert="horz" wrap="square" lIns="13500" tIns="13500" rIns="13500" bIns="13500" numCol="1" rtlCol="0" anchor="t" anchorCtr="0" compatLnSpc="1">
              <a:prstTxWarp prst="textNoShape">
                <a:avLst/>
              </a:prstTxWarp>
              <a:spAutoFit/>
            </a:bodyPr>
            <a:lstStyle/>
            <a:p>
              <a:pPr algn="ctr" defTabSz="685800"/>
              <a:r>
                <a:rPr lang="en-GB" sz="750" dirty="0">
                  <a:latin typeface="Arial" panose="020B0604020202020204" pitchFamily="34" charset="0"/>
                  <a:cs typeface="Arial" panose="020B0604020202020204" pitchFamily="34" charset="0"/>
                </a:rPr>
                <a:t>Application Support Service Interfaces</a:t>
              </a:r>
            </a:p>
          </p:txBody>
        </p:sp>
        <p:sp>
          <p:nvSpPr>
            <p:cNvPr id="45" name="TextBox 44">
              <a:extLst>
                <a:ext uri="{FF2B5EF4-FFF2-40B4-BE49-F238E27FC236}">
                  <a16:creationId xmlns:a16="http://schemas.microsoft.com/office/drawing/2014/main" id="{0C66075D-DE36-452D-9F01-1702263A5ACE}"/>
                </a:ext>
              </a:extLst>
            </p:cNvPr>
            <p:cNvSpPr txBox="1"/>
            <p:nvPr/>
          </p:nvSpPr>
          <p:spPr>
            <a:xfrm>
              <a:off x="6172570" y="2308610"/>
              <a:ext cx="360676" cy="92333"/>
            </a:xfrm>
            <a:prstGeom prst="rect">
              <a:avLst/>
            </a:prstGeom>
            <a:noFill/>
          </p:spPr>
          <p:txBody>
            <a:bodyPr wrap="none" lIns="0" tIns="0" rIns="0" bIns="0" rtlCol="0">
              <a:spAutoFit/>
            </a:bodyPr>
            <a:lstStyle/>
            <a:p>
              <a:r>
                <a:rPr lang="en-GB" sz="600" dirty="0">
                  <a:solidFill>
                    <a:prstClr val="black"/>
                  </a:solidFill>
                  <a:latin typeface="Arial" panose="020B0604020202020204" pitchFamily="34" charset="0"/>
                  <a:cs typeface="Arial" panose="020B0604020202020204" pitchFamily="34" charset="0"/>
                </a:rPr>
                <a:t>describes</a:t>
              </a:r>
            </a:p>
          </p:txBody>
        </p:sp>
        <p:sp>
          <p:nvSpPr>
            <p:cNvPr id="46" name="Rectangle: Rounded Corners 45">
              <a:extLst>
                <a:ext uri="{FF2B5EF4-FFF2-40B4-BE49-F238E27FC236}">
                  <a16:creationId xmlns:a16="http://schemas.microsoft.com/office/drawing/2014/main" id="{F0F2E049-5418-44EC-B971-A626ED5B91BB}"/>
                </a:ext>
              </a:extLst>
            </p:cNvPr>
            <p:cNvSpPr/>
            <p:nvPr/>
          </p:nvSpPr>
          <p:spPr>
            <a:xfrm>
              <a:off x="4038600" y="2402511"/>
              <a:ext cx="611666" cy="157859"/>
            </a:xfrm>
            <a:prstGeom prst="roundRect">
              <a:avLst/>
            </a:prstGeom>
            <a:solidFill>
              <a:srgbClr val="CCECFF"/>
            </a:solidFill>
            <a:ln w="2222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3716" tIns="13716" rIns="13716" bIns="13716" rtlCol="0" anchor="ctr"/>
            <a:lstStyle/>
            <a:p>
              <a:pPr algn="ctr"/>
              <a:r>
                <a:rPr lang="en-US" sz="750" dirty="0">
                  <a:solidFill>
                    <a:schemeClr val="tx1"/>
                  </a:solidFill>
                  <a:latin typeface="Arial" panose="020B0604020202020204" pitchFamily="34" charset="0"/>
                  <a:cs typeface="Arial" panose="020B0604020202020204" pitchFamily="34" charset="0"/>
                </a:rPr>
                <a:t>SO Model</a:t>
              </a:r>
            </a:p>
          </p:txBody>
        </p:sp>
        <p:cxnSp>
          <p:nvCxnSpPr>
            <p:cNvPr id="49" name="Elbow Connector 287">
              <a:extLst>
                <a:ext uri="{FF2B5EF4-FFF2-40B4-BE49-F238E27FC236}">
                  <a16:creationId xmlns:a16="http://schemas.microsoft.com/office/drawing/2014/main" id="{FFE7119A-5D23-406C-B1E2-29ED1CAA301A}"/>
                </a:ext>
              </a:extLst>
            </p:cNvPr>
            <p:cNvCxnSpPr>
              <a:cxnSpLocks/>
              <a:stCxn id="39" idx="1"/>
              <a:endCxn id="46" idx="3"/>
            </p:cNvCxnSpPr>
            <p:nvPr/>
          </p:nvCxnSpPr>
          <p:spPr bwMode="auto">
            <a:xfrm rot="10800000" flipV="1">
              <a:off x="4650265" y="2197406"/>
              <a:ext cx="772668" cy="284034"/>
            </a:xfrm>
            <a:prstGeom prst="bentConnector3">
              <a:avLst>
                <a:gd name="adj1" fmla="val 50000"/>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AAC9E9"/>
                  </a:solidFill>
                </a14:hiddenFill>
              </a:ext>
              <a:ext uri="{AF507438-7753-43E0-B8FC-AC1667EBCBE1}">
                <a14:hiddenEffects xmlns:a14="http://schemas.microsoft.com/office/drawing/2010/main">
                  <a:effectLst>
                    <a:outerShdw dist="107763" dir="2700000" algn="ctr" rotWithShape="0">
                      <a:schemeClr val="bg2">
                        <a:alpha val="50000"/>
                      </a:schemeClr>
                    </a:outerShdw>
                  </a:effectLst>
                </a14:hiddenEffects>
              </a:ext>
            </a:extLst>
          </p:spPr>
        </p:cxnSp>
        <p:sp>
          <p:nvSpPr>
            <p:cNvPr id="50" name="Flowchart: Decision 49">
              <a:extLst>
                <a:ext uri="{FF2B5EF4-FFF2-40B4-BE49-F238E27FC236}">
                  <a16:creationId xmlns:a16="http://schemas.microsoft.com/office/drawing/2014/main" id="{D20E54E1-F3DD-458D-BF57-9072CCCD6577}"/>
                </a:ext>
              </a:extLst>
            </p:cNvPr>
            <p:cNvSpPr/>
            <p:nvPr/>
          </p:nvSpPr>
          <p:spPr bwMode="auto">
            <a:xfrm rot="16200000">
              <a:off x="4686502" y="2407166"/>
              <a:ext cx="92334" cy="154802"/>
            </a:xfrm>
            <a:prstGeom prst="flowChartDecision">
              <a:avLst/>
            </a:prstGeom>
            <a:solidFill>
              <a:schemeClr val="bg1"/>
            </a:solidFill>
            <a:ln w="9525" cap="flat" cmpd="sng" algn="ctr">
              <a:solidFill>
                <a:schemeClr val="tx1"/>
              </a:solidFill>
              <a:prstDash val="solid"/>
              <a:round/>
              <a:headEnd type="none" w="med" len="med"/>
              <a:tailEnd type="none" w="med" len="med"/>
            </a:ln>
            <a:effectLst/>
          </p:spPr>
          <p:txBody>
            <a:bodyPr vert="horz" wrap="square" lIns="13500" tIns="13500" rIns="13500" bIns="13500" numCol="1" rtlCol="0" anchor="t" anchorCtr="0" compatLnSpc="1">
              <a:prstTxWarp prst="textNoShape">
                <a:avLst/>
              </a:prstTxWarp>
              <a:spAutoFit/>
            </a:bodyPr>
            <a:lstStyle/>
            <a:p>
              <a:pPr defTabSz="685800"/>
              <a:endParaRPr lang="en-GB" sz="1500" dirty="0">
                <a:solidFill>
                  <a:srgbClr val="006699"/>
                </a:solidFill>
                <a:latin typeface="Gill Sans MT" pitchFamily="34" charset="0"/>
              </a:endParaRPr>
            </a:p>
          </p:txBody>
        </p:sp>
        <p:sp>
          <p:nvSpPr>
            <p:cNvPr id="51" name="Rectangle: Rounded Corners 50">
              <a:extLst>
                <a:ext uri="{FF2B5EF4-FFF2-40B4-BE49-F238E27FC236}">
                  <a16:creationId xmlns:a16="http://schemas.microsoft.com/office/drawing/2014/main" id="{EA0DFC4F-4103-433C-A149-3D565DE4AC69}"/>
                </a:ext>
              </a:extLst>
            </p:cNvPr>
            <p:cNvSpPr/>
            <p:nvPr/>
          </p:nvSpPr>
          <p:spPr>
            <a:xfrm>
              <a:off x="4150852" y="3361782"/>
              <a:ext cx="611666" cy="157859"/>
            </a:xfrm>
            <a:prstGeom prst="roundRect">
              <a:avLst/>
            </a:prstGeom>
            <a:solidFill>
              <a:srgbClr val="CCECFF"/>
            </a:solidFill>
            <a:ln w="2222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3716" tIns="13716" rIns="13716" bIns="13716" rtlCol="0" anchor="ctr"/>
            <a:lstStyle/>
            <a:p>
              <a:pPr algn="ctr"/>
              <a:r>
                <a:rPr lang="en-US" sz="750" dirty="0">
                  <a:solidFill>
                    <a:schemeClr val="tx1"/>
                  </a:solidFill>
                  <a:latin typeface="Arial" panose="020B0604020202020204" pitchFamily="34" charset="0"/>
                  <a:cs typeface="Arial" panose="020B0604020202020204" pitchFamily="34" charset="0"/>
                </a:rPr>
                <a:t>DoT</a:t>
              </a:r>
            </a:p>
          </p:txBody>
        </p:sp>
        <p:sp>
          <p:nvSpPr>
            <p:cNvPr id="54" name="TextBox 53">
              <a:extLst>
                <a:ext uri="{FF2B5EF4-FFF2-40B4-BE49-F238E27FC236}">
                  <a16:creationId xmlns:a16="http://schemas.microsoft.com/office/drawing/2014/main" id="{44098E2E-C068-4DFC-A626-7C2F7DB4A61A}"/>
                </a:ext>
              </a:extLst>
            </p:cNvPr>
            <p:cNvSpPr txBox="1"/>
            <p:nvPr/>
          </p:nvSpPr>
          <p:spPr>
            <a:xfrm>
              <a:off x="5582736" y="2455053"/>
              <a:ext cx="392736" cy="92333"/>
            </a:xfrm>
            <a:prstGeom prst="rect">
              <a:avLst/>
            </a:prstGeom>
            <a:noFill/>
          </p:spPr>
          <p:txBody>
            <a:bodyPr wrap="none" lIns="0" tIns="0" rIns="0" bIns="0" rtlCol="0">
              <a:spAutoFit/>
            </a:bodyPr>
            <a:lstStyle/>
            <a:p>
              <a:r>
                <a:rPr lang="en-GB" sz="600" dirty="0">
                  <a:solidFill>
                    <a:prstClr val="black"/>
                  </a:solidFill>
                  <a:latin typeface="Arial" panose="020B0604020202020204" pitchFamily="34" charset="0"/>
                  <a:cs typeface="Arial" panose="020B0604020202020204" pitchFamily="34" charset="0"/>
                </a:rPr>
                <a:t>references</a:t>
              </a:r>
            </a:p>
          </p:txBody>
        </p:sp>
        <p:sp>
          <p:nvSpPr>
            <p:cNvPr id="55" name="Rounded Rectangle 283">
              <a:extLst>
                <a:ext uri="{FF2B5EF4-FFF2-40B4-BE49-F238E27FC236}">
                  <a16:creationId xmlns:a16="http://schemas.microsoft.com/office/drawing/2014/main" id="{49EB5E7F-7965-4007-84C5-5D70C1EE4968}"/>
                </a:ext>
              </a:extLst>
            </p:cNvPr>
            <p:cNvSpPr/>
            <p:nvPr/>
          </p:nvSpPr>
          <p:spPr bwMode="auto">
            <a:xfrm>
              <a:off x="6936171" y="2790108"/>
              <a:ext cx="1384334" cy="157859"/>
            </a:xfrm>
            <a:prstGeom prst="roundRect">
              <a:avLst/>
            </a:prstGeom>
            <a:solidFill>
              <a:schemeClr val="accent6">
                <a:lumMod val="20000"/>
                <a:lumOff val="80000"/>
              </a:schemeClr>
            </a:solidFill>
            <a:ln w="22225" cap="flat" cmpd="sng" algn="ctr">
              <a:solidFill>
                <a:srgbClr val="0070C0"/>
              </a:solidFill>
              <a:prstDash val="solid"/>
              <a:round/>
              <a:headEnd type="none" w="med" len="med"/>
              <a:tailEnd type="none" w="med" len="med"/>
            </a:ln>
            <a:effectLst/>
          </p:spPr>
          <p:txBody>
            <a:bodyPr vert="horz" wrap="square" lIns="13500" tIns="13500" rIns="13500" bIns="13500" numCol="1" rtlCol="0" anchor="t" anchorCtr="0" compatLnSpc="1">
              <a:prstTxWarp prst="textNoShape">
                <a:avLst/>
              </a:prstTxWarp>
              <a:spAutoFit/>
            </a:bodyPr>
            <a:lstStyle/>
            <a:p>
              <a:pPr algn="ctr" defTabSz="685800"/>
              <a:r>
                <a:rPr lang="en-GB" sz="750" dirty="0">
                  <a:latin typeface="Arial" panose="020B0604020202020204" pitchFamily="34" charset="0"/>
                  <a:cs typeface="Arial" panose="020B0604020202020204" pitchFamily="34" charset="0"/>
                </a:rPr>
                <a:t>Device Service Interfaces</a:t>
              </a:r>
            </a:p>
          </p:txBody>
        </p:sp>
        <p:sp>
          <p:nvSpPr>
            <p:cNvPr id="56" name="TextBox 55">
              <a:extLst>
                <a:ext uri="{FF2B5EF4-FFF2-40B4-BE49-F238E27FC236}">
                  <a16:creationId xmlns:a16="http://schemas.microsoft.com/office/drawing/2014/main" id="{6B171346-E743-4926-8413-A7DAD9CAD91C}"/>
                </a:ext>
              </a:extLst>
            </p:cNvPr>
            <p:cNvSpPr txBox="1"/>
            <p:nvPr/>
          </p:nvSpPr>
          <p:spPr>
            <a:xfrm>
              <a:off x="6200511" y="2817723"/>
              <a:ext cx="330219" cy="92333"/>
            </a:xfrm>
            <a:prstGeom prst="rect">
              <a:avLst/>
            </a:prstGeom>
            <a:noFill/>
          </p:spPr>
          <p:txBody>
            <a:bodyPr wrap="none" lIns="0" tIns="0" rIns="0" bIns="0" rtlCol="0">
              <a:spAutoFit/>
            </a:bodyPr>
            <a:lstStyle/>
            <a:p>
              <a:r>
                <a:rPr lang="en-GB" sz="600" dirty="0">
                  <a:solidFill>
                    <a:prstClr val="black"/>
                  </a:solidFill>
                  <a:latin typeface="Arial" panose="020B0604020202020204" pitchFamily="34" charset="0"/>
                  <a:cs typeface="Arial" panose="020B0604020202020204" pitchFamily="34" charset="0"/>
                </a:rPr>
                <a:t>specifies</a:t>
              </a:r>
            </a:p>
          </p:txBody>
        </p:sp>
        <p:sp>
          <p:nvSpPr>
            <p:cNvPr id="58" name="Rectangle: Rounded Corners 57">
              <a:extLst>
                <a:ext uri="{FF2B5EF4-FFF2-40B4-BE49-F238E27FC236}">
                  <a16:creationId xmlns:a16="http://schemas.microsoft.com/office/drawing/2014/main" id="{F9B90FC1-183F-4651-B7F1-1C30B88A32A5}"/>
                </a:ext>
              </a:extLst>
            </p:cNvPr>
            <p:cNvSpPr/>
            <p:nvPr/>
          </p:nvSpPr>
          <p:spPr>
            <a:xfrm>
              <a:off x="5422933" y="2969432"/>
              <a:ext cx="611666" cy="157859"/>
            </a:xfrm>
            <a:prstGeom prst="roundRect">
              <a:avLst/>
            </a:prstGeom>
            <a:solidFill>
              <a:srgbClr val="CCECFF"/>
            </a:solidFill>
            <a:ln w="22225">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3716" tIns="13716" rIns="13716" bIns="13716" rtlCol="0" anchor="ctr"/>
            <a:lstStyle/>
            <a:p>
              <a:pPr algn="ctr"/>
              <a:r>
                <a:rPr lang="en-US" sz="750" dirty="0">
                  <a:solidFill>
                    <a:schemeClr val="tx1"/>
                  </a:solidFill>
                  <a:latin typeface="Arial" panose="020B0604020202020204" pitchFamily="34" charset="0"/>
                  <a:cs typeface="Arial" panose="020B0604020202020204" pitchFamily="34" charset="0"/>
                </a:rPr>
                <a:t>Datasheet</a:t>
              </a:r>
            </a:p>
          </p:txBody>
        </p:sp>
        <p:sp>
          <p:nvSpPr>
            <p:cNvPr id="62" name="Rounded Rectangle 283">
              <a:extLst>
                <a:ext uri="{FF2B5EF4-FFF2-40B4-BE49-F238E27FC236}">
                  <a16:creationId xmlns:a16="http://schemas.microsoft.com/office/drawing/2014/main" id="{3CF896CB-DCCF-48CB-82B0-705496B72605}"/>
                </a:ext>
              </a:extLst>
            </p:cNvPr>
            <p:cNvSpPr/>
            <p:nvPr/>
          </p:nvSpPr>
          <p:spPr bwMode="auto">
            <a:xfrm>
              <a:off x="6936171" y="3219108"/>
              <a:ext cx="1384334" cy="157859"/>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13500" tIns="13500" rIns="13500" bIns="13500" numCol="1" rtlCol="0" anchor="t" anchorCtr="0" compatLnSpc="1">
              <a:prstTxWarp prst="textNoShape">
                <a:avLst/>
              </a:prstTxWarp>
              <a:spAutoFit/>
            </a:bodyPr>
            <a:lstStyle/>
            <a:p>
              <a:pPr algn="ctr" defTabSz="685800"/>
              <a:r>
                <a:rPr lang="en-GB" sz="750" dirty="0">
                  <a:latin typeface="Arial" panose="020B0604020202020204" pitchFamily="34" charset="0"/>
                  <a:cs typeface="Arial" panose="020B0604020202020204" pitchFamily="34" charset="0"/>
                </a:rPr>
                <a:t>Device</a:t>
              </a:r>
            </a:p>
          </p:txBody>
        </p:sp>
        <p:sp>
          <p:nvSpPr>
            <p:cNvPr id="63" name="TextBox 62">
              <a:extLst>
                <a:ext uri="{FF2B5EF4-FFF2-40B4-BE49-F238E27FC236}">
                  <a16:creationId xmlns:a16="http://schemas.microsoft.com/office/drawing/2014/main" id="{1BEC8892-E4A8-4E05-89C8-0D4415CEAB89}"/>
                </a:ext>
              </a:extLst>
            </p:cNvPr>
            <p:cNvSpPr txBox="1"/>
            <p:nvPr/>
          </p:nvSpPr>
          <p:spPr>
            <a:xfrm>
              <a:off x="6155427" y="3140501"/>
              <a:ext cx="360676" cy="92333"/>
            </a:xfrm>
            <a:prstGeom prst="rect">
              <a:avLst/>
            </a:prstGeom>
            <a:noFill/>
          </p:spPr>
          <p:txBody>
            <a:bodyPr wrap="none" lIns="0" tIns="0" rIns="0" bIns="0" rtlCol="0">
              <a:spAutoFit/>
            </a:bodyPr>
            <a:lstStyle/>
            <a:p>
              <a:r>
                <a:rPr lang="en-GB" sz="600" dirty="0">
                  <a:solidFill>
                    <a:prstClr val="black"/>
                  </a:solidFill>
                  <a:latin typeface="Arial" panose="020B0604020202020204" pitchFamily="34" charset="0"/>
                  <a:cs typeface="Arial" panose="020B0604020202020204" pitchFamily="34" charset="0"/>
                </a:rPr>
                <a:t>describes</a:t>
              </a:r>
            </a:p>
          </p:txBody>
        </p:sp>
        <p:sp>
          <p:nvSpPr>
            <p:cNvPr id="69" name="TextBox 68">
              <a:extLst>
                <a:ext uri="{FF2B5EF4-FFF2-40B4-BE49-F238E27FC236}">
                  <a16:creationId xmlns:a16="http://schemas.microsoft.com/office/drawing/2014/main" id="{2EC43D3E-1D45-4A04-92A9-A86A39959370}"/>
                </a:ext>
              </a:extLst>
            </p:cNvPr>
            <p:cNvSpPr txBox="1"/>
            <p:nvPr/>
          </p:nvSpPr>
          <p:spPr>
            <a:xfrm>
              <a:off x="5173100" y="3289432"/>
              <a:ext cx="392736" cy="92333"/>
            </a:xfrm>
            <a:prstGeom prst="rect">
              <a:avLst/>
            </a:prstGeom>
            <a:noFill/>
          </p:spPr>
          <p:txBody>
            <a:bodyPr wrap="none" lIns="0" tIns="0" rIns="0" bIns="0" rtlCol="0">
              <a:spAutoFit/>
            </a:bodyPr>
            <a:lstStyle/>
            <a:p>
              <a:r>
                <a:rPr lang="en-GB" sz="600" dirty="0">
                  <a:solidFill>
                    <a:prstClr val="black"/>
                  </a:solidFill>
                  <a:latin typeface="Arial" panose="020B0604020202020204" pitchFamily="34" charset="0"/>
                  <a:cs typeface="Arial" panose="020B0604020202020204" pitchFamily="34" charset="0"/>
                </a:rPr>
                <a:t>references</a:t>
              </a:r>
            </a:p>
          </p:txBody>
        </p:sp>
        <p:sp>
          <p:nvSpPr>
            <p:cNvPr id="70" name="TextBox 69">
              <a:extLst>
                <a:ext uri="{FF2B5EF4-FFF2-40B4-BE49-F238E27FC236}">
                  <a16:creationId xmlns:a16="http://schemas.microsoft.com/office/drawing/2014/main" id="{F93F583B-2814-4BFC-9A87-BC19608B36CD}"/>
                </a:ext>
              </a:extLst>
            </p:cNvPr>
            <p:cNvSpPr txBox="1"/>
            <p:nvPr/>
          </p:nvSpPr>
          <p:spPr>
            <a:xfrm>
              <a:off x="5807086" y="3439022"/>
              <a:ext cx="365485" cy="184666"/>
            </a:xfrm>
            <a:prstGeom prst="rect">
              <a:avLst/>
            </a:prstGeom>
            <a:noFill/>
          </p:spPr>
          <p:txBody>
            <a:bodyPr wrap="square" lIns="0" tIns="0" rIns="0" bIns="0" rtlCol="0">
              <a:spAutoFit/>
            </a:bodyPr>
            <a:lstStyle/>
            <a:p>
              <a:r>
                <a:rPr lang="en-GB" sz="600" dirty="0">
                  <a:solidFill>
                    <a:prstClr val="black"/>
                  </a:solidFill>
                  <a:latin typeface="Arial" panose="020B0604020202020204" pitchFamily="34" charset="0"/>
                  <a:cs typeface="Arial" panose="020B0604020202020204" pitchFamily="34" charset="0"/>
                </a:rPr>
                <a:t>references</a:t>
              </a:r>
            </a:p>
          </p:txBody>
        </p:sp>
        <p:sp>
          <p:nvSpPr>
            <p:cNvPr id="72" name="Rectangle: Rounded Corners 71">
              <a:extLst>
                <a:ext uri="{FF2B5EF4-FFF2-40B4-BE49-F238E27FC236}">
                  <a16:creationId xmlns:a16="http://schemas.microsoft.com/office/drawing/2014/main" id="{F759D4E8-63E7-445D-9564-2DB59854D438}"/>
                </a:ext>
              </a:extLst>
            </p:cNvPr>
            <p:cNvSpPr/>
            <p:nvPr/>
          </p:nvSpPr>
          <p:spPr>
            <a:xfrm>
              <a:off x="5149755" y="3870877"/>
              <a:ext cx="1143145" cy="151280"/>
            </a:xfrm>
            <a:prstGeom prst="roundRect">
              <a:avLst/>
            </a:prstGeom>
            <a:solidFill>
              <a:srgbClr val="CCECFF"/>
            </a:solidFill>
            <a:ln w="22225">
              <a:solidFill>
                <a:srgbClr val="0070C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13716" tIns="13716" rIns="13716" bIns="13716" rtlCol="0" anchor="ctr"/>
            <a:lstStyle/>
            <a:p>
              <a:pPr algn="ctr"/>
              <a:r>
                <a:rPr lang="en-US" sz="750" dirty="0">
                  <a:solidFill>
                    <a:schemeClr val="tx1"/>
                  </a:solidFill>
                  <a:latin typeface="Arial" panose="020B0604020202020204" pitchFamily="34" charset="0"/>
                  <a:cs typeface="Arial" panose="020B0604020202020204" pitchFamily="34" charset="0"/>
                </a:rPr>
                <a:t>Deployment Description</a:t>
              </a:r>
            </a:p>
          </p:txBody>
        </p:sp>
        <p:sp>
          <p:nvSpPr>
            <p:cNvPr id="75" name="TextBox 74">
              <a:extLst>
                <a:ext uri="{FF2B5EF4-FFF2-40B4-BE49-F238E27FC236}">
                  <a16:creationId xmlns:a16="http://schemas.microsoft.com/office/drawing/2014/main" id="{BBA6428D-85C1-4458-BA15-90DA61B3A0B0}"/>
                </a:ext>
              </a:extLst>
            </p:cNvPr>
            <p:cNvSpPr txBox="1"/>
            <p:nvPr/>
          </p:nvSpPr>
          <p:spPr>
            <a:xfrm>
              <a:off x="5040722" y="3742379"/>
              <a:ext cx="365485" cy="184666"/>
            </a:xfrm>
            <a:prstGeom prst="rect">
              <a:avLst/>
            </a:prstGeom>
            <a:noFill/>
          </p:spPr>
          <p:txBody>
            <a:bodyPr wrap="square" lIns="0" tIns="0" rIns="0" bIns="0" rtlCol="0">
              <a:spAutoFit/>
            </a:bodyPr>
            <a:lstStyle/>
            <a:p>
              <a:r>
                <a:rPr lang="en-GB" sz="600" dirty="0">
                  <a:solidFill>
                    <a:prstClr val="black"/>
                  </a:solidFill>
                  <a:latin typeface="Arial" panose="020B0604020202020204" pitchFamily="34" charset="0"/>
                  <a:cs typeface="Arial" panose="020B0604020202020204" pitchFamily="34" charset="0"/>
                </a:rPr>
                <a:t>references</a:t>
              </a:r>
            </a:p>
          </p:txBody>
        </p:sp>
        <p:sp>
          <p:nvSpPr>
            <p:cNvPr id="85" name="Rectangle: Rounded Corners 84">
              <a:extLst>
                <a:ext uri="{FF2B5EF4-FFF2-40B4-BE49-F238E27FC236}">
                  <a16:creationId xmlns:a16="http://schemas.microsoft.com/office/drawing/2014/main" id="{DEE5FD86-040C-4FBF-A885-09D61DFF34DB}"/>
                </a:ext>
              </a:extLst>
            </p:cNvPr>
            <p:cNvSpPr/>
            <p:nvPr/>
          </p:nvSpPr>
          <p:spPr>
            <a:xfrm>
              <a:off x="6936171" y="3685928"/>
              <a:ext cx="1514826" cy="224107"/>
            </a:xfrm>
            <a:prstGeom prst="roundRect">
              <a:avLst/>
            </a:prstGeom>
            <a:solidFill>
              <a:srgbClr val="FF9933"/>
            </a:solidFill>
            <a:ln w="22225">
              <a:solidFill>
                <a:srgbClr val="0070C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lIns="13716" tIns="13716" rIns="13716" bIns="13716" rtlCol="0" anchor="ctr"/>
            <a:lstStyle/>
            <a:p>
              <a:pPr algn="ctr"/>
              <a:r>
                <a:rPr lang="en-US" sz="750" dirty="0">
                  <a:solidFill>
                    <a:schemeClr val="tx1"/>
                  </a:solidFill>
                  <a:latin typeface="Arial" panose="020B0604020202020204" pitchFamily="34" charset="0"/>
                  <a:cs typeface="Arial" panose="020B0604020202020204" pitchFamily="34" charset="0"/>
                </a:rPr>
                <a:t>Management Service Interfaces</a:t>
              </a:r>
            </a:p>
          </p:txBody>
        </p:sp>
        <p:sp>
          <p:nvSpPr>
            <p:cNvPr id="86" name="TextBox 85">
              <a:extLst>
                <a:ext uri="{FF2B5EF4-FFF2-40B4-BE49-F238E27FC236}">
                  <a16:creationId xmlns:a16="http://schemas.microsoft.com/office/drawing/2014/main" id="{B33979E2-4E01-42E6-BF2D-9F37B54BF692}"/>
                </a:ext>
              </a:extLst>
            </p:cNvPr>
            <p:cNvSpPr txBox="1"/>
            <p:nvPr/>
          </p:nvSpPr>
          <p:spPr>
            <a:xfrm>
              <a:off x="6306705" y="3724810"/>
              <a:ext cx="330219" cy="92333"/>
            </a:xfrm>
            <a:prstGeom prst="rect">
              <a:avLst/>
            </a:prstGeom>
            <a:noFill/>
          </p:spPr>
          <p:txBody>
            <a:bodyPr wrap="none" lIns="0" tIns="0" rIns="0" bIns="0" rtlCol="0">
              <a:spAutoFit/>
            </a:bodyPr>
            <a:lstStyle/>
            <a:p>
              <a:r>
                <a:rPr lang="en-GB" sz="600" dirty="0">
                  <a:solidFill>
                    <a:prstClr val="black"/>
                  </a:solidFill>
                  <a:latin typeface="Arial" panose="020B0604020202020204" pitchFamily="34" charset="0"/>
                  <a:cs typeface="Arial" panose="020B0604020202020204" pitchFamily="34" charset="0"/>
                </a:rPr>
                <a:t>specifies</a:t>
              </a:r>
            </a:p>
          </p:txBody>
        </p:sp>
        <p:sp>
          <p:nvSpPr>
            <p:cNvPr id="93" name="Rounded Rectangle 283">
              <a:extLst>
                <a:ext uri="{FF2B5EF4-FFF2-40B4-BE49-F238E27FC236}">
                  <a16:creationId xmlns:a16="http://schemas.microsoft.com/office/drawing/2014/main" id="{9EFFAE0E-5BEE-4EC3-8186-4676A186ECC4}"/>
                </a:ext>
              </a:extLst>
            </p:cNvPr>
            <p:cNvSpPr/>
            <p:nvPr/>
          </p:nvSpPr>
          <p:spPr bwMode="auto">
            <a:xfrm>
              <a:off x="6936171" y="4182611"/>
              <a:ext cx="1384334" cy="157859"/>
            </a:xfrm>
            <a:prstGeom prst="round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13500" tIns="13500" rIns="13500" bIns="13500" numCol="1" rtlCol="0" anchor="t" anchorCtr="0" compatLnSpc="1">
              <a:prstTxWarp prst="textNoShape">
                <a:avLst/>
              </a:prstTxWarp>
              <a:spAutoFit/>
            </a:bodyPr>
            <a:lstStyle/>
            <a:p>
              <a:pPr algn="ctr" defTabSz="685800"/>
              <a:r>
                <a:rPr lang="en-GB" sz="750" dirty="0">
                  <a:latin typeface="Arial" panose="020B0604020202020204" pitchFamily="34" charset="0"/>
                  <a:cs typeface="Arial" panose="020B0604020202020204" pitchFamily="34" charset="0"/>
                </a:rPr>
                <a:t>Subnetwork</a:t>
              </a:r>
            </a:p>
          </p:txBody>
        </p:sp>
        <p:sp>
          <p:nvSpPr>
            <p:cNvPr id="96" name="TextBox 95">
              <a:extLst>
                <a:ext uri="{FF2B5EF4-FFF2-40B4-BE49-F238E27FC236}">
                  <a16:creationId xmlns:a16="http://schemas.microsoft.com/office/drawing/2014/main" id="{915614F1-C608-4A7D-B8AD-09DEE01FCB60}"/>
                </a:ext>
              </a:extLst>
            </p:cNvPr>
            <p:cNvSpPr txBox="1"/>
            <p:nvPr/>
          </p:nvSpPr>
          <p:spPr>
            <a:xfrm>
              <a:off x="6335764" y="4117259"/>
              <a:ext cx="360676" cy="92333"/>
            </a:xfrm>
            <a:prstGeom prst="rect">
              <a:avLst/>
            </a:prstGeom>
            <a:noFill/>
          </p:spPr>
          <p:txBody>
            <a:bodyPr wrap="none" lIns="0" tIns="0" rIns="0" bIns="0" rtlCol="0">
              <a:spAutoFit/>
            </a:bodyPr>
            <a:lstStyle/>
            <a:p>
              <a:r>
                <a:rPr lang="en-GB" sz="600" dirty="0">
                  <a:solidFill>
                    <a:prstClr val="black"/>
                  </a:solidFill>
                  <a:latin typeface="Arial" panose="020B0604020202020204" pitchFamily="34" charset="0"/>
                  <a:cs typeface="Arial" panose="020B0604020202020204" pitchFamily="34" charset="0"/>
                </a:rPr>
                <a:t>describes</a:t>
              </a:r>
            </a:p>
          </p:txBody>
        </p:sp>
      </p:grpSp>
      <p:sp>
        <p:nvSpPr>
          <p:cNvPr id="3" name="Date Placeholder 2">
            <a:extLst>
              <a:ext uri="{FF2B5EF4-FFF2-40B4-BE49-F238E27FC236}">
                <a16:creationId xmlns:a16="http://schemas.microsoft.com/office/drawing/2014/main" id="{65BD3FCD-C0EC-014A-9DC5-84E19A178BD2}"/>
              </a:ext>
            </a:extLst>
          </p:cNvPr>
          <p:cNvSpPr>
            <a:spLocks noGrp="1"/>
          </p:cNvSpPr>
          <p:nvPr>
            <p:ph type="dt" sz="half" idx="10"/>
          </p:nvPr>
        </p:nvSpPr>
        <p:spPr/>
        <p:txBody>
          <a:bodyPr/>
          <a:lstStyle/>
          <a:p>
            <a:r>
              <a:rPr lang="en-US"/>
              <a:t>28 Mar 2024</a:t>
            </a:r>
            <a:endParaRPr lang="en-US" dirty="0"/>
          </a:p>
        </p:txBody>
      </p:sp>
      <p:sp>
        <p:nvSpPr>
          <p:cNvPr id="6" name="Date Placeholder 1">
            <a:extLst>
              <a:ext uri="{FF2B5EF4-FFF2-40B4-BE49-F238E27FC236}">
                <a16:creationId xmlns:a16="http://schemas.microsoft.com/office/drawing/2014/main" id="{04FAFA9A-0A9E-064D-92FA-62C662B323BA}"/>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10-7</a:t>
            </a:r>
          </a:p>
        </p:txBody>
      </p:sp>
    </p:spTree>
    <p:extLst>
      <p:ext uri="{BB962C8B-B14F-4D97-AF65-F5344CB8AC3E}">
        <p14:creationId xmlns:p14="http://schemas.microsoft.com/office/powerpoint/2010/main" val="254880109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400" y="-381000"/>
            <a:ext cx="4155110" cy="997586"/>
          </a:xfrm>
        </p:spPr>
        <p:txBody>
          <a:bodyPr vert="horz"/>
          <a:lstStyle/>
          <a:p>
            <a:pPr algn="ctr"/>
            <a:r>
              <a:rPr lang="en-US" sz="1800" kern="1200" dirty="0">
                <a:solidFill>
                  <a:srgbClr val="0099A6"/>
                </a:solidFill>
              </a:rPr>
              <a:t>ASL example: SOIS System Model - </a:t>
            </a:r>
            <a:br>
              <a:rPr lang="en-US" sz="1800" kern="1200" dirty="0">
                <a:solidFill>
                  <a:srgbClr val="0099A6"/>
                </a:solidFill>
              </a:rPr>
            </a:br>
            <a:r>
              <a:rPr lang="en-US" sz="1800" kern="1200" dirty="0">
                <a:solidFill>
                  <a:srgbClr val="0099A6"/>
                </a:solidFill>
              </a:rPr>
              <a:t>OWL Dictionary of Terms Diagram</a:t>
            </a:r>
          </a:p>
        </p:txBody>
      </p:sp>
      <p:sp>
        <p:nvSpPr>
          <p:cNvPr id="4" name="Text Placeholder 3"/>
          <p:cNvSpPr>
            <a:spLocks noGrp="1"/>
          </p:cNvSpPr>
          <p:nvPr>
            <p:ph type="body" sz="half" idx="2"/>
          </p:nvPr>
        </p:nvSpPr>
        <p:spPr>
          <a:xfrm>
            <a:off x="529683" y="2911124"/>
            <a:ext cx="2949178" cy="2858691"/>
          </a:xfrm>
        </p:spPr>
        <p:txBody>
          <a:bodyPr/>
          <a:lstStyle/>
          <a:p>
            <a:pPr marL="214313" indent="-214313">
              <a:buFont typeface="Arial" panose="020B0604020202020204" pitchFamily="34" charset="0"/>
              <a:buChar char="•"/>
            </a:pPr>
            <a:r>
              <a:rPr lang="en-US" dirty="0"/>
              <a:t>Dictionary of Terms (DOT) Diagram from Protégé using OWL</a:t>
            </a:r>
          </a:p>
        </p:txBody>
      </p:sp>
      <p:pic>
        <p:nvPicPr>
          <p:cNvPr id="52" name="Picture 51">
            <a:extLst>
              <a:ext uri="{FF2B5EF4-FFF2-40B4-BE49-F238E27FC236}">
                <a16:creationId xmlns:a16="http://schemas.microsoft.com/office/drawing/2014/main" id="{4FA81525-E56D-1042-A619-16AD14F58F0E}"/>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185317" y="989408"/>
            <a:ext cx="3429000" cy="5258991"/>
          </a:xfrm>
          <a:prstGeom prst="rect">
            <a:avLst/>
          </a:prstGeom>
          <a:noFill/>
          <a:ln>
            <a:noFill/>
          </a:ln>
        </p:spPr>
      </p:pic>
      <p:sp>
        <p:nvSpPr>
          <p:cNvPr id="3" name="Striped Right Arrow 2">
            <a:extLst>
              <a:ext uri="{FF2B5EF4-FFF2-40B4-BE49-F238E27FC236}">
                <a16:creationId xmlns:a16="http://schemas.microsoft.com/office/drawing/2014/main" id="{5C907F88-C038-D043-B367-E61FD0636BA2}"/>
              </a:ext>
            </a:extLst>
          </p:cNvPr>
          <p:cNvSpPr/>
          <p:nvPr/>
        </p:nvSpPr>
        <p:spPr>
          <a:xfrm>
            <a:off x="3580830" y="2819400"/>
            <a:ext cx="966446" cy="501956"/>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Date Placeholder 4">
            <a:extLst>
              <a:ext uri="{FF2B5EF4-FFF2-40B4-BE49-F238E27FC236}">
                <a16:creationId xmlns:a16="http://schemas.microsoft.com/office/drawing/2014/main" id="{50DFF863-B6E4-834E-A953-ECE8CBCA2E46}"/>
              </a:ext>
            </a:extLst>
          </p:cNvPr>
          <p:cNvSpPr>
            <a:spLocks noGrp="1"/>
          </p:cNvSpPr>
          <p:nvPr>
            <p:ph type="dt" sz="half" idx="10"/>
          </p:nvPr>
        </p:nvSpPr>
        <p:spPr/>
        <p:txBody>
          <a:bodyPr/>
          <a:lstStyle/>
          <a:p>
            <a:r>
              <a:rPr lang="en-US"/>
              <a:t>28 Mar 2024</a:t>
            </a:r>
            <a:endParaRPr lang="en-US" dirty="0"/>
          </a:p>
        </p:txBody>
      </p:sp>
      <p:sp>
        <p:nvSpPr>
          <p:cNvPr id="7" name="Line Callout 1 (No Border) 6">
            <a:extLst>
              <a:ext uri="{FF2B5EF4-FFF2-40B4-BE49-F238E27FC236}">
                <a16:creationId xmlns:a16="http://schemas.microsoft.com/office/drawing/2014/main" id="{82F83B0C-A094-7F4F-927D-ABFA01FB3E99}"/>
              </a:ext>
            </a:extLst>
          </p:cNvPr>
          <p:cNvSpPr/>
          <p:nvPr/>
        </p:nvSpPr>
        <p:spPr bwMode="auto">
          <a:xfrm flipH="1">
            <a:off x="1526591" y="4495800"/>
            <a:ext cx="1597609" cy="381000"/>
          </a:xfrm>
          <a:prstGeom prst="callout1">
            <a:avLst>
              <a:gd name="adj1" fmla="val 27653"/>
              <a:gd name="adj2" fmla="val 105011"/>
              <a:gd name="adj3" fmla="val -215709"/>
              <a:gd name="adj4" fmla="val 120101"/>
            </a:avLst>
          </a:prstGeom>
          <a:solidFill>
            <a:schemeClr val="bg1">
              <a:lumMod val="95000"/>
            </a:schemeClr>
          </a:solidFill>
          <a:ln w="9525" cap="flat" cmpd="sng" algn="ctr">
            <a:solidFill>
              <a:schemeClr val="bg1">
                <a:lumMod val="65000"/>
              </a:schemeClr>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36000" tIns="36000" rIns="36000" bIns="3600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en-GB" sz="1000" b="0" dirty="0">
                <a:solidFill>
                  <a:schemeClr val="tx1"/>
                </a:solidFill>
                <a:latin typeface="Arial" panose="020B0604020202020204" pitchFamily="34" charset="0"/>
                <a:cs typeface="Arial" panose="020B0604020202020204" pitchFamily="34" charset="0"/>
              </a:rPr>
              <a:t>Inheritance tree for classes of objects</a:t>
            </a:r>
            <a:endParaRPr kumimoji="0" lang="en-GB"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p:txBody>
      </p:sp>
      <p:sp>
        <p:nvSpPr>
          <p:cNvPr id="6" name="Date Placeholder 1">
            <a:extLst>
              <a:ext uri="{FF2B5EF4-FFF2-40B4-BE49-F238E27FC236}">
                <a16:creationId xmlns:a16="http://schemas.microsoft.com/office/drawing/2014/main" id="{8DBD9506-9B12-8651-788F-11C2D8C07E7A}"/>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10-8</a:t>
            </a:r>
          </a:p>
        </p:txBody>
      </p:sp>
    </p:spTree>
    <p:extLst>
      <p:ext uri="{BB962C8B-B14F-4D97-AF65-F5344CB8AC3E}">
        <p14:creationId xmlns:p14="http://schemas.microsoft.com/office/powerpoint/2010/main" val="132326432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0D2DB-2907-4E9C-8E5B-D4B6160452A2}"/>
              </a:ext>
            </a:extLst>
          </p:cNvPr>
          <p:cNvSpPr>
            <a:spLocks noGrp="1"/>
          </p:cNvSpPr>
          <p:nvPr>
            <p:ph type="title"/>
          </p:nvPr>
        </p:nvSpPr>
        <p:spPr/>
        <p:txBody>
          <a:bodyPr/>
          <a:lstStyle/>
          <a:p>
            <a:pPr algn="ctr"/>
            <a:r>
              <a:rPr lang="en-US" dirty="0"/>
              <a:t>Changes for SC14 Perspectives/Viewpoints</a:t>
            </a:r>
          </a:p>
        </p:txBody>
      </p:sp>
      <p:sp>
        <p:nvSpPr>
          <p:cNvPr id="3" name="Content Placeholder 2">
            <a:extLst>
              <a:ext uri="{FF2B5EF4-FFF2-40B4-BE49-F238E27FC236}">
                <a16:creationId xmlns:a16="http://schemas.microsoft.com/office/drawing/2014/main" id="{A6A76584-C673-4DE0-86C2-7F52B01C651D}"/>
              </a:ext>
            </a:extLst>
          </p:cNvPr>
          <p:cNvSpPr>
            <a:spLocks noGrp="1"/>
          </p:cNvSpPr>
          <p:nvPr>
            <p:ph idx="1"/>
          </p:nvPr>
        </p:nvSpPr>
        <p:spPr>
          <a:xfrm>
            <a:off x="628650" y="838200"/>
            <a:ext cx="7886700" cy="5410200"/>
          </a:xfrm>
        </p:spPr>
        <p:txBody>
          <a:bodyPr>
            <a:normAutofit/>
          </a:bodyPr>
          <a:lstStyle/>
          <a:p>
            <a:pPr lvl="1">
              <a:lnSpc>
                <a:spcPct val="130000"/>
              </a:lnSpc>
              <a:spcBef>
                <a:spcPts val="768"/>
              </a:spcBef>
            </a:pPr>
            <a:r>
              <a:rPr lang="en-US" sz="1000" b="1" u="sng" dirty="0"/>
              <a:t>Functional, Enterprise, Physical and Operations: Physical has Hardware and Software Development as sub-viewpoints</a:t>
            </a:r>
          </a:p>
          <a:p>
            <a:pPr lvl="1">
              <a:lnSpc>
                <a:spcPct val="130000"/>
              </a:lnSpc>
              <a:spcBef>
                <a:spcPts val="768"/>
              </a:spcBef>
            </a:pPr>
            <a:endParaRPr lang="en-US" sz="1000" b="1" u="sng" dirty="0"/>
          </a:p>
          <a:p>
            <a:pPr lvl="1">
              <a:lnSpc>
                <a:spcPct val="130000"/>
              </a:lnSpc>
              <a:spcBef>
                <a:spcPts val="768"/>
              </a:spcBef>
            </a:pPr>
            <a:r>
              <a:rPr lang="en-US" sz="1000" b="1" u="sng" dirty="0"/>
              <a:t>From a non-exhaustive list including:</a:t>
            </a:r>
          </a:p>
          <a:p>
            <a:pPr lvl="1">
              <a:lnSpc>
                <a:spcPct val="130000"/>
              </a:lnSpc>
              <a:spcBef>
                <a:spcPts val="768"/>
              </a:spcBef>
            </a:pPr>
            <a:r>
              <a:rPr lang="en-US" sz="1000" b="1" u="sng" dirty="0"/>
              <a:t>Functional Viewpoint</a:t>
            </a:r>
            <a:r>
              <a:rPr lang="en-US" sz="1000" dirty="0"/>
              <a:t>: The identification of various abstract functions and their allocation to space domain physical objects </a:t>
            </a:r>
            <a:r>
              <a:rPr lang="en-US" sz="1000" u="sng" dirty="0"/>
              <a:t>(Note: adopt CCSDS RASDS Viewpoint)</a:t>
            </a:r>
          </a:p>
          <a:p>
            <a:pPr lvl="1">
              <a:lnSpc>
                <a:spcPct val="130000"/>
              </a:lnSpc>
              <a:spcBef>
                <a:spcPts val="768"/>
              </a:spcBef>
            </a:pPr>
            <a:r>
              <a:rPr lang="en-US" sz="1000" b="1" u="sng" dirty="0"/>
              <a:t>Connectivity Viewpoint:</a:t>
            </a:r>
            <a:r>
              <a:rPr lang="en-US" sz="1000" dirty="0"/>
              <a:t> How space domain physical objects are deployed and are connected for communications (RF, optical, cabling) </a:t>
            </a:r>
            <a:r>
              <a:rPr lang="en-US" sz="1000" u="sng" dirty="0"/>
              <a:t>(Note: Adopt CCSDS RASDS Viewpoint)</a:t>
            </a:r>
          </a:p>
          <a:p>
            <a:pPr lvl="1">
              <a:lnSpc>
                <a:spcPct val="130000"/>
              </a:lnSpc>
              <a:spcBef>
                <a:spcPts val="768"/>
              </a:spcBef>
            </a:pPr>
            <a:r>
              <a:rPr lang="en-US" sz="1000" b="1" u="sng" dirty="0"/>
              <a:t>Enterprise Viewpoint:</a:t>
            </a:r>
            <a:r>
              <a:rPr lang="en-US" sz="1000" dirty="0"/>
              <a:t> How organizations are structured to produce &amp; operate space domain objects, </a:t>
            </a:r>
            <a:r>
              <a:rPr lang="en-US" sz="1000" u="sng" dirty="0"/>
              <a:t>requirements</a:t>
            </a:r>
            <a:r>
              <a:rPr lang="en-US" sz="1000" dirty="0"/>
              <a:t> and agreements, governance including laws, regulations, policy, and industry guidance or </a:t>
            </a:r>
            <a:r>
              <a:rPr lang="en-US" sz="1000" u="sng" dirty="0"/>
              <a:t>rules for other Viewpoints</a:t>
            </a:r>
          </a:p>
          <a:p>
            <a:pPr lvl="1">
              <a:lnSpc>
                <a:spcPct val="130000"/>
              </a:lnSpc>
              <a:spcBef>
                <a:spcPts val="768"/>
              </a:spcBef>
            </a:pPr>
            <a:r>
              <a:rPr lang="en-US" sz="1000" b="1" u="sng" dirty="0"/>
              <a:t>Physical (Hardware) Viewpoint</a:t>
            </a:r>
            <a:r>
              <a:rPr lang="en-US" sz="1000" b="1" dirty="0"/>
              <a:t>: Ho</a:t>
            </a:r>
            <a:r>
              <a:rPr lang="en-US" sz="1000" dirty="0"/>
              <a:t>w space domain physical objects are deployed and connected from a physical / structural perspective (attachment, mating, </a:t>
            </a:r>
            <a:r>
              <a:rPr lang="en-US" sz="1000" dirty="0" err="1"/>
              <a:t>umbilicals</a:t>
            </a:r>
            <a:r>
              <a:rPr lang="en-US" sz="1000" dirty="0"/>
              <a:t>) </a:t>
            </a:r>
            <a:r>
              <a:rPr lang="en-US" sz="1000" u="sng" dirty="0"/>
              <a:t>(Note: </a:t>
            </a:r>
            <a:r>
              <a:rPr lang="en-US" sz="1000" u="sng" dirty="0">
                <a:solidFill>
                  <a:srgbClr val="FF0000"/>
                </a:solidFill>
              </a:rPr>
              <a:t>Adapted</a:t>
            </a:r>
            <a:r>
              <a:rPr lang="en-US" sz="1000" u="sng" dirty="0"/>
              <a:t> from CCSDS RASDS </a:t>
            </a:r>
            <a:r>
              <a:rPr lang="en-US" sz="1000" u="sng" dirty="0">
                <a:solidFill>
                  <a:srgbClr val="FF0000"/>
                </a:solidFill>
              </a:rPr>
              <a:t>Connectivity</a:t>
            </a:r>
            <a:r>
              <a:rPr lang="en-US" sz="1000" u="sng" dirty="0"/>
              <a:t> Viewpoint)</a:t>
            </a:r>
            <a:endParaRPr lang="en-US" sz="1000" dirty="0"/>
          </a:p>
          <a:p>
            <a:pPr lvl="1">
              <a:lnSpc>
                <a:spcPct val="130000"/>
              </a:lnSpc>
              <a:spcBef>
                <a:spcPts val="768"/>
              </a:spcBef>
            </a:pPr>
            <a:r>
              <a:rPr lang="en-US" sz="1000" b="1" u="sng" dirty="0"/>
              <a:t>Operations Viewpoint:</a:t>
            </a:r>
            <a:r>
              <a:rPr lang="en-US" sz="1000" dirty="0"/>
              <a:t> How space domain systems objects are operated, tasks, procedures &amp; processes. This Viewpoint also includes end-of-life disposal. </a:t>
            </a:r>
            <a:r>
              <a:rPr lang="en-US" sz="1000" u="sng" dirty="0"/>
              <a:t>(Note: </a:t>
            </a:r>
            <a:r>
              <a:rPr lang="en-US" sz="1000" u="sng" dirty="0">
                <a:solidFill>
                  <a:srgbClr val="FF0000"/>
                </a:solidFill>
              </a:rPr>
              <a:t>new</a:t>
            </a:r>
            <a:r>
              <a:rPr lang="en-US" sz="1000" u="sng" dirty="0"/>
              <a:t> CCSDS RASDS Viewpoint)</a:t>
            </a:r>
            <a:endParaRPr lang="en-US" sz="1000" dirty="0"/>
          </a:p>
          <a:p>
            <a:pPr lvl="1">
              <a:lnSpc>
                <a:spcPct val="130000"/>
              </a:lnSpc>
              <a:spcBef>
                <a:spcPts val="768"/>
              </a:spcBef>
            </a:pPr>
            <a:r>
              <a:rPr lang="en-US" sz="1000" b="1" u="sng" dirty="0"/>
              <a:t>Communications Viewpoint:</a:t>
            </a:r>
            <a:r>
              <a:rPr lang="en-US" sz="1000" dirty="0"/>
              <a:t> How space domain physical and software objects communicate, protocols and end-to-end views </a:t>
            </a:r>
            <a:r>
              <a:rPr lang="en-US" sz="1000" u="sng" dirty="0"/>
              <a:t>(Note: adopt CCSDS RASDS Viewpoint)</a:t>
            </a:r>
          </a:p>
          <a:p>
            <a:pPr lvl="1">
              <a:lnSpc>
                <a:spcPct val="130000"/>
              </a:lnSpc>
              <a:spcBef>
                <a:spcPts val="768"/>
              </a:spcBef>
            </a:pPr>
            <a:r>
              <a:rPr lang="en-US" sz="1000" b="1" u="sng" dirty="0"/>
              <a:t>Hardware Development Viewpoint:</a:t>
            </a:r>
            <a:r>
              <a:rPr lang="en-US" sz="1000" dirty="0"/>
              <a:t> The development and V&amp;V processes for space domain physical objects</a:t>
            </a:r>
          </a:p>
          <a:p>
            <a:pPr lvl="1">
              <a:lnSpc>
                <a:spcPct val="130000"/>
              </a:lnSpc>
              <a:spcBef>
                <a:spcPts val="768"/>
              </a:spcBef>
            </a:pPr>
            <a:r>
              <a:rPr lang="en-US" sz="1000" b="1" u="sng" dirty="0"/>
              <a:t>Software Development Viewpoint:</a:t>
            </a:r>
            <a:r>
              <a:rPr lang="en-US" sz="1000" dirty="0"/>
              <a:t> The development and V&amp;V processes for space domain software and firmware objects </a:t>
            </a:r>
            <a:r>
              <a:rPr lang="en-US" sz="1000" u="sng" dirty="0"/>
              <a:t>(Note: </a:t>
            </a:r>
            <a:r>
              <a:rPr lang="en-US" sz="1000" u="sng" dirty="0">
                <a:solidFill>
                  <a:srgbClr val="FF0000"/>
                </a:solidFill>
              </a:rPr>
              <a:t>uses new</a:t>
            </a:r>
            <a:r>
              <a:rPr lang="en-US" sz="1000" u="sng" dirty="0"/>
              <a:t> CCSDS RASDS </a:t>
            </a:r>
            <a:r>
              <a:rPr lang="en-US" sz="1000" u="sng" dirty="0">
                <a:solidFill>
                  <a:srgbClr val="FF0000"/>
                </a:solidFill>
              </a:rPr>
              <a:t>Operations/</a:t>
            </a:r>
            <a:r>
              <a:rPr lang="en-US" sz="1000" u="sng" dirty="0"/>
              <a:t> </a:t>
            </a:r>
            <a:r>
              <a:rPr lang="en-US" sz="1000" u="sng" dirty="0">
                <a:solidFill>
                  <a:srgbClr val="FF0000"/>
                </a:solidFill>
              </a:rPr>
              <a:t>Process</a:t>
            </a:r>
            <a:r>
              <a:rPr lang="en-US" sz="1000" u="sng" dirty="0"/>
              <a:t> Viewpoints)</a:t>
            </a:r>
          </a:p>
          <a:p>
            <a:pPr lvl="1">
              <a:lnSpc>
                <a:spcPct val="130000"/>
              </a:lnSpc>
              <a:spcBef>
                <a:spcPts val="768"/>
              </a:spcBef>
            </a:pPr>
            <a:r>
              <a:rPr lang="en-US" sz="1000" b="1" u="sng" dirty="0"/>
              <a:t>Information Viewpoint:</a:t>
            </a:r>
            <a:r>
              <a:rPr lang="en-US" sz="1000" dirty="0"/>
              <a:t> This Viewpoint includes information and data definitions, data structures and relationships, best practices, or a library of Voluntary Consensus Standards. </a:t>
            </a:r>
            <a:r>
              <a:rPr lang="en-US" sz="1000" u="sng" dirty="0"/>
              <a:t>(Note: adopt CCSDS RASDS Viewpoint)</a:t>
            </a:r>
          </a:p>
          <a:p>
            <a:pPr>
              <a:lnSpc>
                <a:spcPct val="130000"/>
              </a:lnSpc>
              <a:spcBef>
                <a:spcPts val="768"/>
              </a:spcBef>
            </a:pPr>
            <a:endParaRPr lang="en-US" sz="1100" dirty="0"/>
          </a:p>
        </p:txBody>
      </p:sp>
      <p:sp>
        <p:nvSpPr>
          <p:cNvPr id="4" name="Oval 3">
            <a:extLst>
              <a:ext uri="{FF2B5EF4-FFF2-40B4-BE49-F238E27FC236}">
                <a16:creationId xmlns:a16="http://schemas.microsoft.com/office/drawing/2014/main" id="{762A37DC-855E-4649-A04B-06CE915F44EC}"/>
              </a:ext>
            </a:extLst>
          </p:cNvPr>
          <p:cNvSpPr/>
          <p:nvPr/>
        </p:nvSpPr>
        <p:spPr>
          <a:xfrm>
            <a:off x="1041446" y="2409745"/>
            <a:ext cx="1857375" cy="23812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Oval 4">
            <a:extLst>
              <a:ext uri="{FF2B5EF4-FFF2-40B4-BE49-F238E27FC236}">
                <a16:creationId xmlns:a16="http://schemas.microsoft.com/office/drawing/2014/main" id="{B2C5BBC2-A264-4A39-952C-32EA7A7E12BE}"/>
              </a:ext>
            </a:extLst>
          </p:cNvPr>
          <p:cNvSpPr/>
          <p:nvPr/>
        </p:nvSpPr>
        <p:spPr>
          <a:xfrm>
            <a:off x="1031330" y="2901131"/>
            <a:ext cx="1857375" cy="23812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Oval 5">
            <a:extLst>
              <a:ext uri="{FF2B5EF4-FFF2-40B4-BE49-F238E27FC236}">
                <a16:creationId xmlns:a16="http://schemas.microsoft.com/office/drawing/2014/main" id="{E4DA6E84-5549-49E7-AC8D-BCFBCD38EB65}"/>
              </a:ext>
            </a:extLst>
          </p:cNvPr>
          <p:cNvSpPr/>
          <p:nvPr/>
        </p:nvSpPr>
        <p:spPr>
          <a:xfrm>
            <a:off x="1069094" y="3883904"/>
            <a:ext cx="1857375" cy="23812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Oval 6">
            <a:extLst>
              <a:ext uri="{FF2B5EF4-FFF2-40B4-BE49-F238E27FC236}">
                <a16:creationId xmlns:a16="http://schemas.microsoft.com/office/drawing/2014/main" id="{49EA365A-9BD2-4EB1-8DB0-D85E26059EB0}"/>
              </a:ext>
            </a:extLst>
          </p:cNvPr>
          <p:cNvSpPr/>
          <p:nvPr/>
        </p:nvSpPr>
        <p:spPr>
          <a:xfrm>
            <a:off x="1088648" y="3386519"/>
            <a:ext cx="2095543" cy="23812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Oval 8">
            <a:extLst>
              <a:ext uri="{FF2B5EF4-FFF2-40B4-BE49-F238E27FC236}">
                <a16:creationId xmlns:a16="http://schemas.microsoft.com/office/drawing/2014/main" id="{C30B0F90-594C-410A-8F14-201C88B83A5B}"/>
              </a:ext>
            </a:extLst>
          </p:cNvPr>
          <p:cNvSpPr/>
          <p:nvPr/>
        </p:nvSpPr>
        <p:spPr>
          <a:xfrm>
            <a:off x="1041446" y="5127350"/>
            <a:ext cx="2376092" cy="23812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Oval 9">
            <a:extLst>
              <a:ext uri="{FF2B5EF4-FFF2-40B4-BE49-F238E27FC236}">
                <a16:creationId xmlns:a16="http://schemas.microsoft.com/office/drawing/2014/main" id="{20E48848-6B47-4524-9474-610276A10D17}"/>
              </a:ext>
            </a:extLst>
          </p:cNvPr>
          <p:cNvSpPr/>
          <p:nvPr/>
        </p:nvSpPr>
        <p:spPr>
          <a:xfrm>
            <a:off x="1041446" y="4855888"/>
            <a:ext cx="2397670" cy="23812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Date Placeholder 7">
            <a:extLst>
              <a:ext uri="{FF2B5EF4-FFF2-40B4-BE49-F238E27FC236}">
                <a16:creationId xmlns:a16="http://schemas.microsoft.com/office/drawing/2014/main" id="{03FD570C-284B-8746-B90B-5787B3559351}"/>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30983226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1"/>
          <p:cNvSpPr txBox="1">
            <a:spLocks noChangeArrowheads="1"/>
          </p:cNvSpPr>
          <p:nvPr/>
        </p:nvSpPr>
        <p:spPr bwMode="auto">
          <a:xfrm>
            <a:off x="685800" y="0"/>
            <a:ext cx="7772400" cy="990600"/>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ctr" eaLnBrk="0" hangingPunct="0">
              <a:lnSpc>
                <a:spcPct val="90000"/>
              </a:lnSpc>
              <a:defRPr>
                <a:solidFill>
                  <a:srgbClr val="0099A6"/>
                </a:solidFill>
              </a:defRPr>
            </a:lvl1pPr>
            <a:lvl2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2pPr>
            <a:lvl3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3pPr>
            <a:lvl4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4pPr>
            <a:lvl5pPr algn="ctr" eaLnBrk="0" hangingPunct="0">
              <a:lnSpc>
                <a:spcPct val="90000"/>
              </a:lnSpc>
              <a:defRPr sz="2500">
                <a:solidFill>
                  <a:schemeClr val="hlink"/>
                </a:solidFill>
                <a:latin typeface="Arial" pitchFamily="-107" charset="0"/>
                <a:ea typeface="ＭＳ Ｐゴシック" pitchFamily="26" charset="-128"/>
                <a:cs typeface="ＭＳ Ｐゴシック" pitchFamily="26" charset="-128"/>
              </a:defRPr>
            </a:lvl5pPr>
            <a:lvl6pPr marL="457200" algn="ctr" eaLnBrk="0" fontAlgn="base" hangingPunct="0">
              <a:lnSpc>
                <a:spcPct val="90000"/>
              </a:lnSpc>
              <a:spcBef>
                <a:spcPct val="0"/>
              </a:spcBef>
              <a:spcAft>
                <a:spcPct val="0"/>
              </a:spcAft>
              <a:defRPr sz="2500">
                <a:solidFill>
                  <a:schemeClr val="hlink"/>
                </a:solidFill>
                <a:latin typeface="Arial" pitchFamily="-107" charset="0"/>
              </a:defRPr>
            </a:lvl6pPr>
            <a:lvl7pPr marL="914400" algn="ctr" eaLnBrk="0" fontAlgn="base" hangingPunct="0">
              <a:lnSpc>
                <a:spcPct val="90000"/>
              </a:lnSpc>
              <a:spcBef>
                <a:spcPct val="0"/>
              </a:spcBef>
              <a:spcAft>
                <a:spcPct val="0"/>
              </a:spcAft>
              <a:defRPr sz="2500">
                <a:solidFill>
                  <a:schemeClr val="hlink"/>
                </a:solidFill>
                <a:latin typeface="Arial" pitchFamily="-107" charset="0"/>
              </a:defRPr>
            </a:lvl7pPr>
            <a:lvl8pPr marL="1371600" algn="ctr" eaLnBrk="0" fontAlgn="base" hangingPunct="0">
              <a:lnSpc>
                <a:spcPct val="90000"/>
              </a:lnSpc>
              <a:spcBef>
                <a:spcPct val="0"/>
              </a:spcBef>
              <a:spcAft>
                <a:spcPct val="0"/>
              </a:spcAft>
              <a:defRPr sz="2500">
                <a:solidFill>
                  <a:schemeClr val="hlink"/>
                </a:solidFill>
                <a:latin typeface="Arial" pitchFamily="-107" charset="0"/>
              </a:defRPr>
            </a:lvl8pPr>
            <a:lvl9pPr marL="1828800" algn="ctr" eaLnBrk="0" fontAlgn="base" hangingPunct="0">
              <a:lnSpc>
                <a:spcPct val="90000"/>
              </a:lnSpc>
              <a:spcBef>
                <a:spcPct val="0"/>
              </a:spcBef>
              <a:spcAft>
                <a:spcPct val="0"/>
              </a:spcAft>
              <a:defRPr sz="2500">
                <a:solidFill>
                  <a:schemeClr val="hlink"/>
                </a:solidFill>
                <a:latin typeface="Arial" pitchFamily="-107" charset="0"/>
              </a:defRPr>
            </a:lvl9pPr>
          </a:lstStyle>
          <a:p>
            <a:r>
              <a:rPr lang="en-US" dirty="0"/>
              <a:t>Proposed RASDS++ Extensions     </a:t>
            </a:r>
          </a:p>
          <a:p>
            <a:r>
              <a:rPr lang="en-US" dirty="0"/>
              <a:t>(including TC20 / SC 14 Joint Effort)</a:t>
            </a:r>
          </a:p>
        </p:txBody>
      </p:sp>
      <p:sp>
        <p:nvSpPr>
          <p:cNvPr id="14338" name="Text Box 2"/>
          <p:cNvSpPr txBox="1">
            <a:spLocks noChangeArrowheads="1"/>
          </p:cNvSpPr>
          <p:nvPr/>
        </p:nvSpPr>
        <p:spPr bwMode="auto">
          <a:xfrm>
            <a:off x="495300" y="838200"/>
            <a:ext cx="8153400" cy="54102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ap="flat">
                <a:solidFill>
                  <a:srgbClr val="808080"/>
                </a:solidFill>
                <a:round/>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lvl1pPr marL="341313" indent="-341313">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1pPr>
            <a:lvl2pPr marL="741363" indent="-284163">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5pPr>
            <a:lvl6pPr marL="2514600" indent="-228600" fontAlgn="base">
              <a:spcBef>
                <a:spcPct val="0"/>
              </a:spcBef>
              <a:spcAft>
                <a:spcPct val="0"/>
              </a:spcAft>
              <a:buClr>
                <a:srgbClr val="000000"/>
              </a:buClr>
              <a:buSzPct val="100000"/>
              <a:buFont typeface="Times New Roman" charse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6pPr>
            <a:lvl7pPr marL="2971800" indent="-228600" fontAlgn="base">
              <a:spcBef>
                <a:spcPct val="0"/>
              </a:spcBef>
              <a:spcAft>
                <a:spcPct val="0"/>
              </a:spcAft>
              <a:buClr>
                <a:srgbClr val="000000"/>
              </a:buClr>
              <a:buSzPct val="100000"/>
              <a:buFont typeface="Times New Roman" charse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7pPr>
            <a:lvl8pPr marL="3429000" indent="-228600" fontAlgn="base">
              <a:spcBef>
                <a:spcPct val="0"/>
              </a:spcBef>
              <a:spcAft>
                <a:spcPct val="0"/>
              </a:spcAft>
              <a:buClr>
                <a:srgbClr val="000000"/>
              </a:buClr>
              <a:buSzPct val="100000"/>
              <a:buFont typeface="Times New Roman" charse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8pPr>
            <a:lvl9pPr marL="3886200" indent="-228600" fontAlgn="base">
              <a:spcBef>
                <a:spcPct val="0"/>
              </a:spcBef>
              <a:spcAft>
                <a:spcPct val="0"/>
              </a:spcAft>
              <a:buClr>
                <a:srgbClr val="000000"/>
              </a:buClr>
              <a:buSzPct val="100000"/>
              <a:buFont typeface="Times New Roman" charset="0"/>
              <a:tabLst>
                <a:tab pos="911225" algn="l"/>
                <a:tab pos="1825625" algn="l"/>
                <a:tab pos="2740025" algn="l"/>
                <a:tab pos="3654425" algn="l"/>
                <a:tab pos="4568825" algn="l"/>
                <a:tab pos="5483225" algn="l"/>
                <a:tab pos="6397625" algn="l"/>
                <a:tab pos="7312025" algn="l"/>
                <a:tab pos="8226425" algn="l"/>
                <a:tab pos="9140825" algn="l"/>
                <a:tab pos="10055225" algn="l"/>
              </a:tabLst>
              <a:defRPr sz="2000">
                <a:solidFill>
                  <a:srgbClr val="000000"/>
                </a:solidFill>
                <a:latin typeface="Times New Roman" charset="0"/>
                <a:ea typeface="ＭＳ Ｐゴシック" charset="0"/>
                <a:cs typeface="ＭＳ Ｐゴシック" charset="0"/>
              </a:defRPr>
            </a:lvl9pPr>
          </a:lstStyle>
          <a:p>
            <a:pPr>
              <a:spcBef>
                <a:spcPts val="600"/>
              </a:spcBef>
              <a:buFont typeface="Arial" charset="0"/>
              <a:buChar char="•"/>
              <a:defRPr/>
            </a:pPr>
            <a:r>
              <a:rPr lang="en-US" dirty="0">
                <a:latin typeface="Arial" charset="0"/>
              </a:rPr>
              <a:t>New Service Viewpoint</a:t>
            </a:r>
          </a:p>
          <a:p>
            <a:pPr lvl="1">
              <a:spcBef>
                <a:spcPts val="500"/>
              </a:spcBef>
              <a:buFont typeface="Arial" charset="0"/>
              <a:buChar char="–"/>
              <a:defRPr/>
            </a:pPr>
            <a:r>
              <a:rPr lang="en-US" sz="1800" dirty="0">
                <a:latin typeface="Arial" charset="0"/>
              </a:rPr>
              <a:t>As introduced in CCSDS SCCS-ARD/ADD and ASL</a:t>
            </a:r>
          </a:p>
          <a:p>
            <a:pPr lvl="1">
              <a:spcBef>
                <a:spcPts val="500"/>
              </a:spcBef>
              <a:buFont typeface="Arial" charset="0"/>
              <a:buChar char="–"/>
              <a:defRPr/>
            </a:pPr>
            <a:r>
              <a:rPr lang="en-US" sz="1800" dirty="0">
                <a:latin typeface="Arial" charset="0"/>
              </a:rPr>
              <a:t>Covers system service interfaces and interface bindings</a:t>
            </a:r>
          </a:p>
          <a:p>
            <a:pPr lvl="1">
              <a:spcBef>
                <a:spcPts val="500"/>
              </a:spcBef>
              <a:buFont typeface="Arial" charset="0"/>
              <a:buChar char="–"/>
              <a:defRPr/>
            </a:pPr>
            <a:r>
              <a:rPr lang="en-US" sz="1800" dirty="0">
                <a:latin typeface="Arial" charset="0"/>
              </a:rPr>
              <a:t>Possibly leverage TOGAF, DODAF SV, or other service models</a:t>
            </a:r>
          </a:p>
          <a:p>
            <a:pPr>
              <a:spcBef>
                <a:spcPts val="600"/>
              </a:spcBef>
              <a:buFont typeface="Arial" charset="0"/>
              <a:buChar char="•"/>
              <a:defRPr/>
            </a:pPr>
            <a:r>
              <a:rPr lang="en-US" dirty="0">
                <a:latin typeface="Arial" charset="0"/>
              </a:rPr>
              <a:t>New Operations Viewpoint</a:t>
            </a:r>
          </a:p>
          <a:p>
            <a:pPr lvl="1">
              <a:spcBef>
                <a:spcPts val="500"/>
              </a:spcBef>
              <a:buFont typeface="Arial" charset="0"/>
              <a:buChar char="–"/>
              <a:defRPr/>
            </a:pPr>
            <a:r>
              <a:rPr lang="en-US" sz="1800" dirty="0">
                <a:latin typeface="Arial" charset="0"/>
              </a:rPr>
              <a:t>Add support for organizational </a:t>
            </a:r>
            <a:r>
              <a:rPr lang="en-US" sz="1800" dirty="0">
                <a:solidFill>
                  <a:srgbClr val="C00000"/>
                </a:solidFill>
                <a:latin typeface="Arial" charset="0"/>
              </a:rPr>
              <a:t>tasks, activities, </a:t>
            </a:r>
            <a:r>
              <a:rPr lang="en-US" sz="1800" dirty="0">
                <a:latin typeface="Arial" charset="0"/>
              </a:rPr>
              <a:t>processes, procedures, and related behavior</a:t>
            </a:r>
          </a:p>
          <a:p>
            <a:pPr lvl="1">
              <a:spcBef>
                <a:spcPts val="500"/>
              </a:spcBef>
              <a:buFont typeface="Arial" charset="0"/>
              <a:buChar char="–"/>
              <a:defRPr/>
            </a:pPr>
            <a:r>
              <a:rPr lang="en-US" sz="1800" dirty="0">
                <a:latin typeface="Arial" charset="0"/>
              </a:rPr>
              <a:t>Effectively extends existing Enterprise Viewpoint, uses Systems</a:t>
            </a:r>
          </a:p>
          <a:p>
            <a:pPr lvl="1">
              <a:spcBef>
                <a:spcPts val="500"/>
              </a:spcBef>
              <a:buFont typeface="Arial" charset="0"/>
              <a:buChar char="–"/>
              <a:defRPr/>
            </a:pPr>
            <a:r>
              <a:rPr lang="en-US" sz="1800" dirty="0">
                <a:latin typeface="Arial" charset="0"/>
              </a:rPr>
              <a:t>Possibly leverage DODAF OV’s or other process models</a:t>
            </a:r>
          </a:p>
          <a:p>
            <a:pPr>
              <a:spcBef>
                <a:spcPts val="600"/>
              </a:spcBef>
              <a:buFont typeface="Arial" charset="0"/>
              <a:buChar char="•"/>
              <a:defRPr/>
            </a:pPr>
            <a:r>
              <a:rPr lang="en-US" dirty="0">
                <a:latin typeface="Arial" charset="0"/>
              </a:rPr>
              <a:t>Adapted Physical Object viewpoint</a:t>
            </a:r>
          </a:p>
          <a:p>
            <a:pPr lvl="1">
              <a:spcBef>
                <a:spcPts val="500"/>
              </a:spcBef>
              <a:buFont typeface="Arial" charset="0"/>
              <a:buChar char="–"/>
              <a:defRPr/>
            </a:pPr>
            <a:r>
              <a:rPr lang="en-US" sz="1800" dirty="0">
                <a:latin typeface="Arial" charset="0"/>
              </a:rPr>
              <a:t>Leverage existing Connectivity Viewpoint (Nodes &amp; Links) to cover  all sorts of physical &amp; energetic aspects, using Components (Nodes) &amp; Connectors (Links) as starting point</a:t>
            </a:r>
          </a:p>
          <a:p>
            <a:pPr lvl="1">
              <a:spcBef>
                <a:spcPts val="500"/>
              </a:spcBef>
              <a:buFont typeface="Arial" charset="0"/>
              <a:buChar char="–"/>
              <a:defRPr/>
            </a:pPr>
            <a:r>
              <a:rPr lang="en-US" sz="1800" dirty="0">
                <a:latin typeface="Arial" charset="0"/>
              </a:rPr>
              <a:t>Add new aspects for physical elements (structures, articulation, power, thermal views, propulsion, electro-magnetic) perhaps each with their own View attributes</a:t>
            </a:r>
          </a:p>
          <a:p>
            <a:pPr lvl="1">
              <a:spcBef>
                <a:spcPts val="500"/>
              </a:spcBef>
              <a:buFont typeface="Arial" charset="0"/>
              <a:buNone/>
              <a:defRPr/>
            </a:pPr>
            <a:endParaRPr lang="en-US" sz="1800" dirty="0">
              <a:latin typeface="Arial" charset="0"/>
            </a:endParaRPr>
          </a:p>
        </p:txBody>
      </p:sp>
      <p:sp>
        <p:nvSpPr>
          <p:cNvPr id="2" name="Date Placeholder 1">
            <a:extLst>
              <a:ext uri="{FF2B5EF4-FFF2-40B4-BE49-F238E27FC236}">
                <a16:creationId xmlns:a16="http://schemas.microsoft.com/office/drawing/2014/main" id="{65408155-D1F7-DD4C-9CEB-86E018636501}"/>
              </a:ext>
            </a:extLst>
          </p:cNvPr>
          <p:cNvSpPr>
            <a:spLocks noGrp="1"/>
          </p:cNvSpPr>
          <p:nvPr>
            <p:ph type="dt" sz="half" idx="2"/>
          </p:nvPr>
        </p:nvSpPr>
        <p:spPr>
          <a:xfrm>
            <a:off x="0" y="6553200"/>
            <a:ext cx="1731963" cy="268288"/>
          </a:xfrm>
        </p:spPr>
        <p:txBody>
          <a:bodyPr/>
          <a:lstStyle/>
          <a:p>
            <a:r>
              <a:rPr lang="en-US"/>
              <a:t>28 Mar 2024</a:t>
            </a:r>
            <a:endParaRPr lang="en-US" dirty="0"/>
          </a:p>
        </p:txBody>
      </p:sp>
    </p:spTree>
    <p:extLst>
      <p:ext uri="{BB962C8B-B14F-4D97-AF65-F5344CB8AC3E}">
        <p14:creationId xmlns:p14="http://schemas.microsoft.com/office/powerpoint/2010/main" val="3793105748"/>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7DC16-62E1-8D47-82C5-919074382B57}"/>
              </a:ext>
            </a:extLst>
          </p:cNvPr>
          <p:cNvSpPr>
            <a:spLocks noGrp="1"/>
          </p:cNvSpPr>
          <p:nvPr>
            <p:ph type="title"/>
          </p:nvPr>
        </p:nvSpPr>
        <p:spPr/>
        <p:txBody>
          <a:bodyPr/>
          <a:lstStyle/>
          <a:p>
            <a:r>
              <a:rPr lang="en-US" dirty="0">
                <a:solidFill>
                  <a:srgbClr val="0099A6"/>
                </a:solidFill>
              </a:rPr>
              <a:t>Services Viewpoint - New</a:t>
            </a:r>
          </a:p>
        </p:txBody>
      </p:sp>
      <p:sp>
        <p:nvSpPr>
          <p:cNvPr id="3" name="Date Placeholder 2">
            <a:extLst>
              <a:ext uri="{FF2B5EF4-FFF2-40B4-BE49-F238E27FC236}">
                <a16:creationId xmlns:a16="http://schemas.microsoft.com/office/drawing/2014/main" id="{E69E7C02-296D-424D-B2D5-F5EA35EAD291}"/>
              </a:ext>
            </a:extLst>
          </p:cNvPr>
          <p:cNvSpPr>
            <a:spLocks noGrp="1"/>
          </p:cNvSpPr>
          <p:nvPr>
            <p:ph type="dt" sz="half" idx="2"/>
          </p:nvPr>
        </p:nvSpPr>
        <p:spPr>
          <a:xfrm>
            <a:off x="0" y="6553200"/>
            <a:ext cx="1731963" cy="268288"/>
          </a:xfrm>
        </p:spPr>
        <p:txBody>
          <a:bodyPr/>
          <a:lstStyle/>
          <a:p>
            <a:r>
              <a:rPr lang="en-US"/>
              <a:t>28 Mar 2024</a:t>
            </a:r>
            <a:endParaRPr lang="en-US" dirty="0"/>
          </a:p>
        </p:txBody>
      </p:sp>
      <p:sp>
        <p:nvSpPr>
          <p:cNvPr id="5" name="Content Placeholder 3">
            <a:extLst>
              <a:ext uri="{FF2B5EF4-FFF2-40B4-BE49-F238E27FC236}">
                <a16:creationId xmlns:a16="http://schemas.microsoft.com/office/drawing/2014/main" id="{229222E2-5E4F-9849-ADCF-897AB4044A55}"/>
              </a:ext>
            </a:extLst>
          </p:cNvPr>
          <p:cNvSpPr txBox="1">
            <a:spLocks/>
          </p:cNvSpPr>
          <p:nvPr/>
        </p:nvSpPr>
        <p:spPr>
          <a:xfrm>
            <a:off x="450188" y="914400"/>
            <a:ext cx="8229600" cy="4525963"/>
          </a:xfrm>
          <a:prstGeom prst="rect">
            <a:avLst/>
          </a:prstGeom>
        </p:spPr>
        <p:txBody>
          <a:bodyPr vert="horz"/>
          <a:lstStyle>
            <a:lvl1pPr marL="230188" indent="-230188" algn="l" rtl="0" eaLnBrk="0" fontAlgn="base" hangingPunct="0">
              <a:lnSpc>
                <a:spcPct val="80000"/>
              </a:lnSpc>
              <a:spcBef>
                <a:spcPct val="10000"/>
              </a:spcBef>
              <a:spcAft>
                <a:spcPct val="10000"/>
              </a:spcAft>
              <a:buSzPct val="125000"/>
              <a:buChar char="•"/>
              <a:defRPr sz="2500" b="1">
                <a:solidFill>
                  <a:schemeClr val="tx1"/>
                </a:solidFill>
                <a:latin typeface="+mn-lt"/>
                <a:ea typeface="ＭＳ Ｐゴシック" pitchFamily="26" charset="-128"/>
                <a:cs typeface="ＭＳ Ｐゴシック" pitchFamily="26" charset="-128"/>
              </a:defRPr>
            </a:lvl1pPr>
            <a:lvl2pPr marL="568325" indent="-222250" algn="l" rtl="0" eaLnBrk="0" fontAlgn="base" hangingPunct="0">
              <a:lnSpc>
                <a:spcPct val="80000"/>
              </a:lnSpc>
              <a:spcBef>
                <a:spcPct val="10000"/>
              </a:spcBef>
              <a:spcAft>
                <a:spcPct val="10000"/>
              </a:spcAft>
              <a:buSzPct val="125000"/>
              <a:buChar char="•"/>
              <a:defRPr sz="2200" b="1">
                <a:solidFill>
                  <a:schemeClr val="tx1"/>
                </a:solidFill>
                <a:latin typeface="+mn-lt"/>
                <a:ea typeface="ＭＳ Ｐゴシック" pitchFamily="-107" charset="-128"/>
              </a:defRPr>
            </a:lvl2pPr>
            <a:lvl3pPr marL="914400" indent="-231775" algn="l" rtl="0" eaLnBrk="0" fontAlgn="base" hangingPunct="0">
              <a:lnSpc>
                <a:spcPct val="80000"/>
              </a:lnSpc>
              <a:spcBef>
                <a:spcPct val="10000"/>
              </a:spcBef>
              <a:spcAft>
                <a:spcPct val="10000"/>
              </a:spcAft>
              <a:buSzPct val="125000"/>
              <a:buChar char="-"/>
              <a:defRPr b="1">
                <a:solidFill>
                  <a:schemeClr val="tx1"/>
                </a:solidFill>
                <a:latin typeface="+mn-lt"/>
                <a:ea typeface="ＭＳ Ｐゴシック" pitchFamily="-107" charset="-128"/>
              </a:defRPr>
            </a:lvl3pPr>
            <a:lvl4pPr marL="1260475" indent="-231775" algn="l" rtl="0" eaLnBrk="0" fontAlgn="base" hangingPunct="0">
              <a:lnSpc>
                <a:spcPct val="80000"/>
              </a:lnSpc>
              <a:spcBef>
                <a:spcPct val="10000"/>
              </a:spcBef>
              <a:spcAft>
                <a:spcPct val="10000"/>
              </a:spcAft>
              <a:buSzPct val="125000"/>
              <a:buChar char="-"/>
              <a:defRPr b="1">
                <a:solidFill>
                  <a:schemeClr val="tx1"/>
                </a:solidFill>
                <a:latin typeface="+mn-lt"/>
                <a:ea typeface="ＭＳ Ｐゴシック" pitchFamily="-107" charset="-128"/>
              </a:defRPr>
            </a:lvl4pPr>
            <a:lvl5pPr marL="1597025" indent="-220663" algn="l" rtl="0" eaLnBrk="0" fontAlgn="base" hangingPunct="0">
              <a:lnSpc>
                <a:spcPct val="80000"/>
              </a:lnSpc>
              <a:spcBef>
                <a:spcPct val="10000"/>
              </a:spcBef>
              <a:spcAft>
                <a:spcPct val="10000"/>
              </a:spcAft>
              <a:buSzPct val="125000"/>
              <a:buChar char="•"/>
              <a:defRPr b="1">
                <a:solidFill>
                  <a:schemeClr val="tx1"/>
                </a:solidFill>
                <a:latin typeface="+mn-lt"/>
                <a:ea typeface="ＭＳ Ｐゴシック" pitchFamily="-107" charset="-128"/>
              </a:defRPr>
            </a:lvl5pPr>
            <a:lvl6pPr marL="2054225" indent="-220663" algn="l" rtl="0" eaLnBrk="0" fontAlgn="base" hangingPunct="0">
              <a:lnSpc>
                <a:spcPct val="80000"/>
              </a:lnSpc>
              <a:spcBef>
                <a:spcPct val="10000"/>
              </a:spcBef>
              <a:spcAft>
                <a:spcPct val="10000"/>
              </a:spcAft>
              <a:buSzPct val="125000"/>
              <a:buChar char="•"/>
              <a:defRPr b="1">
                <a:solidFill>
                  <a:schemeClr val="tx1"/>
                </a:solidFill>
                <a:latin typeface="+mn-lt"/>
                <a:ea typeface="ＭＳ Ｐゴシック" pitchFamily="-107" charset="-128"/>
              </a:defRPr>
            </a:lvl6pPr>
            <a:lvl7pPr marL="2511425" indent="-220663" algn="l" rtl="0" eaLnBrk="0" fontAlgn="base" hangingPunct="0">
              <a:lnSpc>
                <a:spcPct val="80000"/>
              </a:lnSpc>
              <a:spcBef>
                <a:spcPct val="10000"/>
              </a:spcBef>
              <a:spcAft>
                <a:spcPct val="10000"/>
              </a:spcAft>
              <a:buSzPct val="125000"/>
              <a:buChar char="•"/>
              <a:defRPr b="1">
                <a:solidFill>
                  <a:schemeClr val="tx1"/>
                </a:solidFill>
                <a:latin typeface="+mn-lt"/>
                <a:ea typeface="ＭＳ Ｐゴシック" pitchFamily="-107" charset="-128"/>
              </a:defRPr>
            </a:lvl7pPr>
            <a:lvl8pPr marL="2968625" indent="-220663" algn="l" rtl="0" eaLnBrk="0" fontAlgn="base" hangingPunct="0">
              <a:lnSpc>
                <a:spcPct val="80000"/>
              </a:lnSpc>
              <a:spcBef>
                <a:spcPct val="10000"/>
              </a:spcBef>
              <a:spcAft>
                <a:spcPct val="10000"/>
              </a:spcAft>
              <a:buSzPct val="125000"/>
              <a:buChar char="•"/>
              <a:defRPr b="1">
                <a:solidFill>
                  <a:schemeClr val="tx1"/>
                </a:solidFill>
                <a:latin typeface="+mn-lt"/>
                <a:ea typeface="ＭＳ Ｐゴシック" pitchFamily="-107" charset="-128"/>
              </a:defRPr>
            </a:lvl8pPr>
            <a:lvl9pPr marL="3425825" indent="-220663" algn="l" rtl="0" eaLnBrk="0" fontAlgn="base" hangingPunct="0">
              <a:lnSpc>
                <a:spcPct val="80000"/>
              </a:lnSpc>
              <a:spcBef>
                <a:spcPct val="10000"/>
              </a:spcBef>
              <a:spcAft>
                <a:spcPct val="10000"/>
              </a:spcAft>
              <a:buSzPct val="125000"/>
              <a:buChar char="•"/>
              <a:defRPr b="1">
                <a:solidFill>
                  <a:schemeClr val="tx1"/>
                </a:solidFill>
                <a:latin typeface="+mn-lt"/>
                <a:ea typeface="ＭＳ Ｐゴシック" pitchFamily="-107" charset="-128"/>
              </a:defRPr>
            </a:lvl9pPr>
          </a:lstStyle>
          <a:p>
            <a:r>
              <a:rPr lang="en-US" sz="1800" kern="0" dirty="0"/>
              <a:t>The Services Viewpoint focuses on the exposed services offered by a space system, formalized by functions and interfaces.  It describes the interfaces of systems entities (hardware, software, Persons, and/or procedures), how to request and provide services, and their operations and interface bindings. </a:t>
            </a:r>
          </a:p>
          <a:p>
            <a:r>
              <a:rPr lang="en-US" sz="1800" kern="0" dirty="0"/>
              <a:t>Stakeholder Concerns:</a:t>
            </a:r>
          </a:p>
          <a:p>
            <a:pPr lvl="1"/>
            <a:r>
              <a:rPr lang="en-US" sz="1400" kern="0" dirty="0"/>
              <a:t>The services provided by the system (H/W, SW, Persons); </a:t>
            </a:r>
          </a:p>
          <a:p>
            <a:pPr lvl="1"/>
            <a:r>
              <a:rPr lang="en-US" sz="1400" kern="0" dirty="0"/>
              <a:t>The interfaces, access points, and protocols for the system; </a:t>
            </a:r>
          </a:p>
          <a:p>
            <a:pPr lvl="1"/>
            <a:r>
              <a:rPr lang="en-US" sz="1400" kern="0" dirty="0"/>
              <a:t>The requirements and constraints on the services; </a:t>
            </a:r>
          </a:p>
          <a:p>
            <a:pPr lvl="1"/>
            <a:r>
              <a:rPr lang="en-US" sz="1400" kern="0" dirty="0"/>
              <a:t>The required and provided data for the services;</a:t>
            </a:r>
          </a:p>
          <a:p>
            <a:pPr lvl="1"/>
            <a:r>
              <a:rPr lang="en-US" sz="1400" kern="0" dirty="0"/>
              <a:t>Any contractual arrangements or agreements for services. </a:t>
            </a:r>
          </a:p>
          <a:p>
            <a:r>
              <a:rPr lang="en-US" sz="1800" kern="0" dirty="0"/>
              <a:t>Service Objects: </a:t>
            </a:r>
          </a:p>
          <a:p>
            <a:pPr lvl="1"/>
            <a:r>
              <a:rPr lang="en-US" sz="1400" kern="0" dirty="0"/>
              <a:t>Types: Service types, both formal and informal (systems, Persons, software, </a:t>
            </a:r>
            <a:r>
              <a:rPr lang="en-US" sz="1400" kern="0" dirty="0" err="1"/>
              <a:t>etc</a:t>
            </a:r>
            <a:r>
              <a:rPr lang="en-US" sz="1400" kern="0" dirty="0"/>
              <a:t>), data types, and Resources (access to elements having service roles); </a:t>
            </a:r>
          </a:p>
          <a:p>
            <a:pPr lvl="1"/>
            <a:r>
              <a:rPr lang="en-US" sz="1400" kern="0" dirty="0"/>
              <a:t>Attributes: service name, type, operations, point of contact, interfaces, interface bindings, and data, interaction modes, policies, constraints; </a:t>
            </a:r>
          </a:p>
          <a:p>
            <a:r>
              <a:rPr lang="en-US" sz="1800" kern="0" dirty="0"/>
              <a:t>Domains (boundaries of responsibility or ownership); </a:t>
            </a:r>
          </a:p>
          <a:p>
            <a:r>
              <a:rPr lang="en-US" sz="1800" kern="0" dirty="0"/>
              <a:t>Relationships (ownership, membership, participation, roles, contractual); </a:t>
            </a:r>
          </a:p>
          <a:p>
            <a:r>
              <a:rPr lang="en-US" sz="1800" kern="0" dirty="0"/>
              <a:t>Information (defined instances of services, functions, and data specifications, along with documents, agreements, contracts, policies, requirements, objectives, goals, scenarios, membership lists, where formal specifications of all of the data to be exchanged are found in Information Views).</a:t>
            </a:r>
          </a:p>
        </p:txBody>
      </p:sp>
    </p:spTree>
    <p:extLst>
      <p:ext uri="{BB962C8B-B14F-4D97-AF65-F5344CB8AC3E}">
        <p14:creationId xmlns:p14="http://schemas.microsoft.com/office/powerpoint/2010/main" val="310317270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Date Placeholder 1">
            <a:extLst>
              <a:ext uri="{FF2B5EF4-FFF2-40B4-BE49-F238E27FC236}">
                <a16:creationId xmlns:a16="http://schemas.microsoft.com/office/drawing/2014/main" id="{05D83704-E6B4-514A-BCAA-893D72557DAB}"/>
              </a:ext>
            </a:extLst>
          </p:cNvPr>
          <p:cNvSpPr>
            <a:spLocks noGrp="1"/>
          </p:cNvSpPr>
          <p:nvPr>
            <p:ph type="dt" sz="quarter" idx="2"/>
          </p:nvPr>
        </p:nvSpPr>
        <p:spPr bwMode="auto">
          <a:xfrm>
            <a:off x="0" y="65532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algn="l" rtl="0" eaLnBrk="1" fontAlgn="base" hangingPunct="1">
              <a:spcBef>
                <a:spcPct val="0"/>
              </a:spcBef>
              <a:spcAft>
                <a:spcPct val="0"/>
              </a:spcAft>
              <a:defRPr sz="1200" kern="1200" smtClean="0">
                <a:solidFill>
                  <a:schemeClr val="tx1"/>
                </a:solidFill>
                <a:latin typeface="+mn-lt"/>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r>
              <a:rPr lang="en-US" altLang="en-US" b="0"/>
              <a:t>28 Mar 2024</a:t>
            </a:r>
            <a:endParaRPr lang="en-US" altLang="en-US" b="0" dirty="0"/>
          </a:p>
        </p:txBody>
      </p:sp>
      <p:sp>
        <p:nvSpPr>
          <p:cNvPr id="20484" name="Rectangle 3">
            <a:extLst>
              <a:ext uri="{FF2B5EF4-FFF2-40B4-BE49-F238E27FC236}">
                <a16:creationId xmlns:a16="http://schemas.microsoft.com/office/drawing/2014/main" id="{07EB4B8D-1B03-4E46-8ABB-6F0CE7B833C8}"/>
              </a:ext>
            </a:extLst>
          </p:cNvPr>
          <p:cNvSpPr>
            <a:spLocks noChangeArrowheads="1"/>
          </p:cNvSpPr>
          <p:nvPr/>
        </p:nvSpPr>
        <p:spPr bwMode="auto">
          <a:xfrm>
            <a:off x="457200" y="0"/>
            <a:ext cx="8229600" cy="438582"/>
          </a:xfrm>
          <a:prstGeom prst="rect">
            <a:avLst/>
          </a:prstGeom>
        </p:spPr>
        <p:txBody>
          <a:bodyPr vert="horz"/>
          <a:lstStyle/>
          <a:p>
            <a:pPr algn="ctr" eaLnBrk="0" hangingPunct="0">
              <a:lnSpc>
                <a:spcPct val="90000"/>
              </a:lnSpc>
            </a:pPr>
            <a:r>
              <a:rPr lang="en-US" altLang="ja-JP" sz="2500" dirty="0">
                <a:solidFill>
                  <a:srgbClr val="FF0000"/>
                </a:solidFill>
                <a:latin typeface="+mj-lt"/>
                <a:ea typeface="ＭＳ Ｐゴシック" pitchFamily="26" charset="-128"/>
                <a:cs typeface="ＭＳ Ｐゴシック" pitchFamily="26" charset="-128"/>
              </a:rPr>
              <a:t>Service</a:t>
            </a:r>
            <a:r>
              <a:rPr lang="en-US" altLang="ja-JP" sz="2500" dirty="0">
                <a:solidFill>
                  <a:srgbClr val="0099A6"/>
                </a:solidFill>
                <a:latin typeface="+mj-lt"/>
                <a:ea typeface="ＭＳ Ｐゴシック" pitchFamily="26" charset="-128"/>
                <a:cs typeface="ＭＳ Ｐゴシック" pitchFamily="26" charset="-128"/>
              </a:rPr>
              <a:t> Viewpoint - </a:t>
            </a:r>
            <a:r>
              <a:rPr lang="en-US" altLang="ja-JP" sz="2500" dirty="0">
                <a:solidFill>
                  <a:srgbClr val="FF0000"/>
                </a:solidFill>
                <a:latin typeface="+mj-lt"/>
                <a:ea typeface="ＭＳ Ｐゴシック" pitchFamily="26" charset="-128"/>
                <a:cs typeface="ＭＳ Ｐゴシック" pitchFamily="26" charset="-128"/>
              </a:rPr>
              <a:t>Service</a:t>
            </a:r>
            <a:r>
              <a:rPr lang="en-US" altLang="ja-JP" sz="2500" dirty="0">
                <a:solidFill>
                  <a:srgbClr val="0099A6"/>
                </a:solidFill>
                <a:latin typeface="+mj-lt"/>
                <a:ea typeface="ＭＳ Ｐゴシック" pitchFamily="26" charset="-128"/>
                <a:cs typeface="ＭＳ Ｐゴシック" pitchFamily="26" charset="-128"/>
              </a:rPr>
              <a:t> Object</a:t>
            </a:r>
          </a:p>
          <a:p>
            <a:pPr algn="ctr" eaLnBrk="0" hangingPunct="0">
              <a:lnSpc>
                <a:spcPct val="90000"/>
              </a:lnSpc>
            </a:pPr>
            <a:r>
              <a:rPr lang="en-US" altLang="ja-JP" sz="2000" dirty="0">
                <a:solidFill>
                  <a:srgbClr val="0099A6"/>
                </a:solidFill>
                <a:latin typeface="+mj-lt"/>
                <a:ea typeface="ＭＳ Ｐゴシック" pitchFamily="26" charset="-128"/>
                <a:cs typeface="ＭＳ Ｐゴシック" pitchFamily="26" charset="-128"/>
              </a:rPr>
              <a:t>(Specialized Functional Entity Features)</a:t>
            </a:r>
          </a:p>
        </p:txBody>
      </p:sp>
      <p:sp>
        <p:nvSpPr>
          <p:cNvPr id="2" name="Oval 1">
            <a:extLst>
              <a:ext uri="{FF2B5EF4-FFF2-40B4-BE49-F238E27FC236}">
                <a16:creationId xmlns:a16="http://schemas.microsoft.com/office/drawing/2014/main" id="{28C851FF-4DDB-0B4F-A513-85CABC3432CE}"/>
              </a:ext>
            </a:extLst>
          </p:cNvPr>
          <p:cNvSpPr/>
          <p:nvPr/>
        </p:nvSpPr>
        <p:spPr>
          <a:xfrm>
            <a:off x="3429000" y="2620737"/>
            <a:ext cx="2392363" cy="1049337"/>
          </a:xfrm>
          <a:prstGeom prst="ellipse">
            <a:avLst/>
          </a:prstGeom>
          <a:solidFill>
            <a:srgbClr val="FF7C00"/>
          </a:solidFill>
          <a:ln>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sz="1800" b="1" dirty="0">
                <a:solidFill>
                  <a:schemeClr val="bg1"/>
                </a:solidFill>
                <a:latin typeface="+mj-lt"/>
                <a:ea typeface="ＭＳ Ｐゴシック" panose="020B0600070205080204" pitchFamily="34" charset="-128"/>
              </a:rPr>
              <a:t>Service</a:t>
            </a:r>
          </a:p>
          <a:p>
            <a:pPr algn="ctr" eaLnBrk="1" hangingPunct="1">
              <a:defRPr/>
            </a:pPr>
            <a:r>
              <a:rPr lang="en-US" sz="1800" dirty="0">
                <a:solidFill>
                  <a:schemeClr val="bg1"/>
                </a:solidFill>
                <a:latin typeface="+mj-lt"/>
                <a:ea typeface="ＭＳ Ｐゴシック" panose="020B0600070205080204" pitchFamily="34" charset="-128"/>
              </a:rPr>
              <a:t>Object</a:t>
            </a:r>
            <a:endParaRPr lang="en-US" sz="2000" b="1" dirty="0">
              <a:solidFill>
                <a:schemeClr val="bg1"/>
              </a:solidFill>
              <a:latin typeface="+mj-lt"/>
              <a:ea typeface="ＭＳ Ｐゴシック" panose="020B0600070205080204" pitchFamily="34" charset="-128"/>
            </a:endParaRPr>
          </a:p>
        </p:txBody>
      </p:sp>
      <p:sp>
        <p:nvSpPr>
          <p:cNvPr id="18" name="AutoShape 7">
            <a:extLst>
              <a:ext uri="{FF2B5EF4-FFF2-40B4-BE49-F238E27FC236}">
                <a16:creationId xmlns:a16="http://schemas.microsoft.com/office/drawing/2014/main" id="{A547095E-E865-B645-B156-F1553B54C8BB}"/>
              </a:ext>
            </a:extLst>
          </p:cNvPr>
          <p:cNvSpPr>
            <a:spLocks noChangeArrowheads="1"/>
          </p:cNvSpPr>
          <p:nvPr/>
        </p:nvSpPr>
        <p:spPr bwMode="auto">
          <a:xfrm rot="5400000">
            <a:off x="4053681" y="1281880"/>
            <a:ext cx="11430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19" name="AutoShape 7">
            <a:extLst>
              <a:ext uri="{FF2B5EF4-FFF2-40B4-BE49-F238E27FC236}">
                <a16:creationId xmlns:a16="http://schemas.microsoft.com/office/drawing/2014/main" id="{8D16881F-70B5-E545-90D6-06D9EE2669A4}"/>
              </a:ext>
            </a:extLst>
          </p:cNvPr>
          <p:cNvSpPr>
            <a:spLocks noChangeArrowheads="1"/>
          </p:cNvSpPr>
          <p:nvPr/>
        </p:nvSpPr>
        <p:spPr bwMode="auto">
          <a:xfrm>
            <a:off x="1767592" y="2908074"/>
            <a:ext cx="11430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20" name="AutoShape 7">
            <a:extLst>
              <a:ext uri="{FF2B5EF4-FFF2-40B4-BE49-F238E27FC236}">
                <a16:creationId xmlns:a16="http://schemas.microsoft.com/office/drawing/2014/main" id="{E077B702-DF1C-434F-A66F-3D874A15EE91}"/>
              </a:ext>
            </a:extLst>
          </p:cNvPr>
          <p:cNvSpPr>
            <a:spLocks noChangeArrowheads="1"/>
          </p:cNvSpPr>
          <p:nvPr/>
        </p:nvSpPr>
        <p:spPr bwMode="auto">
          <a:xfrm>
            <a:off x="6400800" y="2913189"/>
            <a:ext cx="1143000" cy="609600"/>
          </a:xfrm>
          <a:prstGeom prst="stripedRightArrow">
            <a:avLst/>
          </a:prstGeom>
          <a:solidFill>
            <a:srgbClr val="92D050"/>
          </a:solidFill>
          <a:ln w="9525">
            <a:solidFill>
              <a:schemeClr val="tx1"/>
            </a:solidFill>
            <a:miter lim="800000"/>
            <a:headEnd/>
            <a:tailEnd/>
          </a:ln>
          <a:effec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3" name="Rectangle 4">
            <a:extLst>
              <a:ext uri="{FF2B5EF4-FFF2-40B4-BE49-F238E27FC236}">
                <a16:creationId xmlns:a16="http://schemas.microsoft.com/office/drawing/2014/main" id="{496248F9-4B1E-8BAF-D283-276DBA66FBB3}"/>
              </a:ext>
            </a:extLst>
          </p:cNvPr>
          <p:cNvSpPr>
            <a:spLocks noChangeArrowheads="1"/>
          </p:cNvSpPr>
          <p:nvPr/>
        </p:nvSpPr>
        <p:spPr bwMode="auto">
          <a:xfrm>
            <a:off x="3733800" y="4267200"/>
            <a:ext cx="2209800" cy="12311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Attributes</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Identifier</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Type</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Behavior</a:t>
            </a:r>
          </a:p>
          <a:p>
            <a:pPr marL="285750" indent="-285750" eaLnBrk="1" hangingPunct="1">
              <a:buFont typeface="Arial" panose="020B0604020202020204" pitchFamily="34" charset="0"/>
              <a:buChar char="•"/>
            </a:pPr>
            <a:r>
              <a:rPr kumimoji="1" lang="en-US" altLang="ja-JP" sz="1400" b="0" dirty="0">
                <a:latin typeface="Arial" panose="020B0604020202020204" pitchFamily="34" charset="0"/>
                <a:ea typeface="Osaka" charset="-128"/>
              </a:rPr>
              <a:t>Data</a:t>
            </a:r>
          </a:p>
        </p:txBody>
      </p:sp>
      <p:sp>
        <p:nvSpPr>
          <p:cNvPr id="4" name="Rectangle 8">
            <a:extLst>
              <a:ext uri="{FF2B5EF4-FFF2-40B4-BE49-F238E27FC236}">
                <a16:creationId xmlns:a16="http://schemas.microsoft.com/office/drawing/2014/main" id="{116AFB08-CE49-6813-7630-C812C42BA798}"/>
              </a:ext>
            </a:extLst>
          </p:cNvPr>
          <p:cNvSpPr>
            <a:spLocks noChangeArrowheads="1"/>
          </p:cNvSpPr>
          <p:nvPr/>
        </p:nvSpPr>
        <p:spPr bwMode="auto">
          <a:xfrm>
            <a:off x="6172200" y="4038600"/>
            <a:ext cx="2863850"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External Interfaces:</a:t>
            </a:r>
            <a:endParaRPr kumimoji="1" lang="en-US" altLang="ja-JP" sz="1800" dirty="0">
              <a:latin typeface="Arial" panose="020B0604020202020204" pitchFamily="34" charset="0"/>
              <a:ea typeface="Osaka" charset="-128"/>
            </a:endParaRPr>
          </a:p>
          <a:p>
            <a:r>
              <a:rPr kumimoji="1" lang="en-US" altLang="ja-JP" sz="1800" dirty="0">
                <a:latin typeface="Arial" panose="020B0604020202020204" pitchFamily="34" charset="0"/>
                <a:ea typeface="Osaka" charset="-128"/>
              </a:rPr>
              <a:t>    </a:t>
            </a:r>
            <a:r>
              <a:rPr kumimoji="1" lang="en-US" sz="1600" b="0" dirty="0">
                <a:latin typeface="Arial" panose="020B0604020202020204" pitchFamily="34" charset="0"/>
                <a:ea typeface="Osaka" charset="-128"/>
              </a:rPr>
              <a:t>How other Functional Objects are used to support the performance of this Object </a:t>
            </a:r>
          </a:p>
          <a:p>
            <a:pPr eaLnBrk="1" hangingPunct="1"/>
            <a:endParaRPr kumimoji="1" lang="en-US" altLang="ja-JP" sz="1600" b="0" dirty="0">
              <a:latin typeface="Arial" panose="020B0604020202020204" pitchFamily="34" charset="0"/>
              <a:ea typeface="Osaka" charset="-128"/>
            </a:endParaRPr>
          </a:p>
        </p:txBody>
      </p:sp>
      <p:sp>
        <p:nvSpPr>
          <p:cNvPr id="5" name="Rectangle 9">
            <a:extLst>
              <a:ext uri="{FF2B5EF4-FFF2-40B4-BE49-F238E27FC236}">
                <a16:creationId xmlns:a16="http://schemas.microsoft.com/office/drawing/2014/main" id="{E84C4B13-28DD-E3D4-EB82-9E04C4F06D25}"/>
              </a:ext>
            </a:extLst>
          </p:cNvPr>
          <p:cNvSpPr>
            <a:spLocks noChangeArrowheads="1"/>
          </p:cNvSpPr>
          <p:nvPr/>
        </p:nvSpPr>
        <p:spPr bwMode="auto">
          <a:xfrm>
            <a:off x="4902200" y="1306513"/>
            <a:ext cx="2903359" cy="892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Management Interfaces:</a:t>
            </a:r>
            <a:endParaRPr kumimoji="1" lang="en-US" altLang="ja-JP" sz="1800" dirty="0">
              <a:latin typeface="Arial" panose="020B0604020202020204" pitchFamily="34" charset="0"/>
              <a:ea typeface="Osaka" charset="-128"/>
            </a:endParaRPr>
          </a:p>
          <a:p>
            <a:pPr eaLnBrk="1" hangingPunct="1"/>
            <a:r>
              <a:rPr kumimoji="1" lang="en-US" altLang="ja-JP" sz="1800" dirty="0">
                <a:latin typeface="Arial" panose="020B0604020202020204" pitchFamily="34" charset="0"/>
                <a:ea typeface="Osaka" charset="-128"/>
              </a:rPr>
              <a:t>    </a:t>
            </a:r>
            <a:r>
              <a:rPr kumimoji="1" lang="en-US" altLang="ja-JP" sz="1600" b="0" dirty="0">
                <a:latin typeface="Arial" panose="020B0604020202020204" pitchFamily="34" charset="0"/>
                <a:ea typeface="Osaka" charset="-128"/>
              </a:rPr>
              <a:t>How service is configured,</a:t>
            </a:r>
          </a:p>
          <a:p>
            <a:pPr eaLnBrk="1" hangingPunct="1"/>
            <a:r>
              <a:rPr kumimoji="1" lang="en-US" altLang="ja-JP" sz="1600" b="0" dirty="0">
                <a:latin typeface="Arial" panose="020B0604020202020204" pitchFamily="34" charset="0"/>
                <a:ea typeface="Osaka" charset="-128"/>
              </a:rPr>
              <a:t>    controlled, and monitored</a:t>
            </a:r>
          </a:p>
        </p:txBody>
      </p:sp>
      <p:sp>
        <p:nvSpPr>
          <p:cNvPr id="6" name="Rectangle 10">
            <a:extLst>
              <a:ext uri="{FF2B5EF4-FFF2-40B4-BE49-F238E27FC236}">
                <a16:creationId xmlns:a16="http://schemas.microsoft.com/office/drawing/2014/main" id="{60620FBD-57C4-2F12-400D-0A8EA926EEE3}"/>
              </a:ext>
            </a:extLst>
          </p:cNvPr>
          <p:cNvSpPr>
            <a:spLocks noChangeArrowheads="1"/>
          </p:cNvSpPr>
          <p:nvPr/>
        </p:nvSpPr>
        <p:spPr bwMode="auto">
          <a:xfrm>
            <a:off x="887413" y="4024313"/>
            <a:ext cx="2541587" cy="1107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kumimoji="1" lang="en-US" altLang="ja-JP" sz="1800" b="1" dirty="0">
                <a:latin typeface="Arial" panose="020B0604020202020204" pitchFamily="34" charset="0"/>
                <a:ea typeface="Osaka" charset="-128"/>
              </a:rPr>
              <a:t>Service Interfaces:</a:t>
            </a:r>
            <a:endParaRPr kumimoji="1" lang="en-US" altLang="ja-JP" sz="1800" dirty="0">
              <a:latin typeface="Arial" panose="020B0604020202020204" pitchFamily="34" charset="0"/>
              <a:ea typeface="Osaka" charset="-128"/>
            </a:endParaRPr>
          </a:p>
          <a:p>
            <a:pPr eaLnBrk="1" hangingPunct="1"/>
            <a:r>
              <a:rPr kumimoji="1" lang="en-US" altLang="ja-JP" sz="1600" b="0" dirty="0">
                <a:latin typeface="Arial" panose="020B0604020202020204" pitchFamily="34" charset="0"/>
                <a:ea typeface="Osaka" charset="-128"/>
              </a:rPr>
              <a:t>How services are</a:t>
            </a:r>
          </a:p>
          <a:p>
            <a:pPr eaLnBrk="1" hangingPunct="1"/>
            <a:r>
              <a:rPr kumimoji="1" lang="en-US" altLang="ja-JP" sz="1600" b="0" dirty="0">
                <a:latin typeface="Arial" panose="020B0604020202020204" pitchFamily="34" charset="0"/>
                <a:ea typeface="Osaka" charset="-128"/>
              </a:rPr>
              <a:t>requested by &amp; supplied</a:t>
            </a:r>
          </a:p>
          <a:p>
            <a:pPr eaLnBrk="1" hangingPunct="1"/>
            <a:r>
              <a:rPr kumimoji="1" lang="en-US" altLang="ja-JP" sz="1600" b="0" dirty="0">
                <a:latin typeface="Arial" panose="020B0604020202020204" pitchFamily="34" charset="0"/>
                <a:ea typeface="Osaka" charset="-128"/>
              </a:rPr>
              <a:t>to “user” Objects</a:t>
            </a:r>
          </a:p>
        </p:txBody>
      </p:sp>
      <p:sp>
        <p:nvSpPr>
          <p:cNvPr id="7" name="Date Placeholder 1">
            <a:extLst>
              <a:ext uri="{FF2B5EF4-FFF2-40B4-BE49-F238E27FC236}">
                <a16:creationId xmlns:a16="http://schemas.microsoft.com/office/drawing/2014/main" id="{03C25BB4-954B-516D-44F6-D3CD28C5D7F2}"/>
              </a:ext>
            </a:extLst>
          </p:cNvPr>
          <p:cNvSpPr txBox="1">
            <a:spLocks/>
          </p:cNvSpPr>
          <p:nvPr/>
        </p:nvSpPr>
        <p:spPr bwMode="auto">
          <a:xfrm>
            <a:off x="7418663" y="6589712"/>
            <a:ext cx="1731963" cy="268288"/>
          </a:xfrm>
          <a:prstGeom prst="rect">
            <a:avLst/>
          </a:prstGeom>
          <a:noFill/>
          <a:ln w="9525">
            <a:noFill/>
            <a:miter lim="800000"/>
            <a:headEnd/>
            <a:tailEnd/>
          </a:ln>
          <a:effectLst/>
        </p:spPr>
        <p:txBody>
          <a:bodyPr vert="horz" wrap="none" lIns="82628" tIns="41315" rIns="82628" bIns="41315" numCol="1" anchor="ctr" anchorCtr="0" compatLnSpc="1">
            <a:prstTxWarp prst="textNoShape">
              <a:avLst/>
            </a:prstTxWarp>
          </a:bodyPr>
          <a:lstStyle>
            <a:defPPr>
              <a:defRPr lang="en-US"/>
            </a:defPPr>
            <a:lvl1pPr algn="l" rtl="0" eaLnBrk="0" fontAlgn="base" hangingPunct="0">
              <a:spcBef>
                <a:spcPct val="0"/>
              </a:spcBef>
              <a:spcAft>
                <a:spcPct val="0"/>
              </a:spcAft>
              <a:defRPr sz="1000" b="0" kern="1200">
                <a:solidFill>
                  <a:srgbClr val="333399"/>
                </a:solidFill>
                <a:latin typeface="Arial" pitchFamily="26" charset="0"/>
                <a:ea typeface="ＭＳ Ｐゴシック" pitchFamily="26" charset="-128"/>
                <a:cs typeface="ＭＳ Ｐゴシック" pitchFamily="26" charset="-128"/>
              </a:defRPr>
            </a:lvl1pPr>
            <a:lvl2pPr marL="4572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a:lstStyle>
          <a:p>
            <a:pPr algn="r"/>
            <a:r>
              <a:rPr lang="en-US" b="1" dirty="0"/>
              <a:t>Fig 11-1</a:t>
            </a:r>
          </a:p>
        </p:txBody>
      </p:sp>
    </p:spTree>
    <p:extLst>
      <p:ext uri="{BB962C8B-B14F-4D97-AF65-F5344CB8AC3E}">
        <p14:creationId xmlns:p14="http://schemas.microsoft.com/office/powerpoint/2010/main" val="1683865418"/>
      </p:ext>
    </p:extLst>
  </p:cSld>
  <p:clrMapOvr>
    <a:masterClrMapping/>
  </p:clrMapOvr>
</p:sld>
</file>

<file path=ppt/theme/theme1.xml><?xml version="1.0" encoding="utf-8"?>
<a:theme xmlns:a="http://schemas.openxmlformats.org/drawingml/2006/main" name="TMOD Presentations">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TMOD Presentation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10000"/>
          </a:spcAft>
          <a:buClrTx/>
          <a:buSzPct val="125000"/>
          <a:buFontTx/>
          <a:buNone/>
          <a:tabLst/>
          <a:defRPr kumimoji="0" lang="en-US" sz="1800" b="1" i="0" u="none" strike="noStrike" cap="none" normalizeH="0" baseline="0">
            <a:ln>
              <a:noFill/>
            </a:ln>
            <a:solidFill>
              <a:schemeClr val="tx1"/>
            </a:solidFill>
            <a:effectLst/>
            <a:latin typeface="Arial" pitchFamily="-107" charset="0"/>
          </a:defRPr>
        </a:defPPr>
      </a:lstStyle>
    </a:spDef>
    <a:lnDef>
      <a:spPr bwMode="auto">
        <a:xfrm>
          <a:off x="0" y="0"/>
          <a:ext cx="1" cy="1"/>
        </a:xfrm>
        <a:custGeom>
          <a:avLst/>
          <a:gdLst/>
          <a:ahLst/>
          <a:cxnLst/>
          <a:rect l="0" t="0" r="0" b="0"/>
          <a:pathLst/>
        </a:custGeom>
        <a:solidFill>
          <a:srgbClr val="FFFFFF"/>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10000"/>
          </a:spcAft>
          <a:buClrTx/>
          <a:buSzPct val="125000"/>
          <a:buFontTx/>
          <a:buNone/>
          <a:tabLst/>
          <a:defRPr kumimoji="0" lang="en-US" sz="1800" b="1" i="0" u="none" strike="noStrike" cap="none" normalizeH="0" baseline="0">
            <a:ln>
              <a:noFill/>
            </a:ln>
            <a:solidFill>
              <a:schemeClr val="tx1"/>
            </a:solidFill>
            <a:effectLst/>
            <a:latin typeface="Arial" pitchFamily="-107" charset="0"/>
          </a:defRPr>
        </a:defPPr>
      </a:lstStyle>
    </a:lnDef>
  </a:objectDefaults>
  <a:extraClrSchemeLst>
    <a:extraClrScheme>
      <a:clrScheme name="TMOD Presentations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MOD Presentation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TMOD Presentations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MOD Presentations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MOD Presentations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MOD Presentations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TMOD Presentations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51F34B230ED884490EAA0CC535EA820" ma:contentTypeVersion="1" ma:contentTypeDescription="Create a new document." ma:contentTypeScope="" ma:versionID="47194fe2e2cce5170df2aab8c212b9a4">
  <xsd:schema xmlns:xsd="http://www.w3.org/2001/XMLSchema" xmlns:xs="http://www.w3.org/2001/XMLSchema" xmlns:p="http://schemas.microsoft.com/office/2006/metadata/properties" xmlns:ns2="20cee1c6-1969-4179-9796-15b3b2a1bf9a" targetNamespace="http://schemas.microsoft.com/office/2006/metadata/properties" ma:root="true" ma:fieldsID="1660925e4c837dd5a0bb9bca825260a9" ns2:_="">
    <xsd:import namespace="20cee1c6-1969-4179-9796-15b3b2a1bf9a"/>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cee1c6-1969-4179-9796-15b3b2a1bf9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93A693-314B-40EF-BAC8-4C0D90C6E229}">
  <ds:schemaRefs>
    <ds:schemaRef ds:uri="http://schemas.microsoft.com/sharepoint/v3/contenttype/forms"/>
  </ds:schemaRefs>
</ds:datastoreItem>
</file>

<file path=customXml/itemProps2.xml><?xml version="1.0" encoding="utf-8"?>
<ds:datastoreItem xmlns:ds="http://schemas.openxmlformats.org/officeDocument/2006/customXml" ds:itemID="{1F74B9DC-27D7-4C89-8628-BB1F8D64F2BB}">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E928BBD-DB1F-45D1-8C88-18D3C6AB034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0cee1c6-1969-4179-9796-15b3b2a1bf9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520118</TotalTime>
  <Pages>51</Pages>
  <Words>22000</Words>
  <Application>Microsoft Macintosh PowerPoint</Application>
  <PresentationFormat>Letter Paper (8.5x11 in)</PresentationFormat>
  <Paragraphs>4193</Paragraphs>
  <Slides>169</Slides>
  <Notes>61</Notes>
  <HiddenSlides>8</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169</vt:i4>
      </vt:variant>
    </vt:vector>
  </HeadingPairs>
  <TitlesOfParts>
    <vt:vector size="183" baseType="lpstr">
      <vt:lpstr>ＭＳ Ｐゴシック</vt:lpstr>
      <vt:lpstr>Osaka</vt:lpstr>
      <vt:lpstr>Arial</vt:lpstr>
      <vt:lpstr>Calibri</vt:lpstr>
      <vt:lpstr>Cambria</vt:lpstr>
      <vt:lpstr>Century Gothic</vt:lpstr>
      <vt:lpstr>Gill Sans MT</vt:lpstr>
      <vt:lpstr>Helvetica</vt:lpstr>
      <vt:lpstr>Tahoma</vt:lpstr>
      <vt:lpstr>Times</vt:lpstr>
      <vt:lpstr>Times New Roman</vt:lpstr>
      <vt:lpstr>Wingdings</vt:lpstr>
      <vt:lpstr>TMOD Presentations</vt:lpstr>
      <vt:lpstr>Bitmap Image</vt:lpstr>
      <vt:lpstr>PowerPoint Presentation</vt:lpstr>
      <vt:lpstr>Revision of the Reference Architecture for  Space Data Systems (RASDS)</vt:lpstr>
      <vt:lpstr>Terminology, Taxonomy, Ontology</vt:lpstr>
      <vt:lpstr>PowerPoint Presentation</vt:lpstr>
      <vt:lpstr>Relationship of ASL &amp; SCCS-ARD/ADD to RASDS++ Evolution</vt:lpstr>
      <vt:lpstr>PowerPoint Presentation</vt:lpstr>
      <vt:lpstr>PowerPoint Presentation</vt:lpstr>
      <vt:lpstr>Relationship to System Engineering “Vee”</vt:lpstr>
      <vt:lpstr>Relationship of Systems Architecting to Systems Engineering</vt:lpstr>
      <vt:lpstr>PowerPoint Presentation</vt:lpstr>
      <vt:lpstr>Comments on Engineering and Mission Assurance Viewpoints</vt:lpstr>
      <vt:lpstr>Revised RASDS++ (DRAFT) Top Level Object Ontology </vt:lpstr>
      <vt:lpstr>RASDS++ Viewpoint Specifications</vt:lpstr>
      <vt:lpstr>RASDS++ Representations (with ASL and SC14 extensions)</vt:lpstr>
      <vt:lpstr>PowerPoint Presentation</vt:lpstr>
      <vt:lpstr>RASDS Relationship Types (UML derived)</vt:lpstr>
      <vt:lpstr>Example Ontology - Formalized Relationships among Terms (Functional Viewpoint example with added Correspondences)</vt:lpstr>
      <vt:lpstr>Technical Architecture Definitions</vt:lpstr>
      <vt:lpstr>Enterprise Viewpoint - Revised</vt:lpstr>
      <vt:lpstr>PowerPoint Presentation</vt:lpstr>
      <vt:lpstr>PowerPoint Presentation</vt:lpstr>
      <vt:lpstr>Formalized Relationships among Terms (Enterprise Viewpoint ontology)</vt:lpstr>
      <vt:lpstr>RASDS Enterprise View Representation</vt:lpstr>
      <vt:lpstr>Simple Enterprise View Single Agency Mission Domain &amp; Enterprise Objects Operations Planning Phase </vt:lpstr>
      <vt:lpstr>PowerPoint Presentation</vt:lpstr>
      <vt:lpstr>Enterprise View Multi-Agency Mission Domain &amp; Enterprise Objects Launch Operations Phase </vt:lpstr>
      <vt:lpstr>Enterprise Behavior Modelling Ontology - Formalized Relationships (Enterprise Capability / Process ontology, from TOGAF)</vt:lpstr>
      <vt:lpstr>“Enterprise Architecture” Definitions</vt:lpstr>
      <vt:lpstr>“Enterprise Architecture” Definitions, contd</vt:lpstr>
      <vt:lpstr>Formalized Relationships between Enterprise &amp; Technical Architecture (Recolored for the Viewpoint the objects are defined in) </vt:lpstr>
      <vt:lpstr>Formalized Relationships among Terms (System Viewpoint aspects, related to Capability)</vt:lpstr>
      <vt:lpstr>PowerPoint Presentation</vt:lpstr>
      <vt:lpstr>Functional Viewpoint</vt:lpstr>
      <vt:lpstr>PowerPoint Presentation</vt:lpstr>
      <vt:lpstr>Formalized Relationships among Terms (Functional Viewpoint ontology)</vt:lpstr>
      <vt:lpstr>Extended RASDS Functional View Representation*</vt:lpstr>
      <vt:lpstr>PowerPoint Presentation</vt:lpstr>
      <vt:lpstr>Simplified functional VP example</vt:lpstr>
      <vt:lpstr>Example: MO top-level Functional Decomposition,  Data and Services (from ASL)</vt:lpstr>
      <vt:lpstr>Functional Objects and Information Management Infrastructure Elements   redrawn 8 Feb 24</vt:lpstr>
      <vt:lpstr>Physical Viewpoint - New</vt:lpstr>
      <vt:lpstr>Physical / Structural Viewpoint - New, contd</vt:lpstr>
      <vt:lpstr>PowerPoint Presentation</vt:lpstr>
      <vt:lpstr>Relationships among Terms (Physical Viewpoint ontology - redrawn)</vt:lpstr>
      <vt:lpstr>RASDS Physical View Representation</vt:lpstr>
      <vt:lpstr>Figure 6-4 Recreated original</vt:lpstr>
      <vt:lpstr>PowerPoint Presentation</vt:lpstr>
      <vt:lpstr>Connectivity Viewpoint</vt:lpstr>
      <vt:lpstr>Connectivity Viewpoint, contd</vt:lpstr>
      <vt:lpstr>PowerPoint Presentation</vt:lpstr>
      <vt:lpstr>PowerPoint Presentation</vt:lpstr>
      <vt:lpstr>Formalized Relationships among Terms (Connectivity Viewpoint aspects)</vt:lpstr>
      <vt:lpstr>Relationships among Terms (Connectivity Viewpoint ontology - redrawn)</vt:lpstr>
      <vt:lpstr>RASDS Connectivity View Representation</vt:lpstr>
      <vt:lpstr>PowerPoint Presentation</vt:lpstr>
      <vt:lpstr>PowerPoint Presentation</vt:lpstr>
      <vt:lpstr>ASL Connectivity View: Simple ABA Mission example  showing application layer function deployment to Nodes</vt:lpstr>
      <vt:lpstr>Functional View Example for Image Compression (section 6)</vt:lpstr>
      <vt:lpstr>Connectivity View Example for Software Image Compression (section 6)</vt:lpstr>
      <vt:lpstr>Connectivity View Example for Hardware Image Compression (section 6)</vt:lpstr>
      <vt:lpstr>Is this exactly the same as Physical VP, fig 6-1???</vt:lpstr>
      <vt:lpstr>Relationships among Terms (Structural Viewpoint ontology - redrawn)</vt:lpstr>
      <vt:lpstr>RASDS Physical (Structural) View Representation</vt:lpstr>
      <vt:lpstr>PowerPoint Presentation</vt:lpstr>
      <vt:lpstr>PowerPoint Presentation</vt:lpstr>
      <vt:lpstr>PowerPoint Presentation</vt:lpstr>
      <vt:lpstr>RASDS Simple Structural View Simple Example</vt:lpstr>
      <vt:lpstr>Physical - Derived Structural View</vt:lpstr>
      <vt:lpstr>PowerPoint Presentation</vt:lpstr>
      <vt:lpstr>Physical Viewpoint: Some Aspects</vt:lpstr>
      <vt:lpstr>Comments on Physical View (and deriving other Views)</vt:lpstr>
      <vt:lpstr>Proposal for Physical View (and deriving Connectivity View)</vt:lpstr>
      <vt:lpstr>Communications Viewpoint</vt:lpstr>
      <vt:lpstr>PowerPoint Presentation</vt:lpstr>
      <vt:lpstr>PowerPoint Presentation</vt:lpstr>
      <vt:lpstr>Formalized Relationships among Terms (Protocol Viewpoint ontology)</vt:lpstr>
      <vt:lpstr>RASDS Protocol View Representation </vt:lpstr>
      <vt:lpstr>PowerPoint Presentation</vt:lpstr>
      <vt:lpstr>Simple Communications View example Basic ABA End-to-End Forward CLTU Protocols </vt:lpstr>
      <vt:lpstr>Simple E2E protocol diagram (… something more real, a simple ABA Return one)</vt:lpstr>
      <vt:lpstr>CCSDS – “Full Stack” with Relay assets Forward, SSI Class 2 ESLT (no security shown)</vt:lpstr>
      <vt:lpstr>Simple E2E protocol diagram (Replace with something more real, or even two, a simple one (ABA) and a relay one???)</vt:lpstr>
      <vt:lpstr>Fig 9-7: SPP PDU diagram</vt:lpstr>
      <vt:lpstr>Fig 9-8 SLE Bind state chart</vt:lpstr>
      <vt:lpstr>PowerPoint Presentation</vt:lpstr>
      <vt:lpstr>Information Viewpoint</vt:lpstr>
      <vt:lpstr>PowerPoint Presentation</vt:lpstr>
      <vt:lpstr>Formalized Relationships among Terms (Information Viewpoint ontology)</vt:lpstr>
      <vt:lpstr>Information Representation (ASL version) (Relationships derived from UML)</vt:lpstr>
      <vt:lpstr>Information Architecture Definitions</vt:lpstr>
      <vt:lpstr>PowerPoint Presentation</vt:lpstr>
      <vt:lpstr>PowerPoint Presentation</vt:lpstr>
      <vt:lpstr>Fig 10-6, Functional View with Representation of Information Objects  </vt:lpstr>
      <vt:lpstr>ASL Info model example: SOIS System Model: Concept Diagram</vt:lpstr>
      <vt:lpstr>ASL example: SOIS System Model -  OWL Dictionary of Terms Diagram</vt:lpstr>
      <vt:lpstr>Changes for SC14 Perspectives/Viewpoints</vt:lpstr>
      <vt:lpstr>PowerPoint Presentation</vt:lpstr>
      <vt:lpstr>Services Viewpoint - New</vt:lpstr>
      <vt:lpstr>PowerPoint Presentation</vt:lpstr>
      <vt:lpstr>Formalized Relationships among Terms (Service Viewpoint aspects)</vt:lpstr>
      <vt:lpstr>RASDS Service Protocol Representation </vt:lpstr>
      <vt:lpstr>Simple Service View with Protocol Layer (showing corresponding Function and protocol stack deployments)</vt:lpstr>
      <vt:lpstr>PowerPoint Presentation</vt:lpstr>
      <vt:lpstr>ASL-style Services Viewpoint Example: Mission Control Service Table and correspondences</vt:lpstr>
      <vt:lpstr>Relationship of Services to Message Bus, Web or Cloud, or Message Protocols</vt:lpstr>
      <vt:lpstr>Operations Viewpoint - New</vt:lpstr>
      <vt:lpstr>PowerPoint Presentation</vt:lpstr>
      <vt:lpstr>Formalized Relationships among Terms (Operations Viewpoint ontology)</vt:lpstr>
      <vt:lpstr>RASDS Operations View Representation</vt:lpstr>
      <vt:lpstr>Operational Viewpoint (temporal aspect)</vt:lpstr>
      <vt:lpstr>Formalized Relationships among Terms (Operations Process ontology)</vt:lpstr>
      <vt:lpstr>PowerPoint Presentation</vt:lpstr>
      <vt:lpstr>Simple–Operations Activity Example</vt:lpstr>
      <vt:lpstr>Functional Viewpoint – Telemetry &amp; Mission Operations Functions &amp; Service Interfaces</vt:lpstr>
      <vt:lpstr>Temporal Aspects of Operational Viewpoint (UPDATED)</vt:lpstr>
      <vt:lpstr>Operations Viewpoint Selected Definitions of Terms</vt:lpstr>
      <vt:lpstr>Operations Viewpoint – Mission Control Process Diagram (tasks &amp; data flows)</vt:lpstr>
      <vt:lpstr>Relationships between Functional and Operations views</vt:lpstr>
      <vt:lpstr>RASDS++ in wider social context</vt:lpstr>
      <vt:lpstr>RASDS Object Hierarchies</vt:lpstr>
      <vt:lpstr>UML System Decomposition Profile</vt:lpstr>
      <vt:lpstr>PowerPoint Presentation</vt:lpstr>
      <vt:lpstr>A reminder from DoDAF: DoDAF Viewpoints and Models - intro</vt:lpstr>
      <vt:lpstr>Mapping RASDS Into SysML</vt:lpstr>
      <vt:lpstr>Mapping RASDS into SysML</vt:lpstr>
      <vt:lpstr>Mapping RASDS into SysML</vt:lpstr>
      <vt:lpstr>SysML Example of System Decomposition</vt:lpstr>
      <vt:lpstr>Note to CTE</vt:lpstr>
      <vt:lpstr>SysML Version (INCOSE-IS-2016) RASDS Physical / Connectivity - E2E </vt:lpstr>
      <vt:lpstr>SysML Version (INCOSE-IS-2016) RASDS Connectivity - Components </vt:lpstr>
      <vt:lpstr>SysML Version (INCOSE-IS-2016) RASDS Communications - Protocol entity </vt:lpstr>
      <vt:lpstr>SysML Version (INCOSE-IS-2016) RASDS Communications - Protocol State Chart </vt:lpstr>
      <vt:lpstr>SysML Version (INCOSE-IS-2016) RASDS Information </vt:lpstr>
      <vt:lpstr>RASDS Revision – ISO 42010-2022  conceptual framework (ontology)… from http://www.iso-architecture.org/42010/cm/ </vt:lpstr>
      <vt:lpstr>Meta-models: relationships between UML, ISO 42010, RASDS meta-models, and user models</vt:lpstr>
      <vt:lpstr>ISO 42010-2022 Architecture Definitions</vt:lpstr>
      <vt:lpstr>Earlier Arch Viewpoints</vt:lpstr>
      <vt:lpstr>Enterprise View Using SysML  Use Case Diagram</vt:lpstr>
      <vt:lpstr>Connectivity View (Nodes &amp; Links)  Using SysML Components (Spacecraft)</vt:lpstr>
      <vt:lpstr>Connectivity View (Nodes &amp; Links)  Using SysML Components (MOS &amp; TT&amp;C Systems)</vt:lpstr>
      <vt:lpstr>Connectivity View (Composition)  Using SysML Components </vt:lpstr>
      <vt:lpstr>Operations View Using SysML Activity Diagram</vt:lpstr>
      <vt:lpstr>Informational View Using SysML Class Diagram</vt:lpstr>
      <vt:lpstr>Communication View (Protocol Objects) Using SysML Component Diagram</vt:lpstr>
      <vt:lpstr>Communication View Using SysML State Machine Diagram</vt:lpstr>
      <vt:lpstr>PowerPoint Presentation</vt:lpstr>
      <vt:lpstr>BACKUP</vt:lpstr>
      <vt:lpstr>“Singing and Dancing” Views</vt:lpstr>
      <vt:lpstr>Functional &amp; Operations  Diagram Tracking #1</vt:lpstr>
      <vt:lpstr>Functional &amp; Operations Diagram Tracking #2</vt:lpstr>
      <vt:lpstr>Functional &amp; Operations Diagram Tracking #3</vt:lpstr>
      <vt:lpstr>Functional &amp; Operations Diagram Tracking #4</vt:lpstr>
      <vt:lpstr>Original RASDS Top Level Object Ontology </vt:lpstr>
      <vt:lpstr>Organizations value and manage Assets (NIST 800-207 terms)</vt:lpstr>
      <vt:lpstr>Research: Operations Viewpoint Identified Definitions of Terms</vt:lpstr>
      <vt:lpstr>DRAFT Operations Meta-model (OWL) Replace / Update</vt:lpstr>
      <vt:lpstr>Formalized Relationships between Enterprise &amp; Technical Architecture (Enterprise Viewpoint &amp; System Architecture Viewpoint objects)</vt:lpstr>
      <vt:lpstr>Connectivity View Nodes &amp; Links</vt:lpstr>
      <vt:lpstr>Meta-models: UML relationships among meta-models, user models, and instances</vt:lpstr>
      <vt:lpstr>ASL Connectivity Example: Physical Model (SSI) With representative Functional Deployment</vt:lpstr>
      <vt:lpstr>ASL Example: Mission Control functional decomposition</vt:lpstr>
      <vt:lpstr>Alternate Functional &amp; Protocol Diagram (for a Single Process) </vt:lpstr>
      <vt:lpstr>PowerPoint Presentation</vt:lpstr>
      <vt:lpstr>DoDAF Operations Viewpoint (for consideration …)</vt:lpstr>
      <vt:lpstr>DoDAF Operational Viewpoint, contd Possible Model Views</vt:lpstr>
      <vt:lpstr>PowerPoint Presentation</vt:lpstr>
      <vt:lpstr>SAWG Observations on Terminology</vt:lpstr>
      <vt:lpstr>DoDAF Services Viewpoint </vt:lpstr>
      <vt:lpstr>DoDAF Services Viewpoint, cont Possible Model Views</vt:lpstr>
    </vt:vector>
  </TitlesOfParts>
  <Company>NASA / JPL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Peter Shames</dc:creator>
  <cp:keywords/>
  <dc:description/>
  <cp:lastModifiedBy>Shames, Peter M (US 312B)</cp:lastModifiedBy>
  <cp:revision>363</cp:revision>
  <cp:lastPrinted>2024-09-26T00:44:41Z</cp:lastPrinted>
  <dcterms:created xsi:type="dcterms:W3CDTF">2009-09-30T14:54:45Z</dcterms:created>
  <dcterms:modified xsi:type="dcterms:W3CDTF">2024-09-26T00:56:18Z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0x010100C51F34B230ED884490EAA0CC535EA820</vt:lpwstr>
  </property>
  <property fmtid="{D5CDD505-2E9C-101B-9397-08002B2CF9AE}" pid="3" name="MSIP_Label_e7f42e5d-23ae-44dc-94b5-8d31af46c61e_Enabled">
    <vt:lpwstr>true</vt:lpwstr>
  </property>
  <property fmtid="{D5CDD505-2E9C-101B-9397-08002B2CF9AE}" pid="4" name="MSIP_Label_e7f42e5d-23ae-44dc-94b5-8d31af46c61e_SetDate">
    <vt:lpwstr>2024-09-25T16:06:00Z</vt:lpwstr>
  </property>
  <property fmtid="{D5CDD505-2E9C-101B-9397-08002B2CF9AE}" pid="5" name="MSIP_Label_e7f42e5d-23ae-44dc-94b5-8d31af46c61e_Method">
    <vt:lpwstr>Privileged</vt:lpwstr>
  </property>
  <property fmtid="{D5CDD505-2E9C-101B-9397-08002B2CF9AE}" pid="6" name="MSIP_Label_e7f42e5d-23ae-44dc-94b5-8d31af46c61e_Name">
    <vt:lpwstr>Reviewed - not CUI - Export Controlled</vt:lpwstr>
  </property>
  <property fmtid="{D5CDD505-2E9C-101B-9397-08002B2CF9AE}" pid="7" name="MSIP_Label_e7f42e5d-23ae-44dc-94b5-8d31af46c61e_SiteId">
    <vt:lpwstr>545921e0-10ef-4398-8713-9832ac563dad</vt:lpwstr>
  </property>
  <property fmtid="{D5CDD505-2E9C-101B-9397-08002B2CF9AE}" pid="8" name="MSIP_Label_e7f42e5d-23ae-44dc-94b5-8d31af46c61e_ActionId">
    <vt:lpwstr>b0a32f17-3862-4339-82c3-3306f5ff3242</vt:lpwstr>
  </property>
  <property fmtid="{D5CDD505-2E9C-101B-9397-08002B2CF9AE}" pid="9" name="MSIP_Label_e7f42e5d-23ae-44dc-94b5-8d31af46c61e_ContentBits">
    <vt:lpwstr>0</vt:lpwstr>
  </property>
</Properties>
</file>